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3"/>
  </p:notesMasterIdLst>
  <p:handoutMasterIdLst>
    <p:handoutMasterId r:id="rId24"/>
  </p:handoutMasterIdLst>
  <p:sldIdLst>
    <p:sldId id="261" r:id="rId2"/>
    <p:sldId id="265" r:id="rId3"/>
    <p:sldId id="288" r:id="rId4"/>
    <p:sldId id="260" r:id="rId5"/>
    <p:sldId id="266" r:id="rId6"/>
    <p:sldId id="267" r:id="rId7"/>
    <p:sldId id="289" r:id="rId8"/>
    <p:sldId id="268" r:id="rId9"/>
    <p:sldId id="269" r:id="rId10"/>
    <p:sldId id="270" r:id="rId11"/>
    <p:sldId id="287" r:id="rId12"/>
    <p:sldId id="292" r:id="rId13"/>
    <p:sldId id="296" r:id="rId14"/>
    <p:sldId id="294" r:id="rId15"/>
    <p:sldId id="299" r:id="rId16"/>
    <p:sldId id="301" r:id="rId17"/>
    <p:sldId id="300" r:id="rId18"/>
    <p:sldId id="293" r:id="rId19"/>
    <p:sldId id="303" r:id="rId20"/>
    <p:sldId id="302" r:id="rId21"/>
    <p:sldId id="257" r:id="rId22"/>
  </p:sldIdLst>
  <p:sldSz cx="9144000" cy="6858000" type="screen4x3"/>
  <p:notesSz cx="6858000" cy="9144000"/>
  <p:embeddedFontLst>
    <p:embeddedFont>
      <p:font typeface="Open Sans" charset="0"/>
      <p:regular r:id="rId25"/>
      <p:bold r:id="rId26"/>
      <p:italic r:id="rId27"/>
      <p:boldItalic r:id="rId28"/>
    </p:embeddedFont>
    <p:embeddedFont>
      <p:font typeface="Open Sans Semibold" charset="0"/>
      <p:bold r:id="rId29"/>
      <p:boldItalic r:id="rId30"/>
    </p:embeddedFont>
    <p:embeddedFont>
      <p:font typeface="Arial Black" pitchFamily="34" charset="0"/>
      <p:bold r:id="rId31"/>
    </p:embeddedFont>
    <p:embeddedFont>
      <p:font typeface="Calibri" pitchFamily="34" charset="0"/>
      <p:regular r:id="rId32"/>
      <p:bold r:id="rId33"/>
      <p:italic r:id="rId34"/>
      <p:bold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46464"/>
    <a:srgbClr val="40404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79" autoAdjust="0"/>
    <p:restoredTop sz="72222" autoAdjust="0"/>
  </p:normalViewPr>
  <p:slideViewPr>
    <p:cSldViewPr>
      <p:cViewPr varScale="1">
        <p:scale>
          <a:sx n="66" d="100"/>
          <a:sy n="66" d="100"/>
        </p:scale>
        <p:origin x="-1962" y="-102"/>
      </p:cViewPr>
      <p:guideLst>
        <p:guide orient="horz" pos="2160"/>
        <p:guide pos="2880"/>
      </p:guideLst>
    </p:cSldViewPr>
  </p:slideViewPr>
  <p:notesTextViewPr>
    <p:cViewPr>
      <p:scale>
        <a:sx n="100" d="100"/>
        <a:sy n="100" d="100"/>
      </p:scale>
      <p:origin x="0" y="0"/>
    </p:cViewPr>
  </p:notesTextViewPr>
  <p:notesViewPr>
    <p:cSldViewPr>
      <p:cViewPr varScale="1">
        <p:scale>
          <a:sx n="89" d="100"/>
          <a:sy n="89" d="100"/>
        </p:scale>
        <p:origin x="-3126"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plotArea>
      <c:layout/>
      <c:pieChart>
        <c:varyColors val="1"/>
        <c:ser>
          <c:idx val="0"/>
          <c:order val="0"/>
          <c:tx>
            <c:strRef>
              <c:f>Sheet1!$B$1</c:f>
              <c:strCache>
                <c:ptCount val="1"/>
                <c:pt idx="0">
                  <c:v>OCLC Research Library Partners</c:v>
                </c:pt>
              </c:strCache>
            </c:strRef>
          </c:tx>
          <c:dPt>
            <c:idx val="0"/>
            <c:spPr>
              <a:solidFill>
                <a:schemeClr val="accent1"/>
              </a:solidFill>
            </c:spPr>
          </c:dPt>
          <c:dPt>
            <c:idx val="1"/>
            <c:spPr>
              <a:solidFill>
                <a:schemeClr val="accent6">
                  <a:lumMod val="40000"/>
                  <a:lumOff val="60000"/>
                </a:schemeClr>
              </a:solidFill>
            </c:spPr>
          </c:dPt>
          <c:dPt>
            <c:idx val="2"/>
            <c:spPr>
              <a:solidFill>
                <a:schemeClr val="accent6"/>
              </a:solidFill>
            </c:spPr>
          </c:dPt>
          <c:dPt>
            <c:idx val="3"/>
            <c:spPr>
              <a:solidFill>
                <a:schemeClr val="accent3">
                  <a:lumMod val="40000"/>
                  <a:lumOff val="60000"/>
                </a:schemeClr>
              </a:solidFill>
            </c:spPr>
          </c:dPt>
          <c:dPt>
            <c:idx val="4"/>
            <c:spPr>
              <a:solidFill>
                <a:schemeClr val="accent3"/>
              </a:solidFill>
            </c:spPr>
          </c:dPt>
          <c:dLbls>
            <c:dLbl>
              <c:idx val="0"/>
              <c:layout>
                <c:manualLayout>
                  <c:x val="1.215532954214057E-2"/>
                  <c:y val="-3.3519420323431963E-2"/>
                </c:manualLayout>
              </c:layout>
              <c:showPercent val="1"/>
            </c:dLbl>
            <c:dLbl>
              <c:idx val="1"/>
              <c:layout>
                <c:manualLayout>
                  <c:x val="1.3152340332458443E-2"/>
                  <c:y val="4.470670454176596E-3"/>
                </c:manualLayout>
              </c:layout>
              <c:showPercent val="1"/>
            </c:dLbl>
            <c:dLbl>
              <c:idx val="2"/>
              <c:layout>
                <c:manualLayout>
                  <c:x val="1.4089870710605643E-2"/>
                  <c:y val="8.4593096217221581E-3"/>
                </c:manualLayout>
              </c:layout>
              <c:dLblPos val="bestFit"/>
              <c:showPercent val="1"/>
            </c:dLbl>
            <c:dLbl>
              <c:idx val="3"/>
              <c:layout>
                <c:manualLayout>
                  <c:x val="1.001676873724118E-2"/>
                  <c:y val="1.4896718644151223E-2"/>
                </c:manualLayout>
              </c:layout>
              <c:tx>
                <c:rich>
                  <a:bodyPr/>
                  <a:lstStyle/>
                  <a:p>
                    <a:r>
                      <a:rPr lang="en-US" dirty="0">
                        <a:solidFill>
                          <a:schemeClr val="tx1"/>
                        </a:solidFill>
                      </a:rPr>
                      <a:t>1</a:t>
                    </a:r>
                    <a:r>
                      <a:rPr lang="en-US" dirty="0" smtClean="0">
                        <a:solidFill>
                          <a:schemeClr val="tx1"/>
                        </a:solidFill>
                      </a:rPr>
                      <a:t>%</a:t>
                    </a:r>
                    <a:endParaRPr lang="en-US" dirty="0">
                      <a:solidFill>
                        <a:schemeClr val="tx1"/>
                      </a:solidFill>
                    </a:endParaRPr>
                  </a:p>
                </c:rich>
              </c:tx>
              <c:dLblPos val="bestFit"/>
            </c:dLbl>
            <c:dLbl>
              <c:idx val="4"/>
              <c:layout>
                <c:manualLayout>
                  <c:x val="2.5022115291144193E-2"/>
                  <c:y val="1.1712596483165945E-2"/>
                </c:manualLayout>
              </c:layout>
              <c:showPercent val="1"/>
            </c:dLbl>
            <c:txPr>
              <a:bodyPr/>
              <a:lstStyle/>
              <a:p>
                <a:pPr>
                  <a:defRPr>
                    <a:solidFill>
                      <a:schemeClr val="tx1"/>
                    </a:solidFill>
                  </a:defRPr>
                </a:pPr>
                <a:endParaRPr lang="en-US"/>
              </a:p>
            </c:txPr>
            <c:showPercent val="1"/>
          </c:dLbls>
          <c:cat>
            <c:strRef>
              <c:f>Sheet1!$A$2:$A$6</c:f>
              <c:strCache>
                <c:ptCount val="5"/>
                <c:pt idx="0">
                  <c:v>Americas</c:v>
                </c:pt>
                <c:pt idx="1">
                  <c:v>Europe - Middle East - Africa</c:v>
                </c:pt>
                <c:pt idx="2">
                  <c:v>UK</c:v>
                </c:pt>
                <c:pt idx="3">
                  <c:v>Asia-Pacific</c:v>
                </c:pt>
                <c:pt idx="4">
                  <c:v>Australia-New Zealand</c:v>
                </c:pt>
              </c:strCache>
            </c:strRef>
          </c:cat>
          <c:val>
            <c:numRef>
              <c:f>Sheet1!$B$2:$B$6</c:f>
              <c:numCache>
                <c:formatCode>General</c:formatCode>
                <c:ptCount val="5"/>
                <c:pt idx="0">
                  <c:v>129</c:v>
                </c:pt>
                <c:pt idx="1">
                  <c:v>6</c:v>
                </c:pt>
                <c:pt idx="2">
                  <c:v>22</c:v>
                </c:pt>
                <c:pt idx="3">
                  <c:v>2</c:v>
                </c:pt>
                <c:pt idx="4">
                  <c:v>10</c:v>
                </c:pt>
              </c:numCache>
            </c:numRef>
          </c:val>
        </c:ser>
        <c:dLbls>
          <c:showPercent val="1"/>
        </c:dLbls>
        <c:firstSliceAng val="0"/>
      </c:pieChart>
      <c:spPr>
        <a:noFill/>
        <a:ln w="25397">
          <a:noFill/>
        </a:ln>
      </c:spPr>
    </c:plotArea>
    <c:legend>
      <c:legendPos val="r"/>
      <c:layout>
        <c:manualLayout>
          <c:xMode val="edge"/>
          <c:yMode val="edge"/>
          <c:x val="0.63214275298920963"/>
          <c:y val="0.19639443992186537"/>
          <c:w val="0.36477082725770438"/>
          <c:h val="0.61259981410395614"/>
        </c:manualLayout>
      </c:layout>
    </c:legend>
    <c:plotVisOnly val="1"/>
    <c:dispBlanksAs val="zero"/>
  </c:chart>
  <c:txPr>
    <a:bodyPr/>
    <a:lstStyle/>
    <a:p>
      <a:pPr>
        <a:defRPr sz="1800"/>
      </a:pPr>
      <a:endParaRPr lang="en-US"/>
    </a:p>
  </c:txPr>
  <c:externalData r:id="rId1"/>
  <c:userShapes r:id="rId2"/>
</c:chartSpace>
</file>

<file path=ppt/drawings/drawing1.xml><?xml version="1.0" encoding="utf-8"?>
<c:userShapes xmlns:c="http://schemas.openxmlformats.org/drawingml/2006/chart">
  <cdr:relSizeAnchor xmlns:cdr="http://schemas.openxmlformats.org/drawingml/2006/chartDrawing">
    <cdr:from>
      <cdr:x>0.2025</cdr:x>
      <cdr:y>0.29027</cdr:y>
    </cdr:from>
    <cdr:to>
      <cdr:x>0.2605</cdr:x>
      <cdr:y>0.33389</cdr:y>
    </cdr:to>
    <cdr:sp macro="" textlink="">
      <cdr:nvSpPr>
        <cdr:cNvPr id="4" name="TextBox 3"/>
        <cdr:cNvSpPr txBox="1"/>
      </cdr:nvSpPr>
      <cdr:spPr>
        <a:xfrm xmlns:a="http://schemas.openxmlformats.org/drawingml/2006/main">
          <a:off x="1666528" y="1368152"/>
          <a:ext cx="477316" cy="205598"/>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endParaRPr lang="nl-NL"/>
        </a:p>
      </cdr:txBody>
    </cdr:sp>
  </cdr:relSizeAnchor>
  <cdr:relSizeAnchor xmlns:cdr="http://schemas.openxmlformats.org/drawingml/2006/chartDrawing">
    <cdr:from>
      <cdr:x>0.185</cdr:x>
      <cdr:y>0.27499</cdr:y>
    </cdr:from>
    <cdr:to>
      <cdr:x>0.25013</cdr:x>
      <cdr:y>0.33667</cdr:y>
    </cdr:to>
    <cdr:sp macro="" textlink="">
      <cdr:nvSpPr>
        <cdr:cNvPr id="5" name="TextBox 4"/>
        <cdr:cNvSpPr txBox="1"/>
      </cdr:nvSpPr>
      <cdr:spPr>
        <a:xfrm xmlns:a="http://schemas.openxmlformats.org/drawingml/2006/main">
          <a:off x="1522512" y="1296144"/>
          <a:ext cx="535994" cy="290722"/>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nl-NL" sz="1800" dirty="0" smtClean="0"/>
            <a:t>UK</a:t>
          </a:r>
          <a:endParaRPr lang="nl-NL" sz="1800" dirty="0"/>
        </a:p>
      </cdr:txBody>
    </cdr:sp>
  </cdr:relSizeAnchor>
  <cdr:relSizeAnchor xmlns:cdr="http://schemas.openxmlformats.org/drawingml/2006/chartDrawing">
    <cdr:from>
      <cdr:x>0.30838</cdr:x>
      <cdr:y>0.60764</cdr:y>
    </cdr:from>
    <cdr:to>
      <cdr:x>0.4825</cdr:x>
      <cdr:y>0.67061</cdr:y>
    </cdr:to>
    <cdr:sp macro="" textlink="">
      <cdr:nvSpPr>
        <cdr:cNvPr id="6" name="TextBox 5"/>
        <cdr:cNvSpPr txBox="1"/>
      </cdr:nvSpPr>
      <cdr:spPr>
        <a:xfrm xmlns:a="http://schemas.openxmlformats.org/drawingml/2006/main">
          <a:off x="2537844" y="3564122"/>
          <a:ext cx="1432940" cy="369332"/>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nl-NL" sz="1800" dirty="0" smtClean="0"/>
            <a:t>AMERICAS</a:t>
          </a:r>
          <a:endParaRPr lang="nl-NL" sz="1800" dirty="0"/>
        </a:p>
      </cdr:txBody>
    </cdr:sp>
  </cdr:relSizeAnchor>
  <cdr:relSizeAnchor xmlns:cdr="http://schemas.openxmlformats.org/drawingml/2006/chartDrawing">
    <cdr:from>
      <cdr:x>0.28125</cdr:x>
      <cdr:y>0.19861</cdr:y>
    </cdr:from>
    <cdr:to>
      <cdr:x>0.3775</cdr:x>
      <cdr:y>0.26157</cdr:y>
    </cdr:to>
    <cdr:sp macro="" textlink="">
      <cdr:nvSpPr>
        <cdr:cNvPr id="7" name="TextBox 6"/>
        <cdr:cNvSpPr txBox="1"/>
      </cdr:nvSpPr>
      <cdr:spPr>
        <a:xfrm xmlns:a="http://schemas.openxmlformats.org/drawingml/2006/main">
          <a:off x="2314600" y="936104"/>
          <a:ext cx="792088" cy="296786"/>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nl-NL" sz="1800" dirty="0" smtClean="0"/>
            <a:t>ANZ</a:t>
          </a:r>
          <a:endParaRPr lang="nl-NL" sz="18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0588CA0-556C-48FF-86E2-FF35850D4988}" type="datetimeFigureOut">
              <a:rPr lang="en-US" smtClean="0"/>
              <a:pPr/>
              <a:t>6/27/2014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6D6B667-2232-4724-A11E-410F123D3A13}" type="slidenum">
              <a:rPr lang="en-US" smtClean="0"/>
              <a:pPr/>
              <a:t>‹#›</a:t>
            </a:fld>
            <a:endParaRPr lang="en-US"/>
          </a:p>
        </p:txBody>
      </p:sp>
    </p:spTree>
    <p:extLst>
      <p:ext uri="{BB962C8B-B14F-4D97-AF65-F5344CB8AC3E}">
        <p14:creationId xmlns="" xmlns:p14="http://schemas.microsoft.com/office/powerpoint/2010/main" val="17113309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48C6BD-D8CF-43CE-9A0D-DA4E77A4F016}" type="datetimeFigureOut">
              <a:rPr lang="en-US" smtClean="0"/>
              <a:pPr/>
              <a:t>6/27/2014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1E8577-7E78-41DF-96AC-A776B0057BBB}" type="slidenum">
              <a:rPr lang="en-US" smtClean="0"/>
              <a:pPr/>
              <a:t>‹#›</a:t>
            </a:fld>
            <a:endParaRPr lang="en-US"/>
          </a:p>
        </p:txBody>
      </p:sp>
    </p:spTree>
    <p:extLst>
      <p:ext uri="{BB962C8B-B14F-4D97-AF65-F5344CB8AC3E}">
        <p14:creationId xmlns="" xmlns:p14="http://schemas.microsoft.com/office/powerpoint/2010/main" val="2872472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31E8577-7E78-41DF-96AC-A776B0057BBB}" type="slidenum">
              <a:rPr lang="en-US" smtClean="0"/>
              <a:pPr/>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14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15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17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hyperlink" Target="http://creativecommons.org/licenses/by/3.0/" TargetMode="Externa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914400" y="3657600"/>
            <a:ext cx="7772400" cy="457200"/>
          </a:xfrm>
          <a:ln>
            <a:noFill/>
          </a:ln>
        </p:spPr>
        <p:txBody>
          <a:bodyPr>
            <a:normAutofit/>
          </a:bodyPr>
          <a:lstStyle>
            <a:lvl1pPr marL="0" indent="0" algn="l">
              <a:buNone/>
              <a:defRPr sz="2000">
                <a:solidFill>
                  <a:srgbClr val="64646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 – One Line</a:t>
            </a:r>
            <a:endParaRPr lang="en-US" dirty="0"/>
          </a:p>
        </p:txBody>
      </p:sp>
      <p:pic>
        <p:nvPicPr>
          <p:cNvPr id="7" name="Picture 2"/>
          <p:cNvPicPr>
            <a:picLocks noChangeAspect="1" noChangeArrowheads="1"/>
          </p:cNvPicPr>
          <p:nvPr userDrawn="1"/>
        </p:nvPicPr>
        <p:blipFill>
          <a:blip r:embed="rId2" cstate="print"/>
          <a:srcRect/>
          <a:stretch>
            <a:fillRect/>
          </a:stretch>
        </p:blipFill>
        <p:spPr bwMode="auto">
          <a:xfrm>
            <a:off x="805456" y="533400"/>
            <a:ext cx="1632944" cy="1752600"/>
          </a:xfrm>
          <a:prstGeom prst="rect">
            <a:avLst/>
          </a:prstGeom>
          <a:noFill/>
          <a:ln w="9525">
            <a:noFill/>
            <a:miter lim="800000"/>
            <a:headEnd/>
            <a:tailEnd/>
          </a:ln>
          <a:effectLst/>
        </p:spPr>
      </p:pic>
      <p:sp>
        <p:nvSpPr>
          <p:cNvPr id="16" name="Text Placeholder 15"/>
          <p:cNvSpPr>
            <a:spLocks noGrp="1"/>
          </p:cNvSpPr>
          <p:nvPr>
            <p:ph type="body" sz="quarter" idx="13" hasCustomPrompt="1"/>
          </p:nvPr>
        </p:nvSpPr>
        <p:spPr>
          <a:xfrm>
            <a:off x="914400" y="4419600"/>
            <a:ext cx="4343400" cy="381000"/>
          </a:xfrm>
          <a:ln>
            <a:noFill/>
          </a:ln>
        </p:spPr>
        <p:txBody>
          <a:bodyPr>
            <a:normAutofit/>
          </a:bodyPr>
          <a:lstStyle>
            <a:lvl1pPr>
              <a:buNone/>
              <a:defRPr sz="1800" baseline="0"/>
            </a:lvl1pPr>
          </a:lstStyle>
          <a:p>
            <a:pPr lvl="0"/>
            <a:r>
              <a:rPr lang="en-US" dirty="0" smtClean="0"/>
              <a:t>First Name Last Name</a:t>
            </a:r>
          </a:p>
        </p:txBody>
      </p:sp>
      <p:sp>
        <p:nvSpPr>
          <p:cNvPr id="22" name="Text Placeholder 15"/>
          <p:cNvSpPr>
            <a:spLocks noGrp="1"/>
          </p:cNvSpPr>
          <p:nvPr>
            <p:ph type="body" sz="quarter" idx="15" hasCustomPrompt="1"/>
          </p:nvPr>
        </p:nvSpPr>
        <p:spPr>
          <a:xfrm>
            <a:off x="914400" y="4800600"/>
            <a:ext cx="4343400" cy="381000"/>
          </a:xfrm>
          <a:ln>
            <a:noFill/>
          </a:ln>
        </p:spPr>
        <p:txBody>
          <a:bodyPr>
            <a:normAutofit/>
          </a:bodyPr>
          <a:lstStyle>
            <a:lvl1pPr>
              <a:buNone/>
              <a:defRPr sz="1800" baseline="0"/>
            </a:lvl1pPr>
          </a:lstStyle>
          <a:p>
            <a:pPr lvl="0"/>
            <a:r>
              <a:rPr lang="en-US" dirty="0" smtClean="0"/>
              <a:t>Job Title, OCLC Research</a:t>
            </a:r>
            <a:endParaRPr lang="en-US" dirty="0"/>
          </a:p>
        </p:txBody>
      </p:sp>
      <p:sp>
        <p:nvSpPr>
          <p:cNvPr id="25" name="Text Placeholder 15"/>
          <p:cNvSpPr>
            <a:spLocks noGrp="1"/>
          </p:cNvSpPr>
          <p:nvPr>
            <p:ph type="body" sz="quarter" idx="17" hasCustomPrompt="1"/>
          </p:nvPr>
        </p:nvSpPr>
        <p:spPr>
          <a:xfrm>
            <a:off x="914400" y="5410200"/>
            <a:ext cx="4343400" cy="304800"/>
          </a:xfrm>
          <a:ln>
            <a:noFill/>
          </a:ln>
        </p:spPr>
        <p:txBody>
          <a:bodyPr>
            <a:normAutofit/>
          </a:bodyPr>
          <a:lstStyle>
            <a:lvl1pPr>
              <a:buNone/>
              <a:defRPr sz="1200" baseline="0"/>
            </a:lvl1pPr>
          </a:lstStyle>
          <a:p>
            <a:pPr lvl="0"/>
            <a:r>
              <a:rPr lang="en-US" dirty="0" smtClean="0"/>
              <a:t>Date</a:t>
            </a:r>
            <a:endParaRPr lang="en-US" dirty="0"/>
          </a:p>
        </p:txBody>
      </p:sp>
      <p:sp>
        <p:nvSpPr>
          <p:cNvPr id="26" name="Text Placeholder 15"/>
          <p:cNvSpPr>
            <a:spLocks noGrp="1"/>
          </p:cNvSpPr>
          <p:nvPr>
            <p:ph type="body" sz="quarter" idx="18" hasCustomPrompt="1"/>
          </p:nvPr>
        </p:nvSpPr>
        <p:spPr>
          <a:xfrm>
            <a:off x="914400" y="5715000"/>
            <a:ext cx="4343400" cy="304800"/>
          </a:xfrm>
          <a:ln>
            <a:noFill/>
          </a:ln>
        </p:spPr>
        <p:txBody>
          <a:bodyPr>
            <a:normAutofit/>
          </a:bodyPr>
          <a:lstStyle>
            <a:lvl1pPr>
              <a:buNone/>
              <a:defRPr sz="1200" baseline="0"/>
            </a:lvl1pPr>
          </a:lstStyle>
          <a:p>
            <a:pPr lvl="0"/>
            <a:r>
              <a:rPr lang="en-US" dirty="0" smtClean="0"/>
              <a:t>Conference Title</a:t>
            </a:r>
            <a:endParaRPr lang="en-US" dirty="0"/>
          </a:p>
        </p:txBody>
      </p:sp>
      <p:sp>
        <p:nvSpPr>
          <p:cNvPr id="27" name="Text Placeholder 15"/>
          <p:cNvSpPr>
            <a:spLocks noGrp="1"/>
          </p:cNvSpPr>
          <p:nvPr>
            <p:ph type="body" sz="quarter" idx="19" hasCustomPrompt="1"/>
          </p:nvPr>
        </p:nvSpPr>
        <p:spPr>
          <a:xfrm>
            <a:off x="914400" y="6019800"/>
            <a:ext cx="4343400" cy="304800"/>
          </a:xfrm>
          <a:ln>
            <a:noFill/>
          </a:ln>
        </p:spPr>
        <p:txBody>
          <a:bodyPr>
            <a:normAutofit/>
          </a:bodyPr>
          <a:lstStyle>
            <a:lvl1pPr>
              <a:buNone/>
              <a:defRPr sz="1200" baseline="0"/>
            </a:lvl1pPr>
          </a:lstStyle>
          <a:p>
            <a:pPr lvl="0"/>
            <a:r>
              <a:rPr lang="en-US" dirty="0" smtClean="0"/>
              <a:t>#</a:t>
            </a:r>
            <a:r>
              <a:rPr lang="en-US" dirty="0" err="1" smtClean="0"/>
              <a:t>hashtag</a:t>
            </a:r>
            <a:endParaRPr lang="en-US" dirty="0"/>
          </a:p>
        </p:txBody>
      </p:sp>
      <p:sp>
        <p:nvSpPr>
          <p:cNvPr id="28" name="Title 27"/>
          <p:cNvSpPr>
            <a:spLocks noGrp="1"/>
          </p:cNvSpPr>
          <p:nvPr>
            <p:ph type="title" hasCustomPrompt="1"/>
          </p:nvPr>
        </p:nvSpPr>
        <p:spPr>
          <a:xfrm>
            <a:off x="914400" y="2514600"/>
            <a:ext cx="7772400" cy="1143000"/>
          </a:xfrm>
        </p:spPr>
        <p:txBody>
          <a:bodyPr/>
          <a:lstStyle>
            <a:lvl1pPr>
              <a:defRPr/>
            </a:lvl1pPr>
          </a:lstStyle>
          <a:p>
            <a:r>
              <a:rPr lang="en-US" dirty="0" smtClean="0"/>
              <a:t>Click to edit Master title style</a:t>
            </a:r>
            <a:br>
              <a:rPr lang="en-US" dirty="0" smtClean="0"/>
            </a:br>
            <a:r>
              <a:rPr lang="en-US" dirty="0" smtClean="0"/>
              <a:t>Up to two lines</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ln>
            <a:noFill/>
          </a:ln>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6B3AA010-7757-41E0-A212-D41514C97AA5}" type="slidenum">
              <a:rPr lang="en-US" smtClean="0"/>
              <a:pPr/>
              <a:t>‹#›</a:t>
            </a:fld>
            <a:endParaRPr lang="en-US"/>
          </a:p>
        </p:txBody>
      </p:sp>
      <p:pic>
        <p:nvPicPr>
          <p:cNvPr id="7" name="Picture 6" descr="OCLC-RESEARCH_H_MD.png"/>
          <p:cNvPicPr>
            <a:picLocks noChangeAspect="1"/>
          </p:cNvPicPr>
          <p:nvPr userDrawn="1"/>
        </p:nvPicPr>
        <p:blipFill>
          <a:blip r:embed="rId2" cstate="print"/>
          <a:stretch>
            <a:fillRect/>
          </a:stretch>
        </p:blipFill>
        <p:spPr>
          <a:xfrm>
            <a:off x="457200" y="6359328"/>
            <a:ext cx="1676400" cy="346272"/>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ln>
            <a:noFill/>
          </a:ln>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6B3AA010-7757-41E0-A212-D41514C97AA5}"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453190" y="6359064"/>
            <a:ext cx="1680410" cy="347102"/>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a:ln>
            <a:noFill/>
          </a:ln>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ln>
            <a:noFill/>
          </a:ln>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6B3AA010-7757-41E0-A212-D41514C97AA5}" type="slidenum">
              <a:rPr lang="en-US" smtClean="0"/>
              <a:pPr/>
              <a:t>‹#›</a:t>
            </a:fld>
            <a:endParaRPr lang="en-US"/>
          </a:p>
        </p:txBody>
      </p:sp>
      <p:pic>
        <p:nvPicPr>
          <p:cNvPr id="8" name="Picture 7" descr="OCLC-RESEARCH_H_MD.png"/>
          <p:cNvPicPr>
            <a:picLocks noChangeAspect="1"/>
          </p:cNvPicPr>
          <p:nvPr userDrawn="1"/>
        </p:nvPicPr>
        <p:blipFill>
          <a:blip r:embed="rId2" cstate="print"/>
          <a:stretch>
            <a:fillRect/>
          </a:stretch>
        </p:blipFill>
        <p:spPr>
          <a:xfrm>
            <a:off x="457200" y="6359328"/>
            <a:ext cx="1676400" cy="346272"/>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a:ln>
            <a:noFill/>
          </a:ln>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ln>
            <a:noFill/>
          </a:ln>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6B3AA010-7757-41E0-A212-D41514C97AA5}" type="slidenum">
              <a:rPr lang="en-US" smtClean="0"/>
              <a:pPr/>
              <a:t>‹#›</a:t>
            </a:fld>
            <a:endParaRPr lang="en-US"/>
          </a:p>
        </p:txBody>
      </p:sp>
      <p:pic>
        <p:nvPicPr>
          <p:cNvPr id="8" name="Picture 7"/>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453190" y="6359064"/>
            <a:ext cx="1680410" cy="347102"/>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Dark">
    <p:bg>
      <p:bgPr>
        <a:solidFill>
          <a:srgbClr val="646464"/>
        </a:solidFill>
        <a:effectLst/>
      </p:bgPr>
    </p:bg>
    <p:spTree>
      <p:nvGrpSpPr>
        <p:cNvPr id="1" name=""/>
        <p:cNvGrpSpPr/>
        <p:nvPr/>
      </p:nvGrpSpPr>
      <p:grpSpPr>
        <a:xfrm>
          <a:off x="0" y="0"/>
          <a:ext cx="0" cy="0"/>
          <a:chOff x="0" y="0"/>
          <a:chExt cx="0" cy="0"/>
        </a:xfrm>
      </p:grpSpPr>
      <p:pic>
        <p:nvPicPr>
          <p:cNvPr id="6" name="Picture 5" descr="OCLC-R-white-square.png"/>
          <p:cNvPicPr>
            <a:picLocks noChangeAspect="1"/>
          </p:cNvPicPr>
          <p:nvPr userDrawn="1"/>
        </p:nvPicPr>
        <p:blipFill>
          <a:blip r:embed="rId2" cstate="print"/>
          <a:stretch>
            <a:fillRect/>
          </a:stretch>
        </p:blipFill>
        <p:spPr>
          <a:xfrm>
            <a:off x="990600" y="762000"/>
            <a:ext cx="1219200" cy="1408670"/>
          </a:xfrm>
          <a:prstGeom prst="rect">
            <a:avLst/>
          </a:prstGeom>
        </p:spPr>
      </p:pic>
      <p:pic>
        <p:nvPicPr>
          <p:cNvPr id="13" name="Picture 1" descr="image003"/>
          <p:cNvPicPr>
            <a:picLocks noChangeAspect="1" noChangeArrowheads="1"/>
          </p:cNvPicPr>
          <p:nvPr userDrawn="1"/>
        </p:nvPicPr>
        <p:blipFill>
          <a:blip r:embed="rId3" cstate="print"/>
          <a:srcRect/>
          <a:stretch>
            <a:fillRect/>
          </a:stretch>
        </p:blipFill>
        <p:spPr bwMode="auto">
          <a:xfrm>
            <a:off x="7239000" y="6324600"/>
            <a:ext cx="1310640" cy="457200"/>
          </a:xfrm>
          <a:prstGeom prst="rect">
            <a:avLst/>
          </a:prstGeom>
          <a:noFill/>
          <a:ln w="9525">
            <a:noFill/>
            <a:miter lim="800000"/>
            <a:headEnd/>
            <a:tailEnd/>
          </a:ln>
        </p:spPr>
      </p:pic>
      <p:sp>
        <p:nvSpPr>
          <p:cNvPr id="14" name="TextBox 13"/>
          <p:cNvSpPr txBox="1"/>
          <p:nvPr userDrawn="1"/>
        </p:nvSpPr>
        <p:spPr>
          <a:xfrm>
            <a:off x="914400" y="6349425"/>
            <a:ext cx="60198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dirty="0" smtClean="0">
                <a:solidFill>
                  <a:schemeClr val="tx1"/>
                </a:solidFill>
                <a:latin typeface="Open Sans" pitchFamily="34" charset="0"/>
                <a:ea typeface="Open Sans" pitchFamily="34" charset="0"/>
                <a:cs typeface="Open Sans" pitchFamily="34" charset="0"/>
              </a:rPr>
              <a:t>©2014 OCLC.</a:t>
            </a:r>
            <a:r>
              <a:rPr lang="en-US" sz="800" kern="1200" baseline="0" dirty="0" smtClean="0">
                <a:solidFill>
                  <a:schemeClr val="tx1"/>
                </a:solidFill>
                <a:latin typeface="Open Sans" pitchFamily="34" charset="0"/>
                <a:ea typeface="Open Sans" pitchFamily="34" charset="0"/>
                <a:cs typeface="Open Sans" pitchFamily="34" charset="0"/>
              </a:rPr>
              <a:t> </a:t>
            </a:r>
            <a:r>
              <a:rPr lang="en-US" sz="800" dirty="0" smtClean="0">
                <a:solidFill>
                  <a:schemeClr val="tx1"/>
                </a:solidFill>
                <a:latin typeface="Open Sans" pitchFamily="34" charset="0"/>
                <a:ea typeface="Open Sans" pitchFamily="34" charset="0"/>
                <a:cs typeface="Open Sans" pitchFamily="34" charset="0"/>
              </a:rPr>
              <a:t>This work is licensed</a:t>
            </a:r>
            <a:r>
              <a:rPr lang="en-US" sz="800" baseline="0" dirty="0" smtClean="0">
                <a:solidFill>
                  <a:schemeClr val="tx1"/>
                </a:solidFill>
                <a:latin typeface="Open Sans" pitchFamily="34" charset="0"/>
                <a:ea typeface="Open Sans" pitchFamily="34" charset="0"/>
                <a:cs typeface="Open Sans" pitchFamily="34" charset="0"/>
              </a:rPr>
              <a:t> under a Creative Commons Attribution 3.0 </a:t>
            </a:r>
            <a:r>
              <a:rPr lang="en-US" sz="800" baseline="0" dirty="0" err="1" smtClean="0">
                <a:solidFill>
                  <a:schemeClr val="tx1"/>
                </a:solidFill>
                <a:latin typeface="Open Sans" pitchFamily="34" charset="0"/>
                <a:ea typeface="Open Sans" pitchFamily="34" charset="0"/>
                <a:cs typeface="Open Sans" pitchFamily="34" charset="0"/>
              </a:rPr>
              <a:t>Unported</a:t>
            </a:r>
            <a:r>
              <a:rPr lang="en-US" sz="800" baseline="0" dirty="0" smtClean="0">
                <a:solidFill>
                  <a:schemeClr val="tx1"/>
                </a:solidFill>
                <a:latin typeface="Open Sans" pitchFamily="34" charset="0"/>
                <a:ea typeface="Open Sans" pitchFamily="34" charset="0"/>
                <a:cs typeface="Open Sans" pitchFamily="34" charset="0"/>
              </a:rPr>
              <a:t> License. </a:t>
            </a:r>
            <a:r>
              <a:rPr lang="en-US" sz="800" kern="1200" dirty="0" smtClean="0">
                <a:solidFill>
                  <a:schemeClr val="tx1"/>
                </a:solidFill>
                <a:latin typeface="Open Sans" charset="0"/>
                <a:ea typeface="Open Sans" charset="0"/>
                <a:cs typeface="Open Sans" charset="0"/>
              </a:rPr>
              <a:t>Suggested attribution: “This work uses content from [presentation title] © OCLC, used under a Creative Commons Attribution license:  </a:t>
            </a:r>
            <a:r>
              <a:rPr lang="en-US" sz="800" u="sng" kern="1200" dirty="0" smtClean="0">
                <a:solidFill>
                  <a:schemeClr val="tx1"/>
                </a:solidFill>
                <a:latin typeface="Open Sans" charset="0"/>
                <a:ea typeface="Open Sans" charset="0"/>
                <a:cs typeface="Open Sans" charset="0"/>
                <a:hlinkClick r:id="rId4"/>
              </a:rPr>
              <a:t>http</a:t>
            </a:r>
            <a:r>
              <a:rPr lang="en-US" sz="800" u="sng" kern="1200" dirty="0" smtClean="0">
                <a:solidFill>
                  <a:schemeClr val="bg1"/>
                </a:solidFill>
                <a:latin typeface="Open Sans" charset="0"/>
                <a:ea typeface="Open Sans" charset="0"/>
                <a:cs typeface="Open Sans" charset="0"/>
                <a:hlinkClick r:id="rId4"/>
              </a:rPr>
              <a:t>://</a:t>
            </a:r>
            <a:r>
              <a:rPr lang="en-US" sz="800" u="sng" kern="1200" dirty="0" smtClean="0">
                <a:solidFill>
                  <a:schemeClr val="tx1"/>
                </a:solidFill>
                <a:latin typeface="Open Sans" charset="0"/>
                <a:ea typeface="Open Sans" charset="0"/>
                <a:cs typeface="Open Sans" charset="0"/>
                <a:hlinkClick r:id="rId4"/>
              </a:rPr>
              <a:t>creativecommons.org/licenses/by/3.0/</a:t>
            </a:r>
            <a:r>
              <a:rPr lang="en-US" sz="800" kern="1200" dirty="0" smtClean="0">
                <a:solidFill>
                  <a:schemeClr val="tx1"/>
                </a:solidFill>
                <a:latin typeface="Open Sans" charset="0"/>
                <a:ea typeface="Open Sans" charset="0"/>
                <a:cs typeface="Open Sans" charset="0"/>
                <a:hlinkClick r:id="rId4"/>
              </a:rPr>
              <a:t>” </a:t>
            </a:r>
            <a:endParaRPr lang="en-US" sz="800" dirty="0" smtClean="0">
              <a:solidFill>
                <a:schemeClr val="tx1"/>
              </a:solidFill>
              <a:latin typeface="Open Sans" pitchFamily="34" charset="0"/>
              <a:ea typeface="Open Sans" pitchFamily="34" charset="0"/>
              <a:cs typeface="Open Sans" pitchFamily="34" charset="0"/>
            </a:endParaRPr>
          </a:p>
        </p:txBody>
      </p:sp>
      <p:sp>
        <p:nvSpPr>
          <p:cNvPr id="22" name="TextBox 21"/>
          <p:cNvSpPr txBox="1"/>
          <p:nvPr userDrawn="1"/>
        </p:nvSpPr>
        <p:spPr>
          <a:xfrm>
            <a:off x="914400" y="2590800"/>
            <a:ext cx="5486400" cy="830997"/>
          </a:xfrm>
          <a:prstGeom prst="rect">
            <a:avLst/>
          </a:prstGeom>
          <a:noFill/>
        </p:spPr>
        <p:txBody>
          <a:bodyPr wrap="square" rtlCol="0">
            <a:spAutoFit/>
          </a:bodyPr>
          <a:lstStyle/>
          <a:p>
            <a:r>
              <a:rPr lang="en-US" sz="4800" b="1" i="0" dirty="0" smtClean="0">
                <a:solidFill>
                  <a:schemeClr val="bg1">
                    <a:lumMod val="85000"/>
                  </a:schemeClr>
                </a:solidFill>
                <a:latin typeface="+mj-lt"/>
                <a:ea typeface="Open Sans Semibold" pitchFamily="34" charset="0"/>
                <a:cs typeface="Open Sans Semibold" pitchFamily="34" charset="0"/>
              </a:rPr>
              <a:t>Thank You!</a:t>
            </a:r>
            <a:endParaRPr lang="en-US" sz="4800" b="1" i="0" dirty="0">
              <a:solidFill>
                <a:schemeClr val="bg1">
                  <a:lumMod val="85000"/>
                </a:schemeClr>
              </a:solidFill>
              <a:latin typeface="+mj-lt"/>
              <a:ea typeface="Open Sans Semibold" pitchFamily="34" charset="0"/>
              <a:cs typeface="Open Sans Semibold" pitchFamily="34" charset="0"/>
            </a:endParaRPr>
          </a:p>
        </p:txBody>
      </p:sp>
      <p:sp>
        <p:nvSpPr>
          <p:cNvPr id="24" name="Text Placeholder 23"/>
          <p:cNvSpPr>
            <a:spLocks noGrp="1"/>
          </p:cNvSpPr>
          <p:nvPr>
            <p:ph type="body" sz="quarter" idx="12" hasCustomPrompt="1"/>
          </p:nvPr>
        </p:nvSpPr>
        <p:spPr>
          <a:xfrm>
            <a:off x="990600" y="3505200"/>
            <a:ext cx="5410200" cy="2438400"/>
          </a:xfrm>
          <a:ln>
            <a:noFill/>
          </a:ln>
        </p:spPr>
        <p:txBody>
          <a:bodyPr>
            <a:normAutofit/>
          </a:bodyPr>
          <a:lstStyle>
            <a:lvl1pPr>
              <a:buNone/>
              <a:defRPr sz="1400" baseline="0">
                <a:solidFill>
                  <a:schemeClr val="bg1">
                    <a:lumMod val="85000"/>
                  </a:schemeClr>
                </a:solidFill>
              </a:defRPr>
            </a:lvl1pPr>
          </a:lstStyle>
          <a:p>
            <a:pPr lvl="0"/>
            <a:r>
              <a:rPr lang="en-US" dirty="0" smtClean="0">
                <a:solidFill>
                  <a:schemeClr val="bg1">
                    <a:lumMod val="85000"/>
                  </a:schemeClr>
                </a:solidFill>
              </a:rPr>
              <a:t>Parting slide contact info; name, twitter, email, etc… </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 White">
    <p:spTree>
      <p:nvGrpSpPr>
        <p:cNvPr id="1" name=""/>
        <p:cNvGrpSpPr/>
        <p:nvPr/>
      </p:nvGrpSpPr>
      <p:grpSpPr>
        <a:xfrm>
          <a:off x="0" y="0"/>
          <a:ext cx="0" cy="0"/>
          <a:chOff x="0" y="0"/>
          <a:chExt cx="0" cy="0"/>
        </a:xfrm>
      </p:grpSpPr>
      <p:pic>
        <p:nvPicPr>
          <p:cNvPr id="5" name="Picture 1" descr="image003"/>
          <p:cNvPicPr>
            <a:picLocks noChangeAspect="1" noChangeArrowheads="1"/>
          </p:cNvPicPr>
          <p:nvPr userDrawn="1"/>
        </p:nvPicPr>
        <p:blipFill>
          <a:blip r:embed="rId2" cstate="print"/>
          <a:srcRect/>
          <a:stretch>
            <a:fillRect/>
          </a:stretch>
        </p:blipFill>
        <p:spPr bwMode="auto">
          <a:xfrm>
            <a:off x="7239000" y="6324600"/>
            <a:ext cx="1310640" cy="457200"/>
          </a:xfrm>
          <a:prstGeom prst="rect">
            <a:avLst/>
          </a:prstGeom>
          <a:noFill/>
          <a:ln w="9525">
            <a:noFill/>
            <a:miter lim="800000"/>
            <a:headEnd/>
            <a:tailEnd/>
          </a:ln>
        </p:spPr>
      </p:pic>
      <p:sp>
        <p:nvSpPr>
          <p:cNvPr id="7" name="TextBox 6"/>
          <p:cNvSpPr txBox="1"/>
          <p:nvPr userDrawn="1"/>
        </p:nvSpPr>
        <p:spPr>
          <a:xfrm>
            <a:off x="914400" y="2590800"/>
            <a:ext cx="5334000" cy="830997"/>
          </a:xfrm>
          <a:prstGeom prst="rect">
            <a:avLst/>
          </a:prstGeom>
          <a:noFill/>
          <a:ln>
            <a:noFill/>
          </a:ln>
        </p:spPr>
        <p:txBody>
          <a:bodyPr wrap="square" rtlCol="0">
            <a:spAutoFit/>
          </a:bodyPr>
          <a:lstStyle/>
          <a:p>
            <a:r>
              <a:rPr lang="en-US" sz="4800" b="1" i="0" dirty="0" smtClean="0">
                <a:solidFill>
                  <a:srgbClr val="646464"/>
                </a:solidFill>
                <a:latin typeface="+mj-lt"/>
                <a:ea typeface="Open Sans Semibold" pitchFamily="34" charset="0"/>
                <a:cs typeface="Open Sans Semibold" pitchFamily="34" charset="0"/>
              </a:rPr>
              <a:t>Thank You!</a:t>
            </a:r>
            <a:endParaRPr lang="en-US" sz="4800" b="1" i="0" dirty="0">
              <a:solidFill>
                <a:srgbClr val="646464"/>
              </a:solidFill>
              <a:latin typeface="+mj-lt"/>
              <a:ea typeface="Open Sans Semibold" pitchFamily="34" charset="0"/>
              <a:cs typeface="Open Sans Semibold" pitchFamily="34" charset="0"/>
            </a:endParaRPr>
          </a:p>
        </p:txBody>
      </p:sp>
      <p:pic>
        <p:nvPicPr>
          <p:cNvPr id="9" name="Picture 2"/>
          <p:cNvPicPr>
            <a:picLocks noChangeAspect="1" noChangeArrowheads="1"/>
          </p:cNvPicPr>
          <p:nvPr userDrawn="1"/>
        </p:nvPicPr>
        <p:blipFill>
          <a:blip r:embed="rId3" cstate="print"/>
          <a:srcRect/>
          <a:stretch>
            <a:fillRect/>
          </a:stretch>
        </p:blipFill>
        <p:spPr bwMode="auto">
          <a:xfrm>
            <a:off x="805456" y="533400"/>
            <a:ext cx="1632944" cy="1752600"/>
          </a:xfrm>
          <a:prstGeom prst="rect">
            <a:avLst/>
          </a:prstGeom>
          <a:noFill/>
          <a:ln w="9525">
            <a:noFill/>
            <a:miter lim="800000"/>
            <a:headEnd/>
            <a:tailEnd/>
          </a:ln>
          <a:effectLst/>
        </p:spPr>
      </p:pic>
      <p:sp>
        <p:nvSpPr>
          <p:cNvPr id="11" name="Text Placeholder 10"/>
          <p:cNvSpPr>
            <a:spLocks noGrp="1"/>
          </p:cNvSpPr>
          <p:nvPr>
            <p:ph type="body" sz="quarter" idx="11" hasCustomPrompt="1"/>
          </p:nvPr>
        </p:nvSpPr>
        <p:spPr>
          <a:xfrm>
            <a:off x="914400" y="3429000"/>
            <a:ext cx="5334000" cy="1981200"/>
          </a:xfrm>
          <a:ln>
            <a:noFill/>
          </a:ln>
        </p:spPr>
        <p:txBody>
          <a:bodyPr>
            <a:normAutofit/>
          </a:bodyPr>
          <a:lstStyle>
            <a:lvl1pPr>
              <a:buNone/>
              <a:defRPr sz="1400" baseline="0"/>
            </a:lvl1pPr>
          </a:lstStyle>
          <a:p>
            <a:pPr lvl="0"/>
            <a:r>
              <a:rPr lang="en-US" dirty="0" smtClean="0"/>
              <a:t>Name, Email, Twitter, other closing contact info here…. </a:t>
            </a:r>
            <a:endParaRPr lang="en-US" dirty="0"/>
          </a:p>
        </p:txBody>
      </p:sp>
      <p:sp>
        <p:nvSpPr>
          <p:cNvPr id="10" name="TextBox 9"/>
          <p:cNvSpPr txBox="1"/>
          <p:nvPr userDrawn="1"/>
        </p:nvSpPr>
        <p:spPr>
          <a:xfrm>
            <a:off x="914400" y="6349425"/>
            <a:ext cx="60198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dirty="0" smtClean="0">
                <a:solidFill>
                  <a:schemeClr val="tx1"/>
                </a:solidFill>
                <a:latin typeface="Open Sans" pitchFamily="34" charset="0"/>
                <a:ea typeface="Open Sans" pitchFamily="34" charset="0"/>
                <a:cs typeface="Open Sans" pitchFamily="34" charset="0"/>
              </a:rPr>
              <a:t> ©2014 OCLC. This work is licensed under a Creative Commons Attribution 3.0 </a:t>
            </a:r>
            <a:r>
              <a:rPr lang="en-US" sz="800" kern="1200" dirty="0" err="1" smtClean="0">
                <a:solidFill>
                  <a:schemeClr val="tx1"/>
                </a:solidFill>
                <a:latin typeface="Open Sans" pitchFamily="34" charset="0"/>
                <a:ea typeface="Open Sans" pitchFamily="34" charset="0"/>
                <a:cs typeface="Open Sans" pitchFamily="34" charset="0"/>
              </a:rPr>
              <a:t>Unported</a:t>
            </a:r>
            <a:r>
              <a:rPr lang="en-US" sz="800" kern="1200" dirty="0" smtClean="0">
                <a:solidFill>
                  <a:schemeClr val="tx1"/>
                </a:solidFill>
                <a:latin typeface="Open Sans" pitchFamily="34" charset="0"/>
                <a:ea typeface="Open Sans" pitchFamily="34" charset="0"/>
                <a:cs typeface="Open Sans" pitchFamily="34" charset="0"/>
              </a:rPr>
              <a:t> License. Suggested attribution: “This work uses content from "SUPPORTING CHANGE CHANGING SUPPORT" © OCLC, used under a Creative Commons Attribution license:  http://creativecommons.org/licenses/by/3.0/”</a:t>
            </a:r>
            <a:endParaRPr lang="en-US" sz="800" dirty="0" smtClean="0">
              <a:solidFill>
                <a:schemeClr val="tx1"/>
              </a:solidFill>
              <a:latin typeface="Open Sans" pitchFamily="34" charset="0"/>
              <a:ea typeface="Open Sans" pitchFamily="34" charset="0"/>
              <a:cs typeface="Open Sans"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hank You White">
    <p:spTree>
      <p:nvGrpSpPr>
        <p:cNvPr id="1" name=""/>
        <p:cNvGrpSpPr/>
        <p:nvPr/>
      </p:nvGrpSpPr>
      <p:grpSpPr>
        <a:xfrm>
          <a:off x="0" y="0"/>
          <a:ext cx="0" cy="0"/>
          <a:chOff x="0" y="0"/>
          <a:chExt cx="0" cy="0"/>
        </a:xfrm>
      </p:grpSpPr>
      <p:pic>
        <p:nvPicPr>
          <p:cNvPr id="5" name="Picture 1" descr="image003"/>
          <p:cNvPicPr>
            <a:picLocks noChangeAspect="1" noChangeArrowheads="1"/>
          </p:cNvPicPr>
          <p:nvPr userDrawn="1"/>
        </p:nvPicPr>
        <p:blipFill>
          <a:blip r:embed="rId2" cstate="print"/>
          <a:srcRect/>
          <a:stretch>
            <a:fillRect/>
          </a:stretch>
        </p:blipFill>
        <p:spPr bwMode="auto">
          <a:xfrm>
            <a:off x="7239000" y="6324600"/>
            <a:ext cx="1310640" cy="457200"/>
          </a:xfrm>
          <a:prstGeom prst="rect">
            <a:avLst/>
          </a:prstGeom>
          <a:noFill/>
          <a:ln w="9525">
            <a:noFill/>
            <a:miter lim="800000"/>
            <a:headEnd/>
            <a:tailEnd/>
          </a:ln>
        </p:spPr>
      </p:pic>
      <p:sp>
        <p:nvSpPr>
          <p:cNvPr id="7" name="TextBox 6"/>
          <p:cNvSpPr txBox="1"/>
          <p:nvPr userDrawn="1"/>
        </p:nvSpPr>
        <p:spPr>
          <a:xfrm>
            <a:off x="914400" y="2590800"/>
            <a:ext cx="5334000" cy="830997"/>
          </a:xfrm>
          <a:prstGeom prst="rect">
            <a:avLst/>
          </a:prstGeom>
          <a:noFill/>
          <a:ln>
            <a:noFill/>
          </a:ln>
        </p:spPr>
        <p:txBody>
          <a:bodyPr wrap="square" rtlCol="0">
            <a:spAutoFit/>
          </a:bodyPr>
          <a:lstStyle/>
          <a:p>
            <a:r>
              <a:rPr lang="en-US" sz="4800" b="1" i="0" dirty="0" smtClean="0">
                <a:solidFill>
                  <a:srgbClr val="646464"/>
                </a:solidFill>
                <a:latin typeface="+mj-lt"/>
                <a:ea typeface="Open Sans Semibold" pitchFamily="34" charset="0"/>
                <a:cs typeface="Open Sans Semibold" pitchFamily="34" charset="0"/>
              </a:rPr>
              <a:t>Thank You!</a:t>
            </a:r>
            <a:endParaRPr lang="en-US" sz="4800" b="1" i="0" dirty="0">
              <a:solidFill>
                <a:srgbClr val="646464"/>
              </a:solidFill>
              <a:latin typeface="+mj-lt"/>
              <a:ea typeface="Open Sans Semibold" pitchFamily="34" charset="0"/>
              <a:cs typeface="Open Sans Semibold" pitchFamily="34" charset="0"/>
            </a:endParaRPr>
          </a:p>
        </p:txBody>
      </p:sp>
      <p:sp>
        <p:nvSpPr>
          <p:cNvPr id="11" name="Text Placeholder 10"/>
          <p:cNvSpPr>
            <a:spLocks noGrp="1"/>
          </p:cNvSpPr>
          <p:nvPr>
            <p:ph type="body" sz="quarter" idx="11" hasCustomPrompt="1"/>
          </p:nvPr>
        </p:nvSpPr>
        <p:spPr>
          <a:xfrm>
            <a:off x="914400" y="3429000"/>
            <a:ext cx="5334000" cy="1981200"/>
          </a:xfrm>
          <a:ln>
            <a:noFill/>
          </a:ln>
        </p:spPr>
        <p:txBody>
          <a:bodyPr>
            <a:normAutofit/>
          </a:bodyPr>
          <a:lstStyle>
            <a:lvl1pPr>
              <a:buNone/>
              <a:defRPr sz="1400" baseline="0"/>
            </a:lvl1pPr>
          </a:lstStyle>
          <a:p>
            <a:pPr lvl="0"/>
            <a:r>
              <a:rPr lang="en-US" dirty="0" smtClean="0"/>
              <a:t>Name, Email, Twitter, other closing contact info here…. </a:t>
            </a:r>
            <a:endParaRPr lang="en-US" dirty="0"/>
          </a:p>
        </p:txBody>
      </p:sp>
      <p:sp>
        <p:nvSpPr>
          <p:cNvPr id="10" name="TextBox 9"/>
          <p:cNvSpPr txBox="1"/>
          <p:nvPr userDrawn="1"/>
        </p:nvSpPr>
        <p:spPr>
          <a:xfrm>
            <a:off x="914400" y="6349425"/>
            <a:ext cx="60198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dirty="0" smtClean="0">
                <a:solidFill>
                  <a:schemeClr val="tx1"/>
                </a:solidFill>
                <a:latin typeface="Open Sans" pitchFamily="34" charset="0"/>
                <a:ea typeface="Open Sans" pitchFamily="34" charset="0"/>
                <a:cs typeface="Open Sans" pitchFamily="34" charset="0"/>
              </a:rPr>
              <a:t>©2014 OCLC.</a:t>
            </a:r>
            <a:r>
              <a:rPr lang="en-US" sz="800" kern="1200" baseline="0" dirty="0" smtClean="0">
                <a:solidFill>
                  <a:schemeClr val="tx1"/>
                </a:solidFill>
                <a:latin typeface="Open Sans" pitchFamily="34" charset="0"/>
                <a:ea typeface="Open Sans" pitchFamily="34" charset="0"/>
                <a:cs typeface="Open Sans" pitchFamily="34" charset="0"/>
              </a:rPr>
              <a:t> </a:t>
            </a:r>
            <a:r>
              <a:rPr lang="en-US" sz="800" dirty="0" smtClean="0">
                <a:solidFill>
                  <a:schemeClr val="tx1"/>
                </a:solidFill>
                <a:latin typeface="Open Sans" pitchFamily="34" charset="0"/>
                <a:ea typeface="Open Sans" pitchFamily="34" charset="0"/>
                <a:cs typeface="Open Sans" pitchFamily="34" charset="0"/>
              </a:rPr>
              <a:t>This work is licensed</a:t>
            </a:r>
            <a:r>
              <a:rPr lang="en-US" sz="800" baseline="0" dirty="0" smtClean="0">
                <a:solidFill>
                  <a:schemeClr val="tx1"/>
                </a:solidFill>
                <a:latin typeface="Open Sans" pitchFamily="34" charset="0"/>
                <a:ea typeface="Open Sans" pitchFamily="34" charset="0"/>
                <a:cs typeface="Open Sans" pitchFamily="34" charset="0"/>
              </a:rPr>
              <a:t> under a Creative Commons Attribution 3.0 </a:t>
            </a:r>
            <a:r>
              <a:rPr lang="en-US" sz="800" baseline="0" dirty="0" err="1" smtClean="0">
                <a:solidFill>
                  <a:schemeClr val="tx1"/>
                </a:solidFill>
                <a:latin typeface="Open Sans" pitchFamily="34" charset="0"/>
                <a:ea typeface="Open Sans" pitchFamily="34" charset="0"/>
                <a:cs typeface="Open Sans" pitchFamily="34" charset="0"/>
              </a:rPr>
              <a:t>Unported</a:t>
            </a:r>
            <a:r>
              <a:rPr lang="en-US" sz="800" baseline="0" dirty="0" smtClean="0">
                <a:solidFill>
                  <a:schemeClr val="tx1"/>
                </a:solidFill>
                <a:latin typeface="Open Sans" pitchFamily="34" charset="0"/>
                <a:ea typeface="Open Sans" pitchFamily="34" charset="0"/>
                <a:cs typeface="Open Sans" pitchFamily="34" charset="0"/>
              </a:rPr>
              <a:t> License. </a:t>
            </a:r>
            <a:r>
              <a:rPr lang="en-US" sz="800" kern="1200" dirty="0" smtClean="0">
                <a:solidFill>
                  <a:schemeClr val="tx1"/>
                </a:solidFill>
                <a:latin typeface="Open Sans" charset="0"/>
                <a:ea typeface="Open Sans" charset="0"/>
                <a:cs typeface="Open Sans" charset="0"/>
              </a:rPr>
              <a:t>Suggested attribution: “This work uses content from [presentation title] © OCLC, used under a Creative Commons Attribution license:  </a:t>
            </a:r>
            <a:r>
              <a:rPr lang="en-US" sz="800" u="sng" kern="1200" dirty="0" smtClean="0">
                <a:solidFill>
                  <a:schemeClr val="tx1"/>
                </a:solidFill>
                <a:latin typeface="Open Sans" charset="0"/>
                <a:ea typeface="Open Sans" charset="0"/>
                <a:cs typeface="Open Sans" charset="0"/>
                <a:hlinkClick r:id="rId3"/>
              </a:rPr>
              <a:t>http</a:t>
            </a:r>
            <a:r>
              <a:rPr lang="en-US" sz="800" u="sng" kern="1200" dirty="0" smtClean="0">
                <a:solidFill>
                  <a:schemeClr val="bg1"/>
                </a:solidFill>
                <a:latin typeface="Open Sans" charset="0"/>
                <a:ea typeface="Open Sans" charset="0"/>
                <a:cs typeface="Open Sans" charset="0"/>
                <a:hlinkClick r:id="rId3"/>
              </a:rPr>
              <a:t>://</a:t>
            </a:r>
            <a:r>
              <a:rPr lang="en-US" sz="800" u="sng" kern="1200" dirty="0" smtClean="0">
                <a:solidFill>
                  <a:schemeClr val="tx1"/>
                </a:solidFill>
                <a:latin typeface="Open Sans" charset="0"/>
                <a:ea typeface="Open Sans" charset="0"/>
                <a:cs typeface="Open Sans" charset="0"/>
                <a:hlinkClick r:id="rId3"/>
              </a:rPr>
              <a:t>creativecommons.org/licenses/by/3.0/</a:t>
            </a:r>
            <a:r>
              <a:rPr lang="en-US" sz="800" kern="1200" dirty="0" smtClean="0">
                <a:solidFill>
                  <a:schemeClr val="tx1"/>
                </a:solidFill>
                <a:latin typeface="Open Sans" charset="0"/>
                <a:ea typeface="Open Sans" charset="0"/>
                <a:cs typeface="Open Sans" charset="0"/>
                <a:hlinkClick r:id="rId3"/>
              </a:rPr>
              <a:t>” </a:t>
            </a:r>
            <a:endParaRPr lang="en-US" sz="800" dirty="0" smtClean="0">
              <a:solidFill>
                <a:schemeClr val="tx1"/>
              </a:solidFill>
              <a:latin typeface="Open Sans" pitchFamily="34" charset="0"/>
              <a:ea typeface="Open Sans" pitchFamily="34" charset="0"/>
              <a:cs typeface="Open Sans" pitchFamily="34" charset="0"/>
            </a:endParaRPr>
          </a:p>
        </p:txBody>
      </p:sp>
      <p:pic>
        <p:nvPicPr>
          <p:cNvPr id="9" name="Picture 8"/>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998913" y="720694"/>
            <a:ext cx="1250116" cy="1370866"/>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FDD6AE1D-EA07-473C-B1E4-9A5D46A5D0E8}" type="datetimeFigureOut">
              <a:rPr lang="nl-NL"/>
              <a:pPr>
                <a:defRPr/>
              </a:pPr>
              <a:t>27-6-2014</a:t>
            </a:fld>
            <a:endParaRPr lang="nl-NL"/>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nl-NL"/>
          </a:p>
        </p:txBody>
      </p:sp>
      <p:sp>
        <p:nvSpPr>
          <p:cNvPr id="4" name="Slide Number Placeholder 5"/>
          <p:cNvSpPr>
            <a:spLocks noGrp="1"/>
          </p:cNvSpPr>
          <p:nvPr>
            <p:ph type="sldNum" sz="quarter" idx="12"/>
          </p:nvPr>
        </p:nvSpPr>
        <p:spPr/>
        <p:txBody>
          <a:bodyPr/>
          <a:lstStyle>
            <a:lvl1pPr>
              <a:defRPr/>
            </a:lvl1pPr>
          </a:lstStyle>
          <a:p>
            <a:pPr>
              <a:defRPr/>
            </a:pPr>
            <a:fld id="{9402105D-C342-4693-B392-0694225937C6}" type="slidenum">
              <a:rPr lang="nl-NL"/>
              <a:pPr>
                <a:defRPr/>
              </a:pPr>
              <a:t>‹#›</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914400" y="3657600"/>
            <a:ext cx="7772400" cy="457200"/>
          </a:xfrm>
          <a:ln>
            <a:noFill/>
          </a:ln>
        </p:spPr>
        <p:txBody>
          <a:bodyPr>
            <a:normAutofit/>
          </a:bodyPr>
          <a:lstStyle>
            <a:lvl1pPr marL="0" indent="0" algn="l">
              <a:buNone/>
              <a:defRPr sz="2000">
                <a:solidFill>
                  <a:srgbClr val="64646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 – One Line</a:t>
            </a:r>
            <a:endParaRPr lang="en-US" dirty="0"/>
          </a:p>
        </p:txBody>
      </p:sp>
      <p:sp>
        <p:nvSpPr>
          <p:cNvPr id="16" name="Text Placeholder 15"/>
          <p:cNvSpPr>
            <a:spLocks noGrp="1"/>
          </p:cNvSpPr>
          <p:nvPr>
            <p:ph type="body" sz="quarter" idx="13" hasCustomPrompt="1"/>
          </p:nvPr>
        </p:nvSpPr>
        <p:spPr>
          <a:xfrm>
            <a:off x="914400" y="4419600"/>
            <a:ext cx="4343400" cy="381000"/>
          </a:xfrm>
          <a:ln>
            <a:noFill/>
          </a:ln>
        </p:spPr>
        <p:txBody>
          <a:bodyPr>
            <a:normAutofit/>
          </a:bodyPr>
          <a:lstStyle>
            <a:lvl1pPr>
              <a:buNone/>
              <a:defRPr sz="1800" baseline="0"/>
            </a:lvl1pPr>
          </a:lstStyle>
          <a:p>
            <a:pPr lvl="0"/>
            <a:r>
              <a:rPr lang="en-US" dirty="0" smtClean="0"/>
              <a:t>First Name Last Name</a:t>
            </a:r>
          </a:p>
        </p:txBody>
      </p:sp>
      <p:sp>
        <p:nvSpPr>
          <p:cNvPr id="22" name="Text Placeholder 15"/>
          <p:cNvSpPr>
            <a:spLocks noGrp="1"/>
          </p:cNvSpPr>
          <p:nvPr>
            <p:ph type="body" sz="quarter" idx="15" hasCustomPrompt="1"/>
          </p:nvPr>
        </p:nvSpPr>
        <p:spPr>
          <a:xfrm>
            <a:off x="914400" y="4800600"/>
            <a:ext cx="4343400" cy="381000"/>
          </a:xfrm>
          <a:ln>
            <a:noFill/>
          </a:ln>
        </p:spPr>
        <p:txBody>
          <a:bodyPr>
            <a:normAutofit/>
          </a:bodyPr>
          <a:lstStyle>
            <a:lvl1pPr>
              <a:buNone/>
              <a:defRPr sz="1800" baseline="0"/>
            </a:lvl1pPr>
          </a:lstStyle>
          <a:p>
            <a:pPr lvl="0"/>
            <a:r>
              <a:rPr lang="en-US" dirty="0" smtClean="0"/>
              <a:t>Job Title, OCLC Research</a:t>
            </a:r>
            <a:endParaRPr lang="en-US" dirty="0"/>
          </a:p>
        </p:txBody>
      </p:sp>
      <p:sp>
        <p:nvSpPr>
          <p:cNvPr id="25" name="Text Placeholder 15"/>
          <p:cNvSpPr>
            <a:spLocks noGrp="1"/>
          </p:cNvSpPr>
          <p:nvPr>
            <p:ph type="body" sz="quarter" idx="17" hasCustomPrompt="1"/>
          </p:nvPr>
        </p:nvSpPr>
        <p:spPr>
          <a:xfrm>
            <a:off x="914400" y="5410200"/>
            <a:ext cx="4343400" cy="304800"/>
          </a:xfrm>
          <a:ln>
            <a:noFill/>
          </a:ln>
        </p:spPr>
        <p:txBody>
          <a:bodyPr>
            <a:normAutofit/>
          </a:bodyPr>
          <a:lstStyle>
            <a:lvl1pPr>
              <a:buNone/>
              <a:defRPr sz="1200" baseline="0"/>
            </a:lvl1pPr>
          </a:lstStyle>
          <a:p>
            <a:pPr lvl="0"/>
            <a:r>
              <a:rPr lang="en-US" dirty="0" smtClean="0"/>
              <a:t>Date</a:t>
            </a:r>
            <a:endParaRPr lang="en-US" dirty="0"/>
          </a:p>
        </p:txBody>
      </p:sp>
      <p:sp>
        <p:nvSpPr>
          <p:cNvPr id="26" name="Text Placeholder 15"/>
          <p:cNvSpPr>
            <a:spLocks noGrp="1"/>
          </p:cNvSpPr>
          <p:nvPr>
            <p:ph type="body" sz="quarter" idx="18" hasCustomPrompt="1"/>
          </p:nvPr>
        </p:nvSpPr>
        <p:spPr>
          <a:xfrm>
            <a:off x="914400" y="5715000"/>
            <a:ext cx="4343400" cy="304800"/>
          </a:xfrm>
          <a:ln>
            <a:noFill/>
          </a:ln>
        </p:spPr>
        <p:txBody>
          <a:bodyPr>
            <a:normAutofit/>
          </a:bodyPr>
          <a:lstStyle>
            <a:lvl1pPr>
              <a:buNone/>
              <a:defRPr sz="1200" baseline="0"/>
            </a:lvl1pPr>
          </a:lstStyle>
          <a:p>
            <a:pPr lvl="0"/>
            <a:r>
              <a:rPr lang="en-US" dirty="0" smtClean="0"/>
              <a:t>Conference Title</a:t>
            </a:r>
            <a:endParaRPr lang="en-US" dirty="0"/>
          </a:p>
        </p:txBody>
      </p:sp>
      <p:sp>
        <p:nvSpPr>
          <p:cNvPr id="27" name="Text Placeholder 15"/>
          <p:cNvSpPr>
            <a:spLocks noGrp="1"/>
          </p:cNvSpPr>
          <p:nvPr>
            <p:ph type="body" sz="quarter" idx="19" hasCustomPrompt="1"/>
          </p:nvPr>
        </p:nvSpPr>
        <p:spPr>
          <a:xfrm>
            <a:off x="914400" y="6019800"/>
            <a:ext cx="4343400" cy="304800"/>
          </a:xfrm>
          <a:ln>
            <a:noFill/>
          </a:ln>
        </p:spPr>
        <p:txBody>
          <a:bodyPr>
            <a:normAutofit/>
          </a:bodyPr>
          <a:lstStyle>
            <a:lvl1pPr>
              <a:buNone/>
              <a:defRPr sz="1200" baseline="0"/>
            </a:lvl1pPr>
          </a:lstStyle>
          <a:p>
            <a:pPr lvl="0"/>
            <a:r>
              <a:rPr lang="en-US" dirty="0" smtClean="0"/>
              <a:t>#</a:t>
            </a:r>
            <a:r>
              <a:rPr lang="en-US" dirty="0" err="1" smtClean="0"/>
              <a:t>hashtag</a:t>
            </a:r>
            <a:endParaRPr lang="en-US" dirty="0"/>
          </a:p>
        </p:txBody>
      </p:sp>
      <p:sp>
        <p:nvSpPr>
          <p:cNvPr id="28" name="Title 27"/>
          <p:cNvSpPr>
            <a:spLocks noGrp="1"/>
          </p:cNvSpPr>
          <p:nvPr>
            <p:ph type="title" hasCustomPrompt="1"/>
          </p:nvPr>
        </p:nvSpPr>
        <p:spPr>
          <a:xfrm>
            <a:off x="914400" y="2514600"/>
            <a:ext cx="7772400" cy="1143000"/>
          </a:xfrm>
        </p:spPr>
        <p:txBody>
          <a:bodyPr/>
          <a:lstStyle>
            <a:lvl1pPr>
              <a:defRPr/>
            </a:lvl1pPr>
          </a:lstStyle>
          <a:p>
            <a:r>
              <a:rPr lang="en-US" dirty="0" smtClean="0"/>
              <a:t>Click to edit Master title style</a:t>
            </a:r>
            <a:br>
              <a:rPr lang="en-US" dirty="0" smtClean="0"/>
            </a:br>
            <a:r>
              <a:rPr lang="en-US" dirty="0" smtClean="0"/>
              <a:t>Up to two lines</a:t>
            </a:r>
            <a:endParaRPr lang="en-US" dirty="0"/>
          </a:p>
        </p:txBody>
      </p:sp>
      <p:pic>
        <p:nvPicPr>
          <p:cNvPr id="10" name="Picture 9"/>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998913" y="720694"/>
            <a:ext cx="1250116" cy="137086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age ">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atin typeface="+mj-lt"/>
              </a:defRPr>
            </a:lvl1pPr>
          </a:lstStyle>
          <a:p>
            <a:fld id="{6B3AA010-7757-41E0-A212-D41514C97AA5}" type="slidenum">
              <a:rPr lang="en-US" smtClean="0"/>
              <a:pPr/>
              <a:t>‹#›</a:t>
            </a:fld>
            <a:endParaRPr lang="en-US"/>
          </a:p>
        </p:txBody>
      </p:sp>
      <p:pic>
        <p:nvPicPr>
          <p:cNvPr id="5" name="Picture 4" descr="OCLC-RESEARCH_H_MD.png"/>
          <p:cNvPicPr>
            <a:picLocks noChangeAspect="1"/>
          </p:cNvPicPr>
          <p:nvPr userDrawn="1"/>
        </p:nvPicPr>
        <p:blipFill>
          <a:blip r:embed="rId2" cstate="print"/>
          <a:stretch>
            <a:fillRect/>
          </a:stretch>
        </p:blipFill>
        <p:spPr>
          <a:xfrm>
            <a:off x="457200" y="6359328"/>
            <a:ext cx="1676400" cy="34627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Blank Page ">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atin typeface="+mj-lt"/>
              </a:defRPr>
            </a:lvl1pPr>
          </a:lstStyle>
          <a:p>
            <a:fld id="{6B3AA010-7757-41E0-A212-D41514C97AA5}" type="slidenum">
              <a:rPr lang="en-US" smtClean="0"/>
              <a:pPr/>
              <a:t>‹#›</a:t>
            </a:fld>
            <a:endParaRPr lang="en-US" dirty="0"/>
          </a:p>
        </p:txBody>
      </p:sp>
      <p:pic>
        <p:nvPicPr>
          <p:cNvPr id="6" name="Picture 5"/>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453190" y="6359064"/>
            <a:ext cx="1680410" cy="34710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Blank with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6B3AA010-7757-41E0-A212-D41514C97AA5}" type="slidenum">
              <a:rPr lang="en-US" smtClean="0"/>
              <a:pPr/>
              <a:t>‹#›</a:t>
            </a:fld>
            <a:endParaRPr lang="en-US"/>
          </a:p>
        </p:txBody>
      </p:sp>
      <p:pic>
        <p:nvPicPr>
          <p:cNvPr id="6" name="Picture 5" descr="OCLC-RESEARCH_H_MD.png"/>
          <p:cNvPicPr>
            <a:picLocks noChangeAspect="1"/>
          </p:cNvPicPr>
          <p:nvPr userDrawn="1"/>
        </p:nvPicPr>
        <p:blipFill>
          <a:blip r:embed="rId2" cstate="print"/>
          <a:stretch>
            <a:fillRect/>
          </a:stretch>
        </p:blipFill>
        <p:spPr>
          <a:xfrm>
            <a:off x="457200" y="6359328"/>
            <a:ext cx="1676400" cy="34627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2_Blank with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6B3AA010-7757-41E0-A212-D41514C97AA5}" type="slidenum">
              <a:rPr lang="en-US" smtClean="0"/>
              <a:pPr/>
              <a:t>‹#›</a:t>
            </a:fld>
            <a:endParaRPr lang="en-US"/>
          </a:p>
        </p:txBody>
      </p:sp>
      <p:pic>
        <p:nvPicPr>
          <p:cNvPr id="6" name="Picture 5"/>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453190" y="6359064"/>
            <a:ext cx="1680410" cy="34710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gue Dark">
    <p:bg>
      <p:bgPr>
        <a:solidFill>
          <a:srgbClr val="64646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2514600"/>
            <a:ext cx="7467600" cy="1143000"/>
          </a:xfrm>
        </p:spPr>
        <p:txBody>
          <a:bodyPr/>
          <a:lstStyle>
            <a:lvl1pPr>
              <a:defRPr>
                <a:solidFill>
                  <a:schemeClr val="bg1">
                    <a:lumMod val="85000"/>
                  </a:schemeClr>
                </a:solidFill>
              </a:defRPr>
            </a:lvl1pPr>
          </a:lstStyle>
          <a:p>
            <a:r>
              <a:rPr lang="en-US" dirty="0" smtClean="0"/>
              <a:t>Segue Slide Dark – Add Title</a:t>
            </a:r>
            <a:endParaRPr lang="en-US" dirty="0"/>
          </a:p>
        </p:txBody>
      </p:sp>
      <p:sp>
        <p:nvSpPr>
          <p:cNvPr id="3" name="Slide Number Placeholder 2"/>
          <p:cNvSpPr>
            <a:spLocks noGrp="1"/>
          </p:cNvSpPr>
          <p:nvPr>
            <p:ph type="sldNum" sz="quarter" idx="10"/>
          </p:nvPr>
        </p:nvSpPr>
        <p:spPr/>
        <p:txBody>
          <a:bodyPr/>
          <a:lstStyle>
            <a:lvl1pPr>
              <a:defRPr>
                <a:solidFill>
                  <a:schemeClr val="bg1">
                    <a:lumMod val="85000"/>
                  </a:schemeClr>
                </a:solidFill>
              </a:defRPr>
            </a:lvl1pPr>
          </a:lstStyle>
          <a:p>
            <a:fld id="{6B3AA010-7757-41E0-A212-D41514C97AA5}" type="slidenum">
              <a:rPr lang="en-US" smtClean="0"/>
              <a:pPr/>
              <a:t>‹#›</a:t>
            </a:fld>
            <a:endParaRPr lang="en-US"/>
          </a:p>
        </p:txBody>
      </p:sp>
      <p:pic>
        <p:nvPicPr>
          <p:cNvPr id="5" name="Picture 4" descr="OCLC-R-white-square.png"/>
          <p:cNvPicPr>
            <a:picLocks noChangeAspect="1"/>
          </p:cNvPicPr>
          <p:nvPr userDrawn="1"/>
        </p:nvPicPr>
        <p:blipFill>
          <a:blip r:embed="rId2" cstate="print"/>
          <a:stretch>
            <a:fillRect/>
          </a:stretch>
        </p:blipFill>
        <p:spPr>
          <a:xfrm>
            <a:off x="990600" y="762000"/>
            <a:ext cx="1219200" cy="140867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que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2514600"/>
            <a:ext cx="7543800" cy="1143000"/>
          </a:xfrm>
        </p:spPr>
        <p:txBody>
          <a:bodyPr/>
          <a:lstStyle>
            <a:lvl1pPr>
              <a:defRPr baseline="0"/>
            </a:lvl1pPr>
          </a:lstStyle>
          <a:p>
            <a:r>
              <a:rPr lang="en-US" dirty="0" smtClean="0"/>
              <a:t>Segue Slide – White- Add Title</a:t>
            </a:r>
            <a:endParaRPr lang="en-US" dirty="0"/>
          </a:p>
        </p:txBody>
      </p:sp>
      <p:sp>
        <p:nvSpPr>
          <p:cNvPr id="3" name="Slide Number Placeholder 2"/>
          <p:cNvSpPr>
            <a:spLocks noGrp="1"/>
          </p:cNvSpPr>
          <p:nvPr>
            <p:ph type="sldNum" sz="quarter" idx="10"/>
          </p:nvPr>
        </p:nvSpPr>
        <p:spPr/>
        <p:txBody>
          <a:bodyPr/>
          <a:lstStyle/>
          <a:p>
            <a:fld id="{6B3AA010-7757-41E0-A212-D41514C97AA5}" type="slidenum">
              <a:rPr lang="en-US" smtClean="0"/>
              <a:pPr/>
              <a:t>‹#›</a:t>
            </a:fld>
            <a:endParaRPr lang="en-US"/>
          </a:p>
        </p:txBody>
      </p:sp>
      <p:pic>
        <p:nvPicPr>
          <p:cNvPr id="4" name="Picture 2"/>
          <p:cNvPicPr>
            <a:picLocks noChangeAspect="1" noChangeArrowheads="1"/>
          </p:cNvPicPr>
          <p:nvPr userDrawn="1"/>
        </p:nvPicPr>
        <p:blipFill>
          <a:blip r:embed="rId2" cstate="print"/>
          <a:srcRect/>
          <a:stretch>
            <a:fillRect/>
          </a:stretch>
        </p:blipFill>
        <p:spPr bwMode="auto">
          <a:xfrm>
            <a:off x="805456" y="533400"/>
            <a:ext cx="1632944" cy="1752600"/>
          </a:xfrm>
          <a:prstGeom prst="rect">
            <a:avLst/>
          </a:prstGeom>
          <a:noFill/>
          <a:ln w="9525">
            <a:noFill/>
            <a:miter lim="800000"/>
            <a:headEnd/>
            <a:tailEnd/>
          </a:ln>
          <a:effec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with Content Box">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a:ln>
            <a:noFill/>
          </a:ln>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6B3AA010-7757-41E0-A212-D41514C97AA5}" type="slidenum">
              <a:rPr lang="en-US" smtClean="0"/>
              <a:pPr/>
              <a:t>‹#›</a:t>
            </a:fld>
            <a:endParaRPr lang="en-US"/>
          </a:p>
        </p:txBody>
      </p:sp>
      <p:pic>
        <p:nvPicPr>
          <p:cNvPr id="7" name="Picture 6" descr="OCLC-RESEARCH_H_MD.png"/>
          <p:cNvPicPr>
            <a:picLocks noChangeAspect="1"/>
          </p:cNvPicPr>
          <p:nvPr userDrawn="1"/>
        </p:nvPicPr>
        <p:blipFill>
          <a:blip r:embed="rId2" cstate="print"/>
          <a:stretch>
            <a:fillRect/>
          </a:stretch>
        </p:blipFill>
        <p:spPr>
          <a:xfrm>
            <a:off x="457200" y="6359328"/>
            <a:ext cx="1676400" cy="34627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a:ln>
            <a:noFill/>
          </a:ln>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646464"/>
                </a:solidFill>
                <a:latin typeface="+mj-lt"/>
                <a:ea typeface="Open Sans" pitchFamily="34" charset="0"/>
                <a:cs typeface="Open Sans" pitchFamily="34" charset="0"/>
              </a:defRPr>
            </a:lvl1pPr>
          </a:lstStyle>
          <a:p>
            <a:fld id="{6B3AA010-7757-41E0-A212-D41514C97AA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7" r:id="rId2"/>
    <p:sldLayoutId id="2147483655" r:id="rId3"/>
    <p:sldLayoutId id="2147483668" r:id="rId4"/>
    <p:sldLayoutId id="2147483654" r:id="rId5"/>
    <p:sldLayoutId id="2147483669" r:id="rId6"/>
    <p:sldLayoutId id="2147483656" r:id="rId7"/>
    <p:sldLayoutId id="2147483658" r:id="rId8"/>
    <p:sldLayoutId id="2147483650" r:id="rId9"/>
    <p:sldLayoutId id="2147483659" r:id="rId10"/>
    <p:sldLayoutId id="2147483670" r:id="rId11"/>
    <p:sldLayoutId id="2147483652" r:id="rId12"/>
    <p:sldLayoutId id="2147483671" r:id="rId13"/>
    <p:sldLayoutId id="2147483657" r:id="rId14"/>
    <p:sldLayoutId id="2147483660" r:id="rId15"/>
    <p:sldLayoutId id="2147483666" r:id="rId16"/>
    <p:sldLayoutId id="2147483674" r:id="rId17"/>
  </p:sldLayoutIdLst>
  <p:hf hdr="0" ftr="0" dt="0"/>
  <p:txStyles>
    <p:titleStyle>
      <a:lvl1pPr algn="l" defTabSz="914400" rtl="0" eaLnBrk="1" latinLnBrk="0" hangingPunct="1">
        <a:spcBef>
          <a:spcPct val="0"/>
        </a:spcBef>
        <a:buNone/>
        <a:defRPr sz="4000" b="1" i="0" kern="1200">
          <a:solidFill>
            <a:schemeClr val="tx1"/>
          </a:solidFill>
          <a:latin typeface="Arial"/>
          <a:ea typeface="Open Sans Semibold" pitchFamily="34" charset="0"/>
          <a:cs typeface="Arial"/>
        </a:defRPr>
      </a:lvl1pPr>
    </p:titleStyle>
    <p:bodyStyle>
      <a:lvl1pPr marL="342900" indent="-342900" algn="l" defTabSz="914400" rtl="0" eaLnBrk="1" latinLnBrk="0" hangingPunct="1">
        <a:spcBef>
          <a:spcPct val="20000"/>
        </a:spcBef>
        <a:buFont typeface="Arial" pitchFamily="34" charset="0"/>
        <a:buChar char="•"/>
        <a:defRPr sz="2800" kern="1200">
          <a:solidFill>
            <a:srgbClr val="646464"/>
          </a:solidFill>
          <a:latin typeface="+mj-lt"/>
          <a:ea typeface="Open Sans" pitchFamily="34" charset="0"/>
          <a:cs typeface="Open Sans" pitchFamily="34" charset="0"/>
        </a:defRPr>
      </a:lvl1pPr>
      <a:lvl2pPr marL="742950" indent="-285750" algn="l" defTabSz="914400" rtl="0" eaLnBrk="1" latinLnBrk="0" hangingPunct="1">
        <a:spcBef>
          <a:spcPct val="20000"/>
        </a:spcBef>
        <a:buFont typeface="Arial" pitchFamily="34" charset="0"/>
        <a:buChar char="–"/>
        <a:defRPr sz="2400" kern="1200">
          <a:solidFill>
            <a:srgbClr val="646464"/>
          </a:solidFill>
          <a:latin typeface="+mj-lt"/>
          <a:ea typeface="Open Sans" pitchFamily="34" charset="0"/>
          <a:cs typeface="Open Sans" pitchFamily="34" charset="0"/>
        </a:defRPr>
      </a:lvl2pPr>
      <a:lvl3pPr marL="1143000" indent="-228600" algn="l" defTabSz="914400" rtl="0" eaLnBrk="1" latinLnBrk="0" hangingPunct="1">
        <a:spcBef>
          <a:spcPct val="20000"/>
        </a:spcBef>
        <a:buFont typeface="Arial" pitchFamily="34" charset="0"/>
        <a:buChar char="•"/>
        <a:defRPr sz="2000" kern="1200">
          <a:solidFill>
            <a:srgbClr val="646464"/>
          </a:solidFill>
          <a:latin typeface="+mj-lt"/>
          <a:ea typeface="Open Sans" pitchFamily="34" charset="0"/>
          <a:cs typeface="Open Sans" pitchFamily="34" charset="0"/>
        </a:defRPr>
      </a:lvl3pPr>
      <a:lvl4pPr marL="1600200" indent="-228600" algn="l" defTabSz="914400" rtl="0" eaLnBrk="1" latinLnBrk="0" hangingPunct="1">
        <a:spcBef>
          <a:spcPct val="20000"/>
        </a:spcBef>
        <a:buFont typeface="Arial" pitchFamily="34" charset="0"/>
        <a:buChar char="–"/>
        <a:defRPr sz="1800" kern="1200">
          <a:solidFill>
            <a:srgbClr val="646464"/>
          </a:solidFill>
          <a:latin typeface="+mj-lt"/>
          <a:ea typeface="Open Sans" pitchFamily="34" charset="0"/>
          <a:cs typeface="Open Sans" pitchFamily="34" charset="0"/>
        </a:defRPr>
      </a:lvl4pPr>
      <a:lvl5pPr marL="2057400" indent="-228600" algn="l" defTabSz="914400" rtl="0" eaLnBrk="1" latinLnBrk="0" hangingPunct="1">
        <a:spcBef>
          <a:spcPct val="20000"/>
        </a:spcBef>
        <a:buFont typeface="Arial" pitchFamily="34" charset="0"/>
        <a:buChar char="»"/>
        <a:defRPr sz="1800" kern="1200">
          <a:solidFill>
            <a:srgbClr val="646464"/>
          </a:solidFill>
          <a:latin typeface="+mj-lt"/>
          <a:ea typeface="Open Sans" pitchFamily="34" charset="0"/>
          <a:cs typeface="Open Sans"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ritholtz.com/blog/2013/08/gartman-hype-cycle-for-emerging-technologies/" TargetMode="Externa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9"/>
          <p:cNvSpPr>
            <a:spLocks noGrp="1"/>
          </p:cNvSpPr>
          <p:nvPr>
            <p:ph type="subTitle" idx="1"/>
          </p:nvPr>
        </p:nvSpPr>
        <p:spPr/>
        <p:txBody>
          <a:bodyPr/>
          <a:lstStyle/>
          <a:p>
            <a:r>
              <a:rPr lang="en-US" dirty="0" smtClean="0">
                <a:solidFill>
                  <a:srgbClr val="FF7600"/>
                </a:solidFill>
                <a:ea typeface="Open Sans" charset="0"/>
                <a:cs typeface="Open Sans" charset="0"/>
              </a:rPr>
              <a:t>introducing the theme</a:t>
            </a:r>
            <a:endParaRPr lang="en-US" dirty="0" smtClean="0">
              <a:ea typeface="Open Sans" charset="0"/>
              <a:cs typeface="Open Sans" charset="0"/>
            </a:endParaRPr>
          </a:p>
          <a:p>
            <a:endParaRPr lang="en-US" dirty="0"/>
          </a:p>
        </p:txBody>
      </p:sp>
      <p:sp>
        <p:nvSpPr>
          <p:cNvPr id="11" name="Text Placeholder 10"/>
          <p:cNvSpPr>
            <a:spLocks noGrp="1"/>
          </p:cNvSpPr>
          <p:nvPr>
            <p:ph type="body" sz="quarter" idx="13"/>
          </p:nvPr>
        </p:nvSpPr>
        <p:spPr/>
        <p:txBody>
          <a:bodyPr/>
          <a:lstStyle/>
          <a:p>
            <a:r>
              <a:rPr lang="en-US" dirty="0" err="1" smtClean="0">
                <a:solidFill>
                  <a:schemeClr val="tx2"/>
                </a:solidFill>
                <a:ea typeface="Open Sans" charset="0"/>
                <a:cs typeface="Open Sans" charset="0"/>
              </a:rPr>
              <a:t>Titia</a:t>
            </a:r>
            <a:r>
              <a:rPr lang="en-US" dirty="0" smtClean="0">
                <a:solidFill>
                  <a:schemeClr val="tx2"/>
                </a:solidFill>
                <a:ea typeface="Open Sans" charset="0"/>
                <a:cs typeface="Open Sans" charset="0"/>
              </a:rPr>
              <a:t> van der Werf</a:t>
            </a:r>
          </a:p>
          <a:p>
            <a:endParaRPr lang="en-US" dirty="0"/>
          </a:p>
        </p:txBody>
      </p:sp>
      <p:sp>
        <p:nvSpPr>
          <p:cNvPr id="12" name="Text Placeholder 11"/>
          <p:cNvSpPr>
            <a:spLocks noGrp="1"/>
          </p:cNvSpPr>
          <p:nvPr>
            <p:ph type="body" sz="quarter" idx="15"/>
          </p:nvPr>
        </p:nvSpPr>
        <p:spPr/>
        <p:txBody>
          <a:bodyPr/>
          <a:lstStyle/>
          <a:p>
            <a:r>
              <a:rPr lang="en-US" dirty="0" smtClean="0">
                <a:solidFill>
                  <a:schemeClr val="tx2"/>
                </a:solidFill>
                <a:ea typeface="Open Sans" charset="0"/>
                <a:cs typeface="Open Sans" charset="0"/>
              </a:rPr>
              <a:t>Senior Program Officer</a:t>
            </a:r>
          </a:p>
          <a:p>
            <a:endParaRPr lang="en-US" dirty="0"/>
          </a:p>
        </p:txBody>
      </p:sp>
      <p:sp>
        <p:nvSpPr>
          <p:cNvPr id="13" name="Text Placeholder 12"/>
          <p:cNvSpPr>
            <a:spLocks noGrp="1"/>
          </p:cNvSpPr>
          <p:nvPr>
            <p:ph type="body" sz="quarter" idx="17"/>
          </p:nvPr>
        </p:nvSpPr>
        <p:spPr/>
        <p:txBody>
          <a:bodyPr/>
          <a:lstStyle/>
          <a:p>
            <a:r>
              <a:rPr lang="en-US" dirty="0" smtClean="0"/>
              <a:t>Wednesday 11 June</a:t>
            </a:r>
            <a:endParaRPr lang="en-US" dirty="0"/>
          </a:p>
        </p:txBody>
      </p:sp>
      <p:sp>
        <p:nvSpPr>
          <p:cNvPr id="14" name="Text Placeholder 13"/>
          <p:cNvSpPr>
            <a:spLocks noGrp="1"/>
          </p:cNvSpPr>
          <p:nvPr>
            <p:ph type="body" sz="quarter" idx="18"/>
          </p:nvPr>
        </p:nvSpPr>
        <p:spPr/>
        <p:txBody>
          <a:bodyPr/>
          <a:lstStyle/>
          <a:p>
            <a:r>
              <a:rPr lang="en-US" dirty="0" smtClean="0">
                <a:solidFill>
                  <a:srgbClr val="FF7600"/>
                </a:solidFill>
                <a:ea typeface="Open Sans" charset="0"/>
                <a:cs typeface="Open Sans" charset="0"/>
              </a:rPr>
              <a:t>ORLP meeting Amsterdam 2014</a:t>
            </a:r>
            <a:endParaRPr lang="en-US" dirty="0"/>
          </a:p>
        </p:txBody>
      </p:sp>
      <p:sp>
        <p:nvSpPr>
          <p:cNvPr id="15" name="Text Placeholder 14"/>
          <p:cNvSpPr>
            <a:spLocks noGrp="1"/>
          </p:cNvSpPr>
          <p:nvPr>
            <p:ph type="body" sz="quarter" idx="19"/>
          </p:nvPr>
        </p:nvSpPr>
        <p:spPr/>
        <p:txBody>
          <a:bodyPr/>
          <a:lstStyle/>
          <a:p>
            <a:endParaRPr lang="en-US" dirty="0"/>
          </a:p>
        </p:txBody>
      </p:sp>
      <p:sp>
        <p:nvSpPr>
          <p:cNvPr id="9" name="Title 8"/>
          <p:cNvSpPr>
            <a:spLocks noGrp="1"/>
          </p:cNvSpPr>
          <p:nvPr>
            <p:ph type="title"/>
          </p:nvPr>
        </p:nvSpPr>
        <p:spPr/>
        <p:txBody>
          <a:bodyPr>
            <a:noAutofit/>
          </a:bodyPr>
          <a:lstStyle/>
          <a:p>
            <a:r>
              <a:rPr lang="en-US" sz="3600" dirty="0" smtClean="0">
                <a:solidFill>
                  <a:schemeClr val="accent1"/>
                </a:solidFill>
                <a:ea typeface="Open Sans Semibold" charset="0"/>
                <a:cs typeface="Open Sans Semibold" charset="0"/>
              </a:rPr>
              <a:t>SUPPORTING CHANGE</a:t>
            </a:r>
            <a:r>
              <a:rPr lang="en-US" sz="3600" dirty="0" smtClean="0">
                <a:ea typeface="Open Sans Semibold" charset="0"/>
                <a:cs typeface="Open Sans Semibold" charset="0"/>
              </a:rPr>
              <a:t/>
            </a:r>
            <a:br>
              <a:rPr lang="en-US" sz="3600" dirty="0" smtClean="0">
                <a:ea typeface="Open Sans Semibold" charset="0"/>
                <a:cs typeface="Open Sans Semibold" charset="0"/>
              </a:rPr>
            </a:br>
            <a:r>
              <a:rPr lang="en-US" sz="3600" dirty="0" smtClean="0">
                <a:solidFill>
                  <a:srgbClr val="409A3C"/>
                </a:solidFill>
                <a:ea typeface="Open Sans Semibold" charset="0"/>
                <a:cs typeface="Open Sans Semibold" charset="0"/>
              </a:rPr>
              <a:t>CHANGING SUPPORT</a:t>
            </a:r>
            <a:endParaRPr lang="en-US" sz="3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2800" dirty="0" err="1" smtClean="0"/>
              <a:t>or</a:t>
            </a:r>
            <a:r>
              <a:rPr lang="nl-NL" sz="2800" dirty="0" smtClean="0"/>
              <a:t> … </a:t>
            </a:r>
            <a:r>
              <a:rPr lang="nl-NL" sz="2800" dirty="0" err="1" smtClean="0"/>
              <a:t>understanding</a:t>
            </a:r>
            <a:r>
              <a:rPr lang="nl-NL" sz="2800" dirty="0" smtClean="0"/>
              <a:t> </a:t>
            </a:r>
            <a:endParaRPr lang="nl-NL" sz="2800" dirty="0"/>
          </a:p>
        </p:txBody>
      </p:sp>
      <p:pic>
        <p:nvPicPr>
          <p:cNvPr id="8" name="Content Placeholder 7" descr="robot-thinker-breed.jpg"/>
          <p:cNvPicPr>
            <a:picLocks noGrp="1" noChangeAspect="1"/>
          </p:cNvPicPr>
          <p:nvPr>
            <p:ph idx="1"/>
          </p:nvPr>
        </p:nvPicPr>
        <p:blipFill>
          <a:blip r:embed="rId2" cstate="print"/>
          <a:stretch>
            <a:fillRect/>
          </a:stretch>
        </p:blipFill>
        <p:spPr>
          <a:xfrm>
            <a:off x="683568" y="1600200"/>
            <a:ext cx="7704855" cy="4525963"/>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understanding how libraries are changing in the light of …</a:t>
            </a:r>
            <a:endParaRPr lang="en-US" sz="2800" dirty="0"/>
          </a:p>
        </p:txBody>
      </p:sp>
      <p:sp>
        <p:nvSpPr>
          <p:cNvPr id="5" name="Content Placeholder 4"/>
          <p:cNvSpPr>
            <a:spLocks noGrp="1"/>
          </p:cNvSpPr>
          <p:nvPr>
            <p:ph idx="1"/>
          </p:nvPr>
        </p:nvSpPr>
        <p:spPr/>
        <p:txBody>
          <a:bodyPr>
            <a:normAutofit fontScale="62500" lnSpcReduction="20000"/>
          </a:bodyPr>
          <a:lstStyle/>
          <a:p>
            <a:pPr marL="233363" indent="-233363" defTabSz="457200">
              <a:lnSpc>
                <a:spcPct val="110000"/>
              </a:lnSpc>
              <a:spcBef>
                <a:spcPts val="900"/>
              </a:spcBef>
              <a:defRPr/>
            </a:pPr>
            <a:r>
              <a:rPr lang="en-US" dirty="0" smtClean="0">
                <a:solidFill>
                  <a:schemeClr val="tx1"/>
                </a:solidFill>
                <a:cs typeface="Arial"/>
              </a:rPr>
              <a:t>Shifting boundaries of the scholarly record and the stewardship ecosystem</a:t>
            </a:r>
          </a:p>
          <a:p>
            <a:pPr marL="233363" indent="-233363" defTabSz="457200">
              <a:lnSpc>
                <a:spcPct val="110000"/>
              </a:lnSpc>
              <a:spcBef>
                <a:spcPts val="900"/>
              </a:spcBef>
              <a:defRPr/>
            </a:pPr>
            <a:r>
              <a:rPr lang="en-US" dirty="0" smtClean="0">
                <a:solidFill>
                  <a:schemeClr val="tx1"/>
                </a:solidFill>
                <a:cs typeface="Arial"/>
              </a:rPr>
              <a:t>Evolved understanding of researcher needs</a:t>
            </a:r>
          </a:p>
          <a:p>
            <a:pPr marL="633413" lvl="1" indent="-233363" defTabSz="457200">
              <a:lnSpc>
                <a:spcPct val="110000"/>
              </a:lnSpc>
              <a:spcBef>
                <a:spcPts val="900"/>
              </a:spcBef>
              <a:defRPr/>
            </a:pPr>
            <a:r>
              <a:rPr lang="en-US" dirty="0" smtClean="0"/>
              <a:t>Identify needs of scholars and researchers for the management of their scientific data and information in order to:</a:t>
            </a:r>
          </a:p>
          <a:p>
            <a:pPr marL="1033463" lvl="2" indent="-233363" defTabSz="457200">
              <a:lnSpc>
                <a:spcPct val="110000"/>
              </a:lnSpc>
              <a:spcBef>
                <a:spcPts val="900"/>
              </a:spcBef>
              <a:defRPr/>
            </a:pPr>
            <a:r>
              <a:rPr lang="en-US" dirty="0" smtClean="0"/>
              <a:t>recommend strategies for library data management services</a:t>
            </a:r>
          </a:p>
          <a:p>
            <a:pPr marL="1033463" lvl="2" indent="-233363" defTabSz="457200">
              <a:lnSpc>
                <a:spcPct val="110000"/>
              </a:lnSpc>
              <a:spcBef>
                <a:spcPts val="900"/>
              </a:spcBef>
              <a:defRPr/>
            </a:pPr>
            <a:r>
              <a:rPr lang="en-US" dirty="0" smtClean="0"/>
              <a:t>identify the knowledge and skills needed for effective data librarians.</a:t>
            </a:r>
          </a:p>
          <a:p>
            <a:pPr marL="233363" lvl="0" indent="-233363" defTabSz="457200">
              <a:lnSpc>
                <a:spcPct val="110000"/>
              </a:lnSpc>
              <a:spcBef>
                <a:spcPts val="900"/>
              </a:spcBef>
              <a:defRPr/>
            </a:pPr>
            <a:r>
              <a:rPr lang="en-US" dirty="0" smtClean="0">
                <a:solidFill>
                  <a:schemeClr val="tx1"/>
                </a:solidFill>
                <a:cs typeface="Arial"/>
              </a:rPr>
              <a:t>Reusing collections for digital scholarship</a:t>
            </a:r>
          </a:p>
          <a:p>
            <a:pPr lvl="1"/>
            <a:r>
              <a:rPr lang="en-US" dirty="0" smtClean="0"/>
              <a:t>Demonstrate ways in which the data describing unique collections can be used as the raw material of new forms of digital scholarship.</a:t>
            </a:r>
            <a:endParaRPr lang="nl-NL" dirty="0" smtClean="0"/>
          </a:p>
          <a:p>
            <a:pPr marL="233363" lvl="0" indent="-233363" defTabSz="457200">
              <a:lnSpc>
                <a:spcPct val="110000"/>
              </a:lnSpc>
              <a:spcBef>
                <a:spcPts val="900"/>
              </a:spcBef>
              <a:defRPr/>
            </a:pPr>
            <a:r>
              <a:rPr lang="en-US" dirty="0" smtClean="0">
                <a:solidFill>
                  <a:schemeClr val="tx1"/>
                </a:solidFill>
                <a:cs typeface="Arial"/>
              </a:rPr>
              <a:t>New ways of thinking about library metadata</a:t>
            </a:r>
          </a:p>
          <a:p>
            <a:pPr marL="633413" lvl="1" indent="-233363" defTabSz="457200">
              <a:lnSpc>
                <a:spcPct val="110000"/>
              </a:lnSpc>
              <a:spcBef>
                <a:spcPts val="900"/>
              </a:spcBef>
              <a:defRPr/>
            </a:pPr>
            <a:r>
              <a:rPr lang="en-US" dirty="0" smtClean="0"/>
              <a:t>Reconcile authority files and enrich them with authors of journal articles and links to all works published by an author, in order to facilitate identity management and position research libraries as partners in the organization of institutional researcher information.</a:t>
            </a:r>
          </a:p>
          <a:p>
            <a:pPr marL="633413" lvl="1" indent="-233363" defTabSz="457200">
              <a:lnSpc>
                <a:spcPct val="110000"/>
              </a:lnSpc>
              <a:spcBef>
                <a:spcPts val="900"/>
              </a:spcBef>
              <a:defRPr/>
            </a:pPr>
            <a:r>
              <a:rPr lang="en-US" dirty="0" smtClean="0"/>
              <a:t>How to make it easier for researchers and institutions to more accurately measure their scholarly output? </a:t>
            </a:r>
            <a:endParaRPr lang="en-US" dirty="0" smtClean="0">
              <a:solidFill>
                <a:schemeClr val="tx1"/>
              </a:solidFill>
              <a:cs typeface="Arial"/>
            </a:endParaRPr>
          </a:p>
          <a:p>
            <a:pPr marL="633413" lvl="1" indent="-233363" defTabSz="457200">
              <a:lnSpc>
                <a:spcPct val="110000"/>
              </a:lnSpc>
              <a:spcBef>
                <a:spcPts val="900"/>
              </a:spcBef>
              <a:defRPr/>
            </a:pPr>
            <a:endParaRPr lang="nl-NL" dirty="0" smtClean="0"/>
          </a:p>
          <a:p>
            <a:endParaRPr lang="nl-NL" dirty="0"/>
          </a:p>
        </p:txBody>
      </p:sp>
      <p:sp>
        <p:nvSpPr>
          <p:cNvPr id="4" name="Text Placeholder 3"/>
          <p:cNvSpPr txBox="1">
            <a:spLocks/>
          </p:cNvSpPr>
          <p:nvPr/>
        </p:nvSpPr>
        <p:spPr>
          <a:xfrm>
            <a:off x="457201" y="1556792"/>
            <a:ext cx="8363272" cy="4586833"/>
          </a:xfrm>
          <a:prstGeom prst="rect">
            <a:avLst/>
          </a:prstGeom>
        </p:spPr>
        <p:txBody>
          <a:bodyPr/>
          <a:lstStyle/>
          <a:p>
            <a:pPr marL="233363" marR="0" lvl="0" indent="-233363" algn="l" defTabSz="457200" rtl="0" eaLnBrk="1" fontAlgn="auto" latinLnBrk="0" hangingPunct="1">
              <a:lnSpc>
                <a:spcPct val="110000"/>
              </a:lnSpc>
              <a:spcBef>
                <a:spcPts val="9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Arial"/>
              <a:ea typeface="+mn-ea"/>
              <a:cs typeface="Arial"/>
            </a:endParaRPr>
          </a:p>
          <a:p>
            <a:pPr marL="233363" marR="0" lvl="0" indent="-233363" algn="l" defTabSz="457200" rtl="0" eaLnBrk="1" fontAlgn="auto" latinLnBrk="0" hangingPunct="1">
              <a:lnSpc>
                <a:spcPct val="110000"/>
              </a:lnSpc>
              <a:spcBef>
                <a:spcPts val="900"/>
              </a:spcBef>
              <a:spcAft>
                <a:spcPts val="0"/>
              </a:spcAft>
              <a:buClrTx/>
              <a:buSzTx/>
              <a:buFont typeface="Arial"/>
              <a:buChar char="•"/>
              <a:tabLst/>
              <a:defRPr/>
            </a:pPr>
            <a:endParaRPr kumimoji="0" lang="en-US" sz="3200" b="0" i="0" u="none" strike="noStrike" kern="1200" cap="none" spc="0" normalizeH="0" baseline="0" noProof="0" dirty="0" smtClean="0">
              <a:ln>
                <a:noFill/>
              </a:ln>
              <a:solidFill>
                <a:schemeClr val="tx1"/>
              </a:solidFill>
              <a:effectLst/>
              <a:uLnTx/>
              <a:uFillTx/>
              <a:latin typeface="Arial"/>
              <a:ea typeface="+mn-ea"/>
              <a:cs typeface="Arial"/>
            </a:endParaRPr>
          </a:p>
          <a:p>
            <a:pPr marL="233363" marR="0" lvl="0" indent="-233363" algn="l" defTabSz="457200" rtl="0" eaLnBrk="1" fontAlgn="auto" latinLnBrk="0" hangingPunct="1">
              <a:lnSpc>
                <a:spcPct val="110000"/>
              </a:lnSpc>
              <a:spcBef>
                <a:spcPts val="9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Arial"/>
              <a:ea typeface="+mn-ea"/>
              <a:cs typeface="Aria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 calcmode="lin" valueType="num">
                                      <p:cBhvr additive="base">
                                        <p:cTn id="19"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anim calcmode="lin" valueType="num">
                                      <p:cBhvr additive="base">
                                        <p:cTn id="25" dur="500" fill="hold"/>
                                        <p:tgtEl>
                                          <p:spTgt spid="5">
                                            <p:txEl>
                                              <p:pRg st="7" end="7"/>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 calcmode="lin" valueType="num">
                                      <p:cBhvr additive="base">
                                        <p:cTn id="31"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2" end="2"/>
                                            </p:txEl>
                                          </p:spTgt>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 calcmode="lin" valueType="num">
                                      <p:cBhvr additive="base">
                                        <p:cTn id="35"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5">
                                            <p:txEl>
                                              <p:pRg st="3" end="3"/>
                                            </p:txEl>
                                          </p:spTgt>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anim calcmode="lin" valueType="num">
                                      <p:cBhvr additive="base">
                                        <p:cTn id="39"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nodeType="clickEffect">
                                  <p:stCondLst>
                                    <p:cond delay="0"/>
                                  </p:stCondLst>
                                  <p:childTnLst>
                                    <p:set>
                                      <p:cBhvr>
                                        <p:cTn id="44" dur="1" fill="hold">
                                          <p:stCondLst>
                                            <p:cond delay="0"/>
                                          </p:stCondLst>
                                        </p:cTn>
                                        <p:tgtEl>
                                          <p:spTgt spid="5">
                                            <p:txEl>
                                              <p:pRg st="6" end="6"/>
                                            </p:txEl>
                                          </p:spTgt>
                                        </p:tgtEl>
                                        <p:attrNameLst>
                                          <p:attrName>style.visibility</p:attrName>
                                        </p:attrNameLst>
                                      </p:cBhvr>
                                      <p:to>
                                        <p:strVal val="visible"/>
                                      </p:to>
                                    </p:set>
                                    <p:anim calcmode="lin" valueType="num">
                                      <p:cBhvr additive="base">
                                        <p:cTn id="45" dur="500" fill="hold"/>
                                        <p:tgtEl>
                                          <p:spTgt spid="5">
                                            <p:txEl>
                                              <p:pRg st="6" end="6"/>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nodeType="clickEffect">
                                  <p:stCondLst>
                                    <p:cond delay="0"/>
                                  </p:stCondLst>
                                  <p:childTnLst>
                                    <p:set>
                                      <p:cBhvr>
                                        <p:cTn id="50" dur="1" fill="hold">
                                          <p:stCondLst>
                                            <p:cond delay="0"/>
                                          </p:stCondLst>
                                        </p:cTn>
                                        <p:tgtEl>
                                          <p:spTgt spid="5">
                                            <p:txEl>
                                              <p:pRg st="8" end="8"/>
                                            </p:txEl>
                                          </p:spTgt>
                                        </p:tgtEl>
                                        <p:attrNameLst>
                                          <p:attrName>style.visibility</p:attrName>
                                        </p:attrNameLst>
                                      </p:cBhvr>
                                      <p:to>
                                        <p:strVal val="visible"/>
                                      </p:to>
                                    </p:set>
                                    <p:anim calcmode="lin" valueType="num">
                                      <p:cBhvr additive="base">
                                        <p:cTn id="51" dur="500" fill="hold"/>
                                        <p:tgtEl>
                                          <p:spTgt spid="5">
                                            <p:txEl>
                                              <p:pRg st="8" end="8"/>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5">
                                            <p:txEl>
                                              <p:pRg st="8" end="8"/>
                                            </p:txEl>
                                          </p:spTgt>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5">
                                            <p:txEl>
                                              <p:pRg st="9" end="9"/>
                                            </p:txEl>
                                          </p:spTgt>
                                        </p:tgtEl>
                                        <p:attrNameLst>
                                          <p:attrName>style.visibility</p:attrName>
                                        </p:attrNameLst>
                                      </p:cBhvr>
                                      <p:to>
                                        <p:strVal val="visible"/>
                                      </p:to>
                                    </p:set>
                                    <p:anim calcmode="lin" valueType="num">
                                      <p:cBhvr additive="base">
                                        <p:cTn id="55" dur="500" fill="hold"/>
                                        <p:tgtEl>
                                          <p:spTgt spid="5">
                                            <p:txEl>
                                              <p:pRg st="9" end="9"/>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5">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sosceles Triangle 4"/>
          <p:cNvSpPr/>
          <p:nvPr/>
        </p:nvSpPr>
        <p:spPr>
          <a:xfrm>
            <a:off x="2484438" y="1628775"/>
            <a:ext cx="4032250" cy="3384550"/>
          </a:xfrm>
          <a:prstGeom prst="triangle">
            <a:avLst>
              <a:gd name="adj" fmla="val 50214"/>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4" name="TextBox 13"/>
          <p:cNvSpPr txBox="1"/>
          <p:nvPr/>
        </p:nvSpPr>
        <p:spPr>
          <a:xfrm>
            <a:off x="3851920" y="1124744"/>
            <a:ext cx="1296144" cy="369332"/>
          </a:xfrm>
          <a:prstGeom prst="rect">
            <a:avLst/>
          </a:prstGeom>
          <a:noFill/>
        </p:spPr>
        <p:txBody>
          <a:bodyPr wrap="square" rtlCol="0">
            <a:spAutoFit/>
          </a:bodyPr>
          <a:lstStyle/>
          <a:p>
            <a:pPr algn="ctr"/>
            <a:r>
              <a:rPr lang="nl-NL" b="1" dirty="0" smtClean="0"/>
              <a:t>research</a:t>
            </a:r>
            <a:endParaRPr lang="nl-NL" b="1" dirty="0"/>
          </a:p>
        </p:txBody>
      </p:sp>
      <p:sp>
        <p:nvSpPr>
          <p:cNvPr id="15" name="TextBox 14"/>
          <p:cNvSpPr txBox="1"/>
          <p:nvPr/>
        </p:nvSpPr>
        <p:spPr>
          <a:xfrm>
            <a:off x="6300192" y="5229200"/>
            <a:ext cx="1368152" cy="369332"/>
          </a:xfrm>
          <a:prstGeom prst="rect">
            <a:avLst/>
          </a:prstGeom>
          <a:noFill/>
        </p:spPr>
        <p:txBody>
          <a:bodyPr wrap="square" rtlCol="0">
            <a:spAutoFit/>
          </a:bodyPr>
          <a:lstStyle/>
          <a:p>
            <a:r>
              <a:rPr lang="nl-NL" b="1" dirty="0" err="1" smtClean="0"/>
              <a:t>universities</a:t>
            </a:r>
            <a:endParaRPr lang="nl-NL" b="1" dirty="0"/>
          </a:p>
        </p:txBody>
      </p:sp>
      <p:sp>
        <p:nvSpPr>
          <p:cNvPr id="16" name="TextBox 15"/>
          <p:cNvSpPr txBox="1"/>
          <p:nvPr/>
        </p:nvSpPr>
        <p:spPr>
          <a:xfrm>
            <a:off x="1691680" y="5229200"/>
            <a:ext cx="1296144" cy="369332"/>
          </a:xfrm>
          <a:prstGeom prst="rect">
            <a:avLst/>
          </a:prstGeom>
          <a:noFill/>
        </p:spPr>
        <p:txBody>
          <a:bodyPr wrap="square" rtlCol="0">
            <a:spAutoFit/>
          </a:bodyPr>
          <a:lstStyle/>
          <a:p>
            <a:r>
              <a:rPr lang="nl-NL" b="1" dirty="0" err="1" smtClean="0"/>
              <a:t>libraries</a:t>
            </a:r>
            <a:endParaRPr lang="nl-NL" b="1" dirty="0"/>
          </a:p>
        </p:txBody>
      </p:sp>
      <p:sp>
        <p:nvSpPr>
          <p:cNvPr id="6" name="Title 5"/>
          <p:cNvSpPr>
            <a:spLocks noGrp="1"/>
          </p:cNvSpPr>
          <p:nvPr>
            <p:ph type="title"/>
          </p:nvPr>
        </p:nvSpPr>
        <p:spPr/>
        <p:txBody>
          <a:bodyPr>
            <a:normAutofit/>
          </a:bodyPr>
          <a:lstStyle/>
          <a:p>
            <a:r>
              <a:rPr lang="en-US" sz="2800" dirty="0" smtClean="0">
                <a:solidFill>
                  <a:schemeClr val="accent1"/>
                </a:solidFill>
                <a:ea typeface="Open Sans Semibold" charset="0"/>
                <a:cs typeface="Open Sans Semibold" charset="0"/>
              </a:rPr>
              <a:t>SUPPORTING CHANGE / </a:t>
            </a:r>
            <a:r>
              <a:rPr lang="en-US" sz="2800" dirty="0" smtClean="0">
                <a:solidFill>
                  <a:srgbClr val="409A3C"/>
                </a:solidFill>
                <a:ea typeface="Open Sans Semibold" charset="0"/>
                <a:cs typeface="Open Sans Semibold" charset="0"/>
              </a:rPr>
              <a:t>CHANGING SUPPORT</a:t>
            </a:r>
            <a:endParaRPr lang="nl-NL"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851920" y="1124744"/>
            <a:ext cx="1296144" cy="369332"/>
          </a:xfrm>
          <a:prstGeom prst="rect">
            <a:avLst/>
          </a:prstGeom>
          <a:noFill/>
        </p:spPr>
        <p:txBody>
          <a:bodyPr wrap="square" rtlCol="0">
            <a:spAutoFit/>
          </a:bodyPr>
          <a:lstStyle/>
          <a:p>
            <a:pPr algn="ctr"/>
            <a:r>
              <a:rPr lang="nl-NL" b="1" dirty="0" smtClean="0"/>
              <a:t>research</a:t>
            </a:r>
            <a:endParaRPr lang="nl-NL" b="1" dirty="0"/>
          </a:p>
        </p:txBody>
      </p:sp>
      <p:sp>
        <p:nvSpPr>
          <p:cNvPr id="15" name="TextBox 14"/>
          <p:cNvSpPr txBox="1"/>
          <p:nvPr/>
        </p:nvSpPr>
        <p:spPr>
          <a:xfrm>
            <a:off x="6300192" y="5229200"/>
            <a:ext cx="1368152" cy="369332"/>
          </a:xfrm>
          <a:prstGeom prst="rect">
            <a:avLst/>
          </a:prstGeom>
          <a:noFill/>
        </p:spPr>
        <p:txBody>
          <a:bodyPr wrap="square" rtlCol="0">
            <a:spAutoFit/>
          </a:bodyPr>
          <a:lstStyle/>
          <a:p>
            <a:r>
              <a:rPr lang="nl-NL" b="1" dirty="0" err="1" smtClean="0"/>
              <a:t>universities</a:t>
            </a:r>
            <a:endParaRPr lang="nl-NL" b="1" dirty="0"/>
          </a:p>
        </p:txBody>
      </p:sp>
      <p:sp>
        <p:nvSpPr>
          <p:cNvPr id="16" name="TextBox 15"/>
          <p:cNvSpPr txBox="1"/>
          <p:nvPr/>
        </p:nvSpPr>
        <p:spPr>
          <a:xfrm>
            <a:off x="1691680" y="5229200"/>
            <a:ext cx="1296144" cy="369332"/>
          </a:xfrm>
          <a:prstGeom prst="rect">
            <a:avLst/>
          </a:prstGeom>
          <a:noFill/>
        </p:spPr>
        <p:txBody>
          <a:bodyPr wrap="square" rtlCol="0">
            <a:spAutoFit/>
          </a:bodyPr>
          <a:lstStyle/>
          <a:p>
            <a:r>
              <a:rPr lang="nl-NL" b="1" dirty="0" err="1" smtClean="0"/>
              <a:t>libraries</a:t>
            </a:r>
            <a:endParaRPr lang="nl-NL" b="1" dirty="0"/>
          </a:p>
        </p:txBody>
      </p:sp>
      <p:cxnSp>
        <p:nvCxnSpPr>
          <p:cNvPr id="7" name="Straight Arrow Connector 6"/>
          <p:cNvCxnSpPr/>
          <p:nvPr/>
        </p:nvCxnSpPr>
        <p:spPr>
          <a:xfrm flipV="1">
            <a:off x="2484438" y="1628775"/>
            <a:ext cx="2024062" cy="338455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484438" y="5013325"/>
            <a:ext cx="4032250" cy="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9" name="TextBox 19"/>
          <p:cNvSpPr txBox="1">
            <a:spLocks noChangeArrowheads="1"/>
          </p:cNvSpPr>
          <p:nvPr/>
        </p:nvSpPr>
        <p:spPr bwMode="auto">
          <a:xfrm rot="17994417">
            <a:off x="2466182" y="2775744"/>
            <a:ext cx="1568450" cy="401637"/>
          </a:xfrm>
          <a:prstGeom prst="rect">
            <a:avLst/>
          </a:prstGeom>
          <a:noFill/>
          <a:ln w="9525">
            <a:noFill/>
            <a:miter lim="800000"/>
            <a:headEnd/>
            <a:tailEnd/>
          </a:ln>
        </p:spPr>
        <p:txBody>
          <a:bodyPr>
            <a:spAutoFit/>
          </a:bodyPr>
          <a:lstStyle/>
          <a:p>
            <a:r>
              <a:rPr lang="nl-NL" sz="2000" b="1" i="1" dirty="0" smtClean="0">
                <a:solidFill>
                  <a:srgbClr val="0070C0"/>
                </a:solidFill>
                <a:latin typeface="+mj-lt"/>
              </a:rPr>
              <a:t>support</a:t>
            </a:r>
            <a:endParaRPr lang="nl-NL" sz="2000" b="1" i="1" dirty="0">
              <a:solidFill>
                <a:srgbClr val="0070C0"/>
              </a:solidFill>
              <a:latin typeface="+mj-lt"/>
            </a:endParaRPr>
          </a:p>
        </p:txBody>
      </p:sp>
      <p:sp>
        <p:nvSpPr>
          <p:cNvPr id="10" name="TextBox 19"/>
          <p:cNvSpPr txBox="1">
            <a:spLocks noChangeArrowheads="1"/>
          </p:cNvSpPr>
          <p:nvPr/>
        </p:nvSpPr>
        <p:spPr bwMode="auto">
          <a:xfrm>
            <a:off x="3635896" y="5157192"/>
            <a:ext cx="1568450" cy="400050"/>
          </a:xfrm>
          <a:prstGeom prst="rect">
            <a:avLst/>
          </a:prstGeom>
          <a:noFill/>
          <a:ln w="9525">
            <a:noFill/>
            <a:miter lim="800000"/>
            <a:headEnd/>
            <a:tailEnd/>
          </a:ln>
        </p:spPr>
        <p:txBody>
          <a:bodyPr>
            <a:spAutoFit/>
          </a:bodyPr>
          <a:lstStyle/>
          <a:p>
            <a:r>
              <a:rPr lang="nl-NL" sz="2000" b="1" i="1" dirty="0" smtClean="0">
                <a:solidFill>
                  <a:srgbClr val="0070C0"/>
                </a:solidFill>
                <a:latin typeface="+mj-lt"/>
              </a:rPr>
              <a:t>support</a:t>
            </a:r>
            <a:endParaRPr lang="nl-NL" sz="2000" b="1" i="1" dirty="0">
              <a:solidFill>
                <a:srgbClr val="0070C0"/>
              </a:solidFill>
              <a:latin typeface="+mj-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323528" y="3717032"/>
            <a:ext cx="936104" cy="50405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TextBox 13"/>
          <p:cNvSpPr txBox="1"/>
          <p:nvPr/>
        </p:nvSpPr>
        <p:spPr>
          <a:xfrm>
            <a:off x="3851920" y="1124744"/>
            <a:ext cx="1296144" cy="369332"/>
          </a:xfrm>
          <a:prstGeom prst="rect">
            <a:avLst/>
          </a:prstGeom>
          <a:noFill/>
        </p:spPr>
        <p:txBody>
          <a:bodyPr wrap="square" rtlCol="0">
            <a:spAutoFit/>
          </a:bodyPr>
          <a:lstStyle/>
          <a:p>
            <a:pPr algn="ctr"/>
            <a:r>
              <a:rPr lang="nl-NL" b="1" dirty="0" smtClean="0"/>
              <a:t>research</a:t>
            </a:r>
            <a:endParaRPr lang="nl-NL" b="1" dirty="0"/>
          </a:p>
        </p:txBody>
      </p:sp>
      <p:sp>
        <p:nvSpPr>
          <p:cNvPr id="15" name="TextBox 14"/>
          <p:cNvSpPr txBox="1"/>
          <p:nvPr/>
        </p:nvSpPr>
        <p:spPr>
          <a:xfrm>
            <a:off x="6300192" y="5229200"/>
            <a:ext cx="1368152" cy="369332"/>
          </a:xfrm>
          <a:prstGeom prst="rect">
            <a:avLst/>
          </a:prstGeom>
          <a:noFill/>
        </p:spPr>
        <p:txBody>
          <a:bodyPr wrap="square" rtlCol="0">
            <a:spAutoFit/>
          </a:bodyPr>
          <a:lstStyle/>
          <a:p>
            <a:r>
              <a:rPr lang="nl-NL" b="1" dirty="0" err="1" smtClean="0"/>
              <a:t>universities</a:t>
            </a:r>
            <a:endParaRPr lang="nl-NL" b="1" dirty="0"/>
          </a:p>
        </p:txBody>
      </p:sp>
      <p:sp>
        <p:nvSpPr>
          <p:cNvPr id="24" name="Oval 23"/>
          <p:cNvSpPr/>
          <p:nvPr/>
        </p:nvSpPr>
        <p:spPr>
          <a:xfrm>
            <a:off x="3563888" y="764704"/>
            <a:ext cx="1872208" cy="151216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TextBox 15"/>
          <p:cNvSpPr txBox="1"/>
          <p:nvPr/>
        </p:nvSpPr>
        <p:spPr>
          <a:xfrm>
            <a:off x="1691680" y="5229200"/>
            <a:ext cx="1296144" cy="369332"/>
          </a:xfrm>
          <a:prstGeom prst="rect">
            <a:avLst/>
          </a:prstGeom>
          <a:noFill/>
        </p:spPr>
        <p:txBody>
          <a:bodyPr wrap="square" rtlCol="0">
            <a:spAutoFit/>
          </a:bodyPr>
          <a:lstStyle/>
          <a:p>
            <a:r>
              <a:rPr lang="nl-NL" b="1" dirty="0" err="1" smtClean="0"/>
              <a:t>libraries</a:t>
            </a:r>
            <a:endParaRPr lang="nl-NL" b="1" dirty="0"/>
          </a:p>
        </p:txBody>
      </p:sp>
      <p:sp>
        <p:nvSpPr>
          <p:cNvPr id="25" name="Oval 24"/>
          <p:cNvSpPr/>
          <p:nvPr/>
        </p:nvSpPr>
        <p:spPr>
          <a:xfrm>
            <a:off x="1187624" y="4653136"/>
            <a:ext cx="1872208" cy="151216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Rectangle 26"/>
          <p:cNvSpPr/>
          <p:nvPr/>
        </p:nvSpPr>
        <p:spPr>
          <a:xfrm>
            <a:off x="4716016" y="620688"/>
            <a:ext cx="648072" cy="50405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8" name="TextBox 27"/>
          <p:cNvSpPr txBox="1"/>
          <p:nvPr/>
        </p:nvSpPr>
        <p:spPr>
          <a:xfrm>
            <a:off x="4644008" y="692696"/>
            <a:ext cx="1008112" cy="307777"/>
          </a:xfrm>
          <a:prstGeom prst="rect">
            <a:avLst/>
          </a:prstGeom>
          <a:noFill/>
        </p:spPr>
        <p:txBody>
          <a:bodyPr wrap="square" rtlCol="0">
            <a:spAutoFit/>
          </a:bodyPr>
          <a:lstStyle/>
          <a:p>
            <a:r>
              <a:rPr lang="nl-NL" sz="1400" dirty="0" err="1" smtClean="0"/>
              <a:t>e-collab</a:t>
            </a:r>
            <a:endParaRPr lang="nl-NL" sz="1400" dirty="0"/>
          </a:p>
        </p:txBody>
      </p:sp>
      <p:sp>
        <p:nvSpPr>
          <p:cNvPr id="29" name="Rectangle 28"/>
          <p:cNvSpPr/>
          <p:nvPr/>
        </p:nvSpPr>
        <p:spPr>
          <a:xfrm>
            <a:off x="3491880" y="620688"/>
            <a:ext cx="648072" cy="50405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TextBox 29"/>
          <p:cNvSpPr txBox="1"/>
          <p:nvPr/>
        </p:nvSpPr>
        <p:spPr>
          <a:xfrm>
            <a:off x="3491880" y="692696"/>
            <a:ext cx="1008112" cy="307777"/>
          </a:xfrm>
          <a:prstGeom prst="rect">
            <a:avLst/>
          </a:prstGeom>
          <a:noFill/>
        </p:spPr>
        <p:txBody>
          <a:bodyPr wrap="square" rtlCol="0">
            <a:spAutoFit/>
          </a:bodyPr>
          <a:lstStyle/>
          <a:p>
            <a:r>
              <a:rPr lang="nl-NL" sz="1400" dirty="0" err="1" smtClean="0"/>
              <a:t>VRE’s</a:t>
            </a:r>
            <a:endParaRPr lang="nl-NL" sz="1400" dirty="0"/>
          </a:p>
        </p:txBody>
      </p:sp>
      <p:sp>
        <p:nvSpPr>
          <p:cNvPr id="38" name="Rectangle 37"/>
          <p:cNvSpPr/>
          <p:nvPr/>
        </p:nvSpPr>
        <p:spPr>
          <a:xfrm>
            <a:off x="1331640" y="4437112"/>
            <a:ext cx="936104" cy="50405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TextBox 38"/>
          <p:cNvSpPr txBox="1"/>
          <p:nvPr/>
        </p:nvSpPr>
        <p:spPr>
          <a:xfrm>
            <a:off x="1331640" y="4365104"/>
            <a:ext cx="1008112" cy="523220"/>
          </a:xfrm>
          <a:prstGeom prst="rect">
            <a:avLst/>
          </a:prstGeom>
          <a:noFill/>
        </p:spPr>
        <p:txBody>
          <a:bodyPr wrap="square" rtlCol="0">
            <a:spAutoFit/>
          </a:bodyPr>
          <a:lstStyle/>
          <a:p>
            <a:r>
              <a:rPr lang="nl-NL" sz="1400" dirty="0" err="1" smtClean="0"/>
              <a:t>Local</a:t>
            </a:r>
            <a:r>
              <a:rPr lang="nl-NL" sz="1400" dirty="0" smtClean="0"/>
              <a:t> </a:t>
            </a:r>
            <a:r>
              <a:rPr lang="nl-NL" sz="1400" dirty="0" err="1" smtClean="0"/>
              <a:t>Discovery</a:t>
            </a:r>
            <a:endParaRPr lang="nl-NL" sz="1400" dirty="0"/>
          </a:p>
        </p:txBody>
      </p:sp>
      <p:sp>
        <p:nvSpPr>
          <p:cNvPr id="46" name="Oval 45"/>
          <p:cNvSpPr/>
          <p:nvPr/>
        </p:nvSpPr>
        <p:spPr>
          <a:xfrm>
            <a:off x="755576" y="3789040"/>
            <a:ext cx="3240360" cy="26642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7" name="TextBox 46"/>
          <p:cNvSpPr txBox="1"/>
          <p:nvPr/>
        </p:nvSpPr>
        <p:spPr>
          <a:xfrm>
            <a:off x="323528" y="3789040"/>
            <a:ext cx="1008112" cy="307777"/>
          </a:xfrm>
          <a:prstGeom prst="rect">
            <a:avLst/>
          </a:prstGeom>
          <a:noFill/>
        </p:spPr>
        <p:txBody>
          <a:bodyPr wrap="square" rtlCol="0">
            <a:spAutoFit/>
          </a:bodyPr>
          <a:lstStyle/>
          <a:p>
            <a:r>
              <a:rPr lang="nl-NL" sz="1400" dirty="0" err="1" smtClean="0"/>
              <a:t>WorldCat</a:t>
            </a:r>
            <a:endParaRPr lang="nl-NL" sz="1400" dirty="0"/>
          </a:p>
        </p:txBody>
      </p:sp>
      <p:sp>
        <p:nvSpPr>
          <p:cNvPr id="48" name="Oval 47"/>
          <p:cNvSpPr/>
          <p:nvPr/>
        </p:nvSpPr>
        <p:spPr>
          <a:xfrm>
            <a:off x="2843808" y="404664"/>
            <a:ext cx="3240360" cy="26642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9" name="TextBox 48"/>
          <p:cNvSpPr txBox="1"/>
          <p:nvPr/>
        </p:nvSpPr>
        <p:spPr>
          <a:xfrm>
            <a:off x="3635896" y="0"/>
            <a:ext cx="2016224" cy="307777"/>
          </a:xfrm>
          <a:prstGeom prst="rect">
            <a:avLst/>
          </a:prstGeom>
          <a:noFill/>
        </p:spPr>
        <p:txBody>
          <a:bodyPr wrap="square" rtlCol="0">
            <a:spAutoFit/>
          </a:bodyPr>
          <a:lstStyle/>
          <a:p>
            <a:r>
              <a:rPr lang="nl-NL" sz="1400" b="1" dirty="0" err="1" smtClean="0"/>
              <a:t>Discipline-based</a:t>
            </a:r>
            <a:r>
              <a:rPr lang="nl-NL" sz="1400" b="1" dirty="0" smtClean="0"/>
              <a:t> </a:t>
            </a:r>
            <a:r>
              <a:rPr lang="nl-NL" sz="1400" b="1" dirty="0" err="1" smtClean="0"/>
              <a:t>RIs</a:t>
            </a:r>
            <a:endParaRPr lang="nl-NL" sz="1400" b="1" dirty="0"/>
          </a:p>
        </p:txBody>
      </p:sp>
      <p:sp>
        <p:nvSpPr>
          <p:cNvPr id="51" name="TextBox 50"/>
          <p:cNvSpPr txBox="1"/>
          <p:nvPr/>
        </p:nvSpPr>
        <p:spPr>
          <a:xfrm>
            <a:off x="1403648" y="3501008"/>
            <a:ext cx="1656184" cy="307777"/>
          </a:xfrm>
          <a:prstGeom prst="rect">
            <a:avLst/>
          </a:prstGeom>
          <a:noFill/>
        </p:spPr>
        <p:txBody>
          <a:bodyPr wrap="square" rtlCol="0">
            <a:spAutoFit/>
          </a:bodyPr>
          <a:lstStyle/>
          <a:p>
            <a:r>
              <a:rPr lang="nl-NL" sz="1400" b="1" dirty="0" err="1" smtClean="0"/>
              <a:t>Library</a:t>
            </a:r>
            <a:r>
              <a:rPr lang="nl-NL" sz="1400" b="1" dirty="0" smtClean="0"/>
              <a:t> Networks</a:t>
            </a:r>
            <a:endParaRPr lang="nl-NL" sz="1400" b="1" dirty="0"/>
          </a:p>
        </p:txBody>
      </p:sp>
      <p:sp>
        <p:nvSpPr>
          <p:cNvPr id="52" name="Rectangle 51"/>
          <p:cNvSpPr/>
          <p:nvPr/>
        </p:nvSpPr>
        <p:spPr>
          <a:xfrm>
            <a:off x="5940152" y="1196752"/>
            <a:ext cx="936104" cy="50405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3" name="TextBox 52"/>
          <p:cNvSpPr txBox="1"/>
          <p:nvPr/>
        </p:nvSpPr>
        <p:spPr>
          <a:xfrm>
            <a:off x="5940152" y="1268760"/>
            <a:ext cx="1008112" cy="307777"/>
          </a:xfrm>
          <a:prstGeom prst="rect">
            <a:avLst/>
          </a:prstGeom>
          <a:noFill/>
        </p:spPr>
        <p:txBody>
          <a:bodyPr wrap="square" rtlCol="0">
            <a:spAutoFit/>
          </a:bodyPr>
          <a:lstStyle/>
          <a:p>
            <a:r>
              <a:rPr lang="nl-NL" sz="1400" dirty="0" smtClean="0"/>
              <a:t>DH Centre</a:t>
            </a:r>
            <a:endParaRPr lang="nl-NL" sz="1400" dirty="0"/>
          </a:p>
        </p:txBody>
      </p:sp>
      <p:cxnSp>
        <p:nvCxnSpPr>
          <p:cNvPr id="54" name="Straight Arrow Connector 53"/>
          <p:cNvCxnSpPr/>
          <p:nvPr/>
        </p:nvCxnSpPr>
        <p:spPr>
          <a:xfrm flipV="1">
            <a:off x="2484438" y="1628775"/>
            <a:ext cx="2024062" cy="338455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55" name="TextBox 19"/>
          <p:cNvSpPr txBox="1">
            <a:spLocks noChangeArrowheads="1"/>
          </p:cNvSpPr>
          <p:nvPr/>
        </p:nvSpPr>
        <p:spPr bwMode="auto">
          <a:xfrm rot="17994417">
            <a:off x="2466182" y="2775744"/>
            <a:ext cx="1568450" cy="401637"/>
          </a:xfrm>
          <a:prstGeom prst="rect">
            <a:avLst/>
          </a:prstGeom>
          <a:noFill/>
          <a:ln w="9525">
            <a:noFill/>
            <a:miter lim="800000"/>
            <a:headEnd/>
            <a:tailEnd/>
          </a:ln>
        </p:spPr>
        <p:txBody>
          <a:bodyPr>
            <a:spAutoFit/>
          </a:bodyPr>
          <a:lstStyle/>
          <a:p>
            <a:r>
              <a:rPr lang="nl-NL" sz="2000" b="1" i="1" dirty="0" smtClean="0">
                <a:solidFill>
                  <a:srgbClr val="0070C0"/>
                </a:solidFill>
                <a:latin typeface="+mj-lt"/>
              </a:rPr>
              <a:t>support</a:t>
            </a:r>
            <a:endParaRPr lang="nl-NL" sz="2000" b="1" i="1" dirty="0">
              <a:solidFill>
                <a:srgbClr val="0070C0"/>
              </a:solidFill>
              <a:latin typeface="+mj-lt"/>
            </a:endParaRPr>
          </a:p>
        </p:txBody>
      </p:sp>
      <p:sp>
        <p:nvSpPr>
          <p:cNvPr id="56" name="Rectangle 55"/>
          <p:cNvSpPr/>
          <p:nvPr/>
        </p:nvSpPr>
        <p:spPr>
          <a:xfrm>
            <a:off x="0" y="5229200"/>
            <a:ext cx="936104" cy="50405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7" name="TextBox 56"/>
          <p:cNvSpPr txBox="1"/>
          <p:nvPr/>
        </p:nvSpPr>
        <p:spPr>
          <a:xfrm>
            <a:off x="0" y="5301208"/>
            <a:ext cx="1008112" cy="307777"/>
          </a:xfrm>
          <a:prstGeom prst="rect">
            <a:avLst/>
          </a:prstGeom>
          <a:noFill/>
        </p:spPr>
        <p:txBody>
          <a:bodyPr wrap="square" rtlCol="0">
            <a:spAutoFit/>
          </a:bodyPr>
          <a:lstStyle/>
          <a:p>
            <a:r>
              <a:rPr lang="nl-NL" sz="1400" dirty="0" err="1" smtClean="0"/>
              <a:t>Hathi</a:t>
            </a:r>
            <a:r>
              <a:rPr lang="nl-NL" sz="1400" dirty="0" smtClean="0"/>
              <a:t> Trust</a:t>
            </a:r>
            <a:endParaRPr lang="nl-NL" sz="1400" dirty="0"/>
          </a:p>
        </p:txBody>
      </p:sp>
      <p:sp>
        <p:nvSpPr>
          <p:cNvPr id="60" name="Rectangle 59"/>
          <p:cNvSpPr/>
          <p:nvPr/>
        </p:nvSpPr>
        <p:spPr>
          <a:xfrm>
            <a:off x="2123728" y="1340768"/>
            <a:ext cx="936104" cy="50405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1" name="TextBox 60"/>
          <p:cNvSpPr txBox="1"/>
          <p:nvPr/>
        </p:nvSpPr>
        <p:spPr>
          <a:xfrm>
            <a:off x="2051720" y="1340768"/>
            <a:ext cx="1152128" cy="523220"/>
          </a:xfrm>
          <a:prstGeom prst="rect">
            <a:avLst/>
          </a:prstGeom>
          <a:noFill/>
        </p:spPr>
        <p:txBody>
          <a:bodyPr wrap="square" rtlCol="0">
            <a:spAutoFit/>
          </a:bodyPr>
          <a:lstStyle/>
          <a:p>
            <a:r>
              <a:rPr lang="nl-NL" sz="1400" dirty="0" err="1" smtClean="0"/>
              <a:t>Text</a:t>
            </a:r>
            <a:r>
              <a:rPr lang="nl-NL" sz="1400" dirty="0" smtClean="0"/>
              <a:t> </a:t>
            </a:r>
            <a:r>
              <a:rPr lang="nl-NL" sz="1400" dirty="0" err="1" smtClean="0"/>
              <a:t>Mining</a:t>
            </a:r>
            <a:endParaRPr lang="nl-NL" sz="1400" dirty="0" smtClean="0"/>
          </a:p>
          <a:p>
            <a:r>
              <a:rPr lang="nl-NL" sz="1400" dirty="0" smtClean="0"/>
              <a:t> Centre</a:t>
            </a:r>
            <a:endParaRPr lang="nl-NL" sz="1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323528" y="3717032"/>
            <a:ext cx="936104" cy="50405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TextBox 13"/>
          <p:cNvSpPr txBox="1"/>
          <p:nvPr/>
        </p:nvSpPr>
        <p:spPr>
          <a:xfrm>
            <a:off x="3851920" y="1124744"/>
            <a:ext cx="1296144" cy="369332"/>
          </a:xfrm>
          <a:prstGeom prst="rect">
            <a:avLst/>
          </a:prstGeom>
          <a:noFill/>
        </p:spPr>
        <p:txBody>
          <a:bodyPr wrap="square" rtlCol="0">
            <a:spAutoFit/>
          </a:bodyPr>
          <a:lstStyle/>
          <a:p>
            <a:pPr algn="ctr"/>
            <a:r>
              <a:rPr lang="nl-NL" b="1" dirty="0" smtClean="0"/>
              <a:t>research</a:t>
            </a:r>
            <a:endParaRPr lang="nl-NL" b="1" dirty="0"/>
          </a:p>
        </p:txBody>
      </p:sp>
      <p:sp>
        <p:nvSpPr>
          <p:cNvPr id="15" name="TextBox 14"/>
          <p:cNvSpPr txBox="1"/>
          <p:nvPr/>
        </p:nvSpPr>
        <p:spPr>
          <a:xfrm>
            <a:off x="6300192" y="5229200"/>
            <a:ext cx="1368152" cy="369332"/>
          </a:xfrm>
          <a:prstGeom prst="rect">
            <a:avLst/>
          </a:prstGeom>
          <a:noFill/>
        </p:spPr>
        <p:txBody>
          <a:bodyPr wrap="square" rtlCol="0">
            <a:spAutoFit/>
          </a:bodyPr>
          <a:lstStyle/>
          <a:p>
            <a:r>
              <a:rPr lang="nl-NL" b="1" dirty="0" err="1" smtClean="0"/>
              <a:t>universities</a:t>
            </a:r>
            <a:endParaRPr lang="nl-NL" b="1" dirty="0"/>
          </a:p>
        </p:txBody>
      </p:sp>
      <p:sp>
        <p:nvSpPr>
          <p:cNvPr id="16" name="TextBox 15"/>
          <p:cNvSpPr txBox="1"/>
          <p:nvPr/>
        </p:nvSpPr>
        <p:spPr>
          <a:xfrm>
            <a:off x="1691680" y="5229200"/>
            <a:ext cx="1296144" cy="369332"/>
          </a:xfrm>
          <a:prstGeom prst="rect">
            <a:avLst/>
          </a:prstGeom>
          <a:noFill/>
        </p:spPr>
        <p:txBody>
          <a:bodyPr wrap="square" rtlCol="0">
            <a:spAutoFit/>
          </a:bodyPr>
          <a:lstStyle/>
          <a:p>
            <a:r>
              <a:rPr lang="nl-NL" b="1" dirty="0" err="1" smtClean="0"/>
              <a:t>libraries</a:t>
            </a:r>
            <a:endParaRPr lang="nl-NL" b="1" dirty="0"/>
          </a:p>
        </p:txBody>
      </p:sp>
      <p:sp>
        <p:nvSpPr>
          <p:cNvPr id="25" name="Oval 24"/>
          <p:cNvSpPr/>
          <p:nvPr/>
        </p:nvSpPr>
        <p:spPr>
          <a:xfrm>
            <a:off x="1187624" y="4653136"/>
            <a:ext cx="1872208" cy="151216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Oval 25"/>
          <p:cNvSpPr/>
          <p:nvPr/>
        </p:nvSpPr>
        <p:spPr>
          <a:xfrm>
            <a:off x="6012160" y="4653136"/>
            <a:ext cx="1872208" cy="151216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tangle 31"/>
          <p:cNvSpPr/>
          <p:nvPr/>
        </p:nvSpPr>
        <p:spPr>
          <a:xfrm>
            <a:off x="7020272" y="4437112"/>
            <a:ext cx="648072" cy="50405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TextBox 32"/>
          <p:cNvSpPr txBox="1"/>
          <p:nvPr/>
        </p:nvSpPr>
        <p:spPr>
          <a:xfrm>
            <a:off x="7020272" y="4509120"/>
            <a:ext cx="792088" cy="307777"/>
          </a:xfrm>
          <a:prstGeom prst="rect">
            <a:avLst/>
          </a:prstGeom>
          <a:noFill/>
        </p:spPr>
        <p:txBody>
          <a:bodyPr wrap="square" rtlCol="0">
            <a:spAutoFit/>
          </a:bodyPr>
          <a:lstStyle/>
          <a:p>
            <a:r>
              <a:rPr lang="nl-NL" sz="1400" dirty="0" smtClean="0"/>
              <a:t>CRIS</a:t>
            </a:r>
            <a:endParaRPr lang="nl-NL" sz="1400" dirty="0"/>
          </a:p>
        </p:txBody>
      </p:sp>
      <p:sp>
        <p:nvSpPr>
          <p:cNvPr id="41" name="Rectangle 40"/>
          <p:cNvSpPr/>
          <p:nvPr/>
        </p:nvSpPr>
        <p:spPr>
          <a:xfrm>
            <a:off x="2699792" y="5373216"/>
            <a:ext cx="936104" cy="50405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3" name="TextBox 42"/>
          <p:cNvSpPr txBox="1"/>
          <p:nvPr/>
        </p:nvSpPr>
        <p:spPr>
          <a:xfrm>
            <a:off x="2699792" y="5517232"/>
            <a:ext cx="1008112" cy="307777"/>
          </a:xfrm>
          <a:prstGeom prst="rect">
            <a:avLst/>
          </a:prstGeom>
          <a:noFill/>
        </p:spPr>
        <p:txBody>
          <a:bodyPr wrap="square" rtlCol="0">
            <a:spAutoFit/>
          </a:bodyPr>
          <a:lstStyle/>
          <a:p>
            <a:r>
              <a:rPr lang="nl-NL" sz="1400" dirty="0" err="1" smtClean="0"/>
              <a:t>Repository</a:t>
            </a:r>
            <a:endParaRPr lang="nl-NL" sz="1400" dirty="0"/>
          </a:p>
        </p:txBody>
      </p:sp>
      <p:sp>
        <p:nvSpPr>
          <p:cNvPr id="44" name="Oval 43"/>
          <p:cNvSpPr/>
          <p:nvPr/>
        </p:nvSpPr>
        <p:spPr>
          <a:xfrm>
            <a:off x="5220072" y="4149080"/>
            <a:ext cx="3096344" cy="25922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5" name="TextBox 44"/>
          <p:cNvSpPr txBox="1"/>
          <p:nvPr/>
        </p:nvSpPr>
        <p:spPr>
          <a:xfrm>
            <a:off x="6444208" y="3789040"/>
            <a:ext cx="2448272" cy="307777"/>
          </a:xfrm>
          <a:prstGeom prst="rect">
            <a:avLst/>
          </a:prstGeom>
          <a:noFill/>
        </p:spPr>
        <p:txBody>
          <a:bodyPr wrap="square" rtlCol="0">
            <a:spAutoFit/>
          </a:bodyPr>
          <a:lstStyle/>
          <a:p>
            <a:r>
              <a:rPr lang="nl-NL" sz="1400" b="1" dirty="0" smtClean="0"/>
              <a:t>Research and </a:t>
            </a:r>
            <a:r>
              <a:rPr lang="nl-NL" sz="1400" b="1" dirty="0" err="1" smtClean="0"/>
              <a:t>HE-Networks</a:t>
            </a:r>
            <a:endParaRPr lang="nl-NL" sz="1400" b="1" dirty="0"/>
          </a:p>
        </p:txBody>
      </p:sp>
      <p:sp>
        <p:nvSpPr>
          <p:cNvPr id="46" name="Oval 45"/>
          <p:cNvSpPr/>
          <p:nvPr/>
        </p:nvSpPr>
        <p:spPr>
          <a:xfrm>
            <a:off x="755576" y="3789040"/>
            <a:ext cx="3240360" cy="26642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7" name="TextBox 46"/>
          <p:cNvSpPr txBox="1"/>
          <p:nvPr/>
        </p:nvSpPr>
        <p:spPr>
          <a:xfrm>
            <a:off x="323528" y="3789040"/>
            <a:ext cx="1008112" cy="307777"/>
          </a:xfrm>
          <a:prstGeom prst="rect">
            <a:avLst/>
          </a:prstGeom>
          <a:noFill/>
        </p:spPr>
        <p:txBody>
          <a:bodyPr wrap="square" rtlCol="0">
            <a:spAutoFit/>
          </a:bodyPr>
          <a:lstStyle/>
          <a:p>
            <a:r>
              <a:rPr lang="nl-NL" sz="1400" dirty="0" smtClean="0"/>
              <a:t>   VIAF</a:t>
            </a:r>
            <a:endParaRPr lang="nl-NL" sz="1400" dirty="0"/>
          </a:p>
        </p:txBody>
      </p:sp>
      <p:sp>
        <p:nvSpPr>
          <p:cNvPr id="31" name="Rectangle 30"/>
          <p:cNvSpPr/>
          <p:nvPr/>
        </p:nvSpPr>
        <p:spPr>
          <a:xfrm>
            <a:off x="8172400" y="4437112"/>
            <a:ext cx="792088" cy="50405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TextBox 39"/>
          <p:cNvSpPr txBox="1"/>
          <p:nvPr/>
        </p:nvSpPr>
        <p:spPr>
          <a:xfrm>
            <a:off x="8135888" y="4509120"/>
            <a:ext cx="1008112" cy="307777"/>
          </a:xfrm>
          <a:prstGeom prst="rect">
            <a:avLst/>
          </a:prstGeom>
          <a:noFill/>
        </p:spPr>
        <p:txBody>
          <a:bodyPr wrap="square" rtlCol="0">
            <a:spAutoFit/>
          </a:bodyPr>
          <a:lstStyle/>
          <a:p>
            <a:r>
              <a:rPr lang="nl-NL" sz="1400" dirty="0" err="1" smtClean="0"/>
              <a:t>euroCRIS</a:t>
            </a:r>
            <a:endParaRPr lang="nl-NL" sz="1400" dirty="0"/>
          </a:p>
        </p:txBody>
      </p:sp>
      <p:sp>
        <p:nvSpPr>
          <p:cNvPr id="51" name="TextBox 50"/>
          <p:cNvSpPr txBox="1"/>
          <p:nvPr/>
        </p:nvSpPr>
        <p:spPr>
          <a:xfrm>
            <a:off x="1763688" y="3356992"/>
            <a:ext cx="1656184" cy="307777"/>
          </a:xfrm>
          <a:prstGeom prst="rect">
            <a:avLst/>
          </a:prstGeom>
          <a:noFill/>
        </p:spPr>
        <p:txBody>
          <a:bodyPr wrap="square" rtlCol="0">
            <a:spAutoFit/>
          </a:bodyPr>
          <a:lstStyle/>
          <a:p>
            <a:r>
              <a:rPr lang="nl-NL" sz="1400" b="1" dirty="0" err="1" smtClean="0"/>
              <a:t>Library</a:t>
            </a:r>
            <a:r>
              <a:rPr lang="nl-NL" sz="1400" b="1" dirty="0" smtClean="0"/>
              <a:t> Networks</a:t>
            </a:r>
            <a:endParaRPr lang="nl-NL" sz="1400" b="1" dirty="0"/>
          </a:p>
        </p:txBody>
      </p:sp>
      <p:sp>
        <p:nvSpPr>
          <p:cNvPr id="34" name="Rectangle 33"/>
          <p:cNvSpPr/>
          <p:nvPr/>
        </p:nvSpPr>
        <p:spPr>
          <a:xfrm>
            <a:off x="7380312" y="5733256"/>
            <a:ext cx="1763688" cy="50405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5" name="TextBox 34"/>
          <p:cNvSpPr txBox="1"/>
          <p:nvPr/>
        </p:nvSpPr>
        <p:spPr>
          <a:xfrm>
            <a:off x="7308304" y="5805264"/>
            <a:ext cx="1835696" cy="307777"/>
          </a:xfrm>
          <a:prstGeom prst="rect">
            <a:avLst/>
          </a:prstGeom>
          <a:noFill/>
        </p:spPr>
        <p:txBody>
          <a:bodyPr wrap="square" rtlCol="0">
            <a:spAutoFit/>
          </a:bodyPr>
          <a:lstStyle/>
          <a:p>
            <a:r>
              <a:rPr lang="nl-NL" sz="1400" dirty="0" smtClean="0"/>
              <a:t>Research </a:t>
            </a:r>
            <a:r>
              <a:rPr lang="nl-NL" sz="1400" dirty="0" err="1" smtClean="0"/>
              <a:t>Assessment</a:t>
            </a:r>
            <a:endParaRPr lang="nl-NL" sz="1400" dirty="0"/>
          </a:p>
        </p:txBody>
      </p:sp>
      <p:cxnSp>
        <p:nvCxnSpPr>
          <p:cNvPr id="36" name="Straight Arrow Connector 35"/>
          <p:cNvCxnSpPr/>
          <p:nvPr/>
        </p:nvCxnSpPr>
        <p:spPr>
          <a:xfrm>
            <a:off x="2484438" y="5013325"/>
            <a:ext cx="4032250" cy="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37" name="TextBox 19"/>
          <p:cNvSpPr txBox="1">
            <a:spLocks noChangeArrowheads="1"/>
          </p:cNvSpPr>
          <p:nvPr/>
        </p:nvSpPr>
        <p:spPr bwMode="auto">
          <a:xfrm>
            <a:off x="3995936" y="5157192"/>
            <a:ext cx="1568450" cy="400050"/>
          </a:xfrm>
          <a:prstGeom prst="rect">
            <a:avLst/>
          </a:prstGeom>
          <a:noFill/>
          <a:ln w="9525">
            <a:noFill/>
            <a:miter lim="800000"/>
            <a:headEnd/>
            <a:tailEnd/>
          </a:ln>
        </p:spPr>
        <p:txBody>
          <a:bodyPr>
            <a:spAutoFit/>
          </a:bodyPr>
          <a:lstStyle/>
          <a:p>
            <a:r>
              <a:rPr lang="nl-NL" sz="2000" b="1" i="1" dirty="0" smtClean="0">
                <a:solidFill>
                  <a:srgbClr val="0070C0"/>
                </a:solidFill>
                <a:latin typeface="+mj-lt"/>
              </a:rPr>
              <a:t>support</a:t>
            </a:r>
            <a:endParaRPr lang="nl-NL" sz="2000" b="1" i="1" dirty="0">
              <a:solidFill>
                <a:srgbClr val="0070C0"/>
              </a:solidFill>
              <a:latin typeface="+mj-lt"/>
            </a:endParaRPr>
          </a:p>
        </p:txBody>
      </p:sp>
      <p:sp>
        <p:nvSpPr>
          <p:cNvPr id="42" name="Rectangle 41"/>
          <p:cNvSpPr/>
          <p:nvPr/>
        </p:nvSpPr>
        <p:spPr>
          <a:xfrm>
            <a:off x="3131840" y="6165304"/>
            <a:ext cx="1080120" cy="50405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4" name="TextBox 53"/>
          <p:cNvSpPr txBox="1"/>
          <p:nvPr/>
        </p:nvSpPr>
        <p:spPr>
          <a:xfrm>
            <a:off x="3131840" y="6237312"/>
            <a:ext cx="1152128" cy="307777"/>
          </a:xfrm>
          <a:prstGeom prst="rect">
            <a:avLst/>
          </a:prstGeom>
          <a:noFill/>
        </p:spPr>
        <p:txBody>
          <a:bodyPr wrap="square" rtlCol="0">
            <a:spAutoFit/>
          </a:bodyPr>
          <a:lstStyle/>
          <a:p>
            <a:r>
              <a:rPr lang="nl-NL" sz="1400" dirty="0" err="1" smtClean="0"/>
              <a:t>OpenAIRE</a:t>
            </a:r>
            <a:endParaRPr lang="nl-NL" sz="1400" dirty="0"/>
          </a:p>
        </p:txBody>
      </p:sp>
      <p:sp>
        <p:nvSpPr>
          <p:cNvPr id="55" name="Rectangle 54"/>
          <p:cNvSpPr/>
          <p:nvPr/>
        </p:nvSpPr>
        <p:spPr>
          <a:xfrm>
            <a:off x="5220072" y="6165304"/>
            <a:ext cx="792088" cy="50405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6" name="TextBox 55"/>
          <p:cNvSpPr txBox="1"/>
          <p:nvPr/>
        </p:nvSpPr>
        <p:spPr>
          <a:xfrm>
            <a:off x="5220072" y="6237312"/>
            <a:ext cx="864096" cy="307777"/>
          </a:xfrm>
          <a:prstGeom prst="rect">
            <a:avLst/>
          </a:prstGeom>
          <a:noFill/>
        </p:spPr>
        <p:txBody>
          <a:bodyPr wrap="square" rtlCol="0">
            <a:spAutoFit/>
          </a:bodyPr>
          <a:lstStyle/>
          <a:p>
            <a:r>
              <a:rPr lang="nl-NL" sz="1400" dirty="0" err="1" smtClean="0"/>
              <a:t>eduroam</a:t>
            </a:r>
            <a:endParaRPr lang="nl-NL" sz="1400" dirty="0"/>
          </a:p>
        </p:txBody>
      </p:sp>
      <p:sp>
        <p:nvSpPr>
          <p:cNvPr id="57" name="Rectangle 56"/>
          <p:cNvSpPr/>
          <p:nvPr/>
        </p:nvSpPr>
        <p:spPr>
          <a:xfrm>
            <a:off x="1187624" y="4509120"/>
            <a:ext cx="936104" cy="50405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8" name="TextBox 57"/>
          <p:cNvSpPr txBox="1"/>
          <p:nvPr/>
        </p:nvSpPr>
        <p:spPr>
          <a:xfrm>
            <a:off x="1331640" y="4581128"/>
            <a:ext cx="648072" cy="307777"/>
          </a:xfrm>
          <a:prstGeom prst="rect">
            <a:avLst/>
          </a:prstGeom>
          <a:noFill/>
        </p:spPr>
        <p:txBody>
          <a:bodyPr wrap="square" rtlCol="0">
            <a:spAutoFit/>
          </a:bodyPr>
          <a:lstStyle/>
          <a:p>
            <a:r>
              <a:rPr lang="nl-NL" sz="1400" dirty="0" smtClean="0"/>
              <a:t>DMP</a:t>
            </a:r>
            <a:endParaRPr lang="nl-NL" sz="1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851920" y="1124744"/>
            <a:ext cx="1296144" cy="369332"/>
          </a:xfrm>
          <a:prstGeom prst="rect">
            <a:avLst/>
          </a:prstGeom>
          <a:noFill/>
        </p:spPr>
        <p:txBody>
          <a:bodyPr wrap="square" rtlCol="0">
            <a:spAutoFit/>
          </a:bodyPr>
          <a:lstStyle/>
          <a:p>
            <a:pPr algn="ctr"/>
            <a:r>
              <a:rPr lang="nl-NL" b="1" dirty="0" smtClean="0"/>
              <a:t>research</a:t>
            </a:r>
            <a:endParaRPr lang="nl-NL" b="1" dirty="0"/>
          </a:p>
        </p:txBody>
      </p:sp>
      <p:sp>
        <p:nvSpPr>
          <p:cNvPr id="15" name="TextBox 14"/>
          <p:cNvSpPr txBox="1"/>
          <p:nvPr/>
        </p:nvSpPr>
        <p:spPr>
          <a:xfrm>
            <a:off x="6300192" y="5229200"/>
            <a:ext cx="1368152" cy="369332"/>
          </a:xfrm>
          <a:prstGeom prst="rect">
            <a:avLst/>
          </a:prstGeom>
          <a:noFill/>
        </p:spPr>
        <p:txBody>
          <a:bodyPr wrap="square" rtlCol="0">
            <a:spAutoFit/>
          </a:bodyPr>
          <a:lstStyle/>
          <a:p>
            <a:r>
              <a:rPr lang="nl-NL" b="1" dirty="0" err="1" smtClean="0"/>
              <a:t>universities</a:t>
            </a:r>
            <a:endParaRPr lang="nl-NL" b="1" dirty="0"/>
          </a:p>
        </p:txBody>
      </p:sp>
      <p:sp>
        <p:nvSpPr>
          <p:cNvPr id="16" name="TextBox 15"/>
          <p:cNvSpPr txBox="1"/>
          <p:nvPr/>
        </p:nvSpPr>
        <p:spPr>
          <a:xfrm>
            <a:off x="1691680" y="5229200"/>
            <a:ext cx="1296144" cy="369332"/>
          </a:xfrm>
          <a:prstGeom prst="rect">
            <a:avLst/>
          </a:prstGeom>
          <a:noFill/>
        </p:spPr>
        <p:txBody>
          <a:bodyPr wrap="square" rtlCol="0">
            <a:spAutoFit/>
          </a:bodyPr>
          <a:lstStyle/>
          <a:p>
            <a:r>
              <a:rPr lang="nl-NL" b="1" dirty="0" err="1" smtClean="0"/>
              <a:t>libraries</a:t>
            </a:r>
            <a:endParaRPr lang="nl-NL" b="1" dirty="0"/>
          </a:p>
        </p:txBody>
      </p:sp>
      <p:cxnSp>
        <p:nvCxnSpPr>
          <p:cNvPr id="7" name="Straight Arrow Connector 6"/>
          <p:cNvCxnSpPr/>
          <p:nvPr/>
        </p:nvCxnSpPr>
        <p:spPr>
          <a:xfrm flipV="1">
            <a:off x="2484438" y="1628775"/>
            <a:ext cx="2024062" cy="338455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484438" y="5013325"/>
            <a:ext cx="4032250" cy="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9" name="TextBox 19"/>
          <p:cNvSpPr txBox="1">
            <a:spLocks noChangeArrowheads="1"/>
          </p:cNvSpPr>
          <p:nvPr/>
        </p:nvSpPr>
        <p:spPr bwMode="auto">
          <a:xfrm rot="17994417">
            <a:off x="2466182" y="2775744"/>
            <a:ext cx="1568450" cy="401637"/>
          </a:xfrm>
          <a:prstGeom prst="rect">
            <a:avLst/>
          </a:prstGeom>
          <a:noFill/>
          <a:ln w="9525">
            <a:noFill/>
            <a:miter lim="800000"/>
            <a:headEnd/>
            <a:tailEnd/>
          </a:ln>
        </p:spPr>
        <p:txBody>
          <a:bodyPr>
            <a:spAutoFit/>
          </a:bodyPr>
          <a:lstStyle/>
          <a:p>
            <a:r>
              <a:rPr lang="nl-NL" sz="2000" b="1" i="1" dirty="0" smtClean="0">
                <a:solidFill>
                  <a:srgbClr val="0070C0"/>
                </a:solidFill>
                <a:latin typeface="+mj-lt"/>
              </a:rPr>
              <a:t>support</a:t>
            </a:r>
            <a:endParaRPr lang="nl-NL" sz="2000" b="1" i="1" dirty="0">
              <a:solidFill>
                <a:srgbClr val="0070C0"/>
              </a:solidFill>
              <a:latin typeface="+mj-lt"/>
            </a:endParaRPr>
          </a:p>
        </p:txBody>
      </p:sp>
      <p:sp>
        <p:nvSpPr>
          <p:cNvPr id="10" name="TextBox 19"/>
          <p:cNvSpPr txBox="1">
            <a:spLocks noChangeArrowheads="1"/>
          </p:cNvSpPr>
          <p:nvPr/>
        </p:nvSpPr>
        <p:spPr bwMode="auto">
          <a:xfrm>
            <a:off x="3635896" y="5157192"/>
            <a:ext cx="1568450" cy="400050"/>
          </a:xfrm>
          <a:prstGeom prst="rect">
            <a:avLst/>
          </a:prstGeom>
          <a:noFill/>
          <a:ln w="9525">
            <a:noFill/>
            <a:miter lim="800000"/>
            <a:headEnd/>
            <a:tailEnd/>
          </a:ln>
        </p:spPr>
        <p:txBody>
          <a:bodyPr>
            <a:spAutoFit/>
          </a:bodyPr>
          <a:lstStyle/>
          <a:p>
            <a:r>
              <a:rPr lang="nl-NL" sz="2000" b="1" i="1" dirty="0" smtClean="0">
                <a:solidFill>
                  <a:srgbClr val="0070C0"/>
                </a:solidFill>
                <a:latin typeface="+mj-lt"/>
              </a:rPr>
              <a:t>support</a:t>
            </a:r>
            <a:endParaRPr lang="nl-NL" sz="2000" b="1" i="1" dirty="0">
              <a:solidFill>
                <a:srgbClr val="0070C0"/>
              </a:solidFill>
              <a:latin typeface="+mj-lt"/>
            </a:endParaRPr>
          </a:p>
        </p:txBody>
      </p:sp>
      <p:pic>
        <p:nvPicPr>
          <p:cNvPr id="12" name="Content Placeholder 7" descr="shift.png"/>
          <p:cNvPicPr>
            <a:picLocks noChangeAspect="1"/>
          </p:cNvPicPr>
          <p:nvPr/>
        </p:nvPicPr>
        <p:blipFill>
          <a:blip r:embed="rId2" cstate="print"/>
          <a:stretch>
            <a:fillRect/>
          </a:stretch>
        </p:blipFill>
        <p:spPr>
          <a:xfrm>
            <a:off x="3347864" y="1124744"/>
            <a:ext cx="5076056" cy="3959300"/>
          </a:xfrm>
          <a:prstGeom prst="rect">
            <a:avLst/>
          </a:prstGeom>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323528" y="3717032"/>
            <a:ext cx="936104" cy="50405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Isosceles Triangle 4"/>
          <p:cNvSpPr/>
          <p:nvPr/>
        </p:nvSpPr>
        <p:spPr>
          <a:xfrm>
            <a:off x="2484438" y="1628775"/>
            <a:ext cx="4032250" cy="3384550"/>
          </a:xfrm>
          <a:prstGeom prst="triangle">
            <a:avLst>
              <a:gd name="adj" fmla="val 50214"/>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4" name="TextBox 13"/>
          <p:cNvSpPr txBox="1"/>
          <p:nvPr/>
        </p:nvSpPr>
        <p:spPr>
          <a:xfrm>
            <a:off x="3851920" y="1124744"/>
            <a:ext cx="1296144" cy="369332"/>
          </a:xfrm>
          <a:prstGeom prst="rect">
            <a:avLst/>
          </a:prstGeom>
          <a:noFill/>
        </p:spPr>
        <p:txBody>
          <a:bodyPr wrap="square" rtlCol="0">
            <a:spAutoFit/>
          </a:bodyPr>
          <a:lstStyle/>
          <a:p>
            <a:pPr algn="ctr"/>
            <a:r>
              <a:rPr lang="nl-NL" b="1" dirty="0" smtClean="0"/>
              <a:t>research</a:t>
            </a:r>
            <a:endParaRPr lang="nl-NL" b="1" dirty="0"/>
          </a:p>
        </p:txBody>
      </p:sp>
      <p:sp>
        <p:nvSpPr>
          <p:cNvPr id="15" name="TextBox 14"/>
          <p:cNvSpPr txBox="1"/>
          <p:nvPr/>
        </p:nvSpPr>
        <p:spPr>
          <a:xfrm>
            <a:off x="6300192" y="5229200"/>
            <a:ext cx="1368152" cy="369332"/>
          </a:xfrm>
          <a:prstGeom prst="rect">
            <a:avLst/>
          </a:prstGeom>
          <a:noFill/>
        </p:spPr>
        <p:txBody>
          <a:bodyPr wrap="square" rtlCol="0">
            <a:spAutoFit/>
          </a:bodyPr>
          <a:lstStyle/>
          <a:p>
            <a:r>
              <a:rPr lang="nl-NL" b="1" dirty="0" err="1" smtClean="0"/>
              <a:t>universities</a:t>
            </a:r>
            <a:endParaRPr lang="nl-NL" b="1" dirty="0"/>
          </a:p>
        </p:txBody>
      </p:sp>
      <p:sp>
        <p:nvSpPr>
          <p:cNvPr id="24" name="Oval 23"/>
          <p:cNvSpPr/>
          <p:nvPr/>
        </p:nvSpPr>
        <p:spPr>
          <a:xfrm>
            <a:off x="3563888" y="764704"/>
            <a:ext cx="1872208" cy="151216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TextBox 15"/>
          <p:cNvSpPr txBox="1"/>
          <p:nvPr/>
        </p:nvSpPr>
        <p:spPr>
          <a:xfrm>
            <a:off x="1691680" y="5229200"/>
            <a:ext cx="1296144" cy="369332"/>
          </a:xfrm>
          <a:prstGeom prst="rect">
            <a:avLst/>
          </a:prstGeom>
          <a:noFill/>
        </p:spPr>
        <p:txBody>
          <a:bodyPr wrap="square" rtlCol="0">
            <a:spAutoFit/>
          </a:bodyPr>
          <a:lstStyle/>
          <a:p>
            <a:r>
              <a:rPr lang="nl-NL" b="1" dirty="0" err="1" smtClean="0"/>
              <a:t>libraries</a:t>
            </a:r>
            <a:endParaRPr lang="nl-NL" b="1" dirty="0"/>
          </a:p>
        </p:txBody>
      </p:sp>
      <p:sp>
        <p:nvSpPr>
          <p:cNvPr id="25" name="Oval 24"/>
          <p:cNvSpPr/>
          <p:nvPr/>
        </p:nvSpPr>
        <p:spPr>
          <a:xfrm>
            <a:off x="1187624" y="4653136"/>
            <a:ext cx="1872208" cy="151216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Oval 25"/>
          <p:cNvSpPr/>
          <p:nvPr/>
        </p:nvSpPr>
        <p:spPr>
          <a:xfrm>
            <a:off x="6012160" y="4653136"/>
            <a:ext cx="1872208" cy="151216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Rectangle 26"/>
          <p:cNvSpPr/>
          <p:nvPr/>
        </p:nvSpPr>
        <p:spPr>
          <a:xfrm>
            <a:off x="4716016" y="620688"/>
            <a:ext cx="648072" cy="50405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8" name="TextBox 27"/>
          <p:cNvSpPr txBox="1"/>
          <p:nvPr/>
        </p:nvSpPr>
        <p:spPr>
          <a:xfrm>
            <a:off x="4644008" y="692696"/>
            <a:ext cx="1008112" cy="307777"/>
          </a:xfrm>
          <a:prstGeom prst="rect">
            <a:avLst/>
          </a:prstGeom>
          <a:noFill/>
        </p:spPr>
        <p:txBody>
          <a:bodyPr wrap="square" rtlCol="0">
            <a:spAutoFit/>
          </a:bodyPr>
          <a:lstStyle/>
          <a:p>
            <a:r>
              <a:rPr lang="nl-NL" sz="1400" dirty="0" err="1" smtClean="0"/>
              <a:t>e-collab</a:t>
            </a:r>
            <a:endParaRPr lang="nl-NL" sz="1400" dirty="0"/>
          </a:p>
        </p:txBody>
      </p:sp>
      <p:sp>
        <p:nvSpPr>
          <p:cNvPr id="29" name="Rectangle 28"/>
          <p:cNvSpPr/>
          <p:nvPr/>
        </p:nvSpPr>
        <p:spPr>
          <a:xfrm>
            <a:off x="3491880" y="620688"/>
            <a:ext cx="648072" cy="50405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TextBox 29"/>
          <p:cNvSpPr txBox="1"/>
          <p:nvPr/>
        </p:nvSpPr>
        <p:spPr>
          <a:xfrm>
            <a:off x="3491880" y="692696"/>
            <a:ext cx="1008112" cy="307777"/>
          </a:xfrm>
          <a:prstGeom prst="rect">
            <a:avLst/>
          </a:prstGeom>
          <a:noFill/>
        </p:spPr>
        <p:txBody>
          <a:bodyPr wrap="square" rtlCol="0">
            <a:spAutoFit/>
          </a:bodyPr>
          <a:lstStyle/>
          <a:p>
            <a:r>
              <a:rPr lang="nl-NL" sz="1400" dirty="0" err="1" smtClean="0"/>
              <a:t>VRE’s</a:t>
            </a:r>
            <a:endParaRPr lang="nl-NL" sz="1400" dirty="0"/>
          </a:p>
        </p:txBody>
      </p:sp>
      <p:sp>
        <p:nvSpPr>
          <p:cNvPr id="32" name="Rectangle 31"/>
          <p:cNvSpPr/>
          <p:nvPr/>
        </p:nvSpPr>
        <p:spPr>
          <a:xfrm>
            <a:off x="7020272" y="4437112"/>
            <a:ext cx="648072" cy="50405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TextBox 32"/>
          <p:cNvSpPr txBox="1"/>
          <p:nvPr/>
        </p:nvSpPr>
        <p:spPr>
          <a:xfrm>
            <a:off x="7020272" y="4509120"/>
            <a:ext cx="792088" cy="307777"/>
          </a:xfrm>
          <a:prstGeom prst="rect">
            <a:avLst/>
          </a:prstGeom>
          <a:noFill/>
        </p:spPr>
        <p:txBody>
          <a:bodyPr wrap="square" rtlCol="0">
            <a:spAutoFit/>
          </a:bodyPr>
          <a:lstStyle/>
          <a:p>
            <a:r>
              <a:rPr lang="nl-NL" sz="1400" dirty="0" smtClean="0"/>
              <a:t>CRIS</a:t>
            </a:r>
            <a:endParaRPr lang="nl-NL" sz="1400" dirty="0"/>
          </a:p>
        </p:txBody>
      </p:sp>
      <p:sp>
        <p:nvSpPr>
          <p:cNvPr id="38" name="Rectangle 37"/>
          <p:cNvSpPr/>
          <p:nvPr/>
        </p:nvSpPr>
        <p:spPr>
          <a:xfrm>
            <a:off x="1331640" y="4437112"/>
            <a:ext cx="936104" cy="50405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TextBox 38"/>
          <p:cNvSpPr txBox="1"/>
          <p:nvPr/>
        </p:nvSpPr>
        <p:spPr>
          <a:xfrm>
            <a:off x="1331640" y="4365104"/>
            <a:ext cx="1008112" cy="523220"/>
          </a:xfrm>
          <a:prstGeom prst="rect">
            <a:avLst/>
          </a:prstGeom>
          <a:noFill/>
        </p:spPr>
        <p:txBody>
          <a:bodyPr wrap="square" rtlCol="0">
            <a:spAutoFit/>
          </a:bodyPr>
          <a:lstStyle/>
          <a:p>
            <a:r>
              <a:rPr lang="nl-NL" sz="1400" dirty="0" err="1" smtClean="0"/>
              <a:t>Local</a:t>
            </a:r>
            <a:r>
              <a:rPr lang="nl-NL" sz="1400" dirty="0" smtClean="0"/>
              <a:t> </a:t>
            </a:r>
            <a:r>
              <a:rPr lang="nl-NL" sz="1400" dirty="0" err="1" smtClean="0"/>
              <a:t>Discovery</a:t>
            </a:r>
            <a:endParaRPr lang="nl-NL" sz="1400" dirty="0"/>
          </a:p>
        </p:txBody>
      </p:sp>
      <p:sp>
        <p:nvSpPr>
          <p:cNvPr id="41" name="Rectangle 40"/>
          <p:cNvSpPr/>
          <p:nvPr/>
        </p:nvSpPr>
        <p:spPr>
          <a:xfrm>
            <a:off x="2699792" y="5373216"/>
            <a:ext cx="936104" cy="50405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3" name="TextBox 42"/>
          <p:cNvSpPr txBox="1"/>
          <p:nvPr/>
        </p:nvSpPr>
        <p:spPr>
          <a:xfrm>
            <a:off x="2699792" y="5517232"/>
            <a:ext cx="1008112" cy="307777"/>
          </a:xfrm>
          <a:prstGeom prst="rect">
            <a:avLst/>
          </a:prstGeom>
          <a:noFill/>
        </p:spPr>
        <p:txBody>
          <a:bodyPr wrap="square" rtlCol="0">
            <a:spAutoFit/>
          </a:bodyPr>
          <a:lstStyle/>
          <a:p>
            <a:r>
              <a:rPr lang="nl-NL" sz="1400" dirty="0" err="1" smtClean="0"/>
              <a:t>Repository</a:t>
            </a:r>
            <a:endParaRPr lang="nl-NL" sz="1400" dirty="0"/>
          </a:p>
        </p:txBody>
      </p:sp>
      <p:sp>
        <p:nvSpPr>
          <p:cNvPr id="44" name="Oval 43"/>
          <p:cNvSpPr/>
          <p:nvPr/>
        </p:nvSpPr>
        <p:spPr>
          <a:xfrm>
            <a:off x="5220072" y="4149080"/>
            <a:ext cx="3096344" cy="25922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5" name="TextBox 44"/>
          <p:cNvSpPr txBox="1"/>
          <p:nvPr/>
        </p:nvSpPr>
        <p:spPr>
          <a:xfrm>
            <a:off x="6444208" y="3789040"/>
            <a:ext cx="2448272" cy="307777"/>
          </a:xfrm>
          <a:prstGeom prst="rect">
            <a:avLst/>
          </a:prstGeom>
          <a:noFill/>
        </p:spPr>
        <p:txBody>
          <a:bodyPr wrap="square" rtlCol="0">
            <a:spAutoFit/>
          </a:bodyPr>
          <a:lstStyle/>
          <a:p>
            <a:r>
              <a:rPr lang="nl-NL" sz="1400" b="1" dirty="0" smtClean="0"/>
              <a:t>Research and </a:t>
            </a:r>
            <a:r>
              <a:rPr lang="nl-NL" sz="1400" b="1" dirty="0" err="1" smtClean="0"/>
              <a:t>HE-Networks</a:t>
            </a:r>
            <a:endParaRPr lang="nl-NL" sz="1400" b="1" dirty="0"/>
          </a:p>
        </p:txBody>
      </p:sp>
      <p:sp>
        <p:nvSpPr>
          <p:cNvPr id="46" name="Oval 45"/>
          <p:cNvSpPr/>
          <p:nvPr/>
        </p:nvSpPr>
        <p:spPr>
          <a:xfrm>
            <a:off x="755576" y="3789040"/>
            <a:ext cx="3240360" cy="26642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7" name="TextBox 46"/>
          <p:cNvSpPr txBox="1"/>
          <p:nvPr/>
        </p:nvSpPr>
        <p:spPr>
          <a:xfrm>
            <a:off x="323528" y="3789040"/>
            <a:ext cx="1008112" cy="307777"/>
          </a:xfrm>
          <a:prstGeom prst="rect">
            <a:avLst/>
          </a:prstGeom>
          <a:noFill/>
        </p:spPr>
        <p:txBody>
          <a:bodyPr wrap="square" rtlCol="0">
            <a:spAutoFit/>
          </a:bodyPr>
          <a:lstStyle/>
          <a:p>
            <a:r>
              <a:rPr lang="nl-NL" sz="1400" dirty="0" smtClean="0"/>
              <a:t>VIAF</a:t>
            </a:r>
            <a:endParaRPr lang="nl-NL" sz="1400" dirty="0"/>
          </a:p>
        </p:txBody>
      </p:sp>
      <p:sp>
        <p:nvSpPr>
          <p:cNvPr id="48" name="Oval 47"/>
          <p:cNvSpPr/>
          <p:nvPr/>
        </p:nvSpPr>
        <p:spPr>
          <a:xfrm>
            <a:off x="2843808" y="404664"/>
            <a:ext cx="3240360" cy="26642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9" name="TextBox 48"/>
          <p:cNvSpPr txBox="1"/>
          <p:nvPr/>
        </p:nvSpPr>
        <p:spPr>
          <a:xfrm>
            <a:off x="3635896" y="0"/>
            <a:ext cx="2016224" cy="307777"/>
          </a:xfrm>
          <a:prstGeom prst="rect">
            <a:avLst/>
          </a:prstGeom>
          <a:noFill/>
        </p:spPr>
        <p:txBody>
          <a:bodyPr wrap="square" rtlCol="0">
            <a:spAutoFit/>
          </a:bodyPr>
          <a:lstStyle/>
          <a:p>
            <a:r>
              <a:rPr lang="nl-NL" sz="1400" b="1" dirty="0" err="1" smtClean="0"/>
              <a:t>Discipline-based</a:t>
            </a:r>
            <a:r>
              <a:rPr lang="nl-NL" sz="1400" b="1" dirty="0" smtClean="0"/>
              <a:t> </a:t>
            </a:r>
            <a:r>
              <a:rPr lang="nl-NL" sz="1400" b="1" dirty="0" err="1" smtClean="0"/>
              <a:t>RIs</a:t>
            </a:r>
            <a:endParaRPr lang="nl-NL" sz="1400" b="1" dirty="0"/>
          </a:p>
        </p:txBody>
      </p:sp>
      <p:sp>
        <p:nvSpPr>
          <p:cNvPr id="31" name="Rectangle 30"/>
          <p:cNvSpPr/>
          <p:nvPr/>
        </p:nvSpPr>
        <p:spPr>
          <a:xfrm>
            <a:off x="8172400" y="4437112"/>
            <a:ext cx="792088" cy="50405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1" name="TextBox 50"/>
          <p:cNvSpPr txBox="1"/>
          <p:nvPr/>
        </p:nvSpPr>
        <p:spPr>
          <a:xfrm>
            <a:off x="1763688" y="3356992"/>
            <a:ext cx="1656184" cy="307777"/>
          </a:xfrm>
          <a:prstGeom prst="rect">
            <a:avLst/>
          </a:prstGeom>
          <a:noFill/>
        </p:spPr>
        <p:txBody>
          <a:bodyPr wrap="square" rtlCol="0">
            <a:spAutoFit/>
          </a:bodyPr>
          <a:lstStyle/>
          <a:p>
            <a:r>
              <a:rPr lang="nl-NL" sz="1400" b="1" dirty="0" err="1" smtClean="0"/>
              <a:t>Library</a:t>
            </a:r>
            <a:r>
              <a:rPr lang="nl-NL" sz="1400" b="1" dirty="0" smtClean="0"/>
              <a:t> Networks</a:t>
            </a:r>
            <a:endParaRPr lang="nl-NL" sz="1400" b="1" dirty="0"/>
          </a:p>
        </p:txBody>
      </p:sp>
      <p:sp>
        <p:nvSpPr>
          <p:cNvPr id="34" name="Rectangle 33"/>
          <p:cNvSpPr/>
          <p:nvPr/>
        </p:nvSpPr>
        <p:spPr>
          <a:xfrm>
            <a:off x="7380312" y="5733256"/>
            <a:ext cx="1763688" cy="50405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5" name="TextBox 34"/>
          <p:cNvSpPr txBox="1"/>
          <p:nvPr/>
        </p:nvSpPr>
        <p:spPr>
          <a:xfrm>
            <a:off x="7308304" y="5805264"/>
            <a:ext cx="1835696" cy="307777"/>
          </a:xfrm>
          <a:prstGeom prst="rect">
            <a:avLst/>
          </a:prstGeom>
          <a:noFill/>
        </p:spPr>
        <p:txBody>
          <a:bodyPr wrap="square" rtlCol="0">
            <a:spAutoFit/>
          </a:bodyPr>
          <a:lstStyle/>
          <a:p>
            <a:r>
              <a:rPr lang="nl-NL" sz="1400" dirty="0" smtClean="0"/>
              <a:t>Research </a:t>
            </a:r>
            <a:r>
              <a:rPr lang="nl-NL" sz="1400" dirty="0" err="1" smtClean="0"/>
              <a:t>Assessment</a:t>
            </a:r>
            <a:endParaRPr lang="nl-NL" sz="1400" dirty="0"/>
          </a:p>
        </p:txBody>
      </p:sp>
      <p:sp>
        <p:nvSpPr>
          <p:cNvPr id="52" name="Rectangle 51"/>
          <p:cNvSpPr/>
          <p:nvPr/>
        </p:nvSpPr>
        <p:spPr>
          <a:xfrm>
            <a:off x="5940152" y="1196752"/>
            <a:ext cx="936104" cy="50405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3" name="TextBox 52"/>
          <p:cNvSpPr txBox="1"/>
          <p:nvPr/>
        </p:nvSpPr>
        <p:spPr>
          <a:xfrm>
            <a:off x="5940152" y="1268760"/>
            <a:ext cx="1008112" cy="307777"/>
          </a:xfrm>
          <a:prstGeom prst="rect">
            <a:avLst/>
          </a:prstGeom>
          <a:noFill/>
        </p:spPr>
        <p:txBody>
          <a:bodyPr wrap="square" rtlCol="0">
            <a:spAutoFit/>
          </a:bodyPr>
          <a:lstStyle/>
          <a:p>
            <a:r>
              <a:rPr lang="nl-NL" sz="1400" dirty="0" smtClean="0"/>
              <a:t>DH Centre</a:t>
            </a:r>
            <a:endParaRPr lang="nl-NL" sz="1400" dirty="0"/>
          </a:p>
        </p:txBody>
      </p:sp>
      <p:sp>
        <p:nvSpPr>
          <p:cNvPr id="36" name="Rectangle 35"/>
          <p:cNvSpPr/>
          <p:nvPr/>
        </p:nvSpPr>
        <p:spPr>
          <a:xfrm>
            <a:off x="3131840" y="6165304"/>
            <a:ext cx="1080120" cy="50405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7" name="TextBox 36"/>
          <p:cNvSpPr txBox="1"/>
          <p:nvPr/>
        </p:nvSpPr>
        <p:spPr>
          <a:xfrm>
            <a:off x="3131840" y="6237312"/>
            <a:ext cx="1152128" cy="307777"/>
          </a:xfrm>
          <a:prstGeom prst="rect">
            <a:avLst/>
          </a:prstGeom>
          <a:noFill/>
        </p:spPr>
        <p:txBody>
          <a:bodyPr wrap="square" rtlCol="0">
            <a:spAutoFit/>
          </a:bodyPr>
          <a:lstStyle/>
          <a:p>
            <a:r>
              <a:rPr lang="nl-NL" sz="1400" dirty="0" err="1" smtClean="0"/>
              <a:t>OpenAIRE</a:t>
            </a:r>
            <a:endParaRPr lang="nl-NL" sz="1400" dirty="0"/>
          </a:p>
        </p:txBody>
      </p:sp>
      <p:sp>
        <p:nvSpPr>
          <p:cNvPr id="54" name="Rectangle 53"/>
          <p:cNvSpPr/>
          <p:nvPr/>
        </p:nvSpPr>
        <p:spPr>
          <a:xfrm>
            <a:off x="5220072" y="6165304"/>
            <a:ext cx="792088" cy="50405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2" name="TextBox 41"/>
          <p:cNvSpPr txBox="1"/>
          <p:nvPr/>
        </p:nvSpPr>
        <p:spPr>
          <a:xfrm>
            <a:off x="5220072" y="6237312"/>
            <a:ext cx="864096" cy="307777"/>
          </a:xfrm>
          <a:prstGeom prst="rect">
            <a:avLst/>
          </a:prstGeom>
          <a:noFill/>
        </p:spPr>
        <p:txBody>
          <a:bodyPr wrap="square" rtlCol="0">
            <a:spAutoFit/>
          </a:bodyPr>
          <a:lstStyle/>
          <a:p>
            <a:r>
              <a:rPr lang="nl-NL" sz="1400" dirty="0" err="1" smtClean="0"/>
              <a:t>eduroam</a:t>
            </a:r>
            <a:endParaRPr lang="nl-NL" sz="1400" dirty="0"/>
          </a:p>
        </p:txBody>
      </p:sp>
      <p:sp>
        <p:nvSpPr>
          <p:cNvPr id="56" name="TextBox 55"/>
          <p:cNvSpPr txBox="1"/>
          <p:nvPr/>
        </p:nvSpPr>
        <p:spPr>
          <a:xfrm>
            <a:off x="8135888" y="4509120"/>
            <a:ext cx="1008112" cy="307777"/>
          </a:xfrm>
          <a:prstGeom prst="rect">
            <a:avLst/>
          </a:prstGeom>
          <a:noFill/>
        </p:spPr>
        <p:txBody>
          <a:bodyPr wrap="square" rtlCol="0">
            <a:spAutoFit/>
          </a:bodyPr>
          <a:lstStyle/>
          <a:p>
            <a:r>
              <a:rPr lang="nl-NL" sz="1400" dirty="0" err="1" smtClean="0"/>
              <a:t>euroCRIS</a:t>
            </a:r>
            <a:endParaRPr lang="nl-NL" sz="1400" dirty="0"/>
          </a:p>
        </p:txBody>
      </p:sp>
      <p:sp>
        <p:nvSpPr>
          <p:cNvPr id="57" name="Rectangle 56"/>
          <p:cNvSpPr/>
          <p:nvPr/>
        </p:nvSpPr>
        <p:spPr>
          <a:xfrm>
            <a:off x="2123728" y="1340768"/>
            <a:ext cx="936104" cy="50405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8" name="TextBox 57"/>
          <p:cNvSpPr txBox="1"/>
          <p:nvPr/>
        </p:nvSpPr>
        <p:spPr>
          <a:xfrm>
            <a:off x="2051720" y="1340768"/>
            <a:ext cx="1152128" cy="523220"/>
          </a:xfrm>
          <a:prstGeom prst="rect">
            <a:avLst/>
          </a:prstGeom>
          <a:noFill/>
        </p:spPr>
        <p:txBody>
          <a:bodyPr wrap="square" rtlCol="0">
            <a:spAutoFit/>
          </a:bodyPr>
          <a:lstStyle/>
          <a:p>
            <a:r>
              <a:rPr lang="nl-NL" sz="1400" dirty="0" err="1" smtClean="0"/>
              <a:t>Text</a:t>
            </a:r>
            <a:r>
              <a:rPr lang="nl-NL" sz="1400" dirty="0" smtClean="0"/>
              <a:t> </a:t>
            </a:r>
            <a:r>
              <a:rPr lang="nl-NL" sz="1400" dirty="0" err="1" smtClean="0"/>
              <a:t>Mining</a:t>
            </a:r>
            <a:endParaRPr lang="nl-NL" sz="1400" dirty="0" smtClean="0"/>
          </a:p>
          <a:p>
            <a:r>
              <a:rPr lang="nl-NL" sz="1400" dirty="0" smtClean="0"/>
              <a:t> Centre</a:t>
            </a:r>
            <a:endParaRPr lang="nl-NL" sz="1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sosceles Triangle 4"/>
          <p:cNvSpPr/>
          <p:nvPr/>
        </p:nvSpPr>
        <p:spPr>
          <a:xfrm>
            <a:off x="3203848" y="2132856"/>
            <a:ext cx="2664296" cy="2664296"/>
          </a:xfrm>
          <a:prstGeom prst="triangle">
            <a:avLst>
              <a:gd name="adj" fmla="val 50214"/>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4" name="TextBox 13"/>
          <p:cNvSpPr txBox="1"/>
          <p:nvPr/>
        </p:nvSpPr>
        <p:spPr>
          <a:xfrm>
            <a:off x="3995936" y="1700808"/>
            <a:ext cx="1296144" cy="369332"/>
          </a:xfrm>
          <a:prstGeom prst="rect">
            <a:avLst/>
          </a:prstGeom>
          <a:noFill/>
        </p:spPr>
        <p:txBody>
          <a:bodyPr wrap="square" rtlCol="0">
            <a:spAutoFit/>
          </a:bodyPr>
          <a:lstStyle/>
          <a:p>
            <a:pPr algn="ctr"/>
            <a:r>
              <a:rPr lang="nl-NL" b="1" dirty="0" smtClean="0"/>
              <a:t>research</a:t>
            </a:r>
            <a:endParaRPr lang="nl-NL" b="1" dirty="0"/>
          </a:p>
        </p:txBody>
      </p:sp>
      <p:sp>
        <p:nvSpPr>
          <p:cNvPr id="15" name="TextBox 14"/>
          <p:cNvSpPr txBox="1"/>
          <p:nvPr/>
        </p:nvSpPr>
        <p:spPr>
          <a:xfrm>
            <a:off x="5580112" y="4797152"/>
            <a:ext cx="1368152" cy="369332"/>
          </a:xfrm>
          <a:prstGeom prst="rect">
            <a:avLst/>
          </a:prstGeom>
          <a:noFill/>
        </p:spPr>
        <p:txBody>
          <a:bodyPr wrap="square" rtlCol="0">
            <a:spAutoFit/>
          </a:bodyPr>
          <a:lstStyle/>
          <a:p>
            <a:r>
              <a:rPr lang="nl-NL" b="1" dirty="0" err="1" smtClean="0"/>
              <a:t>universities</a:t>
            </a:r>
            <a:endParaRPr lang="nl-NL" b="1" dirty="0"/>
          </a:p>
        </p:txBody>
      </p:sp>
      <p:sp>
        <p:nvSpPr>
          <p:cNvPr id="24" name="Oval 23"/>
          <p:cNvSpPr/>
          <p:nvPr/>
        </p:nvSpPr>
        <p:spPr>
          <a:xfrm>
            <a:off x="3707904" y="1412776"/>
            <a:ext cx="1872208" cy="151216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TextBox 15"/>
          <p:cNvSpPr txBox="1"/>
          <p:nvPr/>
        </p:nvSpPr>
        <p:spPr>
          <a:xfrm>
            <a:off x="2771800" y="4797152"/>
            <a:ext cx="1296144" cy="369332"/>
          </a:xfrm>
          <a:prstGeom prst="rect">
            <a:avLst/>
          </a:prstGeom>
          <a:noFill/>
        </p:spPr>
        <p:txBody>
          <a:bodyPr wrap="square" rtlCol="0">
            <a:spAutoFit/>
          </a:bodyPr>
          <a:lstStyle/>
          <a:p>
            <a:r>
              <a:rPr lang="nl-NL" b="1" dirty="0" err="1" smtClean="0"/>
              <a:t>libraries</a:t>
            </a:r>
            <a:endParaRPr lang="nl-NL" b="1" dirty="0"/>
          </a:p>
        </p:txBody>
      </p:sp>
      <p:sp>
        <p:nvSpPr>
          <p:cNvPr id="25" name="Oval 24"/>
          <p:cNvSpPr/>
          <p:nvPr/>
        </p:nvSpPr>
        <p:spPr>
          <a:xfrm>
            <a:off x="2267744" y="4077072"/>
            <a:ext cx="1872208" cy="151216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Oval 25"/>
          <p:cNvSpPr/>
          <p:nvPr/>
        </p:nvSpPr>
        <p:spPr>
          <a:xfrm>
            <a:off x="5220072" y="4005064"/>
            <a:ext cx="1872208" cy="151216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Rectangle 26"/>
          <p:cNvSpPr/>
          <p:nvPr/>
        </p:nvSpPr>
        <p:spPr>
          <a:xfrm>
            <a:off x="5004048" y="1196752"/>
            <a:ext cx="648072" cy="50405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8" name="TextBox 27"/>
          <p:cNvSpPr txBox="1"/>
          <p:nvPr/>
        </p:nvSpPr>
        <p:spPr>
          <a:xfrm>
            <a:off x="4932040" y="1268760"/>
            <a:ext cx="1008112" cy="307777"/>
          </a:xfrm>
          <a:prstGeom prst="rect">
            <a:avLst/>
          </a:prstGeom>
          <a:noFill/>
        </p:spPr>
        <p:txBody>
          <a:bodyPr wrap="square" rtlCol="0">
            <a:spAutoFit/>
          </a:bodyPr>
          <a:lstStyle/>
          <a:p>
            <a:r>
              <a:rPr lang="nl-NL" sz="1400" dirty="0" err="1" smtClean="0"/>
              <a:t>e-collab</a:t>
            </a:r>
            <a:endParaRPr lang="nl-NL" sz="1400" dirty="0"/>
          </a:p>
        </p:txBody>
      </p:sp>
      <p:sp>
        <p:nvSpPr>
          <p:cNvPr id="29" name="Rectangle 28"/>
          <p:cNvSpPr/>
          <p:nvPr/>
        </p:nvSpPr>
        <p:spPr>
          <a:xfrm>
            <a:off x="3419872" y="1196752"/>
            <a:ext cx="648072" cy="50405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TextBox 29"/>
          <p:cNvSpPr txBox="1"/>
          <p:nvPr/>
        </p:nvSpPr>
        <p:spPr>
          <a:xfrm>
            <a:off x="3419872" y="1268760"/>
            <a:ext cx="1008112" cy="307777"/>
          </a:xfrm>
          <a:prstGeom prst="rect">
            <a:avLst/>
          </a:prstGeom>
          <a:noFill/>
        </p:spPr>
        <p:txBody>
          <a:bodyPr wrap="square" rtlCol="0">
            <a:spAutoFit/>
          </a:bodyPr>
          <a:lstStyle/>
          <a:p>
            <a:r>
              <a:rPr lang="nl-NL" sz="1400" dirty="0" err="1" smtClean="0"/>
              <a:t>VRE’s</a:t>
            </a:r>
            <a:endParaRPr lang="nl-NL" sz="1400" dirty="0"/>
          </a:p>
        </p:txBody>
      </p:sp>
      <p:sp>
        <p:nvSpPr>
          <p:cNvPr id="32" name="Rectangle 31"/>
          <p:cNvSpPr/>
          <p:nvPr/>
        </p:nvSpPr>
        <p:spPr>
          <a:xfrm>
            <a:off x="6516216" y="3933056"/>
            <a:ext cx="648072" cy="50405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TextBox 32"/>
          <p:cNvSpPr txBox="1"/>
          <p:nvPr/>
        </p:nvSpPr>
        <p:spPr>
          <a:xfrm>
            <a:off x="6516216" y="4005064"/>
            <a:ext cx="792088" cy="307777"/>
          </a:xfrm>
          <a:prstGeom prst="rect">
            <a:avLst/>
          </a:prstGeom>
          <a:noFill/>
        </p:spPr>
        <p:txBody>
          <a:bodyPr wrap="square" rtlCol="0">
            <a:spAutoFit/>
          </a:bodyPr>
          <a:lstStyle/>
          <a:p>
            <a:r>
              <a:rPr lang="nl-NL" sz="1400" dirty="0" smtClean="0"/>
              <a:t>CRIS</a:t>
            </a:r>
            <a:endParaRPr lang="nl-NL" sz="1400" dirty="0"/>
          </a:p>
        </p:txBody>
      </p:sp>
      <p:sp>
        <p:nvSpPr>
          <p:cNvPr id="38" name="Rectangle 37"/>
          <p:cNvSpPr/>
          <p:nvPr/>
        </p:nvSpPr>
        <p:spPr>
          <a:xfrm>
            <a:off x="1907704" y="4293096"/>
            <a:ext cx="936104" cy="50405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TextBox 38"/>
          <p:cNvSpPr txBox="1"/>
          <p:nvPr/>
        </p:nvSpPr>
        <p:spPr>
          <a:xfrm>
            <a:off x="1907704" y="4293096"/>
            <a:ext cx="1008112" cy="523220"/>
          </a:xfrm>
          <a:prstGeom prst="rect">
            <a:avLst/>
          </a:prstGeom>
          <a:noFill/>
        </p:spPr>
        <p:txBody>
          <a:bodyPr wrap="square" rtlCol="0">
            <a:spAutoFit/>
          </a:bodyPr>
          <a:lstStyle/>
          <a:p>
            <a:r>
              <a:rPr lang="nl-NL" sz="1400" dirty="0" err="1" smtClean="0"/>
              <a:t>Local</a:t>
            </a:r>
            <a:endParaRPr lang="nl-NL" sz="1400" dirty="0" smtClean="0"/>
          </a:p>
          <a:p>
            <a:r>
              <a:rPr lang="nl-NL" sz="1400" dirty="0" err="1" smtClean="0"/>
              <a:t>Discovery</a:t>
            </a:r>
            <a:endParaRPr lang="nl-NL" sz="1400" dirty="0"/>
          </a:p>
        </p:txBody>
      </p:sp>
      <p:sp>
        <p:nvSpPr>
          <p:cNvPr id="41" name="Rectangle 40"/>
          <p:cNvSpPr/>
          <p:nvPr/>
        </p:nvSpPr>
        <p:spPr>
          <a:xfrm>
            <a:off x="3203848" y="5229200"/>
            <a:ext cx="936104" cy="50405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3" name="TextBox 42"/>
          <p:cNvSpPr txBox="1"/>
          <p:nvPr/>
        </p:nvSpPr>
        <p:spPr>
          <a:xfrm>
            <a:off x="3203848" y="5301208"/>
            <a:ext cx="1008112" cy="307777"/>
          </a:xfrm>
          <a:prstGeom prst="rect">
            <a:avLst/>
          </a:prstGeom>
          <a:noFill/>
        </p:spPr>
        <p:txBody>
          <a:bodyPr wrap="square" rtlCol="0">
            <a:spAutoFit/>
          </a:bodyPr>
          <a:lstStyle/>
          <a:p>
            <a:r>
              <a:rPr lang="nl-NL" sz="1400" dirty="0" err="1" smtClean="0"/>
              <a:t>Repository</a:t>
            </a:r>
            <a:endParaRPr lang="nl-NL" sz="1400" dirty="0"/>
          </a:p>
        </p:txBody>
      </p:sp>
      <p:sp>
        <p:nvSpPr>
          <p:cNvPr id="44" name="Oval 43"/>
          <p:cNvSpPr/>
          <p:nvPr/>
        </p:nvSpPr>
        <p:spPr>
          <a:xfrm>
            <a:off x="4572000" y="3068960"/>
            <a:ext cx="3096344" cy="25922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6" name="Oval 45"/>
          <p:cNvSpPr/>
          <p:nvPr/>
        </p:nvSpPr>
        <p:spPr>
          <a:xfrm>
            <a:off x="1403648" y="3212976"/>
            <a:ext cx="3240360" cy="26642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8" name="Oval 47"/>
          <p:cNvSpPr/>
          <p:nvPr/>
        </p:nvSpPr>
        <p:spPr>
          <a:xfrm>
            <a:off x="2843808" y="980728"/>
            <a:ext cx="3240360" cy="26642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9" name="TextBox 48"/>
          <p:cNvSpPr txBox="1"/>
          <p:nvPr/>
        </p:nvSpPr>
        <p:spPr>
          <a:xfrm>
            <a:off x="3635896" y="620688"/>
            <a:ext cx="2016224" cy="307777"/>
          </a:xfrm>
          <a:prstGeom prst="rect">
            <a:avLst/>
          </a:prstGeom>
          <a:noFill/>
        </p:spPr>
        <p:txBody>
          <a:bodyPr wrap="square" rtlCol="0">
            <a:spAutoFit/>
          </a:bodyPr>
          <a:lstStyle/>
          <a:p>
            <a:r>
              <a:rPr lang="nl-NL" sz="1400" b="1" dirty="0" err="1" smtClean="0"/>
              <a:t>Discipline-based</a:t>
            </a:r>
            <a:r>
              <a:rPr lang="nl-NL" sz="1400" b="1" dirty="0" smtClean="0"/>
              <a:t> </a:t>
            </a:r>
            <a:r>
              <a:rPr lang="nl-NL" sz="1400" b="1" dirty="0" err="1" smtClean="0"/>
              <a:t>RIs</a:t>
            </a:r>
            <a:endParaRPr lang="nl-NL" sz="1400" b="1" dirty="0"/>
          </a:p>
        </p:txBody>
      </p:sp>
      <p:sp>
        <p:nvSpPr>
          <p:cNvPr id="31" name="TextBox 30"/>
          <p:cNvSpPr txBox="1"/>
          <p:nvPr/>
        </p:nvSpPr>
        <p:spPr>
          <a:xfrm>
            <a:off x="1259632" y="2852936"/>
            <a:ext cx="1656184" cy="307777"/>
          </a:xfrm>
          <a:prstGeom prst="rect">
            <a:avLst/>
          </a:prstGeom>
          <a:noFill/>
        </p:spPr>
        <p:txBody>
          <a:bodyPr wrap="square" rtlCol="0">
            <a:spAutoFit/>
          </a:bodyPr>
          <a:lstStyle/>
          <a:p>
            <a:r>
              <a:rPr lang="nl-NL" sz="1400" b="1" dirty="0" err="1" smtClean="0"/>
              <a:t>Library</a:t>
            </a:r>
            <a:r>
              <a:rPr lang="nl-NL" sz="1400" b="1" dirty="0" smtClean="0"/>
              <a:t> Networks</a:t>
            </a:r>
            <a:endParaRPr lang="nl-NL" sz="1400" b="1" dirty="0"/>
          </a:p>
        </p:txBody>
      </p:sp>
      <p:sp>
        <p:nvSpPr>
          <p:cNvPr id="40" name="TextBox 39"/>
          <p:cNvSpPr txBox="1"/>
          <p:nvPr/>
        </p:nvSpPr>
        <p:spPr>
          <a:xfrm>
            <a:off x="6372200" y="2780928"/>
            <a:ext cx="2448272" cy="307777"/>
          </a:xfrm>
          <a:prstGeom prst="rect">
            <a:avLst/>
          </a:prstGeom>
          <a:noFill/>
        </p:spPr>
        <p:txBody>
          <a:bodyPr wrap="square" rtlCol="0">
            <a:spAutoFit/>
          </a:bodyPr>
          <a:lstStyle/>
          <a:p>
            <a:r>
              <a:rPr lang="nl-NL" sz="1400" b="1" dirty="0" smtClean="0"/>
              <a:t>Research and </a:t>
            </a:r>
            <a:r>
              <a:rPr lang="nl-NL" sz="1400" b="1" dirty="0" err="1" smtClean="0"/>
              <a:t>HE-Networks</a:t>
            </a:r>
            <a:endParaRPr lang="nl-NL" sz="1400" b="1" dirty="0"/>
          </a:p>
        </p:txBody>
      </p:sp>
      <p:sp>
        <p:nvSpPr>
          <p:cNvPr id="42" name="Rectangle 41"/>
          <p:cNvSpPr/>
          <p:nvPr/>
        </p:nvSpPr>
        <p:spPr>
          <a:xfrm>
            <a:off x="7524328" y="3717032"/>
            <a:ext cx="792088" cy="50405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0" name="TextBox 49"/>
          <p:cNvSpPr txBox="1"/>
          <p:nvPr/>
        </p:nvSpPr>
        <p:spPr>
          <a:xfrm>
            <a:off x="7452320" y="3789040"/>
            <a:ext cx="1008112" cy="307777"/>
          </a:xfrm>
          <a:prstGeom prst="rect">
            <a:avLst/>
          </a:prstGeom>
          <a:noFill/>
        </p:spPr>
        <p:txBody>
          <a:bodyPr wrap="square" rtlCol="0">
            <a:spAutoFit/>
          </a:bodyPr>
          <a:lstStyle/>
          <a:p>
            <a:r>
              <a:rPr lang="nl-NL" sz="1400" dirty="0" err="1" smtClean="0"/>
              <a:t>euroCRIS</a:t>
            </a:r>
            <a:endParaRPr lang="nl-NL" sz="1400" dirty="0"/>
          </a:p>
        </p:txBody>
      </p:sp>
      <p:sp>
        <p:nvSpPr>
          <p:cNvPr id="51" name="Rectangle 50"/>
          <p:cNvSpPr/>
          <p:nvPr/>
        </p:nvSpPr>
        <p:spPr>
          <a:xfrm>
            <a:off x="4932040" y="5517232"/>
            <a:ext cx="792088" cy="50405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2" name="TextBox 51"/>
          <p:cNvSpPr txBox="1"/>
          <p:nvPr/>
        </p:nvSpPr>
        <p:spPr>
          <a:xfrm>
            <a:off x="4932040" y="5589240"/>
            <a:ext cx="864096" cy="307777"/>
          </a:xfrm>
          <a:prstGeom prst="rect">
            <a:avLst/>
          </a:prstGeom>
          <a:noFill/>
        </p:spPr>
        <p:txBody>
          <a:bodyPr wrap="square" rtlCol="0">
            <a:spAutoFit/>
          </a:bodyPr>
          <a:lstStyle/>
          <a:p>
            <a:r>
              <a:rPr lang="nl-NL" sz="1400" dirty="0" err="1" smtClean="0"/>
              <a:t>eduroam</a:t>
            </a:r>
            <a:endParaRPr lang="nl-NL" sz="1400" dirty="0"/>
          </a:p>
        </p:txBody>
      </p:sp>
      <p:sp>
        <p:nvSpPr>
          <p:cNvPr id="53" name="Rectangle 52"/>
          <p:cNvSpPr/>
          <p:nvPr/>
        </p:nvSpPr>
        <p:spPr>
          <a:xfrm>
            <a:off x="755576" y="3501008"/>
            <a:ext cx="936104" cy="50405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4" name="TextBox 53"/>
          <p:cNvSpPr txBox="1"/>
          <p:nvPr/>
        </p:nvSpPr>
        <p:spPr>
          <a:xfrm>
            <a:off x="755576" y="3573016"/>
            <a:ext cx="1008112" cy="307777"/>
          </a:xfrm>
          <a:prstGeom prst="rect">
            <a:avLst/>
          </a:prstGeom>
          <a:noFill/>
        </p:spPr>
        <p:txBody>
          <a:bodyPr wrap="square" rtlCol="0">
            <a:spAutoFit/>
          </a:bodyPr>
          <a:lstStyle/>
          <a:p>
            <a:r>
              <a:rPr lang="nl-NL" sz="1400" dirty="0" smtClean="0"/>
              <a:t>VIAF</a:t>
            </a:r>
            <a:endParaRPr lang="nl-NL" sz="1400" dirty="0"/>
          </a:p>
        </p:txBody>
      </p:sp>
      <p:sp>
        <p:nvSpPr>
          <p:cNvPr id="55" name="Rectangle 54"/>
          <p:cNvSpPr/>
          <p:nvPr/>
        </p:nvSpPr>
        <p:spPr>
          <a:xfrm>
            <a:off x="2123728" y="5877272"/>
            <a:ext cx="1080120" cy="50405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6" name="TextBox 55"/>
          <p:cNvSpPr txBox="1"/>
          <p:nvPr/>
        </p:nvSpPr>
        <p:spPr>
          <a:xfrm>
            <a:off x="2123728" y="6021288"/>
            <a:ext cx="1152128" cy="307777"/>
          </a:xfrm>
          <a:prstGeom prst="rect">
            <a:avLst/>
          </a:prstGeom>
          <a:noFill/>
        </p:spPr>
        <p:txBody>
          <a:bodyPr wrap="square" rtlCol="0">
            <a:spAutoFit/>
          </a:bodyPr>
          <a:lstStyle/>
          <a:p>
            <a:r>
              <a:rPr lang="nl-NL" sz="1400" dirty="0" err="1" smtClean="0"/>
              <a:t>OpenAIRE</a:t>
            </a:r>
            <a:endParaRPr lang="nl-NL" sz="1400" dirty="0"/>
          </a:p>
        </p:txBody>
      </p:sp>
      <p:sp>
        <p:nvSpPr>
          <p:cNvPr id="57" name="Rectangle 56"/>
          <p:cNvSpPr/>
          <p:nvPr/>
        </p:nvSpPr>
        <p:spPr>
          <a:xfrm>
            <a:off x="5868144" y="1844824"/>
            <a:ext cx="936104" cy="50405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8" name="TextBox 57"/>
          <p:cNvSpPr txBox="1"/>
          <p:nvPr/>
        </p:nvSpPr>
        <p:spPr>
          <a:xfrm>
            <a:off x="5868144" y="1916832"/>
            <a:ext cx="1008112" cy="307777"/>
          </a:xfrm>
          <a:prstGeom prst="rect">
            <a:avLst/>
          </a:prstGeom>
          <a:noFill/>
        </p:spPr>
        <p:txBody>
          <a:bodyPr wrap="square" rtlCol="0">
            <a:spAutoFit/>
          </a:bodyPr>
          <a:lstStyle/>
          <a:p>
            <a:r>
              <a:rPr lang="nl-NL" sz="1400" dirty="0" smtClean="0"/>
              <a:t>DH Centre</a:t>
            </a:r>
            <a:endParaRPr lang="nl-NL" sz="1400" dirty="0"/>
          </a:p>
        </p:txBody>
      </p:sp>
      <p:sp>
        <p:nvSpPr>
          <p:cNvPr id="60" name="Rectangle 59"/>
          <p:cNvSpPr/>
          <p:nvPr/>
        </p:nvSpPr>
        <p:spPr>
          <a:xfrm>
            <a:off x="2195736" y="1844824"/>
            <a:ext cx="936104" cy="50405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9" name="TextBox 58"/>
          <p:cNvSpPr txBox="1"/>
          <p:nvPr/>
        </p:nvSpPr>
        <p:spPr>
          <a:xfrm>
            <a:off x="2123728" y="1844824"/>
            <a:ext cx="1152128" cy="523220"/>
          </a:xfrm>
          <a:prstGeom prst="rect">
            <a:avLst/>
          </a:prstGeom>
          <a:noFill/>
        </p:spPr>
        <p:txBody>
          <a:bodyPr wrap="square" rtlCol="0">
            <a:spAutoFit/>
          </a:bodyPr>
          <a:lstStyle/>
          <a:p>
            <a:r>
              <a:rPr lang="nl-NL" sz="1400" dirty="0" err="1" smtClean="0"/>
              <a:t>Text</a:t>
            </a:r>
            <a:r>
              <a:rPr lang="nl-NL" sz="1400" dirty="0" smtClean="0"/>
              <a:t> </a:t>
            </a:r>
            <a:r>
              <a:rPr lang="nl-NL" sz="1400" dirty="0" err="1" smtClean="0"/>
              <a:t>Mining</a:t>
            </a:r>
            <a:endParaRPr lang="nl-NL" sz="1400" dirty="0" smtClean="0"/>
          </a:p>
          <a:p>
            <a:r>
              <a:rPr lang="nl-NL" sz="1400" dirty="0" smtClean="0"/>
              <a:t> Centre</a:t>
            </a:r>
            <a:endParaRPr lang="nl-NL" sz="1400" dirty="0"/>
          </a:p>
        </p:txBody>
      </p:sp>
      <p:sp>
        <p:nvSpPr>
          <p:cNvPr id="34" name="Rectangle 33"/>
          <p:cNvSpPr/>
          <p:nvPr/>
        </p:nvSpPr>
        <p:spPr>
          <a:xfrm>
            <a:off x="6876256" y="5013176"/>
            <a:ext cx="1872208" cy="50405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5" name="TextBox 34"/>
          <p:cNvSpPr txBox="1"/>
          <p:nvPr/>
        </p:nvSpPr>
        <p:spPr>
          <a:xfrm>
            <a:off x="6876256" y="5085184"/>
            <a:ext cx="2267744" cy="307777"/>
          </a:xfrm>
          <a:prstGeom prst="rect">
            <a:avLst/>
          </a:prstGeom>
          <a:noFill/>
        </p:spPr>
        <p:txBody>
          <a:bodyPr wrap="square" rtlCol="0">
            <a:spAutoFit/>
          </a:bodyPr>
          <a:lstStyle/>
          <a:p>
            <a:r>
              <a:rPr lang="nl-NL" sz="1400" dirty="0" smtClean="0"/>
              <a:t>Research </a:t>
            </a:r>
            <a:r>
              <a:rPr lang="nl-NL" sz="1400" dirty="0" err="1" smtClean="0"/>
              <a:t>Assessment</a:t>
            </a:r>
            <a:endParaRPr lang="nl-NL" sz="1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atacenter-telecom.jpg"/>
          <p:cNvPicPr>
            <a:picLocks noChangeAspect="1"/>
          </p:cNvPicPr>
          <p:nvPr/>
        </p:nvPicPr>
        <p:blipFill>
          <a:blip r:embed="rId2" cstate="print"/>
          <a:stretch>
            <a:fillRect/>
          </a:stretch>
        </p:blipFill>
        <p:spPr>
          <a:xfrm>
            <a:off x="-59796" y="0"/>
            <a:ext cx="9203796" cy="6858000"/>
          </a:xfrm>
          <a:prstGeom prst="rect">
            <a:avLst/>
          </a:prstGeom>
        </p:spPr>
      </p:pic>
    </p:spTree>
  </p:cSld>
  <p:clrMapOvr>
    <a:masterClrMapping/>
  </p:clrMapOvr>
  <p:transition advTm="5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6"/>
          <p:cNvSpPr>
            <a:spLocks noGrp="1"/>
          </p:cNvSpPr>
          <p:nvPr>
            <p:ph idx="1"/>
          </p:nvPr>
        </p:nvSpPr>
        <p:spPr/>
        <p:txBody>
          <a:bodyPr/>
          <a:lstStyle/>
          <a:p>
            <a:pPr eaLnBrk="1" hangingPunct="1"/>
            <a:endParaRPr lang="nl-NL" dirty="0" smtClean="0">
              <a:latin typeface="Open Sans" charset="0"/>
              <a:ea typeface="Open Sans" charset="0"/>
              <a:cs typeface="Open Sans" charset="0"/>
            </a:endParaRPr>
          </a:p>
        </p:txBody>
      </p:sp>
      <p:sp>
        <p:nvSpPr>
          <p:cNvPr id="19459" name="Slide Number Placeholder 1"/>
          <p:cNvSpPr>
            <a:spLocks noGrp="1"/>
          </p:cNvSpPr>
          <p:nvPr>
            <p:ph type="sldNum" sz="quarter" idx="4294967295"/>
          </p:nvPr>
        </p:nvSpPr>
        <p:spPr bwMode="auto">
          <a:xfrm>
            <a:off x="6553200" y="6356350"/>
            <a:ext cx="2133600" cy="365125"/>
          </a:xfrm>
          <a:prstGeom prst="rect">
            <a:avLst/>
          </a:prstGeom>
          <a:noFill/>
          <a:ln>
            <a:miter lim="800000"/>
            <a:headEnd/>
            <a:tailEnd/>
          </a:ln>
        </p:spPr>
        <p:txBody>
          <a:bodyPr/>
          <a:lstStyle/>
          <a:p>
            <a:fld id="{DD7AD4A0-405E-4109-B284-9BFF934812B0}" type="slidenum">
              <a:rPr lang="en-US" smtClean="0"/>
              <a:pPr/>
              <a:t>2</a:t>
            </a:fld>
            <a:endParaRPr lang="en-US" smtClean="0"/>
          </a:p>
        </p:txBody>
      </p:sp>
      <p:pic>
        <p:nvPicPr>
          <p:cNvPr id="19460" name="Picture 4" descr="welcome.jpg"/>
          <p:cNvPicPr>
            <a:picLocks noChangeAspect="1"/>
          </p:cNvPicPr>
          <p:nvPr/>
        </p:nvPicPr>
        <p:blipFill>
          <a:blip r:embed="rId2" cstate="print"/>
          <a:srcRect/>
          <a:stretch>
            <a:fillRect/>
          </a:stretch>
        </p:blipFill>
        <p:spPr bwMode="auto">
          <a:xfrm>
            <a:off x="2627313" y="1162050"/>
            <a:ext cx="4897437" cy="3565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descr="data:image/jpeg;base64,/9j/4AAQSkZJRgABAQAAAQABAAD/2wCEAAkGBhQSERUUEhQVFRQVGB8aGBgYFx8fHxsdHyAcIBwdHxwaHiYgHR0jHxgdIC8gJCcpLCwsIB4xNTAqNSYsLCkBCQoKDgwOGg8PGi8kHyQvLywsLDQ0Ly0qLCk0LC8sLCwsLC81LSwsLCwqLCwsLCksLCwsLCwvLCwsLCwsLCwsLP/AABEIAMQBAgMBIgACEQEDEQH/xAAcAAACAwEBAQEAAAAAAAAAAAAFBgMEBwACAQj/xABPEAACAQIEAwQHBgEIBgkEAwABAgMEEQAFEiEGMUETIlFhBxQycYGRoSNCUrHB0ZIVM2JygqKy4SRzwtLw8RYlU2N0g5Oj00PD4vIXNFT/xAAZAQADAQEBAAAAAAAAAAAAAAACAwQBAAX/xAA2EQACAQIDBAoCAgEDBQAAAAABAgADERIhMRNBUWEEInGBkaGxwdHwMuEUI1IzQvEFYrLC0v/aAAwDAQACEQMRAD8AvcP+jTL0A1QmVx1lckHzCiy/MH64Jz11BT91TCij7qAD6KMEKdbIx8AT8gTjHTkzl7RkbWve/La9j8cQ13IbDeel0ajtFLcJoFR6Q6OP2VZz5Lb6nFCo9L9v5unH9pv2wg5nk7xbF9R57C22hnPjy02874gzXLwkaursblV6b3BufKxXl4YxaLEXvFmtTBsBHOX0t1j37NI1t4Je3xOBFR6Uq9kL9sVW9tlA3+WK1BShI5Qt9kfe9794eXlgLmdOqqV6Bx/hvz/TDBQQ63MR/IbEQAMo4ZHxPVVEU7STSHR2dr7e0WBt8hj0c2m/7aT+I47gzLTLFURpbU2i1/Ik/vhgg4IcgapIxqFwLOx+Nk2Pkd8eXUpDaNlkDbdwE9pHCooOpF4tvms/SaX+M/viE53UDlPL/G374eYvRuW5zoP7DfrbEOcejpYYHl7dCI1LuCpGwFzYgm5xq0l5eUW1ZZXyPJcxqIEmir9Aa/dZ3uLEjwPhfBVOHs9X2K2Nvex/WI4t+juiQ0KmSNGcuxNwCd7G245Dl8MMVDkCKzFwHDElVMaApfoCgFwOW4xqgA7pLUqZxey188jlT1kwtBfvldNwPLYHnbphiqquvghklc0sgjRnICupKqL87kX2PTEma5eiQlowyEMh2ZhtrW+17WIuOWCeaUuqnmX8cTDn4qRiygMTG58zzkzOLDIa8InUfpTLoe0pZYSV7rbkbjY95V2wOyzNK5Yj6xWMZAX3jjTTZf6y3v44L8OZiXo4POlX+7pwrdrqj5843bn+OQD9MT1qjEAT1ujdES5uITrc+rgCsVSTJcBdcaabkX3IF7WB5eWLz8ZyQUyvKlRUNqKl49KhiSbaUuzbAAeZ5c8AzN9s252lc8/wRgfriY1lv5MhX78xkbzC62/MDC6bMTa8ZW6OgW4H3OSZv6R5YqaObsZEMruoSR9wFt3j3BzJ5YWpvSpVtuoQD3E/nghxvStUPRwjYyKTfoO0c7/AC/wwczXLY1SGlQaVnYIw5WjuXblyITc+YwAcnje/GTsEp5WiXWce16ECQqupQ4BjXdWF1I8iMBM34jlnYNKVJUWFlA259MXuKB28rSqPacBB4J7KgeQFvljxV8JJHIQWklAJGw522+75+eK6bdbJrRLMhX8YCbM7eGJIqmR/ZjY+dv1OD9HkTL3o6dmItt2bHn8OmCdZQTX/AJmQC4JOhuVugAv1xVjtq/nJsjonlFHLp3mcpHE8rgElYxcgC1zt03GD0uSsKOWZkdJIgWKOLEqCotY2I9q9/LBT0Z0ISukkaGSG0DozOjKrntEKsCwG5XYjyvg9xhMpgqiCCOxO435NHhFWqylSGOvHtmKwOIFBprbmIoUXCtU8bSGGKyoGA7YXfYGwCsbHSdW9tsVq6ZaRlWronUuodbTndT1BFxzHLphuyXP1iiWUG6JDG5BG4VCYpL+fZhm2J5YKcQ8OJmNI0CEdpHeWlYnoeaHyPs/wnGs7rVwMTnmMz9/5moyGwIER6TPcqb+cgqU90ur9MGqWLJZOUkik9Hcj9DjH5iyMVZSrKSCDzBGxHvxbggY2JuoPLxPkB1w69Xc021HeJtEfBFFJvFIXHlJf8sWKf0cUx56/4z+2EbK/R7K9J6wlQYpQ0l1Yd2yX6xkkHbrfFjgzPqxJo1lnYqGRWRrNfU2ki/SwI8ccHq8YOGmchHr/APjij/DN/wCpjsMFzjsMxvxgYV4QDVVSx08hZlXundjYC4te/wAcJEGcU8N++shuTdINR92t7D9MOOfQBqGoHK8TC/he1vrjHssy9WDds8isliQFuLHkbki3h7wcT11Be8ooMQlr2BjXW8T07IR2UbORs80UZHhuiAkgrccxgPnddTSpGCpj0tqPZRhVcj+ueYvufdi6eG0RIntMVmF0ZSgBBsBci+nc9bdfDFTN8jjdI0juHmKlXaTULElb3AsLWJNr8vhhQ1AuY47KxyuZU/lyBQ4EcjawQdUgGxJJ9lfE4oS5xTkW9Wjbe/fkkO/wYYJ5bwisNW8FQonazxizEL2mgtGVtv8AdPPbH2gySB4UUxnVrXUWuL3UgHn+JrbbG2HYBxPiYgMNyjwh30a5oZ5n0RxxhNNwgI1ag4F7k33GG3KpZXjRnmYEqDZI1ABI5bqx+uMy4TiNMlVaYxm0LB1Ukr3nFrA353F74ZafjbSoUSLsLX7Jt/7wx5/SFAJVePsJVSLOA/L3Me6SGRrXmf4Nz91gMDePIAlG9pahi5VdLOSCNS3BFuo2wupxww9mRB/5B/8AkxWruJmqdKzSgICD3YjfYg8jJvywpTYgmMdC2c0rhyhkhpIUQx6tOp9d+bb7aenTE8mZ1SkgU8b25EO639x7Nh9cK+T+kKniTTLPLKxO7GHTtYACwY9B474JRekahH37e+N/0Bw1mBbKRtSfhGCqrphC7SU6aQhZgJbkWFyLGMAke/Aji3Pa2leMRdlMtRIUjjKEEbXAL6wDflfbEVT6QKGSGSMVESl0Ze8JBuQRuSmO46mATLpLggVMdj0N18fA4ro6GJsV1HHWJlN6Q+wb1U0aIYtURCSt9nvpN9WsWU9b288CoK3MxPJHE8TaDfX2UIDCxIb+bJFwL2O4uL4eeHspWCtzSpkW93ZQLcw/fYC+3sgbYq8GRapbyAa5rO19ra++RtsAI0C4YqBs+34j3qEa8O3nFPN8yzmFdVREFHMDsIWJ8Wsimwta7G3hhp4Wyqpnpqer9Xpu1QSdm0kjp7Re57KFQguAedyefXDPxHm4jSunDAGngKA35O4uB8DoP9rFnguUHLYOX83f5/8A7YNaSXOXGK272k1aNNPDGwClyqsF5Cy3cA+FgwHwwk55WFpalwf5tOwQ/wDeTHvkeax6v4se/SRxJKJtNPNFEYSSftou9tZlILalbppt4eYxm9Tnksgs0yldXaafGS/tHSN7jbysLYhKWe/b99YaoWW/GFK6F5HCxIXIsdK2uByHMgdMNGR5JWMNIhsDuQXQHw5huW/LCzw7nkMM0kssl9aqAFVtrXJ3t1vh6y70p0UfVySPwHb6YBLLkwv4+01KVRUy17oVj4JmNi0zR26RsQT7zvf5Y8DhSaJwVkqJQN+/UDST4FSL2xCfTJSfhk/hx4PpepT92T+HBh6S5Wv3NOwdIY3+IcORklXZiGC+zzAJtfe+/LGe+kKualBTs+0EzujAki6EIdtJuLlR54Zh6WaTqH+R/bCtxnnSVRhliPcZntfyCA8/PE4RGqLa+vMbjHXqojFvbjFen46RYzEacaCjoQHPJ9QYbg/jb3XwYyH0kpTxxRhZLRHYllYkeBtb8ugwI4Ry2IUeZVVRErgERRalBIZibst+TDUtiMLycMVLkiGNpFUqpdR3VLGwuT9SMeg9BWNiTlz+ZItUa4RD/FlfTVtQ08RSB3A1hlNi3VrqDa/h9cC5KeZCfVpIpGZbFzIobn90NYqLdB5jlhjj4epjBLO0YKiTRDYkFlQadXdIuX7Mt75Bhek4IqlhaUtEFXRcFmveQ6VUDTub9PDBIzDRuWY+I5lVs8O4HLdwmiz1Pq9FTQROH0QkSld7sd338T3vn54TcjlImueYETm/9aM/ripxBlJp44pacuU7JWlbX7LMQNuRsTfFPJ83qJHAButwHZhcAc9yd+njgqbOvWtfP0mEISpvbIjtvvvP0TJzPvx2OcXJx2HRFov8QxaaKYH8IHzZR+uM54bkMlHUfjaM38+ze4H1O2H3iNrUEgvt3eZ/prtc4zrg6sWl1rOyBWEg2dSbMGtsD4t9MLZgCwY52+Yag2RlGhh/KgJsrC3uYZZYb+ROuM/31xQmVWgDHmhOk+BcB1HxKOvvYYrcOZ9DTQ1MTyqwmKsmgMdLKLXO3WycvA4im4kpdDprch/BOVnDDmRvsR8cSsevdb68D3+V43ARkfaEM7IV46tSbuA7W/HFZtrcrxmUf2cUpgYXliPOO5APOwftEPuIbb3Yhl4vpfVVp2WSREkEik6QRtbTseRBscQT8XwOwkMMzFYljJuNwi6QWIUi9jv0w7GbaGYFtqR91liLKWm9ajRgpYoATe3847i9r9GGIX9H9QskcSyxM0ioy2vYBgWbUbd3SLe/ULYJ8JZtFUdt2UZTToJu+q/MdALezvhlyXaqQkFtKk2AuTaPkPlhVNyajKRw9BCIwU1IPH1MUR6MKv8A7eD5t+2Ob0aVQsPWKe7GwGptzzsNvDDxxrXGXtwAyWmRFuCCdSIDz6XHS3xvi5mIVsxhS4AVBce8ueX/AJa/TBK2KqKcEsRTx385nLejKt6SQH+2f93Eb+jHMrEhYmA6h/8A8caN6lG8Uk0gY90t3WKn2202sbDuADEvA6SSZfVIGLOW0qS1juikC/T2rXwG2sSLaffaaSbA34TFqvJp6eZY6gAFhcWNxztzHnjVM348jijp6eaB5NEUUgZXUbmO3JkPLfrgHxVRaKmPbmyi172sbH5XPvx9zfJO2ED6iD6vGOQ6XGANXEVI3gx5pdXrZwxU+lCkkR1MU8eslmICNuVC39odB9cBaLjjL+0keSoqD2gsAIbafZHO5vZUA6dfHA2bhQ2Pe6H7v+eEQZc/4T9P3xRTAbUyep1dJpuecbUM9HNTCode3m7R39XblcHTYHoFUXv0wwcGekamSGno1EszkrGJAgRSC3d2Zr7CwO29j44xH1B/wnDrwBlDdvTSHYLJfz2J/bHP/UpIY+UFFDmxEAcYVJasqJB96aQ/N2wKiinYXEbkf1Tgnm0OuTe/efe3OxNza/XGnZrkNPHQ0+gyxxald2DEsdS6VZrAg72G2wvtbGCsFVbi5MOojYjY2AmTR5bVEgCJ7nlt++JI8sqdaposzXAudthc8vdhzqKHLEkOupnJQHYxyc+d9lGwvgZWyUqlTEr6EOosYpdzuukh+huN+d8ON/8AH74xSseP3wkK5MygB+0B8U0MPle+Izl8Vu9VyRf6ynNv7rX+mLhqonc3DKeYsGAsfZI0sBa3K64gqadGeNWmfTIwUC5N2uL+0m2zbbnAKt/+IxqhAuD5wtlHozlqBFKtTFJTs9mZAyuFBAYgOtr7jbEnFGTrTQUkSMzLZnu1r3cIx5DoWt7saHw/TdhQol7gI7XIAPtA8gLfdG/W2E30g5lDF6v2yu3dsuggW+ziuTf/AI54QXs6m1893YYIvURhfdv7RBckohyekjtdp6iSdh4qhsg+JMeD6RGnotK+3IdK/wBn7NfnIzv8cKb8R00pgNqgLAiqg0BhZTf6kAn3YNNxnSs0JPaqkOmy9m2+lbLcgeJLHzxrsf8AE7zoe6alG28eI74RzKl0tTUkfJAC1unLf/AfgcVONszCeo04Nu2lNQ+/JEGiEe6wLYgXiOmeaWVpwuvYDcWH9oDcXbr4eF8COISKvMmqVeJ4VXTEizJfSq2UEFgRfc7X546kyiwbKw35ZyioDszhzJPkMhCldMexS3IJD0598N+eKFJUAz1bEWV1ew5+12tvqcXM5pz2cegM9liDWHIgjUNuYHO+LWZZKsasRY3DIXH3tLyWJF+dj8rYr6M6lwONx5Geb07FsdPxA9bzWqNNUaHxUH5jH3EmRPelgPjEh/ujHzHXh3iXxzl3a5ZIgFy2mw8w1x+WMWq+EqqGdIZVMXabhmPdt46luNuVvHG98Tgij2NiSov4c8Z3JnNcsEssk4fQwUBkUgi5B1Aj8rYW1XDWKdkaEvSDRPPCa271XH7hb/exAnDVP9+qA+X74PpxHHJIVny+nk7xF17h2v4hvDyx8rcmoZ0+wppYpHUFLubC7hLnvMLAnlbDcZGR9pPYHSVpcopXiWLV7B9tEbUehBOkjzxYjl7OnenTV2bALcxm5FwSblLqdumJqjiupRZvsofsiASQxuSQPEePhj1mtRVCES/ZAEA2CHrbYb+eEMWyva0IFs+qbjskvANHEjVCxM5PZoX1C1m1uABcDa1jhsoKoxVTNp1aY2IXqTZhzsefLC3QTSUkNRNIA+mNTYDTfvkHfc9euBY9KKay3YG559//ACwhcRrMwUnw4DjaVWGyVWIB/ZmgV5aQQ64zEZasHQbXAVyu9gPweH74lrJ/+sag3t2cYsfMINv/AHThDb0vBirNTljGxZSXJsSSb8t9yeePcXpQR3eX1Ya39o9obnl5beyOWOUVVqGoUPl8zGCNTFMMPpj9mZMeWyeNgnK/JQnT+li76P200tSRv/ppUfBok/TCFJ6Uw0ZRoBoN7gSML3NzuF8cdl3pcSmjMUVMAhcuR2pN2J1E3ZSee+JxTq4GXCbns4fMOoATkwhvjlbTqegkH1ZcQ1dVGkNP2l7mMgWHgzDADMfSlDUH7SkYkEHaYjcG/wCDxx64gq1mpqWREKKRIApbVazjrYX33xtKk6lFcW19I16g2fVPD3+ZdkzWCx77Db8JwpDV+AfXFOYkHmcSRu/j9Bj0NmBpI9oTrLBJ/B+eHHg59kNwCA50+4Mf88I8lS46j5YL8GVjGoZnJCiKUm3QBDuB42wmun9bdhjKb9cQTUkdrGCbXP6Y3LJpQ1NC6Husi9b/AHQPDntbyxkBqspLhpXrJNPJQiJv79V8N2Xek2gihWKNKgIgAXVouLf2ueJekUmdAADeUYxjPCVuK64PVyRtYkdpy2J1qNN/few8cNtJlaOTA6glgRYjlu5BO+3sYUs29IGWzsGkgkZ1tZwQrCxuBdW3FxyO2Ok9KdL2naBJtX9dbfL44roV3VQGU34+EXgXrZ6jKAMx0x5hUx3sOyVB8FFvywTpJYyNTA7hdO33uzSxPlcHA2s4hy+WZpmjn1va/wBoLbWttbyx6XiqhVdISewII746Cw6eGGbX/tPhJlpELYsPGagZwKFrEErTMTY8riYj/BhW4/ywzK0VhvoUHqLGLUR7lBwNb0nUxhaIpJZ4+zJuL2s4+dpW+mCz5uKlFqALCTvC/h3h+a4kUkMlwRn7GOVMKNmNPcRSzCorssXTA6mOFigBUFgDaxPjfV8MEaTPs4lp1nSSE6mZShQAjSFPXncP9MN3EVMsdRTygH7TvNvsT9mo58rC3LqMSwqLzjnaqv8AxxIT9VxYzdTFbOLzLAEnhM9HGuZtHrBhY6SxUxL7K3v13O3LniyuYZkalaeeGk1MFLXiRtIc2BNj5HDLSZBD/JfbabyAshNzsLFSoHIc8ScTQg6ZVFmKuuocyFjikQE9bamI9+GNhBtaAquVxXmZ8YSzrWNGqpGIyVDRLpDAOwVmANgxsRi7UUVdBTU8/bhlnbSF3JUksADq25ocTcZJqlkY3LNGX353Vo5Df4SNgz24kyeM9YakEe7WjflMcAQDTBsIYLLUtfWbHkW1NADuREgJ8TpGOx5yt/sIv9Wv5DHYBDdQYLDrGLPpCzMU9AJGUsO0RbDz1ePuxl+YcbxSUzwrFJqdg2o6bAA8tiT4fPGmelekVsss7FFEsZuE1H73S48eeMTCUY27ecnyhA/NsHUSntcZBxDtmKahp4QRbuhChKmXttL9lrJuFPLe/l16nww35QsMnZBC1wqg8uRnjI5Hzty6HCtR8TIkaRRT1wRBYLHYDqb2F9998WabieJZRK3rksg02aRgdlYMBy5XHL3+OOLi4OE+E4U8tR4yxmkakzRkEgnofwvfFCrzuR0MThWSwAsLEWtbf4DFlquKX7Tsp+8SbiVV3J32AvzxSlhp+tNUN75z++Do1qaqA9Mkjs+Y2srM7MrCxJhJcyM9JVhx7MIvbwMg+uxwDpMg1NvT1DLpGkqmm/mS1hgzwfPBIJ0gieK8YJJkLX7wta/K3PBDO+ESIg4eQsyoRrckAs1iACNhbbrbCBXC1H6tgT4ZCE1AtTVr3gSbhey2WnVGPIvMhb+FNR+mLVbw4addUqmMWHJGty87E3vfDJBwlIIKUiSRe0BWTRIQLhV8Ldbm4tfBPPuEIoopGZWZozHGjMxbu9oDfvE3bmuq97bYZtSQLaH77RGBbnl994nUOR07xh5KuGMNfSDzNvI2P0xXzDKKGMkSVL3HMCFha/K912vtzxTHDyoVcAKVGo9SdQRRv75Qfdh648yodrLuSD6vt75IgfzwxQWOvGCLHd9y+ZleZCmMq+rFz+LWLfLDTVW9Rpe7exlHL+kuC3HmRxCOJ1jVXAJuoAvdh7Vh3vjgTmbaaOnA/FL+a/viRnxOn3cZYUw028PSLVQBfl9MXezI5jFGU4lkhQnZQPn++KzIRJJhi7wt7c2+4p5dv7Nv1wJaBfD6n98X+FtpKi3Snf8A2f3wqsP6m7I2kf7F7YvZtQsltSsNW4uOYPLDJwjwzFUQlgWuRpJ08j1t8xjxxJT6DTuOehfyUg/DB2rE1PBFJS6ETQjSXQEFnNtRuCd9uWNLEoAN82wxkndIKv0Vlj9m6AWHMWN/eNrH3YDf9BpVd49Op0t7IJU359/ZRbY7nDXDxXVRGTtYY27MsGZNa3K+G5G9jvbocRcV1rPTRSrqVpA5IVjpsGjAGwAJ+1G9t8Bjq2sDMqBNwzgJuGYoh9vJGp/Cp1H58seTkq94JTOVZgodxpKErcbHfvFdm2G+C9f6PFWjpat3ktI0faKSCCHAJ07bAb879MaBxhl4SVgB3SVI94Xn/eGBJa2Jmv5Tej071ADvmNwZEDK0UgETohc6m2sBfYg736Y0GGNUpowg0qEuo8ARIcC58vTVVzOoLEKkZ3uNpNY8LEW+WLdVVxpBEjzRxM0K21m19iD8O9galTFgJ4+xjRSKF0HD3EaeMm+wpH8Af8Kt/s48wd2WpF7708v8XaKf2wIzbiWnmpoYlqINUaWN3ABbQVve97XIxG2dxFmbt4Qz0scZtID9okmo/wBmxO+N2qFMJM3ZNiuIxZZc5M6nnHLIv/uH9DgZmrl4Izy76j366eRR9Yxj4nE6JBLDF2brNOzsTKNkbRcgDrs2xO1vPFUVgMCKXBZXh2vfZTKGN+Qssg99tsDtkIFyN8NKT4Gy3j3izxHHqlh/7xCh/tx6f/t49cHu0uW1abXQJJ8lIJ+cQGPecUjMsPZhmMbjzNg0v6OMe+C6V4XrEdSqSRuE17A2cWs3LdXJA8sOWomEgEfTEPTa6GxmzZYPsYv6i/kMfMe8m/8A68P+qT/CMdhCHqiY/wCRgzj+kEmXsp5XX6XtjJ8uyWG6t6mSHW6PIXkJNyAulAq8t+uNj4sF6I+9fzwlcKTtLpifTpiW67DaxQbm17944sFJqlV7HQA+vuBEtXFNEBGpI9P3EyfihIyYkDA73RFWMbcwQo1HB2h4GjkjWd0YakViEkttpB9koe97jiOgjEU90iRnnaQs5JOyyPYAdBuL28sfJuIp0mliVVGkEpvJ/wBmX3+18QeQGJFN/wAfu6XdUrn6QwnAMOnurKt97agbX8ja2A+bcJRRAF5JIwWC6mA03Y2FyWNhvz5DBBuJKxFgkDRlJCoZWRj7V9w2u48LYX+JOIp6oMkmlUUA6VvYsGBDEsSfgDbDFDE3vprBCXOGWuBqBEklVGidNagGM3HJ73a5JPLD/nlEFp1/qR/Vxb6jGbcESLTpVMoLLHLcAHci1uZIH5YZKvjdKqExGCcIUCd0x3sDfrJz3xHVF6j67vQRyG1Je+M8CWpoAeYkYfIYn9IThaSS/TSdvASqP1OEmHN1WBIVStEcfLaA89tzrv0xBWcZ0rRmGY1RUbEFUvsb22O1iOnhhiMwCrhOQt5n5iDSTrMXGZvbuG+DqqcaWbY2jj2PTenF/wBfhh04zhGu/wCIU/0lh/TCl/05y9UtDFMrm13VBqbTyvZ7H5Yhn47Vrm1YfNokPLl7XhiylUAvcHMW05ScpncEa31+8Ie4/S8UW/3VNvex/bCrnkf+h0/9aT/YxFPxvEzr6x20i8t4IrgeAIfu4ccsjoZ8vDyvLFEshCMyhmvY3BC3FtvpiYphqU7c+W4yvaYqTgjO9+PCZTIMeKqtVANV9/DGhVOV5VY2rnvY2Hqx3PTfGVZk51nyA+Hji9c55xNoUSYMARyOCfCw+0qv/Dt+aYDZe2pNsOHDORydnLLocK0TIraTpY3HJjsSNNrYR0k2pNH0M6iyhxuptDa382PyS2CWWZy8+XVQk03hSG2kW2Dt+2GSr4USqpyJFYSAAIyhbiyqLAn+lckciB7sUOC+BZY4amGq+zSZFUMpDEaWY8t/EYm21M07XFxb1jhTYO2Rh3imEeqv3fakPT8Ql/RsL8oMmVkm147DbwZaNh9QcP8AWZZBJH2bSSW2NwN7gWHT3n44mho6OOIxLDHoIFwV9rSAATfmbKPlgB0imFIvMak5cm0A8Up/1HSW5Xgvbx2/zxf44f7b+Hb36cRcW/aUKU9OL6HjsLgd1TvztYWx3FbdrKSliCU71x0CX69NJxrVkankY2hTZaq3G+Klet6SV/GoYH4Qufzwrcd05ZqUC20A/P8Ayw61dE3qTx7azUMwFxupidb/ADIGEzjylZniVBqYRKoUXuxZ2AAA58sHSdSyAH7Yzekrc1DusPaLa5evVl9wFz8sehlivsBpsLlnAA+vI+WGThjIAYo3mQhzMytvbuhTsQPPFTIqRzMFhkaMStysGC3IsdJ5908j4YtNUm4ElPRStMOd/wCvmL3qYHK1sT0+X3szRyFCbXTn52ucNNchEoilpY5gZDH2sY7JiwJG4B077Hfx54myjhSOqUvE1Qt4i0QMgG97KNhYC9r3xzVLKYhQqkFtIvPw1qBMM5v4Nf8ANSfyxWhyupRhdn3NtpD+98P9RwdUQ0VPcr6x2qpOXPaBVZmCWHxT2T44jj4ckWVSzxkKb2XWL2bTyNwO8L88Iq1cCkn76S+lTUkH5Hz7TXuHoNNJTgkkiGMXJ590Y+Yt5RH/AKPD/q0/wjHYJFJUGSPbEYN4rlAoHJNgNJJ8O9jKqPiaOIyMH3IOgbkM2tDb5A+XzxpPGdQEy2VimsLpJXx764yaXjOlZezegjO4swSPUDz2awIw3aGnVewviFvWA1EVaakm2E38hL/D9aC8LOyD+cudS7anYi++3tbeQxbrNJr42BBEnZC45b9xh77NgPT8dUSoEehSS1yC0MZaxN9ze7czvzxDTcUZcrvLHTOhbkALKtuRUXsCCNV9zfy2xKVtnY+Hb8ypTYWJHjGur0jLoDqXXE66lDC4CyhdxzHPClnEdpJgOl/ocMmVcf0S6tVP2xZftC0AsxvckhVtcnfENfxRl8hZnpiC97kROOfuGMFTDi6pz5GNp5OGuLC+8RfyqQPSZkehGr+637Y8UE8Lm/fGonSCqg2AHQQEefPkcHuExSPK8UWpkm060kU20g2bcgXB18sC6rLtRjEYDBS99LA2FyF2Bvy8sZSrWqtkc7ct36jP44qUt2Xf5yv64gbuTIQ3sqSq+H3pIkU9eowLpaKU1K9pDqVCGcSHSpW/O/LTfqAw8jgllmTAUlSZ4TqHZdmXQ3W8p1ab8ri17dMTcR0UcVKHjjhsZmFgt1B7IkgWtuCMVmpdrSLZ2Ge7OGIaHJ4xczRoze2sc8jAHwvGFuB0xBV1eSp7RZv/AC5j/icDCTPSRKfswSNJBLEmxFjceB2OGiLLoZKyNba9KuGDqLX+0II5i2w+OE1AqIajXsOc0Nc4RaQ19bl00Moo6cmQD23jCqoJtf22Ynw5b9cTZjP2eSwjxqiNv6j4G5NRBVqSLAabWA/pHF3iU2ymAeNS3+Bv3wJttUA5/wDiYYvsmJ+5xTGZWYXUkA778xtf6YfXz/h9iFOXTjV0Eh/+XGXvJuB5jDYY4/wr8sVtlIxnGul4h4dW6iiqFvtcsx+va88eKjPVlM1PStItEIJGiiY+ydILHe5vqLnn1wrGOP8ACvyxdyPeoIFrGKQf3L/piav/AKbHlH0RaovbFitppbAoXa5IsC3QX/LHZejsLM7Ieakk2N/PphxyRd4//FBf/UhYfmMS5ZTSmTspOzeJj9mkiliBe1g62deVgLncr0wQq9W1ox6V2Nuc+ZTwoHiGt2ZmFyyse6bdPG3PAjOuDKuBTIskjxj76MT8xe4wZrMseIlqYzQaHKsrtqW4BbmAbIVue+uGDhrjhWDGcaAraGe3dO17kb6VO+5uOfLlgQzJ1siDA6r5cJlMOaTL7TOw8Qx/LBGmzgt/9a39Zrfn+uD2fUKTTTVUMIaniZV+zYLrBuusaSDbX4beybWucRZNxRTQt2S0+5fvh7Pba1hqXbcDcm3PDSyMLgTV6PUuOt52PnKMc0h5Nq/qurf4WJwaIVqnLt7sVh6+DE3+Nz8sS5/XU8kDKlNErmw1GNBYX3OoMRe3ljzDTf6Zl1gdKxwknTYC3aHfw5j54lLrjU9vpKT0epTU4r7vWW0b7G//AHkzfngd6NI9ddS7ct/goP8A8d8HMxoGFH3EcvaYBQhudRNvyHzx84ByWWGpVzFIqpTyEFkI732mldx7R18sbTdbHOU9MzpKBz9f1FGrzTvK5blVK4F+ff7xI6+x9fPDv6OYCCVP3E0i/T7Vv2wnZhwNWtHGqwuSreQG7Nc96x6L0640TgvK5IZ5mkVlViunVytrdjb5jB1aqYbA/bzyjSJQG2hHpn6S/nterM8Khi6zQFu7ta6nn15i+IK7KmASXbToQHf7zSFjz3tj1JSuayditk7SHS1x3gqjUfcCLYLZrOrQqoYXulxcdAb/AFxF0lwVIHCejSXCFPExoy+O0UY8EX8hjsSwiyqPAAY7HsoAFE8o5mLvEdJ2tBMn4lt9RbGK8PZTHUSM8u+jkANKjmNgBbpjeZ0vA48v1GMe4OftPsjYfZMikG5J1y7n4uP+DiXpJKtccvUzQeoB93RBrKXSbG7DUynxUqbfr9Rgqc1p2CM1MxRbbRvcEDoQwvuNud8PGbZFHNl7TRogZlEuoAar91mv7gTf+rjPuDMlE07RMTrNyEGwIHM3vsf88ZRrLWDbsJsfmUoMwlTfvh7KKrLZdZ7CWLewHac/JQG88TVLZPuDJKGW/dbtOfhcAjBSp4EkUoURnCEEr2gFze5N77XsBbEP/QD1ntNSeqsoBDM19ZJOrck74E0qYzDm3Jjf5jilk0F/bs7YO4SqacSySU6SDQp9t7i10NrWBvsN8NXD/ELKjduUqIRsjKm622t59BfCxHR+q1VYkukDsy57PlpKrYj5E4Ew8R6AESa0YB0gx3Ntz19+ELfG2HPTW53cc5zqpRb5a6dvMzVhXJKLxQLz6oLXwlcbxGSlHYQsHMhLBFJ7uhtW29hbfywHpeMJSQEkRieQEf7DngzkPGUas3rbKsek2AjYXPI8lG1rg4YWdM7X8fiLVVsQGPl8xHliNiTyDP8AVQF/54eMry9Ya8AagHVmF9wQFcGx97fXB2fPctMeoqNFx3lgNr2B56fAj4YuPxxQLoaIaC9+UbkMBcEMLjkRce7zwqr0g1qLUihF99u2YKARwwa/0TP8tBAqlNtgvLzZj+Vj7iMeeMZNOW0w8ZpD/dA/XDTmXH2WTI0bRtqb70cTKfqTf3HCjx3KhpKQRaihaVl1WDW7g3HvBwxCTWS4I7rbjNawoNn9vEQHcYKNm56cz5YqUlJqawW/lexv0t4nBWp4Hr1J1UdSPPsX/QY9M2Os85SRK65g3/MYP8JzXqY7/eWQf3GwIj4cq7AGmnFvGJxt7ytsXeHLx10UbKUIO4bmNSnnfxvibpABpOBwPpKKR/sXtELcMU08srsjRpDAVkkeQgIpuNJJP3uYHx5YK5vmMHaRyU88Tdm51BGNwj6AGFxvpdQxsdhgVkfDvaidZ1nSI6GDgEKdJNwem4Ox6b4IZrk0CUhihVSJXYI7JqkBAUHvDmu52xMXTISwY1e443j69OHCSKNXrC7jwmTvKD5GxT4jCVFlSj12nFyrxpKl/wAINh8dExv5qcO3BGUTmmMbXYDSyMRpYOOuluXIHmeuCcvA7yVHai0fdkWzfhkB7th4MzEctjbHISwusRURabst8t0zLgtL5VWA80RSR4aXt+mLMOQwRVEktpizX1fZIwuTcgBmsQCOZAOG9eCmpYKyISI7VMclgBpCksWHO+1yd/L32FTVCmRj2Me1u/2tg3LcXUflhdRziIAlKAEglrZDPugx2iYNoaQEAneniAG3kw6YCZ/nM8KQmmkKRLFFq7qmysG0sbgn7tueGyICZ1i0KgkYKWSZWIueegc+XXliLPcljjWwuQ5SGx5aYjcX8zrP0wpVVqihl45HONckKQGvz09Ik0fEVfKLpVsQASbQ7bAnYlLE7Gw649QZ1XOSPWpRp5/Yr5bch4jDPT5THTzrTrciMKNR2vfU17f+Zb4YoZJSNGo2t9ooYeJu9r+Oy/TFpo0rXCjwHPlykatUN7scuZ5fMWq7iarjZVaqlBYX3jQc+R2vtiejfMpgxWZzoBLAMo2UXYg2tsOmCtBlgYwyMAU0xx28LqXJ+NmBwzcNUQNCUAAeRKgXtbmVAv1644pTGQUeAmsHDWxG3aYmVmXViRQu1VKGnk0IrNpvsDzB/pLvyN+mLM3DFTC9P2tTI3byadBZrrbmSQ2kjph04rgAyynAAvqpgptcglob2PPcC22DWW5WkgVnQMUfuEj2SzgG3nY/XCXNkyAzvuENP8iTujyzY7HxjvjseheRSkqXiYeR/LGL8C5e61etUbQjsrPzB+0BA8rLe+Nto49SsPEEfMHH55y3OqxJGVqiUqrMgVURmuttzqHLfpvhPSUZjZfv285ApXrffto55bXrSxSU0wYNrfSApN0a9rWB+6x28sL3A/CM0c0NVFFJJHodXRdOpW7y8mYcxpbn18sfKjjCbTY1Kb8hNTst/wC0jacFOBfSOaR5u1RJVdQVFOwuXB6h32BHXyGJaNB1diw/LXOUPUSwK6jSPtBHO5saWdPNwgH0c4+11DOUZnp2VUDE3eMkgC/JSeduuF+X0s5g5+xy4BOhaW5/wgfnjh6Ua+2l8tZr87ON/HwGGChTptdb37oJqO4sbecWs3p3mkecxmOKalKoWtvZObBfZ5g2xEno3oniV2kmiuv3VV18jqLA7/nfHiu4hWTtKcwzwyJTykK7KQF0E9Dfla2DfDXFVPFTQrVRdrMVF2WJLAfdU2N7gAXJ3uTfGUXwljhO7f8ARDqriVQDxgGf0b0caFvXpEVRfvU69PdJe+JK7Ko7U0QftoywGpltrHfZiVubXtyvh1bjbLdtUI+MF7fK9sUM7zuCpEHq8elVLtqCAAXjKADa43t5bYyvWxYbLbPlwMGijKSOUEyUKrSNYAXFvcBZbfU4ETZYB2N7fZ04Zhfq4Z726YO5xVoUhhCyP2jHUsYuxuSbAHqdsX67J6V7s6TRao1Rr6idKrpG3Qhe7bx541DdbiMfqvnw+ZitKLye8n9BjWct4TpqmjpzUPp0K1h2bNzNybqR8vLADPeB4we2y5ZpYkP2l+8V5G+yjbn44PUFa8SRCNyt0UEc+gsbfH/jkSrP/apEykl6TDnCmWcBUBdQj73BF4LciOrnn8b4OcXU5ilMk8jiOQmxEkgA8Fsp2sPLENFk0puTNHLbcW7T3+BB6YJxySSi4dbctM51G/j3GFsdXa1lvr3fMVTX/dEX+UddUqwVJMZKgWmYi5HK5Pj4485nwy5zOWZyL9033vcIBax9w3wQ4ly+WWQUcSQs6J6x3WKqwLaCjFr8xva/hhMmknkquyOmlKkN2aE2uACLNe5v136nwwtFvfPdH3FxlKFZxLWRyFFqGA16dwptvbqMEIs7q2p6eSORFYsd+zXnew9kC3XAzP4gJ2PL7S/96+G7gONJIES1yruDcbe0Sv0wpVpmmGwjwHCOqlw5FzIsl41rJKeVjKplRNQAXbfdb2PLHim4/rzCZDJGGEvZW0ta/wDH44n4ayxRSzabE9kbna+yDa/l4YGSRqKNmtcCrDbeJJI/TAFUD2UbxNe+yxnhDGZcVZjCnaM0LXcKe64JJBN9ydrDAWX0g1tkJjiIcXXn+/nh9o8lWtCAprjDlpLtpsVA02I6G5G/+YRM+yQVEsRy69nLRgStFGhaMhSsepgxNyNgLbi3W1H8dCxBX1km1OEEE+UhPGtcRrWCPun2rHY7efS/PDLm1QTDTO/V9THpcrHf6nCdTUk8OqOoRo31AFGFjzXfzB8Rtyw252t6KGwuS5FvcI+QwtUVK6gC2srGdEsSTcjWS5qP+sH8dKW+SYoxPs4vuKiK/u1SfvgxmOVu9a8ihyAEAspsdo73bkLC/juMDosmmCyao2J9YQ+NwJGI5eCkX8OWKTUXAue7/wCpMiNeplrb/wBYOoZAYVt92RR8oXw0cPt9iSeSxz2+B/ywMoOG5ezQSaEKm+7C5urX2BtsWsL9B05YM0saxwFGdFJjkU964u5ff5EYQ/SKV/y4y1kYq1hw8gZW4oNqGhW+7TUo+oP+zhqyFT2cfnICfmD/ALOE7ijN6Z46UCeJewmjdiTzEYayj4kfXBzgvi2nnmSnicuy6muAbABT1t54HFjwgc/aTkYUN/use8dj7bHY9GQXlPLZd8fnTNo+zarB3ZaiXx6WANx77+GP0DQyb4wr0jULrXVKorkNMzWANjqVCPfucMqWxC85L4TaUMgziGVZFqwRsunsksCTe+oAgeHTxxaOR0s1zEz+3o3Ue0QSBv5KTflgOcukZZDpIN1t3Stwvvt4n5Y9ZbxIKdNARmcTM92Nh/N6F8TcXJwgjETgPduhg4QMYlqGBFNop1vcj2WG45/LBd+KZyIlWZA0KASaWddS3FmNgRqswBNj0OEOnrHQ3BF99z/Stf8ALF/KKhmkmdx7SEctr3SwHwXDShA19IkVLk2Eb6COF5UlaXtqqRZROoY20aTpsbDmBa/n5Yd4M6ubCBATttcXsL9CMZdw1IBVA9BExPu0sTjTWDKwcowUb8v6NsebVompV3nIe89DarTp2NtT7Sm/EiyF9FJI5jOkspJAO9vveR5491XHIpo9T0k6pe3s3Fzc8yffiz6OKkq9brYx3kj02a1wQ5HLDFxTxa9LT64z2h1hDckhbgksQoJNtPIWvfBt0OmcmJgjpBtdQIiVfGUFXExalmsi69WmxUA9Gv44CTSiJWaOarVNfs6kNixA9ptyN8Hhx5UVVPVQzbgwsdQUqBcqApFyDe9/HC3ms47JxokHejYkqbABlvc/A4xaApG1Mm0M1Q9O72vnbyniaoSORll7ecDYq8llJYXv3bG4wyxECRFtpIC6CfCw28+WFLMqpXlLLfS7jSbHfuqPne+2Ors0leoMfaME7UqoFrBQRtyv49cBUpszi3DO8dSZRTOXhNfbMyEIFO9yp/8AqCxNrA2t7jjFTm9cEVu1kIZb3229+2GbODNoZjPO2rSLGQ2F2UbAcueJMpywPDAG5Mpvvbw64PEmEMQD2xaIcRFyOyLRzmtNgZJI11AMzABV6G5tt+18WMwoZI4Eqg4ksd2UkjmQLGwGk7DrY333NmH+QjPG0eoKZJmANr2uznl7umPmaK8WXx0zG0MYIdkNi4Y27ytcWDMGvscbTdA3VAB5CdVR7Wv4nukMWQ+uOH1oiMFbci+4B5YcqTIYqeFUidma5kZgfko25k7nwxlWaZeUWMN7SIFJ81JHywP4alkNbGnaOFLqLajbmOl8Jp0XIOFshutD6S1wL5X3iaflOTTBZAFeNSGIUqh5m1iQSSTcnp4DbvCLKeDZng7KbVHd9ZsB92wXcE7m52J6YhnpJ1jlu5EgiX2SbaiXAIvy6Y+pDUFVdZpFBn7OzcyOfd8tPX34UcRBOV9d+6doLEkj7zh8cKSCAwrMwBYtqA71yLWuCNvLxtiKLLqiGaNaSKJaeA6oxPGGIdgdbhyWcXJPI/DCwM5qDFWyrK2mEuE8BbYHYeRO+E0caZh0qSf7K/7uHUqXSnuQR5/EU9SjTAUjLs/c03OODpJqlmjJSK4a737zndyNRLBdXIbWAAwn8R5lVxVQhhdgioPZVT3gDc97x0+OADcZZgedS3yH+7h5yeoLTxkgEnsrsQL95N/Pc/rjKlOpSfFVAORy8OIjqTitTK0iRhz4ZRdqq3MVjEjzyBSSFvoBYjmoHVvIYr1Xry0y1HbyGNywA1EENubG3xOGnP63s43ZiW7PMgAWF9lRja3QEA3A23OCnE2XxtRVCxgBVMUy26A2R+fIWJOKcKKR1RnyEmc1LNZjkAYlUeTzS63M0zwhdd9bXAsCwsSO8u432JFuuJoOEGkCiPXIJUZ1Ui5DI7KRfex7vTxw08MyCSFlH34Fv79Gk/VSfffFj0eZsxgKFXUxsp7Q7atb7gW8Cd/fgTUK3tut98ozZhrAb/18wZR8MxJO9O6q/fKSG2nVpeK3cHskhuYxY9CtHaoqJD92MKPK+nFiBP8ArGYkkkSDmfEQkk+J2xf9DtPannk/E6j5D/lh5JNhz+T7RRULiPIegj8ZzjsVS2Ox6GUgkVLL3hjOOPc2qIc17NHtHLGrAFQdwu/1U4fIpd8KHpMpSaukkRQxKsgB8dyPzxH0oArmJV0X8oCbN5D/ADkUT+YGk/S+BWZV1GtmnpmBJtcWb88eZ84kSo7BoCWvbunvcr8uXXnfH2qyv1vt4ipVqezNuD0JFreQt8cealHrjFl2HdLnqjCQNeYktNU0Gx3UH/u+nvXBMy5awt2oU+ZI/PARZqJoxGsZV7903ffu+yB056t+t/ditXUlCqLIGkUX0EkubkXvto8QcXP/ANKUn/V8wZMOnso/DytCT5XAHLw1EUn2brZWF91YXt8eeNlyfjKj9XhVqqn1CJAwMq89IvcX8cYJlqUrThomAbS40qjBSuhr7t1GPD8BS+rR1K9mYnjVj3t1NrG628eowKKaDlS24e8CqVqoGw7z7Tb8yzWjDFoZISZB9pofmV9m9jt7RwOmzOJhbtQB5MP1xjY4NlEavp7r+yb+0PLxw+cMeilodE9RCxsAeh0eenxH0wRYtoR4fuAtgLWI7/1C1dQpLDJF2tldbbjYcje4HlhWrI5I0H+l0pA6NMLN5HUu/wAb422OghC6411BhpsoHdBFidyAANyb4DUvB1I+tgFmuCN1ugO4G5FjbyvgDQqMb3y7IW0p2sQfGYysrSMsfaw6NStZGVrlWBA7oG533t447LctcTJI42V2Y73ve9v0xbrOFjl9Z2cinTpaRTf2kH69D7h44sPxtT/cpZW2vuQNvHnyFxv7sSVtqrYUF8pfR2Qp3Y2hWpp+0YaFYjXETt0jOoj4m3yx7iyCYLEunuxoincbkOrFrcuS2wGpeM5XjLQU6opJALOSbgc7fHAmrzbNIkVmmPe5ezvyvtz2vidafSCMNwLcf1eM2lNTiAJ+900PLqV0MZZSdMrMQLcje3XzxQzkA0k6tsyKbLcaiAqte3iSp+mFBM/zDQpachiwFtAPO4v5bjDLk+bK0arUhpJd7uEuDubWtvsNj5g4zDWpnFkey85ilTI3Hb2wbntAZWXslLF9wAOjBTv4Ylyz0eSoyyEqrg6h4gjkeVsQ8TV0DKPVpbMjAuEYggXAP5nFTOM0q6aeJFqXVJEBU7tzsLtqG25Ps35DxwymlaoOocOuRvNqsiKCwuI4tltTYgspuADy6G46Y4UNSEhUC/YuXB53uCLHfkATbChTcVV/ZPOJ1eJGVd1XUSwLDkNu6LnwuBixl/GOYzMRGICqoZGLWAVRa92JAJBdVsOZNhgT0bpQvmIr+RQO6e2y5aNkEwLRl9ckRIPaKCSRY7Ek3G/jgrT5tlLDUKAqBb2uyHPlsX35eeBdVxXViVO0igu1gHOpe6SbG9xsbFhfxGK75qZn7L1elk0sVQamsTuNu9bkMW0ndE663PG/7imVahuNOwxgrc+y6GTT6lFYXuAsLG/9YMQBv4HkcB/Wvt2dBpvJEVF+QI5bbbBrbYqSRyKAfUaYEuQAVY7DbVYnlv8AG+CuWvU9oewSBQuntHZR3ARa5Y7KAdvdbCa1TGQQul9/MdsooBaYcX1FvG8h4ry6SWKoRU738oX6bjRKL+/DZHlrPCIytlekaN976XsxHv75wCk4gdQe2zGlU35RDtDb+wG3wLl4xjtcVFbUf6uJY1I/rOSbdL6cCaleoRhXTt9chFFqQvc65eVpe4XymemqAkqllMRN1U7XLHST7PPlv+lyvDqmnhlikZF+0LLdwDYEdLk8lG/XwwttxQbKTDEiNyaQtO5G9mCkoltS6TdRYkbYFNxA+0bNoWSx7SFUjuD07ihtj/S5Ww3Y1XHWIHH7pA26KQQNNIxZpxBSpWSyesBFLbIoLPsFW1h7Ps8jvh24BEIoFanDiNmcjWLE2Om/IdVOPzxHSlalhJe6kkk73Pjv+eP0Xw5B2NBTR8iIlJ97d8/VsXLRwuCTf0kbVy4It8wl2mOxW147Fl5NKYlwO41pTJFA6toZHuGsDY2uOex9nl78D8m4xo6hgq1Ea36SHQf79gT7jgX6ROIIzKkcQDCMbkH5DbYkDr54i6TmuEayvouT3gnMsmqDIahXDTW2IUD7unlY72649+jjLJVrJVmDfare5N7kMBuT1s5wKp88tyLr7jgtR8VSLYiUX81/X/PECtWp3uAfW09ColOob6ekUjC8bhRuySc/A20lTtz2t8MQ5jKxpyjIe7MWJHmTt7+94YeznQkN3hhkPO/X9d8RukDX1wN3jcjUCL/G3hho6YwOaxT9DVxk9j2ZH73xI4bi0yqf6Eg35+z/AJ4a8s4dZ4ogohLMilR61ZjtfdGe3wtbbHl8pp1cPEJEIvcEXFiLHcE4LZZmccMKQ6FKoAAxjvfxJ7ob+8emD24dsQy01y4xZosiYe3Tu+IMq+BKtEBs5UXsDNERvzHt7fAY27IuJYKiBZHZY5CLOhfdW2uNjvzuD1BGMljzeOInswGLEkkrINui2ElrDpt8cV+CK49tUAv2MZcSaVR3BPslLjUy3AvfflhoqndYyfY2/K4mviGJibSs4J5JuD9LYJQVKKvJlt+IH8h+mEZ85VV0iSQjw0yN9ZHjGKlRnaXHdmf3yQoPoZG+Rw3aEDKcyg/8T76Uswpp1jSN71SK5ACn+bZSGubfiC2HO4wicWQ6BIv/AGVNGv8AHIOXwQ4MZhPEasVCQAEx6HVJC4YjkxYgd4jntvYY+1eca73pUOq19ZBva9r7dLnHnvXK1L2vpy9ZYtENTte0o5LQ/wCjxDq2o/4Bf5g4j4xpSYqQ2++3+C+LLZ9ItlAhjUdAP8/0xZrs1jlWNZIJdMTalAK2va2/iMIFVlqY2Ee1MNTCA6ffaCOIYRGkQJsO1W5PgDJztgtw3KalZY2llMUbh0UNpUq5P3edtS30k27x23xXzOsgnC64p+7uLafPnc+ZxHTcSLE2iEqqqAAki97bcXI577jwxtKo2CwBvMrjE97i3vnBNJlhWnljIF45HXz0uCy/WP64+ZxmwdaVmBGhbXvsRrQ7+BBBGNV4R4eSpi7apRdMhuqqSNXixPPc8rHCr6SuGctpuyiQzRMxZtKEuFFhvpY3FyR16HFNGocRZxJ6jLg2K5890Va+p0ZYirYB3RmI6nRICf4VUfDB3M5JRGkMViOwjVwAtz3dXM9NUikgW6c+lH+TKWamWH1hgFtYmFt7KRuLnxPLF+oiElUJO1jEasCO8RsLHcEeKKLe/BGuuQ4X/U2lRIDlt4sPT9xc4szR2qWj1sYohsl9gR3Bt46V+pwS4Iyi82s/cjLfF+4v0JOK1Jwi0js809MmpgSO01WA6bD39cPuWimg1ETREsVv3hsFFgBv0uThNbpCKtlzyjhTJpqOZJ+9gEG0uflM2EOsCCKLvo1tJcDVdr7bF1t5gY7hqrQzVCv7MkjI/gVdE6fD6HAzh+hEWYy1E08BQ67HWCW16bbb2AA64gyoASyu0qKGKkDc3KkfhB2sXHxwClVVQDoM+3ImCEY4rjf5ZwtQ5YkErwyrFrHsqOWlSAGtfUHNuptuDbfCbnRloawvE3dkDFNQ1AqdnjIbY2vsD00+GGfiOsEpjlhYvUR7WVWOpfA7cv3PhiznOQLVU1pT2J2dWfmjeB6b8iL4qSoqdY6HWMektSllkwiBmfEMjSgaldQoAk7JVZ1taz23PMqd/Pna1UVCldN7Am63+63VT+/Ub+ONAoOC6LSupo5WHVnNievdXa3kb4OplqIBo7FduS2HL3C2GfyaIyBkv8YnMm0yqkg9Yni/G5ELjzJAB+V/ljeampF7LyHL3dPphHrc/gibvyRhhvsQx/uXN8UKr0kRi2iOaUja6xlb+Fy352xQpLEECTVaQpg9YGaB22OxmZ9KMv8A/hf+M/7mPuH5yW4gebLYm3MafBQP8NseVyuIckA91/3x2OxRYRN5J6mn4Rj6KRPwjHzHYHAvCHtH4mevVl/CMSILcrj4nHY7HYF4CdtH4mSCdvxH549est+I4+Y7GbJP8R4Tto/E+M8mUnmTj5C5Q3XYnmf+eOx2OFNBoBMLsd5k65hIPvHbyH7Y+/ylLv8AaNv547HY3AvCZibjIO1b8R+Zx4Zb89/icdjsds14CbtH4meOwXwxbNa5++cfcdjDTQ6qPCbtH4mRmob8Rwl8QyH1h9z0/wAIx2OwJRVzAAnY2Oph/LfS7mUCKizKyIAqq0SEADYC4UHp44DZ/wAXT1k3bTFdZAHdFhtfpfzx9x2EhFve00MRvhXIszk08/8Aj44MrmMn4voP2x2OxGUU1LET1gxFIGe/5Tfrb+Eftj6cxbwX+EY7HY9FejUrfiJ5b9IqX/KefXW8vkMfPWG8foMdjsFsKY0UeEDbVD/uPjPUFa6ElHZSedjbHyesd/bdm95Jx9x2CCKN0w1G4mRiU8rm3vOPLG/Pf347HYKwEG84Y6+PmOxsyfcdjsdjp0//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pic>
        <p:nvPicPr>
          <p:cNvPr id="6" name="Picture 5" descr="archive.jpg"/>
          <p:cNvPicPr>
            <a:picLocks noChangeAspect="1"/>
          </p:cNvPicPr>
          <p:nvPr/>
        </p:nvPicPr>
        <p:blipFill>
          <a:blip r:embed="rId2" cstate="print"/>
          <a:stretch>
            <a:fillRect/>
          </a:stretch>
        </p:blipFill>
        <p:spPr>
          <a:xfrm>
            <a:off x="-1" y="0"/>
            <a:ext cx="10327339" cy="6858000"/>
          </a:xfrm>
          <a:prstGeom prst="rect">
            <a:avLst/>
          </a:prstGeom>
        </p:spPr>
      </p:pic>
    </p:spTree>
  </p:cSld>
  <p:clrMapOvr>
    <a:masterClrMapping/>
  </p:clrMapOvr>
  <p:transition advTm="5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dirty="0" err="1" smtClean="0"/>
              <a:t>Titia</a:t>
            </a:r>
            <a:r>
              <a:rPr lang="en-US" dirty="0" smtClean="0"/>
              <a:t> van der Werf</a:t>
            </a:r>
          </a:p>
          <a:p>
            <a:r>
              <a:rPr lang="en-US" dirty="0" smtClean="0"/>
              <a:t>titia.vanderwerf@oclc.org</a:t>
            </a:r>
            <a:endParaRPr lang="en-US" dirty="0"/>
          </a:p>
        </p:txBody>
      </p:sp>
      <p:sp>
        <p:nvSpPr>
          <p:cNvPr id="2" name="Slide Number Placeholder 1"/>
          <p:cNvSpPr>
            <a:spLocks noGrp="1"/>
          </p:cNvSpPr>
          <p:nvPr>
            <p:ph type="sldNum" sz="quarter" idx="4294967295"/>
          </p:nvPr>
        </p:nvSpPr>
        <p:spPr>
          <a:xfrm>
            <a:off x="7010400" y="6356350"/>
            <a:ext cx="2133600" cy="365125"/>
          </a:xfrm>
        </p:spPr>
        <p:txBody>
          <a:bodyPr/>
          <a:lstStyle/>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67544" y="260648"/>
            <a:ext cx="8229600" cy="1143000"/>
          </a:xfrm>
        </p:spPr>
        <p:txBody>
          <a:bodyPr>
            <a:normAutofit/>
          </a:bodyPr>
          <a:lstStyle/>
          <a:p>
            <a:pPr algn="ctr"/>
            <a:r>
              <a:rPr lang="nl-NL" sz="2800" dirty="0" smtClean="0">
                <a:solidFill>
                  <a:srgbClr val="404040"/>
                </a:solidFill>
              </a:rPr>
              <a:t>OCLC Research </a:t>
            </a:r>
            <a:r>
              <a:rPr lang="nl-NL" sz="2800" dirty="0" err="1" smtClean="0">
                <a:solidFill>
                  <a:srgbClr val="404040"/>
                </a:solidFill>
              </a:rPr>
              <a:t>Library</a:t>
            </a:r>
            <a:r>
              <a:rPr lang="nl-NL" sz="2800" dirty="0" smtClean="0">
                <a:solidFill>
                  <a:srgbClr val="404040"/>
                </a:solidFill>
              </a:rPr>
              <a:t> Partnership</a:t>
            </a:r>
            <a:endParaRPr lang="nl-NL" sz="2800" dirty="0">
              <a:solidFill>
                <a:srgbClr val="404040"/>
              </a:solidFill>
            </a:endParaRPr>
          </a:p>
        </p:txBody>
      </p:sp>
      <p:pic>
        <p:nvPicPr>
          <p:cNvPr id="6" name="Content Placeholder 5" descr="collaboration.jpg"/>
          <p:cNvPicPr>
            <a:picLocks noGrp="1" noChangeAspect="1"/>
          </p:cNvPicPr>
          <p:nvPr>
            <p:ph idx="1"/>
          </p:nvPr>
        </p:nvPicPr>
        <p:blipFill>
          <a:blip r:embed="rId2" cstate="print"/>
          <a:stretch>
            <a:fillRect/>
          </a:stretch>
        </p:blipFill>
        <p:spPr>
          <a:xfrm>
            <a:off x="917935" y="1600200"/>
            <a:ext cx="7308130" cy="4525963"/>
          </a:xfrm>
        </p:spPr>
      </p:pic>
      <p:sp>
        <p:nvSpPr>
          <p:cNvPr id="3" name="Slide Number Placeholder 2"/>
          <p:cNvSpPr>
            <a:spLocks noGrp="1"/>
          </p:cNvSpPr>
          <p:nvPr>
            <p:ph type="sldNum" sz="quarter" idx="12"/>
          </p:nvPr>
        </p:nvSpPr>
        <p:spPr/>
        <p:txBody>
          <a:bodyPr/>
          <a:lstStyle/>
          <a:p>
            <a:fld id="{6B3AA010-7757-41E0-A212-D41514C97AA5}" type="slidenum">
              <a:rPr lang="en-US" smtClean="0"/>
              <a:pPr/>
              <a:t>3</a:t>
            </a:fld>
            <a:endParaRPr lang="en-US"/>
          </a:p>
        </p:txBody>
      </p:sp>
      <p:sp>
        <p:nvSpPr>
          <p:cNvPr id="7" name="TextBox 6"/>
          <p:cNvSpPr txBox="1"/>
          <p:nvPr/>
        </p:nvSpPr>
        <p:spPr>
          <a:xfrm>
            <a:off x="4067944" y="2060848"/>
            <a:ext cx="4104456" cy="3754874"/>
          </a:xfrm>
          <a:prstGeom prst="rect">
            <a:avLst/>
          </a:prstGeom>
          <a:noFill/>
        </p:spPr>
        <p:txBody>
          <a:bodyPr wrap="square" rtlCol="0">
            <a:spAutoFit/>
          </a:bodyPr>
          <a:lstStyle/>
          <a:p>
            <a:r>
              <a:rPr lang="nl-NL" sz="2000" dirty="0" err="1" smtClean="0">
                <a:latin typeface="Arial Black" pitchFamily="34" charset="0"/>
              </a:rPr>
              <a:t>like-minded</a:t>
            </a:r>
            <a:r>
              <a:rPr lang="nl-NL" sz="2000" dirty="0" smtClean="0">
                <a:latin typeface="Arial Black" pitchFamily="34" charset="0"/>
              </a:rPr>
              <a:t> </a:t>
            </a:r>
            <a:r>
              <a:rPr lang="nl-NL" sz="2000" dirty="0" err="1" smtClean="0">
                <a:latin typeface="Arial Black" pitchFamily="34" charset="0"/>
              </a:rPr>
              <a:t>institutions</a:t>
            </a:r>
            <a:endParaRPr lang="nl-NL" sz="2000" dirty="0" smtClean="0">
              <a:latin typeface="Arial Black" pitchFamily="34" charset="0"/>
            </a:endParaRPr>
          </a:p>
          <a:p>
            <a:endParaRPr lang="nl-NL" sz="2000" dirty="0" smtClean="0">
              <a:latin typeface="Arial Black" pitchFamily="34" charset="0"/>
            </a:endParaRPr>
          </a:p>
          <a:p>
            <a:r>
              <a:rPr lang="nl-NL" sz="2000" dirty="0" smtClean="0">
                <a:latin typeface="Arial Black" pitchFamily="34" charset="0"/>
              </a:rPr>
              <a:t>focus </a:t>
            </a:r>
            <a:r>
              <a:rPr lang="nl-NL" sz="2000" dirty="0" err="1" smtClean="0">
                <a:latin typeface="Arial Black" pitchFamily="34" charset="0"/>
              </a:rPr>
              <a:t>on</a:t>
            </a:r>
            <a:r>
              <a:rPr lang="nl-NL" sz="2000" dirty="0" smtClean="0">
                <a:latin typeface="Arial Black" pitchFamily="34" charset="0"/>
              </a:rPr>
              <a:t> 1) </a:t>
            </a:r>
            <a:r>
              <a:rPr lang="nl-NL" sz="2000" dirty="0" err="1" smtClean="0">
                <a:latin typeface="Arial Black" pitchFamily="34" charset="0"/>
              </a:rPr>
              <a:t>efficient</a:t>
            </a:r>
            <a:r>
              <a:rPr lang="nl-NL" sz="2000" dirty="0" smtClean="0">
                <a:latin typeface="Arial Black" pitchFamily="34" charset="0"/>
              </a:rPr>
              <a:t> </a:t>
            </a:r>
            <a:r>
              <a:rPr lang="nl-NL" sz="2000" dirty="0" err="1" smtClean="0">
                <a:latin typeface="Arial Black" pitchFamily="34" charset="0"/>
              </a:rPr>
              <a:t>operations</a:t>
            </a:r>
            <a:r>
              <a:rPr lang="nl-NL" sz="2000" dirty="0" smtClean="0">
                <a:latin typeface="Arial Black" pitchFamily="34" charset="0"/>
              </a:rPr>
              <a:t> and 2) </a:t>
            </a:r>
            <a:r>
              <a:rPr lang="nl-NL" sz="2000" dirty="0" err="1" smtClean="0">
                <a:latin typeface="Arial Black" pitchFamily="34" charset="0"/>
              </a:rPr>
              <a:t>shaping</a:t>
            </a:r>
            <a:r>
              <a:rPr lang="nl-NL" sz="2000" dirty="0" smtClean="0">
                <a:latin typeface="Arial Black" pitchFamily="34" charset="0"/>
              </a:rPr>
              <a:t> </a:t>
            </a:r>
            <a:r>
              <a:rPr lang="nl-NL" sz="2000" dirty="0" err="1" smtClean="0">
                <a:latin typeface="Arial Black" pitchFamily="34" charset="0"/>
              </a:rPr>
              <a:t>new</a:t>
            </a:r>
            <a:r>
              <a:rPr lang="nl-NL" sz="2000" dirty="0" smtClean="0">
                <a:latin typeface="Arial Black" pitchFamily="34" charset="0"/>
              </a:rPr>
              <a:t> </a:t>
            </a:r>
            <a:r>
              <a:rPr lang="nl-NL" sz="2000" dirty="0" err="1" smtClean="0">
                <a:latin typeface="Arial Black" pitchFamily="34" charset="0"/>
              </a:rPr>
              <a:t>scholarly</a:t>
            </a:r>
            <a:r>
              <a:rPr lang="nl-NL" sz="2000" dirty="0" smtClean="0">
                <a:latin typeface="Arial Black" pitchFamily="34" charset="0"/>
              </a:rPr>
              <a:t> services</a:t>
            </a:r>
          </a:p>
          <a:p>
            <a:endParaRPr lang="nl-NL" sz="2000" dirty="0" smtClean="0">
              <a:latin typeface="Arial Black" pitchFamily="34" charset="0"/>
            </a:endParaRPr>
          </a:p>
          <a:p>
            <a:r>
              <a:rPr lang="nl-NL" sz="2000" dirty="0" err="1" smtClean="0">
                <a:latin typeface="Arial Black" pitchFamily="34" charset="0"/>
              </a:rPr>
              <a:t>directly</a:t>
            </a:r>
            <a:r>
              <a:rPr lang="nl-NL" sz="2000" dirty="0" smtClean="0">
                <a:latin typeface="Arial Black" pitchFamily="34" charset="0"/>
              </a:rPr>
              <a:t> </a:t>
            </a:r>
            <a:r>
              <a:rPr lang="nl-NL" sz="2000" dirty="0" err="1" smtClean="0">
                <a:latin typeface="Arial Black" pitchFamily="34" charset="0"/>
              </a:rPr>
              <a:t>engaging</a:t>
            </a:r>
            <a:r>
              <a:rPr lang="nl-NL" sz="2000" dirty="0" smtClean="0">
                <a:latin typeface="Arial Black" pitchFamily="34" charset="0"/>
              </a:rPr>
              <a:t> senior managers</a:t>
            </a:r>
          </a:p>
          <a:p>
            <a:endParaRPr lang="nl-NL" sz="2000" dirty="0" smtClean="0">
              <a:latin typeface="Arial Black" pitchFamily="34" charset="0"/>
            </a:endParaRPr>
          </a:p>
          <a:p>
            <a:r>
              <a:rPr lang="nl-NL" sz="2000" dirty="0" err="1" smtClean="0">
                <a:latin typeface="Arial Black" pitchFamily="34" charset="0"/>
              </a:rPr>
              <a:t>supported</a:t>
            </a:r>
            <a:r>
              <a:rPr lang="nl-NL" sz="2000" dirty="0" smtClean="0">
                <a:latin typeface="Arial Black" pitchFamily="34" charset="0"/>
              </a:rPr>
              <a:t> </a:t>
            </a:r>
            <a:r>
              <a:rPr lang="nl-NL" sz="2000" dirty="0" err="1" smtClean="0">
                <a:latin typeface="Arial Black" pitchFamily="34" charset="0"/>
              </a:rPr>
              <a:t>by</a:t>
            </a:r>
            <a:r>
              <a:rPr lang="nl-NL" sz="2000" dirty="0" smtClean="0">
                <a:latin typeface="Arial Black" pitchFamily="34" charset="0"/>
              </a:rPr>
              <a:t> OCLC Research</a:t>
            </a:r>
          </a:p>
          <a:p>
            <a:endParaRPr lang="nl-NL"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smtClean="0"/>
              <a:t>OCLC Research Library Partners – March 2014</a:t>
            </a:r>
            <a:endParaRPr lang="en-US" sz="2800" dirty="0"/>
          </a:p>
        </p:txBody>
      </p:sp>
      <p:sp>
        <p:nvSpPr>
          <p:cNvPr id="2" name="Slide Number Placeholder 1"/>
          <p:cNvSpPr>
            <a:spLocks noGrp="1"/>
          </p:cNvSpPr>
          <p:nvPr>
            <p:ph type="sldNum" sz="quarter" idx="12"/>
          </p:nvPr>
        </p:nvSpPr>
        <p:spPr/>
        <p:txBody>
          <a:bodyPr/>
          <a:lstStyle/>
          <a:p>
            <a:fld id="{6B3AA010-7757-41E0-A212-D41514C97AA5}" type="slidenum">
              <a:rPr lang="en-US" smtClean="0"/>
              <a:pPr/>
              <a:t>4</a:t>
            </a:fld>
            <a:endParaRPr lang="en-US"/>
          </a:p>
        </p:txBody>
      </p:sp>
      <p:graphicFrame>
        <p:nvGraphicFramePr>
          <p:cNvPr id="5" name="Content Placeholder 4"/>
          <p:cNvGraphicFramePr>
            <a:graphicFrameLocks noGrp="1"/>
          </p:cNvGraphicFramePr>
          <p:nvPr>
            <p:ph idx="1"/>
          </p:nvPr>
        </p:nvGraphicFramePr>
        <p:xfrm>
          <a:off x="457200" y="1412776"/>
          <a:ext cx="8229600" cy="471338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smtClean="0"/>
              <a:t>Territory size of scientific papers published in 2001</a:t>
            </a:r>
            <a:endParaRPr lang="en-US" sz="2800" dirty="0"/>
          </a:p>
        </p:txBody>
      </p:sp>
      <p:sp>
        <p:nvSpPr>
          <p:cNvPr id="2" name="Slide Number Placeholder 1"/>
          <p:cNvSpPr>
            <a:spLocks noGrp="1"/>
          </p:cNvSpPr>
          <p:nvPr>
            <p:ph type="sldNum" sz="quarter" idx="12"/>
          </p:nvPr>
        </p:nvSpPr>
        <p:spPr>
          <a:xfrm>
            <a:off x="4716016" y="6356350"/>
            <a:ext cx="3970784" cy="365125"/>
          </a:xfrm>
        </p:spPr>
        <p:txBody>
          <a:bodyPr/>
          <a:lstStyle/>
          <a:p>
            <a:r>
              <a:rPr lang="en-US" sz="1100" b="1" dirty="0" smtClean="0">
                <a:latin typeface="Arial" pitchFamily="34" charset="0"/>
                <a:cs typeface="Arial" pitchFamily="34" charset="0"/>
              </a:rPr>
              <a:t>http://www.worldmapper.org/display.php?selected=205</a:t>
            </a:r>
            <a:endParaRPr lang="en-US" sz="1100" b="1" dirty="0">
              <a:latin typeface="Arial" pitchFamily="34" charset="0"/>
              <a:cs typeface="Arial" pitchFamily="34" charset="0"/>
            </a:endParaRPr>
          </a:p>
        </p:txBody>
      </p:sp>
      <p:pic>
        <p:nvPicPr>
          <p:cNvPr id="7" name="Content Placeholder 6" descr="worldmapper.png"/>
          <p:cNvPicPr>
            <a:picLocks noGrp="1" noChangeAspect="1"/>
          </p:cNvPicPr>
          <p:nvPr>
            <p:ph idx="1"/>
          </p:nvPr>
        </p:nvPicPr>
        <p:blipFill>
          <a:blip r:embed="rId2" cstate="print"/>
          <a:stretch>
            <a:fillRect/>
          </a:stretch>
        </p:blipFill>
        <p:spPr>
          <a:xfrm>
            <a:off x="611560" y="1912461"/>
            <a:ext cx="7861880" cy="393094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smtClean="0"/>
              <a:t>Territory size of extra scientific papers published in 2001 compared with 1990</a:t>
            </a:r>
            <a:endParaRPr lang="en-US" sz="2800" dirty="0"/>
          </a:p>
        </p:txBody>
      </p:sp>
      <p:sp>
        <p:nvSpPr>
          <p:cNvPr id="2" name="Slide Number Placeholder 1"/>
          <p:cNvSpPr>
            <a:spLocks noGrp="1"/>
          </p:cNvSpPr>
          <p:nvPr>
            <p:ph type="sldNum" sz="quarter" idx="12"/>
          </p:nvPr>
        </p:nvSpPr>
        <p:spPr>
          <a:xfrm>
            <a:off x="4716016" y="6356350"/>
            <a:ext cx="3970784" cy="365125"/>
          </a:xfrm>
        </p:spPr>
        <p:txBody>
          <a:bodyPr/>
          <a:lstStyle/>
          <a:p>
            <a:r>
              <a:rPr lang="en-US" sz="1100" b="1" dirty="0" smtClean="0">
                <a:latin typeface="Arial" pitchFamily="34" charset="0"/>
                <a:cs typeface="Arial" pitchFamily="34" charset="0"/>
              </a:rPr>
              <a:t>http://www.worldmapper.org/display.php?selected=206</a:t>
            </a:r>
            <a:endParaRPr lang="en-US" sz="1100" b="1" dirty="0">
              <a:latin typeface="Arial" pitchFamily="34" charset="0"/>
              <a:cs typeface="Arial" pitchFamily="34" charset="0"/>
            </a:endParaRPr>
          </a:p>
        </p:txBody>
      </p:sp>
      <p:pic>
        <p:nvPicPr>
          <p:cNvPr id="6" name="Content Placeholder 5" descr="worlmapper-scientific-growth-206.png"/>
          <p:cNvPicPr>
            <a:picLocks noGrp="1" noChangeAspect="1"/>
          </p:cNvPicPr>
          <p:nvPr>
            <p:ph idx="1"/>
          </p:nvPr>
        </p:nvPicPr>
        <p:blipFill>
          <a:blip r:embed="rId2" cstate="print"/>
          <a:stretch>
            <a:fillRect/>
          </a:stretch>
        </p:blipFill>
        <p:spPr>
          <a:xfrm>
            <a:off x="611560" y="1918965"/>
            <a:ext cx="7848872" cy="3924436"/>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nl-NL" sz="2800" dirty="0" err="1" smtClean="0"/>
              <a:t>shifts</a:t>
            </a:r>
            <a:r>
              <a:rPr lang="nl-NL" sz="2800" dirty="0" smtClean="0"/>
              <a:t> </a:t>
            </a:r>
            <a:r>
              <a:rPr lang="nl-NL" sz="2800" dirty="0" err="1" smtClean="0"/>
              <a:t>leading</a:t>
            </a:r>
            <a:r>
              <a:rPr lang="nl-NL" sz="2800" dirty="0" smtClean="0"/>
              <a:t> to </a:t>
            </a:r>
            <a:r>
              <a:rPr lang="nl-NL" sz="2800" dirty="0" err="1" smtClean="0"/>
              <a:t>changes</a:t>
            </a:r>
            <a:endParaRPr lang="nl-NL" sz="2800" dirty="0"/>
          </a:p>
        </p:txBody>
      </p:sp>
      <p:pic>
        <p:nvPicPr>
          <p:cNvPr id="8" name="Content Placeholder 7" descr="shift.png"/>
          <p:cNvPicPr>
            <a:picLocks noGrp="1" noChangeAspect="1"/>
          </p:cNvPicPr>
          <p:nvPr>
            <p:ph idx="4294967295"/>
          </p:nvPr>
        </p:nvPicPr>
        <p:blipFill>
          <a:blip r:embed="rId2" cstate="print"/>
          <a:stretch>
            <a:fillRect/>
          </a:stretch>
        </p:blipFill>
        <p:spPr>
          <a:xfrm>
            <a:off x="2303462" y="1052736"/>
            <a:ext cx="6840538" cy="5335588"/>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nl-NL" sz="3100" b="0" dirty="0" smtClean="0">
                <a:hlinkClick r:id="rId2"/>
              </a:rPr>
              <a:t/>
            </a:r>
            <a:br>
              <a:rPr lang="nl-NL" sz="3100" b="0" dirty="0" smtClean="0">
                <a:hlinkClick r:id="rId2"/>
              </a:rPr>
            </a:br>
            <a:r>
              <a:rPr lang="nl-NL" sz="3100" dirty="0" smtClean="0"/>
              <a:t>the </a:t>
            </a:r>
            <a:r>
              <a:rPr lang="nl-NL" sz="3100" dirty="0" err="1" smtClean="0"/>
              <a:t>hype-curve</a:t>
            </a:r>
            <a:r>
              <a:rPr lang="nl-NL" sz="3100" dirty="0" smtClean="0"/>
              <a:t> of </a:t>
            </a:r>
            <a:r>
              <a:rPr lang="nl-NL" sz="3100" dirty="0" err="1" smtClean="0"/>
              <a:t>buzz</a:t>
            </a:r>
            <a:r>
              <a:rPr lang="nl-NL" sz="3100" dirty="0" smtClean="0"/>
              <a:t> </a:t>
            </a:r>
            <a:r>
              <a:rPr lang="nl-NL" sz="3100" dirty="0" err="1" smtClean="0"/>
              <a:t>words</a:t>
            </a:r>
            <a:r>
              <a:rPr lang="nl-NL" sz="2800" dirty="0" smtClean="0"/>
              <a:t/>
            </a:r>
            <a:br>
              <a:rPr lang="nl-NL" sz="2800" dirty="0" smtClean="0"/>
            </a:br>
            <a:endParaRPr lang="en-US" sz="2800" dirty="0"/>
          </a:p>
        </p:txBody>
      </p:sp>
      <p:sp>
        <p:nvSpPr>
          <p:cNvPr id="2" name="Slide Number Placeholder 1"/>
          <p:cNvSpPr>
            <a:spLocks noGrp="1"/>
          </p:cNvSpPr>
          <p:nvPr>
            <p:ph type="sldNum" sz="quarter" idx="12"/>
          </p:nvPr>
        </p:nvSpPr>
        <p:spPr>
          <a:xfrm>
            <a:off x="3203848" y="6356350"/>
            <a:ext cx="5482952" cy="365125"/>
          </a:xfrm>
        </p:spPr>
        <p:txBody>
          <a:bodyPr/>
          <a:lstStyle/>
          <a:p>
            <a:r>
              <a:rPr lang="en-US" sz="1100" b="1" dirty="0" smtClean="0">
                <a:latin typeface="Arial" pitchFamily="34" charset="0"/>
                <a:cs typeface="Arial" pitchFamily="34" charset="0"/>
              </a:rPr>
              <a:t>http://www.gartner.com/newsroom/id/2575515</a:t>
            </a:r>
            <a:endParaRPr lang="en-US" sz="1100" b="1" dirty="0">
              <a:latin typeface="Arial" pitchFamily="34" charset="0"/>
              <a:cs typeface="Arial" pitchFamily="34" charset="0"/>
            </a:endParaRPr>
          </a:p>
        </p:txBody>
      </p:sp>
      <p:pic>
        <p:nvPicPr>
          <p:cNvPr id="7" name="Content Placeholder 6" descr="Hype-cycle-2013.jpg"/>
          <p:cNvPicPr>
            <a:picLocks noGrp="1" noChangeAspect="1"/>
          </p:cNvPicPr>
          <p:nvPr>
            <p:ph idx="1"/>
          </p:nvPr>
        </p:nvPicPr>
        <p:blipFill>
          <a:blip r:embed="rId3" cstate="print"/>
          <a:stretch>
            <a:fillRect/>
          </a:stretch>
        </p:blipFill>
        <p:spPr>
          <a:xfrm>
            <a:off x="179512" y="1299475"/>
            <a:ext cx="8856984" cy="4902526"/>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nl-NL" sz="2800" dirty="0" err="1" smtClean="0"/>
              <a:t>following</a:t>
            </a:r>
            <a:r>
              <a:rPr lang="nl-NL" sz="2800" dirty="0" smtClean="0"/>
              <a:t> </a:t>
            </a:r>
            <a:r>
              <a:rPr lang="nl-NL" sz="2800" dirty="0" err="1" smtClean="0"/>
              <a:t>technology</a:t>
            </a:r>
            <a:r>
              <a:rPr lang="nl-NL" sz="2800" dirty="0" smtClean="0"/>
              <a:t> trends …</a:t>
            </a:r>
            <a:endParaRPr lang="en-US" sz="2800" dirty="0"/>
          </a:p>
        </p:txBody>
      </p:sp>
      <p:pic>
        <p:nvPicPr>
          <p:cNvPr id="9" name="Content Placeholder 8" descr="kipzonderkop_metnullenachtergrond.jpg"/>
          <p:cNvPicPr>
            <a:picLocks noGrp="1" noChangeAspect="1"/>
          </p:cNvPicPr>
          <p:nvPr>
            <p:ph idx="1"/>
          </p:nvPr>
        </p:nvPicPr>
        <p:blipFill>
          <a:blip r:embed="rId2" cstate="print"/>
          <a:stretch>
            <a:fillRect/>
          </a:stretch>
        </p:blipFill>
        <p:spPr>
          <a:xfrm>
            <a:off x="649905" y="1600200"/>
            <a:ext cx="7844189" cy="4525963"/>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CLC-Research-Template-2014">
  <a:themeElements>
    <a:clrScheme name="Hyperlink">
      <a:dk1>
        <a:sysClr val="windowText" lastClr="000000"/>
      </a:dk1>
      <a:lt1>
        <a:srgbClr val="FFFFFF"/>
      </a:lt1>
      <a:dk2>
        <a:srgbClr val="455560"/>
      </a:dk2>
      <a:lt2>
        <a:srgbClr val="FFFFFF"/>
      </a:lt2>
      <a:accent1>
        <a:srgbClr val="2178B5"/>
      </a:accent1>
      <a:accent2>
        <a:srgbClr val="C52127"/>
      </a:accent2>
      <a:accent3>
        <a:srgbClr val="409A3C"/>
      </a:accent3>
      <a:accent4>
        <a:srgbClr val="5F4894"/>
      </a:accent4>
      <a:accent5>
        <a:srgbClr val="A9316F"/>
      </a:accent5>
      <a:accent6>
        <a:srgbClr val="FF7600"/>
      </a:accent6>
      <a:hlink>
        <a:srgbClr val="000000"/>
      </a:hlink>
      <a:folHlink>
        <a:srgbClr val="FFFFFF"/>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OCLC-Research-Template-2014</Template>
  <TotalTime>1731</TotalTime>
  <Words>388</Words>
  <Application>Microsoft Office PowerPoint</Application>
  <PresentationFormat>On-screen Show (4:3)</PresentationFormat>
  <Paragraphs>135</Paragraphs>
  <Slides>21</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Open Sans</vt:lpstr>
      <vt:lpstr>Open Sans Semibold</vt:lpstr>
      <vt:lpstr>Arial Black</vt:lpstr>
      <vt:lpstr>Times New Roman</vt:lpstr>
      <vt:lpstr>Calibri</vt:lpstr>
      <vt:lpstr>OCLC-Research-Template-2014</vt:lpstr>
      <vt:lpstr>SUPPORTING CHANGE CHANGING SUPPORT</vt:lpstr>
      <vt:lpstr>Slide 2</vt:lpstr>
      <vt:lpstr>OCLC Research Library Partnership</vt:lpstr>
      <vt:lpstr>OCLC Research Library Partners – March 2014</vt:lpstr>
      <vt:lpstr>Territory size of scientific papers published in 2001</vt:lpstr>
      <vt:lpstr>Territory size of extra scientific papers published in 2001 compared with 1990</vt:lpstr>
      <vt:lpstr>shifts leading to changes</vt:lpstr>
      <vt:lpstr> the hype-curve of buzz words </vt:lpstr>
      <vt:lpstr>following technology trends …</vt:lpstr>
      <vt:lpstr>or … understanding </vt:lpstr>
      <vt:lpstr>understanding how libraries are changing in the light of …</vt:lpstr>
      <vt:lpstr>SUPPORTING CHANGE / CHANGING SUPPORT</vt:lpstr>
      <vt:lpstr>Slide 13</vt:lpstr>
      <vt:lpstr>Slide 14</vt:lpstr>
      <vt:lpstr>Slide 15</vt:lpstr>
      <vt:lpstr>Slide 16</vt:lpstr>
      <vt:lpstr>Slide 17</vt:lpstr>
      <vt:lpstr>Slide 18</vt:lpstr>
      <vt:lpstr>Slide 19</vt:lpstr>
      <vt:lpstr>Slide 20</vt:lpstr>
      <vt:lpstr>Slide 21</vt:lpstr>
    </vt:vector>
  </TitlesOfParts>
  <Company>OCLC B.V.</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Change, Changing Support Introducing the Theme</dc:title>
  <dc:creator>Titia van der Werf</dc:creator>
  <cp:lastModifiedBy>Windows User</cp:lastModifiedBy>
  <cp:revision>93</cp:revision>
  <dcterms:created xsi:type="dcterms:W3CDTF">2014-06-06T06:30:07Z</dcterms:created>
  <dcterms:modified xsi:type="dcterms:W3CDTF">2014-06-27T11:28:09Z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-1632201167</vt:i4>
  </property>
  <property fmtid="{D5CDD505-2E9C-101B-9397-08002B2CF9AE}" pid="3" name="_NewReviewCycle">
    <vt:lpwstr/>
  </property>
  <property fmtid="{D5CDD505-2E9C-101B-9397-08002B2CF9AE}" pid="4" name="_EmailSubject">
    <vt:lpwstr>my presentation for day 1 of the ORLP meeting</vt:lpwstr>
  </property>
  <property fmtid="{D5CDD505-2E9C-101B-9397-08002B2CF9AE}" pid="5" name="_AuthorEmail">
    <vt:lpwstr>titia.vanderwerf@oclc.org</vt:lpwstr>
  </property>
  <property fmtid="{D5CDD505-2E9C-101B-9397-08002B2CF9AE}" pid="6" name="_AuthorEmailDisplayName">
    <vt:lpwstr>van der Werf,Titia</vt:lpwstr>
  </property>
</Properties>
</file>