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3.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10.xml" ContentType="application/vnd.openxmlformats-officedocument.presentationml.notesSlide+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7" r:id="rId2"/>
    <p:sldId id="259" r:id="rId3"/>
    <p:sldId id="260" r:id="rId4"/>
    <p:sldId id="262" r:id="rId5"/>
    <p:sldId id="266" r:id="rId6"/>
    <p:sldId id="265" r:id="rId7"/>
    <p:sldId id="263" r:id="rId8"/>
    <p:sldId id="267" r:id="rId9"/>
    <p:sldId id="271" r:id="rId10"/>
    <p:sldId id="273" r:id="rId11"/>
    <p:sldId id="272" r:id="rId12"/>
    <p:sldId id="26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2770" autoAdjust="0"/>
  </p:normalViewPr>
  <p:slideViewPr>
    <p:cSldViewPr snapToGrid="0" snapToObjects="1">
      <p:cViewPr varScale="1">
        <p:scale>
          <a:sx n="72" d="100"/>
          <a:sy n="72" d="100"/>
        </p:scale>
        <p:origin x="-274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610790-51DA-594C-9720-E0710D542A47}" type="doc">
      <dgm:prSet loTypeId="urn:microsoft.com/office/officeart/2005/8/layout/venn1" loCatId="" qsTypeId="urn:microsoft.com/office/officeart/2005/8/quickstyle/simple4" qsCatId="simple" csTypeId="urn:microsoft.com/office/officeart/2005/8/colors/accent1_2" csCatId="accent1" phldr="1"/>
      <dgm:spPr/>
    </dgm:pt>
    <dgm:pt modelId="{BC8E1548-EFE1-0143-BD7C-7B3BD5903115}">
      <dgm:prSet phldrT="[Text]"/>
      <dgm:spPr/>
      <dgm:t>
        <a:bodyPr/>
        <a:lstStyle/>
        <a:p>
          <a:r>
            <a:rPr lang="en-US" dirty="0" smtClean="0"/>
            <a:t>Digitized Print</a:t>
          </a:r>
          <a:endParaRPr lang="en-US" dirty="0"/>
        </a:p>
      </dgm:t>
    </dgm:pt>
    <dgm:pt modelId="{A72A0FC0-0BF1-6940-A98B-343393407C41}" type="parTrans" cxnId="{62DCCC11-3D7A-1E49-8D16-102DE93354E8}">
      <dgm:prSet/>
      <dgm:spPr/>
      <dgm:t>
        <a:bodyPr/>
        <a:lstStyle/>
        <a:p>
          <a:endParaRPr lang="en-US"/>
        </a:p>
      </dgm:t>
    </dgm:pt>
    <dgm:pt modelId="{66DC902A-C1DD-3545-A472-5105DA6FCEC6}" type="sibTrans" cxnId="{62DCCC11-3D7A-1E49-8D16-102DE93354E8}">
      <dgm:prSet/>
      <dgm:spPr/>
      <dgm:t>
        <a:bodyPr/>
        <a:lstStyle/>
        <a:p>
          <a:endParaRPr lang="en-US"/>
        </a:p>
      </dgm:t>
    </dgm:pt>
    <dgm:pt modelId="{E55CB068-D24C-BD47-9332-9CAEC4AE360E}">
      <dgm:prSet phldrT="[Text]"/>
      <dgm:spPr/>
      <dgm:t>
        <a:bodyPr/>
        <a:lstStyle/>
        <a:p>
          <a:pPr algn="ctr"/>
          <a:r>
            <a:rPr lang="en-US" dirty="0" smtClean="0"/>
            <a:t>Publisher-Provided e-</a:t>
          </a:r>
          <a:endParaRPr lang="en-US" dirty="0"/>
        </a:p>
      </dgm:t>
    </dgm:pt>
    <dgm:pt modelId="{8E98DAB6-549D-FE43-B61B-40EF4959E65B}" type="parTrans" cxnId="{9AE3AAD4-E779-0646-A286-F031C9FD8B61}">
      <dgm:prSet/>
      <dgm:spPr/>
      <dgm:t>
        <a:bodyPr/>
        <a:lstStyle/>
        <a:p>
          <a:endParaRPr lang="en-US"/>
        </a:p>
      </dgm:t>
    </dgm:pt>
    <dgm:pt modelId="{5918D013-B211-D544-BBB0-C94CE6FB41C2}" type="sibTrans" cxnId="{9AE3AAD4-E779-0646-A286-F031C9FD8B61}">
      <dgm:prSet/>
      <dgm:spPr/>
      <dgm:t>
        <a:bodyPr/>
        <a:lstStyle/>
        <a:p>
          <a:endParaRPr lang="en-US"/>
        </a:p>
      </dgm:t>
    </dgm:pt>
    <dgm:pt modelId="{03F2D304-CD1F-934A-A95E-E43DC40BC23A}">
      <dgm:prSet phldrT="[Text]"/>
      <dgm:spPr/>
      <dgm:t>
        <a:bodyPr/>
        <a:lstStyle/>
        <a:p>
          <a:pPr algn="r"/>
          <a:endParaRPr lang="en-US" dirty="0" smtClean="0"/>
        </a:p>
        <a:p>
          <a:pPr algn="ctr"/>
          <a:endParaRPr lang="en-US" dirty="0" smtClean="0"/>
        </a:p>
        <a:p>
          <a:pPr algn="ctr"/>
          <a:endParaRPr lang="en-US" dirty="0" smtClean="0"/>
        </a:p>
        <a:p>
          <a:pPr algn="ctr"/>
          <a:endParaRPr lang="en-US" dirty="0"/>
        </a:p>
      </dgm:t>
    </dgm:pt>
    <dgm:pt modelId="{9204E481-D7F5-0A45-87C4-7E25773F5502}" type="parTrans" cxnId="{58A99B16-0FD7-8D46-B64D-BA78C0A6D910}">
      <dgm:prSet/>
      <dgm:spPr/>
      <dgm:t>
        <a:bodyPr/>
        <a:lstStyle/>
        <a:p>
          <a:endParaRPr lang="en-US"/>
        </a:p>
      </dgm:t>
    </dgm:pt>
    <dgm:pt modelId="{3A5F38C4-2686-9E47-AD22-777DDC4425D7}" type="sibTrans" cxnId="{58A99B16-0FD7-8D46-B64D-BA78C0A6D910}">
      <dgm:prSet/>
      <dgm:spPr/>
      <dgm:t>
        <a:bodyPr/>
        <a:lstStyle/>
        <a:p>
          <a:endParaRPr lang="en-US"/>
        </a:p>
      </dgm:t>
    </dgm:pt>
    <dgm:pt modelId="{82FB19EC-A147-4F4D-A68B-D71C78FB4C27}" type="pres">
      <dgm:prSet presAssocID="{73610790-51DA-594C-9720-E0710D542A47}" presName="compositeShape" presStyleCnt="0">
        <dgm:presLayoutVars>
          <dgm:chMax val="7"/>
          <dgm:dir/>
          <dgm:resizeHandles val="exact"/>
        </dgm:presLayoutVars>
      </dgm:prSet>
      <dgm:spPr/>
    </dgm:pt>
    <dgm:pt modelId="{5BD97F2B-F124-0749-9DA1-6EF2707DE37C}" type="pres">
      <dgm:prSet presAssocID="{BC8E1548-EFE1-0143-BD7C-7B3BD5903115}" presName="circ1" presStyleLbl="vennNode1" presStyleIdx="0" presStyleCnt="3" custScaleX="133486" custScaleY="139702" custLinFactX="-9757" custLinFactNeighborX="-100000" custLinFactNeighborY="52228"/>
      <dgm:spPr/>
      <dgm:t>
        <a:bodyPr/>
        <a:lstStyle/>
        <a:p>
          <a:endParaRPr lang="en-US"/>
        </a:p>
      </dgm:t>
    </dgm:pt>
    <dgm:pt modelId="{B846804C-04DE-9943-B4A9-AD880919DEA7}" type="pres">
      <dgm:prSet presAssocID="{BC8E1548-EFE1-0143-BD7C-7B3BD5903115}" presName="circ1Tx" presStyleLbl="revTx" presStyleIdx="0" presStyleCnt="0">
        <dgm:presLayoutVars>
          <dgm:chMax val="0"/>
          <dgm:chPref val="0"/>
          <dgm:bulletEnabled val="1"/>
        </dgm:presLayoutVars>
      </dgm:prSet>
      <dgm:spPr/>
      <dgm:t>
        <a:bodyPr/>
        <a:lstStyle/>
        <a:p>
          <a:endParaRPr lang="en-US"/>
        </a:p>
      </dgm:t>
    </dgm:pt>
    <dgm:pt modelId="{1B47E40A-E891-7B4F-AA4F-1AD03530907B}" type="pres">
      <dgm:prSet presAssocID="{E55CB068-D24C-BD47-9332-9CAEC4AE360E}" presName="circ2" presStyleLbl="vennNode1" presStyleIdx="1" presStyleCnt="3" custScaleX="84147" custScaleY="83403" custLinFactNeighborX="69984" custLinFactNeighborY="37410"/>
      <dgm:spPr/>
      <dgm:t>
        <a:bodyPr/>
        <a:lstStyle/>
        <a:p>
          <a:endParaRPr lang="en-US"/>
        </a:p>
      </dgm:t>
    </dgm:pt>
    <dgm:pt modelId="{F1C81DA3-0676-464E-9337-8DD80C80EC22}" type="pres">
      <dgm:prSet presAssocID="{E55CB068-D24C-BD47-9332-9CAEC4AE360E}" presName="circ2Tx" presStyleLbl="revTx" presStyleIdx="0" presStyleCnt="0">
        <dgm:presLayoutVars>
          <dgm:chMax val="0"/>
          <dgm:chPref val="0"/>
          <dgm:bulletEnabled val="1"/>
        </dgm:presLayoutVars>
      </dgm:prSet>
      <dgm:spPr/>
      <dgm:t>
        <a:bodyPr/>
        <a:lstStyle/>
        <a:p>
          <a:endParaRPr lang="en-US"/>
        </a:p>
      </dgm:t>
    </dgm:pt>
    <dgm:pt modelId="{C19411A9-2577-BF45-99B9-1C2DE8DC0D09}" type="pres">
      <dgm:prSet presAssocID="{03F2D304-CD1F-934A-A95E-E43DC40BC23A}" presName="circ3" presStyleLbl="vennNode1" presStyleIdx="2" presStyleCnt="3" custScaleX="260252" custScaleY="166667" custLinFactNeighborX="4811" custLinFactNeighborY="-16214"/>
      <dgm:spPr/>
      <dgm:t>
        <a:bodyPr/>
        <a:lstStyle/>
        <a:p>
          <a:endParaRPr lang="en-US"/>
        </a:p>
      </dgm:t>
    </dgm:pt>
    <dgm:pt modelId="{3B0AE8B8-5D57-6E41-BB91-9CF7EA52D383}" type="pres">
      <dgm:prSet presAssocID="{03F2D304-CD1F-934A-A95E-E43DC40BC23A}" presName="circ3Tx" presStyleLbl="revTx" presStyleIdx="0" presStyleCnt="0">
        <dgm:presLayoutVars>
          <dgm:chMax val="0"/>
          <dgm:chPref val="0"/>
          <dgm:bulletEnabled val="1"/>
        </dgm:presLayoutVars>
      </dgm:prSet>
      <dgm:spPr/>
      <dgm:t>
        <a:bodyPr/>
        <a:lstStyle/>
        <a:p>
          <a:endParaRPr lang="en-US"/>
        </a:p>
      </dgm:t>
    </dgm:pt>
  </dgm:ptLst>
  <dgm:cxnLst>
    <dgm:cxn modelId="{9AE3AAD4-E779-0646-A286-F031C9FD8B61}" srcId="{73610790-51DA-594C-9720-E0710D542A47}" destId="{E55CB068-D24C-BD47-9332-9CAEC4AE360E}" srcOrd="1" destOrd="0" parTransId="{8E98DAB6-549D-FE43-B61B-40EF4959E65B}" sibTransId="{5918D013-B211-D544-BBB0-C94CE6FB41C2}"/>
    <dgm:cxn modelId="{0E2E64B1-2143-45A0-8E31-DA466E7F5A20}" type="presOf" srcId="{E55CB068-D24C-BD47-9332-9CAEC4AE360E}" destId="{F1C81DA3-0676-464E-9337-8DD80C80EC22}" srcOrd="1" destOrd="0" presId="urn:microsoft.com/office/officeart/2005/8/layout/venn1"/>
    <dgm:cxn modelId="{0EE2F483-FBFA-4C48-BCD7-AA56706828B2}" type="presOf" srcId="{03F2D304-CD1F-934A-A95E-E43DC40BC23A}" destId="{C19411A9-2577-BF45-99B9-1C2DE8DC0D09}" srcOrd="0" destOrd="0" presId="urn:microsoft.com/office/officeart/2005/8/layout/venn1"/>
    <dgm:cxn modelId="{FF6519ED-3322-4E4D-B4B2-05849444FAA1}" type="presOf" srcId="{BC8E1548-EFE1-0143-BD7C-7B3BD5903115}" destId="{5BD97F2B-F124-0749-9DA1-6EF2707DE37C}" srcOrd="0" destOrd="0" presId="urn:microsoft.com/office/officeart/2005/8/layout/venn1"/>
    <dgm:cxn modelId="{62DCCC11-3D7A-1E49-8D16-102DE93354E8}" srcId="{73610790-51DA-594C-9720-E0710D542A47}" destId="{BC8E1548-EFE1-0143-BD7C-7B3BD5903115}" srcOrd="0" destOrd="0" parTransId="{A72A0FC0-0BF1-6940-A98B-343393407C41}" sibTransId="{66DC902A-C1DD-3545-A472-5105DA6FCEC6}"/>
    <dgm:cxn modelId="{003AF725-C371-4E82-BF5D-BA320D5BF220}" type="presOf" srcId="{E55CB068-D24C-BD47-9332-9CAEC4AE360E}" destId="{1B47E40A-E891-7B4F-AA4F-1AD03530907B}" srcOrd="0" destOrd="0" presId="urn:microsoft.com/office/officeart/2005/8/layout/venn1"/>
    <dgm:cxn modelId="{C8B2ED05-3440-4A1F-B401-C19AFE37E04B}" type="presOf" srcId="{BC8E1548-EFE1-0143-BD7C-7B3BD5903115}" destId="{B846804C-04DE-9943-B4A9-AD880919DEA7}" srcOrd="1" destOrd="0" presId="urn:microsoft.com/office/officeart/2005/8/layout/venn1"/>
    <dgm:cxn modelId="{7A0F29BC-8243-44DE-A057-5C262E0464DE}" type="presOf" srcId="{03F2D304-CD1F-934A-A95E-E43DC40BC23A}" destId="{3B0AE8B8-5D57-6E41-BB91-9CF7EA52D383}" srcOrd="1" destOrd="0" presId="urn:microsoft.com/office/officeart/2005/8/layout/venn1"/>
    <dgm:cxn modelId="{58A99B16-0FD7-8D46-B64D-BA78C0A6D910}" srcId="{73610790-51DA-594C-9720-E0710D542A47}" destId="{03F2D304-CD1F-934A-A95E-E43DC40BC23A}" srcOrd="2" destOrd="0" parTransId="{9204E481-D7F5-0A45-87C4-7E25773F5502}" sibTransId="{3A5F38C4-2686-9E47-AD22-777DDC4425D7}"/>
    <dgm:cxn modelId="{9E0F4170-9DAF-411A-BEFB-BABA3C1658E1}" type="presOf" srcId="{73610790-51DA-594C-9720-E0710D542A47}" destId="{82FB19EC-A147-4F4D-A68B-D71C78FB4C27}" srcOrd="0" destOrd="0" presId="urn:microsoft.com/office/officeart/2005/8/layout/venn1"/>
    <dgm:cxn modelId="{36CBED8C-CB8F-498D-AF58-D25FDD3C6779}" type="presParOf" srcId="{82FB19EC-A147-4F4D-A68B-D71C78FB4C27}" destId="{5BD97F2B-F124-0749-9DA1-6EF2707DE37C}" srcOrd="0" destOrd="0" presId="urn:microsoft.com/office/officeart/2005/8/layout/venn1"/>
    <dgm:cxn modelId="{6EC4A3E8-437A-45F0-BD52-F32C10970666}" type="presParOf" srcId="{82FB19EC-A147-4F4D-A68B-D71C78FB4C27}" destId="{B846804C-04DE-9943-B4A9-AD880919DEA7}" srcOrd="1" destOrd="0" presId="urn:microsoft.com/office/officeart/2005/8/layout/venn1"/>
    <dgm:cxn modelId="{1EEA3AF8-9CE3-4CF9-8BF6-10B066F7AAF4}" type="presParOf" srcId="{82FB19EC-A147-4F4D-A68B-D71C78FB4C27}" destId="{1B47E40A-E891-7B4F-AA4F-1AD03530907B}" srcOrd="2" destOrd="0" presId="urn:microsoft.com/office/officeart/2005/8/layout/venn1"/>
    <dgm:cxn modelId="{F01CFC7C-4701-4853-86EB-C5317E03CEA9}" type="presParOf" srcId="{82FB19EC-A147-4F4D-A68B-D71C78FB4C27}" destId="{F1C81DA3-0676-464E-9337-8DD80C80EC22}" srcOrd="3" destOrd="0" presId="urn:microsoft.com/office/officeart/2005/8/layout/venn1"/>
    <dgm:cxn modelId="{E493489B-C89E-4E31-8203-EACFFD611531}" type="presParOf" srcId="{82FB19EC-A147-4F4D-A68B-D71C78FB4C27}" destId="{C19411A9-2577-BF45-99B9-1C2DE8DC0D09}" srcOrd="4" destOrd="0" presId="urn:microsoft.com/office/officeart/2005/8/layout/venn1"/>
    <dgm:cxn modelId="{97161C62-4750-4772-B98B-0D0116B7A7B9}" type="presParOf" srcId="{82FB19EC-A147-4F4D-A68B-D71C78FB4C27}" destId="{3B0AE8B8-5D57-6E41-BB91-9CF7EA52D383}" srcOrd="5"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DDA560B-4086-9F4C-9AEB-5FB7E22F07AE}" type="doc">
      <dgm:prSet loTypeId="urn:microsoft.com/office/officeart/2009/3/layout/RandomtoResultProcess" loCatId="" qsTypeId="urn:microsoft.com/office/officeart/2005/8/quickstyle/simple5" qsCatId="simple" csTypeId="urn:microsoft.com/office/officeart/2005/8/colors/accent1_2" csCatId="accent1" phldr="1"/>
      <dgm:spPr/>
      <dgm:t>
        <a:bodyPr/>
        <a:lstStyle/>
        <a:p>
          <a:endParaRPr lang="en-US"/>
        </a:p>
      </dgm:t>
    </dgm:pt>
    <dgm:pt modelId="{81F9E91C-535F-6F4E-BBCF-638D1E004C74}">
      <dgm:prSet phldrT="[Text]"/>
      <dgm:spPr/>
      <dgm:t>
        <a:bodyPr/>
        <a:lstStyle/>
        <a:p>
          <a:endParaRPr lang="en-US" dirty="0"/>
        </a:p>
      </dgm:t>
    </dgm:pt>
    <dgm:pt modelId="{18C9115E-63B1-CA4F-9C18-DDCF20D085BA}" type="parTrans" cxnId="{1545C0DC-5DBD-154F-9E82-FB7C16129648}">
      <dgm:prSet/>
      <dgm:spPr/>
      <dgm:t>
        <a:bodyPr/>
        <a:lstStyle/>
        <a:p>
          <a:endParaRPr lang="en-US"/>
        </a:p>
      </dgm:t>
    </dgm:pt>
    <dgm:pt modelId="{7F122216-181E-D94E-A0D2-BED87EC1B065}" type="sibTrans" cxnId="{1545C0DC-5DBD-154F-9E82-FB7C16129648}">
      <dgm:prSet/>
      <dgm:spPr/>
      <dgm:t>
        <a:bodyPr/>
        <a:lstStyle/>
        <a:p>
          <a:endParaRPr lang="en-US"/>
        </a:p>
      </dgm:t>
    </dgm:pt>
    <dgm:pt modelId="{75C16247-76AB-4807-B2B7-A9EBDFEDC406}">
      <dgm:prSet/>
      <dgm:spPr/>
      <dgm:t>
        <a:bodyPr/>
        <a:lstStyle/>
        <a:p>
          <a:r>
            <a:rPr lang="en-US" dirty="0" smtClean="0"/>
            <a:t>1. Digitized and in </a:t>
          </a:r>
          <a:r>
            <a:rPr lang="en-US" dirty="0" err="1" smtClean="0"/>
            <a:t>HathiTrust</a:t>
          </a:r>
          <a:r>
            <a:rPr lang="en-US" dirty="0" smtClean="0"/>
            <a:t> or Portico </a:t>
          </a:r>
        </a:p>
        <a:p>
          <a:endParaRPr lang="en-US" dirty="0" smtClean="0"/>
        </a:p>
        <a:p>
          <a:r>
            <a:rPr lang="en-US" dirty="0" smtClean="0"/>
            <a:t>2. Not digitized</a:t>
          </a:r>
        </a:p>
      </dgm:t>
    </dgm:pt>
    <dgm:pt modelId="{16A157F4-2465-4F42-858B-B6B24AA586BC}" type="parTrans" cxnId="{95364253-9EE7-45E2-BBF1-8AD9BA4997C1}">
      <dgm:prSet/>
      <dgm:spPr/>
      <dgm:t>
        <a:bodyPr/>
        <a:lstStyle/>
        <a:p>
          <a:endParaRPr lang="en-US"/>
        </a:p>
      </dgm:t>
    </dgm:pt>
    <dgm:pt modelId="{CC540D83-D2B3-4181-9EAA-0D2550CEC340}" type="sibTrans" cxnId="{95364253-9EE7-45E2-BBF1-8AD9BA4997C1}">
      <dgm:prSet/>
      <dgm:spPr/>
      <dgm:t>
        <a:bodyPr/>
        <a:lstStyle/>
        <a:p>
          <a:endParaRPr lang="en-US"/>
        </a:p>
      </dgm:t>
    </dgm:pt>
    <dgm:pt modelId="{90A7A319-534E-4126-A6E5-9BFDB5249915}">
      <dgm:prSet/>
      <dgm:spPr/>
      <dgm:t>
        <a:bodyPr/>
        <a:lstStyle/>
        <a:p>
          <a:r>
            <a:rPr lang="en-US" dirty="0" smtClean="0"/>
            <a:t>Collective Collection</a:t>
          </a:r>
          <a:endParaRPr lang="en-US" dirty="0"/>
        </a:p>
      </dgm:t>
    </dgm:pt>
    <dgm:pt modelId="{76FE1BC7-4ED8-4B89-B45C-64E6D1278459}" type="parTrans" cxnId="{0CCD343D-8832-4B94-ABE8-F549F13DCBA8}">
      <dgm:prSet/>
      <dgm:spPr/>
      <dgm:t>
        <a:bodyPr/>
        <a:lstStyle/>
        <a:p>
          <a:endParaRPr lang="en-US"/>
        </a:p>
      </dgm:t>
    </dgm:pt>
    <dgm:pt modelId="{6B5AB59D-9E0D-45D1-870F-A09D2744AF1F}" type="sibTrans" cxnId="{0CCD343D-8832-4B94-ABE8-F549F13DCBA8}">
      <dgm:prSet/>
      <dgm:spPr/>
      <dgm:t>
        <a:bodyPr/>
        <a:lstStyle/>
        <a:p>
          <a:endParaRPr lang="en-US"/>
        </a:p>
      </dgm:t>
    </dgm:pt>
    <dgm:pt modelId="{D2C09C85-4622-F14B-9A6F-258CD9486243}" type="pres">
      <dgm:prSet presAssocID="{3DDA560B-4086-9F4C-9AEB-5FB7E22F07AE}" presName="Name0" presStyleCnt="0">
        <dgm:presLayoutVars>
          <dgm:dir/>
          <dgm:animOne val="branch"/>
          <dgm:animLvl val="lvl"/>
        </dgm:presLayoutVars>
      </dgm:prSet>
      <dgm:spPr/>
      <dgm:t>
        <a:bodyPr/>
        <a:lstStyle/>
        <a:p>
          <a:endParaRPr lang="en-US"/>
        </a:p>
      </dgm:t>
    </dgm:pt>
    <dgm:pt modelId="{A4102FBC-3809-0843-871D-1080427C9A14}" type="pres">
      <dgm:prSet presAssocID="{81F9E91C-535F-6F4E-BBCF-638D1E004C74}" presName="chaos" presStyleCnt="0"/>
      <dgm:spPr/>
      <dgm:t>
        <a:bodyPr/>
        <a:lstStyle/>
        <a:p>
          <a:endParaRPr lang="en-US"/>
        </a:p>
      </dgm:t>
    </dgm:pt>
    <dgm:pt modelId="{17700BA1-693B-2245-883F-816E429F8C9A}" type="pres">
      <dgm:prSet presAssocID="{81F9E91C-535F-6F4E-BBCF-638D1E004C74}" presName="parTx1" presStyleLbl="revTx" presStyleIdx="0" presStyleCnt="2"/>
      <dgm:spPr/>
      <dgm:t>
        <a:bodyPr/>
        <a:lstStyle/>
        <a:p>
          <a:endParaRPr lang="en-US"/>
        </a:p>
      </dgm:t>
    </dgm:pt>
    <dgm:pt modelId="{BD74E94E-869E-BC42-833A-468A48449E41}" type="pres">
      <dgm:prSet presAssocID="{81F9E91C-535F-6F4E-BBCF-638D1E004C74}" presName="c1" presStyleLbl="node1" presStyleIdx="0" presStyleCnt="19"/>
      <dgm:spPr/>
      <dgm:t>
        <a:bodyPr/>
        <a:lstStyle/>
        <a:p>
          <a:endParaRPr lang="en-US"/>
        </a:p>
      </dgm:t>
    </dgm:pt>
    <dgm:pt modelId="{64BAB5AF-C67A-BE44-84B7-AF01EF6CB63F}" type="pres">
      <dgm:prSet presAssocID="{81F9E91C-535F-6F4E-BBCF-638D1E004C74}" presName="c2" presStyleLbl="node1" presStyleIdx="1" presStyleCnt="19"/>
      <dgm:spPr/>
      <dgm:t>
        <a:bodyPr/>
        <a:lstStyle/>
        <a:p>
          <a:endParaRPr lang="en-US"/>
        </a:p>
      </dgm:t>
    </dgm:pt>
    <dgm:pt modelId="{59E22464-2FBC-8B47-9519-9F85FA6FAAE7}" type="pres">
      <dgm:prSet presAssocID="{81F9E91C-535F-6F4E-BBCF-638D1E004C74}" presName="c3" presStyleLbl="node1" presStyleIdx="2" presStyleCnt="19"/>
      <dgm:spPr/>
      <dgm:t>
        <a:bodyPr/>
        <a:lstStyle/>
        <a:p>
          <a:endParaRPr lang="en-US"/>
        </a:p>
      </dgm:t>
    </dgm:pt>
    <dgm:pt modelId="{4245A821-98FB-C44D-9BC0-FDD27D03B229}" type="pres">
      <dgm:prSet presAssocID="{81F9E91C-535F-6F4E-BBCF-638D1E004C74}" presName="c4" presStyleLbl="node1" presStyleIdx="3" presStyleCnt="19"/>
      <dgm:spPr/>
      <dgm:t>
        <a:bodyPr/>
        <a:lstStyle/>
        <a:p>
          <a:endParaRPr lang="en-US"/>
        </a:p>
      </dgm:t>
    </dgm:pt>
    <dgm:pt modelId="{F0CEB5FF-FF60-3A44-B71F-BDEA9051640C}" type="pres">
      <dgm:prSet presAssocID="{81F9E91C-535F-6F4E-BBCF-638D1E004C74}" presName="c5" presStyleLbl="node1" presStyleIdx="4" presStyleCnt="19"/>
      <dgm:spPr/>
      <dgm:t>
        <a:bodyPr/>
        <a:lstStyle/>
        <a:p>
          <a:endParaRPr lang="en-US"/>
        </a:p>
      </dgm:t>
    </dgm:pt>
    <dgm:pt modelId="{F218906B-BF83-FC4B-BBC3-A120267DEDBA}" type="pres">
      <dgm:prSet presAssocID="{81F9E91C-535F-6F4E-BBCF-638D1E004C74}" presName="c6" presStyleLbl="node1" presStyleIdx="5" presStyleCnt="19"/>
      <dgm:spPr/>
      <dgm:t>
        <a:bodyPr/>
        <a:lstStyle/>
        <a:p>
          <a:endParaRPr lang="en-US"/>
        </a:p>
      </dgm:t>
    </dgm:pt>
    <dgm:pt modelId="{3515FB66-BCFF-DD4F-8469-7343548F29C3}" type="pres">
      <dgm:prSet presAssocID="{81F9E91C-535F-6F4E-BBCF-638D1E004C74}" presName="c7" presStyleLbl="node1" presStyleIdx="6" presStyleCnt="19"/>
      <dgm:spPr/>
      <dgm:t>
        <a:bodyPr/>
        <a:lstStyle/>
        <a:p>
          <a:endParaRPr lang="en-US"/>
        </a:p>
      </dgm:t>
    </dgm:pt>
    <dgm:pt modelId="{CC10CB8A-AC88-3B4E-82C5-F56F534CEFC2}" type="pres">
      <dgm:prSet presAssocID="{81F9E91C-535F-6F4E-BBCF-638D1E004C74}" presName="c8" presStyleLbl="node1" presStyleIdx="7" presStyleCnt="19"/>
      <dgm:spPr/>
      <dgm:t>
        <a:bodyPr/>
        <a:lstStyle/>
        <a:p>
          <a:endParaRPr lang="en-US"/>
        </a:p>
      </dgm:t>
    </dgm:pt>
    <dgm:pt modelId="{C992FE93-CB72-0F44-9F0E-E0A26105838F}" type="pres">
      <dgm:prSet presAssocID="{81F9E91C-535F-6F4E-BBCF-638D1E004C74}" presName="c9" presStyleLbl="node1" presStyleIdx="8" presStyleCnt="19"/>
      <dgm:spPr/>
      <dgm:t>
        <a:bodyPr/>
        <a:lstStyle/>
        <a:p>
          <a:endParaRPr lang="en-US"/>
        </a:p>
      </dgm:t>
    </dgm:pt>
    <dgm:pt modelId="{48B2F556-A5C1-F541-A1A4-781669760757}" type="pres">
      <dgm:prSet presAssocID="{81F9E91C-535F-6F4E-BBCF-638D1E004C74}" presName="c10" presStyleLbl="node1" presStyleIdx="9" presStyleCnt="19"/>
      <dgm:spPr/>
      <dgm:t>
        <a:bodyPr/>
        <a:lstStyle/>
        <a:p>
          <a:endParaRPr lang="en-US"/>
        </a:p>
      </dgm:t>
    </dgm:pt>
    <dgm:pt modelId="{A705161B-B2E2-4C4E-A6CA-C847D735CFFB}" type="pres">
      <dgm:prSet presAssocID="{81F9E91C-535F-6F4E-BBCF-638D1E004C74}" presName="c11" presStyleLbl="node1" presStyleIdx="10" presStyleCnt="19"/>
      <dgm:spPr/>
      <dgm:t>
        <a:bodyPr/>
        <a:lstStyle/>
        <a:p>
          <a:endParaRPr lang="en-US"/>
        </a:p>
      </dgm:t>
    </dgm:pt>
    <dgm:pt modelId="{F65EDFCF-3545-014A-914F-40C0071CC0C3}" type="pres">
      <dgm:prSet presAssocID="{81F9E91C-535F-6F4E-BBCF-638D1E004C74}" presName="c12" presStyleLbl="node1" presStyleIdx="11" presStyleCnt="19"/>
      <dgm:spPr/>
      <dgm:t>
        <a:bodyPr/>
        <a:lstStyle/>
        <a:p>
          <a:endParaRPr lang="en-US"/>
        </a:p>
      </dgm:t>
    </dgm:pt>
    <dgm:pt modelId="{49F3CB2F-96E2-EE4B-8108-E18BE6127F8D}" type="pres">
      <dgm:prSet presAssocID="{81F9E91C-535F-6F4E-BBCF-638D1E004C74}" presName="c13" presStyleLbl="node1" presStyleIdx="12" presStyleCnt="19"/>
      <dgm:spPr/>
      <dgm:t>
        <a:bodyPr/>
        <a:lstStyle/>
        <a:p>
          <a:endParaRPr lang="en-US"/>
        </a:p>
      </dgm:t>
    </dgm:pt>
    <dgm:pt modelId="{2989A650-D24F-EF48-B477-D1D63C8E12E7}" type="pres">
      <dgm:prSet presAssocID="{81F9E91C-535F-6F4E-BBCF-638D1E004C74}" presName="c14" presStyleLbl="node1" presStyleIdx="13" presStyleCnt="19"/>
      <dgm:spPr/>
      <dgm:t>
        <a:bodyPr/>
        <a:lstStyle/>
        <a:p>
          <a:endParaRPr lang="en-US"/>
        </a:p>
      </dgm:t>
    </dgm:pt>
    <dgm:pt modelId="{29E64CEE-D986-334E-8353-6B52BB831DE4}" type="pres">
      <dgm:prSet presAssocID="{81F9E91C-535F-6F4E-BBCF-638D1E004C74}" presName="c15" presStyleLbl="node1" presStyleIdx="14" presStyleCnt="19"/>
      <dgm:spPr/>
      <dgm:t>
        <a:bodyPr/>
        <a:lstStyle/>
        <a:p>
          <a:endParaRPr lang="en-US"/>
        </a:p>
      </dgm:t>
    </dgm:pt>
    <dgm:pt modelId="{69618ABB-0231-954E-93A8-42A4FB33B306}" type="pres">
      <dgm:prSet presAssocID="{81F9E91C-535F-6F4E-BBCF-638D1E004C74}" presName="c16" presStyleLbl="node1" presStyleIdx="15" presStyleCnt="19"/>
      <dgm:spPr/>
      <dgm:t>
        <a:bodyPr/>
        <a:lstStyle/>
        <a:p>
          <a:endParaRPr lang="en-US"/>
        </a:p>
      </dgm:t>
    </dgm:pt>
    <dgm:pt modelId="{0C523723-7377-9A4E-9BF3-50DCD5C6EFDE}" type="pres">
      <dgm:prSet presAssocID="{81F9E91C-535F-6F4E-BBCF-638D1E004C74}" presName="c17" presStyleLbl="node1" presStyleIdx="16" presStyleCnt="19"/>
      <dgm:spPr/>
      <dgm:t>
        <a:bodyPr/>
        <a:lstStyle/>
        <a:p>
          <a:endParaRPr lang="en-US"/>
        </a:p>
      </dgm:t>
    </dgm:pt>
    <dgm:pt modelId="{53F9B7B2-31D0-6E4E-8F99-E0207DDA8117}" type="pres">
      <dgm:prSet presAssocID="{81F9E91C-535F-6F4E-BBCF-638D1E004C74}" presName="c18" presStyleLbl="node1" presStyleIdx="17" presStyleCnt="19"/>
      <dgm:spPr/>
      <dgm:t>
        <a:bodyPr/>
        <a:lstStyle/>
        <a:p>
          <a:endParaRPr lang="en-US"/>
        </a:p>
      </dgm:t>
    </dgm:pt>
    <dgm:pt modelId="{B97D0B0A-0AD1-6F4B-9AF4-C573435E3D0F}" type="pres">
      <dgm:prSet presAssocID="{7F122216-181E-D94E-A0D2-BED87EC1B065}" presName="chevronComposite1" presStyleCnt="0"/>
      <dgm:spPr/>
      <dgm:t>
        <a:bodyPr/>
        <a:lstStyle/>
        <a:p>
          <a:endParaRPr lang="en-US"/>
        </a:p>
      </dgm:t>
    </dgm:pt>
    <dgm:pt modelId="{DFF7297B-7A4A-4D47-A7BA-220E5A5D0C21}" type="pres">
      <dgm:prSet presAssocID="{7F122216-181E-D94E-A0D2-BED87EC1B065}" presName="chevron1" presStyleLbl="sibTrans2D1" presStyleIdx="0" presStyleCnt="2"/>
      <dgm:spPr/>
      <dgm:t>
        <a:bodyPr/>
        <a:lstStyle/>
        <a:p>
          <a:endParaRPr lang="en-US"/>
        </a:p>
      </dgm:t>
    </dgm:pt>
    <dgm:pt modelId="{28643956-78F5-E944-AE3F-089A909BC454}" type="pres">
      <dgm:prSet presAssocID="{7F122216-181E-D94E-A0D2-BED87EC1B065}" presName="spChevron1" presStyleCnt="0"/>
      <dgm:spPr/>
      <dgm:t>
        <a:bodyPr/>
        <a:lstStyle/>
        <a:p>
          <a:endParaRPr lang="en-US"/>
        </a:p>
      </dgm:t>
    </dgm:pt>
    <dgm:pt modelId="{423BC7FC-81C5-4AE7-A69A-964F5E0B713E}" type="pres">
      <dgm:prSet presAssocID="{75C16247-76AB-4807-B2B7-A9EBDFEDC406}" presName="middle" presStyleCnt="0"/>
      <dgm:spPr/>
      <dgm:t>
        <a:bodyPr/>
        <a:lstStyle/>
        <a:p>
          <a:endParaRPr lang="en-US"/>
        </a:p>
      </dgm:t>
    </dgm:pt>
    <dgm:pt modelId="{1D24529E-0EAF-4CDB-984F-F36DEFCC8D19}" type="pres">
      <dgm:prSet presAssocID="{75C16247-76AB-4807-B2B7-A9EBDFEDC406}" presName="parTxMid" presStyleLbl="revTx" presStyleIdx="1" presStyleCnt="2"/>
      <dgm:spPr/>
      <dgm:t>
        <a:bodyPr/>
        <a:lstStyle/>
        <a:p>
          <a:endParaRPr lang="en-US"/>
        </a:p>
      </dgm:t>
    </dgm:pt>
    <dgm:pt modelId="{72A7F014-F39C-40B7-A6B5-20DC3866103C}" type="pres">
      <dgm:prSet presAssocID="{75C16247-76AB-4807-B2B7-A9EBDFEDC406}" presName="spMid" presStyleCnt="0"/>
      <dgm:spPr/>
      <dgm:t>
        <a:bodyPr/>
        <a:lstStyle/>
        <a:p>
          <a:endParaRPr lang="en-US"/>
        </a:p>
      </dgm:t>
    </dgm:pt>
    <dgm:pt modelId="{268B1638-FA32-4ED0-88E7-55F2291E3985}" type="pres">
      <dgm:prSet presAssocID="{CC540D83-D2B3-4181-9EAA-0D2550CEC340}" presName="chevronComposite1" presStyleCnt="0"/>
      <dgm:spPr/>
      <dgm:t>
        <a:bodyPr/>
        <a:lstStyle/>
        <a:p>
          <a:endParaRPr lang="en-US"/>
        </a:p>
      </dgm:t>
    </dgm:pt>
    <dgm:pt modelId="{C3E0D794-409D-4491-9D01-C09593B97223}" type="pres">
      <dgm:prSet presAssocID="{CC540D83-D2B3-4181-9EAA-0D2550CEC340}" presName="chevron1" presStyleLbl="sibTrans2D1" presStyleIdx="1" presStyleCnt="2"/>
      <dgm:spPr/>
      <dgm:t>
        <a:bodyPr/>
        <a:lstStyle/>
        <a:p>
          <a:endParaRPr lang="en-US"/>
        </a:p>
      </dgm:t>
    </dgm:pt>
    <dgm:pt modelId="{1B2E8B6B-7547-43C1-B856-BCEE984B4036}" type="pres">
      <dgm:prSet presAssocID="{CC540D83-D2B3-4181-9EAA-0D2550CEC340}" presName="spChevron1" presStyleCnt="0"/>
      <dgm:spPr/>
      <dgm:t>
        <a:bodyPr/>
        <a:lstStyle/>
        <a:p>
          <a:endParaRPr lang="en-US"/>
        </a:p>
      </dgm:t>
    </dgm:pt>
    <dgm:pt modelId="{15E90BDF-8836-4F8D-9654-5CCDD4E6E79B}" type="pres">
      <dgm:prSet presAssocID="{90A7A319-534E-4126-A6E5-9BFDB5249915}" presName="last" presStyleCnt="0"/>
      <dgm:spPr/>
      <dgm:t>
        <a:bodyPr/>
        <a:lstStyle/>
        <a:p>
          <a:endParaRPr lang="en-US"/>
        </a:p>
      </dgm:t>
    </dgm:pt>
    <dgm:pt modelId="{39F77DD8-7836-4672-9EC5-4CD118371310}" type="pres">
      <dgm:prSet presAssocID="{90A7A319-534E-4126-A6E5-9BFDB5249915}" presName="circleTx" presStyleLbl="node1" presStyleIdx="18" presStyleCnt="19"/>
      <dgm:spPr/>
      <dgm:t>
        <a:bodyPr/>
        <a:lstStyle/>
        <a:p>
          <a:endParaRPr lang="en-US"/>
        </a:p>
      </dgm:t>
    </dgm:pt>
    <dgm:pt modelId="{9737FB4D-4F37-4F4B-AD1B-B20FEFD00FA7}" type="pres">
      <dgm:prSet presAssocID="{90A7A319-534E-4126-A6E5-9BFDB5249915}" presName="spN" presStyleCnt="0"/>
      <dgm:spPr/>
      <dgm:t>
        <a:bodyPr/>
        <a:lstStyle/>
        <a:p>
          <a:endParaRPr lang="en-US"/>
        </a:p>
      </dgm:t>
    </dgm:pt>
  </dgm:ptLst>
  <dgm:cxnLst>
    <dgm:cxn modelId="{3E7C6ACA-2AD2-475F-8768-F7C3F068E960}" type="presOf" srcId="{81F9E91C-535F-6F4E-BBCF-638D1E004C74}" destId="{17700BA1-693B-2245-883F-816E429F8C9A}" srcOrd="0" destOrd="0" presId="urn:microsoft.com/office/officeart/2009/3/layout/RandomtoResultProcess"/>
    <dgm:cxn modelId="{E5041C1D-04AA-440E-8C36-7E638387802A}" type="presOf" srcId="{3DDA560B-4086-9F4C-9AEB-5FB7E22F07AE}" destId="{D2C09C85-4622-F14B-9A6F-258CD9486243}" srcOrd="0" destOrd="0" presId="urn:microsoft.com/office/officeart/2009/3/layout/RandomtoResultProcess"/>
    <dgm:cxn modelId="{1545C0DC-5DBD-154F-9E82-FB7C16129648}" srcId="{3DDA560B-4086-9F4C-9AEB-5FB7E22F07AE}" destId="{81F9E91C-535F-6F4E-BBCF-638D1E004C74}" srcOrd="0" destOrd="0" parTransId="{18C9115E-63B1-CA4F-9C18-DDCF20D085BA}" sibTransId="{7F122216-181E-D94E-A0D2-BED87EC1B065}"/>
    <dgm:cxn modelId="{D5C1FB46-69B8-413C-82D2-65661D0A8D69}" type="presOf" srcId="{90A7A319-534E-4126-A6E5-9BFDB5249915}" destId="{39F77DD8-7836-4672-9EC5-4CD118371310}" srcOrd="0" destOrd="0" presId="urn:microsoft.com/office/officeart/2009/3/layout/RandomtoResultProcess"/>
    <dgm:cxn modelId="{0CCD343D-8832-4B94-ABE8-F549F13DCBA8}" srcId="{3DDA560B-4086-9F4C-9AEB-5FB7E22F07AE}" destId="{90A7A319-534E-4126-A6E5-9BFDB5249915}" srcOrd="2" destOrd="0" parTransId="{76FE1BC7-4ED8-4B89-B45C-64E6D1278459}" sibTransId="{6B5AB59D-9E0D-45D1-870F-A09D2744AF1F}"/>
    <dgm:cxn modelId="{5EC1D8C6-6989-4C83-AF74-ED3687687699}" type="presOf" srcId="{75C16247-76AB-4807-B2B7-A9EBDFEDC406}" destId="{1D24529E-0EAF-4CDB-984F-F36DEFCC8D19}" srcOrd="0" destOrd="0" presId="urn:microsoft.com/office/officeart/2009/3/layout/RandomtoResultProcess"/>
    <dgm:cxn modelId="{95364253-9EE7-45E2-BBF1-8AD9BA4997C1}" srcId="{3DDA560B-4086-9F4C-9AEB-5FB7E22F07AE}" destId="{75C16247-76AB-4807-B2B7-A9EBDFEDC406}" srcOrd="1" destOrd="0" parTransId="{16A157F4-2465-4F42-858B-B6B24AA586BC}" sibTransId="{CC540D83-D2B3-4181-9EAA-0D2550CEC340}"/>
    <dgm:cxn modelId="{A8576022-36AD-460C-AD82-8FFA17FEACBC}" type="presParOf" srcId="{D2C09C85-4622-F14B-9A6F-258CD9486243}" destId="{A4102FBC-3809-0843-871D-1080427C9A14}" srcOrd="0" destOrd="0" presId="urn:microsoft.com/office/officeart/2009/3/layout/RandomtoResultProcess"/>
    <dgm:cxn modelId="{A3B46617-17F1-40FB-AA91-15E8859EC284}" type="presParOf" srcId="{A4102FBC-3809-0843-871D-1080427C9A14}" destId="{17700BA1-693B-2245-883F-816E429F8C9A}" srcOrd="0" destOrd="0" presId="urn:microsoft.com/office/officeart/2009/3/layout/RandomtoResultProcess"/>
    <dgm:cxn modelId="{156F5EAE-3E3D-45F2-A63A-733B654522D5}" type="presParOf" srcId="{A4102FBC-3809-0843-871D-1080427C9A14}" destId="{BD74E94E-869E-BC42-833A-468A48449E41}" srcOrd="1" destOrd="0" presId="urn:microsoft.com/office/officeart/2009/3/layout/RandomtoResultProcess"/>
    <dgm:cxn modelId="{F0258CAA-A73E-4C5B-BA7A-5DE021E402A0}" type="presParOf" srcId="{A4102FBC-3809-0843-871D-1080427C9A14}" destId="{64BAB5AF-C67A-BE44-84B7-AF01EF6CB63F}" srcOrd="2" destOrd="0" presId="urn:microsoft.com/office/officeart/2009/3/layout/RandomtoResultProcess"/>
    <dgm:cxn modelId="{E27A68B2-8317-454B-827C-AAB57407EDAC}" type="presParOf" srcId="{A4102FBC-3809-0843-871D-1080427C9A14}" destId="{59E22464-2FBC-8B47-9519-9F85FA6FAAE7}" srcOrd="3" destOrd="0" presId="urn:microsoft.com/office/officeart/2009/3/layout/RandomtoResultProcess"/>
    <dgm:cxn modelId="{9A13F36A-9ACE-4268-84BE-91740FB97396}" type="presParOf" srcId="{A4102FBC-3809-0843-871D-1080427C9A14}" destId="{4245A821-98FB-C44D-9BC0-FDD27D03B229}" srcOrd="4" destOrd="0" presId="urn:microsoft.com/office/officeart/2009/3/layout/RandomtoResultProcess"/>
    <dgm:cxn modelId="{133524A7-DC00-4782-80C0-C1131CF51795}" type="presParOf" srcId="{A4102FBC-3809-0843-871D-1080427C9A14}" destId="{F0CEB5FF-FF60-3A44-B71F-BDEA9051640C}" srcOrd="5" destOrd="0" presId="urn:microsoft.com/office/officeart/2009/3/layout/RandomtoResultProcess"/>
    <dgm:cxn modelId="{D45A114F-C2AD-4E59-B0C4-8161366C5CAE}" type="presParOf" srcId="{A4102FBC-3809-0843-871D-1080427C9A14}" destId="{F218906B-BF83-FC4B-BBC3-A120267DEDBA}" srcOrd="6" destOrd="0" presId="urn:microsoft.com/office/officeart/2009/3/layout/RandomtoResultProcess"/>
    <dgm:cxn modelId="{F063F940-3936-4F73-B729-4CD95AF2D886}" type="presParOf" srcId="{A4102FBC-3809-0843-871D-1080427C9A14}" destId="{3515FB66-BCFF-DD4F-8469-7343548F29C3}" srcOrd="7" destOrd="0" presId="urn:microsoft.com/office/officeart/2009/3/layout/RandomtoResultProcess"/>
    <dgm:cxn modelId="{CB21324E-71E2-4C03-80C5-9A7B89F4BCCE}" type="presParOf" srcId="{A4102FBC-3809-0843-871D-1080427C9A14}" destId="{CC10CB8A-AC88-3B4E-82C5-F56F534CEFC2}" srcOrd="8" destOrd="0" presId="urn:microsoft.com/office/officeart/2009/3/layout/RandomtoResultProcess"/>
    <dgm:cxn modelId="{72DD9E34-B452-4F3A-BE8E-DBFB5AC631A6}" type="presParOf" srcId="{A4102FBC-3809-0843-871D-1080427C9A14}" destId="{C992FE93-CB72-0F44-9F0E-E0A26105838F}" srcOrd="9" destOrd="0" presId="urn:microsoft.com/office/officeart/2009/3/layout/RandomtoResultProcess"/>
    <dgm:cxn modelId="{4F7F9F18-23EC-4C99-8C69-AC909B0A1809}" type="presParOf" srcId="{A4102FBC-3809-0843-871D-1080427C9A14}" destId="{48B2F556-A5C1-F541-A1A4-781669760757}" srcOrd="10" destOrd="0" presId="urn:microsoft.com/office/officeart/2009/3/layout/RandomtoResultProcess"/>
    <dgm:cxn modelId="{F4582915-F705-4015-B17A-04B9EAFB82E3}" type="presParOf" srcId="{A4102FBC-3809-0843-871D-1080427C9A14}" destId="{A705161B-B2E2-4C4E-A6CA-C847D735CFFB}" srcOrd="11" destOrd="0" presId="urn:microsoft.com/office/officeart/2009/3/layout/RandomtoResultProcess"/>
    <dgm:cxn modelId="{2D19F8F6-FCEE-4A93-9A8E-3BA9698B5517}" type="presParOf" srcId="{A4102FBC-3809-0843-871D-1080427C9A14}" destId="{F65EDFCF-3545-014A-914F-40C0071CC0C3}" srcOrd="12" destOrd="0" presId="urn:microsoft.com/office/officeart/2009/3/layout/RandomtoResultProcess"/>
    <dgm:cxn modelId="{7CF07261-D1EE-45A3-81B1-73B6C5E9AB52}" type="presParOf" srcId="{A4102FBC-3809-0843-871D-1080427C9A14}" destId="{49F3CB2F-96E2-EE4B-8108-E18BE6127F8D}" srcOrd="13" destOrd="0" presId="urn:microsoft.com/office/officeart/2009/3/layout/RandomtoResultProcess"/>
    <dgm:cxn modelId="{68B2104C-5A8A-4BDB-9ECC-AB746F5A5BAF}" type="presParOf" srcId="{A4102FBC-3809-0843-871D-1080427C9A14}" destId="{2989A650-D24F-EF48-B477-D1D63C8E12E7}" srcOrd="14" destOrd="0" presId="urn:microsoft.com/office/officeart/2009/3/layout/RandomtoResultProcess"/>
    <dgm:cxn modelId="{ABDC4748-542A-4829-9560-66B57695E130}" type="presParOf" srcId="{A4102FBC-3809-0843-871D-1080427C9A14}" destId="{29E64CEE-D986-334E-8353-6B52BB831DE4}" srcOrd="15" destOrd="0" presId="urn:microsoft.com/office/officeart/2009/3/layout/RandomtoResultProcess"/>
    <dgm:cxn modelId="{F6DD3040-8D9F-4437-B81A-8BD52FB01FDB}" type="presParOf" srcId="{A4102FBC-3809-0843-871D-1080427C9A14}" destId="{69618ABB-0231-954E-93A8-42A4FB33B306}" srcOrd="16" destOrd="0" presId="urn:microsoft.com/office/officeart/2009/3/layout/RandomtoResultProcess"/>
    <dgm:cxn modelId="{628BF480-805E-4A6A-8EBA-A62EFB3113F9}" type="presParOf" srcId="{A4102FBC-3809-0843-871D-1080427C9A14}" destId="{0C523723-7377-9A4E-9BF3-50DCD5C6EFDE}" srcOrd="17" destOrd="0" presId="urn:microsoft.com/office/officeart/2009/3/layout/RandomtoResultProcess"/>
    <dgm:cxn modelId="{3728A3C4-6B79-46F4-BCD4-25153B4314B1}" type="presParOf" srcId="{A4102FBC-3809-0843-871D-1080427C9A14}" destId="{53F9B7B2-31D0-6E4E-8F99-E0207DDA8117}" srcOrd="18" destOrd="0" presId="urn:microsoft.com/office/officeart/2009/3/layout/RandomtoResultProcess"/>
    <dgm:cxn modelId="{D990A8A3-61F4-41B1-8123-C788CD9502CF}" type="presParOf" srcId="{D2C09C85-4622-F14B-9A6F-258CD9486243}" destId="{B97D0B0A-0AD1-6F4B-9AF4-C573435E3D0F}" srcOrd="1" destOrd="0" presId="urn:microsoft.com/office/officeart/2009/3/layout/RandomtoResultProcess"/>
    <dgm:cxn modelId="{49B7D4AD-ED39-49A9-A3AB-8F399656803F}" type="presParOf" srcId="{B97D0B0A-0AD1-6F4B-9AF4-C573435E3D0F}" destId="{DFF7297B-7A4A-4D47-A7BA-220E5A5D0C21}" srcOrd="0" destOrd="0" presId="urn:microsoft.com/office/officeart/2009/3/layout/RandomtoResultProcess"/>
    <dgm:cxn modelId="{47F2DAFF-E943-43AB-9F59-184462893C21}" type="presParOf" srcId="{B97D0B0A-0AD1-6F4B-9AF4-C573435E3D0F}" destId="{28643956-78F5-E944-AE3F-089A909BC454}" srcOrd="1" destOrd="0" presId="urn:microsoft.com/office/officeart/2009/3/layout/RandomtoResultProcess"/>
    <dgm:cxn modelId="{6A4ABE86-9191-4593-B51B-9B2E48CFB0AC}" type="presParOf" srcId="{D2C09C85-4622-F14B-9A6F-258CD9486243}" destId="{423BC7FC-81C5-4AE7-A69A-964F5E0B713E}" srcOrd="2" destOrd="0" presId="urn:microsoft.com/office/officeart/2009/3/layout/RandomtoResultProcess"/>
    <dgm:cxn modelId="{04E07E83-9385-4D1C-A224-9AF16D277DA5}" type="presParOf" srcId="{423BC7FC-81C5-4AE7-A69A-964F5E0B713E}" destId="{1D24529E-0EAF-4CDB-984F-F36DEFCC8D19}" srcOrd="0" destOrd="0" presId="urn:microsoft.com/office/officeart/2009/3/layout/RandomtoResultProcess"/>
    <dgm:cxn modelId="{A0D31B7E-3B9F-47BD-9495-C1EA9D8DF04C}" type="presParOf" srcId="{423BC7FC-81C5-4AE7-A69A-964F5E0B713E}" destId="{72A7F014-F39C-40B7-A6B5-20DC3866103C}" srcOrd="1" destOrd="0" presId="urn:microsoft.com/office/officeart/2009/3/layout/RandomtoResultProcess"/>
    <dgm:cxn modelId="{7242CF61-DD5A-4F4B-AA39-CD0D2E4CF4E7}" type="presParOf" srcId="{D2C09C85-4622-F14B-9A6F-258CD9486243}" destId="{268B1638-FA32-4ED0-88E7-55F2291E3985}" srcOrd="3" destOrd="0" presId="urn:microsoft.com/office/officeart/2009/3/layout/RandomtoResultProcess"/>
    <dgm:cxn modelId="{C942B2D0-F766-4351-959A-740F962EE030}" type="presParOf" srcId="{268B1638-FA32-4ED0-88E7-55F2291E3985}" destId="{C3E0D794-409D-4491-9D01-C09593B97223}" srcOrd="0" destOrd="0" presId="urn:microsoft.com/office/officeart/2009/3/layout/RandomtoResultProcess"/>
    <dgm:cxn modelId="{B259E10B-3863-48A4-ACFE-DEE0259F9D0E}" type="presParOf" srcId="{268B1638-FA32-4ED0-88E7-55F2291E3985}" destId="{1B2E8B6B-7547-43C1-B856-BCEE984B4036}" srcOrd="1" destOrd="0" presId="urn:microsoft.com/office/officeart/2009/3/layout/RandomtoResultProcess"/>
    <dgm:cxn modelId="{BB5E211B-DC76-4BDF-AB70-B88CE3FA5D0A}" type="presParOf" srcId="{D2C09C85-4622-F14B-9A6F-258CD9486243}" destId="{15E90BDF-8836-4F8D-9654-5CCDD4E6E79B}" srcOrd="4" destOrd="0" presId="urn:microsoft.com/office/officeart/2009/3/layout/RandomtoResultProcess"/>
    <dgm:cxn modelId="{D515804F-0820-4B46-AF75-DBE319D737AD}" type="presParOf" srcId="{15E90BDF-8836-4F8D-9654-5CCDD4E6E79B}" destId="{39F77DD8-7836-4672-9EC5-4CD118371310}" srcOrd="0" destOrd="0" presId="urn:microsoft.com/office/officeart/2009/3/layout/RandomtoResultProcess"/>
    <dgm:cxn modelId="{1105E3A3-D871-477B-96F4-FF2879063D20}" type="presParOf" srcId="{15E90BDF-8836-4F8D-9654-5CCDD4E6E79B}" destId="{9737FB4D-4F37-4F4B-AD1B-B20FEFD00FA7}" srcOrd="1" destOrd="0" presId="urn:microsoft.com/office/officeart/2009/3/layout/RandomtoResultProcess"/>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6EF175F-A18B-489C-836C-E8F88A411683}" type="doc">
      <dgm:prSet loTypeId="urn:microsoft.com/office/officeart/2005/8/layout/target3" loCatId="list" qsTypeId="urn:microsoft.com/office/officeart/2005/8/quickstyle/simple4" qsCatId="simple" csTypeId="urn:microsoft.com/office/officeart/2005/8/colors/accent1_2" csCatId="accent1" phldr="1"/>
      <dgm:spPr/>
      <dgm:t>
        <a:bodyPr/>
        <a:lstStyle/>
        <a:p>
          <a:endParaRPr lang="en-US"/>
        </a:p>
      </dgm:t>
    </dgm:pt>
    <dgm:pt modelId="{B883B913-D2CF-454E-A83F-1102D8E40A4F}">
      <dgm:prSet phldrT="[Text]" custT="1"/>
      <dgm:spPr/>
      <dgm:t>
        <a:bodyPr/>
        <a:lstStyle/>
        <a:p>
          <a:r>
            <a:rPr lang="en-US" sz="2800" dirty="0" smtClean="0"/>
            <a:t>Powered by </a:t>
          </a:r>
          <a:r>
            <a:rPr lang="en-US" sz="2800" i="1" dirty="0" smtClean="0"/>
            <a:t>enhanced</a:t>
          </a:r>
          <a:r>
            <a:rPr lang="en-US" sz="2800" dirty="0" smtClean="0"/>
            <a:t> access services</a:t>
          </a:r>
          <a:endParaRPr lang="en-US" sz="2800" dirty="0"/>
        </a:p>
      </dgm:t>
    </dgm:pt>
    <dgm:pt modelId="{D097E106-FB26-4709-A567-A33B63C3C0F7}" type="parTrans" cxnId="{0FB1D0D6-C0C5-4798-B743-047A88B8B442}">
      <dgm:prSet/>
      <dgm:spPr/>
      <dgm:t>
        <a:bodyPr/>
        <a:lstStyle/>
        <a:p>
          <a:endParaRPr lang="en-US"/>
        </a:p>
      </dgm:t>
    </dgm:pt>
    <dgm:pt modelId="{5015079B-3FF6-40A2-A775-374245F39B17}" type="sibTrans" cxnId="{0FB1D0D6-C0C5-4798-B743-047A88B8B442}">
      <dgm:prSet/>
      <dgm:spPr/>
      <dgm:t>
        <a:bodyPr/>
        <a:lstStyle/>
        <a:p>
          <a:endParaRPr lang="en-US"/>
        </a:p>
      </dgm:t>
    </dgm:pt>
    <dgm:pt modelId="{4AA1F0DA-08F7-4665-93CD-C9E18FAB9136}">
      <dgm:prSet phldrT="[Text]" custT="1"/>
      <dgm:spPr/>
      <dgm:t>
        <a:bodyPr/>
        <a:lstStyle/>
        <a:p>
          <a:r>
            <a:rPr lang="en-US" sz="2000" dirty="0" smtClean="0"/>
            <a:t>Digitization</a:t>
          </a:r>
          <a:endParaRPr lang="en-US" sz="1600" dirty="0"/>
        </a:p>
      </dgm:t>
    </dgm:pt>
    <dgm:pt modelId="{8173730B-39B6-4CF0-BA59-5F41938BC7DE}" type="parTrans" cxnId="{3A283CFE-5038-4AF0-A3A4-6F14302FB61E}">
      <dgm:prSet/>
      <dgm:spPr/>
      <dgm:t>
        <a:bodyPr/>
        <a:lstStyle/>
        <a:p>
          <a:endParaRPr lang="en-US"/>
        </a:p>
      </dgm:t>
    </dgm:pt>
    <dgm:pt modelId="{CADBD578-1067-4DD9-9D59-D429122EB05B}" type="sibTrans" cxnId="{3A283CFE-5038-4AF0-A3A4-6F14302FB61E}">
      <dgm:prSet/>
      <dgm:spPr/>
      <dgm:t>
        <a:bodyPr/>
        <a:lstStyle/>
        <a:p>
          <a:endParaRPr lang="en-US"/>
        </a:p>
      </dgm:t>
    </dgm:pt>
    <dgm:pt modelId="{040264B6-1EF4-4D98-886F-E13174558651}">
      <dgm:prSet phldrT="[Text]" custT="1"/>
      <dgm:spPr/>
      <dgm:t>
        <a:bodyPr/>
        <a:lstStyle/>
        <a:p>
          <a:r>
            <a:rPr lang="en-US" sz="2000" dirty="0" smtClean="0"/>
            <a:t>Scan-on-demand</a:t>
          </a:r>
          <a:endParaRPr lang="en-US" sz="2000" dirty="0"/>
        </a:p>
      </dgm:t>
    </dgm:pt>
    <dgm:pt modelId="{64076B71-5803-4ECA-8CE0-3DD1C21B58CA}" type="parTrans" cxnId="{56BA1A62-3806-44A2-B56B-8C014A95D65F}">
      <dgm:prSet/>
      <dgm:spPr/>
      <dgm:t>
        <a:bodyPr/>
        <a:lstStyle/>
        <a:p>
          <a:endParaRPr lang="en-US"/>
        </a:p>
      </dgm:t>
    </dgm:pt>
    <dgm:pt modelId="{ED03621B-6827-432C-9AD6-D31B140E7A0D}" type="sibTrans" cxnId="{56BA1A62-3806-44A2-B56B-8C014A95D65F}">
      <dgm:prSet/>
      <dgm:spPr/>
      <dgm:t>
        <a:bodyPr/>
        <a:lstStyle/>
        <a:p>
          <a:endParaRPr lang="en-US"/>
        </a:p>
      </dgm:t>
    </dgm:pt>
    <dgm:pt modelId="{523B24F4-6828-423A-A5E3-84748F9B32CB}">
      <dgm:prSet phldrT="[Text]" custT="1"/>
      <dgm:spPr/>
      <dgm:t>
        <a:bodyPr/>
        <a:lstStyle/>
        <a:p>
          <a:r>
            <a:rPr lang="en-US" sz="2800" dirty="0" smtClean="0"/>
            <a:t>Supplied by repositories</a:t>
          </a:r>
          <a:endParaRPr lang="en-US" sz="2800" dirty="0"/>
        </a:p>
      </dgm:t>
    </dgm:pt>
    <dgm:pt modelId="{F1FED6F8-0FE4-461C-B2E3-FFE98DC5A1FA}" type="parTrans" cxnId="{3AE4F072-B4C8-4950-988B-A851D9A107D2}">
      <dgm:prSet/>
      <dgm:spPr/>
      <dgm:t>
        <a:bodyPr/>
        <a:lstStyle/>
        <a:p>
          <a:endParaRPr lang="en-US"/>
        </a:p>
      </dgm:t>
    </dgm:pt>
    <dgm:pt modelId="{5AD68D0C-A5C3-4E6C-A523-AA6FCFC9398F}" type="sibTrans" cxnId="{3AE4F072-B4C8-4950-988B-A851D9A107D2}">
      <dgm:prSet/>
      <dgm:spPr/>
      <dgm:t>
        <a:bodyPr/>
        <a:lstStyle/>
        <a:p>
          <a:endParaRPr lang="en-US"/>
        </a:p>
      </dgm:t>
    </dgm:pt>
    <dgm:pt modelId="{258B4E71-6834-4EE0-9281-78675244E8A4}">
      <dgm:prSet phldrT="[Text]" custT="1"/>
      <dgm:spPr/>
      <dgm:t>
        <a:bodyPr/>
        <a:lstStyle/>
        <a:p>
          <a:r>
            <a:rPr lang="en-US" sz="2000" dirty="0" smtClean="0"/>
            <a:t>Digital (e.g. HathiTrust)</a:t>
          </a:r>
          <a:endParaRPr lang="en-US" sz="2000" dirty="0"/>
        </a:p>
      </dgm:t>
    </dgm:pt>
    <dgm:pt modelId="{F1B1C5FE-19A9-4B5D-9B70-ED90D3832541}" type="parTrans" cxnId="{AE4B08DC-DD8B-478A-8267-168DC0C693AC}">
      <dgm:prSet/>
      <dgm:spPr/>
      <dgm:t>
        <a:bodyPr/>
        <a:lstStyle/>
        <a:p>
          <a:endParaRPr lang="en-US"/>
        </a:p>
      </dgm:t>
    </dgm:pt>
    <dgm:pt modelId="{3CD221EA-8E05-4AED-805E-B67A0F7ED0F8}" type="sibTrans" cxnId="{AE4B08DC-DD8B-478A-8267-168DC0C693AC}">
      <dgm:prSet/>
      <dgm:spPr/>
      <dgm:t>
        <a:bodyPr/>
        <a:lstStyle/>
        <a:p>
          <a:endParaRPr lang="en-US"/>
        </a:p>
      </dgm:t>
    </dgm:pt>
    <dgm:pt modelId="{D47DEE39-756E-438C-A9DA-2D11D54EE5F2}">
      <dgm:prSet phldrT="[Text]" custT="1"/>
      <dgm:spPr/>
      <dgm:t>
        <a:bodyPr/>
        <a:lstStyle/>
        <a:p>
          <a:r>
            <a:rPr lang="en-US" sz="2000" dirty="0" smtClean="0"/>
            <a:t>Shared Collections in Storage</a:t>
          </a:r>
          <a:endParaRPr lang="en-US" sz="2000" dirty="0"/>
        </a:p>
      </dgm:t>
    </dgm:pt>
    <dgm:pt modelId="{438ECDCC-9119-4991-9B2D-B9E62A3885C3}" type="parTrans" cxnId="{FA53A988-6B8E-46EB-8AEA-2D76A4877FC6}">
      <dgm:prSet/>
      <dgm:spPr/>
      <dgm:t>
        <a:bodyPr/>
        <a:lstStyle/>
        <a:p>
          <a:endParaRPr lang="en-US"/>
        </a:p>
      </dgm:t>
    </dgm:pt>
    <dgm:pt modelId="{99E112A8-2485-4FD3-96B2-7A14CB38684D}" type="sibTrans" cxnId="{FA53A988-6B8E-46EB-8AEA-2D76A4877FC6}">
      <dgm:prSet/>
      <dgm:spPr/>
      <dgm:t>
        <a:bodyPr/>
        <a:lstStyle/>
        <a:p>
          <a:endParaRPr lang="en-US"/>
        </a:p>
      </dgm:t>
    </dgm:pt>
    <dgm:pt modelId="{0248DC80-FA25-432F-9F69-6EB364D8B48A}">
      <dgm:prSet custT="1"/>
      <dgm:spPr/>
      <dgm:t>
        <a:bodyPr/>
        <a:lstStyle/>
        <a:p>
          <a:r>
            <a:rPr lang="en-US" sz="2000" dirty="0" smtClean="0"/>
            <a:t>Direct delivery by mail</a:t>
          </a:r>
          <a:endParaRPr lang="en-US" sz="2000" dirty="0"/>
        </a:p>
      </dgm:t>
    </dgm:pt>
    <dgm:pt modelId="{3E75D8F4-4998-461B-8B22-884E9852F1D6}" type="parTrans" cxnId="{3292683A-1670-4CD6-BB03-AB73E56AC467}">
      <dgm:prSet/>
      <dgm:spPr/>
      <dgm:t>
        <a:bodyPr/>
        <a:lstStyle/>
        <a:p>
          <a:endParaRPr lang="en-US"/>
        </a:p>
      </dgm:t>
    </dgm:pt>
    <dgm:pt modelId="{4D331824-BA92-4A72-898C-74D2C3B23CE3}" type="sibTrans" cxnId="{3292683A-1670-4CD6-BB03-AB73E56AC467}">
      <dgm:prSet/>
      <dgm:spPr/>
      <dgm:t>
        <a:bodyPr/>
        <a:lstStyle/>
        <a:p>
          <a:endParaRPr lang="en-US"/>
        </a:p>
      </dgm:t>
    </dgm:pt>
    <dgm:pt modelId="{AE313B5F-F3F0-484C-A17B-955A5A472023}">
      <dgm:prSet custT="1"/>
      <dgm:spPr/>
      <dgm:t>
        <a:bodyPr/>
        <a:lstStyle/>
        <a:p>
          <a:r>
            <a:rPr lang="en-US" sz="2000" dirty="0" smtClean="0"/>
            <a:t>Print-on-Demand</a:t>
          </a:r>
          <a:endParaRPr lang="en-US" sz="2000" dirty="0"/>
        </a:p>
      </dgm:t>
    </dgm:pt>
    <dgm:pt modelId="{46CDB3AC-1465-42B3-9473-E52B2DD69B32}" type="parTrans" cxnId="{6C037BFC-8890-4E0F-B648-3364986EF83A}">
      <dgm:prSet/>
      <dgm:spPr/>
      <dgm:t>
        <a:bodyPr/>
        <a:lstStyle/>
        <a:p>
          <a:endParaRPr lang="en-US"/>
        </a:p>
      </dgm:t>
    </dgm:pt>
    <dgm:pt modelId="{5A618243-8A98-4FEF-8206-6A99B3C5EBD3}" type="sibTrans" cxnId="{6C037BFC-8890-4E0F-B648-3364986EF83A}">
      <dgm:prSet/>
      <dgm:spPr/>
      <dgm:t>
        <a:bodyPr/>
        <a:lstStyle/>
        <a:p>
          <a:endParaRPr lang="en-US"/>
        </a:p>
      </dgm:t>
    </dgm:pt>
    <dgm:pt modelId="{848E7B21-B7DF-4E38-B0A8-42FBA7334786}">
      <dgm:prSet custT="1"/>
      <dgm:spPr/>
      <dgm:t>
        <a:bodyPr/>
        <a:lstStyle/>
        <a:p>
          <a:r>
            <a:rPr lang="en-US" sz="2800" dirty="0" smtClean="0"/>
            <a:t>Supported by Libraries (+users?)</a:t>
          </a:r>
          <a:endParaRPr lang="en-US" sz="2800" dirty="0"/>
        </a:p>
      </dgm:t>
    </dgm:pt>
    <dgm:pt modelId="{BBE77A2E-630B-4103-B48E-E32E371BD7DC}" type="parTrans" cxnId="{D5BAE8E0-35CF-42FE-A473-25486E88602B}">
      <dgm:prSet/>
      <dgm:spPr/>
      <dgm:t>
        <a:bodyPr/>
        <a:lstStyle/>
        <a:p>
          <a:endParaRPr lang="en-US"/>
        </a:p>
      </dgm:t>
    </dgm:pt>
    <dgm:pt modelId="{E9EBA98D-586D-4419-9CD2-95BBA4F4461A}" type="sibTrans" cxnId="{D5BAE8E0-35CF-42FE-A473-25486E88602B}">
      <dgm:prSet/>
      <dgm:spPr/>
      <dgm:t>
        <a:bodyPr/>
        <a:lstStyle/>
        <a:p>
          <a:endParaRPr lang="en-US"/>
        </a:p>
      </dgm:t>
    </dgm:pt>
    <dgm:pt modelId="{EA4FE858-6F99-4F84-A725-0ED50D481BDF}">
      <dgm:prSet custT="1"/>
      <dgm:spPr/>
      <dgm:t>
        <a:bodyPr/>
        <a:lstStyle/>
        <a:p>
          <a:r>
            <a:rPr lang="en-US" sz="2000" dirty="0" smtClean="0"/>
            <a:t>Archive Holders</a:t>
          </a:r>
          <a:endParaRPr lang="en-US" sz="2000" dirty="0"/>
        </a:p>
      </dgm:t>
    </dgm:pt>
    <dgm:pt modelId="{EFC8A1EB-607E-420A-9B6A-7DAD71C8D1CF}" type="parTrans" cxnId="{CAC93D47-98F5-486A-AA5D-5A5F693E7867}">
      <dgm:prSet/>
      <dgm:spPr/>
      <dgm:t>
        <a:bodyPr/>
        <a:lstStyle/>
        <a:p>
          <a:endParaRPr lang="en-US"/>
        </a:p>
      </dgm:t>
    </dgm:pt>
    <dgm:pt modelId="{66DC61FF-E766-49CD-AAF6-C736F131C11E}" type="sibTrans" cxnId="{CAC93D47-98F5-486A-AA5D-5A5F693E7867}">
      <dgm:prSet/>
      <dgm:spPr/>
      <dgm:t>
        <a:bodyPr/>
        <a:lstStyle/>
        <a:p>
          <a:endParaRPr lang="en-US"/>
        </a:p>
      </dgm:t>
    </dgm:pt>
    <dgm:pt modelId="{4004900F-A94C-4FCA-B93D-007BE24B1163}">
      <dgm:prSet custT="1"/>
      <dgm:spPr/>
      <dgm:t>
        <a:bodyPr/>
        <a:lstStyle/>
        <a:p>
          <a:r>
            <a:rPr lang="en-US" sz="2000" dirty="0" smtClean="0"/>
            <a:t>Shared Collections in Place</a:t>
          </a:r>
          <a:endParaRPr lang="en-US" sz="2000" dirty="0"/>
        </a:p>
      </dgm:t>
    </dgm:pt>
    <dgm:pt modelId="{D5325935-141A-4948-B212-6315DF19823B}" type="parTrans" cxnId="{AAC2C1C1-2036-4881-9B85-9A7930D30BCB}">
      <dgm:prSet/>
      <dgm:spPr/>
      <dgm:t>
        <a:bodyPr/>
        <a:lstStyle/>
        <a:p>
          <a:endParaRPr lang="en-US"/>
        </a:p>
      </dgm:t>
    </dgm:pt>
    <dgm:pt modelId="{84FB54B9-8559-4D94-A126-E7F7990EE75B}" type="sibTrans" cxnId="{AAC2C1C1-2036-4881-9B85-9A7930D30BCB}">
      <dgm:prSet/>
      <dgm:spPr/>
      <dgm:t>
        <a:bodyPr/>
        <a:lstStyle/>
        <a:p>
          <a:endParaRPr lang="en-US"/>
        </a:p>
      </dgm:t>
    </dgm:pt>
    <dgm:pt modelId="{777FD0A9-E8FC-4535-9962-1F98EA9601BE}">
      <dgm:prSet custT="1"/>
      <dgm:spPr/>
      <dgm:t>
        <a:bodyPr/>
        <a:lstStyle/>
        <a:p>
          <a:r>
            <a:rPr lang="en-US" sz="2000" dirty="0" smtClean="0"/>
            <a:t>Non-Archive Holders</a:t>
          </a:r>
          <a:endParaRPr lang="en-US" sz="2000" dirty="0"/>
        </a:p>
      </dgm:t>
    </dgm:pt>
    <dgm:pt modelId="{AA5C845B-5D58-4E86-B01C-185510DBBE4E}" type="parTrans" cxnId="{4F87B1DC-51B9-4165-A8D4-6A0C23E02DF2}">
      <dgm:prSet/>
      <dgm:spPr/>
      <dgm:t>
        <a:bodyPr/>
        <a:lstStyle/>
        <a:p>
          <a:endParaRPr lang="en-US"/>
        </a:p>
      </dgm:t>
    </dgm:pt>
    <dgm:pt modelId="{975F5BBE-01E7-4A2C-9E98-417F26C9B824}" type="sibTrans" cxnId="{4F87B1DC-51B9-4165-A8D4-6A0C23E02DF2}">
      <dgm:prSet/>
      <dgm:spPr/>
      <dgm:t>
        <a:bodyPr/>
        <a:lstStyle/>
        <a:p>
          <a:endParaRPr lang="en-US"/>
        </a:p>
      </dgm:t>
    </dgm:pt>
    <dgm:pt modelId="{C9662902-6B30-4F19-8FB8-147E69F57C6F}">
      <dgm:prSet custT="1"/>
      <dgm:spPr/>
      <dgm:t>
        <a:bodyPr/>
        <a:lstStyle/>
        <a:p>
          <a:r>
            <a:rPr lang="en-US" sz="2000" dirty="0" smtClean="0"/>
            <a:t>Users?</a:t>
          </a:r>
          <a:endParaRPr lang="en-US" sz="2000" dirty="0"/>
        </a:p>
      </dgm:t>
    </dgm:pt>
    <dgm:pt modelId="{288D9BBC-DFF8-4DF1-96EE-CBE73C36D2CF}" type="parTrans" cxnId="{F5D4E876-4A25-4822-9435-9F91251F934F}">
      <dgm:prSet/>
      <dgm:spPr/>
      <dgm:t>
        <a:bodyPr/>
        <a:lstStyle/>
        <a:p>
          <a:endParaRPr lang="en-US"/>
        </a:p>
      </dgm:t>
    </dgm:pt>
    <dgm:pt modelId="{9529FA0B-4B0C-4768-BE17-ADD91D2A5A82}" type="sibTrans" cxnId="{F5D4E876-4A25-4822-9435-9F91251F934F}">
      <dgm:prSet/>
      <dgm:spPr/>
      <dgm:t>
        <a:bodyPr/>
        <a:lstStyle/>
        <a:p>
          <a:endParaRPr lang="en-US"/>
        </a:p>
      </dgm:t>
    </dgm:pt>
    <dgm:pt modelId="{34DBC70F-6E70-4C2E-B137-ADB84F8B5D33}">
      <dgm:prSet custT="1"/>
      <dgm:spPr/>
      <dgm:t>
        <a:bodyPr/>
        <a:lstStyle/>
        <a:p>
          <a:r>
            <a:rPr lang="en-US" sz="2000" dirty="0" smtClean="0"/>
            <a:t>Departments?</a:t>
          </a:r>
          <a:endParaRPr lang="en-US" sz="2000" dirty="0"/>
        </a:p>
      </dgm:t>
    </dgm:pt>
    <dgm:pt modelId="{3C15E44B-F291-4E9D-8F53-99E8CFB313BF}" type="parTrans" cxnId="{01DD76E8-DFD0-413A-8830-AC166B539E7D}">
      <dgm:prSet/>
      <dgm:spPr/>
      <dgm:t>
        <a:bodyPr/>
        <a:lstStyle/>
        <a:p>
          <a:endParaRPr lang="en-US"/>
        </a:p>
      </dgm:t>
    </dgm:pt>
    <dgm:pt modelId="{AABE6598-21D2-4B29-A5DC-9D74E3E9B107}" type="sibTrans" cxnId="{01DD76E8-DFD0-413A-8830-AC166B539E7D}">
      <dgm:prSet/>
      <dgm:spPr/>
      <dgm:t>
        <a:bodyPr/>
        <a:lstStyle/>
        <a:p>
          <a:endParaRPr lang="en-US"/>
        </a:p>
      </dgm:t>
    </dgm:pt>
    <dgm:pt modelId="{7053C0C7-D91B-406C-82ED-EB38BDBB59A6}" type="pres">
      <dgm:prSet presAssocID="{F6EF175F-A18B-489C-836C-E8F88A411683}" presName="Name0" presStyleCnt="0">
        <dgm:presLayoutVars>
          <dgm:chMax val="7"/>
          <dgm:dir/>
          <dgm:animLvl val="lvl"/>
          <dgm:resizeHandles val="exact"/>
        </dgm:presLayoutVars>
      </dgm:prSet>
      <dgm:spPr/>
      <dgm:t>
        <a:bodyPr/>
        <a:lstStyle/>
        <a:p>
          <a:endParaRPr lang="en-US"/>
        </a:p>
      </dgm:t>
    </dgm:pt>
    <dgm:pt modelId="{0292E2AE-1941-40C9-8061-9ACD73610033}" type="pres">
      <dgm:prSet presAssocID="{B883B913-D2CF-454E-A83F-1102D8E40A4F}" presName="circle1" presStyleLbl="node1" presStyleIdx="0" presStyleCnt="3" custAng="16200000"/>
      <dgm:spPr>
        <a:prstGeom prst="circularArrow">
          <a:avLst/>
        </a:prstGeom>
      </dgm:spPr>
      <dgm:t>
        <a:bodyPr/>
        <a:lstStyle/>
        <a:p>
          <a:endParaRPr lang="en-US"/>
        </a:p>
      </dgm:t>
    </dgm:pt>
    <dgm:pt modelId="{E6E16FDF-EA97-4DE5-A362-F38201A199DC}" type="pres">
      <dgm:prSet presAssocID="{B883B913-D2CF-454E-A83F-1102D8E40A4F}" presName="space" presStyleCnt="0"/>
      <dgm:spPr/>
      <dgm:t>
        <a:bodyPr/>
        <a:lstStyle/>
        <a:p>
          <a:endParaRPr lang="en-US"/>
        </a:p>
      </dgm:t>
    </dgm:pt>
    <dgm:pt modelId="{9CB77F6E-AD65-4E34-AA07-0A566E4256DC}" type="pres">
      <dgm:prSet presAssocID="{B883B913-D2CF-454E-A83F-1102D8E40A4F}" presName="rect1" presStyleLbl="alignAcc1" presStyleIdx="0" presStyleCnt="3"/>
      <dgm:spPr/>
      <dgm:t>
        <a:bodyPr/>
        <a:lstStyle/>
        <a:p>
          <a:endParaRPr lang="en-US"/>
        </a:p>
      </dgm:t>
    </dgm:pt>
    <dgm:pt modelId="{75E518E3-5FA3-4628-9862-C04A5FA6B276}" type="pres">
      <dgm:prSet presAssocID="{523B24F4-6828-423A-A5E3-84748F9B32CB}" presName="vertSpace2" presStyleLbl="node1" presStyleIdx="0" presStyleCnt="3"/>
      <dgm:spPr/>
      <dgm:t>
        <a:bodyPr/>
        <a:lstStyle/>
        <a:p>
          <a:endParaRPr lang="en-US"/>
        </a:p>
      </dgm:t>
    </dgm:pt>
    <dgm:pt modelId="{CCF558E5-F138-4054-85E4-14F3C4EDC463}" type="pres">
      <dgm:prSet presAssocID="{523B24F4-6828-423A-A5E3-84748F9B32CB}" presName="circle2" presStyleLbl="node1" presStyleIdx="1" presStyleCnt="3" custAng="16200000"/>
      <dgm:spPr>
        <a:prstGeom prst="circularArrow">
          <a:avLst/>
        </a:prstGeom>
      </dgm:spPr>
      <dgm:t>
        <a:bodyPr/>
        <a:lstStyle/>
        <a:p>
          <a:endParaRPr lang="en-US"/>
        </a:p>
      </dgm:t>
    </dgm:pt>
    <dgm:pt modelId="{96D3DB08-9395-4EFD-A0B7-431B3A55F67C}" type="pres">
      <dgm:prSet presAssocID="{523B24F4-6828-423A-A5E3-84748F9B32CB}" presName="rect2" presStyleLbl="alignAcc1" presStyleIdx="1" presStyleCnt="3"/>
      <dgm:spPr/>
      <dgm:t>
        <a:bodyPr/>
        <a:lstStyle/>
        <a:p>
          <a:endParaRPr lang="en-US"/>
        </a:p>
      </dgm:t>
    </dgm:pt>
    <dgm:pt modelId="{45C23428-544D-4054-88ED-94172044658A}" type="pres">
      <dgm:prSet presAssocID="{848E7B21-B7DF-4E38-B0A8-42FBA7334786}" presName="vertSpace3" presStyleLbl="node1" presStyleIdx="1" presStyleCnt="3"/>
      <dgm:spPr/>
      <dgm:t>
        <a:bodyPr/>
        <a:lstStyle/>
        <a:p>
          <a:endParaRPr lang="en-US"/>
        </a:p>
      </dgm:t>
    </dgm:pt>
    <dgm:pt modelId="{12CE60A1-04F2-46F2-AD4C-11D51D816489}" type="pres">
      <dgm:prSet presAssocID="{848E7B21-B7DF-4E38-B0A8-42FBA7334786}" presName="circle3" presStyleLbl="node1" presStyleIdx="2" presStyleCnt="3" custAng="16200000"/>
      <dgm:spPr>
        <a:prstGeom prst="circularArrow">
          <a:avLst/>
        </a:prstGeom>
      </dgm:spPr>
      <dgm:t>
        <a:bodyPr/>
        <a:lstStyle/>
        <a:p>
          <a:endParaRPr lang="en-US"/>
        </a:p>
      </dgm:t>
    </dgm:pt>
    <dgm:pt modelId="{A0D4DC85-297C-43D3-8A3C-00CDD5E2D8C4}" type="pres">
      <dgm:prSet presAssocID="{848E7B21-B7DF-4E38-B0A8-42FBA7334786}" presName="rect3" presStyleLbl="alignAcc1" presStyleIdx="2" presStyleCnt="3"/>
      <dgm:spPr/>
      <dgm:t>
        <a:bodyPr/>
        <a:lstStyle/>
        <a:p>
          <a:endParaRPr lang="en-US"/>
        </a:p>
      </dgm:t>
    </dgm:pt>
    <dgm:pt modelId="{BF647EB9-763D-46FC-B9B4-7D0659393A7E}" type="pres">
      <dgm:prSet presAssocID="{B883B913-D2CF-454E-A83F-1102D8E40A4F}" presName="rect1ParTx" presStyleLbl="alignAcc1" presStyleIdx="2" presStyleCnt="3">
        <dgm:presLayoutVars>
          <dgm:chMax val="1"/>
          <dgm:bulletEnabled val="1"/>
        </dgm:presLayoutVars>
      </dgm:prSet>
      <dgm:spPr/>
      <dgm:t>
        <a:bodyPr/>
        <a:lstStyle/>
        <a:p>
          <a:endParaRPr lang="en-US"/>
        </a:p>
      </dgm:t>
    </dgm:pt>
    <dgm:pt modelId="{8D961D13-D4AF-4BCF-B900-9EDB3FC60B71}" type="pres">
      <dgm:prSet presAssocID="{B883B913-D2CF-454E-A83F-1102D8E40A4F}" presName="rect1ChTx" presStyleLbl="alignAcc1" presStyleIdx="2" presStyleCnt="3" custScaleX="114013">
        <dgm:presLayoutVars>
          <dgm:bulletEnabled val="1"/>
        </dgm:presLayoutVars>
      </dgm:prSet>
      <dgm:spPr/>
      <dgm:t>
        <a:bodyPr/>
        <a:lstStyle/>
        <a:p>
          <a:endParaRPr lang="en-US"/>
        </a:p>
      </dgm:t>
    </dgm:pt>
    <dgm:pt modelId="{98ED4A2D-3EA0-4C08-BC5F-CC2FF57621AD}" type="pres">
      <dgm:prSet presAssocID="{523B24F4-6828-423A-A5E3-84748F9B32CB}" presName="rect2ParTx" presStyleLbl="alignAcc1" presStyleIdx="2" presStyleCnt="3">
        <dgm:presLayoutVars>
          <dgm:chMax val="1"/>
          <dgm:bulletEnabled val="1"/>
        </dgm:presLayoutVars>
      </dgm:prSet>
      <dgm:spPr/>
      <dgm:t>
        <a:bodyPr/>
        <a:lstStyle/>
        <a:p>
          <a:endParaRPr lang="en-US"/>
        </a:p>
      </dgm:t>
    </dgm:pt>
    <dgm:pt modelId="{5D95F1D4-6F68-42B2-B5B0-4077BB85E3DD}" type="pres">
      <dgm:prSet presAssocID="{523B24F4-6828-423A-A5E3-84748F9B32CB}" presName="rect2ChTx" presStyleLbl="alignAcc1" presStyleIdx="2" presStyleCnt="3" custScaleX="114013">
        <dgm:presLayoutVars>
          <dgm:bulletEnabled val="1"/>
        </dgm:presLayoutVars>
      </dgm:prSet>
      <dgm:spPr/>
      <dgm:t>
        <a:bodyPr/>
        <a:lstStyle/>
        <a:p>
          <a:endParaRPr lang="en-US"/>
        </a:p>
      </dgm:t>
    </dgm:pt>
    <dgm:pt modelId="{7BA82652-66DD-4781-9359-FA81E13B37C2}" type="pres">
      <dgm:prSet presAssocID="{848E7B21-B7DF-4E38-B0A8-42FBA7334786}" presName="rect3ParTx" presStyleLbl="alignAcc1" presStyleIdx="2" presStyleCnt="3">
        <dgm:presLayoutVars>
          <dgm:chMax val="1"/>
          <dgm:bulletEnabled val="1"/>
        </dgm:presLayoutVars>
      </dgm:prSet>
      <dgm:spPr/>
      <dgm:t>
        <a:bodyPr/>
        <a:lstStyle/>
        <a:p>
          <a:endParaRPr lang="en-US"/>
        </a:p>
      </dgm:t>
    </dgm:pt>
    <dgm:pt modelId="{3C20CCDF-F900-4ED0-8078-094C9E8ED3BF}" type="pres">
      <dgm:prSet presAssocID="{848E7B21-B7DF-4E38-B0A8-42FBA7334786}" presName="rect3ChTx" presStyleLbl="alignAcc1" presStyleIdx="2" presStyleCnt="3" custScaleX="114013">
        <dgm:presLayoutVars>
          <dgm:bulletEnabled val="1"/>
        </dgm:presLayoutVars>
      </dgm:prSet>
      <dgm:spPr/>
      <dgm:t>
        <a:bodyPr/>
        <a:lstStyle/>
        <a:p>
          <a:endParaRPr lang="en-US"/>
        </a:p>
      </dgm:t>
    </dgm:pt>
  </dgm:ptLst>
  <dgm:cxnLst>
    <dgm:cxn modelId="{0FB1D0D6-C0C5-4798-B743-047A88B8B442}" srcId="{F6EF175F-A18B-489C-836C-E8F88A411683}" destId="{B883B913-D2CF-454E-A83F-1102D8E40A4F}" srcOrd="0" destOrd="0" parTransId="{D097E106-FB26-4709-A567-A33B63C3C0F7}" sibTransId="{5015079B-3FF6-40A2-A775-374245F39B17}"/>
    <dgm:cxn modelId="{B5401AAF-57D0-4EE8-824E-E98F9A80F1AC}" type="presOf" srcId="{F6EF175F-A18B-489C-836C-E8F88A411683}" destId="{7053C0C7-D91B-406C-82ED-EB38BDBB59A6}" srcOrd="0" destOrd="0" presId="urn:microsoft.com/office/officeart/2005/8/layout/target3"/>
    <dgm:cxn modelId="{A1088336-CB23-4A4F-BB55-26E76386EC4E}" type="presOf" srcId="{777FD0A9-E8FC-4535-9962-1F98EA9601BE}" destId="{3C20CCDF-F900-4ED0-8078-094C9E8ED3BF}" srcOrd="0" destOrd="1" presId="urn:microsoft.com/office/officeart/2005/8/layout/target3"/>
    <dgm:cxn modelId="{F65553DE-5B01-4275-A473-B1AF2F82E812}" type="presOf" srcId="{EA4FE858-6F99-4F84-A725-0ED50D481BDF}" destId="{3C20CCDF-F900-4ED0-8078-094C9E8ED3BF}" srcOrd="0" destOrd="0" presId="urn:microsoft.com/office/officeart/2005/8/layout/target3"/>
    <dgm:cxn modelId="{AE4B08DC-DD8B-478A-8267-168DC0C693AC}" srcId="{523B24F4-6828-423A-A5E3-84748F9B32CB}" destId="{258B4E71-6834-4EE0-9281-78675244E8A4}" srcOrd="0" destOrd="0" parTransId="{F1B1C5FE-19A9-4B5D-9B70-ED90D3832541}" sibTransId="{3CD221EA-8E05-4AED-805E-B67A0F7ED0F8}"/>
    <dgm:cxn modelId="{2347468A-C6BA-4ABE-822C-BC9B304A0603}" type="presOf" srcId="{258B4E71-6834-4EE0-9281-78675244E8A4}" destId="{5D95F1D4-6F68-42B2-B5B0-4077BB85E3DD}" srcOrd="0" destOrd="0" presId="urn:microsoft.com/office/officeart/2005/8/layout/target3"/>
    <dgm:cxn modelId="{62A8E291-0188-4E6A-96AE-3322FF99E57D}" type="presOf" srcId="{040264B6-1EF4-4D98-886F-E13174558651}" destId="{8D961D13-D4AF-4BCF-B900-9EDB3FC60B71}" srcOrd="0" destOrd="1" presId="urn:microsoft.com/office/officeart/2005/8/layout/target3"/>
    <dgm:cxn modelId="{3A283CFE-5038-4AF0-A3A4-6F14302FB61E}" srcId="{B883B913-D2CF-454E-A83F-1102D8E40A4F}" destId="{4AA1F0DA-08F7-4665-93CD-C9E18FAB9136}" srcOrd="0" destOrd="0" parTransId="{8173730B-39B6-4CF0-BA59-5F41938BC7DE}" sibTransId="{CADBD578-1067-4DD9-9D59-D429122EB05B}"/>
    <dgm:cxn modelId="{C0554CC4-9C1A-4501-AC68-65C182DD390D}" type="presOf" srcId="{34DBC70F-6E70-4C2E-B137-ADB84F8B5D33}" destId="{3C20CCDF-F900-4ED0-8078-094C9E8ED3BF}" srcOrd="0" destOrd="3" presId="urn:microsoft.com/office/officeart/2005/8/layout/target3"/>
    <dgm:cxn modelId="{F5D4E876-4A25-4822-9435-9F91251F934F}" srcId="{848E7B21-B7DF-4E38-B0A8-42FBA7334786}" destId="{C9662902-6B30-4F19-8FB8-147E69F57C6F}" srcOrd="2" destOrd="0" parTransId="{288D9BBC-DFF8-4DF1-96EE-CBE73C36D2CF}" sibTransId="{9529FA0B-4B0C-4768-BE17-ADD91D2A5A82}"/>
    <dgm:cxn modelId="{0614B867-CC45-4368-9B8D-31D6D9D6C3A4}" type="presOf" srcId="{B883B913-D2CF-454E-A83F-1102D8E40A4F}" destId="{BF647EB9-763D-46FC-B9B4-7D0659393A7E}" srcOrd="1" destOrd="0" presId="urn:microsoft.com/office/officeart/2005/8/layout/target3"/>
    <dgm:cxn modelId="{6C037BFC-8890-4E0F-B648-3364986EF83A}" srcId="{B883B913-D2CF-454E-A83F-1102D8E40A4F}" destId="{AE313B5F-F3F0-484C-A17B-955A5A472023}" srcOrd="3" destOrd="0" parTransId="{46CDB3AC-1465-42B3-9473-E52B2DD69B32}" sibTransId="{5A618243-8A98-4FEF-8206-6A99B3C5EBD3}"/>
    <dgm:cxn modelId="{CAC93D47-98F5-486A-AA5D-5A5F693E7867}" srcId="{848E7B21-B7DF-4E38-B0A8-42FBA7334786}" destId="{EA4FE858-6F99-4F84-A725-0ED50D481BDF}" srcOrd="0" destOrd="0" parTransId="{EFC8A1EB-607E-420A-9B6A-7DAD71C8D1CF}" sibTransId="{66DC61FF-E766-49CD-AAF6-C736F131C11E}"/>
    <dgm:cxn modelId="{3AE4F072-B4C8-4950-988B-A851D9A107D2}" srcId="{F6EF175F-A18B-489C-836C-E8F88A411683}" destId="{523B24F4-6828-423A-A5E3-84748F9B32CB}" srcOrd="1" destOrd="0" parTransId="{F1FED6F8-0FE4-461C-B2E3-FFE98DC5A1FA}" sibTransId="{5AD68D0C-A5C3-4E6C-A523-AA6FCFC9398F}"/>
    <dgm:cxn modelId="{56BA1A62-3806-44A2-B56B-8C014A95D65F}" srcId="{B883B913-D2CF-454E-A83F-1102D8E40A4F}" destId="{040264B6-1EF4-4D98-886F-E13174558651}" srcOrd="1" destOrd="0" parTransId="{64076B71-5803-4ECA-8CE0-3DD1C21B58CA}" sibTransId="{ED03621B-6827-432C-9AD6-D31B140E7A0D}"/>
    <dgm:cxn modelId="{069F5881-8259-452B-9830-C3E8A39CE021}" type="presOf" srcId="{848E7B21-B7DF-4E38-B0A8-42FBA7334786}" destId="{A0D4DC85-297C-43D3-8A3C-00CDD5E2D8C4}" srcOrd="0" destOrd="0" presId="urn:microsoft.com/office/officeart/2005/8/layout/target3"/>
    <dgm:cxn modelId="{CBA6AC55-25AC-4D5F-B480-63E8BAB333D6}" type="presOf" srcId="{523B24F4-6828-423A-A5E3-84748F9B32CB}" destId="{98ED4A2D-3EA0-4C08-BC5F-CC2FF57621AD}" srcOrd="1" destOrd="0" presId="urn:microsoft.com/office/officeart/2005/8/layout/target3"/>
    <dgm:cxn modelId="{FA53A988-6B8E-46EB-8AEA-2D76A4877FC6}" srcId="{523B24F4-6828-423A-A5E3-84748F9B32CB}" destId="{D47DEE39-756E-438C-A9DA-2D11D54EE5F2}" srcOrd="1" destOrd="0" parTransId="{438ECDCC-9119-4991-9B2D-B9E62A3885C3}" sibTransId="{99E112A8-2485-4FD3-96B2-7A14CB38684D}"/>
    <dgm:cxn modelId="{3E1F98F6-425A-4BD0-94D3-607975C28C08}" type="presOf" srcId="{0248DC80-FA25-432F-9F69-6EB364D8B48A}" destId="{8D961D13-D4AF-4BCF-B900-9EDB3FC60B71}" srcOrd="0" destOrd="2" presId="urn:microsoft.com/office/officeart/2005/8/layout/target3"/>
    <dgm:cxn modelId="{9D29A59F-965F-457F-955C-FFC0BFAFA186}" type="presOf" srcId="{523B24F4-6828-423A-A5E3-84748F9B32CB}" destId="{96D3DB08-9395-4EFD-A0B7-431B3A55F67C}" srcOrd="0" destOrd="0" presId="urn:microsoft.com/office/officeart/2005/8/layout/target3"/>
    <dgm:cxn modelId="{3292683A-1670-4CD6-BB03-AB73E56AC467}" srcId="{B883B913-D2CF-454E-A83F-1102D8E40A4F}" destId="{0248DC80-FA25-432F-9F69-6EB364D8B48A}" srcOrd="2" destOrd="0" parTransId="{3E75D8F4-4998-461B-8B22-884E9852F1D6}" sibTransId="{4D331824-BA92-4A72-898C-74D2C3B23CE3}"/>
    <dgm:cxn modelId="{2D76B8D9-C4EC-4AE0-8EC6-625B6ADE692D}" type="presOf" srcId="{4004900F-A94C-4FCA-B93D-007BE24B1163}" destId="{5D95F1D4-6F68-42B2-B5B0-4077BB85E3DD}" srcOrd="0" destOrd="2" presId="urn:microsoft.com/office/officeart/2005/8/layout/target3"/>
    <dgm:cxn modelId="{B80ECF20-816D-446B-A645-18950D6EBE25}" type="presOf" srcId="{848E7B21-B7DF-4E38-B0A8-42FBA7334786}" destId="{7BA82652-66DD-4781-9359-FA81E13B37C2}" srcOrd="1" destOrd="0" presId="urn:microsoft.com/office/officeart/2005/8/layout/target3"/>
    <dgm:cxn modelId="{AAC2C1C1-2036-4881-9B85-9A7930D30BCB}" srcId="{523B24F4-6828-423A-A5E3-84748F9B32CB}" destId="{4004900F-A94C-4FCA-B93D-007BE24B1163}" srcOrd="2" destOrd="0" parTransId="{D5325935-141A-4948-B212-6315DF19823B}" sibTransId="{84FB54B9-8559-4D94-A126-E7F7990EE75B}"/>
    <dgm:cxn modelId="{36097EEF-28C6-4ACC-ADF0-8B282CEF048A}" type="presOf" srcId="{D47DEE39-756E-438C-A9DA-2D11D54EE5F2}" destId="{5D95F1D4-6F68-42B2-B5B0-4077BB85E3DD}" srcOrd="0" destOrd="1" presId="urn:microsoft.com/office/officeart/2005/8/layout/target3"/>
    <dgm:cxn modelId="{D5BAE8E0-35CF-42FE-A473-25486E88602B}" srcId="{F6EF175F-A18B-489C-836C-E8F88A411683}" destId="{848E7B21-B7DF-4E38-B0A8-42FBA7334786}" srcOrd="2" destOrd="0" parTransId="{BBE77A2E-630B-4103-B48E-E32E371BD7DC}" sibTransId="{E9EBA98D-586D-4419-9CD2-95BBA4F4461A}"/>
    <dgm:cxn modelId="{01DD76E8-DFD0-413A-8830-AC166B539E7D}" srcId="{848E7B21-B7DF-4E38-B0A8-42FBA7334786}" destId="{34DBC70F-6E70-4C2E-B137-ADB84F8B5D33}" srcOrd="3" destOrd="0" parTransId="{3C15E44B-F291-4E9D-8F53-99E8CFB313BF}" sibTransId="{AABE6598-21D2-4B29-A5DC-9D74E3E9B107}"/>
    <dgm:cxn modelId="{6E6EEFA6-9AAA-49AB-B2C6-3831B8B50BE9}" type="presOf" srcId="{C9662902-6B30-4F19-8FB8-147E69F57C6F}" destId="{3C20CCDF-F900-4ED0-8078-094C9E8ED3BF}" srcOrd="0" destOrd="2" presId="urn:microsoft.com/office/officeart/2005/8/layout/target3"/>
    <dgm:cxn modelId="{4F87B1DC-51B9-4165-A8D4-6A0C23E02DF2}" srcId="{848E7B21-B7DF-4E38-B0A8-42FBA7334786}" destId="{777FD0A9-E8FC-4535-9962-1F98EA9601BE}" srcOrd="1" destOrd="0" parTransId="{AA5C845B-5D58-4E86-B01C-185510DBBE4E}" sibTransId="{975F5BBE-01E7-4A2C-9E98-417F26C9B824}"/>
    <dgm:cxn modelId="{AAB4E62C-0E59-4E85-91B6-59CE70CAE5A2}" type="presOf" srcId="{AE313B5F-F3F0-484C-A17B-955A5A472023}" destId="{8D961D13-D4AF-4BCF-B900-9EDB3FC60B71}" srcOrd="0" destOrd="3" presId="urn:microsoft.com/office/officeart/2005/8/layout/target3"/>
    <dgm:cxn modelId="{39A686FB-B115-424E-9231-FE48187B5FDA}" type="presOf" srcId="{4AA1F0DA-08F7-4665-93CD-C9E18FAB9136}" destId="{8D961D13-D4AF-4BCF-B900-9EDB3FC60B71}" srcOrd="0" destOrd="0" presId="urn:microsoft.com/office/officeart/2005/8/layout/target3"/>
    <dgm:cxn modelId="{194EC25A-D45A-4D61-B0E1-FDDD974A328B}" type="presOf" srcId="{B883B913-D2CF-454E-A83F-1102D8E40A4F}" destId="{9CB77F6E-AD65-4E34-AA07-0A566E4256DC}" srcOrd="0" destOrd="0" presId="urn:microsoft.com/office/officeart/2005/8/layout/target3"/>
    <dgm:cxn modelId="{50415FA4-6FC2-4837-B24D-6F4B37152A7D}" type="presParOf" srcId="{7053C0C7-D91B-406C-82ED-EB38BDBB59A6}" destId="{0292E2AE-1941-40C9-8061-9ACD73610033}" srcOrd="0" destOrd="0" presId="urn:microsoft.com/office/officeart/2005/8/layout/target3"/>
    <dgm:cxn modelId="{DDAFEE1D-1141-40D0-9B77-1A9EC8C3364D}" type="presParOf" srcId="{7053C0C7-D91B-406C-82ED-EB38BDBB59A6}" destId="{E6E16FDF-EA97-4DE5-A362-F38201A199DC}" srcOrd="1" destOrd="0" presId="urn:microsoft.com/office/officeart/2005/8/layout/target3"/>
    <dgm:cxn modelId="{DA7F7D61-DBDE-4F89-9B86-55EC1560939C}" type="presParOf" srcId="{7053C0C7-D91B-406C-82ED-EB38BDBB59A6}" destId="{9CB77F6E-AD65-4E34-AA07-0A566E4256DC}" srcOrd="2" destOrd="0" presId="urn:microsoft.com/office/officeart/2005/8/layout/target3"/>
    <dgm:cxn modelId="{AF0C03E2-4CD3-43DA-9FDF-57ACA33CFD14}" type="presParOf" srcId="{7053C0C7-D91B-406C-82ED-EB38BDBB59A6}" destId="{75E518E3-5FA3-4628-9862-C04A5FA6B276}" srcOrd="3" destOrd="0" presId="urn:microsoft.com/office/officeart/2005/8/layout/target3"/>
    <dgm:cxn modelId="{2EFC996F-7CD7-469D-9437-9501AA15AEBB}" type="presParOf" srcId="{7053C0C7-D91B-406C-82ED-EB38BDBB59A6}" destId="{CCF558E5-F138-4054-85E4-14F3C4EDC463}" srcOrd="4" destOrd="0" presId="urn:microsoft.com/office/officeart/2005/8/layout/target3"/>
    <dgm:cxn modelId="{9E43FF4C-162A-4543-A898-7D31FBE808D5}" type="presParOf" srcId="{7053C0C7-D91B-406C-82ED-EB38BDBB59A6}" destId="{96D3DB08-9395-4EFD-A0B7-431B3A55F67C}" srcOrd="5" destOrd="0" presId="urn:microsoft.com/office/officeart/2005/8/layout/target3"/>
    <dgm:cxn modelId="{B22FBD3E-9BEB-470C-A25D-FA46D4EDC6C6}" type="presParOf" srcId="{7053C0C7-D91B-406C-82ED-EB38BDBB59A6}" destId="{45C23428-544D-4054-88ED-94172044658A}" srcOrd="6" destOrd="0" presId="urn:microsoft.com/office/officeart/2005/8/layout/target3"/>
    <dgm:cxn modelId="{A34AB17D-0306-4E7E-8C63-6D0AC399CBE2}" type="presParOf" srcId="{7053C0C7-D91B-406C-82ED-EB38BDBB59A6}" destId="{12CE60A1-04F2-46F2-AD4C-11D51D816489}" srcOrd="7" destOrd="0" presId="urn:microsoft.com/office/officeart/2005/8/layout/target3"/>
    <dgm:cxn modelId="{FB6327E3-874F-4D45-B154-49FC2DFC1628}" type="presParOf" srcId="{7053C0C7-D91B-406C-82ED-EB38BDBB59A6}" destId="{A0D4DC85-297C-43D3-8A3C-00CDD5E2D8C4}" srcOrd="8" destOrd="0" presId="urn:microsoft.com/office/officeart/2005/8/layout/target3"/>
    <dgm:cxn modelId="{809206A6-CFF4-4F7F-9D02-64543F613956}" type="presParOf" srcId="{7053C0C7-D91B-406C-82ED-EB38BDBB59A6}" destId="{BF647EB9-763D-46FC-B9B4-7D0659393A7E}" srcOrd="9" destOrd="0" presId="urn:microsoft.com/office/officeart/2005/8/layout/target3"/>
    <dgm:cxn modelId="{BFEB7504-AE21-4BC5-92CD-D906BA86CD46}" type="presParOf" srcId="{7053C0C7-D91B-406C-82ED-EB38BDBB59A6}" destId="{8D961D13-D4AF-4BCF-B900-9EDB3FC60B71}" srcOrd="10" destOrd="0" presId="urn:microsoft.com/office/officeart/2005/8/layout/target3"/>
    <dgm:cxn modelId="{9F29A98A-7A68-4823-BD5A-8A86D310B179}" type="presParOf" srcId="{7053C0C7-D91B-406C-82ED-EB38BDBB59A6}" destId="{98ED4A2D-3EA0-4C08-BC5F-CC2FF57621AD}" srcOrd="11" destOrd="0" presId="urn:microsoft.com/office/officeart/2005/8/layout/target3"/>
    <dgm:cxn modelId="{175918F0-4FF6-452E-B5F3-24F29AC64769}" type="presParOf" srcId="{7053C0C7-D91B-406C-82ED-EB38BDBB59A6}" destId="{5D95F1D4-6F68-42B2-B5B0-4077BB85E3DD}" srcOrd="12" destOrd="0" presId="urn:microsoft.com/office/officeart/2005/8/layout/target3"/>
    <dgm:cxn modelId="{EBDFC4DB-0967-48FA-BCB0-23AD5BD8414D}" type="presParOf" srcId="{7053C0C7-D91B-406C-82ED-EB38BDBB59A6}" destId="{7BA82652-66DD-4781-9359-FA81E13B37C2}" srcOrd="13" destOrd="0" presId="urn:microsoft.com/office/officeart/2005/8/layout/target3"/>
    <dgm:cxn modelId="{90107C01-C94D-41D7-8A69-4DADAE35A1A7}" type="presParOf" srcId="{7053C0C7-D91B-406C-82ED-EB38BDBB59A6}" destId="{3C20CCDF-F900-4ED0-8078-094C9E8ED3BF}" srcOrd="14" destOrd="0" presId="urn:microsoft.com/office/officeart/2005/8/layout/targe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BD97F2B-F124-0749-9DA1-6EF2707DE37C}">
      <dsp:nvSpPr>
        <dsp:cNvPr id="0" name=""/>
        <dsp:cNvSpPr/>
      </dsp:nvSpPr>
      <dsp:spPr>
        <a:xfrm>
          <a:off x="60513" y="778557"/>
          <a:ext cx="3854175" cy="4033651"/>
        </a:xfrm>
        <a:prstGeom prst="ellipse">
          <a:avLst/>
        </a:prstGeom>
        <a:gradFill rotWithShape="0">
          <a:gsLst>
            <a:gs pos="0">
              <a:schemeClr val="accent1">
                <a:alpha val="50000"/>
                <a:hueOff val="0"/>
                <a:satOff val="0"/>
                <a:lumOff val="0"/>
                <a:alphaOff val="0"/>
                <a:tint val="100000"/>
                <a:shade val="100000"/>
                <a:satMod val="130000"/>
              </a:schemeClr>
            </a:gs>
            <a:gs pos="100000">
              <a:schemeClr val="accent1">
                <a:alpha val="50000"/>
                <a:hueOff val="0"/>
                <a:satOff val="0"/>
                <a:lumOff val="0"/>
                <a:alphaOff val="0"/>
                <a:tint val="50000"/>
                <a:shade val="100000"/>
                <a:satMod val="350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r>
            <a:rPr lang="en-US" sz="2700" kern="1200" dirty="0" smtClean="0"/>
            <a:t>Digitized Print</a:t>
          </a:r>
          <a:endParaRPr lang="en-US" sz="2700" kern="1200" dirty="0"/>
        </a:p>
      </dsp:txBody>
      <dsp:txXfrm>
        <a:off x="574403" y="1484446"/>
        <a:ext cx="2826395" cy="1815143"/>
      </dsp:txXfrm>
    </dsp:sp>
    <dsp:sp modelId="{1B47E40A-E891-7B4F-AA4F-1AD03530907B}">
      <dsp:nvSpPr>
        <dsp:cNvPr id="0" name=""/>
        <dsp:cNvSpPr/>
      </dsp:nvSpPr>
      <dsp:spPr>
        <a:xfrm>
          <a:off x="5800002" y="2404092"/>
          <a:ext cx="2429597" cy="2408116"/>
        </a:xfrm>
        <a:prstGeom prst="ellipse">
          <a:avLst/>
        </a:prstGeom>
        <a:gradFill rotWithShape="0">
          <a:gsLst>
            <a:gs pos="0">
              <a:schemeClr val="accent1">
                <a:alpha val="50000"/>
                <a:hueOff val="0"/>
                <a:satOff val="0"/>
                <a:lumOff val="0"/>
                <a:alphaOff val="0"/>
                <a:tint val="100000"/>
                <a:shade val="100000"/>
                <a:satMod val="130000"/>
              </a:schemeClr>
            </a:gs>
            <a:gs pos="100000">
              <a:schemeClr val="accent1">
                <a:alpha val="50000"/>
                <a:hueOff val="0"/>
                <a:satOff val="0"/>
                <a:lumOff val="0"/>
                <a:alphaOff val="0"/>
                <a:tint val="50000"/>
                <a:shade val="100000"/>
                <a:satMod val="350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r>
            <a:rPr lang="en-US" sz="2700" kern="1200" dirty="0" smtClean="0"/>
            <a:t>Publisher-Provided e-</a:t>
          </a:r>
          <a:endParaRPr lang="en-US" sz="2700" kern="1200" dirty="0"/>
        </a:p>
      </dsp:txBody>
      <dsp:txXfrm>
        <a:off x="6543054" y="3026189"/>
        <a:ext cx="1457758" cy="1324463"/>
      </dsp:txXfrm>
    </dsp:sp>
    <dsp:sp modelId="{C19411A9-2577-BF45-99B9-1C2DE8DC0D09}">
      <dsp:nvSpPr>
        <dsp:cNvPr id="0" name=""/>
        <dsp:cNvSpPr/>
      </dsp:nvSpPr>
      <dsp:spPr>
        <a:xfrm>
          <a:off x="496548" y="239491"/>
          <a:ext cx="7514322" cy="4812218"/>
        </a:xfrm>
        <a:prstGeom prst="ellipse">
          <a:avLst/>
        </a:prstGeom>
        <a:gradFill rotWithShape="0">
          <a:gsLst>
            <a:gs pos="0">
              <a:schemeClr val="accent1">
                <a:alpha val="50000"/>
                <a:hueOff val="0"/>
                <a:satOff val="0"/>
                <a:lumOff val="0"/>
                <a:alphaOff val="0"/>
                <a:tint val="100000"/>
                <a:shade val="100000"/>
                <a:satMod val="130000"/>
              </a:schemeClr>
            </a:gs>
            <a:gs pos="100000">
              <a:schemeClr val="accent1">
                <a:alpha val="50000"/>
                <a:hueOff val="0"/>
                <a:satOff val="0"/>
                <a:lumOff val="0"/>
                <a:alphaOff val="0"/>
                <a:tint val="50000"/>
                <a:shade val="100000"/>
                <a:satMod val="350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r" defTabSz="1200150">
            <a:lnSpc>
              <a:spcPct val="90000"/>
            </a:lnSpc>
            <a:spcBef>
              <a:spcPct val="0"/>
            </a:spcBef>
            <a:spcAft>
              <a:spcPct val="35000"/>
            </a:spcAft>
          </a:pPr>
          <a:endParaRPr lang="en-US" sz="2700" kern="1200" dirty="0" smtClean="0"/>
        </a:p>
        <a:p>
          <a:pPr lvl="0" algn="ctr" defTabSz="1200150">
            <a:lnSpc>
              <a:spcPct val="90000"/>
            </a:lnSpc>
            <a:spcBef>
              <a:spcPct val="0"/>
            </a:spcBef>
            <a:spcAft>
              <a:spcPct val="35000"/>
            </a:spcAft>
          </a:pPr>
          <a:endParaRPr lang="en-US" sz="2700" kern="1200" dirty="0" smtClean="0"/>
        </a:p>
        <a:p>
          <a:pPr lvl="0" algn="ctr" defTabSz="1200150">
            <a:lnSpc>
              <a:spcPct val="90000"/>
            </a:lnSpc>
            <a:spcBef>
              <a:spcPct val="0"/>
            </a:spcBef>
            <a:spcAft>
              <a:spcPct val="35000"/>
            </a:spcAft>
          </a:pPr>
          <a:endParaRPr lang="en-US" sz="2700" kern="1200" dirty="0" smtClean="0"/>
        </a:p>
        <a:p>
          <a:pPr lvl="0" algn="ctr" defTabSz="1200150">
            <a:lnSpc>
              <a:spcPct val="90000"/>
            </a:lnSpc>
            <a:spcBef>
              <a:spcPct val="0"/>
            </a:spcBef>
            <a:spcAft>
              <a:spcPct val="35000"/>
            </a:spcAft>
          </a:pPr>
          <a:endParaRPr lang="en-US" sz="2700" kern="1200" dirty="0"/>
        </a:p>
      </dsp:txBody>
      <dsp:txXfrm>
        <a:off x="1204146" y="1482648"/>
        <a:ext cx="4508593" cy="264672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7700BA1-693B-2245-883F-816E429F8C9A}">
      <dsp:nvSpPr>
        <dsp:cNvPr id="0" name=""/>
        <dsp:cNvSpPr/>
      </dsp:nvSpPr>
      <dsp:spPr>
        <a:xfrm>
          <a:off x="163825" y="1931300"/>
          <a:ext cx="2417583" cy="7967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US" sz="2200" kern="1200" dirty="0"/>
        </a:p>
      </dsp:txBody>
      <dsp:txXfrm>
        <a:off x="163825" y="1931300"/>
        <a:ext cx="2417583" cy="796703"/>
      </dsp:txXfrm>
    </dsp:sp>
    <dsp:sp modelId="{BD74E94E-869E-BC42-833A-468A48449E41}">
      <dsp:nvSpPr>
        <dsp:cNvPr id="0" name=""/>
        <dsp:cNvSpPr/>
      </dsp:nvSpPr>
      <dsp:spPr>
        <a:xfrm>
          <a:off x="161078" y="1688992"/>
          <a:ext cx="192307" cy="192307"/>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64BAB5AF-C67A-BE44-84B7-AF01EF6CB63F}">
      <dsp:nvSpPr>
        <dsp:cNvPr id="0" name=""/>
        <dsp:cNvSpPr/>
      </dsp:nvSpPr>
      <dsp:spPr>
        <a:xfrm>
          <a:off x="295693" y="1419761"/>
          <a:ext cx="192307" cy="192307"/>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59E22464-2FBC-8B47-9519-9F85FA6FAAE7}">
      <dsp:nvSpPr>
        <dsp:cNvPr id="0" name=""/>
        <dsp:cNvSpPr/>
      </dsp:nvSpPr>
      <dsp:spPr>
        <a:xfrm>
          <a:off x="618770" y="1473607"/>
          <a:ext cx="302197" cy="302197"/>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4245A821-98FB-C44D-9BC0-FDD27D03B229}">
      <dsp:nvSpPr>
        <dsp:cNvPr id="0" name=""/>
        <dsp:cNvSpPr/>
      </dsp:nvSpPr>
      <dsp:spPr>
        <a:xfrm>
          <a:off x="888001" y="1177453"/>
          <a:ext cx="192307" cy="192307"/>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F0CEB5FF-FF60-3A44-B71F-BDEA9051640C}">
      <dsp:nvSpPr>
        <dsp:cNvPr id="0" name=""/>
        <dsp:cNvSpPr/>
      </dsp:nvSpPr>
      <dsp:spPr>
        <a:xfrm>
          <a:off x="1238001" y="1069761"/>
          <a:ext cx="192307" cy="192307"/>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F218906B-BF83-FC4B-BBC3-A120267DEDBA}">
      <dsp:nvSpPr>
        <dsp:cNvPr id="0" name=""/>
        <dsp:cNvSpPr/>
      </dsp:nvSpPr>
      <dsp:spPr>
        <a:xfrm>
          <a:off x="1668771" y="1258222"/>
          <a:ext cx="192307" cy="192307"/>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3515FB66-BCFF-DD4F-8469-7343548F29C3}">
      <dsp:nvSpPr>
        <dsp:cNvPr id="0" name=""/>
        <dsp:cNvSpPr/>
      </dsp:nvSpPr>
      <dsp:spPr>
        <a:xfrm>
          <a:off x="1938002" y="1392838"/>
          <a:ext cx="302197" cy="302197"/>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CC10CB8A-AC88-3B4E-82C5-F56F534CEFC2}">
      <dsp:nvSpPr>
        <dsp:cNvPr id="0" name=""/>
        <dsp:cNvSpPr/>
      </dsp:nvSpPr>
      <dsp:spPr>
        <a:xfrm>
          <a:off x="2314925" y="1688992"/>
          <a:ext cx="192307" cy="192307"/>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C992FE93-CB72-0F44-9F0E-E0A26105838F}">
      <dsp:nvSpPr>
        <dsp:cNvPr id="0" name=""/>
        <dsp:cNvSpPr/>
      </dsp:nvSpPr>
      <dsp:spPr>
        <a:xfrm>
          <a:off x="2476464" y="1985146"/>
          <a:ext cx="192307" cy="192307"/>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48B2F556-A5C1-F541-A1A4-781669760757}">
      <dsp:nvSpPr>
        <dsp:cNvPr id="0" name=""/>
        <dsp:cNvSpPr/>
      </dsp:nvSpPr>
      <dsp:spPr>
        <a:xfrm>
          <a:off x="1076463" y="1419761"/>
          <a:ext cx="494505" cy="494505"/>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A705161B-B2E2-4C4E-A6CA-C847D735CFFB}">
      <dsp:nvSpPr>
        <dsp:cNvPr id="0" name=""/>
        <dsp:cNvSpPr/>
      </dsp:nvSpPr>
      <dsp:spPr>
        <a:xfrm>
          <a:off x="26462" y="2442839"/>
          <a:ext cx="192307" cy="192307"/>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F65EDFCF-3545-014A-914F-40C0071CC0C3}">
      <dsp:nvSpPr>
        <dsp:cNvPr id="0" name=""/>
        <dsp:cNvSpPr/>
      </dsp:nvSpPr>
      <dsp:spPr>
        <a:xfrm>
          <a:off x="188001" y="2685146"/>
          <a:ext cx="302197" cy="302197"/>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49F3CB2F-96E2-EE4B-8108-E18BE6127F8D}">
      <dsp:nvSpPr>
        <dsp:cNvPr id="0" name=""/>
        <dsp:cNvSpPr/>
      </dsp:nvSpPr>
      <dsp:spPr>
        <a:xfrm>
          <a:off x="591847" y="2900531"/>
          <a:ext cx="439560" cy="43956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2989A650-D24F-EF48-B477-D1D63C8E12E7}">
      <dsp:nvSpPr>
        <dsp:cNvPr id="0" name=""/>
        <dsp:cNvSpPr/>
      </dsp:nvSpPr>
      <dsp:spPr>
        <a:xfrm>
          <a:off x="1157232" y="3250531"/>
          <a:ext cx="192307" cy="192307"/>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29E64CEE-D986-334E-8353-6B52BB831DE4}">
      <dsp:nvSpPr>
        <dsp:cNvPr id="0" name=""/>
        <dsp:cNvSpPr/>
      </dsp:nvSpPr>
      <dsp:spPr>
        <a:xfrm>
          <a:off x="1264925" y="2900531"/>
          <a:ext cx="302197" cy="302197"/>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69618ABB-0231-954E-93A8-42A4FB33B306}">
      <dsp:nvSpPr>
        <dsp:cNvPr id="0" name=""/>
        <dsp:cNvSpPr/>
      </dsp:nvSpPr>
      <dsp:spPr>
        <a:xfrm>
          <a:off x="1534155" y="3277454"/>
          <a:ext cx="192307" cy="192307"/>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0C523723-7377-9A4E-9BF3-50DCD5C6EFDE}">
      <dsp:nvSpPr>
        <dsp:cNvPr id="0" name=""/>
        <dsp:cNvSpPr/>
      </dsp:nvSpPr>
      <dsp:spPr>
        <a:xfrm>
          <a:off x="1776463" y="2846685"/>
          <a:ext cx="439560" cy="43956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53F9B7B2-31D0-6E4E-8F99-E0207DDA8117}">
      <dsp:nvSpPr>
        <dsp:cNvPr id="0" name=""/>
        <dsp:cNvSpPr/>
      </dsp:nvSpPr>
      <dsp:spPr>
        <a:xfrm>
          <a:off x="2368771" y="2738993"/>
          <a:ext cx="302197" cy="302197"/>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DFF7297B-7A4A-4D47-A7BA-220E5A5D0C21}">
      <dsp:nvSpPr>
        <dsp:cNvPr id="0" name=""/>
        <dsp:cNvSpPr/>
      </dsp:nvSpPr>
      <dsp:spPr>
        <a:xfrm>
          <a:off x="2670969" y="1473159"/>
          <a:ext cx="887512" cy="1694358"/>
        </a:xfrm>
        <a:prstGeom prst="chevron">
          <a:avLst>
            <a:gd name="adj" fmla="val 6231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1D24529E-0EAF-4CDB-984F-F36DEFCC8D19}">
      <dsp:nvSpPr>
        <dsp:cNvPr id="0" name=""/>
        <dsp:cNvSpPr/>
      </dsp:nvSpPr>
      <dsp:spPr>
        <a:xfrm>
          <a:off x="3558482" y="1473982"/>
          <a:ext cx="2420488" cy="16943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1. Digitized and in </a:t>
          </a:r>
          <a:r>
            <a:rPr lang="en-US" sz="2200" kern="1200" dirty="0" err="1" smtClean="0"/>
            <a:t>HathiTrust</a:t>
          </a:r>
          <a:r>
            <a:rPr lang="en-US" sz="2200" kern="1200" dirty="0" smtClean="0"/>
            <a:t> or Portico </a:t>
          </a:r>
        </a:p>
        <a:p>
          <a:pPr lvl="0" algn="ctr" defTabSz="977900">
            <a:lnSpc>
              <a:spcPct val="90000"/>
            </a:lnSpc>
            <a:spcBef>
              <a:spcPct val="0"/>
            </a:spcBef>
            <a:spcAft>
              <a:spcPct val="35000"/>
            </a:spcAft>
          </a:pPr>
          <a:endParaRPr lang="en-US" sz="2200" kern="1200" dirty="0" smtClean="0"/>
        </a:p>
        <a:p>
          <a:pPr lvl="0" algn="ctr" defTabSz="977900">
            <a:lnSpc>
              <a:spcPct val="90000"/>
            </a:lnSpc>
            <a:spcBef>
              <a:spcPct val="0"/>
            </a:spcBef>
            <a:spcAft>
              <a:spcPct val="35000"/>
            </a:spcAft>
          </a:pPr>
          <a:r>
            <a:rPr lang="en-US" sz="2200" kern="1200" dirty="0" smtClean="0"/>
            <a:t>2. Not digitized</a:t>
          </a:r>
        </a:p>
      </dsp:txBody>
      <dsp:txXfrm>
        <a:off x="3558482" y="1473982"/>
        <a:ext cx="2420488" cy="1694341"/>
      </dsp:txXfrm>
    </dsp:sp>
    <dsp:sp modelId="{C3E0D794-409D-4491-9D01-C09593B97223}">
      <dsp:nvSpPr>
        <dsp:cNvPr id="0" name=""/>
        <dsp:cNvSpPr/>
      </dsp:nvSpPr>
      <dsp:spPr>
        <a:xfrm>
          <a:off x="5978970" y="1473159"/>
          <a:ext cx="887512" cy="1694358"/>
        </a:xfrm>
        <a:prstGeom prst="chevron">
          <a:avLst>
            <a:gd name="adj" fmla="val 6231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39F77DD8-7836-4672-9EC5-4CD118371310}">
      <dsp:nvSpPr>
        <dsp:cNvPr id="0" name=""/>
        <dsp:cNvSpPr/>
      </dsp:nvSpPr>
      <dsp:spPr>
        <a:xfrm>
          <a:off x="6963302" y="1333134"/>
          <a:ext cx="2057415" cy="2057415"/>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r>
            <a:rPr lang="en-US" sz="2200" kern="1200" dirty="0" smtClean="0"/>
            <a:t>Collective Collection</a:t>
          </a:r>
          <a:endParaRPr lang="en-US" sz="2200" kern="1200" dirty="0"/>
        </a:p>
      </dsp:txBody>
      <dsp:txXfrm>
        <a:off x="6963302" y="1333134"/>
        <a:ext cx="2057415" cy="205741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292E2AE-1941-40C9-8061-9ACD73610033}">
      <dsp:nvSpPr>
        <dsp:cNvPr id="0" name=""/>
        <dsp:cNvSpPr/>
      </dsp:nvSpPr>
      <dsp:spPr>
        <a:xfrm rot="16200000">
          <a:off x="-107446" y="0"/>
          <a:ext cx="4953000" cy="4953000"/>
        </a:xfrm>
        <a:prstGeom prst="circularArrow">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CB77F6E-AD65-4E34-AA07-0A566E4256DC}">
      <dsp:nvSpPr>
        <dsp:cNvPr id="0" name=""/>
        <dsp:cNvSpPr/>
      </dsp:nvSpPr>
      <dsp:spPr>
        <a:xfrm>
          <a:off x="2369053" y="0"/>
          <a:ext cx="6134099" cy="4953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Powered by </a:t>
          </a:r>
          <a:r>
            <a:rPr lang="en-US" sz="2800" i="1" kern="1200" dirty="0" smtClean="0"/>
            <a:t>enhanced</a:t>
          </a:r>
          <a:r>
            <a:rPr lang="en-US" sz="2800" kern="1200" dirty="0" smtClean="0"/>
            <a:t> access services</a:t>
          </a:r>
          <a:endParaRPr lang="en-US" sz="2800" kern="1200" dirty="0"/>
        </a:p>
      </dsp:txBody>
      <dsp:txXfrm>
        <a:off x="2369053" y="0"/>
        <a:ext cx="3067049" cy="1485903"/>
      </dsp:txXfrm>
    </dsp:sp>
    <dsp:sp modelId="{CCF558E5-F138-4054-85E4-14F3C4EDC463}">
      <dsp:nvSpPr>
        <dsp:cNvPr id="0" name=""/>
        <dsp:cNvSpPr/>
      </dsp:nvSpPr>
      <dsp:spPr>
        <a:xfrm rot="16200000">
          <a:off x="759330" y="1485903"/>
          <a:ext cx="3219446" cy="3219446"/>
        </a:xfrm>
        <a:prstGeom prst="circularArrow">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6D3DB08-9395-4EFD-A0B7-431B3A55F67C}">
      <dsp:nvSpPr>
        <dsp:cNvPr id="0" name=""/>
        <dsp:cNvSpPr/>
      </dsp:nvSpPr>
      <dsp:spPr>
        <a:xfrm>
          <a:off x="2369053" y="1485903"/>
          <a:ext cx="6134099" cy="3219446"/>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Supplied by repositories</a:t>
          </a:r>
          <a:endParaRPr lang="en-US" sz="2800" kern="1200" dirty="0"/>
        </a:p>
      </dsp:txBody>
      <dsp:txXfrm>
        <a:off x="2369053" y="1485903"/>
        <a:ext cx="3067049" cy="1485898"/>
      </dsp:txXfrm>
    </dsp:sp>
    <dsp:sp modelId="{12CE60A1-04F2-46F2-AD4C-11D51D816489}">
      <dsp:nvSpPr>
        <dsp:cNvPr id="0" name=""/>
        <dsp:cNvSpPr/>
      </dsp:nvSpPr>
      <dsp:spPr>
        <a:xfrm rot="16200000">
          <a:off x="1626104" y="2971801"/>
          <a:ext cx="1485898" cy="1485898"/>
        </a:xfrm>
        <a:prstGeom prst="circularArrow">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0D4DC85-297C-43D3-8A3C-00CDD5E2D8C4}">
      <dsp:nvSpPr>
        <dsp:cNvPr id="0" name=""/>
        <dsp:cNvSpPr/>
      </dsp:nvSpPr>
      <dsp:spPr>
        <a:xfrm>
          <a:off x="2369053" y="2971801"/>
          <a:ext cx="6134099" cy="1485898"/>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Supported by Libraries (+users?)</a:t>
          </a:r>
          <a:endParaRPr lang="en-US" sz="2800" kern="1200" dirty="0"/>
        </a:p>
      </dsp:txBody>
      <dsp:txXfrm>
        <a:off x="2369053" y="2971801"/>
        <a:ext cx="3067049" cy="1485898"/>
      </dsp:txXfrm>
    </dsp:sp>
    <dsp:sp modelId="{8D961D13-D4AF-4BCF-B900-9EDB3FC60B71}">
      <dsp:nvSpPr>
        <dsp:cNvPr id="0" name=""/>
        <dsp:cNvSpPr/>
      </dsp:nvSpPr>
      <dsp:spPr>
        <a:xfrm>
          <a:off x="5221210" y="0"/>
          <a:ext cx="3496835" cy="1485903"/>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Digitization</a:t>
          </a:r>
          <a:endParaRPr lang="en-US" sz="1600" kern="1200" dirty="0"/>
        </a:p>
        <a:p>
          <a:pPr marL="228600" lvl="1" indent="-228600" algn="l" defTabSz="889000">
            <a:lnSpc>
              <a:spcPct val="90000"/>
            </a:lnSpc>
            <a:spcBef>
              <a:spcPct val="0"/>
            </a:spcBef>
            <a:spcAft>
              <a:spcPct val="15000"/>
            </a:spcAft>
            <a:buChar char="••"/>
          </a:pPr>
          <a:r>
            <a:rPr lang="en-US" sz="2000" kern="1200" dirty="0" smtClean="0"/>
            <a:t>Scan-on-demand</a:t>
          </a:r>
          <a:endParaRPr lang="en-US" sz="2000" kern="1200" dirty="0"/>
        </a:p>
        <a:p>
          <a:pPr marL="228600" lvl="1" indent="-228600" algn="l" defTabSz="889000">
            <a:lnSpc>
              <a:spcPct val="90000"/>
            </a:lnSpc>
            <a:spcBef>
              <a:spcPct val="0"/>
            </a:spcBef>
            <a:spcAft>
              <a:spcPct val="15000"/>
            </a:spcAft>
            <a:buChar char="••"/>
          </a:pPr>
          <a:r>
            <a:rPr lang="en-US" sz="2000" kern="1200" dirty="0" smtClean="0"/>
            <a:t>Direct delivery by mail</a:t>
          </a:r>
          <a:endParaRPr lang="en-US" sz="2000" kern="1200" dirty="0"/>
        </a:p>
        <a:p>
          <a:pPr marL="228600" lvl="1" indent="-228600" algn="l" defTabSz="889000">
            <a:lnSpc>
              <a:spcPct val="90000"/>
            </a:lnSpc>
            <a:spcBef>
              <a:spcPct val="0"/>
            </a:spcBef>
            <a:spcAft>
              <a:spcPct val="15000"/>
            </a:spcAft>
            <a:buChar char="••"/>
          </a:pPr>
          <a:r>
            <a:rPr lang="en-US" sz="2000" kern="1200" dirty="0" smtClean="0"/>
            <a:t>Print-on-Demand</a:t>
          </a:r>
          <a:endParaRPr lang="en-US" sz="2000" kern="1200" dirty="0"/>
        </a:p>
      </dsp:txBody>
      <dsp:txXfrm>
        <a:off x="5221210" y="0"/>
        <a:ext cx="3496835" cy="1485903"/>
      </dsp:txXfrm>
    </dsp:sp>
    <dsp:sp modelId="{5D95F1D4-6F68-42B2-B5B0-4077BB85E3DD}">
      <dsp:nvSpPr>
        <dsp:cNvPr id="0" name=""/>
        <dsp:cNvSpPr/>
      </dsp:nvSpPr>
      <dsp:spPr>
        <a:xfrm>
          <a:off x="5221210" y="1485903"/>
          <a:ext cx="3496835" cy="1485898"/>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Digital (e.g. HathiTrust)</a:t>
          </a:r>
          <a:endParaRPr lang="en-US" sz="2000" kern="1200" dirty="0"/>
        </a:p>
        <a:p>
          <a:pPr marL="228600" lvl="1" indent="-228600" algn="l" defTabSz="889000">
            <a:lnSpc>
              <a:spcPct val="90000"/>
            </a:lnSpc>
            <a:spcBef>
              <a:spcPct val="0"/>
            </a:spcBef>
            <a:spcAft>
              <a:spcPct val="15000"/>
            </a:spcAft>
            <a:buChar char="••"/>
          </a:pPr>
          <a:r>
            <a:rPr lang="en-US" sz="2000" kern="1200" dirty="0" smtClean="0"/>
            <a:t>Shared Collections in Storage</a:t>
          </a:r>
          <a:endParaRPr lang="en-US" sz="2000" kern="1200" dirty="0"/>
        </a:p>
        <a:p>
          <a:pPr marL="228600" lvl="1" indent="-228600" algn="l" defTabSz="889000">
            <a:lnSpc>
              <a:spcPct val="90000"/>
            </a:lnSpc>
            <a:spcBef>
              <a:spcPct val="0"/>
            </a:spcBef>
            <a:spcAft>
              <a:spcPct val="15000"/>
            </a:spcAft>
            <a:buChar char="••"/>
          </a:pPr>
          <a:r>
            <a:rPr lang="en-US" sz="2000" kern="1200" dirty="0" smtClean="0"/>
            <a:t>Shared Collections in Place</a:t>
          </a:r>
          <a:endParaRPr lang="en-US" sz="2000" kern="1200" dirty="0"/>
        </a:p>
      </dsp:txBody>
      <dsp:txXfrm>
        <a:off x="5221210" y="1485903"/>
        <a:ext cx="3496835" cy="1485898"/>
      </dsp:txXfrm>
    </dsp:sp>
    <dsp:sp modelId="{3C20CCDF-F900-4ED0-8078-094C9E8ED3BF}">
      <dsp:nvSpPr>
        <dsp:cNvPr id="0" name=""/>
        <dsp:cNvSpPr/>
      </dsp:nvSpPr>
      <dsp:spPr>
        <a:xfrm>
          <a:off x="5221210" y="2971801"/>
          <a:ext cx="3496835" cy="1485898"/>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Archive Holders</a:t>
          </a:r>
          <a:endParaRPr lang="en-US" sz="2000" kern="1200" dirty="0"/>
        </a:p>
        <a:p>
          <a:pPr marL="228600" lvl="1" indent="-228600" algn="l" defTabSz="889000">
            <a:lnSpc>
              <a:spcPct val="90000"/>
            </a:lnSpc>
            <a:spcBef>
              <a:spcPct val="0"/>
            </a:spcBef>
            <a:spcAft>
              <a:spcPct val="15000"/>
            </a:spcAft>
            <a:buChar char="••"/>
          </a:pPr>
          <a:r>
            <a:rPr lang="en-US" sz="2000" kern="1200" dirty="0" smtClean="0"/>
            <a:t>Non-Archive Holders</a:t>
          </a:r>
          <a:endParaRPr lang="en-US" sz="2000" kern="1200" dirty="0"/>
        </a:p>
        <a:p>
          <a:pPr marL="228600" lvl="1" indent="-228600" algn="l" defTabSz="889000">
            <a:lnSpc>
              <a:spcPct val="90000"/>
            </a:lnSpc>
            <a:spcBef>
              <a:spcPct val="0"/>
            </a:spcBef>
            <a:spcAft>
              <a:spcPct val="15000"/>
            </a:spcAft>
            <a:buChar char="••"/>
          </a:pPr>
          <a:r>
            <a:rPr lang="en-US" sz="2000" kern="1200" dirty="0" smtClean="0"/>
            <a:t>Users?</a:t>
          </a:r>
          <a:endParaRPr lang="en-US" sz="2000" kern="1200" dirty="0"/>
        </a:p>
        <a:p>
          <a:pPr marL="228600" lvl="1" indent="-228600" algn="l" defTabSz="889000">
            <a:lnSpc>
              <a:spcPct val="90000"/>
            </a:lnSpc>
            <a:spcBef>
              <a:spcPct val="0"/>
            </a:spcBef>
            <a:spcAft>
              <a:spcPct val="15000"/>
            </a:spcAft>
            <a:buChar char="••"/>
          </a:pPr>
          <a:r>
            <a:rPr lang="en-US" sz="2000" kern="1200" dirty="0" smtClean="0"/>
            <a:t>Departments?</a:t>
          </a:r>
          <a:endParaRPr lang="en-US" sz="2000" kern="1200" dirty="0"/>
        </a:p>
      </dsp:txBody>
      <dsp:txXfrm>
        <a:off x="5221210" y="2971801"/>
        <a:ext cx="3496835" cy="1485898"/>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630D55-3FEC-F74F-B347-ABA1CFD4CD84}" type="datetimeFigureOut">
              <a:rPr lang="en-US" smtClean="0"/>
              <a:pPr/>
              <a:t>4/2/2014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FBC94D-ED60-CF43-8D4D-108B20C95DC8}" type="slidenum">
              <a:rPr lang="en-US" smtClean="0"/>
              <a:pPr/>
              <a:t>‹#›</a:t>
            </a:fld>
            <a:endParaRPr lang="en-US"/>
          </a:p>
        </p:txBody>
      </p:sp>
    </p:spTree>
    <p:extLst>
      <p:ext uri="{BB962C8B-B14F-4D97-AF65-F5344CB8AC3E}">
        <p14:creationId xmlns="" xmlns:p14="http://schemas.microsoft.com/office/powerpoint/2010/main" val="191559309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I was asked to reflect on what it means and</a:t>
            </a:r>
            <a:r>
              <a:rPr lang="en-US" sz="1200" kern="1200" baseline="0" dirty="0" smtClean="0">
                <a:solidFill>
                  <a:schemeClr val="tx1"/>
                </a:solidFill>
                <a:effectLst/>
                <a:latin typeface="+mn-lt"/>
                <a:ea typeface="+mn-ea"/>
                <a:cs typeface="+mn-cs"/>
              </a:rPr>
              <a:t> what it is like to work on and manage multiple large scale shared print initiatives, the challenges around collaboration and governance, and the challenges for libraries participating in multiple shared print initiatives, occasionally around the same material. </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I was also asked to be provocative and to reflect on potential directions for network level (supra </a:t>
            </a:r>
            <a:r>
              <a:rPr lang="en-US" sz="1200" kern="1200" baseline="0" dirty="0" err="1" smtClean="0">
                <a:solidFill>
                  <a:schemeClr val="tx1"/>
                </a:solidFill>
                <a:effectLst/>
                <a:latin typeface="+mn-lt"/>
                <a:ea typeface="+mn-ea"/>
                <a:cs typeface="+mn-cs"/>
              </a:rPr>
              <a:t>consortial</a:t>
            </a:r>
            <a:r>
              <a:rPr lang="en-US" sz="1200" kern="1200" baseline="0" dirty="0" smtClean="0">
                <a:solidFill>
                  <a:schemeClr val="tx1"/>
                </a:solidFill>
                <a:effectLst/>
                <a:latin typeface="+mn-lt"/>
                <a:ea typeface="+mn-ea"/>
                <a:cs typeface="+mn-cs"/>
              </a:rPr>
              <a:t> level) operational strategies for shared monographs for the future. </a:t>
            </a:r>
          </a:p>
        </p:txBody>
      </p:sp>
      <p:sp>
        <p:nvSpPr>
          <p:cNvPr id="4" name="Slide Number Placeholder 3"/>
          <p:cNvSpPr>
            <a:spLocks noGrp="1"/>
          </p:cNvSpPr>
          <p:nvPr>
            <p:ph type="sldNum" sz="quarter" idx="10"/>
          </p:nvPr>
        </p:nvSpPr>
        <p:spPr/>
        <p:txBody>
          <a:bodyPr/>
          <a:lstStyle/>
          <a:p>
            <a:fld id="{09072151-9EF5-46D6-A6A6-FA065A83CC9D}"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0FBC94D-ED60-CF43-8D4D-108B20C95DC8}"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discovery and delivery service</a:t>
            </a:r>
            <a:r>
              <a:rPr lang="en-US" baseline="0" dirty="0" smtClean="0"/>
              <a:t> would visually collocate retained print and digital copies for direct delivery by mail or to a users device. The user would not be concerned with where the materials are delivered from. </a:t>
            </a:r>
          </a:p>
          <a:p>
            <a:endParaRPr lang="en-US" baseline="0" dirty="0" smtClean="0"/>
          </a:p>
          <a:p>
            <a:r>
              <a:rPr lang="en-US" baseline="0" dirty="0" smtClean="0"/>
              <a:t>This service would have to move finances around to support retention commitments and the enhanced delivery services. The service would need to move finances among a network level ecology of users and institutions that are not currently affiliated in resource sharing networks, collection management agreements or logistics corridors. </a:t>
            </a:r>
          </a:p>
          <a:p>
            <a:endParaRPr lang="en-US" baseline="0" dirty="0" smtClean="0"/>
          </a:p>
          <a:p>
            <a:r>
              <a:rPr lang="en-US" baseline="0" dirty="0" smtClean="0"/>
              <a:t>You can imagine an ecology, somewhat like the DPLA, where there are institutions that serve just as archiving hubs and institutions that serve as archiving hubs as well as digitization and direct delivery hubs. And you can imagine using the common infrastructure we all share, like OCLC and </a:t>
            </a:r>
            <a:r>
              <a:rPr lang="en-US" baseline="0" dirty="0" err="1" smtClean="0"/>
              <a:t>HathiTrust</a:t>
            </a:r>
            <a:r>
              <a:rPr lang="en-US" baseline="0" dirty="0" smtClean="0"/>
              <a:t>, as the backbone for such a service. </a:t>
            </a:r>
            <a:endParaRPr lang="en-US" dirty="0"/>
          </a:p>
        </p:txBody>
      </p:sp>
      <p:sp>
        <p:nvSpPr>
          <p:cNvPr id="4" name="Slide Number Placeholder 3"/>
          <p:cNvSpPr>
            <a:spLocks noGrp="1"/>
          </p:cNvSpPr>
          <p:nvPr>
            <p:ph type="sldNum" sz="quarter" idx="10"/>
          </p:nvPr>
        </p:nvSpPr>
        <p:spPr/>
        <p:txBody>
          <a:bodyPr/>
          <a:lstStyle/>
          <a:p>
            <a:fld id="{A0FBC94D-ED60-CF43-8D4D-108B20C95DC8}"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What if instead, we </a:t>
            </a:r>
            <a:r>
              <a:rPr lang="en-US" sz="1200" kern="1200" baseline="0" dirty="0" smtClean="0">
                <a:solidFill>
                  <a:schemeClr val="tx1"/>
                </a:solidFill>
                <a:latin typeface="+mn-lt"/>
                <a:ea typeface="+mn-ea"/>
                <a:cs typeface="+mn-cs"/>
              </a:rPr>
              <a:t>visually co-located shared print and digital copies the way Netflix co-locates DVDs and Streaming video? And what if we provided one-click delivery of either format to the user’s device or physical location. Imagine a book image with options such as “download it,” “scan it,” “reprint it,” and “ship it” from any digital or shared print repository. The user would not be concerned with the location from which the digital or print version is served, though branding options would be possible.</a:t>
            </a:r>
            <a:endParaRPr lang="en-US" baseline="0" dirty="0" smtClean="0"/>
          </a:p>
          <a:p>
            <a:endParaRPr lang="en-US" baseline="0" dirty="0" smtClean="0"/>
          </a:p>
          <a:p>
            <a:r>
              <a:rPr lang="en-US" baseline="0" dirty="0" smtClean="0"/>
              <a:t>Our storage facilities could be federated to provide direct delivery of retained print (particularly the already digitized print) to many more users in exchange for support to further digitize the collections. </a:t>
            </a:r>
          </a:p>
          <a:p>
            <a:endParaRPr lang="en-US" baseline="0" dirty="0" smtClean="0"/>
          </a:p>
          <a:p>
            <a:endParaRPr lang="en-US" dirty="0" smtClean="0"/>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09072151-9EF5-46D6-A6A6-FA065A83CC9D}" type="slidenum">
              <a:rPr lang="en-US" smtClean="0"/>
              <a:pPr/>
              <a:t>12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0FBC94D-ED60-CF43-8D4D-108B20C95DC8}"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FBC94D-ED60-CF43-8D4D-108B20C95DC8}" type="slidenum">
              <a:rPr lang="en-US" smtClean="0"/>
              <a:pPr/>
              <a:t>3</a:t>
            </a:fld>
            <a:endParaRPr lang="en-US"/>
          </a:p>
        </p:txBody>
      </p:sp>
    </p:spTree>
    <p:extLst>
      <p:ext uri="{BB962C8B-B14F-4D97-AF65-F5344CB8AC3E}">
        <p14:creationId xmlns="" xmlns:p14="http://schemas.microsoft.com/office/powerpoint/2010/main" val="3887271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Let</a:t>
            </a:r>
            <a:r>
              <a:rPr lang="en-US" baseline="0" dirty="0" smtClean="0"/>
              <a:t> me shift to monographs and in the interest of time, summarize my thoughts about the future. </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0" baseline="0" dirty="0" smtClean="0">
                <a:solidFill>
                  <a:schemeClr val="accent1"/>
                </a:solidFill>
              </a:rPr>
              <a:t>So, as we engage in larger scale monograph collaboration, we will need to engage our users much more directly than we have for shared print journals, and we need to engage users not just in conversation with the major scholarly societies but also with substantially different and more efficient services for retained print to meet the needs of 21</a:t>
            </a:r>
            <a:r>
              <a:rPr lang="en-US" b="0" baseline="30000" dirty="0" smtClean="0">
                <a:solidFill>
                  <a:schemeClr val="accent1"/>
                </a:solidFill>
              </a:rPr>
              <a:t>st</a:t>
            </a:r>
            <a:r>
              <a:rPr lang="en-US" b="0" baseline="0" dirty="0" smtClean="0">
                <a:solidFill>
                  <a:schemeClr val="accent1"/>
                </a:solidFill>
              </a:rPr>
              <a:t> century users who expect 21</a:t>
            </a:r>
            <a:r>
              <a:rPr lang="en-US" b="0" baseline="30000" dirty="0" smtClean="0">
                <a:solidFill>
                  <a:schemeClr val="accent1"/>
                </a:solidFill>
              </a:rPr>
              <a:t>st</a:t>
            </a:r>
            <a:r>
              <a:rPr lang="en-US" b="0" baseline="0" dirty="0" smtClean="0">
                <a:solidFill>
                  <a:schemeClr val="accent1"/>
                </a:solidFill>
              </a:rPr>
              <a:t> century modes of delivery for all kinds of physical goods. </a:t>
            </a:r>
          </a:p>
        </p:txBody>
      </p:sp>
      <p:sp>
        <p:nvSpPr>
          <p:cNvPr id="4" name="Slide Number Placeholder 3"/>
          <p:cNvSpPr>
            <a:spLocks noGrp="1"/>
          </p:cNvSpPr>
          <p:nvPr>
            <p:ph type="sldNum" sz="quarter" idx="10"/>
          </p:nvPr>
        </p:nvSpPr>
        <p:spPr/>
        <p:txBody>
          <a:bodyPr/>
          <a:lstStyle/>
          <a:p>
            <a:fld id="{A0FBC94D-ED60-CF43-8D4D-108B20C95DC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smtClean="0">
                <a:solidFill>
                  <a:schemeClr val="accent1"/>
                </a:solidFill>
              </a:rPr>
              <a:t>I have</a:t>
            </a:r>
            <a:r>
              <a:rPr lang="en-US" b="1" baseline="0" dirty="0" smtClean="0">
                <a:solidFill>
                  <a:schemeClr val="accent1"/>
                </a:solidFill>
              </a:rPr>
              <a:t> spoken and written before on this topic so won’t belabor it too much in the interest of time. But suffice to say there are very significant differences between monographs and journals that make collaboration more challenging.  We can use some of the infrastructure developed for journals for monographs,  </a:t>
            </a:r>
          </a:p>
          <a:p>
            <a:endParaRPr lang="en-US" b="1" baseline="0" dirty="0" smtClean="0">
              <a:solidFill>
                <a:schemeClr val="accent1"/>
              </a:solidFill>
            </a:endParaRPr>
          </a:p>
          <a:p>
            <a:r>
              <a:rPr lang="en-US" b="1" baseline="0" dirty="0" smtClean="0">
                <a:solidFill>
                  <a:schemeClr val="accent1"/>
                </a:solidFill>
              </a:rPr>
              <a:t>Most notably, and we have seen this in the presentations earlier today, </a:t>
            </a:r>
          </a:p>
          <a:p>
            <a:endParaRPr lang="en-US" b="1" baseline="0" dirty="0" smtClean="0">
              <a:solidFill>
                <a:schemeClr val="accent1"/>
              </a:solidFill>
            </a:endParaRPr>
          </a:p>
          <a:p>
            <a:r>
              <a:rPr lang="en-US" b="1" baseline="0" dirty="0" smtClean="0">
                <a:solidFill>
                  <a:schemeClr val="accent1"/>
                </a:solidFill>
              </a:rPr>
              <a:t>When users want a print book, they want a full print volume. </a:t>
            </a:r>
          </a:p>
          <a:p>
            <a:r>
              <a:rPr lang="en-US" b="1" baseline="0" dirty="0" smtClean="0">
                <a:solidFill>
                  <a:schemeClr val="accent1"/>
                </a:solidFill>
              </a:rPr>
              <a:t>Users want and use print and </a:t>
            </a:r>
            <a:r>
              <a:rPr lang="en-US" b="1" baseline="0" dirty="0" err="1" smtClean="0">
                <a:solidFill>
                  <a:schemeClr val="accent1"/>
                </a:solidFill>
              </a:rPr>
              <a:t>ebooks</a:t>
            </a:r>
            <a:r>
              <a:rPr lang="en-US" b="1" baseline="0" dirty="0" smtClean="0">
                <a:solidFill>
                  <a:schemeClr val="accent1"/>
                </a:solidFill>
              </a:rPr>
              <a:t> differently and at different points in the research lifecycle. </a:t>
            </a:r>
          </a:p>
          <a:p>
            <a:r>
              <a:rPr lang="en-US" b="1" baseline="0" dirty="0" smtClean="0">
                <a:solidFill>
                  <a:schemeClr val="accent1"/>
                </a:solidFill>
              </a:rPr>
              <a:t>So we don’t anticipate a wholesale shift from print to digital but rather a dynamic relationship between the two formats and between different </a:t>
            </a:r>
            <a:r>
              <a:rPr lang="en-US" b="1" baseline="0" dirty="0" err="1" smtClean="0">
                <a:solidFill>
                  <a:schemeClr val="accent1"/>
                </a:solidFill>
              </a:rPr>
              <a:t>worksets</a:t>
            </a:r>
            <a:r>
              <a:rPr lang="en-US" b="1" baseline="0" dirty="0" smtClean="0">
                <a:solidFill>
                  <a:schemeClr val="accent1"/>
                </a:solidFill>
              </a:rPr>
              <a:t> of books in each format. </a:t>
            </a:r>
          </a:p>
          <a:p>
            <a:r>
              <a:rPr lang="en-US" b="1" baseline="0" dirty="0" smtClean="0">
                <a:solidFill>
                  <a:schemeClr val="accent1"/>
                </a:solidFill>
              </a:rPr>
              <a:t>We need to orient our collection management services around this future.</a:t>
            </a:r>
          </a:p>
          <a:p>
            <a:endParaRPr lang="en-US" b="1" baseline="0" dirty="0" smtClean="0">
              <a:solidFill>
                <a:schemeClr val="accent1"/>
              </a:solidFill>
            </a:endParaRPr>
          </a:p>
          <a:p>
            <a:r>
              <a:rPr lang="en-US" b="1" baseline="0" dirty="0" smtClean="0">
                <a:solidFill>
                  <a:schemeClr val="accent1"/>
                </a:solidFill>
              </a:rPr>
              <a:t>The conversion to e is slowing and </a:t>
            </a:r>
            <a:r>
              <a:rPr lang="en-US" b="1" baseline="0" dirty="0" err="1" smtClean="0">
                <a:solidFill>
                  <a:schemeClr val="accent1"/>
                </a:solidFill>
              </a:rPr>
              <a:t>focussed</a:t>
            </a:r>
            <a:r>
              <a:rPr lang="en-US" b="1" baseline="0" dirty="0" smtClean="0">
                <a:solidFill>
                  <a:schemeClr val="accent1"/>
                </a:solidFill>
              </a:rPr>
              <a:t> on public domain or publisher provided e, which leaves a very large swath of our collections to be converted. </a:t>
            </a:r>
          </a:p>
          <a:p>
            <a:endParaRPr lang="en-US" b="1" baseline="0" dirty="0" smtClean="0">
              <a:solidFill>
                <a:schemeClr val="accent1"/>
              </a:solidFill>
            </a:endParaRPr>
          </a:p>
          <a:p>
            <a:r>
              <a:rPr lang="en-US" b="1" baseline="0" dirty="0" smtClean="0">
                <a:solidFill>
                  <a:schemeClr val="accent1"/>
                </a:solidFill>
              </a:rPr>
              <a:t>Changes to copyright  law for access to in copyright digital surrogates and the development of affordable business models will probably take another decade to sort out –a decade if we’re extremely optimistic.ly and more likely 2-3 decades. </a:t>
            </a:r>
          </a:p>
          <a:p>
            <a:endParaRPr lang="en-US" b="1" baseline="0" dirty="0" smtClean="0">
              <a:solidFill>
                <a:schemeClr val="accent1"/>
              </a:solidFill>
            </a:endParaRPr>
          </a:p>
          <a:p>
            <a:r>
              <a:rPr lang="en-US" b="1" baseline="0" dirty="0" smtClean="0">
                <a:solidFill>
                  <a:schemeClr val="accent1"/>
                </a:solidFill>
              </a:rPr>
              <a:t>We know we still need to draw down these collections, as our collective storage facilities fill and our ability to fund new storage facilities wanes. The </a:t>
            </a:r>
            <a:r>
              <a:rPr lang="en-US" b="1" baseline="0" dirty="0" err="1" smtClean="0">
                <a:solidFill>
                  <a:schemeClr val="accent1"/>
                </a:solidFill>
              </a:rPr>
              <a:t>spector</a:t>
            </a:r>
            <a:r>
              <a:rPr lang="en-US" b="1" baseline="0" dirty="0" smtClean="0">
                <a:solidFill>
                  <a:schemeClr val="accent1"/>
                </a:solidFill>
              </a:rPr>
              <a:t> of decanting our collections is real and daunting. </a:t>
            </a:r>
          </a:p>
          <a:p>
            <a:endParaRPr lang="en-US" b="1" baseline="0" dirty="0" smtClean="0">
              <a:solidFill>
                <a:schemeClr val="accent1"/>
              </a:solidFill>
            </a:endParaRPr>
          </a:p>
          <a:p>
            <a:endParaRPr lang="en-US" b="1" baseline="0" dirty="0" smtClean="0">
              <a:solidFill>
                <a:schemeClr val="accent1"/>
              </a:solidFill>
            </a:endParaRPr>
          </a:p>
        </p:txBody>
      </p:sp>
      <p:sp>
        <p:nvSpPr>
          <p:cNvPr id="4" name="Slide Number Placeholder 3"/>
          <p:cNvSpPr>
            <a:spLocks noGrp="1"/>
          </p:cNvSpPr>
          <p:nvPr>
            <p:ph type="sldNum" sz="quarter" idx="10"/>
          </p:nvPr>
        </p:nvSpPr>
        <p:spPr/>
        <p:txBody>
          <a:bodyPr/>
          <a:lstStyle/>
          <a:p>
            <a:fld id="{09072151-9EF5-46D6-A6A6-FA065A83CC9D}"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 was asked to be provocative and ask some provocative questions. Here comes my first…</a:t>
            </a:r>
          </a:p>
          <a:p>
            <a:endParaRPr lang="en-US" baseline="0" dirty="0" smtClean="0"/>
          </a:p>
          <a:p>
            <a:r>
              <a:rPr lang="en-US" baseline="0" dirty="0" smtClean="0"/>
              <a:t>We know students in the U.S. are increasingly mired in debt; they cobbling together multiple jobs while they pursue their studies; they are often commute from some distance to get to the university and try to make the most of their on-campus time; it can be costly to visit campus and to visit the library (which is often in the heart of campus) to use physical collections.  Indeed, many of our physical collections are now held in storage facilities so the materials need to be paged anyway.</a:t>
            </a:r>
          </a:p>
          <a:p>
            <a:endParaRPr lang="en-US" baseline="0" dirty="0" smtClean="0"/>
          </a:p>
          <a:p>
            <a:r>
              <a:rPr lang="en-US" baseline="0" dirty="0" smtClean="0"/>
              <a:t>We know that today’s researcher is intensely focused in her lab, studio, in the field, in lecture halls or classrooms on research and teaching and is increasing accustomed to receiving most physical goods to support research by courier or mail. Our Digital Humanists may be using </a:t>
            </a:r>
            <a:r>
              <a:rPr lang="en-US" baseline="0" dirty="0" err="1" smtClean="0"/>
              <a:t>worksets</a:t>
            </a:r>
            <a:r>
              <a:rPr lang="en-US" baseline="0" dirty="0" smtClean="0"/>
              <a:t> of books in digital and print form in ways we need to monitor and better understand. Studies like the </a:t>
            </a:r>
            <a:r>
              <a:rPr lang="en-US" baseline="0" dirty="0" err="1" smtClean="0"/>
              <a:t>OhioLink</a:t>
            </a:r>
            <a:r>
              <a:rPr lang="en-US" baseline="0" dirty="0" smtClean="0"/>
              <a:t> circulation study have suggested that even in the sciences users are asking for print books even when we’ve acquired them digitally. Indeed, our librarians at UC San Francisco are reporting similar behaviors.</a:t>
            </a:r>
          </a:p>
          <a:p>
            <a:endParaRPr lang="en-US" baseline="0" dirty="0" smtClean="0"/>
          </a:p>
          <a:p>
            <a:r>
              <a:rPr lang="en-US" baseline="0" dirty="0" smtClean="0"/>
              <a:t>Visits to the library for the purpose of using or picking up books is declining. This is not alarming really, but what is alarming is the emerging findings about users “</a:t>
            </a:r>
            <a:r>
              <a:rPr lang="en-US" baseline="0" dirty="0" err="1" smtClean="0"/>
              <a:t>satisficing</a:t>
            </a:r>
            <a:r>
              <a:rPr lang="en-US" baseline="0" dirty="0" smtClean="0"/>
              <a:t>” because they can’t get access to the books they want.</a:t>
            </a:r>
          </a:p>
          <a:p>
            <a:endParaRPr lang="en-US" baseline="0" dirty="0" smtClean="0"/>
          </a:p>
          <a:p>
            <a:r>
              <a:rPr lang="en-US" baseline="0" dirty="0" smtClean="0"/>
              <a:t>More broadly, we can see that lending and borrowing is declining across our libraries, which could easily be interpreted as the natural decline in physical collection use as more resources become available online but is more likely the result of users satisfying themselves with less as the modes of access to physical collections is increasingly out of sync with the modes of access to most other physical goods for the 21</a:t>
            </a:r>
            <a:r>
              <a:rPr lang="en-US" baseline="30000" dirty="0" smtClean="0"/>
              <a:t>st</a:t>
            </a:r>
            <a:r>
              <a:rPr lang="en-US" baseline="0" dirty="0" smtClean="0"/>
              <a:t> century user. </a:t>
            </a:r>
          </a:p>
          <a:p>
            <a:endParaRPr lang="en-US" baseline="0" dirty="0" smtClean="0"/>
          </a:p>
          <a:p>
            <a:r>
              <a:rPr lang="en-US" baseline="0" dirty="0" smtClean="0"/>
              <a:t>Researchers and students have grown accustomed to models in the commercial world where most physical goods, of all imaginable sizes, are delivered directly to one’s home or office by mail or are reformatted and delivered to a digital device.  Returns are made easy, resources are discovered in a few well-branded sites, while goods are supplied through those sites from many warehouses and locations.  </a:t>
            </a:r>
          </a:p>
          <a:p>
            <a:endParaRPr lang="en-US" baseline="0" dirty="0" smtClean="0"/>
          </a:p>
        </p:txBody>
      </p:sp>
      <p:sp>
        <p:nvSpPr>
          <p:cNvPr id="4" name="Slide Number Placeholder 3"/>
          <p:cNvSpPr>
            <a:spLocks noGrp="1"/>
          </p:cNvSpPr>
          <p:nvPr>
            <p:ph type="sldNum" sz="quarter" idx="10"/>
          </p:nvPr>
        </p:nvSpPr>
        <p:spPr/>
        <p:txBody>
          <a:bodyPr/>
          <a:lstStyle/>
          <a:p>
            <a:fld id="{09072151-9EF5-46D6-A6A6-FA065A83CC9D}"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And what if, at the network level, we set a goal to put the digitized print to work by providing broader access to it and thereby garner support, financial support, from it to further convert the general print collections that neither Google nor publishers will attend to?</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I was recently asked by one of my administrators whether we should invest more in digitization or in collaborative print management for monographs? My response was “I think, both”. It’s possible that there might be synergies between these two activities.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UC Libraries are partners in Google’s mass digitization program and HathiTrust. 3.5 Million of our books have been scanned. Many more have been scanned by all Google partners. In addition, publishers provide eBooks to Google for indexing and to preservation services for digital preservation. Even if our libraries do not have full-text access via digitized print or publisher-provided eBooks for many years, the fact that these resources exist now in other formats and are in digital preservation repositories suggest that the print is, by definition, somewhat less vulnerable and could potentially be put to work to further digitize our collections.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There is a large segment of our total, aggregate print monograph collections that neither Google nor existing publishers will convert to e. This may be an important segment on which to focus library digitization efforts.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Would it be possible to put our digitized print to work to support future digitization and storage decisions?</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Libraries already struggle to support digitization independently. When there are resources to digitize, special collections are digitized first. This segment of the general collections is typically not selected for digitization. And we know that we need to think more strategically about how we use our remaining storage space.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If we have a goal of digitizing the majority of our monograph collections, is there a niche here where research libraries can focus efforts? And can we leverage access to our existing print collections to redistribute resources to support digitization and print retention?</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F232CEF6-C17C-EB4D-8DDC-C1C591C1685B}" type="slidenum">
              <a:rPr lang="en-US" smtClean="0"/>
              <a:pPr/>
              <a:t>7</a:t>
            </a:fld>
            <a:endParaRPr lang="en-US" dirty="0"/>
          </a:p>
        </p:txBody>
      </p:sp>
    </p:spTree>
    <p:extLst>
      <p:ext uri="{BB962C8B-B14F-4D97-AF65-F5344CB8AC3E}">
        <p14:creationId xmlns="" xmlns:p14="http://schemas.microsoft.com/office/powerpoint/2010/main" val="41538195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There are several shared print monograph</a:t>
            </a:r>
            <a:r>
              <a:rPr lang="en-US" baseline="0" dirty="0" smtClean="0"/>
              <a:t> projects underway in several states. </a:t>
            </a:r>
          </a:p>
          <a:p>
            <a:endParaRPr lang="en-US" baseline="0" dirty="0" smtClean="0"/>
          </a:p>
          <a:p>
            <a:r>
              <a:rPr lang="en-US" baseline="0" dirty="0" smtClean="0"/>
              <a:t>These projects tend to u</a:t>
            </a:r>
            <a:r>
              <a:rPr lang="en-US" dirty="0" smtClean="0"/>
              <a:t>se infrastructure developed</a:t>
            </a:r>
            <a:r>
              <a:rPr lang="en-US" baseline="0" dirty="0" smtClean="0"/>
              <a:t> for shared print journals, including mechanisms for disclosing retention commitments in OCLC using the Print Archives Metadata Guidelines. </a:t>
            </a:r>
          </a:p>
          <a:p>
            <a:endParaRPr lang="en-US" baseline="0" dirty="0" smtClean="0"/>
          </a:p>
          <a:p>
            <a:r>
              <a:rPr lang="en-US" baseline="0" dirty="0" smtClean="0"/>
              <a:t>We need to keep this up. </a:t>
            </a:r>
          </a:p>
          <a:p>
            <a:endParaRPr lang="en-US" baseline="0" dirty="0" smtClean="0"/>
          </a:p>
          <a:p>
            <a:r>
              <a:rPr lang="en-US" baseline="0" dirty="0" smtClean="0"/>
              <a:t>These projects are expanding our notions of trust and stewardship responsibilities. </a:t>
            </a:r>
          </a:p>
          <a:p>
            <a:endParaRPr lang="en-US" baseline="0" dirty="0" smtClean="0"/>
          </a:p>
          <a:p>
            <a:r>
              <a:rPr lang="en-US" baseline="0" dirty="0" smtClean="0"/>
              <a:t>These projects are engaged in costly collections analyses to figure out what to make retention commitments to such that members can safely deselect duplicates. The process is becoming almost formulaic, where a consortium that holds 5-10 M volumes hones in on 500K volumes of highly duplicated no use books to which retention commitments and access guarantees are made such that partners can safely deselect.</a:t>
            </a:r>
          </a:p>
          <a:p>
            <a:endParaRPr lang="en-US" baseline="0" dirty="0" smtClean="0"/>
          </a:p>
        </p:txBody>
      </p:sp>
      <p:sp>
        <p:nvSpPr>
          <p:cNvPr id="4" name="Slide Number Placeholder 3"/>
          <p:cNvSpPr>
            <a:spLocks noGrp="1"/>
          </p:cNvSpPr>
          <p:nvPr>
            <p:ph type="sldNum" sz="quarter" idx="10"/>
          </p:nvPr>
        </p:nvSpPr>
        <p:spPr/>
        <p:txBody>
          <a:bodyPr/>
          <a:lstStyle/>
          <a:p>
            <a:fld id="{09072151-9EF5-46D6-A6A6-FA065A83CC9D}"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a:t>
            </a:r>
            <a:r>
              <a:rPr lang="en-US" baseline="0" dirty="0" smtClean="0"/>
              <a:t> if we simplified the whole collection analysis and selection process and raised it to the network level? We know </a:t>
            </a:r>
            <a:r>
              <a:rPr lang="en-US" baseline="0" dirty="0" err="1" smtClean="0"/>
              <a:t>HathiTrust</a:t>
            </a:r>
            <a:r>
              <a:rPr lang="en-US" baseline="0" dirty="0" smtClean="0"/>
              <a:t> is about to launch a shared print monographs initiative. Perhaps this is an area where </a:t>
            </a:r>
            <a:r>
              <a:rPr lang="en-US" baseline="0" dirty="0" err="1" smtClean="0"/>
              <a:t>HathiTrust</a:t>
            </a:r>
            <a:r>
              <a:rPr lang="en-US" baseline="0" dirty="0" smtClean="0"/>
              <a:t> and OCLC can provide support that would substantially reduce the costs of analyses to our libraries. </a:t>
            </a:r>
          </a:p>
          <a:p>
            <a:endParaRPr lang="en-US" baseline="0" dirty="0" smtClean="0"/>
          </a:p>
          <a:p>
            <a:r>
              <a:rPr lang="en-US" baseline="0" dirty="0" smtClean="0"/>
              <a:t>What if we skipped to the chase and established some very simple criteria to form a collective collection</a:t>
            </a:r>
          </a:p>
          <a:p>
            <a:endParaRPr lang="en-US" baseline="0" dirty="0" smtClean="0"/>
          </a:p>
          <a:p>
            <a:r>
              <a:rPr lang="en-US" baseline="0" dirty="0" smtClean="0"/>
              <a:t>And some benchmarks or quotas to ensure the pace of growth in the collective collection</a:t>
            </a:r>
          </a:p>
          <a:p>
            <a:endParaRPr lang="en-US" baseline="0" dirty="0" smtClean="0"/>
          </a:p>
          <a:p>
            <a:r>
              <a:rPr lang="en-US" baseline="0" dirty="0" smtClean="0"/>
              <a:t>Ss we could get on with the business of sorting out the thornier aspects of the business and operations model for servicing this collective collection across many institutions, redistributing resources to support it, and engaging our users with it?</a:t>
            </a:r>
          </a:p>
          <a:p>
            <a:endParaRPr lang="en-US" baseline="0" dirty="0" smtClean="0"/>
          </a:p>
          <a:p>
            <a:r>
              <a:rPr lang="en-US" baseline="0" dirty="0" smtClean="0"/>
              <a:t>Perhaps a group of able and willing storage facilities and libraries could agree to identify print books in each facility that met this simple criteria thereby creating a network of Archive Holding facilities and libraries</a:t>
            </a:r>
          </a:p>
          <a:p>
            <a:endParaRPr lang="en-US" baseline="0" dirty="0" smtClean="0"/>
          </a:p>
          <a:p>
            <a:r>
              <a:rPr lang="en-US" baseline="0" dirty="0" smtClean="0"/>
              <a:t>250K books that had been digitized, are in </a:t>
            </a:r>
            <a:r>
              <a:rPr lang="en-US" baseline="0" dirty="0" err="1" smtClean="0"/>
              <a:t>HathiTrust</a:t>
            </a:r>
            <a:r>
              <a:rPr lang="en-US" baseline="0" dirty="0" smtClean="0"/>
              <a:t> and have some prior use. 250K books that have not been digitized and have some prior use.</a:t>
            </a:r>
          </a:p>
          <a:p>
            <a:endParaRPr lang="en-US" baseline="0" dirty="0" smtClean="0"/>
          </a:p>
        </p:txBody>
      </p:sp>
      <p:sp>
        <p:nvSpPr>
          <p:cNvPr id="4" name="Slide Number Placeholder 3"/>
          <p:cNvSpPr>
            <a:spLocks noGrp="1"/>
          </p:cNvSpPr>
          <p:nvPr>
            <p:ph type="sldNum" sz="quarter" idx="10"/>
          </p:nvPr>
        </p:nvSpPr>
        <p:spPr/>
        <p:txBody>
          <a:bodyPr/>
          <a:lstStyle/>
          <a:p>
            <a:fld id="{F232CEF6-C17C-EB4D-8DDC-C1C591C1685B}" type="slidenum">
              <a:rPr lang="en-US" smtClean="0"/>
              <a:pPr/>
              <a:t>9</a:t>
            </a:fld>
            <a:endParaRPr lang="en-US" dirty="0"/>
          </a:p>
        </p:txBody>
      </p:sp>
    </p:spTree>
    <p:extLst>
      <p:ext uri="{BB962C8B-B14F-4D97-AF65-F5344CB8AC3E}">
        <p14:creationId xmlns:p14="http://schemas.microsoft.com/office/powerpoint/2010/main" xmlns="" val="189832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67C045-9D33-A343-8D27-C67E61685636}" type="datetimeFigureOut">
              <a:rPr lang="en-US" smtClean="0"/>
              <a:pPr/>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621B2F-C1FE-D74C-B9CB-DD22B3D45ABA}" type="slidenum">
              <a:rPr lang="en-US" smtClean="0"/>
              <a:pPr/>
              <a:t>‹#›</a:t>
            </a:fld>
            <a:endParaRPr lang="en-US"/>
          </a:p>
        </p:txBody>
      </p:sp>
    </p:spTree>
    <p:extLst>
      <p:ext uri="{BB962C8B-B14F-4D97-AF65-F5344CB8AC3E}">
        <p14:creationId xmlns="" xmlns:p14="http://schemas.microsoft.com/office/powerpoint/2010/main" val="2667413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67C045-9D33-A343-8D27-C67E61685636}" type="datetimeFigureOut">
              <a:rPr lang="en-US" smtClean="0"/>
              <a:pPr/>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621B2F-C1FE-D74C-B9CB-DD22B3D45ABA}" type="slidenum">
              <a:rPr lang="en-US" smtClean="0"/>
              <a:pPr/>
              <a:t>‹#›</a:t>
            </a:fld>
            <a:endParaRPr lang="en-US"/>
          </a:p>
        </p:txBody>
      </p:sp>
    </p:spTree>
    <p:extLst>
      <p:ext uri="{BB962C8B-B14F-4D97-AF65-F5344CB8AC3E}">
        <p14:creationId xmlns="" xmlns:p14="http://schemas.microsoft.com/office/powerpoint/2010/main" val="1530216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67C045-9D33-A343-8D27-C67E61685636}" type="datetimeFigureOut">
              <a:rPr lang="en-US" smtClean="0"/>
              <a:pPr/>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621B2F-C1FE-D74C-B9CB-DD22B3D45ABA}" type="slidenum">
              <a:rPr lang="en-US" smtClean="0"/>
              <a:pPr/>
              <a:t>‹#›</a:t>
            </a:fld>
            <a:endParaRPr lang="en-US"/>
          </a:p>
        </p:txBody>
      </p:sp>
    </p:spTree>
    <p:extLst>
      <p:ext uri="{BB962C8B-B14F-4D97-AF65-F5344CB8AC3E}">
        <p14:creationId xmlns="" xmlns:p14="http://schemas.microsoft.com/office/powerpoint/2010/main" val="59148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67C045-9D33-A343-8D27-C67E61685636}" type="datetimeFigureOut">
              <a:rPr lang="en-US" smtClean="0"/>
              <a:pPr/>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621B2F-C1FE-D74C-B9CB-DD22B3D45ABA}" type="slidenum">
              <a:rPr lang="en-US" smtClean="0"/>
              <a:pPr/>
              <a:t>‹#›</a:t>
            </a:fld>
            <a:endParaRPr lang="en-US"/>
          </a:p>
        </p:txBody>
      </p:sp>
    </p:spTree>
    <p:extLst>
      <p:ext uri="{BB962C8B-B14F-4D97-AF65-F5344CB8AC3E}">
        <p14:creationId xmlns="" xmlns:p14="http://schemas.microsoft.com/office/powerpoint/2010/main" val="471166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67C045-9D33-A343-8D27-C67E61685636}" type="datetimeFigureOut">
              <a:rPr lang="en-US" smtClean="0"/>
              <a:pPr/>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621B2F-C1FE-D74C-B9CB-DD22B3D45ABA}" type="slidenum">
              <a:rPr lang="en-US" smtClean="0"/>
              <a:pPr/>
              <a:t>‹#›</a:t>
            </a:fld>
            <a:endParaRPr lang="en-US"/>
          </a:p>
        </p:txBody>
      </p:sp>
    </p:spTree>
    <p:extLst>
      <p:ext uri="{BB962C8B-B14F-4D97-AF65-F5344CB8AC3E}">
        <p14:creationId xmlns="" xmlns:p14="http://schemas.microsoft.com/office/powerpoint/2010/main" val="818019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67C045-9D33-A343-8D27-C67E61685636}" type="datetimeFigureOut">
              <a:rPr lang="en-US" smtClean="0"/>
              <a:pPr/>
              <a:t>4/2/2014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621B2F-C1FE-D74C-B9CB-DD22B3D45ABA}" type="slidenum">
              <a:rPr lang="en-US" smtClean="0"/>
              <a:pPr/>
              <a:t>‹#›</a:t>
            </a:fld>
            <a:endParaRPr lang="en-US"/>
          </a:p>
        </p:txBody>
      </p:sp>
    </p:spTree>
    <p:extLst>
      <p:ext uri="{BB962C8B-B14F-4D97-AF65-F5344CB8AC3E}">
        <p14:creationId xmlns="" xmlns:p14="http://schemas.microsoft.com/office/powerpoint/2010/main" val="100116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67C045-9D33-A343-8D27-C67E61685636}" type="datetimeFigureOut">
              <a:rPr lang="en-US" smtClean="0"/>
              <a:pPr/>
              <a:t>4/2/2014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621B2F-C1FE-D74C-B9CB-DD22B3D45ABA}" type="slidenum">
              <a:rPr lang="en-US" smtClean="0"/>
              <a:pPr/>
              <a:t>‹#›</a:t>
            </a:fld>
            <a:endParaRPr lang="en-US"/>
          </a:p>
        </p:txBody>
      </p:sp>
    </p:spTree>
    <p:extLst>
      <p:ext uri="{BB962C8B-B14F-4D97-AF65-F5344CB8AC3E}">
        <p14:creationId xmlns="" xmlns:p14="http://schemas.microsoft.com/office/powerpoint/2010/main" val="1091924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67C045-9D33-A343-8D27-C67E61685636}" type="datetimeFigureOut">
              <a:rPr lang="en-US" smtClean="0"/>
              <a:pPr/>
              <a:t>4/2/2014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621B2F-C1FE-D74C-B9CB-DD22B3D45ABA}" type="slidenum">
              <a:rPr lang="en-US" smtClean="0"/>
              <a:pPr/>
              <a:t>‹#›</a:t>
            </a:fld>
            <a:endParaRPr lang="en-US"/>
          </a:p>
        </p:txBody>
      </p:sp>
    </p:spTree>
    <p:extLst>
      <p:ext uri="{BB962C8B-B14F-4D97-AF65-F5344CB8AC3E}">
        <p14:creationId xmlns="" xmlns:p14="http://schemas.microsoft.com/office/powerpoint/2010/main" val="1456069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67C045-9D33-A343-8D27-C67E61685636}" type="datetimeFigureOut">
              <a:rPr lang="en-US" smtClean="0"/>
              <a:pPr/>
              <a:t>4/2/2014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621B2F-C1FE-D74C-B9CB-DD22B3D45ABA}" type="slidenum">
              <a:rPr lang="en-US" smtClean="0"/>
              <a:pPr/>
              <a:t>‹#›</a:t>
            </a:fld>
            <a:endParaRPr lang="en-US"/>
          </a:p>
        </p:txBody>
      </p:sp>
    </p:spTree>
    <p:extLst>
      <p:ext uri="{BB962C8B-B14F-4D97-AF65-F5344CB8AC3E}">
        <p14:creationId xmlns="" xmlns:p14="http://schemas.microsoft.com/office/powerpoint/2010/main" val="859062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67C045-9D33-A343-8D27-C67E61685636}" type="datetimeFigureOut">
              <a:rPr lang="en-US" smtClean="0"/>
              <a:pPr/>
              <a:t>4/2/2014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621B2F-C1FE-D74C-B9CB-DD22B3D45ABA}" type="slidenum">
              <a:rPr lang="en-US" smtClean="0"/>
              <a:pPr/>
              <a:t>‹#›</a:t>
            </a:fld>
            <a:endParaRPr lang="en-US"/>
          </a:p>
        </p:txBody>
      </p:sp>
    </p:spTree>
    <p:extLst>
      <p:ext uri="{BB962C8B-B14F-4D97-AF65-F5344CB8AC3E}">
        <p14:creationId xmlns="" xmlns:p14="http://schemas.microsoft.com/office/powerpoint/2010/main" val="3344546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67C045-9D33-A343-8D27-C67E61685636}" type="datetimeFigureOut">
              <a:rPr lang="en-US" smtClean="0"/>
              <a:pPr/>
              <a:t>4/2/2014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621B2F-C1FE-D74C-B9CB-DD22B3D45ABA}" type="slidenum">
              <a:rPr lang="en-US" smtClean="0"/>
              <a:pPr/>
              <a:t>‹#›</a:t>
            </a:fld>
            <a:endParaRPr lang="en-US"/>
          </a:p>
        </p:txBody>
      </p:sp>
    </p:spTree>
    <p:extLst>
      <p:ext uri="{BB962C8B-B14F-4D97-AF65-F5344CB8AC3E}">
        <p14:creationId xmlns="" xmlns:p14="http://schemas.microsoft.com/office/powerpoint/2010/main" val="4156872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67C045-9D33-A343-8D27-C67E61685636}" type="datetimeFigureOut">
              <a:rPr lang="en-US" smtClean="0"/>
              <a:pPr/>
              <a:t>4/2/2014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621B2F-C1FE-D74C-B9CB-DD22B3D45ABA}" type="slidenum">
              <a:rPr lang="en-US" smtClean="0"/>
              <a:pPr/>
              <a:t>‹#›</a:t>
            </a:fld>
            <a:endParaRPr lang="en-US"/>
          </a:p>
        </p:txBody>
      </p:sp>
    </p:spTree>
    <p:extLst>
      <p:ext uri="{BB962C8B-B14F-4D97-AF65-F5344CB8AC3E}">
        <p14:creationId xmlns="" xmlns:p14="http://schemas.microsoft.com/office/powerpoint/2010/main" val="357586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creativecommons.org/licenses/by/3.0/"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4606079"/>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533400" y="2187575"/>
            <a:ext cx="7772400" cy="1470025"/>
          </a:xfrm>
        </p:spPr>
        <p:txBody>
          <a:bodyPr>
            <a:normAutofit fontScale="90000"/>
          </a:bodyPr>
          <a:lstStyle/>
          <a:p>
            <a:pPr algn="l"/>
            <a:r>
              <a:rPr lang="en-US" dirty="0" smtClean="0"/>
              <a:t/>
            </a:r>
            <a:br>
              <a:rPr lang="en-US" dirty="0" smtClean="0"/>
            </a:br>
            <a:r>
              <a:rPr lang="en-US" dirty="0" smtClean="0">
                <a:solidFill>
                  <a:schemeClr val="bg1"/>
                </a:solidFill>
              </a:rPr>
              <a:t>Large scale shared print </a:t>
            </a:r>
            <a:br>
              <a:rPr lang="en-US" dirty="0" smtClean="0">
                <a:solidFill>
                  <a:schemeClr val="bg1"/>
                </a:solidFill>
              </a:rPr>
            </a:br>
            <a:r>
              <a:rPr lang="en-US" dirty="0" smtClean="0">
                <a:solidFill>
                  <a:schemeClr val="bg1"/>
                </a:solidFill>
              </a:rPr>
              <a:t>and futures for shared monographs</a:t>
            </a:r>
            <a:r>
              <a:rPr lang="en-US" dirty="0" smtClean="0"/>
              <a:t/>
            </a:r>
            <a:br>
              <a:rPr lang="en-US" dirty="0" smtClean="0"/>
            </a:br>
            <a:r>
              <a:rPr lang="en-US" sz="3100" dirty="0" smtClean="0"/>
              <a:t>Regional Print Management Symposium</a:t>
            </a:r>
            <a:br>
              <a:rPr lang="en-US" sz="3100" dirty="0" smtClean="0"/>
            </a:br>
            <a:r>
              <a:rPr lang="en-US" sz="3100" dirty="0" smtClean="0"/>
              <a:t>March 27-28, 2014</a:t>
            </a:r>
            <a:br>
              <a:rPr lang="en-US" sz="3100" dirty="0" smtClean="0"/>
            </a:br>
            <a:r>
              <a:rPr lang="en-US" sz="3100" dirty="0" smtClean="0"/>
              <a:t>OCLC Research, CIC, OSU Libraries</a:t>
            </a:r>
            <a:endParaRPr lang="en-US" dirty="0"/>
          </a:p>
        </p:txBody>
      </p:sp>
      <p:sp>
        <p:nvSpPr>
          <p:cNvPr id="6" name="TextBox 5"/>
          <p:cNvSpPr txBox="1"/>
          <p:nvPr/>
        </p:nvSpPr>
        <p:spPr>
          <a:xfrm>
            <a:off x="533400" y="4880004"/>
            <a:ext cx="8610600" cy="1200329"/>
          </a:xfrm>
          <a:prstGeom prst="rect">
            <a:avLst/>
          </a:prstGeom>
          <a:noFill/>
          <a:ln>
            <a:noFill/>
          </a:ln>
        </p:spPr>
        <p:txBody>
          <a:bodyPr wrap="square" rtlCol="0">
            <a:spAutoFit/>
          </a:bodyPr>
          <a:lstStyle/>
          <a:p>
            <a:r>
              <a:rPr lang="en-US" sz="2400" b="1" dirty="0" smtClean="0">
                <a:solidFill>
                  <a:schemeClr val="accent1"/>
                </a:solidFill>
              </a:rPr>
              <a:t>Emily Stambaugh</a:t>
            </a:r>
            <a:br>
              <a:rPr lang="en-US" sz="2400" b="1" dirty="0" smtClean="0">
                <a:solidFill>
                  <a:schemeClr val="accent1"/>
                </a:solidFill>
              </a:rPr>
            </a:br>
            <a:r>
              <a:rPr lang="en-US" sz="2400" b="1" dirty="0" smtClean="0">
                <a:solidFill>
                  <a:schemeClr val="accent1"/>
                </a:solidFill>
              </a:rPr>
              <a:t>28 March 2014</a:t>
            </a:r>
          </a:p>
          <a:p>
            <a:r>
              <a:rPr lang="en-US" sz="2400" b="1" dirty="0" smtClean="0">
                <a:solidFill>
                  <a:schemeClr val="accent1"/>
                </a:solidFill>
              </a:rPr>
              <a:t>Dublin, Ohio</a:t>
            </a:r>
            <a:endParaRPr lang="en-US" sz="2400" b="1" dirty="0">
              <a:solidFill>
                <a:schemeClr val="accent1"/>
              </a:solidFill>
            </a:endParaRPr>
          </a:p>
        </p:txBody>
      </p:sp>
      <p:pic>
        <p:nvPicPr>
          <p:cNvPr id="8" name="Picture 7" descr="CDL_Logo.png"/>
          <p:cNvPicPr>
            <a:picLocks noChangeAspect="1"/>
          </p:cNvPicPr>
          <p:nvPr/>
        </p:nvPicPr>
        <p:blipFill>
          <a:blip r:embed="rId3" cstate="print"/>
          <a:stretch>
            <a:fillRect/>
          </a:stretch>
        </p:blipFill>
        <p:spPr>
          <a:xfrm>
            <a:off x="6080438" y="4806348"/>
            <a:ext cx="2961137" cy="1069024"/>
          </a:xfrm>
          <a:prstGeom prst="rect">
            <a:avLst/>
          </a:prstGeom>
        </p:spPr>
      </p:pic>
    </p:spTree>
    <p:extLst>
      <p:ext uri="{BB962C8B-B14F-4D97-AF65-F5344CB8AC3E}">
        <p14:creationId xmlns="" xmlns:p14="http://schemas.microsoft.com/office/powerpoint/2010/main" val="1745687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this just a resource sharing problem?</a:t>
            </a:r>
            <a:endParaRPr lang="en-US" dirty="0"/>
          </a:p>
        </p:txBody>
      </p:sp>
      <p:sp>
        <p:nvSpPr>
          <p:cNvPr id="3" name="Content Placeholder 2"/>
          <p:cNvSpPr>
            <a:spLocks noGrp="1"/>
          </p:cNvSpPr>
          <p:nvPr>
            <p:ph idx="1"/>
          </p:nvPr>
        </p:nvSpPr>
        <p:spPr>
          <a:xfrm>
            <a:off x="457200" y="1287972"/>
            <a:ext cx="8229600" cy="5257800"/>
          </a:xfrm>
        </p:spPr>
        <p:txBody>
          <a:bodyPr>
            <a:normAutofit fontScale="85000" lnSpcReduction="20000"/>
          </a:bodyPr>
          <a:lstStyle/>
          <a:p>
            <a:pPr marL="0" indent="0" algn="ctr">
              <a:buNone/>
            </a:pPr>
            <a:r>
              <a:rPr lang="en-US" b="1" i="1" dirty="0" smtClean="0">
                <a:solidFill>
                  <a:srgbClr val="4F81BD"/>
                </a:solidFill>
              </a:rPr>
              <a:t>University investment in ARL libraries declined from 7% in 1960s to 3.7% in 2000s*</a:t>
            </a:r>
          </a:p>
          <a:p>
            <a:pPr marL="0" indent="0" algn="ctr">
              <a:buNone/>
            </a:pPr>
            <a:r>
              <a:rPr lang="en-US" b="1" i="1" dirty="0" smtClean="0"/>
              <a:t>Resource allocation</a:t>
            </a:r>
          </a:p>
          <a:p>
            <a:pPr marL="0" indent="0" algn="ctr">
              <a:buNone/>
            </a:pPr>
            <a:r>
              <a:rPr lang="en-US" b="1" i="1" dirty="0" smtClean="0">
                <a:solidFill>
                  <a:srgbClr val="4F81BD"/>
                </a:solidFill>
              </a:rPr>
              <a:t>The resources held in aggregate storage facilities could substantially replace supply*</a:t>
            </a:r>
          </a:p>
          <a:p>
            <a:pPr marL="0" indent="0" algn="ctr">
              <a:buNone/>
            </a:pPr>
            <a:r>
              <a:rPr lang="en-US" b="1" i="1" dirty="0" smtClean="0"/>
              <a:t>Resource distribution</a:t>
            </a:r>
          </a:p>
          <a:p>
            <a:pPr marL="0" indent="0" algn="ctr">
              <a:buNone/>
            </a:pPr>
            <a:r>
              <a:rPr lang="en-US" b="1" i="1" dirty="0" smtClean="0">
                <a:solidFill>
                  <a:srgbClr val="4F81BD"/>
                </a:solidFill>
              </a:rPr>
              <a:t>Long-tail demand substantially increases for physical resources when fully-unmediated, direct delivery is implemented</a:t>
            </a:r>
          </a:p>
          <a:p>
            <a:pPr marL="0" indent="0" algn="ctr">
              <a:buNone/>
            </a:pPr>
            <a:r>
              <a:rPr lang="en-US" b="1" i="1" dirty="0" smtClean="0"/>
              <a:t>Resource sharing</a:t>
            </a:r>
          </a:p>
          <a:p>
            <a:pPr marL="0" indent="0" algn="ctr">
              <a:buNone/>
            </a:pPr>
            <a:r>
              <a:rPr lang="en-US" b="1" i="1" dirty="0" smtClean="0">
                <a:solidFill>
                  <a:srgbClr val="4F81BD"/>
                </a:solidFill>
              </a:rPr>
              <a:t>Monographs are at the core of our culture; collaboration may be irrational and visceral</a:t>
            </a:r>
          </a:p>
          <a:p>
            <a:pPr marL="0" indent="0" algn="ctr">
              <a:buNone/>
            </a:pPr>
            <a:r>
              <a:rPr lang="en-US" b="1" i="1" dirty="0" smtClean="0"/>
              <a:t>Political</a:t>
            </a:r>
          </a:p>
        </p:txBody>
      </p:sp>
      <p:sp>
        <p:nvSpPr>
          <p:cNvPr id="4" name="TextBox 3"/>
          <p:cNvSpPr txBox="1"/>
          <p:nvPr/>
        </p:nvSpPr>
        <p:spPr>
          <a:xfrm>
            <a:off x="457200" y="6068901"/>
            <a:ext cx="8408610" cy="830997"/>
          </a:xfrm>
          <a:prstGeom prst="rect">
            <a:avLst/>
          </a:prstGeom>
          <a:noFill/>
        </p:spPr>
        <p:txBody>
          <a:bodyPr wrap="square" rtlCol="0">
            <a:spAutoFit/>
          </a:bodyPr>
          <a:lstStyle/>
          <a:p>
            <a:r>
              <a:rPr lang="en-US" dirty="0"/>
              <a:t>*</a:t>
            </a:r>
            <a:r>
              <a:rPr lang="en-US" sz="1200" dirty="0" smtClean="0"/>
              <a:t>Challenges </a:t>
            </a:r>
            <a:r>
              <a:rPr lang="en-US" sz="1200" dirty="0"/>
              <a:t>Facing Research </a:t>
            </a:r>
            <a:r>
              <a:rPr lang="en-US" sz="1200" dirty="0" smtClean="0"/>
              <a:t>Libraries. Report to OECD, 2002. Webster. American </a:t>
            </a:r>
            <a:r>
              <a:rPr lang="en-US" sz="1200" dirty="0"/>
              <a:t>Association of </a:t>
            </a:r>
            <a:r>
              <a:rPr lang="en-US" sz="1200" dirty="0" smtClean="0"/>
              <a:t>Research Libraries</a:t>
            </a:r>
          </a:p>
          <a:p>
            <a:r>
              <a:rPr lang="en-US" sz="1200" dirty="0" smtClean="0"/>
              <a:t>* OCLC Cloud-sourcing research collections</a:t>
            </a:r>
            <a:endParaRPr lang="en-US" sz="1200" dirty="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22415"/>
          </a:xfrm>
        </p:spPr>
        <p:txBody>
          <a:bodyPr>
            <a:normAutofit/>
          </a:bodyPr>
          <a:lstStyle/>
          <a:p>
            <a:r>
              <a:rPr lang="en-US" sz="2800" b="1" dirty="0" smtClean="0">
                <a:solidFill>
                  <a:schemeClr val="accent2"/>
                </a:solidFill>
              </a:rPr>
              <a:t>Would scholars use print and digital book collections substantially more if we visually collocated them and provided direct delivery services to their devices and homes, ala Netflix?</a:t>
            </a:r>
            <a:br>
              <a:rPr lang="en-US" sz="2800" b="1" dirty="0" smtClean="0">
                <a:solidFill>
                  <a:schemeClr val="accent2"/>
                </a:solidFill>
              </a:rPr>
            </a:br>
            <a:r>
              <a:rPr lang="en-US" sz="2800" b="1" dirty="0" smtClean="0">
                <a:solidFill>
                  <a:schemeClr val="accent2"/>
                </a:solidFill>
              </a:rPr>
              <a:t/>
            </a:r>
            <a:br>
              <a:rPr lang="en-US" sz="2800" b="1" dirty="0" smtClean="0">
                <a:solidFill>
                  <a:schemeClr val="accent2"/>
                </a:solidFill>
              </a:rPr>
            </a:br>
            <a:r>
              <a:rPr lang="en-US" sz="2800" b="1" dirty="0" smtClean="0">
                <a:solidFill>
                  <a:schemeClr val="accent2"/>
                </a:solidFill>
              </a:rPr>
              <a:t>Can we engage users and non-archive holding libraries to support retention and digital conversion </a:t>
            </a:r>
            <a:br>
              <a:rPr lang="en-US" sz="2800" b="1" dirty="0" smtClean="0">
                <a:solidFill>
                  <a:schemeClr val="accent2"/>
                </a:solidFill>
              </a:rPr>
            </a:br>
            <a:r>
              <a:rPr lang="en-US" sz="2800" b="1" dirty="0" smtClean="0">
                <a:solidFill>
                  <a:schemeClr val="accent2"/>
                </a:solidFill>
              </a:rPr>
              <a:t>by providing a very popular delivery service?</a:t>
            </a:r>
            <a:endParaRPr lang="en-US" sz="2800" b="1" dirty="0">
              <a:solidFill>
                <a:schemeClr val="accent2"/>
              </a:solidFill>
            </a:endParaRPr>
          </a:p>
        </p:txBody>
      </p:sp>
      <p:sp>
        <p:nvSpPr>
          <p:cNvPr id="3" name="Title 1"/>
          <p:cNvSpPr txBox="1">
            <a:spLocks/>
          </p:cNvSpPr>
          <p:nvPr/>
        </p:nvSpPr>
        <p:spPr>
          <a:xfrm>
            <a:off x="457200" y="274638"/>
            <a:ext cx="8229600" cy="13219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mj-lt"/>
                <a:ea typeface="+mj-ea"/>
                <a:cs typeface="+mj-cs"/>
              </a:rPr>
              <a:t>Business model and logistics</a:t>
            </a:r>
            <a:r>
              <a:rPr kumimoji="0" lang="en-US" sz="4000" b="0" i="0" u="none" strike="noStrike" kern="1200" cap="none" spc="0" normalizeH="0" noProof="0" dirty="0" smtClean="0">
                <a:ln>
                  <a:noFill/>
                </a:ln>
                <a:solidFill>
                  <a:schemeClr val="tx1"/>
                </a:solidFill>
                <a:effectLst/>
                <a:uLnTx/>
                <a:uFillTx/>
                <a:latin typeface="+mj-lt"/>
                <a:ea typeface="+mj-ea"/>
                <a:cs typeface="+mj-cs"/>
              </a:rPr>
              <a:t> </a:t>
            </a:r>
            <a:r>
              <a:rPr kumimoji="0" lang="en-US" sz="4000" b="0" i="0" u="none" strike="noStrike" kern="1200" cap="none" spc="0" normalizeH="0" baseline="0" noProof="0" dirty="0" smtClean="0">
                <a:ln>
                  <a:noFill/>
                </a:ln>
                <a:solidFill>
                  <a:schemeClr val="tx1"/>
                </a:solidFill>
                <a:effectLst/>
                <a:uLnTx/>
                <a:uFillTx/>
                <a:latin typeface="+mj-lt"/>
                <a:ea typeface="+mj-ea"/>
                <a:cs typeface="+mj-cs"/>
              </a:rPr>
              <a:t>experiments</a:t>
            </a:r>
            <a:endParaRPr kumimoji="0" lang="en-US"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Rectangle 3"/>
          <p:cNvSpPr/>
          <p:nvPr/>
        </p:nvSpPr>
        <p:spPr>
          <a:xfrm>
            <a:off x="4572000" y="6273225"/>
            <a:ext cx="4572000" cy="584775"/>
          </a:xfrm>
          <a:prstGeom prst="rect">
            <a:avLst/>
          </a:prstGeom>
        </p:spPr>
        <p:txBody>
          <a:bodyPr>
            <a:spAutoFit/>
          </a:bodyPr>
          <a:lstStyle/>
          <a:p>
            <a:r>
              <a:rPr lang="en-US" sz="800" dirty="0" smtClean="0">
                <a:latin typeface="Open Sans" pitchFamily="34" charset="0"/>
                <a:ea typeface="Open Sans" pitchFamily="34" charset="0"/>
                <a:cs typeface="Open Sans" pitchFamily="34" charset="0"/>
              </a:rPr>
              <a:t>© 2014 Emily </a:t>
            </a:r>
            <a:r>
              <a:rPr lang="en-US" sz="800" dirty="0" err="1" smtClean="0">
                <a:latin typeface="Open Sans" pitchFamily="34" charset="0"/>
                <a:ea typeface="Open Sans" pitchFamily="34" charset="0"/>
                <a:cs typeface="Open Sans" pitchFamily="34" charset="0"/>
              </a:rPr>
              <a:t>Stambaugh</a:t>
            </a:r>
            <a:r>
              <a:rPr lang="en-US" sz="800" dirty="0" smtClean="0">
                <a:latin typeface="Open Sans" pitchFamily="34" charset="0"/>
                <a:ea typeface="Open Sans" pitchFamily="34" charset="0"/>
                <a:cs typeface="Open Sans" pitchFamily="34" charset="0"/>
              </a:rPr>
              <a:t>. This work is licensed under a Creative Commons Attribution 3.0 </a:t>
            </a:r>
            <a:r>
              <a:rPr lang="en-US" sz="800" dirty="0" err="1" smtClean="0">
                <a:latin typeface="Open Sans" pitchFamily="34" charset="0"/>
                <a:ea typeface="Open Sans" pitchFamily="34" charset="0"/>
                <a:cs typeface="Open Sans" pitchFamily="34" charset="0"/>
              </a:rPr>
              <a:t>Unported</a:t>
            </a:r>
            <a:r>
              <a:rPr lang="en-US" sz="800" dirty="0" smtClean="0">
                <a:latin typeface="Open Sans" pitchFamily="34" charset="0"/>
                <a:ea typeface="Open Sans" pitchFamily="34" charset="0"/>
                <a:cs typeface="Open Sans" pitchFamily="34" charset="0"/>
              </a:rPr>
              <a:t> License. </a:t>
            </a:r>
            <a:r>
              <a:rPr lang="en-US" sz="800" dirty="0" smtClean="0">
                <a:latin typeface="Open Sans" charset="0"/>
                <a:ea typeface="Open Sans" charset="0"/>
                <a:cs typeface="Open Sans" charset="0"/>
              </a:rPr>
              <a:t>Suggested attribution: “This work uses content from “Large scale shared print </a:t>
            </a:r>
            <a:br>
              <a:rPr lang="en-US" sz="800" dirty="0" smtClean="0">
                <a:latin typeface="Open Sans" charset="0"/>
                <a:ea typeface="Open Sans" charset="0"/>
                <a:cs typeface="Open Sans" charset="0"/>
              </a:rPr>
            </a:br>
            <a:r>
              <a:rPr lang="en-US" sz="800" dirty="0" smtClean="0">
                <a:latin typeface="Open Sans" charset="0"/>
                <a:ea typeface="Open Sans" charset="0"/>
                <a:cs typeface="Open Sans" charset="0"/>
              </a:rPr>
              <a:t>and futures for shared monographs” © </a:t>
            </a:r>
            <a:r>
              <a:rPr lang="en-US" sz="800" dirty="0" smtClean="0">
                <a:latin typeface="Open Sans" pitchFamily="34" charset="0"/>
                <a:ea typeface="Open Sans" pitchFamily="34" charset="0"/>
                <a:cs typeface="Open Sans" pitchFamily="34" charset="0"/>
              </a:rPr>
              <a:t>Emily </a:t>
            </a:r>
            <a:r>
              <a:rPr lang="en-US" sz="800" dirty="0" err="1" smtClean="0">
                <a:latin typeface="Open Sans" pitchFamily="34" charset="0"/>
                <a:ea typeface="Open Sans" pitchFamily="34" charset="0"/>
                <a:cs typeface="Open Sans" pitchFamily="34" charset="0"/>
              </a:rPr>
              <a:t>Stambaugh</a:t>
            </a:r>
            <a:r>
              <a:rPr lang="en-US" sz="800" dirty="0" smtClean="0">
                <a:latin typeface="Open Sans" charset="0"/>
                <a:ea typeface="Open Sans" charset="0"/>
                <a:cs typeface="Open Sans" charset="0"/>
              </a:rPr>
              <a:t>, used under a Creative Commons Attribution license:  </a:t>
            </a:r>
            <a:r>
              <a:rPr lang="en-US" sz="800" u="sng" dirty="0" smtClean="0">
                <a:latin typeface="Open Sans" charset="0"/>
                <a:ea typeface="Open Sans" charset="0"/>
                <a:cs typeface="Open Sans" charset="0"/>
                <a:hlinkClick r:id="rId3"/>
              </a:rPr>
              <a:t>http</a:t>
            </a:r>
            <a:r>
              <a:rPr lang="en-US" sz="800" u="sng" dirty="0" smtClean="0">
                <a:solidFill>
                  <a:schemeClr val="bg1"/>
                </a:solidFill>
                <a:latin typeface="Open Sans" charset="0"/>
                <a:ea typeface="Open Sans" charset="0"/>
                <a:cs typeface="Open Sans" charset="0"/>
                <a:hlinkClick r:id="rId3"/>
              </a:rPr>
              <a:t>://</a:t>
            </a:r>
            <a:r>
              <a:rPr lang="en-US" sz="800" u="sng" dirty="0" smtClean="0">
                <a:latin typeface="Open Sans" charset="0"/>
                <a:ea typeface="Open Sans" charset="0"/>
                <a:cs typeface="Open Sans" charset="0"/>
                <a:hlinkClick r:id="rId3"/>
              </a:rPr>
              <a:t>creativecommons.org/licenses/by/3.0/</a:t>
            </a:r>
            <a:r>
              <a:rPr lang="en-US" sz="800" dirty="0" smtClean="0">
                <a:latin typeface="Open Sans" charset="0"/>
                <a:ea typeface="Open Sans" charset="0"/>
                <a:cs typeface="Open Sans" charset="0"/>
              </a:rPr>
              <a:t>”</a:t>
            </a:r>
            <a:r>
              <a:rPr lang="en-US" sz="800" dirty="0" smtClean="0">
                <a:latin typeface="Open Sans" charset="0"/>
                <a:ea typeface="Open Sans" charset="0"/>
                <a:cs typeface="Open Sans" charset="0"/>
                <a:hlinkClick r:id="rId3"/>
              </a:rPr>
              <a:t> </a:t>
            </a:r>
            <a:endParaRPr lang="en-US" sz="800" dirty="0"/>
          </a:p>
        </p:txBody>
      </p:sp>
      <p:pic>
        <p:nvPicPr>
          <p:cNvPr id="5" name="Picture 1" descr="image003"/>
          <p:cNvPicPr>
            <a:picLocks noChangeAspect="1" noChangeArrowheads="1"/>
          </p:cNvPicPr>
          <p:nvPr/>
        </p:nvPicPr>
        <p:blipFill>
          <a:blip r:embed="rId4" cstate="print"/>
          <a:srcRect/>
          <a:stretch>
            <a:fillRect/>
          </a:stretch>
        </p:blipFill>
        <p:spPr bwMode="auto">
          <a:xfrm>
            <a:off x="3024808" y="6324600"/>
            <a:ext cx="1310640" cy="45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nvGraphicFramePr>
        <p:xfrm>
          <a:off x="304800" y="2189745"/>
          <a:ext cx="86106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descr="hathi_logo_normal.jpg"/>
          <p:cNvPicPr>
            <a:picLocks noChangeAspect="1"/>
          </p:cNvPicPr>
          <p:nvPr/>
        </p:nvPicPr>
        <p:blipFill>
          <a:blip r:embed="rId8" cstate="print"/>
          <a:stretch>
            <a:fillRect/>
          </a:stretch>
        </p:blipFill>
        <p:spPr>
          <a:xfrm>
            <a:off x="7467600" y="573504"/>
            <a:ext cx="1371600" cy="1447800"/>
          </a:xfrm>
          <a:prstGeom prst="rect">
            <a:avLst/>
          </a:prstGeom>
        </p:spPr>
      </p:pic>
      <p:pic>
        <p:nvPicPr>
          <p:cNvPr id="5" name="Picture 4" descr="logo_wcmasthead_en.png"/>
          <p:cNvPicPr>
            <a:picLocks noChangeAspect="1"/>
          </p:cNvPicPr>
          <p:nvPr/>
        </p:nvPicPr>
        <p:blipFill>
          <a:blip r:embed="rId9" cstate="print"/>
          <a:stretch>
            <a:fillRect/>
          </a:stretch>
        </p:blipFill>
        <p:spPr>
          <a:xfrm>
            <a:off x="258856" y="573504"/>
            <a:ext cx="4684058" cy="1447800"/>
          </a:xfrm>
          <a:prstGeom prst="rect">
            <a:avLst/>
          </a:prstGeom>
        </p:spPr>
      </p:pic>
      <p:sp>
        <p:nvSpPr>
          <p:cNvPr id="7" name="Rounded Rectangle 6"/>
          <p:cNvSpPr/>
          <p:nvPr/>
        </p:nvSpPr>
        <p:spPr>
          <a:xfrm>
            <a:off x="258856" y="152401"/>
            <a:ext cx="8580344" cy="202130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lvl="1"/>
            <a:r>
              <a:rPr lang="en-US" sz="4000" b="1" dirty="0" smtClean="0"/>
              <a:t>Cloud-service layer</a:t>
            </a:r>
          </a:p>
          <a:p>
            <a:pPr lvl="1"/>
            <a:r>
              <a:rPr lang="en-US" sz="3200" dirty="0" smtClean="0"/>
              <a:t>Download </a:t>
            </a:r>
            <a:r>
              <a:rPr lang="en-US" sz="3200" dirty="0" smtClean="0">
                <a:sym typeface="Symbol"/>
              </a:rPr>
              <a:t></a:t>
            </a:r>
            <a:r>
              <a:rPr lang="en-US" sz="3200" dirty="0" smtClean="0"/>
              <a:t> Ship </a:t>
            </a:r>
            <a:r>
              <a:rPr lang="en-US" sz="3200" dirty="0" smtClean="0">
                <a:sym typeface="Symbol"/>
              </a:rPr>
              <a:t></a:t>
            </a:r>
            <a:r>
              <a:rPr lang="en-US" sz="3200" dirty="0" smtClean="0"/>
              <a:t>  Scan </a:t>
            </a:r>
            <a:endParaRPr lang="en-US" sz="3200" dirty="0"/>
          </a:p>
        </p:txBody>
      </p:sp>
      <p:pic>
        <p:nvPicPr>
          <p:cNvPr id="10" name="Picture 9" descr="hathi_logo_normal.jpg"/>
          <p:cNvPicPr>
            <a:picLocks noChangeAspect="1"/>
          </p:cNvPicPr>
          <p:nvPr/>
        </p:nvPicPr>
        <p:blipFill>
          <a:blip r:embed="rId8" cstate="print"/>
          <a:stretch>
            <a:fillRect/>
          </a:stretch>
        </p:blipFill>
        <p:spPr>
          <a:xfrm>
            <a:off x="7222957" y="308811"/>
            <a:ext cx="1371600" cy="1447800"/>
          </a:xfrm>
          <a:prstGeom prst="rect">
            <a:avLst/>
          </a:prstGeom>
        </p:spPr>
      </p:pic>
      <p:pic>
        <p:nvPicPr>
          <p:cNvPr id="11" name="Picture 10" descr="logo_wcmasthead_en.png"/>
          <p:cNvPicPr>
            <a:picLocks noChangeAspect="1"/>
          </p:cNvPicPr>
          <p:nvPr/>
        </p:nvPicPr>
        <p:blipFill>
          <a:blip r:embed="rId9" cstate="print"/>
          <a:stretch>
            <a:fillRect/>
          </a:stretch>
        </p:blipFill>
        <p:spPr>
          <a:xfrm>
            <a:off x="5213683" y="789789"/>
            <a:ext cx="4098758" cy="110633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Scope, Scale and Stewardship</a:t>
            </a:r>
            <a:endParaRPr lang="en-US" dirty="0"/>
          </a:p>
        </p:txBody>
      </p:sp>
      <p:sp>
        <p:nvSpPr>
          <p:cNvPr id="5" name="Text Placeholder 4"/>
          <p:cNvSpPr>
            <a:spLocks noGrp="1"/>
          </p:cNvSpPr>
          <p:nvPr>
            <p:ph type="body" idx="1"/>
          </p:nvPr>
        </p:nvSpPr>
        <p:spPr/>
        <p:txBody>
          <a:bodyPr/>
          <a:lstStyle/>
          <a:p>
            <a:r>
              <a:rPr lang="en-US" dirty="0" smtClean="0"/>
              <a:t>UC Shared Print (2004-)</a:t>
            </a:r>
            <a:endParaRPr lang="en-US" dirty="0"/>
          </a:p>
        </p:txBody>
      </p:sp>
      <p:sp>
        <p:nvSpPr>
          <p:cNvPr id="6" name="Content Placeholder 5"/>
          <p:cNvSpPr>
            <a:spLocks noGrp="1"/>
          </p:cNvSpPr>
          <p:nvPr>
            <p:ph sz="half" idx="2"/>
          </p:nvPr>
        </p:nvSpPr>
        <p:spPr/>
        <p:txBody>
          <a:bodyPr>
            <a:normAutofit/>
          </a:bodyPr>
          <a:lstStyle/>
          <a:p>
            <a:r>
              <a:rPr lang="en-US" dirty="0" smtClean="0"/>
              <a:t>10 institutions, 2 facilities</a:t>
            </a:r>
          </a:p>
          <a:p>
            <a:r>
              <a:rPr lang="en-US" dirty="0" smtClean="0"/>
              <a:t>256,000 volumes retained</a:t>
            </a:r>
          </a:p>
          <a:p>
            <a:r>
              <a:rPr lang="en-US" dirty="0" smtClean="0"/>
              <a:t>Held in place and in storage</a:t>
            </a:r>
          </a:p>
          <a:p>
            <a:r>
              <a:rPr lang="en-US" dirty="0" smtClean="0"/>
              <a:t>All publication types </a:t>
            </a:r>
          </a:p>
          <a:p>
            <a:r>
              <a:rPr lang="en-US" dirty="0" smtClean="0"/>
              <a:t>Prospective and retrospective</a:t>
            </a:r>
          </a:p>
          <a:p>
            <a:r>
              <a:rPr lang="en-US" dirty="0" smtClean="0"/>
              <a:t>Unusual suspects as Archive Holders (UCM, UCSD, UCI, UCR)</a:t>
            </a:r>
          </a:p>
        </p:txBody>
      </p:sp>
      <p:sp>
        <p:nvSpPr>
          <p:cNvPr id="7" name="Text Placeholder 6"/>
          <p:cNvSpPr>
            <a:spLocks noGrp="1"/>
          </p:cNvSpPr>
          <p:nvPr>
            <p:ph type="body" sz="quarter" idx="3"/>
          </p:nvPr>
        </p:nvSpPr>
        <p:spPr>
          <a:xfrm>
            <a:off x="4162926" y="1535113"/>
            <a:ext cx="4981075" cy="639762"/>
          </a:xfrm>
        </p:spPr>
        <p:txBody>
          <a:bodyPr>
            <a:normAutofit fontScale="92500"/>
          </a:bodyPr>
          <a:lstStyle/>
          <a:p>
            <a:r>
              <a:rPr lang="en-US" dirty="0" smtClean="0"/>
              <a:t>Western Regional Storage Trust (2009-)</a:t>
            </a:r>
            <a:endParaRPr lang="en-US" dirty="0"/>
          </a:p>
        </p:txBody>
      </p:sp>
      <p:sp>
        <p:nvSpPr>
          <p:cNvPr id="8" name="Content Placeholder 7"/>
          <p:cNvSpPr>
            <a:spLocks noGrp="1"/>
          </p:cNvSpPr>
          <p:nvPr>
            <p:ph sz="quarter" idx="4"/>
          </p:nvPr>
        </p:nvSpPr>
        <p:spPr/>
        <p:txBody>
          <a:bodyPr/>
          <a:lstStyle/>
          <a:p>
            <a:r>
              <a:rPr lang="en-US" dirty="0" smtClean="0"/>
              <a:t>109 libraries, 6 facilities, multi-state</a:t>
            </a:r>
          </a:p>
          <a:p>
            <a:r>
              <a:rPr lang="en-US" dirty="0" smtClean="0"/>
              <a:t>354,000 volumes retained</a:t>
            </a:r>
          </a:p>
          <a:p>
            <a:r>
              <a:rPr lang="en-US" dirty="0" smtClean="0"/>
              <a:t>Held in place and in storage</a:t>
            </a:r>
          </a:p>
          <a:p>
            <a:r>
              <a:rPr lang="en-US" dirty="0" smtClean="0"/>
              <a:t>Journal </a:t>
            </a:r>
            <a:r>
              <a:rPr lang="en-US" dirty="0" err="1" smtClean="0"/>
              <a:t>backfiles</a:t>
            </a:r>
            <a:endParaRPr lang="en-US" dirty="0" smtClean="0"/>
          </a:p>
          <a:p>
            <a:r>
              <a:rPr lang="en-US" dirty="0" smtClean="0"/>
              <a:t>Retrospective</a:t>
            </a:r>
          </a:p>
          <a:p>
            <a:r>
              <a:rPr lang="en-US" dirty="0" smtClean="0"/>
              <a:t>Unusual suspects as Archive Holders (LMU, +30 in 2014/5)</a:t>
            </a:r>
          </a:p>
        </p:txBody>
      </p:sp>
    </p:spTree>
    <p:extLst>
      <p:ext uri="{BB962C8B-B14F-4D97-AF65-F5344CB8AC3E}">
        <p14:creationId xmlns="" xmlns:p14="http://schemas.microsoft.com/office/powerpoint/2010/main" val="18626376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Maturity and Calibration</a:t>
            </a:r>
            <a:endParaRPr lang="en-US" dirty="0"/>
          </a:p>
        </p:txBody>
      </p:sp>
      <p:sp>
        <p:nvSpPr>
          <p:cNvPr id="5" name="Text Placeholder 4"/>
          <p:cNvSpPr>
            <a:spLocks noGrp="1"/>
          </p:cNvSpPr>
          <p:nvPr>
            <p:ph type="body" idx="1"/>
          </p:nvPr>
        </p:nvSpPr>
        <p:spPr/>
        <p:txBody>
          <a:bodyPr/>
          <a:lstStyle/>
          <a:p>
            <a:r>
              <a:rPr lang="en-US" dirty="0" smtClean="0"/>
              <a:t>UC Shared Print</a:t>
            </a:r>
            <a:endParaRPr lang="en-US" dirty="0"/>
          </a:p>
        </p:txBody>
      </p:sp>
      <p:sp>
        <p:nvSpPr>
          <p:cNvPr id="6" name="Content Placeholder 5"/>
          <p:cNvSpPr>
            <a:spLocks noGrp="1"/>
          </p:cNvSpPr>
          <p:nvPr>
            <p:ph sz="half" idx="2"/>
          </p:nvPr>
        </p:nvSpPr>
        <p:spPr>
          <a:xfrm>
            <a:off x="457200" y="2174874"/>
            <a:ext cx="4040188" cy="4683125"/>
          </a:xfrm>
        </p:spPr>
        <p:txBody>
          <a:bodyPr>
            <a:normAutofit/>
          </a:bodyPr>
          <a:lstStyle/>
          <a:p>
            <a:r>
              <a:rPr lang="en-US" dirty="0" smtClean="0"/>
              <a:t>New Strategic Plan 2013-2018 </a:t>
            </a:r>
            <a:endParaRPr lang="en-US" dirty="0"/>
          </a:p>
          <a:p>
            <a:r>
              <a:rPr lang="en-US" dirty="0" smtClean="0"/>
              <a:t>Assessments</a:t>
            </a:r>
          </a:p>
          <a:p>
            <a:r>
              <a:rPr lang="en-US" dirty="0" smtClean="0"/>
              <a:t>Governance (2+)</a:t>
            </a:r>
          </a:p>
          <a:p>
            <a:r>
              <a:rPr lang="en-US" dirty="0" smtClean="0"/>
              <a:t>Monographs ahead</a:t>
            </a:r>
          </a:p>
          <a:p>
            <a:r>
              <a:rPr lang="en-US" dirty="0" smtClean="0"/>
              <a:t>Integration – Collaboration in State, Region, Network</a:t>
            </a:r>
          </a:p>
          <a:p>
            <a:r>
              <a:rPr lang="en-US" dirty="0" smtClean="0"/>
              <a:t>Infrastructure – OCLC Metadata Print Archives, collection analysis</a:t>
            </a:r>
          </a:p>
        </p:txBody>
      </p:sp>
      <p:sp>
        <p:nvSpPr>
          <p:cNvPr id="7" name="Text Placeholder 6"/>
          <p:cNvSpPr>
            <a:spLocks noGrp="1"/>
          </p:cNvSpPr>
          <p:nvPr>
            <p:ph type="body" sz="quarter" idx="3"/>
          </p:nvPr>
        </p:nvSpPr>
        <p:spPr>
          <a:xfrm>
            <a:off x="4645025" y="1535113"/>
            <a:ext cx="4498974" cy="639762"/>
          </a:xfrm>
        </p:spPr>
        <p:txBody>
          <a:bodyPr>
            <a:normAutofit/>
          </a:bodyPr>
          <a:lstStyle/>
          <a:p>
            <a:r>
              <a:rPr lang="en-US" dirty="0" smtClean="0"/>
              <a:t>Western Regional Storage Trust</a:t>
            </a:r>
            <a:endParaRPr lang="en-US" dirty="0"/>
          </a:p>
        </p:txBody>
      </p:sp>
      <p:sp>
        <p:nvSpPr>
          <p:cNvPr id="8" name="Content Placeholder 7"/>
          <p:cNvSpPr>
            <a:spLocks noGrp="1"/>
          </p:cNvSpPr>
          <p:nvPr>
            <p:ph sz="quarter" idx="4"/>
          </p:nvPr>
        </p:nvSpPr>
        <p:spPr>
          <a:xfrm>
            <a:off x="4645025" y="2174875"/>
            <a:ext cx="4041775" cy="4683124"/>
          </a:xfrm>
        </p:spPr>
        <p:txBody>
          <a:bodyPr>
            <a:normAutofit/>
          </a:bodyPr>
          <a:lstStyle/>
          <a:p>
            <a:r>
              <a:rPr lang="en-US" dirty="0" smtClean="0"/>
              <a:t>Strategic Planning in 2014 for 2016-</a:t>
            </a:r>
          </a:p>
          <a:p>
            <a:r>
              <a:rPr lang="en-US" dirty="0" smtClean="0"/>
              <a:t>Assessment Phase 1 (2011-2013)</a:t>
            </a:r>
          </a:p>
          <a:p>
            <a:r>
              <a:rPr lang="en-US" dirty="0" smtClean="0"/>
              <a:t>Governance (2+ )</a:t>
            </a:r>
          </a:p>
          <a:p>
            <a:r>
              <a:rPr lang="en-US" dirty="0" smtClean="0"/>
              <a:t>Integration - Coordination with other Print Archives</a:t>
            </a:r>
          </a:p>
          <a:p>
            <a:r>
              <a:rPr lang="en-US" dirty="0" smtClean="0"/>
              <a:t>Infrastructure – collection analysis, gap filling, title nominations</a:t>
            </a:r>
          </a:p>
          <a:p>
            <a:endParaRPr lang="en-US" dirty="0"/>
          </a:p>
        </p:txBody>
      </p:sp>
    </p:spTree>
    <p:extLst>
      <p:ext uri="{BB962C8B-B14F-4D97-AF65-F5344CB8AC3E}">
        <p14:creationId xmlns="" xmlns:p14="http://schemas.microsoft.com/office/powerpoint/2010/main" val="21711610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Shared Print Monographs </a:t>
            </a:r>
            <a:br>
              <a:rPr lang="en-US" dirty="0" smtClean="0"/>
            </a:br>
            <a:r>
              <a:rPr lang="en-US" dirty="0" smtClean="0"/>
              <a:t>Leap to a network-level solution?</a:t>
            </a:r>
            <a:endParaRPr lang="en-US" dirty="0"/>
          </a:p>
        </p:txBody>
      </p:sp>
      <p:sp>
        <p:nvSpPr>
          <p:cNvPr id="7" name="Content Placeholder 6"/>
          <p:cNvSpPr>
            <a:spLocks noGrp="1"/>
          </p:cNvSpPr>
          <p:nvPr>
            <p:ph idx="1"/>
          </p:nvPr>
        </p:nvSpPr>
        <p:spPr>
          <a:xfrm>
            <a:off x="457200" y="1600200"/>
            <a:ext cx="8229600" cy="5257800"/>
          </a:xfrm>
        </p:spPr>
        <p:txBody>
          <a:bodyPr>
            <a:normAutofit fontScale="92500" lnSpcReduction="20000"/>
          </a:bodyPr>
          <a:lstStyle/>
          <a:p>
            <a:r>
              <a:rPr lang="en-US" dirty="0" smtClean="0"/>
              <a:t>Cannot avoid access and the </a:t>
            </a:r>
            <a:r>
              <a:rPr lang="en-US" b="1" i="1" dirty="0" smtClean="0"/>
              <a:t>user’s expectations</a:t>
            </a:r>
          </a:p>
          <a:p>
            <a:r>
              <a:rPr lang="en-US" dirty="0" smtClean="0"/>
              <a:t>Find mechanisms to </a:t>
            </a:r>
            <a:r>
              <a:rPr lang="en-US" b="1" i="1" dirty="0" smtClean="0"/>
              <a:t>shift</a:t>
            </a:r>
            <a:r>
              <a:rPr lang="en-US" dirty="0" smtClean="0"/>
              <a:t> </a:t>
            </a:r>
            <a:r>
              <a:rPr lang="en-US" b="1" i="1" dirty="0" smtClean="0"/>
              <a:t>resources </a:t>
            </a:r>
            <a:r>
              <a:rPr lang="en-US" dirty="0" smtClean="0"/>
              <a:t>to support transformation of collections to benefit many institutions</a:t>
            </a:r>
          </a:p>
          <a:p>
            <a:r>
              <a:rPr lang="en-US" dirty="0" smtClean="0"/>
              <a:t>Create an ecology of partnerships or </a:t>
            </a:r>
            <a:r>
              <a:rPr lang="en-US" b="1" i="1" dirty="0" smtClean="0"/>
              <a:t>a network-level partnership</a:t>
            </a:r>
            <a:r>
              <a:rPr lang="en-US" b="1" dirty="0" smtClean="0"/>
              <a:t> </a:t>
            </a:r>
            <a:r>
              <a:rPr lang="en-US" dirty="0" smtClean="0"/>
              <a:t>to provide access to formats needed for research across archive holding and non-archive holding institutions</a:t>
            </a:r>
          </a:p>
          <a:p>
            <a:r>
              <a:rPr lang="en-US" b="1" i="1" dirty="0" smtClean="0"/>
              <a:t>Re-invent delivery</a:t>
            </a:r>
            <a:r>
              <a:rPr lang="en-US" dirty="0" smtClean="0"/>
              <a:t> of digital and print books from shared repositories; leverage user behaviors (increased demand) for print </a:t>
            </a:r>
            <a:r>
              <a:rPr lang="en-US" b="1" i="1" dirty="0" smtClean="0"/>
              <a:t>to generate and shift resources</a:t>
            </a:r>
            <a:r>
              <a:rPr lang="en-US" dirty="0" smtClean="0"/>
              <a:t> among institutions</a:t>
            </a:r>
          </a:p>
          <a:p>
            <a:endParaRPr lang="en-US" dirty="0" smtClean="0"/>
          </a:p>
        </p:txBody>
      </p:sp>
    </p:spTree>
    <p:extLst>
      <p:ext uri="{BB962C8B-B14F-4D97-AF65-F5344CB8AC3E}">
        <p14:creationId xmlns="" xmlns:p14="http://schemas.microsoft.com/office/powerpoint/2010/main" val="21136402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fontScale="90000"/>
          </a:bodyPr>
          <a:lstStyle/>
          <a:p>
            <a:pPr algn="l"/>
            <a:r>
              <a:rPr lang="en-US" dirty="0" smtClean="0"/>
              <a:t>What’s different</a:t>
            </a:r>
            <a:r>
              <a:rPr lang="en-US" baseline="0" dirty="0" smtClean="0"/>
              <a:t> about monographs?</a:t>
            </a:r>
            <a:r>
              <a:rPr lang="en-US" dirty="0" smtClean="0"/>
              <a:t/>
            </a:r>
            <a:br>
              <a:rPr lang="en-US" dirty="0" smtClean="0"/>
            </a:br>
            <a:endParaRPr lang="en-US" i="1" dirty="0"/>
          </a:p>
        </p:txBody>
      </p:sp>
      <p:sp>
        <p:nvSpPr>
          <p:cNvPr id="8" name="Text Placeholder 7"/>
          <p:cNvSpPr>
            <a:spLocks noGrp="1"/>
          </p:cNvSpPr>
          <p:nvPr>
            <p:ph type="body" idx="1"/>
          </p:nvPr>
        </p:nvSpPr>
        <p:spPr/>
        <p:txBody>
          <a:bodyPr/>
          <a:lstStyle/>
          <a:p>
            <a:r>
              <a:rPr lang="en-US" dirty="0" smtClean="0"/>
              <a:t>Journals</a:t>
            </a:r>
            <a:endParaRPr lang="en-US" dirty="0"/>
          </a:p>
        </p:txBody>
      </p:sp>
      <p:sp>
        <p:nvSpPr>
          <p:cNvPr id="9" name="Content Placeholder 8"/>
          <p:cNvSpPr>
            <a:spLocks noGrp="1"/>
          </p:cNvSpPr>
          <p:nvPr>
            <p:ph sz="half" idx="2"/>
          </p:nvPr>
        </p:nvSpPr>
        <p:spPr>
          <a:xfrm>
            <a:off x="457200" y="2174874"/>
            <a:ext cx="4040188" cy="4530726"/>
          </a:xfrm>
        </p:spPr>
        <p:txBody>
          <a:bodyPr>
            <a:normAutofit/>
          </a:bodyPr>
          <a:lstStyle/>
          <a:p>
            <a:r>
              <a:rPr lang="en-US" sz="2600" dirty="0" smtClean="0"/>
              <a:t>article desired unit</a:t>
            </a:r>
          </a:p>
          <a:p>
            <a:r>
              <a:rPr lang="en-US" sz="2600" dirty="0" smtClean="0"/>
              <a:t>p+e used similarly</a:t>
            </a:r>
          </a:p>
          <a:p>
            <a:r>
              <a:rPr lang="en-US" sz="2600" dirty="0" smtClean="0"/>
              <a:t>e-preferred</a:t>
            </a:r>
          </a:p>
          <a:p>
            <a:r>
              <a:rPr lang="en-US" sz="2600" dirty="0" smtClean="0"/>
              <a:t>e-versions licensed</a:t>
            </a:r>
          </a:p>
          <a:p>
            <a:r>
              <a:rPr lang="en-US" sz="2600" dirty="0" smtClean="0"/>
              <a:t>document delivery feasible</a:t>
            </a:r>
          </a:p>
          <a:p>
            <a:r>
              <a:rPr lang="en-US" sz="2600" dirty="0" smtClean="0"/>
              <a:t>more space per title-level decision</a:t>
            </a:r>
          </a:p>
          <a:p>
            <a:r>
              <a:rPr lang="en-US" sz="2600" dirty="0" smtClean="0"/>
              <a:t>collaboration affects disciplines uniformly</a:t>
            </a:r>
          </a:p>
          <a:p>
            <a:endParaRPr lang="en-US" dirty="0"/>
          </a:p>
        </p:txBody>
      </p:sp>
      <p:sp>
        <p:nvSpPr>
          <p:cNvPr id="10" name="Text Placeholder 9"/>
          <p:cNvSpPr>
            <a:spLocks noGrp="1"/>
          </p:cNvSpPr>
          <p:nvPr>
            <p:ph type="body" sz="quarter" idx="3"/>
          </p:nvPr>
        </p:nvSpPr>
        <p:spPr/>
        <p:txBody>
          <a:bodyPr/>
          <a:lstStyle/>
          <a:p>
            <a:r>
              <a:rPr lang="en-US" dirty="0" smtClean="0"/>
              <a:t>Monographs</a:t>
            </a:r>
            <a:endParaRPr lang="en-US" dirty="0"/>
          </a:p>
        </p:txBody>
      </p:sp>
      <p:sp>
        <p:nvSpPr>
          <p:cNvPr id="11" name="Content Placeholder 10"/>
          <p:cNvSpPr>
            <a:spLocks noGrp="1"/>
          </p:cNvSpPr>
          <p:nvPr>
            <p:ph sz="quarter" idx="4"/>
          </p:nvPr>
        </p:nvSpPr>
        <p:spPr>
          <a:xfrm>
            <a:off x="4645025" y="2174874"/>
            <a:ext cx="4498975" cy="4454525"/>
          </a:xfrm>
        </p:spPr>
        <p:txBody>
          <a:bodyPr>
            <a:noAutofit/>
          </a:bodyPr>
          <a:lstStyle/>
          <a:p>
            <a:r>
              <a:rPr lang="en-US" sz="2600" b="1" dirty="0" smtClean="0">
                <a:solidFill>
                  <a:schemeClr val="accent2"/>
                </a:solidFill>
              </a:rPr>
              <a:t>book (volume) desired unit</a:t>
            </a:r>
          </a:p>
          <a:p>
            <a:r>
              <a:rPr lang="en-US" sz="2600" b="1" dirty="0" err="1" smtClean="0">
                <a:solidFill>
                  <a:schemeClr val="accent2"/>
                </a:solidFill>
              </a:rPr>
              <a:t>p+e</a:t>
            </a:r>
            <a:r>
              <a:rPr lang="en-US" sz="2600" b="1" dirty="0" smtClean="0">
                <a:solidFill>
                  <a:schemeClr val="accent2"/>
                </a:solidFill>
              </a:rPr>
              <a:t> used differently</a:t>
            </a:r>
          </a:p>
          <a:p>
            <a:r>
              <a:rPr lang="en-US" sz="2600" b="1" dirty="0" smtClean="0">
                <a:solidFill>
                  <a:schemeClr val="accent2"/>
                </a:solidFill>
              </a:rPr>
              <a:t>conversion to e- slowing</a:t>
            </a:r>
          </a:p>
          <a:p>
            <a:r>
              <a:rPr lang="en-US" sz="2600" dirty="0" smtClean="0"/>
              <a:t>lending e-books limited</a:t>
            </a:r>
          </a:p>
          <a:p>
            <a:r>
              <a:rPr lang="en-US" sz="2600" b="1" dirty="0" smtClean="0">
                <a:solidFill>
                  <a:schemeClr val="accent2"/>
                </a:solidFill>
              </a:rPr>
              <a:t>delivery of full-text 10-30 years from now</a:t>
            </a:r>
          </a:p>
          <a:p>
            <a:r>
              <a:rPr lang="en-US" sz="2600" dirty="0" smtClean="0"/>
              <a:t>thin holdings</a:t>
            </a:r>
          </a:p>
          <a:p>
            <a:r>
              <a:rPr lang="en-US" sz="2600" dirty="0" smtClean="0"/>
              <a:t>de-selection costly but </a:t>
            </a:r>
            <a:r>
              <a:rPr lang="en-US" sz="2600" b="1" dirty="0" smtClean="0">
                <a:solidFill>
                  <a:schemeClr val="accent2"/>
                </a:solidFill>
              </a:rPr>
              <a:t>space is a major driver</a:t>
            </a:r>
          </a:p>
          <a:p>
            <a:r>
              <a:rPr lang="en-US" sz="2600" dirty="0" smtClean="0"/>
              <a:t>affects disciplines differently</a:t>
            </a:r>
            <a:endParaRPr lang="en-US" sz="2600" dirty="0"/>
          </a:p>
        </p:txBody>
      </p:sp>
      <p:sp>
        <p:nvSpPr>
          <p:cNvPr id="12" name="Title 1"/>
          <p:cNvSpPr txBox="1">
            <a:spLocks/>
          </p:cNvSpPr>
          <p:nvPr/>
        </p:nvSpPr>
        <p:spPr>
          <a:xfrm>
            <a:off x="533400" y="685800"/>
            <a:ext cx="7543800" cy="1143000"/>
          </a:xfrm>
          <a:prstGeom prst="rect">
            <a:avLst/>
          </a:prstGeom>
        </p:spPr>
        <p:txBody>
          <a:bodyPr vert="horz" lIns="91440" tIns="45720" rIns="91440" bIns="45720" rtlCol="0" anchor="ctr">
            <a:normAutofit fontScale="97500"/>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3600" b="1" i="1" u="sng" strike="noStrike" kern="1200" cap="none" spc="0" normalizeH="0" baseline="0" noProof="0" dirty="0" smtClean="0">
                <a:ln>
                  <a:noFill/>
                </a:ln>
                <a:solidFill>
                  <a:schemeClr val="accent1"/>
                </a:solidFill>
                <a:effectLst/>
                <a:uLnTx/>
                <a:uFillTx/>
                <a:latin typeface="+mj-lt"/>
                <a:ea typeface="+mj-ea"/>
                <a:cs typeface="+mj-cs"/>
              </a:rPr>
              <a:t>and our ability to collaborate?</a:t>
            </a:r>
            <a:endParaRPr kumimoji="0" lang="en-US" sz="3600" b="1" i="1" u="sng" strike="noStrike" kern="1200" cap="none" spc="0" normalizeH="0" baseline="0" noProof="0" dirty="0">
              <a:ln>
                <a:noFill/>
              </a:ln>
              <a:solidFill>
                <a:schemeClr val="accent1"/>
              </a:solidFill>
              <a:effectLst/>
              <a:uLnTx/>
              <a:uFillTx/>
              <a:latin typeface="+mj-lt"/>
              <a:ea typeface="+mj-ea"/>
              <a:cs typeface="+mj-cs"/>
            </a:endParaRPr>
          </a:p>
        </p:txBody>
      </p:sp>
    </p:spTree>
    <p:extLst>
      <p:ext uri="{BB962C8B-B14F-4D97-AF65-F5344CB8AC3E}">
        <p14:creationId xmlns="" xmlns:p14="http://schemas.microsoft.com/office/powerpoint/2010/main" val="39296240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ixed media u victoria humanist.jpg"/>
          <p:cNvPicPr>
            <a:picLocks noChangeAspect="1"/>
          </p:cNvPicPr>
          <p:nvPr/>
        </p:nvPicPr>
        <p:blipFill>
          <a:blip r:embed="rId3" cstate="print"/>
          <a:stretch>
            <a:fillRect/>
          </a:stretch>
        </p:blipFill>
        <p:spPr>
          <a:xfrm>
            <a:off x="4860792" y="3075108"/>
            <a:ext cx="3962400" cy="3651688"/>
          </a:xfrm>
          <a:prstGeom prst="rect">
            <a:avLst/>
          </a:prstGeom>
        </p:spPr>
      </p:pic>
      <p:pic>
        <p:nvPicPr>
          <p:cNvPr id="8" name="Picture 7" descr="netflix.bmp"/>
          <p:cNvPicPr>
            <a:picLocks noChangeAspect="1"/>
          </p:cNvPicPr>
          <p:nvPr/>
        </p:nvPicPr>
        <p:blipFill>
          <a:blip r:embed="rId4" cstate="print"/>
          <a:stretch>
            <a:fillRect/>
          </a:stretch>
        </p:blipFill>
        <p:spPr>
          <a:xfrm>
            <a:off x="2538825" y="5332989"/>
            <a:ext cx="2161009" cy="1317687"/>
          </a:xfrm>
          <a:prstGeom prst="rect">
            <a:avLst/>
          </a:prstGeom>
        </p:spPr>
      </p:pic>
      <p:pic>
        <p:nvPicPr>
          <p:cNvPr id="12" name="Picture 11" descr="alibris free shipping.jpg"/>
          <p:cNvPicPr>
            <a:picLocks noChangeAspect="1"/>
          </p:cNvPicPr>
          <p:nvPr/>
        </p:nvPicPr>
        <p:blipFill>
          <a:blip r:embed="rId5" cstate="print"/>
          <a:stretch>
            <a:fillRect/>
          </a:stretch>
        </p:blipFill>
        <p:spPr>
          <a:xfrm>
            <a:off x="276903" y="3075108"/>
            <a:ext cx="4487637" cy="791936"/>
          </a:xfrm>
          <a:prstGeom prst="rect">
            <a:avLst/>
          </a:prstGeom>
        </p:spPr>
      </p:pic>
      <p:pic>
        <p:nvPicPr>
          <p:cNvPr id="15" name="Picture 14" descr="amazon and google.bmp"/>
          <p:cNvPicPr>
            <a:picLocks noChangeAspect="1"/>
          </p:cNvPicPr>
          <p:nvPr/>
        </p:nvPicPr>
        <p:blipFill>
          <a:blip r:embed="rId6" cstate="print"/>
          <a:stretch>
            <a:fillRect/>
          </a:stretch>
        </p:blipFill>
        <p:spPr>
          <a:xfrm>
            <a:off x="2522295" y="4201937"/>
            <a:ext cx="2177539" cy="992761"/>
          </a:xfrm>
          <a:prstGeom prst="rect">
            <a:avLst/>
          </a:prstGeom>
        </p:spPr>
      </p:pic>
      <p:sp>
        <p:nvSpPr>
          <p:cNvPr id="17" name="Title 1"/>
          <p:cNvSpPr>
            <a:spLocks noGrp="1"/>
          </p:cNvSpPr>
          <p:nvPr>
            <p:ph type="title"/>
          </p:nvPr>
        </p:nvSpPr>
        <p:spPr>
          <a:xfrm>
            <a:off x="0" y="9945"/>
            <a:ext cx="9144000" cy="1143000"/>
          </a:xfrm>
        </p:spPr>
        <p:txBody>
          <a:bodyPr>
            <a:normAutofit/>
          </a:bodyPr>
          <a:lstStyle/>
          <a:p>
            <a:r>
              <a:rPr lang="en-US" dirty="0" smtClean="0"/>
              <a:t>21</a:t>
            </a:r>
            <a:r>
              <a:rPr lang="en-US" baseline="30000" dirty="0" smtClean="0"/>
              <a:t>st</a:t>
            </a:r>
            <a:r>
              <a:rPr lang="en-US" dirty="0" smtClean="0"/>
              <a:t> Century access to physical goods</a:t>
            </a:r>
            <a:endParaRPr lang="en-US" dirty="0"/>
          </a:p>
        </p:txBody>
      </p:sp>
      <p:sp>
        <p:nvSpPr>
          <p:cNvPr id="18" name="TextBox 17"/>
          <p:cNvSpPr txBox="1"/>
          <p:nvPr/>
        </p:nvSpPr>
        <p:spPr>
          <a:xfrm>
            <a:off x="288759" y="1043123"/>
            <a:ext cx="8398040" cy="954107"/>
          </a:xfrm>
          <a:prstGeom prst="rect">
            <a:avLst/>
          </a:prstGeom>
          <a:noFill/>
        </p:spPr>
        <p:txBody>
          <a:bodyPr wrap="square" rtlCol="0">
            <a:spAutoFit/>
          </a:bodyPr>
          <a:lstStyle/>
          <a:p>
            <a:pPr algn="ctr"/>
            <a:r>
              <a:rPr lang="en-US" sz="2800" b="1" i="1" dirty="0" smtClean="0">
                <a:solidFill>
                  <a:schemeClr val="accent2">
                    <a:lumMod val="75000"/>
                  </a:schemeClr>
                </a:solidFill>
              </a:rPr>
              <a:t>If we convert libraries to places, why do we expect users to come in to pick up their books?</a:t>
            </a:r>
            <a:endParaRPr lang="en-US" sz="2000" b="1" i="1" dirty="0">
              <a:solidFill>
                <a:schemeClr val="accent2">
                  <a:lumMod val="75000"/>
                </a:schemeClr>
              </a:solidFill>
            </a:endParaRPr>
          </a:p>
        </p:txBody>
      </p:sp>
      <p:sp>
        <p:nvSpPr>
          <p:cNvPr id="19460" name="AutoShape 4" descr="data:image/jpeg;base64,/9j/4AAQSkZJRgABAQAAAQABAAD/2wCEAAkGBxQTERQSEhQVFhQVFRwZGRUYGRQWGhwcFRccFxgdFxoYHSggHBolHRcZLTEhJSkrLi4uGx8zODMsNygtLisBCgoKDg0OGxAQGywkICQ1LS0sLCwsLSwsLCwuLCwsLCwsLCw0LCwsLCwsLDQsLCwsLCwsLCwsLCwsLCwsLCwsLP/AABEIAGACDAMBEQACEQEDEQH/xAAcAAADAQADAQEAAAAAAAAAAAAABgcFAgMECAH/xABPEAACAAQBBggICwYFAwUBAAABAgADBBEhBQYHEjFBEyJRYXFygZEXMjRSkqGy0hQWNUJTVIKTsdHTYmNzoqOzIzNDwcIlg+EkRHTi8BX/xAAaAQEAAwEBAQAAAAAAAAAAAAAABAUGAwIB/8QANxEAAgECAgQOAwABBQEBAAAAAAECAxEEBRIhMVETFBU0QVJhcYGRobHB0TLh8CJCU2KS8bIj/9oADAMBAAIRAxEAPwC4wAQB5Mq1fBSXmeapt07B6yI44irwVKU9yO2Hp8JVjDeTPh385u8xkOEnvfmzWaEdy8g4dvObvMfeEnvfmxoR3IbMx60kTJTEkghhc324H8B3xdZRWbUoN9pS5tRUXGaXYNcXRThAGLnexFKxBIOsuzD5wivzNtYdtdnuiflqTxCv2+whcO3nN3mM3wk9782aPQjuRpZuTWNVKBZiNY7SfNMSsDOTxEE2/PsZFx0IrDz1f1yixqjLk8zrns1VMUkkLYAbhxQfxMZbMakpYiSb1K1vJGny6EY0ItLW738zHiCTig5ozS1MusSbFgL8gOEafLJuWHV3v9zMZlBRxDt2G1FgQQgAgAgAgAgAgAgAgAgAgAgAgAgAgAgAgAgAgAgAgAgAgAgAgAgAgAgAgAgAgAgAgAgAgAgAgAgAgAgAgAgAgAgAgAgAgAgAgAgAgAgAgBXz5q7IkofOOsehdnrPqimziraEaa6dfgv2W+U0rzlU3avMTIoS+CANPNyq4Oplncx1T0NgPXaJeBq8HXi306vP9kTHUuEoSW7X5fopEawyoQBiZ4+St1l9oRX5pzZ+HuiflnOF4+xP4zBpjTza8qldY+y0SsDzmHf8MiY7m8/7pKRGtMqImc+S5pqHdZbsr2IKqW2KBY22HCM3mGGq8PKSi2nbYr9Fug0WAxNLgFFySa3u3SZP/wDNnfQzfu3/ACiFxet1Jf8AV/RN4zR68fND1mvSNLp1VxZiSbbxc4XjR5fSnSoKM1Z6zOY+rGpXco61qPdlGkE2VMlHAOjLcbRrC1xzxNaurEanNwmpLo1nzpNmTUZkZ3DKxVhrNtU2O/lBit1o3SUJJSSVnr2I7aLK0+S4mSprqy4jjMQeZhexHMYKTTumeamHpVI6M4q3cXekzmpXlo5qJCllB1TNlgi4vYgnAiLBVItbTGywddSa0Jauxnd8YaT61T/ey/ej7px3nzilfqS8mHxhpPrVP97L96GnHeOKV+pLyYfGGk+tU/3sv3oacd44pX6kvJh8YaT61T/ey/ehpx3jilfqS8mHxhpPrVP97L96GnHeOKV+pLyYfGGk+tU/3sv3oacd44pX6kvJh8YaT61T/ey/ehpx3jilfqS8mHxhpPrVP97L96GnHeOKV+pLyYfGGk+tU/3sv3oacd44pX6kvJh8YaT61T/ey/ehpx3jilfqS8meqlrZcxS8uYjqDYsjKwuMSLg7cRH1NPYcp05wdpJp9uo8HxpovrdN99K96PPCQ3o78RxP+3L/AKsPjTRfW6b76V70OEhvQ4jif9uX/VmhR1cuageU6uhvZkIZTY2NiMNoj0mnrRHnCUJaM009zO5msLnZH08mT8aaL63TffSvejxwkN6JXEcT/ty/6s7KfOGkmMEl1Mh3Y2CrMlsT0AG5gqkXqTPM8JXhHSlCSXameyrrJcpdaa6It7azsqi53XJ2x6bS2nGEJTdopt9ms8nxhpPrVP8Aey/ej5px3nbilfqS8mdlPlmnmMElz5LsdirMRibC5sAbnAHugpJ7GeZ4erBaUotLtTPXNmqouxCjlJAHeY9HJJt2R45WW6ZjqrUSSeQTJZPcDHnSjvOrw9aKu4PyZ7gY9HE/YAzarL9LLcy5lTIR12q0yWrC4uLgm4wIjy5xWps7wwtea0owk1vSZ1fGii+t0330r3o+cJDej3xHE/7cv+rPfR1suauvKdJiXtrIwYXG3EYR6TT1o4VKc6b0Zpp9uo4VuVJMn/OnSpfXdE9oiDkltPtOjUqfhFvuTZ3yJyuodGDKwuGUggg7CCMCI+p3PEouLs1ZnZA+Hnqq2XLF5kxEHK7Ko9Zj42ltPcKc5u0U33Hjl5yUbGy1VOTyCbKJ7ONHzTjvOrweISu6cvJmlLcEXBBHKMRHo4NNbTlA+BABAHCbNVRdiAOUkAd5gfUm3ZGa2ctGDY1dMDycNK96POnHeSFg8Q1dU5f9We+nqkmC8t1ccqkMO8R9TT2HCUJRdpK3ed0fTyEAEAcXcAXJAA3nAQCV9SM2ZnJRqbNVU4PIZsoH2o86cd5IWDxDV1Tl5M9tLWy5gvLmI45UZWHeDH1NPYcp05QdpJrvO+Pp4CACACAJznPV8JUudy8QfZ2+u8ZTMKvCYiW5avL9moy+lwdBduvz/R5Ml03CTpabmYX6Bi3qBjjh6fCVYw3v06fQ74ipwdKUty9ej1PzKVPwc2YnmsQOi+HqtHyvT4OrKG5/+eh9oVOEpxnvR5rxyOpUcl1XCyUmecoJ6d/rvGxw9XhaUZ70Y+vT4OpKG5nqjscjEzx8lbrL7QivzTmz8PdE/LOcLx9ifxmDTGnm15VK6x9lolYHnMO/4ZEx3N5/3SUiNaZUWcqZ0mVOeXwQbVIx1rXuAdmrzxT4nNHSqumoXt29l9xa4fLFVpqela/Z+zy/HQ/Qj0z7sceWZdT1/R35HXX9P2MGRMocPKEwrq4kWvfZz2EWuExHD0tNq20q8VQ4CpoXuaESSOQzSXk7gcoTCBxZwE0fa4rduspP2hECtG0zX5VV4TDJdMdX16CtHIsQgAtABaAC0AFoALQAWgAtABaAC0AEAXbRzRcFk6QN7gzD/wBxiw/lI7on0VaCMdmdTTxU+zV5aiZaRcg/BatiotKnXdOQG/HXsJv0MOSItaGjI0GWYrhqNntjqfw/7cK0cixKRogy1qvMo3ODXmS+kYOvaLHsaJOHn/pKHOsNdKsujU/j68ja0qZw8DT/AAZD/iTwQ1vmy9jels6Nbkj3XnZWXSRMowvCVOFlsj79Hlt8iOxDNSVDRLm7YGtmDFrrKB3DY79uwcwPLErDw/1Mz2c4u74CPe/hf3waul7yBf46ey0e8R+JHyXnHg/gjVohGpNLNvKfwWpl1GrrcGHIXZctKdFvzXYX5rx6hLRlcj4qjw9J072vb3TfodOWcszamYXqJhc3wUnirzIuxR6+W8fJTctbPdDDwoxtTjb3fezxER8OtxgzZztqKNhqsXlfOksSVt+xfxD0YcoMdIVJQIWLwFLELWrS3/e8uWSsoy6iSk6Ubo4uOXnB5CDcEcoifFpq6MhWpSpTcJ7UQ/SF8p1XWT+0kQa35s1+W80h4+7F6ORNHCgzsalyakiQbTpjzGL4XRNawsPOJBtyAE8kdlV0YWRV1MBGvi3UqfiktW929kKMxizFmJZjtYkknpJxMcS0SSVlsL/mWf8Ap1J/8eX7AiwpfgjFY/nNTvfuImeekR2dpNE2qgNmnDEsd/B8i/tbTutgTwqV3siXGBymKSnXV31d3f29nmTudMLsWclmO1mJYnpJxiNtLyKUVaOpHGB9PdknK86mbWkTGl8wPFPWU8U9oj1GTjsONahTrK1SN/fz2lizGzxWtUo4CVCC7KNjDZrJfdyjdeJlKrp6ntMvmGXvDPSjri9j3dj/ALWNkditE3P3PQUYEqUA1QwvjiqA7GYbydw7enjVq6GpbS0y7LniHpz1RXr2L7I/lLKM2obXnzHmN+0bgdVdi9gEQpSctpqKVKFJWppLu/rs8sfDodtJUPKbXlMyMPnISp7xH1O2w8zhGa0ZK67Sq5g59mewpqojhT4kzAB7fNYDAP0YHmO2XRrX/wAWZzMssVJOrS/HpW79FCiQUgrZ853LQoAoDz3HEQ7AN7Pbdzbz2kcqtXQXaWGAwDxMrvVFbX8IjWVsrz6li0+Y0zmJ4o6qjijuiFKTltNVRw9OirU429/M8MeTsc5ExkYOjFWGxlJUjoIxgtWtHySUlaSutzKXmHn+zOtNWNcsbS5xsDc7FmWwx3N37bxKpVtdpFBmOVxjF1aK2bV8r5RTolGfCAPNlKq4KU8zzVJHTu9do5V6nBU5T3HWhT4SpGG8lxPLtjG95sLW1IYcyKbWns+5F9bYD1AxaZTT0qznuXuVWbVNGko737HHPWm1agPudR3rgfVqx8zano1lLevb+R6yqppUXHc/cX4rCzHXMeqvKeWdqNcdD/8AkHvjQZRVvTdPd7P93M/m1K1RT3/H6GaLcqjEzx8lbrL7QivzTmz8PdE/LOcLx9ifxmDTGnm15VK6x9lolYHnMO/4ZEx3N5/3SUiNaZUnGc3lc7pHsLGTzDnM/D2RqcBzaHj7sy4iEwfszPJR12/GNLlXNl3v3M1mnOH3I3YsivJ5pjydrSJNQBjKfVY/szP/ALKvpRGxEdSZd5JWtUlTfSr+K/RJoiGlGLMKlkTq1JNSmukxWCi7LZwNYYqRuVh2x0pJOVmQcxnVp0HOk7NW8tn0VPwf5P8Aq/8AUne/EvgYbjO8qYrr+i+g8H+T/q/9Sd78OBhuHKmK6/ovoPB/k/6v/Une/DgYbhypiuv6L6Dwf5P+r/1J3vw4GG4cqYrr+i+g8H+T/q/9Sd78OBhuHKmK6/ovoPB/k/6v/Une/DgYbhypiuv6L6Dwf5P+r/1J3vw4GG4cqYrr+i+jOzizPyfIpZ84SMZcpmHHm+Nbi/O5bR5nShGLdjvhswxVWtGGnta6F9EbiEak5SpJdlRfGdgq9LHVHrMLX1HxyUU5PYtfkfStLIEtFRdiKFHQosPwizSsrGBlJybk+kw8+sg/C6R0Uf4qceX1lGz7QuO0HdHirDSjYmZfiuL1lJ7Hqfd+tpBIrzZnpydWNJnS5yGzS3DDs2g8xFweYmPsXZ3OdWmqkHCWx6jvy/lVqqomT32ucF26qjBVHQO8knfH2ctJ3PGGoRoUlTj0er6Wd2a+RGrKlJC31TxnYfNQeMenYBzkR9hDSlY84vErD0nN7ejvPoGmkLLRUQBVRQqqNgAFgB2RYpWMVKTk3KW1ibpe8gX+OnstHDEfiWmS848H8EaiEao082smCpq5NOTYTHxI26qqXa3PqqY9QjpSSOGKrcDRlUXR77F7l+pcmSZcsSklossC2qFFu3l7YsVFJWMVOrOctKTbZHdJmQEpalGkqFlzlLBRsVkIDAcg4ykDnMQq8FGWrpNTlWKlXpNTd3Hp3p7BQjiWZTtDWUj/AI9MTgLTVHTxXtzX1O8xKw0tqM/nlFf41V3P3XyKekL5Tqusn9pI5VvzZZ5bzSHj7sXY5E0IA7JMh3vqIzW26qs3fYQtc8ylGP5NLvdimZw5YamyLSSRdZs6SibwVVUHCc4OIH2olSk40kt5QYbDqtj6k3rUW3431ffgS+IpoRkzGza+HTyrEiVLAaYRtOsSFUHdexx5AY60qemyBmGM4tTTX5PZ8vwKjMzAoCmpwAGHjBn1unWv+MSuBhuM8s0xSlfT9FYj+c+RmpKl5BOsBYq2zWVsVJ59oPODEOcNGVjUYTELEUlUXj2M8uScovTzpc+X40tr25RsZTzEXHbHmMnF3R7rUY1oOnLY/wCufRFNWK8pZym6MgcH9lhrD1RZJpq5h5wlCbg9qdj52ypXtUTpk9tsxy3QD4o6Ath2RWylpO5uaNJUoKmujV9+p008ou6IDYuyqDzsQo/GPiPcpaMXLdr8i3U+j2gVApkljbFy8zWJ5cGAHZE/gYbjIyzXFOV9K3ZZE0z7zVNDNUoS0iZfUJ2qRtVjv5jvHRcxatPQerYX+X47jMP8tUlt7e0wsm0k6Y4+DpMd1IIKKW1WBuDcYCxttjmk3sJlWdOC/wD1aS7T6KydMdpUtpi6kwopZcMGI4wwwwMWSvbWYaooqbUXddDIDnXlE1FZPmnZwhVeZUOqoHYL9JMV9SWlJs2mDoqlQjBbrvvesyGOEeCSi3ZL0e0SSlEyVwj6o1nZnBJtjYKQAOiJ0aELazJVc1xMptxlZbrIQ9IGZwois2SSZDnVscSjWuBfepANieToiPVpaGtbC5y3MHiE4T/JeqFSkpZk1tWUju3IisxHo7OmOSTewspzjBXm0l2n0Hm5MmtSyTUKVnagDg2vcYXNidtr9sWELuKvtMRiVTVaSpu8b6jTj2cBYz5q7S0lDa7XPQv/AJI7op83q2pqnv8AZfstsppXqOe73f6EuKAvx6zKptWn197sT2LxR6wY0eU09Ghpb3+jOZrU0q2juX7OOe9NrSVfejepsD69WPmb09Kipbn76vo+5VU0azjvXsI8Z00Rs5pVWpUqNzgqe3EeseuJ+W1dDEJb9X0QMypadBtdGsoUagzJiZ4+St1l9oRX5pzZ+HuiflnOF4+xP4zBpjTza8qldY+y0SsDzmHf8MiY7m8/7pKRGtMqTjObyud0j2FjJ5hzmfh7I1OA5tDx92ZcRCYP2Znko67fjGlyrmy737mazTnD7kbsWRXmbnJk74RSzpO95ZC9YYqfSAjzOOlFo74WtwNaNTc/TpPnUd3NFabk76GrMmbLnLtlurjn1CDbttbtj6nZ3PFSmqkHB9Ka8z6RppwdFdTdWUMDzMLiLJO5g5RcW0+g7I+nwIAIAIAIAIAStLVZqUGpfGbNRexTwh9gd8cMQ7QsWuTU9LE6W5N/HyRiIRqxhzAouFyjTjcrGYf+2Cw/m1Y6UleaIOZVNDDTe/V5/q5e4sDGhAET0m5C+D1XCoLSp92Ftgf547bg9p5Ig14aMr7zWZTiuFo6D2x1eHR9CfHEtAJgC3aOM3PgtNruLTp1mflUfMTsBuecmJ1GGjHtZkczxfD1bR/GOpdu9/3QN0ditEjS95Av8dPZaOGI/Etsl5x4P4I1EI1QzaNvlOn/AO5/ZeOtH80QM05pPw/+kXaJ5jia6aBxKXrTPwWIuJ6C+yL8p+HyS2Ipohw0UTLZRUedKdfZb/jHah+ZV5wr4V96+Tw6QvlOq6yf2kj5W/NnfLeaQ8fdi7HImjTo+zaFZUHhL8DKAL7tYnxVvyGxJ5hzx1o09N69hXZljHh6f+P5PZ2b39FupqdZahEVVVRYKoAA6AIn2sZKUnJ3k7sj2lurLVyy90qSve5LH1asQsQ/8rGnyWno4dy3v2/mJMcC3KLosy3TU0qeJ81JbNMFtbeoQf7kxJoTjFO5RZvhq1aceDi2kujvHj460H1qV3n8o78LDeVHJ+K6jJlpPynJqKqW8h1mASQpZeUOxt3H1xFryUpajQZTRqUqTjUTWvp7kJ8cS0Lbo2nmbkxFO1deX2Bjq/ykROou8LGSzWOhi2102fp9kTaUUJRsCpKkc64H1iIOw1ukpf5Lp1gpsbjAjEEc3JAbSoZt6T11QlapBGHDICwPOyDEHq36BEqGI6xncVksr6VF+D+H9jkJlHXouMmoVW1gp1XsQCMVOw2JwI3x3vGfaVVsRhZdMW/D1NaTJVQFVQqjYAAAOgCPaViO25O7OcD4fN+Wacy6ichFis1x3ObeqKySs2jd0JKVKMl0pex4yI+HUpGa2kvURZVYrEKABOTE2GzXXeecbeSJMMRbVIocXk2k3Oi/B/D+x5lV1HXy9QPKnobEyztwNxrIcR0ERIThNbynlTxGFndpxe/9mtTUyS1Cy0VFGxVAUDsGEekkthHlOU3eTu+07Y+nkIAnedNXwlS/InEH2dvrJjLZjV4TEPctX36mny6loUF26/7wMiIBOKNk+vp5cpJfDSuKoHjruGO+NXRr4enTjBTjqVtqMtWoV6lSU9B63uZwyrXSJkmZL4aXdlIHHXbbDfy2j5iK9CpSlDTjrW9H2hRr06sZ6D1PcyeRlUag5S3KkMNqkEdINxHqMnFqS6NZ8lFSTi+kqlLPDorjYyg94vGzpzU4KS6dZjqkHCTi+jUZOePkrdZfaEQs05s/D3RMyznC8fYn8Zg0xp5teVSusfZaJWB5zDv+GRMdzef90lIjWmVJxnN5XO6R7Cxk8w5zPw9kanAc2h4+7MuIhMH7MzyUddvxjS5VzZd79zNZpzh9yN2LIrwgCAZ8ZO4CvnoBZWbhF6JnGw5gxYdkV9WOjNo2mX1eFw0ZeD8P0YUcyYW/RflLhcny1J40kmUehcU/kK90TqErwMjm1Lg8S30S1/fqenPvLU+kphPkLLa0wBw4Y2VrgEarD52qO2PtWbiro8Zfh6eIq8HUb2arfz6BBOlOs+jpvRm/qRw4xIuuRMPvl5r6OPhSrfMpvQm/qx84xPsHIuG3y819B4Uq3zKb0Jv6sOMT7ByJht8vNfQeFKt8ym9Cb+rDjE+wciYbfLzX0HhSrfMpvQm/qw4xPsHImG3y819C/nFnLPrWUzytkvqogKqL7TYkknnJjnOpKe0m4bB0sMmqa27W9pjx4JRRdDdBedPnkYIglg87nWbtsq98ScMtbZRZ5VtCFPe7+Wpe7KvEszgQAq6S5MpsnzTNNtWzSzv4TYoHTcg8xMcqyWg7ljlUqixMdDp293T5be8hsQDXnOVMKsrrbWVgwuLi6m4uN4uNkD40pJp9Oo+h83srLVU8uenzxiORhgy9hBiyhLSjcw+JoSoVXTl0e3QzSj0cBI0veQL/AB09lo4Yj8S2yXnHg/gjUQjVDToyH/UpPRM/ttHWh+aK7Nuay8PcucTzIE100eJS9aZ+CxFxPQX2RflPwJbEU0Q4aKJd8or+zKdvZX/lHah+ZV5w7YV96+Tw6QvlOq6yf2kj5W/NnfLeaQ8fdi7HImlj0Q0wWhZ98ycx9EBB7Jibh1/iZbOpt4hR3JffyPMdyoIRpIP/AFOp6Zf9iXFfW/N/3QbHK+aQ8f8A6YtRzJ5yVCdgJ6ATA+NpbT94JvNbuMBpLeHBN5rdxgNJbw4JvNbuMBpLeV7Q8CKOaCCP/UNa9xhwcv8A3vEzD/iZjO7cPG3V+WY2kfMt+EerpkLK/Gmy1xYNvdQNoO8DG+ON8PFalr0kSsrzGOiqNV2a2P4+ibgxGL4IA5S3KsGUlWGxgSCOgjEQDSas9g+ZpaRZkpll1jGZKOHCnx052t46+vpiRTrtapFLjMohNaVFWe7of0/TuK5LcMAQQQRcEYgg7COaJhmWramTnSTmY81jV0y6z2HCyxtbVFgycrWsCN4AtjtjVqTf+SL3K8xjTXA1Xq6H8Mlh5N4wI5CNt4iGjPyAP0YEEYEbCMCOg7oDsHTNXSFPkMqVBM6TsJOMxRyhtrDmOPId0d6ddx1PWipxeU06qcqX+MvR/XgWGlqVmIsxGDI4DKw2EHEERMTuroy84uEnGSs0ccoVIlynmH5qk/kO+OdaoqdNzfQeqVPhJqG8lrMSbnEnEnnO2MbdvWzYJJakfkD6EAEAEAEAPeZdVrSNQ7ZbEdh4w/E90aTKqulR0X/p1fKM5mlLRraW/wD8O3PHyVusvtCPeac2fh7o8ZZzhePsT+MwaY082vKpXWPstErA85h3/DImO5vP+6SkRrTKk4zm8rndI9hYyeYc5n4eyNTgObQ8fdmXEQmD9mZ5KOu34xpcq5su9+5ms05w+5G7FkV4QBMNMuTv8ipA5ZTHvdPwfviLiY7GaDI6350n3r2fwTKIpoB/0PZR1KmbIJwmprDrSzj3qx9GJGHlraKXO6WlSjU3O3g/2vUp2XsnCoppsg/6iFQeQ24p7DY9kSpR0lYz+HqulVjUXQySeDOu5JH3je5EPi8zTcs4X/l5fsPBlXfuPvG9yHF5jlnC/wDLy/YeDKu/cfeN7kOLzHLOF/5eX7DwZV37j7xvchxeY5Zwv/Ly/YeDKu/cfeN7kOLzHLOF/wCXl+w8Gdd+4+8b3IcXmOWcL/y8v2d9Houq2YCY8lF3sGZz2LqgHtIj6sPLpPE86oJf4pt+C+ypZAyNLpJCyJQOqMSTtZjtZuc/kN0S4RUVZGdxGInXqOpP/wA7DRj0cAgCK6Tc4vhNRwKG8qQSOZpmxj2bB9rliDXnpStuNXlOE4Glpy/KXoujz2+QmxxLUIAfdE+XuCnmlc8SdinNMA2faUd6jliRh52eiU2c4XTpqrHbHb3fp+5X4mGYEjS95Av8dPZaOGI/Etsl5x4P4I1EI1Rs5nZSWnrpE5zZFYhjyB1KEnmGsD2R7py0ZJkXHUXWw84R29Hg7n0BLmhgGUgqRcEEEEcoPJFiYppp2ZHtKuXUqJ8uVKYMkkNrMMQXci4B36oUdpPJEKvNN2RqMnw0qVNzmrOVvJfdxHjgW5S9DWTzrT6gjCwlKf53/wCESsNHaygzyrqhT8fhfIraQvlOq6yf2kjlW/NlllvNIePuxdjkTS16J/k1P4kz2zE6h+Bk8450+5ew4x2Kshuk+Rq5Smn6RZb/AMgT8UMQK6/zZrsplpYWK3XXrf5FWORZFa0Mv/6aeu8T79hloB7JiXhtjM1ni/8A1g+z5ZQoklIZWWs4qalKLUTNQzLleK7X1bX8UG3jDbHiU4x2kihhK1dN01e23YeRM9aA/wDupY6SV/ER84WG86vLsV1Ga2T8oyp6l5MxJig2LIQwuADa434jvj2pJ7CNUpTpO000+09Jj6cxfy5mdSVRLTJWrMP+oh1G6TbBvtAxzlSjLaTaGYYigrRlq3PWv7uEvLGit1Balna/7EwBSeh1wv0gdMcJYd/6WWtHO4t2qxt2r6/ZPquleU7S5ilHU2ZWwI//AHLviO01qZeQnGcVKLumdMfD0WnRPXmZQajG5kzDLHVsHUdga3QBE2g7x7jKZxSUMRdf6lf4fsOcdyqMPLeatJVG86UNf6Rbo/ay7eg3jxKnGW0l4fHV6GqEtW7ahLytopIBNLPufMmgY/bQYejHCWG3MtqOedFWPivp/ZPMo0EyRMaVOQo67QfUQRgQeURGcWnZl3SqwqwU4O6PNHw6D9mNnj8GpjJfjATGK8ysAbekWPbEilV0Y2KXMMv4arpx3a/7uHnPir1ZSyxtdrnoXH8bd0Rc3q2pqC6X6L92K7KaWlUc93u/0JMZ40BsZv5F+Ea92KhbYgXuTf8AKJ2BwfGNK7skQcbjOL2sr3Nn4lr9K3oj84sORodd+SIHK8uovMPiWv0reiPzhyNDrvyQ5Xl1F5mLnBkX4OUsxYNfEi1iLfnFfjcHxfRs7pk/BYzjF7q1jIiCTjfzLqtWeU3TFt2riPVrRZ5VV0a2j1l6rX9lZmtLSo6W751fQw54+St1l9oRaZpzZ+HuisyznC8fYn8Zg0xp5teVSusfZaJWB5zDv+GRMdzef90lIjWmVJxnN5XO6R7Cxk8w5zPw9kanAc2h4+7MuIhMH7MzyUddvxjS5VzZd79zNZpzh9yN2LIrwgDBz6yb8IoJ6AXYLrr1pfHAHTa3bHOrHSg0TMBW4LERl0bH3PUQEGK82hoZv5Q+D1UifuSYC3VPFf8AlLR6g7STOGJpcLRlDevXo9T6LBiyMMfsAEAEAEAEAEAEAEAEAKekXOP4JTaqG06ddUttUW4z9gOHORHKtPRjqLHLMJw9W8vxjrfwvH2uQ8CIBrx0zFzO+FyZ82ZguqZco/vPP5wpsOe7ckd6VLSTbKnMMw4vOMI977t3j9CdOlMjMjizKSrDkKmxHeI4WsWsZKSUo7GfkuYVYMpsykEEbQVNwRzgiAaTVnsPoPNTLQq6WXOFgxFnHI64MOjeOYiLGnPSjcxOLw7w9Z0/Lu6Bf0veQL/HT2WjniPxJuS848H8EaiEao7aanaYwRFLMQSFAuTqqWaw34KT2R9SvsPMpRirydl/I4LMOqVDHVO1QTbtGyPh90Ve9tZxgfTSyDkOdVzRLkrfznN9RBysf9tpj1GDk7I4YjE08PDSm/DpfcXrIOSUpZCSJexBt3sTizHnJvFhGKirIxmIryr1HUltf9YiukL5Tqusn9pIhVvzZrct5pDx92LsciaWvRP8mp/Eme2YnUPwMnnHOn3L2HGOxVky0x5KNpNUowX/AA36CdZCea+sOlhEXEx2SL/I66WlSfevn+7CYRFNCN+jTOFKWoZZrasqcACx2KyklSeReMwJ5xujtRnovX0lZmuElXpJwV5R6N6e0s8yqRU4RnUIBfWLALblvstE26MooSb0Ute4iGkLL61lVeWbypS6iHzsbsw5ibAcy33xBrT0pajXZbhXh6Npfk9b+F/bxYJjkWBX5VFPoshkySZc9UE1jZSRrOGmCzAi4S4+zExKUaWraZd1KWJzD/NXi3or2XqTWrzkq5nj1M48wdlHclhEZ1JPazQQweHh+MF5X97jHoyzmWnnPKntZJ1iHY4B1w4xO4jC+4gR0oVNF2ZAzXBurBTprXHoW79FjU3F4mmWIzpXrZUysUSrFpcvVmMLEX1iQt+VcfStuiFXactRqsmpzhQblsbuvvx+BKjgWxVMxaadLyPUTZJKzXMyZLNgfEUKMGBBuUO7fEukmqbaM5mM6c8dCM/xVk/HX8iDU50Vk0ceqnEHzWKDuSwiO6kn0l1HBYeGyC8r+9zW0fZyilqiZ7Hg5yhHdiTqlTdGJPzRdgetfdHujU0ZayNmWDdajamtcdaW/ei3S5gYBlIIIuCDcHoIicZJprUyT6YK6U86TLQgzZYbXI+aG1dVTz4E23dsRMQ02kaPJKU4wlJ7Ha3hfWT2IxeDtmTmmaqnabsHCFRzgKuPeSOyO9KnpK5UY/HKhUUez7GPOur16lhuQBB2Yt6ye6KTMqvCV2uhavs8ZbS0KCe/X9GPEAnj9mdTatMG3uxbs2D1D1xpsrp6OHT36/ozWZ1NOu1u1G7FiV4QBhZ5U2tTFt6MG7PFP4+qK3NKelQvu1/BYZZU0a9t+oQYzRpTtpZ5lurjarA9xj3TqOnNTXQ7nipTVSDg+nUPOdjhqMsNhKEdrCNFmbTwra7PdGdy1NYlJ9vsIMZo0pp5teVSusfZaJWB5zDv+GRMdzef90lIjWmVJxnN5XO6R7Cxk8w5zPw9kanAc2h4+7MuIhMH7MzyUddvxjS5VzZd79zNZpzh9yN2LIrwgD8IgD51zjyf8Hq58jYEmHV6rcZP5WWK2cdGTRucLV4WjGpvXrsfqZ0eTudnDt5zd5/OPtzzox3LyDh285vSP5wuxox3LyDh285vSP5wuxox3LyDh285vSP5wuxox3LyDh285vSP5wuxox3LyDh285vSP5wuxox3LyDh285vSP5wuxox3LyNXNammT6yRKDMbzAzYsbKh1mJx2WFukiPUE5SSI+MnClQnJpbLeL1I+g4sTEnXUTlRWdyFVQWJOwAC5Jg3Y+xi5NJbWfP2dWXGrKl5xuF8WWp+ag2dpxJ5zzRXVJ6crm1weGWHpKHT09548k5OeonS5EvxpjWvuA2ljzAAnsjzGOk7I61qsaVN1JbF/W8T6GyXQJIkpJliyS1Cjs2k85NyemLKMVFWRiKtWVWbnLayVaWch8FULUoOJPwbmmKP+SjvVuWImIhZ3NHk2J06bpPbHZ3fp+4hxHLkddFuXuAqeAc2l1BAF9gmDxD9rZ06sd6E7StvKnN8LwtLhFtj7dPlt8xw0veQL/HT2WjtiPxKvJeceD+CNRCNUMmjj5UpemZ/YmR0o/mv7oIGZ80n4f/AEiu5TzSo6hi02QhY7WW6MekoQT2xNlTjLajM0cdiKStCbtu2r1PFI0f5PU34C/Weaw7i1jHngYbjrLNcVJW0/JJfAxUlKkpQktFRRsVQFA6AI6JJakQZzlN6Und9p3R9PJBdIXynVdZP7SRArfmzZ5bzSHj7sXY5E0teif5NT+JM9sxOofgZPOOdPuXsOMdirPNlKhSfKeTNGsjqVI6eQ7iNxj40mrM906kqc1OO1EJzqzXnUUwhwWlE8SaBgRuDea/Nv3RAqU3B9hscHjaeJjq1S6V9b1/Mwo5kw/NUbOSB9ufpMD4PujvMtp0xamoUrJQhkVhYzCMQbH5g28/REijSu9J7CmzPMYwi6VN3k9r3fv2K5MlhlKkXBFiDvBwIiYZlNp3RCc881JlFNJALU7HiTNoFzgjncw5Tt7wK+rTcH2GwwOOjiY6/wAulfK/tQuRzJ56JVbNVdRZs1V2aqu6r3A2j7dnh04Sd3FN9yPOBHw9m7mpmvOrZgCgrJB484jADeFv4z827fHSnTc32EPGY2nho69cuhfe5fyLxRUiSpaSpY1URQqjkAFhE9JJWRjZzlOTlLayM5/ZovSzWnS1JpnNwR/pk4lW5F5Ds2DphVaTi7rYavLsfGvBQk/8169q7d68RQjiWZ3yK2ag1Zc2Yg5Ed1GO3BTH1NrYeJU4Sd5RT70mdEfD2a2bub86smBJK8UHjzCOIg5zvPIoxPRjHuEHN2RGxWLp4aOlN9y6X/by8ZHyYlNIlyJY4qLYcp3knnJuT0xPjFRVkY2vWlWqOpLazMfNCSSSXm3JJOKbTifmxWPKaTbblL0+ics1qpWSj6/Zyk5pSFNzrtzMRb+UCPUMpoRd3d97+rHmeaV5Kysu5G6igAACwGAAiySSVkVzbetnKPoCAOqqkCYjI2xlKntFsI8VKaqQcHseo905uElJbVrMD4myfPm96e7FZyPR60vT6LLlet1Y+v2HxNk+fN7092HI9HrS9Pocr1urH1+zSnZHVqcU5ZtUWF8Naym43W9US54SMqCotuyt36iHHFSjWdZJXd+7WZ3xOk+fN7092InI9HrS9Pol8rVt0fJ/Z30ObEqVMWYrTCVNwCVtstuXnjrRyylSmppu67vo51syq1YODSs+/wCzcixK8wq/NiXNmNMZ5gLHEArbAAYXU8kV1bLKdWo5tu73W+iwo5lUpQUElZd/2dHxNk+fN7092OXI9HrS9Po68r1urH1+zYyXk9ZEvg1JIuTdrXx6AIn4ehGhDQjs7SBiK8q09OXoeyO5xCACAELPzIVA00VFZUTJLFQoVChLat8QuozE42uMMBEerCDd5OxcZdisUo8FRgpLbrvqv23SF/JObeSahxLlVlRrnYrcGhPV15IueYYxzjTpy1KROrYzH0Y6U6cbdl37M3vBRS/TVPfJ/TjpxaO9kPlyv1Y+v2fvgopfpqnvk/pw4tHexy5X6sfX7DwUUv01T3yf04cWjvY5cr9WPr9h4KKX6ap75P6cOLR3scuV+rH1+w8FFL9NU98n9OHFo72OXK/Vj6/Z+HRTSj/XqfSk/px84tHexy5X6sfX7FmryNkaW+oa2pJG0oFdfSSSQewxzcKS/wBRPhiMxnG6pR8dXvIoOZmSqKVLL0RDh8Gm62sxt80n5vVsOiJFOMErxKTHV8TUno19VujYv7tGSOpBMzOHIwq5JkPMmIjEaxllQSBjY6ynC9u6PM46Ssd8NiHQqKokm1v/AJCp4KKX6ap75P6cceLR3ss+XK/Vj6/Zv5uZo01GS0pSXIsZjnWa3ILAADAbAL2jpCnGGwg4rH1sTqm9W5bDfjoQzOy/kaXVyGkTbhWIN1sGBU3BUkEX7N5jzOKkrM74fEToVFUhtQpeCil+mqe+T+nHHi0d7LPlyv1Y+v2A0VUwNxPqQRiDrSRs5P8ADhxaO9nzlut1Y+v2MucObyVkhZE15gCsray6gYlQRjdSMb8kdZwU1ZlfhsVLD1OEgl43sLXgopfpqnvk/pxy4tHeyx5cr9WPr9nuyHo8p6Wol1EubPZ5etYOZerxkZDfVQHYx3x6hQjF3ucMRmtWvTdOUUk9199944R2KwIAIAIATst6O6epnzKh5s9WmEEhTK1cFC4ayE7FG+OEqCk73LShm1WjTVOMY2W+/wBni8FFL9NU98n9OPnFo72duXK/Vj6/Y15u5ESjkCRLZ2UFjd9UnjG58UAeqO0IKKsitxOIliKnCSSv2GnHojhAHCbKVgVYBlIsQQCCOcHbA+ptO62itX6O6GYbiWZZ/dsVHYpuo7BHF0IMsaebYqGrSv3r52mb4KaX6ap6NaV+nHni0d7O/Llfqx9fs2Mk5iUUhgwla7jENMJexGwgHig84Ee40YRItbM8TVVnKy7NX7GaOpACAOE2UrAqwDKRYggEEc4MD6m07oVa/R1QzCSJbSyfo2KjsU3Udgji6EGWNPNsVBWvfvXztM9dFVLf/NqDza0r/aXHni0d7O7zuv1Y+v2adBo9oZZvwXCH94zOPR8X1R7VCCI9TNcVPVpW7tXrtGeVKCgKoAAwAAsB0AR1K9tt3ZzgfD8ZQRYi4O6AFfKWj+hmktwXBk/REoPRHF9UcpUYMsaWaYmmraV+/X67fUy/BTS3/wA2o6NaV+nePHFo72SOXK/Vj6/ZoUWjmhlm5ltMP7x2I9EWU9oj0qEEcKmbYqaspW7l87RopqdJahEVUUbFUBQOgDCOqVivlJyd5O7O2Pp5CACACACACACACACACACACACACACACACACAPwmAPnLLWVGqZ8ye5uXbDmX5qjkAH+53xWyk5O5uqFBUKapro9+lnhjydi95hZTeooZM2YbvZlY8plsUuecgDtiwpS0oJsxmYUY0cRKEdm3zVxhjoQggAgAgBE0uZUeVSpKQkcM5DEYHVUXIvzki/Ncb4j4iTUbLpLjJqMZ1nKX+lau8j0QzUDRo3ym8mvlIpOpOOo67jcHVPSCBjyEx1oyamV2aUY1MO29sda+S6RPMgEAEAEAEAEAEAEAEAEAEAEAEAEAEAEAEAEAEAEAEAEAEAEAEAEAEAEAEAEAEAEAEAEAEAEAEAEAEAEAEAEAEAEAEAEAEAEAEAEAEAEAEAEAEAEAQvPPNKbSznZEZqdmLK6gkKDjqvbxbcpwIt0CBVpuL7DX4DH068FFu0ltW/tW+5i5KyROqXCSJbOSdtiFHOzbAI8Ri5OyJdbEU6MdKo7e/gi9ZtZIFLTSqcG+ouLbLsxLMei5MWEI6MbGNxVd16sqj6fboNSPRHCACACAFjSBm6aym1ZduFltrpfAHCzKTuuD3gRyqw046ifl2LWGq3lsep/ZEaqjmS21Jkt0cG2qykHsvt6REFpraa6FSE1pRaa7GPejTNKaZ61c5GRJdyisCrMxBF9U4hQCcTtNrRIoU3fSZTZrj4Km6MHdvbboX2VqJZmwgAgAgAgAgAgAgAgAgAgAgAgAgAgAgAgAgAgAgAgAgAgAgAgAgAgAgAgAgAgAgAgAgAgAgAgAg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9462" name="AutoShape 6" descr="data:image/jpeg;base64,/9j/4AAQSkZJRgABAQAAAQABAAD/2wCEAAkGBxQTERQSEhQVFhQVFRwZGRUYGRQWGhwcFRccFxgdFxoYHSggHBolHRcZLTEhJSkrLi4uGx8zODMsNygtLisBCgoKDg0OGxAQGywkICQ1LS0sLCwsLSwsLCwuLCwsLCwsLCw0LCwsLCwsLDQsLCwsLCwsLCwsLCwsLCwsLCwsLP/AABEIAGACDAMBEQACEQEDEQH/xAAcAAADAQADAQEAAAAAAAAAAAAABgcFAgMECAH/xABPEAACAAQBBggICwYFAwUBAAABAgADBBEhBQYHEjFBEyJRYXFygZEXMjRSkqGy0hQWNUJTVIKTsdHTYmNzoqOzIzNDwcIlg+EkRHTi8BX/xAAaAQEAAwEBAQAAAAAAAAAAAAAABAUGAwIB/8QANxEAAgECAgQOAwABBQEBAAAAAAECAxEEBRIhMVETFBU0QVJhcYGRobHB0TLh8CJCU2KS8bIj/9oADAMBAAIRAxEAPwC4wAQB5Mq1fBSXmeapt07B6yI44irwVKU9yO2Hp8JVjDeTPh385u8xkOEnvfmzWaEdy8g4dvObvMfeEnvfmxoR3IbMx60kTJTEkghhc324H8B3xdZRWbUoN9pS5tRUXGaXYNcXRThAGLnexFKxBIOsuzD5wivzNtYdtdnuiflqTxCv2+whcO3nN3mM3wk9782aPQjuRpZuTWNVKBZiNY7SfNMSsDOTxEE2/PsZFx0IrDz1f1yixqjLk8zrns1VMUkkLYAbhxQfxMZbMakpYiSb1K1vJGny6EY0ItLW738zHiCTig5ozS1MusSbFgL8gOEafLJuWHV3v9zMZlBRxDt2G1FgQQgAgAgAgAgAgAgAgAgAgAgAgAgAgAgAgAgAgAgAgAgAgAgAgAgAgAgAgAgAgAgAgAgAgAgAgAgAgAgAgAgAgAgAgAgAgAgAgAgAgAgAgBXz5q7IkofOOsehdnrPqimziraEaa6dfgv2W+U0rzlU3avMTIoS+CANPNyq4Oplncx1T0NgPXaJeBq8HXi306vP9kTHUuEoSW7X5fopEawyoQBiZ4+St1l9oRX5pzZ+HuiflnOF4+xP4zBpjTza8qldY+y0SsDzmHf8MiY7m8/7pKRGtMqImc+S5pqHdZbsr2IKqW2KBY22HCM3mGGq8PKSi2nbYr9Fug0WAxNLgFFySa3u3SZP/wDNnfQzfu3/ACiFxet1Jf8AV/RN4zR68fND1mvSNLp1VxZiSbbxc4XjR5fSnSoKM1Z6zOY+rGpXco61qPdlGkE2VMlHAOjLcbRrC1xzxNaurEanNwmpLo1nzpNmTUZkZ3DKxVhrNtU2O/lBit1o3SUJJSSVnr2I7aLK0+S4mSprqy4jjMQeZhexHMYKTTumeamHpVI6M4q3cXekzmpXlo5qJCllB1TNlgi4vYgnAiLBVItbTGywddSa0Jauxnd8YaT61T/ey/ej7px3nzilfqS8mHxhpPrVP97L96GnHeOKV+pLyYfGGk+tU/3sv3oacd44pX6kvJh8YaT61T/ey/ehpx3jilfqS8mHxhpPrVP97L96GnHeOKV+pLyYfGGk+tU/3sv3oacd44pX6kvJh8YaT61T/ey/ehpx3jilfqS8mHxhpPrVP97L96GnHeOKV+pLyYfGGk+tU/3sv3oacd44pX6kvJh8YaT61T/ey/ehpx3jilfqS8meqlrZcxS8uYjqDYsjKwuMSLg7cRH1NPYcp05wdpJp9uo8HxpovrdN99K96PPCQ3o78RxP+3L/AKsPjTRfW6b76V70OEhvQ4jif9uX/VmhR1cuageU6uhvZkIZTY2NiMNoj0mnrRHnCUJaM009zO5msLnZH08mT8aaL63TffSvejxwkN6JXEcT/ty/6s7KfOGkmMEl1Mh3Y2CrMlsT0AG5gqkXqTPM8JXhHSlCSXameyrrJcpdaa6It7azsqi53XJ2x6bS2nGEJTdopt9ms8nxhpPrVP8Aey/ej5px3nbilfqS8mdlPlmnmMElz5LsdirMRibC5sAbnAHugpJ7GeZ4erBaUotLtTPXNmqouxCjlJAHeY9HJJt2R45WW6ZjqrUSSeQTJZPcDHnSjvOrw9aKu4PyZ7gY9HE/YAzarL9LLcy5lTIR12q0yWrC4uLgm4wIjy5xWps7wwtea0owk1vSZ1fGii+t0330r3o+cJDej3xHE/7cv+rPfR1suauvKdJiXtrIwYXG3EYR6TT1o4VKc6b0Zpp9uo4VuVJMn/OnSpfXdE9oiDkltPtOjUqfhFvuTZ3yJyuodGDKwuGUggg7CCMCI+p3PEouLs1ZnZA+Hnqq2XLF5kxEHK7Ko9Zj42ltPcKc5u0U33Hjl5yUbGy1VOTyCbKJ7ONHzTjvOrweISu6cvJmlLcEXBBHKMRHo4NNbTlA+BABAHCbNVRdiAOUkAd5gfUm3ZGa2ctGDY1dMDycNK96POnHeSFg8Q1dU5f9We+nqkmC8t1ccqkMO8R9TT2HCUJRdpK3ed0fTyEAEAcXcAXJAA3nAQCV9SM2ZnJRqbNVU4PIZsoH2o86cd5IWDxDV1Tl5M9tLWy5gvLmI45UZWHeDH1NPYcp05QdpJrvO+Pp4CACACAJznPV8JUudy8QfZ2+u8ZTMKvCYiW5avL9moy+lwdBduvz/R5Ml03CTpabmYX6Bi3qBjjh6fCVYw3v06fQ74ipwdKUty9ej1PzKVPwc2YnmsQOi+HqtHyvT4OrKG5/+eh9oVOEpxnvR5rxyOpUcl1XCyUmecoJ6d/rvGxw9XhaUZ70Y+vT4OpKG5nqjscjEzx8lbrL7QivzTmz8PdE/LOcLx9ifxmDTGnm15VK6x9lolYHnMO/4ZEx3N5/3SUiNaZUWcqZ0mVOeXwQbVIx1rXuAdmrzxT4nNHSqumoXt29l9xa4fLFVpqela/Z+zy/HQ/Qj0z7sceWZdT1/R35HXX9P2MGRMocPKEwrq4kWvfZz2EWuExHD0tNq20q8VQ4CpoXuaESSOQzSXk7gcoTCBxZwE0fa4rduspP2hECtG0zX5VV4TDJdMdX16CtHIsQgAtABaAC0AFoALQAWgAtABaAC0AEAXbRzRcFk6QN7gzD/wBxiw/lI7on0VaCMdmdTTxU+zV5aiZaRcg/BatiotKnXdOQG/HXsJv0MOSItaGjI0GWYrhqNntjqfw/7cK0cixKRogy1qvMo3ODXmS+kYOvaLHsaJOHn/pKHOsNdKsujU/j68ja0qZw8DT/AAZD/iTwQ1vmy9jels6Nbkj3XnZWXSRMowvCVOFlsj79Hlt8iOxDNSVDRLm7YGtmDFrrKB3DY79uwcwPLErDw/1Mz2c4u74CPe/hf3waul7yBf46ey0e8R+JHyXnHg/gjVohGpNLNvKfwWpl1GrrcGHIXZctKdFvzXYX5rx6hLRlcj4qjw9J072vb3TfodOWcszamYXqJhc3wUnirzIuxR6+W8fJTctbPdDDwoxtTjb3fezxER8OtxgzZztqKNhqsXlfOksSVt+xfxD0YcoMdIVJQIWLwFLELWrS3/e8uWSsoy6iSk6Ubo4uOXnB5CDcEcoifFpq6MhWpSpTcJ7UQ/SF8p1XWT+0kQa35s1+W80h4+7F6ORNHCgzsalyakiQbTpjzGL4XRNawsPOJBtyAE8kdlV0YWRV1MBGvi3UqfiktW929kKMxizFmJZjtYkknpJxMcS0SSVlsL/mWf8Ap1J/8eX7AiwpfgjFY/nNTvfuImeekR2dpNE2qgNmnDEsd/B8i/tbTutgTwqV3siXGBymKSnXV31d3f29nmTudMLsWclmO1mJYnpJxiNtLyKUVaOpHGB9PdknK86mbWkTGl8wPFPWU8U9oj1GTjsONahTrK1SN/fz2lizGzxWtUo4CVCC7KNjDZrJfdyjdeJlKrp6ntMvmGXvDPSjri9j3dj/ALWNkditE3P3PQUYEqUA1QwvjiqA7GYbydw7enjVq6GpbS0y7LniHpz1RXr2L7I/lLKM2obXnzHmN+0bgdVdi9gEQpSctpqKVKFJWppLu/rs8sfDodtJUPKbXlMyMPnISp7xH1O2w8zhGa0ZK67Sq5g59mewpqojhT4kzAB7fNYDAP0YHmO2XRrX/wAWZzMssVJOrS/HpW79FCiQUgrZ853LQoAoDz3HEQ7AN7Pbdzbz2kcqtXQXaWGAwDxMrvVFbX8IjWVsrz6li0+Y0zmJ4o6qjijuiFKTltNVRw9OirU429/M8MeTsc5ExkYOjFWGxlJUjoIxgtWtHySUlaSutzKXmHn+zOtNWNcsbS5xsDc7FmWwx3N37bxKpVtdpFBmOVxjF1aK2bV8r5RTolGfCAPNlKq4KU8zzVJHTu9do5V6nBU5T3HWhT4SpGG8lxPLtjG95sLW1IYcyKbWns+5F9bYD1AxaZTT0qznuXuVWbVNGko737HHPWm1agPudR3rgfVqx8zano1lLevb+R6yqppUXHc/cX4rCzHXMeqvKeWdqNcdD/8AkHvjQZRVvTdPd7P93M/m1K1RT3/H6GaLcqjEzx8lbrL7QivzTmz8PdE/LOcLx9ifxmDTGnm15VK6x9lolYHnMO/4ZEx3N5/3SUiNaZUnGc3lc7pHsLGTzDnM/D2RqcBzaHj7sy4iEwfszPJR12/GNLlXNl3v3M1mnOH3I3YsivJ5pjydrSJNQBjKfVY/szP/ALKvpRGxEdSZd5JWtUlTfSr+K/RJoiGlGLMKlkTq1JNSmukxWCi7LZwNYYqRuVh2x0pJOVmQcxnVp0HOk7NW8tn0VPwf5P8Aq/8AUne/EvgYbjO8qYrr+i+g8H+T/q/9Sd78OBhuHKmK6/ovoPB/k/6v/Une/DgYbhypiuv6L6Dwf5P+r/1J3vw4GG4cqYrr+i+g8H+T/q/9Sd78OBhuHKmK6/ovoPB/k/6v/Une/DgYbhypiuv6L6Dwf5P+r/1J3vw4GG4cqYrr+i+jOzizPyfIpZ84SMZcpmHHm+Nbi/O5bR5nShGLdjvhswxVWtGGnta6F9EbiEak5SpJdlRfGdgq9LHVHrMLX1HxyUU5PYtfkfStLIEtFRdiKFHQosPwizSsrGBlJybk+kw8+sg/C6R0Uf4qceX1lGz7QuO0HdHirDSjYmZfiuL1lJ7Hqfd+tpBIrzZnpydWNJnS5yGzS3DDs2g8xFweYmPsXZ3OdWmqkHCWx6jvy/lVqqomT32ucF26qjBVHQO8knfH2ctJ3PGGoRoUlTj0er6Wd2a+RGrKlJC31TxnYfNQeMenYBzkR9hDSlY84vErD0nN7ejvPoGmkLLRUQBVRQqqNgAFgB2RYpWMVKTk3KW1ibpe8gX+OnstHDEfiWmS848H8EaiEao082smCpq5NOTYTHxI26qqXa3PqqY9QjpSSOGKrcDRlUXR77F7l+pcmSZcsSklossC2qFFu3l7YsVFJWMVOrOctKTbZHdJmQEpalGkqFlzlLBRsVkIDAcg4ykDnMQq8FGWrpNTlWKlXpNTd3Hp3p7BQjiWZTtDWUj/AI9MTgLTVHTxXtzX1O8xKw0tqM/nlFf41V3P3XyKekL5Tqusn9pI5VvzZZ5bzSHj7sXY5E0IA7JMh3vqIzW26qs3fYQtc8ylGP5NLvdimZw5YamyLSSRdZs6SibwVVUHCc4OIH2olSk40kt5QYbDqtj6k3rUW3431ffgS+IpoRkzGza+HTyrEiVLAaYRtOsSFUHdexx5AY60qemyBmGM4tTTX5PZ8vwKjMzAoCmpwAGHjBn1unWv+MSuBhuM8s0xSlfT9FYj+c+RmpKl5BOsBYq2zWVsVJ59oPODEOcNGVjUYTELEUlUXj2M8uScovTzpc+X40tr25RsZTzEXHbHmMnF3R7rUY1oOnLY/wCufRFNWK8pZym6MgcH9lhrD1RZJpq5h5wlCbg9qdj52ypXtUTpk9tsxy3QD4o6Ath2RWylpO5uaNJUoKmujV9+p008ou6IDYuyqDzsQo/GPiPcpaMXLdr8i3U+j2gVApkljbFy8zWJ5cGAHZE/gYbjIyzXFOV9K3ZZE0z7zVNDNUoS0iZfUJ2qRtVjv5jvHRcxatPQerYX+X47jMP8tUlt7e0wsm0k6Y4+DpMd1IIKKW1WBuDcYCxttjmk3sJlWdOC/wD1aS7T6KydMdpUtpi6kwopZcMGI4wwwwMWSvbWYaooqbUXddDIDnXlE1FZPmnZwhVeZUOqoHYL9JMV9SWlJs2mDoqlQjBbrvvesyGOEeCSi3ZL0e0SSlEyVwj6o1nZnBJtjYKQAOiJ0aELazJVc1xMptxlZbrIQ9IGZwois2SSZDnVscSjWuBfepANieToiPVpaGtbC5y3MHiE4T/JeqFSkpZk1tWUju3IisxHo7OmOSTewspzjBXm0l2n0Hm5MmtSyTUKVnagDg2vcYXNidtr9sWELuKvtMRiVTVaSpu8b6jTj2cBYz5q7S0lDa7XPQv/AJI7op83q2pqnv8AZfstsppXqOe73f6EuKAvx6zKptWn197sT2LxR6wY0eU09Ghpb3+jOZrU0q2juX7OOe9NrSVfejepsD69WPmb09Kipbn76vo+5VU0azjvXsI8Z00Rs5pVWpUqNzgqe3EeseuJ+W1dDEJb9X0QMypadBtdGsoUagzJiZ4+St1l9oRX5pzZ+HuiflnOF4+xP4zBpjTza8qldY+y0SsDzmHf8MiY7m8/7pKRGtMqTjObyud0j2FjJ5hzmfh7I1OA5tDx92ZcRCYP2Znko67fjGlyrmy737mazTnD7kbsWRXmbnJk74RSzpO95ZC9YYqfSAjzOOlFo74WtwNaNTc/TpPnUd3NFabk76GrMmbLnLtlurjn1CDbttbtj6nZ3PFSmqkHB9Ka8z6RppwdFdTdWUMDzMLiLJO5g5RcW0+g7I+nwIAIAIAIAIAStLVZqUGpfGbNRexTwh9gd8cMQ7QsWuTU9LE6W5N/HyRiIRqxhzAouFyjTjcrGYf+2Cw/m1Y6UleaIOZVNDDTe/V5/q5e4sDGhAET0m5C+D1XCoLSp92Ftgf547bg9p5Ig14aMr7zWZTiuFo6D2x1eHR9CfHEtAJgC3aOM3PgtNruLTp1mflUfMTsBuecmJ1GGjHtZkczxfD1bR/GOpdu9/3QN0ditEjS95Av8dPZaOGI/Etsl5x4P4I1EI1QzaNvlOn/AO5/ZeOtH80QM05pPw/+kXaJ5jia6aBxKXrTPwWIuJ6C+yL8p+HyS2Ipohw0UTLZRUedKdfZb/jHah+ZV5wr4V96+Tw6QvlOq6yf2kj5W/NnfLeaQ8fdi7HImjTo+zaFZUHhL8DKAL7tYnxVvyGxJ5hzx1o09N69hXZljHh6f+P5PZ2b39FupqdZahEVVVRYKoAA6AIn2sZKUnJ3k7sj2lurLVyy90qSve5LH1asQsQ/8rGnyWno4dy3v2/mJMcC3KLosy3TU0qeJ81JbNMFtbeoQf7kxJoTjFO5RZvhq1aceDi2kujvHj460H1qV3n8o78LDeVHJ+K6jJlpPynJqKqW8h1mASQpZeUOxt3H1xFryUpajQZTRqUqTjUTWvp7kJ8cS0Lbo2nmbkxFO1deX2Bjq/ykROou8LGSzWOhi2102fp9kTaUUJRsCpKkc64H1iIOw1ukpf5Lp1gpsbjAjEEc3JAbSoZt6T11QlapBGHDICwPOyDEHq36BEqGI6xncVksr6VF+D+H9jkJlHXouMmoVW1gp1XsQCMVOw2JwI3x3vGfaVVsRhZdMW/D1NaTJVQFVQqjYAAAOgCPaViO25O7OcD4fN+Wacy6ichFis1x3ObeqKySs2jd0JKVKMl0pex4yI+HUpGa2kvURZVYrEKABOTE2GzXXeecbeSJMMRbVIocXk2k3Oi/B/D+x5lV1HXy9QPKnobEyztwNxrIcR0ERIThNbynlTxGFndpxe/9mtTUyS1Cy0VFGxVAUDsGEekkthHlOU3eTu+07Y+nkIAnedNXwlS/InEH2dvrJjLZjV4TEPctX36mny6loUF26/7wMiIBOKNk+vp5cpJfDSuKoHjruGO+NXRr4enTjBTjqVtqMtWoV6lSU9B63uZwyrXSJkmZL4aXdlIHHXbbDfy2j5iK9CpSlDTjrW9H2hRr06sZ6D1PcyeRlUag5S3KkMNqkEdINxHqMnFqS6NZ8lFSTi+kqlLPDorjYyg94vGzpzU4KS6dZjqkHCTi+jUZOePkrdZfaEQs05s/D3RMyznC8fYn8Zg0xp5teVSusfZaJWB5zDv+GRMdzef90lIjWmVJxnN5XO6R7Cxk8w5zPw9kanAc2h4+7MuIhMH7MzyUddvxjS5VzZd79zNZpzh9yN2LIrwgCAZ8ZO4CvnoBZWbhF6JnGw5gxYdkV9WOjNo2mX1eFw0ZeD8P0YUcyYW/RflLhcny1J40kmUehcU/kK90TqErwMjm1Lg8S30S1/fqenPvLU+kphPkLLa0wBw4Y2VrgEarD52qO2PtWbiro8Zfh6eIq8HUb2arfz6BBOlOs+jpvRm/qRw4xIuuRMPvl5r6OPhSrfMpvQm/qx84xPsHIuG3y819B4Uq3zKb0Jv6sOMT7ByJht8vNfQeFKt8ym9Cb+rDjE+wciYbfLzX0HhSrfMpvQm/qw4xPsHImG3y819C/nFnLPrWUzytkvqogKqL7TYkknnJjnOpKe0m4bB0sMmqa27W9pjx4JRRdDdBedPnkYIglg87nWbtsq98ScMtbZRZ5VtCFPe7+Wpe7KvEszgQAq6S5MpsnzTNNtWzSzv4TYoHTcg8xMcqyWg7ljlUqixMdDp293T5be8hsQDXnOVMKsrrbWVgwuLi6m4uN4uNkD40pJp9Oo+h83srLVU8uenzxiORhgy9hBiyhLSjcw+JoSoVXTl0e3QzSj0cBI0veQL/AB09lo4Yj8S2yXnHg/gjUQjVDToyH/UpPRM/ttHWh+aK7Nuay8PcucTzIE100eJS9aZ+CxFxPQX2RflPwJbEU0Q4aKJd8or+zKdvZX/lHah+ZV5w7YV96+Tw6QvlOq6yf2kj5W/NnfLeaQ8fdi7HImlj0Q0wWhZ98ycx9EBB7Jibh1/iZbOpt4hR3JffyPMdyoIRpIP/AFOp6Zf9iXFfW/N/3QbHK+aQ8f8A6YtRzJ5yVCdgJ6ATA+NpbT94JvNbuMBpLeHBN5rdxgNJbw4JvNbuMBpLeV7Q8CKOaCCP/UNa9xhwcv8A3vEzD/iZjO7cPG3V+WY2kfMt+EerpkLK/Gmy1xYNvdQNoO8DG+ON8PFalr0kSsrzGOiqNV2a2P4+ibgxGL4IA5S3KsGUlWGxgSCOgjEQDSas9g+ZpaRZkpll1jGZKOHCnx052t46+vpiRTrtapFLjMohNaVFWe7of0/TuK5LcMAQQQRcEYgg7COaJhmWramTnSTmY81jV0y6z2HCyxtbVFgycrWsCN4AtjtjVqTf+SL3K8xjTXA1Xq6H8Mlh5N4wI5CNt4iGjPyAP0YEEYEbCMCOg7oDsHTNXSFPkMqVBM6TsJOMxRyhtrDmOPId0d6ddx1PWipxeU06qcqX+MvR/XgWGlqVmIsxGDI4DKw2EHEERMTuroy84uEnGSs0ccoVIlynmH5qk/kO+OdaoqdNzfQeqVPhJqG8lrMSbnEnEnnO2MbdvWzYJJakfkD6EAEAEAEAPeZdVrSNQ7ZbEdh4w/E90aTKqulR0X/p1fKM5mlLRraW/wD8O3PHyVusvtCPeac2fh7o8ZZzhePsT+MwaY082vKpXWPstErA85h3/DImO5vP+6SkRrTKk4zm8rndI9hYyeYc5n4eyNTgObQ8fdmXEQmD9mZ5KOu34xpcq5su9+5ms05w+5G7FkV4QBMNMuTv8ipA5ZTHvdPwfviLiY7GaDI6350n3r2fwTKIpoB/0PZR1KmbIJwmprDrSzj3qx9GJGHlraKXO6WlSjU3O3g/2vUp2XsnCoppsg/6iFQeQ24p7DY9kSpR0lYz+HqulVjUXQySeDOu5JH3je5EPi8zTcs4X/l5fsPBlXfuPvG9yHF5jlnC/wDLy/YeDKu/cfeN7kOLzHLOF/5eX7DwZV37j7xvchxeY5Zwv/Ly/YeDKu/cfeN7kOLzHLOF/wCXl+w8Gdd+4+8b3IcXmOWcL/y8v2d9Houq2YCY8lF3sGZz2LqgHtIj6sPLpPE86oJf4pt+C+ypZAyNLpJCyJQOqMSTtZjtZuc/kN0S4RUVZGdxGInXqOpP/wA7DRj0cAgCK6Tc4vhNRwKG8qQSOZpmxj2bB9rliDXnpStuNXlOE4Glpy/KXoujz2+QmxxLUIAfdE+XuCnmlc8SdinNMA2faUd6jliRh52eiU2c4XTpqrHbHb3fp+5X4mGYEjS95Av8dPZaOGI/Etsl5x4P4I1EI1Rs5nZSWnrpE5zZFYhjyB1KEnmGsD2R7py0ZJkXHUXWw84R29Hg7n0BLmhgGUgqRcEEEEcoPJFiYppp2ZHtKuXUqJ8uVKYMkkNrMMQXci4B36oUdpPJEKvNN2RqMnw0qVNzmrOVvJfdxHjgW5S9DWTzrT6gjCwlKf53/wCESsNHaygzyrqhT8fhfIraQvlOq6yf2kjlW/NlllvNIePuxdjkTS16J/k1P4kz2zE6h+Bk8450+5ew4x2Kshuk+Rq5Smn6RZb/AMgT8UMQK6/zZrsplpYWK3XXrf5FWORZFa0Mv/6aeu8T79hloB7JiXhtjM1ni/8A1g+z5ZQoklIZWWs4qalKLUTNQzLleK7X1bX8UG3jDbHiU4x2kihhK1dN01e23YeRM9aA/wDupY6SV/ER84WG86vLsV1Ga2T8oyp6l5MxJig2LIQwuADa434jvj2pJ7CNUpTpO000+09Jj6cxfy5mdSVRLTJWrMP+oh1G6TbBvtAxzlSjLaTaGYYigrRlq3PWv7uEvLGit1Balna/7EwBSeh1wv0gdMcJYd/6WWtHO4t2qxt2r6/ZPquleU7S5ilHU2ZWwI//AHLviO01qZeQnGcVKLumdMfD0WnRPXmZQajG5kzDLHVsHUdga3QBE2g7x7jKZxSUMRdf6lf4fsOcdyqMPLeatJVG86UNf6Rbo/ay7eg3jxKnGW0l4fHV6GqEtW7ahLytopIBNLPufMmgY/bQYejHCWG3MtqOedFWPivp/ZPMo0EyRMaVOQo67QfUQRgQeURGcWnZl3SqwqwU4O6PNHw6D9mNnj8GpjJfjATGK8ysAbekWPbEilV0Y2KXMMv4arpx3a/7uHnPir1ZSyxtdrnoXH8bd0Rc3q2pqC6X6L92K7KaWlUc93u/0JMZ40BsZv5F+Ea92KhbYgXuTf8AKJ2BwfGNK7skQcbjOL2sr3Nn4lr9K3oj84sORodd+SIHK8uovMPiWv0reiPzhyNDrvyQ5Xl1F5mLnBkX4OUsxYNfEi1iLfnFfjcHxfRs7pk/BYzjF7q1jIiCTjfzLqtWeU3TFt2riPVrRZ5VV0a2j1l6rX9lZmtLSo6W751fQw54+St1l9oRaZpzZ+HuisyznC8fYn8Zg0xp5teVSusfZaJWB5zDv+GRMdzef90lIjWmVJxnN5XO6R7Cxk8w5zPw9kanAc2h4+7MuIhMH7MzyUddvxjS5VzZd79zNZpzh9yN2LIrwgDBz6yb8IoJ6AXYLrr1pfHAHTa3bHOrHSg0TMBW4LERl0bH3PUQEGK82hoZv5Q+D1UifuSYC3VPFf8AlLR6g7STOGJpcLRlDevXo9T6LBiyMMfsAEAEAEAEAEAEAEAEAKekXOP4JTaqG06ddUttUW4z9gOHORHKtPRjqLHLMJw9W8vxjrfwvH2uQ8CIBrx0zFzO+FyZ82ZguqZco/vPP5wpsOe7ckd6VLSTbKnMMw4vOMI977t3j9CdOlMjMjizKSrDkKmxHeI4WsWsZKSUo7GfkuYVYMpsykEEbQVNwRzgiAaTVnsPoPNTLQq6WXOFgxFnHI64MOjeOYiLGnPSjcxOLw7w9Z0/Lu6Bf0veQL/HT2WjniPxJuS848H8EaiEao7aanaYwRFLMQSFAuTqqWaw34KT2R9SvsPMpRirydl/I4LMOqVDHVO1QTbtGyPh90Ve9tZxgfTSyDkOdVzRLkrfznN9RBysf9tpj1GDk7I4YjE08PDSm/DpfcXrIOSUpZCSJexBt3sTizHnJvFhGKirIxmIryr1HUltf9YiukL5Tqusn9pIhVvzZrct5pDx92LsciaWvRP8mp/Eme2YnUPwMnnHOn3L2HGOxVky0x5KNpNUowX/AA36CdZCea+sOlhEXEx2SL/I66WlSfevn+7CYRFNCN+jTOFKWoZZrasqcACx2KyklSeReMwJ5xujtRnovX0lZmuElXpJwV5R6N6e0s8yqRU4RnUIBfWLALblvstE26MooSb0Ute4iGkLL61lVeWbypS6iHzsbsw5ibAcy33xBrT0pajXZbhXh6Npfk9b+F/bxYJjkWBX5VFPoshkySZc9UE1jZSRrOGmCzAi4S4+zExKUaWraZd1KWJzD/NXi3or2XqTWrzkq5nj1M48wdlHclhEZ1JPazQQweHh+MF5X97jHoyzmWnnPKntZJ1iHY4B1w4xO4jC+4gR0oVNF2ZAzXBurBTprXHoW79FjU3F4mmWIzpXrZUysUSrFpcvVmMLEX1iQt+VcfStuiFXactRqsmpzhQblsbuvvx+BKjgWxVMxaadLyPUTZJKzXMyZLNgfEUKMGBBuUO7fEukmqbaM5mM6c8dCM/xVk/HX8iDU50Vk0ceqnEHzWKDuSwiO6kn0l1HBYeGyC8r+9zW0fZyilqiZ7Hg5yhHdiTqlTdGJPzRdgetfdHujU0ZayNmWDdajamtcdaW/ei3S5gYBlIIIuCDcHoIicZJprUyT6YK6U86TLQgzZYbXI+aG1dVTz4E23dsRMQ02kaPJKU4wlJ7Ha3hfWT2IxeDtmTmmaqnabsHCFRzgKuPeSOyO9KnpK5UY/HKhUUez7GPOur16lhuQBB2Yt6ye6KTMqvCV2uhavs8ZbS0KCe/X9GPEAnj9mdTatMG3uxbs2D1D1xpsrp6OHT36/ozWZ1NOu1u1G7FiV4QBhZ5U2tTFt6MG7PFP4+qK3NKelQvu1/BYZZU0a9t+oQYzRpTtpZ5lurjarA9xj3TqOnNTXQ7nipTVSDg+nUPOdjhqMsNhKEdrCNFmbTwra7PdGdy1NYlJ9vsIMZo0pp5teVSusfZaJWB5zDv+GRMdzef90lIjWmVJxnN5XO6R7Cxk8w5zPw9kanAc2h4+7MuIhMH7MzyUddvxjS5VzZd79zNZpzh9yN2LIrwgD8IgD51zjyf8Hq58jYEmHV6rcZP5WWK2cdGTRucLV4WjGpvXrsfqZ0eTudnDt5zd5/OPtzzox3LyDh285vSP5wuxox3LyDh285vSP5wuxox3LyDh285vSP5wuxox3LyDh285vSP5wuxox3LyDh285vSP5wuxox3LyDh285vSP5wuxox3LyNXNammT6yRKDMbzAzYsbKh1mJx2WFukiPUE5SSI+MnClQnJpbLeL1I+g4sTEnXUTlRWdyFVQWJOwAC5Jg3Y+xi5NJbWfP2dWXGrKl5xuF8WWp+ag2dpxJ5zzRXVJ6crm1weGWHpKHT09548k5OeonS5EvxpjWvuA2ljzAAnsjzGOk7I61qsaVN1JbF/W8T6GyXQJIkpJliyS1Cjs2k85NyemLKMVFWRiKtWVWbnLayVaWch8FULUoOJPwbmmKP+SjvVuWImIhZ3NHk2J06bpPbHZ3fp+4hxHLkddFuXuAqeAc2l1BAF9gmDxD9rZ06sd6E7StvKnN8LwtLhFtj7dPlt8xw0veQL/HT2WjtiPxKvJeceD+CNRCNUMmjj5UpemZ/YmR0o/mv7oIGZ80n4f/AEiu5TzSo6hi02QhY7WW6MekoQT2xNlTjLajM0cdiKStCbtu2r1PFI0f5PU34C/Weaw7i1jHngYbjrLNcVJW0/JJfAxUlKkpQktFRRsVQFA6AI6JJakQZzlN6Und9p3R9PJBdIXynVdZP7SRArfmzZ5bzSHj7sXY5E0teif5NT+JM9sxOofgZPOOdPuXsOMdirPNlKhSfKeTNGsjqVI6eQ7iNxj40mrM906kqc1OO1EJzqzXnUUwhwWlE8SaBgRuDea/Nv3RAqU3B9hscHjaeJjq1S6V9b1/Mwo5kw/NUbOSB9ufpMD4PujvMtp0xamoUrJQhkVhYzCMQbH5g28/REijSu9J7CmzPMYwi6VN3k9r3fv2K5MlhlKkXBFiDvBwIiYZlNp3RCc881JlFNJALU7HiTNoFzgjncw5Tt7wK+rTcH2GwwOOjiY6/wAulfK/tQuRzJ56JVbNVdRZs1V2aqu6r3A2j7dnh04Sd3FN9yPOBHw9m7mpmvOrZgCgrJB484jADeFv4z827fHSnTc32EPGY2nho69cuhfe5fyLxRUiSpaSpY1URQqjkAFhE9JJWRjZzlOTlLayM5/ZovSzWnS1JpnNwR/pk4lW5F5Ds2DphVaTi7rYavLsfGvBQk/8169q7d68RQjiWZ3yK2ag1Zc2Yg5Ed1GO3BTH1NrYeJU4Sd5RT70mdEfD2a2bub86smBJK8UHjzCOIg5zvPIoxPRjHuEHN2RGxWLp4aOlN9y6X/by8ZHyYlNIlyJY4qLYcp3knnJuT0xPjFRVkY2vWlWqOpLazMfNCSSSXm3JJOKbTifmxWPKaTbblL0+ics1qpWSj6/Zyk5pSFNzrtzMRb+UCPUMpoRd3d97+rHmeaV5Kysu5G6igAACwGAAiySSVkVzbetnKPoCAOqqkCYjI2xlKntFsI8VKaqQcHseo905uElJbVrMD4myfPm96e7FZyPR60vT6LLlet1Y+v2HxNk+fN7092HI9HrS9Pocr1urH1+zSnZHVqcU5ZtUWF8Naym43W9US54SMqCotuyt36iHHFSjWdZJXd+7WZ3xOk+fN7092InI9HrS9Pol8rVt0fJ/Z30ObEqVMWYrTCVNwCVtstuXnjrRyylSmppu67vo51syq1YODSs+/wCzcixK8wq/NiXNmNMZ5gLHEArbAAYXU8kV1bLKdWo5tu73W+iwo5lUpQUElZd/2dHxNk+fN7092OXI9HrS9Po68r1urH1+zYyXk9ZEvg1JIuTdrXx6AIn4ehGhDQjs7SBiK8q09OXoeyO5xCACAELPzIVA00VFZUTJLFQoVChLat8QuozE42uMMBEerCDd5OxcZdisUo8FRgpLbrvqv23SF/JObeSahxLlVlRrnYrcGhPV15IueYYxzjTpy1KROrYzH0Y6U6cbdl37M3vBRS/TVPfJ/TjpxaO9kPlyv1Y+v2fvgopfpqnvk/pw4tHexy5X6sfX7DwUUv01T3yf04cWjvY5cr9WPr9h4KKX6ap75P6cOLR3scuV+rH1+w8FFL9NU98n9OHFo72OXK/Vj6/Z+HRTSj/XqfSk/px84tHexy5X6sfX7FmryNkaW+oa2pJG0oFdfSSSQewxzcKS/wBRPhiMxnG6pR8dXvIoOZmSqKVLL0RDh8Gm62sxt80n5vVsOiJFOMErxKTHV8TUno19VujYv7tGSOpBMzOHIwq5JkPMmIjEaxllQSBjY6ynC9u6PM46Ssd8NiHQqKokm1v/AJCp4KKX6ap75P6cceLR3ss+XK/Vj6/Zv5uZo01GS0pSXIsZjnWa3ILAADAbAL2jpCnGGwg4rH1sTqm9W5bDfjoQzOy/kaXVyGkTbhWIN1sGBU3BUkEX7N5jzOKkrM74fEToVFUhtQpeCil+mqe+T+nHHi0d7LPlyv1Y+v2A0VUwNxPqQRiDrSRs5P8ADhxaO9nzlut1Y+v2MucObyVkhZE15gCsray6gYlQRjdSMb8kdZwU1ZlfhsVLD1OEgl43sLXgopfpqnvk/pxy4tHeyx5cr9WPr9nuyHo8p6Wol1EubPZ5etYOZerxkZDfVQHYx3x6hQjF3ucMRmtWvTdOUUk9199944R2KwIAIAIATst6O6epnzKh5s9WmEEhTK1cFC4ayE7FG+OEqCk73LShm1WjTVOMY2W+/wBni8FFL9NU98n9OPnFo72duXK/Vj6/Y15u5ESjkCRLZ2UFjd9UnjG58UAeqO0IKKsitxOIliKnCSSv2GnHojhAHCbKVgVYBlIsQQCCOcHbA+ptO62itX6O6GYbiWZZ/dsVHYpuo7BHF0IMsaebYqGrSv3r52mb4KaX6ap6NaV+nHni0d7O/Llfqx9fs2Mk5iUUhgwla7jENMJexGwgHig84Ee40YRItbM8TVVnKy7NX7GaOpACAOE2UrAqwDKRYggEEc4MD6m07oVa/R1QzCSJbSyfo2KjsU3Udgji6EGWNPNsVBWvfvXztM9dFVLf/NqDza0r/aXHni0d7O7zuv1Y+v2adBo9oZZvwXCH94zOPR8X1R7VCCI9TNcVPVpW7tXrtGeVKCgKoAAwAAsB0AR1K9tt3ZzgfD8ZQRYi4O6AFfKWj+hmktwXBk/REoPRHF9UcpUYMsaWaYmmraV+/X67fUy/BTS3/wA2o6NaV+nePHFo72SOXK/Vj6/ZoUWjmhlm5ltMP7x2I9EWU9oj0qEEcKmbYqaspW7l87RopqdJahEVUUbFUBQOgDCOqVivlJyd5O7O2Pp5CACACACACACACACACACACACACACACACACAPwmAPnLLWVGqZ8ye5uXbDmX5qjkAH+53xWyk5O5uqFBUKapro9+lnhjydi95hZTeooZM2YbvZlY8plsUuecgDtiwpS0oJsxmYUY0cRKEdm3zVxhjoQggAgAgBE0uZUeVSpKQkcM5DEYHVUXIvzki/Ncb4j4iTUbLpLjJqMZ1nKX+lau8j0QzUDRo3ym8mvlIpOpOOo67jcHVPSCBjyEx1oyamV2aUY1MO29sda+S6RPMgEAEAEAEAEAEAEAEAEAEAEAEAEAEAEAEAEAEAEAEAEAEAEAEAEAEAEAEAEAEAEAEAEAEAEAEAEAEAEAEAEAEAEAEAEAEAEAEAEAEAEAEAEAEAEAQvPPNKbSznZEZqdmLK6gkKDjqvbxbcpwIt0CBVpuL7DX4DH068FFu0ltW/tW+5i5KyROqXCSJbOSdtiFHOzbAI8Ri5OyJdbEU6MdKo7e/gi9ZtZIFLTSqcG+ouLbLsxLMei5MWEI6MbGNxVd16sqj6fboNSPRHCACACAFjSBm6aym1ZduFltrpfAHCzKTuuD3gRyqw046ifl2LWGq3lsep/ZEaqjmS21Jkt0cG2qykHsvt6REFpraa6FSE1pRaa7GPejTNKaZ61c5GRJdyisCrMxBF9U4hQCcTtNrRIoU3fSZTZrj4Km6MHdvbboX2VqJZmwgAgAgAgAgAgAgAgAgAgAgAgAgAgAgAgAgAgAgAgAgAgAgAgAgAgAgAgAgAgAgAgAgAgAgAgAg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9464" name="AutoShape 8" descr="data:image/jpeg;base64,/9j/4AAQSkZJRgABAQAAAQABAAD/2wCEAAkGBwgHBhIIBwgVExQXGR0bExgYGBkXHBwZICIZIhsgHh8eIDQmGR4qIhghLT0hJTU3Li4uHCAzODUsNyo5LisBCgoKDg0OGxAQGzQiICY2MDQ3MC4vNCw0MzQsOC8sODYvNi8sLCwsMi40NDQ3NC8sLCwtLDcsLDQsMCw0NCwsLP/AABEIAOEA4QMBEQACEQEDEQH/xAAbAAEAAgMBAQAAAAAAAAAAAAAABQYDBAcCAf/EAEgQAAIBAgUBBAQHCwsFAAAAAAABAgMRBAUGEiExB0FhcRMiUYEUFzKRkqGxFRYzQlJTVXKCwdI1NkNzorKzwtHh8DQ3YnST/8QAGgEBAAMBAQEAAAAAAAAAAAAAAAIDBAUBBv/EADYRAQABAwEFBAgGAgMBAAAAAAABAgMRBAUSITFRE0GBwRRhcZGhseHwFSIyNFLRM3IjgsIk/9oADAMBAAIRAxEAPwDuI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xqtSbsqsfnRHfp6pblXRkJIvDrUk7Oor+aI71PVLdq6PtSpCmr1JpebsezVEc3kUzPKH2Mozjug7rwETE8iYmOEvp68AAAAAAAAAAAAAAAAAAAAAAAAABpZzi/gOV1MQnyl6v6z4X1sz6q72Vmqv7yv01rtbtNDmahOnGNWKtz6r8Vb/AFR8hFM0xFUeE+x9bmJzT98XUcBiVjMFDER/Gin7+8+ys3IuW6a474fH3rc27k0T3Of5ql98dTj+l/ej5jUxHpc/7R5PptP+1p9iyaxwPwx0X8KpQtu/CS23vt6e3p9Z1dq2Iu7n5ojGf1Tjo5WzL3Z735ZnOOUZ6trKMPXw2m/Q4OvTlUSnslF74brya81fr7zVobfZ6eKYmJ58Y4xzlRqrlNep3qomI4ZieE44KBkHafjoY22oKcXT2v8ABwampcW6y6dfqPaNROfzOvqdjW9z/gnj654Y9yxfGhkH5qv9CP8AEW+kUMH4LqOse/6HxoZB+ar/AEI/xD0ig/BdR1j3/Q+NDIPzVf6Ef4h6RQfguo6x7/ozYPtIyTGYynhaFKvunKMY+pHrJpL8bxPYv0zOEa9kX6KZqmYxHHn08GXOtf5VkuYzwGNw1ffC17Qi001dNPdyhVeppnEo2Nl3b1EV0TGJ9f0b2dauyrJsvo47EVJSjW5pKCTbVr3s2uOVz4olVdppiJ6qbGhvXq6qKYxNPPLHU1hl9LTsc9q0K0aUpbYpxW59bO275Lt1Haxu7yUaC5N+bETGY93yaMO0nTzwksTOpUjaW1RcfWk7X4SfTxdkR7ejGV07I1O9uxET48Ejp7WGT6grOhgazVRK+ya2ya9q7pe5kqLtNXCFGp0F7TxvVxw6w0a/aDk9DN3lk6Vbeqno29sdu7dt67ul+8jN6nOFtOyr1VrtYmMYz59Ehk+rMqzrNZ5dl1SU5Qi5OVrQaTSdm+vL69H7SVNymqcQpv6G9ZtxcuRjPvR+Y9ounsDiXQVadVp2bpx3Rv8ArNpP3XIzfoicLrWydTXTvYx7Utp/UuVagg3luIvKPyoSTjJeNn1XiuCdFymrkz6nR3dPP/JHPv7nnUGqMp08ksxxFpS5jCKcpNe2y6LxdkK7lNPM02ivaj/HHDr3I7KO0DIM0xccLCtOnKTtH0kdqb7ldNpPz6kab1Ezhfe2XqLVO9MZiOifzTMsHlODljMxrqnBdW/b3JJct+C5LKqopjMsVqzXdq3KIzKrQ7TtOyrbJOql+U6bt8ye76in0ih0Z2NqcZ4ezP3HxW/C4mhjMPHEYWqpwkrxkndNF0TExmHMroqoqmmqMTDKeogAABVNdYvbSp4OL6vdLyXC+1/McXbF3FNNvx9338HZ2RazVVc8Pv772nm+W+g0th6u3mLvL9vl/XZFGp025o7c98c/+31wu02o3tXXHdP/AJ+5SmiMV6XLpYZvmEuPKXP23NmyLu9amjpPz4/2ybVtbt2K+sfL7hWs1/nHU/rf3o5Op/dz/tHk6un/AGsexM6++XQ8p/5Ddtn9Vvx8mHY/Kvw80rpD+QKfnL+9I27L/bU+Pzlj2l+5q8PlDj2tcCsl1hWj6FSjvVWMX0lGT3NPwvuXkhdjdrl9JoLnbaanjicYz0xw+WJdboab0tXwsMTDJ8PtmlKL9HDlNXXd7DZFu3jOIfM1azV01TTNdWY9cvX3s6W/ROG+hAdnb6Q89N1f86vfLVzPJNKYDLquMnlOFtCEpfIh3Jux5VRbiM4hZa1OruVxRFdXGesuZdmeCeM1hQ3c+jUqkvcrL+1JGWxGa4fQbVubmmq9eI8/lC6dreQ/C8ujnOHh69Lip40n3/st38pSL9RRmN5ytjarcrmzVyq5e36/0oOmsuxOqM5oZXWrt04Rd7v5NJO8lHxblb3ruRnopmuYh2dVep0tqq7EcZ+M/f3xdH7VqVOho2NGjBRjGpTUUuiSTSSNN/8AQ4WyJmrVZnniUL2Q5ZgcXh8ViMXhYVJXjBboqVo2baV+l78+2yIaemJzMtW2r1yiqimmcRz4KhRl9ydb2wfCpYtxj+oqjjb6PHvKI/LXw6upVHa6T83fTnxxn5sWqIynqrFxpxu3XqJJd7cnYV/rlLSTEaeiZ/jHyW3NNNT0Vpirjo46Uq9aCoySsoxU3Fz2999sGr+N7Iuqt9nTnPFzLWsjW6imiafy0zvevhyz3d6H0HW0vhZ1auplFv1VSjKnKpG3O52UWr9Ovu6ldrcjO817Qp1dW7Gn8cTjzhr4DMMJlevI4rJJv0HpkofKV6c7KSs+bLc7X/JQiYi5mnklctV3dHNN79WPjH38X3W86kNdV54+m5JVIva+N1NKNkvYnHjzuLv65yaCInR0xRw4T7+KxyynRmrsVS+5WMWElZqdFQVOU+lrJ+ruXPMb39xZu2654cGHt9do6Z7SnfjrnMR549uHrthp4ijSwVJ1JSpxU05PvmlBJytxuav/AGhqM8HmxJpmbk4xPD3cfhy+CLyaekMz05HLMdtwuJX9PKN7yv13LqrcbZNeHRMjT2c04nhPVovxrbV/tKPz0fxz5ecZdN0lklDIcoWEwuMlWg25qUnG3Nvk2XEe/v5bNVuiKYxEvn9ZqatRc36qcTy93VNE2UAAAOdZ5UqZpn84UFud9kF5cfbdnyusqnUamYp490eH1y+o0lMWNNE1cO+fFs18r1JVounXU5R706kWuPDd4Ftem11VOKszHtj+1VOp0VNWacRPsn+njR2L+D5wqbfFROPv6r7Le8jsu7u34juq4ef37Utp2t+xnpx8mtmv846n9b+9Fep/dz/tHks0/wC1j2JnX3y6HlP/ACG7bP6rfj5MOx+Vfh5pXSH8gU/OX95m3Zf7anx+cse0v3NXh8oUvtmy7/p80hH20p/XKH2S+cu1NPKXR2He/Xan2+U+TPpjD4TV3Z5HKcdiFB0p7VLi62tODSf/AIS2/Oe0RFy3uyhq669HrZu0RnMZ9/CfjxYPipyr9Mv6NM89Gp6p/jl7+HxkXZVlad1nT+jD/UejU9T8cvfw+az6P0hl+nJTr4bEyqzktrk7cR62SXTx8kW27UUcnP1uvuanEVRiI7kN2sajWBy9ZNhp+vVV6r/Jpez9p8eSkQ1FeI3Yatj6Tfr7arlHL2/T+nOsPLMdJ57SxNai4VIqM9r/ABoSXKfmm14NP2GaM0VRLuVRa1dmqmJzE5jPrj7z7HSe07F0cfoani8LPdCc6covwabRpvzmjMODsqiq3q5oq5xEqfoXV9PS2FrLFYKc4Tktso2SU0nw2+OVbx68FNq7uRxh1NoaCdVVTu1REx16NbSeXYnVGrljI0vU9M61aS5jH1t+2/e2+Ldbc9x5bpmuvKzWXadLptzPHG7HXljLDmP/AHCn/wC6v8VHlX+Tx807X7KP9PJ0vtVwlTE6RlOnG/o5xm/LlN+5Sv7jVfjNDgbIrinUxE98TCm9mOEyLMJ18LnOHpzmtsqe+3yeVK3lx85RYimcxLqbWuai3FNVqZiO/Da+6um1qlZXlmlaNVeljCnVjO13xeSWx8J35v0jclvUb+7FKvsNT6PN25emOEzMY+vf7O9KZ5nWktRZ4sozTB1I1IzlT9M7U9sldW3KV2m1azVrtEqq7ddW7MM+n0+s01ntrdUYmInHPPhj6qVrjTmG03mUMPhMb6WM47knbfCzVt1uOe52XR+wou0RROIl1tn6urU0TVVTjHun771yxOrMso6UwuE1PgamIlVoxm/VTTXKUtzkrS4vdc8p95fNyIoiKoy5VGhuzqK6tPVFMRMx98J4ITVukslweQrPMjzH1Ht2wlJSUlJpWi+t1e9nfo+hXctUxTvUy16LX3673Y3qePHjy5de75JzsZxGJnl+Jw823ThOLp+EpKW9L2LiLt7ZN95ZppnEwybcopiuiqOcxOfDl9+p0Y0uEAAPM1JwajKztw+tjyeXB7GM8UFlOmKWX41YqWJc2r24S5fF3zz1ObptmU2bkVzVmYdHU7SqvW5oinESnzpuarMdJRp4z4RRxrjaW6K2dObpdTkRsqIub9NeOOeXi607UmaNyqnPDHP6MmK0tHEZhLGPGNXlutt/3J3NmRXdm5vd+eSNvac0Wot7vdjm28+yRZw4N4jZsv3Xve3j4F2s0UamaZmcYz8cKNJrJ0+eGc4+DayjALLcBHCqputfm1urb/eXaax2FuLec48+KnU3+2uTXjGUR2hRy+elasc0rOELxs4x3S3KScVFXV27W69Gyd7G5xaNmzcjUU9nGZ4+5zzTOiso1RQnUwWb1E4NKcZ0YqSvez4m007Po+5mei1TXyl29VtG/pZiKqI498TP9Jr4ocN+ln/8l/ET9Fjqy/j9f8Pj9EJqfQ+T6Zw8KuPzacnNtQhCjFydrXfM0kldct96K67NNHOWvSbSv6mqYoojh3zM/wBOgdnGHyrD6Zj9xqkpRlJubmlGW/hNNLhWSS47rcvqabMUxT+VxNp13qtRPa8Jjp0aT7P6eJ1G85zTMpVm579mxRXHyY9X6qsuO+3JHsc1b0yt/FJpsdjbpxwxnPv8Zb2sdHYfVEqVWWJdKcLrco7rxfc+V0f2v2krlqK1Wi2hVpcxEZiWl94k5aX+4NTN24KpvhL0avFc3jbdyrtv3sj2P5d3K38T/wDo7eKOOMc/ikNIaTpabwtXDvE+mVSSb3QStZW6XdyVu3uQo1uunU1U1Yxj1rFCEacdtOKS9i4LWKZmeajYjs4p1tQPNnmjTdb0u30a/K3Wvu+szzYzVvZdena802ey3O7Gc+rC81KcKtN06sE01Zp8pp9U/ajQ5ETMTmFAzLspyzEV3PBY2dKL/EaVSK8r2dvNsz1aameTtWtuXaYxVTE+vkmdK6Hy3Tlb4VCcqtW1lOVltT67Uul/by/EnbtRRxZNXtK7qY3Z4R0jzYdT6AyzPsW8bGrKjUfy3FJxl4yi+/xTXjc8rs01TlPSbUu6encxmPX3IzLOynKsNWVTG4ydVJ32JKEX+ta7a8miNOmpjm0XduXqoxTER6+crNqPS+W6hwUcPi4OOz8HKFk4dOFxa3C4fHC9hZXbiuMS5+l1t3T1TVTxzzie9UqfZJglW3VM1qNeEIqXzu/2FXo0dXTnbtzGIoj3yvOS5RgskwCwWXUtsVy+9tvq2+9/7F9NMUxiHHv3679e/XOZb5JSAAAAAAAAAAEZqPJMNqDKpZfi5NJtNSj1jJdGr/8ALNka6IqjEtGm1NWnuRcpaOkNKYTS9GoqFaVSdRrfKVlwr7Ukui5fzkbduKFut11eqmN6MRHcsJYxK/q7SmE1RQpxr1pU5029ko2fDtuTT6p2XzFdy3FbbotdXpZmaYzE9zc03keG09lUcBhJOSTblKVryk+rdv8Alkj2iiKYxCrVamrUXJuVJQmz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9466" name="AutoShape 10" descr="data:image/jpeg;base64,/9j/4AAQSkZJRgABAQAAAQABAAD/2wCEAAkGBxQTERQSEhQVFhQVFRwZGRUYGRQWGhwcFRccFxgdFxoYHSggHBolHRcZLTEhJSkrLi4uGx8zODMsNygtLisBCgoKDg0OGxAQGywkICQ1LS0sLCwsLSwsLCwuLCwsLCwsLCw0LCwsLCwsLDQsLCwsLCwsLCwsLCwsLCwsLCwsLP/AABEIAGACDAMBEQACEQEDEQH/xAAcAAADAQADAQEAAAAAAAAAAAAABgcFAgMECAH/xABPEAACAAQBBggICwYFAwUBAAABAgADBBEhBQYHEjFBEyJRYXFygZEXMjRSkqGy0hQWNUJTVIKTsdHTYmNzoqOzIzNDwcIlg+EkRHTi8BX/xAAaAQEAAwEBAQAAAAAAAAAAAAAABAUGAwIB/8QANxEAAgECAgQOAwABBQEBAAAAAAECAxEEBRIhMVETFBU0QVJhcYGRobHB0TLh8CJCU2KS8bIj/9oADAMBAAIRAxEAPwC4wAQB5Mq1fBSXmeapt07B6yI44irwVKU9yO2Hp8JVjDeTPh385u8xkOEnvfmzWaEdy8g4dvObvMfeEnvfmxoR3IbMx60kTJTEkghhc324H8B3xdZRWbUoN9pS5tRUXGaXYNcXRThAGLnexFKxBIOsuzD5wivzNtYdtdnuiflqTxCv2+whcO3nN3mM3wk9782aPQjuRpZuTWNVKBZiNY7SfNMSsDOTxEE2/PsZFx0IrDz1f1yixqjLk8zrns1VMUkkLYAbhxQfxMZbMakpYiSb1K1vJGny6EY0ItLW738zHiCTig5ozS1MusSbFgL8gOEafLJuWHV3v9zMZlBRxDt2G1FgQQgAgAgAgAgAgAgAgAgAgAgAgAgAgAgAgAgAgAgAgAgAgAgAgAgAgAgAgAgAgAgAgAgAgAgAgAgAgAgAgAgAgAgAgAgAgAgAgAgAgAgAgBXz5q7IkofOOsehdnrPqimziraEaa6dfgv2W+U0rzlU3avMTIoS+CANPNyq4Oplncx1T0NgPXaJeBq8HXi306vP9kTHUuEoSW7X5fopEawyoQBiZ4+St1l9oRX5pzZ+HuiflnOF4+xP4zBpjTza8qldY+y0SsDzmHf8MiY7m8/7pKRGtMqImc+S5pqHdZbsr2IKqW2KBY22HCM3mGGq8PKSi2nbYr9Fug0WAxNLgFFySa3u3SZP/wDNnfQzfu3/ACiFxet1Jf8AV/RN4zR68fND1mvSNLp1VxZiSbbxc4XjR5fSnSoKM1Z6zOY+rGpXco61qPdlGkE2VMlHAOjLcbRrC1xzxNaurEanNwmpLo1nzpNmTUZkZ3DKxVhrNtU2O/lBit1o3SUJJSSVnr2I7aLK0+S4mSprqy4jjMQeZhexHMYKTTumeamHpVI6M4q3cXekzmpXlo5qJCllB1TNlgi4vYgnAiLBVItbTGywddSa0Jauxnd8YaT61T/ey/ej7px3nzilfqS8mHxhpPrVP97L96GnHeOKV+pLyYfGGk+tU/3sv3oacd44pX6kvJh8YaT61T/ey/ehpx3jilfqS8mHxhpPrVP97L96GnHeOKV+pLyYfGGk+tU/3sv3oacd44pX6kvJh8YaT61T/ey/ehpx3jilfqS8mHxhpPrVP97L96GnHeOKV+pLyYfGGk+tU/3sv3oacd44pX6kvJh8YaT61T/ey/ehpx3jilfqS8meqlrZcxS8uYjqDYsjKwuMSLg7cRH1NPYcp05wdpJp9uo8HxpovrdN99K96PPCQ3o78RxP+3L/AKsPjTRfW6b76V70OEhvQ4jif9uX/VmhR1cuageU6uhvZkIZTY2NiMNoj0mnrRHnCUJaM009zO5msLnZH08mT8aaL63TffSvejxwkN6JXEcT/ty/6s7KfOGkmMEl1Mh3Y2CrMlsT0AG5gqkXqTPM8JXhHSlCSXameyrrJcpdaa6It7azsqi53XJ2x6bS2nGEJTdopt9ms8nxhpPrVP8Aey/ej5px3nbilfqS8mdlPlmnmMElz5LsdirMRibC5sAbnAHugpJ7GeZ4erBaUotLtTPXNmqouxCjlJAHeY9HJJt2R45WW6ZjqrUSSeQTJZPcDHnSjvOrw9aKu4PyZ7gY9HE/YAzarL9LLcy5lTIR12q0yWrC4uLgm4wIjy5xWps7wwtea0owk1vSZ1fGii+t0330r3o+cJDej3xHE/7cv+rPfR1suauvKdJiXtrIwYXG3EYR6TT1o4VKc6b0Zpp9uo4VuVJMn/OnSpfXdE9oiDkltPtOjUqfhFvuTZ3yJyuodGDKwuGUggg7CCMCI+p3PEouLs1ZnZA+Hnqq2XLF5kxEHK7Ko9Zj42ltPcKc5u0U33Hjl5yUbGy1VOTyCbKJ7ONHzTjvOrweISu6cvJmlLcEXBBHKMRHo4NNbTlA+BABAHCbNVRdiAOUkAd5gfUm3ZGa2ctGDY1dMDycNK96POnHeSFg8Q1dU5f9We+nqkmC8t1ccqkMO8R9TT2HCUJRdpK3ed0fTyEAEAcXcAXJAA3nAQCV9SM2ZnJRqbNVU4PIZsoH2o86cd5IWDxDV1Tl5M9tLWy5gvLmI45UZWHeDH1NPYcp05QdpJrvO+Pp4CACACAJznPV8JUudy8QfZ2+u8ZTMKvCYiW5avL9moy+lwdBduvz/R5Ml03CTpabmYX6Bi3qBjjh6fCVYw3v06fQ74ipwdKUty9ej1PzKVPwc2YnmsQOi+HqtHyvT4OrKG5/+eh9oVOEpxnvR5rxyOpUcl1XCyUmecoJ6d/rvGxw9XhaUZ70Y+vT4OpKG5nqjscjEzx8lbrL7QivzTmz8PdE/LOcLx9ifxmDTGnm15VK6x9lolYHnMO/4ZEx3N5/3SUiNaZUWcqZ0mVOeXwQbVIx1rXuAdmrzxT4nNHSqumoXt29l9xa4fLFVpqela/Z+zy/HQ/Qj0z7sceWZdT1/R35HXX9P2MGRMocPKEwrq4kWvfZz2EWuExHD0tNq20q8VQ4CpoXuaESSOQzSXk7gcoTCBxZwE0fa4rduspP2hECtG0zX5VV4TDJdMdX16CtHIsQgAtABaAC0AFoALQAWgAtABaAC0AEAXbRzRcFk6QN7gzD/wBxiw/lI7on0VaCMdmdTTxU+zV5aiZaRcg/BatiotKnXdOQG/HXsJv0MOSItaGjI0GWYrhqNntjqfw/7cK0cixKRogy1qvMo3ODXmS+kYOvaLHsaJOHn/pKHOsNdKsujU/j68ja0qZw8DT/AAZD/iTwQ1vmy9jels6Nbkj3XnZWXSRMowvCVOFlsj79Hlt8iOxDNSVDRLm7YGtmDFrrKB3DY79uwcwPLErDw/1Mz2c4u74CPe/hf3waul7yBf46ey0e8R+JHyXnHg/gjVohGpNLNvKfwWpl1GrrcGHIXZctKdFvzXYX5rx6hLRlcj4qjw9J072vb3TfodOWcszamYXqJhc3wUnirzIuxR6+W8fJTctbPdDDwoxtTjb3fezxER8OtxgzZztqKNhqsXlfOksSVt+xfxD0YcoMdIVJQIWLwFLELWrS3/e8uWSsoy6iSk6Ubo4uOXnB5CDcEcoifFpq6MhWpSpTcJ7UQ/SF8p1XWT+0kQa35s1+W80h4+7F6ORNHCgzsalyakiQbTpjzGL4XRNawsPOJBtyAE8kdlV0YWRV1MBGvi3UqfiktW929kKMxizFmJZjtYkknpJxMcS0SSVlsL/mWf8Ap1J/8eX7AiwpfgjFY/nNTvfuImeekR2dpNE2qgNmnDEsd/B8i/tbTutgTwqV3siXGBymKSnXV31d3f29nmTudMLsWclmO1mJYnpJxiNtLyKUVaOpHGB9PdknK86mbWkTGl8wPFPWU8U9oj1GTjsONahTrK1SN/fz2lizGzxWtUo4CVCC7KNjDZrJfdyjdeJlKrp6ntMvmGXvDPSjri9j3dj/ALWNkditE3P3PQUYEqUA1QwvjiqA7GYbydw7enjVq6GpbS0y7LniHpz1RXr2L7I/lLKM2obXnzHmN+0bgdVdi9gEQpSctpqKVKFJWppLu/rs8sfDodtJUPKbXlMyMPnISp7xH1O2w8zhGa0ZK67Sq5g59mewpqojhT4kzAB7fNYDAP0YHmO2XRrX/wAWZzMssVJOrS/HpW79FCiQUgrZ853LQoAoDz3HEQ7AN7Pbdzbz2kcqtXQXaWGAwDxMrvVFbX8IjWVsrz6li0+Y0zmJ4o6qjijuiFKTltNVRw9OirU429/M8MeTsc5ExkYOjFWGxlJUjoIxgtWtHySUlaSutzKXmHn+zOtNWNcsbS5xsDc7FmWwx3N37bxKpVtdpFBmOVxjF1aK2bV8r5RTolGfCAPNlKq4KU8zzVJHTu9do5V6nBU5T3HWhT4SpGG8lxPLtjG95sLW1IYcyKbWns+5F9bYD1AxaZTT0qznuXuVWbVNGko737HHPWm1agPudR3rgfVqx8zano1lLevb+R6yqppUXHc/cX4rCzHXMeqvKeWdqNcdD/8AkHvjQZRVvTdPd7P93M/m1K1RT3/H6GaLcqjEzx8lbrL7QivzTmz8PdE/LOcLx9ifxmDTGnm15VK6x9lolYHnMO/4ZEx3N5/3SUiNaZUnGc3lc7pHsLGTzDnM/D2RqcBzaHj7sy4iEwfszPJR12/GNLlXNl3v3M1mnOH3I3YsivJ5pjydrSJNQBjKfVY/szP/ALKvpRGxEdSZd5JWtUlTfSr+K/RJoiGlGLMKlkTq1JNSmukxWCi7LZwNYYqRuVh2x0pJOVmQcxnVp0HOk7NW8tn0VPwf5P8Aq/8AUne/EvgYbjO8qYrr+i+g8H+T/q/9Sd78OBhuHKmK6/ovoPB/k/6v/Une/DgYbhypiuv6L6Dwf5P+r/1J3vw4GG4cqYrr+i+g8H+T/q/9Sd78OBhuHKmK6/ovoPB/k/6v/Une/DgYbhypiuv6L6Dwf5P+r/1J3vw4GG4cqYrr+i+jOzizPyfIpZ84SMZcpmHHm+Nbi/O5bR5nShGLdjvhswxVWtGGnta6F9EbiEak5SpJdlRfGdgq9LHVHrMLX1HxyUU5PYtfkfStLIEtFRdiKFHQosPwizSsrGBlJybk+kw8+sg/C6R0Uf4qceX1lGz7QuO0HdHirDSjYmZfiuL1lJ7Hqfd+tpBIrzZnpydWNJnS5yGzS3DDs2g8xFweYmPsXZ3OdWmqkHCWx6jvy/lVqqomT32ucF26qjBVHQO8knfH2ctJ3PGGoRoUlTj0er6Wd2a+RGrKlJC31TxnYfNQeMenYBzkR9hDSlY84vErD0nN7ejvPoGmkLLRUQBVRQqqNgAFgB2RYpWMVKTk3KW1ibpe8gX+OnstHDEfiWmS848H8EaiEao082smCpq5NOTYTHxI26qqXa3PqqY9QjpSSOGKrcDRlUXR77F7l+pcmSZcsSklossC2qFFu3l7YsVFJWMVOrOctKTbZHdJmQEpalGkqFlzlLBRsVkIDAcg4ykDnMQq8FGWrpNTlWKlXpNTd3Hp3p7BQjiWZTtDWUj/AI9MTgLTVHTxXtzX1O8xKw0tqM/nlFf41V3P3XyKekL5Tqusn9pI5VvzZZ5bzSHj7sXY5E0IA7JMh3vqIzW26qs3fYQtc8ylGP5NLvdimZw5YamyLSSRdZs6SibwVVUHCc4OIH2olSk40kt5QYbDqtj6k3rUW3431ffgS+IpoRkzGza+HTyrEiVLAaYRtOsSFUHdexx5AY60qemyBmGM4tTTX5PZ8vwKjMzAoCmpwAGHjBn1unWv+MSuBhuM8s0xSlfT9FYj+c+RmpKl5BOsBYq2zWVsVJ59oPODEOcNGVjUYTELEUlUXj2M8uScovTzpc+X40tr25RsZTzEXHbHmMnF3R7rUY1oOnLY/wCufRFNWK8pZym6MgcH9lhrD1RZJpq5h5wlCbg9qdj52ypXtUTpk9tsxy3QD4o6Ath2RWylpO5uaNJUoKmujV9+p008ou6IDYuyqDzsQo/GPiPcpaMXLdr8i3U+j2gVApkljbFy8zWJ5cGAHZE/gYbjIyzXFOV9K3ZZE0z7zVNDNUoS0iZfUJ2qRtVjv5jvHRcxatPQerYX+X47jMP8tUlt7e0wsm0k6Y4+DpMd1IIKKW1WBuDcYCxttjmk3sJlWdOC/wD1aS7T6KydMdpUtpi6kwopZcMGI4wwwwMWSvbWYaooqbUXddDIDnXlE1FZPmnZwhVeZUOqoHYL9JMV9SWlJs2mDoqlQjBbrvvesyGOEeCSi3ZL0e0SSlEyVwj6o1nZnBJtjYKQAOiJ0aELazJVc1xMptxlZbrIQ9IGZwois2SSZDnVscSjWuBfepANieToiPVpaGtbC5y3MHiE4T/JeqFSkpZk1tWUju3IisxHo7OmOSTewspzjBXm0l2n0Hm5MmtSyTUKVnagDg2vcYXNidtr9sWELuKvtMRiVTVaSpu8b6jTj2cBYz5q7S0lDa7XPQv/AJI7op83q2pqnv8AZfstsppXqOe73f6EuKAvx6zKptWn197sT2LxR6wY0eU09Ghpb3+jOZrU0q2juX7OOe9NrSVfejepsD69WPmb09Kipbn76vo+5VU0azjvXsI8Z00Rs5pVWpUqNzgqe3EeseuJ+W1dDEJb9X0QMypadBtdGsoUagzJiZ4+St1l9oRX5pzZ+HuiflnOF4+xP4zBpjTza8qldY+y0SsDzmHf8MiY7m8/7pKRGtMqTjObyud0j2FjJ5hzmfh7I1OA5tDx92ZcRCYP2Znko67fjGlyrmy737mazTnD7kbsWRXmbnJk74RSzpO95ZC9YYqfSAjzOOlFo74WtwNaNTc/TpPnUd3NFabk76GrMmbLnLtlurjn1CDbttbtj6nZ3PFSmqkHB9Ka8z6RppwdFdTdWUMDzMLiLJO5g5RcW0+g7I+nwIAIAIAIAIAStLVZqUGpfGbNRexTwh9gd8cMQ7QsWuTU9LE6W5N/HyRiIRqxhzAouFyjTjcrGYf+2Cw/m1Y6UleaIOZVNDDTe/V5/q5e4sDGhAET0m5C+D1XCoLSp92Ftgf547bg9p5Ig14aMr7zWZTiuFo6D2x1eHR9CfHEtAJgC3aOM3PgtNruLTp1mflUfMTsBuecmJ1GGjHtZkczxfD1bR/GOpdu9/3QN0ditEjS95Av8dPZaOGI/Etsl5x4P4I1EI1QzaNvlOn/AO5/ZeOtH80QM05pPw/+kXaJ5jia6aBxKXrTPwWIuJ6C+yL8p+HyS2Ipohw0UTLZRUedKdfZb/jHah+ZV5wr4V96+Tw6QvlOq6yf2kj5W/NnfLeaQ8fdi7HImjTo+zaFZUHhL8DKAL7tYnxVvyGxJ5hzx1o09N69hXZljHh6f+P5PZ2b39FupqdZahEVVVRYKoAA6AIn2sZKUnJ3k7sj2lurLVyy90qSve5LH1asQsQ/8rGnyWno4dy3v2/mJMcC3KLosy3TU0qeJ81JbNMFtbeoQf7kxJoTjFO5RZvhq1aceDi2kujvHj460H1qV3n8o78LDeVHJ+K6jJlpPynJqKqW8h1mASQpZeUOxt3H1xFryUpajQZTRqUqTjUTWvp7kJ8cS0Lbo2nmbkxFO1deX2Bjq/ykROou8LGSzWOhi2102fp9kTaUUJRsCpKkc64H1iIOw1ukpf5Lp1gpsbjAjEEc3JAbSoZt6T11QlapBGHDICwPOyDEHq36BEqGI6xncVksr6VF+D+H9jkJlHXouMmoVW1gp1XsQCMVOw2JwI3x3vGfaVVsRhZdMW/D1NaTJVQFVQqjYAAAOgCPaViO25O7OcD4fN+Wacy6ichFis1x3ObeqKySs2jd0JKVKMl0pex4yI+HUpGa2kvURZVYrEKABOTE2GzXXeecbeSJMMRbVIocXk2k3Oi/B/D+x5lV1HXy9QPKnobEyztwNxrIcR0ERIThNbynlTxGFndpxe/9mtTUyS1Cy0VFGxVAUDsGEekkthHlOU3eTu+07Y+nkIAnedNXwlS/InEH2dvrJjLZjV4TEPctX36mny6loUF26/7wMiIBOKNk+vp5cpJfDSuKoHjruGO+NXRr4enTjBTjqVtqMtWoV6lSU9B63uZwyrXSJkmZL4aXdlIHHXbbDfy2j5iK9CpSlDTjrW9H2hRr06sZ6D1PcyeRlUag5S3KkMNqkEdINxHqMnFqS6NZ8lFSTi+kqlLPDorjYyg94vGzpzU4KS6dZjqkHCTi+jUZOePkrdZfaEQs05s/D3RMyznC8fYn8Zg0xp5teVSusfZaJWB5zDv+GRMdzef90lIjWmVJxnN5XO6R7Cxk8w5zPw9kanAc2h4+7MuIhMH7MzyUddvxjS5VzZd79zNZpzh9yN2LIrwgCAZ8ZO4CvnoBZWbhF6JnGw5gxYdkV9WOjNo2mX1eFw0ZeD8P0YUcyYW/RflLhcny1J40kmUehcU/kK90TqErwMjm1Lg8S30S1/fqenPvLU+kphPkLLa0wBw4Y2VrgEarD52qO2PtWbiro8Zfh6eIq8HUb2arfz6BBOlOs+jpvRm/qRw4xIuuRMPvl5r6OPhSrfMpvQm/qx84xPsHIuG3y819B4Uq3zKb0Jv6sOMT7ByJht8vNfQeFKt8ym9Cb+rDjE+wciYbfLzX0HhSrfMpvQm/qw4xPsHImG3y819C/nFnLPrWUzytkvqogKqL7TYkknnJjnOpKe0m4bB0sMmqa27W9pjx4JRRdDdBedPnkYIglg87nWbtsq98ScMtbZRZ5VtCFPe7+Wpe7KvEszgQAq6S5MpsnzTNNtWzSzv4TYoHTcg8xMcqyWg7ljlUqixMdDp293T5be8hsQDXnOVMKsrrbWVgwuLi6m4uN4uNkD40pJp9Oo+h83srLVU8uenzxiORhgy9hBiyhLSjcw+JoSoVXTl0e3QzSj0cBI0veQL/AB09lo4Yj8S2yXnHg/gjUQjVDToyH/UpPRM/ttHWh+aK7Nuay8PcucTzIE100eJS9aZ+CxFxPQX2RflPwJbEU0Q4aKJd8or+zKdvZX/lHah+ZV5w7YV96+Tw6QvlOq6yf2kj5W/NnfLeaQ8fdi7HImlj0Q0wWhZ98ycx9EBB7Jibh1/iZbOpt4hR3JffyPMdyoIRpIP/AFOp6Zf9iXFfW/N/3QbHK+aQ8f8A6YtRzJ5yVCdgJ6ATA+NpbT94JvNbuMBpLeHBN5rdxgNJbw4JvNbuMBpLeV7Q8CKOaCCP/UNa9xhwcv8A3vEzD/iZjO7cPG3V+WY2kfMt+EerpkLK/Gmy1xYNvdQNoO8DG+ON8PFalr0kSsrzGOiqNV2a2P4+ibgxGL4IA5S3KsGUlWGxgSCOgjEQDSas9g+ZpaRZkpll1jGZKOHCnx052t46+vpiRTrtapFLjMohNaVFWe7of0/TuK5LcMAQQQRcEYgg7COaJhmWramTnSTmY81jV0y6z2HCyxtbVFgycrWsCN4AtjtjVqTf+SL3K8xjTXA1Xq6H8Mlh5N4wI5CNt4iGjPyAP0YEEYEbCMCOg7oDsHTNXSFPkMqVBM6TsJOMxRyhtrDmOPId0d6ddx1PWipxeU06qcqX+MvR/XgWGlqVmIsxGDI4DKw2EHEERMTuroy84uEnGSs0ccoVIlynmH5qk/kO+OdaoqdNzfQeqVPhJqG8lrMSbnEnEnnO2MbdvWzYJJakfkD6EAEAEAEAPeZdVrSNQ7ZbEdh4w/E90aTKqulR0X/p1fKM5mlLRraW/wD8O3PHyVusvtCPeac2fh7o8ZZzhePsT+MwaY082vKpXWPstErA85h3/DImO5vP+6SkRrTKk4zm8rndI9hYyeYc5n4eyNTgObQ8fdmXEQmD9mZ5KOu34xpcq5su9+5ms05w+5G7FkV4QBMNMuTv8ipA5ZTHvdPwfviLiY7GaDI6350n3r2fwTKIpoB/0PZR1KmbIJwmprDrSzj3qx9GJGHlraKXO6WlSjU3O3g/2vUp2XsnCoppsg/6iFQeQ24p7DY9kSpR0lYz+HqulVjUXQySeDOu5JH3je5EPi8zTcs4X/l5fsPBlXfuPvG9yHF5jlnC/wDLy/YeDKu/cfeN7kOLzHLOF/5eX7DwZV37j7xvchxeY5Zwv/Ly/YeDKu/cfeN7kOLzHLOF/wCXl+w8Gdd+4+8b3IcXmOWcL/y8v2d9Houq2YCY8lF3sGZz2LqgHtIj6sPLpPE86oJf4pt+C+ypZAyNLpJCyJQOqMSTtZjtZuc/kN0S4RUVZGdxGInXqOpP/wA7DRj0cAgCK6Tc4vhNRwKG8qQSOZpmxj2bB9rliDXnpStuNXlOE4Glpy/KXoujz2+QmxxLUIAfdE+XuCnmlc8SdinNMA2faUd6jliRh52eiU2c4XTpqrHbHb3fp+5X4mGYEjS95Av8dPZaOGI/Etsl5x4P4I1EI1Rs5nZSWnrpE5zZFYhjyB1KEnmGsD2R7py0ZJkXHUXWw84R29Hg7n0BLmhgGUgqRcEEEEcoPJFiYppp2ZHtKuXUqJ8uVKYMkkNrMMQXci4B36oUdpPJEKvNN2RqMnw0qVNzmrOVvJfdxHjgW5S9DWTzrT6gjCwlKf53/wCESsNHaygzyrqhT8fhfIraQvlOq6yf2kjlW/NlllvNIePuxdjkTS16J/k1P4kz2zE6h+Bk8450+5ew4x2Kshuk+Rq5Smn6RZb/AMgT8UMQK6/zZrsplpYWK3XXrf5FWORZFa0Mv/6aeu8T79hloB7JiXhtjM1ni/8A1g+z5ZQoklIZWWs4qalKLUTNQzLleK7X1bX8UG3jDbHiU4x2kihhK1dN01e23YeRM9aA/wDupY6SV/ER84WG86vLsV1Ga2T8oyp6l5MxJig2LIQwuADa434jvj2pJ7CNUpTpO000+09Jj6cxfy5mdSVRLTJWrMP+oh1G6TbBvtAxzlSjLaTaGYYigrRlq3PWv7uEvLGit1Balna/7EwBSeh1wv0gdMcJYd/6WWtHO4t2qxt2r6/ZPquleU7S5ilHU2ZWwI//AHLviO01qZeQnGcVKLumdMfD0WnRPXmZQajG5kzDLHVsHUdga3QBE2g7x7jKZxSUMRdf6lf4fsOcdyqMPLeatJVG86UNf6Rbo/ay7eg3jxKnGW0l4fHV6GqEtW7ahLytopIBNLPufMmgY/bQYejHCWG3MtqOedFWPivp/ZPMo0EyRMaVOQo67QfUQRgQeURGcWnZl3SqwqwU4O6PNHw6D9mNnj8GpjJfjATGK8ysAbekWPbEilV0Y2KXMMv4arpx3a/7uHnPir1ZSyxtdrnoXH8bd0Rc3q2pqC6X6L92K7KaWlUc93u/0JMZ40BsZv5F+Ea92KhbYgXuTf8AKJ2BwfGNK7skQcbjOL2sr3Nn4lr9K3oj84sORodd+SIHK8uovMPiWv0reiPzhyNDrvyQ5Xl1F5mLnBkX4OUsxYNfEi1iLfnFfjcHxfRs7pk/BYzjF7q1jIiCTjfzLqtWeU3TFt2riPVrRZ5VV0a2j1l6rX9lZmtLSo6W751fQw54+St1l9oRaZpzZ+HuisyznC8fYn8Zg0xp5teVSusfZaJWB5zDv+GRMdzef90lIjWmVJxnN5XO6R7Cxk8w5zPw9kanAc2h4+7MuIhMH7MzyUddvxjS5VzZd79zNZpzh9yN2LIrwgDBz6yb8IoJ6AXYLrr1pfHAHTa3bHOrHSg0TMBW4LERl0bH3PUQEGK82hoZv5Q+D1UifuSYC3VPFf8AlLR6g7STOGJpcLRlDevXo9T6LBiyMMfsAEAEAEAEAEAEAEAEAKekXOP4JTaqG06ddUttUW4z9gOHORHKtPRjqLHLMJw9W8vxjrfwvH2uQ8CIBrx0zFzO+FyZ82ZguqZco/vPP5wpsOe7ckd6VLSTbKnMMw4vOMI977t3j9CdOlMjMjizKSrDkKmxHeI4WsWsZKSUo7GfkuYVYMpsykEEbQVNwRzgiAaTVnsPoPNTLQq6WXOFgxFnHI64MOjeOYiLGnPSjcxOLw7w9Z0/Lu6Bf0veQL/HT2WjniPxJuS848H8EaiEao7aanaYwRFLMQSFAuTqqWaw34KT2R9SvsPMpRirydl/I4LMOqVDHVO1QTbtGyPh90Ve9tZxgfTSyDkOdVzRLkrfznN9RBysf9tpj1GDk7I4YjE08PDSm/DpfcXrIOSUpZCSJexBt3sTizHnJvFhGKirIxmIryr1HUltf9YiukL5Tqusn9pIhVvzZrct5pDx92LsciaWvRP8mp/Eme2YnUPwMnnHOn3L2HGOxVky0x5KNpNUowX/AA36CdZCea+sOlhEXEx2SL/I66WlSfevn+7CYRFNCN+jTOFKWoZZrasqcACx2KyklSeReMwJ5xujtRnovX0lZmuElXpJwV5R6N6e0s8yqRU4RnUIBfWLALblvstE26MooSb0Ute4iGkLL61lVeWbypS6iHzsbsw5ibAcy33xBrT0pajXZbhXh6Npfk9b+F/bxYJjkWBX5VFPoshkySZc9UE1jZSRrOGmCzAi4S4+zExKUaWraZd1KWJzD/NXi3or2XqTWrzkq5nj1M48wdlHclhEZ1JPazQQweHh+MF5X97jHoyzmWnnPKntZJ1iHY4B1w4xO4jC+4gR0oVNF2ZAzXBurBTprXHoW79FjU3F4mmWIzpXrZUysUSrFpcvVmMLEX1iQt+VcfStuiFXactRqsmpzhQblsbuvvx+BKjgWxVMxaadLyPUTZJKzXMyZLNgfEUKMGBBuUO7fEukmqbaM5mM6c8dCM/xVk/HX8iDU50Vk0ceqnEHzWKDuSwiO6kn0l1HBYeGyC8r+9zW0fZyilqiZ7Hg5yhHdiTqlTdGJPzRdgetfdHujU0ZayNmWDdajamtcdaW/ei3S5gYBlIIIuCDcHoIicZJprUyT6YK6U86TLQgzZYbXI+aG1dVTz4E23dsRMQ02kaPJKU4wlJ7Ha3hfWT2IxeDtmTmmaqnabsHCFRzgKuPeSOyO9KnpK5UY/HKhUUez7GPOur16lhuQBB2Yt6ye6KTMqvCV2uhavs8ZbS0KCe/X9GPEAnj9mdTatMG3uxbs2D1D1xpsrp6OHT36/ozWZ1NOu1u1G7FiV4QBhZ5U2tTFt6MG7PFP4+qK3NKelQvu1/BYZZU0a9t+oQYzRpTtpZ5lurjarA9xj3TqOnNTXQ7nipTVSDg+nUPOdjhqMsNhKEdrCNFmbTwra7PdGdy1NYlJ9vsIMZo0pp5teVSusfZaJWB5zDv+GRMdzef90lIjWmVJxnN5XO6R7Cxk8w5zPw9kanAc2h4+7MuIhMH7MzyUddvxjS5VzZd79zNZpzh9yN2LIrwgD8IgD51zjyf8Hq58jYEmHV6rcZP5WWK2cdGTRucLV4WjGpvXrsfqZ0eTudnDt5zd5/OPtzzox3LyDh285vSP5wuxox3LyDh285vSP5wuxox3LyDh285vSP5wuxox3LyDh285vSP5wuxox3LyDh285vSP5wuxox3LyDh285vSP5wuxox3LyNXNammT6yRKDMbzAzYsbKh1mJx2WFukiPUE5SSI+MnClQnJpbLeL1I+g4sTEnXUTlRWdyFVQWJOwAC5Jg3Y+xi5NJbWfP2dWXGrKl5xuF8WWp+ag2dpxJ5zzRXVJ6crm1weGWHpKHT09548k5OeonS5EvxpjWvuA2ljzAAnsjzGOk7I61qsaVN1JbF/W8T6GyXQJIkpJliyS1Cjs2k85NyemLKMVFWRiKtWVWbnLayVaWch8FULUoOJPwbmmKP+SjvVuWImIhZ3NHk2J06bpPbHZ3fp+4hxHLkddFuXuAqeAc2l1BAF9gmDxD9rZ06sd6E7StvKnN8LwtLhFtj7dPlt8xw0veQL/HT2WjtiPxKvJeceD+CNRCNUMmjj5UpemZ/YmR0o/mv7oIGZ80n4f/AEiu5TzSo6hi02QhY7WW6MekoQT2xNlTjLajM0cdiKStCbtu2r1PFI0f5PU34C/Weaw7i1jHngYbjrLNcVJW0/JJfAxUlKkpQktFRRsVQFA6AI6JJakQZzlN6Und9p3R9PJBdIXynVdZP7SRArfmzZ5bzSHj7sXY5E0teif5NT+JM9sxOofgZPOOdPuXsOMdirPNlKhSfKeTNGsjqVI6eQ7iNxj40mrM906kqc1OO1EJzqzXnUUwhwWlE8SaBgRuDea/Nv3RAqU3B9hscHjaeJjq1S6V9b1/Mwo5kw/NUbOSB9ufpMD4PujvMtp0xamoUrJQhkVhYzCMQbH5g28/REijSu9J7CmzPMYwi6VN3k9r3fv2K5MlhlKkXBFiDvBwIiYZlNp3RCc881JlFNJALU7HiTNoFzgjncw5Tt7wK+rTcH2GwwOOjiY6/wAulfK/tQuRzJ56JVbNVdRZs1V2aqu6r3A2j7dnh04Sd3FN9yPOBHw9m7mpmvOrZgCgrJB484jADeFv4z827fHSnTc32EPGY2nho69cuhfe5fyLxRUiSpaSpY1URQqjkAFhE9JJWRjZzlOTlLayM5/ZovSzWnS1JpnNwR/pk4lW5F5Ds2DphVaTi7rYavLsfGvBQk/8169q7d68RQjiWZ3yK2ag1Zc2Yg5Ed1GO3BTH1NrYeJU4Sd5RT70mdEfD2a2bub86smBJK8UHjzCOIg5zvPIoxPRjHuEHN2RGxWLp4aOlN9y6X/by8ZHyYlNIlyJY4qLYcp3knnJuT0xPjFRVkY2vWlWqOpLazMfNCSSSXm3JJOKbTifmxWPKaTbblL0+ics1qpWSj6/Zyk5pSFNzrtzMRb+UCPUMpoRd3d97+rHmeaV5Kysu5G6igAACwGAAiySSVkVzbetnKPoCAOqqkCYjI2xlKntFsI8VKaqQcHseo905uElJbVrMD4myfPm96e7FZyPR60vT6LLlet1Y+v2HxNk+fN7092HI9HrS9Pocr1urH1+zSnZHVqcU5ZtUWF8Naym43W9US54SMqCotuyt36iHHFSjWdZJXd+7WZ3xOk+fN7092InI9HrS9Pol8rVt0fJ/Z30ObEqVMWYrTCVNwCVtstuXnjrRyylSmppu67vo51syq1YODSs+/wCzcixK8wq/NiXNmNMZ5gLHEArbAAYXU8kV1bLKdWo5tu73W+iwo5lUpQUElZd/2dHxNk+fN7092OXI9HrS9Po68r1urH1+zYyXk9ZEvg1JIuTdrXx6AIn4ehGhDQjs7SBiK8q09OXoeyO5xCACAELPzIVA00VFZUTJLFQoVChLat8QuozE42uMMBEerCDd5OxcZdisUo8FRgpLbrvqv23SF/JObeSahxLlVlRrnYrcGhPV15IueYYxzjTpy1KROrYzH0Y6U6cbdl37M3vBRS/TVPfJ/TjpxaO9kPlyv1Y+v2fvgopfpqnvk/pw4tHexy5X6sfX7DwUUv01T3yf04cWjvY5cr9WPr9h4KKX6ap75P6cOLR3scuV+rH1+w8FFL9NU98n9OHFo72OXK/Vj6/Z+HRTSj/XqfSk/px84tHexy5X6sfX7FmryNkaW+oa2pJG0oFdfSSSQewxzcKS/wBRPhiMxnG6pR8dXvIoOZmSqKVLL0RDh8Gm62sxt80n5vVsOiJFOMErxKTHV8TUno19VujYv7tGSOpBMzOHIwq5JkPMmIjEaxllQSBjY6ynC9u6PM46Ssd8NiHQqKokm1v/AJCp4KKX6ap75P6cceLR3ss+XK/Vj6/Zv5uZo01GS0pSXIsZjnWa3ILAADAbAL2jpCnGGwg4rH1sTqm9W5bDfjoQzOy/kaXVyGkTbhWIN1sGBU3BUkEX7N5jzOKkrM74fEToVFUhtQpeCil+mqe+T+nHHi0d7LPlyv1Y+v2A0VUwNxPqQRiDrSRs5P8ADhxaO9nzlut1Y+v2MucObyVkhZE15gCsray6gYlQRjdSMb8kdZwU1ZlfhsVLD1OEgl43sLXgopfpqnvk/pxy4tHeyx5cr9WPr9nuyHo8p6Wol1EubPZ5etYOZerxkZDfVQHYx3x6hQjF3ucMRmtWvTdOUUk9199944R2KwIAIAIATst6O6epnzKh5s9WmEEhTK1cFC4ayE7FG+OEqCk73LShm1WjTVOMY2W+/wBni8FFL9NU98n9OPnFo72duXK/Vj6/Y15u5ESjkCRLZ2UFjd9UnjG58UAeqO0IKKsitxOIliKnCSSv2GnHojhAHCbKVgVYBlIsQQCCOcHbA+ptO62itX6O6GYbiWZZ/dsVHYpuo7BHF0IMsaebYqGrSv3r52mb4KaX6ap6NaV+nHni0d7O/Llfqx9fs2Mk5iUUhgwla7jENMJexGwgHig84Ee40YRItbM8TVVnKy7NX7GaOpACAOE2UrAqwDKRYggEEc4MD6m07oVa/R1QzCSJbSyfo2KjsU3Udgji6EGWNPNsVBWvfvXztM9dFVLf/NqDza0r/aXHni0d7O7zuv1Y+v2adBo9oZZvwXCH94zOPR8X1R7VCCI9TNcVPVpW7tXrtGeVKCgKoAAwAAsB0AR1K9tt3ZzgfD8ZQRYi4O6AFfKWj+hmktwXBk/REoPRHF9UcpUYMsaWaYmmraV+/X67fUy/BTS3/wA2o6NaV+nePHFo72SOXK/Vj6/ZoUWjmhlm5ltMP7x2I9EWU9oj0qEEcKmbYqaspW7l87RopqdJahEVUUbFUBQOgDCOqVivlJyd5O7O2Pp5CACACACACACACACACACACACACACACACACAPwmAPnLLWVGqZ8ye5uXbDmX5qjkAH+53xWyk5O5uqFBUKapro9+lnhjydi95hZTeooZM2YbvZlY8plsUuecgDtiwpS0oJsxmYUY0cRKEdm3zVxhjoQggAgAgBE0uZUeVSpKQkcM5DEYHVUXIvzki/Ncb4j4iTUbLpLjJqMZ1nKX+lau8j0QzUDRo3ym8mvlIpOpOOo67jcHVPSCBjyEx1oyamV2aUY1MO29sda+S6RPMgEAEAEAEAEAEAEAEAEAEAEAEAEAEAEAEAEAEAEAEAEAEAEAEAEAEAEAEAEAEAEAEAEAEAEAEAEAEAEAEAEAEAEAEAEAEAEAEAEAEAEAEAEAEAEAQvPPNKbSznZEZqdmLK6gkKDjqvbxbcpwIt0CBVpuL7DX4DH068FFu0ltW/tW+5i5KyROqXCSJbOSdtiFHOzbAI8Ri5OyJdbEU6MdKo7e/gi9ZtZIFLTSqcG+ouLbLsxLMei5MWEI6MbGNxVd16sqj6fboNSPRHCACACAFjSBm6aym1ZduFltrpfAHCzKTuuD3gRyqw046ifl2LWGq3lsep/ZEaqjmS21Jkt0cG2qykHsvt6REFpraa6FSE1pRaa7GPejTNKaZ61c5GRJdyisCrMxBF9U4hQCcTtNrRIoU3fSZTZrj4Km6MHdvbboX2VqJZmwgAgAgAgAgAgAgAgAgAgAgAgAgAgAgAgAgAgAgAgAgAgAgAgAgAgAgAgAgAgAgAgAgAgAgAgAg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9" name="TextBox 18"/>
          <p:cNvSpPr txBox="1"/>
          <p:nvPr/>
        </p:nvSpPr>
        <p:spPr>
          <a:xfrm>
            <a:off x="216567" y="1997230"/>
            <a:ext cx="8477249" cy="830997"/>
          </a:xfrm>
          <a:prstGeom prst="rect">
            <a:avLst/>
          </a:prstGeom>
          <a:noFill/>
        </p:spPr>
        <p:txBody>
          <a:bodyPr wrap="square" rtlCol="0">
            <a:spAutoFit/>
          </a:bodyPr>
          <a:lstStyle/>
          <a:p>
            <a:pPr algn="ctr"/>
            <a:r>
              <a:rPr lang="en-US" sz="2400" b="1" i="1" dirty="0">
                <a:solidFill>
                  <a:schemeClr val="accent2"/>
                </a:solidFill>
              </a:rPr>
              <a:t>Can we implement popular delivery services from print and digital repositories to better support research? </a:t>
            </a:r>
            <a:endParaRPr lang="en-US" sz="2400" b="1" i="1" dirty="0" smtClean="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 calcmode="lin" valueType="num">
                                      <p:cBhvr additive="base">
                                        <p:cTn id="7" dur="500" fill="hold"/>
                                        <p:tgtEl>
                                          <p:spTgt spid="1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118"/>
            <a:ext cx="8229600" cy="1143000"/>
          </a:xfrm>
        </p:spPr>
        <p:txBody>
          <a:bodyPr>
            <a:noAutofit/>
          </a:bodyPr>
          <a:lstStyle/>
          <a:p>
            <a:r>
              <a:rPr lang="en-US" sz="2800" b="1" i="1" dirty="0" smtClean="0">
                <a:solidFill>
                  <a:schemeClr val="accent2"/>
                </a:solidFill>
              </a:rPr>
              <a:t>Leverage digitized print to support digital conversion?</a:t>
            </a:r>
            <a:endParaRPr lang="en-US" sz="2800" b="1" i="1" dirty="0">
              <a:solidFill>
                <a:schemeClr val="accent2"/>
              </a:solidFill>
            </a:endParaRPr>
          </a:p>
        </p:txBody>
      </p:sp>
      <p:graphicFrame>
        <p:nvGraphicFramePr>
          <p:cNvPr id="19" name="Content Placeholder 18"/>
          <p:cNvGraphicFramePr>
            <a:graphicFrameLocks noGrp="1"/>
          </p:cNvGraphicFramePr>
          <p:nvPr>
            <p:ph idx="1"/>
            <p:extLst>
              <p:ext uri="{D42A27DB-BD31-4B8C-83A1-F6EECF244321}">
                <p14:modId xmlns="" xmlns:p14="http://schemas.microsoft.com/office/powerpoint/2010/main" val="1534704598"/>
              </p:ext>
            </p:extLst>
          </p:nvPr>
        </p:nvGraphicFramePr>
        <p:xfrm>
          <a:off x="457200" y="1600200"/>
          <a:ext cx="8229600" cy="48122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triped Right Arrow 5"/>
          <p:cNvSpPr/>
          <p:nvPr/>
        </p:nvSpPr>
        <p:spPr>
          <a:xfrm rot="19364367" flipV="1">
            <a:off x="3978231" y="3809756"/>
            <a:ext cx="841402" cy="593613"/>
          </a:xfrm>
          <a:prstGeom prst="stripedRightArrow">
            <a:avLst>
              <a:gd name="adj1" fmla="val 33938"/>
              <a:gd name="adj2" fmla="val 50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735233" y="4397216"/>
            <a:ext cx="3494996" cy="523220"/>
          </a:xfrm>
          <a:prstGeom prst="rect">
            <a:avLst/>
          </a:prstGeom>
          <a:noFill/>
        </p:spPr>
        <p:txBody>
          <a:bodyPr wrap="none" rtlCol="0">
            <a:spAutoFit/>
          </a:bodyPr>
          <a:lstStyle/>
          <a:p>
            <a:r>
              <a:rPr lang="en-US" sz="2800" i="1" dirty="0" smtClean="0">
                <a:solidFill>
                  <a:schemeClr val="bg1"/>
                </a:solidFill>
              </a:rPr>
              <a:t>Put this print to work…</a:t>
            </a:r>
            <a:endParaRPr lang="en-US" sz="2800" i="1" dirty="0">
              <a:solidFill>
                <a:schemeClr val="bg1"/>
              </a:solidFill>
            </a:endParaRPr>
          </a:p>
        </p:txBody>
      </p:sp>
      <p:sp>
        <p:nvSpPr>
          <p:cNvPr id="13" name="TextBox 12"/>
          <p:cNvSpPr txBox="1"/>
          <p:nvPr/>
        </p:nvSpPr>
        <p:spPr>
          <a:xfrm>
            <a:off x="4436874" y="3243114"/>
            <a:ext cx="3505383" cy="523220"/>
          </a:xfrm>
          <a:prstGeom prst="rect">
            <a:avLst/>
          </a:prstGeom>
          <a:noFill/>
        </p:spPr>
        <p:txBody>
          <a:bodyPr wrap="none" rtlCol="0">
            <a:spAutoFit/>
          </a:bodyPr>
          <a:lstStyle/>
          <a:p>
            <a:r>
              <a:rPr lang="en-US" sz="2800" b="1" i="1" dirty="0" smtClean="0">
                <a:solidFill>
                  <a:srgbClr val="FFFFFF"/>
                </a:solidFill>
              </a:rPr>
              <a:t>…to digitize this print?</a:t>
            </a:r>
            <a:endParaRPr lang="en-US" sz="2800" b="1" i="1" dirty="0">
              <a:solidFill>
                <a:srgbClr val="FFFFFF"/>
              </a:solidFill>
            </a:endParaRPr>
          </a:p>
        </p:txBody>
      </p:sp>
      <p:sp>
        <p:nvSpPr>
          <p:cNvPr id="9" name="TextBox 8"/>
          <p:cNvSpPr txBox="1"/>
          <p:nvPr/>
        </p:nvSpPr>
        <p:spPr>
          <a:xfrm>
            <a:off x="2987864" y="2192102"/>
            <a:ext cx="4112664" cy="523220"/>
          </a:xfrm>
          <a:prstGeom prst="rect">
            <a:avLst/>
          </a:prstGeom>
          <a:noFill/>
        </p:spPr>
        <p:txBody>
          <a:bodyPr wrap="none" rtlCol="0">
            <a:spAutoFit/>
          </a:bodyPr>
          <a:lstStyle/>
          <a:p>
            <a:r>
              <a:rPr lang="en-US" sz="2800" dirty="0" smtClean="0">
                <a:solidFill>
                  <a:schemeClr val="tx2"/>
                </a:solidFill>
              </a:rPr>
              <a:t>Aggregate Print Collections</a:t>
            </a:r>
            <a:endParaRPr lang="en-US" sz="2800" dirty="0">
              <a:solidFill>
                <a:schemeClr val="tx2"/>
              </a:solidFill>
            </a:endParaRPr>
          </a:p>
        </p:txBody>
      </p:sp>
      <p:sp>
        <p:nvSpPr>
          <p:cNvPr id="10" name="TextBox 9"/>
          <p:cNvSpPr txBox="1"/>
          <p:nvPr/>
        </p:nvSpPr>
        <p:spPr>
          <a:xfrm>
            <a:off x="457200" y="831594"/>
            <a:ext cx="8477249" cy="1384995"/>
          </a:xfrm>
          <a:prstGeom prst="rect">
            <a:avLst/>
          </a:prstGeom>
          <a:noFill/>
        </p:spPr>
        <p:txBody>
          <a:bodyPr wrap="square" rtlCol="0">
            <a:spAutoFit/>
          </a:bodyPr>
          <a:lstStyle/>
          <a:p>
            <a:r>
              <a:rPr lang="en-US" sz="2800" b="1" i="1" dirty="0" smtClean="0">
                <a:solidFill>
                  <a:schemeClr val="accent2"/>
                </a:solidFill>
              </a:rPr>
              <a:t>…can increased demand for print , generated by direct delivery, garner sufficient financial support to support digitization?</a:t>
            </a:r>
            <a:endParaRPr lang="en-US" sz="2800" b="1" i="1" dirty="0">
              <a:solidFill>
                <a:schemeClr val="accent2"/>
              </a:solidFill>
            </a:endParaRPr>
          </a:p>
        </p:txBody>
      </p:sp>
    </p:spTree>
    <p:extLst>
      <p:ext uri="{BB962C8B-B14F-4D97-AF65-F5344CB8AC3E}">
        <p14:creationId xmlns="" xmlns:p14="http://schemas.microsoft.com/office/powerpoint/2010/main" val="6952200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28600"/>
            <a:ext cx="8229600" cy="1143000"/>
          </a:xfrm>
        </p:spPr>
        <p:txBody>
          <a:bodyPr>
            <a:noAutofit/>
          </a:bodyPr>
          <a:lstStyle/>
          <a:p>
            <a:r>
              <a:rPr lang="en-US" dirty="0" smtClean="0"/>
              <a:t>Emerging</a:t>
            </a:r>
            <a:r>
              <a:rPr lang="en-US" baseline="0" dirty="0" smtClean="0"/>
              <a:t> models </a:t>
            </a:r>
            <a:br>
              <a:rPr lang="en-US" baseline="0" dirty="0" smtClean="0"/>
            </a:br>
            <a:r>
              <a:rPr lang="en-US" baseline="0" dirty="0" smtClean="0"/>
              <a:t>for shared print monographs</a:t>
            </a:r>
            <a:endParaRPr lang="en-US" dirty="0"/>
          </a:p>
        </p:txBody>
      </p:sp>
      <p:sp>
        <p:nvSpPr>
          <p:cNvPr id="7" name="Content Placeholder 2"/>
          <p:cNvSpPr>
            <a:spLocks noGrp="1"/>
          </p:cNvSpPr>
          <p:nvPr>
            <p:ph idx="1"/>
          </p:nvPr>
        </p:nvSpPr>
        <p:spPr>
          <a:xfrm>
            <a:off x="457200" y="1752600"/>
            <a:ext cx="8229600" cy="4768516"/>
          </a:xfrm>
        </p:spPr>
        <p:txBody>
          <a:bodyPr>
            <a:normAutofit fontScale="92500" lnSpcReduction="20000"/>
          </a:bodyPr>
          <a:lstStyle/>
          <a:p>
            <a:pPr>
              <a:spcAft>
                <a:spcPts val="1200"/>
              </a:spcAft>
            </a:pPr>
            <a:r>
              <a:rPr lang="en-US" sz="3000" dirty="0" smtClean="0"/>
              <a:t>Maine, Michigan, New York, California, Iowa, UK and Canada</a:t>
            </a:r>
          </a:p>
          <a:p>
            <a:pPr>
              <a:spcAft>
                <a:spcPts val="1200"/>
              </a:spcAft>
            </a:pPr>
            <a:r>
              <a:rPr lang="en-US" sz="3000" dirty="0" smtClean="0"/>
              <a:t>Expanding our notions and boundaries of trust</a:t>
            </a:r>
          </a:p>
          <a:p>
            <a:pPr lvl="1"/>
            <a:r>
              <a:rPr lang="en-US" sz="2600" dirty="0" smtClean="0"/>
              <a:t>Retention of shared titles in place</a:t>
            </a:r>
          </a:p>
          <a:p>
            <a:pPr lvl="1"/>
            <a:r>
              <a:rPr lang="en-US" sz="2600" dirty="0" smtClean="0"/>
              <a:t>Broad distribution of commitments among partners</a:t>
            </a:r>
          </a:p>
          <a:p>
            <a:pPr lvl="1"/>
            <a:r>
              <a:rPr lang="en-US" sz="2600" dirty="0" smtClean="0"/>
              <a:t>Sharing beyond existing resource sharing networks</a:t>
            </a:r>
          </a:p>
          <a:p>
            <a:pPr lvl="1">
              <a:buNone/>
            </a:pPr>
            <a:endParaRPr lang="en-US" sz="2600" dirty="0" smtClean="0"/>
          </a:p>
          <a:p>
            <a:r>
              <a:rPr lang="en-US" sz="3000" dirty="0" smtClean="0"/>
              <a:t>Leveraging OCLC’s shared print infrastructure: LHRs, symbols, 583</a:t>
            </a:r>
          </a:p>
          <a:p>
            <a:pPr>
              <a:buNone/>
            </a:pPr>
            <a:endParaRPr lang="en-US" sz="3000" dirty="0" smtClean="0"/>
          </a:p>
          <a:p>
            <a:r>
              <a:rPr lang="en-US" sz="3000" dirty="0" smtClean="0"/>
              <a:t>Collection analyses, often yield 500K books</a:t>
            </a:r>
          </a:p>
          <a:p>
            <a:pPr lvl="1"/>
            <a:endParaRPr lang="en-US" sz="2600" dirty="0" smtClean="0"/>
          </a:p>
          <a:p>
            <a:pPr lvl="1"/>
            <a:endParaRPr lang="en-US" sz="2600" dirty="0" smtClean="0"/>
          </a:p>
          <a:p>
            <a:endParaRPr lang="en-US" dirty="0">
              <a:solidFill>
                <a:schemeClr val="accent1"/>
              </a:solidFill>
            </a:endParaRPr>
          </a:p>
        </p:txBody>
      </p:sp>
    </p:spTree>
    <p:extLst>
      <p:ext uri="{BB962C8B-B14F-4D97-AF65-F5344CB8AC3E}">
        <p14:creationId xmlns="" xmlns:p14="http://schemas.microsoft.com/office/powerpoint/2010/main" val="39296240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1934"/>
          </a:xfrm>
        </p:spPr>
        <p:txBody>
          <a:bodyPr>
            <a:normAutofit/>
          </a:bodyPr>
          <a:lstStyle/>
          <a:p>
            <a:r>
              <a:rPr lang="en-US" sz="4000" dirty="0" smtClean="0"/>
              <a:t>Selection, what if instead…?</a:t>
            </a:r>
            <a:endParaRPr lang="en-US"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908861246"/>
              </p:ext>
            </p:extLst>
          </p:nvPr>
        </p:nvGraphicFramePr>
        <p:xfrm>
          <a:off x="0" y="1019060"/>
          <a:ext cx="9144000" cy="45395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p:cNvSpPr txBox="1"/>
          <p:nvPr/>
        </p:nvSpPr>
        <p:spPr>
          <a:xfrm>
            <a:off x="673767" y="2951391"/>
            <a:ext cx="1230017" cy="861774"/>
          </a:xfrm>
          <a:prstGeom prst="rect">
            <a:avLst/>
          </a:prstGeom>
          <a:noFill/>
        </p:spPr>
        <p:txBody>
          <a:bodyPr wrap="none" rtlCol="0">
            <a:spAutoFit/>
          </a:bodyPr>
          <a:lstStyle/>
          <a:p>
            <a:r>
              <a:rPr lang="en-US" sz="2500" dirty="0" smtClean="0"/>
              <a:t>Archive </a:t>
            </a:r>
          </a:p>
          <a:p>
            <a:r>
              <a:rPr lang="en-US" sz="2500" dirty="0" smtClean="0"/>
              <a:t>Holders</a:t>
            </a:r>
            <a:endParaRPr lang="en-US" sz="2500" dirty="0"/>
          </a:p>
        </p:txBody>
      </p:sp>
      <p:sp>
        <p:nvSpPr>
          <p:cNvPr id="11" name="TextBox 10"/>
          <p:cNvSpPr txBox="1"/>
          <p:nvPr/>
        </p:nvSpPr>
        <p:spPr>
          <a:xfrm>
            <a:off x="457200" y="4341173"/>
            <a:ext cx="8253663" cy="461665"/>
          </a:xfrm>
          <a:prstGeom prst="rect">
            <a:avLst/>
          </a:prstGeom>
          <a:noFill/>
        </p:spPr>
        <p:txBody>
          <a:bodyPr wrap="square" rtlCol="0">
            <a:spAutoFit/>
          </a:bodyPr>
          <a:lstStyle/>
          <a:p>
            <a:pPr algn="ctr"/>
            <a:r>
              <a:rPr lang="en-US" sz="2400" dirty="0" smtClean="0"/>
              <a:t>---some prior use ---</a:t>
            </a:r>
          </a:p>
        </p:txBody>
      </p:sp>
      <p:sp>
        <p:nvSpPr>
          <p:cNvPr id="12" name="TextBox 11"/>
          <p:cNvSpPr txBox="1"/>
          <p:nvPr/>
        </p:nvSpPr>
        <p:spPr>
          <a:xfrm>
            <a:off x="288759" y="1380005"/>
            <a:ext cx="8398040" cy="523220"/>
          </a:xfrm>
          <a:prstGeom prst="rect">
            <a:avLst/>
          </a:prstGeom>
          <a:noFill/>
        </p:spPr>
        <p:txBody>
          <a:bodyPr wrap="square" rtlCol="0">
            <a:spAutoFit/>
          </a:bodyPr>
          <a:lstStyle/>
          <a:p>
            <a:pPr algn="ctr"/>
            <a:r>
              <a:rPr lang="en-US" sz="2800" b="1" i="1" dirty="0" smtClean="0">
                <a:solidFill>
                  <a:schemeClr val="accent2">
                    <a:lumMod val="75000"/>
                  </a:schemeClr>
                </a:solidFill>
              </a:rPr>
              <a:t>Simpler criteria for print retention</a:t>
            </a:r>
            <a:endParaRPr lang="en-US" sz="2000" b="1" i="1" dirty="0">
              <a:solidFill>
                <a:schemeClr val="accent2">
                  <a:lumMod val="75000"/>
                </a:schemeClr>
              </a:solidFill>
            </a:endParaRPr>
          </a:p>
        </p:txBody>
      </p:sp>
      <p:sp>
        <p:nvSpPr>
          <p:cNvPr id="13" name="Rectangle 12"/>
          <p:cNvSpPr/>
          <p:nvPr/>
        </p:nvSpPr>
        <p:spPr>
          <a:xfrm>
            <a:off x="673767" y="5983345"/>
            <a:ext cx="8013032" cy="461665"/>
          </a:xfrm>
          <a:prstGeom prst="rect">
            <a:avLst/>
          </a:prstGeom>
        </p:spPr>
        <p:txBody>
          <a:bodyPr wrap="square">
            <a:spAutoFit/>
          </a:bodyPr>
          <a:lstStyle/>
          <a:p>
            <a:pPr algn="ctr"/>
            <a:r>
              <a:rPr lang="en-US" sz="2400" dirty="0" smtClean="0"/>
              <a:t>500K works/year/consortium or repository in each category</a:t>
            </a:r>
            <a:endParaRPr lang="en-US" sz="2400" dirty="0"/>
          </a:p>
        </p:txBody>
      </p:sp>
      <p:sp>
        <p:nvSpPr>
          <p:cNvPr id="14" name="TextBox 13"/>
          <p:cNvSpPr txBox="1"/>
          <p:nvPr/>
        </p:nvSpPr>
        <p:spPr>
          <a:xfrm>
            <a:off x="288759" y="5327751"/>
            <a:ext cx="8398040" cy="523220"/>
          </a:xfrm>
          <a:prstGeom prst="rect">
            <a:avLst/>
          </a:prstGeom>
          <a:noFill/>
        </p:spPr>
        <p:txBody>
          <a:bodyPr wrap="square" rtlCol="0">
            <a:spAutoFit/>
          </a:bodyPr>
          <a:lstStyle/>
          <a:p>
            <a:pPr algn="ctr"/>
            <a:r>
              <a:rPr lang="en-US" sz="2800" b="1" i="1" dirty="0" smtClean="0">
                <a:solidFill>
                  <a:schemeClr val="accent2">
                    <a:lumMod val="75000"/>
                  </a:schemeClr>
                </a:solidFill>
              </a:rPr>
              <a:t>Guaranteed pace of archiving</a:t>
            </a:r>
            <a:endParaRPr lang="en-US" b="1" i="1" dirty="0">
              <a:solidFill>
                <a:schemeClr val="accent2">
                  <a:lumMod val="75000"/>
                </a:schemeClr>
              </a:solidFill>
            </a:endParaRPr>
          </a:p>
        </p:txBody>
      </p:sp>
    </p:spTree>
    <p:extLst>
      <p:ext uri="{BB962C8B-B14F-4D97-AF65-F5344CB8AC3E}">
        <p14:creationId xmlns:p14="http://schemas.microsoft.com/office/powerpoint/2010/main" xmlns="" val="2438944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additive="base">
                                        <p:cTn id="7" dur="500" fill="hold"/>
                                        <p:tgtEl>
                                          <p:spTgt spid="1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
                                            <p:txEl>
                                              <p:pRg st="0" end="0"/>
                                            </p:txEl>
                                          </p:spTgt>
                                        </p:tgtEl>
                                        <p:attrNameLst>
                                          <p:attrName>style.visibility</p:attrName>
                                        </p:attrNameLst>
                                      </p:cBhvr>
                                      <p:to>
                                        <p:strVal val="visible"/>
                                      </p:to>
                                    </p:set>
                                    <p:anim calcmode="lin" valueType="num">
                                      <p:cBhvr additive="base">
                                        <p:cTn id="13" dur="500" fill="hold"/>
                                        <p:tgtEl>
                                          <p:spTgt spid="14">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anim calcmode="lin" valueType="num">
                                      <p:cBhvr additive="base">
                                        <p:cTn id="19" dur="500" fill="hold"/>
                                        <p:tgtEl>
                                          <p:spTgt spid="13">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allAtOnce"/>
      <p:bldP spid="13" grpId="0" build="allAtOnce"/>
      <p:bldP spid="14" grpId="0" build="allAtOnce"/>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1106</TotalTime>
  <Words>2521</Words>
  <Application>Microsoft Office PowerPoint</Application>
  <PresentationFormat>On-screen Show (4:3)</PresentationFormat>
  <Paragraphs>207</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Large scale shared print  and futures for shared monographs Regional Print Management Symposium March 27-28, 2014 OCLC Research, CIC, OSU Libraries</vt:lpstr>
      <vt:lpstr>Scope, Scale and Stewardship</vt:lpstr>
      <vt:lpstr>Maturity and Calibration</vt:lpstr>
      <vt:lpstr>Shared Print Monographs  Leap to a network-level solution?</vt:lpstr>
      <vt:lpstr>What’s different about monographs? </vt:lpstr>
      <vt:lpstr>21st Century access to physical goods</vt:lpstr>
      <vt:lpstr>Leverage digitized print to support digital conversion?</vt:lpstr>
      <vt:lpstr>Emerging models  for shared print monographs</vt:lpstr>
      <vt:lpstr>Selection, what if instead…?</vt:lpstr>
      <vt:lpstr>Is this just a resource sharing problem?</vt:lpstr>
      <vt:lpstr>Would scholars use print and digital book collections substantially more if we visually collocated them and provided direct delivery services to their devices and homes, ala Netflix?  Can we engage users and non-archive holding libraries to support retention and digital conversion  by providing a very popular delivery service?</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Large scale shared print and futures for shared monographs</dc:title>
  <dc:creator>Emily Stambaugh</dc:creator>
  <cp:lastModifiedBy>Windows User</cp:lastModifiedBy>
  <cp:revision>63</cp:revision>
  <dcterms:created xsi:type="dcterms:W3CDTF">2014-03-25T11:56:04Z</dcterms:created>
  <dcterms:modified xsi:type="dcterms:W3CDTF">2014-04-02T14:58:11Z</dcterms:modified>
</cp:coreProperties>
</file>