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C45D"/>
    <a:srgbClr val="F37619"/>
    <a:srgbClr val="F0951C"/>
    <a:srgbClr val="ED8B1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0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8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95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57800"/>
            <a:ext cx="5486400" cy="685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CD0E9-B5AE-4951-9A61-3DB860079E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l_ppt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026727"/>
            <a:ext cx="9144000" cy="8312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err="1" smtClean="0"/>
              <a:t>HathiTrust</a:t>
            </a:r>
            <a:r>
              <a:rPr lang="en-US" dirty="0" smtClean="0"/>
              <a:t> Print Monographs Archive Planning 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838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Regional Print Management Symposium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OCLC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March 27,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9114" y="4419600"/>
            <a:ext cx="250036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>
                <a:solidFill>
                  <a:schemeClr val="bg1">
                    <a:lumMod val="50000"/>
                  </a:schemeClr>
                </a:solidFill>
              </a:rPr>
              <a:t>Matthew Sheehy</a:t>
            </a:r>
          </a:p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Head of Access Services</a:t>
            </a:r>
          </a:p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Harvard Library</a:t>
            </a:r>
          </a:p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Cambridge, Massachusetts</a:t>
            </a:r>
          </a:p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matthew_sheehy@harvard.edu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8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</a:t>
            </a:r>
            <a:r>
              <a:rPr lang="en-US" dirty="0"/>
              <a:t>R</a:t>
            </a:r>
            <a:r>
              <a:rPr lang="en-US" dirty="0" smtClean="0"/>
              <a:t>eality </a:t>
            </a:r>
            <a:r>
              <a:rPr lang="en-US" dirty="0"/>
              <a:t>C</a:t>
            </a:r>
            <a:r>
              <a:rPr lang="en-US" dirty="0" smtClean="0"/>
              <a:t>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7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… the </a:t>
            </a:r>
            <a:r>
              <a:rPr lang="en-US" sz="2400" dirty="0"/>
              <a:t>production  of books and other printed matter has increased at an unprecedented rate; until now there is no library, however rich, which pretends to keep pace with the annual publications of the world; and all libraries, large or small alike, are compelled to exercise close selection in the purchasing and acceptance of books.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5029200"/>
            <a:ext cx="492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(Charles William Elliot, President of Harvard, 1902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060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HathiTrust</a:t>
            </a:r>
            <a:r>
              <a:rPr lang="en-US" dirty="0" smtClean="0"/>
              <a:t>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The </a:t>
            </a:r>
            <a:r>
              <a:rPr lang="en-US" sz="2800" dirty="0"/>
              <a:t>mission of </a:t>
            </a:r>
            <a:r>
              <a:rPr lang="en-US" sz="2800" dirty="0" err="1"/>
              <a:t>HathiTrust</a:t>
            </a:r>
            <a:r>
              <a:rPr lang="en-US" sz="2800" dirty="0"/>
              <a:t> is to contribute to </a:t>
            </a:r>
            <a:r>
              <a:rPr lang="en-US" sz="2800" dirty="0" smtClean="0"/>
              <a:t>the</a:t>
            </a:r>
          </a:p>
          <a:p>
            <a:pPr marL="0" indent="0" algn="ctr">
              <a:buNone/>
            </a:pPr>
            <a:r>
              <a:rPr lang="en-US" sz="2800" dirty="0" smtClean="0"/>
              <a:t>common </a:t>
            </a:r>
            <a:r>
              <a:rPr lang="en-US" sz="2800" dirty="0"/>
              <a:t>good by collecting, organizing, </a:t>
            </a:r>
            <a:r>
              <a:rPr lang="en-US" sz="2800" b="1" dirty="0" smtClean="0"/>
              <a:t>preserving</a:t>
            </a:r>
            <a:r>
              <a:rPr lang="en-US" sz="2800" dirty="0" smtClean="0"/>
              <a:t>, communicating</a:t>
            </a:r>
            <a:r>
              <a:rPr lang="en-US" sz="2800" dirty="0"/>
              <a:t>, and </a:t>
            </a:r>
            <a:r>
              <a:rPr lang="en-US" sz="2800" b="1" dirty="0"/>
              <a:t>sharing</a:t>
            </a:r>
            <a:r>
              <a:rPr lang="en-US" sz="2800" dirty="0"/>
              <a:t> the record of human knowledge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1534" y="5606534"/>
            <a:ext cx="405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http://www.hathitrust.org/mission_goals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58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HathiTrust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3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Goals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build a reliable and increasingly comprehensive digital archive of library materials converted from print that is co-owned and managed by a number of academic institutions.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dramatically improve access to these materials in ways that, first and foremost, meet the needs of the co-owning institutions.</a:t>
            </a:r>
          </a:p>
          <a:p>
            <a:r>
              <a:rPr lang="en-US" b="1" dirty="0"/>
              <a:t>To help preserve these important human records by creating reliable and accessible electronic representations.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enable the digital archive to be accessible to persons who have print disabilities.</a:t>
            </a:r>
          </a:p>
          <a:p>
            <a:r>
              <a:rPr lang="en-US" b="1" dirty="0"/>
              <a:t>To stimulate redoubled efforts to coordinate shared storage strategies among libraries, thus reducing long-term capital and operating costs of libraries associated with the storage and care of print collections.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create and sustain this “public good” in a way that mitigates the problem of free-riders.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create a technical framework that is simultaneously responsive to members through the centralized creation of functionality and sufficiently open to the creation of tools and services not created by the central organization.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19600" y="5562600"/>
            <a:ext cx="4058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http://www.hathitrust.org/mission_goals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90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209800"/>
          </a:xfrm>
        </p:spPr>
        <p:txBody>
          <a:bodyPr/>
          <a:lstStyle/>
          <a:p>
            <a:r>
              <a:rPr lang="en-US" dirty="0" smtClean="0"/>
              <a:t>December 2011 (Ballot Initiative)</a:t>
            </a:r>
          </a:p>
          <a:p>
            <a:r>
              <a:rPr lang="en-US" dirty="0" smtClean="0"/>
              <a:t>March 2014 (Board Approval)</a:t>
            </a:r>
          </a:p>
          <a:p>
            <a:r>
              <a:rPr lang="en-US" dirty="0" smtClean="0"/>
              <a:t>Early </a:t>
            </a:r>
            <a:r>
              <a:rPr lang="en-US" smtClean="0"/>
              <a:t>2015 (Deliverable)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62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irculo mandala drawing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38326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2193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irculo mandala drawing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38326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3429000" y="1219200"/>
            <a:ext cx="1143000" cy="1066800"/>
          </a:xfrm>
          <a:prstGeom prst="ellipse">
            <a:avLst/>
          </a:prstGeom>
          <a:solidFill>
            <a:srgbClr val="F376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pbs.twimg.com/profile_images/128419119/hathi_logo_norm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5240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87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irculo mandala drawing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38326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3429000" y="1219200"/>
            <a:ext cx="1143000" cy="1066800"/>
          </a:xfrm>
          <a:prstGeom prst="ellipse">
            <a:avLst/>
          </a:prstGeom>
          <a:solidFill>
            <a:srgbClr val="F376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pbs.twimg.com/profile_images/128419119/hathi_logo_norm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5240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2362200" y="738326"/>
            <a:ext cx="4800600" cy="4671874"/>
          </a:xfrm>
          <a:prstGeom prst="ellipse">
            <a:avLst/>
          </a:prstGeom>
          <a:solidFill>
            <a:srgbClr val="48C45D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© 2014 Matthew </a:t>
            </a:r>
            <a:r>
              <a:rPr lang="en-US" sz="8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Sheehy</a:t>
            </a:r>
            <a:r>
              <a:rPr lang="en-US" sz="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This work is licensed under a Creative Commons Attribution 3.0 </a:t>
            </a:r>
            <a:r>
              <a:rPr lang="en-US" sz="8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Unported</a:t>
            </a:r>
            <a:r>
              <a:rPr lang="en-US" sz="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License. </a:t>
            </a:r>
            <a:r>
              <a:rPr lang="en-US" sz="800" dirty="0" smtClean="0">
                <a:latin typeface="Open Sans" charset="0"/>
                <a:ea typeface="Open Sans" charset="0"/>
                <a:cs typeface="Open Sans" charset="0"/>
              </a:rPr>
              <a:t>Suggested attribution: “This work uses content from “</a:t>
            </a:r>
            <a:r>
              <a:rPr lang="en-US" sz="8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HathiTrust</a:t>
            </a:r>
            <a:r>
              <a:rPr lang="en-US" sz="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Print Monographs Archive Planning Task Force</a:t>
            </a:r>
            <a:r>
              <a:rPr lang="en-US" sz="800" dirty="0" smtClean="0">
                <a:latin typeface="Open Sans" charset="0"/>
                <a:ea typeface="Open Sans" charset="0"/>
                <a:cs typeface="Open Sans" charset="0"/>
              </a:rPr>
              <a:t>” © </a:t>
            </a:r>
            <a:r>
              <a:rPr lang="en-US" sz="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Matthew </a:t>
            </a:r>
            <a:r>
              <a:rPr lang="en-US" sz="8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Sheehy</a:t>
            </a:r>
            <a:r>
              <a:rPr lang="en-US" sz="800" dirty="0" smtClean="0">
                <a:latin typeface="Open Sans" charset="0"/>
                <a:ea typeface="Open Sans" charset="0"/>
                <a:cs typeface="Open Sans" charset="0"/>
              </a:rPr>
              <a:t>, used under a Creative Commons Attribution license:  </a:t>
            </a:r>
            <a:r>
              <a:rPr lang="en-US" sz="800" u="sng" dirty="0" smtClean="0">
                <a:latin typeface="Open Sans" charset="0"/>
                <a:ea typeface="Open Sans" charset="0"/>
                <a:cs typeface="Open Sans" charset="0"/>
                <a:hlinkClick r:id="rId4"/>
              </a:rPr>
              <a:t>http</a:t>
            </a:r>
            <a:r>
              <a:rPr lang="en-US" sz="800" u="sng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  <a:hlinkClick r:id="rId4"/>
              </a:rPr>
              <a:t>://</a:t>
            </a:r>
            <a:r>
              <a:rPr lang="en-US" sz="800" u="sng" dirty="0" smtClean="0">
                <a:latin typeface="Open Sans" charset="0"/>
                <a:ea typeface="Open Sans" charset="0"/>
                <a:cs typeface="Open Sans" charset="0"/>
                <a:hlinkClick r:id="rId4"/>
              </a:rPr>
              <a:t>creativecommons.org/licenses/by/3.0/</a:t>
            </a:r>
            <a:r>
              <a:rPr lang="en-US" sz="800" dirty="0" smtClean="0">
                <a:latin typeface="Open Sans" charset="0"/>
                <a:ea typeface="Open Sans" charset="0"/>
                <a:cs typeface="Open Sans" charset="0"/>
              </a:rPr>
              <a:t>”</a:t>
            </a:r>
            <a:r>
              <a:rPr lang="en-US" sz="800" dirty="0" smtClean="0">
                <a:latin typeface="Open Sans" charset="0"/>
                <a:ea typeface="Open Sans" charset="0"/>
                <a:cs typeface="Open Sans" charset="0"/>
                <a:hlinkClick r:id="rId4"/>
              </a:rPr>
              <a:t> </a:t>
            </a:r>
            <a:endParaRPr lang="en-US" sz="800" dirty="0"/>
          </a:p>
        </p:txBody>
      </p:sp>
      <p:pic>
        <p:nvPicPr>
          <p:cNvPr id="8" name="Picture 1" descr="image0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6248400"/>
            <a:ext cx="13106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79109046"/>
      </p:ext>
    </p:extLst>
  </p:cSld>
  <p:clrMapOvr>
    <a:masterClrMapping/>
  </p:clrMapOvr>
</p:sld>
</file>

<file path=ppt/theme/theme1.xml><?xml version="1.0" encoding="utf-8"?>
<a:theme xmlns:a="http://schemas.openxmlformats.org/drawingml/2006/main" name="HarvardLibrary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HarvardLibrary_Template</Template>
  <TotalTime>555</TotalTime>
  <Words>318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HarvardLibrary_Template</vt:lpstr>
      <vt:lpstr>HathiTrust Print Monographs Archive Planning Task Force</vt:lpstr>
      <vt:lpstr>Collection Reality Check</vt:lpstr>
      <vt:lpstr>HathiTrust Mission</vt:lpstr>
      <vt:lpstr>HathiTrust Goals</vt:lpstr>
      <vt:lpstr>Timeline</vt:lpstr>
      <vt:lpstr>Slide 6</vt:lpstr>
      <vt:lpstr>Slide 7</vt:lpstr>
      <vt:lpstr>Slide 8</vt:lpstr>
    </vt:vector>
  </TitlesOfParts>
  <Company>HUIT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 Print Monographs Archive Planning Task Force</dc:title>
  <dc:creator>Sheehy, Matthew</dc:creator>
  <cp:lastModifiedBy>Windows User</cp:lastModifiedBy>
  <cp:revision>12</cp:revision>
  <dcterms:created xsi:type="dcterms:W3CDTF">2014-03-25T13:49:14Z</dcterms:created>
  <dcterms:modified xsi:type="dcterms:W3CDTF">2014-04-02T14:57:50Z</dcterms:modified>
</cp:coreProperties>
</file>