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9" r:id="rId2"/>
    <p:sldId id="432" r:id="rId3"/>
    <p:sldId id="474" r:id="rId4"/>
    <p:sldId id="475" r:id="rId5"/>
    <p:sldId id="455" r:id="rId6"/>
    <p:sldId id="456" r:id="rId7"/>
    <p:sldId id="459" r:id="rId8"/>
    <p:sldId id="433" r:id="rId9"/>
    <p:sldId id="434" r:id="rId10"/>
    <p:sldId id="443" r:id="rId11"/>
    <p:sldId id="444" r:id="rId12"/>
    <p:sldId id="476" r:id="rId13"/>
    <p:sldId id="385" r:id="rId14"/>
    <p:sldId id="478" r:id="rId15"/>
    <p:sldId id="479" r:id="rId16"/>
    <p:sldId id="477" r:id="rId17"/>
    <p:sldId id="446" r:id="rId18"/>
    <p:sldId id="447" r:id="rId19"/>
    <p:sldId id="423" r:id="rId20"/>
    <p:sldId id="354" r:id="rId21"/>
    <p:sldId id="449" r:id="rId22"/>
    <p:sldId id="450" r:id="rId23"/>
    <p:sldId id="424" r:id="rId24"/>
    <p:sldId id="35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Long" initials="MP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70C0"/>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6416" autoAdjust="0"/>
  </p:normalViewPr>
  <p:slideViewPr>
    <p:cSldViewPr>
      <p:cViewPr>
        <p:scale>
          <a:sx n="90" d="100"/>
          <a:sy n="90" d="100"/>
        </p:scale>
        <p:origin x="-2232" y="-612"/>
      </p:cViewPr>
      <p:guideLst>
        <p:guide orient="horz" pos="1872"/>
        <p:guide pos="278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60DC3-70D9-4C9D-9EE3-822BBE818565}" type="datetimeFigureOut">
              <a:rPr lang="en-US" smtClean="0"/>
              <a:pPr/>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CF5199-801C-49C1-8E0E-717E41D61A5B}" type="slidenum">
              <a:rPr lang="en-US" smtClean="0"/>
              <a:pPr/>
              <a:t>‹#›</a:t>
            </a:fld>
            <a:endParaRPr lang="en-US"/>
          </a:p>
        </p:txBody>
      </p:sp>
    </p:spTree>
    <p:extLst>
      <p:ext uri="{BB962C8B-B14F-4D97-AF65-F5344CB8AC3E}">
        <p14:creationId xmlns="" xmlns:p14="http://schemas.microsoft.com/office/powerpoint/2010/main" val="232402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a:lstStyle/>
          <a:p>
            <a:fld id="{4DCAFE81-B768-4841-8EBD-D877C030018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Notes: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remove figure number</a:t>
            </a:r>
            <a:r>
              <a:rPr lang="en-US" baseline="0" dirty="0" smtClean="0"/>
              <a:t> and put question on new slide preceding chart. Can be text in PPT, not an image. </a:t>
            </a:r>
          </a:p>
          <a:p>
            <a:endParaRPr lang="en-US" dirty="0"/>
          </a:p>
        </p:txBody>
      </p:sp>
      <p:sp>
        <p:nvSpPr>
          <p:cNvPr id="4" name="Slide Number Placeholder 3"/>
          <p:cNvSpPr>
            <a:spLocks noGrp="1"/>
          </p:cNvSpPr>
          <p:nvPr>
            <p:ph type="sldNum" sz="quarter" idx="10"/>
          </p:nvPr>
        </p:nvSpPr>
        <p:spPr/>
        <p:txBody>
          <a:bodyPr/>
          <a:lstStyle/>
          <a:p>
            <a:fld id="{A8CF5199-801C-49C1-8E0E-717E41D61A5B}" type="slidenum">
              <a:rPr lang="en-US" smtClean="0"/>
              <a:pPr/>
              <a:t>15</a:t>
            </a:fld>
            <a:endParaRPr lang="en-US"/>
          </a:p>
        </p:txBody>
      </p:sp>
    </p:spTree>
    <p:extLst>
      <p:ext uri="{BB962C8B-B14F-4D97-AF65-F5344CB8AC3E}">
        <p14:creationId xmlns="" xmlns:p14="http://schemas.microsoft.com/office/powerpoint/2010/main" val="293361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Monographs are perhaps more widely used by scholars in e-format than is sometimes thought</a:t>
            </a:r>
          </a:p>
        </p:txBody>
      </p:sp>
      <p:sp>
        <p:nvSpPr>
          <p:cNvPr id="72707" name="Slide Number Placeholder 3"/>
          <p:cNvSpPr>
            <a:spLocks noGrp="1"/>
          </p:cNvSpPr>
          <p:nvPr>
            <p:ph type="sldNum" sz="quarter" idx="5"/>
          </p:nvPr>
        </p:nvSpPr>
        <p:spPr bwMode="auto">
          <a:noFill/>
          <a:ln>
            <a:miter lim="800000"/>
            <a:headEnd/>
            <a:tailEnd/>
          </a:ln>
        </p:spPr>
        <p:txBody>
          <a:bodyPr/>
          <a:lstStyle/>
          <a:p>
            <a:fld id="{90FF0814-F79C-4C19-A01A-48EEB5354431}" type="slidenum">
              <a:rPr lang="en-US"/>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Design Notes:</a:t>
            </a:r>
            <a:r>
              <a:rPr lang="en-US" baseline="0" dirty="0" smtClean="0"/>
              <a:t> </a:t>
            </a:r>
          </a:p>
          <a:p>
            <a:pPr>
              <a:spcBef>
                <a:spcPct val="0"/>
              </a:spcBef>
            </a:pPr>
            <a:r>
              <a:rPr lang="en-US" dirty="0" smtClean="0"/>
              <a:t>You can use this as the question </a:t>
            </a:r>
            <a:r>
              <a:rPr lang="en-US" smtClean="0"/>
              <a:t>page template. </a:t>
            </a:r>
          </a:p>
        </p:txBody>
      </p:sp>
      <p:sp>
        <p:nvSpPr>
          <p:cNvPr id="51203" name="Slide Number Placeholder 3"/>
          <p:cNvSpPr>
            <a:spLocks noGrp="1"/>
          </p:cNvSpPr>
          <p:nvPr>
            <p:ph type="sldNum" sz="quarter" idx="5"/>
          </p:nvPr>
        </p:nvSpPr>
        <p:spPr bwMode="auto">
          <a:noFill/>
          <a:ln>
            <a:miter lim="800000"/>
            <a:headEnd/>
            <a:tailEnd/>
          </a:ln>
        </p:spPr>
        <p:txBody>
          <a:bodyPr/>
          <a:lstStyle/>
          <a:p>
            <a:fld id="{A6D17B44-4EDB-4FFA-9271-549CE24C8D65}" type="slidenum">
              <a:rPr lang="en-US"/>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Notes: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remove figure number</a:t>
            </a:r>
            <a:r>
              <a:rPr lang="en-US" baseline="0" dirty="0" smtClean="0"/>
              <a:t> and put question on new slide preceding chart. Can be text in PPT, not an image.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footnote can also be removed. </a:t>
            </a:r>
          </a:p>
          <a:p>
            <a:endParaRPr lang="en-US" dirty="0"/>
          </a:p>
        </p:txBody>
      </p:sp>
      <p:sp>
        <p:nvSpPr>
          <p:cNvPr id="4" name="Slide Number Placeholder 3"/>
          <p:cNvSpPr>
            <a:spLocks noGrp="1"/>
          </p:cNvSpPr>
          <p:nvPr>
            <p:ph type="sldNum" sz="quarter" idx="10"/>
          </p:nvPr>
        </p:nvSpPr>
        <p:spPr/>
        <p:txBody>
          <a:bodyPr/>
          <a:lstStyle/>
          <a:p>
            <a:fld id="{A8CF5199-801C-49C1-8E0E-717E41D61A5B}" type="slidenum">
              <a:rPr lang="en-US" smtClean="0"/>
              <a:pPr/>
              <a:t>20</a:t>
            </a:fld>
            <a:endParaRPr lang="en-US"/>
          </a:p>
        </p:txBody>
      </p:sp>
    </p:spTree>
    <p:extLst>
      <p:ext uri="{BB962C8B-B14F-4D97-AF65-F5344CB8AC3E}">
        <p14:creationId xmlns="" xmlns:p14="http://schemas.microsoft.com/office/powerpoint/2010/main" val="340853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Clearly there are some use cases for which print monographs remain preferred. Long form engagement differs tremendously from</a:t>
            </a:r>
            <a:r>
              <a:rPr lang="en-US" baseline="0" dirty="0" smtClean="0"/>
              <a:t> field to field. The importance of indices, tables of contents, figures, and images, and the images and plates themselves in monographs cannot be overemphasized. For some fields, the codex may have enduring value for long-form engagement with a narrative, while in other cases there may be an opportunity or perhaps even a need to </a:t>
            </a:r>
            <a:r>
              <a:rPr lang="en-US" baseline="0" dirty="0" err="1" smtClean="0"/>
              <a:t>reconceive</a:t>
            </a:r>
            <a:r>
              <a:rPr lang="en-US" baseline="0" dirty="0" smtClean="0"/>
              <a:t> the nature of the monograph for a post-codex environment. </a:t>
            </a: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a:lstStyle/>
          <a:p>
            <a:fld id="{9E7D4E7E-B7EC-4522-815D-1C516EC91B40}" type="slidenum">
              <a:rPr lang="en-US"/>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Design Notes:</a:t>
            </a:r>
            <a:r>
              <a:rPr lang="en-US" baseline="0" dirty="0" smtClean="0"/>
              <a:t> </a:t>
            </a:r>
          </a:p>
          <a:p>
            <a:pPr>
              <a:spcBef>
                <a:spcPct val="0"/>
              </a:spcBef>
            </a:pPr>
            <a:r>
              <a:rPr lang="en-US" dirty="0" smtClean="0"/>
              <a:t>You can use this as the question page template. </a:t>
            </a:r>
          </a:p>
        </p:txBody>
      </p:sp>
      <p:sp>
        <p:nvSpPr>
          <p:cNvPr id="51203" name="Slide Number Placeholder 3"/>
          <p:cNvSpPr>
            <a:spLocks noGrp="1"/>
          </p:cNvSpPr>
          <p:nvPr>
            <p:ph type="sldNum" sz="quarter" idx="5"/>
          </p:nvPr>
        </p:nvSpPr>
        <p:spPr bwMode="auto">
          <a:noFill/>
          <a:ln>
            <a:miter lim="800000"/>
            <a:headEnd/>
            <a:tailEnd/>
          </a:ln>
        </p:spPr>
        <p:txBody>
          <a:bodyPr/>
          <a:lstStyle/>
          <a:p>
            <a:fld id="{A6D17B44-4EDB-4FFA-9271-549CE24C8D65}" type="slidenum">
              <a:rPr lang="en-US"/>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Notes: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remove figure number</a:t>
            </a:r>
            <a:r>
              <a:rPr lang="en-US" baseline="0" dirty="0" smtClean="0"/>
              <a:t> and put question on new slide preceding chart. Can be text in PPT, not an image.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footnote can also be removed. </a:t>
            </a:r>
          </a:p>
          <a:p>
            <a:endParaRPr lang="en-US" dirty="0"/>
          </a:p>
        </p:txBody>
      </p:sp>
      <p:sp>
        <p:nvSpPr>
          <p:cNvPr id="4" name="Slide Number Placeholder 3"/>
          <p:cNvSpPr>
            <a:spLocks noGrp="1"/>
          </p:cNvSpPr>
          <p:nvPr>
            <p:ph type="sldNum" sz="quarter" idx="10"/>
          </p:nvPr>
        </p:nvSpPr>
        <p:spPr/>
        <p:txBody>
          <a:bodyPr/>
          <a:lstStyle/>
          <a:p>
            <a:fld id="{A8CF5199-801C-49C1-8E0E-717E41D61A5B}" type="slidenum">
              <a:rPr lang="en-US" smtClean="0"/>
              <a:pPr/>
              <a:t>24</a:t>
            </a:fld>
            <a:endParaRPr lang="en-US"/>
          </a:p>
        </p:txBody>
      </p:sp>
    </p:spTree>
    <p:extLst>
      <p:ext uri="{BB962C8B-B14F-4D97-AF65-F5344CB8AC3E}">
        <p14:creationId xmlns="" xmlns:p14="http://schemas.microsoft.com/office/powerpoint/2010/main" val="401039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Design Notes:</a:t>
            </a:r>
            <a:r>
              <a:rPr lang="en-US" baseline="0" dirty="0" smtClean="0"/>
              <a:t> </a:t>
            </a:r>
          </a:p>
          <a:p>
            <a:pPr>
              <a:spcBef>
                <a:spcPct val="0"/>
              </a:spcBef>
            </a:pPr>
            <a:r>
              <a:rPr lang="en-US" dirty="0" smtClean="0"/>
              <a:t>You can use this as the question </a:t>
            </a:r>
            <a:r>
              <a:rPr lang="en-US" smtClean="0"/>
              <a:t>page template. </a:t>
            </a:r>
          </a:p>
        </p:txBody>
      </p:sp>
      <p:sp>
        <p:nvSpPr>
          <p:cNvPr id="51203" name="Slide Number Placeholder 3"/>
          <p:cNvSpPr>
            <a:spLocks noGrp="1"/>
          </p:cNvSpPr>
          <p:nvPr>
            <p:ph type="sldNum" sz="quarter" idx="5"/>
          </p:nvPr>
        </p:nvSpPr>
        <p:spPr bwMode="auto">
          <a:noFill/>
          <a:ln>
            <a:miter lim="800000"/>
            <a:headEnd/>
            <a:tailEnd/>
          </a:ln>
        </p:spPr>
        <p:txBody>
          <a:bodyPr/>
          <a:lstStyle/>
          <a:p>
            <a:fld id="{A6D17B44-4EDB-4FFA-9271-549CE24C8D65}"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defTabSz="904892">
              <a:spcBef>
                <a:spcPct val="0"/>
              </a:spcBef>
            </a:pPr>
            <a:r>
              <a:rPr lang="en-US" dirty="0" smtClean="0"/>
              <a:t>Faculty members have become moderately </a:t>
            </a:r>
            <a:r>
              <a:rPr lang="en-US" b="1" dirty="0" smtClean="0"/>
              <a:t>less </a:t>
            </a:r>
            <a:r>
              <a:rPr lang="en-US" dirty="0" smtClean="0"/>
              <a:t>comfortable with </a:t>
            </a:r>
            <a:r>
              <a:rPr lang="en-US" b="1" dirty="0" smtClean="0"/>
              <a:t>libraries</a:t>
            </a:r>
            <a:r>
              <a:rPr lang="en-US" dirty="0" smtClean="0"/>
              <a:t> cancelling </a:t>
            </a:r>
            <a:r>
              <a:rPr lang="en-US" b="1" dirty="0" smtClean="0"/>
              <a:t>current issues </a:t>
            </a:r>
            <a:r>
              <a:rPr lang="en-US" dirty="0" smtClean="0"/>
              <a:t>of print journals.</a:t>
            </a:r>
          </a:p>
        </p:txBody>
      </p:sp>
      <p:sp>
        <p:nvSpPr>
          <p:cNvPr id="71683" name="Slide Number Placeholder 3"/>
          <p:cNvSpPr>
            <a:spLocks noGrp="1"/>
          </p:cNvSpPr>
          <p:nvPr>
            <p:ph type="sldNum" sz="quarter" idx="5"/>
          </p:nvPr>
        </p:nvSpPr>
        <p:spPr bwMode="auto">
          <a:noFill/>
          <a:ln>
            <a:miter lim="800000"/>
            <a:headEnd/>
            <a:tailEnd/>
          </a:ln>
        </p:spPr>
        <p:txBody>
          <a:bodyPr/>
          <a:lstStyle/>
          <a:p>
            <a:fld id="{736231A4-AB31-4FB0-BDA4-8CA121257B45}"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defTabSz="904892">
              <a:spcBef>
                <a:spcPct val="0"/>
              </a:spcBef>
            </a:pPr>
            <a:r>
              <a:rPr lang="en-US" dirty="0" smtClean="0"/>
              <a:t>Faculty members are becoming </a:t>
            </a:r>
            <a:r>
              <a:rPr lang="en-US" b="1" dirty="0" smtClean="0"/>
              <a:t>more </a:t>
            </a:r>
            <a:r>
              <a:rPr lang="en-US" dirty="0" smtClean="0"/>
              <a:t>comfortable with </a:t>
            </a:r>
            <a:r>
              <a:rPr lang="en-US" b="1" dirty="0" smtClean="0"/>
              <a:t>journals </a:t>
            </a:r>
            <a:r>
              <a:rPr lang="en-US" dirty="0" smtClean="0"/>
              <a:t>ceasing their print versions.</a:t>
            </a:r>
          </a:p>
          <a:p>
            <a:pPr defTabSz="904892">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a:lstStyle/>
          <a:p>
            <a:fld id="{2F9B4C71-7183-455A-8408-76CD46F75B63}" type="slidenum">
              <a:rPr lang="en-US"/>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Notes: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remove figure number</a:t>
            </a:r>
            <a:r>
              <a:rPr lang="en-US" baseline="0" dirty="0" smtClean="0"/>
              <a:t> and put question on new slide preceding chart. Can be text in PPT, not an image. </a:t>
            </a:r>
          </a:p>
        </p:txBody>
      </p:sp>
      <p:sp>
        <p:nvSpPr>
          <p:cNvPr id="4" name="Slide Number Placeholder 3"/>
          <p:cNvSpPr>
            <a:spLocks noGrp="1"/>
          </p:cNvSpPr>
          <p:nvPr>
            <p:ph type="sldNum" sz="quarter" idx="10"/>
          </p:nvPr>
        </p:nvSpPr>
        <p:spPr/>
        <p:txBody>
          <a:bodyPr/>
          <a:lstStyle/>
          <a:p>
            <a:fld id="{A8CF5199-801C-49C1-8E0E-717E41D61A5B}" type="slidenum">
              <a:rPr lang="en-US" smtClean="0"/>
              <a:pPr/>
              <a:t>7</a:t>
            </a:fld>
            <a:endParaRPr lang="en-US"/>
          </a:p>
        </p:txBody>
      </p:sp>
    </p:spTree>
    <p:extLst>
      <p:ext uri="{BB962C8B-B14F-4D97-AF65-F5344CB8AC3E}">
        <p14:creationId xmlns="" xmlns:p14="http://schemas.microsoft.com/office/powerpoint/2010/main" val="119478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Design Notes:</a:t>
            </a:r>
            <a:r>
              <a:rPr lang="en-US" baseline="0" dirty="0" smtClean="0"/>
              <a:t> </a:t>
            </a:r>
          </a:p>
          <a:p>
            <a:pPr>
              <a:spcBef>
                <a:spcPct val="0"/>
              </a:spcBef>
            </a:pPr>
            <a:r>
              <a:rPr lang="en-US" dirty="0" smtClean="0"/>
              <a:t>You can use this as the question </a:t>
            </a:r>
            <a:r>
              <a:rPr lang="en-US" smtClean="0"/>
              <a:t>page template. </a:t>
            </a:r>
          </a:p>
        </p:txBody>
      </p:sp>
      <p:sp>
        <p:nvSpPr>
          <p:cNvPr id="51203" name="Slide Number Placeholder 3"/>
          <p:cNvSpPr>
            <a:spLocks noGrp="1"/>
          </p:cNvSpPr>
          <p:nvPr>
            <p:ph type="sldNum" sz="quarter" idx="5"/>
          </p:nvPr>
        </p:nvSpPr>
        <p:spPr bwMode="auto">
          <a:noFill/>
          <a:ln>
            <a:miter lim="800000"/>
            <a:headEnd/>
            <a:tailEnd/>
          </a:ln>
        </p:spPr>
        <p:txBody>
          <a:bodyPr/>
          <a:lstStyle/>
          <a:p>
            <a:fld id="{A6D17B44-4EDB-4FFA-9271-549CE24C8D65}"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Notes: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remove figure number</a:t>
            </a:r>
            <a:r>
              <a:rPr lang="en-US" baseline="0" dirty="0" smtClean="0"/>
              <a:t> and put question on new slide preceding chart. Can be text in PPT, not an image. </a:t>
            </a:r>
          </a:p>
          <a:p>
            <a:endParaRPr lang="en-US" dirty="0"/>
          </a:p>
        </p:txBody>
      </p:sp>
      <p:sp>
        <p:nvSpPr>
          <p:cNvPr id="4" name="Slide Number Placeholder 3"/>
          <p:cNvSpPr>
            <a:spLocks noGrp="1"/>
          </p:cNvSpPr>
          <p:nvPr>
            <p:ph type="sldNum" sz="quarter" idx="10"/>
          </p:nvPr>
        </p:nvSpPr>
        <p:spPr/>
        <p:txBody>
          <a:bodyPr/>
          <a:lstStyle/>
          <a:p>
            <a:fld id="{A8CF5199-801C-49C1-8E0E-717E41D61A5B}" type="slidenum">
              <a:rPr lang="en-US" smtClean="0"/>
              <a:pPr/>
              <a:t>9</a:t>
            </a:fld>
            <a:endParaRPr lang="en-US"/>
          </a:p>
        </p:txBody>
      </p:sp>
    </p:spTree>
    <p:extLst>
      <p:ext uri="{BB962C8B-B14F-4D97-AF65-F5344CB8AC3E}">
        <p14:creationId xmlns="" xmlns:p14="http://schemas.microsoft.com/office/powerpoint/2010/main" val="65514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Notes: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remove figure number</a:t>
            </a:r>
            <a:r>
              <a:rPr lang="en-US" baseline="0" dirty="0" smtClean="0"/>
              <a:t> and put question on new slide preceding chart. Can be text in PPT, not an image. </a:t>
            </a:r>
          </a:p>
          <a:p>
            <a:endParaRPr lang="en-US" dirty="0"/>
          </a:p>
        </p:txBody>
      </p:sp>
      <p:sp>
        <p:nvSpPr>
          <p:cNvPr id="4" name="Slide Number Placeholder 3"/>
          <p:cNvSpPr>
            <a:spLocks noGrp="1"/>
          </p:cNvSpPr>
          <p:nvPr>
            <p:ph type="sldNum" sz="quarter" idx="10"/>
          </p:nvPr>
        </p:nvSpPr>
        <p:spPr/>
        <p:txBody>
          <a:bodyPr/>
          <a:lstStyle/>
          <a:p>
            <a:fld id="{A8CF5199-801C-49C1-8E0E-717E41D61A5B}" type="slidenum">
              <a:rPr lang="en-US" smtClean="0"/>
              <a:pPr/>
              <a:t>12</a:t>
            </a:fld>
            <a:endParaRPr lang="en-US"/>
          </a:p>
        </p:txBody>
      </p:sp>
    </p:spTree>
    <p:extLst>
      <p:ext uri="{BB962C8B-B14F-4D97-AF65-F5344CB8AC3E}">
        <p14:creationId xmlns="" xmlns:p14="http://schemas.microsoft.com/office/powerpoint/2010/main" val="107007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Design Notes:</a:t>
            </a:r>
            <a:r>
              <a:rPr lang="en-US" baseline="0" dirty="0" smtClean="0"/>
              <a:t> </a:t>
            </a:r>
          </a:p>
          <a:p>
            <a:pPr>
              <a:spcBef>
                <a:spcPct val="0"/>
              </a:spcBef>
            </a:pPr>
            <a:r>
              <a:rPr lang="en-US" dirty="0" smtClean="0"/>
              <a:t>You can use this as the question </a:t>
            </a:r>
            <a:r>
              <a:rPr lang="en-US" smtClean="0"/>
              <a:t>page template. </a:t>
            </a:r>
          </a:p>
        </p:txBody>
      </p:sp>
      <p:sp>
        <p:nvSpPr>
          <p:cNvPr id="51203" name="Slide Number Placeholder 3"/>
          <p:cNvSpPr>
            <a:spLocks noGrp="1"/>
          </p:cNvSpPr>
          <p:nvPr>
            <p:ph type="sldNum" sz="quarter" idx="5"/>
          </p:nvPr>
        </p:nvSpPr>
        <p:spPr bwMode="auto">
          <a:noFill/>
          <a:ln>
            <a:miter lim="800000"/>
            <a:headEnd/>
            <a:tailEnd/>
          </a:ln>
        </p:spPr>
        <p:txBody>
          <a:bodyPr/>
          <a:lstStyle/>
          <a:p>
            <a:fld id="{A6D17B44-4EDB-4FFA-9271-549CE24C8D65}" type="slidenum">
              <a:rPr lang="en-US"/>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4">
                    <a:lumMod val="65000"/>
                    <a:lumOff val="3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E25AC702-A3AA-425F-BACD-83D8FB068451}" type="datetimeFigureOut">
              <a:rPr lang="en-US" smtClean="0"/>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0"/>
            <a:ext cx="77724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5AC702-A3AA-425F-BACD-83D8FB068451}" type="datetimeFigureOut">
              <a:rPr lang="en-US" smtClean="0"/>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5AC702-A3AA-425F-BACD-83D8FB068451}" type="datetimeFigureOut">
              <a:rPr lang="en-US" smtClean="0"/>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17249-DA50-4419-907C-DDFBE7B927E8}" type="datetimeFigureOut">
              <a:rPr lang="en-US" smtClean="0"/>
              <a:pPr/>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03C4CB-B874-4130-858B-51AEF5D20C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defRPr>
                <a:solidFill>
                  <a:schemeClr val="accent4">
                    <a:lumMod val="65000"/>
                    <a:lumOff val="35000"/>
                  </a:schemeClr>
                </a:solidFill>
              </a:defRPr>
            </a:lvl4pPr>
            <a:lvl5pPr>
              <a:defRPr>
                <a:solidFill>
                  <a:schemeClr val="accent4">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25AC702-A3AA-425F-BACD-83D8FB068451}" type="datetimeFigureOut">
              <a:rPr lang="en-US" smtClean="0"/>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9"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Rectangle 7"/>
          <p:cNvSpPr/>
          <p:nvPr/>
        </p:nvSpPr>
        <p:spPr bwMode="auto">
          <a:xfrm>
            <a:off x="7620000" y="5867400"/>
            <a:ext cx="1143000"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4" descr="Temp"/>
          <p:cNvPicPr>
            <a:picLocks noChangeAspect="1" noChangeArrowheads="1"/>
          </p:cNvPicPr>
          <p:nvPr/>
        </p:nvPicPr>
        <p:blipFill>
          <a:blip r:embed="rId2" cstate="print"/>
          <a:srcRect t="18885"/>
          <a:stretch>
            <a:fillRect/>
          </a:stretch>
        </p:blipFill>
        <p:spPr bwMode="auto">
          <a:xfrm>
            <a:off x="0" y="0"/>
            <a:ext cx="9145588" cy="6859588"/>
          </a:xfrm>
          <a:prstGeom prst="rect">
            <a:avLst/>
          </a:prstGeom>
          <a:noFill/>
        </p:spPr>
      </p:pic>
      <p:sp>
        <p:nvSpPr>
          <p:cNvPr id="3" name="Text Placeholder 2"/>
          <p:cNvSpPr>
            <a:spLocks noGrp="1"/>
          </p:cNvSpPr>
          <p:nvPr>
            <p:ph type="body" idx="1"/>
          </p:nvPr>
        </p:nvSpPr>
        <p:spPr>
          <a:xfrm>
            <a:off x="722313" y="2667000"/>
            <a:ext cx="7772400" cy="749300"/>
          </a:xfrm>
        </p:spPr>
        <p:txBody>
          <a:bodyPr anchor="b"/>
          <a:lstStyle>
            <a:lvl1pPr marL="0" indent="0" algn="ctr">
              <a:buNone/>
              <a:defRPr sz="2400">
                <a:solidFill>
                  <a:schemeClr val="accent4">
                    <a:lumMod val="85000"/>
                    <a:lumOff val="1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le 1"/>
          <p:cNvSpPr>
            <a:spLocks noGrp="1"/>
          </p:cNvSpPr>
          <p:nvPr>
            <p:ph type="title"/>
          </p:nvPr>
        </p:nvSpPr>
        <p:spPr>
          <a:xfrm>
            <a:off x="722313" y="3505200"/>
            <a:ext cx="7772400" cy="1362075"/>
          </a:xfrm>
          <a:prstGeom prst="rect">
            <a:avLst/>
          </a:prstGeom>
        </p:spPr>
        <p:txBody>
          <a:bodyPr anchor="t">
            <a:normAutofit/>
          </a:bodyPr>
          <a:lstStyle>
            <a:lvl1pPr algn="ctr">
              <a:defRPr lang="en-US" sz="1400" dirty="0">
                <a:solidFill>
                  <a:schemeClr val="accent4">
                    <a:lumMod val="85000"/>
                    <a:lumOff val="15000"/>
                  </a:schemeClr>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E25AC702-A3AA-425F-BACD-83D8FB068451}" type="datetimeFigureOut">
              <a:rPr lang="en-US" smtClean="0"/>
              <a:pPr/>
              <a:t>4/2/2014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371600"/>
            <a:ext cx="3810000" cy="4724400"/>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800">
                <a:solidFill>
                  <a:schemeClr val="accent4">
                    <a:lumMod val="65000"/>
                    <a:lumOff val="3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800">
                <a:solidFill>
                  <a:schemeClr val="accent4">
                    <a:lumMod val="65000"/>
                    <a:lumOff val="3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E25AC702-A3AA-425F-BACD-83D8FB068451}" type="datetimeFigureOut">
              <a:rPr lang="en-US" smtClean="0"/>
              <a:pPr/>
              <a:t>4/2/2014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13"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b="0"/>
            </a:lvl1pPr>
          </a:lstStyle>
          <a:p>
            <a:fld id="{E25AC702-A3AA-425F-BACD-83D8FB068451}" type="datetimeFigureOut">
              <a:rPr lang="en-US" smtClean="0"/>
              <a:pPr/>
              <a:t>4/2/2014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16"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b="0"/>
            </a:lvl1pPr>
          </a:lstStyle>
          <a:p>
            <a:fld id="{E25AC702-A3AA-425F-BACD-83D8FB068451}" type="datetimeFigureOut">
              <a:rPr lang="en-US" smtClean="0"/>
              <a:pPr/>
              <a:t>4/2/2014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7"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5" name="Picture 13" descr="Temp"/>
          <p:cNvPicPr>
            <a:picLocks noChangeAspect="1" noChangeArrowheads="1"/>
          </p:cNvPicPr>
          <p:nvPr/>
        </p:nvPicPr>
        <p:blipFill>
          <a:blip r:embed="rId2" cstate="print"/>
          <a:srcRect/>
          <a:stretch>
            <a:fillRect/>
          </a:stretch>
        </p:blipFill>
        <p:spPr bwMode="auto">
          <a:xfrm>
            <a:off x="-1588" y="0"/>
            <a:ext cx="9145588" cy="6859588"/>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a:lvl1pPr>
          </a:lstStyle>
          <a:p>
            <a:fld id="{E25AC702-A3AA-425F-BACD-83D8FB068451}" type="datetimeFigureOut">
              <a:rPr lang="en-US" smtClean="0"/>
              <a:pPr/>
              <a:t>4/2/2014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5"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solidFill>
                  <a:schemeClr val="accent4">
                    <a:lumMod val="65000"/>
                    <a:lumOff val="35000"/>
                  </a:schemeClr>
                </a:solidFill>
              </a:defRPr>
            </a:lvl4pPr>
            <a:lvl5pPr>
              <a:defRPr sz="2000">
                <a:solidFill>
                  <a:schemeClr val="accent4">
                    <a:lumMod val="65000"/>
                    <a:lumOff val="3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5AC702-A3AA-425F-BACD-83D8FB068451}" type="datetimeFigureOut">
              <a:rPr lang="en-US" smtClean="0"/>
              <a:pPr/>
              <a:t>4/2/2014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5AC702-A3AA-425F-BACD-83D8FB068451}" type="datetimeFigureOut">
              <a:rPr lang="en-US" smtClean="0"/>
              <a:pPr/>
              <a:t>4/2/2014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Temp"/>
          <p:cNvPicPr>
            <a:picLocks noChangeAspect="1" noChangeArrowheads="1"/>
          </p:cNvPicPr>
          <p:nvPr userDrawn="1"/>
        </p:nvPicPr>
        <p:blipFill>
          <a:blip r:embed="rId14" cstate="print"/>
          <a:srcRect r="20847"/>
          <a:stretch>
            <a:fillRect/>
          </a:stretch>
        </p:blipFill>
        <p:spPr bwMode="auto">
          <a:xfrm>
            <a:off x="0" y="0"/>
            <a:ext cx="9144000" cy="6859588"/>
          </a:xfrm>
          <a:prstGeom prst="rect">
            <a:avLst/>
          </a:prstGeom>
          <a:noFill/>
        </p:spPr>
      </p:pic>
      <p:sp>
        <p:nvSpPr>
          <p:cNvPr id="1027" name="Rectangle 3"/>
          <p:cNvSpPr>
            <a:spLocks noGrp="1" noChangeArrowheads="1"/>
          </p:cNvSpPr>
          <p:nvPr>
            <p:ph type="body" idx="1"/>
          </p:nvPr>
        </p:nvSpPr>
        <p:spPr bwMode="auto">
          <a:xfrm>
            <a:off x="685800" y="19050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0"/>
            <a:r>
              <a:rPr lang="en-US" dirty="0" smtClean="0"/>
              <a:t>First level</a:t>
            </a:r>
          </a:p>
          <a:p>
            <a:pPr lvl="1"/>
            <a:r>
              <a:rPr lang="en-US" dirty="0" smtClean="0"/>
              <a:t>Second level</a:t>
            </a:r>
          </a:p>
          <a:p>
            <a:pPr lvl="2"/>
            <a:r>
              <a:rPr lang="en-US" dirty="0" smtClean="0"/>
              <a:t>Third level</a:t>
            </a:r>
          </a:p>
          <a:p>
            <a:pPr lvl="0"/>
            <a:r>
              <a:rPr lang="en-US" dirty="0" smtClean="0"/>
              <a:t>First level</a:t>
            </a:r>
          </a:p>
          <a:p>
            <a:pPr lvl="1"/>
            <a:r>
              <a:rPr lang="en-US" dirty="0" smtClean="0"/>
              <a:t>Second level</a:t>
            </a:r>
          </a:p>
          <a:p>
            <a:pPr lvl="2"/>
            <a:r>
              <a:rPr lang="en-US" dirty="0" smtClean="0"/>
              <a:t>Third level</a:t>
            </a:r>
          </a:p>
          <a:p>
            <a:pPr lvl="2"/>
            <a:endParaRPr lang="en-US" dirty="0" smtClean="0"/>
          </a:p>
          <a:p>
            <a:pPr lvl="2"/>
            <a:endParaRPr lang="en-US" dirty="0"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accent4">
                    <a:lumMod val="65000"/>
                    <a:lumOff val="35000"/>
                  </a:schemeClr>
                </a:solidFill>
              </a:defRPr>
            </a:lvl1pPr>
          </a:lstStyle>
          <a:p>
            <a:fld id="{E25AC702-A3AA-425F-BACD-83D8FB068451}" type="datetimeFigureOut">
              <a:rPr lang="en-US" smtClean="0"/>
              <a:pPr/>
              <a:t>4/2/2014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595959"/>
                </a:solidFill>
              </a:defRPr>
            </a:lvl1pPr>
          </a:lstStyle>
          <a:p>
            <a:endParaRPr lang="en-US"/>
          </a:p>
        </p:txBody>
      </p:sp>
      <p:sp>
        <p:nvSpPr>
          <p:cNvPr id="8" name="Title Placeholder 7"/>
          <p:cNvSpPr>
            <a:spLocks noGrp="1"/>
          </p:cNvSpPr>
          <p:nvPr>
            <p:ph type="title"/>
          </p:nvPr>
        </p:nvSpPr>
        <p:spPr>
          <a:xfrm>
            <a:off x="228600" y="228600"/>
            <a:ext cx="71628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Rectangle 8"/>
          <p:cNvSpPr/>
          <p:nvPr/>
        </p:nvSpPr>
        <p:spPr bwMode="auto">
          <a:xfrm>
            <a:off x="7620000" y="5867400"/>
            <a:ext cx="1143000" cy="685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pic>
        <p:nvPicPr>
          <p:cNvPr id="10" name="Picture 2" descr="S:\JSTOR_NY149\JSTOR\MarketingCommunications\Logos\Ithaka S+R\New\new-s-and-r.gif"/>
          <p:cNvPicPr>
            <a:picLocks noChangeAspect="1" noChangeArrowheads="1"/>
          </p:cNvPicPr>
          <p:nvPr/>
        </p:nvPicPr>
        <p:blipFill>
          <a:blip r:embed="rId15" cstate="print"/>
          <a:srcRect/>
          <a:stretch>
            <a:fillRect/>
          </a:stretch>
        </p:blipFill>
        <p:spPr bwMode="auto">
          <a:xfrm>
            <a:off x="8211312" y="100584"/>
            <a:ext cx="806002" cy="102487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400" b="1">
          <a:solidFill>
            <a:schemeClr val="accent4">
              <a:lumMod val="65000"/>
              <a:lumOff val="3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28" charset="-128"/>
        </a:defRPr>
      </a:lvl2pPr>
      <a:lvl3pPr algn="ctr" rtl="0" eaLnBrk="1" fontAlgn="base" hangingPunct="1">
        <a:spcBef>
          <a:spcPct val="0"/>
        </a:spcBef>
        <a:spcAft>
          <a:spcPct val="0"/>
        </a:spcAft>
        <a:defRPr sz="4400">
          <a:solidFill>
            <a:schemeClr val="tx2"/>
          </a:solidFill>
          <a:latin typeface="Arial" charset="0"/>
          <a:ea typeface="ＭＳ Ｐゴシック" pitchFamily="28" charset="-128"/>
        </a:defRPr>
      </a:lvl3pPr>
      <a:lvl4pPr algn="ctr" rtl="0" eaLnBrk="1" fontAlgn="base" hangingPunct="1">
        <a:spcBef>
          <a:spcPct val="0"/>
        </a:spcBef>
        <a:spcAft>
          <a:spcPct val="0"/>
        </a:spcAft>
        <a:defRPr sz="4400">
          <a:solidFill>
            <a:schemeClr val="tx2"/>
          </a:solidFill>
          <a:latin typeface="Arial" charset="0"/>
          <a:ea typeface="ＭＳ Ｐゴシック" pitchFamily="28" charset="-128"/>
        </a:defRPr>
      </a:lvl4pPr>
      <a:lvl5pPr algn="ctr" rtl="0" eaLnBrk="1" fontAlgn="base" hangingPunct="1">
        <a:spcBef>
          <a:spcPct val="0"/>
        </a:spcBef>
        <a:spcAft>
          <a:spcPct val="0"/>
        </a:spcAft>
        <a:defRPr sz="4400">
          <a:solidFill>
            <a:schemeClr val="tx2"/>
          </a:solidFill>
          <a:latin typeface="Arial" charset="0"/>
          <a:ea typeface="ＭＳ Ｐゴシック" pitchFamily="2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28" charset="-128"/>
        </a:defRPr>
      </a:lvl9pPr>
    </p:titleStyle>
    <p:bodyStyle>
      <a:lvl1pPr marL="342900" marR="0" indent="-342900" algn="l" defTabSz="914400" rtl="0" eaLnBrk="1" fontAlgn="base" latinLnBrk="0" hangingPunct="1">
        <a:lnSpc>
          <a:spcPct val="100000"/>
        </a:lnSpc>
        <a:spcBef>
          <a:spcPct val="20000"/>
        </a:spcBef>
        <a:spcAft>
          <a:spcPct val="0"/>
        </a:spcAft>
        <a:buClr>
          <a:srgbClr val="0070C0"/>
        </a:buClr>
        <a:buSzTx/>
        <a:buFont typeface="Arial" pitchFamily="34" charset="0"/>
        <a:buNone/>
        <a:tabLst/>
        <a:defRPr sz="2000" b="1" baseline="0">
          <a:solidFill>
            <a:schemeClr val="accent4">
              <a:lumMod val="65000"/>
              <a:lumOff val="35000"/>
            </a:schemeClr>
          </a:solidFill>
          <a:latin typeface="+mj-lt"/>
          <a:ea typeface="+mn-ea"/>
          <a:cs typeface="+mn-cs"/>
        </a:defRPr>
      </a:lvl1pPr>
      <a:lvl2pPr marL="742950" indent="-285750" algn="l" rtl="0" eaLnBrk="1" fontAlgn="base" hangingPunct="1">
        <a:spcBef>
          <a:spcPct val="20000"/>
        </a:spcBef>
        <a:spcAft>
          <a:spcPct val="0"/>
        </a:spcAft>
        <a:buClr>
          <a:srgbClr val="0070C0"/>
        </a:buClr>
        <a:buFont typeface="Arial" pitchFamily="34" charset="0"/>
        <a:buChar char="»"/>
        <a:defRPr sz="1800">
          <a:solidFill>
            <a:schemeClr val="accent4">
              <a:lumMod val="65000"/>
              <a:lumOff val="35000"/>
            </a:schemeClr>
          </a:solidFill>
          <a:latin typeface="+mj-lt"/>
          <a:ea typeface="+mn-ea"/>
        </a:defRPr>
      </a:lvl2pPr>
      <a:lvl3pPr marL="1143000" indent="-228600" algn="l" rtl="0" eaLnBrk="1" fontAlgn="base" hangingPunct="1">
        <a:spcBef>
          <a:spcPct val="20000"/>
        </a:spcBef>
        <a:spcAft>
          <a:spcPct val="0"/>
        </a:spcAft>
        <a:buFont typeface="Wingdings" pitchFamily="2" charset="2"/>
        <a:buChar char="§"/>
        <a:defRPr sz="1600" baseline="0">
          <a:solidFill>
            <a:schemeClr val="accent4">
              <a:lumMod val="65000"/>
              <a:lumOff val="35000"/>
            </a:schemeClr>
          </a:solidFill>
          <a:latin typeface="+mj-lt"/>
          <a:ea typeface="+mn-ea"/>
        </a:defRPr>
      </a:lvl3pPr>
      <a:lvl4pPr marL="1600200" indent="-228600" algn="l" rtl="0" eaLnBrk="1" fontAlgn="base" hangingPunct="1">
        <a:spcBef>
          <a:spcPct val="20000"/>
        </a:spcBef>
        <a:spcAft>
          <a:spcPct val="0"/>
        </a:spcAft>
        <a:buFont typeface="Wingdings" pitchFamily="2" charset="2"/>
        <a:buChar char="§"/>
        <a:defRPr sz="2000">
          <a:solidFill>
            <a:schemeClr val="tx1"/>
          </a:solidFill>
          <a:latin typeface="+mj-lt"/>
          <a:ea typeface="+mn-ea"/>
        </a:defRPr>
      </a:lvl4pPr>
      <a:lvl5pPr marL="2057400" indent="-228600" algn="l" rtl="0" eaLnBrk="1" fontAlgn="base" hangingPunct="1">
        <a:spcBef>
          <a:spcPct val="20000"/>
        </a:spcBef>
        <a:spcAft>
          <a:spcPct val="0"/>
        </a:spcAft>
        <a:buFont typeface="Wingdings" pitchFamily="2" charset="2"/>
        <a:buChar char="§"/>
        <a:defRPr sz="2000">
          <a:solidFill>
            <a:schemeClr val="tx1"/>
          </a:solidFill>
          <a:latin typeface="+mj-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0" y="1052513"/>
            <a:ext cx="9144000" cy="6494085"/>
          </a:xfrm>
          <a:prstGeom prst="rect">
            <a:avLst/>
          </a:prstGeom>
          <a:noFill/>
          <a:ln w="9525">
            <a:noFill/>
            <a:miter lim="800000"/>
            <a:headEnd/>
            <a:tailEnd/>
          </a:ln>
        </p:spPr>
        <p:txBody>
          <a:bodyPr>
            <a:spAutoFit/>
          </a:bodyPr>
          <a:lstStyle/>
          <a:p>
            <a:pPr algn="ctr" fontAlgn="auto">
              <a:spcBef>
                <a:spcPts val="0"/>
              </a:spcBef>
              <a:spcAft>
                <a:spcPts val="0"/>
              </a:spcAft>
              <a:defRPr/>
            </a:pPr>
            <a:endParaRPr lang="en-US" sz="3600" dirty="0">
              <a:solidFill>
                <a:schemeClr val="tx1">
                  <a:lumMod val="65000"/>
                  <a:lumOff val="35000"/>
                </a:schemeClr>
              </a:solidFill>
              <a:latin typeface="Lucida Grande"/>
              <a:ea typeface="+mn-ea"/>
              <a:cs typeface="Lucida Grande"/>
            </a:endParaRPr>
          </a:p>
          <a:p>
            <a:pPr algn="ctr" fontAlgn="auto">
              <a:spcBef>
                <a:spcPts val="0"/>
              </a:spcBef>
              <a:spcAft>
                <a:spcPts val="0"/>
              </a:spcAft>
              <a:defRPr/>
            </a:pPr>
            <a:r>
              <a:rPr lang="en-US" sz="3200" b="1" dirty="0" smtClean="0">
                <a:solidFill>
                  <a:schemeClr val="tx1">
                    <a:lumMod val="65000"/>
                    <a:lumOff val="35000"/>
                  </a:schemeClr>
                </a:solidFill>
                <a:latin typeface="+mj-lt"/>
                <a:ea typeface="+mn-ea"/>
                <a:cs typeface="Lucida Grande"/>
              </a:rPr>
              <a:t>Our Format Transitions</a:t>
            </a:r>
            <a:endParaRPr lang="en-US" sz="3200" b="1" dirty="0">
              <a:solidFill>
                <a:schemeClr val="tx1">
                  <a:lumMod val="65000"/>
                  <a:lumOff val="35000"/>
                </a:schemeClr>
              </a:solidFill>
              <a:latin typeface="+mj-lt"/>
              <a:ea typeface="+mn-ea"/>
              <a:cs typeface="Lucida Grande"/>
            </a:endParaRPr>
          </a:p>
          <a:p>
            <a:pPr algn="ctr" fontAlgn="auto">
              <a:spcBef>
                <a:spcPts val="0"/>
              </a:spcBef>
              <a:spcAft>
                <a:spcPts val="0"/>
              </a:spcAft>
              <a:defRPr/>
            </a:pPr>
            <a:endParaRPr lang="en-US" sz="3200" dirty="0" smtClean="0">
              <a:solidFill>
                <a:schemeClr val="tx1">
                  <a:lumMod val="65000"/>
                  <a:lumOff val="35000"/>
                </a:schemeClr>
              </a:solidFill>
              <a:latin typeface="+mj-lt"/>
              <a:ea typeface="+mn-ea"/>
              <a:cs typeface="Lucida Grande"/>
            </a:endParaRPr>
          </a:p>
          <a:p>
            <a:pPr algn="ctr" fontAlgn="auto">
              <a:spcBef>
                <a:spcPts val="0"/>
              </a:spcBef>
              <a:spcAft>
                <a:spcPts val="0"/>
              </a:spcAft>
              <a:defRPr/>
            </a:pPr>
            <a:endParaRPr lang="en-US" sz="2800" dirty="0">
              <a:solidFill>
                <a:schemeClr val="tx1">
                  <a:lumMod val="65000"/>
                  <a:lumOff val="35000"/>
                </a:schemeClr>
              </a:solidFill>
              <a:latin typeface="Lucida Grande"/>
              <a:ea typeface="+mn-ea"/>
              <a:cs typeface="Lucida Grande"/>
            </a:endParaRPr>
          </a:p>
          <a:p>
            <a:pPr algn="ctr" fontAlgn="auto">
              <a:spcBef>
                <a:spcPts val="0"/>
              </a:spcBef>
              <a:spcAft>
                <a:spcPts val="0"/>
              </a:spcAft>
              <a:defRPr/>
            </a:pPr>
            <a:endParaRPr lang="en-US" sz="3600" dirty="0">
              <a:solidFill>
                <a:schemeClr val="tx1">
                  <a:lumMod val="65000"/>
                  <a:lumOff val="35000"/>
                </a:schemeClr>
              </a:solidFill>
              <a:latin typeface="Lucida Grande"/>
              <a:ea typeface="+mn-ea"/>
              <a:cs typeface="Lucida Grande"/>
            </a:endParaRPr>
          </a:p>
          <a:p>
            <a:pPr algn="ctr" fontAlgn="auto">
              <a:lnSpc>
                <a:spcPct val="150000"/>
              </a:lnSpc>
              <a:spcBef>
                <a:spcPts val="0"/>
              </a:spcBef>
              <a:spcAft>
                <a:spcPts val="0"/>
              </a:spcAft>
              <a:defRPr/>
            </a:pPr>
            <a:endParaRPr lang="en-US" sz="1400" dirty="0">
              <a:solidFill>
                <a:schemeClr val="tx1">
                  <a:lumMod val="65000"/>
                  <a:lumOff val="35000"/>
                </a:schemeClr>
              </a:solidFill>
              <a:latin typeface="+mn-lt"/>
              <a:ea typeface="+mn-ea"/>
              <a:cs typeface="Lucida Grande"/>
            </a:endParaRPr>
          </a:p>
          <a:p>
            <a:pPr algn="ctr" fontAlgn="auto">
              <a:lnSpc>
                <a:spcPct val="150000"/>
              </a:lnSpc>
              <a:spcBef>
                <a:spcPts val="0"/>
              </a:spcBef>
              <a:spcAft>
                <a:spcPts val="0"/>
              </a:spcAft>
              <a:defRPr/>
            </a:pPr>
            <a:endParaRPr lang="en-US" sz="1400" dirty="0">
              <a:solidFill>
                <a:schemeClr val="tx1">
                  <a:lumMod val="65000"/>
                  <a:lumOff val="35000"/>
                </a:schemeClr>
              </a:solidFill>
              <a:latin typeface="+mn-lt"/>
              <a:ea typeface="+mn-ea"/>
              <a:cs typeface="Lucida Grande"/>
            </a:endParaRPr>
          </a:p>
          <a:p>
            <a:pPr algn="ctr" fontAlgn="auto">
              <a:lnSpc>
                <a:spcPct val="150000"/>
              </a:lnSpc>
              <a:spcBef>
                <a:spcPts val="0"/>
              </a:spcBef>
              <a:spcAft>
                <a:spcPts val="0"/>
              </a:spcAft>
              <a:defRPr/>
            </a:pPr>
            <a:endParaRPr lang="en-US" sz="1400" dirty="0">
              <a:solidFill>
                <a:schemeClr val="tx1">
                  <a:lumMod val="65000"/>
                  <a:lumOff val="35000"/>
                </a:schemeClr>
              </a:solidFill>
              <a:latin typeface="+mn-lt"/>
              <a:ea typeface="+mn-ea"/>
              <a:cs typeface="Lucida Grande"/>
            </a:endParaRPr>
          </a:p>
          <a:p>
            <a:pPr algn="ctr" fontAlgn="auto">
              <a:lnSpc>
                <a:spcPct val="150000"/>
              </a:lnSpc>
              <a:spcBef>
                <a:spcPts val="0"/>
              </a:spcBef>
              <a:spcAft>
                <a:spcPts val="0"/>
              </a:spcAft>
              <a:defRPr/>
            </a:pPr>
            <a:endParaRPr lang="en-US" sz="1400" dirty="0">
              <a:solidFill>
                <a:schemeClr val="tx1">
                  <a:lumMod val="65000"/>
                  <a:lumOff val="35000"/>
                </a:schemeClr>
              </a:solidFill>
              <a:latin typeface="+mn-lt"/>
              <a:ea typeface="+mn-ea"/>
              <a:cs typeface="Lucida Grande"/>
            </a:endParaRPr>
          </a:p>
          <a:p>
            <a:pPr algn="ctr" fontAlgn="auto">
              <a:lnSpc>
                <a:spcPct val="150000"/>
              </a:lnSpc>
              <a:spcBef>
                <a:spcPts val="0"/>
              </a:spcBef>
              <a:spcAft>
                <a:spcPts val="0"/>
              </a:spcAft>
              <a:defRPr/>
            </a:pPr>
            <a:endParaRPr lang="en-US" sz="1400" dirty="0">
              <a:solidFill>
                <a:schemeClr val="tx1">
                  <a:lumMod val="65000"/>
                  <a:lumOff val="35000"/>
                </a:schemeClr>
              </a:solidFill>
              <a:latin typeface="+mn-lt"/>
              <a:ea typeface="+mn-ea"/>
              <a:cs typeface="Lucida Grande"/>
            </a:endParaRPr>
          </a:p>
          <a:p>
            <a:pPr algn="ctr" fontAlgn="auto">
              <a:lnSpc>
                <a:spcPct val="150000"/>
              </a:lnSpc>
              <a:spcBef>
                <a:spcPts val="0"/>
              </a:spcBef>
              <a:spcAft>
                <a:spcPts val="0"/>
              </a:spcAft>
              <a:defRPr/>
            </a:pPr>
            <a:endParaRPr lang="en-US" sz="1400" b="1" dirty="0">
              <a:solidFill>
                <a:schemeClr val="tx1">
                  <a:lumMod val="65000"/>
                  <a:lumOff val="35000"/>
                </a:schemeClr>
              </a:solidFill>
              <a:latin typeface="Calibri" pitchFamily="34" charset="0"/>
              <a:cs typeface="Lucida Grande"/>
            </a:endParaRPr>
          </a:p>
          <a:p>
            <a:pPr algn="ctr" fontAlgn="auto">
              <a:lnSpc>
                <a:spcPct val="150000"/>
              </a:lnSpc>
              <a:spcBef>
                <a:spcPts val="0"/>
              </a:spcBef>
              <a:spcAft>
                <a:spcPts val="0"/>
              </a:spcAft>
              <a:defRPr/>
            </a:pPr>
            <a:r>
              <a:rPr lang="en-US" sz="1400" b="1" dirty="0" smtClean="0">
                <a:solidFill>
                  <a:schemeClr val="tx1">
                    <a:lumMod val="65000"/>
                    <a:lumOff val="35000"/>
                  </a:schemeClr>
                </a:solidFill>
                <a:latin typeface="Calibri" pitchFamily="34" charset="0"/>
                <a:cs typeface="Lucida Grande"/>
              </a:rPr>
              <a:t>Roger C. Schonfeld</a:t>
            </a:r>
          </a:p>
          <a:p>
            <a:pPr algn="ctr" fontAlgn="auto">
              <a:lnSpc>
                <a:spcPct val="150000"/>
              </a:lnSpc>
              <a:spcBef>
                <a:spcPts val="0"/>
              </a:spcBef>
              <a:spcAft>
                <a:spcPts val="0"/>
              </a:spcAft>
              <a:defRPr/>
            </a:pPr>
            <a:r>
              <a:rPr lang="en-US" sz="1400" b="1" dirty="0" smtClean="0">
                <a:solidFill>
                  <a:schemeClr val="tx1">
                    <a:lumMod val="65000"/>
                    <a:lumOff val="35000"/>
                  </a:schemeClr>
                </a:solidFill>
                <a:latin typeface="Calibri" pitchFamily="34" charset="0"/>
                <a:cs typeface="Lucida Grande"/>
              </a:rPr>
              <a:t>@rschon</a:t>
            </a:r>
          </a:p>
          <a:p>
            <a:pPr algn="ctr" fontAlgn="auto">
              <a:lnSpc>
                <a:spcPct val="150000"/>
              </a:lnSpc>
              <a:spcBef>
                <a:spcPts val="0"/>
              </a:spcBef>
              <a:spcAft>
                <a:spcPts val="0"/>
              </a:spcAft>
              <a:defRPr/>
            </a:pPr>
            <a:r>
              <a:rPr lang="en-US" sz="1400" b="1" dirty="0" smtClean="0">
                <a:solidFill>
                  <a:schemeClr val="tx1">
                    <a:lumMod val="65000"/>
                    <a:lumOff val="35000"/>
                  </a:schemeClr>
                </a:solidFill>
                <a:latin typeface="Calibri" pitchFamily="34" charset="0"/>
                <a:cs typeface="Lucida Grande"/>
              </a:rPr>
              <a:t>rcs@ithaka.org</a:t>
            </a:r>
          </a:p>
          <a:p>
            <a:pPr algn="ctr" fontAlgn="auto">
              <a:lnSpc>
                <a:spcPct val="150000"/>
              </a:lnSpc>
              <a:spcBef>
                <a:spcPts val="0"/>
              </a:spcBef>
              <a:spcAft>
                <a:spcPts val="0"/>
              </a:spcAft>
              <a:defRPr/>
            </a:pPr>
            <a:endParaRPr lang="en-US" sz="1400" dirty="0">
              <a:solidFill>
                <a:schemeClr val="tx1">
                  <a:lumMod val="65000"/>
                  <a:lumOff val="35000"/>
                </a:schemeClr>
              </a:solidFill>
              <a:latin typeface="Lucida Grande"/>
              <a:ea typeface="+mn-ea"/>
              <a:cs typeface="Lucida Grande"/>
            </a:endParaRPr>
          </a:p>
          <a:p>
            <a:pPr algn="ctr" fontAlgn="auto">
              <a:lnSpc>
                <a:spcPct val="150000"/>
              </a:lnSpc>
              <a:spcBef>
                <a:spcPts val="0"/>
              </a:spcBef>
              <a:spcAft>
                <a:spcPts val="0"/>
              </a:spcAft>
              <a:defRPr/>
            </a:pPr>
            <a:endParaRPr lang="en-US" sz="1400" dirty="0">
              <a:solidFill>
                <a:schemeClr val="tx1">
                  <a:lumMod val="65000"/>
                  <a:lumOff val="35000"/>
                </a:schemeClr>
              </a:solidFill>
              <a:latin typeface="Lucida Grande"/>
              <a:ea typeface="+mn-ea"/>
              <a:cs typeface="Lucida Grande"/>
            </a:endParaRPr>
          </a:p>
          <a:p>
            <a:pPr algn="ctr" fontAlgn="auto">
              <a:lnSpc>
                <a:spcPct val="150000"/>
              </a:lnSpc>
              <a:spcBef>
                <a:spcPts val="0"/>
              </a:spcBef>
              <a:spcAft>
                <a:spcPts val="0"/>
              </a:spcAft>
              <a:defRPr/>
            </a:pPr>
            <a:endParaRPr lang="en-US" sz="1400" dirty="0">
              <a:solidFill>
                <a:schemeClr val="accent4">
                  <a:lumMod val="65000"/>
                  <a:lumOff val="35000"/>
                </a:schemeClr>
              </a:solidFill>
              <a:latin typeface="Lucida Grande"/>
              <a:ea typeface="+mn-ea"/>
              <a:cs typeface="Lucida Grande"/>
            </a:endParaRPr>
          </a:p>
        </p:txBody>
      </p:sp>
      <p:pic>
        <p:nvPicPr>
          <p:cNvPr id="5122" name="Picture 1" descr="ithaka-sr.png"/>
          <p:cNvPicPr>
            <a:picLocks noChangeAspect="1"/>
          </p:cNvPicPr>
          <p:nvPr/>
        </p:nvPicPr>
        <p:blipFill>
          <a:blip r:embed="rId3" cstate="print"/>
          <a:srcRect/>
          <a:stretch>
            <a:fillRect/>
          </a:stretch>
        </p:blipFill>
        <p:spPr bwMode="auto">
          <a:xfrm>
            <a:off x="3778250" y="3087688"/>
            <a:ext cx="1558925" cy="19812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6918251" cy="566738"/>
          </a:xfrm>
        </p:spPr>
        <p:txBody>
          <a:bodyPr rtlCol="0">
            <a:normAutofit/>
          </a:bodyPr>
          <a:lstStyle/>
          <a:p>
            <a:pPr>
              <a:defRPr/>
            </a:pPr>
            <a:r>
              <a:rPr lang="en-US" dirty="0" err="1" smtClean="0">
                <a:solidFill>
                  <a:schemeClr val="tx1">
                    <a:lumMod val="65000"/>
                    <a:lumOff val="35000"/>
                  </a:schemeClr>
                </a:solidFill>
                <a:ea typeface="+mj-ea"/>
                <a:cs typeface="Lucida Grande"/>
              </a:rPr>
              <a:t>Backfiles</a:t>
            </a:r>
            <a:r>
              <a:rPr lang="en-US" dirty="0" smtClean="0">
                <a:solidFill>
                  <a:schemeClr val="tx1">
                    <a:lumMod val="65000"/>
                    <a:lumOff val="35000"/>
                  </a:schemeClr>
                </a:solidFill>
                <a:ea typeface="+mj-ea"/>
                <a:cs typeface="Lucida Grande"/>
              </a:rPr>
              <a:t> Format</a:t>
            </a:r>
            <a:endParaRPr lang="en-US" dirty="0">
              <a:solidFill>
                <a:schemeClr val="tx1">
                  <a:lumMod val="65000"/>
                  <a:lumOff val="35000"/>
                </a:schemeClr>
              </a:solidFill>
              <a:ea typeface="+mj-ea"/>
              <a:cs typeface="Lucida Grande"/>
            </a:endParaRPr>
          </a:p>
        </p:txBody>
      </p:sp>
      <p:sp>
        <p:nvSpPr>
          <p:cNvPr id="6" name="TextBox 5"/>
          <p:cNvSpPr txBox="1"/>
          <p:nvPr/>
        </p:nvSpPr>
        <p:spPr>
          <a:xfrm>
            <a:off x="685800" y="1560255"/>
            <a:ext cx="7772400" cy="2554545"/>
          </a:xfrm>
          <a:prstGeom prst="rect">
            <a:avLst/>
          </a:prstGeom>
          <a:noFill/>
        </p:spPr>
        <p:txBody>
          <a:bodyPr wrap="square">
            <a:spAutoFit/>
          </a:bodyPr>
          <a:lstStyle/>
          <a:p>
            <a:endParaRPr lang="en-US" sz="2000" b="1" dirty="0" smtClean="0">
              <a:solidFill>
                <a:srgbClr val="595959"/>
              </a:solidFill>
              <a:latin typeface="+mj-lt"/>
            </a:endParaRPr>
          </a:p>
          <a:p>
            <a:r>
              <a:rPr lang="en-US" sz="2000" b="1" dirty="0" smtClean="0">
                <a:solidFill>
                  <a:srgbClr val="595959"/>
                </a:solidFill>
                <a:latin typeface="+mj-lt"/>
              </a:rPr>
              <a:t>Faculty Members and Academic Library Directors: </a:t>
            </a:r>
          </a:p>
          <a:p>
            <a:endParaRPr lang="en-US" sz="2000" b="1" dirty="0" smtClean="0">
              <a:solidFill>
                <a:srgbClr val="595959"/>
              </a:solidFill>
              <a:latin typeface="+mj-lt"/>
            </a:endParaRPr>
          </a:p>
          <a:p>
            <a:r>
              <a:rPr lang="en-US" sz="2000" b="1" dirty="0" smtClean="0">
                <a:solidFill>
                  <a:srgbClr val="595959"/>
                </a:solidFill>
                <a:latin typeface="+mj-lt"/>
              </a:rPr>
              <a:t>“Assuming that electronic versions of journals are proven to work well, I would be happy to see hard copy collections discarded and replaced entirely by electronic collections.”</a:t>
            </a:r>
          </a:p>
          <a:p>
            <a:endParaRPr lang="en-US" sz="2000" b="1" dirty="0" smtClean="0">
              <a:solidFill>
                <a:srgbClr val="595959"/>
              </a:solidFill>
              <a:latin typeface="+mj-lt"/>
            </a:endParaRPr>
          </a:p>
          <a:p>
            <a:endParaRPr lang="en-US" sz="2000" b="1" dirty="0">
              <a:solidFill>
                <a:srgbClr val="595959"/>
              </a:solidFill>
              <a:latin typeface="+mj-lt"/>
            </a:endParaRPr>
          </a:p>
        </p:txBody>
      </p:sp>
    </p:spTree>
    <p:extLst>
      <p:ext uri="{BB962C8B-B14F-4D97-AF65-F5344CB8AC3E}">
        <p14:creationId xmlns:p14="http://schemas.microsoft.com/office/powerpoint/2010/main" xmlns="" val="296637893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eaLnBrk="0" hangingPunct="0"/>
            <a:endParaRPr lang="en-US" sz="2400">
              <a:latin typeface="Arial" pitchFamily="34" charset="0"/>
            </a:endParaRPr>
          </a:p>
        </p:txBody>
      </p:sp>
      <p:pic>
        <p:nvPicPr>
          <p:cNvPr id="40962" name="Picture 3" descr="figure_10.jpg"/>
          <p:cNvPicPr>
            <a:picLocks noChangeAspect="1"/>
          </p:cNvPicPr>
          <p:nvPr/>
        </p:nvPicPr>
        <p:blipFill>
          <a:blip r:embed="rId2" cstate="print"/>
          <a:srcRect t="6667" b="4845"/>
          <a:stretch>
            <a:fillRect/>
          </a:stretch>
        </p:blipFill>
        <p:spPr bwMode="auto">
          <a:xfrm>
            <a:off x="215900" y="273050"/>
            <a:ext cx="8750300" cy="6338888"/>
          </a:xfrm>
          <a:prstGeom prst="rect">
            <a:avLst/>
          </a:prstGeom>
          <a:noFill/>
          <a:ln w="9525">
            <a:noFill/>
            <a:miter lim="800000"/>
            <a:headEnd/>
            <a:tailEnd/>
          </a:ln>
        </p:spPr>
      </p:pic>
      <p:sp>
        <p:nvSpPr>
          <p:cNvPr id="2" name="Rectangle 1"/>
          <p:cNvSpPr/>
          <p:nvPr/>
        </p:nvSpPr>
        <p:spPr bwMode="auto">
          <a:xfrm>
            <a:off x="372140" y="273050"/>
            <a:ext cx="7910623" cy="93906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7" name="TextBox 6"/>
          <p:cNvSpPr txBox="1"/>
          <p:nvPr/>
        </p:nvSpPr>
        <p:spPr>
          <a:xfrm>
            <a:off x="0" y="6488668"/>
            <a:ext cx="4572001"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Faculty Survey 2012</a:t>
            </a:r>
            <a:endParaRPr lang="en-US" dirty="0">
              <a:solidFill>
                <a:schemeClr val="tx1">
                  <a:lumMod val="75000"/>
                  <a:lumOff val="25000"/>
                </a:schemeClr>
              </a:solidFill>
              <a:latin typeface="Arial Narrow" pitchFamily="34" charset="0"/>
            </a:endParaRPr>
          </a:p>
        </p:txBody>
      </p:sp>
      <p:sp>
        <p:nvSpPr>
          <p:cNvPr id="8" name="Title 7"/>
          <p:cNvSpPr>
            <a:spLocks noGrp="1"/>
          </p:cNvSpPr>
          <p:nvPr>
            <p:ph type="title"/>
          </p:nvPr>
        </p:nvSpPr>
        <p:spPr/>
        <p:txBody>
          <a:bodyPr/>
          <a:lstStyle/>
          <a:p>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y.jpg"/>
          <p:cNvPicPr>
            <a:picLocks noGrp="1" noChangeAspect="1"/>
          </p:cNvPicPr>
          <p:nvPr isPhoto="1"/>
        </p:nvPicPr>
        <p:blipFill>
          <a:blip r:embed="rId3" cstate="print">
            <a:lum/>
          </a:blip>
          <a:stretch>
            <a:fillRect/>
          </a:stretch>
        </p:blipFill>
        <p:spPr>
          <a:xfrm>
            <a:off x="398463" y="0"/>
            <a:ext cx="8345487" cy="6858000"/>
          </a:xfrm>
          <a:prstGeom prst="rect">
            <a:avLst/>
          </a:prstGeom>
          <a:noFill/>
          <a:ln>
            <a:noFill/>
          </a:ln>
        </p:spPr>
      </p:pic>
      <p:pic>
        <p:nvPicPr>
          <p:cNvPr id="3" name="Picture 2" descr="figure_y.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6488668"/>
            <a:ext cx="8645860"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Library Survey 2013; Ithaka S+R US Faculty Survey 2012</a:t>
            </a:r>
            <a:endParaRPr lang="en-US" dirty="0">
              <a:solidFill>
                <a:schemeClr val="tx1">
                  <a:lumMod val="75000"/>
                  <a:lumOff val="25000"/>
                </a:schemeClr>
              </a:solidFill>
              <a:latin typeface="Arial Narrow" pitchFamily="34" charset="0"/>
            </a:endParaRPr>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solidFill>
                  <a:schemeClr val="tx1">
                    <a:lumMod val="65000"/>
                    <a:lumOff val="35000"/>
                  </a:schemeClr>
                </a:solidFill>
              </a:rPr>
              <a:t>Books</a:t>
            </a:r>
            <a:endParaRPr lang="en-US" dirty="0">
              <a:solidFill>
                <a:schemeClr val="tx1">
                  <a:lumMod val="65000"/>
                  <a:lumOff val="35000"/>
                </a:schemeClr>
              </a:solidFill>
            </a:endParaRP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600"/>
              </a:spcAft>
            </a:pPr>
            <a:r>
              <a:rPr lang="en-US" dirty="0" smtClean="0">
                <a:solidFill>
                  <a:srgbClr val="595959"/>
                </a:solidFill>
                <a:ea typeface="Lucida Grande"/>
                <a:cs typeface="Calibri"/>
              </a:rPr>
              <a:t>Academic Library Directors: “What </a:t>
            </a:r>
            <a:r>
              <a:rPr lang="en-US" dirty="0">
                <a:solidFill>
                  <a:srgbClr val="595959"/>
                </a:solidFill>
                <a:ea typeface="Lucida Grande"/>
                <a:cs typeface="Calibri"/>
              </a:rPr>
              <a:t>percentage of your print book collection has your library de-accessioned because you have access to those books in an electronic format</a:t>
            </a:r>
            <a:r>
              <a:rPr lang="en-US" dirty="0" smtClean="0">
                <a:solidFill>
                  <a:srgbClr val="595959"/>
                </a:solidFill>
                <a:ea typeface="Lucida Grande"/>
                <a:cs typeface="Calibri"/>
              </a:rPr>
              <a:t>?”</a:t>
            </a:r>
            <a:endParaRPr lang="en-US" dirty="0" smtClean="0">
              <a:solidFill>
                <a:srgbClr val="595959"/>
              </a:solidFill>
              <a:cs typeface="Calibri"/>
            </a:endParaRPr>
          </a:p>
        </p:txBody>
      </p:sp>
      <p:sp>
        <p:nvSpPr>
          <p:cNvPr id="3" name="Title 2"/>
          <p:cNvSpPr>
            <a:spLocks noGrp="1"/>
          </p:cNvSpPr>
          <p:nvPr>
            <p:ph type="title"/>
          </p:nvPr>
        </p:nvSpPr>
        <p:spPr/>
        <p:txBody>
          <a:bodyPr>
            <a:normAutofit/>
          </a:bodyPr>
          <a:lstStyle/>
          <a:p>
            <a:r>
              <a:rPr lang="en-US" sz="2000" dirty="0" smtClean="0">
                <a:solidFill>
                  <a:schemeClr val="tx1">
                    <a:lumMod val="65000"/>
                    <a:lumOff val="35000"/>
                  </a:schemeClr>
                </a:solidFill>
              </a:rPr>
              <a:t>De-Accessioning to Date</a:t>
            </a:r>
            <a:endParaRPr lang="en-US" sz="2000" dirty="0">
              <a:solidFill>
                <a:schemeClr val="tx1">
                  <a:lumMod val="65000"/>
                  <a:lumOff val="35000"/>
                </a:schemeClr>
              </a:solidFill>
            </a:endParaRPr>
          </a:p>
        </p:txBody>
      </p:sp>
    </p:spTree>
    <p:extLst>
      <p:ext uri="{BB962C8B-B14F-4D97-AF65-F5344CB8AC3E}">
        <p14:creationId xmlns="" xmlns:p14="http://schemas.microsoft.com/office/powerpoint/2010/main" val="1763721455"/>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6488668"/>
            <a:ext cx="4572001"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Library Survey 2013</a:t>
            </a:r>
            <a:endParaRPr lang="en-US" dirty="0">
              <a:solidFill>
                <a:schemeClr val="tx1">
                  <a:lumMod val="75000"/>
                  <a:lumOff val="25000"/>
                </a:schemeClr>
              </a:solidFill>
              <a:latin typeface="Arial Narrow" pitchFamily="34" charset="0"/>
            </a:endParaRPr>
          </a:p>
        </p:txBody>
      </p:sp>
    </p:spTree>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sz="2000" dirty="0" smtClean="0">
                <a:solidFill>
                  <a:schemeClr val="tx1">
                    <a:lumMod val="65000"/>
                    <a:lumOff val="35000"/>
                  </a:schemeClr>
                </a:solidFill>
              </a:rPr>
              <a:t>How do you feel about </a:t>
            </a:r>
            <a:r>
              <a:rPr lang="en-US" sz="2000" dirty="0" err="1" smtClean="0">
                <a:solidFill>
                  <a:schemeClr val="tx1">
                    <a:lumMod val="65000"/>
                    <a:lumOff val="35000"/>
                  </a:schemeClr>
                </a:solidFill>
              </a:rPr>
              <a:t>ebooks</a:t>
            </a:r>
            <a:r>
              <a:rPr lang="en-US" sz="2000" dirty="0" smtClean="0">
                <a:solidFill>
                  <a:schemeClr val="tx1">
                    <a:lumMod val="65000"/>
                    <a:lumOff val="35000"/>
                  </a:schemeClr>
                </a:solidFill>
              </a:rPr>
              <a:t>?</a:t>
            </a:r>
            <a:endParaRPr lang="en-US" sz="2000" dirty="0">
              <a:solidFill>
                <a:schemeClr val="tx1">
                  <a:lumMod val="65000"/>
                  <a:lumOff val="35000"/>
                </a:schemeClr>
              </a:solidFill>
            </a:endParaRPr>
          </a:p>
        </p:txBody>
      </p:sp>
      <p:pic>
        <p:nvPicPr>
          <p:cNvPr id="1026" name="Picture 2"/>
          <p:cNvPicPr>
            <a:picLocks noChangeAspect="1" noChangeArrowheads="1"/>
          </p:cNvPicPr>
          <p:nvPr/>
        </p:nvPicPr>
        <p:blipFill>
          <a:blip r:embed="rId2" cstate="print"/>
          <a:srcRect t="10816"/>
          <a:stretch>
            <a:fillRect/>
          </a:stretch>
        </p:blipFill>
        <p:spPr bwMode="auto">
          <a:xfrm>
            <a:off x="162460" y="1219200"/>
            <a:ext cx="8867273" cy="5257800"/>
          </a:xfrm>
          <a:prstGeom prst="rect">
            <a:avLst/>
          </a:prstGeom>
          <a:noFill/>
          <a:ln w="9525">
            <a:noFill/>
            <a:miter lim="800000"/>
            <a:headEnd/>
            <a:tailEnd/>
          </a:ln>
        </p:spPr>
      </p:pic>
      <p:sp>
        <p:nvSpPr>
          <p:cNvPr id="6" name="TextBox 5"/>
          <p:cNvSpPr txBox="1"/>
          <p:nvPr/>
        </p:nvSpPr>
        <p:spPr>
          <a:xfrm>
            <a:off x="0" y="6488668"/>
            <a:ext cx="8950660"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Springer eBooks: eBook Use and Acceptance in an Undergraduate Institution</a:t>
            </a:r>
            <a:endParaRPr lang="en-US" dirty="0">
              <a:solidFill>
                <a:schemeClr val="tx1">
                  <a:lumMod val="75000"/>
                  <a:lumOff val="25000"/>
                </a:schemeClr>
              </a:solidFill>
              <a:latin typeface="Arial Narrow"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6301563" cy="566738"/>
          </a:xfrm>
        </p:spPr>
        <p:txBody>
          <a:bodyPr rtlCol="0">
            <a:normAutofit/>
          </a:bodyPr>
          <a:lstStyle/>
          <a:p>
            <a:pPr>
              <a:defRPr/>
            </a:pPr>
            <a:r>
              <a:rPr lang="en-US" dirty="0" smtClean="0">
                <a:solidFill>
                  <a:schemeClr val="tx1">
                    <a:lumMod val="65000"/>
                    <a:lumOff val="35000"/>
                  </a:schemeClr>
                </a:solidFill>
                <a:ea typeface="+mj-ea"/>
                <a:cs typeface="Lucida Grande"/>
              </a:rPr>
              <a:t>Frequency of Use</a:t>
            </a:r>
            <a:endParaRPr lang="en-US" dirty="0">
              <a:solidFill>
                <a:schemeClr val="tx1">
                  <a:lumMod val="65000"/>
                  <a:lumOff val="35000"/>
                </a:schemeClr>
              </a:solidFill>
              <a:ea typeface="+mj-ea"/>
              <a:cs typeface="Lucida Grande"/>
            </a:endParaRPr>
          </a:p>
        </p:txBody>
      </p:sp>
      <p:sp>
        <p:nvSpPr>
          <p:cNvPr id="6" name="TextBox 5"/>
          <p:cNvSpPr txBox="1"/>
          <p:nvPr/>
        </p:nvSpPr>
        <p:spPr>
          <a:xfrm>
            <a:off x="685800" y="1492984"/>
            <a:ext cx="7772400" cy="1631216"/>
          </a:xfrm>
          <a:prstGeom prst="rect">
            <a:avLst/>
          </a:prstGeom>
          <a:noFill/>
        </p:spPr>
        <p:txBody>
          <a:bodyPr wrap="square">
            <a:spAutoFit/>
          </a:bodyPr>
          <a:lstStyle/>
          <a:p>
            <a:r>
              <a:rPr lang="en-US" sz="2000" b="1" dirty="0" smtClean="0">
                <a:solidFill>
                  <a:srgbClr val="595959"/>
                </a:solidFill>
                <a:latin typeface="+mj-lt"/>
              </a:rPr>
              <a:t>Faculty Members: “You may have had the opportunity to read scholarly monographs in electronic format, either through a library subscription database or standalone e-books. How often have you used scholarly monographs in digital form in the past six months – often, occasionally, rarely, or never?”</a:t>
            </a:r>
            <a:endParaRPr lang="en-US" sz="2000" b="1" dirty="0">
              <a:solidFill>
                <a:srgbClr val="595959"/>
              </a:solidFill>
              <a:latin typeface="+mj-lt"/>
            </a:endParaRPr>
          </a:p>
        </p:txBody>
      </p:sp>
    </p:spTree>
    <p:extLst>
      <p:ext uri="{BB962C8B-B14F-4D97-AF65-F5344CB8AC3E}">
        <p14:creationId xmlns:p14="http://schemas.microsoft.com/office/powerpoint/2010/main" xmlns="" val="229614825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eaLnBrk="0" hangingPunct="0"/>
            <a:endParaRPr lang="en-US" sz="2400">
              <a:latin typeface="Arial" pitchFamily="34" charset="0"/>
            </a:endParaRPr>
          </a:p>
        </p:txBody>
      </p:sp>
      <p:pic>
        <p:nvPicPr>
          <p:cNvPr id="43010" name="Content Placeholder 9" descr="figure_13.jpg"/>
          <p:cNvPicPr>
            <a:picLocks noGrp="1" noChangeAspect="1"/>
          </p:cNvPicPr>
          <p:nvPr>
            <p:ph idx="1"/>
          </p:nvPr>
        </p:nvPicPr>
        <p:blipFill>
          <a:blip r:embed="rId3" cstate="print"/>
          <a:srcRect t="22325" r="8706" b="9038"/>
          <a:stretch>
            <a:fillRect/>
          </a:stretch>
        </p:blipFill>
        <p:spPr>
          <a:xfrm>
            <a:off x="236538" y="1676400"/>
            <a:ext cx="8602662" cy="4114801"/>
          </a:xfrm>
        </p:spPr>
      </p:pic>
      <p:sp>
        <p:nvSpPr>
          <p:cNvPr id="6" name="TextBox 5"/>
          <p:cNvSpPr txBox="1"/>
          <p:nvPr/>
        </p:nvSpPr>
        <p:spPr>
          <a:xfrm>
            <a:off x="0" y="6488668"/>
            <a:ext cx="4572001"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Faculty Survey 2012</a:t>
            </a:r>
            <a:endParaRPr lang="en-US" dirty="0">
              <a:solidFill>
                <a:schemeClr val="tx1">
                  <a:lumMod val="75000"/>
                  <a:lumOff val="25000"/>
                </a:schemeClr>
              </a:solidFill>
              <a:latin typeface="Arial Narrow" pitchFamily="34" charset="0"/>
            </a:endParaRPr>
          </a:p>
        </p:txBody>
      </p:sp>
      <p:sp>
        <p:nvSpPr>
          <p:cNvPr id="7" name="Title 6"/>
          <p:cNvSpPr>
            <a:spLocks noGrp="1"/>
          </p:cNvSpPr>
          <p:nvPr>
            <p:ph type="title"/>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7772400" cy="3962400"/>
          </a:xfrm>
        </p:spPr>
        <p:txBody>
          <a:bodyPr/>
          <a:lstStyle/>
          <a:p>
            <a:pPr marL="0" indent="0">
              <a:spcAft>
                <a:spcPts val="600"/>
              </a:spcAft>
            </a:pPr>
            <a:r>
              <a:rPr lang="en-US" dirty="0" smtClean="0">
                <a:solidFill>
                  <a:srgbClr val="595959"/>
                </a:solidFill>
                <a:ea typeface="Lucida Grande"/>
                <a:cs typeface="Calibri"/>
              </a:rPr>
              <a:t>Faculty Members: “Electronic versions of scholarly monographs play an important role in my research and teaching.”</a:t>
            </a:r>
          </a:p>
          <a:p>
            <a:pPr marL="0" indent="0">
              <a:spcAft>
                <a:spcPts val="600"/>
              </a:spcAft>
            </a:pPr>
            <a:endParaRPr lang="en-US" dirty="0" smtClean="0">
              <a:solidFill>
                <a:srgbClr val="595959"/>
              </a:solidFill>
              <a:ea typeface="Lucida Grande"/>
              <a:cs typeface="Calibri"/>
            </a:endParaRPr>
          </a:p>
          <a:p>
            <a:pPr marL="0" indent="0">
              <a:spcAft>
                <a:spcPts val="600"/>
              </a:spcAft>
            </a:pPr>
            <a:r>
              <a:rPr lang="en-US" dirty="0" smtClean="0">
                <a:solidFill>
                  <a:srgbClr val="595959"/>
                </a:solidFill>
                <a:ea typeface="Lucida Grande"/>
                <a:cs typeface="Calibri"/>
              </a:rPr>
              <a:t>Academic Library Directors: “Electronic </a:t>
            </a:r>
            <a:r>
              <a:rPr lang="en-US" dirty="0">
                <a:solidFill>
                  <a:srgbClr val="595959"/>
                </a:solidFill>
                <a:ea typeface="Lucida Grande"/>
                <a:cs typeface="Calibri"/>
              </a:rPr>
              <a:t>versions of scholarly monographs play an important role in the research and teaching of faculty members at my institution</a:t>
            </a:r>
            <a:r>
              <a:rPr lang="en-US" dirty="0" smtClean="0">
                <a:solidFill>
                  <a:srgbClr val="595959"/>
                </a:solidFill>
                <a:ea typeface="Lucida Grande"/>
                <a:cs typeface="Calibri"/>
              </a:rPr>
              <a:t>.”</a:t>
            </a:r>
            <a:endParaRPr lang="en-US" dirty="0" smtClean="0">
              <a:solidFill>
                <a:srgbClr val="595959"/>
              </a:solidFill>
              <a:cs typeface="Calibri"/>
            </a:endParaRPr>
          </a:p>
        </p:txBody>
      </p:sp>
      <p:sp>
        <p:nvSpPr>
          <p:cNvPr id="3" name="Title 2"/>
          <p:cNvSpPr>
            <a:spLocks noGrp="1"/>
          </p:cNvSpPr>
          <p:nvPr>
            <p:ph type="title"/>
          </p:nvPr>
        </p:nvSpPr>
        <p:spPr/>
        <p:txBody>
          <a:bodyPr>
            <a:normAutofit/>
          </a:bodyPr>
          <a:lstStyle/>
          <a:p>
            <a:r>
              <a:rPr lang="en-US" sz="2000" dirty="0" smtClean="0">
                <a:solidFill>
                  <a:schemeClr val="tx1">
                    <a:lumMod val="65000"/>
                    <a:lumOff val="35000"/>
                  </a:schemeClr>
                </a:solidFill>
              </a:rPr>
              <a:t>Importance</a:t>
            </a:r>
            <a:endParaRPr lang="en-US" sz="2000" dirty="0">
              <a:solidFill>
                <a:schemeClr val="tx1">
                  <a:lumMod val="65000"/>
                  <a:lumOff val="35000"/>
                </a:schemeClr>
              </a:solidFill>
            </a:endParaRPr>
          </a:p>
        </p:txBody>
      </p:sp>
    </p:spTree>
    <p:extLst>
      <p:ext uri="{BB962C8B-B14F-4D97-AF65-F5344CB8AC3E}">
        <p14:creationId xmlns="" xmlns:p14="http://schemas.microsoft.com/office/powerpoint/2010/main" val="2564215507"/>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solidFill>
                  <a:schemeClr val="tx1">
                    <a:lumMod val="65000"/>
                    <a:lumOff val="35000"/>
                  </a:schemeClr>
                </a:solidFill>
              </a:rPr>
              <a:t>Journals</a:t>
            </a:r>
            <a:endParaRPr lang="en-US" dirty="0">
              <a:solidFill>
                <a:schemeClr val="tx1">
                  <a:lumMod val="65000"/>
                  <a:lumOff val="35000"/>
                </a:schemeClr>
              </a:solidFill>
            </a:endParaRPr>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u.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6488668"/>
            <a:ext cx="8417260"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Library Survey 2013; Ithaka S+R US Faculty Survey 2012</a:t>
            </a:r>
            <a:endParaRPr lang="en-US" dirty="0">
              <a:solidFill>
                <a:schemeClr val="tx1">
                  <a:lumMod val="75000"/>
                  <a:lumOff val="25000"/>
                </a:schemeClr>
              </a:solidFill>
              <a:latin typeface="Arial Narrow" pitchFamily="34" charset="0"/>
            </a:endParaRPr>
          </a:p>
        </p:txBody>
      </p:sp>
    </p:spTree>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971414" cy="566738"/>
          </a:xfrm>
        </p:spPr>
        <p:txBody>
          <a:bodyPr rtlCol="0">
            <a:normAutofit/>
          </a:bodyPr>
          <a:lstStyle/>
          <a:p>
            <a:pPr>
              <a:defRPr/>
            </a:pPr>
            <a:r>
              <a:rPr lang="en-US" dirty="0" smtClean="0">
                <a:solidFill>
                  <a:schemeClr val="tx1">
                    <a:lumMod val="65000"/>
                    <a:lumOff val="35000"/>
                  </a:schemeClr>
                </a:solidFill>
                <a:cs typeface="Lucida Grande"/>
              </a:rPr>
              <a:t>Use Cases</a:t>
            </a:r>
            <a:endParaRPr lang="en-US" dirty="0">
              <a:solidFill>
                <a:schemeClr val="tx1">
                  <a:lumMod val="65000"/>
                  <a:lumOff val="35000"/>
                </a:schemeClr>
              </a:solidFill>
              <a:ea typeface="+mj-ea"/>
              <a:cs typeface="Lucida Grande"/>
            </a:endParaRPr>
          </a:p>
        </p:txBody>
      </p:sp>
      <p:sp>
        <p:nvSpPr>
          <p:cNvPr id="6" name="TextBox 5"/>
          <p:cNvSpPr txBox="1"/>
          <p:nvPr/>
        </p:nvSpPr>
        <p:spPr>
          <a:xfrm>
            <a:off x="685800" y="1143000"/>
            <a:ext cx="7772400" cy="5016758"/>
          </a:xfrm>
          <a:prstGeom prst="rect">
            <a:avLst/>
          </a:prstGeom>
          <a:noFill/>
        </p:spPr>
        <p:txBody>
          <a:bodyPr wrap="square">
            <a:spAutoFit/>
          </a:bodyPr>
          <a:lstStyle/>
          <a:p>
            <a:endParaRPr lang="en-US" sz="2000" b="1" dirty="0" smtClean="0">
              <a:solidFill>
                <a:srgbClr val="595959"/>
              </a:solidFill>
              <a:latin typeface="+mj-lt"/>
            </a:endParaRPr>
          </a:p>
          <a:p>
            <a:r>
              <a:rPr lang="en-US" sz="2000" b="1" dirty="0" smtClean="0">
                <a:solidFill>
                  <a:srgbClr val="595959"/>
                </a:solidFill>
                <a:latin typeface="+mj-lt"/>
              </a:rPr>
              <a:t>Faculty Members: </a:t>
            </a:r>
          </a:p>
          <a:p>
            <a:endParaRPr lang="en-US" sz="2000" b="1" dirty="0" smtClean="0">
              <a:solidFill>
                <a:srgbClr val="595959"/>
              </a:solidFill>
              <a:latin typeface="+mj-lt"/>
            </a:endParaRPr>
          </a:p>
          <a:p>
            <a:r>
              <a:rPr lang="en-US" sz="2000" b="1" dirty="0" smtClean="0">
                <a:solidFill>
                  <a:srgbClr val="595959"/>
                </a:solidFill>
                <a:latin typeface="+mj-lt"/>
              </a:rPr>
              <a:t>“Below is a list of ways you may use a scholarly monograph. Please think about doing each of these things with a scholarly monograph in print format or in digital format and… indicate how much easier or harder it is to perform each activity in print or digital format.”</a:t>
            </a:r>
          </a:p>
          <a:p>
            <a:endParaRPr lang="en-US" sz="2000" b="1" dirty="0" smtClean="0">
              <a:solidFill>
                <a:srgbClr val="595959"/>
              </a:solidFill>
              <a:latin typeface="+mj-lt"/>
            </a:endParaRPr>
          </a:p>
          <a:p>
            <a:pPr marL="342900" indent="-342900">
              <a:buFont typeface="Arial" pitchFamily="34" charset="0"/>
              <a:buChar char="•"/>
            </a:pPr>
            <a:r>
              <a:rPr lang="en-US" sz="2000" b="1" dirty="0">
                <a:solidFill>
                  <a:srgbClr val="595959"/>
                </a:solidFill>
                <a:latin typeface="+mj-lt"/>
              </a:rPr>
              <a:t>Reading cover to cover in depth</a:t>
            </a:r>
          </a:p>
          <a:p>
            <a:pPr marL="342900" indent="-342900">
              <a:buFont typeface="Arial" pitchFamily="34" charset="0"/>
              <a:buChar char="•"/>
            </a:pPr>
            <a:r>
              <a:rPr lang="en-US" sz="2000" b="1" dirty="0">
                <a:solidFill>
                  <a:srgbClr val="595959"/>
                </a:solidFill>
                <a:latin typeface="+mj-lt"/>
              </a:rPr>
              <a:t>Reading a section in depth</a:t>
            </a:r>
          </a:p>
          <a:p>
            <a:pPr marL="342900" indent="-342900">
              <a:buFont typeface="Arial" pitchFamily="34" charset="0"/>
              <a:buChar char="•"/>
            </a:pPr>
            <a:r>
              <a:rPr lang="en-US" sz="2000" b="1" dirty="0">
                <a:solidFill>
                  <a:srgbClr val="595959"/>
                </a:solidFill>
                <a:latin typeface="+mj-lt"/>
              </a:rPr>
              <a:t>Comparing treatment of ideas between monographs</a:t>
            </a:r>
          </a:p>
          <a:p>
            <a:pPr marL="342900" indent="-342900">
              <a:buFont typeface="Arial" pitchFamily="34" charset="0"/>
              <a:buChar char="•"/>
            </a:pPr>
            <a:r>
              <a:rPr lang="en-US" sz="2000" b="1" dirty="0">
                <a:solidFill>
                  <a:srgbClr val="595959"/>
                </a:solidFill>
                <a:latin typeface="+mj-lt"/>
              </a:rPr>
              <a:t>Skimming in whole or in part</a:t>
            </a:r>
          </a:p>
          <a:p>
            <a:pPr marL="342900" indent="-342900">
              <a:buFont typeface="Arial" pitchFamily="34" charset="0"/>
              <a:buChar char="•"/>
            </a:pPr>
            <a:r>
              <a:rPr lang="en-US" sz="2000" b="1" dirty="0">
                <a:solidFill>
                  <a:srgbClr val="595959"/>
                </a:solidFill>
                <a:latin typeface="+mj-lt"/>
              </a:rPr>
              <a:t>Exploring references</a:t>
            </a:r>
          </a:p>
          <a:p>
            <a:pPr marL="342900" indent="-342900">
              <a:buFont typeface="Arial" pitchFamily="34" charset="0"/>
              <a:buChar char="•"/>
            </a:pPr>
            <a:r>
              <a:rPr lang="en-US" sz="2000" b="1" dirty="0">
                <a:solidFill>
                  <a:srgbClr val="595959"/>
                </a:solidFill>
                <a:latin typeface="+mj-lt"/>
              </a:rPr>
              <a:t>Searching for a particular topic</a:t>
            </a:r>
          </a:p>
          <a:p>
            <a:endParaRPr lang="en-US" sz="2000" b="1" dirty="0">
              <a:solidFill>
                <a:srgbClr val="595959"/>
              </a:solidFill>
              <a:latin typeface="+mj-lt"/>
            </a:endParaRPr>
          </a:p>
        </p:txBody>
      </p:sp>
    </p:spTree>
    <p:extLst>
      <p:ext uri="{BB962C8B-B14F-4D97-AF65-F5344CB8AC3E}">
        <p14:creationId xmlns:p14="http://schemas.microsoft.com/office/powerpoint/2010/main" xmlns="" val="387925391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fixed.png"/>
          <p:cNvPicPr>
            <a:picLocks noChangeAspect="1"/>
          </p:cNvPicPr>
          <p:nvPr/>
        </p:nvPicPr>
        <p:blipFill>
          <a:blip r:embed="rId3" cstate="print"/>
          <a:srcRect b="3847"/>
          <a:stretch>
            <a:fillRect/>
          </a:stretch>
        </p:blipFill>
        <p:spPr bwMode="auto">
          <a:xfrm>
            <a:off x="0" y="0"/>
            <a:ext cx="9144000" cy="6869113"/>
          </a:xfrm>
          <a:prstGeom prst="rect">
            <a:avLst/>
          </a:prstGeom>
          <a:noFill/>
          <a:ln w="9525">
            <a:noFill/>
            <a:miter lim="800000"/>
            <a:headEnd/>
            <a:tailEnd/>
          </a:ln>
        </p:spPr>
      </p:pic>
      <p:sp>
        <p:nvSpPr>
          <p:cNvPr id="2" name="Rectangle 1"/>
          <p:cNvSpPr/>
          <p:nvPr/>
        </p:nvSpPr>
        <p:spPr bwMode="auto">
          <a:xfrm>
            <a:off x="329609" y="0"/>
            <a:ext cx="8155172" cy="9888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5" name="TextBox 4"/>
          <p:cNvSpPr txBox="1"/>
          <p:nvPr/>
        </p:nvSpPr>
        <p:spPr>
          <a:xfrm>
            <a:off x="106330" y="1223314"/>
            <a:ext cx="2817627" cy="369332"/>
          </a:xfrm>
          <a:prstGeom prst="rect">
            <a:avLst/>
          </a:prstGeom>
          <a:solidFill>
            <a:schemeClr val="bg1"/>
          </a:solidFill>
        </p:spPr>
        <p:txBody>
          <a:bodyPr wrap="square" rtlCol="0">
            <a:spAutoFit/>
          </a:bodyPr>
          <a:lstStyle/>
          <a:p>
            <a:pPr algn="r"/>
            <a:r>
              <a:rPr lang="en-US" dirty="0" smtClean="0">
                <a:latin typeface="+mj-lt"/>
              </a:rPr>
              <a:t>Reading cover to cover</a:t>
            </a:r>
          </a:p>
        </p:txBody>
      </p:sp>
      <p:sp>
        <p:nvSpPr>
          <p:cNvPr id="6" name="TextBox 5"/>
          <p:cNvSpPr txBox="1"/>
          <p:nvPr/>
        </p:nvSpPr>
        <p:spPr>
          <a:xfrm>
            <a:off x="42532" y="1782921"/>
            <a:ext cx="2817627" cy="369332"/>
          </a:xfrm>
          <a:prstGeom prst="rect">
            <a:avLst/>
          </a:prstGeom>
          <a:solidFill>
            <a:schemeClr val="bg1"/>
          </a:solidFill>
        </p:spPr>
        <p:txBody>
          <a:bodyPr wrap="square" rtlCol="0">
            <a:spAutoFit/>
          </a:bodyPr>
          <a:lstStyle/>
          <a:p>
            <a:pPr algn="r"/>
            <a:r>
              <a:rPr lang="en-US" dirty="0" smtClean="0">
                <a:latin typeface="+mj-lt"/>
              </a:rPr>
              <a:t>Reading a section</a:t>
            </a:r>
          </a:p>
        </p:txBody>
      </p:sp>
      <p:sp>
        <p:nvSpPr>
          <p:cNvPr id="7" name="TextBox 6"/>
          <p:cNvSpPr txBox="1"/>
          <p:nvPr/>
        </p:nvSpPr>
        <p:spPr>
          <a:xfrm>
            <a:off x="0" y="2333013"/>
            <a:ext cx="2817627" cy="369332"/>
          </a:xfrm>
          <a:prstGeom prst="rect">
            <a:avLst/>
          </a:prstGeom>
          <a:solidFill>
            <a:schemeClr val="bg1"/>
          </a:solidFill>
        </p:spPr>
        <p:txBody>
          <a:bodyPr wrap="square" rtlCol="0">
            <a:spAutoFit/>
          </a:bodyPr>
          <a:lstStyle/>
          <a:p>
            <a:pPr algn="r"/>
            <a:r>
              <a:rPr lang="en-US" dirty="0" smtClean="0">
                <a:latin typeface="+mj-lt"/>
              </a:rPr>
              <a:t>Comparing monographs</a:t>
            </a:r>
          </a:p>
        </p:txBody>
      </p:sp>
      <p:sp>
        <p:nvSpPr>
          <p:cNvPr id="8" name="TextBox 7"/>
          <p:cNvSpPr txBox="1"/>
          <p:nvPr/>
        </p:nvSpPr>
        <p:spPr>
          <a:xfrm>
            <a:off x="42532" y="2824331"/>
            <a:ext cx="2817627" cy="369332"/>
          </a:xfrm>
          <a:prstGeom prst="rect">
            <a:avLst/>
          </a:prstGeom>
          <a:solidFill>
            <a:schemeClr val="bg1"/>
          </a:solidFill>
        </p:spPr>
        <p:txBody>
          <a:bodyPr wrap="square" rtlCol="0">
            <a:spAutoFit/>
          </a:bodyPr>
          <a:lstStyle/>
          <a:p>
            <a:pPr algn="r"/>
            <a:r>
              <a:rPr lang="en-US" dirty="0" smtClean="0">
                <a:latin typeface="+mj-lt"/>
              </a:rPr>
              <a:t>Skimming</a:t>
            </a:r>
          </a:p>
        </p:txBody>
      </p:sp>
      <p:sp>
        <p:nvSpPr>
          <p:cNvPr id="9" name="TextBox 8"/>
          <p:cNvSpPr txBox="1"/>
          <p:nvPr/>
        </p:nvSpPr>
        <p:spPr>
          <a:xfrm>
            <a:off x="42532" y="3349492"/>
            <a:ext cx="2817627" cy="369332"/>
          </a:xfrm>
          <a:prstGeom prst="rect">
            <a:avLst/>
          </a:prstGeom>
          <a:solidFill>
            <a:schemeClr val="bg1"/>
          </a:solidFill>
        </p:spPr>
        <p:txBody>
          <a:bodyPr wrap="square" rtlCol="0">
            <a:spAutoFit/>
          </a:bodyPr>
          <a:lstStyle/>
          <a:p>
            <a:pPr algn="r"/>
            <a:r>
              <a:rPr lang="en-US" dirty="0" smtClean="0">
                <a:latin typeface="+mj-lt"/>
              </a:rPr>
              <a:t>Exploring references</a:t>
            </a:r>
          </a:p>
        </p:txBody>
      </p:sp>
      <p:sp>
        <p:nvSpPr>
          <p:cNvPr id="10" name="TextBox 9"/>
          <p:cNvSpPr txBox="1"/>
          <p:nvPr/>
        </p:nvSpPr>
        <p:spPr>
          <a:xfrm>
            <a:off x="0" y="3877542"/>
            <a:ext cx="2817627" cy="369332"/>
          </a:xfrm>
          <a:prstGeom prst="rect">
            <a:avLst/>
          </a:prstGeom>
          <a:solidFill>
            <a:schemeClr val="bg1"/>
          </a:solidFill>
        </p:spPr>
        <p:txBody>
          <a:bodyPr wrap="square" rtlCol="0">
            <a:spAutoFit/>
          </a:bodyPr>
          <a:lstStyle/>
          <a:p>
            <a:pPr algn="r"/>
            <a:r>
              <a:rPr lang="en-US" dirty="0" smtClean="0">
                <a:latin typeface="+mj-lt"/>
              </a:rPr>
              <a:t>Searching for a topic</a:t>
            </a:r>
          </a:p>
        </p:txBody>
      </p:sp>
      <p:sp>
        <p:nvSpPr>
          <p:cNvPr id="12" name="Title 1"/>
          <p:cNvSpPr>
            <a:spLocks noGrp="1"/>
          </p:cNvSpPr>
          <p:nvPr>
            <p:ph type="title"/>
          </p:nvPr>
        </p:nvSpPr>
        <p:spPr>
          <a:xfrm>
            <a:off x="228600" y="228600"/>
            <a:ext cx="7010400" cy="566738"/>
          </a:xfrm>
        </p:spPr>
        <p:txBody>
          <a:bodyPr>
            <a:normAutofit/>
          </a:bodyPr>
          <a:lstStyle/>
          <a:p>
            <a:pPr>
              <a:defRPr/>
            </a:pPr>
            <a:r>
              <a:rPr lang="en-US" dirty="0" smtClean="0">
                <a:solidFill>
                  <a:srgbClr val="595959"/>
                </a:solidFill>
              </a:rPr>
              <a:t>Monograph use cases (US)</a:t>
            </a:r>
            <a:endParaRPr lang="en-US" dirty="0">
              <a:solidFill>
                <a:schemeClr val="tx1">
                  <a:lumMod val="65000"/>
                  <a:lumOff val="35000"/>
                </a:schemeClr>
              </a:solidFill>
              <a:ea typeface="+mj-ea"/>
              <a:cs typeface="Lucida Grande"/>
            </a:endParaRPr>
          </a:p>
        </p:txBody>
      </p:sp>
      <p:sp>
        <p:nvSpPr>
          <p:cNvPr id="11" name="TextBox 10"/>
          <p:cNvSpPr txBox="1"/>
          <p:nvPr/>
        </p:nvSpPr>
        <p:spPr>
          <a:xfrm>
            <a:off x="0" y="6553200"/>
            <a:ext cx="6096000" cy="369332"/>
          </a:xfrm>
          <a:prstGeom prst="rect">
            <a:avLst/>
          </a:prstGeom>
          <a:noFill/>
        </p:spPr>
        <p:txBody>
          <a:bodyPr wrap="square" rtlCol="0">
            <a:spAutoFit/>
          </a:bodyPr>
          <a:lstStyle/>
          <a:p>
            <a:r>
              <a:rPr lang="en-US" dirty="0" smtClean="0">
                <a:latin typeface="Arial Narrow" pitchFamily="34" charset="0"/>
              </a:rPr>
              <a:t>Source: Ithaka S+R US Faculty Survey 2012</a:t>
            </a:r>
            <a:endParaRPr lang="en-US" dirty="0">
              <a:latin typeface="Arial Narrow" pitchFamily="34" charset="0"/>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7772400" cy="3962400"/>
          </a:xfrm>
        </p:spPr>
        <p:txBody>
          <a:bodyPr/>
          <a:lstStyle/>
          <a:p>
            <a:pPr marL="0" indent="0">
              <a:spcAft>
                <a:spcPts val="600"/>
              </a:spcAft>
            </a:pPr>
            <a:r>
              <a:rPr lang="en-US" dirty="0" smtClean="0">
                <a:solidFill>
                  <a:srgbClr val="595959"/>
                </a:solidFill>
                <a:ea typeface="Lucida Grande"/>
                <a:cs typeface="Calibri"/>
              </a:rPr>
              <a:t>Academic Library Directors and Faculty Members: </a:t>
            </a:r>
          </a:p>
          <a:p>
            <a:pPr marL="0" indent="0">
              <a:spcAft>
                <a:spcPts val="600"/>
              </a:spcAft>
            </a:pPr>
            <a:r>
              <a:rPr lang="en-US" dirty="0" smtClean="0">
                <a:solidFill>
                  <a:srgbClr val="595959"/>
                </a:solidFill>
                <a:ea typeface="Lucida Grande"/>
                <a:cs typeface="Calibri"/>
              </a:rPr>
              <a:t>“Within </a:t>
            </a:r>
            <a:r>
              <a:rPr lang="en-US" dirty="0">
                <a:solidFill>
                  <a:srgbClr val="595959"/>
                </a:solidFill>
                <a:ea typeface="Lucida Grande"/>
                <a:cs typeface="Calibri"/>
              </a:rPr>
              <a:t>the next five years, the use of e-books will be so prevalent among faculty and students that it will not be necessary to maintain library collections of hard copy books</a:t>
            </a:r>
            <a:r>
              <a:rPr lang="en-US" dirty="0" smtClean="0">
                <a:solidFill>
                  <a:srgbClr val="595959"/>
                </a:solidFill>
                <a:ea typeface="Lucida Grande"/>
                <a:cs typeface="Calibri"/>
              </a:rPr>
              <a:t>.”</a:t>
            </a:r>
            <a:endParaRPr lang="en-US" dirty="0" smtClean="0">
              <a:solidFill>
                <a:srgbClr val="595959"/>
              </a:solidFill>
              <a:cs typeface="Calibri"/>
            </a:endParaRPr>
          </a:p>
        </p:txBody>
      </p:sp>
      <p:sp>
        <p:nvSpPr>
          <p:cNvPr id="3" name="Title 2"/>
          <p:cNvSpPr>
            <a:spLocks noGrp="1"/>
          </p:cNvSpPr>
          <p:nvPr>
            <p:ph type="title"/>
          </p:nvPr>
        </p:nvSpPr>
        <p:spPr/>
        <p:txBody>
          <a:bodyPr/>
          <a:lstStyle/>
          <a:p>
            <a:endParaRPr lang="en-US"/>
          </a:p>
        </p:txBody>
      </p:sp>
      <p:sp>
        <p:nvSpPr>
          <p:cNvPr id="4" name="Rectangle 3"/>
          <p:cNvSpPr/>
          <p:nvPr/>
        </p:nvSpPr>
        <p:spPr>
          <a:xfrm>
            <a:off x="4572000" y="6273225"/>
            <a:ext cx="4572000" cy="584775"/>
          </a:xfrm>
          <a:prstGeom prst="rect">
            <a:avLst/>
          </a:prstGeom>
        </p:spPr>
        <p:txBody>
          <a:bodyPr>
            <a:spAutoFit/>
          </a:bodyPr>
          <a:lstStyle/>
          <a:p>
            <a:r>
              <a:rPr lang="en-US" sz="800" dirty="0" smtClean="0">
                <a:latin typeface="Open Sans" pitchFamily="34" charset="0"/>
                <a:ea typeface="Open Sans" pitchFamily="34" charset="0"/>
                <a:cs typeface="Open Sans" pitchFamily="34" charset="0"/>
              </a:rPr>
              <a:t>© 2014 Roger C. </a:t>
            </a:r>
            <a:r>
              <a:rPr lang="en-US" sz="800" dirty="0" err="1" smtClean="0">
                <a:latin typeface="Open Sans" pitchFamily="34" charset="0"/>
                <a:ea typeface="Open Sans" pitchFamily="34" charset="0"/>
                <a:cs typeface="Open Sans" pitchFamily="34" charset="0"/>
              </a:rPr>
              <a:t>Schonfeld</a:t>
            </a:r>
            <a:r>
              <a:rPr lang="en-US" sz="800" dirty="0" smtClean="0">
                <a:latin typeface="Open Sans" pitchFamily="34" charset="0"/>
                <a:ea typeface="Open Sans" pitchFamily="34" charset="0"/>
                <a:cs typeface="Open Sans" pitchFamily="34" charset="0"/>
              </a:rPr>
              <a:t>. This work is licensed under a Creative Commons </a:t>
            </a:r>
            <a:r>
              <a:rPr lang="en-US" sz="800" dirty="0" smtClean="0">
                <a:latin typeface="Open Sans" pitchFamily="34" charset="0"/>
                <a:ea typeface="Open Sans" pitchFamily="34" charset="0"/>
                <a:cs typeface="Open Sans" pitchFamily="34" charset="0"/>
              </a:rPr>
              <a:t>Attribution-</a:t>
            </a:r>
            <a:r>
              <a:rPr lang="en-US" sz="800" dirty="0" err="1" smtClean="0">
                <a:latin typeface="Open Sans" pitchFamily="34" charset="0"/>
                <a:ea typeface="Open Sans" pitchFamily="34" charset="0"/>
                <a:cs typeface="Open Sans" pitchFamily="34" charset="0"/>
              </a:rPr>
              <a:t>NonCommercial</a:t>
            </a:r>
            <a:r>
              <a:rPr lang="en-US" sz="800" dirty="0" smtClean="0">
                <a:latin typeface="Open Sans" pitchFamily="34" charset="0"/>
                <a:ea typeface="Open Sans" pitchFamily="34" charset="0"/>
                <a:cs typeface="Open Sans" pitchFamily="34" charset="0"/>
              </a:rPr>
              <a:t> </a:t>
            </a:r>
            <a:r>
              <a:rPr lang="en-US" sz="800" dirty="0" smtClean="0">
                <a:latin typeface="Open Sans" pitchFamily="34" charset="0"/>
                <a:ea typeface="Open Sans" pitchFamily="34" charset="0"/>
                <a:cs typeface="Open Sans" pitchFamily="34" charset="0"/>
              </a:rPr>
              <a:t>3.0 </a:t>
            </a:r>
            <a:r>
              <a:rPr lang="en-US" sz="800" dirty="0" err="1" smtClean="0">
                <a:latin typeface="Open Sans" pitchFamily="34" charset="0"/>
                <a:ea typeface="Open Sans" pitchFamily="34" charset="0"/>
                <a:cs typeface="Open Sans" pitchFamily="34" charset="0"/>
              </a:rPr>
              <a:t>Unported</a:t>
            </a:r>
            <a:r>
              <a:rPr lang="en-US" sz="800" dirty="0" smtClean="0">
                <a:latin typeface="Open Sans" pitchFamily="34" charset="0"/>
                <a:ea typeface="Open Sans" pitchFamily="34" charset="0"/>
                <a:cs typeface="Open Sans" pitchFamily="34" charset="0"/>
              </a:rPr>
              <a:t> License. </a:t>
            </a:r>
            <a:r>
              <a:rPr lang="en-US" sz="800" dirty="0" smtClean="0">
                <a:latin typeface="Open Sans" charset="0"/>
                <a:ea typeface="Open Sans" charset="0"/>
                <a:cs typeface="Open Sans" charset="0"/>
              </a:rPr>
              <a:t>Suggested attribution: “This work uses content from “Our Format Transitions” © </a:t>
            </a:r>
            <a:r>
              <a:rPr lang="en-US" sz="800" dirty="0" smtClean="0">
                <a:latin typeface="Open Sans" pitchFamily="34" charset="0"/>
                <a:ea typeface="Open Sans" pitchFamily="34" charset="0"/>
                <a:cs typeface="Open Sans" pitchFamily="34" charset="0"/>
              </a:rPr>
              <a:t>Roger C. </a:t>
            </a:r>
            <a:r>
              <a:rPr lang="en-US" sz="800" dirty="0" err="1" smtClean="0">
                <a:latin typeface="Open Sans" pitchFamily="34" charset="0"/>
                <a:ea typeface="Open Sans" pitchFamily="34" charset="0"/>
                <a:cs typeface="Open Sans" pitchFamily="34" charset="0"/>
              </a:rPr>
              <a:t>Schonfeld</a:t>
            </a:r>
            <a:r>
              <a:rPr lang="en-US" sz="800" dirty="0" smtClean="0">
                <a:latin typeface="Open Sans" charset="0"/>
                <a:ea typeface="Open Sans" charset="0"/>
                <a:cs typeface="Open Sans" charset="0"/>
              </a:rPr>
              <a:t>, used under a Creative Commons </a:t>
            </a:r>
            <a:r>
              <a:rPr lang="en-US" sz="800" dirty="0" smtClean="0">
                <a:latin typeface="Open Sans" charset="0"/>
                <a:ea typeface="Open Sans" charset="0"/>
                <a:cs typeface="Open Sans" charset="0"/>
              </a:rPr>
              <a:t>Attribution-</a:t>
            </a:r>
            <a:r>
              <a:rPr lang="en-US" sz="800" dirty="0" err="1" smtClean="0">
                <a:latin typeface="Open Sans" charset="0"/>
                <a:ea typeface="Open Sans" charset="0"/>
                <a:cs typeface="Open Sans" charset="0"/>
              </a:rPr>
              <a:t>NonCommercial</a:t>
            </a:r>
            <a:r>
              <a:rPr lang="en-US" sz="800" dirty="0" smtClean="0">
                <a:latin typeface="Open Sans" charset="0"/>
                <a:ea typeface="Open Sans" charset="0"/>
                <a:cs typeface="Open Sans" charset="0"/>
              </a:rPr>
              <a:t> </a:t>
            </a:r>
            <a:r>
              <a:rPr lang="en-US" sz="800" dirty="0" smtClean="0">
                <a:latin typeface="Open Sans" charset="0"/>
                <a:ea typeface="Open Sans" charset="0"/>
                <a:cs typeface="Open Sans" charset="0"/>
              </a:rPr>
              <a:t>license:  </a:t>
            </a:r>
            <a:r>
              <a:rPr lang="en-US" sz="800" u="sng" dirty="0" smtClean="0">
                <a:latin typeface="Open Sans" charset="0"/>
                <a:ea typeface="Open Sans" charset="0"/>
                <a:cs typeface="Open Sans" charset="0"/>
                <a:hlinkClick r:id="rId3"/>
              </a:rPr>
              <a:t>http://creativecommons.org/licenses/by-nc/3.0/us</a:t>
            </a:r>
            <a:r>
              <a:rPr lang="en-US" sz="800" u="sng" dirty="0" smtClean="0">
                <a:latin typeface="Open Sans" charset="0"/>
                <a:ea typeface="Open Sans" charset="0"/>
                <a:cs typeface="Open Sans" charset="0"/>
                <a:hlinkClick r:id="rId3"/>
              </a:rPr>
              <a:t>/</a:t>
            </a:r>
            <a:r>
              <a:rPr lang="en-US" sz="800" dirty="0" smtClean="0">
                <a:latin typeface="Open Sans" charset="0"/>
                <a:ea typeface="Open Sans" charset="0"/>
                <a:cs typeface="Open Sans" charset="0"/>
              </a:rPr>
              <a:t>”</a:t>
            </a:r>
            <a:r>
              <a:rPr lang="en-US" sz="800" dirty="0" smtClean="0">
                <a:latin typeface="Open Sans" charset="0"/>
                <a:ea typeface="Open Sans" charset="0"/>
                <a:cs typeface="Open Sans" charset="0"/>
              </a:rPr>
              <a:t> </a:t>
            </a:r>
            <a:endParaRPr lang="en-US" sz="800" dirty="0"/>
          </a:p>
        </p:txBody>
      </p:sp>
      <p:pic>
        <p:nvPicPr>
          <p:cNvPr id="5" name="Picture 4" descr="by-nc.png"/>
          <p:cNvPicPr>
            <a:picLocks noChangeAspect="1"/>
          </p:cNvPicPr>
          <p:nvPr/>
        </p:nvPicPr>
        <p:blipFill>
          <a:blip r:embed="rId4" cstate="print"/>
          <a:stretch>
            <a:fillRect/>
          </a:stretch>
        </p:blipFill>
        <p:spPr>
          <a:xfrm>
            <a:off x="4648200" y="5867400"/>
            <a:ext cx="1227411" cy="429442"/>
          </a:xfrm>
          <a:prstGeom prst="rect">
            <a:avLst/>
          </a:prstGeom>
        </p:spPr>
      </p:pic>
    </p:spTree>
    <p:extLst>
      <p:ext uri="{BB962C8B-B14F-4D97-AF65-F5344CB8AC3E}">
        <p14:creationId xmlns="" xmlns:p14="http://schemas.microsoft.com/office/powerpoint/2010/main" val="2014732689"/>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x.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6488668"/>
            <a:ext cx="8417260"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Library Survey 2013; Ithaka S+R US Faculty Survey 2012</a:t>
            </a:r>
            <a:endParaRPr lang="en-US" dirty="0">
              <a:solidFill>
                <a:schemeClr val="tx1">
                  <a:lumMod val="75000"/>
                  <a:lumOff val="25000"/>
                </a:schemeClr>
              </a:solidFill>
              <a:latin typeface="Arial Narrow" pitchFamily="34" charset="0"/>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600"/>
              </a:spcAft>
            </a:pPr>
            <a:r>
              <a:rPr lang="en-US" dirty="0" smtClean="0">
                <a:solidFill>
                  <a:srgbClr val="595959"/>
                </a:solidFill>
              </a:rPr>
              <a:t>Faculty Members: “If my library cancelled the current issues of a print version of a journal but continued to make them available electronically, that would be fine with me.”</a:t>
            </a:r>
          </a:p>
          <a:p>
            <a:pPr marL="0" indent="0" algn="ctr">
              <a:spcAft>
                <a:spcPts val="600"/>
              </a:spcAft>
            </a:pPr>
            <a:endParaRPr lang="en-US" b="0" dirty="0" smtClean="0">
              <a:solidFill>
                <a:srgbClr val="595959"/>
              </a:solidFill>
              <a:latin typeface="Calibri"/>
              <a:cs typeface="Calibri"/>
            </a:endParaRPr>
          </a:p>
        </p:txBody>
      </p:sp>
      <p:sp>
        <p:nvSpPr>
          <p:cNvPr id="3" name="Title 2"/>
          <p:cNvSpPr>
            <a:spLocks noGrp="1"/>
          </p:cNvSpPr>
          <p:nvPr>
            <p:ph type="title"/>
          </p:nvPr>
        </p:nvSpPr>
        <p:spPr/>
        <p:txBody>
          <a:bodyPr>
            <a:normAutofit/>
          </a:bodyPr>
          <a:lstStyle/>
          <a:p>
            <a:r>
              <a:rPr lang="en-US" sz="2000" dirty="0" smtClean="0">
                <a:solidFill>
                  <a:schemeClr val="tx1">
                    <a:lumMod val="65000"/>
                    <a:lumOff val="35000"/>
                  </a:schemeClr>
                </a:solidFill>
              </a:rPr>
              <a:t>Collecting format</a:t>
            </a:r>
            <a:endParaRPr lang="en-US" sz="2000" dirty="0">
              <a:solidFill>
                <a:schemeClr val="tx1">
                  <a:lumMod val="65000"/>
                  <a:lumOff val="35000"/>
                </a:schemeClr>
              </a:solidFill>
            </a:endParaRPr>
          </a:p>
        </p:txBody>
      </p:sp>
    </p:spTree>
    <p:extLst>
      <p:ext uri="{BB962C8B-B14F-4D97-AF65-F5344CB8AC3E}">
        <p14:creationId xmlns="" xmlns:p14="http://schemas.microsoft.com/office/powerpoint/2010/main" val="29934534"/>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eaLnBrk="0" hangingPunct="0"/>
            <a:endParaRPr lang="en-US" sz="2400">
              <a:latin typeface="Arial" pitchFamily="34" charset="0"/>
            </a:endParaRPr>
          </a:p>
        </p:txBody>
      </p:sp>
      <p:pic>
        <p:nvPicPr>
          <p:cNvPr id="39938" name="Picture 3" descr="figure_8.jpg"/>
          <p:cNvPicPr>
            <a:picLocks noChangeAspect="1"/>
          </p:cNvPicPr>
          <p:nvPr/>
        </p:nvPicPr>
        <p:blipFill>
          <a:blip r:embed="rId3" cstate="print"/>
          <a:srcRect t="7843" b="5209"/>
          <a:stretch>
            <a:fillRect/>
          </a:stretch>
        </p:blipFill>
        <p:spPr bwMode="auto">
          <a:xfrm>
            <a:off x="119063" y="493713"/>
            <a:ext cx="9012237" cy="6076950"/>
          </a:xfrm>
          <a:prstGeom prst="rect">
            <a:avLst/>
          </a:prstGeom>
          <a:noFill/>
          <a:ln w="9525">
            <a:noFill/>
            <a:miter lim="800000"/>
            <a:headEnd/>
            <a:tailEnd/>
          </a:ln>
        </p:spPr>
      </p:pic>
      <p:sp>
        <p:nvSpPr>
          <p:cNvPr id="2" name="Rectangle 1"/>
          <p:cNvSpPr/>
          <p:nvPr/>
        </p:nvSpPr>
        <p:spPr bwMode="auto">
          <a:xfrm>
            <a:off x="308344" y="493713"/>
            <a:ext cx="7953154" cy="5589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6" name="TextBox 5"/>
          <p:cNvSpPr txBox="1"/>
          <p:nvPr/>
        </p:nvSpPr>
        <p:spPr>
          <a:xfrm>
            <a:off x="40940" y="6469039"/>
            <a:ext cx="4759660"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Faculty Survey 2012</a:t>
            </a:r>
            <a:endParaRPr lang="en-US" dirty="0">
              <a:solidFill>
                <a:schemeClr val="tx1">
                  <a:lumMod val="75000"/>
                  <a:lumOff val="25000"/>
                </a:schemeClr>
              </a:solidFill>
              <a:latin typeface="Arial Narrow" pitchFamily="34" charset="0"/>
            </a:endParaRPr>
          </a:p>
        </p:txBody>
      </p:sp>
      <p:sp>
        <p:nvSpPr>
          <p:cNvPr id="7" name="Title 6"/>
          <p:cNvSpPr>
            <a:spLocks noGrp="1"/>
          </p:cNvSpPr>
          <p:nvPr>
            <p:ph type="title"/>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7237229" cy="566738"/>
          </a:xfrm>
        </p:spPr>
        <p:txBody>
          <a:bodyPr rtlCol="0">
            <a:noAutofit/>
          </a:bodyPr>
          <a:lstStyle/>
          <a:p>
            <a:pPr>
              <a:defRPr/>
            </a:pPr>
            <a:r>
              <a:rPr lang="en-US" dirty="0" smtClean="0">
                <a:solidFill>
                  <a:schemeClr val="tx1">
                    <a:lumMod val="65000"/>
                    <a:lumOff val="35000"/>
                  </a:schemeClr>
                </a:solidFill>
                <a:ea typeface="+mj-ea"/>
                <a:cs typeface="Lucida Grande"/>
              </a:rPr>
              <a:t>Publication format</a:t>
            </a:r>
            <a:endParaRPr lang="en-US" dirty="0">
              <a:solidFill>
                <a:schemeClr val="tx1">
                  <a:lumMod val="65000"/>
                  <a:lumOff val="35000"/>
                </a:schemeClr>
              </a:solidFill>
              <a:ea typeface="+mj-ea"/>
              <a:cs typeface="Lucida Grande"/>
            </a:endParaRPr>
          </a:p>
        </p:txBody>
      </p:sp>
      <p:sp>
        <p:nvSpPr>
          <p:cNvPr id="6" name="TextBox 5"/>
          <p:cNvSpPr txBox="1"/>
          <p:nvPr/>
        </p:nvSpPr>
        <p:spPr>
          <a:xfrm>
            <a:off x="685800" y="1143000"/>
            <a:ext cx="7772400" cy="4401205"/>
          </a:xfrm>
          <a:prstGeom prst="rect">
            <a:avLst/>
          </a:prstGeom>
          <a:noFill/>
        </p:spPr>
        <p:txBody>
          <a:bodyPr wrap="square">
            <a:spAutoFit/>
          </a:bodyPr>
          <a:lstStyle/>
          <a:p>
            <a:endParaRPr lang="en-US" sz="2000" b="1" dirty="0" smtClean="0">
              <a:solidFill>
                <a:srgbClr val="595959"/>
              </a:solidFill>
              <a:latin typeface="+mj-lt"/>
            </a:endParaRPr>
          </a:p>
          <a:p>
            <a:endParaRPr lang="en-US" sz="2000" b="1" dirty="0" smtClean="0">
              <a:solidFill>
                <a:srgbClr val="595959"/>
              </a:solidFill>
              <a:latin typeface="+mj-lt"/>
            </a:endParaRPr>
          </a:p>
          <a:p>
            <a:endParaRPr lang="en-US" sz="2000" b="1" dirty="0" smtClean="0">
              <a:solidFill>
                <a:srgbClr val="595959"/>
              </a:solidFill>
              <a:latin typeface="+mj-lt"/>
            </a:endParaRPr>
          </a:p>
          <a:p>
            <a:endParaRPr lang="en-US" sz="2000" b="1" dirty="0" smtClean="0">
              <a:solidFill>
                <a:srgbClr val="595959"/>
              </a:solidFill>
              <a:latin typeface="+mj-lt"/>
            </a:endParaRPr>
          </a:p>
          <a:p>
            <a:r>
              <a:rPr lang="en-US" sz="2000" b="1" dirty="0" smtClean="0">
                <a:solidFill>
                  <a:srgbClr val="595959"/>
                </a:solidFill>
                <a:latin typeface="+mj-lt"/>
              </a:rPr>
              <a:t>Faculty members: “I am completely comfortable with journals I use regularly ceasing their print versions and publishing in electronic-only form”</a:t>
            </a:r>
          </a:p>
          <a:p>
            <a:endParaRPr lang="en-US" sz="2000" b="1" dirty="0" smtClean="0">
              <a:solidFill>
                <a:srgbClr val="595959"/>
              </a:solidFill>
              <a:latin typeface="+mj-lt"/>
            </a:endParaRPr>
          </a:p>
          <a:p>
            <a:r>
              <a:rPr lang="en-US" sz="2000" b="1" dirty="0" smtClean="0">
                <a:solidFill>
                  <a:srgbClr val="595959"/>
                </a:solidFill>
                <a:latin typeface="+mj-lt"/>
              </a:rPr>
              <a:t>Academic library directors: “I am completely comfortable with journals my library subscribes to ceasing their print versions and publishing in electronic-only form.”</a:t>
            </a:r>
          </a:p>
          <a:p>
            <a:endParaRPr lang="en-US" sz="2000" b="1" dirty="0" smtClean="0">
              <a:solidFill>
                <a:srgbClr val="595959"/>
              </a:solidFill>
              <a:latin typeface="+mj-lt"/>
            </a:endParaRPr>
          </a:p>
          <a:p>
            <a:endParaRPr lang="en-US" sz="2000" b="1" dirty="0" smtClean="0">
              <a:solidFill>
                <a:srgbClr val="595959"/>
              </a:solidFill>
              <a:latin typeface="+mj-lt"/>
            </a:endParaRPr>
          </a:p>
          <a:p>
            <a:endParaRPr lang="en-US" sz="2000" b="1" dirty="0">
              <a:solidFill>
                <a:srgbClr val="595959"/>
              </a:solidFill>
              <a:latin typeface="+mj-lt"/>
            </a:endParaRPr>
          </a:p>
        </p:txBody>
      </p:sp>
    </p:spTree>
    <p:extLst>
      <p:ext uri="{BB962C8B-B14F-4D97-AF65-F5344CB8AC3E}">
        <p14:creationId xmlns:p14="http://schemas.microsoft.com/office/powerpoint/2010/main" xmlns="" val="86651097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4"/>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eaLnBrk="0" hangingPunct="0"/>
            <a:endParaRPr lang="en-US" sz="2400">
              <a:latin typeface="Arial" pitchFamily="34" charset="0"/>
            </a:endParaRPr>
          </a:p>
        </p:txBody>
      </p:sp>
      <p:pic>
        <p:nvPicPr>
          <p:cNvPr id="38914" name="Picture 10" descr="figure_9.jpg"/>
          <p:cNvPicPr>
            <a:picLocks noChangeAspect="1"/>
          </p:cNvPicPr>
          <p:nvPr/>
        </p:nvPicPr>
        <p:blipFill>
          <a:blip r:embed="rId3" cstate="print"/>
          <a:srcRect t="16256"/>
          <a:stretch>
            <a:fillRect/>
          </a:stretch>
        </p:blipFill>
        <p:spPr bwMode="auto">
          <a:xfrm>
            <a:off x="0" y="675941"/>
            <a:ext cx="9144000" cy="5910597"/>
          </a:xfrm>
          <a:prstGeom prst="rect">
            <a:avLst/>
          </a:prstGeom>
          <a:noFill/>
          <a:ln w="9525">
            <a:noFill/>
            <a:miter lim="800000"/>
            <a:headEnd/>
            <a:tailEnd/>
          </a:ln>
        </p:spPr>
      </p:pic>
      <p:sp>
        <p:nvSpPr>
          <p:cNvPr id="5" name="TextBox 4"/>
          <p:cNvSpPr txBox="1"/>
          <p:nvPr/>
        </p:nvSpPr>
        <p:spPr>
          <a:xfrm>
            <a:off x="40940" y="6469039"/>
            <a:ext cx="4572001"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Faculty Survey 2012</a:t>
            </a:r>
            <a:endParaRPr lang="en-US" dirty="0">
              <a:solidFill>
                <a:schemeClr val="tx1">
                  <a:lumMod val="75000"/>
                  <a:lumOff val="25000"/>
                </a:schemeClr>
              </a:solidFill>
              <a:latin typeface="Arial Narrow" pitchFamily="34" charset="0"/>
            </a:endParaRPr>
          </a:p>
        </p:txBody>
      </p:sp>
      <p:sp>
        <p:nvSpPr>
          <p:cNvPr id="6" name="Title 5"/>
          <p:cNvSpPr>
            <a:spLocks noGrp="1"/>
          </p:cNvSpPr>
          <p:nvPr>
            <p:ph type="title"/>
          </p:nvPr>
        </p:nvSpPr>
        <p:spPr/>
        <p:txBody>
          <a:bodyPr/>
          <a:lstStyle/>
          <a:p>
            <a:endParaRPr lang="en-US"/>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0940" y="6469039"/>
            <a:ext cx="8645860"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Library Survey 2013; Ithaka S+R US Faculty Survey 2012</a:t>
            </a:r>
            <a:endParaRPr lang="en-US" dirty="0">
              <a:solidFill>
                <a:schemeClr val="tx1">
                  <a:lumMod val="75000"/>
                  <a:lumOff val="25000"/>
                </a:schemeClr>
              </a:solidFill>
              <a:latin typeface="Arial Narrow" pitchFamily="34" charset="0"/>
            </a:endParaRPr>
          </a:p>
        </p:txBody>
      </p:sp>
    </p:spTree>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7772400" cy="3962400"/>
          </a:xfrm>
        </p:spPr>
        <p:txBody>
          <a:bodyPr/>
          <a:lstStyle/>
          <a:p>
            <a:pPr marL="0" indent="0">
              <a:spcAft>
                <a:spcPts val="600"/>
              </a:spcAft>
            </a:pPr>
            <a:r>
              <a:rPr lang="en-US" dirty="0" smtClean="0">
                <a:solidFill>
                  <a:srgbClr val="595959"/>
                </a:solidFill>
                <a:ea typeface="Lucida Grande"/>
                <a:cs typeface="Calibri"/>
              </a:rPr>
              <a:t>Academic Library Directors: “Within </a:t>
            </a:r>
            <a:r>
              <a:rPr lang="en-US" dirty="0">
                <a:solidFill>
                  <a:srgbClr val="595959"/>
                </a:solidFill>
                <a:ea typeface="Lucida Grande"/>
                <a:cs typeface="Calibri"/>
              </a:rPr>
              <a:t>the next five years, the use of online or digitized journals will be so prevalent among faculty and students that it will not be necessary to maintain library collections of hard-copy journals</a:t>
            </a:r>
            <a:r>
              <a:rPr lang="en-US" dirty="0" smtClean="0">
                <a:solidFill>
                  <a:srgbClr val="595959"/>
                </a:solidFill>
                <a:ea typeface="Lucida Grande"/>
                <a:cs typeface="Calibri"/>
              </a:rPr>
              <a:t>.”</a:t>
            </a:r>
            <a:endParaRPr lang="en-US" dirty="0" smtClean="0">
              <a:solidFill>
                <a:srgbClr val="595959"/>
              </a:solidFill>
              <a:cs typeface="Calibri"/>
            </a:endParaRPr>
          </a:p>
        </p:txBody>
      </p:sp>
      <p:sp>
        <p:nvSpPr>
          <p:cNvPr id="3" name="Title 2"/>
          <p:cNvSpPr>
            <a:spLocks noGrp="1"/>
          </p:cNvSpPr>
          <p:nvPr>
            <p:ph type="title"/>
          </p:nvPr>
        </p:nvSpPr>
        <p:spPr/>
        <p:txBody>
          <a:bodyPr>
            <a:normAutofit/>
          </a:bodyPr>
          <a:lstStyle/>
          <a:p>
            <a:r>
              <a:rPr lang="en-US" sz="2000" dirty="0" smtClean="0">
                <a:solidFill>
                  <a:schemeClr val="tx1">
                    <a:lumMod val="65000"/>
                    <a:lumOff val="35000"/>
                  </a:schemeClr>
                </a:solidFill>
              </a:rPr>
              <a:t>Collections Management</a:t>
            </a:r>
            <a:endParaRPr lang="en-US" sz="2000" dirty="0">
              <a:solidFill>
                <a:schemeClr val="tx1">
                  <a:lumMod val="65000"/>
                  <a:lumOff val="35000"/>
                </a:schemeClr>
              </a:solidFill>
            </a:endParaRPr>
          </a:p>
        </p:txBody>
      </p:sp>
    </p:spTree>
    <p:extLst>
      <p:ext uri="{BB962C8B-B14F-4D97-AF65-F5344CB8AC3E}">
        <p14:creationId xmlns="" xmlns:p14="http://schemas.microsoft.com/office/powerpoint/2010/main" val="2390490977"/>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1471"/>
            <a:ext cx="9144000" cy="6858000"/>
          </a:xfrm>
          <a:prstGeom prst="rect">
            <a:avLst/>
          </a:prstGeom>
        </p:spPr>
      </p:pic>
      <p:sp>
        <p:nvSpPr>
          <p:cNvPr id="3" name="TextBox 2"/>
          <p:cNvSpPr txBox="1"/>
          <p:nvPr/>
        </p:nvSpPr>
        <p:spPr>
          <a:xfrm>
            <a:off x="0" y="6488668"/>
            <a:ext cx="4572001" cy="369332"/>
          </a:xfrm>
          <a:prstGeom prst="rect">
            <a:avLst/>
          </a:prstGeom>
          <a:noFill/>
        </p:spPr>
        <p:txBody>
          <a:bodyPr wrap="square" rtlCol="0">
            <a:spAutoFit/>
          </a:bodyPr>
          <a:lstStyle/>
          <a:p>
            <a:r>
              <a:rPr lang="en-US" dirty="0" smtClean="0">
                <a:solidFill>
                  <a:schemeClr val="tx1">
                    <a:lumMod val="75000"/>
                    <a:lumOff val="25000"/>
                  </a:schemeClr>
                </a:solidFill>
                <a:latin typeface="Arial Narrow" pitchFamily="34" charset="0"/>
              </a:rPr>
              <a:t>Source: Ithaka S+R US Library Survey 2013</a:t>
            </a:r>
            <a:endParaRPr lang="en-US" dirty="0">
              <a:solidFill>
                <a:schemeClr val="tx1">
                  <a:lumMod val="75000"/>
                  <a:lumOff val="25000"/>
                </a:schemeClr>
              </a:solidFill>
              <a:latin typeface="Arial Narrow" pitchFamily="34" charset="0"/>
            </a:endParaRPr>
          </a:p>
        </p:txBody>
      </p:sp>
    </p:spTree>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S+R for powerpoin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S+R for powerpoint</Template>
  <TotalTime>3060</TotalTime>
  <Words>1036</Words>
  <Application>Microsoft Office PowerPoint</Application>
  <PresentationFormat>On-screen Show (4:3)</PresentationFormat>
  <Paragraphs>122</Paragraphs>
  <Slides>24</Slides>
  <Notes>16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S+R for powerpoint</vt:lpstr>
      <vt:lpstr>Slide 1</vt:lpstr>
      <vt:lpstr>Slide 2</vt:lpstr>
      <vt:lpstr>Collecting format</vt:lpstr>
      <vt:lpstr>Slide 4</vt:lpstr>
      <vt:lpstr>Publication format</vt:lpstr>
      <vt:lpstr>Slide 6</vt:lpstr>
      <vt:lpstr>Slide 7</vt:lpstr>
      <vt:lpstr>Collections Management</vt:lpstr>
      <vt:lpstr>Slide 9</vt:lpstr>
      <vt:lpstr>Backfiles Format</vt:lpstr>
      <vt:lpstr>Slide 11</vt:lpstr>
      <vt:lpstr>Slide 12</vt:lpstr>
      <vt:lpstr>Slide 13</vt:lpstr>
      <vt:lpstr>De-Accessioning to Date</vt:lpstr>
      <vt:lpstr>Slide 15</vt:lpstr>
      <vt:lpstr>How do you feel about ebooks?</vt:lpstr>
      <vt:lpstr>Frequency of Use</vt:lpstr>
      <vt:lpstr>Slide 18</vt:lpstr>
      <vt:lpstr>Importance</vt:lpstr>
      <vt:lpstr>Slide 20</vt:lpstr>
      <vt:lpstr>Use Cases</vt:lpstr>
      <vt:lpstr>Monograph use cases (US)</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Format Transitions</dc:title>
  <dc:creator>Roger C. Schonfeld</dc:creator>
  <cp:lastModifiedBy>Windows User</cp:lastModifiedBy>
  <cp:revision>216</cp:revision>
  <cp:lastPrinted>2014-01-22T19:18:42Z</cp:lastPrinted>
  <dcterms:created xsi:type="dcterms:W3CDTF">2013-06-20T17:56:03Z</dcterms:created>
  <dcterms:modified xsi:type="dcterms:W3CDTF">2014-04-02T15:02:05Z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