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5" r:id="rId3"/>
    <p:sldId id="259" r:id="rId4"/>
    <p:sldId id="275" r:id="rId5"/>
    <p:sldId id="263" r:id="rId6"/>
    <p:sldId id="260" r:id="rId7"/>
    <p:sldId id="262" r:id="rId8"/>
    <p:sldId id="267" r:id="rId9"/>
    <p:sldId id="266" r:id="rId10"/>
    <p:sldId id="264" r:id="rId11"/>
    <p:sldId id="270" r:id="rId12"/>
    <p:sldId id="278" r:id="rId13"/>
    <p:sldId id="269" r:id="rId14"/>
    <p:sldId id="268" r:id="rId15"/>
    <p:sldId id="271" r:id="rId16"/>
    <p:sldId id="272" r:id="rId17"/>
    <p:sldId id="273" r:id="rId18"/>
    <p:sldId id="276" r:id="rId19"/>
    <p:sldId id="25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44" autoAdjust="0"/>
    <p:restoredTop sz="88272" autoAdjust="0"/>
  </p:normalViewPr>
  <p:slideViewPr>
    <p:cSldViewPr snapToGrid="0" snapToObjects="1">
      <p:cViewPr varScale="1">
        <p:scale>
          <a:sx n="81" d="100"/>
          <a:sy n="81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6B6123-6C6E-4092-B3D4-AB3C6BA70C50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E99DC046-2440-4B29-B4FB-E861102DC98F}">
      <dgm:prSet phldrT="[Text]"/>
      <dgm:spPr/>
      <dgm:t>
        <a:bodyPr/>
        <a:lstStyle/>
        <a:p>
          <a:r>
            <a:rPr lang="en-GB" dirty="0" smtClean="0"/>
            <a:t>Awareness Raising and Advocacy</a:t>
          </a:r>
          <a:endParaRPr lang="en-GB" dirty="0"/>
        </a:p>
      </dgm:t>
    </dgm:pt>
    <dgm:pt modelId="{3AD09519-F77F-49A8-BEC1-D5E4784A84C5}" type="parTrans" cxnId="{3547A882-F5EC-4443-8B0E-7BAEC4CF307D}">
      <dgm:prSet/>
      <dgm:spPr/>
      <dgm:t>
        <a:bodyPr/>
        <a:lstStyle/>
        <a:p>
          <a:endParaRPr lang="en-GB"/>
        </a:p>
      </dgm:t>
    </dgm:pt>
    <dgm:pt modelId="{7B6020BB-D2DF-4D7D-B644-F1ED9BF1C33E}" type="sibTrans" cxnId="{3547A882-F5EC-4443-8B0E-7BAEC4CF307D}">
      <dgm:prSet/>
      <dgm:spPr/>
      <dgm:t>
        <a:bodyPr/>
        <a:lstStyle/>
        <a:p>
          <a:endParaRPr lang="en-GB"/>
        </a:p>
      </dgm:t>
    </dgm:pt>
    <dgm:pt modelId="{18A9D557-09A2-4F2B-BA13-B3363CB6B4D9}">
      <dgm:prSet phldrT="[Text]"/>
      <dgm:spPr/>
      <dgm:t>
        <a:bodyPr/>
        <a:lstStyle/>
        <a:p>
          <a:r>
            <a:rPr lang="en-GB" dirty="0" smtClean="0"/>
            <a:t>Planning</a:t>
          </a:r>
          <a:endParaRPr lang="en-GB" dirty="0"/>
        </a:p>
      </dgm:t>
    </dgm:pt>
    <dgm:pt modelId="{ADECDFDE-3333-4156-A1C3-AA902C437D2B}" type="parTrans" cxnId="{A3207C0B-5536-4DBF-AEF6-AEF6A3917488}">
      <dgm:prSet/>
      <dgm:spPr/>
      <dgm:t>
        <a:bodyPr/>
        <a:lstStyle/>
        <a:p>
          <a:endParaRPr lang="en-GB"/>
        </a:p>
      </dgm:t>
    </dgm:pt>
    <dgm:pt modelId="{28476958-B34C-4856-8592-069350F1757D}" type="sibTrans" cxnId="{A3207C0B-5536-4DBF-AEF6-AEF6A3917488}">
      <dgm:prSet/>
      <dgm:spPr/>
      <dgm:t>
        <a:bodyPr/>
        <a:lstStyle/>
        <a:p>
          <a:endParaRPr lang="en-GB"/>
        </a:p>
      </dgm:t>
    </dgm:pt>
    <dgm:pt modelId="{3D97D925-B537-4A2B-A5B2-2F1E9CB947CA}">
      <dgm:prSet phldrT="[Text]"/>
      <dgm:spPr/>
      <dgm:t>
        <a:bodyPr/>
        <a:lstStyle/>
        <a:p>
          <a:r>
            <a:rPr lang="en-GB" dirty="0" smtClean="0"/>
            <a:t>Active Research</a:t>
          </a:r>
          <a:endParaRPr lang="en-GB" dirty="0"/>
        </a:p>
      </dgm:t>
    </dgm:pt>
    <dgm:pt modelId="{EFA67F98-94DA-48FA-93D7-F8A5969A72B2}" type="parTrans" cxnId="{0632BDFB-90A1-43D2-992D-566A11B9FE7C}">
      <dgm:prSet/>
      <dgm:spPr/>
      <dgm:t>
        <a:bodyPr/>
        <a:lstStyle/>
        <a:p>
          <a:endParaRPr lang="en-GB"/>
        </a:p>
      </dgm:t>
    </dgm:pt>
    <dgm:pt modelId="{499E7584-C378-48CF-927F-1B256F124958}" type="sibTrans" cxnId="{0632BDFB-90A1-43D2-992D-566A11B9FE7C}">
      <dgm:prSet/>
      <dgm:spPr/>
      <dgm:t>
        <a:bodyPr/>
        <a:lstStyle/>
        <a:p>
          <a:endParaRPr lang="en-GB"/>
        </a:p>
      </dgm:t>
    </dgm:pt>
    <dgm:pt modelId="{610E830F-6283-45C6-8711-C6B8C1706CEE}">
      <dgm:prSet phldrT="[Text]"/>
      <dgm:spPr/>
      <dgm:t>
        <a:bodyPr/>
        <a:lstStyle/>
        <a:p>
          <a:r>
            <a:rPr lang="en-GB" dirty="0" smtClean="0"/>
            <a:t>Data Management Planning</a:t>
          </a:r>
          <a:endParaRPr lang="en-GB" dirty="0"/>
        </a:p>
      </dgm:t>
    </dgm:pt>
    <dgm:pt modelId="{BEF942E3-ED65-4E99-A426-472CF94AEF9C}" type="parTrans" cxnId="{7A73516E-915B-4672-ACEB-AB79910CB14A}">
      <dgm:prSet/>
      <dgm:spPr/>
      <dgm:t>
        <a:bodyPr/>
        <a:lstStyle/>
        <a:p>
          <a:endParaRPr lang="en-GB"/>
        </a:p>
      </dgm:t>
    </dgm:pt>
    <dgm:pt modelId="{5367119C-B59C-4D85-9973-128C49843269}" type="sibTrans" cxnId="{7A73516E-915B-4672-ACEB-AB79910CB14A}">
      <dgm:prSet/>
      <dgm:spPr/>
      <dgm:t>
        <a:bodyPr/>
        <a:lstStyle/>
        <a:p>
          <a:endParaRPr lang="en-GB"/>
        </a:p>
      </dgm:t>
    </dgm:pt>
    <dgm:pt modelId="{6D8F8E81-79F7-49D7-A129-223A5D363216}">
      <dgm:prSet phldrT="[Text]"/>
      <dgm:spPr/>
      <dgm:t>
        <a:bodyPr/>
        <a:lstStyle/>
        <a:p>
          <a:r>
            <a:rPr lang="en-GB" dirty="0" smtClean="0"/>
            <a:t>Resource planning and costing</a:t>
          </a:r>
          <a:endParaRPr lang="en-GB" dirty="0"/>
        </a:p>
      </dgm:t>
    </dgm:pt>
    <dgm:pt modelId="{55894809-7DF3-4296-9290-55B84D9FF8CD}" type="parTrans" cxnId="{EFC40134-468F-4DFA-8C11-6E7CFA90BE03}">
      <dgm:prSet/>
      <dgm:spPr/>
      <dgm:t>
        <a:bodyPr/>
        <a:lstStyle/>
        <a:p>
          <a:endParaRPr lang="en-GB"/>
        </a:p>
      </dgm:t>
    </dgm:pt>
    <dgm:pt modelId="{5D666037-9BA9-45AC-9FA5-0AE308EEC3C5}" type="sibTrans" cxnId="{EFC40134-468F-4DFA-8C11-6E7CFA90BE03}">
      <dgm:prSet/>
      <dgm:spPr/>
      <dgm:t>
        <a:bodyPr/>
        <a:lstStyle/>
        <a:p>
          <a:endParaRPr lang="en-GB"/>
        </a:p>
      </dgm:t>
    </dgm:pt>
    <dgm:pt modelId="{5A433057-418F-4EC3-9FB8-59E20780D816}">
      <dgm:prSet phldrT="[Text]"/>
      <dgm:spPr/>
      <dgm:t>
        <a:bodyPr/>
        <a:lstStyle/>
        <a:p>
          <a:r>
            <a:rPr lang="en-GB" dirty="0" smtClean="0"/>
            <a:t>Active Data Store</a:t>
          </a:r>
          <a:endParaRPr lang="en-GB" dirty="0"/>
        </a:p>
      </dgm:t>
    </dgm:pt>
    <dgm:pt modelId="{918BBBA9-6197-4CA2-9943-C13A08A02FF4}" type="parTrans" cxnId="{86DD60DC-7E7A-46DA-B894-96F98E22EC0B}">
      <dgm:prSet/>
      <dgm:spPr/>
      <dgm:t>
        <a:bodyPr/>
        <a:lstStyle/>
        <a:p>
          <a:endParaRPr lang="en-GB"/>
        </a:p>
      </dgm:t>
    </dgm:pt>
    <dgm:pt modelId="{09EC1377-45FA-4923-AF83-D8D5749858E4}" type="sibTrans" cxnId="{86DD60DC-7E7A-46DA-B894-96F98E22EC0B}">
      <dgm:prSet/>
      <dgm:spPr/>
      <dgm:t>
        <a:bodyPr/>
        <a:lstStyle/>
        <a:p>
          <a:endParaRPr lang="en-GB"/>
        </a:p>
      </dgm:t>
    </dgm:pt>
    <dgm:pt modelId="{A1FD69B6-E8C5-403E-8C75-7577A6FF0A7B}">
      <dgm:prSet phldrT="[Text]"/>
      <dgm:spPr/>
      <dgm:t>
        <a:bodyPr/>
        <a:lstStyle/>
        <a:p>
          <a:r>
            <a:rPr lang="en-GB" dirty="0" smtClean="0"/>
            <a:t>Data Stewardship</a:t>
          </a:r>
          <a:endParaRPr lang="en-GB" dirty="0"/>
        </a:p>
      </dgm:t>
    </dgm:pt>
    <dgm:pt modelId="{886E8849-A11E-42B3-87FB-BEFA96946ED7}" type="parTrans" cxnId="{A39A4EA2-1823-4391-A005-E5BB6D389448}">
      <dgm:prSet/>
      <dgm:spPr/>
      <dgm:t>
        <a:bodyPr/>
        <a:lstStyle/>
        <a:p>
          <a:endParaRPr lang="en-GB"/>
        </a:p>
      </dgm:t>
    </dgm:pt>
    <dgm:pt modelId="{D61729A3-17F4-47B5-9F59-22CD3AB3C4F1}" type="sibTrans" cxnId="{A39A4EA2-1823-4391-A005-E5BB6D389448}">
      <dgm:prSet/>
      <dgm:spPr/>
      <dgm:t>
        <a:bodyPr/>
        <a:lstStyle/>
        <a:p>
          <a:endParaRPr lang="en-GB"/>
        </a:p>
      </dgm:t>
    </dgm:pt>
    <dgm:pt modelId="{156B501A-5256-4C1B-8BC1-8DEDCD1CFB28}">
      <dgm:prSet phldrT="[Text]"/>
      <dgm:spPr/>
      <dgm:t>
        <a:bodyPr/>
        <a:lstStyle/>
        <a:p>
          <a:r>
            <a:rPr lang="en-GB" dirty="0" smtClean="0"/>
            <a:t>Data Vault</a:t>
          </a:r>
          <a:endParaRPr lang="en-GB" dirty="0"/>
        </a:p>
      </dgm:t>
    </dgm:pt>
    <dgm:pt modelId="{30AEC8A6-565D-41F9-8750-A13C2F93C520}" type="parTrans" cxnId="{DFECAFBD-3235-4319-94E7-4852D4F0D056}">
      <dgm:prSet/>
      <dgm:spPr/>
      <dgm:t>
        <a:bodyPr/>
        <a:lstStyle/>
        <a:p>
          <a:endParaRPr lang="en-GB"/>
        </a:p>
      </dgm:t>
    </dgm:pt>
    <dgm:pt modelId="{38CC2179-43EA-4F65-B9B4-12F4202F8733}" type="sibTrans" cxnId="{DFECAFBD-3235-4319-94E7-4852D4F0D056}">
      <dgm:prSet/>
      <dgm:spPr/>
      <dgm:t>
        <a:bodyPr/>
        <a:lstStyle/>
        <a:p>
          <a:endParaRPr lang="en-GB"/>
        </a:p>
      </dgm:t>
    </dgm:pt>
    <dgm:pt modelId="{6574EF6B-9AE9-424B-A8C8-852BDAE37C95}">
      <dgm:prSet phldrT="[Text]"/>
      <dgm:spPr/>
      <dgm:t>
        <a:bodyPr/>
        <a:lstStyle/>
        <a:p>
          <a:r>
            <a:rPr lang="en-GB" dirty="0" smtClean="0"/>
            <a:t>Data Asset Register</a:t>
          </a:r>
          <a:endParaRPr lang="en-GB" dirty="0"/>
        </a:p>
      </dgm:t>
    </dgm:pt>
    <dgm:pt modelId="{9C96D0B6-E5C3-40F2-874D-87664904638D}" type="parTrans" cxnId="{D5E6A7EE-1C4A-4737-93C8-B1AA1A0D763A}">
      <dgm:prSet/>
      <dgm:spPr/>
      <dgm:t>
        <a:bodyPr/>
        <a:lstStyle/>
        <a:p>
          <a:endParaRPr lang="en-GB"/>
        </a:p>
      </dgm:t>
    </dgm:pt>
    <dgm:pt modelId="{1F20431A-05CD-4080-9540-706B635D5211}" type="sibTrans" cxnId="{D5E6A7EE-1C4A-4737-93C8-B1AA1A0D763A}">
      <dgm:prSet/>
      <dgm:spPr/>
      <dgm:t>
        <a:bodyPr/>
        <a:lstStyle/>
        <a:p>
          <a:endParaRPr lang="en-GB"/>
        </a:p>
      </dgm:t>
    </dgm:pt>
    <dgm:pt modelId="{66134EC9-A5DC-470A-95E0-99EB52FB8AC7}">
      <dgm:prSet phldrT="[Text]"/>
      <dgm:spPr/>
      <dgm:t>
        <a:bodyPr/>
        <a:lstStyle/>
        <a:p>
          <a:r>
            <a:rPr lang="en-GB" dirty="0" smtClean="0"/>
            <a:t>DataShare</a:t>
          </a:r>
          <a:endParaRPr lang="en-GB" dirty="0"/>
        </a:p>
      </dgm:t>
    </dgm:pt>
    <dgm:pt modelId="{EC7152EB-33B1-48F1-930E-CC5C8365381F}" type="parTrans" cxnId="{1D21CF1E-5E23-4367-8390-A0D0E5EA1858}">
      <dgm:prSet/>
      <dgm:spPr/>
      <dgm:t>
        <a:bodyPr/>
        <a:lstStyle/>
        <a:p>
          <a:endParaRPr lang="en-GB"/>
        </a:p>
      </dgm:t>
    </dgm:pt>
    <dgm:pt modelId="{52541336-0660-487B-9C25-524068684FFC}" type="sibTrans" cxnId="{1D21CF1E-5E23-4367-8390-A0D0E5EA1858}">
      <dgm:prSet/>
      <dgm:spPr/>
      <dgm:t>
        <a:bodyPr/>
        <a:lstStyle/>
        <a:p>
          <a:endParaRPr lang="en-GB"/>
        </a:p>
      </dgm:t>
    </dgm:pt>
    <dgm:pt modelId="{54E85C99-CC30-47EF-B7D7-C6AB758BAD56}">
      <dgm:prSet phldrT="[Text]"/>
      <dgm:spPr/>
      <dgm:t>
        <a:bodyPr/>
        <a:lstStyle/>
        <a:p>
          <a:r>
            <a:rPr lang="en-GB" dirty="0" smtClean="0"/>
            <a:t>Generic University Policy</a:t>
          </a:r>
          <a:endParaRPr lang="en-GB" dirty="0"/>
        </a:p>
      </dgm:t>
    </dgm:pt>
    <dgm:pt modelId="{CE4CCDF3-09C9-462A-ADBE-D7CC9214BF9B}" type="parTrans" cxnId="{F241B39C-5E23-4A7D-9BAC-5E47DE3E69A2}">
      <dgm:prSet/>
      <dgm:spPr/>
      <dgm:t>
        <a:bodyPr/>
        <a:lstStyle/>
        <a:p>
          <a:endParaRPr lang="en-GB"/>
        </a:p>
      </dgm:t>
    </dgm:pt>
    <dgm:pt modelId="{46FBD1B4-B2B0-496B-BF26-31DD2C84239C}" type="sibTrans" cxnId="{F241B39C-5E23-4A7D-9BAC-5E47DE3E69A2}">
      <dgm:prSet/>
      <dgm:spPr/>
      <dgm:t>
        <a:bodyPr/>
        <a:lstStyle/>
        <a:p>
          <a:endParaRPr lang="en-GB"/>
        </a:p>
      </dgm:t>
    </dgm:pt>
    <dgm:pt modelId="{C123573B-D09B-46E0-8EAA-293055BEDE4F}">
      <dgm:prSet phldrT="[Text]"/>
      <dgm:spPr/>
      <dgm:t>
        <a:bodyPr/>
        <a:lstStyle/>
        <a:p>
          <a:r>
            <a:rPr lang="en-GB" dirty="0" smtClean="0"/>
            <a:t>Specific Funder policies</a:t>
          </a:r>
          <a:endParaRPr lang="en-GB" dirty="0"/>
        </a:p>
      </dgm:t>
    </dgm:pt>
    <dgm:pt modelId="{A882B01A-77EB-41C9-8053-8C407CDC2F92}" type="parTrans" cxnId="{90A40B41-6D23-4B63-BCCE-4338103F387F}">
      <dgm:prSet/>
      <dgm:spPr/>
      <dgm:t>
        <a:bodyPr/>
        <a:lstStyle/>
        <a:p>
          <a:endParaRPr lang="en-GB"/>
        </a:p>
      </dgm:t>
    </dgm:pt>
    <dgm:pt modelId="{2F50DEFB-0297-4936-B95E-5FBE3180DDB1}" type="sibTrans" cxnId="{90A40B41-6D23-4B63-BCCE-4338103F387F}">
      <dgm:prSet/>
      <dgm:spPr/>
      <dgm:t>
        <a:bodyPr/>
        <a:lstStyle/>
        <a:p>
          <a:endParaRPr lang="en-GB"/>
        </a:p>
      </dgm:t>
    </dgm:pt>
    <dgm:pt modelId="{F56B013B-6B1E-4687-8934-F5EB6EA88B7E}">
      <dgm:prSet phldrT="[Text]"/>
      <dgm:spPr/>
      <dgm:t>
        <a:bodyPr/>
        <a:lstStyle/>
        <a:p>
          <a:r>
            <a:rPr lang="en-GB" dirty="0" smtClean="0"/>
            <a:t>Collaborative and other tools</a:t>
          </a:r>
          <a:endParaRPr lang="en-GB" dirty="0"/>
        </a:p>
      </dgm:t>
    </dgm:pt>
    <dgm:pt modelId="{DDF41754-1DFC-495F-BEE8-66D9E528D07D}" type="parTrans" cxnId="{47C7E03E-39F5-45DF-886B-2FDA2D6DAF2A}">
      <dgm:prSet/>
      <dgm:spPr/>
      <dgm:t>
        <a:bodyPr/>
        <a:lstStyle/>
        <a:p>
          <a:endParaRPr lang="en-GB"/>
        </a:p>
      </dgm:t>
    </dgm:pt>
    <dgm:pt modelId="{A5AE2126-DC08-4077-A95D-C081A0ADBB53}" type="sibTrans" cxnId="{47C7E03E-39F5-45DF-886B-2FDA2D6DAF2A}">
      <dgm:prSet/>
      <dgm:spPr/>
      <dgm:t>
        <a:bodyPr/>
        <a:lstStyle/>
        <a:p>
          <a:endParaRPr lang="en-GB"/>
        </a:p>
      </dgm:t>
    </dgm:pt>
    <dgm:pt modelId="{32C4B2C2-D82C-461B-98B8-9ECD4C647D41}">
      <dgm:prSet phldrT="[Text]"/>
      <dgm:spPr/>
      <dgm:t>
        <a:bodyPr/>
        <a:lstStyle/>
        <a:p>
          <a:r>
            <a:rPr lang="en-GB" dirty="0" smtClean="0"/>
            <a:t>De-allocation</a:t>
          </a:r>
          <a:endParaRPr lang="en-GB" dirty="0"/>
        </a:p>
      </dgm:t>
    </dgm:pt>
    <dgm:pt modelId="{68AAE9C7-5415-40CF-92D0-9CC413B38826}" type="parTrans" cxnId="{3EF1CB15-A45E-4C27-8263-8606C27E4F4A}">
      <dgm:prSet/>
      <dgm:spPr/>
      <dgm:t>
        <a:bodyPr/>
        <a:lstStyle/>
        <a:p>
          <a:endParaRPr lang="en-GB"/>
        </a:p>
      </dgm:t>
    </dgm:pt>
    <dgm:pt modelId="{E1783CE6-B5CD-4276-9B3B-03FB7EF2EF84}" type="sibTrans" cxnId="{3EF1CB15-A45E-4C27-8263-8606C27E4F4A}">
      <dgm:prSet/>
      <dgm:spPr/>
      <dgm:t>
        <a:bodyPr/>
        <a:lstStyle/>
        <a:p>
          <a:endParaRPr lang="en-GB"/>
        </a:p>
      </dgm:t>
    </dgm:pt>
    <dgm:pt modelId="{2BE168BF-7495-4BB9-B837-1AA42E58E082}">
      <dgm:prSet phldrT="[Text]"/>
      <dgm:spPr/>
      <dgm:t>
        <a:bodyPr/>
        <a:lstStyle/>
        <a:p>
          <a:r>
            <a:rPr lang="en-GB" dirty="0" smtClean="0"/>
            <a:t>Retention</a:t>
          </a:r>
          <a:endParaRPr lang="en-GB" dirty="0"/>
        </a:p>
      </dgm:t>
    </dgm:pt>
    <dgm:pt modelId="{2D4168E3-EE95-4E88-82B8-DE9E095F1F2D}" type="parTrans" cxnId="{1C5F8355-8823-4EF9-AEF5-B78C72D4E8F1}">
      <dgm:prSet/>
      <dgm:spPr/>
      <dgm:t>
        <a:bodyPr/>
        <a:lstStyle/>
        <a:p>
          <a:endParaRPr lang="en-GB"/>
        </a:p>
      </dgm:t>
    </dgm:pt>
    <dgm:pt modelId="{22AFAFC3-11EF-4FEB-8357-68DD0305D602}" type="sibTrans" cxnId="{1C5F8355-8823-4EF9-AEF5-B78C72D4E8F1}">
      <dgm:prSet/>
      <dgm:spPr/>
      <dgm:t>
        <a:bodyPr/>
        <a:lstStyle/>
        <a:p>
          <a:endParaRPr lang="en-GB"/>
        </a:p>
      </dgm:t>
    </dgm:pt>
    <dgm:pt modelId="{BB52B588-63A5-4968-8C1C-FC24B22E598A}">
      <dgm:prSet phldrT="[Text]"/>
      <dgm:spPr/>
      <dgm:t>
        <a:bodyPr/>
        <a:lstStyle/>
        <a:p>
          <a:r>
            <a:rPr lang="en-GB" dirty="0" smtClean="0"/>
            <a:t>External data repository services</a:t>
          </a:r>
          <a:endParaRPr lang="en-GB" dirty="0"/>
        </a:p>
      </dgm:t>
    </dgm:pt>
    <dgm:pt modelId="{CFB3C7B7-5569-41A6-A0C4-D43C05B693D1}" type="parTrans" cxnId="{9D52FF31-7974-459E-9895-02753DF57973}">
      <dgm:prSet/>
      <dgm:spPr/>
      <dgm:t>
        <a:bodyPr/>
        <a:lstStyle/>
        <a:p>
          <a:endParaRPr lang="en-GB"/>
        </a:p>
      </dgm:t>
    </dgm:pt>
    <dgm:pt modelId="{CE326C42-A53C-4FC9-8444-1AACFECFA7C5}" type="sibTrans" cxnId="{9D52FF31-7974-459E-9895-02753DF57973}">
      <dgm:prSet/>
      <dgm:spPr/>
      <dgm:t>
        <a:bodyPr/>
        <a:lstStyle/>
        <a:p>
          <a:endParaRPr lang="en-GB"/>
        </a:p>
      </dgm:t>
    </dgm:pt>
    <dgm:pt modelId="{FD8037FA-B581-4F1E-BE37-3DD6B389434E}">
      <dgm:prSet phldrT="[Text]"/>
      <dgm:spPr/>
      <dgm:t>
        <a:bodyPr/>
        <a:lstStyle/>
        <a:p>
          <a:r>
            <a:rPr lang="en-GB" dirty="0" smtClean="0"/>
            <a:t>Data </a:t>
          </a:r>
          <a:r>
            <a:rPr lang="en-GB" dirty="0" smtClean="0">
              <a:solidFill>
                <a:schemeClr val="tx1"/>
              </a:solidFill>
            </a:rPr>
            <a:t>collection </a:t>
          </a:r>
          <a:r>
            <a:rPr lang="en-GB" dirty="0" smtClean="0"/>
            <a:t>and (file) management</a:t>
          </a:r>
          <a:endParaRPr lang="en-GB" dirty="0"/>
        </a:p>
      </dgm:t>
    </dgm:pt>
    <dgm:pt modelId="{96BB297D-E14F-465B-96CF-F8FBB5C37178}" type="parTrans" cxnId="{34D6398C-1598-48D3-BB84-C578F9455AA1}">
      <dgm:prSet/>
      <dgm:spPr/>
      <dgm:t>
        <a:bodyPr/>
        <a:lstStyle/>
        <a:p>
          <a:endParaRPr lang="en-GB"/>
        </a:p>
      </dgm:t>
    </dgm:pt>
    <dgm:pt modelId="{43349214-14A9-4136-BD14-0E49D45104E7}" type="sibTrans" cxnId="{34D6398C-1598-48D3-BB84-C578F9455AA1}">
      <dgm:prSet/>
      <dgm:spPr/>
      <dgm:t>
        <a:bodyPr/>
        <a:lstStyle/>
        <a:p>
          <a:endParaRPr lang="en-GB"/>
        </a:p>
      </dgm:t>
    </dgm:pt>
    <dgm:pt modelId="{544D1E4A-4843-48E9-BE54-BF12C7D6B480}">
      <dgm:prSet phldrT="[Text]"/>
      <dgm:spPr/>
      <dgm:t>
        <a:bodyPr/>
        <a:lstStyle/>
        <a:p>
          <a:r>
            <a:rPr lang="en-GB" dirty="0" smtClean="0"/>
            <a:t>Data analysis</a:t>
          </a:r>
          <a:endParaRPr lang="en-GB" dirty="0">
            <a:solidFill>
              <a:srgbClr val="00B050"/>
            </a:solidFill>
          </a:endParaRPr>
        </a:p>
      </dgm:t>
    </dgm:pt>
    <dgm:pt modelId="{B5556590-C807-46B7-8D29-3054EC590EF7}" type="parTrans" cxnId="{0C9F2884-0771-426B-8ED5-62B33E93C695}">
      <dgm:prSet/>
      <dgm:spPr/>
      <dgm:t>
        <a:bodyPr/>
        <a:lstStyle/>
        <a:p>
          <a:endParaRPr lang="en-GB"/>
        </a:p>
      </dgm:t>
    </dgm:pt>
    <dgm:pt modelId="{F6854B36-506C-41EB-80AF-C897CEA9EEEF}" type="sibTrans" cxnId="{0C9F2884-0771-426B-8ED5-62B33E93C695}">
      <dgm:prSet/>
      <dgm:spPr/>
      <dgm:t>
        <a:bodyPr/>
        <a:lstStyle/>
        <a:p>
          <a:endParaRPr lang="en-GB"/>
        </a:p>
      </dgm:t>
    </dgm:pt>
    <dgm:pt modelId="{6CF8FACA-413F-4567-8BEB-9F11F710E2E4}">
      <dgm:prSet phldrT="[Text]"/>
      <dgm:spPr/>
      <dgm:t>
        <a:bodyPr/>
        <a:lstStyle/>
        <a:p>
          <a:r>
            <a:rPr lang="en-GB" dirty="0" smtClean="0"/>
            <a:t>Good practice</a:t>
          </a:r>
          <a:endParaRPr lang="en-GB" dirty="0"/>
        </a:p>
      </dgm:t>
    </dgm:pt>
    <dgm:pt modelId="{836E5AA9-D929-4632-9474-B77AD8576EA4}" type="parTrans" cxnId="{0BBC8625-FC27-41AC-86EF-680F0023E66C}">
      <dgm:prSet/>
      <dgm:spPr/>
      <dgm:t>
        <a:bodyPr/>
        <a:lstStyle/>
        <a:p>
          <a:endParaRPr lang="en-GB"/>
        </a:p>
      </dgm:t>
    </dgm:pt>
    <dgm:pt modelId="{B9D52D88-D494-4D94-A3D8-FC97838586AA}" type="sibTrans" cxnId="{0BBC8625-FC27-41AC-86EF-680F0023E66C}">
      <dgm:prSet/>
      <dgm:spPr/>
      <dgm:t>
        <a:bodyPr/>
        <a:lstStyle/>
        <a:p>
          <a:endParaRPr lang="en-GB"/>
        </a:p>
      </dgm:t>
    </dgm:pt>
    <dgm:pt modelId="{290DACA3-9C1E-4421-B0D4-8A26AF9DC613}">
      <dgm:prSet phldrT="[Text]"/>
      <dgm:spPr/>
      <dgm:t>
        <a:bodyPr/>
        <a:lstStyle/>
        <a:p>
          <a:r>
            <a:rPr lang="en-GB" dirty="0" smtClean="0"/>
            <a:t>DMP creation </a:t>
          </a:r>
          <a:endParaRPr lang="en-GB" dirty="0"/>
        </a:p>
      </dgm:t>
    </dgm:pt>
    <dgm:pt modelId="{7D385C89-9BC3-44FD-8867-C1F2EA87815B}" type="parTrans" cxnId="{4E043F7A-7F91-412A-B224-CC646BAF0401}">
      <dgm:prSet/>
      <dgm:spPr/>
      <dgm:t>
        <a:bodyPr/>
        <a:lstStyle/>
        <a:p>
          <a:endParaRPr lang="en-GB"/>
        </a:p>
      </dgm:t>
    </dgm:pt>
    <dgm:pt modelId="{025EDD01-8B3F-4497-A6FB-195FFE9A651B}" type="sibTrans" cxnId="{4E043F7A-7F91-412A-B224-CC646BAF0401}">
      <dgm:prSet/>
      <dgm:spPr/>
      <dgm:t>
        <a:bodyPr/>
        <a:lstStyle/>
        <a:p>
          <a:endParaRPr lang="en-GB"/>
        </a:p>
      </dgm:t>
    </dgm:pt>
    <dgm:pt modelId="{B113A9A0-9BA7-4915-B85B-67E978DF853D}">
      <dgm:prSet phldrT="[Text]"/>
      <dgm:spPr/>
      <dgm:t>
        <a:bodyPr/>
        <a:lstStyle/>
        <a:p>
          <a:r>
            <a:rPr lang="en-GB" dirty="0" smtClean="0"/>
            <a:t>Data Description</a:t>
          </a:r>
          <a:endParaRPr lang="en-GB" dirty="0"/>
        </a:p>
      </dgm:t>
    </dgm:pt>
    <dgm:pt modelId="{561AD018-069A-4179-946E-4C08BE1A4787}" type="parTrans" cxnId="{84C8372B-4738-402F-9895-0102496E27B8}">
      <dgm:prSet/>
      <dgm:spPr/>
      <dgm:t>
        <a:bodyPr/>
        <a:lstStyle/>
        <a:p>
          <a:endParaRPr lang="en-GB"/>
        </a:p>
      </dgm:t>
    </dgm:pt>
    <dgm:pt modelId="{29A84E8F-9584-4DD5-ADFF-141896940752}" type="sibTrans" cxnId="{84C8372B-4738-402F-9895-0102496E27B8}">
      <dgm:prSet/>
      <dgm:spPr/>
      <dgm:t>
        <a:bodyPr/>
        <a:lstStyle/>
        <a:p>
          <a:endParaRPr lang="en-GB"/>
        </a:p>
      </dgm:t>
    </dgm:pt>
    <dgm:pt modelId="{1C989F89-988C-49AA-AD33-8CE17D449D42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Data anonymisation</a:t>
          </a:r>
          <a:endParaRPr lang="en-GB" dirty="0">
            <a:solidFill>
              <a:schemeClr val="tx1"/>
            </a:solidFill>
          </a:endParaRPr>
        </a:p>
      </dgm:t>
    </dgm:pt>
    <dgm:pt modelId="{06835399-7500-4E91-923D-EAAF3EDBA9CD}" type="parTrans" cxnId="{7CC3D0C8-075C-4FC9-867F-454D5F1396E9}">
      <dgm:prSet/>
      <dgm:spPr/>
      <dgm:t>
        <a:bodyPr/>
        <a:lstStyle/>
        <a:p>
          <a:endParaRPr lang="en-GB"/>
        </a:p>
      </dgm:t>
    </dgm:pt>
    <dgm:pt modelId="{39F50B04-AD35-4CFE-B286-991E34EF9AF7}" type="sibTrans" cxnId="{7CC3D0C8-075C-4FC9-867F-454D5F1396E9}">
      <dgm:prSet/>
      <dgm:spPr/>
      <dgm:t>
        <a:bodyPr/>
        <a:lstStyle/>
        <a:p>
          <a:endParaRPr lang="en-GB"/>
        </a:p>
      </dgm:t>
    </dgm:pt>
    <dgm:pt modelId="{15A6AA6F-B830-41D9-A621-FEBCD0CEB12C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National and international RDM initiatives</a:t>
          </a:r>
          <a:endParaRPr lang="en-GB" dirty="0">
            <a:solidFill>
              <a:schemeClr val="tx1"/>
            </a:solidFill>
          </a:endParaRPr>
        </a:p>
      </dgm:t>
    </dgm:pt>
    <dgm:pt modelId="{BF2B58AA-6E82-4BFE-8E27-ACA9910983D5}" type="parTrans" cxnId="{CD446525-F407-44B8-BEFF-975305A9642D}">
      <dgm:prSet/>
      <dgm:spPr/>
      <dgm:t>
        <a:bodyPr/>
        <a:lstStyle/>
        <a:p>
          <a:endParaRPr lang="en-GB"/>
        </a:p>
      </dgm:t>
    </dgm:pt>
    <dgm:pt modelId="{81B50AB6-0126-44B6-9D77-C2EB8AD98600}" type="sibTrans" cxnId="{CD446525-F407-44B8-BEFF-975305A9642D}">
      <dgm:prSet/>
      <dgm:spPr/>
      <dgm:t>
        <a:bodyPr/>
        <a:lstStyle/>
        <a:p>
          <a:endParaRPr lang="en-GB"/>
        </a:p>
      </dgm:t>
    </dgm:pt>
    <dgm:pt modelId="{651011B9-7924-4AA1-9F1A-B3F24A17601D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Data licensing</a:t>
          </a:r>
          <a:endParaRPr lang="en-GB" dirty="0">
            <a:solidFill>
              <a:schemeClr val="tx1"/>
            </a:solidFill>
          </a:endParaRPr>
        </a:p>
      </dgm:t>
    </dgm:pt>
    <dgm:pt modelId="{236A5353-F49A-412C-93E5-423307CC308E}" type="parTrans" cxnId="{733A9EFB-53C7-4AE9-9929-6547D77154A1}">
      <dgm:prSet/>
      <dgm:spPr/>
      <dgm:t>
        <a:bodyPr/>
        <a:lstStyle/>
        <a:p>
          <a:endParaRPr lang="en-GB"/>
        </a:p>
      </dgm:t>
    </dgm:pt>
    <dgm:pt modelId="{ADD2754A-FBE3-4A53-A904-BE65B4E2F925}" type="sibTrans" cxnId="{733A9EFB-53C7-4AE9-9929-6547D77154A1}">
      <dgm:prSet/>
      <dgm:spPr/>
      <dgm:t>
        <a:bodyPr/>
        <a:lstStyle/>
        <a:p>
          <a:endParaRPr lang="en-GB"/>
        </a:p>
      </dgm:t>
    </dgm:pt>
    <dgm:pt modelId="{529FFA16-D9FD-44C9-9718-E2793BF38A04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Data Appraisal</a:t>
          </a:r>
          <a:endParaRPr lang="en-GB" dirty="0">
            <a:solidFill>
              <a:schemeClr val="tx1"/>
            </a:solidFill>
          </a:endParaRPr>
        </a:p>
      </dgm:t>
    </dgm:pt>
    <dgm:pt modelId="{8B7FD085-533F-4A11-B8E8-BB3887323DF5}" type="parTrans" cxnId="{45CF0B9F-315B-4E76-BF0A-BD7B6F73BC62}">
      <dgm:prSet/>
      <dgm:spPr/>
      <dgm:t>
        <a:bodyPr/>
        <a:lstStyle/>
        <a:p>
          <a:endParaRPr lang="en-GB"/>
        </a:p>
      </dgm:t>
    </dgm:pt>
    <dgm:pt modelId="{0DCE0285-CAF7-4D2B-9F1E-D4CC22B8B29F}" type="sibTrans" cxnId="{45CF0B9F-315B-4E76-BF0A-BD7B6F73BC62}">
      <dgm:prSet/>
      <dgm:spPr/>
      <dgm:t>
        <a:bodyPr/>
        <a:lstStyle/>
        <a:p>
          <a:endParaRPr lang="en-GB"/>
        </a:p>
      </dgm:t>
    </dgm:pt>
    <dgm:pt modelId="{C4AC3804-9DD0-479B-86C7-4F73AEA8C554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Data manipulation (incl. normalisation)</a:t>
          </a:r>
          <a:endParaRPr lang="en-GB" dirty="0">
            <a:solidFill>
              <a:schemeClr val="tx1"/>
            </a:solidFill>
          </a:endParaRPr>
        </a:p>
      </dgm:t>
    </dgm:pt>
    <dgm:pt modelId="{2B8FFE44-B20F-4D97-A02D-EB9CC7568703}" type="parTrans" cxnId="{5A3E9B5D-2BCC-41D0-8B56-41D40A8C0C8D}">
      <dgm:prSet/>
      <dgm:spPr/>
      <dgm:t>
        <a:bodyPr/>
        <a:lstStyle/>
        <a:p>
          <a:endParaRPr lang="en-GB"/>
        </a:p>
      </dgm:t>
    </dgm:pt>
    <dgm:pt modelId="{DDC4CA87-6EC5-4D3A-83DA-F17B35568C50}" type="sibTrans" cxnId="{5A3E9B5D-2BCC-41D0-8B56-41D40A8C0C8D}">
      <dgm:prSet/>
      <dgm:spPr/>
      <dgm:t>
        <a:bodyPr/>
        <a:lstStyle/>
        <a:p>
          <a:endParaRPr lang="en-GB"/>
        </a:p>
      </dgm:t>
    </dgm:pt>
    <dgm:pt modelId="{C49C673D-C602-4F17-BA33-994635EC4D90}">
      <dgm:prSet phldrT="[Text]"/>
      <dgm:spPr/>
      <dgm:t>
        <a:bodyPr/>
        <a:lstStyle/>
        <a:p>
          <a:r>
            <a:rPr lang="en-GB" dirty="0" smtClean="0"/>
            <a:t>Data </a:t>
          </a:r>
          <a:r>
            <a:rPr lang="en-GB" dirty="0" smtClean="0">
              <a:solidFill>
                <a:schemeClr val="tx1"/>
              </a:solidFill>
            </a:rPr>
            <a:t>publication/citation</a:t>
          </a:r>
          <a:endParaRPr lang="en-GB" dirty="0">
            <a:solidFill>
              <a:schemeClr val="tx1"/>
            </a:solidFill>
          </a:endParaRPr>
        </a:p>
      </dgm:t>
    </dgm:pt>
    <dgm:pt modelId="{B8E604E2-B4FB-4B23-9348-AA8EB45FE28A}" type="parTrans" cxnId="{330CB6AB-B3AD-4B46-A8CA-EC4F2B80C461}">
      <dgm:prSet/>
      <dgm:spPr/>
      <dgm:t>
        <a:bodyPr/>
        <a:lstStyle/>
        <a:p>
          <a:endParaRPr lang="en-GB"/>
        </a:p>
      </dgm:t>
    </dgm:pt>
    <dgm:pt modelId="{44B85757-7AE9-4E6B-B54D-5D78F693B03C}" type="sibTrans" cxnId="{330CB6AB-B3AD-4B46-A8CA-EC4F2B80C461}">
      <dgm:prSet/>
      <dgm:spPr/>
      <dgm:t>
        <a:bodyPr/>
        <a:lstStyle/>
        <a:p>
          <a:endParaRPr lang="en-GB"/>
        </a:p>
      </dgm:t>
    </dgm:pt>
    <dgm:pt modelId="{9327826F-9FFF-4904-BCF8-8A75DCC235B7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Data documentation and metadata</a:t>
          </a:r>
          <a:endParaRPr lang="en-GB" dirty="0">
            <a:solidFill>
              <a:schemeClr val="tx1"/>
            </a:solidFill>
          </a:endParaRPr>
        </a:p>
      </dgm:t>
    </dgm:pt>
    <dgm:pt modelId="{9484FDBE-9451-4BC6-AD29-C893D6309D09}" type="parTrans" cxnId="{51C78455-DF8E-470B-8D95-159729A7618C}">
      <dgm:prSet/>
      <dgm:spPr/>
      <dgm:t>
        <a:bodyPr/>
        <a:lstStyle/>
        <a:p>
          <a:endParaRPr lang="en-GB"/>
        </a:p>
      </dgm:t>
    </dgm:pt>
    <dgm:pt modelId="{BD9A1473-B5ED-45F9-9ABD-D44471B8F751}" type="sibTrans" cxnId="{51C78455-DF8E-470B-8D95-159729A7618C}">
      <dgm:prSet/>
      <dgm:spPr/>
      <dgm:t>
        <a:bodyPr/>
        <a:lstStyle/>
        <a:p>
          <a:endParaRPr lang="en-GB"/>
        </a:p>
      </dgm:t>
    </dgm:pt>
    <dgm:pt modelId="{6A2CD828-3A1B-483C-B1DD-E4465E4270E2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Data visualisation</a:t>
          </a:r>
          <a:endParaRPr lang="en-GB" dirty="0">
            <a:solidFill>
              <a:schemeClr val="tx1"/>
            </a:solidFill>
          </a:endParaRPr>
        </a:p>
      </dgm:t>
    </dgm:pt>
    <dgm:pt modelId="{5A862452-1567-4AA8-B563-FB7691814AF1}" type="parTrans" cxnId="{D0302D2B-EE84-48E4-BCA3-CBA09CBB4F17}">
      <dgm:prSet/>
      <dgm:spPr/>
      <dgm:t>
        <a:bodyPr/>
        <a:lstStyle/>
        <a:p>
          <a:endParaRPr lang="en-GB"/>
        </a:p>
      </dgm:t>
    </dgm:pt>
    <dgm:pt modelId="{8D499FD1-759A-42DA-9059-F416A41AA624}" type="sibTrans" cxnId="{D0302D2B-EE84-48E4-BCA3-CBA09CBB4F17}">
      <dgm:prSet/>
      <dgm:spPr/>
      <dgm:t>
        <a:bodyPr/>
        <a:lstStyle/>
        <a:p>
          <a:endParaRPr lang="en-GB"/>
        </a:p>
      </dgm:t>
    </dgm:pt>
    <dgm:pt modelId="{90B7D8AB-6461-4565-821F-5ADE0EABBED0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Data Security</a:t>
          </a:r>
          <a:endParaRPr lang="en-GB" dirty="0">
            <a:solidFill>
              <a:schemeClr val="tx1"/>
            </a:solidFill>
          </a:endParaRPr>
        </a:p>
      </dgm:t>
    </dgm:pt>
    <dgm:pt modelId="{B631C4BC-2193-4A57-A7B8-E1216BC55613}" type="parTrans" cxnId="{0D63B6BA-2CC7-4398-949A-C4B2B15046A0}">
      <dgm:prSet/>
      <dgm:spPr/>
      <dgm:t>
        <a:bodyPr/>
        <a:lstStyle/>
        <a:p>
          <a:endParaRPr lang="en-GB"/>
        </a:p>
      </dgm:t>
    </dgm:pt>
    <dgm:pt modelId="{2132D71E-0AE7-4814-B4AE-2099D97FDC15}" type="sibTrans" cxnId="{0D63B6BA-2CC7-4398-949A-C4B2B15046A0}">
      <dgm:prSet/>
      <dgm:spPr/>
      <dgm:t>
        <a:bodyPr/>
        <a:lstStyle/>
        <a:p>
          <a:endParaRPr lang="en-GB"/>
        </a:p>
      </dgm:t>
    </dgm:pt>
    <dgm:pt modelId="{9853E92B-AD47-4BC1-8233-55A530F166FF}" type="pres">
      <dgm:prSet presAssocID="{536B6123-6C6E-4092-B3D4-AB3C6BA70C50}" presName="Name0" presStyleCnt="0">
        <dgm:presLayoutVars>
          <dgm:dir/>
          <dgm:animLvl val="lvl"/>
          <dgm:resizeHandles val="exact"/>
        </dgm:presLayoutVars>
      </dgm:prSet>
      <dgm:spPr/>
    </dgm:pt>
    <dgm:pt modelId="{C30A0D36-5F78-4476-BB0D-6AB9569E5EE9}" type="pres">
      <dgm:prSet presAssocID="{E99DC046-2440-4B29-B4FB-E861102DC98F}" presName="composite" presStyleCnt="0"/>
      <dgm:spPr/>
    </dgm:pt>
    <dgm:pt modelId="{3B1CBD1F-3183-47F6-BFD6-DA77901D7F69}" type="pres">
      <dgm:prSet presAssocID="{E99DC046-2440-4B29-B4FB-E861102DC98F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57FA3F-208A-4816-A6BE-1241E956307F}" type="pres">
      <dgm:prSet presAssocID="{E99DC046-2440-4B29-B4FB-E861102DC98F}" presName="desTx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A5F5B9-819A-4930-9EB3-577E275BA6C3}" type="pres">
      <dgm:prSet presAssocID="{7B6020BB-D2DF-4D7D-B644-F1ED9BF1C33E}" presName="space" presStyleCnt="0"/>
      <dgm:spPr/>
    </dgm:pt>
    <dgm:pt modelId="{AEF851EB-7206-49DE-B9C9-1B18DC18FEB7}" type="pres">
      <dgm:prSet presAssocID="{18A9D557-09A2-4F2B-BA13-B3363CB6B4D9}" presName="composite" presStyleCnt="0"/>
      <dgm:spPr/>
    </dgm:pt>
    <dgm:pt modelId="{FDCFB41C-DFEF-463C-8E3C-EFF25B669046}" type="pres">
      <dgm:prSet presAssocID="{18A9D557-09A2-4F2B-BA13-B3363CB6B4D9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F4AD77-3CEA-4DFB-92FD-EF5219AE74B5}" type="pres">
      <dgm:prSet presAssocID="{18A9D557-09A2-4F2B-BA13-B3363CB6B4D9}" presName="desTx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B5C143-7BF6-4765-AFC0-AC53EEC86C98}" type="pres">
      <dgm:prSet presAssocID="{28476958-B34C-4856-8592-069350F1757D}" presName="space" presStyleCnt="0"/>
      <dgm:spPr/>
    </dgm:pt>
    <dgm:pt modelId="{64C91E9B-3A5B-43EF-A7A7-9C30F76BDF6F}" type="pres">
      <dgm:prSet presAssocID="{3D97D925-B537-4A2B-A5B2-2F1E9CB947CA}" presName="composite" presStyleCnt="0"/>
      <dgm:spPr/>
    </dgm:pt>
    <dgm:pt modelId="{7A2076BC-78F5-4A18-896B-3B6E801AACD1}" type="pres">
      <dgm:prSet presAssocID="{3D97D925-B537-4A2B-A5B2-2F1E9CB947CA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ABBEB6-E828-45AD-B502-8B27545A7370}" type="pres">
      <dgm:prSet presAssocID="{3D97D925-B537-4A2B-A5B2-2F1E9CB947CA}" presName="desTx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727BA4-B782-465A-B02C-DCB43F26FF30}" type="pres">
      <dgm:prSet presAssocID="{499E7584-C378-48CF-927F-1B256F124958}" presName="space" presStyleCnt="0"/>
      <dgm:spPr/>
    </dgm:pt>
    <dgm:pt modelId="{56F15953-8E09-40B3-BB31-6819CA6FB81C}" type="pres">
      <dgm:prSet presAssocID="{A1FD69B6-E8C5-403E-8C75-7577A6FF0A7B}" presName="composite" presStyleCnt="0"/>
      <dgm:spPr/>
    </dgm:pt>
    <dgm:pt modelId="{87C4527C-76CB-4A50-AA2E-B97EC31F3371}" type="pres">
      <dgm:prSet presAssocID="{A1FD69B6-E8C5-403E-8C75-7577A6FF0A7B}" presName="par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A46BA5-794A-4A09-8887-F4F984C179EB}" type="pres">
      <dgm:prSet presAssocID="{A1FD69B6-E8C5-403E-8C75-7577A6FF0A7B}" presName="desTx" presStyleLbl="revTx" presStyleIdx="3" presStyleCnt="4" custScaleY="1006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6DD60DC-7E7A-46DA-B894-96F98E22EC0B}" srcId="{3D97D925-B537-4A2B-A5B2-2F1E9CB947CA}" destId="{5A433057-418F-4EC3-9FB8-59E20780D816}" srcOrd="0" destOrd="0" parTransId="{918BBBA9-6197-4CA2-9943-C13A08A02FF4}" sibTransId="{09EC1377-45FA-4923-AF83-D8D5749858E4}"/>
    <dgm:cxn modelId="{DBB626EF-A75F-064D-BA14-608F205AAB5E}" type="presOf" srcId="{2BE168BF-7495-4BB9-B837-1AA42E58E082}" destId="{64A46BA5-794A-4A09-8887-F4F984C179EB}" srcOrd="0" destOrd="4" presId="urn:microsoft.com/office/officeart/2005/8/layout/chevron1"/>
    <dgm:cxn modelId="{0632BDFB-90A1-43D2-992D-566A11B9FE7C}" srcId="{536B6123-6C6E-4092-B3D4-AB3C6BA70C50}" destId="{3D97D925-B537-4A2B-A5B2-2F1E9CB947CA}" srcOrd="2" destOrd="0" parTransId="{EFA67F98-94DA-48FA-93D7-F8A5969A72B2}" sibTransId="{499E7584-C378-48CF-927F-1B256F124958}"/>
    <dgm:cxn modelId="{A72AF5E1-B3E7-6740-A6DF-B633D371976E}" type="presOf" srcId="{544D1E4A-4843-48E9-BE54-BF12C7D6B480}" destId="{0EABBEB6-E828-45AD-B502-8B27545A7370}" srcOrd="0" destOrd="3" presId="urn:microsoft.com/office/officeart/2005/8/layout/chevron1"/>
    <dgm:cxn modelId="{3547A882-F5EC-4443-8B0E-7BAEC4CF307D}" srcId="{536B6123-6C6E-4092-B3D4-AB3C6BA70C50}" destId="{E99DC046-2440-4B29-B4FB-E861102DC98F}" srcOrd="0" destOrd="0" parTransId="{3AD09519-F77F-49A8-BEC1-D5E4784A84C5}" sibTransId="{7B6020BB-D2DF-4D7D-B644-F1ED9BF1C33E}"/>
    <dgm:cxn modelId="{37A1F513-39A4-0F41-94E5-01D7DBCD3C84}" type="presOf" srcId="{610E830F-6283-45C6-8711-C6B8C1706CEE}" destId="{5CF4AD77-3CEA-4DFB-92FD-EF5219AE74B5}" srcOrd="0" destOrd="0" presId="urn:microsoft.com/office/officeart/2005/8/layout/chevron1"/>
    <dgm:cxn modelId="{9284B7DE-0071-9540-A879-C556421E7307}" type="presOf" srcId="{66134EC9-A5DC-470A-95E0-99EB52FB8AC7}" destId="{64A46BA5-794A-4A09-8887-F4F984C179EB}" srcOrd="0" destOrd="2" presId="urn:microsoft.com/office/officeart/2005/8/layout/chevron1"/>
    <dgm:cxn modelId="{359775BD-D05F-1A43-A965-FB069ACB4C91}" type="presOf" srcId="{529FFA16-D9FD-44C9-9718-E2793BF38A04}" destId="{64A46BA5-794A-4A09-8887-F4F984C179EB}" srcOrd="0" destOrd="10" presId="urn:microsoft.com/office/officeart/2005/8/layout/chevron1"/>
    <dgm:cxn modelId="{4E043F7A-7F91-412A-B224-CC646BAF0401}" srcId="{18A9D557-09A2-4F2B-BA13-B3363CB6B4D9}" destId="{290DACA3-9C1E-4421-B0D4-8A26AF9DC613}" srcOrd="1" destOrd="0" parTransId="{7D385C89-9BC3-44FD-8867-C1F2EA87815B}" sibTransId="{025EDD01-8B3F-4497-A6FB-195FFE9A651B}"/>
    <dgm:cxn modelId="{F92AA9D6-E753-7A42-9C8E-C3A712EDC2E7}" type="presOf" srcId="{536B6123-6C6E-4092-B3D4-AB3C6BA70C50}" destId="{9853E92B-AD47-4BC1-8233-55A530F166FF}" srcOrd="0" destOrd="0" presId="urn:microsoft.com/office/officeart/2005/8/layout/chevron1"/>
    <dgm:cxn modelId="{34D6398C-1598-48D3-BB84-C578F9455AA1}" srcId="{3D97D925-B537-4A2B-A5B2-2F1E9CB947CA}" destId="{FD8037FA-B581-4F1E-BE37-3DD6B389434E}" srcOrd="2" destOrd="0" parTransId="{96BB297D-E14F-465B-96CF-F8FBB5C37178}" sibTransId="{43349214-14A9-4136-BD14-0E49D45104E7}"/>
    <dgm:cxn modelId="{B5126760-F92F-9846-9A3F-EAC08A4A2EEB}" type="presOf" srcId="{C49C673D-C602-4F17-BA33-994635EC4D90}" destId="{64A46BA5-794A-4A09-8887-F4F984C179EB}" srcOrd="0" destOrd="6" presId="urn:microsoft.com/office/officeart/2005/8/layout/chevron1"/>
    <dgm:cxn modelId="{F241B39C-5E23-4A7D-9BAC-5E47DE3E69A2}" srcId="{E99DC046-2440-4B29-B4FB-E861102DC98F}" destId="{54E85C99-CC30-47EF-B7D7-C6AB758BAD56}" srcOrd="0" destOrd="0" parTransId="{CE4CCDF3-09C9-462A-ADBE-D7CC9214BF9B}" sibTransId="{46FBD1B4-B2B0-496B-BF26-31DD2C84239C}"/>
    <dgm:cxn modelId="{CD446525-F407-44B8-BEFF-975305A9642D}" srcId="{E99DC046-2440-4B29-B4FB-E861102DC98F}" destId="{15A6AA6F-B830-41D9-A621-FEBCD0CEB12C}" srcOrd="3" destOrd="0" parTransId="{BF2B58AA-6E82-4BFE-8E27-ACA9910983D5}" sibTransId="{81B50AB6-0126-44B6-9D77-C2EB8AD98600}"/>
    <dgm:cxn modelId="{D1CB8C48-4040-9047-8C47-1AA141DD2E7D}" type="presOf" srcId="{290DACA3-9C1E-4421-B0D4-8A26AF9DC613}" destId="{5CF4AD77-3CEA-4DFB-92FD-EF5219AE74B5}" srcOrd="0" destOrd="1" presId="urn:microsoft.com/office/officeart/2005/8/layout/chevron1"/>
    <dgm:cxn modelId="{EFC40134-468F-4DFA-8C11-6E7CFA90BE03}" srcId="{18A9D557-09A2-4F2B-BA13-B3363CB6B4D9}" destId="{6D8F8E81-79F7-49D7-A129-223A5D363216}" srcOrd="2" destOrd="0" parTransId="{55894809-7DF3-4296-9290-55B84D9FF8CD}" sibTransId="{5D666037-9BA9-45AC-9FA5-0AE308EEC3C5}"/>
    <dgm:cxn modelId="{1FABE73B-62A2-1540-AA38-2EB11782CF35}" type="presOf" srcId="{3D97D925-B537-4A2B-A5B2-2F1E9CB947CA}" destId="{7A2076BC-78F5-4A18-896B-3B6E801AACD1}" srcOrd="0" destOrd="0" presId="urn:microsoft.com/office/officeart/2005/8/layout/chevron1"/>
    <dgm:cxn modelId="{0D63B6BA-2CC7-4398-949A-C4B2B15046A0}" srcId="{3D97D925-B537-4A2B-A5B2-2F1E9CB947CA}" destId="{90B7D8AB-6461-4565-821F-5ADE0EABBED0}" srcOrd="6" destOrd="0" parTransId="{B631C4BC-2193-4A57-A7B8-E1216BC55613}" sibTransId="{2132D71E-0AE7-4814-B4AE-2099D97FDC15}"/>
    <dgm:cxn modelId="{1C1208ED-4859-DA40-BAC8-1DB2F1D11D7B}" type="presOf" srcId="{BB52B588-63A5-4968-8C1C-FC24B22E598A}" destId="{64A46BA5-794A-4A09-8887-F4F984C179EB}" srcOrd="0" destOrd="5" presId="urn:microsoft.com/office/officeart/2005/8/layout/chevron1"/>
    <dgm:cxn modelId="{80D70EF8-25E3-1041-B667-D3191CA3232E}" type="presOf" srcId="{C123573B-D09B-46E0-8EAA-293055BEDE4F}" destId="{D157FA3F-208A-4816-A6BE-1241E956307F}" srcOrd="0" destOrd="1" presId="urn:microsoft.com/office/officeart/2005/8/layout/chevron1"/>
    <dgm:cxn modelId="{84C8372B-4738-402F-9895-0102496E27B8}" srcId="{A1FD69B6-E8C5-403E-8C75-7577A6FF0A7B}" destId="{B113A9A0-9BA7-4915-B85B-67E978DF853D}" srcOrd="7" destOrd="0" parTransId="{561AD018-069A-4179-946E-4C08BE1A4787}" sibTransId="{29A84E8F-9584-4DD5-ADFF-141896940752}"/>
    <dgm:cxn modelId="{A3207C0B-5536-4DBF-AEF6-AEF6A3917488}" srcId="{536B6123-6C6E-4092-B3D4-AB3C6BA70C50}" destId="{18A9D557-09A2-4F2B-BA13-B3363CB6B4D9}" srcOrd="1" destOrd="0" parTransId="{ADECDFDE-3333-4156-A1C3-AA902C437D2B}" sibTransId="{28476958-B34C-4856-8592-069350F1757D}"/>
    <dgm:cxn modelId="{FBC61461-065F-DF4D-AEBD-E306E9DF0404}" type="presOf" srcId="{B113A9A0-9BA7-4915-B85B-67E978DF853D}" destId="{64A46BA5-794A-4A09-8887-F4F984C179EB}" srcOrd="0" destOrd="7" presId="urn:microsoft.com/office/officeart/2005/8/layout/chevron1"/>
    <dgm:cxn modelId="{45CF0B9F-315B-4E76-BF0A-BD7B6F73BC62}" srcId="{A1FD69B6-E8C5-403E-8C75-7577A6FF0A7B}" destId="{529FFA16-D9FD-44C9-9718-E2793BF38A04}" srcOrd="10" destOrd="0" parTransId="{8B7FD085-533F-4A11-B8E8-BB3887323DF5}" sibTransId="{0DCE0285-CAF7-4D2B-9F1E-D4CC22B8B29F}"/>
    <dgm:cxn modelId="{0383A66B-DA8D-444A-9894-10B98CF997F4}" type="presOf" srcId="{F56B013B-6B1E-4687-8934-F5EB6EA88B7E}" destId="{0EABBEB6-E828-45AD-B502-8B27545A7370}" srcOrd="0" destOrd="1" presId="urn:microsoft.com/office/officeart/2005/8/layout/chevron1"/>
    <dgm:cxn modelId="{90A40B41-6D23-4B63-BCCE-4338103F387F}" srcId="{E99DC046-2440-4B29-B4FB-E861102DC98F}" destId="{C123573B-D09B-46E0-8EAA-293055BEDE4F}" srcOrd="1" destOrd="0" parTransId="{A882B01A-77EB-41C9-8053-8C407CDC2F92}" sibTransId="{2F50DEFB-0297-4936-B95E-5FBE3180DDB1}"/>
    <dgm:cxn modelId="{3EF1CB15-A45E-4C27-8263-8606C27E4F4A}" srcId="{A1FD69B6-E8C5-403E-8C75-7577A6FF0A7B}" destId="{32C4B2C2-D82C-461B-98B8-9ECD4C647D41}" srcOrd="3" destOrd="0" parTransId="{68AAE9C7-5415-40CF-92D0-9CC413B38826}" sibTransId="{E1783CE6-B5CD-4276-9B3B-03FB7EF2EF84}"/>
    <dgm:cxn modelId="{DFECAFBD-3235-4319-94E7-4852D4F0D056}" srcId="{A1FD69B6-E8C5-403E-8C75-7577A6FF0A7B}" destId="{156B501A-5256-4C1B-8BC1-8DEDCD1CFB28}" srcOrd="0" destOrd="0" parTransId="{30AEC8A6-565D-41F9-8750-A13C2F93C520}" sibTransId="{38CC2179-43EA-4F65-B9B4-12F4202F8733}"/>
    <dgm:cxn modelId="{47C7E03E-39F5-45DF-886B-2FDA2D6DAF2A}" srcId="{3D97D925-B537-4A2B-A5B2-2F1E9CB947CA}" destId="{F56B013B-6B1E-4687-8934-F5EB6EA88B7E}" srcOrd="1" destOrd="0" parTransId="{DDF41754-1DFC-495F-BEE8-66D9E528D07D}" sibTransId="{A5AE2126-DC08-4077-A95D-C081A0ADBB53}"/>
    <dgm:cxn modelId="{D5E6A7EE-1C4A-4737-93C8-B1AA1A0D763A}" srcId="{A1FD69B6-E8C5-403E-8C75-7577A6FF0A7B}" destId="{6574EF6B-9AE9-424B-A8C8-852BDAE37C95}" srcOrd="1" destOrd="0" parTransId="{9C96D0B6-E5C3-40F2-874D-87664904638D}" sibTransId="{1F20431A-05CD-4080-9540-706B635D5211}"/>
    <dgm:cxn modelId="{1CB0D726-999B-E445-AA29-741CC76ECC2B}" type="presOf" srcId="{5A433057-418F-4EC3-9FB8-59E20780D816}" destId="{0EABBEB6-E828-45AD-B502-8B27545A7370}" srcOrd="0" destOrd="0" presId="urn:microsoft.com/office/officeart/2005/8/layout/chevron1"/>
    <dgm:cxn modelId="{AAB7147F-3661-8E40-823B-D062F7F89AD9}" type="presOf" srcId="{1C989F89-988C-49AA-AD33-8CE17D449D42}" destId="{64A46BA5-794A-4A09-8887-F4F984C179EB}" srcOrd="0" destOrd="8" presId="urn:microsoft.com/office/officeart/2005/8/layout/chevron1"/>
    <dgm:cxn modelId="{B721E5F5-D7A3-C543-B1B4-D8883A12130C}" type="presOf" srcId="{32C4B2C2-D82C-461B-98B8-9ECD4C647D41}" destId="{64A46BA5-794A-4A09-8887-F4F984C179EB}" srcOrd="0" destOrd="3" presId="urn:microsoft.com/office/officeart/2005/8/layout/chevron1"/>
    <dgm:cxn modelId="{5F47D6C5-7B89-2847-8BC1-582591AAFF00}" type="presOf" srcId="{15A6AA6F-B830-41D9-A621-FEBCD0CEB12C}" destId="{D157FA3F-208A-4816-A6BE-1241E956307F}" srcOrd="0" destOrd="3" presId="urn:microsoft.com/office/officeart/2005/8/layout/chevron1"/>
    <dgm:cxn modelId="{151FAC18-473F-9540-970F-C52DE80C15A7}" type="presOf" srcId="{6574EF6B-9AE9-424B-A8C8-852BDAE37C95}" destId="{64A46BA5-794A-4A09-8887-F4F984C179EB}" srcOrd="0" destOrd="1" presId="urn:microsoft.com/office/officeart/2005/8/layout/chevron1"/>
    <dgm:cxn modelId="{227794B3-A437-8848-B822-C3DB8639A437}" type="presOf" srcId="{651011B9-7924-4AA1-9F1A-B3F24A17601D}" destId="{64A46BA5-794A-4A09-8887-F4F984C179EB}" srcOrd="0" destOrd="9" presId="urn:microsoft.com/office/officeart/2005/8/layout/chevron1"/>
    <dgm:cxn modelId="{8F39DE09-9D28-1A45-BA5E-53F49B09B1CD}" type="presOf" srcId="{E99DC046-2440-4B29-B4FB-E861102DC98F}" destId="{3B1CBD1F-3183-47F6-BFD6-DA77901D7F69}" srcOrd="0" destOrd="0" presId="urn:microsoft.com/office/officeart/2005/8/layout/chevron1"/>
    <dgm:cxn modelId="{A39A4EA2-1823-4391-A005-E5BB6D389448}" srcId="{536B6123-6C6E-4092-B3D4-AB3C6BA70C50}" destId="{A1FD69B6-E8C5-403E-8C75-7577A6FF0A7B}" srcOrd="3" destOrd="0" parTransId="{886E8849-A11E-42B3-87FB-BEFA96946ED7}" sibTransId="{D61729A3-17F4-47B5-9F59-22CD3AB3C4F1}"/>
    <dgm:cxn modelId="{7CC3D0C8-075C-4FC9-867F-454D5F1396E9}" srcId="{A1FD69B6-E8C5-403E-8C75-7577A6FF0A7B}" destId="{1C989F89-988C-49AA-AD33-8CE17D449D42}" srcOrd="8" destOrd="0" parTransId="{06835399-7500-4E91-923D-EAAF3EDBA9CD}" sibTransId="{39F50B04-AD35-4CFE-B286-991E34EF9AF7}"/>
    <dgm:cxn modelId="{F1464F27-94F5-7D48-AA0B-A7ABAFB0C499}" type="presOf" srcId="{C4AC3804-9DD0-479B-86C7-4F73AEA8C554}" destId="{0EABBEB6-E828-45AD-B502-8B27545A7370}" srcOrd="0" destOrd="5" presId="urn:microsoft.com/office/officeart/2005/8/layout/chevron1"/>
    <dgm:cxn modelId="{B754A353-1FE2-1E40-9F56-B43571858802}" type="presOf" srcId="{6A2CD828-3A1B-483C-B1DD-E4465E4270E2}" destId="{0EABBEB6-E828-45AD-B502-8B27545A7370}" srcOrd="0" destOrd="4" presId="urn:microsoft.com/office/officeart/2005/8/layout/chevron1"/>
    <dgm:cxn modelId="{330CB6AB-B3AD-4B46-A8CA-EC4F2B80C461}" srcId="{A1FD69B6-E8C5-403E-8C75-7577A6FF0A7B}" destId="{C49C673D-C602-4F17-BA33-994635EC4D90}" srcOrd="6" destOrd="0" parTransId="{B8E604E2-B4FB-4B23-9348-AA8EB45FE28A}" sibTransId="{44B85757-7AE9-4E6B-B54D-5D78F693B03C}"/>
    <dgm:cxn modelId="{0C9F2884-0771-426B-8ED5-62B33E93C695}" srcId="{3D97D925-B537-4A2B-A5B2-2F1E9CB947CA}" destId="{544D1E4A-4843-48E9-BE54-BF12C7D6B480}" srcOrd="3" destOrd="0" parTransId="{B5556590-C807-46B7-8D29-3054EC590EF7}" sibTransId="{F6854B36-506C-41EB-80AF-C897CEA9EEEF}"/>
    <dgm:cxn modelId="{1C5F8355-8823-4EF9-AEF5-B78C72D4E8F1}" srcId="{A1FD69B6-E8C5-403E-8C75-7577A6FF0A7B}" destId="{2BE168BF-7495-4BB9-B837-1AA42E58E082}" srcOrd="4" destOrd="0" parTransId="{2D4168E3-EE95-4E88-82B8-DE9E095F1F2D}" sibTransId="{22AFAFC3-11EF-4FEB-8357-68DD0305D602}"/>
    <dgm:cxn modelId="{76B606C8-9552-4246-A553-FAE561BE54CD}" type="presOf" srcId="{A1FD69B6-E8C5-403E-8C75-7577A6FF0A7B}" destId="{87C4527C-76CB-4A50-AA2E-B97EC31F3371}" srcOrd="0" destOrd="0" presId="urn:microsoft.com/office/officeart/2005/8/layout/chevron1"/>
    <dgm:cxn modelId="{1951B261-93AD-3A40-B7E7-68FE7F948BC5}" type="presOf" srcId="{6D8F8E81-79F7-49D7-A129-223A5D363216}" destId="{5CF4AD77-3CEA-4DFB-92FD-EF5219AE74B5}" srcOrd="0" destOrd="2" presId="urn:microsoft.com/office/officeart/2005/8/layout/chevron1"/>
    <dgm:cxn modelId="{7A73516E-915B-4672-ACEB-AB79910CB14A}" srcId="{18A9D557-09A2-4F2B-BA13-B3363CB6B4D9}" destId="{610E830F-6283-45C6-8711-C6B8C1706CEE}" srcOrd="0" destOrd="0" parTransId="{BEF942E3-ED65-4E99-A426-472CF94AEF9C}" sibTransId="{5367119C-B59C-4D85-9973-128C49843269}"/>
    <dgm:cxn modelId="{0066ED35-A3CD-A246-AB2A-B1D60AB01BCD}" type="presOf" srcId="{FD8037FA-B581-4F1E-BE37-3DD6B389434E}" destId="{0EABBEB6-E828-45AD-B502-8B27545A7370}" srcOrd="0" destOrd="2" presId="urn:microsoft.com/office/officeart/2005/8/layout/chevron1"/>
    <dgm:cxn modelId="{A00E6C61-2A26-8F49-9E0D-98BDC68524B5}" type="presOf" srcId="{6CF8FACA-413F-4567-8BEB-9F11F710E2E4}" destId="{D157FA3F-208A-4816-A6BE-1241E956307F}" srcOrd="0" destOrd="2" presId="urn:microsoft.com/office/officeart/2005/8/layout/chevron1"/>
    <dgm:cxn modelId="{5A3E9B5D-2BCC-41D0-8B56-41D40A8C0C8D}" srcId="{3D97D925-B537-4A2B-A5B2-2F1E9CB947CA}" destId="{C4AC3804-9DD0-479B-86C7-4F73AEA8C554}" srcOrd="5" destOrd="0" parTransId="{2B8FFE44-B20F-4D97-A02D-EB9CC7568703}" sibTransId="{DDC4CA87-6EC5-4D3A-83DA-F17B35568C50}"/>
    <dgm:cxn modelId="{1D21CF1E-5E23-4367-8390-A0D0E5EA1858}" srcId="{A1FD69B6-E8C5-403E-8C75-7577A6FF0A7B}" destId="{66134EC9-A5DC-470A-95E0-99EB52FB8AC7}" srcOrd="2" destOrd="0" parTransId="{EC7152EB-33B1-48F1-930E-CC5C8365381F}" sibTransId="{52541336-0660-487B-9C25-524068684FFC}"/>
    <dgm:cxn modelId="{51C78455-DF8E-470B-8D95-159729A7618C}" srcId="{A1FD69B6-E8C5-403E-8C75-7577A6FF0A7B}" destId="{9327826F-9FFF-4904-BCF8-8A75DCC235B7}" srcOrd="11" destOrd="0" parTransId="{9484FDBE-9451-4BC6-AD29-C893D6309D09}" sibTransId="{BD9A1473-B5ED-45F9-9ABD-D44471B8F751}"/>
    <dgm:cxn modelId="{0BBC8625-FC27-41AC-86EF-680F0023E66C}" srcId="{E99DC046-2440-4B29-B4FB-E861102DC98F}" destId="{6CF8FACA-413F-4567-8BEB-9F11F710E2E4}" srcOrd="2" destOrd="0" parTransId="{836E5AA9-D929-4632-9474-B77AD8576EA4}" sibTransId="{B9D52D88-D494-4D94-A3D8-FC97838586AA}"/>
    <dgm:cxn modelId="{9D52FF31-7974-459E-9895-02753DF57973}" srcId="{A1FD69B6-E8C5-403E-8C75-7577A6FF0A7B}" destId="{BB52B588-63A5-4968-8C1C-FC24B22E598A}" srcOrd="5" destOrd="0" parTransId="{CFB3C7B7-5569-41A6-A0C4-D43C05B693D1}" sibTransId="{CE326C42-A53C-4FC9-8444-1AACFECFA7C5}"/>
    <dgm:cxn modelId="{733A9EFB-53C7-4AE9-9929-6547D77154A1}" srcId="{A1FD69B6-E8C5-403E-8C75-7577A6FF0A7B}" destId="{651011B9-7924-4AA1-9F1A-B3F24A17601D}" srcOrd="9" destOrd="0" parTransId="{236A5353-F49A-412C-93E5-423307CC308E}" sibTransId="{ADD2754A-FBE3-4A53-A904-BE65B4E2F925}"/>
    <dgm:cxn modelId="{3918920D-C008-9C4F-ABB9-65407B18110D}" type="presOf" srcId="{54E85C99-CC30-47EF-B7D7-C6AB758BAD56}" destId="{D157FA3F-208A-4816-A6BE-1241E956307F}" srcOrd="0" destOrd="0" presId="urn:microsoft.com/office/officeart/2005/8/layout/chevron1"/>
    <dgm:cxn modelId="{D0302D2B-EE84-48E4-BCA3-CBA09CBB4F17}" srcId="{3D97D925-B537-4A2B-A5B2-2F1E9CB947CA}" destId="{6A2CD828-3A1B-483C-B1DD-E4465E4270E2}" srcOrd="4" destOrd="0" parTransId="{5A862452-1567-4AA8-B563-FB7691814AF1}" sibTransId="{8D499FD1-759A-42DA-9059-F416A41AA624}"/>
    <dgm:cxn modelId="{3A33BC93-6700-BB4A-BD69-6D0B33D74016}" type="presOf" srcId="{18A9D557-09A2-4F2B-BA13-B3363CB6B4D9}" destId="{FDCFB41C-DFEF-463C-8E3C-EFF25B669046}" srcOrd="0" destOrd="0" presId="urn:microsoft.com/office/officeart/2005/8/layout/chevron1"/>
    <dgm:cxn modelId="{1787D31B-D5DE-F44C-ADBB-04FB2D9F23C3}" type="presOf" srcId="{156B501A-5256-4C1B-8BC1-8DEDCD1CFB28}" destId="{64A46BA5-794A-4A09-8887-F4F984C179EB}" srcOrd="0" destOrd="0" presId="urn:microsoft.com/office/officeart/2005/8/layout/chevron1"/>
    <dgm:cxn modelId="{F2322FF0-C0D3-FD47-86CA-FE506BB175BA}" type="presOf" srcId="{90B7D8AB-6461-4565-821F-5ADE0EABBED0}" destId="{0EABBEB6-E828-45AD-B502-8B27545A7370}" srcOrd="0" destOrd="6" presId="urn:microsoft.com/office/officeart/2005/8/layout/chevron1"/>
    <dgm:cxn modelId="{C579986D-4DA2-1147-8DFA-702027179915}" type="presOf" srcId="{9327826F-9FFF-4904-BCF8-8A75DCC235B7}" destId="{64A46BA5-794A-4A09-8887-F4F984C179EB}" srcOrd="0" destOrd="11" presId="urn:microsoft.com/office/officeart/2005/8/layout/chevron1"/>
    <dgm:cxn modelId="{43E057F3-6B9B-894A-9A3D-E55F2647ABA2}" type="presParOf" srcId="{9853E92B-AD47-4BC1-8233-55A530F166FF}" destId="{C30A0D36-5F78-4476-BB0D-6AB9569E5EE9}" srcOrd="0" destOrd="0" presId="urn:microsoft.com/office/officeart/2005/8/layout/chevron1"/>
    <dgm:cxn modelId="{4A8750CD-70CD-F745-9CD8-6AA2BB250265}" type="presParOf" srcId="{C30A0D36-5F78-4476-BB0D-6AB9569E5EE9}" destId="{3B1CBD1F-3183-47F6-BFD6-DA77901D7F69}" srcOrd="0" destOrd="0" presId="urn:microsoft.com/office/officeart/2005/8/layout/chevron1"/>
    <dgm:cxn modelId="{48D56EC8-E13B-5E4C-90BD-E85360AAEA73}" type="presParOf" srcId="{C30A0D36-5F78-4476-BB0D-6AB9569E5EE9}" destId="{D157FA3F-208A-4816-A6BE-1241E956307F}" srcOrd="1" destOrd="0" presId="urn:microsoft.com/office/officeart/2005/8/layout/chevron1"/>
    <dgm:cxn modelId="{37862D52-FD8E-E848-9779-97F27FEBAA2A}" type="presParOf" srcId="{9853E92B-AD47-4BC1-8233-55A530F166FF}" destId="{4DA5F5B9-819A-4930-9EB3-577E275BA6C3}" srcOrd="1" destOrd="0" presId="urn:microsoft.com/office/officeart/2005/8/layout/chevron1"/>
    <dgm:cxn modelId="{2F8243B0-6E64-6041-B9D3-512400647CA2}" type="presParOf" srcId="{9853E92B-AD47-4BC1-8233-55A530F166FF}" destId="{AEF851EB-7206-49DE-B9C9-1B18DC18FEB7}" srcOrd="2" destOrd="0" presId="urn:microsoft.com/office/officeart/2005/8/layout/chevron1"/>
    <dgm:cxn modelId="{ED22E128-BF3A-F847-8F90-4B86747EF74A}" type="presParOf" srcId="{AEF851EB-7206-49DE-B9C9-1B18DC18FEB7}" destId="{FDCFB41C-DFEF-463C-8E3C-EFF25B669046}" srcOrd="0" destOrd="0" presId="urn:microsoft.com/office/officeart/2005/8/layout/chevron1"/>
    <dgm:cxn modelId="{794C7CDC-69AE-0C4B-94D5-E821501736ED}" type="presParOf" srcId="{AEF851EB-7206-49DE-B9C9-1B18DC18FEB7}" destId="{5CF4AD77-3CEA-4DFB-92FD-EF5219AE74B5}" srcOrd="1" destOrd="0" presId="urn:microsoft.com/office/officeart/2005/8/layout/chevron1"/>
    <dgm:cxn modelId="{FC05239B-7040-9849-B0F0-8C6F97A1C6D1}" type="presParOf" srcId="{9853E92B-AD47-4BC1-8233-55A530F166FF}" destId="{B0B5C143-7BF6-4765-AFC0-AC53EEC86C98}" srcOrd="3" destOrd="0" presId="urn:microsoft.com/office/officeart/2005/8/layout/chevron1"/>
    <dgm:cxn modelId="{DBF80B81-4451-E347-9035-6D56B1F377CB}" type="presParOf" srcId="{9853E92B-AD47-4BC1-8233-55A530F166FF}" destId="{64C91E9B-3A5B-43EF-A7A7-9C30F76BDF6F}" srcOrd="4" destOrd="0" presId="urn:microsoft.com/office/officeart/2005/8/layout/chevron1"/>
    <dgm:cxn modelId="{2CE3502D-2AEE-BB43-8675-D58D8279699F}" type="presParOf" srcId="{64C91E9B-3A5B-43EF-A7A7-9C30F76BDF6F}" destId="{7A2076BC-78F5-4A18-896B-3B6E801AACD1}" srcOrd="0" destOrd="0" presId="urn:microsoft.com/office/officeart/2005/8/layout/chevron1"/>
    <dgm:cxn modelId="{DC1393EA-5605-1646-8A7D-B8D8196AD25A}" type="presParOf" srcId="{64C91E9B-3A5B-43EF-A7A7-9C30F76BDF6F}" destId="{0EABBEB6-E828-45AD-B502-8B27545A7370}" srcOrd="1" destOrd="0" presId="urn:microsoft.com/office/officeart/2005/8/layout/chevron1"/>
    <dgm:cxn modelId="{C6375E74-50F6-F241-B5B3-01CEB0D492AC}" type="presParOf" srcId="{9853E92B-AD47-4BC1-8233-55A530F166FF}" destId="{D4727BA4-B782-465A-B02C-DCB43F26FF30}" srcOrd="5" destOrd="0" presId="urn:microsoft.com/office/officeart/2005/8/layout/chevron1"/>
    <dgm:cxn modelId="{7D45CB58-0A8E-F543-B1FD-226C0DC71EDE}" type="presParOf" srcId="{9853E92B-AD47-4BC1-8233-55A530F166FF}" destId="{56F15953-8E09-40B3-BB31-6819CA6FB81C}" srcOrd="6" destOrd="0" presId="urn:microsoft.com/office/officeart/2005/8/layout/chevron1"/>
    <dgm:cxn modelId="{D6407B11-0511-1A44-9160-2FD0FAB258BD}" type="presParOf" srcId="{56F15953-8E09-40B3-BB31-6819CA6FB81C}" destId="{87C4527C-76CB-4A50-AA2E-B97EC31F3371}" srcOrd="0" destOrd="0" presId="urn:microsoft.com/office/officeart/2005/8/layout/chevron1"/>
    <dgm:cxn modelId="{447341F8-71FE-0D41-BC7A-99D8803F2C14}" type="presParOf" srcId="{56F15953-8E09-40B3-BB31-6819CA6FB81C}" destId="{64A46BA5-794A-4A09-8887-F4F984C179EB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1CBD1F-3183-47F6-BFD6-DA77901D7F69}">
      <dsp:nvSpPr>
        <dsp:cNvPr id="0" name=""/>
        <dsp:cNvSpPr/>
      </dsp:nvSpPr>
      <dsp:spPr>
        <a:xfrm>
          <a:off x="8320" y="301253"/>
          <a:ext cx="2341997" cy="81000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Awareness Raising and Advocacy</a:t>
          </a:r>
          <a:endParaRPr lang="en-GB" sz="1500" kern="1200" dirty="0"/>
        </a:p>
      </dsp:txBody>
      <dsp:txXfrm>
        <a:off x="8320" y="301253"/>
        <a:ext cx="2341997" cy="810000"/>
      </dsp:txXfrm>
    </dsp:sp>
    <dsp:sp modelId="{D157FA3F-208A-4816-A6BE-1241E956307F}">
      <dsp:nvSpPr>
        <dsp:cNvPr id="0" name=""/>
        <dsp:cNvSpPr/>
      </dsp:nvSpPr>
      <dsp:spPr>
        <a:xfrm>
          <a:off x="8320" y="1212503"/>
          <a:ext cx="1873598" cy="3686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Generic University Policy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Specific Funder policies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Good practice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>
              <a:solidFill>
                <a:schemeClr val="tx1"/>
              </a:solidFill>
            </a:rPr>
            <a:t>National and international RDM initiatives</a:t>
          </a:r>
          <a:endParaRPr lang="en-GB" sz="1500" kern="1200" dirty="0">
            <a:solidFill>
              <a:schemeClr val="tx1"/>
            </a:solidFill>
          </a:endParaRPr>
        </a:p>
      </dsp:txBody>
      <dsp:txXfrm>
        <a:off x="8320" y="1212503"/>
        <a:ext cx="1873598" cy="3686595"/>
      </dsp:txXfrm>
    </dsp:sp>
    <dsp:sp modelId="{FDCFB41C-DFEF-463C-8E3C-EFF25B669046}">
      <dsp:nvSpPr>
        <dsp:cNvPr id="0" name=""/>
        <dsp:cNvSpPr/>
      </dsp:nvSpPr>
      <dsp:spPr>
        <a:xfrm>
          <a:off x="2134318" y="301253"/>
          <a:ext cx="2341997" cy="810000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Planning</a:t>
          </a:r>
          <a:endParaRPr lang="en-GB" sz="1500" kern="1200" dirty="0"/>
        </a:p>
      </dsp:txBody>
      <dsp:txXfrm>
        <a:off x="2134318" y="301253"/>
        <a:ext cx="2341997" cy="810000"/>
      </dsp:txXfrm>
    </dsp:sp>
    <dsp:sp modelId="{5CF4AD77-3CEA-4DFB-92FD-EF5219AE74B5}">
      <dsp:nvSpPr>
        <dsp:cNvPr id="0" name=""/>
        <dsp:cNvSpPr/>
      </dsp:nvSpPr>
      <dsp:spPr>
        <a:xfrm>
          <a:off x="2134318" y="1212503"/>
          <a:ext cx="1873598" cy="3686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Data Management Planning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DMP creation 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Resource planning and costing</a:t>
          </a:r>
          <a:endParaRPr lang="en-GB" sz="1500" kern="1200" dirty="0"/>
        </a:p>
      </dsp:txBody>
      <dsp:txXfrm>
        <a:off x="2134318" y="1212503"/>
        <a:ext cx="1873598" cy="3686595"/>
      </dsp:txXfrm>
    </dsp:sp>
    <dsp:sp modelId="{7A2076BC-78F5-4A18-896B-3B6E801AACD1}">
      <dsp:nvSpPr>
        <dsp:cNvPr id="0" name=""/>
        <dsp:cNvSpPr/>
      </dsp:nvSpPr>
      <dsp:spPr>
        <a:xfrm>
          <a:off x="4260316" y="301253"/>
          <a:ext cx="2341997" cy="810000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Active Research</a:t>
          </a:r>
          <a:endParaRPr lang="en-GB" sz="1500" kern="1200" dirty="0"/>
        </a:p>
      </dsp:txBody>
      <dsp:txXfrm>
        <a:off x="4260316" y="301253"/>
        <a:ext cx="2341997" cy="810000"/>
      </dsp:txXfrm>
    </dsp:sp>
    <dsp:sp modelId="{0EABBEB6-E828-45AD-B502-8B27545A7370}">
      <dsp:nvSpPr>
        <dsp:cNvPr id="0" name=""/>
        <dsp:cNvSpPr/>
      </dsp:nvSpPr>
      <dsp:spPr>
        <a:xfrm>
          <a:off x="4260316" y="1212503"/>
          <a:ext cx="1873598" cy="3686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Active Data Store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Collaborative and other tools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Data </a:t>
          </a:r>
          <a:r>
            <a:rPr lang="en-GB" sz="1500" kern="1200" dirty="0" smtClean="0">
              <a:solidFill>
                <a:schemeClr val="tx1"/>
              </a:solidFill>
            </a:rPr>
            <a:t>collection </a:t>
          </a:r>
          <a:r>
            <a:rPr lang="en-GB" sz="1500" kern="1200" dirty="0" smtClean="0"/>
            <a:t>and (file) management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Data analysis</a:t>
          </a:r>
          <a:endParaRPr lang="en-GB" sz="1500" kern="1200" dirty="0">
            <a:solidFill>
              <a:srgbClr val="00B05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>
              <a:solidFill>
                <a:schemeClr val="tx1"/>
              </a:solidFill>
            </a:rPr>
            <a:t>Data visualisation</a:t>
          </a:r>
          <a:endParaRPr lang="en-GB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>
              <a:solidFill>
                <a:schemeClr val="tx1"/>
              </a:solidFill>
            </a:rPr>
            <a:t>Data manipulation (incl. normalisation)</a:t>
          </a:r>
          <a:endParaRPr lang="en-GB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>
              <a:solidFill>
                <a:schemeClr val="tx1"/>
              </a:solidFill>
            </a:rPr>
            <a:t>Data Security</a:t>
          </a:r>
          <a:endParaRPr lang="en-GB" sz="1500" kern="1200" dirty="0">
            <a:solidFill>
              <a:schemeClr val="tx1"/>
            </a:solidFill>
          </a:endParaRPr>
        </a:p>
      </dsp:txBody>
      <dsp:txXfrm>
        <a:off x="4260316" y="1212503"/>
        <a:ext cx="1873598" cy="3686595"/>
      </dsp:txXfrm>
    </dsp:sp>
    <dsp:sp modelId="{87C4527C-76CB-4A50-AA2E-B97EC31F3371}">
      <dsp:nvSpPr>
        <dsp:cNvPr id="0" name=""/>
        <dsp:cNvSpPr/>
      </dsp:nvSpPr>
      <dsp:spPr>
        <a:xfrm>
          <a:off x="6386313" y="295004"/>
          <a:ext cx="2341997" cy="810000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Data Stewardship</a:t>
          </a:r>
          <a:endParaRPr lang="en-GB" sz="1500" kern="1200" dirty="0"/>
        </a:p>
      </dsp:txBody>
      <dsp:txXfrm>
        <a:off x="6386313" y="295004"/>
        <a:ext cx="2341997" cy="810000"/>
      </dsp:txXfrm>
    </dsp:sp>
    <dsp:sp modelId="{64A46BA5-794A-4A09-8887-F4F984C179EB}">
      <dsp:nvSpPr>
        <dsp:cNvPr id="0" name=""/>
        <dsp:cNvSpPr/>
      </dsp:nvSpPr>
      <dsp:spPr>
        <a:xfrm>
          <a:off x="6386313" y="1193756"/>
          <a:ext cx="1873598" cy="3711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Data Vault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Data Asset Register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DataShare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De-allocation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Retention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External data repository services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Data </a:t>
          </a:r>
          <a:r>
            <a:rPr lang="en-GB" sz="1500" kern="1200" dirty="0" smtClean="0">
              <a:solidFill>
                <a:schemeClr val="tx1"/>
              </a:solidFill>
            </a:rPr>
            <a:t>publication/citation</a:t>
          </a:r>
          <a:endParaRPr lang="en-GB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Data Description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>
              <a:solidFill>
                <a:schemeClr val="tx1"/>
              </a:solidFill>
            </a:rPr>
            <a:t>Data anonymisation</a:t>
          </a:r>
          <a:endParaRPr lang="en-GB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>
              <a:solidFill>
                <a:schemeClr val="tx1"/>
              </a:solidFill>
            </a:rPr>
            <a:t>Data licensing</a:t>
          </a:r>
          <a:endParaRPr lang="en-GB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>
              <a:solidFill>
                <a:schemeClr val="tx1"/>
              </a:solidFill>
            </a:rPr>
            <a:t>Data Appraisal</a:t>
          </a:r>
          <a:endParaRPr lang="en-GB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>
              <a:solidFill>
                <a:schemeClr val="tx1"/>
              </a:solidFill>
            </a:rPr>
            <a:t>Data documentation and metadata</a:t>
          </a:r>
          <a:endParaRPr lang="en-GB" sz="1500" kern="1200" dirty="0">
            <a:solidFill>
              <a:schemeClr val="tx1"/>
            </a:solidFill>
          </a:endParaRPr>
        </a:p>
      </dsp:txBody>
      <dsp:txXfrm>
        <a:off x="6386313" y="1193756"/>
        <a:ext cx="1873598" cy="3711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A41C5-3DB3-DB48-B2CE-8F87AD0EAC39}" type="datetimeFigureOut">
              <a:rPr lang="en-US" smtClean="0"/>
              <a:pPr/>
              <a:t>6/27/2014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4E755-4CB2-3247-99D4-20E273B87F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4615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uk.ac.uk/research/datapolicy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mponline.dcc.ac.uk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Research Data</a:t>
            </a:r>
            <a:r>
              <a:rPr lang="en-US" baseline="0" dirty="0" smtClean="0"/>
              <a:t> Storage Working Group Report (2010):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group is primarily tasked with developing recommendations for research data storage. The remit is taken directly from the document constituting the working groups: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current practice within the University of Edinburgh;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what is known about current practice within the peer universities internationally;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current national and international developments that seek to influence or provide services in the field;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Develop, with suitable consultation, options with appraisal of their cost and feasibility, with a risk analysis of actions or inactions in this field.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E755-4CB2-3247-99D4-20E273B87F3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3358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r>
              <a:rPr lang="en-US" baseline="0" dirty="0" smtClean="0"/>
              <a:t> offering some concluding points,</a:t>
            </a:r>
            <a:r>
              <a:rPr lang="en-US" dirty="0" smtClean="0"/>
              <a:t> share now some visuals</a:t>
            </a:r>
            <a:r>
              <a:rPr lang="en-US" baseline="0" dirty="0" smtClean="0"/>
              <a:t> of early thoughts on DAR and DataVault. Moving everyone over to this new infrastructure: Colleges willing to pay for non researchers to be placed on it, so bringing in income.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E755-4CB2-3247-99D4-20E273B87F3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3065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CRIS system )Current Research Information System.</a:t>
            </a:r>
            <a:r>
              <a:rPr lang="en-US" baseline="0" dirty="0" smtClean="0"/>
              <a:t> </a:t>
            </a:r>
            <a:r>
              <a:rPr lang="en-US" dirty="0" smtClean="0"/>
              <a:t>What we</a:t>
            </a:r>
            <a:r>
              <a:rPr lang="en-US" baseline="0" dirty="0" smtClean="0"/>
              <a:t> are thinking around here. What it might look finally 1 Version. Tools and services to make this all join up. Possibly use the CRIS system PURE to be the DAR? These are evolving thoughts.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E755-4CB2-3247-99D4-20E273B87F3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4255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RDM, Open Access and other forms of Research support pointing to a renaissance in research support in the Library? (after the google fear of a few years ago; writing our own obituaries etc)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E755-4CB2-3247-99D4-20E273B87F3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3399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Publicly funded research data are a public good, produced in the public interest, which should be made openly available with as few restrictions as possible in a timely and responsible manner that does not harm intellectual property.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http://www.rcuk.ac.uk/research/datapolicy/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9711" indent="-2883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3401" indent="-23068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4762" indent="-23068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6122" indent="-23068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7483" indent="-2306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98843" indent="-2306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0204" indent="-2306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1564" indent="-2306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F84322-56EF-496A-89A1-00BF66408C7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Wellcome, Cancer UK,</a:t>
            </a:r>
            <a:r>
              <a:rPr lang="en-US" baseline="0" dirty="0" smtClean="0"/>
              <a:t> MRC, ESRC have just issued a report from their Expert Advisory Group on Data Acccess calling for serious culture change in making data available</a:t>
            </a:r>
          </a:p>
          <a:p>
            <a:r>
              <a:rPr lang="en-US" dirty="0" smtClean="0"/>
              <a:t>http://www.wellcome.ac.uk/stellent/groups/corporatesite/@msh_peda/documents/web_document/wtp056495.pdf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E755-4CB2-3247-99D4-20E273B87F3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195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E755-4CB2-3247-99D4-20E273B87F3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6920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Aspirational</a:t>
            </a:r>
            <a:r>
              <a:rPr lang="en-US" baseline="0" dirty="0" smtClean="0"/>
              <a:t> policy … but expectation that it should be delivered.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E755-4CB2-3247-99D4-20E273B87F3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5185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 just looking for new activity to pull on board – crisis of identity / land grab</a:t>
            </a:r>
          </a:p>
          <a:p>
            <a:r>
              <a:rPr lang="en-US" dirty="0" smtClean="0"/>
              <a:t>Special Collections is choc a block with research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E755-4CB2-3247-99D4-20E273B87F3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6218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Also</a:t>
            </a:r>
            <a:r>
              <a:rPr lang="en-GB" altLang="en-US" baseline="0" dirty="0" smtClean="0"/>
              <a:t> a detailed Workplan. Monthly Reports. Steering Board. RDM Action Group.</a:t>
            </a:r>
            <a:endParaRPr lang="en-GB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9711" indent="-2883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3401" indent="-23068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4762" indent="-23068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6122" indent="-23068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7483" indent="-2306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98843" indent="-2306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0204" indent="-2306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1564" indent="-2306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F84322-56EF-496A-89A1-00BF66408C7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282575">
              <a:spcBef>
                <a:spcPts val="2000"/>
              </a:spcBef>
              <a:buFont typeface="Arial" panose="020B0604020202020204" pitchFamily="34" charset="0"/>
              <a:buNone/>
            </a:pPr>
            <a:r>
              <a:rPr lang="en-GB" sz="2200" dirty="0" smtClean="0">
                <a:cs typeface="Arial" pitchFamily="34" charset="0"/>
              </a:rPr>
              <a:t>DMPonline:</a:t>
            </a:r>
            <a:r>
              <a:rPr lang="en-GB" sz="2200" baseline="0" dirty="0" smtClean="0">
                <a:cs typeface="Arial" pitchFamily="34" charset="0"/>
              </a:rPr>
              <a:t> </a:t>
            </a:r>
            <a:r>
              <a:rPr lang="en-GB" sz="2200" dirty="0" smtClean="0">
                <a:cs typeface="Arial" pitchFamily="34" charset="0"/>
              </a:rPr>
              <a:t>Free and open web-based tool to help researchers write plans: </a:t>
            </a:r>
            <a:r>
              <a:rPr lang="en-GB" sz="1900" dirty="0" smtClean="0">
                <a:cs typeface="Arial" pitchFamily="34" charset="0"/>
                <a:hlinkClick r:id="rId3"/>
              </a:rPr>
              <a:t>https://dmponline.dcc.ac.uk/</a:t>
            </a:r>
            <a:endParaRPr lang="en-GB" sz="1900" dirty="0" smtClean="0">
              <a:cs typeface="Arial" pitchFamily="34" charset="0"/>
            </a:endParaRPr>
          </a:p>
          <a:p>
            <a:pPr marL="282575" indent="-282575">
              <a:spcBef>
                <a:spcPts val="2000"/>
              </a:spcBef>
              <a:buFont typeface="Arial" panose="020B0604020202020204" pitchFamily="34" charset="0"/>
              <a:buNone/>
            </a:pPr>
            <a:r>
              <a:rPr lang="en-GB" sz="2200" dirty="0" smtClean="0">
                <a:cs typeface="Arial" pitchFamily="34" charset="0"/>
              </a:rPr>
              <a:t>It features:</a:t>
            </a:r>
            <a:endParaRPr lang="en-GB" sz="2000" dirty="0" smtClean="0">
              <a:latin typeface="Trebuchet MS"/>
              <a:cs typeface="Arial" pitchFamily="34" charset="0"/>
            </a:endParaRPr>
          </a:p>
          <a:p>
            <a:pPr marL="625475" lvl="1" indent="-342900">
              <a:spcBef>
                <a:spcPts val="60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dirty="0" smtClean="0">
                <a:cs typeface="Arial" pitchFamily="34" charset="0"/>
              </a:rPr>
              <a:t>Templates based on different requirements </a:t>
            </a:r>
          </a:p>
          <a:p>
            <a:pPr marL="625475" lvl="1" indent="-342900">
              <a:spcBef>
                <a:spcPts val="60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dirty="0" smtClean="0">
                <a:cs typeface="Arial" pitchFamily="34" charset="0"/>
              </a:rPr>
              <a:t>Tailored guidance (disciplinary, funder etc.) </a:t>
            </a:r>
          </a:p>
          <a:p>
            <a:pPr marL="625475" lvl="1" indent="-342900">
              <a:spcBef>
                <a:spcPts val="60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dirty="0" smtClean="0">
                <a:cs typeface="Arial" pitchFamily="34" charset="0"/>
              </a:rPr>
              <a:t>Customised exports to a variety of formats </a:t>
            </a:r>
          </a:p>
          <a:p>
            <a:pPr marL="625475" lvl="1" indent="-342900">
              <a:spcBef>
                <a:spcPts val="60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dirty="0" smtClean="0">
                <a:cs typeface="Arial" pitchFamily="34" charset="0"/>
              </a:rPr>
              <a:t>Ability to share DMPs with others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E755-4CB2-3247-99D4-20E273B87F3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0752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Software in the last two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4E755-4CB2-3247-99D4-20E273B87F3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920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2863-8880-7841-9EAB-982633E49406}" type="datetimeFigureOut">
              <a:rPr lang="en-US" smtClean="0"/>
              <a:pPr/>
              <a:t>6/27/2014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22C0-DB8B-2447-AB7D-AEB6DEF1A7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09851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2863-8880-7841-9EAB-982633E49406}" type="datetimeFigureOut">
              <a:rPr lang="en-US" smtClean="0"/>
              <a:pPr/>
              <a:t>6/27/2014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22C0-DB8B-2447-AB7D-AEB6DEF1A7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76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2863-8880-7841-9EAB-982633E49406}" type="datetimeFigureOut">
              <a:rPr lang="en-US" smtClean="0"/>
              <a:pPr/>
              <a:t>6/27/2014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22C0-DB8B-2447-AB7D-AEB6DEF1A7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086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2863-8880-7841-9EAB-982633E49406}" type="datetimeFigureOut">
              <a:rPr lang="en-US" smtClean="0"/>
              <a:pPr/>
              <a:t>6/27/2014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22C0-DB8B-2447-AB7D-AEB6DEF1A7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786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2863-8880-7841-9EAB-982633E49406}" type="datetimeFigureOut">
              <a:rPr lang="en-US" smtClean="0"/>
              <a:pPr/>
              <a:t>6/27/2014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22C0-DB8B-2447-AB7D-AEB6DEF1A7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875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2863-8880-7841-9EAB-982633E49406}" type="datetimeFigureOut">
              <a:rPr lang="en-US" smtClean="0"/>
              <a:pPr/>
              <a:t>6/27/2014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22C0-DB8B-2447-AB7D-AEB6DEF1A7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611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2863-8880-7841-9EAB-982633E49406}" type="datetimeFigureOut">
              <a:rPr lang="en-US" smtClean="0"/>
              <a:pPr/>
              <a:t>6/27/2014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22C0-DB8B-2447-AB7D-AEB6DEF1A7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54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2863-8880-7841-9EAB-982633E49406}" type="datetimeFigureOut">
              <a:rPr lang="en-US" smtClean="0"/>
              <a:pPr/>
              <a:t>6/27/2014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22C0-DB8B-2447-AB7D-AEB6DEF1A7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36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2863-8880-7841-9EAB-982633E49406}" type="datetimeFigureOut">
              <a:rPr lang="en-US" smtClean="0"/>
              <a:pPr/>
              <a:t>6/27/2014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22C0-DB8B-2447-AB7D-AEB6DEF1A7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249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2863-8880-7841-9EAB-982633E49406}" type="datetimeFigureOut">
              <a:rPr lang="en-US" smtClean="0"/>
              <a:pPr/>
              <a:t>6/27/2014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22C0-DB8B-2447-AB7D-AEB6DEF1A7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655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2863-8880-7841-9EAB-982633E49406}" type="datetimeFigureOut">
              <a:rPr lang="en-US" smtClean="0"/>
              <a:pPr/>
              <a:t>6/27/2014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22C0-DB8B-2447-AB7D-AEB6DEF1A7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892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22863-8880-7841-9EAB-982633E49406}" type="datetimeFigureOut">
              <a:rPr lang="en-US" smtClean="0"/>
              <a:pPr/>
              <a:t>6/27/2014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022C0-DB8B-2447-AB7D-AEB6DEF1A7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967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din.ac/1eE3sa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john.scally@ed.ac.uk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MIH8PkuUo4" TargetMode="External"/><Relationship Id="rId2" Type="http://schemas.openxmlformats.org/officeDocument/2006/relationships/hyperlink" Target="https://www.youtube.com/watch?v=RtSv0gSbCP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.ac.uk/schools-departments/information-services/about/policies-and-regulations/research-data-polic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rcuk.ac.uk/research/datapolic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21426"/>
            <a:ext cx="7772400" cy="1470025"/>
          </a:xfrm>
        </p:spPr>
        <p:txBody>
          <a:bodyPr/>
          <a:lstStyle/>
          <a:p>
            <a:r>
              <a:rPr lang="en-US" dirty="0" smtClean="0"/>
              <a:t>The Library’s role in research data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1991"/>
            <a:ext cx="6400800" cy="880045"/>
          </a:xfrm>
        </p:spPr>
        <p:txBody>
          <a:bodyPr/>
          <a:lstStyle/>
          <a:p>
            <a:r>
              <a:rPr lang="en-US" dirty="0" smtClean="0"/>
              <a:t>An Edinburgh Case Study</a:t>
            </a:r>
            <a:endParaRPr lang="en-US" dirty="0"/>
          </a:p>
        </p:txBody>
      </p:sp>
      <p:pic>
        <p:nvPicPr>
          <p:cNvPr id="4" name="Picture 3" descr="uofelogo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701" y="4229351"/>
            <a:ext cx="1836738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7514" y="6697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3456919"/>
            <a:ext cx="7380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Dr John Scally, Director of Library &amp; University Collections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35650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OCLC Research Library Partnership meeting, 10-12 June 2014, Amsterdam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78137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108"/>
            <a:ext cx="8229600" cy="801127"/>
          </a:xfrm>
        </p:spPr>
        <p:txBody>
          <a:bodyPr/>
          <a:lstStyle/>
          <a:p>
            <a:r>
              <a:rPr lang="en-US" dirty="0" smtClean="0"/>
              <a:t>Library’s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4172"/>
            <a:ext cx="8229600" cy="531867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Director of Library Lead, July 2012 – VP step back</a:t>
            </a:r>
          </a:p>
          <a:p>
            <a:r>
              <a:rPr lang="en-US" dirty="0" smtClean="0"/>
              <a:t>Historical progression in curation and management of content – back to 1580 at Edinburgh</a:t>
            </a:r>
          </a:p>
          <a:p>
            <a:r>
              <a:rPr lang="en-US" dirty="0" smtClean="0"/>
              <a:t>Library - a trusted brand in the Academy</a:t>
            </a:r>
          </a:p>
          <a:p>
            <a:r>
              <a:rPr lang="en-US" dirty="0" smtClean="0"/>
              <a:t>Know how to manage stuff: physical and e-content, pubn repositories; CRIS; Special Collections …</a:t>
            </a:r>
          </a:p>
          <a:p>
            <a:r>
              <a:rPr lang="en-US" dirty="0" smtClean="0"/>
              <a:t>Recent reputation in Open Access – Library is solving, even the sceptics are being convinced …</a:t>
            </a:r>
          </a:p>
          <a:p>
            <a:r>
              <a:rPr lang="en-US" dirty="0" smtClean="0"/>
              <a:t>Service at the </a:t>
            </a:r>
            <a:r>
              <a:rPr lang="en-US" i="1" dirty="0" smtClean="0"/>
              <a:t>core</a:t>
            </a:r>
            <a:r>
              <a:rPr lang="en-US" dirty="0" smtClean="0"/>
              <a:t> of the Library ethos</a:t>
            </a:r>
          </a:p>
          <a:p>
            <a:r>
              <a:rPr lang="en-US" dirty="0" smtClean="0"/>
              <a:t>‘Past is a great source for future knowledge’ </a:t>
            </a:r>
          </a:p>
          <a:p>
            <a:pPr lvl="1"/>
            <a:r>
              <a:rPr lang="en-US" sz="1700" dirty="0" smtClean="0"/>
              <a:t>DANSData Archiving video, 18 Aug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560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288106" y="404813"/>
            <a:ext cx="81723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800" b="1" dirty="0" smtClean="0">
                <a:solidFill>
                  <a:schemeClr val="tx2"/>
                </a:solidFill>
                <a:latin typeface="Calibri" pitchFamily="34" charset="0"/>
              </a:rPr>
              <a:t>Programme Management at Edinburgh</a:t>
            </a:r>
            <a:endParaRPr lang="en-GB" altLang="en-US" sz="28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114850"/>
            <a:ext cx="8676456" cy="24569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107952" y="6492875"/>
            <a:ext cx="366713" cy="249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CC0287E7-C9DF-4E77-96CE-7615E4CEE841}" type="slidenum">
              <a:rPr lang="es-E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defRPr/>
              </a:pPr>
              <a:t>11</a:t>
            </a:fld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024" y="3821272"/>
            <a:ext cx="8819517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RDM Programme in 3 </a:t>
            </a:r>
            <a:r>
              <a:rPr lang="en-GB" sz="2400" dirty="0" smtClean="0"/>
              <a:t>phases:</a:t>
            </a:r>
          </a:p>
          <a:p>
            <a:r>
              <a:rPr lang="en-GB" sz="2000" b="1" dirty="0" smtClean="0"/>
              <a:t>	Phase </a:t>
            </a:r>
            <a:r>
              <a:rPr lang="en-GB" sz="2000" b="1" dirty="0"/>
              <a:t>0</a:t>
            </a:r>
            <a:r>
              <a:rPr lang="en-GB" sz="2000" dirty="0"/>
              <a:t>:  August 2012 – August 2013: Planning phase, with some pilot </a:t>
            </a:r>
            <a:r>
              <a:rPr lang="en-GB" sz="2000" dirty="0" smtClean="0"/>
              <a:t>activity.</a:t>
            </a:r>
            <a:endParaRPr lang="en-GB" sz="20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000" b="1" dirty="0"/>
              <a:t>Phase 1</a:t>
            </a:r>
            <a:r>
              <a:rPr lang="en-GB" sz="2000" dirty="0"/>
              <a:t>:  September 2013 – May 2014: Initial rollout of primary services.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000" b="1" dirty="0"/>
              <a:t>Phase 2</a:t>
            </a:r>
            <a:r>
              <a:rPr lang="en-GB" sz="2000" dirty="0"/>
              <a:t>:  June 2014 – May 2015: Continued rollout; maturation of services.</a:t>
            </a:r>
          </a:p>
          <a:p>
            <a:endParaRPr lang="en-GB" sz="2400" dirty="0" smtClean="0"/>
          </a:p>
          <a:p>
            <a:r>
              <a:rPr lang="en-GB" sz="2400" dirty="0" smtClean="0"/>
              <a:t>Full </a:t>
            </a:r>
            <a:r>
              <a:rPr lang="en-GB" sz="2400" dirty="0"/>
              <a:t>details of the programme is available </a:t>
            </a:r>
            <a:r>
              <a:rPr lang="en-GB" sz="2400" dirty="0" smtClean="0"/>
              <a:t>at: </a:t>
            </a:r>
            <a:r>
              <a:rPr lang="en-GB" dirty="0" smtClean="0">
                <a:hlinkClick r:id="rId4"/>
              </a:rPr>
              <a:t>http</a:t>
            </a:r>
            <a:r>
              <a:rPr lang="en-GB" dirty="0">
                <a:hlinkClick r:id="rId4"/>
              </a:rPr>
              <a:t>://edin.ac/1eE3sav</a:t>
            </a:r>
            <a:r>
              <a:rPr lang="en-GB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0161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8" y="958324"/>
            <a:ext cx="8783839" cy="49951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713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827563966"/>
              </p:ext>
            </p:extLst>
          </p:nvPr>
        </p:nvGraphicFramePr>
        <p:xfrm>
          <a:off x="179512" y="1484784"/>
          <a:ext cx="8736632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Management Lifecycle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5269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8971"/>
            <a:ext cx="8229600" cy="484956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0.5TB to every active researcher (9,000+)</a:t>
            </a:r>
          </a:p>
          <a:p>
            <a:r>
              <a:rPr lang="en-US" dirty="0" smtClean="0"/>
              <a:t>1.6PB DataStore (with 1PB in reserve)</a:t>
            </a:r>
          </a:p>
          <a:p>
            <a:r>
              <a:rPr lang="en-US" dirty="0" smtClean="0"/>
              <a:t>£250,000 staffing and operating costs</a:t>
            </a:r>
          </a:p>
          <a:p>
            <a:r>
              <a:rPr lang="en-US" dirty="0" smtClean="0"/>
              <a:t>Large uptake in training; big push on awareness raising</a:t>
            </a:r>
          </a:p>
          <a:p>
            <a:r>
              <a:rPr lang="en-US" dirty="0" smtClean="0"/>
              <a:t>DMP online customisation; Research Office active</a:t>
            </a:r>
          </a:p>
          <a:p>
            <a:r>
              <a:rPr lang="en-US" dirty="0" smtClean="0"/>
              <a:t>DataStore / DataShare both LIVE</a:t>
            </a:r>
          </a:p>
          <a:p>
            <a:r>
              <a:rPr lang="en-US" dirty="0" smtClean="0"/>
              <a:t>Data Asset Register and DataVault at spec stage</a:t>
            </a:r>
          </a:p>
          <a:p>
            <a:r>
              <a:rPr lang="en-US" dirty="0" smtClean="0"/>
              <a:t>RDM being blended into our business: Helpdesk, Liaison, IT Support, PG training, Induction of staff …</a:t>
            </a:r>
            <a:r>
              <a:rPr lang="en-US" dirty="0"/>
              <a:t> </a:t>
            </a:r>
            <a:r>
              <a:rPr lang="en-US" dirty="0" smtClean="0"/>
              <a:t>beginning to join up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412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ie 51"/>
          <p:cNvSpPr/>
          <p:nvPr/>
        </p:nvSpPr>
        <p:spPr>
          <a:xfrm>
            <a:off x="1189870" y="-161795"/>
            <a:ext cx="6761062" cy="6761062"/>
          </a:xfrm>
          <a:prstGeom prst="pie">
            <a:avLst>
              <a:gd name="adj1" fmla="val 7566668"/>
              <a:gd name="adj2" fmla="val 8883314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" name="Pie 50"/>
          <p:cNvSpPr/>
          <p:nvPr/>
        </p:nvSpPr>
        <p:spPr>
          <a:xfrm>
            <a:off x="1187624" y="-163469"/>
            <a:ext cx="6761062" cy="6761062"/>
          </a:xfrm>
          <a:prstGeom prst="pie">
            <a:avLst>
              <a:gd name="adj1" fmla="val 6715248"/>
              <a:gd name="adj2" fmla="val 753724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5" name="Pie 44"/>
          <p:cNvSpPr/>
          <p:nvPr/>
        </p:nvSpPr>
        <p:spPr>
          <a:xfrm>
            <a:off x="1189870" y="-167555"/>
            <a:ext cx="6761062" cy="6761062"/>
          </a:xfrm>
          <a:prstGeom prst="pie">
            <a:avLst>
              <a:gd name="adj1" fmla="val 5769802"/>
              <a:gd name="adj2" fmla="val 670866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3" name="Pie 42"/>
          <p:cNvSpPr/>
          <p:nvPr/>
        </p:nvSpPr>
        <p:spPr>
          <a:xfrm>
            <a:off x="1185636" y="-171400"/>
            <a:ext cx="6761062" cy="6761062"/>
          </a:xfrm>
          <a:prstGeom prst="pie">
            <a:avLst>
              <a:gd name="adj1" fmla="val 4697162"/>
              <a:gd name="adj2" fmla="val 577333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1" name="Pie 40"/>
          <p:cNvSpPr/>
          <p:nvPr/>
        </p:nvSpPr>
        <p:spPr>
          <a:xfrm>
            <a:off x="1198376" y="-163710"/>
            <a:ext cx="6761062" cy="6761062"/>
          </a:xfrm>
          <a:prstGeom prst="pie">
            <a:avLst>
              <a:gd name="adj1" fmla="val 797942"/>
              <a:gd name="adj2" fmla="val 211239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8" name="Pie 37"/>
          <p:cNvSpPr/>
          <p:nvPr/>
        </p:nvSpPr>
        <p:spPr>
          <a:xfrm>
            <a:off x="1195314" y="-163710"/>
            <a:ext cx="6761062" cy="6761062"/>
          </a:xfrm>
          <a:prstGeom prst="pie">
            <a:avLst>
              <a:gd name="adj1" fmla="val 19858936"/>
              <a:gd name="adj2" fmla="val 2081258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Pie 36"/>
          <p:cNvSpPr/>
          <p:nvPr/>
        </p:nvSpPr>
        <p:spPr>
          <a:xfrm>
            <a:off x="1195314" y="-163710"/>
            <a:ext cx="6761062" cy="6761062"/>
          </a:xfrm>
          <a:prstGeom prst="pie">
            <a:avLst>
              <a:gd name="adj1" fmla="val 20815410"/>
              <a:gd name="adj2" fmla="val 79341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Pie 34"/>
          <p:cNvSpPr/>
          <p:nvPr/>
        </p:nvSpPr>
        <p:spPr>
          <a:xfrm>
            <a:off x="1195314" y="-163710"/>
            <a:ext cx="6761062" cy="6761062"/>
          </a:xfrm>
          <a:prstGeom prst="pie">
            <a:avLst>
              <a:gd name="adj1" fmla="val 2114597"/>
              <a:gd name="adj2" fmla="val 469117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Pie 32"/>
          <p:cNvSpPr/>
          <p:nvPr/>
        </p:nvSpPr>
        <p:spPr>
          <a:xfrm>
            <a:off x="1835696" y="476672"/>
            <a:ext cx="5480298" cy="5480298"/>
          </a:xfrm>
          <a:prstGeom prst="pie">
            <a:avLst>
              <a:gd name="adj1" fmla="val 2132786"/>
              <a:gd name="adj2" fmla="val 469117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Pie 30"/>
          <p:cNvSpPr/>
          <p:nvPr/>
        </p:nvSpPr>
        <p:spPr>
          <a:xfrm>
            <a:off x="1835696" y="476672"/>
            <a:ext cx="5480298" cy="5480298"/>
          </a:xfrm>
          <a:prstGeom prst="pie">
            <a:avLst>
              <a:gd name="adj1" fmla="val 19853545"/>
              <a:gd name="adj2" fmla="val 211659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Pie 28"/>
          <p:cNvSpPr/>
          <p:nvPr/>
        </p:nvSpPr>
        <p:spPr>
          <a:xfrm>
            <a:off x="1835696" y="476672"/>
            <a:ext cx="5480298" cy="5480298"/>
          </a:xfrm>
          <a:prstGeom prst="pie">
            <a:avLst>
              <a:gd name="adj1" fmla="val 4711026"/>
              <a:gd name="adj2" fmla="val 754053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Pie 24"/>
          <p:cNvSpPr/>
          <p:nvPr/>
        </p:nvSpPr>
        <p:spPr>
          <a:xfrm>
            <a:off x="1835696" y="476672"/>
            <a:ext cx="5480298" cy="5480298"/>
          </a:xfrm>
          <a:prstGeom prst="pie">
            <a:avLst>
              <a:gd name="adj1" fmla="val 7570485"/>
              <a:gd name="adj2" fmla="val 890215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Pie 26"/>
          <p:cNvSpPr/>
          <p:nvPr/>
        </p:nvSpPr>
        <p:spPr>
          <a:xfrm>
            <a:off x="1835696" y="476672"/>
            <a:ext cx="5480298" cy="5480298"/>
          </a:xfrm>
          <a:prstGeom prst="pie">
            <a:avLst>
              <a:gd name="adj1" fmla="val 8881785"/>
              <a:gd name="adj2" fmla="val 987064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Pie 20"/>
          <p:cNvSpPr/>
          <p:nvPr/>
        </p:nvSpPr>
        <p:spPr>
          <a:xfrm>
            <a:off x="1828006" y="476672"/>
            <a:ext cx="5480298" cy="5480298"/>
          </a:xfrm>
          <a:prstGeom prst="pie">
            <a:avLst>
              <a:gd name="adj1" fmla="val 9862448"/>
              <a:gd name="adj2" fmla="val 1169698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Pie 19"/>
          <p:cNvSpPr/>
          <p:nvPr/>
        </p:nvSpPr>
        <p:spPr>
          <a:xfrm>
            <a:off x="1828006" y="468982"/>
            <a:ext cx="5480298" cy="5480298"/>
          </a:xfrm>
          <a:prstGeom prst="pie">
            <a:avLst>
              <a:gd name="adj1" fmla="val 11693079"/>
              <a:gd name="adj2" fmla="val 1488649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Pie 18"/>
          <p:cNvSpPr/>
          <p:nvPr/>
        </p:nvSpPr>
        <p:spPr>
          <a:xfrm>
            <a:off x="1828006" y="468982"/>
            <a:ext cx="5480298" cy="5480298"/>
          </a:xfrm>
          <a:prstGeom prst="pie">
            <a:avLst>
              <a:gd name="adj1" fmla="val 14857356"/>
              <a:gd name="adj2" fmla="val 19839423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Pie 16"/>
          <p:cNvSpPr/>
          <p:nvPr/>
        </p:nvSpPr>
        <p:spPr>
          <a:xfrm rot="10800000">
            <a:off x="2515187" y="1163527"/>
            <a:ext cx="4098898" cy="4098898"/>
          </a:xfrm>
          <a:prstGeom prst="pie">
            <a:avLst>
              <a:gd name="adj1" fmla="val 18349340"/>
              <a:gd name="adj2" fmla="val 95929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Pie 14"/>
          <p:cNvSpPr/>
          <p:nvPr/>
        </p:nvSpPr>
        <p:spPr>
          <a:xfrm>
            <a:off x="2515187" y="1156196"/>
            <a:ext cx="4098898" cy="4098898"/>
          </a:xfrm>
          <a:prstGeom prst="pie">
            <a:avLst>
              <a:gd name="adj1" fmla="val 11682931"/>
              <a:gd name="adj2" fmla="val 1986102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9" name="Pie 48"/>
          <p:cNvSpPr/>
          <p:nvPr/>
        </p:nvSpPr>
        <p:spPr>
          <a:xfrm rot="5400000">
            <a:off x="2515187" y="1163527"/>
            <a:ext cx="4098898" cy="4098898"/>
          </a:xfrm>
          <a:prstGeom prst="pie">
            <a:avLst>
              <a:gd name="adj1" fmla="val 14483138"/>
              <a:gd name="adj2" fmla="val 211228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275856" y="1916832"/>
            <a:ext cx="2592288" cy="25922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Data Asset Register</a:t>
            </a:r>
            <a:endParaRPr lang="en-GB" sz="3600" dirty="0"/>
          </a:p>
        </p:txBody>
      </p:sp>
      <p:sp>
        <p:nvSpPr>
          <p:cNvPr id="50" name="TextBox 49"/>
          <p:cNvSpPr txBox="1"/>
          <p:nvPr/>
        </p:nvSpPr>
        <p:spPr>
          <a:xfrm rot="8102253">
            <a:off x="3008575" y="1629883"/>
            <a:ext cx="3112125" cy="3180847"/>
          </a:xfrm>
          <a:prstGeom prst="rect">
            <a:avLst/>
          </a:prstGeom>
          <a:noFill/>
        </p:spPr>
        <p:txBody>
          <a:bodyPr vert="horz" wrap="none" rtlCol="0">
            <a:prstTxWarp prst="textArchUp">
              <a:avLst>
                <a:gd name="adj" fmla="val 12249130"/>
              </a:avLst>
            </a:prstTxWarp>
            <a:spAutoFit/>
          </a:bodyPr>
          <a:lstStyle/>
          <a:p>
            <a:pPr algn="ctr"/>
            <a:r>
              <a:rPr lang="en-GB" sz="2800" dirty="0" smtClean="0"/>
              <a:t>SERVICES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 rot="21168131">
            <a:off x="3008575" y="1649894"/>
            <a:ext cx="3112125" cy="3180847"/>
          </a:xfrm>
          <a:prstGeom prst="rect">
            <a:avLst/>
          </a:prstGeom>
          <a:noFill/>
        </p:spPr>
        <p:txBody>
          <a:bodyPr vert="horz" wrap="none" rtlCol="0">
            <a:prstTxWarp prst="textArchUp">
              <a:avLst>
                <a:gd name="adj" fmla="val 12996938"/>
              </a:avLst>
            </a:prstTxWarp>
            <a:spAutoFit/>
          </a:bodyPr>
          <a:lstStyle/>
          <a:p>
            <a:pPr algn="ctr"/>
            <a:r>
              <a:rPr lang="en-GB" sz="2800" dirty="0" smtClean="0"/>
              <a:t>DESCRIPTION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 rot="15132285">
            <a:off x="3001056" y="1595211"/>
            <a:ext cx="3112125" cy="3180847"/>
          </a:xfrm>
          <a:prstGeom prst="rect">
            <a:avLst/>
          </a:prstGeom>
          <a:noFill/>
        </p:spPr>
        <p:txBody>
          <a:bodyPr vert="horz" wrap="none" rtlCol="0">
            <a:prstTxWarp prst="textArchUp">
              <a:avLst>
                <a:gd name="adj" fmla="val 12996938"/>
              </a:avLst>
            </a:prstTxWarp>
            <a:spAutoFit/>
          </a:bodyPr>
          <a:lstStyle/>
          <a:p>
            <a:pPr algn="ctr"/>
            <a:r>
              <a:rPr lang="en-GB" sz="2800" dirty="0" smtClean="0"/>
              <a:t>FUNCTIONS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 rot="994997">
            <a:off x="2314983" y="897324"/>
            <a:ext cx="4543798" cy="4644136"/>
          </a:xfrm>
          <a:prstGeom prst="rect">
            <a:avLst/>
          </a:prstGeom>
          <a:noFill/>
        </p:spPr>
        <p:txBody>
          <a:bodyPr vert="horz" wrap="none" rtlCol="0">
            <a:prstTxWarp prst="textArchUp">
              <a:avLst>
                <a:gd name="adj" fmla="val 12996938"/>
              </a:avLst>
            </a:prstTxWarp>
            <a:spAutoFit/>
          </a:bodyPr>
          <a:lstStyle/>
          <a:p>
            <a:pPr algn="ctr"/>
            <a:r>
              <a:rPr lang="en-GB" sz="2800" dirty="0" smtClean="0"/>
              <a:t>ITEMS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 rot="18718849">
            <a:off x="2296256" y="886822"/>
            <a:ext cx="4543798" cy="4644136"/>
          </a:xfrm>
          <a:prstGeom prst="rect">
            <a:avLst/>
          </a:prstGeom>
          <a:noFill/>
        </p:spPr>
        <p:txBody>
          <a:bodyPr vert="horz" wrap="none" rtlCol="0">
            <a:prstTxWarp prst="textArchUp">
              <a:avLst>
                <a:gd name="adj" fmla="val 12996938"/>
              </a:avLst>
            </a:prstTxWarp>
            <a:spAutoFit/>
          </a:bodyPr>
          <a:lstStyle/>
          <a:p>
            <a:pPr algn="ctr"/>
            <a:r>
              <a:rPr lang="en-GB" sz="2800" dirty="0" smtClean="0"/>
              <a:t>COLLECTIONS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2307008" y="894994"/>
            <a:ext cx="4543798" cy="4644136"/>
          </a:xfrm>
          <a:prstGeom prst="rect">
            <a:avLst/>
          </a:prstGeom>
          <a:noFill/>
        </p:spPr>
        <p:txBody>
          <a:bodyPr vert="horz" wrap="none" rtlCol="0">
            <a:prstTxWarp prst="textArchUp">
              <a:avLst>
                <a:gd name="adj" fmla="val 12996938"/>
              </a:avLst>
            </a:prstTxWarp>
            <a:spAutoFit/>
          </a:bodyPr>
          <a:lstStyle/>
          <a:p>
            <a:pPr algn="ctr"/>
            <a:r>
              <a:rPr lang="en-GB" sz="2800" dirty="0" smtClean="0"/>
              <a:t>CRUD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 rot="13632060">
            <a:off x="2292736" y="896668"/>
            <a:ext cx="4543798" cy="4644136"/>
          </a:xfrm>
          <a:prstGeom prst="rect">
            <a:avLst/>
          </a:prstGeom>
          <a:noFill/>
        </p:spPr>
        <p:txBody>
          <a:bodyPr vert="horz" wrap="none" rtlCol="0">
            <a:prstTxWarp prst="textArchUp">
              <a:avLst>
                <a:gd name="adj" fmla="val 12996938"/>
              </a:avLst>
            </a:prstTxWarp>
            <a:spAutoFit/>
          </a:bodyPr>
          <a:lstStyle/>
          <a:p>
            <a:pPr algn="ctr"/>
            <a:r>
              <a:rPr lang="en-GB" sz="2800" dirty="0" smtClean="0"/>
              <a:t>LOG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 rot="14839242">
            <a:off x="2305934" y="923687"/>
            <a:ext cx="4543798" cy="4644136"/>
          </a:xfrm>
          <a:prstGeom prst="rect">
            <a:avLst/>
          </a:prstGeom>
          <a:noFill/>
        </p:spPr>
        <p:txBody>
          <a:bodyPr vert="horz" wrap="none" rtlCol="0">
            <a:prstTxWarp prst="textArchUp">
              <a:avLst>
                <a:gd name="adj" fmla="val 12996938"/>
              </a:avLst>
            </a:prstTxWarp>
            <a:spAutoFit/>
          </a:bodyPr>
          <a:lstStyle/>
          <a:p>
            <a:pPr algn="ctr"/>
            <a:r>
              <a:rPr lang="en-GB" sz="2800" dirty="0" smtClean="0"/>
              <a:t>UI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 rot="11577416">
            <a:off x="2294268" y="926872"/>
            <a:ext cx="4543798" cy="4644136"/>
          </a:xfrm>
          <a:prstGeom prst="rect">
            <a:avLst/>
          </a:prstGeom>
          <a:noFill/>
        </p:spPr>
        <p:txBody>
          <a:bodyPr vert="horz" wrap="none" rtlCol="0">
            <a:prstTxWarp prst="textArchUp">
              <a:avLst>
                <a:gd name="adj" fmla="val 12996938"/>
              </a:avLst>
            </a:prstTxWarp>
            <a:spAutoFit/>
          </a:bodyPr>
          <a:lstStyle/>
          <a:p>
            <a:pPr algn="ctr"/>
            <a:r>
              <a:rPr lang="en-GB" sz="2800" dirty="0" smtClean="0"/>
              <a:t>IDENTIFY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 rot="5646300">
            <a:off x="2298502" y="930559"/>
            <a:ext cx="4543798" cy="4644136"/>
          </a:xfrm>
          <a:prstGeom prst="rect">
            <a:avLst/>
          </a:prstGeom>
          <a:noFill/>
        </p:spPr>
        <p:txBody>
          <a:bodyPr vert="horz" wrap="none" rtlCol="0">
            <a:prstTxWarp prst="textArchUp">
              <a:avLst>
                <a:gd name="adj" fmla="val 12996938"/>
              </a:avLst>
            </a:prstTxWarp>
            <a:spAutoFit/>
          </a:bodyPr>
          <a:lstStyle/>
          <a:p>
            <a:pPr algn="ctr"/>
            <a:r>
              <a:rPr lang="en-GB" sz="2800" dirty="0" smtClean="0"/>
              <a:t>SHARE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 rot="8842656">
            <a:off x="2317913" y="930559"/>
            <a:ext cx="4543798" cy="4644136"/>
          </a:xfrm>
          <a:prstGeom prst="rect">
            <a:avLst/>
          </a:prstGeom>
          <a:noFill/>
        </p:spPr>
        <p:txBody>
          <a:bodyPr vert="horz" wrap="none" rtlCol="0">
            <a:prstTxWarp prst="textArchUp">
              <a:avLst>
                <a:gd name="adj" fmla="val 12996938"/>
              </a:avLst>
            </a:prstTxWarp>
            <a:spAutoFit/>
          </a:bodyPr>
          <a:lstStyle/>
          <a:p>
            <a:pPr algn="ctr"/>
            <a:r>
              <a:rPr lang="en-GB" sz="2800" dirty="0" smtClean="0"/>
              <a:t>DISCOVER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 rot="8876401">
            <a:off x="1714360" y="323322"/>
            <a:ext cx="5782414" cy="5910104"/>
          </a:xfrm>
          <a:prstGeom prst="rect">
            <a:avLst/>
          </a:prstGeom>
          <a:noFill/>
        </p:spPr>
        <p:txBody>
          <a:bodyPr vert="horz" wrap="none" rtlCol="0">
            <a:prstTxWarp prst="textArchUp">
              <a:avLst>
                <a:gd name="adj" fmla="val 12996938"/>
              </a:avLst>
            </a:prstTxWarp>
            <a:spAutoFit/>
          </a:bodyPr>
          <a:lstStyle/>
          <a:p>
            <a:pPr algn="ctr"/>
            <a:r>
              <a:rPr lang="en-GB" sz="2400" dirty="0" smtClean="0"/>
              <a:t>AGGREGATE</a:t>
            </a:r>
            <a:endParaRPr lang="en-GB" sz="1600" dirty="0"/>
          </a:p>
        </p:txBody>
      </p:sp>
      <p:sp>
        <p:nvSpPr>
          <p:cNvPr id="39" name="TextBox 38"/>
          <p:cNvSpPr txBox="1"/>
          <p:nvPr/>
        </p:nvSpPr>
        <p:spPr>
          <a:xfrm rot="5400000">
            <a:off x="1723090" y="285528"/>
            <a:ext cx="5782414" cy="5910104"/>
          </a:xfrm>
          <a:prstGeom prst="rect">
            <a:avLst/>
          </a:prstGeom>
          <a:noFill/>
        </p:spPr>
        <p:txBody>
          <a:bodyPr vert="horz" wrap="none" rtlCol="0">
            <a:prstTxWarp prst="textArchUp">
              <a:avLst>
                <a:gd name="adj" fmla="val 12996938"/>
              </a:avLst>
            </a:prstTxWarp>
            <a:spAutoFit/>
          </a:bodyPr>
          <a:lstStyle/>
          <a:p>
            <a:pPr algn="ctr"/>
            <a:r>
              <a:rPr lang="en-GB" sz="2400" dirty="0" smtClean="0"/>
              <a:t>REDIRECT</a:t>
            </a:r>
            <a:endParaRPr lang="en-GB" sz="1600" dirty="0"/>
          </a:p>
        </p:txBody>
      </p:sp>
      <p:sp>
        <p:nvSpPr>
          <p:cNvPr id="40" name="TextBox 39"/>
          <p:cNvSpPr txBox="1"/>
          <p:nvPr/>
        </p:nvSpPr>
        <p:spPr>
          <a:xfrm rot="4152638">
            <a:off x="1723090" y="326233"/>
            <a:ext cx="5782414" cy="5910104"/>
          </a:xfrm>
          <a:prstGeom prst="rect">
            <a:avLst/>
          </a:prstGeom>
          <a:noFill/>
        </p:spPr>
        <p:txBody>
          <a:bodyPr vert="horz" wrap="none" rtlCol="0">
            <a:prstTxWarp prst="textArchUp">
              <a:avLst>
                <a:gd name="adj" fmla="val 12996938"/>
              </a:avLst>
            </a:prstTxWarp>
            <a:spAutoFit/>
          </a:bodyPr>
          <a:lstStyle/>
          <a:p>
            <a:pPr algn="ctr"/>
            <a:r>
              <a:rPr lang="en-GB" sz="2400" dirty="0" smtClean="0"/>
              <a:t>RCUK</a:t>
            </a:r>
            <a:endParaRPr lang="en-GB" sz="1600" dirty="0"/>
          </a:p>
        </p:txBody>
      </p:sp>
      <p:sp>
        <p:nvSpPr>
          <p:cNvPr id="42" name="TextBox 41"/>
          <p:cNvSpPr txBox="1"/>
          <p:nvPr/>
        </p:nvSpPr>
        <p:spPr>
          <a:xfrm rot="6914909">
            <a:off x="1680793" y="265254"/>
            <a:ext cx="5782414" cy="5910104"/>
          </a:xfrm>
          <a:prstGeom prst="rect">
            <a:avLst/>
          </a:prstGeom>
          <a:noFill/>
        </p:spPr>
        <p:txBody>
          <a:bodyPr vert="horz" wrap="none" rtlCol="0">
            <a:prstTxWarp prst="textArchUp">
              <a:avLst>
                <a:gd name="adj" fmla="val 12996938"/>
              </a:avLst>
            </a:prstTxWarp>
            <a:spAutoFit/>
          </a:bodyPr>
          <a:lstStyle/>
          <a:p>
            <a:pPr algn="ctr"/>
            <a:r>
              <a:rPr lang="en-GB" sz="2400" dirty="0" smtClean="0"/>
              <a:t>DEPOSIT</a:t>
            </a:r>
            <a:endParaRPr lang="en-GB" sz="1600" dirty="0"/>
          </a:p>
        </p:txBody>
      </p:sp>
      <p:sp>
        <p:nvSpPr>
          <p:cNvPr id="44" name="TextBox 43"/>
          <p:cNvSpPr txBox="1"/>
          <p:nvPr/>
        </p:nvSpPr>
        <p:spPr>
          <a:xfrm rot="10648050">
            <a:off x="1676948" y="274351"/>
            <a:ext cx="5782414" cy="5910104"/>
          </a:xfrm>
          <a:prstGeom prst="rect">
            <a:avLst/>
          </a:prstGeom>
          <a:noFill/>
        </p:spPr>
        <p:txBody>
          <a:bodyPr vert="horz" wrap="none" rtlCol="0">
            <a:prstTxWarp prst="textArchUp">
              <a:avLst>
                <a:gd name="adj" fmla="val 12996938"/>
              </a:avLst>
            </a:prstTxWarp>
            <a:spAutoFit/>
          </a:bodyPr>
          <a:lstStyle/>
          <a:p>
            <a:pPr algn="ctr"/>
            <a:r>
              <a:rPr lang="en-GB" sz="2400" dirty="0" smtClean="0"/>
              <a:t>DOI</a:t>
            </a:r>
            <a:endParaRPr lang="en-GB" sz="1600" dirty="0"/>
          </a:p>
        </p:txBody>
      </p:sp>
      <p:sp>
        <p:nvSpPr>
          <p:cNvPr id="46" name="TextBox 45"/>
          <p:cNvSpPr txBox="1"/>
          <p:nvPr/>
        </p:nvSpPr>
        <p:spPr>
          <a:xfrm rot="11664052">
            <a:off x="1680793" y="253838"/>
            <a:ext cx="5782414" cy="5910104"/>
          </a:xfrm>
          <a:prstGeom prst="rect">
            <a:avLst/>
          </a:prstGeom>
          <a:noFill/>
        </p:spPr>
        <p:txBody>
          <a:bodyPr vert="horz" wrap="none" rtlCol="0">
            <a:prstTxWarp prst="textArchUp">
              <a:avLst>
                <a:gd name="adj" fmla="val 12996938"/>
              </a:avLst>
            </a:prstTxWarp>
            <a:spAutoFit/>
          </a:bodyPr>
          <a:lstStyle/>
          <a:p>
            <a:pPr algn="ctr"/>
            <a:r>
              <a:rPr lang="en-GB" sz="2400" dirty="0" smtClean="0"/>
              <a:t>TINY</a:t>
            </a:r>
            <a:endParaRPr lang="en-GB" sz="1600" dirty="0"/>
          </a:p>
        </p:txBody>
      </p:sp>
      <p:sp>
        <p:nvSpPr>
          <p:cNvPr id="48" name="TextBox 47"/>
          <p:cNvSpPr txBox="1"/>
          <p:nvPr/>
        </p:nvSpPr>
        <p:spPr>
          <a:xfrm rot="12568287">
            <a:off x="1682910" y="295256"/>
            <a:ext cx="5782414" cy="5910104"/>
          </a:xfrm>
          <a:prstGeom prst="rect">
            <a:avLst/>
          </a:prstGeom>
          <a:noFill/>
        </p:spPr>
        <p:txBody>
          <a:bodyPr vert="horz" wrap="none" rtlCol="0">
            <a:prstTxWarp prst="textArchUp">
              <a:avLst>
                <a:gd name="adj" fmla="val 12996938"/>
              </a:avLst>
            </a:prstTxWarp>
            <a:spAutoFit/>
          </a:bodyPr>
          <a:lstStyle/>
          <a:p>
            <a:pPr algn="ctr"/>
            <a:r>
              <a:rPr lang="en-GB" sz="2400" dirty="0" smtClean="0"/>
              <a:t>?</a:t>
            </a:r>
            <a:endParaRPr lang="en-GB" sz="1600" dirty="0"/>
          </a:p>
        </p:txBody>
      </p:sp>
      <p:sp>
        <p:nvSpPr>
          <p:cNvPr id="53" name="TextBox 52"/>
          <p:cNvSpPr txBox="1"/>
          <p:nvPr/>
        </p:nvSpPr>
        <p:spPr>
          <a:xfrm rot="13673562">
            <a:off x="1635270" y="308004"/>
            <a:ext cx="5782414" cy="5910104"/>
          </a:xfrm>
          <a:prstGeom prst="rect">
            <a:avLst/>
          </a:prstGeom>
          <a:noFill/>
        </p:spPr>
        <p:txBody>
          <a:bodyPr vert="horz" wrap="none" rtlCol="0">
            <a:prstTxWarp prst="textArchUp">
              <a:avLst>
                <a:gd name="adj" fmla="val 12996938"/>
              </a:avLst>
            </a:prstTxWarp>
            <a:spAutoFit/>
          </a:bodyPr>
          <a:lstStyle/>
          <a:p>
            <a:pPr algn="ctr"/>
            <a:r>
              <a:rPr lang="en-GB" sz="2400" dirty="0" smtClean="0"/>
              <a:t>EPSRC</a:t>
            </a:r>
            <a:endParaRPr lang="en-GB" sz="1600" dirty="0"/>
          </a:p>
        </p:txBody>
      </p:sp>
    </p:spTree>
    <p:extLst>
      <p:ext uri="{BB962C8B-B14F-4D97-AF65-F5344CB8AC3E}">
        <p14:creationId xmlns="" xmlns:p14="http://schemas.microsoft.com/office/powerpoint/2010/main" val="168962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nip Single Corner Rectangle 18"/>
          <p:cNvSpPr/>
          <p:nvPr/>
        </p:nvSpPr>
        <p:spPr>
          <a:xfrm rot="10800000">
            <a:off x="2509060" y="3402816"/>
            <a:ext cx="2238713" cy="2238713"/>
          </a:xfrm>
          <a:prstGeom prst="snip1Rect">
            <a:avLst>
              <a:gd name="adj" fmla="val 2814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nip Single Corner Rectangle 16"/>
          <p:cNvSpPr/>
          <p:nvPr/>
        </p:nvSpPr>
        <p:spPr>
          <a:xfrm rot="5400000">
            <a:off x="4747773" y="3402816"/>
            <a:ext cx="2238713" cy="2238713"/>
          </a:xfrm>
          <a:prstGeom prst="snip1Rect">
            <a:avLst>
              <a:gd name="adj" fmla="val 281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nip Single Corner Rectangle 14"/>
          <p:cNvSpPr/>
          <p:nvPr/>
        </p:nvSpPr>
        <p:spPr>
          <a:xfrm rot="16200000">
            <a:off x="2509062" y="1162192"/>
            <a:ext cx="2238713" cy="2238713"/>
          </a:xfrm>
          <a:prstGeom prst="snip1Rect">
            <a:avLst>
              <a:gd name="adj" fmla="val 2814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nip Single Corner Rectangle 12"/>
          <p:cNvSpPr/>
          <p:nvPr/>
        </p:nvSpPr>
        <p:spPr>
          <a:xfrm>
            <a:off x="4747773" y="1164103"/>
            <a:ext cx="2238713" cy="2238713"/>
          </a:xfrm>
          <a:prstGeom prst="snip1Rect">
            <a:avLst>
              <a:gd name="adj" fmla="val 2814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ross 3"/>
          <p:cNvSpPr/>
          <p:nvPr/>
        </p:nvSpPr>
        <p:spPr>
          <a:xfrm>
            <a:off x="3258424" y="1913466"/>
            <a:ext cx="2978699" cy="2978699"/>
          </a:xfrm>
          <a:prstGeom prst="plus">
            <a:avLst>
              <a:gd name="adj" fmla="val 2500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DATA VAULT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 rot="2708122">
            <a:off x="5303104" y="1682634"/>
            <a:ext cx="181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WRITE ONCE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 rot="18908122">
            <a:off x="2677461" y="1680723"/>
            <a:ext cx="1167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SECURE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 rot="18851460">
            <a:off x="5341278" y="4662129"/>
            <a:ext cx="173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ASSURANCE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 rot="2759330">
            <a:off x="2780042" y="4647011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SPEED</a:t>
            </a:r>
            <a:endParaRPr lang="en-US" sz="2400" dirty="0"/>
          </a:p>
        </p:txBody>
      </p:sp>
      <p:sp>
        <p:nvSpPr>
          <p:cNvPr id="21" name="Pentagon 20"/>
          <p:cNvSpPr/>
          <p:nvPr/>
        </p:nvSpPr>
        <p:spPr>
          <a:xfrm>
            <a:off x="4747773" y="332601"/>
            <a:ext cx="2646053" cy="82959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AUTO VERSIONING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3" name="Pentagon 22"/>
          <p:cNvSpPr/>
          <p:nvPr/>
        </p:nvSpPr>
        <p:spPr>
          <a:xfrm rot="5400000">
            <a:off x="786359" y="4324255"/>
            <a:ext cx="2646053" cy="82959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HIERARCHICIAL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6" name="Pentagon 25"/>
          <p:cNvSpPr/>
          <p:nvPr/>
        </p:nvSpPr>
        <p:spPr>
          <a:xfrm rot="16200000">
            <a:off x="6070799" y="1664995"/>
            <a:ext cx="2646053" cy="82959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6242885" y="2049909"/>
            <a:ext cx="2301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RETENTON/REVIEW</a:t>
            </a:r>
            <a:endParaRPr lang="en-US" sz="2000" dirty="0"/>
          </a:p>
        </p:txBody>
      </p:sp>
      <p:sp>
        <p:nvSpPr>
          <p:cNvPr id="28" name="Pentagon 27"/>
          <p:cNvSpPr/>
          <p:nvPr/>
        </p:nvSpPr>
        <p:spPr>
          <a:xfrm rot="10800000">
            <a:off x="2101722" y="5641006"/>
            <a:ext cx="2646053" cy="82959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241488" y="5844504"/>
            <a:ext cx="728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TAPE</a:t>
            </a:r>
            <a:endParaRPr lang="en-US" sz="2000" dirty="0"/>
          </a:p>
        </p:txBody>
      </p:sp>
      <p:sp>
        <p:nvSpPr>
          <p:cNvPr id="30" name="Pentagon 29"/>
          <p:cNvSpPr/>
          <p:nvPr/>
        </p:nvSpPr>
        <p:spPr>
          <a:xfrm rot="16200000">
            <a:off x="778695" y="1663083"/>
            <a:ext cx="2646053" cy="82959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FIREWALL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1" name="Pentagon 30"/>
          <p:cNvSpPr/>
          <p:nvPr/>
        </p:nvSpPr>
        <p:spPr>
          <a:xfrm rot="10800000">
            <a:off x="2108814" y="334513"/>
            <a:ext cx="2646053" cy="82959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596604" y="553129"/>
            <a:ext cx="1975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KEY ENCRYPTION</a:t>
            </a:r>
            <a:endParaRPr lang="en-US" sz="2000" dirty="0"/>
          </a:p>
        </p:txBody>
      </p:sp>
      <p:sp>
        <p:nvSpPr>
          <p:cNvPr id="33" name="Pentagon 32"/>
          <p:cNvSpPr/>
          <p:nvPr/>
        </p:nvSpPr>
        <p:spPr>
          <a:xfrm>
            <a:off x="4754867" y="5631808"/>
            <a:ext cx="2646053" cy="82959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MULTIPLE COPIES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4" name="Pentagon 33"/>
          <p:cNvSpPr/>
          <p:nvPr/>
        </p:nvSpPr>
        <p:spPr>
          <a:xfrm rot="5400000">
            <a:off x="6070230" y="4317979"/>
            <a:ext cx="2646053" cy="82959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6993499" y="4273048"/>
            <a:ext cx="814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FIXITY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40203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4572000" y="764704"/>
            <a:ext cx="0" cy="5328592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27584" y="3212976"/>
            <a:ext cx="72728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31840" y="6165304"/>
            <a:ext cx="2872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RESEARCH DATA</a:t>
            </a:r>
            <a:endParaRPr lang="en-GB" sz="32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371310" y="2920588"/>
            <a:ext cx="1542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PRIVATE</a:t>
            </a:r>
            <a:endParaRPr lang="en-GB" sz="3200" dirty="0"/>
          </a:p>
        </p:txBody>
      </p:sp>
      <p:sp>
        <p:nvSpPr>
          <p:cNvPr id="15" name="TextBox 14"/>
          <p:cNvSpPr txBox="1"/>
          <p:nvPr/>
        </p:nvSpPr>
        <p:spPr>
          <a:xfrm rot="5400000">
            <a:off x="7919354" y="2920588"/>
            <a:ext cx="1378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PUBLIC</a:t>
            </a:r>
            <a:endParaRPr lang="en-GB" sz="3200" dirty="0"/>
          </a:p>
        </p:txBody>
      </p:sp>
      <p:sp>
        <p:nvSpPr>
          <p:cNvPr id="2" name="Oval 1"/>
          <p:cNvSpPr/>
          <p:nvPr/>
        </p:nvSpPr>
        <p:spPr>
          <a:xfrm>
            <a:off x="1475656" y="836712"/>
            <a:ext cx="1872208" cy="18722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CRIS</a:t>
            </a:r>
          </a:p>
        </p:txBody>
      </p:sp>
      <p:sp>
        <p:nvSpPr>
          <p:cNvPr id="9" name="Oval 8"/>
          <p:cNvSpPr/>
          <p:nvPr/>
        </p:nvSpPr>
        <p:spPr>
          <a:xfrm>
            <a:off x="1475656" y="4011782"/>
            <a:ext cx="1872208" cy="18722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Data Vault</a:t>
            </a:r>
            <a:endParaRPr lang="en-GB" sz="2000" dirty="0"/>
          </a:p>
        </p:txBody>
      </p:sp>
      <p:sp>
        <p:nvSpPr>
          <p:cNvPr id="12" name="Oval 11"/>
          <p:cNvSpPr/>
          <p:nvPr/>
        </p:nvSpPr>
        <p:spPr>
          <a:xfrm>
            <a:off x="6588224" y="3324417"/>
            <a:ext cx="1512167" cy="1512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 smtClean="0"/>
              <a:t>Internal Data Repository</a:t>
            </a:r>
            <a:endParaRPr lang="en-GB" sz="1500" dirty="0"/>
          </a:p>
        </p:txBody>
      </p:sp>
      <p:sp>
        <p:nvSpPr>
          <p:cNvPr id="13" name="Oval 12"/>
          <p:cNvSpPr/>
          <p:nvPr/>
        </p:nvSpPr>
        <p:spPr>
          <a:xfrm>
            <a:off x="3635896" y="2348880"/>
            <a:ext cx="1872208" cy="18722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Data Asset Register</a:t>
            </a:r>
            <a:endParaRPr lang="en-GB" sz="2000" dirty="0"/>
          </a:p>
        </p:txBody>
      </p:sp>
      <p:sp>
        <p:nvSpPr>
          <p:cNvPr id="16" name="Oval 15"/>
          <p:cNvSpPr/>
          <p:nvPr/>
        </p:nvSpPr>
        <p:spPr>
          <a:xfrm>
            <a:off x="5580112" y="793662"/>
            <a:ext cx="1872208" cy="18722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Online </a:t>
            </a:r>
            <a:r>
              <a:rPr lang="en-GB" sz="1900" dirty="0" smtClean="0"/>
              <a:t>Researcher</a:t>
            </a:r>
            <a:r>
              <a:rPr lang="en-GB" sz="2000" dirty="0" smtClean="0"/>
              <a:t> Profiles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188640"/>
            <a:ext cx="4171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METADATA &amp; FULL TEXT</a:t>
            </a:r>
            <a:endParaRPr lang="en-US" sz="32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347864" y="4011782"/>
            <a:ext cx="395390" cy="4253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08104" y="353294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Deposit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915816" y="364502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Store</a:t>
            </a:r>
            <a:endParaRPr lang="en-US" sz="2000" dirty="0"/>
          </a:p>
        </p:txBody>
      </p:sp>
      <p:cxnSp>
        <p:nvCxnSpPr>
          <p:cNvPr id="25" name="Straight Arrow Connector 24"/>
          <p:cNvCxnSpPr/>
          <p:nvPr/>
        </p:nvCxnSpPr>
        <p:spPr>
          <a:xfrm rot="16200000" flipH="1">
            <a:off x="3293531" y="2331205"/>
            <a:ext cx="432048" cy="4673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580112" y="357301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>
            <a:off x="3437547" y="2115181"/>
            <a:ext cx="432048" cy="4673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887271" y="1556792"/>
            <a:ext cx="14048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351279" y="1700808"/>
            <a:ext cx="1292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METADATA</a:t>
            </a:r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4932040" y="4293096"/>
            <a:ext cx="1872208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 smtClean="0"/>
              <a:t>External Data Repositories</a:t>
            </a:r>
            <a:endParaRPr lang="en-GB" sz="17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932040" y="4224447"/>
            <a:ext cx="0" cy="5727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932040" y="407707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Link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90043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3254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 lessons learned … 1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Make </a:t>
            </a:r>
            <a:r>
              <a:rPr lang="en-GB" sz="2400" dirty="0"/>
              <a:t>sure everyone knows who has overall lead for the Policy, </a:t>
            </a:r>
            <a:r>
              <a:rPr lang="en-GB" sz="2400" dirty="0" smtClean="0"/>
              <a:t>Strategy, Governance </a:t>
            </a:r>
            <a:r>
              <a:rPr lang="en-GB" sz="2400" dirty="0"/>
              <a:t>and Implementation. </a:t>
            </a:r>
            <a:r>
              <a:rPr lang="en-GB" sz="2400" dirty="0" smtClean="0"/>
              <a:t> </a:t>
            </a: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Ensure </a:t>
            </a:r>
            <a:r>
              <a:rPr lang="en-GB" sz="2400" dirty="0"/>
              <a:t>the money is available for capital and revenue aspects</a:t>
            </a:r>
            <a:r>
              <a:rPr lang="en-GB" sz="2400" dirty="0" smtClean="0"/>
              <a:t>. It’s about the service, not the tin.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Institutional policy on RDM is a baby step on the way. Early message is good research practice and support; later message is policy/compliance.</a:t>
            </a: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Use the RDM initiative to </a:t>
            </a:r>
            <a:r>
              <a:rPr lang="en-GB" sz="2400" dirty="0" smtClean="0"/>
              <a:t>reboot </a:t>
            </a:r>
            <a:r>
              <a:rPr lang="en-GB" sz="2400" dirty="0"/>
              <a:t>your Support </a:t>
            </a:r>
            <a:r>
              <a:rPr lang="en-GB" sz="2400" dirty="0" smtClean="0"/>
              <a:t>Structures.</a:t>
            </a: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Tie into </a:t>
            </a:r>
            <a:r>
              <a:rPr lang="en-GB" sz="2400" dirty="0" smtClean="0"/>
              <a:t>Open Access </a:t>
            </a:r>
            <a:r>
              <a:rPr lang="en-GB" sz="2400" dirty="0"/>
              <a:t>and </a:t>
            </a:r>
            <a:r>
              <a:rPr lang="en-GB" sz="2400" dirty="0" smtClean="0"/>
              <a:t>its </a:t>
            </a:r>
            <a:r>
              <a:rPr lang="en-GB" sz="2400" dirty="0"/>
              <a:t>role in Research Support: RCUK Gold </a:t>
            </a:r>
            <a:r>
              <a:rPr lang="en-GB" sz="2400" dirty="0" smtClean="0"/>
              <a:t>OA, </a:t>
            </a:r>
            <a:r>
              <a:rPr lang="en-GB" sz="2400" dirty="0"/>
              <a:t>Green OA and Repositories filling up (18,000 papers in 2 years since Finch</a:t>
            </a:r>
            <a:r>
              <a:rPr lang="en-GB" sz="2400" dirty="0" smtClean="0"/>
              <a:t>)</a:t>
            </a:r>
          </a:p>
          <a:p>
            <a:pPr>
              <a:buFont typeface="Wingdings" charset="2"/>
              <a:buChar char="u"/>
            </a:pPr>
            <a:r>
              <a:rPr lang="en-GB" sz="2400" dirty="0" smtClean="0"/>
              <a:t>Question: Does all of this signal a renaissance for research support in the Library?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271469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Thanks to the RDM team at Edinburgh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88634" y="1980048"/>
            <a:ext cx="2837561" cy="5262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Pete Clarke</a:t>
            </a:r>
          </a:p>
          <a:p>
            <a:r>
              <a:rPr lang="en-GB" sz="2800" dirty="0" smtClean="0"/>
              <a:t>Cuna Ekmekcioglu</a:t>
            </a:r>
          </a:p>
          <a:p>
            <a:r>
              <a:rPr lang="en-US" sz="2800" dirty="0" smtClean="0"/>
              <a:t>Jeff </a:t>
            </a:r>
            <a:r>
              <a:rPr lang="en-US" sz="2800" dirty="0"/>
              <a:t>Haywood</a:t>
            </a:r>
          </a:p>
          <a:p>
            <a:r>
              <a:rPr lang="en-US" sz="2800" dirty="0" smtClean="0"/>
              <a:t>Stuart Lewis</a:t>
            </a:r>
          </a:p>
          <a:p>
            <a:r>
              <a:rPr lang="en-US" sz="2800" dirty="0"/>
              <a:t>Kerry </a:t>
            </a:r>
            <a:r>
              <a:rPr lang="en-US" sz="2800" dirty="0" smtClean="0"/>
              <a:t>Miller</a:t>
            </a:r>
          </a:p>
          <a:p>
            <a:r>
              <a:rPr lang="en-US" sz="2800" dirty="0" smtClean="0"/>
              <a:t>Stuart McFarlane</a:t>
            </a:r>
          </a:p>
          <a:p>
            <a:r>
              <a:rPr lang="en-US" sz="2800" dirty="0"/>
              <a:t>Robin </a:t>
            </a:r>
            <a:r>
              <a:rPr lang="en-US" sz="2800" dirty="0" smtClean="0"/>
              <a:t>Rice</a:t>
            </a:r>
          </a:p>
          <a:p>
            <a:r>
              <a:rPr lang="en-US" sz="2800" dirty="0"/>
              <a:t>Orlando </a:t>
            </a:r>
            <a:r>
              <a:rPr lang="en-US" sz="2800" dirty="0" smtClean="0"/>
              <a:t>Richards</a:t>
            </a:r>
          </a:p>
          <a:p>
            <a:r>
              <a:rPr lang="en-US" sz="2800" dirty="0"/>
              <a:t>Tony Weir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74980" y="5902008"/>
            <a:ext cx="4059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hlinkClick r:id="rId2"/>
              </a:rPr>
              <a:t>john.scally@ed.ac.uk</a:t>
            </a:r>
            <a:r>
              <a:rPr lang="en-US" sz="2400" dirty="0"/>
              <a:t> </a:t>
            </a:r>
            <a:endParaRPr lang="en-US" sz="2400" dirty="0" smtClean="0"/>
          </a:p>
          <a:p>
            <a:pPr algn="r"/>
            <a:r>
              <a:rPr lang="en-US" sz="2400" dirty="0" smtClean="0"/>
              <a:t>@scallyjj</a:t>
            </a:r>
            <a:endParaRPr lang="en-US" sz="2400" dirty="0"/>
          </a:p>
        </p:txBody>
      </p:sp>
      <p:pic>
        <p:nvPicPr>
          <p:cNvPr id="7" name="Picture 6" descr="uofelogo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987" y="1980048"/>
            <a:ext cx="1836738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11969" y="5902008"/>
            <a:ext cx="3774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©2014 John </a:t>
            </a:r>
            <a:r>
              <a:rPr lang="en-US" sz="1000" dirty="0" err="1" smtClean="0"/>
              <a:t>Scally</a:t>
            </a:r>
            <a:r>
              <a:rPr lang="en-US" sz="1000" dirty="0" smtClean="0"/>
              <a:t>. This work is licensed under a Creative Commons Attribution 3.0 </a:t>
            </a:r>
            <a:r>
              <a:rPr lang="en-US" sz="1000" dirty="0" err="1" smtClean="0"/>
              <a:t>Unported</a:t>
            </a:r>
            <a:r>
              <a:rPr lang="en-US" sz="1000" dirty="0" smtClean="0"/>
              <a:t> License. Suggested attribution: “This work uses content from "The Library’s role in research data management: An Edinburgh Case Study" © John </a:t>
            </a:r>
            <a:r>
              <a:rPr lang="en-US" sz="1000" dirty="0" err="1" smtClean="0"/>
              <a:t>Scally</a:t>
            </a:r>
            <a:r>
              <a:rPr lang="en-US" sz="1000" dirty="0" smtClean="0"/>
              <a:t>, used under a Creative Commons Attribution license:  http://creativecommons.org/licenses/by/3.0/”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34371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48232207"/>
              </p:ext>
            </p:extLst>
          </p:nvPr>
        </p:nvGraphicFramePr>
        <p:xfrm>
          <a:off x="1060822" y="1804147"/>
          <a:ext cx="6977529" cy="307041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977529"/>
              </a:tblGrid>
              <a:tr h="3070412">
                <a:tc>
                  <a:txBody>
                    <a:bodyPr/>
                    <a:lstStyle/>
                    <a:p>
                      <a:pPr lvl="0"/>
                      <a:endParaRPr lang="en-US" sz="2800" dirty="0" smtClean="0"/>
                    </a:p>
                    <a:p>
                      <a:pPr marL="514350" lvl="0" indent="-514350">
                        <a:buAutoNum type="arabicPeriod"/>
                      </a:pPr>
                      <a:r>
                        <a:rPr lang="en-US" sz="2800" dirty="0" smtClean="0"/>
                        <a:t>UK Context</a:t>
                      </a:r>
                      <a:endParaRPr lang="en-US" sz="2800" baseline="0" dirty="0" smtClean="0"/>
                    </a:p>
                    <a:p>
                      <a:pPr marL="514350" lvl="0" indent="-514350">
                        <a:buAutoNum type="arabicPeriod"/>
                      </a:pPr>
                      <a:r>
                        <a:rPr lang="en-GB" sz="2800" dirty="0" smtClean="0"/>
                        <a:t>Edinburgh Context (structure and culture)</a:t>
                      </a:r>
                    </a:p>
                    <a:p>
                      <a:pPr marL="514350" lvl="0" indent="-514350">
                        <a:buAutoNum type="arabicPeriod" startAt="3"/>
                      </a:pPr>
                      <a:r>
                        <a:rPr lang="en-GB" sz="2800" dirty="0" smtClean="0"/>
                        <a:t>Library’s role: making RDM palatable</a:t>
                      </a:r>
                    </a:p>
                    <a:p>
                      <a:pPr marL="514350" lvl="0" indent="-514350">
                        <a:buAutoNum type="arabicPeriod" startAt="4"/>
                      </a:pPr>
                      <a:r>
                        <a:rPr lang="en-GB" sz="2800" dirty="0" smtClean="0"/>
                        <a:t>Where</a:t>
                      </a:r>
                      <a:r>
                        <a:rPr lang="en-GB" sz="2800" baseline="0" dirty="0" smtClean="0"/>
                        <a:t> we’re at …</a:t>
                      </a:r>
                      <a:endParaRPr lang="en-GB" sz="2800" dirty="0" smtClean="0"/>
                    </a:p>
                    <a:p>
                      <a:pPr marL="514350" lvl="0" indent="-514350">
                        <a:buAutoNum type="arabicPeriod" startAt="4"/>
                      </a:pPr>
                      <a:r>
                        <a:rPr lang="en-GB" sz="2800" dirty="0" smtClean="0"/>
                        <a:t>5</a:t>
                      </a:r>
                      <a:r>
                        <a:rPr lang="en-GB" sz="2800" baseline="0" dirty="0" smtClean="0"/>
                        <a:t> l</a:t>
                      </a:r>
                      <a:r>
                        <a:rPr lang="en-GB" sz="2800" dirty="0" smtClean="0"/>
                        <a:t>essons Learned &amp; 1 question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791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2236" y="4885764"/>
            <a:ext cx="75602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hlinkClick r:id="rId2"/>
              </a:rPr>
              <a:t>NYU Health Sciences Libraries</a:t>
            </a:r>
          </a:p>
          <a:p>
            <a:r>
              <a:rPr lang="en-US" sz="2000" dirty="0" smtClean="0">
                <a:solidFill>
                  <a:srgbClr val="800000"/>
                </a:solidFill>
                <a:hlinkClick r:id="rId2"/>
              </a:rPr>
              <a:t>Data Sharing Stories, 1 Request 2 Data Sharing and 3 Documentation</a:t>
            </a:r>
          </a:p>
          <a:p>
            <a:endParaRPr lang="en-US" dirty="0" smtClean="0">
              <a:solidFill>
                <a:srgbClr val="800000"/>
              </a:solidFill>
              <a:hlinkClick r:id="rId2"/>
            </a:endParaRPr>
          </a:p>
          <a:p>
            <a:r>
              <a:rPr lang="en-US" dirty="0" smtClean="0">
                <a:hlinkClick r:id="rId2"/>
              </a:rPr>
              <a:t>1. https</a:t>
            </a:r>
            <a:r>
              <a:rPr lang="en-US" dirty="0">
                <a:hlinkClick r:id="rId2"/>
              </a:rPr>
              <a:t>://www.youtube.com/watch?v=RVZbk3GEVSw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2. https</a:t>
            </a:r>
            <a:r>
              <a:rPr lang="en-US" dirty="0">
                <a:hlinkClick r:id="rId2"/>
              </a:rPr>
              <a:t>://www.youtube.com/watch?v=</a:t>
            </a:r>
            <a:r>
              <a:rPr lang="en-US" dirty="0" smtClean="0">
                <a:hlinkClick r:id="rId2"/>
              </a:rPr>
              <a:t>RtSv0gSbCP8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3. https</a:t>
            </a:r>
            <a:r>
              <a:rPr lang="en-US" dirty="0">
                <a:hlinkClick r:id="rId3"/>
              </a:rPr>
              <a:t>://www.youtube.com/watch?v=-</a:t>
            </a:r>
            <a:r>
              <a:rPr lang="en-US" dirty="0" smtClean="0">
                <a:hlinkClick r:id="rId3"/>
              </a:rPr>
              <a:t>MIH8PkuUo4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125" t="17401" r="3861" b="11470"/>
          <a:stretch/>
        </p:blipFill>
        <p:spPr>
          <a:xfrm>
            <a:off x="702236" y="1003513"/>
            <a:ext cx="7560235" cy="36133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838" y="185237"/>
            <a:ext cx="904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Explaining the problem, rather than waving the big stick (</a:t>
            </a:r>
            <a:r>
              <a:rPr lang="en-US" sz="2400" b="1" dirty="0" smtClean="0">
                <a:solidFill>
                  <a:srgbClr val="FF0000"/>
                </a:solidFill>
              </a:rPr>
              <a:t>compliance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4460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2581" y="3181319"/>
            <a:ext cx="8410075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Research Computing Consultation</a:t>
            </a:r>
            <a:r>
              <a:rPr lang="en-US" sz="2000" dirty="0" smtClean="0"/>
              <a:t> 2007</a:t>
            </a:r>
          </a:p>
          <a:p>
            <a:endParaRPr lang="en-US" sz="2000" dirty="0"/>
          </a:p>
          <a:p>
            <a:r>
              <a:rPr lang="en-US" sz="2400" i="1" dirty="0" smtClean="0"/>
              <a:t>Research </a:t>
            </a:r>
            <a:r>
              <a:rPr lang="en-US" sz="2400" i="1" dirty="0"/>
              <a:t>Data Audit</a:t>
            </a:r>
            <a:r>
              <a:rPr lang="en-US" sz="2000" dirty="0"/>
              <a:t> 2009</a:t>
            </a:r>
          </a:p>
          <a:p>
            <a:r>
              <a:rPr lang="en-US" sz="2000" dirty="0" smtClean="0"/>
              <a:t>Good practice, Bad Practice, Best Practice, Data </a:t>
            </a:r>
            <a:r>
              <a:rPr lang="en-US" sz="2000" dirty="0"/>
              <a:t>discs, floppy discs, flash drives, </a:t>
            </a:r>
            <a:endParaRPr lang="en-US" sz="2000" dirty="0" smtClean="0"/>
          </a:p>
          <a:p>
            <a:r>
              <a:rPr lang="en-US" sz="2000" dirty="0" smtClean="0"/>
              <a:t>network storage, subject repositories, no backup, multiple backup …</a:t>
            </a:r>
          </a:p>
          <a:p>
            <a:endParaRPr lang="en-US" sz="2000" dirty="0"/>
          </a:p>
          <a:p>
            <a:r>
              <a:rPr lang="en-US" sz="2400" i="1" dirty="0" smtClean="0"/>
              <a:t>Research Data Storage Working Group Report</a:t>
            </a:r>
            <a:r>
              <a:rPr lang="en-US" sz="2000" dirty="0" smtClean="0"/>
              <a:t> 2010</a:t>
            </a:r>
          </a:p>
          <a:p>
            <a:endParaRPr lang="en-US" sz="2000" dirty="0"/>
          </a:p>
          <a:p>
            <a:r>
              <a:rPr lang="en-US" sz="2400" i="1" dirty="0" smtClean="0">
                <a:hlinkClick r:id="rId3"/>
              </a:rPr>
              <a:t>Research Data Management Policy</a:t>
            </a:r>
            <a:r>
              <a:rPr lang="en-US" sz="2400" dirty="0" smtClean="0"/>
              <a:t> 2011</a:t>
            </a:r>
            <a:endParaRPr lang="en-US" sz="2400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9076" y="727011"/>
            <a:ext cx="91867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/>
              <a:t>"</a:t>
            </a:r>
            <a:r>
              <a:rPr lang="en-GB" sz="2800" b="1" i="1" dirty="0"/>
              <a:t>What could be done in respect of storage services, facilities </a:t>
            </a:r>
            <a:endParaRPr lang="en-GB" sz="2800" b="1" i="1" dirty="0" smtClean="0"/>
          </a:p>
          <a:p>
            <a:r>
              <a:rPr lang="en-GB" sz="2800" b="1" i="1" dirty="0" smtClean="0"/>
              <a:t>and </a:t>
            </a:r>
            <a:r>
              <a:rPr lang="en-GB" sz="2800" b="1" i="1" dirty="0"/>
              <a:t>policies </a:t>
            </a:r>
            <a:r>
              <a:rPr lang="en-GB" sz="2800" b="1" i="1" dirty="0" smtClean="0"/>
              <a:t>to </a:t>
            </a:r>
            <a:r>
              <a:rPr lang="en-GB" sz="2800" b="1" i="1" dirty="0"/>
              <a:t>make your research at Edinburgh </a:t>
            </a:r>
            <a:r>
              <a:rPr lang="en-GB" sz="2800" b="1" i="1" dirty="0" smtClean="0"/>
              <a:t>easier</a:t>
            </a:r>
            <a:r>
              <a:rPr lang="en-GB" sz="2800" b="1" i="1" dirty="0"/>
              <a:t>, </a:t>
            </a:r>
            <a:endParaRPr lang="en-GB" sz="2800" b="1" i="1" dirty="0" smtClean="0"/>
          </a:p>
          <a:p>
            <a:r>
              <a:rPr lang="en-GB" sz="2800" b="1" i="1" dirty="0" smtClean="0"/>
              <a:t>better</a:t>
            </a:r>
            <a:r>
              <a:rPr lang="en-GB" sz="2800" b="1" i="1" dirty="0"/>
              <a:t>, </a:t>
            </a:r>
            <a:r>
              <a:rPr lang="en-GB" sz="2800" b="1" i="1" dirty="0" smtClean="0"/>
              <a:t>more </a:t>
            </a:r>
            <a:r>
              <a:rPr lang="en-GB" sz="2800" b="1" i="1" dirty="0"/>
              <a:t>competitive </a:t>
            </a:r>
            <a:r>
              <a:rPr lang="en-GB" sz="2800" b="1" i="1" dirty="0" smtClean="0"/>
              <a:t>or </a:t>
            </a:r>
            <a:r>
              <a:rPr lang="en-GB" sz="2800" b="1" i="1" dirty="0"/>
              <a:t>more </a:t>
            </a:r>
            <a:r>
              <a:rPr lang="en-GB" sz="2800" b="1" i="1" dirty="0" smtClean="0"/>
              <a:t>successful?"</a:t>
            </a:r>
            <a:r>
              <a:rPr lang="en-GB" sz="2800" dirty="0" smtClean="0"/>
              <a:t> </a:t>
            </a:r>
          </a:p>
          <a:p>
            <a:endParaRPr lang="en-GB" dirty="0"/>
          </a:p>
          <a:p>
            <a:r>
              <a:rPr lang="en-GB" sz="2400" dirty="0" smtClean="0"/>
              <a:t>RDSWG, 2010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6103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7504" y="6381328"/>
            <a:ext cx="442392" cy="365125"/>
          </a:xfrm>
        </p:spPr>
        <p:txBody>
          <a:bodyPr/>
          <a:lstStyle/>
          <a:p>
            <a:fld id="{FEAA5118-D59F-4BE6-B1CA-75448A2B79C2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485964"/>
            <a:ext cx="8626079" cy="4464000"/>
          </a:xfrm>
          <a:prstGeom prst="rect">
            <a:avLst/>
          </a:prstGeom>
        </p:spPr>
      </p:pic>
      <p:sp>
        <p:nvSpPr>
          <p:cNvPr id="7" name="Footer Placeholder 1"/>
          <p:cNvSpPr>
            <a:spLocks noGrp="1"/>
          </p:cNvSpPr>
          <p:nvPr/>
        </p:nvSpPr>
        <p:spPr>
          <a:xfrm>
            <a:off x="5709245" y="6525344"/>
            <a:ext cx="3168352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OCLC, Amsterdam June 2014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49896" y="5337313"/>
            <a:ext cx="8594104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Research Councils UK 2011 statement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Common Principles on Data Policy.</a:t>
            </a:r>
            <a:r>
              <a:rPr lang="en-US" sz="2000" dirty="0" smtClean="0"/>
              <a:t> </a:t>
            </a:r>
            <a:r>
              <a:rPr lang="en-US" sz="2400" dirty="0" smtClean="0"/>
              <a:t>Overarching Framework, </a:t>
            </a: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://www.rcuk.ac.uk/research/datapolicy</a:t>
            </a:r>
            <a:r>
              <a:rPr lang="en-US" sz="2000" dirty="0" smtClean="0">
                <a:hlinkClick r:id="rId4"/>
              </a:rPr>
              <a:t>/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61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255" t="17190" r="3432" b="10654"/>
          <a:stretch/>
        </p:blipFill>
        <p:spPr>
          <a:xfrm>
            <a:off x="806824" y="1299883"/>
            <a:ext cx="7709647" cy="4123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824" y="642471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Understanding (and remembering) Funders Data Policies Requirements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3726" t="19085" r="41012" b="70196"/>
          <a:stretch/>
        </p:blipFill>
        <p:spPr>
          <a:xfrm>
            <a:off x="806824" y="5737412"/>
            <a:ext cx="4138705" cy="6125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159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1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471" y="2218297"/>
            <a:ext cx="4131235" cy="2323820"/>
          </a:xfrm>
          <a:prstGeom prst="rect">
            <a:avLst/>
          </a:prstGeom>
        </p:spPr>
      </p:pic>
      <p:pic>
        <p:nvPicPr>
          <p:cNvPr id="5" name="Picture 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7" y="2689199"/>
            <a:ext cx="136799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53714" y="617896"/>
            <a:ext cx="4574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IT: 50% done centrally, 50% locally.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998069" y="4790505"/>
            <a:ext cx="507418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Academic Year, 2012-13</a:t>
            </a:r>
          </a:p>
          <a:p>
            <a:r>
              <a:rPr lang="en-US" dirty="0" smtClean="0"/>
              <a:t>Research Applications Submitted = 2,222</a:t>
            </a:r>
          </a:p>
          <a:p>
            <a:r>
              <a:rPr lang="en-US" dirty="0" smtClean="0"/>
              <a:t>Research Grants Awarded = 934</a:t>
            </a:r>
          </a:p>
          <a:p>
            <a:r>
              <a:rPr lang="en-US" dirty="0" smtClean="0"/>
              <a:t>Value of Awards = £301M</a:t>
            </a:r>
          </a:p>
          <a:p>
            <a:r>
              <a:rPr lang="en-US" dirty="0" smtClean="0"/>
              <a:t>[Most collaborative internally – research teams</a:t>
            </a:r>
          </a:p>
          <a:p>
            <a:r>
              <a:rPr lang="en-US" dirty="0" smtClean="0"/>
              <a:t>Many collaborative externally, often internationally]</a:t>
            </a:r>
          </a:p>
          <a:p>
            <a:endParaRPr lang="en-US" dirty="0"/>
          </a:p>
        </p:txBody>
      </p:sp>
      <p:pic>
        <p:nvPicPr>
          <p:cNvPr id="8" name="Picture 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712" y="2689199"/>
            <a:ext cx="136799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250" y="149626"/>
            <a:ext cx="892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2013-14: 32,500 students. Academic Staff FTE 6,150/Headcount 9,229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87848" y="1197407"/>
            <a:ext cx="8550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Multi-campus. </a:t>
            </a:r>
            <a:r>
              <a:rPr lang="en-GB" sz="2000" dirty="0" smtClean="0"/>
              <a:t>3 </a:t>
            </a:r>
            <a:r>
              <a:rPr lang="en-GB" sz="2000" dirty="0"/>
              <a:t>Colleges</a:t>
            </a:r>
            <a:r>
              <a:rPr lang="en-GB" sz="2000" dirty="0" smtClean="0"/>
              <a:t>. </a:t>
            </a:r>
            <a:r>
              <a:rPr lang="en-GB" sz="2000" dirty="0"/>
              <a:t>22 </a:t>
            </a:r>
            <a:r>
              <a:rPr lang="en-GB" sz="2000" dirty="0" smtClean="0"/>
              <a:t>Schools. </a:t>
            </a:r>
            <a:r>
              <a:rPr lang="en-GB" sz="2000" dirty="0"/>
              <a:t>22 different cultures. </a:t>
            </a:r>
            <a:endParaRPr lang="en-GB" sz="2000" dirty="0" smtClean="0"/>
          </a:p>
          <a:p>
            <a:pPr algn="ctr"/>
            <a:r>
              <a:rPr lang="en-GB" sz="2000" dirty="0" smtClean="0"/>
              <a:t>Significant </a:t>
            </a:r>
            <a:r>
              <a:rPr lang="en-GB" sz="2000" dirty="0"/>
              <a:t>discipline differences. </a:t>
            </a:r>
            <a:endParaRPr lang="en-GB" sz="2000" dirty="0" smtClean="0"/>
          </a:p>
          <a:p>
            <a:pPr algn="ctr"/>
            <a:r>
              <a:rPr lang="en-GB" sz="2000" dirty="0" smtClean="0"/>
              <a:t>From </a:t>
            </a:r>
            <a:r>
              <a:rPr lang="en-GB" sz="2000" dirty="0"/>
              <a:t>Edinburgh College of Art to Physicists at CERN.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7925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774" t="11675" r="20275" b="2174"/>
          <a:stretch/>
        </p:blipFill>
        <p:spPr>
          <a:xfrm>
            <a:off x="1458022" y="831035"/>
            <a:ext cx="6331983" cy="5331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719" y="113253"/>
            <a:ext cx="884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Information Services – Convergence of IT &amp; Library Services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24014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891" t="17710" r="16327" b="11230"/>
          <a:stretch/>
        </p:blipFill>
        <p:spPr>
          <a:xfrm>
            <a:off x="3715444" y="188463"/>
            <a:ext cx="5270906" cy="45208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9771" y="307815"/>
            <a:ext cx="2037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Quick Win …</a:t>
            </a:r>
            <a:endParaRPr lang="en-US" sz="2800" dirty="0"/>
          </a:p>
        </p:txBody>
      </p:sp>
      <p:pic>
        <p:nvPicPr>
          <p:cNvPr id="5" name="Content Placeholder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08333"/>
            <a:ext cx="1258364" cy="127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1796" y="4394460"/>
            <a:ext cx="1254400" cy="127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76197" y="4407577"/>
            <a:ext cx="1240332" cy="126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668754"/>
            <a:ext cx="3716528" cy="118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89797" y="6167300"/>
            <a:ext cx="4962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…. but this is much more difficult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83438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1296</Words>
  <Application>Microsoft Office PowerPoint</Application>
  <PresentationFormat>On-screen Show (4:3)</PresentationFormat>
  <Paragraphs>211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The Library’s role in research data management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Library’s Role</vt:lpstr>
      <vt:lpstr>Slide 11</vt:lpstr>
      <vt:lpstr>Slide 12</vt:lpstr>
      <vt:lpstr>Data Management Lifecycle</vt:lpstr>
      <vt:lpstr>Where are we now?</vt:lpstr>
      <vt:lpstr>Slide 15</vt:lpstr>
      <vt:lpstr>Slide 16</vt:lpstr>
      <vt:lpstr>Slide 17</vt:lpstr>
      <vt:lpstr>5 lessons learned … 1 question</vt:lpstr>
      <vt:lpstr>Thanks to the RDM team at Edinburgh</vt:lpstr>
    </vt:vector>
  </TitlesOfParts>
  <Company>EUL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Library’s role in research data management</dc:title>
  <dc:creator>John Scally</dc:creator>
  <cp:lastModifiedBy>Windows User</cp:lastModifiedBy>
  <cp:revision>58</cp:revision>
  <dcterms:created xsi:type="dcterms:W3CDTF">2014-06-03T21:56:38Z</dcterms:created>
  <dcterms:modified xsi:type="dcterms:W3CDTF">2014-06-27T11:41:34Z</dcterms:modified>
</cp:coreProperties>
</file>