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15"/>
  </p:notesMasterIdLst>
  <p:sldIdLst>
    <p:sldId id="256" r:id="rId6"/>
    <p:sldId id="273" r:id="rId7"/>
    <p:sldId id="267" r:id="rId8"/>
    <p:sldId id="272" r:id="rId9"/>
    <p:sldId id="274" r:id="rId10"/>
    <p:sldId id="260" r:id="rId11"/>
    <p:sldId id="281" r:id="rId12"/>
    <p:sldId id="268" r:id="rId13"/>
    <p:sldId id="266" r:id="rId14"/>
  </p:sldIdLst>
  <p:sldSz cx="9144000" cy="6858000" type="screen4x3"/>
  <p:notesSz cx="9296400" cy="14722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C79E1E"/>
    <a:srgbClr val="AFC599"/>
    <a:srgbClr val="7B1134"/>
    <a:srgbClr val="80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41" autoAdjust="0"/>
    <p:restoredTop sz="97760" autoAdjust="0"/>
  </p:normalViewPr>
  <p:slideViewPr>
    <p:cSldViewPr>
      <p:cViewPr>
        <p:scale>
          <a:sx n="100" d="100"/>
          <a:sy n="100" d="100"/>
        </p:scale>
        <p:origin x="-2124" y="-4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>
        <p:scale>
          <a:sx n="165" d="100"/>
          <a:sy n="165" d="100"/>
        </p:scale>
        <p:origin x="-80" y="6640"/>
      </p:cViewPr>
      <p:guideLst>
        <p:guide orient="horz" pos="4637"/>
        <p:guide pos="292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arksandler:Desktop:Storage%20graph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Macintosh%20HD:Users:marksandler:Desktop:Storage%20graph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title>
      <c:tx>
        <c:rich>
          <a:bodyPr/>
          <a:lstStyle/>
          <a:p>
            <a:pPr>
              <a:defRPr/>
            </a:pPr>
            <a:r>
              <a:rPr lang="en-US"/>
              <a:t>CIC MONGRAPHIC HOLDINGS</a:t>
            </a:r>
          </a:p>
        </c:rich>
      </c:tx>
      <c:layout>
        <c:manualLayout>
          <c:xMode val="edge"/>
          <c:yMode val="edge"/>
          <c:x val="0.24851499749822212"/>
          <c:y val="4.1928721174004204E-3"/>
        </c:manualLayout>
      </c:layout>
    </c:title>
    <c:plotArea>
      <c:layout>
        <c:manualLayout>
          <c:layoutTarget val="inner"/>
          <c:xMode val="edge"/>
          <c:yMode val="edge"/>
          <c:x val="0.16861084055998204"/>
          <c:y val="0.10199978127734002"/>
          <c:w val="0.655532229484727"/>
          <c:h val="0.65182436570428703"/>
        </c:manualLayout>
      </c:layout>
      <c:lineChart>
        <c:grouping val="standard"/>
        <c:ser>
          <c:idx val="0"/>
          <c:order val="0"/>
          <c:tx>
            <c:strRef>
              <c:f>'[Storage graph.xlsx]Sheet1'!$A$2</c:f>
              <c:strCache>
                <c:ptCount val="1"/>
                <c:pt idx="0">
                  <c:v>Titles</c:v>
                </c:pt>
              </c:strCache>
            </c:strRef>
          </c:tx>
          <c:spPr>
            <a:ln>
              <a:solidFill>
                <a:schemeClr val="tx2">
                  <a:lumMod val="75000"/>
                </a:schemeClr>
              </a:solidFill>
            </a:ln>
          </c:spPr>
          <c:marker>
            <c:symbol val="none"/>
          </c:marker>
          <c:val>
            <c:numRef>
              <c:f>'[Storage graph.xlsx]Sheet1'!$B$2:$M$2</c:f>
              <c:numCache>
                <c:formatCode>#,##0</c:formatCode>
                <c:ptCount val="12"/>
                <c:pt idx="0">
                  <c:v>2967227.0000000005</c:v>
                </c:pt>
                <c:pt idx="1">
                  <c:v>1766610</c:v>
                </c:pt>
                <c:pt idx="2">
                  <c:v>1388960</c:v>
                </c:pt>
                <c:pt idx="3">
                  <c:v>1204966</c:v>
                </c:pt>
                <c:pt idx="4">
                  <c:v>1078350.0000000002</c:v>
                </c:pt>
                <c:pt idx="5">
                  <c:v>984072</c:v>
                </c:pt>
                <c:pt idx="6">
                  <c:v>873583</c:v>
                </c:pt>
                <c:pt idx="7">
                  <c:v>826406</c:v>
                </c:pt>
                <c:pt idx="8">
                  <c:v>793627</c:v>
                </c:pt>
                <c:pt idx="9">
                  <c:v>724448</c:v>
                </c:pt>
                <c:pt idx="10">
                  <c:v>677970</c:v>
                </c:pt>
                <c:pt idx="11">
                  <c:v>635827</c:v>
                </c:pt>
              </c:numCache>
            </c:numRef>
          </c:val>
        </c:ser>
        <c:ser>
          <c:idx val="1"/>
          <c:order val="1"/>
          <c:tx>
            <c:strRef>
              <c:f>'[Storage graph.xlsx]Sheet1'!$A$3</c:f>
              <c:strCache>
                <c:ptCount val="1"/>
                <c:pt idx="0">
                  <c:v>Copies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val>
            <c:numRef>
              <c:f>'[Storage graph.xlsx]Sheet1'!$B$3:$M$3</c:f>
              <c:numCache>
                <c:formatCode>_(* #,##0_);_(* \(#,##0\);_(* "-"??_);_(@_)</c:formatCode>
                <c:ptCount val="12"/>
                <c:pt idx="0">
                  <c:v>2967227.0000000005</c:v>
                </c:pt>
                <c:pt idx="1">
                  <c:v>3533220</c:v>
                </c:pt>
                <c:pt idx="2">
                  <c:v>4166879.9999999986</c:v>
                </c:pt>
                <c:pt idx="3">
                  <c:v>4819864</c:v>
                </c:pt>
                <c:pt idx="4">
                  <c:v>5391750</c:v>
                </c:pt>
                <c:pt idx="5">
                  <c:v>5904432</c:v>
                </c:pt>
                <c:pt idx="6">
                  <c:v>6115081</c:v>
                </c:pt>
                <c:pt idx="7">
                  <c:v>6611248.0000000009</c:v>
                </c:pt>
                <c:pt idx="8">
                  <c:v>7142643.0000000009</c:v>
                </c:pt>
                <c:pt idx="9">
                  <c:v>7244480</c:v>
                </c:pt>
                <c:pt idx="10">
                  <c:v>7457670</c:v>
                </c:pt>
                <c:pt idx="11">
                  <c:v>7629924</c:v>
                </c:pt>
              </c:numCache>
            </c:numRef>
          </c:val>
        </c:ser>
        <c:hiLowLines>
          <c:spPr>
            <a:ln w="38100" cap="flat" cmpd="sng">
              <a:solidFill>
                <a:schemeClr val="accent4">
                  <a:lumMod val="50000"/>
                </a:schemeClr>
              </a:solidFill>
              <a:headEnd type="arrow"/>
            </a:ln>
          </c:spPr>
        </c:hiLowLines>
        <c:marker val="1"/>
        <c:axId val="153841024"/>
        <c:axId val="162883072"/>
      </c:lineChart>
      <c:catAx>
        <c:axId val="15384102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# of CIC Holding Libraries</a:t>
                </a:r>
              </a:p>
            </c:rich>
          </c:tx>
          <c:layout/>
        </c:title>
        <c:majorTickMark val="none"/>
        <c:tickLblPos val="nextTo"/>
        <c:crossAx val="162883072"/>
        <c:crosses val="autoZero"/>
        <c:auto val="1"/>
        <c:lblAlgn val="ctr"/>
        <c:lblOffset val="100"/>
      </c:catAx>
      <c:valAx>
        <c:axId val="162883072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Titles</a:t>
                </a:r>
                <a:r>
                  <a:rPr lang="en-US" baseline="0"/>
                  <a:t> or</a:t>
                </a:r>
                <a:r>
                  <a:rPr lang="en-US"/>
                  <a:t> Copies</a:t>
                </a:r>
              </a:p>
            </c:rich>
          </c:tx>
          <c:layout/>
        </c:title>
        <c:numFmt formatCode="#,##0" sourceLinked="1"/>
        <c:tickLblPos val="nextTo"/>
        <c:crossAx val="153841024"/>
        <c:crosses val="autoZero"/>
        <c:crossBetween val="between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800"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CIC MONGRAPHIC HOLDINGS</a:t>
            </a:r>
          </a:p>
        </c:rich>
      </c:tx>
      <c:layout>
        <c:manualLayout>
          <c:xMode val="edge"/>
          <c:yMode val="edge"/>
          <c:x val="0.24851499749822212"/>
          <c:y val="4.1928721174004204E-3"/>
        </c:manualLayout>
      </c:layout>
    </c:title>
    <c:plotArea>
      <c:layout>
        <c:manualLayout>
          <c:layoutTarget val="inner"/>
          <c:xMode val="edge"/>
          <c:yMode val="edge"/>
          <c:x val="0.16861084055998204"/>
          <c:y val="0.10199978127734002"/>
          <c:w val="0.655532229484727"/>
          <c:h val="0.65182436570428703"/>
        </c:manualLayout>
      </c:layout>
      <c:lineChart>
        <c:grouping val="standard"/>
        <c:ser>
          <c:idx val="0"/>
          <c:order val="0"/>
          <c:tx>
            <c:strRef>
              <c:f>'[Storage graph.xlsx]Sheet1'!$A$2</c:f>
              <c:strCache>
                <c:ptCount val="1"/>
                <c:pt idx="0">
                  <c:v>Titles</c:v>
                </c:pt>
              </c:strCache>
            </c:strRef>
          </c:tx>
          <c:spPr>
            <a:ln>
              <a:solidFill>
                <a:schemeClr val="tx2">
                  <a:lumMod val="75000"/>
                </a:schemeClr>
              </a:solidFill>
            </a:ln>
          </c:spPr>
          <c:marker>
            <c:symbol val="none"/>
          </c:marker>
          <c:val>
            <c:numRef>
              <c:f>'[Storage graph.xlsx]Sheet1'!$B$2:$M$2</c:f>
              <c:numCache>
                <c:formatCode>#,##0</c:formatCode>
                <c:ptCount val="12"/>
                <c:pt idx="0">
                  <c:v>2967227.0000000005</c:v>
                </c:pt>
                <c:pt idx="1">
                  <c:v>1766610</c:v>
                </c:pt>
                <c:pt idx="2">
                  <c:v>1388960</c:v>
                </c:pt>
                <c:pt idx="3">
                  <c:v>1204966</c:v>
                </c:pt>
                <c:pt idx="4">
                  <c:v>1078350.0000000002</c:v>
                </c:pt>
                <c:pt idx="5">
                  <c:v>984072</c:v>
                </c:pt>
                <c:pt idx="6">
                  <c:v>873583</c:v>
                </c:pt>
                <c:pt idx="7">
                  <c:v>826406</c:v>
                </c:pt>
                <c:pt idx="8">
                  <c:v>793627</c:v>
                </c:pt>
                <c:pt idx="9">
                  <c:v>724448</c:v>
                </c:pt>
                <c:pt idx="10">
                  <c:v>677970</c:v>
                </c:pt>
                <c:pt idx="11">
                  <c:v>635827</c:v>
                </c:pt>
              </c:numCache>
            </c:numRef>
          </c:val>
        </c:ser>
        <c:ser>
          <c:idx val="1"/>
          <c:order val="1"/>
          <c:tx>
            <c:strRef>
              <c:f>'[Storage graph.xlsx]Sheet1'!$A$3</c:f>
              <c:strCache>
                <c:ptCount val="1"/>
                <c:pt idx="0">
                  <c:v>Copies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val>
            <c:numRef>
              <c:f>'[Storage graph.xlsx]Sheet1'!$B$3:$M$3</c:f>
              <c:numCache>
                <c:formatCode>_(* #,##0_);_(* \(#,##0\);_(* "-"??_);_(@_)</c:formatCode>
                <c:ptCount val="12"/>
                <c:pt idx="0">
                  <c:v>2967227.0000000005</c:v>
                </c:pt>
                <c:pt idx="1">
                  <c:v>3533220</c:v>
                </c:pt>
                <c:pt idx="2">
                  <c:v>4166879.9999999986</c:v>
                </c:pt>
                <c:pt idx="3">
                  <c:v>4819864</c:v>
                </c:pt>
                <c:pt idx="4">
                  <c:v>5391750</c:v>
                </c:pt>
                <c:pt idx="5">
                  <c:v>5904432</c:v>
                </c:pt>
                <c:pt idx="6">
                  <c:v>6115081</c:v>
                </c:pt>
                <c:pt idx="7">
                  <c:v>6611248.0000000009</c:v>
                </c:pt>
                <c:pt idx="8">
                  <c:v>7142643.0000000009</c:v>
                </c:pt>
                <c:pt idx="9">
                  <c:v>7244480</c:v>
                </c:pt>
                <c:pt idx="10">
                  <c:v>7457670</c:v>
                </c:pt>
                <c:pt idx="11">
                  <c:v>7629924</c:v>
                </c:pt>
              </c:numCache>
            </c:numRef>
          </c:val>
        </c:ser>
        <c:hiLowLines>
          <c:spPr>
            <a:ln w="38100" cap="flat" cmpd="sng">
              <a:solidFill>
                <a:schemeClr val="accent4">
                  <a:lumMod val="50000"/>
                </a:schemeClr>
              </a:solidFill>
              <a:headEnd type="arrow"/>
            </a:ln>
          </c:spPr>
        </c:hiLowLines>
        <c:marker val="1"/>
        <c:axId val="173794048"/>
        <c:axId val="173830144"/>
      </c:lineChart>
      <c:catAx>
        <c:axId val="17379404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# of CIC Holding Libraries</a:t>
                </a:r>
              </a:p>
            </c:rich>
          </c:tx>
          <c:layout/>
        </c:title>
        <c:majorTickMark val="none"/>
        <c:tickLblPos val="nextTo"/>
        <c:crossAx val="173830144"/>
        <c:crosses val="autoZero"/>
        <c:auto val="1"/>
        <c:lblAlgn val="ctr"/>
        <c:lblOffset val="100"/>
      </c:catAx>
      <c:valAx>
        <c:axId val="173830144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Titles</a:t>
                </a:r>
                <a:r>
                  <a:rPr lang="en-US" baseline="0"/>
                  <a:t> or</a:t>
                </a:r>
                <a:r>
                  <a:rPr lang="en-US"/>
                  <a:t> Copies</a:t>
                </a:r>
              </a:p>
            </c:rich>
          </c:tx>
          <c:layout/>
        </c:title>
        <c:numFmt formatCode="#,##0" sourceLinked="1"/>
        <c:tickLblPos val="nextTo"/>
        <c:crossAx val="173794048"/>
        <c:crosses val="autoZero"/>
        <c:crossBetween val="between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800"/>
      </a:pPr>
      <a:endParaRPr lang="en-US"/>
    </a:p>
  </c:txPr>
  <c:externalData r:id="rId2"/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0.20417</cdr:x>
      <cdr:y>0.53333</cdr:y>
    </cdr:from>
    <cdr:to>
      <cdr:x>0.24888</cdr:x>
      <cdr:y>0.61667</cdr:y>
    </cdr:to>
    <cdr:sp macro="" textlink="">
      <cdr:nvSpPr>
        <cdr:cNvPr id="3" name="Right Triangle 2"/>
        <cdr:cNvSpPr/>
      </cdr:nvSpPr>
      <cdr:spPr>
        <a:xfrm xmlns:a="http://schemas.openxmlformats.org/drawingml/2006/main" rot="10800000">
          <a:off x="1739900" y="2438400"/>
          <a:ext cx="381000" cy="381000"/>
        </a:xfrm>
        <a:prstGeom xmlns:a="http://schemas.openxmlformats.org/drawingml/2006/main" prst="rtTriangle">
          <a:avLst/>
        </a:prstGeom>
        <a:solidFill xmlns:a="http://schemas.openxmlformats.org/drawingml/2006/main">
          <a:schemeClr val="accent3">
            <a:lumMod val="75000"/>
          </a:schemeClr>
        </a:solidFill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>
            <a:solidFill>
              <a:schemeClr val="accent3">
                <a:lumMod val="60000"/>
                <a:lumOff val="4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0.16841</cdr:x>
      <cdr:y>0.65</cdr:y>
    </cdr:from>
    <cdr:to>
      <cdr:x>0.30786</cdr:x>
      <cdr:y>0.75098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435100" y="2971800"/>
          <a:ext cx="1188396" cy="461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none" rtlCol="0">
          <a:spAutoFit/>
        </a:bodyPr>
        <a:lstStyle xmlns:a="http://schemas.openxmlformats.org/drawingml/2006/main"/>
        <a:p xmlns:a="http://schemas.openxmlformats.org/drawingml/2006/main">
          <a:r>
            <a:rPr lang="en-US" sz="2400" b="1" dirty="0" smtClean="0">
              <a:latin typeface="Rockwell" pitchFamily="18" charset="0"/>
            </a:rPr>
            <a:t>Scarce</a:t>
          </a:r>
        </a:p>
      </cdr:txBody>
    </cdr:sp>
  </cdr:relSizeAnchor>
  <cdr:relSizeAnchor xmlns:cdr="http://schemas.openxmlformats.org/drawingml/2006/chartDrawing">
    <cdr:from>
      <cdr:x>0.231</cdr:x>
      <cdr:y>0.55</cdr:y>
    </cdr:from>
    <cdr:to>
      <cdr:x>0.23547</cdr:x>
      <cdr:y>0.68333</cdr:y>
    </cdr:to>
    <cdr:cxnSp macro="">
      <cdr:nvCxnSpPr>
        <cdr:cNvPr id="6" name="Straight Arrow Connector 5"/>
        <cdr:cNvCxnSpPr/>
      </cdr:nvCxnSpPr>
      <cdr:spPr>
        <a:xfrm xmlns:a="http://schemas.openxmlformats.org/drawingml/2006/main" flipV="1">
          <a:off x="1968500" y="2514600"/>
          <a:ext cx="38100" cy="609600"/>
        </a:xfrm>
        <a:prstGeom xmlns:a="http://schemas.openxmlformats.org/drawingml/2006/main" prst="straightConnector1">
          <a:avLst/>
        </a:prstGeom>
        <a:ln xmlns:a="http://schemas.openxmlformats.org/drawingml/2006/main" w="28575" cmpd="sng">
          <a:solidFill>
            <a:schemeClr val="tx1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0.68703</cdr:x>
      <cdr:y>0.31667</cdr:y>
    </cdr:from>
    <cdr:to>
      <cdr:x>0.79434</cdr:x>
      <cdr:y>0.7</cdr:y>
    </cdr:to>
    <cdr:sp macro="" textlink="">
      <cdr:nvSpPr>
        <cdr:cNvPr id="7" name="Rectangle 6"/>
        <cdr:cNvSpPr/>
      </cdr:nvSpPr>
      <cdr:spPr>
        <a:xfrm xmlns:a="http://schemas.openxmlformats.org/drawingml/2006/main">
          <a:off x="5854700" y="1447800"/>
          <a:ext cx="914400" cy="175260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5">
            <a:lumMod val="60000"/>
            <a:lumOff val="40000"/>
          </a:schemeClr>
        </a:solidFill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 dirty="0">
            <a:solidFill>
              <a:schemeClr val="bg2"/>
            </a:solidFill>
          </a:endParaRPr>
        </a:p>
      </cdr:txBody>
    </cdr:sp>
  </cdr:relSizeAnchor>
  <cdr:relSizeAnchor xmlns:cdr="http://schemas.openxmlformats.org/drawingml/2006/chartDrawing">
    <cdr:from>
      <cdr:x>0.69219</cdr:x>
      <cdr:y>0.32744</cdr:y>
    </cdr:from>
    <cdr:to>
      <cdr:x>0.78971</cdr:x>
      <cdr:y>0.70718</cdr:y>
    </cdr:to>
    <cdr:sp macro="" textlink="">
      <cdr:nvSpPr>
        <cdr:cNvPr id="8" name="TextBox 7"/>
        <cdr:cNvSpPr txBox="1"/>
      </cdr:nvSpPr>
      <cdr:spPr>
        <a:xfrm xmlns:a="http://schemas.openxmlformats.org/drawingml/2006/main" rot="5400000">
          <a:off x="5446046" y="1949627"/>
          <a:ext cx="1736172" cy="83099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none" rtlCol="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en-US" sz="2400" b="1" dirty="0" smtClean="0">
              <a:latin typeface="Rockwell" pitchFamily="18" charset="0"/>
            </a:rPr>
            <a:t>Popular/</a:t>
          </a:r>
        </a:p>
        <a:p xmlns:a="http://schemas.openxmlformats.org/drawingml/2006/main">
          <a:r>
            <a:rPr lang="en-US" sz="2400" b="1" dirty="0" smtClean="0">
              <a:latin typeface="Rockwell" pitchFamily="18" charset="0"/>
            </a:rPr>
            <a:t>Canonical</a:t>
          </a:r>
        </a:p>
      </cdr:txBody>
    </cdr:sp>
  </cdr:relSizeAnchor>
  <cdr:relSizeAnchor xmlns:cdr="http://schemas.openxmlformats.org/drawingml/2006/chartDrawing">
    <cdr:from>
      <cdr:x>0.25782</cdr:x>
      <cdr:y>0.5</cdr:y>
    </cdr:from>
    <cdr:to>
      <cdr:x>0.67809</cdr:x>
      <cdr:y>0.63333</cdr:y>
    </cdr:to>
    <cdr:sp macro="" textlink="">
      <cdr:nvSpPr>
        <cdr:cNvPr id="11" name="Rectangle 10"/>
        <cdr:cNvSpPr/>
      </cdr:nvSpPr>
      <cdr:spPr>
        <a:xfrm xmlns:a="http://schemas.openxmlformats.org/drawingml/2006/main">
          <a:off x="2197100" y="2286000"/>
          <a:ext cx="3581400" cy="60960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60000"/>
            <a:lumOff val="40000"/>
          </a:schemeClr>
        </a:solidFill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>
            <a:solidFill>
              <a:schemeClr val="accent3"/>
            </a:solidFill>
          </a:endParaRPr>
        </a:p>
      </cdr:txBody>
    </cdr:sp>
  </cdr:relSizeAnchor>
  <cdr:relSizeAnchor xmlns:cdr="http://schemas.openxmlformats.org/drawingml/2006/chartDrawing">
    <cdr:from>
      <cdr:x>0.28465</cdr:x>
      <cdr:y>0.51667</cdr:y>
    </cdr:from>
    <cdr:to>
      <cdr:x>0.70492</cdr:x>
      <cdr:y>0.61764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2425700" y="2362200"/>
          <a:ext cx="3581400" cy="461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rtlCol="0">
          <a:spAutoFit/>
        </a:bodyPr>
        <a:lstStyle xmlns:a="http://schemas.openxmlformats.org/drawingml/2006/main"/>
        <a:p xmlns:a="http://schemas.openxmlformats.org/drawingml/2006/main">
          <a:r>
            <a:rPr lang="en-US" sz="2400" b="1" dirty="0" smtClean="0">
              <a:latin typeface="Rockwell" pitchFamily="18" charset="0"/>
            </a:rPr>
            <a:t>Archival Retention</a:t>
          </a:r>
        </a:p>
      </cdr:txBody>
    </cdr:sp>
  </cdr:relSizeAnchor>
  <cdr:relSizeAnchor xmlns:cdr="http://schemas.openxmlformats.org/drawingml/2006/chartDrawing">
    <cdr:from>
      <cdr:x>0.34724</cdr:x>
      <cdr:y>0.41667</cdr:y>
    </cdr:from>
    <cdr:to>
      <cdr:x>0.67809</cdr:x>
      <cdr:y>0.5</cdr:y>
    </cdr:to>
    <cdr:sp macro="" textlink="">
      <cdr:nvSpPr>
        <cdr:cNvPr id="18" name="Rectangle 17"/>
        <cdr:cNvSpPr/>
      </cdr:nvSpPr>
      <cdr:spPr>
        <a:xfrm xmlns:a="http://schemas.openxmlformats.org/drawingml/2006/main">
          <a:off x="2959100" y="1905000"/>
          <a:ext cx="2819400" cy="381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2">
            <a:lumMod val="50000"/>
          </a:schemeClr>
        </a:solidFill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n-US" sz="2400" b="1" dirty="0" smtClean="0">
              <a:latin typeface="Rockwell"/>
              <a:cs typeface="Rockwell"/>
            </a:rPr>
            <a:t>     Location</a:t>
          </a:r>
          <a:endParaRPr lang="en-US" sz="2400" b="1" dirty="0">
            <a:latin typeface="Rockwell"/>
            <a:cs typeface="Rockwell"/>
          </a:endParaRPr>
        </a:p>
      </cdr:txBody>
    </cdr:sp>
  </cdr:relSizeAnchor>
  <cdr:relSizeAnchor xmlns:cdr="http://schemas.openxmlformats.org/drawingml/2006/chartDrawing">
    <cdr:from>
      <cdr:x>0.46349</cdr:x>
      <cdr:y>0.31667</cdr:y>
    </cdr:from>
    <cdr:to>
      <cdr:x>0.67809</cdr:x>
      <cdr:y>0.41667</cdr:y>
    </cdr:to>
    <cdr:sp macro="" textlink="">
      <cdr:nvSpPr>
        <cdr:cNvPr id="19" name="Rectangle 18"/>
        <cdr:cNvSpPr/>
      </cdr:nvSpPr>
      <cdr:spPr>
        <a:xfrm xmlns:a="http://schemas.openxmlformats.org/drawingml/2006/main">
          <a:off x="3949700" y="1447800"/>
          <a:ext cx="1828800" cy="45720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4">
            <a:lumMod val="60000"/>
            <a:lumOff val="40000"/>
          </a:schemeClr>
        </a:solidFill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0.48137</cdr:x>
      <cdr:y>0.31667</cdr:y>
    </cdr:from>
    <cdr:to>
      <cdr:x>0.6528</cdr:x>
      <cdr:y>0.41764</cdr:y>
    </cdr:to>
    <cdr:sp macro="" textlink="">
      <cdr:nvSpPr>
        <cdr:cNvPr id="20" name="TextBox 19"/>
        <cdr:cNvSpPr txBox="1"/>
      </cdr:nvSpPr>
      <cdr:spPr>
        <a:xfrm xmlns:a="http://schemas.openxmlformats.org/drawingml/2006/main">
          <a:off x="4102100" y="1447800"/>
          <a:ext cx="1460857" cy="461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none" rtlCol="0">
          <a:spAutoFit/>
        </a:bodyPr>
        <a:lstStyle xmlns:a="http://schemas.openxmlformats.org/drawingml/2006/main"/>
        <a:p xmlns:a="http://schemas.openxmlformats.org/drawingml/2006/main">
          <a:r>
            <a:rPr lang="en-US" sz="2400" b="1" dirty="0" smtClean="0">
              <a:latin typeface="Rockwell" pitchFamily="18" charset="0"/>
            </a:rPr>
            <a:t>Political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9075" cy="7366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738" y="0"/>
            <a:ext cx="4029075" cy="7366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1A9627-439F-1244-A5DE-FA3D6BA041B6}" type="datetimeFigureOut">
              <a:rPr lang="en-US" smtClean="0"/>
              <a:pPr/>
              <a:t>4/2/2014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8375" y="1104900"/>
            <a:ext cx="7359650" cy="55197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275" y="6992938"/>
            <a:ext cx="7435850" cy="66246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3984288"/>
            <a:ext cx="4029075" cy="735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738" y="13984288"/>
            <a:ext cx="4029075" cy="735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7F9A87-5CF5-524A-8903-61802ED559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02068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F9A87-5CF5-524A-8903-61802ED5591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701140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F9A87-5CF5-524A-8903-61802ED5591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426336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More volumes than the Ivies or CDL– Is that a strength or a liability?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F9A87-5CF5-524A-8903-61802ED5591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025167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F9A87-5CF5-524A-8903-61802ED5591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424531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F9A87-5CF5-524A-8903-61802ED5591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795722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F9A87-5CF5-524A-8903-61802ED5591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06928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F9A87-5CF5-524A-8903-61802ED5591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06928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1EA62-30EB-45BC-89B9-03B5709D8063}" type="datetimeFigureOut">
              <a:rPr lang="en-US" smtClean="0"/>
              <a:pPr/>
              <a:t>4/2/2014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F2C79-AD28-407D-A102-B13D70B0D3A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07689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1EA62-30EB-45BC-89B9-03B5709D8063}" type="datetimeFigureOut">
              <a:rPr lang="en-US" smtClean="0"/>
              <a:pPr/>
              <a:t>4/2/2014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F2C79-AD28-407D-A102-B13D70B0D3A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45370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1EA62-30EB-45BC-89B9-03B5709D8063}" type="datetimeFigureOut">
              <a:rPr lang="en-US" smtClean="0"/>
              <a:pPr/>
              <a:t>4/2/2014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F2C79-AD28-407D-A102-B13D70B0D3A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2009040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1EA62-30EB-45BC-89B9-03B5709D8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F2C79-AD28-407D-A102-B13D70B0D3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652863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1EA62-30EB-45BC-89B9-03B5709D8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F2C79-AD28-407D-A102-B13D70B0D3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906535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1EA62-30EB-45BC-89B9-03B5709D8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F2C79-AD28-407D-A102-B13D70B0D3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178714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1EA62-30EB-45BC-89B9-03B5709D8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F2C79-AD28-407D-A102-B13D70B0D3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884323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1EA62-30EB-45BC-89B9-03B5709D8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F2C79-AD28-407D-A102-B13D70B0D3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517568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1EA62-30EB-45BC-89B9-03B5709D8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F2C79-AD28-407D-A102-B13D70B0D3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082454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1EA62-30EB-45BC-89B9-03B5709D8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F2C79-AD28-407D-A102-B13D70B0D3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08678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1EA62-30EB-45BC-89B9-03B5709D8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F2C79-AD28-407D-A102-B13D70B0D3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14890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1EA62-30EB-45BC-89B9-03B5709D8063}" type="datetimeFigureOut">
              <a:rPr lang="en-US" smtClean="0"/>
              <a:pPr/>
              <a:t>4/2/2014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F2C79-AD28-407D-A102-B13D70B0D3A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769992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1EA62-30EB-45BC-89B9-03B5709D8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F2C79-AD28-407D-A102-B13D70B0D3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823553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1EA62-30EB-45BC-89B9-03B5709D8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F2C79-AD28-407D-A102-B13D70B0D3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879380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1EA62-30EB-45BC-89B9-03B5709D8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F2C79-AD28-407D-A102-B13D70B0D3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17355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1EA62-30EB-45BC-89B9-03B5709D8063}" type="datetimeFigureOut">
              <a:rPr lang="en-US" smtClean="0"/>
              <a:pPr/>
              <a:t>4/2/2014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F2C79-AD28-407D-A102-B13D70B0D3A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70437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1EA62-30EB-45BC-89B9-03B5709D8063}" type="datetimeFigureOut">
              <a:rPr lang="en-US" smtClean="0"/>
              <a:pPr/>
              <a:t>4/2/2014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F2C79-AD28-407D-A102-B13D70B0D3A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94307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1EA62-30EB-45BC-89B9-03B5709D8063}" type="datetimeFigureOut">
              <a:rPr lang="en-US" smtClean="0"/>
              <a:pPr/>
              <a:t>4/2/2014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F2C79-AD28-407D-A102-B13D70B0D3A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404670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1EA62-30EB-45BC-89B9-03B5709D8063}" type="datetimeFigureOut">
              <a:rPr lang="en-US" smtClean="0"/>
              <a:pPr/>
              <a:t>4/2/2014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F2C79-AD28-407D-A102-B13D70B0D3A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31987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1EA62-30EB-45BC-89B9-03B5709D8063}" type="datetimeFigureOut">
              <a:rPr lang="en-US" smtClean="0"/>
              <a:pPr/>
              <a:t>4/2/2014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F2C79-AD28-407D-A102-B13D70B0D3A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4686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1EA62-30EB-45BC-89B9-03B5709D8063}" type="datetimeFigureOut">
              <a:rPr lang="en-US" smtClean="0"/>
              <a:pPr/>
              <a:t>4/2/2014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F2C79-AD28-407D-A102-B13D70B0D3A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43973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1EA62-30EB-45BC-89B9-03B5709D8063}" type="datetimeFigureOut">
              <a:rPr lang="en-US" smtClean="0"/>
              <a:pPr/>
              <a:t>4/2/2014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F2C79-AD28-407D-A102-B13D70B0D3A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654255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B1EA62-30EB-45BC-89B9-03B5709D8063}" type="datetimeFigureOut">
              <a:rPr lang="en-US" smtClean="0"/>
              <a:pPr/>
              <a:t>4/2/2014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FF2C79-AD28-407D-A102-B13D70B0D3A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62650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B1EA62-30EB-45BC-89B9-03B5709D8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FF2C79-AD28-407D-A102-B13D70B0D3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59875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/3.0/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>
          <a:xfrm>
            <a:off x="6248400" y="228600"/>
            <a:ext cx="2819400" cy="3048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00" b="1" dirty="0">
                <a:solidFill>
                  <a:srgbClr val="7B1134"/>
                </a:solidFill>
                <a:latin typeface="Rockwell" pitchFamily="18" charset="0"/>
              </a:rPr>
              <a:t>University of Chicago</a:t>
            </a:r>
          </a:p>
          <a:p>
            <a:pPr algn="l"/>
            <a:r>
              <a:rPr lang="en-US" sz="1100" b="1" dirty="0">
                <a:solidFill>
                  <a:srgbClr val="7B1134"/>
                </a:solidFill>
                <a:latin typeface="Rockwell" pitchFamily="18" charset="0"/>
              </a:rPr>
              <a:t>University of Illinois</a:t>
            </a:r>
          </a:p>
          <a:p>
            <a:pPr algn="l"/>
            <a:r>
              <a:rPr lang="en-US" sz="1100" b="1" dirty="0">
                <a:solidFill>
                  <a:srgbClr val="7B1134"/>
                </a:solidFill>
                <a:latin typeface="Rockwell" pitchFamily="18" charset="0"/>
              </a:rPr>
              <a:t>Indiana University</a:t>
            </a:r>
          </a:p>
          <a:p>
            <a:pPr algn="l"/>
            <a:r>
              <a:rPr lang="en-US" sz="1100" b="1" dirty="0">
                <a:solidFill>
                  <a:srgbClr val="7B1134"/>
                </a:solidFill>
                <a:latin typeface="Rockwell" pitchFamily="18" charset="0"/>
              </a:rPr>
              <a:t>University of </a:t>
            </a:r>
            <a:r>
              <a:rPr lang="en-US" sz="1100" b="1" dirty="0" smtClean="0">
                <a:solidFill>
                  <a:srgbClr val="7B1134"/>
                </a:solidFill>
                <a:latin typeface="Rockwell" pitchFamily="18" charset="0"/>
              </a:rPr>
              <a:t>Iowa</a:t>
            </a:r>
          </a:p>
          <a:p>
            <a:pPr algn="l"/>
            <a:r>
              <a:rPr lang="en-US" sz="1100" b="1" dirty="0" smtClean="0">
                <a:solidFill>
                  <a:srgbClr val="7B1134"/>
                </a:solidFill>
                <a:latin typeface="Rockwell" pitchFamily="18" charset="0"/>
              </a:rPr>
              <a:t>University of Maryland</a:t>
            </a:r>
            <a:endParaRPr lang="en-US" sz="1100" b="1" dirty="0">
              <a:solidFill>
                <a:srgbClr val="7B1134"/>
              </a:solidFill>
              <a:latin typeface="Rockwell" pitchFamily="18" charset="0"/>
            </a:endParaRPr>
          </a:p>
          <a:p>
            <a:pPr algn="l"/>
            <a:r>
              <a:rPr lang="en-US" sz="1100" b="1" dirty="0">
                <a:solidFill>
                  <a:srgbClr val="7B1134"/>
                </a:solidFill>
                <a:latin typeface="Rockwell" pitchFamily="18" charset="0"/>
              </a:rPr>
              <a:t>University of Michigan</a:t>
            </a:r>
          </a:p>
          <a:p>
            <a:pPr algn="l"/>
            <a:r>
              <a:rPr lang="en-US" sz="1100" b="1" dirty="0">
                <a:solidFill>
                  <a:srgbClr val="7B1134"/>
                </a:solidFill>
                <a:latin typeface="Rockwell" pitchFamily="18" charset="0"/>
              </a:rPr>
              <a:t>Michigan State University</a:t>
            </a:r>
          </a:p>
          <a:p>
            <a:pPr algn="l"/>
            <a:r>
              <a:rPr lang="en-US" sz="1100" b="1" dirty="0">
                <a:solidFill>
                  <a:srgbClr val="7B1134"/>
                </a:solidFill>
                <a:latin typeface="Rockwell" pitchFamily="18" charset="0"/>
              </a:rPr>
              <a:t>University of Minnesota</a:t>
            </a:r>
          </a:p>
          <a:p>
            <a:pPr algn="l"/>
            <a:r>
              <a:rPr lang="en-US" sz="1100" b="1" dirty="0">
                <a:solidFill>
                  <a:srgbClr val="7B1134"/>
                </a:solidFill>
                <a:latin typeface="Rockwell" pitchFamily="18" charset="0"/>
              </a:rPr>
              <a:t>University of Nebraska-Lincoln</a:t>
            </a:r>
          </a:p>
          <a:p>
            <a:pPr algn="l"/>
            <a:r>
              <a:rPr lang="en-US" sz="1100" b="1" dirty="0">
                <a:solidFill>
                  <a:srgbClr val="7B1134"/>
                </a:solidFill>
                <a:latin typeface="Rockwell" pitchFamily="18" charset="0"/>
              </a:rPr>
              <a:t>Northwestern University</a:t>
            </a:r>
          </a:p>
          <a:p>
            <a:pPr algn="l"/>
            <a:r>
              <a:rPr lang="en-US" sz="1100" b="1" dirty="0">
                <a:solidFill>
                  <a:srgbClr val="7B1134"/>
                </a:solidFill>
                <a:latin typeface="Rockwell" pitchFamily="18" charset="0"/>
              </a:rPr>
              <a:t>Ohio State University</a:t>
            </a:r>
          </a:p>
          <a:p>
            <a:pPr algn="l"/>
            <a:r>
              <a:rPr lang="en-US" sz="1100" b="1" dirty="0">
                <a:solidFill>
                  <a:srgbClr val="7B1134"/>
                </a:solidFill>
                <a:latin typeface="Rockwell" pitchFamily="18" charset="0"/>
              </a:rPr>
              <a:t>Pennsylvania State </a:t>
            </a:r>
            <a:r>
              <a:rPr lang="en-US" sz="1100" b="1" dirty="0" smtClean="0">
                <a:solidFill>
                  <a:srgbClr val="7B1134"/>
                </a:solidFill>
                <a:latin typeface="Rockwell" pitchFamily="18" charset="0"/>
              </a:rPr>
              <a:t>University</a:t>
            </a:r>
          </a:p>
          <a:p>
            <a:pPr algn="l"/>
            <a:r>
              <a:rPr lang="en-US" sz="1100" b="1" dirty="0" smtClean="0">
                <a:solidFill>
                  <a:srgbClr val="7B1134"/>
                </a:solidFill>
                <a:latin typeface="Rockwell" pitchFamily="18" charset="0"/>
              </a:rPr>
              <a:t>Rutgers University</a:t>
            </a:r>
            <a:endParaRPr lang="en-US" sz="1100" b="1" dirty="0">
              <a:solidFill>
                <a:srgbClr val="7B1134"/>
              </a:solidFill>
              <a:latin typeface="Rockwell" pitchFamily="18" charset="0"/>
            </a:endParaRPr>
          </a:p>
          <a:p>
            <a:pPr algn="l"/>
            <a:r>
              <a:rPr lang="en-US" sz="1100" b="1" dirty="0">
                <a:solidFill>
                  <a:srgbClr val="7B1134"/>
                </a:solidFill>
                <a:latin typeface="Rockwell" pitchFamily="18" charset="0"/>
              </a:rPr>
              <a:t>Purdue University</a:t>
            </a:r>
          </a:p>
          <a:p>
            <a:pPr algn="l"/>
            <a:r>
              <a:rPr lang="en-US" sz="1100" b="1" dirty="0">
                <a:solidFill>
                  <a:srgbClr val="7B1134"/>
                </a:solidFill>
                <a:latin typeface="Rockwell" pitchFamily="18" charset="0"/>
              </a:rPr>
              <a:t>University of Wisconsin-Madison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3639741"/>
            <a:ext cx="61722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rgbClr val="800000"/>
                </a:solidFill>
                <a:latin typeface="Rockwell" pitchFamily="18" charset="0"/>
              </a:rPr>
              <a:t>Doubling Down on a </a:t>
            </a:r>
          </a:p>
          <a:p>
            <a:pPr algn="r"/>
            <a:r>
              <a:rPr lang="en-US" sz="3200" b="1" dirty="0" smtClean="0">
                <a:solidFill>
                  <a:srgbClr val="800000"/>
                </a:solidFill>
                <a:latin typeface="Rockwell" pitchFamily="18" charset="0"/>
              </a:rPr>
              <a:t>Pair of Deuces:</a:t>
            </a:r>
          </a:p>
          <a:p>
            <a:pPr algn="r"/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Rockwell" pitchFamily="18" charset="0"/>
              </a:rPr>
              <a:t>Risks and Rewards for Reducing Monograph Holdings in America’s </a:t>
            </a:r>
          </a:p>
          <a:p>
            <a:pPr algn="r"/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Rockwell" pitchFamily="18" charset="0"/>
              </a:rPr>
              <a:t>Research Libraries 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Rockwell" pitchFamily="18" charset="0"/>
              </a:rPr>
              <a:t> </a:t>
            </a:r>
            <a:endParaRPr lang="en-US" sz="2400" dirty="0">
              <a:solidFill>
                <a:schemeClr val="accent5">
                  <a:lumMod val="75000"/>
                </a:schemeClr>
              </a:solidFill>
              <a:latin typeface="Rockwell" pitchFamily="18" charset="0"/>
            </a:endParaRPr>
          </a:p>
          <a:p>
            <a:pPr algn="r"/>
            <a:endParaRPr lang="en-US" sz="2000" i="1" dirty="0">
              <a:solidFill>
                <a:srgbClr val="800000"/>
              </a:solidFill>
              <a:latin typeface="Rockwell" pitchFamily="18" charset="0"/>
            </a:endParaRPr>
          </a:p>
          <a:p>
            <a:pPr algn="r"/>
            <a:r>
              <a:rPr lang="en-US" sz="2000" i="1" dirty="0" smtClean="0">
                <a:solidFill>
                  <a:srgbClr val="800000"/>
                </a:solidFill>
                <a:latin typeface="Rockwell" pitchFamily="18" charset="0"/>
              </a:rPr>
              <a:t>Dublin, Ohio</a:t>
            </a:r>
            <a:endParaRPr lang="en-US" sz="2000" i="1" dirty="0">
              <a:solidFill>
                <a:srgbClr val="800000"/>
              </a:solidFill>
              <a:latin typeface="Rockwell" pitchFamily="18" charset="0"/>
            </a:endParaRPr>
          </a:p>
          <a:p>
            <a:pPr algn="r"/>
            <a:r>
              <a:rPr lang="en-US" sz="2000" i="1" dirty="0" smtClean="0">
                <a:solidFill>
                  <a:srgbClr val="800000"/>
                </a:solidFill>
                <a:latin typeface="Rockwell" pitchFamily="18" charset="0"/>
              </a:rPr>
              <a:t>March </a:t>
            </a:r>
            <a:r>
              <a:rPr lang="en-US" sz="2000" i="1" dirty="0">
                <a:solidFill>
                  <a:srgbClr val="800000"/>
                </a:solidFill>
                <a:latin typeface="Rockwell" pitchFamily="18" charset="0"/>
              </a:rPr>
              <a:t>, </a:t>
            </a:r>
            <a:r>
              <a:rPr lang="en-US" sz="2000" i="1" dirty="0" smtClean="0">
                <a:solidFill>
                  <a:srgbClr val="800000"/>
                </a:solidFill>
                <a:latin typeface="Rockwell" pitchFamily="18" charset="0"/>
              </a:rPr>
              <a:t>2014</a:t>
            </a:r>
            <a:endParaRPr lang="en-US" sz="2400" i="1" dirty="0">
              <a:solidFill>
                <a:srgbClr val="800000"/>
              </a:solidFill>
              <a:latin typeface="Rockwell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0395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>
          <a:xfrm>
            <a:off x="152400" y="3733799"/>
            <a:ext cx="1676400" cy="29918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5715000" y="3733800"/>
            <a:ext cx="3276600" cy="304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9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0"/>
            <a:ext cx="708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435E40"/>
                </a:solidFill>
                <a:latin typeface="Rockwell" pitchFamily="18" charset="0"/>
              </a:rPr>
              <a:t>The Grimly Named CIC</a:t>
            </a:r>
            <a:endParaRPr lang="en-US" sz="2400" b="1" dirty="0">
              <a:solidFill>
                <a:srgbClr val="435E40"/>
              </a:solidFill>
              <a:latin typeface="Rockwell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000" y="541924"/>
            <a:ext cx="6400800" cy="61621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7696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>
          <a:xfrm>
            <a:off x="152400" y="2667000"/>
            <a:ext cx="1676400" cy="40586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Subtitle 7"/>
          <p:cNvSpPr>
            <a:spLocks noGrp="1"/>
          </p:cNvSpPr>
          <p:nvPr>
            <p:ph type="subTitle" idx="1"/>
          </p:nvPr>
        </p:nvSpPr>
        <p:spPr>
          <a:xfrm>
            <a:off x="2057400" y="1447800"/>
            <a:ext cx="6629400" cy="5277896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>
                <a:solidFill>
                  <a:srgbClr val="435E40"/>
                </a:solidFill>
                <a:latin typeface="Rockwell"/>
                <a:cs typeface="Rockwell"/>
              </a:rPr>
              <a:t>CIC member libraries collaborate on Google digitization, </a:t>
            </a:r>
            <a:r>
              <a:rPr lang="en-US" sz="2800" dirty="0" err="1" smtClean="0">
                <a:solidFill>
                  <a:srgbClr val="435E40"/>
                </a:solidFill>
                <a:latin typeface="Rockwell"/>
                <a:cs typeface="Rockwell"/>
              </a:rPr>
              <a:t>HathiTrust</a:t>
            </a:r>
            <a:r>
              <a:rPr lang="en-US" sz="2800" dirty="0" smtClean="0">
                <a:solidFill>
                  <a:srgbClr val="435E40"/>
                </a:solidFill>
                <a:latin typeface="Rockwell"/>
                <a:cs typeface="Rockwell"/>
              </a:rPr>
              <a:t> support, shared print storage</a:t>
            </a:r>
            <a:r>
              <a:rPr lang="en-US" sz="2800" dirty="0">
                <a:solidFill>
                  <a:srgbClr val="435E40"/>
                </a:solidFill>
                <a:latin typeface="Rockwell"/>
                <a:cs typeface="Rockwell"/>
              </a:rPr>
              <a:t>, resource sharing, documents digitization, </a:t>
            </a:r>
            <a:r>
              <a:rPr lang="en-US" sz="2800" dirty="0" smtClean="0">
                <a:solidFill>
                  <a:srgbClr val="435E40"/>
                </a:solidFill>
                <a:latin typeface="Rockwell"/>
                <a:cs typeface="Rockwell"/>
              </a:rPr>
              <a:t>content licensing and large-scale acquisitions.</a:t>
            </a:r>
          </a:p>
          <a:p>
            <a:pPr algn="l"/>
            <a:endParaRPr lang="en-US" sz="2400" dirty="0">
              <a:solidFill>
                <a:srgbClr val="435E40"/>
              </a:solidFill>
              <a:latin typeface="Rockwell"/>
              <a:cs typeface="Rockwell"/>
            </a:endParaRPr>
          </a:p>
          <a:p>
            <a:pPr algn="l"/>
            <a:endParaRPr lang="en-US" sz="2400" dirty="0">
              <a:solidFill>
                <a:schemeClr val="accent3">
                  <a:lumMod val="50000"/>
                </a:schemeClr>
              </a:solidFill>
              <a:latin typeface="Rockwell"/>
              <a:cs typeface="Rockwel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2700" y="381000"/>
            <a:ext cx="563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Rockwell" pitchFamily="18" charset="0"/>
              </a:rPr>
              <a:t>CIC Library Collaboration</a:t>
            </a:r>
            <a:endParaRPr lang="en-US" sz="2400" b="1" dirty="0">
              <a:solidFill>
                <a:schemeClr val="bg1"/>
              </a:solidFill>
              <a:latin typeface="Rockwell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16200" y="-3556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b="1" dirty="0" smtClean="0">
              <a:latin typeface="Rockwell" pitchFamily="18" charset="0"/>
            </a:endParaRPr>
          </a:p>
        </p:txBody>
      </p:sp>
      <p:pic>
        <p:nvPicPr>
          <p:cNvPr id="7" name="Picture 6" descr="joined-library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19200"/>
            <a:ext cx="1981200" cy="12803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52286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>
          <a:xfrm>
            <a:off x="152400" y="3733799"/>
            <a:ext cx="1676400" cy="29918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5715000" y="3733800"/>
            <a:ext cx="3276600" cy="304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9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609600"/>
            <a:ext cx="79248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 smtClean="0">
              <a:latin typeface="Rockwell" pitchFamily="18" charset="0"/>
            </a:endParaRPr>
          </a:p>
          <a:p>
            <a:endParaRPr lang="en-US" sz="2400" b="1" dirty="0" smtClean="0">
              <a:latin typeface="Rockwell" pitchFamily="18" charset="0"/>
            </a:endParaRPr>
          </a:p>
          <a:p>
            <a:endParaRPr lang="en-US" sz="2400" b="1" dirty="0" smtClean="0">
              <a:latin typeface="Rockwell" pitchFamily="18" charset="0"/>
            </a:endParaRPr>
          </a:p>
          <a:p>
            <a:endParaRPr lang="en-US" sz="2400" b="1" dirty="0">
              <a:latin typeface="Rockwell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5800" y="450870"/>
            <a:ext cx="723900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Rockwell"/>
                <a:cs typeface="Rockwell"/>
              </a:rPr>
              <a:t>Collectively, 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  <a:latin typeface="Rockwell"/>
                <a:cs typeface="Rockwell"/>
              </a:rPr>
              <a:t>our CIC member 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Rockwell"/>
                <a:cs typeface="Rockwell"/>
              </a:rPr>
              <a:t>libraries manage 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Rockwell"/>
                <a:cs typeface="Rockwell"/>
              </a:rPr>
              <a:t>112,000,000 volumes</a:t>
            </a:r>
          </a:p>
          <a:p>
            <a:endParaRPr lang="en-US" sz="2800" dirty="0" smtClean="0">
              <a:solidFill>
                <a:schemeClr val="accent3">
                  <a:lumMod val="50000"/>
                </a:schemeClr>
              </a:solidFill>
              <a:latin typeface="Rockwell"/>
              <a:cs typeface="Rockwell"/>
            </a:endParaRPr>
          </a:p>
          <a:p>
            <a:endParaRPr lang="en-US" sz="2800" dirty="0">
              <a:solidFill>
                <a:schemeClr val="accent3">
                  <a:lumMod val="50000"/>
                </a:schemeClr>
              </a:solidFill>
              <a:latin typeface="Rockwell"/>
              <a:cs typeface="Rockwell"/>
            </a:endParaRPr>
          </a:p>
          <a:p>
            <a:endParaRPr lang="en-US" sz="2800" dirty="0" smtClean="0">
              <a:solidFill>
                <a:schemeClr val="accent3">
                  <a:lumMod val="50000"/>
                </a:schemeClr>
              </a:solidFill>
              <a:latin typeface="Rockwell"/>
              <a:cs typeface="Rockwell"/>
            </a:endParaRPr>
          </a:p>
          <a:p>
            <a:endParaRPr lang="en-US" sz="2800" dirty="0">
              <a:solidFill>
                <a:schemeClr val="accent3">
                  <a:lumMod val="50000"/>
                </a:schemeClr>
              </a:solidFill>
              <a:latin typeface="Rockwell"/>
              <a:cs typeface="Rockwell"/>
            </a:endParaRPr>
          </a:p>
          <a:p>
            <a:endParaRPr lang="en-US" sz="2800" dirty="0" smtClean="0">
              <a:solidFill>
                <a:schemeClr val="accent3">
                  <a:lumMod val="50000"/>
                </a:schemeClr>
              </a:solidFill>
              <a:latin typeface="Rockwell"/>
              <a:cs typeface="Rockwell"/>
            </a:endParaRPr>
          </a:p>
          <a:p>
            <a:endParaRPr lang="en-US" sz="2800" dirty="0">
              <a:solidFill>
                <a:schemeClr val="accent3">
                  <a:lumMod val="50000"/>
                </a:schemeClr>
              </a:solidFill>
              <a:latin typeface="Rockwell"/>
              <a:cs typeface="Rockwell"/>
            </a:endParaRPr>
          </a:p>
          <a:p>
            <a:endParaRPr lang="en-US" sz="2800" dirty="0">
              <a:solidFill>
                <a:schemeClr val="accent3">
                  <a:lumMod val="50000"/>
                </a:schemeClr>
              </a:solidFill>
              <a:latin typeface="Rockwell"/>
              <a:cs typeface="Rockwell"/>
            </a:endParaRPr>
          </a:p>
          <a:p>
            <a:endParaRPr lang="en-US" sz="3200" dirty="0" smtClean="0">
              <a:solidFill>
                <a:srgbClr val="800000"/>
              </a:solidFill>
              <a:latin typeface="Rockwell"/>
              <a:cs typeface="Rockwell"/>
            </a:endParaRPr>
          </a:p>
          <a:p>
            <a:r>
              <a:rPr lang="en-US" sz="3200" dirty="0" smtClean="0">
                <a:solidFill>
                  <a:srgbClr val="800000"/>
                </a:solidFill>
                <a:latin typeface="Rockwell"/>
                <a:cs typeface="Rockwell"/>
              </a:rPr>
              <a:t>Through the miracle of collaboration, they’d like to reduce that number… </a:t>
            </a:r>
            <a:endParaRPr lang="en-US" sz="3200" dirty="0">
              <a:solidFill>
                <a:srgbClr val="800000"/>
              </a:solidFill>
              <a:latin typeface="Rockwell"/>
              <a:cs typeface="Rockwell"/>
            </a:endParaRPr>
          </a:p>
          <a:p>
            <a:pPr algn="ctr"/>
            <a:r>
              <a:rPr lang="en-US" sz="3200" b="1" dirty="0" smtClean="0">
                <a:solidFill>
                  <a:srgbClr val="800000"/>
                </a:solidFill>
                <a:latin typeface="Rockwell"/>
                <a:cs typeface="Rockwell"/>
              </a:rPr>
              <a:t>SUBSTANTIALLY</a:t>
            </a:r>
            <a:endParaRPr lang="en-US" sz="3200" b="1" dirty="0">
              <a:solidFill>
                <a:srgbClr val="800000"/>
              </a:solidFill>
              <a:latin typeface="Rockwell"/>
              <a:cs typeface="Rockwell"/>
            </a:endParaRPr>
          </a:p>
        </p:txBody>
      </p:sp>
      <p:pic>
        <p:nvPicPr>
          <p:cNvPr id="3" name="Picture 2" descr="Book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600200"/>
            <a:ext cx="5638800" cy="30488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8600" y="0"/>
            <a:ext cx="3425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Rockwell" pitchFamily="18" charset="0"/>
              </a:rPr>
              <a:t>Assets and Liabilities</a:t>
            </a:r>
          </a:p>
        </p:txBody>
      </p:sp>
    </p:spTree>
    <p:extLst>
      <p:ext uri="{BB962C8B-B14F-4D97-AF65-F5344CB8AC3E}">
        <p14:creationId xmlns="" xmlns:p14="http://schemas.microsoft.com/office/powerpoint/2010/main" val="3128360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4800" y="3657600"/>
            <a:ext cx="8153400" cy="2895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52400" y="3733799"/>
            <a:ext cx="1676400" cy="29918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8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5715000" y="3733800"/>
            <a:ext cx="3276600" cy="304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9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95300" y="1417781"/>
            <a:ext cx="8039100" cy="1041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ts val="1980"/>
              </a:lnSpc>
              <a:spcBef>
                <a:spcPts val="360"/>
              </a:spcBef>
              <a:spcAft>
                <a:spcPts val="300"/>
              </a:spcAft>
              <a:buClr>
                <a:srgbClr val="002060"/>
              </a:buClr>
              <a:buSzPct val="100000"/>
            </a:pPr>
            <a:endParaRPr lang="en-US" sz="1600" dirty="0" smtClean="0">
              <a:solidFill>
                <a:srgbClr val="000000"/>
              </a:solidFill>
              <a:latin typeface="Rockwell" pitchFamily="18" charset="0"/>
              <a:ea typeface="Arial" charset="0"/>
              <a:cs typeface="Arial"/>
            </a:endParaRPr>
          </a:p>
          <a:p>
            <a:pPr marL="742950" lvl="2" indent="-285750">
              <a:lnSpc>
                <a:spcPts val="1980"/>
              </a:lnSpc>
              <a:spcBef>
                <a:spcPts val="360"/>
              </a:spcBef>
              <a:spcAft>
                <a:spcPts val="300"/>
              </a:spcAft>
              <a:buClr>
                <a:srgbClr val="CCB400"/>
              </a:buClr>
              <a:buSzPct val="100000"/>
              <a:buFont typeface="Wingdings" pitchFamily="2" charset="2"/>
              <a:buChar char="§"/>
            </a:pPr>
            <a:endParaRPr lang="en-US" sz="1600" dirty="0" smtClean="0">
              <a:solidFill>
                <a:prstClr val="black"/>
              </a:solidFill>
              <a:latin typeface="Rockwell" pitchFamily="18" charset="0"/>
              <a:ea typeface="Arial" charset="0"/>
              <a:cs typeface="Arial"/>
            </a:endParaRPr>
          </a:p>
          <a:p>
            <a:pPr marL="742950" lvl="2" indent="-285750">
              <a:lnSpc>
                <a:spcPts val="1980"/>
              </a:lnSpc>
              <a:spcBef>
                <a:spcPts val="360"/>
              </a:spcBef>
              <a:spcAft>
                <a:spcPts val="300"/>
              </a:spcAft>
              <a:buClr>
                <a:srgbClr val="CCB400"/>
              </a:buClr>
              <a:buSzPct val="100000"/>
              <a:buFont typeface="Wingdings" pitchFamily="2" charset="2"/>
              <a:buChar char="§"/>
            </a:pPr>
            <a:endParaRPr lang="en-US" sz="1600" dirty="0" smtClean="0">
              <a:solidFill>
                <a:prstClr val="black"/>
              </a:solidFill>
              <a:latin typeface="Rockwell" pitchFamily="18" charset="0"/>
              <a:ea typeface="Arial" charset="0"/>
              <a:cs typeface="Arial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1219200" y="5867400"/>
            <a:ext cx="762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81000" y="0"/>
            <a:ext cx="53312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800000"/>
                </a:solidFill>
                <a:latin typeface="Rockwell" pitchFamily="18" charset="0"/>
              </a:rPr>
              <a:t>CIC Shared Print Serials Initiative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00" y="838200"/>
            <a:ext cx="8534400" cy="872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00" indent="-228600">
              <a:lnSpc>
                <a:spcPct val="80000"/>
              </a:lnSpc>
              <a:buFont typeface="Arial"/>
              <a:buChar char="•"/>
            </a:pPr>
            <a:r>
              <a:rPr lang="en-US" sz="2400" b="1" dirty="0" smtClean="0">
                <a:latin typeface="Rockwell" pitchFamily="18" charset="0"/>
              </a:rPr>
              <a:t>Targets 250,000 STM </a:t>
            </a:r>
            <a:r>
              <a:rPr lang="en-US" sz="2400" b="1" dirty="0" err="1" smtClean="0">
                <a:latin typeface="Rockwell" pitchFamily="18" charset="0"/>
              </a:rPr>
              <a:t>backfile</a:t>
            </a:r>
            <a:r>
              <a:rPr lang="en-US" sz="2400" b="1" dirty="0" smtClean="0">
                <a:latin typeface="Rockwell" pitchFamily="18" charset="0"/>
              </a:rPr>
              <a:t> volumes</a:t>
            </a:r>
          </a:p>
          <a:p>
            <a:pPr marL="635000" indent="-228600">
              <a:lnSpc>
                <a:spcPct val="80000"/>
              </a:lnSpc>
            </a:pPr>
            <a:endParaRPr lang="en-US" sz="2400" b="1" dirty="0">
              <a:latin typeface="Rockwell" pitchFamily="18" charset="0"/>
            </a:endParaRPr>
          </a:p>
          <a:p>
            <a:pPr marL="635000" indent="-228600">
              <a:lnSpc>
                <a:spcPct val="80000"/>
              </a:lnSpc>
              <a:buFont typeface="Arial"/>
              <a:buChar char="•"/>
            </a:pPr>
            <a:r>
              <a:rPr lang="en-US" sz="2400" b="1" dirty="0" smtClean="0">
                <a:latin typeface="Rockwell" pitchFamily="18" charset="0"/>
              </a:rPr>
              <a:t>Indiana University is initial host site</a:t>
            </a:r>
          </a:p>
          <a:p>
            <a:pPr marL="635000" indent="-228600">
              <a:lnSpc>
                <a:spcPct val="80000"/>
              </a:lnSpc>
              <a:buFont typeface="Arial"/>
              <a:buChar char="•"/>
            </a:pPr>
            <a:endParaRPr lang="en-US" sz="2400" b="1" dirty="0">
              <a:latin typeface="Rockwell" pitchFamily="18" charset="0"/>
            </a:endParaRPr>
          </a:p>
          <a:p>
            <a:pPr marL="635000" indent="-228600">
              <a:lnSpc>
                <a:spcPct val="80000"/>
              </a:lnSpc>
              <a:buFont typeface="Arial"/>
              <a:buChar char="•"/>
            </a:pPr>
            <a:r>
              <a:rPr lang="en-US" sz="2400" b="1" dirty="0" smtClean="0">
                <a:latin typeface="Rockwell" pitchFamily="18" charset="0"/>
              </a:rPr>
              <a:t>Content to be secured over five years</a:t>
            </a:r>
          </a:p>
          <a:p>
            <a:pPr marL="635000" indent="-228600">
              <a:lnSpc>
                <a:spcPct val="80000"/>
              </a:lnSpc>
              <a:buFont typeface="Arial"/>
              <a:buChar char="•"/>
            </a:pPr>
            <a:endParaRPr lang="en-US" sz="2400" b="1" dirty="0">
              <a:latin typeface="Rockwell" pitchFamily="18" charset="0"/>
            </a:endParaRPr>
          </a:p>
          <a:p>
            <a:pPr marL="635000" indent="-228600">
              <a:lnSpc>
                <a:spcPct val="80000"/>
              </a:lnSpc>
              <a:buFont typeface="Arial"/>
              <a:buChar char="•"/>
            </a:pPr>
            <a:r>
              <a:rPr lang="en-US" sz="2400" b="1" dirty="0" smtClean="0">
                <a:latin typeface="Rockwell" pitchFamily="18" charset="0"/>
              </a:rPr>
              <a:t>Retention commitment of 25 years</a:t>
            </a:r>
          </a:p>
          <a:p>
            <a:pPr marL="635000" indent="-228600">
              <a:lnSpc>
                <a:spcPct val="80000"/>
              </a:lnSpc>
              <a:buFont typeface="Arial"/>
              <a:buChar char="•"/>
            </a:pPr>
            <a:endParaRPr lang="en-US" sz="2400" b="1" dirty="0" smtClean="0">
              <a:latin typeface="Rockwell" pitchFamily="18" charset="0"/>
            </a:endParaRPr>
          </a:p>
          <a:p>
            <a:pPr marL="635000" indent="-228600">
              <a:lnSpc>
                <a:spcPct val="80000"/>
              </a:lnSpc>
              <a:buFont typeface="Arial"/>
              <a:buChar char="•"/>
            </a:pPr>
            <a:r>
              <a:rPr lang="en-US" sz="2400" b="1" dirty="0" smtClean="0">
                <a:latin typeface="Rockwell" pitchFamily="18" charset="0"/>
              </a:rPr>
              <a:t>Twelve CIC libraries participating</a:t>
            </a:r>
          </a:p>
          <a:p>
            <a:endParaRPr lang="en-US" sz="2400" b="1" dirty="0">
              <a:latin typeface="Rockwell" pitchFamily="18" charset="0"/>
            </a:endParaRPr>
          </a:p>
          <a:p>
            <a:pPr marL="571500" indent="-279400">
              <a:buFont typeface="Arial"/>
              <a:buChar char="•"/>
            </a:pPr>
            <a:r>
              <a:rPr lang="en-US" sz="2800" b="1" dirty="0" smtClean="0">
                <a:solidFill>
                  <a:srgbClr val="800000"/>
                </a:solidFill>
                <a:latin typeface="Rockwell" pitchFamily="18" charset="0"/>
              </a:rPr>
              <a:t>$2,1000,000 budgeted for gathering, maintaining and servicing the collection</a:t>
            </a:r>
          </a:p>
          <a:p>
            <a:pPr marL="342900" indent="177800">
              <a:buFont typeface="Arial"/>
              <a:buChar char="•"/>
            </a:pPr>
            <a:endParaRPr lang="en-US" sz="2800" b="1" dirty="0">
              <a:solidFill>
                <a:srgbClr val="800000"/>
              </a:solidFill>
              <a:latin typeface="Rockwell" pitchFamily="18" charset="0"/>
            </a:endParaRPr>
          </a:p>
          <a:p>
            <a:pPr marL="571500" indent="-279400">
              <a:buFont typeface="Arial"/>
              <a:buChar char="•"/>
            </a:pPr>
            <a:r>
              <a:rPr lang="en-US" sz="2800" b="1" dirty="0" smtClean="0">
                <a:solidFill>
                  <a:srgbClr val="800000"/>
                </a:solidFill>
                <a:latin typeface="Rockwell" pitchFamily="18" charset="0"/>
              </a:rPr>
              <a:t>Theoretical savings returned to partners:</a:t>
            </a:r>
          </a:p>
          <a:p>
            <a:pPr marL="520700" indent="279400"/>
            <a:r>
              <a:rPr lang="en-US" sz="2800" b="1" dirty="0" smtClean="0">
                <a:solidFill>
                  <a:srgbClr val="000090"/>
                </a:solidFill>
                <a:latin typeface="Rockwell" pitchFamily="18" charset="0"/>
              </a:rPr>
              <a:t>$6 million per year; $120 million over </a:t>
            </a:r>
          </a:p>
          <a:p>
            <a:pPr marL="520700" indent="279400"/>
            <a:r>
              <a:rPr lang="en-US" sz="2800" b="1" dirty="0" smtClean="0">
                <a:solidFill>
                  <a:srgbClr val="000090"/>
                </a:solidFill>
                <a:latin typeface="Rockwell" pitchFamily="18" charset="0"/>
              </a:rPr>
              <a:t>twenty years</a:t>
            </a:r>
          </a:p>
          <a:p>
            <a:endParaRPr lang="en-US" sz="2800" b="1" dirty="0">
              <a:solidFill>
                <a:srgbClr val="800000"/>
              </a:solidFill>
              <a:latin typeface="Rockwell" pitchFamily="18" charset="0"/>
            </a:endParaRPr>
          </a:p>
          <a:p>
            <a:endParaRPr lang="en-US" sz="2400" b="1" dirty="0" smtClean="0">
              <a:solidFill>
                <a:srgbClr val="800000"/>
              </a:solidFill>
              <a:latin typeface="Rockwell" pitchFamily="18" charset="0"/>
            </a:endParaRPr>
          </a:p>
          <a:p>
            <a:endParaRPr lang="en-US" sz="2400" b="1" dirty="0">
              <a:latin typeface="Rockwell" pitchFamily="18" charset="0"/>
            </a:endParaRPr>
          </a:p>
          <a:p>
            <a:endParaRPr lang="en-US" sz="2400" b="1" dirty="0" smtClean="0">
              <a:latin typeface="Rockwell" pitchFamily="18" charset="0"/>
            </a:endParaRPr>
          </a:p>
          <a:p>
            <a:endParaRPr lang="en-US" sz="2400" b="1" dirty="0">
              <a:latin typeface="Rockwell" pitchFamily="18" charset="0"/>
            </a:endParaRPr>
          </a:p>
          <a:p>
            <a:endParaRPr lang="en-US" sz="2400" b="1" dirty="0" smtClean="0">
              <a:latin typeface="Rockwell" pitchFamily="18" charset="0"/>
            </a:endParaRPr>
          </a:p>
          <a:p>
            <a:endParaRPr lang="en-US" sz="2400" b="1" dirty="0">
              <a:latin typeface="Rockwell" pitchFamily="18" charset="0"/>
            </a:endParaRPr>
          </a:p>
          <a:p>
            <a:endParaRPr lang="en-US" sz="2400" b="1" dirty="0" smtClean="0">
              <a:latin typeface="Rockwell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7272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>
          <a:xfrm>
            <a:off x="152400" y="3733799"/>
            <a:ext cx="1676400" cy="29918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5715000" y="3733800"/>
            <a:ext cx="3276600" cy="304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9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7391400" y="1371600"/>
            <a:ext cx="1676400" cy="53540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62400" y="838200"/>
            <a:ext cx="548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Rockwell" pitchFamily="18" charset="0"/>
              </a:rPr>
              <a:t>Bringing Books to the Heartland</a:t>
            </a:r>
            <a:endParaRPr lang="en-US" sz="2400" b="1" dirty="0">
              <a:solidFill>
                <a:schemeClr val="bg1"/>
              </a:solidFill>
              <a:latin typeface="Rockwell" pitchFamily="18" charset="0"/>
            </a:endParaRPr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343487633"/>
              </p:ext>
            </p:extLst>
          </p:nvPr>
        </p:nvGraphicFramePr>
        <p:xfrm>
          <a:off x="12700" y="1524000"/>
          <a:ext cx="85217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Frame 2"/>
          <p:cNvSpPr/>
          <p:nvPr/>
        </p:nvSpPr>
        <p:spPr>
          <a:xfrm>
            <a:off x="1447800" y="3733800"/>
            <a:ext cx="533400" cy="533400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Frame 12"/>
          <p:cNvSpPr/>
          <p:nvPr/>
        </p:nvSpPr>
        <p:spPr>
          <a:xfrm>
            <a:off x="1828800" y="4038600"/>
            <a:ext cx="533400" cy="533400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Frame 13"/>
          <p:cNvSpPr/>
          <p:nvPr/>
        </p:nvSpPr>
        <p:spPr>
          <a:xfrm>
            <a:off x="4648200" y="4419600"/>
            <a:ext cx="533400" cy="533400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Frame 15"/>
          <p:cNvSpPr/>
          <p:nvPr/>
        </p:nvSpPr>
        <p:spPr>
          <a:xfrm>
            <a:off x="6477000" y="4495800"/>
            <a:ext cx="533400" cy="533400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8383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07777 " pathEditMode="relative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6667 " pathEditMode="relative" ptsTypes="AA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33333 " pathEditMode="relative" ptsTypes="AA">
                                      <p:cBhvr>
                                        <p:cTn id="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3" animBg="1"/>
      <p:bldP spid="3" grpId="4" animBg="1"/>
      <p:bldP spid="13" grpId="0" animBg="1"/>
      <p:bldP spid="13" grpId="2" animBg="1"/>
      <p:bldP spid="13" grpId="3" animBg="1"/>
      <p:bldP spid="14" grpId="0" animBg="1"/>
      <p:bldP spid="14" grpId="2" animBg="1"/>
      <p:bldP spid="14" grpId="3" animBg="1"/>
      <p:bldP spid="14" grpId="4" animBg="1"/>
      <p:bldP spid="16" grpId="0" animBg="1"/>
      <p:bldP spid="16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>
          <a:xfrm>
            <a:off x="152400" y="3733799"/>
            <a:ext cx="1676400" cy="29918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5715000" y="3733800"/>
            <a:ext cx="3276600" cy="304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9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7391400" y="1371600"/>
            <a:ext cx="1676400" cy="53540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62400" y="838200"/>
            <a:ext cx="548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  <a:latin typeface="Rockwell" pitchFamily="18" charset="0"/>
              </a:rPr>
              <a:t>Keepng</a:t>
            </a:r>
            <a:r>
              <a:rPr lang="en-US" sz="2400" b="1" dirty="0" smtClean="0">
                <a:solidFill>
                  <a:schemeClr val="bg1"/>
                </a:solidFill>
                <a:latin typeface="Rockwell" pitchFamily="18" charset="0"/>
              </a:rPr>
              <a:t> Books in the Heartland</a:t>
            </a:r>
            <a:endParaRPr lang="en-US" sz="2400" b="1" dirty="0">
              <a:solidFill>
                <a:schemeClr val="bg1"/>
              </a:solidFill>
              <a:latin typeface="Rockwell" pitchFamily="18" charset="0"/>
            </a:endParaRPr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268057640"/>
              </p:ext>
            </p:extLst>
          </p:nvPr>
        </p:nvGraphicFramePr>
        <p:xfrm>
          <a:off x="12700" y="1524000"/>
          <a:ext cx="85217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="" xmlns:p14="http://schemas.microsoft.com/office/powerpoint/2010/main" val="200652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>
          <a:xfrm>
            <a:off x="152400" y="3733799"/>
            <a:ext cx="1676400" cy="29918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5715000" y="3733800"/>
            <a:ext cx="3276600" cy="304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9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-25400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800000"/>
                </a:solidFill>
                <a:latin typeface="Rockwell" pitchFamily="18" charset="0"/>
              </a:rPr>
              <a:t>Placing our Bets</a:t>
            </a:r>
            <a:endParaRPr lang="en-US" sz="2400" b="1" dirty="0">
              <a:solidFill>
                <a:srgbClr val="800000"/>
              </a:solidFill>
              <a:latin typeface="Rockwell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3886200"/>
            <a:ext cx="7924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Rockwell" pitchFamily="18" charset="0"/>
              </a:rPr>
              <a:t>Calculating the costs and benefits</a:t>
            </a:r>
          </a:p>
          <a:p>
            <a:pPr marL="635000" indent="-292100">
              <a:buFont typeface="Arial"/>
              <a:buChar char="•"/>
            </a:pPr>
            <a:r>
              <a:rPr lang="en-US" sz="2400" b="1" dirty="0" smtClean="0">
                <a:solidFill>
                  <a:srgbClr val="800000"/>
                </a:solidFill>
                <a:latin typeface="Rockwell" pitchFamily="18" charset="0"/>
              </a:rPr>
              <a:t>Ante up</a:t>
            </a:r>
          </a:p>
          <a:p>
            <a:pPr marL="635000" indent="-292100">
              <a:buFont typeface="Arial"/>
              <a:buChar char="•"/>
            </a:pPr>
            <a:r>
              <a:rPr lang="en-US" sz="2400" b="1" dirty="0" smtClean="0">
                <a:solidFill>
                  <a:srgbClr val="800000"/>
                </a:solidFill>
                <a:latin typeface="Rockwell" pitchFamily="18" charset="0"/>
              </a:rPr>
              <a:t>Chasing an inside straight</a:t>
            </a:r>
          </a:p>
          <a:p>
            <a:pPr marL="635000" indent="-292100">
              <a:buFont typeface="Arial"/>
              <a:buChar char="•"/>
            </a:pPr>
            <a:r>
              <a:rPr lang="en-US" sz="2400" b="1" dirty="0" smtClean="0">
                <a:solidFill>
                  <a:srgbClr val="800000"/>
                </a:solidFill>
                <a:latin typeface="Rockwell" pitchFamily="18" charset="0"/>
              </a:rPr>
              <a:t>Opportunity costs for dollars and staffing</a:t>
            </a:r>
            <a:endParaRPr lang="en-US" sz="2400" b="1" dirty="0">
              <a:solidFill>
                <a:srgbClr val="800000"/>
              </a:solidFill>
              <a:latin typeface="Rockwell" pitchFamily="18" charset="0"/>
            </a:endParaRPr>
          </a:p>
          <a:p>
            <a:pPr marL="635000" indent="-292100">
              <a:buFont typeface="Arial"/>
              <a:buChar char="•"/>
            </a:pPr>
            <a:r>
              <a:rPr lang="en-US" sz="2400" b="1" dirty="0" smtClean="0">
                <a:solidFill>
                  <a:srgbClr val="800000"/>
                </a:solidFill>
                <a:latin typeface="Rockwell" pitchFamily="18" charset="0"/>
              </a:rPr>
              <a:t>Cutting </a:t>
            </a:r>
            <a:r>
              <a:rPr lang="en-US" sz="2400" b="1" dirty="0">
                <a:solidFill>
                  <a:srgbClr val="800000"/>
                </a:solidFill>
                <a:latin typeface="Rockwell" pitchFamily="18" charset="0"/>
              </a:rPr>
              <a:t>o</a:t>
            </a:r>
            <a:r>
              <a:rPr lang="en-US" sz="2400" b="1" dirty="0" smtClean="0">
                <a:solidFill>
                  <a:srgbClr val="800000"/>
                </a:solidFill>
                <a:latin typeface="Rockwell" pitchFamily="18" charset="0"/>
              </a:rPr>
              <a:t>ur losses</a:t>
            </a:r>
          </a:p>
          <a:p>
            <a:pPr marL="635000" indent="-292100">
              <a:buFont typeface="Arial"/>
              <a:buChar char="•"/>
            </a:pPr>
            <a:r>
              <a:rPr lang="en-US" sz="2400" b="1" dirty="0" smtClean="0">
                <a:solidFill>
                  <a:srgbClr val="800000"/>
                </a:solidFill>
                <a:latin typeface="Rockwell" pitchFamily="18" charset="0"/>
              </a:rPr>
              <a:t>Hedging our bets</a:t>
            </a:r>
          </a:p>
          <a:p>
            <a:pPr marL="635000" indent="-292100">
              <a:buFont typeface="Arial"/>
              <a:buChar char="•"/>
            </a:pPr>
            <a:r>
              <a:rPr lang="en-US" sz="2400" b="1" dirty="0" smtClean="0">
                <a:solidFill>
                  <a:srgbClr val="800000"/>
                </a:solidFill>
                <a:latin typeface="Rockwell" pitchFamily="18" charset="0"/>
              </a:rPr>
              <a:t>Winners and losers</a:t>
            </a:r>
          </a:p>
          <a:p>
            <a:pPr marL="635000" indent="-292100"/>
            <a:endParaRPr lang="en-US" sz="2400" b="1" dirty="0" smtClean="0">
              <a:latin typeface="Rockwell" pitchFamily="18" charset="0"/>
            </a:endParaRPr>
          </a:p>
          <a:p>
            <a:endParaRPr lang="en-US" sz="2400" b="1" dirty="0" smtClean="0">
              <a:latin typeface="Rockwell" pitchFamily="18" charset="0"/>
            </a:endParaRPr>
          </a:p>
        </p:txBody>
      </p:sp>
      <p:pic>
        <p:nvPicPr>
          <p:cNvPr id="2" name="Picture 1" descr="dogs poke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33399"/>
            <a:ext cx="4800600" cy="324040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2982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>
          <a:xfrm>
            <a:off x="0" y="2971800"/>
            <a:ext cx="9122544" cy="2667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accent5">
                    <a:lumMod val="75000"/>
                  </a:schemeClr>
                </a:solidFill>
                <a:latin typeface="Rockwell" pitchFamily="18" charset="0"/>
              </a:rPr>
              <a:t>The </a:t>
            </a:r>
            <a:r>
              <a:rPr lang="en-US" sz="1100" dirty="0">
                <a:solidFill>
                  <a:schemeClr val="accent5">
                    <a:lumMod val="75000"/>
                  </a:schemeClr>
                </a:solidFill>
                <a:latin typeface="Rockwell" pitchFamily="18" charset="0"/>
              </a:rPr>
              <a:t>Committee on Institutional Cooperation is an academic consortium of </a:t>
            </a:r>
            <a:r>
              <a:rPr lang="en-US" sz="1100" dirty="0" smtClean="0">
                <a:solidFill>
                  <a:schemeClr val="accent5">
                    <a:lumMod val="75000"/>
                  </a:schemeClr>
                </a:solidFill>
                <a:latin typeface="Rockwell" pitchFamily="18" charset="0"/>
              </a:rPr>
              <a:t>15 </a:t>
            </a:r>
            <a:r>
              <a:rPr lang="en-US" sz="1100" dirty="0">
                <a:solidFill>
                  <a:schemeClr val="accent5">
                    <a:lumMod val="75000"/>
                  </a:schemeClr>
                </a:solidFill>
                <a:latin typeface="Rockwell" pitchFamily="18" charset="0"/>
              </a:rPr>
              <a:t>top-tier research</a:t>
            </a:r>
          </a:p>
          <a:p>
            <a:r>
              <a:rPr lang="en-US" sz="1100" dirty="0">
                <a:solidFill>
                  <a:schemeClr val="accent5">
                    <a:lumMod val="75000"/>
                  </a:schemeClr>
                </a:solidFill>
                <a:latin typeface="Rockwell" pitchFamily="18" charset="0"/>
              </a:rPr>
              <a:t>universities, </a:t>
            </a:r>
            <a:r>
              <a:rPr lang="en-US" sz="1100" dirty="0">
                <a:solidFill>
                  <a:schemeClr val="accent5">
                    <a:lumMod val="75000"/>
                  </a:schemeClr>
                </a:solidFill>
                <a:latin typeface="Rockwell"/>
                <a:cs typeface="Rockwell"/>
              </a:rPr>
              <a:t>including the members of the Big Ten Conference and the University of Chicago.</a:t>
            </a:r>
          </a:p>
          <a:p>
            <a:r>
              <a:rPr lang="en-US" sz="1100" dirty="0">
                <a:solidFill>
                  <a:schemeClr val="accent5">
                    <a:lumMod val="75000"/>
                  </a:schemeClr>
                </a:solidFill>
                <a:latin typeface="Rockwell"/>
                <a:cs typeface="Rockwell"/>
              </a:rPr>
              <a:t>For over half a century, CIC members have collaborated to advance their academic missions,</a:t>
            </a:r>
          </a:p>
          <a:p>
            <a:r>
              <a:rPr lang="en-US" sz="1100" dirty="0">
                <a:solidFill>
                  <a:schemeClr val="accent5">
                    <a:lumMod val="75000"/>
                  </a:schemeClr>
                </a:solidFill>
                <a:latin typeface="Rockwell"/>
                <a:cs typeface="Rockwell"/>
              </a:rPr>
              <a:t>generate unique opportunities for students and faculty, and serve the common good by sharing</a:t>
            </a:r>
          </a:p>
          <a:p>
            <a:r>
              <a:rPr lang="en-US" sz="1100" dirty="0">
                <a:solidFill>
                  <a:schemeClr val="accent5">
                    <a:lumMod val="75000"/>
                  </a:schemeClr>
                </a:solidFill>
                <a:latin typeface="Rockwell"/>
                <a:cs typeface="Rockwell"/>
              </a:rPr>
              <a:t>expertise, leveraging campus resources, and creating innovative programming</a:t>
            </a:r>
            <a:r>
              <a:rPr lang="en-US" sz="1100" dirty="0" smtClean="0">
                <a:solidFill>
                  <a:schemeClr val="accent5">
                    <a:lumMod val="75000"/>
                  </a:schemeClr>
                </a:solidFill>
                <a:latin typeface="Rockwell"/>
                <a:cs typeface="Rockwell"/>
              </a:rPr>
              <a:t>.</a:t>
            </a:r>
            <a:r>
              <a:rPr lang="en-US" sz="900" dirty="0" smtClean="0">
                <a:solidFill>
                  <a:schemeClr val="accent5">
                    <a:lumMod val="75000"/>
                  </a:schemeClr>
                </a:solidFill>
                <a:latin typeface="Rockwell"/>
                <a:cs typeface="Rockwell"/>
              </a:rPr>
              <a:t/>
            </a:r>
            <a:br>
              <a:rPr lang="en-US" sz="900" dirty="0" smtClean="0">
                <a:solidFill>
                  <a:schemeClr val="accent5">
                    <a:lumMod val="75000"/>
                  </a:schemeClr>
                </a:solidFill>
                <a:latin typeface="Rockwell"/>
                <a:cs typeface="Rockwell"/>
              </a:rPr>
            </a:br>
            <a:r>
              <a:rPr lang="en-US" sz="2000" dirty="0" err="1" smtClean="0">
                <a:solidFill>
                  <a:schemeClr val="accent3">
                    <a:lumMod val="75000"/>
                  </a:schemeClr>
                </a:solidFill>
                <a:latin typeface="Rockwell"/>
                <a:cs typeface="Rockwell"/>
              </a:rPr>
              <a:t>msandler@staff.cic.net</a:t>
            </a:r>
            <a:endParaRPr lang="en-US" sz="2000" dirty="0">
              <a:solidFill>
                <a:schemeClr val="accent3">
                  <a:lumMod val="75000"/>
                </a:schemeClr>
              </a:solidFill>
              <a:latin typeface="Rockwell"/>
              <a:cs typeface="Rockwell"/>
            </a:endParaRPr>
          </a:p>
          <a:p>
            <a:r>
              <a:rPr lang="en-US" sz="2000" dirty="0" smtClean="0">
                <a:solidFill>
                  <a:srgbClr val="61898A"/>
                </a:solidFill>
                <a:latin typeface="Rockwell"/>
                <a:cs typeface="Rockwell"/>
              </a:rPr>
              <a:t>karms2@staff.cic.net</a:t>
            </a:r>
            <a:endParaRPr lang="en-US" sz="2000" dirty="0">
              <a:solidFill>
                <a:schemeClr val="accent3">
                  <a:lumMod val="75000"/>
                </a:schemeClr>
              </a:solidFill>
              <a:latin typeface="Rockwell" pitchFamily="18" charset="0"/>
            </a:endParaRPr>
          </a:p>
          <a:p>
            <a:r>
              <a:rPr lang="en-US" sz="2000" dirty="0" err="1" smtClean="0">
                <a:solidFill>
                  <a:schemeClr val="accent3">
                    <a:lumMod val="75000"/>
                  </a:schemeClr>
                </a:solidFill>
                <a:latin typeface="Rockwell" pitchFamily="18" charset="0"/>
                <a:cs typeface="Rockwell"/>
              </a:rPr>
              <a:t>rcrist@staff.cic.net</a:t>
            </a:r>
            <a:endParaRPr lang="en-US" sz="2000" dirty="0" smtClean="0">
              <a:solidFill>
                <a:schemeClr val="accent3">
                  <a:lumMod val="75000"/>
                </a:schemeClr>
              </a:solidFill>
              <a:latin typeface="Rockwell"/>
              <a:cs typeface="Rockwell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-19050" y="6248400"/>
            <a:ext cx="9160644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solidFill>
                  <a:srgbClr val="800000"/>
                </a:solidFill>
                <a:latin typeface="Rockwell" pitchFamily="18" charset="0"/>
              </a:rPr>
              <a:t>1819 South Neil Street, Suite </a:t>
            </a:r>
            <a:r>
              <a:rPr lang="en-US" sz="900" dirty="0" smtClean="0">
                <a:solidFill>
                  <a:srgbClr val="800000"/>
                </a:solidFill>
                <a:latin typeface="Rockwell" pitchFamily="18" charset="0"/>
              </a:rPr>
              <a:t>D, Champaign</a:t>
            </a:r>
            <a:r>
              <a:rPr lang="en-US" sz="900" dirty="0">
                <a:solidFill>
                  <a:srgbClr val="800000"/>
                </a:solidFill>
                <a:latin typeface="Rockwell" pitchFamily="18" charset="0"/>
              </a:rPr>
              <a:t>, IL 61820-7271</a:t>
            </a:r>
          </a:p>
          <a:p>
            <a:r>
              <a:rPr lang="en-US" sz="900" dirty="0">
                <a:solidFill>
                  <a:srgbClr val="800000"/>
                </a:solidFill>
                <a:latin typeface="Rockwell" pitchFamily="18" charset="0"/>
              </a:rPr>
              <a:t>www.cic.net • 217.333.8475 • cic@staff.cic.net</a:t>
            </a:r>
          </a:p>
        </p:txBody>
      </p:sp>
      <p:sp>
        <p:nvSpPr>
          <p:cNvPr id="4" name="Rectangle 3"/>
          <p:cNvSpPr/>
          <p:nvPr/>
        </p:nvSpPr>
        <p:spPr>
          <a:xfrm>
            <a:off x="6477000" y="5657671"/>
            <a:ext cx="2514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© 2014 Mark Sandler. This work is licensed under a Creative Commons Attribution 3.0 </a:t>
            </a:r>
            <a:r>
              <a:rPr lang="en-US" sz="800" dirty="0" err="1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Unported</a:t>
            </a:r>
            <a:r>
              <a:rPr lang="en-US" sz="8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 License. </a:t>
            </a:r>
            <a:r>
              <a:rPr lang="en-US" sz="800" dirty="0" smtClean="0">
                <a:latin typeface="Open Sans" charset="0"/>
                <a:ea typeface="Open Sans" charset="0"/>
                <a:cs typeface="Open Sans" charset="0"/>
              </a:rPr>
              <a:t>Suggested attribution: “This work uses content from “Doubling Down on a Pair of Deuces: Risks and Rewards for Reducing Monograph Holdings in America’s Research Libraries” © Mark Sandler, used under a Creative Commons Attribution license:  </a:t>
            </a:r>
            <a:r>
              <a:rPr lang="en-US" sz="800" u="sng" dirty="0" smtClean="0">
                <a:latin typeface="Open Sans" charset="0"/>
                <a:ea typeface="Open Sans" charset="0"/>
                <a:cs typeface="Open Sans" charset="0"/>
                <a:hlinkClick r:id="rId3"/>
              </a:rPr>
              <a:t>http</a:t>
            </a:r>
            <a:r>
              <a:rPr lang="en-US" sz="800" u="sng" dirty="0" smtClean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  <a:hlinkClick r:id="rId3"/>
              </a:rPr>
              <a:t>://</a:t>
            </a:r>
            <a:r>
              <a:rPr lang="en-US" sz="800" u="sng" dirty="0" smtClean="0">
                <a:latin typeface="Open Sans" charset="0"/>
                <a:ea typeface="Open Sans" charset="0"/>
                <a:cs typeface="Open Sans" charset="0"/>
                <a:hlinkClick r:id="rId3"/>
              </a:rPr>
              <a:t>creativecommons.org/licenses/by/3.0/</a:t>
            </a:r>
            <a:r>
              <a:rPr lang="en-US" sz="800" dirty="0" smtClean="0">
                <a:latin typeface="Open Sans" charset="0"/>
                <a:ea typeface="Open Sans" charset="0"/>
                <a:cs typeface="Open Sans" charset="0"/>
              </a:rPr>
              <a:t>”</a:t>
            </a:r>
            <a:r>
              <a:rPr lang="en-US" sz="800" dirty="0" smtClean="0">
                <a:latin typeface="Open Sans" charset="0"/>
                <a:ea typeface="Open Sans" charset="0"/>
                <a:cs typeface="Open Sans" charset="0"/>
                <a:hlinkClick r:id="rId3"/>
              </a:rPr>
              <a:t> </a:t>
            </a:r>
            <a:endParaRPr lang="en-US" sz="800" dirty="0"/>
          </a:p>
        </p:txBody>
      </p:sp>
      <p:pic>
        <p:nvPicPr>
          <p:cNvPr id="5" name="Picture 1" descr="image00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5181600"/>
            <a:ext cx="131064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05765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400" b="1" dirty="0" smtClean="0">
            <a:latin typeface="Rockwell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400" b="1" dirty="0" smtClean="0">
            <a:latin typeface="Rockwell" pitchFamily="18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Civic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7B01B11A5DEE849A9290E7391B01BB5" ma:contentTypeVersion="0" ma:contentTypeDescription="Create a new document." ma:contentTypeScope="" ma:versionID="83fc8bb76b67f6b94eac388a5b79e484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51575DF3-C46A-4FA0-87DD-A1EE80ED767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D90112FF-4EAE-4F19-ABF2-4B20CC64D39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58184CA-CDD1-40D0-BA39-2EFB18A8E411}">
  <ds:schemaRefs>
    <ds:schemaRef ds:uri="http://schemas.microsoft.com/office/2006/metadata/properties"/>
    <ds:schemaRef ds:uri="http://schemas.microsoft.com/office/2006/documentManagement/types"/>
    <ds:schemaRef ds:uri="http://purl.org/dc/dcmitype/"/>
    <ds:schemaRef ds:uri="http://purl.org/dc/elements/1.1/"/>
    <ds:schemaRef ds:uri="http://purl.org/dc/terms/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6082</TotalTime>
  <Words>432</Words>
  <Application>Microsoft Office PowerPoint</Application>
  <PresentationFormat>On-screen Show (4:3)</PresentationFormat>
  <Paragraphs>102</Paragraphs>
  <Slides>9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Office Theme</vt:lpstr>
      <vt:lpstr>1_Office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Doubling Down on a Pair of Deuces: Risks and Rewards for Reducing Monograph Holdings in America's Research Libraries</dc:title>
  <dc:creator>Mark Sandler</dc:creator>
  <cp:lastModifiedBy>Windows User</cp:lastModifiedBy>
  <cp:revision>206</cp:revision>
  <cp:lastPrinted>2012-05-10T18:20:44Z</cp:lastPrinted>
  <dcterms:created xsi:type="dcterms:W3CDTF">2012-05-07T19:46:56Z</dcterms:created>
  <dcterms:modified xsi:type="dcterms:W3CDTF">2014-04-02T14:43:07Z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0x010100D7B01B11A5DEE849A9290E7391B01BB5</vt:lpwstr>
  </property>
</Properties>
</file>