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60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478374-ADD6-45B5-B09F-B339A1B96EAD}" type="datetimeFigureOut">
              <a:rPr lang="en-US" smtClean="0"/>
              <a:pPr/>
              <a:t>1/16/2014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68D9A7-8E2D-4039-B865-F0C7D17BAAD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1E8577-7E78-41DF-96AC-A776B0057BB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1E8577-7E78-41DF-96AC-A776B0057BB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EAC-CPF: </a:t>
            </a:r>
            <a:r>
              <a:rPr lang="en-US" sz="1200" b="1" dirty="0" smtClean="0"/>
              <a:t>E</a:t>
            </a:r>
            <a:r>
              <a:rPr lang="en-US" dirty="0" smtClean="0"/>
              <a:t>ncoded </a:t>
            </a:r>
            <a:r>
              <a:rPr lang="en-US" sz="1200" b="1" dirty="0" smtClean="0"/>
              <a:t>A</a:t>
            </a:r>
            <a:r>
              <a:rPr lang="en-US" dirty="0" smtClean="0"/>
              <a:t>rchival </a:t>
            </a:r>
            <a:r>
              <a:rPr lang="en-US" sz="1200" b="1" dirty="0" smtClean="0"/>
              <a:t>C</a:t>
            </a:r>
            <a:r>
              <a:rPr lang="en-US" dirty="0" smtClean="0"/>
              <a:t>ontext – </a:t>
            </a:r>
            <a:r>
              <a:rPr lang="en-US" sz="1200" b="1" dirty="0" smtClean="0"/>
              <a:t>C</a:t>
            </a:r>
            <a:r>
              <a:rPr lang="en-US" dirty="0" smtClean="0"/>
              <a:t>orporate Bodies, </a:t>
            </a:r>
            <a:r>
              <a:rPr lang="en-US" sz="1200" b="1" dirty="0" smtClean="0"/>
              <a:t>P</a:t>
            </a:r>
            <a:r>
              <a:rPr lang="en-US" dirty="0" smtClean="0"/>
              <a:t>ersons, </a:t>
            </a:r>
            <a:r>
              <a:rPr lang="en-US" sz="1200" b="1" dirty="0" smtClean="0"/>
              <a:t>F</a:t>
            </a:r>
            <a:r>
              <a:rPr lang="en-US" dirty="0" smtClean="0"/>
              <a:t>amilies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XML schema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Based on International Standard Archival Authority Record for Corporate Bodies, Persons and Families (ISAAR-CPF) which is</a:t>
            </a:r>
            <a:r>
              <a:rPr lang="en-US" baseline="0" dirty="0" smtClean="0"/>
              <a:t> a data content standard issued by the International Council on Archives</a:t>
            </a: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EAC-CPF</a:t>
            </a:r>
            <a:r>
              <a:rPr lang="en-US" baseline="0" dirty="0" smtClean="0"/>
              <a:t> was a</a:t>
            </a:r>
            <a:r>
              <a:rPr lang="en-US" dirty="0" smtClean="0"/>
              <a:t>dopted by the Society of American Archivists in 2011</a:t>
            </a:r>
            <a:r>
              <a:rPr lang="en-US" baseline="0" dirty="0" smtClean="0"/>
              <a:t> as a</a:t>
            </a:r>
            <a:r>
              <a:rPr lang="en-US" dirty="0" smtClean="0"/>
              <a:t> standard for encoding archival authority data – EAC is used not just in the US but globally</a:t>
            </a:r>
            <a:r>
              <a:rPr lang="en-US" baseline="0" dirty="0" smtClean="0"/>
              <a:t> – in France, Germany Sweden, the Netherlands, and Australia for example. </a:t>
            </a:r>
          </a:p>
          <a:p>
            <a:pPr>
              <a:lnSpc>
                <a:spcPct val="90000"/>
              </a:lnSpc>
            </a:pPr>
            <a:endParaRPr lang="en-US" baseline="0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Emphasis on relations</a:t>
            </a:r>
          </a:p>
          <a:p>
            <a:pPr lvl="2"/>
            <a:r>
              <a:rPr lang="en-US" dirty="0" smtClean="0"/>
              <a:t>With other resources</a:t>
            </a:r>
          </a:p>
          <a:p>
            <a:pPr lvl="2"/>
            <a:r>
              <a:rPr lang="en-US" dirty="0" smtClean="0"/>
              <a:t>With other corporate bodies, persons, families</a:t>
            </a:r>
          </a:p>
          <a:p>
            <a:pPr lvl="2"/>
            <a:r>
              <a:rPr lang="en-US" dirty="0" smtClean="0"/>
              <a:t>With functions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1E8577-7E78-41DF-96AC-A776B0057BB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1E8577-7E78-41DF-96AC-A776B0057BB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creativecommons.org/licenses/by/3.0/" TargetMode="Externa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3C86B-D77E-410D-A40A-13093A539DB0}" type="datetimeFigureOut">
              <a:rPr lang="en-US" smtClean="0"/>
              <a:pPr/>
              <a:t>1/16/2014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F4E4A-3875-492B-9E86-A6F98B9AC7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3C86B-D77E-410D-A40A-13093A539DB0}" type="datetimeFigureOut">
              <a:rPr lang="en-US" smtClean="0"/>
              <a:pPr/>
              <a:t>1/16/2014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F4E4A-3875-492B-9E86-A6F98B9AC7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3C86B-D77E-410D-A40A-13093A539DB0}" type="datetimeFigureOut">
              <a:rPr lang="en-US" smtClean="0"/>
              <a:pPr/>
              <a:t>1/16/2014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F4E4A-3875-492B-9E86-A6F98B9AC7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 Color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14400" y="3657600"/>
            <a:ext cx="7772400" cy="45720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rgbClr val="64646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 – One Line</a:t>
            </a:r>
            <a:endParaRPr lang="en-US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5456" y="533400"/>
            <a:ext cx="1632944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Text Placeholder 15"/>
          <p:cNvSpPr>
            <a:spLocks noGrp="1"/>
          </p:cNvSpPr>
          <p:nvPr>
            <p:ph type="body" sz="quarter" idx="13" hasCustomPrompt="1"/>
          </p:nvPr>
        </p:nvSpPr>
        <p:spPr>
          <a:xfrm>
            <a:off x="914400" y="4419600"/>
            <a:ext cx="4343400" cy="381000"/>
          </a:xfrm>
        </p:spPr>
        <p:txBody>
          <a:bodyPr>
            <a:normAutofit/>
          </a:bodyPr>
          <a:lstStyle>
            <a:lvl1pPr>
              <a:buNone/>
              <a:defRPr sz="1800" baseline="0"/>
            </a:lvl1pPr>
          </a:lstStyle>
          <a:p>
            <a:pPr lvl="0"/>
            <a:r>
              <a:rPr lang="en-US" dirty="0" smtClean="0"/>
              <a:t>First Name Last Name</a:t>
            </a:r>
          </a:p>
        </p:txBody>
      </p:sp>
      <p:sp>
        <p:nvSpPr>
          <p:cNvPr id="22" name="Text Placeholder 15"/>
          <p:cNvSpPr>
            <a:spLocks noGrp="1"/>
          </p:cNvSpPr>
          <p:nvPr>
            <p:ph type="body" sz="quarter" idx="15" hasCustomPrompt="1"/>
          </p:nvPr>
        </p:nvSpPr>
        <p:spPr>
          <a:xfrm>
            <a:off x="914400" y="4800600"/>
            <a:ext cx="4343400" cy="381000"/>
          </a:xfrm>
        </p:spPr>
        <p:txBody>
          <a:bodyPr>
            <a:normAutofit/>
          </a:bodyPr>
          <a:lstStyle>
            <a:lvl1pPr>
              <a:buNone/>
              <a:defRPr sz="1800" baseline="0"/>
            </a:lvl1pPr>
          </a:lstStyle>
          <a:p>
            <a:pPr lvl="0"/>
            <a:r>
              <a:rPr lang="en-US" dirty="0" smtClean="0"/>
              <a:t>Job Title, OCLC Research</a:t>
            </a:r>
            <a:endParaRPr lang="en-US" dirty="0"/>
          </a:p>
        </p:txBody>
      </p:sp>
      <p:sp>
        <p:nvSpPr>
          <p:cNvPr id="25" name="Text Placeholder 15"/>
          <p:cNvSpPr>
            <a:spLocks noGrp="1"/>
          </p:cNvSpPr>
          <p:nvPr>
            <p:ph type="body" sz="quarter" idx="17" hasCustomPrompt="1"/>
          </p:nvPr>
        </p:nvSpPr>
        <p:spPr>
          <a:xfrm>
            <a:off x="914400" y="5410200"/>
            <a:ext cx="4343400" cy="304800"/>
          </a:xfrm>
        </p:spPr>
        <p:txBody>
          <a:bodyPr>
            <a:normAutofit/>
          </a:bodyPr>
          <a:lstStyle>
            <a:lvl1pPr>
              <a:buNone/>
              <a:defRPr sz="1200" baseline="0"/>
            </a:lvl1pPr>
          </a:lstStyle>
          <a:p>
            <a:pPr lvl="0"/>
            <a:r>
              <a:rPr lang="en-US" dirty="0" smtClean="0"/>
              <a:t>Date</a:t>
            </a:r>
            <a:endParaRPr lang="en-US" dirty="0"/>
          </a:p>
        </p:txBody>
      </p:sp>
      <p:sp>
        <p:nvSpPr>
          <p:cNvPr id="26" name="Text Placeholder 15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0" y="5715000"/>
            <a:ext cx="4343400" cy="304800"/>
          </a:xfrm>
        </p:spPr>
        <p:txBody>
          <a:bodyPr>
            <a:normAutofit/>
          </a:bodyPr>
          <a:lstStyle>
            <a:lvl1pPr>
              <a:buNone/>
              <a:defRPr sz="1200" baseline="0"/>
            </a:lvl1pPr>
          </a:lstStyle>
          <a:p>
            <a:pPr lvl="0"/>
            <a:r>
              <a:rPr lang="en-US" dirty="0" smtClean="0"/>
              <a:t>Conference Title</a:t>
            </a:r>
            <a:endParaRPr lang="en-US" dirty="0"/>
          </a:p>
        </p:txBody>
      </p:sp>
      <p:sp>
        <p:nvSpPr>
          <p:cNvPr id="27" name="Text Placeholder 15"/>
          <p:cNvSpPr>
            <a:spLocks noGrp="1"/>
          </p:cNvSpPr>
          <p:nvPr>
            <p:ph type="body" sz="quarter" idx="19" hasCustomPrompt="1"/>
          </p:nvPr>
        </p:nvSpPr>
        <p:spPr>
          <a:xfrm>
            <a:off x="914400" y="6019800"/>
            <a:ext cx="4343400" cy="304800"/>
          </a:xfrm>
        </p:spPr>
        <p:txBody>
          <a:bodyPr>
            <a:normAutofit/>
          </a:bodyPr>
          <a:lstStyle>
            <a:lvl1pPr>
              <a:buNone/>
              <a:defRPr sz="1200" baseline="0"/>
            </a:lvl1pPr>
          </a:lstStyle>
          <a:p>
            <a:pPr lvl="0"/>
            <a:r>
              <a:rPr lang="en-US" dirty="0" smtClean="0"/>
              <a:t>#</a:t>
            </a:r>
            <a:r>
              <a:rPr lang="en-US" dirty="0" err="1" smtClean="0"/>
              <a:t>hashtag</a:t>
            </a:r>
            <a:endParaRPr lang="en-US" dirty="0"/>
          </a:p>
        </p:txBody>
      </p:sp>
      <p:sp>
        <p:nvSpPr>
          <p:cNvPr id="28" name="Title 27"/>
          <p:cNvSpPr>
            <a:spLocks noGrp="1"/>
          </p:cNvSpPr>
          <p:nvPr>
            <p:ph type="title" hasCustomPrompt="1"/>
          </p:nvPr>
        </p:nvSpPr>
        <p:spPr>
          <a:xfrm>
            <a:off x="914400" y="2514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r>
              <a:rPr lang="en-US" dirty="0" smtClean="0"/>
              <a:t>Up to two Lines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ank You White Color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 descr="image00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6324600"/>
            <a:ext cx="131064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 userDrawn="1"/>
        </p:nvSpPr>
        <p:spPr>
          <a:xfrm>
            <a:off x="914400" y="2590800"/>
            <a:ext cx="533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646464"/>
                </a:solidFill>
                <a:latin typeface="Open Sans Semibold" pitchFamily="34" charset="0"/>
                <a:ea typeface="Open Sans Semibold" pitchFamily="34" charset="0"/>
                <a:cs typeface="Open Sans Semibold" pitchFamily="34" charset="0"/>
              </a:rPr>
              <a:t>Thank You!</a:t>
            </a:r>
            <a:endParaRPr lang="en-US" sz="4800" dirty="0">
              <a:solidFill>
                <a:srgbClr val="646464"/>
              </a:solidFill>
              <a:latin typeface="Open Sans Semibold" pitchFamily="34" charset="0"/>
              <a:ea typeface="Open Sans Semibold" pitchFamily="34" charset="0"/>
              <a:cs typeface="Open Sans Semibold" pitchFamily="34" charset="0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5456" y="533400"/>
            <a:ext cx="1632944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3429000"/>
            <a:ext cx="5181600" cy="1981200"/>
          </a:xfrm>
        </p:spPr>
        <p:txBody>
          <a:bodyPr>
            <a:normAutofit/>
          </a:bodyPr>
          <a:lstStyle>
            <a:lvl1pPr>
              <a:buNone/>
              <a:defRPr sz="1400" baseline="0"/>
            </a:lvl1pPr>
          </a:lstStyle>
          <a:p>
            <a:pPr lvl="0"/>
            <a:r>
              <a:rPr lang="en-US" dirty="0" smtClean="0"/>
              <a:t>Name, Email, Twitter, other closing contact info here…. 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914400" y="6349425"/>
            <a:ext cx="601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1200" dirty="0" smtClean="0">
                <a:solidFill>
                  <a:schemeClr val="tx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©2014 OCLC.</a:t>
            </a:r>
            <a:r>
              <a:rPr lang="en-US" sz="800" kern="1200" baseline="0" dirty="0" smtClean="0">
                <a:solidFill>
                  <a:schemeClr val="tx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lang="en-US" sz="800" dirty="0" smtClean="0">
                <a:solidFill>
                  <a:schemeClr val="tx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This work is licensed</a:t>
            </a:r>
            <a:r>
              <a:rPr lang="en-US" sz="800" baseline="0" dirty="0" smtClean="0">
                <a:solidFill>
                  <a:schemeClr val="tx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under a Creative Commons Attribution 3.0 </a:t>
            </a:r>
            <a:r>
              <a:rPr lang="en-US" sz="800" baseline="0" dirty="0" err="1" smtClean="0">
                <a:solidFill>
                  <a:schemeClr val="tx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Unported</a:t>
            </a:r>
            <a:r>
              <a:rPr lang="en-US" sz="800" baseline="0" dirty="0" smtClean="0">
                <a:solidFill>
                  <a:schemeClr val="tx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License. </a:t>
            </a:r>
            <a:r>
              <a:rPr lang="en-US" sz="800" kern="1200" dirty="0" smtClean="0">
                <a:solidFill>
                  <a:schemeClr val="tx1"/>
                </a:solidFill>
                <a:latin typeface="Open Sans" charset="0"/>
                <a:ea typeface="Open Sans" charset="0"/>
                <a:cs typeface="Open Sans" charset="0"/>
              </a:rPr>
              <a:t>Suggested attribution: “This work uses content from ‘Beyond</a:t>
            </a:r>
            <a:r>
              <a:rPr lang="en-US" sz="800" kern="1200" baseline="0" dirty="0" smtClean="0">
                <a:solidFill>
                  <a:schemeClr val="tx1"/>
                </a:solidFill>
                <a:latin typeface="Open Sans" charset="0"/>
                <a:ea typeface="Open Sans" charset="0"/>
                <a:cs typeface="Open Sans" charset="0"/>
              </a:rPr>
              <a:t> EAD: </a:t>
            </a:r>
            <a:r>
              <a:rPr lang="en-US" sz="800" kern="1200" dirty="0" smtClean="0">
                <a:solidFill>
                  <a:schemeClr val="tx1"/>
                </a:solidFill>
                <a:latin typeface="Open Sans" charset="0"/>
                <a:ea typeface="Open Sans" charset="0"/>
                <a:cs typeface="Open Sans" charset="0"/>
              </a:rPr>
              <a:t>Tools for Creating and Editing EAC-CPF Records and "Remixing" Archival Metadata’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1200" dirty="0" smtClean="0">
                <a:solidFill>
                  <a:schemeClr val="tx1"/>
                </a:solidFill>
                <a:latin typeface="Open Sans" charset="0"/>
                <a:ea typeface="Open Sans" charset="0"/>
                <a:cs typeface="Open Sans" charset="0"/>
              </a:rPr>
              <a:t> © OCLC, used under a Creative Commons Attribution license:  </a:t>
            </a:r>
            <a:r>
              <a:rPr lang="en-US" sz="800" u="sng" kern="1200" dirty="0" smtClean="0">
                <a:solidFill>
                  <a:schemeClr val="tx1"/>
                </a:solidFill>
                <a:latin typeface="Open Sans" charset="0"/>
                <a:ea typeface="Open Sans" charset="0"/>
                <a:cs typeface="Open Sans" charset="0"/>
                <a:hlinkClick r:id="rId4"/>
              </a:rPr>
              <a:t>http</a:t>
            </a:r>
            <a:r>
              <a:rPr lang="en-US" sz="800" u="sng" kern="1200" dirty="0" smtClean="0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  <a:hlinkClick r:id="rId4"/>
              </a:rPr>
              <a:t>://</a:t>
            </a:r>
            <a:r>
              <a:rPr lang="en-US" sz="800" u="sng" kern="1200" dirty="0" smtClean="0">
                <a:solidFill>
                  <a:schemeClr val="tx1"/>
                </a:solidFill>
                <a:latin typeface="Open Sans" charset="0"/>
                <a:ea typeface="Open Sans" charset="0"/>
                <a:cs typeface="Open Sans" charset="0"/>
                <a:hlinkClick r:id="rId4"/>
              </a:rPr>
              <a:t>creativecommons.org/licenses/by/3.0/</a:t>
            </a:r>
            <a:r>
              <a:rPr lang="en-US" sz="800" kern="1200" dirty="0" smtClean="0">
                <a:solidFill>
                  <a:schemeClr val="tx1"/>
                </a:solidFill>
                <a:latin typeface="Open Sans" charset="0"/>
                <a:ea typeface="Open Sans" charset="0"/>
                <a:cs typeface="Open Sans" charset="0"/>
                <a:hlinkClick r:id="rId4"/>
              </a:rPr>
              <a:t>” </a:t>
            </a:r>
            <a:endParaRPr lang="en-US" sz="800" dirty="0" smtClean="0">
              <a:solidFill>
                <a:schemeClr val="tx1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3C86B-D77E-410D-A40A-13093A539DB0}" type="datetimeFigureOut">
              <a:rPr lang="en-US" smtClean="0"/>
              <a:pPr/>
              <a:t>1/16/2014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F4E4A-3875-492B-9E86-A6F98B9AC7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3C86B-D77E-410D-A40A-13093A539DB0}" type="datetimeFigureOut">
              <a:rPr lang="en-US" smtClean="0"/>
              <a:pPr/>
              <a:t>1/16/2014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F4E4A-3875-492B-9E86-A6F98B9AC7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3C86B-D77E-410D-A40A-13093A539DB0}" type="datetimeFigureOut">
              <a:rPr lang="en-US" smtClean="0"/>
              <a:pPr/>
              <a:t>1/16/2014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F4E4A-3875-492B-9E86-A6F98B9AC7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3C86B-D77E-410D-A40A-13093A539DB0}" type="datetimeFigureOut">
              <a:rPr lang="en-US" smtClean="0"/>
              <a:pPr/>
              <a:t>1/16/2014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F4E4A-3875-492B-9E86-A6F98B9AC7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3C86B-D77E-410D-A40A-13093A539DB0}" type="datetimeFigureOut">
              <a:rPr lang="en-US" smtClean="0"/>
              <a:pPr/>
              <a:t>1/16/2014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F4E4A-3875-492B-9E86-A6F98B9AC7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3C86B-D77E-410D-A40A-13093A539DB0}" type="datetimeFigureOut">
              <a:rPr lang="en-US" smtClean="0"/>
              <a:pPr/>
              <a:t>1/16/2014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F4E4A-3875-492B-9E86-A6F98B9AC7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3C86B-D77E-410D-A40A-13093A539DB0}" type="datetimeFigureOut">
              <a:rPr lang="en-US" smtClean="0"/>
              <a:pPr/>
              <a:t>1/16/2014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F4E4A-3875-492B-9E86-A6F98B9AC7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3C86B-D77E-410D-A40A-13093A539DB0}" type="datetimeFigureOut">
              <a:rPr lang="en-US" smtClean="0"/>
              <a:pPr/>
              <a:t>1/16/2014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F4E4A-3875-492B-9E86-A6F98B9AC7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D3C86B-D77E-410D-A40A-13093A539DB0}" type="datetimeFigureOut">
              <a:rPr lang="en-US" smtClean="0"/>
              <a:pPr/>
              <a:t>1/16/2014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AF4E4A-3875-492B-9E86-A6F98B9AC78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btitle 10"/>
          <p:cNvSpPr>
            <a:spLocks noGrp="1"/>
          </p:cNvSpPr>
          <p:nvPr>
            <p:ph type="subTitle" idx="1"/>
          </p:nvPr>
        </p:nvSpPr>
        <p:spPr>
          <a:xfrm>
            <a:off x="2209800" y="2362200"/>
            <a:ext cx="5257800" cy="685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Tools for Creating and Editing EAC-CPF Records and "Remixing" Archival Metadata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1066800" y="5105400"/>
            <a:ext cx="1524000" cy="762000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Merrilee</a:t>
            </a:r>
            <a:r>
              <a:rPr lang="en-US" dirty="0" smtClean="0"/>
              <a:t> </a:t>
            </a:r>
            <a:r>
              <a:rPr lang="en-US" dirty="0" err="1" smtClean="0"/>
              <a:t>Proffitt</a:t>
            </a:r>
            <a:endParaRPr lang="en-US" dirty="0" smtClean="0"/>
          </a:p>
          <a:p>
            <a:r>
              <a:rPr lang="en-US" sz="1700" dirty="0" smtClean="0"/>
              <a:t>OCLC Research</a:t>
            </a:r>
            <a:r>
              <a:rPr lang="en-US" sz="1400" dirty="0" smtClean="0"/>
              <a:t>	</a:t>
            </a:r>
            <a:r>
              <a:rPr lang="en-US" sz="1600" dirty="0" smtClean="0"/>
              <a:t>	</a:t>
            </a:r>
            <a:endParaRPr lang="en-US" sz="1600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7"/>
          </p:nvPr>
        </p:nvSpPr>
        <p:spPr>
          <a:xfrm>
            <a:off x="6781800" y="152400"/>
            <a:ext cx="2362200" cy="304800"/>
          </a:xfrm>
        </p:spPr>
        <p:txBody>
          <a:bodyPr/>
          <a:lstStyle/>
          <a:p>
            <a:r>
              <a:rPr lang="en-US" dirty="0" smtClean="0"/>
              <a:t>9 January 2014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8"/>
          </p:nvPr>
        </p:nvSpPr>
        <p:spPr>
          <a:xfrm>
            <a:off x="6781800" y="457200"/>
            <a:ext cx="2362200" cy="304800"/>
          </a:xfrm>
        </p:spPr>
        <p:txBody>
          <a:bodyPr/>
          <a:lstStyle/>
          <a:p>
            <a:r>
              <a:rPr lang="en-US" dirty="0" smtClean="0"/>
              <a:t>OCLC TAI-CHI webinar series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9"/>
          </p:nvPr>
        </p:nvSpPr>
        <p:spPr>
          <a:xfrm>
            <a:off x="6781800" y="762000"/>
            <a:ext cx="2362200" cy="304800"/>
          </a:xfrm>
        </p:spPr>
        <p:txBody>
          <a:bodyPr/>
          <a:lstStyle/>
          <a:p>
            <a:r>
              <a:rPr lang="en-US" dirty="0" smtClean="0"/>
              <a:t>#</a:t>
            </a:r>
            <a:r>
              <a:rPr lang="en-US" dirty="0" err="1" smtClean="0"/>
              <a:t>oclcr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600200"/>
            <a:ext cx="77724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Beyond EAD</a:t>
            </a:r>
            <a:endParaRPr lang="en-US" sz="3200" dirty="0"/>
          </a:p>
        </p:txBody>
      </p:sp>
      <p:pic>
        <p:nvPicPr>
          <p:cNvPr id="9" name="Picture 8" descr="proffit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1096613" y="3419475"/>
            <a:ext cx="1280822" cy="1600904"/>
          </a:xfrm>
          <a:prstGeom prst="rect">
            <a:avLst/>
          </a:prstGeom>
        </p:spPr>
      </p:pic>
      <p:pic>
        <p:nvPicPr>
          <p:cNvPr id="21" name="Picture 20" descr="gube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809009" y="3419475"/>
            <a:ext cx="1381991" cy="1600200"/>
          </a:xfrm>
          <a:prstGeom prst="rect">
            <a:avLst/>
          </a:prstGeom>
        </p:spPr>
      </p:pic>
      <p:pic>
        <p:nvPicPr>
          <p:cNvPr id="22" name="Picture 21" descr="ODell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553200" y="3419475"/>
            <a:ext cx="1609725" cy="1609725"/>
          </a:xfrm>
          <a:prstGeom prst="rect">
            <a:avLst/>
          </a:prstGeom>
        </p:spPr>
      </p:pic>
      <p:pic>
        <p:nvPicPr>
          <p:cNvPr id="23" name="Picture 22" descr="Tim_Thompson_Headshot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572000" y="3419475"/>
            <a:ext cx="1600200" cy="1600200"/>
          </a:xfrm>
          <a:prstGeom prst="rect">
            <a:avLst/>
          </a:prstGeom>
        </p:spPr>
      </p:pic>
      <p:sp>
        <p:nvSpPr>
          <p:cNvPr id="26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2743200" y="5105400"/>
            <a:ext cx="1828800" cy="762000"/>
          </a:xfrm>
        </p:spPr>
        <p:txBody>
          <a:bodyPr>
            <a:normAutofit fontScale="62500" lnSpcReduction="20000"/>
          </a:bodyPr>
          <a:lstStyle/>
          <a:p>
            <a:r>
              <a:rPr lang="en-US" sz="2000" dirty="0" smtClean="0"/>
              <a:t>Ethan Gruber</a:t>
            </a:r>
          </a:p>
          <a:p>
            <a:r>
              <a:rPr lang="en-US" sz="1900" dirty="0" smtClean="0"/>
              <a:t>American Numismatic</a:t>
            </a:r>
          </a:p>
          <a:p>
            <a:r>
              <a:rPr lang="en-US" sz="1900" dirty="0" smtClean="0"/>
              <a:t>Society	</a:t>
            </a:r>
            <a:r>
              <a:rPr lang="en-US" sz="1600" dirty="0" smtClean="0"/>
              <a:t>	</a:t>
            </a:r>
            <a:endParaRPr lang="en-US" sz="1600" dirty="0"/>
          </a:p>
        </p:txBody>
      </p:sp>
      <p:sp>
        <p:nvSpPr>
          <p:cNvPr id="27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4572000" y="5105400"/>
            <a:ext cx="1524000" cy="762000"/>
          </a:xfrm>
        </p:spPr>
        <p:txBody>
          <a:bodyPr>
            <a:normAutofit fontScale="47500" lnSpcReduction="20000"/>
          </a:bodyPr>
          <a:lstStyle/>
          <a:p>
            <a:r>
              <a:rPr lang="en-US" sz="2900" dirty="0" smtClean="0"/>
              <a:t>Tim Thompson</a:t>
            </a:r>
          </a:p>
          <a:p>
            <a:r>
              <a:rPr lang="en-US" sz="2700" dirty="0" smtClean="0"/>
              <a:t>University of Miami</a:t>
            </a:r>
          </a:p>
          <a:p>
            <a:r>
              <a:rPr lang="en-US" sz="2700" dirty="0" smtClean="0"/>
              <a:t>Libraries</a:t>
            </a:r>
            <a:r>
              <a:rPr lang="en-US" sz="1400" dirty="0" smtClean="0"/>
              <a:t>	</a:t>
            </a:r>
            <a:r>
              <a:rPr lang="en-US" sz="1600" dirty="0" smtClean="0"/>
              <a:t>	</a:t>
            </a:r>
            <a:endParaRPr lang="en-US" sz="1600" dirty="0"/>
          </a:p>
        </p:txBody>
      </p:sp>
      <p:sp>
        <p:nvSpPr>
          <p:cNvPr id="28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6553200" y="5105400"/>
            <a:ext cx="1524000" cy="7620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Allison Jai O’Dell</a:t>
            </a:r>
          </a:p>
          <a:p>
            <a:r>
              <a:rPr lang="en-US" dirty="0" smtClean="0"/>
              <a:t>University of Miami</a:t>
            </a:r>
          </a:p>
          <a:p>
            <a:r>
              <a:rPr lang="en-US" dirty="0" smtClean="0"/>
              <a:t>Libraries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2438400" y="3962400"/>
            <a:ext cx="4343400" cy="381000"/>
          </a:xfrm>
        </p:spPr>
        <p:txBody>
          <a:bodyPr/>
          <a:lstStyle/>
          <a:p>
            <a:r>
              <a:rPr lang="en-US" dirty="0" smtClean="0"/>
              <a:t>Merrilee </a:t>
            </a:r>
            <a:r>
              <a:rPr lang="en-US" dirty="0" err="1" smtClean="0"/>
              <a:t>Proffitt</a:t>
            </a:r>
            <a:r>
              <a:rPr lang="en-US" dirty="0" smtClean="0"/>
              <a:t>		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5"/>
          </p:nvPr>
        </p:nvSpPr>
        <p:spPr>
          <a:xfrm>
            <a:off x="2438400" y="4343400"/>
            <a:ext cx="4343400" cy="381000"/>
          </a:xfrm>
        </p:spPr>
        <p:txBody>
          <a:bodyPr>
            <a:normAutofit/>
          </a:bodyPr>
          <a:lstStyle/>
          <a:p>
            <a:r>
              <a:rPr lang="en-US" dirty="0" smtClean="0"/>
              <a:t>Senior Program Officer, OCLC Research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7"/>
          </p:nvPr>
        </p:nvSpPr>
        <p:spPr>
          <a:xfrm>
            <a:off x="914400" y="5334000"/>
            <a:ext cx="4343400" cy="304800"/>
          </a:xfrm>
        </p:spPr>
        <p:txBody>
          <a:bodyPr/>
          <a:lstStyle/>
          <a:p>
            <a:r>
              <a:rPr lang="en-US" dirty="0" smtClean="0"/>
              <a:t>9 January 2013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8"/>
          </p:nvPr>
        </p:nvSpPr>
        <p:spPr>
          <a:xfrm>
            <a:off x="914400" y="5638800"/>
            <a:ext cx="4343400" cy="304800"/>
          </a:xfrm>
        </p:spPr>
        <p:txBody>
          <a:bodyPr/>
          <a:lstStyle/>
          <a:p>
            <a:r>
              <a:rPr lang="en-US" dirty="0" smtClean="0"/>
              <a:t>OCLC TAI-CHI webinar series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9"/>
          </p:nvPr>
        </p:nvSpPr>
        <p:spPr>
          <a:xfrm>
            <a:off x="914400" y="5943600"/>
            <a:ext cx="4343400" cy="304800"/>
          </a:xfrm>
        </p:spPr>
        <p:txBody>
          <a:bodyPr/>
          <a:lstStyle/>
          <a:p>
            <a:r>
              <a:rPr lang="en-US" dirty="0" smtClean="0"/>
              <a:t>#</a:t>
            </a:r>
            <a:r>
              <a:rPr lang="en-US" dirty="0" err="1" smtClean="0"/>
              <a:t>oclcr</a:t>
            </a:r>
            <a:endParaRPr lang="en-US" dirty="0"/>
          </a:p>
        </p:txBody>
      </p:sp>
      <p:pic>
        <p:nvPicPr>
          <p:cNvPr id="9" name="Picture 8" descr="proffit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1066800" y="3505200"/>
            <a:ext cx="1341787" cy="1677104"/>
          </a:xfrm>
          <a:prstGeom prst="rect">
            <a:avLst/>
          </a:prstGeom>
        </p:spPr>
      </p:pic>
      <p:sp>
        <p:nvSpPr>
          <p:cNvPr id="19" name="Subtitle 10"/>
          <p:cNvSpPr txBox="1">
            <a:spLocks/>
          </p:cNvSpPr>
          <p:nvPr/>
        </p:nvSpPr>
        <p:spPr>
          <a:xfrm>
            <a:off x="2209800" y="2362200"/>
            <a:ext cx="5257800" cy="6858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646464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Tools for Creating and Editing EAC-CPF Records and "Remixing" Archival Metadata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646464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" name="Title 9"/>
          <p:cNvSpPr>
            <a:spLocks noGrp="1"/>
          </p:cNvSpPr>
          <p:nvPr>
            <p:ph type="title"/>
          </p:nvPr>
        </p:nvSpPr>
        <p:spPr>
          <a:xfrm>
            <a:off x="914400" y="1600200"/>
            <a:ext cx="77724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Beyond EAD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Companion to Encoded </a:t>
            </a:r>
            <a:r>
              <a:rPr lang="en-US" smtClean="0"/>
              <a:t>Archival Description (EAD)</a:t>
            </a:r>
          </a:p>
          <a:p>
            <a:r>
              <a:rPr lang="en-US" dirty="0" smtClean="0"/>
              <a:t>Based on International Standard Archival Authority Record for Corporate Bodies, Persons and Families (ISAAR-CPF)</a:t>
            </a:r>
          </a:p>
          <a:p>
            <a:r>
              <a:rPr lang="en-US" dirty="0" smtClean="0"/>
              <a:t>Emphasis on relations…</a:t>
            </a:r>
          </a:p>
          <a:p>
            <a:pPr lvl="2"/>
            <a:r>
              <a:rPr lang="en-US" dirty="0" smtClean="0"/>
              <a:t>With other resources</a:t>
            </a:r>
          </a:p>
          <a:p>
            <a:pPr lvl="2"/>
            <a:r>
              <a:rPr lang="en-US" dirty="0" smtClean="0"/>
              <a:t>With other corporate bodies, persons, families</a:t>
            </a:r>
          </a:p>
          <a:p>
            <a:pPr lvl="2"/>
            <a:r>
              <a:rPr lang="en-US" dirty="0" smtClean="0"/>
              <a:t>With functions</a:t>
            </a:r>
          </a:p>
          <a:p>
            <a:r>
              <a:rPr lang="en-US" dirty="0" smtClean="0"/>
              <a:t>Compatible with library authorities and structures (LCSH, MODS, etc.) </a:t>
            </a:r>
          </a:p>
          <a:p>
            <a:r>
              <a:rPr lang="en-US" dirty="0" smtClean="0"/>
              <a:t>Offers flexibility for alternate names, variant forms, local implementations</a:t>
            </a:r>
          </a:p>
          <a:p>
            <a:pPr lvl="2"/>
            <a:endParaRPr lang="en-US" dirty="0" smtClean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AA010-7757-41E0-A212-D41514C97AA5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399" y="381000"/>
            <a:ext cx="8075221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1"/>
          <p:cNvSpPr txBox="1">
            <a:spLocks/>
          </p:cNvSpPr>
          <p:nvPr/>
        </p:nvSpPr>
        <p:spPr>
          <a:xfrm>
            <a:off x="1066800" y="5105400"/>
            <a:ext cx="1524000" cy="762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3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Merrilee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3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Proffitt</a:t>
            </a:r>
            <a:endParaRPr kumimoji="0" lang="en-US" sz="13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OCLC Research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6" descr="proffit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1096613" y="3419475"/>
            <a:ext cx="1280822" cy="1600904"/>
          </a:xfrm>
          <a:prstGeom prst="rect">
            <a:avLst/>
          </a:prstGeom>
        </p:spPr>
      </p:pic>
      <p:pic>
        <p:nvPicPr>
          <p:cNvPr id="8" name="Picture 7" descr="gube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809009" y="3419475"/>
            <a:ext cx="1381991" cy="1600200"/>
          </a:xfrm>
          <a:prstGeom prst="rect">
            <a:avLst/>
          </a:prstGeom>
        </p:spPr>
      </p:pic>
      <p:pic>
        <p:nvPicPr>
          <p:cNvPr id="9" name="Picture 8" descr="ODell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553200" y="3419475"/>
            <a:ext cx="1609725" cy="1609725"/>
          </a:xfrm>
          <a:prstGeom prst="rect">
            <a:avLst/>
          </a:prstGeom>
        </p:spPr>
      </p:pic>
      <p:pic>
        <p:nvPicPr>
          <p:cNvPr id="10" name="Picture 9" descr="Tim_Thompson_Headshot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572000" y="3419475"/>
            <a:ext cx="1600200" cy="1600200"/>
          </a:xfrm>
          <a:prstGeom prst="rect">
            <a:avLst/>
          </a:prstGeom>
        </p:spPr>
      </p:pic>
      <p:sp>
        <p:nvSpPr>
          <p:cNvPr id="11" name="Text Placeholder 11"/>
          <p:cNvSpPr txBox="1">
            <a:spLocks/>
          </p:cNvSpPr>
          <p:nvPr/>
        </p:nvSpPr>
        <p:spPr>
          <a:xfrm>
            <a:off x="2743200" y="5105400"/>
            <a:ext cx="1981200" cy="762000"/>
          </a:xfrm>
          <a:prstGeom prst="rect">
            <a:avLst/>
          </a:prstGeom>
        </p:spPr>
        <p:txBody>
          <a:bodyPr>
            <a:normAutofit fontScale="5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Ethan Gruber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American Numismatic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Society</a:t>
            </a:r>
            <a:r>
              <a:rPr kumimoji="0" lang="en-US" sz="1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Text Placeholder 11"/>
          <p:cNvSpPr txBox="1">
            <a:spLocks/>
          </p:cNvSpPr>
          <p:nvPr/>
        </p:nvSpPr>
        <p:spPr>
          <a:xfrm>
            <a:off x="4572000" y="5105400"/>
            <a:ext cx="1524000" cy="762000"/>
          </a:xfrm>
          <a:prstGeom prst="rect">
            <a:avLst/>
          </a:prstGeom>
        </p:spPr>
        <p:txBody>
          <a:bodyPr>
            <a:normAutofit fontScale="47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Tim Thompson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University of Miami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Libraries	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Text Placeholder 11"/>
          <p:cNvSpPr txBox="1">
            <a:spLocks/>
          </p:cNvSpPr>
          <p:nvPr/>
        </p:nvSpPr>
        <p:spPr>
          <a:xfrm>
            <a:off x="6553200" y="5105400"/>
            <a:ext cx="1524000" cy="762000"/>
          </a:xfrm>
          <a:prstGeom prst="rect">
            <a:avLst/>
          </a:prstGeom>
        </p:spPr>
        <p:txBody>
          <a:bodyPr>
            <a:normAutofit fontScale="40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Allison Jai O’Dell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University of Miami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Libraries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276</Words>
  <Application>Microsoft Office PowerPoint</Application>
  <PresentationFormat>On-screen Show (4:3)</PresentationFormat>
  <Paragraphs>57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Beyond EAD</vt:lpstr>
      <vt:lpstr>Beyond EAD</vt:lpstr>
      <vt:lpstr>Slide 3</vt:lpstr>
      <vt:lpstr>Slide 4</vt:lpstr>
    </vt:vector>
  </TitlesOfParts>
  <Company>OCLC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Beyond EAD: Tools for Creating and Editing EAC-CPF Records and "Remixing" Archival Metadata</dc:title>
  <dc:creator>Merrilee Proffitt</dc:creator>
  <cp:lastModifiedBy>Windows User</cp:lastModifiedBy>
  <cp:revision>14</cp:revision>
  <dcterms:created xsi:type="dcterms:W3CDTF">2014-01-09T16:45:14Z</dcterms:created>
  <dcterms:modified xsi:type="dcterms:W3CDTF">2014-01-16T20:19:21Z</dcterms:modified>
</cp:coreProperties>
</file>