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39" r:id="rId4"/>
  </p:sldMasterIdLst>
  <p:notesMasterIdLst>
    <p:notesMasterId r:id="rId19"/>
  </p:notesMasterIdLst>
  <p:sldIdLst>
    <p:sldId id="256" r:id="rId5"/>
    <p:sldId id="261" r:id="rId6"/>
    <p:sldId id="257" r:id="rId7"/>
    <p:sldId id="268" r:id="rId8"/>
    <p:sldId id="269" r:id="rId9"/>
    <p:sldId id="270" r:id="rId10"/>
    <p:sldId id="271" r:id="rId11"/>
    <p:sldId id="275" r:id="rId12"/>
    <p:sldId id="279" r:id="rId13"/>
    <p:sldId id="281" r:id="rId14"/>
    <p:sldId id="276" r:id="rId15"/>
    <p:sldId id="277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3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9B2C51-295F-45AD-BA8C-DA0E11F1B5A6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37AB3A-4351-4A5D-BE0A-4C380C817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4402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C855D1-EDD4-4845-ABEB-0DA7594F0A8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2E9EF-147C-4C6E-89E8-A3B0AFB742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2E9EF-147C-4C6E-89E8-A3B0AFB742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2E9EF-147C-4C6E-89E8-A3B0AFB742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2E9EF-147C-4C6E-89E8-A3B0AFB742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9A6C5D-D5DD-46F9-BBD5-E5FD26FF84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C96CE4-8CBE-47FA-8BE4-E1B909D80AE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9A6C5D-D5DD-46F9-BBD5-E5FD26FF84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2E9EF-147C-4C6E-89E8-A3B0AFB742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2E9EF-147C-4C6E-89E8-A3B0AFB742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2E9EF-147C-4C6E-89E8-A3B0AFB742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2E9EF-147C-4C6E-89E8-A3B0AFB742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9A6C5D-D5DD-46F9-BBD5-E5FD26FF84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2E9EF-147C-4C6E-89E8-A3B0AFB742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DABD4-6E61-4E71-B737-92AE81336DDA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586A5-4781-4210-A131-9B1ECB167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43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BF086-855D-47C0-BD5C-862C3B8A6DF5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3C5EA-11D0-4CD0-A3A8-32257C883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82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31B27-ADDF-454F-ACC7-20513DD943DE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A22D9-3599-4494-A38E-4A880CE73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760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1D1A-5A06-44A4-889A-9FAC7029B2CF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76D59-F93D-4F7D-89A7-02D7B5AFB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526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15686-655F-4559-ACAE-D93A947AB5F6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9FAA9-FE84-43E7-97A2-4A6E1C477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9035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AE285-753D-4756-92FA-7F4742E061D5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2CC72-81FC-43B7-B534-A79ACA645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5281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C48C2-944C-40B6-B123-B5B425E34A7E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EFBFA-FB73-4653-A5CC-A09F878AD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8819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07876-3B60-402A-9522-577F3FAD91D0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AA323-A7B5-41FC-B819-3051EEA79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6070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419B4-757C-4B2E-B121-645C1313FF10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67795-9B7F-4993-8409-8F22AF768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1787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49BA-B948-48B0-8F5C-18513285EC4E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E9588-ACBD-413D-944C-79B433E8F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1141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D99B8-D035-4A71-BDD0-7C84321EF4C2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B4CEF-D574-4D70-9A66-6F86C9220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031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38E04-8A88-437A-9975-512E87C24D32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55370-04DC-4276-981F-8CDE740CC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78075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CC226-5F5B-4F39-9138-11FAD63FBA76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D66FD-84CD-490A-A18F-9A7BBEE1C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412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76505-3213-48AA-A0B0-934CA4234F19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C2393-0A02-41AC-92A4-FF836BFE6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5697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1625D-1B93-4CB7-8CAC-9B5205EF3AD0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102C9-3CB3-4DE0-90B1-70716F60E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7148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1639-39B6-41FA-9100-1ADA574CDD32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EC350-07C2-431C-A50B-36F3B78D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35639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9DCBB-32D3-4526-90EF-2D9A725E54F0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BA51A-85A6-45FA-9F35-69A44B5EC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1728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CE548-B766-48FA-9450-84F08955B43E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1649A-D174-4F6F-94A2-155FCE738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9377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EB04B-DAB8-4AAF-91CF-267610F1EBFA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1661D-3C81-4F38-8E4E-FDFEC5758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92387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EDDFD-FB9B-4B29-A004-8DD597969762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7993-ED30-4628-8D28-D2A896F96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26224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E7BEF-6029-4554-B0C4-336DD1F9FB86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C2C4B-C3FC-4D35-A998-5D0BD4A29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86617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7686A-6426-4AC2-B806-7B7D3AD410C4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796D2-7ABE-482D-96AB-F10F24628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397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FFFF3-E362-46F5-A55E-E186FFCF3066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236C-6288-4664-B86D-CE25B9DD1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82708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AFCE0-36AA-4A11-8320-785AACB291E6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2B651-3A42-410F-8020-38DD6F280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76966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48C9F-BF92-4B19-A7CF-888F7F413EC3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8B254-CAA2-43A0-83E0-6F2DA8529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26957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AABED-6883-4C11-B51E-346114D88E2D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A9A9A-F147-4541-A9DD-CD3A192C4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42258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258A3-B598-4703-AA87-93C6327AB95C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D2A16-A695-46E6-A6CD-9C1A78142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330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C7CB3-B1AC-429F-B030-C607BD355B0E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84936-2EA9-46E5-B25A-4C493B508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7562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F43CF-3E4A-48B2-B030-93C2F98F1D95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AAB4-674B-4A45-B9B9-6B18C37D1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41464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5DA11-57D1-47E0-A764-DB1B7DC3254F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2686D-D9E1-4744-8668-1E2CF8D86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1148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A6017-B578-4874-BD12-C3C21ACAFB22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22E7D-1696-4A3B-9B38-209A8405E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24491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78763-B007-4800-AE44-C5FCED53E9A1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8FD28-3B8F-4E00-867F-DF75788BB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3612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8FBD4-AFEC-4616-9A14-9223D4CFF5A0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305B3-D690-4DCF-B2CB-BEBBEC971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557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9B1A6-D403-41C8-968A-5A6555D7552F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098D5-F0F4-4251-9D64-E589FF6B7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38341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AE750-83A9-42AF-8CF3-EF0AAA43E110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F116F-6C12-4852-B640-082C24B55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08008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CEA78-F7D9-4123-A4FD-25CC314FA492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ADEF3-9D46-4CB4-AE2D-DD4902BB6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5174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D6F74-C688-4400-9C93-1304E570D35B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BC67D-DB52-47A7-A7B8-0F84BEB2C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07405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54B7C-4D3C-4FD3-B5F8-BF45C4C101B0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44DDB-3FB0-4042-B3BA-0C83A5CBD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70162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08DCA-8352-4A59-A186-D5DD7D32D762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F2F3C-8F2A-48BB-B26E-73BB78B21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21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AD30C-AF36-417F-AD6A-1B886DF5D94D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9E596-A93E-4535-BE54-2A6B93CD2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88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FE09B-0EF4-4B00-A629-5ECD204FF9AE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4ECA1-C039-46FB-AA8F-5D4F8BE45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59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7EDCC-68F0-48A1-B089-8F73CCC7F58B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C5EEF-9BE9-42FF-8F68-4DE3AA3A5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677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0041F-17CC-4025-A08E-A76626D5724A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36CE-E23D-43B2-99CC-3D8E77E57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58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1DC31-7482-47A9-AC26-EF8EB9D0D4CD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D45BE-69C3-42CE-A1E7-9DC8650B3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158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FE7B23-63BF-4CF1-ACCF-86FAB6CD5D62}" type="datetimeFigureOut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771076-1084-4921-97E7-B129334B7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4" descr="cover4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ectionpage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04800" y="457200"/>
            <a:ext cx="8534400" cy="1588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13" descr="footer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64238"/>
            <a:ext cx="914400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ib.org/dlib/march13/szajewski/03szajewski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pecial:LinkSearch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.odell@miami.ed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t.thompson5@miami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/>
          </p:nvPr>
        </p:nvSpPr>
        <p:spPr bwMode="auto">
          <a:xfrm>
            <a:off x="2667000" y="1806575"/>
            <a:ext cx="6172200" cy="14700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3000" dirty="0" smtClean="0">
                <a:solidFill>
                  <a:schemeClr val="bg1"/>
                </a:solidFill>
                <a:latin typeface="Helvetica" pitchFamily="34" charset="0"/>
              </a:rPr>
              <a:t>Beyond </a:t>
            </a:r>
            <a:r>
              <a:rPr lang="en-US" altLang="en-US" sz="3000" dirty="0" err="1" smtClean="0">
                <a:solidFill>
                  <a:schemeClr val="bg1"/>
                </a:solidFill>
                <a:latin typeface="Helvetica" pitchFamily="34" charset="0"/>
              </a:rPr>
              <a:t>EAD</a:t>
            </a:r>
            <a:r>
              <a:rPr lang="en-US" altLang="en-US" sz="3000" dirty="0" smtClean="0">
                <a:solidFill>
                  <a:schemeClr val="bg1"/>
                </a:solidFill>
                <a:latin typeface="Helvetica" pitchFamily="34" charset="0"/>
              </a:rPr>
              <a:t>: Tools for Creating and Editing </a:t>
            </a:r>
            <a:r>
              <a:rPr lang="en-US" altLang="en-US" sz="3000" dirty="0" err="1" smtClean="0">
                <a:solidFill>
                  <a:schemeClr val="bg1"/>
                </a:solidFill>
                <a:latin typeface="Helvetica" pitchFamily="34" charset="0"/>
              </a:rPr>
              <a:t>EAC-CPF</a:t>
            </a:r>
            <a:r>
              <a:rPr lang="en-US" altLang="en-US" sz="3000" dirty="0" smtClean="0">
                <a:solidFill>
                  <a:schemeClr val="bg1"/>
                </a:solidFill>
                <a:latin typeface="Helvetica" pitchFamily="34" charset="0"/>
              </a:rPr>
              <a:t> Records and “Remixing” Archival Metadata</a:t>
            </a:r>
          </a:p>
        </p:txBody>
      </p:sp>
      <p:sp>
        <p:nvSpPr>
          <p:cNvPr id="37891" name="Subtitle 2"/>
          <p:cNvSpPr>
            <a:spLocks noGrp="1"/>
          </p:cNvSpPr>
          <p:nvPr>
            <p:ph type="subTitle" idx="1"/>
          </p:nvPr>
        </p:nvSpPr>
        <p:spPr bwMode="auto">
          <a:xfrm>
            <a:off x="2743200" y="3733800"/>
            <a:ext cx="5715000" cy="1295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3000" dirty="0" smtClean="0">
                <a:solidFill>
                  <a:schemeClr val="tx1"/>
                </a:solidFill>
                <a:latin typeface="Helvetica" pitchFamily="34" charset="0"/>
              </a:rPr>
              <a:t>Remixing Archival Metadata Project (RAMP) editor</a:t>
            </a:r>
          </a:p>
        </p:txBody>
      </p:sp>
      <p:sp>
        <p:nvSpPr>
          <p:cNvPr id="37892" name="Subtitle 2"/>
          <p:cNvSpPr txBox="1">
            <a:spLocks/>
          </p:cNvSpPr>
          <p:nvPr/>
        </p:nvSpPr>
        <p:spPr bwMode="auto">
          <a:xfrm>
            <a:off x="2514600" y="5334000"/>
            <a:ext cx="6629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Helvetica" pitchFamily="34" charset="0"/>
              </a:rPr>
              <a:t>9 January 2014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Helvetica" pitchFamily="34" charset="0"/>
              </a:rPr>
              <a:t>Allison Jai O’Dell (@</a:t>
            </a:r>
            <a:r>
              <a:rPr lang="en-US" altLang="en-US" dirty="0" err="1" smtClean="0">
                <a:solidFill>
                  <a:schemeClr val="bg1"/>
                </a:solidFill>
                <a:latin typeface="Helvetica" pitchFamily="34" charset="0"/>
              </a:rPr>
              <a:t>AllisonJaiODell</a:t>
            </a:r>
            <a:r>
              <a:rPr lang="en-US" altLang="en-US" dirty="0" smtClean="0">
                <a:solidFill>
                  <a:schemeClr val="bg1"/>
                </a:solidFill>
                <a:latin typeface="Helvetica" pitchFamily="34" charset="0"/>
              </a:rPr>
              <a:t>)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Helvetica" pitchFamily="34" charset="0"/>
              </a:rPr>
              <a:t>Timothy A. Thompson (@</a:t>
            </a:r>
            <a:r>
              <a:rPr lang="en-US" altLang="en-US" dirty="0" err="1" smtClean="0">
                <a:solidFill>
                  <a:schemeClr val="bg1"/>
                </a:solidFill>
                <a:latin typeface="Helvetica" pitchFamily="34" charset="0"/>
              </a:rPr>
              <a:t>timathom</a:t>
            </a:r>
            <a:r>
              <a:rPr lang="en-US" altLang="en-US" dirty="0" smtClean="0">
                <a:solidFill>
                  <a:schemeClr val="bg1"/>
                </a:solidFill>
                <a:latin typeface="Helvetica" pitchFamily="34" charset="0"/>
              </a:rPr>
              <a:t>)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Helvetica" pitchFamily="34" charset="0"/>
              </a:rPr>
              <a:t>University of Miami Libraries</a:t>
            </a:r>
            <a:endParaRPr lang="en-US" altLang="en-US" dirty="0">
              <a:solidFill>
                <a:schemeClr val="bg1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2400"/>
            <a:ext cx="7315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CONCLUSION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0" y="685800"/>
            <a:ext cx="6096000" cy="1219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latin typeface="Helvetica" pitchFamily="34" charset="0"/>
                <a:ea typeface="+mj-ea"/>
                <a:cs typeface="+mj-cs"/>
              </a:rPr>
              <a:t>Wikipedia: the benefits</a:t>
            </a:r>
            <a:endParaRPr lang="en-US" sz="3000" dirty="0"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0" y="1905000"/>
            <a:ext cx="7086600" cy="533400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Helvetica" pitchFamily="34" charset="0"/>
                <a:ea typeface="+mj-ea"/>
                <a:cs typeface="+mj-cs"/>
              </a:rPr>
              <a:t>“Using Wikipedia to Enhance the Visibility of Digitized Archival Assets” (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Helvetica" pitchFamily="34" charset="0"/>
                <a:ea typeface="+mj-ea"/>
                <a:cs typeface="+mj-cs"/>
              </a:rPr>
              <a:t>Szajewski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Helvetica" pitchFamily="34" charset="0"/>
                <a:ea typeface="+mj-ea"/>
                <a:cs typeface="+mj-cs"/>
              </a:rPr>
              <a:t> 2013)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0" y="2435423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hlinkClick r:id="rId3"/>
              </a:rPr>
              <a:t>http://www.dlib.org/dlib/march13/szajewski/03szajewski.html</a:t>
            </a:r>
            <a:endParaRPr lang="pt-BR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2971800"/>
            <a:ext cx="5334000" cy="318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32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2400"/>
            <a:ext cx="7315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CONCLUSION</a:t>
            </a:r>
            <a:endParaRPr 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0" y="685800"/>
            <a:ext cx="6096000" cy="1219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latin typeface="Helvetica" pitchFamily="34" charset="0"/>
                <a:ea typeface="+mj-ea"/>
                <a:cs typeface="+mj-cs"/>
              </a:rPr>
              <a:t>Wikipedia: the caveats</a:t>
            </a:r>
            <a:endParaRPr lang="en-US" sz="3000" dirty="0"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0" y="1905000"/>
            <a:ext cx="6553200" cy="2895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Wikipedia participation can challenge librarians and archivists to critically evaluate their own descriptive practices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2000" dirty="0" smtClean="0">
              <a:latin typeface="Helvetica" pitchFamily="34" charset="0"/>
              <a:ea typeface="+mj-ea"/>
              <a:cs typeface="+mj-cs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It also means getting used to a new set of community norms and terms, like “Notability” and “No Original Research”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 smtClean="0">
              <a:latin typeface="Helvetica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 smtClean="0">
              <a:latin typeface="Helvetic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532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2400"/>
            <a:ext cx="7315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CONCLUSION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0" y="685800"/>
            <a:ext cx="6096000" cy="1219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latin typeface="Helvetica" pitchFamily="34" charset="0"/>
                <a:ea typeface="+mj-ea"/>
                <a:cs typeface="+mj-cs"/>
              </a:rPr>
              <a:t>RAMP: the rationale</a:t>
            </a:r>
            <a:endParaRPr lang="en-US" sz="3000" dirty="0"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0" y="1905000"/>
            <a:ext cx="6553200" cy="2743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From unique collections…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2000" dirty="0" smtClean="0">
              <a:latin typeface="Helvetica" pitchFamily="34" charset="0"/>
              <a:ea typeface="+mj-ea"/>
              <a:cs typeface="+mj-cs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To unique people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2000" dirty="0" smtClean="0">
              <a:latin typeface="Helvetica" pitchFamily="34" charset="0"/>
              <a:ea typeface="+mj-ea"/>
              <a:cs typeface="+mj-cs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If you haven’t already, try looking up your finding aid or digital collections URL in a Wikipedia “external links search”: </a:t>
            </a:r>
            <a:r>
              <a:rPr lang="en-US" sz="2000" dirty="0" smtClean="0">
                <a:latin typeface="Helvetica" pitchFamily="34" charset="0"/>
                <a:ea typeface="+mj-ea"/>
                <a:cs typeface="+mj-cs"/>
                <a:hlinkClick r:id="rId3"/>
              </a:rPr>
              <a:t>https://en.wikipedia.org/wiki/Special:LinkSearch</a:t>
            </a:r>
            <a:endParaRPr lang="en-US" sz="2000" dirty="0">
              <a:latin typeface="Helvetica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 smtClean="0">
              <a:latin typeface="Helvetic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8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2400"/>
            <a:ext cx="7315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CONCLUSION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90800" y="685800"/>
            <a:ext cx="6096000" cy="1219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latin typeface="Helvetica" pitchFamily="34" charset="0"/>
                <a:ea typeface="+mj-ea"/>
                <a:cs typeface="+mj-cs"/>
              </a:rPr>
              <a:t>Credits</a:t>
            </a:r>
            <a:endParaRPr lang="en-US" sz="3000" dirty="0"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90800" y="2438400"/>
            <a:ext cx="6553200" cy="1600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Helvetica" pitchFamily="34" charset="0"/>
              </a:rPr>
              <a:t>Cataloging &amp; Metadata Services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Helvetica" pitchFamily="34" charset="0"/>
              </a:rPr>
              <a:t>Web &amp; Emerging Technologies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Cuban Heritage Collection, Special Collections Division, University Archives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590800" y="1905000"/>
            <a:ext cx="7086600" cy="533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Helvetica" pitchFamily="34" charset="0"/>
                <a:ea typeface="+mj-ea"/>
                <a:cs typeface="+mj-cs"/>
              </a:rPr>
              <a:t>University of Miami Libraries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90800" y="4094747"/>
            <a:ext cx="7086600" cy="533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Helvetica" pitchFamily="34" charset="0"/>
                <a:ea typeface="+mj-ea"/>
                <a:cs typeface="+mj-cs"/>
              </a:rPr>
              <a:t>GLAM-Wiki community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90800" y="4628147"/>
            <a:ext cx="6553200" cy="1600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latin typeface="Helvetica" pitchFamily="34" charset="0"/>
              </a:rPr>
              <a:t>Dorothy Howard</a:t>
            </a:r>
            <a:r>
              <a:rPr lang="en-US" sz="2000" dirty="0" smtClean="0">
                <a:latin typeface="Helvetica" pitchFamily="34" charset="0"/>
              </a:rPr>
              <a:t> (</a:t>
            </a:r>
            <a:r>
              <a:rPr lang="en-US" sz="2000" dirty="0" err="1" smtClean="0">
                <a:latin typeface="Helvetica" pitchFamily="34" charset="0"/>
              </a:rPr>
              <a:t>Wikipedian</a:t>
            </a:r>
            <a:r>
              <a:rPr lang="en-US" sz="2000" dirty="0" smtClean="0">
                <a:latin typeface="Helvetica" pitchFamily="34" charset="0"/>
              </a:rPr>
              <a:t>-in-Residence, Metro NY Library Council)</a:t>
            </a:r>
            <a:endParaRPr lang="en-US" sz="2000" dirty="0">
              <a:latin typeface="Helvetica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latin typeface="Helvetica" pitchFamily="34" charset="0"/>
              </a:rPr>
              <a:t>Matthew </a:t>
            </a:r>
            <a:r>
              <a:rPr lang="en-US" sz="2000" b="1" dirty="0" err="1" smtClean="0">
                <a:latin typeface="Helvetica" pitchFamily="34" charset="0"/>
              </a:rPr>
              <a:t>Flaschen</a:t>
            </a:r>
            <a:r>
              <a:rPr lang="en-US" sz="2000" dirty="0" smtClean="0">
                <a:latin typeface="Helvetica" pitchFamily="34" charset="0"/>
              </a:rPr>
              <a:t> (Wikimedia Foundation)</a:t>
            </a:r>
            <a:endParaRPr lang="en-US" sz="2000" dirty="0">
              <a:latin typeface="Helvetica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latin typeface="Helvetica" pitchFamily="34" charset="0"/>
                <a:ea typeface="+mj-ea"/>
                <a:cs typeface="+mj-cs"/>
              </a:rPr>
              <a:t>Sven </a:t>
            </a:r>
            <a:r>
              <a:rPr lang="en-US" sz="2000" b="1" dirty="0" err="1" smtClean="0">
                <a:latin typeface="Helvetica" pitchFamily="34" charset="0"/>
                <a:ea typeface="+mj-ea"/>
                <a:cs typeface="+mj-cs"/>
              </a:rPr>
              <a:t>Manguard</a:t>
            </a: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 (Wikipedia editor)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494" r="16148"/>
          <a:stretch/>
        </p:blipFill>
        <p:spPr>
          <a:xfrm>
            <a:off x="0" y="1295400"/>
            <a:ext cx="2346385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092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743200" y="1752600"/>
            <a:ext cx="6096000" cy="17748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  <a:ea typeface="+mj-ea"/>
                <a:cs typeface="+mj-cs"/>
              </a:rPr>
              <a:t>Thank you!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743200" y="3429000"/>
            <a:ext cx="6096000" cy="16764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1600" dirty="0" smtClean="0">
                <a:latin typeface="Helvetica" pitchFamily="34" charset="0"/>
                <a:ea typeface="+mj-ea"/>
                <a:cs typeface="+mj-cs"/>
              </a:rPr>
              <a:t>Allison Jai O’Dell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1600" dirty="0" smtClean="0">
                <a:latin typeface="Helvetica" pitchFamily="34" charset="0"/>
                <a:ea typeface="+mj-ea"/>
                <a:cs typeface="+mj-cs"/>
                <a:hlinkClick r:id="rId3"/>
              </a:rPr>
              <a:t>a.odell@miami.edu</a:t>
            </a:r>
            <a:endParaRPr lang="en-US" sz="1600" dirty="0" smtClean="0">
              <a:latin typeface="Helvetica" pitchFamily="34" charset="0"/>
              <a:ea typeface="+mj-ea"/>
              <a:cs typeface="+mj-cs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endParaRPr lang="en-US" sz="1600" dirty="0" smtClean="0">
              <a:latin typeface="Helvetica" pitchFamily="34" charset="0"/>
              <a:ea typeface="+mj-ea"/>
              <a:cs typeface="+mj-cs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1600" dirty="0" smtClean="0">
                <a:latin typeface="Helvetica" pitchFamily="34" charset="0"/>
                <a:ea typeface="+mj-ea"/>
                <a:cs typeface="+mj-cs"/>
              </a:rPr>
              <a:t>Tim Thompson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1600" dirty="0" smtClean="0">
                <a:latin typeface="Helvetica" pitchFamily="34" charset="0"/>
                <a:ea typeface="+mj-ea"/>
                <a:cs typeface="+mj-cs"/>
                <a:hlinkClick r:id="rId4"/>
              </a:rPr>
              <a:t>t.thompson5@miami.edu</a:t>
            </a:r>
            <a:endParaRPr lang="en-US" sz="1600" dirty="0" smtClean="0">
              <a:latin typeface="Helvetica" pitchFamily="34" charset="0"/>
              <a:ea typeface="+mj-ea"/>
              <a:cs typeface="+mj-cs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endParaRPr lang="en-US" sz="1600" dirty="0">
              <a:latin typeface="Helvetic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9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438400" y="274638"/>
            <a:ext cx="5029200" cy="1143000"/>
          </a:xfrm>
        </p:spPr>
        <p:txBody>
          <a:bodyPr/>
          <a:lstStyle/>
          <a:p>
            <a:pPr algn="l"/>
            <a:r>
              <a:rPr lang="pt-BR" dirty="0" err="1" smtClean="0"/>
              <a:t>Outline</a:t>
            </a:r>
            <a:endParaRPr lang="pt-BR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514600" y="1600200"/>
            <a:ext cx="6629400" cy="4525963"/>
          </a:xfrm>
        </p:spPr>
        <p:txBody>
          <a:bodyPr/>
          <a:lstStyle/>
          <a:p>
            <a:r>
              <a:rPr lang="pt-BR" dirty="0" err="1" smtClean="0"/>
              <a:t>Overview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RAMP</a:t>
            </a:r>
            <a:endParaRPr lang="pt-BR" dirty="0" smtClean="0"/>
          </a:p>
          <a:p>
            <a:r>
              <a:rPr lang="pt-BR" dirty="0" err="1" smtClean="0"/>
              <a:t>EAC-CPF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name</a:t>
            </a:r>
            <a:r>
              <a:rPr lang="pt-BR" dirty="0" smtClean="0"/>
              <a:t> </a:t>
            </a:r>
            <a:r>
              <a:rPr lang="pt-BR" dirty="0" err="1" smtClean="0"/>
              <a:t>authority</a:t>
            </a:r>
            <a:r>
              <a:rPr lang="pt-BR" dirty="0" smtClean="0"/>
              <a:t> </a:t>
            </a:r>
            <a:r>
              <a:rPr lang="pt-BR" dirty="0" err="1" smtClean="0"/>
              <a:t>work</a:t>
            </a:r>
            <a:endParaRPr lang="pt-BR" dirty="0" smtClean="0"/>
          </a:p>
          <a:p>
            <a:r>
              <a:rPr lang="pt-BR" dirty="0" err="1" smtClean="0"/>
              <a:t>RAMP</a:t>
            </a:r>
            <a:r>
              <a:rPr lang="pt-BR" dirty="0" smtClean="0"/>
              <a:t> demo, </a:t>
            </a:r>
            <a:r>
              <a:rPr lang="pt-BR" dirty="0" err="1" smtClean="0"/>
              <a:t>part</a:t>
            </a:r>
            <a:r>
              <a:rPr lang="pt-BR" dirty="0" smtClean="0"/>
              <a:t> 1: </a:t>
            </a:r>
            <a:r>
              <a:rPr lang="pt-BR" dirty="0" err="1" smtClean="0"/>
              <a:t>VIAF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WorldCat</a:t>
            </a:r>
            <a:r>
              <a:rPr lang="pt-BR" dirty="0" smtClean="0"/>
              <a:t> </a:t>
            </a:r>
            <a:r>
              <a:rPr lang="pt-BR" dirty="0" err="1" smtClean="0"/>
              <a:t>Identities</a:t>
            </a:r>
            <a:endParaRPr lang="pt-BR" dirty="0" smtClean="0"/>
          </a:p>
          <a:p>
            <a:r>
              <a:rPr lang="pt-BR" dirty="0" err="1" smtClean="0"/>
              <a:t>RAMP</a:t>
            </a:r>
            <a:r>
              <a:rPr lang="pt-BR" dirty="0" smtClean="0"/>
              <a:t> demo, </a:t>
            </a:r>
            <a:r>
              <a:rPr lang="pt-BR" dirty="0" err="1" smtClean="0"/>
              <a:t>part</a:t>
            </a:r>
            <a:r>
              <a:rPr lang="pt-BR" dirty="0" smtClean="0"/>
              <a:t> 2: </a:t>
            </a:r>
            <a:r>
              <a:rPr lang="pt-BR" dirty="0" err="1" smtClean="0"/>
              <a:t>contributing</a:t>
            </a:r>
            <a:r>
              <a:rPr lang="pt-BR" dirty="0" smtClean="0"/>
              <a:t> to </a:t>
            </a:r>
            <a:r>
              <a:rPr lang="pt-BR" dirty="0" err="1" smtClean="0"/>
              <a:t>Wikipedia</a:t>
            </a:r>
            <a:endParaRPr lang="pt-BR" dirty="0" smtClean="0"/>
          </a:p>
          <a:p>
            <a:r>
              <a:rPr lang="pt-BR" dirty="0" err="1" smtClean="0"/>
              <a:t>Closing</a:t>
            </a:r>
            <a:r>
              <a:rPr lang="pt-BR" dirty="0" smtClean="0"/>
              <a:t> </a:t>
            </a:r>
            <a:r>
              <a:rPr lang="pt-BR" dirty="0" err="1" smtClean="0"/>
              <a:t>thoughts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743200" y="1752600"/>
            <a:ext cx="6096000" cy="17748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  <a:ea typeface="+mj-ea"/>
                <a:cs typeface="+mj-cs"/>
              </a:rPr>
              <a:t>Overview of the RAMP editor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2400"/>
            <a:ext cx="7315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OVERVIEW OF THE RAMP EDITOR</a:t>
            </a:r>
            <a:endParaRPr 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0" y="685800"/>
            <a:ext cx="6096000" cy="1219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latin typeface="Helvetica" pitchFamily="34" charset="0"/>
                <a:ea typeface="+mj-ea"/>
                <a:cs typeface="+mj-cs"/>
              </a:rPr>
              <a:t>RAMP: what it is</a:t>
            </a:r>
            <a:endParaRPr lang="en-US" sz="3000" dirty="0"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0" y="2514600"/>
            <a:ext cx="6553200" cy="2743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For deriving, creating, and enhancing </a:t>
            </a:r>
            <a:r>
              <a:rPr lang="en-US" sz="2000" dirty="0" err="1" smtClean="0">
                <a:latin typeface="Helvetica" pitchFamily="34" charset="0"/>
                <a:ea typeface="+mj-ea"/>
                <a:cs typeface="+mj-cs"/>
              </a:rPr>
              <a:t>EAC-CPF</a:t>
            </a: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 records</a:t>
            </a:r>
          </a:p>
          <a:p>
            <a:pPr marL="914400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Pulling in external data from </a:t>
            </a:r>
            <a:r>
              <a:rPr lang="en-US" sz="2000" dirty="0" err="1" smtClean="0">
                <a:latin typeface="Helvetica" pitchFamily="34" charset="0"/>
                <a:ea typeface="+mj-ea"/>
                <a:cs typeface="+mj-cs"/>
              </a:rPr>
              <a:t>OCLC</a:t>
            </a: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 APIs:</a:t>
            </a:r>
          </a:p>
          <a:p>
            <a:pPr marL="1371600" lvl="2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 smtClean="0">
                <a:latin typeface="Helvetica" pitchFamily="34" charset="0"/>
                <a:ea typeface="+mj-ea"/>
                <a:cs typeface="+mj-cs"/>
              </a:rPr>
              <a:t>VIAF</a:t>
            </a:r>
            <a:endParaRPr lang="en-US" sz="2000" dirty="0" smtClean="0">
              <a:latin typeface="Helvetica" pitchFamily="34" charset="0"/>
              <a:ea typeface="+mj-ea"/>
              <a:cs typeface="+mj-cs"/>
            </a:endParaRPr>
          </a:p>
          <a:p>
            <a:pPr marL="1371600" lvl="2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 smtClean="0">
                <a:latin typeface="Helvetica" pitchFamily="34" charset="0"/>
                <a:ea typeface="+mj-ea"/>
                <a:cs typeface="+mj-cs"/>
              </a:rPr>
              <a:t>WorldCat</a:t>
            </a: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 Identities</a:t>
            </a:r>
          </a:p>
          <a:p>
            <a:pPr lvl="2" fontAlgn="auto">
              <a:spcAft>
                <a:spcPts val="0"/>
              </a:spcAft>
              <a:defRPr/>
            </a:pPr>
            <a:endParaRPr lang="en-US" sz="2000" dirty="0" smtClean="0">
              <a:latin typeface="Helvetica" pitchFamily="34" charset="0"/>
              <a:ea typeface="+mj-ea"/>
              <a:cs typeface="+mj-cs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And transforming those records into wiki markup for direct publication to Wikipedia through its API</a:t>
            </a:r>
            <a:endParaRPr lang="en-US" sz="2000" dirty="0"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0" y="1905000"/>
            <a:ext cx="7086600" cy="533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Helvetica" pitchFamily="34" charset="0"/>
                <a:ea typeface="+mj-ea"/>
                <a:cs typeface="+mj-cs"/>
              </a:rPr>
              <a:t>A browser-based tool…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Helvetic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2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2400"/>
            <a:ext cx="7315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OVERVIEW OF THE RAMP EDITOR</a:t>
            </a:r>
            <a:endParaRPr 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0" y="685800"/>
            <a:ext cx="6096000" cy="1219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latin typeface="Helvetica" pitchFamily="34" charset="0"/>
                <a:ea typeface="+mj-ea"/>
                <a:cs typeface="+mj-cs"/>
              </a:rPr>
              <a:t>The RAMP stack is a LAMP stack</a:t>
            </a:r>
            <a:endParaRPr lang="en-US" sz="3000" dirty="0"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0" y="2514600"/>
            <a:ext cx="6553200" cy="2590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MySQL 5.1.5+ (with permission for stored procedures)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err="1" smtClean="0">
                <a:latin typeface="Helvetica" pitchFamily="34" charset="0"/>
                <a:ea typeface="+mj-ea"/>
                <a:cs typeface="+mj-cs"/>
              </a:rPr>
              <a:t>PHP</a:t>
            </a: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 5+ (with </a:t>
            </a:r>
            <a:r>
              <a:rPr lang="en-US" sz="2000" dirty="0" err="1" smtClean="0">
                <a:latin typeface="Helvetica" pitchFamily="34" charset="0"/>
                <a:ea typeface="+mj-ea"/>
                <a:cs typeface="+mj-cs"/>
              </a:rPr>
              <a:t>php_xsl</a:t>
            </a: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 and </a:t>
            </a:r>
            <a:r>
              <a:rPr lang="en-US" sz="2000" dirty="0" err="1" smtClean="0">
                <a:latin typeface="Helvetica" pitchFamily="34" charset="0"/>
                <a:ea typeface="+mj-ea"/>
                <a:cs typeface="+mj-cs"/>
              </a:rPr>
              <a:t>php_curl</a:t>
            </a: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 extensions)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Apache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Mozilla Firefox or Google Chrome web browsers. </a:t>
            </a:r>
            <a:r>
              <a:rPr lang="en-US" sz="2000" b="1" dirty="0" smtClean="0">
                <a:latin typeface="Helvetica" pitchFamily="34" charset="0"/>
                <a:ea typeface="+mj-ea"/>
                <a:cs typeface="+mj-cs"/>
              </a:rPr>
              <a:t>RAMP is not currently compatible with Internet Explorer.</a:t>
            </a:r>
            <a:endParaRPr lang="en-US" sz="2000" dirty="0" smtClean="0">
              <a:latin typeface="Helvetica" pitchFamily="34" charset="0"/>
              <a:ea typeface="+mj-ea"/>
              <a:cs typeface="+mj-cs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2000" dirty="0" smtClean="0"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0" y="1905000"/>
            <a:ext cx="7086600" cy="533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Helvetica" pitchFamily="34" charset="0"/>
                <a:ea typeface="+mj-ea"/>
                <a:cs typeface="+mj-cs"/>
              </a:rPr>
              <a:t>To run RAMP, you need…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Helvetic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00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2400"/>
            <a:ext cx="7315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OVERVIEW OF THE RAMP EDITOR</a:t>
            </a:r>
            <a:endParaRPr 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0" y="685800"/>
            <a:ext cx="6096000" cy="1219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latin typeface="Helvetica" pitchFamily="34" charset="0"/>
                <a:ea typeface="+mj-ea"/>
                <a:cs typeface="+mj-cs"/>
              </a:rPr>
              <a:t>RAMP: what it isn’t</a:t>
            </a:r>
            <a:endParaRPr lang="en-US" sz="3000" dirty="0"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0" y="2514600"/>
            <a:ext cx="6553200" cy="24384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No event tracking after importing records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2000" dirty="0" smtClean="0">
              <a:latin typeface="Helvetica" pitchFamily="34" charset="0"/>
              <a:ea typeface="+mj-ea"/>
              <a:cs typeface="+mj-cs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Implements a subset of the EAC-CPF schema (most common elements and attributes). Cannot automatically generate a &lt;</a:t>
            </a:r>
            <a:r>
              <a:rPr lang="en-US" sz="2000" dirty="0" err="1" smtClean="0">
                <a:latin typeface="Helvetica" pitchFamily="34" charset="0"/>
                <a:ea typeface="+mj-ea"/>
                <a:cs typeface="+mj-cs"/>
              </a:rPr>
              <a:t>multipleIdentities</a:t>
            </a: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&gt; wrapper, for example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2000" dirty="0" smtClean="0">
              <a:latin typeface="Helvetica" pitchFamily="34" charset="0"/>
              <a:ea typeface="+mj-ea"/>
              <a:cs typeface="+mj-cs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Focus on </a:t>
            </a:r>
            <a:r>
              <a:rPr lang="en-US" sz="2000" dirty="0" err="1" smtClean="0">
                <a:latin typeface="Helvetica" pitchFamily="34" charset="0"/>
                <a:ea typeface="+mj-ea"/>
                <a:cs typeface="+mj-cs"/>
              </a:rPr>
              <a:t>EAC-CPF</a:t>
            </a: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 as a data exchange format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0" y="1905000"/>
            <a:ext cx="7086600" cy="533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Helvetica" pitchFamily="34" charset="0"/>
                <a:ea typeface="+mj-ea"/>
                <a:cs typeface="+mj-cs"/>
              </a:rPr>
              <a:t>A robust management system for 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Helvetica" pitchFamily="34" charset="0"/>
                <a:ea typeface="+mj-ea"/>
                <a:cs typeface="+mj-cs"/>
              </a:rPr>
              <a:t>EAC-CPF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Helvetica" pitchFamily="34" charset="0"/>
                <a:ea typeface="+mj-ea"/>
                <a:cs typeface="+mj-cs"/>
              </a:rPr>
              <a:t> records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Helvetic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72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2400"/>
            <a:ext cx="7315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OVERVIEW OF THE RAMP EDITOR</a:t>
            </a:r>
            <a:endParaRPr 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0" y="685800"/>
            <a:ext cx="6400800" cy="1219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latin typeface="Helvetica" pitchFamily="34" charset="0"/>
                <a:ea typeface="+mj-ea"/>
                <a:cs typeface="+mj-cs"/>
              </a:rPr>
              <a:t>RAMP is more than just metadata…</a:t>
            </a:r>
            <a:endParaRPr lang="en-US" sz="3000" dirty="0">
              <a:latin typeface="Helvetica" pitchFamily="34" charset="0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1905000"/>
            <a:ext cx="4188093" cy="27432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286000" y="5181600"/>
            <a:ext cx="6400800" cy="1219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b="1" i="1" dirty="0" smtClean="0">
                <a:latin typeface="Helvetica" pitchFamily="34" charset="0"/>
                <a:ea typeface="+mj-ea"/>
                <a:cs typeface="+mj-cs"/>
              </a:rPr>
              <a:t>It’s a lifestyle.</a:t>
            </a:r>
            <a:endParaRPr lang="en-US" sz="3000" b="1" i="1" dirty="0"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46482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State Archives of Florida, Florida Memory, http://floridamemory.com/items/show/123385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xmlns="" val="213539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743200" y="1752600"/>
            <a:ext cx="6096000" cy="17748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  <a:ea typeface="+mj-ea"/>
                <a:cs typeface="+mj-cs"/>
              </a:rPr>
              <a:t>Conclusion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97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2400"/>
            <a:ext cx="7315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CONCLUSION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0" y="685800"/>
            <a:ext cx="6096000" cy="1219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latin typeface="Helvetica" pitchFamily="34" charset="0"/>
                <a:ea typeface="+mj-ea"/>
                <a:cs typeface="+mj-cs"/>
              </a:rPr>
              <a:t>Wikipedia: the benefits</a:t>
            </a:r>
            <a:endParaRPr lang="en-US" sz="3000" dirty="0"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0" y="1905000"/>
            <a:ext cx="6553200" cy="1981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Increase in Web traffic to digital collections and finding aids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2000" dirty="0" smtClean="0">
              <a:latin typeface="Helvetica" pitchFamily="34" charset="0"/>
              <a:ea typeface="+mj-ea"/>
              <a:cs typeface="+mj-cs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latin typeface="Helvetica" pitchFamily="34" charset="0"/>
                <a:ea typeface="+mj-ea"/>
                <a:cs typeface="+mj-cs"/>
              </a:rPr>
              <a:t>Archivists have a rich tradition of contextual description: why not expand its reach?</a:t>
            </a:r>
            <a:endParaRPr lang="en-US" sz="2000" dirty="0">
              <a:latin typeface="Helvetica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 smtClean="0">
              <a:latin typeface="Helvetic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47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M Templat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M Template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ANK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2002</TotalTime>
  <Words>477</Words>
  <Application>Microsoft Office PowerPoint</Application>
  <PresentationFormat>On-screen Show (4:3)</PresentationFormat>
  <Paragraphs>93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UM Template</vt:lpstr>
      <vt:lpstr>UM Template 2</vt:lpstr>
      <vt:lpstr>UM Template 3</vt:lpstr>
      <vt:lpstr>BLANK1</vt:lpstr>
      <vt:lpstr>Beyond EAD: Tools for Creating and Editing EAC-CPF Records and “Remixing” Archival Metadata</vt:lpstr>
      <vt:lpstr>Outline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University of Miami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EAD: Tools for Creating and Editing EAC-CPF Records and “Remixing” Archival Metadata</dc:title>
  <dc:creator>Allison Jai O'Dell, Timothy A. Thompson</dc:creator>
  <cp:lastModifiedBy>Windows User</cp:lastModifiedBy>
  <cp:revision>224</cp:revision>
  <dcterms:created xsi:type="dcterms:W3CDTF">2009-06-09T16:07:11Z</dcterms:created>
  <dcterms:modified xsi:type="dcterms:W3CDTF">2014-01-16T17:46:04Z</dcterms:modified>
</cp:coreProperties>
</file>