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8"/>
  </p:notesMasterIdLst>
  <p:handoutMasterIdLst>
    <p:handoutMasterId r:id="rId59"/>
  </p:handoutMasterIdLst>
  <p:sldIdLst>
    <p:sldId id="256" r:id="rId2"/>
    <p:sldId id="263" r:id="rId3"/>
    <p:sldId id="276" r:id="rId4"/>
    <p:sldId id="265" r:id="rId5"/>
    <p:sldId id="267" r:id="rId6"/>
    <p:sldId id="269" r:id="rId7"/>
    <p:sldId id="271" r:id="rId8"/>
    <p:sldId id="275" r:id="rId9"/>
    <p:sldId id="260"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323" r:id="rId33"/>
    <p:sldId id="300" r:id="rId34"/>
    <p:sldId id="301" r:id="rId35"/>
    <p:sldId id="328"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9" r:id="rId52"/>
    <p:sldId id="320" r:id="rId53"/>
    <p:sldId id="321" r:id="rId54"/>
    <p:sldId id="329" r:id="rId55"/>
    <p:sldId id="322" r:id="rId56"/>
    <p:sldId id="326" r:id="rId57"/>
  </p:sldIdLst>
  <p:sldSz cx="9144000" cy="6858000" type="screen4x3"/>
  <p:notesSz cx="6858000" cy="9144000"/>
  <p:embeddedFontLst>
    <p:embeddedFont>
      <p:font typeface="Open Sans Semibold" charset="0"/>
      <p:bold r:id="rId60"/>
      <p:boldItalic r:id="rId61"/>
    </p:embeddedFont>
    <p:embeddedFont>
      <p:font typeface="Open Sans" charset="0"/>
      <p:regular r:id="rId62"/>
      <p:bold r:id="rId63"/>
      <p:italic r:id="rId64"/>
      <p:boldItalic r:id="rId65"/>
    </p:embeddedFont>
    <p:embeddedFont>
      <p:font typeface="Calibri" pitchFamily="34" charset="0"/>
      <p:regular r:id="rId66"/>
      <p:bold r:id="rId67"/>
      <p:italic r:id="rId68"/>
      <p:boldItalic r:id="rId69"/>
    </p:embeddedFont>
    <p:embeddedFont>
      <p:font typeface="Vrinda" pitchFamily="34" charset="0"/>
      <p:regular r:id="rId70"/>
      <p:bold r:id="rId71"/>
    </p:embeddedFont>
    <p:embeddedFont>
      <p:font typeface="Microsoft Himalaya" pitchFamily="2" charset="0"/>
      <p:regular r:id="rId72"/>
    </p:embeddedFont>
    <p:embeddedFont>
      <p:font typeface="Shruti" pitchFamily="34" charset="0"/>
      <p:regular r:id="rId73"/>
      <p:bold r:id="rId74"/>
    </p:embeddedFont>
    <p:embeddedFont>
      <p:font typeface="Mangal" pitchFamily="18" charset="0"/>
      <p:regular r:id="rId75"/>
      <p:bold r:id="rId76"/>
    </p:embeddedFont>
    <p:embeddedFont>
      <p:font typeface="Arial Unicode MS" pitchFamily="34" charset="-128"/>
      <p:regular r:id="rId77"/>
    </p:embeddedFont>
    <p:embeddedFont>
      <p:font typeface="Tunga" pitchFamily="34" charset="0"/>
      <p:regular r:id="rId78"/>
      <p:bold r:id="rId79"/>
    </p:embeddedFont>
    <p:embeddedFont>
      <p:font typeface="Kartika" pitchFamily="18" charset="0"/>
      <p:regular r:id="rId80"/>
      <p:bold r:id="rId81"/>
    </p:embeddedFont>
    <p:embeddedFont>
      <p:font typeface="Raavi" pitchFamily="34" charset="0"/>
      <p:regular r:id="rId82"/>
      <p:bold r:id="rId83"/>
    </p:embeddedFont>
    <p:embeddedFont>
      <p:font typeface="Segoe UI" pitchFamily="34" charset="0"/>
      <p:regular r:id="rId84"/>
      <p:bold r:id="rId85"/>
      <p:italic r:id="rId86"/>
      <p:boldItalic r:id="rId87"/>
    </p:embeddedFont>
    <p:embeddedFont>
      <p:font typeface="Segoe UI Light" pitchFamily="34" charset="0"/>
      <p:regular r:id="rId88"/>
    </p:embeddedFont>
    <p:embeddedFont>
      <p:font typeface="Comic Sans MS" pitchFamily="66" charset="0"/>
      <p:regular r:id="rId89"/>
      <p:bold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64646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2502" y="-7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12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font" Target="fonts/font25.fntdata"/><Relationship Id="rId89"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font" Target="fonts/font23.fntdata"/><Relationship Id="rId90" Type="http://schemas.openxmlformats.org/officeDocument/2006/relationships/font" Target="fonts/font3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9AE1C-5705-407F-9B9F-E515360A57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FBFF3FD-B05C-496F-9904-2974206D6957}">
      <dgm:prSet phldrT="[Text]"/>
      <dgm:spPr/>
      <dgm:t>
        <a:bodyPr/>
        <a:lstStyle/>
        <a:p>
          <a:r>
            <a:rPr lang="en-US" dirty="0" smtClean="0"/>
            <a:t>Advanced Development</a:t>
          </a:r>
          <a:endParaRPr lang="en-US" dirty="0"/>
        </a:p>
      </dgm:t>
    </dgm:pt>
    <dgm:pt modelId="{241316CD-556D-4026-A758-6112A64961B4}" type="parTrans" cxnId="{511CCFE0-FF6F-4AAB-988F-523E11965A20}">
      <dgm:prSet/>
      <dgm:spPr/>
      <dgm:t>
        <a:bodyPr/>
        <a:lstStyle/>
        <a:p>
          <a:endParaRPr lang="en-US"/>
        </a:p>
      </dgm:t>
    </dgm:pt>
    <dgm:pt modelId="{71EF72AF-C9CF-40B6-ABA5-6D5ED95F7D20}" type="sibTrans" cxnId="{511CCFE0-FF6F-4AAB-988F-523E11965A20}">
      <dgm:prSet/>
      <dgm:spPr/>
      <dgm:t>
        <a:bodyPr/>
        <a:lstStyle/>
        <a:p>
          <a:endParaRPr lang="en-US"/>
        </a:p>
      </dgm:t>
    </dgm:pt>
    <dgm:pt modelId="{4A7EEFBD-9AC6-40E2-96AC-B3D2E477FFFA}">
      <dgm:prSet phldrT="[Text]"/>
      <dgm:spPr/>
      <dgm:t>
        <a:bodyPr/>
        <a:lstStyle/>
        <a:p>
          <a:r>
            <a:rPr lang="en-US" dirty="0" smtClean="0"/>
            <a:t>Community R&amp;D</a:t>
          </a:r>
          <a:endParaRPr lang="en-US" dirty="0"/>
        </a:p>
      </dgm:t>
    </dgm:pt>
    <dgm:pt modelId="{17644B00-9AF5-47A3-926B-9A2DC6CAADCB}" type="parTrans" cxnId="{BCC5CE7E-3F20-40CB-83D0-FD98ED60424A}">
      <dgm:prSet/>
      <dgm:spPr/>
      <dgm:t>
        <a:bodyPr/>
        <a:lstStyle/>
        <a:p>
          <a:endParaRPr lang="en-US"/>
        </a:p>
      </dgm:t>
    </dgm:pt>
    <dgm:pt modelId="{24421BE2-D145-405B-8211-A9E73DF8E9B6}" type="sibTrans" cxnId="{BCC5CE7E-3F20-40CB-83D0-FD98ED60424A}">
      <dgm:prSet/>
      <dgm:spPr/>
      <dgm:t>
        <a:bodyPr/>
        <a:lstStyle/>
        <a:p>
          <a:endParaRPr lang="en-US"/>
        </a:p>
      </dgm:t>
    </dgm:pt>
    <dgm:pt modelId="{428BBAFF-77FE-438C-9785-E5013A69C177}">
      <dgm:prSet phldrT="[Text]"/>
      <dgm:spPr/>
      <dgm:t>
        <a:bodyPr/>
        <a:lstStyle/>
        <a:p>
          <a:r>
            <a:rPr lang="en-US" dirty="0" smtClean="0"/>
            <a:t>Member/Partner Engagement</a:t>
          </a:r>
          <a:endParaRPr lang="en-US" dirty="0"/>
        </a:p>
      </dgm:t>
    </dgm:pt>
    <dgm:pt modelId="{41FCB4A8-8747-4505-A028-48FF722F9E0F}" type="parTrans" cxnId="{BB9A93AA-3FF2-430D-8B7B-8782DC01AC77}">
      <dgm:prSet/>
      <dgm:spPr/>
      <dgm:t>
        <a:bodyPr/>
        <a:lstStyle/>
        <a:p>
          <a:endParaRPr lang="en-US"/>
        </a:p>
      </dgm:t>
    </dgm:pt>
    <dgm:pt modelId="{784A2B28-3E39-4996-BD13-E60C3DDA88A4}" type="sibTrans" cxnId="{BB9A93AA-3FF2-430D-8B7B-8782DC01AC77}">
      <dgm:prSet/>
      <dgm:spPr/>
      <dgm:t>
        <a:bodyPr/>
        <a:lstStyle/>
        <a:p>
          <a:endParaRPr lang="en-US"/>
        </a:p>
      </dgm:t>
    </dgm:pt>
    <dgm:pt modelId="{6442E10D-EFEF-41FA-9F51-0AF87F811F1F}" type="pres">
      <dgm:prSet presAssocID="{2479AE1C-5705-407F-9B9F-E515360A574E}" presName="linear" presStyleCnt="0">
        <dgm:presLayoutVars>
          <dgm:dir/>
          <dgm:animLvl val="lvl"/>
          <dgm:resizeHandles val="exact"/>
        </dgm:presLayoutVars>
      </dgm:prSet>
      <dgm:spPr/>
      <dgm:t>
        <a:bodyPr/>
        <a:lstStyle/>
        <a:p>
          <a:endParaRPr lang="en-US"/>
        </a:p>
      </dgm:t>
    </dgm:pt>
    <dgm:pt modelId="{BE5A015C-B540-4EEC-8ECB-20DE2A780B3A}" type="pres">
      <dgm:prSet presAssocID="{AFBFF3FD-B05C-496F-9904-2974206D6957}" presName="parentLin" presStyleCnt="0"/>
      <dgm:spPr/>
    </dgm:pt>
    <dgm:pt modelId="{69D079D5-F38C-43C0-8067-D418A0980C09}" type="pres">
      <dgm:prSet presAssocID="{AFBFF3FD-B05C-496F-9904-2974206D6957}" presName="parentLeftMargin" presStyleLbl="node1" presStyleIdx="0" presStyleCnt="3"/>
      <dgm:spPr/>
      <dgm:t>
        <a:bodyPr/>
        <a:lstStyle/>
        <a:p>
          <a:endParaRPr lang="en-US"/>
        </a:p>
      </dgm:t>
    </dgm:pt>
    <dgm:pt modelId="{A3B27ACE-BFD0-43DD-8583-49F9827436E8}" type="pres">
      <dgm:prSet presAssocID="{AFBFF3FD-B05C-496F-9904-2974206D6957}" presName="parentText" presStyleLbl="node1" presStyleIdx="0" presStyleCnt="3" custLinFactY="-100000" custLinFactNeighborY="-174208">
        <dgm:presLayoutVars>
          <dgm:chMax val="0"/>
          <dgm:bulletEnabled val="1"/>
        </dgm:presLayoutVars>
      </dgm:prSet>
      <dgm:spPr/>
      <dgm:t>
        <a:bodyPr/>
        <a:lstStyle/>
        <a:p>
          <a:endParaRPr lang="en-US"/>
        </a:p>
      </dgm:t>
    </dgm:pt>
    <dgm:pt modelId="{36DED775-AEEB-4059-AB23-B37526263571}" type="pres">
      <dgm:prSet presAssocID="{AFBFF3FD-B05C-496F-9904-2974206D6957}" presName="negativeSpace" presStyleCnt="0"/>
      <dgm:spPr/>
    </dgm:pt>
    <dgm:pt modelId="{134F30EF-B51C-4AE2-AB0B-63886FE9CAE2}" type="pres">
      <dgm:prSet presAssocID="{AFBFF3FD-B05C-496F-9904-2974206D6957}" presName="childText" presStyleLbl="conFgAcc1" presStyleIdx="0" presStyleCnt="3" custLinFactY="-256899" custLinFactNeighborY="-300000">
        <dgm:presLayoutVars>
          <dgm:bulletEnabled val="1"/>
        </dgm:presLayoutVars>
      </dgm:prSet>
      <dgm:spPr/>
    </dgm:pt>
    <dgm:pt modelId="{8091AE82-1BE0-4816-BCBC-80B3CCE49B28}" type="pres">
      <dgm:prSet presAssocID="{71EF72AF-C9CF-40B6-ABA5-6D5ED95F7D20}" presName="spaceBetweenRectangles" presStyleCnt="0"/>
      <dgm:spPr/>
    </dgm:pt>
    <dgm:pt modelId="{54D25DE7-D394-4E10-81D6-35C9949CCFE0}" type="pres">
      <dgm:prSet presAssocID="{4A7EEFBD-9AC6-40E2-96AC-B3D2E477FFFA}" presName="parentLin" presStyleCnt="0"/>
      <dgm:spPr/>
    </dgm:pt>
    <dgm:pt modelId="{894DB9EE-DC71-4F6C-9985-C22585011766}" type="pres">
      <dgm:prSet presAssocID="{4A7EEFBD-9AC6-40E2-96AC-B3D2E477FFFA}" presName="parentLeftMargin" presStyleLbl="node1" presStyleIdx="0" presStyleCnt="3"/>
      <dgm:spPr/>
      <dgm:t>
        <a:bodyPr/>
        <a:lstStyle/>
        <a:p>
          <a:endParaRPr lang="en-US"/>
        </a:p>
      </dgm:t>
    </dgm:pt>
    <dgm:pt modelId="{0EB11962-E77E-4584-BDC5-38AD9742232A}" type="pres">
      <dgm:prSet presAssocID="{4A7EEFBD-9AC6-40E2-96AC-B3D2E477FFFA}" presName="parentText" presStyleLbl="node1" presStyleIdx="1" presStyleCnt="3" custLinFactY="-15456" custLinFactNeighborY="-100000">
        <dgm:presLayoutVars>
          <dgm:chMax val="0"/>
          <dgm:bulletEnabled val="1"/>
        </dgm:presLayoutVars>
      </dgm:prSet>
      <dgm:spPr/>
      <dgm:t>
        <a:bodyPr/>
        <a:lstStyle/>
        <a:p>
          <a:endParaRPr lang="en-US"/>
        </a:p>
      </dgm:t>
    </dgm:pt>
    <dgm:pt modelId="{F6FBD7CC-354B-4676-B0F1-4AF8BD41B501}" type="pres">
      <dgm:prSet presAssocID="{4A7EEFBD-9AC6-40E2-96AC-B3D2E477FFFA}" presName="negativeSpace" presStyleCnt="0"/>
      <dgm:spPr/>
    </dgm:pt>
    <dgm:pt modelId="{8714C5CD-D94B-4E73-9F84-F5E5D49DA5FA}" type="pres">
      <dgm:prSet presAssocID="{4A7EEFBD-9AC6-40E2-96AC-B3D2E477FFFA}" presName="childText" presStyleLbl="conFgAcc1" presStyleIdx="1" presStyleCnt="3" custLinFactY="-100000" custLinFactNeighborY="-164437">
        <dgm:presLayoutVars>
          <dgm:bulletEnabled val="1"/>
        </dgm:presLayoutVars>
      </dgm:prSet>
      <dgm:spPr/>
    </dgm:pt>
    <dgm:pt modelId="{3261CF44-E8B7-4501-B141-42D8429EF978}" type="pres">
      <dgm:prSet presAssocID="{24421BE2-D145-405B-8211-A9E73DF8E9B6}" presName="spaceBetweenRectangles" presStyleCnt="0"/>
      <dgm:spPr/>
    </dgm:pt>
    <dgm:pt modelId="{2BDBD468-75E9-40FB-86CE-26579CF19FF5}" type="pres">
      <dgm:prSet presAssocID="{428BBAFF-77FE-438C-9785-E5013A69C177}" presName="parentLin" presStyleCnt="0"/>
      <dgm:spPr/>
    </dgm:pt>
    <dgm:pt modelId="{1B2D42E8-C792-4655-A1FF-F93F0B9B25A0}" type="pres">
      <dgm:prSet presAssocID="{428BBAFF-77FE-438C-9785-E5013A69C177}" presName="parentLeftMargin" presStyleLbl="node1" presStyleIdx="1" presStyleCnt="3"/>
      <dgm:spPr/>
      <dgm:t>
        <a:bodyPr/>
        <a:lstStyle/>
        <a:p>
          <a:endParaRPr lang="en-US"/>
        </a:p>
      </dgm:t>
    </dgm:pt>
    <dgm:pt modelId="{5FC870C5-382E-4C08-B01F-84849F006986}" type="pres">
      <dgm:prSet presAssocID="{428BBAFF-77FE-438C-9785-E5013A69C177}" presName="parentText" presStyleLbl="node1" presStyleIdx="2" presStyleCnt="3" custLinFactNeighborY="88396">
        <dgm:presLayoutVars>
          <dgm:chMax val="0"/>
          <dgm:bulletEnabled val="1"/>
        </dgm:presLayoutVars>
      </dgm:prSet>
      <dgm:spPr/>
      <dgm:t>
        <a:bodyPr/>
        <a:lstStyle/>
        <a:p>
          <a:endParaRPr lang="en-US"/>
        </a:p>
      </dgm:t>
    </dgm:pt>
    <dgm:pt modelId="{DDF6AD5D-95DE-4AA9-B571-B391429EB6EE}" type="pres">
      <dgm:prSet presAssocID="{428BBAFF-77FE-438C-9785-E5013A69C177}" presName="negativeSpace" presStyleCnt="0"/>
      <dgm:spPr/>
    </dgm:pt>
    <dgm:pt modelId="{CCEC4C7A-CE74-4689-8B5D-2BBE368E0571}" type="pres">
      <dgm:prSet presAssocID="{428BBAFF-77FE-438C-9785-E5013A69C177}" presName="childText" presStyleLbl="conFgAcc1" presStyleIdx="2" presStyleCnt="3" custLinFactY="44973" custLinFactNeighborY="100000">
        <dgm:presLayoutVars>
          <dgm:bulletEnabled val="1"/>
        </dgm:presLayoutVars>
      </dgm:prSet>
      <dgm:spPr/>
    </dgm:pt>
  </dgm:ptLst>
  <dgm:cxnLst>
    <dgm:cxn modelId="{7314C50B-C7A0-4EE1-BD0E-FB17D5F74AE6}" type="presOf" srcId="{4A7EEFBD-9AC6-40E2-96AC-B3D2E477FFFA}" destId="{0EB11962-E77E-4584-BDC5-38AD9742232A}" srcOrd="1" destOrd="0" presId="urn:microsoft.com/office/officeart/2005/8/layout/list1"/>
    <dgm:cxn modelId="{78E309A5-7503-495A-A10E-68BA06A13540}" type="presOf" srcId="{428BBAFF-77FE-438C-9785-E5013A69C177}" destId="{5FC870C5-382E-4C08-B01F-84849F006986}" srcOrd="1" destOrd="0" presId="urn:microsoft.com/office/officeart/2005/8/layout/list1"/>
    <dgm:cxn modelId="{FAB27A30-47F7-434F-9E60-D3920BF6EEF5}" type="presOf" srcId="{428BBAFF-77FE-438C-9785-E5013A69C177}" destId="{1B2D42E8-C792-4655-A1FF-F93F0B9B25A0}" srcOrd="0" destOrd="0" presId="urn:microsoft.com/office/officeart/2005/8/layout/list1"/>
    <dgm:cxn modelId="{BCC5CE7E-3F20-40CB-83D0-FD98ED60424A}" srcId="{2479AE1C-5705-407F-9B9F-E515360A574E}" destId="{4A7EEFBD-9AC6-40E2-96AC-B3D2E477FFFA}" srcOrd="1" destOrd="0" parTransId="{17644B00-9AF5-47A3-926B-9A2DC6CAADCB}" sibTransId="{24421BE2-D145-405B-8211-A9E73DF8E9B6}"/>
    <dgm:cxn modelId="{BB9A93AA-3FF2-430D-8B7B-8782DC01AC77}" srcId="{2479AE1C-5705-407F-9B9F-E515360A574E}" destId="{428BBAFF-77FE-438C-9785-E5013A69C177}" srcOrd="2" destOrd="0" parTransId="{41FCB4A8-8747-4505-A028-48FF722F9E0F}" sibTransId="{784A2B28-3E39-4996-BD13-E60C3DDA88A4}"/>
    <dgm:cxn modelId="{2E6A846D-28E7-4774-8FF7-B92439F592C7}" type="presOf" srcId="{AFBFF3FD-B05C-496F-9904-2974206D6957}" destId="{69D079D5-F38C-43C0-8067-D418A0980C09}" srcOrd="0" destOrd="0" presId="urn:microsoft.com/office/officeart/2005/8/layout/list1"/>
    <dgm:cxn modelId="{99E28B07-BE6B-4BB9-B9C8-B657DD0B2057}" type="presOf" srcId="{2479AE1C-5705-407F-9B9F-E515360A574E}" destId="{6442E10D-EFEF-41FA-9F51-0AF87F811F1F}" srcOrd="0" destOrd="0" presId="urn:microsoft.com/office/officeart/2005/8/layout/list1"/>
    <dgm:cxn modelId="{511CCFE0-FF6F-4AAB-988F-523E11965A20}" srcId="{2479AE1C-5705-407F-9B9F-E515360A574E}" destId="{AFBFF3FD-B05C-496F-9904-2974206D6957}" srcOrd="0" destOrd="0" parTransId="{241316CD-556D-4026-A758-6112A64961B4}" sibTransId="{71EF72AF-C9CF-40B6-ABA5-6D5ED95F7D20}"/>
    <dgm:cxn modelId="{F7634E2C-F3C0-45B4-90BB-4D41D5FC637E}" type="presOf" srcId="{AFBFF3FD-B05C-496F-9904-2974206D6957}" destId="{A3B27ACE-BFD0-43DD-8583-49F9827436E8}" srcOrd="1" destOrd="0" presId="urn:microsoft.com/office/officeart/2005/8/layout/list1"/>
    <dgm:cxn modelId="{ED51AE63-8440-4D1C-A219-F73FBFED6B09}" type="presOf" srcId="{4A7EEFBD-9AC6-40E2-96AC-B3D2E477FFFA}" destId="{894DB9EE-DC71-4F6C-9985-C22585011766}" srcOrd="0" destOrd="0" presId="urn:microsoft.com/office/officeart/2005/8/layout/list1"/>
    <dgm:cxn modelId="{11065FDA-03AB-4D35-A299-D2CF3724A813}" type="presParOf" srcId="{6442E10D-EFEF-41FA-9F51-0AF87F811F1F}" destId="{BE5A015C-B540-4EEC-8ECB-20DE2A780B3A}" srcOrd="0" destOrd="0" presId="urn:microsoft.com/office/officeart/2005/8/layout/list1"/>
    <dgm:cxn modelId="{665D46A0-ED64-491F-B0E4-4BAB12D24EDC}" type="presParOf" srcId="{BE5A015C-B540-4EEC-8ECB-20DE2A780B3A}" destId="{69D079D5-F38C-43C0-8067-D418A0980C09}" srcOrd="0" destOrd="0" presId="urn:microsoft.com/office/officeart/2005/8/layout/list1"/>
    <dgm:cxn modelId="{3477D0B2-1481-4D5D-A76F-C2973536209A}" type="presParOf" srcId="{BE5A015C-B540-4EEC-8ECB-20DE2A780B3A}" destId="{A3B27ACE-BFD0-43DD-8583-49F9827436E8}" srcOrd="1" destOrd="0" presId="urn:microsoft.com/office/officeart/2005/8/layout/list1"/>
    <dgm:cxn modelId="{A830B730-0731-4A33-AF81-36238DB62878}" type="presParOf" srcId="{6442E10D-EFEF-41FA-9F51-0AF87F811F1F}" destId="{36DED775-AEEB-4059-AB23-B37526263571}" srcOrd="1" destOrd="0" presId="urn:microsoft.com/office/officeart/2005/8/layout/list1"/>
    <dgm:cxn modelId="{2F455ED6-9FBB-4C30-BF2C-43F892B0414E}" type="presParOf" srcId="{6442E10D-EFEF-41FA-9F51-0AF87F811F1F}" destId="{134F30EF-B51C-4AE2-AB0B-63886FE9CAE2}" srcOrd="2" destOrd="0" presId="urn:microsoft.com/office/officeart/2005/8/layout/list1"/>
    <dgm:cxn modelId="{5B19889C-F556-4CD8-8BB8-38822E0BE5B2}" type="presParOf" srcId="{6442E10D-EFEF-41FA-9F51-0AF87F811F1F}" destId="{8091AE82-1BE0-4816-BCBC-80B3CCE49B28}" srcOrd="3" destOrd="0" presId="urn:microsoft.com/office/officeart/2005/8/layout/list1"/>
    <dgm:cxn modelId="{E09138A2-DA22-44D8-8C94-57CFEDD383FA}" type="presParOf" srcId="{6442E10D-EFEF-41FA-9F51-0AF87F811F1F}" destId="{54D25DE7-D394-4E10-81D6-35C9949CCFE0}" srcOrd="4" destOrd="0" presId="urn:microsoft.com/office/officeart/2005/8/layout/list1"/>
    <dgm:cxn modelId="{D35392A0-8F7E-4B7C-B571-325FEC7CE5B9}" type="presParOf" srcId="{54D25DE7-D394-4E10-81D6-35C9949CCFE0}" destId="{894DB9EE-DC71-4F6C-9985-C22585011766}" srcOrd="0" destOrd="0" presId="urn:microsoft.com/office/officeart/2005/8/layout/list1"/>
    <dgm:cxn modelId="{26DF88FE-23B6-415D-AF1C-B24647B25BC3}" type="presParOf" srcId="{54D25DE7-D394-4E10-81D6-35C9949CCFE0}" destId="{0EB11962-E77E-4584-BDC5-38AD9742232A}" srcOrd="1" destOrd="0" presId="urn:microsoft.com/office/officeart/2005/8/layout/list1"/>
    <dgm:cxn modelId="{03A00340-A8D5-49E7-9317-B30342B71B44}" type="presParOf" srcId="{6442E10D-EFEF-41FA-9F51-0AF87F811F1F}" destId="{F6FBD7CC-354B-4676-B0F1-4AF8BD41B501}" srcOrd="5" destOrd="0" presId="urn:microsoft.com/office/officeart/2005/8/layout/list1"/>
    <dgm:cxn modelId="{2A794A67-1F83-4849-8200-AD971D877B7A}" type="presParOf" srcId="{6442E10D-EFEF-41FA-9F51-0AF87F811F1F}" destId="{8714C5CD-D94B-4E73-9F84-F5E5D49DA5FA}" srcOrd="6" destOrd="0" presId="urn:microsoft.com/office/officeart/2005/8/layout/list1"/>
    <dgm:cxn modelId="{AA90D881-43D6-40B2-B50F-271A25B64E23}" type="presParOf" srcId="{6442E10D-EFEF-41FA-9F51-0AF87F811F1F}" destId="{3261CF44-E8B7-4501-B141-42D8429EF978}" srcOrd="7" destOrd="0" presId="urn:microsoft.com/office/officeart/2005/8/layout/list1"/>
    <dgm:cxn modelId="{86AF3474-E137-448B-B1A6-104700C6DEAC}" type="presParOf" srcId="{6442E10D-EFEF-41FA-9F51-0AF87F811F1F}" destId="{2BDBD468-75E9-40FB-86CE-26579CF19FF5}" srcOrd="8" destOrd="0" presId="urn:microsoft.com/office/officeart/2005/8/layout/list1"/>
    <dgm:cxn modelId="{DD8FC55E-D20C-4013-AE02-220B2FCA0BF9}" type="presParOf" srcId="{2BDBD468-75E9-40FB-86CE-26579CF19FF5}" destId="{1B2D42E8-C792-4655-A1FF-F93F0B9B25A0}" srcOrd="0" destOrd="0" presId="urn:microsoft.com/office/officeart/2005/8/layout/list1"/>
    <dgm:cxn modelId="{4BE94D5F-5CA1-4290-97C1-7D8E945296EE}" type="presParOf" srcId="{2BDBD468-75E9-40FB-86CE-26579CF19FF5}" destId="{5FC870C5-382E-4C08-B01F-84849F006986}" srcOrd="1" destOrd="0" presId="urn:microsoft.com/office/officeart/2005/8/layout/list1"/>
    <dgm:cxn modelId="{F693B6A1-C15B-432C-A5F0-4C2E9790A4E1}" type="presParOf" srcId="{6442E10D-EFEF-41FA-9F51-0AF87F811F1F}" destId="{DDF6AD5D-95DE-4AA9-B571-B391429EB6EE}" srcOrd="9" destOrd="0" presId="urn:microsoft.com/office/officeart/2005/8/layout/list1"/>
    <dgm:cxn modelId="{E7942D0B-9323-4D86-B047-F78E49A17708}" type="presParOf" srcId="{6442E10D-EFEF-41FA-9F51-0AF87F811F1F}" destId="{CCEC4C7A-CE74-4689-8B5D-2BBE368E0571}"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4F30EF-B51C-4AE2-AB0B-63886FE9CAE2}">
      <dsp:nvSpPr>
        <dsp:cNvPr id="0" name=""/>
        <dsp:cNvSpPr/>
      </dsp:nvSpPr>
      <dsp:spPr>
        <a:xfrm>
          <a:off x="0" y="381309"/>
          <a:ext cx="4237521"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27ACE-BFD0-43DD-8583-49F9827436E8}">
      <dsp:nvSpPr>
        <dsp:cNvPr id="0" name=""/>
        <dsp:cNvSpPr/>
      </dsp:nvSpPr>
      <dsp:spPr>
        <a:xfrm>
          <a:off x="211876" y="130259"/>
          <a:ext cx="2966264"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118" tIns="0" rIns="112118" bIns="0" numCol="1" spcCol="1270" anchor="ctr" anchorCtr="0">
          <a:noAutofit/>
        </a:bodyPr>
        <a:lstStyle/>
        <a:p>
          <a:pPr lvl="0" algn="l" defTabSz="755650">
            <a:lnSpc>
              <a:spcPct val="90000"/>
            </a:lnSpc>
            <a:spcBef>
              <a:spcPct val="0"/>
            </a:spcBef>
            <a:spcAft>
              <a:spcPct val="35000"/>
            </a:spcAft>
          </a:pPr>
          <a:r>
            <a:rPr lang="en-US" sz="1700" kern="1200" dirty="0" smtClean="0"/>
            <a:t>Advanced Development</a:t>
          </a:r>
          <a:endParaRPr lang="en-US" sz="1700" kern="1200" dirty="0"/>
        </a:p>
      </dsp:txBody>
      <dsp:txXfrm>
        <a:off x="211876" y="130259"/>
        <a:ext cx="2966264" cy="501840"/>
      </dsp:txXfrm>
    </dsp:sp>
    <dsp:sp modelId="{8714C5CD-D94B-4E73-9F84-F5E5D49DA5FA}">
      <dsp:nvSpPr>
        <dsp:cNvPr id="0" name=""/>
        <dsp:cNvSpPr/>
      </dsp:nvSpPr>
      <dsp:spPr>
        <a:xfrm>
          <a:off x="0" y="1949031"/>
          <a:ext cx="4237521"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B11962-E77E-4584-BDC5-38AD9742232A}">
      <dsp:nvSpPr>
        <dsp:cNvPr id="0" name=""/>
        <dsp:cNvSpPr/>
      </dsp:nvSpPr>
      <dsp:spPr>
        <a:xfrm>
          <a:off x="211876" y="1698060"/>
          <a:ext cx="2966264"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118" tIns="0" rIns="112118" bIns="0" numCol="1" spcCol="1270" anchor="ctr" anchorCtr="0">
          <a:noAutofit/>
        </a:bodyPr>
        <a:lstStyle/>
        <a:p>
          <a:pPr lvl="0" algn="l" defTabSz="755650">
            <a:lnSpc>
              <a:spcPct val="90000"/>
            </a:lnSpc>
            <a:spcBef>
              <a:spcPct val="0"/>
            </a:spcBef>
            <a:spcAft>
              <a:spcPct val="35000"/>
            </a:spcAft>
          </a:pPr>
          <a:r>
            <a:rPr lang="en-US" sz="1700" kern="1200" dirty="0" smtClean="0"/>
            <a:t>Community R&amp;D</a:t>
          </a:r>
          <a:endParaRPr lang="en-US" sz="1700" kern="1200" dirty="0"/>
        </a:p>
      </dsp:txBody>
      <dsp:txXfrm>
        <a:off x="211876" y="1698060"/>
        <a:ext cx="2966264" cy="501840"/>
      </dsp:txXfrm>
    </dsp:sp>
    <dsp:sp modelId="{CCEC4C7A-CE74-4689-8B5D-2BBE368E0571}">
      <dsp:nvSpPr>
        <dsp:cNvPr id="0" name=""/>
        <dsp:cNvSpPr/>
      </dsp:nvSpPr>
      <dsp:spPr>
        <a:xfrm>
          <a:off x="0" y="3743088"/>
          <a:ext cx="4237521"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C870C5-382E-4C08-B01F-84849F006986}">
      <dsp:nvSpPr>
        <dsp:cNvPr id="0" name=""/>
        <dsp:cNvSpPr/>
      </dsp:nvSpPr>
      <dsp:spPr>
        <a:xfrm>
          <a:off x="211876" y="3492190"/>
          <a:ext cx="2966264"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118" tIns="0" rIns="112118" bIns="0" numCol="1" spcCol="1270" anchor="ctr" anchorCtr="0">
          <a:noAutofit/>
        </a:bodyPr>
        <a:lstStyle/>
        <a:p>
          <a:pPr lvl="0" algn="l" defTabSz="755650">
            <a:lnSpc>
              <a:spcPct val="90000"/>
            </a:lnSpc>
            <a:spcBef>
              <a:spcPct val="0"/>
            </a:spcBef>
            <a:spcAft>
              <a:spcPct val="35000"/>
            </a:spcAft>
          </a:pPr>
          <a:r>
            <a:rPr lang="en-US" sz="1700" kern="1200" dirty="0" smtClean="0"/>
            <a:t>Member/Partner Engagement</a:t>
          </a:r>
          <a:endParaRPr lang="en-US" sz="1700" kern="1200" dirty="0"/>
        </a:p>
      </dsp:txBody>
      <dsp:txXfrm>
        <a:off x="211876" y="3492190"/>
        <a:ext cx="2966264" cy="5018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88CA0-556C-48FF-86E2-FF35850D4988}" type="datetimeFigureOut">
              <a:rPr lang="en-US" smtClean="0"/>
              <a:pPr/>
              <a:t>3/12/2014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D6B667-2232-4724-A11E-410F123D3A1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8C6BD-D8CF-43CE-9A0D-DA4E77A4F016}" type="datetimeFigureOut">
              <a:rPr lang="en-US" smtClean="0"/>
              <a:pPr/>
              <a:t>3/12/2014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E8577-7E78-41DF-96AC-A776B0057BB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lickr.com/photos/33302583@N00/590767259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lickr.com/photos/mathieustruck/655130332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lickr.com/photos/condadoconde/345623930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flickr.com/photos/katiew/32016180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lickr.com/photos/shanelin/695043028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flickr.com/photos/18378305@N00/858312090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flickr.com/photos/mag3737/452838421/"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lickr.com/photos/tonivc/228367677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flickr.com/photos/obikani/1128924422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lickr.com/photos/kimota/10578301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special thanks to the American Library Association for inviting  OCLC Research to present</a:t>
            </a:r>
            <a:r>
              <a:rPr lang="en-US" baseline="0" dirty="0" smtClean="0"/>
              <a:t> this update.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have also been </a:t>
            </a:r>
            <a:r>
              <a:rPr lang="en-US" sz="1200" kern="1200" dirty="0" smtClean="0">
                <a:solidFill>
                  <a:schemeClr val="tx1"/>
                </a:solidFill>
                <a:latin typeface="+mn-lt"/>
                <a:ea typeface="+mn-ea"/>
                <a:cs typeface="+mn-cs"/>
              </a:rPr>
              <a:t>working with a group of </a:t>
            </a:r>
            <a:r>
              <a:rPr lang="en-US" sz="1200" kern="1200" dirty="0" err="1" smtClean="0">
                <a:solidFill>
                  <a:schemeClr val="tx1"/>
                </a:solidFill>
                <a:latin typeface="+mn-lt"/>
                <a:ea typeface="+mn-ea"/>
                <a:cs typeface="+mn-cs"/>
              </a:rPr>
              <a:t>Syriac</a:t>
            </a:r>
            <a:r>
              <a:rPr lang="en-US" sz="1200" kern="1200" dirty="0" smtClean="0">
                <a:solidFill>
                  <a:schemeClr val="tx1"/>
                </a:solidFill>
                <a:latin typeface="+mn-lt"/>
                <a:ea typeface="+mn-ea"/>
                <a:cs typeface="+mn-cs"/>
              </a:rPr>
              <a:t> studies scholars to add </a:t>
            </a:r>
            <a:r>
              <a:rPr lang="en-US" sz="1200" kern="1200" dirty="0" err="1" smtClean="0">
                <a:solidFill>
                  <a:schemeClr val="tx1"/>
                </a:solidFill>
                <a:latin typeface="+mn-lt"/>
                <a:ea typeface="+mn-ea"/>
                <a:cs typeface="+mn-cs"/>
              </a:rPr>
              <a:t>Syriac</a:t>
            </a:r>
            <a:r>
              <a:rPr lang="en-US" sz="1200" kern="1200" dirty="0" smtClean="0">
                <a:solidFill>
                  <a:schemeClr val="tx1"/>
                </a:solidFill>
                <a:latin typeface="+mn-lt"/>
                <a:ea typeface="+mn-ea"/>
                <a:cs typeface="+mn-cs"/>
              </a:rPr>
              <a:t> script to existing names and adding new ones. </a:t>
            </a:r>
            <a:r>
              <a:rPr lang="en-US" sz="1200" kern="1200" dirty="0" err="1" smtClean="0">
                <a:solidFill>
                  <a:schemeClr val="tx1"/>
                </a:solidFill>
                <a:latin typeface="+mn-lt"/>
                <a:ea typeface="+mn-ea"/>
                <a:cs typeface="+mn-cs"/>
              </a:rPr>
              <a:t>Syriac</a:t>
            </a:r>
            <a:r>
              <a:rPr lang="en-US" sz="1200" kern="1200" dirty="0" smtClean="0">
                <a:solidFill>
                  <a:schemeClr val="tx1"/>
                </a:solidFill>
                <a:latin typeface="+mn-lt"/>
                <a:ea typeface="+mn-ea"/>
                <a:cs typeface="+mn-cs"/>
              </a:rPr>
              <a:t> is a dialect of Aramaic, developed in the kingdom of Mesopotamia in the first century A.D. It flourished in the Persian and Roman Empires, and </a:t>
            </a:r>
            <a:r>
              <a:rPr lang="en-US" sz="1200" kern="1200" dirty="0" err="1" smtClean="0">
                <a:solidFill>
                  <a:schemeClr val="tx1"/>
                </a:solidFill>
                <a:latin typeface="+mn-lt"/>
                <a:ea typeface="+mn-ea"/>
                <a:cs typeface="+mn-cs"/>
              </a:rPr>
              <a:t>Syriac</a:t>
            </a:r>
            <a:r>
              <a:rPr lang="en-US" sz="1200" kern="1200" dirty="0" smtClean="0">
                <a:solidFill>
                  <a:schemeClr val="tx1"/>
                </a:solidFill>
                <a:latin typeface="+mn-lt"/>
                <a:ea typeface="+mn-ea"/>
                <a:cs typeface="+mn-cs"/>
              </a:rPr>
              <a:t> texts comprise the third largest surviving corpus of literature from the fourth through seventh centuries, after Greek and Latin. </a:t>
            </a:r>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Syriac</a:t>
            </a:r>
            <a:r>
              <a:rPr lang="en-US" sz="1200" kern="1200" baseline="0" dirty="0" smtClean="0">
                <a:solidFill>
                  <a:schemeClr val="tx1"/>
                </a:solidFill>
                <a:latin typeface="+mn-lt"/>
                <a:ea typeface="+mn-ea"/>
                <a:cs typeface="+mn-cs"/>
              </a:rPr>
              <a:t> reference portal in development includes not only the </a:t>
            </a:r>
            <a:r>
              <a:rPr lang="en-US" sz="1200" kern="1200" baseline="0" dirty="0" err="1" smtClean="0">
                <a:solidFill>
                  <a:schemeClr val="tx1"/>
                </a:solidFill>
                <a:latin typeface="+mn-lt"/>
                <a:ea typeface="+mn-ea"/>
                <a:cs typeface="+mn-cs"/>
              </a:rPr>
              <a:t>Syriac</a:t>
            </a:r>
            <a:r>
              <a:rPr lang="en-US" sz="1200" kern="1200" baseline="0" dirty="0" smtClean="0">
                <a:solidFill>
                  <a:schemeClr val="tx1"/>
                </a:solidFill>
                <a:latin typeface="+mn-lt"/>
                <a:ea typeface="+mn-ea"/>
                <a:cs typeface="+mn-cs"/>
              </a:rPr>
              <a:t> script form of the name, but other script variations as well, including Arabic.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number of </a:t>
            </a:r>
            <a:r>
              <a:rPr lang="en-US" sz="1200" kern="1200" dirty="0" err="1" smtClean="0">
                <a:solidFill>
                  <a:schemeClr val="tx1"/>
                </a:solidFill>
                <a:latin typeface="+mn-lt"/>
                <a:ea typeface="+mn-ea"/>
                <a:cs typeface="+mn-cs"/>
              </a:rPr>
              <a:t>Syriac</a:t>
            </a:r>
            <a:r>
              <a:rPr lang="en-US" sz="1200" kern="1200" baseline="0" dirty="0" smtClean="0">
                <a:solidFill>
                  <a:schemeClr val="tx1"/>
                </a:solidFill>
                <a:latin typeface="+mn-lt"/>
                <a:ea typeface="+mn-ea"/>
                <a:cs typeface="+mn-cs"/>
              </a:rPr>
              <a:t> names are already represented in VIAF, as in this example. (click) Note that although </a:t>
            </a:r>
            <a:r>
              <a:rPr lang="en-US" sz="1200" kern="1200" baseline="0" dirty="0" err="1" smtClean="0">
                <a:solidFill>
                  <a:schemeClr val="tx1"/>
                </a:solidFill>
                <a:latin typeface="+mn-lt"/>
                <a:ea typeface="+mn-ea"/>
                <a:cs typeface="+mn-cs"/>
              </a:rPr>
              <a:t>Ephram</a:t>
            </a:r>
            <a:r>
              <a:rPr lang="en-US" sz="1200" kern="1200" baseline="0" dirty="0" smtClean="0">
                <a:solidFill>
                  <a:schemeClr val="tx1"/>
                </a:solidFill>
                <a:latin typeface="+mn-lt"/>
                <a:ea typeface="+mn-ea"/>
                <a:cs typeface="+mn-cs"/>
              </a:rPr>
              <a:t> has been contributed by 14 different sources, none includes the </a:t>
            </a:r>
            <a:r>
              <a:rPr lang="en-US" sz="1200" kern="1200" baseline="0" dirty="0" err="1" smtClean="0">
                <a:solidFill>
                  <a:schemeClr val="tx1"/>
                </a:solidFill>
                <a:latin typeface="+mn-lt"/>
                <a:ea typeface="+mn-ea"/>
                <a:cs typeface="+mn-cs"/>
              </a:rPr>
              <a:t>Syriac</a:t>
            </a:r>
            <a:r>
              <a:rPr lang="en-US" sz="1200" kern="1200" baseline="0" dirty="0" smtClean="0">
                <a:solidFill>
                  <a:schemeClr val="tx1"/>
                </a:solidFill>
                <a:latin typeface="+mn-lt"/>
                <a:ea typeface="+mn-ea"/>
                <a:cs typeface="+mn-cs"/>
              </a:rPr>
              <a:t> script that </a:t>
            </a:r>
            <a:r>
              <a:rPr lang="en-US" sz="1200" kern="1200" baseline="0" dirty="0" err="1" smtClean="0">
                <a:solidFill>
                  <a:schemeClr val="tx1"/>
                </a:solidFill>
                <a:latin typeface="+mn-lt"/>
                <a:ea typeface="+mn-ea"/>
                <a:cs typeface="+mn-cs"/>
              </a:rPr>
              <a:t>Ephram</a:t>
            </a:r>
            <a:r>
              <a:rPr lang="en-US" sz="1200" kern="1200" baseline="0" dirty="0" smtClean="0">
                <a:solidFill>
                  <a:schemeClr val="tx1"/>
                </a:solidFill>
                <a:latin typeface="+mn-lt"/>
                <a:ea typeface="+mn-ea"/>
                <a:cs typeface="+mn-cs"/>
              </a:rPr>
              <a:t> wrote in.  When we load the </a:t>
            </a:r>
            <a:r>
              <a:rPr lang="en-US" sz="1200" kern="1200" baseline="0" dirty="0" err="1" smtClean="0">
                <a:solidFill>
                  <a:schemeClr val="tx1"/>
                </a:solidFill>
                <a:latin typeface="+mn-lt"/>
                <a:ea typeface="+mn-ea"/>
                <a:cs typeface="+mn-cs"/>
              </a:rPr>
              <a:t>Syriac</a:t>
            </a:r>
            <a:r>
              <a:rPr lang="en-US" sz="1200" kern="1200" baseline="0" dirty="0" smtClean="0">
                <a:solidFill>
                  <a:schemeClr val="tx1"/>
                </a:solidFill>
                <a:latin typeface="+mn-lt"/>
                <a:ea typeface="+mn-ea"/>
                <a:cs typeface="+mn-cs"/>
              </a:rPr>
              <a:t> records, expected soon, the </a:t>
            </a:r>
            <a:r>
              <a:rPr lang="en-US" dirty="0" err="1" smtClean="0"/>
              <a:t>Syriac</a:t>
            </a:r>
            <a:r>
              <a:rPr lang="en-US" dirty="0" smtClean="0"/>
              <a:t>-script form of the name will</a:t>
            </a:r>
            <a:r>
              <a:rPr lang="en-US" baseline="0" dirty="0" smtClean="0"/>
              <a:t> appear within the VIAF cluster, with its own icon. (click) The other multiple forms of </a:t>
            </a:r>
            <a:r>
              <a:rPr lang="en-US" baseline="0" dirty="0" err="1" smtClean="0"/>
              <a:t>Syriac</a:t>
            </a:r>
            <a:r>
              <a:rPr lang="en-US" baseline="0" dirty="0" smtClean="0"/>
              <a:t> and other script forms will be included under “Alternate names”.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scholars, VIAF represents a resource for disseminating their research on names beyond their own communities. </a:t>
            </a:r>
            <a:r>
              <a:rPr lang="en-US" sz="1200" b="0" i="0" kern="1200" dirty="0" smtClean="0">
                <a:solidFill>
                  <a:schemeClr val="tx1"/>
                </a:solidFill>
                <a:latin typeface="+mn-lt"/>
                <a:ea typeface="+mn-ea"/>
                <a:cs typeface="+mn-cs"/>
              </a:rPr>
              <a:t> Scholars benefit by receiving VIAF URIs as persistent identifiers for the names they contribute that they can then use in their own databases, linked data applications, scholarly discourse, and name disambiguation in multinational collaborations</a:t>
            </a:r>
            <a:r>
              <a:rPr lang="en-US" sz="1200" b="0" i="0" kern="1200" baseline="0" dirty="0" smtClean="0">
                <a:solidFill>
                  <a:schemeClr val="tx1"/>
                </a:solidFill>
                <a:latin typeface="+mn-lt"/>
                <a:ea typeface="+mn-ea"/>
                <a:cs typeface="+mn-cs"/>
              </a:rPr>
              <a:t> often </a:t>
            </a:r>
            <a:r>
              <a:rPr lang="en-US" baseline="0" dirty="0" smtClean="0"/>
              <a:t>undertaken outside the traditional library domain.  We’re widening both the user and contribution VIAF base beyond libraries to scholarly communities. </a:t>
            </a:r>
            <a:r>
              <a:rPr lang="en-US" sz="1200" b="0" i="0" kern="1200" dirty="0" smtClean="0">
                <a:solidFill>
                  <a:schemeClr val="tx1"/>
                </a:solidFill>
                <a:latin typeface="+mn-lt"/>
                <a:ea typeface="+mn-ea"/>
                <a:cs typeface="+mn-cs"/>
              </a:rPr>
              <a:t>Both scholarly societies and libraries benefit because VIAF is enriched by name authority data which would not otherwise be contributed by national libraries.</a:t>
            </a:r>
            <a:endParaRPr lang="en-US" dirty="0"/>
          </a:p>
        </p:txBody>
      </p:sp>
      <p:sp>
        <p:nvSpPr>
          <p:cNvPr id="4" name="Slide Number Placeholder 3"/>
          <p:cNvSpPr>
            <a:spLocks noGrp="1"/>
          </p:cNvSpPr>
          <p:nvPr>
            <p:ph type="sldNum" sz="quarter" idx="10"/>
          </p:nvPr>
        </p:nvSpPr>
        <p:spPr/>
        <p:txBody>
          <a:bodyPr/>
          <a:lstStyle/>
          <a:p>
            <a:fld id="{3A0723AC-E476-4825-8D42-72771A69A53E}"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 will now summarize work over the past year on registering researchers in authority files. This is still “work in progress”.</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some background</a:t>
            </a:r>
            <a:r>
              <a:rPr lang="en-US" baseline="0" dirty="0" smtClean="0"/>
              <a:t> and the problem statement. These are three university rankings issued annually, </a:t>
            </a:r>
            <a:r>
              <a:rPr lang="en-US" dirty="0" smtClean="0"/>
              <a:t>rankings that are of particular importance to research libraries. Some universities even incorporate</a:t>
            </a:r>
            <a:r>
              <a:rPr lang="en-US" baseline="0" dirty="0" smtClean="0"/>
              <a:t> raising their ranking in their strategic plans. All three use citations as a factor in determining the rankings, which skews the results towards universities focusing on the sciences rather than the humanities. It also puts added weight to authors of </a:t>
            </a:r>
            <a:r>
              <a:rPr lang="en-US" i="1" baseline="0" dirty="0" smtClean="0"/>
              <a:t>journal articles</a:t>
            </a:r>
            <a:r>
              <a:rPr lang="en-US" i="0" baseline="0" dirty="0" smtClean="0"/>
              <a:t>, which are usually not represented in national authority files.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Noam</a:t>
            </a:r>
            <a:r>
              <a:rPr lang="en-US" baseline="0" dirty="0" smtClean="0"/>
              <a:t> Chomsky is a scholar widely translated.  </a:t>
            </a:r>
            <a:r>
              <a:rPr lang="en-US" baseline="0" dirty="0" err="1" smtClean="0"/>
              <a:t>WorldCat</a:t>
            </a:r>
            <a:r>
              <a:rPr lang="en-US" baseline="0" dirty="0" smtClean="0"/>
              <a:t> has records for his works in fifty languages. But only some of the forms of his name are represented as “preferred forms” in national authority files (shown on the left). </a:t>
            </a:r>
            <a:r>
              <a:rPr lang="en-US" dirty="0" smtClean="0"/>
              <a:t>T</a:t>
            </a:r>
            <a:r>
              <a:rPr lang="en-US" baseline="0" dirty="0" smtClean="0"/>
              <a:t>he forms on the right are from </a:t>
            </a:r>
            <a:r>
              <a:rPr lang="en-US" baseline="0" dirty="0" err="1" smtClean="0"/>
              <a:t>wikidata</a:t>
            </a:r>
            <a:r>
              <a:rPr lang="en-US" baseline="0" dirty="0" smtClean="0"/>
              <a:t>. The Library of Congress/NACO authority file can support only a few of the scripts shown, representing these scripts with </a:t>
            </a:r>
            <a:r>
              <a:rPr lang="en-US" baseline="0" dirty="0" err="1" smtClean="0"/>
              <a:t>romanizations</a:t>
            </a:r>
            <a:r>
              <a:rPr lang="en-US" baseline="0" dirty="0" smtClean="0"/>
              <a:t>.</a:t>
            </a:r>
          </a:p>
          <a:p>
            <a:endParaRPr lang="en-US" baseline="0" dirty="0" smtClean="0"/>
          </a:p>
          <a:p>
            <a:r>
              <a:rPr lang="en-US" baseline="0" dirty="0" smtClean="0"/>
              <a:t>Note that the “N. Chomsky” form used in journal articles is generally </a:t>
            </a:r>
            <a:r>
              <a:rPr lang="en-US" i="1" baseline="0" dirty="0" smtClean="0"/>
              <a:t>not</a:t>
            </a:r>
            <a:r>
              <a:rPr lang="en-US" i="0" baseline="0" dirty="0" smtClean="0"/>
              <a:t> included in national authority files. Chomsky happens to have a rather unique name, but for many others it would be a challenge to match up the abbreviated journal citation form with the fuller forms of name. This illustrates the futility of relying on text string matching to determine if two authors represent the same person or not.</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Michael Conlon is a</a:t>
            </a:r>
            <a:r>
              <a:rPr lang="en-US" baseline="0" dirty="0" smtClean="0"/>
              <a:t> member of our task group, an expert in </a:t>
            </a:r>
            <a:r>
              <a:rPr lang="en-US" baseline="0" dirty="0" err="1" smtClean="0"/>
              <a:t>biomedial</a:t>
            </a:r>
            <a:r>
              <a:rPr lang="en-US" baseline="0" dirty="0" smtClean="0"/>
              <a:t> informatics at the University of Florida. There is another Michael Conlon in the UK who writes articles on European taxes. Obviously two different people. Then there’s an article on </a:t>
            </a:r>
            <a:r>
              <a:rPr lang="en-US" baseline="0" dirty="0" err="1" smtClean="0"/>
              <a:t>microbiota</a:t>
            </a:r>
            <a:r>
              <a:rPr lang="en-US" baseline="0" dirty="0" smtClean="0"/>
              <a:t> in the Australian journal Microbiology written by a Michael Conlon. The same Michael Conlon as the U. Florida one or a different one based in Australia? Without other metadata, it is difficult to tell.</a:t>
            </a:r>
          </a:p>
          <a:p>
            <a:endParaRPr lang="en-US" baseline="0" dirty="0" smtClean="0"/>
          </a:p>
          <a:p>
            <a:r>
              <a:rPr lang="en-US" dirty="0" smtClean="0"/>
              <a:t>Michael</a:t>
            </a:r>
            <a:r>
              <a:rPr lang="en-US" baseline="0" dirty="0" smtClean="0"/>
              <a:t> Conlon is a rather uncommon name. But consider that in China 275 million people have the surname of Li, Wang or Zhang. And that’s not including the millions of overseas Chinese. The chances ethnic Chinese having the same name—especially in the abbreviated form used in journal articles– is high. We need other identifying attributes such as institutional affiliation and discipline (if not photos) to disambiguate names.</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researchers already have multiple identifiers. This is an example from a signature block in an email. The researcher includes </a:t>
            </a:r>
            <a:r>
              <a:rPr lang="en-US" i="1" dirty="0" smtClean="0"/>
              <a:t>twelve</a:t>
            </a:r>
            <a:r>
              <a:rPr lang="en-US" i="0" dirty="0" smtClean="0"/>
              <a:t> different identifiers or profiles he’s represented in. This also fragments his Web presence.</a:t>
            </a:r>
          </a:p>
          <a:p>
            <a:r>
              <a:rPr lang="en-US" i="0" dirty="0" smtClean="0"/>
              <a:t> </a:t>
            </a:r>
          </a:p>
          <a:p>
            <a:r>
              <a:rPr lang="en-US" i="0" dirty="0" smtClean="0"/>
              <a:t>To</a:t>
            </a:r>
            <a:r>
              <a:rPr lang="en-US" i="0" baseline="0" dirty="0" smtClean="0"/>
              <a:t> recap the problem statement:</a:t>
            </a:r>
          </a:p>
          <a:p>
            <a:pPr>
              <a:buFontTx/>
              <a:buChar char="-"/>
            </a:pPr>
            <a:r>
              <a:rPr lang="en-US" i="0" baseline="0" dirty="0" smtClean="0"/>
              <a:t>Citations are a factor in assessing the impact of scholarship but journal article authors often are not represented in authority files.</a:t>
            </a:r>
          </a:p>
          <a:p>
            <a:pPr>
              <a:buFontTx/>
              <a:buChar char="-"/>
            </a:pPr>
            <a:r>
              <a:rPr lang="en-US" i="0" baseline="0" dirty="0" smtClean="0"/>
              <a:t> A given scholar can be represented by different forms of the name, all of which may not be included in authority files.</a:t>
            </a:r>
          </a:p>
          <a:p>
            <a:pPr>
              <a:buFontTx/>
              <a:buChar char="-"/>
            </a:pPr>
            <a:r>
              <a:rPr lang="en-US" i="0" baseline="0" dirty="0" smtClean="0"/>
              <a:t>Two or more researchers may have the same name, and we need other attributes to disambiguate them.</a:t>
            </a:r>
          </a:p>
          <a:p>
            <a:pPr>
              <a:buFontTx/>
              <a:buChar char="-"/>
            </a:pPr>
            <a:r>
              <a:rPr lang="en-US" i="0" baseline="0" dirty="0" smtClean="0"/>
              <a:t>Some researchers already have multiple identifiers.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members of the OCLC Research Registering Researchers in Authority Files Task Group which I facilitate. The members represent different perspectives from three countries – the U.S., The</a:t>
            </a:r>
            <a:r>
              <a:rPr lang="en-US" baseline="0" dirty="0" smtClean="0"/>
              <a:t> Netherlands, and the UK.  We have members who are librarians, those who contribute to the LC/NACO authority file or train others to do so and who are members of the Program for Cooperative Cataloging. We have ORCID and ISNI Board members, and representatives from VIVO, a Current Research Information System (</a:t>
            </a:r>
            <a:r>
              <a:rPr lang="en-US" baseline="0" dirty="0" err="1" smtClean="0"/>
              <a:t>Symplectic</a:t>
            </a:r>
            <a:r>
              <a:rPr lang="en-US" baseline="0" dirty="0" smtClean="0"/>
              <a:t>), and a publisher (</a:t>
            </a:r>
            <a:r>
              <a:rPr lang="en-US" baseline="0" dirty="0" err="1" smtClean="0"/>
              <a:t>Bowker</a:t>
            </a:r>
            <a:r>
              <a:rPr lang="en-US" baseline="0" dirty="0" smtClean="0"/>
              <a:t>). My colleague Thom Hickey is the chief scientist responsible for creating the Virtual International Authority File and is on both the VIAF Council and the ORCID Board.</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 the task</a:t>
            </a:r>
            <a:r>
              <a:rPr lang="en-US" baseline="0" dirty="0" smtClean="0"/>
              <a:t> group did was write up 18 use case scenarios from the perspective of different actors or stakeholders. I’ve consolidate the needs identified here; some overlap. </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the use case scenarios we derived functional requirements, again linked to the stakeholders. These are the functional requirements for librarians – we need consistent and robust metadata </a:t>
            </a:r>
            <a:r>
              <a:rPr lang="en-US" dirty="0" smtClean="0">
                <a:latin typeface="Open Sans"/>
              </a:rPr>
              <a:t>to allow for successful integration with other researcher’s output and various types of sorting. </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Partnership</a:t>
            </a:r>
            <a:r>
              <a:rPr lang="en-US" baseline="0" dirty="0" smtClean="0"/>
              <a:t> - </a:t>
            </a:r>
            <a:r>
              <a:rPr lang="en-US" dirty="0" smtClean="0"/>
              <a:t>162 Partner Institutions </a:t>
            </a:r>
          </a:p>
          <a:p>
            <a:pPr lvl="1"/>
            <a:r>
              <a:rPr lang="en-US" dirty="0" smtClean="0"/>
              <a:t>125 in North America, 28 in Europe, 9 in Asia</a:t>
            </a:r>
          </a:p>
          <a:p>
            <a:pPr lvl="1"/>
            <a:r>
              <a:rPr lang="en-US" dirty="0" smtClean="0"/>
              <a:t>22 of the top 25 universities in The Times Higher Education World Ranking</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functional requirements for the researcher, university administrator and funder. Other requirements are targeted for other stakeholders.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started with a list of </a:t>
            </a:r>
            <a:r>
              <a:rPr lang="en-US" baseline="0" dirty="0" smtClean="0"/>
              <a:t>over 100 different research information/identifier systems. </a:t>
            </a:r>
            <a:r>
              <a:rPr lang="en-US" dirty="0" smtClean="0"/>
              <a:t> Criteria used to select systems to profile: 1) have significant mind-share/take-up by researchers and 2) researchers are represented by a persistent, unique, and publicly accessible</a:t>
            </a:r>
            <a:r>
              <a:rPr lang="en-US" baseline="0" dirty="0" smtClean="0"/>
              <a:t> URI.  We wanted to end up with a representative sample  of different research information/identifier systems. For some system types we profiled only one system to represent a category.</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a:t>
            </a:r>
            <a:r>
              <a:rPr lang="en-US" baseline="0" dirty="0" smtClean="0"/>
              <a:t> profile contains many characteristics; I’m showing only a partial overview, of the scope and size, for the systems characterized as authority or identifier hubs. Some focus </a:t>
            </a:r>
            <a:r>
              <a:rPr lang="en-US" i="1" baseline="0" dirty="0" smtClean="0"/>
              <a:t>only</a:t>
            </a:r>
            <a:r>
              <a:rPr lang="en-US" i="0" baseline="0" dirty="0" smtClean="0"/>
              <a:t> on researchers, while others are broad with millions of people represented. It is often impossible to tell how many researchers are represented in these larger databases.</a:t>
            </a:r>
            <a:endParaRPr lang="en-US" dirty="0" smtClean="0"/>
          </a:p>
          <a:p>
            <a:endParaRPr lang="en-US" dirty="0" smtClean="0"/>
          </a:p>
          <a:p>
            <a:r>
              <a:rPr lang="en-US" dirty="0" smtClean="0"/>
              <a:t>The Lattes Platform is the largest of the researcher-only databases; it  includes Brazilian researchers in all disciplines plus those outside Brazil</a:t>
            </a:r>
            <a:r>
              <a:rPr lang="en-US" baseline="0" dirty="0" smtClean="0"/>
              <a:t> who work with them.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ISNI’s focus is to consolidate the data from multiple sources and assign then diffuse identifiers to support machine matching and disambiguation of name identities.  </a:t>
            </a:r>
            <a:r>
              <a:rPr lang="en-GB" sz="1200" kern="1200" dirty="0" smtClean="0">
                <a:solidFill>
                  <a:schemeClr val="tx1"/>
                </a:solidFill>
                <a:latin typeface="+mn-lt"/>
                <a:ea typeface="+mn-ea"/>
                <a:cs typeface="+mn-cs"/>
              </a:rPr>
              <a:t>ISNI can be assigned to all individuals and organisations that create, perform, produce, manage, distribute or feature in creative content including natural, legal, or fictional identities.  Note that ISNI is a VIAF</a:t>
            </a:r>
            <a:r>
              <a:rPr lang="en-GB" sz="1200" kern="1200" baseline="0" dirty="0" smtClean="0">
                <a:solidFill>
                  <a:schemeClr val="tx1"/>
                </a:solidFill>
                <a:latin typeface="+mn-lt"/>
                <a:ea typeface="+mn-ea"/>
                <a:cs typeface="+mn-cs"/>
              </a:rPr>
              <a:t> contributor and Digital Author Identifiers are being loaded into ISNI.</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overlaps.</a:t>
            </a:r>
            <a:r>
              <a:rPr lang="en-US" baseline="0" dirty="0" smtClean="0"/>
              <a:t> Here, Cliff Lynch’s VIAF cluster shows he is represented by a Wikipedia article, and is also in the ISNI database as well as the LC/NACO and Dutch national authority files. My OCLC colleague Eric Childress has an authority record with his ISNI, ORCID, and VIAF identifiers.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Micah Altman (MIT) diagramed this Researcher</a:t>
            </a:r>
            <a:r>
              <a:rPr lang="en-US" baseline="0" dirty="0" smtClean="0"/>
              <a:t> ID information flow which demonstrates the complexity of the current researcher information workflow ecosystem. The ovals on the left show the various stakeholders: libraries, publishers, individual </a:t>
            </a:r>
            <a:r>
              <a:rPr lang="en-US" baseline="0" dirty="0" err="1" smtClean="0"/>
              <a:t>reserachers</a:t>
            </a:r>
            <a:r>
              <a:rPr lang="en-US" baseline="0" dirty="0" smtClean="0"/>
              <a:t>, ISNI registration agencies, ORCID and VIVO members, national research institutions. The dotted lines show the information flow among them, for example, book publishers provide information to libraries. The drums in the centers represent various types of aggregated databases: Virtual International Authority File, ISNI, ORCID, </a:t>
            </a:r>
            <a:r>
              <a:rPr lang="en-US" baseline="0" dirty="0" err="1" smtClean="0"/>
              <a:t>CrossRef</a:t>
            </a:r>
            <a:r>
              <a:rPr lang="en-US" baseline="0" dirty="0" smtClean="0"/>
              <a:t>, National platforms, VIVO.  The lower right represents institutional-based databases such as Harvard Profiles, Stanford’s Community Academic Profiles, an institution’s CRIS or Institutional repository. Note that these operate separately from the libraries’ work on authority records on the top left.  The information flows to either controlled information sources on the far right, or uncontrolled information sources on the Internet shown on the top (Google Scholar, LinkedIn, </a:t>
            </a:r>
            <a:r>
              <a:rPr lang="en-US" baseline="0" dirty="0" err="1" smtClean="0"/>
              <a:t>Mendeley</a:t>
            </a:r>
            <a:r>
              <a:rPr lang="en-US" baseline="0" dirty="0" smtClean="0"/>
              <a:t>). </a:t>
            </a:r>
          </a:p>
          <a:p>
            <a:endParaRPr lang="en-US" baseline="0" dirty="0" smtClean="0"/>
          </a:p>
          <a:p>
            <a:r>
              <a:rPr lang="en-US" baseline="0" dirty="0" smtClean="0"/>
              <a:t>A key question is how corrections or updates can be communicated between systems. Researchers are frustrated when they see errors in their profile or works incorrectly assigned to them, or works missing. Even if the information is corrected in the local instance, it often does not get reflected in the aggregated databases or hubs.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started identifying some “possibly emerging trends”.</a:t>
            </a:r>
            <a:r>
              <a:rPr lang="en-US" baseline="0" dirty="0" smtClean="0"/>
              <a:t> The field is changing so quickly it is hard to tell whether a couple of examples are isolated occurrences or indicative of an emerging trend.</a:t>
            </a:r>
          </a:p>
          <a:p>
            <a:endParaRPr lang="en-US" baseline="0" dirty="0" smtClean="0"/>
          </a:p>
          <a:p>
            <a:r>
              <a:rPr lang="en-US" baseline="0" dirty="0" smtClean="0"/>
              <a:t>Note that the four universities shown here are taking five different approaches to assigning identifiers to researchers.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task group has just started to put together its recommendations. We propose</a:t>
            </a:r>
            <a:r>
              <a:rPr lang="en-US" baseline="0" dirty="0" smtClean="0"/>
              <a:t> to target the recommendations to a particular audience or stakeholder and suggest the criteria to select which identifier to use for a particular domain of applicability.</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Publishers and rights</a:t>
            </a:r>
            <a:r>
              <a:rPr lang="en-US" baseline="0" dirty="0" smtClean="0"/>
              <a:t> management agencies</a:t>
            </a:r>
            <a:r>
              <a:rPr lang="en-US" dirty="0" smtClean="0"/>
              <a:t> in particular are very concerned about privacy &amp; rights issues they may have. It’s important to have some agreement</a:t>
            </a:r>
            <a:r>
              <a:rPr lang="en-US" baseline="0" dirty="0" smtClean="0"/>
              <a:t> that</a:t>
            </a:r>
            <a:r>
              <a:rPr lang="en-US" dirty="0" smtClean="0"/>
              <a:t> </a:t>
            </a:r>
            <a:r>
              <a:rPr lang="en-US" baseline="0" dirty="0" smtClean="0"/>
              <a:t>data that may be considered private, like birth dates, can be used for </a:t>
            </a:r>
            <a:r>
              <a:rPr lang="en-US" i="1" baseline="0" dirty="0" smtClean="0"/>
              <a:t>matching</a:t>
            </a:r>
            <a:r>
              <a:rPr lang="en-US" i="0" baseline="0" dirty="0" smtClean="0"/>
              <a:t> but not for sharing.</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Five Laws Image: http://babel.hathitrust.org/cgi/pt?id=uc1.$b99721;view=1up;seq=13</a:t>
            </a:r>
          </a:p>
          <a:p>
            <a:r>
              <a:rPr lang="en-US" sz="1200" kern="1200" dirty="0" smtClean="0">
                <a:solidFill>
                  <a:schemeClr val="tx1"/>
                </a:solidFill>
                <a:latin typeface="Arial" pitchFamily="34" charset="0"/>
                <a:cs typeface="Arial" pitchFamily="34" charset="0"/>
              </a:rPr>
              <a:t>DDC Image: </a:t>
            </a:r>
            <a:r>
              <a:rPr lang="en-US" sz="1200" kern="1200" dirty="0" smtClean="0">
                <a:solidFill>
                  <a:schemeClr val="tx1"/>
                </a:solidFill>
                <a:latin typeface="Arial" pitchFamily="34" charset="0"/>
                <a:cs typeface="Arial" pitchFamily="34" charset="0"/>
                <a:hlinkClick r:id="rId3"/>
              </a:rPr>
              <a:t>http://www.flickr.com/photos/33302583@N00/5907672591</a:t>
            </a:r>
            <a:endParaRPr lang="en-US" sz="1200" kern="1200" dirty="0" smtClean="0">
              <a:solidFill>
                <a:schemeClr val="tx1"/>
              </a:solidFill>
              <a:latin typeface="Arial" pitchFamily="34" charset="0"/>
              <a:cs typeface="Arial" pitchFamily="34" charset="0"/>
            </a:endParaRPr>
          </a:p>
          <a:p>
            <a:endParaRPr lang="en-US" sz="1200" kern="1200" dirty="0" smtClean="0">
              <a:solidFill>
                <a:schemeClr val="tx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a:t>
            </a:r>
            <a:r>
              <a:rPr lang="en-US" dirty="0" smtClean="0">
                <a:hlinkClick r:id="rId3"/>
              </a:rPr>
              <a:t>http://www.flickr.com/photos/mathieustruck/6551303327/</a:t>
            </a:r>
            <a:endParaRPr lang="en-US"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a:t>
            </a:r>
            <a:r>
              <a:rPr lang="en-US" sz="1200" kern="1200" dirty="0" smtClean="0">
                <a:solidFill>
                  <a:schemeClr val="tx1"/>
                </a:solidFill>
                <a:latin typeface="Arial" pitchFamily="34" charset="0"/>
                <a:cs typeface="Arial" pitchFamily="34" charset="0"/>
                <a:hlinkClick r:id="rId3"/>
              </a:rPr>
              <a:t>http://www.flickr.com/photos/condadoconde/3456239301/</a:t>
            </a:r>
            <a:endParaRPr lang="en-US" sz="1200" kern="1200" dirty="0" smtClean="0">
              <a:solidFill>
                <a:schemeClr val="tx1"/>
              </a:solidFill>
              <a:latin typeface="Arial" pitchFamily="34" charset="0"/>
              <a:cs typeface="Arial" pitchFamily="34" charset="0"/>
            </a:endParaRPr>
          </a:p>
          <a:p>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38</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cs typeface="Arial" pitchFamily="34" charset="0"/>
              </a:rPr>
              <a:t>Image:</a:t>
            </a:r>
            <a:r>
              <a:rPr lang="en-US" sz="1200" kern="1200" baseline="0" dirty="0" smtClean="0">
                <a:solidFill>
                  <a:schemeClr val="tx1"/>
                </a:solidFill>
                <a:latin typeface="Arial" pitchFamily="34" charset="0"/>
                <a:cs typeface="Arial" pitchFamily="34" charset="0"/>
              </a:rPr>
              <a:t> </a:t>
            </a:r>
            <a:r>
              <a:rPr lang="en-US" sz="1200" kern="1200" baseline="0" dirty="0" smtClean="0">
                <a:solidFill>
                  <a:schemeClr val="tx1"/>
                </a:solidFill>
                <a:latin typeface="Arial" pitchFamily="34" charset="0"/>
                <a:cs typeface="Arial" pitchFamily="34" charset="0"/>
                <a:hlinkClick r:id="rId3"/>
              </a:rPr>
              <a:t>http://www.flickr.com/photos/katiew/320161805/</a:t>
            </a:r>
            <a:endParaRPr lang="en-US" sz="12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a:t>
            </a:r>
            <a:r>
              <a:rPr lang="en-US" sz="1200" kern="1200" dirty="0" smtClean="0">
                <a:solidFill>
                  <a:schemeClr val="tx1"/>
                </a:solidFill>
                <a:latin typeface="Arial" pitchFamily="34" charset="0"/>
                <a:cs typeface="Arial" pitchFamily="34" charset="0"/>
                <a:hlinkClick r:id="rId3"/>
              </a:rPr>
              <a:t>http://www.flickr.com/photos/shanelin/6950430281/</a:t>
            </a:r>
            <a:endParaRPr lang="en-US" sz="1200" kern="1200" dirty="0" smtClean="0">
              <a:solidFill>
                <a:schemeClr val="tx1"/>
              </a:solidFill>
              <a:latin typeface="Arial" pitchFamily="34" charset="0"/>
              <a:cs typeface="Arial" pitchFamily="34" charset="0"/>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a:t>
            </a:r>
            <a:r>
              <a:rPr lang="en-US" sz="1200" kern="1200" dirty="0" smtClean="0">
                <a:solidFill>
                  <a:schemeClr val="tx1"/>
                </a:solidFill>
                <a:latin typeface="Arial" pitchFamily="34" charset="0"/>
                <a:cs typeface="Arial" pitchFamily="34" charset="0"/>
                <a:hlinkClick r:id="rId3"/>
              </a:rPr>
              <a:t>http://www.flickr.com/photos/18378305@N00/8583120909/</a:t>
            </a:r>
            <a:r>
              <a:rPr lang="en-US" dirty="0" smtClean="0">
                <a:latin typeface="Arial" pitchFamily="34" charset="0"/>
                <a:cs typeface="Arial" pitchFamily="34" charset="0"/>
              </a:rPr>
              <a:t> </a:t>
            </a:r>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a:t>
            </a:r>
            <a:r>
              <a:rPr lang="en-US" sz="1200" kern="1200" dirty="0" smtClean="0">
                <a:solidFill>
                  <a:schemeClr val="tx1"/>
                </a:solidFill>
                <a:latin typeface="Arial" pitchFamily="34" charset="0"/>
                <a:cs typeface="Arial" pitchFamily="34" charset="0"/>
                <a:hlinkClick r:id="rId3"/>
              </a:rPr>
              <a:t>http://www.flickr.com/photos/mag3737/452838421/</a:t>
            </a:r>
            <a:endParaRPr lang="en-US" sz="1200" kern="1200" dirty="0" smtClean="0">
              <a:solidFill>
                <a:schemeClr val="tx1"/>
              </a:solidFill>
              <a:latin typeface="Arial" pitchFamily="34" charset="0"/>
              <a:cs typeface="Arial" pitchFamily="34" charset="0"/>
            </a:endParaRPr>
          </a:p>
          <a:p>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87" y="4189413"/>
            <a:ext cx="6856413" cy="4953000"/>
          </a:xfrm>
        </p:spPr>
        <p:txBody>
          <a:bodyPr>
            <a:noAutofit/>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Cookbook Finder provides access to thousands of cookbooks and other works about food and nutrition described in library records. You can search by person, place, topic (e.g., course, ingredient, method, and more) and browse related works by author and topic ((supplied by the Kindred Works/Recommender API. </a:t>
            </a:r>
          </a:p>
          <a:p>
            <a:r>
              <a:rPr lang="en-US" dirty="0" smtClean="0"/>
              <a:t>Cookbook Finder</a:t>
            </a:r>
            <a:r>
              <a:rPr lang="en-US" baseline="0" dirty="0" smtClean="0"/>
              <a:t> bookmarks will be available at the OCLC booth, at the OCLC Research Update session and at the Dewey Breakfast.</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a:t>
            </a:r>
            <a:r>
              <a:rPr lang="en-US" sz="1200" kern="1200" baseline="0" dirty="0" smtClean="0">
                <a:solidFill>
                  <a:schemeClr val="tx1"/>
                </a:solidFill>
                <a:latin typeface="Arial" pitchFamily="34" charset="0"/>
                <a:cs typeface="Arial" pitchFamily="34" charset="0"/>
              </a:rPr>
              <a:t> </a:t>
            </a:r>
            <a:r>
              <a:rPr lang="en-US" sz="1200" kern="1200" baseline="0" dirty="0" smtClean="0">
                <a:solidFill>
                  <a:schemeClr val="tx1"/>
                </a:solidFill>
                <a:latin typeface="Arial" pitchFamily="34" charset="0"/>
                <a:cs typeface="Arial" pitchFamily="34" charset="0"/>
                <a:hlinkClick r:id="rId3"/>
              </a:rPr>
              <a:t>http://www.flickr.com/photos/tonivc/2283676770/</a:t>
            </a:r>
            <a:r>
              <a:rPr lang="en-US" dirty="0" smtClean="0">
                <a:latin typeface="Arial" pitchFamily="34" charset="0"/>
                <a:cs typeface="Arial" pitchFamily="34" charset="0"/>
              </a:rPr>
              <a:t> </a:t>
            </a:r>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3399"/>
            <a:ext cx="5943600" cy="4341813"/>
          </a:xfrm>
        </p:spPr>
        <p:txBody>
          <a:bodyPr>
            <a:noAutofit/>
          </a:bodyPr>
          <a:lstStyle/>
          <a:p>
            <a:r>
              <a:rPr lang="en-US" sz="1200" kern="1200" dirty="0" smtClean="0">
                <a:solidFill>
                  <a:schemeClr val="tx1"/>
                </a:solidFill>
                <a:latin typeface="Arial" pitchFamily="34" charset="0"/>
                <a:cs typeface="Arial" pitchFamily="34" charset="0"/>
              </a:rPr>
              <a:t>Image: Microsoft</a:t>
            </a:r>
            <a:r>
              <a:rPr lang="en-US" sz="1200" kern="1200" baseline="0" dirty="0" smtClean="0">
                <a:solidFill>
                  <a:schemeClr val="tx1"/>
                </a:solidFill>
                <a:latin typeface="Arial" pitchFamily="34" charset="0"/>
                <a:cs typeface="Arial" pitchFamily="34" charset="0"/>
              </a:rPr>
              <a:t> Clip Art</a:t>
            </a:r>
            <a:endParaRPr lang="en-US" sz="1200" kern="1200" dirty="0" smtClean="0">
              <a:solidFill>
                <a:schemeClr val="tx1"/>
              </a:solidFill>
              <a:latin typeface="Arial" pitchFamily="34" charset="0"/>
              <a:cs typeface="Arial" pitchFamily="34" charset="0"/>
            </a:endParaRPr>
          </a:p>
          <a:p>
            <a:endParaRPr lang="en-US" sz="12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Microsoft Clip Art</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Image: </a:t>
            </a:r>
            <a:r>
              <a:rPr lang="en-US" sz="1200" kern="1200" dirty="0" smtClean="0">
                <a:solidFill>
                  <a:schemeClr val="tx1"/>
                </a:solidFill>
                <a:latin typeface="Arial" pitchFamily="34" charset="0"/>
                <a:cs typeface="Arial" pitchFamily="34" charset="0"/>
                <a:hlinkClick r:id="rId3"/>
              </a:rPr>
              <a:t>http://www.flickr.com/photos/obikani/11289244226/</a:t>
            </a:r>
            <a:r>
              <a:rPr lang="en-US" sz="1200" kern="1200" dirty="0" smtClean="0">
                <a:solidFill>
                  <a:schemeClr val="tx1"/>
                </a:solidFill>
                <a:latin typeface="Arial" pitchFamily="34" charset="0"/>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49</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Arial" pitchFamily="34" charset="0"/>
                <a:cs typeface="Arial" pitchFamily="34" charset="0"/>
              </a:rPr>
              <a:t>Image: </a:t>
            </a:r>
            <a:r>
              <a:rPr lang="en-US" sz="1200" b="0" kern="1200" dirty="0" smtClean="0">
                <a:solidFill>
                  <a:schemeClr val="tx1"/>
                </a:solidFill>
                <a:latin typeface="Arial" pitchFamily="34" charset="0"/>
                <a:cs typeface="Arial" pitchFamily="34" charset="0"/>
                <a:hlinkClick r:id="rId3"/>
              </a:rPr>
              <a:t>http://www.flickr.com/photos/kimota/105783011/</a:t>
            </a:r>
            <a:r>
              <a:rPr lang="en-US" dirty="0"/>
              <a:t> </a:t>
            </a:r>
            <a:endParaRPr lang="en-US" sz="1200" b="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50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51</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52</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53</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54</a:t>
            </a:fld>
            <a:endParaRPr lang="en-US" dirty="0" smtClean="0"/>
          </a:p>
        </p:txBody>
      </p:sp>
      <p:sp>
        <p:nvSpPr>
          <p:cNvPr id="74758" name="Rectangle 7"/>
          <p:cNvSpPr>
            <a:spLocks noGrp="1" noRot="1" noChangeAspect="1" noChangeArrowheads="1" noTextEdit="1"/>
          </p:cNvSpPr>
          <p:nvPr>
            <p:ph type="sldImg"/>
          </p:nvPr>
        </p:nvSpPr>
        <p:spPr>
          <a:xfrm>
            <a:off x="1185863" y="292100"/>
            <a:ext cx="4486275" cy="3365500"/>
          </a:xfrm>
          <a:ln/>
        </p:spPr>
      </p:sp>
      <p:sp>
        <p:nvSpPr>
          <p:cNvPr id="74759" name="Rectangle 8"/>
          <p:cNvSpPr>
            <a:spLocks noGrp="1" noChangeArrowheads="1"/>
          </p:cNvSpPr>
          <p:nvPr>
            <p:ph type="body" idx="1"/>
          </p:nvPr>
        </p:nvSpPr>
        <p:spPr>
          <a:noFill/>
          <a:ln/>
        </p:spPr>
        <p:txBody>
          <a:bodyPr/>
          <a:lstStyle/>
          <a:p>
            <a:endParaRPr lang="en-US" sz="1800" b="1"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I’m Karen Smith-Yoshimura,</a:t>
            </a:r>
            <a:r>
              <a:rPr lang="en-US" b="0" baseline="0" dirty="0" smtClean="0"/>
              <a:t> program officer in OCLC Research in our San Mateo office in California. Today I will be summarizing two activities: Scholar’s contributions to the Virtual International Authority File (VIAF) and Registering Researchers in Authority Files. I and my colleagues work with a transnational group of 162 research libraries—the OCLC Research Libraries Partnership—on issues of common concern, forming working groups as needed. </a:t>
            </a:r>
            <a:endParaRPr lang="en-US" b="0"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Currently the Virtual</a:t>
            </a:r>
            <a:r>
              <a:rPr lang="en-US" baseline="0" dirty="0" smtClean="0"/>
              <a:t> International Authority File comprises authority records from 35 organizations or agencies, mostly from national libraries or library agencies, marked on this map.  It currently includes over 30 million personal names, plus smaller numbers of corporate/conference names, geographic names, and titles.  OCLC Research has been collaborating with scholars to enrich VIAF clusters with new names and additional script forms of names already represented.</a:t>
            </a:r>
            <a:endParaRPr lang="en-US" dirty="0" smtClean="0"/>
          </a:p>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Perseus</a:t>
            </a:r>
            <a:r>
              <a:rPr lang="en-US" dirty="0" smtClean="0"/>
              <a:t> Catalog is </a:t>
            </a:r>
            <a:r>
              <a:rPr lang="en-US" sz="1200" b="0" i="0" kern="1200" dirty="0" smtClean="0">
                <a:solidFill>
                  <a:schemeClr val="tx1"/>
                </a:solidFill>
                <a:latin typeface="+mn-lt"/>
                <a:ea typeface="+mn-ea"/>
                <a:cs typeface="+mn-cs"/>
              </a:rPr>
              <a:t>the first source for scholarly data added to VIAF. The </a:t>
            </a:r>
            <a:r>
              <a:rPr lang="en-US" sz="1200" b="0" i="0" kern="1200" dirty="0" err="1" smtClean="0">
                <a:solidFill>
                  <a:schemeClr val="tx1"/>
                </a:solidFill>
                <a:latin typeface="+mn-lt"/>
                <a:ea typeface="+mn-ea"/>
                <a:cs typeface="+mn-cs"/>
              </a:rPr>
              <a:t>Perseus</a:t>
            </a:r>
            <a:r>
              <a:rPr lang="en-US" sz="1200" b="0" i="0" kern="1200" dirty="0" smtClean="0">
                <a:solidFill>
                  <a:schemeClr val="tx1"/>
                </a:solidFill>
                <a:latin typeface="+mn-lt"/>
                <a:ea typeface="+mn-ea"/>
                <a:cs typeface="+mn-cs"/>
              </a:rPr>
              <a:t> Catalog,</a:t>
            </a:r>
            <a:r>
              <a:rPr lang="en-US" sz="1200" b="0" i="0" kern="1200" baseline="0" dirty="0" smtClean="0">
                <a:solidFill>
                  <a:schemeClr val="tx1"/>
                </a:solidFill>
                <a:latin typeface="+mn-lt"/>
                <a:ea typeface="+mn-ea"/>
                <a:cs typeface="+mn-cs"/>
              </a:rPr>
              <a:t> hosted by Tufts University, an OCLC Research Library Partner, </a:t>
            </a:r>
            <a:r>
              <a:rPr lang="en-US" sz="1200" b="0" i="0" kern="1200" dirty="0" smtClean="0">
                <a:solidFill>
                  <a:schemeClr val="tx1"/>
                </a:solidFill>
                <a:latin typeface="+mn-lt"/>
                <a:ea typeface="+mn-ea"/>
                <a:cs typeface="+mn-cs"/>
              </a:rPr>
              <a:t>aims to provide access to at least one online edition of every major Greek and Latin author from antiquity to 600 CE. Here the VIAF cluster for</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Themistius</a:t>
            </a:r>
            <a:r>
              <a:rPr lang="en-US" sz="1200" b="0" i="0" kern="1200" baseline="0" dirty="0" smtClean="0">
                <a:solidFill>
                  <a:schemeClr val="tx1"/>
                </a:solidFill>
                <a:latin typeface="+mn-lt"/>
                <a:ea typeface="+mn-ea"/>
                <a:cs typeface="+mn-cs"/>
              </a:rPr>
              <a:t> is enriched with the Greek and ancient Greek representations from the </a:t>
            </a:r>
            <a:r>
              <a:rPr lang="en-US" sz="1200" b="0" i="0" kern="1200" baseline="0" dirty="0" err="1" smtClean="0">
                <a:solidFill>
                  <a:schemeClr val="tx1"/>
                </a:solidFill>
                <a:latin typeface="+mn-lt"/>
                <a:ea typeface="+mn-ea"/>
                <a:cs typeface="+mn-cs"/>
              </a:rPr>
              <a:t>Perseus</a:t>
            </a:r>
            <a:r>
              <a:rPr lang="en-US" sz="1200" b="0" i="0" kern="1200" baseline="0" dirty="0" smtClean="0">
                <a:solidFill>
                  <a:schemeClr val="tx1"/>
                </a:solidFill>
                <a:latin typeface="+mn-lt"/>
                <a:ea typeface="+mn-ea"/>
                <a:cs typeface="+mn-cs"/>
              </a:rPr>
              <a:t> catalog (click) under “Alternate name forms.”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7200" y="6343587"/>
            <a:ext cx="1752600" cy="3620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7200" y="6343587"/>
            <a:ext cx="1752600" cy="36201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334000" cy="830997"/>
          </a:xfrm>
          <a:prstGeom prst="rect">
            <a:avLst/>
          </a:prstGeom>
          <a:noFill/>
        </p:spPr>
        <p:txBody>
          <a:bodyPr wrap="square" rtlCol="0">
            <a:spAutoFit/>
          </a:bodyPr>
          <a:lstStyle/>
          <a:p>
            <a:r>
              <a:rPr lang="en-US" sz="4800" dirty="0" smtClean="0">
                <a:solidFill>
                  <a:schemeClr val="bg1">
                    <a:lumMod val="85000"/>
                  </a:schemeClr>
                </a:solidFill>
                <a:latin typeface="Open Sans Semibold" pitchFamily="34" charset="0"/>
                <a:ea typeface="Open Sans Semibold" pitchFamily="34" charset="0"/>
                <a:cs typeface="Open Sans Semibold" pitchFamily="34" charset="0"/>
              </a:rPr>
              <a:t>Questions?</a:t>
            </a:r>
            <a:endParaRPr lang="en-US" sz="4800" dirty="0">
              <a:solidFill>
                <a:schemeClr val="bg1">
                  <a:lumMod val="85000"/>
                </a:schemeClr>
              </a:solidFill>
              <a:latin typeface="Open Sans Semibold" pitchFamily="34" charset="0"/>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990600" y="762000"/>
            <a:ext cx="1219200" cy="133696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8497371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
        <p:nvSpPr>
          <p:cNvPr id="7" name="TextBox 6"/>
          <p:cNvSpPr txBox="1"/>
          <p:nvPr userDrawn="1"/>
        </p:nvSpPr>
        <p:spPr>
          <a:xfrm>
            <a:off x="4114800" y="6400800"/>
            <a:ext cx="835485" cy="246221"/>
          </a:xfrm>
          <a:prstGeom prst="rect">
            <a:avLst/>
          </a:prstGeom>
          <a:noFill/>
        </p:spPr>
        <p:txBody>
          <a:bodyPr wrap="none" rtlCol="0">
            <a:spAutoFit/>
          </a:bodyPr>
          <a:lstStyle/>
          <a:p>
            <a:r>
              <a:rPr lang="en-US" sz="1000" baseline="0" dirty="0" smtClean="0">
                <a:latin typeface="Open Sans"/>
              </a:rPr>
              <a:t>2014-01-27</a:t>
            </a:r>
            <a:endParaRPr lang="en-US" sz="1000" baseline="0" dirty="0">
              <a:latin typeface="Open Sans"/>
            </a:endParaRPr>
          </a:p>
        </p:txBody>
      </p:sp>
    </p:spTree>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8607DDD-4138-4A90-97C2-D97788BA77F6}" type="datetimeFigureOut">
              <a:rPr lang="en-US" smtClean="0"/>
              <a:pPr/>
              <a:t>3/12/2014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598B869-0E13-463E-8CE7-BCEA9EC829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90600" y="762000"/>
            <a:ext cx="1219200" cy="133696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876A30B-2EEE-D845-889D-D2FCDCC626FF}" type="datetimeFigureOut">
              <a:rPr lang="en-US" smtClean="0"/>
              <a:pPr/>
              <a:t>3/12/2014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8EBE21A-6A2C-A44E-94F4-8986924BE077}" type="slidenum">
              <a:rPr lang="en-US" smtClean="0"/>
              <a:pPr/>
              <a:t>‹#›</a:t>
            </a:fld>
            <a:endParaRPr lang="en-US"/>
          </a:p>
        </p:txBody>
      </p:sp>
    </p:spTree>
    <p:extLst>
      <p:ext uri="{BB962C8B-B14F-4D97-AF65-F5344CB8AC3E}">
        <p14:creationId xmlns:p14="http://schemas.microsoft.com/office/powerpoint/2010/main" xmlns="" val="3547163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print">
            <a:alphaModFix amt="30000"/>
          </a:blip>
          <a:srcRect b="8763"/>
          <a:stretch>
            <a:fillRect/>
          </a:stretch>
        </p:blipFill>
        <p:spPr>
          <a:xfrm>
            <a:off x="5325434" y="2853375"/>
            <a:ext cx="3513766" cy="3395025"/>
          </a:xfrm>
          <a:prstGeom prst="rect">
            <a:avLst/>
          </a:prstGeom>
        </p:spPr>
      </p:pic>
      <p:pic>
        <p:nvPicPr>
          <p:cNvPr id="12" name="Picture 11" descr="OCLC-RESEARCH_H_MD.png"/>
          <p:cNvPicPr>
            <a:picLocks noChangeAspect="1"/>
          </p:cNvPicPr>
          <p:nvPr userDrawn="1"/>
        </p:nvPicPr>
        <p:blipFill>
          <a:blip r:embed="rId3" cstate="print"/>
          <a:stretch>
            <a:fillRect/>
          </a:stretch>
        </p:blipFill>
        <p:spPr>
          <a:xfrm>
            <a:off x="457200" y="6359328"/>
            <a:ext cx="1676400" cy="34627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pic>
        <p:nvPicPr>
          <p:cNvPr id="9" name="Picture 8"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3" name="Picture 12"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C BY">
    <p:spTree>
      <p:nvGrpSpPr>
        <p:cNvPr id="1" name=""/>
        <p:cNvGrpSpPr/>
        <p:nvPr/>
      </p:nvGrpSpPr>
      <p:grpSpPr>
        <a:xfrm>
          <a:off x="0" y="0"/>
          <a:ext cx="0" cy="0"/>
          <a:chOff x="0" y="0"/>
          <a:chExt cx="0" cy="0"/>
        </a:xfrm>
      </p:grpSpPr>
      <p:pic>
        <p:nvPicPr>
          <p:cNvPr id="7"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4" name="TextBox 3"/>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Unported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pic>
        <p:nvPicPr>
          <p:cNvPr id="10" name="Picture 9"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dirty="0" smtClean="0"/>
              <a:t>Click icon to add chart</a:t>
            </a:r>
            <a:endParaRPr lang="en-US" dirty="0"/>
          </a:p>
        </p:txBody>
      </p:sp>
      <p:pic>
        <p:nvPicPr>
          <p:cNvPr id="10" name="Picture 9"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dirty="0"/>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7200" y="6343587"/>
            <a:ext cx="1752600" cy="36201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7200" y="6343587"/>
            <a:ext cx="1752600" cy="36201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dirty="0"/>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Open Sans" pitchFamily="34" charset="0"/>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 id="2147483675" r:id="rId17"/>
    <p:sldLayoutId id="2147483676" r:id="rId18"/>
    <p:sldLayoutId id="2147483677" r:id="rId19"/>
    <p:sldLayoutId id="2147483678" r:id="rId20"/>
    <p:sldLayoutId id="2147483680" r:id="rId21"/>
    <p:sldLayoutId id="2147483681" r:id="rId22"/>
    <p:sldLayoutId id="2147483682" r:id="rId23"/>
    <p:sldLayoutId id="2147483683" r:id="rId24"/>
    <p:sldLayoutId id="2147483684" r:id="rId25"/>
    <p:sldLayoutId id="2147483685" r:id="rId26"/>
  </p:sldLayoutIdLst>
  <p:hf hdr="0" ftr="0" dt="0"/>
  <p:txStyles>
    <p:titleStyle>
      <a:lvl1pPr algn="l" defTabSz="914400" rtl="0" eaLnBrk="1" latinLnBrk="0" hangingPunct="1">
        <a:spcBef>
          <a:spcPct val="0"/>
        </a:spcBef>
        <a:buNone/>
        <a:defRPr sz="4000" kern="1200">
          <a:solidFill>
            <a:schemeClr val="tx1"/>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Open Sans" pitchFamily="34" charset="0"/>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lamw14.ala.org/node/1329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hyperlink" Target="http://hi.wikipedia.org/wiki/%E0%A4%A8%E0%A5%8B%E0%A4%86%E0%A4%AE_%E0%A4%9A%E0%A4%BE%E0%A4%AE%E0%A5%8D%E0%A4%B8%E0%A4%95%E0%A5%80" TargetMode="External"/><Relationship Id="rId13" Type="http://schemas.openxmlformats.org/officeDocument/2006/relationships/hyperlink" Target="http://kn.wikipedia.org/wiki/%E0%B2%A8%E0%B3%8B%E0%B2%85%E0%B2%AE%E0%B3%8D_%E0%B2%9A%E0%B2%BE%E0%B2%AE%E0%B3%8D%E0%B2%B8%E0%B3%8D%E0%B2%95%E0%B3%80" TargetMode="External"/><Relationship Id="rId18" Type="http://schemas.openxmlformats.org/officeDocument/2006/relationships/hyperlink" Target="http://zh.wikipedia.org/wiki/%E8%AF%BA%E5%A7%86%C2%B7%E4%B9%94%E5%A7%86%E6%96%AF%E5%9F%BA" TargetMode="External"/><Relationship Id="rId3" Type="http://schemas.openxmlformats.org/officeDocument/2006/relationships/image" Target="../media/image46.png"/><Relationship Id="rId7" Type="http://schemas.openxmlformats.org/officeDocument/2006/relationships/hyperlink" Target="http://gu.wikipedia.org/wiki/%E0%AA%A8%E0%AB%8B%E0%AA%86%E0%AA%AE_%E0%AA%9A%E0%AB%8B%E0%AA%AE%E0%AB%8D%E0%AA%B8%E0%AB%8D%E0%AA%95%E0%AB%80" TargetMode="External"/><Relationship Id="rId12" Type="http://schemas.openxmlformats.org/officeDocument/2006/relationships/hyperlink" Target="http://kk.wikipedia.org/wiki/%D0%9D%D0%BE%D0%B0%D0%BC_%D0%A7%D0%BE%D0%BC%D1%81%D0%BA%D0%B8" TargetMode="External"/><Relationship Id="rId17" Type="http://schemas.openxmlformats.org/officeDocument/2006/relationships/hyperlink" Target="http://ru.wikipedia.org/wiki/%D0%A5%D0%BE%D0%BC%D1%81%D0%BA%D0%B8%D0%B9,_%D0%9D%D0%BE%D0%B0%D0%BC" TargetMode="External"/><Relationship Id="rId2" Type="http://schemas.openxmlformats.org/officeDocument/2006/relationships/notesSlide" Target="../notesSlides/notesSlide13.xml"/><Relationship Id="rId16" Type="http://schemas.openxmlformats.org/officeDocument/2006/relationships/hyperlink" Target="http://pa.wikipedia.org/wiki/%E0%A8%A8%E0%A9%8C%E0%A8%AE_%E0%A8%9A%E0%A9%8C%E0%A8%AE%E0%A8%B8%E0%A8%95%E0%A9%80" TargetMode="External"/><Relationship Id="rId1" Type="http://schemas.openxmlformats.org/officeDocument/2006/relationships/slideLayout" Target="../slideLayouts/slideLayout5.xml"/><Relationship Id="rId6" Type="http://schemas.openxmlformats.org/officeDocument/2006/relationships/hyperlink" Target="http://bo.wikipedia.org/wiki/%E0%BD%93%E0%BD%98%E0%BC%8B%E0%BD%86%E0%BD%BC%E0%BD%98%E0%BC%8B%E0%BD%A6%E0%BD%B2%E0%BC%8B%E0%BD%80%E0%BD%BA%E0%BC%8D" TargetMode="External"/><Relationship Id="rId11" Type="http://schemas.openxmlformats.org/officeDocument/2006/relationships/hyperlink" Target="http://ka.wikipedia.org/wiki/%E1%83%9C%E1%83%9D%E1%83%90%E1%83%9B_%E1%83%A9%E1%83%9D%E1%83%9B%E1%83%A1%E1%83%99%E1%83%98" TargetMode="External"/><Relationship Id="rId5" Type="http://schemas.openxmlformats.org/officeDocument/2006/relationships/hyperlink" Target="http://bn.wikipedia.org/wiki/%E0%A6%A8%E0%A7%8B%E0%A6%AE_%E0%A6%9A%E0%A6%AE%E0%A7%8D%E2%80%8C%E0%A6%B8%E0%A7%8D%E0%A6%95%E0%A6%BF" TargetMode="External"/><Relationship Id="rId15" Type="http://schemas.openxmlformats.org/officeDocument/2006/relationships/hyperlink" Target="http://ml.wikipedia.org/wiki/%E0%B4%A8%E0%B5%8B%E0%B4%82_%E0%B4%9A%E0%B5%8B%E0%B4%82%E0%B4%B8%E0%B5%8D%E0%B4%95%E0%B4%BF" TargetMode="External"/><Relationship Id="rId10" Type="http://schemas.openxmlformats.org/officeDocument/2006/relationships/hyperlink" Target="http://ja.wikipedia.org/wiki/%E3%83%8E%E3%83%BC%E3%83%A0%E3%83%BB%E3%83%81%E3%83%A7%E3%83%A0%E3%82%B9%E3%82%AD%E3%83%BC" TargetMode="External"/><Relationship Id="rId4" Type="http://schemas.openxmlformats.org/officeDocument/2006/relationships/hyperlink" Target="http://el.wikipedia.org/wiki/%CE%9D%CF%8C%CE%B1%CE%BC_%CE%A4%CF%83%CF%8C%CE%BC%CF%83%CE%BA%CE%B9" TargetMode="External"/><Relationship Id="rId9" Type="http://schemas.openxmlformats.org/officeDocument/2006/relationships/hyperlink" Target="http://hy.wikipedia.org/wiki/%D5%86%D5%B8%D5%A1%D5%B4_%D5%89%D5%B8%D5%B4%D5%BD%D5%AF%D5%AB" TargetMode="External"/><Relationship Id="rId14" Type="http://schemas.openxmlformats.org/officeDocument/2006/relationships/hyperlink" Target="http://ko.wikipedia.org/wiki/%EB%85%B8%EC%97%84_%EC%B4%98%EC%8A%A4%ED%82%A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hyperlink" Target="http://orcid.org/0000-0001-5796-2727" TargetMode="External"/><Relationship Id="rId13" Type="http://schemas.openxmlformats.org/officeDocument/2006/relationships/hyperlink" Target="http://viaf.org/viaf/36099266/" TargetMode="External"/><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hyperlink" Target="http://uu.academia.edu/JeroenBosman" TargetMode="External"/><Relationship Id="rId21" Type="http://schemas.openxmlformats.org/officeDocument/2006/relationships/image" Target="../media/image58.png"/><Relationship Id="rId7" Type="http://schemas.openxmlformats.org/officeDocument/2006/relationships/hyperlink" Target="http://academic.research.microsoft.com/Author/51538592/jeroen-bosman" TargetMode="External"/><Relationship Id="rId12" Type="http://schemas.openxmlformats.org/officeDocument/2006/relationships/hyperlink" Target="http://www.slideshare.net/hierohiero" TargetMode="External"/><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hyperlink" Target="http://www.mendeley.com/profiles/jeroen-bosman/" TargetMode="External"/><Relationship Id="rId11" Type="http://schemas.openxmlformats.org/officeDocument/2006/relationships/hyperlink" Target="http://www.scopus.com/authid/detail.url?authorId=7003519484" TargetMode="External"/><Relationship Id="rId24" Type="http://schemas.openxmlformats.org/officeDocument/2006/relationships/image" Target="../media/image61.png"/><Relationship Id="rId5" Type="http://schemas.openxmlformats.org/officeDocument/2006/relationships/hyperlink" Target="http://www.isni.org/0000000028810209" TargetMode="External"/><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hyperlink" Target="http://www.researchgate.net/profile/Jeroen_Bosman/" TargetMode="External"/><Relationship Id="rId19" Type="http://schemas.openxmlformats.org/officeDocument/2006/relationships/image" Target="../media/image56.png"/><Relationship Id="rId4" Type="http://schemas.openxmlformats.org/officeDocument/2006/relationships/hyperlink" Target="http://scholar.google.com/citations?user=-IfPy3IAAAAJ&amp;hl=en" TargetMode="External"/><Relationship Id="rId9" Type="http://schemas.openxmlformats.org/officeDocument/2006/relationships/hyperlink" Target="http://www.researcherid.com/ProfileView.action?queryString=KG0UuZjN5WmCiHc/MC4oLVEKrQQu+pzQ8/9yrRrmi8Y=&amp;Init=Yes&amp;SrcApp=CR&amp;returnCode=ROUTER.Success&amp;SID=N27lOD6EgipnADLnAbK" TargetMode="External"/><Relationship Id="rId14" Type="http://schemas.openxmlformats.org/officeDocument/2006/relationships/hyperlink" Target="http://www.worldcat.org/wcidentities/lccn-n91-100619" TargetMode="External"/><Relationship Id="rId22" Type="http://schemas.openxmlformats.org/officeDocument/2006/relationships/image" Target="../media/image59.png"/><Relationship Id="rId27"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54.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viaf.org/viaf/72868513" TargetMode="External"/><Relationship Id="rId2" Type="http://schemas.openxmlformats.org/officeDocument/2006/relationships/hyperlink" Target="mailto:smithyok@oclc.org" TargetMode="External"/><Relationship Id="rId1" Type="http://schemas.openxmlformats.org/officeDocument/2006/relationships/slideLayout" Target="../slideLayouts/slideLayout16.xml"/><Relationship Id="rId5" Type="http://schemas.openxmlformats.org/officeDocument/2006/relationships/hyperlink" Target="http://www.oclc.org/research/activities/registering-researchers.html" TargetMode="External"/><Relationship Id="rId4" Type="http://schemas.openxmlformats.org/officeDocument/2006/relationships/hyperlink" Target="http://www.oclc.org/research/activities/viaf-scholar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experimental.worldcat.org/xfinder/cookbookfinder.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xperimental.worldcat.org/xfinder/CookbookFinder?searchType=basic&amp;sn=701017682"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hyperlink" Target="http://chronicle.com/article/Unintentional-Knowledge/139891/?cid=cr&amp;utm_source=cr&amp;utm_medium=en" TargetMode="External"/><Relationship Id="rId7"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hyperlink" Target="http://www.oclc.org/content/dam/research/publications/library/2011/connaway-lisr.pdf" TargetMode="External"/><Relationship Id="rId5" Type="http://schemas.openxmlformats.org/officeDocument/2006/relationships/hyperlink" Target="http://ie-repository.jisc.ac.uk/418/2/VirtualScholar_themesFromProjects_revised.pdf" TargetMode="External"/><Relationship Id="rId4" Type="http://schemas.openxmlformats.org/officeDocument/2006/relationships/hyperlink" Target="http://www.jisc.ac.uk/media/documents/publications/reports/2010/digitalinformationseekerreport.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hdl.handle.net/2027.42/61845" TargetMode="External"/><Relationship Id="rId3" Type="http://schemas.openxmlformats.org/officeDocument/2006/relationships/hyperlink" Target="http://www.oclc.org/reports/synchronicity/full.pdf" TargetMode="External"/><Relationship Id="rId7" Type="http://schemas.openxmlformats.org/officeDocument/2006/relationships/hyperlink" Target="http://www.educause.edu/ero/article/thirteen-ways-looking-libraries-discovery-and-catalog-scale-workflow-attention" TargetMode="External"/><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hyperlink" Target="http://www.firstmonday.org/htbin/cgiwrap/bin/ojs/index.php/fm/article/view/2291/207" TargetMode="External"/><Relationship Id="rId5" Type="http://schemas.openxmlformats.org/officeDocument/2006/relationships/hyperlink" Target="http://informationr.net/ir/18-1/infres181.html" TargetMode="External"/><Relationship Id="rId4" Type="http://schemas.openxmlformats.org/officeDocument/2006/relationships/hyperlink" Target="http://www.oclc.org/resources/research/publications/library/2008/connaway-libri.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merriam-webster.com/dictionary/convenience" TargetMode="External"/><Relationship Id="rId7" Type="http://schemas.openxmlformats.org/officeDocument/2006/relationships/hyperlink" Target="http://www.jisc.ac.uk/media/documents/projects/visitorsandresidentsinterim%20report.pdf"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hyperlink" Target="http://certi.mst.edu/media/administrative/certi/documents/Article-Millennial-Behaviors.pdf" TargetMode="External"/><Relationship Id="rId5" Type="http://schemas.openxmlformats.org/officeDocument/2006/relationships/hyperlink" Target="http://certi.mst.edu/media/adminstrative/certi/documents" TargetMode="External"/><Relationship Id="rId4" Type="http://schemas.openxmlformats.org/officeDocument/2006/relationships/hyperlink" Target="http://pewinternet.org/Reports/2012/Student-Research.asp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hyperlink" Target="http://www.oclc.org/research.html" TargetMode="Externa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oclc.org/research.html"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www.theatlantic.com/technology/archive/2014/01/in-books-movies-and-media-the-most-popular-title-word-is-new/282921/" TargetMode="External"/><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hangingtogether.org/?p=351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oclc.org/research/publications/library/2013/2013-09r.html" TargetMode="External"/><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hyperlink" Target="https://www.oclc.org/webapp/wcs/stores/servlet/ProductDisplay?partNumber=MAN3185&amp;catalogId=10051&amp;storeId=10051&amp;orderId=&amp;parent_category_r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92375"/>
            <a:ext cx="7772400" cy="1165225"/>
          </a:xfrm>
        </p:spPr>
        <p:txBody>
          <a:bodyPr/>
          <a:lstStyle/>
          <a:p>
            <a:r>
              <a:rPr lang="en-US" dirty="0" smtClean="0"/>
              <a:t>OCLC Research Update</a:t>
            </a:r>
            <a:endParaRPr lang="en-US" dirty="0"/>
          </a:p>
        </p:txBody>
      </p:sp>
      <p:sp>
        <p:nvSpPr>
          <p:cNvPr id="3" name="Subtitle 2"/>
          <p:cNvSpPr>
            <a:spLocks noGrp="1"/>
          </p:cNvSpPr>
          <p:nvPr>
            <p:ph type="subTitle" idx="1"/>
          </p:nvPr>
        </p:nvSpPr>
        <p:spPr/>
        <p:txBody>
          <a:bodyPr/>
          <a:lstStyle/>
          <a:p>
            <a:r>
              <a:rPr lang="en-US" dirty="0" smtClean="0"/>
              <a:t>ALA Midwinter (Philadelphia, PA, USA) 2014-01-27</a:t>
            </a:r>
            <a:endParaRPr lang="en-US" dirty="0"/>
          </a:p>
        </p:txBody>
      </p:sp>
      <p:sp>
        <p:nvSpPr>
          <p:cNvPr id="4" name="Slide Number Placeholder 3"/>
          <p:cNvSpPr>
            <a:spLocks noGrp="1"/>
          </p:cNvSpPr>
          <p:nvPr>
            <p:ph type="sldNum" sz="quarter" idx="4294967295"/>
          </p:nvPr>
        </p:nvSpPr>
        <p:spPr>
          <a:xfrm>
            <a:off x="6553200" y="6356350"/>
            <a:ext cx="2133600" cy="365125"/>
          </a:xfrm>
        </p:spPr>
        <p:txBody>
          <a:bodyPr/>
          <a:lstStyle/>
          <a:p>
            <a:fld id="{6B3AA010-7757-41E0-A212-D41514C97AA5}" type="slidenum">
              <a:rPr lang="en-US" smtClean="0"/>
              <a:pPr/>
              <a:t>1</a:t>
            </a:fld>
            <a:endParaRPr lang="en-US" dirty="0"/>
          </a:p>
        </p:txBody>
      </p:sp>
      <p:pic>
        <p:nvPicPr>
          <p:cNvPr id="5" name="Picture 2">
            <a:hlinkClick r:id="rId3"/>
          </p:cNvPr>
          <p:cNvPicPr>
            <a:picLocks noChangeAspect="1" noChangeArrowheads="1"/>
          </p:cNvPicPr>
          <p:nvPr/>
        </p:nvPicPr>
        <p:blipFill>
          <a:blip r:embed="rId4" cstate="print"/>
          <a:srcRect l="21499" t="9743" r="55077" b="69046"/>
          <a:stretch>
            <a:fillRect/>
          </a:stretch>
        </p:blipFill>
        <p:spPr bwMode="auto">
          <a:xfrm>
            <a:off x="5638800" y="914400"/>
            <a:ext cx="2667000" cy="1295400"/>
          </a:xfrm>
          <a:prstGeom prst="rect">
            <a:avLst/>
          </a:prstGeom>
          <a:noFill/>
          <a:ln w="9525">
            <a:noFill/>
            <a:miter lim="800000"/>
            <a:headEnd/>
            <a:tailEnd/>
          </a:ln>
        </p:spPr>
      </p:pic>
      <p:pic>
        <p:nvPicPr>
          <p:cNvPr id="21506" name="Picture 2" descr="Eric R. Childress"/>
          <p:cNvPicPr>
            <a:picLocks noChangeAspect="1" noChangeArrowheads="1"/>
          </p:cNvPicPr>
          <p:nvPr/>
        </p:nvPicPr>
        <p:blipFill>
          <a:blip r:embed="rId5" cstate="print"/>
          <a:srcRect/>
          <a:stretch>
            <a:fillRect/>
          </a:stretch>
        </p:blipFill>
        <p:spPr bwMode="auto">
          <a:xfrm>
            <a:off x="1028700" y="4278868"/>
            <a:ext cx="1333500" cy="1762126"/>
          </a:xfrm>
          <a:prstGeom prst="rect">
            <a:avLst/>
          </a:prstGeom>
          <a:noFill/>
        </p:spPr>
      </p:pic>
      <p:sp>
        <p:nvSpPr>
          <p:cNvPr id="7" name="TextBox 6"/>
          <p:cNvSpPr txBox="1"/>
          <p:nvPr/>
        </p:nvSpPr>
        <p:spPr>
          <a:xfrm>
            <a:off x="990600" y="6107668"/>
            <a:ext cx="1425583" cy="369332"/>
          </a:xfrm>
          <a:prstGeom prst="rect">
            <a:avLst/>
          </a:prstGeom>
          <a:noFill/>
        </p:spPr>
        <p:txBody>
          <a:bodyPr wrap="none" rtlCol="0">
            <a:spAutoFit/>
          </a:bodyPr>
          <a:lstStyle/>
          <a:p>
            <a:r>
              <a:rPr lang="en-US" dirty="0" smtClean="0"/>
              <a:t>Eric Childress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solidFill>
                  <a:schemeClr val="tx1"/>
                </a:solidFill>
              </a:rPr>
              <a:t>OCLC Research</a:t>
            </a:r>
            <a:endParaRPr lang="en-US" dirty="0">
              <a:solidFill>
                <a:schemeClr val="tx1"/>
              </a:solidFill>
            </a:endParaRPr>
          </a:p>
        </p:txBody>
      </p:sp>
      <p:sp>
        <p:nvSpPr>
          <p:cNvPr id="8" name="Text Placeholder 7"/>
          <p:cNvSpPr>
            <a:spLocks noGrp="1"/>
          </p:cNvSpPr>
          <p:nvPr>
            <p:ph type="body" sz="quarter" idx="17"/>
          </p:nvPr>
        </p:nvSpPr>
        <p:spPr>
          <a:xfrm>
            <a:off x="914400" y="5410200"/>
            <a:ext cx="6477000" cy="304800"/>
          </a:xfrm>
        </p:spPr>
        <p:txBody>
          <a:bodyPr>
            <a:noAutofit/>
          </a:bodyPr>
          <a:lstStyle/>
          <a:p>
            <a:r>
              <a:rPr lang="en-US" sz="1600" dirty="0" smtClean="0">
                <a:solidFill>
                  <a:schemeClr val="tx1"/>
                </a:solidFill>
              </a:rPr>
              <a:t>OCLC Research Update, Midwinter ALA Philadelphia</a:t>
            </a:r>
          </a:p>
          <a:p>
            <a:endParaRPr lang="en-US" sz="1600" dirty="0"/>
          </a:p>
        </p:txBody>
      </p:sp>
      <p:sp>
        <p:nvSpPr>
          <p:cNvPr id="5" name="Title 4"/>
          <p:cNvSpPr>
            <a:spLocks noGrp="1"/>
          </p:cNvSpPr>
          <p:nvPr>
            <p:ph type="title"/>
          </p:nvPr>
        </p:nvSpPr>
        <p:spPr/>
        <p:txBody>
          <a:bodyPr>
            <a:noAutofit/>
          </a:bodyPr>
          <a:lstStyle/>
          <a:p>
            <a:pPr algn="ctr"/>
            <a:r>
              <a:rPr lang="en-US" sz="4400" dirty="0" smtClean="0">
                <a:solidFill>
                  <a:srgbClr val="0070C0"/>
                </a:solidFill>
              </a:rPr>
              <a:t>Scholars’ Contributions to VIAF	</a:t>
            </a:r>
            <a:endParaRPr lang="en-US" sz="4400" dirty="0">
              <a:solidFill>
                <a:srgbClr val="0070C0"/>
              </a:solidFill>
            </a:endParaRPr>
          </a:p>
        </p:txBody>
      </p:sp>
      <p:sp>
        <p:nvSpPr>
          <p:cNvPr id="4" name="Slide Number Placeholder 3"/>
          <p:cNvSpPr>
            <a:spLocks noGrp="1"/>
          </p:cNvSpPr>
          <p:nvPr>
            <p:ph type="sldNum" sz="quarter" idx="4294967295"/>
          </p:nvPr>
        </p:nvSpPr>
        <p:spPr>
          <a:xfrm>
            <a:off x="7010400" y="6356350"/>
            <a:ext cx="2133600" cy="365125"/>
          </a:xfrm>
        </p:spPr>
        <p:txBody>
          <a:bodyPr/>
          <a:lstStyle/>
          <a:p>
            <a:fld id="{6B3AA010-7757-41E0-A212-D41514C97AA5}" type="slidenum">
              <a:rPr lang="en-US" smtClean="0"/>
              <a:pPr/>
              <a:t>10</a:t>
            </a:fld>
            <a:endParaRPr lang="en-US"/>
          </a:p>
        </p:txBody>
      </p:sp>
      <p:sp>
        <p:nvSpPr>
          <p:cNvPr id="13" name="Text Placeholder 12"/>
          <p:cNvSpPr>
            <a:spLocks noGrp="1"/>
          </p:cNvSpPr>
          <p:nvPr>
            <p:ph type="body" sz="quarter" idx="13"/>
          </p:nvPr>
        </p:nvSpPr>
        <p:spPr/>
        <p:txBody>
          <a:bodyPr/>
          <a:lstStyle/>
          <a:p>
            <a:r>
              <a:rPr lang="en-US" dirty="0" smtClean="0">
                <a:solidFill>
                  <a:schemeClr val="tx1"/>
                </a:solidFill>
              </a:rPr>
              <a:t>Karen Smith-Yoshimura</a:t>
            </a:r>
            <a:r>
              <a:rPr lang="en-US" dirty="0" smtClean="0"/>
              <a:t>	</a:t>
            </a:r>
            <a:endParaRPr lang="en-US" dirty="0"/>
          </a:p>
        </p:txBody>
      </p:sp>
      <p:sp>
        <p:nvSpPr>
          <p:cNvPr id="9" name="Text Placeholder 8"/>
          <p:cNvSpPr>
            <a:spLocks noGrp="1"/>
          </p:cNvSpPr>
          <p:nvPr>
            <p:ph type="body" sz="quarter" idx="18"/>
          </p:nvPr>
        </p:nvSpPr>
        <p:spPr/>
        <p:txBody>
          <a:bodyPr>
            <a:normAutofit fontScale="92500" lnSpcReduction="10000"/>
          </a:bodyPr>
          <a:lstStyle/>
          <a:p>
            <a:r>
              <a:rPr lang="en-US" sz="1600" dirty="0" smtClean="0">
                <a:solidFill>
                  <a:schemeClr val="tx1"/>
                </a:solidFill>
              </a:rPr>
              <a:t>27 January 2014</a:t>
            </a:r>
            <a:r>
              <a:rPr lang="en-US" dirty="0" smtClean="0"/>
              <a:t>	</a:t>
            </a:r>
            <a:endParaRPr lang="en-US" dirty="0"/>
          </a:p>
        </p:txBody>
      </p:sp>
      <p:pic>
        <p:nvPicPr>
          <p:cNvPr id="10" name="Picture 8"/>
          <p:cNvPicPr>
            <a:picLocks noChangeAspect="1" noChangeArrowheads="1"/>
          </p:cNvPicPr>
          <p:nvPr/>
        </p:nvPicPr>
        <p:blipFill>
          <a:blip r:embed="rId3" cstate="print"/>
          <a:srcRect l="12614" r="11705"/>
          <a:stretch>
            <a:fillRect/>
          </a:stretch>
        </p:blipFill>
        <p:spPr bwMode="auto">
          <a:xfrm>
            <a:off x="6781800" y="4191000"/>
            <a:ext cx="1295400" cy="1727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11</a:t>
            </a:fld>
            <a:endParaRPr lang="en-US"/>
          </a:p>
        </p:txBody>
      </p:sp>
      <p:sp>
        <p:nvSpPr>
          <p:cNvPr id="4" name="Title 1"/>
          <p:cNvSpPr txBox="1">
            <a:spLocks/>
          </p:cNvSpPr>
          <p:nvPr/>
        </p:nvSpPr>
        <p:spPr>
          <a:xfrm>
            <a:off x="457200" y="274638"/>
            <a:ext cx="8229600" cy="1143000"/>
          </a:xfrm>
          <a:prstGeom prst="rect">
            <a:avLst/>
          </a:prstGeom>
        </p:spPr>
        <p:txBody>
          <a:bodyPr/>
          <a:lstStyle/>
          <a:p>
            <a:pPr lvl="0">
              <a:spcBef>
                <a:spcPct val="0"/>
              </a:spcBef>
              <a:defRPr/>
            </a:pPr>
            <a:r>
              <a:rPr lang="en-US" sz="4000" dirty="0" smtClean="0">
                <a:solidFill>
                  <a:srgbClr val="0070C0"/>
                </a:solidFill>
                <a:latin typeface="Open Sans Semibold" pitchFamily="34" charset="0"/>
                <a:ea typeface="Open Sans Semibold" pitchFamily="34" charset="0"/>
                <a:cs typeface="Open Sans Semibold" pitchFamily="34" charset="0"/>
              </a:rPr>
              <a:t>VIAF™ (Virtual International Authority File)</a:t>
            </a:r>
            <a:endParaRPr kumimoji="0" lang="en-US" sz="4000" b="0" i="0" u="none" strike="noStrike" kern="1200" cap="none" spc="0" normalizeH="0" baseline="0" noProof="0" dirty="0">
              <a:ln>
                <a:noFill/>
              </a:ln>
              <a:solidFill>
                <a:schemeClr val="tx1"/>
              </a:solidFill>
              <a:effectLst/>
              <a:uLnTx/>
              <a:uFillTx/>
              <a:latin typeface="Open Sans Semibold" pitchFamily="34" charset="0"/>
              <a:ea typeface="Open Sans Semibold" pitchFamily="34" charset="0"/>
              <a:cs typeface="Open Sans Semibold"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304800" y="1828800"/>
            <a:ext cx="8172450" cy="356870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12</a:t>
            </a:fld>
            <a:endParaRPr lang="en-US"/>
          </a:p>
        </p:txBody>
      </p:sp>
      <p:pic>
        <p:nvPicPr>
          <p:cNvPr id="2051" name="Picture 3"/>
          <p:cNvPicPr>
            <a:picLocks noChangeAspect="1" noChangeArrowheads="1"/>
          </p:cNvPicPr>
          <p:nvPr/>
        </p:nvPicPr>
        <p:blipFill>
          <a:blip r:embed="rId3" cstate="print"/>
          <a:srcRect/>
          <a:stretch>
            <a:fillRect/>
          </a:stretch>
        </p:blipFill>
        <p:spPr bwMode="auto">
          <a:xfrm>
            <a:off x="3" y="152406"/>
            <a:ext cx="5069873" cy="386641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181600" y="2057400"/>
            <a:ext cx="3390900" cy="2827337"/>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8229600" y="2057400"/>
            <a:ext cx="549275" cy="579437"/>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57800" y="5181600"/>
            <a:ext cx="3284537" cy="731837"/>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0" y="4090987"/>
            <a:ext cx="5295900" cy="2767013"/>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04800"/>
            <a:ext cx="5083175" cy="47625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971800" y="0"/>
            <a:ext cx="2220561" cy="2212797"/>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447800" y="2286000"/>
            <a:ext cx="577850" cy="258763"/>
          </a:xfrm>
          <a:prstGeom prst="rect">
            <a:avLst/>
          </a:prstGeom>
          <a:noFill/>
          <a:ln w="9525">
            <a:noFill/>
            <a:miter lim="800000"/>
            <a:headEnd/>
            <a:tailEnd/>
          </a:ln>
        </p:spPr>
      </p:pic>
      <p:sp>
        <p:nvSpPr>
          <p:cNvPr id="11" name="Left Arrow 10"/>
          <p:cNvSpPr/>
          <p:nvPr/>
        </p:nvSpPr>
        <p:spPr>
          <a:xfrm>
            <a:off x="2362200" y="2362200"/>
            <a:ext cx="8382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6" cstate="print"/>
          <a:srcRect/>
          <a:stretch>
            <a:fillRect/>
          </a:stretch>
        </p:blipFill>
        <p:spPr bwMode="auto">
          <a:xfrm>
            <a:off x="2057400" y="2286000"/>
            <a:ext cx="196693" cy="207046"/>
          </a:xfrm>
          <a:prstGeom prst="rect">
            <a:avLst/>
          </a:prstGeom>
          <a:noFill/>
          <a:ln w="9525">
            <a:no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3951287" y="2057400"/>
            <a:ext cx="5192713" cy="4433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0-#ppt_w/2"/>
                                          </p:val>
                                        </p:tav>
                                        <p:tav tm="100000">
                                          <p:val>
                                            <p:strVal val="#ppt_x"/>
                                          </p:val>
                                        </p:tav>
                                      </p:tavLst>
                                    </p:anim>
                                    <p:anim calcmode="lin" valueType="num">
                                      <p:cBhvr additive="base">
                                        <p:cTn id="1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solidFill>
                  <a:schemeClr val="tx1"/>
                </a:solidFill>
              </a:rPr>
              <a:t>OCLC Research</a:t>
            </a:r>
            <a:endParaRPr lang="en-US" dirty="0">
              <a:solidFill>
                <a:schemeClr val="tx1"/>
              </a:solidFill>
            </a:endParaRPr>
          </a:p>
        </p:txBody>
      </p:sp>
      <p:sp>
        <p:nvSpPr>
          <p:cNvPr id="8" name="Text Placeholder 7"/>
          <p:cNvSpPr>
            <a:spLocks noGrp="1"/>
          </p:cNvSpPr>
          <p:nvPr>
            <p:ph type="body" sz="quarter" idx="17"/>
          </p:nvPr>
        </p:nvSpPr>
        <p:spPr>
          <a:xfrm>
            <a:off x="914400" y="5410200"/>
            <a:ext cx="6477000" cy="304800"/>
          </a:xfrm>
        </p:spPr>
        <p:txBody>
          <a:bodyPr>
            <a:noAutofit/>
          </a:bodyPr>
          <a:lstStyle/>
          <a:p>
            <a:r>
              <a:rPr lang="en-US" sz="1600" dirty="0" smtClean="0">
                <a:solidFill>
                  <a:schemeClr val="tx1"/>
                </a:solidFill>
              </a:rPr>
              <a:t>OCLC Research Update, Midwinter ALA Philadelphia</a:t>
            </a:r>
          </a:p>
          <a:p>
            <a:endParaRPr lang="en-US" sz="1600" dirty="0"/>
          </a:p>
        </p:txBody>
      </p:sp>
      <p:sp>
        <p:nvSpPr>
          <p:cNvPr id="5" name="Title 4"/>
          <p:cNvSpPr>
            <a:spLocks noGrp="1"/>
          </p:cNvSpPr>
          <p:nvPr>
            <p:ph type="title"/>
          </p:nvPr>
        </p:nvSpPr>
        <p:spPr/>
        <p:txBody>
          <a:bodyPr>
            <a:noAutofit/>
          </a:bodyPr>
          <a:lstStyle/>
          <a:p>
            <a:pPr algn="ctr"/>
            <a:r>
              <a:rPr lang="en-US" sz="4400" dirty="0" smtClean="0">
                <a:solidFill>
                  <a:srgbClr val="0070C0"/>
                </a:solidFill>
              </a:rPr>
              <a:t>Registering Researchers in </a:t>
            </a:r>
            <a:br>
              <a:rPr lang="en-US" sz="4400" dirty="0" smtClean="0">
                <a:solidFill>
                  <a:srgbClr val="0070C0"/>
                </a:solidFill>
              </a:rPr>
            </a:br>
            <a:r>
              <a:rPr lang="en-US" sz="4400" dirty="0" smtClean="0">
                <a:solidFill>
                  <a:srgbClr val="0070C0"/>
                </a:solidFill>
              </a:rPr>
              <a:t>Authority Files	</a:t>
            </a:r>
            <a:endParaRPr lang="en-US" sz="4400" dirty="0">
              <a:solidFill>
                <a:srgbClr val="0070C0"/>
              </a:solidFill>
            </a:endParaRPr>
          </a:p>
        </p:txBody>
      </p:sp>
      <p:sp>
        <p:nvSpPr>
          <p:cNvPr id="4" name="Slide Number Placeholder 3"/>
          <p:cNvSpPr>
            <a:spLocks noGrp="1"/>
          </p:cNvSpPr>
          <p:nvPr>
            <p:ph type="sldNum" sz="quarter" idx="4294967295"/>
          </p:nvPr>
        </p:nvSpPr>
        <p:spPr>
          <a:xfrm>
            <a:off x="7010400" y="6356350"/>
            <a:ext cx="2133600" cy="365125"/>
          </a:xfrm>
        </p:spPr>
        <p:txBody>
          <a:bodyPr/>
          <a:lstStyle/>
          <a:p>
            <a:fld id="{6B3AA010-7757-41E0-A212-D41514C97AA5}" type="slidenum">
              <a:rPr lang="en-US" smtClean="0"/>
              <a:pPr/>
              <a:t>14</a:t>
            </a:fld>
            <a:endParaRPr lang="en-US"/>
          </a:p>
        </p:txBody>
      </p:sp>
      <p:sp>
        <p:nvSpPr>
          <p:cNvPr id="13" name="Text Placeholder 12"/>
          <p:cNvSpPr>
            <a:spLocks noGrp="1"/>
          </p:cNvSpPr>
          <p:nvPr>
            <p:ph type="body" sz="quarter" idx="13"/>
          </p:nvPr>
        </p:nvSpPr>
        <p:spPr/>
        <p:txBody>
          <a:bodyPr/>
          <a:lstStyle/>
          <a:p>
            <a:r>
              <a:rPr lang="en-US" dirty="0" smtClean="0">
                <a:solidFill>
                  <a:schemeClr val="tx1"/>
                </a:solidFill>
              </a:rPr>
              <a:t>Karen Smith-Yoshimura</a:t>
            </a:r>
            <a:r>
              <a:rPr lang="en-US" dirty="0" smtClean="0"/>
              <a:t>	</a:t>
            </a:r>
            <a:endParaRPr lang="en-US" dirty="0"/>
          </a:p>
        </p:txBody>
      </p:sp>
      <p:sp>
        <p:nvSpPr>
          <p:cNvPr id="9" name="Text Placeholder 8"/>
          <p:cNvSpPr>
            <a:spLocks noGrp="1"/>
          </p:cNvSpPr>
          <p:nvPr>
            <p:ph type="body" sz="quarter" idx="18"/>
          </p:nvPr>
        </p:nvSpPr>
        <p:spPr/>
        <p:txBody>
          <a:bodyPr>
            <a:normAutofit fontScale="92500" lnSpcReduction="10000"/>
          </a:bodyPr>
          <a:lstStyle/>
          <a:p>
            <a:r>
              <a:rPr lang="en-US" sz="1600" dirty="0" smtClean="0">
                <a:solidFill>
                  <a:schemeClr val="tx1"/>
                </a:solidFill>
              </a:rPr>
              <a:t>27 January 2014	</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Scholarly output impacts the reputation and ranking of the institution</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15</a:t>
            </a:fld>
            <a:endParaRPr lang="en-US"/>
          </a:p>
        </p:txBody>
      </p:sp>
      <p:sp>
        <p:nvSpPr>
          <p:cNvPr id="4" name="Rectangle 3"/>
          <p:cNvSpPr/>
          <p:nvPr/>
        </p:nvSpPr>
        <p:spPr>
          <a:xfrm>
            <a:off x="762000" y="2667000"/>
            <a:ext cx="4572000" cy="923330"/>
          </a:xfrm>
          <a:prstGeom prst="rect">
            <a:avLst/>
          </a:prstGeom>
        </p:spPr>
        <p:txBody>
          <a:bodyPr>
            <a:spAutoFit/>
          </a:bodyPr>
          <a:lstStyle/>
          <a:p>
            <a:r>
              <a:rPr lang="en-US" dirty="0" smtClean="0"/>
              <a:t>We initially use </a:t>
            </a:r>
            <a:r>
              <a:rPr lang="en-US" i="1" dirty="0" err="1" smtClean="0"/>
              <a:t>bibliometric</a:t>
            </a:r>
            <a:r>
              <a:rPr lang="en-US" i="1" dirty="0" smtClean="0"/>
              <a:t> analysis</a:t>
            </a:r>
            <a:r>
              <a:rPr lang="en-US" dirty="0" smtClean="0"/>
              <a:t> to look at the top institutions, by publications and citation count for the past ten years…</a:t>
            </a:r>
            <a:endParaRPr lang="en-US" dirty="0"/>
          </a:p>
        </p:txBody>
      </p:sp>
      <p:pic>
        <p:nvPicPr>
          <p:cNvPr id="34819" name="Picture 3"/>
          <p:cNvPicPr>
            <a:picLocks noChangeAspect="1" noChangeArrowheads="1"/>
          </p:cNvPicPr>
          <p:nvPr/>
        </p:nvPicPr>
        <p:blipFill>
          <a:blip r:embed="rId3" cstate="print"/>
          <a:srcRect/>
          <a:stretch>
            <a:fillRect/>
          </a:stretch>
        </p:blipFill>
        <p:spPr bwMode="auto">
          <a:xfrm>
            <a:off x="762000" y="3733800"/>
            <a:ext cx="3009900" cy="968375"/>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3810000" y="3733800"/>
            <a:ext cx="4786313" cy="892175"/>
          </a:xfrm>
          <a:prstGeom prst="rect">
            <a:avLst/>
          </a:prstGeom>
          <a:noFill/>
          <a:ln w="9525">
            <a:noFill/>
            <a:miter lim="800000"/>
            <a:headEnd/>
            <a:tailEnd/>
          </a:ln>
        </p:spPr>
      </p:pic>
      <p:sp>
        <p:nvSpPr>
          <p:cNvPr id="8" name="Rectangle 7"/>
          <p:cNvSpPr/>
          <p:nvPr/>
        </p:nvSpPr>
        <p:spPr>
          <a:xfrm>
            <a:off x="381000" y="4800600"/>
            <a:ext cx="3352800" cy="1200329"/>
          </a:xfrm>
          <a:prstGeom prst="rect">
            <a:avLst/>
          </a:prstGeom>
        </p:spPr>
        <p:txBody>
          <a:bodyPr wrap="square">
            <a:spAutoFit/>
          </a:bodyPr>
          <a:lstStyle/>
          <a:p>
            <a:r>
              <a:rPr lang="en-US" dirty="0" smtClean="0"/>
              <a:t>Universities are ranked by several indicators of academic or research performance, including… highly cited researchers…</a:t>
            </a:r>
            <a:endParaRPr lang="en-US" dirty="0"/>
          </a:p>
        </p:txBody>
      </p:sp>
      <p:pic>
        <p:nvPicPr>
          <p:cNvPr id="34821" name="Picture 5"/>
          <p:cNvPicPr>
            <a:picLocks noChangeAspect="1" noChangeArrowheads="1"/>
          </p:cNvPicPr>
          <p:nvPr/>
        </p:nvPicPr>
        <p:blipFill>
          <a:blip r:embed="rId5" cstate="print"/>
          <a:srcRect/>
          <a:stretch>
            <a:fillRect/>
          </a:stretch>
        </p:blipFill>
        <p:spPr bwMode="auto">
          <a:xfrm>
            <a:off x="914400" y="1676400"/>
            <a:ext cx="3605213" cy="1006475"/>
          </a:xfrm>
          <a:prstGeom prst="rect">
            <a:avLst/>
          </a:prstGeom>
          <a:noFill/>
          <a:ln w="9525">
            <a:noFill/>
            <a:miter lim="800000"/>
            <a:headEnd/>
            <a:tailEnd/>
          </a:ln>
        </p:spPr>
      </p:pic>
      <p:sp>
        <p:nvSpPr>
          <p:cNvPr id="10" name="Rectangle 9"/>
          <p:cNvSpPr/>
          <p:nvPr/>
        </p:nvSpPr>
        <p:spPr>
          <a:xfrm>
            <a:off x="3886200" y="4876800"/>
            <a:ext cx="4572000" cy="646331"/>
          </a:xfrm>
          <a:prstGeom prst="rect">
            <a:avLst/>
          </a:prstGeom>
        </p:spPr>
        <p:txBody>
          <a:bodyPr>
            <a:spAutoFit/>
          </a:bodyPr>
          <a:lstStyle/>
          <a:p>
            <a:r>
              <a:rPr lang="en-US" dirty="0" smtClean="0"/>
              <a:t>Citations… are the best understood and most widely accepted measure of research strength.</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A scholar may be published under many forms of names</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16</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685800" y="1676400"/>
            <a:ext cx="3490913" cy="2043113"/>
          </a:xfrm>
          <a:prstGeom prst="rect">
            <a:avLst/>
          </a:prstGeom>
          <a:noFill/>
          <a:ln w="9525">
            <a:noFill/>
            <a:miter lim="800000"/>
            <a:headEnd/>
            <a:tailEnd/>
          </a:ln>
        </p:spPr>
      </p:pic>
      <p:sp>
        <p:nvSpPr>
          <p:cNvPr id="6" name="TextBox 5"/>
          <p:cNvSpPr txBox="1"/>
          <p:nvPr/>
        </p:nvSpPr>
        <p:spPr>
          <a:xfrm>
            <a:off x="838200" y="3810000"/>
            <a:ext cx="2309222" cy="1477328"/>
          </a:xfrm>
          <a:prstGeom prst="rect">
            <a:avLst/>
          </a:prstGeom>
          <a:noFill/>
        </p:spPr>
        <p:txBody>
          <a:bodyPr wrap="square" rtlCol="0">
            <a:spAutoFit/>
          </a:bodyPr>
          <a:lstStyle/>
          <a:p>
            <a:r>
              <a:rPr lang="en-US" dirty="0" smtClean="0"/>
              <a:t>Also published as:</a:t>
            </a:r>
          </a:p>
          <a:p>
            <a:r>
              <a:rPr lang="en-US" dirty="0" err="1" smtClean="0"/>
              <a:t>Avram</a:t>
            </a:r>
            <a:r>
              <a:rPr lang="en-US" dirty="0" smtClean="0"/>
              <a:t> Noam Chomsky</a:t>
            </a:r>
          </a:p>
          <a:p>
            <a:r>
              <a:rPr lang="en-US" dirty="0" smtClean="0"/>
              <a:t>N. Chomsky </a:t>
            </a:r>
          </a:p>
          <a:p>
            <a:r>
              <a:rPr lang="ar-AE" dirty="0" smtClean="0"/>
              <a:t>نعوم تشومسكي</a:t>
            </a:r>
          </a:p>
          <a:p>
            <a:r>
              <a:rPr lang="he-IL" dirty="0" smtClean="0"/>
              <a:t>נועם חומסקי</a:t>
            </a:r>
            <a:endParaRPr lang="en-US" dirty="0"/>
          </a:p>
        </p:txBody>
      </p:sp>
      <p:sp>
        <p:nvSpPr>
          <p:cNvPr id="7" name="TextBox 6"/>
          <p:cNvSpPr txBox="1"/>
          <p:nvPr/>
        </p:nvSpPr>
        <p:spPr>
          <a:xfrm>
            <a:off x="4953000" y="2057400"/>
            <a:ext cx="3796873" cy="646331"/>
          </a:xfrm>
          <a:prstGeom prst="rect">
            <a:avLst/>
          </a:prstGeom>
          <a:noFill/>
        </p:spPr>
        <p:txBody>
          <a:bodyPr wrap="none" rtlCol="0">
            <a:spAutoFit/>
          </a:bodyPr>
          <a:lstStyle/>
          <a:p>
            <a:r>
              <a:rPr lang="en-US" dirty="0" smtClean="0">
                <a:latin typeface="Open Sans"/>
              </a:rPr>
              <a:t>Works translated into 50 languages</a:t>
            </a:r>
          </a:p>
          <a:p>
            <a:r>
              <a:rPr lang="en-US" dirty="0" smtClean="0">
                <a:latin typeface="Open Sans"/>
              </a:rPr>
              <a:t>(</a:t>
            </a:r>
            <a:r>
              <a:rPr lang="en-US" dirty="0" err="1" smtClean="0">
                <a:latin typeface="Open Sans"/>
              </a:rPr>
              <a:t>WorldCat</a:t>
            </a:r>
            <a:r>
              <a:rPr lang="en-US" dirty="0" smtClean="0">
                <a:latin typeface="Open Sans"/>
              </a:rPr>
              <a:t>)</a:t>
            </a:r>
            <a:endParaRPr lang="en-US" dirty="0">
              <a:latin typeface="Open Sans"/>
            </a:endParaRPr>
          </a:p>
        </p:txBody>
      </p:sp>
      <p:sp>
        <p:nvSpPr>
          <p:cNvPr id="8" name="Left Arrow 7"/>
          <p:cNvSpPr/>
          <p:nvPr/>
        </p:nvSpPr>
        <p:spPr>
          <a:xfrm>
            <a:off x="2209800" y="4419600"/>
            <a:ext cx="1371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81400" y="4419600"/>
            <a:ext cx="1596912" cy="369332"/>
          </a:xfrm>
          <a:prstGeom prst="rect">
            <a:avLst/>
          </a:prstGeom>
          <a:noFill/>
        </p:spPr>
        <p:txBody>
          <a:bodyPr wrap="none" rtlCol="0">
            <a:spAutoFit/>
          </a:bodyPr>
          <a:lstStyle/>
          <a:p>
            <a:r>
              <a:rPr lang="en-US" dirty="0" smtClean="0"/>
              <a:t>Journal articles</a:t>
            </a:r>
            <a:endParaRPr lang="en-US" dirty="0"/>
          </a:p>
        </p:txBody>
      </p:sp>
      <p:sp>
        <p:nvSpPr>
          <p:cNvPr id="11" name="TextBox 10"/>
          <p:cNvSpPr txBox="1"/>
          <p:nvPr/>
        </p:nvSpPr>
        <p:spPr>
          <a:xfrm>
            <a:off x="5410200" y="2895600"/>
            <a:ext cx="2362200" cy="4093428"/>
          </a:xfrm>
          <a:prstGeom prst="rect">
            <a:avLst/>
          </a:prstGeom>
          <a:noFill/>
        </p:spPr>
        <p:txBody>
          <a:bodyPr wrap="square" rtlCol="0">
            <a:spAutoFit/>
          </a:bodyPr>
          <a:lstStyle/>
          <a:p>
            <a:r>
              <a:rPr lang="el-GR" sz="1600" dirty="0" smtClean="0">
                <a:hlinkClick r:id="rId4"/>
              </a:rPr>
              <a:t>Νόαμ Τσόμσκι</a:t>
            </a:r>
            <a:endParaRPr lang="en-US" sz="1600" dirty="0" smtClean="0">
              <a:latin typeface="Open Sans"/>
              <a:hlinkClick r:id="rId5"/>
            </a:endParaRPr>
          </a:p>
          <a:p>
            <a:r>
              <a:rPr lang="as-IN" dirty="0" smtClean="0">
                <a:latin typeface="Open Sans"/>
                <a:hlinkClick r:id="rId5"/>
              </a:rPr>
              <a:t>নোম চম্‌স্কি</a:t>
            </a:r>
            <a:endParaRPr lang="en-US" dirty="0" smtClean="0">
              <a:latin typeface="Open Sans"/>
            </a:endParaRPr>
          </a:p>
          <a:p>
            <a:r>
              <a:rPr lang="bo-CN" sz="2400" dirty="0" smtClean="0">
                <a:hlinkClick r:id="rId6"/>
              </a:rPr>
              <a:t>ནམ་ཆོམ་སི་ཀེ།</a:t>
            </a:r>
            <a:endParaRPr lang="en-US" sz="2400" dirty="0" smtClean="0"/>
          </a:p>
          <a:p>
            <a:r>
              <a:rPr lang="gu-IN" sz="1600" dirty="0" smtClean="0">
                <a:hlinkClick r:id="rId7"/>
              </a:rPr>
              <a:t>નોઆમ ચોમ્સ્કી</a:t>
            </a:r>
            <a:endParaRPr lang="en-US" sz="1600" dirty="0" smtClean="0"/>
          </a:p>
          <a:p>
            <a:r>
              <a:rPr lang="hi-IN" sz="1600" dirty="0" smtClean="0">
                <a:hlinkClick r:id="rId8"/>
              </a:rPr>
              <a:t>नोआम चाम्सकी</a:t>
            </a:r>
            <a:endParaRPr lang="en-US" sz="1600" dirty="0" smtClean="0"/>
          </a:p>
          <a:p>
            <a:r>
              <a:rPr lang="hy-AM" sz="1600" dirty="0" smtClean="0">
                <a:hlinkClick r:id="rId9"/>
              </a:rPr>
              <a:t>Նոամ Չոմսկի</a:t>
            </a:r>
            <a:endParaRPr lang="en-US" sz="1600" dirty="0" smtClean="0"/>
          </a:p>
          <a:p>
            <a:r>
              <a:rPr lang="ja-JP" altLang="en-US" sz="1400" smtClean="0">
                <a:latin typeface="Arial Unicode MS" pitchFamily="34" charset="-128"/>
                <a:ea typeface="Arial Unicode MS" pitchFamily="34" charset="-128"/>
                <a:cs typeface="Arial Unicode MS" pitchFamily="34" charset="-128"/>
                <a:hlinkClick r:id="rId10"/>
              </a:rPr>
              <a:t>ノーム・チョムスキー</a:t>
            </a:r>
            <a:endParaRPr lang="en-US" altLang="ja-JP" sz="1400" dirty="0" smtClean="0">
              <a:latin typeface="Arial Unicode MS" pitchFamily="34" charset="-128"/>
              <a:ea typeface="Arial Unicode MS" pitchFamily="34" charset="-128"/>
              <a:cs typeface="Arial Unicode MS" pitchFamily="34" charset="-128"/>
            </a:endParaRPr>
          </a:p>
          <a:p>
            <a:r>
              <a:rPr lang="ka-GE" sz="1600" dirty="0" smtClean="0">
                <a:hlinkClick r:id="rId11"/>
              </a:rPr>
              <a:t>ნოამ ჩომსკი</a:t>
            </a:r>
            <a:endParaRPr lang="en-US" sz="1600" dirty="0" smtClean="0"/>
          </a:p>
          <a:p>
            <a:r>
              <a:rPr lang="az-Cyrl-AZ" sz="1600" dirty="0" smtClean="0">
                <a:hlinkClick r:id="rId12"/>
              </a:rPr>
              <a:t>Ноам Чомски</a:t>
            </a:r>
            <a:endParaRPr lang="en-US" sz="1600" dirty="0" smtClean="0"/>
          </a:p>
          <a:p>
            <a:r>
              <a:rPr lang="kn-IN" sz="1600" dirty="0" smtClean="0">
                <a:hlinkClick r:id="rId13"/>
              </a:rPr>
              <a:t>ನೋಅಮ್ ಚಾಮ್ಸ್ಕೀ</a:t>
            </a:r>
            <a:endParaRPr lang="en-US" sz="1600" dirty="0" smtClean="0"/>
          </a:p>
          <a:p>
            <a:r>
              <a:rPr lang="ko-KR" altLang="en-US" sz="1600" dirty="0" smtClean="0">
                <a:latin typeface="Arial Unicode MS" pitchFamily="34" charset="-128"/>
                <a:ea typeface="Arial Unicode MS" pitchFamily="34" charset="-128"/>
                <a:cs typeface="Arial Unicode MS" pitchFamily="34" charset="-128"/>
                <a:hlinkClick r:id="rId14"/>
              </a:rPr>
              <a:t>노엄 촘스키</a:t>
            </a:r>
            <a:endParaRPr lang="en-US" altLang="ko-KR" sz="1600" dirty="0" smtClean="0">
              <a:latin typeface="Arial Unicode MS" pitchFamily="34" charset="-128"/>
              <a:ea typeface="Arial Unicode MS" pitchFamily="34" charset="-128"/>
              <a:cs typeface="Arial Unicode MS" pitchFamily="34" charset="-128"/>
            </a:endParaRPr>
          </a:p>
          <a:p>
            <a:r>
              <a:rPr lang="ml-IN" sz="1400" dirty="0" smtClean="0">
                <a:latin typeface="Open Sans"/>
                <a:hlinkClick r:id="rId15"/>
              </a:rPr>
              <a:t>നോം ചോംസ്കി</a:t>
            </a:r>
            <a:endParaRPr lang="en-US" sz="1400" dirty="0" smtClean="0">
              <a:latin typeface="Open Sans"/>
            </a:endParaRPr>
          </a:p>
          <a:p>
            <a:r>
              <a:rPr lang="pa-IN" sz="1400" dirty="0" smtClean="0">
                <a:hlinkClick r:id="rId16"/>
              </a:rPr>
              <a:t>ਨੌਮ ਚੌਮਸਕੀ</a:t>
            </a:r>
            <a:endParaRPr lang="en-US" sz="1400" dirty="0" smtClean="0"/>
          </a:p>
          <a:p>
            <a:r>
              <a:rPr lang="az-Cyrl-AZ" sz="1600" dirty="0" smtClean="0">
                <a:hlinkClick r:id="rId17"/>
              </a:rPr>
              <a:t>Ноам</a:t>
            </a:r>
            <a:r>
              <a:rPr lang="en-US" sz="1600" dirty="0" smtClean="0">
                <a:latin typeface="Open Sans"/>
              </a:rPr>
              <a:t> </a:t>
            </a:r>
            <a:r>
              <a:rPr lang="az-Cyrl-AZ" sz="1600" dirty="0" smtClean="0">
                <a:hlinkClick r:id="rId17"/>
              </a:rPr>
              <a:t>Хомский</a:t>
            </a:r>
            <a:endParaRPr lang="en-US" sz="1600" dirty="0" smtClean="0"/>
          </a:p>
          <a:p>
            <a:r>
              <a:rPr lang="zh-CN" altLang="en-US" sz="1600" dirty="0" smtClean="0">
                <a:latin typeface="Arial Unicode MS" pitchFamily="34" charset="-128"/>
                <a:ea typeface="Arial Unicode MS" pitchFamily="34" charset="-128"/>
                <a:cs typeface="Arial Unicode MS" pitchFamily="34" charset="-128"/>
                <a:hlinkClick r:id="rId18"/>
              </a:rPr>
              <a:t>诺姆</a:t>
            </a:r>
            <a:r>
              <a:rPr lang="en-US" altLang="zh-CN" sz="1600" dirty="0" smtClean="0">
                <a:latin typeface="Arial Unicode MS" pitchFamily="34" charset="-128"/>
                <a:ea typeface="Arial Unicode MS" pitchFamily="34" charset="-128"/>
                <a:cs typeface="Arial Unicode MS" pitchFamily="34" charset="-128"/>
                <a:hlinkClick r:id="rId18"/>
              </a:rPr>
              <a:t>·</a:t>
            </a:r>
            <a:r>
              <a:rPr lang="zh-CN" altLang="en-US" sz="1600" dirty="0" smtClean="0">
                <a:latin typeface="Arial Unicode MS" pitchFamily="34" charset="-128"/>
                <a:ea typeface="Arial Unicode MS" pitchFamily="34" charset="-128"/>
                <a:cs typeface="Arial Unicode MS" pitchFamily="34" charset="-128"/>
                <a:hlinkClick r:id="rId18"/>
              </a:rPr>
              <a:t>乔姆斯基</a:t>
            </a:r>
            <a:endParaRPr lang="en-US" altLang="ko-KR" sz="1600" dirty="0" smtClean="0">
              <a:latin typeface="Arial Unicode MS" pitchFamily="34" charset="-128"/>
              <a:ea typeface="Arial Unicode MS" pitchFamily="34" charset="-128"/>
              <a:cs typeface="Arial Unicode MS" pitchFamily="34" charset="-128"/>
            </a:endParaRPr>
          </a:p>
          <a:p>
            <a:endParaRPr lang="en-US" sz="1600" dirty="0">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Same name, different people</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17</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304800" y="1295400"/>
            <a:ext cx="4983163" cy="2354263"/>
          </a:xfrm>
          <a:prstGeom prst="rect">
            <a:avLst/>
          </a:prstGeom>
          <a:noFill/>
          <a:ln w="9525">
            <a:noFill/>
            <a:miter lim="800000"/>
            <a:headEnd/>
            <a:tailEnd/>
          </a:ln>
        </p:spPr>
      </p:pic>
      <p:sp>
        <p:nvSpPr>
          <p:cNvPr id="5" name="Rectangle 4"/>
          <p:cNvSpPr/>
          <p:nvPr/>
        </p:nvSpPr>
        <p:spPr>
          <a:xfrm>
            <a:off x="304800" y="3962400"/>
            <a:ext cx="4572000" cy="923330"/>
          </a:xfrm>
          <a:prstGeom prst="rect">
            <a:avLst/>
          </a:prstGeom>
        </p:spPr>
        <p:txBody>
          <a:bodyPr>
            <a:spAutoFit/>
          </a:bodyPr>
          <a:lstStyle/>
          <a:p>
            <a:r>
              <a:rPr lang="en-US" dirty="0" smtClean="0"/>
              <a:t>Conlon, Michael. 1982. </a:t>
            </a:r>
            <a:r>
              <a:rPr lang="en-US" i="1" dirty="0" smtClean="0"/>
              <a:t>Continuously adaptive M-estimation in the linear model</a:t>
            </a:r>
            <a:r>
              <a:rPr lang="en-US" dirty="0" smtClean="0"/>
              <a:t>. Thesis (Ph. D.)--University of Florida, 1982.</a:t>
            </a:r>
            <a:endParaRPr lang="en-US" dirty="0"/>
          </a:p>
        </p:txBody>
      </p:sp>
      <p:pic>
        <p:nvPicPr>
          <p:cNvPr id="2051" name="Picture 3"/>
          <p:cNvPicPr>
            <a:picLocks noChangeAspect="1" noChangeArrowheads="1"/>
          </p:cNvPicPr>
          <p:nvPr/>
        </p:nvPicPr>
        <p:blipFill>
          <a:blip r:embed="rId4" cstate="print"/>
          <a:srcRect/>
          <a:stretch>
            <a:fillRect/>
          </a:stretch>
        </p:blipFill>
        <p:spPr bwMode="auto">
          <a:xfrm>
            <a:off x="5257800" y="1295400"/>
            <a:ext cx="3589337" cy="20351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86400" y="3429000"/>
            <a:ext cx="2338476" cy="1225403"/>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5638800" y="4648200"/>
            <a:ext cx="1836737" cy="655637"/>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3611563" y="5334000"/>
            <a:ext cx="5532437" cy="1012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One researcher may have many profiles or identifiers…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18</a:t>
            </a:fld>
            <a:endParaRPr lang="en-US"/>
          </a:p>
        </p:txBody>
      </p:sp>
      <p:sp>
        <p:nvSpPr>
          <p:cNvPr id="4" name="TextBox 3"/>
          <p:cNvSpPr txBox="1"/>
          <p:nvPr/>
        </p:nvSpPr>
        <p:spPr>
          <a:xfrm>
            <a:off x="914400" y="1447800"/>
            <a:ext cx="4482317" cy="461665"/>
          </a:xfrm>
          <a:prstGeom prst="rect">
            <a:avLst/>
          </a:prstGeom>
          <a:noFill/>
        </p:spPr>
        <p:txBody>
          <a:bodyPr wrap="none" rtlCol="0">
            <a:spAutoFit/>
          </a:bodyPr>
          <a:lstStyle/>
          <a:p>
            <a:r>
              <a:rPr lang="en-US" sz="2400" dirty="0" smtClean="0">
                <a:latin typeface="Open Sans"/>
              </a:rPr>
              <a:t>(from an email signature block)</a:t>
            </a:r>
            <a:endParaRPr lang="en-US" sz="2400" dirty="0">
              <a:latin typeface="Open Sans"/>
            </a:endParaRPr>
          </a:p>
        </p:txBody>
      </p:sp>
      <p:sp>
        <p:nvSpPr>
          <p:cNvPr id="1026" name="Rectangle 2"/>
          <p:cNvSpPr>
            <a:spLocks noChangeArrowheads="1"/>
          </p:cNvSpPr>
          <p:nvPr/>
        </p:nvSpPr>
        <p:spPr bwMode="auto">
          <a:xfrm>
            <a:off x="533400" y="2070929"/>
            <a:ext cx="828944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Profile</a:t>
            </a:r>
            <a:r>
              <a:rPr kumimoji="0" lang="en-US" sz="1600" b="0" i="0" u="none" strike="noStrike" cap="none" normalizeH="0" dirty="0" smtClean="0">
                <a:ln>
                  <a:noFill/>
                </a:ln>
                <a:solidFill>
                  <a:srgbClr val="000080"/>
                </a:solidFill>
                <a:effectLst/>
                <a:latin typeface="Open Sans"/>
                <a:ea typeface="Calibri" pitchFamily="34" charset="0"/>
                <a:cs typeface="Times New Roman" pitchFamily="18" charset="0"/>
              </a:rPr>
              <a:t>s: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3"/>
              </a:rPr>
              <a:t>Academia</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4"/>
              </a:rPr>
              <a:t>Google Scholar</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5"/>
              </a:rPr>
              <a:t>ISNI</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6"/>
              </a:rPr>
              <a:t>Mendeley</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7"/>
              </a:rPr>
              <a:t>MicrosoftAcademic</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8"/>
              </a:rPr>
              <a:t>ORCID</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9"/>
              </a:rPr>
              <a:t>ResearcherID</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0"/>
              </a:rPr>
              <a:t>ResearchGate</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11"/>
              </a:rPr>
              <a:t>Scopus</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2"/>
              </a:rPr>
              <a:t>Slideshare</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13"/>
              </a:rPr>
              <a:t>VIAF</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4"/>
              </a:rPr>
              <a:t>Worldcat</a:t>
            </a:r>
            <a:endParaRPr kumimoji="0" lang="en-US" sz="1600" b="0" i="0" u="none" strike="noStrike" cap="none" normalizeH="0" baseline="0" dirty="0" smtClean="0">
              <a:ln>
                <a:noFill/>
              </a:ln>
              <a:solidFill>
                <a:schemeClr val="tx1"/>
              </a:solidFill>
              <a:effectLst/>
              <a:latin typeface="Open Sans"/>
              <a:cs typeface="Arial" pitchFamily="34" charset="0"/>
            </a:endParaRPr>
          </a:p>
        </p:txBody>
      </p:sp>
      <p:pic>
        <p:nvPicPr>
          <p:cNvPr id="1027" name="Picture 3"/>
          <p:cNvPicPr>
            <a:picLocks noChangeAspect="1" noChangeArrowheads="1"/>
          </p:cNvPicPr>
          <p:nvPr/>
        </p:nvPicPr>
        <p:blipFill>
          <a:blip r:embed="rId15" cstate="print"/>
          <a:srcRect/>
          <a:stretch>
            <a:fillRect/>
          </a:stretch>
        </p:blipFill>
        <p:spPr bwMode="auto">
          <a:xfrm>
            <a:off x="533400" y="2743200"/>
            <a:ext cx="2103437" cy="427037"/>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3124200" y="2667000"/>
            <a:ext cx="2378075" cy="1165225"/>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5486400" y="2819400"/>
            <a:ext cx="1806575" cy="647700"/>
          </a:xfrm>
          <a:prstGeom prst="rect">
            <a:avLst/>
          </a:prstGeom>
          <a:noFill/>
          <a:ln w="9525">
            <a:noFill/>
            <a:miter lim="800000"/>
            <a:headEnd/>
            <a:tailEnd/>
          </a:ln>
        </p:spPr>
      </p:pic>
      <p:pic>
        <p:nvPicPr>
          <p:cNvPr id="1030" name="Picture 6"/>
          <p:cNvPicPr>
            <a:picLocks noChangeAspect="1" noChangeArrowheads="1"/>
          </p:cNvPicPr>
          <p:nvPr/>
        </p:nvPicPr>
        <p:blipFill>
          <a:blip r:embed="rId18" cstate="print"/>
          <a:srcRect/>
          <a:stretch>
            <a:fillRect/>
          </a:stretch>
        </p:blipFill>
        <p:spPr bwMode="auto">
          <a:xfrm>
            <a:off x="381000" y="3962400"/>
            <a:ext cx="3338513" cy="631825"/>
          </a:xfrm>
          <a:prstGeom prst="rect">
            <a:avLst/>
          </a:prstGeom>
          <a:noFill/>
          <a:ln w="9525">
            <a:noFill/>
            <a:miter lim="800000"/>
            <a:headEnd/>
            <a:tailEnd/>
          </a:ln>
        </p:spPr>
      </p:pic>
      <p:pic>
        <p:nvPicPr>
          <p:cNvPr id="1031" name="Picture 7"/>
          <p:cNvPicPr>
            <a:picLocks noChangeAspect="1" noChangeArrowheads="1"/>
          </p:cNvPicPr>
          <p:nvPr/>
        </p:nvPicPr>
        <p:blipFill>
          <a:blip r:embed="rId19" cstate="print"/>
          <a:srcRect/>
          <a:stretch>
            <a:fillRect/>
          </a:stretch>
        </p:blipFill>
        <p:spPr bwMode="auto">
          <a:xfrm>
            <a:off x="4114800" y="3962400"/>
            <a:ext cx="1463675" cy="723900"/>
          </a:xfrm>
          <a:prstGeom prst="rect">
            <a:avLst/>
          </a:prstGeom>
          <a:noFill/>
          <a:ln w="9525">
            <a:noFill/>
            <a:miter lim="800000"/>
            <a:headEnd/>
            <a:tailEnd/>
          </a:ln>
        </p:spPr>
      </p:pic>
      <p:pic>
        <p:nvPicPr>
          <p:cNvPr id="1032" name="Picture 8"/>
          <p:cNvPicPr>
            <a:picLocks noChangeAspect="1" noChangeArrowheads="1"/>
          </p:cNvPicPr>
          <p:nvPr/>
        </p:nvPicPr>
        <p:blipFill>
          <a:blip r:embed="rId20" cstate="print"/>
          <a:srcRect/>
          <a:stretch>
            <a:fillRect/>
          </a:stretch>
        </p:blipFill>
        <p:spPr bwMode="auto">
          <a:xfrm>
            <a:off x="5943600" y="3886200"/>
            <a:ext cx="2378075" cy="914400"/>
          </a:xfrm>
          <a:prstGeom prst="rect">
            <a:avLst/>
          </a:prstGeom>
          <a:noFill/>
          <a:ln w="9525">
            <a:noFill/>
            <a:miter lim="800000"/>
            <a:headEnd/>
            <a:tailEnd/>
          </a:ln>
        </p:spPr>
      </p:pic>
      <p:pic>
        <p:nvPicPr>
          <p:cNvPr id="1033" name="Picture 9"/>
          <p:cNvPicPr>
            <a:picLocks noChangeAspect="1" noChangeArrowheads="1"/>
          </p:cNvPicPr>
          <p:nvPr/>
        </p:nvPicPr>
        <p:blipFill>
          <a:blip r:embed="rId21" cstate="print"/>
          <a:srcRect/>
          <a:stretch>
            <a:fillRect/>
          </a:stretch>
        </p:blipFill>
        <p:spPr bwMode="auto">
          <a:xfrm>
            <a:off x="381000" y="4876800"/>
            <a:ext cx="1852613" cy="655637"/>
          </a:xfrm>
          <a:prstGeom prst="rect">
            <a:avLst/>
          </a:prstGeom>
          <a:noFill/>
          <a:ln w="9525">
            <a:noFill/>
            <a:miter lim="800000"/>
            <a:headEnd/>
            <a:tailEnd/>
          </a:ln>
        </p:spPr>
      </p:pic>
      <p:pic>
        <p:nvPicPr>
          <p:cNvPr id="1034" name="Picture 10"/>
          <p:cNvPicPr>
            <a:picLocks noChangeAspect="1" noChangeArrowheads="1"/>
          </p:cNvPicPr>
          <p:nvPr/>
        </p:nvPicPr>
        <p:blipFill>
          <a:blip r:embed="rId22" cstate="print"/>
          <a:srcRect/>
          <a:stretch>
            <a:fillRect/>
          </a:stretch>
        </p:blipFill>
        <p:spPr bwMode="auto">
          <a:xfrm>
            <a:off x="2590800" y="4953000"/>
            <a:ext cx="1897063" cy="441325"/>
          </a:xfrm>
          <a:prstGeom prst="rect">
            <a:avLst/>
          </a:prstGeom>
          <a:noFill/>
          <a:ln w="9525">
            <a:noFill/>
            <a:miter lim="800000"/>
            <a:headEnd/>
            <a:tailEnd/>
          </a:ln>
        </p:spPr>
      </p:pic>
      <p:pic>
        <p:nvPicPr>
          <p:cNvPr id="1035" name="Picture 11"/>
          <p:cNvPicPr>
            <a:picLocks noChangeAspect="1" noChangeArrowheads="1"/>
          </p:cNvPicPr>
          <p:nvPr/>
        </p:nvPicPr>
        <p:blipFill>
          <a:blip r:embed="rId23" cstate="print"/>
          <a:srcRect/>
          <a:stretch>
            <a:fillRect/>
          </a:stretch>
        </p:blipFill>
        <p:spPr bwMode="auto">
          <a:xfrm>
            <a:off x="4876800" y="4876800"/>
            <a:ext cx="1485900" cy="312737"/>
          </a:xfrm>
          <a:prstGeom prst="rect">
            <a:avLst/>
          </a:prstGeom>
          <a:noFill/>
          <a:ln w="9525">
            <a:noFill/>
            <a:miter lim="800000"/>
            <a:headEnd/>
            <a:tailEnd/>
          </a:ln>
        </p:spPr>
      </p:pic>
      <p:pic>
        <p:nvPicPr>
          <p:cNvPr id="1036" name="Picture 12"/>
          <p:cNvPicPr>
            <a:picLocks noChangeAspect="1" noChangeArrowheads="1"/>
          </p:cNvPicPr>
          <p:nvPr/>
        </p:nvPicPr>
        <p:blipFill>
          <a:blip r:embed="rId24" cstate="print"/>
          <a:srcRect/>
          <a:stretch>
            <a:fillRect/>
          </a:stretch>
        </p:blipFill>
        <p:spPr bwMode="auto">
          <a:xfrm>
            <a:off x="4800600" y="5181600"/>
            <a:ext cx="1393825" cy="296863"/>
          </a:xfrm>
          <a:prstGeom prst="rect">
            <a:avLst/>
          </a:prstGeom>
          <a:noFill/>
          <a:ln w="9525">
            <a:noFill/>
            <a:miter lim="800000"/>
            <a:headEnd/>
            <a:tailEnd/>
          </a:ln>
        </p:spPr>
      </p:pic>
      <p:pic>
        <p:nvPicPr>
          <p:cNvPr id="1037" name="Picture 13"/>
          <p:cNvPicPr>
            <a:picLocks noChangeAspect="1" noChangeArrowheads="1"/>
          </p:cNvPicPr>
          <p:nvPr/>
        </p:nvPicPr>
        <p:blipFill>
          <a:blip r:embed="rId25" cstate="print"/>
          <a:srcRect/>
          <a:stretch>
            <a:fillRect/>
          </a:stretch>
        </p:blipFill>
        <p:spPr bwMode="auto">
          <a:xfrm>
            <a:off x="6629400" y="4953000"/>
            <a:ext cx="1196975" cy="282575"/>
          </a:xfrm>
          <a:prstGeom prst="rect">
            <a:avLst/>
          </a:prstGeom>
          <a:noFill/>
          <a:ln w="9525">
            <a:noFill/>
            <a:miter lim="800000"/>
            <a:headEnd/>
            <a:tailEnd/>
          </a:ln>
        </p:spPr>
      </p:pic>
      <p:pic>
        <p:nvPicPr>
          <p:cNvPr id="1038" name="Picture 14"/>
          <p:cNvPicPr>
            <a:picLocks noChangeAspect="1" noChangeArrowheads="1"/>
          </p:cNvPicPr>
          <p:nvPr/>
        </p:nvPicPr>
        <p:blipFill>
          <a:blip r:embed="rId26" cstate="print"/>
          <a:srcRect/>
          <a:stretch>
            <a:fillRect/>
          </a:stretch>
        </p:blipFill>
        <p:spPr bwMode="auto">
          <a:xfrm>
            <a:off x="914400" y="5715000"/>
            <a:ext cx="2293937" cy="533400"/>
          </a:xfrm>
          <a:prstGeom prst="rect">
            <a:avLst/>
          </a:prstGeom>
          <a:noFill/>
          <a:ln w="9525">
            <a:noFill/>
            <a:miter lim="800000"/>
            <a:headEnd/>
            <a:tailEnd/>
          </a:ln>
        </p:spPr>
      </p:pic>
      <p:pic>
        <p:nvPicPr>
          <p:cNvPr id="1039" name="Picture 15"/>
          <p:cNvPicPr>
            <a:picLocks noChangeAspect="1" noChangeArrowheads="1"/>
          </p:cNvPicPr>
          <p:nvPr/>
        </p:nvPicPr>
        <p:blipFill>
          <a:blip r:embed="rId27" cstate="print"/>
          <a:srcRect/>
          <a:stretch>
            <a:fillRect/>
          </a:stretch>
        </p:blipFill>
        <p:spPr bwMode="auto">
          <a:xfrm>
            <a:off x="4343400" y="5715000"/>
            <a:ext cx="1973263" cy="677863"/>
          </a:xfrm>
          <a:prstGeom prst="rect">
            <a:avLst/>
          </a:prstGeom>
          <a:noFill/>
          <a:ln w="9525">
            <a:noFill/>
            <a:miter lim="800000"/>
            <a:headEnd/>
            <a:tailEnd/>
          </a:ln>
        </p:spPr>
      </p:pic>
      <p:pic>
        <p:nvPicPr>
          <p:cNvPr id="1041" name="Picture 17" descr="C:\Users\smithyok\AppData\Local\Temp\SNAGHTML670b19.PNG"/>
          <p:cNvPicPr>
            <a:picLocks noChangeAspect="1" noChangeArrowheads="1"/>
          </p:cNvPicPr>
          <p:nvPr/>
        </p:nvPicPr>
        <p:blipFill>
          <a:blip r:embed="rId28" cstate="print"/>
          <a:srcRect/>
          <a:stretch>
            <a:fillRect/>
          </a:stretch>
        </p:blipFill>
        <p:spPr bwMode="auto">
          <a:xfrm>
            <a:off x="3238500" y="6248400"/>
            <a:ext cx="5905500" cy="47625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Registering Researchers in Authority Files Task Group</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19</a:t>
            </a:fld>
            <a:endParaRPr lang="en-US"/>
          </a:p>
        </p:txBody>
      </p:sp>
      <p:sp>
        <p:nvSpPr>
          <p:cNvPr id="5" name="TextBox 4"/>
          <p:cNvSpPr txBox="1"/>
          <p:nvPr/>
        </p:nvSpPr>
        <p:spPr>
          <a:xfrm>
            <a:off x="533400" y="1752600"/>
            <a:ext cx="8229601" cy="1384995"/>
          </a:xfrm>
          <a:prstGeom prst="rect">
            <a:avLst/>
          </a:prstGeom>
          <a:noFill/>
        </p:spPr>
        <p:txBody>
          <a:bodyPr wrap="square" rtlCol="0">
            <a:spAutoFit/>
          </a:bodyPr>
          <a:lstStyle/>
          <a:p>
            <a:r>
              <a:rPr lang="en-US" sz="2800" dirty="0" smtClean="0">
                <a:latin typeface="Open Sans"/>
              </a:rPr>
              <a:t>How to make it easier for  researchers and institutions  to more accurately measure their scholarly output?  </a:t>
            </a:r>
            <a:endParaRPr lang="en-US" sz="2800" dirty="0">
              <a:latin typeface="Open Sans"/>
            </a:endParaRPr>
          </a:p>
        </p:txBody>
      </p:sp>
      <p:sp>
        <p:nvSpPr>
          <p:cNvPr id="6" name="TextBox 5"/>
          <p:cNvSpPr txBox="1"/>
          <p:nvPr/>
        </p:nvSpPr>
        <p:spPr>
          <a:xfrm>
            <a:off x="609600" y="3429000"/>
            <a:ext cx="7772400" cy="1569660"/>
          </a:xfrm>
          <a:prstGeom prst="rect">
            <a:avLst/>
          </a:prstGeom>
          <a:noFill/>
        </p:spPr>
        <p:txBody>
          <a:bodyPr wrap="square" rtlCol="0">
            <a:spAutoFit/>
          </a:bodyPr>
          <a:lstStyle/>
          <a:p>
            <a:pPr>
              <a:buClr>
                <a:srgbClr val="0070C0"/>
              </a:buClr>
              <a:buFont typeface="Wingdings" pitchFamily="2" charset="2"/>
              <a:buChar char="Ø"/>
            </a:pPr>
            <a:r>
              <a:rPr lang="en-US" sz="2400" dirty="0" smtClean="0">
                <a:latin typeface="Open Sans"/>
              </a:rPr>
              <a:t> Challenges to integrate author identification</a:t>
            </a:r>
          </a:p>
          <a:p>
            <a:pPr>
              <a:buClr>
                <a:srgbClr val="0070C0"/>
              </a:buClr>
              <a:buFont typeface="Wingdings" pitchFamily="2" charset="2"/>
              <a:buChar char="Ø"/>
            </a:pPr>
            <a:r>
              <a:rPr lang="en-US" sz="2400" dirty="0" smtClean="0">
                <a:latin typeface="Open Sans"/>
              </a:rPr>
              <a:t> Approaches to reconcile data from multiple sources</a:t>
            </a:r>
          </a:p>
          <a:p>
            <a:pPr>
              <a:buClr>
                <a:srgbClr val="0070C0"/>
              </a:buClr>
              <a:buFont typeface="Wingdings" pitchFamily="2" charset="2"/>
              <a:buChar char="Ø"/>
            </a:pPr>
            <a:r>
              <a:rPr lang="en-US" sz="2400" dirty="0" smtClean="0">
                <a:latin typeface="Open Sans"/>
              </a:rPr>
              <a:t> Models, workflows to register and maintain integrated researcher information</a:t>
            </a:r>
            <a:endParaRPr lang="en-US" sz="2400" dirty="0">
              <a:latin typeface="Open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OCLC Research</a:t>
            </a:r>
            <a:endParaRPr lang="en-US" dirty="0"/>
          </a:p>
        </p:txBody>
      </p:sp>
      <p:sp>
        <p:nvSpPr>
          <p:cNvPr id="4" name="Content Placeholder 3"/>
          <p:cNvSpPr>
            <a:spLocks noGrp="1"/>
          </p:cNvSpPr>
          <p:nvPr>
            <p:ph sz="half" idx="1"/>
          </p:nvPr>
        </p:nvSpPr>
        <p:spPr>
          <a:xfrm>
            <a:off x="457200" y="1529176"/>
            <a:ext cx="4038600" cy="4880499"/>
          </a:xfrm>
        </p:spPr>
        <p:txBody>
          <a:bodyPr/>
          <a:lstStyle/>
          <a:p>
            <a:r>
              <a:rPr lang="en-US" dirty="0" smtClean="0"/>
              <a:t>Leading research group devoted exclusively to exploring  the challenges facing libraries &amp; archives</a:t>
            </a:r>
          </a:p>
          <a:p>
            <a:r>
              <a:rPr lang="en-US" dirty="0" smtClean="0"/>
              <a:t>Advances OCLC’s public mission through…</a:t>
            </a:r>
            <a:endParaRPr lang="en-US" dirty="0"/>
          </a:p>
        </p:txBody>
      </p:sp>
      <p:graphicFrame>
        <p:nvGraphicFramePr>
          <p:cNvPr id="7" name="Diagram 6"/>
          <p:cNvGraphicFramePr/>
          <p:nvPr/>
        </p:nvGraphicFramePr>
        <p:xfrm>
          <a:off x="4707303" y="1465314"/>
          <a:ext cx="4237521" cy="5234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879310" y="3943777"/>
            <a:ext cx="3934485" cy="923330"/>
          </a:xfrm>
          <a:prstGeom prst="rect">
            <a:avLst/>
          </a:prstGeom>
        </p:spPr>
        <p:txBody>
          <a:bodyPr wrap="square">
            <a:spAutoFit/>
          </a:bodyPr>
          <a:lstStyle/>
          <a:p>
            <a:r>
              <a:rPr lang="en-US" dirty="0" smtClean="0"/>
              <a:t>Identify challenges, evaluate responses, survey, investigate, analyze, report, prototype, data work…   </a:t>
            </a:r>
          </a:p>
        </p:txBody>
      </p:sp>
      <p:sp>
        <p:nvSpPr>
          <p:cNvPr id="9" name="Rectangle 8"/>
          <p:cNvSpPr/>
          <p:nvPr/>
        </p:nvSpPr>
        <p:spPr>
          <a:xfrm>
            <a:off x="4879310" y="5705542"/>
            <a:ext cx="3610860" cy="369332"/>
          </a:xfrm>
          <a:prstGeom prst="rect">
            <a:avLst/>
          </a:prstGeom>
        </p:spPr>
        <p:txBody>
          <a:bodyPr wrap="none">
            <a:spAutoFit/>
          </a:bodyPr>
          <a:lstStyle/>
          <a:p>
            <a:r>
              <a:rPr lang="en-US" dirty="0" smtClean="0"/>
              <a:t>Convene, connect, shape, influence </a:t>
            </a:r>
            <a:endParaRPr lang="en-US" dirty="0"/>
          </a:p>
        </p:txBody>
      </p:sp>
      <p:sp>
        <p:nvSpPr>
          <p:cNvPr id="10" name="Rectangle 9"/>
          <p:cNvSpPr/>
          <p:nvPr/>
        </p:nvSpPr>
        <p:spPr>
          <a:xfrm>
            <a:off x="4879310" y="2371232"/>
            <a:ext cx="3934485" cy="646331"/>
          </a:xfrm>
          <a:prstGeom prst="rect">
            <a:avLst/>
          </a:prstGeom>
        </p:spPr>
        <p:txBody>
          <a:bodyPr wrap="square">
            <a:spAutoFit/>
          </a:bodyPr>
          <a:lstStyle/>
          <a:p>
            <a:r>
              <a:rPr lang="en-US" dirty="0" smtClean="0"/>
              <a:t>Experiment with new processes, software, systems</a:t>
            </a:r>
          </a:p>
        </p:txBody>
      </p:sp>
      <p:grpSp>
        <p:nvGrpSpPr>
          <p:cNvPr id="2" name="Group 16"/>
          <p:cNvGrpSpPr/>
          <p:nvPr/>
        </p:nvGrpSpPr>
        <p:grpSpPr>
          <a:xfrm>
            <a:off x="6754203" y="6114788"/>
            <a:ext cx="2190621" cy="584775"/>
            <a:chOff x="6696480" y="6097330"/>
            <a:chExt cx="2190621" cy="584775"/>
          </a:xfrm>
        </p:grpSpPr>
        <p:pic>
          <p:nvPicPr>
            <p:cNvPr id="12" name="Picture 11" descr="partnership.png"/>
            <p:cNvPicPr>
              <a:picLocks noChangeAspect="1"/>
            </p:cNvPicPr>
            <p:nvPr/>
          </p:nvPicPr>
          <p:blipFill>
            <a:blip r:embed="rId8" cstate="print"/>
            <a:srcRect l="86868" t="1684" b="89895"/>
            <a:stretch>
              <a:fillRect/>
            </a:stretch>
          </p:blipFill>
          <p:spPr>
            <a:xfrm>
              <a:off x="6696480" y="6180657"/>
              <a:ext cx="469626" cy="436226"/>
            </a:xfrm>
            <a:prstGeom prst="rect">
              <a:avLst/>
            </a:prstGeom>
          </p:spPr>
        </p:pic>
        <p:sp>
          <p:nvSpPr>
            <p:cNvPr id="13" name="TextBox 12"/>
            <p:cNvSpPr txBox="1"/>
            <p:nvPr/>
          </p:nvSpPr>
          <p:spPr>
            <a:xfrm>
              <a:off x="7123413" y="6097330"/>
              <a:ext cx="1763688" cy="584775"/>
            </a:xfrm>
            <a:prstGeom prst="rect">
              <a:avLst/>
            </a:prstGeom>
            <a:noFill/>
          </p:spPr>
          <p:txBody>
            <a:bodyPr wrap="none" rtlCol="0">
              <a:spAutoFit/>
            </a:bodyPr>
            <a:lstStyle/>
            <a:p>
              <a:r>
                <a:rPr lang="en-US" sz="1600" dirty="0" smtClean="0"/>
                <a:t>OCLC Research</a:t>
              </a:r>
            </a:p>
            <a:p>
              <a:r>
                <a:rPr lang="en-US" sz="1600" dirty="0" smtClean="0"/>
                <a:t>Library Partnership</a:t>
              </a:r>
              <a:endParaRPr lang="en-US" sz="1600" dirty="0"/>
            </a:p>
          </p:txBody>
        </p:sp>
      </p:grpSp>
      <p:grpSp>
        <p:nvGrpSpPr>
          <p:cNvPr id="5" name="Group 15"/>
          <p:cNvGrpSpPr/>
          <p:nvPr/>
        </p:nvGrpSpPr>
        <p:grpSpPr>
          <a:xfrm>
            <a:off x="6922805" y="976023"/>
            <a:ext cx="1897659" cy="485384"/>
            <a:chOff x="6712188" y="566516"/>
            <a:chExt cx="1897659" cy="485384"/>
          </a:xfrm>
        </p:grpSpPr>
        <p:pic>
          <p:nvPicPr>
            <p:cNvPr id="14" name="Picture 3"/>
            <p:cNvPicPr>
              <a:picLocks noChangeAspect="1" noChangeArrowheads="1"/>
            </p:cNvPicPr>
            <p:nvPr/>
          </p:nvPicPr>
          <p:blipFill>
            <a:blip r:embed="rId9" cstate="print"/>
            <a:srcRect l="84509" t="9233" r="10835" b="82606"/>
            <a:stretch>
              <a:fillRect/>
            </a:stretch>
          </p:blipFill>
          <p:spPr bwMode="auto">
            <a:xfrm>
              <a:off x="6712188" y="566516"/>
              <a:ext cx="443130" cy="485384"/>
            </a:xfrm>
            <a:prstGeom prst="rect">
              <a:avLst/>
            </a:prstGeom>
            <a:noFill/>
            <a:ln w="9525">
              <a:noFill/>
              <a:miter lim="800000"/>
              <a:headEnd/>
              <a:tailEnd/>
            </a:ln>
          </p:spPr>
        </p:pic>
        <p:sp>
          <p:nvSpPr>
            <p:cNvPr id="15" name="Rectangle 14"/>
            <p:cNvSpPr/>
            <p:nvPr/>
          </p:nvSpPr>
          <p:spPr>
            <a:xfrm>
              <a:off x="7155319" y="639931"/>
              <a:ext cx="1454528" cy="338554"/>
            </a:xfrm>
            <a:prstGeom prst="rect">
              <a:avLst/>
            </a:prstGeom>
          </p:spPr>
          <p:txBody>
            <a:bodyPr wrap="square">
              <a:spAutoFit/>
            </a:bodyPr>
            <a:lstStyle/>
            <a:p>
              <a:r>
                <a:rPr lang="en-US" sz="1600" dirty="0" smtClean="0"/>
                <a:t>Innovation Lab</a:t>
              </a:r>
              <a:endParaRPr lang="en-US" sz="1600" dirty="0"/>
            </a:p>
          </p:txBody>
        </p:sp>
      </p:grpSp>
      <p:grpSp>
        <p:nvGrpSpPr>
          <p:cNvPr id="17" name="Group 19"/>
          <p:cNvGrpSpPr/>
          <p:nvPr/>
        </p:nvGrpSpPr>
        <p:grpSpPr>
          <a:xfrm>
            <a:off x="4419600" y="6145565"/>
            <a:ext cx="2166200" cy="523220"/>
            <a:chOff x="4284908" y="6157123"/>
            <a:chExt cx="2166200" cy="523220"/>
          </a:xfrm>
        </p:grpSpPr>
        <p:sp>
          <p:nvSpPr>
            <p:cNvPr id="19" name="TextBox 18"/>
            <p:cNvSpPr txBox="1"/>
            <p:nvPr/>
          </p:nvSpPr>
          <p:spPr>
            <a:xfrm>
              <a:off x="5187621" y="6157123"/>
              <a:ext cx="1263487" cy="523220"/>
            </a:xfrm>
            <a:prstGeom prst="rect">
              <a:avLst/>
            </a:prstGeom>
            <a:noFill/>
          </p:spPr>
          <p:txBody>
            <a:bodyPr wrap="none" rtlCol="0">
              <a:spAutoFit/>
            </a:bodyPr>
            <a:lstStyle/>
            <a:p>
              <a:r>
                <a:rPr lang="en-US" sz="1400" dirty="0" smtClean="0"/>
                <a:t>Incl. </a:t>
              </a:r>
              <a:r>
                <a:rPr lang="en-US" sz="1400" b="1" i="1" dirty="0" smtClean="0"/>
                <a:t>22 </a:t>
              </a:r>
              <a:r>
                <a:rPr lang="en-US" sz="1400" dirty="0" smtClean="0"/>
                <a:t>of Top </a:t>
              </a:r>
            </a:p>
            <a:p>
              <a:r>
                <a:rPr lang="en-US" sz="1400" dirty="0" smtClean="0"/>
                <a:t>25 Universities</a:t>
              </a:r>
              <a:endParaRPr lang="en-US" sz="1600" dirty="0"/>
            </a:p>
          </p:txBody>
        </p:sp>
        <p:pic>
          <p:nvPicPr>
            <p:cNvPr id="20" name="Picture 2" descr="http://www.global-politics.org/media/news/World-University-Ranking.jpg"/>
            <p:cNvPicPr>
              <a:picLocks noChangeAspect="1" noChangeArrowheads="1"/>
            </p:cNvPicPr>
            <p:nvPr/>
          </p:nvPicPr>
          <p:blipFill>
            <a:blip r:embed="rId10" cstate="print"/>
            <a:srcRect/>
            <a:stretch>
              <a:fillRect/>
            </a:stretch>
          </p:blipFill>
          <p:spPr bwMode="auto">
            <a:xfrm>
              <a:off x="4284908" y="6185057"/>
              <a:ext cx="906790" cy="467353"/>
            </a:xfrm>
            <a:prstGeom prst="rect">
              <a:avLst/>
            </a:prstGeom>
            <a:noFill/>
          </p:spPr>
        </p:pic>
      </p:grpSp>
    </p:spTree>
    <p:extLst>
      <p:ext uri="{BB962C8B-B14F-4D97-AF65-F5344CB8AC3E}">
        <p14:creationId xmlns:p14="http://schemas.microsoft.com/office/powerpoint/2010/main" xmlns="" val="720607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par>
                                <p:cTn id="27" presetID="3" presetClass="entr" presetSubtype="10" fill="hold"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Registering Researchers in Authority Files Task Group Members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20</a:t>
            </a:fld>
            <a:endParaRPr lang="en-US"/>
          </a:p>
        </p:txBody>
      </p:sp>
      <p:sp>
        <p:nvSpPr>
          <p:cNvPr id="6" name="TextBox 5"/>
          <p:cNvSpPr txBox="1"/>
          <p:nvPr/>
        </p:nvSpPr>
        <p:spPr>
          <a:xfrm>
            <a:off x="457200" y="1676400"/>
            <a:ext cx="8229600" cy="5016758"/>
          </a:xfrm>
          <a:prstGeom prst="rect">
            <a:avLst/>
          </a:prstGeom>
          <a:noFill/>
        </p:spPr>
        <p:txBody>
          <a:bodyPr wrap="square" rtlCol="0">
            <a:spAutoFit/>
          </a:bodyPr>
          <a:lstStyle/>
          <a:p>
            <a:pPr>
              <a:buClr>
                <a:srgbClr val="0070C0"/>
              </a:buClr>
              <a:buFont typeface="Wingdings" pitchFamily="2" charset="2"/>
              <a:buChar char="Ø"/>
            </a:pPr>
            <a:r>
              <a:rPr lang="en-US" dirty="0" smtClean="0"/>
              <a:t> </a:t>
            </a:r>
            <a:r>
              <a:rPr lang="en-US" sz="2000" dirty="0" smtClean="0">
                <a:latin typeface="Open Sans"/>
              </a:rPr>
              <a:t>Micah Altman, MIT - </a:t>
            </a:r>
            <a:r>
              <a:rPr lang="en-US" sz="2000" dirty="0" smtClean="0">
                <a:solidFill>
                  <a:srgbClr val="0070C0"/>
                </a:solidFill>
                <a:latin typeface="Open Sans"/>
              </a:rPr>
              <a:t>ORCID Board member</a:t>
            </a:r>
          </a:p>
          <a:p>
            <a:pPr>
              <a:buClr>
                <a:srgbClr val="0070C0"/>
              </a:buClr>
              <a:buFont typeface="Wingdings" pitchFamily="2" charset="2"/>
              <a:buChar char="Ø"/>
            </a:pPr>
            <a:r>
              <a:rPr lang="en-US" sz="2000" dirty="0" smtClean="0">
                <a:latin typeface="Open Sans"/>
              </a:rPr>
              <a:t> Michael Conlon, U. Florida – </a:t>
            </a:r>
            <a:r>
              <a:rPr lang="en-US" sz="2000" dirty="0" smtClean="0">
                <a:solidFill>
                  <a:srgbClr val="0070C0"/>
                </a:solidFill>
                <a:latin typeface="Open Sans"/>
              </a:rPr>
              <a:t>PI for VIVO</a:t>
            </a:r>
          </a:p>
          <a:p>
            <a:pPr>
              <a:buClr>
                <a:srgbClr val="0070C0"/>
              </a:buClr>
              <a:buFont typeface="Wingdings" pitchFamily="2" charset="2"/>
              <a:buChar char="Ø"/>
            </a:pPr>
            <a:r>
              <a:rPr lang="en-US" sz="2000" dirty="0" smtClean="0">
                <a:latin typeface="Open Sans"/>
              </a:rPr>
              <a:t> Ana Lupe Cristan, Library of Congress – </a:t>
            </a:r>
            <a:r>
              <a:rPr lang="en-US" sz="2000" dirty="0" smtClean="0">
                <a:solidFill>
                  <a:srgbClr val="0070C0"/>
                </a:solidFill>
                <a:latin typeface="Open Sans"/>
              </a:rPr>
              <a:t>LC/NACO trainer</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Laura Dawson, </a:t>
            </a:r>
            <a:r>
              <a:rPr lang="en-US" sz="2000" dirty="0" err="1" smtClean="0">
                <a:latin typeface="Open Sans"/>
              </a:rPr>
              <a:t>Bowker</a:t>
            </a:r>
            <a:r>
              <a:rPr lang="en-US" sz="2000" dirty="0" smtClean="0">
                <a:latin typeface="Open Sans"/>
              </a:rPr>
              <a:t> – </a:t>
            </a:r>
            <a:r>
              <a:rPr lang="en-US" sz="2000" dirty="0" smtClean="0">
                <a:solidFill>
                  <a:srgbClr val="0070C0"/>
                </a:solidFill>
                <a:latin typeface="Open Sans"/>
              </a:rPr>
              <a:t>ISNI Board member</a:t>
            </a:r>
          </a:p>
          <a:p>
            <a:pPr>
              <a:buClr>
                <a:srgbClr val="0070C0"/>
              </a:buClr>
              <a:buFont typeface="Wingdings" pitchFamily="2" charset="2"/>
              <a:buChar char="Ø"/>
            </a:pPr>
            <a:r>
              <a:rPr lang="en-US" sz="2000" dirty="0" smtClean="0">
                <a:latin typeface="Open Sans"/>
              </a:rPr>
              <a:t> Joanne Dunham, U. Leicester</a:t>
            </a:r>
          </a:p>
          <a:p>
            <a:pPr>
              <a:buClr>
                <a:srgbClr val="0070C0"/>
              </a:buClr>
              <a:buFont typeface="Wingdings" pitchFamily="2" charset="2"/>
              <a:buChar char="Ø"/>
            </a:pPr>
            <a:r>
              <a:rPr lang="en-US" sz="2000" dirty="0" smtClean="0">
                <a:latin typeface="Open Sans"/>
              </a:rPr>
              <a:t> Amanda Hill, U. Manchester – </a:t>
            </a:r>
            <a:r>
              <a:rPr lang="en-US" sz="2000" dirty="0" smtClean="0">
                <a:solidFill>
                  <a:srgbClr val="0070C0"/>
                </a:solidFill>
                <a:latin typeface="Open Sans"/>
              </a:rPr>
              <a:t>UK Names Project</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Daniel Hook, </a:t>
            </a:r>
            <a:r>
              <a:rPr lang="en-US" sz="2000" dirty="0" err="1" smtClean="0">
                <a:latin typeface="Open Sans"/>
              </a:rPr>
              <a:t>Symplectic</a:t>
            </a:r>
            <a:r>
              <a:rPr lang="en-US" sz="2000" dirty="0" smtClean="0">
                <a:latin typeface="Open Sans"/>
              </a:rPr>
              <a:t> Limited</a:t>
            </a:r>
          </a:p>
          <a:p>
            <a:pPr>
              <a:buClr>
                <a:srgbClr val="0070C0"/>
              </a:buClr>
              <a:buFont typeface="Wingdings" pitchFamily="2" charset="2"/>
              <a:buChar char="Ø"/>
            </a:pPr>
            <a:r>
              <a:rPr lang="en-US" sz="2000" dirty="0" smtClean="0">
                <a:latin typeface="Open Sans"/>
              </a:rPr>
              <a:t> Wolfram Horstmann, U. Oxford</a:t>
            </a:r>
          </a:p>
          <a:p>
            <a:pPr>
              <a:buClr>
                <a:srgbClr val="0070C0"/>
              </a:buClr>
              <a:buFont typeface="Wingdings" pitchFamily="2" charset="2"/>
              <a:buChar char="Ø"/>
            </a:pPr>
            <a:r>
              <a:rPr lang="en-US" sz="2000" dirty="0" smtClean="0">
                <a:latin typeface="Open Sans"/>
              </a:rPr>
              <a:t> Andrew MacEwan, British Library – </a:t>
            </a:r>
            <a:r>
              <a:rPr lang="en-US" sz="2000" dirty="0" smtClean="0">
                <a:solidFill>
                  <a:srgbClr val="0070C0"/>
                </a:solidFill>
                <a:latin typeface="Open Sans"/>
              </a:rPr>
              <a:t>ISNI Board member</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Philip Schreur, Stanford </a:t>
            </a:r>
            <a:r>
              <a:rPr lang="en-US" sz="2000" dirty="0" smtClean="0">
                <a:solidFill>
                  <a:srgbClr val="0070C0"/>
                </a:solidFill>
                <a:latin typeface="Open Sans"/>
              </a:rPr>
              <a:t>– Program for Cooperative Cataloging</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Laura Smart, Caltech  </a:t>
            </a:r>
            <a:r>
              <a:rPr lang="en-US" sz="2000" dirty="0" smtClean="0">
                <a:solidFill>
                  <a:srgbClr val="0070C0"/>
                </a:solidFill>
                <a:latin typeface="Open Sans"/>
              </a:rPr>
              <a:t>– LC/NACO contributor</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Melanie Wacker, Columbia</a:t>
            </a:r>
            <a:r>
              <a:rPr lang="en-US" sz="2000" dirty="0" smtClean="0">
                <a:solidFill>
                  <a:srgbClr val="0070C0"/>
                </a:solidFill>
                <a:latin typeface="Open Sans"/>
              </a:rPr>
              <a:t> – LC/NACO contributor</a:t>
            </a: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Saskia </a:t>
            </a:r>
            <a:r>
              <a:rPr lang="en-US" sz="2000" dirty="0" err="1" smtClean="0">
                <a:latin typeface="Open Sans"/>
              </a:rPr>
              <a:t>Woutersen</a:t>
            </a:r>
            <a:r>
              <a:rPr lang="en-US" sz="2000" dirty="0" smtClean="0">
                <a:latin typeface="Open Sans"/>
              </a:rPr>
              <a:t>, U. Amsterdam</a:t>
            </a:r>
          </a:p>
          <a:p>
            <a:pPr>
              <a:buClr>
                <a:srgbClr val="0070C0"/>
              </a:buClr>
              <a:buFont typeface="Wingdings" pitchFamily="2" charset="2"/>
              <a:buChar char="Ø"/>
            </a:pPr>
            <a:endParaRPr lang="en-US" sz="2000" dirty="0" smtClean="0">
              <a:solidFill>
                <a:srgbClr val="0070C0"/>
              </a:solidFill>
              <a:latin typeface="Open Sans"/>
            </a:endParaRPr>
          </a:p>
          <a:p>
            <a:pPr>
              <a:buClr>
                <a:srgbClr val="0070C0"/>
              </a:buClr>
              <a:buFont typeface="Wingdings" pitchFamily="2" charset="2"/>
              <a:buChar char="Ø"/>
            </a:pPr>
            <a:r>
              <a:rPr lang="en-US" sz="2000" dirty="0" smtClean="0">
                <a:solidFill>
                  <a:srgbClr val="0070C0"/>
                </a:solidFill>
                <a:latin typeface="Open Sans"/>
              </a:rPr>
              <a:t> </a:t>
            </a:r>
            <a:r>
              <a:rPr lang="en-US" sz="2000" dirty="0" smtClean="0">
                <a:latin typeface="Open Sans"/>
              </a:rPr>
              <a:t>Thom Hickey, OCLC Research </a:t>
            </a:r>
            <a:r>
              <a:rPr lang="en-US" sz="2000" dirty="0" smtClean="0">
                <a:solidFill>
                  <a:srgbClr val="0070C0"/>
                </a:solidFill>
                <a:latin typeface="Open Sans"/>
              </a:rPr>
              <a:t>– VIAF Council, ORCID Board</a:t>
            </a:r>
          </a:p>
          <a:p>
            <a:endParaRPr lang="en-US" sz="2000" dirty="0">
              <a:solidFill>
                <a:srgbClr val="0070C0"/>
              </a:solidFill>
              <a:latin typeface="Open San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Stakeholders &amp; needs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21</a:t>
            </a:fld>
            <a:endParaRPr lang="en-US"/>
          </a:p>
        </p:txBody>
      </p:sp>
      <p:graphicFrame>
        <p:nvGraphicFramePr>
          <p:cNvPr id="5" name="Table 4"/>
          <p:cNvGraphicFramePr>
            <a:graphicFrameLocks noGrp="1"/>
          </p:cNvGraphicFramePr>
          <p:nvPr/>
        </p:nvGraphicFramePr>
        <p:xfrm>
          <a:off x="990600" y="1676400"/>
          <a:ext cx="6858000" cy="4191000"/>
        </p:xfrm>
        <a:graphic>
          <a:graphicData uri="http://schemas.openxmlformats.org/drawingml/2006/table">
            <a:tbl>
              <a:tblPr/>
              <a:tblGrid>
                <a:gridCol w="1982755"/>
                <a:gridCol w="4875245"/>
              </a:tblGrid>
              <a:tr h="182880">
                <a:tc rowSpan="4">
                  <a:txBody>
                    <a:bodyPr/>
                    <a:lstStyle/>
                    <a:p>
                      <a:pPr algn="l" fontAlgn="ctr"/>
                      <a:r>
                        <a:rPr lang="en-US" sz="1400" b="0" i="0" u="none" strike="noStrike" dirty="0">
                          <a:solidFill>
                            <a:srgbClr val="000000"/>
                          </a:solidFill>
                          <a:latin typeface="Open Sans"/>
                        </a:rPr>
                        <a:t>Researcher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Disseminate research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Compile all </a:t>
                      </a:r>
                      <a:r>
                        <a:rPr lang="en-US" sz="1400" b="0" i="0" u="none" strike="noStrike" dirty="0" smtClean="0">
                          <a:solidFill>
                            <a:srgbClr val="000000"/>
                          </a:solidFill>
                          <a:latin typeface="Open Sans"/>
                        </a:rPr>
                        <a:t>output</a:t>
                      </a:r>
                      <a:endParaRPr lang="en-US" sz="1400" b="0" i="0" u="none" strike="noStrike" dirty="0">
                        <a:solidFill>
                          <a:srgbClr val="000000"/>
                        </a:solidFill>
                        <a:latin typeface="Open Sans"/>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Find collaborators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Ensure network presence correct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r>
                        <a:rPr lang="en-US" sz="1400" b="0" i="0" u="none" strike="noStrike">
                          <a:solidFill>
                            <a:srgbClr val="000000"/>
                          </a:solidFill>
                          <a:latin typeface="Open Sans"/>
                        </a:rPr>
                        <a:t>Funder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Track research outputs for grants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760">
                <a:tc>
                  <a:txBody>
                    <a:bodyPr/>
                    <a:lstStyle/>
                    <a:p>
                      <a:pPr algn="l" fontAlgn="b"/>
                      <a:r>
                        <a:rPr lang="en-US" sz="1400" b="0" i="0" u="none" strike="noStrike">
                          <a:solidFill>
                            <a:srgbClr val="000000"/>
                          </a:solidFill>
                          <a:latin typeface="Open Sans"/>
                        </a:rPr>
                        <a:t>University administrator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Collate intellectual output of their researchers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r>
                        <a:rPr lang="en-US" sz="1400" b="0" i="0" u="none" strike="noStrike">
                          <a:solidFill>
                            <a:srgbClr val="000000"/>
                          </a:solidFill>
                          <a:latin typeface="Open Sans"/>
                        </a:rPr>
                        <a:t>Journalist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Retrieve all output of a specific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l" fontAlgn="b"/>
                      <a:r>
                        <a:rPr lang="en-US" sz="1400" b="0" i="0" u="none" strike="noStrike" dirty="0">
                          <a:solidFill>
                            <a:srgbClr val="000000"/>
                          </a:solidFill>
                          <a:latin typeface="Open Sans"/>
                        </a:rPr>
                        <a:t>Librarian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Uniquely identify each </a:t>
                      </a:r>
                      <a:r>
                        <a:rPr lang="en-US" sz="1400" b="0" i="0" u="none" strike="noStrike" dirty="0" smtClean="0">
                          <a:solidFill>
                            <a:srgbClr val="000000"/>
                          </a:solidFill>
                          <a:latin typeface="Open Sans"/>
                        </a:rPr>
                        <a:t>author </a:t>
                      </a:r>
                      <a:endParaRPr lang="en-US" sz="1400" b="0" i="0" u="none" strike="noStrike" dirty="0">
                        <a:solidFill>
                          <a:srgbClr val="000000"/>
                        </a:solidFill>
                        <a:latin typeface="Open Sans"/>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rowSpan="4">
                  <a:txBody>
                    <a:bodyPr/>
                    <a:lstStyle/>
                    <a:p>
                      <a:pPr algn="l" fontAlgn="ctr"/>
                      <a:r>
                        <a:rPr lang="en-US" sz="1400" b="0" i="0" u="none" strike="noStrike" dirty="0">
                          <a:solidFill>
                            <a:srgbClr val="000000"/>
                          </a:solidFill>
                          <a:latin typeface="Open Sans"/>
                        </a:rPr>
                        <a:t>Identity management system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Associate metadata, output to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Disambiguate names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Link researcher's multiple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Disseminate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rowSpan="6">
                  <a:txBody>
                    <a:bodyPr/>
                    <a:lstStyle/>
                    <a:p>
                      <a:pPr algn="l" fontAlgn="ctr"/>
                      <a:r>
                        <a:rPr lang="en-US" sz="1400" b="0" i="0" u="none" strike="noStrike" dirty="0" smtClean="0">
                          <a:solidFill>
                            <a:srgbClr val="000000"/>
                          </a:solidFill>
                          <a:latin typeface="Open Sans"/>
                        </a:rPr>
                        <a:t>Aggregator (includes</a:t>
                      </a:r>
                      <a:r>
                        <a:rPr lang="en-US" sz="1400" b="0" i="0" u="none" strike="noStrike" baseline="0" dirty="0" smtClean="0">
                          <a:solidFill>
                            <a:srgbClr val="000000"/>
                          </a:solidFill>
                          <a:latin typeface="Open Sans"/>
                        </a:rPr>
                        <a:t> publishers)</a:t>
                      </a:r>
                      <a:endParaRPr lang="en-US" sz="1400" b="0" i="0" u="none" strike="noStrike" dirty="0">
                        <a:solidFill>
                          <a:srgbClr val="000000"/>
                        </a:solidFill>
                        <a:latin typeface="Open San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Open Sans"/>
                        </a:rPr>
                        <a:t>Associate metadata, output to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Collate intellectual output of each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Disambiguate names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Link researcher's multiple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Track history of researcher's affiliations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vMerge="1">
                  <a:txBody>
                    <a:bodyPr/>
                    <a:lstStyle/>
                    <a:p>
                      <a:endParaRPr lang="en-US"/>
                    </a:p>
                  </a:txBody>
                  <a:tcPr/>
                </a:tc>
                <a:tc>
                  <a:txBody>
                    <a:bodyPr/>
                    <a:lstStyle/>
                    <a:p>
                      <a:pPr algn="l" fontAlgn="b"/>
                      <a:r>
                        <a:rPr lang="en-US" sz="1400" b="0" i="0" u="none" strike="noStrike" dirty="0">
                          <a:solidFill>
                            <a:srgbClr val="000000"/>
                          </a:solidFill>
                          <a:latin typeface="Open Sans"/>
                        </a:rPr>
                        <a:t>Track &amp; communicate updates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Some functional requirements</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22</a:t>
            </a:fld>
            <a:endParaRPr lang="en-US"/>
          </a:p>
        </p:txBody>
      </p:sp>
      <p:sp>
        <p:nvSpPr>
          <p:cNvPr id="4" name="TextBox 3"/>
          <p:cNvSpPr txBox="1"/>
          <p:nvPr/>
        </p:nvSpPr>
        <p:spPr>
          <a:xfrm>
            <a:off x="609600" y="2209800"/>
            <a:ext cx="8076698" cy="3693319"/>
          </a:xfrm>
          <a:prstGeom prst="rect">
            <a:avLst/>
          </a:prstGeom>
          <a:noFill/>
        </p:spPr>
        <p:txBody>
          <a:bodyPr wrap="square" rtlCol="0">
            <a:spAutoFit/>
          </a:bodyPr>
          <a:lstStyle/>
          <a:p>
            <a:pPr>
              <a:buClr>
                <a:srgbClr val="0070C0"/>
              </a:buClr>
              <a:buFont typeface="Wingdings" pitchFamily="2" charset="2"/>
              <a:buChar char="Ø"/>
            </a:pPr>
            <a:r>
              <a:rPr lang="en-US" sz="2400" dirty="0" smtClean="0">
                <a:latin typeface="Open Sans"/>
              </a:rPr>
              <a:t>Create  consistent and robust metadata</a:t>
            </a:r>
          </a:p>
          <a:p>
            <a:pPr>
              <a:buClr>
                <a:srgbClr val="0070C0"/>
              </a:buClr>
            </a:pPr>
            <a:endParaRPr lang="en-US" sz="2400" dirty="0" smtClean="0">
              <a:latin typeface="Open Sans"/>
            </a:endParaRPr>
          </a:p>
          <a:p>
            <a:pPr>
              <a:buClr>
                <a:srgbClr val="0070C0"/>
              </a:buClr>
              <a:buFont typeface="Wingdings" pitchFamily="2" charset="2"/>
              <a:buChar char="Ø"/>
            </a:pPr>
            <a:r>
              <a:rPr lang="en-US" sz="2400" dirty="0" smtClean="0">
                <a:latin typeface="Open Sans"/>
              </a:rPr>
              <a:t> Associate metadata for a researcher’s output with the correct identifier</a:t>
            </a:r>
          </a:p>
          <a:p>
            <a:pPr>
              <a:buClr>
                <a:srgbClr val="0070C0"/>
              </a:buClr>
            </a:pPr>
            <a:endParaRPr lang="en-US" sz="2400" dirty="0" smtClean="0">
              <a:latin typeface="Open Sans"/>
            </a:endParaRPr>
          </a:p>
          <a:p>
            <a:pPr>
              <a:buClr>
                <a:srgbClr val="0070C0"/>
              </a:buClr>
              <a:buFont typeface="Wingdings" pitchFamily="2" charset="2"/>
              <a:buChar char="Ø"/>
            </a:pPr>
            <a:r>
              <a:rPr lang="en-US" sz="2400" dirty="0" smtClean="0">
                <a:latin typeface="Open Sans"/>
              </a:rPr>
              <a:t> Disambiguate similar results</a:t>
            </a:r>
          </a:p>
          <a:p>
            <a:pPr>
              <a:buClr>
                <a:srgbClr val="0070C0"/>
              </a:buClr>
            </a:pPr>
            <a:endParaRPr lang="en-US" sz="2400" dirty="0" smtClean="0">
              <a:latin typeface="Open Sans"/>
            </a:endParaRPr>
          </a:p>
          <a:p>
            <a:pPr>
              <a:buClr>
                <a:srgbClr val="0070C0"/>
              </a:buClr>
              <a:buFont typeface="Wingdings" pitchFamily="2" charset="2"/>
              <a:buChar char="Ø"/>
            </a:pPr>
            <a:r>
              <a:rPr lang="en-US" sz="2400" dirty="0" smtClean="0">
                <a:latin typeface="Open Sans"/>
              </a:rPr>
              <a:t> Merge entities that represent the same researcher and split entities that represent different researchers</a:t>
            </a:r>
          </a:p>
          <a:p>
            <a:pPr>
              <a:buFont typeface="Wingdings" pitchFamily="2" charset="2"/>
              <a:buChar char="Ø"/>
            </a:pPr>
            <a:endParaRPr lang="en-US" dirty="0">
              <a:latin typeface="Open Sans"/>
            </a:endParaRPr>
          </a:p>
        </p:txBody>
      </p:sp>
      <p:sp>
        <p:nvSpPr>
          <p:cNvPr id="5" name="TextBox 4"/>
          <p:cNvSpPr txBox="1"/>
          <p:nvPr/>
        </p:nvSpPr>
        <p:spPr>
          <a:xfrm>
            <a:off x="533400" y="1371600"/>
            <a:ext cx="4801314" cy="523220"/>
          </a:xfrm>
          <a:prstGeom prst="rect">
            <a:avLst/>
          </a:prstGeom>
          <a:noFill/>
        </p:spPr>
        <p:txBody>
          <a:bodyPr wrap="none" rtlCol="0">
            <a:spAutoFit/>
          </a:bodyPr>
          <a:lstStyle/>
          <a:p>
            <a:r>
              <a:rPr lang="en-US" sz="2800" b="1" dirty="0" smtClean="0">
                <a:latin typeface="Open Sans"/>
              </a:rPr>
              <a:t>Librarian as a stakeholder</a:t>
            </a:r>
            <a:r>
              <a:rPr lang="en-US" sz="2400" dirty="0" smtClean="0">
                <a:latin typeface="Open Sans"/>
              </a:rPr>
              <a:t>	</a:t>
            </a:r>
            <a:endParaRPr lang="en-US" sz="2400" dirty="0">
              <a:latin typeface="Open San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More functional requirements</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23</a:t>
            </a:fld>
            <a:endParaRPr lang="en-US"/>
          </a:p>
        </p:txBody>
      </p:sp>
      <p:sp>
        <p:nvSpPr>
          <p:cNvPr id="4" name="TextBox 3"/>
          <p:cNvSpPr txBox="1"/>
          <p:nvPr/>
        </p:nvSpPr>
        <p:spPr>
          <a:xfrm>
            <a:off x="533400" y="1905000"/>
            <a:ext cx="8076698" cy="2831544"/>
          </a:xfrm>
          <a:prstGeom prst="rect">
            <a:avLst/>
          </a:prstGeom>
          <a:noFill/>
        </p:spPr>
        <p:txBody>
          <a:bodyPr wrap="square" rtlCol="0">
            <a:spAutoFit/>
          </a:bodyPr>
          <a:lstStyle/>
          <a:p>
            <a:pPr>
              <a:buClr>
                <a:srgbClr val="0070C0"/>
              </a:buClr>
              <a:buFont typeface="Wingdings" pitchFamily="2" charset="2"/>
              <a:buChar char="Ø"/>
            </a:pPr>
            <a:r>
              <a:rPr lang="en-US" sz="2000" dirty="0" smtClean="0">
                <a:latin typeface="Open Sans"/>
              </a:rPr>
              <a:t>Link multiple identifiers a researcher might have to collate output</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Associate metadata  with a researcher’s identifier that resolves to the researcher’s intellectual output.</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Verify a researcher/work related to a researcher is represented</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Register a researcher who does not yet have a persistent identifier</a:t>
            </a:r>
          </a:p>
          <a:p>
            <a:pPr>
              <a:buFont typeface="Wingdings" pitchFamily="2" charset="2"/>
              <a:buChar char="Ø"/>
            </a:pPr>
            <a:endParaRPr lang="en-US" dirty="0">
              <a:latin typeface="Open Sans"/>
            </a:endParaRPr>
          </a:p>
        </p:txBody>
      </p:sp>
      <p:sp>
        <p:nvSpPr>
          <p:cNvPr id="5" name="TextBox 4"/>
          <p:cNvSpPr txBox="1"/>
          <p:nvPr/>
        </p:nvSpPr>
        <p:spPr>
          <a:xfrm>
            <a:off x="304800" y="1371600"/>
            <a:ext cx="9417963" cy="461665"/>
          </a:xfrm>
          <a:prstGeom prst="rect">
            <a:avLst/>
          </a:prstGeom>
          <a:noFill/>
        </p:spPr>
        <p:txBody>
          <a:bodyPr wrap="none" rtlCol="0">
            <a:spAutoFit/>
          </a:bodyPr>
          <a:lstStyle/>
          <a:p>
            <a:r>
              <a:rPr lang="en-US" sz="2400" b="1" dirty="0" smtClean="0">
                <a:latin typeface="Open Sans"/>
              </a:rPr>
              <a:t>Researcher  &amp; university administrator as a stakeholder</a:t>
            </a:r>
            <a:r>
              <a:rPr lang="en-US" dirty="0" smtClean="0"/>
              <a:t>	</a:t>
            </a:r>
            <a:endParaRPr lang="en-US" dirty="0"/>
          </a:p>
        </p:txBody>
      </p:sp>
      <p:sp>
        <p:nvSpPr>
          <p:cNvPr id="6" name="TextBox 5"/>
          <p:cNvSpPr txBox="1"/>
          <p:nvPr/>
        </p:nvSpPr>
        <p:spPr>
          <a:xfrm>
            <a:off x="304800" y="5029200"/>
            <a:ext cx="8494633" cy="461665"/>
          </a:xfrm>
          <a:prstGeom prst="rect">
            <a:avLst/>
          </a:prstGeom>
          <a:noFill/>
        </p:spPr>
        <p:txBody>
          <a:bodyPr wrap="none" rtlCol="0">
            <a:spAutoFit/>
          </a:bodyPr>
          <a:lstStyle/>
          <a:p>
            <a:r>
              <a:rPr lang="en-US" sz="2400" b="1" dirty="0" smtClean="0">
                <a:latin typeface="Open Sans"/>
              </a:rPr>
              <a:t>Funder  and university administrator as a stakeholder</a:t>
            </a:r>
            <a:r>
              <a:rPr lang="en-US" dirty="0" smtClean="0"/>
              <a:t>	</a:t>
            </a:r>
            <a:endParaRPr lang="en-US" dirty="0"/>
          </a:p>
        </p:txBody>
      </p:sp>
      <p:sp>
        <p:nvSpPr>
          <p:cNvPr id="7" name="Rectangle 6"/>
          <p:cNvSpPr/>
          <p:nvPr/>
        </p:nvSpPr>
        <p:spPr>
          <a:xfrm>
            <a:off x="609600" y="5638800"/>
            <a:ext cx="7696200" cy="400110"/>
          </a:xfrm>
          <a:prstGeom prst="rect">
            <a:avLst/>
          </a:prstGeom>
        </p:spPr>
        <p:txBody>
          <a:bodyPr wrap="square">
            <a:spAutoFit/>
          </a:bodyPr>
          <a:lstStyle/>
          <a:p>
            <a:pPr>
              <a:buClr>
                <a:srgbClr val="0070C0"/>
              </a:buClr>
              <a:buFont typeface="Wingdings" pitchFamily="2" charset="2"/>
              <a:buChar char="Ø"/>
            </a:pPr>
            <a:r>
              <a:rPr lang="en-US" sz="2000" dirty="0" smtClean="0">
                <a:latin typeface="Open Sans"/>
              </a:rPr>
              <a:t>Link metadata for a researcher’s output to grant funder’s data</a:t>
            </a:r>
            <a:endParaRPr lang="en-US" sz="2000" dirty="0">
              <a:latin typeface="Open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Systems profiled (20)</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24</a:t>
            </a:fld>
            <a:endParaRPr lang="en-US"/>
          </a:p>
        </p:txBody>
      </p:sp>
      <p:sp>
        <p:nvSpPr>
          <p:cNvPr id="4" name="TextBox 3"/>
          <p:cNvSpPr txBox="1"/>
          <p:nvPr/>
        </p:nvSpPr>
        <p:spPr>
          <a:xfrm>
            <a:off x="533400" y="1447800"/>
            <a:ext cx="4876800" cy="2123658"/>
          </a:xfrm>
          <a:prstGeom prst="rect">
            <a:avLst/>
          </a:prstGeom>
          <a:noFill/>
        </p:spPr>
        <p:txBody>
          <a:bodyPr wrap="square" rtlCol="0">
            <a:spAutoFit/>
          </a:bodyPr>
          <a:lstStyle/>
          <a:p>
            <a:r>
              <a:rPr lang="en-US" b="1" dirty="0" smtClean="0">
                <a:latin typeface="Open Sans"/>
              </a:rPr>
              <a:t>Authority hubs:</a:t>
            </a:r>
          </a:p>
          <a:p>
            <a:r>
              <a:rPr lang="en-US" dirty="0" smtClean="0">
                <a:latin typeface="Open Sans"/>
              </a:rPr>
              <a:t>   </a:t>
            </a:r>
            <a:r>
              <a:rPr lang="en-US" sz="1600" dirty="0" smtClean="0">
                <a:latin typeface="Open Sans"/>
              </a:rPr>
              <a:t>Digital Author Identifier (DAI)</a:t>
            </a:r>
          </a:p>
          <a:p>
            <a:r>
              <a:rPr lang="en-US" sz="1600" dirty="0" smtClean="0">
                <a:latin typeface="Open Sans"/>
              </a:rPr>
              <a:t>   Lattes Platform</a:t>
            </a:r>
          </a:p>
          <a:p>
            <a:r>
              <a:rPr lang="en-US" sz="1600" dirty="0" smtClean="0">
                <a:latin typeface="Open Sans"/>
              </a:rPr>
              <a:t>   LC/NACO Authority File</a:t>
            </a:r>
          </a:p>
          <a:p>
            <a:r>
              <a:rPr lang="en-US" sz="1600" dirty="0" smtClean="0">
                <a:latin typeface="Open Sans"/>
              </a:rPr>
              <a:t>   Names Project</a:t>
            </a:r>
          </a:p>
          <a:p>
            <a:r>
              <a:rPr lang="en-US" sz="1600" dirty="0" smtClean="0">
                <a:latin typeface="Open Sans"/>
              </a:rPr>
              <a:t>   Open Researcher and Contributor ID (ORCID) </a:t>
            </a:r>
          </a:p>
          <a:p>
            <a:r>
              <a:rPr lang="en-US" sz="1600" dirty="0" smtClean="0">
                <a:latin typeface="Open Sans"/>
              </a:rPr>
              <a:t>   </a:t>
            </a:r>
            <a:r>
              <a:rPr lang="en-US" sz="1600" dirty="0" err="1" smtClean="0">
                <a:latin typeface="Open Sans"/>
              </a:rPr>
              <a:t>ResearcherID</a:t>
            </a:r>
            <a:endParaRPr lang="en-US" sz="1600" dirty="0" smtClean="0">
              <a:latin typeface="Open Sans"/>
            </a:endParaRPr>
          </a:p>
          <a:p>
            <a:r>
              <a:rPr lang="en-US" sz="1600" dirty="0" smtClean="0">
                <a:latin typeface="Open Sans"/>
              </a:rPr>
              <a:t>   Virtual International Authority File (VIAF)</a:t>
            </a:r>
            <a:endParaRPr lang="en-US" sz="1600" dirty="0">
              <a:latin typeface="Open Sans"/>
            </a:endParaRPr>
          </a:p>
        </p:txBody>
      </p:sp>
      <p:sp>
        <p:nvSpPr>
          <p:cNvPr id="5" name="TextBox 4"/>
          <p:cNvSpPr txBox="1"/>
          <p:nvPr/>
        </p:nvSpPr>
        <p:spPr>
          <a:xfrm>
            <a:off x="228600" y="4114800"/>
            <a:ext cx="6070893" cy="369332"/>
          </a:xfrm>
          <a:prstGeom prst="rect">
            <a:avLst/>
          </a:prstGeom>
          <a:noFill/>
        </p:spPr>
        <p:txBody>
          <a:bodyPr wrap="none" rtlCol="0">
            <a:spAutoFit/>
          </a:bodyPr>
          <a:lstStyle/>
          <a:p>
            <a:r>
              <a:rPr lang="en-US" dirty="0" smtClean="0">
                <a:latin typeface="Open Sans"/>
              </a:rPr>
              <a:t>Current Research Information System (CRIS): </a:t>
            </a:r>
            <a:r>
              <a:rPr lang="en-US" dirty="0" err="1" smtClean="0">
                <a:latin typeface="Open Sans"/>
              </a:rPr>
              <a:t>Symplectic</a:t>
            </a:r>
            <a:endParaRPr lang="en-US" dirty="0">
              <a:latin typeface="Open Sans"/>
            </a:endParaRPr>
          </a:p>
        </p:txBody>
      </p:sp>
      <p:sp>
        <p:nvSpPr>
          <p:cNvPr id="6" name="TextBox 5"/>
          <p:cNvSpPr txBox="1"/>
          <p:nvPr/>
        </p:nvSpPr>
        <p:spPr>
          <a:xfrm>
            <a:off x="228600" y="4724400"/>
            <a:ext cx="5715000" cy="369332"/>
          </a:xfrm>
          <a:prstGeom prst="rect">
            <a:avLst/>
          </a:prstGeom>
          <a:noFill/>
        </p:spPr>
        <p:txBody>
          <a:bodyPr wrap="square" rtlCol="0">
            <a:spAutoFit/>
          </a:bodyPr>
          <a:lstStyle/>
          <a:p>
            <a:r>
              <a:rPr lang="en-US" dirty="0" smtClean="0">
                <a:latin typeface="Open Sans"/>
              </a:rPr>
              <a:t>Identifier hub: International Standard Name Identifier </a:t>
            </a:r>
            <a:endParaRPr lang="en-US" dirty="0">
              <a:latin typeface="Open Sans"/>
            </a:endParaRPr>
          </a:p>
        </p:txBody>
      </p:sp>
      <p:sp>
        <p:nvSpPr>
          <p:cNvPr id="7" name="TextBox 6"/>
          <p:cNvSpPr txBox="1"/>
          <p:nvPr/>
        </p:nvSpPr>
        <p:spPr>
          <a:xfrm>
            <a:off x="213285" y="5410200"/>
            <a:ext cx="8930715" cy="646331"/>
          </a:xfrm>
          <a:prstGeom prst="rect">
            <a:avLst/>
          </a:prstGeom>
          <a:noFill/>
        </p:spPr>
        <p:txBody>
          <a:bodyPr wrap="none" rtlCol="0">
            <a:spAutoFit/>
          </a:bodyPr>
          <a:lstStyle/>
          <a:p>
            <a:r>
              <a:rPr lang="en-US" dirty="0" smtClean="0">
                <a:latin typeface="Open Sans"/>
              </a:rPr>
              <a:t>National research portal: National Academic Research and Collaborations Information</a:t>
            </a:r>
          </a:p>
          <a:p>
            <a:r>
              <a:rPr lang="en-US" dirty="0" smtClean="0">
                <a:latin typeface="Open Sans"/>
              </a:rPr>
              <a:t>                                         System (NARCIS)</a:t>
            </a:r>
            <a:endParaRPr lang="en-US" dirty="0">
              <a:latin typeface="Open Sans"/>
            </a:endParaRPr>
          </a:p>
        </p:txBody>
      </p:sp>
      <p:pic>
        <p:nvPicPr>
          <p:cNvPr id="12" name="Picture 5"/>
          <p:cNvPicPr>
            <a:picLocks noChangeAspect="1" noChangeArrowheads="1"/>
          </p:cNvPicPr>
          <p:nvPr/>
        </p:nvPicPr>
        <p:blipFill>
          <a:blip r:embed="rId3" cstate="print"/>
          <a:srcRect/>
          <a:stretch>
            <a:fillRect/>
          </a:stretch>
        </p:blipFill>
        <p:spPr bwMode="auto">
          <a:xfrm>
            <a:off x="5715000" y="4876800"/>
            <a:ext cx="1228146" cy="440474"/>
          </a:xfrm>
          <a:prstGeom prst="rect">
            <a:avLst/>
          </a:prstGeom>
          <a:noFill/>
          <a:ln w="9525">
            <a:noFill/>
            <a:miter lim="800000"/>
            <a:headEnd/>
            <a:tailEnd/>
          </a:ln>
        </p:spPr>
      </p:pic>
      <p:pic>
        <p:nvPicPr>
          <p:cNvPr id="13" name="Picture 8"/>
          <p:cNvPicPr>
            <a:picLocks noChangeAspect="1" noChangeArrowheads="1"/>
          </p:cNvPicPr>
          <p:nvPr/>
        </p:nvPicPr>
        <p:blipFill>
          <a:blip r:embed="rId4" cstate="print"/>
          <a:srcRect/>
          <a:stretch>
            <a:fillRect/>
          </a:stretch>
        </p:blipFill>
        <p:spPr bwMode="auto">
          <a:xfrm>
            <a:off x="6400800" y="2057400"/>
            <a:ext cx="1474141" cy="56697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191004" y="1828805"/>
            <a:ext cx="1114141" cy="47934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3048000" y="2209800"/>
            <a:ext cx="441325" cy="381000"/>
          </a:xfrm>
          <a:prstGeom prst="rect">
            <a:avLst/>
          </a:prstGeom>
          <a:noFill/>
          <a:ln w="9525">
            <a:noFill/>
            <a:miter lim="800000"/>
            <a:headEnd/>
            <a:tailEnd/>
          </a:ln>
        </p:spPr>
      </p:pic>
      <p:pic>
        <p:nvPicPr>
          <p:cNvPr id="16" name="Picture 14"/>
          <p:cNvPicPr>
            <a:picLocks noChangeAspect="1" noChangeArrowheads="1"/>
          </p:cNvPicPr>
          <p:nvPr/>
        </p:nvPicPr>
        <p:blipFill>
          <a:blip r:embed="rId7" cstate="print"/>
          <a:srcRect/>
          <a:stretch>
            <a:fillRect/>
          </a:stretch>
        </p:blipFill>
        <p:spPr bwMode="auto">
          <a:xfrm>
            <a:off x="4648200" y="3429000"/>
            <a:ext cx="2293937" cy="533400"/>
          </a:xfrm>
          <a:prstGeom prst="rect">
            <a:avLst/>
          </a:prstGeom>
          <a:noFill/>
          <a:ln w="9525">
            <a:no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5410200" y="2209800"/>
            <a:ext cx="769937" cy="411163"/>
          </a:xfrm>
          <a:prstGeom prst="rect">
            <a:avLst/>
          </a:prstGeom>
          <a:noFill/>
          <a:ln w="9525">
            <a:noFill/>
            <a:miter lim="800000"/>
            <a:headEnd/>
            <a:tailEnd/>
          </a:ln>
        </p:spPr>
      </p:pic>
      <p:pic>
        <p:nvPicPr>
          <p:cNvPr id="1029" name="Picture 5"/>
          <p:cNvPicPr>
            <a:picLocks noChangeAspect="1" noChangeArrowheads="1"/>
          </p:cNvPicPr>
          <p:nvPr/>
        </p:nvPicPr>
        <p:blipFill>
          <a:blip r:embed="rId9" cstate="print"/>
          <a:srcRect/>
          <a:stretch>
            <a:fillRect/>
          </a:stretch>
        </p:blipFill>
        <p:spPr bwMode="auto">
          <a:xfrm>
            <a:off x="6781800" y="4038600"/>
            <a:ext cx="1836737" cy="723900"/>
          </a:xfrm>
          <a:prstGeom prst="rect">
            <a:avLst/>
          </a:prstGeom>
          <a:noFill/>
          <a:ln w="9525">
            <a:noFill/>
            <a:miter lim="800000"/>
            <a:headEnd/>
            <a:tailEnd/>
          </a:ln>
        </p:spPr>
      </p:pic>
      <p:pic>
        <p:nvPicPr>
          <p:cNvPr id="19" name="Picture 9"/>
          <p:cNvPicPr>
            <a:picLocks noChangeAspect="1" noChangeArrowheads="1"/>
          </p:cNvPicPr>
          <p:nvPr/>
        </p:nvPicPr>
        <p:blipFill>
          <a:blip r:embed="rId10" cstate="print"/>
          <a:srcRect/>
          <a:stretch>
            <a:fillRect/>
          </a:stretch>
        </p:blipFill>
        <p:spPr bwMode="auto">
          <a:xfrm>
            <a:off x="5791200" y="2743200"/>
            <a:ext cx="1852613" cy="655637"/>
          </a:xfrm>
          <a:prstGeom prst="rect">
            <a:avLst/>
          </a:prstGeom>
          <a:noFill/>
          <a:ln w="9525">
            <a:noFill/>
            <a:miter lim="800000"/>
            <a:headEnd/>
            <a:tailEnd/>
          </a:ln>
        </p:spPr>
      </p:pic>
      <p:pic>
        <p:nvPicPr>
          <p:cNvPr id="1030" name="Picture 6"/>
          <p:cNvPicPr>
            <a:picLocks noChangeAspect="1" noChangeArrowheads="1"/>
          </p:cNvPicPr>
          <p:nvPr/>
        </p:nvPicPr>
        <p:blipFill>
          <a:blip r:embed="rId11" cstate="print"/>
          <a:srcRect/>
          <a:stretch>
            <a:fillRect/>
          </a:stretch>
        </p:blipFill>
        <p:spPr bwMode="auto">
          <a:xfrm>
            <a:off x="4876800" y="5791200"/>
            <a:ext cx="685800"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Systems profiled (20)</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25</a:t>
            </a:fld>
            <a:endParaRPr lang="en-US"/>
          </a:p>
        </p:txBody>
      </p:sp>
      <p:sp>
        <p:nvSpPr>
          <p:cNvPr id="4" name="TextBox 3"/>
          <p:cNvSpPr txBox="1"/>
          <p:nvPr/>
        </p:nvSpPr>
        <p:spPr>
          <a:xfrm>
            <a:off x="457200" y="3321784"/>
            <a:ext cx="8229600" cy="1631216"/>
          </a:xfrm>
          <a:prstGeom prst="rect">
            <a:avLst/>
          </a:prstGeom>
          <a:noFill/>
        </p:spPr>
        <p:txBody>
          <a:bodyPr wrap="square" rtlCol="0">
            <a:spAutoFit/>
          </a:bodyPr>
          <a:lstStyle/>
          <a:p>
            <a:r>
              <a:rPr lang="en-US" b="1" dirty="0" smtClean="0">
                <a:latin typeface="Open Sans"/>
              </a:rPr>
              <a:t>Researcher profile systems:</a:t>
            </a:r>
          </a:p>
          <a:p>
            <a:r>
              <a:rPr lang="en-US" dirty="0" smtClean="0">
                <a:latin typeface="Open Sans"/>
              </a:rPr>
              <a:t>  </a:t>
            </a:r>
            <a:r>
              <a:rPr lang="en-US" sz="1600" dirty="0" smtClean="0">
                <a:latin typeface="Open Sans"/>
              </a:rPr>
              <a:t>Community of Scholars</a:t>
            </a:r>
          </a:p>
          <a:p>
            <a:r>
              <a:rPr lang="en-US" sz="1600" dirty="0" smtClean="0">
                <a:latin typeface="Open Sans"/>
              </a:rPr>
              <a:t>  Google Scholar</a:t>
            </a:r>
          </a:p>
          <a:p>
            <a:r>
              <a:rPr lang="en-US" sz="1600" dirty="0" smtClean="0">
                <a:latin typeface="Open Sans"/>
              </a:rPr>
              <a:t>   LinkedIn</a:t>
            </a:r>
          </a:p>
          <a:p>
            <a:r>
              <a:rPr lang="en-US" sz="1600" dirty="0" smtClean="0">
                <a:latin typeface="Open Sans"/>
              </a:rPr>
              <a:t>   </a:t>
            </a:r>
            <a:r>
              <a:rPr lang="en-US" sz="1600" dirty="0" err="1" smtClean="0">
                <a:latin typeface="Open Sans"/>
              </a:rPr>
              <a:t>SciENcv</a:t>
            </a:r>
            <a:r>
              <a:rPr lang="en-US" sz="1600" dirty="0" smtClean="0">
                <a:latin typeface="Open Sans"/>
              </a:rPr>
              <a:t> </a:t>
            </a:r>
          </a:p>
          <a:p>
            <a:r>
              <a:rPr lang="en-US" sz="1600" dirty="0" smtClean="0">
                <a:latin typeface="Open Sans"/>
              </a:rPr>
              <a:t>   VIVO</a:t>
            </a:r>
          </a:p>
        </p:txBody>
      </p:sp>
      <p:sp>
        <p:nvSpPr>
          <p:cNvPr id="5" name="TextBox 4"/>
          <p:cNvSpPr txBox="1"/>
          <p:nvPr/>
        </p:nvSpPr>
        <p:spPr>
          <a:xfrm>
            <a:off x="381000" y="5029200"/>
            <a:ext cx="6629400" cy="369332"/>
          </a:xfrm>
          <a:prstGeom prst="rect">
            <a:avLst/>
          </a:prstGeom>
          <a:noFill/>
        </p:spPr>
        <p:txBody>
          <a:bodyPr wrap="square" rtlCol="0">
            <a:spAutoFit/>
          </a:bodyPr>
          <a:lstStyle/>
          <a:p>
            <a:r>
              <a:rPr lang="en-US" dirty="0" smtClean="0">
                <a:latin typeface="Open Sans"/>
              </a:rPr>
              <a:t>Subject author identifier system: </a:t>
            </a:r>
            <a:endParaRPr lang="en-US" dirty="0">
              <a:latin typeface="Open Sans"/>
            </a:endParaRPr>
          </a:p>
        </p:txBody>
      </p:sp>
      <p:sp>
        <p:nvSpPr>
          <p:cNvPr id="6" name="TextBox 5"/>
          <p:cNvSpPr txBox="1"/>
          <p:nvPr/>
        </p:nvSpPr>
        <p:spPr>
          <a:xfrm>
            <a:off x="381000" y="5486400"/>
            <a:ext cx="6019800" cy="369332"/>
          </a:xfrm>
          <a:prstGeom prst="rect">
            <a:avLst/>
          </a:prstGeom>
          <a:noFill/>
        </p:spPr>
        <p:txBody>
          <a:bodyPr wrap="square" rtlCol="0">
            <a:spAutoFit/>
          </a:bodyPr>
          <a:lstStyle/>
          <a:p>
            <a:r>
              <a:rPr lang="en-US" dirty="0" smtClean="0">
                <a:latin typeface="Open Sans"/>
              </a:rPr>
              <a:t>Subject repository: </a:t>
            </a:r>
            <a:r>
              <a:rPr lang="en-US" dirty="0" err="1" smtClean="0">
                <a:latin typeface="Open Sans"/>
              </a:rPr>
              <a:t>arXiv</a:t>
            </a:r>
            <a:endParaRPr lang="en-US" dirty="0">
              <a:latin typeface="Open Sans"/>
            </a:endParaRPr>
          </a:p>
        </p:txBody>
      </p:sp>
      <p:sp>
        <p:nvSpPr>
          <p:cNvPr id="12" name="TextBox 11"/>
          <p:cNvSpPr txBox="1"/>
          <p:nvPr/>
        </p:nvSpPr>
        <p:spPr>
          <a:xfrm>
            <a:off x="457200" y="2590800"/>
            <a:ext cx="4351729" cy="369332"/>
          </a:xfrm>
          <a:prstGeom prst="rect">
            <a:avLst/>
          </a:prstGeom>
          <a:noFill/>
        </p:spPr>
        <p:txBody>
          <a:bodyPr wrap="square" rtlCol="0">
            <a:spAutoFit/>
          </a:bodyPr>
          <a:lstStyle/>
          <a:p>
            <a:r>
              <a:rPr lang="en-US" dirty="0" smtClean="0">
                <a:latin typeface="Open Sans"/>
              </a:rPr>
              <a:t>Research &amp; collaboration hub: </a:t>
            </a:r>
            <a:r>
              <a:rPr lang="en-US" dirty="0" err="1" smtClean="0">
                <a:latin typeface="Open Sans"/>
              </a:rPr>
              <a:t>nanoHUB</a:t>
            </a:r>
            <a:endParaRPr lang="en-US" dirty="0">
              <a:latin typeface="Open Sans"/>
            </a:endParaRPr>
          </a:p>
        </p:txBody>
      </p:sp>
      <p:sp>
        <p:nvSpPr>
          <p:cNvPr id="13" name="TextBox 12"/>
          <p:cNvSpPr txBox="1"/>
          <p:nvPr/>
        </p:nvSpPr>
        <p:spPr>
          <a:xfrm>
            <a:off x="381000" y="2057400"/>
            <a:ext cx="2787943" cy="369332"/>
          </a:xfrm>
          <a:prstGeom prst="rect">
            <a:avLst/>
          </a:prstGeom>
          <a:noFill/>
        </p:spPr>
        <p:txBody>
          <a:bodyPr wrap="none" rtlCol="0">
            <a:spAutoFit/>
          </a:bodyPr>
          <a:lstStyle/>
          <a:p>
            <a:r>
              <a:rPr lang="en-US" dirty="0" smtClean="0">
                <a:latin typeface="Open Sans"/>
              </a:rPr>
              <a:t>Reference management: </a:t>
            </a:r>
            <a:endParaRPr lang="en-US" dirty="0">
              <a:latin typeface="Open Sans"/>
            </a:endParaRPr>
          </a:p>
        </p:txBody>
      </p:sp>
      <p:pic>
        <p:nvPicPr>
          <p:cNvPr id="14" name="Picture 6"/>
          <p:cNvPicPr>
            <a:picLocks noChangeAspect="1" noChangeArrowheads="1"/>
          </p:cNvPicPr>
          <p:nvPr/>
        </p:nvPicPr>
        <p:blipFill>
          <a:blip r:embed="rId2" cstate="print"/>
          <a:srcRect/>
          <a:stretch>
            <a:fillRect/>
          </a:stretch>
        </p:blipFill>
        <p:spPr bwMode="auto">
          <a:xfrm>
            <a:off x="3276600" y="2057400"/>
            <a:ext cx="1969331" cy="373184"/>
          </a:xfrm>
          <a:prstGeom prst="rect">
            <a:avLst/>
          </a:prstGeom>
          <a:noFill/>
          <a:ln w="9525">
            <a:noFill/>
            <a:miter lim="800000"/>
            <a:headEnd/>
            <a:tailEnd/>
          </a:ln>
        </p:spPr>
      </p:pic>
      <p:sp>
        <p:nvSpPr>
          <p:cNvPr id="16" name="TextBox 15"/>
          <p:cNvSpPr txBox="1"/>
          <p:nvPr/>
        </p:nvSpPr>
        <p:spPr>
          <a:xfrm>
            <a:off x="381000" y="1524000"/>
            <a:ext cx="3390672" cy="369332"/>
          </a:xfrm>
          <a:prstGeom prst="rect">
            <a:avLst/>
          </a:prstGeom>
          <a:noFill/>
        </p:spPr>
        <p:txBody>
          <a:bodyPr wrap="none" rtlCol="0">
            <a:spAutoFit/>
          </a:bodyPr>
          <a:lstStyle/>
          <a:p>
            <a:r>
              <a:rPr lang="en-US" dirty="0" smtClean="0">
                <a:latin typeface="Open Sans"/>
              </a:rPr>
              <a:t>Online encyclopedia: Wikipedia</a:t>
            </a:r>
            <a:endParaRPr lang="en-US" dirty="0">
              <a:latin typeface="Open Sans"/>
            </a:endParaRPr>
          </a:p>
        </p:txBody>
      </p:sp>
      <p:pic>
        <p:nvPicPr>
          <p:cNvPr id="2050" name="Picture 2"/>
          <p:cNvPicPr>
            <a:picLocks noChangeAspect="1" noChangeArrowheads="1"/>
          </p:cNvPicPr>
          <p:nvPr/>
        </p:nvPicPr>
        <p:blipFill>
          <a:blip r:embed="rId3" cstate="print"/>
          <a:srcRect/>
          <a:stretch>
            <a:fillRect/>
          </a:stretch>
        </p:blipFill>
        <p:spPr bwMode="auto">
          <a:xfrm>
            <a:off x="3352801" y="4267207"/>
            <a:ext cx="2624860" cy="42744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562600" y="1143000"/>
            <a:ext cx="1158875" cy="112712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105400" y="2590800"/>
            <a:ext cx="2087563" cy="579437"/>
          </a:xfrm>
          <a:prstGeom prst="rect">
            <a:avLst/>
          </a:prstGeom>
          <a:noFill/>
          <a:ln w="9525">
            <a:noFill/>
            <a:miter lim="800000"/>
            <a:headEnd/>
            <a:tailEnd/>
          </a:ln>
        </p:spPr>
      </p:pic>
      <p:pic>
        <p:nvPicPr>
          <p:cNvPr id="20" name="Picture 4"/>
          <p:cNvPicPr>
            <a:picLocks noChangeAspect="1" noChangeArrowheads="1"/>
          </p:cNvPicPr>
          <p:nvPr/>
        </p:nvPicPr>
        <p:blipFill>
          <a:blip r:embed="rId6" cstate="print"/>
          <a:srcRect/>
          <a:stretch>
            <a:fillRect/>
          </a:stretch>
        </p:blipFill>
        <p:spPr bwMode="auto">
          <a:xfrm>
            <a:off x="5943600" y="3352800"/>
            <a:ext cx="2378075" cy="1165225"/>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2362200" y="4038600"/>
            <a:ext cx="288925" cy="274637"/>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4191000" y="5105400"/>
            <a:ext cx="1768475" cy="334963"/>
          </a:xfrm>
          <a:prstGeom prst="rect">
            <a:avLst/>
          </a:prstGeom>
          <a:noFill/>
          <a:ln w="9525">
            <a:noFill/>
            <a:miter lim="800000"/>
            <a:headEnd/>
            <a:tailEnd/>
          </a:ln>
        </p:spPr>
      </p:pic>
      <p:pic>
        <p:nvPicPr>
          <p:cNvPr id="2055" name="Picture 7"/>
          <p:cNvPicPr>
            <a:picLocks noChangeAspect="1" noChangeArrowheads="1"/>
          </p:cNvPicPr>
          <p:nvPr/>
        </p:nvPicPr>
        <p:blipFill>
          <a:blip r:embed="rId9" cstate="print"/>
          <a:srcRect/>
          <a:stretch>
            <a:fillRect/>
          </a:stretch>
        </p:blipFill>
        <p:spPr bwMode="auto">
          <a:xfrm>
            <a:off x="3657600" y="3505200"/>
            <a:ext cx="1455737" cy="609600"/>
          </a:xfrm>
          <a:prstGeom prst="rect">
            <a:avLst/>
          </a:prstGeom>
          <a:noFill/>
          <a:ln w="9525">
            <a:noFill/>
            <a:miter lim="800000"/>
            <a:headEnd/>
            <a:tailEnd/>
          </a:ln>
        </p:spPr>
      </p:pic>
      <p:pic>
        <p:nvPicPr>
          <p:cNvPr id="2056" name="Picture 8"/>
          <p:cNvPicPr>
            <a:picLocks noChangeAspect="1" noChangeArrowheads="1"/>
          </p:cNvPicPr>
          <p:nvPr/>
        </p:nvPicPr>
        <p:blipFill>
          <a:blip r:embed="rId10" cstate="print"/>
          <a:srcRect/>
          <a:stretch>
            <a:fillRect/>
          </a:stretch>
        </p:blipFill>
        <p:spPr bwMode="auto">
          <a:xfrm>
            <a:off x="3276600" y="5562600"/>
            <a:ext cx="2065337" cy="10207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70C0"/>
                </a:solidFill>
              </a:rPr>
              <a:t>Partial overview: Authority &amp; identifier hubs</a:t>
            </a:r>
            <a:endParaRPr lang="en-US" sz="3200"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26</a:t>
            </a:fld>
            <a:endParaRPr lang="en-US"/>
          </a:p>
        </p:txBody>
      </p:sp>
      <p:graphicFrame>
        <p:nvGraphicFramePr>
          <p:cNvPr id="4" name="Table 3"/>
          <p:cNvGraphicFramePr>
            <a:graphicFrameLocks noGrp="1"/>
          </p:cNvGraphicFramePr>
          <p:nvPr/>
        </p:nvGraphicFramePr>
        <p:xfrm>
          <a:off x="457200" y="1752600"/>
          <a:ext cx="7772400" cy="281940"/>
        </p:xfrm>
        <a:graphic>
          <a:graphicData uri="http://schemas.openxmlformats.org/drawingml/2006/table">
            <a:tbl>
              <a:tblPr/>
              <a:tblGrid>
                <a:gridCol w="2622014"/>
                <a:gridCol w="5150386"/>
              </a:tblGrid>
              <a:tr h="182880">
                <a:tc>
                  <a:txBody>
                    <a:bodyPr/>
                    <a:lstStyle/>
                    <a:p>
                      <a:pPr algn="l" fontAlgn="b"/>
                      <a:endParaRPr lang="en-US" sz="1800" b="0" i="0" u="none" strike="noStrike" dirty="0">
                        <a:solidFill>
                          <a:srgbClr val="000000"/>
                        </a:solidFill>
                        <a:latin typeface="Open Sans"/>
                      </a:endParaRPr>
                    </a:p>
                  </a:txBody>
                  <a:tcPr marL="7620" marR="7620" marT="7620" marB="0" anchor="b">
                    <a:lnL>
                      <a:noFill/>
                    </a:lnL>
                    <a:lnR>
                      <a:noFill/>
                    </a:lnR>
                    <a:lnT>
                      <a:noFill/>
                    </a:lnT>
                    <a:lnB>
                      <a:noFill/>
                    </a:lnB>
                  </a:tcPr>
                </a:tc>
                <a:tc>
                  <a:txBody>
                    <a:bodyPr/>
                    <a:lstStyle/>
                    <a:p>
                      <a:pPr algn="l" fontAlgn="b"/>
                      <a:endParaRPr lang="en-US" sz="1800" b="0" i="0" u="none" strike="noStrike" dirty="0">
                        <a:solidFill>
                          <a:srgbClr val="000000"/>
                        </a:solidFill>
                        <a:latin typeface="Open Sans"/>
                      </a:endParaRPr>
                    </a:p>
                  </a:txBody>
                  <a:tcPr marL="7620" marR="7620" marT="7620" marB="0" anchor="b">
                    <a:lnL>
                      <a:noFill/>
                    </a:lnL>
                    <a:lnR>
                      <a:noFill/>
                    </a:lnR>
                    <a:lnT>
                      <a:noFill/>
                    </a:lnT>
                    <a:lnB>
                      <a:noFill/>
                    </a:lnB>
                  </a:tcPr>
                </a:tc>
              </a:tr>
            </a:tbl>
          </a:graphicData>
        </a:graphic>
      </p:graphicFrame>
      <p:graphicFrame>
        <p:nvGraphicFramePr>
          <p:cNvPr id="7" name="Table 6"/>
          <p:cNvGraphicFramePr>
            <a:graphicFrameLocks noGrp="1"/>
          </p:cNvGraphicFramePr>
          <p:nvPr/>
        </p:nvGraphicFramePr>
        <p:xfrm>
          <a:off x="609600" y="1295400"/>
          <a:ext cx="7938512" cy="4459406"/>
        </p:xfrm>
        <a:graphic>
          <a:graphicData uri="http://schemas.openxmlformats.org/drawingml/2006/table">
            <a:tbl>
              <a:tblPr/>
              <a:tblGrid>
                <a:gridCol w="2194560"/>
                <a:gridCol w="4496202"/>
                <a:gridCol w="1247750"/>
              </a:tblGrid>
              <a:tr h="497755">
                <a:tc>
                  <a:txBody>
                    <a:bodyPr/>
                    <a:lstStyle/>
                    <a:p>
                      <a:pPr algn="l" fontAlgn="b"/>
                      <a:r>
                        <a:rPr lang="en-US" sz="1600" b="0" i="0" u="none" strike="noStrike" dirty="0">
                          <a:solidFill>
                            <a:srgbClr val="000000"/>
                          </a:solidFill>
                          <a:latin typeface="Open Sans"/>
                        </a:rPr>
                        <a:t>Digital Author Identifier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Open Sans"/>
                        </a:rPr>
                        <a:t>Researchers in all Dutch CRIS &amp; library catalogs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Open Sans"/>
                        </a:rPr>
                        <a:t>66K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9220">
                <a:tc>
                  <a:txBody>
                    <a:bodyPr/>
                    <a:lstStyle/>
                    <a:p>
                      <a:pPr algn="l" fontAlgn="ctr"/>
                      <a:r>
                        <a:rPr lang="en-US" sz="1600" b="0" i="0" u="none" strike="noStrike" dirty="0">
                          <a:solidFill>
                            <a:srgbClr val="000000"/>
                          </a:solidFill>
                          <a:latin typeface="Open Sans"/>
                        </a:rPr>
                        <a:t>Lattes Platform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Open Sans"/>
                        </a:rPr>
                        <a:t> Brazilian researchers and research institutions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Open Sans"/>
                        </a:rPr>
                        <a:t>2M people, 4K inst.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2692">
                <a:tc>
                  <a:txBody>
                    <a:bodyPr/>
                    <a:lstStyle/>
                    <a:p>
                      <a:pPr algn="l" fontAlgn="ctr"/>
                      <a:r>
                        <a:rPr lang="en-US" sz="1600" b="0" i="0" u="none" strike="noStrike" dirty="0" smtClean="0">
                          <a:solidFill>
                            <a:srgbClr val="000000"/>
                          </a:solidFill>
                          <a:latin typeface="Open Sans"/>
                        </a:rPr>
                        <a:t>ISNI</a:t>
                      </a:r>
                      <a:endParaRPr lang="en-US" sz="1600" b="0" i="0" u="none" strike="noStrike" dirty="0">
                        <a:solidFill>
                          <a:srgbClr val="000000"/>
                        </a:solidFill>
                        <a:latin typeface="Open San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Open Sans"/>
                        </a:rPr>
                        <a:t>Data from libraries, open source resource files, commercial aggregators, rights management </a:t>
                      </a:r>
                      <a:r>
                        <a:rPr lang="en-US" sz="1600" b="0" i="0" u="none" strike="noStrike" dirty="0" smtClean="0">
                          <a:solidFill>
                            <a:srgbClr val="000000"/>
                          </a:solidFill>
                          <a:latin typeface="Open Sans"/>
                        </a:rPr>
                        <a:t>organizations. Includes</a:t>
                      </a:r>
                      <a:r>
                        <a:rPr lang="en-US" sz="1600" b="0" i="0" u="none" strike="noStrike" baseline="0" dirty="0" smtClean="0">
                          <a:solidFill>
                            <a:srgbClr val="000000"/>
                          </a:solidFill>
                          <a:latin typeface="Open Sans"/>
                        </a:rPr>
                        <a:t> performers, artists, producers, publishers</a:t>
                      </a:r>
                      <a:endParaRPr lang="en-US" sz="1600" b="0" i="0" u="none" strike="noStrike" dirty="0">
                        <a:solidFill>
                          <a:srgbClr val="000000"/>
                        </a:solidFill>
                        <a:latin typeface="Open San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Open Sans"/>
                        </a:rPr>
                        <a:t>7M </a:t>
                      </a:r>
                      <a:r>
                        <a:rPr lang="en-US" sz="1600" b="0" i="0" u="none" strike="noStrike" dirty="0" smtClean="0">
                          <a:solidFill>
                            <a:srgbClr val="000000"/>
                          </a:solidFill>
                          <a:latin typeface="Open Sans"/>
                        </a:rPr>
                        <a:t>total; </a:t>
                      </a:r>
                    </a:p>
                    <a:p>
                      <a:pPr algn="ctr" fontAlgn="b"/>
                      <a:r>
                        <a:rPr lang="en-US" sz="1600" b="0" i="0" u="none" strike="noStrike" dirty="0" smtClean="0">
                          <a:solidFill>
                            <a:srgbClr val="000000"/>
                          </a:solidFill>
                          <a:latin typeface="Open Sans"/>
                        </a:rPr>
                        <a:t>720 </a:t>
                      </a:r>
                      <a:r>
                        <a:rPr lang="en-US" sz="1600" b="0" i="0" u="none" strike="noStrike" dirty="0">
                          <a:solidFill>
                            <a:srgbClr val="000000"/>
                          </a:solidFill>
                          <a:latin typeface="Open Sans"/>
                        </a:rPr>
                        <a:t>K researchers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42804">
                <a:tc>
                  <a:txBody>
                    <a:bodyPr/>
                    <a:lstStyle/>
                    <a:p>
                      <a:pPr algn="l" fontAlgn="ctr"/>
                      <a:r>
                        <a:rPr lang="en-US" sz="1600" b="0" i="0" u="none" strike="noStrike" dirty="0">
                          <a:solidFill>
                            <a:srgbClr val="000000"/>
                          </a:solidFill>
                          <a:latin typeface="Open Sans"/>
                        </a:rPr>
                        <a:t>LC/NACO Authority File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Open Sans"/>
                        </a:rPr>
                        <a:t>Persons, </a:t>
                      </a:r>
                      <a:r>
                        <a:rPr lang="en-US" sz="1600" b="0" i="0" u="none" strike="noStrike" dirty="0" smtClean="0">
                          <a:solidFill>
                            <a:srgbClr val="000000"/>
                          </a:solidFill>
                          <a:latin typeface="Open Sans"/>
                        </a:rPr>
                        <a:t>organizations, </a:t>
                      </a:r>
                      <a:r>
                        <a:rPr lang="en-US" sz="1600" b="0" i="0" u="none" strike="noStrike" dirty="0">
                          <a:solidFill>
                            <a:srgbClr val="000000"/>
                          </a:solidFill>
                          <a:latin typeface="Open Sans"/>
                        </a:rPr>
                        <a:t>conferences, place names, works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Open Sans"/>
                        </a:rPr>
                        <a:t>9M total;      ? researchers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7755">
                <a:tc>
                  <a:txBody>
                    <a:bodyPr/>
                    <a:lstStyle/>
                    <a:p>
                      <a:pPr algn="l" fontAlgn="ctr"/>
                      <a:r>
                        <a:rPr lang="en-US" sz="1600" b="0" i="0" u="none" strike="noStrike">
                          <a:solidFill>
                            <a:srgbClr val="000000"/>
                          </a:solidFill>
                          <a:latin typeface="Open Sans"/>
                        </a:rPr>
                        <a:t>ORCID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Open Sans"/>
                        </a:rPr>
                        <a:t>Individual researchers plus data from CrossRef/Scopus, institutions, publishers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Open Sans"/>
                        </a:rPr>
                        <a:t>200K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707">
                <a:tc>
                  <a:txBody>
                    <a:bodyPr/>
                    <a:lstStyle/>
                    <a:p>
                      <a:pPr algn="l" fontAlgn="ctr"/>
                      <a:r>
                        <a:rPr lang="en-US" sz="1600" b="0" i="0" u="none" strike="noStrike">
                          <a:solidFill>
                            <a:srgbClr val="000000"/>
                          </a:solidFill>
                          <a:latin typeface="Open Sans"/>
                        </a:rPr>
                        <a:t>ResearcherID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Open Sans"/>
                        </a:rPr>
                        <a:t>Researchers in any field, in any country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Open Sans"/>
                        </a:rPr>
                        <a:t>250K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6185">
                <a:tc>
                  <a:txBody>
                    <a:bodyPr/>
                    <a:lstStyle/>
                    <a:p>
                      <a:pPr algn="l" fontAlgn="ctr"/>
                      <a:r>
                        <a:rPr lang="en-US" sz="1600" b="0" i="0" u="none" strike="noStrike" dirty="0">
                          <a:solidFill>
                            <a:srgbClr val="000000"/>
                          </a:solidFill>
                          <a:latin typeface="Open Sans"/>
                        </a:rPr>
                        <a:t>VIAF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Open Sans"/>
                        </a:rPr>
                        <a:t>Library authority files for </a:t>
                      </a:r>
                      <a:r>
                        <a:rPr lang="en-US" sz="1600" b="0" i="0" u="none" strike="noStrike" dirty="0" smtClean="0">
                          <a:solidFill>
                            <a:srgbClr val="000000"/>
                          </a:solidFill>
                          <a:latin typeface="Open Sans"/>
                        </a:rPr>
                        <a:t>persons, organizations, conferences, place</a:t>
                      </a:r>
                      <a:r>
                        <a:rPr lang="en-US" sz="1600" b="0" i="0" u="none" strike="noStrike" baseline="0" dirty="0" smtClean="0">
                          <a:solidFill>
                            <a:srgbClr val="000000"/>
                          </a:solidFill>
                          <a:latin typeface="Open Sans"/>
                        </a:rPr>
                        <a:t> names, </a:t>
                      </a:r>
                      <a:r>
                        <a:rPr lang="en-US" sz="1600" b="0" i="0" u="none" strike="noStrike" dirty="0" smtClean="0">
                          <a:solidFill>
                            <a:srgbClr val="000000"/>
                          </a:solidFill>
                          <a:latin typeface="Open Sans"/>
                        </a:rPr>
                        <a:t>works</a:t>
                      </a:r>
                      <a:endParaRPr lang="en-US" sz="1600" b="0" i="0" u="none" strike="noStrike" dirty="0">
                        <a:solidFill>
                          <a:srgbClr val="000000"/>
                        </a:solidFill>
                        <a:latin typeface="Open Sans"/>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Open Sans"/>
                        </a:rPr>
                        <a:t>26M people;        ? researchers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27</a:t>
            </a:fld>
            <a:endParaRPr lang="en-US"/>
          </a:p>
        </p:txBody>
      </p:sp>
      <p:sp>
        <p:nvSpPr>
          <p:cNvPr id="3" name="TextBox 2"/>
          <p:cNvSpPr txBox="1"/>
          <p:nvPr/>
        </p:nvSpPr>
        <p:spPr>
          <a:xfrm>
            <a:off x="609600" y="838200"/>
            <a:ext cx="3607078" cy="707886"/>
          </a:xfrm>
          <a:prstGeom prst="rect">
            <a:avLst/>
          </a:prstGeom>
          <a:noFill/>
        </p:spPr>
        <p:txBody>
          <a:bodyPr wrap="none" rtlCol="0">
            <a:spAutoFit/>
          </a:bodyPr>
          <a:lstStyle/>
          <a:p>
            <a:r>
              <a:rPr lang="en-US" sz="4000" dirty="0" smtClean="0">
                <a:solidFill>
                  <a:srgbClr val="0070C0"/>
                </a:solidFill>
                <a:latin typeface="Open Sans"/>
              </a:rPr>
              <a:t>Some overlaps</a:t>
            </a:r>
            <a:endParaRPr lang="en-US" sz="4000" dirty="0">
              <a:solidFill>
                <a:srgbClr val="0070C0"/>
              </a:solidFill>
              <a:latin typeface="Open Sans"/>
            </a:endParaRPr>
          </a:p>
        </p:txBody>
      </p:sp>
      <p:pic>
        <p:nvPicPr>
          <p:cNvPr id="11265" name="Picture 1"/>
          <p:cNvPicPr>
            <a:picLocks noChangeAspect="1" noChangeArrowheads="1"/>
          </p:cNvPicPr>
          <p:nvPr/>
        </p:nvPicPr>
        <p:blipFill>
          <a:blip r:embed="rId3" cstate="print"/>
          <a:srcRect/>
          <a:stretch>
            <a:fillRect/>
          </a:stretch>
        </p:blipFill>
        <p:spPr bwMode="auto">
          <a:xfrm>
            <a:off x="533402" y="2438404"/>
            <a:ext cx="4561423" cy="192680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114800" y="2362200"/>
            <a:ext cx="938255" cy="913565"/>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2362200" y="4114800"/>
            <a:ext cx="1228146" cy="440474"/>
          </a:xfrm>
          <a:prstGeom prst="rect">
            <a:avLst/>
          </a:prstGeom>
          <a:noFill/>
          <a:ln w="9525">
            <a:noFill/>
            <a:miter lim="800000"/>
            <a:headEnd/>
            <a:tailEnd/>
          </a:ln>
        </p:spPr>
      </p:pic>
      <p:pic>
        <p:nvPicPr>
          <p:cNvPr id="8" name="Picture 14"/>
          <p:cNvPicPr>
            <a:picLocks noChangeAspect="1" noChangeArrowheads="1"/>
          </p:cNvPicPr>
          <p:nvPr/>
        </p:nvPicPr>
        <p:blipFill>
          <a:blip r:embed="rId6" cstate="print"/>
          <a:srcRect/>
          <a:stretch>
            <a:fillRect/>
          </a:stretch>
        </p:blipFill>
        <p:spPr bwMode="auto">
          <a:xfrm>
            <a:off x="609600" y="1752600"/>
            <a:ext cx="2293937" cy="533400"/>
          </a:xfrm>
          <a:prstGeom prst="rect">
            <a:avLst/>
          </a:prstGeom>
          <a:noFill/>
          <a:ln w="9525">
            <a:noFill/>
            <a:miter lim="800000"/>
            <a:headEnd/>
            <a:tailEnd/>
          </a:ln>
        </p:spPr>
      </p:pic>
      <p:pic>
        <p:nvPicPr>
          <p:cNvPr id="11268" name="Picture 4"/>
          <p:cNvPicPr>
            <a:picLocks noChangeAspect="1" noChangeArrowheads="1"/>
          </p:cNvPicPr>
          <p:nvPr/>
        </p:nvPicPr>
        <p:blipFill>
          <a:blip r:embed="rId7" cstate="print"/>
          <a:srcRect/>
          <a:stretch>
            <a:fillRect/>
          </a:stretch>
        </p:blipFill>
        <p:spPr bwMode="auto">
          <a:xfrm>
            <a:off x="4419600" y="3657600"/>
            <a:ext cx="4395216" cy="2903472"/>
          </a:xfrm>
          <a:prstGeom prst="rect">
            <a:avLst/>
          </a:prstGeom>
          <a:noFill/>
          <a:ln w="9525">
            <a:noFill/>
            <a:miter lim="800000"/>
            <a:headEnd/>
            <a:tailEnd/>
          </a:ln>
        </p:spPr>
      </p:pic>
      <p:pic>
        <p:nvPicPr>
          <p:cNvPr id="12289" name="Picture 1"/>
          <p:cNvPicPr>
            <a:picLocks noChangeAspect="1" noChangeArrowheads="1"/>
          </p:cNvPicPr>
          <p:nvPr/>
        </p:nvPicPr>
        <p:blipFill>
          <a:blip r:embed="rId8" cstate="print"/>
          <a:srcRect/>
          <a:stretch>
            <a:fillRect/>
          </a:stretch>
        </p:blipFill>
        <p:spPr bwMode="auto">
          <a:xfrm>
            <a:off x="5105400" y="1752600"/>
            <a:ext cx="1820863" cy="1333500"/>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a:stCxn id="28" idx="3"/>
            <a:endCxn id="79" idx="2"/>
          </p:cNvCxnSpPr>
          <p:nvPr/>
        </p:nvCxnSpPr>
        <p:spPr>
          <a:xfrm>
            <a:off x="3869144" y="2168951"/>
            <a:ext cx="1342235" cy="4371864"/>
          </a:xfrm>
          <a:prstGeom prst="straightConnector1">
            <a:avLst/>
          </a:prstGeom>
          <a:ln>
            <a:solidFill>
              <a:schemeClr val="accent6"/>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99" name="Rectangle 198"/>
          <p:cNvSpPr/>
          <p:nvPr/>
        </p:nvSpPr>
        <p:spPr>
          <a:xfrm>
            <a:off x="7883628" y="0"/>
            <a:ext cx="1260372" cy="68580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331247" y="1250725"/>
            <a:ext cx="766380" cy="4729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Controlled</a:t>
            </a:r>
          </a:p>
          <a:p>
            <a:pPr algn="ctr"/>
            <a:r>
              <a:rPr lang="en-US" sz="800" dirty="0" smtClean="0">
                <a:solidFill>
                  <a:srgbClr val="000000"/>
                </a:solidFill>
              </a:rPr>
              <a:t>Information</a:t>
            </a:r>
          </a:p>
          <a:p>
            <a:pPr algn="ctr"/>
            <a:r>
              <a:rPr lang="en-US" sz="800" dirty="0" smtClean="0">
                <a:solidFill>
                  <a:srgbClr val="000000"/>
                </a:solidFill>
              </a:rPr>
              <a:t>Source</a:t>
            </a:r>
            <a:endParaRPr lang="en-US" sz="800" dirty="0">
              <a:solidFill>
                <a:srgbClr val="000000"/>
              </a:solidFill>
            </a:endParaRPr>
          </a:p>
        </p:txBody>
      </p:sp>
      <p:sp>
        <p:nvSpPr>
          <p:cNvPr id="5" name="Rectangle 4"/>
          <p:cNvSpPr/>
          <p:nvPr/>
        </p:nvSpPr>
        <p:spPr>
          <a:xfrm>
            <a:off x="8341346" y="2075782"/>
            <a:ext cx="766380" cy="472966"/>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Uncontrolled</a:t>
            </a:r>
          </a:p>
          <a:p>
            <a:pPr algn="ctr"/>
            <a:r>
              <a:rPr lang="en-US" sz="800" dirty="0" smtClean="0">
                <a:solidFill>
                  <a:srgbClr val="000000"/>
                </a:solidFill>
              </a:rPr>
              <a:t>Information</a:t>
            </a:r>
          </a:p>
          <a:p>
            <a:pPr algn="ctr"/>
            <a:r>
              <a:rPr lang="en-US" sz="800" dirty="0" smtClean="0">
                <a:solidFill>
                  <a:srgbClr val="000000"/>
                </a:solidFill>
              </a:rPr>
              <a:t>Source</a:t>
            </a:r>
            <a:endParaRPr lang="en-US" sz="800" dirty="0">
              <a:solidFill>
                <a:srgbClr val="000000"/>
              </a:solidFill>
            </a:endParaRPr>
          </a:p>
        </p:txBody>
      </p:sp>
      <p:sp>
        <p:nvSpPr>
          <p:cNvPr id="10" name="Bevel 9"/>
          <p:cNvSpPr/>
          <p:nvPr/>
        </p:nvSpPr>
        <p:spPr>
          <a:xfrm>
            <a:off x="6581305" y="5024771"/>
            <a:ext cx="973801"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Organizational Directory Profile</a:t>
            </a:r>
          </a:p>
        </p:txBody>
      </p:sp>
      <p:grpSp>
        <p:nvGrpSpPr>
          <p:cNvPr id="2" name="Group 18"/>
          <p:cNvGrpSpPr/>
          <p:nvPr/>
        </p:nvGrpSpPr>
        <p:grpSpPr>
          <a:xfrm>
            <a:off x="1887482" y="1245473"/>
            <a:ext cx="1188546" cy="926658"/>
            <a:chOff x="2039882" y="634122"/>
            <a:chExt cx="1188546" cy="926658"/>
          </a:xfrm>
        </p:grpSpPr>
        <p:sp>
          <p:nvSpPr>
            <p:cNvPr id="14" name="Rectangle 13"/>
            <p:cNvSpPr/>
            <p:nvPr/>
          </p:nvSpPr>
          <p:spPr>
            <a:xfrm>
              <a:off x="2039882" y="634122"/>
              <a:ext cx="766380" cy="4729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NACO</a:t>
              </a:r>
              <a:endParaRPr lang="en-US" sz="800" dirty="0">
                <a:solidFill>
                  <a:srgbClr val="000000"/>
                </a:solidFill>
              </a:endParaRPr>
            </a:p>
          </p:txBody>
        </p:sp>
        <p:sp>
          <p:nvSpPr>
            <p:cNvPr id="15" name="Rectangle 14"/>
            <p:cNvSpPr/>
            <p:nvPr/>
          </p:nvSpPr>
          <p:spPr>
            <a:xfrm>
              <a:off x="2174765" y="784768"/>
              <a:ext cx="766380" cy="4729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RERO</a:t>
              </a:r>
              <a:endParaRPr lang="en-US" sz="800" dirty="0">
                <a:solidFill>
                  <a:srgbClr val="000000"/>
                </a:solidFill>
              </a:endParaRPr>
            </a:p>
          </p:txBody>
        </p:sp>
        <p:sp>
          <p:nvSpPr>
            <p:cNvPr id="16" name="Rectangle 15"/>
            <p:cNvSpPr/>
            <p:nvPr/>
          </p:nvSpPr>
          <p:spPr>
            <a:xfrm>
              <a:off x="2309648" y="935414"/>
              <a:ext cx="766380" cy="4729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GNL</a:t>
              </a:r>
              <a:endParaRPr lang="en-US" sz="800" dirty="0">
                <a:solidFill>
                  <a:srgbClr val="000000"/>
                </a:solidFill>
              </a:endParaRPr>
            </a:p>
          </p:txBody>
        </p:sp>
        <p:sp>
          <p:nvSpPr>
            <p:cNvPr id="18" name="Rectangle 17"/>
            <p:cNvSpPr/>
            <p:nvPr/>
          </p:nvSpPr>
          <p:spPr>
            <a:xfrm>
              <a:off x="2462048" y="1087814"/>
              <a:ext cx="766380" cy="4729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t>
              </a:r>
              <a:endParaRPr lang="en-US" sz="800" dirty="0">
                <a:solidFill>
                  <a:srgbClr val="000000"/>
                </a:solidFill>
              </a:endParaRPr>
            </a:p>
          </p:txBody>
        </p:sp>
      </p:grpSp>
      <p:cxnSp>
        <p:nvCxnSpPr>
          <p:cNvPr id="21" name="Straight Arrow Connector 20"/>
          <p:cNvCxnSpPr/>
          <p:nvPr/>
        </p:nvCxnSpPr>
        <p:spPr>
          <a:xfrm>
            <a:off x="8051062" y="2915445"/>
            <a:ext cx="1071189" cy="0"/>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930682" y="2584029"/>
            <a:ext cx="1112742" cy="261610"/>
          </a:xfrm>
          <a:prstGeom prst="rect">
            <a:avLst/>
          </a:prstGeom>
        </p:spPr>
        <p:txBody>
          <a:bodyPr wrap="none">
            <a:spAutoFit/>
          </a:bodyPr>
          <a:lstStyle/>
          <a:p>
            <a:r>
              <a:rPr lang="en-US" sz="1100" dirty="0" smtClean="0">
                <a:solidFill>
                  <a:srgbClr val="000000"/>
                </a:solidFill>
              </a:rPr>
              <a:t>Anonymous Pull</a:t>
            </a:r>
            <a:endParaRPr lang="en-US" sz="2000" dirty="0"/>
          </a:p>
        </p:txBody>
      </p:sp>
      <p:cxnSp>
        <p:nvCxnSpPr>
          <p:cNvPr id="23" name="Straight Arrow Connector 22"/>
          <p:cNvCxnSpPr/>
          <p:nvPr/>
        </p:nvCxnSpPr>
        <p:spPr>
          <a:xfrm>
            <a:off x="8057394" y="3231490"/>
            <a:ext cx="1071189" cy="8759"/>
          </a:xfrm>
          <a:prstGeom prst="straightConnector1">
            <a:avLst/>
          </a:prstGeom>
          <a:ln>
            <a:solidFill>
              <a:schemeClr val="accent6"/>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890640" y="2938457"/>
            <a:ext cx="1198766" cy="253916"/>
          </a:xfrm>
          <a:prstGeom prst="rect">
            <a:avLst/>
          </a:prstGeom>
        </p:spPr>
        <p:txBody>
          <a:bodyPr wrap="none">
            <a:spAutoFit/>
          </a:bodyPr>
          <a:lstStyle/>
          <a:p>
            <a:r>
              <a:rPr lang="en-US" sz="1050" dirty="0" smtClean="0">
                <a:solidFill>
                  <a:srgbClr val="000000"/>
                </a:solidFill>
              </a:rPr>
              <a:t>Authenticated Pull</a:t>
            </a:r>
            <a:endParaRPr lang="en-US" dirty="0"/>
          </a:p>
        </p:txBody>
      </p:sp>
      <p:cxnSp>
        <p:nvCxnSpPr>
          <p:cNvPr id="25" name="Straight Arrow Connector 24"/>
          <p:cNvCxnSpPr>
            <a:stCxn id="138" idx="3"/>
            <a:endCxn id="41" idx="3"/>
          </p:cNvCxnSpPr>
          <p:nvPr/>
        </p:nvCxnSpPr>
        <p:spPr>
          <a:xfrm flipH="1" flipV="1">
            <a:off x="3807833" y="4247573"/>
            <a:ext cx="2030821" cy="488250"/>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883628" y="3218497"/>
            <a:ext cx="1260372" cy="253916"/>
          </a:xfrm>
          <a:prstGeom prst="rect">
            <a:avLst/>
          </a:prstGeom>
        </p:spPr>
        <p:txBody>
          <a:bodyPr wrap="none">
            <a:spAutoFit/>
          </a:bodyPr>
          <a:lstStyle/>
          <a:p>
            <a:r>
              <a:rPr lang="en-US" sz="1050" dirty="0" smtClean="0">
                <a:solidFill>
                  <a:srgbClr val="000000"/>
                </a:solidFill>
              </a:rPr>
              <a:t>Authenticated Push</a:t>
            </a:r>
            <a:endParaRPr lang="en-US" dirty="0"/>
          </a:p>
        </p:txBody>
      </p:sp>
      <p:sp>
        <p:nvSpPr>
          <p:cNvPr id="28" name="Can 27"/>
          <p:cNvSpPr/>
          <p:nvPr/>
        </p:nvSpPr>
        <p:spPr>
          <a:xfrm>
            <a:off x="3373405" y="1241262"/>
            <a:ext cx="991477" cy="927689"/>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VIAF</a:t>
            </a:r>
            <a:br>
              <a:rPr lang="en-US" sz="800" b="1" dirty="0" smtClean="0">
                <a:solidFill>
                  <a:srgbClr val="000000"/>
                </a:solidFill>
              </a:rPr>
            </a:br>
            <a:r>
              <a:rPr lang="en-US" sz="800" dirty="0" smtClean="0">
                <a:solidFill>
                  <a:srgbClr val="000000"/>
                </a:solidFill>
              </a:rPr>
              <a:t> (Identifiers)</a:t>
            </a:r>
          </a:p>
          <a:p>
            <a:pPr algn="ctr"/>
            <a:r>
              <a:rPr lang="en-US" sz="800" dirty="0" smtClean="0">
                <a:solidFill>
                  <a:srgbClr val="000000"/>
                </a:solidFill>
              </a:rPr>
              <a:t>Individuals, </a:t>
            </a:r>
          </a:p>
          <a:p>
            <a:pPr algn="ctr"/>
            <a:r>
              <a:rPr lang="en-US" sz="800" dirty="0" smtClean="0">
                <a:solidFill>
                  <a:srgbClr val="000000"/>
                </a:solidFill>
              </a:rPr>
              <a:t>Pseudonyms, Organizations, Uniform titles, Fictional Names</a:t>
            </a:r>
          </a:p>
        </p:txBody>
      </p:sp>
      <p:cxnSp>
        <p:nvCxnSpPr>
          <p:cNvPr id="29" name="Straight Arrow Connector 28"/>
          <p:cNvCxnSpPr>
            <a:stCxn id="15" idx="3"/>
            <a:endCxn id="28" idx="2"/>
          </p:cNvCxnSpPr>
          <p:nvPr/>
        </p:nvCxnSpPr>
        <p:spPr>
          <a:xfrm>
            <a:off x="2788745" y="1632602"/>
            <a:ext cx="584660" cy="72505"/>
          </a:xfrm>
          <a:prstGeom prst="straightConnector1">
            <a:avLst/>
          </a:prstGeom>
          <a:ln>
            <a:solidFill>
              <a:schemeClr val="accent6"/>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40" name="Can 39"/>
          <p:cNvSpPr/>
          <p:nvPr/>
        </p:nvSpPr>
        <p:spPr>
          <a:xfrm>
            <a:off x="3373404" y="2622633"/>
            <a:ext cx="991477" cy="686525"/>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ISNI</a:t>
            </a:r>
            <a:br>
              <a:rPr lang="en-US" sz="800" b="1" dirty="0" smtClean="0">
                <a:solidFill>
                  <a:srgbClr val="000000"/>
                </a:solidFill>
              </a:rPr>
            </a:br>
            <a:r>
              <a:rPr lang="en-US" sz="800" b="1" dirty="0" smtClean="0">
                <a:solidFill>
                  <a:srgbClr val="000000"/>
                </a:solidFill>
              </a:rPr>
              <a:t>(</a:t>
            </a:r>
            <a:r>
              <a:rPr lang="en-US" sz="800" dirty="0" smtClean="0">
                <a:solidFill>
                  <a:srgbClr val="000000"/>
                </a:solidFill>
              </a:rPr>
              <a:t>Identifiers) Individuals, Pseudonyms, &amp; Organizations</a:t>
            </a:r>
          </a:p>
        </p:txBody>
      </p:sp>
      <p:sp>
        <p:nvSpPr>
          <p:cNvPr id="41" name="Can 40"/>
          <p:cNvSpPr/>
          <p:nvPr/>
        </p:nvSpPr>
        <p:spPr>
          <a:xfrm>
            <a:off x="3312094" y="3541159"/>
            <a:ext cx="991477" cy="706414"/>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ORCID:</a:t>
            </a:r>
            <a:r>
              <a:rPr lang="en-US" sz="800" dirty="0" smtClean="0">
                <a:solidFill>
                  <a:srgbClr val="000000"/>
                </a:solidFill>
              </a:rPr>
              <a:t/>
            </a:r>
            <a:br>
              <a:rPr lang="en-US" sz="800" dirty="0" smtClean="0">
                <a:solidFill>
                  <a:srgbClr val="000000"/>
                </a:solidFill>
              </a:rPr>
            </a:br>
            <a:r>
              <a:rPr lang="en-US" sz="800" dirty="0" smtClean="0">
                <a:solidFill>
                  <a:srgbClr val="000000"/>
                </a:solidFill>
              </a:rPr>
              <a:t>(Identifiers &amp; Researcher outputs)</a:t>
            </a:r>
            <a:br>
              <a:rPr lang="en-US" sz="800" dirty="0" smtClean="0">
                <a:solidFill>
                  <a:srgbClr val="000000"/>
                </a:solidFill>
              </a:rPr>
            </a:br>
            <a:r>
              <a:rPr lang="en-US" sz="800" dirty="0" smtClean="0">
                <a:solidFill>
                  <a:srgbClr val="000000"/>
                </a:solidFill>
              </a:rPr>
              <a:t>Living Researchers</a:t>
            </a:r>
          </a:p>
        </p:txBody>
      </p:sp>
      <p:sp>
        <p:nvSpPr>
          <p:cNvPr id="42" name="Can 41"/>
          <p:cNvSpPr/>
          <p:nvPr/>
        </p:nvSpPr>
        <p:spPr>
          <a:xfrm>
            <a:off x="3298453" y="6053815"/>
            <a:ext cx="991476" cy="804185"/>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VIVO</a:t>
            </a:r>
            <a:r>
              <a:rPr lang="en-US" sz="800" dirty="0" smtClean="0">
                <a:solidFill>
                  <a:srgbClr val="000000"/>
                </a:solidFill>
              </a:rPr>
              <a:t>:</a:t>
            </a:r>
            <a:br>
              <a:rPr lang="en-US" sz="800" dirty="0" smtClean="0">
                <a:solidFill>
                  <a:srgbClr val="000000"/>
                </a:solidFill>
              </a:rPr>
            </a:br>
            <a:r>
              <a:rPr lang="en-US" sz="800" dirty="0" smtClean="0">
                <a:solidFill>
                  <a:srgbClr val="000000"/>
                </a:solidFill>
              </a:rPr>
              <a:t>(Researcher Outputs)</a:t>
            </a:r>
            <a:br>
              <a:rPr lang="en-US" sz="800" dirty="0" smtClean="0">
                <a:solidFill>
                  <a:srgbClr val="000000"/>
                </a:solidFill>
              </a:rPr>
            </a:br>
            <a:r>
              <a:rPr lang="en-US" sz="800" dirty="0" smtClean="0">
                <a:solidFill>
                  <a:srgbClr val="000000"/>
                </a:solidFill>
              </a:rPr>
              <a:t>Researchers from Member Institutions</a:t>
            </a:r>
          </a:p>
        </p:txBody>
      </p:sp>
      <p:sp>
        <p:nvSpPr>
          <p:cNvPr id="43" name="Bevel 42"/>
          <p:cNvSpPr/>
          <p:nvPr/>
        </p:nvSpPr>
        <p:spPr>
          <a:xfrm>
            <a:off x="8277044" y="5353126"/>
            <a:ext cx="766380"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Public </a:t>
            </a:r>
            <a:br>
              <a:rPr lang="en-US" sz="800" dirty="0" smtClean="0">
                <a:solidFill>
                  <a:srgbClr val="000000"/>
                </a:solidFill>
              </a:rPr>
            </a:br>
            <a:r>
              <a:rPr lang="en-US" sz="800" dirty="0" smtClean="0">
                <a:solidFill>
                  <a:srgbClr val="000000"/>
                </a:solidFill>
              </a:rPr>
              <a:t>View</a:t>
            </a:r>
          </a:p>
        </p:txBody>
      </p:sp>
      <p:cxnSp>
        <p:nvCxnSpPr>
          <p:cNvPr id="49" name="Straight Arrow Connector 48"/>
          <p:cNvCxnSpPr>
            <a:stCxn id="47" idx="6"/>
            <a:endCxn id="40" idx="2"/>
          </p:cNvCxnSpPr>
          <p:nvPr/>
        </p:nvCxnSpPr>
        <p:spPr>
          <a:xfrm flipV="1">
            <a:off x="3057100" y="2965896"/>
            <a:ext cx="316304" cy="15444"/>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766380" y="2347225"/>
            <a:ext cx="1053664" cy="5955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err="1" smtClean="0">
                <a:solidFill>
                  <a:srgbClr val="000000"/>
                </a:solidFill>
              </a:rPr>
              <a:t>Ringold</a:t>
            </a:r>
            <a:r>
              <a:rPr lang="en-US" sz="900" dirty="0" smtClean="0">
                <a:solidFill>
                  <a:srgbClr val="000000"/>
                </a:solidFill>
              </a:rPr>
              <a:t/>
            </a:r>
            <a:br>
              <a:rPr lang="en-US" sz="900" dirty="0" smtClean="0">
                <a:solidFill>
                  <a:srgbClr val="000000"/>
                </a:solidFill>
              </a:rPr>
            </a:br>
            <a:r>
              <a:rPr lang="en-US" sz="900" dirty="0" smtClean="0">
                <a:solidFill>
                  <a:srgbClr val="000000"/>
                </a:solidFill>
              </a:rPr>
              <a:t>(Org Names)</a:t>
            </a:r>
            <a:endParaRPr lang="en-US" sz="900" dirty="0">
              <a:solidFill>
                <a:srgbClr val="000000"/>
              </a:solidFill>
            </a:endParaRPr>
          </a:p>
        </p:txBody>
      </p:sp>
      <p:sp>
        <p:nvSpPr>
          <p:cNvPr id="57" name="Oval 56"/>
          <p:cNvSpPr/>
          <p:nvPr/>
        </p:nvSpPr>
        <p:spPr>
          <a:xfrm>
            <a:off x="766380" y="3026809"/>
            <a:ext cx="1053664" cy="5955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err="1" smtClean="0">
                <a:solidFill>
                  <a:srgbClr val="000000"/>
                </a:solidFill>
              </a:rPr>
              <a:t>Bowker</a:t>
            </a:r>
            <a:endParaRPr lang="en-US" sz="900" dirty="0">
              <a:solidFill>
                <a:srgbClr val="000000"/>
              </a:solidFill>
            </a:endParaRPr>
          </a:p>
        </p:txBody>
      </p:sp>
      <p:cxnSp>
        <p:nvCxnSpPr>
          <p:cNvPr id="58" name="Straight Arrow Connector 57"/>
          <p:cNvCxnSpPr>
            <a:stCxn id="56" idx="6"/>
            <a:endCxn id="47" idx="2"/>
          </p:cNvCxnSpPr>
          <p:nvPr/>
        </p:nvCxnSpPr>
        <p:spPr>
          <a:xfrm>
            <a:off x="1820044" y="2645018"/>
            <a:ext cx="183392" cy="336322"/>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7" idx="6"/>
            <a:endCxn id="47" idx="2"/>
          </p:cNvCxnSpPr>
          <p:nvPr/>
        </p:nvCxnSpPr>
        <p:spPr>
          <a:xfrm flipV="1">
            <a:off x="1820044" y="2981340"/>
            <a:ext cx="183392" cy="343262"/>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8229674" y="4568439"/>
            <a:ext cx="861120" cy="59558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Specific Actor</a:t>
            </a:r>
            <a:endParaRPr lang="en-US" sz="900" dirty="0">
              <a:solidFill>
                <a:srgbClr val="000000"/>
              </a:solidFill>
            </a:endParaRPr>
          </a:p>
        </p:txBody>
      </p:sp>
      <p:sp>
        <p:nvSpPr>
          <p:cNvPr id="69" name="Oval 68"/>
          <p:cNvSpPr/>
          <p:nvPr/>
        </p:nvSpPr>
        <p:spPr>
          <a:xfrm>
            <a:off x="8229675" y="3909810"/>
            <a:ext cx="798036" cy="595586"/>
          </a:xfrm>
          <a:prstGeom prst="ellipse">
            <a:avLst/>
          </a:prstGeom>
          <a:no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Actor Type</a:t>
            </a:r>
            <a:endParaRPr lang="en-US" sz="900" dirty="0">
              <a:solidFill>
                <a:srgbClr val="000000"/>
              </a:solidFill>
            </a:endParaRPr>
          </a:p>
        </p:txBody>
      </p:sp>
      <p:cxnSp>
        <p:nvCxnSpPr>
          <p:cNvPr id="72" name="Straight Arrow Connector 71"/>
          <p:cNvCxnSpPr>
            <a:endCxn id="14" idx="1"/>
          </p:cNvCxnSpPr>
          <p:nvPr/>
        </p:nvCxnSpPr>
        <p:spPr>
          <a:xfrm>
            <a:off x="1289366" y="1171233"/>
            <a:ext cx="598116" cy="310723"/>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95" name="Line Callout 3 (Border and Accent Bar) 94"/>
          <p:cNvSpPr/>
          <p:nvPr/>
        </p:nvSpPr>
        <p:spPr>
          <a:xfrm>
            <a:off x="8341346" y="6157311"/>
            <a:ext cx="702078" cy="595586"/>
          </a:xfrm>
          <a:prstGeom prst="accentBorderCallout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00"/>
                </a:solidFill>
              </a:rPr>
              <a:t>Question?</a:t>
            </a:r>
            <a:endParaRPr lang="en-US" sz="1000" dirty="0">
              <a:solidFill>
                <a:srgbClr val="000000"/>
              </a:solidFill>
            </a:endParaRPr>
          </a:p>
        </p:txBody>
      </p:sp>
      <p:sp>
        <p:nvSpPr>
          <p:cNvPr id="97" name="Bevel 96"/>
          <p:cNvSpPr/>
          <p:nvPr/>
        </p:nvSpPr>
        <p:spPr>
          <a:xfrm>
            <a:off x="6502480" y="1996954"/>
            <a:ext cx="973800"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Library Catalog</a:t>
            </a:r>
          </a:p>
          <a:p>
            <a:pPr algn="ctr"/>
            <a:r>
              <a:rPr lang="en-US" sz="800" dirty="0" smtClean="0">
                <a:solidFill>
                  <a:srgbClr val="000000"/>
                </a:solidFill>
              </a:rPr>
              <a:t>Gateway</a:t>
            </a:r>
          </a:p>
        </p:txBody>
      </p:sp>
      <p:sp>
        <p:nvSpPr>
          <p:cNvPr id="98" name="Bevel 97"/>
          <p:cNvSpPr/>
          <p:nvPr/>
        </p:nvSpPr>
        <p:spPr>
          <a:xfrm>
            <a:off x="6502479" y="4096443"/>
            <a:ext cx="973801"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Institutional Repository </a:t>
            </a:r>
          </a:p>
          <a:p>
            <a:pPr algn="ctr"/>
            <a:r>
              <a:rPr lang="en-US" sz="800" dirty="0" smtClean="0">
                <a:solidFill>
                  <a:srgbClr val="000000"/>
                </a:solidFill>
              </a:rPr>
              <a:t>Gateway</a:t>
            </a:r>
          </a:p>
        </p:txBody>
      </p:sp>
      <p:sp>
        <p:nvSpPr>
          <p:cNvPr id="99" name="Oval 98"/>
          <p:cNvSpPr/>
          <p:nvPr/>
        </p:nvSpPr>
        <p:spPr>
          <a:xfrm>
            <a:off x="766380" y="661120"/>
            <a:ext cx="965839"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Libraries</a:t>
            </a:r>
            <a:endParaRPr lang="en-US" sz="900" dirty="0">
              <a:solidFill>
                <a:srgbClr val="000000"/>
              </a:solidFill>
            </a:endParaRPr>
          </a:p>
        </p:txBody>
      </p:sp>
      <p:sp>
        <p:nvSpPr>
          <p:cNvPr id="102" name="Oval 101"/>
          <p:cNvSpPr/>
          <p:nvPr/>
        </p:nvSpPr>
        <p:spPr>
          <a:xfrm>
            <a:off x="0" y="4214629"/>
            <a:ext cx="1076068"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ORCID Member Research Orgs</a:t>
            </a:r>
            <a:endParaRPr lang="en-US" sz="900" dirty="0">
              <a:solidFill>
                <a:srgbClr val="000000"/>
              </a:solidFill>
            </a:endParaRPr>
          </a:p>
        </p:txBody>
      </p:sp>
      <p:sp>
        <p:nvSpPr>
          <p:cNvPr id="104" name="Oval 103"/>
          <p:cNvSpPr/>
          <p:nvPr/>
        </p:nvSpPr>
        <p:spPr>
          <a:xfrm>
            <a:off x="1400154" y="4583280"/>
            <a:ext cx="1076068" cy="595586"/>
          </a:xfrm>
          <a:prstGeom prst="ellipse">
            <a:avLst/>
          </a:prstGeom>
          <a:no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Scholarly Publishers</a:t>
            </a:r>
            <a:endParaRPr lang="en-US" sz="900" dirty="0">
              <a:solidFill>
                <a:srgbClr val="000000"/>
              </a:solidFill>
            </a:endParaRPr>
          </a:p>
        </p:txBody>
      </p:sp>
      <p:sp>
        <p:nvSpPr>
          <p:cNvPr id="105" name="Oval 104"/>
          <p:cNvSpPr/>
          <p:nvPr/>
        </p:nvSpPr>
        <p:spPr>
          <a:xfrm>
            <a:off x="1349448" y="3622395"/>
            <a:ext cx="1076068"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Individual </a:t>
            </a:r>
          </a:p>
          <a:p>
            <a:pPr algn="ctr"/>
            <a:r>
              <a:rPr lang="en-US" sz="900" dirty="0" smtClean="0">
                <a:solidFill>
                  <a:srgbClr val="000000"/>
                </a:solidFill>
              </a:rPr>
              <a:t>Researchers</a:t>
            </a:r>
            <a:endParaRPr lang="en-US" sz="900" dirty="0">
              <a:solidFill>
                <a:srgbClr val="000000"/>
              </a:solidFill>
            </a:endParaRPr>
          </a:p>
        </p:txBody>
      </p:sp>
      <p:cxnSp>
        <p:nvCxnSpPr>
          <p:cNvPr id="107" name="Straight Arrow Connector 106"/>
          <p:cNvCxnSpPr>
            <a:stCxn id="105" idx="6"/>
            <a:endCxn id="41" idx="2"/>
          </p:cNvCxnSpPr>
          <p:nvPr/>
        </p:nvCxnSpPr>
        <p:spPr>
          <a:xfrm flipV="1">
            <a:off x="2425516" y="3894366"/>
            <a:ext cx="886578" cy="25822"/>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02" idx="6"/>
            <a:endCxn id="41" idx="2"/>
          </p:cNvCxnSpPr>
          <p:nvPr/>
        </p:nvCxnSpPr>
        <p:spPr>
          <a:xfrm flipV="1">
            <a:off x="1076068" y="3894366"/>
            <a:ext cx="2236026" cy="61805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04" idx="6"/>
            <a:endCxn id="41" idx="2"/>
          </p:cNvCxnSpPr>
          <p:nvPr/>
        </p:nvCxnSpPr>
        <p:spPr>
          <a:xfrm flipV="1">
            <a:off x="2476222" y="3894366"/>
            <a:ext cx="835872" cy="986707"/>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283460" y="6098174"/>
            <a:ext cx="965839"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VIVO</a:t>
            </a:r>
          </a:p>
          <a:p>
            <a:pPr algn="ctr"/>
            <a:r>
              <a:rPr lang="en-US" sz="900" dirty="0" smtClean="0">
                <a:solidFill>
                  <a:srgbClr val="000000"/>
                </a:solidFill>
              </a:rPr>
              <a:t>Member Research Orgs</a:t>
            </a:r>
            <a:endParaRPr lang="en-US" sz="900" dirty="0">
              <a:solidFill>
                <a:srgbClr val="000000"/>
              </a:solidFill>
            </a:endParaRPr>
          </a:p>
        </p:txBody>
      </p:sp>
      <p:cxnSp>
        <p:nvCxnSpPr>
          <p:cNvPr id="118" name="Straight Arrow Connector 117"/>
          <p:cNvCxnSpPr>
            <a:stCxn id="117" idx="6"/>
            <a:endCxn id="42" idx="2"/>
          </p:cNvCxnSpPr>
          <p:nvPr/>
        </p:nvCxnSpPr>
        <p:spPr>
          <a:xfrm>
            <a:off x="1249299" y="6395967"/>
            <a:ext cx="2049154" cy="59941"/>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123" name="Can 122"/>
          <p:cNvSpPr/>
          <p:nvPr/>
        </p:nvSpPr>
        <p:spPr>
          <a:xfrm>
            <a:off x="5342915" y="1800754"/>
            <a:ext cx="991477" cy="630621"/>
          </a:xfrm>
          <a:prstGeom prst="can">
            <a:avLst>
              <a:gd name="adj" fmla="val 30555"/>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Library Catalogs</a:t>
            </a:r>
            <a:br>
              <a:rPr lang="en-US" sz="800" dirty="0" smtClean="0">
                <a:solidFill>
                  <a:srgbClr val="000000"/>
                </a:solidFill>
              </a:rPr>
            </a:br>
            <a:r>
              <a:rPr lang="en-US" sz="800" dirty="0" smtClean="0">
                <a:solidFill>
                  <a:srgbClr val="000000"/>
                </a:solidFill>
              </a:rPr>
              <a:t> </a:t>
            </a:r>
          </a:p>
        </p:txBody>
      </p:sp>
      <p:cxnSp>
        <p:nvCxnSpPr>
          <p:cNvPr id="128" name="Straight Arrow Connector 127"/>
          <p:cNvCxnSpPr>
            <a:stCxn id="123" idx="4"/>
            <a:endCxn id="97" idx="5"/>
          </p:cNvCxnSpPr>
          <p:nvPr/>
        </p:nvCxnSpPr>
        <p:spPr>
          <a:xfrm>
            <a:off x="6334392" y="2116065"/>
            <a:ext cx="246916" cy="196200"/>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136" name="Bevel 135"/>
          <p:cNvSpPr/>
          <p:nvPr/>
        </p:nvSpPr>
        <p:spPr>
          <a:xfrm>
            <a:off x="6502480" y="1093070"/>
            <a:ext cx="973801"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Individually Maintained Profile</a:t>
            </a:r>
          </a:p>
        </p:txBody>
      </p:sp>
      <p:sp>
        <p:nvSpPr>
          <p:cNvPr id="138" name="Can 137"/>
          <p:cNvSpPr/>
          <p:nvPr/>
        </p:nvSpPr>
        <p:spPr>
          <a:xfrm>
            <a:off x="5342915" y="4087684"/>
            <a:ext cx="991477" cy="648139"/>
          </a:xfrm>
          <a:prstGeom prst="can">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Institutional Repository Catalogs</a:t>
            </a:r>
            <a:br>
              <a:rPr lang="en-US" sz="800" dirty="0" smtClean="0">
                <a:solidFill>
                  <a:srgbClr val="000000"/>
                </a:solidFill>
              </a:rPr>
            </a:br>
            <a:r>
              <a:rPr lang="en-US" sz="800" dirty="0" smtClean="0">
                <a:solidFill>
                  <a:srgbClr val="000000"/>
                </a:solidFill>
              </a:rPr>
              <a:t> </a:t>
            </a:r>
          </a:p>
        </p:txBody>
      </p:sp>
      <p:sp>
        <p:nvSpPr>
          <p:cNvPr id="143" name="Can 142"/>
          <p:cNvSpPr/>
          <p:nvPr/>
        </p:nvSpPr>
        <p:spPr>
          <a:xfrm>
            <a:off x="8277044" y="107214"/>
            <a:ext cx="824165" cy="499151"/>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Aggregator:</a:t>
            </a:r>
            <a:br>
              <a:rPr lang="en-US" sz="800" dirty="0" smtClean="0">
                <a:solidFill>
                  <a:srgbClr val="000000"/>
                </a:solidFill>
              </a:rPr>
            </a:br>
            <a:r>
              <a:rPr lang="en-US" sz="800" dirty="0" smtClean="0">
                <a:solidFill>
                  <a:srgbClr val="000000"/>
                </a:solidFill>
              </a:rPr>
              <a:t>(Content Type)</a:t>
            </a:r>
          </a:p>
          <a:p>
            <a:pPr algn="ctr"/>
            <a:r>
              <a:rPr lang="en-US" sz="800" dirty="0" smtClean="0">
                <a:solidFill>
                  <a:srgbClr val="000000"/>
                </a:solidFill>
              </a:rPr>
              <a:t>Scope</a:t>
            </a:r>
          </a:p>
        </p:txBody>
      </p:sp>
      <p:sp>
        <p:nvSpPr>
          <p:cNvPr id="145" name="Can 144"/>
          <p:cNvSpPr/>
          <p:nvPr/>
        </p:nvSpPr>
        <p:spPr>
          <a:xfrm>
            <a:off x="8305774" y="661120"/>
            <a:ext cx="820811" cy="499151"/>
          </a:xfrm>
          <a:prstGeom prst="can">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Aggregator:</a:t>
            </a:r>
            <a:br>
              <a:rPr lang="en-US" sz="800" dirty="0" smtClean="0">
                <a:solidFill>
                  <a:srgbClr val="000000"/>
                </a:solidFill>
              </a:rPr>
            </a:br>
            <a:r>
              <a:rPr lang="en-US" sz="800" dirty="0" smtClean="0">
                <a:solidFill>
                  <a:srgbClr val="000000"/>
                </a:solidFill>
              </a:rPr>
              <a:t>Internal/Private</a:t>
            </a:r>
          </a:p>
        </p:txBody>
      </p:sp>
      <p:cxnSp>
        <p:nvCxnSpPr>
          <p:cNvPr id="156" name="Straight Arrow Connector 155"/>
          <p:cNvCxnSpPr>
            <a:stCxn id="40" idx="4"/>
            <a:endCxn id="123" idx="2"/>
          </p:cNvCxnSpPr>
          <p:nvPr/>
        </p:nvCxnSpPr>
        <p:spPr>
          <a:xfrm flipV="1">
            <a:off x="4364881" y="2116065"/>
            <a:ext cx="978034" cy="849831"/>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a:stCxn id="41" idx="4"/>
            <a:endCxn id="123" idx="2"/>
          </p:cNvCxnSpPr>
          <p:nvPr/>
        </p:nvCxnSpPr>
        <p:spPr>
          <a:xfrm flipV="1">
            <a:off x="4303571" y="2116065"/>
            <a:ext cx="1039344" cy="1778301"/>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a:stCxn id="41" idx="4"/>
            <a:endCxn id="138" idx="2"/>
          </p:cNvCxnSpPr>
          <p:nvPr/>
        </p:nvCxnSpPr>
        <p:spPr>
          <a:xfrm>
            <a:off x="4303571" y="3894366"/>
            <a:ext cx="1039344" cy="517388"/>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sp>
        <p:nvSpPr>
          <p:cNvPr id="200" name="Bevel 199"/>
          <p:cNvSpPr/>
          <p:nvPr/>
        </p:nvSpPr>
        <p:spPr>
          <a:xfrm>
            <a:off x="6446345" y="2991774"/>
            <a:ext cx="1108763" cy="630621"/>
          </a:xfrm>
          <a:prstGeom prst="beve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Funder Maintained Profiles</a:t>
            </a:r>
            <a:br>
              <a:rPr lang="en-US" sz="800" dirty="0" smtClean="0">
                <a:solidFill>
                  <a:srgbClr val="000000"/>
                </a:solidFill>
              </a:rPr>
            </a:br>
            <a:r>
              <a:rPr lang="en-US" sz="800" dirty="0" smtClean="0">
                <a:solidFill>
                  <a:srgbClr val="000000"/>
                </a:solidFill>
              </a:rPr>
              <a:t>(e.g.  </a:t>
            </a:r>
            <a:r>
              <a:rPr lang="en-US" sz="800" dirty="0" err="1" smtClean="0">
                <a:solidFill>
                  <a:srgbClr val="000000"/>
                </a:solidFill>
              </a:rPr>
              <a:t>ScienceCV</a:t>
            </a:r>
            <a:r>
              <a:rPr lang="en-US" sz="800" dirty="0">
                <a:solidFill>
                  <a:srgbClr val="000000"/>
                </a:solidFill>
              </a:rPr>
              <a:t>)</a:t>
            </a:r>
            <a:endParaRPr lang="en-US" sz="800" dirty="0" smtClean="0">
              <a:solidFill>
                <a:srgbClr val="000000"/>
              </a:solidFill>
            </a:endParaRPr>
          </a:p>
        </p:txBody>
      </p:sp>
      <p:cxnSp>
        <p:nvCxnSpPr>
          <p:cNvPr id="201" name="Straight Arrow Connector 200"/>
          <p:cNvCxnSpPr>
            <a:stCxn id="138" idx="4"/>
            <a:endCxn id="98" idx="4"/>
          </p:cNvCxnSpPr>
          <p:nvPr/>
        </p:nvCxnSpPr>
        <p:spPr>
          <a:xfrm>
            <a:off x="6334392" y="4411754"/>
            <a:ext cx="168087" cy="0"/>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a:off x="8051063" y="3592445"/>
            <a:ext cx="1039731" cy="0"/>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27" name="Straight Arrow Connector 226"/>
          <p:cNvCxnSpPr>
            <a:stCxn id="41" idx="4"/>
            <a:endCxn id="200" idx="4"/>
          </p:cNvCxnSpPr>
          <p:nvPr/>
        </p:nvCxnSpPr>
        <p:spPr>
          <a:xfrm flipV="1">
            <a:off x="4303571" y="3307085"/>
            <a:ext cx="2142774" cy="587281"/>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241" name="Straight Arrow Connector 240"/>
          <p:cNvCxnSpPr>
            <a:stCxn id="42" idx="4"/>
            <a:endCxn id="10" idx="5"/>
          </p:cNvCxnSpPr>
          <p:nvPr/>
        </p:nvCxnSpPr>
        <p:spPr>
          <a:xfrm flipV="1">
            <a:off x="4289929" y="5340082"/>
            <a:ext cx="2370204" cy="1115826"/>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sp>
        <p:nvSpPr>
          <p:cNvPr id="245" name="Rectangle 244"/>
          <p:cNvSpPr/>
          <p:nvPr/>
        </p:nvSpPr>
        <p:spPr>
          <a:xfrm>
            <a:off x="4601498" y="133399"/>
            <a:ext cx="766380" cy="472966"/>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LinkedIn</a:t>
            </a:r>
            <a:endParaRPr lang="en-US" sz="800" dirty="0">
              <a:solidFill>
                <a:srgbClr val="000000"/>
              </a:solidFill>
            </a:endParaRPr>
          </a:p>
        </p:txBody>
      </p:sp>
      <p:sp>
        <p:nvSpPr>
          <p:cNvPr id="246" name="Rectangle 245"/>
          <p:cNvSpPr/>
          <p:nvPr/>
        </p:nvSpPr>
        <p:spPr>
          <a:xfrm>
            <a:off x="5455464" y="133399"/>
            <a:ext cx="766380" cy="472966"/>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srgbClr val="000000"/>
                </a:solidFill>
              </a:rPr>
              <a:t>Mendeley</a:t>
            </a:r>
            <a:endParaRPr lang="en-US" sz="800" dirty="0">
              <a:solidFill>
                <a:srgbClr val="000000"/>
              </a:solidFill>
            </a:endParaRPr>
          </a:p>
        </p:txBody>
      </p:sp>
      <p:sp>
        <p:nvSpPr>
          <p:cNvPr id="248" name="Rectangle 247"/>
          <p:cNvSpPr/>
          <p:nvPr/>
        </p:nvSpPr>
        <p:spPr>
          <a:xfrm>
            <a:off x="3677390" y="144632"/>
            <a:ext cx="766380" cy="472966"/>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Google Scholar</a:t>
            </a:r>
            <a:endParaRPr lang="en-US" sz="800" dirty="0">
              <a:solidFill>
                <a:srgbClr val="000000"/>
              </a:solidFill>
            </a:endParaRPr>
          </a:p>
        </p:txBody>
      </p:sp>
      <p:sp>
        <p:nvSpPr>
          <p:cNvPr id="249" name="Rectangle 248"/>
          <p:cNvSpPr/>
          <p:nvPr/>
        </p:nvSpPr>
        <p:spPr>
          <a:xfrm>
            <a:off x="3503532" y="63692"/>
            <a:ext cx="2870712" cy="695073"/>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000000"/>
              </a:solidFill>
            </a:endParaRPr>
          </a:p>
        </p:txBody>
      </p:sp>
      <p:cxnSp>
        <p:nvCxnSpPr>
          <p:cNvPr id="250" name="Straight Arrow Connector 249"/>
          <p:cNvCxnSpPr>
            <a:stCxn id="249" idx="3"/>
            <a:endCxn id="136" idx="6"/>
          </p:cNvCxnSpPr>
          <p:nvPr/>
        </p:nvCxnSpPr>
        <p:spPr>
          <a:xfrm>
            <a:off x="6374244" y="411229"/>
            <a:ext cx="615137" cy="681841"/>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254" name="Straight Arrow Connector 253"/>
          <p:cNvCxnSpPr>
            <a:stCxn id="136" idx="5"/>
            <a:endCxn id="249" idx="2"/>
          </p:cNvCxnSpPr>
          <p:nvPr/>
        </p:nvCxnSpPr>
        <p:spPr>
          <a:xfrm flipH="1" flipV="1">
            <a:off x="4938888" y="758765"/>
            <a:ext cx="1642420" cy="64961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259" name="Can 258"/>
          <p:cNvSpPr/>
          <p:nvPr/>
        </p:nvSpPr>
        <p:spPr>
          <a:xfrm>
            <a:off x="3312094" y="4405736"/>
            <a:ext cx="991477" cy="706414"/>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err="1" smtClean="0">
                <a:solidFill>
                  <a:srgbClr val="000000"/>
                </a:solidFill>
              </a:rPr>
              <a:t>CrossRef</a:t>
            </a:r>
            <a:r>
              <a:rPr lang="en-US" sz="800" b="1" dirty="0" smtClean="0">
                <a:solidFill>
                  <a:srgbClr val="000000"/>
                </a:solidFill>
              </a:rPr>
              <a:t>:</a:t>
            </a:r>
            <a:r>
              <a:rPr lang="en-US" sz="800" dirty="0" smtClean="0">
                <a:solidFill>
                  <a:srgbClr val="000000"/>
                </a:solidFill>
              </a:rPr>
              <a:t/>
            </a:r>
            <a:br>
              <a:rPr lang="en-US" sz="800" dirty="0" smtClean="0">
                <a:solidFill>
                  <a:srgbClr val="000000"/>
                </a:solidFill>
              </a:rPr>
            </a:br>
            <a:r>
              <a:rPr lang="en-US" sz="800" dirty="0" smtClean="0">
                <a:solidFill>
                  <a:srgbClr val="000000"/>
                </a:solidFill>
              </a:rPr>
              <a:t>(Publication)</a:t>
            </a:r>
            <a:br>
              <a:rPr lang="en-US" sz="800" dirty="0" smtClean="0">
                <a:solidFill>
                  <a:srgbClr val="000000"/>
                </a:solidFill>
              </a:rPr>
            </a:br>
            <a:r>
              <a:rPr lang="en-US" sz="800" dirty="0" smtClean="0">
                <a:solidFill>
                  <a:srgbClr val="000000"/>
                </a:solidFill>
              </a:rPr>
              <a:t>Journal Authors</a:t>
            </a:r>
          </a:p>
        </p:txBody>
      </p:sp>
      <p:cxnSp>
        <p:nvCxnSpPr>
          <p:cNvPr id="260" name="Straight Arrow Connector 259"/>
          <p:cNvCxnSpPr>
            <a:stCxn id="259" idx="1"/>
            <a:endCxn id="41" idx="3"/>
          </p:cNvCxnSpPr>
          <p:nvPr/>
        </p:nvCxnSpPr>
        <p:spPr>
          <a:xfrm flipV="1">
            <a:off x="3807833" y="4247573"/>
            <a:ext cx="0" cy="158163"/>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63" name="Straight Arrow Connector 262"/>
          <p:cNvCxnSpPr>
            <a:endCxn id="140" idx="2"/>
          </p:cNvCxnSpPr>
          <p:nvPr/>
        </p:nvCxnSpPr>
        <p:spPr>
          <a:xfrm flipV="1">
            <a:off x="2125591" y="5630540"/>
            <a:ext cx="1070113" cy="85917"/>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a:stCxn id="259" idx="4"/>
            <a:endCxn id="138" idx="2"/>
          </p:cNvCxnSpPr>
          <p:nvPr/>
        </p:nvCxnSpPr>
        <p:spPr>
          <a:xfrm flipV="1">
            <a:off x="4303571" y="4411754"/>
            <a:ext cx="1039344" cy="347189"/>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281" name="Straight Arrow Connector 280"/>
          <p:cNvCxnSpPr>
            <a:stCxn id="105" idx="0"/>
            <a:endCxn id="249" idx="1"/>
          </p:cNvCxnSpPr>
          <p:nvPr/>
        </p:nvCxnSpPr>
        <p:spPr>
          <a:xfrm flipV="1">
            <a:off x="1887482" y="411229"/>
            <a:ext cx="1616050" cy="321116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2003436" y="2683547"/>
            <a:ext cx="1053664" cy="5955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ISNI </a:t>
            </a:r>
          </a:p>
          <a:p>
            <a:pPr algn="ctr"/>
            <a:r>
              <a:rPr lang="en-US" sz="900" dirty="0" smtClean="0">
                <a:solidFill>
                  <a:srgbClr val="000000"/>
                </a:solidFill>
              </a:rPr>
              <a:t>Registration</a:t>
            </a:r>
          </a:p>
          <a:p>
            <a:pPr algn="ctr"/>
            <a:r>
              <a:rPr lang="en-US" sz="900" dirty="0" smtClean="0">
                <a:solidFill>
                  <a:srgbClr val="000000"/>
                </a:solidFill>
              </a:rPr>
              <a:t>Agencies/Members</a:t>
            </a:r>
            <a:endParaRPr lang="en-US" sz="900" dirty="0">
              <a:solidFill>
                <a:srgbClr val="000000"/>
              </a:solidFill>
            </a:endParaRPr>
          </a:p>
        </p:txBody>
      </p:sp>
      <p:sp>
        <p:nvSpPr>
          <p:cNvPr id="298" name="Can 297"/>
          <p:cNvSpPr/>
          <p:nvPr/>
        </p:nvSpPr>
        <p:spPr>
          <a:xfrm>
            <a:off x="5211379" y="5488978"/>
            <a:ext cx="1123013" cy="648139"/>
          </a:xfrm>
          <a:prstGeom prst="can">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Harvard Profiles/Other Institutionally Deployed  Profile systems</a:t>
            </a:r>
          </a:p>
        </p:txBody>
      </p:sp>
      <p:cxnSp>
        <p:nvCxnSpPr>
          <p:cNvPr id="299" name="Straight Arrow Connector 298"/>
          <p:cNvCxnSpPr>
            <a:stCxn id="298" idx="4"/>
            <a:endCxn id="10" idx="5"/>
          </p:cNvCxnSpPr>
          <p:nvPr/>
        </p:nvCxnSpPr>
        <p:spPr>
          <a:xfrm flipV="1">
            <a:off x="6334392" y="5340082"/>
            <a:ext cx="325741" cy="47296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76" name="Line Callout 3 (Border and Accent Bar) 75"/>
          <p:cNvSpPr/>
          <p:nvPr/>
        </p:nvSpPr>
        <p:spPr>
          <a:xfrm>
            <a:off x="6760425" y="63693"/>
            <a:ext cx="1123203" cy="1029378"/>
          </a:xfrm>
          <a:prstGeom prst="accentBorderCallout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How do corrections, annotations, and conflicting assertions </a:t>
            </a:r>
            <a:r>
              <a:rPr lang="en-US" sz="900" dirty="0">
                <a:solidFill>
                  <a:srgbClr val="000000"/>
                </a:solidFill>
              </a:rPr>
              <a:t> </a:t>
            </a:r>
            <a:r>
              <a:rPr lang="en-US" sz="900" dirty="0" smtClean="0">
                <a:solidFill>
                  <a:srgbClr val="000000"/>
                </a:solidFill>
              </a:rPr>
              <a:t>on public profile presentation propagate back ?</a:t>
            </a:r>
          </a:p>
        </p:txBody>
      </p:sp>
      <p:cxnSp>
        <p:nvCxnSpPr>
          <p:cNvPr id="78" name="Straight Arrow Connector 77"/>
          <p:cNvCxnSpPr>
            <a:endCxn id="57" idx="2"/>
          </p:cNvCxnSpPr>
          <p:nvPr/>
        </p:nvCxnSpPr>
        <p:spPr>
          <a:xfrm>
            <a:off x="526832" y="2225480"/>
            <a:ext cx="239548" cy="1099122"/>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79" name="Can 78"/>
          <p:cNvSpPr/>
          <p:nvPr/>
        </p:nvSpPr>
        <p:spPr>
          <a:xfrm>
            <a:off x="5211379" y="6216745"/>
            <a:ext cx="1123013" cy="648139"/>
          </a:xfrm>
          <a:prstGeom prst="can">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CAP</a:t>
            </a:r>
          </a:p>
        </p:txBody>
      </p:sp>
      <p:cxnSp>
        <p:nvCxnSpPr>
          <p:cNvPr id="82" name="Straight Arrow Connector 81"/>
          <p:cNvCxnSpPr>
            <a:stCxn id="79" idx="4"/>
          </p:cNvCxnSpPr>
          <p:nvPr/>
        </p:nvCxnSpPr>
        <p:spPr>
          <a:xfrm flipV="1">
            <a:off x="6334392" y="5311129"/>
            <a:ext cx="330958" cy="122968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87" name="Line Callout 3 (Border and Accent Bar) 86"/>
          <p:cNvSpPr/>
          <p:nvPr/>
        </p:nvSpPr>
        <p:spPr>
          <a:xfrm>
            <a:off x="2007680" y="0"/>
            <a:ext cx="1304414" cy="979674"/>
          </a:xfrm>
          <a:prstGeom prst="accentBorderCallout3">
            <a:avLst>
              <a:gd name="adj1" fmla="val 18750"/>
              <a:gd name="adj2" fmla="val -8333"/>
              <a:gd name="adj3" fmla="val 18750"/>
              <a:gd name="adj4" fmla="val -16667"/>
              <a:gd name="adj5" fmla="val 96696"/>
              <a:gd name="adj6" fmla="val 150810"/>
              <a:gd name="adj7" fmla="val 126422"/>
              <a:gd name="adj8" fmla="val 17894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How are differences in data models , provenance – maintained ?</a:t>
            </a:r>
          </a:p>
        </p:txBody>
      </p:sp>
      <p:cxnSp>
        <p:nvCxnSpPr>
          <p:cNvPr id="89" name="Straight Arrow Connector 88"/>
          <p:cNvCxnSpPr>
            <a:stCxn id="28" idx="4"/>
            <a:endCxn id="123" idx="2"/>
          </p:cNvCxnSpPr>
          <p:nvPr/>
        </p:nvCxnSpPr>
        <p:spPr>
          <a:xfrm>
            <a:off x="4364882" y="1705107"/>
            <a:ext cx="978033" cy="410958"/>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4155091" y="2110568"/>
            <a:ext cx="0" cy="562544"/>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4077893" y="2184395"/>
            <a:ext cx="1" cy="453682"/>
          </a:xfrm>
          <a:prstGeom prst="straightConnector1">
            <a:avLst/>
          </a:prstGeom>
          <a:ln>
            <a:solidFill>
              <a:schemeClr val="accent6"/>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24831" y="1245473"/>
            <a:ext cx="528833" cy="362962"/>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138" idx="1"/>
            <a:endCxn id="248" idx="2"/>
          </p:cNvCxnSpPr>
          <p:nvPr/>
        </p:nvCxnSpPr>
        <p:spPr>
          <a:xfrm flipH="1" flipV="1">
            <a:off x="4060580" y="617598"/>
            <a:ext cx="1778074" cy="3470086"/>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123" idx="1"/>
            <a:endCxn id="248" idx="2"/>
          </p:cNvCxnSpPr>
          <p:nvPr/>
        </p:nvCxnSpPr>
        <p:spPr>
          <a:xfrm flipH="1" flipV="1">
            <a:off x="4060580" y="617598"/>
            <a:ext cx="1778074" cy="1183156"/>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sp>
        <p:nvSpPr>
          <p:cNvPr id="134" name="Can 133"/>
          <p:cNvSpPr/>
          <p:nvPr/>
        </p:nvSpPr>
        <p:spPr>
          <a:xfrm>
            <a:off x="4420704" y="4758943"/>
            <a:ext cx="991477" cy="648139"/>
          </a:xfrm>
          <a:prstGeom prst="can">
            <a:avLst/>
          </a:prstGeom>
          <a:noFill/>
          <a:ln w="38100" cmpd="dbl">
            <a:solidFill>
              <a:schemeClr val="bg1">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rPr>
              <a:t>CRIS Instances</a:t>
            </a:r>
          </a:p>
          <a:p>
            <a:pPr algn="ctr"/>
            <a:r>
              <a:rPr lang="en-US" sz="800" dirty="0" smtClean="0">
                <a:solidFill>
                  <a:srgbClr val="000000"/>
                </a:solidFill>
              </a:rPr>
              <a:t>E.g. </a:t>
            </a:r>
            <a:r>
              <a:rPr lang="en-US" sz="800" dirty="0" err="1" smtClean="0">
                <a:solidFill>
                  <a:srgbClr val="000000"/>
                </a:solidFill>
              </a:rPr>
              <a:t>Symplectic</a:t>
            </a:r>
            <a:r>
              <a:rPr lang="en-US" sz="800" dirty="0" smtClean="0">
                <a:solidFill>
                  <a:srgbClr val="000000"/>
                </a:solidFill>
              </a:rPr>
              <a:t>, METIS</a:t>
            </a:r>
          </a:p>
        </p:txBody>
      </p:sp>
      <p:cxnSp>
        <p:nvCxnSpPr>
          <p:cNvPr id="137" name="Straight Arrow Connector 136"/>
          <p:cNvCxnSpPr>
            <a:stCxn id="134" idx="3"/>
            <a:endCxn id="42" idx="1"/>
          </p:cNvCxnSpPr>
          <p:nvPr/>
        </p:nvCxnSpPr>
        <p:spPr>
          <a:xfrm flipH="1">
            <a:off x="3794191" y="5407082"/>
            <a:ext cx="1122252" cy="646733"/>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140" name="Can 139"/>
          <p:cNvSpPr/>
          <p:nvPr/>
        </p:nvSpPr>
        <p:spPr>
          <a:xfrm>
            <a:off x="3195704" y="5277333"/>
            <a:ext cx="991477" cy="706414"/>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National Identifier </a:t>
            </a:r>
            <a:r>
              <a:rPr lang="en-US" sz="800" dirty="0" smtClean="0">
                <a:solidFill>
                  <a:srgbClr val="000000"/>
                </a:solidFill>
              </a:rPr>
              <a:t>Systems</a:t>
            </a:r>
          </a:p>
          <a:p>
            <a:pPr algn="ctr"/>
            <a:r>
              <a:rPr lang="en-US" sz="800" dirty="0" smtClean="0">
                <a:solidFill>
                  <a:srgbClr val="000000"/>
                </a:solidFill>
              </a:rPr>
              <a:t>(Identifier)</a:t>
            </a:r>
          </a:p>
          <a:p>
            <a:pPr algn="ctr"/>
            <a:r>
              <a:rPr lang="en-US" sz="800" dirty="0" smtClean="0">
                <a:solidFill>
                  <a:srgbClr val="000000"/>
                </a:solidFill>
              </a:rPr>
              <a:t>E.g. DAI</a:t>
            </a:r>
          </a:p>
        </p:txBody>
      </p:sp>
      <p:sp>
        <p:nvSpPr>
          <p:cNvPr id="147" name="Oval 146"/>
          <p:cNvSpPr/>
          <p:nvPr/>
        </p:nvSpPr>
        <p:spPr>
          <a:xfrm>
            <a:off x="1053664" y="5388161"/>
            <a:ext cx="1076068"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dirty="0" smtClean="0">
                <a:solidFill>
                  <a:srgbClr val="000000"/>
                </a:solidFill>
              </a:rPr>
              <a:t>National Research Institutions</a:t>
            </a:r>
            <a:endParaRPr lang="en-US" sz="900" dirty="0">
              <a:solidFill>
                <a:srgbClr val="000000"/>
              </a:solidFill>
            </a:endParaRPr>
          </a:p>
        </p:txBody>
      </p:sp>
      <p:cxnSp>
        <p:nvCxnSpPr>
          <p:cNvPr id="149" name="Straight Arrow Connector 148"/>
          <p:cNvCxnSpPr>
            <a:stCxn id="134" idx="2"/>
            <a:endCxn id="140" idx="4"/>
          </p:cNvCxnSpPr>
          <p:nvPr/>
        </p:nvCxnSpPr>
        <p:spPr>
          <a:xfrm flipH="1">
            <a:off x="4187181" y="5083013"/>
            <a:ext cx="233523" cy="547527"/>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4232074" y="5063516"/>
            <a:ext cx="265613" cy="547527"/>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endCxn id="138" idx="3"/>
          </p:cNvCxnSpPr>
          <p:nvPr/>
        </p:nvCxnSpPr>
        <p:spPr>
          <a:xfrm flipV="1">
            <a:off x="5412181" y="4735823"/>
            <a:ext cx="426473" cy="299374"/>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stCxn id="41" idx="4"/>
            <a:endCxn id="134" idx="1"/>
          </p:cNvCxnSpPr>
          <p:nvPr/>
        </p:nvCxnSpPr>
        <p:spPr>
          <a:xfrm>
            <a:off x="4303571" y="3894366"/>
            <a:ext cx="612872" cy="864577"/>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a:stCxn id="40" idx="3"/>
          </p:cNvCxnSpPr>
          <p:nvPr/>
        </p:nvCxnSpPr>
        <p:spPr>
          <a:xfrm>
            <a:off x="3869143" y="3309158"/>
            <a:ext cx="1047300" cy="1449785"/>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a:stCxn id="134" idx="3"/>
            <a:endCxn id="298" idx="2"/>
          </p:cNvCxnSpPr>
          <p:nvPr/>
        </p:nvCxnSpPr>
        <p:spPr>
          <a:xfrm>
            <a:off x="4916443" y="5407082"/>
            <a:ext cx="294936" cy="405966"/>
          </a:xfrm>
          <a:prstGeom prst="straightConnector1">
            <a:avLst/>
          </a:prstGeom>
          <a:ln w="28575"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sp>
        <p:nvSpPr>
          <p:cNvPr id="169" name="Line Callout 3 (Border and Accent Bar) 168"/>
          <p:cNvSpPr/>
          <p:nvPr/>
        </p:nvSpPr>
        <p:spPr>
          <a:xfrm>
            <a:off x="283460" y="144632"/>
            <a:ext cx="919142" cy="432547"/>
          </a:xfrm>
          <a:prstGeom prst="accentBorderCallout3">
            <a:avLst>
              <a:gd name="adj1" fmla="val 18750"/>
              <a:gd name="adj2" fmla="val -8333"/>
              <a:gd name="adj3" fmla="val 18750"/>
              <a:gd name="adj4" fmla="val -16667"/>
              <a:gd name="adj5" fmla="val 96696"/>
              <a:gd name="adj6" fmla="val 150810"/>
              <a:gd name="adj7" fmla="val 126422"/>
              <a:gd name="adj8" fmla="val 17894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Overlap among members of group actor types?</a:t>
            </a:r>
          </a:p>
        </p:txBody>
      </p:sp>
      <p:sp>
        <p:nvSpPr>
          <p:cNvPr id="170" name="Oval 169"/>
          <p:cNvSpPr/>
          <p:nvPr/>
        </p:nvSpPr>
        <p:spPr>
          <a:xfrm>
            <a:off x="43912" y="1620949"/>
            <a:ext cx="965839" cy="595586"/>
          </a:xfrm>
          <a:prstGeom prst="ellipse">
            <a:avLst/>
          </a:prstGeom>
          <a:solidFill>
            <a:schemeClr val="accent6">
              <a:lumMod val="40000"/>
              <a:lumOff val="60000"/>
            </a:schemeClr>
          </a:solid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900" smtClean="0">
                <a:solidFill>
                  <a:srgbClr val="000000"/>
                </a:solidFill>
              </a:rPr>
              <a:t>Book Publishers</a:t>
            </a:r>
            <a:endParaRPr lang="en-US" sz="900" dirty="0">
              <a:solidFill>
                <a:srgbClr val="000000"/>
              </a:solidFill>
            </a:endParaRPr>
          </a:p>
        </p:txBody>
      </p:sp>
    </p:spTree>
    <p:extLst>
      <p:ext uri="{BB962C8B-B14F-4D97-AF65-F5344CB8AC3E}">
        <p14:creationId xmlns:p14="http://schemas.microsoft.com/office/powerpoint/2010/main" xmlns="" val="4053985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Some possibly emerging trends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29</a:t>
            </a:fld>
            <a:endParaRPr lang="en-US"/>
          </a:p>
        </p:txBody>
      </p:sp>
      <p:sp>
        <p:nvSpPr>
          <p:cNvPr id="4" name="TextBox 3"/>
          <p:cNvSpPr txBox="1"/>
          <p:nvPr/>
        </p:nvSpPr>
        <p:spPr>
          <a:xfrm>
            <a:off x="457200" y="1295400"/>
            <a:ext cx="7391400" cy="646331"/>
          </a:xfrm>
          <a:prstGeom prst="rect">
            <a:avLst/>
          </a:prstGeom>
          <a:noFill/>
        </p:spPr>
        <p:txBody>
          <a:bodyPr wrap="square" rtlCol="0">
            <a:spAutoFit/>
          </a:bodyPr>
          <a:lstStyle/>
          <a:p>
            <a:pPr>
              <a:buClr>
                <a:srgbClr val="0070C0"/>
              </a:buClr>
              <a:buFont typeface="Wingdings" pitchFamily="2" charset="2"/>
              <a:buChar char="Ø"/>
            </a:pPr>
            <a:r>
              <a:rPr lang="en-US" dirty="0" smtClean="0">
                <a:latin typeface="Open Sans"/>
              </a:rPr>
              <a:t> Widespread acknowledgement that persistent identifiers for      researchers is needed</a:t>
            </a:r>
            <a:endParaRPr lang="en-US" dirty="0">
              <a:latin typeface="Open Sans"/>
            </a:endParaRPr>
          </a:p>
        </p:txBody>
      </p:sp>
      <p:sp>
        <p:nvSpPr>
          <p:cNvPr id="5" name="TextBox 4"/>
          <p:cNvSpPr txBox="1"/>
          <p:nvPr/>
        </p:nvSpPr>
        <p:spPr>
          <a:xfrm>
            <a:off x="457200" y="2362200"/>
            <a:ext cx="7391400" cy="369332"/>
          </a:xfrm>
          <a:prstGeom prst="rect">
            <a:avLst/>
          </a:prstGeom>
          <a:noFill/>
        </p:spPr>
        <p:txBody>
          <a:bodyPr wrap="square" rtlCol="0">
            <a:spAutoFit/>
          </a:bodyPr>
          <a:lstStyle/>
          <a:p>
            <a:pPr>
              <a:buClr>
                <a:srgbClr val="0070C0"/>
              </a:buClr>
              <a:buFont typeface="Wingdings" pitchFamily="2" charset="2"/>
              <a:buChar char="Ø"/>
            </a:pPr>
            <a:r>
              <a:rPr lang="en-US" dirty="0" smtClean="0">
                <a:latin typeface="Open Sans"/>
              </a:rPr>
              <a:t> Universities assigning identifiers to researchers</a:t>
            </a:r>
            <a:endParaRPr lang="en-US" dirty="0">
              <a:latin typeface="Open Sans"/>
            </a:endParaRPr>
          </a:p>
        </p:txBody>
      </p:sp>
      <p:pic>
        <p:nvPicPr>
          <p:cNvPr id="9217" name="Picture 1"/>
          <p:cNvPicPr>
            <a:picLocks noChangeAspect="1" noChangeArrowheads="1"/>
          </p:cNvPicPr>
          <p:nvPr/>
        </p:nvPicPr>
        <p:blipFill>
          <a:blip r:embed="rId3" cstate="print"/>
          <a:srcRect/>
          <a:stretch>
            <a:fillRect/>
          </a:stretch>
        </p:blipFill>
        <p:spPr bwMode="auto">
          <a:xfrm>
            <a:off x="990600" y="3048000"/>
            <a:ext cx="1981200" cy="617537"/>
          </a:xfrm>
          <a:prstGeom prst="rect">
            <a:avLst/>
          </a:prstGeom>
          <a:noFill/>
          <a:ln w="9525">
            <a:noFill/>
            <a:miter lim="800000"/>
            <a:headEnd/>
            <a:tailEnd/>
          </a:ln>
        </p:spPr>
      </p:pic>
      <p:sp>
        <p:nvSpPr>
          <p:cNvPr id="7" name="TextBox 6"/>
          <p:cNvSpPr txBox="1"/>
          <p:nvPr/>
        </p:nvSpPr>
        <p:spPr>
          <a:xfrm>
            <a:off x="3200400" y="2895600"/>
            <a:ext cx="5336717" cy="584775"/>
          </a:xfrm>
          <a:prstGeom prst="rect">
            <a:avLst/>
          </a:prstGeom>
          <a:noFill/>
        </p:spPr>
        <p:txBody>
          <a:bodyPr wrap="none" rtlCol="0">
            <a:spAutoFit/>
          </a:bodyPr>
          <a:lstStyle/>
          <a:p>
            <a:r>
              <a:rPr lang="en-US" sz="1600" dirty="0" smtClean="0">
                <a:latin typeface="Open Sans"/>
              </a:rPr>
              <a:t>Assigning ORCIDs to authors when submitting electronic</a:t>
            </a:r>
          </a:p>
          <a:p>
            <a:r>
              <a:rPr lang="en-US" sz="1600" dirty="0" smtClean="0">
                <a:latin typeface="Open Sans"/>
              </a:rPr>
              <a:t>dissertations in institutional repositories</a:t>
            </a:r>
            <a:endParaRPr lang="en-US" sz="1600" dirty="0">
              <a:latin typeface="Open Sans"/>
            </a:endParaRPr>
          </a:p>
        </p:txBody>
      </p:sp>
      <p:sp>
        <p:nvSpPr>
          <p:cNvPr id="9" name="TextBox 8"/>
          <p:cNvSpPr txBox="1"/>
          <p:nvPr/>
        </p:nvSpPr>
        <p:spPr>
          <a:xfrm>
            <a:off x="3200400" y="3429000"/>
            <a:ext cx="5578771" cy="584775"/>
          </a:xfrm>
          <a:prstGeom prst="rect">
            <a:avLst/>
          </a:prstGeom>
          <a:noFill/>
        </p:spPr>
        <p:txBody>
          <a:bodyPr wrap="none" rtlCol="0">
            <a:spAutoFit/>
          </a:bodyPr>
          <a:lstStyle/>
          <a:p>
            <a:r>
              <a:rPr lang="en-US" sz="1600" dirty="0" smtClean="0">
                <a:latin typeface="Open Sans"/>
              </a:rPr>
              <a:t>Pilot to automatically generate preliminary authority records</a:t>
            </a:r>
          </a:p>
          <a:p>
            <a:r>
              <a:rPr lang="en-US" sz="1600" dirty="0" smtClean="0">
                <a:latin typeface="Open Sans"/>
              </a:rPr>
              <a:t>from publisher files (Harvard U. press, one other)</a:t>
            </a:r>
            <a:endParaRPr lang="en-US" sz="1600" dirty="0">
              <a:latin typeface="Open Sans"/>
            </a:endParaRPr>
          </a:p>
        </p:txBody>
      </p:sp>
      <p:pic>
        <p:nvPicPr>
          <p:cNvPr id="9218" name="Picture 2"/>
          <p:cNvPicPr>
            <a:picLocks noChangeAspect="1" noChangeArrowheads="1"/>
          </p:cNvPicPr>
          <p:nvPr/>
        </p:nvPicPr>
        <p:blipFill>
          <a:blip r:embed="rId4" cstate="print"/>
          <a:srcRect/>
          <a:stretch>
            <a:fillRect/>
          </a:stretch>
        </p:blipFill>
        <p:spPr bwMode="auto">
          <a:xfrm>
            <a:off x="1371600" y="3733800"/>
            <a:ext cx="1158875" cy="1173163"/>
          </a:xfrm>
          <a:prstGeom prst="rect">
            <a:avLst/>
          </a:prstGeom>
          <a:noFill/>
          <a:ln w="9525">
            <a:noFill/>
            <a:miter lim="800000"/>
            <a:headEnd/>
            <a:tailEnd/>
          </a:ln>
        </p:spPr>
      </p:pic>
      <p:sp>
        <p:nvSpPr>
          <p:cNvPr id="11" name="TextBox 10"/>
          <p:cNvSpPr txBox="1"/>
          <p:nvPr/>
        </p:nvSpPr>
        <p:spPr>
          <a:xfrm>
            <a:off x="3200400" y="4267200"/>
            <a:ext cx="4347665" cy="338554"/>
          </a:xfrm>
          <a:prstGeom prst="rect">
            <a:avLst/>
          </a:prstGeom>
          <a:noFill/>
        </p:spPr>
        <p:txBody>
          <a:bodyPr wrap="none" rtlCol="0">
            <a:spAutoFit/>
          </a:bodyPr>
          <a:lstStyle/>
          <a:p>
            <a:r>
              <a:rPr lang="en-US" sz="1600" dirty="0" smtClean="0">
                <a:latin typeface="Open Sans"/>
              </a:rPr>
              <a:t>Assigning ISNI identifiers to their researchers.</a:t>
            </a:r>
          </a:p>
        </p:txBody>
      </p:sp>
      <p:pic>
        <p:nvPicPr>
          <p:cNvPr id="9219" name="Picture 3"/>
          <p:cNvPicPr>
            <a:picLocks noChangeAspect="1" noChangeArrowheads="1"/>
          </p:cNvPicPr>
          <p:nvPr/>
        </p:nvPicPr>
        <p:blipFill>
          <a:blip r:embed="rId5" cstate="print"/>
          <a:srcRect/>
          <a:stretch>
            <a:fillRect/>
          </a:stretch>
        </p:blipFill>
        <p:spPr bwMode="auto">
          <a:xfrm>
            <a:off x="457200" y="4648200"/>
            <a:ext cx="1036637" cy="1325563"/>
          </a:xfrm>
          <a:prstGeom prst="rect">
            <a:avLst/>
          </a:prstGeom>
          <a:noFill/>
          <a:ln w="9525">
            <a:noFill/>
            <a:miter lim="800000"/>
            <a:headEnd/>
            <a:tailEnd/>
          </a:ln>
        </p:spPr>
      </p:pic>
      <p:pic>
        <p:nvPicPr>
          <p:cNvPr id="9220" name="Picture 4"/>
          <p:cNvPicPr>
            <a:picLocks noChangeAspect="1" noChangeArrowheads="1"/>
          </p:cNvPicPr>
          <p:nvPr/>
        </p:nvPicPr>
        <p:blipFill>
          <a:blip r:embed="rId6" cstate="print"/>
          <a:srcRect/>
          <a:stretch>
            <a:fillRect/>
          </a:stretch>
        </p:blipFill>
        <p:spPr bwMode="auto">
          <a:xfrm>
            <a:off x="457200" y="5943600"/>
            <a:ext cx="2149475" cy="411163"/>
          </a:xfrm>
          <a:prstGeom prst="rect">
            <a:avLst/>
          </a:prstGeom>
          <a:noFill/>
          <a:ln w="9525">
            <a:noFill/>
            <a:miter lim="800000"/>
            <a:headEnd/>
            <a:tailEnd/>
          </a:ln>
        </p:spPr>
      </p:pic>
      <p:sp>
        <p:nvSpPr>
          <p:cNvPr id="15" name="TextBox 14"/>
          <p:cNvSpPr txBox="1"/>
          <p:nvPr/>
        </p:nvSpPr>
        <p:spPr>
          <a:xfrm>
            <a:off x="1600201" y="5105400"/>
            <a:ext cx="2971800" cy="830997"/>
          </a:xfrm>
          <a:prstGeom prst="rect">
            <a:avLst/>
          </a:prstGeom>
          <a:noFill/>
        </p:spPr>
        <p:txBody>
          <a:bodyPr wrap="square" rtlCol="0">
            <a:spAutoFit/>
          </a:bodyPr>
          <a:lstStyle/>
          <a:p>
            <a:r>
              <a:rPr lang="en-US" sz="1600" dirty="0" smtClean="0">
                <a:latin typeface="Open Sans"/>
              </a:rPr>
              <a:t>Assigning local identifiers to researchers who don’t have one.</a:t>
            </a:r>
          </a:p>
        </p:txBody>
      </p:sp>
      <p:pic>
        <p:nvPicPr>
          <p:cNvPr id="9222" name="Picture 6"/>
          <p:cNvPicPr>
            <a:picLocks noChangeAspect="1" noChangeArrowheads="1"/>
          </p:cNvPicPr>
          <p:nvPr/>
        </p:nvPicPr>
        <p:blipFill>
          <a:blip r:embed="rId7" cstate="print"/>
          <a:srcRect/>
          <a:stretch>
            <a:fillRect/>
          </a:stretch>
        </p:blipFill>
        <p:spPr bwMode="auto">
          <a:xfrm>
            <a:off x="4495800" y="5029200"/>
            <a:ext cx="1173163" cy="1211263"/>
          </a:xfrm>
          <a:prstGeom prst="rect">
            <a:avLst/>
          </a:prstGeom>
          <a:noFill/>
          <a:ln w="9525">
            <a:noFill/>
            <a:miter lim="800000"/>
            <a:headEnd/>
            <a:tailEnd/>
          </a:ln>
        </p:spPr>
      </p:pic>
      <p:sp>
        <p:nvSpPr>
          <p:cNvPr id="19" name="TextBox 18"/>
          <p:cNvSpPr txBox="1"/>
          <p:nvPr/>
        </p:nvSpPr>
        <p:spPr>
          <a:xfrm>
            <a:off x="5867400" y="5181600"/>
            <a:ext cx="2971800" cy="830997"/>
          </a:xfrm>
          <a:prstGeom prst="rect">
            <a:avLst/>
          </a:prstGeom>
          <a:noFill/>
        </p:spPr>
        <p:txBody>
          <a:bodyPr wrap="square" rtlCol="0">
            <a:spAutoFit/>
          </a:bodyPr>
          <a:lstStyle/>
          <a:p>
            <a:r>
              <a:rPr lang="en-US" sz="1600" dirty="0" smtClean="0">
                <a:latin typeface="Open Sans"/>
              </a:rPr>
              <a:t>Using UUIDs (Universally Unique identifiers) to map to other identifiers like ORCID. </a:t>
            </a:r>
          </a:p>
        </p:txBody>
      </p:sp>
      <p:sp>
        <p:nvSpPr>
          <p:cNvPr id="16" name="TextBox 15"/>
          <p:cNvSpPr txBox="1"/>
          <p:nvPr/>
        </p:nvSpPr>
        <p:spPr>
          <a:xfrm>
            <a:off x="457200" y="1981200"/>
            <a:ext cx="8077200" cy="369332"/>
          </a:xfrm>
          <a:prstGeom prst="rect">
            <a:avLst/>
          </a:prstGeom>
          <a:noFill/>
        </p:spPr>
        <p:txBody>
          <a:bodyPr wrap="square" rtlCol="0">
            <a:spAutoFit/>
          </a:bodyPr>
          <a:lstStyle/>
          <a:p>
            <a:pPr>
              <a:buClr>
                <a:srgbClr val="0070C0"/>
              </a:buClr>
              <a:buFont typeface="Wingdings" pitchFamily="2" charset="2"/>
              <a:buChar char="Ø"/>
            </a:pPr>
            <a:r>
              <a:rPr lang="en-US" dirty="0" smtClean="0">
                <a:latin typeface="Open Sans"/>
              </a:rPr>
              <a:t> Registration files rather than authority files for researcher identification </a:t>
            </a:r>
            <a:endParaRPr lang="en-US" dirty="0">
              <a:latin typeface="Open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p:cNvSpPr>
            <a:spLocks noGrp="1"/>
          </p:cNvSpPr>
          <p:nvPr>
            <p:ph type="title"/>
          </p:nvPr>
        </p:nvSpPr>
        <p:spPr/>
        <p:txBody>
          <a:bodyPr/>
          <a:lstStyle/>
          <a:p>
            <a:r>
              <a:rPr lang="en-US" dirty="0" smtClean="0">
                <a:solidFill>
                  <a:schemeClr val="bg1"/>
                </a:solidFill>
              </a:rPr>
              <a:t>OCLC Research</a:t>
            </a:r>
            <a:endParaRPr lang="en-US" dirty="0">
              <a:solidFill>
                <a:schemeClr val="bg1"/>
              </a:solidFill>
            </a:endParaRPr>
          </a:p>
        </p:txBody>
      </p:sp>
      <p:pic>
        <p:nvPicPr>
          <p:cNvPr id="8" name="Picture 2" descr="OCLC Offices"/>
          <p:cNvPicPr>
            <a:picLocks noChangeAspect="1" noChangeArrowheads="1"/>
          </p:cNvPicPr>
          <p:nvPr/>
        </p:nvPicPr>
        <p:blipFill>
          <a:blip r:embed="rId3" cstate="print"/>
          <a:srcRect/>
          <a:stretch>
            <a:fillRect/>
          </a:stretch>
        </p:blipFill>
        <p:spPr bwMode="auto">
          <a:xfrm>
            <a:off x="152400" y="990600"/>
            <a:ext cx="6667500" cy="3524251"/>
          </a:xfrm>
          <a:prstGeom prst="rect">
            <a:avLst/>
          </a:prstGeom>
          <a:noFill/>
        </p:spPr>
      </p:pic>
      <p:grpSp>
        <p:nvGrpSpPr>
          <p:cNvPr id="10" name="Group 113"/>
          <p:cNvGrpSpPr/>
          <p:nvPr/>
        </p:nvGrpSpPr>
        <p:grpSpPr>
          <a:xfrm>
            <a:off x="3886200" y="2590800"/>
            <a:ext cx="2532192" cy="2960132"/>
            <a:chOff x="4191000" y="2971800"/>
            <a:chExt cx="2532192" cy="2960132"/>
          </a:xfrm>
        </p:grpSpPr>
        <p:sp>
          <p:nvSpPr>
            <p:cNvPr id="11" name="Oval 10"/>
            <p:cNvSpPr/>
            <p:nvPr/>
          </p:nvSpPr>
          <p:spPr>
            <a:xfrm>
              <a:off x="4191000" y="2971800"/>
              <a:ext cx="2286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a:stCxn id="11" idx="4"/>
              <a:endCxn id="13" idx="0"/>
            </p:cNvCxnSpPr>
            <p:nvPr/>
          </p:nvCxnSpPr>
          <p:spPr>
            <a:xfrm>
              <a:off x="4305300" y="3200400"/>
              <a:ext cx="1380396" cy="2362200"/>
            </a:xfrm>
            <a:prstGeom prst="line">
              <a:avLst/>
            </a:prstGeom>
            <a:ln w="19050" cap="flat" cmpd="sng">
              <a:solidFill>
                <a:schemeClr val="accent2"/>
              </a:solidFill>
              <a:headEnd w="med" len="med"/>
              <a:tailEnd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48200" y="5562600"/>
              <a:ext cx="2074992" cy="369332"/>
            </a:xfrm>
            <a:prstGeom prst="rect">
              <a:avLst/>
            </a:prstGeom>
            <a:noFill/>
          </p:spPr>
          <p:txBody>
            <a:bodyPr wrap="none" rtlCol="0">
              <a:spAutoFit/>
            </a:bodyPr>
            <a:lstStyle/>
            <a:p>
              <a:r>
                <a:rPr lang="en-US" dirty="0" smtClean="0"/>
                <a:t>Leiden, Netherlands</a:t>
              </a:r>
              <a:endParaRPr lang="en-US" dirty="0"/>
            </a:p>
          </p:txBody>
        </p:sp>
        <p:pic>
          <p:nvPicPr>
            <p:cNvPr id="14" name="Picture 6" descr="http://t1.gstatic.com/images?q=tbn:ANd9GcRvZPeETLA2ifPFcE4JU_SZfcxeUzaOoLqXmMmmofyrTWW5rvyh"/>
            <p:cNvPicPr>
              <a:picLocks noChangeAspect="1" noChangeArrowheads="1"/>
            </p:cNvPicPr>
            <p:nvPr/>
          </p:nvPicPr>
          <p:blipFill>
            <a:blip r:embed="rId4" cstate="print"/>
            <a:srcRect/>
            <a:stretch>
              <a:fillRect/>
            </a:stretch>
          </p:blipFill>
          <p:spPr bwMode="auto">
            <a:xfrm>
              <a:off x="4267200" y="5619612"/>
              <a:ext cx="381000" cy="255309"/>
            </a:xfrm>
            <a:prstGeom prst="rect">
              <a:avLst/>
            </a:prstGeom>
            <a:noFill/>
          </p:spPr>
        </p:pic>
      </p:grpSp>
      <p:grpSp>
        <p:nvGrpSpPr>
          <p:cNvPr id="15" name="Group 110"/>
          <p:cNvGrpSpPr/>
          <p:nvPr/>
        </p:nvGrpSpPr>
        <p:grpSpPr>
          <a:xfrm>
            <a:off x="1752600" y="2209800"/>
            <a:ext cx="2272464" cy="2731532"/>
            <a:chOff x="2057400" y="2590800"/>
            <a:chExt cx="2272464" cy="2731532"/>
          </a:xfrm>
        </p:grpSpPr>
        <p:cxnSp>
          <p:nvCxnSpPr>
            <p:cNvPr id="16" name="Straight Connector 15"/>
            <p:cNvCxnSpPr>
              <a:stCxn id="18" idx="4"/>
              <a:endCxn id="19" idx="0"/>
            </p:cNvCxnSpPr>
            <p:nvPr/>
          </p:nvCxnSpPr>
          <p:spPr>
            <a:xfrm>
              <a:off x="2171700" y="2819400"/>
              <a:ext cx="1479132" cy="2133600"/>
            </a:xfrm>
            <a:prstGeom prst="line">
              <a:avLst/>
            </a:prstGeom>
            <a:ln w="19050" cap="flat" cmpd="sng">
              <a:solidFill>
                <a:schemeClr val="accent2"/>
              </a:solidFill>
              <a:headEnd w="med" len="med"/>
              <a:tailEnd w="med" len="med"/>
            </a:ln>
          </p:spPr>
          <p:style>
            <a:lnRef idx="1">
              <a:schemeClr val="accent1"/>
            </a:lnRef>
            <a:fillRef idx="0">
              <a:schemeClr val="accent1"/>
            </a:fillRef>
            <a:effectRef idx="0">
              <a:schemeClr val="accent1"/>
            </a:effectRef>
            <a:fontRef idx="minor">
              <a:schemeClr val="tx1"/>
            </a:fontRef>
          </p:style>
        </p:cxnSp>
        <p:grpSp>
          <p:nvGrpSpPr>
            <p:cNvPr id="17" name="Group 108"/>
            <p:cNvGrpSpPr/>
            <p:nvPr/>
          </p:nvGrpSpPr>
          <p:grpSpPr>
            <a:xfrm>
              <a:off x="2057400" y="2590800"/>
              <a:ext cx="2272464" cy="2731532"/>
              <a:chOff x="2057400" y="2590800"/>
              <a:chExt cx="2272464" cy="2731532"/>
            </a:xfrm>
          </p:grpSpPr>
          <p:sp>
            <p:nvSpPr>
              <p:cNvPr id="18" name="Oval 17"/>
              <p:cNvSpPr/>
              <p:nvPr/>
            </p:nvSpPr>
            <p:spPr>
              <a:xfrm>
                <a:off x="2057400" y="2590800"/>
                <a:ext cx="2286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971800" y="4953000"/>
                <a:ext cx="1358064" cy="369332"/>
              </a:xfrm>
              <a:prstGeom prst="rect">
                <a:avLst/>
              </a:prstGeom>
              <a:noFill/>
            </p:spPr>
            <p:txBody>
              <a:bodyPr wrap="none" rtlCol="0">
                <a:spAutoFit/>
              </a:bodyPr>
              <a:lstStyle/>
              <a:p>
                <a:r>
                  <a:rPr lang="en-US" dirty="0" smtClean="0"/>
                  <a:t>Dublin, Ohio</a:t>
                </a:r>
                <a:endParaRPr lang="en-US" dirty="0"/>
              </a:p>
            </p:txBody>
          </p:sp>
          <p:pic>
            <p:nvPicPr>
              <p:cNvPr id="20" name="Picture 4" descr="http://upload.wikimedia.org/wikipedia/en/thumb/a/a4/Flag_of_the_United_States.svg/285px-Flag_of_the_United_States.svg.png"/>
              <p:cNvPicPr>
                <a:picLocks noChangeAspect="1" noChangeArrowheads="1"/>
              </p:cNvPicPr>
              <p:nvPr/>
            </p:nvPicPr>
            <p:blipFill>
              <a:blip r:embed="rId5" cstate="print"/>
              <a:srcRect/>
              <a:stretch>
                <a:fillRect/>
              </a:stretch>
            </p:blipFill>
            <p:spPr bwMode="auto">
              <a:xfrm>
                <a:off x="2514600" y="5023366"/>
                <a:ext cx="434340" cy="228600"/>
              </a:xfrm>
              <a:prstGeom prst="rect">
                <a:avLst/>
              </a:prstGeom>
              <a:noFill/>
            </p:spPr>
          </p:pic>
        </p:grpSp>
      </p:grpSp>
      <p:grpSp>
        <p:nvGrpSpPr>
          <p:cNvPr id="21" name="Group 109"/>
          <p:cNvGrpSpPr/>
          <p:nvPr/>
        </p:nvGrpSpPr>
        <p:grpSpPr>
          <a:xfrm>
            <a:off x="2804160" y="4919246"/>
            <a:ext cx="636896" cy="338554"/>
            <a:chOff x="3108960" y="5300246"/>
            <a:chExt cx="636896" cy="338554"/>
          </a:xfrm>
        </p:grpSpPr>
        <p:pic>
          <p:nvPicPr>
            <p:cNvPr id="22" name="Picture 2"/>
            <p:cNvPicPr>
              <a:picLocks noChangeAspect="1" noChangeArrowheads="1"/>
            </p:cNvPicPr>
            <p:nvPr/>
          </p:nvPicPr>
          <p:blipFill>
            <a:blip r:embed="rId6" cstate="print"/>
            <a:srcRect l="15262" t="34146" r="80042" b="59756"/>
            <a:stretch>
              <a:fillRect/>
            </a:stretch>
          </p:blipFill>
          <p:spPr bwMode="auto">
            <a:xfrm>
              <a:off x="3108960" y="5300246"/>
              <a:ext cx="243840" cy="304800"/>
            </a:xfrm>
            <a:prstGeom prst="rect">
              <a:avLst/>
            </a:prstGeom>
            <a:noFill/>
            <a:ln w="9525">
              <a:noFill/>
              <a:miter lim="800000"/>
              <a:headEnd/>
              <a:tailEnd/>
            </a:ln>
          </p:spPr>
        </p:pic>
        <p:sp>
          <p:nvSpPr>
            <p:cNvPr id="23" name="TextBox 22"/>
            <p:cNvSpPr txBox="1"/>
            <p:nvPr/>
          </p:nvSpPr>
          <p:spPr>
            <a:xfrm>
              <a:off x="3352800" y="5300246"/>
              <a:ext cx="393056" cy="338554"/>
            </a:xfrm>
            <a:prstGeom prst="rect">
              <a:avLst/>
            </a:prstGeom>
            <a:noFill/>
          </p:spPr>
          <p:txBody>
            <a:bodyPr wrap="none" rtlCol="0">
              <a:spAutoFit/>
            </a:bodyPr>
            <a:lstStyle/>
            <a:p>
              <a:r>
                <a:rPr lang="en-US" sz="1600" i="1" dirty="0" smtClean="0"/>
                <a:t>30</a:t>
              </a:r>
              <a:endParaRPr lang="en-US" sz="1600" i="1" dirty="0"/>
            </a:p>
          </p:txBody>
        </p:sp>
      </p:grpSp>
      <p:grpSp>
        <p:nvGrpSpPr>
          <p:cNvPr id="24" name="Group 111"/>
          <p:cNvGrpSpPr/>
          <p:nvPr/>
        </p:nvGrpSpPr>
        <p:grpSpPr>
          <a:xfrm>
            <a:off x="632460" y="2286000"/>
            <a:ext cx="2626735" cy="3569732"/>
            <a:chOff x="937260" y="2667000"/>
            <a:chExt cx="2626735" cy="3569732"/>
          </a:xfrm>
        </p:grpSpPr>
        <p:sp>
          <p:nvSpPr>
            <p:cNvPr id="25" name="Oval 24"/>
            <p:cNvSpPr/>
            <p:nvPr/>
          </p:nvSpPr>
          <p:spPr>
            <a:xfrm>
              <a:off x="1371600" y="2667000"/>
              <a:ext cx="2286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a:stCxn id="25" idx="4"/>
              <a:endCxn id="27" idx="0"/>
            </p:cNvCxnSpPr>
            <p:nvPr/>
          </p:nvCxnSpPr>
          <p:spPr>
            <a:xfrm>
              <a:off x="1485900" y="2895600"/>
              <a:ext cx="981898" cy="2971800"/>
            </a:xfrm>
            <a:prstGeom prst="line">
              <a:avLst/>
            </a:prstGeom>
            <a:ln w="19050" cap="flat" cmpd="sng">
              <a:solidFill>
                <a:schemeClr val="accent2"/>
              </a:solidFill>
              <a:headEnd w="med" len="med"/>
              <a:tailEnd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71600" y="5867400"/>
              <a:ext cx="2192395" cy="369332"/>
            </a:xfrm>
            <a:prstGeom prst="rect">
              <a:avLst/>
            </a:prstGeom>
            <a:noFill/>
          </p:spPr>
          <p:txBody>
            <a:bodyPr wrap="none" rtlCol="0">
              <a:spAutoFit/>
            </a:bodyPr>
            <a:lstStyle/>
            <a:p>
              <a:r>
                <a:rPr lang="en-US" dirty="0" smtClean="0"/>
                <a:t>San Mateo, California</a:t>
              </a:r>
              <a:endParaRPr lang="en-US" dirty="0"/>
            </a:p>
          </p:txBody>
        </p:sp>
        <p:pic>
          <p:nvPicPr>
            <p:cNvPr id="28" name="Picture 4" descr="http://upload.wikimedia.org/wikipedia/en/thumb/a/a4/Flag_of_the_United_States.svg/285px-Flag_of_the_United_States.svg.png"/>
            <p:cNvPicPr>
              <a:picLocks noChangeAspect="1" noChangeArrowheads="1"/>
            </p:cNvPicPr>
            <p:nvPr/>
          </p:nvPicPr>
          <p:blipFill>
            <a:blip r:embed="rId5" cstate="print"/>
            <a:srcRect/>
            <a:stretch>
              <a:fillRect/>
            </a:stretch>
          </p:blipFill>
          <p:spPr bwMode="auto">
            <a:xfrm>
              <a:off x="937260" y="5937766"/>
              <a:ext cx="434340" cy="228600"/>
            </a:xfrm>
            <a:prstGeom prst="rect">
              <a:avLst/>
            </a:prstGeom>
            <a:noFill/>
          </p:spPr>
        </p:pic>
      </p:grpSp>
      <p:grpSp>
        <p:nvGrpSpPr>
          <p:cNvPr id="29" name="Group 112"/>
          <p:cNvGrpSpPr/>
          <p:nvPr/>
        </p:nvGrpSpPr>
        <p:grpSpPr>
          <a:xfrm>
            <a:off x="1203960" y="5833646"/>
            <a:ext cx="636896" cy="338554"/>
            <a:chOff x="1508760" y="6214646"/>
            <a:chExt cx="636896" cy="338554"/>
          </a:xfrm>
        </p:grpSpPr>
        <p:pic>
          <p:nvPicPr>
            <p:cNvPr id="30" name="Picture 2"/>
            <p:cNvPicPr>
              <a:picLocks noChangeAspect="1" noChangeArrowheads="1"/>
            </p:cNvPicPr>
            <p:nvPr/>
          </p:nvPicPr>
          <p:blipFill>
            <a:blip r:embed="rId6" cstate="print"/>
            <a:srcRect l="15262" t="34146" r="80042" b="59756"/>
            <a:stretch>
              <a:fillRect/>
            </a:stretch>
          </p:blipFill>
          <p:spPr bwMode="auto">
            <a:xfrm>
              <a:off x="1508760" y="6214646"/>
              <a:ext cx="243840" cy="304800"/>
            </a:xfrm>
            <a:prstGeom prst="rect">
              <a:avLst/>
            </a:prstGeom>
            <a:noFill/>
            <a:ln w="9525">
              <a:noFill/>
              <a:miter lim="800000"/>
              <a:headEnd/>
              <a:tailEnd/>
            </a:ln>
          </p:spPr>
        </p:pic>
        <p:sp>
          <p:nvSpPr>
            <p:cNvPr id="31" name="TextBox 30"/>
            <p:cNvSpPr txBox="1"/>
            <p:nvPr/>
          </p:nvSpPr>
          <p:spPr>
            <a:xfrm>
              <a:off x="1752600" y="6214646"/>
              <a:ext cx="393056" cy="338554"/>
            </a:xfrm>
            <a:prstGeom prst="rect">
              <a:avLst/>
            </a:prstGeom>
            <a:noFill/>
          </p:spPr>
          <p:txBody>
            <a:bodyPr wrap="none" rtlCol="0">
              <a:spAutoFit/>
            </a:bodyPr>
            <a:lstStyle/>
            <a:p>
              <a:r>
                <a:rPr lang="en-US" sz="1600" i="1" dirty="0" smtClean="0"/>
                <a:t>12</a:t>
              </a:r>
              <a:endParaRPr lang="en-US" sz="1600" i="1" dirty="0"/>
            </a:p>
          </p:txBody>
        </p:sp>
      </p:grpSp>
      <p:grpSp>
        <p:nvGrpSpPr>
          <p:cNvPr id="32" name="Group 31"/>
          <p:cNvGrpSpPr/>
          <p:nvPr/>
        </p:nvGrpSpPr>
        <p:grpSpPr>
          <a:xfrm>
            <a:off x="4498152" y="5528846"/>
            <a:ext cx="532702" cy="338554"/>
            <a:chOff x="4650552" y="5909846"/>
            <a:chExt cx="532702" cy="338554"/>
          </a:xfrm>
        </p:grpSpPr>
        <p:pic>
          <p:nvPicPr>
            <p:cNvPr id="33" name="Picture 2"/>
            <p:cNvPicPr>
              <a:picLocks noChangeAspect="1" noChangeArrowheads="1"/>
            </p:cNvPicPr>
            <p:nvPr/>
          </p:nvPicPr>
          <p:blipFill>
            <a:blip r:embed="rId6" cstate="print"/>
            <a:srcRect l="15262" t="34146" r="80042" b="59756"/>
            <a:stretch>
              <a:fillRect/>
            </a:stretch>
          </p:blipFill>
          <p:spPr bwMode="auto">
            <a:xfrm>
              <a:off x="4650552" y="5909846"/>
              <a:ext cx="243840" cy="304800"/>
            </a:xfrm>
            <a:prstGeom prst="rect">
              <a:avLst/>
            </a:prstGeom>
            <a:noFill/>
            <a:ln w="9525">
              <a:noFill/>
              <a:miter lim="800000"/>
              <a:headEnd/>
              <a:tailEnd/>
            </a:ln>
          </p:spPr>
        </p:pic>
        <p:sp>
          <p:nvSpPr>
            <p:cNvPr id="34" name="TextBox 33"/>
            <p:cNvSpPr txBox="1"/>
            <p:nvPr/>
          </p:nvSpPr>
          <p:spPr>
            <a:xfrm>
              <a:off x="4894392" y="5909846"/>
              <a:ext cx="288862" cy="338554"/>
            </a:xfrm>
            <a:prstGeom prst="rect">
              <a:avLst/>
            </a:prstGeom>
            <a:noFill/>
          </p:spPr>
          <p:txBody>
            <a:bodyPr wrap="none" rtlCol="0">
              <a:spAutoFit/>
            </a:bodyPr>
            <a:lstStyle/>
            <a:p>
              <a:r>
                <a:rPr lang="en-US" sz="1600" i="1" dirty="0" smtClean="0"/>
                <a:t>3</a:t>
              </a:r>
              <a:endParaRPr lang="en-US" sz="1600" i="1" dirty="0"/>
            </a:p>
          </p:txBody>
        </p:sp>
      </p:grpSp>
      <p:pic>
        <p:nvPicPr>
          <p:cNvPr id="57" name="Picture 56" descr="OCLC-RESEARCH_H_MD.png"/>
          <p:cNvPicPr>
            <a:picLocks noChangeAspect="1"/>
          </p:cNvPicPr>
          <p:nvPr/>
        </p:nvPicPr>
        <p:blipFill>
          <a:blip r:embed="rId7" cstate="print"/>
          <a:stretch>
            <a:fillRect/>
          </a:stretch>
        </p:blipFill>
        <p:spPr>
          <a:xfrm>
            <a:off x="609600" y="228600"/>
            <a:ext cx="3320150" cy="685800"/>
          </a:xfrm>
          <a:prstGeom prst="rect">
            <a:avLst/>
          </a:prstGeom>
        </p:spPr>
      </p:pic>
      <p:pic>
        <p:nvPicPr>
          <p:cNvPr id="2053" name="Picture 5" descr="C:\Users\childree\AppData\Local\Microsoft\Windows\Temporary Internet Files\Content.Outlook\NXJC5786\All Staff (2).jpg"/>
          <p:cNvPicPr>
            <a:picLocks noChangeAspect="1" noChangeArrowheads="1"/>
          </p:cNvPicPr>
          <p:nvPr/>
        </p:nvPicPr>
        <p:blipFill>
          <a:blip r:embed="rId8" cstate="print"/>
          <a:srcRect l="9221" t="19525" r="7411" b="5162"/>
          <a:stretch>
            <a:fillRect/>
          </a:stretch>
        </p:blipFill>
        <p:spPr bwMode="auto">
          <a:xfrm>
            <a:off x="5562600" y="1219200"/>
            <a:ext cx="3429000"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childTnLst>
                          </p:cTn>
                        </p:par>
                        <p:par>
                          <p:cTn id="24" fill="hold">
                            <p:stCondLst>
                              <p:cond delay="3000"/>
                            </p:stCondLst>
                            <p:childTnLst>
                              <p:par>
                                <p:cTn id="25" presetID="22" presetClass="entr" presetSubtype="1"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4000"/>
                            </p:stCondLst>
                            <p:childTnLst>
                              <p:par>
                                <p:cTn id="29" presetID="9"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458200" cy="1143000"/>
          </a:xfrm>
        </p:spPr>
        <p:txBody>
          <a:bodyPr/>
          <a:lstStyle/>
          <a:p>
            <a:r>
              <a:rPr lang="en-US" dirty="0" smtClean="0">
                <a:solidFill>
                  <a:srgbClr val="0070C0"/>
                </a:solidFill>
              </a:rPr>
              <a:t>Nascent recommendations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30</a:t>
            </a:fld>
            <a:endParaRPr lang="en-US"/>
          </a:p>
        </p:txBody>
      </p:sp>
      <p:sp>
        <p:nvSpPr>
          <p:cNvPr id="4" name="TextBox 3"/>
          <p:cNvSpPr txBox="1"/>
          <p:nvPr/>
        </p:nvSpPr>
        <p:spPr>
          <a:xfrm>
            <a:off x="457200" y="2514600"/>
            <a:ext cx="7696200" cy="3785652"/>
          </a:xfrm>
          <a:prstGeom prst="rect">
            <a:avLst/>
          </a:prstGeom>
          <a:noFill/>
        </p:spPr>
        <p:txBody>
          <a:bodyPr wrap="square" rtlCol="0">
            <a:spAutoFit/>
          </a:bodyPr>
          <a:lstStyle/>
          <a:p>
            <a:pPr>
              <a:buClr>
                <a:srgbClr val="0070C0"/>
              </a:buClr>
              <a:buFont typeface="Wingdings" pitchFamily="2" charset="2"/>
              <a:buChar char="Ø"/>
            </a:pPr>
            <a:r>
              <a:rPr lang="en-US" sz="2000" b="1" dirty="0" smtClean="0">
                <a:latin typeface="Open Sans"/>
              </a:rPr>
              <a:t> Researcher:</a:t>
            </a:r>
            <a:r>
              <a:rPr lang="en-US" sz="2000" dirty="0" smtClean="0">
                <a:latin typeface="Open Sans"/>
              </a:rPr>
              <a:t> Obtain persistent identifier before submitting any output. </a:t>
            </a:r>
          </a:p>
          <a:p>
            <a:pPr lvl="1">
              <a:buClr>
                <a:srgbClr val="0070C0"/>
              </a:buClr>
              <a:buFont typeface="Wingdings" pitchFamily="2" charset="2"/>
              <a:buChar char="v"/>
            </a:pPr>
            <a:r>
              <a:rPr lang="en-US" sz="2000" dirty="0" smtClean="0">
                <a:latin typeface="Open Sans"/>
              </a:rPr>
              <a:t> Disseminate your persistent identifiers on all external communications</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 </a:t>
            </a:r>
            <a:r>
              <a:rPr lang="en-US" sz="2000" b="1" dirty="0" smtClean="0">
                <a:latin typeface="Open Sans"/>
              </a:rPr>
              <a:t>Librarian/university administrator/aggregator: </a:t>
            </a:r>
            <a:r>
              <a:rPr lang="en-US" sz="2000" dirty="0" smtClean="0">
                <a:latin typeface="Open Sans"/>
              </a:rPr>
              <a:t>Assign persistent identifiers to authors at point of submission if don’t already have one</a:t>
            </a:r>
          </a:p>
          <a:p>
            <a:pPr lvl="1">
              <a:buClr>
                <a:srgbClr val="0070C0"/>
              </a:buClr>
              <a:buFont typeface="Wingdings" pitchFamily="2" charset="2"/>
              <a:buChar char="v"/>
            </a:pPr>
            <a:r>
              <a:rPr lang="en-US" sz="2000" dirty="0" smtClean="0">
                <a:latin typeface="Open Sans"/>
              </a:rPr>
              <a:t> Electronic dissertations in institutional repositories</a:t>
            </a:r>
          </a:p>
          <a:p>
            <a:pPr lvl="1">
              <a:buClr>
                <a:srgbClr val="0070C0"/>
              </a:buClr>
              <a:buFont typeface="Wingdings" pitchFamily="2" charset="2"/>
              <a:buChar char="v"/>
            </a:pPr>
            <a:r>
              <a:rPr lang="en-US" sz="2000" dirty="0" smtClean="0">
                <a:latin typeface="Open Sans"/>
              </a:rPr>
              <a:t> Papers, datasets to research websites</a:t>
            </a:r>
          </a:p>
          <a:p>
            <a:pPr lvl="1">
              <a:buClr>
                <a:srgbClr val="0070C0"/>
              </a:buClr>
              <a:buFont typeface="Wingdings" pitchFamily="2" charset="2"/>
              <a:buChar char="v"/>
            </a:pPr>
            <a:r>
              <a:rPr lang="en-US" sz="2000" dirty="0" smtClean="0">
                <a:latin typeface="Open Sans"/>
              </a:rPr>
              <a:t> Articles to journal aggregators</a:t>
            </a:r>
          </a:p>
          <a:p>
            <a:pPr>
              <a:buClr>
                <a:srgbClr val="0070C0"/>
              </a:buClr>
            </a:pPr>
            <a:endParaRPr lang="en-US" sz="2000" dirty="0"/>
          </a:p>
        </p:txBody>
      </p:sp>
      <p:sp>
        <p:nvSpPr>
          <p:cNvPr id="5" name="TextBox 4"/>
          <p:cNvSpPr txBox="1"/>
          <p:nvPr/>
        </p:nvSpPr>
        <p:spPr>
          <a:xfrm>
            <a:off x="1" y="1302603"/>
            <a:ext cx="8610600" cy="830997"/>
          </a:xfrm>
          <a:prstGeom prst="rect">
            <a:avLst/>
          </a:prstGeom>
          <a:noFill/>
        </p:spPr>
        <p:txBody>
          <a:bodyPr wrap="square" rtlCol="0">
            <a:spAutoFit/>
          </a:bodyPr>
          <a:lstStyle/>
          <a:p>
            <a:pPr lvl="1"/>
            <a:r>
              <a:rPr lang="en-US" sz="2400" dirty="0" smtClean="0">
                <a:latin typeface="Open Sans"/>
              </a:rPr>
              <a:t>Criteria for stakeholders to select identifier for the context or domain of applicability.</a:t>
            </a:r>
            <a:endParaRPr lang="en-US" sz="2400" dirty="0">
              <a:latin typeface="Open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458200" cy="1143000"/>
          </a:xfrm>
        </p:spPr>
        <p:txBody>
          <a:bodyPr/>
          <a:lstStyle/>
          <a:p>
            <a:r>
              <a:rPr lang="en-US" dirty="0" smtClean="0">
                <a:solidFill>
                  <a:srgbClr val="0070C0"/>
                </a:solidFill>
              </a:rPr>
              <a:t>More nascent recommendations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31</a:t>
            </a:fld>
            <a:endParaRPr lang="en-US"/>
          </a:p>
        </p:txBody>
      </p:sp>
      <p:sp>
        <p:nvSpPr>
          <p:cNvPr id="4" name="TextBox 3"/>
          <p:cNvSpPr txBox="1"/>
          <p:nvPr/>
        </p:nvSpPr>
        <p:spPr>
          <a:xfrm>
            <a:off x="152400" y="1219200"/>
            <a:ext cx="8991600" cy="3877985"/>
          </a:xfrm>
          <a:prstGeom prst="rect">
            <a:avLst/>
          </a:prstGeom>
          <a:noFill/>
        </p:spPr>
        <p:txBody>
          <a:bodyPr wrap="square" rtlCol="0">
            <a:spAutoFit/>
          </a:bodyPr>
          <a:lstStyle/>
          <a:p>
            <a:pPr>
              <a:buClr>
                <a:srgbClr val="0070C0"/>
              </a:buClr>
            </a:pPr>
            <a:r>
              <a:rPr lang="en-US" sz="2400" b="1" dirty="0" smtClean="0">
                <a:latin typeface="Open Sans"/>
              </a:rPr>
              <a:t>Hub/aggregator:</a:t>
            </a:r>
          </a:p>
          <a:p>
            <a:pPr>
              <a:buClr>
                <a:srgbClr val="0070C0"/>
              </a:buClr>
            </a:pPr>
            <a:endParaRPr lang="en-US" sz="2400" b="1" dirty="0" smtClean="0">
              <a:latin typeface="Open Sans"/>
            </a:endParaRPr>
          </a:p>
          <a:p>
            <a:pPr>
              <a:buClr>
                <a:srgbClr val="0070C0"/>
              </a:buClr>
              <a:buFont typeface="Wingdings" pitchFamily="2" charset="2"/>
              <a:buChar char="Ø"/>
            </a:pPr>
            <a:r>
              <a:rPr lang="en-US" sz="2000" dirty="0" smtClean="0">
                <a:latin typeface="Open Sans"/>
              </a:rPr>
              <a:t> Establish maintenance mechanism to:</a:t>
            </a:r>
          </a:p>
          <a:p>
            <a:pPr lvl="1">
              <a:buClr>
                <a:srgbClr val="0070C0"/>
              </a:buClr>
              <a:buFont typeface="Wingdings" pitchFamily="2" charset="2"/>
              <a:buChar char="v"/>
            </a:pPr>
            <a:r>
              <a:rPr lang="en-US" sz="2000" dirty="0" smtClean="0">
                <a:latin typeface="Open Sans"/>
              </a:rPr>
              <a:t> Correct information about a researcher</a:t>
            </a:r>
          </a:p>
          <a:p>
            <a:pPr lvl="1">
              <a:buClr>
                <a:srgbClr val="0070C0"/>
              </a:buClr>
              <a:buFont typeface="Wingdings" pitchFamily="2" charset="2"/>
              <a:buChar char="v"/>
            </a:pPr>
            <a:r>
              <a:rPr lang="en-US" sz="2000" dirty="0" smtClean="0">
                <a:latin typeface="Open Sans"/>
              </a:rPr>
              <a:t> Merge entities representing same person </a:t>
            </a:r>
          </a:p>
          <a:p>
            <a:pPr lvl="1">
              <a:buClr>
                <a:srgbClr val="0070C0"/>
              </a:buClr>
              <a:buFont typeface="Wingdings" pitchFamily="2" charset="2"/>
              <a:buChar char="v"/>
            </a:pPr>
            <a:r>
              <a:rPr lang="en-US" sz="2000" dirty="0" smtClean="0">
                <a:latin typeface="Open Sans"/>
              </a:rPr>
              <a:t> Split entities representing different researchers</a:t>
            </a:r>
            <a:r>
              <a:rPr lang="en-US" dirty="0" smtClean="0">
                <a:latin typeface="Open Sans"/>
              </a:rPr>
              <a:t>.</a:t>
            </a:r>
          </a:p>
          <a:p>
            <a:pPr lvl="1">
              <a:buClr>
                <a:srgbClr val="0070C0"/>
              </a:buClr>
              <a:buFont typeface="Wingdings" pitchFamily="2" charset="2"/>
              <a:buChar char="v"/>
            </a:pPr>
            <a:endParaRPr lang="en-US" dirty="0" smtClean="0">
              <a:latin typeface="Open Sans"/>
            </a:endParaRPr>
          </a:p>
          <a:p>
            <a:pPr>
              <a:buClr>
                <a:srgbClr val="0070C0"/>
              </a:buClr>
              <a:buFont typeface="Wingdings" pitchFamily="2" charset="2"/>
              <a:buChar char="Ø"/>
            </a:pPr>
            <a:r>
              <a:rPr lang="en-US" dirty="0" smtClean="0">
                <a:latin typeface="Open Sans"/>
              </a:rPr>
              <a:t> </a:t>
            </a:r>
            <a:r>
              <a:rPr lang="en-US" sz="2000" dirty="0" smtClean="0">
                <a:latin typeface="Open Sans"/>
              </a:rPr>
              <a:t>Establish protocols to communicate changes to original source</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 Create framework to identify privacy &amp; rights issues</a:t>
            </a:r>
          </a:p>
          <a:p>
            <a:pPr>
              <a:buClr>
                <a:srgbClr val="0070C0"/>
              </a:buClr>
            </a:pPr>
            <a:endParaRPr lang="en-US" sz="2000" dirty="0" smtClean="0">
              <a:latin typeface="Open Sans"/>
            </a:endParaRPr>
          </a:p>
          <a:p>
            <a:pPr>
              <a:buClr>
                <a:srgbClr val="0070C0"/>
              </a:buClr>
              <a:buFont typeface="Wingdings" pitchFamily="2" charset="2"/>
              <a:buChar char="Ø"/>
            </a:pPr>
            <a:r>
              <a:rPr lang="en-US" sz="2000" dirty="0" smtClean="0">
                <a:latin typeface="Open Sans"/>
              </a:rPr>
              <a:t> Address interoperability of standards for both formats and data elements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latin typeface="Open Sans"/>
                <a:ea typeface="Segoe UI" pitchFamily="34" charset="0"/>
                <a:cs typeface="Segoe UI" pitchFamily="34" charset="0"/>
                <a:hlinkClick r:id="rId2"/>
              </a:rPr>
              <a:t>smithyok@oclc.org</a:t>
            </a:r>
            <a:endParaRPr lang="en-US" dirty="0" smtClean="0">
              <a:latin typeface="Open Sans"/>
              <a:ea typeface="Segoe UI" pitchFamily="34" charset="0"/>
              <a:cs typeface="Segoe UI" pitchFamily="34" charset="0"/>
            </a:endParaRPr>
          </a:p>
          <a:p>
            <a:r>
              <a:rPr lang="en-US" dirty="0" smtClean="0">
                <a:solidFill>
                  <a:schemeClr val="tx1"/>
                </a:solidFill>
                <a:latin typeface="Open Sans"/>
                <a:ea typeface="Segoe UI" pitchFamily="34" charset="0"/>
                <a:cs typeface="Segoe UI" pitchFamily="34" charset="0"/>
              </a:rPr>
              <a:t>@</a:t>
            </a:r>
            <a:r>
              <a:rPr lang="en-US" dirty="0" err="1" smtClean="0">
                <a:solidFill>
                  <a:schemeClr val="tx1"/>
                </a:solidFill>
                <a:latin typeface="Open Sans"/>
                <a:ea typeface="Segoe UI" pitchFamily="34" charset="0"/>
                <a:cs typeface="Segoe UI" pitchFamily="34" charset="0"/>
              </a:rPr>
              <a:t>KarenS_Y</a:t>
            </a:r>
            <a:endParaRPr lang="en-US" dirty="0" smtClean="0">
              <a:solidFill>
                <a:schemeClr val="tx1"/>
              </a:solidFill>
              <a:latin typeface="Open Sans"/>
              <a:ea typeface="Segoe UI" pitchFamily="34" charset="0"/>
              <a:cs typeface="Segoe UI" pitchFamily="34" charset="0"/>
            </a:endParaRPr>
          </a:p>
          <a:p>
            <a:r>
              <a:rPr lang="en-US" dirty="0" smtClean="0">
                <a:hlinkClick r:id="rId3" action="ppaction://hlinkfile"/>
              </a:rPr>
              <a:t>viaf.org/</a:t>
            </a:r>
            <a:r>
              <a:rPr lang="en-US" dirty="0" err="1" smtClean="0">
                <a:hlinkClick r:id="rId3" action="ppaction://hlinkfile"/>
              </a:rPr>
              <a:t>viaf</a:t>
            </a:r>
            <a:r>
              <a:rPr lang="en-US" dirty="0" smtClean="0">
                <a:hlinkClick r:id="rId3" action="ppaction://hlinkfile"/>
              </a:rPr>
              <a:t>/72868513</a:t>
            </a:r>
            <a:endParaRPr lang="en-US" dirty="0" smtClean="0"/>
          </a:p>
          <a:p>
            <a:endParaRPr lang="en-US" dirty="0" smtClean="0">
              <a:latin typeface="Segoe UI Light" pitchFamily="34" charset="0"/>
              <a:ea typeface="Segoe UI" pitchFamily="34" charset="0"/>
              <a:cs typeface="Segoe UI" pitchFamily="34" charset="0"/>
            </a:endParaRPr>
          </a:p>
          <a:p>
            <a:r>
              <a:rPr lang="en-US" dirty="0" smtClean="0">
                <a:latin typeface="Open Sans"/>
                <a:ea typeface="Segoe UI" pitchFamily="34" charset="0"/>
                <a:cs typeface="Segoe UI" pitchFamily="34" charset="0"/>
                <a:hlinkClick r:id="rId4"/>
              </a:rPr>
              <a:t>http://www.oclc.org/research/activities/viaf-scholars.html</a:t>
            </a:r>
            <a:endParaRPr lang="en-US" dirty="0" smtClean="0">
              <a:latin typeface="Segoe UI Light" pitchFamily="34" charset="0"/>
              <a:ea typeface="Segoe UI" pitchFamily="34" charset="0"/>
              <a:cs typeface="Segoe UI" pitchFamily="34" charset="0"/>
            </a:endParaRPr>
          </a:p>
          <a:p>
            <a:r>
              <a:rPr lang="en-US" dirty="0" smtClean="0">
                <a:latin typeface="Open Sans"/>
                <a:ea typeface="Segoe UI" pitchFamily="34" charset="0"/>
                <a:cs typeface="Segoe UI" pitchFamily="34" charset="0"/>
                <a:hlinkClick r:id="rId5"/>
              </a:rPr>
              <a:t>http://www.oclc.org/research/activities/registering-researchers.html</a:t>
            </a:r>
            <a:endParaRPr lang="en-US" dirty="0" smtClean="0">
              <a:latin typeface="Open Sans"/>
              <a:ea typeface="Segoe UI" pitchFamily="34" charset="0"/>
              <a:cs typeface="Segoe UI" pitchFamily="34" charset="0"/>
            </a:endParaRPr>
          </a:p>
          <a:p>
            <a:endParaRPr lang="en-US" dirty="0"/>
          </a:p>
        </p:txBody>
      </p:sp>
      <p:sp>
        <p:nvSpPr>
          <p:cNvPr id="3" name="Slide Number Placeholder 2"/>
          <p:cNvSpPr>
            <a:spLocks noGrp="1"/>
          </p:cNvSpPr>
          <p:nvPr>
            <p:ph type="sldNum" sz="quarter" idx="4294967295"/>
          </p:nvPr>
        </p:nvSpPr>
        <p:spPr>
          <a:xfrm>
            <a:off x="7010400" y="6356350"/>
            <a:ext cx="2133600" cy="365125"/>
          </a:xfrm>
        </p:spPr>
        <p:txBody>
          <a:bodyPr/>
          <a:lstStyle/>
          <a:p>
            <a:fld id="{6B3AA010-7757-41E0-A212-D41514C97AA5}"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300" dirty="0" smtClean="0"/>
              <a:t>Reordering Ranganathan: Shifting User Behaviors, Shifting Priorities</a:t>
            </a:r>
            <a:r>
              <a:rPr lang="en-US" dirty="0" smtClean="0"/>
              <a:t/>
            </a:r>
            <a:br>
              <a:rPr lang="en-US" dirty="0" smtClean="0"/>
            </a:br>
            <a:endParaRPr lang="en-US" dirty="0"/>
          </a:p>
        </p:txBody>
      </p:sp>
      <p:sp>
        <p:nvSpPr>
          <p:cNvPr id="8" name="Text Placeholder 7"/>
          <p:cNvSpPr>
            <a:spLocks noGrp="1"/>
          </p:cNvSpPr>
          <p:nvPr>
            <p:ph type="body" sz="quarter" idx="14"/>
          </p:nvPr>
        </p:nvSpPr>
        <p:spPr>
          <a:xfrm>
            <a:off x="685800" y="245651"/>
            <a:ext cx="8153400" cy="744949"/>
          </a:xfrm>
        </p:spPr>
        <p:txBody>
          <a:bodyPr>
            <a:noAutofit/>
          </a:bodyPr>
          <a:lstStyle/>
          <a:p>
            <a:r>
              <a:rPr lang="en-US" dirty="0" smtClean="0"/>
              <a:t>ALA Midwinter, January 27, 2014</a:t>
            </a:r>
          </a:p>
          <a:p>
            <a:r>
              <a:rPr lang="en-US" dirty="0" smtClean="0"/>
              <a:t>OCLC Research Update</a:t>
            </a:r>
            <a:br>
              <a:rPr lang="en-US" dirty="0" smtClean="0"/>
            </a:br>
            <a:endParaRPr lang="en-US" dirty="0" smtClean="0"/>
          </a:p>
          <a:p>
            <a:endParaRPr lang="en-US" dirty="0"/>
          </a:p>
        </p:txBody>
      </p:sp>
      <p:sp>
        <p:nvSpPr>
          <p:cNvPr id="6" name="Text Placeholder 5"/>
          <p:cNvSpPr>
            <a:spLocks noGrp="1"/>
          </p:cNvSpPr>
          <p:nvPr>
            <p:ph type="body" sz="quarter" idx="13"/>
          </p:nvPr>
        </p:nvSpPr>
        <p:spPr/>
        <p:txBody>
          <a:bodyPr>
            <a:normAutofit fontScale="92500"/>
          </a:bodyPr>
          <a:lstStyle/>
          <a:p>
            <a:r>
              <a:rPr lang="en-US" dirty="0" smtClean="0"/>
              <a:t>Lynn Silipigni Connaway, Ph.D.</a:t>
            </a:r>
            <a:endParaRPr lang="en-US" dirty="0"/>
          </a:p>
        </p:txBody>
      </p:sp>
      <p:sp>
        <p:nvSpPr>
          <p:cNvPr id="18" name="Text Placeholder 17"/>
          <p:cNvSpPr>
            <a:spLocks noGrp="1"/>
          </p:cNvSpPr>
          <p:nvPr>
            <p:ph type="body" sz="quarter" idx="15"/>
          </p:nvPr>
        </p:nvSpPr>
        <p:spPr/>
        <p:txBody>
          <a:bodyPr>
            <a:normAutofit/>
          </a:bodyPr>
          <a:lstStyle/>
          <a:p>
            <a:pPr>
              <a:spcBef>
                <a:spcPts val="0"/>
              </a:spcBef>
            </a:pPr>
            <a:r>
              <a:rPr lang="en-US" dirty="0" smtClean="0"/>
              <a:t>Senior Research Scientist</a:t>
            </a:r>
            <a:br>
              <a:rPr lang="en-US" dirty="0" smtClean="0"/>
            </a:br>
            <a:r>
              <a:rPr lang="en-US" dirty="0" smtClean="0"/>
              <a:t>OCLC</a:t>
            </a:r>
          </a:p>
          <a:p>
            <a:pPr>
              <a:spcBef>
                <a:spcPts val="0"/>
              </a:spcBef>
            </a:pPr>
            <a:r>
              <a:rPr lang="en-US" dirty="0" smtClean="0"/>
              <a:t>connawal@oclc.org</a:t>
            </a:r>
          </a:p>
          <a:p>
            <a:pPr>
              <a:spcBef>
                <a:spcPts val="0"/>
              </a:spcBef>
            </a:pPr>
            <a:r>
              <a:rPr lang="en-US" dirty="0" smtClean="0"/>
              <a:t>@LynnConnaway</a:t>
            </a:r>
          </a:p>
        </p:txBody>
      </p:sp>
      <p:sp>
        <p:nvSpPr>
          <p:cNvPr id="9" name="Text Placeholder 5"/>
          <p:cNvSpPr txBox="1">
            <a:spLocks/>
          </p:cNvSpPr>
          <p:nvPr/>
        </p:nvSpPr>
        <p:spPr>
          <a:xfrm>
            <a:off x="4764503" y="4256724"/>
            <a:ext cx="3693697" cy="45720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bg1"/>
                </a:solidFill>
                <a:effectLst/>
                <a:uLnTx/>
                <a:uFillTx/>
                <a:latin typeface="Arial"/>
                <a:ea typeface="+mn-ea"/>
                <a:cs typeface="Arial"/>
              </a:rPr>
              <a:t>Ixchel M. Faniel, Ph.D.</a:t>
            </a: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10" name="Text Placeholder 17"/>
          <p:cNvSpPr txBox="1">
            <a:spLocks/>
          </p:cNvSpPr>
          <p:nvPr/>
        </p:nvSpPr>
        <p:spPr>
          <a:xfrm>
            <a:off x="4764503" y="4724400"/>
            <a:ext cx="3693697" cy="1305875"/>
          </a:xfrm>
          <a:prstGeom prst="rect">
            <a:avLst/>
          </a:prstGeom>
        </p:spPr>
        <p:txBody>
          <a:bodyPr vert="horz" lIns="91440" tIns="45720" rIns="91440" bIns="45720" rtlCol="0">
            <a:normAutofit/>
          </a:bodyPr>
          <a:lstStyle/>
          <a:p>
            <a:pPr marL="0" marR="0" lvl="0" indent="0" algn="l" defTabSz="457200" rtl="0" eaLnBrk="1" fontAlgn="auto" latinLnBrk="0" hangingPunct="1">
              <a:lnSpc>
                <a:spcPct val="110000"/>
              </a:lnSpc>
              <a:spcBef>
                <a:spcPts val="0"/>
              </a:spcBef>
              <a:spcAft>
                <a:spcPts val="0"/>
              </a:spcAft>
              <a:buClrTx/>
              <a:buSzTx/>
              <a:buFont typeface="Arial"/>
              <a:buNone/>
              <a:tabLst/>
              <a:defRPr/>
            </a:pPr>
            <a:r>
              <a:rPr lang="en-US" sz="1400" noProof="0" dirty="0" smtClean="0">
                <a:solidFill>
                  <a:schemeClr val="bg1"/>
                </a:solidFill>
                <a:latin typeface="Arial"/>
                <a:cs typeface="Arial"/>
              </a:rPr>
              <a:t>Associate</a:t>
            </a:r>
            <a:r>
              <a:rPr kumimoji="0" lang="en-US" sz="1400" b="0" i="0" u="none" strike="noStrike" kern="1200" cap="none" spc="0" normalizeH="0" baseline="0" noProof="0" dirty="0" smtClean="0">
                <a:ln>
                  <a:noFill/>
                </a:ln>
                <a:solidFill>
                  <a:schemeClr val="bg1"/>
                </a:solidFill>
                <a:effectLst/>
                <a:uLnTx/>
                <a:uFillTx/>
                <a:latin typeface="Arial"/>
                <a:ea typeface="+mn-ea"/>
                <a:cs typeface="Arial"/>
              </a:rPr>
              <a:t> Research Scientist</a:t>
            </a:r>
            <a:br>
              <a:rPr kumimoji="0" lang="en-US" sz="1400" b="0" i="0" u="none" strike="noStrike" kern="1200" cap="none" spc="0" normalizeH="0" baseline="0" noProof="0" dirty="0" smtClean="0">
                <a:ln>
                  <a:noFill/>
                </a:ln>
                <a:solidFill>
                  <a:schemeClr val="bg1"/>
                </a:solidFill>
                <a:effectLst/>
                <a:uLnTx/>
                <a:uFillTx/>
                <a:latin typeface="Arial"/>
                <a:ea typeface="+mn-ea"/>
                <a:cs typeface="Arial"/>
              </a:rPr>
            </a:br>
            <a:r>
              <a:rPr kumimoji="0" lang="en-US" sz="1400" b="0" i="0" u="none" strike="noStrike" kern="1200" cap="none" spc="0" normalizeH="0" baseline="0" noProof="0" dirty="0" smtClean="0">
                <a:ln>
                  <a:noFill/>
                </a:ln>
                <a:solidFill>
                  <a:schemeClr val="bg1"/>
                </a:solidFill>
                <a:effectLst/>
                <a:uLnTx/>
                <a:uFillTx/>
                <a:latin typeface="Arial"/>
                <a:ea typeface="+mn-ea"/>
                <a:cs typeface="Arial"/>
              </a:rPr>
              <a:t>OCLC</a:t>
            </a:r>
          </a:p>
          <a:p>
            <a:pPr marL="0" marR="0" lvl="0" indent="0" algn="l" defTabSz="457200" rtl="0" eaLnBrk="1" fontAlgn="auto" latinLnBrk="0" hangingPunct="1">
              <a:lnSpc>
                <a:spcPct val="110000"/>
              </a:lnSpc>
              <a:spcBef>
                <a:spcPts val="0"/>
              </a:spcBef>
              <a:spcAft>
                <a:spcPts val="0"/>
              </a:spcAft>
              <a:buClrTx/>
              <a:buSzTx/>
              <a:buFont typeface="Arial"/>
              <a:buNone/>
              <a:tabLst/>
              <a:defRPr/>
            </a:pPr>
            <a:r>
              <a:rPr lang="en-US" sz="1400" dirty="0" smtClean="0">
                <a:solidFill>
                  <a:schemeClr val="bg1"/>
                </a:solidFill>
                <a:latin typeface="Arial"/>
                <a:cs typeface="Arial"/>
              </a:rPr>
              <a:t>fanieli@</a:t>
            </a:r>
            <a:r>
              <a:rPr kumimoji="0" lang="en-US" sz="1400" b="0" i="0" u="none" strike="noStrike" kern="1200" cap="none" spc="0" normalizeH="0" baseline="0" noProof="0" dirty="0" smtClean="0">
                <a:ln>
                  <a:noFill/>
                </a:ln>
                <a:solidFill>
                  <a:schemeClr val="bg1"/>
                </a:solidFill>
                <a:effectLst/>
                <a:uLnTx/>
                <a:uFillTx/>
                <a:latin typeface="Arial"/>
                <a:ea typeface="+mn-ea"/>
                <a:cs typeface="Arial"/>
              </a:rPr>
              <a:t>oclc.org</a:t>
            </a:r>
          </a:p>
        </p:txBody>
      </p:sp>
      <p:pic>
        <p:nvPicPr>
          <p:cNvPr id="11" name="Picture 6" descr="Ixchel Faniel, Ph.D."/>
          <p:cNvPicPr>
            <a:picLocks noChangeAspect="1" noChangeArrowheads="1"/>
          </p:cNvPicPr>
          <p:nvPr/>
        </p:nvPicPr>
        <p:blipFill>
          <a:blip r:embed="rId3" cstate="print"/>
          <a:srcRect/>
          <a:stretch>
            <a:fillRect/>
          </a:stretch>
        </p:blipFill>
        <p:spPr bwMode="auto">
          <a:xfrm>
            <a:off x="7467600" y="4826941"/>
            <a:ext cx="921900" cy="1218226"/>
          </a:xfrm>
          <a:prstGeom prst="rect">
            <a:avLst/>
          </a:prstGeom>
          <a:noFill/>
        </p:spPr>
      </p:pic>
      <p:pic>
        <p:nvPicPr>
          <p:cNvPr id="12" name="Picture 9"/>
          <p:cNvPicPr>
            <a:picLocks noChangeAspect="1" noChangeArrowheads="1"/>
          </p:cNvPicPr>
          <p:nvPr/>
        </p:nvPicPr>
        <p:blipFill>
          <a:blip r:embed="rId4" cstate="print"/>
          <a:srcRect l="19900" t="9929" r="17021" b="34752"/>
          <a:stretch>
            <a:fillRect/>
          </a:stretch>
        </p:blipFill>
        <p:spPr bwMode="auto">
          <a:xfrm>
            <a:off x="3200400" y="4838700"/>
            <a:ext cx="908194" cy="119470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latin typeface="Arial" pitchFamily="34" charset="0"/>
                <a:cs typeface="Arial" pitchFamily="34" charset="0"/>
              </a:rPr>
              <a:t>Same Laws,</a:t>
            </a:r>
            <a:br>
              <a:rPr lang="en-US" i="1" dirty="0" smtClean="0">
                <a:latin typeface="Arial" pitchFamily="34" charset="0"/>
                <a:cs typeface="Arial" pitchFamily="34" charset="0"/>
              </a:rPr>
            </a:br>
            <a:r>
              <a:rPr lang="en-US" i="1" dirty="0" smtClean="0">
                <a:latin typeface="Arial" pitchFamily="34" charset="0"/>
                <a:cs typeface="Arial" pitchFamily="34" charset="0"/>
              </a:rPr>
              <a:t>New Lens</a:t>
            </a:r>
            <a:endParaRPr lang="en-US" i="1" dirty="0">
              <a:latin typeface="Arial" pitchFamily="34" charset="0"/>
              <a:cs typeface="Arial" pitchFamily="34" charset="0"/>
            </a:endParaRPr>
          </a:p>
        </p:txBody>
      </p:sp>
      <p:sp>
        <p:nvSpPr>
          <p:cNvPr id="5" name="Text Placeholder 4"/>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8857F2-102E-5148-ADF3-C396FE20EBDD}" type="slidenum">
              <a:rPr lang="en-US" smtClean="0"/>
              <a:pPr/>
              <a:t>35</a:t>
            </a:fld>
            <a:endParaRPr lang="en-US" dirty="0"/>
          </a:p>
        </p:txBody>
      </p:sp>
      <p:sp>
        <p:nvSpPr>
          <p:cNvPr id="3" name="Title 2"/>
          <p:cNvSpPr>
            <a:spLocks noGrp="1"/>
          </p:cNvSpPr>
          <p:nvPr>
            <p:ph type="title"/>
          </p:nvPr>
        </p:nvSpPr>
        <p:spPr/>
        <p:txBody>
          <a:bodyPr/>
          <a:lstStyle/>
          <a:p>
            <a:r>
              <a:rPr lang="en-US" dirty="0" err="1" smtClean="0"/>
              <a:t>Ranganathan</a:t>
            </a:r>
            <a:r>
              <a:rPr lang="en-US" dirty="0" smtClean="0"/>
              <a:t> and Dewey</a:t>
            </a:r>
            <a:endParaRPr lang="en-US" dirty="0"/>
          </a:p>
        </p:txBody>
      </p:sp>
      <p:sp>
        <p:nvSpPr>
          <p:cNvPr id="4" name="TextBox 3"/>
          <p:cNvSpPr txBox="1"/>
          <p:nvPr/>
        </p:nvSpPr>
        <p:spPr>
          <a:xfrm>
            <a:off x="0" y="1143000"/>
            <a:ext cx="4163319" cy="1938992"/>
          </a:xfrm>
          <a:prstGeom prst="rect">
            <a:avLst/>
          </a:prstGeom>
          <a:noFill/>
        </p:spPr>
        <p:txBody>
          <a:bodyPr wrap="none" rtlCol="0">
            <a:spAutoFit/>
          </a:bodyPr>
          <a:lstStyle/>
          <a:p>
            <a:r>
              <a:rPr lang="en-US" sz="2400" b="1" dirty="0" smtClean="0">
                <a:latin typeface="Arial" pitchFamily="34" charset="0"/>
                <a:cs typeface="Arial" pitchFamily="34" charset="0"/>
              </a:rPr>
              <a:t>S.R. </a:t>
            </a:r>
            <a:r>
              <a:rPr lang="en-US" sz="2400" b="1" dirty="0" err="1" smtClean="0">
                <a:latin typeface="Arial" pitchFamily="34" charset="0"/>
                <a:cs typeface="Arial" pitchFamily="34" charset="0"/>
              </a:rPr>
              <a:t>Ranganathan</a:t>
            </a:r>
            <a:endParaRPr lang="en-US" sz="2400" b="1" dirty="0" smtClean="0">
              <a:latin typeface="Arial" pitchFamily="34" charset="0"/>
              <a:cs typeface="Arial" pitchFamily="34" charset="0"/>
            </a:endParaRPr>
          </a:p>
          <a:p>
            <a:pPr>
              <a:buFont typeface="Arial" pitchFamily="34" charset="0"/>
              <a:buChar char="•"/>
            </a:pPr>
            <a:r>
              <a:rPr lang="en-US" sz="2400" dirty="0" smtClean="0">
                <a:latin typeface="Arial" pitchFamily="34" charset="0"/>
                <a:cs typeface="Arial" pitchFamily="34" charset="0"/>
              </a:rPr>
              <a:t> 1892-1972</a:t>
            </a:r>
          </a:p>
          <a:p>
            <a:pPr>
              <a:buFont typeface="Arial" pitchFamily="34" charset="0"/>
              <a:buChar char="•"/>
            </a:pPr>
            <a:r>
              <a:rPr lang="en-US" sz="2400" dirty="0" smtClean="0">
                <a:latin typeface="Arial" pitchFamily="34" charset="0"/>
                <a:cs typeface="Arial" pitchFamily="34" charset="0"/>
              </a:rPr>
              <a:t> Mathematician and librarian</a:t>
            </a:r>
          </a:p>
          <a:p>
            <a:pPr>
              <a:buFont typeface="Arial" pitchFamily="34" charset="0"/>
              <a:buChar char="•"/>
            </a:pPr>
            <a:r>
              <a:rPr lang="en-US" sz="2400" dirty="0" smtClean="0">
                <a:latin typeface="Arial" pitchFamily="34" charset="0"/>
                <a:cs typeface="Arial" pitchFamily="34" charset="0"/>
              </a:rPr>
              <a:t> Five Laws of Library </a:t>
            </a:r>
          </a:p>
          <a:p>
            <a:r>
              <a:rPr lang="en-US" sz="2400" dirty="0" smtClean="0">
                <a:latin typeface="Arial" pitchFamily="34" charset="0"/>
                <a:cs typeface="Arial" pitchFamily="34" charset="0"/>
              </a:rPr>
              <a:t>  Science  </a:t>
            </a:r>
            <a:endParaRPr lang="en-US" sz="2400" dirty="0">
              <a:latin typeface="Arial" pitchFamily="34" charset="0"/>
              <a:cs typeface="Arial" pitchFamily="34" charset="0"/>
            </a:endParaRPr>
          </a:p>
        </p:txBody>
      </p:sp>
      <p:sp>
        <p:nvSpPr>
          <p:cNvPr id="5" name="TextBox 4"/>
          <p:cNvSpPr txBox="1"/>
          <p:nvPr/>
        </p:nvSpPr>
        <p:spPr>
          <a:xfrm>
            <a:off x="4724200" y="1143000"/>
            <a:ext cx="4419800" cy="1938992"/>
          </a:xfrm>
          <a:prstGeom prst="rect">
            <a:avLst/>
          </a:prstGeom>
          <a:noFill/>
        </p:spPr>
        <p:txBody>
          <a:bodyPr wrap="none" rtlCol="0">
            <a:spAutoFit/>
          </a:bodyPr>
          <a:lstStyle/>
          <a:p>
            <a:r>
              <a:rPr lang="en-US" sz="2400" b="1" dirty="0" smtClean="0">
                <a:latin typeface="Arial" pitchFamily="34" charset="0"/>
                <a:cs typeface="Arial" pitchFamily="34" charset="0"/>
              </a:rPr>
              <a:t>M. Dewey</a:t>
            </a:r>
          </a:p>
          <a:p>
            <a:pPr>
              <a:buFont typeface="Arial" pitchFamily="34" charset="0"/>
              <a:buChar char="•"/>
            </a:pPr>
            <a:r>
              <a:rPr lang="en-US" sz="2400" dirty="0" smtClean="0">
                <a:latin typeface="Arial" pitchFamily="34" charset="0"/>
                <a:cs typeface="Arial" pitchFamily="34" charset="0"/>
              </a:rPr>
              <a:t> 1851-1931</a:t>
            </a:r>
          </a:p>
          <a:p>
            <a:pPr>
              <a:buFont typeface="Arial" pitchFamily="34" charset="0"/>
              <a:buChar char="•"/>
            </a:pPr>
            <a:r>
              <a:rPr lang="en-US" sz="2400" dirty="0" smtClean="0">
                <a:latin typeface="Arial" pitchFamily="34" charset="0"/>
                <a:cs typeface="Arial" pitchFamily="34" charset="0"/>
              </a:rPr>
              <a:t> Librarian and educator</a:t>
            </a:r>
          </a:p>
          <a:p>
            <a:pPr>
              <a:buFont typeface="Arial" pitchFamily="34" charset="0"/>
              <a:buChar char="•"/>
            </a:pPr>
            <a:r>
              <a:rPr lang="en-US" sz="2400" dirty="0" smtClean="0">
                <a:latin typeface="Arial" pitchFamily="34" charset="0"/>
                <a:cs typeface="Arial" pitchFamily="34" charset="0"/>
              </a:rPr>
              <a:t> Dewey Decimal Classification</a:t>
            </a:r>
            <a:br>
              <a:rPr lang="en-US" sz="2400" dirty="0" smtClean="0">
                <a:latin typeface="Arial" pitchFamily="34" charset="0"/>
                <a:cs typeface="Arial" pitchFamily="34" charset="0"/>
              </a:rPr>
            </a:br>
            <a:r>
              <a:rPr lang="en-US" sz="2400" dirty="0" smtClean="0">
                <a:latin typeface="Arial" pitchFamily="34" charset="0"/>
                <a:cs typeface="Arial" pitchFamily="34" charset="0"/>
              </a:rPr>
              <a:t>   (DDC) System</a:t>
            </a:r>
          </a:p>
        </p:txBody>
      </p:sp>
      <p:pic>
        <p:nvPicPr>
          <p:cNvPr id="6" name="Picture 2" descr="http://upload.wikimedia.org/wikipedia/commons/6/62/Dewey_Decimal_System_Poster.jpg"/>
          <p:cNvPicPr>
            <a:picLocks noChangeAspect="1" noChangeArrowheads="1"/>
          </p:cNvPicPr>
          <p:nvPr/>
        </p:nvPicPr>
        <p:blipFill>
          <a:blip r:embed="rId3" cstate="print"/>
          <a:srcRect/>
          <a:stretch>
            <a:fillRect/>
          </a:stretch>
        </p:blipFill>
        <p:spPr bwMode="auto">
          <a:xfrm>
            <a:off x="5257800" y="4267200"/>
            <a:ext cx="3421339" cy="2209800"/>
          </a:xfrm>
          <a:prstGeom prst="rect">
            <a:avLst/>
          </a:prstGeom>
          <a:noFill/>
        </p:spPr>
      </p:pic>
      <p:pic>
        <p:nvPicPr>
          <p:cNvPr id="7" name="Picture 2"/>
          <p:cNvPicPr>
            <a:picLocks noChangeAspect="1" noChangeArrowheads="1"/>
          </p:cNvPicPr>
          <p:nvPr/>
        </p:nvPicPr>
        <p:blipFill>
          <a:blip r:embed="rId4" cstate="print"/>
          <a:srcRect l="31754" t="28190" r="48341" b="23048"/>
          <a:stretch>
            <a:fillRect/>
          </a:stretch>
        </p:blipFill>
        <p:spPr bwMode="auto">
          <a:xfrm>
            <a:off x="2583139" y="3076575"/>
            <a:ext cx="2209800" cy="336731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p:cNvGraphicFramePr>
            <a:graphicFrameLocks noGrp="1"/>
          </p:cNvGraphicFramePr>
          <p:nvPr>
            <p:ph type="chart" sz="quarter" idx="4294967295"/>
          </p:nvPr>
        </p:nvGraphicFramePr>
        <p:xfrm>
          <a:off x="0" y="0"/>
          <a:ext cx="9144000" cy="6858000"/>
        </p:xfrm>
        <a:graphic>
          <a:graphicData uri="http://schemas.openxmlformats.org/drawingml/2006/table">
            <a:tbl>
              <a:tblPr firstRow="1" firstCol="1" bandRow="1">
                <a:tableStyleId>{F5AB1C69-6EDB-4FF4-983F-18BD219EF322}</a:tableStyleId>
              </a:tblPr>
              <a:tblGrid>
                <a:gridCol w="1828800"/>
                <a:gridCol w="2033752"/>
                <a:gridCol w="1623848"/>
                <a:gridCol w="1828800"/>
                <a:gridCol w="1828800"/>
              </a:tblGrid>
              <a:tr h="1043931">
                <a:tc>
                  <a:txBody>
                    <a:bodyPr/>
                    <a:lstStyle/>
                    <a:p>
                      <a:endParaRPr lang="en-US" dirty="0"/>
                    </a:p>
                  </a:txBody>
                  <a:tcPr/>
                </a:tc>
                <a:tc>
                  <a:txBody>
                    <a:bodyPr/>
                    <a:lstStyle/>
                    <a:p>
                      <a:r>
                        <a:rPr lang="en-US" dirty="0" smtClean="0"/>
                        <a:t>Ranganathan’s</a:t>
                      </a:r>
                      <a:r>
                        <a:rPr lang="en-US" baseline="0" dirty="0" smtClean="0"/>
                        <a:t> Original Conception</a:t>
                      </a:r>
                      <a:endParaRPr lang="en-US" dirty="0"/>
                    </a:p>
                  </a:txBody>
                  <a:tcPr/>
                </a:tc>
                <a:tc gridSpan="3">
                  <a:txBody>
                    <a:bodyPr/>
                    <a:lstStyle/>
                    <a:p>
                      <a:r>
                        <a:rPr lang="en-US" dirty="0" smtClean="0"/>
                        <a:t>New Conception in the Current Environment</a:t>
                      </a:r>
                      <a:endParaRPr lang="en-US" dirty="0"/>
                    </a:p>
                  </a:txBody>
                  <a:tcPr/>
                </a:tc>
                <a:tc hMerge="1">
                  <a:txBody>
                    <a:bodyPr/>
                    <a:lstStyle/>
                    <a:p>
                      <a:endParaRPr lang="en-US" dirty="0"/>
                    </a:p>
                  </a:txBody>
                  <a:tcPr/>
                </a:tc>
                <a:tc hMerge="1">
                  <a:txBody>
                    <a:bodyPr/>
                    <a:lstStyle/>
                    <a:p>
                      <a:endParaRPr lang="en-US" dirty="0"/>
                    </a:p>
                  </a:txBody>
                  <a:tcPr/>
                </a:tc>
              </a:tr>
              <a:tr h="927855">
                <a:tc>
                  <a:txBody>
                    <a:bodyPr/>
                    <a:lstStyle/>
                    <a:p>
                      <a:r>
                        <a:rPr lang="en-US" dirty="0" smtClean="0"/>
                        <a:t>First Law</a:t>
                      </a:r>
                      <a:endParaRPr lang="en-US" dirty="0"/>
                    </a:p>
                  </a:txBody>
                  <a:tcPr anchor="ctr"/>
                </a:tc>
                <a:tc>
                  <a:txBody>
                    <a:bodyPr/>
                    <a:lstStyle/>
                    <a:p>
                      <a:r>
                        <a:rPr lang="en-US" dirty="0" smtClean="0"/>
                        <a:t>Books are for use.</a:t>
                      </a:r>
                      <a:endParaRPr lang="en-US" dirty="0"/>
                    </a:p>
                  </a:txBody>
                  <a:tcPr anchor="ctr"/>
                </a:tc>
                <a:tc>
                  <a:txBody>
                    <a:bodyPr/>
                    <a:lstStyle/>
                    <a:p>
                      <a:r>
                        <a:rPr lang="en-US" dirty="0" smtClean="0"/>
                        <a:t>E-books are for reading.</a:t>
                      </a:r>
                      <a:endParaRPr lang="en-US" dirty="0"/>
                    </a:p>
                  </a:txBody>
                  <a:tcPr anchor="ctr"/>
                </a:tc>
                <a:tc>
                  <a:txBody>
                    <a:bodyPr/>
                    <a:lstStyle/>
                    <a:p>
                      <a:r>
                        <a:rPr lang="en-US" dirty="0" smtClean="0"/>
                        <a:t>Netflix is for watching.</a:t>
                      </a:r>
                      <a:endParaRPr lang="en-US" dirty="0"/>
                    </a:p>
                  </a:txBody>
                  <a:tcPr anchor="ctr"/>
                </a:tc>
                <a:tc>
                  <a:txBody>
                    <a:bodyPr/>
                    <a:lstStyle/>
                    <a:p>
                      <a:r>
                        <a:rPr lang="en-US" dirty="0" smtClean="0"/>
                        <a:t>Blackboard is for studying.</a:t>
                      </a:r>
                      <a:endParaRPr lang="en-US" dirty="0"/>
                    </a:p>
                  </a:txBody>
                  <a:tcPr anchor="ctr"/>
                </a:tc>
              </a:tr>
              <a:tr h="1319453">
                <a:tc>
                  <a:txBody>
                    <a:bodyPr/>
                    <a:lstStyle/>
                    <a:p>
                      <a:r>
                        <a:rPr lang="en-US" dirty="0" smtClean="0"/>
                        <a:t>Second Law</a:t>
                      </a:r>
                      <a:endParaRPr lang="en-US" dirty="0"/>
                    </a:p>
                  </a:txBody>
                  <a:tcPr anchor="ctr"/>
                </a:tc>
                <a:tc>
                  <a:txBody>
                    <a:bodyPr/>
                    <a:lstStyle/>
                    <a:p>
                      <a:r>
                        <a:rPr lang="en-US" dirty="0" smtClean="0"/>
                        <a:t>Every person his or her book.</a:t>
                      </a:r>
                      <a:endParaRPr lang="en-US" dirty="0"/>
                    </a:p>
                  </a:txBody>
                  <a:tcPr anchor="ctr"/>
                </a:tc>
                <a:tc>
                  <a:txBody>
                    <a:bodyPr/>
                    <a:lstStyle/>
                    <a:p>
                      <a:r>
                        <a:rPr lang="en-US" dirty="0" smtClean="0"/>
                        <a:t>Every listener</a:t>
                      </a:r>
                      <a:r>
                        <a:rPr lang="en-US" baseline="0" dirty="0" smtClean="0"/>
                        <a:t> her iTunes.</a:t>
                      </a:r>
                      <a:endParaRPr lang="en-US" dirty="0"/>
                    </a:p>
                  </a:txBody>
                  <a:tcPr anchor="ctr"/>
                </a:tc>
                <a:tc>
                  <a:txBody>
                    <a:bodyPr/>
                    <a:lstStyle/>
                    <a:p>
                      <a:r>
                        <a:rPr lang="en-US" dirty="0" smtClean="0"/>
                        <a:t>Every artist his Photoshop.</a:t>
                      </a:r>
                      <a:endParaRPr lang="en-US" dirty="0"/>
                    </a:p>
                  </a:txBody>
                  <a:tcPr anchor="ctr"/>
                </a:tc>
                <a:tc>
                  <a:txBody>
                    <a:bodyPr/>
                    <a:lstStyle/>
                    <a:p>
                      <a:r>
                        <a:rPr lang="en-US" dirty="0" smtClean="0"/>
                        <a:t>Every student her EasyBib.</a:t>
                      </a:r>
                      <a:endParaRPr lang="en-US" dirty="0"/>
                    </a:p>
                  </a:txBody>
                  <a:tcPr anchor="ctr"/>
                </a:tc>
              </a:tr>
              <a:tr h="1319453">
                <a:tc>
                  <a:txBody>
                    <a:bodyPr/>
                    <a:lstStyle/>
                    <a:p>
                      <a:r>
                        <a:rPr lang="en-US" dirty="0" smtClean="0"/>
                        <a:t>Third Law</a:t>
                      </a:r>
                      <a:endParaRPr lang="en-US" dirty="0"/>
                    </a:p>
                  </a:txBody>
                  <a:tcPr anchor="ctr"/>
                </a:tc>
                <a:tc>
                  <a:txBody>
                    <a:bodyPr/>
                    <a:lstStyle/>
                    <a:p>
                      <a:r>
                        <a:rPr lang="en-US" dirty="0" smtClean="0"/>
                        <a:t>Every book its reader.</a:t>
                      </a:r>
                      <a:endParaRPr lang="en-US" dirty="0"/>
                    </a:p>
                  </a:txBody>
                  <a:tcPr anchor="ctr"/>
                </a:tc>
                <a:tc>
                  <a:txBody>
                    <a:bodyPr/>
                    <a:lstStyle/>
                    <a:p>
                      <a:r>
                        <a:rPr lang="en-US" dirty="0" smtClean="0"/>
                        <a:t>Every blog</a:t>
                      </a:r>
                      <a:r>
                        <a:rPr lang="en-US" baseline="0" dirty="0" smtClean="0"/>
                        <a:t> its reader.</a:t>
                      </a:r>
                      <a:endParaRPr lang="en-US" dirty="0"/>
                    </a:p>
                  </a:txBody>
                  <a:tcPr anchor="ctr"/>
                </a:tc>
                <a:tc>
                  <a:txBody>
                    <a:bodyPr/>
                    <a:lstStyle/>
                    <a:p>
                      <a:r>
                        <a:rPr lang="en-US" dirty="0" smtClean="0"/>
                        <a:t>Every Google Map its traveler.</a:t>
                      </a:r>
                      <a:endParaRPr lang="en-US" dirty="0"/>
                    </a:p>
                  </a:txBody>
                  <a:tcPr anchor="ctr"/>
                </a:tc>
                <a:tc>
                  <a:txBody>
                    <a:bodyPr/>
                    <a:lstStyle/>
                    <a:p>
                      <a:r>
                        <a:rPr lang="en-US" dirty="0" smtClean="0"/>
                        <a:t>Every digital repository its</a:t>
                      </a:r>
                      <a:r>
                        <a:rPr lang="en-US" baseline="0" dirty="0" smtClean="0"/>
                        <a:t> researcher. </a:t>
                      </a:r>
                      <a:endParaRPr lang="en-US" dirty="0"/>
                    </a:p>
                  </a:txBody>
                  <a:tcPr anchor="ctr"/>
                </a:tc>
              </a:tr>
              <a:tr h="1319453">
                <a:tc>
                  <a:txBody>
                    <a:bodyPr/>
                    <a:lstStyle/>
                    <a:p>
                      <a:r>
                        <a:rPr lang="en-US" dirty="0" smtClean="0"/>
                        <a:t>Fourth Law</a:t>
                      </a:r>
                      <a:endParaRPr lang="en-US" dirty="0"/>
                    </a:p>
                  </a:txBody>
                  <a:tcPr anchor="ctr"/>
                </a:tc>
                <a:tc>
                  <a:txBody>
                    <a:bodyPr/>
                    <a:lstStyle/>
                    <a:p>
                      <a:r>
                        <a:rPr lang="en-US" dirty="0" smtClean="0"/>
                        <a:t>Save</a:t>
                      </a:r>
                      <a:r>
                        <a:rPr lang="en-US" baseline="0" dirty="0" smtClean="0"/>
                        <a:t> the time of the reader.</a:t>
                      </a:r>
                      <a:endParaRPr lang="en-US" dirty="0"/>
                    </a:p>
                  </a:txBody>
                  <a:tcPr anchor="ctr"/>
                </a:tc>
                <a:tc>
                  <a:txBody>
                    <a:bodyPr/>
                    <a:lstStyle/>
                    <a:p>
                      <a:r>
                        <a:rPr lang="en-US" dirty="0" smtClean="0"/>
                        <a:t>Save the time of the listener.</a:t>
                      </a:r>
                      <a:endParaRPr lang="en-US" dirty="0"/>
                    </a:p>
                  </a:txBody>
                  <a:tcPr anchor="ctr"/>
                </a:tc>
                <a:tc>
                  <a:txBody>
                    <a:bodyPr/>
                    <a:lstStyle/>
                    <a:p>
                      <a:r>
                        <a:rPr lang="en-US" dirty="0" smtClean="0"/>
                        <a:t>Save the time of</a:t>
                      </a:r>
                      <a:r>
                        <a:rPr lang="en-US" baseline="0" dirty="0" smtClean="0"/>
                        <a:t> the traveler.</a:t>
                      </a:r>
                      <a:endParaRPr lang="en-US" dirty="0"/>
                    </a:p>
                  </a:txBody>
                  <a:tcPr anchor="ctr"/>
                </a:tc>
                <a:tc>
                  <a:txBody>
                    <a:bodyPr/>
                    <a:lstStyle/>
                    <a:p>
                      <a:r>
                        <a:rPr lang="en-US" dirty="0" smtClean="0"/>
                        <a:t>Save the time of the researcher.</a:t>
                      </a:r>
                      <a:endParaRPr lang="en-US" dirty="0"/>
                    </a:p>
                  </a:txBody>
                  <a:tcPr anchor="ctr"/>
                </a:tc>
              </a:tr>
              <a:tr h="927855">
                <a:tc>
                  <a:txBody>
                    <a:bodyPr/>
                    <a:lstStyle/>
                    <a:p>
                      <a:r>
                        <a:rPr lang="en-US" dirty="0" smtClean="0"/>
                        <a:t>Fifth Law</a:t>
                      </a:r>
                      <a:endParaRPr lang="en-US" dirty="0"/>
                    </a:p>
                  </a:txBody>
                  <a:tcPr anchor="ctr"/>
                </a:tc>
                <a:tc gridSpan="4">
                  <a:txBody>
                    <a:bodyPr/>
                    <a:lstStyle/>
                    <a:p>
                      <a:pPr algn="ctr"/>
                      <a:r>
                        <a:rPr lang="en-US" dirty="0" smtClean="0"/>
                        <a:t>A library is a growing organism. </a:t>
                      </a:r>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large_6551303327.jpg"/>
          <p:cNvPicPr>
            <a:picLocks noChangeAspect="1" noChangeArrowheads="1"/>
          </p:cNvPicPr>
          <p:nvPr/>
        </p:nvPicPr>
        <p:blipFill>
          <a:blip r:embed="rId3" cstate="print">
            <a:lum bright="-20000" contrast="-20000"/>
          </a:blip>
          <a:srcRect r="2391"/>
          <a:stretch>
            <a:fillRect/>
          </a:stretch>
        </p:blipFill>
        <p:spPr bwMode="auto">
          <a:xfrm>
            <a:off x="-1" y="0"/>
            <a:ext cx="9144001" cy="6858000"/>
          </a:xfrm>
          <a:prstGeom prst="rect">
            <a:avLst/>
          </a:prstGeom>
          <a:noFill/>
        </p:spPr>
      </p:pic>
      <p:sp>
        <p:nvSpPr>
          <p:cNvPr id="4" name="Text Placeholder 4"/>
          <p:cNvSpPr txBox="1">
            <a:spLocks/>
          </p:cNvSpPr>
          <p:nvPr/>
        </p:nvSpPr>
        <p:spPr>
          <a:xfrm>
            <a:off x="685800" y="1371600"/>
            <a:ext cx="7696200" cy="4495800"/>
          </a:xfrm>
          <a:prstGeom prst="rect">
            <a:avLst/>
          </a:prstGeom>
        </p:spPr>
        <p:txBody>
          <a:bodyPr/>
          <a:lstStyle/>
          <a:p>
            <a:pPr marL="233363" marR="0" lvl="0" indent="-233363" algn="l" defTabSz="457200" rtl="0" eaLnBrk="1" fontAlgn="auto" latinLnBrk="0" hangingPunct="1">
              <a:lnSpc>
                <a:spcPct val="110000"/>
              </a:lnSpc>
              <a:spcBef>
                <a:spcPts val="900"/>
              </a:spcBef>
              <a:spcAft>
                <a:spcPts val="0"/>
              </a:spcAft>
              <a:buClrTx/>
              <a:buSzTx/>
              <a:tabLst/>
              <a:defRPr/>
            </a:pPr>
            <a:endParaRPr kumimoji="0" lang="en-US" sz="2400" b="0" i="1" u="none" strike="noStrike" kern="1200" cap="none" spc="0" normalizeH="0" baseline="0" noProof="0" dirty="0" smtClean="0">
              <a:ln>
                <a:noFill/>
              </a:ln>
              <a:solidFill>
                <a:schemeClr val="accent1"/>
              </a:solidFill>
              <a:effectLst/>
              <a:uLnTx/>
              <a:uFillTx/>
              <a:latin typeface="Arial"/>
              <a:ea typeface="+mn-ea"/>
              <a:cs typeface="Arial"/>
            </a:endParaRPr>
          </a:p>
          <a:p>
            <a:pPr marL="233363" marR="0" lvl="0" indent="-233363" algn="ctr" defTabSz="457200" rtl="0" eaLnBrk="1" fontAlgn="auto" latinLnBrk="0" hangingPunct="1">
              <a:lnSpc>
                <a:spcPct val="110000"/>
              </a:lnSpc>
              <a:spcBef>
                <a:spcPts val="900"/>
              </a:spcBef>
              <a:spcAft>
                <a:spcPts val="0"/>
              </a:spcAft>
              <a:buClrTx/>
              <a:buSzTx/>
              <a:tabLst/>
              <a:defRPr/>
            </a:pPr>
            <a:r>
              <a:rPr kumimoji="0" lang="en-US" sz="2800" b="1" i="1" u="none" strike="noStrike" kern="1200" cap="none" spc="0" normalizeH="0" baseline="0" noProof="0" dirty="0" smtClean="0">
                <a:ln>
                  <a:noFill/>
                </a:ln>
                <a:solidFill>
                  <a:schemeClr val="bg1"/>
                </a:solidFill>
                <a:effectLst/>
                <a:uLnTx/>
                <a:uFillTx/>
                <a:latin typeface="Arial"/>
                <a:ea typeface="+mn-ea"/>
                <a:cs typeface="Arial"/>
              </a:rPr>
              <a:t>“Perhaps the most convenient method of studying the consequences of this law will be to follow the reader from the moment he enters the library to the moment he leaves it</a:t>
            </a:r>
            <a:r>
              <a:rPr lang="en-US" sz="2800" b="1" i="1" dirty="0" smtClean="0">
                <a:solidFill>
                  <a:schemeClr val="bg1"/>
                </a:solidFill>
                <a:latin typeface="Arial"/>
                <a:cs typeface="Arial"/>
              </a:rPr>
              <a:t>…</a:t>
            </a:r>
            <a:r>
              <a:rPr kumimoji="0" lang="en-US" sz="2800" b="1" i="1" u="none" strike="noStrike" kern="1200" cap="none" spc="0" normalizeH="0" baseline="0" noProof="0" dirty="0" smtClean="0">
                <a:ln>
                  <a:noFill/>
                </a:ln>
                <a:solidFill>
                  <a:schemeClr val="bg1"/>
                </a:solidFill>
                <a:effectLst/>
                <a:uLnTx/>
                <a:uFillTx/>
                <a:latin typeface="Arial"/>
                <a:ea typeface="+mn-ea"/>
                <a:cs typeface="Arial"/>
              </a:rPr>
              <a:t>” </a:t>
            </a:r>
          </a:p>
          <a:p>
            <a:pPr marL="233363" marR="0" lvl="0" indent="-233363" algn="ctr" defTabSz="457200" rtl="0" eaLnBrk="1" fontAlgn="auto" latinLnBrk="0" hangingPunct="1">
              <a:lnSpc>
                <a:spcPct val="110000"/>
              </a:lnSpc>
              <a:spcBef>
                <a:spcPts val="900"/>
              </a:spcBef>
              <a:spcAft>
                <a:spcPts val="0"/>
              </a:spcAft>
              <a:buClrTx/>
              <a:buSzTx/>
              <a:tabLst/>
              <a:defRPr/>
            </a:pPr>
            <a:endParaRPr lang="en-US" sz="2400" b="1" i="1" dirty="0" smtClean="0">
              <a:solidFill>
                <a:schemeClr val="bg1"/>
              </a:solidFill>
              <a:latin typeface="Arial"/>
              <a:cs typeface="Arial"/>
            </a:endParaRPr>
          </a:p>
          <a:p>
            <a:pPr marL="233363" marR="0" lvl="0" indent="-233363" algn="r" defTabSz="457200" rtl="0" eaLnBrk="1" fontAlgn="auto" latinLnBrk="0" hangingPunct="1">
              <a:lnSpc>
                <a:spcPct val="110000"/>
              </a:lnSpc>
              <a:spcBef>
                <a:spcPts val="900"/>
              </a:spcBef>
              <a:spcAft>
                <a:spcPts val="0"/>
              </a:spcAft>
              <a:buClrTx/>
              <a:buSzTx/>
              <a:tabLst/>
              <a:defRPr/>
            </a:pPr>
            <a:endParaRPr lang="en-US" sz="2400" b="1" i="1" dirty="0" smtClean="0">
              <a:solidFill>
                <a:schemeClr val="bg1"/>
              </a:solidFill>
              <a:latin typeface="Arial"/>
              <a:cs typeface="Arial"/>
            </a:endParaRPr>
          </a:p>
          <a:p>
            <a:pPr marL="233363" marR="0" lvl="0" indent="-233363" algn="r" defTabSz="457200" rtl="0" eaLnBrk="1" fontAlgn="auto" latinLnBrk="0" hangingPunct="1">
              <a:lnSpc>
                <a:spcPct val="110000"/>
              </a:lnSpc>
              <a:spcBef>
                <a:spcPts val="900"/>
              </a:spcBef>
              <a:spcAft>
                <a:spcPts val="0"/>
              </a:spcAft>
              <a:buClrTx/>
              <a:buSzTx/>
              <a:tabLst/>
              <a:defRPr/>
            </a:pPr>
            <a:r>
              <a:rPr kumimoji="0" lang="en-US" i="1" u="none" strike="noStrike" kern="1200" cap="none" spc="0" normalizeH="0" baseline="0" noProof="0" dirty="0" smtClean="0">
                <a:ln>
                  <a:noFill/>
                </a:ln>
                <a:solidFill>
                  <a:schemeClr val="bg1"/>
                </a:solidFill>
                <a:effectLst/>
                <a:uLnTx/>
                <a:uFillTx/>
                <a:latin typeface="Arial"/>
                <a:ea typeface="+mn-ea"/>
                <a:cs typeface="Arial"/>
              </a:rPr>
              <a:t>(Ranganathan 1931, 337)</a:t>
            </a:r>
            <a:endParaRPr kumimoji="0" lang="en-US" i="1" u="none" strike="noStrike" kern="1200" cap="none" spc="0" normalizeH="0" baseline="0" noProof="0" dirty="0">
              <a:ln>
                <a:noFill/>
              </a:ln>
              <a:solidFill>
                <a:schemeClr val="bg1"/>
              </a:solidFill>
              <a:effectLst/>
              <a:uLnTx/>
              <a:uFillTx/>
              <a:latin typeface="Arial"/>
              <a:ea typeface="+mn-ea"/>
              <a:cs typeface="Aria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ode\Downloads\origin_3456239301.jpg"/>
          <p:cNvPicPr>
            <a:picLocks noChangeAspect="1" noChangeArrowheads="1"/>
          </p:cNvPicPr>
          <p:nvPr/>
        </p:nvPicPr>
        <p:blipFill>
          <a:blip r:embed="rId3" cstate="print"/>
          <a:srcRect t="16038" r="44166" b="22295"/>
          <a:stretch>
            <a:fillRect/>
          </a:stretch>
        </p:blipFill>
        <p:spPr bwMode="auto">
          <a:xfrm>
            <a:off x="4038600" y="609600"/>
            <a:ext cx="5105400" cy="5638800"/>
          </a:xfrm>
          <a:prstGeom prst="rect">
            <a:avLst/>
          </a:prstGeom>
          <a:noFill/>
        </p:spPr>
      </p:pic>
      <p:sp>
        <p:nvSpPr>
          <p:cNvPr id="4" name="Title 3"/>
          <p:cNvSpPr>
            <a:spLocks noGrp="1"/>
          </p:cNvSpPr>
          <p:nvPr>
            <p:ph type="title"/>
          </p:nvPr>
        </p:nvSpPr>
        <p:spPr/>
        <p:txBody>
          <a:bodyPr/>
          <a:lstStyle/>
          <a:p>
            <a:r>
              <a:rPr lang="en-US" dirty="0" smtClean="0"/>
              <a:t>Three Aspects of Time</a:t>
            </a:r>
            <a:endParaRPr lang="en-US" dirty="0"/>
          </a:p>
        </p:txBody>
      </p:sp>
      <p:sp>
        <p:nvSpPr>
          <p:cNvPr id="2" name="Content Placeholder 1"/>
          <p:cNvSpPr>
            <a:spLocks noGrp="1"/>
          </p:cNvSpPr>
          <p:nvPr>
            <p:ph idx="4294967295"/>
          </p:nvPr>
        </p:nvSpPr>
        <p:spPr>
          <a:xfrm>
            <a:off x="152400" y="1066800"/>
            <a:ext cx="3886200" cy="4648200"/>
          </a:xfrm>
        </p:spPr>
        <p:txBody>
          <a:bodyPr>
            <a:noAutofit/>
          </a:bodyPr>
          <a:lstStyle/>
          <a:p>
            <a:endParaRPr lang="en-US" dirty="0" smtClean="0"/>
          </a:p>
          <a:p>
            <a:r>
              <a:rPr lang="en-US" sz="2800" dirty="0" smtClean="0">
                <a:solidFill>
                  <a:schemeClr val="tx1"/>
                </a:solidFill>
                <a:latin typeface="Arial" pitchFamily="34" charset="0"/>
                <a:cs typeface="Arial" pitchFamily="34" charset="0"/>
              </a:rPr>
              <a:t>Time as simply time</a:t>
            </a:r>
          </a:p>
          <a:p>
            <a:r>
              <a:rPr lang="en-US" sz="2800" dirty="0" smtClean="0">
                <a:solidFill>
                  <a:schemeClr val="tx1"/>
                </a:solidFill>
                <a:latin typeface="Arial" pitchFamily="34" charset="0"/>
                <a:cs typeface="Arial" pitchFamily="34" charset="0"/>
              </a:rPr>
              <a:t>Time as a shorthand for convenience</a:t>
            </a:r>
          </a:p>
          <a:p>
            <a:r>
              <a:rPr lang="en-US" sz="2800" dirty="0" smtClean="0">
                <a:solidFill>
                  <a:schemeClr val="tx1"/>
                </a:solidFill>
                <a:latin typeface="Arial" pitchFamily="34" charset="0"/>
                <a:cs typeface="Arial" pitchFamily="34" charset="0"/>
              </a:rPr>
              <a:t>Time as stand-in for the entire service experience</a:t>
            </a:r>
            <a:r>
              <a:rPr lang="en-US" sz="2800" dirty="0" smtClean="0">
                <a:solidFill>
                  <a:schemeClr val="tx1"/>
                </a:solidFill>
              </a:rPr>
              <a:t> </a:t>
            </a:r>
            <a:endParaRPr lang="en-US" sz="28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as Time</a:t>
            </a:r>
            <a:endParaRPr lang="en-US" dirty="0"/>
          </a:p>
        </p:txBody>
      </p:sp>
      <p:sp>
        <p:nvSpPr>
          <p:cNvPr id="3" name="Content Placeholder 2"/>
          <p:cNvSpPr>
            <a:spLocks noGrp="1"/>
          </p:cNvSpPr>
          <p:nvPr>
            <p:ph idx="4294967295"/>
          </p:nvPr>
        </p:nvSpPr>
        <p:spPr>
          <a:xfrm>
            <a:off x="228600" y="1676400"/>
            <a:ext cx="4495800" cy="4221163"/>
          </a:xfrm>
        </p:spPr>
        <p:txBody>
          <a:bodyPr>
            <a:normAutofit/>
          </a:bodyPr>
          <a:lstStyle/>
          <a:p>
            <a:pPr>
              <a:buNone/>
            </a:pPr>
            <a:r>
              <a:rPr lang="en-US" sz="2800" b="1" dirty="0" smtClean="0">
                <a:solidFill>
                  <a:schemeClr val="tx1"/>
                </a:solidFill>
                <a:latin typeface="Arial" pitchFamily="34" charset="0"/>
                <a:cs typeface="Arial" pitchFamily="34" charset="0"/>
              </a:rPr>
              <a:t>Seekers</a:t>
            </a:r>
          </a:p>
          <a:p>
            <a:r>
              <a:rPr lang="en-US" sz="2800" dirty="0" smtClean="0">
                <a:solidFill>
                  <a:schemeClr val="tx1"/>
                </a:solidFill>
                <a:latin typeface="Arial" pitchFamily="34" charset="0"/>
                <a:cs typeface="Arial" pitchFamily="34" charset="0"/>
              </a:rPr>
              <a:t>Overwhelmed by information</a:t>
            </a:r>
          </a:p>
          <a:p>
            <a:r>
              <a:rPr lang="en-US" sz="2800" dirty="0" smtClean="0">
                <a:solidFill>
                  <a:schemeClr val="tx1"/>
                </a:solidFill>
                <a:latin typeface="Arial" pitchFamily="34" charset="0"/>
                <a:cs typeface="Arial" pitchFamily="34" charset="0"/>
              </a:rPr>
              <a:t>No tolerance for delays</a:t>
            </a:r>
          </a:p>
        </p:txBody>
      </p:sp>
      <p:sp>
        <p:nvSpPr>
          <p:cNvPr id="4" name="TextBox 3"/>
          <p:cNvSpPr txBox="1"/>
          <p:nvPr/>
        </p:nvSpPr>
        <p:spPr>
          <a:xfrm>
            <a:off x="5105400" y="5174288"/>
            <a:ext cx="3733800" cy="461665"/>
          </a:xfrm>
          <a:prstGeom prst="rect">
            <a:avLst/>
          </a:prstGeom>
          <a:noFill/>
        </p:spPr>
        <p:txBody>
          <a:bodyPr wrap="square" rtlCol="0">
            <a:spAutoFit/>
          </a:bodyPr>
          <a:lstStyle/>
          <a:p>
            <a:r>
              <a:rPr lang="en-US" sz="1200" dirty="0" smtClean="0"/>
              <a:t>(Alves 2013; Connaway, Dickey, and Radford 2011; Fast and Campbell 2004; Sweeney 2006)</a:t>
            </a:r>
          </a:p>
        </p:txBody>
      </p:sp>
      <p:pic>
        <p:nvPicPr>
          <p:cNvPr id="3074" name="Picture 2" descr="C:\Users\hoode\Downloads\origin_320161805.jpg"/>
          <p:cNvPicPr>
            <a:picLocks noChangeAspect="1" noChangeArrowheads="1"/>
          </p:cNvPicPr>
          <p:nvPr/>
        </p:nvPicPr>
        <p:blipFill>
          <a:blip r:embed="rId3" cstate="print"/>
          <a:srcRect l="2407" r="27792"/>
          <a:stretch>
            <a:fillRect/>
          </a:stretch>
        </p:blipFill>
        <p:spPr bwMode="auto">
          <a:xfrm>
            <a:off x="4724400" y="838200"/>
            <a:ext cx="4419600" cy="4221163"/>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Cookbook Finder</a:t>
            </a:r>
            <a:endParaRPr lang="en-US" dirty="0"/>
          </a:p>
        </p:txBody>
      </p:sp>
      <p:pic>
        <p:nvPicPr>
          <p:cNvPr id="52228" name="Picture 4"/>
          <p:cNvPicPr>
            <a:picLocks noChangeAspect="1" noChangeArrowheads="1"/>
          </p:cNvPicPr>
          <p:nvPr/>
        </p:nvPicPr>
        <p:blipFill>
          <a:blip r:embed="rId3" cstate="print"/>
          <a:srcRect l="10354" t="10583" r="11379" b="3711"/>
          <a:stretch>
            <a:fillRect/>
          </a:stretch>
        </p:blipFill>
        <p:spPr bwMode="auto">
          <a:xfrm>
            <a:off x="53268" y="152400"/>
            <a:ext cx="9026002" cy="6177378"/>
          </a:xfrm>
          <a:prstGeom prst="rect">
            <a:avLst/>
          </a:prstGeom>
          <a:noFill/>
          <a:ln w="9525">
            <a:noFill/>
            <a:miter lim="800000"/>
            <a:headEnd/>
            <a:tailEnd/>
          </a:ln>
        </p:spPr>
      </p:pic>
      <p:sp>
        <p:nvSpPr>
          <p:cNvPr id="8" name="Rectangle 7"/>
          <p:cNvSpPr/>
          <p:nvPr/>
        </p:nvSpPr>
        <p:spPr>
          <a:xfrm>
            <a:off x="2161711" y="6457300"/>
            <a:ext cx="6917559" cy="369332"/>
          </a:xfrm>
          <a:prstGeom prst="rect">
            <a:avLst/>
          </a:prstGeom>
        </p:spPr>
        <p:txBody>
          <a:bodyPr wrap="square">
            <a:spAutoFit/>
          </a:bodyPr>
          <a:lstStyle/>
          <a:p>
            <a:r>
              <a:rPr lang="en-US" dirty="0" smtClean="0">
                <a:hlinkClick r:id="rId4"/>
              </a:rPr>
              <a:t>http://experimental.worldcat.org/xfinder/cookbookfinder.html</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Time as Time</a:t>
            </a:r>
            <a:endParaRPr lang="en-US" dirty="0"/>
          </a:p>
        </p:txBody>
      </p:sp>
      <p:sp>
        <p:nvSpPr>
          <p:cNvPr id="5" name="Content Placeholder 1"/>
          <p:cNvSpPr txBox="1">
            <a:spLocks/>
          </p:cNvSpPr>
          <p:nvPr/>
        </p:nvSpPr>
        <p:spPr>
          <a:xfrm>
            <a:off x="457200" y="1295400"/>
            <a:ext cx="4038600" cy="4221163"/>
          </a:xfrm>
          <a:prstGeom prst="rect">
            <a:avLst/>
          </a:prstGeom>
        </p:spPr>
        <p:txBody>
          <a:bodyPr vert="horz" lIns="91440" tIns="45720" rIns="91440" bIns="45720" rtlCol="0">
            <a:normAutofit/>
          </a:bodyPr>
          <a:lstStyle/>
          <a:p>
            <a:pPr marL="233363" marR="0" lvl="0" indent="-233363" algn="l" defTabSz="457200" rtl="0" eaLnBrk="1" fontAlgn="auto" latinLnBrk="0" hangingPunct="1">
              <a:lnSpc>
                <a:spcPct val="110000"/>
              </a:lnSpc>
              <a:spcBef>
                <a:spcPts val="9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Contributors</a:t>
            </a:r>
          </a:p>
          <a:p>
            <a:pPr marL="233363" indent="-233363">
              <a:lnSpc>
                <a:spcPct val="110000"/>
              </a:lnSpc>
              <a:spcBef>
                <a:spcPts val="900"/>
              </a:spcBef>
              <a:buFont typeface="Arial"/>
              <a:buChar char="•"/>
              <a:defRPr/>
            </a:pPr>
            <a:r>
              <a:rPr lang="en-US" sz="2800" dirty="0" smtClean="0">
                <a:latin typeface="Arial" pitchFamily="34" charset="0"/>
                <a:cs typeface="Arial" pitchFamily="34" charset="0"/>
              </a:rPr>
              <a:t>Time and resource constraints</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lang="en-US" sz="2800" dirty="0" smtClean="0">
                <a:latin typeface="Arial" pitchFamily="34" charset="0"/>
                <a:cs typeface="Arial" pitchFamily="34" charset="0"/>
              </a:rPr>
              <a:t>Delayed contributions</a:t>
            </a:r>
          </a:p>
          <a:p>
            <a:pPr marL="690563" lvl="1" indent="-233363">
              <a:lnSpc>
                <a:spcPct val="110000"/>
              </a:lnSpc>
              <a:spcBef>
                <a:spcPts val="900"/>
              </a:spcBef>
              <a:buFont typeface="Arial"/>
              <a:buChar char="•"/>
              <a:defRPr/>
            </a:pPr>
            <a:r>
              <a:rPr lang="en-US" sz="2800" dirty="0" smtClean="0">
                <a:latin typeface="Arial" pitchFamily="34" charset="0"/>
                <a:cs typeface="Arial" pitchFamily="34" charset="0"/>
              </a:rPr>
              <a:t>Time</a:t>
            </a:r>
            <a:r>
              <a:rPr lang="en-US" sz="2800" dirty="0" smtClean="0">
                <a:latin typeface="Arial"/>
                <a:cs typeface="Arial"/>
              </a:rPr>
              <a:t> </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lang="en-US" sz="2800" dirty="0" smtClean="0">
              <a:latin typeface="Arial"/>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6" name="TextBox 5"/>
          <p:cNvSpPr txBox="1"/>
          <p:nvPr/>
        </p:nvSpPr>
        <p:spPr>
          <a:xfrm>
            <a:off x="5334000" y="5516563"/>
            <a:ext cx="3505200" cy="553998"/>
          </a:xfrm>
          <a:prstGeom prst="rect">
            <a:avLst/>
          </a:prstGeom>
          <a:noFill/>
        </p:spPr>
        <p:txBody>
          <a:bodyPr wrap="square" rtlCol="0">
            <a:spAutoFit/>
          </a:bodyPr>
          <a:lstStyle/>
          <a:p>
            <a:r>
              <a:rPr lang="en-US" sz="1200" dirty="0" smtClean="0"/>
              <a:t>(Connaway and Dickey 2010b; Faniel 2009)</a:t>
            </a:r>
          </a:p>
          <a:p>
            <a:endParaRPr lang="en-US" dirty="0"/>
          </a:p>
        </p:txBody>
      </p:sp>
      <p:pic>
        <p:nvPicPr>
          <p:cNvPr id="4098" name="Picture 2" descr="C:\Users\hoode\Downloads\large_6950430281.jpg"/>
          <p:cNvPicPr>
            <a:picLocks noChangeAspect="1" noChangeArrowheads="1"/>
          </p:cNvPicPr>
          <p:nvPr/>
        </p:nvPicPr>
        <p:blipFill>
          <a:blip r:embed="rId3" cstate="print"/>
          <a:srcRect l="20930" r="13953"/>
          <a:stretch>
            <a:fillRect/>
          </a:stretch>
        </p:blipFill>
        <p:spPr bwMode="auto">
          <a:xfrm>
            <a:off x="4572000" y="762000"/>
            <a:ext cx="4267200" cy="4370933"/>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large_8583120909 (1).jpg"/>
          <p:cNvPicPr>
            <a:picLocks noChangeAspect="1" noChangeArrowheads="1"/>
          </p:cNvPicPr>
          <p:nvPr/>
        </p:nvPicPr>
        <p:blipFill>
          <a:blip r:embed="rId3" cstate="print">
            <a:lum bright="-30000" contrast="-30000"/>
          </a:blip>
          <a:srcRect r="33781" b="25540"/>
          <a:stretch>
            <a:fillRect/>
          </a:stretch>
        </p:blipFill>
        <p:spPr bwMode="auto">
          <a:xfrm>
            <a:off x="-1" y="0"/>
            <a:ext cx="9144001" cy="6858000"/>
          </a:xfrm>
          <a:prstGeom prst="rect">
            <a:avLst/>
          </a:prstGeom>
          <a:noFill/>
        </p:spPr>
      </p:pic>
      <p:sp>
        <p:nvSpPr>
          <p:cNvPr id="5" name="Text Placeholder 4"/>
          <p:cNvSpPr txBox="1">
            <a:spLocks/>
          </p:cNvSpPr>
          <p:nvPr/>
        </p:nvSpPr>
        <p:spPr>
          <a:xfrm>
            <a:off x="152400" y="609600"/>
            <a:ext cx="8839200" cy="5410200"/>
          </a:xfrm>
          <a:prstGeom prst="rect">
            <a:avLst/>
          </a:prstGeom>
        </p:spPr>
        <p:txBody>
          <a:bodyPr/>
          <a:lstStyle/>
          <a:p>
            <a:pPr marL="233363" lvl="0" indent="-233363" algn="ctr">
              <a:lnSpc>
                <a:spcPct val="110000"/>
              </a:lnSpc>
              <a:spcBef>
                <a:spcPts val="900"/>
              </a:spcBef>
            </a:pPr>
            <a:endParaRPr lang="en-US" sz="2400" i="1" dirty="0" smtClean="0">
              <a:solidFill>
                <a:schemeClr val="accent1"/>
              </a:solidFill>
            </a:endParaRPr>
          </a:p>
          <a:p>
            <a:pPr marL="233363" lvl="0" indent="-233363" algn="ctr">
              <a:lnSpc>
                <a:spcPct val="110000"/>
              </a:lnSpc>
              <a:spcBef>
                <a:spcPts val="900"/>
              </a:spcBef>
            </a:pPr>
            <a:endParaRPr lang="en-US" sz="2400" i="1" dirty="0" smtClean="0">
              <a:solidFill>
                <a:schemeClr val="accent1"/>
              </a:solidFill>
            </a:endParaRPr>
          </a:p>
          <a:p>
            <a:pPr marL="233363" lvl="0" indent="-233363" algn="ctr">
              <a:lnSpc>
                <a:spcPct val="110000"/>
              </a:lnSpc>
              <a:spcBef>
                <a:spcPts val="900"/>
              </a:spcBef>
            </a:pPr>
            <a:endParaRPr lang="en-US" sz="2400" i="1" dirty="0" smtClean="0">
              <a:solidFill>
                <a:schemeClr val="accent1"/>
              </a:solidFill>
            </a:endParaRPr>
          </a:p>
          <a:p>
            <a:pPr marL="233363" lvl="0" indent="-233363" algn="ctr">
              <a:lnSpc>
                <a:spcPct val="110000"/>
              </a:lnSpc>
              <a:spcBef>
                <a:spcPts val="900"/>
              </a:spcBef>
            </a:pPr>
            <a:r>
              <a:rPr lang="en-US" sz="2800" b="1" i="1" dirty="0" smtClean="0">
                <a:solidFill>
                  <a:schemeClr val="bg1"/>
                </a:solidFill>
              </a:rPr>
              <a:t>Convenience: (1) fitness or suitability for performing an action or fulfilling a requirement; and (2) something (as an appliance, device, service) conducive to comfort or ease </a:t>
            </a:r>
          </a:p>
          <a:p>
            <a:pPr marL="233363" lvl="0" indent="-233363" algn="ctr">
              <a:lnSpc>
                <a:spcPct val="110000"/>
              </a:lnSpc>
              <a:spcBef>
                <a:spcPts val="900"/>
              </a:spcBef>
            </a:pPr>
            <a:endParaRPr lang="en-US" sz="2800" b="1" i="1" dirty="0" smtClean="0">
              <a:solidFill>
                <a:schemeClr val="bg1"/>
              </a:solidFill>
            </a:endParaRPr>
          </a:p>
          <a:p>
            <a:pPr marL="233363" lvl="0" indent="-233363" algn="ctr">
              <a:lnSpc>
                <a:spcPct val="110000"/>
              </a:lnSpc>
              <a:spcBef>
                <a:spcPts val="900"/>
              </a:spcBef>
            </a:pPr>
            <a:endParaRPr lang="en-US" sz="2800" b="1" i="1" dirty="0" smtClean="0">
              <a:solidFill>
                <a:schemeClr val="bg1"/>
              </a:solidFill>
            </a:endParaRPr>
          </a:p>
          <a:p>
            <a:pPr marL="233363" lvl="0" indent="-233363" algn="ctr">
              <a:lnSpc>
                <a:spcPct val="110000"/>
              </a:lnSpc>
              <a:spcBef>
                <a:spcPts val="900"/>
              </a:spcBef>
            </a:pPr>
            <a:r>
              <a:rPr lang="en-US" sz="2800" b="1" i="1" dirty="0" smtClean="0">
                <a:solidFill>
                  <a:schemeClr val="bg1"/>
                </a:solidFill>
              </a:rPr>
              <a:t>									</a:t>
            </a:r>
            <a:endParaRPr kumimoji="0" lang="en-US" i="1" u="none" strike="noStrike" kern="1200" cap="none" spc="0" normalizeH="0" baseline="0" noProof="0" dirty="0">
              <a:ln>
                <a:noFill/>
              </a:ln>
              <a:solidFill>
                <a:schemeClr val="bg1"/>
              </a:solidFill>
              <a:effectLst/>
              <a:uLnTx/>
              <a:uFillTx/>
              <a:latin typeface="Arial"/>
              <a:ea typeface="+mn-ea"/>
              <a:cs typeface="Arial"/>
            </a:endParaRPr>
          </a:p>
        </p:txBody>
      </p:sp>
      <p:sp>
        <p:nvSpPr>
          <p:cNvPr id="4" name="Rectangle 3"/>
          <p:cNvSpPr/>
          <p:nvPr/>
        </p:nvSpPr>
        <p:spPr>
          <a:xfrm>
            <a:off x="3429000" y="5410200"/>
            <a:ext cx="2443554" cy="369332"/>
          </a:xfrm>
          <a:prstGeom prst="rect">
            <a:avLst/>
          </a:prstGeom>
        </p:spPr>
        <p:txBody>
          <a:bodyPr wrap="none">
            <a:spAutoFit/>
          </a:bodyPr>
          <a:lstStyle/>
          <a:p>
            <a:r>
              <a:rPr lang="en-US" dirty="0" smtClean="0">
                <a:solidFill>
                  <a:schemeClr val="bg1"/>
                </a:solidFill>
              </a:rPr>
              <a:t>(Merriam-Webster.com)</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as Convenience</a:t>
            </a:r>
            <a:endParaRPr lang="en-US" dirty="0"/>
          </a:p>
        </p:txBody>
      </p:sp>
      <p:sp>
        <p:nvSpPr>
          <p:cNvPr id="4" name="Content Placeholder 3"/>
          <p:cNvSpPr>
            <a:spLocks noGrp="1"/>
          </p:cNvSpPr>
          <p:nvPr>
            <p:ph idx="1"/>
          </p:nvPr>
        </p:nvSpPr>
        <p:spPr>
          <a:xfrm>
            <a:off x="4724400" y="990600"/>
            <a:ext cx="4114800" cy="5153025"/>
          </a:xfrm>
        </p:spPr>
        <p:txBody>
          <a:bodyPr/>
          <a:lstStyle/>
          <a:p>
            <a:pPr>
              <a:buNone/>
            </a:pPr>
            <a:r>
              <a:rPr lang="en-US" sz="2800" b="1" dirty="0" smtClean="0">
                <a:latin typeface="Arial" pitchFamily="34" charset="0"/>
                <a:cs typeface="Arial" pitchFamily="34" charset="0"/>
              </a:rPr>
              <a:t>Search Engines</a:t>
            </a:r>
          </a:p>
          <a:p>
            <a:pPr>
              <a:buClr>
                <a:schemeClr val="accent3"/>
              </a:buClr>
              <a:buFont typeface="Wingdings" pitchFamily="2" charset="2"/>
              <a:buChar char="ü"/>
            </a:pPr>
            <a:r>
              <a:rPr lang="en-US" sz="2800" dirty="0" smtClean="0">
                <a:latin typeface="Arial" pitchFamily="34" charset="0"/>
                <a:cs typeface="Arial" pitchFamily="34" charset="0"/>
              </a:rPr>
              <a:t>Fast and easy</a:t>
            </a:r>
          </a:p>
          <a:p>
            <a:pPr>
              <a:buClr>
                <a:schemeClr val="accent3"/>
              </a:buClr>
              <a:buFont typeface="Wingdings" pitchFamily="2" charset="2"/>
              <a:buChar char="ü"/>
            </a:pPr>
            <a:r>
              <a:rPr lang="en-US" sz="2800" dirty="0" smtClean="0">
                <a:latin typeface="Arial" pitchFamily="34" charset="0"/>
                <a:cs typeface="Arial" pitchFamily="34" charset="0"/>
              </a:rPr>
              <a:t>Cost-effective</a:t>
            </a:r>
          </a:p>
          <a:p>
            <a:pPr>
              <a:buClr>
                <a:schemeClr val="accent3"/>
              </a:buClr>
              <a:buFont typeface="Wingdings" pitchFamily="2" charset="2"/>
              <a:buChar char="ü"/>
            </a:pPr>
            <a:r>
              <a:rPr lang="en-US" sz="2800" dirty="0" smtClean="0">
                <a:latin typeface="Arial" pitchFamily="34" charset="0"/>
                <a:cs typeface="Arial" pitchFamily="34" charset="0"/>
              </a:rPr>
              <a:t>Available</a:t>
            </a:r>
          </a:p>
          <a:p>
            <a:pPr>
              <a:buNone/>
            </a:pPr>
            <a:endParaRPr lang="en-US" dirty="0"/>
          </a:p>
        </p:txBody>
      </p:sp>
      <p:sp>
        <p:nvSpPr>
          <p:cNvPr id="5" name="Text Placeholder 4"/>
          <p:cNvSpPr>
            <a:spLocks noGrp="1"/>
          </p:cNvSpPr>
          <p:nvPr>
            <p:ph type="body" sz="half" idx="2"/>
          </p:nvPr>
        </p:nvSpPr>
        <p:spPr>
          <a:xfrm>
            <a:off x="457200" y="990600"/>
            <a:ext cx="4114800" cy="2895600"/>
          </a:xfrm>
        </p:spPr>
        <p:txBody>
          <a:bodyPr>
            <a:normAutofit/>
          </a:bodyPr>
          <a:lstStyle/>
          <a:p>
            <a:r>
              <a:rPr lang="en-US" sz="2800" b="1" dirty="0" smtClean="0">
                <a:latin typeface="Arial" pitchFamily="34" charset="0"/>
                <a:cs typeface="Arial" pitchFamily="34" charset="0"/>
              </a:rPr>
              <a:t>Libraries</a:t>
            </a:r>
          </a:p>
          <a:p>
            <a:pPr>
              <a:buClr>
                <a:schemeClr val="accent2"/>
              </a:buClr>
              <a:buFont typeface="Wingdings" pitchFamily="2" charset="2"/>
              <a:buChar char="ü"/>
            </a:pPr>
            <a:r>
              <a:rPr lang="en-US" sz="2800" dirty="0" smtClean="0">
                <a:latin typeface="Arial" pitchFamily="34" charset="0"/>
                <a:cs typeface="Arial" pitchFamily="34" charset="0"/>
              </a:rPr>
              <a:t>Limited hours</a:t>
            </a:r>
          </a:p>
          <a:p>
            <a:pPr>
              <a:buClr>
                <a:schemeClr val="accent2"/>
              </a:buClr>
              <a:buFont typeface="Wingdings" pitchFamily="2" charset="2"/>
              <a:buChar char="ü"/>
            </a:pPr>
            <a:r>
              <a:rPr lang="en-US" sz="2800" dirty="0" smtClean="0">
                <a:latin typeface="Arial" pitchFamily="34" charset="0"/>
                <a:cs typeface="Arial" pitchFamily="34" charset="0"/>
              </a:rPr>
              <a:t>Long travel distances</a:t>
            </a:r>
          </a:p>
          <a:p>
            <a:pPr>
              <a:buClr>
                <a:schemeClr val="accent2"/>
              </a:buClr>
              <a:buFont typeface="Wingdings" pitchFamily="2" charset="2"/>
              <a:buChar char="ü"/>
            </a:pPr>
            <a:r>
              <a:rPr lang="en-US" sz="2800" dirty="0" smtClean="0">
                <a:latin typeface="Arial" pitchFamily="34" charset="0"/>
                <a:cs typeface="Arial" pitchFamily="34" charset="0"/>
              </a:rPr>
              <a:t>Time intensive</a:t>
            </a:r>
            <a:endParaRPr lang="en-US" sz="2800" dirty="0">
              <a:latin typeface="Arial" pitchFamily="34" charset="0"/>
              <a:cs typeface="Arial" pitchFamily="34" charset="0"/>
            </a:endParaRPr>
          </a:p>
        </p:txBody>
      </p:sp>
      <p:sp>
        <p:nvSpPr>
          <p:cNvPr id="6" name="TextBox 5"/>
          <p:cNvSpPr txBox="1"/>
          <p:nvPr/>
        </p:nvSpPr>
        <p:spPr>
          <a:xfrm>
            <a:off x="5486400" y="5105400"/>
            <a:ext cx="3352800" cy="1015663"/>
          </a:xfrm>
          <a:prstGeom prst="rect">
            <a:avLst/>
          </a:prstGeom>
          <a:noFill/>
        </p:spPr>
        <p:txBody>
          <a:bodyPr wrap="square" rtlCol="0">
            <a:spAutoFit/>
          </a:bodyPr>
          <a:lstStyle/>
          <a:p>
            <a:r>
              <a:rPr lang="en-US" sz="1200" dirty="0" smtClean="0"/>
              <a:t>(Connaway, Dickey, and Radford 2011; Connaway 2013b; Connaway, Lanclos, and Hood 2013; Connaway, Lanclos, White, Le Cornu, and Hood 2013; Pullinger 1999; De Rosa 2005)</a:t>
            </a:r>
            <a:endParaRPr lang="en-US" dirty="0"/>
          </a:p>
        </p:txBody>
      </p:sp>
      <p:pic>
        <p:nvPicPr>
          <p:cNvPr id="5122" name="Picture 2" descr="C:\Users\hoode\Downloads\large_452838421.jpg"/>
          <p:cNvPicPr>
            <a:picLocks noChangeAspect="1" noChangeArrowheads="1"/>
          </p:cNvPicPr>
          <p:nvPr/>
        </p:nvPicPr>
        <p:blipFill>
          <a:blip r:embed="rId3" cstate="print"/>
          <a:srcRect/>
          <a:stretch>
            <a:fillRect/>
          </a:stretch>
        </p:blipFill>
        <p:spPr bwMode="auto">
          <a:xfrm>
            <a:off x="295653" y="3886200"/>
            <a:ext cx="5136897" cy="2257425"/>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11960" t="8814" r="46844" b="25080"/>
          <a:stretch>
            <a:fillRect/>
          </a:stretch>
        </p:blipFill>
        <p:spPr bwMode="auto">
          <a:xfrm>
            <a:off x="4419600" y="609600"/>
            <a:ext cx="4724400" cy="4572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Time as User Experience</a:t>
            </a:r>
            <a:endParaRPr lang="en-US" dirty="0"/>
          </a:p>
        </p:txBody>
      </p:sp>
      <p:sp>
        <p:nvSpPr>
          <p:cNvPr id="3" name="Content Placeholder 2"/>
          <p:cNvSpPr>
            <a:spLocks noGrp="1"/>
          </p:cNvSpPr>
          <p:nvPr>
            <p:ph idx="1"/>
          </p:nvPr>
        </p:nvSpPr>
        <p:spPr>
          <a:xfrm>
            <a:off x="381000" y="1676400"/>
            <a:ext cx="3886200" cy="3505200"/>
          </a:xfrm>
        </p:spPr>
        <p:txBody>
          <a:bodyPr>
            <a:normAutofit/>
          </a:bodyPr>
          <a:lstStyle/>
          <a:p>
            <a:pPr>
              <a:buNone/>
            </a:pPr>
            <a:r>
              <a:rPr lang="en-US" sz="2800" b="1" dirty="0" smtClean="0">
                <a:latin typeface="Arial" pitchFamily="34" charset="0"/>
                <a:cs typeface="Arial" pitchFamily="34" charset="0"/>
              </a:rPr>
              <a:t>Discovery</a:t>
            </a:r>
          </a:p>
          <a:p>
            <a:r>
              <a:rPr lang="en-US" sz="2800" dirty="0" smtClean="0">
                <a:latin typeface="Arial" pitchFamily="34" charset="0"/>
                <a:cs typeface="Arial" pitchFamily="34" charset="0"/>
              </a:rPr>
              <a:t>Quick and convenient</a:t>
            </a:r>
          </a:p>
          <a:p>
            <a:r>
              <a:rPr lang="en-US" sz="2800" dirty="0" smtClean="0">
                <a:latin typeface="Arial" pitchFamily="34" charset="0"/>
                <a:cs typeface="Arial" pitchFamily="34" charset="0"/>
              </a:rPr>
              <a:t>Familiar</a:t>
            </a:r>
          </a:p>
          <a:p>
            <a:r>
              <a:rPr lang="en-US" sz="2800" dirty="0" smtClean="0">
                <a:latin typeface="Arial" pitchFamily="34" charset="0"/>
                <a:cs typeface="Arial" pitchFamily="34" charset="0"/>
              </a:rPr>
              <a:t>Rated, reviewed, and ranked by relevancy</a:t>
            </a:r>
          </a:p>
        </p:txBody>
      </p:sp>
      <p:sp>
        <p:nvSpPr>
          <p:cNvPr id="5" name="TextBox 4"/>
          <p:cNvSpPr txBox="1"/>
          <p:nvPr/>
        </p:nvSpPr>
        <p:spPr>
          <a:xfrm>
            <a:off x="2286000" y="5232737"/>
            <a:ext cx="6781800" cy="1015663"/>
          </a:xfrm>
          <a:prstGeom prst="rect">
            <a:avLst/>
          </a:prstGeom>
          <a:noFill/>
        </p:spPr>
        <p:txBody>
          <a:bodyPr wrap="square" rtlCol="0">
            <a:spAutoFit/>
          </a:bodyPr>
          <a:lstStyle/>
          <a:p>
            <a:r>
              <a:rPr lang="en-US" sz="1200" dirty="0" smtClean="0"/>
              <a:t>(Calhoun, Cantrell, Gallagher, and Hawk 2009; Connaway 2013b; Connaway, Dickey, and Radford 2011; Connaway, Lanclos, and Hood 2013; Connaway, Lanclos, White, Le Cornu, and Hood 2013; Connaway and Radford 2011; Connaway, White, Lanclos, and Le Cornu 2013; Dempsey 2012; Head and Eisenberg 2009; Purcell, Rainie, Heaps, Buchanan, Friedrich, Jacklin, Chen, and Zickuhr 2012)</a:t>
            </a:r>
            <a:endParaRPr lang="en-US" sz="2400"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i="1" dirty="0" smtClean="0">
                <a:latin typeface="Arial" pitchFamily="34" charset="0"/>
                <a:cs typeface="Arial" pitchFamily="34" charset="0"/>
              </a:rPr>
              <a:t>Our Interpretation </a:t>
            </a:r>
            <a:br>
              <a:rPr lang="en-US" i="1" dirty="0" smtClean="0">
                <a:latin typeface="Arial" pitchFamily="34" charset="0"/>
                <a:cs typeface="Arial" pitchFamily="34" charset="0"/>
              </a:rPr>
            </a:br>
            <a:r>
              <a:rPr lang="en-US" i="1" dirty="0" smtClean="0">
                <a:latin typeface="Arial" pitchFamily="34" charset="0"/>
                <a:cs typeface="Arial" pitchFamily="34" charset="0"/>
              </a:rPr>
              <a:t>of the Law</a:t>
            </a:r>
            <a:endParaRPr lang="en-US" i="1" dirty="0">
              <a:latin typeface="Arial" pitchFamily="34" charset="0"/>
              <a:cs typeface="Arial" pitchFamily="34" charset="0"/>
            </a:endParaRPr>
          </a:p>
        </p:txBody>
      </p:sp>
      <p:sp>
        <p:nvSpPr>
          <p:cNvPr id="7" name="Text Placeholder 6"/>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ode\Downloads\large_2283676770.jpg"/>
          <p:cNvPicPr>
            <a:picLocks noChangeAspect="1" noChangeArrowheads="1"/>
          </p:cNvPicPr>
          <p:nvPr/>
        </p:nvPicPr>
        <p:blipFill>
          <a:blip r:embed="rId3" cstate="print">
            <a:lum bright="-20000" contrast="-30000"/>
          </a:blip>
          <a:srcRect r="17500" b="16667"/>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609600" y="990600"/>
            <a:ext cx="8077200" cy="5153025"/>
          </a:xfrm>
        </p:spPr>
        <p:txBody>
          <a:bodyPr>
            <a:normAutofit/>
          </a:bodyPr>
          <a:lstStyle/>
          <a:p>
            <a:pPr algn="ctr">
              <a:buNone/>
            </a:pPr>
            <a:endParaRPr lang="en-US" sz="2800" i="1" dirty="0" smtClean="0"/>
          </a:p>
          <a:p>
            <a:pPr algn="ctr">
              <a:buNone/>
            </a:pPr>
            <a:endParaRPr lang="en-US" sz="2800" i="1" dirty="0" smtClean="0">
              <a:solidFill>
                <a:schemeClr val="bg1"/>
              </a:solidFill>
            </a:endParaRPr>
          </a:p>
          <a:p>
            <a:pPr algn="ctr">
              <a:buNone/>
            </a:pPr>
            <a:r>
              <a:rPr lang="en-US" sz="2800" b="1" i="1" dirty="0" smtClean="0">
                <a:solidFill>
                  <a:schemeClr val="bg1"/>
                </a:solidFill>
              </a:rPr>
              <a:t>Save the time of the reader</a:t>
            </a:r>
          </a:p>
          <a:p>
            <a:pPr algn="ctr">
              <a:buNone/>
            </a:pPr>
            <a:r>
              <a:rPr lang="en-US" sz="2800" b="1" i="1" dirty="0" smtClean="0">
                <a:solidFill>
                  <a:schemeClr val="bg1"/>
                </a:solidFill>
              </a:rPr>
              <a:t>=</a:t>
            </a:r>
          </a:p>
          <a:p>
            <a:pPr algn="ctr">
              <a:buNone/>
            </a:pPr>
            <a:r>
              <a:rPr lang="en-US" sz="2800" b="1" i="1" dirty="0" smtClean="0">
                <a:solidFill>
                  <a:schemeClr val="bg1"/>
                </a:solidFill>
              </a:rPr>
              <a:t>Embed library systems and services into users’ existing workflows</a:t>
            </a:r>
            <a:endParaRPr lang="en-US" sz="28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533400" y="990600"/>
            <a:ext cx="4648200" cy="5153025"/>
          </a:xfrm>
        </p:spPr>
        <p:txBody>
          <a:bodyPr/>
          <a:lstStyle/>
          <a:p>
            <a:pPr>
              <a:buNone/>
            </a:pPr>
            <a:endParaRPr lang="en-US" b="1" dirty="0" smtClean="0"/>
          </a:p>
          <a:p>
            <a:pPr>
              <a:buNone/>
            </a:pPr>
            <a:r>
              <a:rPr lang="en-US" b="1" dirty="0" smtClean="0">
                <a:latin typeface="Arial" pitchFamily="34" charset="0"/>
                <a:cs typeface="Arial" pitchFamily="34" charset="0"/>
              </a:rPr>
              <a:t>Inform Users</a:t>
            </a:r>
          </a:p>
          <a:p>
            <a:r>
              <a:rPr lang="en-US" dirty="0" smtClean="0">
                <a:latin typeface="Arial" pitchFamily="34" charset="0"/>
                <a:cs typeface="Arial" pitchFamily="34" charset="0"/>
              </a:rPr>
              <a:t>Market and promote library services</a:t>
            </a:r>
          </a:p>
          <a:p>
            <a:r>
              <a:rPr lang="en-US" dirty="0" smtClean="0">
                <a:latin typeface="Arial" pitchFamily="34" charset="0"/>
                <a:cs typeface="Arial" pitchFamily="34" charset="0"/>
              </a:rPr>
              <a:t>Provide a broad range of tools</a:t>
            </a:r>
          </a:p>
          <a:p>
            <a:r>
              <a:rPr lang="en-US" dirty="0" smtClean="0">
                <a:latin typeface="Arial" pitchFamily="34" charset="0"/>
                <a:cs typeface="Arial" pitchFamily="34" charset="0"/>
              </a:rPr>
              <a:t>Remove the barriers between discovering and accessing information</a:t>
            </a:r>
            <a:endParaRPr lang="en-US" dirty="0">
              <a:latin typeface="Arial" pitchFamily="34" charset="0"/>
              <a:cs typeface="Arial" pitchFamily="34" charset="0"/>
            </a:endParaRPr>
          </a:p>
        </p:txBody>
      </p:sp>
      <p:sp>
        <p:nvSpPr>
          <p:cNvPr id="5" name="TextBox 4"/>
          <p:cNvSpPr txBox="1"/>
          <p:nvPr/>
        </p:nvSpPr>
        <p:spPr>
          <a:xfrm>
            <a:off x="2362200" y="5787479"/>
            <a:ext cx="3270250" cy="276999"/>
          </a:xfrm>
          <a:prstGeom prst="rect">
            <a:avLst/>
          </a:prstGeom>
          <a:noFill/>
        </p:spPr>
        <p:txBody>
          <a:bodyPr wrap="square" rtlCol="0">
            <a:spAutoFit/>
          </a:bodyPr>
          <a:lstStyle/>
          <a:p>
            <a:r>
              <a:rPr lang="en-US" sz="1200" dirty="0" smtClean="0"/>
              <a:t>(Connaway, Dickey, and Radford 2013)</a:t>
            </a:r>
            <a:endParaRPr lang="en-US" dirty="0"/>
          </a:p>
        </p:txBody>
      </p:sp>
      <p:pic>
        <p:nvPicPr>
          <p:cNvPr id="1027" name="Picture 3" descr="C:\Users\hoode\AppData\Local\Microsoft\Windows\Temporary Internet Files\Content.IE5\FYZ68Y1I\MP900448485[1].jpg"/>
          <p:cNvPicPr>
            <a:picLocks noChangeAspect="1" noChangeArrowheads="1"/>
          </p:cNvPicPr>
          <p:nvPr/>
        </p:nvPicPr>
        <p:blipFill>
          <a:blip r:embed="rId3" cstate="print"/>
          <a:srcRect/>
          <a:stretch>
            <a:fillRect/>
          </a:stretch>
        </p:blipFill>
        <p:spPr bwMode="auto">
          <a:xfrm>
            <a:off x="5632450" y="990600"/>
            <a:ext cx="3511550" cy="526732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1734" y="1600200"/>
            <a:ext cx="2819400" cy="885825"/>
          </a:xfrm>
        </p:spPr>
        <p:txBody>
          <a:bodyPr>
            <a:noAutofit/>
          </a:bodyPr>
          <a:lstStyle/>
          <a:p>
            <a:pPr>
              <a:buNone/>
            </a:pPr>
            <a:r>
              <a:rPr lang="en-US" sz="2800" b="1" dirty="0" smtClean="0">
                <a:solidFill>
                  <a:schemeClr val="bg1"/>
                </a:solidFill>
                <a:latin typeface="Comic Sans MS" pitchFamily="66" charset="0"/>
                <a:ea typeface="Open Sans" pitchFamily="34" charset="0"/>
                <a:cs typeface="Open Sans" pitchFamily="34" charset="0"/>
              </a:rPr>
              <a:t>Being Seamless</a:t>
            </a:r>
          </a:p>
        </p:txBody>
      </p:sp>
      <p:sp>
        <p:nvSpPr>
          <p:cNvPr id="5" name="TextBox 4"/>
          <p:cNvSpPr txBox="1"/>
          <p:nvPr/>
        </p:nvSpPr>
        <p:spPr>
          <a:xfrm>
            <a:off x="6100549" y="5744289"/>
            <a:ext cx="2743200" cy="276999"/>
          </a:xfrm>
          <a:prstGeom prst="rect">
            <a:avLst/>
          </a:prstGeom>
          <a:noFill/>
        </p:spPr>
        <p:txBody>
          <a:bodyPr wrap="square" rtlCol="0">
            <a:spAutoFit/>
          </a:bodyPr>
          <a:lstStyle/>
          <a:p>
            <a:r>
              <a:rPr lang="en-US" sz="1200" dirty="0" smtClean="0">
                <a:solidFill>
                  <a:schemeClr val="bg1"/>
                </a:solidFill>
              </a:rPr>
              <a:t>(Connaway and Dickey 2010a)</a:t>
            </a:r>
            <a:endParaRPr lang="en-US" dirty="0">
              <a:solidFill>
                <a:schemeClr val="bg1"/>
              </a:solidFill>
            </a:endParaRPr>
          </a:p>
        </p:txBody>
      </p:sp>
      <p:sp>
        <p:nvSpPr>
          <p:cNvPr id="6" name="Content Placeholder 2"/>
          <p:cNvSpPr txBox="1">
            <a:spLocks/>
          </p:cNvSpPr>
          <p:nvPr/>
        </p:nvSpPr>
        <p:spPr>
          <a:xfrm>
            <a:off x="2991134" y="1600200"/>
            <a:ext cx="5852615" cy="2971800"/>
          </a:xfrm>
          <a:prstGeom prst="rect">
            <a:avLst/>
          </a:prstGeom>
        </p:spPr>
        <p:txBody>
          <a:bodyPr vert="horz" lIns="91440" tIns="45720" rIns="91440" bIns="45720" rtlCol="0">
            <a:normAutofit/>
          </a:bodyPr>
          <a:lstStyle/>
          <a:p>
            <a:pPr marL="233363" lvl="0" indent="-233363">
              <a:lnSpc>
                <a:spcPct val="110000"/>
              </a:lnSpc>
              <a:spcBef>
                <a:spcPts val="900"/>
              </a:spcBef>
              <a:defRPr/>
            </a:pPr>
            <a:r>
              <a:rPr lang="en-US" sz="2800" b="1" dirty="0" smtClean="0">
                <a:solidFill>
                  <a:schemeClr val="bg1"/>
                </a:solidFill>
                <a:latin typeface="Arial" pitchFamily="34" charset="0"/>
                <a:ea typeface="Open Sans" pitchFamily="34" charset="0"/>
                <a:cs typeface="Arial" pitchFamily="34" charset="0"/>
              </a:rPr>
              <a:t>=</a:t>
            </a:r>
            <a:r>
              <a:rPr lang="en-US" sz="2800" b="1" dirty="0" smtClean="0">
                <a:solidFill>
                  <a:schemeClr val="bg1"/>
                </a:solidFill>
                <a:latin typeface="Comic Sans MS" pitchFamily="66" charset="0"/>
                <a:ea typeface="Open Sans" pitchFamily="34" charset="0"/>
                <a:cs typeface="Open Sans" pitchFamily="34" charset="0"/>
              </a:rPr>
              <a:t>	 Efficiency</a:t>
            </a:r>
            <a:endParaRPr kumimoji="0" lang="en-US" sz="2800" b="1" i="0" u="none" strike="noStrike" kern="1200" cap="none" spc="0" normalizeH="0" baseline="0" noProof="0" dirty="0" smtClean="0">
              <a:ln>
                <a:noFill/>
              </a:ln>
              <a:solidFill>
                <a:schemeClr val="bg1"/>
              </a:solidFill>
              <a:effectLst/>
              <a:uLnTx/>
              <a:uFillTx/>
              <a:latin typeface="Comic Sans MS" pitchFamily="66" charset="0"/>
              <a:ea typeface="Open Sans" pitchFamily="34" charset="0"/>
              <a:cs typeface="Open Sans" pitchFamily="34" charset="0"/>
            </a:endParaRPr>
          </a:p>
          <a:p>
            <a:pPr marL="233363" marR="0" lvl="0" indent="-233363" algn="l" defTabSz="457200" rtl="0" eaLnBrk="1" fontAlgn="auto" latinLnBrk="0" hangingPunct="1">
              <a:lnSpc>
                <a:spcPct val="110000"/>
              </a:lnSpc>
              <a:spcBef>
                <a:spcPts val="9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bg1"/>
                </a:solidFill>
                <a:effectLst/>
                <a:uLnTx/>
                <a:uFillTx/>
                <a:latin typeface="Comic Sans MS" pitchFamily="66" charset="0"/>
                <a:ea typeface="Open Sans" pitchFamily="34" charset="0"/>
                <a:cs typeface="Open Sans" pitchFamily="34" charset="0"/>
              </a:rPr>
              <a:t>+</a:t>
            </a:r>
            <a:r>
              <a:rPr lang="en-US" sz="2800" b="1" dirty="0" smtClean="0">
                <a:solidFill>
                  <a:schemeClr val="bg1"/>
                </a:solidFill>
                <a:latin typeface="Comic Sans MS" pitchFamily="66" charset="0"/>
                <a:ea typeface="Open Sans" pitchFamily="34" charset="0"/>
                <a:cs typeface="Open Sans" pitchFamily="34" charset="0"/>
              </a:rPr>
              <a:t> 	</a:t>
            </a:r>
            <a:r>
              <a:rPr kumimoji="0" lang="en-US" sz="2800" b="1" i="0" u="none" strike="noStrike" kern="1200" cap="none" spc="0" normalizeH="0" baseline="0" noProof="0" dirty="0" smtClean="0">
                <a:ln>
                  <a:noFill/>
                </a:ln>
                <a:solidFill>
                  <a:schemeClr val="bg1"/>
                </a:solidFill>
                <a:effectLst/>
                <a:uLnTx/>
                <a:uFillTx/>
                <a:latin typeface="Comic Sans MS" pitchFamily="66" charset="0"/>
                <a:ea typeface="Open Sans" pitchFamily="34" charset="0"/>
                <a:cs typeface="Open Sans" pitchFamily="34" charset="0"/>
              </a:rPr>
              <a:t>Knowledge of external and  </a:t>
            </a:r>
            <a:r>
              <a:rPr kumimoji="0" lang="en-US" sz="2800" b="1" i="0" u="none" strike="noStrike" kern="1200" cap="none" spc="0" normalizeH="0" noProof="0" dirty="0" smtClean="0">
                <a:ln>
                  <a:noFill/>
                </a:ln>
                <a:solidFill>
                  <a:schemeClr val="bg1"/>
                </a:solidFill>
                <a:effectLst/>
                <a:uLnTx/>
                <a:uFillTx/>
                <a:latin typeface="Comic Sans MS" pitchFamily="66" charset="0"/>
                <a:ea typeface="Open Sans" pitchFamily="34" charset="0"/>
                <a:cs typeface="Open Sans" pitchFamily="34" charset="0"/>
              </a:rPr>
              <a:t> </a:t>
            </a:r>
            <a:br>
              <a:rPr kumimoji="0" lang="en-US" sz="2800" b="1" i="0" u="none" strike="noStrike" kern="1200" cap="none" spc="0" normalizeH="0" noProof="0" dirty="0" smtClean="0">
                <a:ln>
                  <a:noFill/>
                </a:ln>
                <a:solidFill>
                  <a:schemeClr val="bg1"/>
                </a:solidFill>
                <a:effectLst/>
                <a:uLnTx/>
                <a:uFillTx/>
                <a:latin typeface="Comic Sans MS" pitchFamily="66" charset="0"/>
                <a:ea typeface="Open Sans" pitchFamily="34" charset="0"/>
                <a:cs typeface="Open Sans" pitchFamily="34" charset="0"/>
              </a:rPr>
            </a:br>
            <a:r>
              <a:rPr kumimoji="0" lang="en-US" sz="2800" b="1" i="0" u="none" strike="noStrike" kern="1200" cap="none" spc="0" normalizeH="0" noProof="0" dirty="0" smtClean="0">
                <a:ln>
                  <a:noFill/>
                </a:ln>
                <a:solidFill>
                  <a:schemeClr val="bg1"/>
                </a:solidFill>
                <a:effectLst/>
                <a:uLnTx/>
                <a:uFillTx/>
                <a:latin typeface="Comic Sans MS" pitchFamily="66" charset="0"/>
                <a:ea typeface="Open Sans" pitchFamily="34" charset="0"/>
                <a:cs typeface="Open Sans" pitchFamily="34" charset="0"/>
              </a:rPr>
              <a:t>	</a:t>
            </a:r>
            <a:r>
              <a:rPr kumimoji="0" lang="en-US" sz="2800" b="1" i="0" u="none" strike="noStrike" kern="1200" cap="none" spc="0" normalizeH="0" baseline="0" noProof="0" dirty="0" smtClean="0">
                <a:ln>
                  <a:noFill/>
                </a:ln>
                <a:solidFill>
                  <a:schemeClr val="bg1"/>
                </a:solidFill>
                <a:effectLst/>
                <a:uLnTx/>
                <a:uFillTx/>
                <a:latin typeface="Comic Sans MS" pitchFamily="66" charset="0"/>
                <a:ea typeface="Open Sans" pitchFamily="34" charset="0"/>
                <a:cs typeface="Open Sans" pitchFamily="34" charset="0"/>
              </a:rPr>
              <a:t>internal systems</a:t>
            </a:r>
          </a:p>
          <a:p>
            <a:pPr marL="233363" marR="0" lvl="0" indent="-233363" algn="l" defTabSz="457200" rtl="0" eaLnBrk="1" fontAlgn="auto" latinLnBrk="0" hangingPunct="1">
              <a:lnSpc>
                <a:spcPct val="110000"/>
              </a:lnSpc>
              <a:spcBef>
                <a:spcPts val="9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bg1"/>
                </a:solidFill>
                <a:effectLst/>
                <a:uLnTx/>
                <a:uFillTx/>
                <a:latin typeface="Comic Sans MS" pitchFamily="66" charset="0"/>
                <a:ea typeface="Open Sans" pitchFamily="34" charset="0"/>
                <a:cs typeface="Open Sans" pitchFamily="34" charset="0"/>
              </a:rPr>
              <a:t>+		Knowledge of user-centered  	services</a:t>
            </a:r>
          </a:p>
        </p:txBody>
      </p:sp>
    </p:spTree>
    <p:extLst>
      <p:ext uri="{BB962C8B-B14F-4D97-AF65-F5344CB8AC3E}">
        <p14:creationId xmlns="" xmlns:p14="http://schemas.microsoft.com/office/powerpoint/2010/main" val="260514703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hoode\AppData\Local\Microsoft\Windows\Temporary Internet Files\Content.IE5\FYZ68Y1I\MP900422786[1].jpg"/>
          <p:cNvPicPr>
            <a:picLocks noChangeAspect="1" noChangeArrowheads="1"/>
          </p:cNvPicPr>
          <p:nvPr/>
        </p:nvPicPr>
        <p:blipFill>
          <a:blip r:embed="rId3" cstate="print"/>
          <a:srcRect/>
          <a:stretch>
            <a:fillRect/>
          </a:stretch>
        </p:blipFill>
        <p:spPr bwMode="auto">
          <a:xfrm>
            <a:off x="4267200" y="838200"/>
            <a:ext cx="4652635" cy="4652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304800" y="990600"/>
            <a:ext cx="3962400" cy="5153025"/>
          </a:xfrm>
        </p:spPr>
        <p:txBody>
          <a:bodyPr>
            <a:noAutofit/>
          </a:bodyPr>
          <a:lstStyle/>
          <a:p>
            <a:pPr>
              <a:buNone/>
            </a:pPr>
            <a:r>
              <a:rPr lang="en-US" sz="2800" b="1" dirty="0" smtClean="0">
                <a:latin typeface="Arial" pitchFamily="34" charset="0"/>
                <a:cs typeface="Arial" pitchFamily="34" charset="0"/>
              </a:rPr>
              <a:t>Be Proactive</a:t>
            </a:r>
          </a:p>
          <a:p>
            <a:r>
              <a:rPr lang="en-US" sz="2800" dirty="0" smtClean="0">
                <a:latin typeface="Arial" pitchFamily="34" charset="0"/>
                <a:cs typeface="Arial" pitchFamily="34" charset="0"/>
              </a:rPr>
              <a:t>Sense and respond</a:t>
            </a:r>
            <a:br>
              <a:rPr lang="en-US" sz="2800" dirty="0" smtClean="0">
                <a:latin typeface="Arial" pitchFamily="34" charset="0"/>
                <a:cs typeface="Arial" pitchFamily="34" charset="0"/>
              </a:rPr>
            </a:br>
            <a:r>
              <a:rPr lang="en-US" sz="2800" dirty="0" smtClean="0">
                <a:latin typeface="Arial" pitchFamily="34" charset="0"/>
                <a:cs typeface="Arial" pitchFamily="34" charset="0"/>
              </a:rPr>
              <a:t>to challenges</a:t>
            </a:r>
          </a:p>
          <a:p>
            <a:r>
              <a:rPr lang="en-US" sz="2800" dirty="0" smtClean="0">
                <a:latin typeface="Arial" pitchFamily="34" charset="0"/>
                <a:cs typeface="Arial" pitchFamily="34" charset="0"/>
              </a:rPr>
              <a:t>Be bold</a:t>
            </a:r>
          </a:p>
          <a:p>
            <a:r>
              <a:rPr lang="en-US" sz="2800" dirty="0" smtClean="0">
                <a:latin typeface="Arial" pitchFamily="34" charset="0"/>
                <a:cs typeface="Arial" pitchFamily="34" charset="0"/>
              </a:rPr>
              <a:t>Be inventive</a:t>
            </a:r>
          </a:p>
          <a:p>
            <a:r>
              <a:rPr lang="en-US" sz="2800" dirty="0" smtClean="0">
                <a:latin typeface="Arial" pitchFamily="34" charset="0"/>
                <a:cs typeface="Arial" pitchFamily="34" charset="0"/>
              </a:rPr>
              <a:t>Take risks</a:t>
            </a:r>
            <a:endParaRPr lang="en-US" sz="2800" dirty="0">
              <a:latin typeface="Arial" pitchFamily="34" charset="0"/>
              <a:cs typeface="Arial" pitchFamily="34" charset="0"/>
            </a:endParaRPr>
          </a:p>
        </p:txBody>
      </p:sp>
      <p:sp>
        <p:nvSpPr>
          <p:cNvPr id="5" name="TextBox 4"/>
          <p:cNvSpPr txBox="1"/>
          <p:nvPr/>
        </p:nvSpPr>
        <p:spPr>
          <a:xfrm>
            <a:off x="1676400" y="5905711"/>
            <a:ext cx="1981200" cy="276999"/>
          </a:xfrm>
          <a:prstGeom prst="rect">
            <a:avLst/>
          </a:prstGeom>
          <a:noFill/>
        </p:spPr>
        <p:txBody>
          <a:bodyPr wrap="square" rtlCol="0">
            <a:spAutoFit/>
          </a:bodyPr>
          <a:lstStyle/>
          <a:p>
            <a:r>
              <a:rPr lang="en-US" sz="1200" dirty="0" smtClean="0"/>
              <a:t>(Faniel 2009) </a:t>
            </a:r>
            <a:endParaRPr lang="en-US" dirty="0"/>
          </a:p>
        </p:txBody>
      </p:sp>
      <p:pic>
        <p:nvPicPr>
          <p:cNvPr id="2051" name="Picture 3" descr="C:\Users\hoode\AppData\Local\Microsoft\Windows\Temporary Internet Files\Content.IE5\NPE9WNEN\MP900400481[1].jpg"/>
          <p:cNvPicPr>
            <a:picLocks noChangeAspect="1" noChangeArrowheads="1"/>
          </p:cNvPicPr>
          <p:nvPr/>
        </p:nvPicPr>
        <p:blipFill>
          <a:blip r:embed="rId4" cstate="print"/>
          <a:srcRect/>
          <a:stretch>
            <a:fillRect/>
          </a:stretch>
        </p:blipFill>
        <p:spPr bwMode="auto">
          <a:xfrm>
            <a:off x="3886200" y="4526931"/>
            <a:ext cx="2276845" cy="151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Users\hoode\AppData\Local\Microsoft\Windows\Temporary Internet Files\Content.IE5\2515ZFSP\MP900202188[1].jpg"/>
          <p:cNvPicPr>
            <a:picLocks noChangeAspect="1" noChangeArrowheads="1"/>
          </p:cNvPicPr>
          <p:nvPr/>
        </p:nvPicPr>
        <p:blipFill>
          <a:blip r:embed="rId5" cstate="print"/>
          <a:srcRect/>
          <a:stretch>
            <a:fillRect/>
          </a:stretch>
        </p:blipFill>
        <p:spPr bwMode="auto">
          <a:xfrm>
            <a:off x="6552605" y="4717123"/>
            <a:ext cx="2134195" cy="1426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C:\Users\hoode\AppData\Local\Microsoft\Windows\Temporary Internet Files\Content.IE5\FYZ68Y1I\MP910216400[1].png"/>
          <p:cNvPicPr>
            <a:picLocks noChangeAspect="1" noChangeArrowheads="1"/>
          </p:cNvPicPr>
          <p:nvPr/>
        </p:nvPicPr>
        <p:blipFill>
          <a:blip r:embed="rId6" cstate="print"/>
          <a:srcRect/>
          <a:stretch>
            <a:fillRect/>
          </a:stretch>
        </p:blipFill>
        <p:spPr bwMode="auto">
          <a:xfrm>
            <a:off x="2994463" y="2400146"/>
            <a:ext cx="2545473" cy="2217563"/>
          </a:xfrm>
          <a:prstGeom prst="rect">
            <a:avLst/>
          </a:prstGeom>
          <a:noFill/>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457200" y="990600"/>
            <a:ext cx="3962400" cy="5153025"/>
          </a:xfrm>
        </p:spPr>
        <p:txBody>
          <a:bodyPr>
            <a:normAutofit/>
          </a:bodyPr>
          <a:lstStyle/>
          <a:p>
            <a:pPr>
              <a:buNone/>
            </a:pPr>
            <a:r>
              <a:rPr lang="en-US" sz="2800" b="1" dirty="0" smtClean="0">
                <a:latin typeface="Arial" pitchFamily="34" charset="0"/>
                <a:cs typeface="Arial" pitchFamily="34" charset="0"/>
              </a:rPr>
              <a:t>Look Upstream</a:t>
            </a:r>
          </a:p>
          <a:p>
            <a:r>
              <a:rPr lang="en-US" sz="2800" dirty="0" smtClean="0">
                <a:latin typeface="Arial" pitchFamily="34" charset="0"/>
                <a:cs typeface="Arial" pitchFamily="34" charset="0"/>
              </a:rPr>
              <a:t>Are students using a particular service?</a:t>
            </a:r>
          </a:p>
          <a:p>
            <a:r>
              <a:rPr lang="en-US" sz="2800" dirty="0" smtClean="0">
                <a:latin typeface="Arial" pitchFamily="34" charset="0"/>
                <a:cs typeface="Arial" pitchFamily="34" charset="0"/>
              </a:rPr>
              <a:t>Is there a way to apply the technology?</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Meet them</a:t>
            </a:r>
            <a:endParaRPr lang="en-US" sz="2800" dirty="0">
              <a:latin typeface="Arial" pitchFamily="34" charset="0"/>
              <a:cs typeface="Arial" pitchFamily="34" charset="0"/>
            </a:endParaRPr>
          </a:p>
        </p:txBody>
      </p:sp>
      <p:pic>
        <p:nvPicPr>
          <p:cNvPr id="12290" name="Picture 2" descr="C:\Users\hoode\Downloads\large_11289244226.jpg"/>
          <p:cNvPicPr>
            <a:picLocks noChangeAspect="1" noChangeArrowheads="1"/>
          </p:cNvPicPr>
          <p:nvPr/>
        </p:nvPicPr>
        <p:blipFill>
          <a:blip r:embed="rId3" cstate="print"/>
          <a:srcRect/>
          <a:stretch>
            <a:fillRect/>
          </a:stretch>
        </p:blipFill>
        <p:spPr bwMode="auto">
          <a:xfrm>
            <a:off x="5334000" y="650433"/>
            <a:ext cx="3733800" cy="5597967"/>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Lidia's Italy in America</a:t>
            </a:r>
          </a:p>
        </p:txBody>
      </p:sp>
      <p:pic>
        <p:nvPicPr>
          <p:cNvPr id="55299" name="Picture 3">
            <a:hlinkClick r:id="rId2"/>
          </p:cNvPr>
          <p:cNvPicPr>
            <a:picLocks noChangeAspect="1" noChangeArrowheads="1"/>
          </p:cNvPicPr>
          <p:nvPr/>
        </p:nvPicPr>
        <p:blipFill>
          <a:blip r:embed="rId3" cstate="print"/>
          <a:srcRect l="25290" t="8781" r="26223" b="3010"/>
          <a:stretch>
            <a:fillRect/>
          </a:stretch>
        </p:blipFill>
        <p:spPr bwMode="auto">
          <a:xfrm>
            <a:off x="1074238" y="0"/>
            <a:ext cx="6019060" cy="684384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hoode\Downloads\origin_105783011.jpg"/>
          <p:cNvPicPr>
            <a:picLocks noChangeAspect="1" noChangeArrowheads="1"/>
          </p:cNvPicPr>
          <p:nvPr/>
        </p:nvPicPr>
        <p:blipFill>
          <a:blip r:embed="rId3" cstate="print"/>
          <a:srcRect t="35034" r="17778"/>
          <a:stretch>
            <a:fillRect/>
          </a:stretch>
        </p:blipFill>
        <p:spPr bwMode="auto">
          <a:xfrm>
            <a:off x="-1" y="0"/>
            <a:ext cx="9144001" cy="6858000"/>
          </a:xfrm>
          <a:prstGeom prst="rect">
            <a:avLst/>
          </a:prstGeom>
          <a:noFill/>
        </p:spPr>
      </p:pic>
      <p:sp>
        <p:nvSpPr>
          <p:cNvPr id="3" name="Content Placeholder 2"/>
          <p:cNvSpPr>
            <a:spLocks noGrp="1"/>
          </p:cNvSpPr>
          <p:nvPr>
            <p:ph idx="1"/>
          </p:nvPr>
        </p:nvSpPr>
        <p:spPr>
          <a:xfrm>
            <a:off x="609600" y="990600"/>
            <a:ext cx="8077200" cy="5153025"/>
          </a:xfrm>
        </p:spPr>
        <p:txBody>
          <a:bodyPr/>
          <a:lstStyle/>
          <a:p>
            <a:pPr algn="ctr">
              <a:buNone/>
            </a:pPr>
            <a:endParaRPr lang="en-US" b="1" i="1" dirty="0" smtClean="0">
              <a:solidFill>
                <a:schemeClr val="accent1"/>
              </a:solidFill>
            </a:endParaRPr>
          </a:p>
          <a:p>
            <a:pPr algn="ctr">
              <a:buNone/>
            </a:pPr>
            <a:endParaRPr lang="en-US" b="1" i="1" dirty="0" smtClean="0">
              <a:solidFill>
                <a:schemeClr val="accent1"/>
              </a:solidFill>
            </a:endParaRPr>
          </a:p>
          <a:p>
            <a:pPr algn="ctr">
              <a:buNone/>
            </a:pPr>
            <a:endParaRPr lang="en-US" b="1" i="1" dirty="0" smtClean="0">
              <a:solidFill>
                <a:schemeClr val="accent1"/>
              </a:solidFill>
            </a:endParaRPr>
          </a:p>
          <a:p>
            <a:pPr algn="ctr">
              <a:buNone/>
            </a:pPr>
            <a:endParaRPr lang="en-US" b="1" i="1" dirty="0" smtClean="0">
              <a:solidFill>
                <a:schemeClr val="accent1"/>
              </a:solidFill>
            </a:endParaRPr>
          </a:p>
          <a:p>
            <a:pPr algn="ctr">
              <a:buNone/>
            </a:pPr>
            <a:r>
              <a:rPr lang="en-US" sz="2800" b="1" i="1" dirty="0" smtClean="0">
                <a:solidFill>
                  <a:schemeClr val="bg1"/>
                </a:solidFill>
              </a:rPr>
              <a:t>Save the time of the reader</a:t>
            </a:r>
          </a:p>
          <a:p>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Selected Bibliography</a:t>
            </a:r>
            <a:endParaRPr lang="en-US" dirty="0"/>
          </a:p>
        </p:txBody>
      </p:sp>
      <p:sp>
        <p:nvSpPr>
          <p:cNvPr id="6" name="Text Placeholder 5"/>
          <p:cNvSpPr>
            <a:spLocks noGrp="1"/>
          </p:cNvSpPr>
          <p:nvPr>
            <p:ph type="body" sz="half" idx="2"/>
          </p:nvPr>
        </p:nvSpPr>
        <p:spPr>
          <a:xfrm>
            <a:off x="457200" y="838200"/>
            <a:ext cx="8229599" cy="5153025"/>
          </a:xfrm>
        </p:spPr>
        <p:txBody>
          <a:bodyPr>
            <a:noAutofit/>
          </a:bodyPr>
          <a:lstStyle/>
          <a:p>
            <a:pPr marL="463550" indent="-463550"/>
            <a:r>
              <a:rPr lang="en-US" sz="1100" dirty="0" smtClean="0"/>
              <a:t>Alves, Julio. 2013. Unintentional knowledge: What we find when we’re not looking. </a:t>
            </a:r>
            <a:r>
              <a:rPr lang="en-US" sz="1100" i="1" dirty="0" smtClean="0"/>
              <a:t>The Chronicle of Higher Education: The Chronicle Review </a:t>
            </a:r>
            <a:r>
              <a:rPr lang="en-US" sz="1100" dirty="0" smtClean="0"/>
              <a:t>(June 23), </a:t>
            </a:r>
            <a:r>
              <a:rPr lang="en-US" sz="1100" u="sng" dirty="0" smtClean="0">
                <a:hlinkClick r:id="rId3"/>
              </a:rPr>
              <a:t>http://chronicle.com/article/Unintentional-Knowledge/139891/?cid=cr&amp;utm_source=cr&amp;utm_medium=en</a:t>
            </a:r>
            <a:r>
              <a:rPr lang="en-US" sz="1100" u="sng" dirty="0" smtClean="0"/>
              <a:t>.</a:t>
            </a:r>
            <a:endParaRPr lang="en-US" sz="1100" dirty="0" smtClean="0"/>
          </a:p>
          <a:p>
            <a:pPr marL="463550" indent="-463550"/>
            <a:r>
              <a:rPr lang="en-US" sz="1100" dirty="0" smtClean="0"/>
              <a:t>Calhoun, Karen, Joanne Cantrell, Peggy Gallagher, and Janet Hawk. 2009. </a:t>
            </a:r>
            <a:r>
              <a:rPr lang="en-US" sz="1100" i="1" dirty="0" smtClean="0"/>
              <a:t>Online catalogs: What users and librarians want: An OCLC report</a:t>
            </a:r>
            <a:r>
              <a:rPr lang="en-US" sz="1100" dirty="0" smtClean="0"/>
              <a:t>. Dublin, OH: OCLC.</a:t>
            </a:r>
          </a:p>
          <a:p>
            <a:pPr marL="463550" indent="-463550"/>
            <a:r>
              <a:rPr lang="en-US" sz="1100" dirty="0" smtClean="0"/>
              <a:t>Case, Donald Owen. 2012. </a:t>
            </a:r>
            <a:r>
              <a:rPr lang="en-US" sz="1100" i="1" dirty="0" smtClean="0"/>
              <a:t>Looking for information: A survey of research on information seeking, needs and behavior.</a:t>
            </a:r>
            <a:r>
              <a:rPr lang="en-US" sz="1100" dirty="0" smtClean="0"/>
              <a:t> Bingley, UK: Emerald Group.</a:t>
            </a:r>
          </a:p>
          <a:p>
            <a:pPr marL="463550" indent="-463550"/>
            <a:r>
              <a:rPr lang="en-US" sz="1100" dirty="0" smtClean="0"/>
              <a:t>Connaway, Lynn Silipigni. 2013a. Findings from user behavior studies: A user’s world. Presented at ALA Midwinter Meeting and Exhibits, January 28, 2013, in Seattle, Washington.  </a:t>
            </a:r>
          </a:p>
          <a:p>
            <a:pPr marL="463550" indent="-463550"/>
            <a:r>
              <a:rPr lang="en-US" sz="1100" dirty="0" smtClean="0"/>
              <a:t>Connaway, Lynn Silipigni. 2013b. Why the internet is more attractive than the library. </a:t>
            </a:r>
            <a:r>
              <a:rPr lang="en-US" sz="1100" i="1" dirty="0" smtClean="0"/>
              <a:t>The Serials Librarian</a:t>
            </a:r>
            <a:r>
              <a:rPr lang="en-US" sz="1100" dirty="0" smtClean="0"/>
              <a:t> 64, no. 1-4: 41-56. </a:t>
            </a:r>
          </a:p>
          <a:p>
            <a:pPr marL="463550" indent="-463550"/>
            <a:r>
              <a:rPr lang="en-US" sz="1100" dirty="0" smtClean="0"/>
              <a:t>Connaway, Lynn Silipigni, and Timothy J. Dickey. 2010a.</a:t>
            </a:r>
            <a:r>
              <a:rPr lang="en-US" sz="1100" i="1" dirty="0" smtClean="0"/>
              <a:t> The digital information seeker: Report of findings from selected OCLC, RIN, and JISC user behavior projects.</a:t>
            </a:r>
            <a:r>
              <a:rPr lang="en-US" sz="1100" dirty="0" smtClean="0"/>
              <a:t> </a:t>
            </a:r>
            <a:r>
              <a:rPr lang="en-US" sz="1100" u="sng" dirty="0" smtClean="0">
                <a:hlinkClick r:id="rId4"/>
              </a:rPr>
              <a:t>http://www.jisc.ac.uk/media/documents/publications/reports/2010/digitalinformationseekerreport.pdf</a:t>
            </a:r>
            <a:r>
              <a:rPr lang="en-US" sz="1100" dirty="0" smtClean="0"/>
              <a:t>.</a:t>
            </a:r>
          </a:p>
          <a:p>
            <a:pPr marL="463550" indent="-463550"/>
            <a:r>
              <a:rPr lang="en-US" sz="1100" dirty="0" smtClean="0"/>
              <a:t>Connaway, Lynn Silipigni, and Timothy J. Dickey. 2010b. </a:t>
            </a:r>
            <a:r>
              <a:rPr lang="en-US" sz="1100" i="1" dirty="0" smtClean="0"/>
              <a:t>Towards a profile of the researcher of today: What can we learn from JISC Projects? Common themes identified in an analysis of JISC virtual research environment and digital repository projects.</a:t>
            </a:r>
            <a:r>
              <a:rPr lang="en-US" sz="1100" dirty="0" smtClean="0"/>
              <a:t> </a:t>
            </a:r>
            <a:r>
              <a:rPr lang="en-US" sz="1100" u="sng" dirty="0" smtClean="0">
                <a:hlinkClick r:id="rId5"/>
              </a:rPr>
              <a:t>http://ie-repository.jisc.ac.uk/418/2/VirtualScholar_themesFromProjects_revised.pdf</a:t>
            </a:r>
            <a:r>
              <a:rPr lang="en-US" sz="1100" dirty="0" smtClean="0"/>
              <a:t>.</a:t>
            </a:r>
          </a:p>
          <a:p>
            <a:pPr marL="463550" indent="-463550"/>
            <a:r>
              <a:rPr lang="en-US" sz="1100" dirty="0" smtClean="0"/>
              <a:t>Connaway, Lynn Silipigni, Timothy J. Dickey, and Marie L. Radford.  2011. “If it is too inconvenient I’m not going after it:” Convenience as a critical factor in information-seeking behaviors. </a:t>
            </a:r>
            <a:r>
              <a:rPr lang="en-US" sz="1100" i="1" dirty="0" smtClean="0"/>
              <a:t>Library &amp; Information Science Research</a:t>
            </a:r>
            <a:r>
              <a:rPr lang="en-US" sz="1100" dirty="0" smtClean="0"/>
              <a:t> 33, no. 3: 179-190. </a:t>
            </a:r>
            <a:r>
              <a:rPr lang="en-US" sz="1100" u="sng" dirty="0" smtClean="0">
                <a:hlinkClick r:id="rId6"/>
              </a:rPr>
              <a:t>http://www.oclc.org/content/dam/research/publications/library/2011/connaway-lisr.pdf</a:t>
            </a:r>
            <a:r>
              <a:rPr lang="en-US" sz="1100" dirty="0" smtClean="0"/>
              <a:t>.</a:t>
            </a:r>
          </a:p>
          <a:p>
            <a:pPr marL="463550" indent="-463550"/>
            <a:r>
              <a:rPr lang="en-US" sz="1100" dirty="0" smtClean="0"/>
              <a:t>Connaway, Lynn Silipigni, Donna Lanclos, and Erin M. Hood. 2013. “I find Google a lot easier than going to the library website.” Imagine ways to innovate and inspire students to use the academic library. </a:t>
            </a:r>
            <a:r>
              <a:rPr lang="en-US" sz="1100" i="1" dirty="0" smtClean="0"/>
              <a:t>Proceedings of the Association of College &amp; Research Libraries (ACRL) 2013 conference, April 10-13, 2013, Indianapolis, IN. </a:t>
            </a:r>
            <a:r>
              <a:rPr lang="en-US" sz="1100" u="sng" dirty="0" smtClean="0">
                <a:hlinkClick r:id="rId7"/>
              </a:rPr>
              <a:t>http://www.ala.org/acrl/sites/ala.org.acrl/files/content/conferences/confsandpreconfs/2013/papers/Connaway_Google.pdf</a:t>
            </a:r>
            <a:r>
              <a:rPr lang="en-US" sz="1100" dirty="0" smtClean="0"/>
              <a:t>.</a:t>
            </a:r>
          </a:p>
          <a:p>
            <a:pPr marL="463550" indent="-463550"/>
            <a:endParaRPr lang="en-US" sz="1100" dirty="0" smtClean="0"/>
          </a:p>
          <a:p>
            <a:pPr marL="463550" indent="-463550"/>
            <a:endParaRPr lang="en-US" sz="1100" dirty="0" smtClean="0"/>
          </a:p>
          <a:p>
            <a:pPr marL="463550" indent="-463550"/>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4" name="Text Placeholder 3"/>
          <p:cNvSpPr>
            <a:spLocks noGrp="1"/>
          </p:cNvSpPr>
          <p:nvPr>
            <p:ph type="body" sz="half" idx="2"/>
          </p:nvPr>
        </p:nvSpPr>
        <p:spPr>
          <a:xfrm>
            <a:off x="457200" y="990600"/>
            <a:ext cx="8229599" cy="5153025"/>
          </a:xfrm>
        </p:spPr>
        <p:txBody>
          <a:bodyPr>
            <a:noAutofit/>
          </a:bodyPr>
          <a:lstStyle/>
          <a:p>
            <a:pPr marL="463550" indent="-463550"/>
            <a:r>
              <a:rPr lang="en-US" sz="1100" dirty="0" smtClean="0"/>
              <a:t>Connaway, Lynn Silipigni, Donna Lanclos, David White, Alison Le Cornu, and Erin M. Hood. 2013. User-centered decision making: A new model for developing academic library services and systems. </a:t>
            </a:r>
            <a:r>
              <a:rPr lang="en-US" sz="1100" i="1" dirty="0" smtClean="0"/>
              <a:t>IFLA Journal </a:t>
            </a:r>
            <a:r>
              <a:rPr lang="en-US" sz="1100" dirty="0" smtClean="0"/>
              <a:t>39, no. 1: 30-36. </a:t>
            </a:r>
          </a:p>
          <a:p>
            <a:pPr marL="463550" indent="-463550"/>
            <a:r>
              <a:rPr lang="en-US" sz="1100" dirty="0" smtClean="0"/>
              <a:t>Connaway, Lynn Silipigni, and Marie L. Radford. 2011. </a:t>
            </a:r>
            <a:r>
              <a:rPr lang="en-US" sz="1100" i="1" dirty="0" smtClean="0"/>
              <a:t>Seeking synchronicity: Revelations and recommendations for virtual reference. </a:t>
            </a:r>
            <a:r>
              <a:rPr lang="en-US" sz="1100" dirty="0" smtClean="0"/>
              <a:t>Dublin, OH: OCLC Research.  </a:t>
            </a:r>
            <a:r>
              <a:rPr lang="en-US" sz="1100" u="sng" dirty="0" smtClean="0">
                <a:hlinkClick r:id="rId3"/>
              </a:rPr>
              <a:t>http://www.oclc.org/reports/synchronicity/full.pdf</a:t>
            </a:r>
            <a:r>
              <a:rPr lang="en-US" sz="1100" dirty="0" smtClean="0"/>
              <a:t>.  </a:t>
            </a:r>
          </a:p>
          <a:p>
            <a:pPr marL="463550" indent="-463550"/>
            <a:r>
              <a:rPr lang="en-US" sz="1100" dirty="0" smtClean="0"/>
              <a:t> Connaway, Lynn Silipigni, Marie L. Radford, Timothy J. Dickey, Jocelyn De Angelis Williams, and Patrick Confer. 2008. Sense-making and synchronicity: Information-seeking behaviors of Millennials and Baby Boomers. </a:t>
            </a:r>
            <a:r>
              <a:rPr lang="en-US" sz="1100" i="1" dirty="0" smtClean="0"/>
              <a:t>Libri</a:t>
            </a:r>
            <a:r>
              <a:rPr lang="en-US" sz="1100" dirty="0" smtClean="0"/>
              <a:t> 58,</a:t>
            </a:r>
            <a:r>
              <a:rPr lang="en-US" sz="1100" i="1" dirty="0" smtClean="0"/>
              <a:t> </a:t>
            </a:r>
            <a:r>
              <a:rPr lang="en-US" sz="1100" dirty="0" smtClean="0"/>
              <a:t>no. 2: 123-135.  </a:t>
            </a:r>
            <a:r>
              <a:rPr lang="en-US" sz="1100" u="sng" dirty="0" smtClean="0">
                <a:hlinkClick r:id="rId4"/>
              </a:rPr>
              <a:t>http://www.oclc.org/resources/research/publications/library/2008/connaway-libri.pdf</a:t>
            </a:r>
            <a:r>
              <a:rPr lang="en-US" sz="1100" dirty="0" smtClean="0"/>
              <a:t>.</a:t>
            </a:r>
          </a:p>
          <a:p>
            <a:pPr marL="463550" indent="-463550"/>
            <a:r>
              <a:rPr lang="en-US" sz="1100" dirty="0" smtClean="0"/>
              <a:t> Connaway, Lynn Silipigni, David White, Donna Lanclos, and Alison Le Cornu. 2013. Visitors and Residents: What motivates engagement with the digital information environment? </a:t>
            </a:r>
            <a:r>
              <a:rPr lang="en-US" sz="1100" i="1" dirty="0" smtClean="0"/>
              <a:t>Information Research </a:t>
            </a:r>
            <a:r>
              <a:rPr lang="en-US" sz="1100" dirty="0" smtClean="0"/>
              <a:t>18, no. 1, </a:t>
            </a:r>
            <a:r>
              <a:rPr lang="en-US" sz="1100" u="sng" dirty="0" smtClean="0">
                <a:hlinkClick r:id="rId5"/>
              </a:rPr>
              <a:t>http://informationr.net/ir/18-1/infres181.html</a:t>
            </a:r>
            <a:r>
              <a:rPr lang="en-US" sz="1100" dirty="0" smtClean="0"/>
              <a:t>. </a:t>
            </a:r>
          </a:p>
          <a:p>
            <a:pPr marL="463550" indent="-463550"/>
            <a:r>
              <a:rPr lang="en-US" sz="1100" dirty="0" smtClean="0"/>
              <a:t> Dempsey, Lorcan. 2008. Always on: Libraries in a world of permanent connectivity. </a:t>
            </a:r>
            <a:r>
              <a:rPr lang="en-US" sz="1100" i="1" dirty="0" smtClean="0"/>
              <a:t>First Monday</a:t>
            </a:r>
            <a:r>
              <a:rPr lang="en-US" sz="1100" dirty="0" smtClean="0"/>
              <a:t> 14, no. 1, </a:t>
            </a:r>
            <a:r>
              <a:rPr lang="en-US" sz="1100" u="sng" dirty="0" smtClean="0">
                <a:hlinkClick r:id="rId6"/>
              </a:rPr>
              <a:t>http://www.firstmonday.org/htbin/cgiwrap/bin/ojs/index.php/fm/article/view/2291/207</a:t>
            </a:r>
            <a:r>
              <a:rPr lang="en-US" sz="1100" dirty="0" smtClean="0"/>
              <a:t>. </a:t>
            </a:r>
          </a:p>
          <a:p>
            <a:pPr marL="463550" indent="-463550"/>
            <a:r>
              <a:rPr lang="en-US" sz="1100" dirty="0" smtClean="0"/>
              <a:t> Dempsey, Lorcan. 2012. Thirteen ways of looking at libraries, discovery, and the catalog: Scale, workflow, attention. </a:t>
            </a:r>
            <a:r>
              <a:rPr lang="en-US" sz="1100" i="1" dirty="0" smtClean="0"/>
              <a:t>EDUCAUSE Review Online </a:t>
            </a:r>
            <a:r>
              <a:rPr lang="en-US" sz="1100" dirty="0" smtClean="0"/>
              <a:t>(December 10), </a:t>
            </a:r>
            <a:r>
              <a:rPr lang="en-US" sz="1100" u="sng" dirty="0" smtClean="0">
                <a:hlinkClick r:id="rId7"/>
              </a:rPr>
              <a:t>http://www.educause.edu/ero/article/thirteen-ways-looking-libraries-discovery-and-catalog-scale-workflow-attention</a:t>
            </a:r>
            <a:r>
              <a:rPr lang="en-US" sz="1100" dirty="0" smtClean="0"/>
              <a:t>. </a:t>
            </a:r>
          </a:p>
          <a:p>
            <a:pPr marL="463550" indent="-463550"/>
            <a:r>
              <a:rPr lang="en-US" sz="1100" b="1" dirty="0" smtClean="0"/>
              <a:t> </a:t>
            </a:r>
            <a:r>
              <a:rPr lang="en-US" sz="1100" dirty="0" smtClean="0"/>
              <a:t>De Rosa, Cathy. 2005. </a:t>
            </a:r>
            <a:r>
              <a:rPr lang="en-US" sz="1100" i="1" dirty="0" smtClean="0"/>
              <a:t>Perceptions of libraries and information resources: A report to the OCLC Membership.</a:t>
            </a:r>
            <a:r>
              <a:rPr lang="en-US" sz="1100" dirty="0" smtClean="0"/>
              <a:t> Dublin, OH: OCLC Online Computer Library Center.</a:t>
            </a:r>
          </a:p>
          <a:p>
            <a:pPr marL="463550" indent="-463550"/>
            <a:r>
              <a:rPr lang="en-US" sz="1100" dirty="0" smtClean="0"/>
              <a:t> Faniel, Ixchel M. 2009. </a:t>
            </a:r>
            <a:r>
              <a:rPr lang="en-US" sz="1100" i="1" dirty="0" smtClean="0"/>
              <a:t>Unrealized potential: The socio-technical challenges of a large scale cyberinfrastructure initiative.</a:t>
            </a:r>
            <a:r>
              <a:rPr lang="en-US" sz="1100" dirty="0" smtClean="0"/>
              <a:t> Arlington, VA: National Science Foundation. </a:t>
            </a:r>
            <a:r>
              <a:rPr lang="en-US" sz="1100" u="sng" dirty="0" smtClean="0">
                <a:hlinkClick r:id="rId8"/>
              </a:rPr>
              <a:t>http://hdl.handle.net/2027.42/61845</a:t>
            </a:r>
            <a:r>
              <a:rPr lang="en-US" sz="1100" dirty="0" smtClean="0"/>
              <a:t>. </a:t>
            </a:r>
          </a:p>
          <a:p>
            <a:pPr marL="463550" indent="-463550"/>
            <a:r>
              <a:rPr lang="en-US" sz="1100" dirty="0" smtClean="0"/>
              <a:t> Fast, Karl V., and D. Grant Campbell. 2004. “I still like Google:” University student perceptions of searching OPACs and the web. </a:t>
            </a:r>
            <a:r>
              <a:rPr lang="en-US" sz="1100" i="1" dirty="0" smtClean="0"/>
              <a:t>Proceedings of the ASIS&amp;T Annual Meeting</a:t>
            </a:r>
            <a:r>
              <a:rPr lang="en-US" sz="1100" dirty="0" smtClean="0"/>
              <a:t> 41: 138-146.</a:t>
            </a:r>
          </a:p>
          <a:p>
            <a:endParaRPr lang="en-US" sz="1100" dirty="0" smtClean="0"/>
          </a:p>
          <a:p>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4" name="Text Placeholder 3"/>
          <p:cNvSpPr>
            <a:spLocks noGrp="1"/>
          </p:cNvSpPr>
          <p:nvPr>
            <p:ph type="body" sz="half" idx="2"/>
          </p:nvPr>
        </p:nvSpPr>
        <p:spPr>
          <a:xfrm>
            <a:off x="457200" y="990600"/>
            <a:ext cx="8229599" cy="5153025"/>
          </a:xfrm>
        </p:spPr>
        <p:txBody>
          <a:bodyPr>
            <a:normAutofit/>
          </a:bodyPr>
          <a:lstStyle/>
          <a:p>
            <a:r>
              <a:rPr lang="en-US" sz="1100" dirty="0" smtClean="0"/>
              <a:t>Head, Alison J., and Michael B. Eisenberg. 2009. </a:t>
            </a:r>
            <a:r>
              <a:rPr lang="en-US" sz="1100" i="1" dirty="0" smtClean="0"/>
              <a:t>Lessons learned: How college students seek information in the digital age.</a:t>
            </a:r>
            <a:r>
              <a:rPr lang="en-US" sz="1100" dirty="0" smtClean="0"/>
              <a:t> </a:t>
            </a:r>
            <a:r>
              <a:rPr lang="en-US" sz="1100" dirty="0"/>
              <a:t/>
            </a:r>
            <a:br>
              <a:rPr lang="en-US" sz="1100" dirty="0"/>
            </a:br>
            <a:r>
              <a:rPr lang="en-US" sz="1100" dirty="0" smtClean="0"/>
              <a:t>	Project Information Literacy Progress Report, The Information School, University of Washington.  </a:t>
            </a:r>
          </a:p>
          <a:p>
            <a:r>
              <a:rPr lang="en-US" sz="1100" dirty="0" smtClean="0"/>
              <a:t>Merriam-Webster.com. 2013. Convenience. Accessed December 12, </a:t>
            </a:r>
            <a:r>
              <a:rPr lang="en-US" sz="1100" u="sng" dirty="0" smtClean="0">
                <a:hlinkClick r:id="rId3"/>
              </a:rPr>
              <a:t>http://www.merriam</a:t>
            </a:r>
            <a:endParaRPr lang="en-US" sz="1100" dirty="0" smtClean="0"/>
          </a:p>
          <a:p>
            <a:r>
              <a:rPr lang="en-US" sz="1100" dirty="0" smtClean="0"/>
              <a:t>	</a:t>
            </a:r>
            <a:r>
              <a:rPr lang="en-US" sz="1100" u="sng" dirty="0" smtClean="0"/>
              <a:t>webster.com/dictionary/convenience</a:t>
            </a:r>
            <a:r>
              <a:rPr lang="en-US" sz="1100" dirty="0" smtClean="0"/>
              <a:t>.</a:t>
            </a:r>
          </a:p>
          <a:p>
            <a:r>
              <a:rPr lang="en-US" sz="1100" dirty="0" smtClean="0"/>
              <a:t>Pullinger, David. 1999. Academics and the new information environment: The impact of local factors on use of electronic 	journals.  </a:t>
            </a:r>
            <a:r>
              <a:rPr lang="en-US" sz="1100" i="1" dirty="0" smtClean="0"/>
              <a:t>Journal of Information Science</a:t>
            </a:r>
            <a:r>
              <a:rPr lang="en-US" sz="1100" dirty="0" smtClean="0"/>
              <a:t> 25, no. 2: 164-172.</a:t>
            </a:r>
          </a:p>
          <a:p>
            <a:r>
              <a:rPr lang="en-US" sz="1100" dirty="0" smtClean="0"/>
              <a:t>Purcell, Kristen, Lee Rainie, Alan Heaps, Judy Buchanan, Linda Friedrich, Amanda Jacklin, Clara Chen, and Kathryn Zickuhr. </a:t>
            </a:r>
            <a:br>
              <a:rPr lang="en-US" sz="1100" dirty="0" smtClean="0"/>
            </a:br>
            <a:r>
              <a:rPr lang="en-US" sz="1100" dirty="0" smtClean="0"/>
              <a:t>	2012. </a:t>
            </a:r>
            <a:r>
              <a:rPr lang="en-US" sz="1100" i="1" dirty="0" smtClean="0"/>
              <a:t>How teens do research in the digital world</a:t>
            </a:r>
            <a:r>
              <a:rPr lang="en-US" sz="1100" dirty="0" smtClean="0"/>
              <a:t>.  Washington DC: PEW Internet &amp; American Life Project. </a:t>
            </a:r>
            <a:br>
              <a:rPr lang="en-US" sz="1100" dirty="0" smtClean="0"/>
            </a:br>
            <a:r>
              <a:rPr lang="en-US" sz="1100" dirty="0" smtClean="0"/>
              <a:t>	</a:t>
            </a:r>
            <a:r>
              <a:rPr lang="en-US" sz="1100" u="sng" dirty="0" smtClean="0">
                <a:hlinkClick r:id="rId4"/>
              </a:rPr>
              <a:t>http://pewinternet.org/Reports/2012/Student-Research.aspx</a:t>
            </a:r>
            <a:r>
              <a:rPr lang="en-US" sz="1100" dirty="0" smtClean="0"/>
              <a:t>.</a:t>
            </a:r>
          </a:p>
          <a:p>
            <a:r>
              <a:rPr lang="en-US" sz="1100" dirty="0" smtClean="0"/>
              <a:t> Ranganathan, Shiyali Ramamrita. 1931. </a:t>
            </a:r>
            <a:r>
              <a:rPr lang="en-US" sz="1100" i="1" dirty="0" smtClean="0"/>
              <a:t>The five laws of library science.</a:t>
            </a:r>
            <a:r>
              <a:rPr lang="en-US" sz="1100" dirty="0" smtClean="0"/>
              <a:t> London: Edward Goldston, Ltd.</a:t>
            </a:r>
          </a:p>
          <a:p>
            <a:r>
              <a:rPr lang="en-US" sz="1100" dirty="0" smtClean="0"/>
              <a:t> Savolainen, Reijo. 1993. The sense-making theory: Reviewing the interests of a user-centered approach to information 	seeking  and use. </a:t>
            </a:r>
            <a:r>
              <a:rPr lang="en-US" sz="1100" i="1" dirty="0" smtClean="0"/>
              <a:t>Information Processing &amp; Management</a:t>
            </a:r>
            <a:r>
              <a:rPr lang="en-US" sz="1100" dirty="0" smtClean="0"/>
              <a:t> 29, no. 1, 13-28.</a:t>
            </a:r>
          </a:p>
          <a:p>
            <a:pPr marL="457200" indent="-457200"/>
            <a:r>
              <a:rPr lang="en-US" sz="1100" dirty="0" smtClean="0"/>
              <a:t>Sweeney, Richard. 2006. Millennial behaviors &amp; demographics. </a:t>
            </a:r>
            <a:r>
              <a:rPr lang="en-US" sz="1100" u="sng" dirty="0" smtClean="0">
                <a:hlinkClick r:id="rId5"/>
              </a:rPr>
              <a:t>http://certi.mst.edu/media/adminstrative/certi/documents</a:t>
            </a:r>
            <a:r>
              <a:rPr lang="en-US" sz="1100" dirty="0" smtClean="0"/>
              <a:t> </a:t>
            </a:r>
            <a:r>
              <a:rPr lang="en-US" sz="1100" u="sng" dirty="0" smtClean="0">
                <a:hlinkClick r:id="rId6"/>
              </a:rPr>
              <a:t>/Article-</a:t>
            </a:r>
            <a:r>
              <a:rPr lang="en-US" sz="1100" dirty="0" smtClean="0">
                <a:hlinkClick r:id="rId6"/>
              </a:rPr>
              <a:t>Millennial-Behaviors.pdf</a:t>
            </a:r>
            <a:r>
              <a:rPr lang="en-US" sz="1100" dirty="0" smtClean="0"/>
              <a:t>.</a:t>
            </a:r>
          </a:p>
          <a:p>
            <a:r>
              <a:rPr lang="en-US" sz="1100" dirty="0" smtClean="0"/>
              <a:t>Talja, Sanna, Heidi Keso, and Tarja Pietilainen. 1999. The production of “context” in information seeking research: A 	metatheoretical view. </a:t>
            </a:r>
            <a:r>
              <a:rPr lang="en-US" sz="1100" i="1" dirty="0" smtClean="0"/>
              <a:t>Information Processing &amp; Management </a:t>
            </a:r>
            <a:r>
              <a:rPr lang="en-US" sz="1100" dirty="0" smtClean="0"/>
              <a:t>35, no. 6, 751-763. </a:t>
            </a:r>
          </a:p>
          <a:p>
            <a:r>
              <a:rPr lang="en-US" sz="1100" dirty="0" smtClean="0"/>
              <a:t>White, David, Lynn Silipigni Connaway, Donna Lanclos, Alison Le Cornu, and Erin Hood. 2012. </a:t>
            </a:r>
            <a:r>
              <a:rPr lang="en-US" sz="1100" i="1" dirty="0" smtClean="0"/>
              <a:t>Digital Visitors and Residents: 	Progress report. </a:t>
            </a:r>
            <a:r>
              <a:rPr lang="en-US" sz="1100" dirty="0" smtClean="0"/>
              <a:t>Report submitted to JISC,</a:t>
            </a:r>
            <a:r>
              <a:rPr lang="en-US" sz="1100" i="1" dirty="0" smtClean="0"/>
              <a:t> </a:t>
            </a:r>
            <a:r>
              <a:rPr lang="en-US" sz="1100" dirty="0" smtClean="0"/>
              <a:t>June 2012. 	</a:t>
            </a:r>
            <a:r>
              <a:rPr lang="en-US" sz="1100" u="sng" dirty="0" smtClean="0">
                <a:hlinkClick r:id="rId7"/>
              </a:rPr>
              <a:t>http://www.jisc.ac.uk/media/documents/projects/visitorsandresidentsinterim%20report.pdf</a:t>
            </a:r>
            <a:r>
              <a:rPr lang="en-US" sz="1100" dirty="0" smtClean="0"/>
              <a:t>. </a:t>
            </a:r>
          </a:p>
          <a:p>
            <a:endParaRPr lang="en-US" sz="1100" dirty="0" smtClean="0"/>
          </a:p>
          <a:p>
            <a:r>
              <a:rPr lang="en-US" sz="1100" dirty="0" smtClean="0"/>
              <a:t> </a:t>
            </a:r>
          </a:p>
          <a:p>
            <a:endParaRPr lang="en-US" sz="1100" dirty="0" smtClean="0"/>
          </a:p>
          <a:p>
            <a:endParaRPr 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371600" y="1371600"/>
            <a:ext cx="7772400" cy="3352800"/>
          </a:xfrm>
        </p:spPr>
        <p:txBody>
          <a:bodyPr>
            <a:normAutofit/>
          </a:bodyPr>
          <a:lstStyle/>
          <a:p>
            <a:pPr algn="ctr"/>
            <a:r>
              <a:rPr lang="en-US" sz="6600" i="1" dirty="0" smtClean="0">
                <a:solidFill>
                  <a:schemeClr val="bg1"/>
                </a:solidFill>
                <a:latin typeface="Arial" pitchFamily="34" charset="0"/>
                <a:cs typeface="Arial" pitchFamily="34" charset="0"/>
              </a:rPr>
              <a:t>Thank you!</a:t>
            </a:r>
            <a:endParaRPr lang="en-US" sz="6600" i="1" dirty="0">
              <a:solidFill>
                <a:schemeClr val="bg1"/>
              </a:solidFill>
              <a:latin typeface="Arial" pitchFamily="34" charset="0"/>
              <a:cs typeface="Arial" pitchFamily="34" charset="0"/>
            </a:endParaRPr>
          </a:p>
        </p:txBody>
      </p:sp>
      <p:sp>
        <p:nvSpPr>
          <p:cNvPr id="4" name="Content Placeholder 2"/>
          <p:cNvSpPr txBox="1">
            <a:spLocks/>
          </p:cNvSpPr>
          <p:nvPr/>
        </p:nvSpPr>
        <p:spPr>
          <a:xfrm>
            <a:off x="646113" y="3657600"/>
            <a:ext cx="3544887" cy="116038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1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schemeClr val="bg1"/>
                </a:solidFill>
                <a:effectLst/>
                <a:uLnTx/>
                <a:uFillTx/>
                <a:latin typeface="Arial"/>
                <a:ea typeface="+mn-ea"/>
                <a:cs typeface="Arial"/>
              </a:rPr>
              <a:t>Lynn Silipigni Connaway</a:t>
            </a:r>
            <a:br>
              <a:rPr kumimoji="0" lang="en-US" sz="2000" b="0" i="0" u="none" strike="noStrike" kern="1200" cap="none" spc="0" normalizeH="0" baseline="0" noProof="0" dirty="0" smtClean="0">
                <a:ln>
                  <a:noFill/>
                </a:ln>
                <a:solidFill>
                  <a:schemeClr val="bg1"/>
                </a:solidFill>
                <a:effectLst/>
                <a:uLnTx/>
                <a:uFillTx/>
                <a:latin typeface="Arial"/>
                <a:ea typeface="+mn-ea"/>
                <a:cs typeface="Arial"/>
              </a:rPr>
            </a:br>
            <a:r>
              <a:rPr kumimoji="0" lang="en-US" sz="2000" b="0" i="0" u="none" strike="noStrike" kern="1200" cap="none" spc="0" normalizeH="0" baseline="0" noProof="0" dirty="0" smtClean="0">
                <a:ln>
                  <a:noFill/>
                </a:ln>
                <a:solidFill>
                  <a:schemeClr val="bg1"/>
                </a:solidFill>
                <a:effectLst/>
                <a:uLnTx/>
                <a:uFillTx/>
                <a:latin typeface="Arial"/>
                <a:ea typeface="+mn-ea"/>
                <a:cs typeface="Arial"/>
              </a:rPr>
              <a:t>connawal@oclc.org</a:t>
            </a:r>
          </a:p>
          <a:p>
            <a:pPr marL="0" marR="0" lvl="0" indent="0" algn="ctr" defTabSz="457200" rtl="0" eaLnBrk="1" fontAlgn="auto" latinLnBrk="0" hangingPunct="1">
              <a:lnSpc>
                <a:spcPct val="11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schemeClr val="bg1"/>
                </a:solidFill>
                <a:effectLst/>
                <a:uLnTx/>
                <a:uFillTx/>
                <a:latin typeface="Arial"/>
                <a:ea typeface="+mn-ea"/>
                <a:cs typeface="Arial"/>
              </a:rPr>
              <a:t>@LynnConnaway</a:t>
            </a: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6" name="Content Placeholder 2"/>
          <p:cNvSpPr txBox="1">
            <a:spLocks/>
          </p:cNvSpPr>
          <p:nvPr/>
        </p:nvSpPr>
        <p:spPr>
          <a:xfrm>
            <a:off x="4949826" y="3657600"/>
            <a:ext cx="3544887" cy="116038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1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schemeClr val="bg1"/>
                </a:solidFill>
                <a:effectLst/>
                <a:uLnTx/>
                <a:uFillTx/>
                <a:latin typeface="Arial"/>
                <a:ea typeface="+mn-ea"/>
                <a:cs typeface="Arial"/>
              </a:rPr>
              <a:t>Ixchel M. Faniel</a:t>
            </a:r>
            <a:br>
              <a:rPr kumimoji="0" lang="en-US" sz="2000" b="0" i="0" u="none" strike="noStrike" kern="1200" cap="none" spc="0" normalizeH="0" baseline="0" noProof="0" dirty="0" smtClean="0">
                <a:ln>
                  <a:noFill/>
                </a:ln>
                <a:solidFill>
                  <a:schemeClr val="bg1"/>
                </a:solidFill>
                <a:effectLst/>
                <a:uLnTx/>
                <a:uFillTx/>
                <a:latin typeface="Arial"/>
                <a:ea typeface="+mn-ea"/>
                <a:cs typeface="Arial"/>
              </a:rPr>
            </a:br>
            <a:r>
              <a:rPr kumimoji="0" lang="en-US" sz="2000" b="0" i="0" u="none" strike="noStrike" kern="1200" cap="none" spc="0" normalizeH="0" baseline="0" noProof="0" dirty="0" smtClean="0">
                <a:ln>
                  <a:noFill/>
                </a:ln>
                <a:solidFill>
                  <a:schemeClr val="bg1"/>
                </a:solidFill>
                <a:effectLst/>
                <a:uLnTx/>
                <a:uFillTx/>
                <a:latin typeface="Arial"/>
                <a:ea typeface="+mn-ea"/>
                <a:cs typeface="Arial"/>
              </a:rPr>
              <a:t>fanieli@oclc.org</a:t>
            </a:r>
          </a:p>
          <a:p>
            <a:pPr marL="0" marR="0" lvl="0" indent="0" algn="ctr" defTabSz="457200" rtl="0" eaLnBrk="1" fontAlgn="auto" latinLnBrk="0" hangingPunct="1">
              <a:lnSpc>
                <a:spcPct val="11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B3AA010-7757-41E0-A212-D41514C97AA5}" type="slidenum">
              <a:rPr lang="en-US" smtClean="0"/>
              <a:pPr/>
              <a:t>55</a:t>
            </a:fld>
            <a:endParaRPr lang="en-US" dirty="0"/>
          </a:p>
        </p:txBody>
      </p:sp>
      <p:sp>
        <p:nvSpPr>
          <p:cNvPr id="5" name="Title 4"/>
          <p:cNvSpPr>
            <a:spLocks noGrp="1"/>
          </p:cNvSpPr>
          <p:nvPr>
            <p:ph type="ctrTitle"/>
          </p:nvPr>
        </p:nvSpPr>
        <p:spPr/>
        <p:txBody>
          <a:bodyPr/>
          <a:lstStyle/>
          <a:p>
            <a:r>
              <a:rPr lang="en-US" dirty="0" smtClean="0"/>
              <a:t>Questions </a:t>
            </a:r>
            <a:endParaRPr lang="en-US" dirty="0"/>
          </a:p>
        </p:txBody>
      </p:sp>
      <p:sp>
        <p:nvSpPr>
          <p:cNvPr id="6" name="Subtitle 5"/>
          <p:cNvSpPr>
            <a:spLocks noGrp="1"/>
          </p:cNvSpPr>
          <p:nvPr>
            <p:ph type="subTitle" idx="1"/>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sp>
        <p:nvSpPr>
          <p:cNvPr id="4" name="Text Placeholder 3"/>
          <p:cNvSpPr>
            <a:spLocks noGrp="1"/>
          </p:cNvSpPr>
          <p:nvPr>
            <p:ph type="body" sz="quarter" idx="13"/>
          </p:nvPr>
        </p:nvSpPr>
        <p:spPr/>
        <p:txBody>
          <a:bodyPr>
            <a:normAutofit fontScale="92500" lnSpcReduction="10000"/>
          </a:bodyPr>
          <a:lstStyle/>
          <a:p>
            <a:endParaRPr lang="en-US" sz="2800" dirty="0" smtClean="0">
              <a:hlinkClick r:id="rId2"/>
            </a:endParaRPr>
          </a:p>
          <a:p>
            <a:endParaRPr lang="en-US" sz="2800" dirty="0" smtClean="0">
              <a:hlinkClick r:id="rId2"/>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3429000"/>
            <a:ext cx="8001000" cy="1981200"/>
          </a:xfrm>
        </p:spPr>
        <p:txBody>
          <a:bodyPr/>
          <a:lstStyle/>
          <a:p>
            <a:endParaRPr lang="en-US" dirty="0" smtClean="0">
              <a:hlinkClick r:id="rId2"/>
            </a:endParaRPr>
          </a:p>
          <a:p>
            <a:r>
              <a:rPr lang="en-US" sz="3200" dirty="0" smtClean="0">
                <a:hlinkClick r:id="rId2"/>
              </a:rPr>
              <a:t>http://www.oclc.org/research.html</a:t>
            </a:r>
            <a:endParaRPr lang="en-US" sz="3200" dirty="0" smtClean="0"/>
          </a:p>
        </p:txBody>
      </p:sp>
      <p:pic>
        <p:nvPicPr>
          <p:cNvPr id="5" name="Picture 5" descr="C:\Users\childree\AppData\Local\Microsoft\Windows\Temporary Internet Files\Content.Outlook\NXJC5786\All Staff (2).jpg"/>
          <p:cNvPicPr>
            <a:picLocks noChangeAspect="1" noChangeArrowheads="1"/>
          </p:cNvPicPr>
          <p:nvPr/>
        </p:nvPicPr>
        <p:blipFill>
          <a:blip r:embed="rId3" cstate="print"/>
          <a:srcRect l="9221" t="19525" r="7411" b="5162"/>
          <a:stretch>
            <a:fillRect/>
          </a:stretch>
        </p:blipFill>
        <p:spPr bwMode="auto">
          <a:xfrm>
            <a:off x="4800600" y="533400"/>
            <a:ext cx="4038600" cy="242316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used title words</a:t>
            </a:r>
            <a:endParaRPr lang="en-US" dirty="0"/>
          </a:p>
        </p:txBody>
      </p:sp>
      <p:sp>
        <p:nvSpPr>
          <p:cNvPr id="9" name="Rectangle 8"/>
          <p:cNvSpPr/>
          <p:nvPr/>
        </p:nvSpPr>
        <p:spPr>
          <a:xfrm>
            <a:off x="3923930" y="6200144"/>
            <a:ext cx="5352267" cy="461665"/>
          </a:xfrm>
          <a:prstGeom prst="rect">
            <a:avLst/>
          </a:prstGeom>
        </p:spPr>
        <p:txBody>
          <a:bodyPr wrap="square">
            <a:spAutoFit/>
          </a:bodyPr>
          <a:lstStyle/>
          <a:p>
            <a:r>
              <a:rPr lang="en-US" sz="1200" dirty="0" smtClean="0">
                <a:solidFill>
                  <a:srgbClr val="0070C0"/>
                </a:solidFill>
                <a:hlinkClick r:id="rId3"/>
              </a:rPr>
              <a:t>http://www.theatlantic.com/technology/archive/2014/01/in-books-movies-and-media-the-most-popular-title-word-is-new/282921/</a:t>
            </a:r>
            <a:endParaRPr lang="en-US" sz="1200" dirty="0">
              <a:solidFill>
                <a:srgbClr val="0070C0"/>
              </a:solidFill>
            </a:endParaRPr>
          </a:p>
        </p:txBody>
      </p:sp>
      <p:pic>
        <p:nvPicPr>
          <p:cNvPr id="11" name="Picture 2">
            <a:hlinkClick r:id="rId4"/>
          </p:cNvPr>
          <p:cNvPicPr>
            <a:picLocks noGrp="1" noChangeAspect="1" noChangeArrowheads="1"/>
          </p:cNvPicPr>
          <p:nvPr>
            <p:ph sz="half" idx="1"/>
          </p:nvPr>
        </p:nvPicPr>
        <p:blipFill>
          <a:blip r:embed="rId5" cstate="print"/>
          <a:srcRect l="32314" t="8857" r="31760" b="7908"/>
          <a:stretch>
            <a:fillRect/>
          </a:stretch>
        </p:blipFill>
        <p:spPr bwMode="auto">
          <a:xfrm>
            <a:off x="913698" y="1600200"/>
            <a:ext cx="3125604" cy="4525963"/>
          </a:xfrm>
          <a:prstGeom prst="rect">
            <a:avLst/>
          </a:prstGeom>
          <a:noFill/>
          <a:ln w="9525">
            <a:solidFill>
              <a:schemeClr val="bg1">
                <a:lumMod val="75000"/>
              </a:schemeClr>
            </a:solidFill>
            <a:miter lim="800000"/>
            <a:headEnd/>
            <a:tailEnd/>
          </a:ln>
        </p:spPr>
      </p:pic>
      <p:pic>
        <p:nvPicPr>
          <p:cNvPr id="15" name="Picture 7"/>
          <p:cNvPicPr>
            <a:picLocks noChangeAspect="1" noChangeArrowheads="1"/>
          </p:cNvPicPr>
          <p:nvPr/>
        </p:nvPicPr>
        <p:blipFill>
          <a:blip r:embed="rId6" cstate="print"/>
          <a:srcRect l="11852" t="809" r="11111" b="23323"/>
          <a:stretch>
            <a:fillRect/>
          </a:stretch>
        </p:blipFill>
        <p:spPr bwMode="auto">
          <a:xfrm>
            <a:off x="73192" y="1617956"/>
            <a:ext cx="763479" cy="939666"/>
          </a:xfrm>
          <a:prstGeom prst="rect">
            <a:avLst/>
          </a:prstGeom>
          <a:noFill/>
          <a:ln w="9525">
            <a:noFill/>
            <a:miter lim="800000"/>
            <a:headEnd/>
            <a:tailEnd/>
          </a:ln>
          <a:effectLst/>
        </p:spPr>
      </p:pic>
      <p:pic>
        <p:nvPicPr>
          <p:cNvPr id="22" name="Picture 5"/>
          <p:cNvPicPr>
            <a:picLocks noGrp="1" noChangeAspect="1" noChangeArrowheads="1"/>
          </p:cNvPicPr>
          <p:nvPr>
            <p:ph sz="half" idx="2"/>
          </p:nvPr>
        </p:nvPicPr>
        <p:blipFill>
          <a:blip r:embed="rId7" cstate="print"/>
          <a:srcRect l="28715" t="27708" r="44212" b="37294"/>
          <a:stretch>
            <a:fillRect/>
          </a:stretch>
        </p:blipFill>
        <p:spPr bwMode="auto">
          <a:xfrm>
            <a:off x="4279037" y="2495516"/>
            <a:ext cx="4493705" cy="3630647"/>
          </a:xfrm>
          <a:prstGeom prst="rect">
            <a:avLst/>
          </a:prstGeom>
          <a:noFill/>
          <a:ln w="9525">
            <a:noFill/>
            <a:miter lim="800000"/>
            <a:headEnd/>
            <a:tailEnd/>
          </a:ln>
        </p:spPr>
      </p:pic>
      <p:pic>
        <p:nvPicPr>
          <p:cNvPr id="23" name="Picture 5"/>
          <p:cNvPicPr>
            <a:picLocks noChangeAspect="1" noChangeArrowheads="1"/>
          </p:cNvPicPr>
          <p:nvPr/>
        </p:nvPicPr>
        <p:blipFill>
          <a:blip r:embed="rId7" cstate="print"/>
          <a:srcRect l="28715" t="11105" r="44212" b="80265"/>
          <a:stretch>
            <a:fillRect/>
          </a:stretch>
        </p:blipFill>
        <p:spPr bwMode="auto">
          <a:xfrm>
            <a:off x="4279037" y="1600200"/>
            <a:ext cx="4493705" cy="895316"/>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t>Understanding the Collective Collection</a:t>
            </a:r>
            <a:endParaRPr lang="en-US" sz="4000" i="1" dirty="0"/>
          </a:p>
        </p:txBody>
      </p:sp>
      <p:pic>
        <p:nvPicPr>
          <p:cNvPr id="5" name="Picture 3"/>
          <p:cNvPicPr>
            <a:picLocks noGrp="1" noChangeAspect="1" noChangeArrowheads="1"/>
          </p:cNvPicPr>
          <p:nvPr>
            <p:ph sz="half" idx="1"/>
          </p:nvPr>
        </p:nvPicPr>
        <p:blipFill>
          <a:blip r:embed="rId2" cstate="print"/>
          <a:stretch>
            <a:fillRect/>
          </a:stretch>
        </p:blipFill>
        <p:spPr bwMode="auto">
          <a:xfrm>
            <a:off x="721842" y="1600200"/>
            <a:ext cx="3509316" cy="4525963"/>
          </a:xfrm>
          <a:prstGeom prst="rect">
            <a:avLst/>
          </a:prstGeom>
          <a:noFill/>
          <a:ln w="9525">
            <a:noFill/>
            <a:miter lim="800000"/>
            <a:headEnd/>
            <a:tailEnd/>
          </a:ln>
        </p:spPr>
      </p:pic>
      <p:sp>
        <p:nvSpPr>
          <p:cNvPr id="4" name="Content Placeholder 3"/>
          <p:cNvSpPr>
            <a:spLocks noGrp="1"/>
          </p:cNvSpPr>
          <p:nvPr>
            <p:ph sz="half" idx="2"/>
          </p:nvPr>
        </p:nvSpPr>
        <p:spPr/>
        <p:txBody>
          <a:bodyPr>
            <a:normAutofit lnSpcReduction="10000"/>
          </a:bodyPr>
          <a:lstStyle/>
          <a:p>
            <a:r>
              <a:rPr lang="en-US" sz="2400" dirty="0" smtClean="0"/>
              <a:t>Collection of articles and reports (222 p.)</a:t>
            </a:r>
          </a:p>
          <a:p>
            <a:pPr lvl="1"/>
            <a:r>
              <a:rPr lang="en-US" sz="2000" dirty="0" smtClean="0"/>
              <a:t>Explores “collective collection” / managing down print / shift to digital</a:t>
            </a:r>
          </a:p>
          <a:p>
            <a:r>
              <a:rPr lang="en-US" sz="2000" dirty="0" smtClean="0"/>
              <a:t>Available:</a:t>
            </a:r>
          </a:p>
          <a:p>
            <a:pPr lvl="1"/>
            <a:r>
              <a:rPr lang="en-US" sz="1800" dirty="0" smtClean="0"/>
              <a:t>Online ($0): </a:t>
            </a:r>
            <a:r>
              <a:rPr lang="en-US" sz="1400" dirty="0" smtClean="0">
                <a:hlinkClick r:id="rId3"/>
              </a:rPr>
              <a:t>http://www.oclc.org/research/publications/</a:t>
            </a:r>
            <a:br>
              <a:rPr lang="en-US" sz="1400" dirty="0" smtClean="0">
                <a:hlinkClick r:id="rId3"/>
              </a:rPr>
            </a:br>
            <a:r>
              <a:rPr lang="en-US" sz="1400" dirty="0" smtClean="0">
                <a:hlinkClick r:id="rId3"/>
              </a:rPr>
              <a:t>library/2013/2013-09r.html</a:t>
            </a:r>
            <a:endParaRPr lang="en-US" sz="1800" dirty="0" smtClean="0"/>
          </a:p>
          <a:p>
            <a:pPr lvl="1"/>
            <a:r>
              <a:rPr lang="en-US" sz="1800" dirty="0" smtClean="0"/>
              <a:t>Order hardcopy ($32): </a:t>
            </a:r>
            <a:r>
              <a:rPr lang="en-US" sz="1400" dirty="0" smtClean="0">
                <a:hlinkClick r:id="rId4"/>
              </a:rPr>
              <a:t>OCLC Online Service Center</a:t>
            </a:r>
            <a:endParaRPr lang="en-US" sz="1800" dirty="0" smtClean="0"/>
          </a:p>
          <a:p>
            <a:pPr lvl="1"/>
            <a:r>
              <a:rPr lang="en-US" sz="1800" dirty="0" smtClean="0"/>
              <a:t>A sample report will be on display at the OCLC booth</a:t>
            </a:r>
            <a:endParaRPr lang="en-US" sz="18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http://oclc.org/research.html</a:t>
            </a:r>
            <a:endParaRPr lang="en-US" dirty="0"/>
          </a:p>
        </p:txBody>
      </p:sp>
      <p:sp>
        <p:nvSpPr>
          <p:cNvPr id="7" name="Text Placeholder 6"/>
          <p:cNvSpPr>
            <a:spLocks noGrp="1"/>
          </p:cNvSpPr>
          <p:nvPr>
            <p:ph type="body" sz="quarter" idx="12"/>
          </p:nvPr>
        </p:nvSpPr>
        <p:spPr/>
        <p:txBody>
          <a:bodyPr/>
          <a:lstStyle/>
          <a:p>
            <a:r>
              <a:rPr lang="en-US" dirty="0" smtClean="0"/>
              <a:t>OCLC  Research</a:t>
            </a:r>
            <a:endParaRPr lang="en-US" dirty="0"/>
          </a:p>
        </p:txBody>
      </p:sp>
      <p:pic>
        <p:nvPicPr>
          <p:cNvPr id="12" name="Picture 2"/>
          <p:cNvPicPr>
            <a:picLocks noGrp="1" noChangeAspect="1" noChangeArrowheads="1"/>
          </p:cNvPicPr>
          <p:nvPr>
            <p:ph type="pic" sz="quarter" idx="10"/>
          </p:nvPr>
        </p:nvPicPr>
        <p:blipFill>
          <a:blip r:embed="rId2" cstate="print"/>
          <a:srcRect t="9354" b="4648"/>
          <a:stretch>
            <a:fillRect/>
          </a:stretch>
        </p:blipFill>
        <p:spPr bwMode="auto">
          <a:xfrm>
            <a:off x="463566" y="1050915"/>
            <a:ext cx="8204528" cy="4408856"/>
          </a:xfrm>
          <a:prstGeom prst="rect">
            <a:avLst/>
          </a:prstGeom>
          <a:noFill/>
          <a:ln w="9525">
            <a:noFill/>
            <a:miter lim="800000"/>
            <a:headEnd/>
            <a:tailEnd/>
          </a:ln>
        </p:spPr>
      </p:pic>
      <p:grpSp>
        <p:nvGrpSpPr>
          <p:cNvPr id="10" name="Group 9"/>
          <p:cNvGrpSpPr/>
          <p:nvPr/>
        </p:nvGrpSpPr>
        <p:grpSpPr>
          <a:xfrm>
            <a:off x="1031223" y="6324600"/>
            <a:ext cx="6893577" cy="369332"/>
            <a:chOff x="1031223" y="6324600"/>
            <a:chExt cx="6893577" cy="369332"/>
          </a:xfrm>
        </p:grpSpPr>
        <p:sp>
          <p:nvSpPr>
            <p:cNvPr id="5" name="TextBox 4"/>
            <p:cNvSpPr txBox="1"/>
            <p:nvPr/>
          </p:nvSpPr>
          <p:spPr>
            <a:xfrm>
              <a:off x="4115552" y="6324600"/>
              <a:ext cx="3809248" cy="369332"/>
            </a:xfrm>
            <a:prstGeom prst="rect">
              <a:avLst/>
            </a:prstGeom>
            <a:noFill/>
          </p:spPr>
          <p:txBody>
            <a:bodyPr wrap="none" rtlCol="0">
              <a:spAutoFit/>
            </a:bodyPr>
            <a:lstStyle/>
            <a:p>
              <a:r>
                <a:rPr lang="en-US" dirty="0" smtClean="0"/>
                <a:t>Amsterdam, Netherlands  (10-12 June)</a:t>
              </a:r>
              <a:endParaRPr lang="en-US" dirty="0"/>
            </a:p>
          </p:txBody>
        </p:sp>
        <p:pic>
          <p:nvPicPr>
            <p:cNvPr id="8" name="Picture 6" descr="http://t1.gstatic.com/images?q=tbn:ANd9GcRvZPeETLA2ifPFcE4JU_SZfcxeUzaOoLqXmMmmofyrTWW5rvyh"/>
            <p:cNvPicPr>
              <a:picLocks noChangeAspect="1" noChangeArrowheads="1"/>
            </p:cNvPicPr>
            <p:nvPr/>
          </p:nvPicPr>
          <p:blipFill>
            <a:blip r:embed="rId3" cstate="print"/>
            <a:srcRect/>
            <a:stretch>
              <a:fillRect/>
            </a:stretch>
          </p:blipFill>
          <p:spPr bwMode="auto">
            <a:xfrm>
              <a:off x="3734552" y="6381612"/>
              <a:ext cx="381000" cy="255309"/>
            </a:xfrm>
            <a:prstGeom prst="rect">
              <a:avLst/>
            </a:prstGeom>
            <a:noFill/>
          </p:spPr>
        </p:pic>
        <p:sp>
          <p:nvSpPr>
            <p:cNvPr id="9" name="TextBox 8"/>
            <p:cNvSpPr txBox="1"/>
            <p:nvPr/>
          </p:nvSpPr>
          <p:spPr>
            <a:xfrm>
              <a:off x="1031223" y="6324600"/>
              <a:ext cx="2689647" cy="369332"/>
            </a:xfrm>
            <a:prstGeom prst="rect">
              <a:avLst/>
            </a:prstGeom>
            <a:noFill/>
          </p:spPr>
          <p:txBody>
            <a:bodyPr wrap="none" rtlCol="0">
              <a:spAutoFit/>
            </a:bodyPr>
            <a:lstStyle/>
            <a:p>
              <a:r>
                <a:rPr lang="en-US" dirty="0" smtClean="0"/>
                <a:t>2014 Partnership Meeting:</a:t>
              </a:r>
              <a:endParaRPr lang="en-US" dirty="0"/>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Presentations</a:t>
            </a:r>
            <a:endParaRPr lang="en-US" dirty="0"/>
          </a:p>
        </p:txBody>
      </p:sp>
      <p:sp>
        <p:nvSpPr>
          <p:cNvPr id="2" name="Slide Number Placeholder 1"/>
          <p:cNvSpPr>
            <a:spLocks noGrp="1"/>
          </p:cNvSpPr>
          <p:nvPr>
            <p:ph type="sldNum" sz="quarter" idx="12"/>
          </p:nvPr>
        </p:nvSpPr>
        <p:spPr/>
        <p:txBody>
          <a:bodyPr/>
          <a:lstStyle/>
          <a:p>
            <a:fld id="{6B3AA010-7757-41E0-A212-D41514C97AA5}" type="slidenum">
              <a:rPr lang="en-US" smtClean="0"/>
              <a:pPr/>
              <a:t>9</a:t>
            </a:fld>
            <a:endParaRPr lang="en-US" dirty="0"/>
          </a:p>
        </p:txBody>
      </p:sp>
      <p:pic>
        <p:nvPicPr>
          <p:cNvPr id="20486" name="Picture 6" descr="Ixchel Faniel, Ph.D."/>
          <p:cNvPicPr>
            <a:picLocks noChangeAspect="1" noChangeArrowheads="1"/>
          </p:cNvPicPr>
          <p:nvPr/>
        </p:nvPicPr>
        <p:blipFill>
          <a:blip r:embed="rId3" cstate="print"/>
          <a:srcRect/>
          <a:stretch>
            <a:fillRect/>
          </a:stretch>
        </p:blipFill>
        <p:spPr bwMode="auto">
          <a:xfrm>
            <a:off x="6781800" y="3886200"/>
            <a:ext cx="1333500" cy="1762126"/>
          </a:xfrm>
          <a:prstGeom prst="rect">
            <a:avLst/>
          </a:prstGeom>
          <a:noFill/>
        </p:spPr>
      </p:pic>
      <p:sp>
        <p:nvSpPr>
          <p:cNvPr id="11" name="TextBox 10"/>
          <p:cNvSpPr txBox="1"/>
          <p:nvPr/>
        </p:nvSpPr>
        <p:spPr>
          <a:xfrm>
            <a:off x="228600" y="5334000"/>
            <a:ext cx="1770485" cy="646331"/>
          </a:xfrm>
          <a:prstGeom prst="rect">
            <a:avLst/>
          </a:prstGeom>
          <a:noFill/>
        </p:spPr>
        <p:txBody>
          <a:bodyPr wrap="none" rtlCol="0">
            <a:spAutoFit/>
          </a:bodyPr>
          <a:lstStyle/>
          <a:p>
            <a:r>
              <a:rPr lang="en-US" dirty="0" smtClean="0"/>
              <a:t>Karen </a:t>
            </a:r>
          </a:p>
          <a:p>
            <a:r>
              <a:rPr lang="en-US" dirty="0" smtClean="0"/>
              <a:t>Smith-Yoshimura</a:t>
            </a:r>
            <a:endParaRPr lang="en-US" dirty="0"/>
          </a:p>
        </p:txBody>
      </p:sp>
      <p:sp>
        <p:nvSpPr>
          <p:cNvPr id="12" name="TextBox 11"/>
          <p:cNvSpPr txBox="1"/>
          <p:nvPr/>
        </p:nvSpPr>
        <p:spPr>
          <a:xfrm>
            <a:off x="5234169" y="5639397"/>
            <a:ext cx="1208536" cy="923330"/>
          </a:xfrm>
          <a:prstGeom prst="rect">
            <a:avLst/>
          </a:prstGeom>
          <a:noFill/>
        </p:spPr>
        <p:txBody>
          <a:bodyPr wrap="none" rtlCol="0">
            <a:spAutoFit/>
          </a:bodyPr>
          <a:lstStyle/>
          <a:p>
            <a:r>
              <a:rPr lang="en-US" dirty="0" smtClean="0"/>
              <a:t>Lynn </a:t>
            </a:r>
          </a:p>
          <a:p>
            <a:r>
              <a:rPr lang="en-US" dirty="0" smtClean="0"/>
              <a:t>Silipigni </a:t>
            </a:r>
          </a:p>
          <a:p>
            <a:r>
              <a:rPr lang="en-US" dirty="0" smtClean="0"/>
              <a:t>Connaway </a:t>
            </a:r>
            <a:endParaRPr lang="en-US" dirty="0"/>
          </a:p>
        </p:txBody>
      </p:sp>
      <p:sp>
        <p:nvSpPr>
          <p:cNvPr id="13" name="Rectangle 12"/>
          <p:cNvSpPr/>
          <p:nvPr/>
        </p:nvSpPr>
        <p:spPr>
          <a:xfrm>
            <a:off x="7059854" y="5639397"/>
            <a:ext cx="777392" cy="646331"/>
          </a:xfrm>
          <a:prstGeom prst="rect">
            <a:avLst/>
          </a:prstGeom>
        </p:spPr>
        <p:txBody>
          <a:bodyPr wrap="none">
            <a:spAutoFit/>
          </a:bodyPr>
          <a:lstStyle/>
          <a:p>
            <a:r>
              <a:rPr lang="en-US" dirty="0" smtClean="0"/>
              <a:t>Ixchel </a:t>
            </a:r>
          </a:p>
          <a:p>
            <a:r>
              <a:rPr lang="en-US" dirty="0" smtClean="0"/>
              <a:t>Faniel</a:t>
            </a:r>
            <a:endParaRPr lang="en-US" dirty="0"/>
          </a:p>
        </p:txBody>
      </p:sp>
      <p:pic>
        <p:nvPicPr>
          <p:cNvPr id="20488" name="Picture 8"/>
          <p:cNvPicPr>
            <a:picLocks noChangeAspect="1" noChangeArrowheads="1"/>
          </p:cNvPicPr>
          <p:nvPr/>
        </p:nvPicPr>
        <p:blipFill>
          <a:blip r:embed="rId4" cstate="print"/>
          <a:srcRect l="12614" r="11705"/>
          <a:stretch>
            <a:fillRect/>
          </a:stretch>
        </p:blipFill>
        <p:spPr bwMode="auto">
          <a:xfrm>
            <a:off x="381000" y="3505200"/>
            <a:ext cx="1295400" cy="1727200"/>
          </a:xfrm>
          <a:prstGeom prst="rect">
            <a:avLst/>
          </a:prstGeom>
          <a:noFill/>
          <a:ln w="9525">
            <a:noFill/>
            <a:miter lim="800000"/>
            <a:headEnd/>
            <a:tailEnd/>
          </a:ln>
          <a:effectLst/>
        </p:spPr>
      </p:pic>
      <p:pic>
        <p:nvPicPr>
          <p:cNvPr id="20489" name="Picture 9"/>
          <p:cNvPicPr>
            <a:picLocks noChangeAspect="1" noChangeArrowheads="1"/>
          </p:cNvPicPr>
          <p:nvPr/>
        </p:nvPicPr>
        <p:blipFill>
          <a:blip r:embed="rId5" cstate="print"/>
          <a:srcRect l="19900" t="9929" r="17021" b="34752"/>
          <a:stretch>
            <a:fillRect/>
          </a:stretch>
        </p:blipFill>
        <p:spPr bwMode="auto">
          <a:xfrm>
            <a:off x="5181600" y="3886200"/>
            <a:ext cx="1313674" cy="1728108"/>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l="37619" t="16762" r="6191" b="16191"/>
          <a:stretch>
            <a:fillRect/>
          </a:stretch>
        </p:blipFill>
        <p:spPr bwMode="auto">
          <a:xfrm>
            <a:off x="5181601" y="1390975"/>
            <a:ext cx="2971799" cy="2216256"/>
          </a:xfrm>
          <a:prstGeom prst="rect">
            <a:avLst/>
          </a:prstGeom>
          <a:noFill/>
          <a:ln w="9525">
            <a:solidFill>
              <a:schemeClr val="accent1">
                <a:lumMod val="75000"/>
              </a:schemeClr>
            </a:solidFill>
            <a:miter lim="800000"/>
            <a:headEnd/>
            <a:tailEnd/>
          </a:ln>
        </p:spPr>
      </p:pic>
      <p:pic>
        <p:nvPicPr>
          <p:cNvPr id="1027" name="Picture 3"/>
          <p:cNvPicPr>
            <a:picLocks noChangeAspect="1" noChangeArrowheads="1"/>
          </p:cNvPicPr>
          <p:nvPr/>
        </p:nvPicPr>
        <p:blipFill>
          <a:blip r:embed="rId7" cstate="print"/>
          <a:srcRect l="35447" t="21724" r="7828" b="15317"/>
          <a:stretch>
            <a:fillRect/>
          </a:stretch>
        </p:blipFill>
        <p:spPr bwMode="auto">
          <a:xfrm>
            <a:off x="152400" y="1295400"/>
            <a:ext cx="2416628" cy="1676400"/>
          </a:xfrm>
          <a:prstGeom prst="rect">
            <a:avLst/>
          </a:prstGeom>
          <a:noFill/>
          <a:ln w="9525">
            <a:solidFill>
              <a:schemeClr val="accent1">
                <a:lumMod val="50000"/>
              </a:schemeClr>
            </a:solidFill>
            <a:miter lim="800000"/>
            <a:headEnd/>
            <a:tailEnd/>
          </a:ln>
        </p:spPr>
      </p:pic>
      <p:pic>
        <p:nvPicPr>
          <p:cNvPr id="1028" name="Picture 4"/>
          <p:cNvPicPr>
            <a:picLocks noChangeAspect="1" noChangeArrowheads="1"/>
          </p:cNvPicPr>
          <p:nvPr/>
        </p:nvPicPr>
        <p:blipFill>
          <a:blip r:embed="rId8" cstate="print"/>
          <a:srcRect l="27619" t="20785" r="15714" b="19238"/>
          <a:stretch>
            <a:fillRect/>
          </a:stretch>
        </p:blipFill>
        <p:spPr bwMode="auto">
          <a:xfrm>
            <a:off x="1905000" y="2133600"/>
            <a:ext cx="2764573" cy="1828800"/>
          </a:xfrm>
          <a:prstGeom prst="rect">
            <a:avLst/>
          </a:prstGeom>
          <a:noFill/>
          <a:ln w="9525">
            <a:solidFill>
              <a:schemeClr val="accent1">
                <a:lumMod val="75000"/>
              </a:schemeClr>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LC Research PPTX 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 Research PPTX Template</Template>
  <TotalTime>2784</TotalTime>
  <Words>4658</Words>
  <Application>Microsoft Office PowerPoint</Application>
  <PresentationFormat>On-screen Show (4:3)</PresentationFormat>
  <Paragraphs>614</Paragraphs>
  <Slides>56</Slides>
  <Notes>49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56</vt:i4>
      </vt:variant>
    </vt:vector>
  </HeadingPairs>
  <TitlesOfParts>
    <vt:vector size="74" baseType="lpstr">
      <vt:lpstr>Arial</vt:lpstr>
      <vt:lpstr>Open Sans Semibold</vt:lpstr>
      <vt:lpstr>Open Sans</vt:lpstr>
      <vt:lpstr>Calibri</vt:lpstr>
      <vt:lpstr>Vrinda</vt:lpstr>
      <vt:lpstr>Microsoft Himalaya</vt:lpstr>
      <vt:lpstr>Shruti</vt:lpstr>
      <vt:lpstr>Mangal</vt:lpstr>
      <vt:lpstr>Arial Unicode MS</vt:lpstr>
      <vt:lpstr>Tunga</vt:lpstr>
      <vt:lpstr>Kartika</vt:lpstr>
      <vt:lpstr>Raavi</vt:lpstr>
      <vt:lpstr>Times New Roman</vt:lpstr>
      <vt:lpstr>Wingdings</vt:lpstr>
      <vt:lpstr>Segoe UI</vt:lpstr>
      <vt:lpstr>Segoe UI Light</vt:lpstr>
      <vt:lpstr>Comic Sans MS</vt:lpstr>
      <vt:lpstr>OCLC Research PPTX Template</vt:lpstr>
      <vt:lpstr>OCLC Research Update</vt:lpstr>
      <vt:lpstr>OCLC Research</vt:lpstr>
      <vt:lpstr>OCLC Research</vt:lpstr>
      <vt:lpstr>Cookbook Finder</vt:lpstr>
      <vt:lpstr>Lidia's Italy in America</vt:lpstr>
      <vt:lpstr>Most used title words</vt:lpstr>
      <vt:lpstr>Understanding the Collective Collection</vt:lpstr>
      <vt:lpstr>Slide 8</vt:lpstr>
      <vt:lpstr>Presentations</vt:lpstr>
      <vt:lpstr>Scholars’ Contributions to VIAF </vt:lpstr>
      <vt:lpstr>Slide 11</vt:lpstr>
      <vt:lpstr>Slide 12</vt:lpstr>
      <vt:lpstr>Slide 13</vt:lpstr>
      <vt:lpstr>Registering Researchers in  Authority Files </vt:lpstr>
      <vt:lpstr>Scholarly output impacts the reputation and ranking of the institution</vt:lpstr>
      <vt:lpstr>A scholar may be published under many forms of names</vt:lpstr>
      <vt:lpstr>Same name, different people</vt:lpstr>
      <vt:lpstr>One researcher may have many profiles or identifiers…</vt:lpstr>
      <vt:lpstr>Registering Researchers in Authority Files Task Group</vt:lpstr>
      <vt:lpstr>Registering Researchers in Authority Files Task Group Members</vt:lpstr>
      <vt:lpstr>Stakeholders &amp; needs</vt:lpstr>
      <vt:lpstr>Some functional requirements</vt:lpstr>
      <vt:lpstr>More functional requirements</vt:lpstr>
      <vt:lpstr>Systems profiled (20)</vt:lpstr>
      <vt:lpstr>Systems profiled (20)</vt:lpstr>
      <vt:lpstr>Partial overview: Authority &amp; identifier hubs</vt:lpstr>
      <vt:lpstr>Slide 27</vt:lpstr>
      <vt:lpstr>Slide 28</vt:lpstr>
      <vt:lpstr>Some possibly emerging trends</vt:lpstr>
      <vt:lpstr>Nascent recommendations</vt:lpstr>
      <vt:lpstr>More nascent recommendations</vt:lpstr>
      <vt:lpstr>Slide 32</vt:lpstr>
      <vt:lpstr>Reordering Ranganathan: Shifting User Behaviors, Shifting Priorities </vt:lpstr>
      <vt:lpstr>Same Laws, New Lens</vt:lpstr>
      <vt:lpstr>Ranganathan and Dewey</vt:lpstr>
      <vt:lpstr>Slide 36</vt:lpstr>
      <vt:lpstr>Slide 37</vt:lpstr>
      <vt:lpstr>Three Aspects of Time</vt:lpstr>
      <vt:lpstr>Time as Time</vt:lpstr>
      <vt:lpstr>Time as Time</vt:lpstr>
      <vt:lpstr>Slide 41</vt:lpstr>
      <vt:lpstr>Time as Convenience</vt:lpstr>
      <vt:lpstr>Time as User Experience</vt:lpstr>
      <vt:lpstr>Our Interpretation  of the Law</vt:lpstr>
      <vt:lpstr>Slide 45</vt:lpstr>
      <vt:lpstr>Recommendations</vt:lpstr>
      <vt:lpstr>Slide 47</vt:lpstr>
      <vt:lpstr>Recommendations</vt:lpstr>
      <vt:lpstr>Recommendations</vt:lpstr>
      <vt:lpstr>Slide 50</vt:lpstr>
      <vt:lpstr>Selected Bibliography</vt:lpstr>
      <vt:lpstr>Selected Bibliography</vt:lpstr>
      <vt:lpstr>Selected Bibliography</vt:lpstr>
      <vt:lpstr>Thank you!</vt:lpstr>
      <vt:lpstr>Questions </vt:lpstr>
      <vt:lpstr>Slide 56</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Update</dc:title>
  <dc:subject>OCLC Research</dc:subject>
  <dc:creator>Eric Childress, Lynn Silipigni Connaway, Ixchel Faniel, Karen Smith Yoshimura</dc:creator>
  <dc:description>Presentation at ALA Midwinter Meeting in Philadelphia, PA, USA. 2014-01-27.
Event hosted by ALA</dc:description>
  <cp:lastModifiedBy>Windows User</cp:lastModifiedBy>
  <cp:revision>37</cp:revision>
  <dcterms:created xsi:type="dcterms:W3CDTF">2014-01-20T21:57:16Z</dcterms:created>
  <dcterms:modified xsi:type="dcterms:W3CDTF">2014-03-12T20:13:12Z</dcterms:modified>
</cp:coreProperties>
</file>