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notesSlides/notesSlide2.xml" ContentType="application/vnd.openxmlformats-officedocument.presentationml.notesSlide+xml"/>
  <Override PartName="/customXml/itemProps1.xml" ContentType="application/vnd.openxmlformats-officedocument.customXmlProperties+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notesSlides/notesSlide23.xml" ContentType="application/vnd.openxmlformats-officedocument.presentationml.notesSlide+xml"/>
  <Override PartName="/docProps/custom.xml" ContentType="application/vnd.openxmlformats-officedocument.custom-properties+xml"/>
  <Override PartName="/ppt/notesSlides/notesSlide1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notesSlides/notesSlide10.xml" ContentType="application/vnd.openxmlformats-officedocument.presentationml.notes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notesSlides/notesSlide5.xml" ContentType="application/vnd.openxmlformats-officedocument.presentationml.notesSlide+xml"/>
  <Override PartName="/customXml/itemProps2.xml" ContentType="application/vnd.openxmlformats-officedocument.customXml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notesSlides/notesSlide3.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notesSlides/notesSlide19.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Default Extension="jpeg" ContentType="image/jpeg"/>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notesSlides/notesSlide15.xml" ContentType="application/vnd.openxmlformats-officedocument.presentationml.notesSlide+xml"/>
  <Override PartName="/ppt/notesSlides/notesSlide24.xml" ContentType="application/vnd.openxmlformats-officedocument.presentationml.notesSlide+xml"/>
  <Override PartName="/ppt/notesSlides/notesSlide26.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notesSlides/notesSlide13.xml" ContentType="application/vnd.openxmlformats-officedocument.presentationml.notesSlide+xml"/>
  <Override PartName="/ppt/notesSlides/notesSlide22.xml" ContentType="application/vnd.openxmlformats-officedocument.presentationml.notesSlide+xml"/>
  <Default Extension="wdp" ContentType="image/vnd.ms-photo"/>
  <Override PartName="/ppt/slideLayouts/slideLayout10.xml" ContentType="application/vnd.openxmlformats-officedocument.presentationml.slideLayout+xml"/>
  <Override PartName="/ppt/notesSlides/notesSlide8.xml" ContentType="application/vnd.openxmlformats-officedocument.presentationml.notesSlide+xml"/>
  <Override PartName="/ppt/notesSlides/notesSlide11.xml" ContentType="application/vnd.openxmlformats-officedocument.presentationml.notesSlide+xml"/>
  <Override PartName="/ppt/notesSlides/notesSlide20.xml" ContentType="application/vnd.openxmlformats-officedocument.presentationml.notesSlide+xml"/>
  <Override PartName="/ppt/notesSlides/notesSlide6.xml" ContentType="application/vnd.openxmlformats-officedocument.presentationml.notesSlide+xml"/>
  <Override PartName="/ppt/slides/slide8.xml" ContentType="application/vnd.openxmlformats-officedocument.presentationml.slide+xml"/>
  <Override PartName="/ppt/slides/slide49.xml" ContentType="application/vnd.openxmlformats-officedocument.presentationml.slide+xml"/>
  <Override PartName="/ppt/handoutMasters/handoutMaster1.xml" ContentType="application/vnd.openxmlformats-officedocument.presentationml.handoutMaster+xml"/>
  <Override PartName="/ppt/notesSlides/notesSlide4.xml" ContentType="application/vnd.openxmlformats-officedocument.presentationml.notesSlide+xml"/>
  <Override PartName="/docProps/core.xml" ContentType="application/vnd.openxmlformats-package.core-properties+xml"/>
  <Override PartName="/customXml/itemProps3.xml" ContentType="application/vnd.openxmlformats-officedocument.customXml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notesSlides/notesSlide29.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notesSlides/notesSlide25.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notesSlides/notesSlide14.xml" ContentType="application/vnd.openxmlformats-officedocument.presentationml.notesSlide+xml"/>
  <Override PartName="/ppt/commentAuthors.xml" ContentType="application/vnd.openxmlformats-officedocument.presentationml.commentAuthors+xml"/>
  <Override PartName="/ppt/notesSlides/notesSlide9.xml" ContentType="application/vnd.openxmlformats-officedocument.presentationml.notesSlide+xml"/>
  <Override PartName="/ppt/notesSlides/notesSlide21.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4068" r:id="rId4"/>
  </p:sldMasterIdLst>
  <p:notesMasterIdLst>
    <p:notesMasterId r:id="rId67"/>
  </p:notesMasterIdLst>
  <p:handoutMasterIdLst>
    <p:handoutMasterId r:id="rId68"/>
  </p:handoutMasterIdLst>
  <p:sldIdLst>
    <p:sldId id="689" r:id="rId5"/>
    <p:sldId id="899" r:id="rId6"/>
    <p:sldId id="900" r:id="rId7"/>
    <p:sldId id="901" r:id="rId8"/>
    <p:sldId id="902" r:id="rId9"/>
    <p:sldId id="903" r:id="rId10"/>
    <p:sldId id="904" r:id="rId11"/>
    <p:sldId id="905" r:id="rId12"/>
    <p:sldId id="906" r:id="rId13"/>
    <p:sldId id="907" r:id="rId14"/>
    <p:sldId id="795" r:id="rId15"/>
    <p:sldId id="908" r:id="rId16"/>
    <p:sldId id="934" r:id="rId17"/>
    <p:sldId id="797" r:id="rId18"/>
    <p:sldId id="798" r:id="rId19"/>
    <p:sldId id="930" r:id="rId20"/>
    <p:sldId id="931" r:id="rId21"/>
    <p:sldId id="932" r:id="rId22"/>
    <p:sldId id="933" r:id="rId23"/>
    <p:sldId id="805" r:id="rId24"/>
    <p:sldId id="911" r:id="rId25"/>
    <p:sldId id="912" r:id="rId26"/>
    <p:sldId id="909" r:id="rId27"/>
    <p:sldId id="806" r:id="rId28"/>
    <p:sldId id="807" r:id="rId29"/>
    <p:sldId id="935" r:id="rId30"/>
    <p:sldId id="936" r:id="rId31"/>
    <p:sldId id="937" r:id="rId32"/>
    <p:sldId id="938" r:id="rId33"/>
    <p:sldId id="939" r:id="rId34"/>
    <p:sldId id="943" r:id="rId35"/>
    <p:sldId id="940" r:id="rId36"/>
    <p:sldId id="941" r:id="rId37"/>
    <p:sldId id="942" r:id="rId38"/>
    <p:sldId id="810" r:id="rId39"/>
    <p:sldId id="811" r:id="rId40"/>
    <p:sldId id="944" r:id="rId41"/>
    <p:sldId id="945" r:id="rId42"/>
    <p:sldId id="946" r:id="rId43"/>
    <p:sldId id="947" r:id="rId44"/>
    <p:sldId id="910" r:id="rId45"/>
    <p:sldId id="866" r:id="rId46"/>
    <p:sldId id="867" r:id="rId47"/>
    <p:sldId id="868" r:id="rId48"/>
    <p:sldId id="869" r:id="rId49"/>
    <p:sldId id="870" r:id="rId50"/>
    <p:sldId id="871" r:id="rId51"/>
    <p:sldId id="872" r:id="rId52"/>
    <p:sldId id="873" r:id="rId53"/>
    <p:sldId id="874" r:id="rId54"/>
    <p:sldId id="926" r:id="rId55"/>
    <p:sldId id="915" r:id="rId56"/>
    <p:sldId id="914" r:id="rId57"/>
    <p:sldId id="913" r:id="rId58"/>
    <p:sldId id="927" r:id="rId59"/>
    <p:sldId id="916" r:id="rId60"/>
    <p:sldId id="925" r:id="rId61"/>
    <p:sldId id="921" r:id="rId62"/>
    <p:sldId id="924" r:id="rId63"/>
    <p:sldId id="928" r:id="rId64"/>
    <p:sldId id="948" r:id="rId65"/>
    <p:sldId id="949" r:id="rId66"/>
  </p:sldIdLst>
  <p:sldSz cx="6858000" cy="5143500"/>
  <p:notesSz cx="6858000" cy="9144000"/>
  <p:defaultTextStyle>
    <a:defPPr>
      <a:defRPr lang="en-US"/>
    </a:defPPr>
    <a:lvl1pPr marL="0" algn="l" defTabSz="685864" rtl="0" eaLnBrk="1" latinLnBrk="0" hangingPunct="1">
      <a:defRPr sz="1400" kern="1200">
        <a:solidFill>
          <a:schemeClr val="tx1"/>
        </a:solidFill>
        <a:latin typeface="+mn-lt"/>
        <a:ea typeface="+mn-ea"/>
        <a:cs typeface="+mn-cs"/>
      </a:defRPr>
    </a:lvl1pPr>
    <a:lvl2pPr marL="342932" algn="l" defTabSz="685864" rtl="0" eaLnBrk="1" latinLnBrk="0" hangingPunct="1">
      <a:defRPr sz="1400" kern="1200">
        <a:solidFill>
          <a:schemeClr val="tx1"/>
        </a:solidFill>
        <a:latin typeface="+mn-lt"/>
        <a:ea typeface="+mn-ea"/>
        <a:cs typeface="+mn-cs"/>
      </a:defRPr>
    </a:lvl2pPr>
    <a:lvl3pPr marL="685864" algn="l" defTabSz="685864" rtl="0" eaLnBrk="1" latinLnBrk="0" hangingPunct="1">
      <a:defRPr sz="1400" kern="1200">
        <a:solidFill>
          <a:schemeClr val="tx1"/>
        </a:solidFill>
        <a:latin typeface="+mn-lt"/>
        <a:ea typeface="+mn-ea"/>
        <a:cs typeface="+mn-cs"/>
      </a:defRPr>
    </a:lvl3pPr>
    <a:lvl4pPr marL="1028796" algn="l" defTabSz="685864" rtl="0" eaLnBrk="1" latinLnBrk="0" hangingPunct="1">
      <a:defRPr sz="1400" kern="1200">
        <a:solidFill>
          <a:schemeClr val="tx1"/>
        </a:solidFill>
        <a:latin typeface="+mn-lt"/>
        <a:ea typeface="+mn-ea"/>
        <a:cs typeface="+mn-cs"/>
      </a:defRPr>
    </a:lvl4pPr>
    <a:lvl5pPr marL="1371728" algn="l" defTabSz="685864" rtl="0" eaLnBrk="1" latinLnBrk="0" hangingPunct="1">
      <a:defRPr sz="1400" kern="1200">
        <a:solidFill>
          <a:schemeClr val="tx1"/>
        </a:solidFill>
        <a:latin typeface="+mn-lt"/>
        <a:ea typeface="+mn-ea"/>
        <a:cs typeface="+mn-cs"/>
      </a:defRPr>
    </a:lvl5pPr>
    <a:lvl6pPr marL="1714660" algn="l" defTabSz="685864" rtl="0" eaLnBrk="1" latinLnBrk="0" hangingPunct="1">
      <a:defRPr sz="1400" kern="1200">
        <a:solidFill>
          <a:schemeClr val="tx1"/>
        </a:solidFill>
        <a:latin typeface="+mn-lt"/>
        <a:ea typeface="+mn-ea"/>
        <a:cs typeface="+mn-cs"/>
      </a:defRPr>
    </a:lvl6pPr>
    <a:lvl7pPr marL="2057592" algn="l" defTabSz="685864" rtl="0" eaLnBrk="1" latinLnBrk="0" hangingPunct="1">
      <a:defRPr sz="1400" kern="1200">
        <a:solidFill>
          <a:schemeClr val="tx1"/>
        </a:solidFill>
        <a:latin typeface="+mn-lt"/>
        <a:ea typeface="+mn-ea"/>
        <a:cs typeface="+mn-cs"/>
      </a:defRPr>
    </a:lvl7pPr>
    <a:lvl8pPr marL="2400524" algn="l" defTabSz="685864" rtl="0" eaLnBrk="1" latinLnBrk="0" hangingPunct="1">
      <a:defRPr sz="1400" kern="1200">
        <a:solidFill>
          <a:schemeClr val="tx1"/>
        </a:solidFill>
        <a:latin typeface="+mn-lt"/>
        <a:ea typeface="+mn-ea"/>
        <a:cs typeface="+mn-cs"/>
      </a:defRPr>
    </a:lvl8pPr>
    <a:lvl9pPr marL="2743456" algn="l" defTabSz="685864" rtl="0" eaLnBrk="1" latinLnBrk="0" hangingPunct="1">
      <a:defRPr sz="1400" kern="1200">
        <a:solidFill>
          <a:schemeClr val="tx1"/>
        </a:solidFill>
        <a:latin typeface="+mn-lt"/>
        <a:ea typeface="+mn-ea"/>
        <a:cs typeface="+mn-cs"/>
      </a:defRPr>
    </a:lvl9pPr>
  </p:defaultTextStyle>
  <p:extLst>
    <p:ext uri="{521415D9-36F7-43E2-AB2F-B90AF26B5E84}">
      <p14:sectionLst xmlns:p14="http://schemas.microsoft.com/office/powerpoint/2010/main" xmlns="">
        <p14:section name="Metro Style Guidelines" id="{5CF21CB1-8DFA-42F6-BA7D-9D4989E7A130}">
          <p14:sldIdLst>
            <p14:sldId id="689"/>
            <p14:sldId id="899"/>
            <p14:sldId id="900"/>
            <p14:sldId id="901"/>
            <p14:sldId id="902"/>
            <p14:sldId id="903"/>
            <p14:sldId id="904"/>
            <p14:sldId id="905"/>
            <p14:sldId id="906"/>
            <p14:sldId id="907"/>
            <p14:sldId id="795"/>
            <p14:sldId id="908"/>
            <p14:sldId id="934"/>
            <p14:sldId id="797"/>
            <p14:sldId id="798"/>
            <p14:sldId id="930"/>
            <p14:sldId id="931"/>
            <p14:sldId id="932"/>
            <p14:sldId id="933"/>
            <p14:sldId id="805"/>
            <p14:sldId id="911"/>
            <p14:sldId id="912"/>
            <p14:sldId id="909"/>
            <p14:sldId id="806"/>
            <p14:sldId id="807"/>
            <p14:sldId id="935"/>
            <p14:sldId id="936"/>
            <p14:sldId id="937"/>
            <p14:sldId id="938"/>
            <p14:sldId id="939"/>
            <p14:sldId id="943"/>
            <p14:sldId id="940"/>
            <p14:sldId id="941"/>
            <p14:sldId id="942"/>
            <p14:sldId id="810"/>
            <p14:sldId id="811"/>
            <p14:sldId id="944"/>
            <p14:sldId id="945"/>
            <p14:sldId id="946"/>
            <p14:sldId id="947"/>
            <p14:sldId id="910"/>
            <p14:sldId id="866"/>
            <p14:sldId id="867"/>
            <p14:sldId id="868"/>
            <p14:sldId id="869"/>
            <p14:sldId id="870"/>
            <p14:sldId id="871"/>
            <p14:sldId id="872"/>
            <p14:sldId id="873"/>
            <p14:sldId id="874"/>
            <p14:sldId id="926"/>
            <p14:sldId id="915"/>
            <p14:sldId id="914"/>
            <p14:sldId id="913"/>
            <p14:sldId id="927"/>
            <p14:sldId id="916"/>
            <p14:sldId id="925"/>
            <p14:sldId id="921"/>
            <p14:sldId id="924"/>
            <p14:sldId id="928"/>
            <p14:sldId id="948"/>
            <p14:sldId id="949"/>
          </p14:sldIdLst>
        </p14:section>
      </p14:sectionLst>
    </p:ext>
    <p:ext uri="{EFAFB233-063F-42B5-8137-9DF3F51BA10A}">
      <p15:sldGuideLst xmlns="" xmlns:p15="http://schemas.microsoft.com/office/powerpoint/2012/main">
        <p15:guide id="1" orient="horz" pos="212" userDrawn="1">
          <p15:clr>
            <a:srgbClr val="A4A3A4"/>
          </p15:clr>
        </p15:guide>
        <p15:guide id="2" orient="horz" pos="3132" userDrawn="1">
          <p15:clr>
            <a:srgbClr val="A4A3A4"/>
          </p15:clr>
        </p15:guide>
        <p15:guide id="3" orient="horz" pos="684" userDrawn="1">
          <p15:clr>
            <a:srgbClr val="A4A3A4"/>
          </p15:clr>
        </p15:guide>
        <p15:guide id="4" orient="horz" pos="898" userDrawn="1">
          <p15:clr>
            <a:srgbClr val="A4A3A4"/>
          </p15:clr>
        </p15:guide>
        <p15:guide id="5" orient="horz" pos="1468" userDrawn="1">
          <p15:clr>
            <a:srgbClr val="A4A3A4"/>
          </p15:clr>
        </p15:guide>
        <p15:guide id="6" orient="horz" pos="2052" userDrawn="1">
          <p15:clr>
            <a:srgbClr val="A4A3A4"/>
          </p15:clr>
        </p15:guide>
        <p15:guide id="7" orient="horz" pos="1619" userDrawn="1">
          <p15:clr>
            <a:srgbClr val="A4A3A4"/>
          </p15:clr>
        </p15:guide>
        <p15:guide id="8" orient="horz" pos="3038" userDrawn="1">
          <p15:clr>
            <a:srgbClr val="A4A3A4"/>
          </p15:clr>
        </p15:guide>
        <p15:guide id="9" pos="72" userDrawn="1">
          <p15:clr>
            <a:srgbClr val="A4A3A4"/>
          </p15:clr>
        </p15:guide>
        <p15:guide id="10" pos="995" userDrawn="1">
          <p15:clr>
            <a:srgbClr val="A4A3A4"/>
          </p15:clr>
        </p15:guide>
        <p15:guide id="11" pos="4247" userDrawn="1">
          <p15:clr>
            <a:srgbClr val="A4A3A4"/>
          </p15:clr>
        </p15:guide>
        <p15:guide id="12" pos="185" userDrawn="1">
          <p15:clr>
            <a:srgbClr val="A4A3A4"/>
          </p15:clr>
        </p15:guide>
        <p15:guide id="13" pos="4137" userDrawn="1">
          <p15:clr>
            <a:srgbClr val="A4A3A4"/>
          </p15:clr>
        </p15:guide>
        <p15:guide id="14" pos="345" userDrawn="1">
          <p15:clr>
            <a:srgbClr val="A4A3A4"/>
          </p15:clr>
        </p15:guide>
        <p15:guide id="15" pos="3974" userDrawn="1">
          <p15:clr>
            <a:srgbClr val="A4A3A4"/>
          </p15:clr>
        </p15:guide>
        <p15:guide id="16" pos="2159" userDrawn="1">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Rachel" initials="R" lastIdx="2" clrIdx="0"/>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015797"/>
    <a:srgbClr val="D9E7E1"/>
    <a:srgbClr val="C1D7CE"/>
    <a:srgbClr val="BBC6DD"/>
    <a:srgbClr val="C2D6CD"/>
    <a:srgbClr val="FFFFFF"/>
    <a:srgbClr val="000000"/>
    <a:srgbClr val="BEBEDA"/>
    <a:srgbClr val="A5C8F3"/>
    <a:srgbClr val="31A7FE"/>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a:tblStyle styleId="{C083E6E3-FA7D-4D7B-A595-EF9225AFEA82}" styleName="Light Style 1 - Accent 3">
    <a:wholeTbl>
      <a:tcTxStyle>
        <a:fontRef idx="minor">
          <a:scrgbClr r="0" g="0" b="0"/>
        </a:fontRef>
        <a:schemeClr val="tx1"/>
      </a:tcTxStyle>
      <a:tcStyle>
        <a:tcBdr>
          <a:left>
            <a:ln>
              <a:noFill/>
            </a:ln>
          </a:left>
          <a:right>
            <a:ln>
              <a:noFill/>
            </a:ln>
          </a:right>
          <a:top>
            <a:ln w="12700" cmpd="sng">
              <a:solidFill>
                <a:schemeClr val="accent3"/>
              </a:solidFill>
            </a:ln>
          </a:top>
          <a:bottom>
            <a:ln w="12700" cmpd="sng">
              <a:solidFill>
                <a:schemeClr val="accent3"/>
              </a:solidFill>
            </a:ln>
          </a:bottom>
          <a:insideH>
            <a:ln>
              <a:noFill/>
            </a:ln>
          </a:insideH>
          <a:insideV>
            <a:ln>
              <a:noFill/>
            </a:ln>
          </a:insideV>
        </a:tcBdr>
        <a:fill>
          <a:noFill/>
        </a:fill>
      </a:tcStyle>
    </a:wholeTbl>
    <a:band1H>
      <a:tcStyle>
        <a:tcBdr/>
        <a:fill>
          <a:solidFill>
            <a:schemeClr val="accent3">
              <a:alpha val="20000"/>
            </a:schemeClr>
          </a:solidFill>
        </a:fill>
      </a:tcStyle>
    </a:band1H>
    <a:band2H>
      <a:tcStyle>
        <a:tcBdr/>
      </a:tcStyle>
    </a:band2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12700" cmpd="sng">
              <a:solidFill>
                <a:schemeClr val="accent3"/>
              </a:solidFill>
            </a:ln>
          </a:top>
        </a:tcBdr>
        <a:fill>
          <a:noFill/>
        </a:fill>
      </a:tcStyle>
    </a:lastRow>
    <a:firstRow>
      <a:tcTxStyle b="on"/>
      <a:tcStyle>
        <a:tcBdr>
          <a:bottom>
            <a:ln w="12700" cmpd="sng">
              <a:solidFill>
                <a:schemeClr val="accent3"/>
              </a:solidFill>
            </a:ln>
          </a:bottom>
        </a:tcBdr>
        <a:fill>
          <a:no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E8034E78-7F5D-4C2E-B375-FC64B27BC917}" styleName="Dark Style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left>
            <a:ln w="25400" cmpd="sng">
              <a:solidFill>
                <a:schemeClr val="lt1"/>
              </a:solidFill>
            </a:ln>
          </a:left>
        </a:tcBdr>
        <a:fill>
          <a:solidFill>
            <a:schemeClr val="dk1">
              <a:tint val="60000"/>
            </a:schemeClr>
          </a:solidFill>
        </a:fill>
      </a:tcStyle>
    </a:lastCol>
    <a:firstCol>
      <a:tcTxStyle b="on"/>
      <a:tcStyle>
        <a:tcBdr>
          <a:right>
            <a:ln w="25400" cmpd="sng">
              <a:solidFill>
                <a:schemeClr val="lt1"/>
              </a:solidFill>
            </a:ln>
          </a:right>
        </a:tcBdr>
        <a:fill>
          <a:solidFill>
            <a:schemeClr val="dk1">
              <a:tint val="60000"/>
            </a:schemeClr>
          </a:solidFill>
        </a:fill>
      </a:tcStyle>
    </a:firstCol>
    <a:lastRow>
      <a:tcTxStyle b="on"/>
      <a:tcStyle>
        <a:tcBdr>
          <a:top>
            <a:ln w="25400" cmpd="sng">
              <a:solidFill>
                <a:schemeClr val="lt1"/>
              </a:solidFill>
            </a:ln>
          </a:top>
        </a:tcBdr>
        <a:fill>
          <a:solidFill>
            <a:schemeClr val="dk1">
              <a:tint val="6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F2DE63D5-997A-4646-A377-4702673A728D}" styleName="Light Style 2 - Accent 3">
    <a:wholeTbl>
      <a:tcTxStyle>
        <a:fontRef idx="minor">
          <a:scrgbClr r="0" g="0" b="0"/>
        </a:fontRef>
        <a:schemeClr val="tx1"/>
      </a:tcTxStyle>
      <a:tcStyle>
        <a:tcBdr>
          <a:left>
            <a:lnRef idx="1">
              <a:schemeClr val="accent3"/>
            </a:lnRef>
          </a:left>
          <a:right>
            <a:lnRef idx="1">
              <a:schemeClr val="accent3"/>
            </a:lnRef>
          </a:right>
          <a:top>
            <a:lnRef idx="1">
              <a:schemeClr val="accent3"/>
            </a:lnRef>
          </a:top>
          <a:bottom>
            <a:lnRef idx="1">
              <a:schemeClr val="accent3"/>
            </a:lnRef>
          </a:bottom>
          <a:insideH>
            <a:ln>
              <a:noFill/>
            </a:ln>
          </a:insideH>
          <a:insideV>
            <a:ln>
              <a:noFill/>
            </a:ln>
          </a:insideV>
        </a:tcBdr>
        <a:fill>
          <a:noFill/>
        </a:fill>
      </a:tcStyle>
    </a:wholeTbl>
    <a:band1H>
      <a:tcStyle>
        <a:tcBdr>
          <a:top>
            <a:lnRef idx="1">
              <a:schemeClr val="accent3"/>
            </a:lnRef>
          </a:top>
          <a:bottom>
            <a:lnRef idx="1">
              <a:schemeClr val="accent3"/>
            </a:lnRef>
          </a:bottom>
        </a:tcBdr>
      </a:tcStyle>
    </a:band1H>
    <a:band1V>
      <a:tcStyle>
        <a:tcBdr>
          <a:left>
            <a:lnRef idx="1">
              <a:schemeClr val="accent3"/>
            </a:lnRef>
          </a:left>
          <a:right>
            <a:lnRef idx="1">
              <a:schemeClr val="accent3"/>
            </a:lnRef>
          </a:right>
        </a:tcBdr>
      </a:tcStyle>
    </a:band1V>
    <a:band2V>
      <a:tcStyle>
        <a:tcBdr>
          <a:left>
            <a:lnRef idx="1">
              <a:schemeClr val="accent3"/>
            </a:lnRef>
          </a:left>
          <a:right>
            <a:lnRef idx="1">
              <a:schemeClr val="accent3"/>
            </a:lnRef>
          </a:right>
        </a:tcBdr>
      </a:tcStyle>
    </a:band2V>
    <a:lastCol>
      <a:tcTxStyle b="on"/>
      <a:tcStyle>
        <a:tcBdr/>
      </a:tcStyle>
    </a:lastCol>
    <a:firstCol>
      <a:tcTxStyle b="on"/>
      <a:tcStyle>
        <a:tcBdr/>
      </a:tcStyle>
    </a:firstCol>
    <a:lastRow>
      <a:tcTxStyle b="on"/>
      <a:tcStyle>
        <a:tcBdr>
          <a:top>
            <a:ln w="50800" cmpd="dbl">
              <a:solidFill>
                <a:schemeClr val="accent3"/>
              </a:solidFill>
            </a:ln>
          </a:top>
        </a:tcBdr>
      </a:tcStyle>
    </a:lastRow>
    <a:firstRow>
      <a:tcTxStyle b="on">
        <a:fontRef idx="minor">
          <a:scrgbClr r="0" g="0" b="0"/>
        </a:fontRef>
        <a:schemeClr val="bg1"/>
      </a:tcTxStyle>
      <a:tcStyle>
        <a:tcBdr/>
        <a:fillRef idx="1">
          <a:schemeClr val="accent3"/>
        </a:fillRef>
      </a:tcStyle>
    </a:firstRow>
  </a:tblStyle>
  <a:tblStyle styleId="{68D230F3-CF80-4859-8CE7-A43EE81993B5}" styleName="Light Style 1 - Accent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FD0F851-EC5A-4D38-B0AD-8093EC10F338}" styleName="Light Style 1 - Accent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180" autoAdjust="0"/>
    <p:restoredTop sz="82110" autoAdjust="0"/>
  </p:normalViewPr>
  <p:slideViewPr>
    <p:cSldViewPr snapToGrid="0">
      <p:cViewPr varScale="1">
        <p:scale>
          <a:sx n="83" d="100"/>
          <a:sy n="83" d="100"/>
        </p:scale>
        <p:origin x="-2244" y="-90"/>
      </p:cViewPr>
      <p:guideLst>
        <p:guide orient="horz" pos="212"/>
        <p:guide orient="horz" pos="3132"/>
        <p:guide orient="horz" pos="684"/>
        <p:guide orient="horz" pos="898"/>
        <p:guide orient="horz" pos="1468"/>
        <p:guide orient="horz" pos="2052"/>
        <p:guide orient="horz" pos="1619"/>
        <p:guide orient="horz" pos="3038"/>
        <p:guide pos="72"/>
        <p:guide pos="995"/>
        <p:guide pos="4247"/>
        <p:guide pos="185"/>
        <p:guide pos="4137"/>
        <p:guide pos="345"/>
        <p:guide pos="3974"/>
        <p:guide pos="2159"/>
      </p:guideLst>
    </p:cSldViewPr>
  </p:slideViewPr>
  <p:notesTextViewPr>
    <p:cViewPr>
      <p:scale>
        <a:sx n="100" d="100"/>
        <a:sy n="100" d="100"/>
      </p:scale>
      <p:origin x="0" y="0"/>
    </p:cViewPr>
  </p:notesTextViewPr>
  <p:sorterViewPr>
    <p:cViewPr varScale="1">
      <p:scale>
        <a:sx n="1" d="1"/>
        <a:sy n="1" d="1"/>
      </p:scale>
      <p:origin x="0" y="30"/>
    </p:cViewPr>
  </p:sorterViewPr>
  <p:notesViewPr>
    <p:cSldViewPr snapToGrid="0" showGuides="1">
      <p:cViewPr varScale="1">
        <p:scale>
          <a:sx n="61" d="100"/>
          <a:sy n="61" d="100"/>
        </p:scale>
        <p:origin x="-3198" y="-90"/>
      </p:cViewPr>
      <p:guideLst>
        <p:guide orient="horz" pos="2880"/>
        <p:guide pos="2160"/>
      </p:guideLst>
    </p:cSldViewPr>
  </p:notesViewPr>
  <p:gridSpacing cx="234086400" cy="2340864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handoutMaster" Target="handoutMasters/handoutMaster1.xml"/><Relationship Id="rId7" Type="http://schemas.openxmlformats.org/officeDocument/2006/relationships/slide" Target="slides/slide3.xml"/><Relationship Id="rId71"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commentAuthors" Target="commen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heme" Target="theme/theme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6" name="Header Placeholder 5"/>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7" name="Date Placeholder 6"/>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DE219B1A-AE41-483B-A766-69B9363DDA6A}" type="datetimeFigureOut">
              <a:rPr lang="en-US" smtClean="0"/>
              <a:pPr/>
              <a:t>6/26/2014</a:t>
            </a:fld>
            <a:endParaRPr lang="en-US"/>
          </a:p>
        </p:txBody>
      </p:sp>
      <p:sp>
        <p:nvSpPr>
          <p:cNvPr id="8" name="Footer Placeholder 7"/>
          <p:cNvSpPr>
            <a:spLocks noGrp="1"/>
          </p:cNvSpPr>
          <p:nvPr>
            <p:ph type="ftr" sz="quarter" idx="2"/>
          </p:nvPr>
        </p:nvSpPr>
        <p:spPr>
          <a:xfrm>
            <a:off x="0" y="8685213"/>
            <a:ext cx="5795010" cy="332434"/>
          </a:xfrm>
          <a:prstGeom prst="rect">
            <a:avLst/>
          </a:prstGeom>
        </p:spPr>
        <p:txBody>
          <a:bodyPr vert="horz" lIns="91440" tIns="45720" rIns="91440" bIns="45720" rtlCol="0" anchor="b"/>
          <a:lstStyle>
            <a:lvl1pPr algn="l">
              <a:defRPr sz="1200"/>
            </a:lvl1pPr>
          </a:lstStyle>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marL="398463" defTabSz="914099" eaLnBrk="0" hangingPunct="0"/>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part </a:t>
            </a:r>
            <a:r>
              <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rPr>
              <a:t>of Microsoft, and Microsoft cannot guarantee the accuracy of any information provided after the date of this presentation.  MICROSOFT MAKES NO WARRANTIES, EXPRESS, IMPLIED OR STATUTORY, AS TO THE INFORMATION IN THIS PRESENTATION</a:t>
            </a:r>
            <a:r>
              <a:rPr lang="en-US" sz="400" dirty="0" smtClean="0">
                <a:gradFill>
                  <a:gsLst>
                    <a:gs pos="0">
                      <a:schemeClr val="tx1"/>
                    </a:gs>
                    <a:gs pos="100000">
                      <a:schemeClr val="tx1"/>
                    </a:gs>
                  </a:gsLst>
                  <a:lin ang="5400000" scaled="0"/>
                </a:gradFill>
                <a:latin typeface="Segoe UI" pitchFamily="34" charset="0"/>
                <a:ea typeface="Segoe UI" pitchFamily="34" charset="0"/>
                <a:cs typeface="Segoe UI" pitchFamily="34" charset="0"/>
              </a:rPr>
              <a:t>.</a:t>
            </a:r>
            <a:endParaRPr lang="en-US" sz="400" dirty="0">
              <a:gradFill>
                <a:gsLst>
                  <a:gs pos="0">
                    <a:schemeClr val="tx1"/>
                  </a:gs>
                  <a:gs pos="100000">
                    <a:schemeClr val="tx1"/>
                  </a:gs>
                </a:gsLst>
                <a:lin ang="5400000" scaled="0"/>
              </a:gradFill>
              <a:latin typeface="Segoe UI" pitchFamily="34" charset="0"/>
              <a:ea typeface="Segoe UI" pitchFamily="34" charset="0"/>
              <a:cs typeface="Segoe UI" pitchFamily="34" charset="0"/>
            </a:endParaRPr>
          </a:p>
        </p:txBody>
      </p:sp>
      <p:sp>
        <p:nvSpPr>
          <p:cNvPr id="9" name="Slide Number Placeholder 8"/>
          <p:cNvSpPr>
            <a:spLocks noGrp="1"/>
          </p:cNvSpPr>
          <p:nvPr>
            <p:ph type="sldNum" sz="quarter" idx="3"/>
          </p:nvPr>
        </p:nvSpPr>
        <p:spPr>
          <a:xfrm>
            <a:off x="5783579" y="8685213"/>
            <a:ext cx="1072833" cy="457200"/>
          </a:xfrm>
          <a:prstGeom prst="rect">
            <a:avLst/>
          </a:prstGeom>
        </p:spPr>
        <p:txBody>
          <a:bodyPr vert="horz" lIns="91440" tIns="45720" rIns="91440" bIns="45720" rtlCol="0" anchor="b"/>
          <a:lstStyle>
            <a:lvl1pPr algn="r">
              <a:defRPr sz="1200"/>
            </a:lvl1pPr>
          </a:lstStyle>
          <a:p>
            <a:fld id="{0EC9E9D6-92A0-482B-A603-C9BA7FFB8190}" type="slidenum">
              <a:rPr lang="en-US" smtClean="0"/>
              <a:pPr/>
              <a:t>‹#›</a:t>
            </a:fld>
            <a:endParaRPr lang="en-US"/>
          </a:p>
        </p:txBody>
      </p:sp>
    </p:spTree>
    <p:extLst>
      <p:ext uri="{BB962C8B-B14F-4D97-AF65-F5344CB8AC3E}">
        <p14:creationId xmlns:p14="http://schemas.microsoft.com/office/powerpoint/2010/main" xmlns="" val="3904595630"/>
      </p:ext>
    </p:extLst>
  </p:cSld>
  <p:clrMap bg1="lt1" tx1="dk1" bg2="lt2" tx2="dk2" accent1="accent1" accent2="accent2" accent3="accent3" accent4="accent4" accent5="accent5" accent6="accent6" hlink="hlink" folHlink="folHlink"/>
  <p:hf/>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Header Placeholder 7"/>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9" name="Slide Image Placeholder 8"/>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10" name="Footer Placeholder 9"/>
          <p:cNvSpPr>
            <a:spLocks noGrp="1"/>
          </p:cNvSpPr>
          <p:nvPr>
            <p:ph type="ftr" sz="quarter" idx="4"/>
          </p:nvPr>
        </p:nvSpPr>
        <p:spPr>
          <a:xfrm>
            <a:off x="0" y="8686800"/>
            <a:ext cx="5920740" cy="355964"/>
          </a:xfrm>
          <a:prstGeom prst="rect">
            <a:avLst/>
          </a:prstGeom>
        </p:spPr>
        <p:txBody>
          <a:bodyPr vert="horz" lIns="91440" tIns="45720" rIns="91440" bIns="45720" rtlCol="0" anchor="b"/>
          <a:lstStyle>
            <a:lvl1pPr marL="571500" indent="0" algn="l">
              <a:defRPr sz="1200"/>
            </a:lvl1pPr>
          </a:lstStyle>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p>
        </p:txBody>
      </p:sp>
      <p:sp>
        <p:nvSpPr>
          <p:cNvPr id="11" name="Date Placeholder 10"/>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51B1278-D92B-4AF3-A9C1-71DD298190CE}" type="datetimeFigureOut">
              <a:rPr lang="en-US" smtClean="0"/>
              <a:pPr/>
              <a:t>6/26/2014</a:t>
            </a:fld>
            <a:endParaRPr lang="en-US"/>
          </a:p>
        </p:txBody>
      </p:sp>
      <p:sp>
        <p:nvSpPr>
          <p:cNvPr id="12" name="Notes Placeholder 11"/>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13" name="Slide Number Placeholder 12"/>
          <p:cNvSpPr>
            <a:spLocks noGrp="1"/>
          </p:cNvSpPr>
          <p:nvPr>
            <p:ph type="sldNum" sz="quarter" idx="5"/>
          </p:nvPr>
        </p:nvSpPr>
        <p:spPr>
          <a:xfrm>
            <a:off x="5909309" y="8685213"/>
            <a:ext cx="947103" cy="457200"/>
          </a:xfrm>
          <a:prstGeom prst="rect">
            <a:avLst/>
          </a:prstGeom>
        </p:spPr>
        <p:txBody>
          <a:bodyPr vert="horz" lIns="91440" tIns="45720" rIns="91440" bIns="45720" rtlCol="0" anchor="b"/>
          <a:lstStyle>
            <a:lvl1pPr algn="r">
              <a:defRPr sz="1200"/>
            </a:lvl1pPr>
          </a:lstStyle>
          <a:p>
            <a:fld id="{B4008EB6-D09E-4580-8CD6-DDB14511944F}" type="slidenum">
              <a:rPr lang="en-US" smtClean="0"/>
              <a:pPr/>
              <a:t>‹#›</a:t>
            </a:fld>
            <a:endParaRPr lang="en-US" dirty="0"/>
          </a:p>
        </p:txBody>
      </p:sp>
    </p:spTree>
    <p:extLst>
      <p:ext uri="{BB962C8B-B14F-4D97-AF65-F5344CB8AC3E}">
        <p14:creationId xmlns:p14="http://schemas.microsoft.com/office/powerpoint/2010/main" xmlns="" val="2624648265"/>
      </p:ext>
    </p:extLst>
  </p:cSld>
  <p:clrMap bg1="lt1" tx1="dk1" bg2="lt2" tx2="dk2" accent1="accent1" accent2="accent2" accent3="accent3" accent4="accent4" accent5="accent5" accent6="accent6" hlink="hlink" folHlink="folHlink"/>
  <p:hf/>
  <p:notesStyle>
    <a:lvl1pPr marL="0" algn="l" defTabSz="685864" rtl="0" eaLnBrk="1" latinLnBrk="0" hangingPunct="1">
      <a:lnSpc>
        <a:spcPct val="90000"/>
      </a:lnSpc>
      <a:spcAft>
        <a:spcPts val="250"/>
      </a:spcAft>
      <a:defRPr sz="700" kern="1200">
        <a:solidFill>
          <a:schemeClr val="tx1"/>
        </a:solidFill>
        <a:latin typeface="Segoe UI Light" pitchFamily="34" charset="0"/>
        <a:ea typeface="+mn-ea"/>
        <a:cs typeface="+mn-cs"/>
      </a:defRPr>
    </a:lvl1pPr>
    <a:lvl2pPr marL="159757" indent="-79382" algn="l" defTabSz="685864" rtl="0" eaLnBrk="1" latinLnBrk="0" hangingPunct="1">
      <a:lnSpc>
        <a:spcPct val="90000"/>
      </a:lnSpc>
      <a:spcAft>
        <a:spcPts val="250"/>
      </a:spcAft>
      <a:buFont typeface="Arial" pitchFamily="34" charset="0"/>
      <a:buChar char="•"/>
      <a:defRPr sz="700" kern="1200">
        <a:solidFill>
          <a:schemeClr val="tx1"/>
        </a:solidFill>
        <a:latin typeface="Segoe UI Light" pitchFamily="34" charset="0"/>
        <a:ea typeface="+mn-ea"/>
        <a:cs typeface="+mn-cs"/>
      </a:defRPr>
    </a:lvl2pPr>
    <a:lvl3pPr marL="246085" indent="-86329" algn="l" defTabSz="685864" rtl="0" eaLnBrk="1" latinLnBrk="0" hangingPunct="1">
      <a:lnSpc>
        <a:spcPct val="90000"/>
      </a:lnSpc>
      <a:spcAft>
        <a:spcPts val="250"/>
      </a:spcAft>
      <a:buFont typeface="Arial" pitchFamily="34" charset="0"/>
      <a:buChar char="•"/>
      <a:defRPr sz="700" kern="1200">
        <a:solidFill>
          <a:schemeClr val="tx1"/>
        </a:solidFill>
        <a:latin typeface="Segoe UI Light" pitchFamily="34" charset="0"/>
        <a:ea typeface="+mn-ea"/>
        <a:cs typeface="+mn-cs"/>
      </a:defRPr>
    </a:lvl3pPr>
    <a:lvl4pPr marL="362183" indent="-110143" algn="l" defTabSz="685864" rtl="0" eaLnBrk="1" latinLnBrk="0" hangingPunct="1">
      <a:lnSpc>
        <a:spcPct val="90000"/>
      </a:lnSpc>
      <a:spcAft>
        <a:spcPts val="250"/>
      </a:spcAft>
      <a:buFont typeface="Arial" pitchFamily="34" charset="0"/>
      <a:buChar char="•"/>
      <a:defRPr sz="700" kern="1200">
        <a:solidFill>
          <a:schemeClr val="tx1"/>
        </a:solidFill>
        <a:latin typeface="Segoe UI Light" pitchFamily="34" charset="0"/>
        <a:ea typeface="+mn-ea"/>
        <a:cs typeface="+mn-cs"/>
      </a:defRPr>
    </a:lvl4pPr>
    <a:lvl5pPr marL="461411" indent="-86329" algn="l" defTabSz="685864" rtl="0" eaLnBrk="1" latinLnBrk="0" hangingPunct="1">
      <a:lnSpc>
        <a:spcPct val="90000"/>
      </a:lnSpc>
      <a:spcAft>
        <a:spcPts val="250"/>
      </a:spcAft>
      <a:buFont typeface="Arial" pitchFamily="34" charset="0"/>
      <a:buChar char="•"/>
      <a:defRPr sz="700" kern="1200">
        <a:solidFill>
          <a:schemeClr val="tx1"/>
        </a:solidFill>
        <a:latin typeface="Segoe UI Light" pitchFamily="34" charset="0"/>
        <a:ea typeface="+mn-ea"/>
        <a:cs typeface="+mn-cs"/>
      </a:defRPr>
    </a:lvl5pPr>
    <a:lvl6pPr marL="1714660" algn="l" defTabSz="685864" rtl="0" eaLnBrk="1" latinLnBrk="0" hangingPunct="1">
      <a:defRPr sz="900" kern="1200">
        <a:solidFill>
          <a:schemeClr val="tx1"/>
        </a:solidFill>
        <a:latin typeface="+mn-lt"/>
        <a:ea typeface="+mn-ea"/>
        <a:cs typeface="+mn-cs"/>
      </a:defRPr>
    </a:lvl6pPr>
    <a:lvl7pPr marL="2057592" algn="l" defTabSz="685864" rtl="0" eaLnBrk="1" latinLnBrk="0" hangingPunct="1">
      <a:defRPr sz="900" kern="1200">
        <a:solidFill>
          <a:schemeClr val="tx1"/>
        </a:solidFill>
        <a:latin typeface="+mn-lt"/>
        <a:ea typeface="+mn-ea"/>
        <a:cs typeface="+mn-cs"/>
      </a:defRPr>
    </a:lvl7pPr>
    <a:lvl8pPr marL="2400524" algn="l" defTabSz="685864" rtl="0" eaLnBrk="1" latinLnBrk="0" hangingPunct="1">
      <a:defRPr sz="900" kern="1200">
        <a:solidFill>
          <a:schemeClr val="tx1"/>
        </a:solidFill>
        <a:latin typeface="+mn-lt"/>
        <a:ea typeface="+mn-ea"/>
        <a:cs typeface="+mn-cs"/>
      </a:defRPr>
    </a:lvl8pPr>
    <a:lvl9pPr marL="2743456" algn="l" defTabSz="685864" rtl="0" eaLnBrk="1" latinLnBrk="0" hangingPunct="1">
      <a:defRPr sz="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baseline="0" dirty="0" smtClean="0"/>
          </a:p>
          <a:p>
            <a:r>
              <a:rPr lang="en-US" sz="1200" kern="1200" dirty="0" smtClean="0">
                <a:solidFill>
                  <a:schemeClr val="tx1"/>
                </a:solidFill>
                <a:effectLst/>
                <a:latin typeface="+mn-lt"/>
                <a:ea typeface="+mn-ea"/>
                <a:cs typeface="+mn-cs"/>
              </a:rPr>
              <a:t>The Nano-photonics Research Centre (NPRC) engages in the science of nano-photonics, exploring how new materials can be created in which the interaction between light and matter is fundamentally altered to produce useful new effects. This</a:t>
            </a:r>
            <a:r>
              <a:rPr lang="en-US" sz="1200" kern="1200" baseline="0" dirty="0" smtClean="0">
                <a:solidFill>
                  <a:schemeClr val="tx1"/>
                </a:solidFill>
                <a:effectLst/>
                <a:latin typeface="+mn-lt"/>
                <a:ea typeface="+mn-ea"/>
                <a:cs typeface="+mn-cs"/>
              </a:rPr>
              <a:t> image depicts an output of Nanophotonics research… [explain this material and the science behind it]</a:t>
            </a:r>
            <a:endParaRPr lang="en-US" sz="1200" kern="120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AF1073-8D1B-4DAE-BD0B-C0C953F23BE7}" type="slidenum">
              <a:rPr lang="en-GB" smtClean="0"/>
              <a:pPr/>
              <a:t>12</a:t>
            </a:fld>
            <a:endParaRPr lang="en-GB" dirty="0"/>
          </a:p>
        </p:txBody>
      </p:sp>
    </p:spTree>
    <p:extLst>
      <p:ext uri="{BB962C8B-B14F-4D97-AF65-F5344CB8AC3E}">
        <p14:creationId xmlns:p14="http://schemas.microsoft.com/office/powerpoint/2010/main" xmlns="" val="2018804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27</a:t>
            </a:fld>
            <a:endParaRPr lang="en-GB" dirty="0"/>
          </a:p>
        </p:txBody>
      </p:sp>
    </p:spTree>
    <p:extLst>
      <p:ext uri="{BB962C8B-B14F-4D97-AF65-F5344CB8AC3E}">
        <p14:creationId xmlns:p14="http://schemas.microsoft.com/office/powerpoint/2010/main" xmlns="" val="43192813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28</a:t>
            </a:fld>
            <a:endParaRPr lang="en-GB" dirty="0"/>
          </a:p>
        </p:txBody>
      </p:sp>
    </p:spTree>
    <p:extLst>
      <p:ext uri="{BB962C8B-B14F-4D97-AF65-F5344CB8AC3E}">
        <p14:creationId xmlns:p14="http://schemas.microsoft.com/office/powerpoint/2010/main" xmlns="" val="431928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29</a:t>
            </a:fld>
            <a:endParaRPr lang="en-GB" dirty="0"/>
          </a:p>
        </p:txBody>
      </p:sp>
    </p:spTree>
    <p:extLst>
      <p:ext uri="{BB962C8B-B14F-4D97-AF65-F5344CB8AC3E}">
        <p14:creationId xmlns:p14="http://schemas.microsoft.com/office/powerpoint/2010/main" xmlns="" val="4319281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30</a:t>
            </a:fld>
            <a:endParaRPr lang="en-GB" dirty="0"/>
          </a:p>
        </p:txBody>
      </p:sp>
    </p:spTree>
    <p:extLst>
      <p:ext uri="{BB962C8B-B14F-4D97-AF65-F5344CB8AC3E}">
        <p14:creationId xmlns:p14="http://schemas.microsoft.com/office/powerpoint/2010/main" xmlns="" val="4319281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i="1"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31</a:t>
            </a:fld>
            <a:endParaRPr lang="en-GB" dirty="0"/>
          </a:p>
        </p:txBody>
      </p:sp>
    </p:spTree>
    <p:extLst>
      <p:ext uri="{BB962C8B-B14F-4D97-AF65-F5344CB8AC3E}">
        <p14:creationId xmlns:p14="http://schemas.microsoft.com/office/powerpoint/2010/main" xmlns="" val="23144997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32</a:t>
            </a:fld>
            <a:endParaRPr lang="en-GB" dirty="0"/>
          </a:p>
        </p:txBody>
      </p:sp>
    </p:spTree>
    <p:extLst>
      <p:ext uri="{BB962C8B-B14F-4D97-AF65-F5344CB8AC3E}">
        <p14:creationId xmlns:p14="http://schemas.microsoft.com/office/powerpoint/2010/main" xmlns="" val="269809611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35</a:t>
            </a:fld>
            <a:endParaRPr lang="en-GB" dirty="0"/>
          </a:p>
        </p:txBody>
      </p:sp>
    </p:spTree>
    <p:extLst>
      <p:ext uri="{BB962C8B-B14F-4D97-AF65-F5344CB8AC3E}">
        <p14:creationId xmlns:p14="http://schemas.microsoft.com/office/powerpoint/2010/main" xmlns="" val="20889759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36</a:t>
            </a:fld>
            <a:endParaRPr lang="en-GB" dirty="0"/>
          </a:p>
        </p:txBody>
      </p:sp>
    </p:spTree>
    <p:extLst>
      <p:ext uri="{BB962C8B-B14F-4D97-AF65-F5344CB8AC3E}">
        <p14:creationId xmlns:p14="http://schemas.microsoft.com/office/powerpoint/2010/main" xmlns="" val="31781099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E587B34-AA83-4CC5-9A03-AD415E7581A8}" type="slidenum">
              <a:rPr lang="en-GB" smtClean="0"/>
              <a:pPr/>
              <a:t>37</a:t>
            </a:fld>
            <a:endParaRPr lang="en-GB"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AE587B34-AA83-4CC5-9A03-AD415E7581A8}" type="slidenum">
              <a:rPr lang="en-GB" smtClean="0"/>
              <a:pPr/>
              <a:t>38</a:t>
            </a:fld>
            <a:endParaRPr lang="en-GB" dirty="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GB" sz="1200" kern="1200" dirty="0" smtClean="0">
                <a:solidFill>
                  <a:schemeClr val="tx1"/>
                </a:solidFill>
                <a:latin typeface="+mn-lt"/>
                <a:ea typeface="+mn-ea"/>
                <a:cs typeface="+mn-cs"/>
              </a:rPr>
              <a:t>Contrast of the physical</a:t>
            </a:r>
            <a:r>
              <a:rPr lang="en-GB" sz="1200" kern="1200" baseline="0" dirty="0" smtClean="0">
                <a:solidFill>
                  <a:schemeClr val="tx1"/>
                </a:solidFill>
                <a:latin typeface="+mn-lt"/>
                <a:ea typeface="+mn-ea"/>
                <a:cs typeface="+mn-cs"/>
              </a:rPr>
              <a:t> (rigid and prescriptive) lab books </a:t>
            </a:r>
            <a:r>
              <a:rPr lang="en-GB" sz="1200" kern="1200" baseline="0" dirty="0" err="1" smtClean="0">
                <a:solidFill>
                  <a:schemeClr val="tx1"/>
                </a:solidFill>
                <a:latin typeface="+mn-lt"/>
                <a:ea typeface="+mn-ea"/>
                <a:cs typeface="+mn-cs"/>
              </a:rPr>
              <a:t>vs</a:t>
            </a:r>
            <a:r>
              <a:rPr lang="en-GB" sz="1200" kern="1200" baseline="0" dirty="0" smtClean="0">
                <a:solidFill>
                  <a:schemeClr val="tx1"/>
                </a:solidFill>
                <a:latin typeface="+mn-lt"/>
                <a:ea typeface="+mn-ea"/>
                <a:cs typeface="+mn-cs"/>
              </a:rPr>
              <a:t> electronic lab books, facilitated by OneNote. </a:t>
            </a:r>
          </a:p>
          <a:p>
            <a:endParaRPr lang="en-GB"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62EAD08-2184-4BE6-ADCA-5024653960A9}" type="slidenum">
              <a:rPr lang="en-GB" smtClean="0"/>
              <a:pPr/>
              <a:t>14</a:t>
            </a:fld>
            <a:endParaRPr lang="en-GB"/>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39</a:t>
            </a:fld>
            <a:endParaRPr lang="en-US" dirty="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8B263312-38AA-4E1E-B2B5-0F8F122B24FE}" type="slidenum">
              <a:rPr lang="en-US" smtClean="0"/>
              <a:pPr/>
              <a:t>40</a:t>
            </a:fld>
            <a:endParaRPr lang="en-US" dirty="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42</a:t>
            </a:fld>
            <a:endParaRPr lang="en-GB" dirty="0"/>
          </a:p>
        </p:txBody>
      </p:sp>
    </p:spTree>
    <p:extLst>
      <p:ext uri="{BB962C8B-B14F-4D97-AF65-F5344CB8AC3E}">
        <p14:creationId xmlns:p14="http://schemas.microsoft.com/office/powerpoint/2010/main" xmlns="" val="308936055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43</a:t>
            </a:fld>
            <a:endParaRPr lang="en-GB" dirty="0"/>
          </a:p>
        </p:txBody>
      </p:sp>
    </p:spTree>
    <p:extLst>
      <p:ext uri="{BB962C8B-B14F-4D97-AF65-F5344CB8AC3E}">
        <p14:creationId xmlns:p14="http://schemas.microsoft.com/office/powerpoint/2010/main" xmlns="" val="23045367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44</a:t>
            </a:fld>
            <a:endParaRPr lang="en-GB"/>
          </a:p>
        </p:txBody>
      </p:sp>
    </p:spTree>
    <p:extLst>
      <p:ext uri="{BB962C8B-B14F-4D97-AF65-F5344CB8AC3E}">
        <p14:creationId xmlns:p14="http://schemas.microsoft.com/office/powerpoint/2010/main" xmlns="" val="308936055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45</a:t>
            </a:fld>
            <a:endParaRPr lang="en-GB"/>
          </a:p>
        </p:txBody>
      </p:sp>
    </p:spTree>
    <p:extLst>
      <p:ext uri="{BB962C8B-B14F-4D97-AF65-F5344CB8AC3E}">
        <p14:creationId xmlns:p14="http://schemas.microsoft.com/office/powerpoint/2010/main" xmlns="" val="308936055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46</a:t>
            </a:fld>
            <a:endParaRPr lang="en-GB"/>
          </a:p>
        </p:txBody>
      </p:sp>
    </p:spTree>
    <p:extLst>
      <p:ext uri="{BB962C8B-B14F-4D97-AF65-F5344CB8AC3E}">
        <p14:creationId xmlns:p14="http://schemas.microsoft.com/office/powerpoint/2010/main" xmlns="" val="308936055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47</a:t>
            </a:fld>
            <a:endParaRPr lang="en-GB"/>
          </a:p>
        </p:txBody>
      </p:sp>
    </p:spTree>
    <p:extLst>
      <p:ext uri="{BB962C8B-B14F-4D97-AF65-F5344CB8AC3E}">
        <p14:creationId xmlns:p14="http://schemas.microsoft.com/office/powerpoint/2010/main" xmlns="" val="30893605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48</a:t>
            </a:fld>
            <a:endParaRPr lang="en-GB"/>
          </a:p>
        </p:txBody>
      </p:sp>
    </p:spTree>
    <p:extLst>
      <p:ext uri="{BB962C8B-B14F-4D97-AF65-F5344CB8AC3E}">
        <p14:creationId xmlns:p14="http://schemas.microsoft.com/office/powerpoint/2010/main" xmlns="" val="308936055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4CF9E24-526C-4643-8917-EE34CF9CC023}" type="slidenum">
              <a:rPr lang="en-GB" smtClean="0"/>
              <a:pPr/>
              <a:t>50</a:t>
            </a:fld>
            <a:endParaRPr lang="en-GB" dirty="0"/>
          </a:p>
        </p:txBody>
      </p:sp>
    </p:spTree>
    <p:extLst>
      <p:ext uri="{BB962C8B-B14F-4D97-AF65-F5344CB8AC3E}">
        <p14:creationId xmlns:p14="http://schemas.microsoft.com/office/powerpoint/2010/main" xmlns="" val="25175988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GB" sz="1200" kern="1200" baseline="0" dirty="0" smtClean="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562EAD08-2184-4BE6-ADCA-5024653960A9}" type="slidenum">
              <a:rPr lang="en-GB" smtClean="0"/>
              <a:pPr/>
              <a:t>15</a:t>
            </a:fld>
            <a:endParaRPr lang="en-GB"/>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F128120-99B0-440F-9AAD-B381ADBC4C32}" type="datetime1">
              <a:rPr lang="en-US" smtClean="0"/>
              <a:pPr/>
              <a:t>6/26/2014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60</a:t>
            </a:fld>
            <a:endParaRPr lang="en-US" dirty="0"/>
          </a:p>
        </p:txBody>
      </p:sp>
    </p:spTree>
    <p:extLst>
      <p:ext uri="{BB962C8B-B14F-4D97-AF65-F5344CB8AC3E}">
        <p14:creationId xmlns:p14="http://schemas.microsoft.com/office/powerpoint/2010/main" xmlns="" val="8234478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1CDD7A0-DFA7-47B1-9A45-7A387B05160D}" type="datetime1">
              <a:rPr lang="en-US" smtClean="0"/>
              <a:pPr/>
              <a:t>6/26/2014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18</a:t>
            </a:fld>
            <a:endParaRPr lang="en-US" dirty="0"/>
          </a:p>
        </p:txBody>
      </p:sp>
    </p:spTree>
    <p:extLst>
      <p:ext uri="{BB962C8B-B14F-4D97-AF65-F5344CB8AC3E}">
        <p14:creationId xmlns:p14="http://schemas.microsoft.com/office/powerpoint/2010/main" xmlns="" val="3208760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C4FF67D5-556D-4180-969D-DC42E68283B9}" type="slidenum">
              <a:rPr lang="en-GB" smtClean="0"/>
              <a:pPr/>
              <a:t>19</a:t>
            </a:fld>
            <a:endParaRPr lang="en-GB"/>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AF1073-8D1B-4DAE-BD0B-C0C953F23BE7}" type="slidenum">
              <a:rPr lang="en-GB" smtClean="0"/>
              <a:pPr/>
              <a:t>20</a:t>
            </a:fld>
            <a:endParaRPr lang="en-GB"/>
          </a:p>
        </p:txBody>
      </p:sp>
    </p:spTree>
    <p:extLst>
      <p:ext uri="{BB962C8B-B14F-4D97-AF65-F5344CB8AC3E}">
        <p14:creationId xmlns:p14="http://schemas.microsoft.com/office/powerpoint/2010/main" xmlns="" val="35440313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kern="1200" baseline="0" dirty="0" smtClean="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AFAF1073-8D1B-4DAE-BD0B-C0C953F23BE7}" type="slidenum">
              <a:rPr lang="en-GB" smtClean="0"/>
              <a:pPr/>
              <a:t>24</a:t>
            </a:fld>
            <a:endParaRPr lang="en-GB"/>
          </a:p>
        </p:txBody>
      </p:sp>
    </p:spTree>
    <p:extLst>
      <p:ext uri="{BB962C8B-B14F-4D97-AF65-F5344CB8AC3E}">
        <p14:creationId xmlns:p14="http://schemas.microsoft.com/office/powerpoint/2010/main" xmlns="" val="316885331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Header Placeholder 3"/>
          <p:cNvSpPr>
            <a:spLocks noGrp="1"/>
          </p:cNvSpPr>
          <p:nvPr>
            <p:ph type="hdr" sz="quarter" idx="10"/>
          </p:nvPr>
        </p:nvSpPr>
        <p:spPr/>
        <p:txBody>
          <a:bodyPr/>
          <a:lstStyle/>
          <a:p>
            <a:endParaRPr lang="en-US" dirty="0"/>
          </a:p>
        </p:txBody>
      </p:sp>
      <p:sp>
        <p:nvSpPr>
          <p:cNvPr id="5" name="Footer Placeholder 4"/>
          <p:cNvSpPr>
            <a:spLocks noGrp="1"/>
          </p:cNvSpPr>
          <p:nvPr>
            <p:ph type="ftr" sz="quarter" idx="11"/>
          </p:nvPr>
        </p:nvSpPr>
        <p:spPr/>
        <p:txBody>
          <a:bodyPr/>
          <a:lstStyle/>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 2012 Microsoft Corporation. All rights reserved. Microsoft, Windows, and other product names are or may be registered trademarks and/or trademarks in the U.S. and/or other countries.</a:t>
            </a:r>
          </a:p>
          <a:p>
            <a:pPr defTabSz="914099" eaLnBrk="0" hangingPunct="0"/>
            <a:r>
              <a:rPr lang="en-US" sz="400" smtClean="0">
                <a:gradFill>
                  <a:gsLst>
                    <a:gs pos="0">
                      <a:prstClr val="black"/>
                    </a:gs>
                    <a:gs pos="100000">
                      <a:prstClr val="black"/>
                    </a:gs>
                  </a:gsLst>
                  <a:lin ang="5400000" scaled="0"/>
                </a:gradFill>
                <a:latin typeface="Segoe UI" pitchFamily="34" charset="0"/>
                <a:ea typeface="Segoe UI" pitchFamily="34" charset="0"/>
                <a:cs typeface="Segoe UI" pitchFamily="34" charset="0"/>
              </a:rPr>
              <a:t>The information herein is for informational purposes only and represents the current view of Microsoft Corporation as of the date of this presentation.  Because Microsoft must respond to changing market conditions, it should not be interpreted to be a commitment on the part of Microsoft, and Microsoft cannot guarantee the accuracy of any information provided after the date of this presentation.  MICROSOFT MAKES NO WARRANTIES, EXPRESS, IMPLIED OR STATUTORY, AS TO THE INFORMATION IN THIS PRESENTATION.</a:t>
            </a:r>
            <a:endParaRPr lang="en-US" sz="400" dirty="0" smtClean="0">
              <a:gradFill>
                <a:gsLst>
                  <a:gs pos="0">
                    <a:prstClr val="black"/>
                  </a:gs>
                  <a:gs pos="100000">
                    <a:prstClr val="black"/>
                  </a:gs>
                </a:gsLst>
                <a:lin ang="5400000" scaled="0"/>
              </a:gradFill>
              <a:latin typeface="Segoe UI" pitchFamily="34" charset="0"/>
              <a:ea typeface="Segoe UI" pitchFamily="34" charset="0"/>
              <a:cs typeface="Segoe UI" pitchFamily="34" charset="0"/>
            </a:endParaRPr>
          </a:p>
        </p:txBody>
      </p:sp>
      <p:sp>
        <p:nvSpPr>
          <p:cNvPr id="6" name="Date Placeholder 5"/>
          <p:cNvSpPr>
            <a:spLocks noGrp="1"/>
          </p:cNvSpPr>
          <p:nvPr>
            <p:ph type="dt" idx="12"/>
          </p:nvPr>
        </p:nvSpPr>
        <p:spPr/>
        <p:txBody>
          <a:bodyPr/>
          <a:lstStyle/>
          <a:p>
            <a:fld id="{CF128120-99B0-440F-9AAD-B381ADBC4C32}" type="datetime1">
              <a:rPr lang="en-US" smtClean="0"/>
              <a:pPr/>
              <a:t>6/26/2014</a:t>
            </a:fld>
            <a:endParaRPr lang="en-US"/>
          </a:p>
        </p:txBody>
      </p:sp>
      <p:sp>
        <p:nvSpPr>
          <p:cNvPr id="7" name="Slide Number Placeholder 6"/>
          <p:cNvSpPr>
            <a:spLocks noGrp="1"/>
          </p:cNvSpPr>
          <p:nvPr>
            <p:ph type="sldNum" sz="quarter" idx="13"/>
          </p:nvPr>
        </p:nvSpPr>
        <p:spPr/>
        <p:txBody>
          <a:bodyPr/>
          <a:lstStyle/>
          <a:p>
            <a:fld id="{B4008EB6-D09E-4580-8CD6-DDB14511944F}" type="slidenum">
              <a:rPr lang="en-US" smtClean="0"/>
              <a:pPr/>
              <a:t>25</a:t>
            </a:fld>
            <a:endParaRPr lang="en-US" dirty="0"/>
          </a:p>
        </p:txBody>
      </p:sp>
    </p:spTree>
    <p:extLst>
      <p:ext uri="{BB962C8B-B14F-4D97-AF65-F5344CB8AC3E}">
        <p14:creationId xmlns:p14="http://schemas.microsoft.com/office/powerpoint/2010/main" xmlns="" val="82344780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endParaRPr lang="en-GB" dirty="0"/>
          </a:p>
        </p:txBody>
      </p:sp>
      <p:sp>
        <p:nvSpPr>
          <p:cNvPr id="4" name="Slide Number Placeholder 3"/>
          <p:cNvSpPr>
            <a:spLocks noGrp="1"/>
          </p:cNvSpPr>
          <p:nvPr>
            <p:ph type="sldNum" sz="quarter" idx="10"/>
          </p:nvPr>
        </p:nvSpPr>
        <p:spPr/>
        <p:txBody>
          <a:bodyPr/>
          <a:lstStyle/>
          <a:p>
            <a:fld id="{934A4178-EAB1-448A-A83D-F2F2C6C37A8E}" type="slidenum">
              <a:rPr lang="en-GB" smtClean="0"/>
              <a:pPr/>
              <a:t>26</a:t>
            </a:fld>
            <a:endParaRPr lang="en-GB" dirty="0"/>
          </a:p>
        </p:txBody>
      </p:sp>
    </p:spTree>
    <p:extLst>
      <p:ext uri="{BB962C8B-B14F-4D97-AF65-F5344CB8AC3E}">
        <p14:creationId xmlns:p14="http://schemas.microsoft.com/office/powerpoint/2010/main" xmlns="" val="43192813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50659" y="2032915"/>
            <a:ext cx="5419297" cy="560923"/>
          </a:xfrm>
        </p:spPr>
        <p:txBody>
          <a:bodyPr anchor="b" anchorCtr="0"/>
          <a:lstStyle>
            <a:lvl1pPr>
              <a:defRPr sz="4050" spc="-85" baseline="0">
                <a:solidFill>
                  <a:schemeClr val="tx1"/>
                </a:solidFill>
              </a:defRPr>
            </a:lvl1pPr>
          </a:lstStyle>
          <a:p>
            <a:r>
              <a:rPr lang="en-US" dirty="0" smtClean="0"/>
              <a:t>Click to edit title style</a:t>
            </a:r>
            <a:endParaRPr lang="en-US" dirty="0"/>
          </a:p>
        </p:txBody>
      </p:sp>
      <p:sp>
        <p:nvSpPr>
          <p:cNvPr id="5" name="Text Placeholder 4"/>
          <p:cNvSpPr>
            <a:spLocks noGrp="1"/>
          </p:cNvSpPr>
          <p:nvPr>
            <p:ph type="body" sz="quarter" idx="12" hasCustomPrompt="1"/>
          </p:nvPr>
        </p:nvSpPr>
        <p:spPr>
          <a:xfrm>
            <a:off x="550659" y="2833153"/>
            <a:ext cx="5433858" cy="373949"/>
          </a:xfrm>
        </p:spPr>
        <p:txBody>
          <a:bodyPr>
            <a:noAutofit/>
          </a:bodyPr>
          <a:lstStyle>
            <a:lvl1pPr marL="0" indent="0">
              <a:spcBef>
                <a:spcPts val="0"/>
              </a:spcBef>
              <a:buNone/>
              <a:defRPr spc="-40" baseline="0">
                <a:solidFill>
                  <a:schemeClr val="tx1"/>
                </a:solidFill>
                <a:latin typeface="+mj-lt"/>
              </a:defRPr>
            </a:lvl1pPr>
          </a:lstStyle>
          <a:p>
            <a:pPr lvl="0"/>
            <a:r>
              <a:rPr lang="en-US" dirty="0" smtClean="0"/>
              <a:t>Speaker Title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5903828" y="158639"/>
            <a:ext cx="830521" cy="305502"/>
          </a:xfrm>
          <a:prstGeom prst="rect">
            <a:avLst/>
          </a:prstGeom>
        </p:spPr>
      </p:pic>
      <p:pic>
        <p:nvPicPr>
          <p:cNvPr id="14" name="Picture 13"/>
          <p:cNvPicPr>
            <a:picLocks noChangeAspect="1"/>
          </p:cNvPicPr>
          <p:nvPr userDrawn="1"/>
        </p:nvPicPr>
        <p:blipFill>
          <a:blip r:embed="rId3">
            <a:extLst>
              <a:ext uri="{28A0092B-C50C-407E-A947-70E740481C1C}">
                <a14:useLocalDpi xmlns:a14="http://schemas.microsoft.com/office/drawing/2010/main" xmlns="" val="0"/>
              </a:ext>
            </a:extLst>
          </a:blip>
          <a:stretch>
            <a:fillRect/>
          </a:stretch>
        </p:blipFill>
        <p:spPr>
          <a:xfrm>
            <a:off x="257242" y="243715"/>
            <a:ext cx="1431512" cy="135350"/>
          </a:xfrm>
          <a:prstGeom prst="rect">
            <a:avLst/>
          </a:prstGeom>
        </p:spPr>
      </p:pic>
    </p:spTree>
    <p:extLst>
      <p:ext uri="{BB962C8B-B14F-4D97-AF65-F5344CB8AC3E}">
        <p14:creationId xmlns:p14="http://schemas.microsoft.com/office/powerpoint/2010/main" xmlns="" val="782554843"/>
      </p:ext>
    </p:extLst>
  </p:cSld>
  <p:clrMapOvr>
    <a:masterClrMapping/>
  </p:clrMapOvr>
  <mc:AlternateContent xmlns:mc="http://schemas.openxmlformats.org/markup-compatibility/2006">
    <mc:Choice xmlns:p14="http://schemas.microsoft.com/office/powerpoint/2010/main" xmlns="" Requires="p14">
      <p:transition spd="slow" p14:dur="3400">
        <p14:reveal/>
      </p:transition>
    </mc:Choice>
    <mc:Fallback>
      <p:transition spd="slow">
        <p:fade/>
      </p:transition>
    </mc:Fallback>
  </mc:AlternateContent>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6" name="Text Placeholder 5"/>
          <p:cNvSpPr>
            <a:spLocks noGrp="1"/>
          </p:cNvSpPr>
          <p:nvPr>
            <p:ph type="body" sz="quarter" idx="10"/>
          </p:nvPr>
        </p:nvSpPr>
        <p:spPr>
          <a:xfrm>
            <a:off x="285750" y="1028700"/>
            <a:ext cx="6286500" cy="1118383"/>
          </a:xfrm>
          <a:prstGeom prst="rect">
            <a:avLst/>
          </a:prstGeom>
        </p:spPr>
        <p:txBody>
          <a:bodyPr/>
          <a:lstStyle>
            <a:lvl1pPr>
              <a:lnSpc>
                <a:spcPct val="90000"/>
              </a:lnSpc>
              <a:defRPr/>
            </a:lvl1pPr>
            <a:lvl2pPr>
              <a:lnSpc>
                <a:spcPct val="90000"/>
              </a:lnSpc>
              <a:defRPr/>
            </a:lvl2pPr>
            <a:lvl3pPr>
              <a:lnSpc>
                <a:spcPct val="90000"/>
              </a:lnSpc>
              <a:defRPr/>
            </a:lvl3pPr>
            <a:lvl4pPr>
              <a:lnSpc>
                <a:spcPct val="90000"/>
              </a:lnSpc>
              <a:defRPr/>
            </a:lvl4pPr>
            <a:lvl5pPr>
              <a:lnSpc>
                <a:spcPct val="90000"/>
              </a:lnSpc>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27316345"/>
      </p:ext>
    </p:extLst>
  </p:cSld>
  <p:clrMapOvr>
    <a:masterClrMapping/>
  </p:clrMapOvr>
  <p:transition>
    <p:fad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short heading)">
    <p:spTree>
      <p:nvGrpSpPr>
        <p:cNvPr id="1" name=""/>
        <p:cNvGrpSpPr/>
        <p:nvPr/>
      </p:nvGrpSpPr>
      <p:grpSpPr>
        <a:xfrm>
          <a:off x="0" y="0"/>
          <a:ext cx="0" cy="0"/>
          <a:chOff x="0" y="0"/>
          <a:chExt cx="0" cy="0"/>
        </a:xfrm>
      </p:grpSpPr>
      <p:sp>
        <p:nvSpPr>
          <p:cNvPr id="2" name="Title 1"/>
          <p:cNvSpPr>
            <a:spLocks noGrp="1"/>
          </p:cNvSpPr>
          <p:nvPr>
            <p:ph type="title"/>
          </p:nvPr>
        </p:nvSpPr>
        <p:spPr>
          <a:xfrm>
            <a:off x="214290" y="214296"/>
            <a:ext cx="6172200" cy="589364"/>
          </a:xfrm>
        </p:spPr>
        <p:txBody>
          <a:bodyPr anchor="t">
            <a:normAutofit/>
          </a:bodyPr>
          <a:lstStyle>
            <a:lvl1pPr algn="l">
              <a:defRPr sz="2700">
                <a:solidFill>
                  <a:schemeClr val="accent1">
                    <a:lumMod val="50000"/>
                  </a:schemeClr>
                </a:solidFill>
                <a:latin typeface="+mj-lt"/>
              </a:defRPr>
            </a:lvl1pPr>
          </a:lstStyle>
          <a:p>
            <a:r>
              <a:rPr lang="en-US" dirty="0" smtClean="0"/>
              <a:t>Click to edit Master title style</a:t>
            </a:r>
            <a:endParaRPr lang="en-GB" dirty="0"/>
          </a:p>
        </p:txBody>
      </p:sp>
      <p:sp>
        <p:nvSpPr>
          <p:cNvPr id="3" name="Content Placeholder 2"/>
          <p:cNvSpPr>
            <a:spLocks noGrp="1"/>
          </p:cNvSpPr>
          <p:nvPr>
            <p:ph idx="1"/>
          </p:nvPr>
        </p:nvSpPr>
        <p:spPr>
          <a:xfrm>
            <a:off x="214290" y="910816"/>
            <a:ext cx="6172200" cy="1398844"/>
          </a:xfrm>
          <a:prstGeom prst="rect">
            <a:avLst/>
          </a:prstGeom>
        </p:spPr>
        <p:txBody>
          <a:bodyPr/>
          <a:lstStyle>
            <a:lvl1pPr>
              <a:buClr>
                <a:schemeClr val="accent2"/>
              </a:buClr>
              <a:buSzPct val="70000"/>
              <a:buFontTx/>
              <a:buBlip>
                <a:blip r:embed="rId2"/>
              </a:buBlip>
              <a:defRPr sz="2100">
                <a:latin typeface="+mn-lt"/>
              </a:defRPr>
            </a:lvl1pPr>
            <a:lvl2pPr>
              <a:buClr>
                <a:schemeClr val="accent2"/>
              </a:buClr>
              <a:buSzPct val="70000"/>
              <a:buFontTx/>
              <a:buBlip>
                <a:blip r:embed="rId3"/>
              </a:buBlip>
              <a:defRPr sz="1800">
                <a:latin typeface="+mn-lt"/>
              </a:defRPr>
            </a:lvl2pPr>
            <a:lvl3pPr>
              <a:buClr>
                <a:schemeClr val="accent2"/>
              </a:buClr>
              <a:buSzPct val="70000"/>
              <a:buFontTx/>
              <a:buBlip>
                <a:blip r:embed="rId4"/>
              </a:buBlip>
              <a:defRPr sz="1500">
                <a:latin typeface="+mn-lt"/>
              </a:defRPr>
            </a:lvl3pPr>
            <a:lvl4pPr>
              <a:buClr>
                <a:schemeClr val="tx1">
                  <a:lumMod val="50000"/>
                  <a:lumOff val="50000"/>
                </a:schemeClr>
              </a:buClr>
              <a:buSzPct val="70000"/>
              <a:buFont typeface="Calibri" pitchFamily="34" charset="0"/>
              <a:buChar char="&gt;"/>
              <a:defRPr sz="1500">
                <a:latin typeface="+mn-lt"/>
              </a:defRPr>
            </a:lvl4pPr>
            <a:lvl5pPr>
              <a:buClr>
                <a:schemeClr val="accent2"/>
              </a:buClr>
              <a:buSzPct val="70000"/>
              <a:buFontTx/>
              <a:buBlip>
                <a:blip r:embed="rId2"/>
              </a:buBlip>
              <a:defRPr sz="1400">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p:txBody>
      </p:sp>
      <p:sp>
        <p:nvSpPr>
          <p:cNvPr id="4" name="Slide Number Placeholder 3"/>
          <p:cNvSpPr>
            <a:spLocks noGrp="1"/>
          </p:cNvSpPr>
          <p:nvPr>
            <p:ph type="sldNum" sz="quarter" idx="10"/>
          </p:nvPr>
        </p:nvSpPr>
        <p:spPr>
          <a:xfrm>
            <a:off x="214290" y="4767263"/>
            <a:ext cx="1600200" cy="273844"/>
          </a:xfrm>
          <a:prstGeom prst="rect">
            <a:avLst/>
          </a:prstGeom>
        </p:spPr>
        <p:txBody>
          <a:bodyPr lIns="68580" tIns="34290" rIns="68580" bIns="34290"/>
          <a:lstStyle/>
          <a:p>
            <a:fld id="{D7A35270-7693-43D5-A04E-19C069880DAB}" type="slidenum">
              <a:rPr lang="en-US" smtClean="0"/>
              <a:pPr/>
              <a:t>‹#›</a:t>
            </a:fld>
            <a:endParaRPr lang="en-US" dirty="0"/>
          </a:p>
        </p:txBody>
      </p:sp>
      <p:sp>
        <p:nvSpPr>
          <p:cNvPr id="5" name="Footer Placeholder 4"/>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xmlns="" val="2278311340"/>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and Sub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chemeClr val="tx1"/>
                </a:solidFill>
              </a:defRPr>
            </a:lvl1pPr>
          </a:lstStyle>
          <a:p>
            <a:r>
              <a:rPr lang="en-US" smtClean="0"/>
              <a:t>Click to edit Master title style</a:t>
            </a:r>
            <a:endParaRPr lang="en-US"/>
          </a:p>
        </p:txBody>
      </p:sp>
      <p:sp>
        <p:nvSpPr>
          <p:cNvPr id="4" name="Footer Placeholder 3"/>
          <p:cNvSpPr>
            <a:spLocks noGrp="1"/>
          </p:cNvSpPr>
          <p:nvPr>
            <p:ph type="ftr" sz="quarter" idx="11"/>
          </p:nvPr>
        </p:nvSpPr>
        <p:spPr>
          <a:xfrm>
            <a:off x="1680998" y="4767263"/>
            <a:ext cx="3741607" cy="273844"/>
          </a:xfrm>
          <a:prstGeom prst="rect">
            <a:avLst/>
          </a:prstGeom>
        </p:spPr>
        <p:txBody>
          <a:bodyPr/>
          <a:lstStyle/>
          <a:p>
            <a:endParaRPr lang="en-US" dirty="0"/>
          </a:p>
        </p:txBody>
      </p:sp>
      <p:sp>
        <p:nvSpPr>
          <p:cNvPr id="6" name="Subtitle 2"/>
          <p:cNvSpPr>
            <a:spLocks noGrp="1"/>
          </p:cNvSpPr>
          <p:nvPr>
            <p:ph type="subTitle" idx="1"/>
          </p:nvPr>
        </p:nvSpPr>
        <p:spPr>
          <a:xfrm>
            <a:off x="342900" y="857250"/>
            <a:ext cx="6172200" cy="1314450"/>
          </a:xfrm>
        </p:spPr>
        <p:txBody>
          <a:bodyPr>
            <a:normAutofit/>
          </a:bodyPr>
          <a:lstStyle>
            <a:lvl1pPr marL="0" indent="0" algn="l">
              <a:buNone/>
              <a:defRPr sz="2100" i="1">
                <a:solidFill>
                  <a:schemeClr val="tx1"/>
                </a:solidFill>
                <a:latin typeface="Segoe Light" pitchFamily="34" charset="0"/>
              </a:defRPr>
            </a:lvl1pPr>
            <a:lvl2pPr marL="342854" indent="0" algn="ctr">
              <a:buNone/>
              <a:defRPr>
                <a:solidFill>
                  <a:schemeClr val="tx1">
                    <a:tint val="75000"/>
                  </a:schemeClr>
                </a:solidFill>
              </a:defRPr>
            </a:lvl2pPr>
            <a:lvl3pPr marL="685709" indent="0" algn="ctr">
              <a:buNone/>
              <a:defRPr>
                <a:solidFill>
                  <a:schemeClr val="tx1">
                    <a:tint val="75000"/>
                  </a:schemeClr>
                </a:solidFill>
              </a:defRPr>
            </a:lvl3pPr>
            <a:lvl4pPr marL="1028563" indent="0" algn="ctr">
              <a:buNone/>
              <a:defRPr>
                <a:solidFill>
                  <a:schemeClr val="tx1">
                    <a:tint val="75000"/>
                  </a:schemeClr>
                </a:solidFill>
              </a:defRPr>
            </a:lvl4pPr>
            <a:lvl5pPr marL="1371417" indent="0" algn="ctr">
              <a:buNone/>
              <a:defRPr>
                <a:solidFill>
                  <a:schemeClr val="tx1">
                    <a:tint val="75000"/>
                  </a:schemeClr>
                </a:solidFill>
              </a:defRPr>
            </a:lvl5pPr>
            <a:lvl6pPr marL="1714271" indent="0" algn="ctr">
              <a:buNone/>
              <a:defRPr>
                <a:solidFill>
                  <a:schemeClr val="tx1">
                    <a:tint val="75000"/>
                  </a:schemeClr>
                </a:solidFill>
              </a:defRPr>
            </a:lvl6pPr>
            <a:lvl7pPr marL="2057126" indent="0" algn="ctr">
              <a:buNone/>
              <a:defRPr>
                <a:solidFill>
                  <a:schemeClr val="tx1">
                    <a:tint val="75000"/>
                  </a:schemeClr>
                </a:solidFill>
              </a:defRPr>
            </a:lvl7pPr>
            <a:lvl8pPr marL="2399980" indent="0" algn="ctr">
              <a:buNone/>
              <a:defRPr>
                <a:solidFill>
                  <a:schemeClr val="tx1">
                    <a:tint val="75000"/>
                  </a:schemeClr>
                </a:solidFill>
              </a:defRPr>
            </a:lvl8pPr>
            <a:lvl9pPr marL="2742834" indent="0" algn="ctr">
              <a:buNone/>
              <a:defRPr>
                <a:solidFill>
                  <a:schemeClr val="tx1">
                    <a:tint val="75000"/>
                  </a:schemeClr>
                </a:solidFill>
              </a:defRPr>
            </a:lvl9pPr>
          </a:lstStyle>
          <a:p>
            <a:r>
              <a:rPr lang="en-US" smtClean="0"/>
              <a:t>Click to edit Master subtitle style</a:t>
            </a:r>
            <a:endParaRPr lang="en-US" dirty="0"/>
          </a:p>
        </p:txBody>
      </p:sp>
    </p:spTree>
    <p:extLst>
      <p:ext uri="{BB962C8B-B14F-4D97-AF65-F5344CB8AC3E}">
        <p14:creationId xmlns:p14="http://schemas.microsoft.com/office/powerpoint/2010/main" xmlns="" val="18757399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ection Titl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292077" y="2265593"/>
            <a:ext cx="6272954" cy="685572"/>
          </a:xfrm>
        </p:spPr>
        <p:txBody>
          <a:bodyPr anchor="b" anchorCtr="0"/>
          <a:lstStyle>
            <a:lvl1pPr>
              <a:defRPr sz="4950" spc="-169" baseline="0">
                <a:solidFill>
                  <a:schemeClr val="tx1"/>
                </a:solidFill>
              </a:defRPr>
            </a:lvl1pPr>
          </a:lstStyle>
          <a:p>
            <a:r>
              <a:rPr lang="en-US" dirty="0" smtClean="0"/>
              <a:t>Click to edit title style</a:t>
            </a:r>
            <a:endParaRPr lang="en-US" dirty="0"/>
          </a:p>
        </p:txBody>
      </p:sp>
    </p:spTree>
    <p:extLst>
      <p:ext uri="{BB962C8B-B14F-4D97-AF65-F5344CB8AC3E}">
        <p14:creationId xmlns:p14="http://schemas.microsoft.com/office/powerpoint/2010/main" xmlns="" val="3944212959"/>
      </p:ext>
    </p:extLst>
  </p:cSld>
  <p:clrMapOvr>
    <a:masterClrMapping/>
  </p:clrMapOvr>
  <p:transition>
    <p:fade/>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292077" y="333188"/>
            <a:ext cx="6272954" cy="425886"/>
          </a:xfrm>
        </p:spPr>
        <p:txBody>
          <a:bodyPr/>
          <a:lstStyle>
            <a:lvl1pPr>
              <a:defRPr>
                <a:solidFill>
                  <a:schemeClr val="tx1"/>
                </a:solidFill>
              </a:defRPr>
            </a:lvl1pPr>
          </a:lstStyle>
          <a:p>
            <a:r>
              <a:rPr lang="en-US" dirty="0" smtClean="0"/>
              <a:t>Click to edit Master title style</a:t>
            </a:r>
            <a:endParaRPr lang="en-US" dirty="0"/>
          </a:p>
        </p:txBody>
      </p:sp>
      <p:sp>
        <p:nvSpPr>
          <p:cNvPr id="5" name="Text Placeholder 4"/>
          <p:cNvSpPr>
            <a:spLocks noGrp="1"/>
          </p:cNvSpPr>
          <p:nvPr>
            <p:ph type="body" sz="quarter" idx="10"/>
          </p:nvPr>
        </p:nvSpPr>
        <p:spPr>
          <a:xfrm>
            <a:off x="292077" y="968622"/>
            <a:ext cx="6272954" cy="1149545"/>
          </a:xfrm>
          <a:prstGeom prst="rect">
            <a:avLst/>
          </a:prstGeom>
        </p:spPr>
        <p:txBody>
          <a:bodyPr/>
          <a:lstStyle>
            <a:lvl1pPr marL="159863" indent="-159863">
              <a:buFont typeface="Wingdings" pitchFamily="2" charset="2"/>
              <a:buChar char=""/>
              <a:defRPr sz="2250">
                <a:solidFill>
                  <a:schemeClr val="tx1"/>
                </a:solidFill>
              </a:defRPr>
            </a:lvl1pPr>
            <a:lvl2pPr marL="291147" indent="-131285">
              <a:buFont typeface="Wingdings" pitchFamily="2" charset="2"/>
              <a:buChar char=""/>
              <a:defRPr>
                <a:solidFill>
                  <a:schemeClr val="tx1"/>
                </a:solidFill>
                <a:latin typeface="+mn-lt"/>
              </a:defRPr>
            </a:lvl2pPr>
            <a:lvl3pPr marL="417072" indent="-125926">
              <a:buFont typeface="Wingdings" pitchFamily="2" charset="2"/>
              <a:buChar char=""/>
              <a:tabLst/>
              <a:defRPr>
                <a:solidFill>
                  <a:schemeClr val="tx1"/>
                </a:solidFill>
                <a:latin typeface="+mn-lt"/>
              </a:defRPr>
            </a:lvl3pPr>
            <a:lvl4pPr marL="514418" indent="-97347">
              <a:buFont typeface="Wingdings" pitchFamily="2" charset="2"/>
              <a:buChar char=""/>
              <a:defRPr>
                <a:solidFill>
                  <a:schemeClr val="tx1"/>
                </a:solidFill>
                <a:latin typeface="+mn-lt"/>
              </a:defRPr>
            </a:lvl4pPr>
            <a:lvl5pPr marL="611765" indent="-97347">
              <a:buFont typeface="Wingdings" pitchFamily="2" charset="2"/>
              <a:buChar char=""/>
              <a:tabLst/>
              <a:defRPr>
                <a:solidFill>
                  <a:schemeClr val="tx1"/>
                </a:solidFill>
                <a:latin typeface="+mn-lt"/>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1275049940"/>
      </p:ext>
    </p:extLst>
  </p:cSld>
  <p:clrMapOvr>
    <a:masterClrMapping/>
  </p:clrMapOvr>
  <p:transition>
    <p:fade/>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4" name="Text Placeholder 3"/>
          <p:cNvSpPr>
            <a:spLocks noGrp="1"/>
          </p:cNvSpPr>
          <p:nvPr>
            <p:ph type="body" sz="quarter" idx="10"/>
          </p:nvPr>
        </p:nvSpPr>
        <p:spPr>
          <a:xfrm>
            <a:off x="292970" y="968615"/>
            <a:ext cx="3035456" cy="1322670"/>
          </a:xfrm>
        </p:spPr>
        <p:txBody>
          <a:bodyPr>
            <a:spAutoFit/>
          </a:bodyPr>
          <a:lstStyle>
            <a:lvl1pPr marL="164328" indent="-164328">
              <a:spcBef>
                <a:spcPts val="675"/>
              </a:spcBef>
              <a:buClr>
                <a:schemeClr val="tx1"/>
              </a:buClr>
              <a:buFont typeface="Wingdings" pitchFamily="2" charset="2"/>
              <a:buChar char=""/>
              <a:defRPr lang="en-US" dirty="0" smtClean="0"/>
            </a:lvl1pPr>
            <a:lvl2pPr marL="292933" indent="-128605">
              <a:defRPr sz="1125">
                <a:solidFill>
                  <a:schemeClr val="tx1"/>
                </a:solidFill>
              </a:defRPr>
            </a:lvl2pPr>
            <a:lvl3pPr marL="385814" indent="-92882">
              <a:tabLst/>
              <a:defRPr sz="1125">
                <a:solidFill>
                  <a:schemeClr val="tx1"/>
                </a:solidFill>
              </a:defRPr>
            </a:lvl3pPr>
            <a:lvl4pPr marL="485840" indent="-100026">
              <a:defRPr>
                <a:solidFill>
                  <a:schemeClr val="tx1"/>
                </a:solidFill>
              </a:defRPr>
            </a:lvl4pPr>
            <a:lvl5pPr marL="578721" indent="-92882">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8" name="Text Placeholder 3"/>
          <p:cNvSpPr>
            <a:spLocks noGrp="1"/>
          </p:cNvSpPr>
          <p:nvPr>
            <p:ph type="body" sz="quarter" idx="15"/>
          </p:nvPr>
        </p:nvSpPr>
        <p:spPr>
          <a:xfrm>
            <a:off x="3529574" y="968615"/>
            <a:ext cx="3035456" cy="1322670"/>
          </a:xfrm>
        </p:spPr>
        <p:txBody>
          <a:bodyPr>
            <a:spAutoFit/>
          </a:bodyPr>
          <a:lstStyle>
            <a:lvl1pPr marL="164328" indent="-164328">
              <a:spcBef>
                <a:spcPts val="675"/>
              </a:spcBef>
              <a:buClr>
                <a:schemeClr val="tx1"/>
              </a:buClr>
              <a:buFont typeface="Wingdings" pitchFamily="2" charset="2"/>
              <a:buChar char=""/>
              <a:defRPr>
                <a:solidFill>
                  <a:schemeClr val="tx1"/>
                </a:solidFill>
              </a:defRPr>
            </a:lvl1pPr>
            <a:lvl2pPr marL="292933" indent="-128605">
              <a:defRPr sz="1125">
                <a:solidFill>
                  <a:schemeClr val="tx1"/>
                </a:solidFill>
              </a:defRPr>
            </a:lvl2pPr>
            <a:lvl3pPr marL="385814" indent="-92882">
              <a:tabLst/>
              <a:defRPr sz="1125">
                <a:solidFill>
                  <a:schemeClr val="tx1"/>
                </a:solidFill>
              </a:defRPr>
            </a:lvl3pPr>
            <a:lvl4pPr marL="485840" indent="-100026">
              <a:defRPr>
                <a:solidFill>
                  <a:schemeClr val="tx1"/>
                </a:solidFill>
              </a:defRPr>
            </a:lvl4pPr>
            <a:lvl5pPr marL="578721" indent="-92882">
              <a:tabLst/>
              <a:defRPr>
                <a:solidFill>
                  <a:schemeClr val="tx1"/>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xmlns="" val="3031724804"/>
      </p:ext>
    </p:extLst>
  </p:cSld>
  <p:clrMapOvr>
    <a:masterClrMapping/>
  </p:clrMapOvr>
  <p:transition>
    <p:fade/>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Tree>
    <p:extLst>
      <p:ext uri="{BB962C8B-B14F-4D97-AF65-F5344CB8AC3E}">
        <p14:creationId xmlns:p14="http://schemas.microsoft.com/office/powerpoint/2010/main" xmlns="" val="3672616559"/>
      </p:ext>
    </p:extLst>
  </p:cSld>
  <p:clrMapOvr>
    <a:masterClrMapping/>
  </p:clrMapOvr>
  <p:transition>
    <p:fade/>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604821857"/>
      </p:ext>
    </p:extLst>
  </p:cSld>
  <p:clrMapOvr>
    <a:masterClrMapping/>
  </p:clrMapOvr>
  <p:transition>
    <p:fade/>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Developer Code Layou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a:lvl1pPr>
          </a:lstStyle>
          <a:p>
            <a:r>
              <a:rPr lang="en-US" dirty="0" smtClean="0"/>
              <a:t>Slide for Developer Code</a:t>
            </a:r>
            <a:endParaRPr lang="en-US" dirty="0"/>
          </a:p>
        </p:txBody>
      </p:sp>
      <p:sp>
        <p:nvSpPr>
          <p:cNvPr id="5" name="Text Placeholder 4"/>
          <p:cNvSpPr>
            <a:spLocks noGrp="1"/>
          </p:cNvSpPr>
          <p:nvPr>
            <p:ph type="body" sz="quarter" idx="10"/>
          </p:nvPr>
        </p:nvSpPr>
        <p:spPr>
          <a:xfrm>
            <a:off x="291630" y="968615"/>
            <a:ext cx="6274740" cy="1087221"/>
          </a:xfrm>
        </p:spPr>
        <p:txBody>
          <a:bodyPr/>
          <a:lstStyle>
            <a:lvl1pPr marL="0" indent="0">
              <a:buNone/>
              <a:defRPr sz="1800">
                <a:solidFill>
                  <a:schemeClr val="tx1"/>
                </a:solidFill>
                <a:latin typeface="Consolas" pitchFamily="49" charset="0"/>
                <a:cs typeface="Consolas" pitchFamily="49" charset="0"/>
              </a:defRPr>
            </a:lvl1pPr>
            <a:lvl2pPr marL="191121" indent="0">
              <a:buNone/>
              <a:defRPr>
                <a:solidFill>
                  <a:schemeClr val="tx1"/>
                </a:solidFill>
                <a:latin typeface="Consolas" pitchFamily="49" charset="0"/>
                <a:cs typeface="Consolas" pitchFamily="49" charset="0"/>
              </a:defRPr>
            </a:lvl2pPr>
            <a:lvl3pPr marL="322405" indent="0">
              <a:buNone/>
              <a:defRPr>
                <a:solidFill>
                  <a:schemeClr val="tx1"/>
                </a:solidFill>
                <a:latin typeface="Consolas" pitchFamily="49" charset="0"/>
                <a:cs typeface="Consolas" pitchFamily="49" charset="0"/>
              </a:defRPr>
            </a:lvl3pPr>
            <a:lvl4pPr marL="449224" indent="0">
              <a:buNone/>
              <a:defRPr>
                <a:solidFill>
                  <a:schemeClr val="tx1"/>
                </a:solidFill>
                <a:latin typeface="Consolas" pitchFamily="49" charset="0"/>
                <a:cs typeface="Consolas" pitchFamily="49" charset="0"/>
              </a:defRPr>
            </a:lvl4pPr>
            <a:lvl5pPr marL="579614" indent="0">
              <a:buNone/>
              <a:defRPr>
                <a:solidFill>
                  <a:schemeClr val="tx1"/>
                </a:solidFill>
                <a:latin typeface="Consolas" pitchFamily="49" charset="0"/>
                <a:cs typeface="Consolas" pitchFamily="49"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1"/>
          </p:nvPr>
        </p:nvSpPr>
        <p:spPr>
          <a:xfrm>
            <a:off x="257242" y="4804704"/>
            <a:ext cx="1200463" cy="205383"/>
          </a:xfrm>
          <a:prstGeom prst="rect">
            <a:avLst/>
          </a:prstGeom>
        </p:spPr>
        <p:txBody>
          <a:bodyPr/>
          <a:lstStyle>
            <a:lvl1pPr>
              <a:defRPr>
                <a:solidFill>
                  <a:schemeClr val="tx1"/>
                </a:solidFill>
              </a:defRPr>
            </a:lvl1pPr>
          </a:lstStyle>
          <a:p>
            <a:fld id="{20CE17AF-4091-48A7-8681-C3B1BE5CA3B0}" type="datetime1">
              <a:rPr lang="en-GB" smtClean="0"/>
              <a:pPr/>
              <a:t>26/06/2014</a:t>
            </a:fld>
            <a:endParaRPr lang="en-GB" dirty="0"/>
          </a:p>
        </p:txBody>
      </p:sp>
      <p:sp>
        <p:nvSpPr>
          <p:cNvPr id="6" name="Footer Placeholder 5"/>
          <p:cNvSpPr>
            <a:spLocks noGrp="1"/>
          </p:cNvSpPr>
          <p:nvPr>
            <p:ph type="ftr" sz="quarter" idx="12"/>
          </p:nvPr>
        </p:nvSpPr>
        <p:spPr/>
        <p:txBody>
          <a:bodyPr/>
          <a:lstStyle>
            <a:lvl1pPr>
              <a:defRPr>
                <a:solidFill>
                  <a:schemeClr val="tx1"/>
                </a:solidFill>
              </a:defRPr>
            </a:lvl1pPr>
          </a:lstStyle>
          <a:p>
            <a:endParaRPr lang="en-GB" dirty="0"/>
          </a:p>
        </p:txBody>
      </p:sp>
      <p:sp>
        <p:nvSpPr>
          <p:cNvPr id="7" name="Slide Number Placeholder 6"/>
          <p:cNvSpPr>
            <a:spLocks noGrp="1"/>
          </p:cNvSpPr>
          <p:nvPr>
            <p:ph type="sldNum" sz="quarter" idx="13"/>
          </p:nvPr>
        </p:nvSpPr>
        <p:spPr>
          <a:xfrm>
            <a:off x="5364567" y="4804704"/>
            <a:ext cx="1200463" cy="205383"/>
          </a:xfrm>
          <a:prstGeom prst="rect">
            <a:avLst/>
          </a:prstGeom>
        </p:spPr>
        <p:txBody>
          <a:bodyPr/>
          <a:lstStyle>
            <a:lvl1pPr>
              <a:defRPr>
                <a:solidFill>
                  <a:schemeClr val="tx1"/>
                </a:solidFill>
              </a:defRPr>
            </a:lvl1pPr>
          </a:lstStyle>
          <a:p>
            <a:fld id="{66F9B19E-23E9-4120-A06C-57F6EDB783B3}" type="slidenum">
              <a:rPr lang="en-GB" smtClean="0"/>
              <a:pPr/>
              <a:t>‹#›</a:t>
            </a:fld>
            <a:endParaRPr lang="en-GB"/>
          </a:p>
        </p:txBody>
      </p:sp>
    </p:spTree>
    <p:extLst>
      <p:ext uri="{BB962C8B-B14F-4D97-AF65-F5344CB8AC3E}">
        <p14:creationId xmlns:p14="http://schemas.microsoft.com/office/powerpoint/2010/main" xmlns="" val="1584511636"/>
      </p:ext>
    </p:extLst>
  </p:cSld>
  <p:clrMapOvr>
    <a:masterClrMapping/>
  </p:clrMapOvr>
  <p:transition>
    <p:fade/>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sp>
        <p:nvSpPr>
          <p:cNvPr id="6" name="TextBox 5"/>
          <p:cNvSpPr txBox="1"/>
          <p:nvPr userDrawn="1"/>
        </p:nvSpPr>
        <p:spPr>
          <a:xfrm>
            <a:off x="1576022" y="4690694"/>
            <a:ext cx="3705958" cy="80791"/>
          </a:xfrm>
          <a:prstGeom prst="rect">
            <a:avLst/>
          </a:prstGeom>
          <a:noFill/>
        </p:spPr>
        <p:txBody>
          <a:bodyPr wrap="square" lIns="0" tIns="0" rIns="0" bIns="0" rtlCol="0">
            <a:spAutoFit/>
          </a:bodyPr>
          <a:lstStyle/>
          <a:p>
            <a:pPr algn="ctr"/>
            <a:r>
              <a:rPr lang="en-GB" sz="525" b="0" i="0" kern="1200" dirty="0" smtClean="0">
                <a:solidFill>
                  <a:schemeClr val="tx1"/>
                </a:solidFill>
                <a:effectLst/>
                <a:latin typeface="+mn-lt"/>
                <a:ea typeface="+mn-ea"/>
                <a:cs typeface="+mn-cs"/>
              </a:rPr>
              <a:t>©2013 Microsoft Corporation. All rights reserved.</a:t>
            </a:r>
            <a:endParaRPr lang="en-GB" sz="525" dirty="0" smtClean="0">
              <a:solidFill>
                <a:schemeClr val="tx1"/>
              </a:solidFill>
            </a:endParaRPr>
          </a:p>
        </p:txBody>
      </p:sp>
      <p:pic>
        <p:nvPicPr>
          <p:cNvPr id="7" name="Picture 6"/>
          <p:cNvPicPr>
            <a:picLocks noChangeAspect="1"/>
          </p:cNvPicPr>
          <p:nvPr userDrawn="1"/>
        </p:nvPicPr>
        <p:blipFill>
          <a:blip r:embed="rId2">
            <a:extLst>
              <a:ext uri="{28A0092B-C50C-407E-A947-70E740481C1C}">
                <a14:useLocalDpi xmlns:a14="http://schemas.microsoft.com/office/drawing/2010/main" xmlns="" val="0"/>
              </a:ext>
            </a:extLst>
          </a:blip>
          <a:stretch>
            <a:fillRect/>
          </a:stretch>
        </p:blipFill>
        <p:spPr>
          <a:xfrm>
            <a:off x="1714090" y="1748247"/>
            <a:ext cx="3449855" cy="1269007"/>
          </a:xfrm>
          <a:prstGeom prst="rect">
            <a:avLst/>
          </a:prstGeom>
        </p:spPr>
      </p:pic>
    </p:spTree>
    <p:extLst>
      <p:ext uri="{BB962C8B-B14F-4D97-AF65-F5344CB8AC3E}">
        <p14:creationId xmlns:p14="http://schemas.microsoft.com/office/powerpoint/2010/main" xmlns="" val="56543263"/>
      </p:ext>
    </p:extLst>
  </p:cSld>
  <p:clrMapOvr>
    <a:masterClrMapping/>
  </p:clrMapOvr>
  <p:transition>
    <p:fade/>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le 1"/>
          <p:cNvSpPr>
            <a:spLocks noGrp="1"/>
          </p:cNvSpPr>
          <p:nvPr>
            <p:ph type="title"/>
          </p:nvPr>
        </p:nvSpPr>
        <p:spPr>
          <a:xfrm>
            <a:off x="342901" y="263129"/>
            <a:ext cx="6179344" cy="425886"/>
          </a:xfrm>
        </p:spPr>
        <p:txBody>
          <a:bodyPr anchor="t" anchorCtr="0"/>
          <a:lstStyle>
            <a:lvl1pPr algn="l">
              <a:defRPr>
                <a:solidFill>
                  <a:schemeClr val="tx1"/>
                </a:solidFill>
              </a:defRPr>
            </a:lvl1pPr>
          </a:lstStyle>
          <a:p>
            <a:r>
              <a:rPr lang="en-US" smtClean="0"/>
              <a:t>Click to edit Master title style</a:t>
            </a:r>
            <a:endParaRPr lang="en-US" dirty="0"/>
          </a:p>
        </p:txBody>
      </p:sp>
      <p:sp>
        <p:nvSpPr>
          <p:cNvPr id="7" name="Text Placeholder 6"/>
          <p:cNvSpPr>
            <a:spLocks noGrp="1"/>
          </p:cNvSpPr>
          <p:nvPr>
            <p:ph type="body" sz="quarter" idx="13"/>
          </p:nvPr>
        </p:nvSpPr>
        <p:spPr>
          <a:xfrm>
            <a:off x="342900" y="1200150"/>
            <a:ext cx="6172200" cy="1138004"/>
          </a:xfrm>
          <a:prstGeom prst="rect">
            <a:avLst/>
          </a:prstGeom>
        </p:spPr>
        <p:txBody>
          <a:bodyPr/>
          <a:lstStyle>
            <a:lvl1pPr>
              <a:defRPr sz="1800">
                <a:solidFill>
                  <a:schemeClr val="tx1"/>
                </a:solidFill>
              </a:defRPr>
            </a:lvl1pPr>
            <a:lvl2pPr>
              <a:defRPr sz="1500">
                <a:solidFill>
                  <a:schemeClr val="tx1"/>
                </a:solidFill>
              </a:defRPr>
            </a:lvl2pPr>
            <a:lvl3pPr>
              <a:defRPr sz="1500">
                <a:solidFill>
                  <a:schemeClr val="tx1"/>
                </a:solidFill>
              </a:defRPr>
            </a:lvl3pPr>
            <a:lvl4pPr>
              <a:defRPr>
                <a:solidFill>
                  <a:schemeClr val="tx1"/>
                </a:solidFill>
              </a:defRPr>
            </a:lvl4pPr>
            <a:lvl5pPr>
              <a:defRPr>
                <a:solidFill>
                  <a:schemeClr val="tx1"/>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xmlns="" val="308470794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2077" y="339657"/>
            <a:ext cx="6272954" cy="425886"/>
          </a:xfrm>
          <a:prstGeom prst="rect">
            <a:avLst/>
          </a:prstGeom>
        </p:spPr>
        <p:txBody>
          <a:bodyPr vert="horz" wrap="square" lIns="0" tIns="0" rIns="0" bIns="0" rtlCol="0" anchor="t">
            <a:spAutoFit/>
          </a:bodyPr>
          <a:lstStyle/>
          <a:p>
            <a:r>
              <a:rPr lang="en-US" dirty="0" smtClean="0"/>
              <a:t>Click to edit Master title style</a:t>
            </a:r>
            <a:endParaRPr lang="en-US" dirty="0"/>
          </a:p>
        </p:txBody>
      </p:sp>
      <p:sp>
        <p:nvSpPr>
          <p:cNvPr id="4" name="Text Placeholder 3"/>
          <p:cNvSpPr>
            <a:spLocks noGrp="1"/>
          </p:cNvSpPr>
          <p:nvPr>
            <p:ph type="body" idx="1"/>
          </p:nvPr>
        </p:nvSpPr>
        <p:spPr>
          <a:xfrm>
            <a:off x="292970" y="968611"/>
            <a:ext cx="6274740" cy="1488484"/>
          </a:xfrm>
          <a:prstGeom prst="rect">
            <a:avLst/>
          </a:prstGeom>
        </p:spPr>
        <p:txBody>
          <a:bodyPr vert="horz" lIns="0" tIns="0" rIns="0" bIns="0" rtlCol="0">
            <a:sp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Footer Placeholder 4"/>
          <p:cNvSpPr>
            <a:spLocks noGrp="1"/>
          </p:cNvSpPr>
          <p:nvPr>
            <p:ph type="ftr" sz="quarter" idx="3"/>
          </p:nvPr>
        </p:nvSpPr>
        <p:spPr>
          <a:xfrm>
            <a:off x="1757820" y="4804704"/>
            <a:ext cx="3314216" cy="205383"/>
          </a:xfrm>
          <a:prstGeom prst="rect">
            <a:avLst/>
          </a:prstGeom>
        </p:spPr>
        <p:txBody>
          <a:bodyPr vert="horz" lIns="68589" tIns="34295" rIns="68589" bIns="34295" rtlCol="0" anchor="ctr"/>
          <a:lstStyle>
            <a:lvl1pPr algn="ctr">
              <a:defRPr sz="675">
                <a:solidFill>
                  <a:schemeClr val="tx1"/>
                </a:solidFill>
              </a:defRPr>
            </a:lvl1pPr>
          </a:lstStyle>
          <a:p>
            <a:r>
              <a:rPr lang="en-GB" dirty="0" smtClean="0"/>
              <a:t>Microsoft Research Cambridge</a:t>
            </a:r>
            <a:endParaRPr lang="en-GB" dirty="0"/>
          </a:p>
        </p:txBody>
      </p:sp>
    </p:spTree>
    <p:extLst>
      <p:ext uri="{BB962C8B-B14F-4D97-AF65-F5344CB8AC3E}">
        <p14:creationId xmlns:p14="http://schemas.microsoft.com/office/powerpoint/2010/main" xmlns="" val="3804032445"/>
      </p:ext>
    </p:extLst>
  </p:cSld>
  <p:clrMap bg1="dk1" tx1="lt1" bg2="dk2" tx2="lt2" accent1="accent1" accent2="accent2" accent3="accent3" accent4="accent4" accent5="accent5" accent6="accent6" hlink="hlink" folHlink="folHlink"/>
  <p:sldLayoutIdLst>
    <p:sldLayoutId id="2147484069" r:id="rId1"/>
    <p:sldLayoutId id="2147484070" r:id="rId2"/>
    <p:sldLayoutId id="2147484072" r:id="rId3"/>
    <p:sldLayoutId id="2147484075" r:id="rId4"/>
    <p:sldLayoutId id="2147484078" r:id="rId5"/>
    <p:sldLayoutId id="2147484079" r:id="rId6"/>
    <p:sldLayoutId id="2147484080" r:id="rId7"/>
    <p:sldLayoutId id="2147484081" r:id="rId8"/>
    <p:sldLayoutId id="2147484082" r:id="rId9"/>
    <p:sldLayoutId id="2147484085" r:id="rId10"/>
    <p:sldLayoutId id="2147484086" r:id="rId11"/>
    <p:sldLayoutId id="2147484088" r:id="rId12"/>
  </p:sldLayoutIdLst>
  <p:transition>
    <p:fade/>
  </p:transition>
  <p:timing>
    <p:tnLst>
      <p:par>
        <p:cTn id="1" dur="indefinite" restart="never" nodeType="tmRoot"/>
      </p:par>
    </p:tnLst>
  </p:timing>
  <p:hf hdr="0"/>
  <p:txStyles>
    <p:title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p:titleStyle>
    <p:bodyStyle>
      <a:lvl1pPr marL="191121" marR="0" indent="-191121" algn="l" defTabSz="514398" rtl="0" eaLnBrk="1" fontAlgn="auto" latinLnBrk="0" hangingPunct="1">
        <a:lnSpc>
          <a:spcPct val="110000"/>
        </a:lnSpc>
        <a:spcBef>
          <a:spcPts val="600"/>
        </a:spcBef>
        <a:spcAft>
          <a:spcPts val="0"/>
        </a:spcAft>
        <a:buClrTx/>
        <a:buSzPct val="90000"/>
        <a:buFont typeface="Arial" pitchFamily="34" charset="0"/>
        <a:buChar char="•"/>
        <a:tabLst/>
        <a:defRPr sz="2025" kern="1200" spc="-40" baseline="0">
          <a:solidFill>
            <a:schemeClr val="tx2"/>
          </a:solidFill>
          <a:latin typeface="+mj-lt"/>
          <a:ea typeface="+mn-ea"/>
          <a:cs typeface="+mn-cs"/>
        </a:defRPr>
      </a:lvl1pPr>
      <a:lvl2pPr marL="322405" marR="0" indent="-131285" algn="l" defTabSz="514398" rtl="0" eaLnBrk="1" fontAlgn="auto" latinLnBrk="0" hangingPunct="1">
        <a:lnSpc>
          <a:spcPct val="110000"/>
        </a:lnSpc>
        <a:spcBef>
          <a:spcPts val="600"/>
        </a:spcBef>
        <a:spcAft>
          <a:spcPts val="0"/>
        </a:spcAft>
        <a:buClrTx/>
        <a:buSzPct val="90000"/>
        <a:buFont typeface="Wingdings" pitchFamily="2" charset="2"/>
        <a:buChar char=""/>
        <a:tabLst/>
        <a:defRPr sz="1350" kern="1200" spc="0" baseline="0">
          <a:solidFill>
            <a:schemeClr val="tx2"/>
          </a:solidFill>
          <a:latin typeface="+mn-lt"/>
          <a:ea typeface="+mn-ea"/>
          <a:cs typeface="+mn-cs"/>
        </a:defRPr>
      </a:lvl2pPr>
      <a:lvl3pPr marL="449224" marR="0" indent="-126818" algn="l" defTabSz="514398" rtl="0" eaLnBrk="1" fontAlgn="auto" latinLnBrk="0" hangingPunct="1">
        <a:lnSpc>
          <a:spcPct val="110000"/>
        </a:lnSpc>
        <a:spcBef>
          <a:spcPts val="600"/>
        </a:spcBef>
        <a:spcAft>
          <a:spcPts val="0"/>
        </a:spcAft>
        <a:buClrTx/>
        <a:buSzPct val="90000"/>
        <a:buFont typeface="Wingdings" pitchFamily="2" charset="2"/>
        <a:buChar char=""/>
        <a:tabLst>
          <a:tab pos="449224" algn="l"/>
        </a:tabLst>
        <a:defRPr sz="1350" kern="1200" spc="0" baseline="0">
          <a:solidFill>
            <a:schemeClr val="tx2"/>
          </a:solidFill>
          <a:latin typeface="+mn-lt"/>
          <a:ea typeface="+mn-ea"/>
          <a:cs typeface="+mn-cs"/>
        </a:defRPr>
      </a:lvl3pPr>
      <a:lvl4pPr marL="579614" marR="0" indent="-130391" algn="l" defTabSz="514398" rtl="0" eaLnBrk="1" fontAlgn="auto" latinLnBrk="0" hangingPunct="1">
        <a:lnSpc>
          <a:spcPct val="110000"/>
        </a:lnSpc>
        <a:spcBef>
          <a:spcPts val="600"/>
        </a:spcBef>
        <a:spcAft>
          <a:spcPts val="0"/>
        </a:spcAft>
        <a:buClrTx/>
        <a:buSzPct val="90000"/>
        <a:buFont typeface="Wingdings" pitchFamily="2" charset="2"/>
        <a:buChar char=""/>
        <a:tabLst/>
        <a:defRPr sz="1125" kern="1200" spc="0" baseline="0">
          <a:solidFill>
            <a:schemeClr val="tx2"/>
          </a:solidFill>
          <a:latin typeface="+mn-lt"/>
          <a:ea typeface="+mn-ea"/>
          <a:cs typeface="+mn-cs"/>
        </a:defRPr>
      </a:lvl4pPr>
      <a:lvl5pPr marL="706433" marR="0" indent="-126818" algn="l" defTabSz="514398" rtl="0" eaLnBrk="1" fontAlgn="auto" latinLnBrk="0" hangingPunct="1">
        <a:lnSpc>
          <a:spcPct val="110000"/>
        </a:lnSpc>
        <a:spcBef>
          <a:spcPts val="600"/>
        </a:spcBef>
        <a:spcAft>
          <a:spcPts val="0"/>
        </a:spcAft>
        <a:buClrTx/>
        <a:buSzPct val="90000"/>
        <a:buFont typeface="Wingdings" pitchFamily="2" charset="2"/>
        <a:buChar char=""/>
        <a:tabLst>
          <a:tab pos="706433" algn="l"/>
        </a:tabLst>
        <a:defRPr sz="1125" kern="1200" spc="0" baseline="0">
          <a:solidFill>
            <a:schemeClr val="tx2"/>
          </a:solidFill>
          <a:latin typeface="+mn-lt"/>
          <a:ea typeface="+mn-ea"/>
          <a:cs typeface="+mn-cs"/>
        </a:defRPr>
      </a:lvl5pPr>
      <a:lvl6pPr marL="1414595"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794"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993"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192"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9pPr>
    </p:bodyStyle>
    <p:otherStyle>
      <a:defPPr>
        <a:defRPr lang="en-US"/>
      </a:defPPr>
      <a:lvl1pPr marL="0" algn="l" defTabSz="514398" rtl="0" eaLnBrk="1" latinLnBrk="0" hangingPunct="1">
        <a:defRPr sz="1050" kern="1200">
          <a:solidFill>
            <a:schemeClr val="tx1"/>
          </a:solidFill>
          <a:latin typeface="+mn-lt"/>
          <a:ea typeface="+mn-ea"/>
          <a:cs typeface="+mn-cs"/>
        </a:defRPr>
      </a:lvl1pPr>
      <a:lvl2pPr marL="257199" algn="l" defTabSz="514398" rtl="0" eaLnBrk="1" latinLnBrk="0" hangingPunct="1">
        <a:defRPr sz="1050" kern="1200">
          <a:solidFill>
            <a:schemeClr val="tx1"/>
          </a:solidFill>
          <a:latin typeface="+mn-lt"/>
          <a:ea typeface="+mn-ea"/>
          <a:cs typeface="+mn-cs"/>
        </a:defRPr>
      </a:lvl2pPr>
      <a:lvl3pPr marL="514398" algn="l" defTabSz="514398" rtl="0" eaLnBrk="1" latinLnBrk="0" hangingPunct="1">
        <a:defRPr sz="1050" kern="1200">
          <a:solidFill>
            <a:schemeClr val="tx1"/>
          </a:solidFill>
          <a:latin typeface="+mn-lt"/>
          <a:ea typeface="+mn-ea"/>
          <a:cs typeface="+mn-cs"/>
        </a:defRPr>
      </a:lvl3pPr>
      <a:lvl4pPr marL="771597" algn="l" defTabSz="514398" rtl="0" eaLnBrk="1" latinLnBrk="0" hangingPunct="1">
        <a:defRPr sz="1050" kern="1200">
          <a:solidFill>
            <a:schemeClr val="tx1"/>
          </a:solidFill>
          <a:latin typeface="+mn-lt"/>
          <a:ea typeface="+mn-ea"/>
          <a:cs typeface="+mn-cs"/>
        </a:defRPr>
      </a:lvl4pPr>
      <a:lvl5pPr marL="1028796" algn="l" defTabSz="514398" rtl="0" eaLnBrk="1" latinLnBrk="0" hangingPunct="1">
        <a:defRPr sz="1050" kern="1200">
          <a:solidFill>
            <a:schemeClr val="tx1"/>
          </a:solidFill>
          <a:latin typeface="+mn-lt"/>
          <a:ea typeface="+mn-ea"/>
          <a:cs typeface="+mn-cs"/>
        </a:defRPr>
      </a:lvl5pPr>
      <a:lvl6pPr marL="1285995" algn="l" defTabSz="514398" rtl="0" eaLnBrk="1" latinLnBrk="0" hangingPunct="1">
        <a:defRPr sz="1050" kern="1200">
          <a:solidFill>
            <a:schemeClr val="tx1"/>
          </a:solidFill>
          <a:latin typeface="+mn-lt"/>
          <a:ea typeface="+mn-ea"/>
          <a:cs typeface="+mn-cs"/>
        </a:defRPr>
      </a:lvl6pPr>
      <a:lvl7pPr marL="1543194" algn="l" defTabSz="514398" rtl="0" eaLnBrk="1" latinLnBrk="0" hangingPunct="1">
        <a:defRPr sz="1050" kern="1200">
          <a:solidFill>
            <a:schemeClr val="tx1"/>
          </a:solidFill>
          <a:latin typeface="+mn-lt"/>
          <a:ea typeface="+mn-ea"/>
          <a:cs typeface="+mn-cs"/>
        </a:defRPr>
      </a:lvl7pPr>
      <a:lvl8pPr marL="1800393" algn="l" defTabSz="514398" rtl="0" eaLnBrk="1" latinLnBrk="0" hangingPunct="1">
        <a:defRPr sz="1050" kern="1200">
          <a:solidFill>
            <a:schemeClr val="tx1"/>
          </a:solidFill>
          <a:latin typeface="+mn-lt"/>
          <a:ea typeface="+mn-ea"/>
          <a:cs typeface="+mn-cs"/>
        </a:defRPr>
      </a:lvl8pPr>
      <a:lvl9pPr marL="2057592" algn="l" defTabSz="514398" rtl="0" eaLnBrk="1" latinLnBrk="0" hangingPunct="1">
        <a:defRPr sz="10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7.jpeg"/><Relationship Id="rId7" Type="http://schemas.openxmlformats.org/officeDocument/2006/relationships/image" Target="../media/image5.png"/><Relationship Id="rId2" Type="http://schemas.openxmlformats.org/officeDocument/2006/relationships/image" Target="../media/image6.png"/><Relationship Id="rId1" Type="http://schemas.openxmlformats.org/officeDocument/2006/relationships/slideLayout" Target="../slideLayouts/slideLayout11.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8.emf"/></Relationships>
</file>

<file path=ppt/slides/_rels/slide1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11.jpeg"/></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11.xml"/><Relationship Id="rId5" Type="http://schemas.openxmlformats.org/officeDocument/2006/relationships/image" Target="../media/image19.pn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jpeg"/><Relationship Id="rId1" Type="http://schemas.openxmlformats.org/officeDocument/2006/relationships/slideLayout" Target="../slideLayouts/slideLayout11.xml"/><Relationship Id="rId4" Type="http://schemas.openxmlformats.org/officeDocument/2006/relationships/image" Target="../media/image22.jpeg"/></Relationships>
</file>

<file path=ppt/slides/_rels/slide1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xml"/><Relationship Id="rId1" Type="http://schemas.openxmlformats.org/officeDocument/2006/relationships/slideLayout" Target="../slideLayouts/slideLayout11.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0.jpeg"/></Relationships>
</file>

<file path=ppt/slides/_rels/slide1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5.xml"/><Relationship Id="rId1" Type="http://schemas.openxmlformats.org/officeDocument/2006/relationships/slideLayout" Target="../slideLayouts/slideLayout1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6.xml"/><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7.xml"/><Relationship Id="rId1" Type="http://schemas.openxmlformats.org/officeDocument/2006/relationships/slideLayout" Target="../slideLayouts/slideLayout11.xml"/><Relationship Id="rId5" Type="http://schemas.openxmlformats.org/officeDocument/2006/relationships/image" Target="../media/image32.png"/><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8.xml"/><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0.xml"/><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1.xml"/><Relationship Id="rId1" Type="http://schemas.openxmlformats.org/officeDocument/2006/relationships/slideLayout" Target="../slideLayouts/slideLayout5.xml"/><Relationship Id="rId5" Type="http://schemas.microsoft.com/office/2007/relationships/hdphoto" Target="../media/hdphoto1.wdp"/><Relationship Id="rId4" Type="http://schemas.openxmlformats.org/officeDocument/2006/relationships/image" Target="../media/image36.jpeg"/></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microsoft.com/office/2007/relationships/hdphoto" Target="../media/hdphoto1.wdp"/></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0.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3.xml"/><Relationship Id="rId1" Type="http://schemas.openxmlformats.org/officeDocument/2006/relationships/slideLayout" Target="../slideLayouts/slideLayout5.xml"/><Relationship Id="rId6" Type="http://schemas.microsoft.com/office/2007/relationships/hdphoto" Target="../media/hdphoto2.wdp"/><Relationship Id="rId5" Type="http://schemas.openxmlformats.org/officeDocument/2006/relationships/image" Target="../media/image38.png"/><Relationship Id="rId4" Type="http://schemas.microsoft.com/office/2007/relationships/hdphoto" Target="../media/hdphoto1.wdp"/></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5.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3.png"/><Relationship Id="rId3" Type="http://schemas.openxmlformats.org/officeDocument/2006/relationships/image" Target="../media/image43.png"/><Relationship Id="rId7" Type="http://schemas.openxmlformats.org/officeDocument/2006/relationships/image" Target="../media/image47.jpeg"/><Relationship Id="rId12" Type="http://schemas.openxmlformats.org/officeDocument/2006/relationships/image" Target="../media/image52.png"/><Relationship Id="rId17" Type="http://schemas.openxmlformats.org/officeDocument/2006/relationships/image" Target="../media/image57.png"/><Relationship Id="rId2" Type="http://schemas.openxmlformats.org/officeDocument/2006/relationships/notesSlide" Target="../notesSlides/notesSlide17.xml"/><Relationship Id="rId16" Type="http://schemas.openxmlformats.org/officeDocument/2006/relationships/image" Target="../media/image56.png"/><Relationship Id="rId1" Type="http://schemas.openxmlformats.org/officeDocument/2006/relationships/slideLayout" Target="../slideLayouts/slideLayout5.xml"/><Relationship Id="rId6" Type="http://schemas.openxmlformats.org/officeDocument/2006/relationships/image" Target="../media/image46.png"/><Relationship Id="rId11" Type="http://schemas.openxmlformats.org/officeDocument/2006/relationships/image" Target="../media/image51.png"/><Relationship Id="rId5" Type="http://schemas.openxmlformats.org/officeDocument/2006/relationships/image" Target="../media/image45.png"/><Relationship Id="rId15" Type="http://schemas.openxmlformats.org/officeDocument/2006/relationships/image" Target="../media/image55.png"/><Relationship Id="rId10" Type="http://schemas.openxmlformats.org/officeDocument/2006/relationships/image" Target="../media/image50.png"/><Relationship Id="rId4" Type="http://schemas.openxmlformats.org/officeDocument/2006/relationships/image" Target="../media/image44.png"/><Relationship Id="rId9" Type="http://schemas.openxmlformats.org/officeDocument/2006/relationships/image" Target="../media/image49.png"/><Relationship Id="rId14" Type="http://schemas.openxmlformats.org/officeDocument/2006/relationships/image" Target="../media/image54.png"/></Relationships>
</file>

<file path=ppt/slides/_rels/slide3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11.xml"/><Relationship Id="rId4" Type="http://schemas.openxmlformats.org/officeDocument/2006/relationships/image" Target="../media/image44.png"/></Relationships>
</file>

<file path=ppt/slides/_rels/slide3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11.xml"/><Relationship Id="rId6" Type="http://schemas.openxmlformats.org/officeDocument/2006/relationships/image" Target="../media/image59.png"/><Relationship Id="rId5" Type="http://schemas.openxmlformats.org/officeDocument/2006/relationships/image" Target="../media/image41.png"/><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6.png"/><Relationship Id="rId3" Type="http://schemas.openxmlformats.org/officeDocument/2006/relationships/image" Target="../media/image60.png"/><Relationship Id="rId7" Type="http://schemas.openxmlformats.org/officeDocument/2006/relationships/image" Target="../media/image63.png"/><Relationship Id="rId12" Type="http://schemas.openxmlformats.org/officeDocument/2006/relationships/image" Target="../media/image65.png"/><Relationship Id="rId17" Type="http://schemas.openxmlformats.org/officeDocument/2006/relationships/image" Target="../media/image70.png"/><Relationship Id="rId2" Type="http://schemas.openxmlformats.org/officeDocument/2006/relationships/notesSlide" Target="../notesSlides/notesSlide20.xml"/><Relationship Id="rId16" Type="http://schemas.openxmlformats.org/officeDocument/2006/relationships/image" Target="../media/image69.png"/><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57.png"/><Relationship Id="rId5" Type="http://schemas.openxmlformats.org/officeDocument/2006/relationships/image" Target="../media/image61.png"/><Relationship Id="rId15" Type="http://schemas.openxmlformats.org/officeDocument/2006/relationships/image" Target="../media/image68.png"/><Relationship Id="rId10" Type="http://schemas.openxmlformats.org/officeDocument/2006/relationships/image" Target="../media/image50.png"/><Relationship Id="rId4" Type="http://schemas.openxmlformats.org/officeDocument/2006/relationships/image" Target="../media/image53.png"/><Relationship Id="rId9" Type="http://schemas.openxmlformats.org/officeDocument/2006/relationships/image" Target="../media/image64.png"/><Relationship Id="rId14" Type="http://schemas.openxmlformats.org/officeDocument/2006/relationships/image" Target="../media/image67.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40.xml.rels><?xml version="1.0" encoding="UTF-8" standalone="yes"?>
<Relationships xmlns="http://schemas.openxmlformats.org/package/2006/relationships"><Relationship Id="rId8" Type="http://schemas.openxmlformats.org/officeDocument/2006/relationships/image" Target="../media/image54.png"/><Relationship Id="rId13" Type="http://schemas.openxmlformats.org/officeDocument/2006/relationships/image" Target="../media/image66.png"/><Relationship Id="rId18" Type="http://schemas.openxmlformats.org/officeDocument/2006/relationships/image" Target="../media/image56.png"/><Relationship Id="rId3" Type="http://schemas.openxmlformats.org/officeDocument/2006/relationships/image" Target="../media/image60.png"/><Relationship Id="rId21" Type="http://schemas.openxmlformats.org/officeDocument/2006/relationships/image" Target="../media/image73.jpeg"/><Relationship Id="rId7" Type="http://schemas.openxmlformats.org/officeDocument/2006/relationships/image" Target="../media/image63.png"/><Relationship Id="rId12" Type="http://schemas.openxmlformats.org/officeDocument/2006/relationships/image" Target="../media/image65.png"/><Relationship Id="rId17" Type="http://schemas.openxmlformats.org/officeDocument/2006/relationships/image" Target="../media/image71.png"/><Relationship Id="rId2" Type="http://schemas.openxmlformats.org/officeDocument/2006/relationships/notesSlide" Target="../notesSlides/notesSlide21.xml"/><Relationship Id="rId16" Type="http://schemas.openxmlformats.org/officeDocument/2006/relationships/image" Target="../media/image69.png"/><Relationship Id="rId20" Type="http://schemas.openxmlformats.org/officeDocument/2006/relationships/image" Target="../media/image72.png"/><Relationship Id="rId1" Type="http://schemas.openxmlformats.org/officeDocument/2006/relationships/slideLayout" Target="../slideLayouts/slideLayout10.xml"/><Relationship Id="rId6" Type="http://schemas.openxmlformats.org/officeDocument/2006/relationships/image" Target="../media/image62.png"/><Relationship Id="rId11" Type="http://schemas.openxmlformats.org/officeDocument/2006/relationships/image" Target="../media/image57.png"/><Relationship Id="rId5" Type="http://schemas.openxmlformats.org/officeDocument/2006/relationships/image" Target="../media/image61.png"/><Relationship Id="rId15" Type="http://schemas.openxmlformats.org/officeDocument/2006/relationships/image" Target="../media/image68.png"/><Relationship Id="rId23" Type="http://schemas.openxmlformats.org/officeDocument/2006/relationships/image" Target="../media/image70.png"/><Relationship Id="rId10" Type="http://schemas.openxmlformats.org/officeDocument/2006/relationships/image" Target="../media/image50.png"/><Relationship Id="rId19" Type="http://schemas.openxmlformats.org/officeDocument/2006/relationships/image" Target="../media/image45.png"/><Relationship Id="rId4" Type="http://schemas.openxmlformats.org/officeDocument/2006/relationships/image" Target="../media/image53.png"/><Relationship Id="rId9" Type="http://schemas.openxmlformats.org/officeDocument/2006/relationships/image" Target="../media/image64.png"/><Relationship Id="rId14" Type="http://schemas.openxmlformats.org/officeDocument/2006/relationships/image" Target="../media/image67.png"/><Relationship Id="rId22" Type="http://schemas.openxmlformats.org/officeDocument/2006/relationships/image" Target="../media/image7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2.xml"/><Relationship Id="rId1" Type="http://schemas.openxmlformats.org/officeDocument/2006/relationships/slideLayout" Target="../slideLayouts/slideLayout5.xml"/><Relationship Id="rId5" Type="http://schemas.openxmlformats.org/officeDocument/2006/relationships/image" Target="../media/image77.jpeg"/><Relationship Id="rId4" Type="http://schemas.openxmlformats.org/officeDocument/2006/relationships/image" Target="../media/image76.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2.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5.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6.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549" y="952349"/>
            <a:ext cx="6015394" cy="997196"/>
          </a:xfrm>
        </p:spPr>
        <p:txBody>
          <a:bodyPr/>
          <a:lstStyle/>
          <a:p>
            <a:r>
              <a:rPr lang="en-GB" sz="3600" dirty="0" smtClean="0">
                <a:solidFill>
                  <a:srgbClr val="015797"/>
                </a:solidFill>
              </a:rPr>
              <a:t>Research Records and </a:t>
            </a:r>
            <a:r>
              <a:rPr lang="en-GB" sz="3600" dirty="0" err="1" smtClean="0">
                <a:solidFill>
                  <a:srgbClr val="015797"/>
                </a:solidFill>
              </a:rPr>
              <a:t>Artifact</a:t>
            </a:r>
            <a:r>
              <a:rPr lang="en-GB" sz="3600" dirty="0" smtClean="0">
                <a:solidFill>
                  <a:srgbClr val="015797"/>
                </a:solidFill>
              </a:rPr>
              <a:t> Ecologies</a:t>
            </a:r>
            <a:endParaRPr lang="en-GB" sz="3600" dirty="0">
              <a:solidFill>
                <a:srgbClr val="015797"/>
              </a:solidFill>
            </a:endParaRPr>
          </a:p>
        </p:txBody>
      </p:sp>
      <p:sp>
        <p:nvSpPr>
          <p:cNvPr id="3" name="Text Placeholder 2"/>
          <p:cNvSpPr>
            <a:spLocks noGrp="1"/>
          </p:cNvSpPr>
          <p:nvPr>
            <p:ph type="body" sz="quarter" idx="12"/>
          </p:nvPr>
        </p:nvSpPr>
        <p:spPr>
          <a:xfrm>
            <a:off x="550659" y="3711251"/>
            <a:ext cx="5433858" cy="373949"/>
          </a:xfrm>
        </p:spPr>
        <p:txBody>
          <a:bodyPr/>
          <a:lstStyle/>
          <a:p>
            <a:r>
              <a:rPr lang="en-GB" sz="2000" dirty="0" smtClean="0">
                <a:solidFill>
                  <a:srgbClr val="015797"/>
                </a:solidFill>
              </a:rPr>
              <a:t>Natasa Milic-Frayling</a:t>
            </a:r>
          </a:p>
          <a:p>
            <a:r>
              <a:rPr lang="en-GB" sz="1600" dirty="0" smtClean="0"/>
              <a:t>Principal Researcher</a:t>
            </a:r>
          </a:p>
          <a:p>
            <a:r>
              <a:rPr lang="en-GB" sz="1600" dirty="0" smtClean="0"/>
              <a:t>Microsoft </a:t>
            </a:r>
            <a:r>
              <a:rPr lang="en-GB" sz="1600" smtClean="0"/>
              <a:t>Research Cambridge, UK</a:t>
            </a:r>
            <a:endParaRPr lang="en-GB" sz="1600" dirty="0"/>
          </a:p>
        </p:txBody>
      </p:sp>
      <p:sp>
        <p:nvSpPr>
          <p:cNvPr id="4" name="Text Placeholder 2"/>
          <p:cNvSpPr txBox="1">
            <a:spLocks/>
          </p:cNvSpPr>
          <p:nvPr/>
        </p:nvSpPr>
        <p:spPr>
          <a:xfrm>
            <a:off x="548823" y="2324105"/>
            <a:ext cx="6067130" cy="709551"/>
          </a:xfrm>
          <a:prstGeom prst="rect">
            <a:avLst/>
          </a:prstGeom>
        </p:spPr>
        <p:txBody>
          <a:bodyPr vert="horz" lIns="0" tIns="0" rIns="0" bIns="0" rtlCol="0">
            <a:noAutofit/>
          </a:bodyPr>
          <a:lstStyle>
            <a:lvl1pPr marL="0" marR="0" indent="0" algn="l" defTabSz="514398" rtl="0" eaLnBrk="1" fontAlgn="auto" latinLnBrk="0" hangingPunct="1">
              <a:lnSpc>
                <a:spcPct val="90000"/>
              </a:lnSpc>
              <a:spcBef>
                <a:spcPts val="0"/>
              </a:spcBef>
              <a:spcAft>
                <a:spcPts val="0"/>
              </a:spcAft>
              <a:buClrTx/>
              <a:buSzPct val="90000"/>
              <a:buFont typeface="Arial" pitchFamily="34" charset="0"/>
              <a:buNone/>
              <a:tabLst/>
              <a:defRPr sz="2025" kern="1200" spc="-40" baseline="0">
                <a:solidFill>
                  <a:schemeClr val="tx1"/>
                </a:solidFill>
                <a:latin typeface="+mj-lt"/>
                <a:ea typeface="+mn-ea"/>
                <a:cs typeface="+mn-cs"/>
              </a:defRPr>
            </a:lvl1pPr>
            <a:lvl2pPr marL="322405" marR="0" indent="-131285" algn="l" defTabSz="514398" rtl="0" eaLnBrk="1" fontAlgn="auto" latinLnBrk="0" hangingPunct="1">
              <a:lnSpc>
                <a:spcPct val="90000"/>
              </a:lnSpc>
              <a:spcBef>
                <a:spcPct val="20000"/>
              </a:spcBef>
              <a:spcAft>
                <a:spcPts val="0"/>
              </a:spcAft>
              <a:buClrTx/>
              <a:buSzPct val="90000"/>
              <a:buFont typeface="Wingdings" pitchFamily="2" charset="2"/>
              <a:buChar char=""/>
              <a:tabLst/>
              <a:defRPr sz="1350" kern="1200" spc="0" baseline="0">
                <a:solidFill>
                  <a:schemeClr val="tx2"/>
                </a:solidFill>
                <a:latin typeface="+mn-lt"/>
                <a:ea typeface="+mn-ea"/>
                <a:cs typeface="+mn-cs"/>
              </a:defRPr>
            </a:lvl2pPr>
            <a:lvl3pPr marL="449224" marR="0" indent="-126818" algn="l" defTabSz="514398" rtl="0" eaLnBrk="1" fontAlgn="auto" latinLnBrk="0" hangingPunct="1">
              <a:lnSpc>
                <a:spcPct val="90000"/>
              </a:lnSpc>
              <a:spcBef>
                <a:spcPct val="20000"/>
              </a:spcBef>
              <a:spcAft>
                <a:spcPts val="0"/>
              </a:spcAft>
              <a:buClrTx/>
              <a:buSzPct val="90000"/>
              <a:buFont typeface="Wingdings" pitchFamily="2" charset="2"/>
              <a:buChar char=""/>
              <a:tabLst>
                <a:tab pos="449224" algn="l"/>
              </a:tabLst>
              <a:defRPr sz="1350" kern="1200" spc="0" baseline="0">
                <a:solidFill>
                  <a:schemeClr val="tx2"/>
                </a:solidFill>
                <a:latin typeface="+mn-lt"/>
                <a:ea typeface="+mn-ea"/>
                <a:cs typeface="+mn-cs"/>
              </a:defRPr>
            </a:lvl3pPr>
            <a:lvl4pPr marL="579614" marR="0" indent="-130391" algn="l" defTabSz="514398" rtl="0" eaLnBrk="1" fontAlgn="auto" latinLnBrk="0" hangingPunct="1">
              <a:lnSpc>
                <a:spcPct val="90000"/>
              </a:lnSpc>
              <a:spcBef>
                <a:spcPct val="20000"/>
              </a:spcBef>
              <a:spcAft>
                <a:spcPts val="0"/>
              </a:spcAft>
              <a:buClrTx/>
              <a:buSzPct val="90000"/>
              <a:buFont typeface="Wingdings" pitchFamily="2" charset="2"/>
              <a:buChar char=""/>
              <a:tabLst/>
              <a:defRPr sz="1125" kern="1200" spc="0" baseline="0">
                <a:solidFill>
                  <a:schemeClr val="tx2"/>
                </a:solidFill>
                <a:latin typeface="+mn-lt"/>
                <a:ea typeface="+mn-ea"/>
                <a:cs typeface="+mn-cs"/>
              </a:defRPr>
            </a:lvl4pPr>
            <a:lvl5pPr marL="706433" marR="0" indent="-126818" algn="l" defTabSz="514398" rtl="0" eaLnBrk="1" fontAlgn="auto" latinLnBrk="0" hangingPunct="1">
              <a:lnSpc>
                <a:spcPct val="90000"/>
              </a:lnSpc>
              <a:spcBef>
                <a:spcPct val="20000"/>
              </a:spcBef>
              <a:spcAft>
                <a:spcPts val="0"/>
              </a:spcAft>
              <a:buClrTx/>
              <a:buSzPct val="90000"/>
              <a:buFont typeface="Wingdings" pitchFamily="2" charset="2"/>
              <a:buChar char=""/>
              <a:tabLst>
                <a:tab pos="706433" algn="l"/>
              </a:tabLst>
              <a:defRPr sz="1125" kern="1200" spc="0" baseline="0">
                <a:solidFill>
                  <a:schemeClr val="tx2"/>
                </a:solidFill>
                <a:latin typeface="+mn-lt"/>
                <a:ea typeface="+mn-ea"/>
                <a:cs typeface="+mn-cs"/>
              </a:defRPr>
            </a:lvl5pPr>
            <a:lvl6pPr marL="1414595"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6pPr>
            <a:lvl7pPr marL="1671794"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7pPr>
            <a:lvl8pPr marL="1928993"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8pPr>
            <a:lvl9pPr marL="2186192" indent="-128600" algn="l" defTabSz="514398" rtl="0" eaLnBrk="1" latinLnBrk="0" hangingPunct="1">
              <a:spcBef>
                <a:spcPct val="20000"/>
              </a:spcBef>
              <a:buFont typeface="Arial" pitchFamily="34" charset="0"/>
              <a:buChar char="•"/>
              <a:defRPr sz="1125" kern="1200">
                <a:solidFill>
                  <a:schemeClr val="tx1"/>
                </a:solidFill>
                <a:latin typeface="+mn-lt"/>
                <a:ea typeface="+mn-ea"/>
                <a:cs typeface="+mn-cs"/>
              </a:defRPr>
            </a:lvl9pPr>
          </a:lstStyle>
          <a:p>
            <a:pPr>
              <a:lnSpc>
                <a:spcPct val="100000"/>
              </a:lnSpc>
            </a:pPr>
            <a:r>
              <a:rPr lang="en-GB" sz="1600" dirty="0" smtClean="0"/>
              <a:t>The Evolving </a:t>
            </a:r>
            <a:r>
              <a:rPr lang="en-GB" sz="1600" dirty="0"/>
              <a:t>Scholarly Record and the Evolving Stewardship </a:t>
            </a:r>
            <a:r>
              <a:rPr lang="en-GB" sz="1600" dirty="0" smtClean="0"/>
              <a:t>Ecosystem</a:t>
            </a:r>
          </a:p>
          <a:p>
            <a:pPr>
              <a:lnSpc>
                <a:spcPct val="100000"/>
              </a:lnSpc>
            </a:pPr>
            <a:r>
              <a:rPr lang="en-GB" sz="1600" dirty="0" smtClean="0"/>
              <a:t>OCLC Workshop, Amsterdam</a:t>
            </a:r>
          </a:p>
          <a:p>
            <a:endParaRPr lang="en-GB" dirty="0"/>
          </a:p>
          <a:p>
            <a:r>
              <a:rPr lang="en-GB" sz="1600" dirty="0"/>
              <a:t>10 </a:t>
            </a:r>
            <a:r>
              <a:rPr lang="en-GB" sz="1600" dirty="0" smtClean="0"/>
              <a:t>June, </a:t>
            </a:r>
            <a:r>
              <a:rPr lang="en-GB" sz="1600" dirty="0"/>
              <a:t>2014</a:t>
            </a:r>
          </a:p>
          <a:p>
            <a:endParaRPr lang="en-GB" dirty="0" smtClean="0"/>
          </a:p>
        </p:txBody>
      </p:sp>
    </p:spTree>
    <p:extLst>
      <p:ext uri="{BB962C8B-B14F-4D97-AF65-F5344CB8AC3E}">
        <p14:creationId xmlns:p14="http://schemas.microsoft.com/office/powerpoint/2010/main" xmlns="" val="24172661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85782" y="3053957"/>
            <a:ext cx="6472218" cy="1071570"/>
          </a:xfrm>
          <a:prstGeom prst="rect">
            <a:avLst/>
          </a:prstGeom>
        </p:spPr>
        <p:txBody>
          <a:bodyPr lIns="68580" tIns="34290" rIns="68580" bIns="34290">
            <a:normAutofit/>
          </a:bodyPr>
          <a:lstStyle/>
          <a:p>
            <a:pPr marL="0" indent="0">
              <a:buNone/>
            </a:pPr>
            <a:r>
              <a:rPr lang="en-GB" sz="2700" cap="all" dirty="0">
                <a:solidFill>
                  <a:srgbClr val="4B5867"/>
                </a:solidFill>
              </a:rPr>
              <a:t>Scientific Discovery in the Nano-Technology Lab</a:t>
            </a:r>
          </a:p>
        </p:txBody>
      </p:sp>
      <p:sp>
        <p:nvSpPr>
          <p:cNvPr id="4" name="TextBox 3"/>
          <p:cNvSpPr txBox="1"/>
          <p:nvPr/>
        </p:nvSpPr>
        <p:spPr>
          <a:xfrm>
            <a:off x="404664" y="2787774"/>
            <a:ext cx="3456384" cy="346249"/>
          </a:xfrm>
          <a:prstGeom prst="rect">
            <a:avLst/>
          </a:prstGeom>
          <a:noFill/>
        </p:spPr>
        <p:txBody>
          <a:bodyPr wrap="square" lIns="68580" tIns="34290" rIns="68580" bIns="34290" rtlCol="0">
            <a:spAutoFit/>
          </a:bodyPr>
          <a:lstStyle/>
          <a:p>
            <a:r>
              <a:rPr lang="en-GB" sz="1800" dirty="0">
                <a:solidFill>
                  <a:schemeClr val="accent2">
                    <a:lumMod val="75000"/>
                  </a:schemeClr>
                </a:solidFill>
              </a:rPr>
              <a:t>user observation study </a:t>
            </a:r>
          </a:p>
        </p:txBody>
      </p:sp>
    </p:spTree>
    <p:extLst>
      <p:ext uri="{BB962C8B-B14F-4D97-AF65-F5344CB8AC3E}">
        <p14:creationId xmlns:p14="http://schemas.microsoft.com/office/powerpoint/2010/main" xmlns="" val="36044852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U</a:t>
            </a:r>
            <a:r>
              <a:rPr lang="en-GB" sz="2800" dirty="0" smtClean="0">
                <a:solidFill>
                  <a:srgbClr val="355D7E"/>
                </a:solidFill>
              </a:rPr>
              <a:t>niversity </a:t>
            </a:r>
            <a:r>
              <a:rPr lang="en-GB" sz="2800" dirty="0" smtClean="0"/>
              <a:t>NanoPhotonics </a:t>
            </a:r>
            <a:r>
              <a:rPr lang="en-GB" sz="2800" dirty="0"/>
              <a:t>Research Centre</a:t>
            </a:r>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60479" y="926089"/>
            <a:ext cx="2146864" cy="1620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2" descr="C:\Users\v-geraro\Desktop\laptop sept np backup\lab back off lap\lab pics\IMG_0069.JPG"/>
          <p:cNvPicPr>
            <a:picLocks noChangeAspect="1" noChangeArrowheads="1"/>
          </p:cNvPicPr>
          <p:nvPr/>
        </p:nvPicPr>
        <p:blipFill>
          <a:blip r:embed="rId3" cstate="print"/>
          <a:srcRect/>
          <a:stretch>
            <a:fillRect/>
          </a:stretch>
        </p:blipFill>
        <p:spPr bwMode="auto">
          <a:xfrm>
            <a:off x="2848310" y="926089"/>
            <a:ext cx="1215000" cy="1620000"/>
          </a:xfrm>
          <a:prstGeom prst="rect">
            <a:avLst/>
          </a:prstGeom>
          <a:noFill/>
        </p:spPr>
      </p:pic>
      <p:pic>
        <p:nvPicPr>
          <p:cNvPr id="6" name="Picture 5"/>
          <p:cNvPicPr/>
          <p:nvPr/>
        </p:nvPicPr>
        <p:blipFill>
          <a:blip r:embed="rId4" cstate="print"/>
          <a:srcRect/>
          <a:stretch>
            <a:fillRect/>
          </a:stretch>
        </p:blipFill>
        <p:spPr bwMode="auto">
          <a:xfrm>
            <a:off x="310028" y="951750"/>
            <a:ext cx="2268252" cy="1620000"/>
          </a:xfrm>
          <a:prstGeom prst="rect">
            <a:avLst/>
          </a:prstGeom>
          <a:noFill/>
          <a:ln w="9525">
            <a:noFill/>
            <a:miter lim="800000"/>
            <a:headEnd/>
            <a:tailEnd/>
          </a:ln>
        </p:spPr>
      </p:pic>
      <p:sp>
        <p:nvSpPr>
          <p:cNvPr id="9" name="Content Placeholder 2"/>
          <p:cNvSpPr txBox="1">
            <a:spLocks/>
          </p:cNvSpPr>
          <p:nvPr/>
        </p:nvSpPr>
        <p:spPr>
          <a:xfrm>
            <a:off x="251134" y="2733997"/>
            <a:ext cx="3609914" cy="2430041"/>
          </a:xfrm>
          <a:prstGeom prst="rect">
            <a:avLst/>
          </a:prstGeom>
        </p:spPr>
        <p:txBody>
          <a:bodyPr lIns="68580" tIns="34290" rIns="68580" bIns="34290">
            <a:normAutofit/>
          </a:bodyPr>
          <a:lstStyle>
            <a:lvl1pPr marL="342900" indent="-342900" algn="l" defTabSz="914400" rtl="0" eaLnBrk="1" latinLnBrk="0" hangingPunct="1">
              <a:spcBef>
                <a:spcPct val="20000"/>
              </a:spcBef>
              <a:buClr>
                <a:schemeClr val="accent2"/>
              </a:buClr>
              <a:buSzPct val="70000"/>
              <a:buFontTx/>
              <a:buBlip>
                <a:blip r:embed="rId5"/>
              </a:buBlip>
              <a:defRPr sz="2800" kern="1200">
                <a:solidFill>
                  <a:schemeClr val="tx1"/>
                </a:solidFill>
                <a:latin typeface="+mn-lt"/>
                <a:ea typeface="+mn-ea"/>
                <a:cs typeface="+mn-cs"/>
              </a:defRPr>
            </a:lvl1pPr>
            <a:lvl2pPr marL="742950" indent="-285750" algn="l" defTabSz="914400" rtl="0" eaLnBrk="1" latinLnBrk="0" hangingPunct="1">
              <a:spcBef>
                <a:spcPct val="20000"/>
              </a:spcBef>
              <a:buClr>
                <a:schemeClr val="accent2"/>
              </a:buClr>
              <a:buSzPct val="70000"/>
              <a:buFontTx/>
              <a:buBlip>
                <a:blip r:embed="rId6"/>
              </a:buBlip>
              <a:defRPr sz="2400" kern="1200">
                <a:solidFill>
                  <a:schemeClr val="tx1"/>
                </a:solidFill>
                <a:latin typeface="+mn-lt"/>
                <a:ea typeface="+mn-ea"/>
                <a:cs typeface="+mn-cs"/>
              </a:defRPr>
            </a:lvl2pPr>
            <a:lvl3pPr marL="1143000" indent="-228600" algn="l" defTabSz="914400" rtl="0" eaLnBrk="1" latinLnBrk="0" hangingPunct="1">
              <a:spcBef>
                <a:spcPct val="20000"/>
              </a:spcBef>
              <a:buClr>
                <a:schemeClr val="accent2"/>
              </a:buClr>
              <a:buSzPct val="70000"/>
              <a:buFontTx/>
              <a:buBlip>
                <a:blip r:embed="rId7"/>
              </a:buBlip>
              <a:defRPr sz="2000" kern="1200">
                <a:solidFill>
                  <a:schemeClr val="tx1"/>
                </a:solidFill>
                <a:latin typeface="+mn-lt"/>
                <a:ea typeface="+mn-ea"/>
                <a:cs typeface="+mn-cs"/>
              </a:defRPr>
            </a:lvl3pPr>
            <a:lvl4pPr marL="1600200" indent="-228600" algn="l" defTabSz="914400" rtl="0" eaLnBrk="1" latinLnBrk="0" hangingPunct="1">
              <a:spcBef>
                <a:spcPct val="20000"/>
              </a:spcBef>
              <a:buClr>
                <a:schemeClr val="tx1">
                  <a:lumMod val="50000"/>
                  <a:lumOff val="50000"/>
                </a:schemeClr>
              </a:buClr>
              <a:buSzPct val="70000"/>
              <a:buFont typeface="Calibri" pitchFamily="34" charset="0"/>
              <a:buChar char="&gt;"/>
              <a:defRPr sz="2000" kern="1200">
                <a:solidFill>
                  <a:schemeClr val="tx1"/>
                </a:solidFill>
                <a:latin typeface="+mn-lt"/>
                <a:ea typeface="+mn-ea"/>
                <a:cs typeface="+mn-cs"/>
              </a:defRPr>
            </a:lvl4pPr>
            <a:lvl5pPr marL="2057400" indent="-228600" algn="l" defTabSz="914400" rtl="0" eaLnBrk="1" latinLnBrk="0" hangingPunct="1">
              <a:spcBef>
                <a:spcPct val="20000"/>
              </a:spcBef>
              <a:buClr>
                <a:schemeClr val="accent2"/>
              </a:buClr>
              <a:buSzPct val="70000"/>
              <a:buFontTx/>
              <a:buBlip>
                <a:blip r:embed="rId5"/>
              </a:buBlip>
              <a:defRPr sz="18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191121" indent="-191121" defTabSz="514398">
              <a:spcBef>
                <a:spcPts val="600"/>
              </a:spcBef>
              <a:spcAft>
                <a:spcPts val="600"/>
              </a:spcAft>
              <a:buClrTx/>
              <a:buSzPct val="90000"/>
              <a:buFont typeface="Arial" pitchFamily="34" charset="0"/>
              <a:buChar char="•"/>
            </a:pPr>
            <a:r>
              <a:rPr lang="en-GB" sz="2000" spc="-40" dirty="0">
                <a:solidFill>
                  <a:schemeClr val="tx2"/>
                </a:solidFill>
                <a:latin typeface="+mj-lt"/>
              </a:rPr>
              <a:t>Complex and dynamic research environment</a:t>
            </a:r>
          </a:p>
          <a:p>
            <a:pPr marL="191121" indent="-191121" defTabSz="514398">
              <a:spcBef>
                <a:spcPts val="600"/>
              </a:spcBef>
              <a:spcAft>
                <a:spcPts val="600"/>
              </a:spcAft>
              <a:buClrTx/>
              <a:buSzPct val="90000"/>
              <a:buFont typeface="Arial" pitchFamily="34" charset="0"/>
              <a:buChar char="•"/>
            </a:pPr>
            <a:r>
              <a:rPr lang="en-GB" sz="2000" spc="-40" dirty="0">
                <a:solidFill>
                  <a:schemeClr val="tx2"/>
                </a:solidFill>
                <a:latin typeface="+mj-lt"/>
              </a:rPr>
              <a:t>Internationally recognized within the highly competitive area	</a:t>
            </a:r>
          </a:p>
          <a:p>
            <a:pPr marL="191121" indent="-191121" defTabSz="514398">
              <a:spcBef>
                <a:spcPts val="600"/>
              </a:spcBef>
              <a:spcAft>
                <a:spcPts val="600"/>
              </a:spcAft>
              <a:buClrTx/>
              <a:buSzPct val="90000"/>
              <a:buFont typeface="Arial" pitchFamily="34" charset="0"/>
              <a:buChar char="•"/>
            </a:pPr>
            <a:r>
              <a:rPr lang="en-GB" sz="2000" spc="-40" dirty="0">
                <a:solidFill>
                  <a:schemeClr val="tx2"/>
                </a:solidFill>
                <a:latin typeface="+mj-lt"/>
              </a:rPr>
              <a:t>Technologically highly advanced</a:t>
            </a:r>
          </a:p>
        </p:txBody>
      </p:sp>
      <p:pic>
        <p:nvPicPr>
          <p:cNvPr id="13" name="Content Placeholder 4"/>
          <p:cNvPicPr>
            <a:picLocks noChangeAspect="1"/>
          </p:cNvPicPr>
          <p:nvPr/>
        </p:nvPicPr>
        <p:blipFill>
          <a:blip r:embed="rId8" cstate="print"/>
          <a:srcRect/>
          <a:stretch>
            <a:fillRect/>
          </a:stretch>
        </p:blipFill>
        <p:spPr bwMode="auto">
          <a:xfrm>
            <a:off x="3902821" y="2750810"/>
            <a:ext cx="2766539" cy="2052000"/>
          </a:xfrm>
          <a:prstGeom prst="rect">
            <a:avLst/>
          </a:prstGeom>
          <a:ln>
            <a:noFill/>
          </a:ln>
          <a:effectLst/>
        </p:spPr>
      </p:pic>
    </p:spTree>
    <p:extLst>
      <p:ext uri="{BB962C8B-B14F-4D97-AF65-F5344CB8AC3E}">
        <p14:creationId xmlns:p14="http://schemas.microsoft.com/office/powerpoint/2010/main" xmlns="" val="16588223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6" name="Picture 2" descr="http://www.np.phy.cam.ac.uk/wp-content/uploads/2010/01/images_opals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r="63503" b="47366"/>
          <a:stretch/>
        </p:blipFill>
        <p:spPr bwMode="auto">
          <a:xfrm>
            <a:off x="134635" y="735547"/>
            <a:ext cx="3289646" cy="1786889"/>
          </a:xfrm>
          <a:prstGeom prst="rect">
            <a:avLst/>
          </a:prstGeom>
          <a:noFill/>
          <a:extLst>
            <a:ext uri="{909E8E84-426E-40DD-AFC4-6F175D3DCCD1}">
              <a14:hiddenFill xmlns:a14="http://schemas.microsoft.com/office/drawing/2010/main" xmlns="">
                <a:solidFill>
                  <a:srgbClr val="FFFFFF"/>
                </a:solidFill>
              </a14:hiddenFill>
            </a:ext>
          </a:extLst>
        </p:spPr>
      </p:pic>
      <p:pic>
        <p:nvPicPr>
          <p:cNvPr id="11268" name="Picture 4" descr="http://www.np.phy.cam.ac.uk/wp-content/uploads/2010/01/images_stretchDBRs.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127738" y="2895786"/>
            <a:ext cx="6640745" cy="1782198"/>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2" descr="http://www.np.phy.cam.ac.uk/wp-content/uploads/2010/01/images_opals2.jpg"/>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t="52791" r="63503"/>
          <a:stretch/>
        </p:blipFill>
        <p:spPr bwMode="auto">
          <a:xfrm>
            <a:off x="3429000" y="897564"/>
            <a:ext cx="3436353" cy="16741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itle 1"/>
          <p:cNvSpPr>
            <a:spLocks noGrp="1"/>
          </p:cNvSpPr>
          <p:nvPr>
            <p:ph type="title"/>
          </p:nvPr>
        </p:nvSpPr>
        <p:spPr>
          <a:xfrm>
            <a:off x="134635" y="0"/>
            <a:ext cx="6633848" cy="589364"/>
          </a:xfrm>
          <a:solidFill>
            <a:schemeClr val="bg1"/>
          </a:solidFill>
        </p:spPr>
        <p:txBody>
          <a:bodyPr>
            <a:normAutofit/>
          </a:bodyPr>
          <a:lstStyle/>
          <a:p>
            <a:r>
              <a:rPr lang="en-GB" sz="2800" dirty="0" smtClean="0"/>
              <a:t>Research in Optical Properties of Materials</a:t>
            </a:r>
            <a:endParaRPr lang="en-GB" sz="2800" dirty="0"/>
          </a:p>
        </p:txBody>
      </p:sp>
    </p:spTree>
    <p:extLst>
      <p:ext uri="{BB962C8B-B14F-4D97-AF65-F5344CB8AC3E}">
        <p14:creationId xmlns:p14="http://schemas.microsoft.com/office/powerpoint/2010/main" xmlns="" val="27023899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0658" y="254194"/>
            <a:ext cx="5873814" cy="589364"/>
          </a:xfrm>
        </p:spPr>
        <p:txBody>
          <a:bodyPr>
            <a:normAutofit/>
          </a:bodyPr>
          <a:lstStyle/>
          <a:p>
            <a:r>
              <a:rPr lang="en-GB" sz="2800" dirty="0" smtClean="0"/>
              <a:t>Research Environment</a:t>
            </a:r>
            <a:endParaRPr lang="en-GB" sz="2800" dirty="0"/>
          </a:p>
        </p:txBody>
      </p:sp>
      <p:sp>
        <p:nvSpPr>
          <p:cNvPr id="3" name="Content Placeholder 2"/>
          <p:cNvSpPr>
            <a:spLocks noGrp="1"/>
          </p:cNvSpPr>
          <p:nvPr>
            <p:ph idx="1"/>
          </p:nvPr>
        </p:nvSpPr>
        <p:spPr>
          <a:xfrm>
            <a:off x="3274354" y="1253204"/>
            <a:ext cx="3483006" cy="3506922"/>
          </a:xfrm>
        </p:spPr>
        <p:txBody>
          <a:bodyPr/>
          <a:lstStyle/>
          <a:p>
            <a:r>
              <a:rPr lang="en-GB" dirty="0" smtClean="0">
                <a:latin typeface="+mj-lt"/>
              </a:rPr>
              <a:t>Electronic Lab Book: HP Tablets and MS OneNote</a:t>
            </a:r>
          </a:p>
          <a:p>
            <a:r>
              <a:rPr lang="en-GB" dirty="0" smtClean="0">
                <a:latin typeface="+mj-lt"/>
              </a:rPr>
              <a:t>Sophisticated lab environment</a:t>
            </a:r>
          </a:p>
          <a:p>
            <a:r>
              <a:rPr lang="en-GB" dirty="0" smtClean="0">
                <a:latin typeface="+mj-lt"/>
              </a:rPr>
              <a:t>Software: </a:t>
            </a:r>
          </a:p>
          <a:p>
            <a:pPr lvl="1"/>
            <a:r>
              <a:rPr lang="en-GB" dirty="0" smtClean="0">
                <a:latin typeface="+mj-lt"/>
              </a:rPr>
              <a:t>OneNote</a:t>
            </a:r>
          </a:p>
          <a:p>
            <a:pPr lvl="1"/>
            <a:r>
              <a:rPr lang="en-GB" dirty="0" smtClean="0">
                <a:latin typeface="+mj-lt"/>
              </a:rPr>
              <a:t>Office production tools</a:t>
            </a:r>
          </a:p>
          <a:p>
            <a:pPr lvl="1"/>
            <a:r>
              <a:rPr lang="en-GB" dirty="0">
                <a:latin typeface="+mj-lt"/>
              </a:rPr>
              <a:t>I</a:t>
            </a:r>
            <a:r>
              <a:rPr lang="en-GB" dirty="0" smtClean="0">
                <a:latin typeface="+mj-lt"/>
              </a:rPr>
              <a:t>gor analysis tool</a:t>
            </a:r>
          </a:p>
          <a:p>
            <a:pPr lvl="1"/>
            <a:r>
              <a:rPr lang="en-GB" dirty="0" smtClean="0">
                <a:latin typeface="+mj-lt"/>
              </a:rPr>
              <a:t>Groove data sharing </a:t>
            </a:r>
          </a:p>
          <a:p>
            <a:endParaRPr lang="en-GB" dirty="0">
              <a:latin typeface="+mj-lt"/>
            </a:endParaRPr>
          </a:p>
        </p:txBody>
      </p:sp>
      <p:pic>
        <p:nvPicPr>
          <p:cNvPr id="1027" name="Picture 7"/>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58037" y="1077876"/>
            <a:ext cx="2322891" cy="284220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26"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1106742" y="3508146"/>
            <a:ext cx="1952490" cy="1493874"/>
          </a:xfrm>
          <a:prstGeom prst="rect">
            <a:avLst/>
          </a:prstGeom>
          <a:noFill/>
          <a:ln w="57150">
            <a:solidFill>
              <a:srgbClr val="EEE08E"/>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767362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342900" y="226111"/>
            <a:ext cx="6172200" cy="857250"/>
          </a:xfrm>
        </p:spPr>
        <p:txBody>
          <a:bodyPr>
            <a:normAutofit/>
          </a:bodyPr>
          <a:lstStyle/>
          <a:p>
            <a:pPr algn="ctr"/>
            <a:r>
              <a:rPr lang="en-GB" sz="2700" dirty="0" smtClean="0">
                <a:solidFill>
                  <a:schemeClr val="accent1">
                    <a:lumMod val="50000"/>
                  </a:schemeClr>
                </a:solidFill>
              </a:rPr>
              <a:t> </a:t>
            </a:r>
            <a:r>
              <a:rPr lang="en-GB" sz="2800" dirty="0" smtClean="0">
                <a:solidFill>
                  <a:schemeClr val="accent1">
                    <a:lumMod val="50000"/>
                  </a:schemeClr>
                </a:solidFill>
              </a:rPr>
              <a:t>Physical </a:t>
            </a:r>
            <a:r>
              <a:rPr lang="en-GB" sz="2800" dirty="0">
                <a:solidFill>
                  <a:schemeClr val="accent1">
                    <a:lumMod val="50000"/>
                  </a:schemeClr>
                </a:solidFill>
              </a:rPr>
              <a:t>vs. Electronic Lab Book</a:t>
            </a:r>
          </a:p>
        </p:txBody>
      </p:sp>
      <p:pic>
        <p:nvPicPr>
          <p:cNvPr id="3" name="Picture 2" descr="http://www.nlm.nih.gov/hmd/lederberg/images/lab_notebook.jpg"/>
          <p:cNvPicPr>
            <a:picLocks noChangeAspect="1" noChangeArrowheads="1"/>
          </p:cNvPicPr>
          <p:nvPr/>
        </p:nvPicPr>
        <p:blipFill>
          <a:blip r:embed="rId3" cstate="print"/>
          <a:srcRect/>
          <a:stretch>
            <a:fillRect/>
          </a:stretch>
        </p:blipFill>
        <p:spPr bwMode="auto">
          <a:xfrm>
            <a:off x="1688762" y="749340"/>
            <a:ext cx="3888000" cy="5037120"/>
          </a:xfrm>
          <a:prstGeom prst="rect">
            <a:avLst/>
          </a:prstGeom>
          <a:noFill/>
        </p:spPr>
      </p:pic>
      <p:sp>
        <p:nvSpPr>
          <p:cNvPr id="4" name="Rectangle 3"/>
          <p:cNvSpPr/>
          <p:nvPr/>
        </p:nvSpPr>
        <p:spPr>
          <a:xfrm>
            <a:off x="0" y="4044807"/>
            <a:ext cx="2089538" cy="931024"/>
          </a:xfrm>
          <a:prstGeom prst="rect">
            <a:avLst/>
          </a:prstGeom>
        </p:spPr>
        <p:txBody>
          <a:bodyPr wrap="square" lIns="68580" tIns="34290" rIns="68580" bIns="34290">
            <a:spAutoFit/>
          </a:bodyPr>
          <a:lstStyle/>
          <a:p>
            <a:r>
              <a:rPr lang="en-GB" dirty="0" smtClean="0">
                <a:latin typeface="+mj-lt"/>
              </a:rPr>
              <a:t>Laboratory Notebook, Yale University, 1946-1947, p. 245 (June 19, 1946).</a:t>
            </a:r>
            <a:endParaRPr lang="en-GB" dirty="0">
              <a:latin typeface="+mj-lt"/>
            </a:endParaRPr>
          </a:p>
        </p:txBody>
      </p:sp>
    </p:spTree>
    <p:extLst>
      <p:ext uri="{BB962C8B-B14F-4D97-AF65-F5344CB8AC3E}">
        <p14:creationId xmlns:p14="http://schemas.microsoft.com/office/powerpoint/2010/main" xmlns="" val="40758644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v-geraro\AppData\Local\Microsoft\Windows\Temporary Internet Files\Content.Outlook\WLIISV53\SnipImage.JPG"/>
          <p:cNvPicPr>
            <a:picLocks noChangeAspect="1" noChangeArrowheads="1"/>
          </p:cNvPicPr>
          <p:nvPr/>
        </p:nvPicPr>
        <p:blipFill>
          <a:blip r:embed="rId3" cstate="print"/>
          <a:srcRect/>
          <a:stretch>
            <a:fillRect/>
          </a:stretch>
        </p:blipFill>
        <p:spPr bwMode="auto">
          <a:xfrm>
            <a:off x="107133" y="717410"/>
            <a:ext cx="6723000" cy="4972602"/>
          </a:xfrm>
          <a:prstGeom prst="rect">
            <a:avLst/>
          </a:prstGeom>
          <a:noFill/>
        </p:spPr>
      </p:pic>
      <p:sp>
        <p:nvSpPr>
          <p:cNvPr id="6" name="Title 1"/>
          <p:cNvSpPr>
            <a:spLocks noGrp="1"/>
          </p:cNvSpPr>
          <p:nvPr>
            <p:ph type="title"/>
          </p:nvPr>
        </p:nvSpPr>
        <p:spPr>
          <a:xfrm>
            <a:off x="342900" y="226111"/>
            <a:ext cx="6172200" cy="857250"/>
          </a:xfrm>
        </p:spPr>
        <p:txBody>
          <a:bodyPr>
            <a:normAutofit/>
          </a:bodyPr>
          <a:lstStyle/>
          <a:p>
            <a:pPr algn="ctr"/>
            <a:r>
              <a:rPr lang="en-GB" sz="2700" dirty="0" smtClean="0">
                <a:solidFill>
                  <a:schemeClr val="accent1">
                    <a:lumMod val="50000"/>
                  </a:schemeClr>
                </a:solidFill>
              </a:rPr>
              <a:t> </a:t>
            </a:r>
            <a:r>
              <a:rPr lang="en-GB" sz="2800" dirty="0" smtClean="0">
                <a:solidFill>
                  <a:schemeClr val="accent1">
                    <a:lumMod val="50000"/>
                  </a:schemeClr>
                </a:solidFill>
              </a:rPr>
              <a:t>Physical </a:t>
            </a:r>
            <a:r>
              <a:rPr lang="en-GB" sz="2800" dirty="0">
                <a:solidFill>
                  <a:schemeClr val="accent1">
                    <a:lumMod val="50000"/>
                  </a:schemeClr>
                </a:solidFill>
              </a:rPr>
              <a:t>vs. Electronic Lab Book</a:t>
            </a:r>
          </a:p>
        </p:txBody>
      </p:sp>
    </p:spTree>
    <p:extLst>
      <p:ext uri="{BB962C8B-B14F-4D97-AF65-F5344CB8AC3E}">
        <p14:creationId xmlns:p14="http://schemas.microsoft.com/office/powerpoint/2010/main" xmlns="" val="133320530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Rectangle 29"/>
          <p:cNvSpPr/>
          <p:nvPr/>
        </p:nvSpPr>
        <p:spPr>
          <a:xfrm>
            <a:off x="8242" y="854358"/>
            <a:ext cx="6858000" cy="2037698"/>
          </a:xfrm>
          <a:prstGeom prst="rect">
            <a:avLst/>
          </a:prstGeom>
          <a:solidFill>
            <a:srgbClr val="D4E2DC"/>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2" name="Title 1"/>
          <p:cNvSpPr>
            <a:spLocks noGrp="1"/>
          </p:cNvSpPr>
          <p:nvPr>
            <p:ph type="title"/>
          </p:nvPr>
        </p:nvSpPr>
        <p:spPr>
          <a:xfrm>
            <a:off x="477654" y="254194"/>
            <a:ext cx="5705653" cy="589364"/>
          </a:xfrm>
        </p:spPr>
        <p:txBody>
          <a:bodyPr/>
          <a:lstStyle/>
          <a:p>
            <a:r>
              <a:rPr lang="en-GB" dirty="0" smtClean="0"/>
              <a:t>Observed Practices</a:t>
            </a:r>
            <a:endParaRPr lang="en-GB" dirty="0"/>
          </a:p>
        </p:txBody>
      </p:sp>
      <p:sp>
        <p:nvSpPr>
          <p:cNvPr id="3" name="Content Placeholder 2"/>
          <p:cNvSpPr>
            <a:spLocks noGrp="1"/>
          </p:cNvSpPr>
          <p:nvPr>
            <p:ph idx="1"/>
          </p:nvPr>
        </p:nvSpPr>
        <p:spPr>
          <a:xfrm>
            <a:off x="512676" y="3064014"/>
            <a:ext cx="5622217" cy="1969770"/>
          </a:xfrm>
        </p:spPr>
        <p:txBody>
          <a:bodyPr/>
          <a:lstStyle/>
          <a:p>
            <a:pPr>
              <a:lnSpc>
                <a:spcPct val="100000"/>
              </a:lnSpc>
              <a:spcBef>
                <a:spcPts val="1200"/>
              </a:spcBef>
              <a:buClrTx/>
              <a:buSzPct val="90000"/>
              <a:buFont typeface="Arial" pitchFamily="34" charset="0"/>
              <a:buChar char="•"/>
            </a:pPr>
            <a:r>
              <a:rPr lang="en-GB" sz="1800" dirty="0">
                <a:latin typeface="+mj-lt"/>
              </a:rPr>
              <a:t>Work practices optimised for rapid sharing of data and information with the research leader and the group</a:t>
            </a:r>
          </a:p>
          <a:p>
            <a:pPr>
              <a:lnSpc>
                <a:spcPct val="100000"/>
              </a:lnSpc>
              <a:spcBef>
                <a:spcPts val="1200"/>
              </a:spcBef>
              <a:buClrTx/>
              <a:buSzPct val="90000"/>
              <a:buFont typeface="Arial" pitchFamily="34" charset="0"/>
              <a:buChar char="•"/>
            </a:pPr>
            <a:r>
              <a:rPr lang="en-GB" sz="1800" dirty="0">
                <a:latin typeface="+mj-lt"/>
              </a:rPr>
              <a:t>Diverse digital artefact ecology, comprising material samples, data, notes, and summaries</a:t>
            </a:r>
          </a:p>
          <a:p>
            <a:pPr>
              <a:lnSpc>
                <a:spcPct val="100000"/>
              </a:lnSpc>
              <a:spcBef>
                <a:spcPts val="1200"/>
              </a:spcBef>
              <a:buClrTx/>
              <a:buSzPct val="90000"/>
              <a:buFont typeface="Arial" pitchFamily="34" charset="0"/>
              <a:buChar char="•"/>
            </a:pPr>
            <a:r>
              <a:rPr lang="en-GB" sz="1800" dirty="0">
                <a:latin typeface="+mj-lt"/>
              </a:rPr>
              <a:t>Issues: bridge information silos, bridge the gap between individual and collective record keeping.</a:t>
            </a:r>
          </a:p>
        </p:txBody>
      </p:sp>
      <p:cxnSp>
        <p:nvCxnSpPr>
          <p:cNvPr id="4" name="Straight Connector 3"/>
          <p:cNvCxnSpPr/>
          <p:nvPr/>
        </p:nvCxnSpPr>
        <p:spPr>
          <a:xfrm>
            <a:off x="6571614" y="2161281"/>
            <a:ext cx="0" cy="64964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5578055" y="2161281"/>
            <a:ext cx="1006765"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80837" y="2800162"/>
            <a:ext cx="5890777" cy="0"/>
          </a:xfrm>
          <a:prstGeom prst="line">
            <a:avLst/>
          </a:prstGeom>
          <a:ln w="3810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10" name="Rectangle 9"/>
          <p:cNvSpPr/>
          <p:nvPr/>
        </p:nvSpPr>
        <p:spPr>
          <a:xfrm>
            <a:off x="77988" y="1828054"/>
            <a:ext cx="1260000" cy="702078"/>
          </a:xfrm>
          <a:prstGeom prst="rect">
            <a:avLst/>
          </a:prstGeom>
          <a:solidFill>
            <a:schemeClr val="bg1"/>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GB" dirty="0"/>
          </a:p>
        </p:txBody>
      </p:sp>
      <p:sp>
        <p:nvSpPr>
          <p:cNvPr id="11" name="TextBox 10"/>
          <p:cNvSpPr txBox="1"/>
          <p:nvPr/>
        </p:nvSpPr>
        <p:spPr>
          <a:xfrm>
            <a:off x="77989" y="1989231"/>
            <a:ext cx="1260000" cy="438582"/>
          </a:xfrm>
          <a:prstGeom prst="rect">
            <a:avLst/>
          </a:prstGeom>
          <a:noFill/>
        </p:spPr>
        <p:txBody>
          <a:bodyPr wrap="square" lIns="68580" tIns="34290" rIns="68580" bIns="34290" rtlCol="0">
            <a:spAutoFit/>
          </a:bodyPr>
          <a:lstStyle/>
          <a:p>
            <a:pPr algn="ctr"/>
            <a:r>
              <a:rPr lang="en-GB" sz="1200" dirty="0" smtClean="0"/>
              <a:t>Experiments and </a:t>
            </a:r>
            <a:r>
              <a:rPr lang="en-GB" sz="1200" dirty="0"/>
              <a:t>data collection </a:t>
            </a:r>
          </a:p>
        </p:txBody>
      </p:sp>
      <p:cxnSp>
        <p:nvCxnSpPr>
          <p:cNvPr id="13" name="Straight Arrow Connector 12"/>
          <p:cNvCxnSpPr/>
          <p:nvPr/>
        </p:nvCxnSpPr>
        <p:spPr>
          <a:xfrm>
            <a:off x="1400243" y="1989231"/>
            <a:ext cx="864096"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Rectangle 13"/>
          <p:cNvSpPr/>
          <p:nvPr/>
        </p:nvSpPr>
        <p:spPr>
          <a:xfrm>
            <a:off x="2264339" y="1828054"/>
            <a:ext cx="1170804" cy="729081"/>
          </a:xfrm>
          <a:prstGeom prst="rect">
            <a:avLst/>
          </a:prstGeom>
          <a:solidFill>
            <a:schemeClr val="bg1"/>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GB" dirty="0"/>
          </a:p>
        </p:txBody>
      </p:sp>
      <p:sp>
        <p:nvSpPr>
          <p:cNvPr id="15" name="TextBox 14"/>
          <p:cNvSpPr txBox="1"/>
          <p:nvPr/>
        </p:nvSpPr>
        <p:spPr>
          <a:xfrm>
            <a:off x="2333613" y="1989231"/>
            <a:ext cx="1095387" cy="438581"/>
          </a:xfrm>
          <a:prstGeom prst="rect">
            <a:avLst/>
          </a:prstGeom>
          <a:noFill/>
        </p:spPr>
        <p:txBody>
          <a:bodyPr wrap="square" lIns="68580" tIns="34290" rIns="68580" bIns="34290" rtlCol="0">
            <a:spAutoFit/>
          </a:bodyPr>
          <a:lstStyle/>
          <a:p>
            <a:pPr algn="ctr"/>
            <a:r>
              <a:rPr lang="en-GB" sz="1200" dirty="0"/>
              <a:t>Analysis and synthesis</a:t>
            </a:r>
          </a:p>
        </p:txBody>
      </p:sp>
      <p:cxnSp>
        <p:nvCxnSpPr>
          <p:cNvPr id="17" name="Straight Arrow Connector 16"/>
          <p:cNvCxnSpPr/>
          <p:nvPr/>
        </p:nvCxnSpPr>
        <p:spPr>
          <a:xfrm>
            <a:off x="3435143" y="1989231"/>
            <a:ext cx="881424" cy="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8" name="Rectangle 17"/>
          <p:cNvSpPr/>
          <p:nvPr/>
        </p:nvSpPr>
        <p:spPr>
          <a:xfrm>
            <a:off x="4364430" y="1828054"/>
            <a:ext cx="1170804" cy="729081"/>
          </a:xfrm>
          <a:prstGeom prst="rect">
            <a:avLst/>
          </a:prstGeom>
          <a:solidFill>
            <a:schemeClr val="bg1"/>
          </a:solidFill>
          <a:ln>
            <a:solidFill>
              <a:schemeClr val="accent3">
                <a:lumMod val="75000"/>
              </a:schemeClr>
            </a:solidFill>
          </a:ln>
        </p:spPr>
        <p:style>
          <a:lnRef idx="2">
            <a:schemeClr val="accent6"/>
          </a:lnRef>
          <a:fillRef idx="1">
            <a:schemeClr val="lt1"/>
          </a:fillRef>
          <a:effectRef idx="0">
            <a:schemeClr val="accent6"/>
          </a:effectRef>
          <a:fontRef idx="minor">
            <a:schemeClr val="dk1"/>
          </a:fontRef>
        </p:style>
        <p:txBody>
          <a:bodyPr lIns="68580" tIns="34290" rIns="68580" bIns="34290" rtlCol="0" anchor="ctr"/>
          <a:lstStyle/>
          <a:p>
            <a:pPr algn="ctr"/>
            <a:endParaRPr lang="en-GB" dirty="0"/>
          </a:p>
        </p:txBody>
      </p:sp>
      <p:sp>
        <p:nvSpPr>
          <p:cNvPr id="19" name="TextBox 18"/>
          <p:cNvSpPr txBox="1"/>
          <p:nvPr/>
        </p:nvSpPr>
        <p:spPr>
          <a:xfrm>
            <a:off x="4423129" y="1989231"/>
            <a:ext cx="1112105" cy="438581"/>
          </a:xfrm>
          <a:prstGeom prst="rect">
            <a:avLst/>
          </a:prstGeom>
          <a:noFill/>
        </p:spPr>
        <p:txBody>
          <a:bodyPr wrap="square" lIns="68580" tIns="34290" rIns="68580" bIns="34290" rtlCol="0">
            <a:spAutoFit/>
          </a:bodyPr>
          <a:lstStyle/>
          <a:p>
            <a:pPr algn="ctr"/>
            <a:r>
              <a:rPr lang="en-GB" sz="1200" dirty="0"/>
              <a:t>Interpretation and validation</a:t>
            </a:r>
          </a:p>
        </p:txBody>
      </p:sp>
      <p:pic>
        <p:nvPicPr>
          <p:cNvPr id="21" name="Picture 3"/>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34072" t="6483" r="42311" b="55403"/>
          <a:stretch/>
        </p:blipFill>
        <p:spPr bwMode="auto">
          <a:xfrm>
            <a:off x="1443208" y="953093"/>
            <a:ext cx="730587" cy="1080000"/>
          </a:xfrm>
          <a:prstGeom prst="rect">
            <a:avLst/>
          </a:prstGeom>
          <a:solidFill>
            <a:srgbClr val="FFFF99"/>
          </a:solidFill>
          <a:ln w="9525">
            <a:solidFill>
              <a:schemeClr val="bg1">
                <a:lumMod val="50000"/>
              </a:schemeClr>
            </a:solidFill>
            <a:miter lim="800000"/>
            <a:headEnd/>
            <a:tailEnd/>
          </a:ln>
          <a:effectLst/>
          <a:extLst/>
        </p:spPr>
      </p:pic>
      <p:sp>
        <p:nvSpPr>
          <p:cNvPr id="22" name="TextBox 21"/>
          <p:cNvSpPr txBox="1"/>
          <p:nvPr/>
        </p:nvSpPr>
        <p:spPr>
          <a:xfrm>
            <a:off x="1286127" y="2298068"/>
            <a:ext cx="1037300" cy="238527"/>
          </a:xfrm>
          <a:prstGeom prst="rect">
            <a:avLst/>
          </a:prstGeom>
          <a:noFill/>
        </p:spPr>
        <p:txBody>
          <a:bodyPr wrap="square" lIns="68580" tIns="34290" rIns="68580" bIns="34290" rtlCol="0">
            <a:spAutoFit/>
          </a:bodyPr>
          <a:lstStyle/>
          <a:p>
            <a:pPr algn="ctr"/>
            <a:r>
              <a:rPr lang="en-GB" sz="1100" dirty="0">
                <a:solidFill>
                  <a:srgbClr val="C00000"/>
                </a:solidFill>
                <a:latin typeface="+mj-lt"/>
              </a:rPr>
              <a:t>Lab notebook</a:t>
            </a:r>
          </a:p>
        </p:txBody>
      </p:sp>
      <p:pic>
        <p:nvPicPr>
          <p:cNvPr id="24" name="Picture 6"/>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537011" y="1543686"/>
            <a:ext cx="756000" cy="569122"/>
          </a:xfrm>
          <a:prstGeom prst="rect">
            <a:avLst/>
          </a:prstGeom>
          <a:noFill/>
          <a:ln w="3175">
            <a:solidFill>
              <a:schemeClr val="bg1">
                <a:lumMod val="50000"/>
              </a:schemeClr>
            </a:solidFill>
            <a:miter lim="800000"/>
            <a:headEnd/>
            <a:tailEnd/>
          </a:ln>
          <a:effectLst/>
          <a:extLst/>
        </p:spPr>
      </p:pic>
      <p:pic>
        <p:nvPicPr>
          <p:cNvPr id="25"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37012" y="942551"/>
            <a:ext cx="756000" cy="567001"/>
          </a:xfrm>
          <a:prstGeom prst="rect">
            <a:avLst/>
          </a:prstGeom>
          <a:solidFill>
            <a:schemeClr val="bg1"/>
          </a:solidFill>
          <a:ln w="3175">
            <a:solidFill>
              <a:schemeClr val="bg1">
                <a:lumMod val="50000"/>
              </a:schemeClr>
            </a:solidFill>
            <a:miter lim="800000"/>
            <a:headEnd/>
            <a:tailEnd/>
          </a:ln>
          <a:effectLst/>
          <a:extLst/>
        </p:spPr>
      </p:pic>
      <p:sp>
        <p:nvSpPr>
          <p:cNvPr id="26" name="TextBox 25"/>
          <p:cNvSpPr txBox="1"/>
          <p:nvPr/>
        </p:nvSpPr>
        <p:spPr>
          <a:xfrm>
            <a:off x="3493980" y="2307316"/>
            <a:ext cx="870450" cy="238527"/>
          </a:xfrm>
          <a:prstGeom prst="rect">
            <a:avLst/>
          </a:prstGeom>
          <a:noFill/>
        </p:spPr>
        <p:txBody>
          <a:bodyPr wrap="square" lIns="68580" tIns="34290" rIns="68580" bIns="34290" rtlCol="0">
            <a:spAutoFit/>
          </a:bodyPr>
          <a:lstStyle/>
          <a:p>
            <a:pPr algn="ctr"/>
            <a:r>
              <a:rPr lang="en-GB" sz="1100" dirty="0">
                <a:solidFill>
                  <a:srgbClr val="C00000"/>
                </a:solidFill>
                <a:latin typeface="+mj-lt"/>
              </a:rPr>
              <a:t>Summary</a:t>
            </a:r>
          </a:p>
        </p:txBody>
      </p:sp>
      <p:pic>
        <p:nvPicPr>
          <p:cNvPr id="28" name="Picture 3"/>
          <p:cNvPicPr>
            <a:picLocks noChangeAspect="1" noChangeArrowheads="1"/>
          </p:cNvPicPr>
          <p:nvPr/>
        </p:nvPicPr>
        <p:blipFill rotWithShape="1">
          <a:blip r:embed="rId5" cstate="print">
            <a:extLst>
              <a:ext uri="{28A0092B-C50C-407E-A947-70E740481C1C}">
                <a14:useLocalDpi xmlns:a14="http://schemas.microsoft.com/office/drawing/2010/main" xmlns="" val="0"/>
              </a:ext>
            </a:extLst>
          </a:blip>
          <a:srcRect l="64428" t="4896" r="3286" b="37498"/>
          <a:stretch/>
        </p:blipFill>
        <p:spPr bwMode="auto">
          <a:xfrm>
            <a:off x="5684530" y="899303"/>
            <a:ext cx="720000" cy="1176733"/>
          </a:xfrm>
          <a:prstGeom prst="rect">
            <a:avLst/>
          </a:prstGeom>
          <a:noFill/>
          <a:ln w="9525">
            <a:solidFill>
              <a:schemeClr val="bg1">
                <a:lumMod val="50000"/>
              </a:schemeClr>
            </a:solidFill>
            <a:miter lim="800000"/>
            <a:headEnd/>
            <a:tailEnd/>
          </a:ln>
          <a:effectLst/>
          <a:extLst>
            <a:ext uri="{909E8E84-426E-40DD-AFC4-6F175D3DCCD1}">
              <a14:hiddenFill xmlns:a14="http://schemas.microsoft.com/office/drawing/2010/main" xmlns="">
                <a:solidFill>
                  <a:schemeClr val="accent1"/>
                </a:solidFill>
              </a14:hiddenFill>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9" name="TextBox 28"/>
          <p:cNvSpPr txBox="1"/>
          <p:nvPr/>
        </p:nvSpPr>
        <p:spPr>
          <a:xfrm>
            <a:off x="5535234" y="2170824"/>
            <a:ext cx="1049586" cy="407804"/>
          </a:xfrm>
          <a:prstGeom prst="rect">
            <a:avLst/>
          </a:prstGeom>
          <a:noFill/>
        </p:spPr>
        <p:txBody>
          <a:bodyPr wrap="square" lIns="68580" tIns="34290" rIns="68580" bIns="34290" rtlCol="0">
            <a:spAutoFit/>
          </a:bodyPr>
          <a:lstStyle/>
          <a:p>
            <a:pPr algn="ctr"/>
            <a:r>
              <a:rPr lang="en-GB" sz="1100" dirty="0">
                <a:solidFill>
                  <a:srgbClr val="C00000"/>
                </a:solidFill>
                <a:latin typeface="+mj-lt"/>
              </a:rPr>
              <a:t>Shared</a:t>
            </a:r>
            <a:r>
              <a:rPr lang="en-GB" sz="900" dirty="0">
                <a:solidFill>
                  <a:srgbClr val="C00000"/>
                </a:solidFill>
                <a:latin typeface="+mj-lt"/>
              </a:rPr>
              <a:t> </a:t>
            </a:r>
            <a:r>
              <a:rPr lang="en-GB" sz="1100" dirty="0">
                <a:solidFill>
                  <a:srgbClr val="C00000"/>
                </a:solidFill>
                <a:latin typeface="+mj-lt"/>
              </a:rPr>
              <a:t>notebook</a:t>
            </a:r>
          </a:p>
        </p:txBody>
      </p:sp>
      <p:cxnSp>
        <p:nvCxnSpPr>
          <p:cNvPr id="27" name="Straight Arrow Connector 26"/>
          <p:cNvCxnSpPr/>
          <p:nvPr/>
        </p:nvCxnSpPr>
        <p:spPr>
          <a:xfrm flipV="1">
            <a:off x="680837" y="2521022"/>
            <a:ext cx="0" cy="288000"/>
          </a:xfrm>
          <a:prstGeom prst="straightConnector1">
            <a:avLst/>
          </a:prstGeom>
          <a:ln w="3810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32043209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C:\Users\v-geraro.EUROPE\AppData\Local\Microsoft\Windows\Temporary Internet Files\Content.IE5\EMB8DIC1\SnipImage (1).JPG"/>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78623" y="1102621"/>
            <a:ext cx="2952000" cy="4004882"/>
          </a:xfrm>
          <a:prstGeom prst="rect">
            <a:avLst/>
          </a:prstGeom>
          <a:noFill/>
          <a:ln w="3175">
            <a:solidFill>
              <a:schemeClr val="tx1">
                <a:lumMod val="50000"/>
                <a:lumOff val="50000"/>
              </a:schemeClr>
            </a:solidFill>
          </a:ln>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350658" y="254194"/>
            <a:ext cx="3147454" cy="589364"/>
          </a:xfrm>
        </p:spPr>
        <p:txBody>
          <a:bodyPr>
            <a:normAutofit/>
          </a:bodyPr>
          <a:lstStyle/>
          <a:p>
            <a:r>
              <a:rPr lang="en-GB" dirty="0" smtClean="0"/>
              <a:t>Data Collection </a:t>
            </a:r>
            <a:endParaRPr lang="en-GB" dirty="0"/>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69901" y="136896"/>
            <a:ext cx="2734294" cy="815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7" name="Rectangle 6"/>
          <p:cNvSpPr/>
          <p:nvPr/>
        </p:nvSpPr>
        <p:spPr>
          <a:xfrm>
            <a:off x="3938370" y="57760"/>
            <a:ext cx="899558" cy="979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pic>
        <p:nvPicPr>
          <p:cNvPr id="10" name="Picture 2" descr="C:\Users\v-geraro.EUROPE\AppData\Local\Microsoft\Windows\Temporary Internet Files\Content.IE5\SGMS6S9Q\SnipImag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56874" y="1111503"/>
            <a:ext cx="795914" cy="3996000"/>
          </a:xfrm>
          <a:prstGeom prst="rect">
            <a:avLst/>
          </a:prstGeom>
          <a:noFill/>
          <a:ln>
            <a:solidFill>
              <a:schemeClr val="tx1">
                <a:lumMod val="50000"/>
                <a:lumOff val="50000"/>
              </a:schemeClr>
            </a:solidFill>
          </a:ln>
          <a:extLst>
            <a:ext uri="{909E8E84-426E-40DD-AFC4-6F175D3DCCD1}">
              <a14:hiddenFill xmlns:a14="http://schemas.microsoft.com/office/drawing/2010/main" xmlns="">
                <a:solidFill>
                  <a:srgbClr val="FFFFFF"/>
                </a:solidFill>
              </a14:hiddenFill>
            </a:ext>
          </a:extLst>
        </p:spPr>
      </p:pic>
      <p:sp>
        <p:nvSpPr>
          <p:cNvPr id="11" name="TextBox 10"/>
          <p:cNvSpPr txBox="1"/>
          <p:nvPr/>
        </p:nvSpPr>
        <p:spPr>
          <a:xfrm>
            <a:off x="4530624" y="2151754"/>
            <a:ext cx="1901708" cy="500137"/>
          </a:xfrm>
          <a:prstGeom prst="rect">
            <a:avLst/>
          </a:prstGeom>
          <a:noFill/>
        </p:spPr>
        <p:txBody>
          <a:bodyPr wrap="square" lIns="68580" tIns="34290" rIns="68580" bIns="34290" rtlCol="0">
            <a:spAutoFit/>
          </a:bodyPr>
          <a:lstStyle/>
          <a:p>
            <a:r>
              <a:rPr lang="en-GB" dirty="0" smtClean="0">
                <a:latin typeface="+mj-lt"/>
              </a:rPr>
              <a:t>Lab books</a:t>
            </a:r>
          </a:p>
          <a:p>
            <a:r>
              <a:rPr lang="en-GB" dirty="0" smtClean="0">
                <a:latin typeface="+mj-lt"/>
              </a:rPr>
              <a:t>(OneNote Notebook)</a:t>
            </a:r>
            <a:endParaRPr lang="en-GB" dirty="0">
              <a:latin typeface="+mj-lt"/>
            </a:endParaRPr>
          </a:p>
        </p:txBody>
      </p:sp>
    </p:spTree>
    <p:extLst>
      <p:ext uri="{BB962C8B-B14F-4D97-AF65-F5344CB8AC3E}">
        <p14:creationId xmlns:p14="http://schemas.microsoft.com/office/powerpoint/2010/main" xmlns="" val="327025794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7415" y="246195"/>
            <a:ext cx="3491407" cy="827764"/>
          </a:xfrm>
        </p:spPr>
        <p:txBody>
          <a:bodyPr>
            <a:noAutofit/>
          </a:bodyPr>
          <a:lstStyle/>
          <a:p>
            <a:r>
              <a:rPr lang="en-GB" dirty="0" smtClean="0"/>
              <a:t>Distillation―From Notes to Summaries</a:t>
            </a:r>
            <a:endParaRPr lang="en-GB" dirty="0"/>
          </a:p>
        </p:txBody>
      </p:sp>
      <p:sp>
        <p:nvSpPr>
          <p:cNvPr id="5" name="TextBox 4"/>
          <p:cNvSpPr txBox="1"/>
          <p:nvPr/>
        </p:nvSpPr>
        <p:spPr>
          <a:xfrm>
            <a:off x="169831" y="1221588"/>
            <a:ext cx="3277215" cy="500137"/>
          </a:xfrm>
          <a:prstGeom prst="rect">
            <a:avLst/>
          </a:prstGeom>
          <a:noFill/>
        </p:spPr>
        <p:txBody>
          <a:bodyPr wrap="square" lIns="68580" tIns="34290" rIns="68580" bIns="34290" rtlCol="0">
            <a:spAutoFit/>
          </a:bodyPr>
          <a:lstStyle/>
          <a:p>
            <a:r>
              <a:rPr lang="en-GB" dirty="0">
                <a:latin typeface="+mj-lt"/>
              </a:rPr>
              <a:t>Individual researcher </a:t>
            </a:r>
            <a:r>
              <a:rPr lang="en-GB" dirty="0" smtClean="0">
                <a:latin typeface="+mj-lt"/>
              </a:rPr>
              <a:t>notes </a:t>
            </a:r>
          </a:p>
          <a:p>
            <a:r>
              <a:rPr lang="en-GB" dirty="0" smtClean="0">
                <a:latin typeface="+mj-lt"/>
              </a:rPr>
              <a:t>(OneNote Notebook)</a:t>
            </a:r>
            <a:endParaRPr lang="en-GB" dirty="0">
              <a:latin typeface="+mj-lt"/>
            </a:endParaRPr>
          </a:p>
        </p:txBody>
      </p:sp>
      <p:sp>
        <p:nvSpPr>
          <p:cNvPr id="33" name="TextBox 32"/>
          <p:cNvSpPr txBox="1"/>
          <p:nvPr/>
        </p:nvSpPr>
        <p:spPr>
          <a:xfrm>
            <a:off x="3969060" y="1843176"/>
            <a:ext cx="2534920" cy="500137"/>
          </a:xfrm>
          <a:prstGeom prst="rect">
            <a:avLst/>
          </a:prstGeom>
          <a:noFill/>
        </p:spPr>
        <p:txBody>
          <a:bodyPr wrap="square" lIns="68580" tIns="34290" rIns="68580" bIns="34290" rtlCol="0">
            <a:spAutoFit/>
          </a:bodyPr>
          <a:lstStyle/>
          <a:p>
            <a:pPr algn="ctr"/>
            <a:r>
              <a:rPr lang="en-GB" dirty="0" smtClean="0">
                <a:latin typeface="+mj-lt"/>
              </a:rPr>
              <a:t>Summary of findings (PowerPoint slide)</a:t>
            </a:r>
            <a:endParaRPr lang="en-GB" dirty="0">
              <a:latin typeface="+mj-lt"/>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69060" y="141480"/>
            <a:ext cx="2734294" cy="815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Rectangle 2"/>
          <p:cNvSpPr/>
          <p:nvPr/>
        </p:nvSpPr>
        <p:spPr>
          <a:xfrm>
            <a:off x="4840529" y="62345"/>
            <a:ext cx="899558" cy="979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10" name="Down Arrow 9"/>
          <p:cNvSpPr/>
          <p:nvPr/>
        </p:nvSpPr>
        <p:spPr bwMode="auto">
          <a:xfrm rot="16200000">
            <a:off x="3267046" y="3615894"/>
            <a:ext cx="360000" cy="864000"/>
          </a:xfrm>
          <a:prstGeom prst="downArrow">
            <a:avLst/>
          </a:prstGeom>
          <a:solidFill>
            <a:srgbClr val="FF99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a:gradFill>
                <a:gsLst>
                  <a:gs pos="0">
                    <a:srgbClr val="FFFFFF"/>
                  </a:gs>
                  <a:gs pos="100000">
                    <a:srgbClr val="FFFFFF"/>
                  </a:gs>
                </a:gsLst>
                <a:lin ang="5400000" scaled="0"/>
              </a:gradFill>
              <a:ea typeface="Segoe UI" pitchFamily="34" charset="0"/>
              <a:cs typeface="Segoe UI" pitchFamily="34" charset="0"/>
            </a:endParaRPr>
          </a:p>
        </p:txBody>
      </p:sp>
      <p:pic>
        <p:nvPicPr>
          <p:cNvPr id="11" name="Picture 2" descr="C:\Users\v-geraro.EUROPE\AppData\Local\Microsoft\Windows\Temporary Internet Files\Content.IE5\EMB8DIC1\SnipImage (1).JPG"/>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169831" y="1743960"/>
            <a:ext cx="2700000" cy="3313512"/>
          </a:xfrm>
          <a:prstGeom prst="rect">
            <a:avLst/>
          </a:prstGeom>
          <a:noFill/>
          <a:ln w="3175">
            <a:solidFill>
              <a:schemeClr val="tx1">
                <a:lumMod val="50000"/>
                <a:lumOff val="50000"/>
              </a:schemeClr>
            </a:solidFill>
          </a:ln>
          <a:extLst>
            <a:ext uri="{909E8E84-426E-40DD-AFC4-6F175D3DCCD1}">
              <a14:hiddenFill xmlns:a14="http://schemas.microsoft.com/office/drawing/2010/main" xmlns="">
                <a:solidFill>
                  <a:srgbClr val="FFFFFF"/>
                </a:solidFill>
              </a14:hiddenFill>
            </a:ext>
          </a:extLst>
        </p:spPr>
      </p:pic>
      <p:grpSp>
        <p:nvGrpSpPr>
          <p:cNvPr id="6" name="Group 5"/>
          <p:cNvGrpSpPr/>
          <p:nvPr/>
        </p:nvGrpSpPr>
        <p:grpSpPr>
          <a:xfrm>
            <a:off x="3922520" y="2421742"/>
            <a:ext cx="2628000" cy="2099647"/>
            <a:chOff x="3922520" y="2421742"/>
            <a:chExt cx="2628000" cy="2099647"/>
          </a:xfrm>
        </p:grpSpPr>
        <p:pic>
          <p:nvPicPr>
            <p:cNvPr id="31" name="Picture 30"/>
            <p:cNvPicPr preferRelativeResize="0">
              <a:picLocks noChangeAspect="1"/>
            </p:cNvPicPr>
            <p:nvPr/>
          </p:nvPicPr>
          <p:blipFill>
            <a:blip r:embed="rId5" cstate="print"/>
            <a:srcRect/>
            <a:stretch>
              <a:fillRect/>
            </a:stretch>
          </p:blipFill>
          <p:spPr bwMode="auto">
            <a:xfrm>
              <a:off x="3922520" y="2421742"/>
              <a:ext cx="2628000" cy="2099647"/>
            </a:xfrm>
            <a:prstGeom prst="rect">
              <a:avLst/>
            </a:prstGeom>
            <a:noFill/>
            <a:ln w="9525">
              <a:solidFill>
                <a:schemeClr val="accent1">
                  <a:lumMod val="75000"/>
                </a:schemeClr>
              </a:solidFill>
              <a:miter lim="800000"/>
              <a:headEnd/>
              <a:tailEnd/>
            </a:ln>
          </p:spPr>
        </p:pic>
        <p:sp>
          <p:nvSpPr>
            <p:cNvPr id="4" name="Rectangle 3"/>
            <p:cNvSpPr/>
            <p:nvPr/>
          </p:nvSpPr>
          <p:spPr bwMode="auto">
            <a:xfrm>
              <a:off x="4088473" y="2528515"/>
              <a:ext cx="1427706" cy="872201"/>
            </a:xfrm>
            <a:prstGeom prst="rect">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solidFill>
                  <a:schemeClr val="bg2"/>
                </a:solidFill>
                <a:ea typeface="Segoe UI" pitchFamily="34" charset="0"/>
                <a:cs typeface="Segoe UI" pitchFamily="34" charset="0"/>
              </a:endParaRPr>
            </a:p>
          </p:txBody>
        </p:sp>
        <p:pic>
          <p:nvPicPr>
            <p:cNvPr id="3074" name="Picture 2"/>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4152081" y="2618580"/>
              <a:ext cx="904949" cy="660266"/>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5" name="Picture 3"/>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5117778" y="2605083"/>
              <a:ext cx="470931" cy="36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076" name="Picture 4"/>
            <p:cNvPicPr>
              <a:picLocks noChangeAspect="1" noChangeArrowheads="1"/>
            </p:cNvPicPr>
            <p:nvPr/>
          </p:nvPicPr>
          <p:blipFill>
            <a:blip r:embed="rId8">
              <a:extLst>
                <a:ext uri="{28A0092B-C50C-407E-A947-70E740481C1C}">
                  <a14:useLocalDpi xmlns:a14="http://schemas.microsoft.com/office/drawing/2010/main" xmlns="" val="0"/>
                </a:ext>
              </a:extLst>
            </a:blip>
            <a:srcRect/>
            <a:stretch>
              <a:fillRect/>
            </a:stretch>
          </p:blipFill>
          <p:spPr bwMode="auto">
            <a:xfrm>
              <a:off x="5117777" y="3004370"/>
              <a:ext cx="469658" cy="36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grpSp>
    </p:spTree>
    <p:extLst>
      <p:ext uri="{BB962C8B-B14F-4D97-AF65-F5344CB8AC3E}">
        <p14:creationId xmlns:p14="http://schemas.microsoft.com/office/powerpoint/2010/main" xmlns="" val="25069079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188640" y="141480"/>
            <a:ext cx="4104456" cy="900247"/>
          </a:xfrm>
          <a:prstGeom prst="rect">
            <a:avLst/>
          </a:prstGeom>
          <a:noFill/>
        </p:spPr>
        <p:txBody>
          <a:bodyPr wrap="square" lIns="68580" tIns="34290" rIns="68580" bIns="34290" rtlCol="0">
            <a:spAutoFit/>
          </a:bodyPr>
          <a:lstStyle/>
          <a:p>
            <a:r>
              <a:rPr lang="en-GB" sz="2700" dirty="0">
                <a:solidFill>
                  <a:schemeClr val="accent1">
                    <a:lumMod val="50000"/>
                  </a:schemeClr>
                </a:solidFill>
                <a:latin typeface="+mj-lt"/>
                <a:ea typeface="+mj-ea"/>
                <a:cs typeface="+mj-cs"/>
              </a:rPr>
              <a:t>Interpretation and Validation</a:t>
            </a:r>
          </a:p>
        </p:txBody>
      </p:sp>
      <p:sp>
        <p:nvSpPr>
          <p:cNvPr id="2" name="Rectangle 1"/>
          <p:cNvSpPr/>
          <p:nvPr/>
        </p:nvSpPr>
        <p:spPr>
          <a:xfrm>
            <a:off x="5328852" y="3200729"/>
            <a:ext cx="90701" cy="27003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sp>
        <p:nvSpPr>
          <p:cNvPr id="11" name="Rectangle 10"/>
          <p:cNvSpPr/>
          <p:nvPr/>
        </p:nvSpPr>
        <p:spPr>
          <a:xfrm flipH="1" flipV="1">
            <a:off x="5408861" y="3200729"/>
            <a:ext cx="126372" cy="1143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3969060" y="141480"/>
            <a:ext cx="2734294" cy="815101"/>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14" name="Rectangle 13"/>
          <p:cNvSpPr/>
          <p:nvPr/>
        </p:nvSpPr>
        <p:spPr>
          <a:xfrm>
            <a:off x="5715796" y="62345"/>
            <a:ext cx="899558" cy="979715"/>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pic>
        <p:nvPicPr>
          <p:cNvPr id="3"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286949" y="3200729"/>
            <a:ext cx="2652632" cy="1800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286949" y="1137102"/>
            <a:ext cx="2625535" cy="1836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12" name="Picture 1"/>
          <p:cNvPicPr>
            <a:picLocks noChangeAspect="1" noChangeArrowheads="1"/>
          </p:cNvPicPr>
          <p:nvPr/>
        </p:nvPicPr>
        <p:blipFill rotWithShape="1">
          <a:blip r:embed="rId6" cstate="print">
            <a:extLst>
              <a:ext uri="{28A0092B-C50C-407E-A947-70E740481C1C}">
                <a14:useLocalDpi xmlns:a14="http://schemas.microsoft.com/office/drawing/2010/main" xmlns="" val="0"/>
              </a:ext>
            </a:extLst>
          </a:blip>
          <a:srcRect l="65686" t="4641" r="4810" b="2916"/>
          <a:stretch/>
        </p:blipFill>
        <p:spPr bwMode="auto">
          <a:xfrm>
            <a:off x="4293096" y="1108052"/>
            <a:ext cx="1368000" cy="3892677"/>
          </a:xfrm>
          <a:prstGeom prst="rect">
            <a:avLst/>
          </a:prstGeom>
          <a:noFill/>
          <a:ln w="9525">
            <a:solidFill>
              <a:schemeClr val="tx1">
                <a:lumMod val="50000"/>
                <a:lumOff val="50000"/>
              </a:schemeClr>
            </a:solidFill>
            <a:miter lim="800000"/>
            <a:headEnd/>
            <a:tailEnd/>
          </a:ln>
          <a:extLst>
            <a:ext uri="{909E8E84-426E-40DD-AFC4-6F175D3DCCD1}">
              <a14:hiddenFill xmlns:a14="http://schemas.microsoft.com/office/drawing/2010/main" xmlns="">
                <a:solidFill>
                  <a:srgbClr val="FFFFFF"/>
                </a:solidFill>
              </a14:hiddenFill>
            </a:ext>
          </a:extLst>
        </p:spPr>
      </p:pic>
      <p:sp>
        <p:nvSpPr>
          <p:cNvPr id="15" name="Down Arrow 14"/>
          <p:cNvSpPr/>
          <p:nvPr/>
        </p:nvSpPr>
        <p:spPr bwMode="auto">
          <a:xfrm rot="16200000">
            <a:off x="3357060" y="3219088"/>
            <a:ext cx="360000" cy="864000"/>
          </a:xfrm>
          <a:prstGeom prst="downArrow">
            <a:avLst/>
          </a:prstGeom>
          <a:solidFill>
            <a:srgbClr val="FF9933"/>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Rectangle 4"/>
          <p:cNvSpPr/>
          <p:nvPr/>
        </p:nvSpPr>
        <p:spPr>
          <a:xfrm>
            <a:off x="3057762" y="1901099"/>
            <a:ext cx="1518365" cy="1569660"/>
          </a:xfrm>
          <a:prstGeom prst="rect">
            <a:avLst/>
          </a:prstGeom>
        </p:spPr>
        <p:txBody>
          <a:bodyPr wrap="square">
            <a:spAutoFit/>
          </a:bodyPr>
          <a:lstStyle/>
          <a:p>
            <a:r>
              <a:rPr lang="en-GB" sz="1600" dirty="0" smtClean="0">
                <a:solidFill>
                  <a:schemeClr val="accent1">
                    <a:lumMod val="50000"/>
                  </a:schemeClr>
                </a:solidFill>
                <a:latin typeface="+mj-lt"/>
              </a:rPr>
              <a:t>Gaining collective </a:t>
            </a:r>
            <a:r>
              <a:rPr lang="en-GB" sz="1600" dirty="0">
                <a:solidFill>
                  <a:schemeClr val="accent1">
                    <a:lumMod val="50000"/>
                  </a:schemeClr>
                </a:solidFill>
                <a:latin typeface="+mj-lt"/>
              </a:rPr>
              <a:t>i</a:t>
            </a:r>
            <a:r>
              <a:rPr lang="en-GB" sz="1600" dirty="0" smtClean="0">
                <a:solidFill>
                  <a:schemeClr val="accent1">
                    <a:lumMod val="50000"/>
                  </a:schemeClr>
                </a:solidFill>
                <a:latin typeface="+mj-lt"/>
              </a:rPr>
              <a:t>nsights and establishing common ground  </a:t>
            </a:r>
            <a:endParaRPr lang="en-GB" sz="1600" dirty="0">
              <a:solidFill>
                <a:schemeClr val="accent1">
                  <a:lumMod val="50000"/>
                </a:schemeClr>
              </a:solidFill>
              <a:latin typeface="+mj-lt"/>
            </a:endParaRPr>
          </a:p>
        </p:txBody>
      </p:sp>
    </p:spTree>
    <p:extLst>
      <p:ext uri="{BB962C8B-B14F-4D97-AF65-F5344CB8AC3E}">
        <p14:creationId xmlns:p14="http://schemas.microsoft.com/office/powerpoint/2010/main" xmlns="" val="309766459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3124" y="421125"/>
            <a:ext cx="6172200" cy="589364"/>
          </a:xfrm>
        </p:spPr>
        <p:txBody>
          <a:bodyPr/>
          <a:lstStyle/>
          <a:p>
            <a:pPr algn="ctr"/>
            <a:r>
              <a:rPr lang="en-GB" dirty="0" smtClean="0"/>
              <a:t>Supporting Scientific Work</a:t>
            </a:r>
            <a:endParaRPr lang="en-GB" dirty="0"/>
          </a:p>
        </p:txBody>
      </p:sp>
      <p:sp>
        <p:nvSpPr>
          <p:cNvPr id="3" name="Content Placeholder 2"/>
          <p:cNvSpPr>
            <a:spLocks noGrp="1"/>
          </p:cNvSpPr>
          <p:nvPr>
            <p:ph idx="1"/>
          </p:nvPr>
        </p:nvSpPr>
        <p:spPr>
          <a:xfrm>
            <a:off x="389148" y="1086990"/>
            <a:ext cx="6172200" cy="2185214"/>
          </a:xfrm>
        </p:spPr>
        <p:txBody>
          <a:bodyPr/>
          <a:lstStyle/>
          <a:p>
            <a:pPr marL="0" indent="0">
              <a:buNone/>
            </a:pPr>
            <a:endParaRPr lang="en-GB" dirty="0" smtClean="0"/>
          </a:p>
          <a:p>
            <a:pPr marL="342900" lvl="1" indent="0">
              <a:buNone/>
            </a:pPr>
            <a:r>
              <a:rPr lang="en-GB" sz="2700" dirty="0">
                <a:latin typeface="+mj-lt"/>
              </a:rPr>
              <a:t>How to support reuse of scientific data, tools, and resources to facilitate new scientific discoveries?</a:t>
            </a:r>
          </a:p>
          <a:p>
            <a:pPr marL="342900" lvl="1" indent="0">
              <a:buNone/>
            </a:pPr>
            <a:endParaRPr lang="en-GB" dirty="0" smtClean="0"/>
          </a:p>
        </p:txBody>
      </p:sp>
      <p:sp>
        <p:nvSpPr>
          <p:cNvPr id="4" name="Rectangle 3"/>
          <p:cNvSpPr/>
          <p:nvPr/>
        </p:nvSpPr>
        <p:spPr>
          <a:xfrm>
            <a:off x="566682" y="1383618"/>
            <a:ext cx="5778642" cy="1566174"/>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Tree>
    <p:extLst>
      <p:ext uri="{BB962C8B-B14F-4D97-AF65-F5344CB8AC3E}">
        <p14:creationId xmlns:p14="http://schemas.microsoft.com/office/powerpoint/2010/main" xmlns="" val="30440745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7" y="78507"/>
            <a:ext cx="8681421" cy="1287714"/>
          </a:xfrm>
        </p:spPr>
        <p:txBody>
          <a:bodyPr vert="horz" wrap="square" lIns="0" tIns="0" rIns="0" bIns="0" rtlCol="0" anchor="t">
            <a:normAutofit/>
          </a:bodyPr>
          <a:lstStyle/>
          <a:p>
            <a:pPr algn="ctr" defTabSz="685800">
              <a:lnSpc>
                <a:spcPct val="100000"/>
              </a:lnSpc>
            </a:pPr>
            <a:r>
              <a:rPr lang="en-GB" sz="2800" dirty="0">
                <a:solidFill>
                  <a:schemeClr val="tx2"/>
                </a:solidFill>
              </a:rPr>
              <a:t>Evolution of Knowledge </a:t>
            </a:r>
            <a:r>
              <a:rPr lang="en-GB" sz="2800" dirty="0" smtClean="0">
                <a:solidFill>
                  <a:schemeClr val="tx2"/>
                </a:solidFill>
              </a:rPr>
              <a:t>&amp; </a:t>
            </a:r>
            <a:r>
              <a:rPr lang="en-GB" sz="2800" dirty="0">
                <a:solidFill>
                  <a:schemeClr val="tx2"/>
                </a:solidFill>
              </a:rPr>
              <a:t>Digital Artefacts</a:t>
            </a:r>
          </a:p>
        </p:txBody>
      </p:sp>
      <p:pic>
        <p:nvPicPr>
          <p:cNvPr id="2050" name="Picture 1"/>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71474" y="627534"/>
            <a:ext cx="4932000" cy="45229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Down Arrow 2"/>
          <p:cNvSpPr/>
          <p:nvPr/>
        </p:nvSpPr>
        <p:spPr bwMode="auto">
          <a:xfrm>
            <a:off x="2514140" y="2689411"/>
            <a:ext cx="264734" cy="559398"/>
          </a:xfrm>
          <a:prstGeom prst="downArrow">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5" name="Down Arrow 4"/>
          <p:cNvSpPr/>
          <p:nvPr/>
        </p:nvSpPr>
        <p:spPr bwMode="auto">
          <a:xfrm rot="16200000">
            <a:off x="3371366" y="3399274"/>
            <a:ext cx="252000" cy="576000"/>
          </a:xfrm>
          <a:prstGeom prst="downArrow">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gradFill>
                <a:gsLst>
                  <a:gs pos="0">
                    <a:srgbClr val="FFFFFF"/>
                  </a:gs>
                  <a:gs pos="100000">
                    <a:srgbClr val="FFFFFF"/>
                  </a:gs>
                </a:gsLst>
                <a:lin ang="5400000" scaled="0"/>
              </a:gradFill>
              <a:ea typeface="Segoe UI" pitchFamily="34" charset="0"/>
              <a:cs typeface="Segoe UI" pitchFamily="34" charset="0"/>
            </a:endParaRPr>
          </a:p>
        </p:txBody>
      </p:sp>
      <p:sp>
        <p:nvSpPr>
          <p:cNvPr id="6" name="Down Arrow 5"/>
          <p:cNvSpPr/>
          <p:nvPr/>
        </p:nvSpPr>
        <p:spPr bwMode="auto">
          <a:xfrm rot="16200000">
            <a:off x="1606511" y="1500479"/>
            <a:ext cx="252000" cy="612000"/>
          </a:xfrm>
          <a:prstGeom prst="downArrow">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227219113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Inter-weaving of Digital Artifacts </a:t>
            </a:r>
            <a:endParaRPr lang="en-GB" sz="2800" dirty="0"/>
          </a:p>
        </p:txBody>
      </p:sp>
      <p:sp>
        <p:nvSpPr>
          <p:cNvPr id="3" name="Content Placeholder 2"/>
          <p:cNvSpPr>
            <a:spLocks noGrp="1"/>
          </p:cNvSpPr>
          <p:nvPr>
            <p:ph idx="1"/>
          </p:nvPr>
        </p:nvSpPr>
        <p:spPr>
          <a:xfrm>
            <a:off x="214290" y="789552"/>
            <a:ext cx="6643710" cy="3864135"/>
          </a:xfrm>
        </p:spPr>
        <p:txBody>
          <a:bodyPr/>
          <a:lstStyle/>
          <a:p>
            <a:r>
              <a:rPr lang="en-GB" dirty="0" smtClean="0">
                <a:latin typeface="+mj-lt"/>
              </a:rPr>
              <a:t>Uncovered complex </a:t>
            </a:r>
            <a:r>
              <a:rPr lang="en-GB" dirty="0">
                <a:latin typeface="+mj-lt"/>
              </a:rPr>
              <a:t>nature of the artefact </a:t>
            </a:r>
            <a:r>
              <a:rPr lang="en-GB" dirty="0" smtClean="0">
                <a:latin typeface="+mj-lt"/>
              </a:rPr>
              <a:t>ecology</a:t>
            </a:r>
          </a:p>
          <a:p>
            <a:r>
              <a:rPr lang="en-GB" dirty="0" smtClean="0">
                <a:latin typeface="+mj-lt"/>
              </a:rPr>
              <a:t>Scientific </a:t>
            </a:r>
            <a:r>
              <a:rPr lang="en-GB" dirty="0">
                <a:latin typeface="+mj-lt"/>
              </a:rPr>
              <a:t>work produces a </a:t>
            </a:r>
            <a:r>
              <a:rPr lang="en-GB" b="1" dirty="0">
                <a:solidFill>
                  <a:srgbClr val="4B5867"/>
                </a:solidFill>
                <a:latin typeface="+mj-lt"/>
              </a:rPr>
              <a:t>chain of interrelated </a:t>
            </a:r>
            <a:r>
              <a:rPr lang="en-GB" b="1" dirty="0" smtClean="0">
                <a:solidFill>
                  <a:srgbClr val="4B5867"/>
                </a:solidFill>
                <a:latin typeface="+mj-lt"/>
              </a:rPr>
              <a:t>and complementary </a:t>
            </a:r>
            <a:r>
              <a:rPr lang="en-GB" b="1" dirty="0">
                <a:solidFill>
                  <a:srgbClr val="4B5867"/>
                </a:solidFill>
                <a:latin typeface="+mj-lt"/>
              </a:rPr>
              <a:t>artifacts</a:t>
            </a:r>
            <a:r>
              <a:rPr lang="en-GB" dirty="0">
                <a:latin typeface="+mj-lt"/>
              </a:rPr>
              <a:t> </a:t>
            </a:r>
            <a:r>
              <a:rPr lang="en-GB" dirty="0" smtClean="0">
                <a:latin typeface="+mj-lt"/>
              </a:rPr>
              <a:t>to enable interpretation </a:t>
            </a:r>
            <a:r>
              <a:rPr lang="en-GB" dirty="0">
                <a:latin typeface="+mj-lt"/>
              </a:rPr>
              <a:t>of </a:t>
            </a:r>
            <a:r>
              <a:rPr lang="en-GB" dirty="0" smtClean="0">
                <a:latin typeface="+mj-lt"/>
              </a:rPr>
              <a:t>scientific </a:t>
            </a:r>
            <a:r>
              <a:rPr lang="en-GB" dirty="0">
                <a:latin typeface="+mj-lt"/>
              </a:rPr>
              <a:t>data </a:t>
            </a:r>
            <a:r>
              <a:rPr lang="en-GB" dirty="0" smtClean="0">
                <a:latin typeface="+mj-lt"/>
              </a:rPr>
              <a:t> </a:t>
            </a:r>
            <a:endParaRPr lang="en-GB" dirty="0">
              <a:latin typeface="+mj-lt"/>
            </a:endParaRPr>
          </a:p>
          <a:p>
            <a:r>
              <a:rPr lang="en-GB" dirty="0">
                <a:latin typeface="+mj-lt"/>
              </a:rPr>
              <a:t>Artifacts are </a:t>
            </a:r>
            <a:r>
              <a:rPr lang="en-GB" dirty="0" smtClean="0">
                <a:latin typeface="+mj-lt"/>
              </a:rPr>
              <a:t>interrelated</a:t>
            </a:r>
          </a:p>
          <a:p>
            <a:pPr lvl="1"/>
            <a:r>
              <a:rPr lang="en-GB" sz="1600" dirty="0" smtClean="0">
                <a:latin typeface="+mj-lt"/>
              </a:rPr>
              <a:t>Lab </a:t>
            </a:r>
            <a:r>
              <a:rPr lang="en-GB" sz="1600" dirty="0">
                <a:latin typeface="+mj-lt"/>
              </a:rPr>
              <a:t>notes taken during experiments give context to </a:t>
            </a:r>
            <a:r>
              <a:rPr lang="en-GB" sz="1600" dirty="0" smtClean="0">
                <a:latin typeface="+mj-lt"/>
              </a:rPr>
              <a:t>the data </a:t>
            </a:r>
          </a:p>
          <a:p>
            <a:pPr lvl="1"/>
            <a:r>
              <a:rPr lang="en-GB" sz="1600" dirty="0" smtClean="0">
                <a:latin typeface="+mj-lt"/>
              </a:rPr>
              <a:t>Summarise</a:t>
            </a:r>
            <a:r>
              <a:rPr lang="en-GB" sz="1600" dirty="0">
                <a:latin typeface="+mj-lt"/>
              </a:rPr>
              <a:t>, from the notes, synthesize intermediary findings </a:t>
            </a:r>
            <a:r>
              <a:rPr lang="en-GB" sz="1600" dirty="0" smtClean="0">
                <a:latin typeface="+mj-lt"/>
              </a:rPr>
              <a:t> </a:t>
            </a:r>
            <a:endParaRPr lang="en-GB" sz="1600" dirty="0">
              <a:latin typeface="+mj-lt"/>
            </a:endParaRPr>
          </a:p>
          <a:p>
            <a:pPr lvl="1"/>
            <a:r>
              <a:rPr lang="en-GB" sz="1600" dirty="0">
                <a:latin typeface="+mj-lt"/>
              </a:rPr>
              <a:t>During meetings, content from summaries (e.g., images) are embedded into meeting notes. </a:t>
            </a:r>
            <a:endParaRPr lang="en-GB" sz="1600" dirty="0" smtClean="0">
              <a:latin typeface="+mj-lt"/>
            </a:endParaRPr>
          </a:p>
          <a:p>
            <a:pPr lvl="1"/>
            <a:r>
              <a:rPr lang="en-GB" sz="1600" dirty="0">
                <a:latin typeface="+mj-lt"/>
              </a:rPr>
              <a:t>G</a:t>
            </a:r>
            <a:r>
              <a:rPr lang="en-GB" sz="1600" dirty="0" smtClean="0">
                <a:latin typeface="+mj-lt"/>
              </a:rPr>
              <a:t>raphs </a:t>
            </a:r>
            <a:r>
              <a:rPr lang="en-GB" sz="1600" dirty="0">
                <a:latin typeface="+mj-lt"/>
              </a:rPr>
              <a:t>and </a:t>
            </a:r>
            <a:r>
              <a:rPr lang="en-GB" sz="1600" dirty="0" smtClean="0">
                <a:latin typeface="+mj-lt"/>
              </a:rPr>
              <a:t>images </a:t>
            </a:r>
            <a:r>
              <a:rPr lang="en-GB" sz="1600" dirty="0">
                <a:latin typeface="+mj-lt"/>
              </a:rPr>
              <a:t>are used and reused from one artefact to another, contextualized in new ways as </a:t>
            </a:r>
            <a:r>
              <a:rPr lang="en-GB" sz="1600" dirty="0" smtClean="0">
                <a:latin typeface="+mj-lt"/>
              </a:rPr>
              <a:t>new interpretations </a:t>
            </a:r>
            <a:r>
              <a:rPr lang="en-GB" sz="1600" dirty="0">
                <a:latin typeface="+mj-lt"/>
              </a:rPr>
              <a:t>emerge. </a:t>
            </a:r>
          </a:p>
        </p:txBody>
      </p:sp>
    </p:spTree>
    <p:extLst>
      <p:ext uri="{BB962C8B-B14F-4D97-AF65-F5344CB8AC3E}">
        <p14:creationId xmlns:p14="http://schemas.microsoft.com/office/powerpoint/2010/main" xmlns="" val="203748488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2800" dirty="0" smtClean="0"/>
              <a:t>What does this all mean?</a:t>
            </a:r>
            <a:endParaRPr lang="en-GB" sz="2800" dirty="0"/>
          </a:p>
        </p:txBody>
      </p:sp>
      <p:sp>
        <p:nvSpPr>
          <p:cNvPr id="3" name="Content Placeholder 2"/>
          <p:cNvSpPr>
            <a:spLocks noGrp="1"/>
          </p:cNvSpPr>
          <p:nvPr>
            <p:ph idx="1"/>
          </p:nvPr>
        </p:nvSpPr>
        <p:spPr>
          <a:xfrm>
            <a:off x="214290" y="910816"/>
            <a:ext cx="6172200" cy="3508461"/>
          </a:xfrm>
        </p:spPr>
        <p:txBody>
          <a:bodyPr/>
          <a:lstStyle/>
          <a:p>
            <a:pPr>
              <a:spcAft>
                <a:spcPts val="1200"/>
              </a:spcAft>
            </a:pPr>
            <a:r>
              <a:rPr lang="en-GB" dirty="0" smtClean="0">
                <a:latin typeface="+mj-lt"/>
              </a:rPr>
              <a:t>Providing access to data is a pre-requisite but not sufficient to support successful reuse of scientific data.</a:t>
            </a:r>
          </a:p>
          <a:p>
            <a:pPr>
              <a:spcAft>
                <a:spcPts val="1200"/>
              </a:spcAft>
            </a:pPr>
            <a:r>
              <a:rPr lang="en-GB" dirty="0" smtClean="0">
                <a:latin typeface="+mj-lt"/>
              </a:rPr>
              <a:t>We need to design rich environments that can give rise to artifacts that facilitate interaction and crystalization of experimental data and insights. </a:t>
            </a:r>
          </a:p>
          <a:p>
            <a:pPr>
              <a:spcAft>
                <a:spcPts val="1200"/>
              </a:spcAft>
            </a:pPr>
            <a:r>
              <a:rPr lang="en-GB" dirty="0" smtClean="0">
                <a:latin typeface="+mj-lt"/>
              </a:rPr>
              <a:t>We need to maintain and share not only the data but the artifact ecology that supports scientific work. </a:t>
            </a:r>
          </a:p>
          <a:p>
            <a:endParaRPr lang="en-GB" dirty="0">
              <a:latin typeface="+mj-lt"/>
            </a:endParaRPr>
          </a:p>
        </p:txBody>
      </p:sp>
    </p:spTree>
    <p:extLst>
      <p:ext uri="{BB962C8B-B14F-4D97-AF65-F5344CB8AC3E}">
        <p14:creationId xmlns:p14="http://schemas.microsoft.com/office/powerpoint/2010/main" xmlns="" val="21642783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85782" y="3053957"/>
            <a:ext cx="6472218" cy="1071570"/>
          </a:xfrm>
          <a:prstGeom prst="rect">
            <a:avLst/>
          </a:prstGeom>
        </p:spPr>
        <p:txBody>
          <a:bodyPr lIns="68580" tIns="34290" rIns="68580" bIns="34290">
            <a:normAutofit/>
          </a:bodyPr>
          <a:lstStyle/>
          <a:p>
            <a:pPr marL="0" indent="0">
              <a:buNone/>
            </a:pPr>
            <a:r>
              <a:rPr lang="en-GB" sz="2700" cap="all" dirty="0" smtClean="0">
                <a:solidFill>
                  <a:srgbClr val="4B5867"/>
                </a:solidFill>
              </a:rPr>
              <a:t>Representation of research projects </a:t>
            </a:r>
            <a:endParaRPr lang="en-GB" sz="2700" cap="all" dirty="0">
              <a:solidFill>
                <a:srgbClr val="4B5867"/>
              </a:solidFill>
            </a:endParaRPr>
          </a:p>
        </p:txBody>
      </p:sp>
      <p:sp>
        <p:nvSpPr>
          <p:cNvPr id="4" name="TextBox 3"/>
          <p:cNvSpPr txBox="1"/>
          <p:nvPr/>
        </p:nvSpPr>
        <p:spPr>
          <a:xfrm>
            <a:off x="404664" y="2776888"/>
            <a:ext cx="3456384" cy="346249"/>
          </a:xfrm>
          <a:prstGeom prst="rect">
            <a:avLst/>
          </a:prstGeom>
          <a:noFill/>
        </p:spPr>
        <p:txBody>
          <a:bodyPr wrap="square" lIns="68580" tIns="34290" rIns="68580" bIns="34290" rtlCol="0">
            <a:spAutoFit/>
          </a:bodyPr>
          <a:lstStyle/>
          <a:p>
            <a:r>
              <a:rPr lang="en-GB" sz="1800" dirty="0">
                <a:solidFill>
                  <a:schemeClr val="accent2">
                    <a:lumMod val="75000"/>
                  </a:schemeClr>
                </a:solidFill>
                <a:latin typeface="+mj-lt"/>
              </a:rPr>
              <a:t>t</a:t>
            </a:r>
            <a:r>
              <a:rPr lang="en-GB" sz="1800" dirty="0" smtClean="0">
                <a:solidFill>
                  <a:schemeClr val="accent2">
                    <a:lumMod val="75000"/>
                  </a:schemeClr>
                </a:solidFill>
                <a:latin typeface="+mj-lt"/>
              </a:rPr>
              <a:t>echnology probe</a:t>
            </a:r>
            <a:endParaRPr lang="en-GB" sz="1800" dirty="0">
              <a:solidFill>
                <a:schemeClr val="accent2">
                  <a:lumMod val="75000"/>
                </a:schemeClr>
              </a:solidFill>
              <a:latin typeface="+mj-lt"/>
            </a:endParaRPr>
          </a:p>
        </p:txBody>
      </p:sp>
    </p:spTree>
    <p:extLst>
      <p:ext uri="{BB962C8B-B14F-4D97-AF65-F5344CB8AC3E}">
        <p14:creationId xmlns:p14="http://schemas.microsoft.com/office/powerpoint/2010/main" xmlns="" val="147147293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154" y="195486"/>
            <a:ext cx="6172200" cy="589364"/>
          </a:xfrm>
        </p:spPr>
        <p:txBody>
          <a:bodyPr>
            <a:normAutofit/>
          </a:bodyPr>
          <a:lstStyle/>
          <a:p>
            <a:r>
              <a:rPr lang="en-GB" sz="2800" dirty="0" smtClean="0"/>
              <a:t>How to Create Overviews of Projects?</a:t>
            </a:r>
            <a:endParaRPr lang="en-GB" sz="2800" dirty="0"/>
          </a:p>
        </p:txBody>
      </p:sp>
      <p:sp>
        <p:nvSpPr>
          <p:cNvPr id="3" name="Content Placeholder 2"/>
          <p:cNvSpPr>
            <a:spLocks noGrp="1"/>
          </p:cNvSpPr>
          <p:nvPr>
            <p:ph idx="1"/>
          </p:nvPr>
        </p:nvSpPr>
        <p:spPr>
          <a:xfrm>
            <a:off x="188640" y="843558"/>
            <a:ext cx="2160241" cy="3584058"/>
          </a:xfrm>
        </p:spPr>
        <p:txBody>
          <a:bodyPr/>
          <a:lstStyle/>
          <a:p>
            <a:r>
              <a:rPr lang="en-GB" dirty="0" smtClean="0">
                <a:latin typeface="+mj-lt"/>
              </a:rPr>
              <a:t>Linking artefacts</a:t>
            </a:r>
          </a:p>
          <a:p>
            <a:endParaRPr lang="en-GB" dirty="0" smtClean="0"/>
          </a:p>
          <a:p>
            <a:endParaRPr lang="en-GB" dirty="0"/>
          </a:p>
          <a:p>
            <a:endParaRPr lang="en-GB" dirty="0" smtClean="0"/>
          </a:p>
          <a:p>
            <a:endParaRPr lang="en-GB" dirty="0"/>
          </a:p>
          <a:p>
            <a:r>
              <a:rPr lang="en-GB" dirty="0" smtClean="0">
                <a:latin typeface="+mj-lt"/>
              </a:rPr>
              <a:t>Overcome the limitations of physical interaction </a:t>
            </a:r>
          </a:p>
        </p:txBody>
      </p:sp>
      <p:pic>
        <p:nvPicPr>
          <p:cNvPr id="4" name="Picture 7"/>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7286" t="9933" r="27572" b="46020"/>
          <a:stretch/>
        </p:blipFill>
        <p:spPr bwMode="auto">
          <a:xfrm>
            <a:off x="2322306" y="897565"/>
            <a:ext cx="3861000" cy="202727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 name="Picture 4" descr="C:\Users\baumberg\Documents\Funding\Other\Microsoft'09\P3260684.JPG"/>
          <p:cNvPicPr/>
          <p:nvPr/>
        </p:nvPicPr>
        <p:blipFill>
          <a:blip r:embed="rId4" cstate="print">
            <a:lum contrast="40000"/>
          </a:blip>
          <a:srcRect/>
          <a:stretch>
            <a:fillRect/>
          </a:stretch>
        </p:blipFill>
        <p:spPr bwMode="auto">
          <a:xfrm>
            <a:off x="2348881" y="3055639"/>
            <a:ext cx="1131719" cy="1819690"/>
          </a:xfrm>
          <a:prstGeom prst="rect">
            <a:avLst/>
          </a:prstGeom>
          <a:noFill/>
        </p:spPr>
      </p:pic>
      <p:sp>
        <p:nvSpPr>
          <p:cNvPr id="6" name="Right Arrow 5"/>
          <p:cNvSpPr/>
          <p:nvPr/>
        </p:nvSpPr>
        <p:spPr>
          <a:xfrm>
            <a:off x="3537012" y="3813888"/>
            <a:ext cx="297000" cy="189000"/>
          </a:xfrm>
          <a:prstGeom prst="rightArrow">
            <a:avLst/>
          </a:prstGeom>
          <a:solidFill>
            <a:srgbClr val="BEBEDA"/>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a:p>
        </p:txBody>
      </p:sp>
      <p:pic>
        <p:nvPicPr>
          <p:cNvPr id="7" name="Picture 2"/>
          <p:cNvPicPr>
            <a:picLocks noChangeAspect="1" noChangeArrowheads="1"/>
          </p:cNvPicPr>
          <p:nvPr/>
        </p:nvPicPr>
        <p:blipFill>
          <a:blip r:embed="rId5" cstate="print"/>
          <a:srcRect/>
          <a:stretch>
            <a:fillRect/>
          </a:stretch>
        </p:blipFill>
        <p:spPr bwMode="auto">
          <a:xfrm>
            <a:off x="3886647" y="2679766"/>
            <a:ext cx="2727000" cy="2227094"/>
          </a:xfrm>
          <a:prstGeom prst="rect">
            <a:avLst/>
          </a:prstGeom>
          <a:noFill/>
          <a:ln w="9525">
            <a:noFill/>
            <a:miter lim="800000"/>
            <a:headEnd/>
            <a:tailEnd/>
          </a:ln>
          <a:effectLst/>
          <a:scene3d>
            <a:camera prst="perspectiveRelaxed"/>
            <a:lightRig rig="soft" dir="t">
              <a:rot lat="0" lon="0" rev="3000000"/>
            </a:lightRig>
          </a:scene3d>
          <a:sp3d>
            <a:bevelT h="165100"/>
          </a:sp3d>
        </p:spPr>
      </p:pic>
    </p:spTree>
    <p:extLst>
      <p:ext uri="{BB962C8B-B14F-4D97-AF65-F5344CB8AC3E}">
        <p14:creationId xmlns:p14="http://schemas.microsoft.com/office/powerpoint/2010/main" xmlns="" val="10131544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55053" y="1119320"/>
            <a:ext cx="3720756" cy="3685624"/>
          </a:xfrm>
          <a:prstGeom prst="rect">
            <a:avLst/>
          </a:prstGeom>
          <a:noFill/>
        </p:spPr>
        <p:txBody>
          <a:bodyPr wrap="square" lIns="68580" tIns="34290" rIns="68580" bIns="34290" rtlCol="0">
            <a:spAutoFit/>
          </a:bodyPr>
          <a:lstStyle/>
          <a:p>
            <a:pPr marL="191121" indent="-191121" defTabSz="514398">
              <a:lnSpc>
                <a:spcPct val="110000"/>
              </a:lnSpc>
              <a:spcBef>
                <a:spcPts val="600"/>
              </a:spcBef>
              <a:buClr>
                <a:schemeClr val="accent2"/>
              </a:buClr>
              <a:buSzPct val="70000"/>
              <a:buBlip>
                <a:blip r:embed="rId3"/>
              </a:buBlip>
            </a:pPr>
            <a:r>
              <a:rPr lang="en-GB" sz="2000" spc="-40" dirty="0">
                <a:solidFill>
                  <a:schemeClr val="tx2"/>
                </a:solidFill>
                <a:latin typeface="+mj-lt"/>
              </a:rPr>
              <a:t>Replace piles of papers with iconic and digital representations</a:t>
            </a:r>
          </a:p>
          <a:p>
            <a:pPr marL="191121" indent="-191121" defTabSz="514398">
              <a:lnSpc>
                <a:spcPct val="110000"/>
              </a:lnSpc>
              <a:spcBef>
                <a:spcPts val="600"/>
              </a:spcBef>
              <a:buClr>
                <a:schemeClr val="accent2"/>
              </a:buClr>
              <a:buSzPct val="70000"/>
              <a:buBlip>
                <a:blip r:embed="rId3"/>
              </a:buBlip>
            </a:pPr>
            <a:r>
              <a:rPr lang="en-GB" sz="2000" spc="-40" dirty="0">
                <a:solidFill>
                  <a:schemeClr val="tx2"/>
                </a:solidFill>
                <a:latin typeface="+mj-lt"/>
              </a:rPr>
              <a:t>Enable search and data mining </a:t>
            </a:r>
          </a:p>
          <a:p>
            <a:pPr marL="191121" indent="-191121" defTabSz="514398">
              <a:lnSpc>
                <a:spcPct val="110000"/>
              </a:lnSpc>
              <a:spcBef>
                <a:spcPts val="600"/>
              </a:spcBef>
              <a:buClr>
                <a:schemeClr val="accent2"/>
              </a:buClr>
              <a:buSzPct val="70000"/>
              <a:buBlip>
                <a:blip r:embed="rId3"/>
              </a:buBlip>
            </a:pPr>
            <a:r>
              <a:rPr lang="en-GB" sz="2000" spc="-40" dirty="0">
                <a:solidFill>
                  <a:schemeClr val="tx2"/>
                </a:solidFill>
                <a:latin typeface="+mj-lt"/>
              </a:rPr>
              <a:t>Create conceptual maps for individual topic, project, and researcher, linking relevant artefacts. </a:t>
            </a:r>
          </a:p>
          <a:p>
            <a:pPr marL="191121" indent="-191121" defTabSz="514398">
              <a:lnSpc>
                <a:spcPct val="110000"/>
              </a:lnSpc>
              <a:spcBef>
                <a:spcPts val="600"/>
              </a:spcBef>
              <a:buClr>
                <a:schemeClr val="accent2"/>
              </a:buClr>
              <a:buSzPct val="70000"/>
              <a:buBlip>
                <a:blip r:embed="rId3"/>
              </a:buBlip>
            </a:pPr>
            <a:r>
              <a:rPr lang="en-GB" sz="2000" spc="-40" dirty="0">
                <a:solidFill>
                  <a:schemeClr val="tx2"/>
                </a:solidFill>
                <a:latin typeface="+mj-lt"/>
              </a:rPr>
              <a:t>Enable rich interaction and real time manipulation of maps and objects.</a:t>
            </a:r>
          </a:p>
        </p:txBody>
      </p:sp>
      <p:sp>
        <p:nvSpPr>
          <p:cNvPr id="66" name="Text Box 3"/>
          <p:cNvSpPr txBox="1">
            <a:spLocks noChangeArrowheads="1"/>
          </p:cNvSpPr>
          <p:nvPr/>
        </p:nvSpPr>
        <p:spPr bwMode="auto">
          <a:xfrm>
            <a:off x="2038312" y="250144"/>
            <a:ext cx="2303708" cy="500137"/>
          </a:xfrm>
          <a:prstGeom prst="rect">
            <a:avLst/>
          </a:prstGeom>
          <a:noFill/>
          <a:ln w="9525">
            <a:noFill/>
            <a:miter lim="800000"/>
            <a:headEnd/>
            <a:tailEnd/>
          </a:ln>
        </p:spPr>
        <p:txBody>
          <a:bodyPr wrap="none" lIns="68580" tIns="34290" rIns="68580" bIns="34290">
            <a:spAutoFit/>
          </a:bodyPr>
          <a:lstStyle/>
          <a:p>
            <a:pPr eaLnBrk="0" hangingPunct="0"/>
            <a:r>
              <a:rPr lang="en-GB" sz="2800" spc="-56" dirty="0">
                <a:ln w="3175">
                  <a:noFill/>
                </a:ln>
                <a:solidFill>
                  <a:schemeClr val="accent1">
                    <a:lumMod val="50000"/>
                  </a:schemeClr>
                </a:solidFill>
                <a:latin typeface="+mj-lt"/>
                <a:cs typeface="Arial" charset="0"/>
              </a:rPr>
              <a:t>Meta Surfacing</a:t>
            </a:r>
          </a:p>
        </p:txBody>
      </p:sp>
      <p:pic>
        <p:nvPicPr>
          <p:cNvPr id="6145" name="Picture 1" descr="C:\Users\jjb12\Documents\Presentations\photo.jpg"/>
          <p:cNvPicPr>
            <a:picLocks noChangeAspect="1" noChangeArrowheads="1"/>
          </p:cNvPicPr>
          <p:nvPr/>
        </p:nvPicPr>
        <p:blipFill>
          <a:blip r:embed="rId4"/>
          <a:srcRect/>
          <a:stretch>
            <a:fillRect/>
          </a:stretch>
        </p:blipFill>
        <p:spPr bwMode="auto">
          <a:xfrm>
            <a:off x="3859225" y="1158312"/>
            <a:ext cx="2904753" cy="3492000"/>
          </a:xfrm>
          <a:prstGeom prst="rect">
            <a:avLst/>
          </a:prstGeom>
          <a:noFill/>
        </p:spPr>
      </p:pic>
    </p:spTree>
    <p:extLst>
      <p:ext uri="{BB962C8B-B14F-4D97-AF65-F5344CB8AC3E}">
        <p14:creationId xmlns:p14="http://schemas.microsoft.com/office/powerpoint/2010/main" xmlns="" val="219314343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713" y="1494007"/>
            <a:ext cx="6903197" cy="1529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4" name="Title 6"/>
          <p:cNvSpPr txBox="1">
            <a:spLocks noGrp="1"/>
          </p:cNvSpPr>
          <p:nvPr>
            <p:ph type="title"/>
          </p:nvPr>
        </p:nvSpPr>
        <p:spPr>
          <a:xfrm>
            <a:off x="292077" y="213529"/>
            <a:ext cx="6272954" cy="430887"/>
          </a:xfrm>
          <a:prstGeom prst="rect">
            <a:avLst/>
          </a:prstGeom>
        </p:spPr>
        <p:txBody>
          <a:bodyPr/>
          <a:lstStyle/>
          <a:p>
            <a:pPr defTabSz="685864" eaLnBrk="0" hangingPunct="0">
              <a:lnSpc>
                <a:spcPct val="100000"/>
              </a:lnSpc>
              <a:defRPr/>
            </a:pPr>
            <a:r>
              <a:rPr lang="en-GB" sz="2800" dirty="0">
                <a:solidFill>
                  <a:schemeClr val="accent1">
                    <a:lumMod val="50000"/>
                  </a:schemeClr>
                </a:solidFill>
              </a:rPr>
              <a:t>Co-design Workshop</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479" y="1327262"/>
            <a:ext cx="2590277" cy="194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TextBox 1"/>
          <p:cNvSpPr txBox="1"/>
          <p:nvPr/>
        </p:nvSpPr>
        <p:spPr>
          <a:xfrm>
            <a:off x="220048" y="872745"/>
            <a:ext cx="6637952" cy="684803"/>
          </a:xfrm>
          <a:prstGeom prst="rect">
            <a:avLst/>
          </a:prstGeom>
          <a:noFill/>
        </p:spPr>
        <p:txBody>
          <a:bodyPr wrap="square" lIns="68580" tIns="34290" rIns="68580" bIns="34290" rtlCol="0">
            <a:spAutoFit/>
          </a:bodyPr>
          <a:lstStyle/>
          <a:p>
            <a:r>
              <a:rPr lang="en-GB" sz="2000" dirty="0">
                <a:solidFill>
                  <a:schemeClr val="accent1">
                    <a:lumMod val="50000"/>
                  </a:schemeClr>
                </a:solidFill>
                <a:latin typeface="+mj-lt"/>
              </a:rPr>
              <a:t>Representing information </a:t>
            </a:r>
            <a:r>
              <a:rPr lang="en-GB" sz="2000" dirty="0" smtClean="0">
                <a:solidFill>
                  <a:schemeClr val="accent1">
                    <a:lumMod val="50000"/>
                  </a:schemeClr>
                </a:solidFill>
                <a:latin typeface="+mj-lt"/>
              </a:rPr>
              <a:t>and data </a:t>
            </a:r>
            <a:r>
              <a:rPr lang="en-GB" sz="2000" dirty="0">
                <a:solidFill>
                  <a:schemeClr val="accent1">
                    <a:lumMod val="50000"/>
                  </a:schemeClr>
                </a:solidFill>
                <a:latin typeface="+mj-lt"/>
              </a:rPr>
              <a:t>in shared resource maps</a:t>
            </a:r>
          </a:p>
          <a:p>
            <a:endParaRPr lang="en-GB" sz="2000" dirty="0">
              <a:solidFill>
                <a:schemeClr val="accent1">
                  <a:lumMod val="50000"/>
                </a:schemeClr>
              </a:solidFill>
              <a:latin typeface="+mj-lt"/>
            </a:endParaRPr>
          </a:p>
        </p:txBody>
      </p:sp>
    </p:spTree>
    <p:extLst>
      <p:ext uri="{BB962C8B-B14F-4D97-AF65-F5344CB8AC3E}">
        <p14:creationId xmlns:p14="http://schemas.microsoft.com/office/powerpoint/2010/main" xmlns="" val="130151035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497721"/>
            <a:ext cx="6903197" cy="1529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4" name="Title 6"/>
          <p:cNvSpPr txBox="1">
            <a:spLocks noGrp="1"/>
          </p:cNvSpPr>
          <p:nvPr>
            <p:ph type="title"/>
          </p:nvPr>
        </p:nvSpPr>
        <p:spPr>
          <a:xfrm>
            <a:off x="292077" y="213529"/>
            <a:ext cx="6272954" cy="430887"/>
          </a:xfrm>
          <a:prstGeom prst="rect">
            <a:avLst/>
          </a:prstGeom>
        </p:spPr>
        <p:txBody>
          <a:bodyPr/>
          <a:lstStyle/>
          <a:p>
            <a:pPr defTabSz="685864" eaLnBrk="0" hangingPunct="0">
              <a:lnSpc>
                <a:spcPct val="100000"/>
              </a:lnSpc>
              <a:defRPr/>
            </a:pPr>
            <a:r>
              <a:rPr lang="en-GB" sz="2800" dirty="0">
                <a:solidFill>
                  <a:schemeClr val="accent1">
                    <a:lumMod val="50000"/>
                  </a:schemeClr>
                </a:solidFill>
              </a:rPr>
              <a:t>Co-design Workshop</a:t>
            </a:r>
          </a:p>
        </p:txBody>
      </p:sp>
      <p:pic>
        <p:nvPicPr>
          <p:cNvPr id="5" name="Picture 2" descr="C:\Users\v-geraro.EUROPE\Desktop\techfest 2011 - Copy\Co-design\codesign.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4012973" y="337941"/>
            <a:ext cx="2381330" cy="3024000"/>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3"/>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323479" y="1327262"/>
            <a:ext cx="2590277" cy="194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8" name="TextBox 7"/>
          <p:cNvSpPr txBox="1"/>
          <p:nvPr/>
        </p:nvSpPr>
        <p:spPr>
          <a:xfrm>
            <a:off x="220047" y="3361941"/>
            <a:ext cx="6449313" cy="1762021"/>
          </a:xfrm>
          <a:prstGeom prst="rect">
            <a:avLst/>
          </a:prstGeom>
          <a:noFill/>
        </p:spPr>
        <p:txBody>
          <a:bodyPr wrap="square" lIns="68580" tIns="34290" rIns="68580" bIns="34290" rtlCol="0">
            <a:spAutoFit/>
          </a:bodyPr>
          <a:lstStyle/>
          <a:p>
            <a:pPr>
              <a:spcBef>
                <a:spcPts val="600"/>
              </a:spcBef>
            </a:pPr>
            <a:r>
              <a:rPr lang="en-GB" sz="2000" dirty="0" smtClean="0">
                <a:latin typeface="+mj-lt"/>
              </a:rPr>
              <a:t>Desire for improved information linking</a:t>
            </a:r>
          </a:p>
          <a:p>
            <a:pPr marL="557213" lvl="1" indent="-214313">
              <a:spcBef>
                <a:spcPts val="600"/>
              </a:spcBef>
              <a:buFont typeface="Arial" pitchFamily="34" charset="0"/>
              <a:buChar char="•"/>
            </a:pPr>
            <a:r>
              <a:rPr lang="en-GB" sz="2000" dirty="0">
                <a:latin typeface="+mj-lt"/>
              </a:rPr>
              <a:t>Space for viewing, arranging, annotating and creating new links between data sources</a:t>
            </a:r>
          </a:p>
          <a:p>
            <a:pPr marL="557213" lvl="1" indent="-214313">
              <a:spcBef>
                <a:spcPts val="600"/>
              </a:spcBef>
              <a:buFont typeface="Arial" pitchFamily="34" charset="0"/>
              <a:buChar char="•"/>
            </a:pPr>
            <a:r>
              <a:rPr lang="en-GB" sz="2000" dirty="0">
                <a:latin typeface="+mj-lt"/>
              </a:rPr>
              <a:t>Collaborative space for making connections between projects.</a:t>
            </a:r>
          </a:p>
        </p:txBody>
      </p:sp>
    </p:spTree>
    <p:extLst>
      <p:ext uri="{BB962C8B-B14F-4D97-AF65-F5344CB8AC3E}">
        <p14:creationId xmlns:p14="http://schemas.microsoft.com/office/powerpoint/2010/main" xmlns="" val="242462175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1" y="1497721"/>
            <a:ext cx="6903197" cy="1529255"/>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4" name="Title 6"/>
          <p:cNvSpPr txBox="1">
            <a:spLocks noGrp="1"/>
          </p:cNvSpPr>
          <p:nvPr>
            <p:ph type="title"/>
          </p:nvPr>
        </p:nvSpPr>
        <p:spPr>
          <a:xfrm>
            <a:off x="292077" y="213529"/>
            <a:ext cx="6272954" cy="430887"/>
          </a:xfrm>
          <a:prstGeom prst="rect">
            <a:avLst/>
          </a:prstGeom>
        </p:spPr>
        <p:txBody>
          <a:bodyPr/>
          <a:lstStyle/>
          <a:p>
            <a:pPr defTabSz="685864" eaLnBrk="0" hangingPunct="0">
              <a:lnSpc>
                <a:spcPct val="100000"/>
              </a:lnSpc>
              <a:defRPr/>
            </a:pPr>
            <a:r>
              <a:rPr lang="en-GB" sz="2800" dirty="0">
                <a:solidFill>
                  <a:srgbClr val="015797"/>
                </a:solidFill>
              </a:rPr>
              <a:t>Co-design Workshop</a:t>
            </a:r>
          </a:p>
        </p:txBody>
      </p:sp>
      <p:pic>
        <p:nvPicPr>
          <p:cNvPr id="6" name="Picture 3"/>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23479" y="1327262"/>
            <a:ext cx="2590277" cy="1944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9" name="TextBox 8"/>
          <p:cNvSpPr txBox="1"/>
          <p:nvPr/>
        </p:nvSpPr>
        <p:spPr>
          <a:xfrm>
            <a:off x="220047" y="3361941"/>
            <a:ext cx="6449313" cy="1762021"/>
          </a:xfrm>
          <a:prstGeom prst="rect">
            <a:avLst/>
          </a:prstGeom>
          <a:noFill/>
        </p:spPr>
        <p:txBody>
          <a:bodyPr wrap="square" lIns="68580" tIns="34290" rIns="68580" bIns="34290" rtlCol="0">
            <a:spAutoFit/>
          </a:bodyPr>
          <a:lstStyle/>
          <a:p>
            <a:pPr>
              <a:spcBef>
                <a:spcPts val="600"/>
              </a:spcBef>
            </a:pPr>
            <a:r>
              <a:rPr lang="en-GB" sz="2000" dirty="0" smtClean="0">
                <a:latin typeface="+mj-lt"/>
              </a:rPr>
              <a:t>Desire for </a:t>
            </a:r>
            <a:r>
              <a:rPr lang="en-GB" sz="2000" dirty="0">
                <a:latin typeface="+mj-lt"/>
              </a:rPr>
              <a:t>visual project spaces</a:t>
            </a:r>
            <a:endParaRPr lang="en-GB" sz="2000" dirty="0" smtClean="0">
              <a:latin typeface="+mj-lt"/>
            </a:endParaRPr>
          </a:p>
          <a:p>
            <a:pPr marL="557213" lvl="1" indent="-214313">
              <a:spcBef>
                <a:spcPts val="600"/>
              </a:spcBef>
              <a:buFont typeface="Arial" pitchFamily="34" charset="0"/>
              <a:buChar char="•"/>
            </a:pPr>
            <a:r>
              <a:rPr lang="en-GB" sz="2000" dirty="0" smtClean="0">
                <a:latin typeface="+mj-lt"/>
              </a:rPr>
              <a:t>Enable drill down from presentations and summaries to raw data</a:t>
            </a:r>
          </a:p>
          <a:p>
            <a:pPr marL="557213" lvl="1" indent="-214313">
              <a:spcBef>
                <a:spcPts val="600"/>
              </a:spcBef>
              <a:buFont typeface="Arial" pitchFamily="34" charset="0"/>
              <a:buChar char="•"/>
            </a:pPr>
            <a:r>
              <a:rPr lang="en-GB" sz="2000" dirty="0" smtClean="0">
                <a:latin typeface="+mj-lt"/>
              </a:rPr>
              <a:t>Support tagging and automatic data collection and association</a:t>
            </a:r>
            <a:endParaRPr lang="en-GB" sz="2000" dirty="0">
              <a:latin typeface="+mj-lt"/>
            </a:endParaRPr>
          </a:p>
        </p:txBody>
      </p:sp>
      <p:pic>
        <p:nvPicPr>
          <p:cNvPr id="10" name="Picture 9" descr="C:\Users\v-geraro\Desktop\New Folder (3)\IMG_2319.JPG"/>
          <p:cNvPicPr>
            <a:picLocks noChangeAspect="1" noChangeArrowheads="1"/>
          </p:cNvPicPr>
          <p:nvPr/>
        </p:nvPicPr>
        <p:blipFill>
          <a:blip r:embed="rId4" cstate="print">
            <a:extLst>
              <a:ext uri="{BEBA8EAE-BF5A-486C-A8C5-ECC9F3942E4B}">
                <a14:imgProps xmlns:a14="http://schemas.microsoft.com/office/drawing/2010/main" xmlns="">
                  <a14:imgLayer r:embed="rId5">
                    <a14:imgEffect>
                      <a14:brightnessContrast bright="20000" contrast="20000"/>
                    </a14:imgEffect>
                  </a14:imgLayer>
                </a14:imgProps>
              </a:ext>
            </a:extLst>
          </a:blip>
          <a:srcRect/>
          <a:stretch>
            <a:fillRect/>
          </a:stretch>
        </p:blipFill>
        <p:spPr bwMode="auto">
          <a:xfrm>
            <a:off x="3451599" y="769941"/>
            <a:ext cx="3456000" cy="2592000"/>
          </a:xfrm>
          <a:prstGeom prst="rect">
            <a:avLst/>
          </a:prstGeom>
          <a:noFill/>
        </p:spPr>
      </p:pic>
    </p:spTree>
    <p:extLst>
      <p:ext uri="{BB962C8B-B14F-4D97-AF65-F5344CB8AC3E}">
        <p14:creationId xmlns:p14="http://schemas.microsoft.com/office/powerpoint/2010/main" xmlns="" val="73117810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noGrp="1"/>
          </p:cNvSpPr>
          <p:nvPr>
            <p:ph type="title"/>
          </p:nvPr>
        </p:nvSpPr>
        <p:spPr>
          <a:xfrm>
            <a:off x="292077" y="213529"/>
            <a:ext cx="6272954" cy="461665"/>
          </a:xfrm>
          <a:prstGeom prst="rect">
            <a:avLst/>
          </a:prstGeom>
        </p:spPr>
        <p:txBody>
          <a:bodyPr/>
          <a:lstStyle/>
          <a:p>
            <a:pPr defTabSz="685800">
              <a:lnSpc>
                <a:spcPct val="100000"/>
              </a:lnSpc>
              <a:defRPr/>
            </a:pPr>
            <a:r>
              <a:rPr lang="en-GB" sz="3000" spc="0" dirty="0" smtClean="0">
                <a:ln>
                  <a:noFill/>
                </a:ln>
                <a:ea typeface="+mj-ea"/>
                <a:cs typeface="+mj-cs"/>
              </a:rPr>
              <a:t>Visualization Ideas</a:t>
            </a:r>
            <a:endParaRPr lang="en-GB" sz="3000" spc="0" dirty="0">
              <a:ln>
                <a:noFill/>
              </a:ln>
              <a:ea typeface="+mj-ea"/>
              <a:cs typeface="+mj-cs"/>
            </a:endParaRPr>
          </a:p>
        </p:txBody>
      </p:sp>
      <p:pic>
        <p:nvPicPr>
          <p:cNvPr id="3" name="Picture 2" descr="C:\Users\v-geraro\Desktop\New Folder (3)\IMG_2319.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Lst>
          </a:blip>
          <a:srcRect/>
          <a:stretch>
            <a:fillRect/>
          </a:stretch>
        </p:blipFill>
        <p:spPr bwMode="auto">
          <a:xfrm>
            <a:off x="327347" y="790053"/>
            <a:ext cx="5616000" cy="4212000"/>
          </a:xfrm>
          <a:prstGeom prst="rect">
            <a:avLst/>
          </a:prstGeom>
          <a:noFill/>
        </p:spPr>
      </p:pic>
      <p:sp>
        <p:nvSpPr>
          <p:cNvPr id="2" name="Isosceles Triangle 1"/>
          <p:cNvSpPr/>
          <p:nvPr/>
        </p:nvSpPr>
        <p:spPr bwMode="auto">
          <a:xfrm rot="10648127">
            <a:off x="5834347" y="766875"/>
            <a:ext cx="825588" cy="4229693"/>
          </a:xfrm>
          <a:prstGeom prst="triangle">
            <a:avLst>
              <a:gd name="adj" fmla="val 10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xmlns="" val="289601432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Research on Scientific Practices (1) </a:t>
            </a:r>
            <a:endParaRPr lang="en-GB" sz="2800" dirty="0"/>
          </a:p>
        </p:txBody>
      </p:sp>
      <p:sp>
        <p:nvSpPr>
          <p:cNvPr id="3" name="Content Placeholder 2"/>
          <p:cNvSpPr>
            <a:spLocks noGrp="1"/>
          </p:cNvSpPr>
          <p:nvPr>
            <p:ph idx="1"/>
          </p:nvPr>
        </p:nvSpPr>
        <p:spPr>
          <a:xfrm>
            <a:off x="214290" y="910816"/>
            <a:ext cx="6239046" cy="4016484"/>
          </a:xfrm>
        </p:spPr>
        <p:txBody>
          <a:bodyPr/>
          <a:lstStyle/>
          <a:p>
            <a:r>
              <a:rPr lang="en-GB" dirty="0" smtClean="0">
                <a:latin typeface="+mj-lt"/>
              </a:rPr>
              <a:t>Process of scientific discovery and ‘universalizing knowledge’ is an inherently </a:t>
            </a:r>
            <a:r>
              <a:rPr lang="en-GB" b="1" dirty="0" smtClean="0">
                <a:solidFill>
                  <a:srgbClr val="4B5867"/>
                </a:solidFill>
                <a:latin typeface="+mj-lt"/>
              </a:rPr>
              <a:t>social enterprise</a:t>
            </a:r>
          </a:p>
          <a:p>
            <a:pPr marL="341710" lvl="1" indent="0">
              <a:buNone/>
            </a:pPr>
            <a:r>
              <a:rPr lang="en-US" sz="1400" i="1" dirty="0">
                <a:solidFill>
                  <a:srgbClr val="4B5867"/>
                </a:solidFill>
                <a:latin typeface="+mj-lt"/>
              </a:rPr>
              <a:t>Van House, N. A., Butler, M. H., and Schiff, L. R. 1998. Cooperative knowledge work and practices of trust: sharing environmental planning data sets. In Proc. of CSCW '98. ACM Press (1998), 335-343</a:t>
            </a:r>
          </a:p>
          <a:p>
            <a:pPr marL="341710" lvl="1" indent="0">
              <a:buNone/>
            </a:pPr>
            <a:endParaRPr lang="en-GB" sz="1400" dirty="0">
              <a:latin typeface="+mj-lt"/>
            </a:endParaRPr>
          </a:p>
          <a:p>
            <a:r>
              <a:rPr lang="en-GB" dirty="0" smtClean="0">
                <a:latin typeface="+mj-lt"/>
              </a:rPr>
              <a:t>Ways of </a:t>
            </a:r>
            <a:r>
              <a:rPr lang="en-GB" dirty="0">
                <a:latin typeface="+mj-lt"/>
              </a:rPr>
              <a:t>gathering and validating shared data bind the researchers into distinct </a:t>
            </a:r>
            <a:r>
              <a:rPr lang="en-GB" b="1" dirty="0">
                <a:solidFill>
                  <a:srgbClr val="4B5867"/>
                </a:solidFill>
                <a:latin typeface="+mj-lt"/>
              </a:rPr>
              <a:t>communities of </a:t>
            </a:r>
            <a:r>
              <a:rPr lang="en-GB" b="1" dirty="0" smtClean="0">
                <a:solidFill>
                  <a:srgbClr val="4B5867"/>
                </a:solidFill>
                <a:latin typeface="+mj-lt"/>
              </a:rPr>
              <a:t>practice</a:t>
            </a:r>
          </a:p>
          <a:p>
            <a:pPr marL="338138" indent="0">
              <a:buNone/>
            </a:pPr>
            <a:r>
              <a:rPr lang="en-US" sz="1400" i="1" dirty="0">
                <a:solidFill>
                  <a:srgbClr val="4B5867"/>
                </a:solidFill>
                <a:latin typeface="+mj-lt"/>
              </a:rPr>
              <a:t>Birnholtz, J. P., and Bietz, M. J. Data at work: supporting sharing in science and engineering. In Proc. of GROUP '03. ACM Press (2003), 339-348.</a:t>
            </a:r>
            <a:endParaRPr lang="en-GB" sz="1400" i="1" dirty="0">
              <a:solidFill>
                <a:srgbClr val="4B5867"/>
              </a:solidFill>
              <a:latin typeface="+mj-lt"/>
            </a:endParaRPr>
          </a:p>
          <a:p>
            <a:pPr marL="0" indent="0">
              <a:buNone/>
            </a:pPr>
            <a:endParaRPr lang="en-GB" i="1" dirty="0" smtClean="0">
              <a:solidFill>
                <a:srgbClr val="4B5867"/>
              </a:solidFill>
            </a:endParaRPr>
          </a:p>
          <a:p>
            <a:pPr marL="0" indent="0">
              <a:buNone/>
            </a:pPr>
            <a:endParaRPr lang="en-GB" dirty="0"/>
          </a:p>
        </p:txBody>
      </p:sp>
    </p:spTree>
    <p:extLst>
      <p:ext uri="{BB962C8B-B14F-4D97-AF65-F5344CB8AC3E}">
        <p14:creationId xmlns:p14="http://schemas.microsoft.com/office/powerpoint/2010/main" xmlns="" val="27099197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C:\Users\v-geraro\Desktop\New Folder (3)\IMG_2319.JPG"/>
          <p:cNvPicPr>
            <a:picLocks noChangeAspect="1" noChangeArrowheads="1"/>
          </p:cNvPicPr>
          <p:nvPr/>
        </p:nvPicPr>
        <p:blipFill>
          <a:blip r:embed="rId3" cstate="print">
            <a:extLst>
              <a:ext uri="{BEBA8EAE-BF5A-486C-A8C5-ECC9F3942E4B}">
                <a14:imgProps xmlns:a14="http://schemas.microsoft.com/office/drawing/2010/main" xmlns="">
                  <a14:imgLayer r:embed="rId4">
                    <a14:imgEffect>
                      <a14:brightnessContrast bright="20000" contrast="40000"/>
                    </a14:imgEffect>
                  </a14:imgLayer>
                </a14:imgProps>
              </a:ext>
            </a:extLst>
          </a:blip>
          <a:srcRect/>
          <a:stretch>
            <a:fillRect/>
          </a:stretch>
        </p:blipFill>
        <p:spPr bwMode="auto">
          <a:xfrm>
            <a:off x="327347" y="790053"/>
            <a:ext cx="5616000" cy="4212000"/>
          </a:xfrm>
          <a:prstGeom prst="rect">
            <a:avLst/>
          </a:prstGeom>
          <a:noFill/>
        </p:spPr>
      </p:pic>
      <p:sp>
        <p:nvSpPr>
          <p:cNvPr id="12" name="Isosceles Triangle 11"/>
          <p:cNvSpPr/>
          <p:nvPr/>
        </p:nvSpPr>
        <p:spPr bwMode="auto">
          <a:xfrm rot="10648127">
            <a:off x="5834347" y="766875"/>
            <a:ext cx="825588" cy="4229693"/>
          </a:xfrm>
          <a:prstGeom prst="triangle">
            <a:avLst>
              <a:gd name="adj" fmla="val 100000"/>
            </a:avLst>
          </a:prstGeom>
          <a:solidFill>
            <a:schemeClr val="bg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p>
            <a:pPr algn="ctr" defTabSz="914099" fontAlgn="base">
              <a:spcBef>
                <a:spcPct val="0"/>
              </a:spcBef>
              <a:spcAft>
                <a:spcPct val="0"/>
              </a:spcAft>
            </a:pPr>
            <a:endParaRPr lang="en-GB" dirty="0" err="1" smtClean="0">
              <a:gradFill>
                <a:gsLst>
                  <a:gs pos="0">
                    <a:srgbClr val="FFFFFF"/>
                  </a:gs>
                  <a:gs pos="100000">
                    <a:srgbClr val="FFFFFF"/>
                  </a:gs>
                </a:gsLst>
                <a:lin ang="5400000" scaled="0"/>
              </a:gradFill>
              <a:ea typeface="Segoe UI" pitchFamily="34" charset="0"/>
              <a:cs typeface="Segoe UI" pitchFamily="34" charset="0"/>
            </a:endParaRPr>
          </a:p>
        </p:txBody>
      </p:sp>
      <p:pic>
        <p:nvPicPr>
          <p:cNvPr id="4098" name="Picture 2"/>
          <p:cNvPicPr>
            <a:picLocks noChangeAspect="1" noChangeArrowheads="1"/>
          </p:cNvPicPr>
          <p:nvPr/>
        </p:nvPicPr>
        <p:blipFill>
          <a:blip r:embed="rId5">
            <a:extLst>
              <a:ext uri="{BEBA8EAE-BF5A-486C-A8C5-ECC9F3942E4B}">
                <a14:imgProps xmlns:a14="http://schemas.microsoft.com/office/drawing/2010/main" xmlns="">
                  <a14:imgLayer r:embed="rId6">
                    <a14:imgEffect>
                      <a14:brightnessContrast bright="20000" contrast="40000"/>
                    </a14:imgEffect>
                  </a14:imgLayer>
                </a14:imgProps>
              </a:ext>
              <a:ext uri="{28A0092B-C50C-407E-A947-70E740481C1C}">
                <a14:useLocalDpi xmlns:a14="http://schemas.microsoft.com/office/drawing/2010/main" xmlns="" val="0"/>
              </a:ext>
            </a:extLst>
          </a:blip>
          <a:srcRect/>
          <a:stretch>
            <a:fillRect/>
          </a:stretch>
        </p:blipFill>
        <p:spPr bwMode="auto">
          <a:xfrm>
            <a:off x="2889726" y="1199508"/>
            <a:ext cx="3476702" cy="2580919"/>
          </a:xfrm>
          <a:prstGeom prst="rect">
            <a:avLst/>
          </a:prstGeom>
          <a:ln w="3175">
            <a:solidFill>
              <a:schemeClr val="accent3">
                <a:lumMod val="50000"/>
              </a:schemeClr>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chemeClr val="accent1"/>
                </a:solidFill>
              </a14:hiddenFill>
            </a:ext>
          </a:extLst>
        </p:spPr>
      </p:pic>
      <p:cxnSp>
        <p:nvCxnSpPr>
          <p:cNvPr id="10" name="Straight Arrow Connector 9"/>
          <p:cNvCxnSpPr/>
          <p:nvPr/>
        </p:nvCxnSpPr>
        <p:spPr>
          <a:xfrm flipV="1">
            <a:off x="2292824" y="3275463"/>
            <a:ext cx="842523" cy="832513"/>
          </a:xfrm>
          <a:prstGeom prst="straightConnector1">
            <a:avLst/>
          </a:prstGeom>
          <a:ln>
            <a:solidFill>
              <a:srgbClr val="FF0000"/>
            </a:solidFill>
            <a:headEnd type="none"/>
            <a:tailEnd type="arrow"/>
          </a:ln>
        </p:spPr>
        <p:style>
          <a:lnRef idx="1">
            <a:schemeClr val="accent1"/>
          </a:lnRef>
          <a:fillRef idx="0">
            <a:schemeClr val="accent1"/>
          </a:fillRef>
          <a:effectRef idx="0">
            <a:schemeClr val="accent1"/>
          </a:effectRef>
          <a:fontRef idx="minor">
            <a:schemeClr val="tx1"/>
          </a:fontRef>
        </p:style>
      </p:cxnSp>
      <p:sp>
        <p:nvSpPr>
          <p:cNvPr id="14" name="Title 6"/>
          <p:cNvSpPr txBox="1">
            <a:spLocks/>
          </p:cNvSpPr>
          <p:nvPr/>
        </p:nvSpPr>
        <p:spPr>
          <a:xfrm>
            <a:off x="292077" y="213529"/>
            <a:ext cx="6272954" cy="461665"/>
          </a:xfrm>
          <a:prstGeom prst="rect">
            <a:avLst/>
          </a:prstGeom>
        </p:spPr>
        <p:txBody>
          <a:bodyPr vert="horz" wrap="square" lIns="0" tIns="0" rIns="0" bIns="0" rtlCol="0" anchor="t">
            <a:spAutoFit/>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defTabSz="685800">
              <a:lnSpc>
                <a:spcPct val="100000"/>
              </a:lnSpc>
              <a:defRPr/>
            </a:pPr>
            <a:r>
              <a:rPr lang="en-GB" sz="3000" spc="0" dirty="0" smtClean="0">
                <a:ln>
                  <a:noFill/>
                </a:ln>
                <a:ea typeface="+mj-ea"/>
                <a:cs typeface="+mj-cs"/>
              </a:rPr>
              <a:t>Visualization Ideas</a:t>
            </a:r>
            <a:endParaRPr lang="en-GB" sz="3000" spc="0" dirty="0">
              <a:ln>
                <a:noFill/>
              </a:ln>
              <a:ea typeface="+mj-ea"/>
              <a:cs typeface="+mj-cs"/>
            </a:endParaRPr>
          </a:p>
        </p:txBody>
      </p:sp>
    </p:spTree>
    <p:extLst>
      <p:ext uri="{BB962C8B-B14F-4D97-AF65-F5344CB8AC3E}">
        <p14:creationId xmlns:p14="http://schemas.microsoft.com/office/powerpoint/2010/main" xmlns="" val="70446187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noGrp="1"/>
          </p:cNvSpPr>
          <p:nvPr>
            <p:ph type="title"/>
          </p:nvPr>
        </p:nvSpPr>
        <p:spPr>
          <a:prstGeom prst="rect">
            <a:avLst/>
          </a:prstGeom>
        </p:spPr>
        <p:txBody>
          <a:bodyPr>
            <a:normAutofit fontScale="90000"/>
          </a:bodyPr>
          <a:lstStyle/>
          <a:p>
            <a:pPr algn="ctr" defTabSz="685800">
              <a:lnSpc>
                <a:spcPct val="100000"/>
              </a:lnSpc>
              <a:defRPr/>
            </a:pPr>
            <a:r>
              <a:rPr lang="en-GB" dirty="0" smtClean="0"/>
              <a:t>Support for Linking and Sense Making</a:t>
            </a:r>
            <a:endParaRPr lang="en-GB" spc="0" dirty="0">
              <a:ln>
                <a:noFill/>
              </a:ln>
            </a:endParaRPr>
          </a:p>
        </p:txBody>
      </p:sp>
      <p:sp>
        <p:nvSpPr>
          <p:cNvPr id="3" name="Rectangle 2"/>
          <p:cNvSpPr/>
          <p:nvPr/>
        </p:nvSpPr>
        <p:spPr>
          <a:xfrm>
            <a:off x="405345" y="3207009"/>
            <a:ext cx="3429000" cy="1736309"/>
          </a:xfrm>
          <a:prstGeom prst="rect">
            <a:avLst/>
          </a:prstGeom>
        </p:spPr>
        <p:txBody>
          <a:bodyPr lIns="68580" tIns="34290" rIns="68580" bIns="34290">
            <a:spAutoFit/>
          </a:bodyPr>
          <a:lstStyle/>
          <a:p>
            <a:pPr defTabSz="514398">
              <a:lnSpc>
                <a:spcPct val="120000"/>
              </a:lnSpc>
              <a:spcBef>
                <a:spcPts val="600"/>
              </a:spcBef>
              <a:buSzPct val="90000"/>
            </a:pPr>
            <a:r>
              <a:rPr lang="en-GB" sz="1500" spc="-40" dirty="0">
                <a:solidFill>
                  <a:schemeClr val="tx2"/>
                </a:solidFill>
                <a:latin typeface="+mj-lt"/>
              </a:rPr>
              <a:t>Key functions </a:t>
            </a:r>
          </a:p>
          <a:p>
            <a:pPr marL="191121" indent="-191121" defTabSz="514398">
              <a:lnSpc>
                <a:spcPct val="120000"/>
              </a:lnSpc>
              <a:spcBef>
                <a:spcPts val="600"/>
              </a:spcBef>
              <a:buSzPct val="90000"/>
              <a:buFont typeface="Arial" pitchFamily="34" charset="0"/>
              <a:buChar char="•"/>
            </a:pPr>
            <a:r>
              <a:rPr lang="en-GB" sz="1500" spc="-40" dirty="0">
                <a:solidFill>
                  <a:schemeClr val="tx2"/>
                </a:solidFill>
                <a:latin typeface="+mj-lt"/>
              </a:rPr>
              <a:t>Import any information type</a:t>
            </a:r>
          </a:p>
          <a:p>
            <a:pPr marL="191121" indent="-191121" defTabSz="514398">
              <a:lnSpc>
                <a:spcPct val="120000"/>
              </a:lnSpc>
              <a:spcBef>
                <a:spcPts val="600"/>
              </a:spcBef>
              <a:buSzPct val="90000"/>
              <a:buFont typeface="Arial" pitchFamily="34" charset="0"/>
              <a:buChar char="•"/>
            </a:pPr>
            <a:r>
              <a:rPr lang="en-GB" sz="1500" spc="-40" dirty="0">
                <a:solidFill>
                  <a:schemeClr val="tx2"/>
                </a:solidFill>
                <a:latin typeface="+mj-lt"/>
              </a:rPr>
              <a:t>Enables annotation</a:t>
            </a:r>
          </a:p>
          <a:p>
            <a:pPr marL="191121" indent="-191121" defTabSz="514398">
              <a:lnSpc>
                <a:spcPct val="120000"/>
              </a:lnSpc>
              <a:spcBef>
                <a:spcPts val="600"/>
              </a:spcBef>
              <a:buSzPct val="90000"/>
              <a:buFont typeface="Arial" pitchFamily="34" charset="0"/>
              <a:buChar char="•"/>
            </a:pPr>
            <a:r>
              <a:rPr lang="en-GB" sz="1500" spc="-40" dirty="0">
                <a:solidFill>
                  <a:schemeClr val="tx2"/>
                </a:solidFill>
                <a:latin typeface="+mj-lt"/>
              </a:rPr>
              <a:t>Enables linking of resources</a:t>
            </a:r>
          </a:p>
          <a:p>
            <a:pPr marL="191121" indent="-191121" defTabSz="514398">
              <a:lnSpc>
                <a:spcPct val="120000"/>
              </a:lnSpc>
              <a:spcBef>
                <a:spcPts val="600"/>
              </a:spcBef>
              <a:buSzPct val="90000"/>
              <a:buFont typeface="Arial" pitchFamily="34" charset="0"/>
              <a:buChar char="•"/>
            </a:pPr>
            <a:r>
              <a:rPr lang="en-GB" sz="1500" spc="-40" dirty="0">
                <a:solidFill>
                  <a:schemeClr val="tx2"/>
                </a:solidFill>
                <a:latin typeface="+mj-lt"/>
              </a:rPr>
              <a:t>Link back to original file and folder </a:t>
            </a:r>
            <a:r>
              <a:rPr lang="en-GB" sz="1500" spc="-40" dirty="0" smtClean="0">
                <a:solidFill>
                  <a:schemeClr val="tx2"/>
                </a:solidFill>
                <a:latin typeface="+mj-lt"/>
              </a:rPr>
              <a:t>place</a:t>
            </a:r>
            <a:endParaRPr lang="en-GB" dirty="0" smtClean="0">
              <a:latin typeface="+mj-lt"/>
            </a:endParaRPr>
          </a:p>
        </p:txBody>
      </p:sp>
      <p:pic>
        <p:nvPicPr>
          <p:cNvPr id="1030" name="Picture 6"/>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649562" y="897564"/>
            <a:ext cx="3831667" cy="216024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Rectangle 4"/>
          <p:cNvSpPr/>
          <p:nvPr/>
        </p:nvSpPr>
        <p:spPr>
          <a:xfrm>
            <a:off x="3665676" y="3209640"/>
            <a:ext cx="3429000" cy="1582421"/>
          </a:xfrm>
          <a:prstGeom prst="rect">
            <a:avLst/>
          </a:prstGeom>
        </p:spPr>
        <p:txBody>
          <a:bodyPr lIns="68580" tIns="34290" rIns="68580" bIns="34290">
            <a:spAutoFit/>
          </a:bodyPr>
          <a:lstStyle/>
          <a:p>
            <a:pPr defTabSz="514398">
              <a:lnSpc>
                <a:spcPct val="120000"/>
              </a:lnSpc>
              <a:spcBef>
                <a:spcPts val="600"/>
              </a:spcBef>
              <a:buSzPct val="90000"/>
            </a:pPr>
            <a:r>
              <a:rPr lang="en-GB" sz="1500" spc="-40" dirty="0">
                <a:solidFill>
                  <a:schemeClr val="tx2"/>
                </a:solidFill>
                <a:latin typeface="+mj-lt"/>
              </a:rPr>
              <a:t>Platform </a:t>
            </a:r>
          </a:p>
          <a:p>
            <a:pPr marL="191121" indent="-191121" defTabSz="514398">
              <a:lnSpc>
                <a:spcPct val="120000"/>
              </a:lnSpc>
              <a:spcBef>
                <a:spcPts val="600"/>
              </a:spcBef>
              <a:buSzPct val="90000"/>
              <a:buFont typeface="Arial" pitchFamily="34" charset="0"/>
              <a:buChar char="•"/>
            </a:pPr>
            <a:r>
              <a:rPr lang="en-GB" sz="1500" spc="-40" dirty="0">
                <a:solidFill>
                  <a:schemeClr val="tx2"/>
                </a:solidFill>
                <a:latin typeface="+mj-lt"/>
              </a:rPr>
              <a:t>Microsoft Surface to help enable collaboration</a:t>
            </a:r>
          </a:p>
          <a:p>
            <a:pPr marL="191121" indent="-191121" defTabSz="514398">
              <a:lnSpc>
                <a:spcPct val="120000"/>
              </a:lnSpc>
              <a:spcBef>
                <a:spcPts val="600"/>
              </a:spcBef>
              <a:buSzPct val="90000"/>
              <a:buFont typeface="Arial" pitchFamily="34" charset="0"/>
              <a:buChar char="•"/>
            </a:pPr>
            <a:r>
              <a:rPr lang="en-GB" sz="1500" spc="-40" dirty="0">
                <a:solidFill>
                  <a:schemeClr val="tx2"/>
                </a:solidFill>
                <a:latin typeface="+mj-lt"/>
              </a:rPr>
              <a:t>Synchronisation between tablet and Surface to support current practices</a:t>
            </a:r>
          </a:p>
        </p:txBody>
      </p:sp>
    </p:spTree>
    <p:extLst>
      <p:ext uri="{BB962C8B-B14F-4D97-AF65-F5344CB8AC3E}">
        <p14:creationId xmlns:p14="http://schemas.microsoft.com/office/powerpoint/2010/main" xmlns="" val="266937200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6"/>
          <p:cNvSpPr txBox="1">
            <a:spLocks noGrp="1"/>
          </p:cNvSpPr>
          <p:nvPr>
            <p:ph type="title"/>
          </p:nvPr>
        </p:nvSpPr>
        <p:spPr>
          <a:xfrm>
            <a:off x="292077" y="339657"/>
            <a:ext cx="6272954" cy="461665"/>
          </a:xfrm>
          <a:prstGeom prst="rect">
            <a:avLst/>
          </a:prstGeom>
        </p:spPr>
        <p:txBody>
          <a:bodyPr/>
          <a:lstStyle/>
          <a:p>
            <a:pPr algn="ctr" defTabSz="685800">
              <a:lnSpc>
                <a:spcPct val="100000"/>
              </a:lnSpc>
              <a:defRPr/>
            </a:pPr>
            <a:r>
              <a:rPr lang="en-GB" sz="3000" spc="0" dirty="0">
                <a:ln>
                  <a:noFill/>
                </a:ln>
                <a:ea typeface="+mj-ea"/>
                <a:cs typeface="+mj-cs"/>
              </a:rPr>
              <a:t>User </a:t>
            </a:r>
            <a:r>
              <a:rPr lang="en-GB" sz="3000" spc="0" dirty="0" smtClean="0">
                <a:ln>
                  <a:noFill/>
                </a:ln>
                <a:ea typeface="+mj-ea"/>
                <a:cs typeface="+mj-cs"/>
              </a:rPr>
              <a:t>Tasks</a:t>
            </a:r>
            <a:endParaRPr lang="en-GB" sz="3000" spc="0" dirty="0">
              <a:ln>
                <a:noFill/>
              </a:ln>
              <a:ea typeface="+mj-ea"/>
              <a:cs typeface="+mj-cs"/>
            </a:endParaRPr>
          </a:p>
        </p:txBody>
      </p:sp>
      <p:pic>
        <p:nvPicPr>
          <p:cNvPr id="3" name="Picture 2"/>
          <p:cNvPicPr>
            <a:picLocks noChangeAspect="1"/>
          </p:cNvPicPr>
          <p:nvPr/>
        </p:nvPicPr>
        <p:blipFill rotWithShape="1">
          <a:blip r:embed="rId3">
            <a:extLst>
              <a:ext uri="{28A0092B-C50C-407E-A947-70E740481C1C}">
                <a14:useLocalDpi xmlns:a14="http://schemas.microsoft.com/office/drawing/2010/main" xmlns="" val="0"/>
              </a:ext>
            </a:extLst>
          </a:blip>
          <a:srcRect r="47285"/>
          <a:stretch/>
        </p:blipFill>
        <p:spPr bwMode="auto">
          <a:xfrm>
            <a:off x="2618911" y="1549895"/>
            <a:ext cx="1416287" cy="1800000"/>
          </a:xfrm>
          <a:prstGeom prst="rect">
            <a:avLst/>
          </a:prstGeom>
          <a:solidFill>
            <a:srgbClr val="FFFFFF">
              <a:alpha val="0"/>
            </a:srgbClr>
          </a:solidFill>
          <a:ln>
            <a:noFill/>
          </a:ln>
        </p:spPr>
      </p:pic>
      <p:pic>
        <p:nvPicPr>
          <p:cNvPr id="5" name="Picture 4"/>
          <p:cNvPicPr>
            <a:picLocks noChangeAspect="1"/>
          </p:cNvPicPr>
          <p:nvPr/>
        </p:nvPicPr>
        <p:blipFill rotWithShape="1">
          <a:blip r:embed="rId3">
            <a:extLst>
              <a:ext uri="{28A0092B-C50C-407E-A947-70E740481C1C}">
                <a14:useLocalDpi xmlns:a14="http://schemas.microsoft.com/office/drawing/2010/main" xmlns="" val="0"/>
              </a:ext>
            </a:extLst>
          </a:blip>
          <a:srcRect l="53236" b="50000"/>
          <a:stretch/>
        </p:blipFill>
        <p:spPr bwMode="auto">
          <a:xfrm>
            <a:off x="118004" y="1549895"/>
            <a:ext cx="2378648" cy="1800000"/>
          </a:xfrm>
          <a:prstGeom prst="rect">
            <a:avLst/>
          </a:prstGeom>
          <a:solidFill>
            <a:srgbClr val="FFFFFF">
              <a:alpha val="0"/>
            </a:srgbClr>
          </a:solidFill>
          <a:ln>
            <a:noFill/>
          </a:ln>
        </p:spPr>
      </p:pic>
      <p:pic>
        <p:nvPicPr>
          <p:cNvPr id="6" name="Picture 5"/>
          <p:cNvPicPr>
            <a:picLocks noChangeAspect="1"/>
          </p:cNvPicPr>
          <p:nvPr/>
        </p:nvPicPr>
        <p:blipFill rotWithShape="1">
          <a:blip r:embed="rId3">
            <a:extLst>
              <a:ext uri="{28A0092B-C50C-407E-A947-70E740481C1C}">
                <a14:useLocalDpi xmlns:a14="http://schemas.microsoft.com/office/drawing/2010/main" xmlns="" val="0"/>
              </a:ext>
            </a:extLst>
          </a:blip>
          <a:srcRect l="53493" t="50000"/>
          <a:stretch/>
        </p:blipFill>
        <p:spPr bwMode="auto">
          <a:xfrm>
            <a:off x="4347102" y="1549896"/>
            <a:ext cx="2360480" cy="1800000"/>
          </a:xfrm>
          <a:prstGeom prst="rect">
            <a:avLst/>
          </a:prstGeom>
          <a:solidFill>
            <a:srgbClr val="FFFFFF">
              <a:alpha val="0"/>
            </a:srgbClr>
          </a:solidFill>
          <a:ln>
            <a:noFill/>
          </a:ln>
        </p:spPr>
      </p:pic>
      <p:sp>
        <p:nvSpPr>
          <p:cNvPr id="2" name="TextBox 1"/>
          <p:cNvSpPr txBox="1"/>
          <p:nvPr/>
        </p:nvSpPr>
        <p:spPr>
          <a:xfrm>
            <a:off x="188640" y="3464315"/>
            <a:ext cx="2106234" cy="900246"/>
          </a:xfrm>
          <a:prstGeom prst="rect">
            <a:avLst/>
          </a:prstGeom>
          <a:noFill/>
        </p:spPr>
        <p:txBody>
          <a:bodyPr wrap="square" lIns="68580" tIns="34290" rIns="68580" bIns="34290" rtlCol="0">
            <a:spAutoFit/>
          </a:bodyPr>
          <a:lstStyle/>
          <a:p>
            <a:pPr algn="ctr"/>
            <a:r>
              <a:rPr lang="en-GB" sz="1800" dirty="0" smtClean="0">
                <a:latin typeface="+mj-lt"/>
              </a:rPr>
              <a:t>Individual knowledge crystallisation </a:t>
            </a:r>
            <a:endParaRPr lang="en-GB" sz="1800" dirty="0">
              <a:latin typeface="+mj-lt"/>
            </a:endParaRPr>
          </a:p>
        </p:txBody>
      </p:sp>
      <p:sp>
        <p:nvSpPr>
          <p:cNvPr id="7" name="TextBox 6"/>
          <p:cNvSpPr txBox="1"/>
          <p:nvPr/>
        </p:nvSpPr>
        <p:spPr>
          <a:xfrm>
            <a:off x="2213865" y="3464314"/>
            <a:ext cx="2106234" cy="900246"/>
          </a:xfrm>
          <a:prstGeom prst="rect">
            <a:avLst/>
          </a:prstGeom>
          <a:noFill/>
        </p:spPr>
        <p:txBody>
          <a:bodyPr wrap="square" lIns="68580" tIns="34290" rIns="68580" bIns="34290" rtlCol="0">
            <a:spAutoFit/>
          </a:bodyPr>
          <a:lstStyle/>
          <a:p>
            <a:pPr algn="ctr"/>
            <a:r>
              <a:rPr lang="en-GB" sz="1800" dirty="0" smtClean="0">
                <a:latin typeface="+mj-lt"/>
              </a:rPr>
              <a:t>Collaborative knowledge crystallisation </a:t>
            </a:r>
            <a:endParaRPr lang="en-GB" sz="1800" dirty="0">
              <a:latin typeface="+mj-lt"/>
            </a:endParaRPr>
          </a:p>
        </p:txBody>
      </p:sp>
      <p:sp>
        <p:nvSpPr>
          <p:cNvPr id="8" name="TextBox 7"/>
          <p:cNvSpPr txBox="1"/>
          <p:nvPr/>
        </p:nvSpPr>
        <p:spPr>
          <a:xfrm>
            <a:off x="4293096" y="3464314"/>
            <a:ext cx="2106234" cy="346249"/>
          </a:xfrm>
          <a:prstGeom prst="rect">
            <a:avLst/>
          </a:prstGeom>
          <a:noFill/>
        </p:spPr>
        <p:txBody>
          <a:bodyPr wrap="square" lIns="68580" tIns="34290" rIns="68580" bIns="34290" rtlCol="0">
            <a:spAutoFit/>
          </a:bodyPr>
          <a:lstStyle/>
          <a:p>
            <a:pPr algn="ctr"/>
            <a:r>
              <a:rPr lang="en-GB" sz="1800" dirty="0" smtClean="0">
                <a:latin typeface="+mj-lt"/>
              </a:rPr>
              <a:t>Active review</a:t>
            </a:r>
            <a:endParaRPr lang="en-GB" sz="1800" dirty="0">
              <a:latin typeface="+mj-lt"/>
            </a:endParaRPr>
          </a:p>
        </p:txBody>
      </p:sp>
      <p:sp>
        <p:nvSpPr>
          <p:cNvPr id="9" name="TextBox 8"/>
          <p:cNvSpPr txBox="1"/>
          <p:nvPr/>
        </p:nvSpPr>
        <p:spPr>
          <a:xfrm>
            <a:off x="118004" y="1119008"/>
            <a:ext cx="2500907" cy="307777"/>
          </a:xfrm>
          <a:prstGeom prst="rect">
            <a:avLst/>
          </a:prstGeom>
          <a:noFill/>
        </p:spPr>
        <p:txBody>
          <a:bodyPr wrap="square" lIns="0" tIns="0" rIns="0" bIns="0" rtlCol="0">
            <a:spAutoFit/>
          </a:bodyPr>
          <a:lstStyle/>
          <a:p>
            <a:pPr algn="ctr"/>
            <a:r>
              <a:rPr lang="en-GB" sz="2000" dirty="0" smtClean="0">
                <a:solidFill>
                  <a:srgbClr val="FF6600"/>
                </a:solidFill>
                <a:latin typeface="+mj-lt"/>
              </a:rPr>
              <a:t>Sessions 1,2,3</a:t>
            </a:r>
          </a:p>
        </p:txBody>
      </p:sp>
      <p:sp>
        <p:nvSpPr>
          <p:cNvPr id="10" name="TextBox 9"/>
          <p:cNvSpPr txBox="1"/>
          <p:nvPr/>
        </p:nvSpPr>
        <p:spPr>
          <a:xfrm>
            <a:off x="2618911" y="1119008"/>
            <a:ext cx="1416287" cy="307777"/>
          </a:xfrm>
          <a:prstGeom prst="rect">
            <a:avLst/>
          </a:prstGeom>
          <a:noFill/>
        </p:spPr>
        <p:txBody>
          <a:bodyPr wrap="square" lIns="0" tIns="0" rIns="0" bIns="0" rtlCol="0">
            <a:spAutoFit/>
          </a:bodyPr>
          <a:lstStyle/>
          <a:p>
            <a:pPr algn="ctr"/>
            <a:r>
              <a:rPr lang="en-GB" sz="2000" dirty="0" smtClean="0">
                <a:solidFill>
                  <a:srgbClr val="FF6600"/>
                </a:solidFill>
                <a:latin typeface="+mj-lt"/>
              </a:rPr>
              <a:t>Session 4</a:t>
            </a:r>
          </a:p>
        </p:txBody>
      </p:sp>
      <p:sp>
        <p:nvSpPr>
          <p:cNvPr id="11" name="TextBox 10"/>
          <p:cNvSpPr txBox="1"/>
          <p:nvPr/>
        </p:nvSpPr>
        <p:spPr>
          <a:xfrm>
            <a:off x="4661006" y="1119008"/>
            <a:ext cx="1416287" cy="307777"/>
          </a:xfrm>
          <a:prstGeom prst="rect">
            <a:avLst/>
          </a:prstGeom>
          <a:noFill/>
        </p:spPr>
        <p:txBody>
          <a:bodyPr wrap="square" lIns="0" tIns="0" rIns="0" bIns="0" rtlCol="0">
            <a:spAutoFit/>
          </a:bodyPr>
          <a:lstStyle/>
          <a:p>
            <a:pPr algn="ctr"/>
            <a:r>
              <a:rPr lang="en-GB" sz="2000" dirty="0" smtClean="0">
                <a:solidFill>
                  <a:srgbClr val="FF6600"/>
                </a:solidFill>
                <a:latin typeface="+mj-lt"/>
              </a:rPr>
              <a:t>Session 5</a:t>
            </a:r>
          </a:p>
        </p:txBody>
      </p:sp>
    </p:spTree>
    <p:extLst>
      <p:ext uri="{BB962C8B-B14F-4D97-AF65-F5344CB8AC3E}">
        <p14:creationId xmlns:p14="http://schemas.microsoft.com/office/powerpoint/2010/main" xmlns="" val="34080119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Spatial Chunking of </a:t>
            </a:r>
            <a:r>
              <a:rPr lang="en-GB" dirty="0"/>
              <a:t>M</a:t>
            </a:r>
            <a:r>
              <a:rPr lang="en-GB" dirty="0" smtClean="0"/>
              <a:t>aps</a:t>
            </a:r>
            <a:endParaRPr lang="en-GB" dirty="0"/>
          </a:p>
        </p:txBody>
      </p:sp>
      <p:pic>
        <p:nvPicPr>
          <p:cNvPr id="4"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583250" y="1305432"/>
            <a:ext cx="3979069" cy="3021806"/>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xtBox 4"/>
          <p:cNvSpPr txBox="1"/>
          <p:nvPr/>
        </p:nvSpPr>
        <p:spPr>
          <a:xfrm>
            <a:off x="447326" y="1572933"/>
            <a:ext cx="1214754" cy="561692"/>
          </a:xfrm>
          <a:prstGeom prst="rect">
            <a:avLst/>
          </a:prstGeom>
          <a:noFill/>
        </p:spPr>
        <p:txBody>
          <a:bodyPr wrap="square" lIns="68580" tIns="34290" rIns="68580" bIns="34290" rtlCol="0">
            <a:spAutoFit/>
          </a:bodyPr>
          <a:lstStyle/>
          <a:p>
            <a:r>
              <a:rPr lang="en-GB" sz="1600" dirty="0" smtClean="0">
                <a:latin typeface="+mj-lt"/>
              </a:rPr>
              <a:t>Commercial work</a:t>
            </a:r>
            <a:endParaRPr lang="en-GB" sz="1600" dirty="0">
              <a:latin typeface="+mj-lt"/>
            </a:endParaRPr>
          </a:p>
        </p:txBody>
      </p:sp>
      <p:sp>
        <p:nvSpPr>
          <p:cNvPr id="6" name="TextBox 5"/>
          <p:cNvSpPr txBox="1"/>
          <p:nvPr/>
        </p:nvSpPr>
        <p:spPr>
          <a:xfrm>
            <a:off x="440066" y="3820016"/>
            <a:ext cx="1158950" cy="561692"/>
          </a:xfrm>
          <a:prstGeom prst="rect">
            <a:avLst/>
          </a:prstGeom>
          <a:noFill/>
        </p:spPr>
        <p:txBody>
          <a:bodyPr wrap="square" lIns="68580" tIns="34290" rIns="68580" bIns="34290" rtlCol="0">
            <a:spAutoFit/>
          </a:bodyPr>
          <a:lstStyle/>
          <a:p>
            <a:r>
              <a:rPr lang="en-GB" sz="1600" dirty="0" smtClean="0">
                <a:latin typeface="+mj-lt"/>
              </a:rPr>
              <a:t>Most recent data</a:t>
            </a:r>
            <a:endParaRPr lang="en-GB" sz="1600" dirty="0">
              <a:latin typeface="+mj-lt"/>
            </a:endParaRPr>
          </a:p>
        </p:txBody>
      </p:sp>
      <p:sp>
        <p:nvSpPr>
          <p:cNvPr id="7" name="TextBox 6"/>
          <p:cNvSpPr txBox="1"/>
          <p:nvPr/>
        </p:nvSpPr>
        <p:spPr>
          <a:xfrm>
            <a:off x="455832" y="2491034"/>
            <a:ext cx="972108" cy="315471"/>
          </a:xfrm>
          <a:prstGeom prst="rect">
            <a:avLst/>
          </a:prstGeom>
          <a:noFill/>
        </p:spPr>
        <p:txBody>
          <a:bodyPr wrap="square" lIns="68580" tIns="34290" rIns="68580" bIns="34290" rtlCol="0">
            <a:spAutoFit/>
          </a:bodyPr>
          <a:lstStyle/>
          <a:p>
            <a:r>
              <a:rPr lang="en-GB" sz="1600" dirty="0" smtClean="0">
                <a:latin typeface="+mj-lt"/>
              </a:rPr>
              <a:t>Progress</a:t>
            </a:r>
            <a:endParaRPr lang="en-GB" sz="1600" dirty="0">
              <a:latin typeface="+mj-lt"/>
            </a:endParaRPr>
          </a:p>
        </p:txBody>
      </p:sp>
      <p:cxnSp>
        <p:nvCxnSpPr>
          <p:cNvPr id="8" name="Straight Arrow Connector 7"/>
          <p:cNvCxnSpPr/>
          <p:nvPr/>
        </p:nvCxnSpPr>
        <p:spPr>
          <a:xfrm>
            <a:off x="1421232" y="1978851"/>
            <a:ext cx="0" cy="1837510"/>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5633700" y="1950974"/>
            <a:ext cx="1188132" cy="561692"/>
          </a:xfrm>
          <a:prstGeom prst="rect">
            <a:avLst/>
          </a:prstGeom>
          <a:noFill/>
        </p:spPr>
        <p:txBody>
          <a:bodyPr wrap="square" lIns="68580" tIns="34290" rIns="68580" bIns="34290" rtlCol="0">
            <a:spAutoFit/>
          </a:bodyPr>
          <a:lstStyle>
            <a:defPPr>
              <a:defRPr lang="en-US"/>
            </a:defPPr>
            <a:lvl1pPr>
              <a:defRPr sz="1600">
                <a:latin typeface="+mj-lt"/>
              </a:defRPr>
            </a:lvl1pPr>
          </a:lstStyle>
          <a:p>
            <a:r>
              <a:rPr lang="en-GB" dirty="0"/>
              <a:t>Scientific work</a:t>
            </a:r>
          </a:p>
        </p:txBody>
      </p:sp>
      <p:sp>
        <p:nvSpPr>
          <p:cNvPr id="10" name="TextBox 9"/>
          <p:cNvSpPr txBox="1"/>
          <p:nvPr/>
        </p:nvSpPr>
        <p:spPr>
          <a:xfrm>
            <a:off x="2933400" y="4349452"/>
            <a:ext cx="1188132" cy="807913"/>
          </a:xfrm>
          <a:prstGeom prst="rect">
            <a:avLst/>
          </a:prstGeom>
          <a:noFill/>
        </p:spPr>
        <p:txBody>
          <a:bodyPr wrap="square" lIns="68580" tIns="34290" rIns="68580" bIns="34290" rtlCol="0">
            <a:spAutoFit/>
          </a:bodyPr>
          <a:lstStyle>
            <a:defPPr>
              <a:defRPr lang="en-US"/>
            </a:defPPr>
            <a:lvl1pPr>
              <a:defRPr sz="1600">
                <a:latin typeface="+mj-lt"/>
              </a:defRPr>
            </a:lvl1pPr>
          </a:lstStyle>
          <a:p>
            <a:r>
              <a:rPr lang="en-GB" dirty="0"/>
              <a:t>Separate scientific work</a:t>
            </a:r>
          </a:p>
        </p:txBody>
      </p:sp>
      <p:sp>
        <p:nvSpPr>
          <p:cNvPr id="11" name="TextBox 10"/>
          <p:cNvSpPr txBox="1"/>
          <p:nvPr/>
        </p:nvSpPr>
        <p:spPr>
          <a:xfrm>
            <a:off x="2717376" y="978866"/>
            <a:ext cx="2160058" cy="315471"/>
          </a:xfrm>
          <a:prstGeom prst="rect">
            <a:avLst/>
          </a:prstGeom>
          <a:noFill/>
        </p:spPr>
        <p:txBody>
          <a:bodyPr wrap="square" lIns="68580" tIns="34290" rIns="68580" bIns="34290" rtlCol="0">
            <a:spAutoFit/>
          </a:bodyPr>
          <a:lstStyle>
            <a:defPPr>
              <a:defRPr lang="en-US"/>
            </a:defPPr>
            <a:lvl1pPr>
              <a:defRPr sz="1600">
                <a:latin typeface="+mj-lt"/>
              </a:defRPr>
            </a:lvl1pPr>
          </a:lstStyle>
          <a:p>
            <a:r>
              <a:rPr lang="en-GB" dirty="0"/>
              <a:t>High level map</a:t>
            </a:r>
          </a:p>
        </p:txBody>
      </p:sp>
      <p:cxnSp>
        <p:nvCxnSpPr>
          <p:cNvPr id="12" name="Straight Arrow Connector 11"/>
          <p:cNvCxnSpPr/>
          <p:nvPr/>
        </p:nvCxnSpPr>
        <p:spPr>
          <a:xfrm>
            <a:off x="3203430" y="1255865"/>
            <a:ext cx="0" cy="559441"/>
          </a:xfrm>
          <a:prstGeom prst="straightConnector1">
            <a:avLst/>
          </a:prstGeom>
          <a:ln>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440066" y="968971"/>
            <a:ext cx="1819978" cy="307777"/>
          </a:xfrm>
          <a:prstGeom prst="rect">
            <a:avLst/>
          </a:prstGeom>
          <a:noFill/>
        </p:spPr>
        <p:txBody>
          <a:bodyPr wrap="square" lIns="0" tIns="0" rIns="0" bIns="0" rtlCol="0">
            <a:spAutoFit/>
          </a:bodyPr>
          <a:lstStyle/>
          <a:p>
            <a:r>
              <a:rPr lang="en-GB" sz="2000" dirty="0" smtClean="0">
                <a:solidFill>
                  <a:srgbClr val="FF6600"/>
                </a:solidFill>
                <a:latin typeface="+mj-lt"/>
              </a:rPr>
              <a:t>Sessions 1, S1</a:t>
            </a:r>
          </a:p>
        </p:txBody>
      </p:sp>
    </p:spTree>
    <p:extLst>
      <p:ext uri="{BB962C8B-B14F-4D97-AF65-F5344CB8AC3E}">
        <p14:creationId xmlns:p14="http://schemas.microsoft.com/office/powerpoint/2010/main" xmlns="" val="422518360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8754" y="339657"/>
            <a:ext cx="6739246" cy="851772"/>
          </a:xfrm>
        </p:spPr>
        <p:txBody>
          <a:bodyPr/>
          <a:lstStyle/>
          <a:p>
            <a:pPr algn="ctr"/>
            <a:r>
              <a:rPr lang="en-GB" dirty="0" smtClean="0"/>
              <a:t>Spatial Chunking and Linking within Maps</a:t>
            </a:r>
            <a:endParaRPr lang="en-GB" dirty="0"/>
          </a:p>
        </p:txBody>
      </p:sp>
      <p:pic>
        <p:nvPicPr>
          <p:cNvPr id="13" name="Picture 12"/>
          <p:cNvPicPr/>
          <p:nvPr/>
        </p:nvPicPr>
        <p:blipFill>
          <a:blip r:embed="rId2"/>
          <a:stretch>
            <a:fillRect/>
          </a:stretch>
        </p:blipFill>
        <p:spPr>
          <a:xfrm>
            <a:off x="206094" y="1300162"/>
            <a:ext cx="3996444" cy="3107792"/>
          </a:xfrm>
          <a:prstGeom prst="rect">
            <a:avLst/>
          </a:prstGeom>
        </p:spPr>
      </p:pic>
      <p:sp>
        <p:nvSpPr>
          <p:cNvPr id="14" name="Rectangle 13"/>
          <p:cNvSpPr/>
          <p:nvPr/>
        </p:nvSpPr>
        <p:spPr>
          <a:xfrm>
            <a:off x="4359579" y="1126662"/>
            <a:ext cx="2402886" cy="3454792"/>
          </a:xfrm>
          <a:prstGeom prst="rect">
            <a:avLst/>
          </a:prstGeom>
        </p:spPr>
        <p:txBody>
          <a:bodyPr wrap="square" lIns="68580" tIns="34290" rIns="68580" bIns="34290">
            <a:spAutoFit/>
          </a:bodyPr>
          <a:lstStyle/>
          <a:p>
            <a:pPr>
              <a:spcBef>
                <a:spcPts val="600"/>
              </a:spcBef>
            </a:pPr>
            <a:r>
              <a:rPr lang="en-GB" dirty="0">
                <a:solidFill>
                  <a:srgbClr val="0070C0"/>
                </a:solidFill>
                <a:latin typeface="+mj-lt"/>
              </a:rPr>
              <a:t>Blue – the results of experiments on stretched samples. Well understood area.</a:t>
            </a:r>
          </a:p>
          <a:p>
            <a:pPr>
              <a:spcBef>
                <a:spcPts val="600"/>
              </a:spcBef>
            </a:pPr>
            <a:r>
              <a:rPr lang="en-GB" dirty="0">
                <a:solidFill>
                  <a:srgbClr val="FF0000"/>
                </a:solidFill>
                <a:latin typeface="+mj-lt"/>
              </a:rPr>
              <a:t>Red – areas of uncertainty. Nano-chasms and sample cross sections are incongruous. Results of diffraction experiment not understood. Solutions needed</a:t>
            </a:r>
            <a:r>
              <a:rPr lang="en-GB" dirty="0" smtClean="0">
                <a:solidFill>
                  <a:srgbClr val="FF0000"/>
                </a:solidFill>
                <a:latin typeface="+mj-lt"/>
              </a:rPr>
              <a:t>.</a:t>
            </a:r>
          </a:p>
          <a:p>
            <a:pPr>
              <a:spcBef>
                <a:spcPts val="600"/>
              </a:spcBef>
            </a:pPr>
            <a:r>
              <a:rPr lang="en-GB" dirty="0">
                <a:solidFill>
                  <a:schemeClr val="accent6">
                    <a:lumMod val="75000"/>
                  </a:schemeClr>
                </a:solidFill>
                <a:latin typeface="+mj-lt"/>
              </a:rPr>
              <a:t>Orange. Notes show illustrate the interconnection </a:t>
            </a:r>
            <a:r>
              <a:rPr lang="en-GB" dirty="0" smtClean="0">
                <a:solidFill>
                  <a:schemeClr val="accent6">
                    <a:lumMod val="75000"/>
                  </a:schemeClr>
                </a:solidFill>
                <a:latin typeface="+mj-lt"/>
              </a:rPr>
              <a:t>and dependencies between </a:t>
            </a:r>
            <a:r>
              <a:rPr lang="en-GB" dirty="0">
                <a:solidFill>
                  <a:schemeClr val="accent6">
                    <a:lumMod val="75000"/>
                  </a:schemeClr>
                </a:solidFill>
                <a:latin typeface="+mj-lt"/>
              </a:rPr>
              <a:t>different areas of the graph</a:t>
            </a:r>
            <a:r>
              <a:rPr lang="en-GB" dirty="0">
                <a:latin typeface="+mj-lt"/>
              </a:rPr>
              <a:t>. </a:t>
            </a:r>
          </a:p>
        </p:txBody>
      </p:sp>
      <p:sp>
        <p:nvSpPr>
          <p:cNvPr id="5" name="TextBox 4"/>
          <p:cNvSpPr txBox="1"/>
          <p:nvPr/>
        </p:nvSpPr>
        <p:spPr>
          <a:xfrm>
            <a:off x="260505" y="910626"/>
            <a:ext cx="1819978" cy="307777"/>
          </a:xfrm>
          <a:prstGeom prst="rect">
            <a:avLst/>
          </a:prstGeom>
          <a:noFill/>
        </p:spPr>
        <p:txBody>
          <a:bodyPr wrap="square" lIns="0" tIns="0" rIns="0" bIns="0" rtlCol="0">
            <a:spAutoFit/>
          </a:bodyPr>
          <a:lstStyle/>
          <a:p>
            <a:r>
              <a:rPr lang="en-GB" sz="2000" dirty="0" smtClean="0">
                <a:solidFill>
                  <a:srgbClr val="FF6600"/>
                </a:solidFill>
                <a:latin typeface="+mj-lt"/>
              </a:rPr>
              <a:t>Sessions 2, S2</a:t>
            </a:r>
          </a:p>
        </p:txBody>
      </p:sp>
    </p:spTree>
    <p:extLst>
      <p:ext uri="{BB962C8B-B14F-4D97-AF65-F5344CB8AC3E}">
        <p14:creationId xmlns:p14="http://schemas.microsoft.com/office/powerpoint/2010/main" xmlns="" val="35876683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077" y="382689"/>
            <a:ext cx="6272954" cy="492443"/>
          </a:xfrm>
        </p:spPr>
        <p:txBody>
          <a:bodyPr/>
          <a:lstStyle/>
          <a:p>
            <a:pPr algn="ctr" defTabSz="685800">
              <a:lnSpc>
                <a:spcPct val="100000"/>
              </a:lnSpc>
              <a:defRPr/>
            </a:pPr>
            <a:r>
              <a:rPr lang="en-GB" sz="3200" dirty="0">
                <a:solidFill>
                  <a:schemeClr val="accent1">
                    <a:lumMod val="50000"/>
                  </a:schemeClr>
                </a:solidFill>
              </a:rPr>
              <a:t>Project Maps</a:t>
            </a:r>
          </a:p>
        </p:txBody>
      </p:sp>
      <p:pic>
        <p:nvPicPr>
          <p:cNvPr id="5" name="Picture 4" descr="C:\Users\v-geraro.EUROPE\Desktop\deskpiles session 1 david\For Gerard\Data_Session2\Screenshots-01_09_2010-15_36_32\screenshot - 01_09_2010-15_37_1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809187" y="1329612"/>
            <a:ext cx="3293999" cy="2459812"/>
          </a:xfrm>
          <a:prstGeom prst="rect">
            <a:avLst/>
          </a:prstGeom>
          <a:noFill/>
          <a:ln>
            <a:noFill/>
          </a:ln>
        </p:spPr>
      </p:pic>
    </p:spTree>
    <p:extLst>
      <p:ext uri="{BB962C8B-B14F-4D97-AF65-F5344CB8AC3E}">
        <p14:creationId xmlns:p14="http://schemas.microsoft.com/office/powerpoint/2010/main" xmlns="" val="40558570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 name="Picture 47" descr="C:\Users\v-geraro.EUROPE\Desktop\deskpiles session 1 david\For Gerard\Data_Session2\Screenshots-01_09_2010-15_36_32\screenshot - 01_09_2010-15_37_1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1809187" y="1329612"/>
            <a:ext cx="3293999" cy="2459812"/>
          </a:xfrm>
          <a:prstGeom prst="rect">
            <a:avLst/>
          </a:prstGeom>
          <a:noFill/>
          <a:ln>
            <a:noFill/>
          </a:ln>
        </p:spPr>
      </p:pic>
      <p:sp>
        <p:nvSpPr>
          <p:cNvPr id="4" name="Title 6"/>
          <p:cNvSpPr txBox="1">
            <a:spLocks noGrp="1"/>
          </p:cNvSpPr>
          <p:nvPr>
            <p:ph type="title"/>
          </p:nvPr>
        </p:nvSpPr>
        <p:spPr>
          <a:xfrm>
            <a:off x="292077" y="381221"/>
            <a:ext cx="6272954" cy="492443"/>
          </a:xfrm>
          <a:prstGeom prst="rect">
            <a:avLst/>
          </a:prstGeom>
        </p:spPr>
        <p:txBody>
          <a:bodyPr/>
          <a:lstStyle/>
          <a:p>
            <a:pPr algn="ctr" defTabSz="685800">
              <a:lnSpc>
                <a:spcPct val="100000"/>
              </a:lnSpc>
              <a:defRPr/>
            </a:pPr>
            <a:r>
              <a:rPr lang="en-GB" sz="3200" dirty="0">
                <a:solidFill>
                  <a:schemeClr val="accent1">
                    <a:lumMod val="50000"/>
                  </a:schemeClr>
                </a:solidFill>
              </a:rPr>
              <a:t>Project Maps</a:t>
            </a:r>
          </a:p>
        </p:txBody>
      </p:sp>
      <p:sp>
        <p:nvSpPr>
          <p:cNvPr id="15" name="Title 1"/>
          <p:cNvSpPr txBox="1">
            <a:spLocks/>
          </p:cNvSpPr>
          <p:nvPr/>
        </p:nvSpPr>
        <p:spPr>
          <a:xfrm>
            <a:off x="342900" y="205979"/>
            <a:ext cx="6172200" cy="857250"/>
          </a:xfrm>
          <a:prstGeom prst="rect">
            <a:avLst/>
          </a:prstGeom>
        </p:spPr>
        <p:txBody>
          <a:bodyPr vert="horz" lIns="68580" tIns="34290" rIns="68580" bIns="34290" rtlCol="0" anchor="t">
            <a:normAutofit/>
          </a:bodyPr>
          <a:lstStyle>
            <a:lvl1pPr algn="ctr" defTabSz="914400" rtl="0" eaLnBrk="1" latinLnBrk="0" hangingPunct="1">
              <a:spcBef>
                <a:spcPct val="0"/>
              </a:spcBef>
              <a:buNone/>
              <a:defRPr sz="4400" kern="1200">
                <a:solidFill>
                  <a:srgbClr val="00B0F0"/>
                </a:solidFill>
                <a:latin typeface="+mj-lt"/>
                <a:ea typeface="+mj-ea"/>
                <a:cs typeface="+mj-cs"/>
              </a:defRPr>
            </a:lvl1pPr>
          </a:lstStyle>
          <a:p>
            <a:endParaRPr lang="en-GB" dirty="0"/>
          </a:p>
        </p:txBody>
      </p:sp>
      <p:pic>
        <p:nvPicPr>
          <p:cNvPr id="6" name="Picture 5"/>
          <p:cNvPicPr/>
          <p:nvPr/>
        </p:nvPicPr>
        <p:blipFill>
          <a:blip r:embed="rId4">
            <a:extLst>
              <a:ext uri="{28A0092B-C50C-407E-A947-70E740481C1C}">
                <a14:useLocalDpi xmlns:a14="http://schemas.microsoft.com/office/drawing/2010/main" xmlns="" val="0"/>
              </a:ext>
            </a:extLst>
          </a:blip>
          <a:stretch>
            <a:fillRect/>
          </a:stretch>
        </p:blipFill>
        <p:spPr>
          <a:xfrm>
            <a:off x="5373216" y="1507677"/>
            <a:ext cx="1329452" cy="1874163"/>
          </a:xfrm>
          <a:prstGeom prst="rect">
            <a:avLst/>
          </a:prstGeom>
        </p:spPr>
      </p:pic>
      <p:pic>
        <p:nvPicPr>
          <p:cNvPr id="23" name="Picture 22"/>
          <p:cNvPicPr/>
          <p:nvPr/>
        </p:nvPicPr>
        <p:blipFill>
          <a:blip r:embed="rId5"/>
          <a:stretch>
            <a:fillRect/>
          </a:stretch>
        </p:blipFill>
        <p:spPr>
          <a:xfrm>
            <a:off x="6328983" y="2208353"/>
            <a:ext cx="292676" cy="145344"/>
          </a:xfrm>
          <a:prstGeom prst="rect">
            <a:avLst/>
          </a:prstGeom>
        </p:spPr>
      </p:pic>
      <p:pic>
        <p:nvPicPr>
          <p:cNvPr id="26" name="Picture 25"/>
          <p:cNvPicPr/>
          <p:nvPr/>
        </p:nvPicPr>
        <p:blipFill>
          <a:blip r:embed="rId6" cstate="print">
            <a:extLst>
              <a:ext uri="{28A0092B-C50C-407E-A947-70E740481C1C}">
                <a14:useLocalDpi xmlns:a14="http://schemas.microsoft.com/office/drawing/2010/main" xmlns="" val="0"/>
              </a:ext>
            </a:extLst>
          </a:blip>
          <a:stretch>
            <a:fillRect/>
          </a:stretch>
        </p:blipFill>
        <p:spPr>
          <a:xfrm>
            <a:off x="5835420" y="2956547"/>
            <a:ext cx="371737" cy="223010"/>
          </a:xfrm>
          <a:prstGeom prst="rect">
            <a:avLst/>
          </a:prstGeom>
        </p:spPr>
      </p:pic>
      <p:pic>
        <p:nvPicPr>
          <p:cNvPr id="27" name="Picture 26" descr="Machine generated alternative text: •1&#10;1&#10;200 nm"/>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5647536" y="2563768"/>
            <a:ext cx="187884" cy="130758"/>
          </a:xfrm>
          <a:prstGeom prst="rect">
            <a:avLst/>
          </a:prstGeom>
          <a:noFill/>
          <a:ln>
            <a:noFill/>
          </a:ln>
        </p:spPr>
      </p:pic>
      <p:pic>
        <p:nvPicPr>
          <p:cNvPr id="28" name="Picture 27"/>
          <p:cNvPicPr/>
          <p:nvPr/>
        </p:nvPicPr>
        <p:blipFill rotWithShape="1">
          <a:blip r:embed="rId8"/>
          <a:srcRect l="1355" t="7745" r="69910" b="17169"/>
          <a:stretch/>
        </p:blipFill>
        <p:spPr>
          <a:xfrm>
            <a:off x="6247907" y="2694525"/>
            <a:ext cx="228669" cy="214248"/>
          </a:xfrm>
          <a:prstGeom prst="rect">
            <a:avLst/>
          </a:prstGeom>
        </p:spPr>
      </p:pic>
      <p:pic>
        <p:nvPicPr>
          <p:cNvPr id="17" name="Picture 16"/>
          <p:cNvPicPr/>
          <p:nvPr/>
        </p:nvPicPr>
        <p:blipFill rotWithShape="1">
          <a:blip r:embed="rId9" cstate="print">
            <a:extLst>
              <a:ext uri="{28A0092B-C50C-407E-A947-70E740481C1C}">
                <a14:useLocalDpi xmlns:a14="http://schemas.microsoft.com/office/drawing/2010/main" xmlns="" val="0"/>
              </a:ext>
            </a:extLst>
          </a:blip>
          <a:srcRect t="22509"/>
          <a:stretch/>
        </p:blipFill>
        <p:spPr>
          <a:xfrm>
            <a:off x="3591018" y="3928113"/>
            <a:ext cx="1424713" cy="1073907"/>
          </a:xfrm>
          <a:prstGeom prst="rect">
            <a:avLst/>
          </a:prstGeom>
        </p:spPr>
      </p:pic>
      <p:pic>
        <p:nvPicPr>
          <p:cNvPr id="29" name="Picture 28"/>
          <p:cNvPicPr/>
          <p:nvPr/>
        </p:nvPicPr>
        <p:blipFill>
          <a:blip r:embed="rId10"/>
          <a:stretch>
            <a:fillRect/>
          </a:stretch>
        </p:blipFill>
        <p:spPr>
          <a:xfrm>
            <a:off x="3903803" y="4489503"/>
            <a:ext cx="509882" cy="392271"/>
          </a:xfrm>
          <a:prstGeom prst="rect">
            <a:avLst/>
          </a:prstGeom>
        </p:spPr>
      </p:pic>
      <p:pic>
        <p:nvPicPr>
          <p:cNvPr id="5" name="Picture 2"/>
          <p:cNvPicPr>
            <a:picLocks noChangeAspect="1" noChangeArrowheads="1"/>
          </p:cNvPicPr>
          <p:nvPr/>
        </p:nvPicPr>
        <p:blipFill>
          <a:blip r:embed="rId11">
            <a:extLst>
              <a:ext uri="{28A0092B-C50C-407E-A947-70E740481C1C}">
                <a14:useLocalDpi xmlns:a14="http://schemas.microsoft.com/office/drawing/2010/main" xmlns="" val="0"/>
              </a:ext>
            </a:extLst>
          </a:blip>
          <a:srcRect/>
          <a:stretch>
            <a:fillRect/>
          </a:stretch>
        </p:blipFill>
        <p:spPr bwMode="auto">
          <a:xfrm>
            <a:off x="172735" y="1545636"/>
            <a:ext cx="1312049" cy="186320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4" name="Picture 23"/>
          <p:cNvPicPr/>
          <p:nvPr/>
        </p:nvPicPr>
        <p:blipFill>
          <a:blip r:embed="rId12" cstate="print">
            <a:extLst>
              <a:ext uri="{28A0092B-C50C-407E-A947-70E740481C1C}">
                <a14:useLocalDpi xmlns:a14="http://schemas.microsoft.com/office/drawing/2010/main" xmlns="" val="0"/>
              </a:ext>
            </a:extLst>
          </a:blip>
          <a:stretch>
            <a:fillRect/>
          </a:stretch>
        </p:blipFill>
        <p:spPr>
          <a:xfrm>
            <a:off x="198605" y="1935389"/>
            <a:ext cx="357245" cy="243027"/>
          </a:xfrm>
          <a:prstGeom prst="rect">
            <a:avLst/>
          </a:prstGeom>
        </p:spPr>
      </p:pic>
      <p:pic>
        <p:nvPicPr>
          <p:cNvPr id="25" name="Picture 24"/>
          <p:cNvPicPr/>
          <p:nvPr/>
        </p:nvPicPr>
        <p:blipFill>
          <a:blip r:embed="rId13"/>
          <a:stretch>
            <a:fillRect/>
          </a:stretch>
        </p:blipFill>
        <p:spPr>
          <a:xfrm>
            <a:off x="641419" y="3003798"/>
            <a:ext cx="374681" cy="228063"/>
          </a:xfrm>
          <a:prstGeom prst="rect">
            <a:avLst/>
          </a:prstGeom>
        </p:spPr>
      </p:pic>
      <p:pic>
        <p:nvPicPr>
          <p:cNvPr id="30" name="Picture 29"/>
          <p:cNvPicPr/>
          <p:nvPr/>
        </p:nvPicPr>
        <p:blipFill rotWithShape="1">
          <a:blip r:embed="rId14"/>
          <a:srcRect l="16883" r="7003"/>
          <a:stretch/>
        </p:blipFill>
        <p:spPr>
          <a:xfrm>
            <a:off x="635457" y="2236846"/>
            <a:ext cx="421723" cy="426287"/>
          </a:xfrm>
          <a:prstGeom prst="rect">
            <a:avLst/>
          </a:prstGeom>
        </p:spPr>
      </p:pic>
      <p:pic>
        <p:nvPicPr>
          <p:cNvPr id="31" name="Picture 30"/>
          <p:cNvPicPr/>
          <p:nvPr/>
        </p:nvPicPr>
        <p:blipFill rotWithShape="1">
          <a:blip r:embed="rId15" cstate="print">
            <a:extLst>
              <a:ext uri="{28A0092B-C50C-407E-A947-70E740481C1C}">
                <a14:useLocalDpi xmlns:a14="http://schemas.microsoft.com/office/drawing/2010/main" xmlns="" val="0"/>
              </a:ext>
            </a:extLst>
          </a:blip>
          <a:srcRect b="16739"/>
          <a:stretch/>
        </p:blipFill>
        <p:spPr>
          <a:xfrm>
            <a:off x="626182" y="1761767"/>
            <a:ext cx="389918" cy="275588"/>
          </a:xfrm>
          <a:prstGeom prst="rect">
            <a:avLst/>
          </a:prstGeom>
        </p:spPr>
      </p:pic>
      <p:pic>
        <p:nvPicPr>
          <p:cNvPr id="32" name="Picture 31"/>
          <p:cNvPicPr/>
          <p:nvPr/>
        </p:nvPicPr>
        <p:blipFill rotWithShape="1">
          <a:blip r:embed="rId16"/>
          <a:srcRect b="19999"/>
          <a:stretch/>
        </p:blipFill>
        <p:spPr>
          <a:xfrm>
            <a:off x="198605" y="3068052"/>
            <a:ext cx="357245" cy="201202"/>
          </a:xfrm>
          <a:prstGeom prst="rect">
            <a:avLst/>
          </a:prstGeom>
        </p:spPr>
      </p:pic>
      <p:pic>
        <p:nvPicPr>
          <p:cNvPr id="16" name="Picture 15"/>
          <p:cNvPicPr/>
          <p:nvPr/>
        </p:nvPicPr>
        <p:blipFill rotWithShape="1">
          <a:blip r:embed="rId17"/>
          <a:srcRect t="20031"/>
          <a:stretch/>
        </p:blipFill>
        <p:spPr>
          <a:xfrm>
            <a:off x="1862826" y="3956133"/>
            <a:ext cx="1371773" cy="1045887"/>
          </a:xfrm>
          <a:prstGeom prst="rect">
            <a:avLst/>
          </a:prstGeom>
        </p:spPr>
      </p:pic>
      <p:pic>
        <p:nvPicPr>
          <p:cNvPr id="33" name="Picture 32"/>
          <p:cNvPicPr/>
          <p:nvPr/>
        </p:nvPicPr>
        <p:blipFill rotWithShape="1">
          <a:blip r:embed="rId8"/>
          <a:srcRect l="33262" t="7745" r="38439" b="17169"/>
          <a:stretch/>
        </p:blipFill>
        <p:spPr>
          <a:xfrm>
            <a:off x="2750533" y="4515966"/>
            <a:ext cx="274694" cy="216281"/>
          </a:xfrm>
          <a:prstGeom prst="rect">
            <a:avLst/>
          </a:prstGeom>
        </p:spPr>
      </p:pic>
      <p:pic>
        <p:nvPicPr>
          <p:cNvPr id="34" name="Picture 33"/>
          <p:cNvPicPr/>
          <p:nvPr/>
        </p:nvPicPr>
        <p:blipFill rotWithShape="1">
          <a:blip r:embed="rId8"/>
          <a:srcRect l="65015" t="9651" r="5647" b="15576"/>
          <a:stretch/>
        </p:blipFill>
        <p:spPr>
          <a:xfrm>
            <a:off x="2167689" y="4529725"/>
            <a:ext cx="287635" cy="190745"/>
          </a:xfrm>
          <a:prstGeom prst="rect">
            <a:avLst/>
          </a:prstGeom>
        </p:spPr>
      </p:pic>
    </p:spTree>
    <p:extLst>
      <p:ext uri="{BB962C8B-B14F-4D97-AF65-F5344CB8AC3E}">
        <p14:creationId xmlns:p14="http://schemas.microsoft.com/office/powerpoint/2010/main" xmlns="" val="354866739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9" presetClass="path" presetSubtype="0" accel="50000" decel="50000" fill="hold" nodeType="clickEffect">
                                  <p:stCondLst>
                                    <p:cond delay="0"/>
                                  </p:stCondLst>
                                  <p:childTnLst>
                                    <p:animMotion origin="layout" path="M -4.72222E-6 -2.41499E-6 L 0.53941 0.15244 " pathEditMode="relative" rAng="0" ptsTypes="AA">
                                      <p:cBhvr>
                                        <p:cTn id="6" dur="2000" fill="hold"/>
                                        <p:tgtEl>
                                          <p:spTgt spid="24"/>
                                        </p:tgtEl>
                                        <p:attrNameLst>
                                          <p:attrName>ppt_x</p:attrName>
                                          <p:attrName>ppt_y</p:attrName>
                                        </p:attrNameLst>
                                      </p:cBhvr>
                                      <p:rCtr x="26962" y="7610"/>
                                    </p:animMotion>
                                  </p:childTnLst>
                                </p:cTn>
                              </p:par>
                              <p:par>
                                <p:cTn id="7" presetID="49" presetClass="path" presetSubtype="0" accel="50000" decel="50000" fill="hold" nodeType="withEffect">
                                  <p:stCondLst>
                                    <p:cond delay="0"/>
                                  </p:stCondLst>
                                  <p:childTnLst>
                                    <p:animMotion origin="layout" path="M -3.33333E-6 2.03562E-6 L 0.41059 -0.15846 " pathEditMode="relative" rAng="0" ptsTypes="AA">
                                      <p:cBhvr>
                                        <p:cTn id="8" dur="2000" fill="hold"/>
                                        <p:tgtEl>
                                          <p:spTgt spid="25"/>
                                        </p:tgtEl>
                                        <p:attrNameLst>
                                          <p:attrName>ppt_x</p:attrName>
                                          <p:attrName>ppt_y</p:attrName>
                                        </p:attrNameLst>
                                      </p:cBhvr>
                                      <p:rCtr x="20521" y="-7934"/>
                                    </p:animMotion>
                                  </p:childTnLst>
                                </p:cTn>
                              </p:par>
                              <p:par>
                                <p:cTn id="9" presetID="49" presetClass="path" presetSubtype="0" accel="50000" decel="50000" fill="hold" nodeType="withEffect">
                                  <p:stCondLst>
                                    <p:cond delay="0"/>
                                  </p:stCondLst>
                                  <p:childTnLst>
                                    <p:animMotion origin="layout" path="M 2.5E-6 1.70715E-6 L 0.56562 0.0761 " pathEditMode="relative" rAng="0" ptsTypes="AA">
                                      <p:cBhvr>
                                        <p:cTn id="10" dur="2000" fill="hold"/>
                                        <p:tgtEl>
                                          <p:spTgt spid="30"/>
                                        </p:tgtEl>
                                        <p:attrNameLst>
                                          <p:attrName>ppt_x</p:attrName>
                                          <p:attrName>ppt_y</p:attrName>
                                        </p:attrNameLst>
                                      </p:cBhvr>
                                      <p:rCtr x="28281" y="3794"/>
                                    </p:animMotion>
                                  </p:childTnLst>
                                </p:cTn>
                              </p:par>
                              <p:par>
                                <p:cTn id="11" presetID="49" presetClass="path" presetSubtype="0" accel="50000" decel="50000" fill="hold" nodeType="withEffect">
                                  <p:stCondLst>
                                    <p:cond delay="0"/>
                                  </p:stCondLst>
                                  <p:childTnLst>
                                    <p:animMotion origin="layout" path="M -3.05556E-6 1.36942E-6 L 0.52691 0.06569 " pathEditMode="relative" rAng="0" ptsTypes="AA">
                                      <p:cBhvr>
                                        <p:cTn id="12" dur="2000" fill="hold"/>
                                        <p:tgtEl>
                                          <p:spTgt spid="31"/>
                                        </p:tgtEl>
                                        <p:attrNameLst>
                                          <p:attrName>ppt_x</p:attrName>
                                          <p:attrName>ppt_y</p:attrName>
                                        </p:attrNameLst>
                                      </p:cBhvr>
                                      <p:rCtr x="26337" y="3285"/>
                                    </p:animMotion>
                                  </p:childTnLst>
                                </p:cTn>
                              </p:par>
                              <p:par>
                                <p:cTn id="13" presetID="49" presetClass="path" presetSubtype="0" accel="50000" decel="50000" fill="hold" nodeType="withEffect">
                                  <p:stCondLst>
                                    <p:cond delay="0"/>
                                  </p:stCondLst>
                                  <p:childTnLst>
                                    <p:animMotion origin="layout" path="M 3.88889E-6 1.08952E-6 L 0.67031 -0.17604 " pathEditMode="relative" rAng="0" ptsTypes="AA">
                                      <p:cBhvr>
                                        <p:cTn id="14" dur="2000" fill="hold"/>
                                        <p:tgtEl>
                                          <p:spTgt spid="32"/>
                                        </p:tgtEl>
                                        <p:attrNameLst>
                                          <p:attrName>ppt_x</p:attrName>
                                          <p:attrName>ppt_y</p:attrName>
                                        </p:attrNameLst>
                                      </p:cBhvr>
                                      <p:rCtr x="33507" y="-8813"/>
                                    </p:animMotion>
                                  </p:childTnLst>
                                </p:cTn>
                              </p:par>
                            </p:childTnLst>
                          </p:cTn>
                        </p:par>
                      </p:childTnLst>
                    </p:cTn>
                  </p:par>
                  <p:par>
                    <p:cTn id="15" fill="hold">
                      <p:stCondLst>
                        <p:cond delay="indefinite"/>
                      </p:stCondLst>
                      <p:childTnLst>
                        <p:par>
                          <p:cTn id="16" fill="hold">
                            <p:stCondLst>
                              <p:cond delay="0"/>
                            </p:stCondLst>
                            <p:childTnLst>
                              <p:par>
                                <p:cTn id="17" presetID="56" presetClass="path" presetSubtype="0" accel="50000" decel="50000" fill="hold" nodeType="clickEffect">
                                  <p:stCondLst>
                                    <p:cond delay="0"/>
                                  </p:stCondLst>
                                  <p:childTnLst>
                                    <p:animMotion origin="layout" path="M 3.05556E-6 -1.50359E-7 L 0.00017 -0.43026 " pathEditMode="relative" rAng="0" ptsTypes="AA">
                                      <p:cBhvr>
                                        <p:cTn id="18" dur="2000" fill="hold"/>
                                        <p:tgtEl>
                                          <p:spTgt spid="33"/>
                                        </p:tgtEl>
                                        <p:attrNameLst>
                                          <p:attrName>ppt_x</p:attrName>
                                          <p:attrName>ppt_y</p:attrName>
                                        </p:attrNameLst>
                                      </p:cBhvr>
                                      <p:rCtr x="0" y="-21513"/>
                                    </p:animMotion>
                                  </p:childTnLst>
                                </p:cTn>
                              </p:par>
                              <p:par>
                                <p:cTn id="19" presetID="56" presetClass="path" presetSubtype="0" accel="50000" decel="50000" fill="hold" nodeType="withEffect">
                                  <p:stCondLst>
                                    <p:cond delay="0"/>
                                  </p:stCondLst>
                                  <p:childTnLst>
                                    <p:animMotion origin="layout" path="M 8.33333E-7 -1.50359E-7 L 0.07639 -0.48277 " pathEditMode="relative" rAng="0" ptsTypes="AA">
                                      <p:cBhvr>
                                        <p:cTn id="20" dur="2000" fill="hold"/>
                                        <p:tgtEl>
                                          <p:spTgt spid="34"/>
                                        </p:tgtEl>
                                        <p:attrNameLst>
                                          <p:attrName>ppt_x</p:attrName>
                                          <p:attrName>ppt_y</p:attrName>
                                        </p:attrNameLst>
                                      </p:cBhvr>
                                      <p:rCtr x="3819" y="-24150"/>
                                    </p:animMotion>
                                  </p:childTnLst>
                                </p:cTn>
                              </p:par>
                              <p:par>
                                <p:cTn id="21" presetID="56" presetClass="path" presetSubtype="0" accel="50000" decel="50000" fill="hold" nodeType="withEffect">
                                  <p:stCondLst>
                                    <p:cond delay="0"/>
                                  </p:stCondLst>
                                  <p:childTnLst>
                                    <p:animMotion origin="layout" path="M -3.88889E-6 4.75364E-6 L -0.02743 -0.2459 " pathEditMode="relative" rAng="0" ptsTypes="AA">
                                      <p:cBhvr>
                                        <p:cTn id="22" dur="2000" fill="hold"/>
                                        <p:tgtEl>
                                          <p:spTgt spid="29"/>
                                        </p:tgtEl>
                                        <p:attrNameLst>
                                          <p:attrName>ppt_x</p:attrName>
                                          <p:attrName>ppt_y</p:attrName>
                                        </p:attrNameLst>
                                      </p:cBhvr>
                                      <p:rCtr x="-1372" y="-12306"/>
                                    </p:animMotion>
                                  </p:childTnLst>
                                </p:cTn>
                              </p:par>
                            </p:childTnLst>
                          </p:cTn>
                        </p:par>
                      </p:childTnLst>
                    </p:cTn>
                  </p:par>
                  <p:par>
                    <p:cTn id="23" fill="hold">
                      <p:stCondLst>
                        <p:cond delay="indefinite"/>
                      </p:stCondLst>
                      <p:childTnLst>
                        <p:par>
                          <p:cTn id="24" fill="hold">
                            <p:stCondLst>
                              <p:cond delay="0"/>
                            </p:stCondLst>
                            <p:childTnLst>
                              <p:par>
                                <p:cTn id="25" presetID="56" presetClass="path" presetSubtype="0" accel="50000" decel="50000" fill="hold" nodeType="clickEffect">
                                  <p:stCondLst>
                                    <p:cond delay="0"/>
                                  </p:stCondLst>
                                  <p:childTnLst>
                                    <p:animMotion origin="layout" path="M -2.77778E-6 -1.11111E-6 L -0.38437 0.04144 " pathEditMode="relative" rAng="0" ptsTypes="AA">
                                      <p:cBhvr>
                                        <p:cTn id="26" dur="2000" fill="hold"/>
                                        <p:tgtEl>
                                          <p:spTgt spid="27"/>
                                        </p:tgtEl>
                                        <p:attrNameLst>
                                          <p:attrName>ppt_x</p:attrName>
                                          <p:attrName>ppt_y</p:attrName>
                                        </p:attrNameLst>
                                      </p:cBhvr>
                                      <p:rCtr x="-19219" y="2060"/>
                                    </p:animMotion>
                                  </p:childTnLst>
                                </p:cTn>
                              </p:par>
                              <p:par>
                                <p:cTn id="27" presetID="56" presetClass="path" presetSubtype="0" accel="50000" decel="50000" fill="hold" nodeType="withEffect">
                                  <p:stCondLst>
                                    <p:cond delay="0"/>
                                  </p:stCondLst>
                                  <p:childTnLst>
                                    <p:animMotion origin="layout" path="M 2.22222E-6 4.07407E-6 L -0.45139 -0.13912 " pathEditMode="relative" rAng="0" ptsTypes="AA">
                                      <p:cBhvr>
                                        <p:cTn id="28" dur="2000" fill="hold"/>
                                        <p:tgtEl>
                                          <p:spTgt spid="28"/>
                                        </p:tgtEl>
                                        <p:attrNameLst>
                                          <p:attrName>ppt_x</p:attrName>
                                          <p:attrName>ppt_y</p:attrName>
                                        </p:attrNameLst>
                                      </p:cBhvr>
                                      <p:rCtr x="-22569" y="-6968"/>
                                    </p:animMotion>
                                  </p:childTnLst>
                                </p:cTn>
                              </p:par>
                              <p:par>
                                <p:cTn id="29" presetID="56" presetClass="path" presetSubtype="0" accel="50000" decel="50000" fill="hold" nodeType="withEffect">
                                  <p:stCondLst>
                                    <p:cond delay="0"/>
                                  </p:stCondLst>
                                  <p:childTnLst>
                                    <p:animMotion origin="layout" path="M 2.77778E-6 1.48148E-6 L -0.41268 0.10903 " pathEditMode="relative" rAng="0" ptsTypes="AA">
                                      <p:cBhvr>
                                        <p:cTn id="30" dur="2000" fill="hold"/>
                                        <p:tgtEl>
                                          <p:spTgt spid="23"/>
                                        </p:tgtEl>
                                        <p:attrNameLst>
                                          <p:attrName>ppt_x</p:attrName>
                                          <p:attrName>ppt_y</p:attrName>
                                        </p:attrNameLst>
                                      </p:cBhvr>
                                      <p:rCtr x="-20642" y="5440"/>
                                    </p:animMotion>
                                  </p:childTnLst>
                                </p:cTn>
                              </p:par>
                              <p:par>
                                <p:cTn id="31" presetID="6" presetClass="emph" presetSubtype="0" fill="hold" nodeType="withEffect">
                                  <p:stCondLst>
                                    <p:cond delay="0"/>
                                  </p:stCondLst>
                                  <p:childTnLst>
                                    <p:animScale>
                                      <p:cBhvr>
                                        <p:cTn id="32" dur="2000" fill="hold"/>
                                        <p:tgtEl>
                                          <p:spTgt spid="27"/>
                                        </p:tgtEl>
                                      </p:cBhvr>
                                      <p:by x="400000" y="4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78618" y="0"/>
            <a:ext cx="1519065" cy="51435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2" name="Title 1"/>
          <p:cNvSpPr>
            <a:spLocks noGrp="1"/>
          </p:cNvSpPr>
          <p:nvPr>
            <p:ph type="title"/>
          </p:nvPr>
        </p:nvSpPr>
        <p:spPr>
          <a:xfrm>
            <a:off x="396785" y="327968"/>
            <a:ext cx="5108807" cy="589364"/>
          </a:xfrm>
        </p:spPr>
        <p:txBody>
          <a:bodyPr>
            <a:noAutofit/>
          </a:bodyPr>
          <a:lstStyle/>
          <a:p>
            <a:pPr>
              <a:lnSpc>
                <a:spcPct val="100000"/>
              </a:lnSpc>
            </a:pPr>
            <a:r>
              <a:rPr lang="en-GB" dirty="0"/>
              <a:t>Learnings: Decoupling information units from documents  </a:t>
            </a:r>
          </a:p>
        </p:txBody>
      </p:sp>
      <p:sp>
        <p:nvSpPr>
          <p:cNvPr id="3" name="Content Placeholder 2"/>
          <p:cNvSpPr>
            <a:spLocks noGrp="1"/>
          </p:cNvSpPr>
          <p:nvPr>
            <p:ph idx="1"/>
          </p:nvPr>
        </p:nvSpPr>
        <p:spPr>
          <a:xfrm>
            <a:off x="436720" y="1321485"/>
            <a:ext cx="4558527" cy="2286780"/>
          </a:xfrm>
        </p:spPr>
        <p:txBody>
          <a:bodyPr/>
          <a:lstStyle/>
          <a:p>
            <a:pPr>
              <a:buClrTx/>
              <a:buSzPct val="100000"/>
              <a:buFont typeface="Arial" panose="020B0604020202020204" pitchFamily="34" charset="0"/>
              <a:buChar char="•"/>
            </a:pPr>
            <a:r>
              <a:rPr lang="en-GB" sz="1800" i="1" dirty="0" smtClean="0"/>
              <a:t>P</a:t>
            </a:r>
            <a:r>
              <a:rPr lang="x-none" sz="1800" i="1" smtClean="0"/>
              <a:t>articipants </a:t>
            </a:r>
            <a:r>
              <a:rPr lang="x-none" sz="1800" i="1"/>
              <a:t>imported sub-parts of the documents. </a:t>
            </a:r>
            <a:endParaRPr lang="en-GB" sz="1800" i="1" dirty="0" smtClean="0"/>
          </a:p>
          <a:p>
            <a:pPr>
              <a:buClrTx/>
              <a:buSzPct val="100000"/>
              <a:buFont typeface="Arial" panose="020B0604020202020204" pitchFamily="34" charset="0"/>
              <a:buChar char="•"/>
            </a:pPr>
            <a:r>
              <a:rPr lang="en-GB" sz="1800" i="1" dirty="0" smtClean="0"/>
              <a:t>Extracting content was </a:t>
            </a:r>
            <a:r>
              <a:rPr lang="x-none" sz="1800" i="1" smtClean="0"/>
              <a:t>not </a:t>
            </a:r>
            <a:r>
              <a:rPr lang="x-none" sz="1800" i="1"/>
              <a:t>fully supported across file </a:t>
            </a:r>
            <a:r>
              <a:rPr lang="x-none" sz="1800" i="1" smtClean="0"/>
              <a:t>types</a:t>
            </a:r>
            <a:r>
              <a:rPr lang="en-GB" sz="1800" i="1" dirty="0" smtClean="0"/>
              <a:t>;</a:t>
            </a:r>
            <a:r>
              <a:rPr lang="x-none" sz="1800" i="1" smtClean="0"/>
              <a:t> participants </a:t>
            </a:r>
            <a:r>
              <a:rPr lang="en-GB" sz="1800" i="1" dirty="0" smtClean="0"/>
              <a:t>used </a:t>
            </a:r>
            <a:r>
              <a:rPr lang="x-none" sz="1800" i="1" smtClean="0"/>
              <a:t>workarounds </a:t>
            </a:r>
            <a:r>
              <a:rPr lang="x-none" sz="1800" i="1"/>
              <a:t>such as cut</a:t>
            </a:r>
            <a:r>
              <a:rPr lang="en-GB" sz="1800" i="1" dirty="0"/>
              <a:t>&amp;</a:t>
            </a:r>
            <a:r>
              <a:rPr lang="x-none" sz="1800" i="1" smtClean="0"/>
              <a:t>past</a:t>
            </a:r>
            <a:r>
              <a:rPr lang="en-GB" sz="1800" i="1" dirty="0" smtClean="0"/>
              <a:t>e</a:t>
            </a:r>
          </a:p>
          <a:p>
            <a:pPr>
              <a:buClrTx/>
              <a:buSzPct val="100000"/>
              <a:buFont typeface="Arial" panose="020B0604020202020204" pitchFamily="34" charset="0"/>
              <a:buChar char="•"/>
            </a:pPr>
            <a:r>
              <a:rPr lang="en-GB" sz="1800" i="1" dirty="0" smtClean="0"/>
              <a:t>T</a:t>
            </a:r>
            <a:r>
              <a:rPr lang="x-none" sz="1800" i="1" smtClean="0"/>
              <a:t>he </a:t>
            </a:r>
            <a:r>
              <a:rPr lang="x-none" sz="1800" i="1"/>
              <a:t>document file is</a:t>
            </a:r>
            <a:r>
              <a:rPr lang="en-US" sz="1800" i="1" dirty="0"/>
              <a:t> too course grain for creating project maps</a:t>
            </a:r>
            <a:r>
              <a:rPr lang="en-US" sz="1800" dirty="0"/>
              <a:t>.</a:t>
            </a:r>
            <a:endParaRPr lang="en-GB" dirty="0" smtClean="0">
              <a:solidFill>
                <a:schemeClr val="accent1">
                  <a:lumMod val="50000"/>
                </a:schemeClr>
              </a:solidFill>
            </a:endParaRPr>
          </a:p>
        </p:txBody>
      </p:sp>
      <p:pic>
        <p:nvPicPr>
          <p:cNvPr id="8" name="Picture 7" descr="C:\Users\v-geraro.EUROPE\Desktop\deskpiles session 1 david\For Gerard\Data_Session2\Screenshots-01_09_2010-15_36_32\screenshot - 01_09_2010-15_37_10.png"/>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bwMode="auto">
          <a:xfrm>
            <a:off x="4931354" y="1102450"/>
            <a:ext cx="1926646" cy="1438734"/>
          </a:xfrm>
          <a:prstGeom prst="rect">
            <a:avLst/>
          </a:prstGeom>
          <a:noFill/>
          <a:ln>
            <a:noFill/>
          </a:ln>
        </p:spPr>
      </p:pic>
      <p:pic>
        <p:nvPicPr>
          <p:cNvPr id="9" name="Picture 8"/>
          <p:cNvPicPr/>
          <p:nvPr/>
        </p:nvPicPr>
        <p:blipFill>
          <a:blip r:embed="rId4">
            <a:extLst>
              <a:ext uri="{28A0092B-C50C-407E-A947-70E740481C1C}">
                <a14:useLocalDpi xmlns:a14="http://schemas.microsoft.com/office/drawing/2010/main" xmlns="" val="0"/>
              </a:ext>
            </a:extLst>
          </a:blip>
          <a:stretch>
            <a:fillRect/>
          </a:stretch>
        </p:blipFill>
        <p:spPr>
          <a:xfrm>
            <a:off x="4995247" y="2737999"/>
            <a:ext cx="1329452" cy="1874163"/>
          </a:xfrm>
          <a:prstGeom prst="rect">
            <a:avLst/>
          </a:prstGeom>
        </p:spPr>
      </p:pic>
      <p:sp>
        <p:nvSpPr>
          <p:cNvPr id="4" name="TextBox 3"/>
          <p:cNvSpPr txBox="1"/>
          <p:nvPr/>
        </p:nvSpPr>
        <p:spPr>
          <a:xfrm>
            <a:off x="348903" y="3996609"/>
            <a:ext cx="4460603" cy="760959"/>
          </a:xfrm>
          <a:prstGeom prst="rect">
            <a:avLst/>
          </a:prstGeom>
          <a:noFill/>
          <a:ln>
            <a:solidFill>
              <a:srgbClr val="FF9900"/>
            </a:solidFill>
          </a:ln>
        </p:spPr>
        <p:txBody>
          <a:bodyPr wrap="square" lIns="0" tIns="72000" rIns="0" bIns="72000" rtlCol="0">
            <a:spAutoFit/>
          </a:bodyPr>
          <a:lstStyle>
            <a:defPPr>
              <a:defRPr lang="en-US"/>
            </a:defPPr>
            <a:lvl1pPr marL="82550">
              <a:defRPr sz="2000">
                <a:gradFill>
                  <a:gsLst>
                    <a:gs pos="2917">
                      <a:schemeClr val="tx1"/>
                    </a:gs>
                    <a:gs pos="30000">
                      <a:schemeClr val="tx1"/>
                    </a:gs>
                  </a:gsLst>
                  <a:lin ang="5400000" scaled="0"/>
                </a:gradFill>
                <a:latin typeface="+mj-lt"/>
              </a:defRPr>
            </a:lvl1pPr>
          </a:lstStyle>
          <a:p>
            <a:r>
              <a:rPr lang="en-GB" dirty="0"/>
              <a:t>We require content extraction and format transformation services</a:t>
            </a:r>
          </a:p>
        </p:txBody>
      </p:sp>
    </p:spTree>
    <p:extLst>
      <p:ext uri="{BB962C8B-B14F-4D97-AF65-F5344CB8AC3E}">
        <p14:creationId xmlns:p14="http://schemas.microsoft.com/office/powerpoint/2010/main" xmlns="" val="35604507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178617" y="576"/>
            <a:ext cx="1519065" cy="5143500"/>
          </a:xfrm>
          <a:prstGeom prst="rect">
            <a:avLst/>
          </a:prstGeom>
          <a:solidFill>
            <a:schemeClr val="tx1">
              <a:lumMod val="10000"/>
              <a:lumOff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p>
        </p:txBody>
      </p:sp>
      <p:sp>
        <p:nvSpPr>
          <p:cNvPr id="2" name="Title 1"/>
          <p:cNvSpPr>
            <a:spLocks noGrp="1"/>
          </p:cNvSpPr>
          <p:nvPr>
            <p:ph type="title"/>
          </p:nvPr>
        </p:nvSpPr>
        <p:spPr>
          <a:xfrm>
            <a:off x="396785" y="327968"/>
            <a:ext cx="4781833" cy="589364"/>
          </a:xfrm>
        </p:spPr>
        <p:txBody>
          <a:bodyPr>
            <a:noAutofit/>
          </a:bodyPr>
          <a:lstStyle/>
          <a:p>
            <a:pPr>
              <a:lnSpc>
                <a:spcPct val="100000"/>
              </a:lnSpc>
            </a:pPr>
            <a:r>
              <a:rPr lang="en-GB" dirty="0"/>
              <a:t>Learnings: </a:t>
            </a:r>
            <a:r>
              <a:rPr lang="en-GB" dirty="0" smtClean="0"/>
              <a:t>Spatial and explicit linking </a:t>
            </a:r>
            <a:endParaRPr lang="en-GB" dirty="0"/>
          </a:p>
        </p:txBody>
      </p:sp>
      <p:sp>
        <p:nvSpPr>
          <p:cNvPr id="3" name="Content Placeholder 2"/>
          <p:cNvSpPr>
            <a:spLocks noGrp="1"/>
          </p:cNvSpPr>
          <p:nvPr>
            <p:ph idx="1"/>
          </p:nvPr>
        </p:nvSpPr>
        <p:spPr>
          <a:xfrm>
            <a:off x="436721" y="1321485"/>
            <a:ext cx="4309885" cy="1905137"/>
          </a:xfrm>
        </p:spPr>
        <p:txBody>
          <a:bodyPr/>
          <a:lstStyle/>
          <a:p>
            <a:pPr>
              <a:buClrTx/>
              <a:buSzPct val="100000"/>
              <a:buFont typeface="Arial" panose="020B0604020202020204" pitchFamily="34" charset="0"/>
              <a:buChar char="•"/>
            </a:pPr>
            <a:r>
              <a:rPr lang="en-GB" sz="1800" i="1" dirty="0"/>
              <a:t>The participants used space, links, and annotations to express relationships among information items in the map. </a:t>
            </a:r>
            <a:endParaRPr lang="en-GB" sz="1800" i="1" dirty="0" smtClean="0"/>
          </a:p>
          <a:p>
            <a:pPr>
              <a:buClrTx/>
              <a:buSzPct val="100000"/>
              <a:buFont typeface="Arial" panose="020B0604020202020204" pitchFamily="34" charset="0"/>
              <a:buChar char="•"/>
            </a:pPr>
            <a:r>
              <a:rPr lang="en-GB" sz="1800" i="1" dirty="0" smtClean="0"/>
              <a:t>The semantic </a:t>
            </a:r>
            <a:r>
              <a:rPr lang="en-GB" sz="1800" i="1" dirty="0"/>
              <a:t>regions within the </a:t>
            </a:r>
            <a:r>
              <a:rPr lang="en-GB" sz="1800" i="1" dirty="0" smtClean="0"/>
              <a:t>map could </a:t>
            </a:r>
            <a:r>
              <a:rPr lang="en-GB" sz="1800" i="1" dirty="0"/>
              <a:t>be ambiguous to third parties </a:t>
            </a:r>
            <a:r>
              <a:rPr lang="en-GB" sz="1800" i="1" dirty="0" smtClean="0"/>
              <a:t>without a digital trace of interaction that led to the map </a:t>
            </a:r>
            <a:endParaRPr lang="en-GB" dirty="0" smtClean="0">
              <a:solidFill>
                <a:schemeClr val="accent1">
                  <a:lumMod val="50000"/>
                </a:schemeClr>
              </a:solidFill>
            </a:endParaRPr>
          </a:p>
        </p:txBody>
      </p:sp>
      <p:sp>
        <p:nvSpPr>
          <p:cNvPr id="4" name="TextBox 3"/>
          <p:cNvSpPr txBox="1"/>
          <p:nvPr/>
        </p:nvSpPr>
        <p:spPr>
          <a:xfrm>
            <a:off x="467651" y="3613188"/>
            <a:ext cx="4451699" cy="1453457"/>
          </a:xfrm>
          <a:prstGeom prst="rect">
            <a:avLst/>
          </a:prstGeom>
          <a:noFill/>
          <a:ln>
            <a:solidFill>
              <a:srgbClr val="FF9900"/>
            </a:solidFill>
          </a:ln>
        </p:spPr>
        <p:txBody>
          <a:bodyPr wrap="square" lIns="0" tIns="72000" rIns="0" bIns="72000" rtlCol="0">
            <a:spAutoFit/>
          </a:bodyPr>
          <a:lstStyle/>
          <a:p>
            <a:pPr marL="82550">
              <a:spcAft>
                <a:spcPts val="600"/>
              </a:spcAft>
            </a:pPr>
            <a:r>
              <a:rPr lang="en-GB" sz="2000" dirty="0" smtClean="0">
                <a:gradFill>
                  <a:gsLst>
                    <a:gs pos="2917">
                      <a:schemeClr val="tx1"/>
                    </a:gs>
                    <a:gs pos="30000">
                      <a:schemeClr val="tx1"/>
                    </a:gs>
                  </a:gsLst>
                  <a:lin ang="5400000" scaled="0"/>
                </a:gradFill>
                <a:latin typeface="+mj-lt"/>
              </a:rPr>
              <a:t>We require rich linking and referencing services. </a:t>
            </a:r>
          </a:p>
          <a:p>
            <a:pPr marL="82550">
              <a:spcAft>
                <a:spcPts val="600"/>
              </a:spcAft>
            </a:pPr>
            <a:r>
              <a:rPr lang="en-GB" sz="2000" dirty="0" smtClean="0">
                <a:gradFill>
                  <a:gsLst>
                    <a:gs pos="2917">
                      <a:schemeClr val="tx1"/>
                    </a:gs>
                    <a:gs pos="30000">
                      <a:schemeClr val="tx1"/>
                    </a:gs>
                  </a:gsLst>
                  <a:lin ang="5400000" scaled="0"/>
                </a:gradFill>
                <a:latin typeface="+mj-lt"/>
              </a:rPr>
              <a:t>Complementary information about interaction may need to be recorded. </a:t>
            </a: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817858" y="1461170"/>
            <a:ext cx="1951077" cy="14668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2" name="Picture 11" descr="C:\Users\v-geraro.EUROPE\Desktop\deskpiles session 1 david\For Gerard\Data_Session2\Screenshots-01_09_2010-15_36_32\screenshot - 01_09_2010-15_37_10.png"/>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bwMode="auto">
          <a:xfrm>
            <a:off x="5463694" y="450838"/>
            <a:ext cx="948911" cy="708604"/>
          </a:xfrm>
          <a:prstGeom prst="rect">
            <a:avLst/>
          </a:prstGeom>
          <a:noFill/>
          <a:ln>
            <a:noFill/>
          </a:ln>
        </p:spPr>
      </p:pic>
      <p:pic>
        <p:nvPicPr>
          <p:cNvPr id="13" name="Picture 12"/>
          <p:cNvPicPr>
            <a:picLocks noChangeAspect="1" noChangeArrowheads="1"/>
          </p:cNvPicPr>
          <p:nvPr/>
        </p:nvPicPr>
        <p:blipFill>
          <a:blip r:embed="rId5">
            <a:extLst>
              <a:ext uri="{28A0092B-C50C-407E-A947-70E740481C1C}">
                <a14:useLocalDpi xmlns:a14="http://schemas.microsoft.com/office/drawing/2010/main" xmlns="" val="0"/>
              </a:ext>
            </a:extLst>
          </a:blip>
          <a:srcRect/>
          <a:stretch>
            <a:fillRect/>
          </a:stretch>
        </p:blipFill>
        <p:spPr bwMode="auto">
          <a:xfrm>
            <a:off x="5379899" y="4059756"/>
            <a:ext cx="1090296" cy="82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14" name="Picture 13"/>
          <p:cNvPicPr>
            <a:picLocks noChangeAspect="1" noChangeArrowheads="1"/>
          </p:cNvPicPr>
          <p:nvPr/>
        </p:nvPicPr>
        <p:blipFill>
          <a:blip r:embed="rId6">
            <a:extLst>
              <a:ext uri="{28A0092B-C50C-407E-A947-70E740481C1C}">
                <a14:useLocalDpi xmlns:a14="http://schemas.microsoft.com/office/drawing/2010/main" xmlns="" val="0"/>
              </a:ext>
            </a:extLst>
          </a:blip>
          <a:srcRect/>
          <a:stretch>
            <a:fillRect/>
          </a:stretch>
        </p:blipFill>
        <p:spPr bwMode="auto">
          <a:xfrm>
            <a:off x="5369225" y="3102548"/>
            <a:ext cx="1111645" cy="83057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679888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8"/>
          <p:cNvSpPr txBox="1">
            <a:spLocks/>
          </p:cNvSpPr>
          <p:nvPr/>
        </p:nvSpPr>
        <p:spPr>
          <a:xfrm>
            <a:off x="0" y="4028700"/>
            <a:ext cx="6858000" cy="285750"/>
          </a:xfrm>
          <a:prstGeom prst="rect">
            <a:avLst/>
          </a:prstGeom>
          <a:solidFill>
            <a:schemeClr val="tx1">
              <a:lumMod val="50000"/>
              <a:lumOff val="50000"/>
            </a:schemeClr>
          </a:solidFill>
          <a:ln>
            <a:noFill/>
          </a:ln>
        </p:spPr>
        <p:txBody>
          <a:bodyPr vert="horz" wrap="square" lIns="0" tIns="0" rIns="0" bIns="0" rtlCol="0">
            <a:spAutoFit/>
          </a:bodyPr>
          <a:lstStyle/>
          <a:p>
            <a:pPr marL="345281" indent="-345281">
              <a:spcBef>
                <a:spcPct val="20000"/>
              </a:spcBef>
            </a:pPr>
            <a:r>
              <a:rPr lang="en-GB" sz="1800" dirty="0">
                <a:solidFill>
                  <a:schemeClr val="tx1">
                    <a:lumMod val="95000"/>
                    <a:lumOff val="5000"/>
                  </a:schemeClr>
                </a:solidFill>
              </a:rPr>
              <a:t>     REFERENCES</a:t>
            </a:r>
          </a:p>
        </p:txBody>
      </p:sp>
      <p:grpSp>
        <p:nvGrpSpPr>
          <p:cNvPr id="2" name="Group 47"/>
          <p:cNvGrpSpPr/>
          <p:nvPr/>
        </p:nvGrpSpPr>
        <p:grpSpPr>
          <a:xfrm>
            <a:off x="3714750" y="114300"/>
            <a:ext cx="1134000" cy="1323000"/>
            <a:chOff x="6477000" y="3886200"/>
            <a:chExt cx="2405743" cy="2362200"/>
          </a:xfrm>
        </p:grpSpPr>
        <p:pic>
          <p:nvPicPr>
            <p:cNvPr id="46" name="Picture 1" descr="image001"/>
            <p:cNvPicPr>
              <a:picLocks noChangeAspect="1" noChangeArrowheads="1"/>
            </p:cNvPicPr>
            <p:nvPr/>
          </p:nvPicPr>
          <p:blipFill>
            <a:blip r:embed="rId3"/>
            <a:srcRect/>
            <a:stretch>
              <a:fillRect/>
            </a:stretch>
          </p:blipFill>
          <p:spPr bwMode="auto">
            <a:xfrm>
              <a:off x="6477000" y="3886200"/>
              <a:ext cx="2405743" cy="2362200"/>
            </a:xfrm>
            <a:prstGeom prst="rect">
              <a:avLst/>
            </a:prstGeom>
            <a:noFill/>
            <a:ln w="9525">
              <a:noFill/>
              <a:miter lim="800000"/>
              <a:headEnd/>
              <a:tailEnd/>
            </a:ln>
          </p:spPr>
        </p:pic>
        <p:pic>
          <p:nvPicPr>
            <p:cNvPr id="34" name="Picture 33"/>
            <p:cNvPicPr/>
            <p:nvPr/>
          </p:nvPicPr>
          <p:blipFill>
            <a:blip r:embed="rId4"/>
            <a:stretch>
              <a:fillRect/>
            </a:stretch>
          </p:blipFill>
          <p:spPr>
            <a:xfrm>
              <a:off x="6520543" y="4386943"/>
              <a:ext cx="1981200" cy="1143000"/>
            </a:xfrm>
            <a:prstGeom prst="rect">
              <a:avLst/>
            </a:prstGeom>
          </p:spPr>
        </p:pic>
      </p:grpSp>
      <p:grpSp>
        <p:nvGrpSpPr>
          <p:cNvPr id="3" name="Group 46"/>
          <p:cNvGrpSpPr/>
          <p:nvPr/>
        </p:nvGrpSpPr>
        <p:grpSpPr>
          <a:xfrm>
            <a:off x="4400550" y="277200"/>
            <a:ext cx="1134000" cy="1323000"/>
            <a:chOff x="5943601" y="4267200"/>
            <a:chExt cx="2514599" cy="2362200"/>
          </a:xfrm>
        </p:grpSpPr>
        <p:pic>
          <p:nvPicPr>
            <p:cNvPr id="29698" name="Picture 1" descr="image001"/>
            <p:cNvPicPr>
              <a:picLocks noChangeAspect="1" noChangeArrowheads="1"/>
            </p:cNvPicPr>
            <p:nvPr/>
          </p:nvPicPr>
          <p:blipFill>
            <a:blip r:embed="rId3"/>
            <a:srcRect/>
            <a:stretch>
              <a:fillRect/>
            </a:stretch>
          </p:blipFill>
          <p:spPr bwMode="auto">
            <a:xfrm>
              <a:off x="5943601" y="4267200"/>
              <a:ext cx="2514599" cy="2362200"/>
            </a:xfrm>
            <a:prstGeom prst="rect">
              <a:avLst/>
            </a:prstGeom>
            <a:noFill/>
            <a:ln w="9525">
              <a:noFill/>
              <a:miter lim="800000"/>
              <a:headEnd/>
              <a:tailEnd/>
            </a:ln>
          </p:spPr>
        </p:pic>
        <p:pic>
          <p:nvPicPr>
            <p:cNvPr id="38" name="Picture 37"/>
            <p:cNvPicPr/>
            <p:nvPr/>
          </p:nvPicPr>
          <p:blipFill>
            <a:blip r:embed="rId5" cstate="print">
              <a:extLst>
                <a:ext uri="{28A0092B-C50C-407E-A947-70E740481C1C}">
                  <a14:useLocalDpi xmlns:a14="http://schemas.microsoft.com/office/drawing/2010/main" xmlns="" val="0"/>
                </a:ext>
              </a:extLst>
            </a:blip>
            <a:stretch>
              <a:fillRect/>
            </a:stretch>
          </p:blipFill>
          <p:spPr>
            <a:xfrm>
              <a:off x="6019800" y="4800600"/>
              <a:ext cx="2014855" cy="1143000"/>
            </a:xfrm>
            <a:prstGeom prst="rect">
              <a:avLst/>
            </a:prstGeom>
          </p:spPr>
        </p:pic>
      </p:grpSp>
      <p:pic>
        <p:nvPicPr>
          <p:cNvPr id="27654" name="Picture 6"/>
          <p:cNvPicPr>
            <a:picLocks noChangeAspect="1" noChangeArrowheads="1"/>
          </p:cNvPicPr>
          <p:nvPr/>
        </p:nvPicPr>
        <p:blipFill>
          <a:blip r:embed="rId6"/>
          <a:srcRect/>
          <a:stretch>
            <a:fillRect/>
          </a:stretch>
        </p:blipFill>
        <p:spPr bwMode="auto">
          <a:xfrm>
            <a:off x="5600700" y="685800"/>
            <a:ext cx="1147397" cy="1600200"/>
          </a:xfrm>
          <a:prstGeom prst="rect">
            <a:avLst/>
          </a:prstGeom>
          <a:noFill/>
          <a:ln w="9525">
            <a:noFill/>
            <a:miter lim="800000"/>
            <a:headEnd/>
            <a:tailEnd/>
          </a:ln>
        </p:spPr>
      </p:pic>
      <p:grpSp>
        <p:nvGrpSpPr>
          <p:cNvPr id="4" name="Group 53"/>
          <p:cNvGrpSpPr/>
          <p:nvPr/>
        </p:nvGrpSpPr>
        <p:grpSpPr>
          <a:xfrm>
            <a:off x="5412921" y="2533500"/>
            <a:ext cx="1350000" cy="1539000"/>
            <a:chOff x="304800" y="3810000"/>
            <a:chExt cx="2057400" cy="2489674"/>
          </a:xfrm>
        </p:grpSpPr>
        <p:pic>
          <p:nvPicPr>
            <p:cNvPr id="49"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4800" y="3810000"/>
              <a:ext cx="2057400" cy="2489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3" name="Picture 52"/>
            <p:cNvPicPr/>
            <p:nvPr/>
          </p:nvPicPr>
          <p:blipFill>
            <a:blip r:embed="rId8"/>
            <a:stretch>
              <a:fillRect/>
            </a:stretch>
          </p:blipFill>
          <p:spPr>
            <a:xfrm>
              <a:off x="1219200" y="4419600"/>
              <a:ext cx="648000" cy="620400"/>
            </a:xfrm>
            <a:prstGeom prst="rect">
              <a:avLst/>
            </a:prstGeom>
            <a:ln>
              <a:noFill/>
            </a:ln>
            <a:effectLst/>
          </p:spPr>
        </p:pic>
      </p:grpSp>
      <p:grpSp>
        <p:nvGrpSpPr>
          <p:cNvPr id="5" name="Group 54"/>
          <p:cNvGrpSpPr/>
          <p:nvPr/>
        </p:nvGrpSpPr>
        <p:grpSpPr>
          <a:xfrm>
            <a:off x="4784271" y="2834293"/>
            <a:ext cx="1350000" cy="1539000"/>
            <a:chOff x="6172200" y="4559435"/>
            <a:chExt cx="1858840" cy="2298565"/>
          </a:xfrm>
        </p:grpSpPr>
        <p:pic>
          <p:nvPicPr>
            <p:cNvPr id="51"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172200" y="4559435"/>
              <a:ext cx="1858840" cy="2298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2" name="Picture 51"/>
            <p:cNvPicPr/>
            <p:nvPr/>
          </p:nvPicPr>
          <p:blipFill>
            <a:blip r:embed="rId10"/>
            <a:stretch>
              <a:fillRect/>
            </a:stretch>
          </p:blipFill>
          <p:spPr>
            <a:xfrm>
              <a:off x="7217229" y="5497286"/>
              <a:ext cx="239486" cy="261257"/>
            </a:xfrm>
            <a:prstGeom prst="rect">
              <a:avLst/>
            </a:prstGeom>
            <a:ln>
              <a:noFill/>
            </a:ln>
            <a:effectLst/>
          </p:spPr>
        </p:pic>
      </p:grpSp>
      <p:pic>
        <p:nvPicPr>
          <p:cNvPr id="13" name="Picture 12"/>
          <p:cNvPicPr/>
          <p:nvPr/>
        </p:nvPicPr>
        <p:blipFill rotWithShape="1">
          <a:blip r:embed="rId11"/>
          <a:srcRect t="20031"/>
          <a:stretch/>
        </p:blipFill>
        <p:spPr>
          <a:xfrm>
            <a:off x="2971800" y="3371850"/>
            <a:ext cx="1755000" cy="1188000"/>
          </a:xfrm>
          <a:prstGeom prst="rect">
            <a:avLst/>
          </a:prstGeom>
        </p:spPr>
      </p:pic>
      <p:pic>
        <p:nvPicPr>
          <p:cNvPr id="63" name="Picture 6"/>
          <p:cNvPicPr>
            <a:picLocks noChangeAspect="1" noChangeArrowheads="1"/>
          </p:cNvPicPr>
          <p:nvPr/>
        </p:nvPicPr>
        <p:blipFill>
          <a:blip r:embed="rId12"/>
          <a:srcRect/>
          <a:stretch>
            <a:fillRect/>
          </a:stretch>
        </p:blipFill>
        <p:spPr bwMode="auto">
          <a:xfrm>
            <a:off x="5372100" y="1485900"/>
            <a:ext cx="189000" cy="189000"/>
          </a:xfrm>
          <a:prstGeom prst="rect">
            <a:avLst/>
          </a:prstGeom>
          <a:noFill/>
          <a:ln w="9525">
            <a:noFill/>
            <a:miter lim="800000"/>
            <a:headEnd/>
            <a:tailEnd/>
          </a:ln>
        </p:spPr>
      </p:pic>
      <p:pic>
        <p:nvPicPr>
          <p:cNvPr id="58" name="Picture 2"/>
          <p:cNvPicPr>
            <a:picLocks noChangeAspect="1" noChangeArrowheads="1"/>
          </p:cNvPicPr>
          <p:nvPr/>
        </p:nvPicPr>
        <p:blipFill>
          <a:blip r:embed="rId13"/>
          <a:srcRect/>
          <a:stretch>
            <a:fillRect/>
          </a:stretch>
        </p:blipFill>
        <p:spPr bwMode="auto">
          <a:xfrm>
            <a:off x="6629400" y="2171622"/>
            <a:ext cx="162000" cy="171529"/>
          </a:xfrm>
          <a:prstGeom prst="rect">
            <a:avLst/>
          </a:prstGeom>
          <a:noFill/>
          <a:ln w="9525">
            <a:noFill/>
            <a:miter lim="800000"/>
            <a:headEnd/>
            <a:tailEnd/>
          </a:ln>
        </p:spPr>
      </p:pic>
      <p:pic>
        <p:nvPicPr>
          <p:cNvPr id="29701" name="Picture 5"/>
          <p:cNvPicPr>
            <a:picLocks noChangeAspect="1" noChangeArrowheads="1"/>
          </p:cNvPicPr>
          <p:nvPr/>
        </p:nvPicPr>
        <p:blipFill>
          <a:blip r:embed="rId14"/>
          <a:srcRect/>
          <a:stretch>
            <a:fillRect/>
          </a:stretch>
        </p:blipFill>
        <p:spPr bwMode="auto">
          <a:xfrm>
            <a:off x="6017079" y="4238550"/>
            <a:ext cx="163285" cy="162000"/>
          </a:xfrm>
          <a:prstGeom prst="rect">
            <a:avLst/>
          </a:prstGeom>
          <a:noFill/>
          <a:ln w="9525">
            <a:noFill/>
            <a:miter lim="800000"/>
            <a:headEnd/>
            <a:tailEnd/>
          </a:ln>
        </p:spPr>
      </p:pic>
      <p:pic>
        <p:nvPicPr>
          <p:cNvPr id="62" name="Picture 5"/>
          <p:cNvPicPr>
            <a:picLocks noChangeAspect="1" noChangeArrowheads="1"/>
          </p:cNvPicPr>
          <p:nvPr/>
        </p:nvPicPr>
        <p:blipFill>
          <a:blip r:embed="rId14"/>
          <a:srcRect/>
          <a:stretch>
            <a:fillRect/>
          </a:stretch>
        </p:blipFill>
        <p:spPr bwMode="auto">
          <a:xfrm>
            <a:off x="6637566" y="3920143"/>
            <a:ext cx="163285" cy="162000"/>
          </a:xfrm>
          <a:prstGeom prst="rect">
            <a:avLst/>
          </a:prstGeom>
          <a:noFill/>
          <a:ln w="9525">
            <a:noFill/>
            <a:miter lim="800000"/>
            <a:headEnd/>
            <a:tailEnd/>
          </a:ln>
        </p:spPr>
      </p:pic>
      <p:pic>
        <p:nvPicPr>
          <p:cNvPr id="29700" name="Picture 4"/>
          <p:cNvPicPr>
            <a:picLocks noChangeAspect="1" noChangeArrowheads="1"/>
          </p:cNvPicPr>
          <p:nvPr/>
        </p:nvPicPr>
        <p:blipFill>
          <a:blip r:embed="rId15"/>
          <a:srcRect/>
          <a:stretch>
            <a:fillRect/>
          </a:stretch>
        </p:blipFill>
        <p:spPr bwMode="auto">
          <a:xfrm>
            <a:off x="4514850" y="4400550"/>
            <a:ext cx="162000" cy="155648"/>
          </a:xfrm>
          <a:prstGeom prst="rect">
            <a:avLst/>
          </a:prstGeom>
          <a:noFill/>
          <a:ln w="9525">
            <a:noFill/>
            <a:miter lim="800000"/>
            <a:headEnd/>
            <a:tailEnd/>
          </a:ln>
        </p:spPr>
      </p:pic>
      <p:pic>
        <p:nvPicPr>
          <p:cNvPr id="44" name="Picture 3" descr="image002"/>
          <p:cNvPicPr>
            <a:picLocks noChangeAspect="1" noChangeArrowheads="1"/>
          </p:cNvPicPr>
          <p:nvPr/>
        </p:nvPicPr>
        <p:blipFill>
          <a:blip r:embed="rId16"/>
          <a:srcRect/>
          <a:stretch>
            <a:fillRect/>
          </a:stretch>
        </p:blipFill>
        <p:spPr bwMode="auto">
          <a:xfrm>
            <a:off x="4514850" y="1828800"/>
            <a:ext cx="701209" cy="571500"/>
          </a:xfrm>
          <a:prstGeom prst="rect">
            <a:avLst/>
          </a:prstGeom>
          <a:ln>
            <a:noFill/>
          </a:ln>
          <a:effectLst/>
        </p:spPr>
      </p:pic>
      <p:pic>
        <p:nvPicPr>
          <p:cNvPr id="61" name="Picture 3" descr="image002"/>
          <p:cNvPicPr>
            <a:picLocks noChangeAspect="1" noChangeArrowheads="1"/>
          </p:cNvPicPr>
          <p:nvPr/>
        </p:nvPicPr>
        <p:blipFill>
          <a:blip r:embed="rId16"/>
          <a:srcRect/>
          <a:stretch>
            <a:fillRect/>
          </a:stretch>
        </p:blipFill>
        <p:spPr bwMode="auto">
          <a:xfrm>
            <a:off x="4800600" y="1771650"/>
            <a:ext cx="701209" cy="742950"/>
          </a:xfrm>
          <a:prstGeom prst="rect">
            <a:avLst/>
          </a:prstGeom>
          <a:ln>
            <a:noFill/>
          </a:ln>
          <a:effectLst/>
        </p:spPr>
      </p:pic>
      <p:sp>
        <p:nvSpPr>
          <p:cNvPr id="57" name="Rectangle 56"/>
          <p:cNvSpPr/>
          <p:nvPr/>
        </p:nvSpPr>
        <p:spPr>
          <a:xfrm>
            <a:off x="2000250" y="-1"/>
            <a:ext cx="4857750" cy="437329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12" name="Text Placeholder 8"/>
          <p:cNvSpPr txBox="1">
            <a:spLocks/>
          </p:cNvSpPr>
          <p:nvPr/>
        </p:nvSpPr>
        <p:spPr>
          <a:xfrm>
            <a:off x="0" y="2057400"/>
            <a:ext cx="1771650" cy="276999"/>
          </a:xfrm>
          <a:prstGeom prst="rect">
            <a:avLst/>
          </a:prstGeom>
          <a:solidFill>
            <a:srgbClr val="FFC000"/>
          </a:solidFill>
        </p:spPr>
        <p:txBody>
          <a:bodyPr vert="horz" wrap="square" lIns="0" tIns="0" rIns="0" bIns="0" rtlCol="0">
            <a:spAutoFit/>
          </a:bodyPr>
          <a:lstStyle/>
          <a:p>
            <a:pPr marL="345281" indent="-345281">
              <a:spcBef>
                <a:spcPct val="20000"/>
              </a:spcBef>
            </a:pPr>
            <a:r>
              <a:rPr lang="en-GB" sz="1800" dirty="0">
                <a:solidFill>
                  <a:schemeClr val="tx1">
                    <a:lumMod val="95000"/>
                    <a:lumOff val="5000"/>
                  </a:schemeClr>
                </a:solidFill>
              </a:rPr>
              <a:t> COMPOSITION   </a:t>
            </a:r>
          </a:p>
        </p:txBody>
      </p:sp>
      <p:sp>
        <p:nvSpPr>
          <p:cNvPr id="48" name="Rectangle 47"/>
          <p:cNvSpPr/>
          <p:nvPr/>
        </p:nvSpPr>
        <p:spPr>
          <a:xfrm>
            <a:off x="2628900" y="3771900"/>
            <a:ext cx="2114550" cy="8001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50" name="Rectangle 49"/>
          <p:cNvSpPr/>
          <p:nvPr/>
        </p:nvSpPr>
        <p:spPr>
          <a:xfrm>
            <a:off x="4114800" y="3486150"/>
            <a:ext cx="628650" cy="28575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54" name="Rectangle 53"/>
          <p:cNvSpPr/>
          <p:nvPr/>
        </p:nvSpPr>
        <p:spPr>
          <a:xfrm>
            <a:off x="4914900" y="2514600"/>
            <a:ext cx="514350" cy="342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56" name="Rectangle 55"/>
          <p:cNvSpPr/>
          <p:nvPr/>
        </p:nvSpPr>
        <p:spPr>
          <a:xfrm>
            <a:off x="4743450" y="1771650"/>
            <a:ext cx="742950" cy="342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60" name="Rectangle 59"/>
          <p:cNvSpPr/>
          <p:nvPr/>
        </p:nvSpPr>
        <p:spPr>
          <a:xfrm>
            <a:off x="4857750" y="2114550"/>
            <a:ext cx="742950" cy="342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64" name="Rectangle 63"/>
          <p:cNvSpPr/>
          <p:nvPr/>
        </p:nvSpPr>
        <p:spPr>
          <a:xfrm>
            <a:off x="4229100" y="971550"/>
            <a:ext cx="1771650" cy="51435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2" name="Rectangle 71"/>
          <p:cNvSpPr/>
          <p:nvPr/>
        </p:nvSpPr>
        <p:spPr>
          <a:xfrm>
            <a:off x="3600450" y="1028700"/>
            <a:ext cx="628650" cy="4572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4" name="Rectangle 73"/>
          <p:cNvSpPr/>
          <p:nvPr/>
        </p:nvSpPr>
        <p:spPr>
          <a:xfrm>
            <a:off x="3714750" y="3572539"/>
            <a:ext cx="400050" cy="19936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5" name="Text Placeholder 8"/>
          <p:cNvSpPr txBox="1">
            <a:spLocks/>
          </p:cNvSpPr>
          <p:nvPr/>
        </p:nvSpPr>
        <p:spPr>
          <a:xfrm>
            <a:off x="-41610" y="4783788"/>
            <a:ext cx="6899610" cy="276999"/>
          </a:xfrm>
          <a:prstGeom prst="rect">
            <a:avLst/>
          </a:prstGeom>
          <a:solidFill>
            <a:srgbClr val="92D050"/>
          </a:solidFill>
          <a:ln>
            <a:solidFill>
              <a:srgbClr val="92D050"/>
            </a:solidFill>
          </a:ln>
        </p:spPr>
        <p:txBody>
          <a:bodyPr vert="horz" wrap="square" lIns="0" tIns="0" rIns="0" bIns="0" rtlCol="0">
            <a:spAutoFit/>
          </a:bodyPr>
          <a:lstStyle/>
          <a:p>
            <a:pPr marL="345281" indent="-345281">
              <a:spcBef>
                <a:spcPct val="20000"/>
              </a:spcBef>
            </a:pPr>
            <a:r>
              <a:rPr lang="en-GB" sz="1800" dirty="0"/>
              <a:t>     </a:t>
            </a:r>
            <a:r>
              <a:rPr lang="en-GB" sz="1800" dirty="0" smtClean="0"/>
              <a:t>COLLECTIONS </a:t>
            </a:r>
            <a:endParaRPr lang="en-GB" sz="1800" dirty="0"/>
          </a:p>
        </p:txBody>
      </p:sp>
      <p:sp>
        <p:nvSpPr>
          <p:cNvPr id="79" name="Rectangle 78"/>
          <p:cNvSpPr/>
          <p:nvPr/>
        </p:nvSpPr>
        <p:spPr>
          <a:xfrm>
            <a:off x="5143500" y="1600200"/>
            <a:ext cx="457200" cy="1143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pic>
        <p:nvPicPr>
          <p:cNvPr id="59" name="Picture 3" descr="C:\Users\natasamf\Desktop\TechFestPreviews-2011\screenshot - 01_09_2010-15_34_19.png"/>
          <p:cNvPicPr>
            <a:picLocks noChangeAspect="1" noChangeArrowheads="1"/>
          </p:cNvPicPr>
          <p:nvPr/>
        </p:nvPicPr>
        <p:blipFill>
          <a:blip r:embed="rId17"/>
          <a:srcRect/>
          <a:stretch>
            <a:fillRect/>
          </a:stretch>
        </p:blipFill>
        <p:spPr bwMode="auto">
          <a:xfrm>
            <a:off x="1809750" y="1600200"/>
            <a:ext cx="1676400" cy="1257300"/>
          </a:xfrm>
          <a:prstGeom prst="roundRect">
            <a:avLst>
              <a:gd name="adj" fmla="val 4167"/>
            </a:avLst>
          </a:prstGeom>
          <a:solidFill>
            <a:srgbClr val="FFFFFF"/>
          </a:solidFill>
          <a:ln w="76200" cap="sq">
            <a:solidFill>
              <a:srgbClr val="EAEAEA"/>
            </a:solidFill>
            <a:miter lim="800000"/>
          </a:ln>
          <a:effectLst/>
          <a:scene3d>
            <a:camera prst="perspectiveAbove"/>
            <a:lightRig rig="threePt" dir="t">
              <a:rot lat="0" lon="0" rev="2700000"/>
            </a:lightRig>
          </a:scene3d>
          <a:sp3d contourW="6350">
            <a:bevelT h="38100"/>
            <a:contourClr>
              <a:srgbClr val="C0C0C0"/>
            </a:contourClr>
          </a:sp3d>
        </p:spPr>
      </p:pic>
      <p:sp>
        <p:nvSpPr>
          <p:cNvPr id="6" name="Title 5"/>
          <p:cNvSpPr>
            <a:spLocks noGrp="1"/>
          </p:cNvSpPr>
          <p:nvPr>
            <p:ph type="title"/>
          </p:nvPr>
        </p:nvSpPr>
        <p:spPr>
          <a:xfrm>
            <a:off x="292077" y="114300"/>
            <a:ext cx="6272954" cy="525115"/>
          </a:xfrm>
          <a:solidFill>
            <a:schemeClr val="bg2"/>
          </a:solidFill>
        </p:spPr>
        <p:txBody>
          <a:bodyPr/>
          <a:lstStyle/>
          <a:p>
            <a:r>
              <a:rPr lang="en-GB" dirty="0" smtClean="0"/>
              <a:t>Information Architecture</a:t>
            </a:r>
            <a:endParaRPr lang="en-GB" dirty="0"/>
          </a:p>
        </p:txBody>
      </p:sp>
    </p:spTree>
    <p:extLst>
      <p:ext uri="{BB962C8B-B14F-4D97-AF65-F5344CB8AC3E}">
        <p14:creationId xmlns:p14="http://schemas.microsoft.com/office/powerpoint/2010/main" xmlns="" val="377232652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Research on Scientific Practices (2)</a:t>
            </a:r>
            <a:endParaRPr lang="en-GB" sz="2800" dirty="0"/>
          </a:p>
        </p:txBody>
      </p:sp>
      <p:sp>
        <p:nvSpPr>
          <p:cNvPr id="3" name="Content Placeholder 2"/>
          <p:cNvSpPr>
            <a:spLocks noGrp="1"/>
          </p:cNvSpPr>
          <p:nvPr>
            <p:ph idx="1"/>
          </p:nvPr>
        </p:nvSpPr>
        <p:spPr>
          <a:xfrm>
            <a:off x="214290" y="724236"/>
            <a:ext cx="6563082" cy="4262705"/>
          </a:xfrm>
        </p:spPr>
        <p:txBody>
          <a:bodyPr/>
          <a:lstStyle/>
          <a:p>
            <a:r>
              <a:rPr lang="en-GB" dirty="0" smtClean="0">
                <a:latin typeface="+mj-lt"/>
              </a:rPr>
              <a:t>Gathering and propagation of scientific information</a:t>
            </a:r>
          </a:p>
          <a:p>
            <a:pPr lvl="1"/>
            <a:r>
              <a:rPr lang="en-GB" sz="1600" dirty="0">
                <a:latin typeface="+mj-lt"/>
              </a:rPr>
              <a:t>D</a:t>
            </a:r>
            <a:r>
              <a:rPr lang="en-GB" sz="1600" dirty="0" smtClean="0">
                <a:latin typeface="+mj-lt"/>
              </a:rPr>
              <a:t>ifference between </a:t>
            </a:r>
            <a:r>
              <a:rPr lang="en-GB" sz="1600" dirty="0">
                <a:latin typeface="+mj-lt"/>
              </a:rPr>
              <a:t>the scientific work conducted </a:t>
            </a:r>
            <a:r>
              <a:rPr lang="en-GB" sz="1600" dirty="0" smtClean="0">
                <a:latin typeface="+mj-lt"/>
              </a:rPr>
              <a:t>in the labs and </a:t>
            </a:r>
            <a:r>
              <a:rPr lang="en-GB" sz="1600" dirty="0">
                <a:latin typeface="+mj-lt"/>
              </a:rPr>
              <a:t>reports communicated to the scientific community. </a:t>
            </a:r>
            <a:endParaRPr lang="en-GB" sz="1600" dirty="0" smtClean="0">
              <a:latin typeface="+mj-lt"/>
            </a:endParaRPr>
          </a:p>
          <a:p>
            <a:pPr lvl="1"/>
            <a:r>
              <a:rPr lang="en-GB" sz="1600" dirty="0" smtClean="0">
                <a:latin typeface="+mj-lt"/>
              </a:rPr>
              <a:t>Data passes through a </a:t>
            </a:r>
            <a:r>
              <a:rPr lang="en-GB" sz="1600" b="1" dirty="0" smtClean="0">
                <a:solidFill>
                  <a:srgbClr val="4B5867"/>
                </a:solidFill>
                <a:latin typeface="+mj-lt"/>
              </a:rPr>
              <a:t>complex</a:t>
            </a:r>
            <a:r>
              <a:rPr lang="en-GB" sz="1600" b="1" dirty="0">
                <a:solidFill>
                  <a:srgbClr val="4B5867"/>
                </a:solidFill>
                <a:latin typeface="+mj-lt"/>
              </a:rPr>
              <a:t>, multi-stage social </a:t>
            </a:r>
            <a:r>
              <a:rPr lang="en-GB" sz="1600" b="1" dirty="0" smtClean="0">
                <a:solidFill>
                  <a:srgbClr val="4B5867"/>
                </a:solidFill>
                <a:latin typeface="+mj-lt"/>
              </a:rPr>
              <a:t>journey</a:t>
            </a:r>
            <a:r>
              <a:rPr lang="en-GB" sz="1600" dirty="0" smtClean="0">
                <a:latin typeface="+mj-lt"/>
              </a:rPr>
              <a:t>, from </a:t>
            </a:r>
            <a:r>
              <a:rPr lang="en-GB" sz="1600" dirty="0">
                <a:latin typeface="+mj-lt"/>
              </a:rPr>
              <a:t>the laboratory experiments to the written paper. </a:t>
            </a:r>
          </a:p>
          <a:p>
            <a:pPr marL="342900" lvl="1" indent="0">
              <a:buNone/>
            </a:pPr>
            <a:r>
              <a:rPr lang="en-US" sz="1400" i="1" dirty="0">
                <a:solidFill>
                  <a:srgbClr val="4B5867"/>
                </a:solidFill>
                <a:latin typeface="+mj-lt"/>
              </a:rPr>
              <a:t>Latour, B. Science in Action, Harvard University Press, Cambridge MA, 1998</a:t>
            </a:r>
            <a:r>
              <a:rPr lang="en-US" sz="1500" i="1" dirty="0">
                <a:solidFill>
                  <a:srgbClr val="4B5867"/>
                </a:solidFill>
                <a:latin typeface="+mj-lt"/>
              </a:rPr>
              <a:t>. </a:t>
            </a:r>
          </a:p>
          <a:p>
            <a:r>
              <a:rPr lang="en-GB" dirty="0" smtClean="0">
                <a:latin typeface="+mj-lt"/>
              </a:rPr>
              <a:t>Scientific records stands </a:t>
            </a:r>
            <a:r>
              <a:rPr lang="en-GB" dirty="0">
                <a:latin typeface="+mj-lt"/>
              </a:rPr>
              <a:t>as an </a:t>
            </a:r>
            <a:r>
              <a:rPr lang="en-GB" b="1" dirty="0">
                <a:solidFill>
                  <a:srgbClr val="4B5867"/>
                </a:solidFill>
                <a:latin typeface="+mj-lt"/>
              </a:rPr>
              <a:t>intermediary</a:t>
            </a:r>
            <a:r>
              <a:rPr lang="en-GB" b="1" dirty="0">
                <a:latin typeface="+mj-lt"/>
              </a:rPr>
              <a:t> </a:t>
            </a:r>
            <a:r>
              <a:rPr lang="en-GB" dirty="0">
                <a:latin typeface="+mj-lt"/>
              </a:rPr>
              <a:t>between the raw data and the formal scientific paper </a:t>
            </a:r>
          </a:p>
          <a:p>
            <a:pPr lvl="1"/>
            <a:r>
              <a:rPr lang="en-GB" sz="1600" dirty="0" smtClean="0">
                <a:latin typeface="+mj-lt"/>
              </a:rPr>
              <a:t>More </a:t>
            </a:r>
            <a:r>
              <a:rPr lang="en-GB" sz="1600" dirty="0">
                <a:latin typeface="+mj-lt"/>
              </a:rPr>
              <a:t>‘</a:t>
            </a:r>
            <a:r>
              <a:rPr lang="en-GB" sz="1600" i="1" dirty="0">
                <a:latin typeface="+mj-lt"/>
              </a:rPr>
              <a:t>annotation, augmentation, deletion and imposed structure</a:t>
            </a:r>
            <a:r>
              <a:rPr lang="en-GB" sz="1600" dirty="0">
                <a:latin typeface="+mj-lt"/>
              </a:rPr>
              <a:t>’ are added to raw data, the more </a:t>
            </a:r>
            <a:r>
              <a:rPr lang="en-GB" sz="1600" dirty="0" smtClean="0">
                <a:latin typeface="+mj-lt"/>
              </a:rPr>
              <a:t>data </a:t>
            </a:r>
            <a:r>
              <a:rPr lang="en-GB" sz="1600" dirty="0">
                <a:latin typeface="+mj-lt"/>
              </a:rPr>
              <a:t>moves towards </a:t>
            </a:r>
            <a:r>
              <a:rPr lang="en-GB" sz="1600" dirty="0" smtClean="0">
                <a:latin typeface="+mj-lt"/>
              </a:rPr>
              <a:t>record. </a:t>
            </a:r>
          </a:p>
          <a:p>
            <a:pPr marL="342900" lvl="1" indent="0">
              <a:buNone/>
            </a:pPr>
            <a:r>
              <a:rPr lang="en-US" sz="1400" i="1" dirty="0">
                <a:solidFill>
                  <a:srgbClr val="4B5867"/>
                </a:solidFill>
                <a:latin typeface="+mj-lt"/>
              </a:rPr>
              <a:t>Shankar, </a:t>
            </a:r>
            <a:r>
              <a:rPr lang="en-US" sz="1400" i="1" dirty="0" err="1" smtClean="0">
                <a:solidFill>
                  <a:srgbClr val="4B5867"/>
                </a:solidFill>
                <a:latin typeface="+mj-lt"/>
              </a:rPr>
              <a:t>K.,Order</a:t>
            </a:r>
            <a:r>
              <a:rPr lang="en-US" sz="1400" i="1" dirty="0" smtClean="0">
                <a:solidFill>
                  <a:srgbClr val="4B5867"/>
                </a:solidFill>
                <a:latin typeface="+mj-lt"/>
              </a:rPr>
              <a:t> </a:t>
            </a:r>
            <a:r>
              <a:rPr lang="en-US" sz="1400" i="1" dirty="0">
                <a:solidFill>
                  <a:srgbClr val="4B5867"/>
                </a:solidFill>
                <a:latin typeface="+mj-lt"/>
              </a:rPr>
              <a:t>from chaos: The poetics and pragmatics of scientific recordkeeping. J. Am. Soc. Inf. Sci. Technol. (2007) 58, 10, 1457-1466.</a:t>
            </a:r>
            <a:endParaRPr lang="en-GB" sz="1400" i="1" dirty="0">
              <a:solidFill>
                <a:srgbClr val="4B5867"/>
              </a:solidFill>
              <a:latin typeface="+mj-lt"/>
            </a:endParaRPr>
          </a:p>
          <a:p>
            <a:pPr lvl="1"/>
            <a:endParaRPr lang="en-GB" i="1" dirty="0" smtClean="0">
              <a:solidFill>
                <a:srgbClr val="4B5867"/>
              </a:solidFill>
              <a:latin typeface="+mj-lt"/>
            </a:endParaRPr>
          </a:p>
        </p:txBody>
      </p:sp>
    </p:spTree>
    <p:extLst>
      <p:ext uri="{BB962C8B-B14F-4D97-AF65-F5344CB8AC3E}">
        <p14:creationId xmlns:p14="http://schemas.microsoft.com/office/powerpoint/2010/main" xmlns="" val="371818656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 name="Text Placeholder 8"/>
          <p:cNvSpPr txBox="1">
            <a:spLocks/>
          </p:cNvSpPr>
          <p:nvPr/>
        </p:nvSpPr>
        <p:spPr>
          <a:xfrm>
            <a:off x="0" y="4028700"/>
            <a:ext cx="6858000" cy="285750"/>
          </a:xfrm>
          <a:prstGeom prst="rect">
            <a:avLst/>
          </a:prstGeom>
          <a:solidFill>
            <a:schemeClr val="tx1">
              <a:lumMod val="50000"/>
              <a:lumOff val="50000"/>
            </a:schemeClr>
          </a:solidFill>
          <a:ln>
            <a:noFill/>
          </a:ln>
        </p:spPr>
        <p:txBody>
          <a:bodyPr vert="horz" wrap="square" lIns="0" tIns="0" rIns="0" bIns="0" rtlCol="0">
            <a:spAutoFit/>
          </a:bodyPr>
          <a:lstStyle/>
          <a:p>
            <a:pPr marL="345281" indent="-345281">
              <a:spcBef>
                <a:spcPct val="20000"/>
              </a:spcBef>
            </a:pPr>
            <a:r>
              <a:rPr lang="en-GB" sz="1800" dirty="0">
                <a:solidFill>
                  <a:schemeClr val="tx1">
                    <a:lumMod val="95000"/>
                    <a:lumOff val="5000"/>
                  </a:schemeClr>
                </a:solidFill>
              </a:rPr>
              <a:t>     REFERENCES</a:t>
            </a:r>
          </a:p>
        </p:txBody>
      </p:sp>
      <p:grpSp>
        <p:nvGrpSpPr>
          <p:cNvPr id="2" name="Group 47"/>
          <p:cNvGrpSpPr/>
          <p:nvPr/>
        </p:nvGrpSpPr>
        <p:grpSpPr>
          <a:xfrm>
            <a:off x="3714750" y="114300"/>
            <a:ext cx="1134000" cy="1323000"/>
            <a:chOff x="6477000" y="3886200"/>
            <a:chExt cx="2405743" cy="2362200"/>
          </a:xfrm>
        </p:grpSpPr>
        <p:pic>
          <p:nvPicPr>
            <p:cNvPr id="46" name="Picture 1" descr="image001"/>
            <p:cNvPicPr>
              <a:picLocks noChangeAspect="1" noChangeArrowheads="1"/>
            </p:cNvPicPr>
            <p:nvPr/>
          </p:nvPicPr>
          <p:blipFill>
            <a:blip r:embed="rId3"/>
            <a:srcRect/>
            <a:stretch>
              <a:fillRect/>
            </a:stretch>
          </p:blipFill>
          <p:spPr bwMode="auto">
            <a:xfrm>
              <a:off x="6477000" y="3886200"/>
              <a:ext cx="2405743" cy="2362200"/>
            </a:xfrm>
            <a:prstGeom prst="rect">
              <a:avLst/>
            </a:prstGeom>
            <a:noFill/>
            <a:ln w="9525">
              <a:noFill/>
              <a:miter lim="800000"/>
              <a:headEnd/>
              <a:tailEnd/>
            </a:ln>
          </p:spPr>
        </p:pic>
        <p:pic>
          <p:nvPicPr>
            <p:cNvPr id="34" name="Picture 33"/>
            <p:cNvPicPr/>
            <p:nvPr/>
          </p:nvPicPr>
          <p:blipFill>
            <a:blip r:embed="rId4"/>
            <a:stretch>
              <a:fillRect/>
            </a:stretch>
          </p:blipFill>
          <p:spPr>
            <a:xfrm>
              <a:off x="6520543" y="4386943"/>
              <a:ext cx="1981200" cy="1143000"/>
            </a:xfrm>
            <a:prstGeom prst="rect">
              <a:avLst/>
            </a:prstGeom>
          </p:spPr>
        </p:pic>
      </p:grpSp>
      <p:grpSp>
        <p:nvGrpSpPr>
          <p:cNvPr id="3" name="Group 46"/>
          <p:cNvGrpSpPr/>
          <p:nvPr/>
        </p:nvGrpSpPr>
        <p:grpSpPr>
          <a:xfrm>
            <a:off x="4400550" y="277200"/>
            <a:ext cx="1134000" cy="1323000"/>
            <a:chOff x="5943601" y="4267200"/>
            <a:chExt cx="2514599" cy="2362200"/>
          </a:xfrm>
        </p:grpSpPr>
        <p:pic>
          <p:nvPicPr>
            <p:cNvPr id="29698" name="Picture 1" descr="image001"/>
            <p:cNvPicPr>
              <a:picLocks noChangeAspect="1" noChangeArrowheads="1"/>
            </p:cNvPicPr>
            <p:nvPr/>
          </p:nvPicPr>
          <p:blipFill>
            <a:blip r:embed="rId3"/>
            <a:srcRect/>
            <a:stretch>
              <a:fillRect/>
            </a:stretch>
          </p:blipFill>
          <p:spPr bwMode="auto">
            <a:xfrm>
              <a:off x="5943601" y="4267200"/>
              <a:ext cx="2514599" cy="2362200"/>
            </a:xfrm>
            <a:prstGeom prst="rect">
              <a:avLst/>
            </a:prstGeom>
            <a:noFill/>
            <a:ln w="9525">
              <a:noFill/>
              <a:miter lim="800000"/>
              <a:headEnd/>
              <a:tailEnd/>
            </a:ln>
          </p:spPr>
        </p:pic>
        <p:pic>
          <p:nvPicPr>
            <p:cNvPr id="38" name="Picture 37"/>
            <p:cNvPicPr/>
            <p:nvPr/>
          </p:nvPicPr>
          <p:blipFill>
            <a:blip r:embed="rId5" cstate="print">
              <a:extLst>
                <a:ext uri="{28A0092B-C50C-407E-A947-70E740481C1C}">
                  <a14:useLocalDpi xmlns:a14="http://schemas.microsoft.com/office/drawing/2010/main" xmlns="" val="0"/>
                </a:ext>
              </a:extLst>
            </a:blip>
            <a:stretch>
              <a:fillRect/>
            </a:stretch>
          </p:blipFill>
          <p:spPr>
            <a:xfrm>
              <a:off x="6019800" y="4800600"/>
              <a:ext cx="2014855" cy="1143000"/>
            </a:xfrm>
            <a:prstGeom prst="rect">
              <a:avLst/>
            </a:prstGeom>
          </p:spPr>
        </p:pic>
      </p:grpSp>
      <p:pic>
        <p:nvPicPr>
          <p:cNvPr id="27654" name="Picture 6"/>
          <p:cNvPicPr>
            <a:picLocks noChangeAspect="1" noChangeArrowheads="1"/>
          </p:cNvPicPr>
          <p:nvPr/>
        </p:nvPicPr>
        <p:blipFill>
          <a:blip r:embed="rId6"/>
          <a:srcRect/>
          <a:stretch>
            <a:fillRect/>
          </a:stretch>
        </p:blipFill>
        <p:spPr bwMode="auto">
          <a:xfrm>
            <a:off x="5600700" y="685800"/>
            <a:ext cx="1147397" cy="1600200"/>
          </a:xfrm>
          <a:prstGeom prst="rect">
            <a:avLst/>
          </a:prstGeom>
          <a:noFill/>
          <a:ln w="9525">
            <a:noFill/>
            <a:miter lim="800000"/>
            <a:headEnd/>
            <a:tailEnd/>
          </a:ln>
        </p:spPr>
      </p:pic>
      <p:grpSp>
        <p:nvGrpSpPr>
          <p:cNvPr id="4" name="Group 53"/>
          <p:cNvGrpSpPr/>
          <p:nvPr/>
        </p:nvGrpSpPr>
        <p:grpSpPr>
          <a:xfrm>
            <a:off x="5412921" y="2533500"/>
            <a:ext cx="1350000" cy="1539000"/>
            <a:chOff x="304800" y="3810000"/>
            <a:chExt cx="2057400" cy="2489674"/>
          </a:xfrm>
        </p:grpSpPr>
        <p:pic>
          <p:nvPicPr>
            <p:cNvPr id="49" name="Picture 7"/>
            <p:cNvPicPr>
              <a:picLocks noChangeAspect="1" noChangeArrowheads="1"/>
            </p:cNvPicPr>
            <p:nvPr/>
          </p:nvPicPr>
          <p:blipFill>
            <a:blip r:embed="rId7">
              <a:extLst>
                <a:ext uri="{28A0092B-C50C-407E-A947-70E740481C1C}">
                  <a14:useLocalDpi xmlns:a14="http://schemas.microsoft.com/office/drawing/2010/main" xmlns="" val="0"/>
                </a:ext>
              </a:extLst>
            </a:blip>
            <a:srcRect/>
            <a:stretch>
              <a:fillRect/>
            </a:stretch>
          </p:blipFill>
          <p:spPr bwMode="auto">
            <a:xfrm>
              <a:off x="304800" y="3810000"/>
              <a:ext cx="2057400" cy="24896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3" name="Picture 52"/>
            <p:cNvPicPr/>
            <p:nvPr/>
          </p:nvPicPr>
          <p:blipFill>
            <a:blip r:embed="rId8"/>
            <a:stretch>
              <a:fillRect/>
            </a:stretch>
          </p:blipFill>
          <p:spPr>
            <a:xfrm>
              <a:off x="1219200" y="4419600"/>
              <a:ext cx="648000" cy="620400"/>
            </a:xfrm>
            <a:prstGeom prst="rect">
              <a:avLst/>
            </a:prstGeom>
            <a:ln>
              <a:noFill/>
            </a:ln>
            <a:effectLst/>
          </p:spPr>
        </p:pic>
      </p:grpSp>
      <p:grpSp>
        <p:nvGrpSpPr>
          <p:cNvPr id="5" name="Group 54"/>
          <p:cNvGrpSpPr/>
          <p:nvPr/>
        </p:nvGrpSpPr>
        <p:grpSpPr>
          <a:xfrm>
            <a:off x="4784271" y="2834293"/>
            <a:ext cx="1350000" cy="1539000"/>
            <a:chOff x="6172200" y="4559435"/>
            <a:chExt cx="1858840" cy="2298565"/>
          </a:xfrm>
        </p:grpSpPr>
        <p:pic>
          <p:nvPicPr>
            <p:cNvPr id="51" name="Picture 3"/>
            <p:cNvPicPr>
              <a:picLocks noChangeAspect="1" noChangeArrowheads="1"/>
            </p:cNvPicPr>
            <p:nvPr/>
          </p:nvPicPr>
          <p:blipFill>
            <a:blip r:embed="rId9">
              <a:extLst>
                <a:ext uri="{28A0092B-C50C-407E-A947-70E740481C1C}">
                  <a14:useLocalDpi xmlns:a14="http://schemas.microsoft.com/office/drawing/2010/main" xmlns="" val="0"/>
                </a:ext>
              </a:extLst>
            </a:blip>
            <a:srcRect/>
            <a:stretch>
              <a:fillRect/>
            </a:stretch>
          </p:blipFill>
          <p:spPr bwMode="auto">
            <a:xfrm>
              <a:off x="6172200" y="4559435"/>
              <a:ext cx="1858840" cy="229856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52" name="Picture 51"/>
            <p:cNvPicPr/>
            <p:nvPr/>
          </p:nvPicPr>
          <p:blipFill>
            <a:blip r:embed="rId10"/>
            <a:stretch>
              <a:fillRect/>
            </a:stretch>
          </p:blipFill>
          <p:spPr>
            <a:xfrm>
              <a:off x="7217229" y="5497286"/>
              <a:ext cx="239486" cy="261257"/>
            </a:xfrm>
            <a:prstGeom prst="rect">
              <a:avLst/>
            </a:prstGeom>
            <a:ln>
              <a:noFill/>
            </a:ln>
            <a:effectLst/>
          </p:spPr>
        </p:pic>
      </p:grpSp>
      <p:pic>
        <p:nvPicPr>
          <p:cNvPr id="13" name="Picture 12"/>
          <p:cNvPicPr/>
          <p:nvPr/>
        </p:nvPicPr>
        <p:blipFill rotWithShape="1">
          <a:blip r:embed="rId11"/>
          <a:srcRect t="20031"/>
          <a:stretch/>
        </p:blipFill>
        <p:spPr>
          <a:xfrm>
            <a:off x="2971800" y="3371850"/>
            <a:ext cx="1755000" cy="1188000"/>
          </a:xfrm>
          <a:prstGeom prst="rect">
            <a:avLst/>
          </a:prstGeom>
        </p:spPr>
      </p:pic>
      <p:pic>
        <p:nvPicPr>
          <p:cNvPr id="63" name="Picture 6"/>
          <p:cNvPicPr>
            <a:picLocks noChangeAspect="1" noChangeArrowheads="1"/>
          </p:cNvPicPr>
          <p:nvPr/>
        </p:nvPicPr>
        <p:blipFill>
          <a:blip r:embed="rId12"/>
          <a:srcRect/>
          <a:stretch>
            <a:fillRect/>
          </a:stretch>
        </p:blipFill>
        <p:spPr bwMode="auto">
          <a:xfrm>
            <a:off x="5372100" y="1485900"/>
            <a:ext cx="189000" cy="189000"/>
          </a:xfrm>
          <a:prstGeom prst="rect">
            <a:avLst/>
          </a:prstGeom>
          <a:noFill/>
          <a:ln w="9525">
            <a:noFill/>
            <a:miter lim="800000"/>
            <a:headEnd/>
            <a:tailEnd/>
          </a:ln>
        </p:spPr>
      </p:pic>
      <p:pic>
        <p:nvPicPr>
          <p:cNvPr id="58" name="Picture 2"/>
          <p:cNvPicPr>
            <a:picLocks noChangeAspect="1" noChangeArrowheads="1"/>
          </p:cNvPicPr>
          <p:nvPr/>
        </p:nvPicPr>
        <p:blipFill>
          <a:blip r:embed="rId13"/>
          <a:srcRect/>
          <a:stretch>
            <a:fillRect/>
          </a:stretch>
        </p:blipFill>
        <p:spPr bwMode="auto">
          <a:xfrm>
            <a:off x="6629400" y="2171622"/>
            <a:ext cx="162000" cy="171529"/>
          </a:xfrm>
          <a:prstGeom prst="rect">
            <a:avLst/>
          </a:prstGeom>
          <a:noFill/>
          <a:ln w="9525">
            <a:noFill/>
            <a:miter lim="800000"/>
            <a:headEnd/>
            <a:tailEnd/>
          </a:ln>
        </p:spPr>
      </p:pic>
      <p:pic>
        <p:nvPicPr>
          <p:cNvPr id="29701" name="Picture 5"/>
          <p:cNvPicPr>
            <a:picLocks noChangeAspect="1" noChangeArrowheads="1"/>
          </p:cNvPicPr>
          <p:nvPr/>
        </p:nvPicPr>
        <p:blipFill>
          <a:blip r:embed="rId14"/>
          <a:srcRect/>
          <a:stretch>
            <a:fillRect/>
          </a:stretch>
        </p:blipFill>
        <p:spPr bwMode="auto">
          <a:xfrm>
            <a:off x="6017079" y="4238550"/>
            <a:ext cx="163285" cy="162000"/>
          </a:xfrm>
          <a:prstGeom prst="rect">
            <a:avLst/>
          </a:prstGeom>
          <a:noFill/>
          <a:ln w="9525">
            <a:noFill/>
            <a:miter lim="800000"/>
            <a:headEnd/>
            <a:tailEnd/>
          </a:ln>
        </p:spPr>
      </p:pic>
      <p:pic>
        <p:nvPicPr>
          <p:cNvPr id="62" name="Picture 5"/>
          <p:cNvPicPr>
            <a:picLocks noChangeAspect="1" noChangeArrowheads="1"/>
          </p:cNvPicPr>
          <p:nvPr/>
        </p:nvPicPr>
        <p:blipFill>
          <a:blip r:embed="rId14"/>
          <a:srcRect/>
          <a:stretch>
            <a:fillRect/>
          </a:stretch>
        </p:blipFill>
        <p:spPr bwMode="auto">
          <a:xfrm>
            <a:off x="6637566" y="3920143"/>
            <a:ext cx="163285" cy="162000"/>
          </a:xfrm>
          <a:prstGeom prst="rect">
            <a:avLst/>
          </a:prstGeom>
          <a:noFill/>
          <a:ln w="9525">
            <a:noFill/>
            <a:miter lim="800000"/>
            <a:headEnd/>
            <a:tailEnd/>
          </a:ln>
        </p:spPr>
      </p:pic>
      <p:pic>
        <p:nvPicPr>
          <p:cNvPr id="29700" name="Picture 4"/>
          <p:cNvPicPr>
            <a:picLocks noChangeAspect="1" noChangeArrowheads="1"/>
          </p:cNvPicPr>
          <p:nvPr/>
        </p:nvPicPr>
        <p:blipFill>
          <a:blip r:embed="rId15"/>
          <a:srcRect/>
          <a:stretch>
            <a:fillRect/>
          </a:stretch>
        </p:blipFill>
        <p:spPr bwMode="auto">
          <a:xfrm>
            <a:off x="4514850" y="4400550"/>
            <a:ext cx="162000" cy="155648"/>
          </a:xfrm>
          <a:prstGeom prst="rect">
            <a:avLst/>
          </a:prstGeom>
          <a:noFill/>
          <a:ln w="9525">
            <a:noFill/>
            <a:miter lim="800000"/>
            <a:headEnd/>
            <a:tailEnd/>
          </a:ln>
        </p:spPr>
      </p:pic>
      <p:pic>
        <p:nvPicPr>
          <p:cNvPr id="44" name="Picture 3" descr="image002"/>
          <p:cNvPicPr>
            <a:picLocks noChangeAspect="1" noChangeArrowheads="1"/>
          </p:cNvPicPr>
          <p:nvPr/>
        </p:nvPicPr>
        <p:blipFill>
          <a:blip r:embed="rId16"/>
          <a:srcRect/>
          <a:stretch>
            <a:fillRect/>
          </a:stretch>
        </p:blipFill>
        <p:spPr bwMode="auto">
          <a:xfrm>
            <a:off x="4514850" y="1828800"/>
            <a:ext cx="701209" cy="571500"/>
          </a:xfrm>
          <a:prstGeom prst="rect">
            <a:avLst/>
          </a:prstGeom>
          <a:ln>
            <a:noFill/>
          </a:ln>
          <a:effectLst/>
        </p:spPr>
      </p:pic>
      <p:pic>
        <p:nvPicPr>
          <p:cNvPr id="61" name="Picture 3" descr="image002"/>
          <p:cNvPicPr>
            <a:picLocks noChangeAspect="1" noChangeArrowheads="1"/>
          </p:cNvPicPr>
          <p:nvPr/>
        </p:nvPicPr>
        <p:blipFill>
          <a:blip r:embed="rId16"/>
          <a:srcRect/>
          <a:stretch>
            <a:fillRect/>
          </a:stretch>
        </p:blipFill>
        <p:spPr bwMode="auto">
          <a:xfrm>
            <a:off x="4800600" y="1771650"/>
            <a:ext cx="701209" cy="742950"/>
          </a:xfrm>
          <a:prstGeom prst="rect">
            <a:avLst/>
          </a:prstGeom>
          <a:ln>
            <a:noFill/>
          </a:ln>
          <a:effectLst/>
        </p:spPr>
      </p:pic>
      <p:sp>
        <p:nvSpPr>
          <p:cNvPr id="57" name="Rectangle 56"/>
          <p:cNvSpPr/>
          <p:nvPr/>
        </p:nvSpPr>
        <p:spPr>
          <a:xfrm>
            <a:off x="2000250" y="-1"/>
            <a:ext cx="4857750" cy="4373293"/>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42" name="Oval 41"/>
          <p:cNvSpPr/>
          <p:nvPr/>
        </p:nvSpPr>
        <p:spPr bwMode="auto">
          <a:xfrm>
            <a:off x="1140031" y="771525"/>
            <a:ext cx="3480217" cy="2943225"/>
          </a:xfrm>
          <a:prstGeom prst="ellipse">
            <a:avLst/>
          </a:prstGeom>
          <a:solidFill>
            <a:schemeClr val="bg1"/>
          </a:solidFill>
          <a:ln>
            <a:solidFill>
              <a:schemeClr val="bg1">
                <a:lumMod val="95000"/>
              </a:schemeClr>
            </a:solidFill>
            <a:headEnd type="none" w="med" len="med"/>
            <a:tailEnd type="none" w="med" len="med"/>
          </a:ln>
        </p:spPr>
        <p:style>
          <a:lnRef idx="0">
            <a:schemeClr val="dk1"/>
          </a:lnRef>
          <a:fillRef idx="3">
            <a:schemeClr val="dk1"/>
          </a:fillRef>
          <a:effectRef idx="3">
            <a:schemeClr val="dk1"/>
          </a:effectRef>
          <a:fontRef idx="minor">
            <a:schemeClr val="lt1"/>
          </a:fontRef>
        </p:style>
        <p:txBody>
          <a:bodyPr vert="horz" wrap="square" lIns="68577" tIns="34289" rIns="68577" bIns="34289" numCol="1" rtlCol="0" anchor="ctr" anchorCtr="0" compatLnSpc="1">
            <a:prstTxWarp prst="textNoShape">
              <a:avLst/>
            </a:prstTxWarp>
          </a:bodyPr>
          <a:lstStyle/>
          <a:p>
            <a:pPr algn="ctr" defTabSz="685574" fontAlgn="base">
              <a:spcBef>
                <a:spcPct val="0"/>
              </a:spcBef>
              <a:spcAft>
                <a:spcPct val="0"/>
              </a:spcAft>
            </a:pPr>
            <a:endParaRPr lang="en-GB" sz="1700" dirty="0">
              <a:solidFill>
                <a:srgbClr val="FFFFFF"/>
              </a:solidFill>
              <a:effectLst>
                <a:outerShdw blurRad="38100" dist="38100" dir="2700000" algn="tl">
                  <a:srgbClr val="000000">
                    <a:alpha val="43137"/>
                  </a:srgbClr>
                </a:outerShdw>
              </a:effectLst>
              <a:latin typeface="Segoe" pitchFamily="34" charset="0"/>
            </a:endParaRPr>
          </a:p>
        </p:txBody>
      </p:sp>
      <p:sp>
        <p:nvSpPr>
          <p:cNvPr id="12" name="Text Placeholder 8"/>
          <p:cNvSpPr txBox="1">
            <a:spLocks/>
          </p:cNvSpPr>
          <p:nvPr/>
        </p:nvSpPr>
        <p:spPr>
          <a:xfrm>
            <a:off x="0" y="2057400"/>
            <a:ext cx="1771650" cy="276999"/>
          </a:xfrm>
          <a:prstGeom prst="rect">
            <a:avLst/>
          </a:prstGeom>
          <a:solidFill>
            <a:srgbClr val="FFC000"/>
          </a:solidFill>
        </p:spPr>
        <p:txBody>
          <a:bodyPr vert="horz" wrap="square" lIns="0" tIns="0" rIns="0" bIns="0" rtlCol="0">
            <a:spAutoFit/>
          </a:bodyPr>
          <a:lstStyle/>
          <a:p>
            <a:pPr marL="345281" indent="-345281">
              <a:spcBef>
                <a:spcPct val="20000"/>
              </a:spcBef>
            </a:pPr>
            <a:r>
              <a:rPr lang="en-GB" sz="1800" dirty="0">
                <a:solidFill>
                  <a:schemeClr val="tx1">
                    <a:lumMod val="95000"/>
                    <a:lumOff val="5000"/>
                  </a:schemeClr>
                </a:solidFill>
              </a:rPr>
              <a:t> COMPOSITION   </a:t>
            </a:r>
          </a:p>
        </p:txBody>
      </p:sp>
      <p:pic>
        <p:nvPicPr>
          <p:cNvPr id="23" name="Picture 22"/>
          <p:cNvPicPr/>
          <p:nvPr/>
        </p:nvPicPr>
        <p:blipFill>
          <a:blip r:embed="rId4"/>
          <a:stretch>
            <a:fillRect/>
          </a:stretch>
        </p:blipFill>
        <p:spPr>
          <a:xfrm>
            <a:off x="1943100" y="1085850"/>
            <a:ext cx="567000" cy="378000"/>
          </a:xfrm>
          <a:prstGeom prst="rect">
            <a:avLst/>
          </a:prstGeom>
          <a:ln>
            <a:solidFill>
              <a:schemeClr val="tx1">
                <a:lumMod val="50000"/>
              </a:schemeClr>
            </a:solidFill>
          </a:ln>
          <a:effectLst/>
        </p:spPr>
      </p:pic>
      <p:pic>
        <p:nvPicPr>
          <p:cNvPr id="24" name="Picture 23"/>
          <p:cNvPicPr/>
          <p:nvPr/>
        </p:nvPicPr>
        <p:blipFill>
          <a:blip r:embed="rId17" cstate="print">
            <a:extLst>
              <a:ext uri="{28A0092B-C50C-407E-A947-70E740481C1C}">
                <a14:useLocalDpi xmlns:a14="http://schemas.microsoft.com/office/drawing/2010/main" xmlns="" val="0"/>
              </a:ext>
            </a:extLst>
          </a:blip>
          <a:stretch>
            <a:fillRect/>
          </a:stretch>
        </p:blipFill>
        <p:spPr>
          <a:xfrm>
            <a:off x="2804850" y="1085850"/>
            <a:ext cx="567000" cy="378000"/>
          </a:xfrm>
          <a:prstGeom prst="rect">
            <a:avLst/>
          </a:prstGeom>
          <a:ln>
            <a:solidFill>
              <a:schemeClr val="tx1">
                <a:lumMod val="50000"/>
              </a:schemeClr>
            </a:solidFill>
          </a:ln>
          <a:effectLst/>
        </p:spPr>
      </p:pic>
      <p:pic>
        <p:nvPicPr>
          <p:cNvPr id="30" name="Picture 29"/>
          <p:cNvPicPr/>
          <p:nvPr/>
        </p:nvPicPr>
        <p:blipFill>
          <a:blip r:embed="rId18"/>
          <a:stretch>
            <a:fillRect/>
          </a:stretch>
        </p:blipFill>
        <p:spPr>
          <a:xfrm>
            <a:off x="3628800" y="1771650"/>
            <a:ext cx="486000" cy="342900"/>
          </a:xfrm>
          <a:prstGeom prst="rect">
            <a:avLst/>
          </a:prstGeom>
          <a:ln>
            <a:solidFill>
              <a:schemeClr val="tx1">
                <a:lumMod val="50000"/>
              </a:schemeClr>
            </a:solidFill>
          </a:ln>
          <a:effectLst/>
        </p:spPr>
      </p:pic>
      <p:pic>
        <p:nvPicPr>
          <p:cNvPr id="33" name="Picture 32"/>
          <p:cNvPicPr/>
          <p:nvPr/>
        </p:nvPicPr>
        <p:blipFill>
          <a:blip r:embed="rId8"/>
          <a:stretch>
            <a:fillRect/>
          </a:stretch>
        </p:blipFill>
        <p:spPr>
          <a:xfrm>
            <a:off x="3628800" y="2277900"/>
            <a:ext cx="486000" cy="465300"/>
          </a:xfrm>
          <a:prstGeom prst="rect">
            <a:avLst/>
          </a:prstGeom>
          <a:ln>
            <a:solidFill>
              <a:schemeClr val="tx1">
                <a:lumMod val="50000"/>
              </a:schemeClr>
            </a:solidFill>
          </a:ln>
          <a:effectLst/>
        </p:spPr>
      </p:pic>
      <p:pic>
        <p:nvPicPr>
          <p:cNvPr id="22" name="Picture 21"/>
          <p:cNvPicPr/>
          <p:nvPr/>
        </p:nvPicPr>
        <p:blipFill>
          <a:blip r:embed="rId19"/>
          <a:stretch>
            <a:fillRect/>
          </a:stretch>
        </p:blipFill>
        <p:spPr>
          <a:xfrm>
            <a:off x="3600450" y="2914650"/>
            <a:ext cx="486000" cy="285750"/>
          </a:xfrm>
          <a:prstGeom prst="rect">
            <a:avLst/>
          </a:prstGeom>
          <a:ln>
            <a:solidFill>
              <a:schemeClr val="tx1">
                <a:lumMod val="50000"/>
              </a:schemeClr>
            </a:solidFill>
          </a:ln>
          <a:effectLst/>
        </p:spPr>
      </p:pic>
      <p:pic>
        <p:nvPicPr>
          <p:cNvPr id="27652" name="Picture 4"/>
          <p:cNvPicPr>
            <a:picLocks noChangeAspect="1" noChangeArrowheads="1"/>
          </p:cNvPicPr>
          <p:nvPr/>
        </p:nvPicPr>
        <p:blipFill>
          <a:blip r:embed="rId20"/>
          <a:srcRect/>
          <a:stretch>
            <a:fillRect/>
          </a:stretch>
        </p:blipFill>
        <p:spPr bwMode="auto">
          <a:xfrm>
            <a:off x="1913199" y="3028950"/>
            <a:ext cx="487101" cy="351000"/>
          </a:xfrm>
          <a:prstGeom prst="rect">
            <a:avLst/>
          </a:prstGeom>
          <a:ln>
            <a:solidFill>
              <a:schemeClr val="tx1"/>
            </a:solidFill>
          </a:ln>
          <a:effectLst/>
        </p:spPr>
      </p:pic>
      <p:pic>
        <p:nvPicPr>
          <p:cNvPr id="36" name="Picture 35"/>
          <p:cNvPicPr/>
          <p:nvPr/>
        </p:nvPicPr>
        <p:blipFill>
          <a:blip r:embed="rId10"/>
          <a:stretch>
            <a:fillRect/>
          </a:stretch>
        </p:blipFill>
        <p:spPr>
          <a:xfrm>
            <a:off x="3024000" y="3028950"/>
            <a:ext cx="405000" cy="351000"/>
          </a:xfrm>
          <a:prstGeom prst="rect">
            <a:avLst/>
          </a:prstGeom>
          <a:ln>
            <a:solidFill>
              <a:schemeClr val="tx1">
                <a:lumMod val="50000"/>
              </a:schemeClr>
            </a:solidFill>
          </a:ln>
          <a:effectLst/>
        </p:spPr>
      </p:pic>
      <p:pic>
        <p:nvPicPr>
          <p:cNvPr id="37" name="Picture 36" descr="Machine generated alternative text: •1&#10;1&#10;200 nm"/>
          <p:cNvPicPr/>
          <p:nvPr/>
        </p:nvPicPr>
        <p:blipFill>
          <a:blip r:embed="rId21" cstate="print">
            <a:extLst>
              <a:ext uri="{28A0092B-C50C-407E-A947-70E740481C1C}">
                <a14:useLocalDpi xmlns:a14="http://schemas.microsoft.com/office/drawing/2010/main" xmlns="" val="0"/>
              </a:ext>
            </a:extLst>
          </a:blip>
          <a:srcRect/>
          <a:stretch>
            <a:fillRect/>
          </a:stretch>
        </p:blipFill>
        <p:spPr bwMode="auto">
          <a:xfrm>
            <a:off x="2457450" y="3028950"/>
            <a:ext cx="514350" cy="351000"/>
          </a:xfrm>
          <a:prstGeom prst="rect">
            <a:avLst/>
          </a:prstGeom>
          <a:ln>
            <a:solidFill>
              <a:schemeClr val="tx1"/>
            </a:solidFill>
          </a:ln>
          <a:effectLst/>
        </p:spPr>
      </p:pic>
      <p:cxnSp>
        <p:nvCxnSpPr>
          <p:cNvPr id="76" name="Curved Connector 75"/>
          <p:cNvCxnSpPr/>
          <p:nvPr/>
        </p:nvCxnSpPr>
        <p:spPr>
          <a:xfrm flipV="1">
            <a:off x="2571750" y="628650"/>
            <a:ext cx="1143000" cy="628650"/>
          </a:xfrm>
          <a:prstGeom prst="curvedConnector3">
            <a:avLst>
              <a:gd name="adj1" fmla="val 17209"/>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2" name="Curved Connector 81"/>
          <p:cNvCxnSpPr/>
          <p:nvPr/>
        </p:nvCxnSpPr>
        <p:spPr>
          <a:xfrm flipV="1">
            <a:off x="3429000" y="857250"/>
            <a:ext cx="971550" cy="400050"/>
          </a:xfrm>
          <a:prstGeom prst="curvedConnector3">
            <a:avLst>
              <a:gd name="adj1" fmla="val 8960"/>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5" name="Curved Connector 84"/>
          <p:cNvCxnSpPr/>
          <p:nvPr/>
        </p:nvCxnSpPr>
        <p:spPr>
          <a:xfrm>
            <a:off x="3486150" y="3314700"/>
            <a:ext cx="1257300" cy="400050"/>
          </a:xfrm>
          <a:prstGeom prst="curvedConnector3">
            <a:avLst>
              <a:gd name="adj1" fmla="val 59514"/>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87" name="Curved Connector 86"/>
          <p:cNvCxnSpPr/>
          <p:nvPr/>
        </p:nvCxnSpPr>
        <p:spPr>
          <a:xfrm>
            <a:off x="2228850" y="3429000"/>
            <a:ext cx="742950" cy="457200"/>
          </a:xfrm>
          <a:prstGeom prst="curvedConnector3">
            <a:avLst>
              <a:gd name="adj1" fmla="val 50000"/>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5" name="Curved Connector 104"/>
          <p:cNvCxnSpPr/>
          <p:nvPr/>
        </p:nvCxnSpPr>
        <p:spPr>
          <a:xfrm>
            <a:off x="4171950" y="2514600"/>
            <a:ext cx="1257300" cy="228600"/>
          </a:xfrm>
          <a:prstGeom prst="curvedConnector3">
            <a:avLst>
              <a:gd name="adj1" fmla="val 52537"/>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108" name="Curved Connector 107"/>
          <p:cNvCxnSpPr/>
          <p:nvPr/>
        </p:nvCxnSpPr>
        <p:spPr>
          <a:xfrm>
            <a:off x="4171950" y="1885950"/>
            <a:ext cx="1428750" cy="285750"/>
          </a:xfrm>
          <a:prstGeom prst="curvedConnector3">
            <a:avLst>
              <a:gd name="adj1" fmla="val 40512"/>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43" name="Curved Connector 42"/>
          <p:cNvCxnSpPr/>
          <p:nvPr/>
        </p:nvCxnSpPr>
        <p:spPr>
          <a:xfrm flipV="1">
            <a:off x="4114800" y="1085850"/>
            <a:ext cx="1828800" cy="457200"/>
          </a:xfrm>
          <a:prstGeom prst="curvedConnector3">
            <a:avLst>
              <a:gd name="adj1" fmla="val 8138"/>
            </a:avLst>
          </a:prstGeom>
          <a:ln w="38100">
            <a:solidFill>
              <a:schemeClr val="tx1">
                <a:lumMod val="65000"/>
                <a:lumOff val="35000"/>
              </a:schemeClr>
            </a:solidFill>
            <a:tailEnd type="arrow"/>
          </a:ln>
        </p:spPr>
        <p:style>
          <a:lnRef idx="1">
            <a:schemeClr val="accent1"/>
          </a:lnRef>
          <a:fillRef idx="0">
            <a:schemeClr val="accent1"/>
          </a:fillRef>
          <a:effectRef idx="0">
            <a:schemeClr val="accent1"/>
          </a:effectRef>
          <a:fontRef idx="minor">
            <a:schemeClr val="tx1"/>
          </a:fontRef>
        </p:style>
      </p:cxnSp>
      <p:sp>
        <p:nvSpPr>
          <p:cNvPr id="48" name="Rectangle 47"/>
          <p:cNvSpPr/>
          <p:nvPr/>
        </p:nvSpPr>
        <p:spPr>
          <a:xfrm>
            <a:off x="2628900" y="3771900"/>
            <a:ext cx="2114550" cy="8001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50" name="Rectangle 49"/>
          <p:cNvSpPr/>
          <p:nvPr/>
        </p:nvSpPr>
        <p:spPr>
          <a:xfrm>
            <a:off x="4114800" y="3486150"/>
            <a:ext cx="628650" cy="28575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54" name="Rectangle 53"/>
          <p:cNvSpPr/>
          <p:nvPr/>
        </p:nvSpPr>
        <p:spPr>
          <a:xfrm>
            <a:off x="4914900" y="2514600"/>
            <a:ext cx="514350" cy="342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56" name="Rectangle 55"/>
          <p:cNvSpPr/>
          <p:nvPr/>
        </p:nvSpPr>
        <p:spPr>
          <a:xfrm>
            <a:off x="4743450" y="1771650"/>
            <a:ext cx="742950" cy="342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60" name="Rectangle 59"/>
          <p:cNvSpPr/>
          <p:nvPr/>
        </p:nvSpPr>
        <p:spPr>
          <a:xfrm>
            <a:off x="4857750" y="2114550"/>
            <a:ext cx="742950" cy="3429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64" name="Rectangle 63"/>
          <p:cNvSpPr/>
          <p:nvPr/>
        </p:nvSpPr>
        <p:spPr>
          <a:xfrm>
            <a:off x="4229100" y="971550"/>
            <a:ext cx="1771650" cy="51435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2" name="Rectangle 71"/>
          <p:cNvSpPr/>
          <p:nvPr/>
        </p:nvSpPr>
        <p:spPr>
          <a:xfrm>
            <a:off x="3600450" y="1028700"/>
            <a:ext cx="628650" cy="4572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3" name="Rectangle 72"/>
          <p:cNvSpPr/>
          <p:nvPr/>
        </p:nvSpPr>
        <p:spPr>
          <a:xfrm>
            <a:off x="2686050" y="342900"/>
            <a:ext cx="1771650" cy="85725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4" name="Rectangle 73"/>
          <p:cNvSpPr/>
          <p:nvPr/>
        </p:nvSpPr>
        <p:spPr>
          <a:xfrm>
            <a:off x="3714750" y="3572539"/>
            <a:ext cx="400050" cy="199361"/>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sp>
        <p:nvSpPr>
          <p:cNvPr id="75" name="Text Placeholder 8"/>
          <p:cNvSpPr txBox="1">
            <a:spLocks/>
          </p:cNvSpPr>
          <p:nvPr/>
        </p:nvSpPr>
        <p:spPr>
          <a:xfrm>
            <a:off x="-41610" y="4783788"/>
            <a:ext cx="6899610" cy="276999"/>
          </a:xfrm>
          <a:prstGeom prst="rect">
            <a:avLst/>
          </a:prstGeom>
          <a:solidFill>
            <a:srgbClr val="92D050"/>
          </a:solidFill>
          <a:ln>
            <a:solidFill>
              <a:srgbClr val="92D050"/>
            </a:solidFill>
          </a:ln>
        </p:spPr>
        <p:txBody>
          <a:bodyPr vert="horz" wrap="square" lIns="0" tIns="0" rIns="0" bIns="0" rtlCol="0">
            <a:spAutoFit/>
          </a:bodyPr>
          <a:lstStyle/>
          <a:p>
            <a:pPr marL="345281" indent="-345281">
              <a:spcBef>
                <a:spcPct val="20000"/>
              </a:spcBef>
            </a:pPr>
            <a:r>
              <a:rPr lang="en-GB" sz="1800" dirty="0"/>
              <a:t>     </a:t>
            </a:r>
            <a:r>
              <a:rPr lang="en-GB" sz="1800" dirty="0" smtClean="0"/>
              <a:t>COLLECTIONS </a:t>
            </a:r>
            <a:endParaRPr lang="en-GB" sz="1800" dirty="0"/>
          </a:p>
        </p:txBody>
      </p:sp>
      <p:sp>
        <p:nvSpPr>
          <p:cNvPr id="79" name="Rectangle 78"/>
          <p:cNvSpPr/>
          <p:nvPr/>
        </p:nvSpPr>
        <p:spPr>
          <a:xfrm>
            <a:off x="5143500" y="1600200"/>
            <a:ext cx="457200" cy="114300"/>
          </a:xfrm>
          <a:prstGeom prst="rect">
            <a:avLst/>
          </a:prstGeom>
          <a:solidFill>
            <a:srgbClr val="FFFFFF">
              <a:alpha val="50196"/>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noFill/>
            </a:endParaRPr>
          </a:p>
        </p:txBody>
      </p:sp>
      <p:pic>
        <p:nvPicPr>
          <p:cNvPr id="32" name="Picture 31"/>
          <p:cNvPicPr/>
          <p:nvPr/>
        </p:nvPicPr>
        <p:blipFill>
          <a:blip r:embed="rId22" cstate="print">
            <a:extLst>
              <a:ext uri="{28A0092B-C50C-407E-A947-70E740481C1C}">
                <a14:useLocalDpi xmlns:a14="http://schemas.microsoft.com/office/drawing/2010/main" xmlns="" val="0"/>
              </a:ext>
            </a:extLst>
          </a:blip>
          <a:stretch>
            <a:fillRect/>
          </a:stretch>
        </p:blipFill>
        <p:spPr>
          <a:xfrm>
            <a:off x="3564732" y="1257300"/>
            <a:ext cx="492919" cy="342900"/>
          </a:xfrm>
          <a:prstGeom prst="rect">
            <a:avLst/>
          </a:prstGeom>
          <a:ln>
            <a:solidFill>
              <a:schemeClr val="tx1">
                <a:lumMod val="50000"/>
              </a:schemeClr>
            </a:solidFill>
          </a:ln>
          <a:effectLst/>
        </p:spPr>
      </p:pic>
      <p:pic>
        <p:nvPicPr>
          <p:cNvPr id="59" name="Picture 3" descr="C:\Users\natasamf\Desktop\TechFestPreviews-2011\screenshot - 01_09_2010-15_34_19.png"/>
          <p:cNvPicPr>
            <a:picLocks noChangeAspect="1" noChangeArrowheads="1"/>
          </p:cNvPicPr>
          <p:nvPr/>
        </p:nvPicPr>
        <p:blipFill>
          <a:blip r:embed="rId23"/>
          <a:srcRect/>
          <a:stretch>
            <a:fillRect/>
          </a:stretch>
        </p:blipFill>
        <p:spPr bwMode="auto">
          <a:xfrm>
            <a:off x="1809750" y="1600200"/>
            <a:ext cx="1676400" cy="1257300"/>
          </a:xfrm>
          <a:prstGeom prst="roundRect">
            <a:avLst>
              <a:gd name="adj" fmla="val 4167"/>
            </a:avLst>
          </a:prstGeom>
          <a:solidFill>
            <a:srgbClr val="FFFFFF"/>
          </a:solidFill>
          <a:ln w="76200" cap="sq">
            <a:solidFill>
              <a:srgbClr val="EAEAEA"/>
            </a:solidFill>
            <a:miter lim="800000"/>
          </a:ln>
          <a:effectLst/>
          <a:scene3d>
            <a:camera prst="perspectiveAbove"/>
            <a:lightRig rig="threePt" dir="t">
              <a:rot lat="0" lon="0" rev="2700000"/>
            </a:lightRig>
          </a:scene3d>
          <a:sp3d contourW="6350">
            <a:bevelT h="38100"/>
            <a:contourClr>
              <a:srgbClr val="C0C0C0"/>
            </a:contourClr>
          </a:sp3d>
        </p:spPr>
      </p:pic>
      <p:sp>
        <p:nvSpPr>
          <p:cNvPr id="6" name="Title 5"/>
          <p:cNvSpPr>
            <a:spLocks noGrp="1"/>
          </p:cNvSpPr>
          <p:nvPr>
            <p:ph type="title"/>
          </p:nvPr>
        </p:nvSpPr>
        <p:spPr>
          <a:xfrm>
            <a:off x="292077" y="114300"/>
            <a:ext cx="6272954" cy="525115"/>
          </a:xfrm>
          <a:solidFill>
            <a:schemeClr val="bg2"/>
          </a:solidFill>
        </p:spPr>
        <p:txBody>
          <a:bodyPr/>
          <a:lstStyle/>
          <a:p>
            <a:r>
              <a:rPr lang="en-GB" dirty="0" smtClean="0"/>
              <a:t>Information Architecture</a:t>
            </a:r>
            <a:endParaRPr lang="en-GB" dirty="0"/>
          </a:p>
        </p:txBody>
      </p:sp>
      <p:sp>
        <p:nvSpPr>
          <p:cNvPr id="7" name="TextBox 6"/>
          <p:cNvSpPr txBox="1"/>
          <p:nvPr/>
        </p:nvSpPr>
        <p:spPr>
          <a:xfrm>
            <a:off x="64698" y="1279189"/>
            <a:ext cx="1642254" cy="738664"/>
          </a:xfrm>
          <a:prstGeom prst="rect">
            <a:avLst/>
          </a:prstGeom>
          <a:noFill/>
        </p:spPr>
        <p:txBody>
          <a:bodyPr wrap="square" lIns="0" tIns="0" rIns="0" bIns="0" rtlCol="0">
            <a:spAutoFit/>
          </a:bodyPr>
          <a:lstStyle/>
          <a:p>
            <a:r>
              <a:rPr lang="en-GB" sz="1600" dirty="0" smtClean="0">
                <a:gradFill>
                  <a:gsLst>
                    <a:gs pos="2917">
                      <a:schemeClr val="tx1"/>
                    </a:gs>
                    <a:gs pos="30000">
                      <a:schemeClr val="tx1"/>
                    </a:gs>
                  </a:gsLst>
                  <a:lin ang="5400000" scaled="0"/>
                </a:gradFill>
                <a:latin typeface="+mj-lt"/>
              </a:rPr>
              <a:t>Documents</a:t>
            </a:r>
          </a:p>
          <a:p>
            <a:r>
              <a:rPr lang="en-GB" sz="1600" dirty="0" smtClean="0">
                <a:gradFill>
                  <a:gsLst>
                    <a:gs pos="2917">
                      <a:schemeClr val="tx1"/>
                    </a:gs>
                    <a:gs pos="30000">
                      <a:schemeClr val="tx1"/>
                    </a:gs>
                  </a:gsLst>
                  <a:lin ang="5400000" scaled="0"/>
                </a:gradFill>
                <a:latin typeface="+mj-lt"/>
              </a:rPr>
              <a:t>Sub-documents</a:t>
            </a:r>
          </a:p>
          <a:p>
            <a:r>
              <a:rPr lang="en-GB" sz="1600" dirty="0" smtClean="0">
                <a:gradFill>
                  <a:gsLst>
                    <a:gs pos="2917">
                      <a:schemeClr val="tx1"/>
                    </a:gs>
                    <a:gs pos="30000">
                      <a:schemeClr val="tx1"/>
                    </a:gs>
                  </a:gsLst>
                  <a:lin ang="5400000" scaled="0"/>
                </a:gradFill>
                <a:latin typeface="+mj-lt"/>
              </a:rPr>
              <a:t>Compositions</a:t>
            </a:r>
          </a:p>
        </p:txBody>
      </p:sp>
      <p:sp>
        <p:nvSpPr>
          <p:cNvPr id="66" name="TextBox 65"/>
          <p:cNvSpPr txBox="1"/>
          <p:nvPr/>
        </p:nvSpPr>
        <p:spPr>
          <a:xfrm>
            <a:off x="73476" y="3199943"/>
            <a:ext cx="2155373" cy="984885"/>
          </a:xfrm>
          <a:prstGeom prst="rect">
            <a:avLst/>
          </a:prstGeom>
          <a:noFill/>
        </p:spPr>
        <p:txBody>
          <a:bodyPr wrap="square" lIns="0" tIns="0" rIns="0" bIns="0" rtlCol="0">
            <a:spAutoFit/>
          </a:bodyPr>
          <a:lstStyle/>
          <a:p>
            <a:r>
              <a:rPr lang="en-GB" sz="1600" dirty="0" smtClean="0">
                <a:gradFill>
                  <a:gsLst>
                    <a:gs pos="2917">
                      <a:schemeClr val="tx1"/>
                    </a:gs>
                    <a:gs pos="30000">
                      <a:schemeClr val="tx1"/>
                    </a:gs>
                  </a:gsLst>
                  <a:lin ang="5400000" scaled="0"/>
                </a:gradFill>
                <a:latin typeface="+mj-lt"/>
              </a:rPr>
              <a:t>Linking among </a:t>
            </a:r>
          </a:p>
          <a:p>
            <a:r>
              <a:rPr lang="en-GB" sz="1600" dirty="0">
                <a:gradFill>
                  <a:gsLst>
                    <a:gs pos="2917">
                      <a:schemeClr val="tx1"/>
                    </a:gs>
                    <a:gs pos="30000">
                      <a:schemeClr val="tx1"/>
                    </a:gs>
                  </a:gsLst>
                  <a:lin ang="5400000" scaled="0"/>
                </a:gradFill>
                <a:latin typeface="+mj-lt"/>
              </a:rPr>
              <a:t>e</a:t>
            </a:r>
            <a:r>
              <a:rPr lang="en-GB" sz="1600" dirty="0" smtClean="0">
                <a:gradFill>
                  <a:gsLst>
                    <a:gs pos="2917">
                      <a:schemeClr val="tx1"/>
                    </a:gs>
                    <a:gs pos="30000">
                      <a:schemeClr val="tx1"/>
                    </a:gs>
                  </a:gsLst>
                  <a:lin ang="5400000" scaled="0"/>
                </a:gradFill>
                <a:latin typeface="+mj-lt"/>
              </a:rPr>
              <a:t>xtracts</a:t>
            </a:r>
          </a:p>
          <a:p>
            <a:r>
              <a:rPr lang="en-GB" sz="1600" dirty="0" smtClean="0">
                <a:gradFill>
                  <a:gsLst>
                    <a:gs pos="2917">
                      <a:schemeClr val="tx1"/>
                    </a:gs>
                    <a:gs pos="30000">
                      <a:schemeClr val="tx1"/>
                    </a:gs>
                  </a:gsLst>
                  <a:lin ang="5400000" scaled="0"/>
                </a:gradFill>
                <a:latin typeface="+mj-lt"/>
              </a:rPr>
              <a:t>References </a:t>
            </a:r>
            <a:r>
              <a:rPr lang="en-GB" sz="1600" dirty="0">
                <a:gradFill>
                  <a:gsLst>
                    <a:gs pos="2917">
                      <a:schemeClr val="tx1"/>
                    </a:gs>
                    <a:gs pos="30000">
                      <a:schemeClr val="tx1"/>
                    </a:gs>
                  </a:gsLst>
                  <a:lin ang="5400000" scaled="0"/>
                </a:gradFill>
                <a:latin typeface="+mj-lt"/>
              </a:rPr>
              <a:t>to the files </a:t>
            </a:r>
          </a:p>
          <a:p>
            <a:endParaRPr lang="en-GB" sz="1600" dirty="0" smtClean="0">
              <a:gradFill>
                <a:gsLst>
                  <a:gs pos="2917">
                    <a:schemeClr val="tx1"/>
                  </a:gs>
                  <a:gs pos="30000">
                    <a:schemeClr val="tx1"/>
                  </a:gs>
                </a:gsLst>
                <a:lin ang="5400000" scaled="0"/>
              </a:gradFill>
              <a:latin typeface="+mj-lt"/>
            </a:endParaRPr>
          </a:p>
        </p:txBody>
      </p:sp>
    </p:spTree>
    <p:extLst>
      <p:ext uri="{BB962C8B-B14F-4D97-AF65-F5344CB8AC3E}">
        <p14:creationId xmlns:p14="http://schemas.microsoft.com/office/powerpoint/2010/main" xmlns="" val="29853885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85782" y="3053957"/>
            <a:ext cx="6472218" cy="1071570"/>
          </a:xfrm>
          <a:prstGeom prst="rect">
            <a:avLst/>
          </a:prstGeom>
        </p:spPr>
        <p:txBody>
          <a:bodyPr lIns="68580" tIns="34290" rIns="68580" bIns="34290">
            <a:normAutofit/>
          </a:bodyPr>
          <a:lstStyle/>
          <a:p>
            <a:pPr marL="0" indent="0">
              <a:buNone/>
            </a:pPr>
            <a:r>
              <a:rPr lang="en-GB" sz="2700" cap="all" dirty="0" smtClean="0">
                <a:solidFill>
                  <a:srgbClr val="4B5867"/>
                </a:solidFill>
              </a:rPr>
              <a:t>Representation of research projects </a:t>
            </a:r>
            <a:endParaRPr lang="en-GB" sz="2700" cap="all" dirty="0">
              <a:solidFill>
                <a:srgbClr val="4B5867"/>
              </a:solidFill>
            </a:endParaRPr>
          </a:p>
        </p:txBody>
      </p:sp>
      <p:sp>
        <p:nvSpPr>
          <p:cNvPr id="4" name="TextBox 3"/>
          <p:cNvSpPr txBox="1"/>
          <p:nvPr/>
        </p:nvSpPr>
        <p:spPr>
          <a:xfrm>
            <a:off x="404663" y="2744230"/>
            <a:ext cx="5179707" cy="346249"/>
          </a:xfrm>
          <a:prstGeom prst="rect">
            <a:avLst/>
          </a:prstGeom>
          <a:noFill/>
        </p:spPr>
        <p:txBody>
          <a:bodyPr wrap="square" lIns="68580" tIns="34290" rIns="68580" bIns="34290" rtlCol="0">
            <a:spAutoFit/>
          </a:bodyPr>
          <a:lstStyle/>
          <a:p>
            <a:r>
              <a:rPr lang="en-GB" sz="1800" dirty="0">
                <a:solidFill>
                  <a:schemeClr val="accent2">
                    <a:lumMod val="75000"/>
                  </a:schemeClr>
                </a:solidFill>
                <a:latin typeface="+mj-lt"/>
              </a:rPr>
              <a:t>l</a:t>
            </a:r>
            <a:r>
              <a:rPr lang="en-GB" sz="1800" dirty="0" smtClean="0">
                <a:solidFill>
                  <a:schemeClr val="accent2">
                    <a:lumMod val="75000"/>
                  </a:schemeClr>
                </a:solidFill>
                <a:latin typeface="+mj-lt"/>
              </a:rPr>
              <a:t>ong term access to digital </a:t>
            </a:r>
            <a:endParaRPr lang="en-GB" sz="1800" dirty="0">
              <a:solidFill>
                <a:schemeClr val="accent2">
                  <a:lumMod val="75000"/>
                </a:schemeClr>
              </a:solidFill>
              <a:latin typeface="+mj-lt"/>
            </a:endParaRPr>
          </a:p>
        </p:txBody>
      </p:sp>
    </p:spTree>
    <p:extLst>
      <p:ext uri="{BB962C8B-B14F-4D97-AF65-F5344CB8AC3E}">
        <p14:creationId xmlns:p14="http://schemas.microsoft.com/office/powerpoint/2010/main" xmlns="" val="1797817676"/>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Isosceles Triangle 15"/>
          <p:cNvSpPr/>
          <p:nvPr/>
        </p:nvSpPr>
        <p:spPr>
          <a:xfrm rot="16200000">
            <a:off x="1174332" y="1141935"/>
            <a:ext cx="1485000" cy="4428492"/>
          </a:xfrm>
          <a:prstGeom prst="triangle">
            <a:avLst>
              <a:gd name="adj" fmla="val 56965"/>
            </a:avLst>
          </a:prstGeom>
          <a:gradFill flip="none" rotWithShape="1">
            <a:gsLst>
              <a:gs pos="0">
                <a:schemeClr val="accent1">
                  <a:tint val="66000"/>
                  <a:satMod val="160000"/>
                </a:schemeClr>
              </a:gs>
              <a:gs pos="50000">
                <a:schemeClr val="accent1">
                  <a:tint val="44500"/>
                  <a:satMod val="160000"/>
                </a:schemeClr>
              </a:gs>
              <a:gs pos="100000">
                <a:schemeClr val="accent1">
                  <a:tint val="23500"/>
                  <a:satMod val="160000"/>
                </a:schemeClr>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dirty="0">
              <a:latin typeface="+mj-lt"/>
            </a:endParaRPr>
          </a:p>
        </p:txBody>
      </p:sp>
      <p:sp>
        <p:nvSpPr>
          <p:cNvPr id="21" name="Rectangle 20"/>
          <p:cNvSpPr/>
          <p:nvPr/>
        </p:nvSpPr>
        <p:spPr>
          <a:xfrm>
            <a:off x="0" y="2753724"/>
            <a:ext cx="972749" cy="113121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dirty="0">
              <a:latin typeface="+mj-lt"/>
            </a:endParaRPr>
          </a:p>
        </p:txBody>
      </p:sp>
      <p:sp>
        <p:nvSpPr>
          <p:cNvPr id="24" name="Rectangle 23"/>
          <p:cNvSpPr/>
          <p:nvPr/>
        </p:nvSpPr>
        <p:spPr>
          <a:xfrm>
            <a:off x="242645" y="2495122"/>
            <a:ext cx="5657600" cy="2257096"/>
          </a:xfrm>
          <a:prstGeom prst="rect">
            <a:avLst/>
          </a:prstGeom>
          <a:noFill/>
          <a:ln>
            <a:solidFill>
              <a:srgbClr val="FFC000"/>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dirty="0">
              <a:latin typeface="+mj-lt"/>
            </a:endParaRPr>
          </a:p>
        </p:txBody>
      </p:sp>
      <p:sp>
        <p:nvSpPr>
          <p:cNvPr id="3" name="Rounded Rectangle 2"/>
          <p:cNvSpPr/>
          <p:nvPr/>
        </p:nvSpPr>
        <p:spPr>
          <a:xfrm>
            <a:off x="423367" y="415006"/>
            <a:ext cx="1278190"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FILE</a:t>
            </a:r>
          </a:p>
        </p:txBody>
      </p:sp>
      <p:sp>
        <p:nvSpPr>
          <p:cNvPr id="4" name="Rounded Rectangle 3"/>
          <p:cNvSpPr/>
          <p:nvPr/>
        </p:nvSpPr>
        <p:spPr>
          <a:xfrm>
            <a:off x="4534243" y="415005"/>
            <a:ext cx="1753904" cy="900083"/>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DIGITAL CONTENT/</a:t>
            </a:r>
          </a:p>
          <a:p>
            <a:pPr algn="ctr"/>
            <a:r>
              <a:rPr lang="en-GB" sz="1800" b="1" dirty="0">
                <a:solidFill>
                  <a:schemeClr val="bg1">
                    <a:lumMod val="50000"/>
                  </a:schemeClr>
                </a:solidFill>
                <a:latin typeface="+mj-lt"/>
              </a:rPr>
              <a:t>EXPERIENCE</a:t>
            </a:r>
          </a:p>
        </p:txBody>
      </p:sp>
      <p:sp>
        <p:nvSpPr>
          <p:cNvPr id="5" name="Rounded Rectangle 4"/>
          <p:cNvSpPr/>
          <p:nvPr/>
        </p:nvSpPr>
        <p:spPr>
          <a:xfrm>
            <a:off x="2224581" y="415006"/>
            <a:ext cx="1816979"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APPLICATION</a:t>
            </a:r>
          </a:p>
        </p:txBody>
      </p:sp>
      <p:sp>
        <p:nvSpPr>
          <p:cNvPr id="6" name="TextBox 5"/>
          <p:cNvSpPr txBox="1"/>
          <p:nvPr/>
        </p:nvSpPr>
        <p:spPr>
          <a:xfrm>
            <a:off x="399718" y="1315076"/>
            <a:ext cx="3653677" cy="284683"/>
          </a:xfrm>
          <a:prstGeom prst="rect">
            <a:avLst/>
          </a:prstGeom>
          <a:noFill/>
          <a:ln>
            <a:noFill/>
          </a:ln>
        </p:spPr>
        <p:txBody>
          <a:bodyPr wrap="square" lIns="68571" tIns="34285" rIns="68571" bIns="34285" rtlCol="0">
            <a:spAutoFit/>
          </a:bodyPr>
          <a:lstStyle/>
          <a:p>
            <a:r>
              <a:rPr lang="en-GB" b="1" dirty="0" smtClean="0">
                <a:latin typeface="+mj-lt"/>
              </a:rPr>
              <a:t>Persisted</a:t>
            </a:r>
            <a:endParaRPr lang="en-GB" b="1" dirty="0">
              <a:latin typeface="+mj-lt"/>
            </a:endParaRPr>
          </a:p>
        </p:txBody>
      </p:sp>
      <p:sp>
        <p:nvSpPr>
          <p:cNvPr id="7" name="TextBox 6"/>
          <p:cNvSpPr txBox="1"/>
          <p:nvPr/>
        </p:nvSpPr>
        <p:spPr>
          <a:xfrm>
            <a:off x="4512395" y="1315088"/>
            <a:ext cx="1775752" cy="284683"/>
          </a:xfrm>
          <a:prstGeom prst="rect">
            <a:avLst/>
          </a:prstGeom>
          <a:solidFill>
            <a:schemeClr val="bg1"/>
          </a:solidFill>
          <a:ln>
            <a:noFill/>
          </a:ln>
        </p:spPr>
        <p:txBody>
          <a:bodyPr wrap="square" lIns="68571" tIns="34285" rIns="68571" bIns="34285" rtlCol="0">
            <a:spAutoFit/>
          </a:bodyPr>
          <a:lstStyle/>
          <a:p>
            <a:pPr algn="r"/>
            <a:r>
              <a:rPr lang="en-GB" b="1" dirty="0" smtClean="0">
                <a:latin typeface="+mj-lt"/>
              </a:rPr>
              <a:t>Ephemeral</a:t>
            </a:r>
            <a:endParaRPr lang="en-GB" b="1" dirty="0">
              <a:latin typeface="+mj-lt"/>
            </a:endParaRPr>
          </a:p>
        </p:txBody>
      </p:sp>
      <p:cxnSp>
        <p:nvCxnSpPr>
          <p:cNvPr id="13" name="Straight Arrow Connector 12"/>
          <p:cNvCxnSpPr/>
          <p:nvPr/>
        </p:nvCxnSpPr>
        <p:spPr>
          <a:xfrm>
            <a:off x="1713380" y="732708"/>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1" y="1775173"/>
            <a:ext cx="6858000" cy="284683"/>
          </a:xfrm>
          <a:prstGeom prst="rect">
            <a:avLst/>
          </a:prstGeom>
          <a:solidFill>
            <a:schemeClr val="accent2">
              <a:lumMod val="20000"/>
              <a:lumOff val="80000"/>
            </a:schemeClr>
          </a:solidFill>
        </p:spPr>
        <p:txBody>
          <a:bodyPr wrap="square" lIns="68571" tIns="34285" rIns="68571" bIns="34285">
            <a:spAutoFit/>
          </a:bodyPr>
          <a:lstStyle/>
          <a:p>
            <a:r>
              <a:rPr lang="en-GB" dirty="0" smtClean="0">
                <a:latin typeface="+mj-lt"/>
              </a:rPr>
              <a:t>        PRESERVATION </a:t>
            </a:r>
            <a:r>
              <a:rPr lang="en-GB" dirty="0">
                <a:latin typeface="+mj-lt"/>
              </a:rPr>
              <a:t>= Persistence + Connection with the contemporary ecosystem. </a:t>
            </a:r>
          </a:p>
        </p:txBody>
      </p:sp>
      <p:sp>
        <p:nvSpPr>
          <p:cNvPr id="9" name="Rectangle 8"/>
          <p:cNvSpPr/>
          <p:nvPr/>
        </p:nvSpPr>
        <p:spPr>
          <a:xfrm>
            <a:off x="242647" y="262779"/>
            <a:ext cx="3913097" cy="1329245"/>
          </a:xfrm>
          <a:prstGeom prst="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dirty="0">
              <a:latin typeface="+mj-lt"/>
            </a:endParaRPr>
          </a:p>
        </p:txBody>
      </p:sp>
      <p:sp>
        <p:nvSpPr>
          <p:cNvPr id="15" name="Rectangle 14"/>
          <p:cNvSpPr/>
          <p:nvPr/>
        </p:nvSpPr>
        <p:spPr>
          <a:xfrm>
            <a:off x="4282894" y="273614"/>
            <a:ext cx="2217038" cy="1329245"/>
          </a:xfrm>
          <a:prstGeom prst="rect">
            <a:avLst/>
          </a:prstGeom>
          <a:noFill/>
          <a:ln>
            <a:solidFill>
              <a:schemeClr val="bg1">
                <a:lumMod val="65000"/>
              </a:schemeClr>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dirty="0">
              <a:latin typeface="+mj-lt"/>
            </a:endParaRPr>
          </a:p>
        </p:txBody>
      </p:sp>
      <p:cxnSp>
        <p:nvCxnSpPr>
          <p:cNvPr id="14" name="Straight Arrow Connector 13"/>
          <p:cNvCxnSpPr/>
          <p:nvPr/>
        </p:nvCxnSpPr>
        <p:spPr>
          <a:xfrm>
            <a:off x="4053395" y="732708"/>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pic>
        <p:nvPicPr>
          <p:cNvPr id="19" name="Picture 8" descr="http://www.colmek.com/images/touch-screen-computer-large.jp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flipH="1">
            <a:off x="4333187" y="2543096"/>
            <a:ext cx="2444186" cy="1971000"/>
          </a:xfrm>
          <a:prstGeom prst="rect">
            <a:avLst/>
          </a:prstGeom>
          <a:noFill/>
          <a:extLst>
            <a:ext uri="{909E8E84-426E-40DD-AFC4-6F175D3DCCD1}">
              <a14:hiddenFill xmlns:a14="http://schemas.microsoft.com/office/drawing/2010/main" xmlns="">
                <a:solidFill>
                  <a:srgbClr val="FFFFFF"/>
                </a:solidFill>
              </a14:hiddenFill>
            </a:ext>
          </a:extLst>
        </p:spPr>
      </p:pic>
      <p:sp>
        <p:nvSpPr>
          <p:cNvPr id="20" name="TextBox 19"/>
          <p:cNvSpPr txBox="1"/>
          <p:nvPr/>
        </p:nvSpPr>
        <p:spPr>
          <a:xfrm>
            <a:off x="302193" y="4252091"/>
            <a:ext cx="2870278" cy="284683"/>
          </a:xfrm>
          <a:prstGeom prst="rect">
            <a:avLst/>
          </a:prstGeom>
          <a:noFill/>
        </p:spPr>
        <p:txBody>
          <a:bodyPr wrap="square" lIns="68571" tIns="34285" rIns="68571" bIns="34285" rtlCol="0">
            <a:spAutoFit/>
          </a:bodyPr>
          <a:lstStyle/>
          <a:p>
            <a:r>
              <a:rPr lang="en-GB" dirty="0" smtClean="0">
                <a:latin typeface="+mj-lt"/>
              </a:rPr>
              <a:t>Persisted part of the digital artefact</a:t>
            </a:r>
            <a:endParaRPr lang="en-GB" dirty="0">
              <a:latin typeface="+mj-lt"/>
            </a:endParaRPr>
          </a:p>
        </p:txBody>
      </p:sp>
      <p:sp>
        <p:nvSpPr>
          <p:cNvPr id="22" name="TextBox 21"/>
          <p:cNvSpPr txBox="1"/>
          <p:nvPr/>
        </p:nvSpPr>
        <p:spPr>
          <a:xfrm>
            <a:off x="1862826" y="3180862"/>
            <a:ext cx="1917214" cy="284683"/>
          </a:xfrm>
          <a:prstGeom prst="rect">
            <a:avLst/>
          </a:prstGeom>
          <a:noFill/>
          <a:ln>
            <a:solidFill>
              <a:srgbClr val="FFC000"/>
            </a:solidFill>
          </a:ln>
        </p:spPr>
        <p:txBody>
          <a:bodyPr wrap="square" lIns="68571" tIns="34285" rIns="68571" bIns="34285" rtlCol="0">
            <a:spAutoFit/>
          </a:bodyPr>
          <a:lstStyle/>
          <a:p>
            <a:r>
              <a:rPr lang="en-GB" dirty="0" smtClean="0">
                <a:latin typeface="+mj-lt"/>
              </a:rPr>
              <a:t>SOFTWARE – decoder </a:t>
            </a:r>
            <a:endParaRPr lang="en-GB" dirty="0">
              <a:latin typeface="+mj-lt"/>
            </a:endParaRPr>
          </a:p>
        </p:txBody>
      </p:sp>
      <p:sp>
        <p:nvSpPr>
          <p:cNvPr id="23" name="TextBox 22"/>
          <p:cNvSpPr txBox="1"/>
          <p:nvPr/>
        </p:nvSpPr>
        <p:spPr>
          <a:xfrm>
            <a:off x="5675648" y="3860483"/>
            <a:ext cx="1088861" cy="715570"/>
          </a:xfrm>
          <a:prstGeom prst="rect">
            <a:avLst/>
          </a:prstGeom>
          <a:solidFill>
            <a:srgbClr val="FFFFFF">
              <a:alpha val="69804"/>
            </a:srgbClr>
          </a:solidFill>
        </p:spPr>
        <p:txBody>
          <a:bodyPr wrap="square" lIns="68571" tIns="34285" rIns="68571" bIns="34285" rtlCol="0">
            <a:spAutoFit/>
          </a:bodyPr>
          <a:lstStyle/>
          <a:p>
            <a:pPr algn="r"/>
            <a:r>
              <a:rPr lang="en-GB" dirty="0" smtClean="0">
                <a:latin typeface="+mj-lt"/>
              </a:rPr>
              <a:t>Hardware to process and       DISPLAY</a:t>
            </a:r>
            <a:endParaRPr lang="en-GB" dirty="0">
              <a:latin typeface="+mj-lt"/>
            </a:endParaRPr>
          </a:p>
        </p:txBody>
      </p:sp>
      <p:sp>
        <p:nvSpPr>
          <p:cNvPr id="25" name="TextBox 24"/>
          <p:cNvSpPr txBox="1"/>
          <p:nvPr/>
        </p:nvSpPr>
        <p:spPr>
          <a:xfrm>
            <a:off x="291693" y="3765909"/>
            <a:ext cx="1718411" cy="284683"/>
          </a:xfrm>
          <a:prstGeom prst="rect">
            <a:avLst/>
          </a:prstGeom>
          <a:solidFill>
            <a:srgbClr val="FFC000"/>
          </a:solidFill>
        </p:spPr>
        <p:txBody>
          <a:bodyPr wrap="square" lIns="68571" tIns="34285" rIns="68571" bIns="34285" rtlCol="0">
            <a:spAutoFit/>
          </a:bodyPr>
          <a:lstStyle/>
          <a:p>
            <a:r>
              <a:rPr lang="en-GB" dirty="0" smtClean="0">
                <a:latin typeface="+mj-lt"/>
              </a:rPr>
              <a:t>FILE – digital object</a:t>
            </a:r>
            <a:endParaRPr lang="en-GB" dirty="0">
              <a:latin typeface="+mj-lt"/>
            </a:endParaRPr>
          </a:p>
        </p:txBody>
      </p:sp>
      <p:pic>
        <p:nvPicPr>
          <p:cNvPr id="26" name="Picture 5"/>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4107430" y="2308185"/>
            <a:ext cx="1319122" cy="186256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7" name="Picture 6" descr="http://ts4.mm.bing.net/th?id=I.5006953315828779&amp;pid=1.1"/>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24559" y="2796103"/>
            <a:ext cx="899762" cy="899553"/>
          </a:xfrm>
          <a:prstGeom prst="rect">
            <a:avLst/>
          </a:prstGeom>
          <a:noFill/>
          <a:extLst>
            <a:ext uri="{909E8E84-426E-40DD-AFC4-6F175D3DCCD1}">
              <a14:hiddenFill xmlns:a14="http://schemas.microsoft.com/office/drawing/2010/main" xmlns="">
                <a:solidFill>
                  <a:srgbClr val="FFFFFF"/>
                </a:solidFill>
              </a14:hiddenFill>
            </a:ext>
          </a:extLst>
        </p:spPr>
      </p:pic>
      <p:sp>
        <p:nvSpPr>
          <p:cNvPr id="28" name="TextBox 27"/>
          <p:cNvSpPr txBox="1"/>
          <p:nvPr/>
        </p:nvSpPr>
        <p:spPr>
          <a:xfrm>
            <a:off x="2465857" y="2356622"/>
            <a:ext cx="1782198" cy="284683"/>
          </a:xfrm>
          <a:prstGeom prst="rect">
            <a:avLst/>
          </a:prstGeom>
          <a:solidFill>
            <a:srgbClr val="FFC000"/>
          </a:solidFill>
        </p:spPr>
        <p:txBody>
          <a:bodyPr wrap="square" lIns="68571" tIns="34285" rIns="68571" bIns="34285" rtlCol="0">
            <a:spAutoFit/>
          </a:bodyPr>
          <a:lstStyle/>
          <a:p>
            <a:pPr algn="ctr"/>
            <a:r>
              <a:rPr lang="en-GB" dirty="0" smtClean="0">
                <a:latin typeface="+mj-lt"/>
              </a:rPr>
              <a:t>DIGITAL ARTEFACT</a:t>
            </a:r>
            <a:endParaRPr lang="en-GB" dirty="0">
              <a:latin typeface="+mj-lt"/>
            </a:endParaRPr>
          </a:p>
        </p:txBody>
      </p:sp>
    </p:spTree>
    <p:extLst>
      <p:ext uri="{BB962C8B-B14F-4D97-AF65-F5344CB8AC3E}">
        <p14:creationId xmlns:p14="http://schemas.microsoft.com/office/powerpoint/2010/main" xmlns="" val="17152421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318" y="339193"/>
            <a:ext cx="6561082" cy="857250"/>
          </a:xfrm>
        </p:spPr>
        <p:txBody>
          <a:bodyPr>
            <a:normAutofit/>
          </a:bodyPr>
          <a:lstStyle/>
          <a:p>
            <a:r>
              <a:rPr lang="en-GB" dirty="0" smtClean="0"/>
              <a:t>Paradox: we are concerned about storage, yet</a:t>
            </a:r>
            <a:endParaRPr lang="en-GB" dirty="0"/>
          </a:p>
        </p:txBody>
      </p:sp>
      <p:sp>
        <p:nvSpPr>
          <p:cNvPr id="3" name="Subtitle 2"/>
          <p:cNvSpPr>
            <a:spLocks noGrp="1"/>
          </p:cNvSpPr>
          <p:nvPr>
            <p:ph type="subTitle" idx="1"/>
          </p:nvPr>
        </p:nvSpPr>
        <p:spPr>
          <a:xfrm>
            <a:off x="543347" y="1895841"/>
            <a:ext cx="5846567" cy="1315453"/>
          </a:xfrm>
        </p:spPr>
        <p:txBody>
          <a:bodyPr>
            <a:normAutofit/>
          </a:bodyPr>
          <a:lstStyle/>
          <a:p>
            <a:pPr>
              <a:spcBef>
                <a:spcPts val="900"/>
              </a:spcBef>
            </a:pPr>
            <a:r>
              <a:rPr lang="en-GB" sz="2600" dirty="0">
                <a:latin typeface="+mj-lt"/>
              </a:rPr>
              <a:t>Digital is inherently about </a:t>
            </a:r>
            <a:r>
              <a:rPr lang="en-GB" sz="2600" u="sng" dirty="0">
                <a:latin typeface="+mj-lt"/>
              </a:rPr>
              <a:t>processing bits</a:t>
            </a:r>
            <a:r>
              <a:rPr lang="en-GB" sz="2600" dirty="0">
                <a:latin typeface="+mj-lt"/>
              </a:rPr>
              <a:t>, not about storing bits </a:t>
            </a:r>
          </a:p>
          <a:p>
            <a:endParaRPr lang="en-GB" dirty="0" smtClean="0"/>
          </a:p>
          <a:p>
            <a:endParaRPr lang="en-GB" dirty="0" smtClean="0"/>
          </a:p>
        </p:txBody>
      </p:sp>
      <p:sp>
        <p:nvSpPr>
          <p:cNvPr id="4" name="Rectangle 3"/>
          <p:cNvSpPr/>
          <p:nvPr/>
        </p:nvSpPr>
        <p:spPr>
          <a:xfrm>
            <a:off x="449318" y="1816568"/>
            <a:ext cx="6065783" cy="1285869"/>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endParaRPr lang="en-GB" dirty="0">
              <a:latin typeface="+mj-lt"/>
            </a:endParaRPr>
          </a:p>
        </p:txBody>
      </p:sp>
    </p:spTree>
    <p:extLst>
      <p:ext uri="{BB962C8B-B14F-4D97-AF65-F5344CB8AC3E}">
        <p14:creationId xmlns:p14="http://schemas.microsoft.com/office/powerpoint/2010/main" xmlns="" val="270365373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4777" y="200886"/>
            <a:ext cx="6515100" cy="425886"/>
          </a:xfrm>
        </p:spPr>
        <p:txBody>
          <a:bodyPr/>
          <a:lstStyle/>
          <a:p>
            <a:r>
              <a:rPr lang="en-GB" dirty="0" smtClean="0"/>
              <a:t>Symbiosis of Files and Applications</a:t>
            </a:r>
            <a:endParaRPr lang="en-GB" dirty="0"/>
          </a:p>
        </p:txBody>
      </p:sp>
      <p:sp>
        <p:nvSpPr>
          <p:cNvPr id="17" name="TextBox 16"/>
          <p:cNvSpPr txBox="1"/>
          <p:nvPr/>
        </p:nvSpPr>
        <p:spPr>
          <a:xfrm>
            <a:off x="383894" y="790671"/>
            <a:ext cx="6088392" cy="1636875"/>
          </a:xfrm>
          <a:prstGeom prst="rect">
            <a:avLst/>
          </a:prstGeom>
          <a:noFill/>
          <a:ln>
            <a:solidFill>
              <a:srgbClr val="FFC000"/>
            </a:solidFill>
          </a:ln>
        </p:spPr>
        <p:txBody>
          <a:bodyPr wrap="square" lIns="134982" tIns="80989" rIns="134982" bIns="80989" rtlCol="0">
            <a:spAutoFit/>
          </a:bodyPr>
          <a:lstStyle/>
          <a:p>
            <a:pPr>
              <a:lnSpc>
                <a:spcPct val="114000"/>
              </a:lnSpc>
            </a:pPr>
            <a:r>
              <a:rPr lang="en-GB" sz="2100" dirty="0">
                <a:latin typeface="+mj-lt"/>
              </a:rPr>
              <a:t>Objective of preservation is to ensure that the persisted digital content and applications </a:t>
            </a:r>
            <a:r>
              <a:rPr lang="en-GB" sz="2100" dirty="0">
                <a:solidFill>
                  <a:schemeClr val="accent1">
                    <a:lumMod val="50000"/>
                  </a:schemeClr>
                </a:solidFill>
                <a:latin typeface="+mj-lt"/>
              </a:rPr>
              <a:t>remain connected with the contemporary computing ecosystem</a:t>
            </a:r>
            <a:r>
              <a:rPr lang="en-GB" sz="1800" dirty="0">
                <a:latin typeface="+mj-lt"/>
              </a:rPr>
              <a:t>. </a:t>
            </a:r>
          </a:p>
        </p:txBody>
      </p:sp>
      <p:sp>
        <p:nvSpPr>
          <p:cNvPr id="8" name="Rectangle 7"/>
          <p:cNvSpPr/>
          <p:nvPr/>
        </p:nvSpPr>
        <p:spPr>
          <a:xfrm>
            <a:off x="372070" y="2920221"/>
            <a:ext cx="6396867" cy="284683"/>
          </a:xfrm>
          <a:prstGeom prst="rect">
            <a:avLst/>
          </a:prstGeom>
          <a:solidFill>
            <a:srgbClr val="FFC000"/>
          </a:solidFill>
        </p:spPr>
        <p:txBody>
          <a:bodyPr wrap="square" lIns="68571" tIns="34285" rIns="68571" bIns="34285">
            <a:spAutoFit/>
          </a:bodyPr>
          <a:lstStyle/>
          <a:p>
            <a:r>
              <a:rPr lang="en-GB" dirty="0">
                <a:latin typeface="+mj-lt"/>
              </a:rPr>
              <a:t>PRESERVATION = Persistence + Connection with the contemporary ecosystem. </a:t>
            </a:r>
          </a:p>
        </p:txBody>
      </p:sp>
      <p:sp>
        <p:nvSpPr>
          <p:cNvPr id="12" name="Rounded Rectangle 11"/>
          <p:cNvSpPr/>
          <p:nvPr/>
        </p:nvSpPr>
        <p:spPr>
          <a:xfrm>
            <a:off x="484783" y="3349652"/>
            <a:ext cx="1278190"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FILE</a:t>
            </a:r>
          </a:p>
        </p:txBody>
      </p:sp>
      <p:sp>
        <p:nvSpPr>
          <p:cNvPr id="15" name="Rounded Rectangle 14"/>
          <p:cNvSpPr/>
          <p:nvPr/>
        </p:nvSpPr>
        <p:spPr>
          <a:xfrm>
            <a:off x="4595659" y="3349652"/>
            <a:ext cx="1753904"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DIGITAL CONTENT</a:t>
            </a:r>
          </a:p>
        </p:txBody>
      </p:sp>
      <p:sp>
        <p:nvSpPr>
          <p:cNvPr id="16" name="Rounded Rectangle 15"/>
          <p:cNvSpPr/>
          <p:nvPr/>
        </p:nvSpPr>
        <p:spPr>
          <a:xfrm>
            <a:off x="2285997" y="3349652"/>
            <a:ext cx="1816979"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APPLICATION</a:t>
            </a:r>
          </a:p>
        </p:txBody>
      </p:sp>
      <p:sp>
        <p:nvSpPr>
          <p:cNvPr id="18" name="TextBox 17"/>
          <p:cNvSpPr txBox="1"/>
          <p:nvPr/>
        </p:nvSpPr>
        <p:spPr>
          <a:xfrm>
            <a:off x="461134" y="4249722"/>
            <a:ext cx="3653677" cy="284683"/>
          </a:xfrm>
          <a:prstGeom prst="rect">
            <a:avLst/>
          </a:prstGeom>
          <a:noFill/>
          <a:ln>
            <a:solidFill>
              <a:srgbClr val="FFC000"/>
            </a:solidFill>
          </a:ln>
        </p:spPr>
        <p:txBody>
          <a:bodyPr wrap="square" lIns="68571" tIns="34285" rIns="68571" bIns="34285" rtlCol="0">
            <a:spAutoFit/>
          </a:bodyPr>
          <a:lstStyle/>
          <a:p>
            <a:r>
              <a:rPr lang="en-GB" b="1" dirty="0" smtClean="0">
                <a:latin typeface="+mj-lt"/>
              </a:rPr>
              <a:t>Persisted</a:t>
            </a:r>
            <a:endParaRPr lang="en-GB" b="1" dirty="0">
              <a:latin typeface="+mj-lt"/>
            </a:endParaRPr>
          </a:p>
        </p:txBody>
      </p:sp>
      <p:sp>
        <p:nvSpPr>
          <p:cNvPr id="19" name="TextBox 18"/>
          <p:cNvSpPr txBox="1"/>
          <p:nvPr/>
        </p:nvSpPr>
        <p:spPr>
          <a:xfrm>
            <a:off x="4573811" y="4249734"/>
            <a:ext cx="1775752" cy="284683"/>
          </a:xfrm>
          <a:prstGeom prst="rect">
            <a:avLst/>
          </a:prstGeom>
          <a:solidFill>
            <a:schemeClr val="bg1">
              <a:lumMod val="85000"/>
            </a:schemeClr>
          </a:solidFill>
          <a:ln>
            <a:solidFill>
              <a:schemeClr val="bg1">
                <a:lumMod val="75000"/>
              </a:schemeClr>
            </a:solidFill>
          </a:ln>
        </p:spPr>
        <p:txBody>
          <a:bodyPr wrap="square" lIns="68571" tIns="34285" rIns="68571" bIns="34285" rtlCol="0">
            <a:spAutoFit/>
          </a:bodyPr>
          <a:lstStyle/>
          <a:p>
            <a:r>
              <a:rPr lang="en-GB" b="1" dirty="0" smtClean="0">
                <a:latin typeface="+mj-lt"/>
              </a:rPr>
              <a:t>Ephemeral</a:t>
            </a:r>
            <a:endParaRPr lang="en-GB" b="1" dirty="0">
              <a:latin typeface="+mj-lt"/>
            </a:endParaRPr>
          </a:p>
        </p:txBody>
      </p:sp>
      <p:cxnSp>
        <p:nvCxnSpPr>
          <p:cNvPr id="20" name="Straight Arrow Connector 19"/>
          <p:cNvCxnSpPr/>
          <p:nvPr/>
        </p:nvCxnSpPr>
        <p:spPr>
          <a:xfrm>
            <a:off x="1774796" y="3667354"/>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21" name="Straight Arrow Connector 20"/>
          <p:cNvCxnSpPr/>
          <p:nvPr/>
        </p:nvCxnSpPr>
        <p:spPr>
          <a:xfrm>
            <a:off x="4114811" y="3667354"/>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0349994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84" y="211519"/>
            <a:ext cx="6515100" cy="425886"/>
          </a:xfrm>
        </p:spPr>
        <p:txBody>
          <a:bodyPr/>
          <a:lstStyle/>
          <a:p>
            <a:r>
              <a:rPr lang="en-GB" dirty="0" smtClean="0"/>
              <a:t>What do you want to keep ‘unchanged’?</a:t>
            </a:r>
            <a:endParaRPr lang="en-GB" dirty="0"/>
          </a:p>
        </p:txBody>
      </p:sp>
      <p:sp>
        <p:nvSpPr>
          <p:cNvPr id="3" name="Rounded Rectangle 2"/>
          <p:cNvSpPr/>
          <p:nvPr/>
        </p:nvSpPr>
        <p:spPr>
          <a:xfrm>
            <a:off x="484783" y="1193798"/>
            <a:ext cx="1278190"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FILE</a:t>
            </a:r>
          </a:p>
        </p:txBody>
      </p:sp>
      <p:sp>
        <p:nvSpPr>
          <p:cNvPr id="4" name="Rounded Rectangle 3"/>
          <p:cNvSpPr/>
          <p:nvPr/>
        </p:nvSpPr>
        <p:spPr>
          <a:xfrm>
            <a:off x="4595659" y="1193798"/>
            <a:ext cx="1753904"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DIGITAL CONTENT</a:t>
            </a:r>
          </a:p>
        </p:txBody>
      </p:sp>
      <p:sp>
        <p:nvSpPr>
          <p:cNvPr id="5" name="Rounded Rectangle 4"/>
          <p:cNvSpPr/>
          <p:nvPr/>
        </p:nvSpPr>
        <p:spPr>
          <a:xfrm>
            <a:off x="2285997" y="1193798"/>
            <a:ext cx="1816979"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APPLICATION</a:t>
            </a:r>
          </a:p>
        </p:txBody>
      </p:sp>
      <p:cxnSp>
        <p:nvCxnSpPr>
          <p:cNvPr id="13" name="Straight Arrow Connector 12"/>
          <p:cNvCxnSpPr/>
          <p:nvPr/>
        </p:nvCxnSpPr>
        <p:spPr>
          <a:xfrm>
            <a:off x="1774796"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14811"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5" name="Text Placeholder 2"/>
          <p:cNvSpPr txBox="1">
            <a:spLocks/>
          </p:cNvSpPr>
          <p:nvPr/>
        </p:nvSpPr>
        <p:spPr>
          <a:xfrm>
            <a:off x="328773" y="2113954"/>
            <a:ext cx="6190013" cy="2978335"/>
          </a:xfrm>
          <a:prstGeom prst="rect">
            <a:avLst/>
          </a:prstGeom>
        </p:spPr>
        <p:txBody>
          <a:bodyPr lIns="68571" tIns="34285" rIns="68571" bIns="34285"/>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dirty="0" smtClean="0">
                <a:latin typeface="+mj-lt"/>
              </a:rPr>
              <a:t>If application is not running in the contemporary environment </a:t>
            </a:r>
          </a:p>
          <a:p>
            <a:pPr marL="0" indent="0">
              <a:buNone/>
            </a:pPr>
            <a:endParaRPr lang="en-GB" dirty="0">
              <a:latin typeface="+mj-lt"/>
            </a:endParaRPr>
          </a:p>
        </p:txBody>
      </p:sp>
    </p:spTree>
    <p:extLst>
      <p:ext uri="{BB962C8B-B14F-4D97-AF65-F5344CB8AC3E}">
        <p14:creationId xmlns:p14="http://schemas.microsoft.com/office/powerpoint/2010/main" xmlns="" val="106542015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84" y="211519"/>
            <a:ext cx="6515100" cy="425886"/>
          </a:xfrm>
        </p:spPr>
        <p:txBody>
          <a:bodyPr/>
          <a:lstStyle/>
          <a:p>
            <a:r>
              <a:rPr lang="en-GB" dirty="0" smtClean="0"/>
              <a:t>What do you want to keep ‘unchanged’?</a:t>
            </a:r>
            <a:endParaRPr lang="en-GB" dirty="0"/>
          </a:p>
        </p:txBody>
      </p:sp>
      <p:sp>
        <p:nvSpPr>
          <p:cNvPr id="3" name="Rounded Rectangle 2"/>
          <p:cNvSpPr/>
          <p:nvPr/>
        </p:nvSpPr>
        <p:spPr>
          <a:xfrm>
            <a:off x="484783" y="1193798"/>
            <a:ext cx="1278190"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FILE</a:t>
            </a:r>
          </a:p>
        </p:txBody>
      </p:sp>
      <p:sp>
        <p:nvSpPr>
          <p:cNvPr id="4" name="Rounded Rectangle 3"/>
          <p:cNvSpPr/>
          <p:nvPr/>
        </p:nvSpPr>
        <p:spPr>
          <a:xfrm>
            <a:off x="4595659" y="1193798"/>
            <a:ext cx="1753904"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DIGITAL CONTENT</a:t>
            </a:r>
          </a:p>
        </p:txBody>
      </p:sp>
      <p:sp>
        <p:nvSpPr>
          <p:cNvPr id="5" name="Rounded Rectangle 4"/>
          <p:cNvSpPr/>
          <p:nvPr/>
        </p:nvSpPr>
        <p:spPr>
          <a:xfrm>
            <a:off x="2285997" y="1193798"/>
            <a:ext cx="1816979"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APPLICATION</a:t>
            </a:r>
          </a:p>
        </p:txBody>
      </p:sp>
      <p:cxnSp>
        <p:nvCxnSpPr>
          <p:cNvPr id="13" name="Straight Arrow Connector 12"/>
          <p:cNvCxnSpPr/>
          <p:nvPr/>
        </p:nvCxnSpPr>
        <p:spPr>
          <a:xfrm>
            <a:off x="1774796"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14811"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5" name="Text Placeholder 2"/>
          <p:cNvSpPr txBox="1">
            <a:spLocks/>
          </p:cNvSpPr>
          <p:nvPr/>
        </p:nvSpPr>
        <p:spPr>
          <a:xfrm>
            <a:off x="328773" y="2113954"/>
            <a:ext cx="6190013" cy="2978335"/>
          </a:xfrm>
          <a:prstGeom prst="rect">
            <a:avLst/>
          </a:prstGeom>
        </p:spPr>
        <p:txBody>
          <a:bodyPr lIns="68571" tIns="34285" rIns="68571" bIns="34285"/>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dirty="0" smtClean="0">
                <a:latin typeface="+mj-lt"/>
              </a:rPr>
              <a:t>If application is not running in the contemporary environment </a:t>
            </a:r>
          </a:p>
          <a:p>
            <a:pPr lvl="1"/>
            <a:r>
              <a:rPr lang="en-GB" sz="2000" u="sng" dirty="0" smtClean="0">
                <a:solidFill>
                  <a:schemeClr val="accent6">
                    <a:lumMod val="75000"/>
                  </a:schemeClr>
                </a:solidFill>
                <a:latin typeface="+mj-lt"/>
              </a:rPr>
              <a:t>Migrate files </a:t>
            </a:r>
            <a:r>
              <a:rPr lang="en-GB" sz="2000" dirty="0" smtClean="0">
                <a:solidFill>
                  <a:schemeClr val="accent6">
                    <a:lumMod val="75000"/>
                  </a:schemeClr>
                </a:solidFill>
                <a:latin typeface="+mj-lt"/>
              </a:rPr>
              <a:t>and run with a </a:t>
            </a:r>
            <a:r>
              <a:rPr lang="en-GB" sz="2000" u="sng" dirty="0" smtClean="0">
                <a:solidFill>
                  <a:schemeClr val="accent6">
                    <a:lumMod val="75000"/>
                  </a:schemeClr>
                </a:solidFill>
                <a:latin typeface="+mj-lt"/>
              </a:rPr>
              <a:t>contemporary software</a:t>
            </a:r>
          </a:p>
          <a:p>
            <a:pPr marL="342854" lvl="1" indent="0">
              <a:buNone/>
            </a:pPr>
            <a:r>
              <a:rPr lang="en-GB" sz="1600" dirty="0">
                <a:latin typeface="+mj-lt"/>
              </a:rPr>
              <a:t>(give up on both the original files and the application)</a:t>
            </a:r>
          </a:p>
          <a:p>
            <a:endParaRPr lang="en-GB" dirty="0">
              <a:latin typeface="+mj-lt"/>
            </a:endParaRPr>
          </a:p>
        </p:txBody>
      </p:sp>
      <p:cxnSp>
        <p:nvCxnSpPr>
          <p:cNvPr id="7" name="Straight Connector 6"/>
          <p:cNvCxnSpPr/>
          <p:nvPr/>
        </p:nvCxnSpPr>
        <p:spPr>
          <a:xfrm>
            <a:off x="484783" y="996250"/>
            <a:ext cx="1367768" cy="1117703"/>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2424915" y="952648"/>
            <a:ext cx="1367768" cy="1117703"/>
          </a:xfrm>
          <a:prstGeom prst="line">
            <a:avLst/>
          </a:prstGeom>
          <a:ln w="76200">
            <a:solidFill>
              <a:schemeClr val="accent6">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xmlns="" val="273059096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84" y="211519"/>
            <a:ext cx="6515100" cy="425886"/>
          </a:xfrm>
        </p:spPr>
        <p:txBody>
          <a:bodyPr/>
          <a:lstStyle/>
          <a:p>
            <a:r>
              <a:rPr lang="en-GB" dirty="0" smtClean="0"/>
              <a:t>What do you want to keep ‘unchanged’?</a:t>
            </a:r>
            <a:endParaRPr lang="en-GB" dirty="0"/>
          </a:p>
        </p:txBody>
      </p:sp>
      <p:sp>
        <p:nvSpPr>
          <p:cNvPr id="3" name="Rounded Rectangle 2"/>
          <p:cNvSpPr/>
          <p:nvPr/>
        </p:nvSpPr>
        <p:spPr>
          <a:xfrm>
            <a:off x="484783" y="1193798"/>
            <a:ext cx="1278190"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FILE</a:t>
            </a:r>
          </a:p>
        </p:txBody>
      </p:sp>
      <p:sp>
        <p:nvSpPr>
          <p:cNvPr id="4" name="Rounded Rectangle 3"/>
          <p:cNvSpPr/>
          <p:nvPr/>
        </p:nvSpPr>
        <p:spPr>
          <a:xfrm>
            <a:off x="4595659" y="1193798"/>
            <a:ext cx="1753904"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DIGITAL CONTENT</a:t>
            </a:r>
          </a:p>
        </p:txBody>
      </p:sp>
      <p:sp>
        <p:nvSpPr>
          <p:cNvPr id="5" name="Rounded Rectangle 4"/>
          <p:cNvSpPr/>
          <p:nvPr/>
        </p:nvSpPr>
        <p:spPr>
          <a:xfrm>
            <a:off x="2285997" y="1193798"/>
            <a:ext cx="1816979"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APPLICATION</a:t>
            </a:r>
          </a:p>
        </p:txBody>
      </p:sp>
      <p:cxnSp>
        <p:nvCxnSpPr>
          <p:cNvPr id="13" name="Straight Arrow Connector 12"/>
          <p:cNvCxnSpPr/>
          <p:nvPr/>
        </p:nvCxnSpPr>
        <p:spPr>
          <a:xfrm>
            <a:off x="1774796"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14811"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5" name="Text Placeholder 2"/>
          <p:cNvSpPr txBox="1">
            <a:spLocks/>
          </p:cNvSpPr>
          <p:nvPr/>
        </p:nvSpPr>
        <p:spPr>
          <a:xfrm>
            <a:off x="328773" y="2113954"/>
            <a:ext cx="6190013" cy="2978335"/>
          </a:xfrm>
          <a:prstGeom prst="rect">
            <a:avLst/>
          </a:prstGeom>
        </p:spPr>
        <p:txBody>
          <a:bodyPr lIns="68571" tIns="34285" rIns="68571" bIns="34285"/>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dirty="0" smtClean="0">
                <a:latin typeface="+mj-lt"/>
              </a:rPr>
              <a:t>If application is not running in the contemporary environment </a:t>
            </a:r>
          </a:p>
          <a:p>
            <a:pPr lvl="1"/>
            <a:r>
              <a:rPr lang="en-GB" sz="2000" dirty="0" smtClean="0">
                <a:solidFill>
                  <a:schemeClr val="accent6">
                    <a:lumMod val="75000"/>
                  </a:schemeClr>
                </a:solidFill>
                <a:latin typeface="+mj-lt"/>
              </a:rPr>
              <a:t>Retain the files and </a:t>
            </a:r>
            <a:r>
              <a:rPr lang="en-GB" sz="2000" u="sng" dirty="0" smtClean="0">
                <a:solidFill>
                  <a:schemeClr val="accent6">
                    <a:lumMod val="75000"/>
                  </a:schemeClr>
                </a:solidFill>
                <a:latin typeface="+mj-lt"/>
              </a:rPr>
              <a:t>port the application </a:t>
            </a:r>
            <a:r>
              <a:rPr lang="en-GB" sz="2000" dirty="0" smtClean="0">
                <a:solidFill>
                  <a:schemeClr val="accent6">
                    <a:lumMod val="75000"/>
                  </a:schemeClr>
                </a:solidFill>
                <a:latin typeface="+mj-lt"/>
              </a:rPr>
              <a:t>to the new environment </a:t>
            </a:r>
          </a:p>
          <a:p>
            <a:pPr marL="342854" lvl="1" indent="0">
              <a:buNone/>
            </a:pPr>
            <a:r>
              <a:rPr lang="en-GB" sz="1600" dirty="0" smtClean="0">
                <a:latin typeface="+mj-lt"/>
              </a:rPr>
              <a:t>(retain content files by give up on the application, at least partially)</a:t>
            </a:r>
          </a:p>
          <a:p>
            <a:pPr marL="0" indent="0">
              <a:buNone/>
            </a:pPr>
            <a:endParaRPr lang="en-GB" sz="2000" dirty="0">
              <a:latin typeface="+mj-lt"/>
            </a:endParaRPr>
          </a:p>
        </p:txBody>
      </p:sp>
      <p:cxnSp>
        <p:nvCxnSpPr>
          <p:cNvPr id="10" name="Straight Connector 9"/>
          <p:cNvCxnSpPr/>
          <p:nvPr/>
        </p:nvCxnSpPr>
        <p:spPr>
          <a:xfrm>
            <a:off x="2424915" y="952648"/>
            <a:ext cx="1367768" cy="1117703"/>
          </a:xfrm>
          <a:prstGeom prst="line">
            <a:avLst/>
          </a:prstGeom>
          <a:ln w="76200">
            <a:solidFill>
              <a:schemeClr val="accent6">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1" name="Rectangle 10"/>
          <p:cNvSpPr/>
          <p:nvPr/>
        </p:nvSpPr>
        <p:spPr>
          <a:xfrm>
            <a:off x="328773" y="1085294"/>
            <a:ext cx="1612843" cy="92606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Tree>
    <p:extLst>
      <p:ext uri="{BB962C8B-B14F-4D97-AF65-F5344CB8AC3E}">
        <p14:creationId xmlns:p14="http://schemas.microsoft.com/office/powerpoint/2010/main" xmlns="" val="275517086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1484" y="211519"/>
            <a:ext cx="6515100" cy="425886"/>
          </a:xfrm>
        </p:spPr>
        <p:txBody>
          <a:bodyPr/>
          <a:lstStyle/>
          <a:p>
            <a:r>
              <a:rPr lang="en-GB" dirty="0" smtClean="0"/>
              <a:t>What do you want to keep ‘unchanged’?</a:t>
            </a:r>
            <a:endParaRPr lang="en-GB" dirty="0"/>
          </a:p>
        </p:txBody>
      </p:sp>
      <p:sp>
        <p:nvSpPr>
          <p:cNvPr id="3" name="Rounded Rectangle 2"/>
          <p:cNvSpPr/>
          <p:nvPr/>
        </p:nvSpPr>
        <p:spPr>
          <a:xfrm>
            <a:off x="484783" y="1193798"/>
            <a:ext cx="1278190"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FILE</a:t>
            </a:r>
          </a:p>
        </p:txBody>
      </p:sp>
      <p:sp>
        <p:nvSpPr>
          <p:cNvPr id="4" name="Rounded Rectangle 3"/>
          <p:cNvSpPr/>
          <p:nvPr/>
        </p:nvSpPr>
        <p:spPr>
          <a:xfrm>
            <a:off x="4595659" y="1193798"/>
            <a:ext cx="1753904"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DIGITAL CONTENT</a:t>
            </a:r>
          </a:p>
        </p:txBody>
      </p:sp>
      <p:sp>
        <p:nvSpPr>
          <p:cNvPr id="5" name="Rounded Rectangle 4"/>
          <p:cNvSpPr/>
          <p:nvPr/>
        </p:nvSpPr>
        <p:spPr>
          <a:xfrm>
            <a:off x="2285997" y="1193798"/>
            <a:ext cx="1816979" cy="67973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sz="1800" b="1" dirty="0">
                <a:solidFill>
                  <a:schemeClr val="bg1">
                    <a:lumMod val="50000"/>
                  </a:schemeClr>
                </a:solidFill>
                <a:latin typeface="+mj-lt"/>
              </a:rPr>
              <a:t>APPLICATION</a:t>
            </a:r>
          </a:p>
        </p:txBody>
      </p:sp>
      <p:cxnSp>
        <p:nvCxnSpPr>
          <p:cNvPr id="13" name="Straight Arrow Connector 12"/>
          <p:cNvCxnSpPr/>
          <p:nvPr/>
        </p:nvCxnSpPr>
        <p:spPr>
          <a:xfrm>
            <a:off x="1774796"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p:nvPr/>
        </p:nvCxnSpPr>
        <p:spPr>
          <a:xfrm>
            <a:off x="4114811" y="1511499"/>
            <a:ext cx="459000" cy="0"/>
          </a:xfrm>
          <a:prstGeom prst="straightConnector1">
            <a:avLst/>
          </a:prstGeom>
          <a:ln w="63500">
            <a:solidFill>
              <a:schemeClr val="tx1">
                <a:lumMod val="75000"/>
                <a:lumOff val="25000"/>
              </a:schemeClr>
            </a:solidFill>
            <a:tailEnd type="stealth"/>
          </a:ln>
        </p:spPr>
        <p:style>
          <a:lnRef idx="1">
            <a:schemeClr val="accent1"/>
          </a:lnRef>
          <a:fillRef idx="0">
            <a:schemeClr val="accent1"/>
          </a:fillRef>
          <a:effectRef idx="0">
            <a:schemeClr val="accent1"/>
          </a:effectRef>
          <a:fontRef idx="minor">
            <a:schemeClr val="tx1"/>
          </a:fontRef>
        </p:style>
      </p:cxnSp>
      <p:sp>
        <p:nvSpPr>
          <p:cNvPr id="15" name="Text Placeholder 2"/>
          <p:cNvSpPr txBox="1">
            <a:spLocks/>
          </p:cNvSpPr>
          <p:nvPr/>
        </p:nvSpPr>
        <p:spPr>
          <a:xfrm>
            <a:off x="328773" y="2113954"/>
            <a:ext cx="6529227" cy="2978335"/>
          </a:xfrm>
          <a:prstGeom prst="rect">
            <a:avLst/>
          </a:prstGeom>
        </p:spPr>
        <p:txBody>
          <a:bodyPr lIns="68571" tIns="34285" rIns="68571" bIns="34285"/>
          <a:lstStyle>
            <a:lvl1pPr marL="342900" indent="-34290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2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GB" sz="2000" dirty="0" smtClean="0">
                <a:latin typeface="+mj-lt"/>
              </a:rPr>
              <a:t>If application is not running in the contemporary environment </a:t>
            </a:r>
          </a:p>
          <a:p>
            <a:pPr lvl="1"/>
            <a:r>
              <a:rPr lang="en-GB" sz="2000" dirty="0" smtClean="0">
                <a:solidFill>
                  <a:schemeClr val="accent6">
                    <a:lumMod val="75000"/>
                  </a:schemeClr>
                </a:solidFill>
                <a:latin typeface="+mj-lt"/>
              </a:rPr>
              <a:t>Create a virtual machine with the old computing stack and run the original files and software.</a:t>
            </a:r>
          </a:p>
          <a:p>
            <a:pPr marL="342854" lvl="1" indent="0">
              <a:buNone/>
            </a:pPr>
            <a:r>
              <a:rPr lang="en-GB" sz="1600" dirty="0">
                <a:latin typeface="+mj-lt"/>
              </a:rPr>
              <a:t>(retain original files and original application; maintain </a:t>
            </a:r>
            <a:r>
              <a:rPr lang="en-GB" sz="1600" dirty="0" smtClean="0">
                <a:latin typeface="+mj-lt"/>
              </a:rPr>
              <a:t>scaffolding)</a:t>
            </a:r>
            <a:endParaRPr lang="en-GB" sz="1600" dirty="0">
              <a:latin typeface="+mj-lt"/>
            </a:endParaRPr>
          </a:p>
        </p:txBody>
      </p:sp>
      <p:sp>
        <p:nvSpPr>
          <p:cNvPr id="6" name="Rectangle 5"/>
          <p:cNvSpPr/>
          <p:nvPr/>
        </p:nvSpPr>
        <p:spPr>
          <a:xfrm>
            <a:off x="328773" y="1085294"/>
            <a:ext cx="4015538" cy="926061"/>
          </a:xfrm>
          <a:prstGeom prst="rect">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Tree>
    <p:extLst>
      <p:ext uri="{BB962C8B-B14F-4D97-AF65-F5344CB8AC3E}">
        <p14:creationId xmlns:p14="http://schemas.microsoft.com/office/powerpoint/2010/main" xmlns="" val="16234417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a:xfrm>
            <a:off x="224454" y="1007783"/>
            <a:ext cx="3964284" cy="2363724"/>
          </a:xfrm>
        </p:spPr>
        <p:txBody>
          <a:bodyPr/>
          <a:lstStyle/>
          <a:p>
            <a:pPr marL="0" indent="0">
              <a:buNone/>
            </a:pPr>
            <a:r>
              <a:rPr lang="en-GB" dirty="0" smtClean="0"/>
              <a:t>Sustain and increase the value of </a:t>
            </a:r>
            <a:r>
              <a:rPr lang="en-GB" dirty="0" err="1" smtClean="0"/>
              <a:t>digtial</a:t>
            </a:r>
            <a:r>
              <a:rPr lang="en-GB" dirty="0" smtClean="0"/>
              <a:t> through </a:t>
            </a:r>
          </a:p>
          <a:p>
            <a:r>
              <a:rPr lang="en-GB" dirty="0" smtClean="0"/>
              <a:t>Virtualization of legacy software + Bridging Services</a:t>
            </a:r>
          </a:p>
          <a:p>
            <a:r>
              <a:rPr lang="en-GB" dirty="0" smtClean="0"/>
              <a:t>Individual computational ‘cells’ for different generations of software stacks</a:t>
            </a:r>
          </a:p>
          <a:p>
            <a:endParaRPr lang="en-GB" dirty="0"/>
          </a:p>
        </p:txBody>
      </p:sp>
      <p:sp>
        <p:nvSpPr>
          <p:cNvPr id="4" name="Title 1"/>
          <p:cNvSpPr>
            <a:spLocks noGrp="1"/>
          </p:cNvSpPr>
          <p:nvPr>
            <p:ph type="title"/>
          </p:nvPr>
        </p:nvSpPr>
        <p:spPr>
          <a:xfrm>
            <a:off x="225937" y="312309"/>
            <a:ext cx="6172200" cy="425886"/>
          </a:xfrm>
        </p:spPr>
        <p:txBody>
          <a:bodyPr/>
          <a:lstStyle/>
          <a:p>
            <a:r>
              <a:rPr lang="en-GB" dirty="0" smtClean="0"/>
              <a:t>Computational Cradles</a:t>
            </a:r>
            <a:endParaRPr lang="en-GB" dirty="0"/>
          </a:p>
        </p:txBody>
      </p:sp>
      <p:pic>
        <p:nvPicPr>
          <p:cNvPr id="5" name="Picture 4" descr="bees"/>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4334105" y="391272"/>
            <a:ext cx="1896536" cy="1374321"/>
          </a:xfrm>
          <a:prstGeom prst="rect">
            <a:avLst/>
          </a:prstGeom>
          <a:ln>
            <a:noFill/>
          </a:ln>
          <a:effectLst>
            <a:softEdge rad="112500"/>
          </a:effectLst>
          <a:extLst>
            <a:ext uri="{909E8E84-426E-40DD-AFC4-6F175D3DCCD1}">
              <a14:hiddenFill xmlns:a14="http://schemas.microsoft.com/office/drawing/2010/main" xmlns="">
                <a:solidFill>
                  <a:srgbClr val="FFFFFF"/>
                </a:solidFill>
              </a14:hiddenFill>
            </a:ext>
          </a:extLst>
        </p:spPr>
      </p:pic>
      <p:sp>
        <p:nvSpPr>
          <p:cNvPr id="6" name="Text Placeholder 2"/>
          <p:cNvSpPr txBox="1">
            <a:spLocks/>
          </p:cNvSpPr>
          <p:nvPr/>
        </p:nvSpPr>
        <p:spPr>
          <a:xfrm>
            <a:off x="224454" y="3371507"/>
            <a:ext cx="4260460" cy="1392524"/>
          </a:xfrm>
          <a:prstGeom prst="rect">
            <a:avLst/>
          </a:prstGeom>
        </p:spPr>
        <p:txBody>
          <a:bodyPr vert="horz" lIns="68571" tIns="34285" rIns="68571" bIns="34285" rtlCol="0">
            <a:normAutofit/>
          </a:bodyPr>
          <a:lstStyle>
            <a:lvl1pPr marL="342900" indent="-3429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GB" dirty="0" smtClean="0">
                <a:latin typeface="+mj-lt"/>
              </a:rPr>
              <a:t>Bridging services: format translators, content extractors, etc. </a:t>
            </a:r>
          </a:p>
        </p:txBody>
      </p:sp>
      <p:sp>
        <p:nvSpPr>
          <p:cNvPr id="7" name="Hexagon 6"/>
          <p:cNvSpPr/>
          <p:nvPr/>
        </p:nvSpPr>
        <p:spPr>
          <a:xfrm>
            <a:off x="5050804" y="3506102"/>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8" name="Hexagon 7"/>
          <p:cNvSpPr/>
          <p:nvPr/>
        </p:nvSpPr>
        <p:spPr>
          <a:xfrm>
            <a:off x="5629701" y="2628518"/>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9" name="Hexagon 8"/>
          <p:cNvSpPr/>
          <p:nvPr/>
        </p:nvSpPr>
        <p:spPr>
          <a:xfrm>
            <a:off x="5535206" y="3313390"/>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0" name="Hexagon 9"/>
          <p:cNvSpPr/>
          <p:nvPr/>
        </p:nvSpPr>
        <p:spPr>
          <a:xfrm>
            <a:off x="5166564" y="2250833"/>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1" name="Hexagon 10"/>
          <p:cNvSpPr/>
          <p:nvPr/>
        </p:nvSpPr>
        <p:spPr>
          <a:xfrm>
            <a:off x="3890960" y="2038590"/>
            <a:ext cx="2645230" cy="2261727"/>
          </a:xfrm>
          <a:prstGeom prst="hexagon">
            <a:avLst/>
          </a:prstGeom>
          <a:no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9" name="TextBox 18"/>
          <p:cNvSpPr txBox="1"/>
          <p:nvPr/>
        </p:nvSpPr>
        <p:spPr>
          <a:xfrm>
            <a:off x="4188738" y="2759882"/>
            <a:ext cx="1275681" cy="715570"/>
          </a:xfrm>
          <a:prstGeom prst="rect">
            <a:avLst/>
          </a:prstGeom>
          <a:noFill/>
        </p:spPr>
        <p:txBody>
          <a:bodyPr wrap="square" lIns="68571" tIns="34285" rIns="68571" bIns="34285" rtlCol="0">
            <a:spAutoFit/>
          </a:bodyPr>
          <a:lstStyle/>
          <a:p>
            <a:r>
              <a:rPr lang="en-GB" dirty="0" smtClean="0">
                <a:latin typeface="+mj-lt"/>
              </a:rPr>
              <a:t>Contemporary Computing Ecosystem</a:t>
            </a:r>
            <a:endParaRPr lang="en-GB" dirty="0">
              <a:latin typeface="+mj-lt"/>
            </a:endParaRPr>
          </a:p>
        </p:txBody>
      </p:sp>
      <p:sp>
        <p:nvSpPr>
          <p:cNvPr id="20" name="TextBox 19"/>
          <p:cNvSpPr txBox="1"/>
          <p:nvPr/>
        </p:nvSpPr>
        <p:spPr>
          <a:xfrm>
            <a:off x="4985007" y="3933513"/>
            <a:ext cx="958824" cy="284683"/>
          </a:xfrm>
          <a:prstGeom prst="rect">
            <a:avLst/>
          </a:prstGeom>
          <a:noFill/>
        </p:spPr>
        <p:txBody>
          <a:bodyPr wrap="square" lIns="68571" tIns="34285" rIns="68571" bIns="34285" rtlCol="0">
            <a:spAutoFit/>
          </a:bodyPr>
          <a:lstStyle/>
          <a:p>
            <a:r>
              <a:rPr lang="en-GB" dirty="0" smtClean="0">
                <a:latin typeface="+mj-lt"/>
              </a:rPr>
              <a:t>VM-Gen1</a:t>
            </a:r>
            <a:endParaRPr lang="en-GB" dirty="0">
              <a:latin typeface="+mj-lt"/>
            </a:endParaRPr>
          </a:p>
        </p:txBody>
      </p:sp>
      <p:sp>
        <p:nvSpPr>
          <p:cNvPr id="21" name="TextBox 20"/>
          <p:cNvSpPr txBox="1"/>
          <p:nvPr/>
        </p:nvSpPr>
        <p:spPr>
          <a:xfrm>
            <a:off x="5970552" y="3229166"/>
            <a:ext cx="958824" cy="284683"/>
          </a:xfrm>
          <a:prstGeom prst="rect">
            <a:avLst/>
          </a:prstGeom>
          <a:noFill/>
        </p:spPr>
        <p:txBody>
          <a:bodyPr wrap="square" lIns="68571" tIns="34285" rIns="68571" bIns="34285" rtlCol="0">
            <a:spAutoFit/>
          </a:bodyPr>
          <a:lstStyle/>
          <a:p>
            <a:r>
              <a:rPr lang="en-GB" dirty="0">
                <a:latin typeface="+mj-lt"/>
              </a:rPr>
              <a:t>VM-Gen2</a:t>
            </a:r>
          </a:p>
        </p:txBody>
      </p:sp>
      <p:sp>
        <p:nvSpPr>
          <p:cNvPr id="22" name="TextBox 21"/>
          <p:cNvSpPr txBox="1"/>
          <p:nvPr/>
        </p:nvSpPr>
        <p:spPr>
          <a:xfrm>
            <a:off x="6046754" y="2539777"/>
            <a:ext cx="958824" cy="284683"/>
          </a:xfrm>
          <a:prstGeom prst="rect">
            <a:avLst/>
          </a:prstGeom>
          <a:solidFill>
            <a:srgbClr val="FFFFFF">
              <a:alpha val="74118"/>
            </a:srgbClr>
          </a:solidFill>
        </p:spPr>
        <p:txBody>
          <a:bodyPr wrap="square" lIns="68571" tIns="34285" rIns="68571" bIns="34285" rtlCol="0">
            <a:spAutoFit/>
          </a:bodyPr>
          <a:lstStyle>
            <a:defPPr>
              <a:defRPr lang="en-US"/>
            </a:defPPr>
            <a:lvl1pPr>
              <a:defRPr>
                <a:latin typeface="+mj-lt"/>
              </a:defRPr>
            </a:lvl1pPr>
          </a:lstStyle>
          <a:p>
            <a:r>
              <a:rPr lang="en-GB" dirty="0"/>
              <a:t>VM-Gen3</a:t>
            </a:r>
          </a:p>
        </p:txBody>
      </p:sp>
      <p:sp>
        <p:nvSpPr>
          <p:cNvPr id="23" name="TextBox 22"/>
          <p:cNvSpPr txBox="1"/>
          <p:nvPr/>
        </p:nvSpPr>
        <p:spPr>
          <a:xfrm>
            <a:off x="5562476" y="2115541"/>
            <a:ext cx="958824" cy="284683"/>
          </a:xfrm>
          <a:prstGeom prst="rect">
            <a:avLst/>
          </a:prstGeom>
          <a:solidFill>
            <a:srgbClr val="FFFFFF">
              <a:alpha val="74118"/>
            </a:srgbClr>
          </a:solidFill>
        </p:spPr>
        <p:txBody>
          <a:bodyPr wrap="square" lIns="68571" tIns="34285" rIns="68571" bIns="34285" rtlCol="0">
            <a:spAutoFit/>
          </a:bodyPr>
          <a:lstStyle/>
          <a:p>
            <a:r>
              <a:rPr lang="en-GB" dirty="0" smtClean="0">
                <a:latin typeface="+mj-lt"/>
              </a:rPr>
              <a:t>VM-Gen4</a:t>
            </a:r>
            <a:endParaRPr lang="en-GB" dirty="0">
              <a:latin typeface="+mj-lt"/>
            </a:endParaRPr>
          </a:p>
        </p:txBody>
      </p:sp>
    </p:spTree>
    <p:extLst>
      <p:ext uri="{BB962C8B-B14F-4D97-AF65-F5344CB8AC3E}">
        <p14:creationId xmlns:p14="http://schemas.microsoft.com/office/powerpoint/2010/main" xmlns="" val="209533617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Research on Scientific Practices (3)</a:t>
            </a:r>
            <a:endParaRPr lang="en-GB" sz="2800" dirty="0"/>
          </a:p>
        </p:txBody>
      </p:sp>
      <p:sp>
        <p:nvSpPr>
          <p:cNvPr id="3" name="Content Placeholder 2"/>
          <p:cNvSpPr>
            <a:spLocks noGrp="1"/>
          </p:cNvSpPr>
          <p:nvPr>
            <p:ph idx="1"/>
          </p:nvPr>
        </p:nvSpPr>
        <p:spPr>
          <a:xfrm>
            <a:off x="214290" y="910816"/>
            <a:ext cx="6455070" cy="3260893"/>
          </a:xfrm>
        </p:spPr>
        <p:txBody>
          <a:bodyPr/>
          <a:lstStyle/>
          <a:p>
            <a:r>
              <a:rPr lang="en-GB" dirty="0" err="1" smtClean="0">
                <a:latin typeface="+mj-lt"/>
              </a:rPr>
              <a:t>Collaboratories</a:t>
            </a:r>
            <a:r>
              <a:rPr lang="en-GB" dirty="0" smtClean="0">
                <a:latin typeface="+mj-lt"/>
              </a:rPr>
              <a:t>―enable </a:t>
            </a:r>
            <a:r>
              <a:rPr lang="en-GB" dirty="0">
                <a:latin typeface="+mj-lt"/>
              </a:rPr>
              <a:t>teams of </a:t>
            </a:r>
            <a:r>
              <a:rPr lang="en-GB" b="1" dirty="0">
                <a:solidFill>
                  <a:srgbClr val="4B5867"/>
                </a:solidFill>
                <a:latin typeface="+mj-lt"/>
              </a:rPr>
              <a:t>distributed scientists</a:t>
            </a:r>
            <a:r>
              <a:rPr lang="en-GB" dirty="0">
                <a:solidFill>
                  <a:srgbClr val="4B5867"/>
                </a:solidFill>
                <a:latin typeface="+mj-lt"/>
              </a:rPr>
              <a:t> </a:t>
            </a:r>
            <a:r>
              <a:rPr lang="en-GB" dirty="0">
                <a:latin typeface="+mj-lt"/>
              </a:rPr>
              <a:t>to collaborate on scientific problems using tools for shared data access, data analysis, and communication. </a:t>
            </a:r>
          </a:p>
          <a:p>
            <a:r>
              <a:rPr lang="en-GB" dirty="0" smtClean="0">
                <a:latin typeface="+mj-lt"/>
              </a:rPr>
              <a:t>Olson </a:t>
            </a:r>
            <a:r>
              <a:rPr lang="en-GB" dirty="0">
                <a:latin typeface="+mj-lt"/>
              </a:rPr>
              <a:t>et al. </a:t>
            </a:r>
            <a:r>
              <a:rPr lang="en-GB" dirty="0" smtClean="0">
                <a:latin typeface="+mj-lt"/>
              </a:rPr>
              <a:t>studied 10 major collaboratories and see them as ‘</a:t>
            </a:r>
            <a:r>
              <a:rPr lang="en-GB" dirty="0">
                <a:latin typeface="+mj-lt"/>
              </a:rPr>
              <a:t>a challenge to </a:t>
            </a:r>
            <a:r>
              <a:rPr lang="en-GB" b="1" dirty="0">
                <a:solidFill>
                  <a:srgbClr val="4B5867"/>
                </a:solidFill>
                <a:latin typeface="+mj-lt"/>
              </a:rPr>
              <a:t>human organizational practices’</a:t>
            </a:r>
            <a:r>
              <a:rPr lang="en-GB" dirty="0">
                <a:solidFill>
                  <a:srgbClr val="4B5867"/>
                </a:solidFill>
                <a:latin typeface="+mj-lt"/>
              </a:rPr>
              <a:t>. </a:t>
            </a:r>
            <a:endParaRPr lang="en-GB" dirty="0" smtClean="0">
              <a:solidFill>
                <a:srgbClr val="4B5867"/>
              </a:solidFill>
              <a:latin typeface="+mj-lt"/>
            </a:endParaRPr>
          </a:p>
          <a:p>
            <a:pPr lvl="1"/>
            <a:r>
              <a:rPr lang="en-GB" sz="1600" b="1" dirty="0" smtClean="0">
                <a:solidFill>
                  <a:srgbClr val="4B5867"/>
                </a:solidFill>
                <a:latin typeface="+mj-lt"/>
              </a:rPr>
              <a:t>Pre-specifying </a:t>
            </a:r>
            <a:r>
              <a:rPr lang="en-GB" sz="1600" b="1" dirty="0">
                <a:solidFill>
                  <a:srgbClr val="4B5867"/>
                </a:solidFill>
                <a:latin typeface="+mj-lt"/>
              </a:rPr>
              <a:t>data sharing rules</a:t>
            </a:r>
            <a:r>
              <a:rPr lang="en-GB" sz="1600" dirty="0">
                <a:solidFill>
                  <a:srgbClr val="4B5867"/>
                </a:solidFill>
                <a:latin typeface="+mj-lt"/>
              </a:rPr>
              <a:t> </a:t>
            </a:r>
            <a:r>
              <a:rPr lang="en-GB" sz="1600" dirty="0">
                <a:latin typeface="+mj-lt"/>
              </a:rPr>
              <a:t>and having a clear understanding of the common benefits, are essential for the success of a collaboratory. </a:t>
            </a:r>
          </a:p>
          <a:p>
            <a:pPr marL="266700" indent="0">
              <a:buNone/>
            </a:pPr>
            <a:r>
              <a:rPr lang="en-US" sz="1400" i="1" dirty="0">
                <a:solidFill>
                  <a:srgbClr val="4B5867"/>
                </a:solidFill>
                <a:latin typeface="+mj-lt"/>
              </a:rPr>
              <a:t>Olson, G. M., Teasley, S., Bietz, M. J., and Cogburn, D. L. Collaboratories to support distributed science: the example of international HIV/AIDS research. In Proc. of SAICSIT ‘02 (2002), 44-51.</a:t>
            </a:r>
            <a:endParaRPr lang="en-GB" sz="1400" i="1" dirty="0">
              <a:solidFill>
                <a:srgbClr val="4B5867"/>
              </a:solidFill>
              <a:latin typeface="+mj-lt"/>
            </a:endParaRPr>
          </a:p>
        </p:txBody>
      </p:sp>
    </p:spTree>
    <p:extLst>
      <p:ext uri="{BB962C8B-B14F-4D97-AF65-F5344CB8AC3E}">
        <p14:creationId xmlns:p14="http://schemas.microsoft.com/office/powerpoint/2010/main" xmlns="" val="484740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039" y="83358"/>
            <a:ext cx="6515100" cy="857250"/>
          </a:xfrm>
        </p:spPr>
        <p:txBody>
          <a:bodyPr>
            <a:noAutofit/>
          </a:bodyPr>
          <a:lstStyle/>
          <a:p>
            <a:r>
              <a:rPr lang="en-GB" sz="2800" dirty="0"/>
              <a:t>Connecting Legacy with </a:t>
            </a:r>
            <a:br>
              <a:rPr lang="en-GB" sz="2800" dirty="0"/>
            </a:br>
            <a:r>
              <a:rPr lang="en-GB" sz="2800" dirty="0"/>
              <a:t>Contemporary Ecosystem</a:t>
            </a:r>
          </a:p>
        </p:txBody>
      </p:sp>
      <p:sp>
        <p:nvSpPr>
          <p:cNvPr id="6" name="Rectangle 5"/>
          <p:cNvSpPr/>
          <p:nvPr/>
        </p:nvSpPr>
        <p:spPr>
          <a:xfrm>
            <a:off x="4563126" y="2474880"/>
            <a:ext cx="2294874" cy="1958270"/>
          </a:xfrm>
          <a:prstGeom prst="rect">
            <a:avLst/>
          </a:prstGeom>
          <a:solidFill>
            <a:schemeClr val="accent1">
              <a:lumMod val="20000"/>
              <a:lumOff val="80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7" name="Rectangle 6"/>
          <p:cNvSpPr/>
          <p:nvPr/>
        </p:nvSpPr>
        <p:spPr>
          <a:xfrm>
            <a:off x="3275467" y="2474878"/>
            <a:ext cx="1233653"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8" name="Rectangle 7"/>
          <p:cNvSpPr/>
          <p:nvPr/>
        </p:nvSpPr>
        <p:spPr>
          <a:xfrm>
            <a:off x="1832218" y="2474878"/>
            <a:ext cx="47426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9" name="Rectangle 8"/>
          <p:cNvSpPr/>
          <p:nvPr/>
        </p:nvSpPr>
        <p:spPr>
          <a:xfrm>
            <a:off x="1482495" y="2474878"/>
            <a:ext cx="272956"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0" name="Rectangle 9"/>
          <p:cNvSpPr/>
          <p:nvPr/>
        </p:nvSpPr>
        <p:spPr>
          <a:xfrm>
            <a:off x="1293134" y="2474878"/>
            <a:ext cx="136478"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1" name="Rectangle 10"/>
          <p:cNvSpPr/>
          <p:nvPr/>
        </p:nvSpPr>
        <p:spPr>
          <a:xfrm>
            <a:off x="2379834" y="2474878"/>
            <a:ext cx="820571"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2" name="Rectangle 11"/>
          <p:cNvSpPr/>
          <p:nvPr/>
        </p:nvSpPr>
        <p:spPr>
          <a:xfrm>
            <a:off x="1100360" y="2474878"/>
            <a:ext cx="136478"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3" name="Rectangle 12"/>
          <p:cNvSpPr/>
          <p:nvPr/>
        </p:nvSpPr>
        <p:spPr>
          <a:xfrm>
            <a:off x="606815" y="2474878"/>
            <a:ext cx="10800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4" name="Rectangle 13"/>
          <p:cNvSpPr/>
          <p:nvPr/>
        </p:nvSpPr>
        <p:spPr>
          <a:xfrm>
            <a:off x="938309" y="2474878"/>
            <a:ext cx="136478"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5" name="Rectangle 14"/>
          <p:cNvSpPr/>
          <p:nvPr/>
        </p:nvSpPr>
        <p:spPr>
          <a:xfrm>
            <a:off x="765995" y="2474878"/>
            <a:ext cx="136478"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6" name="Rectangle 15"/>
          <p:cNvSpPr/>
          <p:nvPr/>
        </p:nvSpPr>
        <p:spPr>
          <a:xfrm>
            <a:off x="123280" y="2474878"/>
            <a:ext cx="8100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7" name="Rectangle 16"/>
          <p:cNvSpPr/>
          <p:nvPr/>
        </p:nvSpPr>
        <p:spPr>
          <a:xfrm>
            <a:off x="466938" y="2474878"/>
            <a:ext cx="10800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19" name="Rectangle 18"/>
          <p:cNvSpPr/>
          <p:nvPr/>
        </p:nvSpPr>
        <p:spPr>
          <a:xfrm>
            <a:off x="241301" y="2474878"/>
            <a:ext cx="8100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20" name="Rectangle 19"/>
          <p:cNvSpPr/>
          <p:nvPr/>
        </p:nvSpPr>
        <p:spPr>
          <a:xfrm>
            <a:off x="351320" y="2474878"/>
            <a:ext cx="8100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24" name="Rectangle 23"/>
          <p:cNvSpPr/>
          <p:nvPr/>
        </p:nvSpPr>
        <p:spPr>
          <a:xfrm>
            <a:off x="-8527" y="2476582"/>
            <a:ext cx="81000" cy="1958270"/>
          </a:xfrm>
          <a:prstGeom prst="rect">
            <a:avLst/>
          </a:prstGeom>
          <a:solidFill>
            <a:schemeClr val="accent1">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cxnSp>
        <p:nvCxnSpPr>
          <p:cNvPr id="5" name="Curved Connector 4"/>
          <p:cNvCxnSpPr>
            <a:stCxn id="12" idx="0"/>
          </p:cNvCxnSpPr>
          <p:nvPr/>
        </p:nvCxnSpPr>
        <p:spPr>
          <a:xfrm rot="16200000" flipH="1">
            <a:off x="2661502" y="981976"/>
            <a:ext cx="563429" cy="3549235"/>
          </a:xfrm>
          <a:prstGeom prst="curvedConnector4">
            <a:avLst>
              <a:gd name="adj1" fmla="val -30423"/>
              <a:gd name="adj2" fmla="val 50961"/>
            </a:avLst>
          </a:prstGeom>
          <a:ln w="57150">
            <a:solidFill>
              <a:srgbClr val="FFC000"/>
            </a:solidFill>
            <a:tailEnd type="arrow"/>
          </a:ln>
        </p:spPr>
        <p:style>
          <a:lnRef idx="1">
            <a:schemeClr val="accent1"/>
          </a:lnRef>
          <a:fillRef idx="0">
            <a:schemeClr val="accent1"/>
          </a:fillRef>
          <a:effectRef idx="0">
            <a:schemeClr val="accent1"/>
          </a:effectRef>
          <a:fontRef idx="minor">
            <a:schemeClr val="tx1"/>
          </a:fontRef>
        </p:style>
      </p:cxnSp>
      <p:cxnSp>
        <p:nvCxnSpPr>
          <p:cNvPr id="25" name="Curved Connector 24"/>
          <p:cNvCxnSpPr>
            <a:stCxn id="15" idx="2"/>
          </p:cNvCxnSpPr>
          <p:nvPr/>
        </p:nvCxnSpPr>
        <p:spPr>
          <a:xfrm rot="5400000" flipH="1" flipV="1">
            <a:off x="1215331" y="3685671"/>
            <a:ext cx="366380" cy="1128573"/>
          </a:xfrm>
          <a:prstGeom prst="curvedConnector4">
            <a:avLst>
              <a:gd name="adj1" fmla="val -46785"/>
              <a:gd name="adj2" fmla="val 53023"/>
            </a:avLst>
          </a:prstGeom>
          <a:ln w="38100">
            <a:solidFill>
              <a:schemeClr val="accent4">
                <a:lumMod val="75000"/>
              </a:schemeClr>
            </a:solidFill>
            <a:tailEnd type="arrow"/>
          </a:ln>
        </p:spPr>
        <p:style>
          <a:lnRef idx="1">
            <a:schemeClr val="accent1"/>
          </a:lnRef>
          <a:fillRef idx="0">
            <a:schemeClr val="accent1"/>
          </a:fillRef>
          <a:effectRef idx="0">
            <a:schemeClr val="accent1"/>
          </a:effectRef>
          <a:fontRef idx="minor">
            <a:schemeClr val="tx1"/>
          </a:fontRef>
        </p:style>
      </p:cxnSp>
      <p:sp>
        <p:nvSpPr>
          <p:cNvPr id="28" name="Right Arrow 27"/>
          <p:cNvSpPr/>
          <p:nvPr/>
        </p:nvSpPr>
        <p:spPr>
          <a:xfrm>
            <a:off x="0" y="3038308"/>
            <a:ext cx="6866528" cy="777512"/>
          </a:xfrm>
          <a:prstGeom prst="rightArrow">
            <a:avLst/>
          </a:prstGeom>
          <a:solidFill>
            <a:srgbClr val="FFFFFF">
              <a:alpha val="5411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r>
              <a:rPr lang="en-GB" dirty="0" smtClean="0">
                <a:solidFill>
                  <a:schemeClr val="accent1">
                    <a:lumMod val="50000"/>
                  </a:schemeClr>
                </a:solidFill>
                <a:latin typeface="+mj-lt"/>
              </a:rPr>
              <a:t>ICT: SOFTWARE AND HARDWARE INNOVATION</a:t>
            </a:r>
            <a:endParaRPr lang="en-GB" dirty="0">
              <a:solidFill>
                <a:schemeClr val="accent1">
                  <a:lumMod val="50000"/>
                </a:schemeClr>
              </a:solidFill>
              <a:latin typeface="+mj-lt"/>
            </a:endParaRPr>
          </a:p>
        </p:txBody>
      </p:sp>
      <p:cxnSp>
        <p:nvCxnSpPr>
          <p:cNvPr id="27" name="Curved Connector 26"/>
          <p:cNvCxnSpPr/>
          <p:nvPr/>
        </p:nvCxnSpPr>
        <p:spPr>
          <a:xfrm flipV="1">
            <a:off x="2069347" y="2827524"/>
            <a:ext cx="2648486" cy="1203784"/>
          </a:xfrm>
          <a:prstGeom prst="curvedConnector3">
            <a:avLst/>
          </a:prstGeom>
          <a:ln w="57150">
            <a:solidFill>
              <a:schemeClr val="accent6">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22" name="Curved Connector 21"/>
          <p:cNvCxnSpPr/>
          <p:nvPr/>
        </p:nvCxnSpPr>
        <p:spPr>
          <a:xfrm>
            <a:off x="2943215" y="2969380"/>
            <a:ext cx="1774618" cy="943710"/>
          </a:xfrm>
          <a:prstGeom prst="curvedConnector3">
            <a:avLst/>
          </a:prstGeom>
          <a:ln w="57150">
            <a:solidFill>
              <a:srgbClr val="92D050"/>
            </a:solidFill>
            <a:tailEnd type="arrow"/>
          </a:ln>
        </p:spPr>
        <p:style>
          <a:lnRef idx="1">
            <a:schemeClr val="accent1"/>
          </a:lnRef>
          <a:fillRef idx="0">
            <a:schemeClr val="accent1"/>
          </a:fillRef>
          <a:effectRef idx="0">
            <a:schemeClr val="accent1"/>
          </a:effectRef>
          <a:fontRef idx="minor">
            <a:schemeClr val="tx1"/>
          </a:fontRef>
        </p:style>
      </p:cxnSp>
      <p:sp>
        <p:nvSpPr>
          <p:cNvPr id="29" name="TextBox 28"/>
          <p:cNvSpPr txBox="1"/>
          <p:nvPr/>
        </p:nvSpPr>
        <p:spPr>
          <a:xfrm>
            <a:off x="4611415" y="4434851"/>
            <a:ext cx="2246585" cy="284683"/>
          </a:xfrm>
          <a:prstGeom prst="rect">
            <a:avLst/>
          </a:prstGeom>
          <a:noFill/>
        </p:spPr>
        <p:txBody>
          <a:bodyPr wrap="square" lIns="68571" tIns="34285" rIns="68571" bIns="34285" rtlCol="0">
            <a:spAutoFit/>
          </a:bodyPr>
          <a:lstStyle/>
          <a:p>
            <a:r>
              <a:rPr lang="en-GB" i="1" dirty="0" smtClean="0">
                <a:solidFill>
                  <a:schemeClr val="accent1">
                    <a:lumMod val="50000"/>
                  </a:schemeClr>
                </a:solidFill>
                <a:latin typeface="+mj-lt"/>
              </a:rPr>
              <a:t>Contemporary Ecosystem</a:t>
            </a:r>
            <a:endParaRPr lang="en-GB" i="1" dirty="0">
              <a:solidFill>
                <a:schemeClr val="accent1">
                  <a:lumMod val="50000"/>
                </a:schemeClr>
              </a:solidFill>
              <a:latin typeface="+mj-lt"/>
            </a:endParaRPr>
          </a:p>
        </p:txBody>
      </p:sp>
      <p:cxnSp>
        <p:nvCxnSpPr>
          <p:cNvPr id="32" name="Curved Connector 31"/>
          <p:cNvCxnSpPr/>
          <p:nvPr/>
        </p:nvCxnSpPr>
        <p:spPr>
          <a:xfrm>
            <a:off x="241300" y="3265612"/>
            <a:ext cx="1120072" cy="647478"/>
          </a:xfrm>
          <a:prstGeom prst="curvedConnector3">
            <a:avLst/>
          </a:prstGeom>
          <a:ln w="38100">
            <a:solidFill>
              <a:schemeClr val="accent2">
                <a:lumMod val="75000"/>
              </a:schemeClr>
            </a:solidFill>
            <a:tailEnd type="arrow"/>
          </a:ln>
        </p:spPr>
        <p:style>
          <a:lnRef idx="1">
            <a:schemeClr val="accent1"/>
          </a:lnRef>
          <a:fillRef idx="0">
            <a:schemeClr val="accent1"/>
          </a:fillRef>
          <a:effectRef idx="0">
            <a:schemeClr val="accent1"/>
          </a:effectRef>
          <a:fontRef idx="minor">
            <a:schemeClr val="tx1"/>
          </a:fontRef>
        </p:style>
      </p:cxnSp>
      <p:cxnSp>
        <p:nvCxnSpPr>
          <p:cNvPr id="34" name="Curved Connector 33"/>
          <p:cNvCxnSpPr/>
          <p:nvPr/>
        </p:nvCxnSpPr>
        <p:spPr>
          <a:xfrm flipV="1">
            <a:off x="1408671" y="2969380"/>
            <a:ext cx="1428746" cy="943710"/>
          </a:xfrm>
          <a:prstGeom prst="curvedConnector3">
            <a:avLst/>
          </a:prstGeom>
          <a:ln w="38100">
            <a:solidFill>
              <a:schemeClr val="accent5">
                <a:lumMod val="50000"/>
              </a:schemeClr>
            </a:solidFill>
            <a:tailEnd type="arrow"/>
          </a:ln>
        </p:spPr>
        <p:style>
          <a:lnRef idx="1">
            <a:schemeClr val="accent1"/>
          </a:lnRef>
          <a:fillRef idx="0">
            <a:schemeClr val="accent1"/>
          </a:fillRef>
          <a:effectRef idx="0">
            <a:schemeClr val="accent1"/>
          </a:effectRef>
          <a:fontRef idx="minor">
            <a:schemeClr val="tx1"/>
          </a:fontRef>
        </p:style>
      </p:cxnSp>
      <p:sp>
        <p:nvSpPr>
          <p:cNvPr id="36" name="TextBox 35"/>
          <p:cNvSpPr txBox="1"/>
          <p:nvPr/>
        </p:nvSpPr>
        <p:spPr>
          <a:xfrm>
            <a:off x="2943215" y="2190195"/>
            <a:ext cx="4187736" cy="284683"/>
          </a:xfrm>
          <a:prstGeom prst="rect">
            <a:avLst/>
          </a:prstGeom>
          <a:noFill/>
        </p:spPr>
        <p:txBody>
          <a:bodyPr wrap="square" lIns="68571" tIns="34285" rIns="68571" bIns="34285" rtlCol="0">
            <a:spAutoFit/>
          </a:bodyPr>
          <a:lstStyle/>
          <a:p>
            <a:r>
              <a:rPr lang="en-GB" i="1" dirty="0" smtClean="0">
                <a:solidFill>
                  <a:schemeClr val="accent1">
                    <a:lumMod val="50000"/>
                  </a:schemeClr>
                </a:solidFill>
                <a:latin typeface="+mj-lt"/>
              </a:rPr>
              <a:t>Bridging Technologies and Methods </a:t>
            </a:r>
            <a:endParaRPr lang="en-GB" i="1" dirty="0">
              <a:solidFill>
                <a:schemeClr val="accent1">
                  <a:lumMod val="50000"/>
                </a:schemeClr>
              </a:solidFill>
              <a:latin typeface="+mj-lt"/>
            </a:endParaRPr>
          </a:p>
        </p:txBody>
      </p:sp>
      <p:sp>
        <p:nvSpPr>
          <p:cNvPr id="42" name="Title 1"/>
          <p:cNvSpPr txBox="1">
            <a:spLocks/>
          </p:cNvSpPr>
          <p:nvPr/>
        </p:nvSpPr>
        <p:spPr>
          <a:xfrm>
            <a:off x="123280" y="1072276"/>
            <a:ext cx="4875853" cy="857250"/>
          </a:xfrm>
          <a:prstGeom prst="rect">
            <a:avLst/>
          </a:prstGeom>
        </p:spPr>
        <p:txBody>
          <a:bodyPr vert="horz" lIns="68571" tIns="34285" rIns="68571" bIns="34285" rtlCol="0" anchor="ctr">
            <a:noAutofit/>
          </a:bodyPr>
          <a:lstStyle>
            <a:lvl1pPr algn="l" defTabSz="914400" rtl="0" eaLnBrk="1" latinLnBrk="0" hangingPunct="1">
              <a:spcBef>
                <a:spcPct val="0"/>
              </a:spcBef>
              <a:buNone/>
              <a:defRPr sz="3600" kern="1200">
                <a:solidFill>
                  <a:schemeClr val="tx1"/>
                </a:solidFill>
                <a:latin typeface="+mj-lt"/>
                <a:ea typeface="+mj-ea"/>
                <a:cs typeface="+mj-cs"/>
              </a:defRPr>
            </a:lvl1pPr>
          </a:lstStyle>
          <a:p>
            <a:pPr>
              <a:spcBef>
                <a:spcPts val="600"/>
              </a:spcBef>
            </a:pPr>
            <a:endParaRPr lang="en-GB" sz="1800" b="1" dirty="0" smtClean="0"/>
          </a:p>
          <a:p>
            <a:pPr>
              <a:spcBef>
                <a:spcPts val="600"/>
              </a:spcBef>
            </a:pPr>
            <a:r>
              <a:rPr lang="en-GB" sz="1800" dirty="0" smtClean="0"/>
              <a:t>Digital </a:t>
            </a:r>
            <a:r>
              <a:rPr lang="en-GB" sz="1800" dirty="0" err="1" smtClean="0"/>
              <a:t>artifact</a:t>
            </a:r>
            <a:r>
              <a:rPr lang="en-GB" sz="1800" dirty="0" smtClean="0"/>
              <a:t> always requires (some software) computation.</a:t>
            </a:r>
          </a:p>
          <a:p>
            <a:pPr>
              <a:spcBef>
                <a:spcPts val="600"/>
              </a:spcBef>
            </a:pPr>
            <a:r>
              <a:rPr lang="en-GB" sz="1800" dirty="0"/>
              <a:t>No need to give up on the original </a:t>
            </a:r>
            <a:r>
              <a:rPr lang="en-GB" sz="1800" dirty="0" smtClean="0"/>
              <a:t>software! </a:t>
            </a:r>
          </a:p>
        </p:txBody>
      </p:sp>
      <p:grpSp>
        <p:nvGrpSpPr>
          <p:cNvPr id="3" name="Group 2"/>
          <p:cNvGrpSpPr/>
          <p:nvPr/>
        </p:nvGrpSpPr>
        <p:grpSpPr>
          <a:xfrm>
            <a:off x="4747650" y="196875"/>
            <a:ext cx="2118878" cy="1492453"/>
            <a:chOff x="5343897" y="-938056"/>
            <a:chExt cx="4192193" cy="3026445"/>
          </a:xfrm>
        </p:grpSpPr>
        <p:sp>
          <p:nvSpPr>
            <p:cNvPr id="30" name="Hexagon 29"/>
            <p:cNvSpPr/>
            <p:nvPr/>
          </p:nvSpPr>
          <p:spPr>
            <a:xfrm>
              <a:off x="6890356" y="1019078"/>
              <a:ext cx="617517" cy="570015"/>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1" name="Hexagon 30"/>
            <p:cNvSpPr/>
            <p:nvPr/>
          </p:nvSpPr>
          <p:spPr>
            <a:xfrm>
              <a:off x="7662218" y="-151305"/>
              <a:ext cx="617517" cy="570015"/>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3" name="Hexagon 32"/>
            <p:cNvSpPr/>
            <p:nvPr/>
          </p:nvSpPr>
          <p:spPr>
            <a:xfrm>
              <a:off x="7536225" y="762069"/>
              <a:ext cx="617517" cy="570015"/>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5" name="Hexagon 34"/>
            <p:cNvSpPr/>
            <p:nvPr/>
          </p:nvSpPr>
          <p:spPr>
            <a:xfrm>
              <a:off x="7044702" y="-655001"/>
              <a:ext cx="617517" cy="570015"/>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7" name="Hexagon 36"/>
            <p:cNvSpPr/>
            <p:nvPr/>
          </p:nvSpPr>
          <p:spPr>
            <a:xfrm>
              <a:off x="5343897" y="-938056"/>
              <a:ext cx="3526973" cy="3016334"/>
            </a:xfrm>
            <a:prstGeom prst="hexagon">
              <a:avLst/>
            </a:prstGeom>
            <a:no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latin typeface="+mj-lt"/>
              </a:endParaRPr>
            </a:p>
          </p:txBody>
        </p:sp>
        <p:sp>
          <p:nvSpPr>
            <p:cNvPr id="38" name="TextBox 37"/>
            <p:cNvSpPr txBox="1"/>
            <p:nvPr/>
          </p:nvSpPr>
          <p:spPr>
            <a:xfrm>
              <a:off x="5740934" y="23889"/>
              <a:ext cx="1700908" cy="1029796"/>
            </a:xfrm>
            <a:prstGeom prst="rect">
              <a:avLst/>
            </a:prstGeom>
            <a:noFill/>
          </p:spPr>
          <p:txBody>
            <a:bodyPr wrap="square" rtlCol="0">
              <a:spAutoFit/>
            </a:bodyPr>
            <a:lstStyle/>
            <a:p>
              <a:r>
                <a:rPr lang="en-GB" sz="900" dirty="0">
                  <a:latin typeface="+mj-lt"/>
                </a:rPr>
                <a:t>Contemporary Computing Ecosystem</a:t>
              </a:r>
            </a:p>
          </p:txBody>
        </p:sp>
        <p:sp>
          <p:nvSpPr>
            <p:cNvPr id="39" name="TextBox 38"/>
            <p:cNvSpPr txBox="1"/>
            <p:nvPr/>
          </p:nvSpPr>
          <p:spPr>
            <a:xfrm>
              <a:off x="6802627" y="1589094"/>
              <a:ext cx="1477106" cy="499295"/>
            </a:xfrm>
            <a:prstGeom prst="rect">
              <a:avLst/>
            </a:prstGeom>
            <a:noFill/>
          </p:spPr>
          <p:txBody>
            <a:bodyPr wrap="square" rtlCol="0">
              <a:spAutoFit/>
            </a:bodyPr>
            <a:lstStyle/>
            <a:p>
              <a:r>
                <a:rPr lang="en-GB" sz="1000" dirty="0">
                  <a:latin typeface="+mj-lt"/>
                </a:rPr>
                <a:t>VM-Gen1</a:t>
              </a:r>
            </a:p>
          </p:txBody>
        </p:sp>
        <p:sp>
          <p:nvSpPr>
            <p:cNvPr id="40" name="TextBox 39"/>
            <p:cNvSpPr txBox="1"/>
            <p:nvPr/>
          </p:nvSpPr>
          <p:spPr>
            <a:xfrm>
              <a:off x="8116687" y="649745"/>
              <a:ext cx="1419403" cy="499295"/>
            </a:xfrm>
            <a:prstGeom prst="rect">
              <a:avLst/>
            </a:prstGeom>
            <a:noFill/>
          </p:spPr>
          <p:txBody>
            <a:bodyPr wrap="square" rtlCol="0">
              <a:spAutoFit/>
            </a:bodyPr>
            <a:lstStyle/>
            <a:p>
              <a:r>
                <a:rPr lang="en-GB" sz="1000" dirty="0">
                  <a:latin typeface="+mj-lt"/>
                </a:rPr>
                <a:t>VM-Gen2</a:t>
              </a:r>
            </a:p>
          </p:txBody>
        </p:sp>
        <p:sp>
          <p:nvSpPr>
            <p:cNvPr id="41" name="TextBox 40"/>
            <p:cNvSpPr txBox="1"/>
            <p:nvPr/>
          </p:nvSpPr>
          <p:spPr>
            <a:xfrm>
              <a:off x="8116687" y="-269652"/>
              <a:ext cx="1419403" cy="499295"/>
            </a:xfrm>
            <a:prstGeom prst="rect">
              <a:avLst/>
            </a:prstGeom>
            <a:noFill/>
          </p:spPr>
          <p:txBody>
            <a:bodyPr wrap="square" rtlCol="0">
              <a:spAutoFit/>
            </a:bodyPr>
            <a:lstStyle/>
            <a:p>
              <a:r>
                <a:rPr lang="en-GB" sz="1000" dirty="0">
                  <a:latin typeface="+mj-lt"/>
                </a:rPr>
                <a:t>VM-Gen3</a:t>
              </a:r>
            </a:p>
          </p:txBody>
        </p:sp>
        <p:sp>
          <p:nvSpPr>
            <p:cNvPr id="43" name="TextBox 42"/>
            <p:cNvSpPr txBox="1"/>
            <p:nvPr/>
          </p:nvSpPr>
          <p:spPr>
            <a:xfrm>
              <a:off x="7514525" y="-835433"/>
              <a:ext cx="1528163" cy="499295"/>
            </a:xfrm>
            <a:prstGeom prst="rect">
              <a:avLst/>
            </a:prstGeom>
            <a:noFill/>
          </p:spPr>
          <p:txBody>
            <a:bodyPr wrap="square" rtlCol="0">
              <a:spAutoFit/>
            </a:bodyPr>
            <a:lstStyle/>
            <a:p>
              <a:r>
                <a:rPr lang="en-GB" sz="1000" dirty="0">
                  <a:latin typeface="+mj-lt"/>
                </a:rPr>
                <a:t>VM-Gen4</a:t>
              </a:r>
            </a:p>
          </p:txBody>
        </p:sp>
      </p:grpSp>
      <p:sp>
        <p:nvSpPr>
          <p:cNvPr id="18" name="Freeform 17"/>
          <p:cNvSpPr/>
          <p:nvPr/>
        </p:nvSpPr>
        <p:spPr>
          <a:xfrm>
            <a:off x="5697252" y="1005938"/>
            <a:ext cx="204849" cy="171334"/>
          </a:xfrm>
          <a:custGeom>
            <a:avLst/>
            <a:gdLst>
              <a:gd name="connsiteX0" fmla="*/ 0 w 273132"/>
              <a:gd name="connsiteY0" fmla="*/ 228498 h 228498"/>
              <a:gd name="connsiteX1" fmla="*/ 95002 w 273132"/>
              <a:gd name="connsiteY1" fmla="*/ 2867 h 228498"/>
              <a:gd name="connsiteX2" fmla="*/ 273132 w 273132"/>
              <a:gd name="connsiteY2" fmla="*/ 121620 h 228498"/>
            </a:gdLst>
            <a:ahLst/>
            <a:cxnLst>
              <a:cxn ang="0">
                <a:pos x="connsiteX0" y="connsiteY0"/>
              </a:cxn>
              <a:cxn ang="0">
                <a:pos x="connsiteX1" y="connsiteY1"/>
              </a:cxn>
              <a:cxn ang="0">
                <a:pos x="connsiteX2" y="connsiteY2"/>
              </a:cxn>
            </a:cxnLst>
            <a:rect l="l" t="t" r="r" b="b"/>
            <a:pathLst>
              <a:path w="273132" h="228498">
                <a:moveTo>
                  <a:pt x="0" y="228498"/>
                </a:moveTo>
                <a:cubicBezTo>
                  <a:pt x="24740" y="124589"/>
                  <a:pt x="49480" y="20680"/>
                  <a:pt x="95002" y="2867"/>
                </a:cubicBezTo>
                <a:cubicBezTo>
                  <a:pt x="140524" y="-14946"/>
                  <a:pt x="206828" y="53337"/>
                  <a:pt x="273132" y="12162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23" name="Freeform 22"/>
          <p:cNvSpPr/>
          <p:nvPr/>
        </p:nvSpPr>
        <p:spPr>
          <a:xfrm>
            <a:off x="5741322" y="614406"/>
            <a:ext cx="261655" cy="409604"/>
          </a:xfrm>
          <a:custGeom>
            <a:avLst/>
            <a:gdLst>
              <a:gd name="connsiteX0" fmla="*/ 4488 w 348873"/>
              <a:gd name="connsiteY0" fmla="*/ 0 h 546265"/>
              <a:gd name="connsiteX1" fmla="*/ 28239 w 348873"/>
              <a:gd name="connsiteY1" fmla="*/ 332509 h 546265"/>
              <a:gd name="connsiteX2" fmla="*/ 218244 w 348873"/>
              <a:gd name="connsiteY2" fmla="*/ 451263 h 546265"/>
              <a:gd name="connsiteX3" fmla="*/ 348873 w 348873"/>
              <a:gd name="connsiteY3" fmla="*/ 546265 h 546265"/>
            </a:gdLst>
            <a:ahLst/>
            <a:cxnLst>
              <a:cxn ang="0">
                <a:pos x="connsiteX0" y="connsiteY0"/>
              </a:cxn>
              <a:cxn ang="0">
                <a:pos x="connsiteX1" y="connsiteY1"/>
              </a:cxn>
              <a:cxn ang="0">
                <a:pos x="connsiteX2" y="connsiteY2"/>
              </a:cxn>
              <a:cxn ang="0">
                <a:pos x="connsiteX3" y="connsiteY3"/>
              </a:cxn>
            </a:cxnLst>
            <a:rect l="l" t="t" r="r" b="b"/>
            <a:pathLst>
              <a:path w="348873" h="546265">
                <a:moveTo>
                  <a:pt x="4488" y="0"/>
                </a:moveTo>
                <a:cubicBezTo>
                  <a:pt x="-1450" y="128649"/>
                  <a:pt x="-7387" y="257299"/>
                  <a:pt x="28239" y="332509"/>
                </a:cubicBezTo>
                <a:cubicBezTo>
                  <a:pt x="63865" y="407719"/>
                  <a:pt x="164805" y="415637"/>
                  <a:pt x="218244" y="451263"/>
                </a:cubicBezTo>
                <a:cubicBezTo>
                  <a:pt x="271683" y="486889"/>
                  <a:pt x="310278" y="516577"/>
                  <a:pt x="348873" y="54626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26" name="Freeform 25"/>
          <p:cNvSpPr/>
          <p:nvPr/>
        </p:nvSpPr>
        <p:spPr>
          <a:xfrm>
            <a:off x="5174673" y="356493"/>
            <a:ext cx="454231" cy="275722"/>
          </a:xfrm>
          <a:custGeom>
            <a:avLst/>
            <a:gdLst>
              <a:gd name="connsiteX0" fmla="*/ 605641 w 605641"/>
              <a:gd name="connsiteY0" fmla="*/ 58957 h 367715"/>
              <a:gd name="connsiteX1" fmla="*/ 178130 w 605641"/>
              <a:gd name="connsiteY1" fmla="*/ 23331 h 367715"/>
              <a:gd name="connsiteX2" fmla="*/ 0 w 605641"/>
              <a:gd name="connsiteY2" fmla="*/ 367715 h 367715"/>
            </a:gdLst>
            <a:ahLst/>
            <a:cxnLst>
              <a:cxn ang="0">
                <a:pos x="connsiteX0" y="connsiteY0"/>
              </a:cxn>
              <a:cxn ang="0">
                <a:pos x="connsiteX1" y="connsiteY1"/>
              </a:cxn>
              <a:cxn ang="0">
                <a:pos x="connsiteX2" y="connsiteY2"/>
              </a:cxn>
            </a:cxnLst>
            <a:rect l="l" t="t" r="r" b="b"/>
            <a:pathLst>
              <a:path w="605641" h="367715">
                <a:moveTo>
                  <a:pt x="605641" y="58957"/>
                </a:moveTo>
                <a:cubicBezTo>
                  <a:pt x="442355" y="15414"/>
                  <a:pt x="279070" y="-28129"/>
                  <a:pt x="178130" y="23331"/>
                </a:cubicBezTo>
                <a:cubicBezTo>
                  <a:pt x="77190" y="74791"/>
                  <a:pt x="38595" y="221253"/>
                  <a:pt x="0" y="367715"/>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44" name="Freeform 43"/>
          <p:cNvSpPr/>
          <p:nvPr/>
        </p:nvSpPr>
        <p:spPr>
          <a:xfrm>
            <a:off x="5128490" y="1197337"/>
            <a:ext cx="400793" cy="185464"/>
          </a:xfrm>
          <a:custGeom>
            <a:avLst/>
            <a:gdLst>
              <a:gd name="connsiteX0" fmla="*/ 534390 w 534390"/>
              <a:gd name="connsiteY0" fmla="*/ 225631 h 247342"/>
              <a:gd name="connsiteX1" fmla="*/ 261257 w 534390"/>
              <a:gd name="connsiteY1" fmla="*/ 225631 h 247342"/>
              <a:gd name="connsiteX2" fmla="*/ 0 w 534390"/>
              <a:gd name="connsiteY2" fmla="*/ 0 h 247342"/>
            </a:gdLst>
            <a:ahLst/>
            <a:cxnLst>
              <a:cxn ang="0">
                <a:pos x="connsiteX0" y="connsiteY0"/>
              </a:cxn>
              <a:cxn ang="0">
                <a:pos x="connsiteX1" y="connsiteY1"/>
              </a:cxn>
              <a:cxn ang="0">
                <a:pos x="connsiteX2" y="connsiteY2"/>
              </a:cxn>
            </a:cxnLst>
            <a:rect l="l" t="t" r="r" b="b"/>
            <a:pathLst>
              <a:path w="534390" h="247342">
                <a:moveTo>
                  <a:pt x="534390" y="225631"/>
                </a:moveTo>
                <a:cubicBezTo>
                  <a:pt x="442356" y="244433"/>
                  <a:pt x="350322" y="263236"/>
                  <a:pt x="261257" y="225631"/>
                </a:cubicBezTo>
                <a:cubicBezTo>
                  <a:pt x="172192" y="188026"/>
                  <a:pt x="86096" y="94013"/>
                  <a:pt x="0"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45" name="Freeform 44"/>
          <p:cNvSpPr/>
          <p:nvPr/>
        </p:nvSpPr>
        <p:spPr>
          <a:xfrm>
            <a:off x="5201393" y="628649"/>
            <a:ext cx="730332" cy="146036"/>
          </a:xfrm>
          <a:custGeom>
            <a:avLst/>
            <a:gdLst>
              <a:gd name="connsiteX0" fmla="*/ 973776 w 973776"/>
              <a:gd name="connsiteY0" fmla="*/ 194760 h 194760"/>
              <a:gd name="connsiteX1" fmla="*/ 451262 w 973776"/>
              <a:gd name="connsiteY1" fmla="*/ 4755 h 194760"/>
              <a:gd name="connsiteX2" fmla="*/ 0 w 973776"/>
              <a:gd name="connsiteY2" fmla="*/ 76007 h 194760"/>
            </a:gdLst>
            <a:ahLst/>
            <a:cxnLst>
              <a:cxn ang="0">
                <a:pos x="connsiteX0" y="connsiteY0"/>
              </a:cxn>
              <a:cxn ang="0">
                <a:pos x="connsiteX1" y="connsiteY1"/>
              </a:cxn>
              <a:cxn ang="0">
                <a:pos x="connsiteX2" y="connsiteY2"/>
              </a:cxn>
            </a:cxnLst>
            <a:rect l="l" t="t" r="r" b="b"/>
            <a:pathLst>
              <a:path w="973776" h="194760">
                <a:moveTo>
                  <a:pt x="973776" y="194760"/>
                </a:moveTo>
                <a:cubicBezTo>
                  <a:pt x="793667" y="109653"/>
                  <a:pt x="613558" y="24547"/>
                  <a:pt x="451262" y="4755"/>
                </a:cubicBezTo>
                <a:cubicBezTo>
                  <a:pt x="288966" y="-15037"/>
                  <a:pt x="144483" y="30485"/>
                  <a:pt x="0" y="76007"/>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46" name="Freeform 45"/>
          <p:cNvSpPr/>
          <p:nvPr/>
        </p:nvSpPr>
        <p:spPr>
          <a:xfrm>
            <a:off x="5210299" y="1068532"/>
            <a:ext cx="650174" cy="75717"/>
          </a:xfrm>
          <a:custGeom>
            <a:avLst/>
            <a:gdLst>
              <a:gd name="connsiteX0" fmla="*/ 866899 w 866899"/>
              <a:gd name="connsiteY0" fmla="*/ 83127 h 100980"/>
              <a:gd name="connsiteX1" fmla="*/ 368135 w 866899"/>
              <a:gd name="connsiteY1" fmla="*/ 95003 h 100980"/>
              <a:gd name="connsiteX2" fmla="*/ 0 w 866899"/>
              <a:gd name="connsiteY2" fmla="*/ 0 h 100980"/>
            </a:gdLst>
            <a:ahLst/>
            <a:cxnLst>
              <a:cxn ang="0">
                <a:pos x="connsiteX0" y="connsiteY0"/>
              </a:cxn>
              <a:cxn ang="0">
                <a:pos x="connsiteX1" y="connsiteY1"/>
              </a:cxn>
              <a:cxn ang="0">
                <a:pos x="connsiteX2" y="connsiteY2"/>
              </a:cxn>
            </a:cxnLst>
            <a:rect l="l" t="t" r="r" b="b"/>
            <a:pathLst>
              <a:path w="866899" h="100980">
                <a:moveTo>
                  <a:pt x="866899" y="83127"/>
                </a:moveTo>
                <a:cubicBezTo>
                  <a:pt x="689758" y="95992"/>
                  <a:pt x="512618" y="108857"/>
                  <a:pt x="368135" y="95003"/>
                </a:cubicBezTo>
                <a:cubicBezTo>
                  <a:pt x="223652" y="81149"/>
                  <a:pt x="111826" y="40574"/>
                  <a:pt x="0" y="0"/>
                </a:cubicBezTo>
              </a:path>
            </a:pathLst>
          </a:cu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47" name="Hexagon 46"/>
          <p:cNvSpPr/>
          <p:nvPr/>
        </p:nvSpPr>
        <p:spPr>
          <a:xfrm>
            <a:off x="8130" y="3038308"/>
            <a:ext cx="463138" cy="427412"/>
          </a:xfrm>
          <a:prstGeom prst="hexagon">
            <a:avLst/>
          </a:prstGeom>
          <a:solidFill>
            <a:schemeClr val="accent6">
              <a:lumMod val="75000"/>
            </a:scheme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48" name="Hexagon 47"/>
          <p:cNvSpPr/>
          <p:nvPr/>
        </p:nvSpPr>
        <p:spPr>
          <a:xfrm>
            <a:off x="475171" y="4107495"/>
            <a:ext cx="463138" cy="427412"/>
          </a:xfrm>
          <a:prstGeom prst="hexagon">
            <a:avLst/>
          </a:prstGeom>
          <a:solidFill>
            <a:schemeClr val="accent6">
              <a:lumMod val="75000"/>
            </a:schemeClr>
          </a:soli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49" name="Hexagon 48"/>
          <p:cNvSpPr/>
          <p:nvPr/>
        </p:nvSpPr>
        <p:spPr>
          <a:xfrm>
            <a:off x="802239" y="2262876"/>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50" name="Hexagon 49"/>
          <p:cNvSpPr/>
          <p:nvPr/>
        </p:nvSpPr>
        <p:spPr>
          <a:xfrm>
            <a:off x="1891475" y="3815820"/>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51" name="Hexagon 50"/>
          <p:cNvSpPr/>
          <p:nvPr/>
        </p:nvSpPr>
        <p:spPr>
          <a:xfrm>
            <a:off x="2814069" y="2817779"/>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
        <p:nvSpPr>
          <p:cNvPr id="52" name="Hexagon 51"/>
          <p:cNvSpPr/>
          <p:nvPr/>
        </p:nvSpPr>
        <p:spPr>
          <a:xfrm>
            <a:off x="1327659" y="3602114"/>
            <a:ext cx="463138" cy="427412"/>
          </a:xfrm>
          <a:prstGeom prst="hexagon">
            <a:avLst/>
          </a:prstGeom>
          <a:gradFill flip="none" rotWithShape="1">
            <a:gsLst>
              <a:gs pos="0">
                <a:srgbClr val="996600">
                  <a:shade val="30000"/>
                  <a:satMod val="115000"/>
                </a:srgbClr>
              </a:gs>
              <a:gs pos="50000">
                <a:srgbClr val="996600">
                  <a:shade val="67500"/>
                  <a:satMod val="115000"/>
                </a:srgbClr>
              </a:gs>
              <a:gs pos="100000">
                <a:srgbClr val="996600">
                  <a:shade val="100000"/>
                  <a:satMod val="115000"/>
                </a:srgbClr>
              </a:gs>
            </a:gsLst>
            <a:path path="circle">
              <a:fillToRect r="100000" b="100000"/>
            </a:path>
            <a:tileRect l="-100000" t="-100000"/>
          </a:gradFill>
          <a:ln>
            <a:solidFill>
              <a:srgbClr val="996600"/>
            </a:solidFill>
          </a:ln>
        </p:spPr>
        <p:style>
          <a:lnRef idx="2">
            <a:schemeClr val="accent1">
              <a:shade val="50000"/>
            </a:schemeClr>
          </a:lnRef>
          <a:fillRef idx="1">
            <a:schemeClr val="accent1"/>
          </a:fillRef>
          <a:effectRef idx="0">
            <a:schemeClr val="accent1"/>
          </a:effectRef>
          <a:fontRef idx="minor">
            <a:schemeClr val="lt1"/>
          </a:fontRef>
        </p:style>
        <p:txBody>
          <a:bodyPr lIns="68571" tIns="34285" rIns="68571" bIns="34285" rtlCol="0" anchor="ctr"/>
          <a:lstStyle/>
          <a:p>
            <a:pPr algn="ctr"/>
            <a:endParaRPr lang="en-GB">
              <a:latin typeface="+mj-lt"/>
            </a:endParaRPr>
          </a:p>
        </p:txBody>
      </p:sp>
    </p:spTree>
    <p:extLst>
      <p:ext uri="{BB962C8B-B14F-4D97-AF65-F5344CB8AC3E}">
        <p14:creationId xmlns:p14="http://schemas.microsoft.com/office/powerpoint/2010/main" xmlns="" val="141632088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85782" y="3053957"/>
            <a:ext cx="6472218" cy="1071570"/>
          </a:xfrm>
          <a:prstGeom prst="rect">
            <a:avLst/>
          </a:prstGeom>
        </p:spPr>
        <p:txBody>
          <a:bodyPr lIns="68580" tIns="34290" rIns="68580" bIns="34290">
            <a:normAutofit/>
          </a:bodyPr>
          <a:lstStyle/>
          <a:p>
            <a:pPr marL="0" indent="0">
              <a:buNone/>
            </a:pPr>
            <a:r>
              <a:rPr lang="en-GB" sz="2700" cap="all" dirty="0" smtClean="0">
                <a:solidFill>
                  <a:srgbClr val="4B5867"/>
                </a:solidFill>
              </a:rPr>
              <a:t>Virtualization of Legacy Software</a:t>
            </a:r>
            <a:endParaRPr lang="en-GB" sz="2700" cap="all" dirty="0">
              <a:solidFill>
                <a:srgbClr val="4B5867"/>
              </a:solidFill>
            </a:endParaRPr>
          </a:p>
        </p:txBody>
      </p:sp>
      <p:sp>
        <p:nvSpPr>
          <p:cNvPr id="4" name="TextBox 3"/>
          <p:cNvSpPr txBox="1"/>
          <p:nvPr/>
        </p:nvSpPr>
        <p:spPr>
          <a:xfrm>
            <a:off x="404663" y="2744230"/>
            <a:ext cx="5179707" cy="346249"/>
          </a:xfrm>
          <a:prstGeom prst="rect">
            <a:avLst/>
          </a:prstGeom>
          <a:noFill/>
        </p:spPr>
        <p:txBody>
          <a:bodyPr wrap="square" lIns="68580" tIns="34290" rIns="68580" bIns="34290" rtlCol="0">
            <a:spAutoFit/>
          </a:bodyPr>
          <a:lstStyle/>
          <a:p>
            <a:r>
              <a:rPr lang="en-GB" sz="1800" dirty="0">
                <a:solidFill>
                  <a:schemeClr val="accent2">
                    <a:lumMod val="75000"/>
                  </a:schemeClr>
                </a:solidFill>
                <a:latin typeface="+mj-lt"/>
              </a:rPr>
              <a:t>p</a:t>
            </a:r>
            <a:r>
              <a:rPr lang="en-GB" sz="1800" dirty="0" smtClean="0">
                <a:solidFill>
                  <a:schemeClr val="accent2">
                    <a:lumMod val="75000"/>
                  </a:schemeClr>
                </a:solidFill>
                <a:latin typeface="+mj-lt"/>
              </a:rPr>
              <a:t>reserving computation</a:t>
            </a:r>
            <a:endParaRPr lang="en-GB" sz="1800" dirty="0">
              <a:solidFill>
                <a:schemeClr val="accent2">
                  <a:lumMod val="75000"/>
                </a:schemeClr>
              </a:solidFill>
              <a:latin typeface="+mj-lt"/>
            </a:endParaRPr>
          </a:p>
        </p:txBody>
      </p:sp>
    </p:spTree>
    <p:extLst>
      <p:ext uri="{BB962C8B-B14F-4D97-AF65-F5344CB8AC3E}">
        <p14:creationId xmlns:p14="http://schemas.microsoft.com/office/powerpoint/2010/main" xmlns="" val="630583431"/>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57550"/>
            <a:ext cx="6840000" cy="384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Virtual Machine with Windows 2000 (left) and Windows XP (right),  running on Microsoft Cloud (Azure)</a:t>
            </a:r>
            <a:endParaRPr lang="en-GB" sz="1600" dirty="0"/>
          </a:p>
        </p:txBody>
      </p:sp>
    </p:spTree>
    <p:extLst>
      <p:ext uri="{BB962C8B-B14F-4D97-AF65-F5344CB8AC3E}">
        <p14:creationId xmlns:p14="http://schemas.microsoft.com/office/powerpoint/2010/main" xmlns="" val="305202252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60069"/>
            <a:ext cx="6840000" cy="384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Start menus for Windows 2000 (left) and Windows XP (right),</a:t>
            </a:r>
            <a:endParaRPr lang="en-GB" sz="1600" dirty="0"/>
          </a:p>
        </p:txBody>
      </p:sp>
    </p:spTree>
    <p:extLst>
      <p:ext uri="{BB962C8B-B14F-4D97-AF65-F5344CB8AC3E}">
        <p14:creationId xmlns:p14="http://schemas.microsoft.com/office/powerpoint/2010/main" xmlns="" val="2612980903"/>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0" y="557560"/>
            <a:ext cx="6840000" cy="38475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MS Map Point application running on Windows 2000 (left) and MS Money 2003 running on Windows XP (right),</a:t>
            </a:r>
            <a:endParaRPr lang="en-GB" sz="1600" dirty="0"/>
          </a:p>
        </p:txBody>
      </p:sp>
    </p:spTree>
    <p:extLst>
      <p:ext uri="{BB962C8B-B14F-4D97-AF65-F5344CB8AC3E}">
        <p14:creationId xmlns:p14="http://schemas.microsoft.com/office/powerpoint/2010/main" xmlns="" val="70307184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4294967295"/>
          </p:nvPr>
        </p:nvSpPr>
        <p:spPr>
          <a:xfrm>
            <a:off x="385782" y="3053957"/>
            <a:ext cx="6472218" cy="1071570"/>
          </a:xfrm>
          <a:prstGeom prst="rect">
            <a:avLst/>
          </a:prstGeom>
        </p:spPr>
        <p:txBody>
          <a:bodyPr lIns="68580" tIns="34290" rIns="68580" bIns="34290">
            <a:normAutofit/>
          </a:bodyPr>
          <a:lstStyle/>
          <a:p>
            <a:pPr marL="0" indent="0">
              <a:buNone/>
            </a:pPr>
            <a:r>
              <a:rPr lang="en-GB" sz="2700" cap="all" dirty="0" smtClean="0">
                <a:solidFill>
                  <a:srgbClr val="4B5867"/>
                </a:solidFill>
              </a:rPr>
              <a:t>format transformation</a:t>
            </a:r>
            <a:endParaRPr lang="en-GB" sz="2700" cap="all" dirty="0">
              <a:solidFill>
                <a:srgbClr val="4B5867"/>
              </a:solidFill>
            </a:endParaRPr>
          </a:p>
        </p:txBody>
      </p:sp>
      <p:sp>
        <p:nvSpPr>
          <p:cNvPr id="4" name="TextBox 3"/>
          <p:cNvSpPr txBox="1"/>
          <p:nvPr/>
        </p:nvSpPr>
        <p:spPr>
          <a:xfrm>
            <a:off x="404663" y="2744230"/>
            <a:ext cx="5179707" cy="346249"/>
          </a:xfrm>
          <a:prstGeom prst="rect">
            <a:avLst/>
          </a:prstGeom>
          <a:noFill/>
        </p:spPr>
        <p:txBody>
          <a:bodyPr wrap="square" lIns="68580" tIns="34290" rIns="68580" bIns="34290" rtlCol="0">
            <a:spAutoFit/>
          </a:bodyPr>
          <a:lstStyle/>
          <a:p>
            <a:r>
              <a:rPr lang="en-GB" sz="1800" dirty="0" smtClean="0">
                <a:solidFill>
                  <a:schemeClr val="accent2">
                    <a:lumMod val="75000"/>
                  </a:schemeClr>
                </a:solidFill>
                <a:latin typeface="+mj-lt"/>
              </a:rPr>
              <a:t>Increasing value of legacy content</a:t>
            </a:r>
            <a:endParaRPr lang="en-GB" sz="1800" dirty="0">
              <a:solidFill>
                <a:schemeClr val="accent2">
                  <a:lumMod val="75000"/>
                </a:schemeClr>
              </a:solidFill>
              <a:latin typeface="+mj-lt"/>
            </a:endParaRPr>
          </a:p>
        </p:txBody>
      </p:sp>
    </p:spTree>
    <p:extLst>
      <p:ext uri="{BB962C8B-B14F-4D97-AF65-F5344CB8AC3E}">
        <p14:creationId xmlns:p14="http://schemas.microsoft.com/office/powerpoint/2010/main" xmlns="" val="130926888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000" y="780586"/>
            <a:ext cx="6840000" cy="358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409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04396" y="1186560"/>
            <a:ext cx="1737091" cy="101652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Word document shown in Microsoft Word 2.0 (from 1992) </a:t>
            </a:r>
          </a:p>
          <a:p>
            <a:pPr algn="ctr"/>
            <a:r>
              <a:rPr lang="en-GB" sz="1600" dirty="0" smtClean="0"/>
              <a:t>Running in the Virtual Machine with Windows XP</a:t>
            </a:r>
            <a:endParaRPr lang="en-GB" sz="1600" dirty="0"/>
          </a:p>
        </p:txBody>
      </p:sp>
    </p:spTree>
    <p:extLst>
      <p:ext uri="{BB962C8B-B14F-4D97-AF65-F5344CB8AC3E}">
        <p14:creationId xmlns:p14="http://schemas.microsoft.com/office/powerpoint/2010/main" xmlns="" val="252123904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314"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02" y="758286"/>
            <a:ext cx="6840000" cy="35850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Word document in MS Word 2.0 (from 1992) and converted to Open XML format, shown in Office 2007 (right)</a:t>
            </a:r>
            <a:endParaRPr lang="en-GB" sz="1600" dirty="0"/>
          </a:p>
        </p:txBody>
      </p:sp>
    </p:spTree>
    <p:extLst>
      <p:ext uri="{BB962C8B-B14F-4D97-AF65-F5344CB8AC3E}">
        <p14:creationId xmlns:p14="http://schemas.microsoft.com/office/powerpoint/2010/main" xmlns="" val="19275505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18000" y="747132"/>
            <a:ext cx="6840000" cy="3585000"/>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pic>
        <p:nvPicPr>
          <p:cNvPr id="3"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099532" y="1021616"/>
            <a:ext cx="1457414" cy="1016212"/>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4"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Word Perfect document, shown in WordPerfect 5.2 (from 1994)</a:t>
            </a:r>
          </a:p>
          <a:p>
            <a:pPr algn="ctr"/>
            <a:r>
              <a:rPr lang="en-GB" sz="1600" dirty="0" smtClean="0"/>
              <a:t>Running in the Virtual Machine with Windows XP</a:t>
            </a:r>
            <a:endParaRPr lang="en-GB" sz="1600" dirty="0"/>
          </a:p>
        </p:txBody>
      </p:sp>
    </p:spTree>
    <p:extLst>
      <p:ext uri="{BB962C8B-B14F-4D97-AF65-F5344CB8AC3E}">
        <p14:creationId xmlns:p14="http://schemas.microsoft.com/office/powerpoint/2010/main" xmlns="" val="20785186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90" name="Picture 2"/>
          <p:cNvPicPr>
            <a:picLocks noChangeAspect="1" noChangeArrowheads="1"/>
          </p:cNvPicPr>
          <p:nvPr/>
        </p:nvPicPr>
        <p:blipFill>
          <a:blip r:embed="rId2">
            <a:extLst>
              <a:ext uri="{28A0092B-C50C-407E-A947-70E740481C1C}">
                <a14:useLocalDpi xmlns:a14="http://schemas.microsoft.com/office/drawing/2010/main" xmlns="" val="0"/>
              </a:ext>
            </a:extLst>
          </a:blip>
          <a:srcRect/>
          <a:stretch>
            <a:fillRect/>
          </a:stretch>
        </p:blipFill>
        <p:spPr bwMode="auto">
          <a:xfrm>
            <a:off x="22302" y="735983"/>
            <a:ext cx="6840000" cy="3585000"/>
          </a:xfrm>
          <a:prstGeom prst="rect">
            <a:avLst/>
          </a:prstGeom>
          <a:noFill/>
          <a:ln w="9525">
            <a:solidFill>
              <a:schemeClr val="tx1"/>
            </a:solidFill>
            <a:miter lim="800000"/>
            <a:headEnd/>
            <a:tailEnd/>
          </a:ln>
          <a:extLst>
            <a:ext uri="{909E8E84-426E-40DD-AFC4-6F175D3DCCD1}">
              <a14:hiddenFill xmlns:a14="http://schemas.microsoft.com/office/drawing/2010/main" xmlns="">
                <a:solidFill>
                  <a:schemeClr val="accent1"/>
                </a:solidFill>
              </a14:hiddenFill>
            </a:ext>
          </a:extLst>
        </p:spPr>
      </p:pic>
      <p:sp>
        <p:nvSpPr>
          <p:cNvPr id="3" name="Title 1"/>
          <p:cNvSpPr txBox="1">
            <a:spLocks/>
          </p:cNvSpPr>
          <p:nvPr/>
        </p:nvSpPr>
        <p:spPr>
          <a:xfrm>
            <a:off x="0" y="4554919"/>
            <a:ext cx="6796584" cy="425886"/>
          </a:xfrm>
          <a:prstGeom prst="rect">
            <a:avLst/>
          </a:prstGeom>
        </p:spPr>
        <p:txBody>
          <a:bodyPr/>
          <a:lstStyle>
            <a:lvl1pPr algn="l" defTabSz="514398" rtl="0" eaLnBrk="1" latinLnBrk="0" hangingPunct="1">
              <a:lnSpc>
                <a:spcPct val="90000"/>
              </a:lnSpc>
              <a:spcBef>
                <a:spcPct val="0"/>
              </a:spcBef>
              <a:buNone/>
              <a:defRPr lang="en-US" sz="3075" b="0" kern="1200" cap="none" spc="-56" baseline="0" dirty="0" smtClean="0">
                <a:ln w="3175">
                  <a:noFill/>
                </a:ln>
                <a:solidFill>
                  <a:schemeClr val="tx2"/>
                </a:solidFill>
                <a:effectLst/>
                <a:latin typeface="+mj-lt"/>
                <a:ea typeface="+mn-ea"/>
                <a:cs typeface="Arial" charset="0"/>
              </a:defRPr>
            </a:lvl1pPr>
          </a:lstStyle>
          <a:p>
            <a:pPr algn="ctr"/>
            <a:r>
              <a:rPr lang="en-GB" sz="1600" dirty="0" smtClean="0"/>
              <a:t>Word Perfect document in WordPerfect 5.2 (from 1994) and converted to Open XML format, shown in Office 2007 (right)</a:t>
            </a:r>
            <a:endParaRPr lang="en-GB" sz="1600" dirty="0"/>
          </a:p>
        </p:txBody>
      </p:sp>
    </p:spTree>
    <p:extLst>
      <p:ext uri="{BB962C8B-B14F-4D97-AF65-F5344CB8AC3E}">
        <p14:creationId xmlns:p14="http://schemas.microsoft.com/office/powerpoint/2010/main" xmlns="" val="764046277"/>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GB" sz="2800" dirty="0" smtClean="0"/>
              <a:t>Research on Scientific Practices (4)</a:t>
            </a:r>
            <a:endParaRPr lang="en-GB" sz="2800" dirty="0"/>
          </a:p>
        </p:txBody>
      </p:sp>
      <p:sp>
        <p:nvSpPr>
          <p:cNvPr id="3" name="Content Placeholder 2"/>
          <p:cNvSpPr>
            <a:spLocks noGrp="1"/>
          </p:cNvSpPr>
          <p:nvPr>
            <p:ph idx="1"/>
          </p:nvPr>
        </p:nvSpPr>
        <p:spPr>
          <a:xfrm>
            <a:off x="214289" y="734698"/>
            <a:ext cx="6545739" cy="3999556"/>
          </a:xfrm>
        </p:spPr>
        <p:txBody>
          <a:bodyPr/>
          <a:lstStyle/>
          <a:p>
            <a:r>
              <a:rPr lang="en-GB" i="1" dirty="0">
                <a:latin typeface="+mj-lt"/>
              </a:rPr>
              <a:t>Ownership of data and sharing </a:t>
            </a:r>
            <a:endParaRPr lang="en-GB" dirty="0">
              <a:latin typeface="+mj-lt"/>
            </a:endParaRPr>
          </a:p>
          <a:p>
            <a:pPr lvl="1"/>
            <a:r>
              <a:rPr lang="en-GB" dirty="0">
                <a:latin typeface="+mj-lt"/>
              </a:rPr>
              <a:t>Bly [4] shows that scientists can be reluctant to share data for </a:t>
            </a:r>
            <a:r>
              <a:rPr lang="en-GB" b="1" dirty="0">
                <a:solidFill>
                  <a:srgbClr val="4B5867"/>
                </a:solidFill>
                <a:latin typeface="+mj-lt"/>
              </a:rPr>
              <a:t>fear of losing their ‘monopoly rent</a:t>
            </a:r>
            <a:r>
              <a:rPr lang="en-GB" b="1" dirty="0">
                <a:latin typeface="+mj-lt"/>
              </a:rPr>
              <a:t>’</a:t>
            </a:r>
            <a:r>
              <a:rPr lang="en-GB" dirty="0">
                <a:latin typeface="+mj-lt"/>
              </a:rPr>
              <a:t> on that data. </a:t>
            </a:r>
          </a:p>
          <a:p>
            <a:pPr lvl="1"/>
            <a:r>
              <a:rPr lang="en-GB" dirty="0" smtClean="0">
                <a:latin typeface="+mj-lt"/>
              </a:rPr>
              <a:t>Vertesi </a:t>
            </a:r>
            <a:r>
              <a:rPr lang="en-GB" dirty="0">
                <a:latin typeface="+mj-lt"/>
              </a:rPr>
              <a:t>and Dourish </a:t>
            </a:r>
            <a:r>
              <a:rPr lang="en-GB" dirty="0" smtClean="0">
                <a:latin typeface="+mj-lt"/>
              </a:rPr>
              <a:t> </a:t>
            </a:r>
            <a:r>
              <a:rPr lang="en-GB" dirty="0">
                <a:latin typeface="+mj-lt"/>
              </a:rPr>
              <a:t>found that the </a:t>
            </a:r>
            <a:r>
              <a:rPr lang="en-GB" b="1" dirty="0">
                <a:solidFill>
                  <a:srgbClr val="4B5867"/>
                </a:solidFill>
                <a:latin typeface="+mj-lt"/>
              </a:rPr>
              <a:t>methods of producing and acquiring data</a:t>
            </a:r>
            <a:r>
              <a:rPr lang="en-GB" dirty="0">
                <a:latin typeface="+mj-lt"/>
              </a:rPr>
              <a:t> in the scientific collaboration </a:t>
            </a:r>
            <a:r>
              <a:rPr lang="en-GB" b="1" dirty="0">
                <a:solidFill>
                  <a:srgbClr val="4B5867"/>
                </a:solidFill>
                <a:latin typeface="+mj-lt"/>
              </a:rPr>
              <a:t>influence the manner in which the data is shared</a:t>
            </a:r>
            <a:r>
              <a:rPr lang="en-GB" dirty="0">
                <a:solidFill>
                  <a:srgbClr val="4B5867"/>
                </a:solidFill>
                <a:latin typeface="+mj-lt"/>
              </a:rPr>
              <a:t>. </a:t>
            </a:r>
            <a:endParaRPr lang="en-GB" dirty="0" smtClean="0">
              <a:solidFill>
                <a:srgbClr val="4B5867"/>
              </a:solidFill>
              <a:latin typeface="+mj-lt"/>
            </a:endParaRPr>
          </a:p>
          <a:p>
            <a:pPr lvl="2"/>
            <a:r>
              <a:rPr lang="en-GB" sz="1400" dirty="0" smtClean="0">
                <a:latin typeface="+mj-lt"/>
              </a:rPr>
              <a:t>In collaborative and inter-dependent research, there is sense of group ownership of data. </a:t>
            </a:r>
          </a:p>
          <a:p>
            <a:pPr lvl="2"/>
            <a:r>
              <a:rPr lang="en-GB" sz="1400" dirty="0" smtClean="0">
                <a:latin typeface="+mj-lt"/>
              </a:rPr>
              <a:t>In more </a:t>
            </a:r>
            <a:r>
              <a:rPr lang="en-GB" sz="1400" dirty="0">
                <a:latin typeface="+mj-lt"/>
              </a:rPr>
              <a:t>independent research, </a:t>
            </a:r>
            <a:r>
              <a:rPr lang="en-GB" sz="1400" dirty="0" smtClean="0">
                <a:latin typeface="+mj-lt"/>
              </a:rPr>
              <a:t>competing for equipment</a:t>
            </a:r>
            <a:r>
              <a:rPr lang="en-GB" sz="1400" dirty="0">
                <a:latin typeface="+mj-lt"/>
              </a:rPr>
              <a:t>, time, and resources, </a:t>
            </a:r>
            <a:r>
              <a:rPr lang="en-GB" sz="1400" dirty="0" smtClean="0">
                <a:latin typeface="+mj-lt"/>
              </a:rPr>
              <a:t>there is a feeling </a:t>
            </a:r>
            <a:r>
              <a:rPr lang="en-GB" sz="1400" dirty="0">
                <a:latin typeface="+mj-lt"/>
              </a:rPr>
              <a:t>that data is personally earned </a:t>
            </a:r>
            <a:r>
              <a:rPr lang="en-GB" sz="1400" dirty="0" smtClean="0">
                <a:latin typeface="+mj-lt"/>
              </a:rPr>
              <a:t>and owned </a:t>
            </a:r>
            <a:r>
              <a:rPr lang="en-GB" sz="1400" dirty="0">
                <a:latin typeface="+mj-lt"/>
              </a:rPr>
              <a:t>by </a:t>
            </a:r>
            <a:r>
              <a:rPr lang="en-GB" sz="1400" dirty="0" smtClean="0">
                <a:latin typeface="+mj-lt"/>
              </a:rPr>
              <a:t>individuals. </a:t>
            </a:r>
          </a:p>
          <a:p>
            <a:pPr marL="338138" indent="0">
              <a:buNone/>
            </a:pPr>
            <a:r>
              <a:rPr lang="en-US" sz="1400" i="1" dirty="0" smtClean="0">
                <a:solidFill>
                  <a:srgbClr val="4B5867"/>
                </a:solidFill>
                <a:latin typeface="+mj-lt"/>
              </a:rPr>
              <a:t>Bly</a:t>
            </a:r>
            <a:r>
              <a:rPr lang="en-US" sz="1400" i="1" dirty="0">
                <a:solidFill>
                  <a:srgbClr val="4B5867"/>
                </a:solidFill>
                <a:latin typeface="+mj-lt"/>
              </a:rPr>
              <a:t>, S. Special section on collaboratories, Interactions. ACM Press (1998), 5, 3, 31. </a:t>
            </a:r>
          </a:p>
          <a:p>
            <a:pPr marL="338138" indent="0">
              <a:buNone/>
            </a:pPr>
            <a:r>
              <a:rPr lang="en-US" sz="1400" i="1" dirty="0">
                <a:solidFill>
                  <a:srgbClr val="4B5867"/>
                </a:solidFill>
                <a:latin typeface="+mj-lt"/>
              </a:rPr>
              <a:t>Vertesi, J. and Dourish, P. The value of data: considering the context of production in data economies. In Proc. of CSCW '11, ACM Press (2011), 533-542</a:t>
            </a:r>
            <a:r>
              <a:rPr lang="en-US" sz="1400" i="1" dirty="0" smtClean="0">
                <a:solidFill>
                  <a:srgbClr val="4B5867"/>
                </a:solidFill>
                <a:latin typeface="+mj-lt"/>
              </a:rPr>
              <a:t>.</a:t>
            </a:r>
            <a:endParaRPr lang="en-GB" dirty="0">
              <a:latin typeface="+mj-lt"/>
            </a:endParaRPr>
          </a:p>
        </p:txBody>
      </p:sp>
    </p:spTree>
    <p:extLst>
      <p:ext uri="{BB962C8B-B14F-4D97-AF65-F5344CB8AC3E}">
        <p14:creationId xmlns:p14="http://schemas.microsoft.com/office/powerpoint/2010/main" xmlns="" val="250598029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p:cNvSpPr txBox="1"/>
          <p:nvPr/>
        </p:nvSpPr>
        <p:spPr>
          <a:xfrm>
            <a:off x="197428" y="1104955"/>
            <a:ext cx="6639791" cy="3531736"/>
          </a:xfrm>
          <a:prstGeom prst="rect">
            <a:avLst/>
          </a:prstGeom>
          <a:noFill/>
        </p:spPr>
        <p:txBody>
          <a:bodyPr wrap="square" lIns="68580" tIns="34290" rIns="68580" bIns="34290" rtlCol="0">
            <a:spAutoFit/>
          </a:bodyPr>
          <a:lstStyle/>
          <a:p>
            <a:pPr marL="191121" indent="-191121" defTabSz="514398">
              <a:spcBef>
                <a:spcPts val="600"/>
              </a:spcBef>
              <a:buClr>
                <a:schemeClr val="accent2"/>
              </a:buClr>
              <a:buSzPct val="70000"/>
              <a:buBlip>
                <a:blip r:embed="rId3"/>
              </a:buBlip>
            </a:pPr>
            <a:r>
              <a:rPr lang="en-GB" sz="2200" spc="-40" dirty="0" smtClean="0">
                <a:solidFill>
                  <a:schemeClr val="tx2"/>
                </a:solidFill>
                <a:latin typeface="+mj-lt"/>
              </a:rPr>
              <a:t>Research results in a complex ecology of digital artefacts</a:t>
            </a:r>
          </a:p>
          <a:p>
            <a:pPr marL="628682" lvl="1" indent="-285750" defTabSz="514398">
              <a:spcBef>
                <a:spcPts val="600"/>
              </a:spcBef>
              <a:buClr>
                <a:schemeClr val="accent2"/>
              </a:buClr>
              <a:buSzPct val="70000"/>
              <a:buFont typeface="Wingdings" panose="05000000000000000000" pitchFamily="2" charset="2"/>
              <a:buChar char="Ø"/>
            </a:pPr>
            <a:r>
              <a:rPr lang="en-GB" sz="1800" spc="-40" dirty="0" smtClean="0">
                <a:solidFill>
                  <a:schemeClr val="tx2"/>
                </a:solidFill>
                <a:latin typeface="+mj-lt"/>
              </a:rPr>
              <a:t>This includes a computing infrastructure, software, and digital artefacts</a:t>
            </a:r>
          </a:p>
          <a:p>
            <a:pPr marL="191121" indent="-191121" defTabSz="514398">
              <a:spcBef>
                <a:spcPts val="600"/>
              </a:spcBef>
              <a:buClr>
                <a:schemeClr val="accent2"/>
              </a:buClr>
              <a:buSzPct val="70000"/>
              <a:buBlip>
                <a:blip r:embed="rId3"/>
              </a:buBlip>
            </a:pPr>
            <a:r>
              <a:rPr lang="en-GB" sz="2200" spc="-40" dirty="0" smtClean="0">
                <a:solidFill>
                  <a:schemeClr val="tx2"/>
                </a:solidFill>
                <a:latin typeface="+mj-lt"/>
              </a:rPr>
              <a:t>Snapshots of scientific research records can be preserved through virtualization of the artefact ecology</a:t>
            </a:r>
          </a:p>
          <a:p>
            <a:pPr marL="628682" lvl="1" indent="-285750" defTabSz="514398">
              <a:spcBef>
                <a:spcPts val="600"/>
              </a:spcBef>
              <a:buClr>
                <a:schemeClr val="accent2"/>
              </a:buClr>
              <a:buSzPct val="70000"/>
              <a:buFont typeface="Wingdings" panose="05000000000000000000" pitchFamily="2" charset="2"/>
              <a:buChar char="Ø"/>
            </a:pPr>
            <a:r>
              <a:rPr lang="en-GB" sz="1800" spc="-40" dirty="0" smtClean="0">
                <a:solidFill>
                  <a:schemeClr val="tx2"/>
                </a:solidFill>
                <a:latin typeface="+mj-lt"/>
              </a:rPr>
              <a:t>That ensures that all the original artefacts can be accessed.</a:t>
            </a:r>
            <a:endParaRPr lang="en-GB" sz="1800" spc="-40" dirty="0">
              <a:solidFill>
                <a:schemeClr val="tx2"/>
              </a:solidFill>
              <a:latin typeface="+mj-lt"/>
            </a:endParaRPr>
          </a:p>
          <a:p>
            <a:pPr marL="191121" indent="-191121" defTabSz="514398">
              <a:spcBef>
                <a:spcPts val="600"/>
              </a:spcBef>
              <a:buClr>
                <a:schemeClr val="accent2"/>
              </a:buClr>
              <a:buSzPct val="70000"/>
              <a:buBlip>
                <a:blip r:embed="rId3"/>
              </a:buBlip>
            </a:pPr>
            <a:r>
              <a:rPr lang="en-GB" sz="2200" spc="-40" dirty="0" smtClean="0">
                <a:solidFill>
                  <a:schemeClr val="tx2"/>
                </a:solidFill>
                <a:latin typeface="+mj-lt"/>
              </a:rPr>
              <a:t>Services around research ecology snapshots can provide added value. </a:t>
            </a:r>
          </a:p>
          <a:p>
            <a:pPr marL="628682" lvl="1" indent="-285750" defTabSz="514398">
              <a:spcBef>
                <a:spcPts val="600"/>
              </a:spcBef>
              <a:buClr>
                <a:schemeClr val="accent2"/>
              </a:buClr>
              <a:buSzPct val="70000"/>
              <a:buFont typeface="Wingdings" panose="05000000000000000000" pitchFamily="2" charset="2"/>
              <a:buChar char="Ø"/>
            </a:pPr>
            <a:r>
              <a:rPr lang="en-GB" sz="1800" spc="-40" dirty="0" smtClean="0">
                <a:solidFill>
                  <a:schemeClr val="tx2"/>
                </a:solidFill>
                <a:latin typeface="+mj-lt"/>
              </a:rPr>
              <a:t>These include curation services, beyond the project descriptions provided by the specialist as part of research practices. </a:t>
            </a:r>
            <a:endParaRPr lang="en-GB" sz="1800" spc="-40" dirty="0">
              <a:solidFill>
                <a:schemeClr val="tx2"/>
              </a:solidFill>
              <a:latin typeface="+mj-lt"/>
            </a:endParaRPr>
          </a:p>
        </p:txBody>
      </p:sp>
      <p:sp>
        <p:nvSpPr>
          <p:cNvPr id="66" name="Text Box 3"/>
          <p:cNvSpPr txBox="1">
            <a:spLocks noChangeArrowheads="1"/>
          </p:cNvSpPr>
          <p:nvPr/>
        </p:nvSpPr>
        <p:spPr bwMode="auto">
          <a:xfrm>
            <a:off x="2038312" y="250144"/>
            <a:ext cx="3085396" cy="500137"/>
          </a:xfrm>
          <a:prstGeom prst="rect">
            <a:avLst/>
          </a:prstGeom>
          <a:noFill/>
          <a:ln w="9525">
            <a:noFill/>
            <a:miter lim="800000"/>
            <a:headEnd/>
            <a:tailEnd/>
          </a:ln>
        </p:spPr>
        <p:txBody>
          <a:bodyPr wrap="none" lIns="68580" tIns="34290" rIns="68580" bIns="34290">
            <a:spAutoFit/>
          </a:bodyPr>
          <a:lstStyle/>
          <a:p>
            <a:pPr eaLnBrk="0" hangingPunct="0"/>
            <a:r>
              <a:rPr lang="en-GB" sz="2800" spc="-56" dirty="0" smtClean="0">
                <a:ln w="3175">
                  <a:noFill/>
                </a:ln>
                <a:solidFill>
                  <a:schemeClr val="accent1">
                    <a:lumMod val="50000"/>
                  </a:schemeClr>
                </a:solidFill>
                <a:latin typeface="+mj-lt"/>
                <a:cs typeface="Arial" charset="0"/>
              </a:rPr>
              <a:t>Concluding Remarks</a:t>
            </a:r>
            <a:endParaRPr lang="en-GB" sz="2800" spc="-56" dirty="0">
              <a:ln w="3175">
                <a:noFill/>
              </a:ln>
              <a:solidFill>
                <a:schemeClr val="accent1">
                  <a:lumMod val="50000"/>
                </a:schemeClr>
              </a:solidFill>
              <a:latin typeface="+mj-lt"/>
              <a:cs typeface="Arial" charset="0"/>
            </a:endParaRPr>
          </a:p>
        </p:txBody>
      </p:sp>
    </p:spTree>
    <p:extLst>
      <p:ext uri="{BB962C8B-B14F-4D97-AF65-F5344CB8AC3E}">
        <p14:creationId xmlns:p14="http://schemas.microsoft.com/office/powerpoint/2010/main" xmlns="" val="3702662715"/>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14754" y="1275606"/>
            <a:ext cx="3214710" cy="589364"/>
          </a:xfrm>
        </p:spPr>
        <p:txBody>
          <a:bodyPr>
            <a:normAutofit/>
          </a:bodyPr>
          <a:lstStyle/>
          <a:p>
            <a:r>
              <a:rPr lang="en-GB" sz="4000" dirty="0" smtClean="0"/>
              <a:t>Thank you</a:t>
            </a:r>
            <a:endParaRPr lang="en-GB" sz="4000" dirty="0"/>
          </a:p>
        </p:txBody>
      </p:sp>
      <p:sp>
        <p:nvSpPr>
          <p:cNvPr id="3" name="Content Placeholder 2"/>
          <p:cNvSpPr>
            <a:spLocks noGrp="1"/>
          </p:cNvSpPr>
          <p:nvPr>
            <p:ph idx="1"/>
          </p:nvPr>
        </p:nvSpPr>
        <p:spPr>
          <a:xfrm>
            <a:off x="1220124" y="2532723"/>
            <a:ext cx="5362110" cy="1523494"/>
          </a:xfrm>
        </p:spPr>
        <p:txBody>
          <a:bodyPr/>
          <a:lstStyle/>
          <a:p>
            <a:pPr marL="0" indent="0">
              <a:lnSpc>
                <a:spcPct val="100000"/>
              </a:lnSpc>
              <a:buNone/>
            </a:pPr>
            <a:r>
              <a:rPr lang="en-GB" dirty="0" smtClean="0"/>
              <a:t>Natasa Milic-Frayling </a:t>
            </a:r>
          </a:p>
          <a:p>
            <a:pPr marL="0" indent="0">
              <a:lnSpc>
                <a:spcPct val="100000"/>
              </a:lnSpc>
              <a:buNone/>
            </a:pPr>
            <a:r>
              <a:rPr lang="en-GB" dirty="0" smtClean="0">
                <a:solidFill>
                  <a:schemeClr val="accent2">
                    <a:lumMod val="75000"/>
                  </a:schemeClr>
                </a:solidFill>
              </a:rPr>
              <a:t>natasamf@microsoft.com</a:t>
            </a:r>
          </a:p>
          <a:p>
            <a:pPr marL="0" indent="0">
              <a:lnSpc>
                <a:spcPct val="100000"/>
              </a:lnSpc>
              <a:buNone/>
            </a:pPr>
            <a:r>
              <a:rPr lang="en-GB" dirty="0" smtClean="0"/>
              <a:t>Integrated Systems</a:t>
            </a:r>
          </a:p>
          <a:p>
            <a:pPr marL="0" indent="0">
              <a:lnSpc>
                <a:spcPct val="100000"/>
              </a:lnSpc>
              <a:buNone/>
            </a:pPr>
            <a:r>
              <a:rPr lang="en-GB" dirty="0" smtClean="0"/>
              <a:t>Microsoft Research Cambridge UK</a:t>
            </a:r>
            <a:endParaRPr lang="en-GB" dirty="0"/>
          </a:p>
        </p:txBody>
      </p:sp>
    </p:spTree>
    <p:extLst>
      <p:ext uri="{BB962C8B-B14F-4D97-AF65-F5344CB8AC3E}">
        <p14:creationId xmlns:p14="http://schemas.microsoft.com/office/powerpoint/2010/main" xmlns="" val="1677387724"/>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xmlns="" val="3509026668"/>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90" y="214296"/>
            <a:ext cx="5666965" cy="589364"/>
          </a:xfrm>
        </p:spPr>
        <p:txBody>
          <a:bodyPr/>
          <a:lstStyle/>
          <a:p>
            <a:pPr algn="ctr"/>
            <a:r>
              <a:rPr lang="en-GB" dirty="0" smtClean="0"/>
              <a:t>Observations </a:t>
            </a:r>
            <a:endParaRPr lang="en-GB" dirty="0"/>
          </a:p>
        </p:txBody>
      </p:sp>
      <p:sp>
        <p:nvSpPr>
          <p:cNvPr id="3" name="Content Placeholder 2"/>
          <p:cNvSpPr>
            <a:spLocks noGrp="1"/>
          </p:cNvSpPr>
          <p:nvPr>
            <p:ph idx="1"/>
          </p:nvPr>
        </p:nvSpPr>
        <p:spPr>
          <a:xfrm>
            <a:off x="214290" y="843558"/>
            <a:ext cx="6196901" cy="3813352"/>
          </a:xfrm>
        </p:spPr>
        <p:txBody>
          <a:bodyPr/>
          <a:lstStyle/>
          <a:p>
            <a:r>
              <a:rPr lang="en-GB" dirty="0" smtClean="0">
                <a:latin typeface="+mj-lt"/>
              </a:rPr>
              <a:t>Research has dealt with important </a:t>
            </a:r>
            <a:r>
              <a:rPr lang="en-GB" dirty="0">
                <a:latin typeface="+mj-lt"/>
              </a:rPr>
              <a:t>factors: </a:t>
            </a:r>
            <a:endParaRPr lang="en-GB" dirty="0" smtClean="0">
              <a:latin typeface="+mj-lt"/>
            </a:endParaRPr>
          </a:p>
          <a:p>
            <a:pPr lvl="1"/>
            <a:r>
              <a:rPr lang="en-GB" b="1" dirty="0">
                <a:solidFill>
                  <a:srgbClr val="4B5867"/>
                </a:solidFill>
                <a:latin typeface="+mj-lt"/>
              </a:rPr>
              <a:t>T</a:t>
            </a:r>
            <a:r>
              <a:rPr lang="en-GB" b="1" dirty="0" smtClean="0">
                <a:solidFill>
                  <a:srgbClr val="4B5867"/>
                </a:solidFill>
                <a:latin typeface="+mj-lt"/>
              </a:rPr>
              <a:t>echnical </a:t>
            </a:r>
            <a:r>
              <a:rPr lang="en-GB" b="1" dirty="0">
                <a:solidFill>
                  <a:srgbClr val="4B5867"/>
                </a:solidFill>
                <a:latin typeface="+mj-lt"/>
              </a:rPr>
              <a:t>infrastructure </a:t>
            </a:r>
            <a:r>
              <a:rPr lang="en-GB" dirty="0">
                <a:latin typeface="+mj-lt"/>
              </a:rPr>
              <a:t>(data repositories, tools</a:t>
            </a:r>
            <a:r>
              <a:rPr lang="en-GB" dirty="0" smtClean="0">
                <a:latin typeface="+mj-lt"/>
              </a:rPr>
              <a:t>)</a:t>
            </a:r>
          </a:p>
          <a:p>
            <a:pPr lvl="1"/>
            <a:r>
              <a:rPr lang="en-GB" b="1" dirty="0">
                <a:solidFill>
                  <a:srgbClr val="4B5867"/>
                </a:solidFill>
                <a:latin typeface="+mj-lt"/>
              </a:rPr>
              <a:t>C</a:t>
            </a:r>
            <a:r>
              <a:rPr lang="en-GB" b="1" dirty="0" smtClean="0">
                <a:solidFill>
                  <a:srgbClr val="4B5867"/>
                </a:solidFill>
                <a:latin typeface="+mj-lt"/>
              </a:rPr>
              <a:t>ollaborative </a:t>
            </a:r>
            <a:r>
              <a:rPr lang="en-GB" b="1" dirty="0">
                <a:solidFill>
                  <a:srgbClr val="4B5867"/>
                </a:solidFill>
                <a:latin typeface="+mj-lt"/>
              </a:rPr>
              <a:t>practices</a:t>
            </a:r>
            <a:r>
              <a:rPr lang="en-GB" dirty="0">
                <a:solidFill>
                  <a:srgbClr val="4B5867"/>
                </a:solidFill>
                <a:latin typeface="+mj-lt"/>
              </a:rPr>
              <a:t> </a:t>
            </a:r>
            <a:r>
              <a:rPr lang="en-GB" dirty="0">
                <a:latin typeface="+mj-lt"/>
              </a:rPr>
              <a:t>(sharing rules, adopting tools, etc</a:t>
            </a:r>
            <a:r>
              <a:rPr lang="en-GB" dirty="0" smtClean="0">
                <a:latin typeface="+mj-lt"/>
              </a:rPr>
              <a:t>.)</a:t>
            </a:r>
          </a:p>
          <a:p>
            <a:pPr lvl="1"/>
            <a:r>
              <a:rPr lang="en-GB" dirty="0">
                <a:latin typeface="+mj-lt"/>
              </a:rPr>
              <a:t>I</a:t>
            </a:r>
            <a:r>
              <a:rPr lang="en-GB" dirty="0" smtClean="0">
                <a:latin typeface="+mj-lt"/>
              </a:rPr>
              <a:t>nformation </a:t>
            </a:r>
            <a:r>
              <a:rPr lang="en-GB" b="1" dirty="0">
                <a:solidFill>
                  <a:srgbClr val="4B5867"/>
                </a:solidFill>
                <a:latin typeface="+mj-lt"/>
              </a:rPr>
              <a:t>artifacts</a:t>
            </a:r>
            <a:r>
              <a:rPr lang="en-GB" dirty="0">
                <a:latin typeface="+mj-lt"/>
              </a:rPr>
              <a:t> (scientific records including metadata that contextualizes data, lab books, publications). </a:t>
            </a:r>
          </a:p>
          <a:p>
            <a:pPr marL="0" indent="0">
              <a:buNone/>
            </a:pPr>
            <a:endParaRPr lang="en-GB" dirty="0" smtClean="0">
              <a:latin typeface="+mj-lt"/>
            </a:endParaRPr>
          </a:p>
          <a:p>
            <a:pPr marL="0" indent="0">
              <a:buNone/>
            </a:pPr>
            <a:r>
              <a:rPr lang="en-GB" dirty="0">
                <a:latin typeface="+mj-lt"/>
              </a:rPr>
              <a:t>	</a:t>
            </a:r>
            <a:r>
              <a:rPr lang="en-GB" dirty="0" smtClean="0">
                <a:latin typeface="+mj-lt"/>
              </a:rPr>
              <a:t>What is the </a:t>
            </a:r>
            <a:r>
              <a:rPr lang="en-GB" b="1" dirty="0" smtClean="0">
                <a:solidFill>
                  <a:srgbClr val="4B5867"/>
                </a:solidFill>
                <a:latin typeface="+mj-lt"/>
              </a:rPr>
              <a:t>inter-relationship </a:t>
            </a:r>
            <a:r>
              <a:rPr lang="en-GB" b="1" dirty="0">
                <a:solidFill>
                  <a:srgbClr val="4B5867"/>
                </a:solidFill>
                <a:latin typeface="+mj-lt"/>
              </a:rPr>
              <a:t>of technologies, </a:t>
            </a:r>
            <a:r>
              <a:rPr lang="en-GB" b="1" dirty="0" smtClean="0">
                <a:solidFill>
                  <a:srgbClr val="4B5867"/>
                </a:solidFill>
                <a:latin typeface="+mj-lt"/>
              </a:rPr>
              <a:t>	practices</a:t>
            </a:r>
            <a:r>
              <a:rPr lang="en-GB" b="1" dirty="0">
                <a:solidFill>
                  <a:srgbClr val="4B5867"/>
                </a:solidFill>
                <a:latin typeface="+mj-lt"/>
              </a:rPr>
              <a:t>, and artifacts</a:t>
            </a:r>
            <a:r>
              <a:rPr lang="en-GB" dirty="0">
                <a:solidFill>
                  <a:srgbClr val="4B5867"/>
                </a:solidFill>
                <a:latin typeface="+mj-lt"/>
              </a:rPr>
              <a:t> </a:t>
            </a:r>
            <a:r>
              <a:rPr lang="en-GB" dirty="0">
                <a:latin typeface="+mj-lt"/>
              </a:rPr>
              <a:t>that emerge as part of the </a:t>
            </a:r>
            <a:r>
              <a:rPr lang="en-GB" dirty="0" smtClean="0">
                <a:latin typeface="+mj-lt"/>
              </a:rPr>
              <a:t>	scientific </a:t>
            </a:r>
            <a:r>
              <a:rPr lang="en-GB" dirty="0">
                <a:latin typeface="+mj-lt"/>
              </a:rPr>
              <a:t>activities. </a:t>
            </a:r>
            <a:endParaRPr lang="en-GB" dirty="0" smtClean="0">
              <a:latin typeface="+mj-lt"/>
            </a:endParaRPr>
          </a:p>
          <a:p>
            <a:pPr marL="0" indent="0">
              <a:buNone/>
            </a:pPr>
            <a:endParaRPr lang="en-GB" dirty="0">
              <a:latin typeface="+mj-lt"/>
            </a:endParaRPr>
          </a:p>
        </p:txBody>
      </p:sp>
      <p:sp>
        <p:nvSpPr>
          <p:cNvPr id="4" name="Rectangle 3"/>
          <p:cNvSpPr/>
          <p:nvPr/>
        </p:nvSpPr>
        <p:spPr>
          <a:xfrm>
            <a:off x="458670" y="3004456"/>
            <a:ext cx="5807048" cy="1241479"/>
          </a:xfrm>
          <a:prstGeom prst="rect">
            <a:avLst/>
          </a:prstGeom>
          <a:noFill/>
          <a:ln>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en-GB" dirty="0">
              <a:latin typeface="+mj-lt"/>
            </a:endParaRPr>
          </a:p>
        </p:txBody>
      </p:sp>
    </p:spTree>
    <p:extLst>
      <p:ext uri="{BB962C8B-B14F-4D97-AF65-F5344CB8AC3E}">
        <p14:creationId xmlns:p14="http://schemas.microsoft.com/office/powerpoint/2010/main" xmlns="" val="1031072129"/>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14290" y="214296"/>
            <a:ext cx="5833219" cy="589364"/>
          </a:xfrm>
        </p:spPr>
        <p:txBody>
          <a:bodyPr/>
          <a:lstStyle/>
          <a:p>
            <a:pPr algn="ctr"/>
            <a:r>
              <a:rPr lang="en-GB" dirty="0" smtClean="0"/>
              <a:t>Approach </a:t>
            </a:r>
            <a:endParaRPr lang="en-GB" dirty="0"/>
          </a:p>
        </p:txBody>
      </p:sp>
      <p:sp>
        <p:nvSpPr>
          <p:cNvPr id="3" name="Content Placeholder 2"/>
          <p:cNvSpPr>
            <a:spLocks noGrp="1"/>
          </p:cNvSpPr>
          <p:nvPr>
            <p:ph idx="1"/>
          </p:nvPr>
        </p:nvSpPr>
        <p:spPr>
          <a:xfrm>
            <a:off x="359228" y="870966"/>
            <a:ext cx="6204858" cy="3990323"/>
          </a:xfrm>
        </p:spPr>
        <p:txBody>
          <a:bodyPr/>
          <a:lstStyle/>
          <a:p>
            <a:r>
              <a:rPr lang="en-GB" dirty="0" smtClean="0">
                <a:latin typeface="+mj-lt"/>
              </a:rPr>
              <a:t>Adopt the </a:t>
            </a:r>
            <a:r>
              <a:rPr lang="en-GB" b="1" dirty="0" smtClean="0">
                <a:solidFill>
                  <a:srgbClr val="4B5867"/>
                </a:solidFill>
                <a:latin typeface="+mj-lt"/>
              </a:rPr>
              <a:t>ecology metaphor</a:t>
            </a:r>
            <a:r>
              <a:rPr lang="en-GB" dirty="0" smtClean="0">
                <a:latin typeface="+mj-lt"/>
              </a:rPr>
              <a:t>, inspired by the information ecology, introduced in 1999 by Nardi and O’Day</a:t>
            </a:r>
          </a:p>
          <a:p>
            <a:pPr marL="266700" indent="0">
              <a:buNone/>
            </a:pPr>
            <a:r>
              <a:rPr lang="en-GB" sz="1500" i="1" dirty="0">
                <a:solidFill>
                  <a:srgbClr val="4B5867"/>
                </a:solidFill>
                <a:latin typeface="+mj-lt"/>
              </a:rPr>
              <a:t>Nardi B. A., and O'Day, V. L. Information ecologies: Using technology with heart. (1999) MIT Press.</a:t>
            </a:r>
          </a:p>
          <a:p>
            <a:pPr marL="204788" indent="0">
              <a:buNone/>
            </a:pPr>
            <a:endParaRPr lang="en-GB" sz="1500" dirty="0">
              <a:latin typeface="+mj-lt"/>
            </a:endParaRPr>
          </a:p>
          <a:p>
            <a:pPr marL="266700" indent="0">
              <a:buNone/>
            </a:pPr>
            <a:r>
              <a:rPr lang="en-GB" dirty="0" smtClean="0">
                <a:latin typeface="+mj-lt"/>
              </a:rPr>
              <a:t>“</a:t>
            </a:r>
            <a:r>
              <a:rPr lang="en-GB" i="1" dirty="0" smtClean="0">
                <a:latin typeface="+mj-lt"/>
              </a:rPr>
              <a:t>Information Ecology  </a:t>
            </a:r>
            <a:r>
              <a:rPr lang="en-GB" dirty="0" smtClean="0">
                <a:latin typeface="+mj-lt"/>
              </a:rPr>
              <a:t>is </a:t>
            </a:r>
            <a:r>
              <a:rPr lang="en-GB" i="1" dirty="0" smtClean="0">
                <a:latin typeface="+mj-lt"/>
              </a:rPr>
              <a:t>a </a:t>
            </a:r>
            <a:r>
              <a:rPr lang="en-GB" i="1" dirty="0">
                <a:latin typeface="+mj-lt"/>
              </a:rPr>
              <a:t>system of people, practices, values and technologies in a particular local </a:t>
            </a:r>
            <a:r>
              <a:rPr lang="en-GB" i="1" dirty="0" smtClean="0">
                <a:latin typeface="+mj-lt"/>
              </a:rPr>
              <a:t>environment”.</a:t>
            </a:r>
            <a:r>
              <a:rPr lang="en-GB" dirty="0" smtClean="0">
                <a:latin typeface="+mj-lt"/>
              </a:rPr>
              <a:t> </a:t>
            </a:r>
          </a:p>
          <a:p>
            <a:pPr marL="0" indent="0">
              <a:buNone/>
            </a:pPr>
            <a:endParaRPr lang="en-GB" dirty="0" smtClean="0"/>
          </a:p>
          <a:p>
            <a:pPr marL="0" indent="0">
              <a:buNone/>
            </a:pPr>
            <a:endParaRPr lang="en-GB" dirty="0"/>
          </a:p>
        </p:txBody>
      </p:sp>
    </p:spTree>
    <p:extLst>
      <p:ext uri="{BB962C8B-B14F-4D97-AF65-F5344CB8AC3E}">
        <p14:creationId xmlns:p14="http://schemas.microsoft.com/office/powerpoint/2010/main" xmlns="" val="590751470"/>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dirty="0" smtClean="0"/>
              <a:t>Research Objectives</a:t>
            </a:r>
            <a:endParaRPr lang="en-GB" dirty="0"/>
          </a:p>
        </p:txBody>
      </p:sp>
      <p:sp>
        <p:nvSpPr>
          <p:cNvPr id="3" name="Content Placeholder 2"/>
          <p:cNvSpPr>
            <a:spLocks noGrp="1"/>
          </p:cNvSpPr>
          <p:nvPr>
            <p:ph idx="1"/>
          </p:nvPr>
        </p:nvSpPr>
        <p:spPr>
          <a:xfrm>
            <a:off x="214290" y="870966"/>
            <a:ext cx="6415110" cy="4090159"/>
          </a:xfrm>
        </p:spPr>
        <p:txBody>
          <a:bodyPr/>
          <a:lstStyle/>
          <a:p>
            <a:r>
              <a:rPr lang="en-GB" dirty="0" smtClean="0">
                <a:latin typeface="+mj-lt"/>
              </a:rPr>
              <a:t>Study artifacts ecology of a successful collaborative scientific environment</a:t>
            </a:r>
          </a:p>
          <a:p>
            <a:pPr marL="0" indent="0">
              <a:buNone/>
            </a:pPr>
            <a:endParaRPr lang="en-GB" dirty="0" smtClean="0">
              <a:latin typeface="+mj-lt"/>
            </a:endParaRPr>
          </a:p>
          <a:p>
            <a:r>
              <a:rPr lang="en-GB" dirty="0" smtClean="0">
                <a:latin typeface="+mj-lt"/>
              </a:rPr>
              <a:t>Understand the interdependencies of the technologies, practices, and artifacts within the scientific discovery</a:t>
            </a:r>
          </a:p>
          <a:p>
            <a:pPr lvl="1"/>
            <a:r>
              <a:rPr lang="en-GB" dirty="0" smtClean="0">
                <a:latin typeface="+mj-lt"/>
              </a:rPr>
              <a:t>Identify advantages and drawbacks of the observed technologies and practices</a:t>
            </a:r>
          </a:p>
          <a:p>
            <a:pPr lvl="1"/>
            <a:r>
              <a:rPr lang="en-GB" dirty="0" smtClean="0">
                <a:latin typeface="+mj-lt"/>
              </a:rPr>
              <a:t>Consider enhancements </a:t>
            </a:r>
          </a:p>
          <a:p>
            <a:pPr lvl="1"/>
            <a:r>
              <a:rPr lang="en-GB" dirty="0" smtClean="0">
                <a:latin typeface="+mj-lt"/>
              </a:rPr>
              <a:t>Inform the design of the support required for collaborative scientific work.</a:t>
            </a:r>
          </a:p>
          <a:p>
            <a:pPr marL="0" indent="0">
              <a:buNone/>
            </a:pPr>
            <a:endParaRPr lang="en-GB" dirty="0"/>
          </a:p>
        </p:txBody>
      </p:sp>
    </p:spTree>
    <p:extLst>
      <p:ext uri="{BB962C8B-B14F-4D97-AF65-F5344CB8AC3E}">
        <p14:creationId xmlns:p14="http://schemas.microsoft.com/office/powerpoint/2010/main" xmlns="" val="4171999872"/>
      </p:ext>
    </p:extLst>
  </p:cSld>
  <p:clrMapOvr>
    <a:masterClrMapping/>
  </p:clrMapOvr>
  <mc:AlternateContent xmlns:mc="http://schemas.openxmlformats.org/markup-compatibility/2006">
    <mc:Choice xmlns:p14="http://schemas.microsoft.com/office/powerpoint/2010/main" xmlns="" Requires="p14">
      <p:transition spd="med" p14:dur="700">
        <p:fade/>
      </p:transition>
    </mc:Choice>
    <mc:Fallback>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Metro Template-Template Blue">
  <a:themeElements>
    <a:clrScheme name="MSR">
      <a:dk1>
        <a:srgbClr val="FFFFFF"/>
      </a:dk1>
      <a:lt1>
        <a:srgbClr val="003963"/>
      </a:lt1>
      <a:dk2>
        <a:srgbClr val="FFFFFF"/>
      </a:dk2>
      <a:lt2>
        <a:srgbClr val="003963"/>
      </a:lt2>
      <a:accent1>
        <a:srgbClr val="31A7FE"/>
      </a:accent1>
      <a:accent2>
        <a:srgbClr val="7FBA00"/>
      </a:accent2>
      <a:accent3>
        <a:srgbClr val="FF8C00"/>
      </a:accent3>
      <a:accent4>
        <a:srgbClr val="B4009E"/>
      </a:accent4>
      <a:accent5>
        <a:srgbClr val="55D455"/>
      </a:accent5>
      <a:accent6>
        <a:srgbClr val="FFB900"/>
      </a:accent6>
      <a:hlink>
        <a:srgbClr val="31A7FE"/>
      </a:hlink>
      <a:folHlink>
        <a:srgbClr val="31A7FE"/>
      </a:folHlink>
    </a:clrScheme>
    <a:fontScheme name="Custom 1">
      <a:majorFont>
        <a:latin typeface="Segoe UI Light"/>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45720" tIns="45720" rIns="45720" bIns="45720" numCol="1" spcCol="0" rtlCol="0" fromWordArt="0" anchor="ctr" anchorCtr="0" forceAA="0" compatLnSpc="1">
        <a:prstTxWarp prst="textNoShape">
          <a:avLst/>
        </a:prstTxWarp>
        <a:noAutofit/>
      </a:bodyPr>
      <a:lstStyle>
        <a:defPPr algn="ctr" defTabSz="914099" fontAlgn="base">
          <a:spcBef>
            <a:spcPct val="0"/>
          </a:spcBef>
          <a:spcAft>
            <a:spcPct val="0"/>
          </a:spcAft>
          <a:defRPr dirty="0" err="1" smtClean="0">
            <a:gradFill>
              <a:gsLst>
                <a:gs pos="0">
                  <a:srgbClr val="FFFFFF"/>
                </a:gs>
                <a:gs pos="100000">
                  <a:srgbClr val="FFFFFF"/>
                </a:gs>
              </a:gsLst>
              <a:lin ang="5400000" scaled="0"/>
            </a:gra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a:tailEnd type="ova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defRPr sz="2800" dirty="0" err="1" smtClean="0">
            <a:gradFill>
              <a:gsLst>
                <a:gs pos="2917">
                  <a:schemeClr val="tx1"/>
                </a:gs>
                <a:gs pos="30000">
                  <a:schemeClr val="tx1"/>
                </a:gs>
              </a:gsLst>
              <a:lin ang="5400000" scaled="0"/>
            </a:gradFill>
          </a:defRPr>
        </a:defPPr>
      </a:lstStyle>
    </a:tx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PresentationsDoc" ma:contentTypeID="0x010100B88FC3ECA26D1C46B3C4C83281D2EB9C003BBE479AF4108146A616B6B5E7069DBC" ma:contentTypeVersion="61" ma:contentTypeDescription="" ma:contentTypeScope="" ma:versionID="72533711bacf991a4680f48ae6b725f9">
  <xsd:schema xmlns:xsd="http://www.w3.org/2001/XMLSchema" xmlns:xs="http://www.w3.org/2001/XMLSchema" xmlns:p="http://schemas.microsoft.com/office/2006/metadata/properties" xmlns:ns2="2295e2e7-0eeb-498e-8716-217bb2ee6ee3" xmlns:ns3="8b529f77-48ab-4581-b468-93f09345b8aa" targetNamespace="http://schemas.microsoft.com/office/2006/metadata/properties" ma:root="true" ma:fieldsID="dde17010d50e6e632f300eac8dfd378e" ns2:_="" ns3:_="">
    <xsd:import namespace="2295e2e7-0eeb-498e-8716-217bb2ee6ee3"/>
    <xsd:import namespace="8b529f77-48ab-4581-b468-93f09345b8aa"/>
    <xsd:element name="properties">
      <xsd:complexType>
        <xsd:sequence>
          <xsd:element name="documentManagement">
            <xsd:complexType>
              <xsd:all>
                <xsd:element ref="ns2:Event_x0020_Start_x0020_Date" minOccurs="0"/>
                <xsd:element ref="ns2:Event_x0020_End_x0020_Date" minOccurs="0"/>
                <xsd:element ref="ns2:Presentation_x0020_Date" minOccurs="0"/>
                <xsd:element ref="ns2:MS_x0020_Speaker" minOccurs="0"/>
                <xsd:element ref="ns2:External_x0020_Speaker" minOccurs="0"/>
                <xsd:element ref="ns2:Session_x0020_Code" minOccurs="0"/>
                <xsd:element ref="ns2:MS_x0020_Content_x0020_Owner" minOccurs="0"/>
                <xsd:element ref="ns2:TaxCatchAll" minOccurs="0"/>
                <xsd:element ref="ns2:ProductTaxHTField0" minOccurs="0"/>
                <xsd:element ref="ns2:TaxCatchAllLabel" minOccurs="0"/>
                <xsd:element ref="ns2:CampaignTaxHTField0" minOccurs="0"/>
                <xsd:element ref="ns2:TrackTaxHTField0" minOccurs="0"/>
                <xsd:element ref="ns2:Event_x0020_VenueTaxHTField0" minOccurs="0"/>
                <xsd:element ref="ns3:AudienceTaxHTField0" minOccurs="0"/>
                <xsd:element ref="ns2:Event_x0020_LocationTaxHTField0" minOccurs="0"/>
                <xsd:element ref="ns2:Event1TaxHTField0"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295e2e7-0eeb-498e-8716-217bb2ee6ee3" elementFormDefault="qualified">
    <xsd:import namespace="http://schemas.microsoft.com/office/2006/documentManagement/types"/>
    <xsd:import namespace="http://schemas.microsoft.com/office/infopath/2007/PartnerControls"/>
    <xsd:element name="Event_x0020_Start_x0020_Date" ma:index="5" nillable="true" ma:displayName="Event Start Date" ma:format="DateOnly" ma:internalName="Event_x0020_Start_x0020_Date">
      <xsd:simpleType>
        <xsd:restriction base="dms:DateTime"/>
      </xsd:simpleType>
    </xsd:element>
    <xsd:element name="Event_x0020_End_x0020_Date" ma:index="6" nillable="true" ma:displayName="Event End Date" ma:format="DateOnly" ma:internalName="Event_x0020_End_x0020_Date">
      <xsd:simpleType>
        <xsd:restriction base="dms:DateTime"/>
      </xsd:simpleType>
    </xsd:element>
    <xsd:element name="Presentation_x0020_Date" ma:index="7" nillable="true" ma:displayName="Presentation Date" ma:format="DateOnly" ma:internalName="Presentation_x0020_Date" ma:readOnly="false">
      <xsd:simpleType>
        <xsd:restriction base="dms:DateTime"/>
      </xsd:simpleType>
    </xsd:element>
    <xsd:element name="MS_x0020_Speaker" ma:index="8" nillable="true" ma:displayName="MS Speaker" ma:list="UserInfo" ma:SharePointGroup="0" ma:internalName="MS_x0020_Speaker" ma:readOnly="false"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External_x0020_Speaker" ma:index="9" nillable="true" ma:displayName="Speaker" ma:internalName="External_x0020_Speaker">
      <xsd:simpleType>
        <xsd:restriction base="dms:Text">
          <xsd:maxLength value="255"/>
        </xsd:restriction>
      </xsd:simpleType>
    </xsd:element>
    <xsd:element name="Session_x0020_Code" ma:index="13" nillable="true" ma:displayName="Session Code" ma:internalName="Session_x0020_Code" ma:readOnly="false">
      <xsd:simpleType>
        <xsd:restriction base="dms:Text">
          <xsd:maxLength value="255"/>
        </xsd:restriction>
      </xsd:simpleType>
    </xsd:element>
    <xsd:element name="MS_x0020_Content_x0020_Owner" ma:index="15" nillable="true" ma:displayName="MS Content Owner" ma:list="UserInfo" ma:SharePointGroup="0" ma:internalName="MS_x0020_Content_x0020_Owner" ma:showField="ImnNam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TaxCatchAll" ma:index="18" nillable="true" ma:displayName="Taxonomy Catch All Column" ma:hidden="true" ma:list="{09db2fa7-4ee4-4bb3-80e9-fade681f539b}" ma:internalName="TaxCatchAll" ma:showField="CatchAllData"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ProductTaxHTField0" ma:index="19" nillable="true" ma:taxonomy="true" ma:internalName="ProductTaxHTField0" ma:taxonomyFieldName="Product" ma:displayName="Product" ma:default="" ma:fieldId="{59a4a0b0-ed64-4542-a55e-4a6c70bd0ce0}" ma:taxonomyMulti="true" ma:sspId="97b7c527-f488-4fed-8d5b-5946c5598d72" ma:termSetId="723ec65c-d8cf-498e-87b8-c7868c2070aa" ma:anchorId="00000000-0000-0000-0000-000000000000" ma:open="false" ma:isKeyword="false">
      <xsd:complexType>
        <xsd:sequence>
          <xsd:element ref="pc:Terms" minOccurs="0" maxOccurs="1"/>
        </xsd:sequence>
      </xsd:complexType>
    </xsd:element>
    <xsd:element name="TaxCatchAllLabel" ma:index="20" nillable="true" ma:displayName="Taxonomy Catch All Column1" ma:hidden="true" ma:list="{09db2fa7-4ee4-4bb3-80e9-fade681f539b}" ma:internalName="TaxCatchAllLabel" ma:readOnly="true" ma:showField="CatchAllDataLabel" ma:web="2295e2e7-0eeb-498e-8716-217bb2ee6ee3">
      <xsd:complexType>
        <xsd:complexContent>
          <xsd:extension base="dms:MultiChoiceLookup">
            <xsd:sequence>
              <xsd:element name="Value" type="dms:Lookup" maxOccurs="unbounded" minOccurs="0" nillable="true"/>
            </xsd:sequence>
          </xsd:extension>
        </xsd:complexContent>
      </xsd:complexType>
    </xsd:element>
    <xsd:element name="CampaignTaxHTField0" ma:index="22" nillable="true" ma:taxonomy="true" ma:internalName="CampaignTaxHTField0" ma:taxonomyFieldName="Campaign" ma:displayName="Campaign" ma:default="" ma:fieldId="{bcb0c99d-b00c-42c6-a16b-e1e19731231d}" ma:sspId="97b7c527-f488-4fed-8d5b-5946c5598d72" ma:termSetId="138795c4-ffb5-4450-8dda-30da75617ce8" ma:anchorId="00000000-0000-0000-0000-000000000000" ma:open="false" ma:isKeyword="false">
      <xsd:complexType>
        <xsd:sequence>
          <xsd:element ref="pc:Terms" minOccurs="0" maxOccurs="1"/>
        </xsd:sequence>
      </xsd:complexType>
    </xsd:element>
    <xsd:element name="TrackTaxHTField0" ma:index="23" nillable="true" ma:taxonomy="true" ma:internalName="TrackTaxHTField0" ma:taxonomyFieldName="Track" ma:displayName="Track" ma:readOnly="false" ma:default="" ma:fieldId="{95cacdfb-fc4c-4855-b7e7-906e6cf614c7}" ma:sspId="97b7c527-f488-4fed-8d5b-5946c5598d72" ma:termSetId="0179c88a-9c61-48f9-822c-c3f082e6266e" ma:anchorId="00000000-0000-0000-0000-000000000000" ma:open="false" ma:isKeyword="false">
      <xsd:complexType>
        <xsd:sequence>
          <xsd:element ref="pc:Terms" minOccurs="0" maxOccurs="1"/>
        </xsd:sequence>
      </xsd:complexType>
    </xsd:element>
    <xsd:element name="Event_x0020_VenueTaxHTField0" ma:index="25" nillable="true" ma:taxonomy="true" ma:internalName="Event_x0020_VenueTaxHTField0" ma:taxonomyFieldName="Event_x0020_Venue" ma:displayName="Event Venue" ma:readOnly="false" ma:default="" ma:fieldId="{72225233-bea3-47c9-bcc0-70aff672e91a}" ma:sspId="97b7c527-f488-4fed-8d5b-5946c5598d72" ma:termSetId="5a094974-7eaf-4365-a0ec-3f33af6288c5" ma:anchorId="00000000-0000-0000-0000-000000000000" ma:open="false" ma:isKeyword="false">
      <xsd:complexType>
        <xsd:sequence>
          <xsd:element ref="pc:Terms" minOccurs="0" maxOccurs="1"/>
        </xsd:sequence>
      </xsd:complexType>
    </xsd:element>
    <xsd:element name="Event_x0020_LocationTaxHTField0" ma:index="27" nillable="true" ma:taxonomy="true" ma:internalName="Event_x0020_LocationTaxHTField0" ma:taxonomyFieldName="Event_x0020_Location" ma:displayName="Event Location" ma:readOnly="false" ma:default="" ma:fieldId="{721246b6-18f0-4d78-9fb7-960f4884f52f}" ma:sspId="97b7c527-f488-4fed-8d5b-5946c5598d72" ma:termSetId="b1d717b9-d701-42ce-97ea-d2b3fb10f90e" ma:anchorId="00000000-0000-0000-0000-000000000000" ma:open="true" ma:isKeyword="false">
      <xsd:complexType>
        <xsd:sequence>
          <xsd:element ref="pc:Terms" minOccurs="0" maxOccurs="1"/>
        </xsd:sequence>
      </xsd:complexType>
    </xsd:element>
    <xsd:element name="Event1TaxHTField0" ma:index="30" ma:taxonomy="true" ma:internalName="Event1TaxHTField0" ma:taxonomyFieldName="Event1" ma:displayName="Event Name" ma:readOnly="false" ma:default="" ma:fieldId="{173efa96-a0c5-4b7e-a5c5-ebf0027a79b9}" ma:sspId="97b7c527-f488-4fed-8d5b-5946c5598d72" ma:termSetId="9f06399b-0da0-4c2b-9299-a3eed5ae7f49" ma:anchorId="00000000-0000-0000-0000-000000000000"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8b529f77-48ab-4581-b468-93f09345b8aa" elementFormDefault="qualified">
    <xsd:import namespace="http://schemas.microsoft.com/office/2006/documentManagement/types"/>
    <xsd:import namespace="http://schemas.microsoft.com/office/infopath/2007/PartnerControls"/>
    <xsd:element name="AudienceTaxHTField0" ma:index="26" nillable="true" ma:taxonomy="true" ma:internalName="AudienceTaxHTField0" ma:taxonomyFieldName="Audience" ma:displayName="Audience" ma:readOnly="false" ma:default="" ma:fieldId="{6a4ad93e-f836-4089-85dd-0b5a8d4c5063}" ma:taxonomyMulti="true" ma:sspId="97b7c527-f488-4fed-8d5b-5946c5598d72" ma:termSetId="c7e95267-347d-4fd5-a34e-50bd1fa28ece" ma:anchorId="00000000-0000-0000-0000-000000000000" ma:open="false" ma:isKeyword="false">
      <xsd:complexType>
        <xsd:sequence>
          <xsd:element ref="pc:Terms" minOccurs="0" maxOccurs="1"/>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28" ma:displayName="Content Type"/>
        <xsd:element ref="dc:title" minOccurs="0" maxOccurs="1" ma:index="1"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rackTaxHTField0 xmlns="2295e2e7-0eeb-498e-8716-217bb2ee6ee3">
      <Terms xmlns="http://schemas.microsoft.com/office/infopath/2007/PartnerControls"/>
    </TrackTaxHTField0>
    <CampaignTaxHTField0 xmlns="2295e2e7-0eeb-498e-8716-217bb2ee6ee3">
      <Terms xmlns="http://schemas.microsoft.com/office/infopath/2007/PartnerControls"/>
    </CampaignTaxHTField0>
    <Event_x0020_End_x0020_Date xmlns="2295e2e7-0eeb-498e-8716-217bb2ee6ee3" xsi:nil="true"/>
    <Event_x0020_Start_x0020_Date xmlns="2295e2e7-0eeb-498e-8716-217bb2ee6ee3" xsi:nil="true"/>
    <MS_x0020_Speaker xmlns="2295e2e7-0eeb-498e-8716-217bb2ee6ee3">
      <UserInfo>
        <DisplayName/>
        <AccountId xsi:nil="true"/>
        <AccountType/>
      </UserInfo>
    </MS_x0020_Speaker>
    <External_x0020_Speaker xmlns="2295e2e7-0eeb-498e-8716-217bb2ee6ee3" xsi:nil="true"/>
    <Session_x0020_Code xmlns="2295e2e7-0eeb-498e-8716-217bb2ee6ee3" xsi:nil="true"/>
    <ProductTaxHTField0 xmlns="2295e2e7-0eeb-498e-8716-217bb2ee6ee3">
      <Terms xmlns="http://schemas.microsoft.com/office/infopath/2007/PartnerControls"/>
    </ProductTaxHTField0>
    <Presentation_x0020_Date xmlns="2295e2e7-0eeb-498e-8716-217bb2ee6ee3" xsi:nil="true"/>
    <Event_x0020_LocationTaxHTField0 xmlns="2295e2e7-0eeb-498e-8716-217bb2ee6ee3">
      <Terms xmlns="http://schemas.microsoft.com/office/infopath/2007/PartnerControls"/>
    </Event_x0020_LocationTaxHTField0>
    <Event1TaxHTField0 xmlns="2295e2e7-0eeb-498e-8716-217bb2ee6ee3">
      <Terms xmlns="http://schemas.microsoft.com/office/infopath/2007/PartnerControls">
        <TermInfo xmlns="http://schemas.microsoft.com/office/infopath/2007/PartnerControls">
          <TermName xmlns="http://schemas.microsoft.com/office/infopath/2007/PartnerControls">Unassigned</TermName>
          <TermId xmlns="http://schemas.microsoft.com/office/infopath/2007/PartnerControls">e51362f4-782c-41a8-bb7b-e0cfc8669933</TermId>
        </TermInfo>
      </Terms>
    </Event1TaxHTField0>
    <AudienceTaxHTField0 xmlns="8b529f77-48ab-4581-b468-93f09345b8aa">
      <Terms xmlns="http://schemas.microsoft.com/office/infopath/2007/PartnerControls"/>
    </AudienceTaxHTField0>
    <MS_x0020_Content_x0020_Owner xmlns="2295e2e7-0eeb-498e-8716-217bb2ee6ee3">
      <UserInfo>
        <DisplayName/>
        <AccountId xsi:nil="true"/>
        <AccountType/>
      </UserInfo>
    </MS_x0020_Content_x0020_Owner>
    <TaxCatchAll xmlns="2295e2e7-0eeb-498e-8716-217bb2ee6ee3">
      <Value>217</Value>
    </TaxCatchAll>
    <Event_x0020_VenueTaxHTField0 xmlns="2295e2e7-0eeb-498e-8716-217bb2ee6ee3">
      <Terms xmlns="http://schemas.microsoft.com/office/infopath/2007/PartnerControls"/>
    </Event_x0020_VenueTaxHTField0>
  </documentManagement>
</p:properties>
</file>

<file path=customXml/itemProps1.xml><?xml version="1.0" encoding="utf-8"?>
<ds:datastoreItem xmlns:ds="http://schemas.openxmlformats.org/officeDocument/2006/customXml" ds:itemID="{A4A71FB1-3FB8-468F-9C64-2246CB74C7D9}">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295e2e7-0eeb-498e-8716-217bb2ee6ee3"/>
    <ds:schemaRef ds:uri="8b529f77-48ab-4581-b468-93f09345b8a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758FDAC0-319D-4A54-8D8E-1D42CB1F8004}">
  <ds:schemaRefs>
    <ds:schemaRef ds:uri="http://schemas.microsoft.com/sharepoint/v3/contenttype/forms"/>
  </ds:schemaRefs>
</ds:datastoreItem>
</file>

<file path=customXml/itemProps3.xml><?xml version="1.0" encoding="utf-8"?>
<ds:datastoreItem xmlns:ds="http://schemas.openxmlformats.org/officeDocument/2006/customXml" ds:itemID="{F990F116-B58F-4255-B05B-DA3808E0E5C6}">
  <ds:schemaRefs>
    <ds:schemaRef ds:uri="http://purl.org/dc/elements/1.1/"/>
    <ds:schemaRef ds:uri="http://schemas.microsoft.com/office/2006/metadata/properties"/>
    <ds:schemaRef ds:uri="http://schemas.microsoft.com/office/infopath/2007/PartnerControls"/>
    <ds:schemaRef ds:uri="http://schemas.openxmlformats.org/package/2006/metadata/core-properties"/>
    <ds:schemaRef ds:uri="8b529f77-48ab-4581-b468-93f09345b8aa"/>
    <ds:schemaRef ds:uri="http://purl.org/dc/terms/"/>
    <ds:schemaRef ds:uri="http://schemas.microsoft.com/office/2006/documentManagement/types"/>
    <ds:schemaRef ds:uri="2295e2e7-0eeb-498e-8716-217bb2ee6ee3"/>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
  <TotalTime>7208</TotalTime>
  <Words>2604</Words>
  <Application>Microsoft Office PowerPoint</Application>
  <PresentationFormat>Custom</PresentationFormat>
  <Paragraphs>327</Paragraphs>
  <Slides>62</Slides>
  <Notes>30</Notes>
  <HiddenSlides>0</HiddenSlides>
  <MMClips>0</MMClips>
  <ScaleCrop>false</ScaleCrop>
  <HeadingPairs>
    <vt:vector size="4" baseType="variant">
      <vt:variant>
        <vt:lpstr>Theme</vt:lpstr>
      </vt:variant>
      <vt:variant>
        <vt:i4>1</vt:i4>
      </vt:variant>
      <vt:variant>
        <vt:lpstr>Slide Titles</vt:lpstr>
      </vt:variant>
      <vt:variant>
        <vt:i4>62</vt:i4>
      </vt:variant>
    </vt:vector>
  </HeadingPairs>
  <TitlesOfParts>
    <vt:vector size="63" baseType="lpstr">
      <vt:lpstr>Metro Template-Template Blue</vt:lpstr>
      <vt:lpstr>Research Records and Artifact Ecologies</vt:lpstr>
      <vt:lpstr>Supporting Scientific Work</vt:lpstr>
      <vt:lpstr>Research on Scientific Practices (1) </vt:lpstr>
      <vt:lpstr>Research on Scientific Practices (2)</vt:lpstr>
      <vt:lpstr>Research on Scientific Practices (3)</vt:lpstr>
      <vt:lpstr>Research on Scientific Practices (4)</vt:lpstr>
      <vt:lpstr>Observations </vt:lpstr>
      <vt:lpstr>Approach </vt:lpstr>
      <vt:lpstr>Research Objectives</vt:lpstr>
      <vt:lpstr>Slide 10</vt:lpstr>
      <vt:lpstr>University NanoPhotonics Research Centre</vt:lpstr>
      <vt:lpstr>Research in Optical Properties of Materials</vt:lpstr>
      <vt:lpstr>Research Environment</vt:lpstr>
      <vt:lpstr> Physical vs. Electronic Lab Book</vt:lpstr>
      <vt:lpstr> Physical vs. Electronic Lab Book</vt:lpstr>
      <vt:lpstr>Observed Practices</vt:lpstr>
      <vt:lpstr>Data Collection </vt:lpstr>
      <vt:lpstr>Distillation―From Notes to Summaries</vt:lpstr>
      <vt:lpstr>Slide 19</vt:lpstr>
      <vt:lpstr>Evolution of Knowledge &amp; Digital Artefacts</vt:lpstr>
      <vt:lpstr>Inter-weaving of Digital Artifacts </vt:lpstr>
      <vt:lpstr>What does this all mean?</vt:lpstr>
      <vt:lpstr>Slide 23</vt:lpstr>
      <vt:lpstr>How to Create Overviews of Projects?</vt:lpstr>
      <vt:lpstr>Slide 25</vt:lpstr>
      <vt:lpstr>Co-design Workshop</vt:lpstr>
      <vt:lpstr>Co-design Workshop</vt:lpstr>
      <vt:lpstr>Co-design Workshop</vt:lpstr>
      <vt:lpstr>Visualization Ideas</vt:lpstr>
      <vt:lpstr>Slide 30</vt:lpstr>
      <vt:lpstr>Support for Linking and Sense Making</vt:lpstr>
      <vt:lpstr>User Tasks</vt:lpstr>
      <vt:lpstr>Spatial Chunking of Maps</vt:lpstr>
      <vt:lpstr>Spatial Chunking and Linking within Maps</vt:lpstr>
      <vt:lpstr>Project Maps</vt:lpstr>
      <vt:lpstr>Project Maps</vt:lpstr>
      <vt:lpstr>Learnings: Decoupling information units from documents  </vt:lpstr>
      <vt:lpstr>Learnings: Spatial and explicit linking </vt:lpstr>
      <vt:lpstr>Information Architecture</vt:lpstr>
      <vt:lpstr>Information Architecture</vt:lpstr>
      <vt:lpstr>Slide 41</vt:lpstr>
      <vt:lpstr>Slide 42</vt:lpstr>
      <vt:lpstr>Paradox: we are concerned about storage, yet</vt:lpstr>
      <vt:lpstr>Symbiosis of Files and Applications</vt:lpstr>
      <vt:lpstr>What do you want to keep ‘unchanged’?</vt:lpstr>
      <vt:lpstr>What do you want to keep ‘unchanged’?</vt:lpstr>
      <vt:lpstr>What do you want to keep ‘unchanged’?</vt:lpstr>
      <vt:lpstr>What do you want to keep ‘unchanged’?</vt:lpstr>
      <vt:lpstr>Computational Cradles</vt:lpstr>
      <vt:lpstr>Connecting Legacy with  Contemporary Ecosystem</vt:lpstr>
      <vt:lpstr>Slide 51</vt:lpstr>
      <vt:lpstr>Slide 52</vt:lpstr>
      <vt:lpstr>Slide 53</vt:lpstr>
      <vt:lpstr>Slide 54</vt:lpstr>
      <vt:lpstr>Slide 55</vt:lpstr>
      <vt:lpstr>Slide 56</vt:lpstr>
      <vt:lpstr>Slide 57</vt:lpstr>
      <vt:lpstr>Slide 58</vt:lpstr>
      <vt:lpstr>Slide 59</vt:lpstr>
      <vt:lpstr>Slide 60</vt:lpstr>
      <vt:lpstr>Thank you</vt:lpstr>
      <vt:lpstr>Slide 62</vt:lpstr>
    </vt:vector>
  </TitlesOfParts>
  <Manager/>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Research Records and Artifact Ecologies</dc:title>
  <dc:subject/>
  <dc:creator>Natasa Milic-Frayling</dc:creator>
  <cp:keywords/>
  <dc:description/>
  <cp:lastModifiedBy>Windows User</cp:lastModifiedBy>
  <cp:revision>490</cp:revision>
  <dcterms:created xsi:type="dcterms:W3CDTF">2012-01-20T23:26:09Z</dcterms:created>
  <dcterms:modified xsi:type="dcterms:W3CDTF">2014-06-26T21:50:55Z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0x010100B88FC3ECA26D1C46B3C4C83281D2EB9C003BBE479AF4108146A616B6B5E7069DBC</vt:lpwstr>
  </property>
  <property fmtid="{D5CDD505-2E9C-101B-9397-08002B2CF9AE}" pid="3" name="Product">
    <vt:lpwstr/>
  </property>
  <property fmtid="{D5CDD505-2E9C-101B-9397-08002B2CF9AE}" pid="4" name="Event1">
    <vt:lpwstr>217;#Unassigned|e51362f4-782c-41a8-bb7b-e0cfc8669933</vt:lpwstr>
  </property>
  <property fmtid="{D5CDD505-2E9C-101B-9397-08002B2CF9AE}" pid="5" name="Audience">
    <vt:lpwstr/>
  </property>
</Properties>
</file>