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handoutMasterIdLst>
    <p:handoutMasterId r:id="rId29"/>
  </p:handoutMasterIdLst>
  <p:sldIdLst>
    <p:sldId id="264" r:id="rId2"/>
    <p:sldId id="265" r:id="rId3"/>
    <p:sldId id="267" r:id="rId4"/>
    <p:sldId id="266" r:id="rId5"/>
    <p:sldId id="283" r:id="rId6"/>
    <p:sldId id="279" r:id="rId7"/>
    <p:sldId id="280" r:id="rId8"/>
    <p:sldId id="281" r:id="rId9"/>
    <p:sldId id="282" r:id="rId10"/>
    <p:sldId id="284" r:id="rId11"/>
    <p:sldId id="275" r:id="rId12"/>
    <p:sldId id="276" r:id="rId13"/>
    <p:sldId id="277" r:id="rId14"/>
    <p:sldId id="278" r:id="rId15"/>
    <p:sldId id="287" r:id="rId16"/>
    <p:sldId id="288" r:id="rId17"/>
    <p:sldId id="289" r:id="rId18"/>
    <p:sldId id="268" r:id="rId19"/>
    <p:sldId id="290" r:id="rId20"/>
    <p:sldId id="269" r:id="rId21"/>
    <p:sldId id="291" r:id="rId22"/>
    <p:sldId id="270" r:id="rId23"/>
    <p:sldId id="271" r:id="rId24"/>
    <p:sldId id="272" r:id="rId25"/>
    <p:sldId id="286" r:id="rId26"/>
    <p:sldId id="257" r:id="rId27"/>
  </p:sldIdLst>
  <p:sldSz cx="9144000" cy="6858000" type="screen4x3"/>
  <p:notesSz cx="6858000" cy="9144000"/>
  <p:embeddedFontLst>
    <p:embeddedFont>
      <p:font typeface="Segoe UI" pitchFamily="34" charset="0"/>
      <p:regular r:id="rId30"/>
      <p:bold r:id="rId31"/>
      <p:italic r:id="rId32"/>
      <p:boldItalic r:id="rId33"/>
    </p:embeddedFont>
    <p:embeddedFont>
      <p:font typeface="Calibri"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64646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94660"/>
  </p:normalViewPr>
  <p:slideViewPr>
    <p:cSldViewPr>
      <p:cViewPr varScale="1">
        <p:scale>
          <a:sx n="88" d="100"/>
          <a:sy n="88" d="100"/>
        </p:scale>
        <p:origin x="-1332"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32"/>
    </p:cViewPr>
  </p:sorterViewPr>
  <p:notesViewPr>
    <p:cSldViewPr>
      <p:cViewPr varScale="1">
        <p:scale>
          <a:sx n="89" d="100"/>
          <a:sy n="89" d="100"/>
        </p:scale>
        <p:origin x="-312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588CA0-556C-48FF-86E2-FF35850D4988}" type="datetimeFigureOut">
              <a:rPr lang="en-US" smtClean="0"/>
              <a:pPr/>
              <a:t>6/27/2014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D6B667-2232-4724-A11E-410F123D3A13}" type="slidenum">
              <a:rPr lang="en-US" smtClean="0"/>
              <a:pPr/>
              <a:t>‹#›</a:t>
            </a:fld>
            <a:endParaRPr lang="en-US"/>
          </a:p>
        </p:txBody>
      </p:sp>
    </p:spTree>
    <p:extLst>
      <p:ext uri="{BB962C8B-B14F-4D97-AF65-F5344CB8AC3E}">
        <p14:creationId xmlns="" xmlns:p14="http://schemas.microsoft.com/office/powerpoint/2010/main" val="1711330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8C6BD-D8CF-43CE-9A0D-DA4E77A4F016}" type="datetimeFigureOut">
              <a:rPr lang="en-US" smtClean="0"/>
              <a:pPr/>
              <a:t>6/27/2014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E8577-7E78-41DF-96AC-A776B0057BBB}" type="slidenum">
              <a:rPr lang="en-US" smtClean="0"/>
              <a:pPr/>
              <a:t>‹#›</a:t>
            </a:fld>
            <a:endParaRPr lang="en-US"/>
          </a:p>
        </p:txBody>
      </p:sp>
    </p:spTree>
    <p:extLst>
      <p:ext uri="{BB962C8B-B14F-4D97-AF65-F5344CB8AC3E}">
        <p14:creationId xmlns="" xmlns:p14="http://schemas.microsoft.com/office/powerpoint/2010/main" val="287247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a:t>
            </a:r>
            <a:r>
              <a:rPr lang="en-US" sz="1200" kern="1200" dirty="0" smtClean="0">
                <a:solidFill>
                  <a:schemeClr val="tx1"/>
                </a:solidFill>
                <a:latin typeface="+mn-lt"/>
                <a:ea typeface="+mn-ea"/>
                <a:cs typeface="+mn-cs"/>
              </a:rPr>
              <a:t>We’re seeing some striking new combinations of managerial and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responsibilities… We think these new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structures are evidence of the way research libraries are evolving to match the contours of their institution. ”</a:t>
            </a:r>
            <a:endParaRPr lang="en-US" dirty="0" smtClean="0"/>
          </a:p>
          <a:p>
            <a:endParaRPr lang="en-US" dirty="0" smtClean="0"/>
          </a:p>
          <a:p>
            <a:r>
              <a:rPr lang="en-US" dirty="0" smtClean="0"/>
              <a:t>(UNSW and Melbourne responded to Jim’s call, also Auckland, several in the UK and Canada, and one in the Netherlands)</a:t>
            </a:r>
          </a:p>
          <a:p>
            <a:endParaRPr lang="en-US" dirty="0" smtClean="0"/>
          </a:p>
          <a:p>
            <a:pPr>
              <a:spcAft>
                <a:spcPts val="600"/>
              </a:spcAft>
            </a:pPr>
            <a:r>
              <a:rPr lang="en-US" dirty="0" smtClean="0"/>
              <a:t>Goal</a:t>
            </a:r>
            <a:r>
              <a:rPr lang="en-US" baseline="0" dirty="0" smtClean="0"/>
              <a:t>: </a:t>
            </a:r>
            <a:r>
              <a:rPr lang="en-US" sz="1200" dirty="0" smtClean="0"/>
              <a:t>international library leadership finds shared understanding and becomes less risk-averse to novel assignments:</a:t>
            </a:r>
          </a:p>
          <a:p>
            <a:pPr>
              <a:spcAft>
                <a:spcPts val="600"/>
              </a:spcAft>
              <a:buFont typeface="Arial" pitchFamily="34" charset="0"/>
              <a:buChar char="•"/>
            </a:pPr>
            <a:r>
              <a:rPr lang="en-US" sz="1200" dirty="0" smtClean="0"/>
              <a:t> radically shift library structures and plan to adjust to changes in research and higher education</a:t>
            </a:r>
          </a:p>
          <a:p>
            <a:pPr>
              <a:spcAft>
                <a:spcPts val="600"/>
              </a:spcAft>
              <a:buFont typeface="Arial" pitchFamily="34" charset="0"/>
              <a:buChar char="•"/>
            </a:pPr>
            <a:r>
              <a:rPr lang="en-US" sz="1200" dirty="0" smtClean="0"/>
              <a:t> restructure library functions to be (again) built to purpose</a:t>
            </a:r>
          </a:p>
          <a:p>
            <a:pPr>
              <a:spcAft>
                <a:spcPts val="600"/>
              </a:spcAft>
              <a:buFont typeface="Arial" pitchFamily="34" charset="0"/>
              <a:buChar char="•"/>
            </a:pPr>
            <a:r>
              <a:rPr lang="en-US" sz="1200" dirty="0" smtClean="0"/>
              <a:t> capitalize on turnover at the top; “musical chairs” and “fresh horses” </a:t>
            </a:r>
          </a:p>
          <a:p>
            <a:pPr>
              <a:spcAft>
                <a:spcPts val="600"/>
              </a:spcAft>
              <a:buFont typeface="Arial" pitchFamily="34" charset="0"/>
              <a:buChar char="•"/>
            </a:pPr>
            <a:r>
              <a:rPr lang="en-US" sz="1200" dirty="0" smtClean="0"/>
              <a:t> remedy gap in array of management skills to fit evolving system dynamics</a:t>
            </a:r>
          </a:p>
          <a:p>
            <a:pPr>
              <a:spcAft>
                <a:spcPts val="600"/>
              </a:spcAft>
              <a:buFont typeface="Arial" pitchFamily="34" charset="0"/>
              <a:buChar char="•"/>
            </a:pPr>
            <a:r>
              <a:rPr lang="en-US" sz="1200" dirty="0" smtClean="0"/>
              <a:t> change library culture</a:t>
            </a:r>
            <a:endParaRPr lang="en-US" dirty="0" smtClean="0"/>
          </a:p>
          <a:p>
            <a:endParaRPr lang="en-US" dirty="0" smtClean="0"/>
          </a:p>
          <a:p>
            <a:r>
              <a:rPr lang="en-US" dirty="0" smtClean="0"/>
              <a:t>(an</a:t>
            </a:r>
            <a:r>
              <a:rPr lang="en-US" baseline="0" dirty="0" smtClean="0"/>
              <a:t> e</a:t>
            </a:r>
            <a:r>
              <a:rPr lang="en-US" dirty="0" smtClean="0"/>
              <a:t>xample of a work-in-process:)</a:t>
            </a:r>
          </a:p>
          <a:p>
            <a:endParaRPr lang="en-US" dirty="0" smtClean="0"/>
          </a:p>
          <a:p>
            <a:r>
              <a:rPr lang="en-US" sz="1200" kern="1200" dirty="0" smtClean="0">
                <a:solidFill>
                  <a:schemeClr val="tx1"/>
                </a:solidFill>
                <a:latin typeface="+mn-lt"/>
                <a:ea typeface="+mn-ea"/>
                <a:cs typeface="+mn-cs"/>
              </a:rPr>
              <a:t>Jim’s call: “Do you self-identify as a research library leader who has recently </a:t>
            </a:r>
            <a:r>
              <a:rPr lang="en-US" sz="1200" kern="1200" dirty="0" err="1" smtClean="0">
                <a:solidFill>
                  <a:schemeClr val="tx1"/>
                </a:solidFill>
                <a:latin typeface="+mn-lt"/>
                <a:ea typeface="+mn-ea"/>
                <a:cs typeface="+mn-cs"/>
              </a:rPr>
              <a:t>reorganised</a:t>
            </a:r>
            <a:r>
              <a:rPr lang="en-US" sz="1200" kern="1200" dirty="0" smtClean="0">
                <a:solidFill>
                  <a:schemeClr val="tx1"/>
                </a:solidFill>
                <a:latin typeface="+mn-lt"/>
                <a:ea typeface="+mn-ea"/>
                <a:cs typeface="+mn-cs"/>
              </a:rPr>
              <a:t> or is about to change the administrative structure of your organization?  OCLC Research is searching internationally for directors, deans or other senior managers who have changed their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structure or made new assignments to: </a:t>
            </a:r>
          </a:p>
          <a:p>
            <a:pPr lvl="0">
              <a:buFont typeface="Arial" pitchFamily="34" charset="0"/>
              <a:buChar char="•"/>
            </a:pPr>
            <a:r>
              <a:rPr lang="en-US" sz="1200" kern="1200" dirty="0" smtClean="0">
                <a:solidFill>
                  <a:schemeClr val="tx1"/>
                </a:solidFill>
                <a:latin typeface="+mn-lt"/>
                <a:ea typeface="+mn-ea"/>
                <a:cs typeface="+mn-cs"/>
              </a:rPr>
              <a:t>align with changes in research and education, </a:t>
            </a:r>
          </a:p>
          <a:p>
            <a:pPr lvl="0">
              <a:buFont typeface="Arial" pitchFamily="34" charset="0"/>
              <a:buChar char="•"/>
            </a:pPr>
            <a:r>
              <a:rPr lang="en-US" sz="1200" kern="1200" dirty="0" smtClean="0">
                <a:solidFill>
                  <a:schemeClr val="tx1"/>
                </a:solidFill>
                <a:latin typeface="+mn-lt"/>
                <a:ea typeface="+mn-ea"/>
                <a:cs typeface="+mn-cs"/>
              </a:rPr>
              <a:t>more closely align with university directions or </a:t>
            </a:r>
          </a:p>
          <a:p>
            <a:pPr lvl="0">
              <a:buFont typeface="Arial" pitchFamily="34" charset="0"/>
              <a:buChar char="•"/>
            </a:pPr>
            <a:r>
              <a:rPr lang="en-US" sz="1200" kern="1200" dirty="0" smtClean="0">
                <a:solidFill>
                  <a:schemeClr val="tx1"/>
                </a:solidFill>
                <a:latin typeface="+mn-lt"/>
                <a:ea typeface="+mn-ea"/>
                <a:cs typeface="+mn-cs"/>
              </a:rPr>
              <a:t>ensure the library is responsive to the changed expectations of the constituencies served by the library.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 have you decided? We’re seeing some striking new combinations of managerial and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responsibilities such as:</a:t>
            </a:r>
          </a:p>
          <a:p>
            <a:pPr lvl="0">
              <a:buFont typeface="Arial" pitchFamily="34" charset="0"/>
              <a:buChar char="•"/>
            </a:pPr>
            <a:r>
              <a:rPr lang="en-US" sz="1200" kern="1200" dirty="0" smtClean="0">
                <a:solidFill>
                  <a:schemeClr val="tx1"/>
                </a:solidFill>
                <a:latin typeface="+mn-lt"/>
                <a:ea typeface="+mn-ea"/>
                <a:cs typeface="+mn-cs"/>
              </a:rPr>
              <a:t>digital scholarship, digital preservation, digitization, and special collections</a:t>
            </a:r>
          </a:p>
          <a:p>
            <a:pPr lvl="0">
              <a:buFont typeface="Arial" pitchFamily="34" charset="0"/>
              <a:buChar char="•"/>
            </a:pPr>
            <a:r>
              <a:rPr lang="en-US" sz="1200" kern="1200" dirty="0" smtClean="0">
                <a:solidFill>
                  <a:schemeClr val="tx1"/>
                </a:solidFill>
                <a:latin typeface="+mn-lt"/>
                <a:ea typeface="+mn-ea"/>
                <a:cs typeface="+mn-cs"/>
              </a:rPr>
              <a:t>metadata services, IT, systems and digital humanities</a:t>
            </a:r>
          </a:p>
          <a:p>
            <a:pPr lvl="0">
              <a:buFont typeface="Arial" pitchFamily="34" charset="0"/>
              <a:buChar char="•"/>
            </a:pPr>
            <a:r>
              <a:rPr lang="en-US" sz="1200" kern="1200" dirty="0" smtClean="0">
                <a:solidFill>
                  <a:schemeClr val="tx1"/>
                </a:solidFill>
                <a:latin typeface="+mn-lt"/>
                <a:ea typeface="+mn-ea"/>
                <a:cs typeface="+mn-cs"/>
              </a:rPr>
              <a:t>university press, institutional repository and preservation/conservation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think these new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structures are evidence of the way research libraries are evolving to match the contours of their institution. We’d like to understand more in order to </a:t>
            </a:r>
            <a:r>
              <a:rPr lang="en-US" sz="1200" kern="1200" dirty="0" err="1" smtClean="0">
                <a:solidFill>
                  <a:schemeClr val="tx1"/>
                </a:solidFill>
                <a:latin typeface="+mn-lt"/>
                <a:ea typeface="+mn-ea"/>
                <a:cs typeface="+mn-cs"/>
              </a:rPr>
              <a:t>synthesise</a:t>
            </a:r>
            <a:r>
              <a:rPr lang="en-US" sz="1200" kern="1200" dirty="0" smtClean="0">
                <a:solidFill>
                  <a:schemeClr val="tx1"/>
                </a:solidFill>
                <a:latin typeface="+mn-lt"/>
                <a:ea typeface="+mn-ea"/>
                <a:cs typeface="+mn-cs"/>
              </a:rPr>
              <a:t> and characterize these emerging strategies and structures.” </a:t>
            </a:r>
          </a:p>
          <a:p>
            <a:endParaRPr lang="en-US" dirty="0" smtClean="0"/>
          </a:p>
          <a:p>
            <a:pPr>
              <a:spcAft>
                <a:spcPts val="600"/>
              </a:spcAft>
            </a:pPr>
            <a:r>
              <a:rPr lang="en-US" sz="1200" dirty="0" smtClean="0"/>
              <a:t>Problem: insufficient flexibility to respond to changing external economic and political demands, including:</a:t>
            </a:r>
          </a:p>
          <a:p>
            <a:pPr>
              <a:spcAft>
                <a:spcPts val="600"/>
              </a:spcAft>
              <a:buFont typeface="Arial" pitchFamily="34" charset="0"/>
              <a:buChar char="•"/>
            </a:pPr>
            <a:r>
              <a:rPr lang="en-US" sz="1200" dirty="0" smtClean="0"/>
              <a:t> funding cuts that will not be reversed</a:t>
            </a:r>
          </a:p>
          <a:p>
            <a:pPr>
              <a:spcAft>
                <a:spcPts val="600"/>
              </a:spcAft>
              <a:buFont typeface="Arial" pitchFamily="34" charset="0"/>
              <a:buChar char="•"/>
            </a:pPr>
            <a:r>
              <a:rPr lang="en-US" sz="1200" dirty="0" smtClean="0"/>
              <a:t> scale and pace of changes to research library system dynamics</a:t>
            </a:r>
          </a:p>
          <a:p>
            <a:pPr>
              <a:spcAft>
                <a:spcPts val="600"/>
              </a:spcAft>
              <a:buFont typeface="Arial" pitchFamily="34" charset="0"/>
              <a:buChar char="•"/>
            </a:pPr>
            <a:r>
              <a:rPr lang="en-US" sz="1200" dirty="0" smtClean="0"/>
              <a:t> structural unknowns in research and the “crisis in higher education”</a:t>
            </a:r>
          </a:p>
          <a:p>
            <a:pPr>
              <a:spcAft>
                <a:spcPts val="600"/>
              </a:spcAft>
              <a:buFont typeface="Arial" pitchFamily="34" charset="0"/>
              <a:buChar char="•"/>
            </a:pPr>
            <a:r>
              <a:rPr lang="en-US" sz="1200" dirty="0" smtClean="0"/>
              <a:t> irrelevance and disintermediation of research libraries</a:t>
            </a:r>
          </a:p>
          <a:p>
            <a:pPr>
              <a:spcAft>
                <a:spcPts val="600"/>
              </a:spcAft>
              <a:buFont typeface="Arial" pitchFamily="34" charset="0"/>
              <a:buChar char="•"/>
            </a:pPr>
            <a:r>
              <a:rPr lang="en-US" sz="1200" dirty="0" smtClean="0"/>
              <a:t> evolving scholarly record flips collecting mission from local/private to public good; paired with need for shared services</a:t>
            </a:r>
          </a:p>
          <a:p>
            <a:pPr>
              <a:spcAft>
                <a:spcPts val="600"/>
              </a:spcAft>
              <a:buFont typeface="Arial" pitchFamily="34" charset="0"/>
              <a:buChar char="•"/>
            </a:pPr>
            <a:r>
              <a:rPr lang="en-US" sz="1200" dirty="0" smtClean="0"/>
              <a:t> legacy staff and legacy culture</a:t>
            </a:r>
          </a:p>
          <a:p>
            <a:endParaRPr lang="en-US" dirty="0" smtClean="0"/>
          </a:p>
          <a:p>
            <a:pPr>
              <a:spcAft>
                <a:spcPts val="600"/>
              </a:spcAft>
            </a:pPr>
            <a:r>
              <a:rPr lang="en-US" dirty="0" smtClean="0"/>
              <a:t>What we (OCLC Research)</a:t>
            </a:r>
            <a:r>
              <a:rPr lang="en-US" baseline="0" dirty="0" smtClean="0"/>
              <a:t> do: </a:t>
            </a:r>
            <a:r>
              <a:rPr lang="en-US" sz="1200" dirty="0" smtClean="0"/>
              <a:t>quickest path to a synthesis will be:</a:t>
            </a:r>
          </a:p>
          <a:p>
            <a:pPr>
              <a:spcAft>
                <a:spcPts val="600"/>
              </a:spcAft>
              <a:buFont typeface="Arial" pitchFamily="34" charset="0"/>
              <a:buChar char="•"/>
            </a:pPr>
            <a:r>
              <a:rPr lang="en-US" sz="1200" dirty="0" smtClean="0"/>
              <a:t> identify institutions that have redesigned and made assignments</a:t>
            </a:r>
          </a:p>
          <a:p>
            <a:pPr>
              <a:spcAft>
                <a:spcPts val="600"/>
              </a:spcAft>
              <a:buFont typeface="Arial" pitchFamily="34" charset="0"/>
              <a:buChar char="•"/>
            </a:pPr>
            <a:r>
              <a:rPr lang="en-US" sz="1200" dirty="0" smtClean="0"/>
              <a:t> Jim send call for directors to self-identify to share drivers for organizational restructuring</a:t>
            </a:r>
          </a:p>
          <a:p>
            <a:pPr>
              <a:spcAft>
                <a:spcPts val="600"/>
              </a:spcAft>
              <a:buFont typeface="Arial" pitchFamily="34" charset="0"/>
              <a:buChar char="•"/>
            </a:pPr>
            <a:r>
              <a:rPr lang="en-US" sz="1200" dirty="0" smtClean="0"/>
              <a:t> invite that cohort of directors or appropriate senior leadership to structured interviews about their reasoning</a:t>
            </a:r>
          </a:p>
          <a:p>
            <a:pPr>
              <a:spcAft>
                <a:spcPts val="600"/>
              </a:spcAft>
              <a:buFont typeface="Arial" pitchFamily="34" charset="0"/>
              <a:buChar char="•"/>
            </a:pPr>
            <a:r>
              <a:rPr lang="en-US" sz="1200" dirty="0" smtClean="0"/>
              <a:t> identify emerging strategies and structures</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a:t>
            </a:r>
            <a:r>
              <a:rPr lang="en-US" sz="1200" kern="1200" dirty="0" smtClean="0">
                <a:solidFill>
                  <a:schemeClr val="tx1"/>
                </a:solidFill>
                <a:latin typeface="+mn-lt"/>
                <a:ea typeface="+mn-ea"/>
                <a:cs typeface="+mn-cs"/>
              </a:rPr>
              <a:t>We’re seeing some striking new combinations of managerial and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responsibilities… We think these new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structures are evidence of the way research libraries are evolving to match the contours of their institution. ”</a:t>
            </a:r>
            <a:endParaRPr lang="en-US" dirty="0" smtClean="0"/>
          </a:p>
          <a:p>
            <a:endParaRPr lang="en-US" dirty="0" smtClean="0"/>
          </a:p>
          <a:p>
            <a:r>
              <a:rPr lang="en-US" dirty="0" smtClean="0"/>
              <a:t>(UNSW and Melbourne responded to Jim’s call, also Auckland, several in the UK and Canada, and one in the Netherlands)</a:t>
            </a:r>
          </a:p>
          <a:p>
            <a:endParaRPr lang="en-US" dirty="0" smtClean="0"/>
          </a:p>
          <a:p>
            <a:pPr>
              <a:spcAft>
                <a:spcPts val="600"/>
              </a:spcAft>
            </a:pPr>
            <a:r>
              <a:rPr lang="en-US" dirty="0" smtClean="0"/>
              <a:t>Goal</a:t>
            </a:r>
            <a:r>
              <a:rPr lang="en-US" baseline="0" dirty="0" smtClean="0"/>
              <a:t>: </a:t>
            </a:r>
            <a:r>
              <a:rPr lang="en-US" sz="1200" dirty="0" smtClean="0"/>
              <a:t>international library leadership finds shared understanding and becomes less risk-averse to novel assignments:</a:t>
            </a:r>
          </a:p>
          <a:p>
            <a:pPr>
              <a:spcAft>
                <a:spcPts val="600"/>
              </a:spcAft>
              <a:buFont typeface="Arial" pitchFamily="34" charset="0"/>
              <a:buChar char="•"/>
            </a:pPr>
            <a:r>
              <a:rPr lang="en-US" sz="1200" dirty="0" smtClean="0"/>
              <a:t> radically shift library structures and plan to adjust to changes in research and higher education</a:t>
            </a:r>
          </a:p>
          <a:p>
            <a:pPr>
              <a:spcAft>
                <a:spcPts val="600"/>
              </a:spcAft>
              <a:buFont typeface="Arial" pitchFamily="34" charset="0"/>
              <a:buChar char="•"/>
            </a:pPr>
            <a:r>
              <a:rPr lang="en-US" sz="1200" dirty="0" smtClean="0"/>
              <a:t> restructure library functions to be (again) built to purpose</a:t>
            </a:r>
          </a:p>
          <a:p>
            <a:pPr>
              <a:spcAft>
                <a:spcPts val="600"/>
              </a:spcAft>
              <a:buFont typeface="Arial" pitchFamily="34" charset="0"/>
              <a:buChar char="•"/>
            </a:pPr>
            <a:r>
              <a:rPr lang="en-US" sz="1200" dirty="0" smtClean="0"/>
              <a:t> capitalize on turnover at the top; “musical chairs” and “fresh horses” </a:t>
            </a:r>
          </a:p>
          <a:p>
            <a:pPr>
              <a:spcAft>
                <a:spcPts val="600"/>
              </a:spcAft>
              <a:buFont typeface="Arial" pitchFamily="34" charset="0"/>
              <a:buChar char="•"/>
            </a:pPr>
            <a:r>
              <a:rPr lang="en-US" sz="1200" dirty="0" smtClean="0"/>
              <a:t> remedy gap in array of management skills to fit evolving system dynamics</a:t>
            </a:r>
          </a:p>
          <a:p>
            <a:pPr>
              <a:spcAft>
                <a:spcPts val="600"/>
              </a:spcAft>
              <a:buFont typeface="Arial" pitchFamily="34" charset="0"/>
              <a:buChar char="•"/>
            </a:pPr>
            <a:r>
              <a:rPr lang="en-US" sz="1200" dirty="0" smtClean="0"/>
              <a:t> change library culture</a:t>
            </a:r>
            <a:endParaRPr lang="en-US" dirty="0" smtClean="0"/>
          </a:p>
          <a:p>
            <a:endParaRPr lang="en-US" dirty="0" smtClean="0"/>
          </a:p>
          <a:p>
            <a:r>
              <a:rPr lang="en-US" dirty="0" smtClean="0"/>
              <a:t>(an</a:t>
            </a:r>
            <a:r>
              <a:rPr lang="en-US" baseline="0" dirty="0" smtClean="0"/>
              <a:t> e</a:t>
            </a:r>
            <a:r>
              <a:rPr lang="en-US" dirty="0" smtClean="0"/>
              <a:t>xample of a work-in-process:)</a:t>
            </a:r>
          </a:p>
          <a:p>
            <a:endParaRPr lang="en-US" dirty="0" smtClean="0"/>
          </a:p>
          <a:p>
            <a:r>
              <a:rPr lang="en-US" sz="1200" kern="1200" dirty="0" smtClean="0">
                <a:solidFill>
                  <a:schemeClr val="tx1"/>
                </a:solidFill>
                <a:latin typeface="+mn-lt"/>
                <a:ea typeface="+mn-ea"/>
                <a:cs typeface="+mn-cs"/>
              </a:rPr>
              <a:t>Jim’s call: “Do you self-identify as a research library leader who has recently </a:t>
            </a:r>
            <a:r>
              <a:rPr lang="en-US" sz="1200" kern="1200" dirty="0" err="1" smtClean="0">
                <a:solidFill>
                  <a:schemeClr val="tx1"/>
                </a:solidFill>
                <a:latin typeface="+mn-lt"/>
                <a:ea typeface="+mn-ea"/>
                <a:cs typeface="+mn-cs"/>
              </a:rPr>
              <a:t>reorganised</a:t>
            </a:r>
            <a:r>
              <a:rPr lang="en-US" sz="1200" kern="1200" dirty="0" smtClean="0">
                <a:solidFill>
                  <a:schemeClr val="tx1"/>
                </a:solidFill>
                <a:latin typeface="+mn-lt"/>
                <a:ea typeface="+mn-ea"/>
                <a:cs typeface="+mn-cs"/>
              </a:rPr>
              <a:t> or is about to change the administrative structure of your organization?  OCLC Research is searching internationally for directors, deans or other senior managers who have changed their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structure or made new assignments to: </a:t>
            </a:r>
          </a:p>
          <a:p>
            <a:pPr lvl="0">
              <a:buFont typeface="Arial" pitchFamily="34" charset="0"/>
              <a:buChar char="•"/>
            </a:pPr>
            <a:r>
              <a:rPr lang="en-US" sz="1200" kern="1200" dirty="0" smtClean="0">
                <a:solidFill>
                  <a:schemeClr val="tx1"/>
                </a:solidFill>
                <a:latin typeface="+mn-lt"/>
                <a:ea typeface="+mn-ea"/>
                <a:cs typeface="+mn-cs"/>
              </a:rPr>
              <a:t>align with changes in research and education, </a:t>
            </a:r>
          </a:p>
          <a:p>
            <a:pPr lvl="0">
              <a:buFont typeface="Arial" pitchFamily="34" charset="0"/>
              <a:buChar char="•"/>
            </a:pPr>
            <a:r>
              <a:rPr lang="en-US" sz="1200" kern="1200" dirty="0" smtClean="0">
                <a:solidFill>
                  <a:schemeClr val="tx1"/>
                </a:solidFill>
                <a:latin typeface="+mn-lt"/>
                <a:ea typeface="+mn-ea"/>
                <a:cs typeface="+mn-cs"/>
              </a:rPr>
              <a:t>more closely align with university directions or </a:t>
            </a:r>
          </a:p>
          <a:p>
            <a:pPr lvl="0">
              <a:buFont typeface="Arial" pitchFamily="34" charset="0"/>
              <a:buChar char="•"/>
            </a:pPr>
            <a:r>
              <a:rPr lang="en-US" sz="1200" kern="1200" dirty="0" smtClean="0">
                <a:solidFill>
                  <a:schemeClr val="tx1"/>
                </a:solidFill>
                <a:latin typeface="+mn-lt"/>
                <a:ea typeface="+mn-ea"/>
                <a:cs typeface="+mn-cs"/>
              </a:rPr>
              <a:t>ensure the library is responsive to the changed expectations of the constituencies served by the library.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 have you decided? We’re seeing some striking new combinations of managerial and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responsibilities such as:</a:t>
            </a:r>
          </a:p>
          <a:p>
            <a:pPr lvl="0">
              <a:buFont typeface="Arial" pitchFamily="34" charset="0"/>
              <a:buChar char="•"/>
            </a:pPr>
            <a:r>
              <a:rPr lang="en-US" sz="1200" kern="1200" dirty="0" smtClean="0">
                <a:solidFill>
                  <a:schemeClr val="tx1"/>
                </a:solidFill>
                <a:latin typeface="+mn-lt"/>
                <a:ea typeface="+mn-ea"/>
                <a:cs typeface="+mn-cs"/>
              </a:rPr>
              <a:t>digital scholarship, digital preservation, digitization, and special collections</a:t>
            </a:r>
          </a:p>
          <a:p>
            <a:pPr lvl="0">
              <a:buFont typeface="Arial" pitchFamily="34" charset="0"/>
              <a:buChar char="•"/>
            </a:pPr>
            <a:r>
              <a:rPr lang="en-US" sz="1200" kern="1200" dirty="0" smtClean="0">
                <a:solidFill>
                  <a:schemeClr val="tx1"/>
                </a:solidFill>
                <a:latin typeface="+mn-lt"/>
                <a:ea typeface="+mn-ea"/>
                <a:cs typeface="+mn-cs"/>
              </a:rPr>
              <a:t>metadata services, IT, systems and digital humanities</a:t>
            </a:r>
          </a:p>
          <a:p>
            <a:pPr lvl="0">
              <a:buFont typeface="Arial" pitchFamily="34" charset="0"/>
              <a:buChar char="•"/>
            </a:pPr>
            <a:r>
              <a:rPr lang="en-US" sz="1200" kern="1200" dirty="0" smtClean="0">
                <a:solidFill>
                  <a:schemeClr val="tx1"/>
                </a:solidFill>
                <a:latin typeface="+mn-lt"/>
                <a:ea typeface="+mn-ea"/>
                <a:cs typeface="+mn-cs"/>
              </a:rPr>
              <a:t>university press, institutional repository and preservation/conservation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think these new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structures are evidence of the way research libraries are evolving to match the contours of their institution. We’d like to understand more in order to </a:t>
            </a:r>
            <a:r>
              <a:rPr lang="en-US" sz="1200" kern="1200" dirty="0" err="1" smtClean="0">
                <a:solidFill>
                  <a:schemeClr val="tx1"/>
                </a:solidFill>
                <a:latin typeface="+mn-lt"/>
                <a:ea typeface="+mn-ea"/>
                <a:cs typeface="+mn-cs"/>
              </a:rPr>
              <a:t>synthesise</a:t>
            </a:r>
            <a:r>
              <a:rPr lang="en-US" sz="1200" kern="1200" dirty="0" smtClean="0">
                <a:solidFill>
                  <a:schemeClr val="tx1"/>
                </a:solidFill>
                <a:latin typeface="+mn-lt"/>
                <a:ea typeface="+mn-ea"/>
                <a:cs typeface="+mn-cs"/>
              </a:rPr>
              <a:t> and characterize these emerging strategies and structures.” </a:t>
            </a:r>
          </a:p>
          <a:p>
            <a:endParaRPr lang="en-US" dirty="0" smtClean="0"/>
          </a:p>
          <a:p>
            <a:pPr>
              <a:spcAft>
                <a:spcPts val="600"/>
              </a:spcAft>
            </a:pPr>
            <a:r>
              <a:rPr lang="en-US" sz="1200" dirty="0" smtClean="0"/>
              <a:t>Problem: insufficient flexibility to respond to changing external economic and political demands, including:</a:t>
            </a:r>
          </a:p>
          <a:p>
            <a:pPr>
              <a:spcAft>
                <a:spcPts val="600"/>
              </a:spcAft>
              <a:buFont typeface="Arial" pitchFamily="34" charset="0"/>
              <a:buChar char="•"/>
            </a:pPr>
            <a:r>
              <a:rPr lang="en-US" sz="1200" dirty="0" smtClean="0"/>
              <a:t> funding cuts that will not be reversed</a:t>
            </a:r>
          </a:p>
          <a:p>
            <a:pPr>
              <a:spcAft>
                <a:spcPts val="600"/>
              </a:spcAft>
              <a:buFont typeface="Arial" pitchFamily="34" charset="0"/>
              <a:buChar char="•"/>
            </a:pPr>
            <a:r>
              <a:rPr lang="en-US" sz="1200" dirty="0" smtClean="0"/>
              <a:t> scale and pace of changes to research library system dynamics</a:t>
            </a:r>
          </a:p>
          <a:p>
            <a:pPr>
              <a:spcAft>
                <a:spcPts val="600"/>
              </a:spcAft>
              <a:buFont typeface="Arial" pitchFamily="34" charset="0"/>
              <a:buChar char="•"/>
            </a:pPr>
            <a:r>
              <a:rPr lang="en-US" sz="1200" dirty="0" smtClean="0"/>
              <a:t> structural unknowns in research and the “crisis in higher education”</a:t>
            </a:r>
          </a:p>
          <a:p>
            <a:pPr>
              <a:spcAft>
                <a:spcPts val="600"/>
              </a:spcAft>
              <a:buFont typeface="Arial" pitchFamily="34" charset="0"/>
              <a:buChar char="•"/>
            </a:pPr>
            <a:r>
              <a:rPr lang="en-US" sz="1200" dirty="0" smtClean="0"/>
              <a:t> irrelevance and disintermediation of research libraries</a:t>
            </a:r>
          </a:p>
          <a:p>
            <a:pPr>
              <a:spcAft>
                <a:spcPts val="600"/>
              </a:spcAft>
              <a:buFont typeface="Arial" pitchFamily="34" charset="0"/>
              <a:buChar char="•"/>
            </a:pPr>
            <a:r>
              <a:rPr lang="en-US" sz="1200" dirty="0" smtClean="0"/>
              <a:t> evolving scholarly record flips collecting mission from local/private to public good; paired with need for shared services</a:t>
            </a:r>
          </a:p>
          <a:p>
            <a:pPr>
              <a:spcAft>
                <a:spcPts val="600"/>
              </a:spcAft>
              <a:buFont typeface="Arial" pitchFamily="34" charset="0"/>
              <a:buChar char="•"/>
            </a:pPr>
            <a:r>
              <a:rPr lang="en-US" sz="1200" dirty="0" smtClean="0"/>
              <a:t> legacy staff and legacy culture</a:t>
            </a:r>
          </a:p>
          <a:p>
            <a:endParaRPr lang="en-US" dirty="0" smtClean="0"/>
          </a:p>
          <a:p>
            <a:pPr>
              <a:spcAft>
                <a:spcPts val="600"/>
              </a:spcAft>
            </a:pPr>
            <a:r>
              <a:rPr lang="en-US" dirty="0" smtClean="0"/>
              <a:t>What we (OCLC Research)</a:t>
            </a:r>
            <a:r>
              <a:rPr lang="en-US" baseline="0" dirty="0" smtClean="0"/>
              <a:t> do: </a:t>
            </a:r>
            <a:r>
              <a:rPr lang="en-US" sz="1200" dirty="0" smtClean="0"/>
              <a:t>quickest path to a synthesis will be:</a:t>
            </a:r>
          </a:p>
          <a:p>
            <a:pPr>
              <a:spcAft>
                <a:spcPts val="600"/>
              </a:spcAft>
              <a:buFont typeface="Arial" pitchFamily="34" charset="0"/>
              <a:buChar char="•"/>
            </a:pPr>
            <a:r>
              <a:rPr lang="en-US" sz="1200" dirty="0" smtClean="0"/>
              <a:t> identify institutions that have redesigned and made assignments</a:t>
            </a:r>
          </a:p>
          <a:p>
            <a:pPr>
              <a:spcAft>
                <a:spcPts val="600"/>
              </a:spcAft>
              <a:buFont typeface="Arial" pitchFamily="34" charset="0"/>
              <a:buChar char="•"/>
            </a:pPr>
            <a:r>
              <a:rPr lang="en-US" sz="1200" dirty="0" smtClean="0"/>
              <a:t> Jim send call for directors to self-identify to share drivers for organizational restructuring</a:t>
            </a:r>
          </a:p>
          <a:p>
            <a:pPr>
              <a:spcAft>
                <a:spcPts val="600"/>
              </a:spcAft>
              <a:buFont typeface="Arial" pitchFamily="34" charset="0"/>
              <a:buChar char="•"/>
            </a:pPr>
            <a:r>
              <a:rPr lang="en-US" sz="1200" dirty="0" smtClean="0"/>
              <a:t> invite that cohort of directors or appropriate senior leadership to structured interviews about their reasoning</a:t>
            </a:r>
          </a:p>
          <a:p>
            <a:pPr>
              <a:spcAft>
                <a:spcPts val="600"/>
              </a:spcAft>
              <a:buFont typeface="Arial" pitchFamily="34" charset="0"/>
              <a:buChar char="•"/>
            </a:pPr>
            <a:r>
              <a:rPr lang="en-US" sz="1200" dirty="0" smtClean="0"/>
              <a:t> identify emerging strategies and structures</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Wendy </a:t>
            </a:r>
            <a:r>
              <a:rPr lang="en-US" sz="1200" b="0" kern="1200" baseline="0" dirty="0" err="1" smtClean="0">
                <a:solidFill>
                  <a:schemeClr val="tx1"/>
                </a:solidFill>
                <a:latin typeface="+mn-lt"/>
                <a:ea typeface="+mn-ea"/>
                <a:cs typeface="+mn-cs"/>
              </a:rPr>
              <a:t>Lougee</a:t>
            </a:r>
            <a:r>
              <a:rPr lang="en-US" sz="1200" b="0" kern="1200" baseline="0" dirty="0" smtClean="0">
                <a:solidFill>
                  <a:schemeClr val="tx1"/>
                </a:solidFill>
                <a:latin typeface="+mn-lt"/>
                <a:ea typeface="+mn-ea"/>
                <a:cs typeface="+mn-cs"/>
              </a:rPr>
              <a:t> called this the new rubric which means a kind of general prescription. In this case she is prescribing the shape of the future library. She believes that the 21</a:t>
            </a:r>
            <a:r>
              <a:rPr lang="en-US" sz="1200" b="0" kern="1200" baseline="30000" dirty="0" smtClean="0">
                <a:solidFill>
                  <a:schemeClr val="tx1"/>
                </a:solidFill>
                <a:latin typeface="+mn-lt"/>
                <a:ea typeface="+mn-ea"/>
                <a:cs typeface="+mn-cs"/>
              </a:rPr>
              <a:t>st</a:t>
            </a:r>
            <a:r>
              <a:rPr lang="en-US" sz="1200" b="0" kern="1200" baseline="0" dirty="0" smtClean="0">
                <a:solidFill>
                  <a:schemeClr val="tx1"/>
                </a:solidFill>
                <a:latin typeface="+mn-lt"/>
                <a:ea typeface="+mn-ea"/>
                <a:cs typeface="+mn-cs"/>
              </a:rPr>
              <a:t> century library will align itself closely to the local priorities of its institution. It will manage some local infrastructure and will provide services that respond to unique institutional assets which includes areas of research or teaching distinction.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However that local alignment will be supported by collective goals and priorities understood by the community of research libraries. These local operations will depend on shared infrastructure (like data management and preservation facilities) and on shared assets (like print collections jointly owned by many institutions).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This kind of alignment of the local with collective shared structures will define the 21</a:t>
            </a:r>
            <a:r>
              <a:rPr lang="en-US" sz="1200" b="0" kern="1200" baseline="30000" dirty="0" smtClean="0">
                <a:solidFill>
                  <a:schemeClr val="tx1"/>
                </a:solidFill>
                <a:latin typeface="+mn-lt"/>
                <a:ea typeface="+mn-ea"/>
                <a:cs typeface="+mn-cs"/>
              </a:rPr>
              <a:t>st</a:t>
            </a:r>
            <a:r>
              <a:rPr lang="en-US" sz="1200" b="0" kern="1200" baseline="0" dirty="0" smtClean="0">
                <a:solidFill>
                  <a:schemeClr val="tx1"/>
                </a:solidFill>
                <a:latin typeface="+mn-lt"/>
                <a:ea typeface="+mn-ea"/>
                <a:cs typeface="+mn-cs"/>
              </a:rPr>
              <a:t> century library. </a:t>
            </a:r>
          </a:p>
          <a:p>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r>
              <a:rPr lang="en-US" sz="1200" b="0" i="1" kern="1200" baseline="0" dirty="0" smtClean="0">
                <a:solidFill>
                  <a:schemeClr val="tx1"/>
                </a:solidFill>
                <a:latin typeface="+mn-lt"/>
                <a:ea typeface="+mn-ea"/>
                <a:cs typeface="+mn-cs"/>
              </a:rPr>
              <a:t>Note to myself: An established custom; a set of rules, an injunction; a general prescription.</a:t>
            </a:r>
            <a:endParaRPr lang="en-US" b="0" i="1" dirty="0"/>
          </a:p>
        </p:txBody>
      </p:sp>
      <p:sp>
        <p:nvSpPr>
          <p:cNvPr id="4" name="Slide Number Placeholder 3"/>
          <p:cNvSpPr>
            <a:spLocks noGrp="1"/>
          </p:cNvSpPr>
          <p:nvPr>
            <p:ph type="sldNum" sz="quarter" idx="10"/>
          </p:nvPr>
        </p:nvSpPr>
        <p:spPr/>
        <p:txBody>
          <a:bodyPr/>
          <a:lstStyle/>
          <a:p>
            <a:fld id="{B692953C-197B-4704-9ED1-A794A500B6E0}"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a:t>
            </a:r>
            <a:r>
              <a:rPr lang="en-US" sz="1200" kern="1200" dirty="0" smtClean="0">
                <a:solidFill>
                  <a:schemeClr val="tx1"/>
                </a:solidFill>
                <a:latin typeface="+mn-lt"/>
                <a:ea typeface="+mn-ea"/>
                <a:cs typeface="+mn-cs"/>
              </a:rPr>
              <a:t>We’re seeing some striking new combinations of managerial and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responsibilities… We think these new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structures are evidence of the way research libraries are evolving to match the contours of their institution. ”</a:t>
            </a:r>
            <a:endParaRPr lang="en-US" dirty="0" smtClean="0"/>
          </a:p>
          <a:p>
            <a:endParaRPr lang="en-US" dirty="0" smtClean="0"/>
          </a:p>
          <a:p>
            <a:r>
              <a:rPr lang="en-US" dirty="0" smtClean="0"/>
              <a:t>(UNSW and Melbourne responded to Jim’s call, also Auckland, several in the UK and Canada, and one in the Netherlands)</a:t>
            </a:r>
          </a:p>
          <a:p>
            <a:endParaRPr lang="en-US" dirty="0" smtClean="0"/>
          </a:p>
          <a:p>
            <a:pPr>
              <a:spcAft>
                <a:spcPts val="600"/>
              </a:spcAft>
            </a:pPr>
            <a:r>
              <a:rPr lang="en-US" dirty="0" smtClean="0"/>
              <a:t>Goal</a:t>
            </a:r>
            <a:r>
              <a:rPr lang="en-US" baseline="0" dirty="0" smtClean="0"/>
              <a:t>: </a:t>
            </a:r>
            <a:r>
              <a:rPr lang="en-US" sz="1200" dirty="0" smtClean="0"/>
              <a:t>international library leadership finds shared understanding and becomes less risk-averse to novel assignments:</a:t>
            </a:r>
          </a:p>
          <a:p>
            <a:pPr>
              <a:spcAft>
                <a:spcPts val="600"/>
              </a:spcAft>
              <a:buFont typeface="Arial" pitchFamily="34" charset="0"/>
              <a:buChar char="•"/>
            </a:pPr>
            <a:r>
              <a:rPr lang="en-US" sz="1200" dirty="0" smtClean="0"/>
              <a:t> radically shift library structures and plan to adjust to changes in research and higher education</a:t>
            </a:r>
          </a:p>
          <a:p>
            <a:pPr>
              <a:spcAft>
                <a:spcPts val="600"/>
              </a:spcAft>
              <a:buFont typeface="Arial" pitchFamily="34" charset="0"/>
              <a:buChar char="•"/>
            </a:pPr>
            <a:r>
              <a:rPr lang="en-US" sz="1200" dirty="0" smtClean="0"/>
              <a:t> restructure library functions to be (again) built to purpose</a:t>
            </a:r>
          </a:p>
          <a:p>
            <a:pPr>
              <a:spcAft>
                <a:spcPts val="600"/>
              </a:spcAft>
              <a:buFont typeface="Arial" pitchFamily="34" charset="0"/>
              <a:buChar char="•"/>
            </a:pPr>
            <a:r>
              <a:rPr lang="en-US" sz="1200" dirty="0" smtClean="0"/>
              <a:t> capitalize on turnover at the top; “musical chairs” and “fresh horses” </a:t>
            </a:r>
          </a:p>
          <a:p>
            <a:pPr>
              <a:spcAft>
                <a:spcPts val="600"/>
              </a:spcAft>
              <a:buFont typeface="Arial" pitchFamily="34" charset="0"/>
              <a:buChar char="•"/>
            </a:pPr>
            <a:r>
              <a:rPr lang="en-US" sz="1200" dirty="0" smtClean="0"/>
              <a:t> remedy gap in array of management skills to fit evolving system dynamics</a:t>
            </a:r>
          </a:p>
          <a:p>
            <a:pPr>
              <a:spcAft>
                <a:spcPts val="600"/>
              </a:spcAft>
              <a:buFont typeface="Arial" pitchFamily="34" charset="0"/>
              <a:buChar char="•"/>
            </a:pPr>
            <a:r>
              <a:rPr lang="en-US" sz="1200" dirty="0" smtClean="0"/>
              <a:t> change library culture</a:t>
            </a:r>
            <a:endParaRPr lang="en-US" dirty="0" smtClean="0"/>
          </a:p>
          <a:p>
            <a:endParaRPr lang="en-US" dirty="0" smtClean="0"/>
          </a:p>
          <a:p>
            <a:r>
              <a:rPr lang="en-US" dirty="0" smtClean="0"/>
              <a:t>(an</a:t>
            </a:r>
            <a:r>
              <a:rPr lang="en-US" baseline="0" dirty="0" smtClean="0"/>
              <a:t> e</a:t>
            </a:r>
            <a:r>
              <a:rPr lang="en-US" dirty="0" smtClean="0"/>
              <a:t>xample of a work-in-process:)</a:t>
            </a:r>
          </a:p>
          <a:p>
            <a:endParaRPr lang="en-US" dirty="0" smtClean="0"/>
          </a:p>
          <a:p>
            <a:r>
              <a:rPr lang="en-US" sz="1200" kern="1200" dirty="0" smtClean="0">
                <a:solidFill>
                  <a:schemeClr val="tx1"/>
                </a:solidFill>
                <a:latin typeface="+mn-lt"/>
                <a:ea typeface="+mn-ea"/>
                <a:cs typeface="+mn-cs"/>
              </a:rPr>
              <a:t>Jim’s call: “Do you self-identify as a research library leader who has recently </a:t>
            </a:r>
            <a:r>
              <a:rPr lang="en-US" sz="1200" kern="1200" dirty="0" err="1" smtClean="0">
                <a:solidFill>
                  <a:schemeClr val="tx1"/>
                </a:solidFill>
                <a:latin typeface="+mn-lt"/>
                <a:ea typeface="+mn-ea"/>
                <a:cs typeface="+mn-cs"/>
              </a:rPr>
              <a:t>reorganised</a:t>
            </a:r>
            <a:r>
              <a:rPr lang="en-US" sz="1200" kern="1200" dirty="0" smtClean="0">
                <a:solidFill>
                  <a:schemeClr val="tx1"/>
                </a:solidFill>
                <a:latin typeface="+mn-lt"/>
                <a:ea typeface="+mn-ea"/>
                <a:cs typeface="+mn-cs"/>
              </a:rPr>
              <a:t> or is about to change the administrative structure of your organization?  OCLC Research is searching internationally for directors, deans or other senior managers who have changed their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structure or made new assignments to: </a:t>
            </a:r>
          </a:p>
          <a:p>
            <a:pPr lvl="0">
              <a:buFont typeface="Arial" pitchFamily="34" charset="0"/>
              <a:buChar char="•"/>
            </a:pPr>
            <a:r>
              <a:rPr lang="en-US" sz="1200" kern="1200" dirty="0" smtClean="0">
                <a:solidFill>
                  <a:schemeClr val="tx1"/>
                </a:solidFill>
                <a:latin typeface="+mn-lt"/>
                <a:ea typeface="+mn-ea"/>
                <a:cs typeface="+mn-cs"/>
              </a:rPr>
              <a:t>align with changes in research and education, </a:t>
            </a:r>
          </a:p>
          <a:p>
            <a:pPr lvl="0">
              <a:buFont typeface="Arial" pitchFamily="34" charset="0"/>
              <a:buChar char="•"/>
            </a:pPr>
            <a:r>
              <a:rPr lang="en-US" sz="1200" kern="1200" dirty="0" smtClean="0">
                <a:solidFill>
                  <a:schemeClr val="tx1"/>
                </a:solidFill>
                <a:latin typeface="+mn-lt"/>
                <a:ea typeface="+mn-ea"/>
                <a:cs typeface="+mn-cs"/>
              </a:rPr>
              <a:t>more closely align with university directions or </a:t>
            </a:r>
          </a:p>
          <a:p>
            <a:pPr lvl="0">
              <a:buFont typeface="Arial" pitchFamily="34" charset="0"/>
              <a:buChar char="•"/>
            </a:pPr>
            <a:r>
              <a:rPr lang="en-US" sz="1200" kern="1200" dirty="0" smtClean="0">
                <a:solidFill>
                  <a:schemeClr val="tx1"/>
                </a:solidFill>
                <a:latin typeface="+mn-lt"/>
                <a:ea typeface="+mn-ea"/>
                <a:cs typeface="+mn-cs"/>
              </a:rPr>
              <a:t>ensure the library is responsive to the changed expectations of the constituencies served by the library.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 have you decided? We’re seeing some striking new combinations of managerial and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responsibilities such as:</a:t>
            </a:r>
          </a:p>
          <a:p>
            <a:pPr lvl="0">
              <a:buFont typeface="Arial" pitchFamily="34" charset="0"/>
              <a:buChar char="•"/>
            </a:pPr>
            <a:r>
              <a:rPr lang="en-US" sz="1200" kern="1200" dirty="0" smtClean="0">
                <a:solidFill>
                  <a:schemeClr val="tx1"/>
                </a:solidFill>
                <a:latin typeface="+mn-lt"/>
                <a:ea typeface="+mn-ea"/>
                <a:cs typeface="+mn-cs"/>
              </a:rPr>
              <a:t>digital scholarship, digital preservation, digitization, and special collections</a:t>
            </a:r>
          </a:p>
          <a:p>
            <a:pPr lvl="0">
              <a:buFont typeface="Arial" pitchFamily="34" charset="0"/>
              <a:buChar char="•"/>
            </a:pPr>
            <a:r>
              <a:rPr lang="en-US" sz="1200" kern="1200" dirty="0" smtClean="0">
                <a:solidFill>
                  <a:schemeClr val="tx1"/>
                </a:solidFill>
                <a:latin typeface="+mn-lt"/>
                <a:ea typeface="+mn-ea"/>
                <a:cs typeface="+mn-cs"/>
              </a:rPr>
              <a:t>metadata services, IT, systems and digital humanities</a:t>
            </a:r>
          </a:p>
          <a:p>
            <a:pPr lvl="0">
              <a:buFont typeface="Arial" pitchFamily="34" charset="0"/>
              <a:buChar char="•"/>
            </a:pPr>
            <a:r>
              <a:rPr lang="en-US" sz="1200" kern="1200" dirty="0" smtClean="0">
                <a:solidFill>
                  <a:schemeClr val="tx1"/>
                </a:solidFill>
                <a:latin typeface="+mn-lt"/>
                <a:ea typeface="+mn-ea"/>
                <a:cs typeface="+mn-cs"/>
              </a:rPr>
              <a:t>university press, institutional repository and preservation/conservation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think these new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structures are evidence of the way research libraries are evolving to match the contours of their institution. We’d like to understand more in order to </a:t>
            </a:r>
            <a:r>
              <a:rPr lang="en-US" sz="1200" kern="1200" dirty="0" err="1" smtClean="0">
                <a:solidFill>
                  <a:schemeClr val="tx1"/>
                </a:solidFill>
                <a:latin typeface="+mn-lt"/>
                <a:ea typeface="+mn-ea"/>
                <a:cs typeface="+mn-cs"/>
              </a:rPr>
              <a:t>synthesise</a:t>
            </a:r>
            <a:r>
              <a:rPr lang="en-US" sz="1200" kern="1200" dirty="0" smtClean="0">
                <a:solidFill>
                  <a:schemeClr val="tx1"/>
                </a:solidFill>
                <a:latin typeface="+mn-lt"/>
                <a:ea typeface="+mn-ea"/>
                <a:cs typeface="+mn-cs"/>
              </a:rPr>
              <a:t> and characterize these emerging strategies and structures.” </a:t>
            </a:r>
          </a:p>
          <a:p>
            <a:endParaRPr lang="en-US" dirty="0" smtClean="0"/>
          </a:p>
          <a:p>
            <a:pPr>
              <a:spcAft>
                <a:spcPts val="600"/>
              </a:spcAft>
            </a:pPr>
            <a:r>
              <a:rPr lang="en-US" sz="1200" dirty="0" smtClean="0"/>
              <a:t>Problem: insufficient flexibility to respond to changing external economic and political demands, including:</a:t>
            </a:r>
          </a:p>
          <a:p>
            <a:pPr>
              <a:spcAft>
                <a:spcPts val="600"/>
              </a:spcAft>
              <a:buFont typeface="Arial" pitchFamily="34" charset="0"/>
              <a:buChar char="•"/>
            </a:pPr>
            <a:r>
              <a:rPr lang="en-US" sz="1200" dirty="0" smtClean="0"/>
              <a:t> funding cuts that will not be reversed</a:t>
            </a:r>
          </a:p>
          <a:p>
            <a:pPr>
              <a:spcAft>
                <a:spcPts val="600"/>
              </a:spcAft>
              <a:buFont typeface="Arial" pitchFamily="34" charset="0"/>
              <a:buChar char="•"/>
            </a:pPr>
            <a:r>
              <a:rPr lang="en-US" sz="1200" dirty="0" smtClean="0"/>
              <a:t> scale and pace of changes to research library system dynamics</a:t>
            </a:r>
          </a:p>
          <a:p>
            <a:pPr>
              <a:spcAft>
                <a:spcPts val="600"/>
              </a:spcAft>
              <a:buFont typeface="Arial" pitchFamily="34" charset="0"/>
              <a:buChar char="•"/>
            </a:pPr>
            <a:r>
              <a:rPr lang="en-US" sz="1200" dirty="0" smtClean="0"/>
              <a:t> structural unknowns in research and the “crisis in higher education”</a:t>
            </a:r>
          </a:p>
          <a:p>
            <a:pPr>
              <a:spcAft>
                <a:spcPts val="600"/>
              </a:spcAft>
              <a:buFont typeface="Arial" pitchFamily="34" charset="0"/>
              <a:buChar char="•"/>
            </a:pPr>
            <a:r>
              <a:rPr lang="en-US" sz="1200" dirty="0" smtClean="0"/>
              <a:t> irrelevance and disintermediation of research libraries</a:t>
            </a:r>
          </a:p>
          <a:p>
            <a:pPr>
              <a:spcAft>
                <a:spcPts val="600"/>
              </a:spcAft>
              <a:buFont typeface="Arial" pitchFamily="34" charset="0"/>
              <a:buChar char="•"/>
            </a:pPr>
            <a:r>
              <a:rPr lang="en-US" sz="1200" dirty="0" smtClean="0"/>
              <a:t> evolving scholarly record flips collecting mission from local/private to public good; paired with need for shared services</a:t>
            </a:r>
          </a:p>
          <a:p>
            <a:pPr>
              <a:spcAft>
                <a:spcPts val="600"/>
              </a:spcAft>
              <a:buFont typeface="Arial" pitchFamily="34" charset="0"/>
              <a:buChar char="•"/>
            </a:pPr>
            <a:r>
              <a:rPr lang="en-US" sz="1200" dirty="0" smtClean="0"/>
              <a:t> legacy staff and legacy culture</a:t>
            </a:r>
          </a:p>
          <a:p>
            <a:endParaRPr lang="en-US" dirty="0" smtClean="0"/>
          </a:p>
          <a:p>
            <a:pPr>
              <a:spcAft>
                <a:spcPts val="600"/>
              </a:spcAft>
            </a:pPr>
            <a:r>
              <a:rPr lang="en-US" dirty="0" smtClean="0"/>
              <a:t>What we (OCLC Research)</a:t>
            </a:r>
            <a:r>
              <a:rPr lang="en-US" baseline="0" dirty="0" smtClean="0"/>
              <a:t> do: </a:t>
            </a:r>
            <a:r>
              <a:rPr lang="en-US" sz="1200" dirty="0" smtClean="0"/>
              <a:t>quickest path to a synthesis will be:</a:t>
            </a:r>
          </a:p>
          <a:p>
            <a:pPr>
              <a:spcAft>
                <a:spcPts val="600"/>
              </a:spcAft>
              <a:buFont typeface="Arial" pitchFamily="34" charset="0"/>
              <a:buChar char="•"/>
            </a:pPr>
            <a:r>
              <a:rPr lang="en-US" sz="1200" dirty="0" smtClean="0"/>
              <a:t> identify institutions that have redesigned and made assignments</a:t>
            </a:r>
          </a:p>
          <a:p>
            <a:pPr>
              <a:spcAft>
                <a:spcPts val="600"/>
              </a:spcAft>
              <a:buFont typeface="Arial" pitchFamily="34" charset="0"/>
              <a:buChar char="•"/>
            </a:pPr>
            <a:r>
              <a:rPr lang="en-US" sz="1200" dirty="0" smtClean="0"/>
              <a:t> Jim send call for directors to self-identify to share drivers for organizational restructuring</a:t>
            </a:r>
          </a:p>
          <a:p>
            <a:pPr>
              <a:spcAft>
                <a:spcPts val="600"/>
              </a:spcAft>
              <a:buFont typeface="Arial" pitchFamily="34" charset="0"/>
              <a:buChar char="•"/>
            </a:pPr>
            <a:r>
              <a:rPr lang="en-US" sz="1200" dirty="0" smtClean="0"/>
              <a:t> invite that cohort of directors or appropriate senior leadership to structured interviews about their reasoning</a:t>
            </a:r>
          </a:p>
          <a:p>
            <a:pPr>
              <a:spcAft>
                <a:spcPts val="600"/>
              </a:spcAft>
              <a:buFont typeface="Arial" pitchFamily="34" charset="0"/>
              <a:buChar char="•"/>
            </a:pPr>
            <a:r>
              <a:rPr lang="en-US" sz="1200" dirty="0" smtClean="0"/>
              <a:t> identify emerging strategies and structures</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25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 This work is licensed under a Creative Commons Attribution 3.0 </a:t>
            </a:r>
            <a:r>
              <a:rPr lang="en-US" sz="800" kern="1200" dirty="0" err="1" smtClean="0">
                <a:solidFill>
                  <a:schemeClr val="tx1"/>
                </a:solidFill>
                <a:latin typeface="Open Sans" pitchFamily="34" charset="0"/>
                <a:ea typeface="Open Sans" pitchFamily="34" charset="0"/>
                <a:cs typeface="Open Sans" pitchFamily="34" charset="0"/>
              </a:rPr>
              <a:t>Unported</a:t>
            </a:r>
            <a:r>
              <a:rPr lang="en-US" sz="800" kern="1200" dirty="0" smtClean="0">
                <a:solidFill>
                  <a:schemeClr val="tx1"/>
                </a:solidFill>
                <a:latin typeface="Open Sans" pitchFamily="34" charset="0"/>
                <a:ea typeface="Open Sans" pitchFamily="34" charset="0"/>
                <a:cs typeface="Open Sans" pitchFamily="34" charset="0"/>
              </a:rPr>
              <a:t> License. Suggested attribution: “This work uses content from "Restructuring Research Libraries: Strategy and Value" © OCLC, used under a Creative Commons Attribution license:  http://creativecommons.org/licenses/by/3.0/”</a:t>
            </a:r>
            <a:endParaRPr lang="en-US" sz="800" dirty="0" smtClean="0">
              <a:solidFill>
                <a:schemeClr val="tx1"/>
              </a:solidFill>
              <a:latin typeface="Open Sans" pitchFamily="34" charset="0"/>
              <a:ea typeface="Open Sans" pitchFamily="34" charset="0"/>
              <a:cs typeface="Open Sans"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127946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mall Head and Open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lumMod val="85000"/>
                  </a:schemeClr>
                </a:solidFill>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pPr/>
              <a:t>‹#›</a:t>
            </a:fld>
            <a:endParaRPr lang="en-US"/>
          </a:p>
        </p:txBody>
      </p:sp>
      <p:pic>
        <p:nvPicPr>
          <p:cNvPr id="5" name="Picture 4"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qu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5438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4"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Conten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6" name="Picture 5"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userDrawn="1"/>
        </p:nvPicPr>
        <p:blipFill>
          <a:blip r:embed="rId3" cstate="print"/>
          <a:srcRect/>
          <a:stretch>
            <a:fillRect/>
          </a:stretch>
        </p:blipFill>
        <p:spPr bwMode="auto">
          <a:xfrm>
            <a:off x="7239000" y="6324600"/>
            <a:ext cx="1310640" cy="457200"/>
          </a:xfrm>
          <a:prstGeom prst="rect">
            <a:avLst/>
          </a:prstGeom>
          <a:noFill/>
          <a:ln w="9525">
            <a:noFill/>
            <a:miter lim="800000"/>
            <a:headEnd/>
            <a:tailEnd/>
          </a:ln>
        </p:spPr>
      </p:pic>
      <p:sp>
        <p:nvSpPr>
          <p:cNvPr id="14" name="TextBox 13"/>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
        <p:nvSpPr>
          <p:cNvPr id="22" name="TextBox 21"/>
          <p:cNvSpPr txBox="1"/>
          <p:nvPr userDrawn="1"/>
        </p:nvSpPr>
        <p:spPr>
          <a:xfrm>
            <a:off x="914400" y="2590800"/>
            <a:ext cx="5486400" cy="830997"/>
          </a:xfrm>
          <a:prstGeom prst="rect">
            <a:avLst/>
          </a:prstGeom>
          <a:noFill/>
        </p:spPr>
        <p:txBody>
          <a:bodyPr wrap="square" rtlCol="0">
            <a:spAutoFit/>
          </a:bodyPr>
          <a:lstStyle/>
          <a:p>
            <a:r>
              <a:rPr lang="en-US" sz="4800" b="1" i="0" dirty="0" smtClean="0">
                <a:solidFill>
                  <a:schemeClr val="bg1">
                    <a:lumMod val="85000"/>
                  </a:schemeClr>
                </a:solidFill>
                <a:latin typeface="+mj-lt"/>
                <a:ea typeface="Open Sans Semibold" pitchFamily="34" charset="0"/>
                <a:cs typeface="Open Sans Semibold" pitchFamily="34" charset="0"/>
              </a:rPr>
              <a:t>Thank You!</a:t>
            </a:r>
            <a:endParaRPr lang="en-US" sz="4800" b="1" i="0" dirty="0">
              <a:solidFill>
                <a:schemeClr val="bg1">
                  <a:lumMod val="85000"/>
                </a:schemeClr>
              </a:solidFill>
              <a:latin typeface="+mj-lt"/>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a:ln>
            <a:noFill/>
          </a:ln>
        </p:spPr>
        <p:txBody>
          <a:bodyPr>
            <a:normAutofit/>
          </a:bodyPr>
          <a:lstStyle>
            <a:lvl1pPr>
              <a:buNone/>
              <a:defRPr sz="1400" baseline="0">
                <a:solidFill>
                  <a:schemeClr val="bg1">
                    <a:lumMod val="85000"/>
                  </a:schemeClr>
                </a:solidFill>
              </a:defRPr>
            </a:lvl1pPr>
          </a:lstStyle>
          <a:p>
            <a:pPr lvl="0"/>
            <a:r>
              <a:rPr lang="en-US" dirty="0" smtClean="0">
                <a:solidFill>
                  <a:schemeClr val="bg1">
                    <a:lumMod val="85000"/>
                  </a:schemeClr>
                </a:solidFill>
              </a:rPr>
              <a:t>Parting slide contact info; name, twitter, email, etc…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mj-lt"/>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6" r:id="rId4"/>
    <p:sldLayoutId id="2147483658" r:id="rId5"/>
    <p:sldLayoutId id="2147483650" r:id="rId6"/>
    <p:sldLayoutId id="2147483659" r:id="rId7"/>
    <p:sldLayoutId id="2147483652" r:id="rId8"/>
    <p:sldLayoutId id="2147483657" r:id="rId9"/>
    <p:sldLayoutId id="2147483660" r:id="rId10"/>
    <p:sldLayoutId id="2147483673" r:id="rId11"/>
    <p:sldLayoutId id="2147483674" r:id="rId12"/>
  </p:sldLayoutIdLst>
  <p:hf hdr="0" ftr="0" dt="0"/>
  <p:txStyles>
    <p:titleStyle>
      <a:lvl1pPr algn="l" defTabSz="914400" rtl="0" eaLnBrk="1" latinLnBrk="0" hangingPunct="1">
        <a:spcBef>
          <a:spcPct val="0"/>
        </a:spcBef>
        <a:buNone/>
        <a:defRPr sz="4000" b="1" i="0" kern="1200">
          <a:solidFill>
            <a:schemeClr val="tx1"/>
          </a:solidFill>
          <a:latin typeface="Arial"/>
          <a:ea typeface="Open Sans Semibold" pitchFamily="34" charset="0"/>
          <a:cs typeface="Arial"/>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hyperlink" Target="http://www.hbsp.harvard.edu/hbsp/prod_detail.asp?4533" TargetMode="Externa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1.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www.arl.org/resources/pubs/mmproceedings/160mm-proceedings.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www.jorgdesign.net/article/view/6342/6045"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7596" y="0"/>
            <a:ext cx="5730158" cy="2308324"/>
          </a:xfrm>
          <a:prstGeom prst="rect">
            <a:avLst/>
          </a:prstGeom>
          <a:noFill/>
        </p:spPr>
        <p:txBody>
          <a:bodyPr wrap="none" rtlCol="0">
            <a:spAutoFit/>
          </a:bodyPr>
          <a:lstStyle/>
          <a:p>
            <a:r>
              <a:rPr lang="en-US" sz="4800" b="1" dirty="0" smtClean="0">
                <a:latin typeface="Segoe UI" pitchFamily="34" charset="0"/>
                <a:ea typeface="Segoe UI" pitchFamily="34" charset="0"/>
                <a:cs typeface="Segoe UI" pitchFamily="34" charset="0"/>
              </a:rPr>
              <a:t>Restructuring </a:t>
            </a:r>
          </a:p>
          <a:p>
            <a:r>
              <a:rPr lang="en-US" sz="4800" b="1" dirty="0" smtClean="0">
                <a:latin typeface="Segoe UI" pitchFamily="34" charset="0"/>
                <a:ea typeface="Segoe UI" pitchFamily="34" charset="0"/>
                <a:cs typeface="Segoe UI" pitchFamily="34" charset="0"/>
              </a:rPr>
              <a:t>Research Libraries: </a:t>
            </a:r>
          </a:p>
          <a:p>
            <a:r>
              <a:rPr lang="en-US" sz="4800" b="1" dirty="0" smtClean="0">
                <a:latin typeface="Segoe UI" pitchFamily="34" charset="0"/>
                <a:ea typeface="Segoe UI" pitchFamily="34" charset="0"/>
                <a:cs typeface="Segoe UI" pitchFamily="34" charset="0"/>
              </a:rPr>
              <a:t>Strategy and Value</a:t>
            </a:r>
            <a:endParaRPr lang="en-US" dirty="0">
              <a:latin typeface="Segoe UI" pitchFamily="34" charset="0"/>
              <a:ea typeface="Segoe UI" pitchFamily="34" charset="0"/>
              <a:cs typeface="Segoe UI" pitchFamily="34" charset="0"/>
            </a:endParaRPr>
          </a:p>
        </p:txBody>
      </p:sp>
      <p:sp>
        <p:nvSpPr>
          <p:cNvPr id="8" name="TextBox 7"/>
          <p:cNvSpPr txBox="1"/>
          <p:nvPr/>
        </p:nvSpPr>
        <p:spPr>
          <a:xfrm>
            <a:off x="6753726" y="3946620"/>
            <a:ext cx="2221955" cy="830997"/>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Jim Michalko</a:t>
            </a:r>
          </a:p>
          <a:p>
            <a:r>
              <a:rPr lang="en-US" sz="2400" dirty="0" smtClean="0">
                <a:latin typeface="Segoe UI" pitchFamily="34" charset="0"/>
                <a:ea typeface="Segoe UI" pitchFamily="34" charset="0"/>
                <a:cs typeface="Segoe UI" pitchFamily="34" charset="0"/>
              </a:rPr>
              <a:t>OCLC Research</a:t>
            </a:r>
            <a:endParaRPr lang="en-US" sz="2400" dirty="0">
              <a:latin typeface="Segoe UI" pitchFamily="34" charset="0"/>
              <a:ea typeface="Segoe UI" pitchFamily="34" charset="0"/>
              <a:cs typeface="Segoe UI" pitchFamily="34" charset="0"/>
            </a:endParaRPr>
          </a:p>
        </p:txBody>
      </p:sp>
      <p:sp>
        <p:nvSpPr>
          <p:cNvPr id="9" name="TextBox 8"/>
          <p:cNvSpPr txBox="1"/>
          <p:nvPr/>
        </p:nvSpPr>
        <p:spPr>
          <a:xfrm>
            <a:off x="2642797" y="6211669"/>
            <a:ext cx="6501203" cy="646331"/>
          </a:xfrm>
          <a:prstGeom prst="rect">
            <a:avLst/>
          </a:prstGeom>
          <a:noFill/>
        </p:spPr>
        <p:txBody>
          <a:bodyPr wrap="none" rtlCol="0">
            <a:spAutoFit/>
          </a:bodyPr>
          <a:lstStyle/>
          <a:p>
            <a:r>
              <a:rPr lang="en-US" dirty="0" smtClean="0">
                <a:latin typeface="Segoe UI" pitchFamily="34" charset="0"/>
                <a:ea typeface="Segoe UI" pitchFamily="34" charset="0"/>
                <a:cs typeface="Segoe UI" pitchFamily="34" charset="0"/>
              </a:rPr>
              <a:t>Libraries and Research: Supporting Change/Changing Support</a:t>
            </a:r>
          </a:p>
          <a:p>
            <a:r>
              <a:rPr lang="en-US" dirty="0" smtClean="0">
                <a:latin typeface="Segoe UI" pitchFamily="34" charset="0"/>
                <a:ea typeface="Segoe UI" pitchFamily="34" charset="0"/>
                <a:cs typeface="Segoe UI" pitchFamily="34" charset="0"/>
              </a:rPr>
              <a:t>12  June 2014 </a:t>
            </a:r>
          </a:p>
        </p:txBody>
      </p:sp>
      <p:pic>
        <p:nvPicPr>
          <p:cNvPr id="12" name="Picture 11" descr="520px-Pentomino_Cube_Solutions.svg.png"/>
          <p:cNvPicPr>
            <a:picLocks noChangeAspect="1"/>
          </p:cNvPicPr>
          <p:nvPr/>
        </p:nvPicPr>
        <p:blipFill>
          <a:blip r:embed="rId2" cstate="print"/>
          <a:stretch>
            <a:fillRect/>
          </a:stretch>
        </p:blipFill>
        <p:spPr>
          <a:xfrm>
            <a:off x="3962400" y="2362200"/>
            <a:ext cx="4953000" cy="3810000"/>
          </a:xfrm>
          <a:prstGeom prst="rect">
            <a:avLst/>
          </a:prstGeom>
        </p:spPr>
      </p:pic>
      <p:pic>
        <p:nvPicPr>
          <p:cNvPr id="13" name="Picture 12" descr="799px-All_18_Pentominoes.svg.png"/>
          <p:cNvPicPr>
            <a:picLocks noChangeAspect="1"/>
          </p:cNvPicPr>
          <p:nvPr/>
        </p:nvPicPr>
        <p:blipFill>
          <a:blip r:embed="rId3" cstate="print"/>
          <a:stretch>
            <a:fillRect/>
          </a:stretch>
        </p:blipFill>
        <p:spPr>
          <a:xfrm rot="5400000">
            <a:off x="-1026461" y="2120153"/>
            <a:ext cx="6553203" cy="2312895"/>
          </a:xfrm>
          <a:prstGeom prst="rect">
            <a:avLst/>
          </a:prstGeom>
        </p:spPr>
      </p:pic>
      <p:sp>
        <p:nvSpPr>
          <p:cNvPr id="14" name="Rectangle 13"/>
          <p:cNvSpPr/>
          <p:nvPr/>
        </p:nvSpPr>
        <p:spPr>
          <a:xfrm>
            <a:off x="4038600" y="23622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62400" y="35052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62400" y="50292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6200000">
            <a:off x="-2552701" y="4022093"/>
            <a:ext cx="5410202" cy="261610"/>
          </a:xfrm>
          <a:prstGeom prst="rect">
            <a:avLst/>
          </a:prstGeom>
        </p:spPr>
        <p:txBody>
          <a:bodyPr wrap="square">
            <a:spAutoFit/>
          </a:bodyPr>
          <a:lstStyle/>
          <a:p>
            <a:r>
              <a:rPr lang="en-US" sz="1100" dirty="0" smtClean="0">
                <a:latin typeface="Segoe UI" pitchFamily="34" charset="0"/>
                <a:ea typeface="Segoe UI" pitchFamily="34" charset="0"/>
                <a:cs typeface="Segoe UI" pitchFamily="34" charset="0"/>
              </a:rPr>
              <a:t>http://commons.wikimedia.org/wiki/File:All_18_Pentominoes.svg</a:t>
            </a:r>
            <a:endParaRPr lang="en-US" sz="1100" dirty="0">
              <a:latin typeface="Segoe UI" pitchFamily="34" charset="0"/>
              <a:ea typeface="Segoe UI" pitchFamily="34" charset="0"/>
              <a:cs typeface="Segoe UI" pitchFamily="34" charset="0"/>
            </a:endParaRPr>
          </a:p>
        </p:txBody>
      </p:sp>
    </p:spTree>
    <p:extLst>
      <p:ext uri="{BB962C8B-B14F-4D97-AF65-F5344CB8AC3E}">
        <p14:creationId xmlns="" xmlns:p14="http://schemas.microsoft.com/office/powerpoint/2010/main" val="35436617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Reorganized? Restructured? </a:t>
            </a:r>
            <a:endParaRPr lang="en-US" dirty="0">
              <a:latin typeface="Segoe UI" pitchFamily="34" charset="0"/>
              <a:ea typeface="Segoe UI" pitchFamily="34" charset="0"/>
              <a:cs typeface="Segoe UI" pitchFamily="34" charset="0"/>
            </a:endParaRPr>
          </a:p>
        </p:txBody>
      </p:sp>
      <p:sp>
        <p:nvSpPr>
          <p:cNvPr id="5" name="Slide Number Placeholder 4"/>
          <p:cNvSpPr>
            <a:spLocks noGrp="1"/>
          </p:cNvSpPr>
          <p:nvPr>
            <p:ph type="sldNum" sz="quarter" idx="12"/>
          </p:nvPr>
        </p:nvSpPr>
        <p:spPr/>
        <p:txBody>
          <a:bodyPr/>
          <a:lstStyle/>
          <a:p>
            <a:fld id="{6B3AA010-7757-41E0-A212-D41514C97AA5}" type="slidenum">
              <a:rPr lang="en-US" smtClean="0"/>
              <a:pPr/>
              <a:t>10</a:t>
            </a:fld>
            <a:endParaRPr lang="en-US"/>
          </a:p>
        </p:txBody>
      </p:sp>
      <p:sp>
        <p:nvSpPr>
          <p:cNvPr id="3" name="Content Placeholder 2"/>
          <p:cNvSpPr>
            <a:spLocks noGrp="1"/>
          </p:cNvSpPr>
          <p:nvPr>
            <p:ph sz="half" idx="4294967295"/>
          </p:nvPr>
        </p:nvSpPr>
        <p:spPr>
          <a:xfrm>
            <a:off x="0" y="1371600"/>
            <a:ext cx="5199063" cy="1463675"/>
          </a:xfrm>
        </p:spPr>
        <p:txBody>
          <a:bodyPr>
            <a:noAutofit/>
          </a:bodyPr>
          <a:lstStyle/>
          <a:p>
            <a:pPr marL="0" indent="0">
              <a:lnSpc>
                <a:spcPct val="110000"/>
              </a:lnSpc>
              <a:spcBef>
                <a:spcPts val="0"/>
              </a:spcBef>
              <a:buNone/>
            </a:pPr>
            <a:r>
              <a:rPr lang="en-US" dirty="0" smtClean="0">
                <a:latin typeface="Segoe UI" pitchFamily="34" charset="0"/>
                <a:ea typeface="Segoe UI" pitchFamily="34" charset="0"/>
                <a:cs typeface="Segoe UI" pitchFamily="34" charset="0"/>
              </a:rPr>
              <a:t>radical, novel, innovative </a:t>
            </a:r>
          </a:p>
          <a:p>
            <a:pPr marL="400050" lvl="1" indent="0">
              <a:lnSpc>
                <a:spcPct val="110000"/>
              </a:lnSpc>
              <a:spcBef>
                <a:spcPts val="0"/>
              </a:spcBef>
            </a:pPr>
            <a:r>
              <a:rPr lang="en-US" dirty="0" smtClean="0">
                <a:latin typeface="Segoe UI" pitchFamily="34" charset="0"/>
                <a:ea typeface="Segoe UI" pitchFamily="34" charset="0"/>
                <a:cs typeface="Segoe UI" pitchFamily="34" charset="0"/>
              </a:rPr>
              <a:t>organization structures</a:t>
            </a:r>
          </a:p>
          <a:p>
            <a:pPr marL="400050" lvl="1" indent="0">
              <a:lnSpc>
                <a:spcPct val="110000"/>
              </a:lnSpc>
              <a:spcBef>
                <a:spcPts val="0"/>
              </a:spcBef>
            </a:pPr>
            <a:r>
              <a:rPr lang="en-US" dirty="0" smtClean="0">
                <a:latin typeface="Segoe UI" pitchFamily="34" charset="0"/>
                <a:ea typeface="Segoe UI" pitchFamily="34" charset="0"/>
                <a:cs typeface="Segoe UI" pitchFamily="34" charset="0"/>
              </a:rPr>
              <a:t>senior management portfolios</a:t>
            </a:r>
          </a:p>
        </p:txBody>
      </p:sp>
      <p:sp>
        <p:nvSpPr>
          <p:cNvPr id="12" name="Content Placeholder 2"/>
          <p:cNvSpPr txBox="1">
            <a:spLocks/>
          </p:cNvSpPr>
          <p:nvPr/>
        </p:nvSpPr>
        <p:spPr>
          <a:xfrm>
            <a:off x="2667000" y="3352800"/>
            <a:ext cx="5199401" cy="1463842"/>
          </a:xfrm>
          <a:prstGeom prst="rect">
            <a:avLst/>
          </a:prstGeom>
          <a:ln>
            <a:noFill/>
          </a:ln>
        </p:spPr>
        <p:txBody>
          <a:bodyPr vert="horz" lIns="91440" tIns="45720" rIns="91440" bIns="45720" rtlCol="0">
            <a:noAutofit/>
          </a:bodyPr>
          <a:lstStyle/>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rPr>
              <a:t>Structure</a:t>
            </a:r>
            <a:r>
              <a:rPr kumimoji="0" lang="en-US" sz="3200" b="0" i="0" u="none" strike="noStrike" kern="1200" cap="none" spc="0" normalizeH="0" noProof="0" dirty="0" smtClean="0">
                <a:ln>
                  <a:noFill/>
                </a:ln>
                <a:solidFill>
                  <a:srgbClr val="646464"/>
                </a:solidFill>
                <a:effectLst/>
                <a:uLnTx/>
                <a:uFillTx/>
                <a:latin typeface="Segoe UI" pitchFamily="34" charset="0"/>
                <a:ea typeface="Segoe UI" pitchFamily="34" charset="0"/>
                <a:cs typeface="Segoe UI" pitchFamily="34" charset="0"/>
              </a:rPr>
              <a:t> </a:t>
            </a:r>
          </a:p>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lang="en-US" sz="3200" dirty="0" smtClean="0">
                <a:solidFill>
                  <a:srgbClr val="646464"/>
                </a:solidFill>
                <a:latin typeface="Segoe UI" pitchFamily="34" charset="0"/>
                <a:ea typeface="Segoe UI" pitchFamily="34" charset="0"/>
                <a:cs typeface="Segoe UI" pitchFamily="34" charset="0"/>
              </a:rPr>
              <a:t>	</a:t>
            </a:r>
            <a:r>
              <a:rPr kumimoji="0" lang="en-US" sz="3200" b="0" i="0" u="none" strike="noStrike" kern="1200" cap="none" spc="0" normalizeH="0" noProof="0" dirty="0" smtClean="0">
                <a:ln>
                  <a:noFill/>
                </a:ln>
                <a:solidFill>
                  <a:srgbClr val="646464"/>
                </a:solidFill>
                <a:effectLst/>
                <a:uLnTx/>
                <a:uFillTx/>
                <a:latin typeface="Segoe UI" pitchFamily="34" charset="0"/>
                <a:ea typeface="Segoe UI" pitchFamily="34" charset="0"/>
                <a:cs typeface="Segoe UI" pitchFamily="34" charset="0"/>
              </a:rPr>
              <a:t>following </a:t>
            </a:r>
          </a:p>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lang="en-US" sz="3200" dirty="0" smtClean="0">
                <a:solidFill>
                  <a:srgbClr val="646464"/>
                </a:solidFill>
                <a:latin typeface="Segoe UI" pitchFamily="34" charset="0"/>
                <a:ea typeface="Segoe UI" pitchFamily="34" charset="0"/>
                <a:cs typeface="Segoe UI" pitchFamily="34" charset="0"/>
              </a:rPr>
              <a:t>		</a:t>
            </a:r>
            <a:r>
              <a:rPr kumimoji="0" lang="en-US" sz="3200" b="0" i="0" u="none" strike="noStrike" kern="1200" cap="none" spc="0" normalizeH="0" noProof="0" dirty="0" smtClean="0">
                <a:ln>
                  <a:noFill/>
                </a:ln>
                <a:solidFill>
                  <a:srgbClr val="646464"/>
                </a:solidFill>
                <a:effectLst/>
                <a:uLnTx/>
                <a:uFillTx/>
                <a:latin typeface="Segoe UI" pitchFamily="34" charset="0"/>
                <a:ea typeface="Segoe UI" pitchFamily="34" charset="0"/>
                <a:cs typeface="Segoe UI" pitchFamily="34" charset="0"/>
              </a:rPr>
              <a:t>Strategy?</a:t>
            </a:r>
            <a:endParaRPr kumimoji="0" lang="en-US" sz="32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Structure follows strategy</a:t>
            </a:r>
            <a:endParaRPr lang="en-US" dirty="0">
              <a:latin typeface="Segoe UI" pitchFamily="34" charset="0"/>
              <a:ea typeface="Segoe UI" pitchFamily="34" charset="0"/>
              <a:cs typeface="Segoe UI" pitchFamily="34" charset="0"/>
            </a:endParaRPr>
          </a:p>
        </p:txBody>
      </p:sp>
      <p:sp>
        <p:nvSpPr>
          <p:cNvPr id="8" name="Content Placeholder 7"/>
          <p:cNvSpPr>
            <a:spLocks noGrp="1"/>
          </p:cNvSpPr>
          <p:nvPr>
            <p:ph idx="1"/>
          </p:nvPr>
        </p:nvSpPr>
        <p:spPr/>
        <p:txBody>
          <a:bodyPr/>
          <a:lstStyle/>
          <a:p>
            <a:r>
              <a:rPr lang="en-US" dirty="0" smtClean="0">
                <a:latin typeface="Segoe UI" pitchFamily="34" charset="0"/>
                <a:ea typeface="Segoe UI" pitchFamily="34" charset="0"/>
                <a:cs typeface="Segoe UI" pitchFamily="34" charset="0"/>
              </a:rPr>
              <a:t>“and that the most complex type of structure is the result of the concatenation of several basic strategies”</a:t>
            </a:r>
            <a:endParaRPr lang="en-US" dirty="0">
              <a:latin typeface="Segoe UI" pitchFamily="34" charset="0"/>
              <a:ea typeface="Segoe UI" pitchFamily="34" charset="0"/>
              <a:cs typeface="Segoe UI" pitchFamily="34" charset="0"/>
            </a:endParaRPr>
          </a:p>
        </p:txBody>
      </p:sp>
      <p:sp>
        <p:nvSpPr>
          <p:cNvPr id="5" name="Slide Number Placeholder 4"/>
          <p:cNvSpPr>
            <a:spLocks noGrp="1"/>
          </p:cNvSpPr>
          <p:nvPr>
            <p:ph type="sldNum" sz="quarter" idx="12"/>
          </p:nvPr>
        </p:nvSpPr>
        <p:spPr/>
        <p:txBody>
          <a:bodyPr/>
          <a:lstStyle/>
          <a:p>
            <a:fld id="{6B3AA010-7757-41E0-A212-D41514C97AA5}" type="slidenum">
              <a:rPr lang="en-US" smtClean="0"/>
              <a:pPr/>
              <a:t>11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514600" y="2900881"/>
            <a:ext cx="5715000" cy="3338466"/>
          </a:xfrm>
          <a:prstGeom prst="rect">
            <a:avLst/>
          </a:prstGeom>
          <a:noFill/>
          <a:ln w="9525">
            <a:noFill/>
            <a:miter lim="800000"/>
            <a:headEnd/>
            <a:tailEnd/>
          </a:ln>
        </p:spPr>
      </p:pic>
      <p:sp>
        <p:nvSpPr>
          <p:cNvPr id="6" name="TextBox 5"/>
          <p:cNvSpPr txBox="1"/>
          <p:nvPr/>
        </p:nvSpPr>
        <p:spPr>
          <a:xfrm>
            <a:off x="2590800" y="2667000"/>
            <a:ext cx="4094391" cy="246221"/>
          </a:xfrm>
          <a:prstGeom prst="rect">
            <a:avLst/>
          </a:prstGeom>
          <a:noFill/>
        </p:spPr>
        <p:txBody>
          <a:bodyPr wrap="none" rtlCol="0">
            <a:spAutoFit/>
          </a:bodyPr>
          <a:lstStyle/>
          <a:p>
            <a:r>
              <a:rPr lang="en-US" sz="1000" dirty="0" smtClean="0">
                <a:latin typeface="Segoe UI" pitchFamily="34" charset="0"/>
                <a:ea typeface="Segoe UI" pitchFamily="34" charset="0"/>
                <a:cs typeface="Segoe UI" pitchFamily="34" charset="0"/>
              </a:rPr>
              <a:t>Chandler AD. 1962 </a:t>
            </a:r>
            <a:r>
              <a:rPr lang="en-US" sz="1000" i="1" dirty="0" smtClean="0">
                <a:latin typeface="Segoe UI" pitchFamily="34" charset="0"/>
                <a:ea typeface="Segoe UI" pitchFamily="34" charset="0"/>
                <a:cs typeface="Segoe UI" pitchFamily="34" charset="0"/>
              </a:rPr>
              <a:t>Strategy and Structure, </a:t>
            </a:r>
            <a:r>
              <a:rPr lang="en-US" sz="1000" dirty="0" smtClean="0">
                <a:latin typeface="Segoe UI" pitchFamily="34" charset="0"/>
                <a:ea typeface="Segoe UI" pitchFamily="34" charset="0"/>
                <a:cs typeface="Segoe UI" pitchFamily="34" charset="0"/>
              </a:rPr>
              <a:t>MIT Press, Cambridge, MA.</a:t>
            </a:r>
            <a:endParaRPr lang="en-US" sz="1000" dirty="0">
              <a:latin typeface="Segoe UI" pitchFamily="34" charset="0"/>
              <a:ea typeface="Segoe UI" pitchFamily="34" charset="0"/>
              <a:cs typeface="Segoe UI" pitchFamily="34" charset="0"/>
            </a:endParaRPr>
          </a:p>
        </p:txBody>
      </p:sp>
      <p:sp>
        <p:nvSpPr>
          <p:cNvPr id="9" name="Rectangle 8"/>
          <p:cNvSpPr/>
          <p:nvPr/>
        </p:nvSpPr>
        <p:spPr>
          <a:xfrm>
            <a:off x="2743200" y="6172200"/>
            <a:ext cx="6172200" cy="246221"/>
          </a:xfrm>
          <a:prstGeom prst="rect">
            <a:avLst/>
          </a:prstGeom>
        </p:spPr>
        <p:txBody>
          <a:bodyPr wrap="square">
            <a:spAutoFit/>
          </a:bodyPr>
          <a:lstStyle/>
          <a:p>
            <a:r>
              <a:rPr lang="en-US" sz="1000" dirty="0" smtClean="0">
                <a:latin typeface="Segoe UI" pitchFamily="34" charset="0"/>
                <a:ea typeface="Segoe UI" pitchFamily="34" charset="0"/>
                <a:cs typeface="Segoe UI" pitchFamily="34" charset="0"/>
              </a:rPr>
              <a:t>GALBRAITH, Jay R.. The Evolution of Enterprise Organization Designs. </a:t>
            </a:r>
            <a:r>
              <a:rPr lang="en-US" sz="1000" b="1" dirty="0" smtClean="0">
                <a:latin typeface="Segoe UI" pitchFamily="34" charset="0"/>
                <a:ea typeface="Segoe UI" pitchFamily="34" charset="0"/>
                <a:cs typeface="Segoe UI" pitchFamily="34" charset="0"/>
              </a:rPr>
              <a:t>Journal of Organization Design</a:t>
            </a:r>
            <a:endParaRPr lang="en-US" sz="1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Complexity</a:t>
            </a:r>
            <a:endParaRPr lang="en-US" dirty="0">
              <a:latin typeface="Segoe UI" pitchFamily="34" charset="0"/>
              <a:ea typeface="Segoe UI" pitchFamily="34" charset="0"/>
              <a:cs typeface="Segoe UI" pitchFamily="34" charset="0"/>
            </a:endParaRPr>
          </a:p>
        </p:txBody>
      </p:sp>
      <p:sp>
        <p:nvSpPr>
          <p:cNvPr id="3" name="Content Placeholder 2"/>
          <p:cNvSpPr>
            <a:spLocks noGrp="1"/>
          </p:cNvSpPr>
          <p:nvPr>
            <p:ph sz="half" idx="1"/>
          </p:nvPr>
        </p:nvSpPr>
        <p:spPr>
          <a:xfrm>
            <a:off x="838200" y="1600200"/>
            <a:ext cx="4038600" cy="2362200"/>
          </a:xfrm>
        </p:spPr>
        <p:txBody>
          <a:bodyPr/>
          <a:lstStyle/>
          <a:p>
            <a:r>
              <a:rPr lang="en-US" dirty="0" smtClean="0">
                <a:latin typeface="Segoe UI" pitchFamily="34" charset="0"/>
                <a:ea typeface="Segoe UI" pitchFamily="34" charset="0"/>
                <a:cs typeface="Segoe UI" pitchFamily="34" charset="0"/>
              </a:rPr>
              <a:t>Growth</a:t>
            </a:r>
          </a:p>
          <a:p>
            <a:pPr lvl="1"/>
            <a:r>
              <a:rPr lang="en-US" dirty="0" smtClean="0">
                <a:latin typeface="Segoe UI" pitchFamily="34" charset="0"/>
                <a:ea typeface="Segoe UI" pitchFamily="34" charset="0"/>
                <a:cs typeface="Segoe UI" pitchFamily="34" charset="0"/>
              </a:rPr>
              <a:t>Volume</a:t>
            </a:r>
          </a:p>
          <a:p>
            <a:pPr lvl="1"/>
            <a:r>
              <a:rPr lang="en-US" dirty="0" smtClean="0">
                <a:latin typeface="Segoe UI" pitchFamily="34" charset="0"/>
                <a:ea typeface="Segoe UI" pitchFamily="34" charset="0"/>
                <a:cs typeface="Segoe UI" pitchFamily="34" charset="0"/>
              </a:rPr>
              <a:t>Markets</a:t>
            </a:r>
          </a:p>
          <a:p>
            <a:pPr lvl="1"/>
            <a:r>
              <a:rPr lang="en-US" dirty="0" smtClean="0">
                <a:latin typeface="Segoe UI" pitchFamily="34" charset="0"/>
                <a:ea typeface="Segoe UI" pitchFamily="34" charset="0"/>
                <a:cs typeface="Segoe UI" pitchFamily="34" charset="0"/>
              </a:rPr>
              <a:t>Adjacent business</a:t>
            </a:r>
          </a:p>
        </p:txBody>
      </p:sp>
      <p:sp>
        <p:nvSpPr>
          <p:cNvPr id="5" name="Content Placeholder 4"/>
          <p:cNvSpPr>
            <a:spLocks noGrp="1"/>
          </p:cNvSpPr>
          <p:nvPr>
            <p:ph sz="half" idx="2"/>
          </p:nvPr>
        </p:nvSpPr>
        <p:spPr>
          <a:xfrm>
            <a:off x="4648200" y="3581400"/>
            <a:ext cx="4038600" cy="2544763"/>
          </a:xfrm>
        </p:spPr>
        <p:txBody>
          <a:bodyPr/>
          <a:lstStyle/>
          <a:p>
            <a:r>
              <a:rPr lang="en-US" dirty="0" smtClean="0">
                <a:latin typeface="Segoe UI" pitchFamily="34" charset="0"/>
                <a:ea typeface="Segoe UI" pitchFamily="34" charset="0"/>
                <a:cs typeface="Segoe UI" pitchFamily="34" charset="0"/>
              </a:rPr>
              <a:t>Law of Requisite Variety</a:t>
            </a:r>
          </a:p>
          <a:p>
            <a:pPr lvl="1"/>
            <a:r>
              <a:rPr lang="en-US" dirty="0" smtClean="0">
                <a:latin typeface="Segoe UI" pitchFamily="34" charset="0"/>
                <a:ea typeface="Segoe UI" pitchFamily="34" charset="0"/>
                <a:cs typeface="Segoe UI" pitchFamily="34" charset="0"/>
              </a:rPr>
              <a:t>Outside entities proliferate</a:t>
            </a:r>
          </a:p>
          <a:p>
            <a:pPr lvl="1"/>
            <a:r>
              <a:rPr lang="en-US" dirty="0" smtClean="0">
                <a:latin typeface="Segoe UI" pitchFamily="34" charset="0"/>
                <a:ea typeface="Segoe UI" pitchFamily="34" charset="0"/>
                <a:cs typeface="Segoe UI" pitchFamily="34" charset="0"/>
              </a:rPr>
              <a:t>Inside entities respond</a:t>
            </a:r>
          </a:p>
          <a:p>
            <a:pPr lvl="2"/>
            <a:r>
              <a:rPr lang="en-US" dirty="0" smtClean="0">
                <a:latin typeface="Segoe UI" pitchFamily="34" charset="0"/>
                <a:ea typeface="Segoe UI" pitchFamily="34" charset="0"/>
                <a:cs typeface="Segoe UI" pitchFamily="34" charset="0"/>
              </a:rPr>
              <a:t>e.g. Marketing</a:t>
            </a:r>
          </a:p>
          <a:p>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12</a:t>
            </a:fld>
            <a:endParaRPr lang="en-US"/>
          </a:p>
        </p:txBody>
      </p:sp>
      <p:sp>
        <p:nvSpPr>
          <p:cNvPr id="6" name="Rectangle 5"/>
          <p:cNvSpPr/>
          <p:nvPr/>
        </p:nvSpPr>
        <p:spPr>
          <a:xfrm>
            <a:off x="2438400" y="5943600"/>
            <a:ext cx="6172200" cy="246221"/>
          </a:xfrm>
          <a:prstGeom prst="rect">
            <a:avLst/>
          </a:prstGeom>
        </p:spPr>
        <p:txBody>
          <a:bodyPr wrap="square">
            <a:spAutoFit/>
          </a:bodyPr>
          <a:lstStyle/>
          <a:p>
            <a:r>
              <a:rPr lang="en-US" sz="1000" dirty="0" smtClean="0">
                <a:latin typeface="Segoe UI" pitchFamily="34" charset="0"/>
                <a:ea typeface="Segoe UI" pitchFamily="34" charset="0"/>
                <a:cs typeface="Segoe UI" pitchFamily="34" charset="0"/>
              </a:rPr>
              <a:t>GALBRAITH, Jay R.. The Evolution of Enterprise Organization Designs. </a:t>
            </a:r>
            <a:r>
              <a:rPr lang="en-US" sz="1000" b="1" dirty="0" smtClean="0">
                <a:latin typeface="Segoe UI" pitchFamily="34" charset="0"/>
                <a:ea typeface="Segoe UI" pitchFamily="34" charset="0"/>
                <a:cs typeface="Segoe UI" pitchFamily="34" charset="0"/>
              </a:rPr>
              <a:t>Journal of Organization Design</a:t>
            </a:r>
            <a:endParaRPr lang="en-US" sz="1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linds(horizontal)">
                                      <p:cBhvr>
                                        <p:cTn id="21" dur="500"/>
                                        <p:tgtEl>
                                          <p:spTgt spid="5">
                                            <p:txEl>
                                              <p:pRg st="0" end="0"/>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linds(horizontal)">
                                      <p:cBhvr>
                                        <p:cTn id="24" dur="500"/>
                                        <p:tgtEl>
                                          <p:spTgt spid="5">
                                            <p:txEl>
                                              <p:pRg st="1" end="1"/>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linds(horizontal)">
                                      <p:cBhvr>
                                        <p:cTn id="27" dur="500"/>
                                        <p:tgtEl>
                                          <p:spTgt spid="5">
                                            <p:txEl>
                                              <p:pRg st="2" end="2"/>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linds(horizontal)">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Structure is not organization</a:t>
            </a:r>
            <a:endParaRPr lang="en-US" dirty="0">
              <a:latin typeface="Segoe UI" pitchFamily="34" charset="0"/>
              <a:ea typeface="Segoe UI" pitchFamily="34" charset="0"/>
              <a:cs typeface="Segoe UI" pitchFamily="34"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B3AA010-7757-41E0-A212-D41514C97AA5}" type="slidenum">
              <a:rPr lang="en-US" smtClean="0"/>
              <a:pPr/>
              <a:t>13</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990600" y="1371600"/>
            <a:ext cx="7315200" cy="4559241"/>
          </a:xfrm>
          <a:prstGeom prst="rect">
            <a:avLst/>
          </a:prstGeom>
          <a:noFill/>
          <a:ln w="9525">
            <a:noFill/>
            <a:miter lim="800000"/>
            <a:headEnd/>
            <a:tailEnd/>
          </a:ln>
        </p:spPr>
      </p:pic>
      <p:sp>
        <p:nvSpPr>
          <p:cNvPr id="6" name="TextBox 5"/>
          <p:cNvSpPr txBox="1"/>
          <p:nvPr/>
        </p:nvSpPr>
        <p:spPr>
          <a:xfrm>
            <a:off x="4572000" y="6096000"/>
            <a:ext cx="4095993" cy="246221"/>
          </a:xfrm>
          <a:prstGeom prst="rect">
            <a:avLst/>
          </a:prstGeom>
          <a:noFill/>
        </p:spPr>
        <p:txBody>
          <a:bodyPr wrap="none" rtlCol="0">
            <a:spAutoFit/>
          </a:bodyPr>
          <a:lstStyle/>
          <a:p>
            <a:r>
              <a:rPr lang="en-US" sz="1000" dirty="0" smtClean="0">
                <a:latin typeface="Segoe UI" pitchFamily="34" charset="0"/>
                <a:ea typeface="Segoe UI" pitchFamily="34" charset="0"/>
                <a:cs typeface="Segoe UI" pitchFamily="34" charset="0"/>
              </a:rPr>
              <a:t>Galbraith, J. 1977 </a:t>
            </a:r>
            <a:r>
              <a:rPr lang="en-US" sz="1000" i="1" dirty="0" smtClean="0">
                <a:latin typeface="Segoe UI" pitchFamily="34" charset="0"/>
                <a:ea typeface="Segoe UI" pitchFamily="34" charset="0"/>
                <a:cs typeface="Segoe UI" pitchFamily="34" charset="0"/>
              </a:rPr>
              <a:t>Organization Design, </a:t>
            </a:r>
            <a:r>
              <a:rPr lang="en-US" sz="1000" dirty="0" smtClean="0">
                <a:latin typeface="Segoe UI" pitchFamily="34" charset="0"/>
                <a:ea typeface="Segoe UI" pitchFamily="34" charset="0"/>
                <a:cs typeface="Segoe UI" pitchFamily="34" charset="0"/>
              </a:rPr>
              <a:t>Addison-Wesley, Reading, MA</a:t>
            </a:r>
            <a:endParaRPr lang="en-US" sz="1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Customer</a:t>
            </a:r>
            <a:endParaRPr lang="en-US" dirty="0">
              <a:latin typeface="Segoe UI" pitchFamily="34" charset="0"/>
              <a:ea typeface="Segoe UI" pitchFamily="34" charset="0"/>
              <a:cs typeface="Segoe UI" pitchFamily="34" charset="0"/>
            </a:endParaRPr>
          </a:p>
        </p:txBody>
      </p:sp>
      <p:sp>
        <p:nvSpPr>
          <p:cNvPr id="3" name="Content Placeholder 2"/>
          <p:cNvSpPr>
            <a:spLocks noGrp="1"/>
          </p:cNvSpPr>
          <p:nvPr>
            <p:ph idx="1"/>
          </p:nvPr>
        </p:nvSpPr>
        <p:spPr/>
        <p:txBody>
          <a:bodyPr/>
          <a:lstStyle/>
          <a:p>
            <a:r>
              <a:rPr lang="en-US" dirty="0" smtClean="0">
                <a:latin typeface="Segoe UI" pitchFamily="34" charset="0"/>
                <a:ea typeface="Segoe UI" pitchFamily="34" charset="0"/>
                <a:cs typeface="Segoe UI" pitchFamily="34" charset="0"/>
              </a:rPr>
              <a:t>Front to Back </a:t>
            </a:r>
            <a:endParaRPr lang="en-US" dirty="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14</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955353" y="2147888"/>
            <a:ext cx="6121847" cy="3643312"/>
          </a:xfrm>
          <a:prstGeom prst="rect">
            <a:avLst/>
          </a:prstGeom>
          <a:noFill/>
          <a:ln w="9525">
            <a:noFill/>
            <a:miter lim="800000"/>
            <a:headEnd/>
            <a:tailEnd/>
          </a:ln>
        </p:spPr>
      </p:pic>
      <p:sp>
        <p:nvSpPr>
          <p:cNvPr id="6" name="Rectangle 5"/>
          <p:cNvSpPr/>
          <p:nvPr/>
        </p:nvSpPr>
        <p:spPr>
          <a:xfrm>
            <a:off x="2667000" y="6096000"/>
            <a:ext cx="6172200" cy="246221"/>
          </a:xfrm>
          <a:prstGeom prst="rect">
            <a:avLst/>
          </a:prstGeom>
        </p:spPr>
        <p:txBody>
          <a:bodyPr wrap="square">
            <a:spAutoFit/>
          </a:bodyPr>
          <a:lstStyle/>
          <a:p>
            <a:r>
              <a:rPr lang="en-US" sz="1000" dirty="0" smtClean="0">
                <a:latin typeface="Segoe UI" pitchFamily="34" charset="0"/>
                <a:ea typeface="Segoe UI" pitchFamily="34" charset="0"/>
                <a:cs typeface="Segoe UI" pitchFamily="34" charset="0"/>
              </a:rPr>
              <a:t>GALBRAITH, Jay R.. The Evolution of Enterprise Organization Designs. </a:t>
            </a:r>
            <a:r>
              <a:rPr lang="en-US" sz="1000" b="1" dirty="0" smtClean="0">
                <a:latin typeface="Segoe UI" pitchFamily="34" charset="0"/>
                <a:ea typeface="Segoe UI" pitchFamily="34" charset="0"/>
                <a:cs typeface="Segoe UI" pitchFamily="34" charset="0"/>
              </a:rPr>
              <a:t>Journal of Organization Design</a:t>
            </a:r>
            <a:endParaRPr lang="en-US" sz="1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1"/>
          <p:cNvPicPr>
            <a:picLocks noChangeAspect="1" noChangeArrowheads="1"/>
          </p:cNvPicPr>
          <p:nvPr/>
        </p:nvPicPr>
        <p:blipFill>
          <a:blip r:embed="rId3" cstate="print"/>
          <a:srcRect l="8405" t="25000" r="8405" b="6250"/>
          <a:stretch>
            <a:fillRect/>
          </a:stretch>
        </p:blipFill>
        <p:spPr bwMode="auto">
          <a:xfrm>
            <a:off x="457200" y="381000"/>
            <a:ext cx="8145463" cy="5029200"/>
          </a:xfrm>
          <a:prstGeom prst="rect">
            <a:avLst/>
          </a:prstGeom>
          <a:noFill/>
          <a:ln w="9525" algn="ctr">
            <a:noFill/>
            <a:miter lim="800000"/>
            <a:headEnd/>
            <a:tailEnd/>
          </a:ln>
        </p:spPr>
      </p:pic>
      <p:sp>
        <p:nvSpPr>
          <p:cNvPr id="4" name="TextBox 3"/>
          <p:cNvSpPr txBox="1"/>
          <p:nvPr/>
        </p:nvSpPr>
        <p:spPr>
          <a:xfrm>
            <a:off x="5966079" y="5791200"/>
            <a:ext cx="3177921" cy="369332"/>
          </a:xfrm>
          <a:prstGeom prst="rect">
            <a:avLst/>
          </a:prstGeom>
          <a:noFill/>
        </p:spPr>
        <p:txBody>
          <a:bodyPr wrap="none" rtlCol="0">
            <a:spAutoFit/>
          </a:bodyPr>
          <a:lstStyle/>
          <a:p>
            <a:r>
              <a:rPr lang="en-US" i="1" dirty="0" smtClean="0">
                <a:hlinkClick r:id="rId4"/>
              </a:rPr>
              <a:t>Harvard Business Review</a:t>
            </a:r>
            <a:r>
              <a:rPr lang="en-US" i="1" dirty="0" smtClean="0"/>
              <a:t> (1999)</a:t>
            </a:r>
            <a:endParaRPr lang="en-US" i="1"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257800"/>
            <a:ext cx="4648200" cy="1143000"/>
          </a:xfrm>
        </p:spPr>
        <p:txBody>
          <a:bodyPr rtlCol="0">
            <a:noAutofit/>
          </a:bodyPr>
          <a:lstStyle/>
          <a:p>
            <a:pPr defTabSz="914212" fontAlgn="auto">
              <a:spcAft>
                <a:spcPts val="0"/>
              </a:spcAft>
              <a:defRPr/>
            </a:pPr>
            <a:r>
              <a:rPr lang="en-US" sz="2800" b="1" dirty="0" smtClean="0">
                <a:solidFill>
                  <a:schemeClr val="bg1">
                    <a:lumMod val="50000"/>
                  </a:schemeClr>
                </a:solidFill>
                <a:latin typeface="Segoe UI" pitchFamily="34" charset="0"/>
                <a:ea typeface="Segoe UI" pitchFamily="34" charset="0"/>
                <a:cs typeface="Segoe UI" pitchFamily="34" charset="0"/>
              </a:rPr>
              <a:t>CORE COMPONENTS </a:t>
            </a:r>
            <a:br>
              <a:rPr lang="en-US" sz="2800" b="1" dirty="0" smtClean="0">
                <a:solidFill>
                  <a:schemeClr val="bg1">
                    <a:lumMod val="50000"/>
                  </a:schemeClr>
                </a:solidFill>
                <a:latin typeface="Segoe UI" pitchFamily="34" charset="0"/>
                <a:ea typeface="Segoe UI" pitchFamily="34" charset="0"/>
                <a:cs typeface="Segoe UI" pitchFamily="34" charset="0"/>
              </a:rPr>
            </a:br>
            <a:r>
              <a:rPr lang="en-US" sz="2800" b="1" dirty="0" smtClean="0">
                <a:solidFill>
                  <a:schemeClr val="bg1">
                    <a:lumMod val="50000"/>
                  </a:schemeClr>
                </a:solidFill>
                <a:latin typeface="Segoe UI" pitchFamily="34" charset="0"/>
                <a:ea typeface="Segoe UI" pitchFamily="34" charset="0"/>
                <a:cs typeface="Segoe UI" pitchFamily="34" charset="0"/>
              </a:rPr>
              <a:t>OF A FIRM</a:t>
            </a:r>
          </a:p>
        </p:txBody>
      </p:sp>
      <p:graphicFrame>
        <p:nvGraphicFramePr>
          <p:cNvPr id="2050" name="Chart 3"/>
          <p:cNvGraphicFramePr>
            <a:graphicFrameLocks/>
          </p:cNvGraphicFramePr>
          <p:nvPr/>
        </p:nvGraphicFramePr>
        <p:xfrm>
          <a:off x="1371600" y="1447800"/>
          <a:ext cx="6096000" cy="4064000"/>
        </p:xfrm>
        <a:graphic>
          <a:graphicData uri="http://schemas.openxmlformats.org/presentationml/2006/ole">
            <p:oleObj spid="_x0000_s6146" r:id="rId3" imgW="6096528" imgH="4060288" progId="Excel.Sheet.8">
              <p:embed/>
            </p:oleObj>
          </a:graphicData>
        </a:graphic>
      </p:graphicFrame>
      <p:sp>
        <p:nvSpPr>
          <p:cNvPr id="2052" name="TextBox 4"/>
          <p:cNvSpPr txBox="1">
            <a:spLocks noChangeArrowheads="1"/>
          </p:cNvSpPr>
          <p:nvPr/>
        </p:nvSpPr>
        <p:spPr bwMode="auto">
          <a:xfrm>
            <a:off x="3009900" y="2286000"/>
            <a:ext cx="1714500" cy="861752"/>
          </a:xfrm>
          <a:prstGeom prst="rect">
            <a:avLst/>
          </a:prstGeom>
          <a:noFill/>
          <a:ln w="9525">
            <a:noFill/>
            <a:miter lim="800000"/>
            <a:headEnd/>
            <a:tailEnd/>
          </a:ln>
        </p:spPr>
        <p:txBody>
          <a:bodyPr lIns="91416" tIns="45709" rIns="91416" bIns="45709">
            <a:spAutoFit/>
          </a:bodyPr>
          <a:lstStyle/>
          <a:p>
            <a:pPr defTabSz="912813"/>
            <a:r>
              <a:rPr lang="en-US" sz="1600" dirty="0">
                <a:solidFill>
                  <a:srgbClr val="FFFFFF"/>
                </a:solidFill>
                <a:latin typeface="Segoe UI" pitchFamily="34" charset="0"/>
                <a:ea typeface="Segoe UI" pitchFamily="34" charset="0"/>
                <a:cs typeface="Segoe UI" pitchFamily="34" charset="0"/>
              </a:rPr>
              <a:t>Customer</a:t>
            </a:r>
          </a:p>
          <a:p>
            <a:pPr defTabSz="912813"/>
            <a:r>
              <a:rPr lang="en-US" sz="1600" dirty="0">
                <a:solidFill>
                  <a:srgbClr val="FFFFFF"/>
                </a:solidFill>
                <a:latin typeface="Segoe UI" pitchFamily="34" charset="0"/>
                <a:ea typeface="Segoe UI" pitchFamily="34" charset="0"/>
                <a:cs typeface="Segoe UI" pitchFamily="34" charset="0"/>
              </a:rPr>
              <a:t>Relationship</a:t>
            </a:r>
          </a:p>
          <a:p>
            <a:pPr defTabSz="912813"/>
            <a:r>
              <a:rPr lang="en-US" sz="1600" dirty="0">
                <a:solidFill>
                  <a:srgbClr val="FFFFFF"/>
                </a:solidFill>
                <a:latin typeface="Segoe UI" pitchFamily="34" charset="0"/>
                <a:ea typeface="Segoe UI" pitchFamily="34" charset="0"/>
                <a:cs typeface="Segoe UI" pitchFamily="34" charset="0"/>
              </a:rPr>
              <a:t>Management </a:t>
            </a:r>
          </a:p>
        </p:txBody>
      </p:sp>
      <p:sp>
        <p:nvSpPr>
          <p:cNvPr id="2053" name="TextBox 5"/>
          <p:cNvSpPr txBox="1">
            <a:spLocks noChangeArrowheads="1"/>
          </p:cNvSpPr>
          <p:nvPr/>
        </p:nvSpPr>
        <p:spPr bwMode="auto">
          <a:xfrm>
            <a:off x="4724400" y="2667000"/>
            <a:ext cx="1571625" cy="584753"/>
          </a:xfrm>
          <a:prstGeom prst="rect">
            <a:avLst/>
          </a:prstGeom>
          <a:noFill/>
          <a:ln w="9525">
            <a:noFill/>
            <a:miter lim="800000"/>
            <a:headEnd/>
            <a:tailEnd/>
          </a:ln>
        </p:spPr>
        <p:txBody>
          <a:bodyPr lIns="91416" tIns="45709" rIns="91416" bIns="45709">
            <a:spAutoFit/>
          </a:bodyPr>
          <a:lstStyle/>
          <a:p>
            <a:pPr defTabSz="912813"/>
            <a:r>
              <a:rPr lang="en-US" sz="1600" dirty="0">
                <a:solidFill>
                  <a:srgbClr val="FFFFFF"/>
                </a:solidFill>
                <a:latin typeface="Segoe UI" pitchFamily="34" charset="0"/>
                <a:ea typeface="Segoe UI" pitchFamily="34" charset="0"/>
                <a:cs typeface="Segoe UI" pitchFamily="34" charset="0"/>
              </a:rPr>
              <a:t>Product Innovation</a:t>
            </a:r>
          </a:p>
        </p:txBody>
      </p:sp>
      <p:sp>
        <p:nvSpPr>
          <p:cNvPr id="2054" name="TextBox 6"/>
          <p:cNvSpPr txBox="1">
            <a:spLocks noChangeArrowheads="1"/>
          </p:cNvSpPr>
          <p:nvPr/>
        </p:nvSpPr>
        <p:spPr bwMode="auto">
          <a:xfrm>
            <a:off x="3733800" y="4495800"/>
            <a:ext cx="1752600" cy="338532"/>
          </a:xfrm>
          <a:prstGeom prst="rect">
            <a:avLst/>
          </a:prstGeom>
          <a:noFill/>
          <a:ln w="9525">
            <a:noFill/>
            <a:miter lim="800000"/>
            <a:headEnd/>
            <a:tailEnd/>
          </a:ln>
        </p:spPr>
        <p:txBody>
          <a:bodyPr lIns="91416" tIns="45709" rIns="91416" bIns="45709">
            <a:spAutoFit/>
          </a:bodyPr>
          <a:lstStyle/>
          <a:p>
            <a:pPr defTabSz="912813"/>
            <a:r>
              <a:rPr lang="en-US" sz="1600" dirty="0">
                <a:solidFill>
                  <a:srgbClr val="FFFFFF"/>
                </a:solidFill>
                <a:latin typeface="Segoe UI" pitchFamily="34" charset="0"/>
                <a:ea typeface="Segoe UI" pitchFamily="34" charset="0"/>
                <a:cs typeface="Segoe UI" pitchFamily="34" charset="0"/>
              </a:rPr>
              <a:t>Infrastructure</a:t>
            </a:r>
          </a:p>
        </p:txBody>
      </p:sp>
      <p:sp>
        <p:nvSpPr>
          <p:cNvPr id="2055" name="TextBox 7"/>
          <p:cNvSpPr txBox="1">
            <a:spLocks noChangeArrowheads="1"/>
          </p:cNvSpPr>
          <p:nvPr/>
        </p:nvSpPr>
        <p:spPr bwMode="auto">
          <a:xfrm>
            <a:off x="5446713" y="4953000"/>
            <a:ext cx="3697287" cy="1323417"/>
          </a:xfrm>
          <a:prstGeom prst="rect">
            <a:avLst/>
          </a:prstGeom>
          <a:noFill/>
          <a:ln w="9525">
            <a:noFill/>
            <a:miter lim="800000"/>
            <a:headEnd/>
            <a:tailEnd/>
          </a:ln>
        </p:spPr>
        <p:txBody>
          <a:bodyPr lIns="91416" tIns="45709" rIns="91416" bIns="45709">
            <a:spAutoFit/>
          </a:bodyPr>
          <a:lstStyle/>
          <a:p>
            <a:pPr defTabSz="912813"/>
            <a:r>
              <a:rPr lang="en-US" sz="2000" dirty="0">
                <a:solidFill>
                  <a:srgbClr val="000000"/>
                </a:solidFill>
                <a:latin typeface="Segoe UI" pitchFamily="34" charset="0"/>
                <a:ea typeface="Segoe UI" pitchFamily="34" charset="0"/>
                <a:cs typeface="Segoe UI" pitchFamily="34" charset="0"/>
              </a:rPr>
              <a:t>Back office capacities that</a:t>
            </a:r>
          </a:p>
          <a:p>
            <a:pPr defTabSz="912813"/>
            <a:r>
              <a:rPr lang="en-US" sz="2000" dirty="0">
                <a:solidFill>
                  <a:srgbClr val="000000"/>
                </a:solidFill>
                <a:latin typeface="Segoe UI" pitchFamily="34" charset="0"/>
                <a:ea typeface="Segoe UI" pitchFamily="34" charset="0"/>
                <a:cs typeface="Segoe UI" pitchFamily="34" charset="0"/>
              </a:rPr>
              <a:t>support day-to-day operations</a:t>
            </a:r>
          </a:p>
          <a:p>
            <a:pPr defTabSz="912813"/>
            <a:r>
              <a:rPr lang="en-US" sz="2000" dirty="0">
                <a:solidFill>
                  <a:srgbClr val="000000"/>
                </a:solidFill>
                <a:latin typeface="Segoe UI" pitchFamily="34" charset="0"/>
                <a:ea typeface="Segoe UI" pitchFamily="34" charset="0"/>
                <a:cs typeface="Segoe UI" pitchFamily="34" charset="0"/>
              </a:rPr>
              <a:t>“</a:t>
            </a:r>
            <a:r>
              <a:rPr lang="en-US" sz="2000" dirty="0" err="1">
                <a:solidFill>
                  <a:srgbClr val="000000"/>
                </a:solidFill>
                <a:latin typeface="Segoe UI" pitchFamily="34" charset="0"/>
                <a:ea typeface="Segoe UI" pitchFamily="34" charset="0"/>
                <a:cs typeface="Segoe UI" pitchFamily="34" charset="0"/>
              </a:rPr>
              <a:t>Routinized</a:t>
            </a:r>
            <a:r>
              <a:rPr lang="en-US" sz="2000" dirty="0">
                <a:solidFill>
                  <a:srgbClr val="000000"/>
                </a:solidFill>
                <a:latin typeface="Segoe UI" pitchFamily="34" charset="0"/>
                <a:ea typeface="Segoe UI" pitchFamily="34" charset="0"/>
                <a:cs typeface="Segoe UI" pitchFamily="34" charset="0"/>
              </a:rPr>
              <a:t>” workflows</a:t>
            </a:r>
          </a:p>
          <a:p>
            <a:pPr defTabSz="912813">
              <a:buFont typeface="Arial" pitchFamily="34" charset="0"/>
              <a:buChar char="•"/>
            </a:pPr>
            <a:r>
              <a:rPr lang="en-US" sz="2000" dirty="0">
                <a:solidFill>
                  <a:srgbClr val="000000"/>
                </a:solidFill>
                <a:latin typeface="Segoe UI" pitchFamily="34" charset="0"/>
                <a:ea typeface="Segoe UI" pitchFamily="34" charset="0"/>
                <a:cs typeface="Segoe UI" pitchFamily="34" charset="0"/>
              </a:rPr>
              <a:t>Economies of scale important</a:t>
            </a:r>
          </a:p>
        </p:txBody>
      </p:sp>
      <p:sp>
        <p:nvSpPr>
          <p:cNvPr id="2056" name="TextBox 8"/>
          <p:cNvSpPr txBox="1">
            <a:spLocks noChangeArrowheads="1"/>
          </p:cNvSpPr>
          <p:nvPr/>
        </p:nvSpPr>
        <p:spPr bwMode="auto">
          <a:xfrm>
            <a:off x="5589588" y="482600"/>
            <a:ext cx="3287390" cy="1323417"/>
          </a:xfrm>
          <a:prstGeom prst="rect">
            <a:avLst/>
          </a:prstGeom>
          <a:noFill/>
          <a:ln w="9525">
            <a:noFill/>
            <a:miter lim="800000"/>
            <a:headEnd/>
            <a:tailEnd/>
          </a:ln>
        </p:spPr>
        <p:txBody>
          <a:bodyPr wrap="none" lIns="91416" tIns="45709" rIns="91416" bIns="45709">
            <a:spAutoFit/>
          </a:bodyPr>
          <a:lstStyle/>
          <a:p>
            <a:pPr defTabSz="912813"/>
            <a:r>
              <a:rPr lang="en-US" sz="2000" dirty="0">
                <a:solidFill>
                  <a:srgbClr val="000000"/>
                </a:solidFill>
                <a:latin typeface="Segoe UI" pitchFamily="34" charset="0"/>
                <a:ea typeface="Segoe UI" pitchFamily="34" charset="0"/>
                <a:cs typeface="Segoe UI" pitchFamily="34" charset="0"/>
              </a:rPr>
              <a:t>Develop new products and</a:t>
            </a:r>
          </a:p>
          <a:p>
            <a:pPr defTabSz="912813"/>
            <a:r>
              <a:rPr lang="en-US" sz="2000" dirty="0">
                <a:solidFill>
                  <a:srgbClr val="000000"/>
                </a:solidFill>
                <a:latin typeface="Segoe UI" pitchFamily="34" charset="0"/>
                <a:ea typeface="Segoe UI" pitchFamily="34" charset="0"/>
                <a:cs typeface="Segoe UI" pitchFamily="34" charset="0"/>
              </a:rPr>
              <a:t>services and bring them to</a:t>
            </a:r>
          </a:p>
          <a:p>
            <a:pPr defTabSz="912813"/>
            <a:r>
              <a:rPr lang="en-US" sz="2000" dirty="0">
                <a:solidFill>
                  <a:srgbClr val="000000"/>
                </a:solidFill>
                <a:latin typeface="Segoe UI" pitchFamily="34" charset="0"/>
                <a:ea typeface="Segoe UI" pitchFamily="34" charset="0"/>
                <a:cs typeface="Segoe UI" pitchFamily="34" charset="0"/>
              </a:rPr>
              <a:t>market</a:t>
            </a:r>
          </a:p>
          <a:p>
            <a:pPr defTabSz="912813">
              <a:buFont typeface="Arial" pitchFamily="34" charset="0"/>
              <a:buChar char="•"/>
            </a:pPr>
            <a:r>
              <a:rPr lang="en-US" sz="2000" dirty="0">
                <a:solidFill>
                  <a:srgbClr val="000000"/>
                </a:solidFill>
                <a:latin typeface="Segoe UI" pitchFamily="34" charset="0"/>
                <a:ea typeface="Segoe UI" pitchFamily="34" charset="0"/>
                <a:cs typeface="Segoe UI" pitchFamily="34" charset="0"/>
              </a:rPr>
              <a:t>Speed/flexibility important</a:t>
            </a:r>
          </a:p>
        </p:txBody>
      </p:sp>
      <p:sp>
        <p:nvSpPr>
          <p:cNvPr id="2057" name="TextBox 9"/>
          <p:cNvSpPr txBox="1">
            <a:spLocks noChangeArrowheads="1"/>
          </p:cNvSpPr>
          <p:nvPr/>
        </p:nvSpPr>
        <p:spPr bwMode="auto">
          <a:xfrm>
            <a:off x="285750" y="322263"/>
            <a:ext cx="4554538" cy="1323417"/>
          </a:xfrm>
          <a:prstGeom prst="rect">
            <a:avLst/>
          </a:prstGeom>
          <a:noFill/>
          <a:ln w="9525">
            <a:noFill/>
            <a:miter lim="800000"/>
            <a:headEnd/>
            <a:tailEnd/>
          </a:ln>
        </p:spPr>
        <p:txBody>
          <a:bodyPr lIns="91416" tIns="45709" rIns="91416" bIns="45709">
            <a:spAutoFit/>
          </a:bodyPr>
          <a:lstStyle/>
          <a:p>
            <a:pPr defTabSz="912813"/>
            <a:r>
              <a:rPr lang="en-US" sz="2000" dirty="0">
                <a:solidFill>
                  <a:srgbClr val="000000"/>
                </a:solidFill>
                <a:latin typeface="Segoe UI" pitchFamily="34" charset="0"/>
                <a:ea typeface="Segoe UI" pitchFamily="34" charset="0"/>
                <a:cs typeface="Segoe UI" pitchFamily="34" charset="0"/>
              </a:rPr>
              <a:t>Attracting and building relationships with customers</a:t>
            </a:r>
          </a:p>
          <a:p>
            <a:pPr defTabSz="912813"/>
            <a:r>
              <a:rPr lang="en-US" sz="2000" dirty="0">
                <a:solidFill>
                  <a:srgbClr val="000000"/>
                </a:solidFill>
                <a:latin typeface="Segoe UI" pitchFamily="34" charset="0"/>
                <a:ea typeface="Segoe UI" pitchFamily="34" charset="0"/>
                <a:cs typeface="Segoe UI" pitchFamily="34" charset="0"/>
              </a:rPr>
              <a:t>“Service-oriented”, customization</a:t>
            </a:r>
          </a:p>
          <a:p>
            <a:pPr defTabSz="912813">
              <a:buFont typeface="Arial" pitchFamily="34" charset="0"/>
              <a:buChar char="•"/>
            </a:pPr>
            <a:r>
              <a:rPr lang="en-US" sz="2000" dirty="0">
                <a:solidFill>
                  <a:srgbClr val="000000"/>
                </a:solidFill>
                <a:latin typeface="Segoe UI" pitchFamily="34" charset="0"/>
                <a:ea typeface="Segoe UI" pitchFamily="34" charset="0"/>
                <a:cs typeface="Segoe UI" pitchFamily="34" charset="0"/>
              </a:rPr>
              <a:t>Economies of scope important</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hagellibmark.jpg"/>
          <p:cNvPicPr>
            <a:picLocks noGrp="1" noChangeAspect="1"/>
          </p:cNvPicPr>
          <p:nvPr>
            <p:ph type="pic" idx="4294967295"/>
          </p:nvPr>
        </p:nvPicPr>
        <p:blipFill>
          <a:blip r:embed="rId2" cstate="print"/>
          <a:srcRect t="60" b="60"/>
          <a:stretch>
            <a:fillRect/>
          </a:stretch>
        </p:blipFill>
        <p:spPr>
          <a:xfrm>
            <a:off x="0" y="-1"/>
            <a:ext cx="9144000" cy="6857569"/>
          </a:xfr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593645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3" cstate="print"/>
          <a:srcRect/>
          <a:stretch>
            <a:fillRect/>
          </a:stretch>
        </p:blipFill>
        <p:spPr bwMode="auto">
          <a:xfrm>
            <a:off x="3276600" y="1600200"/>
            <a:ext cx="5514975" cy="3600450"/>
          </a:xfrm>
          <a:prstGeom prst="rect">
            <a:avLst/>
          </a:prstGeom>
          <a:noFill/>
          <a:ln w="9525">
            <a:noFill/>
            <a:miter lim="800000"/>
            <a:headEnd/>
            <a:tailEnd/>
          </a:ln>
          <a:effectLst/>
        </p:spPr>
      </p:pic>
      <p:pic>
        <p:nvPicPr>
          <p:cNvPr id="38916" name="Picture 4"/>
          <p:cNvPicPr>
            <a:picLocks noChangeAspect="1" noChangeArrowheads="1"/>
          </p:cNvPicPr>
          <p:nvPr/>
        </p:nvPicPr>
        <p:blipFill>
          <a:blip r:embed="rId4" cstate="print"/>
          <a:srcRect/>
          <a:stretch>
            <a:fillRect/>
          </a:stretch>
        </p:blipFill>
        <p:spPr bwMode="auto">
          <a:xfrm>
            <a:off x="1295400" y="4038600"/>
            <a:ext cx="2419350" cy="1524000"/>
          </a:xfrm>
          <a:prstGeom prst="rect">
            <a:avLst/>
          </a:prstGeom>
          <a:noFill/>
          <a:ln w="9525">
            <a:noFill/>
            <a:miter lim="800000"/>
            <a:headEnd/>
            <a:tailEnd/>
          </a:ln>
        </p:spPr>
      </p:pic>
      <p:pic>
        <p:nvPicPr>
          <p:cNvPr id="38917" name="Picture 5"/>
          <p:cNvPicPr>
            <a:picLocks noChangeAspect="1" noChangeArrowheads="1"/>
          </p:cNvPicPr>
          <p:nvPr/>
        </p:nvPicPr>
        <p:blipFill>
          <a:blip r:embed="rId5" cstate="print"/>
          <a:srcRect/>
          <a:stretch>
            <a:fillRect/>
          </a:stretch>
        </p:blipFill>
        <p:spPr bwMode="auto">
          <a:xfrm>
            <a:off x="5029200" y="304800"/>
            <a:ext cx="3771900" cy="10287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447799" y="1600200"/>
            <a:ext cx="7702723" cy="4876800"/>
          </a:xfrm>
          <a:prstGeom prst="rect">
            <a:avLst/>
          </a:prstGeom>
          <a:noFill/>
          <a:ln w="9525">
            <a:noFill/>
            <a:miter lim="800000"/>
            <a:headEnd/>
            <a:tailEnd/>
          </a:ln>
        </p:spPr>
      </p:pic>
      <p:sp>
        <p:nvSpPr>
          <p:cNvPr id="3" name="TextBox 2"/>
          <p:cNvSpPr txBox="1"/>
          <p:nvPr/>
        </p:nvSpPr>
        <p:spPr>
          <a:xfrm>
            <a:off x="533400" y="762000"/>
            <a:ext cx="4343305"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Charts, Structure, Organization</a:t>
            </a:r>
            <a:endParaRPr lang="en-US" sz="2400" dirty="0">
              <a:latin typeface="Segoe UI" pitchFamily="34" charset="0"/>
              <a:ea typeface="Segoe UI" pitchFamily="34" charset="0"/>
              <a:cs typeface="Segoe UI"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327633"/>
            <a:ext cx="9512967" cy="6454141"/>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cstate="print"/>
          <a:srcRect/>
          <a:stretch>
            <a:fillRect/>
          </a:stretch>
        </p:blipFill>
        <p:spPr bwMode="auto">
          <a:xfrm>
            <a:off x="3648075" y="838200"/>
            <a:ext cx="5495925" cy="5857875"/>
          </a:xfrm>
          <a:prstGeom prst="rect">
            <a:avLst/>
          </a:prstGeom>
          <a:noFill/>
          <a:ln w="9525">
            <a:noFill/>
            <a:miter lim="800000"/>
            <a:headEnd/>
            <a:tailEnd/>
          </a:ln>
        </p:spPr>
      </p:pic>
      <p:pic>
        <p:nvPicPr>
          <p:cNvPr id="40964" name="Picture 4"/>
          <p:cNvPicPr>
            <a:picLocks noChangeAspect="1" noChangeArrowheads="1"/>
          </p:cNvPicPr>
          <p:nvPr/>
        </p:nvPicPr>
        <p:blipFill>
          <a:blip r:embed="rId3" cstate="print"/>
          <a:srcRect/>
          <a:stretch>
            <a:fillRect/>
          </a:stretch>
        </p:blipFill>
        <p:spPr bwMode="auto">
          <a:xfrm>
            <a:off x="533400" y="990600"/>
            <a:ext cx="2790825" cy="2743200"/>
          </a:xfrm>
          <a:prstGeom prst="rect">
            <a:avLst/>
          </a:prstGeom>
          <a:noFill/>
          <a:ln w="9525">
            <a:noFill/>
            <a:miter lim="800000"/>
            <a:headEnd/>
            <a:tailEnd/>
          </a:ln>
        </p:spPr>
      </p:pic>
      <p:pic>
        <p:nvPicPr>
          <p:cNvPr id="40965" name="Picture 5"/>
          <p:cNvPicPr>
            <a:picLocks noChangeAspect="1" noChangeArrowheads="1"/>
          </p:cNvPicPr>
          <p:nvPr/>
        </p:nvPicPr>
        <p:blipFill>
          <a:blip r:embed="rId4" cstate="print"/>
          <a:srcRect/>
          <a:stretch>
            <a:fillRect/>
          </a:stretch>
        </p:blipFill>
        <p:spPr bwMode="auto">
          <a:xfrm>
            <a:off x="609600" y="3962400"/>
            <a:ext cx="2133600" cy="685800"/>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381000" y="4953000"/>
            <a:ext cx="3524250" cy="130492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534400" cy="609600"/>
          </a:xfrm>
        </p:spPr>
        <p:txBody>
          <a:bodyPr/>
          <a:lstStyle/>
          <a:p>
            <a:r>
              <a:rPr lang="en-US" sz="4400" dirty="0" smtClean="0">
                <a:solidFill>
                  <a:schemeClr val="tx1"/>
                </a:solidFill>
                <a:latin typeface="Segoe UI" pitchFamily="34" charset="0"/>
                <a:ea typeface="Segoe UI" pitchFamily="34" charset="0"/>
                <a:cs typeface="Segoe UI" pitchFamily="34" charset="0"/>
              </a:rPr>
              <a:t>Observations</a:t>
            </a:r>
            <a:endParaRPr lang="en-US" sz="4400" dirty="0">
              <a:solidFill>
                <a:schemeClr val="tx1"/>
              </a:solidFill>
              <a:latin typeface="Segoe UI" pitchFamily="34" charset="0"/>
              <a:ea typeface="Segoe UI" pitchFamily="34" charset="0"/>
              <a:cs typeface="Segoe UI" pitchFamily="34" charset="0"/>
            </a:endParaRPr>
          </a:p>
        </p:txBody>
      </p:sp>
      <p:sp>
        <p:nvSpPr>
          <p:cNvPr id="5" name="TextBox 4"/>
          <p:cNvSpPr txBox="1"/>
          <p:nvPr/>
        </p:nvSpPr>
        <p:spPr>
          <a:xfrm>
            <a:off x="401053" y="1110460"/>
            <a:ext cx="4106830"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Structure to support strategy</a:t>
            </a:r>
            <a:endParaRPr lang="en-US" sz="2400" dirty="0">
              <a:latin typeface="Segoe UI" pitchFamily="34" charset="0"/>
              <a:ea typeface="Segoe UI" pitchFamily="34" charset="0"/>
              <a:cs typeface="Segoe UI" pitchFamily="34" charset="0"/>
            </a:endParaRPr>
          </a:p>
        </p:txBody>
      </p:sp>
      <p:sp>
        <p:nvSpPr>
          <p:cNvPr id="6" name="TextBox 5"/>
          <p:cNvSpPr txBox="1"/>
          <p:nvPr/>
        </p:nvSpPr>
        <p:spPr>
          <a:xfrm>
            <a:off x="3962399" y="1802958"/>
            <a:ext cx="1240853"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Event(s)</a:t>
            </a:r>
            <a:endParaRPr lang="en-US" sz="2400" dirty="0">
              <a:latin typeface="Segoe UI" pitchFamily="34" charset="0"/>
              <a:ea typeface="Segoe UI" pitchFamily="34" charset="0"/>
              <a:cs typeface="Segoe UI" pitchFamily="34" charset="0"/>
            </a:endParaRPr>
          </a:p>
        </p:txBody>
      </p:sp>
      <p:sp>
        <p:nvSpPr>
          <p:cNvPr id="8" name="TextBox 7"/>
          <p:cNvSpPr txBox="1"/>
          <p:nvPr/>
        </p:nvSpPr>
        <p:spPr>
          <a:xfrm>
            <a:off x="5596775" y="1802958"/>
            <a:ext cx="1859035"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Opportunity</a:t>
            </a:r>
            <a:endParaRPr lang="en-US" sz="2400" dirty="0">
              <a:latin typeface="Segoe UI" pitchFamily="34" charset="0"/>
              <a:ea typeface="Segoe UI" pitchFamily="34" charset="0"/>
              <a:cs typeface="Segoe UI" pitchFamily="34" charset="0"/>
            </a:endParaRPr>
          </a:p>
        </p:txBody>
      </p:sp>
      <p:sp>
        <p:nvSpPr>
          <p:cNvPr id="9" name="TextBox 8"/>
          <p:cNvSpPr txBox="1"/>
          <p:nvPr/>
        </p:nvSpPr>
        <p:spPr>
          <a:xfrm>
            <a:off x="2374029" y="2621974"/>
            <a:ext cx="2101794"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User-centered</a:t>
            </a:r>
            <a:endParaRPr lang="en-US" sz="2400" dirty="0">
              <a:latin typeface="Segoe UI" pitchFamily="34" charset="0"/>
              <a:ea typeface="Segoe UI" pitchFamily="34" charset="0"/>
              <a:cs typeface="Segoe UI" pitchFamily="34" charset="0"/>
            </a:endParaRPr>
          </a:p>
        </p:txBody>
      </p:sp>
      <p:sp>
        <p:nvSpPr>
          <p:cNvPr id="10" name="TextBox 9"/>
          <p:cNvSpPr txBox="1"/>
          <p:nvPr/>
        </p:nvSpPr>
        <p:spPr>
          <a:xfrm>
            <a:off x="401053" y="3083639"/>
            <a:ext cx="2972609"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University alignment</a:t>
            </a:r>
            <a:endParaRPr lang="en-US" sz="2400" dirty="0">
              <a:latin typeface="Segoe UI" pitchFamily="34" charset="0"/>
              <a:ea typeface="Segoe UI" pitchFamily="34" charset="0"/>
              <a:cs typeface="Segoe UI" pitchFamily="34" charset="0"/>
            </a:endParaRPr>
          </a:p>
        </p:txBody>
      </p:sp>
      <p:sp>
        <p:nvSpPr>
          <p:cNvPr id="11" name="TextBox 10"/>
          <p:cNvSpPr txBox="1"/>
          <p:nvPr/>
        </p:nvSpPr>
        <p:spPr>
          <a:xfrm>
            <a:off x="6345891" y="3869703"/>
            <a:ext cx="2308902"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Shared Services</a:t>
            </a:r>
            <a:endParaRPr lang="en-US" sz="2400" dirty="0">
              <a:latin typeface="Segoe UI" pitchFamily="34" charset="0"/>
              <a:ea typeface="Segoe UI" pitchFamily="34" charset="0"/>
              <a:cs typeface="Segoe UI" pitchFamily="34" charset="0"/>
            </a:endParaRPr>
          </a:p>
        </p:txBody>
      </p:sp>
      <p:sp>
        <p:nvSpPr>
          <p:cNvPr id="12" name="TextBox 11"/>
          <p:cNvSpPr txBox="1"/>
          <p:nvPr/>
        </p:nvSpPr>
        <p:spPr>
          <a:xfrm>
            <a:off x="4128548" y="3500371"/>
            <a:ext cx="1923412" cy="830997"/>
          </a:xfrm>
          <a:prstGeom prst="rect">
            <a:avLst/>
          </a:prstGeom>
          <a:noFill/>
        </p:spPr>
        <p:txBody>
          <a:bodyPr wrap="none" rtlCol="0">
            <a:spAutoFit/>
          </a:bodyPr>
          <a:lstStyle/>
          <a:p>
            <a:pPr algn="ctr"/>
            <a:r>
              <a:rPr lang="en-US" sz="2400" dirty="0" smtClean="0">
                <a:latin typeface="Segoe UI" pitchFamily="34" charset="0"/>
                <a:ea typeface="Segoe UI" pitchFamily="34" charset="0"/>
                <a:cs typeface="Segoe UI" pitchFamily="34" charset="0"/>
              </a:rPr>
              <a:t>Extra-library </a:t>
            </a:r>
          </a:p>
          <a:p>
            <a:pPr algn="ctr"/>
            <a:r>
              <a:rPr lang="en-US" sz="2400" dirty="0" smtClean="0">
                <a:latin typeface="Segoe UI" pitchFamily="34" charset="0"/>
                <a:ea typeface="Segoe UI" pitchFamily="34" charset="0"/>
                <a:cs typeface="Segoe UI" pitchFamily="34" charset="0"/>
              </a:rPr>
              <a:t>skill sets</a:t>
            </a:r>
            <a:endParaRPr lang="en-US" sz="2400" dirty="0">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new rules</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1676400" y="685800"/>
            <a:ext cx="7467600" cy="5591025"/>
          </a:xfrm>
          <a:prstGeom prst="rect">
            <a:avLst/>
          </a:prstGeom>
          <a:noFill/>
          <a:ln w="9525">
            <a:noFill/>
            <a:miter lim="800000"/>
            <a:headEnd/>
            <a:tailEnd/>
          </a:ln>
        </p:spPr>
      </p:pic>
      <p:sp>
        <p:nvSpPr>
          <p:cNvPr id="5" name="Rectangle 4"/>
          <p:cNvSpPr/>
          <p:nvPr/>
        </p:nvSpPr>
        <p:spPr>
          <a:xfrm>
            <a:off x="0" y="5562600"/>
            <a:ext cx="6477000" cy="461665"/>
          </a:xfrm>
          <a:prstGeom prst="rect">
            <a:avLst/>
          </a:prstGeom>
        </p:spPr>
        <p:txBody>
          <a:bodyPr wrap="square">
            <a:spAutoFit/>
          </a:bodyPr>
          <a:lstStyle/>
          <a:p>
            <a:r>
              <a:rPr lang="en-US" sz="1200" dirty="0" smtClean="0">
                <a:solidFill>
                  <a:prstClr val="black"/>
                </a:solidFill>
                <a:hlinkClick r:id="rId4"/>
              </a:rPr>
              <a:t>http://www.arl.org/resources/pubs/mmproceedings/160mm-proceedings.shtml#colls</a:t>
            </a:r>
            <a:endParaRPr lang="en-US" sz="1200" dirty="0" smtClean="0">
              <a:solidFill>
                <a:prstClr val="black"/>
              </a:solidFill>
            </a:endParaRPr>
          </a:p>
          <a:p>
            <a:r>
              <a:rPr lang="en-US" sz="1200" dirty="0" smtClean="0">
                <a:solidFill>
                  <a:prstClr val="black"/>
                </a:solidFill>
              </a:rPr>
              <a:t>Wendy </a:t>
            </a:r>
            <a:r>
              <a:rPr lang="en-US" sz="1200" dirty="0" err="1" smtClean="0">
                <a:solidFill>
                  <a:prstClr val="black"/>
                </a:solidFill>
              </a:rPr>
              <a:t>Lougee</a:t>
            </a:r>
            <a:r>
              <a:rPr lang="en-US" sz="1200" dirty="0" smtClean="0">
                <a:solidFill>
                  <a:prstClr val="black"/>
                </a:solidFill>
              </a:rPr>
              <a:t> at the 4 May 2012 ARL Membership Meeting Chicago, IL </a:t>
            </a:r>
            <a:endParaRPr lang="en-US" sz="1200" dirty="0">
              <a:solidFill>
                <a:prstClr val="black"/>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534400" cy="609600"/>
          </a:xfrm>
        </p:spPr>
        <p:txBody>
          <a:bodyPr/>
          <a:lstStyle/>
          <a:p>
            <a:r>
              <a:rPr lang="en-US" sz="4400" dirty="0" smtClean="0">
                <a:solidFill>
                  <a:schemeClr val="tx1"/>
                </a:solidFill>
                <a:latin typeface="Segoe UI" pitchFamily="34" charset="0"/>
                <a:ea typeface="Segoe UI" pitchFamily="34" charset="0"/>
                <a:cs typeface="Segoe UI" pitchFamily="34" charset="0"/>
              </a:rPr>
              <a:t>Observations</a:t>
            </a:r>
            <a:endParaRPr lang="en-US" dirty="0">
              <a:solidFill>
                <a:schemeClr val="tx1"/>
              </a:solidFill>
              <a:latin typeface="Segoe UI" pitchFamily="34" charset="0"/>
              <a:ea typeface="Segoe UI" pitchFamily="34" charset="0"/>
              <a:cs typeface="Segoe UI" pitchFamily="34" charset="0"/>
            </a:endParaRPr>
          </a:p>
        </p:txBody>
      </p:sp>
      <p:sp>
        <p:nvSpPr>
          <p:cNvPr id="5" name="TextBox 4"/>
          <p:cNvSpPr txBox="1"/>
          <p:nvPr/>
        </p:nvSpPr>
        <p:spPr>
          <a:xfrm>
            <a:off x="401053" y="1110460"/>
            <a:ext cx="4106830"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Structure to support strategy</a:t>
            </a:r>
            <a:endParaRPr lang="en-US" sz="2400" dirty="0">
              <a:latin typeface="Segoe UI" pitchFamily="34" charset="0"/>
              <a:ea typeface="Segoe UI" pitchFamily="34" charset="0"/>
              <a:cs typeface="Segoe UI" pitchFamily="34" charset="0"/>
            </a:endParaRPr>
          </a:p>
        </p:txBody>
      </p:sp>
      <p:sp>
        <p:nvSpPr>
          <p:cNvPr id="6" name="TextBox 5"/>
          <p:cNvSpPr txBox="1"/>
          <p:nvPr/>
        </p:nvSpPr>
        <p:spPr>
          <a:xfrm>
            <a:off x="3962399" y="1802958"/>
            <a:ext cx="1240853"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Event(s)</a:t>
            </a:r>
            <a:endParaRPr lang="en-US" sz="2400" dirty="0">
              <a:latin typeface="Segoe UI" pitchFamily="34" charset="0"/>
              <a:ea typeface="Segoe UI" pitchFamily="34" charset="0"/>
              <a:cs typeface="Segoe UI" pitchFamily="34" charset="0"/>
            </a:endParaRPr>
          </a:p>
        </p:txBody>
      </p:sp>
      <p:sp>
        <p:nvSpPr>
          <p:cNvPr id="8" name="TextBox 7"/>
          <p:cNvSpPr txBox="1"/>
          <p:nvPr/>
        </p:nvSpPr>
        <p:spPr>
          <a:xfrm>
            <a:off x="5596775" y="1802958"/>
            <a:ext cx="1859035"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Opportunity</a:t>
            </a:r>
            <a:endParaRPr lang="en-US" sz="2400" dirty="0">
              <a:latin typeface="Segoe UI" pitchFamily="34" charset="0"/>
              <a:ea typeface="Segoe UI" pitchFamily="34" charset="0"/>
              <a:cs typeface="Segoe UI" pitchFamily="34" charset="0"/>
            </a:endParaRPr>
          </a:p>
        </p:txBody>
      </p:sp>
      <p:sp>
        <p:nvSpPr>
          <p:cNvPr id="9" name="TextBox 8"/>
          <p:cNvSpPr txBox="1"/>
          <p:nvPr/>
        </p:nvSpPr>
        <p:spPr>
          <a:xfrm>
            <a:off x="2374029" y="2621974"/>
            <a:ext cx="2101794"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User-centered</a:t>
            </a:r>
            <a:endParaRPr lang="en-US" sz="2400" dirty="0">
              <a:latin typeface="Segoe UI" pitchFamily="34" charset="0"/>
              <a:ea typeface="Segoe UI" pitchFamily="34" charset="0"/>
              <a:cs typeface="Segoe UI" pitchFamily="34" charset="0"/>
            </a:endParaRPr>
          </a:p>
        </p:txBody>
      </p:sp>
      <p:sp>
        <p:nvSpPr>
          <p:cNvPr id="10" name="TextBox 9"/>
          <p:cNvSpPr txBox="1"/>
          <p:nvPr/>
        </p:nvSpPr>
        <p:spPr>
          <a:xfrm>
            <a:off x="401053" y="3083639"/>
            <a:ext cx="2972609"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University alignment</a:t>
            </a:r>
            <a:endParaRPr lang="en-US" sz="2400" dirty="0">
              <a:latin typeface="Segoe UI" pitchFamily="34" charset="0"/>
              <a:ea typeface="Segoe UI" pitchFamily="34" charset="0"/>
              <a:cs typeface="Segoe UI" pitchFamily="34" charset="0"/>
            </a:endParaRPr>
          </a:p>
        </p:txBody>
      </p:sp>
      <p:sp>
        <p:nvSpPr>
          <p:cNvPr id="11" name="TextBox 10"/>
          <p:cNvSpPr txBox="1"/>
          <p:nvPr/>
        </p:nvSpPr>
        <p:spPr>
          <a:xfrm>
            <a:off x="6345891" y="3869703"/>
            <a:ext cx="2308902" cy="461665"/>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Shared Services</a:t>
            </a:r>
            <a:endParaRPr lang="en-US" sz="2400" dirty="0">
              <a:latin typeface="Segoe UI" pitchFamily="34" charset="0"/>
              <a:ea typeface="Segoe UI" pitchFamily="34" charset="0"/>
              <a:cs typeface="Segoe UI" pitchFamily="34" charset="0"/>
            </a:endParaRPr>
          </a:p>
        </p:txBody>
      </p:sp>
      <p:sp>
        <p:nvSpPr>
          <p:cNvPr id="12" name="TextBox 11"/>
          <p:cNvSpPr txBox="1"/>
          <p:nvPr/>
        </p:nvSpPr>
        <p:spPr>
          <a:xfrm>
            <a:off x="4128548" y="3500371"/>
            <a:ext cx="1923412" cy="830997"/>
          </a:xfrm>
          <a:prstGeom prst="rect">
            <a:avLst/>
          </a:prstGeom>
          <a:noFill/>
        </p:spPr>
        <p:txBody>
          <a:bodyPr wrap="none" rtlCol="0">
            <a:spAutoFit/>
          </a:bodyPr>
          <a:lstStyle/>
          <a:p>
            <a:pPr algn="ctr"/>
            <a:r>
              <a:rPr lang="en-US" sz="2400" dirty="0" smtClean="0">
                <a:latin typeface="Segoe UI" pitchFamily="34" charset="0"/>
                <a:ea typeface="Segoe UI" pitchFamily="34" charset="0"/>
                <a:cs typeface="Segoe UI" pitchFamily="34" charset="0"/>
              </a:rPr>
              <a:t>Extra-library </a:t>
            </a:r>
          </a:p>
          <a:p>
            <a:pPr algn="ctr"/>
            <a:r>
              <a:rPr lang="en-US" sz="2400" dirty="0" smtClean="0">
                <a:latin typeface="Segoe UI" pitchFamily="34" charset="0"/>
                <a:ea typeface="Segoe UI" pitchFamily="34" charset="0"/>
                <a:cs typeface="Segoe UI" pitchFamily="34" charset="0"/>
              </a:rPr>
              <a:t>skill sets</a:t>
            </a:r>
            <a:endParaRPr lang="en-US" sz="2400" dirty="0">
              <a:latin typeface="Segoe UI" pitchFamily="34" charset="0"/>
              <a:ea typeface="Segoe UI" pitchFamily="34" charset="0"/>
              <a:cs typeface="Segoe UI" pitchFamily="34" charset="0"/>
            </a:endParaRPr>
          </a:p>
        </p:txBody>
      </p:sp>
      <p:sp>
        <p:nvSpPr>
          <p:cNvPr id="13" name="TextBox 12"/>
          <p:cNvSpPr txBox="1"/>
          <p:nvPr/>
        </p:nvSpPr>
        <p:spPr>
          <a:xfrm>
            <a:off x="517470" y="4100535"/>
            <a:ext cx="2313454" cy="830997"/>
          </a:xfrm>
          <a:prstGeom prst="rect">
            <a:avLst/>
          </a:prstGeom>
          <a:noFill/>
        </p:spPr>
        <p:txBody>
          <a:bodyPr wrap="none" rtlCol="0">
            <a:spAutoFit/>
          </a:bodyPr>
          <a:lstStyle/>
          <a:p>
            <a:pPr algn="ctr"/>
            <a:r>
              <a:rPr lang="en-US" sz="2400" dirty="0" smtClean="0">
                <a:latin typeface="Segoe UI" pitchFamily="34" charset="0"/>
                <a:ea typeface="Segoe UI" pitchFamily="34" charset="0"/>
                <a:cs typeface="Segoe UI" pitchFamily="34" charset="0"/>
              </a:rPr>
              <a:t>Specific gravity </a:t>
            </a:r>
          </a:p>
          <a:p>
            <a:pPr algn="ctr"/>
            <a:r>
              <a:rPr lang="en-US" sz="2400" dirty="0" smtClean="0">
                <a:latin typeface="Segoe UI" pitchFamily="34" charset="0"/>
                <a:ea typeface="Segoe UI" pitchFamily="34" charset="0"/>
                <a:cs typeface="Segoe UI" pitchFamily="34" charset="0"/>
              </a:rPr>
              <a:t>of services</a:t>
            </a:r>
            <a:endParaRPr lang="en-US" sz="2400" dirty="0">
              <a:latin typeface="Segoe UI" pitchFamily="34" charset="0"/>
              <a:ea typeface="Segoe UI" pitchFamily="34" charset="0"/>
              <a:cs typeface="Segoe UI" pitchFamily="34" charset="0"/>
            </a:endParaRPr>
          </a:p>
        </p:txBody>
      </p:sp>
      <p:sp>
        <p:nvSpPr>
          <p:cNvPr id="14" name="TextBox 13"/>
          <p:cNvSpPr txBox="1"/>
          <p:nvPr/>
        </p:nvSpPr>
        <p:spPr>
          <a:xfrm>
            <a:off x="2287050" y="4931532"/>
            <a:ext cx="2205284" cy="830997"/>
          </a:xfrm>
          <a:prstGeom prst="rect">
            <a:avLst/>
          </a:prstGeom>
          <a:noFill/>
        </p:spPr>
        <p:txBody>
          <a:bodyPr wrap="none" rtlCol="0">
            <a:spAutoFit/>
          </a:bodyPr>
          <a:lstStyle/>
          <a:p>
            <a:pPr algn="ctr"/>
            <a:r>
              <a:rPr lang="en-US" sz="2400" dirty="0" smtClean="0">
                <a:latin typeface="Segoe UI" pitchFamily="34" charset="0"/>
                <a:ea typeface="Segoe UI" pitchFamily="34" charset="0"/>
                <a:cs typeface="Segoe UI" pitchFamily="34" charset="0"/>
              </a:rPr>
              <a:t>Community of </a:t>
            </a:r>
          </a:p>
          <a:p>
            <a:pPr algn="ctr"/>
            <a:r>
              <a:rPr lang="en-US" sz="2400" dirty="0" smtClean="0">
                <a:latin typeface="Segoe UI" pitchFamily="34" charset="0"/>
                <a:ea typeface="Segoe UI" pitchFamily="34" charset="0"/>
                <a:cs typeface="Segoe UI" pitchFamily="34" charset="0"/>
              </a:rPr>
              <a:t>Practice</a:t>
            </a:r>
            <a:endParaRPr lang="en-US" sz="2400" dirty="0">
              <a:latin typeface="Segoe UI" pitchFamily="34" charset="0"/>
              <a:ea typeface="Segoe UI" pitchFamily="34" charset="0"/>
              <a:cs typeface="Segoe UI" pitchFamily="34" charset="0"/>
            </a:endParaRPr>
          </a:p>
        </p:txBody>
      </p:sp>
      <p:sp>
        <p:nvSpPr>
          <p:cNvPr id="15" name="TextBox 14"/>
          <p:cNvSpPr txBox="1"/>
          <p:nvPr/>
        </p:nvSpPr>
        <p:spPr>
          <a:xfrm>
            <a:off x="5410200" y="4953001"/>
            <a:ext cx="2808974" cy="2062103"/>
          </a:xfrm>
          <a:prstGeom prst="rect">
            <a:avLst/>
          </a:prstGeom>
          <a:noFill/>
        </p:spPr>
        <p:txBody>
          <a:bodyPr wrap="square" rtlCol="0">
            <a:spAutoFit/>
          </a:bodyPr>
          <a:lstStyle/>
          <a:p>
            <a:r>
              <a:rPr lang="en-US" sz="2400" dirty="0" smtClean="0">
                <a:latin typeface="Segoe UI" pitchFamily="34" charset="0"/>
                <a:ea typeface="Segoe UI" pitchFamily="34" charset="0"/>
                <a:cs typeface="Segoe UI" pitchFamily="34" charset="0"/>
              </a:rPr>
              <a:t>Success essentials</a:t>
            </a:r>
          </a:p>
          <a:p>
            <a:pPr>
              <a:buFont typeface="Arial" pitchFamily="34" charset="0"/>
              <a:buChar char="•"/>
            </a:pPr>
            <a:r>
              <a:rPr lang="en-US" sz="2000" dirty="0" smtClean="0">
                <a:latin typeface="Segoe UI" pitchFamily="34" charset="0"/>
                <a:ea typeface="Segoe UI" pitchFamily="34" charset="0"/>
                <a:cs typeface="Segoe UI" pitchFamily="34" charset="0"/>
              </a:rPr>
              <a:t>Principles</a:t>
            </a:r>
          </a:p>
          <a:p>
            <a:pPr>
              <a:buFont typeface="Arial" pitchFamily="34" charset="0"/>
              <a:buChar char="•"/>
            </a:pPr>
            <a:r>
              <a:rPr lang="en-US" sz="2000" dirty="0" smtClean="0">
                <a:latin typeface="Segoe UI" pitchFamily="34" charset="0"/>
                <a:ea typeface="Segoe UI" pitchFamily="34" charset="0"/>
                <a:cs typeface="Segoe UI" pitchFamily="34" charset="0"/>
              </a:rPr>
              <a:t>Advance management</a:t>
            </a:r>
          </a:p>
          <a:p>
            <a:pPr>
              <a:buFont typeface="Arial" pitchFamily="34" charset="0"/>
              <a:buChar char="•"/>
            </a:pPr>
            <a:r>
              <a:rPr lang="en-US" sz="2000" dirty="0" smtClean="0">
                <a:latin typeface="Segoe UI" pitchFamily="34" charset="0"/>
                <a:ea typeface="Segoe UI" pitchFamily="34" charset="0"/>
                <a:cs typeface="Segoe UI" pitchFamily="34" charset="0"/>
              </a:rPr>
              <a:t>Communication</a:t>
            </a:r>
          </a:p>
          <a:p>
            <a:pPr>
              <a:buFont typeface="Arial" pitchFamily="34" charset="0"/>
              <a:buChar char="•"/>
            </a:pPr>
            <a:r>
              <a:rPr lang="en-US" sz="2000" dirty="0" smtClean="0">
                <a:latin typeface="Segoe UI" pitchFamily="34" charset="0"/>
                <a:ea typeface="Segoe UI" pitchFamily="34" charset="0"/>
                <a:cs typeface="Segoe UI" pitchFamily="34" charset="0"/>
              </a:rPr>
              <a:t>Master space plan</a:t>
            </a:r>
          </a:p>
          <a:p>
            <a:endParaRPr lang="en-US" sz="2400" dirty="0">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Reorganized? Restructured? </a:t>
            </a:r>
            <a:endParaRPr lang="en-US" dirty="0">
              <a:latin typeface="Segoe UI" pitchFamily="34" charset="0"/>
              <a:ea typeface="Segoe UI" pitchFamily="34" charset="0"/>
              <a:cs typeface="Segoe UI" pitchFamily="34" charset="0"/>
            </a:endParaRPr>
          </a:p>
        </p:txBody>
      </p:sp>
      <p:sp>
        <p:nvSpPr>
          <p:cNvPr id="5" name="Slide Number Placeholder 4"/>
          <p:cNvSpPr>
            <a:spLocks noGrp="1"/>
          </p:cNvSpPr>
          <p:nvPr>
            <p:ph type="sldNum" sz="quarter" idx="12"/>
          </p:nvPr>
        </p:nvSpPr>
        <p:spPr/>
        <p:txBody>
          <a:bodyPr/>
          <a:lstStyle/>
          <a:p>
            <a:fld id="{6B3AA010-7757-41E0-A212-D41514C97AA5}" type="slidenum">
              <a:rPr lang="en-US" smtClean="0"/>
              <a:pPr/>
              <a:t>25</a:t>
            </a:fld>
            <a:endParaRPr lang="en-US"/>
          </a:p>
        </p:txBody>
      </p:sp>
      <p:sp>
        <p:nvSpPr>
          <p:cNvPr id="3" name="Content Placeholder 2"/>
          <p:cNvSpPr>
            <a:spLocks noGrp="1"/>
          </p:cNvSpPr>
          <p:nvPr>
            <p:ph sz="half" idx="4294967295"/>
          </p:nvPr>
        </p:nvSpPr>
        <p:spPr>
          <a:xfrm>
            <a:off x="0" y="1371600"/>
            <a:ext cx="5199063" cy="1463675"/>
          </a:xfrm>
        </p:spPr>
        <p:txBody>
          <a:bodyPr>
            <a:noAutofit/>
          </a:bodyPr>
          <a:lstStyle/>
          <a:p>
            <a:pPr marL="0" indent="0">
              <a:lnSpc>
                <a:spcPct val="110000"/>
              </a:lnSpc>
              <a:spcBef>
                <a:spcPts val="0"/>
              </a:spcBef>
              <a:buNone/>
            </a:pPr>
            <a:r>
              <a:rPr lang="en-US" dirty="0" smtClean="0">
                <a:latin typeface="Segoe UI" pitchFamily="34" charset="0"/>
                <a:ea typeface="Segoe UI" pitchFamily="34" charset="0"/>
                <a:cs typeface="Segoe UI" pitchFamily="34" charset="0"/>
              </a:rPr>
              <a:t>radical, novel, innovative </a:t>
            </a:r>
          </a:p>
          <a:p>
            <a:pPr marL="400050" lvl="1" indent="0">
              <a:lnSpc>
                <a:spcPct val="110000"/>
              </a:lnSpc>
              <a:spcBef>
                <a:spcPts val="0"/>
              </a:spcBef>
            </a:pPr>
            <a:r>
              <a:rPr lang="en-US" dirty="0" smtClean="0">
                <a:latin typeface="Segoe UI" pitchFamily="34" charset="0"/>
                <a:ea typeface="Segoe UI" pitchFamily="34" charset="0"/>
                <a:cs typeface="Segoe UI" pitchFamily="34" charset="0"/>
              </a:rPr>
              <a:t>organization structures</a:t>
            </a:r>
          </a:p>
          <a:p>
            <a:pPr marL="400050" lvl="1" indent="0">
              <a:lnSpc>
                <a:spcPct val="110000"/>
              </a:lnSpc>
              <a:spcBef>
                <a:spcPts val="0"/>
              </a:spcBef>
            </a:pPr>
            <a:r>
              <a:rPr lang="en-US" dirty="0" smtClean="0">
                <a:latin typeface="Segoe UI" pitchFamily="34" charset="0"/>
                <a:ea typeface="Segoe UI" pitchFamily="34" charset="0"/>
                <a:cs typeface="Segoe UI" pitchFamily="34" charset="0"/>
              </a:rPr>
              <a:t>senior management portfolios</a:t>
            </a:r>
          </a:p>
        </p:txBody>
      </p:sp>
      <p:sp>
        <p:nvSpPr>
          <p:cNvPr id="12" name="Content Placeholder 2"/>
          <p:cNvSpPr txBox="1">
            <a:spLocks/>
          </p:cNvSpPr>
          <p:nvPr/>
        </p:nvSpPr>
        <p:spPr>
          <a:xfrm>
            <a:off x="228600" y="3276600"/>
            <a:ext cx="5199401" cy="1463842"/>
          </a:xfrm>
          <a:prstGeom prst="rect">
            <a:avLst/>
          </a:prstGeom>
          <a:ln>
            <a:noFill/>
          </a:ln>
        </p:spPr>
        <p:txBody>
          <a:bodyPr vert="horz" lIns="91440" tIns="45720" rIns="91440" bIns="45720" rtlCol="0">
            <a:noAutofit/>
          </a:bodyPr>
          <a:lstStyle/>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rPr>
              <a:t>Structure</a:t>
            </a:r>
            <a:r>
              <a:rPr kumimoji="0" lang="en-US" sz="3200" b="0" i="0" u="none" strike="noStrike" kern="1200" cap="none" spc="0" normalizeH="0" noProof="0" dirty="0" smtClean="0">
                <a:ln>
                  <a:noFill/>
                </a:ln>
                <a:solidFill>
                  <a:srgbClr val="646464"/>
                </a:solidFill>
                <a:effectLst/>
                <a:uLnTx/>
                <a:uFillTx/>
                <a:latin typeface="Segoe UI" pitchFamily="34" charset="0"/>
                <a:ea typeface="Segoe UI" pitchFamily="34" charset="0"/>
                <a:cs typeface="Segoe UI" pitchFamily="34" charset="0"/>
              </a:rPr>
              <a:t> </a:t>
            </a:r>
          </a:p>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lang="en-US" sz="3200" dirty="0" smtClean="0">
                <a:solidFill>
                  <a:srgbClr val="646464"/>
                </a:solidFill>
                <a:latin typeface="Segoe UI" pitchFamily="34" charset="0"/>
                <a:ea typeface="Segoe UI" pitchFamily="34" charset="0"/>
                <a:cs typeface="Segoe UI" pitchFamily="34" charset="0"/>
              </a:rPr>
              <a:t>	</a:t>
            </a:r>
            <a:r>
              <a:rPr kumimoji="0" lang="en-US" sz="3200" b="0" i="0" u="none" strike="noStrike" kern="1200" cap="none" spc="0" normalizeH="0" noProof="0" dirty="0" smtClean="0">
                <a:ln>
                  <a:noFill/>
                </a:ln>
                <a:solidFill>
                  <a:srgbClr val="646464"/>
                </a:solidFill>
                <a:effectLst/>
                <a:uLnTx/>
                <a:uFillTx/>
                <a:latin typeface="Segoe UI" pitchFamily="34" charset="0"/>
                <a:ea typeface="Segoe UI" pitchFamily="34" charset="0"/>
                <a:cs typeface="Segoe UI" pitchFamily="34" charset="0"/>
              </a:rPr>
              <a:t>following </a:t>
            </a:r>
          </a:p>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lang="en-US" sz="3200" dirty="0" smtClean="0">
                <a:solidFill>
                  <a:srgbClr val="646464"/>
                </a:solidFill>
                <a:latin typeface="Segoe UI" pitchFamily="34" charset="0"/>
                <a:ea typeface="Segoe UI" pitchFamily="34" charset="0"/>
                <a:cs typeface="Segoe UI" pitchFamily="34" charset="0"/>
              </a:rPr>
              <a:t>		</a:t>
            </a:r>
            <a:r>
              <a:rPr kumimoji="0" lang="en-US" sz="3200" b="0" i="0" u="none" strike="noStrike" kern="1200" cap="none" spc="0" normalizeH="0" noProof="0" dirty="0" smtClean="0">
                <a:ln>
                  <a:noFill/>
                </a:ln>
                <a:solidFill>
                  <a:srgbClr val="646464"/>
                </a:solidFill>
                <a:effectLst/>
                <a:uLnTx/>
                <a:uFillTx/>
                <a:latin typeface="Segoe UI" pitchFamily="34" charset="0"/>
                <a:ea typeface="Segoe UI" pitchFamily="34" charset="0"/>
                <a:cs typeface="Segoe UI" pitchFamily="34" charset="0"/>
              </a:rPr>
              <a:t>Strategy?</a:t>
            </a:r>
            <a:endParaRPr kumimoji="0" lang="en-US" sz="32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endParaRPr>
          </a:p>
        </p:txBody>
      </p:sp>
      <p:sp>
        <p:nvSpPr>
          <p:cNvPr id="6" name="Content Placeholder 6"/>
          <p:cNvSpPr txBox="1">
            <a:spLocks/>
          </p:cNvSpPr>
          <p:nvPr/>
        </p:nvSpPr>
        <p:spPr>
          <a:xfrm>
            <a:off x="4876800" y="2133600"/>
            <a:ext cx="4038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rPr>
              <a:t>in order 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rPr>
              <a:t>align with changes in research and education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rPr>
              <a:t>align with university directions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646464"/>
                </a:solidFill>
                <a:effectLst/>
                <a:uLnTx/>
                <a:uFillTx/>
                <a:latin typeface="Segoe UI" pitchFamily="34" charset="0"/>
                <a:ea typeface="Segoe UI" pitchFamily="34" charset="0"/>
                <a:cs typeface="Segoe UI" pitchFamily="34" charset="0"/>
              </a:rPr>
              <a:t>ensure the library is responsive to expectations and constituencies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rgbClr val="646464"/>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smtClean="0"/>
          </a:p>
          <a:p>
            <a:endParaRPr lang="en-US" dirty="0" smtClean="0"/>
          </a:p>
          <a:p>
            <a:r>
              <a:rPr lang="en-US" dirty="0" smtClean="0"/>
              <a:t>Full citation:</a:t>
            </a:r>
          </a:p>
          <a:p>
            <a:r>
              <a:rPr lang="en-US" dirty="0" smtClean="0"/>
              <a:t>GALBRAITH, Jay R.. The Evolution of Enterprise Organization Designs. </a:t>
            </a:r>
            <a:r>
              <a:rPr lang="en-US" b="1" dirty="0" smtClean="0"/>
              <a:t>Journal of Organization Design</a:t>
            </a:r>
            <a:r>
              <a:rPr lang="en-US" dirty="0" smtClean="0"/>
              <a:t>, [</a:t>
            </a:r>
            <a:r>
              <a:rPr lang="en-US" dirty="0" err="1" smtClean="0"/>
              <a:t>S.l</a:t>
            </a:r>
            <a:r>
              <a:rPr lang="en-US" dirty="0" smtClean="0"/>
              <a:t>.], v. 1, n. 2, p. 1-13, </a:t>
            </a:r>
            <a:r>
              <a:rPr lang="en-US" dirty="0" err="1" smtClean="0"/>
              <a:t>aug</a:t>
            </a:r>
            <a:r>
              <a:rPr lang="en-US" dirty="0" smtClean="0"/>
              <a:t>. 2012. ISSN 2245-408X. Available at: &lt;</a:t>
            </a:r>
            <a:r>
              <a:rPr lang="en-US" dirty="0" smtClean="0">
                <a:hlinkClick r:id="rId2"/>
              </a:rPr>
              <a:t>http://www.jorgdesign.net/article/view/6342/6045</a:t>
            </a:r>
            <a:r>
              <a:rPr lang="en-US" dirty="0" smtClean="0"/>
              <a:t>&gt;.. doi:10.7146/jod.6342.</a:t>
            </a:r>
            <a:endParaRPr lang="en-US" dirty="0"/>
          </a:p>
        </p:txBody>
      </p:sp>
      <p:sp>
        <p:nvSpPr>
          <p:cNvPr id="2" name="Slide Number Placeholder 1"/>
          <p:cNvSpPr>
            <a:spLocks noGrp="1"/>
          </p:cNvSpPr>
          <p:nvPr>
            <p:ph type="sldNum" sz="quarter" idx="4294967295"/>
          </p:nvPr>
        </p:nvSpPr>
        <p:spPr>
          <a:xfrm>
            <a:off x="7010400" y="6356350"/>
            <a:ext cx="2133600" cy="365125"/>
          </a:xfrm>
        </p:spPr>
        <p:txBody>
          <a:bodyPr/>
          <a:lstStyle/>
          <a:p>
            <a:fld id="{6B3AA010-7757-41E0-A212-D41514C97AA5}" type="slidenum">
              <a:rPr lang="en-US" smtClean="0"/>
              <a:pPr/>
              <a:t>26</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Reorganized? Restructured? </a:t>
            </a:r>
            <a:endParaRPr lang="en-US" dirty="0">
              <a:latin typeface="Segoe UI" pitchFamily="34" charset="0"/>
              <a:ea typeface="Segoe UI" pitchFamily="34" charset="0"/>
              <a:cs typeface="Segoe UI" pitchFamily="34" charset="0"/>
            </a:endParaRPr>
          </a:p>
        </p:txBody>
      </p:sp>
      <p:sp>
        <p:nvSpPr>
          <p:cNvPr id="5" name="Slide Number Placeholder 4"/>
          <p:cNvSpPr>
            <a:spLocks noGrp="1"/>
          </p:cNvSpPr>
          <p:nvPr>
            <p:ph type="sldNum" sz="quarter" idx="12"/>
          </p:nvPr>
        </p:nvSpPr>
        <p:spPr/>
        <p:txBody>
          <a:bodyPr/>
          <a:lstStyle/>
          <a:p>
            <a:fld id="{6B3AA010-7757-41E0-A212-D41514C97AA5}" type="slidenum">
              <a:rPr lang="en-US" smtClean="0"/>
              <a:pPr/>
              <a:t>3</a:t>
            </a:fld>
            <a:endParaRPr lang="en-US"/>
          </a:p>
        </p:txBody>
      </p:sp>
      <p:sp>
        <p:nvSpPr>
          <p:cNvPr id="3" name="Content Placeholder 2"/>
          <p:cNvSpPr>
            <a:spLocks noGrp="1"/>
          </p:cNvSpPr>
          <p:nvPr>
            <p:ph sz="half" idx="4294967295"/>
          </p:nvPr>
        </p:nvSpPr>
        <p:spPr>
          <a:xfrm>
            <a:off x="0" y="1203325"/>
            <a:ext cx="5275263" cy="4525963"/>
          </a:xfrm>
        </p:spPr>
        <p:txBody>
          <a:bodyPr>
            <a:normAutofit/>
          </a:bodyPr>
          <a:lstStyle/>
          <a:p>
            <a:pPr marL="0" indent="0">
              <a:lnSpc>
                <a:spcPct val="110000"/>
              </a:lnSpc>
              <a:spcBef>
                <a:spcPts val="0"/>
              </a:spcBef>
              <a:buNone/>
            </a:pPr>
            <a:r>
              <a:rPr lang="en-US" dirty="0" smtClean="0">
                <a:latin typeface="Segoe UI" pitchFamily="34" charset="0"/>
                <a:ea typeface="Segoe UI" pitchFamily="34" charset="0"/>
                <a:cs typeface="Segoe UI" pitchFamily="34" charset="0"/>
              </a:rPr>
              <a:t>radical, novel, innovative </a:t>
            </a:r>
          </a:p>
          <a:p>
            <a:pPr marL="400050" lvl="1" indent="0">
              <a:lnSpc>
                <a:spcPct val="110000"/>
              </a:lnSpc>
              <a:spcBef>
                <a:spcPts val="0"/>
              </a:spcBef>
            </a:pPr>
            <a:r>
              <a:rPr lang="en-US" dirty="0" smtClean="0">
                <a:latin typeface="Segoe UI" pitchFamily="34" charset="0"/>
                <a:ea typeface="Segoe UI" pitchFamily="34" charset="0"/>
                <a:cs typeface="Segoe UI" pitchFamily="34" charset="0"/>
              </a:rPr>
              <a:t>organization structures</a:t>
            </a:r>
          </a:p>
          <a:p>
            <a:pPr marL="400050" lvl="1" indent="0">
              <a:lnSpc>
                <a:spcPct val="110000"/>
              </a:lnSpc>
              <a:spcBef>
                <a:spcPts val="0"/>
              </a:spcBef>
            </a:pPr>
            <a:r>
              <a:rPr lang="en-US" dirty="0" smtClean="0">
                <a:latin typeface="Segoe UI" pitchFamily="34" charset="0"/>
                <a:ea typeface="Segoe UI" pitchFamily="34" charset="0"/>
                <a:cs typeface="Segoe UI" pitchFamily="34" charset="0"/>
              </a:rPr>
              <a:t>senior management portfolios</a:t>
            </a:r>
          </a:p>
        </p:txBody>
      </p:sp>
      <p:pic>
        <p:nvPicPr>
          <p:cNvPr id="6" name="Picture 2"/>
          <p:cNvPicPr>
            <a:picLocks noChangeAspect="1" noChangeArrowheads="1"/>
          </p:cNvPicPr>
          <p:nvPr/>
        </p:nvPicPr>
        <p:blipFill>
          <a:blip r:embed="rId3" cstate="print"/>
          <a:srcRect/>
          <a:stretch>
            <a:fillRect/>
          </a:stretch>
        </p:blipFill>
        <p:spPr bwMode="auto">
          <a:xfrm>
            <a:off x="2839335" y="2667000"/>
            <a:ext cx="5847465" cy="3702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0" y="0"/>
            <a:ext cx="4420069" cy="6952998"/>
          </a:xfrm>
          <a:prstGeom prst="rect">
            <a:avLst/>
          </a:prstGeom>
          <a:noFill/>
          <a:ln w="9525">
            <a:noFill/>
            <a:miter lim="800000"/>
            <a:headEnd/>
            <a:tailEnd/>
          </a:ln>
        </p:spPr>
      </p:pic>
      <p:sp>
        <p:nvSpPr>
          <p:cNvPr id="3" name="TextBox 2"/>
          <p:cNvSpPr txBox="1"/>
          <p:nvPr/>
        </p:nvSpPr>
        <p:spPr>
          <a:xfrm rot="5400000">
            <a:off x="5797034" y="3511034"/>
            <a:ext cx="6324600" cy="369332"/>
          </a:xfrm>
          <a:prstGeom prst="rect">
            <a:avLst/>
          </a:prstGeom>
          <a:noFill/>
        </p:spPr>
        <p:txBody>
          <a:bodyPr wrap="square" rtlCol="0">
            <a:spAutoFit/>
          </a:bodyPr>
          <a:lstStyle/>
          <a:p>
            <a:r>
              <a:rPr lang="en-US" sz="1200" dirty="0" smtClean="0">
                <a:latin typeface="Segoe UI" pitchFamily="34" charset="0"/>
                <a:ea typeface="Segoe UI" pitchFamily="34" charset="0"/>
                <a:cs typeface="Segoe UI" pitchFamily="34" charset="0"/>
              </a:rPr>
              <a:t>http://www.wired.com/2014/03/stunningly-complex-organization-chart-19th-century</a:t>
            </a:r>
            <a:r>
              <a:rPr lang="en-US" dirty="0" smtClean="0">
                <a:latin typeface="Segoe UI" pitchFamily="34" charset="0"/>
                <a:ea typeface="Segoe UI" pitchFamily="34" charset="0"/>
                <a:cs typeface="Segoe UI" pitchFamily="34" charset="0"/>
              </a:rPr>
              <a:t>/</a:t>
            </a:r>
            <a:endParaRPr lang="en-US" dirty="0">
              <a:latin typeface="Segoe UI" pitchFamily="34" charset="0"/>
              <a:ea typeface="Segoe UI" pitchFamily="34" charset="0"/>
              <a:cs typeface="Segoe UI" pitchFamily="34" charset="0"/>
            </a:endParaRPr>
          </a:p>
        </p:txBody>
      </p:sp>
      <p:sp>
        <p:nvSpPr>
          <p:cNvPr id="4" name="TextBox 3"/>
          <p:cNvSpPr txBox="1"/>
          <p:nvPr/>
        </p:nvSpPr>
        <p:spPr>
          <a:xfrm>
            <a:off x="533400" y="762000"/>
            <a:ext cx="2110642" cy="1200329"/>
          </a:xfrm>
          <a:prstGeom prst="rect">
            <a:avLst/>
          </a:prstGeom>
          <a:noFill/>
        </p:spPr>
        <p:txBody>
          <a:bodyPr wrap="none" rtlCol="0">
            <a:spAutoFit/>
          </a:bodyPr>
          <a:lstStyle/>
          <a:p>
            <a:r>
              <a:rPr lang="en-US" sz="2400" dirty="0" smtClean="0">
                <a:latin typeface="Segoe UI" pitchFamily="34" charset="0"/>
                <a:ea typeface="Segoe UI" pitchFamily="34" charset="0"/>
                <a:cs typeface="Segoe UI" pitchFamily="34" charset="0"/>
              </a:rPr>
              <a:t>Charts, </a:t>
            </a:r>
          </a:p>
          <a:p>
            <a:r>
              <a:rPr lang="en-US" sz="2400" dirty="0" smtClean="0">
                <a:latin typeface="Segoe UI" pitchFamily="34" charset="0"/>
                <a:ea typeface="Segoe UI" pitchFamily="34" charset="0"/>
                <a:cs typeface="Segoe UI" pitchFamily="34" charset="0"/>
              </a:rPr>
              <a:t> Structure, </a:t>
            </a:r>
          </a:p>
          <a:p>
            <a:r>
              <a:rPr lang="en-US" sz="2400" dirty="0" smtClean="0">
                <a:latin typeface="Segoe UI" pitchFamily="34" charset="0"/>
                <a:ea typeface="Segoe UI" pitchFamily="34" charset="0"/>
                <a:cs typeface="Segoe UI" pitchFamily="34" charset="0"/>
              </a:rPr>
              <a:t>  Organization</a:t>
            </a:r>
            <a:endParaRPr lang="en-US" sz="2400" dirty="0">
              <a:latin typeface="Segoe UI" pitchFamily="34" charset="0"/>
              <a:ea typeface="Segoe UI" pitchFamily="34" charset="0"/>
              <a:cs typeface="Segoe UI" pitchFamily="34" charset="0"/>
            </a:endParaRPr>
          </a:p>
        </p:txBody>
      </p:sp>
      <p:grpSp>
        <p:nvGrpSpPr>
          <p:cNvPr id="10" name="Group 9"/>
          <p:cNvGrpSpPr/>
          <p:nvPr/>
        </p:nvGrpSpPr>
        <p:grpSpPr>
          <a:xfrm>
            <a:off x="3505200" y="2209800"/>
            <a:ext cx="2362200" cy="4114800"/>
            <a:chOff x="3505200" y="2209800"/>
            <a:chExt cx="2362200" cy="4114800"/>
          </a:xfrm>
        </p:grpSpPr>
        <p:grpSp>
          <p:nvGrpSpPr>
            <p:cNvPr id="9" name="Group 8"/>
            <p:cNvGrpSpPr/>
            <p:nvPr/>
          </p:nvGrpSpPr>
          <p:grpSpPr>
            <a:xfrm>
              <a:off x="4572000" y="3810000"/>
              <a:ext cx="1295400" cy="2514600"/>
              <a:chOff x="4572000" y="3810000"/>
              <a:chExt cx="1295400" cy="2514600"/>
            </a:xfrm>
          </p:grpSpPr>
          <p:sp>
            <p:nvSpPr>
              <p:cNvPr id="5" name="Rectangle 4"/>
              <p:cNvSpPr/>
              <p:nvPr/>
            </p:nvSpPr>
            <p:spPr>
              <a:xfrm>
                <a:off x="4572000" y="5562600"/>
                <a:ext cx="1295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3810000"/>
                <a:ext cx="12954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3505200" y="2209800"/>
              <a:ext cx="1295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131928" y="0"/>
            <a:ext cx="7328240" cy="6629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sident.jpg"/>
          <p:cNvPicPr>
            <a:picLocks noChangeAspect="1"/>
          </p:cNvPicPr>
          <p:nvPr/>
        </p:nvPicPr>
        <p:blipFill>
          <a:blip r:embed="rId2" cstate="print"/>
          <a:stretch>
            <a:fillRect/>
          </a:stretch>
        </p:blipFill>
        <p:spPr>
          <a:xfrm>
            <a:off x="0" y="25265"/>
            <a:ext cx="9144000" cy="680746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pers.jpg"/>
          <p:cNvPicPr>
            <a:picLocks noChangeAspect="1"/>
          </p:cNvPicPr>
          <p:nvPr/>
        </p:nvPicPr>
        <p:blipFill>
          <a:blip r:embed="rId2" cstate="print"/>
          <a:stretch>
            <a:fillRect/>
          </a:stretch>
        </p:blipFill>
        <p:spPr>
          <a:xfrm>
            <a:off x="0" y="28073"/>
            <a:ext cx="9144000" cy="680185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tions.jpg"/>
          <p:cNvPicPr>
            <a:picLocks noChangeAspect="1"/>
          </p:cNvPicPr>
          <p:nvPr/>
        </p:nvPicPr>
        <p:blipFill>
          <a:blip r:embed="rId2" cstate="print"/>
          <a:stretch>
            <a:fillRect/>
          </a:stretch>
        </p:blipFill>
        <p:spPr>
          <a:xfrm>
            <a:off x="0" y="18143"/>
            <a:ext cx="9144000" cy="682171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ginemen.jpg"/>
          <p:cNvPicPr>
            <a:picLocks noChangeAspect="1"/>
          </p:cNvPicPr>
          <p:nvPr/>
        </p:nvPicPr>
        <p:blipFill>
          <a:blip r:embed="rId2" cstate="print"/>
          <a:stretch>
            <a:fillRect/>
          </a:stretch>
        </p:blipFill>
        <p:spPr>
          <a:xfrm>
            <a:off x="0" y="4289"/>
            <a:ext cx="9144000" cy="685371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ewTemplateResearch">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NewTemplateResearch</Template>
  <TotalTime>198</TotalTime>
  <Words>1105</Words>
  <Application>Microsoft Office PowerPoint</Application>
  <PresentationFormat>On-screen Show (4:3)</PresentationFormat>
  <Paragraphs>241</Paragraphs>
  <Slides>26</Slides>
  <Notes>4</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Segoe UI</vt:lpstr>
      <vt:lpstr>Times New Roman</vt:lpstr>
      <vt:lpstr>Open Sans</vt:lpstr>
      <vt:lpstr>Open Sans Semibold</vt:lpstr>
      <vt:lpstr>Calibri</vt:lpstr>
      <vt:lpstr>NewTemplateResearch</vt:lpstr>
      <vt:lpstr>Microsoft Office Excel 97-2003 Worksheet</vt:lpstr>
      <vt:lpstr>Slide 1</vt:lpstr>
      <vt:lpstr>Slide 2</vt:lpstr>
      <vt:lpstr>Reorganized? Restructured? </vt:lpstr>
      <vt:lpstr>Slide 4</vt:lpstr>
      <vt:lpstr>Slide 5</vt:lpstr>
      <vt:lpstr>Slide 6</vt:lpstr>
      <vt:lpstr>Slide 7</vt:lpstr>
      <vt:lpstr>Slide 8</vt:lpstr>
      <vt:lpstr>Slide 9</vt:lpstr>
      <vt:lpstr>Reorganized? Restructured? </vt:lpstr>
      <vt:lpstr>Structure follows strategy</vt:lpstr>
      <vt:lpstr>Complexity</vt:lpstr>
      <vt:lpstr>Structure is not organization</vt:lpstr>
      <vt:lpstr>Customer</vt:lpstr>
      <vt:lpstr>Slide 15</vt:lpstr>
      <vt:lpstr>CORE COMPONENTS  OF A FIRM</vt:lpstr>
      <vt:lpstr>Slide 17</vt:lpstr>
      <vt:lpstr>Slide 18</vt:lpstr>
      <vt:lpstr>Slide 19</vt:lpstr>
      <vt:lpstr>Slide 20</vt:lpstr>
      <vt:lpstr>Slide 21</vt:lpstr>
      <vt:lpstr>Observations</vt:lpstr>
      <vt:lpstr>The new rules</vt:lpstr>
      <vt:lpstr>Observations</vt:lpstr>
      <vt:lpstr>Reorganized? Restructured? </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Restructuring Research Libraries: Strategy and Value</dc:title>
  <dc:creator>Jim Michalko</dc:creator>
  <cp:lastModifiedBy>Windows User</cp:lastModifiedBy>
  <cp:revision>7</cp:revision>
  <dcterms:created xsi:type="dcterms:W3CDTF">2014-05-05T19:16:02Z</dcterms:created>
  <dcterms:modified xsi:type="dcterms:W3CDTF">2014-06-27T17:54:40Z</dcterms:modified>
</cp:coreProperties>
</file>