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88" r:id="rId2"/>
    <p:sldId id="583" r:id="rId3"/>
    <p:sldId id="605" r:id="rId4"/>
    <p:sldId id="606" r:id="rId5"/>
    <p:sldId id="607" r:id="rId6"/>
    <p:sldId id="608" r:id="rId7"/>
    <p:sldId id="554" r:id="rId8"/>
    <p:sldId id="609" r:id="rId9"/>
    <p:sldId id="564" r:id="rId10"/>
    <p:sldId id="578" r:id="rId11"/>
    <p:sldId id="513" r:id="rId12"/>
    <p:sldId id="610" r:id="rId13"/>
    <p:sldId id="613" r:id="rId14"/>
    <p:sldId id="614" r:id="rId15"/>
    <p:sldId id="615" r:id="rId16"/>
    <p:sldId id="616" r:id="rId17"/>
    <p:sldId id="611" r:id="rId18"/>
    <p:sldId id="542" r:id="rId19"/>
    <p:sldId id="604" r:id="rId20"/>
    <p:sldId id="551" r:id="rId21"/>
    <p:sldId id="612" r:id="rId22"/>
    <p:sldId id="299" r:id="rId23"/>
  </p:sldIdLst>
  <p:sldSz cx="16256000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2812" indent="1587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0010" indent="1587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7209" indent="1587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96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194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394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592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95959"/>
    <a:srgbClr val="F96A1B"/>
    <a:srgbClr val="5B5C5F"/>
    <a:srgbClr val="307ED3"/>
    <a:srgbClr val="5877EB"/>
    <a:srgbClr val="A95D99"/>
    <a:srgbClr val="FFFAFF"/>
    <a:srgbClr val="FF7F06"/>
    <a:srgbClr val="CA0202"/>
    <a:srgbClr val="0000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287" autoAdjust="0"/>
  </p:normalViewPr>
  <p:slideViewPr>
    <p:cSldViewPr>
      <p:cViewPr>
        <p:scale>
          <a:sx n="75" d="100"/>
          <a:sy n="75" d="100"/>
        </p:scale>
        <p:origin x="-138" y="-78"/>
      </p:cViewPr>
      <p:guideLst>
        <p:guide orient="horz" pos="2880"/>
        <p:guide pos="585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E8898-8218-4620-AC52-6328085A9C9A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</dgm:pt>
    <dgm:pt modelId="{64AD1BD0-8D39-4607-95FF-D111D890B738}">
      <dgm:prSet phldrT="[Text]" custT="1"/>
      <dgm:spPr/>
      <dgm:t>
        <a:bodyPr/>
        <a:lstStyle/>
        <a:p>
          <a:r>
            <a:rPr lang="en-US" sz="2000" smtClean="0"/>
            <a:t>De-duplicate</a:t>
          </a:r>
          <a:endParaRPr lang="en-US" sz="2000" dirty="0"/>
        </a:p>
      </dgm:t>
    </dgm:pt>
    <dgm:pt modelId="{12939F77-A581-43FC-88BA-D61B2970DE78}" type="parTrans" cxnId="{7C9AD658-6594-4E68-ABB2-D5D6B5A2AB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51B8F21-1457-410B-A54E-00364A88A1C2}" type="sibTrans" cxnId="{7C9AD658-6594-4E68-ABB2-D5D6B5A2AB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88DAA9E-B59D-4C46-BB68-726CCB16B33F}">
      <dgm:prSet phldrT="[Text]" custT="1"/>
      <dgm:spPr/>
      <dgm:t>
        <a:bodyPr/>
        <a:lstStyle/>
        <a:p>
          <a:r>
            <a:rPr lang="en-US" sz="2000" smtClean="0"/>
            <a:t>Cite</a:t>
          </a:r>
          <a:endParaRPr lang="en-US" sz="2000" dirty="0"/>
        </a:p>
      </dgm:t>
    </dgm:pt>
    <dgm:pt modelId="{1A043869-F5E0-4B7A-B6B2-B2D991A889F6}" type="parTrans" cxnId="{FE68EB4B-30A5-4BC6-977A-DC8C9AFF5E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A316F6-DB1A-4B6C-A442-68488E0E109F}" type="sibTrans" cxnId="{FE68EB4B-30A5-4BC6-977A-DC8C9AFF5E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4FE165-3F44-44D7-87B9-14F46FAFB66C}">
      <dgm:prSet phldrT="[Text]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B42F7D59-D420-481E-96ED-803BB9657272}" type="parTrans" cxnId="{9254026E-2F8E-4C22-A25B-A609FED0D0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EF5C06C-A7F0-4721-AA27-10DC1500FA04}" type="sibTrans" cxnId="{9254026E-2F8E-4C22-A25B-A609FED0D0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D756240-BF91-480C-A4C0-942ED4431441}">
      <dgm:prSet phldrT="[Text]" custT="1"/>
      <dgm:spPr/>
      <dgm:t>
        <a:bodyPr/>
        <a:lstStyle/>
        <a:p>
          <a:r>
            <a:rPr lang="en-US" sz="2000" dirty="0" smtClean="0"/>
            <a:t>Link</a:t>
          </a:r>
          <a:endParaRPr lang="en-US" sz="2000" dirty="0"/>
        </a:p>
      </dgm:t>
    </dgm:pt>
    <dgm:pt modelId="{6222A7F4-4CD4-4BFC-A0D2-DEB9D4059E89}" type="parTrans" cxnId="{28CDEA84-7757-42C1-AA14-88E46A3928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052FFF5-ED85-4BB4-B034-B6EF4A773084}" type="sibTrans" cxnId="{28CDEA84-7757-42C1-AA14-88E46A3928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C7CD66A-6DB7-4C92-98ED-0A7ABFCDB522}">
      <dgm:prSet phldrT="[Text]" custT="1"/>
      <dgm:spPr/>
      <dgm:t>
        <a:bodyPr/>
        <a:lstStyle/>
        <a:p>
          <a:r>
            <a:rPr lang="en-US" sz="2000" smtClean="0"/>
            <a:t>Text Mine</a:t>
          </a:r>
          <a:endParaRPr lang="en-US" sz="2000" dirty="0"/>
        </a:p>
      </dgm:t>
    </dgm:pt>
    <dgm:pt modelId="{B5B53202-0073-49D7-9D93-DC10809E1DEA}" type="parTrans" cxnId="{EB9CD0E2-CF73-4657-AD36-F6FBE33F607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6918932-20A4-4583-B793-551857C7308F}" type="sibTrans" cxnId="{EB9CD0E2-CF73-4657-AD36-F6FBE33F607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30AE9A4-FF07-4FD8-9BE5-C391E3C6201A}">
      <dgm:prSet phldrT="[Text]" custT="1"/>
      <dgm:spPr/>
      <dgm:t>
        <a:bodyPr/>
        <a:lstStyle/>
        <a:p>
          <a:r>
            <a:rPr lang="en-US" sz="2000" smtClean="0"/>
            <a:t>Classify</a:t>
          </a:r>
          <a:endParaRPr lang="en-US" sz="2000" dirty="0"/>
        </a:p>
      </dgm:t>
    </dgm:pt>
    <dgm:pt modelId="{72DE56E5-4CE4-443B-A48C-BB38DEB9CD99}" type="sibTrans" cxnId="{F9AB0BD6-5940-4E82-A234-624AC0E9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53089E1-337A-4A0C-8BFD-70E8E77C3A36}" type="parTrans" cxnId="{F9AB0BD6-5940-4E82-A234-624AC0E9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F97BB62-B7A6-48B4-8972-914F1A9B8051}" type="pres">
      <dgm:prSet presAssocID="{E0EE8898-8218-4620-AC52-6328085A9C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2DD72-6893-4631-9484-2751CEE68DCD}" type="pres">
      <dgm:prSet presAssocID="{E0EE8898-8218-4620-AC52-6328085A9C9A}" presName="matrix" presStyleCnt="0"/>
      <dgm:spPr/>
    </dgm:pt>
    <dgm:pt modelId="{5C6690DA-608E-4547-ABA2-D444DB40B831}" type="pres">
      <dgm:prSet presAssocID="{E0EE8898-8218-4620-AC52-6328085A9C9A}" presName="tile1" presStyleLbl="node1" presStyleIdx="0" presStyleCnt="4" custLinFactNeighborY="0"/>
      <dgm:spPr/>
      <dgm:t>
        <a:bodyPr/>
        <a:lstStyle/>
        <a:p>
          <a:endParaRPr lang="en-US"/>
        </a:p>
      </dgm:t>
    </dgm:pt>
    <dgm:pt modelId="{D04704AE-3A31-4901-85F8-4EEA545D2C14}" type="pres">
      <dgm:prSet presAssocID="{E0EE8898-8218-4620-AC52-6328085A9C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B663-0D6E-4AD7-988A-ECC0890CBAA1}" type="pres">
      <dgm:prSet presAssocID="{E0EE8898-8218-4620-AC52-6328085A9C9A}" presName="tile2" presStyleLbl="node1" presStyleIdx="1" presStyleCnt="4"/>
      <dgm:spPr/>
      <dgm:t>
        <a:bodyPr/>
        <a:lstStyle/>
        <a:p>
          <a:endParaRPr lang="en-US"/>
        </a:p>
      </dgm:t>
    </dgm:pt>
    <dgm:pt modelId="{A6D0D61B-A561-47B2-96BD-7072643095C3}" type="pres">
      <dgm:prSet presAssocID="{E0EE8898-8218-4620-AC52-6328085A9C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C0F2-0769-4BF4-BBEC-55ABD5D8E11F}" type="pres">
      <dgm:prSet presAssocID="{E0EE8898-8218-4620-AC52-6328085A9C9A}" presName="tile3" presStyleLbl="node1" presStyleIdx="2" presStyleCnt="4"/>
      <dgm:spPr/>
      <dgm:t>
        <a:bodyPr/>
        <a:lstStyle/>
        <a:p>
          <a:endParaRPr lang="en-US"/>
        </a:p>
      </dgm:t>
    </dgm:pt>
    <dgm:pt modelId="{C13FDA06-16CE-4243-8B47-12B28803B714}" type="pres">
      <dgm:prSet presAssocID="{E0EE8898-8218-4620-AC52-6328085A9C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6DC3-5FCC-44F9-BD26-E833FD461BDC}" type="pres">
      <dgm:prSet presAssocID="{E0EE8898-8218-4620-AC52-6328085A9C9A}" presName="tile4" presStyleLbl="node1" presStyleIdx="3" presStyleCnt="4"/>
      <dgm:spPr/>
      <dgm:t>
        <a:bodyPr/>
        <a:lstStyle/>
        <a:p>
          <a:endParaRPr lang="en-US"/>
        </a:p>
      </dgm:t>
    </dgm:pt>
    <dgm:pt modelId="{B607D355-481B-4722-9032-9813D0017043}" type="pres">
      <dgm:prSet presAssocID="{E0EE8898-8218-4620-AC52-6328085A9C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8739-B2FD-4434-96BE-440B45583ADF}" type="pres">
      <dgm:prSet presAssocID="{E0EE8898-8218-4620-AC52-6328085A9C9A}" presName="centerTile" presStyleLbl="fgShp" presStyleIdx="0" presStyleCnt="1" custScaleX="189571" custScaleY="1338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76CA9-1010-D543-96EB-ECE19CA7BAB4}" type="presOf" srcId="{64AD1BD0-8D39-4607-95FF-D111D890B738}" destId="{3CB0C0F2-0769-4BF4-BBEC-55ABD5D8E11F}" srcOrd="0" destOrd="0" presId="urn:microsoft.com/office/officeart/2005/8/layout/matrix1"/>
    <dgm:cxn modelId="{3EA517CB-3B8C-4E40-8826-2D42A3CE15F2}" type="presOf" srcId="{CC7CD66A-6DB7-4C92-98ED-0A7ABFCDB522}" destId="{E4738739-B2FD-4434-96BE-440B45583ADF}" srcOrd="0" destOrd="0" presId="urn:microsoft.com/office/officeart/2005/8/layout/matrix1"/>
    <dgm:cxn modelId="{9254026E-2F8E-4C22-A25B-A609FED0D0CB}" srcId="{CC7CD66A-6DB7-4C92-98ED-0A7ABFCDB522}" destId="{384FE165-3F44-44D7-87B9-14F46FAFB66C}" srcOrd="4" destOrd="0" parTransId="{B42F7D59-D420-481E-96ED-803BB9657272}" sibTransId="{1EF5C06C-A7F0-4721-AA27-10DC1500FA04}"/>
    <dgm:cxn modelId="{B6902E36-242E-6543-BBAC-4C6AC85761C3}" type="presOf" srcId="{488DAA9E-B59D-4C46-BB68-726CCB16B33F}" destId="{B607D355-481B-4722-9032-9813D0017043}" srcOrd="1" destOrd="0" presId="urn:microsoft.com/office/officeart/2005/8/layout/matrix1"/>
    <dgm:cxn modelId="{8E89A973-9BE3-5E42-BE27-B014E401D090}" type="presOf" srcId="{E0EE8898-8218-4620-AC52-6328085A9C9A}" destId="{1F97BB62-B7A6-48B4-8972-914F1A9B8051}" srcOrd="0" destOrd="0" presId="urn:microsoft.com/office/officeart/2005/8/layout/matrix1"/>
    <dgm:cxn modelId="{28CDEA84-7757-42C1-AA14-88E46A39280F}" srcId="{CC7CD66A-6DB7-4C92-98ED-0A7ABFCDB522}" destId="{8D756240-BF91-480C-A4C0-942ED4431441}" srcOrd="0" destOrd="0" parTransId="{6222A7F4-4CD4-4BFC-A0D2-DEB9D4059E89}" sibTransId="{4052FFF5-ED85-4BB4-B034-B6EF4A773084}"/>
    <dgm:cxn modelId="{7C9AD658-6594-4E68-ABB2-D5D6B5A2AB3E}" srcId="{CC7CD66A-6DB7-4C92-98ED-0A7ABFCDB522}" destId="{64AD1BD0-8D39-4607-95FF-D111D890B738}" srcOrd="2" destOrd="0" parTransId="{12939F77-A581-43FC-88BA-D61B2970DE78}" sibTransId="{051B8F21-1457-410B-A54E-00364A88A1C2}"/>
    <dgm:cxn modelId="{6169D94E-A59B-7D4D-813F-9CE551509318}" type="presOf" srcId="{D30AE9A4-FF07-4FD8-9BE5-C391E3C6201A}" destId="{000DB663-0D6E-4AD7-988A-ECC0890CBAA1}" srcOrd="0" destOrd="0" presId="urn:microsoft.com/office/officeart/2005/8/layout/matrix1"/>
    <dgm:cxn modelId="{CB5CE8A3-0FBD-9246-B079-2C7C8CDB18AD}" type="presOf" srcId="{D30AE9A4-FF07-4FD8-9BE5-C391E3C6201A}" destId="{A6D0D61B-A561-47B2-96BD-7072643095C3}" srcOrd="1" destOrd="0" presId="urn:microsoft.com/office/officeart/2005/8/layout/matrix1"/>
    <dgm:cxn modelId="{FE68EB4B-30A5-4BC6-977A-DC8C9AFF5E05}" srcId="{CC7CD66A-6DB7-4C92-98ED-0A7ABFCDB522}" destId="{488DAA9E-B59D-4C46-BB68-726CCB16B33F}" srcOrd="3" destOrd="0" parTransId="{1A043869-F5E0-4B7A-B6B2-B2D991A889F6}" sibTransId="{9DA316F6-DB1A-4B6C-A442-68488E0E109F}"/>
    <dgm:cxn modelId="{686417C5-591A-2845-B5EE-6D48B1B17647}" type="presOf" srcId="{64AD1BD0-8D39-4607-95FF-D111D890B738}" destId="{C13FDA06-16CE-4243-8B47-12B28803B714}" srcOrd="1" destOrd="0" presId="urn:microsoft.com/office/officeart/2005/8/layout/matrix1"/>
    <dgm:cxn modelId="{EB9CD0E2-CF73-4657-AD36-F6FBE33F6079}" srcId="{E0EE8898-8218-4620-AC52-6328085A9C9A}" destId="{CC7CD66A-6DB7-4C92-98ED-0A7ABFCDB522}" srcOrd="0" destOrd="0" parTransId="{B5B53202-0073-49D7-9D93-DC10809E1DEA}" sibTransId="{D6918932-20A4-4583-B793-551857C7308F}"/>
    <dgm:cxn modelId="{A4E57551-F832-9A45-AB2E-CDADEF8CCEBF}" type="presOf" srcId="{8D756240-BF91-480C-A4C0-942ED4431441}" destId="{D04704AE-3A31-4901-85F8-4EEA545D2C14}" srcOrd="1" destOrd="0" presId="urn:microsoft.com/office/officeart/2005/8/layout/matrix1"/>
    <dgm:cxn modelId="{F9AB0BD6-5940-4E82-A234-624AC0E9DA90}" srcId="{CC7CD66A-6DB7-4C92-98ED-0A7ABFCDB522}" destId="{D30AE9A4-FF07-4FD8-9BE5-C391E3C6201A}" srcOrd="1" destOrd="0" parTransId="{253089E1-337A-4A0C-8BFD-70E8E77C3A36}" sibTransId="{72DE56E5-4CE4-443B-A48C-BB38DEB9CD99}"/>
    <dgm:cxn modelId="{3610371A-B180-C84C-BB35-D20C21C6C1B8}" type="presOf" srcId="{8D756240-BF91-480C-A4C0-942ED4431441}" destId="{5C6690DA-608E-4547-ABA2-D444DB40B831}" srcOrd="0" destOrd="0" presId="urn:microsoft.com/office/officeart/2005/8/layout/matrix1"/>
    <dgm:cxn modelId="{88A60BB6-402E-0748-9DE9-CBCCB7F6CABA}" type="presOf" srcId="{488DAA9E-B59D-4C46-BB68-726CCB16B33F}" destId="{A5AE6DC3-5FCC-44F9-BD26-E833FD461BDC}" srcOrd="0" destOrd="0" presId="urn:microsoft.com/office/officeart/2005/8/layout/matrix1"/>
    <dgm:cxn modelId="{2B7519AD-704F-B14D-BA99-B221C8166BBB}" type="presParOf" srcId="{1F97BB62-B7A6-48B4-8972-914F1A9B8051}" destId="{1D72DD72-6893-4631-9484-2751CEE68DCD}" srcOrd="0" destOrd="0" presId="urn:microsoft.com/office/officeart/2005/8/layout/matrix1"/>
    <dgm:cxn modelId="{922E9690-4B5A-0641-A9E5-E8B9A7CE505F}" type="presParOf" srcId="{1D72DD72-6893-4631-9484-2751CEE68DCD}" destId="{5C6690DA-608E-4547-ABA2-D444DB40B831}" srcOrd="0" destOrd="0" presId="urn:microsoft.com/office/officeart/2005/8/layout/matrix1"/>
    <dgm:cxn modelId="{CB68DD8C-F349-E04C-B711-4C37ABDF8C7B}" type="presParOf" srcId="{1D72DD72-6893-4631-9484-2751CEE68DCD}" destId="{D04704AE-3A31-4901-85F8-4EEA545D2C14}" srcOrd="1" destOrd="0" presId="urn:microsoft.com/office/officeart/2005/8/layout/matrix1"/>
    <dgm:cxn modelId="{D9BEE6D0-3BC7-C34E-AE17-BBAA4C40BCD4}" type="presParOf" srcId="{1D72DD72-6893-4631-9484-2751CEE68DCD}" destId="{000DB663-0D6E-4AD7-988A-ECC0890CBAA1}" srcOrd="2" destOrd="0" presId="urn:microsoft.com/office/officeart/2005/8/layout/matrix1"/>
    <dgm:cxn modelId="{9C76FB6F-83AB-E746-AC67-7AF495320944}" type="presParOf" srcId="{1D72DD72-6893-4631-9484-2751CEE68DCD}" destId="{A6D0D61B-A561-47B2-96BD-7072643095C3}" srcOrd="3" destOrd="0" presId="urn:microsoft.com/office/officeart/2005/8/layout/matrix1"/>
    <dgm:cxn modelId="{943E463B-83AC-D240-801F-51AFEBFD4F77}" type="presParOf" srcId="{1D72DD72-6893-4631-9484-2751CEE68DCD}" destId="{3CB0C0F2-0769-4BF4-BBEC-55ABD5D8E11F}" srcOrd="4" destOrd="0" presId="urn:microsoft.com/office/officeart/2005/8/layout/matrix1"/>
    <dgm:cxn modelId="{DFA0CA56-AB7A-734E-AC6F-0F9472E942D0}" type="presParOf" srcId="{1D72DD72-6893-4631-9484-2751CEE68DCD}" destId="{C13FDA06-16CE-4243-8B47-12B28803B714}" srcOrd="5" destOrd="0" presId="urn:microsoft.com/office/officeart/2005/8/layout/matrix1"/>
    <dgm:cxn modelId="{B37BCFF3-500F-214D-82F1-BB85065D013C}" type="presParOf" srcId="{1D72DD72-6893-4631-9484-2751CEE68DCD}" destId="{A5AE6DC3-5FCC-44F9-BD26-E833FD461BDC}" srcOrd="6" destOrd="0" presId="urn:microsoft.com/office/officeart/2005/8/layout/matrix1"/>
    <dgm:cxn modelId="{985AF4E4-CD9F-3F49-ADEE-349BA555453B}" type="presParOf" srcId="{1D72DD72-6893-4631-9484-2751CEE68DCD}" destId="{B607D355-481B-4722-9032-9813D0017043}" srcOrd="7" destOrd="0" presId="urn:microsoft.com/office/officeart/2005/8/layout/matrix1"/>
    <dgm:cxn modelId="{BCBEDFE0-7377-D146-A080-B0FE27AB5766}" type="presParOf" srcId="{1F97BB62-B7A6-48B4-8972-914F1A9B8051}" destId="{E4738739-B2FD-4434-96BE-440B45583A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A3849-77FB-6646-A0B3-C2D124F610F2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</dgm:pt>
    <dgm:pt modelId="{95E81BF3-3B41-B849-B9B3-6405D8783504}">
      <dgm:prSet phldrT="[Text]"/>
      <dgm:spPr/>
      <dgm:t>
        <a:bodyPr/>
        <a:lstStyle/>
        <a:p>
          <a:r>
            <a:rPr lang="en-US" dirty="0" smtClean="0"/>
            <a:t>Australia</a:t>
          </a:r>
        </a:p>
        <a:p>
          <a:r>
            <a:rPr lang="en-US" dirty="0" smtClean="0"/>
            <a:t>(RDA-ANDS)</a:t>
          </a:r>
          <a:endParaRPr lang="en-US" dirty="0"/>
        </a:p>
      </dgm:t>
    </dgm:pt>
    <dgm:pt modelId="{5683D9EC-47F7-EE42-A1D9-8939724F94F3}" type="parTrans" cxnId="{B0D1D7F7-A91A-C643-B618-BB83F0A925E9}">
      <dgm:prSet/>
      <dgm:spPr/>
      <dgm:t>
        <a:bodyPr/>
        <a:lstStyle/>
        <a:p>
          <a:endParaRPr lang="en-US"/>
        </a:p>
      </dgm:t>
    </dgm:pt>
    <dgm:pt modelId="{9A2D9573-B21A-E64C-A641-E89D5613ABFD}" type="sibTrans" cxnId="{B0D1D7F7-A91A-C643-B618-BB83F0A925E9}">
      <dgm:prSet/>
      <dgm:spPr/>
      <dgm:t>
        <a:bodyPr/>
        <a:lstStyle/>
        <a:p>
          <a:endParaRPr lang="en-US"/>
        </a:p>
      </dgm:t>
    </dgm:pt>
    <dgm:pt modelId="{AF8CE829-9E66-9148-93DF-18AA73CDA5F6}">
      <dgm:prSet phldrT="[Text]"/>
      <dgm:spPr/>
      <dgm:t>
        <a:bodyPr/>
        <a:lstStyle/>
        <a:p>
          <a:r>
            <a:rPr lang="en-US" dirty="0" smtClean="0"/>
            <a:t>Canada</a:t>
          </a:r>
        </a:p>
        <a:p>
          <a:r>
            <a:rPr lang="en-US" dirty="0" smtClean="0"/>
            <a:t>(  )</a:t>
          </a:r>
          <a:endParaRPr lang="en-US" dirty="0"/>
        </a:p>
      </dgm:t>
    </dgm:pt>
    <dgm:pt modelId="{A51709FC-EC5F-204F-B9C0-0C4E99AFE2C4}" type="parTrans" cxnId="{D7AECB7E-AFA6-454A-A3B3-C1E7909DE21E}">
      <dgm:prSet/>
      <dgm:spPr/>
      <dgm:t>
        <a:bodyPr/>
        <a:lstStyle/>
        <a:p>
          <a:endParaRPr lang="en-US"/>
        </a:p>
      </dgm:t>
    </dgm:pt>
    <dgm:pt modelId="{A05B1B39-787F-A14D-B2BC-3EE2FAC7F325}" type="sibTrans" cxnId="{D7AECB7E-AFA6-454A-A3B3-C1E7909DE21E}">
      <dgm:prSet/>
      <dgm:spPr/>
      <dgm:t>
        <a:bodyPr/>
        <a:lstStyle/>
        <a:p>
          <a:endParaRPr lang="en-US"/>
        </a:p>
      </dgm:t>
    </dgm:pt>
    <dgm:pt modelId="{CCFF846C-2192-7347-89CC-A64566C65EE1}">
      <dgm:prSet phldrT="[Text]"/>
      <dgm:spPr/>
      <dgm:t>
        <a:bodyPr/>
        <a:lstStyle/>
        <a:p>
          <a:r>
            <a:rPr lang="en-US" dirty="0" smtClean="0"/>
            <a:t>United States</a:t>
          </a:r>
        </a:p>
        <a:p>
          <a:r>
            <a:rPr lang="en-US" dirty="0" smtClean="0"/>
            <a:t>(SHARE)</a:t>
          </a:r>
          <a:endParaRPr lang="en-US" dirty="0"/>
        </a:p>
      </dgm:t>
    </dgm:pt>
    <dgm:pt modelId="{52CCDCA7-4A95-134B-9E5C-5D09FBBB8551}" type="parTrans" cxnId="{6412F282-AC38-9041-B9DF-4C6F6A8E0FEF}">
      <dgm:prSet/>
      <dgm:spPr/>
      <dgm:t>
        <a:bodyPr/>
        <a:lstStyle/>
        <a:p>
          <a:endParaRPr lang="en-US"/>
        </a:p>
      </dgm:t>
    </dgm:pt>
    <dgm:pt modelId="{83E18F84-6DF7-394F-9A27-87F0222316B1}" type="sibTrans" cxnId="{6412F282-AC38-9041-B9DF-4C6F6A8E0FEF}">
      <dgm:prSet/>
      <dgm:spPr/>
      <dgm:t>
        <a:bodyPr/>
        <a:lstStyle/>
        <a:p>
          <a:endParaRPr lang="en-US"/>
        </a:p>
      </dgm:t>
    </dgm:pt>
    <dgm:pt modelId="{E9836231-C864-F346-9FAD-02BD5E5CB968}">
      <dgm:prSet phldrT="[Text]"/>
      <dgm:spPr/>
      <dgm:t>
        <a:bodyPr/>
        <a:lstStyle/>
        <a:p>
          <a:r>
            <a:rPr lang="en-US" dirty="0" err="1" smtClean="0"/>
            <a:t>Cina</a:t>
          </a:r>
          <a:endParaRPr lang="en-US" dirty="0" smtClean="0"/>
        </a:p>
        <a:p>
          <a:r>
            <a:rPr lang="en-US" dirty="0" smtClean="0"/>
            <a:t>(CAS)</a:t>
          </a:r>
          <a:endParaRPr lang="en-US" dirty="0"/>
        </a:p>
      </dgm:t>
    </dgm:pt>
    <dgm:pt modelId="{6E4E4132-3F8F-F944-857B-137E8B22ECE7}" type="parTrans" cxnId="{385E5410-F9D0-CF40-A97A-EF5D91BF63F3}">
      <dgm:prSet/>
      <dgm:spPr/>
      <dgm:t>
        <a:bodyPr/>
        <a:lstStyle/>
        <a:p>
          <a:endParaRPr lang="en-US"/>
        </a:p>
      </dgm:t>
    </dgm:pt>
    <dgm:pt modelId="{C8D3970D-D5FA-3249-A9F5-C8D4ACDCADF2}" type="sibTrans" cxnId="{385E5410-F9D0-CF40-A97A-EF5D91BF63F3}">
      <dgm:prSet/>
      <dgm:spPr/>
      <dgm:t>
        <a:bodyPr/>
        <a:lstStyle/>
        <a:p>
          <a:endParaRPr lang="en-US"/>
        </a:p>
      </dgm:t>
    </dgm:pt>
    <dgm:pt modelId="{770EDE6E-3086-864D-8721-872E64000273}">
      <dgm:prSet phldrT="[Text]"/>
      <dgm:spPr/>
      <dgm:t>
        <a:bodyPr/>
        <a:lstStyle/>
        <a:p>
          <a:r>
            <a:rPr lang="en-US" dirty="0" smtClean="0"/>
            <a:t>Europe</a:t>
          </a:r>
        </a:p>
        <a:p>
          <a:r>
            <a:rPr lang="en-US" dirty="0" smtClean="0"/>
            <a:t>(</a:t>
          </a:r>
          <a:r>
            <a:rPr lang="en-US" dirty="0" err="1" smtClean="0"/>
            <a:t>OpenAIRE</a:t>
          </a:r>
          <a:r>
            <a:rPr lang="en-US" dirty="0" smtClean="0"/>
            <a:t>)</a:t>
          </a:r>
          <a:endParaRPr lang="en-US" dirty="0"/>
        </a:p>
      </dgm:t>
    </dgm:pt>
    <dgm:pt modelId="{BD0B2B92-BB2F-C14D-AC3A-9E23D45BDC95}" type="parTrans" cxnId="{9E281E08-D745-334F-BDD5-7BBA172586CA}">
      <dgm:prSet/>
      <dgm:spPr/>
      <dgm:t>
        <a:bodyPr/>
        <a:lstStyle/>
        <a:p>
          <a:endParaRPr lang="en-US"/>
        </a:p>
      </dgm:t>
    </dgm:pt>
    <dgm:pt modelId="{68D0C378-04CC-B141-8159-68E58909AF03}" type="sibTrans" cxnId="{9E281E08-D745-334F-BDD5-7BBA172586CA}">
      <dgm:prSet/>
      <dgm:spPr/>
      <dgm:t>
        <a:bodyPr/>
        <a:lstStyle/>
        <a:p>
          <a:endParaRPr lang="en-US"/>
        </a:p>
      </dgm:t>
    </dgm:pt>
    <dgm:pt modelId="{E15E3034-7D25-2E43-ACF9-AFC2A286AB06}">
      <dgm:prSet phldrT="[Text]"/>
      <dgm:spPr/>
      <dgm:t>
        <a:bodyPr/>
        <a:lstStyle/>
        <a:p>
          <a:r>
            <a:rPr lang="en-US" dirty="0" smtClean="0"/>
            <a:t>South America</a:t>
          </a:r>
        </a:p>
        <a:p>
          <a:r>
            <a:rPr lang="en-US" dirty="0" smtClean="0"/>
            <a:t>(</a:t>
          </a:r>
          <a:r>
            <a:rPr lang="en-US" dirty="0" err="1" smtClean="0"/>
            <a:t>LaReferencia</a:t>
          </a:r>
          <a:r>
            <a:rPr lang="en-US" dirty="0" smtClean="0"/>
            <a:t>)</a:t>
          </a:r>
          <a:endParaRPr lang="en-US" dirty="0"/>
        </a:p>
      </dgm:t>
    </dgm:pt>
    <dgm:pt modelId="{6B6AD40C-5445-0E45-BBCA-0D7E06FAAF8A}" type="parTrans" cxnId="{18E7D27C-F750-FA4A-AD3A-D4DFD43E0659}">
      <dgm:prSet/>
      <dgm:spPr/>
      <dgm:t>
        <a:bodyPr/>
        <a:lstStyle/>
        <a:p>
          <a:endParaRPr lang="en-US"/>
        </a:p>
      </dgm:t>
    </dgm:pt>
    <dgm:pt modelId="{5174DD48-3BFF-C44A-9AA0-5983056C8937}" type="sibTrans" cxnId="{18E7D27C-F750-FA4A-AD3A-D4DFD43E0659}">
      <dgm:prSet/>
      <dgm:spPr/>
      <dgm:t>
        <a:bodyPr/>
        <a:lstStyle/>
        <a:p>
          <a:endParaRPr lang="en-US"/>
        </a:p>
      </dgm:t>
    </dgm:pt>
    <dgm:pt modelId="{EBD72DFF-4AD0-7D4D-B892-41F3AA0AF47E}" type="pres">
      <dgm:prSet presAssocID="{F50A3849-77FB-6646-A0B3-C2D124F610F2}" presName="Name0" presStyleCnt="0">
        <dgm:presLayoutVars>
          <dgm:chMax/>
          <dgm:chPref/>
          <dgm:dir/>
        </dgm:presLayoutVars>
      </dgm:prSet>
      <dgm:spPr/>
    </dgm:pt>
    <dgm:pt modelId="{22326B07-7FC8-6E4C-A02D-A4B6C920C071}" type="pres">
      <dgm:prSet presAssocID="{95E81BF3-3B41-B849-B9B3-6405D8783504}" presName="composite" presStyleCnt="0">
        <dgm:presLayoutVars>
          <dgm:chMax val="1"/>
          <dgm:chPref val="1"/>
        </dgm:presLayoutVars>
      </dgm:prSet>
      <dgm:spPr/>
    </dgm:pt>
    <dgm:pt modelId="{DD926B18-BA9F-BF48-9110-34750467569B}" type="pres">
      <dgm:prSet presAssocID="{95E81BF3-3B41-B849-B9B3-6405D8783504}" presName="Accent" presStyleLbl="trAlignAcc1" presStyleIdx="0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28C60944-F345-EA41-B28E-0DC68F686066}" type="pres">
      <dgm:prSet presAssocID="{95E81BF3-3B41-B849-B9B3-6405D8783504}" presName="Image" presStyleLbl="alignImgPlace1" presStyleIdx="0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EEDDC5-7086-3A41-8175-488030EF61E9}" type="pres">
      <dgm:prSet presAssocID="{95E81BF3-3B41-B849-B9B3-6405D8783504}" presName="ChildComposite" presStyleCnt="0"/>
      <dgm:spPr/>
    </dgm:pt>
    <dgm:pt modelId="{BB4501C4-344F-5A45-8121-A9BCD8379636}" type="pres">
      <dgm:prSet presAssocID="{95E81BF3-3B41-B849-B9B3-6405D878350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7C3EA7-B263-8B4D-A642-C41A496B16BD}" type="pres">
      <dgm:prSet presAssocID="{95E81BF3-3B41-B849-B9B3-6405D8783504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37436-2BB1-7844-B909-4C2AE4A5C785}" type="pres">
      <dgm:prSet presAssocID="{9A2D9573-B21A-E64C-A641-E89D5613ABFD}" presName="sibTrans" presStyleCnt="0"/>
      <dgm:spPr/>
    </dgm:pt>
    <dgm:pt modelId="{102D1378-8994-5341-9234-5BEBD7DAA55F}" type="pres">
      <dgm:prSet presAssocID="{AF8CE829-9E66-9148-93DF-18AA73CDA5F6}" presName="composite" presStyleCnt="0">
        <dgm:presLayoutVars>
          <dgm:chMax val="1"/>
          <dgm:chPref val="1"/>
        </dgm:presLayoutVars>
      </dgm:prSet>
      <dgm:spPr/>
    </dgm:pt>
    <dgm:pt modelId="{1156E190-0936-6A45-8682-4ECA67B12809}" type="pres">
      <dgm:prSet presAssocID="{AF8CE829-9E66-9148-93DF-18AA73CDA5F6}" presName="Accent" presStyleLbl="trAlignAcc1" presStyleIdx="1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5224DF9F-38B4-2041-AA02-B7784E6590E9}" type="pres">
      <dgm:prSet presAssocID="{AF8CE829-9E66-9148-93DF-18AA73CDA5F6}" presName="Image" presStyleLbl="alignImgPlace1" presStyleIdx="1" presStyleCnt="6" custLinFactNeighborX="-1075" custLinFactNeighborY="-31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FE9619-9DC8-5E47-BA3A-848D3EFE911B}" type="pres">
      <dgm:prSet presAssocID="{AF8CE829-9E66-9148-93DF-18AA73CDA5F6}" presName="ChildComposite" presStyleCnt="0"/>
      <dgm:spPr/>
    </dgm:pt>
    <dgm:pt modelId="{0627A672-B498-8E4A-933A-9D55AE0F6628}" type="pres">
      <dgm:prSet presAssocID="{AF8CE829-9E66-9148-93DF-18AA73CDA5F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A3969DE-7B96-344F-83ED-38A27B2EB2DC}" type="pres">
      <dgm:prSet presAssocID="{AF8CE829-9E66-9148-93DF-18AA73CDA5F6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6F731-97E7-4541-A8CE-459FFAB4CB21}" type="pres">
      <dgm:prSet presAssocID="{A05B1B39-787F-A14D-B2BC-3EE2FAC7F325}" presName="sibTrans" presStyleCnt="0"/>
      <dgm:spPr/>
    </dgm:pt>
    <dgm:pt modelId="{1378222E-A60F-7142-B259-2B33AAEC01BA}" type="pres">
      <dgm:prSet presAssocID="{E9836231-C864-F346-9FAD-02BD5E5CB968}" presName="composite" presStyleCnt="0">
        <dgm:presLayoutVars>
          <dgm:chMax val="1"/>
          <dgm:chPref val="1"/>
        </dgm:presLayoutVars>
      </dgm:prSet>
      <dgm:spPr/>
    </dgm:pt>
    <dgm:pt modelId="{EC4E4E3C-7797-BF4E-A325-3883F711E09D}" type="pres">
      <dgm:prSet presAssocID="{E9836231-C864-F346-9FAD-02BD5E5CB968}" presName="Accent" presStyleLbl="trAlignAcc1" presStyleIdx="2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C15441E7-5E7B-6246-98ED-C205398E5F1C}" type="pres">
      <dgm:prSet presAssocID="{E9836231-C864-F346-9FAD-02BD5E5CB968}" presName="Image" presStyleLbl="alignImgPlace1" presStyleIdx="2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9E00C6-61EC-134E-92A4-14F510974CD5}" type="pres">
      <dgm:prSet presAssocID="{E9836231-C864-F346-9FAD-02BD5E5CB968}" presName="ChildComposite" presStyleCnt="0"/>
      <dgm:spPr/>
    </dgm:pt>
    <dgm:pt modelId="{C1931A0E-EA25-CC41-B2F7-120138A291A6}" type="pres">
      <dgm:prSet presAssocID="{E9836231-C864-F346-9FAD-02BD5E5CB96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E424B8B-D24C-EA45-8453-BBCD8728F175}" type="pres">
      <dgm:prSet presAssocID="{E9836231-C864-F346-9FAD-02BD5E5CB96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1F86D-996F-A441-96B1-8CFA7CD7F0CD}" type="pres">
      <dgm:prSet presAssocID="{C8D3970D-D5FA-3249-A9F5-C8D4ACDCADF2}" presName="sibTrans" presStyleCnt="0"/>
      <dgm:spPr/>
    </dgm:pt>
    <dgm:pt modelId="{9843868A-187E-914C-9D4D-E3C406567A2F}" type="pres">
      <dgm:prSet presAssocID="{770EDE6E-3086-864D-8721-872E64000273}" presName="composite" presStyleCnt="0">
        <dgm:presLayoutVars>
          <dgm:chMax val="1"/>
          <dgm:chPref val="1"/>
        </dgm:presLayoutVars>
      </dgm:prSet>
      <dgm:spPr/>
    </dgm:pt>
    <dgm:pt modelId="{2AA90231-742C-9340-87F0-6B901A745D39}" type="pres">
      <dgm:prSet presAssocID="{770EDE6E-3086-864D-8721-872E64000273}" presName="Accent" presStyleLbl="trAlignAcc1" presStyleIdx="3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97DBCE08-8FB8-E14E-9843-BA3F1E340744}" type="pres">
      <dgm:prSet presAssocID="{770EDE6E-3086-864D-8721-872E64000273}" presName="Image" presStyleLbl="alignImgPlace1" presStyleIdx="3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BB1CB52-6934-724D-909F-FA9C222195B1}" type="pres">
      <dgm:prSet presAssocID="{770EDE6E-3086-864D-8721-872E64000273}" presName="ChildComposite" presStyleCnt="0"/>
      <dgm:spPr/>
    </dgm:pt>
    <dgm:pt modelId="{CDFDE847-8785-9E40-A4BD-050182B37790}" type="pres">
      <dgm:prSet presAssocID="{770EDE6E-3086-864D-8721-872E6400027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8BE55D9-5183-E84F-AD31-80156A8711F5}" type="pres">
      <dgm:prSet presAssocID="{770EDE6E-3086-864D-8721-872E64000273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C4DB3-0236-AA44-A613-1F5D6461C199}" type="pres">
      <dgm:prSet presAssocID="{68D0C378-04CC-B141-8159-68E58909AF03}" presName="sibTrans" presStyleCnt="0"/>
      <dgm:spPr/>
    </dgm:pt>
    <dgm:pt modelId="{0497007C-EB4D-2A46-9FD3-340D46334EB0}" type="pres">
      <dgm:prSet presAssocID="{E15E3034-7D25-2E43-ACF9-AFC2A286AB06}" presName="composite" presStyleCnt="0">
        <dgm:presLayoutVars>
          <dgm:chMax val="1"/>
          <dgm:chPref val="1"/>
        </dgm:presLayoutVars>
      </dgm:prSet>
      <dgm:spPr/>
    </dgm:pt>
    <dgm:pt modelId="{C21BA69A-D66D-6045-B397-24A8AEE412BD}" type="pres">
      <dgm:prSet presAssocID="{E15E3034-7D25-2E43-ACF9-AFC2A286AB06}" presName="Accent" presStyleLbl="trAlignAcc1" presStyleIdx="4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66B27DF6-D408-C54A-A834-A5BF72D0A8A6}" type="pres">
      <dgm:prSet presAssocID="{E15E3034-7D25-2E43-ACF9-AFC2A286AB06}" presName="Image" presStyleLbl="alignImgPlace1" presStyleIdx="4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8A38BAA-E319-B34A-A09F-A8CD35931CB1}" type="pres">
      <dgm:prSet presAssocID="{E15E3034-7D25-2E43-ACF9-AFC2A286AB06}" presName="ChildComposite" presStyleCnt="0"/>
      <dgm:spPr/>
    </dgm:pt>
    <dgm:pt modelId="{7A332656-A7DC-2A4A-97D0-F1FFCCF50255}" type="pres">
      <dgm:prSet presAssocID="{E15E3034-7D25-2E43-ACF9-AFC2A286AB0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1A374B-0CB6-E54D-98A2-3E763172EE8D}" type="pres">
      <dgm:prSet presAssocID="{E15E3034-7D25-2E43-ACF9-AFC2A286AB06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7363D-6090-8947-A657-6C340A18BB46}" type="pres">
      <dgm:prSet presAssocID="{5174DD48-3BFF-C44A-9AA0-5983056C8937}" presName="sibTrans" presStyleCnt="0"/>
      <dgm:spPr/>
    </dgm:pt>
    <dgm:pt modelId="{FA49E9BB-B114-FF45-95D1-C3B5F6A14C46}" type="pres">
      <dgm:prSet presAssocID="{CCFF846C-2192-7347-89CC-A64566C65EE1}" presName="composite" presStyleCnt="0">
        <dgm:presLayoutVars>
          <dgm:chMax val="1"/>
          <dgm:chPref val="1"/>
        </dgm:presLayoutVars>
      </dgm:prSet>
      <dgm:spPr/>
    </dgm:pt>
    <dgm:pt modelId="{AE720F05-DDF0-9148-87D9-815ED04C70D2}" type="pres">
      <dgm:prSet presAssocID="{CCFF846C-2192-7347-89CC-A64566C65EE1}" presName="Accent" presStyleLbl="trAlignAcc1" presStyleIdx="5" presStyleCnt="6">
        <dgm:presLayoutVars>
          <dgm:chMax val="0"/>
          <dgm:chPref val="0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D601061F-A8BD-6A49-B9BD-81ED8F5B6A94}" type="pres">
      <dgm:prSet presAssocID="{CCFF846C-2192-7347-89CC-A64566C65EE1}" presName="Image" presStyleLbl="alignImgPlace1" presStyleIdx="5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24F2C0F-4128-0749-BF92-F9C7364DB950}" type="pres">
      <dgm:prSet presAssocID="{CCFF846C-2192-7347-89CC-A64566C65EE1}" presName="ChildComposite" presStyleCnt="0"/>
      <dgm:spPr/>
    </dgm:pt>
    <dgm:pt modelId="{F07C918B-7CF6-684B-A24F-2D433481DF0A}" type="pres">
      <dgm:prSet presAssocID="{CCFF846C-2192-7347-89CC-A64566C65EE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EFAB62-497A-754D-81DA-2FE249FC2091}" type="pres">
      <dgm:prSet presAssocID="{CCFF846C-2192-7347-89CC-A64566C65EE1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ECB7E-AFA6-454A-A3B3-C1E7909DE21E}" srcId="{F50A3849-77FB-6646-A0B3-C2D124F610F2}" destId="{AF8CE829-9E66-9148-93DF-18AA73CDA5F6}" srcOrd="1" destOrd="0" parTransId="{A51709FC-EC5F-204F-B9C0-0C4E99AFE2C4}" sibTransId="{A05B1B39-787F-A14D-B2BC-3EE2FAC7F325}"/>
    <dgm:cxn modelId="{BB39BF7B-8485-6D48-8523-94AF490322D9}" type="presOf" srcId="{AF8CE829-9E66-9148-93DF-18AA73CDA5F6}" destId="{9A3969DE-7B96-344F-83ED-38A27B2EB2DC}" srcOrd="0" destOrd="0" presId="urn:microsoft.com/office/officeart/2008/layout/CaptionedPictures"/>
    <dgm:cxn modelId="{9E281E08-D745-334F-BDD5-7BBA172586CA}" srcId="{F50A3849-77FB-6646-A0B3-C2D124F610F2}" destId="{770EDE6E-3086-864D-8721-872E64000273}" srcOrd="3" destOrd="0" parTransId="{BD0B2B92-BB2F-C14D-AC3A-9E23D45BDC95}" sibTransId="{68D0C378-04CC-B141-8159-68E58909AF03}"/>
    <dgm:cxn modelId="{385E5410-F9D0-CF40-A97A-EF5D91BF63F3}" srcId="{F50A3849-77FB-6646-A0B3-C2D124F610F2}" destId="{E9836231-C864-F346-9FAD-02BD5E5CB968}" srcOrd="2" destOrd="0" parTransId="{6E4E4132-3F8F-F944-857B-137E8B22ECE7}" sibTransId="{C8D3970D-D5FA-3249-A9F5-C8D4ACDCADF2}"/>
    <dgm:cxn modelId="{D55608F4-0368-114E-B13F-2E2877E68F78}" type="presOf" srcId="{F50A3849-77FB-6646-A0B3-C2D124F610F2}" destId="{EBD72DFF-4AD0-7D4D-B892-41F3AA0AF47E}" srcOrd="0" destOrd="0" presId="urn:microsoft.com/office/officeart/2008/layout/CaptionedPictures"/>
    <dgm:cxn modelId="{CE6A372F-9DC2-8349-9A83-F8DE156D1A30}" type="presOf" srcId="{CCFF846C-2192-7347-89CC-A64566C65EE1}" destId="{56EFAB62-497A-754D-81DA-2FE249FC2091}" srcOrd="0" destOrd="0" presId="urn:microsoft.com/office/officeart/2008/layout/CaptionedPictures"/>
    <dgm:cxn modelId="{B0D1D7F7-A91A-C643-B618-BB83F0A925E9}" srcId="{F50A3849-77FB-6646-A0B3-C2D124F610F2}" destId="{95E81BF3-3B41-B849-B9B3-6405D8783504}" srcOrd="0" destOrd="0" parTransId="{5683D9EC-47F7-EE42-A1D9-8939724F94F3}" sibTransId="{9A2D9573-B21A-E64C-A641-E89D5613ABFD}"/>
    <dgm:cxn modelId="{6412F282-AC38-9041-B9DF-4C6F6A8E0FEF}" srcId="{F50A3849-77FB-6646-A0B3-C2D124F610F2}" destId="{CCFF846C-2192-7347-89CC-A64566C65EE1}" srcOrd="5" destOrd="0" parTransId="{52CCDCA7-4A95-134B-9E5C-5D09FBBB8551}" sibTransId="{83E18F84-6DF7-394F-9A27-87F0222316B1}"/>
    <dgm:cxn modelId="{18E7D27C-F750-FA4A-AD3A-D4DFD43E0659}" srcId="{F50A3849-77FB-6646-A0B3-C2D124F610F2}" destId="{E15E3034-7D25-2E43-ACF9-AFC2A286AB06}" srcOrd="4" destOrd="0" parTransId="{6B6AD40C-5445-0E45-BBCA-0D7E06FAAF8A}" sibTransId="{5174DD48-3BFF-C44A-9AA0-5983056C8937}"/>
    <dgm:cxn modelId="{2C9A0182-9DE2-A240-BEEB-75F792C0C9E5}" type="presOf" srcId="{95E81BF3-3B41-B849-B9B3-6405D8783504}" destId="{4E7C3EA7-B263-8B4D-A642-C41A496B16BD}" srcOrd="0" destOrd="0" presId="urn:microsoft.com/office/officeart/2008/layout/CaptionedPictures"/>
    <dgm:cxn modelId="{217619E5-BE9F-D441-9844-4953B34CB2C0}" type="presOf" srcId="{770EDE6E-3086-864D-8721-872E64000273}" destId="{D8BE55D9-5183-E84F-AD31-80156A8711F5}" srcOrd="0" destOrd="0" presId="urn:microsoft.com/office/officeart/2008/layout/CaptionedPictures"/>
    <dgm:cxn modelId="{1FA0CA4F-4FBD-A243-B817-AE6E89841A18}" type="presOf" srcId="{E15E3034-7D25-2E43-ACF9-AFC2A286AB06}" destId="{7C1A374B-0CB6-E54D-98A2-3E763172EE8D}" srcOrd="0" destOrd="0" presId="urn:microsoft.com/office/officeart/2008/layout/CaptionedPictures"/>
    <dgm:cxn modelId="{9F0B7468-0E86-0E43-A70B-61F2F041F4D5}" type="presOf" srcId="{E9836231-C864-F346-9FAD-02BD5E5CB968}" destId="{5E424B8B-D24C-EA45-8453-BBCD8728F175}" srcOrd="0" destOrd="0" presId="urn:microsoft.com/office/officeart/2008/layout/CaptionedPictures"/>
    <dgm:cxn modelId="{CA07F45F-3378-AF4E-9374-2388800A1BA2}" type="presParOf" srcId="{EBD72DFF-4AD0-7D4D-B892-41F3AA0AF47E}" destId="{22326B07-7FC8-6E4C-A02D-A4B6C920C071}" srcOrd="0" destOrd="0" presId="urn:microsoft.com/office/officeart/2008/layout/CaptionedPictures"/>
    <dgm:cxn modelId="{48C60263-2439-4F4A-83AD-CBCA1EB39B9E}" type="presParOf" srcId="{22326B07-7FC8-6E4C-A02D-A4B6C920C071}" destId="{DD926B18-BA9F-BF48-9110-34750467569B}" srcOrd="0" destOrd="0" presId="urn:microsoft.com/office/officeart/2008/layout/CaptionedPictures"/>
    <dgm:cxn modelId="{38A3DE88-A23A-5D43-9763-49D32BD4DD35}" type="presParOf" srcId="{22326B07-7FC8-6E4C-A02D-A4B6C920C071}" destId="{28C60944-F345-EA41-B28E-0DC68F686066}" srcOrd="1" destOrd="0" presId="urn:microsoft.com/office/officeart/2008/layout/CaptionedPictures"/>
    <dgm:cxn modelId="{2A4D6685-0FC2-2C45-9546-ED8813212ADA}" type="presParOf" srcId="{22326B07-7FC8-6E4C-A02D-A4B6C920C071}" destId="{10EEDDC5-7086-3A41-8175-488030EF61E9}" srcOrd="2" destOrd="0" presId="urn:microsoft.com/office/officeart/2008/layout/CaptionedPictures"/>
    <dgm:cxn modelId="{5D948851-54EF-2546-9E9A-A2A5D2A076FA}" type="presParOf" srcId="{10EEDDC5-7086-3A41-8175-488030EF61E9}" destId="{BB4501C4-344F-5A45-8121-A9BCD8379636}" srcOrd="0" destOrd="0" presId="urn:microsoft.com/office/officeart/2008/layout/CaptionedPictures"/>
    <dgm:cxn modelId="{081AE37D-DB54-494C-A650-2E00DEC499C9}" type="presParOf" srcId="{10EEDDC5-7086-3A41-8175-488030EF61E9}" destId="{4E7C3EA7-B263-8B4D-A642-C41A496B16BD}" srcOrd="1" destOrd="0" presId="urn:microsoft.com/office/officeart/2008/layout/CaptionedPictures"/>
    <dgm:cxn modelId="{3B5CE1F1-D993-684A-AC19-A5D518FA3BC1}" type="presParOf" srcId="{EBD72DFF-4AD0-7D4D-B892-41F3AA0AF47E}" destId="{C2137436-2BB1-7844-B909-4C2AE4A5C785}" srcOrd="1" destOrd="0" presId="urn:microsoft.com/office/officeart/2008/layout/CaptionedPictures"/>
    <dgm:cxn modelId="{A751C067-F4C5-DB4E-911B-E345D8E5EE3C}" type="presParOf" srcId="{EBD72DFF-4AD0-7D4D-B892-41F3AA0AF47E}" destId="{102D1378-8994-5341-9234-5BEBD7DAA55F}" srcOrd="2" destOrd="0" presId="urn:microsoft.com/office/officeart/2008/layout/CaptionedPictures"/>
    <dgm:cxn modelId="{BF792BF2-C954-5E4C-880C-89BFB8D3901E}" type="presParOf" srcId="{102D1378-8994-5341-9234-5BEBD7DAA55F}" destId="{1156E190-0936-6A45-8682-4ECA67B12809}" srcOrd="0" destOrd="0" presId="urn:microsoft.com/office/officeart/2008/layout/CaptionedPictures"/>
    <dgm:cxn modelId="{CBCE9AB3-6DBC-E747-90BE-603E2BE7016E}" type="presParOf" srcId="{102D1378-8994-5341-9234-5BEBD7DAA55F}" destId="{5224DF9F-38B4-2041-AA02-B7784E6590E9}" srcOrd="1" destOrd="0" presId="urn:microsoft.com/office/officeart/2008/layout/CaptionedPictures"/>
    <dgm:cxn modelId="{0E350F77-1F4B-D64A-84E7-4AB2DAF5331B}" type="presParOf" srcId="{102D1378-8994-5341-9234-5BEBD7DAA55F}" destId="{5EFE9619-9DC8-5E47-BA3A-848D3EFE911B}" srcOrd="2" destOrd="0" presId="urn:microsoft.com/office/officeart/2008/layout/CaptionedPictures"/>
    <dgm:cxn modelId="{BD956C1F-D20C-244B-8789-06B7C10EFDA1}" type="presParOf" srcId="{5EFE9619-9DC8-5E47-BA3A-848D3EFE911B}" destId="{0627A672-B498-8E4A-933A-9D55AE0F6628}" srcOrd="0" destOrd="0" presId="urn:microsoft.com/office/officeart/2008/layout/CaptionedPictures"/>
    <dgm:cxn modelId="{1EC923E6-4C84-FD48-9F80-A3822CF3A89A}" type="presParOf" srcId="{5EFE9619-9DC8-5E47-BA3A-848D3EFE911B}" destId="{9A3969DE-7B96-344F-83ED-38A27B2EB2DC}" srcOrd="1" destOrd="0" presId="urn:microsoft.com/office/officeart/2008/layout/CaptionedPictures"/>
    <dgm:cxn modelId="{65869DA3-6D4B-4144-A109-DD69F2DEF426}" type="presParOf" srcId="{EBD72DFF-4AD0-7D4D-B892-41F3AA0AF47E}" destId="{E156F731-97E7-4541-A8CE-459FFAB4CB21}" srcOrd="3" destOrd="0" presId="urn:microsoft.com/office/officeart/2008/layout/CaptionedPictures"/>
    <dgm:cxn modelId="{0BD4D7EA-87C2-D946-8448-4DE844442D34}" type="presParOf" srcId="{EBD72DFF-4AD0-7D4D-B892-41F3AA0AF47E}" destId="{1378222E-A60F-7142-B259-2B33AAEC01BA}" srcOrd="4" destOrd="0" presId="urn:microsoft.com/office/officeart/2008/layout/CaptionedPictures"/>
    <dgm:cxn modelId="{7BE887EB-BC92-6547-8809-7446918F0444}" type="presParOf" srcId="{1378222E-A60F-7142-B259-2B33AAEC01BA}" destId="{EC4E4E3C-7797-BF4E-A325-3883F711E09D}" srcOrd="0" destOrd="0" presId="urn:microsoft.com/office/officeart/2008/layout/CaptionedPictures"/>
    <dgm:cxn modelId="{119D5C42-2B32-7B43-846B-484152C5AAEE}" type="presParOf" srcId="{1378222E-A60F-7142-B259-2B33AAEC01BA}" destId="{C15441E7-5E7B-6246-98ED-C205398E5F1C}" srcOrd="1" destOrd="0" presId="urn:microsoft.com/office/officeart/2008/layout/CaptionedPictures"/>
    <dgm:cxn modelId="{DE54DE86-A424-BB4F-95B8-8A7EBC44D70E}" type="presParOf" srcId="{1378222E-A60F-7142-B259-2B33AAEC01BA}" destId="{559E00C6-61EC-134E-92A4-14F510974CD5}" srcOrd="2" destOrd="0" presId="urn:microsoft.com/office/officeart/2008/layout/CaptionedPictures"/>
    <dgm:cxn modelId="{6D76C5CD-43A6-3249-A922-5C9B29FABA44}" type="presParOf" srcId="{559E00C6-61EC-134E-92A4-14F510974CD5}" destId="{C1931A0E-EA25-CC41-B2F7-120138A291A6}" srcOrd="0" destOrd="0" presId="urn:microsoft.com/office/officeart/2008/layout/CaptionedPictures"/>
    <dgm:cxn modelId="{62ECC248-B884-C84C-82EF-7131DE419F88}" type="presParOf" srcId="{559E00C6-61EC-134E-92A4-14F510974CD5}" destId="{5E424B8B-D24C-EA45-8453-BBCD8728F175}" srcOrd="1" destOrd="0" presId="urn:microsoft.com/office/officeart/2008/layout/CaptionedPictures"/>
    <dgm:cxn modelId="{6309AAE2-DDA3-434B-B241-2A139BE828E7}" type="presParOf" srcId="{EBD72DFF-4AD0-7D4D-B892-41F3AA0AF47E}" destId="{48E1F86D-996F-A441-96B1-8CFA7CD7F0CD}" srcOrd="5" destOrd="0" presId="urn:microsoft.com/office/officeart/2008/layout/CaptionedPictures"/>
    <dgm:cxn modelId="{42AE2962-3538-F540-8A5C-ACA708D610A8}" type="presParOf" srcId="{EBD72DFF-4AD0-7D4D-B892-41F3AA0AF47E}" destId="{9843868A-187E-914C-9D4D-E3C406567A2F}" srcOrd="6" destOrd="0" presId="urn:microsoft.com/office/officeart/2008/layout/CaptionedPictures"/>
    <dgm:cxn modelId="{2D06BF90-7715-FC47-9EB8-BB62256320EF}" type="presParOf" srcId="{9843868A-187E-914C-9D4D-E3C406567A2F}" destId="{2AA90231-742C-9340-87F0-6B901A745D39}" srcOrd="0" destOrd="0" presId="urn:microsoft.com/office/officeart/2008/layout/CaptionedPictures"/>
    <dgm:cxn modelId="{132CF739-E710-B847-90EA-F09DD40629EF}" type="presParOf" srcId="{9843868A-187E-914C-9D4D-E3C406567A2F}" destId="{97DBCE08-8FB8-E14E-9843-BA3F1E340744}" srcOrd="1" destOrd="0" presId="urn:microsoft.com/office/officeart/2008/layout/CaptionedPictures"/>
    <dgm:cxn modelId="{F49CB6D4-98D0-DB4D-9DE9-108DE37C461C}" type="presParOf" srcId="{9843868A-187E-914C-9D4D-E3C406567A2F}" destId="{4BB1CB52-6934-724D-909F-FA9C222195B1}" srcOrd="2" destOrd="0" presId="urn:microsoft.com/office/officeart/2008/layout/CaptionedPictures"/>
    <dgm:cxn modelId="{1C49C486-9286-6E44-BC18-9CE61EF46B88}" type="presParOf" srcId="{4BB1CB52-6934-724D-909F-FA9C222195B1}" destId="{CDFDE847-8785-9E40-A4BD-050182B37790}" srcOrd="0" destOrd="0" presId="urn:microsoft.com/office/officeart/2008/layout/CaptionedPictures"/>
    <dgm:cxn modelId="{5B776623-346B-6B49-92DE-C4B14EB187EA}" type="presParOf" srcId="{4BB1CB52-6934-724D-909F-FA9C222195B1}" destId="{D8BE55D9-5183-E84F-AD31-80156A8711F5}" srcOrd="1" destOrd="0" presId="urn:microsoft.com/office/officeart/2008/layout/CaptionedPictures"/>
    <dgm:cxn modelId="{81A17B16-CA09-B240-9209-984D31F90BB0}" type="presParOf" srcId="{EBD72DFF-4AD0-7D4D-B892-41F3AA0AF47E}" destId="{278C4DB3-0236-AA44-A613-1F5D6461C199}" srcOrd="7" destOrd="0" presId="urn:microsoft.com/office/officeart/2008/layout/CaptionedPictures"/>
    <dgm:cxn modelId="{63B82F3B-3623-4741-B236-AB56643A24E3}" type="presParOf" srcId="{EBD72DFF-4AD0-7D4D-B892-41F3AA0AF47E}" destId="{0497007C-EB4D-2A46-9FD3-340D46334EB0}" srcOrd="8" destOrd="0" presId="urn:microsoft.com/office/officeart/2008/layout/CaptionedPictures"/>
    <dgm:cxn modelId="{F2BB621C-E340-5A41-ACAE-9DF371206E71}" type="presParOf" srcId="{0497007C-EB4D-2A46-9FD3-340D46334EB0}" destId="{C21BA69A-D66D-6045-B397-24A8AEE412BD}" srcOrd="0" destOrd="0" presId="urn:microsoft.com/office/officeart/2008/layout/CaptionedPictures"/>
    <dgm:cxn modelId="{5EA18607-CD67-A845-AB1C-F20100D701E9}" type="presParOf" srcId="{0497007C-EB4D-2A46-9FD3-340D46334EB0}" destId="{66B27DF6-D408-C54A-A834-A5BF72D0A8A6}" srcOrd="1" destOrd="0" presId="urn:microsoft.com/office/officeart/2008/layout/CaptionedPictures"/>
    <dgm:cxn modelId="{A573CA3C-E980-5942-997C-D93C3FE91FC8}" type="presParOf" srcId="{0497007C-EB4D-2A46-9FD3-340D46334EB0}" destId="{E8A38BAA-E319-B34A-A09F-A8CD35931CB1}" srcOrd="2" destOrd="0" presId="urn:microsoft.com/office/officeart/2008/layout/CaptionedPictures"/>
    <dgm:cxn modelId="{CD4454AF-46F5-8C4D-88B3-28511BD19DC2}" type="presParOf" srcId="{E8A38BAA-E319-B34A-A09F-A8CD35931CB1}" destId="{7A332656-A7DC-2A4A-97D0-F1FFCCF50255}" srcOrd="0" destOrd="0" presId="urn:microsoft.com/office/officeart/2008/layout/CaptionedPictures"/>
    <dgm:cxn modelId="{3B1ED51F-D096-8046-9FF4-13256CAF22D2}" type="presParOf" srcId="{E8A38BAA-E319-B34A-A09F-A8CD35931CB1}" destId="{7C1A374B-0CB6-E54D-98A2-3E763172EE8D}" srcOrd="1" destOrd="0" presId="urn:microsoft.com/office/officeart/2008/layout/CaptionedPictures"/>
    <dgm:cxn modelId="{B538E67F-2D05-DD48-B664-4551C979E32A}" type="presParOf" srcId="{EBD72DFF-4AD0-7D4D-B892-41F3AA0AF47E}" destId="{FA47363D-6090-8947-A657-6C340A18BB46}" srcOrd="9" destOrd="0" presId="urn:microsoft.com/office/officeart/2008/layout/CaptionedPictures"/>
    <dgm:cxn modelId="{9444AE29-F743-BE4B-B7A5-6E8332F46D7B}" type="presParOf" srcId="{EBD72DFF-4AD0-7D4D-B892-41F3AA0AF47E}" destId="{FA49E9BB-B114-FF45-95D1-C3B5F6A14C46}" srcOrd="10" destOrd="0" presId="urn:microsoft.com/office/officeart/2008/layout/CaptionedPictures"/>
    <dgm:cxn modelId="{1BD60E41-DB03-1B4B-98CD-82EDB03B0EDE}" type="presParOf" srcId="{FA49E9BB-B114-FF45-95D1-C3B5F6A14C46}" destId="{AE720F05-DDF0-9148-87D9-815ED04C70D2}" srcOrd="0" destOrd="0" presId="urn:microsoft.com/office/officeart/2008/layout/CaptionedPictures"/>
    <dgm:cxn modelId="{39721F5B-035F-5440-88B2-C3D79BB4DEDB}" type="presParOf" srcId="{FA49E9BB-B114-FF45-95D1-C3B5F6A14C46}" destId="{D601061F-A8BD-6A49-B9BD-81ED8F5B6A94}" srcOrd="1" destOrd="0" presId="urn:microsoft.com/office/officeart/2008/layout/CaptionedPictures"/>
    <dgm:cxn modelId="{BB17392D-6B7A-A649-8FCD-D2B37A08C7AC}" type="presParOf" srcId="{FA49E9BB-B114-FF45-95D1-C3B5F6A14C46}" destId="{824F2C0F-4128-0749-BF92-F9C7364DB950}" srcOrd="2" destOrd="0" presId="urn:microsoft.com/office/officeart/2008/layout/CaptionedPictures"/>
    <dgm:cxn modelId="{B7C44E20-D029-8F41-BFD1-2930A8762323}" type="presParOf" srcId="{824F2C0F-4128-0749-BF92-F9C7364DB950}" destId="{F07C918B-7CF6-684B-A24F-2D433481DF0A}" srcOrd="0" destOrd="0" presId="urn:microsoft.com/office/officeart/2008/layout/CaptionedPictures"/>
    <dgm:cxn modelId="{EBDF5CD8-4FEF-0B42-BC95-5007B672C45F}" type="presParOf" srcId="{824F2C0F-4128-0749-BF92-F9C7364DB950}" destId="{56EFAB62-497A-754D-81DA-2FE249FC209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690DA-608E-4547-ABA2-D444DB40B831}">
      <dsp:nvSpPr>
        <dsp:cNvPr id="0" name=""/>
        <dsp:cNvSpPr/>
      </dsp:nvSpPr>
      <dsp:spPr>
        <a:xfrm rot="16200000">
          <a:off x="1041386" y="-1041386"/>
          <a:ext cx="730380" cy="281315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Link</a:t>
          </a:r>
          <a:endParaRPr lang="en-US" sz="2000" kern="1200" dirty="0"/>
        </a:p>
      </dsp:txBody>
      <dsp:txXfrm rot="16200000">
        <a:off x="1132684" y="-1132684"/>
        <a:ext cx="547785" cy="2813153"/>
      </dsp:txXfrm>
    </dsp:sp>
    <dsp:sp modelId="{000DB663-0D6E-4AD7-988A-ECC0890CBAA1}">
      <dsp:nvSpPr>
        <dsp:cNvPr id="0" name=""/>
        <dsp:cNvSpPr/>
      </dsp:nvSpPr>
      <dsp:spPr>
        <a:xfrm>
          <a:off x="2813153" y="0"/>
          <a:ext cx="2813153" cy="73038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Classify</a:t>
          </a:r>
          <a:endParaRPr lang="en-US" sz="2000" kern="1200" dirty="0"/>
        </a:p>
      </dsp:txBody>
      <dsp:txXfrm>
        <a:off x="2813153" y="0"/>
        <a:ext cx="2813153" cy="547785"/>
      </dsp:txXfrm>
    </dsp:sp>
    <dsp:sp modelId="{3CB0C0F2-0769-4BF4-BBEC-55ABD5D8E11F}">
      <dsp:nvSpPr>
        <dsp:cNvPr id="0" name=""/>
        <dsp:cNvSpPr/>
      </dsp:nvSpPr>
      <dsp:spPr>
        <a:xfrm rot="10800000">
          <a:off x="0" y="730380"/>
          <a:ext cx="2813153" cy="73038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De-duplicate</a:t>
          </a:r>
          <a:endParaRPr lang="en-US" sz="2000" kern="1200" dirty="0"/>
        </a:p>
      </dsp:txBody>
      <dsp:txXfrm rot="10800000">
        <a:off x="0" y="912975"/>
        <a:ext cx="2813153" cy="547785"/>
      </dsp:txXfrm>
    </dsp:sp>
    <dsp:sp modelId="{A5AE6DC3-5FCC-44F9-BD26-E833FD461BDC}">
      <dsp:nvSpPr>
        <dsp:cNvPr id="0" name=""/>
        <dsp:cNvSpPr/>
      </dsp:nvSpPr>
      <dsp:spPr>
        <a:xfrm rot="5400000">
          <a:off x="3854539" y="-311005"/>
          <a:ext cx="730380" cy="281315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Cite</a:t>
          </a:r>
          <a:endParaRPr lang="en-US" sz="2000" kern="1200" dirty="0"/>
        </a:p>
      </dsp:txBody>
      <dsp:txXfrm rot="5400000">
        <a:off x="3945837" y="-219708"/>
        <a:ext cx="547785" cy="2813153"/>
      </dsp:txXfrm>
    </dsp:sp>
    <dsp:sp modelId="{E4738739-B2FD-4434-96BE-440B45583ADF}">
      <dsp:nvSpPr>
        <dsp:cNvPr id="0" name=""/>
        <dsp:cNvSpPr/>
      </dsp:nvSpPr>
      <dsp:spPr>
        <a:xfrm>
          <a:off x="1213276" y="485955"/>
          <a:ext cx="3199753" cy="48885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Text Mine</a:t>
          </a:r>
          <a:endParaRPr lang="en-US" sz="2000" kern="1200" dirty="0"/>
        </a:p>
      </dsp:txBody>
      <dsp:txXfrm>
        <a:off x="1213276" y="485955"/>
        <a:ext cx="3199753" cy="488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26B18-BA9F-BF48-9110-34750467569B}">
      <dsp:nvSpPr>
        <dsp:cNvPr id="0" name=""/>
        <dsp:cNvSpPr/>
      </dsp:nvSpPr>
      <dsp:spPr>
        <a:xfrm>
          <a:off x="811532" y="107592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8C60944-F345-EA41-B28E-0DC68F686066}">
      <dsp:nvSpPr>
        <dsp:cNvPr id="0" name=""/>
        <dsp:cNvSpPr/>
      </dsp:nvSpPr>
      <dsp:spPr>
        <a:xfrm>
          <a:off x="932924" y="221843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C3EA7-B263-8B4D-A642-C41A496B16BD}">
      <dsp:nvSpPr>
        <dsp:cNvPr id="0" name=""/>
        <dsp:cNvSpPr/>
      </dsp:nvSpPr>
      <dsp:spPr>
        <a:xfrm>
          <a:off x="932924" y="2078427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Australia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(RDA-ANDS)</a:t>
          </a:r>
          <a:endParaRPr lang="en-US" sz="1900" kern="1200" dirty="0"/>
        </a:p>
      </dsp:txBody>
      <dsp:txXfrm>
        <a:off x="932924" y="2078427"/>
        <a:ext cx="2185056" cy="771196"/>
      </dsp:txXfrm>
    </dsp:sp>
    <dsp:sp modelId="{1156E190-0936-6A45-8682-4ECA67B12809}">
      <dsp:nvSpPr>
        <dsp:cNvPr id="0" name=""/>
        <dsp:cNvSpPr/>
      </dsp:nvSpPr>
      <dsp:spPr>
        <a:xfrm>
          <a:off x="3693712" y="107592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224DF9F-38B4-2041-AA02-B7784E6590E9}">
      <dsp:nvSpPr>
        <dsp:cNvPr id="0" name=""/>
        <dsp:cNvSpPr/>
      </dsp:nvSpPr>
      <dsp:spPr>
        <a:xfrm>
          <a:off x="3791614" y="216032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3969DE-7B96-344F-83ED-38A27B2EB2DC}">
      <dsp:nvSpPr>
        <dsp:cNvPr id="0" name=""/>
        <dsp:cNvSpPr/>
      </dsp:nvSpPr>
      <dsp:spPr>
        <a:xfrm>
          <a:off x="3815104" y="2078427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Canada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  )</a:t>
          </a:r>
          <a:endParaRPr lang="en-US" sz="1900" kern="1200" dirty="0"/>
        </a:p>
      </dsp:txBody>
      <dsp:txXfrm>
        <a:off x="3815104" y="2078427"/>
        <a:ext cx="2185056" cy="771196"/>
      </dsp:txXfrm>
    </dsp:sp>
    <dsp:sp modelId="{EC4E4E3C-7797-BF4E-A325-3883F711E09D}">
      <dsp:nvSpPr>
        <dsp:cNvPr id="0" name=""/>
        <dsp:cNvSpPr/>
      </dsp:nvSpPr>
      <dsp:spPr>
        <a:xfrm>
          <a:off x="6575892" y="107592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C15441E7-5E7B-6246-98ED-C205398E5F1C}">
      <dsp:nvSpPr>
        <dsp:cNvPr id="0" name=""/>
        <dsp:cNvSpPr/>
      </dsp:nvSpPr>
      <dsp:spPr>
        <a:xfrm>
          <a:off x="6697284" y="221843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424B8B-D24C-EA45-8453-BBCD8728F175}">
      <dsp:nvSpPr>
        <dsp:cNvPr id="0" name=""/>
        <dsp:cNvSpPr/>
      </dsp:nvSpPr>
      <dsp:spPr>
        <a:xfrm>
          <a:off x="6697284" y="2078427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Cina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(CAS)</a:t>
          </a:r>
          <a:endParaRPr lang="en-US" sz="1900" kern="1200" dirty="0"/>
        </a:p>
      </dsp:txBody>
      <dsp:txXfrm>
        <a:off x="6697284" y="2078427"/>
        <a:ext cx="2185056" cy="771196"/>
      </dsp:txXfrm>
    </dsp:sp>
    <dsp:sp modelId="{2AA90231-742C-9340-87F0-6B901A745D39}">
      <dsp:nvSpPr>
        <dsp:cNvPr id="0" name=""/>
        <dsp:cNvSpPr/>
      </dsp:nvSpPr>
      <dsp:spPr>
        <a:xfrm>
          <a:off x="811532" y="3206659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7DBCE08-8FB8-E14E-9843-BA3F1E340744}">
      <dsp:nvSpPr>
        <dsp:cNvPr id="0" name=""/>
        <dsp:cNvSpPr/>
      </dsp:nvSpPr>
      <dsp:spPr>
        <a:xfrm>
          <a:off x="932924" y="3320910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BE55D9-5183-E84F-AD31-80156A8711F5}">
      <dsp:nvSpPr>
        <dsp:cNvPr id="0" name=""/>
        <dsp:cNvSpPr/>
      </dsp:nvSpPr>
      <dsp:spPr>
        <a:xfrm>
          <a:off x="932924" y="5177494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Europe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</a:t>
          </a:r>
          <a:r>
            <a:rPr lang="en-US" sz="1900" kern="1200" dirty="0" err="1" smtClean="0"/>
            <a:t>OpenAIRE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932924" y="5177494"/>
        <a:ext cx="2185056" cy="771196"/>
      </dsp:txXfrm>
    </dsp:sp>
    <dsp:sp modelId="{C21BA69A-D66D-6045-B397-24A8AEE412BD}">
      <dsp:nvSpPr>
        <dsp:cNvPr id="0" name=""/>
        <dsp:cNvSpPr/>
      </dsp:nvSpPr>
      <dsp:spPr>
        <a:xfrm>
          <a:off x="3693712" y="3206659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66B27DF6-D408-C54A-A834-A5BF72D0A8A6}">
      <dsp:nvSpPr>
        <dsp:cNvPr id="0" name=""/>
        <dsp:cNvSpPr/>
      </dsp:nvSpPr>
      <dsp:spPr>
        <a:xfrm>
          <a:off x="3815104" y="3320910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A374B-0CB6-E54D-98A2-3E763172EE8D}">
      <dsp:nvSpPr>
        <dsp:cNvPr id="0" name=""/>
        <dsp:cNvSpPr/>
      </dsp:nvSpPr>
      <dsp:spPr>
        <a:xfrm>
          <a:off x="3815104" y="5177494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South America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</a:t>
          </a:r>
          <a:r>
            <a:rPr lang="en-US" sz="1900" kern="1200" dirty="0" err="1" smtClean="0"/>
            <a:t>LaReferencia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3815104" y="5177494"/>
        <a:ext cx="2185056" cy="771196"/>
      </dsp:txXfrm>
    </dsp:sp>
    <dsp:sp modelId="{AE720F05-DDF0-9148-87D9-815ED04C70D2}">
      <dsp:nvSpPr>
        <dsp:cNvPr id="0" name=""/>
        <dsp:cNvSpPr/>
      </dsp:nvSpPr>
      <dsp:spPr>
        <a:xfrm>
          <a:off x="6575892" y="3206659"/>
          <a:ext cx="2427840" cy="2856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D601061F-A8BD-6A49-B9BD-81ED8F5B6A94}">
      <dsp:nvSpPr>
        <dsp:cNvPr id="0" name=""/>
        <dsp:cNvSpPr/>
      </dsp:nvSpPr>
      <dsp:spPr>
        <a:xfrm>
          <a:off x="6697284" y="3320910"/>
          <a:ext cx="2185056" cy="185658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EFAB62-497A-754D-81DA-2FE249FC2091}">
      <dsp:nvSpPr>
        <dsp:cNvPr id="0" name=""/>
        <dsp:cNvSpPr/>
      </dsp:nvSpPr>
      <dsp:spPr>
        <a:xfrm>
          <a:off x="6697284" y="5177494"/>
          <a:ext cx="2185056" cy="77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United States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(SHARE)</a:t>
          </a:r>
          <a:endParaRPr lang="en-US" sz="1900" kern="1200" dirty="0"/>
        </a:p>
      </dsp:txBody>
      <dsp:txXfrm>
        <a:off x="6697284" y="5177494"/>
        <a:ext cx="2185056" cy="771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7F8564-5D75-3E46-876C-626375C7136A}" type="datetimeFigureOut">
              <a:rPr lang="en-US"/>
              <a:pPr>
                <a:defRPr/>
              </a:pPr>
              <a:t>6/27/2014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0EC43-FD9C-664C-862A-184277AAA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63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91A461-61D4-F144-8674-359CE4CF12AE}" type="datetimeFigureOut">
              <a:rPr lang="el-GR"/>
              <a:pPr>
                <a:defRPr/>
              </a:pPr>
              <a:t>27/6/2014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0C1A5D-B437-EF47-90C6-74214EF5A9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2837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28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00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720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993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1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0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8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>
              <a:latin typeface="Calibri" charset="0"/>
              <a:ea typeface="MS PGothic" charset="0"/>
            </a:endParaRPr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E8D94015-BD6D-8945-93D9-137586B05758}" type="slidenum">
              <a:rPr lang="el-GR" sz="1200"/>
              <a:pPr/>
              <a:t>1</a:t>
            </a:fld>
            <a:endParaRPr 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56042EF6-EA2E-3743-ADD5-77607074164D}" type="slidenum">
              <a:rPr lang="el-GR" sz="1200"/>
              <a:pPr/>
              <a:t>5</a:t>
            </a:fld>
            <a:endParaRPr lang="el-G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>
              <a:latin typeface="Calibri" charset="0"/>
              <a:ea typeface="MS PGothic" charset="0"/>
            </a:endParaRPr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C7C5085E-FF74-7443-A0C2-4877BCD855E7}" type="slidenum">
              <a:rPr lang="el-GR" sz="1200"/>
              <a:pPr/>
              <a:t>9</a:t>
            </a:fld>
            <a:endParaRPr lang="el-G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800" dirty="0" smtClean="0"/>
              <a:t>Publications from OA repositories</a:t>
            </a:r>
          </a:p>
          <a:p>
            <a:pPr lvl="1"/>
            <a:r>
              <a:rPr lang="en-GB" sz="2800" dirty="0" smtClean="0"/>
              <a:t>Links to </a:t>
            </a:r>
            <a:r>
              <a:rPr lang="en-GB" sz="2800" i="1" dirty="0" smtClean="0"/>
              <a:t>any</a:t>
            </a:r>
            <a:r>
              <a:rPr lang="en-GB" sz="2800" dirty="0" smtClean="0"/>
              <a:t> funding information</a:t>
            </a:r>
          </a:p>
          <a:p>
            <a:pPr lvl="1"/>
            <a:r>
              <a:rPr lang="en-GB" sz="2800" dirty="0" smtClean="0"/>
              <a:t>Links them to data repositories</a:t>
            </a:r>
          </a:p>
          <a:p>
            <a:pPr lvl="1"/>
            <a:r>
              <a:rPr lang="en-GB" sz="2800" dirty="0" smtClean="0"/>
              <a:t>Integrating national research systems</a:t>
            </a:r>
          </a:p>
          <a:p>
            <a:pPr lvl="1"/>
            <a:r>
              <a:rPr lang="en-GB" sz="2800" dirty="0" smtClean="0"/>
              <a:t>Produces new knowledge / service</a:t>
            </a:r>
          </a:p>
          <a:p>
            <a:pPr lvl="1"/>
            <a:r>
              <a:rPr lang="en-GB" sz="2800" dirty="0" smtClean="0"/>
              <a:t>Monitoring for research administrators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1DB17-F1E9-4B52-903B-55636D61F97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>
              <a:latin typeface="Calibri" charset="0"/>
              <a:ea typeface="MS PGothic" charset="0"/>
            </a:endParaRPr>
          </a:p>
        </p:txBody>
      </p:sp>
      <p:sp>
        <p:nvSpPr>
          <p:cNvPr id="471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F3B0526-49C9-7646-9DBC-00D2BA860F10}" type="slidenum">
              <a:rPr lang="el-GR" sz="1200"/>
              <a:pPr/>
              <a:t>22</a:t>
            </a:fld>
            <a:endParaRPr 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openaire.eu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2" y="7186619"/>
            <a:ext cx="1727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3" y="7524749"/>
            <a:ext cx="2108201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04" y="2411760"/>
            <a:ext cx="13969552" cy="2160240"/>
          </a:xfrm>
          <a:prstGeom prst="rect">
            <a:avLst/>
          </a:prstGeom>
        </p:spPr>
        <p:txBody>
          <a:bodyPr lIns="91440" tIns="45721" rIns="91440" bIns="45721" anchor="b">
            <a:noAutofit/>
          </a:bodyPr>
          <a:lstStyle>
            <a:lvl1pPr algn="ctr">
              <a:defRPr sz="87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321" y="4572000"/>
            <a:ext cx="12192000" cy="129614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457200" indent="0" algn="ctr">
              <a:buNone/>
              <a:defRPr sz="2100"/>
            </a:lvl2pPr>
            <a:lvl3pPr marL="914396" indent="0" algn="ctr">
              <a:buNone/>
              <a:defRPr sz="1700"/>
            </a:lvl3pPr>
            <a:lvl4pPr marL="1371595" indent="0" algn="ctr">
              <a:buNone/>
              <a:defRPr sz="1600"/>
            </a:lvl4pPr>
            <a:lvl5pPr marL="1828795" indent="0" algn="ctr">
              <a:buNone/>
              <a:defRPr sz="1600"/>
            </a:lvl5pPr>
            <a:lvl6pPr marL="2285993" indent="0" algn="ctr">
              <a:buNone/>
              <a:defRPr sz="1600"/>
            </a:lvl6pPr>
            <a:lvl7pPr marL="2743191" indent="0" algn="ctr">
              <a:buNone/>
              <a:defRPr sz="1600"/>
            </a:lvl7pPr>
            <a:lvl8pPr marL="3200390" indent="0" algn="ctr">
              <a:buNone/>
              <a:defRPr sz="1600"/>
            </a:lvl8pPr>
            <a:lvl9pPr marL="365758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59451" y="323853"/>
            <a:ext cx="9144000" cy="719139"/>
          </a:xfrm>
        </p:spPr>
        <p:txBody>
          <a:bodyPr anchor="b"/>
          <a:lstStyle>
            <a:lvl1pPr marL="266700" indent="0" algn="ctr">
              <a:buNone/>
              <a:defRPr sz="24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23550" y="1043611"/>
            <a:ext cx="7488236" cy="865188"/>
          </a:xfrm>
        </p:spPr>
        <p:txBody>
          <a:bodyPr/>
          <a:lstStyle>
            <a:lvl1pPr marL="266700" indent="0" algn="ctr">
              <a:buNone/>
              <a:defRPr sz="1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711198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59533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0" y="455712"/>
            <a:ext cx="12313369" cy="1524000"/>
          </a:xfrm>
          <a:prstGeom prst="rect">
            <a:avLst/>
          </a:prstGeom>
        </p:spPr>
        <p:txBody>
          <a:bodyPr vert="horz" lIns="91440" tIns="45721" rIns="91440" bIns="45721" anchor="b">
            <a:normAutofit/>
          </a:bodyPr>
          <a:lstStyle>
            <a:lvl1pPr algn="l">
              <a:defRPr sz="90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159449" y="2771800"/>
            <a:ext cx="5184576" cy="5400600"/>
          </a:xfrm>
        </p:spPr>
        <p:txBody>
          <a:bodyPr anchor="ctr"/>
          <a:lstStyle>
            <a:lvl1pPr marL="266700" indent="0" algn="r">
              <a:lnSpc>
                <a:spcPct val="110000"/>
              </a:lnSpc>
              <a:buNone/>
              <a:defRPr sz="2400" baseline="0">
                <a:latin typeface="PF Paperback Light"/>
                <a:cs typeface="PF Paperback Light"/>
              </a:defRPr>
            </a:lvl1pPr>
            <a:lvl2pPr marL="711198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80132" y="4139952"/>
            <a:ext cx="2231989" cy="2376024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016436" y="4139952"/>
            <a:ext cx="2231989" cy="2376024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8765" y="1978952"/>
            <a:ext cx="12314012" cy="648841"/>
          </a:xfrm>
        </p:spPr>
        <p:txBody>
          <a:bodyPr>
            <a:noAutofit/>
          </a:bodyPr>
          <a:lstStyle>
            <a:lvl1pPr marL="86400" indent="0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5974-0A92-CE44-A438-BF74054CA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8862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2" y="395536"/>
            <a:ext cx="12643792" cy="1596008"/>
          </a:xfrm>
          <a:prstGeom prst="rect">
            <a:avLst/>
          </a:prstGeom>
        </p:spPr>
        <p:txBody>
          <a:bodyPr vert="horz" lIns="91440" tIns="45721" rIns="91440" bIns="45721" anchor="b">
            <a:normAutofit/>
          </a:bodyPr>
          <a:lstStyle>
            <a:lvl1pPr algn="l">
              <a:defRPr sz="90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7191901" y="3419977"/>
            <a:ext cx="5328592" cy="4464395"/>
          </a:xfrm>
        </p:spPr>
        <p:txBody>
          <a:bodyPr/>
          <a:lstStyle>
            <a:lvl1pPr marL="266700" indent="0">
              <a:lnSpc>
                <a:spcPct val="110000"/>
              </a:lnSpc>
              <a:buNone/>
              <a:defRPr sz="2400" baseline="0">
                <a:latin typeface="PF Paperback Light"/>
                <a:cs typeface="PF Paperback Light"/>
              </a:defRPr>
            </a:lvl1pPr>
            <a:lvl2pPr marL="711198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871417" y="3419879"/>
            <a:ext cx="4032448" cy="4463135"/>
          </a:xfrm>
        </p:spPr>
        <p:txBody>
          <a:bodyPr/>
          <a:lstStyle>
            <a:lvl1pPr marL="266700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799410" y="2052544"/>
            <a:ext cx="12601575" cy="1151309"/>
          </a:xfrm>
        </p:spPr>
        <p:txBody>
          <a:bodyPr>
            <a:noAutofit/>
          </a:bodyPr>
          <a:lstStyle>
            <a:lvl1pPr marL="180000" indent="0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613D-A8D0-2045-A62E-398D23D1B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217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" y="-2700339"/>
            <a:ext cx="17273588" cy="11844339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9568" y="3923928"/>
            <a:ext cx="8064896" cy="1512168"/>
          </a:xfrm>
        </p:spPr>
        <p:txBody>
          <a:bodyPr anchor="ctr">
            <a:noAutofit/>
          </a:bodyPr>
          <a:lstStyle>
            <a:lvl1pPr marL="266700" indent="0" algn="ctr">
              <a:buNone/>
              <a:defRPr sz="95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239568" y="1979715"/>
            <a:ext cx="8064896" cy="1945308"/>
          </a:xfrm>
        </p:spPr>
        <p:txBody>
          <a:bodyPr anchor="b">
            <a:noAutofit/>
          </a:bodyPr>
          <a:lstStyle>
            <a:lvl1pPr marL="266700" indent="0" algn="ctr">
              <a:buNone/>
              <a:defRPr sz="87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39568" y="5436096"/>
            <a:ext cx="8064896" cy="2304256"/>
          </a:xfrm>
        </p:spPr>
        <p:txBody>
          <a:bodyPr>
            <a:noAutofit/>
          </a:bodyPr>
          <a:lstStyle>
            <a:lvl1pPr marL="266700" indent="0" algn="ctr">
              <a:buNone/>
              <a:defRPr sz="87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B6FA-294E-C845-BBAD-7EADCCA4E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8744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89" y="3995936"/>
            <a:ext cx="12889433" cy="1668016"/>
          </a:xfrm>
          <a:prstGeom prst="rect">
            <a:avLst/>
          </a:prstGeom>
          <a:solidFill>
            <a:srgbClr val="28288C"/>
          </a:solidFill>
        </p:spPr>
        <p:txBody>
          <a:bodyPr vert="horz" lIns="91440" tIns="45721" rIns="91440" bIns="45721" anchor="ctr">
            <a:noAutofit/>
          </a:bodyPr>
          <a:lstStyle>
            <a:lvl1pPr algn="ctr">
              <a:defRPr sz="90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19289" y="1187624"/>
            <a:ext cx="12889433" cy="2808560"/>
          </a:xfrm>
        </p:spPr>
        <p:txBody>
          <a:bodyPr anchor="b"/>
          <a:lstStyle>
            <a:lvl1pPr marL="266700" indent="0" algn="ctr">
              <a:spcAft>
                <a:spcPts val="600"/>
              </a:spcAft>
              <a:buNone/>
              <a:defRPr sz="79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289" y="5652120"/>
            <a:ext cx="12889433" cy="2159000"/>
          </a:xfrm>
        </p:spPr>
        <p:txBody>
          <a:bodyPr/>
          <a:lstStyle>
            <a:lvl1pPr marL="266700" indent="0" algn="ctr">
              <a:spcAft>
                <a:spcPts val="600"/>
              </a:spcAft>
              <a:buNone/>
              <a:defRPr sz="79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6B22-C63E-5442-897B-A73EB7F50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6526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032379" y="4355976"/>
            <a:ext cx="8640763" cy="2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sz="2900" dirty="0" smtClean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e-DE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427614"/>
            <a:ext cx="406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3" y="7451727"/>
            <a:ext cx="54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80" y="6083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5" y="5580137"/>
            <a:ext cx="19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91" y="5054675"/>
            <a:ext cx="469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311652" y="1331914"/>
            <a:ext cx="8137525" cy="11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GB" sz="6700" b="1" dirty="0" smtClean="0">
                <a:solidFill>
                  <a:srgbClr val="000090"/>
                </a:solidFill>
                <a:latin typeface="PF Paperback"/>
                <a:cs typeface="PF Paperback"/>
              </a:rPr>
              <a:t>Thank you!</a:t>
            </a:r>
          </a:p>
        </p:txBody>
      </p:sp>
      <p:pic>
        <p:nvPicPr>
          <p:cNvPr id="11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151339" y="2411760"/>
            <a:ext cx="12601575" cy="1080120"/>
          </a:xfrm>
        </p:spPr>
        <p:txBody>
          <a:bodyPr anchor="ctr">
            <a:noAutofit/>
          </a:bodyPr>
          <a:lstStyle>
            <a:lvl1pPr marL="86400" indent="0" algn="ctr">
              <a:buNone/>
              <a:defRPr sz="29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48180" y="7092280"/>
            <a:ext cx="7058025" cy="936104"/>
          </a:xfrm>
        </p:spPr>
        <p:txBody>
          <a:bodyPr anchor="ctr">
            <a:noAutofit/>
          </a:bodyPr>
          <a:lstStyle>
            <a:lvl1pPr marL="0" indent="0">
              <a:buNone/>
              <a:defRPr sz="29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426-48FA-7043-84AB-7307486C8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202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314579" y="4068763"/>
            <a:ext cx="11593513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1540" y="1979716"/>
            <a:ext cx="8567739" cy="2016125"/>
          </a:xfrm>
        </p:spPr>
        <p:txBody>
          <a:bodyPr anchor="b">
            <a:noAutofit/>
          </a:bodyPr>
          <a:lstStyle>
            <a:lvl1pPr marL="0" indent="0" algn="ctr">
              <a:buNone/>
              <a:defRPr sz="6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71622" y="4211960"/>
            <a:ext cx="6984777" cy="2736304"/>
          </a:xfrm>
        </p:spPr>
        <p:txBody>
          <a:bodyPr/>
          <a:lstStyle>
            <a:lvl1pPr marL="0" indent="0" algn="ctr">
              <a:buNone/>
              <a:defRPr sz="6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83385" y="-1548680"/>
            <a:ext cx="1943026" cy="6624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7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1296354" y="3491880"/>
            <a:ext cx="1944686" cy="6264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7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43457" y="7596193"/>
            <a:ext cx="7129463" cy="792163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1467-122D-5E4A-82A8-DD29B05A9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6740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2" y="2279657"/>
            <a:ext cx="14020800" cy="3444479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7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977" y="5759777"/>
            <a:ext cx="14020800" cy="1692547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57200" indent="0">
              <a:buNone/>
              <a:defRPr sz="2100"/>
            </a:lvl2pPr>
            <a:lvl3pPr marL="914396" indent="0">
              <a:buNone/>
              <a:defRPr sz="1700"/>
            </a:lvl3pPr>
            <a:lvl4pPr marL="1371595" indent="0">
              <a:buNone/>
              <a:defRPr sz="1600"/>
            </a:lvl4pPr>
            <a:lvl5pPr marL="1828795" indent="0">
              <a:buNone/>
              <a:defRPr sz="1600"/>
            </a:lvl5pPr>
            <a:lvl6pPr marL="2285993" indent="0">
              <a:buNone/>
              <a:defRPr sz="1600"/>
            </a:lvl6pPr>
            <a:lvl7pPr marL="2743191" indent="0">
              <a:buNone/>
              <a:defRPr sz="1600"/>
            </a:lvl7pPr>
            <a:lvl8pPr marL="3200390" indent="0">
              <a:buNone/>
              <a:defRPr sz="1600"/>
            </a:lvl8pPr>
            <a:lvl9pPr marL="3657588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F6BB-9D51-A44A-860B-346651AAD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111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21" y="395536"/>
            <a:ext cx="12266985" cy="1564357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9774" y="2339755"/>
            <a:ext cx="6464300" cy="56231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6470" y="2339755"/>
            <a:ext cx="6464300" cy="56231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74032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7" y="366713"/>
            <a:ext cx="12259047" cy="1524000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8" y="1985966"/>
            <a:ext cx="6873876" cy="854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5BE5"/>
                </a:solidFill>
              </a:defRPr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668" y="2925768"/>
            <a:ext cx="6873876" cy="53038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3419" y="1985966"/>
            <a:ext cx="6877051" cy="854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5BE5"/>
                </a:solidFill>
              </a:defRPr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3419" y="2925768"/>
            <a:ext cx="6877051" cy="53038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A7E2-4D43-D346-A83F-21C6D6959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265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91" y="609600"/>
            <a:ext cx="5243513" cy="2133600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32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88" y="1316046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91" y="2801944"/>
            <a:ext cx="5243513" cy="5013325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74AD-F279-4146-BE69-FDF0005E1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0762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3" y="7524749"/>
            <a:ext cx="2108201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153989" y="5748345"/>
            <a:ext cx="2057401" cy="1760537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7812087" y="139700"/>
            <a:ext cx="1674812" cy="1487488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91" y="468313"/>
            <a:ext cx="3324226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5394" y="6588229"/>
            <a:ext cx="9144000" cy="9351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5393" y="7523239"/>
            <a:ext cx="7488236" cy="8651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711198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5400" y="2123728"/>
            <a:ext cx="12601399" cy="2376264"/>
          </a:xfrm>
        </p:spPr>
        <p:txBody>
          <a:bodyPr anchor="b">
            <a:noAutofit/>
          </a:bodyPr>
          <a:lstStyle>
            <a:lvl1pPr marL="0" indent="0">
              <a:buNone/>
              <a:defRPr sz="90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54654" y="4572573"/>
            <a:ext cx="12602565" cy="1079549"/>
          </a:xfrm>
        </p:spPr>
        <p:txBody>
          <a:bodyPr/>
          <a:lstStyle>
            <a:lvl1pPr marL="15300" indent="0">
              <a:spcBef>
                <a:spcPts val="0"/>
              </a:spcBef>
              <a:buNone/>
              <a:defRPr sz="3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0701" y="8675695"/>
            <a:ext cx="13177838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5DB7-02C9-8542-97C5-5612AF35A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94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91" y="609600"/>
            <a:ext cx="5243513" cy="2133600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32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388" y="1316046"/>
            <a:ext cx="8229600" cy="64992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pPr lvl="0"/>
            <a:endParaRPr lang="el-GR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91" y="2801944"/>
            <a:ext cx="5243513" cy="5013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ECE6-ACF4-194E-8331-4D3B70189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980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4" y="1030289"/>
            <a:ext cx="158432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2" y="671736"/>
            <a:ext cx="12643792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9408" y="2268546"/>
            <a:ext cx="12673956" cy="604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DF3-24CD-244D-BD32-CEE8F9193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242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900115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08" y="323536"/>
            <a:ext cx="12097344" cy="1655985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 algn="l">
              <a:defRPr sz="6000" b="1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14" y="2699791"/>
            <a:ext cx="12169353" cy="6049020"/>
          </a:xfr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b="1"/>
            </a:lvl1pPr>
            <a:lvl2pPr>
              <a:lnSpc>
                <a:spcPct val="150000"/>
              </a:lnSpc>
              <a:defRPr sz="2900" b="1">
                <a:latin typeface="PF Paperback"/>
                <a:cs typeface="PF Paperback"/>
              </a:defRPr>
            </a:lvl2pPr>
            <a:lvl3pPr>
              <a:lnSpc>
                <a:spcPct val="150000"/>
              </a:lnSpc>
              <a:defRPr sz="21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8769" y="1978952"/>
            <a:ext cx="12097989" cy="648841"/>
          </a:xfrm>
        </p:spPr>
        <p:txBody>
          <a:bodyPr>
            <a:noAutofit/>
          </a:bodyPr>
          <a:lstStyle>
            <a:lvl1pPr marL="36000" indent="0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75C-EF1C-444D-9B00-BEE8EFEC7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9156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900115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5526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8" y="755653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37" y="323537"/>
            <a:ext cx="11953328" cy="1766887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 algn="l">
              <a:defRPr sz="6000" b="1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AED0-418A-7D4D-8061-BAEC8330A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9644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900115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1215232" y="2994721"/>
            <a:ext cx="979488" cy="1289051"/>
          </a:xfrm>
          <a:prstGeom prst="rect">
            <a:avLst/>
          </a:prstGeom>
        </p:spPr>
        <p:txBody>
          <a:bodyPr lIns="91440" tIns="45721" rIns="91440" bIns="45721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latin typeface="PF Paperback Light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6399287" y="2994721"/>
            <a:ext cx="936626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solidFill>
                  <a:srgbClr val="2D73D7"/>
                </a:solidFill>
                <a:latin typeface="PF Paperback Light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1151815" y="2994721"/>
            <a:ext cx="936626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solidFill>
                  <a:srgbClr val="608BC0"/>
                </a:solidFill>
                <a:latin typeface="PF Paperback Light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1331" y="2987824"/>
            <a:ext cx="3456388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7407920" y="2987824"/>
            <a:ext cx="3456384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2016428" y="2987824"/>
            <a:ext cx="3456388" cy="511256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396" y="539552"/>
            <a:ext cx="12241360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5CC9-BDD2-4741-B379-4DCD587DD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07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3" y="7524749"/>
            <a:ext cx="210978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900115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1331" y="2987824"/>
            <a:ext cx="3456388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7407920" y="2987824"/>
            <a:ext cx="3456384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2016428" y="2987824"/>
            <a:ext cx="3456388" cy="511256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396" y="539552"/>
            <a:ext cx="12241360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5CC9-BDD2-4741-B379-4DCD587DD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1268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7596189"/>
            <a:ext cx="2109788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2" y="3867149"/>
            <a:ext cx="2057401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" y="887415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7" y="611560"/>
            <a:ext cx="12097344" cy="1368152"/>
          </a:xfrm>
          <a:prstGeom prst="rect">
            <a:avLst/>
          </a:prstGeom>
        </p:spPr>
        <p:txBody>
          <a:bodyPr vert="horz" lIns="91440" tIns="45721" rIns="91440" bIns="45721" anchor="b" anchorCtr="0">
            <a:noAutofit/>
          </a:bodyPr>
          <a:lstStyle>
            <a:lvl1pPr algn="l">
              <a:defRPr sz="90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95956" y="2627784"/>
            <a:ext cx="6480720" cy="576064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1417" y="1979719"/>
            <a:ext cx="12097344" cy="720079"/>
          </a:xfrm>
        </p:spPr>
        <p:txBody>
          <a:bodyPr>
            <a:noAutofit/>
          </a:bodyPr>
          <a:lstStyle>
            <a:lvl1pPr marL="36000" indent="0">
              <a:buNone/>
              <a:defRPr sz="24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231456" y="3275856"/>
            <a:ext cx="4032448" cy="4104456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74F3-B020-734C-B748-8AB1CD546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3913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428" y="1979620"/>
            <a:ext cx="1224121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</a:t>
            </a:r>
            <a:r>
              <a:rPr lang="en-US" dirty="0" smtClean="0">
                <a:sym typeface="Gill Sans" charset="0"/>
              </a:rPr>
              <a:t>level</a:t>
            </a:r>
            <a:endParaRPr lang="en-US" dirty="0">
              <a:sym typeface="Gill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11426" y="8623307"/>
            <a:ext cx="12746037" cy="48577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 dirty="0">
                <a:solidFill>
                  <a:srgbClr val="595959"/>
                </a:solidFill>
                <a:latin typeface="PF Paperback Light"/>
                <a:cs typeface="PF Paperback Light"/>
                <a:sym typeface="Gill Sans" charset="0"/>
              </a:defRPr>
            </a:lvl1pPr>
          </a:lstStyle>
          <a:p>
            <a:pPr>
              <a:defRPr/>
            </a:pPr>
            <a:r>
              <a:rPr lang="en-GB" smtClean="0"/>
              <a:t>Open Science 2020, Harmonizing Current OA practices with H2020 Guidelines, 08 April 2014, Pisa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544802" y="8623307"/>
            <a:ext cx="720725" cy="485775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595959"/>
                </a:solidFill>
                <a:latin typeface="PF Paperback Light" charset="0"/>
                <a:cs typeface="PF Paperback Light" charset="0"/>
              </a:defRPr>
            </a:lvl1pPr>
          </a:lstStyle>
          <a:p>
            <a:pPr>
              <a:defRPr/>
            </a:pPr>
            <a:fld id="{E49D81C4-678F-204A-9F28-275002CE6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20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  <p:sldLayoutId id="2147484514" r:id="rId15"/>
    <p:sldLayoutId id="2147484515" r:id="rId16"/>
    <p:sldLayoutId id="2147484516" r:id="rId17"/>
    <p:sldLayoutId id="2147484517" r:id="rId18"/>
    <p:sldLayoutId id="2147484518" r:id="rId19"/>
    <p:sldLayoutId id="2147484519" r:id="rId20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96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95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95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0825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32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896936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9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1725609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1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2170109" indent="-347663" algn="l" rtl="0" eaLnBrk="0" fontAlgn="base" hangingPunct="0">
        <a:spcBef>
          <a:spcPts val="600"/>
        </a:spcBef>
        <a:spcAft>
          <a:spcPct val="0"/>
        </a:spcAft>
        <a:buSzPct val="110000"/>
        <a:buFont typeface="Gill Sans" charset="0"/>
        <a:buChar char="•"/>
        <a:defRPr sz="2900" kern="1200">
          <a:solidFill>
            <a:srgbClr val="818181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2614607" indent="-347663" algn="l" rtl="0" eaLnBrk="0" fontAlgn="base" hangingPunct="0">
        <a:spcBef>
          <a:spcPts val="600"/>
        </a:spcBef>
        <a:spcAft>
          <a:spcPct val="0"/>
        </a:spcAft>
        <a:buSzPct val="110000"/>
        <a:buFont typeface="Gill Sans" charset="0"/>
        <a:buChar char="•"/>
        <a:defRPr sz="29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2514591" indent="-228600" algn="l" defTabSz="91439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.wdp"/><Relationship Id="rId1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31.png"/><Relationship Id="rId19" Type="http://schemas.openxmlformats.org/officeDocument/2006/relationships/image" Target="../media/image34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7"/>
          <p:cNvSpPr>
            <a:spLocks noGrp="1"/>
          </p:cNvSpPr>
          <p:nvPr>
            <p:ph type="ctrTitle"/>
          </p:nvPr>
        </p:nvSpPr>
        <p:spPr bwMode="auto">
          <a:xfrm>
            <a:off x="1431930" y="2699793"/>
            <a:ext cx="13681076" cy="2160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6700" b="0" dirty="0" err="1"/>
              <a:t>OpenAIRE</a:t>
            </a:r>
            <a:r>
              <a:rPr lang="en-US" sz="6700" b="0" dirty="0"/>
              <a:t>: the European Scholarly Communication Infrastructure</a:t>
            </a:r>
            <a:endParaRPr lang="en-GB" sz="6000" b="0" dirty="0">
              <a:latin typeface="PF Paperback Light" charset="0"/>
              <a:ea typeface="ヒラギノ角ゴ ProN W3" charset="0"/>
              <a:cs typeface="PF Paperback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35312" y="5364832"/>
            <a:ext cx="12648281" cy="2447528"/>
          </a:xfrm>
        </p:spPr>
        <p:txBody>
          <a:bodyPr>
            <a:normAutofit/>
          </a:bodyPr>
          <a:lstStyle/>
          <a:p>
            <a:r>
              <a:rPr lang="en-US" sz="2900" dirty="0"/>
              <a:t>OCLC Research Workshop</a:t>
            </a:r>
          </a:p>
          <a:p>
            <a:r>
              <a:rPr lang="en-US" sz="2900" i="1" dirty="0"/>
              <a:t>Libraries and Research: Supporting Change/Changing Support</a:t>
            </a:r>
          </a:p>
          <a:p>
            <a:r>
              <a:rPr lang="en-US" sz="2100" dirty="0"/>
              <a:t>June 10</a:t>
            </a:r>
            <a:r>
              <a:rPr lang="en-US" sz="2100" baseline="30000" dirty="0"/>
              <a:t>th</a:t>
            </a:r>
            <a:r>
              <a:rPr lang="en-US" sz="2100" dirty="0"/>
              <a:t>-12</a:t>
            </a:r>
            <a:r>
              <a:rPr lang="en-US" sz="2100" baseline="30000" dirty="0"/>
              <a:t>th</a:t>
            </a:r>
            <a:r>
              <a:rPr lang="en-US" sz="2100" dirty="0"/>
              <a:t>, 2014 - Amsterdam, The Netherlands</a:t>
            </a:r>
            <a:endParaRPr lang="en-GB" sz="2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19488" y="323849"/>
            <a:ext cx="9144000" cy="7191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900" dirty="0">
                <a:latin typeface="PF Paperback Medium" pitchFamily="50" charset="0"/>
              </a:rPr>
              <a:t>Paolo Manghi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84334" y="1043609"/>
            <a:ext cx="7488236" cy="865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Consiglio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Nazionale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delle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Ricerche</a:t>
            </a:r>
            <a:endParaRPr lang="en-GB" sz="2400" dirty="0">
              <a:latin typeface="PF Paperback Light" charset="0"/>
              <a:ea typeface="ヒラギノ角ゴ ProN W3" charset="0"/>
              <a:cs typeface="PF Paperback Light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Istituto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di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Scienza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e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Tecnologie</a:t>
            </a:r>
            <a:r>
              <a:rPr lang="en-GB" sz="2400" dirty="0">
                <a:latin typeface="PF Paperback Light" charset="0"/>
                <a:ea typeface="ヒラギノ角ゴ ProN W3" charset="0"/>
                <a:cs typeface="PF Paperback Light" charset="0"/>
              </a:rPr>
              <a:t> </a:t>
            </a:r>
            <a:r>
              <a:rPr lang="en-GB" sz="2400" dirty="0" err="1">
                <a:latin typeface="PF Paperback Light" charset="0"/>
                <a:ea typeface="ヒラギノ角ゴ ProN W3" charset="0"/>
                <a:cs typeface="PF Paperback Light" charset="0"/>
              </a:rPr>
              <a:t>dell’Informazione</a:t>
            </a:r>
            <a:endParaRPr lang="en-GB" sz="2400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OpenAIRE</a:t>
            </a:r>
            <a:r>
              <a:rPr lang="en-US" dirty="0" smtClean="0"/>
              <a:t> Portal and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AAED0-418A-7D4D-8061-BAEC8330A94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162" y="2195736"/>
            <a:ext cx="14503305" cy="65084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 bwMode="auto">
          <a:xfrm>
            <a:off x="7695955" y="6012160"/>
            <a:ext cx="3600400" cy="26642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1296352" y="6012160"/>
            <a:ext cx="3672409" cy="27363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095555" y="6012160"/>
            <a:ext cx="3600400" cy="26642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7164" y="6012160"/>
            <a:ext cx="3600400" cy="26642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US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3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922080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-8905" y="3203860"/>
            <a:ext cx="16272000" cy="22927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38" tIns="72570" rIns="145138" bIns="72570" anchor="b"/>
          <a:lstStyle/>
          <a:p>
            <a:endParaRPr lang="en-US" dirty="0">
              <a:solidFill>
                <a:srgbClr val="FFFFFF"/>
              </a:solidFill>
              <a:latin typeface="PF Paperback"/>
              <a:cs typeface="PF Paperback"/>
            </a:endParaRPr>
          </a:p>
        </p:txBody>
      </p:sp>
      <p:sp>
        <p:nvSpPr>
          <p:cNvPr id="87" name="Striped Right Arrow 86"/>
          <p:cNvSpPr/>
          <p:nvPr/>
        </p:nvSpPr>
        <p:spPr>
          <a:xfrm rot="16200000">
            <a:off x="7665727" y="2722322"/>
            <a:ext cx="734907" cy="1047609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8" tIns="72570" rIns="145138" bIns="72570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007918" y="539557"/>
            <a:ext cx="14248082" cy="2342891"/>
            <a:chOff x="335872" y="544988"/>
            <a:chExt cx="8808128" cy="1757168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828" y="1778157"/>
              <a:ext cx="724272" cy="523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2" name="Picture 7" descr="C:\UoA\OPENAIRE\WP1\OpenAIRE website\images\dropbox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44" y="1276742"/>
              <a:ext cx="5746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2770283" y="558922"/>
              <a:ext cx="20460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Visualize - Manage 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Enhanced Publications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872" y="1390539"/>
              <a:ext cx="14732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Get support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(NOADs)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34231" y="1197699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Linked Content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Statistics </a:t>
              </a: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7658" y="1071073"/>
              <a:ext cx="2089150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Search &amp; Browse</a:t>
              </a:r>
            </a:p>
          </p:txBody>
        </p:sp>
        <p:pic>
          <p:nvPicPr>
            <p:cNvPr id="68" name="Picture 20" descr="C:\UoA\OPENAIRE\WP1\OpenAIRE website\images\charttools_logo_trans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877" y="1801692"/>
              <a:ext cx="63658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1" descr="C:\UoA\OPENAIRE\WP1\OpenAIRE website\images\find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293" y="1322025"/>
              <a:ext cx="509588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4887749" y="720287"/>
              <a:ext cx="2087562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Curate &amp; collaborate</a:t>
              </a:r>
            </a:p>
          </p:txBody>
        </p:sp>
        <p:pic>
          <p:nvPicPr>
            <p:cNvPr id="71" name="Picture 24" descr="C:\UoA\OPENAIRE\WP1\OpenAIRE website\images\collaborateDocs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095" y="948166"/>
              <a:ext cx="6731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1760843" y="544988"/>
              <a:ext cx="1171575" cy="65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Deposit Publications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&amp; data</a:t>
              </a:r>
            </a:p>
          </p:txBody>
        </p:sp>
        <p:pic>
          <p:nvPicPr>
            <p:cNvPr id="76" name="Picture 61" descr="EP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626" y="1147526"/>
              <a:ext cx="865188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7056437" y="789988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Research impact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Citations, usage statistics</a:t>
              </a: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85" name="Picture 84" descr="bstat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4276" y="1598181"/>
              <a:ext cx="712020" cy="38696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1296352" y="3700616"/>
            <a:ext cx="4008046" cy="1303432"/>
            <a:chOff x="6753340" y="2607968"/>
            <a:chExt cx="2254526" cy="977574"/>
          </a:xfrm>
        </p:grpSpPr>
        <p:sp>
          <p:nvSpPr>
            <p:cNvPr id="66" name="Up Arrow 65"/>
            <p:cNvSpPr/>
            <p:nvPr/>
          </p:nvSpPr>
          <p:spPr>
            <a:xfrm rot="5400000">
              <a:off x="7584839" y="2909904"/>
              <a:ext cx="288925" cy="387531"/>
            </a:xfrm>
            <a:prstGeom prst="up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930845" y="2607968"/>
              <a:ext cx="1077021" cy="977574"/>
            </a:xfrm>
            <a:prstGeom prst="ellipse">
              <a:avLst/>
            </a:prstGeom>
            <a:blipFill rotWithShape="1">
              <a:blip r:embed="rId10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6753340" y="2978717"/>
              <a:ext cx="738140" cy="236076"/>
            </a:xfrm>
            <a:prstGeom prst="rect">
              <a:avLst/>
            </a:prstGeom>
            <a:solidFill>
              <a:srgbClr val="2264BC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APIs</a:t>
              </a:r>
            </a:p>
          </p:txBody>
        </p:sp>
      </p:grpSp>
      <p:sp>
        <p:nvSpPr>
          <p:cNvPr id="90" name="Striped Right Arrow 89"/>
          <p:cNvSpPr/>
          <p:nvPr/>
        </p:nvSpPr>
        <p:spPr>
          <a:xfrm rot="16200000">
            <a:off x="7733460" y="5135734"/>
            <a:ext cx="734907" cy="1047609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8" tIns="72570" rIns="145138" bIns="72570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731842" y="6188694"/>
            <a:ext cx="3302196" cy="2725938"/>
            <a:chOff x="11731842" y="6188695"/>
            <a:chExt cx="3302196" cy="2725939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1731842" y="8083637"/>
              <a:ext cx="33021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74B4F"/>
                  </a:solidFill>
                  <a:latin typeface="PF Paperback"/>
                  <a:cs typeface="PF Paperback"/>
                </a:rPr>
                <a:t>Data repositories</a:t>
              </a:r>
            </a:p>
            <a:p>
              <a:pPr algn="ctr"/>
              <a:r>
                <a:rPr lang="en-US" sz="2400" b="1" dirty="0">
                  <a:solidFill>
                    <a:srgbClr val="274B4F"/>
                  </a:solidFill>
                  <a:latin typeface="PF Paperback"/>
                  <a:cs typeface="PF Paperback"/>
                </a:rPr>
                <a:t>Data Journals</a:t>
              </a:r>
            </a:p>
          </p:txBody>
        </p:sp>
        <p:grpSp>
          <p:nvGrpSpPr>
            <p:cNvPr id="2" name="Group 36"/>
            <p:cNvGrpSpPr>
              <a:grpSpLocks/>
            </p:cNvGrpSpPr>
            <p:nvPr/>
          </p:nvGrpSpPr>
          <p:grpSpPr bwMode="auto">
            <a:xfrm>
              <a:off x="12594767" y="6940347"/>
              <a:ext cx="1775806" cy="1164562"/>
              <a:chOff x="2977856" y="5451510"/>
              <a:chExt cx="843113" cy="801618"/>
            </a:xfrm>
          </p:grpSpPr>
          <p:sp>
            <p:nvSpPr>
              <p:cNvPr id="38" name="Flowchart: Magnetic Disk 37"/>
              <p:cNvSpPr/>
              <p:nvPr/>
            </p:nvSpPr>
            <p:spPr>
              <a:xfrm>
                <a:off x="3012112" y="5527664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lowchart: Magnetic Disk 38"/>
              <p:cNvSpPr/>
              <p:nvPr/>
            </p:nvSpPr>
            <p:spPr>
              <a:xfrm>
                <a:off x="3163513" y="5451510"/>
                <a:ext cx="433463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3389579" y="5732076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owchart: Magnetic Disk 40"/>
              <p:cNvSpPr/>
              <p:nvPr/>
            </p:nvSpPr>
            <p:spPr>
              <a:xfrm>
                <a:off x="2977856" y="5701648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3316990" y="5820254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2488649" y="6188695"/>
              <a:ext cx="190404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C00000"/>
                  </a:solidFill>
                  <a:latin typeface="PF Paperback"/>
                  <a:cs typeface="PF Paperback"/>
                </a:rPr>
                <a:t>Metadata</a:t>
              </a:r>
              <a:r>
                <a:rPr lang="en-US" sz="1700" dirty="0">
                  <a:solidFill>
                    <a:prstClr val="black"/>
                  </a:solidFill>
                  <a:latin typeface="PF Paperback"/>
                  <a:cs typeface="PF Paperback"/>
                </a:rPr>
                <a:t> </a:t>
              </a:r>
            </a:p>
            <a:p>
              <a:pPr algn="ctr">
                <a:defRPr/>
              </a:pPr>
              <a:r>
                <a:rPr lang="en-US" sz="1700" dirty="0">
                  <a:solidFill>
                    <a:prstClr val="black"/>
                  </a:solidFill>
                  <a:latin typeface="PF Paperback"/>
                  <a:cs typeface="PF Paperback"/>
                </a:rPr>
                <a:t>on data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7393" y="6084170"/>
            <a:ext cx="4350629" cy="2928517"/>
            <a:chOff x="977389" y="6084168"/>
            <a:chExt cx="4350629" cy="2928515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977389" y="7812356"/>
              <a:ext cx="3711223" cy="120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PF Paperback"/>
                  <a:cs typeface="PF Paperback"/>
                </a:rPr>
                <a:t>Publication repositories</a:t>
              </a:r>
            </a:p>
            <a:p>
              <a:pPr algn="ctr"/>
              <a:r>
                <a:rPr lang="en-US" sz="2400" i="1" dirty="0">
                  <a:solidFill>
                    <a:srgbClr val="C4652D">
                      <a:lumMod val="75000"/>
                    </a:srgbClr>
                  </a:solidFill>
                  <a:latin typeface="PF Paperback"/>
                  <a:cs typeface="PF Paperback"/>
                </a:rPr>
                <a:t>Institutional &amp; Thematic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PF Paperback"/>
                  <a:cs typeface="PF Paperback"/>
                </a:rPr>
                <a:t>Open Access Journals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68262" y="6260703"/>
              <a:ext cx="2559756" cy="615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D8721D"/>
                  </a:solidFill>
                  <a:latin typeface="PF Paperback"/>
                  <a:cs typeface="PF Paperback"/>
                </a:rPr>
                <a:t>Usage data</a:t>
              </a:r>
              <a:br>
                <a:rPr lang="en-US" sz="1700" b="1" dirty="0">
                  <a:solidFill>
                    <a:srgbClr val="D8721D"/>
                  </a:solidFill>
                  <a:latin typeface="PF Paperback"/>
                  <a:cs typeface="PF Paperback"/>
                </a:rPr>
              </a:br>
              <a:endParaRPr lang="en-US" sz="1700" dirty="0">
                <a:solidFill>
                  <a:srgbClr val="D8721D"/>
                </a:solidFill>
                <a:latin typeface="PF Paperback"/>
                <a:cs typeface="PF Paperback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007320" y="7086145"/>
              <a:ext cx="1719959" cy="798222"/>
              <a:chOff x="5236541" y="5512820"/>
              <a:chExt cx="1162016" cy="739721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5718371" y="5512820"/>
                <a:ext cx="430914" cy="432841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5965376" y="5705055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5389313" y="5777584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5236541" y="5612012"/>
                <a:ext cx="433182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lowchart: Magnetic Disk 16"/>
              <p:cNvSpPr/>
              <p:nvPr/>
            </p:nvSpPr>
            <p:spPr>
              <a:xfrm>
                <a:off x="5681880" y="5819699"/>
                <a:ext cx="430914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47762" y="6084168"/>
              <a:ext cx="2559756" cy="615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C00000"/>
                  </a:solidFill>
                  <a:latin typeface="PF Paperback"/>
                  <a:cs typeface="PF Paperback"/>
                </a:rPr>
                <a:t>Metadata</a:t>
              </a:r>
              <a:r>
                <a:rPr lang="en-US" sz="1700" dirty="0">
                  <a:solidFill>
                    <a:prstClr val="black"/>
                  </a:solidFill>
                  <a:latin typeface="PF Paperback"/>
                  <a:cs typeface="PF Paperback"/>
                </a:rPr>
                <a:t> </a:t>
              </a:r>
            </a:p>
            <a:p>
              <a:pPr algn="ctr">
                <a:defRPr/>
              </a:pPr>
              <a:r>
                <a:rPr lang="en-US" sz="1700" dirty="0">
                  <a:solidFill>
                    <a:prstClr val="black"/>
                  </a:solidFill>
                  <a:latin typeface="PF Paperback"/>
                  <a:cs typeface="PF Paperback"/>
                </a:rPr>
                <a:t>And </a:t>
              </a:r>
              <a:r>
                <a:rPr lang="en-US" sz="1700" dirty="0" err="1">
                  <a:solidFill>
                    <a:prstClr val="black"/>
                  </a:solidFill>
                  <a:latin typeface="PF Paperback"/>
                  <a:cs typeface="PF Paperback"/>
                </a:rPr>
                <a:t>pdfs</a:t>
              </a:r>
              <a:endParaRPr lang="en-US" sz="1700" dirty="0">
                <a:solidFill>
                  <a:prstClr val="black"/>
                </a:solidFill>
                <a:latin typeface="PF Paperback"/>
                <a:cs typeface="PF Paperb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27660" y="6348971"/>
            <a:ext cx="2424676" cy="1379663"/>
            <a:chOff x="8727660" y="6348970"/>
            <a:chExt cx="2424675" cy="1379662"/>
          </a:xfrm>
        </p:grpSpPr>
        <p:sp>
          <p:nvSpPr>
            <p:cNvPr id="24" name="TextBox 23"/>
            <p:cNvSpPr txBox="1"/>
            <p:nvPr/>
          </p:nvSpPr>
          <p:spPr>
            <a:xfrm>
              <a:off x="8727660" y="6822851"/>
              <a:ext cx="2178630" cy="703094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National funding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27660" y="6348970"/>
              <a:ext cx="2178631" cy="703094"/>
            </a:xfrm>
            <a:prstGeom prst="flowChartMagneticDisk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EC  funding</a:t>
              </a:r>
            </a:p>
          </p:txBody>
        </p:sp>
        <p:pic>
          <p:nvPicPr>
            <p:cNvPr id="10" name="Picture 9" descr="Europeflags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690" y="7100655"/>
              <a:ext cx="624645" cy="627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TextBox 20"/>
          <p:cNvSpPr txBox="1"/>
          <p:nvPr/>
        </p:nvSpPr>
        <p:spPr>
          <a:xfrm>
            <a:off x="11796725" y="8438045"/>
            <a:ext cx="184650" cy="677100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0" y="2987828"/>
            <a:ext cx="16308000" cy="50096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5138" tIns="72570" rIns="145138" bIns="72570" anchor="b"/>
          <a:lstStyle/>
          <a:p>
            <a:r>
              <a:rPr lang="en-US" sz="2400" dirty="0">
                <a:solidFill>
                  <a:schemeClr val="bg1"/>
                </a:solidFill>
                <a:latin typeface="PF Paperback"/>
                <a:cs typeface="PF Paperback"/>
              </a:rPr>
              <a:t>Guidelines for use services</a:t>
            </a:r>
          </a:p>
        </p:txBody>
      </p:sp>
      <p:sp>
        <p:nvSpPr>
          <p:cNvPr id="8" name="Magnetic Disk 7"/>
          <p:cNvSpPr/>
          <p:nvPr/>
        </p:nvSpPr>
        <p:spPr bwMode="auto">
          <a:xfrm>
            <a:off x="6327804" y="6300192"/>
            <a:ext cx="1584176" cy="1152128"/>
          </a:xfrm>
          <a:prstGeom prst="flowChartMagneticDisk">
            <a:avLst/>
          </a:prstGeom>
          <a:solidFill>
            <a:srgbClr val="5877EB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prstClr val="white"/>
                </a:solidFill>
              </a:rPr>
              <a:t>Institutional</a:t>
            </a:r>
          </a:p>
          <a:p>
            <a:pPr algn="ctr"/>
            <a:r>
              <a:rPr lang="en-US" sz="1700" dirty="0">
                <a:solidFill>
                  <a:prstClr val="white"/>
                </a:solidFill>
              </a:rPr>
              <a:t>CRIS Systems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83587" y="7703845"/>
            <a:ext cx="5616624" cy="1455550"/>
            <a:chOff x="5607720" y="7596336"/>
            <a:chExt cx="5616624" cy="1455549"/>
          </a:xfrm>
        </p:grpSpPr>
        <p:grpSp>
          <p:nvGrpSpPr>
            <p:cNvPr id="13" name="Group 12"/>
            <p:cNvGrpSpPr/>
            <p:nvPr/>
          </p:nvGrpSpPr>
          <p:grpSpPr>
            <a:xfrm>
              <a:off x="7551936" y="7596336"/>
              <a:ext cx="1296144" cy="1070909"/>
              <a:chOff x="3318935" y="4005157"/>
              <a:chExt cx="1296144" cy="1070909"/>
            </a:xfrm>
          </p:grpSpPr>
          <p:sp>
            <p:nvSpPr>
              <p:cNvPr id="78" name="Flowchart: Magnetic Disk 77"/>
              <p:cNvSpPr/>
              <p:nvPr/>
            </p:nvSpPr>
            <p:spPr>
              <a:xfrm>
                <a:off x="3318935" y="4005157"/>
                <a:ext cx="1296144" cy="1070909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145138" tIns="72570" rIns="145138" bIns="72570" anchor="ctr"/>
              <a:lstStyle/>
              <a:p>
                <a:pPr algn="ctr">
                  <a:defRPr/>
                </a:pPr>
                <a:endParaRPr lang="en-US" sz="2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 cstate="print">
                <a:lum bright="70000" contrast="-70000"/>
                <a:extLst>
                  <a:ext uri="{BEBA8EAE-BF5A-486C-A8C5-ECC9F3942E4B}">
                    <a14:imgProps xmlns="" xmlns:a14="http://schemas.microsoft.com/office/drawing/2010/main">
                      <a14:imgLayer r:embed="rId13">
                        <a14:imgEffect>
                          <a14:artisticPhotocopy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18935" y="4335104"/>
                <a:ext cx="1296144" cy="606157"/>
              </a:xfrm>
              <a:prstGeom prst="rect">
                <a:avLst/>
              </a:prstGeom>
            </p:spPr>
          </p:pic>
        </p:grp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607720" y="8636387"/>
              <a:ext cx="5616624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solidFill>
                    <a:prstClr val="black"/>
                  </a:solidFill>
                  <a:latin typeface="PF Paperback"/>
                  <a:cs typeface="PF Paperback"/>
                </a:rPr>
                <a:t>CERN/</a:t>
              </a:r>
              <a:r>
                <a:rPr lang="en-US" sz="2100" b="1" dirty="0" err="1">
                  <a:solidFill>
                    <a:prstClr val="black"/>
                  </a:solidFill>
                  <a:latin typeface="PF Paperback"/>
                  <a:cs typeface="PF Paperback"/>
                </a:rPr>
                <a:t>OpenAIRE</a:t>
              </a:r>
              <a:r>
                <a:rPr lang="en-US" sz="2100" b="1" dirty="0">
                  <a:solidFill>
                    <a:prstClr val="black"/>
                  </a:solidFill>
                  <a:latin typeface="PF Paperback"/>
                  <a:cs typeface="PF Paperback"/>
                </a:rPr>
                <a:t> “catch-all” repository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7997" y="3687315"/>
            <a:ext cx="6020206" cy="1611760"/>
            <a:chOff x="5237997" y="3687315"/>
            <a:chExt cx="6020206" cy="1611760"/>
          </a:xfrm>
        </p:grpSpPr>
        <p:graphicFrame>
          <p:nvGraphicFramePr>
            <p:cNvPr id="92" name="Diagram 91"/>
            <p:cNvGraphicFramePr/>
            <p:nvPr>
              <p:extLst>
                <p:ext uri="{D42A27DB-BD31-4B8C-83A1-F6EECF244321}">
                  <p14:modId xmlns="" xmlns:p14="http://schemas.microsoft.com/office/powerpoint/2010/main" val="175852501"/>
                </p:ext>
              </p:extLst>
            </p:nvPr>
          </p:nvGraphicFramePr>
          <p:xfrm>
            <a:off x="5237997" y="3687315"/>
            <a:ext cx="5626307" cy="14607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57" name="Picture 56" descr="d-net_logo.jp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240" y="4572000"/>
              <a:ext cx="969963" cy="727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3" name="Rectangle 72"/>
          <p:cNvSpPr/>
          <p:nvPr/>
        </p:nvSpPr>
        <p:spPr>
          <a:xfrm>
            <a:off x="-8905" y="5220076"/>
            <a:ext cx="16308000" cy="50096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5138" tIns="72570" rIns="145138" bIns="72570" anchor="b"/>
          <a:lstStyle/>
          <a:p>
            <a:r>
              <a:rPr lang="en-US" sz="2400" dirty="0">
                <a:solidFill>
                  <a:schemeClr val="bg1"/>
                </a:solidFill>
                <a:latin typeface="PF Paperback"/>
                <a:cs typeface="PF Paperback"/>
              </a:rPr>
              <a:t>Guidelines for data interoperability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175914" y="7740345"/>
            <a:ext cx="1328354" cy="1096167"/>
            <a:chOff x="9231716" y="6613572"/>
            <a:chExt cx="1765351" cy="967852"/>
          </a:xfrm>
        </p:grpSpPr>
        <p:sp>
          <p:nvSpPr>
            <p:cNvPr id="72" name="TextBox 71"/>
            <p:cNvSpPr txBox="1"/>
            <p:nvPr/>
          </p:nvSpPr>
          <p:spPr>
            <a:xfrm>
              <a:off x="9272315" y="6960633"/>
              <a:ext cx="1724752" cy="620791"/>
            </a:xfrm>
            <a:prstGeom prst="flowChartMagneticDisk">
              <a:avLst/>
            </a:prstGeom>
            <a:solidFill>
              <a:srgbClr val="0000A6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i="1" dirty="0" err="1">
                  <a:solidFill>
                    <a:prstClr val="white"/>
                  </a:solidFill>
                </a:rPr>
                <a:t>OpenDOAR</a:t>
              </a:r>
              <a:endParaRPr lang="en-US" sz="1700" i="1" dirty="0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231716" y="6613572"/>
              <a:ext cx="1765351" cy="620791"/>
            </a:xfrm>
            <a:prstGeom prst="flowChartMagneticDisk">
              <a:avLst/>
            </a:prstGeom>
            <a:solidFill>
              <a:srgbClr val="A95D99"/>
            </a:solidFill>
            <a:ln>
              <a:solidFill>
                <a:srgbClr val="FFFFF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i="1" dirty="0" err="1">
                  <a:solidFill>
                    <a:prstClr val="white"/>
                  </a:solidFill>
                </a:rPr>
                <a:t>ResearchID</a:t>
              </a:r>
              <a:endParaRPr lang="en-US" sz="1700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86" name="Content Placeholder 8"/>
          <p:cNvPicPr>
            <a:picLocks noChangeAspect="1"/>
          </p:cNvPicPr>
          <p:nvPr/>
        </p:nvPicPr>
        <p:blipFill rotWithShape="1">
          <a:blip r:embed="rId20" cstate="print"/>
          <a:srcRect l="77" t="1916" r="49381" b="-1916"/>
          <a:stretch/>
        </p:blipFill>
        <p:spPr>
          <a:xfrm>
            <a:off x="15328800" y="179512"/>
            <a:ext cx="720080" cy="555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901411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7" grpId="0" animBg="1"/>
      <p:bldP spid="90" grpId="0" animBg="1"/>
      <p:bldP spid="81" grpId="0" animBg="1"/>
      <p:bldP spid="8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 (36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0" y="2483768"/>
            <a:ext cx="5840900" cy="465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xfrm>
            <a:off x="3014667" y="323851"/>
            <a:ext cx="11953876" cy="1766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PF Paperback Light" charset="0"/>
                <a:ea typeface="ヒラギノ角ゴ ProN W3" charset="0"/>
                <a:cs typeface="PF Paperback Light" charset="0"/>
              </a:rPr>
              <a:t>Project statistics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93F49BBC-F79D-B340-8A92-3C26E662DBAC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12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639171" y="6930261"/>
            <a:ext cx="3600400" cy="984887"/>
          </a:xfrm>
          <a:prstGeom prst="rect">
            <a:avLst/>
          </a:prstGeom>
          <a:solidFill>
            <a:srgbClr val="B5C4C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 charset="0"/>
                <a:cs typeface="PF Paperback" charset="0"/>
              </a:rPr>
              <a:t>Project productivity over time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375476" y="7434321"/>
            <a:ext cx="3024336" cy="984887"/>
          </a:xfrm>
          <a:prstGeom prst="rect">
            <a:avLst/>
          </a:prstGeom>
          <a:solidFill>
            <a:srgbClr val="B5C4C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 charset="0"/>
                <a:cs typeface="PF Paperback" charset="0"/>
              </a:rPr>
              <a:t>Post project-end monitoring</a:t>
            </a:r>
          </a:p>
        </p:txBody>
      </p:sp>
      <p:pic>
        <p:nvPicPr>
          <p:cNvPr id="8" name="Picture 7" descr="Screen Shot 2014-02-24 at 1.33.0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25" y="4207155"/>
            <a:ext cx="5570612" cy="432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48109" y="8297254"/>
            <a:ext cx="2808286" cy="538611"/>
          </a:xfrm>
          <a:prstGeom prst="rect">
            <a:avLst/>
          </a:prstGeom>
          <a:solidFill>
            <a:srgbClr val="B5C4C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2900" dirty="0">
                <a:solidFill>
                  <a:srgbClr val="595959"/>
                </a:solidFill>
                <a:latin typeface="PF Paperback" charset="0"/>
                <a:cs typeface="PF Paperback" charset="0"/>
              </a:rPr>
              <a:t>Pubs location</a:t>
            </a:r>
          </a:p>
        </p:txBody>
      </p:sp>
      <p:pic>
        <p:nvPicPr>
          <p:cNvPr id="4" name="Picture 3" descr="chart (37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04" y="2771800"/>
            <a:ext cx="5614628" cy="447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48483" y="6660239"/>
            <a:ext cx="2376265" cy="984887"/>
          </a:xfrm>
          <a:prstGeom prst="rect">
            <a:avLst/>
          </a:prstGeom>
          <a:solidFill>
            <a:srgbClr val="B5C4C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2900" dirty="0">
                <a:solidFill>
                  <a:srgbClr val="595959"/>
                </a:solidFill>
                <a:latin typeface="PF Paperback" charset="0"/>
                <a:cs typeface="PF Paperback" charset="0"/>
              </a:rPr>
              <a:t>OA mandate conformance</a:t>
            </a:r>
          </a:p>
        </p:txBody>
      </p:sp>
      <p:pic>
        <p:nvPicPr>
          <p:cNvPr id="13" name="Picture 12" descr="project offic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697" y="611560"/>
            <a:ext cx="914400" cy="914400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 rotWithShape="1">
          <a:blip r:embed="rId6" cstate="print"/>
          <a:srcRect l="77" t="1916" r="49381" b="-1916"/>
          <a:stretch/>
        </p:blipFill>
        <p:spPr>
          <a:xfrm>
            <a:off x="14392696" y="436380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585123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1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3015437" y="179512"/>
            <a:ext cx="11953328" cy="1766887"/>
          </a:xfrm>
          <a:noFill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>
                <a:latin typeface="PF Paperback Light" charset="0"/>
                <a:ea typeface="ヒラギノ角ゴ ProN W3" charset="0"/>
                <a:cs typeface="PF Paperback Light" charset="0"/>
              </a:rPr>
              <a:t>OpenAIRE</a:t>
            </a:r>
            <a:r>
              <a:rPr lang="en-US" dirty="0">
                <a:latin typeface="PF Paperback Light" charset="0"/>
                <a:ea typeface="ヒラギノ角ゴ ProN W3" charset="0"/>
                <a:cs typeface="PF Paperback Light" charset="0"/>
              </a:rPr>
              <a:t> Data flow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pSp>
        <p:nvGrpSpPr>
          <p:cNvPr id="68" name="Group 67"/>
          <p:cNvGrpSpPr/>
          <p:nvPr/>
        </p:nvGrpSpPr>
        <p:grpSpPr>
          <a:xfrm>
            <a:off x="6615832" y="6732240"/>
            <a:ext cx="7848872" cy="1968219"/>
            <a:chOff x="2915816" y="4673851"/>
            <a:chExt cx="4176464" cy="177948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915816" y="5733256"/>
              <a:ext cx="1728192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Data source </a:t>
              </a:r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import</a:t>
              </a:r>
              <a:endParaRPr lang="en-US" sz="2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364088" y="5733256"/>
              <a:ext cx="1728192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End-user claims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203848" y="4673851"/>
              <a:ext cx="3600400" cy="1059405"/>
              <a:chOff x="3203848" y="4673851"/>
              <a:chExt cx="3600400" cy="1059405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203848" y="4673851"/>
                <a:ext cx="3600400" cy="64807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 cap="flat" cmpd="sng" algn="ctr">
                <a:solidFill>
                  <a:srgbClr val="797B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451424" eaLnBrk="1" hangingPunct="1"/>
                <a:r>
                  <a:rPr lang="en-US" sz="20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Native </a:t>
                </a:r>
              </a:p>
              <a:p>
                <a:pPr algn="ctr" defTabSz="1451424" eaLnBrk="1" hangingPunct="1"/>
                <a:r>
                  <a:rPr lang="en-US" sz="20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Information Space </a:t>
                </a:r>
              </a:p>
            </p:txBody>
          </p:sp>
          <p:cxnSp>
            <p:nvCxnSpPr>
              <p:cNvPr id="17" name="Straight Arrow Connector 16"/>
              <p:cNvCxnSpPr>
                <a:stCxn id="7" idx="0"/>
                <a:endCxn id="9" idx="2"/>
              </p:cNvCxnSpPr>
              <p:nvPr/>
            </p:nvCxnSpPr>
            <p:spPr bwMode="auto">
              <a:xfrm flipV="1">
                <a:off x="3779912" y="5321923"/>
                <a:ext cx="1224136" cy="411333"/>
              </a:xfrm>
              <a:prstGeom prst="straightConnector1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>
                <a:stCxn id="8" idx="0"/>
                <a:endCxn id="9" idx="2"/>
              </p:cNvCxnSpPr>
              <p:nvPr/>
            </p:nvCxnSpPr>
            <p:spPr bwMode="auto">
              <a:xfrm flipH="1" flipV="1">
                <a:off x="5004048" y="5321923"/>
                <a:ext cx="1224136" cy="411333"/>
              </a:xfrm>
              <a:prstGeom prst="straightConnector1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" name="Group 63"/>
          <p:cNvGrpSpPr/>
          <p:nvPr/>
        </p:nvGrpSpPr>
        <p:grpSpPr>
          <a:xfrm>
            <a:off x="7373985" y="4764020"/>
            <a:ext cx="6331738" cy="1968218"/>
            <a:chOff x="3203848" y="2924944"/>
            <a:chExt cx="3600400" cy="173138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923928" y="3861048"/>
              <a:ext cx="2160240" cy="5419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De-duplication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203848" y="2924944"/>
              <a:ext cx="3600400" cy="64807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Public</a:t>
              </a: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Information Space </a:t>
              </a:r>
            </a:p>
          </p:txBody>
        </p:sp>
        <p:cxnSp>
          <p:nvCxnSpPr>
            <p:cNvPr id="21" name="Straight Arrow Connector 20"/>
            <p:cNvCxnSpPr>
              <a:stCxn id="9" idx="0"/>
              <a:endCxn id="10" idx="2"/>
            </p:cNvCxnSpPr>
            <p:nvPr/>
          </p:nvCxnSpPr>
          <p:spPr bwMode="auto">
            <a:xfrm flipH="1" flipV="1">
              <a:off x="5004049" y="4402961"/>
              <a:ext cx="235" cy="253372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0" idx="0"/>
              <a:endCxn id="12" idx="2"/>
            </p:cNvCxnSpPr>
            <p:nvPr/>
          </p:nvCxnSpPr>
          <p:spPr bwMode="auto">
            <a:xfrm flipV="1">
              <a:off x="5004048" y="3573016"/>
              <a:ext cx="0" cy="288032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65"/>
          <p:cNvGrpSpPr/>
          <p:nvPr/>
        </p:nvGrpSpPr>
        <p:grpSpPr>
          <a:xfrm>
            <a:off x="6903864" y="2075725"/>
            <a:ext cx="7344816" cy="2688297"/>
            <a:chOff x="2915816" y="908720"/>
            <a:chExt cx="4176464" cy="2367111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15816" y="1916832"/>
              <a:ext cx="1728192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Data</a:t>
              </a: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Inference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364088" y="1916832"/>
              <a:ext cx="1728192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End-user Data</a:t>
              </a:r>
              <a:endParaRPr lang="en-US" sz="20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Curation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203848" y="908720"/>
              <a:ext cx="3600400" cy="648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Enriched Information </a:t>
              </a: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Space</a:t>
              </a:r>
            </a:p>
          </p:txBody>
        </p:sp>
        <p:cxnSp>
          <p:nvCxnSpPr>
            <p:cNvPr id="27" name="Straight Arrow Connector 26"/>
            <p:cNvCxnSpPr>
              <a:stCxn id="12" idx="0"/>
              <a:endCxn id="13" idx="2"/>
            </p:cNvCxnSpPr>
            <p:nvPr/>
          </p:nvCxnSpPr>
          <p:spPr bwMode="auto">
            <a:xfrm flipH="1" flipV="1">
              <a:off x="3779912" y="2636912"/>
              <a:ext cx="1268474" cy="638919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2" idx="0"/>
              <a:endCxn id="14" idx="2"/>
            </p:cNvCxnSpPr>
            <p:nvPr/>
          </p:nvCxnSpPr>
          <p:spPr bwMode="auto">
            <a:xfrm flipV="1">
              <a:off x="5048385" y="2636912"/>
              <a:ext cx="1179799" cy="638919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13" idx="0"/>
              <a:endCxn id="15" idx="2"/>
            </p:cNvCxnSpPr>
            <p:nvPr/>
          </p:nvCxnSpPr>
          <p:spPr bwMode="auto">
            <a:xfrm flipV="1">
              <a:off x="3779912" y="1556792"/>
              <a:ext cx="1224136" cy="36004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14" idx="0"/>
              <a:endCxn id="15" idx="2"/>
            </p:cNvCxnSpPr>
            <p:nvPr/>
          </p:nvCxnSpPr>
          <p:spPr bwMode="auto">
            <a:xfrm flipH="1" flipV="1">
              <a:off x="5004048" y="1556792"/>
              <a:ext cx="1224136" cy="36004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0" name="Elbow Connector 39"/>
          <p:cNvCxnSpPr>
            <a:stCxn id="15" idx="3"/>
            <a:endCxn id="10" idx="3"/>
          </p:cNvCxnSpPr>
          <p:nvPr/>
        </p:nvCxnSpPr>
        <p:spPr bwMode="auto">
          <a:xfrm flipH="1">
            <a:off x="12439376" y="2443729"/>
            <a:ext cx="1302765" cy="3692463"/>
          </a:xfrm>
          <a:prstGeom prst="bentConnector3">
            <a:avLst>
              <a:gd name="adj1" fmla="val -17547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Group 64"/>
          <p:cNvGrpSpPr/>
          <p:nvPr/>
        </p:nvGrpSpPr>
        <p:grpSpPr>
          <a:xfrm>
            <a:off x="3183175" y="3995937"/>
            <a:ext cx="4322655" cy="1991131"/>
            <a:chOff x="899592" y="2348880"/>
            <a:chExt cx="2615246" cy="18002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899592" y="2348880"/>
              <a:ext cx="1728192" cy="1800200"/>
            </a:xfrm>
            <a:prstGeom prst="roundRect">
              <a:avLst/>
            </a:prstGeom>
            <a:solidFill>
              <a:srgbClr val="000090"/>
            </a:solidFill>
            <a:ln w="3175" cap="flat" cmpd="sng" algn="ctr">
              <a:solidFill>
                <a:srgbClr val="797B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51424" eaLnBrk="1" hangingPunct="1"/>
              <a:r>
                <a:rPr lang="en-US" sz="2000" b="1" dirty="0" err="1">
                  <a:solidFill>
                    <a:schemeClr val="bg1"/>
                  </a:solidFill>
                  <a:latin typeface="Arial"/>
                  <a:cs typeface="Arial"/>
                </a:rPr>
                <a:t>OpenAIRE</a:t>
              </a:r>
              <a:endParaRPr lang="en-US" sz="20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Portal:</a:t>
              </a:r>
            </a:p>
            <a:p>
              <a:pPr algn="ctr" defTabSz="1451424" eaLnBrk="1" hangingPunct="1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Discovery &amp; Impact measure</a:t>
              </a:r>
            </a:p>
          </p:txBody>
        </p:sp>
        <p:cxnSp>
          <p:nvCxnSpPr>
            <p:cNvPr id="55" name="Straight Arrow Connector 54"/>
            <p:cNvCxnSpPr>
              <a:stCxn id="12" idx="1"/>
              <a:endCxn id="53" idx="3"/>
            </p:cNvCxnSpPr>
            <p:nvPr/>
          </p:nvCxnSpPr>
          <p:spPr bwMode="auto">
            <a:xfrm flipH="1" flipV="1">
              <a:off x="2627784" y="3248980"/>
              <a:ext cx="887054" cy="12737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4" name="Content Placeholder 8"/>
          <p:cNvPicPr>
            <a:picLocks noChangeAspect="1"/>
          </p:cNvPicPr>
          <p:nvPr/>
        </p:nvPicPr>
        <p:blipFill rotWithShape="1">
          <a:blip r:embed="rId3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406219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PF Paperback Light" charset="0"/>
                <a:ea typeface="ヒラギノ角ゴ ProN W3" charset="0"/>
                <a:cs typeface="PF Paperback Light" charset="0"/>
              </a:rPr>
              <a:t>Importing from data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Publication Repositories</a:t>
            </a:r>
          </a:p>
          <a:p>
            <a:pPr lvl="1"/>
            <a:r>
              <a:rPr lang="en-US" b="1" dirty="0" smtClean="0"/>
              <a:t>Institutional, Journal’s and thematic</a:t>
            </a:r>
          </a:p>
          <a:p>
            <a:r>
              <a:rPr lang="en-US" b="1" dirty="0" smtClean="0"/>
              <a:t>Data repositories</a:t>
            </a:r>
          </a:p>
          <a:p>
            <a:pPr lvl="1"/>
            <a:r>
              <a:rPr lang="en-US" b="1" dirty="0" smtClean="0"/>
              <a:t>Data Center’s and thematic</a:t>
            </a:r>
          </a:p>
          <a:p>
            <a:r>
              <a:rPr lang="en-US" b="1" dirty="0" smtClean="0"/>
              <a:t>Aggregators</a:t>
            </a:r>
          </a:p>
          <a:p>
            <a:pPr lvl="1"/>
            <a:r>
              <a:rPr lang="en-US" b="1" dirty="0" smtClean="0"/>
              <a:t>Repositories, e.g. NARCIS, </a:t>
            </a:r>
          </a:p>
          <a:p>
            <a:pPr lvl="1"/>
            <a:r>
              <a:rPr lang="en-US" b="1" dirty="0" smtClean="0"/>
              <a:t>Journals, e.g. DOAJ, Copernicus</a:t>
            </a:r>
          </a:p>
          <a:p>
            <a:pPr lvl="1"/>
            <a:r>
              <a:rPr lang="en-US" b="1" dirty="0" smtClean="0"/>
              <a:t>Datasets, e.g. </a:t>
            </a:r>
            <a:r>
              <a:rPr lang="en-US" b="1" dirty="0" err="1" smtClean="0"/>
              <a:t>DataCite</a:t>
            </a:r>
            <a:endParaRPr lang="en-US" b="1" dirty="0" smtClean="0"/>
          </a:p>
          <a:p>
            <a:r>
              <a:rPr lang="en-US" b="1" dirty="0" smtClean="0"/>
              <a:t>Entity registries</a:t>
            </a:r>
            <a:r>
              <a:rPr lang="en-US" dirty="0" smtClean="0"/>
              <a:t> (rewarding-reusing efforts of other initiatives)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OpenDOAR</a:t>
            </a:r>
            <a:r>
              <a:rPr lang="en-US" b="1" dirty="0" smtClean="0"/>
              <a:t>, CORDA, ORCID, re3data.org, </a:t>
            </a:r>
            <a:r>
              <a:rPr lang="en-US" b="1" dirty="0" err="1" smtClean="0"/>
              <a:t>Wellcome</a:t>
            </a:r>
            <a:r>
              <a:rPr lang="en-US" b="1" dirty="0" smtClean="0"/>
              <a:t> Trust</a:t>
            </a:r>
          </a:p>
          <a:p>
            <a:r>
              <a:rPr lang="en-US" b="1" dirty="0" smtClean="0"/>
              <a:t>CRIS systems</a:t>
            </a:r>
          </a:p>
          <a:p>
            <a:pPr lvl="1"/>
            <a:r>
              <a:rPr lang="en-US" b="1" dirty="0" smtClean="0"/>
              <a:t>Institutional and national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Footer Placeholder 3"/>
          <p:cNvSpPr txBox="1"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 vert="horz" lIns="81635" tIns="40819" rIns="81635" bIns="40819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900" kern="1200" smtClean="0">
                <a:solidFill>
                  <a:srgbClr val="595959"/>
                </a:solidFill>
                <a:latin typeface="PF Paperback Light"/>
                <a:ea typeface="ヒラギノ角ゴ ProN W3" charset="0"/>
                <a:cs typeface="PF Paperback Light"/>
                <a:sym typeface="Gill Sans" charset="0"/>
              </a:defRPr>
            </a:lvl1pPr>
            <a:lvl2pPr marL="408174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16347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224521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63269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040871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449045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857218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265392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US" dirty="0"/>
              <a:t>ERC – 1</a:t>
            </a:r>
            <a:r>
              <a:rPr lang="en-US" baseline="30000" dirty="0"/>
              <a:t>st</a:t>
            </a:r>
            <a:r>
              <a:rPr lang="en-US" dirty="0"/>
              <a:t> of October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27" name="Content Placeholder 8"/>
          <p:cNvPicPr>
            <a:picLocks noChangeAspect="1"/>
          </p:cNvPicPr>
          <p:nvPr/>
        </p:nvPicPr>
        <p:blipFill rotWithShape="1">
          <a:blip r:embed="rId2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74365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PF Paperback Light" charset="0"/>
                <a:ea typeface="ヒラギノ角ゴ ProN W3" charset="0"/>
                <a:cs typeface="PF Paperback Light" charset="0"/>
              </a:rPr>
              <a:t>Importing from </a:t>
            </a:r>
            <a:r>
              <a:rPr lang="en-US" dirty="0" smtClean="0">
                <a:latin typeface="PF Paperback Light" charset="0"/>
                <a:ea typeface="ヒラギノ角ゴ ProN W3" charset="0"/>
                <a:cs typeface="PF Paperback Light" charset="0"/>
              </a:rPr>
              <a:t>end-users</a:t>
            </a:r>
            <a:br>
              <a:rPr lang="en-US" dirty="0" smtClean="0">
                <a:latin typeface="PF Paperback Light" charset="0"/>
                <a:ea typeface="ヒラギノ角ゴ ProN W3" charset="0"/>
                <a:cs typeface="PF Paperback Light" charset="0"/>
              </a:rPr>
            </a:br>
            <a:r>
              <a:rPr lang="en-US" sz="3600" dirty="0" smtClean="0">
                <a:solidFill>
                  <a:srgbClr val="2D73D7"/>
                </a:solidFill>
                <a:latin typeface="PF Paperback Light"/>
                <a:ea typeface="+mn-ea"/>
                <a:cs typeface="PF Paperback Light"/>
              </a:rPr>
              <a:t>Depositing</a:t>
            </a:r>
            <a:r>
              <a:rPr lang="en-US" sz="3600" dirty="0">
                <a:solidFill>
                  <a:srgbClr val="2D73D7"/>
                </a:solidFill>
                <a:latin typeface="PF Paperback Light"/>
                <a:ea typeface="+mn-ea"/>
                <a:cs typeface="PF Paperback Light"/>
              </a:rPr>
              <a:t>, claiming,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OpenAIRE</a:t>
            </a:r>
            <a:r>
              <a:rPr lang="en-US" b="1" dirty="0" smtClean="0"/>
              <a:t> </a:t>
            </a:r>
            <a:r>
              <a:rPr lang="en-US" b="1" dirty="0" err="1" smtClean="0"/>
              <a:t>Zenodo</a:t>
            </a:r>
            <a:r>
              <a:rPr lang="en-US" b="1" dirty="0" smtClean="0"/>
              <a:t> Deposition</a:t>
            </a:r>
            <a:r>
              <a:rPr lang="en-US" dirty="0" smtClean="0"/>
              <a:t>: </a:t>
            </a:r>
            <a:r>
              <a:rPr lang="en-US" b="0" dirty="0" smtClean="0"/>
              <a:t>authors who are orphans of a repository of reference for publication and datasets can deposit file and metadata into the </a:t>
            </a:r>
            <a:r>
              <a:rPr lang="en-US" b="0" dirty="0" err="1" smtClean="0"/>
              <a:t>Zenodo</a:t>
            </a:r>
            <a:r>
              <a:rPr lang="en-US" b="0" dirty="0" smtClean="0"/>
              <a:t> repository</a:t>
            </a:r>
          </a:p>
          <a:p>
            <a:r>
              <a:rPr lang="en-US" b="1" dirty="0" err="1" smtClean="0"/>
              <a:t>CrossRef</a:t>
            </a:r>
            <a:r>
              <a:rPr lang="en-US" b="1" dirty="0" smtClean="0"/>
              <a:t> Claiming</a:t>
            </a:r>
            <a:r>
              <a:rPr lang="en-US" dirty="0" smtClean="0"/>
              <a:t>: </a:t>
            </a:r>
            <a:r>
              <a:rPr lang="en-US" b="0" dirty="0" smtClean="0"/>
              <a:t>authors who have a repository of reference can “claim” their depositions into </a:t>
            </a:r>
            <a:r>
              <a:rPr lang="en-US" b="0" dirty="0" err="1" smtClean="0"/>
              <a:t>OpenAIRE</a:t>
            </a:r>
            <a:r>
              <a:rPr lang="en-US" b="0" dirty="0" smtClean="0"/>
              <a:t> by specifying the relative DOIs</a:t>
            </a:r>
          </a:p>
          <a:p>
            <a:r>
              <a:rPr lang="en-US" b="1" dirty="0" smtClean="0"/>
              <a:t>Data Curation</a:t>
            </a:r>
            <a:r>
              <a:rPr lang="en-US" dirty="0" smtClean="0"/>
              <a:t>: </a:t>
            </a:r>
            <a:r>
              <a:rPr lang="en-US" b="0" dirty="0" err="1" smtClean="0"/>
              <a:t>OpenAIRE</a:t>
            </a:r>
            <a:r>
              <a:rPr lang="en-US" b="0" dirty="0" smtClean="0"/>
              <a:t> data curators (and registered  end-user feedbacks, prior validation from data curators) can enrich or fix the information space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Footer Placeholder 3"/>
          <p:cNvSpPr txBox="1"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 vert="horz" lIns="81635" tIns="40819" rIns="81635" bIns="40819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900" kern="1200" smtClean="0">
                <a:solidFill>
                  <a:srgbClr val="595959"/>
                </a:solidFill>
                <a:latin typeface="PF Paperback Light"/>
                <a:ea typeface="ヒラギノ角ゴ ProN W3" charset="0"/>
                <a:cs typeface="PF Paperback Light"/>
                <a:sym typeface="Gill Sans" charset="0"/>
              </a:defRPr>
            </a:lvl1pPr>
            <a:lvl2pPr marL="408174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16347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224521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63269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040871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449045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857218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265392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US" dirty="0"/>
              <a:t>ERC – 1</a:t>
            </a:r>
            <a:r>
              <a:rPr lang="en-US" baseline="30000" dirty="0"/>
              <a:t>st</a:t>
            </a:r>
            <a:r>
              <a:rPr lang="en-US" dirty="0"/>
              <a:t> of October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27" name="Content Placeholder 8"/>
          <p:cNvPicPr>
            <a:picLocks noChangeAspect="1"/>
          </p:cNvPicPr>
          <p:nvPr/>
        </p:nvPicPr>
        <p:blipFill rotWithShape="1">
          <a:blip r:embed="rId2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030454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PF Paperback Light" charset="0"/>
                <a:ea typeface="ヒラギノ角ゴ ProN W3" charset="0"/>
                <a:cs typeface="PF Paperback Light" charset="0"/>
              </a:rPr>
              <a:t>Importing from inference</a:t>
            </a:r>
            <a:br>
              <a:rPr lang="en-US" dirty="0">
                <a:latin typeface="PF Paperback Light" charset="0"/>
                <a:ea typeface="ヒラギノ角ゴ ProN W3" charset="0"/>
                <a:cs typeface="PF Paperback Light" charset="0"/>
              </a:rPr>
            </a:br>
            <a:r>
              <a:rPr lang="en-US" sz="3600" dirty="0">
                <a:solidFill>
                  <a:srgbClr val="2D73D7"/>
                </a:solidFill>
                <a:latin typeface="PF Paperback Light"/>
                <a:ea typeface="+mn-ea"/>
                <a:cs typeface="PF Paperback Light"/>
              </a:rPr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Relationship inference </a:t>
            </a:r>
            <a:r>
              <a:rPr lang="en-US" b="1" dirty="0" smtClean="0"/>
              <a:t>by mining publication PDFs</a:t>
            </a:r>
          </a:p>
          <a:p>
            <a:pPr lvl="1"/>
            <a:r>
              <a:rPr lang="en-US" dirty="0" smtClean="0"/>
              <a:t>Project-publication: EC and </a:t>
            </a:r>
            <a:r>
              <a:rPr lang="en-US" dirty="0"/>
              <a:t>National </a:t>
            </a:r>
            <a:r>
              <a:rPr lang="en-US" dirty="0" smtClean="0"/>
              <a:t>projects (e.g. WT)</a:t>
            </a:r>
          </a:p>
          <a:p>
            <a:pPr lvl="1"/>
            <a:r>
              <a:rPr lang="en-US" dirty="0" smtClean="0"/>
              <a:t>Dataset-publication: DOI connections</a:t>
            </a:r>
          </a:p>
          <a:p>
            <a:pPr lvl="1"/>
            <a:r>
              <a:rPr lang="en-US" dirty="0" smtClean="0"/>
              <a:t>Publication-publication: citations by bibliography, text similarity</a:t>
            </a:r>
          </a:p>
          <a:p>
            <a:r>
              <a:rPr lang="en-US" dirty="0" smtClean="0"/>
              <a:t>Property inference </a:t>
            </a:r>
            <a:r>
              <a:rPr lang="en-US" b="1" dirty="0"/>
              <a:t>by mining publication PDFs</a:t>
            </a:r>
          </a:p>
          <a:p>
            <a:pPr lvl="1"/>
            <a:r>
              <a:rPr lang="en-US" dirty="0" smtClean="0"/>
              <a:t>Title of papers</a:t>
            </a:r>
          </a:p>
          <a:p>
            <a:pPr lvl="1"/>
            <a:r>
              <a:rPr lang="en-US" dirty="0" smtClean="0"/>
              <a:t>Authors of papers</a:t>
            </a:r>
          </a:p>
          <a:p>
            <a:pPr lvl="1"/>
            <a:r>
              <a:rPr lang="en-US" dirty="0" smtClean="0"/>
              <a:t>Affiliating </a:t>
            </a:r>
            <a:r>
              <a:rPr lang="en-US" dirty="0"/>
              <a:t>o</a:t>
            </a:r>
            <a:r>
              <a:rPr lang="en-US" dirty="0" smtClean="0"/>
              <a:t>rganizations of the authors at time of publication</a:t>
            </a:r>
          </a:p>
          <a:p>
            <a:pPr lvl="1"/>
            <a:r>
              <a:rPr lang="en-US" dirty="0" smtClean="0"/>
              <a:t>Subject classification</a:t>
            </a:r>
          </a:p>
          <a:p>
            <a:pPr lvl="1"/>
            <a:endParaRPr lang="en-US" dirty="0" smtClean="0"/>
          </a:p>
        </p:txBody>
      </p:sp>
      <p:sp>
        <p:nvSpPr>
          <p:cNvPr id="25" name="Footer Placeholder 3"/>
          <p:cNvSpPr txBox="1"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 vert="horz" lIns="81635" tIns="40819" rIns="81635" bIns="40819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900" kern="1200" smtClean="0">
                <a:solidFill>
                  <a:srgbClr val="595959"/>
                </a:solidFill>
                <a:latin typeface="PF Paperback Light"/>
                <a:ea typeface="ヒラギノ角ゴ ProN W3" charset="0"/>
                <a:cs typeface="PF Paperback Light"/>
                <a:sym typeface="Gill Sans" charset="0"/>
              </a:defRPr>
            </a:lvl1pPr>
            <a:lvl2pPr marL="408174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16347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224521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63269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040871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449045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857218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265392" algn="l" defTabSz="408174" rtl="0" eaLnBrk="1" latinLnBrk="0" hangingPunct="1">
              <a:defRPr sz="33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US" dirty="0"/>
              <a:t>ERC – 1</a:t>
            </a:r>
            <a:r>
              <a:rPr lang="en-US" baseline="30000" dirty="0"/>
              <a:t>st</a:t>
            </a:r>
            <a:r>
              <a:rPr lang="en-US" dirty="0"/>
              <a:t> of October 2013</a:t>
            </a:r>
          </a:p>
        </p:txBody>
      </p:sp>
      <p:pic>
        <p:nvPicPr>
          <p:cNvPr id="26" name="Content Placeholder 8"/>
          <p:cNvPicPr>
            <a:picLocks noChangeAspect="1"/>
          </p:cNvPicPr>
          <p:nvPr/>
        </p:nvPicPr>
        <p:blipFill rotWithShape="1">
          <a:blip r:embed="rId2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85262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Zenodo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15" y="2555778"/>
            <a:ext cx="7416821" cy="3600748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GB" dirty="0"/>
              <a:t>M</a:t>
            </a:r>
            <a:r>
              <a:rPr lang="en-GB" dirty="0" smtClean="0"/>
              <a:t>ultiple data types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Publications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Long tail of research data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Citable data (DOI)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Links to funding, pubs, data, software</a:t>
            </a:r>
          </a:p>
          <a:p>
            <a:pPr lvl="1"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798771" y="1835702"/>
            <a:ext cx="12097989" cy="648841"/>
          </a:xfrm>
        </p:spPr>
        <p:txBody>
          <a:bodyPr/>
          <a:lstStyle/>
          <a:p>
            <a:r>
              <a:rPr lang="en-GB" dirty="0" smtClean="0"/>
              <a:t>“Catch</a:t>
            </a:r>
            <a:r>
              <a:rPr lang="en-GB" dirty="0"/>
              <a:t>-all” </a:t>
            </a:r>
            <a:r>
              <a:rPr lang="en-GB" dirty="0" smtClean="0"/>
              <a:t>repository: </a:t>
            </a:r>
            <a:r>
              <a:rPr lang="en-GB" dirty="0" err="1" smtClean="0"/>
              <a:t>OpenAIRE</a:t>
            </a:r>
            <a:r>
              <a:rPr lang="en-GB" dirty="0"/>
              <a:t>-</a:t>
            </a:r>
            <a:r>
              <a:rPr lang="en-GB" dirty="0" smtClean="0"/>
              <a:t>CERN joint effort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8720" y="683568"/>
            <a:ext cx="838201" cy="965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5434" y="6228182"/>
            <a:ext cx="6120681" cy="1800198"/>
            <a:chOff x="9064104" y="2851082"/>
            <a:chExt cx="5616624" cy="15048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104" y="2851082"/>
              <a:ext cx="5616624" cy="1504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1656392" y="3779912"/>
              <a:ext cx="2808313" cy="450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err="1">
                  <a:solidFill>
                    <a:srgbClr val="5877EB"/>
                  </a:solidFill>
                  <a:latin typeface="PF Paperback"/>
                  <a:cs typeface="PF Paperback"/>
                </a:rPr>
                <a:t>www.zenodo.org</a:t>
              </a:r>
              <a:endParaRPr lang="en-GB" sz="2900" dirty="0">
                <a:solidFill>
                  <a:srgbClr val="5877EB"/>
                </a:solidFill>
                <a:latin typeface="PF Paperback"/>
                <a:cs typeface="PF Paperback"/>
              </a:endParaRPr>
            </a:p>
          </p:txBody>
        </p:sp>
      </p:grpSp>
      <p:pic>
        <p:nvPicPr>
          <p:cNvPr id="16" name="Picture 15" descr="Screen Shot 2014-02-24 at 3.32.4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66" y="2555778"/>
            <a:ext cx="4413140" cy="613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784183" y="7884372"/>
            <a:ext cx="6264697" cy="830999"/>
          </a:xfrm>
          <a:prstGeom prst="rect">
            <a:avLst/>
          </a:prstGeom>
          <a:solidFill>
            <a:srgbClr val="307ED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1" rIns="91440" bIns="45721" rtlCol="0">
            <a:spAutoFit/>
          </a:bodyPr>
          <a:lstStyle/>
          <a:p>
            <a:pPr marL="0" lvl="1" algn="ctr"/>
            <a:r>
              <a:rPr lang="en-GB" sz="2400" dirty="0">
                <a:solidFill>
                  <a:schemeClr val="bg1"/>
                </a:solidFill>
                <a:latin typeface="PF Paperback"/>
                <a:cs typeface="PF Paperback"/>
              </a:rPr>
              <a:t>H2020: Option to gather, preserve and share</a:t>
            </a:r>
          </a:p>
          <a:p>
            <a:pPr marL="0" lvl="1" algn="ctr"/>
            <a:r>
              <a:rPr lang="en-GB" sz="2400" dirty="0">
                <a:solidFill>
                  <a:schemeClr val="bg1"/>
                </a:solidFill>
                <a:latin typeface="PF Paperback"/>
                <a:cs typeface="PF Paperback"/>
              </a:rPr>
              <a:t> your project’s scientific output</a:t>
            </a:r>
          </a:p>
        </p:txBody>
      </p:sp>
      <p:pic>
        <p:nvPicPr>
          <p:cNvPr id="18" name="Content Placeholder 8"/>
          <p:cNvPicPr>
            <a:picLocks noChangeAspect="1"/>
          </p:cNvPicPr>
          <p:nvPr/>
        </p:nvPicPr>
        <p:blipFill rotWithShape="1">
          <a:blip r:embed="rId5" cstate="print"/>
          <a:srcRect l="77" t="1916" r="49381" b="-1916"/>
          <a:stretch/>
        </p:blipFill>
        <p:spPr>
          <a:xfrm>
            <a:off x="14392696" y="53955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3139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>
            <a:spLocks/>
          </p:cNvSpPr>
          <p:nvPr/>
        </p:nvSpPr>
        <p:spPr bwMode="auto">
          <a:xfrm>
            <a:off x="8488761" y="2814060"/>
            <a:ext cx="6480000" cy="5040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8.3 mi publications 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7 mi authors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460+ data providers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Linked to 80K projects from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2 funders (EC and </a:t>
            </a: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Wellcome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Trust)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Linked to 600+ datasets</a:t>
            </a:r>
          </a:p>
          <a:p>
            <a:pPr algn="ctr">
              <a:lnSpc>
                <a:spcPct val="11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33K organizations</a:t>
            </a:r>
          </a:p>
          <a:p>
            <a:pPr algn="ctr">
              <a:lnSpc>
                <a:spcPct val="110000"/>
              </a:lnSpc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943427" y="19723"/>
            <a:ext cx="11953328" cy="1766887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PF Paperback"/>
                <a:cs typeface="PF Paperback"/>
              </a:rPr>
              <a:t>Some numbers (June 6th, 2014)</a:t>
            </a:r>
            <a:endParaRPr lang="en-GB" dirty="0">
              <a:latin typeface="PF Paperback"/>
              <a:cs typeface="PF Paperback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7552656" y="4860032"/>
            <a:ext cx="1080121" cy="93610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GB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1144665" y="2814060"/>
            <a:ext cx="6480000" cy="5040000"/>
            <a:chOff x="5463704" y="2339752"/>
            <a:chExt cx="5112568" cy="223224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463704" y="2339752"/>
              <a:ext cx="5112568" cy="22322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endParaRPr lang="en-GB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8416032" y="3923928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Organizations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003640" y="3923928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Projects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8416032" y="2591740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Persons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03640" y="2591740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Datasets</a:t>
              </a:r>
            </a:p>
          </p:txBody>
        </p:sp>
        <p:cxnSp>
          <p:nvCxnSpPr>
            <p:cNvPr id="8" name="Curved Connector 7"/>
            <p:cNvCxnSpPr>
              <a:stCxn id="7" idx="1"/>
              <a:endCxn id="5" idx="1"/>
            </p:cNvCxnSpPr>
            <p:nvPr/>
          </p:nvCxnSpPr>
          <p:spPr bwMode="auto">
            <a:xfrm rot="10800000" flipV="1">
              <a:off x="6003640" y="2771782"/>
              <a:ext cx="12700" cy="1332188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urved Connector 8"/>
            <p:cNvCxnSpPr>
              <a:stCxn id="6" idx="3"/>
              <a:endCxn id="4" idx="3"/>
            </p:cNvCxnSpPr>
            <p:nvPr/>
          </p:nvCxnSpPr>
          <p:spPr bwMode="auto">
            <a:xfrm>
              <a:off x="10036352" y="2771782"/>
              <a:ext cx="12700" cy="1332188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>
              <a:stCxn id="13" idx="3"/>
              <a:endCxn id="14" idx="1"/>
            </p:cNvCxnSpPr>
            <p:nvPr/>
          </p:nvCxnSpPr>
          <p:spPr bwMode="auto">
            <a:xfrm>
              <a:off x="7623960" y="3455898"/>
              <a:ext cx="792072" cy="12700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urved Connector 10"/>
            <p:cNvCxnSpPr>
              <a:stCxn id="7" idx="2"/>
              <a:endCxn id="14" idx="0"/>
            </p:cNvCxnSpPr>
            <p:nvPr/>
          </p:nvCxnSpPr>
          <p:spPr bwMode="auto">
            <a:xfrm rot="16200000" flipH="1">
              <a:off x="7857980" y="1907644"/>
              <a:ext cx="324032" cy="2412392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urved Connector 11"/>
            <p:cNvCxnSpPr>
              <a:stCxn id="6" idx="1"/>
              <a:endCxn id="13" idx="3"/>
            </p:cNvCxnSpPr>
            <p:nvPr/>
          </p:nvCxnSpPr>
          <p:spPr bwMode="auto">
            <a:xfrm rot="10800000" flipV="1">
              <a:off x="7623960" y="2771782"/>
              <a:ext cx="792072" cy="684116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6003640" y="3275856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Publications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416032" y="3275856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Data Providers</a:t>
              </a:r>
            </a:p>
          </p:txBody>
        </p:sp>
        <p:cxnSp>
          <p:nvCxnSpPr>
            <p:cNvPr id="15" name="Straight Arrow Connector 14"/>
            <p:cNvCxnSpPr>
              <a:stCxn id="13" idx="2"/>
              <a:endCxn id="5" idx="0"/>
            </p:cNvCxnSpPr>
            <p:nvPr/>
          </p:nvCxnSpPr>
          <p:spPr bwMode="auto">
            <a:xfrm>
              <a:off x="6813800" y="3635940"/>
              <a:ext cx="0" cy="287988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3" idx="0"/>
              <a:endCxn id="7" idx="2"/>
            </p:cNvCxnSpPr>
            <p:nvPr/>
          </p:nvCxnSpPr>
          <p:spPr bwMode="auto">
            <a:xfrm flipV="1">
              <a:off x="6813800" y="2951824"/>
              <a:ext cx="0" cy="324032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4" idx="2"/>
              <a:endCxn id="4" idx="0"/>
            </p:cNvCxnSpPr>
            <p:nvPr/>
          </p:nvCxnSpPr>
          <p:spPr bwMode="auto">
            <a:xfrm>
              <a:off x="9226192" y="3635940"/>
              <a:ext cx="0" cy="287988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6" idx="1"/>
              <a:endCxn id="7" idx="3"/>
            </p:cNvCxnSpPr>
            <p:nvPr/>
          </p:nvCxnSpPr>
          <p:spPr bwMode="auto">
            <a:xfrm flipH="1">
              <a:off x="7623960" y="2771782"/>
              <a:ext cx="792072" cy="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5" idx="3"/>
              <a:endCxn id="4" idx="1"/>
            </p:cNvCxnSpPr>
            <p:nvPr/>
          </p:nvCxnSpPr>
          <p:spPr bwMode="auto">
            <a:xfrm>
              <a:off x="7623960" y="4103970"/>
              <a:ext cx="792072" cy="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AAED0-418A-7D4D-8061-BAEC8330A94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272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OpenAIRE</a:t>
            </a:r>
            <a:r>
              <a:rPr lang="en-US" dirty="0" smtClean="0"/>
              <a:t> &amp; COAR</a:t>
            </a:r>
            <a:r>
              <a:rPr lang="en-US" dirty="0"/>
              <a:t>: Other regions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AAED0-418A-7D4D-8061-BAEC8330A94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495152" y="2195738"/>
            <a:ext cx="12097344" cy="6170535"/>
            <a:chOff x="2151336" y="2195736"/>
            <a:chExt cx="12097344" cy="6170534"/>
          </a:xfrm>
        </p:grpSpPr>
        <p:sp>
          <p:nvSpPr>
            <p:cNvPr id="60" name="Oval 59"/>
            <p:cNvSpPr/>
            <p:nvPr/>
          </p:nvSpPr>
          <p:spPr bwMode="auto">
            <a:xfrm>
              <a:off x="2151336" y="3707904"/>
              <a:ext cx="12097344" cy="3456384"/>
            </a:xfrm>
            <a:prstGeom prst="ellipse">
              <a:avLst/>
            </a:prstGeom>
            <a:noFill/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97" eaLnBrk="1" hangingPunct="1"/>
              <a:endParaRPr lang="en-US"/>
            </a:p>
          </p:txBody>
        </p: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="" xmlns:p14="http://schemas.microsoft.com/office/powerpoint/2010/main" val="235367096"/>
                </p:ext>
              </p:extLst>
            </p:nvPr>
          </p:nvGraphicFramePr>
          <p:xfrm>
            <a:off x="3015432" y="2195736"/>
            <a:ext cx="9815265" cy="61705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59" name="Freeform 58"/>
          <p:cNvSpPr/>
          <p:nvPr/>
        </p:nvSpPr>
        <p:spPr>
          <a:xfrm>
            <a:off x="2827870" y="3725333"/>
            <a:ext cx="10176933" cy="3388448"/>
          </a:xfrm>
          <a:custGeom>
            <a:avLst/>
            <a:gdLst>
              <a:gd name="connsiteX0" fmla="*/ 0 w 10176933"/>
              <a:gd name="connsiteY0" fmla="*/ 0 h 3388448"/>
              <a:gd name="connsiteX1" fmla="*/ 10176933 w 10176933"/>
              <a:gd name="connsiteY1" fmla="*/ 2709334 h 3388448"/>
              <a:gd name="connsiteX2" fmla="*/ 10176933 w 10176933"/>
              <a:gd name="connsiteY2" fmla="*/ 2709334 h 3388448"/>
              <a:gd name="connsiteX3" fmla="*/ 8636000 w 10176933"/>
              <a:gd name="connsiteY3" fmla="*/ 2827867 h 33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6933" h="3388448">
                <a:moveTo>
                  <a:pt x="0" y="0"/>
                </a:moveTo>
                <a:lnTo>
                  <a:pt x="10176933" y="2709334"/>
                </a:lnTo>
                <a:lnTo>
                  <a:pt x="10176933" y="2709334"/>
                </a:lnTo>
                <a:cubicBezTo>
                  <a:pt x="9920111" y="2729089"/>
                  <a:pt x="8949267" y="4145845"/>
                  <a:pt x="8636000" y="2827867"/>
                </a:cubicBezTo>
              </a:path>
            </a:pathLst>
          </a:custGeom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080332" y="2915816"/>
            <a:ext cx="6480720" cy="156966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200" dirty="0">
                <a:latin typeface="PF Paperback"/>
                <a:cs typeface="PF Paperback"/>
              </a:rPr>
              <a:t>Aligning Repository Networks </a:t>
            </a:r>
          </a:p>
          <a:p>
            <a:r>
              <a:rPr lang="en-US" sz="3200" dirty="0">
                <a:latin typeface="PF Paperback"/>
                <a:cs typeface="PF Paperback"/>
              </a:rPr>
              <a:t>Meeting, 20-21 March 2014, </a:t>
            </a:r>
          </a:p>
          <a:p>
            <a:r>
              <a:rPr lang="en-US" sz="3200" dirty="0">
                <a:latin typeface="PF Paperback"/>
                <a:cs typeface="PF Paperback"/>
              </a:rPr>
              <a:t>CNR, Roma</a:t>
            </a:r>
          </a:p>
        </p:txBody>
      </p:sp>
    </p:spTree>
    <p:extLst>
      <p:ext uri="{BB962C8B-B14F-4D97-AF65-F5344CB8AC3E}">
        <p14:creationId xmlns="" xmlns:p14="http://schemas.microsoft.com/office/powerpoint/2010/main" val="592779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EU Pilot (2009)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2758" r="-327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6"/>
          <p:cNvSpPr>
            <a:spLocks noGrp="1"/>
          </p:cNvSpPr>
          <p:nvPr>
            <p:ph sz="half" idx="2"/>
          </p:nvPr>
        </p:nvSpPr>
        <p:spPr>
          <a:xfrm>
            <a:off x="8344025" y="2267745"/>
            <a:ext cx="720080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rgbClr val="D8721D"/>
                </a:solidFill>
              </a:rPr>
              <a:t>Support EC’s and ERC Open Access policy </a:t>
            </a:r>
          </a:p>
          <a:p>
            <a:pPr marL="457200" indent="-457200">
              <a:defRPr/>
            </a:pP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Grant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agreement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SC39</a:t>
            </a:r>
          </a:p>
          <a:p>
            <a:pPr marL="457200" indent="-457200">
              <a:defRPr/>
            </a:pP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20%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programme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areas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</a:p>
          <a:p>
            <a:pPr marL="457200" indent="-457200">
              <a:defRPr/>
            </a:pP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Deposit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in </a:t>
            </a:r>
            <a:r>
              <a:rPr lang="de-DE" dirty="0" err="1" smtClean="0">
                <a:latin typeface="PF Paperback" charset="0"/>
                <a:ea typeface="ヒラギノ角ゴ ProN W3" charset="0"/>
                <a:cs typeface="PF Paperback" charset="0"/>
              </a:rPr>
              <a:t>Repositories</a:t>
            </a: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457200" indent="-457200">
              <a:defRPr/>
            </a:pP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OA after </a:t>
            </a:r>
            <a:r>
              <a:rPr lang="de-DE" dirty="0" err="1" smtClean="0">
                <a:latin typeface="PF Paperback" charset="0"/>
                <a:ea typeface="ヒラギノ角ゴ ProN W3" charset="0"/>
                <a:cs typeface="PF Paperback" charset="0"/>
              </a:rPr>
              <a:t>embargo</a:t>
            </a: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 smtClean="0">
                <a:latin typeface="PF Paperback" charset="0"/>
                <a:ea typeface="ヒラギノ角ゴ ProN W3" charset="0"/>
                <a:cs typeface="PF Paperback" charset="0"/>
              </a:rPr>
              <a:t>period</a:t>
            </a: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 (6-12 </a:t>
            </a:r>
            <a:r>
              <a:rPr lang="de-DE" dirty="0" err="1" smtClean="0">
                <a:latin typeface="PF Paperback" charset="0"/>
                <a:ea typeface="ヒラギノ角ゴ ProN W3" charset="0"/>
                <a:cs typeface="PF Paperback" charset="0"/>
              </a:rPr>
              <a:t>months</a:t>
            </a: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)</a:t>
            </a: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457200" indent="-457200">
              <a:defRPr/>
            </a:pP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Gold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payments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during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project</a:t>
            </a: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buNone/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3" y="6588228"/>
            <a:ext cx="7344816" cy="20485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900" dirty="0">
                <a:solidFill>
                  <a:srgbClr val="636363"/>
                </a:solidFill>
                <a:latin typeface="PF Paperback"/>
                <a:cs typeface="PF Paperback"/>
              </a:rPr>
              <a:t>Widest possible dissemination and access to research outputs through the creation and operation of an Open Access Infrastructure for Research in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294402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5"/>
          <p:cNvSpPr>
            <a:spLocks noGrp="1"/>
          </p:cNvSpPr>
          <p:nvPr>
            <p:ph type="title"/>
          </p:nvPr>
        </p:nvSpPr>
        <p:spPr bwMode="auto">
          <a:xfrm>
            <a:off x="2871789" y="395289"/>
            <a:ext cx="12266612" cy="1565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dirty="0">
                <a:latin typeface="Gill Sans" charset="0"/>
                <a:ea typeface="ヒラギノ角ゴ ProN W3" charset="0"/>
                <a:cs typeface="ヒラギノ角ゴ ProN W3" charset="0"/>
              </a:rPr>
              <a:t>EC OA </a:t>
            </a:r>
            <a:r>
              <a:rPr lang="de-DE" dirty="0" smtClean="0">
                <a:latin typeface="Gill Sans" charset="0"/>
                <a:ea typeface="ヒラギノ角ゴ ProN W3" charset="0"/>
                <a:cs typeface="ヒラギノ角ゴ ProN W3" charset="0"/>
              </a:rPr>
              <a:t>Mandate </a:t>
            </a:r>
            <a:r>
              <a:rPr lang="de-DE" dirty="0">
                <a:latin typeface="Gill Sans" charset="0"/>
                <a:ea typeface="ヒラギノ角ゴ ProN W3" charset="0"/>
                <a:cs typeface="ヒラギノ角ゴ ProN W3" charset="0"/>
              </a:rPr>
              <a:t>Progression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1958975" y="2339976"/>
            <a:ext cx="6464300" cy="56229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solidFill>
                  <a:schemeClr val="accent2"/>
                </a:solidFill>
                <a:latin typeface="PF Paperback" charset="0"/>
                <a:ea typeface="ヒラギノ角ゴ ProN W3" charset="0"/>
                <a:cs typeface="PF Paperback" charset="0"/>
              </a:rPr>
              <a:t>FP7 OA </a:t>
            </a:r>
            <a:r>
              <a:rPr lang="de-DE" dirty="0">
                <a:solidFill>
                  <a:srgbClr val="F96A1B"/>
                </a:solidFill>
                <a:latin typeface="PF Paperback" charset="0"/>
                <a:ea typeface="ヒラギノ角ゴ ProN W3" charset="0"/>
                <a:cs typeface="PF Paperback" charset="0"/>
              </a:rPr>
              <a:t>Pilot</a:t>
            </a:r>
            <a:r>
              <a:rPr lang="de-DE" dirty="0">
                <a:solidFill>
                  <a:schemeClr val="accent2"/>
                </a:solidFill>
                <a:latin typeface="PF Paperback" charset="0"/>
                <a:ea typeface="ヒラギノ角ゴ ProN W3" charset="0"/>
                <a:cs typeface="PF Paperback" charset="0"/>
              </a:rPr>
              <a:t> (</a:t>
            </a:r>
            <a:r>
              <a:rPr lang="de-DE" dirty="0" smtClean="0">
                <a:solidFill>
                  <a:schemeClr val="accent2"/>
                </a:solidFill>
                <a:latin typeface="PF Paperback" charset="0"/>
                <a:ea typeface="ヒラギノ角ゴ ProN W3" charset="0"/>
                <a:cs typeface="PF Paperback" charset="0"/>
              </a:rPr>
              <a:t>2009)</a:t>
            </a:r>
            <a:endParaRPr lang="de-DE" dirty="0">
              <a:solidFill>
                <a:schemeClr val="accent2"/>
              </a:solidFill>
              <a:latin typeface="PF Paperback" charset="0"/>
              <a:ea typeface="ヒラギノ角ゴ ProN W3" charset="0"/>
              <a:cs typeface="PF Paperback" charset="0"/>
            </a:endParaRPr>
          </a:p>
          <a:p>
            <a:pPr marL="457200" indent="-457200">
              <a:defRPr/>
            </a:pP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Grant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agreement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SC39</a:t>
            </a:r>
          </a:p>
          <a:p>
            <a:pPr marL="457200" indent="-457200">
              <a:defRPr/>
            </a:pP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20%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programme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areas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</a:p>
          <a:p>
            <a:pPr marL="457200" indent="-457200">
              <a:defRPr/>
            </a:pP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Deposit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in </a:t>
            </a:r>
            <a:r>
              <a:rPr lang="de-DE" dirty="0" err="1" smtClean="0">
                <a:latin typeface="PF Paperback" charset="0"/>
                <a:ea typeface="ヒラギノ角ゴ ProN W3" charset="0"/>
                <a:cs typeface="PF Paperback" charset="0"/>
              </a:rPr>
              <a:t>Repositories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</a:p>
          <a:p>
            <a:pPr marL="457200" indent="-457200">
              <a:defRPr/>
            </a:pP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OA 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after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embargo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period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(6-12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months</a:t>
            </a:r>
            <a:r>
              <a:rPr lang="de-DE" dirty="0" smtClean="0">
                <a:latin typeface="PF Paperback" charset="0"/>
                <a:ea typeface="ヒラギノ角ゴ ProN W3" charset="0"/>
                <a:cs typeface="PF Paperback" charset="0"/>
              </a:rPr>
              <a:t>)</a:t>
            </a: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457200" indent="-457200">
              <a:defRPr/>
            </a:pP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Gold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payments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during</a:t>
            </a:r>
            <a:r>
              <a:rPr lang="de-DE" dirty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" charset="0"/>
                <a:ea typeface="ヒラギノ角ゴ ProN W3" charset="0"/>
                <a:cs typeface="PF Paperback" charset="0"/>
              </a:rPr>
              <a:t>project</a:t>
            </a: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  <a:p>
            <a:pPr marL="0" indent="0">
              <a:defRPr/>
            </a:pPr>
            <a:endParaRPr lang="de-DE" dirty="0">
              <a:latin typeface="PF Paperback" charset="0"/>
              <a:ea typeface="ヒラギノ角ゴ ProN W3" charset="0"/>
              <a:cs typeface="PF Paperback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8575675" y="2339976"/>
            <a:ext cx="7113588" cy="640873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 smtClean="0">
                <a:solidFill>
                  <a:schemeClr val="accent2"/>
                </a:solidFill>
                <a:sym typeface="Gill Sans" pitchFamily="-84" charset="0"/>
              </a:rPr>
              <a:t>Horizon 2020 (2014)</a:t>
            </a:r>
          </a:p>
          <a:p>
            <a:pPr>
              <a:buFont typeface="Gill Sans" pitchFamily="-84" charset="0"/>
              <a:buChar char="•"/>
              <a:defRPr/>
            </a:pPr>
            <a:r>
              <a:rPr lang="de-DE" dirty="0" smtClean="0">
                <a:sym typeface="Gill Sans" pitchFamily="-84" charset="0"/>
              </a:rPr>
              <a:t>All </a:t>
            </a:r>
            <a:r>
              <a:rPr lang="de-DE" dirty="0" err="1" smtClean="0">
                <a:sym typeface="Gill Sans" pitchFamily="-84" charset="0"/>
              </a:rPr>
              <a:t>grant</a:t>
            </a:r>
            <a:r>
              <a:rPr lang="de-DE" dirty="0" smtClean="0">
                <a:sym typeface="Gill Sans" pitchFamily="-84" charset="0"/>
              </a:rPr>
              <a:t> </a:t>
            </a:r>
            <a:r>
              <a:rPr lang="de-DE" dirty="0" err="1" smtClean="0">
                <a:sym typeface="Gill Sans" pitchFamily="-84" charset="0"/>
              </a:rPr>
              <a:t>agreements</a:t>
            </a:r>
            <a:endParaRPr lang="de-DE" dirty="0" smtClean="0">
              <a:sym typeface="Gill Sans" pitchFamily="-84" charset="0"/>
            </a:endParaRPr>
          </a:p>
          <a:p>
            <a:pPr>
              <a:buFont typeface="Gill Sans" pitchFamily="-84" charset="0"/>
              <a:buChar char="•"/>
              <a:defRPr/>
            </a:pPr>
            <a:r>
              <a:rPr lang="de-DE" dirty="0" smtClean="0">
                <a:sym typeface="Gill Sans" pitchFamily="-84" charset="0"/>
              </a:rPr>
              <a:t>100% </a:t>
            </a:r>
            <a:r>
              <a:rPr lang="de-DE" dirty="0" err="1" smtClean="0">
                <a:sym typeface="Gill Sans" pitchFamily="-84" charset="0"/>
              </a:rPr>
              <a:t>programme</a:t>
            </a:r>
            <a:r>
              <a:rPr lang="de-DE" dirty="0" smtClean="0">
                <a:sym typeface="Gill Sans" pitchFamily="-84" charset="0"/>
              </a:rPr>
              <a:t> </a:t>
            </a:r>
            <a:r>
              <a:rPr lang="de-DE" dirty="0" err="1" smtClean="0">
                <a:sym typeface="Gill Sans" pitchFamily="-84" charset="0"/>
              </a:rPr>
              <a:t>areas</a:t>
            </a:r>
            <a:endParaRPr lang="de-DE" dirty="0" smtClean="0">
              <a:sym typeface="Gill Sans" pitchFamily="-84" charset="0"/>
            </a:endParaRPr>
          </a:p>
          <a:p>
            <a:pPr>
              <a:buFont typeface="Gill Sans" pitchFamily="-84" charset="0"/>
              <a:buChar char="•"/>
              <a:defRPr/>
            </a:pPr>
            <a:r>
              <a:rPr lang="de-DE" dirty="0" err="1" smtClean="0">
                <a:sym typeface="Gill Sans" pitchFamily="-84" charset="0"/>
              </a:rPr>
              <a:t>Deposit</a:t>
            </a:r>
            <a:r>
              <a:rPr lang="de-DE" dirty="0" smtClean="0">
                <a:sym typeface="Gill Sans" pitchFamily="-84" charset="0"/>
              </a:rPr>
              <a:t> in </a:t>
            </a:r>
            <a:r>
              <a:rPr lang="de-DE" dirty="0" err="1" smtClean="0">
                <a:sym typeface="Gill Sans" pitchFamily="-84" charset="0"/>
              </a:rPr>
              <a:t>Repositories</a:t>
            </a:r>
            <a:endParaRPr lang="de-DE" dirty="0" smtClean="0">
              <a:sym typeface="Gill Sans" pitchFamily="-84" charset="0"/>
            </a:endParaRPr>
          </a:p>
          <a:p>
            <a:pPr>
              <a:buFont typeface="Gill Sans" pitchFamily="-84" charset="0"/>
              <a:buChar char="•"/>
              <a:defRPr/>
            </a:pPr>
            <a:r>
              <a:rPr lang="de-DE" dirty="0" smtClean="0">
                <a:sym typeface="Gill Sans" pitchFamily="-84" charset="0"/>
              </a:rPr>
              <a:t>Gold </a:t>
            </a:r>
            <a:r>
              <a:rPr lang="de-DE" dirty="0" err="1">
                <a:sym typeface="Gill Sans" pitchFamily="-84" charset="0"/>
              </a:rPr>
              <a:t>payments</a:t>
            </a:r>
            <a:r>
              <a:rPr lang="de-DE" dirty="0">
                <a:sym typeface="Gill Sans" pitchFamily="-84" charset="0"/>
              </a:rPr>
              <a:t> </a:t>
            </a:r>
            <a:r>
              <a:rPr lang="de-DE" i="1" dirty="0">
                <a:sym typeface="Gill Sans" pitchFamily="-84" charset="0"/>
              </a:rPr>
              <a:t>after </a:t>
            </a:r>
            <a:r>
              <a:rPr lang="de-DE" dirty="0" err="1" smtClean="0">
                <a:sym typeface="Gill Sans" pitchFamily="-84" charset="0"/>
              </a:rPr>
              <a:t>project</a:t>
            </a:r>
            <a:r>
              <a:rPr lang="de-DE" dirty="0" smtClean="0">
                <a:sym typeface="Gill Sans" pitchFamily="-84" charset="0"/>
              </a:rPr>
              <a:t> end</a:t>
            </a:r>
            <a:endParaRPr lang="de-DE" dirty="0">
              <a:sym typeface="Gill Sans" pitchFamily="-84" charset="0"/>
            </a:endParaRPr>
          </a:p>
          <a:p>
            <a:pPr>
              <a:buFont typeface="Gill Sans" pitchFamily="-84" charset="0"/>
              <a:buChar char="•"/>
              <a:defRPr/>
            </a:pPr>
            <a:r>
              <a:rPr lang="de-DE" dirty="0" smtClean="0">
                <a:sym typeface="Gill Sans" pitchFamily="-84" charset="0"/>
              </a:rPr>
              <a:t>Open </a:t>
            </a:r>
            <a:r>
              <a:rPr lang="de-DE" dirty="0">
                <a:sym typeface="Gill Sans" pitchFamily="-84" charset="0"/>
              </a:rPr>
              <a:t>Data </a:t>
            </a:r>
            <a:r>
              <a:rPr lang="de-DE" dirty="0" smtClean="0">
                <a:sym typeface="Gill Sans" pitchFamily="-84" charset="0"/>
              </a:rPr>
              <a:t>Pilot </a:t>
            </a:r>
            <a:r>
              <a:rPr lang="de-DE" dirty="0" err="1" smtClean="0">
                <a:sym typeface="Gill Sans" pitchFamily="-84" charset="0"/>
              </a:rPr>
              <a:t>for</a:t>
            </a:r>
            <a:r>
              <a:rPr lang="de-DE" dirty="0" smtClean="0">
                <a:sym typeface="Gill Sans" pitchFamily="-84" charset="0"/>
              </a:rPr>
              <a:t> a </a:t>
            </a:r>
            <a:r>
              <a:rPr lang="de-DE" dirty="0" err="1" smtClean="0">
                <a:sym typeface="Gill Sans" pitchFamily="-84" charset="0"/>
              </a:rPr>
              <a:t>number</a:t>
            </a:r>
            <a:r>
              <a:rPr lang="de-DE" dirty="0" smtClean="0">
                <a:sym typeface="Gill Sans" pitchFamily="-84" charset="0"/>
              </a:rPr>
              <a:t> </a:t>
            </a:r>
            <a:r>
              <a:rPr lang="de-DE" dirty="0" err="1" smtClean="0">
                <a:sym typeface="Gill Sans" pitchFamily="-84" charset="0"/>
              </a:rPr>
              <a:t>of</a:t>
            </a:r>
            <a:r>
              <a:rPr lang="de-DE" dirty="0" smtClean="0">
                <a:sym typeface="Gill Sans" pitchFamily="-84" charset="0"/>
              </a:rPr>
              <a:t> </a:t>
            </a:r>
            <a:r>
              <a:rPr lang="de-DE" dirty="0" err="1" smtClean="0">
                <a:sym typeface="Gill Sans" pitchFamily="-84" charset="0"/>
              </a:rPr>
              <a:t>programme</a:t>
            </a:r>
            <a:r>
              <a:rPr lang="de-DE" dirty="0" smtClean="0">
                <a:sym typeface="Gill Sans" pitchFamily="-84" charset="0"/>
              </a:rPr>
              <a:t> </a:t>
            </a:r>
            <a:r>
              <a:rPr lang="de-DE" dirty="0" err="1" smtClean="0">
                <a:sym typeface="Gill Sans" pitchFamily="-84" charset="0"/>
              </a:rPr>
              <a:t>areas</a:t>
            </a:r>
            <a:r>
              <a:rPr lang="de-DE" dirty="0" smtClean="0">
                <a:sym typeface="Gill Sans" pitchFamily="-84" charset="0"/>
              </a:rPr>
              <a:t> </a:t>
            </a:r>
            <a:endParaRPr lang="de-DE" dirty="0">
              <a:sym typeface="Gill Sans" pitchFamily="-84" charset="0"/>
            </a:endParaRPr>
          </a:p>
          <a:p>
            <a:pPr>
              <a:buFont typeface="Gill Sans" pitchFamily="-84" charset="0"/>
              <a:buChar char="•"/>
              <a:defRPr/>
            </a:pPr>
            <a:endParaRPr lang="de-DE" dirty="0">
              <a:sym typeface="Gill Sans" pitchFamily="-84" charset="0"/>
            </a:endParaRPr>
          </a:p>
        </p:txBody>
      </p:sp>
      <p:sp>
        <p:nvSpPr>
          <p:cNvPr id="36869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35275" y="8623303"/>
            <a:ext cx="720725" cy="4857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3A067AB2-E63E-ED43-91C7-58F92F42BD3B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20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9" name="Down Arrow 14"/>
          <p:cNvSpPr>
            <a:spLocks noChangeArrowheads="1"/>
          </p:cNvSpPr>
          <p:nvPr/>
        </p:nvSpPr>
        <p:spPr bwMode="auto">
          <a:xfrm rot="16200000" flipH="1">
            <a:off x="7146928" y="1879603"/>
            <a:ext cx="504825" cy="2000251"/>
          </a:xfrm>
          <a:prstGeom prst="downArrow">
            <a:avLst>
              <a:gd name="adj1" fmla="val 50000"/>
              <a:gd name="adj2" fmla="val 49950"/>
            </a:avLst>
          </a:prstGeom>
          <a:gradFill rotWithShape="1">
            <a:gsLst>
              <a:gs pos="0">
                <a:srgbClr val="FD7C4C"/>
              </a:gs>
              <a:gs pos="50000">
                <a:srgbClr val="FF6710"/>
              </a:gs>
              <a:gs pos="100000">
                <a:srgbClr val="E55701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43" tIns="72571" rIns="145143" bIns="72571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639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OpenAIRE</a:t>
            </a:r>
            <a:r>
              <a:rPr lang="en-US" dirty="0"/>
              <a:t> in H2020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14" y="2555778"/>
            <a:ext cx="12169353" cy="6049020"/>
          </a:xfrm>
        </p:spPr>
        <p:txBody>
          <a:bodyPr/>
          <a:lstStyle/>
          <a:p>
            <a:r>
              <a:rPr lang="en-US" sz="3000" dirty="0"/>
              <a:t>Richer variety of research products… </a:t>
            </a:r>
          </a:p>
          <a:p>
            <a:pPr marL="646112" lvl="1" indent="0">
              <a:buNone/>
            </a:pPr>
            <a:r>
              <a:rPr lang="en-US" b="0" dirty="0"/>
              <a:t>….</a:t>
            </a:r>
            <a:r>
              <a:rPr lang="en-US" b="0" dirty="0" smtClean="0"/>
              <a:t>. </a:t>
            </a:r>
            <a:r>
              <a:rPr lang="en-US" sz="2400" b="0" dirty="0"/>
              <a:t>Service-driven data e-infrastructure responding to general and specific requirements of researchers and research </a:t>
            </a:r>
            <a:r>
              <a:rPr lang="en-US" sz="2400" b="0" dirty="0" err="1"/>
              <a:t>organisations</a:t>
            </a:r>
            <a:r>
              <a:rPr lang="en-US" sz="2400" b="0" dirty="0"/>
              <a:t> for open access to and deposit of scientific information (</a:t>
            </a:r>
            <a:r>
              <a:rPr lang="en-US" sz="2400" dirty="0"/>
              <a:t>including journal articles, books, monographs, conference proceedings, thesis, grey literature, software and data, as well as services linking literature, data and software</a:t>
            </a:r>
            <a:r>
              <a:rPr lang="en-US" sz="2400" b="0" dirty="0"/>
              <a:t>). </a:t>
            </a:r>
          </a:p>
          <a:p>
            <a:pPr marL="457200" indent="-457200"/>
            <a:r>
              <a:rPr lang="en-US" sz="3000" dirty="0"/>
              <a:t>… and services</a:t>
            </a:r>
          </a:p>
          <a:p>
            <a:pPr marL="646112" lvl="1" indent="0">
              <a:buNone/>
            </a:pPr>
            <a:r>
              <a:rPr lang="en-US" b="0" dirty="0"/>
              <a:t>…..collecting  </a:t>
            </a:r>
            <a:r>
              <a:rPr lang="en-US" dirty="0" err="1"/>
              <a:t>bibliometric</a:t>
            </a:r>
            <a:r>
              <a:rPr lang="en-US" dirty="0"/>
              <a:t> data on publications, citations, data citations, etc. on all Horizon 2020 scientific output </a:t>
            </a:r>
            <a:r>
              <a:rPr lang="en-US" b="0" dirty="0"/>
              <a:t>(including on the Open Data Pilot) and produce both standard and on-demand statistics. </a:t>
            </a:r>
          </a:p>
          <a:p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EINFRA-2-2014 – e-Infrastructure for Open Access </a:t>
            </a:r>
            <a:endParaRPr lang="en-US" b="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650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248278" y="7092949"/>
            <a:ext cx="10368556" cy="8634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p</a:t>
            </a:r>
            <a:r>
              <a:rPr lang="en-GB" dirty="0" err="1" smtClean="0"/>
              <a:t>aolo.manghi@isti.cnr.it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84" name="Slide Number Placeholder 7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8DCB6C3-BDAA-C343-8745-4D0CE1BF5533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22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5632" y="8244408"/>
            <a:ext cx="979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©2014 Paolo </a:t>
            </a:r>
            <a:r>
              <a:rPr lang="en-US" sz="1000" dirty="0" err="1" smtClean="0"/>
              <a:t>Manghi</a:t>
            </a:r>
            <a:r>
              <a:rPr lang="en-US" sz="1000" dirty="0" smtClean="0"/>
              <a:t>. This work is licensed under a Creative Commons Attribution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 License. Suggested attribution: “This work uses content from "</a:t>
            </a:r>
            <a:r>
              <a:rPr lang="en-US" sz="1000" dirty="0" err="1" smtClean="0"/>
              <a:t>OpenAIRE</a:t>
            </a:r>
            <a:r>
              <a:rPr lang="en-US" sz="1000" dirty="0" smtClean="0"/>
              <a:t>: the European Scholarly Communication Infrastructure" © Paolo </a:t>
            </a:r>
            <a:r>
              <a:rPr lang="en-US" sz="1000" dirty="0" err="1" smtClean="0"/>
              <a:t>Manghi</a:t>
            </a:r>
            <a:r>
              <a:rPr lang="en-US" sz="1000" dirty="0" smtClean="0"/>
              <a:t>, used under a Creative Commons Attribution license:  http://creativecommons.org/licenses/by/3.0/”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3014667" y="323851"/>
            <a:ext cx="11953876" cy="1766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PF Paperback Light" charset="0"/>
                <a:ea typeface="ヒラギノ角ゴ ProN W3" charset="0"/>
                <a:cs typeface="PF Paperback Light" charset="0"/>
              </a:rPr>
              <a:t>OpenAIRE</a:t>
            </a:r>
            <a:endParaRPr lang="en-US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13D7761D-5CDD-9142-8DC6-3D189620837F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3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9763" y="2916244"/>
            <a:ext cx="16921163" cy="4751387"/>
          </a:xfrm>
          <a:custGeom>
            <a:avLst/>
            <a:gdLst>
              <a:gd name="connsiteX0" fmla="*/ 0 w 10837333"/>
              <a:gd name="connsiteY0" fmla="*/ 0 h 4334933"/>
              <a:gd name="connsiteX1" fmla="*/ 8669867 w 10837333"/>
              <a:gd name="connsiteY1" fmla="*/ 0 h 4334933"/>
              <a:gd name="connsiteX2" fmla="*/ 10837333 w 10837333"/>
              <a:gd name="connsiteY2" fmla="*/ 2167467 h 4334933"/>
              <a:gd name="connsiteX3" fmla="*/ 8669867 w 10837333"/>
              <a:gd name="connsiteY3" fmla="*/ 4334933 h 4334933"/>
              <a:gd name="connsiteX4" fmla="*/ 0 w 10837333"/>
              <a:gd name="connsiteY4" fmla="*/ 4334933 h 4334933"/>
              <a:gd name="connsiteX5" fmla="*/ 2167467 w 10837333"/>
              <a:gd name="connsiteY5" fmla="*/ 2167467 h 4334933"/>
              <a:gd name="connsiteX6" fmla="*/ 0 w 10837333"/>
              <a:gd name="connsiteY6" fmla="*/ 0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333" h="4334933">
                <a:moveTo>
                  <a:pt x="0" y="0"/>
                </a:moveTo>
                <a:lnTo>
                  <a:pt x="8669867" y="0"/>
                </a:lnTo>
                <a:lnTo>
                  <a:pt x="10837333" y="2167467"/>
                </a:lnTo>
                <a:lnTo>
                  <a:pt x="8669867" y="4334933"/>
                </a:lnTo>
                <a:lnTo>
                  <a:pt x="0" y="4334933"/>
                </a:lnTo>
                <a:lnTo>
                  <a:pt x="2167467" y="216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7496" tIns="86678" rIns="2254139" bIns="86678" spcCol="1270" anchor="ctr"/>
          <a:lstStyle/>
          <a:p>
            <a:pPr algn="ctr" defTabSz="2889245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/>
          </a:p>
        </p:txBody>
      </p:sp>
      <p:sp>
        <p:nvSpPr>
          <p:cNvPr id="45061" name="Content Placeholder 2"/>
          <p:cNvSpPr txBox="1">
            <a:spLocks/>
          </p:cNvSpPr>
          <p:nvPr/>
        </p:nvSpPr>
        <p:spPr bwMode="auto">
          <a:xfrm>
            <a:off x="6543827" y="3635899"/>
            <a:ext cx="8785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  <a:buSzPct val="110000"/>
              <a:buFont typeface="Gill Sans" charset="0"/>
              <a:buNone/>
            </a:pPr>
            <a:r>
              <a:rPr lang="en-US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Infrastructure for the identification, deposition, access, and monitoring of FP7 and ERC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funded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 </a:t>
            </a:r>
            <a:r>
              <a:rPr lang="it-IT" sz="4000" b="1" dirty="0" err="1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articles</a:t>
            </a:r>
            <a:r>
              <a:rPr lang="it-IT" sz="4000" b="1" dirty="0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 and </a:t>
            </a:r>
            <a:r>
              <a:rPr lang="it-IT" sz="4000" b="1" dirty="0" err="1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compliance</a:t>
            </a:r>
            <a:r>
              <a:rPr lang="it-IT" sz="4000" b="1" dirty="0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 to OA </a:t>
            </a:r>
            <a:r>
              <a:rPr lang="it-IT" sz="4000" b="1" dirty="0" err="1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mandates</a:t>
            </a:r>
            <a:endParaRPr lang="it-IT" sz="4000" b="1" dirty="0">
              <a:solidFill>
                <a:srgbClr val="D8721D"/>
              </a:solidFill>
              <a:latin typeface="PF Paperback" charset="0"/>
              <a:cs typeface="PF Paperback" charset="0"/>
            </a:endParaRPr>
          </a:p>
          <a:p>
            <a:pPr>
              <a:lnSpc>
                <a:spcPct val="150000"/>
              </a:lnSpc>
              <a:buSzPct val="110000"/>
              <a:buFont typeface="Gill Sans" charset="0"/>
              <a:buNone/>
            </a:pPr>
            <a:endParaRPr lang="en-US" sz="3200" b="1" dirty="0">
              <a:solidFill>
                <a:srgbClr val="595959"/>
              </a:solidFill>
              <a:latin typeface="PF Paperback" charset="0"/>
              <a:cs typeface="PF Paperback" charset="0"/>
            </a:endParaRPr>
          </a:p>
        </p:txBody>
      </p:sp>
      <p:pic>
        <p:nvPicPr>
          <p:cNvPr id="45062" name="Picture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606" b="-13606"/>
          <a:stretch>
            <a:fillRect/>
          </a:stretch>
        </p:blipFill>
        <p:spPr bwMode="auto">
          <a:xfrm>
            <a:off x="2224088" y="3995744"/>
            <a:ext cx="27352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7"/>
          <p:cNvSpPr txBox="1">
            <a:spLocks noChangeArrowheads="1"/>
          </p:cNvSpPr>
          <p:nvPr/>
        </p:nvSpPr>
        <p:spPr bwMode="auto">
          <a:xfrm>
            <a:off x="711206" y="4427537"/>
            <a:ext cx="1223963" cy="18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2009 – 2012</a:t>
            </a:r>
            <a:endParaRPr lang="en-US" dirty="0">
              <a:solidFill>
                <a:srgbClr val="D8721D"/>
              </a:solidFill>
            </a:endParaRPr>
          </a:p>
        </p:txBody>
      </p:sp>
      <p:sp>
        <p:nvSpPr>
          <p:cNvPr id="45064" name="Rectangle 21"/>
          <p:cNvSpPr>
            <a:spLocks noChangeArrowheads="1"/>
          </p:cNvSpPr>
          <p:nvPr/>
        </p:nvSpPr>
        <p:spPr bwMode="auto">
          <a:xfrm>
            <a:off x="5751513" y="7464512"/>
            <a:ext cx="9648825" cy="70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/>
          <a:p>
            <a:r>
              <a:rPr lang="en-US" sz="4000" i="1" dirty="0">
                <a:solidFill>
                  <a:srgbClr val="595959"/>
                </a:solidFill>
              </a:rPr>
              <a:t>Point of reference for Open Access in Europe</a:t>
            </a:r>
            <a:endParaRPr lang="en-US" dirty="0"/>
          </a:p>
        </p:txBody>
      </p:sp>
      <p:sp>
        <p:nvSpPr>
          <p:cNvPr id="45065" name="Text Placeholder 3"/>
          <p:cNvSpPr txBox="1">
            <a:spLocks/>
          </p:cNvSpPr>
          <p:nvPr/>
        </p:nvSpPr>
        <p:spPr bwMode="auto">
          <a:xfrm>
            <a:off x="2871789" y="1835156"/>
            <a:ext cx="12096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  <a:buSzPct val="110000"/>
              <a:buFont typeface="Gill Sans" charset="0"/>
              <a:buNone/>
            </a:pPr>
            <a:r>
              <a:rPr lang="en-US" sz="3200" b="1">
                <a:solidFill>
                  <a:srgbClr val="2D73D7"/>
                </a:solidFill>
                <a:latin typeface="PF Paperback Light" charset="0"/>
                <a:cs typeface="PF Paperback Light" charset="0"/>
              </a:rPr>
              <a:t>Open Access Infrastructure for Research in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349794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3014667" y="323851"/>
            <a:ext cx="11953876" cy="1766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PF Paperback Light" charset="0"/>
                <a:ea typeface="ヒラギノ角ゴ ProN W3" charset="0"/>
                <a:cs typeface="PF Paperback Light" charset="0"/>
              </a:rPr>
              <a:t>OpenAIREPlus</a:t>
            </a:r>
            <a:endParaRPr lang="en-US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C490A199-C7E1-7148-8986-6559E242F062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4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9763" y="2916244"/>
            <a:ext cx="16921163" cy="4751387"/>
          </a:xfrm>
          <a:custGeom>
            <a:avLst/>
            <a:gdLst>
              <a:gd name="connsiteX0" fmla="*/ 0 w 10837333"/>
              <a:gd name="connsiteY0" fmla="*/ 0 h 4334933"/>
              <a:gd name="connsiteX1" fmla="*/ 8669867 w 10837333"/>
              <a:gd name="connsiteY1" fmla="*/ 0 h 4334933"/>
              <a:gd name="connsiteX2" fmla="*/ 10837333 w 10837333"/>
              <a:gd name="connsiteY2" fmla="*/ 2167467 h 4334933"/>
              <a:gd name="connsiteX3" fmla="*/ 8669867 w 10837333"/>
              <a:gd name="connsiteY3" fmla="*/ 4334933 h 4334933"/>
              <a:gd name="connsiteX4" fmla="*/ 0 w 10837333"/>
              <a:gd name="connsiteY4" fmla="*/ 4334933 h 4334933"/>
              <a:gd name="connsiteX5" fmla="*/ 2167467 w 10837333"/>
              <a:gd name="connsiteY5" fmla="*/ 2167467 h 4334933"/>
              <a:gd name="connsiteX6" fmla="*/ 0 w 10837333"/>
              <a:gd name="connsiteY6" fmla="*/ 0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333" h="4334933">
                <a:moveTo>
                  <a:pt x="0" y="0"/>
                </a:moveTo>
                <a:lnTo>
                  <a:pt x="8669867" y="0"/>
                </a:lnTo>
                <a:lnTo>
                  <a:pt x="10837333" y="2167467"/>
                </a:lnTo>
                <a:lnTo>
                  <a:pt x="8669867" y="4334933"/>
                </a:lnTo>
                <a:lnTo>
                  <a:pt x="0" y="4334933"/>
                </a:lnTo>
                <a:lnTo>
                  <a:pt x="2167467" y="216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7496" tIns="86678" rIns="2254139" bIns="86678" spcCol="1270" anchor="ctr"/>
          <a:lstStyle/>
          <a:p>
            <a:pPr algn="ctr" defTabSz="2889245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/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5247680" y="2771800"/>
            <a:ext cx="10656887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/>
          <a:lstStyle>
            <a:lvl1pPr marL="571500" indent="-5715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indent="0">
              <a:lnSpc>
                <a:spcPct val="150000"/>
              </a:lnSpc>
              <a:buSzPct val="110000"/>
            </a:pPr>
            <a:r>
              <a:rPr lang="en-US" sz="4000" b="1" dirty="0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Extended</a:t>
            </a:r>
          </a:p>
          <a:p>
            <a:pPr>
              <a:lnSpc>
                <a:spcPct val="150000"/>
              </a:lnSpc>
              <a:buSzPct val="110000"/>
              <a:buFont typeface="Arial"/>
              <a:buChar char="•"/>
            </a:pPr>
            <a:r>
              <a:rPr lang="en-US" sz="4000" b="1" dirty="0" smtClean="0">
                <a:solidFill>
                  <a:srgbClr val="D8721D"/>
                </a:solidFill>
                <a:latin typeface="PF Paperback" charset="0"/>
                <a:cs typeface="PF Paperback" charset="0"/>
              </a:rPr>
              <a:t>Any </a:t>
            </a:r>
            <a:r>
              <a:rPr lang="en-US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OA article </a:t>
            </a:r>
          </a:p>
          <a:p>
            <a:pPr>
              <a:lnSpc>
                <a:spcPct val="150000"/>
              </a:lnSpc>
              <a:buSzPct val="110000"/>
              <a:buFont typeface="Gill Sans" charset="0"/>
              <a:buChar char="•"/>
            </a:pPr>
            <a:r>
              <a:rPr lang="en-US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Any EU and National Funding Scheme</a:t>
            </a:r>
          </a:p>
          <a:p>
            <a:pPr>
              <a:lnSpc>
                <a:spcPct val="150000"/>
              </a:lnSpc>
              <a:buSzPct val="110000"/>
              <a:buFont typeface="Gill Sans" charset="0"/>
              <a:buChar char="•"/>
            </a:pP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Publications in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context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 (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datasets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, </a:t>
            </a:r>
          </a:p>
          <a:p>
            <a:pPr marL="0" indent="0">
              <a:lnSpc>
                <a:spcPct val="150000"/>
              </a:lnSpc>
              <a:buSzPct val="110000"/>
            </a:pP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   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projects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,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funding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schemes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, </a:t>
            </a:r>
            <a:r>
              <a:rPr lang="it-IT" sz="4000" b="1" dirty="0" err="1">
                <a:solidFill>
                  <a:srgbClr val="D8721D"/>
                </a:solidFill>
                <a:latin typeface="PF Paperback" charset="0"/>
                <a:cs typeface="PF Paperback" charset="0"/>
              </a:rPr>
              <a:t>people</a:t>
            </a:r>
            <a:r>
              <a:rPr lang="it-IT" sz="4000" b="1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, etc.)</a:t>
            </a:r>
          </a:p>
        </p:txBody>
      </p:sp>
      <p:sp>
        <p:nvSpPr>
          <p:cNvPr id="46086" name="Text Placeholder 3"/>
          <p:cNvSpPr txBox="1">
            <a:spLocks/>
          </p:cNvSpPr>
          <p:nvPr/>
        </p:nvSpPr>
        <p:spPr bwMode="auto">
          <a:xfrm>
            <a:off x="2871789" y="1835156"/>
            <a:ext cx="12096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  <a:buSzPct val="110000"/>
              <a:buFont typeface="Gill Sans" charset="0"/>
              <a:buNone/>
            </a:pPr>
            <a:r>
              <a:rPr lang="en-US" sz="3200" b="1">
                <a:solidFill>
                  <a:srgbClr val="2D73D7"/>
                </a:solidFill>
                <a:latin typeface="PF Paperback Light" charset="0"/>
                <a:cs typeface="PF Paperback Light" charset="0"/>
              </a:rPr>
              <a:t>Open Access Infrastructure for Research in Europe</a:t>
            </a:r>
          </a:p>
        </p:txBody>
      </p:sp>
      <p:sp>
        <p:nvSpPr>
          <p:cNvPr id="11" name="Freeform 10"/>
          <p:cNvSpPr/>
          <p:nvPr/>
        </p:nvSpPr>
        <p:spPr>
          <a:xfrm>
            <a:off x="-13762038" y="2916244"/>
            <a:ext cx="16921163" cy="4751387"/>
          </a:xfrm>
          <a:custGeom>
            <a:avLst/>
            <a:gdLst>
              <a:gd name="connsiteX0" fmla="*/ 0 w 10837333"/>
              <a:gd name="connsiteY0" fmla="*/ 0 h 4334933"/>
              <a:gd name="connsiteX1" fmla="*/ 8669867 w 10837333"/>
              <a:gd name="connsiteY1" fmla="*/ 0 h 4334933"/>
              <a:gd name="connsiteX2" fmla="*/ 10837333 w 10837333"/>
              <a:gd name="connsiteY2" fmla="*/ 2167467 h 4334933"/>
              <a:gd name="connsiteX3" fmla="*/ 8669867 w 10837333"/>
              <a:gd name="connsiteY3" fmla="*/ 4334933 h 4334933"/>
              <a:gd name="connsiteX4" fmla="*/ 0 w 10837333"/>
              <a:gd name="connsiteY4" fmla="*/ 4334933 h 4334933"/>
              <a:gd name="connsiteX5" fmla="*/ 2167467 w 10837333"/>
              <a:gd name="connsiteY5" fmla="*/ 2167467 h 4334933"/>
              <a:gd name="connsiteX6" fmla="*/ 0 w 10837333"/>
              <a:gd name="connsiteY6" fmla="*/ 0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333" h="4334933">
                <a:moveTo>
                  <a:pt x="0" y="0"/>
                </a:moveTo>
                <a:lnTo>
                  <a:pt x="8669867" y="0"/>
                </a:lnTo>
                <a:lnTo>
                  <a:pt x="10837333" y="2167467"/>
                </a:lnTo>
                <a:lnTo>
                  <a:pt x="8669867" y="4334933"/>
                </a:lnTo>
                <a:lnTo>
                  <a:pt x="0" y="4334933"/>
                </a:lnTo>
                <a:lnTo>
                  <a:pt x="2167467" y="2167467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7496" tIns="86678" rIns="2254139" bIns="86678" spcCol="1270" anchor="ctr"/>
          <a:lstStyle/>
          <a:p>
            <a:pPr algn="ctr" defTabSz="2889245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/>
          </a:p>
        </p:txBody>
      </p:sp>
      <p:pic>
        <p:nvPicPr>
          <p:cNvPr id="4608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5" y="40671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12"/>
          <p:cNvSpPr txBox="1">
            <a:spLocks noChangeArrowheads="1"/>
          </p:cNvSpPr>
          <p:nvPr/>
        </p:nvSpPr>
        <p:spPr bwMode="auto">
          <a:xfrm>
            <a:off x="423866" y="4427537"/>
            <a:ext cx="1223963" cy="18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dirty="0">
                <a:solidFill>
                  <a:srgbClr val="D8721D"/>
                </a:solidFill>
                <a:latin typeface="PF Paperback" charset="0"/>
                <a:cs typeface="PF Paperback" charset="0"/>
              </a:rPr>
              <a:t>2011 – 2014</a:t>
            </a:r>
            <a:endParaRPr lang="en-US" dirty="0">
              <a:solidFill>
                <a:srgbClr val="D872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52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2798766" y="323851"/>
            <a:ext cx="12260261" cy="1524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OpenAIRE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0087" y="6948265"/>
            <a:ext cx="5040313" cy="792163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3200" dirty="0"/>
              <a:t>e-Infrastructure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77" t="1916" r="49381" b="-1916"/>
          <a:stretch/>
        </p:blipFill>
        <p:spPr>
          <a:xfrm>
            <a:off x="8560048" y="2195736"/>
            <a:ext cx="6065689" cy="4680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5314" y="6876256"/>
            <a:ext cx="6264276" cy="863600"/>
          </a:xfrm>
        </p:spPr>
        <p:txBody>
          <a:bodyPr/>
          <a:lstStyle/>
          <a:p>
            <a:pPr algn="ctr">
              <a:defRPr/>
            </a:pPr>
            <a:r>
              <a:rPr lang="en-US" sz="3200" dirty="0"/>
              <a:t>Human Network</a:t>
            </a:r>
          </a:p>
        </p:txBody>
      </p:sp>
      <p:sp>
        <p:nvSpPr>
          <p:cNvPr id="5120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DAE1C00D-64F7-5740-9304-E83D2B7FB9C4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5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233" r="233"/>
          <a:stretch>
            <a:fillRect/>
          </a:stretch>
        </p:blipFill>
        <p:spPr>
          <a:xfrm>
            <a:off x="1935314" y="2195738"/>
            <a:ext cx="6219826" cy="4679951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207765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2798763" y="395294"/>
            <a:ext cx="12644437" cy="15970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700" dirty="0">
                <a:latin typeface="PF Paperback Light" charset="0"/>
                <a:ea typeface="ヒラギノ角ゴ ProN W3" charset="0"/>
                <a:cs typeface="PF Paperback Light" charset="0"/>
              </a:rPr>
              <a:t>A participatory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2665079" y="5580064"/>
            <a:ext cx="2447925" cy="230505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319717" y="3492504"/>
            <a:ext cx="5184775" cy="4175125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en-US" sz="4400" dirty="0"/>
              <a:t>Repositories </a:t>
            </a:r>
          </a:p>
          <a:p>
            <a:pPr>
              <a:lnSpc>
                <a:spcPct val="140000"/>
              </a:lnSpc>
              <a:defRPr/>
            </a:pPr>
            <a:r>
              <a:rPr lang="en-US" sz="4400" dirty="0"/>
              <a:t>Technologies</a:t>
            </a:r>
          </a:p>
          <a:p>
            <a:pPr>
              <a:lnSpc>
                <a:spcPct val="140000"/>
              </a:lnSpc>
              <a:defRPr/>
            </a:pPr>
            <a:r>
              <a:rPr lang="en-US" sz="4400" dirty="0"/>
              <a:t>Organizations </a:t>
            </a:r>
          </a:p>
          <a:p>
            <a:pPr>
              <a:lnSpc>
                <a:spcPct val="140000"/>
              </a:lnSpc>
              <a:defRPr/>
            </a:pPr>
            <a:r>
              <a:rPr lang="en-US" sz="4400" dirty="0"/>
              <a:t>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798766" y="1763716"/>
            <a:ext cx="12601575" cy="115093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Capitalizing on previous investment </a:t>
            </a:r>
          </a:p>
        </p:txBody>
      </p:sp>
      <p:sp>
        <p:nvSpPr>
          <p:cNvPr id="53254" name="Slide Number Placeholder 6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C84FB2D9-3054-CB42-B070-851811E10AA4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6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 cstate="print"/>
          <a:srcRect l="77" t="1916" r="49381" b="-1916"/>
          <a:stretch/>
        </p:blipFill>
        <p:spPr>
          <a:xfrm>
            <a:off x="10871699" y="3995936"/>
            <a:ext cx="3826050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3" cstate="print"/>
          <a:srcRect l="233" r="233"/>
          <a:stretch>
            <a:fillRect/>
          </a:stretch>
        </p:blipFill>
        <p:spPr>
          <a:xfrm>
            <a:off x="1287241" y="3995938"/>
            <a:ext cx="3960441" cy="29799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754036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oA\OpenAIREPLUS\Images\NOADS_organization_2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-20536" b="-20536"/>
          <a:stretch>
            <a:fillRect/>
          </a:stretch>
        </p:blipFill>
        <p:spPr bwMode="auto">
          <a:xfrm>
            <a:off x="72009" y="611560"/>
            <a:ext cx="9568160" cy="986509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1789" y="323530"/>
            <a:ext cx="12096750" cy="1368425"/>
          </a:xfrm>
        </p:spPr>
        <p:txBody>
          <a:bodyPr lIns="145143" tIns="72571" rIns="145143" bIns="72571">
            <a:normAutofit/>
          </a:bodyPr>
          <a:lstStyle/>
          <a:p>
            <a:pPr>
              <a:defRPr/>
            </a:pPr>
            <a:r>
              <a:rPr lang="de-DE" sz="6700" dirty="0" err="1">
                <a:latin typeface="+mj-lt"/>
              </a:rPr>
              <a:t>Supporting</a:t>
            </a:r>
            <a:r>
              <a:rPr lang="de-DE" sz="6700" dirty="0">
                <a:latin typeface="+mj-lt"/>
              </a:rPr>
              <a:t> OA in Europe</a:t>
            </a:r>
            <a:endParaRPr lang="en-US" sz="670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2019" y="3369480"/>
            <a:ext cx="9217026" cy="5761037"/>
          </a:xfrm>
        </p:spPr>
        <p:txBody>
          <a:bodyPr lIns="145143" tIns="72571" rIns="145143" bIns="72571">
            <a:normAutofit/>
          </a:bodyPr>
          <a:lstStyle/>
          <a:p>
            <a:pPr>
              <a:lnSpc>
                <a:spcPct val="140000"/>
              </a:lnSpc>
              <a:spcAft>
                <a:spcPct val="0"/>
              </a:spcAft>
              <a:defRPr/>
            </a:pP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32 National Open Access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Desks</a:t>
            </a:r>
            <a:endParaRPr lang="de-DE" dirty="0">
              <a:latin typeface="PF Paperback Light" charset="0"/>
              <a:ea typeface="ヒラギノ角ゴ ProN W3" charset="0"/>
              <a:cs typeface="PF Paperback" charset="0"/>
            </a:endParaRPr>
          </a:p>
          <a:p>
            <a:pPr lvl="1">
              <a:lnSpc>
                <a:spcPct val="140000"/>
              </a:lnSpc>
              <a:defRPr/>
            </a:pP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Involving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the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research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 smtClean="0">
                <a:latin typeface="PF Paperback Light" charset="0"/>
                <a:ea typeface="ヒラギノ角ゴ ProN W3" charset="0"/>
                <a:cs typeface="PF Paperback" charset="0"/>
              </a:rPr>
              <a:t>libraries</a:t>
            </a:r>
            <a:endParaRPr lang="de-DE" dirty="0">
              <a:latin typeface="PF Paperback Light" charset="0"/>
              <a:ea typeface="ヒラギノ角ゴ ProN W3" charset="0"/>
              <a:cs typeface="PF Paperback" charset="0"/>
            </a:endParaRPr>
          </a:p>
          <a:p>
            <a:pPr lvl="1">
              <a:lnSpc>
                <a:spcPct val="140000"/>
              </a:lnSpc>
              <a:defRPr/>
            </a:pP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Diverse national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research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environments</a:t>
            </a:r>
            <a:endParaRPr lang="de-DE" i="1" dirty="0">
              <a:solidFill>
                <a:srgbClr val="D8721D"/>
              </a:solidFill>
              <a:latin typeface="PF Paperback Light" charset="0"/>
              <a:ea typeface="ヒラギノ角ゴ ProN W3" charset="0"/>
              <a:cs typeface="PF Paperback" charset="0"/>
            </a:endParaRPr>
          </a:p>
          <a:p>
            <a:pPr>
              <a:lnSpc>
                <a:spcPct val="140000"/>
              </a:lnSpc>
              <a:spcAft>
                <a:spcPct val="0"/>
              </a:spcAft>
              <a:defRPr/>
            </a:pPr>
            <a:r>
              <a:rPr lang="en-GB" dirty="0">
                <a:latin typeface="PF Paperback Light" charset="0"/>
                <a:ea typeface="ヒラギノ角ゴ ProN W3" charset="0"/>
                <a:cs typeface="PF Paperback" charset="0"/>
              </a:rPr>
              <a:t>OA advocacy through targeted activities</a:t>
            </a:r>
          </a:p>
          <a:p>
            <a:pPr lvl="1">
              <a:lnSpc>
                <a:spcPct val="140000"/>
              </a:lnSpc>
              <a:defRPr/>
            </a:pP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Liaison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with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 National Reference Points</a:t>
            </a:r>
          </a:p>
          <a:p>
            <a:pPr lvl="1">
              <a:lnSpc>
                <a:spcPct val="140000"/>
              </a:lnSpc>
              <a:defRPr/>
            </a:pP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Helpdesk,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workshops</a:t>
            </a:r>
            <a:r>
              <a:rPr lang="de-DE" dirty="0">
                <a:latin typeface="PF Paperback Light" charset="0"/>
                <a:ea typeface="ヒラギノ角ゴ ProN W3" charset="0"/>
                <a:cs typeface="PF Paperback" charset="0"/>
              </a:rPr>
              <a:t>, </a:t>
            </a:r>
            <a:r>
              <a:rPr lang="de-DE" dirty="0" err="1">
                <a:latin typeface="PF Paperback Light" charset="0"/>
                <a:ea typeface="ヒラギノ角ゴ ProN W3" charset="0"/>
                <a:cs typeface="PF Paperback" charset="0"/>
              </a:rPr>
              <a:t>training</a:t>
            </a:r>
            <a:endParaRPr lang="en-GB" dirty="0">
              <a:latin typeface="PF Paperback Light" charset="0"/>
              <a:ea typeface="ヒラギノ角ゴ ProN W3" charset="0"/>
              <a:cs typeface="PF Paperback" charset="0"/>
            </a:endParaRPr>
          </a:p>
          <a:p>
            <a:pPr>
              <a:lnSpc>
                <a:spcPct val="140000"/>
              </a:lnSpc>
              <a:spcAft>
                <a:spcPct val="0"/>
              </a:spcAft>
              <a:defRPr/>
            </a:pPr>
            <a:r>
              <a:rPr lang="en-US" dirty="0" err="1">
                <a:latin typeface="PF Paperback Light" charset="0"/>
                <a:ea typeface="ヒラギノ角ゴ ProN W3" charset="0"/>
                <a:cs typeface="PF Paperback" charset="0"/>
              </a:rPr>
              <a:t>Harmonisation</a:t>
            </a:r>
            <a:r>
              <a:rPr lang="en-US" dirty="0">
                <a:latin typeface="PF Paperback Light" charset="0"/>
                <a:ea typeface="ヒラギノ角ゴ ProN W3" charset="0"/>
                <a:cs typeface="PF Paperback" charset="0"/>
              </a:rPr>
              <a:t> of  OA policies </a:t>
            </a:r>
          </a:p>
          <a:p>
            <a:pPr>
              <a:lnSpc>
                <a:spcPct val="140000"/>
              </a:lnSpc>
              <a:spcAft>
                <a:spcPct val="0"/>
              </a:spcAft>
              <a:defRPr/>
            </a:pPr>
            <a:r>
              <a:rPr lang="en-US" dirty="0" smtClean="0">
                <a:latin typeface="PF Paperback Light" charset="0"/>
                <a:ea typeface="ヒラギノ角ゴ ProN W3" charset="0"/>
                <a:cs typeface="PF Paperback" charset="0"/>
              </a:rPr>
              <a:t>Definition of shared guidelines</a:t>
            </a:r>
            <a:endParaRPr lang="en-US" dirty="0">
              <a:latin typeface="PF Paperback Light" charset="0"/>
              <a:ea typeface="ヒラギノ角ゴ ProN W3" charset="0"/>
              <a:cs typeface="PF Paperback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640170" y="1979613"/>
            <a:ext cx="6120681" cy="720179"/>
          </a:xfrm>
        </p:spPr>
        <p:txBody>
          <a:bodyPr/>
          <a:lstStyle/>
          <a:p>
            <a:pPr>
              <a:buFont typeface="Gill Sans" pitchFamily="-84" charset="0"/>
              <a:buNone/>
              <a:defRPr/>
            </a:pPr>
            <a:r>
              <a:rPr lang="de-DE" sz="2900" dirty="0" err="1">
                <a:solidFill>
                  <a:schemeClr val="accent2"/>
                </a:solidFill>
                <a:sym typeface="Gill Sans" pitchFamily="-84" charset="0"/>
              </a:rPr>
              <a:t>OpenAIRE</a:t>
            </a:r>
            <a:r>
              <a:rPr lang="de-DE" sz="2900" dirty="0">
                <a:solidFill>
                  <a:schemeClr val="accent2"/>
                </a:solidFill>
                <a:sym typeface="Gill Sans" pitchFamily="-84" charset="0"/>
              </a:rPr>
              <a:t> </a:t>
            </a:r>
            <a:r>
              <a:rPr lang="de-DE" sz="2900" dirty="0" err="1">
                <a:solidFill>
                  <a:schemeClr val="accent2"/>
                </a:solidFill>
                <a:sym typeface="Gill Sans" pitchFamily="-84" charset="0"/>
              </a:rPr>
              <a:t>representing</a:t>
            </a:r>
            <a:r>
              <a:rPr lang="de-DE" sz="2900" dirty="0">
                <a:solidFill>
                  <a:schemeClr val="accent2"/>
                </a:solidFill>
                <a:sym typeface="Gill Sans" pitchFamily="-84" charset="0"/>
              </a:rPr>
              <a:t> all Member States</a:t>
            </a:r>
          </a:p>
        </p:txBody>
      </p:sp>
      <p:sp>
        <p:nvSpPr>
          <p:cNvPr id="40968" name="Foliennummernplatzhalter 1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B5CA086A-4BEA-3246-802A-445BD2F07352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7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59648" y="4139952"/>
            <a:ext cx="1152128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397" eaLnBrk="1" hangingPunct="1"/>
            <a:r>
              <a:rPr lang="en-US" sz="1400" dirty="0">
                <a:solidFill>
                  <a:schemeClr val="bg1"/>
                </a:solidFill>
              </a:rPr>
              <a:t>Croatia</a:t>
            </a: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3" cstate="print"/>
          <a:srcRect l="233" r="233"/>
          <a:stretch>
            <a:fillRect/>
          </a:stretch>
        </p:blipFill>
        <p:spPr>
          <a:xfrm>
            <a:off x="14608720" y="179512"/>
            <a:ext cx="1440162" cy="1083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034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700" b="1" dirty="0" err="1"/>
              <a:t>OpenAIRE</a:t>
            </a:r>
            <a:r>
              <a:rPr lang="en-GB" sz="6700" b="1" dirty="0"/>
              <a:t> Guidelines 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903864" y="3059832"/>
            <a:ext cx="9217022" cy="4104347"/>
          </a:xfrm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285ADB"/>
                </a:solidFill>
                <a:latin typeface="PF Paperback"/>
                <a:cs typeface="PF Paperback"/>
                <a:sym typeface="Gill Sans" pitchFamily="-84" charset="0"/>
              </a:rPr>
              <a:t>GUIDELINES FOR LITERATURE REPOSITORIES </a:t>
            </a:r>
          </a:p>
          <a:p>
            <a:pPr>
              <a:defRPr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sym typeface="Gill Sans" pitchFamily="-84" charset="0"/>
              </a:rPr>
              <a:t>based on Dublin Core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50000"/>
                </a:schemeClr>
              </a:solidFill>
              <a:sym typeface="Gill Sans" pitchFamily="-8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285ADB"/>
                </a:solidFill>
                <a:latin typeface="PF Paperback"/>
                <a:cs typeface="PF Paperback"/>
                <a:sym typeface="Gill Sans" pitchFamily="-84" charset="0"/>
              </a:rPr>
              <a:t>GUIDELINES FOR DATA REPOSITORIES</a:t>
            </a:r>
          </a:p>
          <a:p>
            <a:pPr>
              <a:defRPr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sym typeface="Gill Sans" pitchFamily="-84" charset="0"/>
              </a:rPr>
              <a:t>based on </a:t>
            </a:r>
            <a:r>
              <a:rPr lang="en-US" sz="3200" b="0" dirty="0" err="1">
                <a:solidFill>
                  <a:schemeClr val="bg1">
                    <a:lumMod val="50000"/>
                  </a:schemeClr>
                </a:solidFill>
                <a:sym typeface="Gill Sans" pitchFamily="-84" charset="0"/>
              </a:rPr>
              <a:t>Datacite</a:t>
            </a:r>
            <a:endParaRPr lang="en-US" sz="3200" b="0" dirty="0">
              <a:solidFill>
                <a:schemeClr val="bg1">
                  <a:lumMod val="50000"/>
                </a:schemeClr>
              </a:solidFill>
              <a:sym typeface="Gill Sans" pitchFamily="-84" charset="0"/>
            </a:endParaRPr>
          </a:p>
          <a:p>
            <a:pPr>
              <a:defRPr/>
            </a:pPr>
            <a:endParaRPr lang="en-US" sz="3200" b="0" dirty="0">
              <a:solidFill>
                <a:schemeClr val="bg1">
                  <a:lumMod val="50000"/>
                </a:schemeClr>
              </a:solidFill>
              <a:sym typeface="Gill Sans" pitchFamily="-8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285ADB"/>
                </a:solidFill>
                <a:latin typeface="PF Paperback"/>
                <a:cs typeface="PF Paperback"/>
                <a:sym typeface="Gill Sans" pitchFamily="-84" charset="0"/>
              </a:rPr>
              <a:t>GUIDELINES FOR CRIS MANAGERS</a:t>
            </a:r>
          </a:p>
          <a:p>
            <a:pPr>
              <a:defRPr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sym typeface="Gill Sans" pitchFamily="-84" charset="0"/>
              </a:rPr>
              <a:t>based on CERIF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Literature Repository, </a:t>
            </a:r>
            <a:r>
              <a:rPr lang="en-US" dirty="0"/>
              <a:t>Data </a:t>
            </a:r>
            <a:r>
              <a:rPr lang="en-GB" dirty="0" smtClean="0"/>
              <a:t>Archive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CRIS managers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06D613D-A8D0-2045-A62E-398D23D1B9D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196" y="3203848"/>
            <a:ext cx="5479660" cy="4104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007322" y="7092280"/>
            <a:ext cx="4680521" cy="64807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1" rIns="91440" bIns="45721" numCol="1" spcCol="0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900" dirty="0">
                <a:solidFill>
                  <a:srgbClr val="3366FF"/>
                </a:solidFill>
              </a:rPr>
              <a:t>http://</a:t>
            </a:r>
            <a:r>
              <a:rPr lang="en-US" sz="2900" dirty="0" err="1">
                <a:solidFill>
                  <a:srgbClr val="3366FF"/>
                </a:solidFill>
              </a:rPr>
              <a:t>guidelines.openaire.eu</a:t>
            </a:r>
            <a:endParaRPr lang="en-US" sz="2900" dirty="0">
              <a:solidFill>
                <a:srgbClr val="3366FF"/>
              </a:solidFill>
            </a:endParaRPr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3" cstate="print"/>
          <a:srcRect l="233" r="233"/>
          <a:stretch>
            <a:fillRect/>
          </a:stretch>
        </p:blipFill>
        <p:spPr>
          <a:xfrm>
            <a:off x="14608720" y="179512"/>
            <a:ext cx="1440162" cy="1083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318186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2016485" y="2699767"/>
            <a:ext cx="3672357" cy="4608537"/>
          </a:xfrm>
        </p:spPr>
        <p:txBody>
          <a:bodyPr>
            <a:normAutofit fontScale="92500"/>
          </a:bodyPr>
          <a:lstStyle/>
          <a:p>
            <a:pPr>
              <a:buFont typeface="Gill Sans" pitchFamily="-84" charset="0"/>
              <a:buNone/>
              <a:defRPr/>
            </a:pPr>
            <a:r>
              <a:rPr lang="en-US" sz="3000" dirty="0">
                <a:solidFill>
                  <a:srgbClr val="5B5C5F"/>
                </a:solidFill>
                <a:latin typeface="PF Paperback"/>
                <a:cs typeface="PF Paperback"/>
              </a:rPr>
              <a:t>ZENODO</a:t>
            </a:r>
            <a:r>
              <a:rPr lang="en-US" sz="3000" dirty="0">
                <a:solidFill>
                  <a:srgbClr val="5B5C5F"/>
                </a:solidFill>
                <a:latin typeface="PF Paperback Light" pitchFamily="50" charset="0"/>
              </a:rPr>
              <a:t> </a:t>
            </a:r>
          </a:p>
          <a:p>
            <a:pPr>
              <a:buFont typeface="Gill Sans" pitchFamily="-84" charset="0"/>
              <a:buNone/>
              <a:defRPr/>
            </a:pPr>
            <a:r>
              <a:rPr lang="en-US" sz="3000" dirty="0">
                <a:solidFill>
                  <a:srgbClr val="5B5C5F"/>
                </a:solidFill>
                <a:latin typeface="PF Paperback Light" pitchFamily="50" charset="0"/>
              </a:rPr>
              <a:t>Repository for data and articles that can be stored neither in institutional nor in subject-based/thematic repositories</a:t>
            </a:r>
          </a:p>
          <a:p>
            <a:pPr>
              <a:buFont typeface="Gill Sans" pitchFamily="-84" charset="0"/>
              <a:buNone/>
              <a:defRPr/>
            </a:pPr>
            <a:endParaRPr lang="en-GB" sz="3000" dirty="0">
              <a:solidFill>
                <a:srgbClr val="5B5C5F"/>
              </a:solidFill>
              <a:latin typeface="PF Paperback Light" pitchFamily="50" charset="0"/>
            </a:endParaRPr>
          </a:p>
          <a:p>
            <a:pPr>
              <a:buFont typeface="Gill Sans" pitchFamily="-84" charset="0"/>
              <a:buNone/>
              <a:defRPr/>
            </a:pPr>
            <a:endParaRPr lang="en-GB" sz="3000" dirty="0">
              <a:solidFill>
                <a:srgbClr val="5B5C5F"/>
              </a:solidFill>
              <a:latin typeface="PF Paperback Light" pitchFamily="50" charset="0"/>
            </a:endParaRPr>
          </a:p>
          <a:p>
            <a:pPr>
              <a:defRPr/>
            </a:pPr>
            <a:endParaRPr lang="en-GB" sz="3000" dirty="0">
              <a:solidFill>
                <a:srgbClr val="5B5C5F"/>
              </a:solidFill>
              <a:latin typeface="PF Paperback Light" pitchFamily="50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35312" y="2699793"/>
            <a:ext cx="4248473" cy="5040883"/>
          </a:xfrm>
        </p:spPr>
        <p:txBody>
          <a:bodyPr>
            <a:normAutofit/>
          </a:bodyPr>
          <a:lstStyle/>
          <a:p>
            <a:pPr>
              <a:buFont typeface="Gill Sans" pitchFamily="-84" charset="0"/>
              <a:buNone/>
              <a:defRPr/>
            </a:pPr>
            <a:r>
              <a:rPr lang="en-US" sz="3000" dirty="0">
                <a:solidFill>
                  <a:srgbClr val="595959"/>
                </a:solidFill>
                <a:latin typeface="PF Paperback"/>
                <a:cs typeface="PF Paperback"/>
              </a:rPr>
              <a:t>SUPPORT</a:t>
            </a:r>
          </a:p>
          <a:p>
            <a:pPr>
              <a:buFont typeface="Gill Sans" pitchFamily="-84" charset="0"/>
              <a:buNone/>
              <a:defRPr/>
            </a:pPr>
            <a:r>
              <a:rPr lang="en-US" sz="3000" dirty="0">
                <a:solidFill>
                  <a:srgbClr val="595959"/>
                </a:solidFill>
                <a:latin typeface="PF Paperback Light" pitchFamily="50" charset="0"/>
              </a:rPr>
              <a:t>Helpdesk. Engaging people and scientific repositories in 28 EU member states and beyond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191898" y="2699794"/>
            <a:ext cx="4104457" cy="51117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000" dirty="0">
                <a:solidFill>
                  <a:srgbClr val="595959"/>
                </a:solidFill>
                <a:latin typeface="PF Paperback"/>
                <a:cs typeface="PF Paperback"/>
              </a:rPr>
              <a:t>PORTAL</a:t>
            </a:r>
          </a:p>
          <a:p>
            <a:pPr>
              <a:defRPr/>
            </a:pPr>
            <a:r>
              <a:rPr lang="en-US" sz="3000" dirty="0">
                <a:solidFill>
                  <a:srgbClr val="595959"/>
                </a:solidFill>
                <a:latin typeface="PF Paperback Light" pitchFamily="50" charset="0"/>
              </a:rPr>
              <a:t>24 x 7 Service. Access to Research records. Linking publications to datasets, author information and above all, funding information </a:t>
            </a:r>
          </a:p>
          <a:p>
            <a:pPr>
              <a:defRPr/>
            </a:pPr>
            <a:endParaRPr lang="en-US" dirty="0">
              <a:solidFill>
                <a:srgbClr val="5B5C5F"/>
              </a:solidFill>
              <a:latin typeface="PF Paperback Light" pitchFamily="50" charset="0"/>
            </a:endParaRPr>
          </a:p>
          <a:p>
            <a:pPr>
              <a:defRPr/>
            </a:pPr>
            <a:endParaRPr lang="en-GB" dirty="0" smtClean="0">
              <a:solidFill>
                <a:srgbClr val="5B5C5F"/>
              </a:solidFill>
              <a:latin typeface="PF Paperback Light" pitchFamily="50" charset="0"/>
            </a:endParaRPr>
          </a:p>
        </p:txBody>
      </p:sp>
      <p:sp>
        <p:nvSpPr>
          <p:cNvPr id="54276" name="Title 6"/>
          <p:cNvSpPr>
            <a:spLocks noGrp="1"/>
          </p:cNvSpPr>
          <p:nvPr>
            <p:ph type="title"/>
          </p:nvPr>
        </p:nvSpPr>
        <p:spPr bwMode="auto">
          <a:xfrm>
            <a:off x="2655888" y="539751"/>
            <a:ext cx="12241212" cy="1524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 smtClean="0">
                <a:latin typeface="PF Paperback Medium" charset="0"/>
                <a:ea typeface="ヒラギノ角ゴ ProN W3" charset="0"/>
                <a:cs typeface="PF Paperback Medium" charset="0"/>
              </a:rPr>
              <a:t>What is </a:t>
            </a:r>
            <a:r>
              <a:rPr lang="en-GB" b="1" dirty="0" err="1" smtClean="0">
                <a:latin typeface="PF Paperback Medium" charset="0"/>
                <a:ea typeface="ヒラギノ角ゴ ProN W3" charset="0"/>
                <a:cs typeface="PF Paperback Medium" charset="0"/>
              </a:rPr>
              <a:t>OpenAIRE</a:t>
            </a:r>
            <a:r>
              <a:rPr lang="en-GB" b="1" dirty="0" smtClean="0">
                <a:latin typeface="PF Paperback Medium" charset="0"/>
                <a:ea typeface="ヒラギノ角ゴ ProN W3" charset="0"/>
                <a:cs typeface="PF Paperback Medium" charset="0"/>
              </a:rPr>
              <a:t>: end-user perspective</a:t>
            </a:r>
            <a:endParaRPr lang="en-GB" b="1" dirty="0">
              <a:latin typeface="PF Paperback Medium" charset="0"/>
              <a:ea typeface="ヒラギノ角ゴ ProN W3" charset="0"/>
              <a:cs typeface="PF Paperback Medium" charset="0"/>
            </a:endParaRP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1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97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396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5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794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993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191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46013A21-79D0-2C47-BFCD-13D12F920A76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9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 bwMode="auto">
          <a:xfrm>
            <a:off x="7263907" y="7380314"/>
            <a:ext cx="1584176" cy="1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428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83" y="7236297"/>
            <a:ext cx="2376265" cy="18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416" y="7668344"/>
            <a:ext cx="2520281" cy="120133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6" cstate="print"/>
          <a:srcRect l="77" t="1916" r="49381" b="-1916"/>
          <a:stretch/>
        </p:blipFill>
        <p:spPr>
          <a:xfrm>
            <a:off x="14608720" y="179512"/>
            <a:ext cx="1440160" cy="111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57919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14577</TotalTime>
  <Pages>0</Pages>
  <Words>1079</Words>
  <Characters>0</Characters>
  <Application>Microsoft Office PowerPoint</Application>
  <PresentationFormat>Custom</PresentationFormat>
  <Lines>0</Lines>
  <Paragraphs>251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Bullets</vt:lpstr>
      <vt:lpstr>OpenAIRE: the European Scholarly Communication Infrastructure</vt:lpstr>
      <vt:lpstr>OA EU Pilot (2009)</vt:lpstr>
      <vt:lpstr>OpenAIRE</vt:lpstr>
      <vt:lpstr>OpenAIREPlus</vt:lpstr>
      <vt:lpstr>OpenAIRE infrastructure</vt:lpstr>
      <vt:lpstr>A participatory approach</vt:lpstr>
      <vt:lpstr>Supporting OA in Europe</vt:lpstr>
      <vt:lpstr>OpenAIRE Guidelines </vt:lpstr>
      <vt:lpstr>What is OpenAIRE: end-user perspective</vt:lpstr>
      <vt:lpstr>OpenAIRE Portal and Services</vt:lpstr>
      <vt:lpstr>Slide 11</vt:lpstr>
      <vt:lpstr>Project statistics</vt:lpstr>
      <vt:lpstr>OpenAIRE Data flow</vt:lpstr>
      <vt:lpstr>Importing from data sources</vt:lpstr>
      <vt:lpstr>Importing from end-users Depositing, claiming, feedback</vt:lpstr>
      <vt:lpstr>Importing from inference Examples</vt:lpstr>
      <vt:lpstr>Zenodo</vt:lpstr>
      <vt:lpstr>Some numbers (June 6th, 2014)</vt:lpstr>
      <vt:lpstr>OpenAIRE &amp; COAR: Other regions </vt:lpstr>
      <vt:lpstr>EC OA Mandate Progression</vt:lpstr>
      <vt:lpstr>OpenAIRE in H2020</vt:lpstr>
      <vt:lpstr>Slide 22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OpenAIRE: the European Scholarly Communication Infrastructure</dc:title>
  <dc:subject/>
  <dc:creator>Paolo Manghi</dc:creator>
  <cp:keywords/>
  <dc:description/>
  <cp:lastModifiedBy>Windows User</cp:lastModifiedBy>
  <cp:revision>568</cp:revision>
  <dcterms:modified xsi:type="dcterms:W3CDTF">2014-06-27T11:52:13Z</dcterms:modified>
  <cp:category/>
</cp:coreProperties>
</file>