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96" r:id="rId2"/>
    <p:sldId id="397" r:id="rId3"/>
    <p:sldId id="399" r:id="rId4"/>
    <p:sldId id="400" r:id="rId5"/>
    <p:sldId id="401" r:id="rId6"/>
    <p:sldId id="403" r:id="rId7"/>
    <p:sldId id="404" r:id="rId8"/>
    <p:sldId id="405" r:id="rId9"/>
    <p:sldId id="406" r:id="rId10"/>
    <p:sldId id="407" r:id="rId11"/>
    <p:sldId id="408" r:id="rId12"/>
    <p:sldId id="422" r:id="rId13"/>
    <p:sldId id="423" r:id="rId14"/>
    <p:sldId id="424" r:id="rId15"/>
    <p:sldId id="439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40" r:id="rId25"/>
    <p:sldId id="434" r:id="rId26"/>
    <p:sldId id="435" r:id="rId27"/>
    <p:sldId id="436" r:id="rId28"/>
    <p:sldId id="438" r:id="rId29"/>
    <p:sldId id="437" r:id="rId30"/>
  </p:sldIdLst>
  <p:sldSz cx="9144000" cy="6858000" type="screen4x3"/>
  <p:notesSz cx="7019925" cy="9305925"/>
  <p:embeddedFontLst>
    <p:embeddedFont>
      <p:font typeface="Open Sans Semibold" charset="0"/>
      <p:bold r:id="rId33"/>
      <p:boldItalic r:id="rId34"/>
    </p:embeddedFont>
    <p:embeddedFont>
      <p:font typeface="Segoe UI" pitchFamily="34" charset="0"/>
      <p:regular r:id="rId35"/>
      <p:bold r:id="rId36"/>
      <p:italic r:id="rId37"/>
      <p:boldItalic r:id="rId38"/>
    </p:embeddedFont>
    <p:embeddedFont>
      <p:font typeface="Open Sans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4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59189" autoAdjust="0"/>
  </p:normalViewPr>
  <p:slideViewPr>
    <p:cSldViewPr>
      <p:cViewPr varScale="1">
        <p:scale>
          <a:sx n="68" d="100"/>
          <a:sy n="68" d="100"/>
        </p:scale>
        <p:origin x="-28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8"/>
    </p:cViewPr>
  </p:sorterViewPr>
  <p:notesViewPr>
    <p:cSldViewPr>
      <p:cViewPr>
        <p:scale>
          <a:sx n="100" d="100"/>
          <a:sy n="100" d="100"/>
        </p:scale>
        <p:origin x="-1842" y="828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UCIC\osu\os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UCIC\osucic_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UCIC\CIC\core_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UCIC\CIC\core_sta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UCIC\CIC\core_sta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UCIC\CIC\core_sta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UCIC\CIC\core_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ln w="190500">
                <a:solidFill>
                  <a:srgbClr val="C00000"/>
                </a:solidFill>
              </a:ln>
            </c:spPr>
          </c:dPt>
          <c:dPt>
            <c:idx val="3"/>
            <c:spPr>
              <a:ln w="190500">
                <a:solidFill>
                  <a:srgbClr val="C00000"/>
                </a:solidFill>
              </a:ln>
            </c:spPr>
          </c:dPt>
          <c:val>
            <c:numRef>
              <c:f>CIC!$F$1:$F$4</c:f>
              <c:numCache>
                <c:formatCode>General</c:formatCode>
                <c:ptCount val="4"/>
                <c:pt idx="0">
                  <c:v>1013356</c:v>
                </c:pt>
                <c:pt idx="1">
                  <c:v>819337</c:v>
                </c:pt>
                <c:pt idx="2">
                  <c:v>476715</c:v>
                </c:pt>
                <c:pt idx="3">
                  <c:v>379616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ln w="190500">
                <a:solidFill>
                  <a:srgbClr val="C00000"/>
                </a:solidFill>
              </a:ln>
            </c:spPr>
          </c:dPt>
          <c:dPt>
            <c:idx val="3"/>
            <c:spPr>
              <a:ln w="190500">
                <a:solidFill>
                  <a:srgbClr val="C00000"/>
                </a:solidFill>
              </a:ln>
            </c:spPr>
          </c:dPt>
          <c:val>
            <c:numRef>
              <c:f>Core!$C$24:$C$27</c:f>
              <c:numCache>
                <c:formatCode>General</c:formatCode>
                <c:ptCount val="4"/>
                <c:pt idx="0">
                  <c:v>9402256</c:v>
                </c:pt>
                <c:pt idx="1">
                  <c:v>1952021</c:v>
                </c:pt>
                <c:pt idx="2">
                  <c:v>629824</c:v>
                </c:pt>
                <c:pt idx="3">
                  <c:v>402969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strRef>
              <c:f>Language!$U$1:$U$9</c:f>
              <c:strCache>
                <c:ptCount val="9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Russian</c:v>
                </c:pt>
                <c:pt idx="5">
                  <c:v>Latin</c:v>
                </c:pt>
                <c:pt idx="6">
                  <c:v>Italian</c:v>
                </c:pt>
                <c:pt idx="7">
                  <c:v>Greek, Ancient</c:v>
                </c:pt>
                <c:pt idx="8">
                  <c:v>Others</c:v>
                </c:pt>
              </c:strCache>
            </c:strRef>
          </c:cat>
          <c:val>
            <c:numRef>
              <c:f>Language!$V$1:$V$9</c:f>
              <c:numCache>
                <c:formatCode>General</c:formatCode>
                <c:ptCount val="9"/>
                <c:pt idx="0">
                  <c:v>375446</c:v>
                </c:pt>
                <c:pt idx="1">
                  <c:v>10261</c:v>
                </c:pt>
                <c:pt idx="2">
                  <c:v>7997</c:v>
                </c:pt>
                <c:pt idx="3">
                  <c:v>4193</c:v>
                </c:pt>
                <c:pt idx="4">
                  <c:v>3506</c:v>
                </c:pt>
                <c:pt idx="5">
                  <c:v>440</c:v>
                </c:pt>
                <c:pt idx="6">
                  <c:v>415</c:v>
                </c:pt>
                <c:pt idx="7">
                  <c:v>135</c:v>
                </c:pt>
                <c:pt idx="8">
                  <c:v>576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 i="0" baseline="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cat>
            <c:strRef>
              <c:f>Language!$E$1:$E$11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Italian</c:v>
                </c:pt>
                <c:pt idx="7">
                  <c:v>Japanese</c:v>
                </c:pt>
                <c:pt idx="8">
                  <c:v>Arabic</c:v>
                </c:pt>
                <c:pt idx="9">
                  <c:v>Portuguese</c:v>
                </c:pt>
                <c:pt idx="10">
                  <c:v>Others</c:v>
                </c:pt>
              </c:strCache>
            </c:strRef>
          </c:cat>
          <c:val>
            <c:numRef>
              <c:f>Language!$F$1:$F$11</c:f>
              <c:numCache>
                <c:formatCode>General</c:formatCode>
                <c:ptCount val="11"/>
                <c:pt idx="0">
                  <c:v>4233305</c:v>
                </c:pt>
                <c:pt idx="1">
                  <c:v>849331</c:v>
                </c:pt>
                <c:pt idx="2">
                  <c:v>703382</c:v>
                </c:pt>
                <c:pt idx="3">
                  <c:v>515800</c:v>
                </c:pt>
                <c:pt idx="4">
                  <c:v>465055</c:v>
                </c:pt>
                <c:pt idx="5">
                  <c:v>350240</c:v>
                </c:pt>
                <c:pt idx="6">
                  <c:v>295655</c:v>
                </c:pt>
                <c:pt idx="7">
                  <c:v>284582</c:v>
                </c:pt>
                <c:pt idx="8">
                  <c:v>150867</c:v>
                </c:pt>
                <c:pt idx="9">
                  <c:v>122617</c:v>
                </c:pt>
                <c:pt idx="10">
                  <c:v>1431422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 i="0" baseline="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v>Rare</c:v>
          </c:tx>
          <c:cat>
            <c:strRef>
              <c:f>PubDate!$A$1:$A$19</c:f>
              <c:strCache>
                <c:ptCount val="19"/>
                <c:pt idx="0">
                  <c:v>pre1850</c:v>
                </c:pt>
                <c:pt idx="1">
                  <c:v>1850</c:v>
                </c:pt>
                <c:pt idx="2">
                  <c:v>1860</c:v>
                </c:pt>
                <c:pt idx="3">
                  <c:v>1870</c:v>
                </c:pt>
                <c:pt idx="4">
                  <c:v>1880</c:v>
                </c:pt>
                <c:pt idx="5">
                  <c:v>1890</c:v>
                </c:pt>
                <c:pt idx="6">
                  <c:v>1900</c:v>
                </c:pt>
                <c:pt idx="7">
                  <c:v>1910</c:v>
                </c:pt>
                <c:pt idx="8">
                  <c:v>1920</c:v>
                </c:pt>
                <c:pt idx="9">
                  <c:v>1930</c:v>
                </c:pt>
                <c:pt idx="10">
                  <c:v>1940</c:v>
                </c:pt>
                <c:pt idx="11">
                  <c:v>1950</c:v>
                </c:pt>
                <c:pt idx="12">
                  <c:v>1960</c:v>
                </c:pt>
                <c:pt idx="13">
                  <c:v>1970</c:v>
                </c:pt>
                <c:pt idx="14">
                  <c:v>1980</c:v>
                </c:pt>
                <c:pt idx="15">
                  <c:v>1990</c:v>
                </c:pt>
                <c:pt idx="16">
                  <c:v>2000</c:v>
                </c:pt>
                <c:pt idx="17">
                  <c:v>2010</c:v>
                </c:pt>
                <c:pt idx="18">
                  <c:v>unknown</c:v>
                </c:pt>
              </c:strCache>
            </c:strRef>
          </c:cat>
          <c:val>
            <c:numRef>
              <c:f>PubDate!$B$1:$B$19</c:f>
              <c:numCache>
                <c:formatCode>0.00</c:formatCode>
                <c:ptCount val="19"/>
                <c:pt idx="0">
                  <c:v>5.2870077138933838E-2</c:v>
                </c:pt>
                <c:pt idx="1">
                  <c:v>7.7903643551079935E-3</c:v>
                </c:pt>
                <c:pt idx="2">
                  <c:v>8.4935998339122996E-3</c:v>
                </c:pt>
                <c:pt idx="3">
                  <c:v>1.0304122755219601E-2</c:v>
                </c:pt>
                <c:pt idx="4">
                  <c:v>1.4097148599229798E-2</c:v>
                </c:pt>
                <c:pt idx="5">
                  <c:v>1.8294545479297743E-2</c:v>
                </c:pt>
                <c:pt idx="6">
                  <c:v>2.4865415279056446E-2</c:v>
                </c:pt>
                <c:pt idx="7">
                  <c:v>2.679388861566841E-2</c:v>
                </c:pt>
                <c:pt idx="8">
                  <c:v>3.245093517981236E-2</c:v>
                </c:pt>
                <c:pt idx="9">
                  <c:v>3.5600711148473504E-2</c:v>
                </c:pt>
                <c:pt idx="10">
                  <c:v>3.5016170587144416E-2</c:v>
                </c:pt>
                <c:pt idx="11">
                  <c:v>4.9876752983539413E-2</c:v>
                </c:pt>
                <c:pt idx="12">
                  <c:v>9.5425183062448002E-2</c:v>
                </c:pt>
                <c:pt idx="13">
                  <c:v>0.11551174526624311</c:v>
                </c:pt>
                <c:pt idx="14">
                  <c:v>0.1245826533546847</c:v>
                </c:pt>
                <c:pt idx="15">
                  <c:v>0.14035503819508849</c:v>
                </c:pt>
                <c:pt idx="16">
                  <c:v>0.14416805924025042</c:v>
                </c:pt>
                <c:pt idx="17">
                  <c:v>3.037685849013258E-2</c:v>
                </c:pt>
                <c:pt idx="18">
                  <c:v>3.3126730435759248E-2</c:v>
                </c:pt>
              </c:numCache>
            </c:numRef>
          </c:val>
        </c:ser>
        <c:ser>
          <c:idx val="1"/>
          <c:order val="1"/>
          <c:tx>
            <c:v>Core</c:v>
          </c:tx>
          <c:cat>
            <c:strRef>
              <c:f>PubDate!$A$1:$A$19</c:f>
              <c:strCache>
                <c:ptCount val="19"/>
                <c:pt idx="0">
                  <c:v>pre1850</c:v>
                </c:pt>
                <c:pt idx="1">
                  <c:v>1850</c:v>
                </c:pt>
                <c:pt idx="2">
                  <c:v>1860</c:v>
                </c:pt>
                <c:pt idx="3">
                  <c:v>1870</c:v>
                </c:pt>
                <c:pt idx="4">
                  <c:v>1880</c:v>
                </c:pt>
                <c:pt idx="5">
                  <c:v>1890</c:v>
                </c:pt>
                <c:pt idx="6">
                  <c:v>1900</c:v>
                </c:pt>
                <c:pt idx="7">
                  <c:v>1910</c:v>
                </c:pt>
                <c:pt idx="8">
                  <c:v>1920</c:v>
                </c:pt>
                <c:pt idx="9">
                  <c:v>1930</c:v>
                </c:pt>
                <c:pt idx="10">
                  <c:v>1940</c:v>
                </c:pt>
                <c:pt idx="11">
                  <c:v>1950</c:v>
                </c:pt>
                <c:pt idx="12">
                  <c:v>1960</c:v>
                </c:pt>
                <c:pt idx="13">
                  <c:v>1970</c:v>
                </c:pt>
                <c:pt idx="14">
                  <c:v>1980</c:v>
                </c:pt>
                <c:pt idx="15">
                  <c:v>1990</c:v>
                </c:pt>
                <c:pt idx="16">
                  <c:v>2000</c:v>
                </c:pt>
                <c:pt idx="17">
                  <c:v>2010</c:v>
                </c:pt>
                <c:pt idx="18">
                  <c:v>unknown</c:v>
                </c:pt>
              </c:strCache>
            </c:strRef>
          </c:cat>
          <c:val>
            <c:numRef>
              <c:f>PubDate!$C$1:$C$19</c:f>
              <c:numCache>
                <c:formatCode>0.00</c:formatCode>
                <c:ptCount val="19"/>
                <c:pt idx="0">
                  <c:v>4.6405554769721739E-4</c:v>
                </c:pt>
                <c:pt idx="1">
                  <c:v>2.2582382267618612E-4</c:v>
                </c:pt>
                <c:pt idx="2">
                  <c:v>3.1019755862113726E-4</c:v>
                </c:pt>
                <c:pt idx="3">
                  <c:v>4.2435026019371574E-4</c:v>
                </c:pt>
                <c:pt idx="4">
                  <c:v>8.1643997429082745E-4</c:v>
                </c:pt>
                <c:pt idx="5">
                  <c:v>1.5609141149815606E-3</c:v>
                </c:pt>
                <c:pt idx="6">
                  <c:v>3.5834021971913655E-3</c:v>
                </c:pt>
                <c:pt idx="7">
                  <c:v>7.1742491357896674E-3</c:v>
                </c:pt>
                <c:pt idx="8">
                  <c:v>1.5926783449843541E-2</c:v>
                </c:pt>
                <c:pt idx="9">
                  <c:v>2.2346632123066611E-2</c:v>
                </c:pt>
                <c:pt idx="10">
                  <c:v>3.2697304259136556E-2</c:v>
                </c:pt>
                <c:pt idx="11">
                  <c:v>5.7820824926979514E-2</c:v>
                </c:pt>
                <c:pt idx="12">
                  <c:v>0.13995865686938699</c:v>
                </c:pt>
                <c:pt idx="13">
                  <c:v>0.18231427231375119</c:v>
                </c:pt>
                <c:pt idx="14">
                  <c:v>0.19122066461688117</c:v>
                </c:pt>
                <c:pt idx="15">
                  <c:v>0.18957289518548651</c:v>
                </c:pt>
                <c:pt idx="16">
                  <c:v>0.14038548871004974</c:v>
                </c:pt>
                <c:pt idx="17">
                  <c:v>5.1964295020212534E-3</c:v>
                </c:pt>
                <c:pt idx="18">
                  <c:v>8.0006154319563066E-3</c:v>
                </c:pt>
              </c:numCache>
            </c:numRef>
          </c:val>
        </c:ser>
        <c:axId val="177640960"/>
        <c:axId val="177642880"/>
      </c:barChart>
      <c:catAx>
        <c:axId val="1776409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en-US" sz="1400" baseline="0"/>
                  <a:t>Decade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77642880"/>
        <c:crosses val="autoZero"/>
        <c:auto val="1"/>
        <c:lblAlgn val="ctr"/>
        <c:lblOffset val="100"/>
      </c:catAx>
      <c:valAx>
        <c:axId val="1776428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Percent</a:t>
                </a:r>
              </a:p>
            </c:rich>
          </c:tx>
          <c:layout/>
        </c:title>
        <c:numFmt formatCode="0%" sourceLinked="0"/>
        <c:tickLblPos val="nextTo"/>
        <c:txPr>
          <a:bodyPr/>
          <a:lstStyle/>
          <a:p>
            <a:pPr>
              <a:defRPr sz="1600" b="1" i="0" baseline="0"/>
            </a:pPr>
            <a:endParaRPr lang="en-US"/>
          </a:p>
        </c:txPr>
        <c:crossAx val="17764096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 b="1" i="0" baseline="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rotY val="50"/>
      <c:perspective val="20"/>
    </c:view3D>
    <c:plotArea>
      <c:layout/>
      <c:pie3DChart>
        <c:varyColors val="1"/>
        <c:ser>
          <c:idx val="0"/>
          <c:order val="0"/>
          <c:explosion val="25"/>
          <c:val>
            <c:numRef>
              <c:f>Conspectus!$F$19:$F$21</c:f>
              <c:numCache>
                <c:formatCode>General</c:formatCode>
                <c:ptCount val="3"/>
                <c:pt idx="0">
                  <c:v>79164</c:v>
                </c:pt>
                <c:pt idx="1">
                  <c:v>122559</c:v>
                </c:pt>
                <c:pt idx="2">
                  <c:v>201167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rotY val="60"/>
      <c:depthPercent val="100"/>
      <c:perspective val="30"/>
    </c:view3D>
    <c:plotArea>
      <c:layout/>
      <c:pie3DChart>
        <c:varyColors val="1"/>
        <c:ser>
          <c:idx val="0"/>
          <c:order val="0"/>
          <c:explosion val="25"/>
          <c:val>
            <c:numRef>
              <c:f>Conspectus!$U$18:$U$20</c:f>
              <c:numCache>
                <c:formatCode>General</c:formatCode>
                <c:ptCount val="3"/>
                <c:pt idx="0">
                  <c:v>1204355</c:v>
                </c:pt>
                <c:pt idx="1">
                  <c:v>1705522</c:v>
                </c:pt>
                <c:pt idx="2">
                  <c:v>4927070</c:v>
                </c:pt>
              </c:numCache>
            </c:numRef>
          </c:val>
        </c:ser>
      </c:pie3D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00588CA0-556C-48FF-86E2-FF35850D4988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F6D6B667-2232-4724-A11E-410F123D3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0348C6BD-D8CF-43CE-9A0D-DA4E77A4F016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931E8577-7E78-41DF-96AC-A776B0057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E1CA-D777-4AFC-8925-EA301F6DEE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4AC27-9AC3-4ACB-B3A8-35DA15738B7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9DBE-5F0D-4D23-995E-E3E1956E6F6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9DBE-5F0D-4D23-995E-E3E1956E6F6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9DBE-5F0D-4D23-995E-E3E1956E6F6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9DBE-5F0D-4D23-995E-E3E1956E6F6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9DBE-5F0D-4D23-995E-E3E1956E6F6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9DBE-5F0D-4D23-995E-E3E1956E6F6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B9DBE-5F0D-4D23-995E-E3E1956E6F6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ntent Box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ntent Box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-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CLC-R-white-squ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1219200" cy="1408670"/>
          </a:xfrm>
          <a:prstGeom prst="rect">
            <a:avLst/>
          </a:prstGeom>
        </p:spPr>
      </p:pic>
      <p:pic>
        <p:nvPicPr>
          <p:cNvPr id="13" name="Picture 1" descr="image00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</a:t>
            </a: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2014 </a:t>
            </a: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from “Right-scaling Stewardship”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© 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Thank You</a:t>
            </a:r>
            <a:endParaRPr lang="en-US" sz="4800" dirty="0">
              <a:solidFill>
                <a:schemeClr val="bg1">
                  <a:lumMod val="85000"/>
                </a:schemeClr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5200"/>
            <a:ext cx="5410200" cy="2438400"/>
          </a:xfrm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lavoie@oclc.org</a:t>
            </a:r>
          </a:p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malpasc@oclc.org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7912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181600" cy="19812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58160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“Right-scaling Stewardship” ©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”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646464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Thank You</a:t>
            </a:r>
            <a:endParaRPr lang="en-US" sz="4800" dirty="0">
              <a:solidFill>
                <a:srgbClr val="646464"/>
              </a:solidFill>
              <a:latin typeface="Open Sans Semibold" pitchFamily="34" charset="0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181600" cy="1981200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</a:t>
            </a: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2014 </a:t>
            </a: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“Right-scaling Stewardship”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© 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28" y="740229"/>
            <a:ext cx="1219200" cy="13369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7" y="735776"/>
            <a:ext cx="1248228" cy="13687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8484"/>
            <a:ext cx="1676400" cy="3462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467600" cy="11430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Segue Slide Dark –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OCLC-R-white-squ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1219200" cy="1408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 White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Segue Slide – White-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 White Gre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Segue Slide – White-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1219200" cy="13369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46464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5" r:id="rId3"/>
    <p:sldLayoutId id="2147483668" r:id="rId4"/>
    <p:sldLayoutId id="2147483654" r:id="rId5"/>
    <p:sldLayoutId id="2147483669" r:id="rId6"/>
    <p:sldLayoutId id="2147483656" r:id="rId7"/>
    <p:sldLayoutId id="2147483658" r:id="rId8"/>
    <p:sldLayoutId id="2147483672" r:id="rId9"/>
    <p:sldLayoutId id="2147483650" r:id="rId10"/>
    <p:sldLayoutId id="2147483673" r:id="rId11"/>
    <p:sldLayoutId id="2147483659" r:id="rId12"/>
    <p:sldLayoutId id="2147483670" r:id="rId13"/>
    <p:sldLayoutId id="2147483652" r:id="rId14"/>
    <p:sldLayoutId id="2147483671" r:id="rId15"/>
    <p:sldLayoutId id="2147483657" r:id="rId16"/>
    <p:sldLayoutId id="2147483660" r:id="rId17"/>
    <p:sldLayoutId id="2147483666" r:id="rId18"/>
    <p:sldLayoutId id="2147483674" r:id="rId19"/>
    <p:sldLayoutId id="2147483675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Open Sans Semibold" pitchFamily="34" charset="0"/>
          <a:ea typeface="Open Sans Semibold" pitchFamily="34" charset="0"/>
          <a:cs typeface="Open Sans Semibold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646464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utgoing.typepad.com/outgoing/2013/05/centers-and-coverage.htm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lavoieb@oclc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malpasc@oclc.or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latin typeface="Open Sans Semibold" charset="0"/>
                <a:ea typeface="Open Sans Semibold" charset="0"/>
                <a:cs typeface="Open Sans Semibold" charset="0"/>
              </a:rPr>
              <a:t>A multi-dimensional perspective on OSU &amp; CIC print collections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4114800"/>
            <a:ext cx="4343400" cy="685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Brian Lavoie</a:t>
            </a:r>
          </a:p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Constance Malpas</a:t>
            </a:r>
          </a:p>
          <a:p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914400" y="5181600"/>
            <a:ext cx="4343400" cy="30480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27 March 2014</a:t>
            </a:r>
            <a:endParaRPr lang="en-US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Open Sans Semibold" charset="0"/>
                <a:ea typeface="Open Sans Semibold" charset="0"/>
                <a:cs typeface="Open Sans Semibold" charset="0"/>
              </a:rPr>
              <a:t>Right-scaling Stewardship</a:t>
            </a:r>
            <a:endParaRPr lang="en-US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914400" y="5562600"/>
            <a:ext cx="5943600" cy="38100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Regional Print Management: Right-scaling Solutions</a:t>
            </a:r>
          </a:p>
          <a:p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Dublin, Ohio USA</a:t>
            </a:r>
            <a:endParaRPr lang="en-US" sz="16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914400" y="6248400"/>
            <a:ext cx="5943600" cy="3810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  <a:latin typeface="Open Sans" charset="0"/>
                <a:ea typeface="Open Sans" charset="0"/>
                <a:cs typeface="Open Sans" charset="0"/>
              </a:rPr>
              <a:t>#</a:t>
            </a:r>
            <a:r>
              <a:rPr lang="en-US" sz="1600" dirty="0" err="1" smtClean="0">
                <a:solidFill>
                  <a:schemeClr val="accent6"/>
                </a:solidFill>
                <a:latin typeface="Open Sans" charset="0"/>
                <a:ea typeface="Open Sans" charset="0"/>
                <a:cs typeface="Open Sans" charset="0"/>
              </a:rPr>
              <a:t>regionalprint</a:t>
            </a:r>
            <a:endParaRPr lang="en-US" sz="1600" dirty="0">
              <a:solidFill>
                <a:schemeClr val="accent6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OSU: Rare &amp; core print book assets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600200" y="2057400"/>
          <a:ext cx="5867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94938" y="2286000"/>
            <a:ext cx="1505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3 or less: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38%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9850" y="5486400"/>
            <a:ext cx="1126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4 to 7: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30%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450" y="2514600"/>
            <a:ext cx="1309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8 to 10: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18%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0340" y="1524000"/>
            <a:ext cx="2312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More than 10: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14%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562600"/>
            <a:ext cx="304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5943600"/>
            <a:ext cx="3048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2304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# of CIC holdings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943600"/>
            <a:ext cx="2657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 of OSU collection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90718" y="4038600"/>
            <a:ext cx="1821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OSU’s</a:t>
            </a:r>
          </a:p>
          <a:p>
            <a:pPr algn="ctr"/>
            <a:r>
              <a:rPr lang="en-US" b="1" dirty="0" smtClean="0"/>
              <a:t>“rare” print book</a:t>
            </a:r>
          </a:p>
          <a:p>
            <a:pPr algn="ctr"/>
            <a:r>
              <a:rPr lang="en-US" b="1" dirty="0" smtClean="0"/>
              <a:t>asset</a:t>
            </a:r>
          </a:p>
          <a:p>
            <a:pPr algn="ctr"/>
            <a:r>
              <a:rPr lang="en-US" b="1" dirty="0" smtClean="0"/>
              <a:t>(~1 m books)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248400" y="3657600"/>
            <a:ext cx="1371600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166" y="1219200"/>
            <a:ext cx="2383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OSU’s</a:t>
            </a:r>
          </a:p>
          <a:p>
            <a:pPr algn="ctr"/>
            <a:r>
              <a:rPr lang="en-US" b="1" dirty="0" smtClean="0"/>
              <a:t>“core” print book asset</a:t>
            </a:r>
          </a:p>
          <a:p>
            <a:pPr algn="ctr"/>
            <a:r>
              <a:rPr lang="en-US" b="1" dirty="0" smtClean="0"/>
              <a:t>(~400K books)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38400" y="2133600"/>
            <a:ext cx="1295400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/>
        </p:nvGraphicFramePr>
        <p:xfrm>
          <a:off x="1447800" y="2057400"/>
          <a:ext cx="6248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CIC: Rare &amp; core print book assets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71136" y="2362200"/>
            <a:ext cx="1505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3 or less: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76%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8221" y="2133600"/>
            <a:ext cx="1126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4 to 7: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16%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251" y="1524000"/>
            <a:ext cx="1309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8 to 10: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5%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9540" y="1524000"/>
            <a:ext cx="2312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More than 10: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3%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334000"/>
            <a:ext cx="304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5791200"/>
            <a:ext cx="3048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5334000"/>
            <a:ext cx="225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# of CIC holdings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791200"/>
            <a:ext cx="340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Percent of CIC collective collection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99966" y="1219200"/>
            <a:ext cx="2383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CIC’s</a:t>
            </a:r>
          </a:p>
          <a:p>
            <a:pPr algn="ctr"/>
            <a:r>
              <a:rPr lang="en-US" b="1" dirty="0" smtClean="0"/>
              <a:t>“core” print book asset</a:t>
            </a:r>
          </a:p>
          <a:p>
            <a:pPr algn="ctr"/>
            <a:r>
              <a:rPr lang="en-US" b="1" dirty="0" smtClean="0"/>
              <a:t>(~400K books)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343400" y="1905000"/>
            <a:ext cx="2209800" cy="762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0" y="5257800"/>
            <a:ext cx="1821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CIC’s</a:t>
            </a:r>
          </a:p>
          <a:p>
            <a:pPr algn="ctr"/>
            <a:r>
              <a:rPr lang="en-US" b="1" dirty="0" smtClean="0"/>
              <a:t>“rare” print book</a:t>
            </a:r>
          </a:p>
          <a:p>
            <a:pPr algn="ctr"/>
            <a:r>
              <a:rPr lang="en-US" b="1" dirty="0" smtClean="0"/>
              <a:t>asset</a:t>
            </a:r>
          </a:p>
          <a:p>
            <a:pPr algn="ctr"/>
            <a:r>
              <a:rPr lang="en-US" b="1" dirty="0" smtClean="0"/>
              <a:t>(~9.4 m books)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867400" y="4267200"/>
            <a:ext cx="1219200" cy="1143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/>
        </p:nvGraphicFramePr>
        <p:xfrm>
          <a:off x="3810000" y="3810000"/>
          <a:ext cx="485775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762000" y="838200"/>
          <a:ext cx="4495801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CIC rare &amp; core: Language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5029200"/>
            <a:ext cx="873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Core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828800"/>
            <a:ext cx="869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Rare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235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458 distinct languages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6248400"/>
            <a:ext cx="223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67 distinct languages 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981200" y="38862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304800" y="1447800"/>
          <a:ext cx="8305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CIC rare &amp; core: 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61957" y="2178784"/>
            <a:ext cx="2710807" cy="1631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Rare:</a:t>
            </a:r>
          </a:p>
          <a:p>
            <a:pPr algn="ctr"/>
            <a:r>
              <a:rPr lang="en-US" sz="2000" dirty="0" smtClean="0"/>
              <a:t>27% published pre-1950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Core:</a:t>
            </a:r>
          </a:p>
          <a:p>
            <a:pPr algn="ctr"/>
            <a:r>
              <a:rPr lang="en-US" sz="2000" dirty="0" smtClean="0"/>
              <a:t>9% published pre-1950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3810000" y="3962400"/>
          <a:ext cx="4572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CIC rare &amp; core: Subject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4191000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Humanities: 50%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4267200"/>
            <a:ext cx="129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STEM: 20%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6248400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Social Sciences: 30% </a:t>
            </a:r>
            <a:endParaRPr lang="en-US" b="1" dirty="0"/>
          </a:p>
        </p:txBody>
      </p:sp>
      <p:graphicFrame>
        <p:nvGraphicFramePr>
          <p:cNvPr id="24" name="Chart 23"/>
          <p:cNvGraphicFramePr/>
          <p:nvPr/>
        </p:nvGraphicFramePr>
        <p:xfrm>
          <a:off x="1676400" y="1143000"/>
          <a:ext cx="4419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57200" y="2819400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Humanities: 63% 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3048000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Social Sciences: 22% 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638800" y="1295400"/>
            <a:ext cx="129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STEM: 15% 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72200" y="1981200"/>
            <a:ext cx="96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Rare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5600" y="5029200"/>
            <a:ext cx="97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</a:rPr>
              <a:t>Core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81200" y="38862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28600" y="838200"/>
            <a:ext cx="8686800" cy="5287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Scale is key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No CIC member accounts for half of OSU’s collection; CIC accounts for 83%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“Rareness is common”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38% of OSU print book  collection “rare”; 14% “core”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76% of CIC collective collection “rare”; 3% “core”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Emerging profiles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CIC collecting activity exhibits of shared investment &amp; diversity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CIC members’ print book collections differ significantly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More than 75% of CIC collective print book resource “rare”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But: matching local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consortial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 profiles of rare &amp; core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581400"/>
            <a:ext cx="411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b="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Rare</a:t>
            </a:r>
            <a:r>
              <a:rPr lang="en-US" sz="1600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print book:</a:t>
            </a:r>
          </a:p>
          <a:p>
            <a:pPr lvl="1"/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Highly likely to be non-English</a:t>
            </a:r>
          </a:p>
          <a:p>
            <a:pPr lvl="1"/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Highly likely to be humanities</a:t>
            </a:r>
          </a:p>
          <a:p>
            <a:pPr lvl="1"/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Probably older than average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5284" y="3581400"/>
            <a:ext cx="4908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Core</a:t>
            </a: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 print book:</a:t>
            </a:r>
            <a:b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</a:b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Almost certainly English</a:t>
            </a:r>
            <a:b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</a:b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Even chance: humanities or social sciences/STEM</a:t>
            </a:r>
            <a:b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</a:br>
            <a:r>
              <a:rPr lang="en-US" sz="1600" dirty="0" smtClean="0">
                <a:latin typeface="Open Sans" charset="0"/>
                <a:ea typeface="Open Sans" charset="0"/>
                <a:cs typeface="Open Sans" charset="0"/>
              </a:rPr>
              <a:t>Probably more recent than average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6397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 Semibold" charset="0"/>
                <a:ea typeface="Open Sans Semibold" charset="0"/>
                <a:cs typeface="Open Sans Semibold" charset="0"/>
              </a:rPr>
              <a:t>Takeaways …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“Centers of distinction”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219200" y="3368040"/>
            <a:ext cx="2651760" cy="26517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1143000"/>
            <a:ext cx="1828800" cy="1828800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1905000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0400" y="1174966"/>
            <a:ext cx="8835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</a:t>
            </a:r>
            <a:endParaRPr lang="en-US" b="1" dirty="0">
              <a:solidFill>
                <a:schemeClr val="accen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1632166"/>
            <a:ext cx="1232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enters</a:t>
            </a:r>
            <a:endParaRPr lang="en-US" sz="2400" b="1" dirty="0">
              <a:solidFill>
                <a:schemeClr val="accen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1683303"/>
            <a:ext cx="41708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reveal patterns in </a:t>
            </a: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local investment</a:t>
            </a:r>
          </a:p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institutional </a:t>
            </a: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priorities</a:t>
            </a:r>
          </a:p>
          <a:p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singular strengths</a:t>
            </a:r>
            <a:endParaRPr lang="en-US" sz="2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8319" y="3445490"/>
            <a:ext cx="8835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30445" y="3918166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omps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3841966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n-US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0" y="3969303"/>
            <a:ext cx="386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reflect </a:t>
            </a:r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scope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of local holdings</a:t>
            </a:r>
          </a:p>
          <a:p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coverage</a:t>
            </a:r>
            <a:r>
              <a:rPr lang="en-US" sz="2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of global literature</a:t>
            </a:r>
          </a:p>
          <a:p>
            <a:r>
              <a:rPr lang="en-US" sz="2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cooperative synergies</a:t>
            </a:r>
          </a:p>
        </p:txBody>
      </p:sp>
      <p:sp>
        <p:nvSpPr>
          <p:cNvPr id="29" name="Arc 28"/>
          <p:cNvSpPr/>
          <p:nvPr/>
        </p:nvSpPr>
        <p:spPr>
          <a:xfrm rot="7086419">
            <a:off x="1334243" y="3451117"/>
            <a:ext cx="2377440" cy="2377440"/>
          </a:xfrm>
          <a:prstGeom prst="arc">
            <a:avLst>
              <a:gd name="adj1" fmla="val 16164937"/>
              <a:gd name="adj2" fmla="val 12994109"/>
            </a:avLst>
          </a:prstGeom>
          <a:ln w="381000"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6902987">
            <a:off x="1689631" y="3824007"/>
            <a:ext cx="1737360" cy="1737360"/>
          </a:xfrm>
          <a:prstGeom prst="arc">
            <a:avLst>
              <a:gd name="adj1" fmla="val 16164937"/>
              <a:gd name="adj2" fmla="val 13121876"/>
            </a:avLst>
          </a:prstGeom>
          <a:ln w="1016000"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2" descr="WorldCat logo, vertical, 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704850" cy="8001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52400"/>
            <a:ext cx="65897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609600"/>
            <a:ext cx="5867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134352" y="6096000"/>
            <a:ext cx="432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6"/>
              </a:rPr>
              <a:t>http://outgoing.typepad.com/outgoing/2013/05/centers-and-coverage.html</a:t>
            </a:r>
            <a:endParaRPr lang="en-US" sz="16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753352" y="5791200"/>
            <a:ext cx="202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More information: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10200" y="2743200"/>
            <a:ext cx="2133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Many related  titles</a:t>
            </a: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5867400" y="5029200"/>
            <a:ext cx="2971800" cy="533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Many representative works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1371600"/>
          <a:ext cx="8305799" cy="4006215"/>
        </p:xfrm>
        <a:graphic>
          <a:graphicData uri="http://schemas.openxmlformats.org/drawingml/2006/table">
            <a:tbl>
              <a:tblPr/>
              <a:tblGrid>
                <a:gridCol w="914399"/>
                <a:gridCol w="1295400"/>
                <a:gridCol w="3962400"/>
                <a:gridCol w="976233"/>
                <a:gridCol w="115736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FAST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Coverage</a:t>
                      </a:r>
                      <a:r>
                        <a:rPr lang="en-US" sz="13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compared to WorldCat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Heading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OSU Rank 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compared to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other CIC libraries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OSU Rank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compared to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other </a:t>
                      </a:r>
                    </a:p>
                    <a:p>
                      <a:pPr algn="ctr" fontAlgn="b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WorldCat libraries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fst01008312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Manuscripts, Church Slavic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fst00848081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Cartoonists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fst00980348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Israeli poetry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fst00807464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American wit and humor, Pictorial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fst00954398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Hebrew poetry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fst01205076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Ohio—Columbus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fst00812274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Arabic fiction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fst01108635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Science fiction, American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fst00812533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Arabic poetry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fst00869145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Comic books, strips, etc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5336" y="5747396"/>
            <a:ext cx="2060064" cy="882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Group 9"/>
          <p:cNvGrpSpPr/>
          <p:nvPr/>
        </p:nvGrpSpPr>
        <p:grpSpPr>
          <a:xfrm>
            <a:off x="2895600" y="5714999"/>
            <a:ext cx="2895600" cy="914400"/>
            <a:chOff x="2590800" y="5562600"/>
            <a:chExt cx="3355848" cy="1100667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t="24107"/>
            <a:stretch>
              <a:fillRect/>
            </a:stretch>
          </p:blipFill>
          <p:spPr bwMode="auto">
            <a:xfrm>
              <a:off x="2590800" y="5943600"/>
              <a:ext cx="3352800" cy="719667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252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r="48864" b="79911"/>
            <a:stretch>
              <a:fillRect/>
            </a:stretch>
          </p:blipFill>
          <p:spPr bwMode="auto">
            <a:xfrm>
              <a:off x="2590800" y="5562600"/>
              <a:ext cx="3355848" cy="372872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4" name="Oval 13"/>
          <p:cNvSpPr/>
          <p:nvPr/>
        </p:nvSpPr>
        <p:spPr>
          <a:xfrm>
            <a:off x="2590800" y="5562600"/>
            <a:ext cx="365760" cy="36576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05600" y="5562600"/>
            <a:ext cx="365760" cy="36576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8120" y="2941320"/>
            <a:ext cx="182880" cy="18288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2400" y="5181600"/>
            <a:ext cx="182880" cy="18288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8120" y="3474720"/>
            <a:ext cx="182880" cy="18288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2400" y="4876800"/>
            <a:ext cx="182880" cy="18288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2400" y="4343400"/>
            <a:ext cx="182880" cy="18288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8120" y="3733800"/>
            <a:ext cx="182880" cy="18288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8120" y="3200400"/>
            <a:ext cx="182880" cy="18288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2905627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Centers of Distinction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      Shared Centers</a:t>
            </a:r>
            <a:endParaRPr lang="en-US" dirty="0"/>
          </a:p>
        </p:txBody>
      </p:sp>
      <p:pic>
        <p:nvPicPr>
          <p:cNvPr id="5" name="Picture 10" descr="http://www.unl.edu/ucomm/ucomm/special/20110901/images/cic.jpg"/>
          <p:cNvPicPr>
            <a:picLocks noChangeAspect="1" noChangeArrowheads="1"/>
          </p:cNvPicPr>
          <p:nvPr/>
        </p:nvPicPr>
        <p:blipFill>
          <a:blip r:embed="rId3" cstate="print"/>
          <a:srcRect r="42222"/>
          <a:stretch>
            <a:fillRect/>
          </a:stretch>
        </p:blipFill>
        <p:spPr bwMode="auto">
          <a:xfrm>
            <a:off x="499957" y="533400"/>
            <a:ext cx="1557443" cy="6096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7771" t="13399" r="3079" b="26470"/>
          <a:stretch>
            <a:fillRect/>
          </a:stretch>
        </p:blipFill>
        <p:spPr bwMode="auto">
          <a:xfrm>
            <a:off x="457200" y="1447800"/>
            <a:ext cx="1981200" cy="1199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1828800"/>
            <a:ext cx="6410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  <a:latin typeface="Open Sans" charset="0"/>
                <a:ea typeface="Open Sans" charset="0"/>
                <a:cs typeface="Open Sans" charset="0"/>
              </a:rPr>
              <a:t>South Asia</a:t>
            </a:r>
            <a:r>
              <a:rPr lang="en-US" sz="2800" dirty="0" smtClean="0">
                <a:latin typeface="Open Sans" charset="0"/>
                <a:ea typeface="Open Sans" charset="0"/>
                <a:cs typeface="Open Sans" charset="0"/>
              </a:rPr>
              <a:t>:  Chicago &amp; Wisconsin</a:t>
            </a:r>
            <a:endParaRPr lang="en-US" sz="28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3200400"/>
            <a:ext cx="7391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  <a:latin typeface="Open Sans" charset="0"/>
                <a:ea typeface="Open Sans" charset="0"/>
                <a:cs typeface="Open Sans" charset="0"/>
              </a:rPr>
              <a:t>Russian Literature</a:t>
            </a:r>
            <a:r>
              <a:rPr lang="en-US" sz="2800" dirty="0" smtClean="0">
                <a:latin typeface="Open Sans" charset="0"/>
                <a:ea typeface="Open Sans" charset="0"/>
                <a:cs typeface="Open Sans" charset="0"/>
              </a:rPr>
              <a:t>: Indiana, Michigan, </a:t>
            </a:r>
          </a:p>
          <a:p>
            <a:r>
              <a:rPr lang="en-US" sz="2800" dirty="0" smtClean="0">
                <a:latin typeface="Open Sans" charset="0"/>
                <a:ea typeface="Open Sans" charset="0"/>
                <a:cs typeface="Open Sans" charset="0"/>
              </a:rPr>
              <a:t>		Northwestern, Ohio State</a:t>
            </a:r>
            <a:endParaRPr lang="en-US" sz="28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8006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/>
                </a:solidFill>
                <a:latin typeface="Open Sans" charset="0"/>
                <a:ea typeface="Open Sans" charset="0"/>
                <a:cs typeface="Open Sans" charset="0"/>
              </a:rPr>
              <a:t>Soil Surveys</a:t>
            </a:r>
            <a:r>
              <a:rPr lang="en-US" sz="2800" dirty="0" smtClean="0"/>
              <a:t>:  </a:t>
            </a:r>
            <a:r>
              <a:rPr lang="en-US" sz="2800" dirty="0" smtClean="0">
                <a:latin typeface="Open Sans" charset="0"/>
                <a:ea typeface="Open Sans" charset="0"/>
                <a:cs typeface="Open Sans" charset="0"/>
              </a:rPr>
              <a:t>Iowa, Illinois, Minnesota, </a:t>
            </a:r>
          </a:p>
          <a:p>
            <a:r>
              <a:rPr lang="en-US" sz="2800" dirty="0" smtClean="0">
                <a:latin typeface="Open Sans" charset="0"/>
                <a:ea typeface="Open Sans" charset="0"/>
                <a:cs typeface="Open Sans" charset="0"/>
              </a:rPr>
              <a:t>                                   Penn State, Wisconsin</a:t>
            </a:r>
            <a:endParaRPr lang="en-US" sz="28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056" name="AutoShape 8" descr="data:image/jpeg;base64,/9j/4AAQSkZJRgABAQAAAQABAAD/2wCEAAkGBwgHBgkIBwgKCgkLDRYPDQwMDRsUFRAWIB0iIiAdHx8kKDQsJCYxJx8fLT0tMTU3Ojo6Iys/RD84QzQ5OjcBCgoKDQwNGg8PGjclHyU3Nzc3Nzc3Nzc3Nzc3Nzc3Nzc3Nzc3Nzc3Nzc3Nzc3Nzc3Nzc3Nzc3Nzc3Nzc3Nzc3N//AABEIAFsAegMBIgACEQEDEQH/xAAcAAACAgMBAQAAAAAAAAAAAAAFBgQHAQIDAAj/xABBEAACAQMCAwUDCAcHBQAAAAABAgMABBEFIRIxQQYTIlFhFDJxByNSgbHB0dIVFiQzQqGiRGKRkrLh8SVDc5OU/8QAFQEBAQAAAAAAAAAAAAAAAAAAAAH/xAAVEQEBAAAAAAAAAAAAAAAAAAAAEf/aAAwDAQACEQMRAD8A0sLO09gtSbW3JMKEkwrk+EelS49PtHx+yW256Qr+FcdOIOn2meXcR/6RRK2UcYK+LBzUGosrGPZrK1wBzNuv4VClhspDwmytgPePzKD0UcqL3kBdOfDxnbFDkjUhmLHIkyc+g2oqLHpds7HitLfBO57lfwrM+gWz+H2aAZ3yIl/CilvNCOIA+W561KSRGyeeG8+lELcPZy37ok20J4t892Nv5UFl7PItzIVgQYP0BirKRE7nOBgUHl7v2vHMZxgdaBHudCHckezIviP8AyajvZQwyJ30EQj4inuDcU6SywmaSAleLizz6Gh2sWkb20gCjbLAfzqqX5LeK3Vj3MJI93ManNcLpYZFBjgi8W/7sDB8vhXmmEcpjkyy8snfFcI/mrjujgqw8JzQayiFhnuIlbP0BlW/CutoIJcS+zxFlxnEYwagTyATsFyufC6+Xkak6czRSyI4JjYEgeZoHzSorG4twzWdqSBv8wv4UnatBCuqXirBEAJ3AARfpH0o52fuGgm7qRsqdhvQbVmH6Vvdv++/X+8aIbNNOdPtP/Cmf8ootZBpCEjG55fjQnSj/wBOtQMZaFAP8oo9pwSGBpyQeM8Kk+XU1BG1u+FpmUk8EYGceVIuqdoHLzRxMVDNx5/l91Ge1ly83gQ7uc7nYL0zSvZ6X+ldVsbMs0azTGEt1xjNUF7LVuO1fiLNK2OECmPTXd9PVSW76Y5APPGa5XfY3RdJuREe0DLOPcgYAkep5U4di7G0mt2jleGWYHAkXmag5WJ4BO0m8aqSvkd8Uk6ndS2au+cEEsQ3xq5ZNEtmjA3AVeECkvtt2cia3cWlsskjdSeFV9TQVVb6pJLqMt0hLJ3Y4tuoP+9ErnWQ0SE7hoiCfI5xUez7MtHMY/0hboeTcT4UHyNF1+TvVhbtKl1C64JQKchh8aqk+7lAnmVj4iQ2R0GOdce8WWPh4gZEOUYcsf8ANFNe7Pajaw+03MQWVThuHypTW4YSBdxzFB2u5JWuUkXOPIUZjYDu5EJO249POhTQgRR3O/i8IA86JWnztufMDIA9PvoDVizIRIp4iCCduY86E6jdBtQumyN5nPL1NFrVldAMbgDb0pXvXPtk+M/vG+2iLK08NNbafCgxxwxj+kUXvZkijWNT81GOEeuKGdn3xZxzEe5BGoz5lRXXUAzKDIcAEVAv3kclzcNJkZlbYt0HSu2i6Y112kskgBxE/GD5kVpdTBOKQnhUKSSeg/E0yfI4RfazqN04yIESNAehJJNAwxdikNxNcOO8kllWXjf3gQMczzFFNL0BLGWAW8axshJZx/Fk9TTaFHQVpIu+2Ko1uJliiLGlO+iuNQmnUuoDDCA8qYdXOEAPKotpEJAChVs/wk1AqWvY2K1uxM9vFPFxFjG6Z4sjkT1rNppV7pmolrOR4rJvftSxZPQjPKrAijAQLw7DpXOWFMbptQKN7YRX9hILiIcWCMMK+fdV057a/ufB4YnP24r6bvRHGrAbA9KpfWrdP1guYpAO7fn9dVS5Haj2IxMPDnY/HcGtdK4g8icIIUcQ+NFwvBbtF1VOWNwRUOwCDUhx7I4bBHUYyKCWoC3DAbLgbeo3pUvlBvbgiQ/vW+2mWeYOZyPfQgj1xSldyk3UxHIu320RZ+kEpb2EAziQRnbr4RUrWZVaUIW2MrDHoOdAtO16wjk02FJ+KWNU4iB4RsBisdq7lo9QlQZwGPD5ZIoOWpOL+F1iYKi4Lep5D7qbPkGBRtVV/eDIT6nBzVdWN+VlnRxlXXHwp6+RO6A1rU4Fz441YA+YOD91Bdkkqxxlm8q0tH7yPvCd2qHfd4yBQM5IFd2lt4YxHLNGgG25xUGupNG8JjZwCetCGYWsYkglDSDoDzqfNZQXGCG4l57NmuAtIIifdH1igLWd0LiIMRhuoreeQKhHXFDonAA4CB99dZizITg0UI1KTI3qnu1Uxt9ckcnKsuKtnUvDGzHpVQ9qR7XdzBcZIogV7UZbyNgSe+UnntgbVwupWt1EwOyYP1bisi34LqOMc4osMB0OMmhet6grL3Ee4Crk+dVU43oFyXDeF85pbuOP2iXDjHGftraC4OAHPIE/XUd5QXY55mg7wSGNYyDy326U3wXMev6cpEgF/AMOmffXoRnnSYnurk42rCyyRyiSJyjr7rLsRRDIlk11eJBBIveyHhQE828vTNFfk61pNG7YW3feBGc28udipO2/wIpIa6mkkEkjktnOQcfXRWbVra/dLi9DxX4I47mEZE3qy/T9RzoPriPhkiBG/I1X/azSBp/aW31eKPvIXf8AaIW3WQdfr6ipPyZdr7bXdHEDXBku7UBJC44S46Nim67tIb+ExToGX7KgDrF2ZuCMOijh4iodl/x9fSgurXnZ6GDgsrD2mVkwrDIAOeppkbQYscId+HoDvWkegWkDhu7y3m29AH7LaPK1+2pSq8ETD5q3DHAHqKdJgqxb7VDUiLhUH1rnqF6ndkAjailjtTd+z2Vw6LxMqkgeZqmJdTlK940fFcschRyB8z8KsvtdqUKWpVmzxch1JqkbvXJZJmMaIBk7kVUFLu6e2tWjJxNKcsRz9T6Ut3MpklbbY1mS+nkYsxGTUYsxO5otb4354+NaEDJrGaxQqSPcHwrARuZ5VqGOB8K8Hbzqo9w71hvSvcR86wGOfrqKP9mLvWtJuU1XSYZyIWwXWMsp/utjoa+muymtx65oltfw7CVcuoPut1H+NUZ8nuu6lpukzxWVwsaNLxMO6RsnHqDTRF2s1qFB3V1GmTk8NtEM/wBNRF0BwE61wMwAJPIVUf66doD/AG8f/PF+WuFx2x14xtm+H/oj/LQWJqeqxwOV4/FjkBnFJ2ra/f3U4stIsLmVnPileNljX19agQdrtbjjAS7QcQ3/AGaLf+muv659oOHg9uXh8vZ4vy0VOtNAm0+Oa/1BZr+8kUgfN5IH0VHICqa7Q9lda0u2Op6jpzWdtPOQiudxnJAxVq/rhrp/tq7cv2eL8tKXyjdotV1TSVgvroSx96px3SLv9QFEVvsARjJ861rx516qMisV6v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data:image/jpeg;base64,/9j/4AAQSkZJRgABAQAAAQABAAD/2wCEAAkGBwgHBgkIBwgKCgkLDRYPDQwMDRsUFRAWIB0iIiAdHx8kKDQsJCYxJx8fLT0tMTU3Ojo6Iys/RD84QzQ5OjcBCgoKDQwNGg8PGjclHyU3Nzc3Nzc3Nzc3Nzc3Nzc3Nzc3Nzc3Nzc3Nzc3Nzc3Nzc3Nzc3Nzc3Nzc3Nzc3Nzc3N//AABEIAFsAegMBIgACEQEDEQH/xAAcAAACAgMBAQAAAAAAAAAAAAAFBgQHAQIDAAj/xABBEAACAQMCAwUDCAcHBQAAAAABAgMABBEFIRIxQQYTIlFhFDJxByNSgbHB0dIVFiQzQqGiRGKRkrLh8SVDc5OU/8QAFQEBAQAAAAAAAAAAAAAAAAAAAAH/xAAVEQEBAAAAAAAAAAAAAAAAAAAAEf/aAAwDAQACEQMRAD8A0sLO09gtSbW3JMKEkwrk+EelS49PtHx+yW256Qr+FcdOIOn2meXcR/6RRK2UcYK+LBzUGosrGPZrK1wBzNuv4VClhspDwmytgPePzKD0UcqL3kBdOfDxnbFDkjUhmLHIkyc+g2oqLHpds7HitLfBO57lfwrM+gWz+H2aAZ3yIl/CilvNCOIA+W561KSRGyeeG8+lELcPZy37ok20J4t892Nv5UFl7PItzIVgQYP0BirKRE7nOBgUHl7v2vHMZxgdaBHudCHckezIviP8AyajvZQwyJ30EQj4inuDcU6SywmaSAleLizz6Gh2sWkb20gCjbLAfzqqX5LeK3Vj3MJI93ManNcLpYZFBjgi8W/7sDB8vhXmmEcpjkyy8snfFcI/mrjujgqw8JzQayiFhnuIlbP0BlW/CutoIJcS+zxFlxnEYwagTyATsFyufC6+Xkak6czRSyI4JjYEgeZoHzSorG4twzWdqSBv8wv4UnatBCuqXirBEAJ3AARfpH0o52fuGgm7qRsqdhvQbVmH6Vvdv++/X+8aIbNNOdPtP/Cmf8ootZBpCEjG55fjQnSj/wBOtQMZaFAP8oo9pwSGBpyQeM8Kk+XU1BG1u+FpmUk8EYGceVIuqdoHLzRxMVDNx5/l91Ge1ly83gQ7uc7nYL0zSvZ6X+ldVsbMs0azTGEt1xjNUF7LVuO1fiLNK2OECmPTXd9PVSW76Y5APPGa5XfY3RdJuREe0DLOPcgYAkep5U4di7G0mt2jleGWYHAkXmag5WJ4BO0m8aqSvkd8Uk6ndS2au+cEEsQ3xq5ZNEtmjA3AVeECkvtt2cia3cWlsskjdSeFV9TQVVb6pJLqMt0hLJ3Y4tuoP+9ErnWQ0SE7hoiCfI5xUez7MtHMY/0hboeTcT4UHyNF1+TvVhbtKl1C64JQKchh8aqk+7lAnmVj4iQ2R0GOdce8WWPh4gZEOUYcsf8ANFNe7Pajaw+03MQWVThuHypTW4YSBdxzFB2u5JWuUkXOPIUZjYDu5EJO249POhTQgRR3O/i8IA86JWnztufMDIA9PvoDVizIRIp4iCCduY86E6jdBtQumyN5nPL1NFrVldAMbgDb0pXvXPtk+M/vG+2iLK08NNbafCgxxwxj+kUXvZkijWNT81GOEeuKGdn3xZxzEe5BGoz5lRXXUAzKDIcAEVAv3kclzcNJkZlbYt0HSu2i6Y112kskgBxE/GD5kVpdTBOKQnhUKSSeg/E0yfI4RfazqN04yIESNAehJJNAwxdikNxNcOO8kllWXjf3gQMczzFFNL0BLGWAW8axshJZx/Fk9TTaFHQVpIu+2Ko1uJliiLGlO+iuNQmnUuoDDCA8qYdXOEAPKotpEJAChVs/wk1AqWvY2K1uxM9vFPFxFjG6Z4sjkT1rNppV7pmolrOR4rJvftSxZPQjPKrAijAQLw7DpXOWFMbptQKN7YRX9hILiIcWCMMK+fdV057a/ufB4YnP24r6bvRHGrAbA9KpfWrdP1guYpAO7fn9dVS5Haj2IxMPDnY/HcGtdK4g8icIIUcQ+NFwvBbtF1VOWNwRUOwCDUhx7I4bBHUYyKCWoC3DAbLgbeo3pUvlBvbgiQ/vW+2mWeYOZyPfQgj1xSldyk3UxHIu320RZ+kEpb2EAziQRnbr4RUrWZVaUIW2MrDHoOdAtO16wjk02FJ+KWNU4iB4RsBisdq7lo9QlQZwGPD5ZIoOWpOL+F1iYKi4Lep5D7qbPkGBRtVV/eDIT6nBzVdWN+VlnRxlXXHwp6+RO6A1rU4Fz441YA+YOD91Bdkkqxxlm8q0tH7yPvCd2qHfd4yBQM5IFd2lt4YxHLNGgG25xUGupNG8JjZwCetCGYWsYkglDSDoDzqfNZQXGCG4l57NmuAtIIifdH1igLWd0LiIMRhuoreeQKhHXFDonAA4CB99dZizITg0UI1KTI3qnu1Uxt9ckcnKsuKtnUvDGzHpVQ9qR7XdzBcZIogV7UZbyNgSe+UnntgbVwupWt1EwOyYP1bisi34LqOMc4osMB0OMmhet6grL3Ee4Crk+dVU43oFyXDeF85pbuOP2iXDjHGftraC4OAHPIE/XUd5QXY55mg7wSGNYyDy326U3wXMev6cpEgF/AMOmffXoRnnSYnurk42rCyyRyiSJyjr7rLsRRDIlk11eJBBIveyHhQE828vTNFfk61pNG7YW3feBGc28udipO2/wIpIa6mkkEkjktnOQcfXRWbVra/dLi9DxX4I47mEZE3qy/T9RzoPriPhkiBG/I1X/azSBp/aW31eKPvIXf8AaIW3WQdfr6ipPyZdr7bXdHEDXBku7UBJC44S46Nim67tIb+ExToGX7KgDrF2ZuCMOijh4iodl/x9fSgurXnZ6GDgsrD2mVkwrDIAOeppkbQYscId+HoDvWkegWkDhu7y3m29AH7LaPK1+2pSq8ETD5q3DHAHqKdJgqxb7VDUiLhUH1rnqF6ndkAjailjtTd+z2Vw6LxMqkgeZqmJdTlK940fFcschRyB8z8KsvtdqUKWpVmzxch1JqkbvXJZJmMaIBk7kVUFLu6e2tWjJxNKcsRz9T6Ut3MpklbbY1mS+nkYsxGTUYsxO5otb4354+NaEDJrGaxQqSPcHwrARuZ5VqGOB8K8Hbzqo9w71hvSvcR86wGOfrqKP9mLvWtJuU1XSYZyIWwXWMsp/utjoa+muymtx65oltfw7CVcuoPut1H+NUZ8nuu6lpukzxWVwsaNLxMO6RsnHqDTRF2s1qFB3V1GmTk8NtEM/wBNRF0BwE61wMwAJPIVUf66doD/AG8f/PF+WuFx2x14xtm+H/oj/LQWJqeqxwOV4/FjkBnFJ2ra/f3U4stIsLmVnPileNljX19agQdrtbjjAS7QcQ3/AGaLf+muv659oOHg9uXh8vZ4vy0VOtNAm0+Oa/1BZr+8kUgfN5IH0VHICqa7Q9lda0u2Op6jpzWdtPOQiudxnJAxVq/rhrp/tq7cv2eL8tKXyjdotV1TSVgvroSx96px3SLv9QFEVvsARjJ861rx516qMisV6v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data:image/jpeg;base64,/9j/4AAQSkZJRgABAQAAAQABAAD/2wBDAAkGBwgHBgkIBwgKCgkLDRYPDQwMDRsUFRAWIB0iIiAdHx8kKDQsJCYxJx8fLT0tMTU3Ojo6Iys/RD84QzQ5Ojf/2wBDAQoKCg0MDRoPDxo3JR8lNzc3Nzc3Nzc3Nzc3Nzc3Nzc3Nzc3Nzc3Nzc3Nzc3Nzc3Nzc3Nzc3Nzc3Nzc3Nzc3Nzf/wAARCAB5AKIDASIAAhEBAxEB/8QAHAAAAQQDAQAAAAAAAAAAAAAABQMEBgcAAQII/8QARBAAAgEDAwEFAwgFCQkAAAAAAQIDAAQRBRIhMQYTIkFRMmFxBxQjM4GRobEVJLLB0RYlQkNkdJKi4TREUmJygoTS8f/EABUBAQEAAAAAAAAAAAAAAAAAAAAB/8QAFhEBAQEAAAAAAAAAAAAAAAAAAAER/9oADAMBAAIRAxEAPwBpo+mae2kWLvp9m7NaxFma3QkkoOelPBpWmk4/Rlif/Gj/AIVzo3Oi6eP7JF+wKeoGBB5yelQIw6NpzEn9G2GB5G2j/hTlNJ0nkHS9P4/skf8A608tkyj7sU3uyUQ7Rncdpx6UUwmstKKnZpdhlzsj/VI/v6U1m0nTlIVdPsyiHG4WyZZvXp0p5g7ppFUgRLtUf8x605t4cKgBzsAyTQDRoVi6kjTrPI4/2dPv6UhcdnrNzhLG1GBknuEH7qlKRKhyOoFbEIPJGN60RD7fs7aYZnsbY56fQr/Ch2rdn7ZWULawITzkRKP3VY0NqqxjgccUw1O0ThmAITmgr0aPAsfjtoNpwc90ufypK70iE93stYlXC8iNfX4VPDaI0EjlF4XHP30hc2aOEwFyQMY6UVCJLK3UAC0g+jbqYl5H3U4bTbSNh3drAVfxLmJTg+Y6Ub1DTt1vMuPESTn4dKCpcyRR92/O1+CfI+lUYIbNZTCbS08Qyp7lPu6Uzure1V8LaW+6NhuAiXxDqD0+NK3YKFJFbcuc4I6D0rmFjIm/I3KcUCUkFk4z81gKN5rGo2ny8q4iitJAY5ra3GDt3iJR8PKuZHMUxjbBjcZGOgNIJIEuEZwQvsnPnjoaCRaPb2McxSWxtJCODvgQ/uqVxaTpTJn9GWHI4PzWP+FQ7eY2imUZVh9tS7SbkXEAA4wPWgqfX4YY9d1JI4o0RbqUKqqAAA54A8qyu+0YP8odU/vkv7ZrKiLL0Q/zNp/91i/YFEomZuBg+/0oXoh/mawHn81i/YFEoz4sDjHnQE7WMMwVeCwx/rWXGwzhVIwOKUs42C9+fZA2oT5nzNAtYvvmamfghG++gVWdY3nDtgKMn8aQGpxuMJINm6odqWsObhtpIEmQefQ5/fTfTL4rINxO1Sc1RYjamuXDnnFPFuFECSZxxgVCjdSXt0hhjJThRjz99SkATd1bRclCMmoD9qwYFeM7sYoVq03d3CQP7RB+0US05P11ZcHu2ZsH1wMZoF2hYy3rzgDaE2g56YoOTdKts/eOSSDmhWm6oLkYxwjFeaAatqJs5NpdmTrgUx0yWSCOeZc7O8Bx8c5qqnVw6ZXzD4JqIaqqo4TPDSMuR5U5l1N2htWQklQwP2UK1G5DwpdE8CTcQaDUE+Po5SSG5IzyD60nC6w3bxuMB+CfIN6/dTaaRGfLsEJ9lhzn0rbyi5hXPEijG71IoEbuYK/dyP4GJKk9c0uirLEpc44/GhOoK0p7weLgEfHzorprA25jkXJAO7Pn8KArbEND4z1UcZ6EUd0OfZIQoOxvL0qNWuSRGTweY2A/A0WtiU2Sx5XPtDPSgh/aHnX9SOP97l/bNZSGsyBtYvmyebiQ/wCY1lEWnoBA0mwY8BbWPP8AgFFLeJpXTAxvbC5/pUJ0nEeh6fk8m1jJH/YKOaRuBkvJP6ICx1ASupUtrZkQfULjI8288VAO01wzSCEEu55ZR76k9/cgI8jElE8WPWoZcyvMTNMQHdi3vAzgUAK/TdA205MUg8Q9/FTPS/k11G4sIrqC8RZJhv2uvCio3qFu8VuyhQGkYHHvBqw9UvdYm0XTrS0ZrdGCiaePqFxzVAxOyuo6O6j5zBc8+Pu35+7FWJomj20tkjpEElPUt1zUHh0PU4RLDHcTu3eDunJyu0+ZPrU27Pm7067S2mnE8ZAG4Dg1AXbREMcSxnaqDjFC9S7OQPAdyocZOcVLfwoNrd9HbQkHxH0oKM7VaN84vO60+CQ4PilYcE+6mVl2f1Uh1jglkBI8O2rE7TG6mhdLQqjmMuUXjAobomj3t1P3cWqvAyx7+/KYGfQ0EQg7K68fCLUgKSfEcU1l069bNnPauuMklhxmrStu0V7pl0llrtqJ0Jwl1B4gvvOKMXdjBd7hsBY+IEiivON2slrujkBGw4waTS4O+QA8rzVgfKL2bFqpuVwdxquoYfpAR09k+8/wqh29tuCT5xGp5p1YvkkeYOc+6nFrbCXTTCxPOVz7x0ptbL3M694fcR5UBW3CxXmG8xn456EUTUKUDHgMMkg9KawwA7DnJQeHPmtLWX1QQZzuKtnyoIJqbZ1G6O7+uf8AM1lc6g/6/c8Y+lfj7TWURa+lI0mkadEpyWtov2BUkmxDBHCuAsa+IerVH+y2XtrEt0S1jP8AkFFnLTAyAk5ORmoBd/I0xaNW8OfF7xQ7u4hPvKBlTk5/AU/vGERkC+JifCPShV3KkCSOzfRoefV29KBa1thqOr2sK+OSWQBQPdzV1WOjRxQRoVHhA8utU58lrG97biSQcW8DHHoxPNX5H7AoGB0qD+jCpPXmtwWSwybmAPPHFEcUkygsMHNUc3MhjiJqO3UfzpwXwcHPNHdSyIjgcYoTbtG77WIFQbhtIyyh41DHgFRxS76PFyVUjPpT22iZRlWDJ8KeAECgi82hRO24IuOuAMc1qKxMEwcblxxjyqTSA4/0plcEY5GPjRUE+UOz+daRICBuGCMeXNUzNphEBki5KOGP31e/afbNp8qe4nP2VU9gikypJhlk3Lj0NUN4LUmNnTo6BwM9GHWhd9CRKGIwpGcdc0ehAjaNDw4GCpNDLpCz5U+wzKR8eRQP7WPMStH5w4BriGTuxjH1g3Z9SK6guFGjwMow6rz9/wD9prJLmzjdB4on/DzoIdqL51C6PHMz/maykbwk3c5z/WN+dZRFraLIbbSIDnBa0ix9qCpCCUsrVVIywPP2VHLLx9n7PAztt4v2RRrUp1isLSZOFCbfvFQCzIokllYhgpCr780D1lZLpD3QHdRlto/4mA4pO8vT3BQnAJZgB1rqzuFn02YK3iVwyAdScVQY+RUn+U0oblntyzE+ua9AIRjFefvkol7rtoUIwZYSAPuzV9CUBM1CurqcRgBcbjxSsS7Ux1OKEt+sXgBPhBzRKQsB9H1oN3WDEQSM486ArZtvkP2inV6btlOMZ9aZGK8z45iPhQOrG/NvdfN5TlccGjisGUEdDUehtfpA75YnzonBKYwEzkeVFPmYAc0IvZMb/wAKeTSE+dCbxyd2KABrpJtJAvXBzVSLcGGadGIzuyKtXW3228mTVQa0jBnMf1jMQvxohS5uc3McwYjeeOetbmJBLLxkqxB/Oh86sPmK8NhS+fiafyMO5nkkIyGC/dzVU2iutsctuxAwP31zBcYMkLHg5wRz1oNfXeL+Rl8yVxWJcEsWVj4QAcetAJuGfv5M4zvOfvrKycgzyHPVj+dZREkXtJeyW1rAjCOGFFTYvVsDH7qmEGo/pLsxGQ301u2WA5yvQ1WURxCuOtGOz+tHS79HlDNAQVmTHkepoHU7Elhn2c7T6ikbW47kMrMeR7Q8qM6la2w/XbORXt39ll5I9xFDrGwh1G9FpFKiSzZEOT4S/kp+P50BLsDe/Ne2FhOzHY0m3J9GzXpGNA0fFeTEuprHUcENHNbyA7WHKsp6H7a9Qdj9Xj1jRbW9jP1qAt7j5igdsFsfnF06s2xc4UZJHuFALHt5DqNw0Gn2c8sqe3GVwyj1x6VMJFDBgcYYedVnqmmvofaqLVLMFGRskA8SKeq1BLT2hgC/rNrcwnzzETk0i3aK2ky0dleuFGSRERgU8TtJpsrR7zKPM7ozhD7zTa/7VWMLzR26vLIVG0qpwaBrL2ijRsSWV9Hxu8UJ4FOdH12y1Z2itG3MntArgioxNrGsa1dskUQijkTu3RVzj35qWdmtEi0mDaADKxyz+Zoot3B2ZJoXeJsbBo+5CpzUf1WUDJHpQQ3tXcBIW9OaruSMTsVbGWyf+kevxo38oVzcvdQrG22FT4ttRC6uriZfm8B2hvrJfNvhVQvhbq6Zoxtgiwg9do86Fa1es4kjib6MucEeeKXuZjZ23dbssRgAdce+o9duxCoPL8KLCMrFn3HrjNdpMVDhSRu5pIZPLc1igDG4856UUmWyST51lYeprKIcx/VoPdW5MhccHNcofo1+Fck81QtBe3FtGyRue7b2k8jXInfvN7Md3XKnBHw99JdRWhnoKCR3GoWWuJ32pM1rqoUA3KrmO5x5uPJvf0NWL8kXaJdNmGl3moWzxXBzAsbElX8x8DVLkYpa0uGglWRGKspyGB6H1qD2Z3gYZGKZ6jpsGoptmQ5ByGHUVAfkz7dx65bLYX0oXUkXHPAlHqPfVkpICowPtqIDfoNlyqysV8s0i3ZyJjulLn4cVJQAw8Q5rh2A4wMUAm002K1x3aBffT5W2uOeldS7UTIoZNdhNzZ5NFFLu4AUjIqMalcgb2yOPKub7VVgjd5pFAxwScYqC6j2hn1GcWujxGZ3OGuMfRoP3mgC9t9Shtyz5BLN0NQGTW3LkpCoFTn5Q+z0Vl2cjunnd7gSAsz8d4T1wPdVXtwaodyahK77iBmm0kzuST51yqlgeQMetc0RvJ9aytVvig1WVlZQOU+rX4VvaN3iBpv5D4VqqHLDA4rnHnSFZRSpzzRLs7pJ1fV7Ox3MvziUJlRnGfOg9LW316fGoauK3+SzWtC1G3v9Iu1uGgkDKkiMjHnkZq47RpTEhmhkjkIBK7TwfPBryf5CttUR67DMB7L59ymkZC+72H/wmvJFYaD1Td3D7giRyM3koU5NCp9J1m4DSjuoz5KVJNeax9ZSg6iirx1H5OtV1d1N/q7dz1MKREZo/pXZWPToBFEjALxnu+vvrzfWhQX7r3yeRdo5E/SV1drDExYRopAaqm+Vrsrp3Zm+sY9KRkikiIYOcksD1qNt0obf+2vwohqa1WHrWVSsrdarKDKysr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xQTEhQUExQWFhUXGBcYGBcYFxgcHRgaHBgXGBYYGhcaHCggGBolHBUXITEhJSkrLi4uFx8zODMsNygtLiwBCgoKDA0NDgwMDisZFBkrKysrLCssNysrKysrKzcrKysrKysrKysrKysrKysrKysrKysrKysrKysrKysrKysrK//AABEIALcBEwMBIgACEQEDEQH/xAAcAAACAgMBAQAAAAAAAAAAAAAABQQGAgMHAQj/xABAEAABAwEGAgcFBgUEAgMAAAABAAIRAwQFEiExQVFxBhMiYYGRoQcyscHwFCNCUtHhM2JygrIVkqLxRMIWJEP/xAAVAQEBAAAAAAAAAAAAAAAAAAAAAf/EABQRAQAAAAAAAAAAAAAAAAAAAAD/2gAMAwEAAhEDEQA/AOOWO0mk8OGoKZ9IrS2s1r25u7vVK7XSETK3XNa20qgLxLT9aIPbkJlwOi3WoEuBaYjNS7VamVK00RA3W9tlGqBNe1oL2tLjMKJd7QajZ0mUyveyw2RpK2XfXo/Z3NOT4OaDV0hvHrCGA5N+K03FZS+phzz/AGy9UvawHcDnOfin/RiyvFRpjMaAZkzGeWQCB9Qu+tZ5Ds2Gcsyp9kYx7SRAI9JB19E8q0alQAPkRw28TzXtjuiSSBOmLTOMs9kHM7bTmtGHjDgM+4ZZHlqj7JU0wO8Auy2S7GsPusHISf8AcSp1SpSAwvYxx4ED0jZBwt1B41aR3EEHyWmV25922ao12FmCRqIEa6CO/wBVz/pB0cDHvcM2vDS0gaEkB0xodZHigqGFYEKQ5hAmCB8Oa1OCDyzjtN5rpV0fwxyXOLMO03muj3V/DHJBKYqP7Q3Zs5/Iq8M1VE9oR7bfrZBUAV7jWdCgXaLOvY3N2nkgjrY12g1WtT7JZXAhxRQ263lsqI6iQYIIVnZeIyEJhWs9N7RESiKtUul0AtzlQ32ZwJEaK5VqWEBsQVGNnwkg6lBUFsoUS4wEytF1EPz90lMm0mUwI1QLrU5zYpgaqNbbAaYB4p+6yNccZ1CRXhWLnETkggthbmUZ7gtcZ5KVZRnqisvsI4+gXi3OcUIjC9G9lqwbQmmFJvwYSWxoSorbX2QI7kE246cF3FOm6JTceI4ieKdAIIF5t7BVcpUZjKfGPrRWe8R2Sllz2TrD2hDWkmfGY5eqDK47pNV4IBABgGJxHcZ/FdDu2xsoHbH6NnTx+slAoOFnY15H3jxFNnAagx6phYKOFjn1T3u4k8PX1AQOrOwvMeMz8No71Iq2oMyzyOQ48hr4nM9yg1q5Y1rRlUqbRo38I495P0PLOCNcycw4nRk5uGwkiAOEndAwpWlzjpBjyE6mN52UmyUWOM6H85znlr6Ly77KTIGp01MDdx4uMb7HvVgstyN94zPOZ5hAopUnOcWt027+YKX33dbmUzMZgyCNsuHdI8le6NjjRVjpbYy7bTvIPmEFFr9GKdcHqSadQjJsiMp3gnXdUi/Lsq0pLh2w44mwNvxCDp4LoV0S2tBlj/w7jvU/pb0YFrpY8MWmmC5onJ41InccJ0nXNByGyuk0zx24ZkfKV0e6h92OSoNosRZUJeCw4vdIgDYgA5gjLiCCr9dOdMckElpVF6e0y6o1XlpVN6Z2OpUqNwCUCOW02CNVLbVaWjda/wD4pXLcTjolD6zqZLMjG6BlWot1j0WBtAiFFoWouOYUMuh06oJ/XZztKa0LUBDp0VZe6St7bYYj1QOb0vlz3tIbkNclEq30S8GMuCXi1uAiVNulzS6XAE7IC9ryNQgDJS6N2uLWkuKi17re95IAAK1fbqlI4SZAQZXpanB2EGAEvbUhOOtpVRnAKw/0kHMO9UCtpKk2WnnJUpt2OEwttGwu3KDQWoWb7I6UIHfTuyhtRxAyccuaX2Sg3A2Qrz0muz7RQybm3PT0VMp04EcEG6w09VOazJa7FR7Mqb1OQQL69IuMJpdViBI0wtzI9Z9FpqUcInc5Jq5uChAHbqZAc/2+KCLZ3GtaMR0xEN7mtEud4CBzLVYbBT66uGgRTpme6dZO2Uk80vuqzNa1ztocxvJn8Q57moHD+1qZ2N3U2KpUyxVA/PkJJA2kuaEEOzNda7RUIJDXP6phOcAD7x/CIBHrurHY7DiJefcb7oI2GVNvIwXeAUHopd3V2cR75Dac6wXkucfKD4p/abQ1pbSbwnzIgeUeZQTrA3Cde8pzZxxVfpu7Xy4qwWdyCbSCg3zYg9qm0nLc9khBxvpPZ3UyHRBaciPirPcF5i0U2iQagAz0xZZfp4FMOlt0B7HfFc6u0OovyOHAXERwxAx8CORQS/aFcPZNVodBIxNOlNwiCOAOh5hQrn/hgcsl0xrWWmjLmy2qwh474z+K5HeYfYqzqLgYaey78zD7h5xke8IHgpqpdLr0fQcMO6aUL6nOFUOmdsNWoMsgghV+kdodIx5FKzLiScyscJ4HyXsHvQZNaQV7UO+6xBPD0Q4HgfJBipVCg2CXHXIKM0kbL0z3oHbLAHNGi3Cx4HBwSqjeL2iNVINte8tGYE5oHLQXHXJKb3sQBxaphelqFJjS3MlIbXeD35HIII9Ro2K30KxH4oUSV7CBvQtBOjlsFZ3FKKWIaA+S2hz8xB8kBUtjpKFoNJ3A+SEHfajAAQTqfoqldILo6t2JmYOZHBX277fRfTlw7Y1B2KjvupzwXuHZ7/rRBzenaSBC3stpce4aptenR7Mmmcp02St9kdTkPEH48EG0Eue0HTU+p+CsFvhjw7amwu8A2Y8YHmlF2U8RnvDfCYd8CnlppYy4H8bmt83sHwaUBUs+VOlBPYJd/wAS8nxeUzvkAUG08hJbyGNzahy8R5KFUcTMe86m8tP5Ze8g8+y0eCmXy8B9GmJgVsPOHEN9GDzQPrnoj7obAvqEcQAGDyxDyS8DFULyfek/Xip1irFlCo7VzKdRw8XVXx/wVAuPpJXaQLQ1sZQ4bDLLvQdFYE2p1eyDx+vrkqrSvljg0tIOcETt3K4WWz42NI7j+vzQS6FUASTHNeNvyhMda3hrlPCdFSumFjkzXrCnSboJOcmMgNSRlutNw9ILuYW06YaDkJewyTx0QdDqtZWYcJBB3Ga490rodTVw6Q/P+l24+t12Gz4HND2EZ7tMg+WRVN9pNyuqUzWpiXsBlv5m7hBF6EW0FhYTJDnAd4BLf/Ueqi+025uso9c0dqnLXDi2Rn3EGM+DikHQq3zhjZzRBOeROESNcsXD3V1G0URVpOacw5nnlB9CEHAwwNbiGhBGe05KMQDqFMvezvo2ipRdk1rjBjIzJbnvvCiAd6DA028AvOrbwC2GF4SgwwN4BBpN4BZAL0hBrFBv5QshQb+ULJeoMRQZwCW2+q1rgITN9QNBKS17zpn8JlAyDWuaJEjvXv2Zke6FHu+1B4y2U+EGptlZwC2CzM4BZNaswEHtOzM4LNtBvBZ02r1jEGo2VnBC3FqEFptNsGLE0Qd0wHSNzqeCISe3W2nMALClUbGI6IHt0Um1KkSIH0JVOv6tjrloz7R+MD67k+Fva3NmpSGzMmsXcDlzmPrmUEug3CWAHQ/AZHzKeAAlo1GFz/Jr3DyShrTj3gM+JICYWd5NYt4UKn+Bj4HyQZXYQa9EGCPsWKNJmTH1xUy9a46xrna9bPKGZnzIUOxtw1acH/xC0E/ykgenwUu/2DrLPnrUOkZyW6+DQgbG9Oqs9qcQJax0T/TXcJ8lzxvSRlqovFakYGIYqYGJhABxOZEYc9s8jlkrq+xGrTrMJjE8EZaAMez/ANlpdYeqpOa2G5bDfmfkg5R0UvOoyrgklvwz719F9C70x0wDwyXHLv6Ptp4nuPbJldK6AEtEHfMIF/tIuyq+oHktLSSGzJLREkgSJcdJ2GmqjdB+iNOnRq0nllRlUyW1KQJYTGbT72gG+y6faaTHNPWAYe8SEnddtP3qUf2koInR3o0LE7/69RxpPkvY8zns5h2jSDOSsbu0DiC0Xew5TJ5pg9uSDhVtsQsV5PY0w2rVDxJyGKYGewc9w8d8l1Xo7WL6TJ+hmFSPahRaHgmAS0EGN2PafPtf9J/7O7w6yzsdEGSD5/MQfFBz722Xc5j2VGkgOBBHGI8so81y19tfriO36L6G9qt2ipZahMfduD5OzT2X+AmfBfO9WnptseY7/JAfbH/mK9+21PzH0WgheIqQLbU/MUfbqn5io6EEn7fU/MV7/qFT8xUZoz4LKq0A5GUG51tqOylazZytS2dc78x80R7TqOYcjC3C8qn5lFLidV4ipovWpxXv+rVeI8lBQgYC+avEeS9F9VeI8kuQgZf63V4hCWoRHYLXYzMwvG0SWRAlWC3WAzk4KJZbodi95AvqUixpkDTJRLsoQJO8u+Q9E6vyxlrczsT8I9SEss7c8hoGgDw/UoNljZkSeU9zRJPxUS47ViqWmocw2lhHfmAfRzkwtBDAaY16txdyM5T3/JV26HllntboktNNw8gSOWyC33eB1tHQg03N8CMQ/wAlEvCtifZT/UfSkf1RdZDXWeD7jSPDqst+EJd0rtEdU1gzwbZQHHT0CCzXVbcUd8nkCV7flpDKZdsASllwyGNnU6p3e1mBs7p3EeaDn3R9prl1rqvhuItY2YEDUnvlXXolfjesDT9ciucXXdGMOp6sxTE5TxhXfol0TLXcG8MsuXeg6beF/MpRjZUcD+RhdHP9BJVP6T2x9irCtRnqHmXMP4CdeQz8Fd7EGgDISMpOvmtd73U2swtIGYQQujfSFlcAg5lWQukLjlusL7vqtc0/dlwDhwnIELqVy18dNp7ggpntasQNBlSYwuLSe54gx3yB5KH7MbT929gAwNLMPEiILj3wPRWf2jUA6xVJExDo5EFc89nVoLagaPdxE+6WziJIgHYBoQdQvyyio17HaPY5p5EEL5ZtVkd942M6ZziBIxFuKPHXkvq22GXM/tnxkfNfLXSQFlrrDTtOb4TBHmCPBAnqHPy+GaxQhFCEIQCEIQCEIQCEIQCEIQCEIQCEIQd+z4nzWQtDhp8Vtc1a3MRC2/a7nNE6Zj4H5KFd3adPcPPswmlso4mwkl11ofhO3yMfJBLrNh1Z7tIjw1+RVfsNSLNaydC6i3lD8R2OzYPNWK0uBYTGoBI/qH7FVizumxtgZvqux6SQ3EMQAzgOgePggtF0P+7k7Uy478D6tySq8KxfUI3aGMPMNAd6yp9C1Np2eo9+QAE+PaLfLJJrsdjLnHUnEeZQWi5syB9aqd0ye6nRgcPU/oEvuS0htRs/H6zVw6QUG1LPjyyGaDjdkv8AaxwpUGGpWdkOEx6pr0cuK87e8nrzSa0AxicAcQJAAbGeS0Wjoi1rxVouLTMgaAcoTK47XeFFxbTjOM8Q2mNR3lBd7r6F1X06X2m1vJcDoYcDGIdo5k5Hy1Sfpbddro1KNK7rdVe57iHsc/F1YgHETOkyIj4LfdlhtVoINesQyYgEzAGmojNdAuy6qVESxgBiJjNBS74uWr1NOnXqGrUdGJ8AdoEEwNleLqohlNoGwC0XxZ8WAnYqTQPZQJun1YNsdQnu4cRlmua+zmyuqWpoptdgAlxOgEGP8oA5q59KL5ax7aD6PXtdic9sA4W/hJB31jkmXR+uAz7uziizgGgF2XAAeeaBraff7pYPUlfMHTV82+t/WT5kvP8AkvorpBerbNZ6tZ59xjiM4l5EACfABfNNvtXXdo/xdz+Zpzw82zh5ADZArQvXBeIoQhCAQhCAQhCAQhCAQhCAQhCAQhCD6IctTwpRYsHMREbAqbf56iuD+GcXmVeHNSnpJc/2ilA99slvfxCBNZ7aH04BE+6fAkj0KSXfhLu25raTCPeIAwyXOH9xEb6hQXULTZSOwXNnYcNMteCTXveDX5dWWmTMnQ5aIGvSe+jVotbSP3QqOxfzPMPn+nNwHc1M+jlqBa08R+yqFG0N+zVaZ941KT2+AqNd6PCm9HLbEsPNvzQdCpPEgzmrjZLxDrM9p3aQub2a2A5HVMad5FrCJQMrupuczCT2hkm130Sx2ceP1mqxdl4wQZ0T6heYJ1H13bILrc1nAGZKsLBoFVbrtowgzqrBStgKCRbBLYSW/L6ZZKDqr9smtGr3HJrRzJAUi23jPZaJPHYLn/tZxNu5zyTiNSkAeEOxZf7UFb6P9LKrnVa1cNxVHF2f4fytz2AgAQMhqrFQ6XtqOcDWiGPdGKAA1hcT4DPRc7o16Fsa3FaBZqo99tRruqe7d7H02ksJ1LSIk5ZZDGtVpUKbqVlqG0Vn5VbQWltNrA7EadJrs3YnAYnOiQ2AMygmdP8ApfUtgDGNIpNnOPe0M5abaqhwe9PmOaxhaCAY9VHs1QtBLnSgUudJk5rxNmW1oMyPrkFPNnp1my5sHZ41/dBWkKbXu1wkth7Ru3PzGoUJFCEIQCEIQCEIQCEIQCEIQCEIQfShasSxSBTW1zGsa59RwYxolznGABxJOiIhts5OyrvSTpjZrHLZ62sJ+7YR2T/O78PLM9yqnTf2kOqzRsZLKWYdV0e/+ndjfXkucoLJf3TW1WnEMQpMP4KeQPN2p81W17C8RXrDHqttkqAPBOk68O9aUILJSrEmAZ4FMrPb4ycJCqVitOFwn3d1ebLdnWU8bDKImWaix/uu8Cp1O5Yz6yI+tRsk1ioEPG2au9hu84Ydnz1Qabkq4Hdqo0jIRJ+atLKj3Nx6MLoHf3+aqta6y04m5RKuVxsx2dgO2yCVZgDmNPqVTfbdSP2Ck1o96uwf8XRPDOFeqNCGxok/Tu7DaLI6kNfeb/U0h3wDvRB86UrMYgwCCWkHKC3LzXnV9rC52EbRMTv+qtF/WMOZStA//UYKndVp9knm4CfAKv17OHAeKCHXhpyz71Fq1SY2HBbevLcjmQiq1roLcjugjBWSjUH2Wd5hV2pTI1TJtSbIQNnj1n9kEa66xbUBB5prfN0B0vo66uZ8S39ErutkungnljtR+0OHCPgEFWQrHf8AdYM1af8Ae0f5DzzVcRQhCEAhCEAhCEAhCEAhCEH1JaK1OjSdVrODKbBLnHh8z3LhfTvp1Ut5wMBp2dp7NOc3HZz41PdoPVOvbN0lNSuLHTd93R/iR+KrwPHCIHMlc1RHoQAsqXkptET9efJFaHWnKMIExJGRKx6oFvZMkDMb/uprbICM981FtVkcwztsR6ctERFQpQAqQNH+juff3qMRGSK8Vr6EdIOpqCnUzpuyz2/ZVii4TmJHdr4d6l3cGMrM64F1KYcRrhORc3gRr4IjuFS7ab4ezf6Gfmn11UBGmfyVSpWO0XeRjJq2bItqtEwNRjA88Qy4wrddV5MeA5viRugk17BM5arZcrsALTsYUtlQHfXfioNemQ/KY+uCB03PNY2qkC0/y5/I+hKLHoIUttPLmEHI+kNwFr7TQA7NX7+j3PbmWz3tI/2lc1qGNt8xwX0Zbruxsj8dMy3TYkiY2OY5LinTm6BZ7UcI+6rt66me50Y2+Dj6oKbedl3GvySwFP6zctfr6KRVmw4oNj6mJueo3UuxNmhWHI84IUFrQRwKb2Bs06gjPC74INNz05a496n0RhrPcdC1vw/ZQ7rOGhUdvOXoi9LT2GRq4EHz/wCkDi7rRMnZJr+u4MONnuO1H5Tw5Kddf8IHRT7NDgWvAIOUIKWhS7zsRpPLTpq08QoiKEIQgEIQgEIQgEIQgzrVS9xc4kucSXE6kkySfFYIQgyaFIpUJ2P6bLRTKl2cZ5c9fDxRG/A8e7txWxl4fhqt5yPNZAROfxPitwYCCHCRl9DhqEEC2XeIx0jLdY3HLiFra0VR/OB/u/ePNb61F9A42Hs6x8jxHeiuwForU/72j8J4oFeinWUdY3Adcy09/DkVst9APaKrBM++Bx4x8VEsdXC4cEHefYxf/wBpshstUjrLPDWzq6kfdn+ky3lCstbotTY/FRmlnJa33T/boFwvovfH2O20LV+AnBV7wTDj4dl3gvoe675pVw8NcMVNwbUaZGFxAcNQMTSDIcMigxsdmjJxGXdCZtpNhaqtM7LKkgyFnjRbmojJYtKDQ50VIj3m92ZaQPgSuadKLs+12G1saMVa77RVqNESTSfNQtH9rnAf0BdIthOOmRGpn4x4xHiqXYLV9nv5zXfw7XTwEbF7M2+mIf3IOITIy4JXbae6vftG6NmwW17AIo1ZqUTthJGJn9pdEcCFULVT4b6IE6dXJWBOHcgjzy/RKalNZWaqWPDuBQTGOw2Y8S+PTPlosbQ3EKDP5ZnmT+i2XyIgDRxLx4gT6ysatQNNMnakBzzKCe18YaY0+WymtdBgapJYq5xTHf4ZpvQMmeKD296QqAN/EQcJ4ECY8YhVRWKtXJtFNrfw6qFfFlEve0QA4hw4ToR3FAqQhCKEIQgEIQgEIQgEIQgFKsrXEiD9ZfshCIljG33og5+ufxUxjo1EcYQhBtHuxqDrPkltQdTUy/hvyI7tx4IQgyuuvgeWbEkCdxwMLZeF2hrpbprB+C9QgkUqQdScNcMH5H5K23FYn2ywvc5vXik+lTfRnq3YKTXEYaoIxEtqTD5ANN2XaBAhB3qziGNAmMIiczEbncowwUIQZgrElCEEW3NyngQVQPajZXMFntbMn0HseNvdII3/AJQhCC1dOrhbet3AsgVQwVqDjlDsM4Sdg4GD4cF84NGJucz9ShCCNaKHmoJZIJ3br3jb9EIQSKrsVBp3Y6PAj9lpth7UcA0eg/UoQgk0XhoA4iR36zKZ06mBhcV6hBhcVPETUdq4+g1Wqq6a1ZuxY4+TZ+KEIESEIRQhCEAhCEAh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data:image/jpeg;base64,/9j/4AAQSkZJRgABAQAAAQABAAD/2wCEAAkGBxQTEhQUExQWFhUXGBcYGBcYFxgcHRgaHBgXGBYYGhcaHCggGBolHBUXITEhJSkrLi4uFx8zODMsNygtLiwBCgoKDA0NDgwMDisZFBkrKysrLCssNysrKysrKzcrKysrKysrKysrKysrKysrKysrKysrKysrKysrKysrKysrK//AABEIALcBEwMBIgACEQEDEQH/xAAcAAACAgMBAQAAAAAAAAAAAAAABQQGAgMHAQj/xABAEAABAwEGAgcFBgUEAgMAAAABAAIRAwQFEiExQVFxBhMiYYGRoQcyscHwFCNCUtHhM2JygrIVkqLxRMIWJEP/xAAVAQEBAAAAAAAAAAAAAAAAAAAAAf/EABQRAQAAAAAAAAAAAAAAAAAAAAD/2gAMAwEAAhEDEQA/AOOWO0mk8OGoKZ9IrS2s1r25u7vVK7XSETK3XNa20qgLxLT9aIPbkJlwOi3WoEuBaYjNS7VamVK00RA3W9tlGqBNe1oL2tLjMKJd7QajZ0mUyveyw2RpK2XfXo/Z3NOT4OaDV0hvHrCGA5N+K03FZS+phzz/AGy9UvawHcDnOfin/RiyvFRpjMaAZkzGeWQCB9Qu+tZ5Ds2Gcsyp9kYx7SRAI9JB19E8q0alQAPkRw28TzXtjuiSSBOmLTOMs9kHM7bTmtGHjDgM+4ZZHlqj7JU0wO8Auy2S7GsPusHISf8AcSp1SpSAwvYxx4ED0jZBwt1B41aR3EEHyWmV25922ao12FmCRqIEa6CO/wBVz/pB0cDHvcM2vDS0gaEkB0xodZHigqGFYEKQ5hAmCB8Oa1OCDyzjtN5rpV0fwxyXOLMO03muj3V/DHJBKYqP7Q3Zs5/Iq8M1VE9oR7bfrZBUAV7jWdCgXaLOvY3N2nkgjrY12g1WtT7JZXAhxRQ263lsqI6iQYIIVnZeIyEJhWs9N7RESiKtUul0AtzlQ32ZwJEaK5VqWEBsQVGNnwkg6lBUFsoUS4wEytF1EPz90lMm0mUwI1QLrU5zYpgaqNbbAaYB4p+6yNccZ1CRXhWLnETkggthbmUZ7gtcZ5KVZRnqisvsI4+gXi3OcUIjC9G9lqwbQmmFJvwYSWxoSorbX2QI7kE246cF3FOm6JTceI4ieKdAIIF5t7BVcpUZjKfGPrRWe8R2Sllz2TrD2hDWkmfGY5eqDK47pNV4IBABgGJxHcZ/FdDu2xsoHbH6NnTx+slAoOFnY15H3jxFNnAagx6phYKOFjn1T3u4k8PX1AQOrOwvMeMz8No71Iq2oMyzyOQ48hr4nM9yg1q5Y1rRlUqbRo38I495P0PLOCNcycw4nRk5uGwkiAOEndAwpWlzjpBjyE6mN52UmyUWOM6H85znlr6Ly77KTIGp01MDdx4uMb7HvVgstyN94zPOZ5hAopUnOcWt027+YKX33dbmUzMZgyCNsuHdI8le6NjjRVjpbYy7bTvIPmEFFr9GKdcHqSadQjJsiMp3gnXdUi/Lsq0pLh2w44mwNvxCDp4LoV0S2tBlj/w7jvU/pb0YFrpY8MWmmC5onJ41InccJ0nXNByGyuk0zx24ZkfKV0e6h92OSoNosRZUJeCw4vdIgDYgA5gjLiCCr9dOdMckElpVF6e0y6o1XlpVN6Z2OpUqNwCUCOW02CNVLbVaWjda/wD4pXLcTjolD6zqZLMjG6BlWot1j0WBtAiFFoWouOYUMuh06oJ/XZztKa0LUBDp0VZe6St7bYYj1QOb0vlz3tIbkNclEq30S8GMuCXi1uAiVNulzS6XAE7IC9ryNQgDJS6N2uLWkuKi17re95IAAK1fbqlI4SZAQZXpanB2EGAEvbUhOOtpVRnAKw/0kHMO9UCtpKk2WnnJUpt2OEwttGwu3KDQWoWb7I6UIHfTuyhtRxAyccuaX2Sg3A2Qrz0muz7RQybm3PT0VMp04EcEG6w09VOazJa7FR7Mqb1OQQL69IuMJpdViBI0wtzI9Z9FpqUcInc5Jq5uChAHbqZAc/2+KCLZ3GtaMR0xEN7mtEud4CBzLVYbBT66uGgRTpme6dZO2Uk80vuqzNa1ztocxvJn8Q57moHD+1qZ2N3U2KpUyxVA/PkJJA2kuaEEOzNda7RUIJDXP6phOcAD7x/CIBHrurHY7DiJefcb7oI2GVNvIwXeAUHopd3V2cR75Dac6wXkucfKD4p/abQ1pbSbwnzIgeUeZQTrA3Cde8pzZxxVfpu7Xy4qwWdyCbSCg3zYg9qm0nLc9khBxvpPZ3UyHRBaciPirPcF5i0U2iQagAz0xZZfp4FMOlt0B7HfFc6u0OovyOHAXERwxAx8CORQS/aFcPZNVodBIxNOlNwiCOAOh5hQrn/hgcsl0xrWWmjLmy2qwh474z+K5HeYfYqzqLgYaey78zD7h5xke8IHgpqpdLr0fQcMO6aUL6nOFUOmdsNWoMsgghV+kdodIx5FKzLiScyscJ4HyXsHvQZNaQV7UO+6xBPD0Q4HgfJBipVCg2CXHXIKM0kbL0z3oHbLAHNGi3Cx4HBwSqjeL2iNVINte8tGYE5oHLQXHXJKb3sQBxaphelqFJjS3MlIbXeD35HIII9Ro2K30KxH4oUSV7CBvQtBOjlsFZ3FKKWIaA+S2hz8xB8kBUtjpKFoNJ3A+SEHfajAAQTqfoqldILo6t2JmYOZHBX277fRfTlw7Y1B2KjvupzwXuHZ7/rRBzenaSBC3stpce4aptenR7Mmmcp02St9kdTkPEH48EG0Eue0HTU+p+CsFvhjw7amwu8A2Y8YHmlF2U8RnvDfCYd8CnlppYy4H8bmt83sHwaUBUs+VOlBPYJd/wAS8nxeUzvkAUG08hJbyGNzahy8R5KFUcTMe86m8tP5Ze8g8+y0eCmXy8B9GmJgVsPOHEN9GDzQPrnoj7obAvqEcQAGDyxDyS8DFULyfek/Xip1irFlCo7VzKdRw8XVXx/wVAuPpJXaQLQ1sZQ4bDLLvQdFYE2p1eyDx+vrkqrSvljg0tIOcETt3K4WWz42NI7j+vzQS6FUASTHNeNvyhMda3hrlPCdFSumFjkzXrCnSboJOcmMgNSRlutNw9ILuYW06YaDkJewyTx0QdDqtZWYcJBB3Ga490rodTVw6Q/P+l24+t12Gz4HND2EZ7tMg+WRVN9pNyuqUzWpiXsBlv5m7hBF6EW0FhYTJDnAd4BLf/Ueqi+025uso9c0dqnLXDi2Rn3EGM+DikHQq3zhjZzRBOeROESNcsXD3V1G0URVpOacw5nnlB9CEHAwwNbiGhBGe05KMQDqFMvezvo2ipRdk1rjBjIzJbnvvCiAd6DA028AvOrbwC2GF4SgwwN4BBpN4BZAL0hBrFBv5QshQb+ULJeoMRQZwCW2+q1rgITN9QNBKS17zpn8JlAyDWuaJEjvXv2Zke6FHu+1B4y2U+EGptlZwC2CzM4BZNaswEHtOzM4LNtBvBZ02r1jEGo2VnBC3FqEFptNsGLE0Qd0wHSNzqeCISe3W2nMALClUbGI6IHt0Um1KkSIH0JVOv6tjrloz7R+MD67k+Fva3NmpSGzMmsXcDlzmPrmUEug3CWAHQ/AZHzKeAAlo1GFz/Jr3DyShrTj3gM+JICYWd5NYt4UKn+Bj4HyQZXYQa9EGCPsWKNJmTH1xUy9a46xrna9bPKGZnzIUOxtw1acH/xC0E/ykgenwUu/2DrLPnrUOkZyW6+DQgbG9Oqs9qcQJax0T/TXcJ8lzxvSRlqovFakYGIYqYGJhABxOZEYc9s8jlkrq+xGrTrMJjE8EZaAMez/ANlpdYeqpOa2G5bDfmfkg5R0UvOoyrgklvwz719F9C70x0wDwyXHLv6Ptp4nuPbJldK6AEtEHfMIF/tIuyq+oHktLSSGzJLREkgSJcdJ2GmqjdB+iNOnRq0nllRlUyW1KQJYTGbT72gG+y6faaTHNPWAYe8SEnddtP3qUf2koInR3o0LE7/69RxpPkvY8zns5h2jSDOSsbu0DiC0Xew5TJ5pg9uSDhVtsQsV5PY0w2rVDxJyGKYGewc9w8d8l1Xo7WL6TJ+hmFSPahRaHgmAS0EGN2PafPtf9J/7O7w6yzsdEGSD5/MQfFBz722Xc5j2VGkgOBBHGI8so81y19tfriO36L6G9qt2ipZahMfduD5OzT2X+AmfBfO9WnptseY7/JAfbH/mK9+21PzH0WgheIqQLbU/MUfbqn5io6EEn7fU/MV7/qFT8xUZoz4LKq0A5GUG51tqOylazZytS2dc78x80R7TqOYcjC3C8qn5lFLidV4ipovWpxXv+rVeI8lBQgYC+avEeS9F9VeI8kuQgZf63V4hCWoRHYLXYzMwvG0SWRAlWC3WAzk4KJZbodi95AvqUixpkDTJRLsoQJO8u+Q9E6vyxlrczsT8I9SEss7c8hoGgDw/UoNljZkSeU9zRJPxUS47ViqWmocw2lhHfmAfRzkwtBDAaY16txdyM5T3/JV26HllntboktNNw8gSOWyC33eB1tHQg03N8CMQ/wAlEvCtifZT/UfSkf1RdZDXWeD7jSPDqst+EJd0rtEdU1gzwbZQHHT0CCzXVbcUd8nkCV7flpDKZdsASllwyGNnU6p3e1mBs7p3EeaDn3R9prl1rqvhuItY2YEDUnvlXXolfjesDT9ciucXXdGMOp6sxTE5TxhXfol0TLXcG8MsuXeg6beF/MpRjZUcD+RhdHP9BJVP6T2x9irCtRnqHmXMP4CdeQz8Fd7EGgDISMpOvmtd73U2swtIGYQQujfSFlcAg5lWQukLjlusL7vqtc0/dlwDhwnIELqVy18dNp7ggpntasQNBlSYwuLSe54gx3yB5KH7MbT929gAwNLMPEiILj3wPRWf2jUA6xVJExDo5EFc89nVoLagaPdxE+6WziJIgHYBoQdQvyyio17HaPY5p5EEL5ZtVkd942M6ZziBIxFuKPHXkvq22GXM/tnxkfNfLXSQFlrrDTtOb4TBHmCPBAnqHPy+GaxQhFCEIQCEIQCEIQCEIQCEIQCEIQCEIQd+z4nzWQtDhp8Vtc1a3MRC2/a7nNE6Zj4H5KFd3adPcPPswmlso4mwkl11ofhO3yMfJBLrNh1Z7tIjw1+RVfsNSLNaydC6i3lD8R2OzYPNWK0uBYTGoBI/qH7FVizumxtgZvqux6SQ3EMQAzgOgePggtF0P+7k7Uy478D6tySq8KxfUI3aGMPMNAd6yp9C1Np2eo9+QAE+PaLfLJJrsdjLnHUnEeZQWi5syB9aqd0ye6nRgcPU/oEvuS0htRs/H6zVw6QUG1LPjyyGaDjdkv8AaxwpUGGpWdkOEx6pr0cuK87e8nrzSa0AxicAcQJAAbGeS0Wjoi1rxVouLTMgaAcoTK47XeFFxbTjOM8Q2mNR3lBd7r6F1X06X2m1vJcDoYcDGIdo5k5Hy1Sfpbddro1KNK7rdVe57iHsc/F1YgHETOkyIj4LfdlhtVoINesQyYgEzAGmojNdAuy6qVESxgBiJjNBS74uWr1NOnXqGrUdGJ8AdoEEwNleLqohlNoGwC0XxZ8WAnYqTQPZQJun1YNsdQnu4cRlmua+zmyuqWpoptdgAlxOgEGP8oA5q59KL5ax7aD6PXtdic9sA4W/hJB31jkmXR+uAz7uziizgGgF2XAAeeaBraff7pYPUlfMHTV82+t/WT5kvP8AkvorpBerbNZ6tZ59xjiM4l5EACfABfNNvtXXdo/xdz+Zpzw82zh5ADZArQvXBeIoQhCAQhCAQhCAQhCAQhCAQhCAQhCD6IctTwpRYsHMREbAqbf56iuD+GcXmVeHNSnpJc/2ilA99slvfxCBNZ7aH04BE+6fAkj0KSXfhLu25raTCPeIAwyXOH9xEb6hQXULTZSOwXNnYcNMteCTXveDX5dWWmTMnQ5aIGvSe+jVotbSP3QqOxfzPMPn+nNwHc1M+jlqBa08R+yqFG0N+zVaZ941KT2+AqNd6PCm9HLbEsPNvzQdCpPEgzmrjZLxDrM9p3aQub2a2A5HVMad5FrCJQMrupuczCT2hkm130Sx2ceP1mqxdl4wQZ0T6heYJ1H13bILrc1nAGZKsLBoFVbrtowgzqrBStgKCRbBLYSW/L6ZZKDqr9smtGr3HJrRzJAUi23jPZaJPHYLn/tZxNu5zyTiNSkAeEOxZf7UFb6P9LKrnVa1cNxVHF2f4fytz2AgAQMhqrFQ6XtqOcDWiGPdGKAA1hcT4DPRc7o16Fsa3FaBZqo99tRruqe7d7H02ksJ1LSIk5ZZDGtVpUKbqVlqG0Vn5VbQWltNrA7EadJrs3YnAYnOiQ2AMygmdP8ApfUtgDGNIpNnOPe0M5abaqhwe9PmOaxhaCAY9VHs1QtBLnSgUudJk5rxNmW1oMyPrkFPNnp1my5sHZ41/dBWkKbXu1wkth7Ru3PzGoUJFCEIQCEIQCEIQCEIQCEIQCEIQfShasSxSBTW1zGsa59RwYxolznGABxJOiIhts5OyrvSTpjZrHLZ62sJ+7YR2T/O78PLM9yqnTf2kOqzRsZLKWYdV0e/+ndjfXkucoLJf3TW1WnEMQpMP4KeQPN2p81W17C8RXrDHqttkqAPBOk68O9aUILJSrEmAZ4FMrPb4ycJCqVitOFwn3d1ebLdnWU8bDKImWaix/uu8Cp1O5Yz6yI+tRsk1ioEPG2au9hu84Ydnz1Qabkq4Hdqo0jIRJ+atLKj3Nx6MLoHf3+aqta6y04m5RKuVxsx2dgO2yCVZgDmNPqVTfbdSP2Ck1o96uwf8XRPDOFeqNCGxok/Tu7DaLI6kNfeb/U0h3wDvRB86UrMYgwCCWkHKC3LzXnV9rC52EbRMTv+qtF/WMOZStA//UYKndVp9knm4CfAKv17OHAeKCHXhpyz71Fq1SY2HBbevLcjmQiq1roLcjugjBWSjUH2Wd5hV2pTI1TJtSbIQNnj1n9kEa66xbUBB5prfN0B0vo66uZ8S39ErutkungnljtR+0OHCPgEFWQrHf8AdYM1af8Ae0f5DzzVcRQhCEAhCEAhCEAhCEAhCEH1JaK1OjSdVrODKbBLnHh8z3LhfTvp1Ut5wMBp2dp7NOc3HZz41PdoPVOvbN0lNSuLHTd93R/iR+KrwPHCIHMlc1RHoQAsqXkptET9efJFaHWnKMIExJGRKx6oFvZMkDMb/uprbICM981FtVkcwztsR6ctERFQpQAqQNH+juff3qMRGSK8Vr6EdIOpqCnUzpuyz2/ZVii4TmJHdr4d6l3cGMrM64F1KYcRrhORc3gRr4IjuFS7ab4ezf6Gfmn11UBGmfyVSpWO0XeRjJq2bItqtEwNRjA88Qy4wrddV5MeA5viRugk17BM5arZcrsALTsYUtlQHfXfioNemQ/KY+uCB03PNY2qkC0/y5/I+hKLHoIUttPLmEHI+kNwFr7TQA7NX7+j3PbmWz3tI/2lc1qGNt8xwX0Zbruxsj8dMy3TYkiY2OY5LinTm6BZ7UcI+6rt66me50Y2+Dj6oKbedl3GvySwFP6zctfr6KRVmw4oNj6mJueo3UuxNmhWHI84IUFrQRwKb2Bs06gjPC74INNz05a496n0RhrPcdC1vw/ZQ7rOGhUdvOXoi9LT2GRq4EHz/wCkDi7rRMnZJr+u4MONnuO1H5Tw5Kddf8IHRT7NDgWvAIOUIKWhS7zsRpPLTpq08QoiKEIQgEIQgEIQgEIQgzrVS9xc4kucSXE6kkySfFYIQgyaFIpUJ2P6bLRTKl2cZ5c9fDxRG/A8e7txWxl4fhqt5yPNZAROfxPitwYCCHCRl9DhqEEC2XeIx0jLdY3HLiFra0VR/OB/u/ePNb61F9A42Hs6x8jxHeiuwForU/72j8J4oFeinWUdY3Adcy09/DkVst9APaKrBM++Bx4x8VEsdXC4cEHefYxf/wBpshstUjrLPDWzq6kfdn+ky3lCstbotTY/FRmlnJa33T/boFwvovfH2O20LV+AnBV7wTDj4dl3gvoe675pVw8NcMVNwbUaZGFxAcNQMTSDIcMigxsdmjJxGXdCZtpNhaqtM7LKkgyFnjRbmojJYtKDQ50VIj3m92ZaQPgSuadKLs+12G1saMVa77RVqNESTSfNQtH9rnAf0BdIthOOmRGpn4x4xHiqXYLV9nv5zXfw7XTwEbF7M2+mIf3IOITIy4JXbae6vftG6NmwW17AIo1ZqUTthJGJn9pdEcCFULVT4b6IE6dXJWBOHcgjzy/RKalNZWaqWPDuBQTGOw2Y8S+PTPlosbQ3EKDP5ZnmT+i2XyIgDRxLx4gT6ysatQNNMnakBzzKCe18YaY0+WymtdBgapJYq5xTHf4ZpvQMmeKD296QqAN/EQcJ4ECY8YhVRWKtXJtFNrfw6qFfFlEve0QA4hw4ToR3FAqQhCKEIQgEIQgEIQgEIQgFKsrXEiD9ZfshCIljG33og5+ufxUxjo1EcYQhBtHuxqDrPkltQdTUy/hvyI7tx4IQgyuuvgeWbEkCdxwMLZeF2hrpbprB+C9QgkUqQdScNcMH5H5K23FYn2ywvc5vXik+lTfRnq3YKTXEYaoIxEtqTD5ANN2XaBAhB3qziGNAmMIiczEbncowwUIQZgrElCEEW3NyngQVQPajZXMFntbMn0HseNvdII3/AJQhCC1dOrhbet3AsgVQwVqDjlDsM4Sdg4GD4cF84NGJucz9ShCCNaKHmoJZIJ3br3jb9EIQSKrsVBp3Y6PAj9lpth7UcA0eg/UoQgk0XhoA4iR36zKZ06mBhcV6hBhcVPETUdq4+g1Wqq6a1ZuxY4+TZ+KEIESEIRQhCEAhCEAhC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819400" y="5943600"/>
            <a:ext cx="5867400" cy="5334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Opportunities to deepen collaboration</a:t>
            </a:r>
          </a:p>
        </p:txBody>
      </p:sp>
      <p:pic>
        <p:nvPicPr>
          <p:cNvPr id="20482" name="Picture 2" descr="http://www.extension.iastate.edu/soils/sites/www.extension.iastate.edu/files/soils/soilsurveyofemmetcounty-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84522"/>
            <a:ext cx="1219200" cy="1565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6" descr="File:Tolstoy and chekh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743200"/>
            <a:ext cx="1143000" cy="140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Background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print book landscape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Ohio State print book collection &amp; CIC collective print book resource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Profiles of rare and core print book assets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“Centers of distinction” &amp; network demand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Key insights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Takeaways …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Institutionally </a:t>
            </a:r>
            <a:r>
              <a:rPr lang="en-US" b="1" dirty="0" smtClean="0">
                <a:solidFill>
                  <a:schemeClr val="tx1"/>
                </a:solidFill>
              </a:rPr>
              <a:t>distinctive centers </a:t>
            </a:r>
            <a:r>
              <a:rPr lang="en-US" dirty="0" smtClean="0">
                <a:solidFill>
                  <a:schemeClr val="tx1"/>
                </a:solidFill>
              </a:rPr>
              <a:t>may be important </a:t>
            </a:r>
            <a:r>
              <a:rPr lang="en-US" b="1" dirty="0" smtClean="0">
                <a:solidFill>
                  <a:schemeClr val="tx1"/>
                </a:solidFill>
              </a:rPr>
              <a:t>differentiators</a:t>
            </a:r>
            <a:r>
              <a:rPr lang="en-US" dirty="0" smtClean="0">
                <a:solidFill>
                  <a:schemeClr val="tx1"/>
                </a:solidFill>
              </a:rPr>
              <a:t> for libraries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Local management priority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Shared centers represent areas of </a:t>
            </a:r>
            <a:r>
              <a:rPr lang="en-US" b="1" dirty="0" smtClean="0">
                <a:solidFill>
                  <a:schemeClr val="tx1"/>
                </a:solidFill>
              </a:rPr>
              <a:t>shared investment that can be leveraged </a:t>
            </a:r>
            <a:r>
              <a:rPr lang="en-US" dirty="0" smtClean="0">
                <a:solidFill>
                  <a:schemeClr val="tx1"/>
                </a:solidFill>
              </a:rPr>
              <a:t>as collective asset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Candidates for ‘above the institution’ management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Even the largest collections </a:t>
            </a:r>
            <a:r>
              <a:rPr lang="en-US" b="1" dirty="0" smtClean="0">
                <a:solidFill>
                  <a:schemeClr val="tx1"/>
                </a:solidFill>
              </a:rPr>
              <a:t>are far from comprehensive</a:t>
            </a:r>
            <a:r>
              <a:rPr lang="en-US" dirty="0" smtClean="0">
                <a:solidFill>
                  <a:schemeClr val="tx1"/>
                </a:solidFill>
              </a:rPr>
              <a:t>; no institution is an island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Preserving scope of collective resource is a shared responsibility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Optimizing supply &amp; 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CIC Inter-lending Activity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495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		         Borrowing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1,215,831 requests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801,700 titles </a:t>
            </a:r>
            <a:r>
              <a:rPr lang="en-US" dirty="0" smtClean="0">
                <a:solidFill>
                  <a:schemeClr val="tx1"/>
                </a:solidFill>
              </a:rPr>
              <a:t>borrowed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84% books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5,160 libraries </a:t>
            </a:r>
            <a:r>
              <a:rPr lang="en-US" dirty="0" smtClean="0">
                <a:solidFill>
                  <a:schemeClr val="tx1"/>
                </a:solidFill>
              </a:rPr>
              <a:t>(symbols) filled requests from 29 CIC libraries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Avg. requests per title:  </a:t>
            </a:r>
            <a:r>
              <a:rPr lang="en-US" b="1" dirty="0" smtClean="0">
                <a:solidFill>
                  <a:schemeClr val="tx1"/>
                </a:solidFill>
              </a:rPr>
              <a:t>1.45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Avg. holdings per title: </a:t>
            </a:r>
            <a:r>
              <a:rPr lang="en-US" b="1" dirty="0" smtClean="0">
                <a:solidFill>
                  <a:schemeClr val="tx1"/>
                </a:solidFill>
              </a:rPr>
              <a:t>138</a:t>
            </a:r>
            <a:r>
              <a:rPr lang="en-US" dirty="0" smtClean="0">
                <a:solidFill>
                  <a:schemeClr val="tx1"/>
                </a:solidFill>
              </a:rPr>
              <a:t> (median = 44)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91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	                  </a:t>
            </a:r>
            <a:r>
              <a:rPr lang="en-US" b="1" dirty="0" smtClean="0">
                <a:solidFill>
                  <a:schemeClr val="tx1"/>
                </a:solidFill>
              </a:rPr>
              <a:t>Lending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1,330,831 requests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888,996 titles </a:t>
            </a:r>
            <a:r>
              <a:rPr lang="en-US" dirty="0" smtClean="0">
                <a:solidFill>
                  <a:schemeClr val="tx1"/>
                </a:solidFill>
              </a:rPr>
              <a:t>loaned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90% books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29 CIC libraries (symbols) filled requests from </a:t>
            </a:r>
            <a:r>
              <a:rPr lang="en-US" b="1" dirty="0" smtClean="0">
                <a:solidFill>
                  <a:schemeClr val="tx1"/>
                </a:solidFill>
              </a:rPr>
              <a:t>5,266 libraries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Avg. requests per title:  </a:t>
            </a:r>
            <a:r>
              <a:rPr lang="en-US" b="1" dirty="0" smtClean="0">
                <a:solidFill>
                  <a:schemeClr val="tx1"/>
                </a:solidFill>
              </a:rPr>
              <a:t>1.43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Avg. holdings per title:  </a:t>
            </a:r>
            <a:r>
              <a:rPr lang="en-US" b="1" dirty="0" smtClean="0">
                <a:solidFill>
                  <a:schemeClr val="tx1"/>
                </a:solidFill>
              </a:rPr>
              <a:t>128</a:t>
            </a:r>
            <a:r>
              <a:rPr lang="en-US" dirty="0" smtClean="0">
                <a:solidFill>
                  <a:schemeClr val="tx1"/>
                </a:solidFill>
              </a:rPr>
              <a:t> (median = 43)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093023"/>
            <a:ext cx="704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Open Sans" charset="0"/>
                <a:ea typeface="Open Sans" charset="0"/>
                <a:cs typeface="Open Sans" charset="0"/>
              </a:rPr>
              <a:t>Analysis based on all returnable CIC borrows/loans placed 1 Jan 2006-10 May 2013</a:t>
            </a: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6096000" y="1249680"/>
            <a:ext cx="1143000" cy="50292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12"/>
          <p:cNvGrpSpPr/>
          <p:nvPr/>
        </p:nvGrpSpPr>
        <p:grpSpPr>
          <a:xfrm>
            <a:off x="4953000" y="1295400"/>
            <a:ext cx="1295400" cy="685800"/>
            <a:chOff x="6477000" y="914400"/>
            <a:chExt cx="1295400" cy="685800"/>
          </a:xfrm>
        </p:grpSpPr>
        <p:sp>
          <p:nvSpPr>
            <p:cNvPr id="9" name="Oval 8"/>
            <p:cNvSpPr/>
            <p:nvPr/>
          </p:nvSpPr>
          <p:spPr>
            <a:xfrm>
              <a:off x="6477000" y="914400"/>
              <a:ext cx="1295400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http://www.unl.edu/ucomm/ucomm/special/20110901/images/cic.jpg"/>
            <p:cNvPicPr>
              <a:picLocks noChangeAspect="1" noChangeArrowheads="1"/>
            </p:cNvPicPr>
            <p:nvPr/>
          </p:nvPicPr>
          <p:blipFill>
            <a:blip r:embed="rId3" cstate="print"/>
            <a:srcRect r="42222"/>
            <a:stretch>
              <a:fillRect/>
            </a:stretch>
          </p:blipFill>
          <p:spPr bwMode="auto">
            <a:xfrm>
              <a:off x="6629400" y="1066800"/>
              <a:ext cx="914399" cy="357906"/>
            </a:xfrm>
            <a:prstGeom prst="rect">
              <a:avLst/>
            </a:prstGeom>
            <a:noFill/>
          </p:spPr>
        </p:pic>
      </p:grpSp>
      <p:grpSp>
        <p:nvGrpSpPr>
          <p:cNvPr id="8" name="Group 14"/>
          <p:cNvGrpSpPr/>
          <p:nvPr/>
        </p:nvGrpSpPr>
        <p:grpSpPr>
          <a:xfrm>
            <a:off x="762000" y="1295400"/>
            <a:ext cx="1295400" cy="685800"/>
            <a:chOff x="6477000" y="914400"/>
            <a:chExt cx="1295400" cy="685800"/>
          </a:xfrm>
        </p:grpSpPr>
        <p:sp>
          <p:nvSpPr>
            <p:cNvPr id="16" name="Oval 15"/>
            <p:cNvSpPr/>
            <p:nvPr/>
          </p:nvSpPr>
          <p:spPr>
            <a:xfrm>
              <a:off x="6477000" y="914400"/>
              <a:ext cx="1295400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http://www.unl.edu/ucomm/ucomm/special/20110901/images/cic.jpg"/>
            <p:cNvPicPr>
              <a:picLocks noChangeAspect="1" noChangeArrowheads="1"/>
            </p:cNvPicPr>
            <p:nvPr/>
          </p:nvPicPr>
          <p:blipFill>
            <a:blip r:embed="rId3" cstate="print"/>
            <a:srcRect r="42222"/>
            <a:stretch>
              <a:fillRect/>
            </a:stretch>
          </p:blipFill>
          <p:spPr bwMode="auto">
            <a:xfrm>
              <a:off x="6629400" y="1066800"/>
              <a:ext cx="914399" cy="357906"/>
            </a:xfrm>
            <a:prstGeom prst="rect">
              <a:avLst/>
            </a:prstGeom>
            <a:noFill/>
          </p:spPr>
        </p:pic>
      </p:grpSp>
      <p:sp>
        <p:nvSpPr>
          <p:cNvPr id="18" name="Curved Down Arrow 17"/>
          <p:cNvSpPr/>
          <p:nvPr/>
        </p:nvSpPr>
        <p:spPr>
          <a:xfrm flipH="1">
            <a:off x="1905000" y="1249680"/>
            <a:ext cx="1143000" cy="502920"/>
          </a:xfrm>
          <a:prstGeom prst="curved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Alternative Supply Chain: HathiTrust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435" t="2755" r="9952" b="14581"/>
          <a:stretch>
            <a:fillRect/>
          </a:stretch>
        </p:blipFill>
        <p:spPr bwMode="auto">
          <a:xfrm>
            <a:off x="112776" y="1584960"/>
            <a:ext cx="4535424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50241" t="88174" r="9952" b="3559"/>
          <a:stretch>
            <a:fillRect/>
          </a:stretch>
        </p:blipFill>
        <p:spPr bwMode="auto">
          <a:xfrm>
            <a:off x="533400" y="5334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16240" t="88174" r="51417" b="3559"/>
          <a:stretch>
            <a:fillRect/>
          </a:stretch>
        </p:blipFill>
        <p:spPr bwMode="auto">
          <a:xfrm>
            <a:off x="457200" y="495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03324" y="1403986"/>
            <a:ext cx="382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Open Sans" charset="0"/>
                <a:ea typeface="Open Sans" charset="0"/>
                <a:cs typeface="Open Sans" charset="0"/>
              </a:rPr>
              <a:t>Titles </a:t>
            </a:r>
            <a:r>
              <a:rPr lang="en-US" b="1" u="sng" dirty="0" smtClean="0">
                <a:latin typeface="Open Sans" charset="0"/>
                <a:ea typeface="Open Sans" charset="0"/>
                <a:cs typeface="Open Sans" charset="0"/>
              </a:rPr>
              <a:t>Borrowed</a:t>
            </a:r>
            <a:r>
              <a:rPr lang="en-US" b="1" dirty="0" smtClean="0">
                <a:latin typeface="Open Sans" charset="0"/>
                <a:ea typeface="Open Sans" charset="0"/>
                <a:cs typeface="Open Sans" charset="0"/>
              </a:rPr>
              <a:t> by CIC Libraries</a:t>
            </a:r>
            <a:endParaRPr lang="en-US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2328" y="3135868"/>
            <a:ext cx="3551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Open Sans" charset="0"/>
                <a:ea typeface="Open Sans" charset="0"/>
                <a:cs typeface="Open Sans" charset="0"/>
              </a:rPr>
              <a:t>Titles </a:t>
            </a:r>
            <a:r>
              <a:rPr lang="en-US" b="1" u="sng" dirty="0" smtClean="0">
                <a:latin typeface="Open Sans" charset="0"/>
                <a:ea typeface="Open Sans" charset="0"/>
                <a:cs typeface="Open Sans" charset="0"/>
              </a:rPr>
              <a:t>Loaned</a:t>
            </a:r>
            <a:r>
              <a:rPr lang="en-US" b="1" dirty="0" smtClean="0">
                <a:latin typeface="Open Sans" charset="0"/>
                <a:ea typeface="Open Sans" charset="0"/>
                <a:cs typeface="Open Sans" charset="0"/>
              </a:rPr>
              <a:t> by CIC Libraries</a:t>
            </a:r>
            <a:endParaRPr lang="en-US" b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8293" t="5524" r="3801" b="3337"/>
          <a:stretch>
            <a:fillRect/>
          </a:stretch>
        </p:blipFill>
        <p:spPr bwMode="auto">
          <a:xfrm>
            <a:off x="4248727" y="3429000"/>
            <a:ext cx="489527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572000" y="1676400"/>
            <a:ext cx="4343400" cy="9144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rPr>
              <a:t>Public domain digital surrogates available for </a:t>
            </a:r>
            <a:r>
              <a:rPr lang="en-US" b="1" dirty="0" smtClean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rPr>
              <a:t>2-3% </a:t>
            </a:r>
            <a:r>
              <a:rPr lang="en-US" dirty="0" smtClean="0">
                <a:solidFill>
                  <a:schemeClr val="accent3"/>
                </a:solidFill>
                <a:latin typeface="Open Sans" charset="0"/>
                <a:ea typeface="Open Sans" charset="0"/>
                <a:cs typeface="Open Sans" charset="0"/>
              </a:rPr>
              <a:t>of titles borrowed &amp; loaned by CIC</a:t>
            </a:r>
            <a:endParaRPr lang="en-US" dirty="0">
              <a:solidFill>
                <a:schemeClr val="accent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Takeaways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1054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Removing frictions in </a:t>
            </a:r>
            <a:r>
              <a:rPr lang="en-US" b="1" dirty="0" smtClean="0">
                <a:solidFill>
                  <a:schemeClr val="tx1"/>
                </a:solidFill>
              </a:rPr>
              <a:t>discovery/delivery </a:t>
            </a:r>
            <a:r>
              <a:rPr lang="en-US" dirty="0" smtClean="0">
                <a:solidFill>
                  <a:schemeClr val="tx1"/>
                </a:solidFill>
              </a:rPr>
              <a:t>of collective CIC resource may increase its value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Network demand relatively low compared to total size of CIC collective print book resource; UBorrow impact is positive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Institution and CIC-scale decisions </a:t>
            </a:r>
            <a:r>
              <a:rPr lang="en-US" dirty="0" smtClean="0">
                <a:solidFill>
                  <a:schemeClr val="tx1"/>
                </a:solidFill>
              </a:rPr>
              <a:t>about print retention will </a:t>
            </a:r>
            <a:r>
              <a:rPr lang="en-US" b="1" dirty="0" smtClean="0">
                <a:solidFill>
                  <a:schemeClr val="tx1"/>
                </a:solidFill>
              </a:rPr>
              <a:t>affect larger library system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Aggregate CIC print book resource is rich and varied; supports thousands of libraries across North America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Strong incentives </a:t>
            </a:r>
            <a:r>
              <a:rPr lang="en-US" sz="2400" b="1" dirty="0" smtClean="0">
                <a:solidFill>
                  <a:schemeClr val="tx1"/>
                </a:solidFill>
              </a:rPr>
              <a:t>to coordinate CIC shared print strategy with HathiTrust </a:t>
            </a:r>
            <a:r>
              <a:rPr lang="en-US" sz="2400" dirty="0" smtClean="0">
                <a:solidFill>
                  <a:schemeClr val="tx1"/>
                </a:solidFill>
              </a:rPr>
              <a:t>shared monographs strategy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CIC libraries: 30% of titles loaned, 20% of titles borrowed, duplicated by HathiTrust; ~3% available as public domain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insights and implications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i="1" dirty="0" smtClean="0">
                <a:solidFill>
                  <a:schemeClr val="tx1"/>
                </a:solidFill>
              </a:rPr>
              <a:t>Scale adds scope and depth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200" i="1" dirty="0" smtClean="0">
                <a:solidFill>
                  <a:schemeClr val="tx1"/>
                </a:solidFill>
              </a:rPr>
              <a:t> 	</a:t>
            </a:r>
            <a:r>
              <a:rPr lang="en-US" sz="3200" dirty="0" smtClean="0">
                <a:solidFill>
                  <a:schemeClr val="tx1"/>
                </a:solidFill>
              </a:rPr>
              <a:t>Collective CIC resource offers great breadth and diversity  while exhibiting patterns of internal coherence and </a:t>
            </a:r>
            <a:r>
              <a:rPr lang="en-US" sz="3200" dirty="0" err="1" smtClean="0">
                <a:solidFill>
                  <a:schemeClr val="tx1"/>
                </a:solidFill>
              </a:rPr>
              <a:t>complementarity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i="1" dirty="0" smtClean="0">
                <a:solidFill>
                  <a:schemeClr val="tx1"/>
                </a:solidFill>
              </a:rPr>
              <a:t>Uniqueness/scarcity is relative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200" i="1" dirty="0" smtClean="0">
                <a:solidFill>
                  <a:schemeClr val="tx1"/>
                </a:solidFill>
              </a:rPr>
              <a:t>   </a:t>
            </a:r>
            <a:r>
              <a:rPr lang="en-US" sz="3200" dirty="0" smtClean="0">
                <a:solidFill>
                  <a:schemeClr val="tx1"/>
                </a:solidFill>
              </a:rPr>
              <a:t>Titles that appear scarce at CIC-scale are comparatively abundant in larger library system</a:t>
            </a:r>
          </a:p>
          <a:p>
            <a:pPr>
              <a:lnSpc>
                <a:spcPct val="120000"/>
              </a:lnSpc>
            </a:pPr>
            <a:r>
              <a:rPr lang="en-US" sz="3600" i="1" dirty="0" smtClean="0">
                <a:solidFill>
                  <a:schemeClr val="tx1"/>
                </a:solidFill>
              </a:rPr>
              <a:t>Coverage requires cooperation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200" i="1" dirty="0" smtClean="0">
                <a:solidFill>
                  <a:schemeClr val="tx1"/>
                </a:solidFill>
              </a:rPr>
              <a:t>  	</a:t>
            </a:r>
            <a:r>
              <a:rPr lang="en-US" sz="3200" dirty="0" smtClean="0">
                <a:solidFill>
                  <a:schemeClr val="tx1"/>
                </a:solidFill>
              </a:rPr>
              <a:t>Even the largest institutional collections are far from comprehensive; preserving the collective resource will require coordination on a large scale</a:t>
            </a:r>
            <a:endParaRPr lang="en-US" sz="3600" i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3600" dirty="0" smtClean="0"/>
          </a:p>
          <a:p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610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If there is </a:t>
            </a:r>
            <a:r>
              <a:rPr lang="en-US" sz="4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one principle</a:t>
            </a: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that warrants special emphasis, it is that </a:t>
            </a:r>
            <a:r>
              <a:rPr lang="en-US" sz="4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scale 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impacts nearly all the fundamental characteristics of a collective print resource and the cooperation needed to sustain it... </a:t>
            </a:r>
            <a:r>
              <a:rPr lang="en-US" sz="4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“right-scaling” stewardship 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of the collective print investment becomes the central question of any </a:t>
            </a:r>
            <a:r>
              <a:rPr lang="en-US" sz="4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shared print strategy</a:t>
            </a:r>
            <a:r>
              <a:rPr lang="en-US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en-US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/>
                </a:solidFill>
              </a:rPr>
              <a:t>“</a:t>
            </a:r>
            <a:endParaRPr lang="en-US" sz="44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600" y="4488359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/>
                </a:solidFill>
              </a:rPr>
              <a:t>”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5257800"/>
            <a:ext cx="3475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B. Lavoie, C. Malpas  2014, </a:t>
            </a:r>
            <a:r>
              <a:rPr lang="en-US" b="1" dirty="0" smtClean="0">
                <a:solidFill>
                  <a:schemeClr val="accent6"/>
                </a:solidFill>
              </a:rPr>
              <a:t>page 51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lavoie@oclc.org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malpasc@oclc.org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14400" y="3048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Open Sans" charset="0"/>
                <a:ea typeface="Open Sans" charset="0"/>
                <a:cs typeface="Open Sans" charset="0"/>
              </a:rPr>
              <a:t>Questions and feedback welcome.</a:t>
            </a:r>
            <a:endParaRPr lang="en-US" sz="3200" u="sng" dirty="0" smtClean="0">
              <a:latin typeface="Open Sans" charset="0"/>
              <a:ea typeface="Open Sans" charset="0"/>
              <a:cs typeface="Open Sans" charset="0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Symposium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200" b="1" i="1" dirty="0" smtClean="0"/>
              <a:t>Right-scaling stewardship: print monographs</a:t>
            </a:r>
          </a:p>
          <a:p>
            <a:pPr>
              <a:buNone/>
            </a:pPr>
            <a:r>
              <a:rPr lang="en-US" sz="4200" i="1" dirty="0" smtClean="0"/>
              <a:t>	</a:t>
            </a:r>
            <a:r>
              <a:rPr lang="en-US" sz="4200" dirty="0" smtClean="0"/>
              <a:t>What determines the appropriate scale of collaboration?  </a:t>
            </a:r>
          </a:p>
          <a:p>
            <a:pPr>
              <a:buNone/>
            </a:pPr>
            <a:r>
              <a:rPr lang="en-US" sz="4200" dirty="0" smtClean="0"/>
              <a:t>	</a:t>
            </a:r>
          </a:p>
          <a:p>
            <a:r>
              <a:rPr lang="en-US" sz="4200" b="1" i="1" dirty="0" smtClean="0"/>
              <a:t>Selecting for sustainability</a:t>
            </a:r>
          </a:p>
          <a:p>
            <a:pPr>
              <a:buNone/>
            </a:pPr>
            <a:r>
              <a:rPr lang="en-US" sz="4200" dirty="0" smtClean="0"/>
              <a:t>	How will stewardship of print monographs be distributed?  How will it be supported?</a:t>
            </a:r>
          </a:p>
          <a:p>
            <a:pPr>
              <a:buNone/>
            </a:pPr>
            <a:endParaRPr lang="en-US" sz="4200" dirty="0" smtClean="0"/>
          </a:p>
          <a:p>
            <a:r>
              <a:rPr lang="en-US" sz="4200" b="1" i="1" dirty="0" smtClean="0"/>
              <a:t>Making it work: service models and operations</a:t>
            </a:r>
            <a:endParaRPr lang="en-US" sz="4200" b="1" dirty="0" smtClean="0"/>
          </a:p>
          <a:p>
            <a:pPr>
              <a:buNone/>
            </a:pPr>
            <a:r>
              <a:rPr lang="en-US" sz="4200" dirty="0" smtClean="0"/>
              <a:t>	How do we mobilize distributed resources as a collective asset?  How can we coordinate across consortia?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800" dirty="0" smtClean="0"/>
              <a:t>The Future of Print Books:  what to withdraw (and what to retain)</a:t>
            </a:r>
          </a:p>
          <a:p>
            <a:pPr>
              <a:buNone/>
            </a:pPr>
            <a:r>
              <a:rPr lang="en-US" sz="3800" dirty="0" smtClean="0"/>
              <a:t>Research Libraries &amp; Shared Print Stewardship:  the director’s cut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288" y="49530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6"/>
                </a:solidFill>
              </a:rPr>
              <a:t>*</a:t>
            </a:r>
            <a:endParaRPr lang="en-US" sz="5400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88" y="532507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6"/>
                </a:solidFill>
              </a:rPr>
              <a:t>*</a:t>
            </a:r>
            <a:endParaRPr lang="en-US" sz="5400" dirty="0">
              <a:solidFill>
                <a:schemeClr val="accent6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3810000"/>
            <a:ext cx="8077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Background: OSU/CIC print book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Explore regional-scale cooperative print strategy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From an institutional (OSU) perspective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From a consortial (CIC) perspective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Based on shared, centrally managed collection, and network of local collections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Analysis: WorldCat bibliographic &amp; holdings data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Findings intended to inform, not prescribe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Do not necessarily reflect intentions of OSU or CIC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Not making recommendations, but an evidence base to  inform strategic planning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Specific to OSU/CIC; patterns of analysis of broader 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print book landscape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 rot="19735005">
            <a:off x="946756" y="1294399"/>
            <a:ext cx="7250490" cy="4798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9735005">
            <a:off x="1402903" y="1905428"/>
            <a:ext cx="5869057" cy="411498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19735005">
            <a:off x="1657591" y="2421990"/>
            <a:ext cx="4617067" cy="357267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21273046">
            <a:off x="1947698" y="3368266"/>
            <a:ext cx="4368507" cy="22208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 rot="20716932">
            <a:off x="2285798" y="3892874"/>
            <a:ext cx="1430868" cy="13829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4876800"/>
            <a:ext cx="805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2.7m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4572000"/>
            <a:ext cx="11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12.4m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67151" y="2434231"/>
            <a:ext cx="1679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CHI-PITTS: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19.0m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1752600"/>
            <a:ext cx="173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N. America: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49.8m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7513" y="1138831"/>
            <a:ext cx="89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World: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157.4m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0" name="AutoShape 6" descr="data:image/jpeg;base64,/9j/4AAQSkZJRgABAQAAAQABAAD/2wCEAAkGBxQSEhUUEhIWFRMWGRgbGBYXFBwaHRkfHBscHxsYGhocHSggGBwmHBkYIjEhJSkrLi4uHiAzODMvNygxLisBCgoKDg0OGxAQGzcmICQsNDQsLTQsLCwsLC8uLC00NywwLSwsLCwsLCwsLCwsLCwsLCwsLCw0LCwsLCwsLCwsLP/AABEIAOEA4AMBEQACEQEDEQH/xAAcAAACAgMBAQAAAAAAAAAAAAAABgMHBAUIAQL/xABSEAABAgMDBwcGCAwEBgMBAAABAgMABBEFEiEGBxMxQVFhIjJxcoGRsRQjMzVzsjRCUlSSk6HCFRYXJFVigoOz0dLTU6LBw0NjdJTU4TaExCX/xAAaAQEAAgMBAAAAAAAAAAAAAAAAAgMBBAUG/8QAOxEAAgECAgYHCAICAQQDAAAAAAECAxEEIQUSMTJBcRM0UWGBsfAUIjNSkaHB0RXhQlPxI0NygiQlNf/aAAwDAQACEQMRAD8ArvSHee+NI97ZBpDvPfAWQaQ7z3wFkGkO898BZBpDvPfAWQaQ7z3wFkGkO898BZBpDvPfAWQaQ7z3wFkGkO898BZBpDvPfAWQaQ7z3wFkGkO898BZBpDvPfAWQaQ7z3wFkGkO898BZBpDvPfAWQaQ7z3wFkGkO898BZBpDvPfAWQaQ7z3wFkGkO898BZBpDvPfAWQaQ7z3wFkGkO898BZBpDvPfAWQaQ7z3wFkTyCzpW8Tz07eIgQqJaj5GNAsPUpJIAFScABt4QMN2Nocmpz5nM/9u5/TGbPs+xR7VQ+dfVHgybnPmcz/wBu5/TCz7PsPaqHzr6owJqVW0sodQptYpVK0lKhUVFQcRgQe2MF0Zxmrxd0RQJBABABABABABAGTI2e68SGWnHSBUhtClkDeQkGggVzqQhvtLmSTljzDSb7su82itLy2lpFTsqRSuBhmYhXpzdoyTfNHsrYsy6kLalnnEGoCkNLUk01ioFIZmJV6UHaUknzRDOyLrKgl5pbSiKhLiCgkYioCgDSoOPAwJwqQmrxd+RjwJhABABABABABAGZJWS+8Cplh11INCW2lLAO4lINDAqnWpwdpSS5syU5Mzh1SUyf/ruf0xmz7PsQ9qofOvqjBnZJxlV15tbaqVurQUmm+igDTAxgthUjNXi78iCBMns/0rfXT4iBCpuPkQQJn00uigdxB7oGGrqw9tZbzMzajRQ+8iXcmGQGr5Au30i6QDTEaxxMT125eJyngKdLDNSinJRefgbLOxlDNS8/cYmHW06JBupWQKkqxpqrGaspa2TKdF4alUoXnFN3EjK+2ROTbswlJSHLmBpUXUJSdXFMQbu7nTwlF0aSpvh+zTxg2QgAgDcO5LzaZYTamFCXNCF1TqJoFXa3gknbSmrfGbO17ZGssXRdTolL3uw08YNkIAIA2uS00tubYLa1Iq60DdURUXxgaaxwjK2o18VCMqUrq+T8hrz1TS/L9GVq0YbbIReN0HlY3dVeMSqv3jQ0PCPQa1s7snzHzS/LVt31aPQLNy8btb7eN3VXE48TGaL94jpmEehUrZ32+DEW2ppbj7inFqWq8oVUok0vHCp2RXtOpRhGMEoq2RhQLQgAgDcJyXmzLeVhhXk+u/VOqtL12t67XbSm3VGbO1+Bre10ek6LW97s9ZGnjBshABADjmmmVptNhAWoIUXLyQohKqNLIqNRxA17onT3kc3SkIvDSbWeXmiXK23J38JPtMzUwKvFDaEvLAqSAlIF6gxjEpPWeZjC0KHs0ZzitmbsjTZaWsuZmbziSlxCENLCiCb7Yos4YUv3ow3d3NjB0VSp2jsbbXJ7PsaKMG2T2f6Vvrp8RAhU3HyIIEwgDa5KfDpT/qGf4iYytq5mvivgT5PyGfPT6x/ct+KolV3zS0P1fxYhxA6oQAQAQA0zGXk0uREiQ3owlKL4Sb5QmlE1rTYBWmqJaz1dU0I6PpRr9Mr3224XFaIm+EAEAZ+T/wAKl/bNe+IcUU4j4UuT8iy852V0xKzpba0V3RoPLZSo1NdpFdkW1JtSsji6OwVKtR1pXvftJc1eVkxNzim3tHdDKlchpKDUKQNYFaYnCM05tyszGksHTo0lKN9vbzKotD0rnXX7xilHdp7i5GPAsCACAGlGXs0JHyEXNHdKL9037h1prWmrCtK044xLWerqmg9H0un6bjttwuK0RN8IAIAbM1PrWW/e/wAFyJQ3kc/SfVZeHmhitfLNLFqLSuTkriJgBT3k1XQLwqu+DW+BU1A7Ik52nsRp0sE6mFTU5Xa2Xy5W7BBygVemHnADcdccW2opIvJK1UUKgYRWdbD5U4xe1JJ87GvgXE9n+lb66fEQIVNx8iCBMIA3eSUxLNPpemlPDRLbWhLSEqvFKqkKKlCgwTq3nVGVa+Zq4qNWcHCnbNNO5uc4Vuyc+5p2TMJeupTcW2gIIBON4LJBod0Sm1J3RrYDD18OtSVrc3fyEuIHTCACACACACACACANtkw9LtvpcmVOhLakrSGkpUVFKgaG8oUGGuMq18zXxMasoONO2fabzOJbspPOadgvpdolJQ4hATQXsQQsmuIwpEptSd0auAw9bDx1J2t3N38iTN1lDJ2esvumYU8pCkFCG0FABUk1qVgk8kbIQkou7MY/DV8QtSNrbdrv5C1bymC8VSynVNqqo6VKUqCio1HJJBFKY9MQyvkblBVFC1S112GugXhABABABABABADRkBa0rJzAmZgvFbddGhtCSDeSpJKipQ1BWof+olBpO7NHHUa1an0dO1ntubG152x5l9x9ap9KnFFRASzSp3Ykxl6jd8ymlTxtKCgtXLmabLK05d9bAlQ4GWWENDSgBRKVLJJummN4Y4Y1wiLtwNjB0qlNSdS1275eAvxg3Cez/St9dPiIEKm4+RBAmEAEAbCxrDmJtVyXZU4RroMB1lGiU9pjKTewprYinRV5uw8yGZ6ZUKvvtNcBVZHTzR3ExNUpcTmT01TWUIt/b9marMuqlUzySfYUHeHDGehfaVfza4w+/wDQvWzmvn2AVJQl9Ir6Ekqp1CAongmsRdOSNujpXD1HZu3P9iWtBBIIIINCCKEEawRsMQOkmmro+mUBSkgkJBIBUdQqdZ4CBiTsrjtZGbsTRKZe0ZZxSRUpTeqBvoRWlaY9ETjDW2NHMq6SdJXnTaMu0c1Lku2XHp2XbbFKqUFAY6hq1xl0ms2yFPS6qS1YwbYk2xIoZcuNvofTQG+3WmOzEVqIrOlRqSnG8o27mYMC43Vh2K1MJJcnWJdQVQJdvVOA5VQKAY07ILPjY1a+InTdowcuQ5IzOPkAiaZIOIICqEbxhFnQy7TnPTUF/gxetvI5uV0gXaEsXWwSWk3iokDmaqBR4xCUdXibdHGzq2apuz4nth5HNzWjCLQlg64AdEq8FAkVu6qFQ4QjHW4itjpUrt03ZcTfu5nX0gqVNsJSASSQoAAayTsET6GXaai01BuygxKt2yW2AnRzbUxeJqG73JpTE1G2v2RX43OlQrTqX1oOPM1MDZNjY1hTE2q7LsqcI1kCgHWUaJT2mMpN7CmtiKdFXqOw8SGZ2ZUKvzDTXAArI6eaO4mJqlLicuemqa3It/b9marMuqlUzyT+4IHeHDGehfaV/wA2uMPv/Qu21mwn5cFSUJfSNrJJNOoQFE8ADEXTkjco6Vw9R2btz/YmLSQSCCCDQg4EHcRsiB0U75o8gZCAJ7P9K310+IgQqbj5EECYQA9ZucgVTx0z1USqTswLpGtKdyRtV2DGpTOENbkcvSGkFQWpDOXl67PTZ8tcum7PHkVmoQhSMFrCRdbO1KRqU5vJrQ66mtJynq+7E0cHgJYj/rV3t2d/9dhU9oWi6+q886txW9aiqnRXUOAil57TvU6UKatBWPmTnXGVXmnFtq+UhZSe8EQWWwzOnGatJXLIyOzsOIUG5/zjZw0yU8tPFQGCx0CuvnRbGq1vHGxeiIyWtRyfZw9esh7ysyOlrTaDiSlLpSC2+jG8CML1MFp1cRsO+yUFLM5mFxtXCy1Xs4r1sKCtmynZV5bLybq0HHcRsUk7QdhjXaadmeqo1oVYKcNjGfM+oi02qHWhwHjyCfECJU99GjpZf/GfND1n1P5kyP8Anj+G5FlbYjmaF+NLl+UUjFB6YIAIA6XyAWTZ0pX/AAkjuFB9gjap7iPF41WxE+ZzrbaiZl8nEl1wk/tmNU9fQVqUeS8j2wVETLBGBDrZB/bEOKMV1elLk/I6IzgqIs2bp/hKHfgfsjaqbjPI4HrEOZzTGqe0HzNzkAqeOnfqmVBwpgXSNYSdiQcCrsGNSJwhrZ8DlaQ0gqHuQ3vL+xky2y8RIjyKzUIQUVC1pSLrZ2pSNSl11qNaGus1pOU7e7E08Ho+Vf8A62Ibz2d/9dhVE/aDr6rzzq3Fb1qKu6uocBFLz2ndp0oU1aCsfMlOuMqvMuLbVvQspPeDBZbDM6cJq0lcsrI7Ow4hQbn+W3qDyU8pPXSMFjiBXrRbGq1vHGxeiIta1HJ9nDw9fQeMrsjJa02w4kpS8UgtvooQoEYXqYLSRTHWNh32SgpZnMwuNq4WWq9nFetjKCtey3ZV5bLybriDQjYdxB2gjEGNdqzsz1VGrGrBThsZhxgtJ7P9K310+IgQqbj5EECZuMkbCVPTTbAqAo1WofFQMVHppgOJEZS1nY1sXiFQpOf05l7Za2qmzbPUWQEEANMpGwkUBG+6kFXGkbE3qxyPL4Oi8TiEpZ8X6+xzkpRJJJJJxJOs8TGsewStkjyBkIAIAs7M1lWW3fInVebcqWiTzV6ygbgrE9brRbSlZ6pxNL4RSj00dq28u3w8uQ253MmRMypfQPPS4Kq7VI1rSejnDoO+J1Y3V+w0NF4p0quo9kvMrfND60Z6rvuKiqnvo7GlurPmvMe8+vwNn24/hriytsRy9C/Gly/KKRig9MEAEAdLZvfVsr7JMbVPcR4zHdYnzOdbZ+EPe0c94xqnrqPw48ke2J8JY9q374gK/wAOXJ+R0RnD9WzXsz/pG1U3GeRwPWIcyhMjrBM9NtsCoSTecUPioTzj06gOJEa0VrOx6nF4hUKTnx4cy8surXTZtnq0ICFUDTIHxSRQEdVIKuwb42JvVjkeZwVF4nELWz4v13nOijXE4k7Y1j16yPIGQgAgC0czOVZQ55C6rza6lkn4qtZR0KxPT1otpSs9U4el8InHpo7Vt5dvr8DPnfyZExKmYQPPS4JJ2qb1qSerzh0K3xOrG6v2GlorFOnV6N7JefrIoeNc9ST2f6Vvrp8RAhU3HyIIEy3Mw9nD85mCMeS2k7vjL7+R3RdRWbZ5/TdTONPx9fc+c/M2ayrQOHnFkbzyQk9nK74VnmkZ0JBe/LkipYpO+EAEAEASS76m1pWg0WghSTuINQe8QIyipJxexnU9lziZiXbdA5LraVU4KSDQ99I3E7q54epB05uPYylc30joLdLOxtUwgV3JCgD3UjWpq07HosfU6TAqfbYfM7tjPzcq0iXaLikuhRAIwFxYriRtIi2qm0rHM0XXp0qrlN2VvyiqPyf2j8zX9JH9UU6kuw7v8jhvn8w/J/aPzNf0kf1Q1Jdg/kcN8/mH5P7R+Zr+kj+qGpLsH8jhvn8y9si5RbMjLtupKXENgKSdh3YRsQVopM8vi5xnWlKOxs5vtn4Q97Rz3jGqexo/DjyR7Ynwlj2rfviAr/DlyfkdEZw/Vs17M/6RtVNxnkcD1iHMSMw9nC7MzBGJKW0ndQXld9Ud0V0VtZ0tN1M40/H19yDPzNm/KtVwAcWRvJIAPZRXeYxWeaRPQkMpy5IqiKjvBABABAEsrMKbWhxBotCkqSdxSag94gRnFSi4vYzqez5lMww24BVDraVUO5aQaHsMbid1c8NOLpzceKfkcv2xJ6CYeZ16JxaK9VRFfsjTtbI9tRnr04z7UmRWf6Vvrp8RAlU3HyIIEy8MxZ/Mnht8oV/Dbi+jsfM8zpr46/8AH8s0eflgh2VXsKXE9xSfvRGttRs6El7s48iq4qO6EAEAEAEAdG5rniuy5YnWAtPYlxaR9gEbNLcR4/SUVHFTS9ZIRrCUDlM7T5T3eGyD9tYqj8U6VZf/AFsfDzG7OplC/Iy7TkuoJUp26apCsLqjt4gRZVk4pWNDRuGp16jjPsKx/KlaP+Mj6pH8oq6Sfadr+Jw3Y/qH5UrR/wAZH1SP5Q6SfaP4nDdj+oflStH/ABkfVI/lDpJ9o/icN2P6l15IT65iSYedNXFoClEACp6BqjYg7xTZ5zFU4060oR2JnNls/CHvaOe8Y1D2NH4ceSPbE+Ese1b98QFf4cuT8jofOJ6tmvZnxEbVXcZ5HA9YhzF3MYR5A7v8oVX6tuIUdjNzTXx1/wCP5YvZ+Jch+WXsU2tP0VA/fiNbajb0JL3Jx70VdFR3AgAgAgAgDpDNm8V2ZKk7EFP0VqSPsEbVPcR47SEdXEzXf5oo3LxQNozdNWmWO0Gh+0GNaW8z02BTWHhfsNRZ/pW+unxEYNipuPkQQJlp5ibUCXH5cnnpS4jpTgrtopPcYtovNo4WmqV4xqLhkOedWwzNSC7gq4ydKkbwkG+Pokmm0gRZVjeJztG1+irq+x5evE55jWPXBABABABAHSeRzSZSy2NJyUoZ0i6/FqC4qvRUxtQ92CueNxbdbEytnd2XkVPmymy9bIdUKFwvrI4qSonxiim7zud3SMNTB6q4WQ5Z9vgjHt/uLiytsRztC/Gly/KKSig9MEAEAdLZvfVsr7JMbVPcR4zHdYnzOdbZ+EPe0c94xqnrqPw48ke2J8JY9q374gK/w5cn5HQ+cT1bNezPiI2qu4zyOB6xDmIOYm1AFzEsTzglxA6OSv7CjuMVUXm0dXTVLKNRcn6+o3Z2LDM1IKUgVcYOkSBtABCx9Ek9KRFlWN48jQ0ZX6Kur7Hkc9xrHrQgAgAgAgDpbJVAlLMY0vJDbAWuvxeTfV3VMbUPdgrni8S3WxMtXi8vI5wn5ovOuOq5zi1LPSoknxjV7z2NOChBRXBBZ/pW+unxEBU3HyIIEzOsS1Fyr7b7fPbVUcRqUk8CkkHpjKdndFValGrTcJcTpmwbYbnGEPsmqFjVtSdqVbiDhG3GSkro8XXoyozcJbUUnnPyKVJul9lP5q4a4D0Sj8Q7kk809mwV1pw1X3HpNG45Vo6k37y+/riIkQOqEAEAMub/ACaVPzaUEeZQQp47LoPNrvVq6KnZEox1nY0sfilQpN8Xs9dw/Z5MrAhvyFlXLVQvEHmpwIb6TgTw60WVZf4o5WicI5S6aWxbP2J+aH1oz1XfcVEKe+joaW6s+a8x6z7fBGPb/cXFlbYjl6F+NLl+UUlFB6YIAIA6Wze+rZX2SY2qe4jxmO6xPmc62z8Ie9o57xjVPXUfhx5I9sT4Sx7Vv3xAV/hy5PyOh84nq2a9mfERtVdxnkcD1iHM56sG1Vykw2+3zm1Vp8oalJPApJHbGsnZ3R62vRjWpuEuJ0zYlrNzbCHmTVCx2g7UqGwg4GNuLTV0eMrUpUpuEtqKQzm5FKknS8yn81cNRQeiUfiHcmvNPZsx1pw1X3HpdHY5Vo6kt5ffv/YjRA6gQAQA0Zu8mTPTaUlPmGyFunZSuCOlRFOi8dkShHWdjR0hilQpO217P34D3nlysCUeQsq5aqF4g81OtKOk4E8KfKiyrL/FHL0ThG5dNLYtn7Kcik9ET2f6Vvrp8RAhU3HyIIEwgBiyNyves5y83y2lc9omgVxB+Krj31iUZOLyNPF4KGJjZ5Pgy87Byok7SbKUKSoqBC2HAL1NoKDgtOOsVEbEZxkeYr4WthpXa5NfsT8pMz6FkrkndFX/AITlSn9lY5SR0hUVyo/KdDD6ZlFWqq/etvr6Ci7mqtEGgQ2riHRT/NQ/ZEOjmb60vhnxf0NhZuaR/nzb7TDScVEKvKptxNEp6amm4xlUpcSqppiGylFt+vEzrXy4lbPYMpZKQVY3nziKnAqBPpF8eaMKVGAy5qKtAqpYCriZ9Lifp62L7lWOuFSipRKlKJJUTUknEkk6yTtio7qSSsiwcz9jPfhAOKaWlDaFkqUggVULoFSNeNacDFlJPWucjS1em6Gqndtj1nhsd2ZkkllBWppwLKUipKbqkkgDWQSDTdWLKqbWRzNFVoUq3vu11YoZ+XWg0WhSTropJBpvoY1z1MZRlmncjgSMiSkHXiEtNLcJIFEpJxOzCBXOpCCvJ2Om8l7OMtKMMqpebbSlVNV6nKpvFaxtwVopHi8RUVSrKa2NnPuWGT0xLzT4W0u5fWpKwklJSSSFXgKajjujVknFu56zCYmnUpRs87bO8iyVsd96Zl7jLhSXEG8EG6AFCqiqlKAAwSbasZxVenClK7WxnQmV1nqmJKYZbxWttQSNVTrArsqRSNqavFo8nhaip1oyexM5nnJF1o0daW2dVFoKdWsYiNQ9pCpCe67m7yLywes5wlHLaVz2iaBXEH4quPfWJRk4vI1cZgoYmOeT4MvOwsppO0mylCkqvCi2HAL1NoKDzhxFRxjYjKMkeZrYWthpXa5NfsTMo8z6FkrkndHX/hOVUnsWKqA6QrpiuVH5To4fTMoq1VX71t+n/Apu5qrRBoG21cQ6KfbQ/ZEOjmby0vhnxf0NjZmaN+t6bfaYaGKrpvKptxNEp6amm6Mqk+JVU0xDZSi2zPtnLiVs9gylkpBVjef1pBOBVU+lXhr5owpUCgy5qKtAqo4CriZ9Lifp62L7lVOuFSipRKlKJJUTUknEkk6yTtio7qSSsj5gZJ7P9K310+IgQqbj5EECYQAQB6lRBBBoRiCNnGBhq+0YpDLu0GRRE24R+vdc+1YJiSlJcTTno/DTd3D8eRmOZzbSIp5SB0NN/wBMZ6SXaVrReFX+P3f7F+1bamJk1mH3HcagKWSB0J1J7BEW29pt0qFOluRSMCMFwQBvvxzn/nr/ANYYzrS7TU9hw/yIPxzn/nr/ANYYa0u0ew4f5Eay07TemFBb7qnVgXQpZqQKk06Kk98Lt7S+nShTVoKyMSMFhtpC05uUQFMuOstvVIKSUhd0lJIO2hqIym1sNedKjWlaSTa+xkfjnP8Az1/6ww1pdpD2HD/IiKZysnXEKQubeUhQIUkrNCDgQeELy7SUcHQi01BXR8yeVM40hLbU06hCcEpSsgDbgIXa2MTwlCb1pRTZP+Oc/wDPX/rDDWl2kfYcP8iMG1LbmJkJEw+t0JrdvqrSuuncIXb2stpUKdLcjY18YLj1KiCCDQjEEaxxEDDV8mMUhl5aDIoibcI/XuufasExJSkuJpz0fhpu7h9MvIzHM5tpEU8pA6GW/wDVMZ6SXaVrReFX+P3f7NBatuTEyfzh9xzbRSjdHQnUOwRFtvabdLD0qW5FI18YLggAgCez/St9dPiIEKm4+RBAmEAZtjWS7NOpZYQVrVs2AbVKOoAb4yk3kiqtWhRjrzdkWKckLLs5I/CcwXXyK6FsqA7Ajl018pRSDuixwjHeZx/bMXiX/wDHjZdv/OXgRDKWwRgLNdIG0oSfF6sYvT+Ul7LpB/8AcX1/oPxnsL9Gu/QR/dhen8o9kx/+z7v9B+M9hfo136CP7sL0/lHsmP8A9n3f6M6xLUsSafbYRZy0rcNAVITQGm2jhOzdGU6bdtUqrUcdSg5upku/+hjymsCy5GXU+7IpUlJSKIFTyjQa1AfbE5QhFXsaeHxGKr1FCM8xM/Giw/0Y59FH92K70/lOj7Jj/wDZ93+j1OU9hVxs1wcbif7sL0/lHsmP/wBn3f6MTOlISaGpJ6RbQlt4Om8ivKA0dKg6iCVCmzGE1FWcSzRlSs5VIVnmrfkTLCstc1MNMN85xQFdw1qUeASCeyK7XdkdKvVVKm5y4Fz5z8lkGzEhlGMmAUDbcAAWK9ACidt2L6kFq5cDzmjcU1iXrPf28+H6KKig9QWnYa7MlbKlX5yWS666XQAEBS1XXFCuJAoBdGvdFqUFFNo4VdYqripwpSslbjlsRH+NtifoxX1Tf9yMa1P5fIz7Hj/9n3f6JpPKWxHHENizFArUlIJabpVRAFeXqxhrU/lIzwuOjFydTZ3v9DpbmTtmyrDj65FtSWxUhKBU4gYVIG2LJQglexzqOJxNWagpu77xF/G2xP0Yr6pv+5FetT+XyOn7Hj/9n3f6A5WWH+jF/Vt/3Ia1P5fIex4//Z93+hgyUZsW0CpLMolLiReLbiaGlaXhRRBFSNu0RKKpy4GpinjsPZznl2oMsZSybN0Wms+/pb9Lg1Xbta3lj5QhOMI8BhJYvE31alrdveLX4z2H+jHO5P8AciF6fym57Jj/APb5/o+2MprCKgDZy0gnFRQkgcSA5WnRWM3p/KYeFx6WVT7/ANHznasWUZZlXpRtCA7exRW6tN0FJpq26+MKkYqziZ0XXrTnOFR3t28GVpFZ2yez/St9dPiIEKm4+RBAmEAXlkfZ6bLshybKQX1tF0k8RVpveBiK8SYvitWGseXxdV4rFKlwTt+2UlNzS3VqccUVrWSVKOsk7YoPSwhGEVGKyRFAmEAEAMWbv1lK+0HgYlHeRpaQ6tPkW/ni9WOddr3xF1bdPP6K6zHx8jn6Nc9aEAbCbtZbkuxLkC4wXSkitTpCCQcaYEbN8ZvlYphRUakqi2yt9ixs1FnolJZ+03xRISpLfVTziOKlgIHEHfFlNWTmzj6UqOrVjhoePruWZY2S1rpn5Nt4gecSUuJ2BQ5K003VrSuwiLoy1o3ORiaLoVnDs2HPGVFjmTmnmDWiFG6TtScUHpukdtY1WrOx63DVlWpRn2+ZjzdprcaZZVS4wFhFBjy1XlVO3GMXJxpRjOU1tla/grGFAtM+wPhUv7Zr3xDiimv8KXJ+R0HnI9WTXs/vCNqruM8no/rMOZzbGqeyCAHzMsf/AOj+6c8UxOlvnK0x1fxQw5/NUn0v/wC1E63A1NB7Z+H5Kiik9AEAMNq5QJes+UlaL0kupwlRpdIUSUgY1wBA1bIy3dJdhp0sO4YidXhKwvRg3Cez/St9dPiIEKm4+RBAmeGMPYDpe3JPyqzHG2sS5L+bA2m6CgdpAjbkrwsjxdGfRYlSlwln9TmkiNU9mEDIQAQAxZu/WUr7QeBiUd5GlpDq0+Rb+eL1Y512vfEXVt08/orrMfHyOfo1z1oQBnWFZa5qYaYb5zigK7hrUo8AkE9kLXdkVV6qpU3OXAsbO9aiGGWLNYwQhKVLFdicG0necCo1/VO2LajtaKOPoqk6k5Yie17Pz+j4zHW5cddlFHBwaRvrJFFgcSkA/sGFJ2djOmaF4qquGT9c/Mzc+dh1DU2kavNOdBqUHhjeFeKYzWXEq0LXzdJ81+SoYpPQhAGfYHwqX9s174hxRTX+FLk/I6DzkerJr2f3hG1V3GeT0f1mHM5tjVPZBAD3mW9ZfunPuxOlvnK0x1fxQxZ/NUn0v/7UTrcDU0Htn4fkqKKT0AQBl2jZrsuUpeRcK0JcSCQapVzTgcOg4w2bSunVhUTcXezt4mJAsJ7P9K310+IgQqbj5EECYQBeGaTK9t1hEo6sJfa5Ld400iBzQnepIwproAccaX0p5arPM6UwcoVHVivde3uf9m3ynzcyk4ouUUy8cStugvHepJFCeIoTviUqSeZr4bSVaitXauxiBamZ6aRiw808Nxq2o9hqn/NFTpSWw6tPTVJ78Wvv6+gnWxkxNyorMS7iE/KpeT9NNU/bEGmtqOjRxdGrlCV/P6GojBsDFm79ZSvtB4GJR3kaWkOrT5Fv54vVjnXa98RdW3Tz+iusx8fI5+jXPWhAFt5nrHDDD1oupJ5KktgCpupxWpIGslQujbyTvi2ktsjz+lqznOOHj483s/ZXltCZmn3H3GXb7iio+bVhuSMNQFAOiKrt5s69F0qVNQjJZd55YyZmWfbfQw7ebUFAaNWNNaThqIqO2F2s0KzpVabg5LPvOirXkUT8mts4JfbqkqFCkkBSFEHEEG6acI25LWVjyNKpKhWUuKZzFMMKbWpCxdWglKgdhBoR3iNQ9rGSklJbGRwJGfYHwqX9s174hxRTX+FLk/I6DzkerJr2f3hG1V3GeT0f1mHM5tjVPZBAD3mW9ZfunPuxOlvnK0x1fxRZGcjJBVo6C6+hrRaTnCtb1zViNV37YuqQcrHH0fjFhtb3b3t9riT+SBfz5n6J/qivon2nS/mV8jJZbM8SpIVOtlNcQlHKptpVWuHQvtIy0zllA1OedsJn0JSKBLDYA4ArpGKm8X6Hd6Db+Z/gQ4rOsT2f6Vvrp8RAhU3HyIIEwgABgYGuxc4s/LAAPaVA+K8L/wDmqF9l6JKclxNCto3D1M7Wfdl/X2HGzc8+oTEphtU054IUPvRYqz4o59TQnyT+q/P9Fg5PZTSs+glhYVQcttQopNflJOscRUcYtjJS2HJr4Wrh3768Sq87WRSJUialk3WVqurbAwQo4gp3JNCKagaU10FFSGrmju6Lx0qv/SqPNbH2/wBixm79ZSvtB4GIx3kbmkOrT5Fv54vVjnXa98RdW3Tz+iusx8fI5+jXPWmdYdlrmphphvnOKAruGtSjwCQT2Qtd2RVXqqlTc5cC5Ms8s02QGJSVaQspbFQonkpGCNWtRoonorti+U9S0UedwmCeM1qtR2z+4s/lmmfmzPev+cR6aXYbn8JT+Z/YPyzTPzZnvX/OHTS7B/CU/mf2HnN1lqbSS6HEJbdbI5KSaFKtRFca1BB7N8WU56205mPwPszVndMrjPLYegndMkciYF7oWmgWO3kq6SYqqq0uZ2NEV9ejqPbHyEGKzrGfYHwqX9s174hxRTX+FLk/I6DzkerJr2f3hG1V3GeT0f1mHM5tjVPZBAD3mW9ZfunPuxOlvnK0x1fxQw5/BhJ/v/8AaidZbDU0H/n4fkqKkUWR3z6QopIKSQoGoINCCNRB2GFuwNJqzGjOJbbc5MtutLv+YbSs3SmixeKhQgb9mETnK7uaOj6EqNNxkrZv6CtETfJ7P9K310+IgQqbj5EECYQAQAQAQBssnLXXKTLT6CRcULwHxk15STwIqIynZ3KMRRVam4Pj5l+5zUpNmTN7VdSR0habv20jYq7jPK6ObWJhbtKSzd+spX2g8DFEd5HpNIdWnyLfzxerHOu174i6tunn9FdZj4+Rz9GuetLazP2SiXYetJ/BISoIJ2ITi4sb6kXRt5J3xbSVryZwNLVnUnHDw8eb2FaW9aq5uYdfXznFE03DUlPYkAdkVt3dzs0KSpU1BcDAjBcEAMeb23PI55pxRo2o6NzddXTE8AQlX7MSi7STNLH0OmoOK2rNc0XPnPsPyuQcCRVxrzqN/JBvDjVBUKb6RfVjeJ53R1foq6vseT9cznWNY9eZ9gfCpf2zXviHFFNf4UuT8joPOR6smvZ/eEbVXcZ5PR/WYczm2NU9kEAPeZb1l+6c+7E6W+crTHV/FDFn81SfS/8A7UTrcDU0Htn4fkqKKT0AQAQAQBPZ/pW+unxECFTcfIggTCAG/LyyA01Z7yG0oQ7KNXrqQLywkFSlU1qIWnE4mkSask+1HOwNZznVg3dqT+goRE6IQBt8k7HVNzbLIFQpQK+CAarJ/Zr20G2MpXaRrYqsqNKU/pzLWz2W6luWTKJILjxSpQ3ISagndVYFOqqLq0srHD0Ph3Kp0r2Lz/4K2zboracqP1ye5Kj/AKRVDeR2NIu2GnyLfzwIrZbvBTR/zpH+sXVt08/orrMfHyKKsKy1zUw0w3znFAV3DWpR4BIJ7I17Xdkeor1VSpucuBaGd60kysqxZzHJSUpKh/y0YIB33lAkn9XjF1R2Sijh6KpOrVliJ+myoYpPQhABABAHR2ba3PLJBtSjVxvzbnSkChO+qbp6SY2acrxPHaQodDXaWx5opHLyw/Ip11oCjZN9vqKxAHQap/ZMUSWq7HpcDX6aipcdj5+szXWB8Kl/bNe+IjxRdX+FLk/I6DzkerJr2f3hG1V3GeT0f1mHM5tjVPZBAD3mW9ZfunPuxOlvnK0x1fxQxZ/NUn0v/wC1E63A1NB7Z+H5Kiik9AEANthWC0qzJ2ceSSUFCGTeIoolIUqgNFc9OvcYko+62c+viJrE06MHtzfrwFKInQJ7P9K310+IgQqbj5EECYQBflh+Q2nZrEot1C1JZaSUhQDja0ICSpIOIINRWhBFdYMXx1ZQUTylbp8LiZVUrXb5NNiFbGaadaUdBcmEbCFBCqfrJWQB2KMQdKS2HVpaXoSXv5P6+X6IrMzUT7ivOpQwnaVuBRpwCCa9pEYVOTJVNL4eK93Pw/YyKtWQsJpTcqpMzOqFFL1gH9YjBCQfiA1OFTtE7xhszZpKliMfNSqe7D16v/wVZaE+5MvKdfcKlrVVSzs2ahsA1AbBFLbebO5TpxpQ1YLJDxkcxZsnNImHLTDhbvXUJlnU4lJTUkg4AE4U10xicdVO7ZzMXLFVqTpqla/eh4t/LOyZuXcl3ZvkOChIadqCCCCORrBAPZFspwatc5tDBYyjUU4wzXev2aLIqesazipYndK8rDSKYcFB8lKbhpsqa4xGDhHibOMp43E5OFl2XX7MTOJO2XaFHm564+2gpA0LpCwKkJ5oumpPK448MTcZZplmAhi8P7jheLfasirIqO6EAEATyDKFuJS44GkE8pwpKgkb7qcT2QIVJSjFuKu+wt3IK3bMs1lbZnw4ta7ylBh1I1AAAXT38YuhKMVtPP43D4rEzUujtZdq/Z95bW1Y9otBK5y46iujdDLpKa6wRc5STuhOUJcTGDoY3DSuoXT2q6/Yn5OWbZrMw26/aSVobUFBCJd4XiDVNSU4CtDtrqiEVG+bOhiKuKnTcYUrX71+yzJ/L2yXmltOTIUhxJSoaJ3EEUONzDpi51INWbONDR+LhJSjHNd6/ZTlvWTJNpUqVtAPYi62WHEqoTtUQEmg6K7o12ktjPQ0K1eTSqU7d90aaQZStxKVuBpJOLigSE8SEgk9kYNmpJxi3FXfYWhkHMWVZyluqnw68pN0EMOpSlNQSALpqSQMf/dbYOEc7nExscXiUoqnZLvRs8rbasW0Q2H5xadEVXS2hwc6lQatEHmiJSlCW1lOFoY7DN6kNva1+xb/AANk/wDpCZ+if/HiGrT7fX0Nzp9I/wCtev8A2D8DZP8A6Qmfon/x4atPt9fQdPpH/WvX/sZOWeUVnpsxMlIOFYvpqLqxgCVFSlKSKkqp37hCco6urErwmGxDxPTVlb6fgrCKzuE9n+lb66fEQIVNx8iCBMIAIWBs2MoptAoibmEjcl9YHcFRlNriUPDUXm4L6Ijm7bmXRddmXnE7lvLUO4mkG29pmOHpQd4xS8EYEYLggAgAgAgAgAgAgAgAgAgAgAgAgAgAgAgAgAgAgAgAgCez/St9dPiIEKm4+RBAmSyr1xaV3UruqBurFUqoa0UNoO0QIyjrRavtLYUmW/AotD8HymnJpd0Ruen0fNvV5uOvXFto6mtZemcBdJ7Z0HSStzz2XKmmnr61LupTeUTdQKJTU1okbANQEVHfjHVikWDK2kyqzHZs2fJaZD6WxRkhFCEmpTexOJ2gau2eWq3ZHIlSmsSqSqSs1fbmbPNwZSdbfM3JyiA2WkhSW7tS6VJAOJxvAAEUxMSpqLvdIp0gq1CUejnJ3vx7BLy7yTXZz9zFTK6lpZ2j5J/WTUV34HbSISjqux0sFjI4iF+K2o2ObJ5p2ZblXpRh1C9Ib60VcFGyoAKrS7yNVNpjMEm7NFOkYzjTdWE2mrZXy2nuStstzM6005ISejdUlBCWSLvOxSb5xxxrWtBGItNrJZmMVQlToOUakrrv/o2GXlosyM4phmz5MtpCDy2iVG8mpxChTXujM7KVkkVYGlOvR15VJX5m3y8kpZuz25qSk5bRvCi1FqqkBxPJUkhQCVA4Yg4kbolNRUU4o18DOpLEOlVm7rvyduBVdmTOjdSsNIdIrRtxN5KqgihSCK66jjSKju1Y60Wr270WDltaMvIuMsos+SU8G0qmatEpC1AG4jlVTtONcCnjE52jlZHJwdKpXjKbqStf3c+Hb67zZ5xlylnLZS1Z0qvSJUSVoOFCBhQ8YlUUYuySKMAq2JUnKo1YW5m3ZSZkJr8ylZeYRotEUABSry+XdBFapSNldcQbi08rM3I4etSrw99yi73+gwZKeTTFmzU07ISukl790JbKUquthQvCpxqTWkSiouLbSyNTFdJTxEKUakrStx7zV5G2xKTkwmVmbNlUh2oStlCkFJoTQm8VY0pUEUwjEdVuzRfi6FahT6WnUeXbmYreQiV2wuRSs6FHLUr4wQUpVd61VpTXt4Q1Pf1Sx49rBqs1m8vH0j4tDK9lh1bUtZsnoEKKfPM6Rawk0vKWTXGlRWtOMY1ktiRmng51IKdSpLWfY7JeBj5Uz0oh6VmJSWY5bN91gkuNhaqpuKSCAKUrQXdhpCVrppEsNTrShOnUk8nZPY7DTlcmXlrNlJlqQldLMBu9eaJCb7RUbovYY6qkxKSSimkszRwvSVcROnKpK0b8exmltDKKSYRLoRZ8q+rydlTjlR6Qp5aSEjnA66mtTEXKK2I2YYavUlJuo4+87LuuMWXxkrOEuUWbLuaYLJvClLtzVgfl/ZE5qMbWiamBVfEuSdRq39mneyis1Dkq4bPllNuN+eQmiiyq+QeTqUaY0UK0pSkR1oZZGwsNipRnHpHdPLvNfnQyYblnG5mVA8lmBVN3mpURWif1VJ5Q/a2AQnFJ3Wxl2jcVKpF06m9H19uJFkdIMMSz1oTrSXGxVuXZWMHXDrNDsGquPxtojEUrazM4upUqVI0KTs9sn2L1+BOfcvKUqiU3iTdSKJFTWiRsA2CInRirJIks/wBK310+IgYqbj5EECYQBa6//io6f/1mLf8Ateu04K//AFPXylURUd4cpD1FMf8AVt+4mJf4PmcyfX4/+P7IsnfVNqdMn/FMP8H4E8R1qj/7eQ4ZI201bEqbPnVefSKtOHnKujBYJ1uJGv5Sa/rRZF661ZHPxVCeDq9PR3eK/HJ/Z+AvZEWO7J220w8mi06bHYoaFyiknaCP5axEIJqdmbeMrQrYJzh3eaNFm/8AWMp7VMQhtibOP6tPkbXPB6zd6jfuCJ1N9lGierLm/MZM1c0mdkpmzXj8VSm+CVHEgfqOUV0qiVPNOLNTScHRrRxEfH13rIWMhbFuTrjkyKNyF9x7rNk3UjeSoVG+6RtiEFnnw2m5ja96KjT2zyXiLNsWiuZecec57iio8K6gOAFAOAiEndNs3aNJUoKC4Fw52JeSU4x5Y882oIVcDSAqoqK1rq2RfV1bq7PPaMlXSl0UU+24i5bycq3JyBkyVoV5TVxSAlaiFIwVQCtCSBwiuVrK3edTBTqyrVOl25ZcFkxjzd3fwLaF6t2rt6mumhTWlcK0icNyXrgaekL+2U7bcvMyGrEl7Llk2lKJXOkjkLWoJS0FAjSFITU0rdI1iuzEhZQWssyDr1MVU9nqvU7e/uEzJnLNcvaBnHgXC5eDoGBuqpza4ChSmg3CmGuIRk1LWOliMDGph+hhlbYNc+nJ+cWVl5yXccNVUC0ip1k3kKQnsoIk+jfcaEP5GhG1rpcn+Uxdy+yHEglt5l7TS7polRpUEioxGCwQCQRSMThqm5gce8Q3CatJevAYc4nqSzOqx/AMZnuR9cDT0f12r4+ZVRip7Dulq58ebIdR3wai6rtRwtDb1Tw/JVcVHeLTzdTCLSknrLmCaoTfZXSpSLw91ZGFcQqmoRbD3lqM4WPg8NWjiYcdvrvQoZeWoHJjQNC7LStWWUdU0Ws71KUK13UrjEJO7y4HQwNJxp68t6Wb9dwtxE3Sez/St9dPiIEKm4+RBAmEAWzkW61aFkLs3SpbmE1uhR53nNIlQ3ivJNKka9oi2FpR1eJwMYp4fFrEWvH+rC0rNbaIXd0KCPl6ZF3pxN7/ACxHo59hurS2Gte/hZ/8fckyqU1JSKLObdS68XdNMKQapSQKBsHbqHHk6hWkJZLV+pHCqdeu8RJWVrRvt5mdk3kvNGy51Oh5UyJVTKbyQVhK75IqrDkkHGkZUXqvLsK8RiqXtVN33da+3LKwhkOyz21t5pew4pUk7xtBEVnU9yrDtTX2LwyNthi1QzMLATPSl4KAwvBaFIJG9BvVprSoU1HlbEGp5vajzOLo1MJrU1nCX4d/r5r7Vlmysh52cZebbq0y4kuLqAE4E41PDZFFNNtWOzpGtCNGUG82sja54rJeE2uZufm6g2kOAgit3VStQcDsidRPWuU6JrQ6JU7+9nkKmSVtGTm2XxW6lVFjeg4LFNuBJHECIJ6rub2LoKtRlD6cyxc8U60w2WWaaScUl14g60tgJR2FSajilW+LatlkuJyNE05zlry2QyXN7SsrEsZ6bdDTCLyyK6wABUAqJOwVEU2byR2q1eFGOtN5FtZ2smpmdcYMq2HAhKwrziE0JIpzlCvZF1WLbTRwdF4mnQUukdr9z/ApsZDTLMtMuzzdG2WHCygvA3XCU8oBCiKUrUbTTCK+jaTbN6WPpTqRjRebau7cPEasjMn5hqyJ1hxu688HdGgqTVVWkgbaCpwxpFkYvUaNHF4inPFQnF3Std+Iu5AZQrs99chPpusOG6pK6ENqUBr1i4oEV2ajvrGEtV2Zt47DrEQVejtX3/tcDOdzbJbn1IISZR1DgZUpyl1wpJQ2aG8SmhI11A2msZ6O0rcCtaTlKgn/AJJq+W1dvYLCs3Fohd0y1B8vSIu0+VW9q27+EQ1Jdhu/yeGtfW8LO5t8rJrTNSdlSahMuMiq1oPJUsJPJQomhABXj0DWDGZPJRWdjXwsdSU8VV91PZyvxGPLiwJh2ypJltu86wlrSoCk1TdZIVtoaHDCsTlF6iXYaeCxFOGKnOTyd7fUqWybJeml6OXbLi6E3QQMBSpqSBtEU2cskd+tWhSjrTdkWvnjsd55qWW0i+iXQ6XSFJ5Ao2akVqearVui6qnkzhaJrQhOSk7OTVu/aU5FJ6ItHMnZDyH1TKm6MLZWlLhIopWkRgBWvxFbNkW0k73OHpitBw6NP3k9ngxLyzsd6XmXC82UBxxxSDUEKTfOIoTvEVtNPM6ODrQqUkovYlf6GijBtk9n+lb66fEQIVNx8iCBMIAIAnXOuKTdLqyn5JWSO6sCCpwTukvoQQJnlIxZGD2MmT6bWUkFJII1EGhHbAw0mrM+YWQPIWQPYGQJgYCBk8pGLIwFIWQCkLIHsZMnlIxZGCdybcUm6pxZSPilRI7q0jJFQindIhgTPKRiyMHsZMnlIxZGD2MmTykYsjB7GbAIGSez/St9dPiIEKm4+Rj1jF0TCsLoBWF0ArC6AVhdAKwugFYXQCsLoBWF0ArC6AVhdAKwugFYXQCsLoBWF0ArC6AVhdAKwugFYXQCsLoBWF0ArC6AVhdAKwugFYXQCsLoBWF0DIs8+db66fEQuiFTcfIsmLzhhABABABABABABABABABABABABABABABABABABABABABABABABABAH2zzk9I8YGH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2" name="AutoShape 8" descr="data:image/jpeg;base64,/9j/4AAQSkZJRgABAQAAAQABAAD/2wCEAAkGBxQSEhUUEhIWFRMWGRgbGBYXFBwaHRkfHBscHxsYGhocHSggGBwmHBkYIjEhJSkrLi4uHiAzODMvNygxLisBCgoKDg0OGxAQGzcmICQsNDQsLTQsLCwsLC8uLC00NywwLSwsLCwsLCwsLCwsLCwsLCwsLCw0LCwsLCwsLCwsLP/AABEIAOEA4AMBEQACEQEDEQH/xAAcAAACAgMBAQAAAAAAAAAAAAAABgMHBAUIAQL/xABSEAABAgMDBwcGCAwEBgMBAAABAgMABBEFEiEGBxMxQVFhIjJxcoGRsRQjMzVzsjRCUlSSk6HCFRYXJFVigoOz0dLTU6LBw0NjdJTU4TaExCX/xAAaAQEAAgMBAAAAAAAAAAAAAAAAAgMBBAUG/8QAOxEAAgECAgYHCAICAQQDAAAAAAECAxEEIQUSMTJBcRM0UWGBsfAUIjNSkaHB0RXhQlPxI0NygiQlNf/aAAwDAQACEQMRAD8ArvSHee+NI97ZBpDvPfAWQaQ7z3wFkGkO898BZBpDvPfAWQaQ7z3wFkGkO898BZBpDvPfAWQaQ7z3wFkGkO898BZBpDvPfAWQaQ7z3wFkGkO898BZBpDvPfAWQaQ7z3wFkGkO898BZBpDvPfAWQaQ7z3wFkGkO898BZBpDvPfAWQaQ7z3wFkGkO898BZBpDvPfAWQaQ7z3wFkGkO898BZBpDvPfAWQaQ7z3wFkTyCzpW8Tz07eIgQqJaj5GNAsPUpJIAFScABt4QMN2Nocmpz5nM/9u5/TGbPs+xR7VQ+dfVHgybnPmcz/wBu5/TCz7PsPaqHzr6owJqVW0sodQptYpVK0lKhUVFQcRgQe2MF0Zxmrxd0RQJBABABABABABAGTI2e68SGWnHSBUhtClkDeQkGggVzqQhvtLmSTljzDSb7su82itLy2lpFTsqRSuBhmYhXpzdoyTfNHsrYsy6kLalnnEGoCkNLUk01ioFIZmJV6UHaUknzRDOyLrKgl5pbSiKhLiCgkYioCgDSoOPAwJwqQmrxd+RjwJhABABABABABAGZJWS+8Cplh11INCW2lLAO4lINDAqnWpwdpSS5syU5Mzh1SUyf/ruf0xmz7PsQ9qofOvqjBnZJxlV15tbaqVurQUmm+igDTAxgthUjNXi78iCBMns/0rfXT4iBCpuPkQQJn00uigdxB7oGGrqw9tZbzMzajRQ+8iXcmGQGr5Au30i6QDTEaxxMT125eJyngKdLDNSinJRefgbLOxlDNS8/cYmHW06JBupWQKkqxpqrGaspa2TKdF4alUoXnFN3EjK+2ROTbswlJSHLmBpUXUJSdXFMQbu7nTwlF0aSpvh+zTxg2QgAgDcO5LzaZYTamFCXNCF1TqJoFXa3gknbSmrfGbO17ZGssXRdTolL3uw08YNkIAIA2uS00tubYLa1Iq60DdURUXxgaaxwjK2o18VCMqUrq+T8hrz1TS/L9GVq0YbbIReN0HlY3dVeMSqv3jQ0PCPQa1s7snzHzS/LVt31aPQLNy8btb7eN3VXE48TGaL94jpmEehUrZ32+DEW2ppbj7inFqWq8oVUok0vHCp2RXtOpRhGMEoq2RhQLQgAgDcJyXmzLeVhhXk+u/VOqtL12t67XbSm3VGbO1+Bre10ek6LW97s9ZGnjBshABADjmmmVptNhAWoIUXLyQohKqNLIqNRxA17onT3kc3SkIvDSbWeXmiXK23J38JPtMzUwKvFDaEvLAqSAlIF6gxjEpPWeZjC0KHs0ZzitmbsjTZaWsuZmbziSlxCENLCiCb7Yos4YUv3ow3d3NjB0VSp2jsbbXJ7PsaKMG2T2f6Vvrp8RAhU3HyIIEwgDa5KfDpT/qGf4iYytq5mvivgT5PyGfPT6x/ct+KolV3zS0P1fxYhxA6oQAQAQA0zGXk0uREiQ3owlKL4Sb5QmlE1rTYBWmqJaz1dU0I6PpRr9Mr3224XFaIm+EAEAZ+T/wAKl/bNe+IcUU4j4UuT8iy852V0xKzpba0V3RoPLZSo1NdpFdkW1JtSsji6OwVKtR1pXvftJc1eVkxNzim3tHdDKlchpKDUKQNYFaYnCM05tyszGksHTo0lKN9vbzKotD0rnXX7xilHdp7i5GPAsCACAGlGXs0JHyEXNHdKL9037h1prWmrCtK044xLWerqmg9H0un6bjttwuK0RN8IAIAbM1PrWW/e/wAFyJQ3kc/SfVZeHmhitfLNLFqLSuTkriJgBT3k1XQLwqu+DW+BU1A7Ik52nsRp0sE6mFTU5Xa2Xy5W7BBygVemHnADcdccW2opIvJK1UUKgYRWdbD5U4xe1JJ87GvgXE9n+lb66fEQIVNx8iCBMIA3eSUxLNPpemlPDRLbWhLSEqvFKqkKKlCgwTq3nVGVa+Zq4qNWcHCnbNNO5uc4Vuyc+5p2TMJeupTcW2gIIBON4LJBod0Sm1J3RrYDD18OtSVrc3fyEuIHTCACACACACACACANtkw9LtvpcmVOhLakrSGkpUVFKgaG8oUGGuMq18zXxMasoONO2fabzOJbspPOadgvpdolJQ4hATQXsQQsmuIwpEptSd0auAw9bDx1J2t3N38iTN1lDJ2esvumYU8pCkFCG0FABUk1qVgk8kbIQkou7MY/DV8QtSNrbdrv5C1bymC8VSynVNqqo6VKUqCio1HJJBFKY9MQyvkblBVFC1S112GugXhABABABABABADRkBa0rJzAmZgvFbddGhtCSDeSpJKipQ1BWof+olBpO7NHHUa1an0dO1ntubG152x5l9x9ap9KnFFRASzSp3Ykxl6jd8ymlTxtKCgtXLmabLK05d9bAlQ4GWWENDSgBRKVLJJummN4Y4Y1wiLtwNjB0qlNSdS1275eAvxg3Cez/St9dPiIEKm4+RBAmEAEAbCxrDmJtVyXZU4RroMB1lGiU9pjKTewprYinRV5uw8yGZ6ZUKvvtNcBVZHTzR3ExNUpcTmT01TWUIt/b9marMuqlUzySfYUHeHDGehfaVfza4w+/wDQvWzmvn2AVJQl9Ir6Ekqp1CAongmsRdOSNujpXD1HZu3P9iWtBBIIIINCCKEEawRsMQOkmmro+mUBSkgkJBIBUdQqdZ4CBiTsrjtZGbsTRKZe0ZZxSRUpTeqBvoRWlaY9ETjDW2NHMq6SdJXnTaMu0c1Lku2XHp2XbbFKqUFAY6hq1xl0ms2yFPS6qS1YwbYk2xIoZcuNvofTQG+3WmOzEVqIrOlRqSnG8o27mYMC43Vh2K1MJJcnWJdQVQJdvVOA5VQKAY07ILPjY1a+InTdowcuQ5IzOPkAiaZIOIICqEbxhFnQy7TnPTUF/gxetvI5uV0gXaEsXWwSWk3iokDmaqBR4xCUdXibdHGzq2apuz4nth5HNzWjCLQlg64AdEq8FAkVu6qFQ4QjHW4itjpUrt03ZcTfu5nX0gqVNsJSASSQoAAayTsET6GXaai01BuygxKt2yW2AnRzbUxeJqG73JpTE1G2v2RX43OlQrTqX1oOPM1MDZNjY1hTE2q7LsqcI1kCgHWUaJT2mMpN7CmtiKdFXqOw8SGZ2ZUKvzDTXAArI6eaO4mJqlLicuemqa3It/b9marMuqlUzyT+4IHeHDGehfaV/wA2uMPv/Qu21mwn5cFSUJfSNrJJNOoQFE8ADEXTkjco6Vw9R2btz/YmLSQSCCCDQg4EHcRsiB0U75o8gZCAJ7P9K310+IgQqbj5EECYQA9ZucgVTx0z1USqTswLpGtKdyRtV2DGpTOENbkcvSGkFQWpDOXl67PTZ8tcum7PHkVmoQhSMFrCRdbO1KRqU5vJrQ66mtJynq+7E0cHgJYj/rV3t2d/9dhU9oWi6+q886txW9aiqnRXUOAil57TvU6UKatBWPmTnXGVXmnFtq+UhZSe8EQWWwzOnGatJXLIyOzsOIUG5/zjZw0yU8tPFQGCx0CuvnRbGq1vHGxeiIyWtRyfZw9esh7ysyOlrTaDiSlLpSC2+jG8CML1MFp1cRsO+yUFLM5mFxtXCy1Xs4r1sKCtmynZV5bLybq0HHcRsUk7QdhjXaadmeqo1oVYKcNjGfM+oi02qHWhwHjyCfECJU99GjpZf/GfND1n1P5kyP8Anj+G5FlbYjmaF+NLl+UUjFB6YIAIA6XyAWTZ0pX/AAkjuFB9gjap7iPF41WxE+ZzrbaiZl8nEl1wk/tmNU9fQVqUeS8j2wVETLBGBDrZB/bEOKMV1elLk/I6IzgqIs2bp/hKHfgfsjaqbjPI4HrEOZzTGqe0HzNzkAqeOnfqmVBwpgXSNYSdiQcCrsGNSJwhrZ8DlaQ0gqHuQ3vL+xky2y8RIjyKzUIQUVC1pSLrZ2pSNSl11qNaGus1pOU7e7E08Ho+Vf8A62Ibz2d/9dhVE/aDr6rzzq3Fb1qKu6uocBFLz2ndp0oU1aCsfMlOuMqvMuLbVvQspPeDBZbDM6cJq0lcsrI7Ow4hQbn+W3qDyU8pPXSMFjiBXrRbGq1vHGxeiIta1HJ9nDw9fQeMrsjJa02w4kpS8UgtvooQoEYXqYLSRTHWNh32SgpZnMwuNq4WWq9nFetjKCtey3ZV5bLybriDQjYdxB2gjEGNdqzsz1VGrGrBThsZhxgtJ7P9K310+IgQqbj5EECZuMkbCVPTTbAqAo1WofFQMVHppgOJEZS1nY1sXiFQpOf05l7Za2qmzbPUWQEEANMpGwkUBG+6kFXGkbE3qxyPL4Oi8TiEpZ8X6+xzkpRJJJJJxJOs8TGsewStkjyBkIAIAs7M1lWW3fInVebcqWiTzV6ygbgrE9brRbSlZ6pxNL4RSj00dq28u3w8uQ253MmRMypfQPPS4Kq7VI1rSejnDoO+J1Y3V+w0NF4p0quo9kvMrfND60Z6rvuKiqnvo7GlurPmvMe8+vwNn24/hriytsRy9C/Gly/KKRig9MEAEAdLZvfVsr7JMbVPcR4zHdYnzOdbZ+EPe0c94xqnrqPw48ke2J8JY9q374gK/wAOXJ+R0RnD9WzXsz/pG1U3GeRwPWIcyhMjrBM9NtsCoSTecUPioTzj06gOJEa0VrOx6nF4hUKTnx4cy8surXTZtnq0ICFUDTIHxSRQEdVIKuwb42JvVjkeZwVF4nELWz4v13nOijXE4k7Y1j16yPIGQgAgC0czOVZQ55C6rza6lkn4qtZR0KxPT1otpSs9U4el8InHpo7Vt5dvr8DPnfyZExKmYQPPS4JJ2qb1qSerzh0K3xOrG6v2GlorFOnV6N7JefrIoeNc9ST2f6Vvrp8RAhU3HyIIEy3Mw9nD85mCMeS2k7vjL7+R3RdRWbZ5/TdTONPx9fc+c/M2ayrQOHnFkbzyQk9nK74VnmkZ0JBe/LkipYpO+EAEAEASS76m1pWg0WghSTuINQe8QIyipJxexnU9lziZiXbdA5LraVU4KSDQ99I3E7q54epB05uPYylc30joLdLOxtUwgV3JCgD3UjWpq07HosfU6TAqfbYfM7tjPzcq0iXaLikuhRAIwFxYriRtIi2qm0rHM0XXp0qrlN2VvyiqPyf2j8zX9JH9UU6kuw7v8jhvn8w/J/aPzNf0kf1Q1Jdg/kcN8/mH5P7R+Zr+kj+qGpLsH8jhvn8y9si5RbMjLtupKXENgKSdh3YRsQVopM8vi5xnWlKOxs5vtn4Q97Rz3jGqexo/DjyR7Ynwlj2rfviAr/DlyfkdEZw/Vs17M/6RtVNxnkcD1iHMSMw9nC7MzBGJKW0ndQXld9Ud0V0VtZ0tN1M40/H19yDPzNm/KtVwAcWRvJIAPZRXeYxWeaRPQkMpy5IqiKjvBABABAEsrMKbWhxBotCkqSdxSag94gRnFSi4vYzqez5lMww24BVDraVUO5aQaHsMbid1c8NOLpzceKfkcv2xJ6CYeZ16JxaK9VRFfsjTtbI9tRnr04z7UmRWf6Vvrp8RAlU3HyIIEy8MxZ/Mnht8oV/Dbi+jsfM8zpr46/8AH8s0eflgh2VXsKXE9xSfvRGttRs6El7s48iq4qO6EAEAEAEAdG5rniuy5YnWAtPYlxaR9gEbNLcR4/SUVHFTS9ZIRrCUDlM7T5T3eGyD9tYqj8U6VZf/AFsfDzG7OplC/Iy7TkuoJUp26apCsLqjt4gRZVk4pWNDRuGp16jjPsKx/KlaP+Mj6pH8oq6Sfadr+Jw3Y/qH5UrR/wAZH1SP5Q6SfaP4nDdj+oflStH/ABkfVI/lDpJ9o/icN2P6l15IT65iSYedNXFoClEACp6BqjYg7xTZ5zFU4060oR2JnNls/CHvaOe8Y1D2NH4ceSPbE+Ese1b98QFf4cuT8jofOJ6tmvZnxEbVXcZ5HA9YhzF3MYR5A7v8oVX6tuIUdjNzTXx1/wCP5YvZ+Jch+WXsU2tP0VA/fiNbajb0JL3Jx70VdFR3AgAgAgAgDpDNm8V2ZKk7EFP0VqSPsEbVPcR47SEdXEzXf5oo3LxQNozdNWmWO0Gh+0GNaW8z02BTWHhfsNRZ/pW+unxEYNipuPkQQJlp5ibUCXH5cnnpS4jpTgrtopPcYtovNo4WmqV4xqLhkOedWwzNSC7gq4ydKkbwkG+Pokmm0gRZVjeJztG1+irq+x5evE55jWPXBABABABAHSeRzSZSy2NJyUoZ0i6/FqC4qvRUxtQ92CueNxbdbEytnd2XkVPmymy9bIdUKFwvrI4qSonxiim7zud3SMNTB6q4WQ5Z9vgjHt/uLiytsRztC/Gly/KKSig9MEAEAdLZvfVsr7JMbVPcR4zHdYnzOdbZ+EPe0c94xqnrqPw48ke2J8JY9q374gK/w5cn5HQ+cT1bNezPiI2qu4zyOB6xDmIOYm1AFzEsTzglxA6OSv7CjuMVUXm0dXTVLKNRcn6+o3Z2LDM1IKUgVcYOkSBtABCx9Ek9KRFlWN48jQ0ZX6Kur7Hkc9xrHrQgAgAgAgDpbJVAlLMY0vJDbAWuvxeTfV3VMbUPdgrni8S3WxMtXi8vI5wn5ovOuOq5zi1LPSoknxjV7z2NOChBRXBBZ/pW+unxEBU3HyIIEzOsS1Fyr7b7fPbVUcRqUk8CkkHpjKdndFValGrTcJcTpmwbYbnGEPsmqFjVtSdqVbiDhG3GSkro8XXoyozcJbUUnnPyKVJul9lP5q4a4D0Sj8Q7kk809mwV1pw1X3HpNG45Vo6k37y+/riIkQOqEAEAMub/ACaVPzaUEeZQQp47LoPNrvVq6KnZEox1nY0sfilQpN8Xs9dw/Z5MrAhvyFlXLVQvEHmpwIb6TgTw60WVZf4o5WicI5S6aWxbP2J+aH1oz1XfcVEKe+joaW6s+a8x6z7fBGPb/cXFlbYjl6F+NLl+UUlFB6YIAIA6Wze+rZX2SY2qe4jxmO6xPmc62z8Ie9o57xjVPXUfhx5I9sT4Sx7Vv3xAV/hy5PyOh84nq2a9mfERtVdxnkcD1iHM56sG1Vykw2+3zm1Vp8oalJPApJHbGsnZ3R62vRjWpuEuJ0zYlrNzbCHmTVCx2g7UqGwg4GNuLTV0eMrUpUpuEtqKQzm5FKknS8yn81cNRQeiUfiHcmvNPZsx1pw1X3HpdHY5Vo6kt5ffv/YjRA6gQAQA0Zu8mTPTaUlPmGyFunZSuCOlRFOi8dkShHWdjR0hilQpO217P34D3nlysCUeQsq5aqF4g81OtKOk4E8KfKiyrL/FHL0ThG5dNLYtn7Kcik9ET2f6Vvrp8RAhU3HyIIEwgBiyNyves5y83y2lc9omgVxB+Krj31iUZOLyNPF4KGJjZ5Pgy87Byok7SbKUKSoqBC2HAL1NoKDgtOOsVEbEZxkeYr4WthpXa5NfsT8pMz6FkrkndFX/AITlSn9lY5SR0hUVyo/KdDD6ZlFWqq/etvr6Ci7mqtEGgQ2riHRT/NQ/ZEOjmb60vhnxf0NhZuaR/nzb7TDScVEKvKptxNEp6amm4xlUpcSqppiGylFt+vEzrXy4lbPYMpZKQVY3nziKnAqBPpF8eaMKVGAy5qKtAqpYCriZ9Lifp62L7lWOuFSipRKlKJJUTUknEkk6yTtio7qSSsiwcz9jPfhAOKaWlDaFkqUggVULoFSNeNacDFlJPWucjS1em6Gqndtj1nhsd2ZkkllBWppwLKUipKbqkkgDWQSDTdWLKqbWRzNFVoUq3vu11YoZ+XWg0WhSTropJBpvoY1z1MZRlmncjgSMiSkHXiEtNLcJIFEpJxOzCBXOpCCvJ2Om8l7OMtKMMqpebbSlVNV6nKpvFaxtwVopHi8RUVSrKa2NnPuWGT0xLzT4W0u5fWpKwklJSSSFXgKajjujVknFu56zCYmnUpRs87bO8iyVsd96Zl7jLhSXEG8EG6AFCqiqlKAAwSbasZxVenClK7WxnQmV1nqmJKYZbxWttQSNVTrArsqRSNqavFo8nhaip1oyexM5nnJF1o0daW2dVFoKdWsYiNQ9pCpCe67m7yLywes5wlHLaVz2iaBXEH4quPfWJRk4vI1cZgoYmOeT4MvOwsppO0mylCkqvCi2HAL1NoKDzhxFRxjYjKMkeZrYWthpXa5NfsTMo8z6FkrkndHX/hOVUnsWKqA6QrpiuVH5To4fTMoq1VX71t+n/Apu5qrRBoG21cQ6KfbQ/ZEOjmby0vhnxf0NjZmaN+t6bfaYaGKrpvKptxNEp6amm6Mqk+JVU0xDZSi2zPtnLiVs9gylkpBVjef1pBOBVU+lXhr5owpUCgy5qKtAqo4CriZ9Lifp62L7lVOuFSipRKlKJJUTUknEkk6yTtio7qSSsj5gZJ7P9K310+IgQqbj5EECYQAQB6lRBBBoRiCNnGBhq+0YpDLu0GRRE24R+vdc+1YJiSlJcTTno/DTd3D8eRmOZzbSIp5SB0NN/wBMZ6SXaVrReFX+P3f7F+1bamJk1mH3HcagKWSB0J1J7BEW29pt0qFOluRSMCMFwQBvvxzn/nr/ANYYzrS7TU9hw/yIPxzn/nr/ANYYa0u0ew4f5Eay07TemFBb7qnVgXQpZqQKk06Kk98Lt7S+nShTVoKyMSMFhtpC05uUQFMuOstvVIKSUhd0lJIO2hqIym1sNedKjWlaSTa+xkfjnP8Az1/6ww1pdpD2HD/IiKZysnXEKQubeUhQIUkrNCDgQeELy7SUcHQi01BXR8yeVM40hLbU06hCcEpSsgDbgIXa2MTwlCb1pRTZP+Oc/wDPX/rDDWl2kfYcP8iMG1LbmJkJEw+t0JrdvqrSuuncIXb2stpUKdLcjY18YLj1KiCCDQjEEaxxEDDV8mMUhl5aDIoibcI/XuufasExJSkuJpz0fhpu7h9MvIzHM5tpEU8pA6GW/wDVMZ6SXaVrReFX+P3f7NBatuTEyfzh9xzbRSjdHQnUOwRFtvabdLD0qW5FI18YLggAgCez/St9dPiIEKm4+RBAmEAZtjWS7NOpZYQVrVs2AbVKOoAb4yk3kiqtWhRjrzdkWKckLLs5I/CcwXXyK6FsqA7Ajl018pRSDuixwjHeZx/bMXiX/wDHjZdv/OXgRDKWwRgLNdIG0oSfF6sYvT+Ul7LpB/8AcX1/oPxnsL9Gu/QR/dhen8o9kx/+z7v9B+M9hfo136CP7sL0/lHsmP8A9n3f6M6xLUsSafbYRZy0rcNAVITQGm2jhOzdGU6bdtUqrUcdSg5upku/+hjymsCy5GXU+7IpUlJSKIFTyjQa1AfbE5QhFXsaeHxGKr1FCM8xM/Giw/0Y59FH92K70/lOj7Jj/wDZ93+j1OU9hVxs1wcbif7sL0/lHsmP/wBn3f6MTOlISaGpJ6RbQlt4Om8ivKA0dKg6iCVCmzGE1FWcSzRlSs5VIVnmrfkTLCstc1MNMN85xQFdw1qUeASCeyK7XdkdKvVVKm5y4Fz5z8lkGzEhlGMmAUDbcAAWK9ACidt2L6kFq5cDzmjcU1iXrPf28+H6KKig9QWnYa7MlbKlX5yWS666XQAEBS1XXFCuJAoBdGvdFqUFFNo4VdYqripwpSslbjlsRH+NtifoxX1Tf9yMa1P5fIz7Hj/9n3f6JpPKWxHHENizFArUlIJabpVRAFeXqxhrU/lIzwuOjFydTZ3v9DpbmTtmyrDj65FtSWxUhKBU4gYVIG2LJQglexzqOJxNWagpu77xF/G2xP0Yr6pv+5FetT+XyOn7Hj/9n3f6A5WWH+jF/Vt/3Ia1P5fIex4//Z93+hgyUZsW0CpLMolLiReLbiaGlaXhRRBFSNu0RKKpy4GpinjsPZznl2oMsZSybN0Wms+/pb9Lg1Xbta3lj5QhOMI8BhJYvE31alrdveLX4z2H+jHO5P8AciF6fym57Jj/APb5/o+2MprCKgDZy0gnFRQkgcSA5WnRWM3p/KYeFx6WVT7/ANHznasWUZZlXpRtCA7exRW6tN0FJpq26+MKkYqziZ0XXrTnOFR3t28GVpFZ2yez/St9dPiIEKm4+RBAmEAXlkfZ6bLshybKQX1tF0k8RVpveBiK8SYvitWGseXxdV4rFKlwTt+2UlNzS3VqccUVrWSVKOsk7YoPSwhGEVGKyRFAmEAEAMWbv1lK+0HgYlHeRpaQ6tPkW/ni9WOddr3xF1bdPP6K6zHx8jn6Nc9aEAbCbtZbkuxLkC4wXSkitTpCCQcaYEbN8ZvlYphRUakqi2yt9ixs1FnolJZ+03xRISpLfVTziOKlgIHEHfFlNWTmzj6UqOrVjhoePruWZY2S1rpn5Nt4gecSUuJ2BQ5K003VrSuwiLoy1o3ORiaLoVnDs2HPGVFjmTmnmDWiFG6TtScUHpukdtY1WrOx63DVlWpRn2+ZjzdprcaZZVS4wFhFBjy1XlVO3GMXJxpRjOU1tla/grGFAtM+wPhUv7Zr3xDiimv8KXJ+R0HnI9WTXs/vCNqruM8no/rMOZzbGqeyCAHzMsf/AOj+6c8UxOlvnK0x1fxQw5/NUn0v/wC1E63A1NB7Z+H5Kiik9AEAMNq5QJes+UlaL0kupwlRpdIUSUgY1wBA1bIy3dJdhp0sO4YidXhKwvRg3Cez/St9dPiIEKm4+RBAmeGMPYDpe3JPyqzHG2sS5L+bA2m6CgdpAjbkrwsjxdGfRYlSlwln9TmkiNU9mEDIQAQAxZu/WUr7QeBiUd5GlpDq0+Rb+eL1Y512vfEXVt08/orrMfHyOfo1z1oQBnWFZa5qYaYb5zigK7hrUo8AkE9kLXdkVV6qpU3OXAsbO9aiGGWLNYwQhKVLFdicG0necCo1/VO2LajtaKOPoqk6k5Yie17Pz+j4zHW5cddlFHBwaRvrJFFgcSkA/sGFJ2djOmaF4qquGT9c/Mzc+dh1DU2kavNOdBqUHhjeFeKYzWXEq0LXzdJ81+SoYpPQhAGfYHwqX9s174hxRTX+FLk/I6DzkerJr2f3hG1V3GeT0f1mHM5tjVPZBAD3mW9ZfunPuxOlvnK0x1fxQxZ/NUn0v/7UTrcDU0Htn4fkqKKT0AQBl2jZrsuUpeRcK0JcSCQapVzTgcOg4w2bSunVhUTcXezt4mJAsJ7P9K310+IgQqbj5EECYQBeGaTK9t1hEo6sJfa5Ld400iBzQnepIwproAccaX0p5arPM6UwcoVHVivde3uf9m3ynzcyk4ouUUy8cStugvHepJFCeIoTviUqSeZr4bSVaitXauxiBamZ6aRiw808Nxq2o9hqn/NFTpSWw6tPTVJ78Wvv6+gnWxkxNyorMS7iE/KpeT9NNU/bEGmtqOjRxdGrlCV/P6GojBsDFm79ZSvtB4GJR3kaWkOrT5Fv54vVjnXa98RdW3Tz+iusx8fI5+jXPWhAFt5nrHDDD1oupJ5KktgCpupxWpIGslQujbyTvi2ktsjz+lqznOOHj483s/ZXltCZmn3H3GXb7iio+bVhuSMNQFAOiKrt5s69F0qVNQjJZd55YyZmWfbfQw7ebUFAaNWNNaThqIqO2F2s0KzpVabg5LPvOirXkUT8mts4JfbqkqFCkkBSFEHEEG6acI25LWVjyNKpKhWUuKZzFMMKbWpCxdWglKgdhBoR3iNQ9rGSklJbGRwJGfYHwqX9s174hxRTX+FLk/I6DzkerJr2f3hG1V3GeT0f1mHM5tjVPZBAD3mW9ZfunPuxOlvnK0x1fxRZGcjJBVo6C6+hrRaTnCtb1zViNV37YuqQcrHH0fjFhtb3b3t9riT+SBfz5n6J/qivon2nS/mV8jJZbM8SpIVOtlNcQlHKptpVWuHQvtIy0zllA1OedsJn0JSKBLDYA4ArpGKm8X6Hd6Db+Z/gQ4rOsT2f6Vvrp8RAhU3HyIIEwgABgYGuxc4s/LAAPaVA+K8L/wDmqF9l6JKclxNCto3D1M7Wfdl/X2HGzc8+oTEphtU054IUPvRYqz4o59TQnyT+q/P9Fg5PZTSs+glhYVQcttQopNflJOscRUcYtjJS2HJr4Wrh3768Sq87WRSJUialk3WVqurbAwQo4gp3JNCKagaU10FFSGrmju6Lx0qv/SqPNbH2/wBixm79ZSvtB4GIx3kbmkOrT5Fv54vVjnXa98RdW3Tz+iusx8fI5+jXPWmdYdlrmphphvnOKAruGtSjwCQT2Qtd2RVXqqlTc5cC5Ms8s02QGJSVaQspbFQonkpGCNWtRoonorti+U9S0UedwmCeM1qtR2z+4s/lmmfmzPev+cR6aXYbn8JT+Z/YPyzTPzZnvX/OHTS7B/CU/mf2HnN1lqbSS6HEJbdbI5KSaFKtRFca1BB7N8WU56205mPwPszVndMrjPLYegndMkciYF7oWmgWO3kq6SYqqq0uZ2NEV9ejqPbHyEGKzrGfYHwqX9s174hxRTX+FLk/I6DzkerJr2f3hG1V3GeT0f1mHM5tjVPZBAD3mW9ZfunPuxOlvnK0x1fxQw5/BhJ/v/8AaidZbDU0H/n4fkqKkUWR3z6QopIKSQoGoINCCNRB2GFuwNJqzGjOJbbc5MtutLv+YbSs3SmixeKhQgb9mETnK7uaOj6EqNNxkrZv6CtETfJ7P9K310+IgQqbj5EECYQAQAQAQBssnLXXKTLT6CRcULwHxk15STwIqIynZ3KMRRVam4Pj5l+5zUpNmTN7VdSR0habv20jYq7jPK6ObWJhbtKSzd+spX2g8DFEd5HpNIdWnyLfzxerHOu174i6tunn9FdZj4+Rz9GuetLazP2SiXYetJ/BISoIJ2ITi4sb6kXRt5J3xbSVryZwNLVnUnHDw8eb2FaW9aq5uYdfXznFE03DUlPYkAdkVt3dzs0KSpU1BcDAjBcEAMeb23PI55pxRo2o6NzddXTE8AQlX7MSi7STNLH0OmoOK2rNc0XPnPsPyuQcCRVxrzqN/JBvDjVBUKb6RfVjeJ53R1foq6vseT9cznWNY9eZ9gfCpf2zXviHFFNf4UuT8joPOR6smvZ/eEbVXcZ5PR/WYczm2NU9kEAPeZb1l+6c+7E6W+crTHV/FDFn81SfS/8A7UTrcDU0Htn4fkqKKT0AQAQAQBPZ/pW+unxECFTcfIggTCAG/LyyA01Z7yG0oQ7KNXrqQLywkFSlU1qIWnE4mkSask+1HOwNZznVg3dqT+goRE6IQBt8k7HVNzbLIFQpQK+CAarJ/Zr20G2MpXaRrYqsqNKU/pzLWz2W6luWTKJILjxSpQ3ISagndVYFOqqLq0srHD0Ph3Kp0r2Lz/4K2zboracqP1ye5Kj/AKRVDeR2NIu2GnyLfzwIrZbvBTR/zpH+sXVt08/orrMfHyKKsKy1zUw0w3znFAV3DWpR4BIJ7I17Xdkeor1VSpucuBaGd60kysqxZzHJSUpKh/y0YIB33lAkn9XjF1R2Sijh6KpOrVliJ+myoYpPQhABABAHR2ba3PLJBtSjVxvzbnSkChO+qbp6SY2acrxPHaQodDXaWx5opHLyw/Ip11oCjZN9vqKxAHQap/ZMUSWq7HpcDX6aipcdj5+szXWB8Kl/bNe+IjxRdX+FLk/I6DzkerJr2f3hG1V3GeT0f1mHM5tjVPZBAD3mW9ZfunPuxOlvnK0x1fxQxZ/NUn0v/wC1E63A1NB7Z+H5Kiik9AEANthWC0qzJ2ceSSUFCGTeIoolIUqgNFc9OvcYko+62c+viJrE06MHtzfrwFKInQJ7P9K310+IgQqbj5EECYQBflh+Q2nZrEot1C1JZaSUhQDja0ICSpIOIINRWhBFdYMXx1ZQUTylbp8LiZVUrXb5NNiFbGaadaUdBcmEbCFBCqfrJWQB2KMQdKS2HVpaXoSXv5P6+X6IrMzUT7ivOpQwnaVuBRpwCCa9pEYVOTJVNL4eK93Pw/YyKtWQsJpTcqpMzOqFFL1gH9YjBCQfiA1OFTtE7xhszZpKliMfNSqe7D16v/wVZaE+5MvKdfcKlrVVSzs2ahsA1AbBFLbebO5TpxpQ1YLJDxkcxZsnNImHLTDhbvXUJlnU4lJTUkg4AE4U10xicdVO7ZzMXLFVqTpqla/eh4t/LOyZuXcl3ZvkOChIadqCCCCORrBAPZFspwatc5tDBYyjUU4wzXev2aLIqesazipYndK8rDSKYcFB8lKbhpsqa4xGDhHibOMp43E5OFl2XX7MTOJO2XaFHm564+2gpA0LpCwKkJ5oumpPK448MTcZZplmAhi8P7jheLfasirIqO6EAEATyDKFuJS44GkE8pwpKgkb7qcT2QIVJSjFuKu+wt3IK3bMs1lbZnw4ta7ylBh1I1AAAXT38YuhKMVtPP43D4rEzUujtZdq/Z95bW1Y9otBK5y46iujdDLpKa6wRc5STuhOUJcTGDoY3DSuoXT2q6/Yn5OWbZrMw26/aSVobUFBCJd4XiDVNSU4CtDtrqiEVG+bOhiKuKnTcYUrX71+yzJ/L2yXmltOTIUhxJSoaJ3EEUONzDpi51INWbONDR+LhJSjHNd6/ZTlvWTJNpUqVtAPYi62WHEqoTtUQEmg6K7o12ktjPQ0K1eTSqU7d90aaQZStxKVuBpJOLigSE8SEgk9kYNmpJxi3FXfYWhkHMWVZyluqnw68pN0EMOpSlNQSALpqSQMf/dbYOEc7nExscXiUoqnZLvRs8rbasW0Q2H5xadEVXS2hwc6lQatEHmiJSlCW1lOFoY7DN6kNva1+xb/AANk/wDpCZ+if/HiGrT7fX0Nzp9I/wCtev8A2D8DZP8A6Qmfon/x4atPt9fQdPpH/WvX/sZOWeUVnpsxMlIOFYvpqLqxgCVFSlKSKkqp37hCco6urErwmGxDxPTVlb6fgrCKzuE9n+lb66fEQIVNx8iCBMIAIWBs2MoptAoibmEjcl9YHcFRlNriUPDUXm4L6Ijm7bmXRddmXnE7lvLUO4mkG29pmOHpQd4xS8EYEYLggAgAgAgAgAgAgAgAgAgAgAgAgAgAgAgAgAgAgAgAgCez/St9dPiIEKm4+RBAmSyr1xaV3UruqBurFUqoa0UNoO0QIyjrRavtLYUmW/AotD8HymnJpd0Ruen0fNvV5uOvXFto6mtZemcBdJ7Z0HSStzz2XKmmnr61LupTeUTdQKJTU1okbANQEVHfjHVikWDK2kyqzHZs2fJaZD6WxRkhFCEmpTexOJ2gau2eWq3ZHIlSmsSqSqSs1fbmbPNwZSdbfM3JyiA2WkhSW7tS6VJAOJxvAAEUxMSpqLvdIp0gq1CUejnJ3vx7BLy7yTXZz9zFTK6lpZ2j5J/WTUV34HbSISjqux0sFjI4iF+K2o2ObJ5p2ZblXpRh1C9Ib60VcFGyoAKrS7yNVNpjMEm7NFOkYzjTdWE2mrZXy2nuStstzM6005ISejdUlBCWSLvOxSb5xxxrWtBGItNrJZmMVQlToOUakrrv/o2GXlosyM4phmz5MtpCDy2iVG8mpxChTXujM7KVkkVYGlOvR15VJX5m3y8kpZuz25qSk5bRvCi1FqqkBxPJUkhQCVA4Yg4kbolNRUU4o18DOpLEOlVm7rvyduBVdmTOjdSsNIdIrRtxN5KqgihSCK66jjSKju1Y60Wr270WDltaMvIuMsos+SU8G0qmatEpC1AG4jlVTtONcCnjE52jlZHJwdKpXjKbqStf3c+Hb67zZ5xlylnLZS1Z0qvSJUSVoOFCBhQ8YlUUYuySKMAq2JUnKo1YW5m3ZSZkJr8ylZeYRotEUABSry+XdBFapSNldcQbi08rM3I4etSrw99yi73+gwZKeTTFmzU07ISukl790JbKUquthQvCpxqTWkSiouLbSyNTFdJTxEKUakrStx7zV5G2xKTkwmVmbNlUh2oStlCkFJoTQm8VY0pUEUwjEdVuzRfi6FahT6WnUeXbmYreQiV2wuRSs6FHLUr4wQUpVd61VpTXt4Q1Pf1Sx49rBqs1m8vH0j4tDK9lh1bUtZsnoEKKfPM6Rawk0vKWTXGlRWtOMY1ktiRmng51IKdSpLWfY7JeBj5Uz0oh6VmJSWY5bN91gkuNhaqpuKSCAKUrQXdhpCVrppEsNTrShOnUk8nZPY7DTlcmXlrNlJlqQldLMBu9eaJCb7RUbovYY6qkxKSSimkszRwvSVcROnKpK0b8exmltDKKSYRLoRZ8q+rydlTjlR6Qp5aSEjnA66mtTEXKK2I2YYavUlJuo4+87LuuMWXxkrOEuUWbLuaYLJvClLtzVgfl/ZE5qMbWiamBVfEuSdRq39mneyis1Dkq4bPllNuN+eQmiiyq+QeTqUaY0UK0pSkR1oZZGwsNipRnHpHdPLvNfnQyYblnG5mVA8lmBVN3mpURWif1VJ5Q/a2AQnFJ3Wxl2jcVKpF06m9H19uJFkdIMMSz1oTrSXGxVuXZWMHXDrNDsGquPxtojEUrazM4upUqVI0KTs9sn2L1+BOfcvKUqiU3iTdSKJFTWiRsA2CInRirJIks/wBK310+IgYqbj5EECYQBa6//io6f/1mLf8Ateu04K//AFPXylURUd4cpD1FMf8AVt+4mJf4PmcyfX4/+P7IsnfVNqdMn/FMP8H4E8R1qj/7eQ4ZI201bEqbPnVefSKtOHnKujBYJ1uJGv5Sa/rRZF661ZHPxVCeDq9PR3eK/HJ/Z+AvZEWO7J220w8mi06bHYoaFyiknaCP5axEIJqdmbeMrQrYJzh3eaNFm/8AWMp7VMQhtibOP6tPkbXPB6zd6jfuCJ1N9lGierLm/MZM1c0mdkpmzXj8VSm+CVHEgfqOUV0qiVPNOLNTScHRrRxEfH13rIWMhbFuTrjkyKNyF9x7rNk3UjeSoVG+6RtiEFnnw2m5ja96KjT2zyXiLNsWiuZecec57iio8K6gOAFAOAiEndNs3aNJUoKC4Fw52JeSU4x5Y882oIVcDSAqoqK1rq2RfV1bq7PPaMlXSl0UU+24i5bycq3JyBkyVoV5TVxSAlaiFIwVQCtCSBwiuVrK3edTBTqyrVOl25ZcFkxjzd3fwLaF6t2rt6mumhTWlcK0icNyXrgaekL+2U7bcvMyGrEl7Llk2lKJXOkjkLWoJS0FAjSFITU0rdI1iuzEhZQWssyDr1MVU9nqvU7e/uEzJnLNcvaBnHgXC5eDoGBuqpza4ChSmg3CmGuIRk1LWOliMDGph+hhlbYNc+nJ+cWVl5yXccNVUC0ip1k3kKQnsoIk+jfcaEP5GhG1rpcn+Uxdy+yHEglt5l7TS7polRpUEioxGCwQCQRSMThqm5gce8Q3CatJevAYc4nqSzOqx/AMZnuR9cDT0f12r4+ZVRip7Dulq58ebIdR3wai6rtRwtDb1Tw/JVcVHeLTzdTCLSknrLmCaoTfZXSpSLw91ZGFcQqmoRbD3lqM4WPg8NWjiYcdvrvQoZeWoHJjQNC7LStWWUdU0Ws71KUK13UrjEJO7y4HQwNJxp68t6Wb9dwtxE3Sez/St9dPiIEKm4+RBAmEAWzkW61aFkLs3SpbmE1uhR53nNIlQ3ivJNKka9oi2FpR1eJwMYp4fFrEWvH+rC0rNbaIXd0KCPl6ZF3pxN7/ACxHo59hurS2Gte/hZ/8fckyqU1JSKLObdS68XdNMKQapSQKBsHbqHHk6hWkJZLV+pHCqdeu8RJWVrRvt5mdk3kvNGy51Oh5UyJVTKbyQVhK75IqrDkkHGkZUXqvLsK8RiqXtVN33da+3LKwhkOyz21t5pew4pUk7xtBEVnU9yrDtTX2LwyNthi1QzMLATPSl4KAwvBaFIJG9BvVprSoU1HlbEGp5vajzOLo1MJrU1nCX4d/r5r7Vlmysh52cZebbq0y4kuLqAE4E41PDZFFNNtWOzpGtCNGUG82sja54rJeE2uZufm6g2kOAgit3VStQcDsidRPWuU6JrQ6JU7+9nkKmSVtGTm2XxW6lVFjeg4LFNuBJHECIJ6rub2LoKtRlD6cyxc8U60w2WWaaScUl14g60tgJR2FSajilW+LatlkuJyNE05zlry2QyXN7SsrEsZ6bdDTCLyyK6wABUAqJOwVEU2byR2q1eFGOtN5FtZ2smpmdcYMq2HAhKwrziE0JIpzlCvZF1WLbTRwdF4mnQUukdr9z/ApsZDTLMtMuzzdG2WHCygvA3XCU8oBCiKUrUbTTCK+jaTbN6WPpTqRjRebau7cPEasjMn5hqyJ1hxu688HdGgqTVVWkgbaCpwxpFkYvUaNHF4inPFQnF3Std+Iu5AZQrs99chPpusOG6pK6ENqUBr1i4oEV2ajvrGEtV2Zt47DrEQVejtX3/tcDOdzbJbn1IISZR1DgZUpyl1wpJQ2aG8SmhI11A2msZ6O0rcCtaTlKgn/AJJq+W1dvYLCs3Fohd0y1B8vSIu0+VW9q27+EQ1Jdhu/yeGtfW8LO5t8rJrTNSdlSahMuMiq1oPJUsJPJQomhABXj0DWDGZPJRWdjXwsdSU8VV91PZyvxGPLiwJh2ypJltu86wlrSoCk1TdZIVtoaHDCsTlF6iXYaeCxFOGKnOTyd7fUqWybJeml6OXbLi6E3QQMBSpqSBtEU2cskd+tWhSjrTdkWvnjsd55qWW0i+iXQ6XSFJ5Ao2akVqearVui6qnkzhaJrQhOSk7OTVu/aU5FJ6ItHMnZDyH1TKm6MLZWlLhIopWkRgBWvxFbNkW0k73OHpitBw6NP3k9ngxLyzsd6XmXC82UBxxxSDUEKTfOIoTvEVtNPM6ODrQqUkovYlf6GijBtk9n+lb66fEQIVNx8iCBMIAIAnXOuKTdLqyn5JWSO6sCCpwTukvoQQJnlIxZGD2MmT6bWUkFJII1EGhHbAw0mrM+YWQPIWQPYGQJgYCBk8pGLIwFIWQCkLIHsZMnlIxZGCdybcUm6pxZSPilRI7q0jJFQindIhgTPKRiyMHsZMnlIxZGD2MmTykYsjB7GbAIGSez/St9dPiIEKm4+Rj1jF0TCsLoBWF0ArC6AVhdAKwugFYXQCsLoBWF0ArC6AVhdAKwugFYXQCsLoBWF0ArC6AVhdAKwugFYXQCsLoBWF0ArC6AVhdAKwugFYXQCsLoBWF0DIs8+db66fEQuiFTcfIsmLzhhABABABABABABABABABABABABABABABABABABABABABABABABABAH2zzk9I8YGH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AutoShape 10" descr="data:image/jpeg;base64,/9j/4AAQSkZJRgABAQAAAQABAAD/2wCEAAkGBxQSEhUUEhIWFRMWGRgbGBYXFBwaHRkfHBscHxsYGhocHSggGBwmHBkYIjEhJSkrLi4uHiAzODMvNygxLisBCgoKDg0OGxAQGzcmICQsNDQsLTQsLCwsLC8uLC00NywwLSwsLCwsLCwsLCwsLCwsLCwsLCw0LCwsLCwsLCwsLP/AABEIAOEA4AMBEQACEQEDEQH/xAAcAAACAgMBAQAAAAAAAAAAAAAABgMHBAUIAQL/xABSEAABAgMDBwcGCAwEBgMBAAABAgMABBEFEiEGBxMxQVFhIjJxcoGRsRQjMzVzsjRCUlSSk6HCFRYXJFVigoOz0dLTU6LBw0NjdJTU4TaExCX/xAAaAQEAAgMBAAAAAAAAAAAAAAAAAgMBBAUG/8QAOxEAAgECAgYHCAICAQQDAAAAAAECAxEEIQUSMTJBcRM0UWGBsfAUIjNSkaHB0RXhQlPxI0NygiQlNf/aAAwDAQACEQMRAD8ArvSHee+NI97ZBpDvPfAWQaQ7z3wFkGkO898BZBpDvPfAWQaQ7z3wFkGkO898BZBpDvPfAWQaQ7z3wFkGkO898BZBpDvPfAWQaQ7z3wFkGkO898BZBpDvPfAWQaQ7z3wFkGkO898BZBpDvPfAWQaQ7z3wFkGkO898BZBpDvPfAWQaQ7z3wFkGkO898BZBpDvPfAWQaQ7z3wFkGkO898BZBpDvPfAWQaQ7z3wFkTyCzpW8Tz07eIgQqJaj5GNAsPUpJIAFScABt4QMN2Nocmpz5nM/9u5/TGbPs+xR7VQ+dfVHgybnPmcz/wBu5/TCz7PsPaqHzr6owJqVW0sodQptYpVK0lKhUVFQcRgQe2MF0Zxmrxd0RQJBABABABABABAGTI2e68SGWnHSBUhtClkDeQkGggVzqQhvtLmSTljzDSb7su82itLy2lpFTsqRSuBhmYhXpzdoyTfNHsrYsy6kLalnnEGoCkNLUk01ioFIZmJV6UHaUknzRDOyLrKgl5pbSiKhLiCgkYioCgDSoOPAwJwqQmrxd+RjwJhABABABABABAGZJWS+8Cplh11INCW2lLAO4lINDAqnWpwdpSS5syU5Mzh1SUyf/ruf0xmz7PsQ9qofOvqjBnZJxlV15tbaqVurQUmm+igDTAxgthUjNXi78iCBMns/0rfXT4iBCpuPkQQJn00uigdxB7oGGrqw9tZbzMzajRQ+8iXcmGQGr5Au30i6QDTEaxxMT125eJyngKdLDNSinJRefgbLOxlDNS8/cYmHW06JBupWQKkqxpqrGaspa2TKdF4alUoXnFN3EjK+2ROTbswlJSHLmBpUXUJSdXFMQbu7nTwlF0aSpvh+zTxg2QgAgDcO5LzaZYTamFCXNCF1TqJoFXa3gknbSmrfGbO17ZGssXRdTolL3uw08YNkIAIA2uS00tubYLa1Iq60DdURUXxgaaxwjK2o18VCMqUrq+T8hrz1TS/L9GVq0YbbIReN0HlY3dVeMSqv3jQ0PCPQa1s7snzHzS/LVt31aPQLNy8btb7eN3VXE48TGaL94jpmEehUrZ32+DEW2ppbj7inFqWq8oVUok0vHCp2RXtOpRhGMEoq2RhQLQgAgDcJyXmzLeVhhXk+u/VOqtL12t67XbSm3VGbO1+Bre10ek6LW97s9ZGnjBshABADjmmmVptNhAWoIUXLyQohKqNLIqNRxA17onT3kc3SkIvDSbWeXmiXK23J38JPtMzUwKvFDaEvLAqSAlIF6gxjEpPWeZjC0KHs0ZzitmbsjTZaWsuZmbziSlxCENLCiCb7Yos4YUv3ow3d3NjB0VSp2jsbbXJ7PsaKMG2T2f6Vvrp8RAhU3HyIIEwgDa5KfDpT/qGf4iYytq5mvivgT5PyGfPT6x/ct+KolV3zS0P1fxYhxA6oQAQAQA0zGXk0uREiQ3owlKL4Sb5QmlE1rTYBWmqJaz1dU0I6PpRr9Mr3224XFaIm+EAEAZ+T/wAKl/bNe+IcUU4j4UuT8iy852V0xKzpba0V3RoPLZSo1NdpFdkW1JtSsji6OwVKtR1pXvftJc1eVkxNzim3tHdDKlchpKDUKQNYFaYnCM05tyszGksHTo0lKN9vbzKotD0rnXX7xilHdp7i5GPAsCACAGlGXs0JHyEXNHdKL9037h1prWmrCtK044xLWerqmg9H0un6bjttwuK0RN8IAIAbM1PrWW/e/wAFyJQ3kc/SfVZeHmhitfLNLFqLSuTkriJgBT3k1XQLwqu+DW+BU1A7Ik52nsRp0sE6mFTU5Xa2Xy5W7BBygVemHnADcdccW2opIvJK1UUKgYRWdbD5U4xe1JJ87GvgXE9n+lb66fEQIVNx8iCBMIA3eSUxLNPpemlPDRLbWhLSEqvFKqkKKlCgwTq3nVGVa+Zq4qNWcHCnbNNO5uc4Vuyc+5p2TMJeupTcW2gIIBON4LJBod0Sm1J3RrYDD18OtSVrc3fyEuIHTCACACACACACACANtkw9LtvpcmVOhLakrSGkpUVFKgaG8oUGGuMq18zXxMasoONO2fabzOJbspPOadgvpdolJQ4hATQXsQQsmuIwpEptSd0auAw9bDx1J2t3N38iTN1lDJ2esvumYU8pCkFCG0FABUk1qVgk8kbIQkou7MY/DV8QtSNrbdrv5C1bymC8VSynVNqqo6VKUqCio1HJJBFKY9MQyvkblBVFC1S112GugXhABABABABABADRkBa0rJzAmZgvFbddGhtCSDeSpJKipQ1BWof+olBpO7NHHUa1an0dO1ntubG152x5l9x9ap9KnFFRASzSp3Ykxl6jd8ymlTxtKCgtXLmabLK05d9bAlQ4GWWENDSgBRKVLJJummN4Y4Y1wiLtwNjB0qlNSdS1275eAvxg3Cez/St9dPiIEKm4+RBAmEAEAbCxrDmJtVyXZU4RroMB1lGiU9pjKTewprYinRV5uw8yGZ6ZUKvvtNcBVZHTzR3ExNUpcTmT01TWUIt/b9marMuqlUzySfYUHeHDGehfaVfza4w+/wDQvWzmvn2AVJQl9Ir6Ekqp1CAongmsRdOSNujpXD1HZu3P9iWtBBIIIINCCKEEawRsMQOkmmro+mUBSkgkJBIBUdQqdZ4CBiTsrjtZGbsTRKZe0ZZxSRUpTeqBvoRWlaY9ETjDW2NHMq6SdJXnTaMu0c1Lku2XHp2XbbFKqUFAY6hq1xl0ms2yFPS6qS1YwbYk2xIoZcuNvofTQG+3WmOzEVqIrOlRqSnG8o27mYMC43Vh2K1MJJcnWJdQVQJdvVOA5VQKAY07ILPjY1a+InTdowcuQ5IzOPkAiaZIOIICqEbxhFnQy7TnPTUF/gxetvI5uV0gXaEsXWwSWk3iokDmaqBR4xCUdXibdHGzq2apuz4nth5HNzWjCLQlg64AdEq8FAkVu6qFQ4QjHW4itjpUrt03ZcTfu5nX0gqVNsJSASSQoAAayTsET6GXaai01BuygxKt2yW2AnRzbUxeJqG73JpTE1G2v2RX43OlQrTqX1oOPM1MDZNjY1hTE2q7LsqcI1kCgHWUaJT2mMpN7CmtiKdFXqOw8SGZ2ZUKvzDTXAArI6eaO4mJqlLicuemqa3It/b9marMuqlUzyT+4IHeHDGehfaV/wA2uMPv/Qu21mwn5cFSUJfSNrJJNOoQFE8ADEXTkjco6Vw9R2btz/YmLSQSCCCDQg4EHcRsiB0U75o8gZCAJ7P9K310+IgQqbj5EECYQA9ZucgVTx0z1USqTswLpGtKdyRtV2DGpTOENbkcvSGkFQWpDOXl67PTZ8tcum7PHkVmoQhSMFrCRdbO1KRqU5vJrQ66mtJynq+7E0cHgJYj/rV3t2d/9dhU9oWi6+q886txW9aiqnRXUOAil57TvU6UKatBWPmTnXGVXmnFtq+UhZSe8EQWWwzOnGatJXLIyOzsOIUG5/zjZw0yU8tPFQGCx0CuvnRbGq1vHGxeiIyWtRyfZw9esh7ysyOlrTaDiSlLpSC2+jG8CML1MFp1cRsO+yUFLM5mFxtXCy1Xs4r1sKCtmynZV5bLybq0HHcRsUk7QdhjXaadmeqo1oVYKcNjGfM+oi02qHWhwHjyCfECJU99GjpZf/GfND1n1P5kyP8Anj+G5FlbYjmaF+NLl+UUjFB6YIAIA6XyAWTZ0pX/AAkjuFB9gjap7iPF41WxE+ZzrbaiZl8nEl1wk/tmNU9fQVqUeS8j2wVETLBGBDrZB/bEOKMV1elLk/I6IzgqIs2bp/hKHfgfsjaqbjPI4HrEOZzTGqe0HzNzkAqeOnfqmVBwpgXSNYSdiQcCrsGNSJwhrZ8DlaQ0gqHuQ3vL+xky2y8RIjyKzUIQUVC1pSLrZ2pSNSl11qNaGus1pOU7e7E08Ho+Vf8A62Ibz2d/9dhVE/aDr6rzzq3Fb1qKu6uocBFLz2ndp0oU1aCsfMlOuMqvMuLbVvQspPeDBZbDM6cJq0lcsrI7Ow4hQbn+W3qDyU8pPXSMFjiBXrRbGq1vHGxeiIta1HJ9nDw9fQeMrsjJa02w4kpS8UgtvooQoEYXqYLSRTHWNh32SgpZnMwuNq4WWq9nFetjKCtey3ZV5bLybriDQjYdxB2gjEGNdqzsz1VGrGrBThsZhxgtJ7P9K310+IgQqbj5EECZuMkbCVPTTbAqAo1WofFQMVHppgOJEZS1nY1sXiFQpOf05l7Za2qmzbPUWQEEANMpGwkUBG+6kFXGkbE3qxyPL4Oi8TiEpZ8X6+xzkpRJJJJJxJOs8TGsewStkjyBkIAIAs7M1lWW3fInVebcqWiTzV6ygbgrE9brRbSlZ6pxNL4RSj00dq28u3w8uQ253MmRMypfQPPS4Kq7VI1rSejnDoO+J1Y3V+w0NF4p0quo9kvMrfND60Z6rvuKiqnvo7GlurPmvMe8+vwNn24/hriytsRy9C/Gly/KKRig9MEAEAdLZvfVsr7JMbVPcR4zHdYnzOdbZ+EPe0c94xqnrqPw48ke2J8JY9q374gK/wAOXJ+R0RnD9WzXsz/pG1U3GeRwPWIcyhMjrBM9NtsCoSTecUPioTzj06gOJEa0VrOx6nF4hUKTnx4cy8surXTZtnq0ICFUDTIHxSRQEdVIKuwb42JvVjkeZwVF4nELWz4v13nOijXE4k7Y1j16yPIGQgAgC0czOVZQ55C6rza6lkn4qtZR0KxPT1otpSs9U4el8InHpo7Vt5dvr8DPnfyZExKmYQPPS4JJ2qb1qSerzh0K3xOrG6v2GlorFOnV6N7JefrIoeNc9ST2f6Vvrp8RAhU3HyIIEy3Mw9nD85mCMeS2k7vjL7+R3RdRWbZ5/TdTONPx9fc+c/M2ayrQOHnFkbzyQk9nK74VnmkZ0JBe/LkipYpO+EAEAEASS76m1pWg0WghSTuINQe8QIyipJxexnU9lziZiXbdA5LraVU4KSDQ99I3E7q54epB05uPYylc30joLdLOxtUwgV3JCgD3UjWpq07HosfU6TAqfbYfM7tjPzcq0iXaLikuhRAIwFxYriRtIi2qm0rHM0XXp0qrlN2VvyiqPyf2j8zX9JH9UU6kuw7v8jhvn8w/J/aPzNf0kf1Q1Jdg/kcN8/mH5P7R+Zr+kj+qGpLsH8jhvn8y9si5RbMjLtupKXENgKSdh3YRsQVopM8vi5xnWlKOxs5vtn4Q97Rz3jGqexo/DjyR7Ynwlj2rfviAr/DlyfkdEZw/Vs17M/6RtVNxnkcD1iHMSMw9nC7MzBGJKW0ndQXld9Ud0V0VtZ0tN1M40/H19yDPzNm/KtVwAcWRvJIAPZRXeYxWeaRPQkMpy5IqiKjvBABABAEsrMKbWhxBotCkqSdxSag94gRnFSi4vYzqez5lMww24BVDraVUO5aQaHsMbid1c8NOLpzceKfkcv2xJ6CYeZ16JxaK9VRFfsjTtbI9tRnr04z7UmRWf6Vvrp8RAlU3HyIIEy8MxZ/Mnht8oV/Dbi+jsfM8zpr46/8AH8s0eflgh2VXsKXE9xSfvRGttRs6El7s48iq4qO6EAEAEAEAdG5rniuy5YnWAtPYlxaR9gEbNLcR4/SUVHFTS9ZIRrCUDlM7T5T3eGyD9tYqj8U6VZf/AFsfDzG7OplC/Iy7TkuoJUp26apCsLqjt4gRZVk4pWNDRuGp16jjPsKx/KlaP+Mj6pH8oq6Sfadr+Jw3Y/qH5UrR/wAZH1SP5Q6SfaP4nDdj+oflStH/ABkfVI/lDpJ9o/icN2P6l15IT65iSYedNXFoClEACp6BqjYg7xTZ5zFU4060oR2JnNls/CHvaOe8Y1D2NH4ceSPbE+Ese1b98QFf4cuT8jofOJ6tmvZnxEbVXcZ5HA9YhzF3MYR5A7v8oVX6tuIUdjNzTXx1/wCP5YvZ+Jch+WXsU2tP0VA/fiNbajb0JL3Jx70VdFR3AgAgAgAgDpDNm8V2ZKk7EFP0VqSPsEbVPcR47SEdXEzXf5oo3LxQNozdNWmWO0Gh+0GNaW8z02BTWHhfsNRZ/pW+unxEYNipuPkQQJlp5ibUCXH5cnnpS4jpTgrtopPcYtovNo4WmqV4xqLhkOedWwzNSC7gq4ydKkbwkG+Pokmm0gRZVjeJztG1+irq+x5evE55jWPXBABABABAHSeRzSZSy2NJyUoZ0i6/FqC4qvRUxtQ92CueNxbdbEytnd2XkVPmymy9bIdUKFwvrI4qSonxiim7zud3SMNTB6q4WQ5Z9vgjHt/uLiytsRztC/Gly/KKSig9MEAEAdLZvfVsr7JMbVPcR4zHdYnzOdbZ+EPe0c94xqnrqPw48ke2J8JY9q374gK/w5cn5HQ+cT1bNezPiI2qu4zyOB6xDmIOYm1AFzEsTzglxA6OSv7CjuMVUXm0dXTVLKNRcn6+o3Z2LDM1IKUgVcYOkSBtABCx9Ek9KRFlWN48jQ0ZX6Kur7Hkc9xrHrQgAgAgAgDpbJVAlLMY0vJDbAWuvxeTfV3VMbUPdgrni8S3WxMtXi8vI5wn5ovOuOq5zi1LPSoknxjV7z2NOChBRXBBZ/pW+unxEBU3HyIIEzOsS1Fyr7b7fPbVUcRqUk8CkkHpjKdndFValGrTcJcTpmwbYbnGEPsmqFjVtSdqVbiDhG3GSkro8XXoyozcJbUUnnPyKVJul9lP5q4a4D0Sj8Q7kk809mwV1pw1X3HpNG45Vo6k37y+/riIkQOqEAEAMub/ACaVPzaUEeZQQp47LoPNrvVq6KnZEox1nY0sfilQpN8Xs9dw/Z5MrAhvyFlXLVQvEHmpwIb6TgTw60WVZf4o5WicI5S6aWxbP2J+aH1oz1XfcVEKe+joaW6s+a8x6z7fBGPb/cXFlbYjl6F+NLl+UUlFB6YIAIA6Wze+rZX2SY2qe4jxmO6xPmc62z8Ie9o57xjVPXUfhx5I9sT4Sx7Vv3xAV/hy5PyOh84nq2a9mfERtVdxnkcD1iHM56sG1Vykw2+3zm1Vp8oalJPApJHbGsnZ3R62vRjWpuEuJ0zYlrNzbCHmTVCx2g7UqGwg4GNuLTV0eMrUpUpuEtqKQzm5FKknS8yn81cNRQeiUfiHcmvNPZsx1pw1X3HpdHY5Vo6kt5ffv/YjRA6gQAQA0Zu8mTPTaUlPmGyFunZSuCOlRFOi8dkShHWdjR0hilQpO217P34D3nlysCUeQsq5aqF4g81OtKOk4E8KfKiyrL/FHL0ThG5dNLYtn7Kcik9ET2f6Vvrp8RAhU3HyIIEwgBiyNyves5y83y2lc9omgVxB+Krj31iUZOLyNPF4KGJjZ5Pgy87Byok7SbKUKSoqBC2HAL1NoKDgtOOsVEbEZxkeYr4WthpXa5NfsT8pMz6FkrkndFX/AITlSn9lY5SR0hUVyo/KdDD6ZlFWqq/etvr6Ci7mqtEGgQ2riHRT/NQ/ZEOjmb60vhnxf0NhZuaR/nzb7TDScVEKvKptxNEp6amm4xlUpcSqppiGylFt+vEzrXy4lbPYMpZKQVY3nziKnAqBPpF8eaMKVGAy5qKtAqpYCriZ9Lifp62L7lWOuFSipRKlKJJUTUknEkk6yTtio7qSSsiwcz9jPfhAOKaWlDaFkqUggVULoFSNeNacDFlJPWucjS1em6Gqndtj1nhsd2ZkkllBWppwLKUipKbqkkgDWQSDTdWLKqbWRzNFVoUq3vu11YoZ+XWg0WhSTropJBpvoY1z1MZRlmncjgSMiSkHXiEtNLcJIFEpJxOzCBXOpCCvJ2Om8l7OMtKMMqpebbSlVNV6nKpvFaxtwVopHi8RUVSrKa2NnPuWGT0xLzT4W0u5fWpKwklJSSSFXgKajjujVknFu56zCYmnUpRs87bO8iyVsd96Zl7jLhSXEG8EG6AFCqiqlKAAwSbasZxVenClK7WxnQmV1nqmJKYZbxWttQSNVTrArsqRSNqavFo8nhaip1oyexM5nnJF1o0daW2dVFoKdWsYiNQ9pCpCe67m7yLywes5wlHLaVz2iaBXEH4quPfWJRk4vI1cZgoYmOeT4MvOwsppO0mylCkqvCi2HAL1NoKDzhxFRxjYjKMkeZrYWthpXa5NfsTMo8z6FkrkndHX/hOVUnsWKqA6QrpiuVH5To4fTMoq1VX71t+n/Apu5qrRBoG21cQ6KfbQ/ZEOjmby0vhnxf0NjZmaN+t6bfaYaGKrpvKptxNEp6amm6Mqk+JVU0xDZSi2zPtnLiVs9gylkpBVjef1pBOBVU+lXhr5owpUCgy5qKtAqo4CriZ9Lifp62L7lVOuFSipRKlKJJUTUknEkk6yTtio7qSSsj5gZJ7P9K310+IgQqbj5EECYQAQB6lRBBBoRiCNnGBhq+0YpDLu0GRRE24R+vdc+1YJiSlJcTTno/DTd3D8eRmOZzbSIp5SB0NN/wBMZ6SXaVrReFX+P3f7F+1bamJk1mH3HcagKWSB0J1J7BEW29pt0qFOluRSMCMFwQBvvxzn/nr/ANYYzrS7TU9hw/yIPxzn/nr/ANYYa0u0ew4f5Eay07TemFBb7qnVgXQpZqQKk06Kk98Lt7S+nShTVoKyMSMFhtpC05uUQFMuOstvVIKSUhd0lJIO2hqIym1sNedKjWlaSTa+xkfjnP8Az1/6ww1pdpD2HD/IiKZysnXEKQubeUhQIUkrNCDgQeELy7SUcHQi01BXR8yeVM40hLbU06hCcEpSsgDbgIXa2MTwlCb1pRTZP+Oc/wDPX/rDDWl2kfYcP8iMG1LbmJkJEw+t0JrdvqrSuuncIXb2stpUKdLcjY18YLj1KiCCDQjEEaxxEDDV8mMUhl5aDIoibcI/XuufasExJSkuJpz0fhpu7h9MvIzHM5tpEU8pA6GW/wDVMZ6SXaVrReFX+P3f7NBatuTEyfzh9xzbRSjdHQnUOwRFtvabdLD0qW5FI18YLggAgCez/St9dPiIEKm4+RBAmEAZtjWS7NOpZYQVrVs2AbVKOoAb4yk3kiqtWhRjrzdkWKckLLs5I/CcwXXyK6FsqA7Ajl018pRSDuixwjHeZx/bMXiX/wDHjZdv/OXgRDKWwRgLNdIG0oSfF6sYvT+Ul7LpB/8AcX1/oPxnsL9Gu/QR/dhen8o9kx/+z7v9B+M9hfo136CP7sL0/lHsmP8A9n3f6M6xLUsSafbYRZy0rcNAVITQGm2jhOzdGU6bdtUqrUcdSg5upku/+hjymsCy5GXU+7IpUlJSKIFTyjQa1AfbE5QhFXsaeHxGKr1FCM8xM/Giw/0Y59FH92K70/lOj7Jj/wDZ93+j1OU9hVxs1wcbif7sL0/lHsmP/wBn3f6MTOlISaGpJ6RbQlt4Om8ivKA0dKg6iCVCmzGE1FWcSzRlSs5VIVnmrfkTLCstc1MNMN85xQFdw1qUeASCeyK7XdkdKvVVKm5y4Fz5z8lkGzEhlGMmAUDbcAAWK9ACidt2L6kFq5cDzmjcU1iXrPf28+H6KKig9QWnYa7MlbKlX5yWS666XQAEBS1XXFCuJAoBdGvdFqUFFNo4VdYqripwpSslbjlsRH+NtifoxX1Tf9yMa1P5fIz7Hj/9n3f6JpPKWxHHENizFArUlIJabpVRAFeXqxhrU/lIzwuOjFydTZ3v9DpbmTtmyrDj65FtSWxUhKBU4gYVIG2LJQglexzqOJxNWagpu77xF/G2xP0Yr6pv+5FetT+XyOn7Hj/9n3f6A5WWH+jF/Vt/3Ia1P5fIex4//Z93+hgyUZsW0CpLMolLiReLbiaGlaXhRRBFSNu0RKKpy4GpinjsPZznl2oMsZSybN0Wms+/pb9Lg1Xbta3lj5QhOMI8BhJYvE31alrdveLX4z2H+jHO5P8AciF6fym57Jj/APb5/o+2MprCKgDZy0gnFRQkgcSA5WnRWM3p/KYeFx6WVT7/ANHznasWUZZlXpRtCA7exRW6tN0FJpq26+MKkYqziZ0XXrTnOFR3t28GVpFZ2yez/St9dPiIEKm4+RBAmEAXlkfZ6bLshybKQX1tF0k8RVpveBiK8SYvitWGseXxdV4rFKlwTt+2UlNzS3VqccUVrWSVKOsk7YoPSwhGEVGKyRFAmEAEAMWbv1lK+0HgYlHeRpaQ6tPkW/ni9WOddr3xF1bdPP6K6zHx8jn6Nc9aEAbCbtZbkuxLkC4wXSkitTpCCQcaYEbN8ZvlYphRUakqi2yt9ixs1FnolJZ+03xRISpLfVTziOKlgIHEHfFlNWTmzj6UqOrVjhoePruWZY2S1rpn5Nt4gecSUuJ2BQ5K003VrSuwiLoy1o3ORiaLoVnDs2HPGVFjmTmnmDWiFG6TtScUHpukdtY1WrOx63DVlWpRn2+ZjzdprcaZZVS4wFhFBjy1XlVO3GMXJxpRjOU1tla/grGFAtM+wPhUv7Zr3xDiimv8KXJ+R0HnI9WTXs/vCNqruM8no/rMOZzbGqeyCAHzMsf/AOj+6c8UxOlvnK0x1fxQw5/NUn0v/wC1E63A1NB7Z+H5Kiik9AEAMNq5QJes+UlaL0kupwlRpdIUSUgY1wBA1bIy3dJdhp0sO4YidXhKwvRg3Cez/St9dPiIEKm4+RBAmeGMPYDpe3JPyqzHG2sS5L+bA2m6CgdpAjbkrwsjxdGfRYlSlwln9TmkiNU9mEDIQAQAxZu/WUr7QeBiUd5GlpDq0+Rb+eL1Y512vfEXVt08/orrMfHyOfo1z1oQBnWFZa5qYaYb5zigK7hrUo8AkE9kLXdkVV6qpU3OXAsbO9aiGGWLNYwQhKVLFdicG0necCo1/VO2LajtaKOPoqk6k5Yie17Pz+j4zHW5cddlFHBwaRvrJFFgcSkA/sGFJ2djOmaF4qquGT9c/Mzc+dh1DU2kavNOdBqUHhjeFeKYzWXEq0LXzdJ81+SoYpPQhAGfYHwqX9s174hxRTX+FLk/I6DzkerJr2f3hG1V3GeT0f1mHM5tjVPZBAD3mW9ZfunPuxOlvnK0x1fxQxZ/NUn0v/7UTrcDU0Htn4fkqKKT0AQBl2jZrsuUpeRcK0JcSCQapVzTgcOg4w2bSunVhUTcXezt4mJAsJ7P9K310+IgQqbj5EECYQBeGaTK9t1hEo6sJfa5Ld400iBzQnepIwproAccaX0p5arPM6UwcoVHVivde3uf9m3ynzcyk4ouUUy8cStugvHepJFCeIoTviUqSeZr4bSVaitXauxiBamZ6aRiw808Nxq2o9hqn/NFTpSWw6tPTVJ78Wvv6+gnWxkxNyorMS7iE/KpeT9NNU/bEGmtqOjRxdGrlCV/P6GojBsDFm79ZSvtB4GJR3kaWkOrT5Fv54vVjnXa98RdW3Tz+iusx8fI5+jXPWhAFt5nrHDDD1oupJ5KktgCpupxWpIGslQujbyTvi2ktsjz+lqznOOHj483s/ZXltCZmn3H3GXb7iio+bVhuSMNQFAOiKrt5s69F0qVNQjJZd55YyZmWfbfQw7ebUFAaNWNNaThqIqO2F2s0KzpVabg5LPvOirXkUT8mts4JfbqkqFCkkBSFEHEEG6acI25LWVjyNKpKhWUuKZzFMMKbWpCxdWglKgdhBoR3iNQ9rGSklJbGRwJGfYHwqX9s174hxRTX+FLk/I6DzkerJr2f3hG1V3GeT0f1mHM5tjVPZBAD3mW9ZfunPuxOlvnK0x1fxRZGcjJBVo6C6+hrRaTnCtb1zViNV37YuqQcrHH0fjFhtb3b3t9riT+SBfz5n6J/qivon2nS/mV8jJZbM8SpIVOtlNcQlHKptpVWuHQvtIy0zllA1OedsJn0JSKBLDYA4ArpGKm8X6Hd6Db+Z/gQ4rOsT2f6Vvrp8RAhU3HyIIEwgABgYGuxc4s/LAAPaVA+K8L/wDmqF9l6JKclxNCto3D1M7Wfdl/X2HGzc8+oTEphtU054IUPvRYqz4o59TQnyT+q/P9Fg5PZTSs+glhYVQcttQopNflJOscRUcYtjJS2HJr4Wrh3768Sq87WRSJUialk3WVqurbAwQo4gp3JNCKagaU10FFSGrmju6Lx0qv/SqPNbH2/wBixm79ZSvtB4GIx3kbmkOrT5Fv54vVjnXa98RdW3Tz+iusx8fI5+jXPWmdYdlrmphphvnOKAruGtSjwCQT2Qtd2RVXqqlTc5cC5Ms8s02QGJSVaQspbFQonkpGCNWtRoonorti+U9S0UedwmCeM1qtR2z+4s/lmmfmzPev+cR6aXYbn8JT+Z/YPyzTPzZnvX/OHTS7B/CU/mf2HnN1lqbSS6HEJbdbI5KSaFKtRFca1BB7N8WU56205mPwPszVndMrjPLYegndMkciYF7oWmgWO3kq6SYqqq0uZ2NEV9ejqPbHyEGKzrGfYHwqX9s174hxRTX+FLk/I6DzkerJr2f3hG1V3GeT0f1mHM5tjVPZBAD3mW9ZfunPuxOlvnK0x1fxQw5/BhJ/v/8AaidZbDU0H/n4fkqKkUWR3z6QopIKSQoGoINCCNRB2GFuwNJqzGjOJbbc5MtutLv+YbSs3SmixeKhQgb9mETnK7uaOj6EqNNxkrZv6CtETfJ7P9K310+IgQqbj5EECYQAQAQAQBssnLXXKTLT6CRcULwHxk15STwIqIynZ3KMRRVam4Pj5l+5zUpNmTN7VdSR0habv20jYq7jPK6ObWJhbtKSzd+spX2g8DFEd5HpNIdWnyLfzxerHOu174i6tunn9FdZj4+Rz9GuetLazP2SiXYetJ/BISoIJ2ITi4sb6kXRt5J3xbSVryZwNLVnUnHDw8eb2FaW9aq5uYdfXznFE03DUlPYkAdkVt3dzs0KSpU1BcDAjBcEAMeb23PI55pxRo2o6NzddXTE8AQlX7MSi7STNLH0OmoOK2rNc0XPnPsPyuQcCRVxrzqN/JBvDjVBUKb6RfVjeJ53R1foq6vseT9cznWNY9eZ9gfCpf2zXviHFFNf4UuT8joPOR6smvZ/eEbVXcZ5PR/WYczm2NU9kEAPeZb1l+6c+7E6W+crTHV/FDFn81SfS/8A7UTrcDU0Htn4fkqKKT0AQAQAQBPZ/pW+unxECFTcfIggTCAG/LyyA01Z7yG0oQ7KNXrqQLywkFSlU1qIWnE4mkSask+1HOwNZznVg3dqT+goRE6IQBt8k7HVNzbLIFQpQK+CAarJ/Zr20G2MpXaRrYqsqNKU/pzLWz2W6luWTKJILjxSpQ3ISagndVYFOqqLq0srHD0Ph3Kp0r2Lz/4K2zboracqP1ye5Kj/AKRVDeR2NIu2GnyLfzwIrZbvBTR/zpH+sXVt08/orrMfHyKKsKy1zUw0w3znFAV3DWpR4BIJ7I17Xdkeor1VSpucuBaGd60kysqxZzHJSUpKh/y0YIB33lAkn9XjF1R2Sijh6KpOrVliJ+myoYpPQhABABAHR2ba3PLJBtSjVxvzbnSkChO+qbp6SY2acrxPHaQodDXaWx5opHLyw/Ip11oCjZN9vqKxAHQap/ZMUSWq7HpcDX6aipcdj5+szXWB8Kl/bNe+IjxRdX+FLk/I6DzkerJr2f3hG1V3GeT0f1mHM5tjVPZBAD3mW9ZfunPuxOlvnK0x1fxQxZ/NUn0v/wC1E63A1NB7Z+H5Kiik9AEANthWC0qzJ2ceSSUFCGTeIoolIUqgNFc9OvcYko+62c+viJrE06MHtzfrwFKInQJ7P9K310+IgQqbj5EECYQBflh+Q2nZrEot1C1JZaSUhQDja0ICSpIOIINRWhBFdYMXx1ZQUTylbp8LiZVUrXb5NNiFbGaadaUdBcmEbCFBCqfrJWQB2KMQdKS2HVpaXoSXv5P6+X6IrMzUT7ivOpQwnaVuBRpwCCa9pEYVOTJVNL4eK93Pw/YyKtWQsJpTcqpMzOqFFL1gH9YjBCQfiA1OFTtE7xhszZpKliMfNSqe7D16v/wVZaE+5MvKdfcKlrVVSzs2ahsA1AbBFLbebO5TpxpQ1YLJDxkcxZsnNImHLTDhbvXUJlnU4lJTUkg4AE4U10xicdVO7ZzMXLFVqTpqla/eh4t/LOyZuXcl3ZvkOChIadqCCCCORrBAPZFspwatc5tDBYyjUU4wzXev2aLIqesazipYndK8rDSKYcFB8lKbhpsqa4xGDhHibOMp43E5OFl2XX7MTOJO2XaFHm564+2gpA0LpCwKkJ5oumpPK448MTcZZplmAhi8P7jheLfasirIqO6EAEATyDKFuJS44GkE8pwpKgkb7qcT2QIVJSjFuKu+wt3IK3bMs1lbZnw4ta7ylBh1I1AAAXT38YuhKMVtPP43D4rEzUujtZdq/Z95bW1Y9otBK5y46iujdDLpKa6wRc5STuhOUJcTGDoY3DSuoXT2q6/Yn5OWbZrMw26/aSVobUFBCJd4XiDVNSU4CtDtrqiEVG+bOhiKuKnTcYUrX71+yzJ/L2yXmltOTIUhxJSoaJ3EEUONzDpi51INWbONDR+LhJSjHNd6/ZTlvWTJNpUqVtAPYi62WHEqoTtUQEmg6K7o12ktjPQ0K1eTSqU7d90aaQZStxKVuBpJOLigSE8SEgk9kYNmpJxi3FXfYWhkHMWVZyluqnw68pN0EMOpSlNQSALpqSQMf/dbYOEc7nExscXiUoqnZLvRs8rbasW0Q2H5xadEVXS2hwc6lQatEHmiJSlCW1lOFoY7DN6kNva1+xb/AANk/wDpCZ+if/HiGrT7fX0Nzp9I/wCtev8A2D8DZP8A6Qmfon/x4atPt9fQdPpH/WvX/sZOWeUVnpsxMlIOFYvpqLqxgCVFSlKSKkqp37hCco6urErwmGxDxPTVlb6fgrCKzuE9n+lb66fEQIVNx8iCBMIAIWBs2MoptAoibmEjcl9YHcFRlNriUPDUXm4L6Ijm7bmXRddmXnE7lvLUO4mkG29pmOHpQd4xS8EYEYLggAgAgAgAgAgAgAgAgAgAgAgAgAgAgAgAgAgAgAgAgCez/St9dPiIEKm4+RBAmSyr1xaV3UruqBurFUqoa0UNoO0QIyjrRavtLYUmW/AotD8HymnJpd0Ruen0fNvV5uOvXFto6mtZemcBdJ7Z0HSStzz2XKmmnr61LupTeUTdQKJTU1okbANQEVHfjHVikWDK2kyqzHZs2fJaZD6WxRkhFCEmpTexOJ2gau2eWq3ZHIlSmsSqSqSs1fbmbPNwZSdbfM3JyiA2WkhSW7tS6VJAOJxvAAEUxMSpqLvdIp0gq1CUejnJ3vx7BLy7yTXZz9zFTK6lpZ2j5J/WTUV34HbSISjqux0sFjI4iF+K2o2ObJ5p2ZblXpRh1C9Ib60VcFGyoAKrS7yNVNpjMEm7NFOkYzjTdWE2mrZXy2nuStstzM6005ISejdUlBCWSLvOxSb5xxxrWtBGItNrJZmMVQlToOUakrrv/o2GXlosyM4phmz5MtpCDy2iVG8mpxChTXujM7KVkkVYGlOvR15VJX5m3y8kpZuz25qSk5bRvCi1FqqkBxPJUkhQCVA4Yg4kbolNRUU4o18DOpLEOlVm7rvyduBVdmTOjdSsNIdIrRtxN5KqgihSCK66jjSKju1Y60Wr270WDltaMvIuMsos+SU8G0qmatEpC1AG4jlVTtONcCnjE52jlZHJwdKpXjKbqStf3c+Hb67zZ5xlylnLZS1Z0qvSJUSVoOFCBhQ8YlUUYuySKMAq2JUnKo1YW5m3ZSZkJr8ylZeYRotEUABSry+XdBFapSNldcQbi08rM3I4etSrw99yi73+gwZKeTTFmzU07ISukl790JbKUquthQvCpxqTWkSiouLbSyNTFdJTxEKUakrStx7zV5G2xKTkwmVmbNlUh2oStlCkFJoTQm8VY0pUEUwjEdVuzRfi6FahT6WnUeXbmYreQiV2wuRSs6FHLUr4wQUpVd61VpTXt4Q1Pf1Sx49rBqs1m8vH0j4tDK9lh1bUtZsnoEKKfPM6Rawk0vKWTXGlRWtOMY1ktiRmng51IKdSpLWfY7JeBj5Uz0oh6VmJSWY5bN91gkuNhaqpuKSCAKUrQXdhpCVrppEsNTrShOnUk8nZPY7DTlcmXlrNlJlqQldLMBu9eaJCb7RUbovYY6qkxKSSimkszRwvSVcROnKpK0b8exmltDKKSYRLoRZ8q+rydlTjlR6Qp5aSEjnA66mtTEXKK2I2YYavUlJuo4+87LuuMWXxkrOEuUWbLuaYLJvClLtzVgfl/ZE5qMbWiamBVfEuSdRq39mneyis1Dkq4bPllNuN+eQmiiyq+QeTqUaY0UK0pSkR1oZZGwsNipRnHpHdPLvNfnQyYblnG5mVA8lmBVN3mpURWif1VJ5Q/a2AQnFJ3Wxl2jcVKpF06m9H19uJFkdIMMSz1oTrSXGxVuXZWMHXDrNDsGquPxtojEUrazM4upUqVI0KTs9sn2L1+BOfcvKUqiU3iTdSKJFTWiRsA2CInRirJIks/wBK310+IgYqbj5EECYQBa6//io6f/1mLf8Ateu04K//AFPXylURUd4cpD1FMf8AVt+4mJf4PmcyfX4/+P7IsnfVNqdMn/FMP8H4E8R1qj/7eQ4ZI201bEqbPnVefSKtOHnKujBYJ1uJGv5Sa/rRZF661ZHPxVCeDq9PR3eK/HJ/Z+AvZEWO7J220w8mi06bHYoaFyiknaCP5axEIJqdmbeMrQrYJzh3eaNFm/8AWMp7VMQhtibOP6tPkbXPB6zd6jfuCJ1N9lGierLm/MZM1c0mdkpmzXj8VSm+CVHEgfqOUV0qiVPNOLNTScHRrRxEfH13rIWMhbFuTrjkyKNyF9x7rNk3UjeSoVG+6RtiEFnnw2m5ja96KjT2zyXiLNsWiuZecec57iio8K6gOAFAOAiEndNs3aNJUoKC4Fw52JeSU4x5Y882oIVcDSAqoqK1rq2RfV1bq7PPaMlXSl0UU+24i5bycq3JyBkyVoV5TVxSAlaiFIwVQCtCSBwiuVrK3edTBTqyrVOl25ZcFkxjzd3fwLaF6t2rt6mumhTWlcK0icNyXrgaekL+2U7bcvMyGrEl7Llk2lKJXOkjkLWoJS0FAjSFITU0rdI1iuzEhZQWssyDr1MVU9nqvU7e/uEzJnLNcvaBnHgXC5eDoGBuqpza4ChSmg3CmGuIRk1LWOliMDGph+hhlbYNc+nJ+cWVl5yXccNVUC0ip1k3kKQnsoIk+jfcaEP5GhG1rpcn+Uxdy+yHEglt5l7TS7polRpUEioxGCwQCQRSMThqm5gce8Q3CatJevAYc4nqSzOqx/AMZnuR9cDT0f12r4+ZVRip7Dulq58ebIdR3wai6rtRwtDb1Tw/JVcVHeLTzdTCLSknrLmCaoTfZXSpSLw91ZGFcQqmoRbD3lqM4WPg8NWjiYcdvrvQoZeWoHJjQNC7LStWWUdU0Ws71KUK13UrjEJO7y4HQwNJxp68t6Wb9dwtxE3Sez/St9dPiIEKm4+RBAmEAWzkW61aFkLs3SpbmE1uhR53nNIlQ3ivJNKka9oi2FpR1eJwMYp4fFrEWvH+rC0rNbaIXd0KCPl6ZF3pxN7/ACxHo59hurS2Gte/hZ/8fckyqU1JSKLObdS68XdNMKQapSQKBsHbqHHk6hWkJZLV+pHCqdeu8RJWVrRvt5mdk3kvNGy51Oh5UyJVTKbyQVhK75IqrDkkHGkZUXqvLsK8RiqXtVN33da+3LKwhkOyz21t5pew4pUk7xtBEVnU9yrDtTX2LwyNthi1QzMLATPSl4KAwvBaFIJG9BvVprSoU1HlbEGp5vajzOLo1MJrU1nCX4d/r5r7Vlmysh52cZebbq0y4kuLqAE4E41PDZFFNNtWOzpGtCNGUG82sja54rJeE2uZufm6g2kOAgit3VStQcDsidRPWuU6JrQ6JU7+9nkKmSVtGTm2XxW6lVFjeg4LFNuBJHECIJ6rub2LoKtRlD6cyxc8U60w2WWaaScUl14g60tgJR2FSajilW+LatlkuJyNE05zlry2QyXN7SsrEsZ6bdDTCLyyK6wABUAqJOwVEU2byR2q1eFGOtN5FtZ2smpmdcYMq2HAhKwrziE0JIpzlCvZF1WLbTRwdF4mnQUukdr9z/ApsZDTLMtMuzzdG2WHCygvA3XCU8oBCiKUrUbTTCK+jaTbN6WPpTqRjRebau7cPEasjMn5hqyJ1hxu688HdGgqTVVWkgbaCpwxpFkYvUaNHF4inPFQnF3Std+Iu5AZQrs99chPpusOG6pK6ENqUBr1i4oEV2ajvrGEtV2Zt47DrEQVejtX3/tcDOdzbJbn1IISZR1DgZUpyl1wpJQ2aG8SmhI11A2msZ6O0rcCtaTlKgn/AJJq+W1dvYLCs3Fohd0y1B8vSIu0+VW9q27+EQ1Jdhu/yeGtfW8LO5t8rJrTNSdlSahMuMiq1oPJUsJPJQomhABXj0DWDGZPJRWdjXwsdSU8VV91PZyvxGPLiwJh2ypJltu86wlrSoCk1TdZIVtoaHDCsTlF6iXYaeCxFOGKnOTyd7fUqWybJeml6OXbLi6E3QQMBSpqSBtEU2cskd+tWhSjrTdkWvnjsd55qWW0i+iXQ6XSFJ5Ao2akVqearVui6qnkzhaJrQhOSk7OTVu/aU5FJ6ItHMnZDyH1TKm6MLZWlLhIopWkRgBWvxFbNkW0k73OHpitBw6NP3k9ngxLyzsd6XmXC82UBxxxSDUEKTfOIoTvEVtNPM6ODrQqUkovYlf6GijBtk9n+lb66fEQIVNx8iCBMIAIAnXOuKTdLqyn5JWSO6sCCpwTukvoQQJnlIxZGD2MmT6bWUkFJII1EGhHbAw0mrM+YWQPIWQPYGQJgYCBk8pGLIwFIWQCkLIHsZMnlIxZGCdybcUm6pxZSPilRI7q0jJFQindIhgTPKRiyMHsZMnlIxZGD2MmTykYsjB7GbAIGSez/St9dPiIEKm4+Rj1jF0TCsLoBWF0ArC6AVhdAKwugFYXQCsLoBWF0ArC6AVhdAKwugFYXQCsLoBWF0ArC6AVhdAKwugFYXQCsLoBWF0ArC6AVhdAKwugFYXQCsLoBWF0DIs8+db66fEQuiFTcfIsmLzhhABABABABABABABABABABABABABABABABABABABABABABABABABAH2zzk9I8YGH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2" name="Picture 4" descr="http://www.astronomy.ohio-state.edu/%7Ekstanek/home_os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114800"/>
            <a:ext cx="680740" cy="682361"/>
          </a:xfrm>
          <a:prstGeom prst="rect">
            <a:avLst/>
          </a:prstGeom>
          <a:noFill/>
        </p:spPr>
      </p:pic>
      <p:pic>
        <p:nvPicPr>
          <p:cNvPr id="23" name="Picture 6" descr="http://newsroom.unl.edu/announce/files/file80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4349" y="3958231"/>
            <a:ext cx="907653" cy="596550"/>
          </a:xfrm>
          <a:prstGeom prst="rect">
            <a:avLst/>
          </a:prstGeom>
          <a:noFill/>
        </p:spPr>
      </p:pic>
      <p:pic>
        <p:nvPicPr>
          <p:cNvPr id="1036" name="Picture 12" descr="WorldCat logo, vertical, col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410200"/>
            <a:ext cx="704850" cy="8001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781800" y="5029200"/>
            <a:ext cx="2144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*As represented in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"/>
            <a:ext cx="7497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Open Sans" charset="0"/>
                <a:ea typeface="Open Sans" charset="0"/>
                <a:cs typeface="Open Sans" charset="0"/>
              </a:rPr>
              <a:t>Print books: Distinct publications*</a:t>
            </a:r>
            <a:endParaRPr lang="en-US" sz="36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6600" y="6248400"/>
            <a:ext cx="1566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January 2013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OSU print book collection &amp;</a:t>
            </a:r>
            <a:br>
              <a:rPr lang="en-US" dirty="0" smtClean="0"/>
            </a:br>
            <a:r>
              <a:rPr lang="en-US" dirty="0" smtClean="0"/>
              <a:t>CIC print book resource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Size (distinct print book publications)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5311914"/>
            <a:ext cx="2690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12.4 million</a:t>
            </a:r>
            <a:endParaRPr lang="en-US" sz="4000" b="1" dirty="0"/>
          </a:p>
        </p:txBody>
      </p:sp>
      <p:sp>
        <p:nvSpPr>
          <p:cNvPr id="2050" name="AutoShape 2" descr="data:image/jpeg;base64,/9j/4AAQSkZJRgABAQAAAQABAAD/2wCEAAkGBhQSEBQUEBQUFBUVFxgWFRgUFRYWFRgVFxYXFxcWHBQeHCceGBojGRYYIC8gIygpLi4uFx4xNTAqNSYrLCkBCQoKDgwOGg8PGiwkHyQsKiwsLCksKSksLSwpLS0sLS0vLCwpLywsLC0sKSkpLCwpKSksLCwsKS0sLCwsKSwtLP/AABEIAGsB2AMBIgACEQEDEQH/xAAcAAABBAMBAAAAAAAAAAAAAAAABAUGBwECAwj/xABOEAACAQIEAgUEDAwFAwQDAAABAgMAEQQFEiEGMRMiQVFhB3GBkRQVFzJTZHKTo7HS4iMkMzVCUnOSobLB0RY0YoKzQ4PDouHw8WN0wv/EABoBAQEBAQEBAQAAAAAAAAAAAAABAgMEBQb/xAA1EQACAQIDAwsDBAIDAAAAAAAAAQIDERIhMUFSoQQTFBVRYXGBwdHwQpGxBSIyMzThIySC/9oADAMBAAIRAxEAPwC8aKKYc24viiuqfhH7lPVHnb+goB8ZwBckADmTsPXUbzbjZEusA6Rv1v0B/Vv/AJvUUzTPJZz+Ebq9ijZR6O300gq2JccHz6cyiQyHUOX6o8NPK1TrIeIExK/qyD3y/wBR3j6qrWukGIZGDISrDcEUBblFMnDvEi4gaWssoG47G8V/tT3UKFFFFAFFM/EPFmGwS6sTKFJ96o6zt5kG58/KopB5QsbjPzbgCY+yXENpQ+gEA+hjVsdoUZyWK2Xa8kWHRUDOGz1t+lwMfgFY/wASppBjsxz/AAwLGPDYhRz6Nbtb5IKsfQDSxtcnvkpR+5ZdFVbwt5ZHnxMWHnw6qZHCakcgAnYXQg9u3OrSFGrHOrRnSdpoKKKKhyCiikmayTLExwyI8u2lZGKqdxe7AG216FSu7Cuiqy4i8o+YYHT7JwMSqxsrLKWUnuuOR8Dam7LPLLi8RKsUGCjkkb3qh27NybnYADtNaws9S5HVaxK1vFFvUUycP4zGuW9mwQwiw09HKXYm+4ItYbeNPdZPNKOF2CiiihkKKKKAKKKjfE3H+EwO00mqT4OPrSeFxey/7iKGowlN2irkkovVfYfi/NMWNWCwKRRnk+Kci47wvVPqv566vg8+O/T4FfAK31lTVsdujtfykl5+xPL0VVuacS55glLzwQTRjm0algB3nSwKjxK2py4D8qZx8/QSQiNtDOGV9SnTa40kXGxvzPKmFlfJZqONWa7mWBRRTXmOerHIkKKZZnBZY1sCEHOR2OyIDtc8zsATUPOk3kh0ophzbOsRh4zK2HSRF3cRTEuq/pMFaMBrDc7ileaZ4sJjSxkllJEUaW1NYXZrnZUUbljsPE2FDWBjnRTHmWdz4dDLLhw0Si8hhkLyIva3Rsi6wOZsb+BpTPnN8L7IwwWdSnSLZ9OpbEmxsd9uRt6KDAxzopq4Z4gTG4ZJ4wQGuCp3KsDZlPjf+lJ+KeKVwYi6hkeaRYkQELuxtqLEWABIH+4UHNyxYLZj7RTDxLxG+Dw3sh4Q6rbpAknWXUwXa69cXPhTxhMUskayIbq6hlI7VYXB9RoRxaWLYdqKj+ZcV9HjYcHHH0kkis5JfQiKovubG5t2Ad3fWue8USYfEQQiDpPZDFI2EoUBgAW1ArsLG+1+Xoq2NKlJ278yRUUyLnM7TyxR4dSsegF2m0qWdA5UDQSbBhv4im7AcZTT4NsVDhQyr0nU6cByYyQ1h0duw23pYKlJ5+G1bSWUUw4fPppJJFiw6siBPwjTaQxeNZCoXQTtqG/LceNIMHxnNNgmxcOFDKA50mcB/wAGSG20WPvT23pYvNS/G1bSW0VHMy4qeLFYeBYQ/skMYn6XSvUUM2oaCRsdrXvSzD5vL7IEM0AQMjOjrKHUlCoKEaQQesD6DSxObklf2Heio1guKZpcViMMuHUPh9BcmfqkSAlSpEZPLvApzyfNHlMqyxdC8T6SusOCCqsrhgBcEH+BpYkqco6+m0cqKRZvm8eGiMkpIFwoAF2Z2NlRV5sxOwFJZcwxQTWuGQ9vR9PaW3d7zRq8NVvGoRRbzHeimjK+IVxWHMuFGoglTG56NlkX30b7HSw81J+FuL48aJAFMcsTFZYmILLYkBgRsym3Mf8A2sXm5JN201H+imTM89lixMMKwBxMWCv0oUDQuptS6CRte1r3rFWxHBpJi7MsqEw0s8ir2qhCg+fa581NX+BYO+X95fs1t/jjD90n7o/vSvLeJYZ30R6tVid1sLDx9NQyIv8AAsHfL+8Ps0f4Fw/fL+8v2adM9mZMNKyEqwUkEcxaq/PEWI+Gf1j+1UhLP8C4fvl/eH2aP8Cwd8v7w+zS/hqdnwsbOSzG9yefviK7ZpnMeHCmUkar2sCeVQo2x8EwqQytKCDcEMAQf3afkWwAvfxPM1Hn46gHISH/AGj+rU/wTa0VhsGAIvz3F6A6VDfKNx4MviCx2bESA6AeSryMjDuvsB2nzGpixsLmvMHFeeNjMbLMbnU1ox3INkX1W9JNairnu5FQVWd5aIm3k44NbMZXxuYFpU1WUOb9K45k/wCheVhsTtyBFXRHGFACgAAWAAsAB2AdgpBw9lQw2FhhXlHGq+drdY+lrn0041G7nHlFZ1Z32bAoooqHnKr8p/DiwYrDZhEAv4eMT22BOoFZPObEHv2q0xWGQHnvW1W51nVc4xi9gUUUVDkFFFFAQbyyRA5W5P6MkRHn1afqY1BvIbEDj5SeawG3pdAannlg/NUvy4v+Rag3kL/z0/7D/wAiV0X8T61H/Dn87C76KKK5nyQooooAoopDnuaDDYaWduUSM9u8gbD0mw9NCpNuyIH5UfKQcNfC4RrTEfhHH/TBGwH+sje/YCO07JvJb5Pl0LjcYvSSSdeJX30g7iVr++duYvyFjzO1YZVA2Nx8ayks08w6Q9p1Ndz6r16gjjCgBRYAWAHIAchW3krH1OU/9amqUNXqzIrNFFYPlGCKqybhxcBxBhZIQFhxPSAKNgshRg6gdxJVgPE91WpWpQerlVTsdaVV079jTRmoNwfKXzfNWk9+rRIt+yIBrW8DZT6anVRzMeG3XGDG4RlWUr0cySXEcyC1rsASjiws1jyAtRFpSSUovavW5IXAIseVQjAzauIpw/8A08Igiv8AqlkZrekn1U95lLjJYykMaQswsZHlDaAebIqqSzAXtewvauGdcKlpoMThGEeIgXQNdyksXbG5HW8zC5B7DRGqdo3Teqa+fgkbqCLHcHYg9oNVzwAxTKMat+pHJilj+QEvt4aifWal08uLljKLGkDsLGQyCQJfbUigAue7Vp8e6keN4caLLTg8CE3jaPVK5W2sHXISFJZiST2bmiLBqKwva1wGvKPxHNGgO0OOTpou5cQigSr/ALh1vVSTjN+kiixN9mxuGWL9jHI1m/3uWa/aNHdT/n3DLY7DxLLaGaKRHDRsW06SA+l9Kndb9nO3dXLjPh6bEQQw4RYVWOSOQGR2UARX0oFCHw3vVOkJxxRbeej8vfIdeI1BjjVgCHnhUg8iOkBI9QNRzg3MBgxisFOTbB3kiJ5thWuy27ypNvSBTvnuGxUvsfokhHRypLIHmYX06uopEZve4Oo25cqxmnCYnxeGxTHQ0SlZVBJEi7MiE9oWQat+dQ5wcVDDJ5P8r5YY3gZM1y0ybSSpi5JB3MyKdN+5VCp5kpbxn+cMp/by/wDGK751k2JkzDC4mJYdGGEos0rB3Eq6TsIyFt5/VRxLk2JnxeDliWHRhnZzrlYM+pQpAAjIFt9yd6p0Uk5Rd/pfr7olNqiHkp/Nw/bT/wDK1SnESOEuiqz7dVn0rf5Wk/VUf4DyXEYPD9BiBEbO7ho3Zr621WKlBa1zvfuqHCLXNyXevUkrLYGol5KfzXF8ub/lepRjmcIeiVWbsDNoX0sFP1UwcB5NiMHhRBiBEdJdg0bs19TFrFSgtzPaabBFrmmu9eog4xLjM8r6IKWvidIclV/JLzIBI2v2U/5XLiTPKMSkaoFi6Lo2Z1JJk13ZlU6tl2tyt301Z/k+Klx2FniWHRhjIbPKwZ+kUKdhGQtgO804yLi3miusUcSEtJplZpHIVgiW6MALqIJ3/Rqm5WcIrLT1bI9lrzDOsy6BY2OjC6ukdkt+CNraUa/b3VKshkmMN8SAsuuQEL70ASME0mwJXRpsSN6YctyjGRY/FYkxwFcQIlCiZwy9EukEnorG+9PWWx4gzySYjQiaVWKOORntYsXdiVXrHqgWGwHjUYqtPS2i4KxHOMZj7bZUj/kzJK/gZFSyekE7eepwKZOKuGFxkaAOYpYnEkMoFyki8jbtU9o8B3Vvh8XjNGl4IuktbWsx6In9axXWvybHz9tDMrShG2zLjcj3CiFM6zRE/JnoXI7BIy3PpN2NJ8Tw/IYYsbgdsVCZQV7J4umk1RMO093/ANESfJ8jOFjlYWmxEzmSVmOgO55KNm0Io2A3sPPWvCmCxEMHR4kRXDOQ0bswOuRntYotrardvKrc6Orm5R7l42VmI8rz+PGtg5ott5Qyn3yOIusjeI/jsaK3i4PEeZjFwnSrq/TR8lMhACygctVrg+e/aaKjONXDdYdCE4hbOw7mYeomn/gVfxlvCM/zLTLmS2mlHdI/8xp/4BX8NIf9AHrYf2ocSVZ4t8NMP/xv/Kaq2rXzFbwyDvRv5TVUCiDLL4WH4pF5j/MaaPKAOpF8pv5f/annhofikPyf6mmrj4fgY/l//wAmoUgxq2sCLRJ8hf5RVTVbkAsijwH1VWRCPiFyMJiCOYhkI84Rq8vZefwsd+WtL/vCvVmJgDoyNyZSp8xFj9deVcxwLQTSRPs8bsh86m1/61uB9n9NatKPger6KbOG81GJwkEy/wDUjUnwa1mHoYEeinOuZ8hpp2YUUUUIFFYJoBoBu4gz6LB4d55yQq9gFyzH3qgd5NVhw35Z3bFsMYAsEjDRpFzD2C55up7TzvuNtqtrG4JJY2jlUOjghlYXBB7KhHDfkkgwuLedm6VVN8OjD3nbdj+kwOwPp58tK1sz2UJUVCSqLPYT1TtWaKKyeMhPlg/NUvy4v+Rag3kL/wA9P+w/8iVOfLB+apflxf8AItQbyF/56f8AYf8AkSui/ifVo/4c/nYXfRRRXM+URDyhceLl8QCjVPID0an3oHLW3gD2dp9dNPk08pXsu2HxR/GACUYCwlUbnYbBwPQalfFXCsOPgMUwsRvG498jd4/qO2m7gXgKLL4zuJJ3/KSWtt+oo7F+s8+y2srHsjKjzDTX7vnAldRDysORlGIt29GD5jKgNS+mTjTKTicvxEKi7NGdI73XrKPWoFRanCi0qkW+1FEeTYj21wt/1z69DW/jXpKvK+Q5j7HxUE3wciOfMGGoeq9epY5AwBUggi4I5EHka1M9/wCpx/fF9xvRRRWD5YUUVgmgM0VgU2Z3xJDhAGxLMisbBtDstzyGpQQDsdqFScnZDpRTRmHFEECI85eJHIAZ4pAoJNgGOnqH5VqdGlAXVzFr7b38wHOhXFrNo3opryviOHEM6wlyYzpfVFIgVh+iSygavCuU3FkCrrJcxX09KsbtFcnTfWBbTfbVy8ati4JXtYeaKa5eI4hM8NpGkjClgkUjgBhdTqVSBf8ApSQcb4YwtMplaJdWp1gmKjT77fT2EUsObk9g/wBFM2N4tw8MkccjOHlt0QEUja7gGylVIJ3Fx2V0biWITPDaVnQKWCwytYOLrcqpA27Oe1LDm5dg60Uwf44wxgadTK0S6rusExUadm309hFq7Yvi3DxTJDIXEkn5NRFI2vt6pCkNbttypYc3PsY80UkzDMkhjMkmrSN2KozkC1ySFBIA76bxxhhysLAyET6uitDKS+kKxIXTfTZgdVreNQihJ5pD3RTNHxZA0jxr0pkjALoIJiyht1JGnt7K5y8aYZcP7IdnWLUyazFJYMraCGGm6dYW6wFWxebn2MfaKTYXHrJGJFuFIuC6shtzvZgCBbvpF/iWIprQSyR/rxxO6Ed6kC7jxW4qEUW9g7UUjwebRTRdLC4kQgkFLte3MWG+rw51yyjiCHE6+gfUY20SAqysrdzIwBHq7D3UGF55aDjRTXmnEUOHZFm1gyEKmmKRwzHkoKqRq8OdOSyXF+Qtffb191CNNK5tRSbL8wSeJZYmDI4upHaKQ5jxVBBMkMpdZJNo1EUjazt70hSG59nKhVGTdksx3orVGuL/AF7H1UUMlX54tsTN+0b66f8Ayfr1pj4IP4t/amXiVbYub5V/WAaf/J+vVmPio/gf71SEqxC3Rh3qfqqoxVvsNqqJxYnz0QZZ3D4/FYf2a/VTVx4PxdP2g/lanjJRbDQ/s0/lFNXHI/Fh4SL9TVCkCAq3lFVHCOsvnH11btVkQGqo8r3AbSE43DLqYC06AbkKLCQDtsNj4AHsNWvWLUTsdqNWVKeKJSvki47WA+xMSwWN21ROTsrnmpPYrcwew376uq9QLivyQ4fFMZID7HlO50i8THvKbWPitvMaaMtwOeZcAiLHjIV5KXDEDuBJVx5twK07M9dVU67xwdntTyLVoqApx/jwLPlGIv8A6XJH8lJMfxJnWIBXDYD2Nf8ATkdSw8RqKgfums2OC5NPa0vNe4o8qvGPQxexMOb4ieykKd0RtvQzX0jzk91TLIcsGHw0MI/6aKt+8gbn0m5qtOE/JXilxseKx7o2lukYazJIz26pLWts1jzPKraqu2hqvgjFU4O+1vvCiiisnkCiikmazSpEzYeNZZBbSjPoU7i93sbbXPooVK7sRPyxvbKpPGSID98H+lQbyGN+PTDvgP8ACRKeeMsjzjMFWN4YI41bVpSUG7WIBZid7AnlbnTPw75P82wWIWeBIdQBBDSqVZTzUi/Ll6hXRaWPr0sEeTum5K77y76KZOHsbjXLDG4eKGwGkxy69RvuNNtvXT3XM+TKOF2CiiihkKwazRQFFeVXgNsNM2KgW8Eh1Pb/AKUhO9+5WO4PYTbuvKPJJx2ssS4PENaWMWiLH8og5Lf9ZeVu0AdxqypYQylWAZSLEEAgg8wQeYqteI/ItFIxkwMnQNe+hrmO/wDpYdZP4+Fq3e6sz6UeUQq0+brZdjLMvWarDA4zPcGAksCY1BsGDgvb5YIY+dlJpyHlAx1t8oxN/l7evo6zY8z5NL6Wn5ontVhx5xB7MxkGV4drhpV9ksvcp1FL/wCkAsfEKOw1jNcxzzGKUhwowiHYnpFElu7WTcf7VBrv5OPJnLgsQ2IxTRs+gqgQltJY9ZixA3sLbd5qpWO1OnGinOcldaJO+ZY6LYWHIbDzVD/KmPxFf/2IP+QVMqh3lNjkkwqRwxSyv00T2jRmsqNqJLchy5X7ai1PNQ/sj4jxxVg0lw/RyqGR5YFYHtBnjBFR/h3Hvl+IXL8WxaJ/8lM36S/AMf115D0DtAp24mzJuhiMUM8hM0LkLE+oIkyu5II6psp2O5pVn+RRY/CmOQMAesjaSrxuPeuAbEEd3dcUNxdo4Z6Ph3/NThg8DrXHop0mSWQah2FsPEuqo1k/FHsSKPAZvCYQFECTW1YeVANI64971bfWbU7cPQY2LBYjpQGxSvIVNurKURAjeZwo37ye2s5/iRj8DJAsE3SyppEcsTp0ch5OzkaLId7gm9tr3tVNq13F5q6zWzvJPBhlUsygAuQWPeQoUG/yVAqJeS2INlmlgCDLOCDyIMjAj1VJoQMPh0U6n6NFXqqzM2lQvvRckm1RvyYxvFg+imilicSStaSNlBV31AhrWOx5XvsahyX9cvFeprxVCFzDKFUWCyygDuAiAFS6LCqpZlABchmPeQqqD+6oHoqI8XFzmGXskMzpBI7SskTsqh0CjcDrei/KpbiMWETWQ5Fr2VGZj/tAvejFS+GHh6siXkvhD5WFYXVpJwQeRBlcEeqts/jC5vlIHIDEgeYQgCs+TBJI8EIZopYpFeRiJEZRZnLAhrWPPv7K68a5dN0uExeGQythZGLxrbU8UihX035sAOXjV2nZv/nl34uKdiR5kPwMnyH/AJTSTI8EggwzW3SBEU9ylEuPToX1Ugnzw4qJosPFOryKULSwvEsQYWZiXADEAmyre5tyG4f4owiBRyUADzAWH8Kh5mnGNmRLIfz3mX7PC/yGseUzCqmU4rQANRVzbtZpULH0netMhkcZvjZWhnWOZYVjdoXCkxrZr7dUXPM25Up8pkTyZdLDDHJLJJpCrGjNydWJJGw2HbV2no0rQ/8APBIRcf4s9BgsMCQuKniiltteLYsl/wDVsPNepuiAAAAADYAbADsAHZUU4lyFsfgYuivFPEUlh6RShEqD3rAi4B5X8x3pyy/iTVGOnhmhlA68fRSP1u3Q6gq635EHz2qHOSvBJbG7keyq+Hz/ABEEe0WIgGIKjkJQdJYDsJsb+fwpNmGVSwyzZhggWljmlWeIXtPACNvlqOXm8LF+ybKX9lz47EKUaRBHFH750gTfrab9dm3sL25V14VxrMcQHimjvPI6dJGyBo2I0sCRa/gd/Crc6upZ3WeST7zRs1ixkWDnhOpGxCMO8MEkupHYw5GlvEmLVYljZ1TpnEV2YKAhBaQ3Pb0atbxIqPycKSYfMYpML/lZpdeIjA2jlCPplUfohibHxI8LOcU3T49ukhk6OKLREZIWEbO7apWBIsLBIwCbX61udDDjG6cdEr/6G3yd4pYpMXgVZWWCQyQFWDDoJesACP1TsfPXXi786ZT+0n/4hXHiHCth8ywmJw0EjDS8WIEMRI6FiCrbCxKtvbntW3FLu2YZfIkM7pC0jSssLkKJECr2XJ7wL2tQ6LOamtqf3s1x9SbUUz+3LviIo4opdB1NLI8ToiqFNlBYC7FivLsBorJ43FrUh/Fy2xknjpP/AKFp/wCAV/BSHvcfwUf3pl40W2LbxVT/AAt/Sn/gRfxdj3yH+VapgklVJi1tI47mb6zVt1VObLaeYd0j/wAxogyzMqFoIv2afyimrjZfxU+DL9dv608YAWij+Qv8opr4yX8TfwKfzioUgGDF5E+Wv8wq2qqjLBeeL9on8wq16rIgvRUF8smJdMt1RsyHpoxdWKm1m2uDVH+3eI+Hm+dk+1VUbn0OT8idaGJOx6qoryr7d4j4eb52T7VHt3iPh5vnZPtVcB36slvcD1TRXlb27xHw83zsn2qx7d4j4eb52T7VMA6slvcD1XRXlT27xHw83zsn2qPbvEfDzfOyfapgHVkt7geq6K8q+3eI+Hm+dk+1WPbvEfDzfOyfapgHVkt7geq6K8qe3eI+Hm+dk+1R7d4j4eb52T7VMA6slvcD1XRXlT27xHw83zsn2qPbvEfDzfOyfapgHVkt7geq6K8wZTisRPKI/ZbRXBOuaeREFhfdr9trCknt3iPh5vnZPtUwE6td7YuB6qoryp7d4j4eb52T7VZ9u8R8PN87J9qmAvVkt7geqqK8qe3eI+Hm+dk+1WfbvEfDzfOyfapgHVkt7geqqK8qe3eI+Hm+dk+1ShsZixCJjLiOjLmMP0r2Lgaivvudt6YCdWtfUeoqK8q+3eI+Hm+dk+1WfbvEfDzfOyfapgL1ZLe4Hqms15V9u8R8PN87J9qsHO8R8PN87J9qmAdWS3uB6ropu4bYnB4YkkkwxEkm5JMa3N+2nGsHymrOwUUjObw6tPSxar2t0i3v3WvSu9BZozRSWfM4kOmSSND3M6qd+WxNKQaCxmitXcAXOw5m/dXDD5jFISI5I3I5hXViPQDQlhTRWkkgUXYgDvJsPXXNcahNg6E9wYE+qgsd6K0kmCi7EAd5IArl7YR/CJ++v96FsxRRXN51AuzAA8iSAN/GtY8WjGyspPcGBPqvQljtRRWrOBzIF9h5+6gNqK0mmVRdiFGwuxAFzsNz41x9sI/hE/fX+9C2YporgmMRr6XQ6d2swNge077cqzHi0Y2VlJ7gwJ9VBZnaitZJAoJYgAcydgB5644bMI5CRHIjkc9Dq1vPY7UJYUUVpLMFF2IHZuQN/TWytcXFAZorj7MS9taXva2oXv3WvzooCD8dL+Mg98a/wLU/8Er+Kjxdv6D+lMvHq/hoz/o+pj/en/g9bYOPxLn/ANbVSD1VW8QLbEzfLb+O/wDWrSqIZtwdJLM8iugDG9jqvyA7vCiKSrCiyL8kfUKbOLR+Jy/7f51p2jWwA7hTZxQPxSb5P9RUBAMmF8TD+0X+YValVdkA/GoflrVo1WREA8tf5s/70f1NVD1fHlr/ADZ/3o/qaqHrpDQ/Q/p39PmwooorZ9AcuGsXFHi4XxCLJEHAkVxcaD1SbeF9XoqRZZw5Fhcdi2xidJh8FclTyk6RgsC+N1bV/tqF1Js/4w9kYOCAIVddPsh9vwpiXo4TzvshN79prLPPUjJvLbk/n3X2F+F4djw2PxbzKsmHwiNKobdJBKLYZT3htY/dNNwwkc2UmREVZsLN+FKixeGf3rHv0uNI7hWc34wE2XwYYIRIukTSbfhEh1CBed+qHN79opPwdxCmEnLTRmWGRGSWMW6w2Zee2zqv8aWZhRqYcT1VvO3vnwHvO+HYEy/Qi2xeEWKbFHtK4i90/wC3eMeF6T4roMHJl8csMbmMCbF6luT051CNvkRkEDvNIck4t0Y+TEYlDKk/SLiEFusktyVFyBsdNvNTTnOZticRLM/OR2bzAnZfMBYeilmI053wy0183s/PAlOE4aiw2Y4psSvSYXBhpSDykV7DDp46tY/dNbQcORQZliWkUPhcNG2JAO6yRuoOHTxuzqP9ppuznjHp8DBhwhWRdInk2/CrCGWAc7nSrG9+0DnWMw4w6TLosKEIkXSssm3XhiLmFOd+qXP7oqWZnDVeu3J+Hb+fuiNs1yTsLnkOQ8AO6pbLBBl+HwzPAmJxGJjE/wCGLGGKNiQgEaka2Nrkk7UxYafDDCyrJHIcQWUxSBrRqoI1BlvuSNXYeYpxwvEkMmHjgx8LyrDcQyxOEmRCblNwVdb8geVVnapd7HZPPvFfBrJi82j6aGEIyyXjSMLF1YHt1LntUHz0l4cyuEYafGYpTKkLJGkQYqJJX3GthuEA325/WZHneGwmYJPEs7Qoriz9H0t3iZDyOm129VJMg4i9jiSKSMT4eYASxMStypurq43Rx2GjMSjJ3w9i/LvwOWcZ4Jwqrh8NAFJI6CMqxuLWZixLVvwjAr4/Co6hlaeNWVhcEFgCCO0VjNXwZCnCriVbV1xM0bLptyVlAJN+8UqTN8NFmMM+GilSCJ430MwaS6WLbliNzy3psN/Q1FPRj9l2dQ+2Qwq4LCCB8QYWDRl5CGkKaulY3U9oCgAcqT8OcNwnE45pOjMeD16FnYrEXMhjj6RhvoFtx27Uw4POVTMVxRVii4jptO2rT0uu3O17eNKcFxZ0WLxEojEkOIMglik2DxSMW0kj3rC+xHKpY5SpyV1HsXzxsPeOSCXC4gYmXLekVNeHbCWSTWDvEVVAGVhtvuDXR+ISmTYdhBhW/GZEs0CsvViXrab+/Pa3bUbzOXANGxw64tJTbSsjxNENxfrABzte23dXfKs+gOE9iYyOUoJTNHJAyiRWK6WBVuqykealic3ksm89Bgnm1szWVdRJso0qLm9gvYPCtK3n06m0atNzp1W1ab7Xtte3O1aVs9iCsGs1g0KepuGf8lhv2EX/ABrTBm2NOJzRMCCRDHEZ8QASDISQEiJG+jcEjt5Gn/hn/JYb9hF/xrUYzuFsHm0ePYE4eWLoJ2AJ6JgQUkbuTZQT2b37K4I/MU0nOXbnbxJXismhkiMLxRmMi2nSNNuWwtt5xyqO8V5g+BwEMML/AIWRosLE5G4uNPSW7wq+upJic2ijiMzyIsYGrWWGm3eD2+iopxpgZcdl0M8CESxumKjjPvmAuQvyihBt37URKOcli0vx+aknwWRxRRdEqBlI62sBi5PNnJ3dj2k1FsjnODzaTAAn2PLF7Iw6k36I3IeNe5LhiB2WFqk+TZ/FiYRLGwtbrAkBo2/SRx+iwO29MGW4T2Vmz41fyMMPseJuyRyxaR1PaguVvyJ5cqFhf9yn2cdgRYn2bmk8L7wYJU6h9688m+th+kFAsAdr786c+KuHlxGHYoNE0aloJU6siSKLrZhvYnYjkQaYUHtfnE0svVw+OVLSH3iTptoduS6t7E948ak+fZysEDMOs7KREi7vI5FlVVG5ubeYXPZQsrqUcGllb146iDgvOfZ+XRSzKrFgUkBAKllJUnSdrG17eNR3gfLMO+SH2QiaAcQWYqLqFd+sG5ggDY37BUk4MyX2Bl8UUpUMqlpCSNIdiWYX5WF7X8KjnkxyvDYjAIZFSVlllJUnUPyhKkx30nYi1x3VTd4pTcdMS08xz4L6SbJY/ZY1lo3/ACg1FkBboyb8+rbfzGmjgvFYEZNCMUcOx0uGRujMhJkcAaffajcW7eVT3M5VjgkLEKoRtyQABpNQ7yethnyaFZmhtpcPqZQRaRjub3BGxv5qEUsUZSt9S08yRZpliLl0kLAOseHZBrAN9ERAPn2qILgITw7G7ookGHBiZVtJ05/J6GHW1F7DbnepXjM7jly6acELG0c2lmIAZQHUMPBrXHgRULy7JtWVYLF4EKcVhVV7Kb9IBcSRMBzYi9u3sHOiLSulm7fuX3zLDyDpfYsHsj8r0SdJfnr0jVfxvzqL+UOWVkMmHJvgTHimA5O2r3h80Qdj8paf8p4ognwoxKuqpa76yAYyPfK/cRTbkeVxYvDnESNIfZJaRgk8irobZEKqwFxEEU7cwb1DlD9knOS0fzhcdcRhYsfho79aJzFNbYhlBWRVPhcC/mqN51l8YzrLlEaBTFibgIoGybbWtW/k1zFUSbAs6s+EldE6wJaEkshHfa5B7tq14gx0YzzLwXQER4gG7DYsllB32uQbVTpGLhOUVpaX4JPgsiiilleNVXpggdVUBSU1DVYdpDWPyRUZ8nmBjTEZkURVIxbqCFAstgdI7hcnapsXFr9nf2VCvJ7jEbEZmFdWJxjsLMDdbAXHhcHfwqHODbhPy/J2yzEezsxxXSdaHBssUcZ3QzG5eVl5MwtZb8tzz3pZxrkYkwzyxfg8RApkhlTZwUBbTqHNWAIKnbemjLD7X5riRP1YMcwlilOyCYX1RM3JWOo2vzsO+pBxXmojw0ip15pUaOGNd3d3BAsO4XuTyABq7TcrqpHDplb19bibKMeuYZWksyKwkiOtWAK611K1geXWBI7r0wcJ5k+XNBhMUxbDzorYSZv0WZQTh3PIbnq/++0gynL1y/KlilZR0ULa2JsNRDM257NRNqxBlsGYZXFG5Do8Me6kEo4QWYHsZT/UUGKKxL6W/jRt7URe2ol6NNfsY76Re/SjrXt7621+dYpq4NmxK4x8PjetJh4NKy9k0TSXR/PYWPiO+9FRnKsmmk3fI68fr14j/pYeoj+9P/C62wcXySfWxNI+JsKsksAcXHX7SP1O6nvCQKiKqCyqLAdwocDtRRRUKFNvEa3ws3yDTlXLEwh1KsLqwsR3g0BW3DY/G4flf0NWdSDDZHBGQ0cagjkeZHpNLhQDBxrwr7YYboOk6Lrq+rTq97fa1x31A/cE+OfQ/fq3KKqbR6KfKatNYYPLyKj9wT459D9+j3BPjn0P36tyiriZ06dX3uC9io/cE+OfQ/fo9wT459D9+rcopiY6dX3uC9io/cE+OfQ/fo9wT459D9+rcopiY6dX3uC9io/cE+OfQ/fo9wT459D9+rcopiY6dX3uC9io/cE+OfQ/fo9wT459D9+rcopiY6dX3uC9io/cE+OfQ/fo9wT459D9+rcopiY6dX3uC9io/cE+OfQ/fo9wT459D9+rcopiY6dX3uC9io/cE+OfQ/fo9wT459D9+rcopiY6dX3uC9io/cE+OfQ/fo9wT459D9+rcopiY6dX3uC9io/cE+OfQ/fo9wT459D9+rcopiY6dX3uC9io/cE+OfQ/fo9wT459D9+rcopiY6dX3uC9io/cE+OfQ/foPkE+OfQ/fq3KKYmOnV97gvYS5Zg+hgiivq6NES9rX0qFvbs5UpIrNFZPI3fMRLkmHB1CCEG979Gl7997UstWaKBtvUSTZRC7a3hiZv1mjUt6yL0qA7qzRQNtmskYYEMAQdiCLgjxFJ8LlkURvFFGh5dRFXb0ClVFBdmksKsLMAwPMEAj1VpDg0Q3RFU96qAfWBXaiguaTQK4s6hh3MAR6jXA5XD8FH+4v9qVUUF2cnwqFQpRSo5AqCB6OVEOGRL6FVb89IAv6q60UFzg2BjOq8aHVYt1V3I5X23reHDqgsiqo52UAC/mFdKKC7OEeAjUgrGgI5EKoPrtWHy6IkkxoSdySikk+qlFFBdmpjBFiBa1rW2t3WrlFgY1N1RFPK4UA284Fd6KC5pNArqVdQynYhgCD5wedccLlsUX5KONL7dRFXb0ClNFBd6Gk0CuLOoYc7MARfzGsQ4dU2RVW+50gDf0V0ooS5roF72F7Wv227r0VtR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2" name="AutoShape 4" descr="data:image/jpeg;base64,/9j/4AAQSkZJRgABAQAAAQABAAD/2wCEAAkGBhQSEBQUEBQUFBUVFxgWFRgUFRYWFRgVFxYXFxcWHBQeHCceGBojGRYYIC8gIygpLi4uFx4xNTAqNSYrLCkBCQoKDgwOGg8PGiwkHyQsKiwsLCksKSksLSwpLS0sLS0vLCwpLywsLC0sKSkpLCwpKSksLCwsKS0sLCwsKSwtLP/AABEIAGsB2AMBIgACEQEDEQH/xAAcAAABBAMBAAAAAAAAAAAAAAAABAUGBwECAwj/xABOEAACAQIEAgUEDAwFAwQDAAABAgMAEQQFEiEGMRMiQVFhB3GBkRQVFzJTZHKTo7HS4iMkMzVCUnOSobLB0RY0YoKzQ4PDouHw8WN0wv/EABoBAQEBAQEBAQAAAAAAAAAAAAABAgMEBQb/xAA1EQACAQIDAwsDBAIDAAAAAAAAAQIDERIhMUFSoQQTFBVRYXGBwdHwQpGxBSIyMzThIySC/9oADAMBAAIRAxEAPwC8aKKYc24viiuqfhH7lPVHnb+goB8ZwBckADmTsPXUbzbjZEusA6Rv1v0B/Vv/AJvUUzTPJZz+Ebq9ijZR6O300gq2JccHz6cyiQyHUOX6o8NPK1TrIeIExK/qyD3y/wBR3j6qrWukGIZGDISrDcEUBblFMnDvEi4gaWssoG47G8V/tT3UKFFFFAFFM/EPFmGwS6sTKFJ96o6zt5kG58/KopB5QsbjPzbgCY+yXENpQ+gEA+hjVsdoUZyWK2Xa8kWHRUDOGz1t+lwMfgFY/wASppBjsxz/AAwLGPDYhRz6Nbtb5IKsfQDSxtcnvkpR+5ZdFVbwt5ZHnxMWHnw6qZHCakcgAnYXQg9u3OrSFGrHOrRnSdpoKKKKhyCiikmayTLExwyI8u2lZGKqdxe7AG216FSu7Cuiqy4i8o+YYHT7JwMSqxsrLKWUnuuOR8Dam7LPLLi8RKsUGCjkkb3qh27NybnYADtNaws9S5HVaxK1vFFvUUycP4zGuW9mwQwiw09HKXYm+4ItYbeNPdZPNKOF2CiiihkKKKKAKKKjfE3H+EwO00mqT4OPrSeFxey/7iKGowlN2irkkovVfYfi/NMWNWCwKRRnk+Kci47wvVPqv566vg8+O/T4FfAK31lTVsdujtfykl5+xPL0VVuacS55glLzwQTRjm0algB3nSwKjxK2py4D8qZx8/QSQiNtDOGV9SnTa40kXGxvzPKmFlfJZqONWa7mWBRRTXmOerHIkKKZZnBZY1sCEHOR2OyIDtc8zsATUPOk3kh0ophzbOsRh4zK2HSRF3cRTEuq/pMFaMBrDc7ileaZ4sJjSxkllJEUaW1NYXZrnZUUbljsPE2FDWBjnRTHmWdz4dDLLhw0Si8hhkLyIva3Rsi6wOZsb+BpTPnN8L7IwwWdSnSLZ9OpbEmxsd9uRt6KDAxzopq4Z4gTG4ZJ4wQGuCp3KsDZlPjf+lJ+KeKVwYi6hkeaRYkQELuxtqLEWABIH+4UHNyxYLZj7RTDxLxG+Dw3sh4Q6rbpAknWXUwXa69cXPhTxhMUskayIbq6hlI7VYXB9RoRxaWLYdqKj+ZcV9HjYcHHH0kkis5JfQiKovubG5t2Ad3fWue8USYfEQQiDpPZDFI2EoUBgAW1ArsLG+1+Xoq2NKlJ278yRUUyLnM7TyxR4dSsegF2m0qWdA5UDQSbBhv4im7AcZTT4NsVDhQyr0nU6cByYyQ1h0duw23pYKlJ5+G1bSWUUw4fPppJJFiw6siBPwjTaQxeNZCoXQTtqG/LceNIMHxnNNgmxcOFDKA50mcB/wAGSG20WPvT23pYvNS/G1bSW0VHMy4qeLFYeBYQ/skMYn6XSvUUM2oaCRsdrXvSzD5vL7IEM0AQMjOjrKHUlCoKEaQQesD6DSxObklf2Heio1guKZpcViMMuHUPh9BcmfqkSAlSpEZPLvApzyfNHlMqyxdC8T6SusOCCqsrhgBcEH+BpYkqco6+m0cqKRZvm8eGiMkpIFwoAF2Z2NlRV5sxOwFJZcwxQTWuGQ9vR9PaW3d7zRq8NVvGoRRbzHeimjK+IVxWHMuFGoglTG56NlkX30b7HSw81J+FuL48aJAFMcsTFZYmILLYkBgRsym3Mf8A2sXm5JN201H+imTM89lixMMKwBxMWCv0oUDQuptS6CRte1r3rFWxHBpJi7MsqEw0s8ir2qhCg+fa581NX+BYO+X95fs1t/jjD90n7o/vSvLeJYZ30R6tVid1sLDx9NQyIv8AAsHfL+8Ps0f4Fw/fL+8v2adM9mZMNKyEqwUkEcxaq/PEWI+Gf1j+1UhLP8C4fvl/eH2aP8Cwd8v7w+zS/hqdnwsbOSzG9yefviK7ZpnMeHCmUkar2sCeVQo2x8EwqQytKCDcEMAQf3afkWwAvfxPM1Hn46gHISH/AGj+rU/wTa0VhsGAIvz3F6A6VDfKNx4MviCx2bESA6AeSryMjDuvsB2nzGpixsLmvMHFeeNjMbLMbnU1ox3INkX1W9JNairnu5FQVWd5aIm3k44NbMZXxuYFpU1WUOb9K45k/wCheVhsTtyBFXRHGFACgAAWAAsAB2AdgpBw9lQw2FhhXlHGq+drdY+lrn0041G7nHlFZ1Z32bAoooqHnKr8p/DiwYrDZhEAv4eMT22BOoFZPObEHv2q0xWGQHnvW1W51nVc4xi9gUUUVDkFFFFAQbyyRA5W5P6MkRHn1afqY1BvIbEDj5SeawG3pdAannlg/NUvy4v+Rag3kL/z0/7D/wAiV0X8T61H/Dn87C76KKK5nyQooooAoopDnuaDDYaWduUSM9u8gbD0mw9NCpNuyIH5UfKQcNfC4RrTEfhHH/TBGwH+sje/YCO07JvJb5Pl0LjcYvSSSdeJX30g7iVr++duYvyFjzO1YZVA2Nx8ayks08w6Q9p1Ndz6r16gjjCgBRYAWAHIAchW3krH1OU/9amqUNXqzIrNFFYPlGCKqybhxcBxBhZIQFhxPSAKNgshRg6gdxJVgPE91WpWpQerlVTsdaVV079jTRmoNwfKXzfNWk9+rRIt+yIBrW8DZT6anVRzMeG3XGDG4RlWUr0cySXEcyC1rsASjiws1jyAtRFpSSUovavW5IXAIseVQjAzauIpw/8A08Igiv8AqlkZrekn1U95lLjJYykMaQswsZHlDaAebIqqSzAXtewvauGdcKlpoMThGEeIgXQNdyksXbG5HW8zC5B7DRGqdo3Teqa+fgkbqCLHcHYg9oNVzwAxTKMat+pHJilj+QEvt4aifWal08uLljKLGkDsLGQyCQJfbUigAue7Vp8e6keN4caLLTg8CE3jaPVK5W2sHXISFJZiST2bmiLBqKwva1wGvKPxHNGgO0OOTpou5cQigSr/ALh1vVSTjN+kiixN9mxuGWL9jHI1m/3uWa/aNHdT/n3DLY7DxLLaGaKRHDRsW06SA+l9Kndb9nO3dXLjPh6bEQQw4RYVWOSOQGR2UARX0oFCHw3vVOkJxxRbeej8vfIdeI1BjjVgCHnhUg8iOkBI9QNRzg3MBgxisFOTbB3kiJ5thWuy27ypNvSBTvnuGxUvsfokhHRypLIHmYX06uopEZve4Oo25cqxmnCYnxeGxTHQ0SlZVBJEi7MiE9oWQat+dQ5wcVDDJ5P8r5YY3gZM1y0ybSSpi5JB3MyKdN+5VCp5kpbxn+cMp/by/wDGK751k2JkzDC4mJYdGGEos0rB3Eq6TsIyFt5/VRxLk2JnxeDliWHRhnZzrlYM+pQpAAjIFt9yd6p0Uk5Rd/pfr7olNqiHkp/Nw/bT/wDK1SnESOEuiqz7dVn0rf5Wk/VUf4DyXEYPD9BiBEbO7ho3Zr621WKlBa1zvfuqHCLXNyXevUkrLYGol5KfzXF8ub/lepRjmcIeiVWbsDNoX0sFP1UwcB5NiMHhRBiBEdJdg0bs19TFrFSgtzPaabBFrmmu9eog4xLjM8r6IKWvidIclV/JLzIBI2v2U/5XLiTPKMSkaoFi6Lo2Z1JJk13ZlU6tl2tyt301Z/k+Klx2FniWHRhjIbPKwZ+kUKdhGQtgO804yLi3miusUcSEtJplZpHIVgiW6MALqIJ3/Rqm5WcIrLT1bI9lrzDOsy6BY2OjC6ukdkt+CNraUa/b3VKshkmMN8SAsuuQEL70ASME0mwJXRpsSN6YctyjGRY/FYkxwFcQIlCiZwy9EukEnorG+9PWWx4gzySYjQiaVWKOORntYsXdiVXrHqgWGwHjUYqtPS2i4KxHOMZj7bZUj/kzJK/gZFSyekE7eepwKZOKuGFxkaAOYpYnEkMoFyki8jbtU9o8B3Vvh8XjNGl4IuktbWsx6In9axXWvybHz9tDMrShG2zLjcj3CiFM6zRE/JnoXI7BIy3PpN2NJ8Tw/IYYsbgdsVCZQV7J4umk1RMO093/ANESfJ8jOFjlYWmxEzmSVmOgO55KNm0Io2A3sPPWvCmCxEMHR4kRXDOQ0bswOuRntYotrardvKrc6Orm5R7l42VmI8rz+PGtg5ott5Qyn3yOIusjeI/jsaK3i4PEeZjFwnSrq/TR8lMhACygctVrg+e/aaKjONXDdYdCE4hbOw7mYeomn/gVfxlvCM/zLTLmS2mlHdI/8xp/4BX8NIf9AHrYf2ocSVZ4t8NMP/xv/Kaq2rXzFbwyDvRv5TVUCiDLL4WH4pF5j/MaaPKAOpF8pv5f/annhofikPyf6mmrj4fgY/l//wAmoUgxq2sCLRJ8hf5RVTVbkAsijwH1VWRCPiFyMJiCOYhkI84Rq8vZefwsd+WtL/vCvVmJgDoyNyZSp8xFj9deVcxwLQTSRPs8bsh86m1/61uB9n9NatKPger6KbOG81GJwkEy/wDUjUnwa1mHoYEeinOuZ8hpp2YUUUUIFFYJoBoBu4gz6LB4d55yQq9gFyzH3qgd5NVhw35Z3bFsMYAsEjDRpFzD2C55up7TzvuNtqtrG4JJY2jlUOjghlYXBB7KhHDfkkgwuLedm6VVN8OjD3nbdj+kwOwPp58tK1sz2UJUVCSqLPYT1TtWaKKyeMhPlg/NUvy4v+Rag3kL/wA9P+w/8iVOfLB+apflxf8AItQbyF/56f8AYf8AkSui/ifVo/4c/nYXfRRRXM+URDyhceLl8QCjVPID0an3oHLW3gD2dp9dNPk08pXsu2HxR/GACUYCwlUbnYbBwPQalfFXCsOPgMUwsRvG498jd4/qO2m7gXgKLL4zuJJ3/KSWtt+oo7F+s8+y2srHsjKjzDTX7vnAldRDysORlGIt29GD5jKgNS+mTjTKTicvxEKi7NGdI73XrKPWoFRanCi0qkW+1FEeTYj21wt/1z69DW/jXpKvK+Q5j7HxUE3wciOfMGGoeq9epY5AwBUggi4I5EHka1M9/wCpx/fF9xvRRRWD5YUUVgmgM0VgU2Z3xJDhAGxLMisbBtDstzyGpQQDsdqFScnZDpRTRmHFEECI85eJHIAZ4pAoJNgGOnqH5VqdGlAXVzFr7b38wHOhXFrNo3opryviOHEM6wlyYzpfVFIgVh+iSygavCuU3FkCrrJcxX09KsbtFcnTfWBbTfbVy8ati4JXtYeaKa5eI4hM8NpGkjClgkUjgBhdTqVSBf8ApSQcb4YwtMplaJdWp1gmKjT77fT2EUsObk9g/wBFM2N4tw8MkccjOHlt0QEUja7gGylVIJ3Fx2V0biWITPDaVnQKWCwytYOLrcqpA27Oe1LDm5dg60Uwf44wxgadTK0S6rusExUadm309hFq7Yvi3DxTJDIXEkn5NRFI2vt6pCkNbttypYc3PsY80UkzDMkhjMkmrSN2KozkC1ySFBIA76bxxhhysLAyET6uitDKS+kKxIXTfTZgdVreNQihJ5pD3RTNHxZA0jxr0pkjALoIJiyht1JGnt7K5y8aYZcP7IdnWLUyazFJYMraCGGm6dYW6wFWxebn2MfaKTYXHrJGJFuFIuC6shtzvZgCBbvpF/iWIprQSyR/rxxO6Ed6kC7jxW4qEUW9g7UUjwebRTRdLC4kQgkFLte3MWG+rw51yyjiCHE6+gfUY20SAqysrdzIwBHq7D3UGF55aDjRTXmnEUOHZFm1gyEKmmKRwzHkoKqRq8OdOSyXF+Qtffb191CNNK5tRSbL8wSeJZYmDI4upHaKQ5jxVBBMkMpdZJNo1EUjazt70hSG59nKhVGTdksx3orVGuL/AF7H1UUMlX54tsTN+0b66f8Ayfr1pj4IP4t/amXiVbYub5V/WAaf/J+vVmPio/gf71SEqxC3Rh3qfqqoxVvsNqqJxYnz0QZZ3D4/FYf2a/VTVx4PxdP2g/lanjJRbDQ/s0/lFNXHI/Fh4SL9TVCkCAq3lFVHCOsvnH11btVkQGqo8r3AbSE43DLqYC06AbkKLCQDtsNj4AHsNWvWLUTsdqNWVKeKJSvki47WA+xMSwWN21ROTsrnmpPYrcwew376uq9QLivyQ4fFMZID7HlO50i8THvKbWPitvMaaMtwOeZcAiLHjIV5KXDEDuBJVx5twK07M9dVU67xwdntTyLVoqApx/jwLPlGIv8A6XJH8lJMfxJnWIBXDYD2Nf8ATkdSw8RqKgfums2OC5NPa0vNe4o8qvGPQxexMOb4ieykKd0RtvQzX0jzk91TLIcsGHw0MI/6aKt+8gbn0m5qtOE/JXilxseKx7o2lukYazJIz26pLWts1jzPKraqu2hqvgjFU4O+1vvCiiisnkCiikmazSpEzYeNZZBbSjPoU7i93sbbXPooVK7sRPyxvbKpPGSID98H+lQbyGN+PTDvgP8ACRKeeMsjzjMFWN4YI41bVpSUG7WIBZid7AnlbnTPw75P82wWIWeBIdQBBDSqVZTzUi/Ll6hXRaWPr0sEeTum5K77y76KZOHsbjXLDG4eKGwGkxy69RvuNNtvXT3XM+TKOF2CiiihkKwazRQFFeVXgNsNM2KgW8Eh1Pb/AKUhO9+5WO4PYTbuvKPJJx2ssS4PENaWMWiLH8og5Lf9ZeVu0AdxqypYQylWAZSLEEAgg8wQeYqteI/ItFIxkwMnQNe+hrmO/wDpYdZP4+Fq3e6sz6UeUQq0+brZdjLMvWarDA4zPcGAksCY1BsGDgvb5YIY+dlJpyHlAx1t8oxN/l7evo6zY8z5NL6Wn5ontVhx5xB7MxkGV4drhpV9ksvcp1FL/wCkAsfEKOw1jNcxzzGKUhwowiHYnpFElu7WTcf7VBrv5OPJnLgsQ2IxTRs+gqgQltJY9ZixA3sLbd5qpWO1OnGinOcldaJO+ZY6LYWHIbDzVD/KmPxFf/2IP+QVMqh3lNjkkwqRwxSyv00T2jRmsqNqJLchy5X7ai1PNQ/sj4jxxVg0lw/RyqGR5YFYHtBnjBFR/h3Hvl+IXL8WxaJ/8lM36S/AMf115D0DtAp24mzJuhiMUM8hM0LkLE+oIkyu5II6psp2O5pVn+RRY/CmOQMAesjaSrxuPeuAbEEd3dcUNxdo4Z6Ph3/NThg8DrXHop0mSWQah2FsPEuqo1k/FHsSKPAZvCYQFECTW1YeVANI64971bfWbU7cPQY2LBYjpQGxSvIVNurKURAjeZwo37ye2s5/iRj8DJAsE3SyppEcsTp0ch5OzkaLId7gm9tr3tVNq13F5q6zWzvJPBhlUsygAuQWPeQoUG/yVAqJeS2INlmlgCDLOCDyIMjAj1VJoQMPh0U6n6NFXqqzM2lQvvRckm1RvyYxvFg+imilicSStaSNlBV31AhrWOx5XvsahyX9cvFeprxVCFzDKFUWCyygDuAiAFS6LCqpZlABchmPeQqqD+6oHoqI8XFzmGXskMzpBI7SskTsqh0CjcDrei/KpbiMWETWQ5Fr2VGZj/tAvejFS+GHh6siXkvhD5WFYXVpJwQeRBlcEeqts/jC5vlIHIDEgeYQgCs+TBJI8EIZopYpFeRiJEZRZnLAhrWPPv7K68a5dN0uExeGQythZGLxrbU8UihX035sAOXjV2nZv/nl34uKdiR5kPwMnyH/AJTSTI8EggwzW3SBEU9ylEuPToX1Ugnzw4qJosPFOryKULSwvEsQYWZiXADEAmyre5tyG4f4owiBRyUADzAWH8Kh5mnGNmRLIfz3mX7PC/yGseUzCqmU4rQANRVzbtZpULH0netMhkcZvjZWhnWOZYVjdoXCkxrZr7dUXPM25Up8pkTyZdLDDHJLJJpCrGjNydWJJGw2HbV2no0rQ/8APBIRcf4s9BgsMCQuKniiltteLYsl/wDVsPNepuiAAAAADYAbADsAHZUU4lyFsfgYuivFPEUlh6RShEqD3rAi4B5X8x3pyy/iTVGOnhmhlA68fRSP1u3Q6gq635EHz2qHOSvBJbG7keyq+Hz/ABEEe0WIgGIKjkJQdJYDsJsb+fwpNmGVSwyzZhggWljmlWeIXtPACNvlqOXm8LF+ybKX9lz47EKUaRBHFH750gTfrab9dm3sL25V14VxrMcQHimjvPI6dJGyBo2I0sCRa/gd/Crc6upZ3WeST7zRs1ixkWDnhOpGxCMO8MEkupHYw5GlvEmLVYljZ1TpnEV2YKAhBaQ3Pb0atbxIqPycKSYfMYpML/lZpdeIjA2jlCPplUfohibHxI8LOcU3T49ukhk6OKLREZIWEbO7apWBIsLBIwCbX61udDDjG6cdEr/6G3yd4pYpMXgVZWWCQyQFWDDoJesACP1TsfPXXi786ZT+0n/4hXHiHCth8ywmJw0EjDS8WIEMRI6FiCrbCxKtvbntW3FLu2YZfIkM7pC0jSssLkKJECr2XJ7wL2tQ6LOamtqf3s1x9SbUUz+3LviIo4opdB1NLI8ToiqFNlBYC7FivLsBorJ43FrUh/Fy2xknjpP/AKFp/wCAV/BSHvcfwUf3pl40W2LbxVT/AAt/Sn/gRfxdj3yH+VapgklVJi1tI47mb6zVt1VObLaeYd0j/wAxogyzMqFoIv2afyimrjZfxU+DL9dv608YAWij+Qv8opr4yX8TfwKfzioUgGDF5E+Wv8wq2qqjLBeeL9on8wq16rIgvRUF8smJdMt1RsyHpoxdWKm1m2uDVH+3eI+Hm+dk+1VUbn0OT8idaGJOx6qoryr7d4j4eb52T7VHt3iPh5vnZPtVcB36slvcD1TRXlb27xHw83zsn2qx7d4j4eb52T7VMA6slvcD1XRXlT27xHw83zsn2qPbvEfDzfOyfapgHVkt7geq6K8q+3eI+Hm+dk+1WPbvEfDzfOyfapgHVkt7geq6K8qe3eI+Hm+dk+1R7d4j4eb52T7VMA6slvcD1XRXlT27xHw83zsn2qPbvEfDzfOyfapgHVkt7geq6K8wZTisRPKI/ZbRXBOuaeREFhfdr9trCknt3iPh5vnZPtUwE6td7YuB6qoryp7d4j4eb52T7VZ9u8R8PN87J9qmAvVkt7geqqK8qe3eI+Hm+dk+1WfbvEfDzfOyfapgHVkt7geqqK8qe3eI+Hm+dk+1ShsZixCJjLiOjLmMP0r2Lgaivvudt6YCdWtfUeoqK8q+3eI+Hm+dk+1WfbvEfDzfOyfapgL1ZLe4Hqms15V9u8R8PN87J9qsHO8R8PN87J9qmAdWS3uB6ropu4bYnB4YkkkwxEkm5JMa3N+2nGsHymrOwUUjObw6tPSxar2t0i3v3WvSu9BZozRSWfM4kOmSSND3M6qd+WxNKQaCxmitXcAXOw5m/dXDD5jFISI5I3I5hXViPQDQlhTRWkkgUXYgDvJsPXXNcahNg6E9wYE+qgsd6K0kmCi7EAd5IArl7YR/CJ++v96FsxRRXN51AuzAA8iSAN/GtY8WjGyspPcGBPqvQljtRRWrOBzIF9h5+6gNqK0mmVRdiFGwuxAFzsNz41x9sI/hE/fX+9C2YporgmMRr6XQ6d2swNge077cqzHi0Y2VlJ7gwJ9VBZnaitZJAoJYgAcydgB5644bMI5CRHIjkc9Dq1vPY7UJYUUVpLMFF2IHZuQN/TWytcXFAZorj7MS9taXva2oXv3WvzooCD8dL+Mg98a/wLU/8Er+Kjxdv6D+lMvHq/hoz/o+pj/en/g9bYOPxLn/ANbVSD1VW8QLbEzfLb+O/wDWrSqIZtwdJLM8iugDG9jqvyA7vCiKSrCiyL8kfUKbOLR+Jy/7f51p2jWwA7hTZxQPxSb5P9RUBAMmF8TD+0X+YValVdkA/GoflrVo1WREA8tf5s/70f1NVD1fHlr/ADZ/3o/qaqHrpDQ/Q/p39PmwooorZ9AcuGsXFHi4XxCLJEHAkVxcaD1SbeF9XoqRZZw5Fhcdi2xidJh8FclTyk6RgsC+N1bV/tqF1Js/4w9kYOCAIVddPsh9vwpiXo4TzvshN79prLPPUjJvLbk/n3X2F+F4djw2PxbzKsmHwiNKobdJBKLYZT3htY/dNNwwkc2UmREVZsLN+FKixeGf3rHv0uNI7hWc34wE2XwYYIRIukTSbfhEh1CBed+qHN79opPwdxCmEnLTRmWGRGSWMW6w2Zee2zqv8aWZhRqYcT1VvO3vnwHvO+HYEy/Qi2xeEWKbFHtK4i90/wC3eMeF6T4roMHJl8csMbmMCbF6luT051CNvkRkEDvNIck4t0Y+TEYlDKk/SLiEFusktyVFyBsdNvNTTnOZticRLM/OR2bzAnZfMBYeilmI053wy0183s/PAlOE4aiw2Y4psSvSYXBhpSDykV7DDp46tY/dNbQcORQZliWkUPhcNG2JAO6yRuoOHTxuzqP9ppuznjHp8DBhwhWRdInk2/CrCGWAc7nSrG9+0DnWMw4w6TLosKEIkXSssm3XhiLmFOd+qXP7oqWZnDVeu3J+Hb+fuiNs1yTsLnkOQ8AO6pbLBBl+HwzPAmJxGJjE/wCGLGGKNiQgEaka2Nrkk7UxYafDDCyrJHIcQWUxSBrRqoI1BlvuSNXYeYpxwvEkMmHjgx8LyrDcQyxOEmRCblNwVdb8geVVnapd7HZPPvFfBrJi82j6aGEIyyXjSMLF1YHt1LntUHz0l4cyuEYafGYpTKkLJGkQYqJJX3GthuEA325/WZHneGwmYJPEs7Qoriz9H0t3iZDyOm129VJMg4i9jiSKSMT4eYASxMStypurq43Rx2GjMSjJ3w9i/LvwOWcZ4Jwqrh8NAFJI6CMqxuLWZixLVvwjAr4/Co6hlaeNWVhcEFgCCO0VjNXwZCnCriVbV1xM0bLptyVlAJN+8UqTN8NFmMM+GilSCJ430MwaS6WLbliNzy3psN/Q1FPRj9l2dQ+2Qwq4LCCB8QYWDRl5CGkKaulY3U9oCgAcqT8OcNwnE45pOjMeD16FnYrEXMhjj6RhvoFtx27Uw4POVTMVxRVii4jptO2rT0uu3O17eNKcFxZ0WLxEojEkOIMglik2DxSMW0kj3rC+xHKpY5SpyV1HsXzxsPeOSCXC4gYmXLekVNeHbCWSTWDvEVVAGVhtvuDXR+ISmTYdhBhW/GZEs0CsvViXrab+/Pa3bUbzOXANGxw64tJTbSsjxNENxfrABzte23dXfKs+gOE9iYyOUoJTNHJAyiRWK6WBVuqykealic3ksm89Bgnm1szWVdRJso0qLm9gvYPCtK3n06m0atNzp1W1ab7Xtte3O1aVs9iCsGs1g0KepuGf8lhv2EX/ABrTBm2NOJzRMCCRDHEZ8QASDISQEiJG+jcEjt5Gn/hn/JYb9hF/xrUYzuFsHm0ePYE4eWLoJ2AJ6JgQUkbuTZQT2b37K4I/MU0nOXbnbxJXismhkiMLxRmMi2nSNNuWwtt5xyqO8V5g+BwEMML/AIWRosLE5G4uNPSW7wq+upJic2ijiMzyIsYGrWWGm3eD2+iopxpgZcdl0M8CESxumKjjPvmAuQvyihBt37URKOcli0vx+aknwWRxRRdEqBlI62sBi5PNnJ3dj2k1FsjnODzaTAAn2PLF7Iw6k36I3IeNe5LhiB2WFqk+TZ/FiYRLGwtbrAkBo2/SRx+iwO29MGW4T2Vmz41fyMMPseJuyRyxaR1PaguVvyJ5cqFhf9yn2cdgRYn2bmk8L7wYJU6h9688m+th+kFAsAdr786c+KuHlxGHYoNE0aloJU6siSKLrZhvYnYjkQaYUHtfnE0svVw+OVLSH3iTptoduS6t7E948ak+fZysEDMOs7KREi7vI5FlVVG5ubeYXPZQsrqUcGllb146iDgvOfZ+XRSzKrFgUkBAKllJUnSdrG17eNR3gfLMO+SH2QiaAcQWYqLqFd+sG5ggDY37BUk4MyX2Bl8UUpUMqlpCSNIdiWYX5WF7X8KjnkxyvDYjAIZFSVlllJUnUPyhKkx30nYi1x3VTd4pTcdMS08xz4L6SbJY/ZY1lo3/ACg1FkBboyb8+rbfzGmjgvFYEZNCMUcOx0uGRujMhJkcAaffajcW7eVT3M5VjgkLEKoRtyQABpNQ7yethnyaFZmhtpcPqZQRaRjub3BGxv5qEUsUZSt9S08yRZpliLl0kLAOseHZBrAN9ERAPn2qILgITw7G7ookGHBiZVtJ05/J6GHW1F7DbnepXjM7jly6acELG0c2lmIAZQHUMPBrXHgRULy7JtWVYLF4EKcVhVV7Kb9IBcSRMBzYi9u3sHOiLSulm7fuX3zLDyDpfYsHsj8r0SdJfnr0jVfxvzqL+UOWVkMmHJvgTHimA5O2r3h80Qdj8paf8p4ognwoxKuqpa76yAYyPfK/cRTbkeVxYvDnESNIfZJaRgk8irobZEKqwFxEEU7cwb1DlD9knOS0fzhcdcRhYsfho79aJzFNbYhlBWRVPhcC/mqN51l8YzrLlEaBTFibgIoGybbWtW/k1zFUSbAs6s+EldE6wJaEkshHfa5B7tq14gx0YzzLwXQER4gG7DYsllB32uQbVTpGLhOUVpaX4JPgsiiilleNVXpggdVUBSU1DVYdpDWPyRUZ8nmBjTEZkURVIxbqCFAstgdI7hcnapsXFr9nf2VCvJ7jEbEZmFdWJxjsLMDdbAXHhcHfwqHODbhPy/J2yzEezsxxXSdaHBssUcZ3QzG5eVl5MwtZb8tzz3pZxrkYkwzyxfg8RApkhlTZwUBbTqHNWAIKnbemjLD7X5riRP1YMcwlilOyCYX1RM3JWOo2vzsO+pBxXmojw0ip15pUaOGNd3d3BAsO4XuTyABq7TcrqpHDplb19bibKMeuYZWksyKwkiOtWAK611K1geXWBI7r0wcJ5k+XNBhMUxbDzorYSZv0WZQTh3PIbnq/++0gynL1y/KlilZR0ULa2JsNRDM257NRNqxBlsGYZXFG5Do8Me6kEo4QWYHsZT/UUGKKxL6W/jRt7URe2ol6NNfsY76Re/SjrXt7621+dYpq4NmxK4x8PjetJh4NKy9k0TSXR/PYWPiO+9FRnKsmmk3fI68fr14j/pYeoj+9P/C62wcXySfWxNI+JsKsksAcXHX7SP1O6nvCQKiKqCyqLAdwocDtRRRUKFNvEa3ws3yDTlXLEwh1KsLqwsR3g0BW3DY/G4flf0NWdSDDZHBGQ0cagjkeZHpNLhQDBxrwr7YYboOk6Lrq+rTq97fa1x31A/cE+OfQ/fq3KKqbR6KfKatNYYPLyKj9wT459D9+j3BPjn0P36tyiriZ06dX3uC9io/cE+OfQ/fo9wT459D9+rcopiY6dX3uC9io/cE+OfQ/fo9wT459D9+rcopiY6dX3uC9io/cE+OfQ/fo9wT459D9+rcopiY6dX3uC9io/cE+OfQ/fo9wT459D9+rcopiY6dX3uC9io/cE+OfQ/fo9wT459D9+rcopiY6dX3uC9io/cE+OfQ/fo9wT459D9+rcopiY6dX3uC9io/cE+OfQ/fo9wT459D9+rcopiY6dX3uC9io/cE+OfQ/fo9wT459D9+rcopiY6dX3uC9io/cE+OfQ/fo9wT459D9+rcopiY6dX3uC9io/cE+OfQ/fo9wT459D9+rcopiY6dX3uC9io/cE+OfQ/foPkE+OfQ/fq3KKYmOnV97gvYS5Zg+hgiivq6NES9rX0qFvbs5UpIrNFZPI3fMRLkmHB1CCEG979Gl7997UstWaKBtvUSTZRC7a3hiZv1mjUt6yL0qA7qzRQNtmskYYEMAQdiCLgjxFJ8LlkURvFFGh5dRFXb0ClVFBdmksKsLMAwPMEAj1VpDg0Q3RFU96qAfWBXaiguaTQK4s6hh3MAR6jXA5XD8FH+4v9qVUUF2cnwqFQpRSo5AqCB6OVEOGRL6FVb89IAv6q60UFzg2BjOq8aHVYt1V3I5X23reHDqgsiqo52UAC/mFdKKC7OEeAjUgrGgI5EKoPrtWHy6IkkxoSdySikk+qlFFBdmpjBFiBa1rW2t3WrlFgY1N1RFPK4UA284Fd6KC5pNArqVdQynYhgCD5wedccLlsUX5KONL7dRFXb0ClNFBd6Gk0CuLOoYc7MARfzGsQ4dU2RVW+50gDf0V0ooS5roF72F7Wv227r0VtR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4" name="AutoShape 6" descr="data:image/jpeg;base64,/9j/4AAQSkZJRgABAQAAAQABAAD/2wCEAAkGBhQSEBQUEBQUFBUVFxgWFRgUFRYWFRgVFxYXFxcWHBQeHCceGBojGRYYIC8gIygpLi4uFx4xNTAqNSYrLCkBCQoKDgwOGg8PGiwkHyQsKiwsLCksKSksLSwpLS0sLS0vLCwpLywsLC0sKSkpLCwpKSksLCwsKS0sLCwsKSwtLP/AABEIAGsB2AMBIgACEQEDEQH/xAAcAAABBAMBAAAAAAAAAAAAAAAABAUGBwECAwj/xABOEAACAQIEAgUEDAwFAwQDAAABAgMAEQQFEiEGMRMiQVFhB3GBkRQVFzJTZHKTo7HS4iMkMzVCUnOSobLB0RY0YoKzQ4PDouHw8WN0wv/EABoBAQEBAQEBAQAAAAAAAAAAAAABAgMEBQb/xAA1EQACAQIDAwsDBAIDAAAAAAAAAQIDERIhMUFSoQQTFBVRYXGBwdHwQpGxBSIyMzThIySC/9oADAMBAAIRAxEAPwC8aKKYc24viiuqfhH7lPVHnb+goB8ZwBckADmTsPXUbzbjZEusA6Rv1v0B/Vv/AJvUUzTPJZz+Ebq9ijZR6O300gq2JccHz6cyiQyHUOX6o8NPK1TrIeIExK/qyD3y/wBR3j6qrWukGIZGDISrDcEUBblFMnDvEi4gaWssoG47G8V/tT3UKFFFFAFFM/EPFmGwS6sTKFJ96o6zt5kG58/KopB5QsbjPzbgCY+yXENpQ+gEA+hjVsdoUZyWK2Xa8kWHRUDOGz1t+lwMfgFY/wASppBjsxz/AAwLGPDYhRz6Nbtb5IKsfQDSxtcnvkpR+5ZdFVbwt5ZHnxMWHnw6qZHCakcgAnYXQg9u3OrSFGrHOrRnSdpoKKKKhyCiikmayTLExwyI8u2lZGKqdxe7AG216FSu7Cuiqy4i8o+YYHT7JwMSqxsrLKWUnuuOR8Dam7LPLLi8RKsUGCjkkb3qh27NybnYADtNaws9S5HVaxK1vFFvUUycP4zGuW9mwQwiw09HKXYm+4ItYbeNPdZPNKOF2CiiihkKKKKAKKKjfE3H+EwO00mqT4OPrSeFxey/7iKGowlN2irkkovVfYfi/NMWNWCwKRRnk+Kci47wvVPqv566vg8+O/T4FfAK31lTVsdujtfykl5+xPL0VVuacS55glLzwQTRjm0algB3nSwKjxK2py4D8qZx8/QSQiNtDOGV9SnTa40kXGxvzPKmFlfJZqONWa7mWBRRTXmOerHIkKKZZnBZY1sCEHOR2OyIDtc8zsATUPOk3kh0ophzbOsRh4zK2HSRF3cRTEuq/pMFaMBrDc7ileaZ4sJjSxkllJEUaW1NYXZrnZUUbljsPE2FDWBjnRTHmWdz4dDLLhw0Si8hhkLyIva3Rsi6wOZsb+BpTPnN8L7IwwWdSnSLZ9OpbEmxsd9uRt6KDAxzopq4Z4gTG4ZJ4wQGuCp3KsDZlPjf+lJ+KeKVwYi6hkeaRYkQELuxtqLEWABIH+4UHNyxYLZj7RTDxLxG+Dw3sh4Q6rbpAknWXUwXa69cXPhTxhMUskayIbq6hlI7VYXB9RoRxaWLYdqKj+ZcV9HjYcHHH0kkis5JfQiKovubG5t2Ad3fWue8USYfEQQiDpPZDFI2EoUBgAW1ArsLG+1+Xoq2NKlJ278yRUUyLnM7TyxR4dSsegF2m0qWdA5UDQSbBhv4im7AcZTT4NsVDhQyr0nU6cByYyQ1h0duw23pYKlJ5+G1bSWUUw4fPppJJFiw6siBPwjTaQxeNZCoXQTtqG/LceNIMHxnNNgmxcOFDKA50mcB/wAGSG20WPvT23pYvNS/G1bSW0VHMy4qeLFYeBYQ/skMYn6XSvUUM2oaCRsdrXvSzD5vL7IEM0AQMjOjrKHUlCoKEaQQesD6DSxObklf2Heio1guKZpcViMMuHUPh9BcmfqkSAlSpEZPLvApzyfNHlMqyxdC8T6SusOCCqsrhgBcEH+BpYkqco6+m0cqKRZvm8eGiMkpIFwoAF2Z2NlRV5sxOwFJZcwxQTWuGQ9vR9PaW3d7zRq8NVvGoRRbzHeimjK+IVxWHMuFGoglTG56NlkX30b7HSw81J+FuL48aJAFMcsTFZYmILLYkBgRsym3Mf8A2sXm5JN201H+imTM89lixMMKwBxMWCv0oUDQuptS6CRte1r3rFWxHBpJi7MsqEw0s8ir2qhCg+fa581NX+BYO+X95fs1t/jjD90n7o/vSvLeJYZ30R6tVid1sLDx9NQyIv8AAsHfL+8Ps0f4Fw/fL+8v2adM9mZMNKyEqwUkEcxaq/PEWI+Gf1j+1UhLP8C4fvl/eH2aP8Cwd8v7w+zS/hqdnwsbOSzG9yefviK7ZpnMeHCmUkar2sCeVQo2x8EwqQytKCDcEMAQf3afkWwAvfxPM1Hn46gHISH/AGj+rU/wTa0VhsGAIvz3F6A6VDfKNx4MviCx2bESA6AeSryMjDuvsB2nzGpixsLmvMHFeeNjMbLMbnU1ox3INkX1W9JNairnu5FQVWd5aIm3k44NbMZXxuYFpU1WUOb9K45k/wCheVhsTtyBFXRHGFACgAAWAAsAB2AdgpBw9lQw2FhhXlHGq+drdY+lrn0041G7nHlFZ1Z32bAoooqHnKr8p/DiwYrDZhEAv4eMT22BOoFZPObEHv2q0xWGQHnvW1W51nVc4xi9gUUUVDkFFFFAQbyyRA5W5P6MkRHn1afqY1BvIbEDj5SeawG3pdAannlg/NUvy4v+Rag3kL/z0/7D/wAiV0X8T61H/Dn87C76KKK5nyQooooAoopDnuaDDYaWduUSM9u8gbD0mw9NCpNuyIH5UfKQcNfC4RrTEfhHH/TBGwH+sje/YCO07JvJb5Pl0LjcYvSSSdeJX30g7iVr++duYvyFjzO1YZVA2Nx8ayks08w6Q9p1Ndz6r16gjjCgBRYAWAHIAchW3krH1OU/9amqUNXqzIrNFFYPlGCKqybhxcBxBhZIQFhxPSAKNgshRg6gdxJVgPE91WpWpQerlVTsdaVV079jTRmoNwfKXzfNWk9+rRIt+yIBrW8DZT6anVRzMeG3XGDG4RlWUr0cySXEcyC1rsASjiws1jyAtRFpSSUovavW5IXAIseVQjAzauIpw/8A08Igiv8AqlkZrekn1U95lLjJYykMaQswsZHlDaAebIqqSzAXtewvauGdcKlpoMThGEeIgXQNdyksXbG5HW8zC5B7DRGqdo3Teqa+fgkbqCLHcHYg9oNVzwAxTKMat+pHJilj+QEvt4aifWal08uLljKLGkDsLGQyCQJfbUigAue7Vp8e6keN4caLLTg8CE3jaPVK5W2sHXISFJZiST2bmiLBqKwva1wGvKPxHNGgO0OOTpou5cQigSr/ALh1vVSTjN+kiixN9mxuGWL9jHI1m/3uWa/aNHdT/n3DLY7DxLLaGaKRHDRsW06SA+l9Kndb9nO3dXLjPh6bEQQw4RYVWOSOQGR2UARX0oFCHw3vVOkJxxRbeej8vfIdeI1BjjVgCHnhUg8iOkBI9QNRzg3MBgxisFOTbB3kiJ5thWuy27ypNvSBTvnuGxUvsfokhHRypLIHmYX06uopEZve4Oo25cqxmnCYnxeGxTHQ0SlZVBJEi7MiE9oWQat+dQ5wcVDDJ5P8r5YY3gZM1y0ybSSpi5JB3MyKdN+5VCp5kpbxn+cMp/by/wDGK751k2JkzDC4mJYdGGEos0rB3Eq6TsIyFt5/VRxLk2JnxeDliWHRhnZzrlYM+pQpAAjIFt9yd6p0Uk5Rd/pfr7olNqiHkp/Nw/bT/wDK1SnESOEuiqz7dVn0rf5Wk/VUf4DyXEYPD9BiBEbO7ho3Zr621WKlBa1zvfuqHCLXNyXevUkrLYGol5KfzXF8ub/lepRjmcIeiVWbsDNoX0sFP1UwcB5NiMHhRBiBEdJdg0bs19TFrFSgtzPaabBFrmmu9eog4xLjM8r6IKWvidIclV/JLzIBI2v2U/5XLiTPKMSkaoFi6Lo2Z1JJk13ZlU6tl2tyt301Z/k+Klx2FniWHRhjIbPKwZ+kUKdhGQtgO804yLi3miusUcSEtJplZpHIVgiW6MALqIJ3/Rqm5WcIrLT1bI9lrzDOsy6BY2OjC6ukdkt+CNraUa/b3VKshkmMN8SAsuuQEL70ASME0mwJXRpsSN6YctyjGRY/FYkxwFcQIlCiZwy9EukEnorG+9PWWx4gzySYjQiaVWKOORntYsXdiVXrHqgWGwHjUYqtPS2i4KxHOMZj7bZUj/kzJK/gZFSyekE7eepwKZOKuGFxkaAOYpYnEkMoFyki8jbtU9o8B3Vvh8XjNGl4IuktbWsx6In9axXWvybHz9tDMrShG2zLjcj3CiFM6zRE/JnoXI7BIy3PpN2NJ8Tw/IYYsbgdsVCZQV7J4umk1RMO093/ANESfJ8jOFjlYWmxEzmSVmOgO55KNm0Io2A3sPPWvCmCxEMHR4kRXDOQ0bswOuRntYotrardvKrc6Orm5R7l42VmI8rz+PGtg5ott5Qyn3yOIusjeI/jsaK3i4PEeZjFwnSrq/TR8lMhACygctVrg+e/aaKjONXDdYdCE4hbOw7mYeomn/gVfxlvCM/zLTLmS2mlHdI/8xp/4BX8NIf9AHrYf2ocSVZ4t8NMP/xv/Kaq2rXzFbwyDvRv5TVUCiDLL4WH4pF5j/MaaPKAOpF8pv5f/annhofikPyf6mmrj4fgY/l//wAmoUgxq2sCLRJ8hf5RVTVbkAsijwH1VWRCPiFyMJiCOYhkI84Rq8vZefwsd+WtL/vCvVmJgDoyNyZSp8xFj9deVcxwLQTSRPs8bsh86m1/61uB9n9NatKPger6KbOG81GJwkEy/wDUjUnwa1mHoYEeinOuZ8hpp2YUUUUIFFYJoBoBu4gz6LB4d55yQq9gFyzH3qgd5NVhw35Z3bFsMYAsEjDRpFzD2C55up7TzvuNtqtrG4JJY2jlUOjghlYXBB7KhHDfkkgwuLedm6VVN8OjD3nbdj+kwOwPp58tK1sz2UJUVCSqLPYT1TtWaKKyeMhPlg/NUvy4v+Rag3kL/wA9P+w/8iVOfLB+apflxf8AItQbyF/56f8AYf8AkSui/ifVo/4c/nYXfRRRXM+URDyhceLl8QCjVPID0an3oHLW3gD2dp9dNPk08pXsu2HxR/GACUYCwlUbnYbBwPQalfFXCsOPgMUwsRvG498jd4/qO2m7gXgKLL4zuJJ3/KSWtt+oo7F+s8+y2srHsjKjzDTX7vnAldRDysORlGIt29GD5jKgNS+mTjTKTicvxEKi7NGdI73XrKPWoFRanCi0qkW+1FEeTYj21wt/1z69DW/jXpKvK+Q5j7HxUE3wciOfMGGoeq9epY5AwBUggi4I5EHka1M9/wCpx/fF9xvRRRWD5YUUVgmgM0VgU2Z3xJDhAGxLMisbBtDstzyGpQQDsdqFScnZDpRTRmHFEECI85eJHIAZ4pAoJNgGOnqH5VqdGlAXVzFr7b38wHOhXFrNo3opryviOHEM6wlyYzpfVFIgVh+iSygavCuU3FkCrrJcxX09KsbtFcnTfWBbTfbVy8ati4JXtYeaKa5eI4hM8NpGkjClgkUjgBhdTqVSBf8ApSQcb4YwtMplaJdWp1gmKjT77fT2EUsObk9g/wBFM2N4tw8MkccjOHlt0QEUja7gGylVIJ3Fx2V0biWITPDaVnQKWCwytYOLrcqpA27Oe1LDm5dg60Uwf44wxgadTK0S6rusExUadm309hFq7Yvi3DxTJDIXEkn5NRFI2vt6pCkNbttypYc3PsY80UkzDMkhjMkmrSN2KozkC1ySFBIA76bxxhhysLAyET6uitDKS+kKxIXTfTZgdVreNQihJ5pD3RTNHxZA0jxr0pkjALoIJiyht1JGnt7K5y8aYZcP7IdnWLUyazFJYMraCGGm6dYW6wFWxebn2MfaKTYXHrJGJFuFIuC6shtzvZgCBbvpF/iWIprQSyR/rxxO6Ed6kC7jxW4qEUW9g7UUjwebRTRdLC4kQgkFLte3MWG+rw51yyjiCHE6+gfUY20SAqysrdzIwBHq7D3UGF55aDjRTXmnEUOHZFm1gyEKmmKRwzHkoKqRq8OdOSyXF+Qtffb191CNNK5tRSbL8wSeJZYmDI4upHaKQ5jxVBBMkMpdZJNo1EUjazt70hSG59nKhVGTdksx3orVGuL/AF7H1UUMlX54tsTN+0b66f8Ayfr1pj4IP4t/amXiVbYub5V/WAaf/J+vVmPio/gf71SEqxC3Rh3qfqqoxVvsNqqJxYnz0QZZ3D4/FYf2a/VTVx4PxdP2g/lanjJRbDQ/s0/lFNXHI/Fh4SL9TVCkCAq3lFVHCOsvnH11btVkQGqo8r3AbSE43DLqYC06AbkKLCQDtsNj4AHsNWvWLUTsdqNWVKeKJSvki47WA+xMSwWN21ROTsrnmpPYrcwew376uq9QLivyQ4fFMZID7HlO50i8THvKbWPitvMaaMtwOeZcAiLHjIV5KXDEDuBJVx5twK07M9dVU67xwdntTyLVoqApx/jwLPlGIv8A6XJH8lJMfxJnWIBXDYD2Nf8ATkdSw8RqKgfums2OC5NPa0vNe4o8qvGPQxexMOb4ieykKd0RtvQzX0jzk91TLIcsGHw0MI/6aKt+8gbn0m5qtOE/JXilxseKx7o2lukYazJIz26pLWts1jzPKraqu2hqvgjFU4O+1vvCiiisnkCiikmazSpEzYeNZZBbSjPoU7i93sbbXPooVK7sRPyxvbKpPGSID98H+lQbyGN+PTDvgP8ACRKeeMsjzjMFWN4YI41bVpSUG7WIBZid7AnlbnTPw75P82wWIWeBIdQBBDSqVZTzUi/Ll6hXRaWPr0sEeTum5K77y76KZOHsbjXLDG4eKGwGkxy69RvuNNtvXT3XM+TKOF2CiiihkKwazRQFFeVXgNsNM2KgW8Eh1Pb/AKUhO9+5WO4PYTbuvKPJJx2ssS4PENaWMWiLH8og5Lf9ZeVu0AdxqypYQylWAZSLEEAgg8wQeYqteI/ItFIxkwMnQNe+hrmO/wDpYdZP4+Fq3e6sz6UeUQq0+brZdjLMvWarDA4zPcGAksCY1BsGDgvb5YIY+dlJpyHlAx1t8oxN/l7evo6zY8z5NL6Wn5ontVhx5xB7MxkGV4drhpV9ksvcp1FL/wCkAsfEKOw1jNcxzzGKUhwowiHYnpFElu7WTcf7VBrv5OPJnLgsQ2IxTRs+gqgQltJY9ZixA3sLbd5qpWO1OnGinOcldaJO+ZY6LYWHIbDzVD/KmPxFf/2IP+QVMqh3lNjkkwqRwxSyv00T2jRmsqNqJLchy5X7ai1PNQ/sj4jxxVg0lw/RyqGR5YFYHtBnjBFR/h3Hvl+IXL8WxaJ/8lM36S/AMf115D0DtAp24mzJuhiMUM8hM0LkLE+oIkyu5II6psp2O5pVn+RRY/CmOQMAesjaSrxuPeuAbEEd3dcUNxdo4Z6Ph3/NThg8DrXHop0mSWQah2FsPEuqo1k/FHsSKPAZvCYQFECTW1YeVANI64971bfWbU7cPQY2LBYjpQGxSvIVNurKURAjeZwo37ye2s5/iRj8DJAsE3SyppEcsTp0ch5OzkaLId7gm9tr3tVNq13F5q6zWzvJPBhlUsygAuQWPeQoUG/yVAqJeS2INlmlgCDLOCDyIMjAj1VJoQMPh0U6n6NFXqqzM2lQvvRckm1RvyYxvFg+imilicSStaSNlBV31AhrWOx5XvsahyX9cvFeprxVCFzDKFUWCyygDuAiAFS6LCqpZlABchmPeQqqD+6oHoqI8XFzmGXskMzpBI7SskTsqh0CjcDrei/KpbiMWETWQ5Fr2VGZj/tAvejFS+GHh6siXkvhD5WFYXVpJwQeRBlcEeqts/jC5vlIHIDEgeYQgCs+TBJI8EIZopYpFeRiJEZRZnLAhrWPPv7K68a5dN0uExeGQythZGLxrbU8UihX035sAOXjV2nZv/nl34uKdiR5kPwMnyH/AJTSTI8EggwzW3SBEU9ylEuPToX1Ugnzw4qJosPFOryKULSwvEsQYWZiXADEAmyre5tyG4f4owiBRyUADzAWH8Kh5mnGNmRLIfz3mX7PC/yGseUzCqmU4rQANRVzbtZpULH0netMhkcZvjZWhnWOZYVjdoXCkxrZr7dUXPM25Up8pkTyZdLDDHJLJJpCrGjNydWJJGw2HbV2no0rQ/8APBIRcf4s9BgsMCQuKniiltteLYsl/wDVsPNepuiAAAAADYAbADsAHZUU4lyFsfgYuivFPEUlh6RShEqD3rAi4B5X8x3pyy/iTVGOnhmhlA68fRSP1u3Q6gq635EHz2qHOSvBJbG7keyq+Hz/ABEEe0WIgGIKjkJQdJYDsJsb+fwpNmGVSwyzZhggWljmlWeIXtPACNvlqOXm8LF+ybKX9lz47EKUaRBHFH750gTfrab9dm3sL25V14VxrMcQHimjvPI6dJGyBo2I0sCRa/gd/Crc6upZ3WeST7zRs1ixkWDnhOpGxCMO8MEkupHYw5GlvEmLVYljZ1TpnEV2YKAhBaQ3Pb0atbxIqPycKSYfMYpML/lZpdeIjA2jlCPplUfohibHxI8LOcU3T49ukhk6OKLREZIWEbO7apWBIsLBIwCbX61udDDjG6cdEr/6G3yd4pYpMXgVZWWCQyQFWDDoJesACP1TsfPXXi786ZT+0n/4hXHiHCth8ywmJw0EjDS8WIEMRI6FiCrbCxKtvbntW3FLu2YZfIkM7pC0jSssLkKJECr2XJ7wL2tQ6LOamtqf3s1x9SbUUz+3LviIo4opdB1NLI8ToiqFNlBYC7FivLsBorJ43FrUh/Fy2xknjpP/AKFp/wCAV/BSHvcfwUf3pl40W2LbxVT/AAt/Sn/gRfxdj3yH+VapgklVJi1tI47mb6zVt1VObLaeYd0j/wAxogyzMqFoIv2afyimrjZfxU+DL9dv608YAWij+Qv8opr4yX8TfwKfzioUgGDF5E+Wv8wq2qqjLBeeL9on8wq16rIgvRUF8smJdMt1RsyHpoxdWKm1m2uDVH+3eI+Hm+dk+1VUbn0OT8idaGJOx6qoryr7d4j4eb52T7VHt3iPh5vnZPtVcB36slvcD1TRXlb27xHw83zsn2qx7d4j4eb52T7VMA6slvcD1XRXlT27xHw83zsn2qPbvEfDzfOyfapgHVkt7geq6K8q+3eI+Hm+dk+1WPbvEfDzfOyfapgHVkt7geq6K8qe3eI+Hm+dk+1R7d4j4eb52T7VMA6slvcD1XRXlT27xHw83zsn2qPbvEfDzfOyfapgHVkt7geq6K8wZTisRPKI/ZbRXBOuaeREFhfdr9trCknt3iPh5vnZPtUwE6td7YuB6qoryp7d4j4eb52T7VZ9u8R8PN87J9qmAvVkt7geqqK8qe3eI+Hm+dk+1WfbvEfDzfOyfapgHVkt7geqqK8qe3eI+Hm+dk+1ShsZixCJjLiOjLmMP0r2Lgaivvudt6YCdWtfUeoqK8q+3eI+Hm+dk+1WfbvEfDzfOyfapgL1ZLe4Hqms15V9u8R8PN87J9qsHO8R8PN87J9qmAdWS3uB6ropu4bYnB4YkkkwxEkm5JMa3N+2nGsHymrOwUUjObw6tPSxar2t0i3v3WvSu9BZozRSWfM4kOmSSND3M6qd+WxNKQaCxmitXcAXOw5m/dXDD5jFISI5I3I5hXViPQDQlhTRWkkgUXYgDvJsPXXNcahNg6E9wYE+qgsd6K0kmCi7EAd5IArl7YR/CJ++v96FsxRRXN51AuzAA8iSAN/GtY8WjGyspPcGBPqvQljtRRWrOBzIF9h5+6gNqK0mmVRdiFGwuxAFzsNz41x9sI/hE/fX+9C2YporgmMRr6XQ6d2swNge077cqzHi0Y2VlJ7gwJ9VBZnaitZJAoJYgAcydgB5644bMI5CRHIjkc9Dq1vPY7UJYUUVpLMFF2IHZuQN/TWytcXFAZorj7MS9taXva2oXv3WvzooCD8dL+Mg98a/wLU/8Er+Kjxdv6D+lMvHq/hoz/o+pj/en/g9bYOPxLn/ANbVSD1VW8QLbEzfLb+O/wDWrSqIZtwdJLM8iugDG9jqvyA7vCiKSrCiyL8kfUKbOLR+Jy/7f51p2jWwA7hTZxQPxSb5P9RUBAMmF8TD+0X+YValVdkA/GoflrVo1WREA8tf5s/70f1NVD1fHlr/ADZ/3o/qaqHrpDQ/Q/p39PmwooorZ9AcuGsXFHi4XxCLJEHAkVxcaD1SbeF9XoqRZZw5Fhcdi2xidJh8FclTyk6RgsC+N1bV/tqF1Js/4w9kYOCAIVddPsh9vwpiXo4TzvshN79prLPPUjJvLbk/n3X2F+F4djw2PxbzKsmHwiNKobdJBKLYZT3htY/dNNwwkc2UmREVZsLN+FKixeGf3rHv0uNI7hWc34wE2XwYYIRIukTSbfhEh1CBed+qHN79opPwdxCmEnLTRmWGRGSWMW6w2Zee2zqv8aWZhRqYcT1VvO3vnwHvO+HYEy/Qi2xeEWKbFHtK4i90/wC3eMeF6T4roMHJl8csMbmMCbF6luT051CNvkRkEDvNIck4t0Y+TEYlDKk/SLiEFusktyVFyBsdNvNTTnOZticRLM/OR2bzAnZfMBYeilmI053wy0183s/PAlOE4aiw2Y4psSvSYXBhpSDykV7DDp46tY/dNbQcORQZliWkUPhcNG2JAO6yRuoOHTxuzqP9ppuznjHp8DBhwhWRdInk2/CrCGWAc7nSrG9+0DnWMw4w6TLosKEIkXSssm3XhiLmFOd+qXP7oqWZnDVeu3J+Hb+fuiNs1yTsLnkOQ8AO6pbLBBl+HwzPAmJxGJjE/wCGLGGKNiQgEaka2Nrkk7UxYafDDCyrJHIcQWUxSBrRqoI1BlvuSNXYeYpxwvEkMmHjgx8LyrDcQyxOEmRCblNwVdb8geVVnapd7HZPPvFfBrJi82j6aGEIyyXjSMLF1YHt1LntUHz0l4cyuEYafGYpTKkLJGkQYqJJX3GthuEA325/WZHneGwmYJPEs7Qoriz9H0t3iZDyOm129VJMg4i9jiSKSMT4eYASxMStypurq43Rx2GjMSjJ3w9i/LvwOWcZ4Jwqrh8NAFJI6CMqxuLWZixLVvwjAr4/Co6hlaeNWVhcEFgCCO0VjNXwZCnCriVbV1xM0bLptyVlAJN+8UqTN8NFmMM+GilSCJ430MwaS6WLbliNzy3psN/Q1FPRj9l2dQ+2Qwq4LCCB8QYWDRl5CGkKaulY3U9oCgAcqT8OcNwnE45pOjMeD16FnYrEXMhjj6RhvoFtx27Uw4POVTMVxRVii4jptO2rT0uu3O17eNKcFxZ0WLxEojEkOIMglik2DxSMW0kj3rC+xHKpY5SpyV1HsXzxsPeOSCXC4gYmXLekVNeHbCWSTWDvEVVAGVhtvuDXR+ISmTYdhBhW/GZEs0CsvViXrab+/Pa3bUbzOXANGxw64tJTbSsjxNENxfrABzte23dXfKs+gOE9iYyOUoJTNHJAyiRWK6WBVuqykealic3ksm89Bgnm1szWVdRJso0qLm9gvYPCtK3n06m0atNzp1W1ab7Xtte3O1aVs9iCsGs1g0KepuGf8lhv2EX/ABrTBm2NOJzRMCCRDHEZ8QASDISQEiJG+jcEjt5Gn/hn/JYb9hF/xrUYzuFsHm0ePYE4eWLoJ2AJ6JgQUkbuTZQT2b37K4I/MU0nOXbnbxJXismhkiMLxRmMi2nSNNuWwtt5xyqO8V5g+BwEMML/AIWRosLE5G4uNPSW7wq+upJic2ijiMzyIsYGrWWGm3eD2+iopxpgZcdl0M8CESxumKjjPvmAuQvyihBt37URKOcli0vx+aknwWRxRRdEqBlI62sBi5PNnJ3dj2k1FsjnODzaTAAn2PLF7Iw6k36I3IeNe5LhiB2WFqk+TZ/FiYRLGwtbrAkBo2/SRx+iwO29MGW4T2Vmz41fyMMPseJuyRyxaR1PaguVvyJ5cqFhf9yn2cdgRYn2bmk8L7wYJU6h9688m+th+kFAsAdr786c+KuHlxGHYoNE0aloJU6siSKLrZhvYnYjkQaYUHtfnE0svVw+OVLSH3iTptoduS6t7E948ak+fZysEDMOs7KREi7vI5FlVVG5ubeYXPZQsrqUcGllb146iDgvOfZ+XRSzKrFgUkBAKllJUnSdrG17eNR3gfLMO+SH2QiaAcQWYqLqFd+sG5ggDY37BUk4MyX2Bl8UUpUMqlpCSNIdiWYX5WF7X8KjnkxyvDYjAIZFSVlllJUnUPyhKkx30nYi1x3VTd4pTcdMS08xz4L6SbJY/ZY1lo3/ACg1FkBboyb8+rbfzGmjgvFYEZNCMUcOx0uGRujMhJkcAaffajcW7eVT3M5VjgkLEKoRtyQABpNQ7yethnyaFZmhtpcPqZQRaRjub3BGxv5qEUsUZSt9S08yRZpliLl0kLAOseHZBrAN9ERAPn2qILgITw7G7ookGHBiZVtJ05/J6GHW1F7DbnepXjM7jly6acELG0c2lmIAZQHUMPBrXHgRULy7JtWVYLF4EKcVhVV7Kb9IBcSRMBzYi9u3sHOiLSulm7fuX3zLDyDpfYsHsj8r0SdJfnr0jVfxvzqL+UOWVkMmHJvgTHimA5O2r3h80Qdj8paf8p4ognwoxKuqpa76yAYyPfK/cRTbkeVxYvDnESNIfZJaRgk8irobZEKqwFxEEU7cwb1DlD9knOS0fzhcdcRhYsfho79aJzFNbYhlBWRVPhcC/mqN51l8YzrLlEaBTFibgIoGybbWtW/k1zFUSbAs6s+EldE6wJaEkshHfa5B7tq14gx0YzzLwXQER4gG7DYsllB32uQbVTpGLhOUVpaX4JPgsiiilleNVXpggdVUBSU1DVYdpDWPyRUZ8nmBjTEZkURVIxbqCFAstgdI7hcnapsXFr9nf2VCvJ7jEbEZmFdWJxjsLMDdbAXHhcHfwqHODbhPy/J2yzEezsxxXSdaHBssUcZ3QzG5eVl5MwtZb8tzz3pZxrkYkwzyxfg8RApkhlTZwUBbTqHNWAIKnbemjLD7X5riRP1YMcwlilOyCYX1RM3JWOo2vzsO+pBxXmojw0ip15pUaOGNd3d3BAsO4XuTyABq7TcrqpHDplb19bibKMeuYZWksyKwkiOtWAK611K1geXWBI7r0wcJ5k+XNBhMUxbDzorYSZv0WZQTh3PIbnq/++0gynL1y/KlilZR0ULa2JsNRDM257NRNqxBlsGYZXFG5Do8Me6kEo4QWYHsZT/UUGKKxL6W/jRt7URe2ol6NNfsY76Re/SjrXt7621+dYpq4NmxK4x8PjetJh4NKy9k0TSXR/PYWPiO+9FRnKsmmk3fI68fr14j/pYeoj+9P/C62wcXySfWxNI+JsKsksAcXHX7SP1O6nvCQKiKqCyqLAdwocDtRRRUKFNvEa3ws3yDTlXLEwh1KsLqwsR3g0BW3DY/G4flf0NWdSDDZHBGQ0cagjkeZHpNLhQDBxrwr7YYboOk6Lrq+rTq97fa1x31A/cE+OfQ/fq3KKqbR6KfKatNYYPLyKj9wT459D9+j3BPjn0P36tyiriZ06dX3uC9io/cE+OfQ/fo9wT459D9+rcopiY6dX3uC9io/cE+OfQ/fo9wT459D9+rcopiY6dX3uC9io/cE+OfQ/fo9wT459D9+rcopiY6dX3uC9io/cE+OfQ/fo9wT459D9+rcopiY6dX3uC9io/cE+OfQ/fo9wT459D9+rcopiY6dX3uC9io/cE+OfQ/fo9wT459D9+rcopiY6dX3uC9io/cE+OfQ/fo9wT459D9+rcopiY6dX3uC9io/cE+OfQ/fo9wT459D9+rcopiY6dX3uC9io/cE+OfQ/fo9wT459D9+rcopiY6dX3uC9io/cE+OfQ/fo9wT459D9+rcopiY6dX3uC9io/cE+OfQ/foPkE+OfQ/fq3KKYmOnV97gvYS5Zg+hgiivq6NES9rX0qFvbs5UpIrNFZPI3fMRLkmHB1CCEG979Gl7997UstWaKBtvUSTZRC7a3hiZv1mjUt6yL0qA7qzRQNtmskYYEMAQdiCLgjxFJ8LlkURvFFGh5dRFXb0ClVFBdmksKsLMAwPMEAj1VpDg0Q3RFU96qAfWBXaiguaTQK4s6hh3MAR6jXA5XD8FH+4v9qVUUF2cnwqFQpRSo5AqCB6OVEOGRL6FVb89IAv6q60UFzg2BjOq8aHVYt1V3I5X23reHDqgsiqo52UAC/mFdKKC7OEeAjUgrGgI5EKoPrtWHy6IkkxoSdySikk+qlFFBdmpjBFiBa1rW2t3WrlFgY1N1RFPK4UA284Fd6KC5pNArqVdQynYhgCD5wedccLlsUX5KONL7dRFXb0ClNFBd6Gk0CuLOoYc7MARfzGsQ4dU2RVW+50gDf0V0ooS5roF72F7Wv227r0VtR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6" name="AutoShape 8" descr="data:image/jpeg;base64,/9j/4AAQSkZJRgABAQAAAQABAAD/2wCEAAkGBhQSEBQUEBQUFBUVFxgWFRgUFRYWFRgVFxYXFxcWHBQeHCceGBojGRYYIC8gIygpLi4uFx4xNTAqNSYrLCkBCQoKDgwOGg8PGiwkHyQsKiwsLCksKSksLSwpLS0sLS0vLCwpLywsLC0sKSkpLCwpKSksLCwsKS0sLCwsKSwtLP/AABEIAGsB2AMBIgACEQEDEQH/xAAcAAABBAMBAAAAAAAAAAAAAAAABAUGBwECAwj/xABOEAACAQIEAgUEDAwFAwQDAAABAgMAEQQFEiEGMRMiQVFhB3GBkRQVFzJTZHKTo7HS4iMkMzVCUnOSobLB0RY0YoKzQ4PDouHw8WN0wv/EABoBAQEBAQEBAQAAAAAAAAAAAAABAgMEBQb/xAA1EQACAQIDAwsDBAIDAAAAAAAAAQIDERIhMUFSoQQTFBVRYXGBwdHwQpGxBSIyMzThIySC/9oADAMBAAIRAxEAPwC8aKKYc24viiuqfhH7lPVHnb+goB8ZwBckADmTsPXUbzbjZEusA6Rv1v0B/Vv/AJvUUzTPJZz+Ebq9ijZR6O300gq2JccHz6cyiQyHUOX6o8NPK1TrIeIExK/qyD3y/wBR3j6qrWukGIZGDISrDcEUBblFMnDvEi4gaWssoG47G8V/tT3UKFFFFAFFM/EPFmGwS6sTKFJ96o6zt5kG58/KopB5QsbjPzbgCY+yXENpQ+gEA+hjVsdoUZyWK2Xa8kWHRUDOGz1t+lwMfgFY/wASppBjsxz/AAwLGPDYhRz6Nbtb5IKsfQDSxtcnvkpR+5ZdFVbwt5ZHnxMWHnw6qZHCakcgAnYXQg9u3OrSFGrHOrRnSdpoKKKKhyCiikmayTLExwyI8u2lZGKqdxe7AG216FSu7Cuiqy4i8o+YYHT7JwMSqxsrLKWUnuuOR8Dam7LPLLi8RKsUGCjkkb3qh27NybnYADtNaws9S5HVaxK1vFFvUUycP4zGuW9mwQwiw09HKXYm+4ItYbeNPdZPNKOF2CiiihkKKKKAKKKjfE3H+EwO00mqT4OPrSeFxey/7iKGowlN2irkkovVfYfi/NMWNWCwKRRnk+Kci47wvVPqv566vg8+O/T4FfAK31lTVsdujtfykl5+xPL0VVuacS55glLzwQTRjm0algB3nSwKjxK2py4D8qZx8/QSQiNtDOGV9SnTa40kXGxvzPKmFlfJZqONWa7mWBRRTXmOerHIkKKZZnBZY1sCEHOR2OyIDtc8zsATUPOk3kh0ophzbOsRh4zK2HSRF3cRTEuq/pMFaMBrDc7ileaZ4sJjSxkllJEUaW1NYXZrnZUUbljsPE2FDWBjnRTHmWdz4dDLLhw0Si8hhkLyIva3Rsi6wOZsb+BpTPnN8L7IwwWdSnSLZ9OpbEmxsd9uRt6KDAxzopq4Z4gTG4ZJ4wQGuCp3KsDZlPjf+lJ+KeKVwYi6hkeaRYkQELuxtqLEWABIH+4UHNyxYLZj7RTDxLxG+Dw3sh4Q6rbpAknWXUwXa69cXPhTxhMUskayIbq6hlI7VYXB9RoRxaWLYdqKj+ZcV9HjYcHHH0kkis5JfQiKovubG5t2Ad3fWue8USYfEQQiDpPZDFI2EoUBgAW1ArsLG+1+Xoq2NKlJ278yRUUyLnM7TyxR4dSsegF2m0qWdA5UDQSbBhv4im7AcZTT4NsVDhQyr0nU6cByYyQ1h0duw23pYKlJ5+G1bSWUUw4fPppJJFiw6siBPwjTaQxeNZCoXQTtqG/LceNIMHxnNNgmxcOFDKA50mcB/wAGSG20WPvT23pYvNS/G1bSW0VHMy4qeLFYeBYQ/skMYn6XSvUUM2oaCRsdrXvSzD5vL7IEM0AQMjOjrKHUlCoKEaQQesD6DSxObklf2Heio1guKZpcViMMuHUPh9BcmfqkSAlSpEZPLvApzyfNHlMqyxdC8T6SusOCCqsrhgBcEH+BpYkqco6+m0cqKRZvm8eGiMkpIFwoAF2Z2NlRV5sxOwFJZcwxQTWuGQ9vR9PaW3d7zRq8NVvGoRRbzHeimjK+IVxWHMuFGoglTG56NlkX30b7HSw81J+FuL48aJAFMcsTFZYmILLYkBgRsym3Mf8A2sXm5JN201H+imTM89lixMMKwBxMWCv0oUDQuptS6CRte1r3rFWxHBpJi7MsqEw0s8ir2qhCg+fa581NX+BYO+X95fs1t/jjD90n7o/vSvLeJYZ30R6tVid1sLDx9NQyIv8AAsHfL+8Ps0f4Fw/fL+8v2adM9mZMNKyEqwUkEcxaq/PEWI+Gf1j+1UhLP8C4fvl/eH2aP8Cwd8v7w+zS/hqdnwsbOSzG9yefviK7ZpnMeHCmUkar2sCeVQo2x8EwqQytKCDcEMAQf3afkWwAvfxPM1Hn46gHISH/AGj+rU/wTa0VhsGAIvz3F6A6VDfKNx4MviCx2bESA6AeSryMjDuvsB2nzGpixsLmvMHFeeNjMbLMbnU1ox3INkX1W9JNairnu5FQVWd5aIm3k44NbMZXxuYFpU1WUOb9K45k/wCheVhsTtyBFXRHGFACgAAWAAsAB2AdgpBw9lQw2FhhXlHGq+drdY+lrn0041G7nHlFZ1Z32bAoooqHnKr8p/DiwYrDZhEAv4eMT22BOoFZPObEHv2q0xWGQHnvW1W51nVc4xi9gUUUVDkFFFFAQbyyRA5W5P6MkRHn1afqY1BvIbEDj5SeawG3pdAannlg/NUvy4v+Rag3kL/z0/7D/wAiV0X8T61H/Dn87C76KKK5nyQooooAoopDnuaDDYaWduUSM9u8gbD0mw9NCpNuyIH5UfKQcNfC4RrTEfhHH/TBGwH+sje/YCO07JvJb5Pl0LjcYvSSSdeJX30g7iVr++duYvyFjzO1YZVA2Nx8ayks08w6Q9p1Ndz6r16gjjCgBRYAWAHIAchW3krH1OU/9amqUNXqzIrNFFYPlGCKqybhxcBxBhZIQFhxPSAKNgshRg6gdxJVgPE91WpWpQerlVTsdaVV079jTRmoNwfKXzfNWk9+rRIt+yIBrW8DZT6anVRzMeG3XGDG4RlWUr0cySXEcyC1rsASjiws1jyAtRFpSSUovavW5IXAIseVQjAzauIpw/8A08Igiv8AqlkZrekn1U95lLjJYykMaQswsZHlDaAebIqqSzAXtewvauGdcKlpoMThGEeIgXQNdyksXbG5HW8zC5B7DRGqdo3Teqa+fgkbqCLHcHYg9oNVzwAxTKMat+pHJilj+QEvt4aifWal08uLljKLGkDsLGQyCQJfbUigAue7Vp8e6keN4caLLTg8CE3jaPVK5W2sHXISFJZiST2bmiLBqKwva1wGvKPxHNGgO0OOTpou5cQigSr/ALh1vVSTjN+kiixN9mxuGWL9jHI1m/3uWa/aNHdT/n3DLY7DxLLaGaKRHDRsW06SA+l9Kndb9nO3dXLjPh6bEQQw4RYVWOSOQGR2UARX0oFCHw3vVOkJxxRbeej8vfIdeI1BjjVgCHnhUg8iOkBI9QNRzg3MBgxisFOTbB3kiJ5thWuy27ypNvSBTvnuGxUvsfokhHRypLIHmYX06uopEZve4Oo25cqxmnCYnxeGxTHQ0SlZVBJEi7MiE9oWQat+dQ5wcVDDJ5P8r5YY3gZM1y0ybSSpi5JB3MyKdN+5VCp5kpbxn+cMp/by/wDGK751k2JkzDC4mJYdGGEos0rB3Eq6TsIyFt5/VRxLk2JnxeDliWHRhnZzrlYM+pQpAAjIFt9yd6p0Uk5Rd/pfr7olNqiHkp/Nw/bT/wDK1SnESOEuiqz7dVn0rf5Wk/VUf4DyXEYPD9BiBEbO7ho3Zr621WKlBa1zvfuqHCLXNyXevUkrLYGol5KfzXF8ub/lepRjmcIeiVWbsDNoX0sFP1UwcB5NiMHhRBiBEdJdg0bs19TFrFSgtzPaabBFrmmu9eog4xLjM8r6IKWvidIclV/JLzIBI2v2U/5XLiTPKMSkaoFi6Lo2Z1JJk13ZlU6tl2tyt301Z/k+Klx2FniWHRhjIbPKwZ+kUKdhGQtgO804yLi3miusUcSEtJplZpHIVgiW6MALqIJ3/Rqm5WcIrLT1bI9lrzDOsy6BY2OjC6ukdkt+CNraUa/b3VKshkmMN8SAsuuQEL70ASME0mwJXRpsSN6YctyjGRY/FYkxwFcQIlCiZwy9EukEnorG+9PWWx4gzySYjQiaVWKOORntYsXdiVXrHqgWGwHjUYqtPS2i4KxHOMZj7bZUj/kzJK/gZFSyekE7eepwKZOKuGFxkaAOYpYnEkMoFyki8jbtU9o8B3Vvh8XjNGl4IuktbWsx6In9axXWvybHz9tDMrShG2zLjcj3CiFM6zRE/JnoXI7BIy3PpN2NJ8Tw/IYYsbgdsVCZQV7J4umk1RMO093/ANESfJ8jOFjlYWmxEzmSVmOgO55KNm0Io2A3sPPWvCmCxEMHR4kRXDOQ0bswOuRntYotrardvKrc6Orm5R7l42VmI8rz+PGtg5ott5Qyn3yOIusjeI/jsaK3i4PEeZjFwnSrq/TR8lMhACygctVrg+e/aaKjONXDdYdCE4hbOw7mYeomn/gVfxlvCM/zLTLmS2mlHdI/8xp/4BX8NIf9AHrYf2ocSVZ4t8NMP/xv/Kaq2rXzFbwyDvRv5TVUCiDLL4WH4pF5j/MaaPKAOpF8pv5f/annhofikPyf6mmrj4fgY/l//wAmoUgxq2sCLRJ8hf5RVTVbkAsijwH1VWRCPiFyMJiCOYhkI84Rq8vZefwsd+WtL/vCvVmJgDoyNyZSp8xFj9deVcxwLQTSRPs8bsh86m1/61uB9n9NatKPger6KbOG81GJwkEy/wDUjUnwa1mHoYEeinOuZ8hpp2YUUUUIFFYJoBoBu4gz6LB4d55yQq9gFyzH3qgd5NVhw35Z3bFsMYAsEjDRpFzD2C55up7TzvuNtqtrG4JJY2jlUOjghlYXBB7KhHDfkkgwuLedm6VVN8OjD3nbdj+kwOwPp58tK1sz2UJUVCSqLPYT1TtWaKKyeMhPlg/NUvy4v+Rag3kL/wA9P+w/8iVOfLB+apflxf8AItQbyF/56f8AYf8AkSui/ifVo/4c/nYXfRRRXM+URDyhceLl8QCjVPID0an3oHLW3gD2dp9dNPk08pXsu2HxR/GACUYCwlUbnYbBwPQalfFXCsOPgMUwsRvG498jd4/qO2m7gXgKLL4zuJJ3/KSWtt+oo7F+s8+y2srHsjKjzDTX7vnAldRDysORlGIt29GD5jKgNS+mTjTKTicvxEKi7NGdI73XrKPWoFRanCi0qkW+1FEeTYj21wt/1z69DW/jXpKvK+Q5j7HxUE3wciOfMGGoeq9epY5AwBUggi4I5EHka1M9/wCpx/fF9xvRRRWD5YUUVgmgM0VgU2Z3xJDhAGxLMisbBtDstzyGpQQDsdqFScnZDpRTRmHFEECI85eJHIAZ4pAoJNgGOnqH5VqdGlAXVzFr7b38wHOhXFrNo3opryviOHEM6wlyYzpfVFIgVh+iSygavCuU3FkCrrJcxX09KsbtFcnTfWBbTfbVy8ati4JXtYeaKa5eI4hM8NpGkjClgkUjgBhdTqVSBf8ApSQcb4YwtMplaJdWp1gmKjT77fT2EUsObk9g/wBFM2N4tw8MkccjOHlt0QEUja7gGylVIJ3Fx2V0biWITPDaVnQKWCwytYOLrcqpA27Oe1LDm5dg60Uwf44wxgadTK0S6rusExUadm309hFq7Yvi3DxTJDIXEkn5NRFI2vt6pCkNbttypYc3PsY80UkzDMkhjMkmrSN2KozkC1ySFBIA76bxxhhysLAyET6uitDKS+kKxIXTfTZgdVreNQihJ5pD3RTNHxZA0jxr0pkjALoIJiyht1JGnt7K5y8aYZcP7IdnWLUyazFJYMraCGGm6dYW6wFWxebn2MfaKTYXHrJGJFuFIuC6shtzvZgCBbvpF/iWIprQSyR/rxxO6Ed6kC7jxW4qEUW9g7UUjwebRTRdLC4kQgkFLte3MWG+rw51yyjiCHE6+gfUY20SAqysrdzIwBHq7D3UGF55aDjRTXmnEUOHZFm1gyEKmmKRwzHkoKqRq8OdOSyXF+Qtffb191CNNK5tRSbL8wSeJZYmDI4upHaKQ5jxVBBMkMpdZJNo1EUjazt70hSG59nKhVGTdksx3orVGuL/AF7H1UUMlX54tsTN+0b66f8Ayfr1pj4IP4t/amXiVbYub5V/WAaf/J+vVmPio/gf71SEqxC3Rh3qfqqoxVvsNqqJxYnz0QZZ3D4/FYf2a/VTVx4PxdP2g/lanjJRbDQ/s0/lFNXHI/Fh4SL9TVCkCAq3lFVHCOsvnH11btVkQGqo8r3AbSE43DLqYC06AbkKLCQDtsNj4AHsNWvWLUTsdqNWVKeKJSvki47WA+xMSwWN21ROTsrnmpPYrcwew376uq9QLivyQ4fFMZID7HlO50i8THvKbWPitvMaaMtwOeZcAiLHjIV5KXDEDuBJVx5twK07M9dVU67xwdntTyLVoqApx/jwLPlGIv8A6XJH8lJMfxJnWIBXDYD2Nf8ATkdSw8RqKgfums2OC5NPa0vNe4o8qvGPQxexMOb4ieykKd0RtvQzX0jzk91TLIcsGHw0MI/6aKt+8gbn0m5qtOE/JXilxseKx7o2lukYazJIz26pLWts1jzPKraqu2hqvgjFU4O+1vvCiiisnkCiikmazSpEzYeNZZBbSjPoU7i93sbbXPooVK7sRPyxvbKpPGSID98H+lQbyGN+PTDvgP8ACRKeeMsjzjMFWN4YI41bVpSUG7WIBZid7AnlbnTPw75P82wWIWeBIdQBBDSqVZTzUi/Ll6hXRaWPr0sEeTum5K77y76KZOHsbjXLDG4eKGwGkxy69RvuNNtvXT3XM+TKOF2CiiihkKwazRQFFeVXgNsNM2KgW8Eh1Pb/AKUhO9+5WO4PYTbuvKPJJx2ssS4PENaWMWiLH8og5Lf9ZeVu0AdxqypYQylWAZSLEEAgg8wQeYqteI/ItFIxkwMnQNe+hrmO/wDpYdZP4+Fq3e6sz6UeUQq0+brZdjLMvWarDA4zPcGAksCY1BsGDgvb5YIY+dlJpyHlAx1t8oxN/l7evo6zY8z5NL6Wn5ontVhx5xB7MxkGV4drhpV9ksvcp1FL/wCkAsfEKOw1jNcxzzGKUhwowiHYnpFElu7WTcf7VBrv5OPJnLgsQ2IxTRs+gqgQltJY9ZixA3sLbd5qpWO1OnGinOcldaJO+ZY6LYWHIbDzVD/KmPxFf/2IP+QVMqh3lNjkkwqRwxSyv00T2jRmsqNqJLchy5X7ai1PNQ/sj4jxxVg0lw/RyqGR5YFYHtBnjBFR/h3Hvl+IXL8WxaJ/8lM36S/AMf115D0DtAp24mzJuhiMUM8hM0LkLE+oIkyu5II6psp2O5pVn+RRY/CmOQMAesjaSrxuPeuAbEEd3dcUNxdo4Z6Ph3/NThg8DrXHop0mSWQah2FsPEuqo1k/FHsSKPAZvCYQFECTW1YeVANI64971bfWbU7cPQY2LBYjpQGxSvIVNurKURAjeZwo37ye2s5/iRj8DJAsE3SyppEcsTp0ch5OzkaLId7gm9tr3tVNq13F5q6zWzvJPBhlUsygAuQWPeQoUG/yVAqJeS2INlmlgCDLOCDyIMjAj1VJoQMPh0U6n6NFXqqzM2lQvvRckm1RvyYxvFg+imilicSStaSNlBV31AhrWOx5XvsahyX9cvFeprxVCFzDKFUWCyygDuAiAFS6LCqpZlABchmPeQqqD+6oHoqI8XFzmGXskMzpBI7SskTsqh0CjcDrei/KpbiMWETWQ5Fr2VGZj/tAvejFS+GHh6siXkvhD5WFYXVpJwQeRBlcEeqts/jC5vlIHIDEgeYQgCs+TBJI8EIZopYpFeRiJEZRZnLAhrWPPv7K68a5dN0uExeGQythZGLxrbU8UihX035sAOXjV2nZv/nl34uKdiR5kPwMnyH/AJTSTI8EggwzW3SBEU9ylEuPToX1Ugnzw4qJosPFOryKULSwvEsQYWZiXADEAmyre5tyG4f4owiBRyUADzAWH8Kh5mnGNmRLIfz3mX7PC/yGseUzCqmU4rQANRVzbtZpULH0netMhkcZvjZWhnWOZYVjdoXCkxrZr7dUXPM25Up8pkTyZdLDDHJLJJpCrGjNydWJJGw2HbV2no0rQ/8APBIRcf4s9BgsMCQuKniiltteLYsl/wDVsPNepuiAAAAADYAbADsAHZUU4lyFsfgYuivFPEUlh6RShEqD3rAi4B5X8x3pyy/iTVGOnhmhlA68fRSP1u3Q6gq635EHz2qHOSvBJbG7keyq+Hz/ABEEe0WIgGIKjkJQdJYDsJsb+fwpNmGVSwyzZhggWljmlWeIXtPACNvlqOXm8LF+ybKX9lz47EKUaRBHFH750gTfrab9dm3sL25V14VxrMcQHimjvPI6dJGyBo2I0sCRa/gd/Crc6upZ3WeST7zRs1ixkWDnhOpGxCMO8MEkupHYw5GlvEmLVYljZ1TpnEV2YKAhBaQ3Pb0atbxIqPycKSYfMYpML/lZpdeIjA2jlCPplUfohibHxI8LOcU3T49ukhk6OKLREZIWEbO7apWBIsLBIwCbX61udDDjG6cdEr/6G3yd4pYpMXgVZWWCQyQFWDDoJesACP1TsfPXXi786ZT+0n/4hXHiHCth8ywmJw0EjDS8WIEMRI6FiCrbCxKtvbntW3FLu2YZfIkM7pC0jSssLkKJECr2XJ7wL2tQ6LOamtqf3s1x9SbUUz+3LviIo4opdB1NLI8ToiqFNlBYC7FivLsBorJ43FrUh/Fy2xknjpP/AKFp/wCAV/BSHvcfwUf3pl40W2LbxVT/AAt/Sn/gRfxdj3yH+VapgklVJi1tI47mb6zVt1VObLaeYd0j/wAxogyzMqFoIv2afyimrjZfxU+DL9dv608YAWij+Qv8opr4yX8TfwKfzioUgGDF5E+Wv8wq2qqjLBeeL9on8wq16rIgvRUF8smJdMt1RsyHpoxdWKm1m2uDVH+3eI+Hm+dk+1VUbn0OT8idaGJOx6qoryr7d4j4eb52T7VHt3iPh5vnZPtVcB36slvcD1TRXlb27xHw83zsn2qx7d4j4eb52T7VMA6slvcD1XRXlT27xHw83zsn2qPbvEfDzfOyfapgHVkt7geq6K8q+3eI+Hm+dk+1WPbvEfDzfOyfapgHVkt7geq6K8qe3eI+Hm+dk+1R7d4j4eb52T7VMA6slvcD1XRXlT27xHw83zsn2qPbvEfDzfOyfapgHVkt7geq6K8wZTisRPKI/ZbRXBOuaeREFhfdr9trCknt3iPh5vnZPtUwE6td7YuB6qoryp7d4j4eb52T7VZ9u8R8PN87J9qmAvVkt7geqqK8qe3eI+Hm+dk+1WfbvEfDzfOyfapgHVkt7geqqK8qe3eI+Hm+dk+1ShsZixCJjLiOjLmMP0r2Lgaivvudt6YCdWtfUeoqK8q+3eI+Hm+dk+1WfbvEfDzfOyfapgL1ZLe4Hqms15V9u8R8PN87J9qsHO8R8PN87J9qmAdWS3uB6ropu4bYnB4YkkkwxEkm5JMa3N+2nGsHymrOwUUjObw6tPSxar2t0i3v3WvSu9BZozRSWfM4kOmSSND3M6qd+WxNKQaCxmitXcAXOw5m/dXDD5jFISI5I3I5hXViPQDQlhTRWkkgUXYgDvJsPXXNcahNg6E9wYE+qgsd6K0kmCi7EAd5IArl7YR/CJ++v96FsxRRXN51AuzAA8iSAN/GtY8WjGyspPcGBPqvQljtRRWrOBzIF9h5+6gNqK0mmVRdiFGwuxAFzsNz41x9sI/hE/fX+9C2YporgmMRr6XQ6d2swNge077cqzHi0Y2VlJ7gwJ9VBZnaitZJAoJYgAcydgB5644bMI5CRHIjkc9Dq1vPY7UJYUUVpLMFF2IHZuQN/TWytcXFAZorj7MS9taXva2oXv3WvzooCD8dL+Mg98a/wLU/8Er+Kjxdv6D+lMvHq/hoz/o+pj/en/g9bYOPxLn/ANbVSD1VW8QLbEzfLb+O/wDWrSqIZtwdJLM8iugDG9jqvyA7vCiKSrCiyL8kfUKbOLR+Jy/7f51p2jWwA7hTZxQPxSb5P9RUBAMmF8TD+0X+YValVdkA/GoflrVo1WREA8tf5s/70f1NVD1fHlr/ADZ/3o/qaqHrpDQ/Q/p39PmwooorZ9AcuGsXFHi4XxCLJEHAkVxcaD1SbeF9XoqRZZw5Fhcdi2xidJh8FclTyk6RgsC+N1bV/tqF1Js/4w9kYOCAIVddPsh9vwpiXo4TzvshN79prLPPUjJvLbk/n3X2F+F4djw2PxbzKsmHwiNKobdJBKLYZT3htY/dNNwwkc2UmREVZsLN+FKixeGf3rHv0uNI7hWc34wE2XwYYIRIukTSbfhEh1CBed+qHN79opPwdxCmEnLTRmWGRGSWMW6w2Zee2zqv8aWZhRqYcT1VvO3vnwHvO+HYEy/Qi2xeEWKbFHtK4i90/wC3eMeF6T4roMHJl8csMbmMCbF6luT051CNvkRkEDvNIck4t0Y+TEYlDKk/SLiEFusktyVFyBsdNvNTTnOZticRLM/OR2bzAnZfMBYeilmI053wy0183s/PAlOE4aiw2Y4psSvSYXBhpSDykV7DDp46tY/dNbQcORQZliWkUPhcNG2JAO6yRuoOHTxuzqP9ppuznjHp8DBhwhWRdInk2/CrCGWAc7nSrG9+0DnWMw4w6TLosKEIkXSssm3XhiLmFOd+qXP7oqWZnDVeu3J+Hb+fuiNs1yTsLnkOQ8AO6pbLBBl+HwzPAmJxGJjE/wCGLGGKNiQgEaka2Nrkk7UxYafDDCyrJHIcQWUxSBrRqoI1BlvuSNXYeYpxwvEkMmHjgx8LyrDcQyxOEmRCblNwVdb8geVVnapd7HZPPvFfBrJi82j6aGEIyyXjSMLF1YHt1LntUHz0l4cyuEYafGYpTKkLJGkQYqJJX3GthuEA325/WZHneGwmYJPEs7Qoriz9H0t3iZDyOm129VJMg4i9jiSKSMT4eYASxMStypurq43Rx2GjMSjJ3w9i/LvwOWcZ4Jwqrh8NAFJI6CMqxuLWZixLVvwjAr4/Co6hlaeNWVhcEFgCCO0VjNXwZCnCriVbV1xM0bLptyVlAJN+8UqTN8NFmMM+GilSCJ430MwaS6WLbliNzy3psN/Q1FPRj9l2dQ+2Qwq4LCCB8QYWDRl5CGkKaulY3U9oCgAcqT8OcNwnE45pOjMeD16FnYrEXMhjj6RhvoFtx27Uw4POVTMVxRVii4jptO2rT0uu3O17eNKcFxZ0WLxEojEkOIMglik2DxSMW0kj3rC+xHKpY5SpyV1HsXzxsPeOSCXC4gYmXLekVNeHbCWSTWDvEVVAGVhtvuDXR+ISmTYdhBhW/GZEs0CsvViXrab+/Pa3bUbzOXANGxw64tJTbSsjxNENxfrABzte23dXfKs+gOE9iYyOUoJTNHJAyiRWK6WBVuqykealic3ksm89Bgnm1szWVdRJso0qLm9gvYPCtK3n06m0atNzp1W1ab7Xtte3O1aVs9iCsGs1g0KepuGf8lhv2EX/ABrTBm2NOJzRMCCRDHEZ8QASDISQEiJG+jcEjt5Gn/hn/JYb9hF/xrUYzuFsHm0ePYE4eWLoJ2AJ6JgQUkbuTZQT2b37K4I/MU0nOXbnbxJXismhkiMLxRmMi2nSNNuWwtt5xyqO8V5g+BwEMML/AIWRosLE5G4uNPSW7wq+upJic2ijiMzyIsYGrWWGm3eD2+iopxpgZcdl0M8CESxumKjjPvmAuQvyihBt37URKOcli0vx+aknwWRxRRdEqBlI62sBi5PNnJ3dj2k1FsjnODzaTAAn2PLF7Iw6k36I3IeNe5LhiB2WFqk+TZ/FiYRLGwtbrAkBo2/SRx+iwO29MGW4T2Vmz41fyMMPseJuyRyxaR1PaguVvyJ5cqFhf9yn2cdgRYn2bmk8L7wYJU6h9688m+th+kFAsAdr786c+KuHlxGHYoNE0aloJU6siSKLrZhvYnYjkQaYUHtfnE0svVw+OVLSH3iTptoduS6t7E948ak+fZysEDMOs7KREi7vI5FlVVG5ubeYXPZQsrqUcGllb146iDgvOfZ+XRSzKrFgUkBAKllJUnSdrG17eNR3gfLMO+SH2QiaAcQWYqLqFd+sG5ggDY37BUk4MyX2Bl8UUpUMqlpCSNIdiWYX5WF7X8KjnkxyvDYjAIZFSVlllJUnUPyhKkx30nYi1x3VTd4pTcdMS08xz4L6SbJY/ZY1lo3/ACg1FkBboyb8+rbfzGmjgvFYEZNCMUcOx0uGRujMhJkcAaffajcW7eVT3M5VjgkLEKoRtyQABpNQ7yethnyaFZmhtpcPqZQRaRjub3BGxv5qEUsUZSt9S08yRZpliLl0kLAOseHZBrAN9ERAPn2qILgITw7G7ookGHBiZVtJ05/J6GHW1F7DbnepXjM7jly6acELG0c2lmIAZQHUMPBrXHgRULy7JtWVYLF4EKcVhVV7Kb9IBcSRMBzYi9u3sHOiLSulm7fuX3zLDyDpfYsHsj8r0SdJfnr0jVfxvzqL+UOWVkMmHJvgTHimA5O2r3h80Qdj8paf8p4ognwoxKuqpa76yAYyPfK/cRTbkeVxYvDnESNIfZJaRgk8irobZEKqwFxEEU7cwb1DlD9knOS0fzhcdcRhYsfho79aJzFNbYhlBWRVPhcC/mqN51l8YzrLlEaBTFibgIoGybbWtW/k1zFUSbAs6s+EldE6wJaEkshHfa5B7tq14gx0YzzLwXQER4gG7DYsllB32uQbVTpGLhOUVpaX4JPgsiiilleNVXpggdVUBSU1DVYdpDWPyRUZ8nmBjTEZkURVIxbqCFAstgdI7hcnapsXFr9nf2VCvJ7jEbEZmFdWJxjsLMDdbAXHhcHfwqHODbhPy/J2yzEezsxxXSdaHBssUcZ3QzG5eVl5MwtZb8tzz3pZxrkYkwzyxfg8RApkhlTZwUBbTqHNWAIKnbemjLD7X5riRP1YMcwlilOyCYX1RM3JWOo2vzsO+pBxXmojw0ip15pUaOGNd3d3BAsO4XuTyABq7TcrqpHDplb19bibKMeuYZWksyKwkiOtWAK611K1geXWBI7r0wcJ5k+XNBhMUxbDzorYSZv0WZQTh3PIbnq/++0gynL1y/KlilZR0ULa2JsNRDM257NRNqxBlsGYZXFG5Do8Me6kEo4QWYHsZT/UUGKKxL6W/jRt7URe2ol6NNfsY76Re/SjrXt7621+dYpq4NmxK4x8PjetJh4NKy9k0TSXR/PYWPiO+9FRnKsmmk3fI68fr14j/pYeoj+9P/C62wcXySfWxNI+JsKsksAcXHX7SP1O6nvCQKiKqCyqLAdwocDtRRRUKFNvEa3ws3yDTlXLEwh1KsLqwsR3g0BW3DY/G4flf0NWdSDDZHBGQ0cagjkeZHpNLhQDBxrwr7YYboOk6Lrq+rTq97fa1x31A/cE+OfQ/fq3KKqbR6KfKatNYYPLyKj9wT459D9+j3BPjn0P36tyiriZ06dX3uC9io/cE+OfQ/fo9wT459D9+rcopiY6dX3uC9io/cE+OfQ/fo9wT459D9+rcopiY6dX3uC9io/cE+OfQ/fo9wT459D9+rcopiY6dX3uC9io/cE+OfQ/fo9wT459D9+rcopiY6dX3uC9io/cE+OfQ/fo9wT459D9+rcopiY6dX3uC9io/cE+OfQ/fo9wT459D9+rcopiY6dX3uC9io/cE+OfQ/fo9wT459D9+rcopiY6dX3uC9io/cE+OfQ/fo9wT459D9+rcopiY6dX3uC9io/cE+OfQ/fo9wT459D9+rcopiY6dX3uC9io/cE+OfQ/fo9wT459D9+rcopiY6dX3uC9io/cE+OfQ/foPkE+OfQ/fq3KKYmOnV97gvYS5Zg+hgiivq6NES9rX0qFvbs5UpIrNFZPI3fMRLkmHB1CCEG979Gl7997UstWaKBtvUSTZRC7a3hiZv1mjUt6yL0qA7qzRQNtmskYYEMAQdiCLgjxFJ8LlkURvFFGh5dRFXb0ClVFBdmksKsLMAwPMEAj1VpDg0Q3RFU96qAfWBXaiguaTQK4s6hh3MAR6jXA5XD8FH+4v9qVUUF2cnwqFQpRSo5AqCB6OVEOGRL6FVb89IAv6q60UFzg2BjOq8aHVYt1V3I5X23reHDqgsiqo52UAC/mFdKKC7OEeAjUgrGgI5EKoPrtWHy6IkkxoSdySikk+qlFFBdmpjBFiBa1rW2t3WrlFgY1N1RFPK4UA284Fd6KC5pNArqVdQynYhgCD5wedccLlsUX5KONL7dRFXb0ClNFBd6Gk0CuLOoYc7MARfzGsQ4dU2RVW+50gDf0V0ooS5roF72F7Wv227r0VtR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http://www.unl.edu/ucomm/ucomm/special/20110901/images/c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191000"/>
            <a:ext cx="4419600" cy="9994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11809" y="3048000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2.7 million</a:t>
            </a:r>
            <a:endParaRPr lang="en-US" sz="36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798320"/>
            <a:ext cx="4981077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Bilateral overlap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2265364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C00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OSU </a:t>
            </a:r>
            <a:r>
              <a:rPr lang="en-US" sz="2000" i="1" dirty="0" smtClean="0">
                <a:solidFill>
                  <a:srgbClr val="C00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vis-à-vis </a:t>
            </a:r>
            <a:r>
              <a:rPr lang="en-US" sz="2000" dirty="0" smtClean="0">
                <a:solidFill>
                  <a:srgbClr val="C00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CIC</a:t>
            </a:r>
          </a:p>
          <a:p>
            <a:endParaRPr lang="en-US" dirty="0" smtClean="0"/>
          </a:p>
          <a:p>
            <a:r>
              <a:rPr lang="en-US" dirty="0" smtClean="0"/>
              <a:t>MICHIGAN	49</a:t>
            </a:r>
          </a:p>
          <a:p>
            <a:r>
              <a:rPr lang="en-US" dirty="0" smtClean="0"/>
              <a:t>ILLINOIS		49</a:t>
            </a:r>
          </a:p>
          <a:p>
            <a:r>
              <a:rPr lang="en-US" dirty="0" smtClean="0"/>
              <a:t>CHICAGO		46</a:t>
            </a:r>
          </a:p>
          <a:p>
            <a:r>
              <a:rPr lang="en-US" dirty="0" smtClean="0"/>
              <a:t>WISCONSIN	44</a:t>
            </a:r>
          </a:p>
          <a:p>
            <a:r>
              <a:rPr lang="en-US" dirty="0" smtClean="0"/>
              <a:t>INDIANA		43</a:t>
            </a:r>
          </a:p>
          <a:p>
            <a:r>
              <a:rPr lang="en-US" dirty="0" smtClean="0"/>
              <a:t>MINNESOTA	41</a:t>
            </a:r>
          </a:p>
          <a:p>
            <a:r>
              <a:rPr lang="en-US" dirty="0" smtClean="0"/>
              <a:t>IOWA		37</a:t>
            </a:r>
          </a:p>
          <a:p>
            <a:r>
              <a:rPr lang="en-US" dirty="0" smtClean="0"/>
              <a:t>PENN STATE	37</a:t>
            </a:r>
          </a:p>
          <a:p>
            <a:r>
              <a:rPr lang="en-US" dirty="0" smtClean="0"/>
              <a:t>MICH STATE	35</a:t>
            </a:r>
          </a:p>
          <a:p>
            <a:r>
              <a:rPr lang="en-US" dirty="0" smtClean="0"/>
              <a:t>NORTHWESTERN	32</a:t>
            </a:r>
          </a:p>
          <a:p>
            <a:r>
              <a:rPr lang="en-US" dirty="0" smtClean="0"/>
              <a:t>NEBRASKA	26</a:t>
            </a:r>
          </a:p>
          <a:p>
            <a:r>
              <a:rPr lang="en-US" dirty="0" smtClean="0"/>
              <a:t>PURDUE		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461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</a:rPr>
              <a:t>% of OSU’s print book collection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</a:rPr>
              <a:t>also held by comparison institution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1828800"/>
            <a:ext cx="2265364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CIC 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vis-à-vis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rPr>
              <a:t> OSU</a:t>
            </a:r>
          </a:p>
          <a:p>
            <a:endParaRPr lang="en-US" dirty="0" smtClean="0"/>
          </a:p>
          <a:p>
            <a:r>
              <a:rPr lang="en-US" dirty="0" smtClean="0"/>
              <a:t>PURDUE		59</a:t>
            </a:r>
          </a:p>
          <a:p>
            <a:r>
              <a:rPr lang="en-US" dirty="0" smtClean="0"/>
              <a:t>NEBRASKA	58</a:t>
            </a:r>
          </a:p>
          <a:p>
            <a:r>
              <a:rPr lang="en-US" dirty="0" smtClean="0"/>
              <a:t>PENN STATE	48</a:t>
            </a:r>
          </a:p>
          <a:p>
            <a:r>
              <a:rPr lang="en-US" dirty="0" smtClean="0"/>
              <a:t>MICH STATE	48</a:t>
            </a:r>
          </a:p>
          <a:p>
            <a:r>
              <a:rPr lang="en-US" dirty="0" smtClean="0"/>
              <a:t>IOWA		47</a:t>
            </a:r>
          </a:p>
          <a:p>
            <a:r>
              <a:rPr lang="en-US" dirty="0" smtClean="0"/>
              <a:t>NORTHWESTERN	42</a:t>
            </a:r>
          </a:p>
          <a:p>
            <a:r>
              <a:rPr lang="en-US" dirty="0" smtClean="0"/>
              <a:t>INDIANA		39</a:t>
            </a:r>
          </a:p>
          <a:p>
            <a:r>
              <a:rPr lang="en-US" dirty="0" smtClean="0"/>
              <a:t>MINNESOTA	39</a:t>
            </a:r>
          </a:p>
          <a:p>
            <a:r>
              <a:rPr lang="en-US" dirty="0" smtClean="0"/>
              <a:t>ILLINOIS		35</a:t>
            </a:r>
          </a:p>
          <a:p>
            <a:r>
              <a:rPr lang="en-US" dirty="0" smtClean="0"/>
              <a:t>MICHIGAN	34</a:t>
            </a:r>
          </a:p>
          <a:p>
            <a:r>
              <a:rPr lang="en-US" dirty="0" smtClean="0"/>
              <a:t>WISCONSIN	34</a:t>
            </a:r>
          </a:p>
          <a:p>
            <a:r>
              <a:rPr lang="en-US" dirty="0" smtClean="0"/>
              <a:t>CHICAGO		31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219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% of comparison institution book collection also held by OSU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Comparison to CIC collective print book resource</a:t>
            </a:r>
            <a:endParaRPr lang="en-US" sz="2800" dirty="0"/>
          </a:p>
        </p:txBody>
      </p:sp>
      <p:sp>
        <p:nvSpPr>
          <p:cNvPr id="4098" name="AutoShape 2" descr="data:image/jpeg;base64,/9j/4AAQSkZJRgABAQAAAQABAAD/2wCEAAkGBxQSEhUUEhIWFRMWGRgbGBYXFBwaHRkfHBscHxsYGhocHSggGBwmHBkYIjEhJSkrLi4uHiAzODMvNygxLisBCgoKDg0OGxAQGzcmICQsNDQsLTQsLCwsLC8uLC00NywwLSwsLCwsLCwsLCwsLCwsLCwsLCw0LCwsLCwsLCwsLP/AABEIAOEA4AMBEQACEQEDEQH/xAAcAAACAgMBAQAAAAAAAAAAAAAABgMHBAUIAQL/xABSEAABAgMDBwcGCAwEBgMBAAABAgMABBEFEiEGBxMxQVFhIjJxcoGRsRQjMzVzsjRCUlSSk6HCFRYXJFVigoOz0dLTU6LBw0NjdJTU4TaExCX/xAAaAQEAAgMBAAAAAAAAAAAAAAAAAgMBBAUG/8QAOxEAAgECAgYHCAICAQQDAAAAAAECAxEEIQUSMTJBcRM0UWGBsfAUIjNSkaHB0RXhQlPxI0NygiQlNf/aAAwDAQACEQMRAD8ArvSHee+NI97ZBpDvPfAWQaQ7z3wFkGkO898BZBpDvPfAWQaQ7z3wFkGkO898BZBpDvPfAWQaQ7z3wFkGkO898BZBpDvPfAWQaQ7z3wFkGkO898BZBpDvPfAWQaQ7z3wFkGkO898BZBpDvPfAWQaQ7z3wFkGkO898BZBpDvPfAWQaQ7z3wFkGkO898BZBpDvPfAWQaQ7z3wFkGkO898BZBpDvPfAWQaQ7z3wFkTyCzpW8Tz07eIgQqJaj5GNAsPUpJIAFScABt4QMN2Nocmpz5nM/9u5/TGbPs+xR7VQ+dfVHgybnPmcz/wBu5/TCz7PsPaqHzr6owJqVW0sodQptYpVK0lKhUVFQcRgQe2MF0Zxmrxd0RQJBABABABABABAGTI2e68SGWnHSBUhtClkDeQkGggVzqQhvtLmSTljzDSb7su82itLy2lpFTsqRSuBhmYhXpzdoyTfNHsrYsy6kLalnnEGoCkNLUk01ioFIZmJV6UHaUknzRDOyLrKgl5pbSiKhLiCgkYioCgDSoOPAwJwqQmrxd+RjwJhABABABABABAGZJWS+8Cplh11INCW2lLAO4lINDAqnWpwdpSS5syU5Mzh1SUyf/ruf0xmz7PsQ9qofOvqjBnZJxlV15tbaqVurQUmm+igDTAxgthUjNXi78iCBMns/0rfXT4iBCpuPkQQJn00uigdxB7oGGrqw9tZbzMzajRQ+8iXcmGQGr5Au30i6QDTEaxxMT125eJyngKdLDNSinJRefgbLOxlDNS8/cYmHW06JBupWQKkqxpqrGaspa2TKdF4alUoXnFN3EjK+2ROTbswlJSHLmBpUXUJSdXFMQbu7nTwlF0aSpvh+zTxg2QgAgDcO5LzaZYTamFCXNCF1TqJoFXa3gknbSmrfGbO17ZGssXRdTolL3uw08YNkIAIA2uS00tubYLa1Iq60DdURUXxgaaxwjK2o18VCMqUrq+T8hrz1TS/L9GVq0YbbIReN0HlY3dVeMSqv3jQ0PCPQa1s7snzHzS/LVt31aPQLNy8btb7eN3VXE48TGaL94jpmEehUrZ32+DEW2ppbj7inFqWq8oVUok0vHCp2RXtOpRhGMEoq2RhQLQgAgDcJyXmzLeVhhXk+u/VOqtL12t67XbSm3VGbO1+Bre10ek6LW97s9ZGnjBshABADjmmmVptNhAWoIUXLyQohKqNLIqNRxA17onT3kc3SkIvDSbWeXmiXK23J38JPtMzUwKvFDaEvLAqSAlIF6gxjEpPWeZjC0KHs0ZzitmbsjTZaWsuZmbziSlxCENLCiCb7Yos4YUv3ow3d3NjB0VSp2jsbbXJ7PsaKMG2T2f6Vvrp8RAhU3HyIIEwgDa5KfDpT/qGf4iYytq5mvivgT5PyGfPT6x/ct+KolV3zS0P1fxYhxA6oQAQAQA0zGXk0uREiQ3owlKL4Sb5QmlE1rTYBWmqJaz1dU0I6PpRr9Mr3224XFaIm+EAEAZ+T/wAKl/bNe+IcUU4j4UuT8iy852V0xKzpba0V3RoPLZSo1NdpFdkW1JtSsji6OwVKtR1pXvftJc1eVkxNzim3tHdDKlchpKDUKQNYFaYnCM05tyszGksHTo0lKN9vbzKotD0rnXX7xilHdp7i5GPAsCACAGlGXs0JHyEXNHdKL9037h1prWmrCtK044xLWerqmg9H0un6bjttwuK0RN8IAIAbM1PrWW/e/wAFyJQ3kc/SfVZeHmhitfLNLFqLSuTkriJgBT3k1XQLwqu+DW+BU1A7Ik52nsRp0sE6mFTU5Xa2Xy5W7BBygVemHnADcdccW2opIvJK1UUKgYRWdbD5U4xe1JJ87GvgXE9n+lb66fEQIVNx8iCBMIA3eSUxLNPpemlPDRLbWhLSEqvFKqkKKlCgwTq3nVGVa+Zq4qNWcHCnbNNO5uc4Vuyc+5p2TMJeupTcW2gIIBON4LJBod0Sm1J3RrYDD18OtSVrc3fyEuIHTCACACACACACACANtkw9LtvpcmVOhLakrSGkpUVFKgaG8oUGGuMq18zXxMasoONO2fabzOJbspPOadgvpdolJQ4hATQXsQQsmuIwpEptSd0auAw9bDx1J2t3N38iTN1lDJ2esvumYU8pCkFCG0FABUk1qVgk8kbIQkou7MY/DV8QtSNrbdrv5C1bymC8VSynVNqqo6VKUqCio1HJJBFKY9MQyvkblBVFC1S112GugXhABABABABABADRkBa0rJzAmZgvFbddGhtCSDeSpJKipQ1BWof+olBpO7NHHUa1an0dO1ntubG152x5l9x9ap9KnFFRASzSp3Ykxl6jd8ymlTxtKCgtXLmabLK05d9bAlQ4GWWENDSgBRKVLJJummN4Y4Y1wiLtwNjB0qlNSdS1275eAvxg3Cez/St9dPiIEKm4+RBAmEAEAbCxrDmJtVyXZU4RroMB1lGiU9pjKTewprYinRV5uw8yGZ6ZUKvvtNcBVZHTzR3ExNUpcTmT01TWUIt/b9marMuqlUzySfYUHeHDGehfaVfza4w+/wDQvWzmvn2AVJQl9Ir6Ekqp1CAongmsRdOSNujpXD1HZu3P9iWtBBIIIINCCKEEawRsMQOkmmro+mUBSkgkJBIBUdQqdZ4CBiTsrjtZGbsTRKZe0ZZxSRUpTeqBvoRWlaY9ETjDW2NHMq6SdJXnTaMu0c1Lku2XHp2XbbFKqUFAY6hq1xl0ms2yFPS6qS1YwbYk2xIoZcuNvofTQG+3WmOzEVqIrOlRqSnG8o27mYMC43Vh2K1MJJcnWJdQVQJdvVOA5VQKAY07ILPjY1a+InTdowcuQ5IzOPkAiaZIOIICqEbxhFnQy7TnPTUF/gxetvI5uV0gXaEsXWwSWk3iokDmaqBR4xCUdXibdHGzq2apuz4nth5HNzWjCLQlg64AdEq8FAkVu6qFQ4QjHW4itjpUrt03ZcTfu5nX0gqVNsJSASSQoAAayTsET6GXaai01BuygxKt2yW2AnRzbUxeJqG73JpTE1G2v2RX43OlQrTqX1oOPM1MDZNjY1hTE2q7LsqcI1kCgHWUaJT2mMpN7CmtiKdFXqOw8SGZ2ZUKvzDTXAArI6eaO4mJqlLicuemqa3It/b9marMuqlUzyT+4IHeHDGehfaV/wA2uMPv/Qu21mwn5cFSUJfSNrJJNOoQFE8ADEXTkjco6Vw9R2btz/YmLSQSCCCDQg4EHcRsiB0U75o8gZCAJ7P9K310+IgQqbj5EECYQA9ZucgVTx0z1USqTswLpGtKdyRtV2DGpTOENbkcvSGkFQWpDOXl67PTZ8tcum7PHkVmoQhSMFrCRdbO1KRqU5vJrQ66mtJynq+7E0cHgJYj/rV3t2d/9dhU9oWi6+q886txW9aiqnRXUOAil57TvU6UKatBWPmTnXGVXmnFtq+UhZSe8EQWWwzOnGatJXLIyOzsOIUG5/zjZw0yU8tPFQGCx0CuvnRbGq1vHGxeiIyWtRyfZw9esh7ysyOlrTaDiSlLpSC2+jG8CML1MFp1cRsO+yUFLM5mFxtXCy1Xs4r1sKCtmynZV5bLybq0HHcRsUk7QdhjXaadmeqo1oVYKcNjGfM+oi02qHWhwHjyCfECJU99GjpZf/GfND1n1P5kyP8Anj+G5FlbYjmaF+NLl+UUjFB6YIAIA6XyAWTZ0pX/AAkjuFB9gjap7iPF41WxE+ZzrbaiZl8nEl1wk/tmNU9fQVqUeS8j2wVETLBGBDrZB/bEOKMV1elLk/I6IzgqIs2bp/hKHfgfsjaqbjPI4HrEOZzTGqe0HzNzkAqeOnfqmVBwpgXSNYSdiQcCrsGNSJwhrZ8DlaQ0gqHuQ3vL+xky2y8RIjyKzUIQUVC1pSLrZ2pSNSl11qNaGus1pOU7e7E08Ho+Vf8A62Ibz2d/9dhVE/aDr6rzzq3Fb1qKu6uocBFLz2ndp0oU1aCsfMlOuMqvMuLbVvQspPeDBZbDM6cJq0lcsrI7Ow4hQbn+W3qDyU8pPXSMFjiBXrRbGq1vHGxeiIta1HJ9nDw9fQeMrsjJa02w4kpS8UgtvooQoEYXqYLSRTHWNh32SgpZnMwuNq4WWq9nFetjKCtey3ZV5bLybriDQjYdxB2gjEGNdqzsz1VGrGrBThsZhxgtJ7P9K310+IgQqbj5EECZuMkbCVPTTbAqAo1WofFQMVHppgOJEZS1nY1sXiFQpOf05l7Za2qmzbPUWQEEANMpGwkUBG+6kFXGkbE3qxyPL4Oi8TiEpZ8X6+xzkpRJJJJJxJOs8TGsewStkjyBkIAIAs7M1lWW3fInVebcqWiTzV6ygbgrE9brRbSlZ6pxNL4RSj00dq28u3w8uQ253MmRMypfQPPS4Kq7VI1rSejnDoO+J1Y3V+w0NF4p0quo9kvMrfND60Z6rvuKiqnvo7GlurPmvMe8+vwNn24/hriytsRy9C/Gly/KKRig9MEAEAdLZvfVsr7JMbVPcR4zHdYnzOdbZ+EPe0c94xqnrqPw48ke2J8JY9q374gK/wAOXJ+R0RnD9WzXsz/pG1U3GeRwPWIcyhMjrBM9NtsCoSTecUPioTzj06gOJEa0VrOx6nF4hUKTnx4cy8surXTZtnq0ICFUDTIHxSRQEdVIKuwb42JvVjkeZwVF4nELWz4v13nOijXE4k7Y1j16yPIGQgAgC0czOVZQ55C6rza6lkn4qtZR0KxPT1otpSs9U4el8InHpo7Vt5dvr8DPnfyZExKmYQPPS4JJ2qb1qSerzh0K3xOrG6v2GlorFOnV6N7JefrIoeNc9ST2f6Vvrp8RAhU3HyIIEy3Mw9nD85mCMeS2k7vjL7+R3RdRWbZ5/TdTONPx9fc+c/M2ayrQOHnFkbzyQk9nK74VnmkZ0JBe/LkipYpO+EAEAEASS76m1pWg0WghSTuINQe8QIyipJxexnU9lziZiXbdA5LraVU4KSDQ99I3E7q54epB05uPYylc30joLdLOxtUwgV3JCgD3UjWpq07HosfU6TAqfbYfM7tjPzcq0iXaLikuhRAIwFxYriRtIi2qm0rHM0XXp0qrlN2VvyiqPyf2j8zX9JH9UU6kuw7v8jhvn8w/J/aPzNf0kf1Q1Jdg/kcN8/mH5P7R+Zr+kj+qGpLsH8jhvn8y9si5RbMjLtupKXENgKSdh3YRsQVopM8vi5xnWlKOxs5vtn4Q97Rz3jGqexo/DjyR7Ynwlj2rfviAr/DlyfkdEZw/Vs17M/6RtVNxnkcD1iHMSMw9nC7MzBGJKW0ndQXld9Ud0V0VtZ0tN1M40/H19yDPzNm/KtVwAcWRvJIAPZRXeYxWeaRPQkMpy5IqiKjvBABABAEsrMKbWhxBotCkqSdxSag94gRnFSi4vYzqez5lMww24BVDraVUO5aQaHsMbid1c8NOLpzceKfkcv2xJ6CYeZ16JxaK9VRFfsjTtbI9tRnr04z7UmRWf6Vvrp8RAlU3HyIIEy8MxZ/Mnht8oV/Dbi+jsfM8zpr46/8AH8s0eflgh2VXsKXE9xSfvRGttRs6El7s48iq4qO6EAEAEAEAdG5rniuy5YnWAtPYlxaR9gEbNLcR4/SUVHFTS9ZIRrCUDlM7T5T3eGyD9tYqj8U6VZf/AFsfDzG7OplC/Iy7TkuoJUp26apCsLqjt4gRZVk4pWNDRuGp16jjPsKx/KlaP+Mj6pH8oq6Sfadr+Jw3Y/qH5UrR/wAZH1SP5Q6SfaP4nDdj+oflStH/ABkfVI/lDpJ9o/icN2P6l15IT65iSYedNXFoClEACp6BqjYg7xTZ5zFU4060oR2JnNls/CHvaOe8Y1D2NH4ceSPbE+Ese1b98QFf4cuT8jofOJ6tmvZnxEbVXcZ5HA9YhzF3MYR5A7v8oVX6tuIUdjNzTXx1/wCP5YvZ+Jch+WXsU2tP0VA/fiNbajb0JL3Jx70VdFR3AgAgAgAgDpDNm8V2ZKk7EFP0VqSPsEbVPcR47SEdXEzXf5oo3LxQNozdNWmWO0Gh+0GNaW8z02BTWHhfsNRZ/pW+unxEYNipuPkQQJlp5ibUCXH5cnnpS4jpTgrtopPcYtovNo4WmqV4xqLhkOedWwzNSC7gq4ydKkbwkG+Pokmm0gRZVjeJztG1+irq+x5evE55jWPXBABABABAHSeRzSZSy2NJyUoZ0i6/FqC4qvRUxtQ92CueNxbdbEytnd2XkVPmymy9bIdUKFwvrI4qSonxiim7zud3SMNTB6q4WQ5Z9vgjHt/uLiytsRztC/Gly/KKSig9MEAEAdLZvfVsr7JMbVPcR4zHdYnzOdbZ+EPe0c94xqnrqPw48ke2J8JY9q374gK/w5cn5HQ+cT1bNezPiI2qu4zyOB6xDmIOYm1AFzEsTzglxA6OSv7CjuMVUXm0dXTVLKNRcn6+o3Z2LDM1IKUgVcYOkSBtABCx9Ek9KRFlWN48jQ0ZX6Kur7Hkc9xrHrQgAgAgAgDpbJVAlLMY0vJDbAWuvxeTfV3VMbUPdgrni8S3WxMtXi8vI5wn5ovOuOq5zi1LPSoknxjV7z2NOChBRXBBZ/pW+unxEBU3HyIIEzOsS1Fyr7b7fPbVUcRqUk8CkkHpjKdndFValGrTcJcTpmwbYbnGEPsmqFjVtSdqVbiDhG3GSkro8XXoyozcJbUUnnPyKVJul9lP5q4a4D0Sj8Q7kk809mwV1pw1X3HpNG45Vo6k37y+/riIkQOqEAEAMub/ACaVPzaUEeZQQp47LoPNrvVq6KnZEox1nY0sfilQpN8Xs9dw/Z5MrAhvyFlXLVQvEHmpwIb6TgTw60WVZf4o5WicI5S6aWxbP2J+aH1oz1XfcVEKe+joaW6s+a8x6z7fBGPb/cXFlbYjl6F+NLl+UUlFB6YIAIA6Wze+rZX2SY2qe4jxmO6xPmc62z8Ie9o57xjVPXUfhx5I9sT4Sx7Vv3xAV/hy5PyOh84nq2a9mfERtVdxnkcD1iHM56sG1Vykw2+3zm1Vp8oalJPApJHbGsnZ3R62vRjWpuEuJ0zYlrNzbCHmTVCx2g7UqGwg4GNuLTV0eMrUpUpuEtqKQzm5FKknS8yn81cNRQeiUfiHcmvNPZsx1pw1X3HpdHY5Vo6kt5ffv/YjRA6gQAQA0Zu8mTPTaUlPmGyFunZSuCOlRFOi8dkShHWdjR0hilQpO217P34D3nlysCUeQsq5aqF4g81OtKOk4E8KfKiyrL/FHL0ThG5dNLYtn7Kcik9ET2f6Vvrp8RAhU3HyIIEwgBiyNyves5y83y2lc9omgVxB+Krj31iUZOLyNPF4KGJjZ5Pgy87Byok7SbKUKSoqBC2HAL1NoKDgtOOsVEbEZxkeYr4WthpXa5NfsT8pMz6FkrkndFX/AITlSn9lY5SR0hUVyo/KdDD6ZlFWqq/etvr6Ci7mqtEGgQ2riHRT/NQ/ZEOjmb60vhnxf0NhZuaR/nzb7TDScVEKvKptxNEp6amm4xlUpcSqppiGylFt+vEzrXy4lbPYMpZKQVY3nziKnAqBPpF8eaMKVGAy5qKtAqpYCriZ9Lifp62L7lWOuFSipRKlKJJUTUknEkk6yTtio7qSSsiwcz9jPfhAOKaWlDaFkqUggVULoFSNeNacDFlJPWucjS1em6Gqndtj1nhsd2ZkkllBWppwLKUipKbqkkgDWQSDTdWLKqbWRzNFVoUq3vu11YoZ+XWg0WhSTropJBpvoY1z1MZRlmncjgSMiSkHXiEtNLcJIFEpJxOzCBXOpCCvJ2Om8l7OMtKMMqpebbSlVNV6nKpvFaxtwVopHi8RUVSrKa2NnPuWGT0xLzT4W0u5fWpKwklJSSSFXgKajjujVknFu56zCYmnUpRs87bO8iyVsd96Zl7jLhSXEG8EG6AFCqiqlKAAwSbasZxVenClK7WxnQmV1nqmJKYZbxWttQSNVTrArsqRSNqavFo8nhaip1oyexM5nnJF1o0daW2dVFoKdWsYiNQ9pCpCe67m7yLywes5wlHLaVz2iaBXEH4quPfWJRk4vI1cZgoYmOeT4MvOwsppO0mylCkqvCi2HAL1NoKDzhxFRxjYjKMkeZrYWthpXa5NfsTMo8z6FkrkndHX/hOVUnsWKqA6QrpiuVH5To4fTMoq1VX71t+n/Apu5qrRBoG21cQ6KfbQ/ZEOjmby0vhnxf0NjZmaN+t6bfaYaGKrpvKptxNEp6amm6Mqk+JVU0xDZSi2zPtnLiVs9gylkpBVjef1pBOBVU+lXhr5owpUCgy5qKtAqo4CriZ9Lifp62L7lVOuFSipRKlKJJUTUknEkk6yTtio7qSSsj5gZJ7P9K310+IgQqbj5EECYQAQB6lRBBBoRiCNnGBhq+0YpDLu0GRRE24R+vdc+1YJiSlJcTTno/DTd3D8eRmOZzbSIp5SB0NN/wBMZ6SXaVrReFX+P3f7F+1bamJk1mH3HcagKWSB0J1J7BEW29pt0qFOluRSMCMFwQBvvxzn/nr/ANYYzrS7TU9hw/yIPxzn/nr/ANYYa0u0ew4f5Eay07TemFBb7qnVgXQpZqQKk06Kk98Lt7S+nShTVoKyMSMFhtpC05uUQFMuOstvVIKSUhd0lJIO2hqIym1sNedKjWlaSTa+xkfjnP8Az1/6ww1pdpD2HD/IiKZysnXEKQubeUhQIUkrNCDgQeELy7SUcHQi01BXR8yeVM40hLbU06hCcEpSsgDbgIXa2MTwlCb1pRTZP+Oc/wDPX/rDDWl2kfYcP8iMG1LbmJkJEw+t0JrdvqrSuuncIXb2stpUKdLcjY18YLj1KiCCDQjEEaxxEDDV8mMUhl5aDIoibcI/XuufasExJSkuJpz0fhpu7h9MvIzHM5tpEU8pA6GW/wDVMZ6SXaVrReFX+P3f7NBatuTEyfzh9xzbRSjdHQnUOwRFtvabdLD0qW5FI18YLggAgCez/St9dPiIEKm4+RBAmEAZtjWS7NOpZYQVrVs2AbVKOoAb4yk3kiqtWhRjrzdkWKckLLs5I/CcwXXyK6FsqA7Ajl018pRSDuixwjHeZx/bMXiX/wDHjZdv/OXgRDKWwRgLNdIG0oSfF6sYvT+Ul7LpB/8AcX1/oPxnsL9Gu/QR/dhen8o9kx/+z7v9B+M9hfo136CP7sL0/lHsmP8A9n3f6M6xLUsSafbYRZy0rcNAVITQGm2jhOzdGU6bdtUqrUcdSg5upku/+hjymsCy5GXU+7IpUlJSKIFTyjQa1AfbE5QhFXsaeHxGKr1FCM8xM/Giw/0Y59FH92K70/lOj7Jj/wDZ93+j1OU9hVxs1wcbif7sL0/lHsmP/wBn3f6MTOlISaGpJ6RbQlt4Om8ivKA0dKg6iCVCmzGE1FWcSzRlSs5VIVnmrfkTLCstc1MNMN85xQFdw1qUeASCeyK7XdkdKvVVKm5y4Fz5z8lkGzEhlGMmAUDbcAAWK9ACidt2L6kFq5cDzmjcU1iXrPf28+H6KKig9QWnYa7MlbKlX5yWS666XQAEBS1XXFCuJAoBdGvdFqUFFNo4VdYqripwpSslbjlsRH+NtifoxX1Tf9yMa1P5fIz7Hj/9n3f6JpPKWxHHENizFArUlIJabpVRAFeXqxhrU/lIzwuOjFydTZ3v9DpbmTtmyrDj65FtSWxUhKBU4gYVIG2LJQglexzqOJxNWagpu77xF/G2xP0Yr6pv+5FetT+XyOn7Hj/9n3f6A5WWH+jF/Vt/3Ia1P5fIex4//Z93+hgyUZsW0CpLMolLiReLbiaGlaXhRRBFSNu0RKKpy4GpinjsPZznl2oMsZSybN0Wms+/pb9Lg1Xbta3lj5QhOMI8BhJYvE31alrdveLX4z2H+jHO5P8AciF6fym57Jj/APb5/o+2MprCKgDZy0gnFRQkgcSA5WnRWM3p/KYeFx6WVT7/ANHznasWUZZlXpRtCA7exRW6tN0FJpq26+MKkYqziZ0XXrTnOFR3t28GVpFZ2yez/St9dPiIEKm4+RBAmEAXlkfZ6bLshybKQX1tF0k8RVpveBiK8SYvitWGseXxdV4rFKlwTt+2UlNzS3VqccUVrWSVKOsk7YoPSwhGEVGKyRFAmEAEAMWbv1lK+0HgYlHeRpaQ6tPkW/ni9WOddr3xF1bdPP6K6zHx8jn6Nc9aEAbCbtZbkuxLkC4wXSkitTpCCQcaYEbN8ZvlYphRUakqi2yt9ixs1FnolJZ+03xRISpLfVTziOKlgIHEHfFlNWTmzj6UqOrVjhoePruWZY2S1rpn5Nt4gecSUuJ2BQ5K003VrSuwiLoy1o3ORiaLoVnDs2HPGVFjmTmnmDWiFG6TtScUHpukdtY1WrOx63DVlWpRn2+ZjzdprcaZZVS4wFhFBjy1XlVO3GMXJxpRjOU1tla/grGFAtM+wPhUv7Zr3xDiimv8KXJ+R0HnI9WTXs/vCNqruM8no/rMOZzbGqeyCAHzMsf/AOj+6c8UxOlvnK0x1fxQw5/NUn0v/wC1E63A1NB7Z+H5Kiik9AEAMNq5QJes+UlaL0kupwlRpdIUSUgY1wBA1bIy3dJdhp0sO4YidXhKwvRg3Cez/St9dPiIEKm4+RBAmeGMPYDpe3JPyqzHG2sS5L+bA2m6CgdpAjbkrwsjxdGfRYlSlwln9TmkiNU9mEDIQAQAxZu/WUr7QeBiUd5GlpDq0+Rb+eL1Y512vfEXVt08/orrMfHyOfo1z1oQBnWFZa5qYaYb5zigK7hrUo8AkE9kLXdkVV6qpU3OXAsbO9aiGGWLNYwQhKVLFdicG0necCo1/VO2LajtaKOPoqk6k5Yie17Pz+j4zHW5cddlFHBwaRvrJFFgcSkA/sGFJ2djOmaF4qquGT9c/Mzc+dh1DU2kavNOdBqUHhjeFeKYzWXEq0LXzdJ81+SoYpPQhAGfYHwqX9s174hxRTX+FLk/I6DzkerJr2f3hG1V3GeT0f1mHM5tjVPZBAD3mW9ZfunPuxOlvnK0x1fxQxZ/NUn0v/7UTrcDU0Htn4fkqKKT0AQBl2jZrsuUpeRcK0JcSCQapVzTgcOg4w2bSunVhUTcXezt4mJAsJ7P9K310+IgQqbj5EECYQBeGaTK9t1hEo6sJfa5Ld400iBzQnepIwproAccaX0p5arPM6UwcoVHVivde3uf9m3ynzcyk4ouUUy8cStugvHepJFCeIoTviUqSeZr4bSVaitXauxiBamZ6aRiw808Nxq2o9hqn/NFTpSWw6tPTVJ78Wvv6+gnWxkxNyorMS7iE/KpeT9NNU/bEGmtqOjRxdGrlCV/P6GojBsDFm79ZSvtB4GJR3kaWkOrT5Fv54vVjnXa98RdW3Tz+iusx8fI5+jXPWhAFt5nrHDDD1oupJ5KktgCpupxWpIGslQujbyTvi2ktsjz+lqznOOHj483s/ZXltCZmn3H3GXb7iio+bVhuSMNQFAOiKrt5s69F0qVNQjJZd55YyZmWfbfQw7ebUFAaNWNNaThqIqO2F2s0KzpVabg5LPvOirXkUT8mts4JfbqkqFCkkBSFEHEEG6acI25LWVjyNKpKhWUuKZzFMMKbWpCxdWglKgdhBoR3iNQ9rGSklJbGRwJGfYHwqX9s174hxRTX+FLk/I6DzkerJr2f3hG1V3GeT0f1mHM5tjVPZBAD3mW9ZfunPuxOlvnK0x1fxRZGcjJBVo6C6+hrRaTnCtb1zViNV37YuqQcrHH0fjFhtb3b3t9riT+SBfz5n6J/qivon2nS/mV8jJZbM8SpIVOtlNcQlHKptpVWuHQvtIy0zllA1OedsJn0JSKBLDYA4ArpGKm8X6Hd6Db+Z/gQ4rOsT2f6Vvrp8RAhU3HyIIEwgABgYGuxc4s/LAAPaVA+K8L/wDmqF9l6JKclxNCto3D1M7Wfdl/X2HGzc8+oTEphtU054IUPvRYqz4o59TQnyT+q/P9Fg5PZTSs+glhYVQcttQopNflJOscRUcYtjJS2HJr4Wrh3768Sq87WRSJUialk3WVqurbAwQo4gp3JNCKagaU10FFSGrmju6Lx0qv/SqPNbH2/wBixm79ZSvtB4GIx3kbmkOrT5Fv54vVjnXa98RdW3Tz+iusx8fI5+jXPWmdYdlrmphphvnOKAruGtSjwCQT2Qtd2RVXqqlTc5cC5Ms8s02QGJSVaQspbFQonkpGCNWtRoonorti+U9S0UedwmCeM1qtR2z+4s/lmmfmzPev+cR6aXYbn8JT+Z/YPyzTPzZnvX/OHTS7B/CU/mf2HnN1lqbSS6HEJbdbI5KSaFKtRFca1BB7N8WU56205mPwPszVndMrjPLYegndMkciYF7oWmgWO3kq6SYqqq0uZ2NEV9ejqPbHyEGKzrGfYHwqX9s174hxRTX+FLk/I6DzkerJr2f3hG1V3GeT0f1mHM5tjVPZBAD3mW9ZfunPuxOlvnK0x1fxQw5/BhJ/v/8AaidZbDU0H/n4fkqKkUWR3z6QopIKSQoGoINCCNRB2GFuwNJqzGjOJbbc5MtutLv+YbSs3SmixeKhQgb9mETnK7uaOj6EqNNxkrZv6CtETfJ7P9K310+IgQqbj5EECYQAQAQAQBssnLXXKTLT6CRcULwHxk15STwIqIynZ3KMRRVam4Pj5l+5zUpNmTN7VdSR0habv20jYq7jPK6ObWJhbtKSzd+spX2g8DFEd5HpNIdWnyLfzxerHOu174i6tunn9FdZj4+Rz9GuetLazP2SiXYetJ/BISoIJ2ITi4sb6kXRt5J3xbSVryZwNLVnUnHDw8eb2FaW9aq5uYdfXznFE03DUlPYkAdkVt3dzs0KSpU1BcDAjBcEAMeb23PI55pxRo2o6NzddXTE8AQlX7MSi7STNLH0OmoOK2rNc0XPnPsPyuQcCRVxrzqN/JBvDjVBUKb6RfVjeJ53R1foq6vseT9cznWNY9eZ9gfCpf2zXviHFFNf4UuT8joPOR6smvZ/eEbVXcZ5PR/WYczm2NU9kEAPeZb1l+6c+7E6W+crTHV/FDFn81SfS/8A7UTrcDU0Htn4fkqKKT0AQAQAQBPZ/pW+unxECFTcfIggTCAG/LyyA01Z7yG0oQ7KNXrqQLywkFSlU1qIWnE4mkSask+1HOwNZznVg3dqT+goRE6IQBt8k7HVNzbLIFQpQK+CAarJ/Zr20G2MpXaRrYqsqNKU/pzLWz2W6luWTKJILjxSpQ3ISagndVYFOqqLq0srHD0Ph3Kp0r2Lz/4K2zboracqP1ye5Kj/AKRVDeR2NIu2GnyLfzwIrZbvBTR/zpH+sXVt08/orrMfHyKKsKy1zUw0w3znFAV3DWpR4BIJ7I17Xdkeor1VSpucuBaGd60kysqxZzHJSUpKh/y0YIB33lAkn9XjF1R2Sijh6KpOrVliJ+myoYpPQhABABAHR2ba3PLJBtSjVxvzbnSkChO+qbp6SY2acrxPHaQodDXaWx5opHLyw/Ip11oCjZN9vqKxAHQap/ZMUSWq7HpcDX6aipcdj5+szXWB8Kl/bNe+IjxRdX+FLk/I6DzkerJr2f3hG1V3GeT0f1mHM5tjVPZBAD3mW9ZfunPuxOlvnK0x1fxQxZ/NUn0v/wC1E63A1NB7Z+H5Kiik9AEANthWC0qzJ2ceSSUFCGTeIoolIUqgNFc9OvcYko+62c+viJrE06MHtzfrwFKInQJ7P9K310+IgQqbj5EECYQBflh+Q2nZrEot1C1JZaSUhQDja0ICSpIOIINRWhBFdYMXx1ZQUTylbp8LiZVUrXb5NNiFbGaadaUdBcmEbCFBCqfrJWQB2KMQdKS2HVpaXoSXv5P6+X6IrMzUT7ivOpQwnaVuBRpwCCa9pEYVOTJVNL4eK93Pw/YyKtWQsJpTcqpMzOqFFL1gH9YjBCQfiA1OFTtE7xhszZpKliMfNSqe7D16v/wVZaE+5MvKdfcKlrVVSzs2ahsA1AbBFLbebO5TpxpQ1YLJDxkcxZsnNImHLTDhbvXUJlnU4lJTUkg4AE4U10xicdVO7ZzMXLFVqTpqla/eh4t/LOyZuXcl3ZvkOChIadqCCCCORrBAPZFspwatc5tDBYyjUU4wzXev2aLIqesazipYndK8rDSKYcFB8lKbhpsqa4xGDhHibOMp43E5OFl2XX7MTOJO2XaFHm564+2gpA0LpCwKkJ5oumpPK448MTcZZplmAhi8P7jheLfasirIqO6EAEATyDKFuJS44GkE8pwpKgkb7qcT2QIVJSjFuKu+wt3IK3bMs1lbZnw4ta7ylBh1I1AAAXT38YuhKMVtPP43D4rEzUujtZdq/Z95bW1Y9otBK5y46iujdDLpKa6wRc5STuhOUJcTGDoY3DSuoXT2q6/Yn5OWbZrMw26/aSVobUFBCJd4XiDVNSU4CtDtrqiEVG+bOhiKuKnTcYUrX71+yzJ/L2yXmltOTIUhxJSoaJ3EEUONzDpi51INWbONDR+LhJSjHNd6/ZTlvWTJNpUqVtAPYi62WHEqoTtUQEmg6K7o12ktjPQ0K1eTSqU7d90aaQZStxKVuBpJOLigSE8SEgk9kYNmpJxi3FXfYWhkHMWVZyluqnw68pN0EMOpSlNQSALpqSQMf/dbYOEc7nExscXiUoqnZLvRs8rbasW0Q2H5xadEVXS2hwc6lQatEHmiJSlCW1lOFoY7DN6kNva1+xb/AANk/wDpCZ+if/HiGrT7fX0Nzp9I/wCtev8A2D8DZP8A6Qmfon/x4atPt9fQdPpH/WvX/sZOWeUVnpsxMlIOFYvpqLqxgCVFSlKSKkqp37hCco6urErwmGxDxPTVlb6fgrCKzuE9n+lb66fEQIVNx8iCBMIAIWBs2MoptAoibmEjcl9YHcFRlNriUPDUXm4L6Ijm7bmXRddmXnE7lvLUO4mkG29pmOHpQd4xS8EYEYLggAgAgAgAgAgAgAgAgAgAgAgAgAgAgAgAgAgAgAgAgCez/St9dPiIEKm4+RBAmSyr1xaV3UruqBurFUqoa0UNoO0QIyjrRavtLYUmW/AotD8HymnJpd0Ruen0fNvV5uOvXFto6mtZemcBdJ7Z0HSStzz2XKmmnr61LupTeUTdQKJTU1okbANQEVHfjHVikWDK2kyqzHZs2fJaZD6WxRkhFCEmpTexOJ2gau2eWq3ZHIlSmsSqSqSs1fbmbPNwZSdbfM3JyiA2WkhSW7tS6VJAOJxvAAEUxMSpqLvdIp0gq1CUejnJ3vx7BLy7yTXZz9zFTK6lpZ2j5J/WTUV34HbSISjqux0sFjI4iF+K2o2ObJ5p2ZblXpRh1C9Ib60VcFGyoAKrS7yNVNpjMEm7NFOkYzjTdWE2mrZXy2nuStstzM6005ISejdUlBCWSLvOxSb5xxxrWtBGItNrJZmMVQlToOUakrrv/o2GXlosyM4phmz5MtpCDy2iVG8mpxChTXujM7KVkkVYGlOvR15VJX5m3y8kpZuz25qSk5bRvCi1FqqkBxPJUkhQCVA4Yg4kbolNRUU4o18DOpLEOlVm7rvyduBVdmTOjdSsNIdIrRtxN5KqgihSCK66jjSKju1Y60Wr270WDltaMvIuMsos+SU8G0qmatEpC1AG4jlVTtONcCnjE52jlZHJwdKpXjKbqStf3c+Hb67zZ5xlylnLZS1Z0qvSJUSVoOFCBhQ8YlUUYuySKMAq2JUnKo1YW5m3ZSZkJr8ylZeYRotEUABSry+XdBFapSNldcQbi08rM3I4etSrw99yi73+gwZKeTTFmzU07ISukl790JbKUquthQvCpxqTWkSiouLbSyNTFdJTxEKUakrStx7zV5G2xKTkwmVmbNlUh2oStlCkFJoTQm8VY0pUEUwjEdVuzRfi6FahT6WnUeXbmYreQiV2wuRSs6FHLUr4wQUpVd61VpTXt4Q1Pf1Sx49rBqs1m8vH0j4tDK9lh1bUtZsnoEKKfPM6Rawk0vKWTXGlRWtOMY1ktiRmng51IKdSpLWfY7JeBj5Uz0oh6VmJSWY5bN91gkuNhaqpuKSCAKUrQXdhpCVrppEsNTrShOnUk8nZPY7DTlcmXlrNlJlqQldLMBu9eaJCb7RUbovYY6qkxKSSimkszRwvSVcROnKpK0b8exmltDKKSYRLoRZ8q+rydlTjlR6Qp5aSEjnA66mtTEXKK2I2YYavUlJuo4+87LuuMWXxkrOEuUWbLuaYLJvClLtzVgfl/ZE5qMbWiamBVfEuSdRq39mneyis1Dkq4bPllNuN+eQmiiyq+QeTqUaY0UK0pSkR1oZZGwsNipRnHpHdPLvNfnQyYblnG5mVA8lmBVN3mpURWif1VJ5Q/a2AQnFJ3Wxl2jcVKpF06m9H19uJFkdIMMSz1oTrSXGxVuXZWMHXDrNDsGquPxtojEUrazM4upUqVI0KTs9sn2L1+BOfcvKUqiU3iTdSKJFTWiRsA2CInRirJIks/wBK310+IgYqbj5EECYQBa6//io6f/1mLf8Ateu04K//AFPXylURUd4cpD1FMf8AVt+4mJf4PmcyfX4/+P7IsnfVNqdMn/FMP8H4E8R1qj/7eQ4ZI201bEqbPnVefSKtOHnKujBYJ1uJGv5Sa/rRZF661ZHPxVCeDq9PR3eK/HJ/Z+AvZEWO7J220w8mi06bHYoaFyiknaCP5axEIJqdmbeMrQrYJzh3eaNFm/8AWMp7VMQhtibOP6tPkbXPB6zd6jfuCJ1N9lGierLm/MZM1c0mdkpmzXj8VSm+CVHEgfqOUV0qiVPNOLNTScHRrRxEfH13rIWMhbFuTrjkyKNyF9x7rNk3UjeSoVG+6RtiEFnnw2m5ja96KjT2zyXiLNsWiuZecec57iio8K6gOAFAOAiEndNs3aNJUoKC4Fw52JeSU4x5Y882oIVcDSAqoqK1rq2RfV1bq7PPaMlXSl0UU+24i5bycq3JyBkyVoV5TVxSAlaiFIwVQCtCSBwiuVrK3edTBTqyrVOl25ZcFkxjzd3fwLaF6t2rt6mumhTWlcK0icNyXrgaekL+2U7bcvMyGrEl7Llk2lKJXOkjkLWoJS0FAjSFITU0rdI1iuzEhZQWssyDr1MVU9nqvU7e/uEzJnLNcvaBnHgXC5eDoGBuqpza4ChSmg3CmGuIRk1LWOliMDGph+hhlbYNc+nJ+cWVl5yXccNVUC0ip1k3kKQnsoIk+jfcaEP5GhG1rpcn+Uxdy+yHEglt5l7TS7polRpUEioxGCwQCQRSMThqm5gce8Q3CatJevAYc4nqSzOqx/AMZnuR9cDT0f12r4+ZVRip7Dulq58ebIdR3wai6rtRwtDb1Tw/JVcVHeLTzdTCLSknrLmCaoTfZXSpSLw91ZGFcQqmoRbD3lqM4WPg8NWjiYcdvrvQoZeWoHJjQNC7LStWWUdU0Ws71KUK13UrjEJO7y4HQwNJxp68t6Wb9dwtxE3Sez/St9dPiIEKm4+RBAmEAWzkW61aFkLs3SpbmE1uhR53nNIlQ3ivJNKka9oi2FpR1eJwMYp4fFrEWvH+rC0rNbaIXd0KCPl6ZF3pxN7/ACxHo59hurS2Gte/hZ/8fckyqU1JSKLObdS68XdNMKQapSQKBsHbqHHk6hWkJZLV+pHCqdeu8RJWVrRvt5mdk3kvNGy51Oh5UyJVTKbyQVhK75IqrDkkHGkZUXqvLsK8RiqXtVN33da+3LKwhkOyz21t5pew4pUk7xtBEVnU9yrDtTX2LwyNthi1QzMLATPSl4KAwvBaFIJG9BvVprSoU1HlbEGp5vajzOLo1MJrU1nCX4d/r5r7Vlmysh52cZebbq0y4kuLqAE4E41PDZFFNNtWOzpGtCNGUG82sja54rJeE2uZufm6g2kOAgit3VStQcDsidRPWuU6JrQ6JU7+9nkKmSVtGTm2XxW6lVFjeg4LFNuBJHECIJ6rub2LoKtRlD6cyxc8U60w2WWaaScUl14g60tgJR2FSajilW+LatlkuJyNE05zlry2QyXN7SsrEsZ6bdDTCLyyK6wABUAqJOwVEU2byR2q1eFGOtN5FtZ2smpmdcYMq2HAhKwrziE0JIpzlCvZF1WLbTRwdF4mnQUukdr9z/ApsZDTLMtMuzzdG2WHCygvA3XCU8oBCiKUrUbTTCK+jaTbN6WPpTqRjRebau7cPEasjMn5hqyJ1hxu688HdGgqTVVWkgbaCpwxpFkYvUaNHF4inPFQnF3Std+Iu5AZQrs99chPpusOG6pK6ENqUBr1i4oEV2ajvrGEtV2Zt47DrEQVejtX3/tcDOdzbJbn1IISZR1DgZUpyl1wpJQ2aG8SmhI11A2msZ6O0rcCtaTlKgn/AJJq+W1dvYLCs3Fohd0y1B8vSIu0+VW9q27+EQ1Jdhu/yeGtfW8LO5t8rJrTNSdlSahMuMiq1oPJUsJPJQomhABXj0DWDGZPJRWdjXwsdSU8VV91PZyvxGPLiwJh2ypJltu86wlrSoCk1TdZIVtoaHDCsTlF6iXYaeCxFOGKnOTyd7fUqWybJeml6OXbLi6E3QQMBSpqSBtEU2cskd+tWhSjrTdkWvnjsd55qWW0i+iXQ6XSFJ5Ao2akVqearVui6qnkzhaJrQhOSk7OTVu/aU5FJ6ItHMnZDyH1TKm6MLZWlLhIopWkRgBWvxFbNkW0k73OHpitBw6NP3k9ngxLyzsd6XmXC82UBxxxSDUEKTfOIoTvEVtNPM6ODrQqUkovYlf6GijBtk9n+lb66fEQIVNx8iCBMIAIAnXOuKTdLqyn5JWSO6sCCpwTukvoQQJnlIxZGD2MmT6bWUkFJII1EGhHbAw0mrM+YWQPIWQPYGQJgYCBk8pGLIwFIWQCkLIHsZMnlIxZGCdybcUm6pxZSPilRI7q0jJFQindIhgTPKRiyMHsZMnlIxZGD2MmTykYsjB7GbAIGSez/St9dPiIEKm4+Rj1jF0TCsLoBWF0ArC6AVhdAKwugFYXQCsLoBWF0ArC6AVhdAKwugFYXQCsLoBWF0ArC6AVhdAKwugFYXQCsLoBWF0ArC6AVhdAKwugFYXQCsLoBWF0DIs8+db66fEQuiFTcfIsmLzhhABABABABABABABABABABABABABABABABABABABABABABABABABAH2zzk9I8YGH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1676400"/>
            <a:ext cx="6934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+mj-lt"/>
                <a:ea typeface="Open Sans" charset="0"/>
                <a:cs typeface="Open Sans" charset="0"/>
              </a:rPr>
              <a:t>			</a:t>
            </a:r>
            <a:r>
              <a:rPr lang="en-US" sz="2100" b="1" dirty="0" smtClean="0">
                <a:latin typeface="+mj-lt"/>
                <a:ea typeface="Open Sans" charset="0"/>
                <a:cs typeface="Open Sans" charset="0"/>
              </a:rPr>
              <a:t># of Books	Overlap w/CIC</a:t>
            </a:r>
          </a:p>
          <a:p>
            <a:r>
              <a:rPr lang="en-US" sz="2100" dirty="0" smtClean="0">
                <a:latin typeface="+mj-lt"/>
                <a:ea typeface="Open Sans" charset="0"/>
                <a:cs typeface="Open Sans" charset="0"/>
              </a:rPr>
              <a:t>PURDUE		0.9m		0.93</a:t>
            </a:r>
          </a:p>
          <a:p>
            <a:r>
              <a:rPr lang="en-US" sz="2100" dirty="0" smtClean="0">
                <a:latin typeface="+mj-lt"/>
                <a:ea typeface="Open Sans" charset="0"/>
                <a:cs typeface="Open Sans" charset="0"/>
              </a:rPr>
              <a:t>NEBRASKA		1.2m		0.93</a:t>
            </a:r>
          </a:p>
          <a:p>
            <a:r>
              <a:rPr lang="en-US" sz="2100" dirty="0" smtClean="0">
                <a:latin typeface="+mj-lt"/>
                <a:ea typeface="Open Sans" charset="0"/>
                <a:cs typeface="Open Sans" charset="0"/>
              </a:rPr>
              <a:t>IOWA			2.1m		0.89</a:t>
            </a:r>
          </a:p>
          <a:p>
            <a:r>
              <a:rPr lang="en-US" sz="2100" dirty="0" smtClean="0">
                <a:latin typeface="+mj-lt"/>
                <a:ea typeface="Open Sans" charset="0"/>
                <a:cs typeface="Open Sans" charset="0"/>
              </a:rPr>
              <a:t>MICH STATE		2.0m		0.88</a:t>
            </a:r>
          </a:p>
          <a:p>
            <a:r>
              <a:rPr lang="en-US" sz="2100" dirty="0" smtClean="0">
                <a:latin typeface="+mj-lt"/>
                <a:ea typeface="Open Sans" charset="0"/>
                <a:cs typeface="Open Sans" charset="0"/>
              </a:rPr>
              <a:t>PENN STATE		2.1m		0.85</a:t>
            </a:r>
          </a:p>
          <a:p>
            <a:r>
              <a:rPr lang="en-US" sz="2100" dirty="0" smtClean="0">
                <a:latin typeface="+mj-lt"/>
                <a:ea typeface="Open Sans" charset="0"/>
                <a:cs typeface="Open Sans" charset="0"/>
              </a:rPr>
              <a:t>NORTHWESTERN	2.0m		0.83</a:t>
            </a:r>
          </a:p>
          <a:p>
            <a:r>
              <a:rPr lang="en-US" sz="2100" b="1" dirty="0" smtClean="0">
                <a:solidFill>
                  <a:srgbClr val="C00000"/>
                </a:solidFill>
                <a:latin typeface="+mj-lt"/>
                <a:ea typeface="Open Sans" charset="0"/>
                <a:cs typeface="Open Sans" charset="0"/>
              </a:rPr>
              <a:t>OHIO STATE		2.7m		0.83</a:t>
            </a:r>
          </a:p>
          <a:p>
            <a:r>
              <a:rPr lang="en-US" sz="2100" dirty="0" smtClean="0">
                <a:latin typeface="+mj-lt"/>
                <a:ea typeface="Open Sans" charset="0"/>
                <a:cs typeface="Open Sans" charset="0"/>
              </a:rPr>
              <a:t>INDIANA		3.0m		0.83</a:t>
            </a:r>
          </a:p>
          <a:p>
            <a:r>
              <a:rPr lang="en-US" sz="2100" dirty="0" smtClean="0">
                <a:latin typeface="+mj-lt"/>
                <a:ea typeface="Open Sans" charset="0"/>
                <a:cs typeface="Open Sans" charset="0"/>
              </a:rPr>
              <a:t>MINNESOTA		2.9m		0.81</a:t>
            </a:r>
          </a:p>
          <a:p>
            <a:r>
              <a:rPr lang="en-US" sz="2100" dirty="0" smtClean="0">
                <a:latin typeface="+mj-lt"/>
                <a:ea typeface="Open Sans" charset="0"/>
                <a:cs typeface="Open Sans" charset="0"/>
              </a:rPr>
              <a:t>WISCONSIN		3.9m		0.80</a:t>
            </a:r>
          </a:p>
          <a:p>
            <a:r>
              <a:rPr lang="en-US" sz="2100" dirty="0" smtClean="0">
                <a:latin typeface="+mj-lt"/>
                <a:ea typeface="Open Sans" charset="0"/>
                <a:cs typeface="Open Sans" charset="0"/>
              </a:rPr>
              <a:t>ILLINOIS			3.8m		0.79</a:t>
            </a:r>
          </a:p>
          <a:p>
            <a:r>
              <a:rPr lang="en-US" sz="2100" dirty="0" smtClean="0">
                <a:latin typeface="+mj-lt"/>
                <a:ea typeface="Open Sans" charset="0"/>
                <a:cs typeface="Open Sans" charset="0"/>
              </a:rPr>
              <a:t>MICHIGAN		3.9m		0.76</a:t>
            </a:r>
          </a:p>
          <a:p>
            <a:r>
              <a:rPr lang="en-US" sz="2100" dirty="0" smtClean="0">
                <a:latin typeface="+mj-lt"/>
                <a:ea typeface="Open Sans" charset="0"/>
                <a:cs typeface="Open Sans" charset="0"/>
              </a:rPr>
              <a:t>CHICAGO		4.1m		0.76</a:t>
            </a:r>
            <a:endParaRPr lang="en-US" sz="2100" dirty="0">
              <a:latin typeface="+mj-lt"/>
              <a:ea typeface="Open Sans" charset="0"/>
              <a:cs typeface="Open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295400"/>
            <a:ext cx="663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Open Sans" charset="0"/>
                <a:ea typeface="Open Sans" charset="0"/>
                <a:cs typeface="Open Sans" charset="0"/>
              </a:rPr>
              <a:t>% of local collection held by at least 1 other CIC member</a:t>
            </a:r>
            <a:endParaRPr lang="en-US" b="1" dirty="0">
              <a:solidFill>
                <a:srgbClr val="C00000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LC-Research-Template">
  <a:themeElements>
    <a:clrScheme name="Hyperlink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000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11973</TotalTime>
  <Words>1078</Words>
  <Application>Microsoft Office PowerPoint</Application>
  <PresentationFormat>On-screen Show (4:3)</PresentationFormat>
  <Paragraphs>366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Open Sans Semibold</vt:lpstr>
      <vt:lpstr>Segoe UI</vt:lpstr>
      <vt:lpstr>Open Sans</vt:lpstr>
      <vt:lpstr>Calibri</vt:lpstr>
      <vt:lpstr>OCLC-Research-Template</vt:lpstr>
      <vt:lpstr>Right-scaling Stewardship</vt:lpstr>
      <vt:lpstr>Roadmap</vt:lpstr>
      <vt:lpstr>Background: OSU/CIC print book study</vt:lpstr>
      <vt:lpstr>The print book landscape</vt:lpstr>
      <vt:lpstr>Slide 5</vt:lpstr>
      <vt:lpstr>OSU print book collection &amp; CIC print book resource</vt:lpstr>
      <vt:lpstr>Size (distinct print book publications)</vt:lpstr>
      <vt:lpstr>Bilateral overlap</vt:lpstr>
      <vt:lpstr>Comparison to CIC collective print book resource</vt:lpstr>
      <vt:lpstr>OSU: Rare &amp; core print book assets</vt:lpstr>
      <vt:lpstr>CIC: Rare &amp; core print book assets</vt:lpstr>
      <vt:lpstr>CIC rare &amp; core: Language</vt:lpstr>
      <vt:lpstr>CIC rare &amp; core: Age</vt:lpstr>
      <vt:lpstr>CIC rare &amp; core: Subject</vt:lpstr>
      <vt:lpstr>Slide 15</vt:lpstr>
      <vt:lpstr>“Centers of distinction”</vt:lpstr>
      <vt:lpstr>Slide 17</vt:lpstr>
      <vt:lpstr>Centers of Distinction</vt:lpstr>
      <vt:lpstr>        Shared Centers</vt:lpstr>
      <vt:lpstr>Takeaways …</vt:lpstr>
      <vt:lpstr>Optimizing supply &amp; demand</vt:lpstr>
      <vt:lpstr>CIC Inter-lending Activity</vt:lpstr>
      <vt:lpstr>Alternative Supply Chain: HathiTrust</vt:lpstr>
      <vt:lpstr>Takeaways …</vt:lpstr>
      <vt:lpstr>Key insights and implications</vt:lpstr>
      <vt:lpstr>Key Insights</vt:lpstr>
      <vt:lpstr>Slide 27</vt:lpstr>
      <vt:lpstr>Slide 28</vt:lpstr>
      <vt:lpstr>Symposium Roadmap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Right-scaling Stewardship</dc:title>
  <dc:creator>Constance Malpas, Brian Lavoie</dc:creator>
  <cp:lastModifiedBy>Windows User</cp:lastModifiedBy>
  <cp:revision>389</cp:revision>
  <dcterms:created xsi:type="dcterms:W3CDTF">2013-09-10T20:45:21Z</dcterms:created>
  <dcterms:modified xsi:type="dcterms:W3CDTF">2014-04-02T10:29:48Z</dcterms:modified>
</cp:coreProperties>
</file>