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0"/>
  </p:notesMasterIdLst>
  <p:handoutMasterIdLst>
    <p:handoutMasterId r:id="rId41"/>
  </p:handoutMasterIdLst>
  <p:sldIdLst>
    <p:sldId id="256" r:id="rId2"/>
    <p:sldId id="296" r:id="rId3"/>
    <p:sldId id="297" r:id="rId4"/>
    <p:sldId id="302" r:id="rId5"/>
    <p:sldId id="298" r:id="rId6"/>
    <p:sldId id="305" r:id="rId7"/>
    <p:sldId id="299" r:id="rId8"/>
    <p:sldId id="307" r:id="rId9"/>
    <p:sldId id="306" r:id="rId10"/>
    <p:sldId id="308" r:id="rId11"/>
    <p:sldId id="309" r:id="rId12"/>
    <p:sldId id="312" r:id="rId13"/>
    <p:sldId id="313" r:id="rId14"/>
    <p:sldId id="314" r:id="rId15"/>
    <p:sldId id="317" r:id="rId16"/>
    <p:sldId id="319" r:id="rId17"/>
    <p:sldId id="315" r:id="rId18"/>
    <p:sldId id="316" r:id="rId19"/>
    <p:sldId id="320" r:id="rId20"/>
    <p:sldId id="323" r:id="rId21"/>
    <p:sldId id="325" r:id="rId22"/>
    <p:sldId id="326" r:id="rId23"/>
    <p:sldId id="324" r:id="rId24"/>
    <p:sldId id="327" r:id="rId25"/>
    <p:sldId id="321" r:id="rId26"/>
    <p:sldId id="330" r:id="rId27"/>
    <p:sldId id="332" r:id="rId28"/>
    <p:sldId id="331" r:id="rId29"/>
    <p:sldId id="353" r:id="rId30"/>
    <p:sldId id="356" r:id="rId31"/>
    <p:sldId id="354" r:id="rId32"/>
    <p:sldId id="329" r:id="rId33"/>
    <p:sldId id="328" r:id="rId34"/>
    <p:sldId id="357" r:id="rId35"/>
    <p:sldId id="337" r:id="rId36"/>
    <p:sldId id="350" r:id="rId37"/>
    <p:sldId id="355" r:id="rId38"/>
    <p:sldId id="352" r:id="rId39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DEBEF48E-EF63-45E5-84B6-E57251E89F4F}">
          <p14:sldIdLst>
            <p14:sldId id="256"/>
            <p14:sldId id="296"/>
            <p14:sldId id="297"/>
            <p14:sldId id="302"/>
            <p14:sldId id="298"/>
            <p14:sldId id="305"/>
            <p14:sldId id="299"/>
            <p14:sldId id="307"/>
            <p14:sldId id="306"/>
            <p14:sldId id="308"/>
            <p14:sldId id="309"/>
            <p14:sldId id="312"/>
            <p14:sldId id="313"/>
            <p14:sldId id="314"/>
            <p14:sldId id="317"/>
            <p14:sldId id="319"/>
            <p14:sldId id="315"/>
            <p14:sldId id="316"/>
            <p14:sldId id="320"/>
            <p14:sldId id="323"/>
            <p14:sldId id="325"/>
            <p14:sldId id="326"/>
            <p14:sldId id="324"/>
            <p14:sldId id="327"/>
            <p14:sldId id="321"/>
            <p14:sldId id="330"/>
            <p14:sldId id="332"/>
            <p14:sldId id="331"/>
            <p14:sldId id="353"/>
            <p14:sldId id="356"/>
            <p14:sldId id="354"/>
            <p14:sldId id="329"/>
            <p14:sldId id="328"/>
            <p14:sldId id="357"/>
            <p14:sldId id="337"/>
            <p14:sldId id="350"/>
            <p14:sldId id="355"/>
            <p14:sldId id="35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2" autoAdjust="0"/>
    <p:restoredTop sz="94621" autoAdjust="0"/>
  </p:normalViewPr>
  <p:slideViewPr>
    <p:cSldViewPr>
      <p:cViewPr varScale="1">
        <p:scale>
          <a:sx n="111" d="100"/>
          <a:sy n="111" d="100"/>
        </p:scale>
        <p:origin x="-16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dybreeding:Dropbox:SCS%20Team%20Folders:Active%20Customers:Maine%20Shared%20Collection%20Strategy%20(MSCS):Work%20Area:Summary%20Presentation%20Materials:Filtered-Titles-by-Holdings-Level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Macintosh%20HD:Users:andybreeding:Dropbox:SCS%20Team%20Folders:Active%20Customers:Maine%20Shared%20Collection%20Strategy%20(MSCS):Work%20Area:Summary%20Presentation%20Materials:Filtered-Titles-by-Holdings-Level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Macintosh%20HD:Users:andybreeding:Dropbox:SCS%20Team%20Folders:Active%20Customers:Maine%20Shared%20Collection%20Strategy%20(MSCS):Work%20Area:Summary%20Presentation%20Materials:Filtered-Titles-by-Holdings-Level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Macintosh%20HD:Users:andybreeding:Dropbox:SCS%20Team%20Folders:Active%20Customers:Maine%20Shared%20Collection%20Strategy%20(MSCS):Work%20Area:Shared%20Print%20Scenarios:Scope-Excercise:In-Scope-Counts-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plotArea>
      <c:layout>
        <c:manualLayout>
          <c:layoutTarget val="inner"/>
          <c:xMode val="edge"/>
          <c:yMode val="edge"/>
          <c:x val="0.18853451756156644"/>
          <c:y val="7.0171060966139953E-2"/>
          <c:w val="0.80378136943408462"/>
          <c:h val="0.81805273303492698"/>
        </c:manualLayout>
      </c:layout>
      <c:barChart>
        <c:barDir val="col"/>
        <c:grouping val="stacked"/>
        <c:ser>
          <c:idx val="0"/>
          <c:order val="0"/>
          <c:tx>
            <c:strRef>
              <c:f>'Filtered-Titles-by-Holdings-Lev'!$B$26</c:f>
              <c:strCache>
                <c:ptCount val="1"/>
                <c:pt idx="0">
                  <c:v>4 plus Circulations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'Filtered-Titles-by-Holdings-Lev'!$A$27:$A$29</c:f>
              <c:strCache>
                <c:ptCount val="3"/>
                <c:pt idx="0">
                  <c:v>1</c:v>
                </c:pt>
                <c:pt idx="1">
                  <c:v>2</c:v>
                </c:pt>
                <c:pt idx="2">
                  <c:v>3+</c:v>
                </c:pt>
              </c:strCache>
            </c:strRef>
          </c:cat>
          <c:val>
            <c:numRef>
              <c:f>'Filtered-Titles-by-Holdings-Lev'!$B$27:$B$29</c:f>
              <c:numCache>
                <c:formatCode>_(* #,##0_);_(* \(#,##0\);_(* "-"??_);_(@_)</c:formatCode>
                <c:ptCount val="3"/>
                <c:pt idx="0">
                  <c:v>295425</c:v>
                </c:pt>
                <c:pt idx="1">
                  <c:v>208430</c:v>
                </c:pt>
                <c:pt idx="2">
                  <c:v>393391</c:v>
                </c:pt>
              </c:numCache>
            </c:numRef>
          </c:val>
        </c:ser>
        <c:ser>
          <c:idx val="1"/>
          <c:order val="1"/>
          <c:tx>
            <c:strRef>
              <c:f>'Filtered-Titles-by-Holdings-Lev'!$C$26</c:f>
              <c:strCache>
                <c:ptCount val="1"/>
                <c:pt idx="0">
                  <c:v>1-3 Circulations</c:v>
                </c:pt>
              </c:strCache>
            </c:strRef>
          </c:tx>
          <c:dLbls>
            <c:numFmt formatCode="#,##0" sourceLinked="0"/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'Filtered-Titles-by-Holdings-Lev'!$A$27:$A$29</c:f>
              <c:strCache>
                <c:ptCount val="3"/>
                <c:pt idx="0">
                  <c:v>1</c:v>
                </c:pt>
                <c:pt idx="1">
                  <c:v>2</c:v>
                </c:pt>
                <c:pt idx="2">
                  <c:v>3+</c:v>
                </c:pt>
              </c:strCache>
            </c:strRef>
          </c:cat>
          <c:val>
            <c:numRef>
              <c:f>'Filtered-Titles-by-Holdings-Lev'!$C$27:$C$29</c:f>
              <c:numCache>
                <c:formatCode>General</c:formatCode>
                <c:ptCount val="3"/>
                <c:pt idx="0">
                  <c:v>341231</c:v>
                </c:pt>
                <c:pt idx="1">
                  <c:v>232054</c:v>
                </c:pt>
                <c:pt idx="2">
                  <c:v>403284</c:v>
                </c:pt>
              </c:numCache>
            </c:numRef>
          </c:val>
        </c:ser>
        <c:ser>
          <c:idx val="2"/>
          <c:order val="2"/>
          <c:tx>
            <c:strRef>
              <c:f>'Filtered-Titles-by-Holdings-Lev'!$D$26</c:f>
              <c:strCache>
                <c:ptCount val="1"/>
                <c:pt idx="0">
                  <c:v>Zero Circulations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'Filtered-Titles-by-Holdings-Lev'!$A$27:$A$29</c:f>
              <c:strCache>
                <c:ptCount val="3"/>
                <c:pt idx="0">
                  <c:v>1</c:v>
                </c:pt>
                <c:pt idx="1">
                  <c:v>2</c:v>
                </c:pt>
                <c:pt idx="2">
                  <c:v>3+</c:v>
                </c:pt>
              </c:strCache>
            </c:strRef>
          </c:cat>
          <c:val>
            <c:numRef>
              <c:f>'Filtered-Titles-by-Holdings-Lev'!$D$27:$D$29</c:f>
              <c:numCache>
                <c:formatCode>_(* #,##0_);_(* \(#,##0\);_(* "-"??_);_(@_)</c:formatCode>
                <c:ptCount val="3"/>
                <c:pt idx="0">
                  <c:v>374062</c:v>
                </c:pt>
                <c:pt idx="1">
                  <c:v>204219</c:v>
                </c:pt>
                <c:pt idx="2">
                  <c:v>267658</c:v>
                </c:pt>
              </c:numCache>
            </c:numRef>
          </c:val>
        </c:ser>
        <c:gapWidth val="35"/>
        <c:overlap val="100"/>
        <c:axId val="173371776"/>
        <c:axId val="173374464"/>
      </c:barChart>
      <c:catAx>
        <c:axId val="173371776"/>
        <c:scaling>
          <c:orientation val="minMax"/>
        </c:scaling>
        <c:axPos val="b"/>
        <c:numFmt formatCode="General" sourceLinked="0"/>
        <c:tickLblPos val="nextTo"/>
        <c:crossAx val="173374464"/>
        <c:crosses val="autoZero"/>
        <c:auto val="1"/>
        <c:lblAlgn val="ctr"/>
        <c:lblOffset val="100"/>
      </c:catAx>
      <c:valAx>
        <c:axId val="173374464"/>
        <c:scaling>
          <c:orientation val="minMax"/>
        </c:scaling>
        <c:axPos val="l"/>
        <c:majorGridlines/>
        <c:numFmt formatCode="_(* #,##0_);_(* \(#,##0\);_(* &quot;-&quot;??_);_(@_)" sourceLinked="1"/>
        <c:tickLblPos val="nextTo"/>
        <c:crossAx val="17337177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47039068913207222"/>
          <c:y val="1.7725437166112284E-2"/>
          <c:w val="0.23825770133996421"/>
          <c:h val="0.39075223940799086"/>
        </c:manualLayout>
      </c:layout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/>
              <a:t>Step One – Needs Further Examination</a:t>
            </a:r>
            <a:r>
              <a:rPr lang="en-US" sz="2000" baseline="0" dirty="0" smtClean="0"/>
              <a:t> / Commit to Retain</a:t>
            </a:r>
            <a:endParaRPr lang="en-US" sz="2000" dirty="0"/>
          </a:p>
        </c:rich>
      </c:tx>
    </c:title>
    <c:plotArea>
      <c:layout>
        <c:manualLayout>
          <c:layoutTarget val="inner"/>
          <c:xMode val="edge"/>
          <c:yMode val="edge"/>
          <c:x val="0.11940573053368329"/>
          <c:y val="8.962949688385817E-2"/>
          <c:w val="0.86670538057742863"/>
          <c:h val="0.7803273228823735"/>
        </c:manualLayout>
      </c:layout>
      <c:barChart>
        <c:barDir val="col"/>
        <c:grouping val="clustered"/>
        <c:ser>
          <c:idx val="0"/>
          <c:order val="0"/>
          <c:tx>
            <c:strRef>
              <c:f>'Filtered-Titles-by-Holdings-Lev'!$B$20</c:f>
              <c:strCache>
                <c:ptCount val="1"/>
                <c:pt idx="0">
                  <c:v>Circulating Title Holdings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dLbls>
            <c:dLbl>
              <c:idx val="0"/>
              <c:layout>
                <c:manualLayout>
                  <c:x val="-4.1666666666666701E-3"/>
                  <c:y val="0.4537260795751060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1666666666667698E-3"/>
                  <c:y val="0.2720669688053323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Step 2</a:t>
                    </a:r>
                  </a:p>
                  <a:p>
                    <a:r>
                      <a:rPr lang="en-US" dirty="0" smtClean="0"/>
                      <a:t> </a:t>
                    </a:r>
                    <a:r>
                      <a:rPr lang="en-US" sz="1800" b="0" i="0" u="none" strike="noStrike" baseline="0" dirty="0" smtClean="0">
                        <a:effectLst/>
                      </a:rPr>
                      <a:t>1,117,468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185067526416085E-16"/>
                  <c:y val="0.43843269735093404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aseline="0"/>
                </a:pPr>
                <a:endParaRPr lang="en-US"/>
              </a:p>
            </c:txPr>
            <c:dLblPos val="inBase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'Filtered-Titles-by-Holdings-Lev'!$A$21:$A$22</c:f>
              <c:strCache>
                <c:ptCount val="2"/>
                <c:pt idx="0">
                  <c:v>1-2</c:v>
                </c:pt>
                <c:pt idx="1">
                  <c:v>3+</c:v>
                </c:pt>
              </c:strCache>
            </c:strRef>
          </c:cat>
          <c:val>
            <c:numRef>
              <c:f>'Filtered-Titles-by-Holdings-Lev'!$B$21:$B$22</c:f>
              <c:numCache>
                <c:formatCode>_(* #,##0_);_(* \(#,##0\);_(* "-"??_);_(@_)</c:formatCode>
                <c:ptCount val="2"/>
                <c:pt idx="0">
                  <c:v>1655421</c:v>
                </c:pt>
                <c:pt idx="1">
                  <c:v>1064333</c:v>
                </c:pt>
              </c:numCache>
            </c:numRef>
          </c:val>
        </c:ser>
        <c:gapWidth val="30"/>
        <c:overlap val="100"/>
        <c:axId val="86048768"/>
        <c:axId val="86050688"/>
      </c:barChart>
      <c:catAx>
        <c:axId val="860487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sz="1600" b="0" dirty="0" smtClean="0"/>
                  <a:t>Number of MSCS Libraries</a:t>
                </a:r>
                <a:r>
                  <a:rPr lang="en-US" sz="1600" b="0" baseline="0" dirty="0" smtClean="0"/>
                  <a:t> Holding Title</a:t>
                </a:r>
                <a:endParaRPr lang="en-US" sz="1600" b="0" dirty="0"/>
              </a:p>
            </c:rich>
          </c:tx>
        </c:title>
        <c:numFmt formatCode="General" sourceLinked="0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6050688"/>
        <c:crosses val="autoZero"/>
        <c:auto val="1"/>
        <c:lblAlgn val="ctr"/>
        <c:lblOffset val="100"/>
      </c:catAx>
      <c:valAx>
        <c:axId val="86050688"/>
        <c:scaling>
          <c:orientation val="minMax"/>
        </c:scaling>
        <c:axPos val="l"/>
        <c:majorGridlines/>
        <c:numFmt formatCode="_(* #,##0_);_(* \(#,##0\);_(* &quot;-&quot;??_);_(@_)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6048768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01684164479398"/>
          <c:y val="9.148134900573765E-2"/>
          <c:w val="0.86670538057742863"/>
          <c:h val="0.7803273228823735"/>
        </c:manualLayout>
      </c:layout>
      <c:barChart>
        <c:barDir val="col"/>
        <c:grouping val="clustered"/>
        <c:ser>
          <c:idx val="0"/>
          <c:order val="0"/>
          <c:tx>
            <c:strRef>
              <c:f>'Filtered-Titles-by-Holdings-Lev'!$B$20</c:f>
              <c:strCache>
                <c:ptCount val="1"/>
                <c:pt idx="0">
                  <c:v>Circulating Title Holdings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dLbls>
            <c:dLbl>
              <c:idx val="0"/>
              <c:layout>
                <c:manualLayout>
                  <c:x val="-4.1666666666666701E-3"/>
                  <c:y val="0.4537260795751060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1666666666667698E-3"/>
                  <c:y val="0.2720669688053323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185067526416085E-16"/>
                  <c:y val="0.43843269735093404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aseline="0"/>
                </a:pPr>
                <a:endParaRPr lang="en-US"/>
              </a:p>
            </c:txPr>
            <c:dLblPos val="inBase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'Filtered-Titles-by-Holdings-Lev'!$A$21:$A$22</c:f>
              <c:strCache>
                <c:ptCount val="2"/>
                <c:pt idx="0">
                  <c:v>1-2</c:v>
                </c:pt>
                <c:pt idx="1">
                  <c:v>3+</c:v>
                </c:pt>
              </c:strCache>
            </c:strRef>
          </c:cat>
          <c:val>
            <c:numRef>
              <c:f>'Filtered-Titles-by-Holdings-Lev'!$B$21:$B$22</c:f>
              <c:numCache>
                <c:formatCode>_(* #,##0_);_(* \(#,##0\);_(* "-"??_);_(@_)</c:formatCode>
                <c:ptCount val="2"/>
                <c:pt idx="0">
                  <c:v>1655421</c:v>
                </c:pt>
                <c:pt idx="1">
                  <c:v>1064333</c:v>
                </c:pt>
              </c:numCache>
            </c:numRef>
          </c:val>
        </c:ser>
        <c:gapWidth val="40"/>
        <c:overlap val="100"/>
        <c:axId val="86161664"/>
        <c:axId val="173607936"/>
      </c:barChart>
      <c:catAx>
        <c:axId val="8616166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73607936"/>
        <c:crosses val="autoZero"/>
        <c:auto val="1"/>
        <c:lblAlgn val="ctr"/>
        <c:lblOffset val="100"/>
      </c:catAx>
      <c:valAx>
        <c:axId val="173607936"/>
        <c:scaling>
          <c:orientation val="minMax"/>
        </c:scaling>
        <c:axPos val="l"/>
        <c:majorGridlines/>
        <c:numFmt formatCode="_(* #,##0_);_(* \(#,##0\);_(* &quot;-&quot;??_);_(@_)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6161664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>
        <c:manualLayout>
          <c:layoutTarget val="inner"/>
          <c:xMode val="edge"/>
          <c:yMode val="edge"/>
          <c:x val="9.1958598577130277E-2"/>
          <c:y val="1.7387993955276099E-2"/>
          <c:w val="0.90895245044800477"/>
          <c:h val="0.93077974808338504"/>
        </c:manualLayout>
      </c:layout>
      <c:barChart>
        <c:barDir val="col"/>
        <c:grouping val="clustered"/>
        <c:ser>
          <c:idx val="0"/>
          <c:order val="0"/>
          <c:tx>
            <c:v>Title-Holdings</c:v>
          </c:tx>
          <c:spPr>
            <a:ln w="9525" cmpd="sng"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-1.9011850345799924E-2"/>
                  <c:y val="2.4149991604550201E-3"/>
                </c:manualLayout>
              </c:layout>
              <c:showVal val="1"/>
            </c:dLbl>
            <c:dLbl>
              <c:idx val="1"/>
              <c:layout>
                <c:manualLayout>
                  <c:x val="-2.2180492070099811E-2"/>
                  <c:y val="4.4274473145850387E-17"/>
                </c:manualLayout>
              </c:layout>
              <c:showVal val="1"/>
            </c:dLbl>
            <c:dLbl>
              <c:idx val="2"/>
              <c:layout>
                <c:manualLayout>
                  <c:x val="-3.3270738105149716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-2.2180492070099811E-2"/>
                  <c:y val="2.4149991604550201E-3"/>
                </c:manualLayout>
              </c:layout>
              <c:showVal val="1"/>
            </c:dLbl>
            <c:dLbl>
              <c:idx val="4"/>
              <c:layout>
                <c:manualLayout>
                  <c:x val="-2.8517775518699835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-2.69334546565498E-2"/>
                  <c:y val="-8.8548946291700873E-17"/>
                </c:manualLayout>
              </c:layout>
              <c:showVal val="1"/>
            </c:dLbl>
            <c:dLbl>
              <c:idx val="6"/>
              <c:layout>
                <c:manualLayout>
                  <c:x val="-2.05961712079498E-2"/>
                  <c:y val="-8.8548946291700873E-17"/>
                </c:manualLayout>
              </c:layout>
              <c:showVal val="1"/>
            </c:dLbl>
            <c:dLbl>
              <c:idx val="7"/>
              <c:layout>
                <c:manualLayout>
                  <c:x val="-2.5349133794399899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Sheet1!$I$12:$I$19</c:f>
              <c:strCache>
                <c:ptCount val="8"/>
                <c:pt idx="0">
                  <c:v>Zero</c:v>
                </c:pt>
                <c:pt idx="1">
                  <c:v>0-1</c:v>
                </c:pt>
                <c:pt idx="2">
                  <c:v>1-3</c:v>
                </c:pt>
                <c:pt idx="3">
                  <c:v>3-5</c:v>
                </c:pt>
                <c:pt idx="4">
                  <c:v>5-7</c:v>
                </c:pt>
                <c:pt idx="5">
                  <c:v>7-10</c:v>
                </c:pt>
                <c:pt idx="6">
                  <c:v>10-15</c:v>
                </c:pt>
                <c:pt idx="7">
                  <c:v>&gt; 15</c:v>
                </c:pt>
              </c:strCache>
            </c:strRef>
          </c:cat>
          <c:val>
            <c:numRef>
              <c:f>Sheet1!$J$12:$J$19</c:f>
              <c:numCache>
                <c:formatCode>_(* #,##0_);_(* \(#,##0\);_(* "-"??_);_(@_)</c:formatCode>
                <c:ptCount val="8"/>
                <c:pt idx="0">
                  <c:v>32349</c:v>
                </c:pt>
                <c:pt idx="1">
                  <c:v>136711</c:v>
                </c:pt>
                <c:pt idx="2">
                  <c:v>216401</c:v>
                </c:pt>
                <c:pt idx="3">
                  <c:v>132924</c:v>
                </c:pt>
                <c:pt idx="4">
                  <c:v>81336</c:v>
                </c:pt>
                <c:pt idx="5">
                  <c:v>70691</c:v>
                </c:pt>
                <c:pt idx="6">
                  <c:v>54911</c:v>
                </c:pt>
                <c:pt idx="7">
                  <c:v>53871</c:v>
                </c:pt>
              </c:numCache>
            </c:numRef>
          </c:val>
        </c:ser>
        <c:gapWidth val="20"/>
        <c:axId val="152737664"/>
        <c:axId val="152739200"/>
      </c:barChart>
      <c:lineChart>
        <c:grouping val="standard"/>
        <c:ser>
          <c:idx val="1"/>
          <c:order val="1"/>
          <c:tx>
            <c:v>Title-Sets</c:v>
          </c:tx>
          <c:marker>
            <c:symbol val="diamond"/>
            <c:size val="7"/>
            <c:spPr>
              <a:ln w="19050"/>
            </c:spPr>
          </c:marker>
          <c:dLbls>
            <c:dLbl>
              <c:idx val="0"/>
              <c:layout>
                <c:manualLayout>
                  <c:x val="-4.4615099226514666E-2"/>
                  <c:y val="-4.67836679881974E-2"/>
                </c:manualLayout>
              </c:layout>
              <c:showVal val="1"/>
            </c:dLbl>
            <c:dLbl>
              <c:idx val="1"/>
              <c:layout>
                <c:manualLayout>
                  <c:x val="-4.0636208368382797E-2"/>
                  <c:y val="-4.5903809632652066E-2"/>
                </c:manualLayout>
              </c:layout>
              <c:showVal val="1"/>
            </c:dLbl>
            <c:dLbl>
              <c:idx val="2"/>
              <c:layout>
                <c:manualLayout>
                  <c:x val="-3.9511494252873598E-2"/>
                  <c:y val="-3.2948929159802402E-2"/>
                </c:manualLayout>
              </c:layout>
              <c:showVal val="1"/>
            </c:dLbl>
            <c:dLbl>
              <c:idx val="3"/>
              <c:layout>
                <c:manualLayout>
                  <c:x val="-2.7538314176245235E-2"/>
                  <c:y val="-4.2833607907743175E-2"/>
                </c:manualLayout>
              </c:layout>
              <c:showVal val="1"/>
            </c:dLbl>
            <c:dLbl>
              <c:idx val="4"/>
              <c:layout>
                <c:manualLayout>
                  <c:x val="-3.2327586206896478E-2"/>
                  <c:y val="-4.1186161449752887E-2"/>
                </c:manualLayout>
              </c:layout>
              <c:showVal val="1"/>
            </c:dLbl>
            <c:dLbl>
              <c:idx val="5"/>
              <c:layout>
                <c:manualLayout>
                  <c:x val="-4.4965895310322898E-2"/>
                  <c:y val="-4.4031709889763813E-2"/>
                </c:manualLayout>
              </c:layout>
              <c:showVal val="1"/>
            </c:dLbl>
            <c:dLbl>
              <c:idx val="6"/>
              <c:layout>
                <c:manualLayout>
                  <c:x val="-3.9015585351044803E-2"/>
                  <c:y val="-4.6446709050218804E-2"/>
                </c:manualLayout>
              </c:layout>
              <c:showVal val="1"/>
            </c:dLbl>
            <c:dLbl>
              <c:idx val="7"/>
              <c:layout>
                <c:manualLayout>
                  <c:x val="-2.3208678884732901E-2"/>
                  <c:y val="-3.272418941123649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solidFill>
                      <a:srgbClr val="80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Sheet1!$I$12:$I$19</c:f>
              <c:strCache>
                <c:ptCount val="8"/>
                <c:pt idx="0">
                  <c:v>Zero</c:v>
                </c:pt>
                <c:pt idx="1">
                  <c:v>0-1</c:v>
                </c:pt>
                <c:pt idx="2">
                  <c:v>1-3</c:v>
                </c:pt>
                <c:pt idx="3">
                  <c:v>3-5</c:v>
                </c:pt>
                <c:pt idx="4">
                  <c:v>5-7</c:v>
                </c:pt>
                <c:pt idx="5">
                  <c:v>7-10</c:v>
                </c:pt>
                <c:pt idx="6">
                  <c:v>10-15</c:v>
                </c:pt>
                <c:pt idx="7">
                  <c:v>&gt; 15</c:v>
                </c:pt>
              </c:strCache>
            </c:strRef>
          </c:cat>
          <c:val>
            <c:numRef>
              <c:f>Sheet1!$K$12:$K$19</c:f>
              <c:numCache>
                <c:formatCode>_(* #,##0_);_(* \(#,##0\);_(* "-"??_);_(@_)</c:formatCode>
                <c:ptCount val="8"/>
                <c:pt idx="0">
                  <c:v>9836</c:v>
                </c:pt>
                <c:pt idx="1">
                  <c:v>38353</c:v>
                </c:pt>
                <c:pt idx="2">
                  <c:v>58316</c:v>
                </c:pt>
                <c:pt idx="3">
                  <c:v>34653</c:v>
                </c:pt>
                <c:pt idx="4">
                  <c:v>20728</c:v>
                </c:pt>
                <c:pt idx="5">
                  <c:v>17679</c:v>
                </c:pt>
                <c:pt idx="6">
                  <c:v>13504</c:v>
                </c:pt>
                <c:pt idx="7">
                  <c:v>13662</c:v>
                </c:pt>
              </c:numCache>
            </c:numRef>
          </c:val>
        </c:ser>
        <c:marker val="1"/>
        <c:axId val="152737664"/>
        <c:axId val="152739200"/>
      </c:lineChart>
      <c:catAx>
        <c:axId val="15273766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52739200"/>
        <c:crosses val="autoZero"/>
        <c:auto val="1"/>
        <c:lblAlgn val="ctr"/>
        <c:lblOffset val="100"/>
      </c:catAx>
      <c:valAx>
        <c:axId val="152739200"/>
        <c:scaling>
          <c:orientation val="minMax"/>
        </c:scaling>
        <c:axPos val="l"/>
        <c:majorGridlines/>
        <c:numFmt formatCode="_(* #,##0_);_(* \(#,##0\);_(* &quot;-&quot;??_);_(@_)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52737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887661611743103"/>
          <c:y val="0.37124307115040245"/>
          <c:w val="0.16538264314182899"/>
          <c:h val="0.1082960478315662"/>
        </c:manualLayout>
      </c:layout>
      <c:overlay val="1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0.16806</cdr:x>
      <cdr:y>0.15556</cdr:y>
    </cdr:from>
    <cdr:to>
      <cdr:x>0.5</cdr:x>
      <cdr:y>0.23333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36741" y="1066800"/>
          <a:ext cx="3035259" cy="533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Published After 2003 </a:t>
          </a:r>
          <a:br>
            <a:rPr lang="en-US" sz="1400" dirty="0" smtClean="0"/>
          </a:br>
          <a:r>
            <a:rPr lang="en-US" sz="1400" dirty="0" smtClean="0"/>
            <a:t>(removed from Step 1) 186K 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0.02156</cdr:x>
      <cdr:y>0.91296</cdr:y>
    </cdr:from>
    <cdr:to>
      <cdr:x>0.09722</cdr:x>
      <cdr:y>0.97963</cdr:y>
    </cdr:to>
    <cdr:sp macro="" textlink="">
      <cdr:nvSpPr>
        <cdr:cNvPr id="4" name="Slide Number Placeholder 1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97104" y="6261100"/>
          <a:ext cx="691896" cy="457200"/>
        </a:xfrm>
        <a:prstGeom xmlns:a="http://schemas.openxmlformats.org/drawingml/2006/main" prst="ellipse">
          <a:avLst/>
        </a:prstGeom>
        <a:solidFill xmlns:a="http://schemas.openxmlformats.org/drawingml/2006/main">
          <a:srgbClr val="FFC000"/>
        </a:solidFill>
      </cdr:spPr>
      <cdr:txBody>
        <a:bodyPr xmlns:a="http://schemas.openxmlformats.org/drawingml/2006/main" wrap="none" lIns="0" tIns="0" rIns="0" bIns="0" anchor="ctr" anchorCtr="1">
          <a:noAutofit/>
        </a:bodyPr>
        <a:lstStyle xmlns:a="http://schemas.openxmlformats.org/drawingml/2006/main">
          <a:defPPr>
            <a:defRPr lang="en-US"/>
          </a:defPPr>
          <a:lvl1pPr marL="0" algn="ctr" defTabSz="914400" rtl="0" eaLnBrk="1" latinLnBrk="0" hangingPunct="1">
            <a:defRPr kumimoji="0" sz="1400" kern="1200">
              <a:solidFill>
                <a:srgbClr val="FFFFFF"/>
              </a:solidFill>
              <a:latin typeface="+mj-lt"/>
              <a:ea typeface="+mj-ea"/>
              <a:cs typeface="+mj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612B009F-9D57-4AC8-A57F-B2CC4EFD47E6}" type="slidenum">
            <a:rPr lang="en-US" smtClean="0"/>
            <a:pPr/>
            <a:t>21</a:t>
          </a:fld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0.6099</cdr:x>
      <cdr:y>0.5475</cdr:y>
    </cdr:from>
    <cdr:to>
      <cdr:x>0.94286</cdr:x>
      <cdr:y>0.86849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5576888" y="3754758"/>
          <a:ext cx="3044586" cy="220135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sz="1800" dirty="0">
            <a:solidFill>
              <a:schemeClr val="tx1"/>
            </a:solidFill>
            <a:latin typeface="Franklin Gothic Book" panose="020B0503020102020204" pitchFamily="34" charset="0"/>
          </a:endParaRPr>
        </a:p>
      </cdr:txBody>
    </cdr:sp>
  </cdr:relSizeAnchor>
  <cdr:relSizeAnchor xmlns:cdr="http://schemas.openxmlformats.org/drawingml/2006/chartDrawing">
    <cdr:from>
      <cdr:x>0.62556</cdr:x>
      <cdr:y>0.42222</cdr:y>
    </cdr:from>
    <cdr:to>
      <cdr:x>0.925</cdr:x>
      <cdr:y>0.52222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720080" y="2895600"/>
          <a:ext cx="273812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en-US" sz="1600" dirty="0" smtClean="0"/>
        </a:p>
      </cdr:txBody>
    </cdr:sp>
  </cdr:relSizeAnchor>
  <cdr:relSizeAnchor xmlns:cdr="http://schemas.openxmlformats.org/drawingml/2006/chartDrawing">
    <cdr:from>
      <cdr:x>0.1774</cdr:x>
      <cdr:y>0.14723</cdr:y>
    </cdr:from>
    <cdr:to>
      <cdr:x>0.48385</cdr:x>
      <cdr:y>0.23213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622108" y="1009710"/>
          <a:ext cx="2802255" cy="5822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0.19219</cdr:x>
      <cdr:y>0.16667</cdr:y>
    </cdr:from>
    <cdr:to>
      <cdr:x>0.48385</cdr:x>
      <cdr:y>0.23213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757363" y="1143000"/>
          <a:ext cx="2667000" cy="4489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0.56719</cdr:x>
      <cdr:y>0.11806</cdr:y>
    </cdr:from>
    <cdr:to>
      <cdr:x>0.90052</cdr:x>
      <cdr:y>0.26667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186363" y="809655"/>
          <a:ext cx="3048000" cy="10191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0.48608</cdr:x>
      <cdr:y>0.23423</cdr:y>
    </cdr:from>
    <cdr:to>
      <cdr:x>0.82774</cdr:x>
      <cdr:y>0.36163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444683" y="1606357"/>
          <a:ext cx="3124201" cy="8737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0.15569</cdr:x>
      <cdr:y>0.14759</cdr:y>
    </cdr:from>
    <cdr:to>
      <cdr:x>0.48764</cdr:x>
      <cdr:y>0.23493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423670" y="1012194"/>
          <a:ext cx="3035300" cy="59895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dirty="0" smtClean="0">
              <a:latin typeface="Franklin Gothic Book" panose="020B0503020102020204" pitchFamily="34" charset="0"/>
            </a:rPr>
            <a:t>Published After 2003 </a:t>
          </a:r>
          <a:br>
            <a:rPr lang="en-US" sz="1600" dirty="0" smtClean="0">
              <a:latin typeface="Franklin Gothic Book" panose="020B0503020102020204" pitchFamily="34" charset="0"/>
            </a:rPr>
          </a:br>
          <a:r>
            <a:rPr lang="en-US" sz="1600" dirty="0" smtClean="0">
              <a:latin typeface="Franklin Gothic Book" panose="020B0503020102020204" pitchFamily="34" charset="0"/>
            </a:rPr>
            <a:t>(removed from Step 1) 186K </a:t>
          </a:r>
        </a:p>
      </cdr:txBody>
    </cdr:sp>
  </cdr:relSizeAnchor>
  <cdr:relSizeAnchor xmlns:cdr="http://schemas.openxmlformats.org/drawingml/2006/chartDrawing">
    <cdr:from>
      <cdr:x>0.60885</cdr:x>
      <cdr:y>0.36407</cdr:y>
    </cdr:from>
    <cdr:to>
      <cdr:x>0.9349</cdr:x>
      <cdr:y>0.54411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567362" y="2496790"/>
          <a:ext cx="2981327" cy="123470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latin typeface="Franklin Gothic Book" panose="020B0503020102020204" pitchFamily="34" charset="0"/>
            </a:rPr>
            <a:t>53K </a:t>
          </a:r>
          <a:r>
            <a:rPr lang="en-US" sz="1800" dirty="0">
              <a:latin typeface="Franklin Gothic Book" panose="020B0503020102020204" pitchFamily="34" charset="0"/>
            </a:rPr>
            <a:t> </a:t>
          </a:r>
          <a:r>
            <a:rPr lang="en-US" sz="1800" dirty="0" smtClean="0">
              <a:latin typeface="Franklin Gothic Book" panose="020B0503020102020204" pitchFamily="34" charset="0"/>
            </a:rPr>
            <a:t>published after 2003</a:t>
          </a:r>
          <a:r>
            <a:rPr lang="en-US" sz="1100" dirty="0" smtClean="0">
              <a:latin typeface="Franklin Gothic Book" panose="020B0503020102020204" pitchFamily="34" charset="0"/>
            </a:rPr>
            <a:t> </a:t>
          </a:r>
          <a:br>
            <a:rPr lang="en-US" sz="1100" dirty="0" smtClean="0">
              <a:latin typeface="Franklin Gothic Book" panose="020B0503020102020204" pitchFamily="34" charset="0"/>
            </a:rPr>
          </a:br>
          <a:endParaRPr lang="en-US" sz="1100" dirty="0"/>
        </a:p>
      </cdr:txBody>
    </cdr:sp>
  </cdr:relSizeAnchor>
  <cdr:relSizeAnchor xmlns:cdr="http://schemas.openxmlformats.org/drawingml/2006/chartDrawing">
    <cdr:from>
      <cdr:x>0.6099</cdr:x>
      <cdr:y>0.42189</cdr:y>
    </cdr:from>
    <cdr:to>
      <cdr:x>0.93351</cdr:x>
      <cdr:y>0.54411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5576888" y="2893293"/>
          <a:ext cx="2959120" cy="838200"/>
        </a:xfrm>
        <a:prstGeom xmlns:a="http://schemas.openxmlformats.org/drawingml/2006/main" prst="rect">
          <a:avLst/>
        </a:prstGeom>
        <a:solidFill xmlns:a="http://schemas.openxmlformats.org/drawingml/2006/main">
          <a:srgbClr val="D4D4D6">
            <a:lumMod val="75000"/>
          </a:srgbClr>
        </a:solidFill>
        <a:ln xmlns:a="http://schemas.openxmlformats.org/drawingml/2006/main" w="9525" cap="flat" cmpd="sng" algn="ctr">
          <a:solidFill>
            <a:srgbClr val="F0AD00">
              <a:shade val="60000"/>
              <a:satMod val="110000"/>
            </a:srgbClr>
          </a:solidFill>
          <a:prstDash val="solid"/>
        </a:ln>
        <a:effectLst xmlns:a="http://schemas.openxmlformats.org/drawingml/2006/main">
          <a:outerShdw blurRad="38100" dist="25400" dir="5400000" algn="t" rotWithShape="0">
            <a:srgbClr val="000000">
              <a:alpha val="50000"/>
            </a:srgb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Perpetua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Perpetua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Perpetua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Perpetua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Perpetua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Perpetua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Perpetua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Perpetua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Perpetua"/>
            </a:defRPr>
          </a:lvl9pPr>
        </a:lstStyle>
        <a:p xmlns:a="http://schemas.openxmlformats.org/drawingml/2006/main">
          <a:pPr algn="ctr"/>
          <a:r>
            <a:rPr lang="en-US" dirty="0" smtClean="0">
              <a:solidFill>
                <a:schemeClr val="tx1"/>
              </a:solidFill>
              <a:latin typeface="Franklin Gothic Book" panose="020B0503020102020204" pitchFamily="34" charset="0"/>
            </a:rPr>
            <a:t>Needs Further Examination 317,384</a:t>
          </a:r>
          <a:endParaRPr lang="en-US" dirty="0">
            <a:solidFill>
              <a:schemeClr val="tx1"/>
            </a:solidFill>
            <a:latin typeface="Franklin Gothic Book" panose="020B0503020102020204" pitchFamily="34" charset="0"/>
          </a:endParaRPr>
        </a:p>
      </cdr:txBody>
    </cdr:sp>
  </cdr:relSizeAnchor>
  <cdr:relSizeAnchor xmlns:cdr="http://schemas.openxmlformats.org/drawingml/2006/chartDrawing">
    <cdr:from>
      <cdr:x>0.67656</cdr:x>
      <cdr:y>0.63547</cdr:y>
    </cdr:from>
    <cdr:to>
      <cdr:x>0.89323</cdr:x>
      <cdr:y>0.78855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6186488" y="4358025"/>
          <a:ext cx="1981200" cy="10498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chemeClr val="tx1"/>
              </a:solidFill>
              <a:latin typeface="Franklin Gothic Book" panose="020B0503020102020204" pitchFamily="34" charset="0"/>
            </a:rPr>
            <a:t>Step 2</a:t>
          </a:r>
        </a:p>
        <a:p xmlns:a="http://schemas.openxmlformats.org/drawingml/2006/main">
          <a:r>
            <a:rPr lang="en-US" sz="1800" dirty="0" smtClean="0">
              <a:solidFill>
                <a:schemeClr val="tx1"/>
              </a:solidFill>
              <a:latin typeface="Franklin Gothic Book" panose="020B0503020102020204" pitchFamily="34" charset="0"/>
            </a:rPr>
            <a:t> In Scope</a:t>
          </a:r>
        </a:p>
        <a:p xmlns:a="http://schemas.openxmlformats.org/drawingml/2006/main">
          <a:r>
            <a:rPr lang="en-US" sz="1800" dirty="0" smtClean="0">
              <a:solidFill>
                <a:schemeClr val="tx1"/>
              </a:solidFill>
              <a:latin typeface="Franklin Gothic Book" panose="020B0503020102020204" pitchFamily="34" charset="0"/>
            </a:rPr>
            <a:t>746,949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0.14323</cdr:x>
      <cdr:y>0</cdr:y>
    </cdr:from>
    <cdr:to>
      <cdr:x>0.9349</cdr:x>
      <cdr:y>0.06667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309688" y="-2308"/>
          <a:ext cx="7239001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latin typeface="Franklin Gothic Book" panose="020B0503020102020204" pitchFamily="34" charset="0"/>
            </a:rPr>
            <a:t>Step 2 – Widely Held Titles</a:t>
          </a:r>
          <a:endParaRPr lang="en-US" sz="1800" b="1" dirty="0">
            <a:latin typeface="Franklin Gothic Book" panose="020B0503020102020204" pitchFamily="34" charset="0"/>
          </a:endParaRPr>
        </a:p>
      </cdr:txBody>
    </cdr:sp>
  </cdr:relSizeAnchor>
  <cdr:relSizeAnchor xmlns:cdr="http://schemas.openxmlformats.org/drawingml/2006/chartDrawing">
    <cdr:from>
      <cdr:x>0.02156</cdr:x>
      <cdr:y>0.91296</cdr:y>
    </cdr:from>
    <cdr:to>
      <cdr:x>0.09722</cdr:x>
      <cdr:y>0.97963</cdr:y>
    </cdr:to>
    <cdr:sp macro="" textlink="">
      <cdr:nvSpPr>
        <cdr:cNvPr id="13" name="Slide Number Placeholder 1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97104" y="6261100"/>
          <a:ext cx="691896" cy="457200"/>
        </a:xfrm>
        <a:prstGeom xmlns:a="http://schemas.openxmlformats.org/drawingml/2006/main" prst="ellipse">
          <a:avLst/>
        </a:prstGeom>
        <a:solidFill xmlns:a="http://schemas.openxmlformats.org/drawingml/2006/main">
          <a:srgbClr val="FFC000"/>
        </a:solidFill>
      </cdr:spPr>
      <cdr:txBody>
        <a:bodyPr xmlns:a="http://schemas.openxmlformats.org/drawingml/2006/main" wrap="none" lIns="0" tIns="0" rIns="0" bIns="0" anchor="ctr" anchorCtr="1">
          <a:noAutofit/>
        </a:bodyPr>
        <a:lstStyle xmlns:a="http://schemas.openxmlformats.org/drawingml/2006/main">
          <a:defPPr>
            <a:defRPr lang="en-US"/>
          </a:defPPr>
          <a:lvl1pPr marL="0" algn="ctr" defTabSz="914400" rtl="0" eaLnBrk="1" latinLnBrk="0" hangingPunct="1">
            <a:defRPr kumimoji="0" sz="1400" kern="1200">
              <a:solidFill>
                <a:srgbClr val="FFFFFF"/>
              </a:solidFill>
              <a:latin typeface="+mj-lt"/>
              <a:ea typeface="+mj-ea"/>
              <a:cs typeface="+mj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612B009F-9D57-4AC8-A57F-B2CC4EFD47E6}" type="slidenum">
            <a:rPr lang="en-US" smtClean="0"/>
            <a:pPr/>
            <a:t>26</a:t>
          </a:fld>
          <a:endParaRPr lang="en-US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0.14707</cdr:x>
      <cdr:y>0.76645</cdr:y>
    </cdr:from>
    <cdr:to>
      <cdr:x>0.21219</cdr:x>
      <cdr:y>0.81909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78933" y="4030624"/>
          <a:ext cx="522019" cy="2768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dirty="0" smtClean="0"/>
            <a:t>(4%)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0.71456</cdr:x>
      <cdr:y>0.62429</cdr:y>
    </cdr:from>
    <cdr:to>
      <cdr:x>0.78215</cdr:x>
      <cdr:y>0.66454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727983" y="3282995"/>
          <a:ext cx="541788" cy="2116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/>
            <a:t>(9%)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0.26075</cdr:x>
      <cdr:y>0.37825</cdr:y>
    </cdr:from>
    <cdr:to>
      <cdr:x>0.34248</cdr:x>
      <cdr:y>0.43088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090178" y="1989119"/>
          <a:ext cx="655154" cy="2768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 smtClean="0"/>
            <a:t>(18%)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0.36254</cdr:x>
      <cdr:y>0.08625</cdr:y>
    </cdr:from>
    <cdr:to>
      <cdr:x>0.44295</cdr:x>
      <cdr:y>0.13888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906132" y="453559"/>
          <a:ext cx="644547" cy="2768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 smtClean="0"/>
            <a:t>(28%)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0.48797</cdr:x>
      <cdr:y>0.39591</cdr:y>
    </cdr:from>
    <cdr:to>
      <cdr:x>0.56837</cdr:x>
      <cdr:y>0.44855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911558" y="2082030"/>
          <a:ext cx="644547" cy="2768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 smtClean="0"/>
            <a:t>(17%)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0.58917</cdr:x>
      <cdr:y>0.58285</cdr:y>
    </cdr:from>
    <cdr:to>
      <cdr:x>0.66957</cdr:x>
      <cdr:y>0.63549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722779" y="3065112"/>
          <a:ext cx="644547" cy="2768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 smtClean="0"/>
            <a:t>(10%)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0.82859</cdr:x>
      <cdr:y>0.68148</cdr:y>
    </cdr:from>
    <cdr:to>
      <cdr:x>0.89618</cdr:x>
      <cdr:y>0.72174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6642009" y="3583790"/>
          <a:ext cx="541788" cy="2116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/>
            <a:t>(7%)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0.93844</cdr:x>
      <cdr:y>0.68434</cdr:y>
    </cdr:from>
    <cdr:to>
      <cdr:x>1</cdr:x>
      <cdr:y>0.72459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7522547" y="3598790"/>
          <a:ext cx="493506" cy="2116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/>
            <a:t>(7%)</a:t>
          </a:r>
          <a:endParaRPr lang="en-US" sz="1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2EF47F1A-E431-46BD-867C-B7CD1866B64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E20FA209-C1C1-4F2E-A9C5-49F3E15FB9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6244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E3A1ECC5-15EE-4F93-81C4-1D24B0266072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8D0D720-A50A-474E-BC2F-FE6C1276A1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2005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Larger Libraries Group – 9 largest</a:t>
            </a:r>
            <a:r>
              <a:rPr lang="en-US" baseline="0" dirty="0" smtClean="0"/>
              <a:t> libraries in Maine, ¾ of the print collection, 100 years of collaboration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0D720-A50A-474E-BC2F-FE6C1276A13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9013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 of 0-circ would probably</a:t>
            </a:r>
            <a:r>
              <a:rPr lang="en-US" baseline="0" dirty="0" smtClean="0"/>
              <a:t> be higher without the public libraries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6797-7CEC-FF41-8612-928F8A2AE62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8089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also compared to WorldCat in Maine</a:t>
            </a:r>
            <a:r>
              <a:rPr lang="en-US" baseline="0" dirty="0" smtClean="0"/>
              <a:t> but this is very inaccurate due to low number of OCLC libraries in Maine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6797-7CEC-FF41-8612-928F8A2AE62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212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186K removed. </a:t>
            </a:r>
          </a:p>
          <a:p>
            <a:r>
              <a:rPr lang="en-US" dirty="0" smtClean="0"/>
              <a:t>Note the very large number of commitments already. Nearly half of all title holdings.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0D720-A50A-474E-BC2F-FE6C1276A13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3937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0D720-A50A-474E-BC2F-FE6C1276A13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2 NFE</a:t>
            </a:r>
            <a:r>
              <a:rPr lang="en-US" baseline="0" dirty="0" smtClean="0"/>
              <a:t> includes Special Collections, </a:t>
            </a:r>
            <a:r>
              <a:rPr lang="en-US" baseline="0" dirty="0" err="1" smtClean="0"/>
              <a:t>Hathi</a:t>
            </a:r>
            <a:r>
              <a:rPr lang="en-US" baseline="0" dirty="0" smtClean="0"/>
              <a:t> PD, 0 aggregate circ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9B4B5-F176-A54B-90A1-791DEF8ED26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0746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</a:t>
            </a:r>
            <a:r>
              <a:rPr lang="en-US" baseline="0" dirty="0" smtClean="0"/>
              <a:t> look at data that may guide decisions for Step 2.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0D720-A50A-474E-BC2F-FE6C1276A13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0D720-A50A-474E-BC2F-FE6C1276A13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5339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title, two editions, both paperbacks, Bates committed to retaining</a:t>
            </a:r>
            <a:r>
              <a:rPr lang="en-US" baseline="0" dirty="0" smtClean="0"/>
              <a:t> both.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0D720-A50A-474E-BC2F-FE6C1276A13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5096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of lists resulted in objections more to certain content being retained, than to the number of items.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0D720-A50A-474E-BC2F-FE6C1276A13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 workflow is a reason</a:t>
            </a:r>
            <a:r>
              <a:rPr lang="en-US" baseline="0" dirty="0" smtClean="0"/>
              <a:t> because we will use it when considering titles for withdrawal (easy for student workers to see the retention note and not pull the book).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0D720-A50A-474E-BC2F-FE6C1276A13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There are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are</a:t>
            </a:r>
            <a:r>
              <a:rPr lang="en-US" baseline="0" dirty="0" smtClean="0"/>
              <a:t> no ARLs in Maine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0D720-A50A-474E-BC2F-FE6C1276A13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4129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number of people involved – more</a:t>
            </a:r>
            <a:r>
              <a:rPr lang="en-US" baseline="0" dirty="0" smtClean="0"/>
              <a:t> than 30 in various combinations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Sara Amato – essential and amazing and remote</a:t>
            </a:r>
          </a:p>
          <a:p>
            <a:endParaRPr lang="en-US" baseline="0" dirty="0" smtClean="0"/>
          </a:p>
          <a:p>
            <a:r>
              <a:rPr lang="en-US" baseline="0" dirty="0" smtClean="0"/>
              <a:t>Name advisory board members – </a:t>
            </a:r>
            <a:r>
              <a:rPr lang="en-US" baseline="0" dirty="0" err="1" smtClean="0"/>
              <a:t>Lizanne</a:t>
            </a:r>
            <a:r>
              <a:rPr lang="en-US" baseline="0" dirty="0" smtClean="0"/>
              <a:t> Payne, Constance </a:t>
            </a:r>
            <a:r>
              <a:rPr lang="en-US" baseline="0" dirty="0" err="1" smtClean="0"/>
              <a:t>Malpas</a:t>
            </a:r>
            <a:r>
              <a:rPr lang="en-US" baseline="0" dirty="0" smtClean="0"/>
              <a:t>, Bob </a:t>
            </a:r>
            <a:r>
              <a:rPr lang="en-US" baseline="0" dirty="0" err="1" smtClean="0"/>
              <a:t>Kieft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0D720-A50A-474E-BC2F-FE6C1276A13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had 23 years of </a:t>
            </a:r>
            <a:r>
              <a:rPr lang="en-US" dirty="0" err="1" smtClean="0"/>
              <a:t>circ</a:t>
            </a:r>
            <a:r>
              <a:rPr lang="en-US" dirty="0" smtClean="0"/>
              <a:t> data- from a common 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0D720-A50A-474E-BC2F-FE6C1276A13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4195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time SCS</a:t>
            </a:r>
            <a:r>
              <a:rPr lang="en-US" baseline="0" dirty="0" smtClean="0"/>
              <a:t> compared against Internet Archive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 SCS </a:t>
            </a:r>
            <a:r>
              <a:rPr lang="en-US" baseline="0" dirty="0" err="1" smtClean="0"/>
              <a:t>crossreferenced</a:t>
            </a:r>
            <a:r>
              <a:rPr lang="en-US" baseline="0" dirty="0" smtClean="0"/>
              <a:t> Dewey and LC to create subject reports (not showing those)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0D720-A50A-474E-BC2F-FE6C1276A13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4423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579">
              <a:defRPr/>
            </a:pPr>
            <a:r>
              <a:rPr lang="en-US" dirty="0" smtClean="0"/>
              <a:t>9 libraries = includes Bangor Theological Seminary collection</a:t>
            </a:r>
          </a:p>
          <a:p>
            <a:pPr defTabSz="929579">
              <a:defRPr/>
            </a:pPr>
            <a:r>
              <a:rPr lang="en-US" dirty="0" smtClean="0"/>
              <a:t>Some slides show data with 8 libraries</a:t>
            </a:r>
          </a:p>
          <a:p>
            <a:pPr defTabSz="929579">
              <a:defRPr/>
            </a:pPr>
            <a:endParaRPr lang="en-US" dirty="0" smtClean="0"/>
          </a:p>
          <a:p>
            <a:pPr defTabSz="929579">
              <a:defRPr/>
            </a:pPr>
            <a:r>
              <a:rPr lang="en-US" dirty="0" smtClean="0"/>
              <a:t>“Filtered” means records with wrong data removed – location codes, formats, item types, </a:t>
            </a:r>
            <a:r>
              <a:rPr lang="en-US" dirty="0" err="1" smtClean="0"/>
              <a:t>gov</a:t>
            </a:r>
            <a:r>
              <a:rPr lang="en-US" dirty="0" smtClean="0"/>
              <a:t> docs etc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0D720-A50A-474E-BC2F-FE6C1276A13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1958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that we have had a hard time using this language consistently, often saying copies instead of holdings.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retention decisions are being made at the title holding/library level, not at the copy level.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0D720-A50A-474E-BC2F-FE6C1276A13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9839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1</a:t>
            </a:r>
            <a:r>
              <a:rPr lang="en-US" baseline="30000" dirty="0" smtClean="0"/>
              <a:t>st</a:t>
            </a:r>
            <a:r>
              <a:rPr lang="en-US" dirty="0" smtClean="0"/>
              <a:t> two categories = 60% of MSCS holdings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6797-7CEC-FF41-8612-928F8A2AE62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702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6797-7CEC-FF41-8612-928F8A2AE62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227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9008-98A6-4FFB-9327-B08DC8FB96E2}" type="datetime1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12B009F-9D57-4AC8-A57F-B2CC4EFD47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36F1-040A-4F78-87C0-FE63794DC212}" type="datetime1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009F-9D57-4AC8-A57F-B2CC4EFD47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332E-B99B-4ADC-B4B6-577BAE5335D4}" type="datetime1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009F-9D57-4AC8-A57F-B2CC4EFD47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05F6-1B69-4968-BF89-FE5C0BEFD179}" type="datetime1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6629400" cy="457200"/>
          </a:xfrm>
        </p:spPr>
        <p:txBody>
          <a:bodyPr/>
          <a:lstStyle>
            <a:lvl1pPr algn="r">
              <a:defRPr sz="20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009F-9D57-4AC8-A57F-B2CC4EFD47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1" i="0" cap="none" baseline="0">
                <a:solidFill>
                  <a:schemeClr val="accent6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4E7D-1E01-4B6C-B578-F219433202CF}" type="datetime1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12B009F-9D57-4AC8-A57F-B2CC4EFD47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B9A3-AF26-47CA-AE23-68EDE5A07611}" type="datetime1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009F-9D57-4AC8-A57F-B2CC4EFD47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EAE9-8241-48B1-A011-91AE36E042C8}" type="datetime1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009F-9D57-4AC8-A57F-B2CC4EFD47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8AF4-D835-4868-AE92-35158B91827D}" type="datetime1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009F-9D57-4AC8-A57F-B2CC4EFD47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26DC-B5EC-443B-8D6C-DD6457766B00}" type="datetime1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009F-9D57-4AC8-A57F-B2CC4EFD47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C52C-29BD-43F6-A557-3CD15702E6A6}" type="datetime1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009F-9D57-4AC8-A57F-B2CC4EFD47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88F6-378C-457D-8355-CBDDDFF831C7}" type="datetime1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12B009F-9D57-4AC8-A57F-B2CC4EFD47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EB44C96-8AE9-4EE6-8AF1-48B079722684}" type="datetime1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6705600" cy="45720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20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>
                <a:solidFill>
                  <a:schemeClr val="accent2">
                    <a:lumMod val="75000"/>
                  </a:schemeClr>
                </a:solidFill>
              </a:rPr>
              <a:t>www.maineinfonet.org/mscs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12B009F-9D57-4AC8-A57F-B2CC4EFD47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00" y="4648200"/>
            <a:ext cx="13335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b="1" i="0" kern="1200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3.0/" TargetMode="External"/><Relationship Id="rId2" Type="http://schemas.openxmlformats.org/officeDocument/2006/relationships/hyperlink" Target="http://www.maineinfonet.org/msc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604804"/>
            <a:ext cx="2019300" cy="307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00400"/>
            <a:ext cx="7410450" cy="11430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Clem Guthro, Director of the Colby College Libraries </a:t>
            </a:r>
          </a:p>
          <a:p>
            <a:r>
              <a:rPr lang="en-US" dirty="0" smtClean="0">
                <a:latin typeface="+mj-lt"/>
              </a:rPr>
              <a:t>Co- PI, Maine Shared Collections Strategy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8229600" cy="1375755"/>
          </a:xfrm>
        </p:spPr>
        <p:txBody>
          <a:bodyPr>
            <a:normAutofit/>
          </a:bodyPr>
          <a:lstStyle/>
          <a:p>
            <a:r>
              <a:rPr lang="en-US" b="1" dirty="0" smtClean="0"/>
              <a:t>“Selecting for Sustainability”</a:t>
            </a:r>
            <a:br>
              <a:rPr lang="en-US" b="1" dirty="0" smtClean="0"/>
            </a:br>
            <a:r>
              <a:rPr lang="en-US" b="1" dirty="0" smtClean="0"/>
              <a:t>Maine Shared Collections Strategy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6264533"/>
            <a:ext cx="464820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www.maineinfonet.org/mscs/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618202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OCLC/CIC - Regional Print Management Symposium, March 27, 2014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– Data Starting Points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+mj-lt"/>
              </a:rPr>
              <a:t>How many copies of a particular work are owned by partner libraries?</a:t>
            </a:r>
          </a:p>
          <a:p>
            <a:r>
              <a:rPr lang="en-US" dirty="0" smtClean="0">
                <a:latin typeface="+mj-lt"/>
              </a:rPr>
              <a:t>How many of those are circulating copies?</a:t>
            </a:r>
          </a:p>
          <a:p>
            <a:r>
              <a:rPr lang="en-US" dirty="0" smtClean="0">
                <a:latin typeface="+mj-lt"/>
              </a:rPr>
              <a:t>How often has the title circulated? What was the last circulation date?</a:t>
            </a:r>
          </a:p>
          <a:p>
            <a:r>
              <a:rPr lang="en-US" dirty="0" smtClean="0">
                <a:latin typeface="+mj-lt"/>
              </a:rPr>
              <a:t>How many titles/copies are uniquely held in the group? In Maine? In WorldCat?</a:t>
            </a:r>
          </a:p>
          <a:p>
            <a:r>
              <a:rPr lang="en-US" dirty="0" smtClean="0">
                <a:latin typeface="+mj-lt"/>
              </a:rPr>
              <a:t>How do subject strengths compare across the group?</a:t>
            </a:r>
          </a:p>
          <a:p>
            <a:r>
              <a:rPr lang="en-US" dirty="0" smtClean="0">
                <a:latin typeface="+mj-lt"/>
              </a:rPr>
              <a:t>Which titles are represented in </a:t>
            </a:r>
            <a:r>
              <a:rPr lang="en-US" dirty="0" err="1" smtClean="0">
                <a:latin typeface="+mj-lt"/>
              </a:rPr>
              <a:t>HathiTrust</a:t>
            </a:r>
            <a:r>
              <a:rPr lang="en-US" dirty="0" smtClean="0">
                <a:latin typeface="+mj-lt"/>
              </a:rPr>
              <a:t>, Internet Archive?</a:t>
            </a:r>
          </a:p>
          <a:p>
            <a:r>
              <a:rPr lang="en-US" dirty="0" smtClean="0">
                <a:latin typeface="+mj-lt"/>
              </a:rPr>
              <a:t>Overlap between general and special collections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009F-9D57-4AC8-A57F-B2CC4EFD47E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339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Data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143000"/>
            <a:ext cx="7772400" cy="4876800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OCLC </a:t>
            </a:r>
            <a:r>
              <a:rPr lang="en-US" dirty="0" smtClean="0">
                <a:latin typeface="+mj-lt"/>
              </a:rPr>
              <a:t>reclamation done for all libraries except 1</a:t>
            </a:r>
            <a:endParaRPr lang="en-US" dirty="0">
              <a:latin typeface="+mj-lt"/>
            </a:endParaRPr>
          </a:p>
          <a:p>
            <a:pPr lvl="1"/>
            <a:r>
              <a:rPr lang="en-US" dirty="0">
                <a:latin typeface="+mj-lt"/>
              </a:rPr>
              <a:t>Cleaned up </a:t>
            </a:r>
            <a:r>
              <a:rPr lang="en-US" dirty="0" smtClean="0">
                <a:latin typeface="+mj-lt"/>
              </a:rPr>
              <a:t>holdings, corrected OCLC numbers and facilitated  record match </a:t>
            </a:r>
            <a:r>
              <a:rPr lang="en-US" dirty="0">
                <a:latin typeface="+mj-lt"/>
              </a:rPr>
              <a:t>across partners</a:t>
            </a:r>
          </a:p>
          <a:p>
            <a:r>
              <a:rPr lang="en-US" dirty="0" smtClean="0">
                <a:latin typeface="+mj-lt"/>
              </a:rPr>
              <a:t>Bibliographic and item records extracted from 6 catalogs – all the same ILS  (Innovative Interfaces)</a:t>
            </a:r>
          </a:p>
          <a:p>
            <a:r>
              <a:rPr lang="en-US" dirty="0" smtClean="0">
                <a:latin typeface="+mj-lt"/>
              </a:rPr>
              <a:t>Exported data include the complete MARC record and item record (Call number, location, use counts, last </a:t>
            </a:r>
            <a:r>
              <a:rPr lang="en-US" dirty="0" err="1" smtClean="0">
                <a:latin typeface="+mj-lt"/>
              </a:rPr>
              <a:t>checkin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circ</a:t>
            </a:r>
            <a:r>
              <a:rPr lang="en-US" dirty="0" smtClean="0">
                <a:latin typeface="+mj-lt"/>
              </a:rPr>
              <a:t> status, etc.)</a:t>
            </a:r>
          </a:p>
          <a:p>
            <a:r>
              <a:rPr lang="en-US" dirty="0" smtClean="0">
                <a:latin typeface="+mj-lt"/>
              </a:rPr>
              <a:t>Data given to Sustainable Collection Services (SCS)  for analysis</a:t>
            </a:r>
            <a:endParaRPr lang="en-US" dirty="0">
              <a:latin typeface="+mj-lt"/>
            </a:endParaRP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009F-9D57-4AC8-A57F-B2CC4EFD47E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332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– SCS Actions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www.maineinfonet.org/mscs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Additional data cleaning—normalizing, de-duping, and filling in missing data </a:t>
            </a:r>
          </a:p>
          <a:p>
            <a:r>
              <a:rPr lang="en-US" dirty="0" smtClean="0">
                <a:latin typeface="+mj-lt"/>
              </a:rPr>
              <a:t>Matched titles on OCLC #</a:t>
            </a:r>
          </a:p>
          <a:p>
            <a:r>
              <a:rPr lang="en-US" dirty="0" smtClean="0">
                <a:latin typeface="+mj-lt"/>
              </a:rPr>
              <a:t>Compared titles to WorldCat (U.S. and State Holdings), </a:t>
            </a:r>
            <a:r>
              <a:rPr lang="en-US" dirty="0" err="1" smtClean="0">
                <a:latin typeface="+mj-lt"/>
              </a:rPr>
              <a:t>HathiTrust</a:t>
            </a:r>
            <a:r>
              <a:rPr lang="en-US" dirty="0" smtClean="0">
                <a:latin typeface="+mj-lt"/>
              </a:rPr>
              <a:t> Public Domain and In-Copyright items, and Internet Archive</a:t>
            </a:r>
          </a:p>
          <a:p>
            <a:r>
              <a:rPr lang="en-US" dirty="0" smtClean="0">
                <a:latin typeface="+mj-lt"/>
              </a:rPr>
              <a:t>Extensive data reports</a:t>
            </a:r>
          </a:p>
          <a:p>
            <a:r>
              <a:rPr lang="en-US" dirty="0" smtClean="0">
                <a:latin typeface="+mj-lt"/>
              </a:rPr>
              <a:t>Consulting support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369888"/>
            <a:ext cx="1476375" cy="9525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009F-9D57-4AC8-A57F-B2CC4EFD47E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591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 Level View of the Monograph Data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www.maineinfonet.org/mscs</a:t>
            </a:r>
            <a:endParaRPr lang="en-US" dirty="0"/>
          </a:p>
        </p:txBody>
      </p:sp>
      <p:grpSp>
        <p:nvGrpSpPr>
          <p:cNvPr id="12" name="Group 14"/>
          <p:cNvGrpSpPr/>
          <p:nvPr/>
        </p:nvGrpSpPr>
        <p:grpSpPr>
          <a:xfrm>
            <a:off x="838200" y="1676400"/>
            <a:ext cx="5761958" cy="1335541"/>
            <a:chOff x="533400" y="2814998"/>
            <a:chExt cx="5761958" cy="1559453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3" name="TextBox 12"/>
            <p:cNvSpPr txBox="1"/>
            <p:nvPr/>
          </p:nvSpPr>
          <p:spPr>
            <a:xfrm>
              <a:off x="533400" y="2829129"/>
              <a:ext cx="2651046" cy="154532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j-lt"/>
                </a:rPr>
                <a:t>Bib records</a:t>
              </a:r>
            </a:p>
            <a:p>
              <a:pPr algn="ctr"/>
              <a:r>
                <a:rPr lang="en-US" sz="2000" b="1" dirty="0" smtClean="0">
                  <a:latin typeface="+mj-lt"/>
                </a:rPr>
                <a:t>2,920,014</a:t>
              </a:r>
              <a:br>
                <a:rPr lang="en-US" sz="2000" b="1" dirty="0" smtClean="0">
                  <a:latin typeface="+mj-lt"/>
                </a:rPr>
              </a:br>
              <a:r>
                <a:rPr lang="en-US" sz="2000" dirty="0" smtClean="0">
                  <a:latin typeface="+mj-lt"/>
                </a:rPr>
                <a:t>(circulating titles</a:t>
              </a:r>
            </a:p>
            <a:p>
              <a:pPr algn="ctr"/>
              <a:r>
                <a:rPr lang="en-US" sz="2000" dirty="0" smtClean="0">
                  <a:latin typeface="+mj-lt"/>
                </a:rPr>
                <a:t>2,719,754) 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52713" y="2814998"/>
              <a:ext cx="2742645" cy="154532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j-lt"/>
                </a:rPr>
                <a:t>Item records         </a:t>
              </a:r>
            </a:p>
            <a:p>
              <a:pPr algn="ctr"/>
              <a:endParaRPr lang="en-US" sz="2000" dirty="0" smtClean="0">
                <a:latin typeface="+mj-lt"/>
              </a:endParaRPr>
            </a:p>
            <a:p>
              <a:pPr algn="ctr"/>
              <a:r>
                <a:rPr lang="en-US" sz="2000" b="1" dirty="0" smtClean="0">
                  <a:latin typeface="+mj-lt"/>
                </a:rPr>
                <a:t>3,374,574</a:t>
              </a:r>
            </a:p>
            <a:p>
              <a:pPr algn="ctr"/>
              <a:endParaRPr lang="en-US" sz="2000" dirty="0" smtClean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934200" y="1688502"/>
            <a:ext cx="1436077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Libraries</a:t>
            </a:r>
          </a:p>
          <a:p>
            <a:pPr algn="ctr">
              <a:spcBef>
                <a:spcPts val="1800"/>
              </a:spcBef>
              <a:spcAft>
                <a:spcPts val="600"/>
              </a:spcAft>
            </a:pPr>
            <a:r>
              <a:rPr lang="en-US" sz="2000" b="1" dirty="0" smtClean="0">
                <a:latin typeface="+mj-lt"/>
              </a:rPr>
              <a:t>9</a:t>
            </a:r>
          </a:p>
          <a:p>
            <a:pPr algn="ctr"/>
            <a:endParaRPr lang="en-US" sz="2000" dirty="0" smtClean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009F-9D57-4AC8-A57F-B2CC4EFD47E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9" name="Content Placeholder 18"/>
          <p:cNvSpPr txBox="1">
            <a:spLocks noGrp="1"/>
          </p:cNvSpPr>
          <p:nvPr>
            <p:ph sz="quarter" idx="1"/>
          </p:nvPr>
        </p:nvSpPr>
        <p:spPr>
          <a:xfrm>
            <a:off x="823912" y="3505200"/>
            <a:ext cx="2665334" cy="1169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000" dirty="0" smtClean="0">
                <a:latin typeface="+mj-lt"/>
              </a:rPr>
              <a:t>Unique </a:t>
            </a:r>
            <a:r>
              <a:rPr lang="en-US" sz="2000" dirty="0">
                <a:latin typeface="+mj-lt"/>
              </a:rPr>
              <a:t>Titles </a:t>
            </a:r>
            <a:endParaRPr lang="en-US" sz="2000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2000" b="1" dirty="0" smtClean="0">
                <a:latin typeface="+mj-lt"/>
              </a:rPr>
              <a:t>1,754,598</a:t>
            </a:r>
          </a:p>
          <a:p>
            <a:pPr algn="ctr"/>
            <a:endParaRPr lang="en-US" sz="20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294115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By “titles" we can mean two different things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www.maineinfonet.org/mscs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 rot="16200000">
            <a:off x="4150053" y="-2204516"/>
            <a:ext cx="827905" cy="860384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 rot="16200000">
            <a:off x="4499600" y="4381241"/>
            <a:ext cx="472467" cy="119516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0083" y="1238920"/>
            <a:ext cx="2625737" cy="573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800000"/>
                </a:solidFill>
              </a:rPr>
              <a:t>1. Title Set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9978" y="4373258"/>
            <a:ext cx="8665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  Bates                Bowdoin           Colby               Maine SL         Portland PL    UM-Orono         USM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7904" y="5339891"/>
            <a:ext cx="2355858" cy="573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800000"/>
                </a:solidFill>
              </a:rPr>
              <a:t>2.  Title Holding</a:t>
            </a:r>
            <a:endParaRPr lang="en-US" sz="2400" dirty="0">
              <a:solidFill>
                <a:srgbClr val="8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978" y="2647811"/>
            <a:ext cx="1067285" cy="16327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6627" y="2647811"/>
            <a:ext cx="1067285" cy="16327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1492" y="2647811"/>
            <a:ext cx="1067285" cy="16327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8251" y="2647811"/>
            <a:ext cx="1067285" cy="16327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3416" y="2647811"/>
            <a:ext cx="1067285" cy="16327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2647811"/>
            <a:ext cx="1067285" cy="16327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8641" y="2647811"/>
            <a:ext cx="1067285" cy="1632734"/>
          </a:xfrm>
          <a:prstGeom prst="rect">
            <a:avLst/>
          </a:prstGeom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009F-9D57-4AC8-A57F-B2CC4EFD47E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226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p14="http://schemas.microsoft.com/office/powerpoint/2010/main" val="3786564529"/>
              </p:ext>
            </p:extLst>
          </p:nvPr>
        </p:nvGraphicFramePr>
        <p:xfrm>
          <a:off x="457200" y="1219200"/>
          <a:ext cx="7041916" cy="4894216"/>
        </p:xfrm>
        <a:graphic>
          <a:graphicData uri="http://schemas.openxmlformats.org/drawingml/2006/table">
            <a:tbl>
              <a:tblPr/>
              <a:tblGrid>
                <a:gridCol w="491817"/>
                <a:gridCol w="4247504"/>
                <a:gridCol w="1430739"/>
                <a:gridCol w="871856"/>
              </a:tblGrid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utur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utur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66057">
                <a:tc>
                  <a:txBody>
                    <a:bodyPr/>
                    <a:lstStyle/>
                    <a:p>
                      <a:pPr algn="ctr" fontAlgn="ctr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Title-holdings in 1 library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24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1,118,151</a:t>
                      </a:r>
                    </a:p>
                  </a:txBody>
                  <a:tcPr marL="0" marR="1828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566057">
                <a:tc>
                  <a:txBody>
                    <a:bodyPr/>
                    <a:lstStyle/>
                    <a:p>
                      <a:pPr algn="ctr" fontAlgn="ctr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Title-holdings in 2 libraries</a:t>
                      </a:r>
                    </a:p>
                  </a:txBody>
                  <a:tcPr marL="1524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684,395</a:t>
                      </a:r>
                    </a:p>
                  </a:txBody>
                  <a:tcPr marL="0" marR="1828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566057">
                <a:tc>
                  <a:txBody>
                    <a:bodyPr/>
                    <a:lstStyle/>
                    <a:p>
                      <a:pPr algn="ctr" fontAlgn="ctr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Title-holdings in 3 libraries</a:t>
                      </a:r>
                    </a:p>
                  </a:txBody>
                  <a:tcPr marL="1524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462,446</a:t>
                      </a:r>
                    </a:p>
                  </a:txBody>
                  <a:tcPr marL="0" marR="1828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566057">
                <a:tc>
                  <a:txBody>
                    <a:bodyPr/>
                    <a:lstStyle/>
                    <a:p>
                      <a:pPr algn="ctr" fontAlgn="ctr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Title-holdings in 4 libraries</a:t>
                      </a:r>
                    </a:p>
                  </a:txBody>
                  <a:tcPr marL="1524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325,959</a:t>
                      </a:r>
                    </a:p>
                  </a:txBody>
                  <a:tcPr marL="0" marR="1828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566057">
                <a:tc>
                  <a:txBody>
                    <a:bodyPr/>
                    <a:lstStyle/>
                    <a:p>
                      <a:pPr algn="ctr" fontAlgn="ctr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Title-holdings in 5 libraries</a:t>
                      </a:r>
                    </a:p>
                  </a:txBody>
                  <a:tcPr marL="1524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190,215</a:t>
                      </a:r>
                    </a:p>
                  </a:txBody>
                  <a:tcPr marL="0" marR="1828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566057">
                <a:tc>
                  <a:txBody>
                    <a:bodyPr/>
                    <a:lstStyle/>
                    <a:p>
                      <a:pPr algn="ctr" fontAlgn="ctr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Title-holdings in 6 libraries</a:t>
                      </a:r>
                    </a:p>
                  </a:txBody>
                  <a:tcPr marL="1524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82,224</a:t>
                      </a:r>
                    </a:p>
                  </a:txBody>
                  <a:tcPr marL="0" marR="1828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566057">
                <a:tc>
                  <a:txBody>
                    <a:bodyPr/>
                    <a:lstStyle/>
                    <a:p>
                      <a:pPr algn="ctr" fontAlgn="ctr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Title-holdings in 7 libraries</a:t>
                      </a:r>
                    </a:p>
                  </a:txBody>
                  <a:tcPr marL="1524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40,179</a:t>
                      </a:r>
                    </a:p>
                  </a:txBody>
                  <a:tcPr marL="0" marR="1828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566057">
                <a:tc>
                  <a:txBody>
                    <a:bodyPr/>
                    <a:lstStyle/>
                    <a:p>
                      <a:pPr algn="ctr" fontAlgn="ctr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Title-holdings in 8 libraries</a:t>
                      </a:r>
                    </a:p>
                  </a:txBody>
                  <a:tcPr marL="1524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15,550</a:t>
                      </a:r>
                    </a:p>
                  </a:txBody>
                  <a:tcPr marL="0" marR="1828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009F-9D57-4AC8-A57F-B2CC4EFD47E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Title Holdings Overlap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5749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4"/>
          <p:cNvSpPr>
            <a:spLocks noGrp="1"/>
          </p:cNvSpPr>
          <p:nvPr>
            <p:ph type="title"/>
          </p:nvPr>
        </p:nvSpPr>
        <p:spPr>
          <a:xfrm>
            <a:off x="-14748" y="1"/>
            <a:ext cx="9158748" cy="7964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99 titles are held by all 9 MSCS Institutions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02756447"/>
              </p:ext>
            </p:extLst>
          </p:nvPr>
        </p:nvGraphicFramePr>
        <p:xfrm>
          <a:off x="262467" y="867441"/>
          <a:ext cx="8763001" cy="58540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02777"/>
                <a:gridCol w="790224"/>
                <a:gridCol w="1270000"/>
              </a:tblGrid>
              <a:tr h="5647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Title/Author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10054" marR="9171" marT="9171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Pub Year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MSCS</a:t>
                      </a:r>
                    </a:p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Total Circs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27502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n-US" sz="16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Nickel </a:t>
                      </a:r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 dimed : on (not) getting by in America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 Barbara Ehrenreich.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2001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1,906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ctr"/>
                </a:tc>
              </a:tr>
              <a:tr h="428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n-US" sz="16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Gilead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 Marilynne Robinson.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ctr"/>
                </a:tc>
              </a:tr>
              <a:tr h="731933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diary of a young girl : the definitive edition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 Anne Frank ; edited by Otto H. Frank and Mirjam Pressler ; translated by Susan Massotty.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ctr"/>
                </a:tc>
              </a:tr>
              <a:tr h="396062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Seed of Sarah : memoirs of a survivor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 Judith Magyar Isaacson.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ctr"/>
                </a:tc>
              </a:tr>
              <a:tr h="403660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lobster gangs of Maine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 James M. Acheson.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ctr"/>
                </a:tc>
              </a:tr>
              <a:tr h="506616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the hands of Providence : Joshua L. Chamberlain and the American Civil War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 by Alice Rains Trulock.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ctr"/>
                </a:tc>
              </a:tr>
              <a:tr h="811675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Bowling alone : the collapse and revival of American community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 Robert D. Putnam.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ctr"/>
                </a:tc>
              </a:tr>
              <a:tr h="502645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distant mirror : the calamitous 14th century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 Barbara W. Tuchman.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ctr"/>
                </a:tc>
              </a:tr>
              <a:tr h="506616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Liberty men and great proprietors : the revolutionary settlement on the Maine frontier, 1760-1820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 Alan Taylor.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ctr"/>
                </a:tc>
              </a:tr>
              <a:tr h="374012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Collected works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/ Flannery O'Connor.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ctr"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009F-9D57-4AC8-A57F-B2CC4EFD47E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5965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4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Circulation Counts – Circulating Titles 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34657204"/>
              </p:ext>
            </p:extLst>
          </p:nvPr>
        </p:nvGraphicFramePr>
        <p:xfrm>
          <a:off x="685800" y="1371600"/>
          <a:ext cx="5927483" cy="4876800"/>
        </p:xfrm>
        <a:graphic>
          <a:graphicData uri="http://schemas.openxmlformats.org/drawingml/2006/table">
            <a:tbl>
              <a:tblPr/>
              <a:tblGrid>
                <a:gridCol w="3993537"/>
                <a:gridCol w="1263882"/>
                <a:gridCol w="670064"/>
              </a:tblGrid>
              <a:tr h="5580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MCSC Title-Holding Counts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utura"/>
                        </a:rPr>
                        <a:t>All Libraries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utura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580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ALLCIRCULATING TITLE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HOLDINGS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3278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2,719,754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492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"/>
                        </a:rPr>
                        <a:t>Circulation Counts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"/>
                        </a:rPr>
                        <a:t> </a:t>
                      </a:r>
                    </a:p>
                  </a:txBody>
                  <a:tcPr marL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799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Circs=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 </a:t>
                      </a:r>
                    </a:p>
                  </a:txBody>
                  <a:tcPr marL="13278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845,939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799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Circs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 1</a:t>
                      </a:r>
                    </a:p>
                  </a:txBody>
                  <a:tcPr marL="13278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466,371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799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Circs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 2</a:t>
                      </a:r>
                    </a:p>
                  </a:txBody>
                  <a:tcPr marL="13278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303,588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799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Circs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 3</a:t>
                      </a:r>
                    </a:p>
                  </a:txBody>
                  <a:tcPr marL="13278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206,610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799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Circs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 4 to 9 </a:t>
                      </a:r>
                    </a:p>
                  </a:txBody>
                  <a:tcPr marL="13278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511,040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799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Circs=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10+   </a:t>
                      </a:r>
                    </a:p>
                  </a:txBody>
                  <a:tcPr marL="13278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386,206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799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Last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Circ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after 2010</a:t>
                      </a:r>
                    </a:p>
                  </a:txBody>
                  <a:tcPr marL="13278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357,660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799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Last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Circ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after 2007</a:t>
                      </a:r>
                    </a:p>
                  </a:txBody>
                  <a:tcPr marL="13278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671,815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19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Last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Circ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after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841,009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6629400" cy="381000"/>
          </a:xfrm>
        </p:spPr>
        <p:txBody>
          <a:bodyPr/>
          <a:lstStyle/>
          <a:p>
            <a:r>
              <a:rPr lang="en-US" sz="1600" dirty="0" smtClean="0"/>
              <a:t>www.maineinfonet.org/mscs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009F-9D57-4AC8-A57F-B2CC4EFD47E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2562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91763407"/>
              </p:ext>
            </p:extLst>
          </p:nvPr>
        </p:nvGraphicFramePr>
        <p:xfrm>
          <a:off x="609600" y="2209800"/>
          <a:ext cx="6626117" cy="3096132"/>
        </p:xfrm>
        <a:graphic>
          <a:graphicData uri="http://schemas.openxmlformats.org/drawingml/2006/table">
            <a:tbl>
              <a:tblPr/>
              <a:tblGrid>
                <a:gridCol w="3505200"/>
                <a:gridCol w="2238943"/>
                <a:gridCol w="881974"/>
              </a:tblGrid>
              <a:tr h="457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WorldCat 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Counts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"/>
                        </a:rPr>
                        <a:t># Title Holdings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"/>
                        </a:rPr>
                        <a:t>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utur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449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0-9 Holdings in USA</a:t>
                      </a:r>
                    </a:p>
                  </a:txBody>
                  <a:tcPr marL="1524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145,296</a:t>
                      </a:r>
                    </a:p>
                  </a:txBody>
                  <a:tcPr marL="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449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10-19 Holdings in USA</a:t>
                      </a:r>
                    </a:p>
                  </a:txBody>
                  <a:tcPr marL="1524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94,162</a:t>
                      </a:r>
                    </a:p>
                  </a:txBody>
                  <a:tcPr marL="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449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20-49 Holdings in USA</a:t>
                      </a:r>
                    </a:p>
                  </a:txBody>
                  <a:tcPr marL="1524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213,827</a:t>
                      </a:r>
                    </a:p>
                  </a:txBody>
                  <a:tcPr marL="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449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50-99 Holdings in USA</a:t>
                      </a:r>
                    </a:p>
                  </a:txBody>
                  <a:tcPr marL="1524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290,443</a:t>
                      </a:r>
                    </a:p>
                  </a:txBody>
                  <a:tcPr marL="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449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100-199 Holdings In USA</a:t>
                      </a:r>
                    </a:p>
                  </a:txBody>
                  <a:tcPr marL="1524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507,552</a:t>
                      </a:r>
                    </a:p>
                  </a:txBody>
                  <a:tcPr marL="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449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200+ Holdings in USA</a:t>
                      </a:r>
                    </a:p>
                  </a:txBody>
                  <a:tcPr marL="1524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1,668,732</a:t>
                      </a:r>
                    </a:p>
                  </a:txBody>
                  <a:tcPr marL="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009F-9D57-4AC8-A57F-B2CC4EFD47E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4779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MSCS Title Holdings Compared to WorldCat US Holdings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774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4724400"/>
            <a:ext cx="1219200" cy="198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2192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MSCS Circulating Title-Holdings</a:t>
            </a:r>
            <a:r>
              <a:rPr lang="en-US" baseline="0" dirty="0" smtClean="0"/>
              <a:t> by Holding Level – Circulation Levels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63527543"/>
              </p:ext>
            </p:extLst>
          </p:nvPr>
        </p:nvGraphicFramePr>
        <p:xfrm>
          <a:off x="1066801" y="1447803"/>
          <a:ext cx="6611113" cy="4472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72200" y="6172200"/>
            <a:ext cx="2438400" cy="457200"/>
          </a:xfrm>
        </p:spPr>
        <p:txBody>
          <a:bodyPr/>
          <a:lstStyle/>
          <a:p>
            <a:r>
              <a:rPr lang="en-US" sz="1400" dirty="0" smtClean="0"/>
              <a:t>www.maineinfonet.org/mscs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60198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Number of MSCS Libraries Holding </a:t>
            </a:r>
            <a:r>
              <a:rPr lang="en-US" dirty="0" smtClean="0">
                <a:latin typeface="+mj-lt"/>
              </a:rPr>
              <a:t>Titles</a:t>
            </a:r>
            <a:endParaRPr lang="en-US" dirty="0">
              <a:latin typeface="+mj-lt"/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691896" cy="457200"/>
          </a:xfrm>
        </p:spPr>
        <p:txBody>
          <a:bodyPr/>
          <a:lstStyle/>
          <a:p>
            <a:fld id="{612B009F-9D57-4AC8-A57F-B2CC4EFD47E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6510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Print Retention in Maine?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Multi-type library collaboration is the norm in Maine</a:t>
            </a:r>
          </a:p>
          <a:p>
            <a:r>
              <a:rPr lang="en-US" dirty="0" smtClean="0">
                <a:latin typeface="+mj-lt"/>
              </a:rPr>
              <a:t>Larger Libraries </a:t>
            </a:r>
            <a:r>
              <a:rPr lang="en-US" dirty="0">
                <a:latin typeface="+mj-lt"/>
              </a:rPr>
              <a:t>G</a:t>
            </a:r>
            <a:r>
              <a:rPr lang="en-US" dirty="0" smtClean="0">
                <a:latin typeface="+mj-lt"/>
              </a:rPr>
              <a:t>roup – 9 largest libraries with ¾ of the total print collection. 100 years of collaboration</a:t>
            </a:r>
          </a:p>
          <a:p>
            <a:r>
              <a:rPr lang="en-US" dirty="0" smtClean="0">
                <a:latin typeface="+mj-lt"/>
              </a:rPr>
              <a:t>Colby, Bates and Bowdoin are consciously building a shared collection of new print materials and e-resources</a:t>
            </a:r>
          </a:p>
          <a:p>
            <a:r>
              <a:rPr lang="en-US" dirty="0" smtClean="0">
                <a:latin typeface="+mj-lt"/>
              </a:rPr>
              <a:t>MaineCat union catalog facilitates resource sharing between more than 100 libraries</a:t>
            </a:r>
          </a:p>
          <a:p>
            <a:r>
              <a:rPr lang="en-US" dirty="0" smtClean="0">
                <a:latin typeface="+mj-lt"/>
              </a:rPr>
              <a:t>State-wide </a:t>
            </a:r>
            <a:r>
              <a:rPr lang="en-US" dirty="0">
                <a:latin typeface="+mj-lt"/>
              </a:rPr>
              <a:t>delivery – 1.25 millions items/year</a:t>
            </a:r>
          </a:p>
          <a:p>
            <a:endParaRPr lang="en-US" dirty="0" smtClean="0"/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691896" cy="457200"/>
          </a:xfrm>
        </p:spPr>
        <p:txBody>
          <a:bodyPr/>
          <a:lstStyle/>
          <a:p>
            <a:fld id="{612B009F-9D57-4AC8-A57F-B2CC4EFD47E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7846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1 –Titles Held by 1 or 2 Libraries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143000"/>
            <a:ext cx="7772400" cy="48768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1,655,421 Title Holdings</a:t>
            </a:r>
          </a:p>
          <a:p>
            <a:r>
              <a:rPr lang="en-US" dirty="0" smtClean="0">
                <a:latin typeface="+mj-lt"/>
              </a:rPr>
              <a:t>Removed title holdings with a publication date ≥ 2003</a:t>
            </a:r>
          </a:p>
          <a:p>
            <a:r>
              <a:rPr lang="en-US" b="1" dirty="0" smtClean="0">
                <a:latin typeface="+mj-lt"/>
              </a:rPr>
              <a:t>Commit To Retain (CTR)</a:t>
            </a:r>
            <a:r>
              <a:rPr lang="en-US" dirty="0" smtClean="0">
                <a:latin typeface="+mj-lt"/>
              </a:rPr>
              <a:t>–  if :</a:t>
            </a:r>
          </a:p>
          <a:p>
            <a:pPr lvl="1"/>
            <a:r>
              <a:rPr lang="en-US" dirty="0" smtClean="0">
                <a:latin typeface="+mj-lt"/>
              </a:rPr>
              <a:t>Any circulation, internal, or reserve use OR</a:t>
            </a:r>
          </a:p>
          <a:p>
            <a:pPr lvl="1"/>
            <a:r>
              <a:rPr lang="en-US" dirty="0" smtClean="0">
                <a:latin typeface="+mj-lt"/>
              </a:rPr>
              <a:t>“local interest” (Maine related) title-sets OR</a:t>
            </a:r>
          </a:p>
          <a:p>
            <a:pPr lvl="1"/>
            <a:r>
              <a:rPr lang="en-US" dirty="0" smtClean="0">
                <a:latin typeface="+mj-lt"/>
              </a:rPr>
              <a:t>Special Collections items OR</a:t>
            </a:r>
          </a:p>
          <a:p>
            <a:pPr lvl="1"/>
            <a:r>
              <a:rPr lang="en-US" dirty="0" smtClean="0">
                <a:latin typeface="+mj-lt"/>
              </a:rPr>
              <a:t>Specific edition held in 9 or fewer libraries in the U.S. </a:t>
            </a:r>
          </a:p>
          <a:p>
            <a:r>
              <a:rPr lang="en-US" b="1" dirty="0" smtClean="0">
                <a:latin typeface="+mj-lt"/>
              </a:rPr>
              <a:t>Needs Further Examination( NFE)</a:t>
            </a:r>
            <a:r>
              <a:rPr lang="en-US" dirty="0" smtClean="0">
                <a:latin typeface="+mj-lt"/>
              </a:rPr>
              <a:t>– if:</a:t>
            </a:r>
          </a:p>
          <a:p>
            <a:pPr lvl="1"/>
            <a:r>
              <a:rPr lang="en-US" dirty="0" smtClean="0">
                <a:latin typeface="+mj-lt"/>
              </a:rPr>
              <a:t>Zero circulations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009F-9D57-4AC8-A57F-B2CC4EFD47E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809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11078557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37358" y="6096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Not Widely Held Titles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0080" y="301752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Widely Held Titles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36700" y="2734734"/>
            <a:ext cx="3035300" cy="32342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89665" y="3767667"/>
            <a:ext cx="2086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Step 1</a:t>
            </a:r>
            <a:br>
              <a:rPr lang="en-US" dirty="0" smtClean="0"/>
            </a:br>
            <a:r>
              <a:rPr lang="en-US" dirty="0" smtClean="0"/>
              <a:t>Commit to Retain</a:t>
            </a:r>
          </a:p>
          <a:p>
            <a:pPr algn="ctr"/>
            <a:r>
              <a:rPr lang="en-US" dirty="0" smtClean="0"/>
              <a:t>1,076,188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36700" y="1600200"/>
            <a:ext cx="3035300" cy="113453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5920" y="1744133"/>
            <a:ext cx="2858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Step 1</a:t>
            </a:r>
          </a:p>
          <a:p>
            <a:pPr algn="ctr"/>
            <a:r>
              <a:rPr lang="en-US" dirty="0" smtClean="0"/>
              <a:t>Needs Further Examination</a:t>
            </a:r>
          </a:p>
          <a:p>
            <a:pPr algn="ctr"/>
            <a:r>
              <a:rPr lang="en-US" dirty="0" smtClean="0"/>
              <a:t>392,382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834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1 - Total Commitments &amp; Needs Further Examination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65561003"/>
              </p:ext>
            </p:extLst>
          </p:nvPr>
        </p:nvGraphicFramePr>
        <p:xfrm>
          <a:off x="990600" y="1447800"/>
          <a:ext cx="7136717" cy="5080005"/>
        </p:xfrm>
        <a:graphic>
          <a:graphicData uri="http://schemas.openxmlformats.org/drawingml/2006/table">
            <a:tbl>
              <a:tblPr/>
              <a:tblGrid>
                <a:gridCol w="2957251"/>
                <a:gridCol w="991448"/>
                <a:gridCol w="999995"/>
                <a:gridCol w="991448"/>
                <a:gridCol w="1196575"/>
              </a:tblGrid>
              <a:tr h="3975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LIBRARY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COMMITMENT TO RETAIN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NEEDS FURTHER EXAMINATION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3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Titles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Items</a:t>
                      </a:r>
                    </a:p>
                  </a:txBody>
                  <a:tcPr marL="5455" marR="5455" marT="54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Titles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Items</a:t>
                      </a:r>
                    </a:p>
                  </a:txBody>
                  <a:tcPr marL="5455" marR="5455" marT="54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4384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Bangor Public Library  </a:t>
                      </a:r>
                    </a:p>
                  </a:txBody>
                  <a:tcPr marL="8182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147,490 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177,195 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40,582 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43,182 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384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Bangor Theological Seminary </a:t>
                      </a:r>
                    </a:p>
                  </a:txBody>
                  <a:tcPr marL="8182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9,688 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18,095 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9,536 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11,921 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384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Bates</a:t>
                      </a:r>
                    </a:p>
                  </a:txBody>
                  <a:tcPr marL="8182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129,168 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142,603 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53,403 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57,043 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384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Bowdoin</a:t>
                      </a:r>
                    </a:p>
                  </a:txBody>
                  <a:tcPr marL="8182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161,498 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202,550 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95,497 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108,888 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384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Colby</a:t>
                      </a:r>
                    </a:p>
                  </a:txBody>
                  <a:tcPr marL="8182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124,178 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142,617 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49,005 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53,516 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384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Maine State Library</a:t>
                      </a:r>
                    </a:p>
                  </a:txBody>
                  <a:tcPr marL="8182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43,532 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53,726 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6,458 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7,782 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384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Portland Public Library</a:t>
                      </a:r>
                    </a:p>
                  </a:txBody>
                  <a:tcPr marL="8182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78,065 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97,133 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3,678 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4,316 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384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University of Maine Orono</a:t>
                      </a:r>
                    </a:p>
                  </a:txBody>
                  <a:tcPr marL="8182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276,784 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307,202 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119,793 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130,218 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384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University of Southern Maine</a:t>
                      </a:r>
                    </a:p>
                  </a:txBody>
                  <a:tcPr marL="8182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105,785 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117,074 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14,430 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15,392 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091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ALL ELIGIBLE TITLES</a:t>
                      </a:r>
                    </a:p>
                  </a:txBody>
                  <a:tcPr marL="8182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1,076,188 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1,258,195 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392,382 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432,258 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009F-9D57-4AC8-A57F-B2CC4EFD47E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492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“Local Interest” Rules Applied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www.maineinfonet.org/mscs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200" b="1" dirty="0"/>
              <a:t>Rule 1: General</a:t>
            </a:r>
            <a:r>
              <a:rPr lang="en-US" sz="3200" dirty="0"/>
              <a:t>: ‘Maine’ will be searched in title, author, series, and all subject fields</a:t>
            </a:r>
          </a:p>
          <a:p>
            <a:pPr marL="0" indent="0">
              <a:buNone/>
            </a:pPr>
            <a:r>
              <a:rPr lang="en-US" sz="3200" b="1" dirty="0"/>
              <a:t>Rule 2: Published in Maine:</a:t>
            </a:r>
            <a:r>
              <a:rPr lang="en-US" sz="3200" dirty="0"/>
              <a:t> Search bib records for indication of Maine as place of publication</a:t>
            </a:r>
          </a:p>
          <a:p>
            <a:pPr marL="0" indent="0">
              <a:buNone/>
            </a:pPr>
            <a:r>
              <a:rPr lang="en-US" sz="3200" b="1" dirty="0"/>
              <a:t>Rule 3:  Maine Author or Artists</a:t>
            </a:r>
            <a:r>
              <a:rPr lang="en-US" sz="3200" dirty="0"/>
              <a:t>: Location code </a:t>
            </a:r>
            <a:r>
              <a:rPr lang="en-US" sz="3200" b="1" dirty="0" err="1"/>
              <a:t>meaut</a:t>
            </a:r>
            <a:r>
              <a:rPr lang="en-US" sz="3200" dirty="0"/>
              <a:t> in a Maine State Library record, Authors, American—Maine in a subject field, Artists, American—Maine in a subject field</a:t>
            </a:r>
          </a:p>
          <a:p>
            <a:pPr marL="0" indent="0">
              <a:buNone/>
            </a:pPr>
            <a:r>
              <a:rPr lang="en-US" sz="3200" b="1" dirty="0"/>
              <a:t>Rule 4: Maine Local History</a:t>
            </a:r>
            <a:r>
              <a:rPr lang="en-US" sz="3200" dirty="0"/>
              <a:t>: Title is classed in: F 16-30 (Maine History), 917.41 &amp; 974.1 &amp; </a:t>
            </a:r>
            <a:r>
              <a:rPr lang="en-US" sz="3200" dirty="0" err="1"/>
              <a:t>meanx</a:t>
            </a: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Rule 5:  Major Colleges &amp; Universities: </a:t>
            </a:r>
            <a:r>
              <a:rPr lang="en-US" sz="3200" dirty="0"/>
              <a:t>Keywords/phrases searched e.g. Bowdoin College</a:t>
            </a:r>
          </a:p>
          <a:p>
            <a:pPr marL="0" indent="0">
              <a:buNone/>
            </a:pPr>
            <a:r>
              <a:rPr lang="en-US" sz="3200" b="1" dirty="0"/>
              <a:t>Rule 6</a:t>
            </a:r>
            <a:r>
              <a:rPr lang="en-US" sz="3200" dirty="0"/>
              <a:t>: </a:t>
            </a:r>
            <a:r>
              <a:rPr lang="en-US" sz="3200" b="1" dirty="0"/>
              <a:t>Industries</a:t>
            </a:r>
            <a:r>
              <a:rPr lang="en-US" sz="3200" dirty="0"/>
              <a:t>: Keywords/phrases searched (combined with Maine) e.g. Paper Industry</a:t>
            </a:r>
          </a:p>
          <a:p>
            <a:pPr marL="0" indent="0">
              <a:buNone/>
            </a:pPr>
            <a:r>
              <a:rPr lang="en-US" sz="3200" b="1" dirty="0"/>
              <a:t>Rule 7: Marine &amp; coastal studies:</a:t>
            </a:r>
            <a:r>
              <a:rPr lang="en-US" sz="3200" dirty="0"/>
              <a:t> Keywords/phrases  &amp; classifications e.g. QH 92-92.2 Marine Biology (Atlantic Coast)</a:t>
            </a:r>
          </a:p>
          <a:p>
            <a:pPr marL="0" indent="0">
              <a:buNone/>
            </a:pPr>
            <a:r>
              <a:rPr lang="en-US" sz="3200" b="1" dirty="0"/>
              <a:t>Rule 8:  Native Americans:</a:t>
            </a:r>
            <a:r>
              <a:rPr lang="en-US" sz="3200" dirty="0"/>
              <a:t> Keywords/phrases e.g. </a:t>
            </a:r>
            <a:r>
              <a:rPr lang="en-US" sz="3200" dirty="0" err="1"/>
              <a:t>Abenaki</a:t>
            </a: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Rule 9: Places/Populations</a:t>
            </a:r>
            <a:r>
              <a:rPr lang="en-US" sz="3200" dirty="0"/>
              <a:t>: Keywords/phrases  e.g. Acadia</a:t>
            </a:r>
          </a:p>
          <a:p>
            <a:pPr marL="0" indent="0">
              <a:buNone/>
            </a:pPr>
            <a:r>
              <a:rPr lang="en-US" sz="3200" b="1" dirty="0"/>
              <a:t>Rule 10:  Religious groups: </a:t>
            </a:r>
            <a:r>
              <a:rPr lang="en-US" sz="3200" dirty="0"/>
              <a:t>Keywords/phrases e.g. Free Will Baptists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009F-9D57-4AC8-A57F-B2CC4EFD47E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1575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en-US" dirty="0" smtClean="0"/>
              <a:t>Step 1 - Needs </a:t>
            </a:r>
            <a:r>
              <a:rPr lang="en-US" dirty="0"/>
              <a:t>F</a:t>
            </a:r>
            <a:r>
              <a:rPr lang="en-US" dirty="0" smtClean="0"/>
              <a:t>urther </a:t>
            </a:r>
            <a:r>
              <a:rPr lang="en-US" dirty="0"/>
              <a:t>E</a:t>
            </a:r>
            <a:r>
              <a:rPr lang="en-US" dirty="0" smtClean="0"/>
              <a:t>xamination”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www.maineinfonet.org/mscs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Titles held by 1 or 2 MSCS libraries</a:t>
            </a:r>
          </a:p>
          <a:p>
            <a:r>
              <a:rPr lang="en-US" dirty="0" smtClean="0">
                <a:latin typeface="+mj-lt"/>
              </a:rPr>
              <a:t>0 Circs</a:t>
            </a:r>
          </a:p>
          <a:p>
            <a:r>
              <a:rPr lang="en-US" dirty="0" smtClean="0">
                <a:latin typeface="+mj-lt"/>
              </a:rPr>
              <a:t>37% in copyright in </a:t>
            </a:r>
            <a:r>
              <a:rPr lang="en-US" dirty="0" err="1" smtClean="0">
                <a:latin typeface="+mj-lt"/>
              </a:rPr>
              <a:t>Hathi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6% public domain in </a:t>
            </a:r>
            <a:r>
              <a:rPr lang="en-US" dirty="0" err="1" smtClean="0">
                <a:latin typeface="+mj-lt"/>
              </a:rPr>
              <a:t>Hathi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6 % digitized in Internet Archive (no </a:t>
            </a:r>
            <a:r>
              <a:rPr lang="en-US" dirty="0" err="1" smtClean="0">
                <a:latin typeface="+mj-lt"/>
              </a:rPr>
              <a:t>Hathi</a:t>
            </a:r>
            <a:r>
              <a:rPr lang="en-US" dirty="0" smtClean="0">
                <a:latin typeface="+mj-lt"/>
              </a:rPr>
              <a:t> overlap)</a:t>
            </a:r>
          </a:p>
          <a:p>
            <a:r>
              <a:rPr lang="en-US" dirty="0" smtClean="0">
                <a:latin typeface="+mj-lt"/>
              </a:rPr>
              <a:t>51% not digitized</a:t>
            </a:r>
          </a:p>
          <a:p>
            <a:r>
              <a:rPr lang="en-US" dirty="0">
                <a:latin typeface="+mj-lt"/>
              </a:rPr>
              <a:t>D</a:t>
            </a:r>
            <a:r>
              <a:rPr lang="en-US" dirty="0" smtClean="0">
                <a:latin typeface="+mj-lt"/>
              </a:rPr>
              <a:t>ecision “No Commitment to Retain CTR”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009F-9D57-4AC8-A57F-B2CC4EFD47E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8186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792162"/>
          </a:xfrm>
        </p:spPr>
        <p:txBody>
          <a:bodyPr>
            <a:noAutofit/>
          </a:bodyPr>
          <a:lstStyle/>
          <a:p>
            <a:r>
              <a:rPr lang="en-US" sz="3800" dirty="0" smtClean="0"/>
              <a:t>Step 2 </a:t>
            </a:r>
            <a:r>
              <a:rPr lang="en-US" sz="3800" dirty="0"/>
              <a:t>–Titles Held by </a:t>
            </a:r>
            <a:r>
              <a:rPr lang="en-US" sz="3800" dirty="0" smtClean="0"/>
              <a:t>3 </a:t>
            </a:r>
            <a:r>
              <a:rPr lang="en-US" sz="3800" dirty="0"/>
              <a:t>or </a:t>
            </a:r>
            <a:r>
              <a:rPr lang="en-US" sz="3800" dirty="0" smtClean="0"/>
              <a:t>more Libraries</a:t>
            </a:r>
            <a:endParaRPr lang="en-US" sz="3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www.maineinfonet.org/mscs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1,117,468 Title Holdings</a:t>
            </a:r>
          </a:p>
          <a:p>
            <a:r>
              <a:rPr lang="en-US" dirty="0" smtClean="0">
                <a:latin typeface="+mj-lt"/>
              </a:rPr>
              <a:t>53,000 title holdings with a publication date ≥ 2003 were excluded.</a:t>
            </a:r>
          </a:p>
          <a:p>
            <a:r>
              <a:rPr lang="en-US" dirty="0" smtClean="0">
                <a:latin typeface="+mj-lt"/>
              </a:rPr>
              <a:t>746,949 in Scope</a:t>
            </a:r>
          </a:p>
          <a:p>
            <a:pPr lvl="1"/>
            <a:r>
              <a:rPr lang="en-US" dirty="0" smtClean="0">
                <a:latin typeface="+mj-lt"/>
              </a:rPr>
              <a:t>1 or more circs</a:t>
            </a:r>
          </a:p>
          <a:p>
            <a:pPr lvl="1"/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317,384 Needs Further Examination</a:t>
            </a:r>
          </a:p>
          <a:p>
            <a:pPr lvl="1"/>
            <a:r>
              <a:rPr lang="en-US" dirty="0" smtClean="0">
                <a:latin typeface="+mj-lt"/>
              </a:rPr>
              <a:t>Hathi Trust Public Domain</a:t>
            </a:r>
          </a:p>
          <a:p>
            <a:pPr lvl="1"/>
            <a:r>
              <a:rPr lang="en-US" dirty="0" smtClean="0">
                <a:latin typeface="+mj-lt"/>
              </a:rPr>
              <a:t>Special Collections</a:t>
            </a:r>
          </a:p>
          <a:p>
            <a:pPr lvl="1"/>
            <a:r>
              <a:rPr lang="en-US" dirty="0" smtClean="0">
                <a:latin typeface="+mj-lt"/>
              </a:rPr>
              <a:t>0 Aggregate circs</a:t>
            </a:r>
          </a:p>
          <a:p>
            <a:endParaRPr lang="en-US" dirty="0" smtClean="0">
              <a:latin typeface="+mj-lt"/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009F-9D57-4AC8-A57F-B2CC4EFD47E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207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838152"/>
              </p:ext>
            </p:extLst>
          </p:nvPr>
        </p:nvGraphicFramePr>
        <p:xfrm>
          <a:off x="-14288" y="154708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17345" y="7620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Held by 1 or 2 Libraries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2023098"/>
            <a:ext cx="2971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Held by 3 or More Libraries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5095" y="2895600"/>
            <a:ext cx="3035300" cy="32342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89665" y="3767667"/>
            <a:ext cx="2086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Step 1 </a:t>
            </a:r>
          </a:p>
          <a:p>
            <a:pPr algn="ctr"/>
            <a:r>
              <a:rPr lang="en-US" dirty="0" smtClean="0">
                <a:latin typeface="+mj-lt"/>
              </a:rPr>
              <a:t>Commit to Retain</a:t>
            </a:r>
          </a:p>
          <a:p>
            <a:pPr algn="ctr"/>
            <a:r>
              <a:rPr lang="en-US" dirty="0" smtClean="0">
                <a:latin typeface="+mj-lt"/>
              </a:rPr>
              <a:t>1,046,857</a:t>
            </a:r>
            <a:endParaRPr lang="en-US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95095" y="1761066"/>
            <a:ext cx="3035300" cy="113453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83571" y="2005167"/>
            <a:ext cx="2858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No CTR</a:t>
            </a:r>
          </a:p>
          <a:p>
            <a:pPr algn="ctr"/>
            <a:r>
              <a:rPr lang="en-US" dirty="0" smtClean="0">
                <a:latin typeface="+mj-lt"/>
              </a:rPr>
              <a:t>421,713</a:t>
            </a:r>
            <a:endParaRPr lang="en-US" dirty="0">
              <a:latin typeface="+mj-lt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6010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r>
              <a:rPr lang="en-US" dirty="0" smtClean="0"/>
              <a:t>Step 2 Questions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8077200" cy="4800600"/>
          </a:xfrm>
        </p:spPr>
        <p:txBody>
          <a:bodyPr/>
          <a:lstStyle/>
          <a:p>
            <a:r>
              <a:rPr lang="en-US" dirty="0" smtClean="0">
                <a:latin typeface="Franklin Gothic Book" panose="020B0503020102020204" pitchFamily="34" charset="0"/>
              </a:rPr>
              <a:t>Do we need to retain a minimum or maximum number of title-holdings per title-set? </a:t>
            </a:r>
          </a:p>
          <a:p>
            <a:r>
              <a:rPr lang="en-US" dirty="0" smtClean="0">
                <a:latin typeface="Franklin Gothic Book" panose="020B0503020102020204" pitchFamily="34" charset="0"/>
              </a:rPr>
              <a:t>How should responsibility for retention be allocated?</a:t>
            </a:r>
          </a:p>
          <a:p>
            <a:pPr lvl="1"/>
            <a:r>
              <a:rPr lang="en-US" dirty="0" smtClean="0">
                <a:latin typeface="Franklin Gothic Book" panose="020B0503020102020204" pitchFamily="34" charset="0"/>
              </a:rPr>
              <a:t>Circulation policies</a:t>
            </a:r>
          </a:p>
          <a:p>
            <a:pPr lvl="1"/>
            <a:r>
              <a:rPr lang="en-US" dirty="0" smtClean="0">
                <a:latin typeface="Franklin Gothic Book" panose="020B0503020102020204" pitchFamily="34" charset="0"/>
              </a:rPr>
              <a:t>Library type</a:t>
            </a:r>
          </a:p>
          <a:p>
            <a:pPr lvl="1"/>
            <a:r>
              <a:rPr lang="en-US" dirty="0" smtClean="0">
                <a:latin typeface="Franklin Gothic Book" panose="020B0503020102020204" pitchFamily="34" charset="0"/>
              </a:rPr>
              <a:t>Subject strengths</a:t>
            </a:r>
          </a:p>
          <a:p>
            <a:pPr lvl="1"/>
            <a:r>
              <a:rPr lang="en-US" dirty="0" smtClean="0">
                <a:latin typeface="Franklin Gothic Book" panose="020B0503020102020204" pitchFamily="34" charset="0"/>
              </a:rPr>
              <a:t>CTRs made in Step 1</a:t>
            </a:r>
          </a:p>
          <a:p>
            <a:r>
              <a:rPr lang="en-US" dirty="0" smtClean="0">
                <a:latin typeface="Franklin Gothic Book" panose="020B0503020102020204" pitchFamily="34" charset="0"/>
              </a:rPr>
              <a:t>Do our decisions in Step 2 need to parallel Step 1 or can we make different decisions.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009F-9D57-4AC8-A57F-B2CC4EFD47E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9694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9664" y="6141571"/>
            <a:ext cx="5389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Uses per Title-Holding per Title-Set   (SCS calculation)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656342" y="904128"/>
            <a:ext cx="2017176" cy="14157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IN-SCOPE TITLE SETS</a:t>
            </a:r>
          </a:p>
          <a:p>
            <a:r>
              <a:rPr lang="en-US" sz="1200" dirty="0" smtClean="0"/>
              <a:t>Publication year &lt; 2003</a:t>
            </a:r>
          </a:p>
          <a:p>
            <a:r>
              <a:rPr lang="en-US" sz="1200" dirty="0" smtClean="0"/>
              <a:t>Three plus libraries holding</a:t>
            </a:r>
          </a:p>
          <a:p>
            <a:r>
              <a:rPr lang="en-US" sz="1200" dirty="0" smtClean="0"/>
              <a:t>Circulating titles only</a:t>
            </a:r>
          </a:p>
          <a:p>
            <a:r>
              <a:rPr lang="en-US" sz="1200" dirty="0" smtClean="0"/>
              <a:t>No special collections</a:t>
            </a:r>
          </a:p>
          <a:p>
            <a:r>
              <a:rPr lang="en-US" sz="1200" dirty="0" smtClean="0"/>
              <a:t>No Hathi public domain</a:t>
            </a:r>
          </a:p>
          <a:p>
            <a:r>
              <a:rPr lang="en-US" sz="1200" dirty="0" smtClean="0"/>
              <a:t>10+ US holdings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1329818" y="169456"/>
            <a:ext cx="767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Title-Holding Counts by Title-Set Usage Levels (uses per title-holding)</a:t>
            </a:r>
            <a:endParaRPr lang="en-US" dirty="0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23444887"/>
              </p:ext>
            </p:extLst>
          </p:nvPr>
        </p:nvGraphicFramePr>
        <p:xfrm>
          <a:off x="657465" y="748299"/>
          <a:ext cx="8016053" cy="525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691896" cy="457200"/>
          </a:xfrm>
        </p:spPr>
        <p:txBody>
          <a:bodyPr/>
          <a:lstStyle/>
          <a:p>
            <a:fld id="{612B009F-9D57-4AC8-A57F-B2CC4EFD47E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355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r>
              <a:rPr lang="en-US" dirty="0" smtClean="0"/>
              <a:t>Step 2 – Basic Decisions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066800"/>
            <a:ext cx="8077200" cy="4953000"/>
          </a:xfrm>
        </p:spPr>
        <p:txBody>
          <a:bodyPr/>
          <a:lstStyle/>
          <a:p>
            <a:r>
              <a:rPr lang="en-US" dirty="0">
                <a:latin typeface="+mj-lt"/>
              </a:rPr>
              <a:t>One title-holding for each Commit To Retain (CTR) title-set with 0-3 uses 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Two </a:t>
            </a:r>
            <a:r>
              <a:rPr lang="en-US" dirty="0">
                <a:latin typeface="+mj-lt"/>
              </a:rPr>
              <a:t>title-holdings for each CTR title-set with 4 or more uses</a:t>
            </a:r>
            <a:r>
              <a:rPr lang="en-US" dirty="0" smtClean="0">
                <a:latin typeface="+mj-lt"/>
              </a:rPr>
              <a:t>.</a:t>
            </a:r>
          </a:p>
          <a:p>
            <a:r>
              <a:rPr lang="en-US" dirty="0" smtClean="0">
                <a:latin typeface="+mj-lt"/>
              </a:rPr>
              <a:t>Two </a:t>
            </a:r>
            <a:r>
              <a:rPr lang="en-US" dirty="0">
                <a:latin typeface="+mj-lt"/>
              </a:rPr>
              <a:t>title-holdings of all local protected category title-sets</a:t>
            </a:r>
            <a:r>
              <a:rPr lang="en-US" dirty="0" smtClean="0">
                <a:latin typeface="+mj-lt"/>
              </a:rPr>
              <a:t>.</a:t>
            </a:r>
          </a:p>
          <a:p>
            <a:r>
              <a:rPr lang="en-US" dirty="0" smtClean="0">
                <a:latin typeface="+mj-lt"/>
              </a:rPr>
              <a:t>All </a:t>
            </a:r>
            <a:r>
              <a:rPr lang="en-US" dirty="0">
                <a:latin typeface="+mj-lt"/>
              </a:rPr>
              <a:t>title-holdings where the specific edition is held in nine or fewer libraries in the U.S. (according to OCLC</a:t>
            </a:r>
            <a:r>
              <a:rPr lang="en-US" dirty="0" smtClean="0">
                <a:latin typeface="+mj-lt"/>
              </a:rPr>
              <a:t>).</a:t>
            </a:r>
          </a:p>
          <a:p>
            <a:r>
              <a:rPr lang="en-US" dirty="0" smtClean="0">
                <a:latin typeface="+mj-lt"/>
              </a:rPr>
              <a:t>Titles sets with zero aggregate circs were not committed to retain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691896" cy="457200"/>
          </a:xfrm>
        </p:spPr>
        <p:txBody>
          <a:bodyPr/>
          <a:lstStyle/>
          <a:p>
            <a:fld id="{612B009F-9D57-4AC8-A57F-B2CC4EFD47E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6963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Background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Originated with the Larger Libraries Group in 2010</a:t>
            </a:r>
          </a:p>
          <a:p>
            <a:r>
              <a:rPr lang="en-US" dirty="0" smtClean="0">
                <a:latin typeface="+mj-lt"/>
              </a:rPr>
              <a:t>Partner libraries were running our of space and unlikely to get additional storage</a:t>
            </a:r>
          </a:p>
          <a:p>
            <a:r>
              <a:rPr lang="en-US" dirty="0" smtClean="0">
                <a:latin typeface="+mj-lt"/>
              </a:rPr>
              <a:t>Wanted a shared long-term approach to managing legacy print collections </a:t>
            </a:r>
          </a:p>
          <a:p>
            <a:r>
              <a:rPr lang="en-US" dirty="0" smtClean="0">
                <a:latin typeface="+mj-lt"/>
              </a:rPr>
              <a:t>Looking to be leaders in the print collection space</a:t>
            </a:r>
          </a:p>
          <a:p>
            <a:r>
              <a:rPr lang="en-US" dirty="0" smtClean="0">
                <a:latin typeface="+mj-lt"/>
              </a:rPr>
              <a:t>$821K IMLS National Leadership Grant to support the work.</a:t>
            </a:r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691896" cy="457200"/>
          </a:xfrm>
        </p:spPr>
        <p:txBody>
          <a:bodyPr/>
          <a:lstStyle/>
          <a:p>
            <a:fld id="{612B009F-9D57-4AC8-A57F-B2CC4EFD47E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909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868362"/>
          </a:xfrm>
        </p:spPr>
        <p:txBody>
          <a:bodyPr>
            <a:noAutofit/>
          </a:bodyPr>
          <a:lstStyle/>
          <a:p>
            <a:r>
              <a:rPr lang="en-US" sz="3600" dirty="0" smtClean="0"/>
              <a:t>Step 2- Allocation of Retention Commitments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If Colby holds a title, it will be </a:t>
            </a:r>
            <a:r>
              <a:rPr lang="en-US" dirty="0" smtClean="0">
                <a:latin typeface="+mj-lt"/>
              </a:rPr>
              <a:t>CTR</a:t>
            </a:r>
          </a:p>
          <a:p>
            <a:r>
              <a:rPr lang="en-US" dirty="0" smtClean="0">
                <a:latin typeface="+mj-lt"/>
              </a:rPr>
              <a:t>If Bates or Bowdoin own and Colby does not then at least one CTR will go to a Bates or Bowdoin copy</a:t>
            </a:r>
          </a:p>
          <a:p>
            <a:r>
              <a:rPr lang="en-US" dirty="0" smtClean="0">
                <a:latin typeface="+mj-lt"/>
              </a:rPr>
              <a:t>Remaining </a:t>
            </a:r>
            <a:r>
              <a:rPr lang="en-US" dirty="0">
                <a:latin typeface="+mj-lt"/>
              </a:rPr>
              <a:t>Commit-to-Retain (CTR) allocations will be </a:t>
            </a:r>
            <a:r>
              <a:rPr lang="en-US" dirty="0" smtClean="0">
                <a:latin typeface="+mj-lt"/>
              </a:rPr>
              <a:t> equitably distributed, </a:t>
            </a:r>
            <a:r>
              <a:rPr lang="en-US" dirty="0">
                <a:latin typeface="+mj-lt"/>
              </a:rPr>
              <a:t>where equity is </a:t>
            </a:r>
            <a:r>
              <a:rPr lang="en-US" dirty="0" smtClean="0">
                <a:latin typeface="+mj-lt"/>
              </a:rPr>
              <a:t>a </a:t>
            </a:r>
            <a:r>
              <a:rPr lang="en-US" dirty="0">
                <a:latin typeface="+mj-lt"/>
              </a:rPr>
              <a:t>constant ratio of CTR allocations to not commitment to retain allocations among libraries.  </a:t>
            </a:r>
            <a:endParaRPr lang="en-US" dirty="0" smtClean="0">
              <a:latin typeface="+mj-lt"/>
            </a:endParaRPr>
          </a:p>
          <a:p>
            <a:r>
              <a:rPr lang="en-US" dirty="0">
                <a:latin typeface="+mj-lt"/>
              </a:rPr>
              <a:t>ALL Maine State Library’s local protected title-holdings are marked CTR</a:t>
            </a:r>
            <a:endParaRPr lang="en-US" dirty="0" smtClean="0">
              <a:latin typeface="+mj-lt"/>
            </a:endParaRPr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691896" cy="457200"/>
          </a:xfrm>
        </p:spPr>
        <p:txBody>
          <a:bodyPr/>
          <a:lstStyle/>
          <a:p>
            <a:fld id="{612B009F-9D57-4AC8-A57F-B2CC4EFD47E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6711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MSCS Final Commitment Numbers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19860999"/>
              </p:ext>
            </p:extLst>
          </p:nvPr>
        </p:nvGraphicFramePr>
        <p:xfrm>
          <a:off x="1219200" y="2133600"/>
          <a:ext cx="5067300" cy="3667125"/>
        </p:xfrm>
        <a:graphic>
          <a:graphicData uri="http://schemas.openxmlformats.org/presentationml/2006/ole">
            <p:oleObj spid="_x0000_s2083" name="Worksheet" r:id="rId3" imgW="5067330" imgH="3667048" progId="Excel.Sheet.12">
              <p:embed/>
            </p:oleObj>
          </a:graphicData>
        </a:graphic>
      </p:graphicFrame>
      <p:sp>
        <p:nvSpPr>
          <p:cNvPr id="7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691896" cy="457200"/>
          </a:xfrm>
        </p:spPr>
        <p:txBody>
          <a:bodyPr/>
          <a:lstStyle/>
          <a:p>
            <a:fld id="{612B009F-9D57-4AC8-A57F-B2CC4EFD47E6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970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197" y="609600"/>
            <a:ext cx="8381999" cy="601980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009F-9D57-4AC8-A57F-B2CC4EFD47E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841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Scale to Reality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www.maineinfonet.org/mscs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Decisions were made at scale. When you go to the shelf - </a:t>
            </a:r>
            <a:r>
              <a:rPr lang="en-US" dirty="0">
                <a:latin typeface="+mj-lt"/>
              </a:rPr>
              <a:t>Some commitments seemed objectionable</a:t>
            </a:r>
          </a:p>
          <a:p>
            <a:r>
              <a:rPr lang="en-US" dirty="0" smtClean="0">
                <a:latin typeface="+mj-lt"/>
              </a:rPr>
              <a:t>No inventories were done</a:t>
            </a:r>
          </a:p>
          <a:p>
            <a:r>
              <a:rPr lang="en-US" dirty="0" smtClean="0">
                <a:latin typeface="+mj-lt"/>
              </a:rPr>
              <a:t>No attempt to validate for condition</a:t>
            </a:r>
          </a:p>
          <a:p>
            <a:r>
              <a:rPr lang="en-US" dirty="0" smtClean="0">
                <a:latin typeface="+mj-lt"/>
              </a:rPr>
              <a:t>A “list of publishers” that mainly publish textbooks, items which are often updated/replaced, and consumables was developed. We removed 29,231 titles from the original CTRs in Step 1</a:t>
            </a:r>
            <a:r>
              <a:rPr lang="en-US" dirty="0" smtClean="0"/>
              <a:t>.</a:t>
            </a:r>
          </a:p>
          <a:p>
            <a:r>
              <a:rPr lang="en-US" dirty="0" smtClean="0">
                <a:latin typeface="+mj-lt"/>
              </a:rPr>
              <a:t>The “list </a:t>
            </a:r>
            <a:r>
              <a:rPr lang="en-US" dirty="0">
                <a:latin typeface="+mj-lt"/>
              </a:rPr>
              <a:t>of publishers” </a:t>
            </a:r>
            <a:r>
              <a:rPr lang="en-US" dirty="0" smtClean="0">
                <a:latin typeface="+mj-lt"/>
              </a:rPr>
              <a:t>was used to remove titles before CTRs were made in Step </a:t>
            </a:r>
            <a:r>
              <a:rPr lang="en-US" dirty="0">
                <a:latin typeface="+mj-lt"/>
              </a:rPr>
              <a:t>2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009F-9D57-4AC8-A57F-B2CC4EFD47E6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Left Brace 5"/>
          <p:cNvSpPr/>
          <p:nvPr/>
        </p:nvSpPr>
        <p:spPr>
          <a:xfrm>
            <a:off x="1524000" y="2514600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98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Scale to Reality (continued)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Operations </a:t>
            </a:r>
            <a:r>
              <a:rPr lang="en-US" dirty="0" smtClean="0">
                <a:latin typeface="+mj-lt"/>
              </a:rPr>
              <a:t>committee to deal with reality</a:t>
            </a:r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Replace lost copies</a:t>
            </a:r>
          </a:p>
          <a:p>
            <a:r>
              <a:rPr lang="en-US" dirty="0" smtClean="0">
                <a:latin typeface="+mj-lt"/>
              </a:rPr>
              <a:t>Pass retention off to others</a:t>
            </a:r>
          </a:p>
          <a:p>
            <a:r>
              <a:rPr lang="en-US" dirty="0" smtClean="0">
                <a:latin typeface="+mj-lt"/>
              </a:rPr>
              <a:t>Dealing with editions</a:t>
            </a:r>
          </a:p>
          <a:p>
            <a:r>
              <a:rPr lang="en-US" dirty="0" smtClean="0">
                <a:latin typeface="+mj-lt"/>
              </a:rPr>
              <a:t>Damaged or ephemera</a:t>
            </a:r>
          </a:p>
          <a:p>
            <a:r>
              <a:rPr lang="en-US" dirty="0" smtClean="0">
                <a:latin typeface="+mj-lt"/>
              </a:rPr>
              <a:t>Focus on content over edition</a:t>
            </a:r>
          </a:p>
          <a:p>
            <a:endParaRPr lang="en-US" dirty="0"/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691896" cy="457200"/>
          </a:xfrm>
        </p:spPr>
        <p:txBody>
          <a:bodyPr/>
          <a:lstStyle/>
          <a:p>
            <a:fld id="{612B009F-9D57-4AC8-A57F-B2CC4EFD47E6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3758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Disclosing Retention Decisions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914400" y="1219200"/>
            <a:ext cx="7772400" cy="4800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Encoding MARC 583 at the item level </a:t>
            </a:r>
          </a:p>
          <a:p>
            <a:r>
              <a:rPr lang="en-US" dirty="0" smtClean="0">
                <a:latin typeface="+mj-lt"/>
              </a:rPr>
              <a:t>Disclosed at three levels</a:t>
            </a:r>
          </a:p>
          <a:p>
            <a:pPr lvl="1"/>
            <a:r>
              <a:rPr lang="en-US" dirty="0" smtClean="0">
                <a:latin typeface="+mj-lt"/>
              </a:rPr>
              <a:t>OCLC WorldCat – LHRs with OCLC Shared Print </a:t>
            </a:r>
            <a:r>
              <a:rPr lang="en-US" dirty="0" err="1" smtClean="0">
                <a:latin typeface="+mj-lt"/>
              </a:rPr>
              <a:t>Symbo</a:t>
            </a:r>
            <a:endParaRPr lang="en-US" dirty="0" smtClean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Local Catalog – Data from MARC 583</a:t>
            </a:r>
          </a:p>
          <a:p>
            <a:pPr lvl="1"/>
            <a:r>
              <a:rPr lang="en-US" dirty="0" smtClean="0">
                <a:latin typeface="+mj-lt"/>
              </a:rPr>
              <a:t>MaineCat Statewide catalog- Java script to pull data from OCLC.</a:t>
            </a:r>
          </a:p>
          <a:p>
            <a:r>
              <a:rPr lang="en-US" dirty="0" smtClean="0">
                <a:latin typeface="+mj-lt"/>
              </a:rPr>
              <a:t>In OCLC – National shared print initiative</a:t>
            </a:r>
          </a:p>
          <a:p>
            <a:r>
              <a:rPr lang="en-US" dirty="0" smtClean="0">
                <a:latin typeface="+mj-lt"/>
              </a:rPr>
              <a:t>In Local Catalog – local workflow</a:t>
            </a:r>
          </a:p>
          <a:p>
            <a:r>
              <a:rPr lang="en-US" dirty="0" smtClean="0">
                <a:latin typeface="+mj-lt"/>
              </a:rPr>
              <a:t>In MaineCat – for Maine libraries, most of which are not OCLC members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14400" y="1828800"/>
            <a:ext cx="5943600" cy="1295400"/>
          </a:xfrm>
          <a:prstGeom prst="rect">
            <a:avLst/>
          </a:prstGeom>
        </p:spPr>
        <p:txBody>
          <a:bodyPr vert="horz" numCol="2">
            <a:normAutofit/>
          </a:bodyPr>
          <a:lstStyle/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0B5CC"/>
                </a:solidFill>
              </a:rPr>
              <a:t>www.maineinfonet.org/mscs</a:t>
            </a:r>
            <a:endParaRPr lang="en-US" dirty="0">
              <a:solidFill>
                <a:srgbClr val="60B5C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009F-9D57-4AC8-A57F-B2CC4EFD47E6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262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Clean data helps</a:t>
            </a:r>
          </a:p>
          <a:p>
            <a:r>
              <a:rPr lang="en-US" dirty="0" smtClean="0">
                <a:latin typeface="+mj-lt"/>
              </a:rPr>
              <a:t>Things won’t go as planned</a:t>
            </a:r>
          </a:p>
          <a:p>
            <a:r>
              <a:rPr lang="en-US" dirty="0" smtClean="0">
                <a:latin typeface="+mj-lt"/>
              </a:rPr>
              <a:t>Making retention decisions at scale has an error factor that you need to live with</a:t>
            </a:r>
          </a:p>
          <a:p>
            <a:r>
              <a:rPr lang="en-US" dirty="0" smtClean="0">
                <a:latin typeface="+mj-lt"/>
              </a:rPr>
              <a:t>Takes significant human resources</a:t>
            </a:r>
          </a:p>
          <a:p>
            <a:r>
              <a:rPr lang="en-US" dirty="0" smtClean="0">
                <a:latin typeface="+mj-lt"/>
              </a:rPr>
              <a:t>Need for a dedicated project manager position</a:t>
            </a:r>
          </a:p>
          <a:p>
            <a:r>
              <a:rPr lang="en-US" dirty="0" smtClean="0">
                <a:latin typeface="+mj-lt"/>
              </a:rPr>
              <a:t>Public libraries are different!</a:t>
            </a:r>
          </a:p>
          <a:p>
            <a:r>
              <a:rPr lang="en-US" dirty="0" smtClean="0">
                <a:latin typeface="+mj-lt"/>
              </a:rPr>
              <a:t>Libraries can cooperate </a:t>
            </a:r>
            <a:endParaRPr lang="en-US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009F-9D57-4AC8-A57F-B2CC4EFD47E6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2889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PAN- MSCS Event at Midwinter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Looking to the Future of Shared Print – Day Long preconference at ALA sponsored by MSCS and the Center for Research Libraries</a:t>
            </a:r>
          </a:p>
          <a:p>
            <a:r>
              <a:rPr lang="en-US" dirty="0">
                <a:latin typeface="+mj-lt"/>
              </a:rPr>
              <a:t>Join us on June 27, 2014| 10:00 am – 3:00 pm (following a PAN forum update from 9:00 – 9:45 am), Las Vegas, Nevada 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No cost, but Registration is requested</a:t>
            </a:r>
          </a:p>
          <a:p>
            <a:r>
              <a:rPr lang="en-US" dirty="0">
                <a:latin typeface="+mj-lt"/>
              </a:rPr>
              <a:t>http://www.maineinfonet.net/mscs/ALA2014/</a:t>
            </a:r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691896" cy="457200"/>
          </a:xfrm>
        </p:spPr>
        <p:txBody>
          <a:bodyPr/>
          <a:lstStyle/>
          <a:p>
            <a:fld id="{612B009F-9D57-4AC8-A57F-B2CC4EFD47E6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306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spc="300" dirty="0" smtClean="0">
                <a:solidFill>
                  <a:schemeClr val="accent6"/>
                </a:solidFill>
              </a:rPr>
              <a:t>Thank you!</a:t>
            </a:r>
            <a:endParaRPr lang="en-US" b="1" spc="300" dirty="0">
              <a:solidFill>
                <a:schemeClr val="accent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372350" cy="4572000"/>
          </a:xfrm>
        </p:spPr>
        <p:txBody>
          <a:bodyPr>
            <a:normAutofit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endParaRPr lang="en-US" sz="2900" dirty="0" smtClean="0"/>
          </a:p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cpguthro@colby.edu</a:t>
            </a:r>
            <a:endParaRPr lang="en-US" b="1" u="sng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algn="ctr">
              <a:buNone/>
            </a:pPr>
            <a:r>
              <a:rPr lang="en-US" b="1" dirty="0" smtClean="0">
                <a:latin typeface="+mj-lt"/>
                <a:hlinkClick r:id="rId2"/>
              </a:rPr>
              <a:t>www.maineinfonet.org/mscs/</a:t>
            </a:r>
            <a:endParaRPr lang="en-US" b="1" dirty="0" smtClean="0">
              <a:latin typeface="+mj-lt"/>
            </a:endParaRPr>
          </a:p>
          <a:p>
            <a:pPr algn="ctr">
              <a:buNone/>
            </a:pPr>
            <a:r>
              <a:rPr lang="en-US" b="1" dirty="0" smtClean="0">
                <a:latin typeface="+mj-lt"/>
              </a:rPr>
              <a:t>Follow us on Twitter</a:t>
            </a:r>
          </a:p>
          <a:p>
            <a:pPr algn="ctr">
              <a:buNone/>
            </a:pPr>
            <a:r>
              <a:rPr lang="en-US" b="1" dirty="0" smtClean="0">
                <a:latin typeface="+mj-lt"/>
              </a:rPr>
              <a:t>@</a:t>
            </a:r>
            <a:r>
              <a:rPr lang="en-US" b="1" dirty="0" err="1" smtClean="0">
                <a:latin typeface="+mj-lt"/>
              </a:rPr>
              <a:t>MESharedColls</a:t>
            </a:r>
            <a:r>
              <a:rPr lang="en-US" dirty="0" smtClean="0">
                <a:latin typeface="+mj-lt"/>
              </a:rPr>
              <a:t> </a:t>
            </a:r>
            <a:endParaRPr lang="en-US" b="1" dirty="0">
              <a:latin typeface="+mj-l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14400" y="1828800"/>
            <a:ext cx="5943600" cy="1295400"/>
          </a:xfrm>
          <a:prstGeom prst="rect">
            <a:avLst/>
          </a:prstGeom>
        </p:spPr>
        <p:txBody>
          <a:bodyPr vert="horz" numCol="2">
            <a:normAutofit/>
          </a:bodyPr>
          <a:lstStyle/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www.maineinfonet.org/mscs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009F-9D57-4AC8-A57F-B2CC4EFD47E6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51816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slides from presentation by Deb Rollins and Becky </a:t>
            </a:r>
            <a:r>
              <a:rPr lang="en-US" dirty="0" err="1" smtClean="0"/>
              <a:t>Albitz</a:t>
            </a:r>
            <a:r>
              <a:rPr lang="en-US" dirty="0" smtClean="0"/>
              <a:t> at Charleston, 2013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0" y="5867400"/>
            <a:ext cx="335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© 2014 Clem </a:t>
            </a:r>
            <a:r>
              <a:rPr lang="en-US" sz="8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Guthro</a:t>
            </a:r>
            <a:r>
              <a:rPr lang="en-US" sz="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 This work is licensed under a Creative Commons Attribution 3.0 </a:t>
            </a:r>
            <a:r>
              <a:rPr lang="en-US" sz="8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Unported</a:t>
            </a:r>
            <a:r>
              <a:rPr lang="en-US" sz="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License. </a:t>
            </a:r>
            <a:r>
              <a:rPr lang="en-US" sz="800" dirty="0" smtClean="0">
                <a:latin typeface="Open Sans" charset="0"/>
                <a:ea typeface="Open Sans" charset="0"/>
                <a:cs typeface="Open Sans" charset="0"/>
              </a:rPr>
              <a:t>Suggested attribution: “This work uses content from “’Selecting for Sustainability’ Maine Shared Collections Strategy” © </a:t>
            </a:r>
            <a:r>
              <a:rPr lang="en-US" sz="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Clem </a:t>
            </a:r>
            <a:r>
              <a:rPr lang="en-US" sz="8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Guthro</a:t>
            </a:r>
            <a:r>
              <a:rPr lang="en-US" sz="800" dirty="0" smtClean="0">
                <a:latin typeface="Open Sans" charset="0"/>
                <a:ea typeface="Open Sans" charset="0"/>
                <a:cs typeface="Open Sans" charset="0"/>
              </a:rPr>
              <a:t>, used under a Creative Commons Attribution license:  </a:t>
            </a:r>
            <a:r>
              <a:rPr lang="en-US" sz="800" u="sng" dirty="0" smtClean="0">
                <a:latin typeface="Open Sans" charset="0"/>
                <a:ea typeface="Open Sans" charset="0"/>
                <a:cs typeface="Open Sans" charset="0"/>
                <a:hlinkClick r:id="rId3"/>
              </a:rPr>
              <a:t>http</a:t>
            </a:r>
            <a:r>
              <a:rPr lang="en-US" sz="800" u="sng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hlinkClick r:id="rId3"/>
              </a:rPr>
              <a:t>://</a:t>
            </a:r>
            <a:r>
              <a:rPr lang="en-US" sz="800" u="sng" dirty="0" smtClean="0">
                <a:latin typeface="Open Sans" charset="0"/>
                <a:ea typeface="Open Sans" charset="0"/>
                <a:cs typeface="Open Sans" charset="0"/>
                <a:hlinkClick r:id="rId3"/>
              </a:rPr>
              <a:t>creativecommons.org/licenses/by/3.0/</a:t>
            </a:r>
            <a:r>
              <a:rPr lang="en-US" sz="800" dirty="0" smtClean="0">
                <a:latin typeface="Open Sans" charset="0"/>
                <a:ea typeface="Open Sans" charset="0"/>
                <a:cs typeface="Open Sans" charset="0"/>
              </a:rPr>
              <a:t>”</a:t>
            </a:r>
            <a:r>
              <a:rPr lang="en-US" sz="800" dirty="0" smtClean="0">
                <a:latin typeface="Open Sans" charset="0"/>
                <a:ea typeface="Open Sans" charset="0"/>
                <a:cs typeface="Open Sans" charset="0"/>
                <a:hlinkClick r:id="rId3"/>
              </a:rPr>
              <a:t> </a:t>
            </a:r>
            <a:endParaRPr lang="en-US" sz="800" dirty="0"/>
          </a:p>
        </p:txBody>
      </p:sp>
      <p:pic>
        <p:nvPicPr>
          <p:cNvPr id="9" name="Picture 1" descr="image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5867400"/>
            <a:ext cx="13106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4201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Focus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Focus is monographs and journals (Government documents are excluded</a:t>
            </a:r>
            <a:r>
              <a:rPr lang="en-US" dirty="0" smtClean="0">
                <a:latin typeface="+mj-lt"/>
              </a:rPr>
              <a:t>)</a:t>
            </a:r>
          </a:p>
          <a:p>
            <a:r>
              <a:rPr lang="en-US" dirty="0" smtClean="0">
                <a:latin typeface="+mj-lt"/>
              </a:rPr>
              <a:t>Focus is on retention rather than weeding- keeping the scholarly and cultural record that meets our needs.</a:t>
            </a:r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Focus on shared stewardship</a:t>
            </a:r>
          </a:p>
          <a:p>
            <a:r>
              <a:rPr lang="en-US" dirty="0" smtClean="0">
                <a:latin typeface="+mj-lt"/>
              </a:rPr>
              <a:t>Focus on a sustainable model for participation by other </a:t>
            </a:r>
            <a:r>
              <a:rPr lang="en-US" dirty="0">
                <a:latin typeface="+mj-lt"/>
              </a:rPr>
              <a:t>libraries </a:t>
            </a:r>
            <a:r>
              <a:rPr lang="en-US" dirty="0" smtClean="0">
                <a:latin typeface="+mj-lt"/>
              </a:rPr>
              <a:t>once </a:t>
            </a:r>
            <a:r>
              <a:rPr lang="en-US" dirty="0">
                <a:latin typeface="+mj-lt"/>
              </a:rPr>
              <a:t>the initial grant period is complete</a:t>
            </a:r>
          </a:p>
          <a:p>
            <a:r>
              <a:rPr lang="en-US" dirty="0" smtClean="0">
                <a:latin typeface="+mj-lt"/>
              </a:rPr>
              <a:t>Focus on being part of the national conversation and emerging infrastructure for shared print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691896" cy="457200"/>
          </a:xfrm>
        </p:spPr>
        <p:txBody>
          <a:bodyPr/>
          <a:lstStyle/>
          <a:p>
            <a:fld id="{612B009F-9D57-4AC8-A57F-B2CC4EFD47E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661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Partners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6" y="4262437"/>
            <a:ext cx="1662113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000" b="30000"/>
          <a:stretch>
            <a:fillRect/>
          </a:stretch>
        </p:blipFill>
        <p:spPr bwMode="auto">
          <a:xfrm>
            <a:off x="2286000" y="2590800"/>
            <a:ext cx="152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000" b="10000"/>
          <a:stretch>
            <a:fillRect/>
          </a:stretch>
        </p:blipFill>
        <p:spPr bwMode="auto">
          <a:xfrm>
            <a:off x="2286000" y="4419600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000" b="25000"/>
          <a:stretch>
            <a:fillRect/>
          </a:stretch>
        </p:blipFill>
        <p:spPr bwMode="auto">
          <a:xfrm>
            <a:off x="4351867" y="4800600"/>
            <a:ext cx="220133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9" descr="Inline image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2514600"/>
            <a:ext cx="16573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3505200"/>
            <a:ext cx="2228850" cy="88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media.usm.maine.edu/~mcr/marketing/logos/web/Hlogo_rgb.png"/>
          <p:cNvPicPr>
            <a:picLocks noChangeAspect="1" noChangeArrowheads="1"/>
          </p:cNvPicPr>
          <p:nvPr/>
        </p:nvPicPr>
        <p:blipFill>
          <a:blip r:embed="rId8" cstate="print"/>
          <a:srcRect b="33835"/>
          <a:stretch>
            <a:fillRect/>
          </a:stretch>
        </p:blipFill>
        <p:spPr bwMode="auto">
          <a:xfrm>
            <a:off x="3352800" y="3581400"/>
            <a:ext cx="2562225" cy="8382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14800" y="2514600"/>
            <a:ext cx="2976563" cy="92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3429000"/>
            <a:ext cx="25622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0B5CC"/>
                </a:solidFill>
              </a:rPr>
              <a:t>www.maineinfonet.org/mscs</a:t>
            </a:r>
            <a:endParaRPr lang="en-US" dirty="0">
              <a:solidFill>
                <a:srgbClr val="60B5CC"/>
              </a:solidFill>
            </a:endParaRPr>
          </a:p>
        </p:txBody>
      </p:sp>
      <p:sp>
        <p:nvSpPr>
          <p:cNvPr id="14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691896" cy="457200"/>
          </a:xfrm>
        </p:spPr>
        <p:txBody>
          <a:bodyPr/>
          <a:lstStyle/>
          <a:p>
            <a:fld id="{612B009F-9D57-4AC8-A57F-B2CC4EFD47E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667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Project </a:t>
            </a:r>
            <a:r>
              <a:rPr lang="en-US" dirty="0"/>
              <a:t>Management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0B5CC"/>
                </a:solidFill>
              </a:rPr>
              <a:t>www.maineinfonet.org/mscs</a:t>
            </a:r>
            <a:endParaRPr lang="en-US" dirty="0">
              <a:solidFill>
                <a:srgbClr val="60B5C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219200"/>
            <a:ext cx="7772400" cy="480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j-lt"/>
              </a:rPr>
              <a:t>Project </a:t>
            </a:r>
            <a:r>
              <a:rPr lang="en-US" sz="2400" dirty="0">
                <a:latin typeface="+mj-lt"/>
              </a:rPr>
              <a:t>Team: Program Manager, Technology </a:t>
            </a:r>
            <a:r>
              <a:rPr lang="en-US" sz="2400" dirty="0" smtClean="0">
                <a:latin typeface="+mj-lt"/>
              </a:rPr>
              <a:t>Director, Project PIs &amp; Systems </a:t>
            </a:r>
            <a:r>
              <a:rPr lang="en-US" sz="2400" dirty="0">
                <a:latin typeface="+mj-lt"/>
              </a:rPr>
              <a:t>Librarian </a:t>
            </a:r>
            <a:endParaRPr lang="en-US" sz="2400" dirty="0" smtClean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Directors’ Council</a:t>
            </a:r>
          </a:p>
          <a:p>
            <a:r>
              <a:rPr lang="en-US" sz="2400" dirty="0" smtClean="0">
                <a:latin typeface="+mj-lt"/>
              </a:rPr>
              <a:t>Collection Development Committee</a:t>
            </a:r>
          </a:p>
          <a:p>
            <a:r>
              <a:rPr lang="en-US" sz="2400" dirty="0" smtClean="0">
                <a:latin typeface="+mj-lt"/>
              </a:rPr>
              <a:t>Technical Services Committee</a:t>
            </a:r>
          </a:p>
          <a:p>
            <a:r>
              <a:rPr lang="en-US" sz="2400" dirty="0" smtClean="0">
                <a:latin typeface="+mj-lt"/>
              </a:rPr>
              <a:t>National Advisory Board</a:t>
            </a:r>
          </a:p>
          <a:p>
            <a:pPr lvl="1"/>
            <a:r>
              <a:rPr lang="en-US" sz="1400" dirty="0" err="1">
                <a:latin typeface="+mj-lt"/>
              </a:rPr>
              <a:t>Lizanne</a:t>
            </a:r>
            <a:r>
              <a:rPr lang="en-US" sz="1400" dirty="0">
                <a:latin typeface="+mj-lt"/>
              </a:rPr>
              <a:t> Payne – nationally known Shared Print Consultant</a:t>
            </a:r>
          </a:p>
          <a:p>
            <a:pPr lvl="1"/>
            <a:r>
              <a:rPr lang="en-US" sz="1400" dirty="0">
                <a:latin typeface="+mj-lt"/>
              </a:rPr>
              <a:t>Constance </a:t>
            </a:r>
            <a:r>
              <a:rPr lang="en-US" sz="1400" dirty="0" err="1">
                <a:latin typeface="+mj-lt"/>
              </a:rPr>
              <a:t>Malpas</a:t>
            </a:r>
            <a:r>
              <a:rPr lang="en-US" sz="1400" dirty="0">
                <a:latin typeface="+mj-lt"/>
              </a:rPr>
              <a:t> – Program Officer, OCLC Office of  Research</a:t>
            </a:r>
          </a:p>
          <a:p>
            <a:pPr lvl="1"/>
            <a:r>
              <a:rPr lang="en-US" sz="1400" dirty="0">
                <a:latin typeface="+mj-lt"/>
              </a:rPr>
              <a:t>Robert </a:t>
            </a:r>
            <a:r>
              <a:rPr lang="en-US" sz="1400" dirty="0" err="1">
                <a:latin typeface="+mj-lt"/>
              </a:rPr>
              <a:t>Keift</a:t>
            </a:r>
            <a:r>
              <a:rPr lang="en-US" sz="1400" dirty="0">
                <a:latin typeface="+mj-lt"/>
              </a:rPr>
              <a:t> – College Librarian, Occidental College and collection development guru</a:t>
            </a:r>
          </a:p>
          <a:p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108" y="2057400"/>
            <a:ext cx="110836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James Jackson-Sanbor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713" y="2057400"/>
            <a:ext cx="1141378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091" y="2057400"/>
            <a:ext cx="109330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087" y="2057400"/>
            <a:ext cx="119269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786" y="2057400"/>
            <a:ext cx="89452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/>
          <a:srcRect l="7923" r="9777"/>
          <a:stretch/>
        </p:blipFill>
        <p:spPr>
          <a:xfrm>
            <a:off x="6815310" y="2057400"/>
            <a:ext cx="1020363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691896" cy="457200"/>
          </a:xfrm>
        </p:spPr>
        <p:txBody>
          <a:bodyPr/>
          <a:lstStyle/>
          <a:p>
            <a:fld id="{612B009F-9D57-4AC8-A57F-B2CC4EFD47E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487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r>
              <a:rPr lang="en-US" dirty="0" smtClean="0"/>
              <a:t>MSCS Project Goals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+mj-lt"/>
              </a:rPr>
              <a:t>Create a collection analysis system to analyze the collections</a:t>
            </a:r>
          </a:p>
          <a:p>
            <a:r>
              <a:rPr lang="en-US" dirty="0">
                <a:latin typeface="+mj-lt"/>
              </a:rPr>
              <a:t>Develop a strategy to make retention decisions at scale</a:t>
            </a:r>
          </a:p>
          <a:p>
            <a:r>
              <a:rPr lang="en-US" dirty="0" smtClean="0">
                <a:latin typeface="+mj-lt"/>
              </a:rPr>
              <a:t>Examine the presence of large scale digital collections (</a:t>
            </a:r>
            <a:r>
              <a:rPr lang="en-US" dirty="0" err="1" smtClean="0">
                <a:latin typeface="+mj-lt"/>
              </a:rPr>
              <a:t>HathiTrust</a:t>
            </a:r>
            <a:r>
              <a:rPr lang="en-US" dirty="0" smtClean="0">
                <a:latin typeface="+mj-lt"/>
              </a:rPr>
              <a:t> and Internet Archive) as a determiner of what to commit to retain in print</a:t>
            </a:r>
          </a:p>
          <a:p>
            <a:r>
              <a:rPr lang="en-US" dirty="0" smtClean="0">
                <a:latin typeface="+mj-lt"/>
              </a:rPr>
              <a:t>Integrate Print-On-Demand E- on-Demand for large scale digital collections</a:t>
            </a:r>
          </a:p>
          <a:p>
            <a:r>
              <a:rPr lang="en-US" dirty="0" smtClean="0">
                <a:latin typeface="+mj-lt"/>
              </a:rPr>
              <a:t>Expose our retention decisions to the world and to Maine libraries</a:t>
            </a:r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691896" cy="457200"/>
          </a:xfrm>
        </p:spPr>
        <p:txBody>
          <a:bodyPr/>
          <a:lstStyle/>
          <a:p>
            <a:fld id="{612B009F-9D57-4AC8-A57F-B2CC4EFD47E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1749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Questions we wanted to answer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Which monographs should be designated for long-term retention?</a:t>
            </a:r>
          </a:p>
          <a:p>
            <a:r>
              <a:rPr lang="en-US" dirty="0" smtClean="0">
                <a:latin typeface="+mj-lt"/>
              </a:rPr>
              <a:t>What is an equitable and/or common-sense distribution of retention responsibilities?</a:t>
            </a:r>
          </a:p>
          <a:p>
            <a:r>
              <a:rPr lang="en-US" dirty="0" smtClean="0">
                <a:latin typeface="+mj-lt"/>
              </a:rPr>
              <a:t>What effect do large scale digital collections such as Hathi Trust or Internet Archive have on retention decisions?</a:t>
            </a:r>
          </a:p>
          <a:p>
            <a:r>
              <a:rPr lang="en-US" dirty="0" smtClean="0">
                <a:latin typeface="+mj-lt"/>
              </a:rPr>
              <a:t>Can monograph retention decisions be made at scale in a way that will make sense for the participating libraries?</a:t>
            </a:r>
            <a:endParaRPr lang="en-US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844296" cy="457200"/>
          </a:xfrm>
        </p:spPr>
        <p:txBody>
          <a:bodyPr/>
          <a:lstStyle/>
          <a:p>
            <a:fld id="{612B009F-9D57-4AC8-A57F-B2CC4EFD47E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3967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Governance and Business </a:t>
            </a:r>
            <a:r>
              <a:rPr lang="en-US" sz="3200" dirty="0" smtClean="0"/>
              <a:t>Model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A Memorandum Of Understanding has been developed to guide the ongoing work</a:t>
            </a:r>
          </a:p>
          <a:p>
            <a:pPr lvl="1"/>
            <a:r>
              <a:rPr lang="en-US" dirty="0" smtClean="0">
                <a:latin typeface="+mj-lt"/>
              </a:rPr>
              <a:t>15 year retention commitment </a:t>
            </a:r>
          </a:p>
          <a:p>
            <a:pPr lvl="1"/>
            <a:r>
              <a:rPr lang="en-US" dirty="0" smtClean="0">
                <a:latin typeface="+mj-lt"/>
              </a:rPr>
              <a:t>MOU and commitments reviewed every 5 years</a:t>
            </a:r>
          </a:p>
          <a:p>
            <a:pPr lvl="1"/>
            <a:r>
              <a:rPr lang="en-US" dirty="0" smtClean="0">
                <a:latin typeface="+mj-lt"/>
              </a:rPr>
              <a:t>Executive Committee will provide governance</a:t>
            </a:r>
          </a:p>
          <a:p>
            <a:pPr lvl="1"/>
            <a:r>
              <a:rPr lang="en-US" dirty="0" smtClean="0">
                <a:latin typeface="+mj-lt"/>
              </a:rPr>
              <a:t>Collections and Operations Committee will determine retention, holding disclosure, and access/delivery</a:t>
            </a:r>
          </a:p>
          <a:p>
            <a:pPr lvl="1"/>
            <a:r>
              <a:rPr lang="en-US" dirty="0" smtClean="0">
                <a:latin typeface="+mj-lt"/>
              </a:rPr>
              <a:t>Different levels of membership</a:t>
            </a:r>
          </a:p>
          <a:p>
            <a:pPr lvl="2"/>
            <a:r>
              <a:rPr lang="en-US" dirty="0" smtClean="0">
                <a:latin typeface="+mj-lt"/>
              </a:rPr>
              <a:t>Collection Holders</a:t>
            </a:r>
          </a:p>
          <a:p>
            <a:pPr lvl="2"/>
            <a:r>
              <a:rPr lang="en-US" dirty="0" smtClean="0">
                <a:latin typeface="+mj-lt"/>
              </a:rPr>
              <a:t>Collection Builders</a:t>
            </a:r>
          </a:p>
          <a:p>
            <a:pPr lvl="2"/>
            <a:r>
              <a:rPr lang="en-US" dirty="0" smtClean="0">
                <a:latin typeface="+mj-lt"/>
              </a:rPr>
              <a:t>Supporting Members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844296" cy="457200"/>
          </a:xfrm>
        </p:spPr>
        <p:txBody>
          <a:bodyPr/>
          <a:lstStyle/>
          <a:p>
            <a:fld id="{612B009F-9D57-4AC8-A57F-B2CC4EFD47E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4009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SCS Presentation Templat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MSCS Presentation Template</Template>
  <TotalTime>10744</TotalTime>
  <Words>2602</Words>
  <Application>Microsoft Office PowerPoint</Application>
  <PresentationFormat>On-screen Show (4:3)</PresentationFormat>
  <Paragraphs>543</Paragraphs>
  <Slides>38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MSCS Presentation Template</vt:lpstr>
      <vt:lpstr>Worksheet</vt:lpstr>
      <vt:lpstr>“Selecting for Sustainability” Maine Shared Collections Strategy</vt:lpstr>
      <vt:lpstr>Why Print Retention in Maine?</vt:lpstr>
      <vt:lpstr>Project Background</vt:lpstr>
      <vt:lpstr>Grant Focus</vt:lpstr>
      <vt:lpstr>Project Partners</vt:lpstr>
      <vt:lpstr> Project Management</vt:lpstr>
      <vt:lpstr>MSCS Project Goals</vt:lpstr>
      <vt:lpstr>Questions we wanted to answer</vt:lpstr>
      <vt:lpstr>Governance and Business Model</vt:lpstr>
      <vt:lpstr>Data – Data Starting Points</vt:lpstr>
      <vt:lpstr>Our Data </vt:lpstr>
      <vt:lpstr>Data – SCS Actions </vt:lpstr>
      <vt:lpstr>High Level View of the Monograph Data</vt:lpstr>
      <vt:lpstr>By “titles" we can mean two different things</vt:lpstr>
      <vt:lpstr>Title Holdings Overlap</vt:lpstr>
      <vt:lpstr>99 titles are held by all 9 MSCS Institutions</vt:lpstr>
      <vt:lpstr>Circulation Counts – Circulating Titles  </vt:lpstr>
      <vt:lpstr>MSCS Title Holdings Compared to WorldCat US Holdings</vt:lpstr>
      <vt:lpstr>MSCS Circulating Title-Holdings by Holding Level – Circulation Levels</vt:lpstr>
      <vt:lpstr>Step 1 –Titles Held by 1 or 2 Libraries</vt:lpstr>
      <vt:lpstr>Slide 21</vt:lpstr>
      <vt:lpstr>Step 1 - Total Commitments &amp; Needs Further Examination</vt:lpstr>
      <vt:lpstr>“Local Interest” Rules Applied</vt:lpstr>
      <vt:lpstr>Step 1 - Needs Further Examination” </vt:lpstr>
      <vt:lpstr>Step 2 –Titles Held by 3 or more Libraries</vt:lpstr>
      <vt:lpstr>Slide 26</vt:lpstr>
      <vt:lpstr>Step 2 Questions</vt:lpstr>
      <vt:lpstr>Slide 28</vt:lpstr>
      <vt:lpstr>Step 2 – Basic Decisions</vt:lpstr>
      <vt:lpstr>Step 2- Allocation of Retention Commitments</vt:lpstr>
      <vt:lpstr>MSCS Final Commitment Numbers</vt:lpstr>
      <vt:lpstr>Slide 32</vt:lpstr>
      <vt:lpstr>From Scale to Reality</vt:lpstr>
      <vt:lpstr>From Scale to Reality (continued)</vt:lpstr>
      <vt:lpstr>Disclosing Retention Decisions</vt:lpstr>
      <vt:lpstr>Lessons Learned</vt:lpstr>
      <vt:lpstr>PAN- MSCS Event at Midwinter</vt:lpstr>
      <vt:lpstr>Thank you!</vt:lpstr>
    </vt:vector>
  </TitlesOfParts>
  <Company>Colby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“Selecting for Sustainability”Maine Shared Collections Strategy</dc:title>
  <dc:creator>Clem Guthro</dc:creator>
  <cp:lastModifiedBy>Windows User</cp:lastModifiedBy>
  <cp:revision>96</cp:revision>
  <cp:lastPrinted>2014-03-25T17:47:03Z</cp:lastPrinted>
  <dcterms:created xsi:type="dcterms:W3CDTF">2014-03-19T14:28:19Z</dcterms:created>
  <dcterms:modified xsi:type="dcterms:W3CDTF">2014-04-02T14:41:19Z</dcterms:modified>
</cp:coreProperties>
</file>