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8"/>
  </p:notesMasterIdLst>
  <p:handoutMasterIdLst>
    <p:handoutMasterId r:id="rId9"/>
  </p:handoutMasterIdLst>
  <p:sldIdLst>
    <p:sldId id="256" r:id="rId2"/>
    <p:sldId id="261" r:id="rId3"/>
    <p:sldId id="258" r:id="rId4"/>
    <p:sldId id="257"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0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5ADB8B-8662-5E47-8C9B-38832B435223}" type="datetimeFigureOut">
              <a:rPr lang="en-US" smtClean="0"/>
              <a:pPr/>
              <a:t>4/2/2014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EE3DB4-6A59-5B46-ACA0-EFBC06E69F10}" type="slidenum">
              <a:rPr lang="en-US" smtClean="0"/>
              <a:pPr/>
              <a:t>‹#›</a:t>
            </a:fld>
            <a:endParaRPr lang="en-US"/>
          </a:p>
        </p:txBody>
      </p:sp>
    </p:spTree>
    <p:extLst>
      <p:ext uri="{BB962C8B-B14F-4D97-AF65-F5344CB8AC3E}">
        <p14:creationId xmlns:p14="http://schemas.microsoft.com/office/powerpoint/2010/main" xmlns="" val="76278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3927E2-65B3-684F-951E-81F5780CD398}" type="datetimeFigureOut">
              <a:rPr lang="en-US" smtClean="0"/>
              <a:pPr/>
              <a:t>4/2/2014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D90100-1FB5-AF4F-8F51-A7EB56486077}" type="slidenum">
              <a:rPr lang="en-US" smtClean="0"/>
              <a:pPr/>
              <a:t>‹#›</a:t>
            </a:fld>
            <a:endParaRPr lang="en-US"/>
          </a:p>
        </p:txBody>
      </p:sp>
    </p:spTree>
    <p:extLst>
      <p:ext uri="{BB962C8B-B14F-4D97-AF65-F5344CB8AC3E}">
        <p14:creationId xmlns:p14="http://schemas.microsoft.com/office/powerpoint/2010/main" xmlns="" val="27741804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Summit:</a:t>
            </a:r>
          </a:p>
          <a:p>
            <a:pPr marL="171450" indent="-171450">
              <a:buFontTx/>
              <a:buChar char="-"/>
            </a:pPr>
            <a:r>
              <a:rPr lang="en-US" dirty="0" smtClean="0"/>
              <a:t>20 year history</a:t>
            </a:r>
          </a:p>
          <a:p>
            <a:pPr marL="171450" indent="-171450">
              <a:buFontTx/>
              <a:buChar char="-"/>
            </a:pPr>
            <a:r>
              <a:rPr lang="en-US" dirty="0" smtClean="0"/>
              <a:t>Integrated search interface for</a:t>
            </a:r>
            <a:r>
              <a:rPr lang="en-US" baseline="0" dirty="0" smtClean="0"/>
              <a:t> 37 libraries</a:t>
            </a:r>
          </a:p>
          <a:p>
            <a:pPr marL="171450" indent="-171450">
              <a:buFontTx/>
              <a:buChar char="-"/>
            </a:pPr>
            <a:r>
              <a:rPr lang="en-US" baseline="0" dirty="0" smtClean="0"/>
              <a:t>Borrowing is not ILL, it is unmediated circulation among the libraries</a:t>
            </a:r>
          </a:p>
          <a:p>
            <a:pPr marL="171450" indent="-171450">
              <a:buFontTx/>
              <a:buChar char="-"/>
            </a:pPr>
            <a:r>
              <a:rPr lang="en-US" baseline="0" dirty="0" smtClean="0"/>
              <a:t>Courier for delivery – 2-5 day turnaround</a:t>
            </a:r>
            <a:endParaRPr lang="en-US" dirty="0"/>
          </a:p>
        </p:txBody>
      </p:sp>
      <p:sp>
        <p:nvSpPr>
          <p:cNvPr id="4" name="Slide Number Placeholder 3"/>
          <p:cNvSpPr>
            <a:spLocks noGrp="1"/>
          </p:cNvSpPr>
          <p:nvPr>
            <p:ph type="sldNum" sz="quarter" idx="10"/>
          </p:nvPr>
        </p:nvSpPr>
        <p:spPr/>
        <p:txBody>
          <a:bodyPr/>
          <a:lstStyle/>
          <a:p>
            <a:fld id="{D0D90100-1FB5-AF4F-8F51-A7EB56486077}" type="slidenum">
              <a:rPr lang="en-US" smtClean="0"/>
              <a:pPr/>
              <a:t>4</a:t>
            </a:fld>
            <a:endParaRPr lang="en-US"/>
          </a:p>
        </p:txBody>
      </p:sp>
    </p:spTree>
    <p:extLst>
      <p:ext uri="{BB962C8B-B14F-4D97-AF65-F5344CB8AC3E}">
        <p14:creationId xmlns:p14="http://schemas.microsoft.com/office/powerpoint/2010/main" xmlns="" val="1085510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April 2,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April 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April 2,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April 2,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2,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2,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April 2,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April 2,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April 2,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3.0/"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Shared Print in the Orbis Cascade Alliance</a:t>
            </a:r>
            <a:endParaRPr lang="en-US" dirty="0"/>
          </a:p>
        </p:txBody>
      </p:sp>
      <p:sp>
        <p:nvSpPr>
          <p:cNvPr id="3" name="Subtitle 2"/>
          <p:cNvSpPr>
            <a:spLocks noGrp="1"/>
          </p:cNvSpPr>
          <p:nvPr>
            <p:ph type="subTitle" idx="1"/>
          </p:nvPr>
        </p:nvSpPr>
        <p:spPr>
          <a:xfrm>
            <a:off x="4733365" y="4656667"/>
            <a:ext cx="3309803" cy="1294190"/>
          </a:xfrm>
        </p:spPr>
        <p:txBody>
          <a:bodyPr>
            <a:normAutofit/>
          </a:bodyPr>
          <a:lstStyle/>
          <a:p>
            <a:r>
              <a:rPr lang="en-US" dirty="0" smtClean="0"/>
              <a:t>Kathi Carlisle Fountain</a:t>
            </a:r>
          </a:p>
          <a:p>
            <a:r>
              <a:rPr lang="en-US" sz="1200" dirty="0" smtClean="0"/>
              <a:t>Collection Services Program Manager</a:t>
            </a:r>
          </a:p>
          <a:p>
            <a:r>
              <a:rPr lang="en-US" dirty="0" smtClean="0"/>
              <a:t>Orbis Cascade Alliance</a:t>
            </a:r>
            <a:endParaRPr lang="en-US" dirty="0"/>
          </a:p>
        </p:txBody>
      </p:sp>
    </p:spTree>
    <p:extLst>
      <p:ext uri="{BB962C8B-B14F-4D97-AF65-F5344CB8AC3E}">
        <p14:creationId xmlns:p14="http://schemas.microsoft.com/office/powerpoint/2010/main" xmlns="" val="215389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Orbis Cascade Alliance</a:t>
            </a:r>
            <a:endParaRPr lang="en-US" dirty="0"/>
          </a:p>
        </p:txBody>
      </p:sp>
      <p:sp>
        <p:nvSpPr>
          <p:cNvPr id="4" name="Content Placeholder 3"/>
          <p:cNvSpPr>
            <a:spLocks noGrp="1"/>
          </p:cNvSpPr>
          <p:nvPr>
            <p:ph sz="quarter" idx="13"/>
          </p:nvPr>
        </p:nvSpPr>
        <p:spPr/>
        <p:txBody>
          <a:bodyPr>
            <a:normAutofit/>
          </a:bodyPr>
          <a:lstStyle/>
          <a:p>
            <a:pPr marL="68580" indent="0">
              <a:lnSpc>
                <a:spcPct val="120000"/>
              </a:lnSpc>
              <a:buNone/>
            </a:pPr>
            <a:r>
              <a:rPr lang="en-US" sz="2000" dirty="0" smtClean="0"/>
              <a:t>37 academic libraries</a:t>
            </a:r>
          </a:p>
          <a:p>
            <a:pPr lvl="1">
              <a:lnSpc>
                <a:spcPct val="120000"/>
              </a:lnSpc>
            </a:pPr>
            <a:r>
              <a:rPr lang="en-US" sz="1800" dirty="0" smtClean="0"/>
              <a:t>6 community colleges</a:t>
            </a:r>
          </a:p>
          <a:p>
            <a:pPr lvl="1">
              <a:lnSpc>
                <a:spcPct val="120000"/>
              </a:lnSpc>
            </a:pPr>
            <a:r>
              <a:rPr lang="en-US" sz="1800" dirty="0" smtClean="0"/>
              <a:t>16 private 4-year colleges</a:t>
            </a:r>
          </a:p>
          <a:p>
            <a:pPr lvl="1">
              <a:lnSpc>
                <a:spcPct val="120000"/>
              </a:lnSpc>
            </a:pPr>
            <a:r>
              <a:rPr lang="en-US" sz="1800" dirty="0" smtClean="0"/>
              <a:t>14 public 4-year colleges (large &amp; small)</a:t>
            </a:r>
          </a:p>
          <a:p>
            <a:pPr lvl="1">
              <a:lnSpc>
                <a:spcPct val="120000"/>
              </a:lnSpc>
            </a:pPr>
            <a:r>
              <a:rPr lang="en-US" sz="1800" dirty="0" smtClean="0"/>
              <a:t>1 heath sciences</a:t>
            </a:r>
          </a:p>
          <a:p>
            <a:pPr lvl="1">
              <a:lnSpc>
                <a:spcPct val="120000"/>
              </a:lnSpc>
            </a:pPr>
            <a:r>
              <a:rPr lang="en-US" sz="1800" dirty="0" smtClean="0"/>
              <a:t>Total FTE: 258,000</a:t>
            </a:r>
            <a:endParaRPr lang="en-US" sz="1800" dirty="0"/>
          </a:p>
        </p:txBody>
      </p:sp>
      <p:pic>
        <p:nvPicPr>
          <p:cNvPr id="6" name="Content Placeholder 5" descr="Alliance-service-area-2014.tiff"/>
          <p:cNvPicPr>
            <a:picLocks noGrp="1" noChangeAspect="1"/>
          </p:cNvPicPr>
          <p:nvPr>
            <p:ph sz="quarter" idx="14"/>
          </p:nvPr>
        </p:nvPicPr>
        <p:blipFill>
          <a:blip r:embed="rId2" cstate="print">
            <a:extLst>
              <a:ext uri="{28A0092B-C50C-407E-A947-70E740481C1C}">
                <a14:useLocalDpi xmlns:a14="http://schemas.microsoft.com/office/drawing/2010/main" xmlns="" val="0"/>
              </a:ext>
            </a:extLst>
          </a:blip>
          <a:srcRect t="5794" b="5794"/>
          <a:stretch>
            <a:fillRect/>
          </a:stretch>
        </p:blipFill>
        <p:spPr/>
      </p:pic>
    </p:spTree>
    <p:extLst>
      <p:ext uri="{BB962C8B-B14F-4D97-AF65-F5344CB8AC3E}">
        <p14:creationId xmlns:p14="http://schemas.microsoft.com/office/powerpoint/2010/main" xmlns="" val="310825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as a Philosophy</a:t>
            </a:r>
            <a:endParaRPr lang="en-US" dirty="0"/>
          </a:p>
        </p:txBody>
      </p:sp>
      <p:sp>
        <p:nvSpPr>
          <p:cNvPr id="3" name="Content Placeholder 2"/>
          <p:cNvSpPr>
            <a:spLocks noGrp="1"/>
          </p:cNvSpPr>
          <p:nvPr>
            <p:ph idx="1"/>
          </p:nvPr>
        </p:nvSpPr>
        <p:spPr/>
        <p:txBody>
          <a:bodyPr>
            <a:noAutofit/>
          </a:bodyPr>
          <a:lstStyle/>
          <a:p>
            <a:r>
              <a:rPr lang="en-US" sz="1400" dirty="0" smtClean="0"/>
              <a:t>“As </a:t>
            </a:r>
            <a:r>
              <a:rPr lang="en-US" sz="1400" dirty="0"/>
              <a:t>an Alliance, we consider the combined collections of member institutions as one collection. While member institutions continue to acquire their own material, the Alliance is committed to cooperative collection development to leverage member institutions’ resources to better serve our users</a:t>
            </a:r>
            <a:r>
              <a:rPr lang="en-US" sz="1400" dirty="0" smtClean="0"/>
              <a:t>.” Vision statement, November 2007</a:t>
            </a:r>
          </a:p>
          <a:p>
            <a:endParaRPr lang="en-US" sz="1400" dirty="0"/>
          </a:p>
          <a:p>
            <a:r>
              <a:rPr lang="en-US" sz="1400" dirty="0" smtClean="0"/>
              <a:t>“The </a:t>
            </a:r>
            <a:r>
              <a:rPr lang="en-US" sz="1400" dirty="0"/>
              <a:t>Orbis Cascade Alliance is an exemplar of the 21st century library consortium. We join together in the spirit of innovation and combined expertise, seeking efficiency and productivity to strongly promote the success of students, faculty, staff, and researchers. We bring multiple perspectives together to challenge traditional thinking and elevate our ability to deliver outstanding services, programs, and collections</a:t>
            </a:r>
            <a:r>
              <a:rPr lang="en-US" sz="1400" dirty="0" smtClean="0"/>
              <a:t>.” Vision statement, November 2013</a:t>
            </a:r>
          </a:p>
          <a:p>
            <a:endParaRPr lang="en-US" sz="1400" dirty="0"/>
          </a:p>
          <a:p>
            <a:r>
              <a:rPr lang="en-US" sz="1400" dirty="0" smtClean="0"/>
              <a:t>“Design </a:t>
            </a:r>
            <a:r>
              <a:rPr lang="en-US" sz="1400" dirty="0"/>
              <a:t>for </a:t>
            </a:r>
            <a:r>
              <a:rPr lang="en-US" sz="1400" dirty="0" smtClean="0"/>
              <a:t>Engagement:</a:t>
            </a:r>
            <a:r>
              <a:rPr lang="en-US" sz="1400" dirty="0"/>
              <a:t> </a:t>
            </a:r>
            <a:r>
              <a:rPr lang="en-US" sz="1400" dirty="0" smtClean="0"/>
              <a:t>Collect </a:t>
            </a:r>
            <a:r>
              <a:rPr lang="en-US" sz="1400" dirty="0"/>
              <a:t>wisely, share freely, and enhance the teaching, learning, and research </a:t>
            </a:r>
            <a:r>
              <a:rPr lang="en-US" sz="1400" dirty="0" smtClean="0"/>
              <a:t>environment” Strategic Agenda, November 2013</a:t>
            </a:r>
          </a:p>
        </p:txBody>
      </p:sp>
    </p:spTree>
    <p:extLst>
      <p:ext uri="{BB962C8B-B14F-4D97-AF65-F5344CB8AC3E}">
        <p14:creationId xmlns:p14="http://schemas.microsoft.com/office/powerpoint/2010/main" xmlns="" val="1125255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Summit: Central to Shared Print</a:t>
            </a:r>
            <a:endParaRPr lang="en-US" dirty="0"/>
          </a:p>
        </p:txBody>
      </p:sp>
      <p:sp>
        <p:nvSpPr>
          <p:cNvPr id="3" name="Content Placeholder 2"/>
          <p:cNvSpPr>
            <a:spLocks noGrp="1"/>
          </p:cNvSpPr>
          <p:nvPr>
            <p:ph idx="1"/>
          </p:nvPr>
        </p:nvSpPr>
        <p:spPr>
          <a:xfrm>
            <a:off x="1728694" y="2323652"/>
            <a:ext cx="5538879" cy="3508977"/>
          </a:xfrm>
        </p:spPr>
        <p:txBody>
          <a:bodyPr>
            <a:normAutofit/>
          </a:bodyPr>
          <a:lstStyle/>
          <a:p>
            <a:pPr marL="68580" indent="0">
              <a:buNone/>
            </a:pPr>
            <a:r>
              <a:rPr lang="en-US" sz="2000" b="1" i="1" dirty="0" smtClean="0"/>
              <a:t>“Summit</a:t>
            </a:r>
            <a:r>
              <a:rPr lang="en-US" sz="2000" dirty="0"/>
              <a:t>, the union catalog of the member libraries of the Orbis Cascade Alliance, is a powerful </a:t>
            </a:r>
            <a:r>
              <a:rPr lang="en-US" sz="2000" dirty="0" smtClean="0"/>
              <a:t>tool. Its </a:t>
            </a:r>
            <a:r>
              <a:rPr lang="en-US" sz="2000" dirty="0"/>
              <a:t>utility to enable efficient and cost effective resource sharing for monographs among member libraries is well developed and widely </a:t>
            </a:r>
            <a:r>
              <a:rPr lang="en-US" sz="2000" dirty="0" smtClean="0"/>
              <a:t>recognized. Its </a:t>
            </a:r>
            <a:r>
              <a:rPr lang="en-US" sz="2000" dirty="0"/>
              <a:t>potential to enable the member libraries to manage their local collections with a regional perspective is still largely untapped</a:t>
            </a:r>
            <a:r>
              <a:rPr lang="en-US" sz="2000" dirty="0" smtClean="0"/>
              <a:t>.” - CDMC, 2005</a:t>
            </a:r>
            <a:endParaRPr lang="en-US" sz="2000" dirty="0"/>
          </a:p>
        </p:txBody>
      </p:sp>
    </p:spTree>
    <p:extLst>
      <p:ext uri="{BB962C8B-B14F-4D97-AF65-F5344CB8AC3E}">
        <p14:creationId xmlns:p14="http://schemas.microsoft.com/office/powerpoint/2010/main" xmlns="" val="191472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Shared ILS: The Next Step</a:t>
            </a:r>
            <a:endParaRPr lang="en-US" dirty="0"/>
          </a:p>
        </p:txBody>
      </p:sp>
      <p:sp>
        <p:nvSpPr>
          <p:cNvPr id="3" name="Content Placeholder 2"/>
          <p:cNvSpPr>
            <a:spLocks noGrp="1"/>
          </p:cNvSpPr>
          <p:nvPr>
            <p:ph idx="1"/>
          </p:nvPr>
        </p:nvSpPr>
        <p:spPr>
          <a:xfrm>
            <a:off x="1657047" y="2323652"/>
            <a:ext cx="5527523" cy="3508977"/>
          </a:xfrm>
        </p:spPr>
        <p:txBody>
          <a:bodyPr/>
          <a:lstStyle/>
          <a:p>
            <a:pPr marL="68580" indent="0">
              <a:buNone/>
            </a:pPr>
            <a:r>
              <a:rPr lang="en-US" dirty="0" smtClean="0"/>
              <a:t>“</a:t>
            </a:r>
            <a:r>
              <a:rPr lang="en-US" dirty="0"/>
              <a:t>The shared system is the key element that will allow us to manage our collections together</a:t>
            </a:r>
            <a:r>
              <a:rPr lang="en-US" dirty="0" smtClean="0"/>
              <a:t>.”</a:t>
            </a:r>
          </a:p>
          <a:p>
            <a:pPr marL="68580" indent="0" algn="r">
              <a:buNone/>
            </a:pPr>
            <a:r>
              <a:rPr lang="en-US" sz="2000" dirty="0" smtClean="0"/>
              <a:t>-Shared ILS FAQ</a:t>
            </a:r>
          </a:p>
          <a:p>
            <a:pPr marL="68580" indent="0" algn="r">
              <a:buNone/>
            </a:pPr>
            <a:endParaRPr lang="en-US" sz="2000" dirty="0"/>
          </a:p>
          <a:p>
            <a:pPr>
              <a:buFont typeface="Courier New"/>
              <a:buChar char="o"/>
            </a:pPr>
            <a:r>
              <a:rPr lang="en-US" sz="2000" dirty="0" smtClean="0"/>
              <a:t>Collaborative technical work</a:t>
            </a:r>
          </a:p>
          <a:p>
            <a:pPr>
              <a:buFont typeface="Courier New"/>
              <a:buChar char="o"/>
            </a:pPr>
            <a:r>
              <a:rPr lang="en-US" sz="2000" dirty="0" smtClean="0"/>
              <a:t>Centralized Use Analysis</a:t>
            </a:r>
          </a:p>
          <a:p>
            <a:pPr>
              <a:buFont typeface="Courier New"/>
              <a:buChar char="o"/>
            </a:pPr>
            <a:r>
              <a:rPr lang="en-US" sz="2000" dirty="0" smtClean="0"/>
              <a:t>Centralized Holdings Analysis</a:t>
            </a:r>
          </a:p>
        </p:txBody>
      </p:sp>
    </p:spTree>
    <p:extLst>
      <p:ext uri="{BB962C8B-B14F-4D97-AF65-F5344CB8AC3E}">
        <p14:creationId xmlns:p14="http://schemas.microsoft.com/office/powerpoint/2010/main" xmlns="" val="231261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Future of Shared Print in the Alliance</a:t>
            </a:r>
            <a:endParaRPr lang="en-US" dirty="0"/>
          </a:p>
        </p:txBody>
      </p:sp>
      <p:sp>
        <p:nvSpPr>
          <p:cNvPr id="4" name="Text Placeholder 3"/>
          <p:cNvSpPr>
            <a:spLocks noGrp="1"/>
          </p:cNvSpPr>
          <p:nvPr>
            <p:ph type="body" idx="1"/>
          </p:nvPr>
        </p:nvSpPr>
        <p:spPr/>
        <p:txBody>
          <a:bodyPr/>
          <a:lstStyle/>
          <a:p>
            <a:r>
              <a:rPr lang="en-US" dirty="0" smtClean="0"/>
              <a:t>Short Term</a:t>
            </a:r>
            <a:endParaRPr lang="en-US" dirty="0"/>
          </a:p>
        </p:txBody>
      </p:sp>
      <p:sp>
        <p:nvSpPr>
          <p:cNvPr id="3" name="Content Placeholder 2"/>
          <p:cNvSpPr>
            <a:spLocks noGrp="1"/>
          </p:cNvSpPr>
          <p:nvPr>
            <p:ph sz="half" idx="2"/>
          </p:nvPr>
        </p:nvSpPr>
        <p:spPr/>
        <p:txBody>
          <a:bodyPr>
            <a:normAutofit/>
          </a:bodyPr>
          <a:lstStyle/>
          <a:p>
            <a:r>
              <a:rPr lang="en-US" dirty="0" smtClean="0"/>
              <a:t>Threshold policy</a:t>
            </a:r>
          </a:p>
          <a:p>
            <a:r>
              <a:rPr lang="en-US" dirty="0" smtClean="0"/>
              <a:t>Last copy policy</a:t>
            </a:r>
          </a:p>
          <a:p>
            <a:pPr marL="365760" lvl="1" indent="0">
              <a:buNone/>
            </a:pPr>
            <a:endParaRPr lang="en-US" dirty="0"/>
          </a:p>
        </p:txBody>
      </p:sp>
      <p:sp>
        <p:nvSpPr>
          <p:cNvPr id="5" name="Text Placeholder 4"/>
          <p:cNvSpPr>
            <a:spLocks noGrp="1"/>
          </p:cNvSpPr>
          <p:nvPr>
            <p:ph type="body" sz="quarter" idx="3"/>
          </p:nvPr>
        </p:nvSpPr>
        <p:spPr/>
        <p:txBody>
          <a:bodyPr/>
          <a:lstStyle/>
          <a:p>
            <a:r>
              <a:rPr lang="en-US" dirty="0" smtClean="0"/>
              <a:t>Long Term</a:t>
            </a:r>
            <a:endParaRPr lang="en-US" dirty="0"/>
          </a:p>
        </p:txBody>
      </p:sp>
      <p:sp>
        <p:nvSpPr>
          <p:cNvPr id="6" name="Content Placeholder 5"/>
          <p:cNvSpPr>
            <a:spLocks noGrp="1"/>
          </p:cNvSpPr>
          <p:nvPr>
            <p:ph sz="quarter" idx="4"/>
          </p:nvPr>
        </p:nvSpPr>
        <p:spPr/>
        <p:txBody>
          <a:bodyPr/>
          <a:lstStyle/>
          <a:p>
            <a:r>
              <a:rPr lang="en-US" dirty="0"/>
              <a:t>WEST?</a:t>
            </a:r>
          </a:p>
          <a:p>
            <a:r>
              <a:rPr lang="en-US" dirty="0" err="1"/>
              <a:t>Deduplication</a:t>
            </a:r>
            <a:r>
              <a:rPr lang="en-US" dirty="0"/>
              <a:t>?</a:t>
            </a:r>
          </a:p>
          <a:p>
            <a:r>
              <a:rPr lang="en-US" dirty="0" err="1"/>
              <a:t>Hathi</a:t>
            </a:r>
            <a:r>
              <a:rPr lang="en-US" dirty="0"/>
              <a:t> Trust?</a:t>
            </a:r>
          </a:p>
          <a:p>
            <a:r>
              <a:rPr lang="en-US" dirty="0"/>
              <a:t>Storage</a:t>
            </a:r>
            <a:r>
              <a:rPr lang="en-US" dirty="0" smtClean="0"/>
              <a:t>?</a:t>
            </a:r>
            <a:endParaRPr lang="en-US" dirty="0"/>
          </a:p>
        </p:txBody>
      </p:sp>
      <p:sp>
        <p:nvSpPr>
          <p:cNvPr id="7" name="Rectangle 6"/>
          <p:cNvSpPr/>
          <p:nvPr/>
        </p:nvSpPr>
        <p:spPr>
          <a:xfrm>
            <a:off x="2667000" y="5938066"/>
            <a:ext cx="4572000" cy="584775"/>
          </a:xfrm>
          <a:prstGeom prst="rect">
            <a:avLst/>
          </a:prstGeom>
        </p:spPr>
        <p:txBody>
          <a:bodyPr>
            <a:spAutoFit/>
          </a:bodyPr>
          <a:lstStyle/>
          <a:p>
            <a:pPr lvl="0"/>
            <a:r>
              <a:rPr lang="en-US" sz="800" dirty="0" smtClean="0">
                <a:latin typeface="Open Sans" pitchFamily="34" charset="0"/>
                <a:ea typeface="Open Sans" pitchFamily="34" charset="0"/>
                <a:cs typeface="Open Sans" pitchFamily="34" charset="0"/>
              </a:rPr>
              <a:t>© 2014 </a:t>
            </a:r>
            <a:r>
              <a:rPr lang="en-US" sz="800" dirty="0" err="1" smtClean="0">
                <a:latin typeface="Open Sans" pitchFamily="34" charset="0"/>
                <a:ea typeface="Open Sans" pitchFamily="34" charset="0"/>
                <a:cs typeface="Open Sans" pitchFamily="34" charset="0"/>
              </a:rPr>
              <a:t>Kathi</a:t>
            </a:r>
            <a:r>
              <a:rPr lang="en-US" sz="800" dirty="0" smtClean="0">
                <a:latin typeface="Open Sans" pitchFamily="34" charset="0"/>
                <a:ea typeface="Open Sans" pitchFamily="34" charset="0"/>
                <a:cs typeface="Open Sans" pitchFamily="34" charset="0"/>
              </a:rPr>
              <a:t> Carlisle Fountain. This work is licensed under a Creative Commons Attribution 3.0 </a:t>
            </a:r>
            <a:r>
              <a:rPr lang="en-US" sz="800" dirty="0" err="1" smtClean="0">
                <a:latin typeface="Open Sans" pitchFamily="34" charset="0"/>
                <a:ea typeface="Open Sans" pitchFamily="34" charset="0"/>
                <a:cs typeface="Open Sans" pitchFamily="34" charset="0"/>
              </a:rPr>
              <a:t>Unported</a:t>
            </a:r>
            <a:r>
              <a:rPr lang="en-US" sz="800" dirty="0" smtClean="0">
                <a:latin typeface="Open Sans" pitchFamily="34" charset="0"/>
                <a:ea typeface="Open Sans" pitchFamily="34" charset="0"/>
                <a:cs typeface="Open Sans" pitchFamily="34" charset="0"/>
              </a:rPr>
              <a:t> License. </a:t>
            </a:r>
            <a:r>
              <a:rPr lang="en-US" sz="800" dirty="0" smtClean="0">
                <a:latin typeface="Open Sans" charset="0"/>
                <a:ea typeface="Open Sans" charset="0"/>
                <a:cs typeface="Open Sans" charset="0"/>
              </a:rPr>
              <a:t>Suggested attribution: “This work uses content from “Shared Print in the </a:t>
            </a:r>
            <a:r>
              <a:rPr lang="en-US" sz="800" dirty="0" err="1" smtClean="0">
                <a:latin typeface="Open Sans" charset="0"/>
                <a:ea typeface="Open Sans" charset="0"/>
                <a:cs typeface="Open Sans" charset="0"/>
              </a:rPr>
              <a:t>Orbis</a:t>
            </a:r>
            <a:r>
              <a:rPr lang="en-US" sz="800" dirty="0" smtClean="0">
                <a:latin typeface="Open Sans" charset="0"/>
                <a:ea typeface="Open Sans" charset="0"/>
                <a:cs typeface="Open Sans" charset="0"/>
              </a:rPr>
              <a:t> Cascade Alliance” © </a:t>
            </a:r>
            <a:r>
              <a:rPr lang="en-US" sz="800" dirty="0" err="1" smtClean="0">
                <a:latin typeface="Open Sans" pitchFamily="34" charset="0"/>
                <a:ea typeface="Open Sans" pitchFamily="34" charset="0"/>
                <a:cs typeface="Open Sans" pitchFamily="34" charset="0"/>
              </a:rPr>
              <a:t>Kathi</a:t>
            </a:r>
            <a:r>
              <a:rPr lang="en-US" sz="800" dirty="0" smtClean="0">
                <a:latin typeface="Open Sans" pitchFamily="34" charset="0"/>
                <a:ea typeface="Open Sans" pitchFamily="34" charset="0"/>
                <a:cs typeface="Open Sans" pitchFamily="34" charset="0"/>
              </a:rPr>
              <a:t> Carlisle Fountain</a:t>
            </a:r>
            <a:r>
              <a:rPr lang="en-US" sz="800" dirty="0" smtClean="0">
                <a:latin typeface="Open Sans" charset="0"/>
                <a:ea typeface="Open Sans" charset="0"/>
                <a:cs typeface="Open Sans" charset="0"/>
              </a:rPr>
              <a:t>, used under a Creative Commons Attribution license:  </a:t>
            </a:r>
            <a:r>
              <a:rPr lang="en-US" sz="800" u="sng" dirty="0" smtClean="0">
                <a:latin typeface="Open Sans" charset="0"/>
                <a:ea typeface="Open Sans" charset="0"/>
                <a:cs typeface="Open Sans" charset="0"/>
                <a:hlinkClick r:id="rId2"/>
              </a:rPr>
              <a:t>http</a:t>
            </a:r>
            <a:r>
              <a:rPr lang="en-US" sz="800" u="sng" dirty="0" smtClean="0">
                <a:solidFill>
                  <a:schemeClr val="bg1"/>
                </a:solidFill>
                <a:latin typeface="Open Sans" charset="0"/>
                <a:ea typeface="Open Sans" charset="0"/>
                <a:cs typeface="Open Sans" charset="0"/>
                <a:hlinkClick r:id="rId2"/>
              </a:rPr>
              <a:t>://</a:t>
            </a:r>
            <a:r>
              <a:rPr lang="en-US" sz="800" u="sng" dirty="0" smtClean="0">
                <a:latin typeface="Open Sans" charset="0"/>
                <a:ea typeface="Open Sans" charset="0"/>
                <a:cs typeface="Open Sans" charset="0"/>
                <a:hlinkClick r:id="rId2"/>
              </a:rPr>
              <a:t>creativecommons.org/licenses/by/3.0/</a:t>
            </a:r>
            <a:r>
              <a:rPr lang="en-US" sz="800" dirty="0" smtClean="0">
                <a:latin typeface="Open Sans" charset="0"/>
                <a:ea typeface="Open Sans" charset="0"/>
                <a:cs typeface="Open Sans" charset="0"/>
              </a:rPr>
              <a:t>”</a:t>
            </a:r>
            <a:r>
              <a:rPr lang="en-US" sz="800" dirty="0" smtClean="0">
                <a:latin typeface="Open Sans" charset="0"/>
                <a:ea typeface="Open Sans" charset="0"/>
                <a:cs typeface="Open Sans" charset="0"/>
                <a:hlinkClick r:id="rId2"/>
              </a:rPr>
              <a:t> </a:t>
            </a:r>
            <a:endParaRPr lang="en-US" sz="800" dirty="0" smtClean="0">
              <a:latin typeface="Open Sans" pitchFamily="34" charset="0"/>
              <a:ea typeface="Open Sans" pitchFamily="34" charset="0"/>
              <a:cs typeface="Open Sans" pitchFamily="34" charset="0"/>
            </a:endParaRPr>
          </a:p>
        </p:txBody>
      </p:sp>
      <p:pic>
        <p:nvPicPr>
          <p:cNvPr id="8" name="Picture 1" descr="image003"/>
          <p:cNvPicPr>
            <a:picLocks noChangeAspect="1" noChangeArrowheads="1"/>
          </p:cNvPicPr>
          <p:nvPr/>
        </p:nvPicPr>
        <p:blipFill>
          <a:blip r:embed="rId3" cstate="print"/>
          <a:srcRect/>
          <a:stretch>
            <a:fillRect/>
          </a:stretch>
        </p:blipFill>
        <p:spPr bwMode="auto">
          <a:xfrm>
            <a:off x="7239000" y="5938066"/>
            <a:ext cx="1310640" cy="457200"/>
          </a:xfrm>
          <a:prstGeom prst="rect">
            <a:avLst/>
          </a:prstGeom>
          <a:noFill/>
          <a:ln w="9525">
            <a:noFill/>
            <a:miter lim="800000"/>
            <a:headEnd/>
            <a:tailEnd/>
          </a:ln>
        </p:spPr>
      </p:pic>
    </p:spTree>
    <p:extLst>
      <p:ext uri="{BB962C8B-B14F-4D97-AF65-F5344CB8AC3E}">
        <p14:creationId xmlns:p14="http://schemas.microsoft.com/office/powerpoint/2010/main" xmlns="" val="681893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18442</TotalTime>
  <Words>426</Words>
  <Application>Microsoft Office PowerPoint</Application>
  <PresentationFormat>On-screen Show (4:3)</PresentationFormat>
  <Paragraphs>42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Shared Print in the Orbis Cascade Alliance</vt:lpstr>
      <vt:lpstr>Orbis Cascade Alliance</vt:lpstr>
      <vt:lpstr>Sharing as a Philosophy</vt:lpstr>
      <vt:lpstr>Summit: Central to Shared Print</vt:lpstr>
      <vt:lpstr>Shared ILS: The Next Step</vt:lpstr>
      <vt:lpstr>Future of Shared Print in the Alliance</vt:lpstr>
    </vt:vector>
  </TitlesOfParts>
  <Company>Orbis Cascade Alliance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Print in the Orbis Cascade Alliance</dc:title>
  <dc:creator>Kathi Fountain</dc:creator>
  <cp:lastModifiedBy>Windows User</cp:lastModifiedBy>
  <cp:revision>20</cp:revision>
  <cp:lastPrinted>2014-03-24T20:46:28Z</cp:lastPrinted>
  <dcterms:created xsi:type="dcterms:W3CDTF">2014-03-13T22:59:47Z</dcterms:created>
  <dcterms:modified xsi:type="dcterms:W3CDTF">2014-04-02T14:40:47Z</dcterms:modified>
</cp:coreProperties>
</file>