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xlsx" ContentType="application/vnd.openxmlformats-officedocument.spreadsheetml.shee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7" r:id="rId2"/>
  </p:sldMasterIdLst>
  <p:notesMasterIdLst>
    <p:notesMasterId r:id="rId29"/>
  </p:notesMasterIdLst>
  <p:sldIdLst>
    <p:sldId id="257" r:id="rId3"/>
    <p:sldId id="326" r:id="rId4"/>
    <p:sldId id="327" r:id="rId5"/>
    <p:sldId id="328" r:id="rId6"/>
    <p:sldId id="380" r:id="rId7"/>
    <p:sldId id="330" r:id="rId8"/>
    <p:sldId id="374" r:id="rId9"/>
    <p:sldId id="335" r:id="rId10"/>
    <p:sldId id="337" r:id="rId11"/>
    <p:sldId id="336" r:id="rId12"/>
    <p:sldId id="338" r:id="rId13"/>
    <p:sldId id="356" r:id="rId14"/>
    <p:sldId id="372" r:id="rId15"/>
    <p:sldId id="343" r:id="rId16"/>
    <p:sldId id="344" r:id="rId17"/>
    <p:sldId id="345" r:id="rId18"/>
    <p:sldId id="364" r:id="rId19"/>
    <p:sldId id="365" r:id="rId20"/>
    <p:sldId id="366" r:id="rId21"/>
    <p:sldId id="367" r:id="rId22"/>
    <p:sldId id="368" r:id="rId23"/>
    <p:sldId id="369" r:id="rId24"/>
    <p:sldId id="370" r:id="rId25"/>
    <p:sldId id="371" r:id="rId26"/>
    <p:sldId id="379" r:id="rId27"/>
    <p:sldId id="278" r:id="rId28"/>
  </p:sldIdLst>
  <p:sldSz cx="9144000" cy="6858000" type="screen4x3"/>
  <p:notesSz cx="6797675" cy="9928225"/>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03F92"/>
    <a:srgbClr val="CBDB2A"/>
    <a:srgbClr val="00B3C9"/>
    <a:srgbClr val="E1058C"/>
    <a:srgbClr val="41AD49"/>
    <a:srgbClr val="FAA61A"/>
    <a:srgbClr val="D72FD7"/>
    <a:srgbClr val="95959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08" autoAdjust="0"/>
    <p:restoredTop sz="77656" autoAdjust="0"/>
  </p:normalViewPr>
  <p:slideViewPr>
    <p:cSldViewPr>
      <p:cViewPr>
        <p:scale>
          <a:sx n="62" d="100"/>
          <a:sy n="62" d="100"/>
        </p:scale>
        <p:origin x="-2052" y="-1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8" d="100"/>
          <a:sy n="98" d="100"/>
        </p:scale>
        <p:origin x="-2814" y="-96"/>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1"/>
          <c:order val="0"/>
          <c:spPr>
            <a:solidFill>
              <a:srgbClr val="42454F">
                <a:lumMod val="20000"/>
                <a:lumOff val="80000"/>
              </a:srgbClr>
            </a:solidFill>
            <a:ln>
              <a:solidFill>
                <a:srgbClr val="42454F">
                  <a:lumMod val="20000"/>
                  <a:lumOff val="80000"/>
                </a:srgbClr>
              </a:solidFill>
            </a:ln>
          </c:spPr>
          <c:cat>
            <c:numRef>
              <c:f>Sheet1!$J$2:$J$80</c:f>
              <c:numCache>
                <c:formatCode>yyyy\-mm</c:formatCode>
                <c:ptCount val="79"/>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numCache>
            </c:numRef>
          </c:cat>
          <c:val>
            <c:numRef>
              <c:f>Sheet1!$L$1:$L$80</c:f>
              <c:numCache>
                <c:formatCode>0</c:formatCode>
                <c:ptCount val="80"/>
                <c:pt idx="1">
                  <c:v>2.9938389882445335</c:v>
                </c:pt>
                <c:pt idx="2">
                  <c:v>997.76357748825103</c:v>
                </c:pt>
                <c:pt idx="3">
                  <c:v>1814.3900520633906</c:v>
                </c:pt>
                <c:pt idx="4">
                  <c:v>1829.6952171651651</c:v>
                </c:pt>
                <c:pt idx="5">
                  <c:v>1829.6952171651651</c:v>
                </c:pt>
                <c:pt idx="6">
                  <c:v>1829.6952171651651</c:v>
                </c:pt>
                <c:pt idx="7">
                  <c:v>1829.6952171651651</c:v>
                </c:pt>
                <c:pt idx="8">
                  <c:v>1829.6952171651651</c:v>
                </c:pt>
                <c:pt idx="9">
                  <c:v>1832.0741535881534</c:v>
                </c:pt>
                <c:pt idx="10">
                  <c:v>2108.3088961448511</c:v>
                </c:pt>
                <c:pt idx="11">
                  <c:v>2192.5523783434196</c:v>
                </c:pt>
                <c:pt idx="12">
                  <c:v>2249.5019948342824</c:v>
                </c:pt>
                <c:pt idx="13">
                  <c:v>2360.1791381035009</c:v>
                </c:pt>
                <c:pt idx="14">
                  <c:v>2763.3555963542326</c:v>
                </c:pt>
                <c:pt idx="15">
                  <c:v>2767.0024880412957</c:v>
                </c:pt>
                <c:pt idx="16">
                  <c:v>2767.0621133958921</c:v>
                </c:pt>
                <c:pt idx="17">
                  <c:v>3071.1338809570298</c:v>
                </c:pt>
                <c:pt idx="18">
                  <c:v>3197.4290222832947</c:v>
                </c:pt>
                <c:pt idx="19">
                  <c:v>3225.1991059947759</c:v>
                </c:pt>
                <c:pt idx="20">
                  <c:v>3508.6659069964662</c:v>
                </c:pt>
                <c:pt idx="21">
                  <c:v>3553.4182458315054</c:v>
                </c:pt>
                <c:pt idx="22">
                  <c:v>3667.6275853104889</c:v>
                </c:pt>
                <c:pt idx="23">
                  <c:v>3761.831643727608</c:v>
                </c:pt>
                <c:pt idx="24">
                  <c:v>4243.4949753452074</c:v>
                </c:pt>
                <c:pt idx="25">
                  <c:v>4341.4119737455621</c:v>
                </c:pt>
                <c:pt idx="26">
                  <c:v>4674.5310462424513</c:v>
                </c:pt>
                <c:pt idx="27">
                  <c:v>9385.6924788262768</c:v>
                </c:pt>
                <c:pt idx="28">
                  <c:v>12260.543397267349</c:v>
                </c:pt>
                <c:pt idx="29">
                  <c:v>13306.645961411297</c:v>
                </c:pt>
                <c:pt idx="30">
                  <c:v>13445.947587190196</c:v>
                </c:pt>
                <c:pt idx="31">
                  <c:v>15362.227278333161</c:v>
                </c:pt>
                <c:pt idx="32">
                  <c:v>17169.209789348759</c:v>
                </c:pt>
                <c:pt idx="33">
                  <c:v>19293.054050276056</c:v>
                </c:pt>
                <c:pt idx="34">
                  <c:v>23113.534654683433</c:v>
                </c:pt>
                <c:pt idx="35">
                  <c:v>26570.210258928113</c:v>
                </c:pt>
                <c:pt idx="36">
                  <c:v>27908.747414612226</c:v>
                </c:pt>
                <c:pt idx="37">
                  <c:v>29080.701726160944</c:v>
                </c:pt>
                <c:pt idx="38">
                  <c:v>30200.969733084559</c:v>
                </c:pt>
                <c:pt idx="39">
                  <c:v>31715.791277909644</c:v>
                </c:pt>
                <c:pt idx="40">
                  <c:v>33230.737554152496</c:v>
                </c:pt>
                <c:pt idx="41">
                  <c:v>33574.378337902039</c:v>
                </c:pt>
                <c:pt idx="42">
                  <c:v>35475.041060243726</c:v>
                </c:pt>
                <c:pt idx="43">
                  <c:v>39274.625606356189</c:v>
                </c:pt>
                <c:pt idx="44">
                  <c:v>41623.795727648758</c:v>
                </c:pt>
                <c:pt idx="45">
                  <c:v>45749.706714562126</c:v>
                </c:pt>
                <c:pt idx="46">
                  <c:v>51278.278172132559</c:v>
                </c:pt>
                <c:pt idx="47">
                  <c:v>55291.563296935521</c:v>
                </c:pt>
                <c:pt idx="48">
                  <c:v>60884.716993477203</c:v>
                </c:pt>
                <c:pt idx="49">
                  <c:v>68289.28158481326</c:v>
                </c:pt>
                <c:pt idx="50">
                  <c:v>71153.835378571413</c:v>
                </c:pt>
                <c:pt idx="51">
                  <c:v>78425.921450887836</c:v>
                </c:pt>
                <c:pt idx="52">
                  <c:v>84998.765081343241</c:v>
                </c:pt>
                <c:pt idx="53">
                  <c:v>93476.657783936724</c:v>
                </c:pt>
                <c:pt idx="54">
                  <c:v>96703.637068720534</c:v>
                </c:pt>
                <c:pt idx="55">
                  <c:v>105748.6597627523</c:v>
                </c:pt>
                <c:pt idx="56">
                  <c:v>113457.13672185599</c:v>
                </c:pt>
                <c:pt idx="57">
                  <c:v>120015.03901825476</c:v>
                </c:pt>
                <c:pt idx="58">
                  <c:v>125305.09625195336</c:v>
                </c:pt>
                <c:pt idx="59">
                  <c:v>133281.40568909975</c:v>
                </c:pt>
                <c:pt idx="60">
                  <c:v>137840.62184894178</c:v>
                </c:pt>
                <c:pt idx="61">
                  <c:v>141809.60996472836</c:v>
                </c:pt>
                <c:pt idx="62">
                  <c:v>143164.78215078451</c:v>
                </c:pt>
                <c:pt idx="63">
                  <c:v>152526.37411991693</c:v>
                </c:pt>
                <c:pt idx="64">
                  <c:v>161890.77561666816</c:v>
                </c:pt>
                <c:pt idx="65">
                  <c:v>165846.72584526718</c:v>
                </c:pt>
                <c:pt idx="66">
                  <c:v>168246.76787204301</c:v>
                </c:pt>
                <c:pt idx="67">
                  <c:v>173577.68303119668</c:v>
                </c:pt>
                <c:pt idx="68">
                  <c:v>178528.37896528008</c:v>
                </c:pt>
                <c:pt idx="69">
                  <c:v>182291.99254706508</c:v>
                </c:pt>
                <c:pt idx="70">
                  <c:v>185170.97281631551</c:v>
                </c:pt>
                <c:pt idx="71">
                  <c:v>188784.66408187803</c:v>
                </c:pt>
                <c:pt idx="72">
                  <c:v>194588.63055799151</c:v>
                </c:pt>
                <c:pt idx="73">
                  <c:v>204726.96243391652</c:v>
                </c:pt>
                <c:pt idx="74">
                  <c:v>208812.18589177635</c:v>
                </c:pt>
                <c:pt idx="75">
                  <c:v>214326.08061545808</c:v>
                </c:pt>
                <c:pt idx="76">
                  <c:v>218037.7856081808</c:v>
                </c:pt>
                <c:pt idx="77">
                  <c:v>222929.83926766273</c:v>
                </c:pt>
                <c:pt idx="78">
                  <c:v>228601.81378466828</c:v>
                </c:pt>
                <c:pt idx="79">
                  <c:v>229518.04843274871</c:v>
                </c:pt>
              </c:numCache>
            </c:numRef>
          </c:val>
        </c:ser>
        <c:gapWidth val="50"/>
        <c:axId val="97790208"/>
        <c:axId val="95363072"/>
      </c:barChart>
      <c:dateAx>
        <c:axId val="97790208"/>
        <c:scaling>
          <c:orientation val="minMax"/>
        </c:scaling>
        <c:axPos val="b"/>
        <c:numFmt formatCode="yyyy\-mm" sourceLinked="1"/>
        <c:tickLblPos val="nextTo"/>
        <c:txPr>
          <a:bodyPr/>
          <a:lstStyle/>
          <a:p>
            <a:pPr>
              <a:defRPr>
                <a:solidFill>
                  <a:schemeClr val="bg1">
                    <a:lumMod val="20000"/>
                    <a:lumOff val="80000"/>
                  </a:schemeClr>
                </a:solidFill>
              </a:defRPr>
            </a:pPr>
            <a:endParaRPr lang="en-US"/>
          </a:p>
        </c:txPr>
        <c:crossAx val="95363072"/>
        <c:crosses val="autoZero"/>
        <c:auto val="1"/>
        <c:lblOffset val="100"/>
        <c:baseTimeUnit val="months"/>
      </c:dateAx>
      <c:valAx>
        <c:axId val="95363072"/>
        <c:scaling>
          <c:orientation val="minMax"/>
        </c:scaling>
        <c:axPos val="l"/>
        <c:majorGridlines/>
        <c:numFmt formatCode="General" sourceLinked="1"/>
        <c:tickLblPos val="nextTo"/>
        <c:txPr>
          <a:bodyPr/>
          <a:lstStyle/>
          <a:p>
            <a:pPr>
              <a:defRPr>
                <a:solidFill>
                  <a:schemeClr val="bg1">
                    <a:lumMod val="20000"/>
                    <a:lumOff val="80000"/>
                  </a:schemeClr>
                </a:solidFill>
              </a:defRPr>
            </a:pPr>
            <a:endParaRPr lang="en-US"/>
          </a:p>
        </c:txPr>
        <c:crossAx val="97790208"/>
        <c:crosses val="autoZero"/>
        <c:crossBetween val="between"/>
        <c:dispUnits>
          <c:builtInUnit val="thousands"/>
        </c:dispUnits>
      </c:valAx>
    </c:plotArea>
    <c:plotVisOnly val="1"/>
    <c:dispBlanksAs val="gap"/>
  </c:chart>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EFCB7274-CBD8-4AEE-83A8-778A19C4E1FD}" type="datetimeFigureOut">
              <a:rPr lang="en-GB" smtClean="0"/>
              <a:pPr/>
              <a:t>27/06/2014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BAF7CAD-1A4D-46F9-966F-DC3B9479C912}" type="slidenum">
              <a:rPr lang="en-GB" smtClean="0"/>
              <a:pPr/>
              <a:t>‹#›</a:t>
            </a:fld>
            <a:endParaRPr lang="en-GB"/>
          </a:p>
        </p:txBody>
      </p:sp>
    </p:spTree>
    <p:extLst>
      <p:ext uri="{BB962C8B-B14F-4D97-AF65-F5344CB8AC3E}">
        <p14:creationId xmlns="" xmlns:p14="http://schemas.microsoft.com/office/powerpoint/2010/main" val="1357818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britishlibrary.typepad.co.uk/digital-scholarship/2013/12/a-million-first-steps.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blpublicdomain.wikispaces.com/" TargetMode="External"/><Relationship Id="rId5" Type="http://schemas.openxmlformats.org/officeDocument/2006/relationships/hyperlink" Target="http://mechanicalcurator.tumblr.com/" TargetMode="External"/><Relationship Id="rId4" Type="http://schemas.openxmlformats.org/officeDocument/2006/relationships/hyperlink" Target="https://www.flickr.com/photos/britishlibrary/set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endParaRPr lang="en-GB" sz="1200" b="0" dirty="0" smtClean="0">
              <a:latin typeface="Syntax" panose="02000503020000020004" pitchFamily="2" charset="0"/>
            </a:endParaRPr>
          </a:p>
        </p:txBody>
      </p:sp>
      <p:sp>
        <p:nvSpPr>
          <p:cNvPr id="4" name="Slide Number Placeholder 3"/>
          <p:cNvSpPr>
            <a:spLocks noGrp="1"/>
          </p:cNvSpPr>
          <p:nvPr>
            <p:ph type="sldNum" sz="quarter" idx="10"/>
          </p:nvPr>
        </p:nvSpPr>
        <p:spPr/>
        <p:txBody>
          <a:bodyPr/>
          <a:lstStyle/>
          <a:p>
            <a:fld id="{CBAF7CAD-1A4D-46F9-966F-DC3B9479C912}" type="slidenum">
              <a:rPr lang="en-GB" smtClean="0"/>
              <a:pPr/>
              <a:t>1</a:t>
            </a:fld>
            <a:endParaRPr lang="en-GB"/>
          </a:p>
        </p:txBody>
      </p:sp>
    </p:spTree>
    <p:extLst>
      <p:ext uri="{BB962C8B-B14F-4D97-AF65-F5344CB8AC3E}">
        <p14:creationId xmlns="" xmlns:p14="http://schemas.microsoft.com/office/powerpoint/2010/main" val="3671476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r>
              <a:rPr lang="en-GB" sz="1600" dirty="0" smtClean="0"/>
              <a:t>See:</a:t>
            </a:r>
          </a:p>
          <a:p>
            <a:pPr marL="285750" indent="-285750">
              <a:buFont typeface="Arial" panose="020B0604020202020204" pitchFamily="34" charset="0"/>
              <a:buChar char="•"/>
            </a:pPr>
            <a:r>
              <a:rPr lang="en-GB" sz="1200" dirty="0" smtClean="0">
                <a:hlinkClick r:id="rId3"/>
              </a:rPr>
              <a:t>http://britishlibrary.typepad.co.uk/digital-scholarship/2013/12/a-million-first-steps.html</a:t>
            </a:r>
            <a:r>
              <a:rPr lang="en-GB" sz="1200" dirty="0" smtClean="0"/>
              <a:t> </a:t>
            </a:r>
          </a:p>
          <a:p>
            <a:pPr marL="285750" indent="-285750">
              <a:buFont typeface="Arial" panose="020B0604020202020204" pitchFamily="34" charset="0"/>
              <a:buChar char="•"/>
            </a:pPr>
            <a:r>
              <a:rPr lang="en-GB" sz="1200" dirty="0" smtClean="0">
                <a:hlinkClick r:id="rId4"/>
              </a:rPr>
              <a:t>https://www.flickr.com/photos/britishlibrary/sets/</a:t>
            </a:r>
            <a:r>
              <a:rPr lang="en-GB" sz="1200" dirty="0" smtClean="0"/>
              <a:t>  </a:t>
            </a:r>
          </a:p>
          <a:p>
            <a:pPr marL="285750" indent="-285750">
              <a:buFont typeface="Arial" panose="020B0604020202020204" pitchFamily="34" charset="0"/>
              <a:buChar char="•"/>
            </a:pPr>
            <a:r>
              <a:rPr lang="en-GB" sz="1200" dirty="0" smtClean="0">
                <a:hlinkClick r:id="rId5"/>
              </a:rPr>
              <a:t>http://mechanicalcurator.tumblr.com/</a:t>
            </a:r>
            <a:r>
              <a:rPr lang="en-GB" sz="1200" dirty="0" smtClean="0"/>
              <a:t> </a:t>
            </a:r>
          </a:p>
          <a:p>
            <a:pPr marL="285750" indent="-285750">
              <a:buFont typeface="Arial" panose="020B0604020202020204" pitchFamily="34" charset="0"/>
              <a:buChar char="•"/>
            </a:pPr>
            <a:r>
              <a:rPr lang="en-GB" sz="1200" dirty="0" smtClean="0">
                <a:hlinkClick r:id="rId6"/>
              </a:rPr>
              <a:t>http://blpublicdomain.wikispaces.com/</a:t>
            </a:r>
            <a:endParaRPr lang="en-GB" sz="1200" dirty="0" smtClean="0"/>
          </a:p>
          <a:p>
            <a:endParaRPr lang="en-GB" sz="1100" dirty="0" smtClean="0"/>
          </a:p>
          <a:p>
            <a:pPr rtl="0"/>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17</a:t>
            </a:fld>
            <a:endParaRPr lang="en-GB"/>
          </a:p>
        </p:txBody>
      </p:sp>
    </p:spTree>
    <p:extLst>
      <p:ext uri="{BB962C8B-B14F-4D97-AF65-F5344CB8AC3E}">
        <p14:creationId xmlns="" xmlns:p14="http://schemas.microsoft.com/office/powerpoint/2010/main" val="2105079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pPr rtl="0"/>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18</a:t>
            </a:fld>
            <a:endParaRPr lang="en-GB"/>
          </a:p>
        </p:txBody>
      </p:sp>
    </p:spTree>
    <p:extLst>
      <p:ext uri="{BB962C8B-B14F-4D97-AF65-F5344CB8AC3E}">
        <p14:creationId xmlns="" xmlns:p14="http://schemas.microsoft.com/office/powerpoint/2010/main" val="210507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6463"/>
            <a:ext cx="5438775" cy="4467225"/>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19</a:t>
            </a:fld>
            <a:endParaRPr lang="en-GB"/>
          </a:p>
        </p:txBody>
      </p:sp>
    </p:spTree>
    <p:extLst>
      <p:ext uri="{BB962C8B-B14F-4D97-AF65-F5344CB8AC3E}">
        <p14:creationId xmlns="" xmlns:p14="http://schemas.microsoft.com/office/powerpoint/2010/main" val="82863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6463"/>
            <a:ext cx="5438775" cy="4467225"/>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23</a:t>
            </a:fld>
            <a:endParaRPr lang="en-GB"/>
          </a:p>
        </p:txBody>
      </p:sp>
    </p:spTree>
    <p:extLst>
      <p:ext uri="{BB962C8B-B14F-4D97-AF65-F5344CB8AC3E}">
        <p14:creationId xmlns="" xmlns:p14="http://schemas.microsoft.com/office/powerpoint/2010/main" val="53674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CBAF7CAD-1A4D-46F9-966F-DC3B9479C912}" type="slidenum">
              <a:rPr lang="en-GB" smtClean="0"/>
              <a:pPr/>
              <a:t>26</a:t>
            </a:fld>
            <a:endParaRPr lang="en-GB"/>
          </a:p>
        </p:txBody>
      </p:sp>
    </p:spTree>
    <p:extLst>
      <p:ext uri="{BB962C8B-B14F-4D97-AF65-F5344CB8AC3E}">
        <p14:creationId xmlns="" xmlns:p14="http://schemas.microsoft.com/office/powerpoint/2010/main" val="10171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pPr rtl="0"/>
            <a:r>
              <a:rPr lang="en-GB" sz="1200" b="0" i="0" u="none" strike="noStrike" kern="1200" dirty="0" smtClean="0">
                <a:solidFill>
                  <a:schemeClr val="tx1"/>
                </a:solidFill>
                <a:effectLst/>
                <a:latin typeface="+mn-lt"/>
                <a:ea typeface="+mn-ea"/>
                <a:cs typeface="+mn-cs"/>
              </a:rPr>
              <a:t>First a bit of background. The British Library in London is the national library of the UK and by many counts one of the largest research libraries in the world. Once a department of the British Museum it eventually grew into its own as national library in 1973 and moved to a new purpose built building in 1997 which can sit 1,200 researchers at any one time across 5 reading rooms. </a:t>
            </a:r>
            <a:endParaRPr lang="en-GB" b="0" dirty="0" smtClean="0">
              <a:effectLst/>
            </a:endParaRPr>
          </a:p>
          <a:p>
            <a:pPr rtl="0"/>
            <a:r>
              <a:rPr lang="en-GB" b="0" dirty="0" smtClean="0">
                <a:effectLst/>
              </a:rPr>
              <a:t/>
            </a:r>
            <a:br>
              <a:rPr lang="en-GB" b="0" dirty="0" smtClean="0">
                <a:effectLst/>
              </a:rPr>
            </a:br>
            <a:r>
              <a:rPr lang="en-GB" sz="1200" b="0" i="0" u="none" strike="noStrike" kern="1200" dirty="0" smtClean="0">
                <a:solidFill>
                  <a:schemeClr val="tx1"/>
                </a:solidFill>
                <a:effectLst/>
                <a:latin typeface="+mn-lt"/>
                <a:ea typeface="+mn-ea"/>
                <a:cs typeface="+mn-cs"/>
              </a:rPr>
              <a:t>The collections are enormous, we currently estimate them to exceed 150 million items, representing every age of written civilisation. While we acquire items through purchase or gifts, much of the collection has been built up through legal deposit. That is, by law, a copy of every UK and Ireland print publication must be given to the British Library by its publishers. This is a concept which has been part of English law since 1662.</a:t>
            </a:r>
            <a:endParaRPr lang="en-GB" b="0" dirty="0" smtClean="0">
              <a:effectLst/>
            </a:endParaRPr>
          </a:p>
          <a:p>
            <a:pPr rtl="0"/>
            <a:r>
              <a:rPr lang="en-GB" b="0" dirty="0" smtClean="0">
                <a:effectLst/>
              </a:rPr>
              <a:t/>
            </a:r>
            <a:br>
              <a:rPr lang="en-GB" b="0" dirty="0" smtClean="0">
                <a:effectLst/>
              </a:rPr>
            </a:br>
            <a:r>
              <a:rPr lang="en-GB" sz="1200" b="0" i="0" u="none" strike="noStrike" kern="1200" dirty="0" smtClean="0">
                <a:solidFill>
                  <a:schemeClr val="tx1"/>
                </a:solidFill>
                <a:effectLst/>
                <a:latin typeface="+mn-lt"/>
                <a:ea typeface="+mn-ea"/>
                <a:cs typeface="+mn-cs"/>
              </a:rPr>
              <a:t>And now, in 2013, legal deposit has been extended to cover non-print material which means by law we take in digitally published items as well, which means regular mass crawls of the entire UK web domain as well as </a:t>
            </a:r>
            <a:r>
              <a:rPr lang="en-GB" sz="1200" b="0" i="0" u="none" strike="noStrike" kern="1200" dirty="0" err="1" smtClean="0">
                <a:solidFill>
                  <a:schemeClr val="tx1"/>
                </a:solidFill>
                <a:effectLst/>
                <a:latin typeface="+mn-lt"/>
                <a:ea typeface="+mn-ea"/>
                <a:cs typeface="+mn-cs"/>
              </a:rPr>
              <a:t>ebooks</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ejournals</a:t>
            </a:r>
            <a:r>
              <a:rPr lang="en-GB" sz="1200" b="0" i="0" u="none" strike="noStrike" kern="1200" dirty="0" smtClean="0">
                <a:solidFill>
                  <a:schemeClr val="tx1"/>
                </a:solidFill>
                <a:effectLst/>
                <a:latin typeface="+mn-lt"/>
                <a:ea typeface="+mn-ea"/>
                <a:cs typeface="+mn-cs"/>
              </a:rPr>
              <a:t> and the like.</a:t>
            </a:r>
            <a:endParaRPr lang="en-GB" b="0" dirty="0" smtClean="0">
              <a:effectLst/>
            </a:endParaRPr>
          </a:p>
          <a:p>
            <a:r>
              <a:rPr lang="en-GB" b="0" dirty="0" smtClean="0">
                <a:effectLst/>
              </a:rPr>
              <a:t/>
            </a:r>
            <a:br>
              <a:rPr lang="en-GB" b="0" dirty="0" smtClean="0">
                <a:effectLst/>
              </a:rPr>
            </a:br>
            <a:r>
              <a:rPr lang="en-GB" b="1" dirty="0" smtClean="0">
                <a:latin typeface="Syntax" panose="02000503020000020004" pitchFamily="2" charset="0"/>
              </a:rPr>
              <a:t/>
            </a:r>
            <a:br>
              <a:rPr lang="en-GB" b="1" dirty="0" smtClean="0">
                <a:latin typeface="Syntax" panose="02000503020000020004" pitchFamily="2" charset="0"/>
              </a:rPr>
            </a:br>
            <a:endParaRPr lang="en-GB" b="1" dirty="0" smtClean="0">
              <a:latin typeface="Syntax" panose="02000503020000020004" pitchFamily="2" charset="0"/>
            </a:endParaRPr>
          </a:p>
          <a:p>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2</a:t>
            </a:fld>
            <a:endParaRPr lang="en-GB"/>
          </a:p>
        </p:txBody>
      </p:sp>
    </p:spTree>
    <p:extLst>
      <p:ext uri="{BB962C8B-B14F-4D97-AF65-F5344CB8AC3E}">
        <p14:creationId xmlns="" xmlns:p14="http://schemas.microsoft.com/office/powerpoint/2010/main" val="2105079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3632200" cy="2725737"/>
          </a:xfrm>
        </p:spPr>
      </p:sp>
      <p:sp>
        <p:nvSpPr>
          <p:cNvPr id="3" name="Notes Placeholder 2"/>
          <p:cNvSpPr>
            <a:spLocks noGrp="1"/>
          </p:cNvSpPr>
          <p:nvPr>
            <p:ph type="body" idx="1"/>
          </p:nvPr>
        </p:nvSpPr>
        <p:spPr>
          <a:xfrm>
            <a:off x="679451" y="4716464"/>
            <a:ext cx="5438775" cy="4467225"/>
          </a:xfrm>
          <a:prstGeom prst="rect">
            <a:avLst/>
          </a:prstGeom>
        </p:spPr>
        <p:txBody>
          <a:bodyPr/>
          <a:lstStyle/>
          <a:p>
            <a:endParaRPr lang="en-GB" sz="1600" dirty="0" smtClean="0"/>
          </a:p>
        </p:txBody>
      </p:sp>
      <p:sp>
        <p:nvSpPr>
          <p:cNvPr id="4" name="Slide Number Placeholder 3"/>
          <p:cNvSpPr>
            <a:spLocks noGrp="1"/>
          </p:cNvSpPr>
          <p:nvPr>
            <p:ph type="sldNum" sz="quarter" idx="10"/>
          </p:nvPr>
        </p:nvSpPr>
        <p:spPr/>
        <p:txBody>
          <a:bodyPr/>
          <a:lstStyle/>
          <a:p>
            <a:r>
              <a:rPr lang="en-GB" smtClean="0"/>
              <a:t>Page </a:t>
            </a:r>
            <a:fld id="{976A93A1-DA8E-4F90-A0D5-CB23F6EC7D96}" type="slidenum">
              <a:rPr lang="en-GB" smtClean="0"/>
              <a:pPr/>
              <a:t>3</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Header Placeholder 5"/>
          <p:cNvSpPr>
            <a:spLocks noGrp="1"/>
          </p:cNvSpPr>
          <p:nvPr>
            <p:ph type="hdr" sz="quarter" idx="12"/>
          </p:nvPr>
        </p:nvSpPr>
        <p:spPr/>
        <p:txBody>
          <a:bodyPr/>
          <a:lstStyle/>
          <a:p>
            <a:pPr>
              <a:defRPr/>
            </a:pPr>
            <a:endParaRPr lang="en-GB"/>
          </a:p>
        </p:txBody>
      </p:sp>
    </p:spTree>
    <p:extLst>
      <p:ext uri="{BB962C8B-B14F-4D97-AF65-F5344CB8AC3E}">
        <p14:creationId xmlns="" xmlns:p14="http://schemas.microsoft.com/office/powerpoint/2010/main" val="324623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pPr rtl="0"/>
            <a:r>
              <a:rPr lang="en-GB" dirty="0" smtClean="0"/>
              <a:t>One</a:t>
            </a:r>
            <a:r>
              <a:rPr lang="en-GB" baseline="0" dirty="0" smtClean="0"/>
              <a:t> way is through the British Library Labs project and the Digital Curator team which make up the Digital Research Team. The aim of the lab is to encourage scholars to experiment at scale with our digital collections and data. The team holds competitions, events, and creates the space in which to engage with scholars working in this realm. Through the labs we’re learning how to better support scholars and build new services. </a:t>
            </a:r>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8</a:t>
            </a:fld>
            <a:endParaRPr lang="en-GB"/>
          </a:p>
        </p:txBody>
      </p:sp>
    </p:spTree>
    <p:extLst>
      <p:ext uri="{BB962C8B-B14F-4D97-AF65-F5344CB8AC3E}">
        <p14:creationId xmlns="" xmlns:p14="http://schemas.microsoft.com/office/powerpoint/2010/main" val="210507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6463"/>
            <a:ext cx="5438775" cy="4467225"/>
          </a:xfrm>
          <a:prstGeom prst="rect">
            <a:avLst/>
          </a:prstGeom>
        </p:spPr>
        <p:txBody>
          <a:bodyPr/>
          <a:lstStyle/>
          <a:p>
            <a:endParaRPr lang="en-GB" dirty="0" smtClean="0"/>
          </a:p>
        </p:txBody>
      </p:sp>
      <p:sp>
        <p:nvSpPr>
          <p:cNvPr id="4" name="Slide Number Placeholder 3"/>
          <p:cNvSpPr>
            <a:spLocks noGrp="1"/>
          </p:cNvSpPr>
          <p:nvPr>
            <p:ph type="sldNum" sz="quarter" idx="10"/>
          </p:nvPr>
        </p:nvSpPr>
        <p:spPr/>
        <p:txBody>
          <a:bodyPr/>
          <a:lstStyle/>
          <a:p>
            <a:fld id="{CBAF7CAD-1A4D-46F9-966F-DC3B9479C912}" type="slidenum">
              <a:rPr lang="en-GB" smtClean="0"/>
              <a:pPr/>
              <a:t>12</a:t>
            </a:fld>
            <a:endParaRPr lang="en-GB"/>
          </a:p>
        </p:txBody>
      </p:sp>
    </p:spTree>
    <p:extLst>
      <p:ext uri="{BB962C8B-B14F-4D97-AF65-F5344CB8AC3E}">
        <p14:creationId xmlns="" xmlns:p14="http://schemas.microsoft.com/office/powerpoint/2010/main" val="525768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pPr rtl="0"/>
            <a:r>
              <a:rPr lang="en-GB" dirty="0" smtClean="0"/>
              <a:t/>
            </a:r>
            <a:br>
              <a:rPr lang="en-GB" dirty="0" smtClean="0"/>
            </a:br>
            <a:r>
              <a:rPr lang="en-GB" dirty="0" smtClean="0"/>
              <a:t> </a:t>
            </a:r>
            <a:br>
              <a:rPr lang="en-GB" dirty="0" smtClean="0"/>
            </a:br>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13</a:t>
            </a:fld>
            <a:endParaRPr lang="en-GB"/>
          </a:p>
        </p:txBody>
      </p:sp>
    </p:spTree>
    <p:extLst>
      <p:ext uri="{BB962C8B-B14F-4D97-AF65-F5344CB8AC3E}">
        <p14:creationId xmlns="" xmlns:p14="http://schemas.microsoft.com/office/powerpoint/2010/main" val="2105079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pPr rtl="0"/>
            <a:r>
              <a:rPr lang="en-GB" dirty="0" smtClean="0"/>
              <a:t/>
            </a:r>
            <a:br>
              <a:rPr lang="en-GB" dirty="0" smtClean="0"/>
            </a:br>
            <a:r>
              <a:rPr lang="en-GB" dirty="0" smtClean="0"/>
              <a:t> </a:t>
            </a:r>
            <a:br>
              <a:rPr lang="en-GB" dirty="0" smtClean="0"/>
            </a:br>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14</a:t>
            </a:fld>
            <a:endParaRPr lang="en-GB" dirty="0"/>
          </a:p>
        </p:txBody>
      </p:sp>
    </p:spTree>
    <p:extLst>
      <p:ext uri="{BB962C8B-B14F-4D97-AF65-F5344CB8AC3E}">
        <p14:creationId xmlns="" xmlns:p14="http://schemas.microsoft.com/office/powerpoint/2010/main" val="210507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pPr rtl="0"/>
            <a:r>
              <a:rPr lang="en-GB" dirty="0" smtClean="0"/>
              <a:t/>
            </a:r>
            <a:br>
              <a:rPr lang="en-GB" dirty="0" smtClean="0"/>
            </a:br>
            <a:r>
              <a:rPr lang="en-GB" dirty="0" smtClean="0"/>
              <a:t> </a:t>
            </a:r>
            <a:br>
              <a:rPr lang="en-GB" dirty="0" smtClean="0"/>
            </a:br>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15</a:t>
            </a:fld>
            <a:endParaRPr lang="en-GB" dirty="0"/>
          </a:p>
        </p:txBody>
      </p:sp>
    </p:spTree>
    <p:extLst>
      <p:ext uri="{BB962C8B-B14F-4D97-AF65-F5344CB8AC3E}">
        <p14:creationId xmlns="" xmlns:p14="http://schemas.microsoft.com/office/powerpoint/2010/main" val="2105079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467701"/>
          </a:xfrm>
          <a:prstGeom prst="rect">
            <a:avLst/>
          </a:prstGeom>
        </p:spPr>
        <p:txBody>
          <a:bodyPr/>
          <a:lstStyle/>
          <a:p>
            <a:pPr rtl="0"/>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pPr/>
              <a:t>16</a:t>
            </a:fld>
            <a:endParaRPr lang="en-GB" dirty="0"/>
          </a:p>
        </p:txBody>
      </p:sp>
    </p:spTree>
    <p:extLst>
      <p:ext uri="{BB962C8B-B14F-4D97-AF65-F5344CB8AC3E}">
        <p14:creationId xmlns="" xmlns:p14="http://schemas.microsoft.com/office/powerpoint/2010/main" val="2105079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Lim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730829"/>
            <a:ext cx="5733143" cy="1470025"/>
          </a:xfrm>
        </p:spPr>
        <p:txBody>
          <a:bodyPr/>
          <a:lstStyle>
            <a:lvl1pPr>
              <a:defRPr>
                <a:solidFill>
                  <a:schemeClr val="bg1"/>
                </a:solidFill>
              </a:defRPr>
            </a:lvl1pPr>
          </a:lstStyle>
          <a:p>
            <a:r>
              <a:rPr lang="en-US" dirty="0" smtClean="0"/>
              <a:t>Click to add title</a:t>
            </a:r>
            <a:endParaRPr lang="en-GB" dirty="0"/>
          </a:p>
        </p:txBody>
      </p:sp>
      <p:sp>
        <p:nvSpPr>
          <p:cNvPr id="3" name="Subtitle 2"/>
          <p:cNvSpPr>
            <a:spLocks noGrp="1"/>
          </p:cNvSpPr>
          <p:nvPr>
            <p:ph type="subTitle" idx="1" hasCustomPrompt="1"/>
          </p:nvPr>
        </p:nvSpPr>
        <p:spPr>
          <a:xfrm>
            <a:off x="457200" y="3200400"/>
            <a:ext cx="5733143" cy="1752600"/>
          </a:xfrm>
        </p:spPr>
        <p:txBody>
          <a:bodyPr lIns="91440" tIns="86868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GB" dirty="0"/>
          </a:p>
        </p:txBody>
      </p:sp>
      <p:pic>
        <p:nvPicPr>
          <p:cNvPr id="7" name="British Library Logo" descr="BLMARK_4 COL_BLRED_18mm.eps"/>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8475663" y="152400"/>
            <a:ext cx="473075"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Logo Crop"/>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t="4827"/>
          <a:stretch/>
        </p:blipFill>
        <p:spPr>
          <a:xfrm>
            <a:off x="6190343" y="0"/>
            <a:ext cx="2953657" cy="5580310"/>
          </a:xfrm>
          <a:prstGeom prst="rect">
            <a:avLst/>
          </a:prstGeom>
        </p:spPr>
      </p:pic>
    </p:spTree>
    <p:extLst>
      <p:ext uri="{BB962C8B-B14F-4D97-AF65-F5344CB8AC3E}">
        <p14:creationId xmlns="" xmlns:p14="http://schemas.microsoft.com/office/powerpoint/2010/main" val="1293808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Thank You">
    <p:spTree>
      <p:nvGrpSpPr>
        <p:cNvPr id="1" name=""/>
        <p:cNvGrpSpPr/>
        <p:nvPr/>
      </p:nvGrpSpPr>
      <p:grpSpPr>
        <a:xfrm>
          <a:off x="0" y="0"/>
          <a:ext cx="0" cy="0"/>
          <a:chOff x="0" y="0"/>
          <a:chExt cx="0" cy="0"/>
        </a:xfrm>
      </p:grpSpPr>
      <p:sp>
        <p:nvSpPr>
          <p:cNvPr id="7" name="Colour Panel"/>
          <p:cNvSpPr/>
          <p:nvPr userDrawn="1"/>
        </p:nvSpPr>
        <p:spPr>
          <a:xfrm>
            <a:off x="0" y="0"/>
            <a:ext cx="9144000" cy="6019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Logo Hole"/>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21997" t="3620" b="18903"/>
          <a:stretch/>
        </p:blipFill>
        <p:spPr>
          <a:xfrm>
            <a:off x="0" y="0"/>
            <a:ext cx="9144000" cy="6244046"/>
          </a:xfrm>
          <a:prstGeom prst="rect">
            <a:avLst/>
          </a:prstGeom>
        </p:spPr>
      </p:pic>
      <p:sp>
        <p:nvSpPr>
          <p:cNvPr id="2" name="Title 1"/>
          <p:cNvSpPr>
            <a:spLocks noGrp="1"/>
          </p:cNvSpPr>
          <p:nvPr>
            <p:ph type="title" hasCustomPrompt="1"/>
          </p:nvPr>
        </p:nvSpPr>
        <p:spPr>
          <a:xfrm>
            <a:off x="457201" y="2419350"/>
            <a:ext cx="5715000" cy="1059543"/>
          </a:xfrm>
        </p:spPr>
        <p:txBody>
          <a:bodyPr>
            <a:normAutofit/>
          </a:bodyPr>
          <a:lstStyle>
            <a:lvl1pPr>
              <a:defRPr sz="2400"/>
            </a:lvl1pPr>
          </a:lstStyle>
          <a:p>
            <a:r>
              <a:rPr lang="en-US" dirty="0" smtClean="0"/>
              <a:t>Thank you</a:t>
            </a:r>
            <a:endParaRPr lang="en-GB" dirty="0"/>
          </a:p>
        </p:txBody>
      </p:sp>
      <p:pic>
        <p:nvPicPr>
          <p:cNvPr id="8" name="British Library Logo" descr="BLMARK_4 COL_BLRED_18mm.eps"/>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475663" y="152400"/>
            <a:ext cx="473075"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9503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0"/>
            <a:ext cx="8137525" cy="12684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55650" y="1524000"/>
            <a:ext cx="3992563"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00613" y="1524000"/>
            <a:ext cx="3992562"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a:xfrm>
            <a:off x="7740650" y="6248400"/>
            <a:ext cx="1223963" cy="457200"/>
          </a:xfrm>
          <a:prstGeom prst="rect">
            <a:avLst/>
          </a:prstGeom>
        </p:spPr>
        <p:txBody>
          <a:bodyPr/>
          <a:lstStyle>
            <a:lvl1pPr>
              <a:defRPr/>
            </a:lvl1pPr>
          </a:lstStyle>
          <a:p>
            <a:fld id="{A8C9FBF6-B577-41A7-A615-E7A260176B37}" type="slidenum">
              <a:rPr lang="en-GB"/>
              <a:pPr/>
              <a:t>‹#›</a:t>
            </a:fld>
            <a:endParaRPr lang="en-GB"/>
          </a:p>
        </p:txBody>
      </p:sp>
    </p:spTree>
    <p:extLst>
      <p:ext uri="{BB962C8B-B14F-4D97-AF65-F5344CB8AC3E}">
        <p14:creationId xmlns="" xmlns:p14="http://schemas.microsoft.com/office/powerpoint/2010/main" val="273174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Lim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GB" dirty="0"/>
          </a:p>
        </p:txBody>
      </p:sp>
      <p:sp>
        <p:nvSpPr>
          <p:cNvPr id="3" name="Content Placeholder 2"/>
          <p:cNvSpPr>
            <a:spLocks noGrp="1"/>
          </p:cNvSpPr>
          <p:nvPr>
            <p:ph idx="1" hasCustomPrompt="1"/>
          </p:nvPr>
        </p:nvSpPr>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 xmlns:p14="http://schemas.microsoft.com/office/powerpoint/2010/main" val="359041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Lim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GB" dirty="0"/>
          </a:p>
        </p:txBody>
      </p:sp>
    </p:spTree>
    <p:extLst>
      <p:ext uri="{BB962C8B-B14F-4D97-AF65-F5344CB8AC3E}">
        <p14:creationId xmlns="" xmlns:p14="http://schemas.microsoft.com/office/powerpoint/2010/main" val="414930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ime: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5019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me: Thank You">
    <p:spTree>
      <p:nvGrpSpPr>
        <p:cNvPr id="1" name=""/>
        <p:cNvGrpSpPr/>
        <p:nvPr/>
      </p:nvGrpSpPr>
      <p:grpSpPr>
        <a:xfrm>
          <a:off x="0" y="0"/>
          <a:ext cx="0" cy="0"/>
          <a:chOff x="0" y="0"/>
          <a:chExt cx="0" cy="0"/>
        </a:xfrm>
      </p:grpSpPr>
      <p:sp>
        <p:nvSpPr>
          <p:cNvPr id="7" name="Colour Panel"/>
          <p:cNvSpPr/>
          <p:nvPr userDrawn="1"/>
        </p:nvSpPr>
        <p:spPr>
          <a:xfrm>
            <a:off x="0" y="0"/>
            <a:ext cx="9144000" cy="6019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Logo Hole"/>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21997" t="3620" b="18903"/>
          <a:stretch/>
        </p:blipFill>
        <p:spPr>
          <a:xfrm>
            <a:off x="0" y="0"/>
            <a:ext cx="9144000" cy="6244046"/>
          </a:xfrm>
          <a:prstGeom prst="rect">
            <a:avLst/>
          </a:prstGeom>
        </p:spPr>
      </p:pic>
      <p:sp>
        <p:nvSpPr>
          <p:cNvPr id="2" name="Title 1"/>
          <p:cNvSpPr>
            <a:spLocks noGrp="1"/>
          </p:cNvSpPr>
          <p:nvPr>
            <p:ph type="title" hasCustomPrompt="1"/>
          </p:nvPr>
        </p:nvSpPr>
        <p:spPr>
          <a:xfrm>
            <a:off x="457201" y="2419350"/>
            <a:ext cx="5715000" cy="1059543"/>
          </a:xfrm>
        </p:spPr>
        <p:txBody>
          <a:bodyPr>
            <a:normAutofit/>
          </a:bodyPr>
          <a:lstStyle>
            <a:lvl1pPr>
              <a:defRPr sz="2400"/>
            </a:lvl1pPr>
          </a:lstStyle>
          <a:p>
            <a:r>
              <a:rPr lang="en-US" dirty="0" smtClean="0"/>
              <a:t>Thank you</a:t>
            </a:r>
            <a:endParaRPr lang="en-GB" dirty="0"/>
          </a:p>
        </p:txBody>
      </p:sp>
      <p:pic>
        <p:nvPicPr>
          <p:cNvPr id="8" name="British Library Logo" descr="BLMARK_4 COL_BLRED_18mm.eps"/>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8475663" y="152400"/>
            <a:ext cx="473075"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868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Purple: 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730829"/>
            <a:ext cx="5733143" cy="1470025"/>
          </a:xfrm>
        </p:spPr>
        <p:txBody>
          <a:bodyPr/>
          <a:lstStyle>
            <a:lvl1pPr>
              <a:defRPr>
                <a:solidFill>
                  <a:schemeClr val="bg1"/>
                </a:solidFill>
              </a:defRPr>
            </a:lvl1pPr>
          </a:lstStyle>
          <a:p>
            <a:r>
              <a:rPr lang="en-US" dirty="0" smtClean="0"/>
              <a:t>Click to add title</a:t>
            </a:r>
            <a:endParaRPr lang="en-GB" dirty="0"/>
          </a:p>
        </p:txBody>
      </p:sp>
      <p:sp>
        <p:nvSpPr>
          <p:cNvPr id="3" name="Subtitle 2"/>
          <p:cNvSpPr>
            <a:spLocks noGrp="1"/>
          </p:cNvSpPr>
          <p:nvPr>
            <p:ph type="subTitle" idx="1" hasCustomPrompt="1"/>
          </p:nvPr>
        </p:nvSpPr>
        <p:spPr>
          <a:xfrm>
            <a:off x="457200" y="3200400"/>
            <a:ext cx="5733143" cy="1752600"/>
          </a:xfrm>
        </p:spPr>
        <p:txBody>
          <a:bodyPr lIns="91440" tIns="86868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GB" dirty="0"/>
          </a:p>
        </p:txBody>
      </p:sp>
      <p:pic>
        <p:nvPicPr>
          <p:cNvPr id="7" name="British Library Logo" descr="BLMARK_4 COL_BLRED_18mm.eps"/>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8475663" y="152400"/>
            <a:ext cx="473075"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Logo Crop"/>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t="4827"/>
          <a:stretch/>
        </p:blipFill>
        <p:spPr>
          <a:xfrm>
            <a:off x="6190343" y="0"/>
            <a:ext cx="2953657" cy="5580310"/>
          </a:xfrm>
          <a:prstGeom prst="rect">
            <a:avLst/>
          </a:prstGeom>
        </p:spPr>
      </p:pic>
    </p:spTree>
    <p:extLst>
      <p:ext uri="{BB962C8B-B14F-4D97-AF65-F5344CB8AC3E}">
        <p14:creationId xmlns="" xmlns:p14="http://schemas.microsoft.com/office/powerpoint/2010/main" val="2367429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Purpl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GB" dirty="0"/>
          </a:p>
        </p:txBody>
      </p:sp>
      <p:sp>
        <p:nvSpPr>
          <p:cNvPr id="3" name="Content Placeholder 2"/>
          <p:cNvSpPr>
            <a:spLocks noGrp="1"/>
          </p:cNvSpPr>
          <p:nvPr>
            <p:ph idx="1" hasCustomPrompt="1"/>
          </p:nvPr>
        </p:nvSpPr>
        <p:spPr/>
        <p:txBody>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 xmlns:p14="http://schemas.microsoft.com/office/powerpoint/2010/main" val="180557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urpl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GB" dirty="0"/>
          </a:p>
        </p:txBody>
      </p:sp>
    </p:spTree>
    <p:extLst>
      <p:ext uri="{BB962C8B-B14F-4D97-AF65-F5344CB8AC3E}">
        <p14:creationId xmlns="" xmlns:p14="http://schemas.microsoft.com/office/powerpoint/2010/main" val="3797303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rple: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93629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ottom Bar - 50% Tint"/>
          <p:cNvSpPr/>
          <p:nvPr/>
        </p:nvSpPr>
        <p:spPr>
          <a:xfrm>
            <a:off x="0" y="6263640"/>
            <a:ext cx="9144000" cy="594360"/>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457200" y="152400"/>
            <a:ext cx="8018463" cy="1059543"/>
          </a:xfrm>
          <a:prstGeom prst="rect">
            <a:avLst/>
          </a:prstGeom>
        </p:spPr>
        <p:txBody>
          <a:bodyPr vert="horz" lIns="91440" tIns="45720" rIns="91440" bIns="45720" rtlCol="0" anchor="b" anchorCtr="0">
            <a:noAutofit/>
          </a:bodyPr>
          <a:lstStyle/>
          <a:p>
            <a:r>
              <a:rPr lang="en-US" dirty="0" smtClean="0"/>
              <a:t>Click to add title</a:t>
            </a:r>
            <a:endParaRPr lang="en-GB" dirty="0"/>
          </a:p>
        </p:txBody>
      </p:sp>
      <p:sp>
        <p:nvSpPr>
          <p:cNvPr id="3" name="Text Placeholder 2"/>
          <p:cNvSpPr>
            <a:spLocks noGrp="1"/>
          </p:cNvSpPr>
          <p:nvPr>
            <p:ph type="body" idx="1"/>
          </p:nvPr>
        </p:nvSpPr>
        <p:spPr>
          <a:xfrm>
            <a:off x="457200" y="1219200"/>
            <a:ext cx="8491538" cy="4906963"/>
          </a:xfrm>
          <a:prstGeom prst="rect">
            <a:avLst/>
          </a:prstGeom>
        </p:spPr>
        <p:txBody>
          <a:bodyPr vert="horz" lIns="91440" tIns="457200" rIns="91440" bIns="45720" rtlCol="0">
            <a:noAutofit/>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British Library Logo" descr="BLMARK_4 COL_BLRED_18mm.eps"/>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475663" y="152400"/>
            <a:ext cx="473075"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Web Address"/>
          <p:cNvSpPr/>
          <p:nvPr/>
        </p:nvSpPr>
        <p:spPr>
          <a:xfrm>
            <a:off x="457200" y="6349365"/>
            <a:ext cx="1069848"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kumimoji="0" lang="en-GB" sz="1400" b="0" i="0" u="none" strike="noStrike" kern="1200" cap="none" spc="0" normalizeH="0" baseline="0" noProof="0" dirty="0" smtClean="0">
                <a:ln>
                  <a:noFill/>
                </a:ln>
                <a:solidFill>
                  <a:srgbClr val="414141"/>
                </a:solidFill>
                <a:effectLst/>
                <a:uLnTx/>
                <a:uFillTx/>
                <a:latin typeface="+mn-lt"/>
                <a:ea typeface="+mn-ea"/>
                <a:cs typeface="+mn-cs"/>
              </a:rPr>
              <a:t>www.bl.uk</a:t>
            </a:r>
            <a:endParaRPr lang="en-GB" sz="1400" dirty="0"/>
          </a:p>
        </p:txBody>
      </p:sp>
      <p:sp>
        <p:nvSpPr>
          <p:cNvPr id="15" name="Slide Number"/>
          <p:cNvSpPr/>
          <p:nvPr/>
        </p:nvSpPr>
        <p:spPr>
          <a:xfrm>
            <a:off x="7878890" y="6349365"/>
            <a:ext cx="1069848"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fld id="{2518ED82-C8F3-4500-A401-7F29E3CD818A}" type="slidenum">
              <a:rPr kumimoji="0" lang="en-GB" sz="1200" b="0" i="0" u="none" strike="noStrike" kern="1200" cap="none" spc="0" normalizeH="0" baseline="0" noProof="0" smtClean="0">
                <a:ln>
                  <a:noFill/>
                </a:ln>
                <a:solidFill>
                  <a:srgbClr val="414141"/>
                </a:solidFill>
                <a:effectLst/>
                <a:uLnTx/>
                <a:uFillTx/>
                <a:latin typeface="+mn-lt"/>
                <a:ea typeface="+mn-ea"/>
                <a:cs typeface="+mn-cs"/>
              </a:rPr>
              <a:pPr algn="r"/>
              <a:t>‹#›</a:t>
            </a:fld>
            <a:endParaRPr lang="en-GB" sz="1200" dirty="0"/>
          </a:p>
        </p:txBody>
      </p:sp>
    </p:spTree>
    <p:extLst>
      <p:ext uri="{BB962C8B-B14F-4D97-AF65-F5344CB8AC3E}">
        <p14:creationId xmlns="" xmlns:p14="http://schemas.microsoft.com/office/powerpoint/2010/main" val="30132028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174625" indent="-174625" algn="l" defTabSz="914400" rtl="0" eaLnBrk="1" latinLnBrk="0" hangingPunct="1">
        <a:spcBef>
          <a:spcPts val="1800"/>
        </a:spcBef>
        <a:buClr>
          <a:schemeClr val="accent1"/>
        </a:buClr>
        <a:buFont typeface="Arial" pitchFamily="34" charset="0"/>
        <a:buChar char="•"/>
        <a:defRPr sz="2400" kern="1200">
          <a:solidFill>
            <a:schemeClr val="tx1"/>
          </a:solidFill>
          <a:latin typeface="+mn-lt"/>
          <a:ea typeface="+mn-ea"/>
          <a:cs typeface="+mn-cs"/>
        </a:defRPr>
      </a:lvl1pPr>
      <a:lvl2pPr marL="688975" indent="-231775"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2pPr>
      <a:lvl3pPr marL="1089025" indent="-174625"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ottom Bar - 50% Tint"/>
          <p:cNvSpPr/>
          <p:nvPr/>
        </p:nvSpPr>
        <p:spPr>
          <a:xfrm>
            <a:off x="0" y="6263640"/>
            <a:ext cx="9144000" cy="594360"/>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457200" y="152400"/>
            <a:ext cx="8018463" cy="1059543"/>
          </a:xfrm>
          <a:prstGeom prst="rect">
            <a:avLst/>
          </a:prstGeom>
        </p:spPr>
        <p:txBody>
          <a:bodyPr vert="horz" lIns="91440" tIns="45720" rIns="91440" bIns="45720" rtlCol="0" anchor="b" anchorCtr="0">
            <a:noAutofit/>
          </a:bodyPr>
          <a:lstStyle/>
          <a:p>
            <a:r>
              <a:rPr lang="en-US" dirty="0" smtClean="0"/>
              <a:t>Click to add title</a:t>
            </a:r>
            <a:endParaRPr lang="en-GB" dirty="0"/>
          </a:p>
        </p:txBody>
      </p:sp>
      <p:sp>
        <p:nvSpPr>
          <p:cNvPr id="3" name="Text Placeholder 2"/>
          <p:cNvSpPr>
            <a:spLocks noGrp="1"/>
          </p:cNvSpPr>
          <p:nvPr>
            <p:ph type="body" idx="1"/>
          </p:nvPr>
        </p:nvSpPr>
        <p:spPr>
          <a:xfrm>
            <a:off x="457200" y="1219200"/>
            <a:ext cx="8491538" cy="4906963"/>
          </a:xfrm>
          <a:prstGeom prst="rect">
            <a:avLst/>
          </a:prstGeom>
        </p:spPr>
        <p:txBody>
          <a:bodyPr vert="horz" lIns="91440" tIns="457200" rIns="91440" bIns="45720" rtlCol="0">
            <a:noAutofit/>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9" name="British Library Logo" descr="BLMARK_4 COL_BLRED_18mm.eps"/>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475663" y="152400"/>
            <a:ext cx="473075"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Web Address"/>
          <p:cNvSpPr/>
          <p:nvPr/>
        </p:nvSpPr>
        <p:spPr>
          <a:xfrm>
            <a:off x="457200" y="6349365"/>
            <a:ext cx="1069848"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kumimoji="0" lang="en-GB" sz="1400" b="0" i="0" u="none" strike="noStrike" kern="1200" cap="none" spc="0" normalizeH="0" baseline="0" noProof="0" dirty="0" smtClean="0">
                <a:ln>
                  <a:noFill/>
                </a:ln>
                <a:solidFill>
                  <a:srgbClr val="414141"/>
                </a:solidFill>
                <a:effectLst/>
                <a:uLnTx/>
                <a:uFillTx/>
                <a:latin typeface="+mn-lt"/>
                <a:ea typeface="+mn-ea"/>
                <a:cs typeface="+mn-cs"/>
              </a:rPr>
              <a:t>www.bl.uk</a:t>
            </a:r>
            <a:endParaRPr lang="en-GB" sz="1400" dirty="0"/>
          </a:p>
        </p:txBody>
      </p:sp>
      <p:sp>
        <p:nvSpPr>
          <p:cNvPr id="15" name="Slide Number"/>
          <p:cNvSpPr/>
          <p:nvPr/>
        </p:nvSpPr>
        <p:spPr>
          <a:xfrm>
            <a:off x="7878890" y="6349365"/>
            <a:ext cx="1069848"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fld id="{2518ED82-C8F3-4500-A401-7F29E3CD818A}" type="slidenum">
              <a:rPr kumimoji="0" lang="en-GB" sz="1200" b="0" i="0" u="none" strike="noStrike" kern="1200" cap="none" spc="0" normalizeH="0" baseline="0" noProof="0" smtClean="0">
                <a:ln>
                  <a:noFill/>
                </a:ln>
                <a:solidFill>
                  <a:srgbClr val="414141"/>
                </a:solidFill>
                <a:effectLst/>
                <a:uLnTx/>
                <a:uFillTx/>
                <a:latin typeface="+mn-lt"/>
                <a:ea typeface="+mn-ea"/>
                <a:cs typeface="+mn-cs"/>
              </a:rPr>
              <a:pPr algn="r"/>
              <a:t>‹#›</a:t>
            </a:fld>
            <a:endParaRPr lang="en-GB" sz="1200" dirty="0"/>
          </a:p>
        </p:txBody>
      </p:sp>
    </p:spTree>
    <p:extLst>
      <p:ext uri="{BB962C8B-B14F-4D97-AF65-F5344CB8AC3E}">
        <p14:creationId xmlns="" xmlns:p14="http://schemas.microsoft.com/office/powerpoint/2010/main" val="17252386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174625" indent="-174625" algn="l" defTabSz="914400" rtl="0" eaLnBrk="1" latinLnBrk="0" hangingPunct="1">
        <a:spcBef>
          <a:spcPts val="1800"/>
        </a:spcBef>
        <a:buClr>
          <a:schemeClr val="accent3"/>
        </a:buClr>
        <a:buFont typeface="Arial" pitchFamily="34" charset="0"/>
        <a:buChar char="•"/>
        <a:defRPr sz="2400" kern="1200">
          <a:solidFill>
            <a:schemeClr val="tx1"/>
          </a:solidFill>
          <a:latin typeface="+mn-lt"/>
          <a:ea typeface="+mn-ea"/>
          <a:cs typeface="+mn-cs"/>
        </a:defRPr>
      </a:lvl1pPr>
      <a:lvl2pPr marL="688975" indent="-231775" algn="l" defTabSz="914400" rtl="0" eaLnBrk="1" latinLnBrk="0" hangingPunct="1">
        <a:spcBef>
          <a:spcPct val="20000"/>
        </a:spcBef>
        <a:buClr>
          <a:schemeClr val="accent3"/>
        </a:buClr>
        <a:buFont typeface="Arial" pitchFamily="34" charset="0"/>
        <a:buChar char="–"/>
        <a:defRPr sz="2200" kern="1200">
          <a:solidFill>
            <a:schemeClr val="tx1"/>
          </a:solidFill>
          <a:latin typeface="+mn-lt"/>
          <a:ea typeface="+mn-ea"/>
          <a:cs typeface="+mn-cs"/>
        </a:defRPr>
      </a:lvl2pPr>
      <a:lvl3pPr marL="1089025" indent="-174625" algn="l" defTabSz="914400" rtl="0" eaLnBrk="1" latinLnBrk="0" hangingPunct="1">
        <a:spcBef>
          <a:spcPct val="20000"/>
        </a:spcBef>
        <a:buClr>
          <a:schemeClr val="accent3"/>
        </a:buClr>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britishlibrary.typepad.co.uk/digital-scholarshi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http://dh2013.unl.edu/abstracts/files/figures/large/ab-112.001.jpg" TargetMode="External"/><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youtu.be/SPY-hr-8-M0" TargetMode="Externa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earch.live.com/results.aspx?q=&amp;scope=book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flickr.com/photos/britishlibrary/"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mechanicalcurator.tumblr.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playingbythebook.net/2014/03/18/barbapapas-new-house-a-book-so-good-im-featuring-it-for-a-second-time/" TargetMode="External"/><Relationship Id="rId5" Type="http://schemas.openxmlformats.org/officeDocument/2006/relationships/hyperlink" Target="https://www.youtube.com/watch?v=uiS1cx38rKk&amp;feature=youtu.be" TargetMode="External"/><Relationship Id="rId4" Type="http://schemas.openxmlformats.org/officeDocument/2006/relationships/hyperlink" Target="http://www.davidnormal.com/crossroads-of-curiosit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hyperlink" Target="http://www.sheffield.ac.uk/postgraduate/research/scholarships/projects/printedimage" TargetMode="External"/><Relationship Id="rId4" Type="http://schemas.openxmlformats.org/officeDocument/2006/relationships/hyperlink" Target="https://www.flickr.com/photos/quasimondo/12179292575/in/faves-britishlibra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metadatagames.org/british-library/" TargetMode="Externa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s://commons.wikimedia.org/wiki/Commons:British_Library/Mechanical_Curator_collection/Synoptic_inde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vimeo.com/83501064"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s://medium.com/@TheoKL/vectorised-images-4dff6ad5023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britishlibrary/sets/72157638735426654/" TargetMode="External"/><Relationship Id="rId2" Type="http://schemas.openxmlformats.org/officeDocument/2006/relationships/hyperlink" Target="http://britishlibrary.typepad.co.uk/sound-and-vision/2014/05/inspired-by-flickr-mark-lyken.html" TargetMode="Externa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hyperlink" Target="http://britishlibrary.typepad.co.uk/sound-and-vision/2014/04/sound-vision-1-sanaz-movahedi.html" TargetMode="External"/><Relationship Id="rId4" Type="http://schemas.openxmlformats.org/officeDocument/2006/relationships/hyperlink" Target="http://www.bl.uk/map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ommons.wikimedia.org/wiki/Category:Images_from_the_British_Library_Mechanical_Curator_collection" TargetMode="External"/><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theok.makes.org/thimble/ODg2OTY0MjI0/open-digital-content2" TargetMode="External"/><Relationship Id="rId5" Type="http://schemas.openxmlformats.org/officeDocument/2006/relationships/hyperlink" Target="http://www.hamline.edu/HUNewsDetail.aspx?id=4294999191" TargetMode="External"/><Relationship Id="rId4" Type="http://schemas.openxmlformats.org/officeDocument/2006/relationships/hyperlink" Target="https://docs.google.com/file/d/0B08KKnzlfYMNRmVuMjl1SEFSdjA/edi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zazzle.com/juras_sound_skateboard-186535823411120908" TargetMode="Externa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britishlibrary.typepad.co.uk/digital-scholarshi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ccs.neu.edu/home/dasmith/infect-bighum-2013.pdf"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mplegenerator.cloudapp.net/" TargetMode="External"/><Relationship Id="rId1" Type="http://schemas.openxmlformats.org/officeDocument/2006/relationships/slideLayout" Target="../slideLayouts/slideLayout1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5536" y="2607047"/>
            <a:ext cx="7056784" cy="1470025"/>
          </a:xfrm>
        </p:spPr>
        <p:txBody>
          <a:bodyPr/>
          <a:lstStyle/>
          <a:p>
            <a:r>
              <a:rPr lang="en-GB" sz="4000" b="1" dirty="0" smtClean="0">
                <a:latin typeface="+mn-lt"/>
                <a:cs typeface="Latha" panose="02000400000000000000" pitchFamily="2"/>
              </a:rPr>
              <a:t>New uses for old content</a:t>
            </a:r>
            <a:endParaRPr lang="en-GB" sz="4000" b="1" dirty="0">
              <a:latin typeface="+mn-lt"/>
              <a:cs typeface="Latha" panose="02000400000000000000" pitchFamily="2"/>
            </a:endParaRPr>
          </a:p>
        </p:txBody>
      </p:sp>
      <p:sp>
        <p:nvSpPr>
          <p:cNvPr id="7" name="TextBox 6"/>
          <p:cNvSpPr txBox="1"/>
          <p:nvPr/>
        </p:nvSpPr>
        <p:spPr>
          <a:xfrm>
            <a:off x="467544" y="4365104"/>
            <a:ext cx="3902030" cy="1569660"/>
          </a:xfrm>
          <a:prstGeom prst="rect">
            <a:avLst/>
          </a:prstGeom>
          <a:noFill/>
        </p:spPr>
        <p:txBody>
          <a:bodyPr wrap="none" rtlCol="0">
            <a:spAutoFit/>
          </a:bodyPr>
          <a:lstStyle/>
          <a:p>
            <a:r>
              <a:rPr lang="en-GB" sz="2400" dirty="0" smtClean="0">
                <a:solidFill>
                  <a:schemeClr val="bg1"/>
                </a:solidFill>
              </a:rPr>
              <a:t>Dr Adam Farquhar</a:t>
            </a:r>
          </a:p>
          <a:p>
            <a:r>
              <a:rPr lang="en-GB" sz="2400" dirty="0" smtClean="0">
                <a:solidFill>
                  <a:schemeClr val="bg1"/>
                </a:solidFill>
              </a:rPr>
              <a:t>Head of Digital Scholarship</a:t>
            </a:r>
          </a:p>
          <a:p>
            <a:r>
              <a:rPr lang="en-GB" sz="2400" dirty="0" smtClean="0">
                <a:solidFill>
                  <a:schemeClr val="bg1"/>
                </a:solidFill>
              </a:rPr>
              <a:t>The British Library</a:t>
            </a:r>
          </a:p>
          <a:p>
            <a:r>
              <a:rPr lang="en-GB" sz="2400" dirty="0" smtClean="0">
                <a:solidFill>
                  <a:schemeClr val="bg1"/>
                </a:solidFill>
              </a:rPr>
              <a:t>     </a:t>
            </a:r>
            <a:endParaRPr lang="en-GB" sz="2400"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7544" y="5517232"/>
            <a:ext cx="576064" cy="576064"/>
          </a:xfrm>
          <a:prstGeom prst="rect">
            <a:avLst/>
          </a:prstGeom>
        </p:spPr>
      </p:pic>
      <p:sp>
        <p:nvSpPr>
          <p:cNvPr id="9" name="TextBox 8"/>
          <p:cNvSpPr txBox="1"/>
          <p:nvPr/>
        </p:nvSpPr>
        <p:spPr>
          <a:xfrm>
            <a:off x="507666" y="5550331"/>
            <a:ext cx="7232686" cy="830997"/>
          </a:xfrm>
          <a:prstGeom prst="rect">
            <a:avLst/>
          </a:prstGeom>
          <a:noFill/>
        </p:spPr>
        <p:txBody>
          <a:bodyPr wrap="none" rtlCol="0">
            <a:spAutoFit/>
          </a:bodyPr>
          <a:lstStyle/>
          <a:p>
            <a:r>
              <a:rPr lang="en-GB" sz="2400" dirty="0" smtClean="0">
                <a:solidFill>
                  <a:schemeClr val="bg1"/>
                </a:solidFill>
              </a:rPr>
              <a:t>     #</a:t>
            </a:r>
            <a:r>
              <a:rPr lang="en-GB" sz="2400" dirty="0" err="1" smtClean="0">
                <a:solidFill>
                  <a:schemeClr val="bg1"/>
                </a:solidFill>
              </a:rPr>
              <a:t>bldigital</a:t>
            </a:r>
            <a:r>
              <a:rPr lang="en-GB" sz="2400" dirty="0" smtClean="0">
                <a:solidFill>
                  <a:schemeClr val="bg1"/>
                </a:solidFill>
              </a:rPr>
              <a:t> </a:t>
            </a:r>
            <a:br>
              <a:rPr lang="en-GB" sz="2400" dirty="0" smtClean="0">
                <a:solidFill>
                  <a:schemeClr val="bg1"/>
                </a:solidFill>
              </a:rPr>
            </a:br>
            <a:r>
              <a:rPr lang="en-GB" sz="2400" dirty="0" smtClean="0">
                <a:solidFill>
                  <a:srgbClr val="00B0F0"/>
                </a:solidFill>
                <a:hlinkClick r:id="rId4"/>
              </a:rPr>
              <a:t>http</a:t>
            </a:r>
            <a:r>
              <a:rPr lang="en-GB" sz="2400" dirty="0">
                <a:solidFill>
                  <a:srgbClr val="00B0F0"/>
                </a:solidFill>
                <a:hlinkClick r:id="rId4"/>
              </a:rPr>
              <a:t>://</a:t>
            </a:r>
            <a:r>
              <a:rPr lang="en-GB" sz="2400" dirty="0" smtClean="0">
                <a:solidFill>
                  <a:srgbClr val="00B0F0"/>
                </a:solidFill>
                <a:hlinkClick r:id="rId4"/>
              </a:rPr>
              <a:t>britishlibrary.typepad.co.uk/digital-scholarship</a:t>
            </a:r>
            <a:r>
              <a:rPr lang="en-GB" sz="2400" dirty="0" smtClean="0">
                <a:solidFill>
                  <a:srgbClr val="00B0F0"/>
                </a:solidFill>
                <a:latin typeface="Syntax" panose="02000503020000020004" pitchFamily="2" charset="0"/>
              </a:rPr>
              <a:t> </a:t>
            </a:r>
            <a:endParaRPr lang="en-GB" sz="2400" dirty="0">
              <a:solidFill>
                <a:srgbClr val="00B0F0"/>
              </a:solidFill>
              <a:latin typeface="Syntax" panose="02000503020000020004" pitchFamily="2" charset="0"/>
            </a:endParaRPr>
          </a:p>
        </p:txBody>
      </p:sp>
    </p:spTree>
    <p:extLst>
      <p:ext uri="{BB962C8B-B14F-4D97-AF65-F5344CB8AC3E}">
        <p14:creationId xmlns="" xmlns:p14="http://schemas.microsoft.com/office/powerpoint/2010/main" val="4284153512"/>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Labs 2014 Competition Winners</a:t>
            </a:r>
            <a:endParaRPr lang="en-GB" dirty="0"/>
          </a:p>
        </p:txBody>
      </p:sp>
      <p:sp>
        <p:nvSpPr>
          <p:cNvPr id="6" name="Text Placeholder 5"/>
          <p:cNvSpPr>
            <a:spLocks noGrp="1"/>
          </p:cNvSpPr>
          <p:nvPr>
            <p:ph type="body" sz="half" idx="1"/>
          </p:nvPr>
        </p:nvSpPr>
        <p:spPr>
          <a:xfrm>
            <a:off x="755650" y="1524000"/>
            <a:ext cx="3992563" cy="2807047"/>
          </a:xfrm>
        </p:spPr>
        <p:txBody>
          <a:bodyPr>
            <a:normAutofit fontScale="92500" lnSpcReduction="10000"/>
          </a:bodyPr>
          <a:lstStyle/>
          <a:p>
            <a:pPr marL="0" indent="0">
              <a:buNone/>
            </a:pPr>
            <a:r>
              <a:rPr lang="en-GB" dirty="0"/>
              <a:t>Desmond Schmidt and Anna Gerber of the University of </a:t>
            </a:r>
            <a:r>
              <a:rPr lang="en-GB" dirty="0" smtClean="0"/>
              <a:t>Queensland</a:t>
            </a:r>
            <a:endParaRPr lang="en-GB" dirty="0"/>
          </a:p>
          <a:p>
            <a:pPr marL="0" indent="0">
              <a:buNone/>
            </a:pPr>
            <a:r>
              <a:rPr lang="en-GB" dirty="0" smtClean="0"/>
              <a:t>For: Text </a:t>
            </a:r>
            <a:r>
              <a:rPr lang="en-GB" dirty="0"/>
              <a:t>to Image Linking </a:t>
            </a:r>
            <a:r>
              <a:rPr lang="en-GB" dirty="0" smtClean="0"/>
              <a:t>Tool</a:t>
            </a:r>
            <a:endParaRPr lang="en-GB" dirty="0"/>
          </a:p>
          <a:p>
            <a:pPr marL="0" indent="0">
              <a:buNone/>
            </a:pPr>
            <a:r>
              <a:rPr lang="en-GB" dirty="0"/>
              <a:t>Links </a:t>
            </a:r>
            <a:r>
              <a:rPr lang="en-GB" dirty="0" smtClean="0"/>
              <a:t>transcriptions to manuscript regions</a:t>
            </a:r>
            <a:endParaRPr lang="en-GB" dirty="0"/>
          </a:p>
        </p:txBody>
      </p:sp>
      <p:sp>
        <p:nvSpPr>
          <p:cNvPr id="3" name="Content Placeholder 2"/>
          <p:cNvSpPr>
            <a:spLocks noGrp="1"/>
          </p:cNvSpPr>
          <p:nvPr>
            <p:ph sz="half" idx="2"/>
          </p:nvPr>
        </p:nvSpPr>
        <p:spPr>
          <a:xfrm>
            <a:off x="4900613" y="1523999"/>
            <a:ext cx="3992562" cy="2807047"/>
          </a:xfrm>
        </p:spPr>
        <p:txBody>
          <a:bodyPr/>
          <a:lstStyle/>
          <a:p>
            <a:pPr marL="0" indent="0">
              <a:lnSpc>
                <a:spcPct val="90000"/>
              </a:lnSpc>
              <a:buNone/>
            </a:pPr>
            <a:r>
              <a:rPr lang="en-GB" sz="2200" dirty="0"/>
              <a:t>Bob Nicholson of Edge Hill University</a:t>
            </a:r>
          </a:p>
          <a:p>
            <a:pPr marL="0" indent="0">
              <a:lnSpc>
                <a:spcPct val="90000"/>
              </a:lnSpc>
              <a:buNone/>
            </a:pPr>
            <a:r>
              <a:rPr lang="en-GB" sz="2200" dirty="0" smtClean="0"/>
              <a:t>For</a:t>
            </a:r>
            <a:r>
              <a:rPr lang="en-GB" sz="2200" dirty="0"/>
              <a:t>: Victorian Meme Machine</a:t>
            </a:r>
          </a:p>
          <a:p>
            <a:pPr marL="0" indent="0">
              <a:lnSpc>
                <a:spcPct val="90000"/>
              </a:lnSpc>
              <a:buNone/>
            </a:pPr>
            <a:r>
              <a:rPr lang="en-GB" sz="2200" dirty="0"/>
              <a:t>What would make a Victorian joke funny again?</a:t>
            </a:r>
          </a:p>
          <a:p>
            <a:pPr marL="0" indent="0">
              <a:buNone/>
            </a:pPr>
            <a:endParaRPr lang="en-GB" sz="2000" dirty="0"/>
          </a:p>
        </p:txBody>
      </p:sp>
      <p:pic>
        <p:nvPicPr>
          <p:cNvPr id="1027" name="Picture 3" descr="http://dh2013.unl.edu/abstracts/files/figures/large/ab-112.001.jpg"/>
          <p:cNvPicPr>
            <a:picLocks noChangeAspect="1" noChangeArrowheads="1"/>
          </p:cNvPicPr>
          <p:nvPr/>
        </p:nvPicPr>
        <p:blipFill>
          <a:blip r:embed="rId2" r:link="rId3" cstate="print">
            <a:extLst>
              <a:ext uri="{28A0092B-C50C-407E-A947-70E740481C1C}">
                <a14:useLocalDpi xmlns="" xmlns:a14="http://schemas.microsoft.com/office/drawing/2010/main" val="0"/>
              </a:ext>
            </a:extLst>
          </a:blip>
          <a:srcRect b="3360"/>
          <a:stretch>
            <a:fillRect/>
          </a:stretch>
        </p:blipFill>
        <p:spPr bwMode="auto">
          <a:xfrm>
            <a:off x="2823632" y="4221088"/>
            <a:ext cx="2047330" cy="1978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portrait2"/>
          <p:cNvPicPr>
            <a:picLocks noChangeAspect="1" noChangeArrowheads="1"/>
          </p:cNvPicPr>
          <p:nvPr/>
        </p:nvPicPr>
        <p:blipFill>
          <a:blip r:embed="rId4" cstate="print">
            <a:extLst>
              <a:ext uri="{28A0092B-C50C-407E-A947-70E740481C1C}">
                <a14:useLocalDpi xmlns="" xmlns:a14="http://schemas.microsoft.com/office/drawing/2010/main" val="0"/>
              </a:ext>
            </a:extLst>
          </a:blip>
          <a:srcRect l="34178" t="18996" r="28014" b="17815"/>
          <a:stretch>
            <a:fillRect/>
          </a:stretch>
        </p:blipFill>
        <p:spPr bwMode="auto">
          <a:xfrm>
            <a:off x="1458507" y="4331046"/>
            <a:ext cx="1150501" cy="1424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 descr="anna3"/>
          <p:cNvPicPr>
            <a:picLocks noChangeAspect="1" noChangeArrowheads="1"/>
          </p:cNvPicPr>
          <p:nvPr/>
        </p:nvPicPr>
        <p:blipFill>
          <a:blip r:embed="rId5" cstate="print">
            <a:extLst>
              <a:ext uri="{28A0092B-C50C-407E-A947-70E740481C1C}">
                <a14:useLocalDpi xmlns="" xmlns:a14="http://schemas.microsoft.com/office/drawing/2010/main" val="0"/>
              </a:ext>
            </a:extLst>
          </a:blip>
          <a:srcRect l="30145" t="36073" r="25671" b="26907"/>
          <a:stretch>
            <a:fillRect/>
          </a:stretch>
        </p:blipFill>
        <p:spPr bwMode="auto">
          <a:xfrm>
            <a:off x="395536" y="4331048"/>
            <a:ext cx="1125977" cy="1424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6" descr="VMMLogo-cog"/>
          <p:cNvPicPr>
            <a:picLocks noChangeAspect="1" noChangeArrowheads="1"/>
          </p:cNvPicPr>
          <p:nvPr/>
        </p:nvPicPr>
        <p:blipFill>
          <a:blip r:embed="rId6" cstate="print">
            <a:extLst>
              <a:ext uri="{28A0092B-C50C-407E-A947-70E740481C1C}">
                <a14:useLocalDpi xmlns="" xmlns:a14="http://schemas.microsoft.com/office/drawing/2010/main" val="0"/>
              </a:ext>
            </a:extLst>
          </a:blip>
          <a:srcRect l="6294" r="8519"/>
          <a:stretch>
            <a:fillRect/>
          </a:stretch>
        </p:blipFill>
        <p:spPr bwMode="auto">
          <a:xfrm>
            <a:off x="6948264" y="4232432"/>
            <a:ext cx="1582861" cy="1720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 name="Picture 7" descr="EHU300-Staff-Research-Portraits-BobNicholson002"/>
          <p:cNvPicPr>
            <a:picLocks noChangeAspect="1" noChangeArrowheads="1"/>
          </p:cNvPicPr>
          <p:nvPr/>
        </p:nvPicPr>
        <p:blipFill>
          <a:blip r:embed="rId7" cstate="print">
            <a:extLst>
              <a:ext uri="{28A0092B-C50C-407E-A947-70E740481C1C}">
                <a14:useLocalDpi xmlns="" xmlns:a14="http://schemas.microsoft.com/office/drawing/2010/main" val="0"/>
              </a:ext>
            </a:extLst>
          </a:blip>
          <a:srcRect l="30745" r="26759"/>
          <a:stretch>
            <a:fillRect/>
          </a:stretch>
        </p:blipFill>
        <p:spPr bwMode="auto">
          <a:xfrm>
            <a:off x="5292080" y="4331047"/>
            <a:ext cx="1120549" cy="1421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0963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52400"/>
            <a:ext cx="8018463" cy="900113"/>
          </a:xfrm>
        </p:spPr>
        <p:txBody>
          <a:bodyPr/>
          <a:lstStyle/>
          <a:p>
            <a:r>
              <a:rPr lang="en-GB" altLang="en-US" dirty="0" smtClean="0"/>
              <a:t>Off the Map Competition 2013</a:t>
            </a:r>
          </a:p>
        </p:txBody>
      </p:sp>
      <p:sp>
        <p:nvSpPr>
          <p:cNvPr id="18435" name="TextBox 3"/>
          <p:cNvSpPr txBox="1">
            <a:spLocks noChangeArrowheads="1"/>
          </p:cNvSpPr>
          <p:nvPr/>
        </p:nvSpPr>
        <p:spPr bwMode="auto">
          <a:xfrm>
            <a:off x="395288" y="3860800"/>
            <a:ext cx="82804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a:t>A challenge for videogame design students to turn historic maps and engravings from the British Library collections into a 3D environment using Crytek's CRYENGINE software. </a:t>
            </a:r>
          </a:p>
          <a:p>
            <a:pPr eaLnBrk="1" hangingPunct="1"/>
            <a:endParaRPr lang="en-GB" altLang="en-US" sz="1600"/>
          </a:p>
          <a:p>
            <a:pPr eaLnBrk="1" hangingPunct="1"/>
            <a:r>
              <a:rPr lang="en-GB" altLang="en-US" sz="1600"/>
              <a:t>Pudding Lane Productions, a team of six second-year students from De Montfort University, Leicester, won first prize.</a:t>
            </a:r>
          </a:p>
          <a:p>
            <a:pPr eaLnBrk="1" hangingPunct="1"/>
            <a:endParaRPr lang="en-GB" altLang="en-US" sz="1600"/>
          </a:p>
          <a:p>
            <a:pPr eaLnBrk="1" hangingPunct="1"/>
            <a:r>
              <a:rPr lang="en-GB" altLang="en-US" sz="1600"/>
              <a:t>Their work was showcased at GameCity, an annual festival of videogame culture.</a:t>
            </a:r>
          </a:p>
          <a:p>
            <a:pPr eaLnBrk="1" hangingPunct="1"/>
            <a:endParaRPr lang="en-GB" altLang="en-US" sz="1600"/>
          </a:p>
          <a:p>
            <a:pPr eaLnBrk="1" hangingPunct="1"/>
            <a:r>
              <a:rPr lang="en-GB" altLang="en-US" sz="1600">
                <a:hlinkClick r:id="rId2"/>
              </a:rPr>
              <a:t>http://youtu.be/SPY-hr-8-M0</a:t>
            </a:r>
            <a:r>
              <a:rPr lang="en-GB" altLang="en-US" sz="1600"/>
              <a:t> (Flythrough starts at 0:50)</a:t>
            </a:r>
          </a:p>
        </p:txBody>
      </p:sp>
      <p:pic>
        <p:nvPicPr>
          <p:cNvPr id="18436" name="Picture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7525" y="1211263"/>
            <a:ext cx="3751263" cy="249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4"/>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35488" y="1211263"/>
            <a:ext cx="3783012" cy="250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93092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
            <a:ext cx="9144000" cy="6363816"/>
          </a:xfrm>
          <a:prstGeom prst="rect">
            <a:avLst/>
          </a:prstGeom>
        </p:spPr>
      </p:pic>
      <p:sp>
        <p:nvSpPr>
          <p:cNvPr id="5" name="TextBox 4"/>
          <p:cNvSpPr txBox="1"/>
          <p:nvPr/>
        </p:nvSpPr>
        <p:spPr>
          <a:xfrm>
            <a:off x="1547664" y="6381328"/>
            <a:ext cx="6768752" cy="338554"/>
          </a:xfrm>
          <a:prstGeom prst="rect">
            <a:avLst/>
          </a:prstGeom>
          <a:noFill/>
        </p:spPr>
        <p:txBody>
          <a:bodyPr wrap="square" rtlCol="0">
            <a:spAutoFit/>
          </a:bodyPr>
          <a:lstStyle/>
          <a:p>
            <a:r>
              <a:rPr lang="en-GB" sz="1600" dirty="0" smtClean="0"/>
              <a:t>Images </a:t>
            </a:r>
            <a:r>
              <a:rPr lang="en-GB" sz="1600" dirty="0"/>
              <a:t>from Delineations of Fonthill and its </a:t>
            </a:r>
            <a:r>
              <a:rPr lang="en-GB" sz="1600" dirty="0" smtClean="0"/>
              <a:t>Abbey, John </a:t>
            </a:r>
            <a:r>
              <a:rPr lang="en-GB" sz="1600" dirty="0"/>
              <a:t>Rutter, 1823 </a:t>
            </a:r>
          </a:p>
        </p:txBody>
      </p:sp>
      <p:sp>
        <p:nvSpPr>
          <p:cNvPr id="7" name="Title 6"/>
          <p:cNvSpPr>
            <a:spLocks noGrp="1"/>
          </p:cNvSpPr>
          <p:nvPr>
            <p:ph type="title"/>
          </p:nvPr>
        </p:nvSpPr>
        <p:spPr/>
        <p:txBody>
          <a:bodyPr/>
          <a:lstStyle/>
          <a:p>
            <a:r>
              <a:rPr lang="en-GB" dirty="0" smtClean="0"/>
              <a:t>Off The Map Competition 2014</a:t>
            </a:r>
            <a:endParaRPr lang="en-GB" dirty="0"/>
          </a:p>
        </p:txBody>
      </p:sp>
      <p:sp>
        <p:nvSpPr>
          <p:cNvPr id="8" name="Text Placeholder 7"/>
          <p:cNvSpPr>
            <a:spLocks noGrp="1"/>
          </p:cNvSpPr>
          <p:nvPr>
            <p:ph type="body" sz="half" idx="1"/>
          </p:nvPr>
        </p:nvSpPr>
        <p:spPr/>
        <p:txBody>
          <a:bodyPr/>
          <a:lstStyle/>
          <a:p>
            <a:r>
              <a:rPr lang="en-GB" dirty="0" smtClean="0"/>
              <a:t>Terror and Wonder: The Gothic Imagination</a:t>
            </a:r>
          </a:p>
          <a:p>
            <a:r>
              <a:rPr lang="en-GB" dirty="0" smtClean="0"/>
              <a:t>Exhibition opens October 2014</a:t>
            </a:r>
          </a:p>
          <a:p>
            <a:endParaRPr lang="en-GB" dirty="0" smtClean="0"/>
          </a:p>
        </p:txBody>
      </p:sp>
      <p:sp>
        <p:nvSpPr>
          <p:cNvPr id="9" name="Content Placeholder 8"/>
          <p:cNvSpPr>
            <a:spLocks noGrp="1"/>
          </p:cNvSpPr>
          <p:nvPr>
            <p:ph sz="half" idx="2"/>
          </p:nvPr>
        </p:nvSpPr>
        <p:spPr>
          <a:xfrm>
            <a:off x="4900613" y="1524000"/>
            <a:ext cx="3992562" cy="4569296"/>
          </a:xfrm>
        </p:spPr>
        <p:txBody>
          <a:bodyPr>
            <a:normAutofit/>
          </a:bodyPr>
          <a:lstStyle/>
          <a:p>
            <a:pPr marL="742950" lvl="1" indent="-285750">
              <a:buFont typeface="Arial" panose="020B0604020202020204" pitchFamily="34" charset="0"/>
              <a:buChar char="•"/>
            </a:pPr>
            <a:r>
              <a:rPr lang="en-GB" dirty="0" err="1"/>
              <a:t>Fonthill</a:t>
            </a:r>
            <a:r>
              <a:rPr lang="en-GB" dirty="0"/>
              <a:t> Abbey, home of William Beckford, author of </a:t>
            </a:r>
            <a:r>
              <a:rPr lang="en-GB" i="1" dirty="0" err="1"/>
              <a:t>Vathek</a:t>
            </a:r>
            <a:r>
              <a:rPr lang="en-GB" dirty="0"/>
              <a:t> </a:t>
            </a:r>
          </a:p>
          <a:p>
            <a:pPr marL="742950" lvl="1" indent="-285750">
              <a:buFont typeface="Arial" panose="020B0604020202020204" pitchFamily="34" charset="0"/>
              <a:buChar char="•"/>
            </a:pPr>
            <a:r>
              <a:rPr lang="en-GB" dirty="0"/>
              <a:t>Edgar Allan Poe’s Masque of the Red Death </a:t>
            </a:r>
          </a:p>
          <a:p>
            <a:pPr marL="742950" lvl="1" indent="-285750">
              <a:buFont typeface="Arial" panose="020B0604020202020204" pitchFamily="34" charset="0"/>
              <a:buChar char="•"/>
            </a:pPr>
            <a:r>
              <a:rPr lang="en-GB" dirty="0"/>
              <a:t>Whitby and its association with Bram Stoker’s novel Dracula</a:t>
            </a:r>
          </a:p>
          <a:p>
            <a:endParaRPr lang="en-GB" dirty="0"/>
          </a:p>
        </p:txBody>
      </p:sp>
    </p:spTree>
    <p:extLst>
      <p:ext uri="{BB962C8B-B14F-4D97-AF65-F5344CB8AC3E}">
        <p14:creationId xmlns="" xmlns:p14="http://schemas.microsoft.com/office/powerpoint/2010/main" val="374359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48680"/>
            <a:ext cx="8064896" cy="646331"/>
          </a:xfrm>
          <a:prstGeom prst="rect">
            <a:avLst/>
          </a:prstGeom>
        </p:spPr>
        <p:txBody>
          <a:bodyPr wrap="square">
            <a:spAutoFit/>
          </a:bodyPr>
          <a:lstStyle/>
          <a:p>
            <a:r>
              <a:rPr lang="en-GB" dirty="0"/>
              <a:t/>
            </a:r>
            <a:br>
              <a:rPr lang="en-GB" dirty="0"/>
            </a:br>
            <a:endParaRPr lang="en-GB" dirty="0"/>
          </a:p>
        </p:txBody>
      </p:sp>
      <p:pic>
        <p:nvPicPr>
          <p:cNvPr id="6" name="Content Placeholder 5" descr="1771"/>
          <p:cNvPicPr>
            <a:picLocks noGrp="1" noChangeAspect="1" noChangeArrowheads="1"/>
          </p:cNvPicPr>
          <p:nvPr>
            <p:ph idx="4294967295"/>
          </p:nvPr>
        </p:nvPicPr>
        <p:blipFill>
          <a:blip r:embed="rId3" cstate="print">
            <a:extLst>
              <a:ext uri="{28A0092B-C50C-407E-A947-70E740481C1C}">
                <a14:useLocalDpi xmlns="" xmlns:a14="http://schemas.microsoft.com/office/drawing/2010/main" val="0"/>
              </a:ext>
            </a:extLst>
          </a:blip>
          <a:srcRect/>
          <a:stretch>
            <a:fillRect/>
          </a:stretch>
        </p:blipFill>
        <p:spPr>
          <a:xfrm>
            <a:off x="-108520" y="0"/>
            <a:ext cx="4207724" cy="6309320"/>
          </a:xfrm>
          <a:noFill/>
        </p:spPr>
      </p:pic>
      <p:pic>
        <p:nvPicPr>
          <p:cNvPr id="5" name="Picture 9">
            <a:hlinkClick r:id="rId4"/>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086" t="14757" r="2229" b="8201"/>
          <a:stretch/>
        </p:blipFill>
        <p:spPr>
          <a:xfrm>
            <a:off x="4119532" y="3284984"/>
            <a:ext cx="5060980" cy="3024336"/>
          </a:xfrm>
          <a:prstGeom prst="rect">
            <a:avLst/>
          </a:prstGeom>
        </p:spPr>
      </p:pic>
      <p:sp>
        <p:nvSpPr>
          <p:cNvPr id="9" name="Rectangle 8"/>
          <p:cNvSpPr/>
          <p:nvPr/>
        </p:nvSpPr>
        <p:spPr>
          <a:xfrm>
            <a:off x="4499992" y="442407"/>
            <a:ext cx="3600400" cy="2862322"/>
          </a:xfrm>
          <a:prstGeom prst="rect">
            <a:avLst/>
          </a:prstGeom>
        </p:spPr>
        <p:txBody>
          <a:bodyPr wrap="square">
            <a:spAutoFit/>
          </a:bodyPr>
          <a:lstStyle/>
          <a:p>
            <a:r>
              <a:rPr lang="en-GB" sz="2000" dirty="0" smtClean="0"/>
              <a:t>Microsoft Live Search</a:t>
            </a:r>
          </a:p>
          <a:p>
            <a:r>
              <a:rPr lang="en-GB" sz="2000" dirty="0"/>
              <a:t>e</a:t>
            </a:r>
            <a:r>
              <a:rPr lang="en-GB" sz="2000" dirty="0" smtClean="0"/>
              <a:t>arly foray into mass digitisation</a:t>
            </a:r>
          </a:p>
          <a:p>
            <a:endParaRPr lang="en-GB" sz="2000" dirty="0"/>
          </a:p>
          <a:p>
            <a:r>
              <a:rPr lang="en-GB" sz="2000" dirty="0" smtClean="0"/>
              <a:t>Digitised 65,000 out of copyright books from the 19</a:t>
            </a:r>
            <a:r>
              <a:rPr lang="en-GB" sz="2000" baseline="30000" dirty="0" smtClean="0"/>
              <a:t>th</a:t>
            </a:r>
            <a:r>
              <a:rPr lang="en-GB" sz="2000" dirty="0" smtClean="0"/>
              <a:t> Century from 2006 – 2008</a:t>
            </a:r>
          </a:p>
          <a:p>
            <a:endParaRPr lang="en-GB" sz="2000" dirty="0"/>
          </a:p>
          <a:p>
            <a:r>
              <a:rPr lang="en-GB" sz="2000" dirty="0" smtClean="0"/>
              <a:t>In the public domain!</a:t>
            </a:r>
            <a:endParaRPr lang="en-GB" sz="2000" dirty="0"/>
          </a:p>
        </p:txBody>
      </p:sp>
    </p:spTree>
    <p:extLst>
      <p:ext uri="{BB962C8B-B14F-4D97-AF65-F5344CB8AC3E}">
        <p14:creationId xmlns="" xmlns:p14="http://schemas.microsoft.com/office/powerpoint/2010/main" val="3423595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48680"/>
            <a:ext cx="8064896" cy="646331"/>
          </a:xfrm>
          <a:prstGeom prst="rect">
            <a:avLst/>
          </a:prstGeom>
        </p:spPr>
        <p:txBody>
          <a:bodyPr wrap="square">
            <a:spAutoFit/>
          </a:bodyPr>
          <a:lstStyle/>
          <a:p>
            <a:r>
              <a:rPr lang="en-GB" dirty="0"/>
              <a:t/>
            </a:r>
            <a:br>
              <a:rPr lang="en-GB" dirty="0"/>
            </a:br>
            <a:endParaRPr lang="en-GB" dirty="0"/>
          </a:p>
        </p:txBody>
      </p:sp>
      <p:pic>
        <p:nvPicPr>
          <p:cNvPr id="2050" name="Picture 2" descr="G:\DigiSchol\Images for Presentations\Mechanical Curator\Flickr3.png">
            <a:hlinkClick r:id="rId3"/>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 b="10634"/>
          <a:stretch/>
        </p:blipFill>
        <p:spPr bwMode="auto">
          <a:xfrm>
            <a:off x="-36512" y="0"/>
            <a:ext cx="9345153" cy="63093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86577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48680"/>
            <a:ext cx="8064896" cy="646331"/>
          </a:xfrm>
          <a:prstGeom prst="rect">
            <a:avLst/>
          </a:prstGeom>
        </p:spPr>
        <p:txBody>
          <a:bodyPr wrap="square">
            <a:spAutoFit/>
          </a:bodyPr>
          <a:lstStyle/>
          <a:p>
            <a:r>
              <a:rPr lang="en-GB" dirty="0"/>
              <a:t/>
            </a:r>
            <a:br>
              <a:rPr lang="en-GB" dirty="0"/>
            </a:br>
            <a:endParaRPr lang="en-GB" dirty="0"/>
          </a:p>
        </p:txBody>
      </p:sp>
      <p:pic>
        <p:nvPicPr>
          <p:cNvPr id="4" name="Picture 3">
            <a:hlinkClick r:id="rId3"/>
          </p:cNvPr>
          <p:cNvPicPr>
            <a:picLocks noChangeAspect="1"/>
          </p:cNvPicPr>
          <p:nvPr/>
        </p:nvPicPr>
        <p:blipFill rotWithShape="1">
          <a:blip r:embed="rId4" cstate="print">
            <a:extLst>
              <a:ext uri="{28A0092B-C50C-407E-A947-70E740481C1C}">
                <a14:useLocalDpi xmlns="" xmlns:a14="http://schemas.microsoft.com/office/drawing/2010/main" val="0"/>
              </a:ext>
            </a:extLst>
          </a:blip>
          <a:srcRect b="43424"/>
          <a:stretch/>
        </p:blipFill>
        <p:spPr>
          <a:xfrm>
            <a:off x="0" y="-27384"/>
            <a:ext cx="9324528" cy="6297555"/>
          </a:xfrm>
          <a:prstGeom prst="rect">
            <a:avLst/>
          </a:prstGeom>
        </p:spPr>
      </p:pic>
    </p:spTree>
    <p:extLst>
      <p:ext uri="{BB962C8B-B14F-4D97-AF65-F5344CB8AC3E}">
        <p14:creationId xmlns="" xmlns:p14="http://schemas.microsoft.com/office/powerpoint/2010/main" val="3582106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48680"/>
            <a:ext cx="8064896" cy="646331"/>
          </a:xfrm>
          <a:prstGeom prst="rect">
            <a:avLst/>
          </a:prstGeom>
        </p:spPr>
        <p:txBody>
          <a:bodyPr wrap="square">
            <a:spAutoFit/>
          </a:bodyPr>
          <a:lstStyle/>
          <a:p>
            <a:r>
              <a:rPr lang="en-GB" dirty="0"/>
              <a:t/>
            </a:r>
            <a:br>
              <a:rPr lang="en-GB" dirty="0"/>
            </a:br>
            <a:endParaRPr lang="en-GB" dirty="0"/>
          </a:p>
        </p:txBody>
      </p:sp>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b="8406"/>
          <a:stretch/>
        </p:blipFill>
        <p:spPr>
          <a:xfrm>
            <a:off x="0" y="13608"/>
            <a:ext cx="9144000" cy="6256564"/>
          </a:xfrm>
          <a:prstGeom prst="rect">
            <a:avLst/>
          </a:prstGeom>
        </p:spPr>
      </p:pic>
    </p:spTree>
    <p:extLst>
      <p:ext uri="{BB962C8B-B14F-4D97-AF65-F5344CB8AC3E}">
        <p14:creationId xmlns="" xmlns:p14="http://schemas.microsoft.com/office/powerpoint/2010/main" val="1129141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48680"/>
            <a:ext cx="8064896" cy="646331"/>
          </a:xfrm>
          <a:prstGeom prst="rect">
            <a:avLst/>
          </a:prstGeom>
        </p:spPr>
        <p:txBody>
          <a:bodyPr wrap="square">
            <a:spAutoFit/>
          </a:bodyPr>
          <a:lstStyle/>
          <a:p>
            <a:r>
              <a:rPr lang="en-GB" dirty="0"/>
              <a:t/>
            </a:r>
            <a:br>
              <a:rPr lang="en-GB" dirty="0"/>
            </a:br>
            <a:endParaRPr lang="en-GB" dirty="0"/>
          </a:p>
        </p:txBody>
      </p:sp>
      <p:sp>
        <p:nvSpPr>
          <p:cNvPr id="8" name="Rectangle 7"/>
          <p:cNvSpPr/>
          <p:nvPr/>
        </p:nvSpPr>
        <p:spPr>
          <a:xfrm>
            <a:off x="539552" y="1607309"/>
            <a:ext cx="2808312" cy="4401205"/>
          </a:xfrm>
          <a:prstGeom prst="rect">
            <a:avLst/>
          </a:prstGeom>
        </p:spPr>
        <p:txBody>
          <a:bodyPr wrap="square">
            <a:spAutoFit/>
          </a:bodyPr>
          <a:lstStyle/>
          <a:p>
            <a:r>
              <a:rPr lang="en-GB" sz="2000" dirty="0" smtClean="0"/>
              <a:t>Launched December 13</a:t>
            </a:r>
            <a:r>
              <a:rPr lang="en-GB" sz="2000" baseline="30000" dirty="0" smtClean="0"/>
              <a:t>th</a:t>
            </a:r>
            <a:r>
              <a:rPr lang="en-GB" sz="2000" dirty="0" smtClean="0"/>
              <a:t>, 2013</a:t>
            </a:r>
          </a:p>
          <a:p>
            <a:endParaRPr lang="en-GB" sz="2000" dirty="0" smtClean="0"/>
          </a:p>
          <a:p>
            <a:r>
              <a:rPr lang="en-GB" sz="2000" dirty="0" smtClean="0"/>
              <a:t>Over 160 </a:t>
            </a:r>
            <a:r>
              <a:rPr lang="en-GB" sz="2000" dirty="0"/>
              <a:t>million image views </a:t>
            </a:r>
            <a:endParaRPr lang="en-GB" sz="2000" dirty="0" smtClean="0"/>
          </a:p>
          <a:p>
            <a:endParaRPr lang="en-GB" sz="2000" dirty="0" smtClean="0"/>
          </a:p>
          <a:p>
            <a:r>
              <a:rPr lang="en-GB" sz="2000" dirty="0" smtClean="0"/>
              <a:t>Over 90,000 unique </a:t>
            </a:r>
            <a:r>
              <a:rPr lang="en-GB" sz="2000" dirty="0"/>
              <a:t>tags </a:t>
            </a:r>
            <a:r>
              <a:rPr lang="en-GB" sz="2000" dirty="0" smtClean="0"/>
              <a:t>added; 4000 portraits, 3000 maps, 600 music</a:t>
            </a:r>
          </a:p>
          <a:p>
            <a:endParaRPr lang="en-GB" sz="2000" dirty="0"/>
          </a:p>
          <a:p>
            <a:r>
              <a:rPr lang="en-GB" sz="2000" dirty="0" smtClean="0"/>
              <a:t>Top tagger a story of Machine (15K) vs. Man (30K)!  </a:t>
            </a:r>
          </a:p>
        </p:txBody>
      </p:sp>
      <p:sp>
        <p:nvSpPr>
          <p:cNvPr id="9" name="Rectangle 8"/>
          <p:cNvSpPr/>
          <p:nvPr/>
        </p:nvSpPr>
        <p:spPr>
          <a:xfrm>
            <a:off x="539552" y="415764"/>
            <a:ext cx="3395481" cy="584775"/>
          </a:xfrm>
          <a:prstGeom prst="rect">
            <a:avLst/>
          </a:prstGeom>
        </p:spPr>
        <p:txBody>
          <a:bodyPr wrap="none">
            <a:spAutoFit/>
          </a:bodyPr>
          <a:lstStyle/>
          <a:p>
            <a:r>
              <a:rPr lang="en-GB" sz="3200" b="1" dirty="0" smtClean="0"/>
              <a:t>By the numbers </a:t>
            </a:r>
            <a:endParaRPr lang="en-GB" sz="3200" b="1" dirty="0"/>
          </a:p>
        </p:txBody>
      </p:sp>
      <p:pic>
        <p:nvPicPr>
          <p:cNvPr id="12" name="Picture 11"/>
          <p:cNvPicPr>
            <a:picLocks noChangeAspect="1"/>
          </p:cNvPicPr>
          <p:nvPr/>
        </p:nvPicPr>
        <p:blipFill rotWithShape="1">
          <a:blip r:embed="rId3" cstate="print">
            <a:extLst>
              <a:ext uri="{28A0092B-C50C-407E-A947-70E740481C1C}">
                <a14:useLocalDpi xmlns="" xmlns:a14="http://schemas.microsoft.com/office/drawing/2010/main" val="0"/>
              </a:ext>
            </a:extLst>
          </a:blip>
          <a:srcRect l="3970" t="3103" r="2825"/>
          <a:stretch/>
        </p:blipFill>
        <p:spPr>
          <a:xfrm>
            <a:off x="3631721" y="1613140"/>
            <a:ext cx="4972727" cy="2721192"/>
          </a:xfrm>
          <a:prstGeom prst="rect">
            <a:avLst/>
          </a:prstGeom>
        </p:spPr>
      </p:pic>
    </p:spTree>
    <p:extLst>
      <p:ext uri="{BB962C8B-B14F-4D97-AF65-F5344CB8AC3E}">
        <p14:creationId xmlns="" xmlns:p14="http://schemas.microsoft.com/office/powerpoint/2010/main" val="2004952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48680"/>
            <a:ext cx="8064896" cy="646331"/>
          </a:xfrm>
          <a:prstGeom prst="rect">
            <a:avLst/>
          </a:prstGeom>
        </p:spPr>
        <p:txBody>
          <a:bodyPr wrap="square">
            <a:spAutoFit/>
          </a:bodyPr>
          <a:lstStyle/>
          <a:p>
            <a:r>
              <a:rPr lang="en-GB" dirty="0"/>
              <a:t/>
            </a:r>
            <a:br>
              <a:rPr lang="en-GB" dirty="0"/>
            </a:br>
            <a:endParaRPr lang="en-GB" dirty="0"/>
          </a:p>
        </p:txBody>
      </p:sp>
      <p:sp>
        <p:nvSpPr>
          <p:cNvPr id="10" name="Title 3"/>
          <p:cNvSpPr txBox="1">
            <a:spLocks/>
          </p:cNvSpPr>
          <p:nvPr/>
        </p:nvSpPr>
        <p:spPr>
          <a:xfrm>
            <a:off x="539552" y="258907"/>
            <a:ext cx="3009730" cy="93610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GB" b="1" dirty="0" smtClean="0">
                <a:latin typeface="+mn-lt"/>
                <a:cs typeface="Latha" panose="02000400000000000000" pitchFamily="2"/>
              </a:rPr>
              <a:t>Creative Uses</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512" y="1340768"/>
            <a:ext cx="9170775" cy="3668310"/>
          </a:xfrm>
          <a:prstGeom prst="rect">
            <a:avLst/>
          </a:prstGeom>
        </p:spPr>
      </p:pic>
      <p:sp>
        <p:nvSpPr>
          <p:cNvPr id="4" name="Rectangle 3"/>
          <p:cNvSpPr/>
          <p:nvPr/>
        </p:nvSpPr>
        <p:spPr>
          <a:xfrm>
            <a:off x="539552" y="5009078"/>
            <a:ext cx="5513048" cy="923330"/>
          </a:xfrm>
          <a:prstGeom prst="rect">
            <a:avLst/>
          </a:prstGeom>
        </p:spPr>
        <p:txBody>
          <a:bodyPr wrap="none">
            <a:spAutoFit/>
          </a:bodyPr>
          <a:lstStyle/>
          <a:p>
            <a:pPr marL="285750" indent="-285750">
              <a:buFont typeface="Arial" panose="020B0604020202020204" pitchFamily="34" charset="0"/>
              <a:buChar char="•"/>
            </a:pPr>
            <a:r>
              <a:rPr lang="en-GB" dirty="0" smtClean="0">
                <a:hlinkClick r:id="rId4"/>
              </a:rPr>
              <a:t>David Normal installation at Burning Man Festival</a:t>
            </a:r>
            <a:endParaRPr lang="en-GB" dirty="0" smtClean="0"/>
          </a:p>
          <a:p>
            <a:pPr marL="285750" indent="-285750">
              <a:buFont typeface="Arial" panose="020B0604020202020204" pitchFamily="34" charset="0"/>
              <a:buChar char="•"/>
            </a:pPr>
            <a:r>
              <a:rPr lang="en-GB" dirty="0" smtClean="0">
                <a:hlinkClick r:id="rId5"/>
              </a:rPr>
              <a:t>“Moments” by Joe Bell </a:t>
            </a:r>
            <a:endParaRPr lang="en-GB" dirty="0" smtClean="0"/>
          </a:p>
          <a:p>
            <a:pPr marL="285750" indent="-285750">
              <a:buFont typeface="Arial" panose="020B0604020202020204" pitchFamily="34" charset="0"/>
              <a:buChar char="•"/>
            </a:pPr>
            <a:r>
              <a:rPr lang="en-GB" dirty="0" smtClean="0">
                <a:hlinkClick r:id="rId6"/>
              </a:rPr>
              <a:t>Colouring-in Pages for Children</a:t>
            </a:r>
            <a:endParaRPr lang="en-GB" dirty="0" smtClean="0"/>
          </a:p>
        </p:txBody>
      </p:sp>
    </p:spTree>
    <p:extLst>
      <p:ext uri="{BB962C8B-B14F-4D97-AF65-F5344CB8AC3E}">
        <p14:creationId xmlns="" xmlns:p14="http://schemas.microsoft.com/office/powerpoint/2010/main" val="1553557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43875"/>
          <a:stretch/>
        </p:blipFill>
        <p:spPr bwMode="auto">
          <a:xfrm rot="16200000">
            <a:off x="4025320" y="1190640"/>
            <a:ext cx="6328764" cy="39085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GB" b="1" dirty="0" smtClean="0">
                <a:cs typeface="Latha" panose="02000400000000000000" pitchFamily="2"/>
              </a:rPr>
              <a:t>Research</a:t>
            </a:r>
            <a:endParaRPr lang="en-GB" dirty="0"/>
          </a:p>
        </p:txBody>
      </p:sp>
      <p:sp>
        <p:nvSpPr>
          <p:cNvPr id="5" name="Text Placeholder 4"/>
          <p:cNvSpPr>
            <a:spLocks noGrp="1"/>
          </p:cNvSpPr>
          <p:nvPr>
            <p:ph type="body" sz="half" idx="1"/>
          </p:nvPr>
        </p:nvSpPr>
        <p:spPr>
          <a:xfrm>
            <a:off x="755650" y="1524000"/>
            <a:ext cx="4479753" cy="4572000"/>
          </a:xfrm>
        </p:spPr>
        <p:txBody>
          <a:bodyPr>
            <a:normAutofit fontScale="77500" lnSpcReduction="20000"/>
          </a:bodyPr>
          <a:lstStyle/>
          <a:p>
            <a:pPr marL="285750" indent="-285750"/>
            <a:r>
              <a:rPr lang="en-GB" dirty="0">
                <a:hlinkClick r:id="rId4"/>
              </a:rPr>
              <a:t>Mario </a:t>
            </a:r>
            <a:r>
              <a:rPr lang="en-GB" dirty="0" err="1">
                <a:hlinkClick r:id="rId4"/>
              </a:rPr>
              <a:t>Klingemann</a:t>
            </a:r>
            <a:r>
              <a:rPr lang="en-GB" dirty="0">
                <a:hlinkClick r:id="rId4"/>
              </a:rPr>
              <a:t> Pattern Recognition Software</a:t>
            </a:r>
            <a:endParaRPr lang="en-GB" dirty="0"/>
          </a:p>
          <a:p>
            <a:pPr marL="285750" indent="-285750"/>
            <a:r>
              <a:rPr lang="en-GB" dirty="0"/>
              <a:t>Lost Visions: retrieving the visual element of printed books from the nineteenth century’ Julia </a:t>
            </a:r>
            <a:r>
              <a:rPr lang="en-GB" dirty="0" smtClean="0"/>
              <a:t>Thomas, Cardiff University</a:t>
            </a:r>
            <a:endParaRPr lang="en-GB" dirty="0">
              <a:hlinkClick r:id="rId4"/>
            </a:endParaRPr>
          </a:p>
          <a:p>
            <a:pPr marL="285750" indent="-285750"/>
            <a:r>
              <a:rPr lang="en-GB" dirty="0">
                <a:hlinkClick r:id="rId5"/>
              </a:rPr>
              <a:t>Collaborative PhD</a:t>
            </a:r>
            <a:r>
              <a:rPr lang="en-GB" dirty="0"/>
              <a:t> ‘A History of the Printed Image 1750-1850: Applying Data Science Techniques to Printed Book Illustration’</a:t>
            </a:r>
          </a:p>
          <a:p>
            <a:pPr marL="285750" indent="-285750"/>
            <a:r>
              <a:rPr lang="en-GB" dirty="0"/>
              <a:t>And </a:t>
            </a:r>
            <a:r>
              <a:rPr lang="en-GB" dirty="0" smtClean="0"/>
              <a:t>more…</a:t>
            </a:r>
            <a:endParaRPr lang="en-GB" dirty="0"/>
          </a:p>
          <a:p>
            <a:pPr marL="285750" indent="-285750"/>
            <a:r>
              <a:rPr lang="en-GB" dirty="0" smtClean="0"/>
              <a:t>TSB Digital </a:t>
            </a:r>
            <a:r>
              <a:rPr lang="en-GB" dirty="0"/>
              <a:t>Innovation Contest  </a:t>
            </a:r>
            <a:r>
              <a:rPr lang="en-GB" dirty="0" smtClean="0"/>
              <a:t>-  tracking </a:t>
            </a:r>
            <a:r>
              <a:rPr lang="en-GB" dirty="0"/>
              <a:t>Public Domain in the </a:t>
            </a:r>
            <a:r>
              <a:rPr lang="en-GB" dirty="0" smtClean="0"/>
              <a:t>Wild</a:t>
            </a:r>
          </a:p>
          <a:p>
            <a:endParaRPr lang="en-GB" dirty="0"/>
          </a:p>
        </p:txBody>
      </p:sp>
    </p:spTree>
    <p:extLst>
      <p:ext uri="{BB962C8B-B14F-4D97-AF65-F5344CB8AC3E}">
        <p14:creationId xmlns="" xmlns:p14="http://schemas.microsoft.com/office/powerpoint/2010/main" val="2098552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691" y="-531440"/>
            <a:ext cx="9239919" cy="11493754"/>
          </a:xfrm>
          <a:prstGeom prst="rect">
            <a:avLst/>
          </a:prstGeom>
        </p:spPr>
      </p:pic>
      <p:sp>
        <p:nvSpPr>
          <p:cNvPr id="3" name="TextBox 2"/>
          <p:cNvSpPr txBox="1"/>
          <p:nvPr/>
        </p:nvSpPr>
        <p:spPr>
          <a:xfrm>
            <a:off x="1403648" y="3501008"/>
            <a:ext cx="7007046" cy="1015663"/>
          </a:xfrm>
          <a:prstGeom prst="rect">
            <a:avLst/>
          </a:prstGeom>
          <a:noFill/>
        </p:spPr>
        <p:txBody>
          <a:bodyPr wrap="none" rtlCol="0">
            <a:spAutoFit/>
          </a:bodyPr>
          <a:lstStyle/>
          <a:p>
            <a:r>
              <a:rPr lang="en-GB" sz="6000" dirty="0" smtClean="0">
                <a:solidFill>
                  <a:schemeClr val="bg1"/>
                </a:solidFill>
                <a:latin typeface="Syntax Black" panose="02000A05040000020004" pitchFamily="2" charset="0"/>
              </a:rPr>
              <a:t>150 Million Items</a:t>
            </a:r>
            <a:endParaRPr lang="en-GB" sz="6000" dirty="0">
              <a:solidFill>
                <a:schemeClr val="bg1"/>
              </a:solidFill>
              <a:latin typeface="Syntax Black" panose="02000A05040000020004" pitchFamily="2" charset="0"/>
            </a:endParaRPr>
          </a:p>
        </p:txBody>
      </p:sp>
    </p:spTree>
    <p:extLst>
      <p:ext uri="{BB962C8B-B14F-4D97-AF65-F5344CB8AC3E}">
        <p14:creationId xmlns="" xmlns:p14="http://schemas.microsoft.com/office/powerpoint/2010/main" val="3048511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5" y="1196751"/>
            <a:ext cx="6111901" cy="41764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8775" y="475218"/>
            <a:ext cx="4837350" cy="584775"/>
          </a:xfrm>
          <a:prstGeom prst="rect">
            <a:avLst/>
          </a:prstGeom>
        </p:spPr>
        <p:txBody>
          <a:bodyPr wrap="none">
            <a:spAutoFit/>
          </a:bodyPr>
          <a:lstStyle/>
          <a:p>
            <a:r>
              <a:rPr lang="en-GB" sz="3200" b="1" dirty="0" smtClean="0">
                <a:cs typeface="Latha" panose="02000400000000000000" pitchFamily="2"/>
              </a:rPr>
              <a:t>Crowdsourcing &amp; Apps</a:t>
            </a:r>
            <a:endParaRPr lang="en-GB" sz="3200" b="1" dirty="0">
              <a:cs typeface="Latha" panose="02000400000000000000" pitchFamily="2"/>
            </a:endParaRPr>
          </a:p>
        </p:txBody>
      </p:sp>
      <p:sp>
        <p:nvSpPr>
          <p:cNvPr id="6" name="Rectangle 5"/>
          <p:cNvSpPr/>
          <p:nvPr/>
        </p:nvSpPr>
        <p:spPr>
          <a:xfrm>
            <a:off x="687295" y="5518973"/>
            <a:ext cx="6909041" cy="646331"/>
          </a:xfrm>
          <a:prstGeom prst="rect">
            <a:avLst/>
          </a:prstGeom>
        </p:spPr>
        <p:txBody>
          <a:bodyPr wrap="square">
            <a:spAutoFit/>
          </a:bodyPr>
          <a:lstStyle/>
          <a:p>
            <a:pPr marL="285750" indent="-285750">
              <a:buFont typeface="Arial" panose="020B0604020202020204" pitchFamily="34" charset="0"/>
              <a:buChar char="•"/>
            </a:pPr>
            <a:r>
              <a:rPr lang="en-GB" dirty="0" smtClean="0">
                <a:hlinkClick r:id="rId3"/>
              </a:rPr>
              <a:t>Metadata Games</a:t>
            </a:r>
            <a:endParaRPr lang="en-GB" dirty="0"/>
          </a:p>
          <a:p>
            <a:pPr marL="285750" indent="-285750">
              <a:buFont typeface="Arial" panose="020B0604020202020204" pitchFamily="34" charset="0"/>
              <a:buChar char="•"/>
            </a:pPr>
            <a:r>
              <a:rPr lang="en-GB" dirty="0" smtClean="0">
                <a:hlinkClick r:id="rId4"/>
              </a:rPr>
              <a:t>Wikipedia Synoptic Index </a:t>
            </a:r>
            <a:endParaRPr lang="en-GB" dirty="0" smtClean="0"/>
          </a:p>
        </p:txBody>
      </p:sp>
    </p:spTree>
    <p:extLst>
      <p:ext uri="{BB962C8B-B14F-4D97-AF65-F5344CB8AC3E}">
        <p14:creationId xmlns="" xmlns:p14="http://schemas.microsoft.com/office/powerpoint/2010/main" val="2846605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b="3865"/>
          <a:stretch/>
        </p:blipFill>
        <p:spPr>
          <a:xfrm>
            <a:off x="683568" y="1124745"/>
            <a:ext cx="5472608" cy="4102768"/>
          </a:xfrm>
          <a:prstGeom prst="rect">
            <a:avLst/>
          </a:prstGeom>
        </p:spPr>
      </p:pic>
      <p:sp>
        <p:nvSpPr>
          <p:cNvPr id="5" name="Rectangle 4"/>
          <p:cNvSpPr/>
          <p:nvPr/>
        </p:nvSpPr>
        <p:spPr>
          <a:xfrm>
            <a:off x="578775" y="475218"/>
            <a:ext cx="1883849" cy="584775"/>
          </a:xfrm>
          <a:prstGeom prst="rect">
            <a:avLst/>
          </a:prstGeom>
        </p:spPr>
        <p:txBody>
          <a:bodyPr wrap="none">
            <a:spAutoFit/>
          </a:bodyPr>
          <a:lstStyle/>
          <a:p>
            <a:r>
              <a:rPr lang="en-GB" sz="3200" b="1" dirty="0" smtClean="0">
                <a:cs typeface="Latha" panose="02000400000000000000" pitchFamily="2"/>
              </a:rPr>
              <a:t>Tutorials</a:t>
            </a:r>
            <a:endParaRPr lang="en-GB" sz="3200" b="1" dirty="0">
              <a:cs typeface="Latha" panose="02000400000000000000" pitchFamily="2"/>
            </a:endParaRPr>
          </a:p>
        </p:txBody>
      </p:sp>
      <p:sp>
        <p:nvSpPr>
          <p:cNvPr id="6" name="Rectangle 5"/>
          <p:cNvSpPr/>
          <p:nvPr/>
        </p:nvSpPr>
        <p:spPr>
          <a:xfrm>
            <a:off x="611560" y="5446965"/>
            <a:ext cx="7773137" cy="646331"/>
          </a:xfrm>
          <a:prstGeom prst="rect">
            <a:avLst/>
          </a:prstGeom>
        </p:spPr>
        <p:txBody>
          <a:bodyPr wrap="square">
            <a:spAutoFit/>
          </a:bodyPr>
          <a:lstStyle/>
          <a:p>
            <a:pPr marL="285750" indent="-285750">
              <a:buFont typeface="Arial" panose="020B0604020202020204" pitchFamily="34" charset="0"/>
              <a:buChar char="•"/>
            </a:pPr>
            <a:r>
              <a:rPr lang="en-GB" dirty="0" smtClean="0">
                <a:hlinkClick r:id="rId3"/>
              </a:rPr>
              <a:t>Using Photoshop to Up-res images</a:t>
            </a:r>
            <a:endParaRPr lang="en-GB" dirty="0" smtClean="0"/>
          </a:p>
          <a:p>
            <a:pPr marL="285750" indent="-285750">
              <a:buFont typeface="Arial" panose="020B0604020202020204" pitchFamily="34" charset="0"/>
              <a:buChar char="•"/>
            </a:pPr>
            <a:r>
              <a:rPr lang="en-GB" dirty="0" smtClean="0">
                <a:hlinkClick r:id="rId4"/>
              </a:rPr>
              <a:t>Converting images to vector graphics</a:t>
            </a:r>
            <a:endParaRPr lang="en-GB" dirty="0" smtClean="0"/>
          </a:p>
        </p:txBody>
      </p:sp>
    </p:spTree>
    <p:extLst>
      <p:ext uri="{BB962C8B-B14F-4D97-AF65-F5344CB8AC3E}">
        <p14:creationId xmlns="" xmlns:p14="http://schemas.microsoft.com/office/powerpoint/2010/main" val="1980192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8775" y="475218"/>
            <a:ext cx="6284093" cy="584775"/>
          </a:xfrm>
          <a:prstGeom prst="rect">
            <a:avLst/>
          </a:prstGeom>
        </p:spPr>
        <p:txBody>
          <a:bodyPr wrap="none">
            <a:spAutoFit/>
          </a:bodyPr>
          <a:lstStyle/>
          <a:p>
            <a:r>
              <a:rPr lang="en-GB" sz="3200" b="1" dirty="0" smtClean="0">
                <a:cs typeface="Latha" panose="02000400000000000000" pitchFamily="2"/>
              </a:rPr>
              <a:t>Collaborations with Colleagues</a:t>
            </a:r>
            <a:endParaRPr lang="en-GB" sz="3200" b="1" dirty="0">
              <a:cs typeface="Latha" panose="02000400000000000000" pitchFamily="2"/>
            </a:endParaRPr>
          </a:p>
        </p:txBody>
      </p:sp>
      <p:sp>
        <p:nvSpPr>
          <p:cNvPr id="6" name="Rectangle 5"/>
          <p:cNvSpPr/>
          <p:nvPr/>
        </p:nvSpPr>
        <p:spPr>
          <a:xfrm>
            <a:off x="687295" y="5518973"/>
            <a:ext cx="6909041" cy="646331"/>
          </a:xfrm>
          <a:prstGeom prst="rect">
            <a:avLst/>
          </a:prstGeom>
        </p:spPr>
        <p:txBody>
          <a:bodyPr wrap="square">
            <a:spAutoFit/>
          </a:bodyPr>
          <a:lstStyle/>
          <a:p>
            <a:pPr marL="285750" indent="-285750">
              <a:buFont typeface="Arial" panose="020B0604020202020204" pitchFamily="34" charset="0"/>
              <a:buChar char="•"/>
            </a:pPr>
            <a:r>
              <a:rPr lang="en-GB" dirty="0" smtClean="0">
                <a:hlinkClick r:id="rId2"/>
              </a:rPr>
              <a:t>Inspired by Flickr</a:t>
            </a:r>
            <a:r>
              <a:rPr lang="en-GB" dirty="0" smtClean="0"/>
              <a:t>, a Sound Archive series </a:t>
            </a:r>
            <a:endParaRPr lang="en-GB" dirty="0"/>
          </a:p>
          <a:p>
            <a:pPr marL="285750" indent="-285750">
              <a:buFont typeface="Arial" panose="020B0604020202020204" pitchFamily="34" charset="0"/>
              <a:buChar char="•"/>
            </a:pPr>
            <a:r>
              <a:rPr lang="en-GB" dirty="0" smtClean="0">
                <a:hlinkClick r:id="rId3"/>
              </a:rPr>
              <a:t>Maps</a:t>
            </a:r>
            <a:r>
              <a:rPr lang="en-GB" dirty="0" smtClean="0"/>
              <a:t> will be fed into the next phase of the </a:t>
            </a:r>
            <a:r>
              <a:rPr lang="en-GB" dirty="0" err="1" smtClean="0">
                <a:hlinkClick r:id="rId4"/>
              </a:rPr>
              <a:t>Georeferencer</a:t>
            </a:r>
            <a:r>
              <a:rPr lang="en-GB" dirty="0" smtClean="0"/>
              <a:t> </a:t>
            </a:r>
            <a:endParaRPr lang="en-GB" dirty="0"/>
          </a:p>
        </p:txBody>
      </p:sp>
      <p:pic>
        <p:nvPicPr>
          <p:cNvPr id="2" name="Picture 2" descr="http://britishlibrary.typepad.co.uk/.a/6a00d8341c464853ef01a73d9d0fd4970d-pi">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3568" y="1176882"/>
            <a:ext cx="5186933" cy="41823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34133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8775" y="475218"/>
            <a:ext cx="2164375" cy="584775"/>
          </a:xfrm>
          <a:prstGeom prst="rect">
            <a:avLst/>
          </a:prstGeom>
        </p:spPr>
        <p:txBody>
          <a:bodyPr wrap="none">
            <a:spAutoFit/>
          </a:bodyPr>
          <a:lstStyle/>
          <a:p>
            <a:r>
              <a:rPr lang="en-GB" sz="3200" b="1" dirty="0" smtClean="0">
                <a:cs typeface="Latha" panose="02000400000000000000" pitchFamily="2"/>
              </a:rPr>
              <a:t>Education</a:t>
            </a:r>
            <a:endParaRPr lang="en-GB" sz="3200" b="1" dirty="0">
              <a:cs typeface="Latha" panose="02000400000000000000" pitchFamily="2"/>
            </a:endParaRPr>
          </a:p>
        </p:txBody>
      </p:sp>
      <p:sp>
        <p:nvSpPr>
          <p:cNvPr id="6" name="Rectangle 5"/>
          <p:cNvSpPr/>
          <p:nvPr/>
        </p:nvSpPr>
        <p:spPr>
          <a:xfrm>
            <a:off x="611560" y="5229200"/>
            <a:ext cx="7773137" cy="923330"/>
          </a:xfrm>
          <a:prstGeom prst="rect">
            <a:avLst/>
          </a:prstGeom>
        </p:spPr>
        <p:txBody>
          <a:bodyPr wrap="square">
            <a:spAutoFit/>
          </a:bodyPr>
          <a:lstStyle/>
          <a:p>
            <a:pPr marL="285750" indent="-285750">
              <a:buFont typeface="Arial" panose="020B0604020202020204" pitchFamily="34" charset="0"/>
              <a:buChar char="•"/>
            </a:pPr>
            <a:r>
              <a:rPr lang="en-GB" dirty="0" smtClean="0">
                <a:hlinkClick r:id="rId3"/>
              </a:rPr>
              <a:t>Images included in Wikipedia Articles</a:t>
            </a:r>
            <a:endParaRPr lang="en-GB" dirty="0" smtClean="0"/>
          </a:p>
          <a:p>
            <a:pPr marL="285750" indent="-285750">
              <a:buFont typeface="Arial" panose="020B0604020202020204" pitchFamily="34" charset="0"/>
              <a:buChar char="•"/>
            </a:pPr>
            <a:r>
              <a:rPr lang="en-GB" dirty="0" smtClean="0">
                <a:hlinkClick r:id="rId4"/>
              </a:rPr>
              <a:t>University of Minnesota English Literature Course Exercise on Tagging</a:t>
            </a:r>
            <a:endParaRPr lang="en-GB" dirty="0" smtClean="0"/>
          </a:p>
          <a:p>
            <a:pPr marL="285750" indent="-285750">
              <a:buFont typeface="Arial" panose="020B0604020202020204" pitchFamily="34" charset="0"/>
              <a:buChar char="•"/>
            </a:pPr>
            <a:r>
              <a:rPr lang="en-GB" dirty="0" smtClean="0">
                <a:hlinkClick r:id="rId5"/>
              </a:rPr>
              <a:t>Art Therapy Courses </a:t>
            </a:r>
            <a:endParaRPr lang="en-GB" dirty="0" smtClean="0"/>
          </a:p>
        </p:txBody>
      </p:sp>
      <p:pic>
        <p:nvPicPr>
          <p:cNvPr id="2" name="Picture 1">
            <a:hlinkClick r:id="rId6"/>
          </p:cNvPr>
          <p:cNvPicPr>
            <a:picLocks noChangeAspect="1"/>
          </p:cNvPicPr>
          <p:nvPr/>
        </p:nvPicPr>
        <p:blipFill rotWithShape="1">
          <a:blip r:embed="rId7" cstate="print">
            <a:extLst>
              <a:ext uri="{28A0092B-C50C-407E-A947-70E740481C1C}">
                <a14:useLocalDpi xmlns="" xmlns:a14="http://schemas.microsoft.com/office/drawing/2010/main" val="0"/>
              </a:ext>
            </a:extLst>
          </a:blip>
          <a:srcRect t="13543" b="17152"/>
          <a:stretch/>
        </p:blipFill>
        <p:spPr>
          <a:xfrm>
            <a:off x="713839" y="1317059"/>
            <a:ext cx="6234426" cy="3840134"/>
          </a:xfrm>
          <a:prstGeom prst="rect">
            <a:avLst/>
          </a:prstGeom>
        </p:spPr>
      </p:pic>
    </p:spTree>
    <p:extLst>
      <p:ext uri="{BB962C8B-B14F-4D97-AF65-F5344CB8AC3E}">
        <p14:creationId xmlns="" xmlns:p14="http://schemas.microsoft.com/office/powerpoint/2010/main" val="1690834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2308" r="2495" b="5539"/>
          <a:stretch/>
        </p:blipFill>
        <p:spPr>
          <a:xfrm>
            <a:off x="639592" y="1268760"/>
            <a:ext cx="6873964" cy="3960440"/>
          </a:xfrm>
          <a:prstGeom prst="rect">
            <a:avLst/>
          </a:prstGeom>
        </p:spPr>
      </p:pic>
      <p:sp>
        <p:nvSpPr>
          <p:cNvPr id="5" name="Rectangle 4"/>
          <p:cNvSpPr/>
          <p:nvPr/>
        </p:nvSpPr>
        <p:spPr>
          <a:xfrm>
            <a:off x="578775" y="475218"/>
            <a:ext cx="2305439" cy="584775"/>
          </a:xfrm>
          <a:prstGeom prst="rect">
            <a:avLst/>
          </a:prstGeom>
        </p:spPr>
        <p:txBody>
          <a:bodyPr wrap="none">
            <a:spAutoFit/>
          </a:bodyPr>
          <a:lstStyle/>
          <a:p>
            <a:r>
              <a:rPr lang="en-GB" sz="3200" b="1" dirty="0" smtClean="0">
                <a:cs typeface="Latha" panose="02000400000000000000" pitchFamily="2"/>
              </a:rPr>
              <a:t>Commerce</a:t>
            </a:r>
            <a:endParaRPr lang="en-GB" sz="3200" b="1" dirty="0">
              <a:cs typeface="Latha" panose="02000400000000000000" pitchFamily="2"/>
            </a:endParaRPr>
          </a:p>
        </p:txBody>
      </p:sp>
      <p:sp>
        <p:nvSpPr>
          <p:cNvPr id="4" name="Rectangle 3"/>
          <p:cNvSpPr/>
          <p:nvPr/>
        </p:nvSpPr>
        <p:spPr>
          <a:xfrm>
            <a:off x="611560" y="5446965"/>
            <a:ext cx="7773137" cy="646331"/>
          </a:xfrm>
          <a:prstGeom prst="rect">
            <a:avLst/>
          </a:prstGeom>
        </p:spPr>
        <p:txBody>
          <a:bodyPr wrap="square">
            <a:spAutoFit/>
          </a:bodyPr>
          <a:lstStyle/>
          <a:p>
            <a:pPr marL="285750" indent="-285750">
              <a:buFont typeface="Arial" panose="020B0604020202020204" pitchFamily="34" charset="0"/>
              <a:buChar char="•"/>
            </a:pPr>
            <a:r>
              <a:rPr lang="en-GB" dirty="0" smtClean="0"/>
              <a:t>Possible tie-in with British Library Shop.</a:t>
            </a:r>
          </a:p>
          <a:p>
            <a:pPr marL="285750" indent="-285750">
              <a:buFont typeface="Arial" panose="020B0604020202020204" pitchFamily="34" charset="0"/>
              <a:buChar char="•"/>
            </a:pPr>
            <a:r>
              <a:rPr lang="en-GB" dirty="0" smtClean="0">
                <a:hlinkClick r:id="rId3"/>
              </a:rPr>
              <a:t>Skateboard on </a:t>
            </a:r>
            <a:r>
              <a:rPr lang="en-GB" dirty="0" err="1" smtClean="0">
                <a:hlinkClick r:id="rId3"/>
              </a:rPr>
              <a:t>Zazzle</a:t>
            </a:r>
            <a:r>
              <a:rPr lang="en-GB" dirty="0" smtClean="0"/>
              <a:t> by Jon Voss, </a:t>
            </a:r>
            <a:r>
              <a:rPr lang="en-GB" dirty="0" err="1" smtClean="0"/>
              <a:t>HistoryPin</a:t>
            </a:r>
            <a:endParaRPr lang="en-GB" dirty="0" smtClean="0"/>
          </a:p>
        </p:txBody>
      </p:sp>
    </p:spTree>
    <p:extLst>
      <p:ext uri="{BB962C8B-B14F-4D97-AF65-F5344CB8AC3E}">
        <p14:creationId xmlns="" xmlns:p14="http://schemas.microsoft.com/office/powerpoint/2010/main" val="1979906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Big Data Experiment</a:t>
            </a:r>
            <a:endParaRPr lang="en-GB" dirty="0"/>
          </a:p>
        </p:txBody>
      </p:sp>
      <p:sp>
        <p:nvSpPr>
          <p:cNvPr id="4" name="Text Placeholder 3"/>
          <p:cNvSpPr>
            <a:spLocks noGrp="1"/>
          </p:cNvSpPr>
          <p:nvPr>
            <p:ph type="body" sz="half" idx="1"/>
          </p:nvPr>
        </p:nvSpPr>
        <p:spPr/>
        <p:txBody>
          <a:bodyPr>
            <a:normAutofit fontScale="77500" lnSpcReduction="20000"/>
          </a:bodyPr>
          <a:lstStyle/>
          <a:p>
            <a:r>
              <a:rPr lang="en-GB" dirty="0" smtClean="0"/>
              <a:t>Joint project with UCL, Microsoft and the BL</a:t>
            </a:r>
          </a:p>
          <a:p>
            <a:r>
              <a:rPr lang="en-GB" dirty="0" smtClean="0"/>
              <a:t>UCL Computing MSc </a:t>
            </a:r>
            <a:r>
              <a:rPr lang="en-GB" dirty="0"/>
              <a:t>students </a:t>
            </a:r>
            <a:r>
              <a:rPr lang="en-GB" dirty="0" smtClean="0"/>
              <a:t> will develop </a:t>
            </a:r>
            <a:r>
              <a:rPr lang="en-GB" dirty="0"/>
              <a:t>experimental platforms </a:t>
            </a:r>
            <a:r>
              <a:rPr lang="en-GB" dirty="0" smtClean="0"/>
              <a:t>to interrogate public </a:t>
            </a:r>
            <a:r>
              <a:rPr lang="en-GB" dirty="0"/>
              <a:t>domain digital collections </a:t>
            </a:r>
            <a:endParaRPr lang="en-GB" dirty="0" smtClean="0"/>
          </a:p>
          <a:p>
            <a:pPr lvl="1"/>
            <a:r>
              <a:rPr lang="en-GB" dirty="0" smtClean="0"/>
              <a:t>Use Microsoft </a:t>
            </a:r>
            <a:r>
              <a:rPr lang="en-GB" dirty="0"/>
              <a:t>Azure cloud </a:t>
            </a:r>
            <a:r>
              <a:rPr lang="en-GB" dirty="0" smtClean="0"/>
              <a:t>infrastructure</a:t>
            </a:r>
          </a:p>
          <a:p>
            <a:pPr lvl="1"/>
            <a:r>
              <a:rPr lang="en-GB" dirty="0"/>
              <a:t>Learn about  research patterns in the arts and </a:t>
            </a:r>
            <a:r>
              <a:rPr lang="en-GB" dirty="0" smtClean="0"/>
              <a:t>humanities </a:t>
            </a:r>
            <a:endParaRPr lang="en-GB" dirty="0"/>
          </a:p>
          <a:p>
            <a:pPr lvl="1"/>
            <a:r>
              <a:rPr lang="en-GB" dirty="0"/>
              <a:t>Grapple with </a:t>
            </a:r>
            <a:r>
              <a:rPr lang="en-GB" dirty="0" smtClean="0"/>
              <a:t>public </a:t>
            </a:r>
            <a:r>
              <a:rPr lang="en-GB" dirty="0"/>
              <a:t>d</a:t>
            </a:r>
            <a:r>
              <a:rPr lang="en-GB" dirty="0" smtClean="0"/>
              <a:t>omain </a:t>
            </a:r>
            <a:r>
              <a:rPr lang="en-GB" dirty="0"/>
              <a:t>d</a:t>
            </a:r>
            <a:r>
              <a:rPr lang="en-GB" dirty="0" smtClean="0"/>
              <a:t>igital </a:t>
            </a:r>
            <a:r>
              <a:rPr lang="en-GB" dirty="0"/>
              <a:t>c</a:t>
            </a:r>
            <a:r>
              <a:rPr lang="en-GB" dirty="0" smtClean="0"/>
              <a:t>ollections</a:t>
            </a:r>
            <a:endParaRPr lang="en-GB" dirty="0"/>
          </a:p>
          <a:p>
            <a:pPr lvl="1"/>
            <a:r>
              <a:rPr lang="en-GB" dirty="0"/>
              <a:t>Implement researcher tools and services in Azure</a:t>
            </a:r>
          </a:p>
          <a:p>
            <a:pPr lvl="1"/>
            <a:r>
              <a:rPr lang="en-GB" dirty="0"/>
              <a:t>Image recognition, machine learning, </a:t>
            </a:r>
            <a:r>
              <a:rPr lang="en-GB" dirty="0" smtClean="0"/>
              <a:t>statistics</a:t>
            </a:r>
          </a:p>
          <a:p>
            <a:endParaRPr lang="en-GB" dirty="0"/>
          </a:p>
        </p:txBody>
      </p:sp>
      <p:sp>
        <p:nvSpPr>
          <p:cNvPr id="3" name="Content Placeholder 2"/>
          <p:cNvSpPr>
            <a:spLocks noGrp="1"/>
          </p:cNvSpPr>
          <p:nvPr>
            <p:ph sz="half" idx="2"/>
          </p:nvPr>
        </p:nvSpPr>
        <p:spPr>
          <a:xfrm>
            <a:off x="4900613" y="4797152"/>
            <a:ext cx="3992562" cy="1298848"/>
          </a:xfrm>
        </p:spPr>
        <p:txBody>
          <a:bodyPr/>
          <a:lstStyle/>
          <a:p>
            <a:pPr marL="174625" lvl="1" indent="-174625">
              <a:spcBef>
                <a:spcPts val="1800"/>
              </a:spcBef>
              <a:buFont typeface="Arial" pitchFamily="34" charset="0"/>
              <a:buChar char="•"/>
            </a:pPr>
            <a:r>
              <a:rPr lang="en-GB" dirty="0" smtClean="0"/>
              <a:t>More at http</a:t>
            </a:r>
            <a:r>
              <a:rPr lang="en-GB" dirty="0"/>
              <a:t>://bit.ly/1kZ0oKv</a:t>
            </a:r>
          </a:p>
        </p:txBody>
      </p:sp>
      <p:pic>
        <p:nvPicPr>
          <p:cNvPr id="2050" name="Picture 2" descr="P6050686 - Copy"/>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1464" t="10243" r="11416"/>
          <a:stretch/>
        </p:blipFill>
        <p:spPr bwMode="auto">
          <a:xfrm>
            <a:off x="4853952" y="1484784"/>
            <a:ext cx="4038960" cy="31683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13317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9552" y="2247007"/>
            <a:ext cx="7056784" cy="1470025"/>
          </a:xfrm>
        </p:spPr>
        <p:txBody>
          <a:bodyPr/>
          <a:lstStyle/>
          <a:p>
            <a:r>
              <a:rPr lang="en-GB" sz="4000" b="1" dirty="0" smtClean="0">
                <a:latin typeface="+mn-lt"/>
                <a:cs typeface="Latha" panose="02000400000000000000" pitchFamily="2"/>
              </a:rPr>
              <a:t/>
            </a:r>
            <a:br>
              <a:rPr lang="en-GB" sz="4000" b="1" dirty="0" smtClean="0">
                <a:latin typeface="+mn-lt"/>
                <a:cs typeface="Latha" panose="02000400000000000000" pitchFamily="2"/>
              </a:rPr>
            </a:br>
            <a:r>
              <a:rPr lang="en-GB" sz="4000" b="1" dirty="0">
                <a:latin typeface="+mn-lt"/>
                <a:cs typeface="Latha" panose="02000400000000000000" pitchFamily="2"/>
              </a:rPr>
              <a:t/>
            </a:r>
            <a:br>
              <a:rPr lang="en-GB" sz="4000" b="1" dirty="0">
                <a:latin typeface="+mn-lt"/>
                <a:cs typeface="Latha" panose="02000400000000000000" pitchFamily="2"/>
              </a:rPr>
            </a:br>
            <a:r>
              <a:rPr lang="en-GB" sz="4000" b="1" dirty="0" smtClean="0">
                <a:latin typeface="+mn-lt"/>
                <a:cs typeface="Latha" panose="02000400000000000000" pitchFamily="2"/>
              </a:rPr>
              <a:t/>
            </a:r>
            <a:br>
              <a:rPr lang="en-GB" sz="4000" b="1" dirty="0" smtClean="0">
                <a:latin typeface="+mn-lt"/>
                <a:cs typeface="Latha" panose="02000400000000000000" pitchFamily="2"/>
              </a:rPr>
            </a:br>
            <a:r>
              <a:rPr lang="en-GB" sz="4000" b="1" dirty="0">
                <a:latin typeface="+mn-lt"/>
                <a:cs typeface="Latha" panose="02000400000000000000" pitchFamily="2"/>
              </a:rPr>
              <a:t/>
            </a:r>
            <a:br>
              <a:rPr lang="en-GB" sz="4000" b="1" dirty="0">
                <a:latin typeface="+mn-lt"/>
                <a:cs typeface="Latha" panose="02000400000000000000" pitchFamily="2"/>
              </a:rPr>
            </a:br>
            <a:r>
              <a:rPr lang="en-GB" sz="4000" b="1" dirty="0" smtClean="0">
                <a:latin typeface="+mn-lt"/>
                <a:cs typeface="Latha" panose="02000400000000000000" pitchFamily="2"/>
              </a:rPr>
              <a:t/>
            </a:r>
            <a:br>
              <a:rPr lang="en-GB" sz="4000" b="1" dirty="0" smtClean="0">
                <a:latin typeface="+mn-lt"/>
                <a:cs typeface="Latha" panose="02000400000000000000" pitchFamily="2"/>
              </a:rPr>
            </a:br>
            <a:r>
              <a:rPr lang="en-GB" sz="4000" b="1" dirty="0">
                <a:latin typeface="+mn-lt"/>
                <a:cs typeface="Latha" panose="02000400000000000000" pitchFamily="2"/>
              </a:rPr>
              <a:t/>
            </a:r>
            <a:br>
              <a:rPr lang="en-GB" sz="4000" b="1" dirty="0">
                <a:latin typeface="+mn-lt"/>
                <a:cs typeface="Latha" panose="02000400000000000000" pitchFamily="2"/>
              </a:rPr>
            </a:br>
            <a:r>
              <a:rPr lang="en-GB" sz="4000" b="1" dirty="0" smtClean="0">
                <a:latin typeface="+mn-lt"/>
                <a:cs typeface="Latha" panose="02000400000000000000" pitchFamily="2"/>
              </a:rPr>
              <a:t/>
            </a:r>
            <a:br>
              <a:rPr lang="en-GB" sz="4000" b="1" dirty="0" smtClean="0">
                <a:latin typeface="+mn-lt"/>
                <a:cs typeface="Latha" panose="02000400000000000000" pitchFamily="2"/>
              </a:rPr>
            </a:br>
            <a:r>
              <a:rPr lang="en-GB" sz="4000" b="1" dirty="0" smtClean="0">
                <a:latin typeface="+mn-lt"/>
                <a:cs typeface="Latha" panose="02000400000000000000" pitchFamily="2"/>
              </a:rPr>
              <a:t>Thank you</a:t>
            </a:r>
            <a:endParaRPr lang="en-GB" sz="4000" b="1" dirty="0">
              <a:latin typeface="+mn-lt"/>
              <a:cs typeface="Latha" panose="02000400000000000000" pitchFamily="2"/>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4396" y="5229200"/>
            <a:ext cx="576064" cy="576064"/>
          </a:xfrm>
          <a:prstGeom prst="rect">
            <a:avLst/>
          </a:prstGeom>
        </p:spPr>
      </p:pic>
      <p:sp>
        <p:nvSpPr>
          <p:cNvPr id="7" name="TextBox 6"/>
          <p:cNvSpPr txBox="1"/>
          <p:nvPr/>
        </p:nvSpPr>
        <p:spPr>
          <a:xfrm>
            <a:off x="507666" y="5229200"/>
            <a:ext cx="7317644" cy="830997"/>
          </a:xfrm>
          <a:prstGeom prst="rect">
            <a:avLst/>
          </a:prstGeom>
          <a:noFill/>
        </p:spPr>
        <p:txBody>
          <a:bodyPr wrap="none" rtlCol="0">
            <a:spAutoFit/>
          </a:bodyPr>
          <a:lstStyle/>
          <a:p>
            <a:r>
              <a:rPr lang="en-GB" sz="2400" dirty="0" smtClean="0">
                <a:solidFill>
                  <a:schemeClr val="bg1"/>
                </a:solidFill>
              </a:rPr>
              <a:t>     #</a:t>
            </a:r>
            <a:r>
              <a:rPr lang="en-GB" sz="2400" dirty="0" err="1" smtClean="0">
                <a:solidFill>
                  <a:schemeClr val="bg1"/>
                </a:solidFill>
              </a:rPr>
              <a:t>bldigital</a:t>
            </a:r>
            <a:endParaRPr lang="en-GB" sz="2400" dirty="0" smtClean="0">
              <a:solidFill>
                <a:schemeClr val="bg1"/>
              </a:solidFill>
            </a:endParaRPr>
          </a:p>
          <a:p>
            <a:r>
              <a:rPr lang="en-GB" sz="2400" dirty="0" smtClean="0">
                <a:solidFill>
                  <a:srgbClr val="00B0F0"/>
                </a:solidFill>
                <a:hlinkClick r:id="rId4"/>
              </a:rPr>
              <a:t>http</a:t>
            </a:r>
            <a:r>
              <a:rPr lang="en-GB" sz="2400" dirty="0">
                <a:solidFill>
                  <a:srgbClr val="00B0F0"/>
                </a:solidFill>
                <a:hlinkClick r:id="rId4"/>
              </a:rPr>
              <a:t>://</a:t>
            </a:r>
            <a:r>
              <a:rPr lang="en-GB" sz="2400" dirty="0" smtClean="0">
                <a:solidFill>
                  <a:srgbClr val="00B0F0"/>
                </a:solidFill>
                <a:hlinkClick r:id="rId4"/>
              </a:rPr>
              <a:t>britishlibrary.typepad.co.uk/digital-scholarship</a:t>
            </a:r>
            <a:r>
              <a:rPr lang="en-GB" sz="2400" dirty="0" smtClean="0">
                <a:solidFill>
                  <a:srgbClr val="00B0F0"/>
                </a:solidFill>
                <a:latin typeface="Syntax" panose="02000503020000020004" pitchFamily="2" charset="0"/>
              </a:rPr>
              <a:t> </a:t>
            </a:r>
            <a:endParaRPr lang="en-GB" sz="2400" dirty="0">
              <a:solidFill>
                <a:srgbClr val="00B0F0"/>
              </a:solidFill>
              <a:latin typeface="Syntax" panose="02000503020000020004" pitchFamily="2" charset="0"/>
            </a:endParaRPr>
          </a:p>
        </p:txBody>
      </p:sp>
      <p:sp>
        <p:nvSpPr>
          <p:cNvPr id="5" name="TextBox 4"/>
          <p:cNvSpPr txBox="1"/>
          <p:nvPr/>
        </p:nvSpPr>
        <p:spPr>
          <a:xfrm>
            <a:off x="539552" y="6021288"/>
            <a:ext cx="7488832" cy="646331"/>
          </a:xfrm>
          <a:prstGeom prst="rect">
            <a:avLst/>
          </a:prstGeom>
          <a:noFill/>
        </p:spPr>
        <p:txBody>
          <a:bodyPr wrap="square" rtlCol="0">
            <a:spAutoFit/>
          </a:bodyPr>
          <a:lstStyle/>
          <a:p>
            <a:r>
              <a:rPr lang="en-US" sz="1200" dirty="0" smtClean="0">
                <a:solidFill>
                  <a:schemeClr val="bg2"/>
                </a:solidFill>
              </a:rPr>
              <a:t>©2014 Adam Farquhar. This work is licensed under a Creative Commons Attribution 3.0 </a:t>
            </a:r>
            <a:r>
              <a:rPr lang="en-US" sz="1200" dirty="0" err="1" smtClean="0">
                <a:solidFill>
                  <a:schemeClr val="bg2"/>
                </a:solidFill>
              </a:rPr>
              <a:t>Unported</a:t>
            </a:r>
            <a:r>
              <a:rPr lang="en-US" sz="1200" dirty="0" smtClean="0">
                <a:solidFill>
                  <a:schemeClr val="bg2"/>
                </a:solidFill>
              </a:rPr>
              <a:t> License. Suggested attribution: “This work uses content from "New uses for old content" © Adam Farquhar, used under a Creative Commons Attribution license:  http://creativecommons.org/licenses/by/3.0/”</a:t>
            </a:r>
            <a:endParaRPr lang="en-US" sz="1200" dirty="0">
              <a:solidFill>
                <a:schemeClr val="bg2"/>
              </a:solidFill>
            </a:endParaRPr>
          </a:p>
        </p:txBody>
      </p:sp>
    </p:spTree>
    <p:extLst>
      <p:ext uri="{BB962C8B-B14F-4D97-AF65-F5344CB8AC3E}">
        <p14:creationId xmlns="" xmlns:p14="http://schemas.microsoft.com/office/powerpoint/2010/main" val="1912891214"/>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Digital Content</a:t>
            </a:r>
            <a:endParaRPr lang="en-GB" dirty="0"/>
          </a:p>
        </p:txBody>
      </p:sp>
      <p:pic>
        <p:nvPicPr>
          <p:cNvPr id="4099" name="Picture 3" descr="\\V8l-lon2\data\DigiSchol\Images for Presentations\Kings Library Tower, British Library St Pancra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30801" y="0"/>
            <a:ext cx="5513200" cy="68580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6" name="Chart 5"/>
          <p:cNvGraphicFramePr>
            <a:graphicFrameLocks/>
          </p:cNvGraphicFramePr>
          <p:nvPr>
            <p:extLst>
              <p:ext uri="{D42A27DB-BD31-4B8C-83A1-F6EECF244321}">
                <p14:modId xmlns="" xmlns:p14="http://schemas.microsoft.com/office/powerpoint/2010/main" val="279573932"/>
              </p:ext>
            </p:extLst>
          </p:nvPr>
        </p:nvGraphicFramePr>
        <p:xfrm>
          <a:off x="0" y="980728"/>
          <a:ext cx="3522281" cy="58690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2725165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manchester-090"/>
          <p:cNvPicPr>
            <a:picLocks noChangeAspect="1" noChangeArrowheads="1"/>
          </p:cNvPicPr>
          <p:nvPr/>
        </p:nvPicPr>
        <p:blipFill>
          <a:blip r:embed="rId2" cstate="print"/>
          <a:srcRect/>
          <a:stretch>
            <a:fillRect/>
          </a:stretch>
        </p:blipFill>
        <p:spPr bwMode="auto">
          <a:xfrm>
            <a:off x="0" y="-1"/>
            <a:ext cx="9144000" cy="6858001"/>
          </a:xfrm>
          <a:prstGeom prst="rect">
            <a:avLst/>
          </a:prstGeom>
          <a:noFill/>
          <a:ln w="9525">
            <a:noFill/>
            <a:miter lim="800000"/>
            <a:headEnd/>
            <a:tailEnd/>
          </a:ln>
        </p:spPr>
      </p:pic>
      <p:sp>
        <p:nvSpPr>
          <p:cNvPr id="6" name="Title 5"/>
          <p:cNvSpPr>
            <a:spLocks noGrp="1"/>
          </p:cNvSpPr>
          <p:nvPr>
            <p:ph type="title"/>
          </p:nvPr>
        </p:nvSpPr>
        <p:spPr/>
        <p:txBody>
          <a:bodyPr/>
          <a:lstStyle/>
          <a:p>
            <a:r>
              <a:rPr lang="en-GB" dirty="0" smtClean="0"/>
              <a:t>But still chained</a:t>
            </a:r>
            <a:endParaRPr lang="en-GB" dirty="0"/>
          </a:p>
        </p:txBody>
      </p:sp>
    </p:spTree>
    <p:extLst>
      <p:ext uri="{BB962C8B-B14F-4D97-AF65-F5344CB8AC3E}">
        <p14:creationId xmlns="" xmlns:p14="http://schemas.microsoft.com/office/powerpoint/2010/main" val="1464762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19200"/>
            <a:ext cx="8697218" cy="4906963"/>
          </a:xfrm>
        </p:spPr>
        <p:txBody>
          <a:bodyPr/>
          <a:lstStyle/>
          <a:p>
            <a:pPr marL="0" indent="0" algn="just">
              <a:buNone/>
            </a:pPr>
            <a:endParaRPr lang="en-GB" sz="2000" i="1" dirty="0" smtClean="0"/>
          </a:p>
          <a:p>
            <a:pPr marL="0" indent="0" algn="just">
              <a:buNone/>
            </a:pPr>
            <a:r>
              <a:rPr lang="en-GB" sz="2000" dirty="0" smtClean="0"/>
              <a:t>“Literary </a:t>
            </a:r>
            <a:r>
              <a:rPr lang="en-GB" sz="2000" dirty="0"/>
              <a:t>scholars and historians have in the past been limited in their analyses of print culture by the constraints of physical archives and human capacity. </a:t>
            </a:r>
            <a:r>
              <a:rPr lang="en-GB" b="1" dirty="0"/>
              <a:t>A lone scholar cannot read, much less make sense of, millions of newspaper pages</a:t>
            </a:r>
            <a:r>
              <a:rPr lang="en-GB" sz="2000" dirty="0"/>
              <a:t>. With the aid of computational linguistics tools and digitized corpora, however, we are working toward a large-scale, systemic understanding of how texts were valued and transmitted during this </a:t>
            </a:r>
            <a:r>
              <a:rPr lang="en-GB" sz="2000" dirty="0" smtClean="0"/>
              <a:t>period”</a:t>
            </a:r>
          </a:p>
          <a:p>
            <a:pPr marL="914400" lvl="2" indent="0">
              <a:buNone/>
            </a:pPr>
            <a:endParaRPr lang="en-GB" sz="2000" dirty="0" smtClean="0"/>
          </a:p>
          <a:p>
            <a:pPr marL="914400" lvl="2" indent="0">
              <a:buNone/>
            </a:pPr>
            <a:r>
              <a:rPr lang="en-GB" sz="1800" dirty="0" smtClean="0"/>
              <a:t>David </a:t>
            </a:r>
            <a:r>
              <a:rPr lang="en-GB" sz="1800" dirty="0"/>
              <a:t>A. Smith, Ryan Cordell, and Elizabeth </a:t>
            </a:r>
            <a:r>
              <a:rPr lang="en-GB" sz="1800" dirty="0" err="1"/>
              <a:t>Maddock</a:t>
            </a:r>
            <a:r>
              <a:rPr lang="en-GB" sz="1800" dirty="0"/>
              <a:t> Dillon, ‘Infectious Texts: </a:t>
            </a:r>
            <a:r>
              <a:rPr lang="en-GB" sz="1800" dirty="0" err="1"/>
              <a:t>Modeling</a:t>
            </a:r>
            <a:r>
              <a:rPr lang="en-GB" sz="1800" dirty="0"/>
              <a:t> Text Reuse in Nineteenth-Century Newspapers’ (</a:t>
            </a:r>
            <a:r>
              <a:rPr lang="en-GB" sz="1800" dirty="0" smtClean="0"/>
              <a:t>2013) </a:t>
            </a:r>
            <a:r>
              <a:rPr lang="en-GB" sz="1800" u="sng" dirty="0" smtClean="0">
                <a:hlinkClick r:id="rId2"/>
              </a:rPr>
              <a:t>http</a:t>
            </a:r>
            <a:r>
              <a:rPr lang="en-GB" sz="1800" u="sng" dirty="0">
                <a:hlinkClick r:id="rId2"/>
              </a:rPr>
              <a:t>://www.ccs.neu.edu/home/dasmith/infect-bighum-2013.pdf</a:t>
            </a:r>
            <a:endParaRPr lang="en-GB" sz="1800" dirty="0"/>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000" y="72000"/>
            <a:ext cx="8352000" cy="1902190"/>
          </a:xfrm>
          <a:prstGeom prst="rect">
            <a:avLst/>
          </a:prstGeom>
        </p:spPr>
      </p:pic>
    </p:spTree>
    <p:extLst>
      <p:ext uri="{BB962C8B-B14F-4D97-AF65-F5344CB8AC3E}">
        <p14:creationId xmlns="" xmlns:p14="http://schemas.microsoft.com/office/powerpoint/2010/main" val="2873131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GB" sz="3200" i="1" dirty="0" smtClean="0"/>
          </a:p>
          <a:p>
            <a:pPr marL="0" indent="0">
              <a:buNone/>
            </a:pPr>
            <a:r>
              <a:rPr lang="en-GB" sz="3200" i="1" dirty="0" smtClean="0"/>
              <a:t>“</a:t>
            </a:r>
            <a:r>
              <a:rPr lang="en-GB" sz="3200" i="1" dirty="0"/>
              <a:t>Reading individual works is as irrelevant as describing the architecture of a building from a single brick, or the layout of a city from a single church</a:t>
            </a:r>
            <a:r>
              <a:rPr lang="en-GB" sz="3200" dirty="0"/>
              <a:t>”</a:t>
            </a:r>
            <a:endParaRPr lang="en-GB" sz="3200" i="1" dirty="0"/>
          </a:p>
          <a:p>
            <a:pPr marL="914400" lvl="2" indent="0">
              <a:buNone/>
            </a:pPr>
            <a:endParaRPr lang="en-GB" sz="1000" dirty="0"/>
          </a:p>
          <a:p>
            <a:pPr marL="914400" lvl="2" indent="0">
              <a:buNone/>
            </a:pPr>
            <a:r>
              <a:rPr lang="en-GB" sz="1800" dirty="0"/>
              <a:t>Franco </a:t>
            </a:r>
            <a:r>
              <a:rPr lang="en-GB" sz="1800" dirty="0" err="1"/>
              <a:t>Moretti</a:t>
            </a:r>
            <a:r>
              <a:rPr lang="en-GB" sz="1800" dirty="0"/>
              <a:t>, </a:t>
            </a:r>
            <a:r>
              <a:rPr lang="en-GB" sz="1800" dirty="0" smtClean="0"/>
              <a:t>Stanford</a:t>
            </a:r>
            <a:endParaRPr lang="en-GB" sz="1800" dirty="0"/>
          </a:p>
        </p:txBody>
      </p:sp>
    </p:spTree>
    <p:extLst>
      <p:ext uri="{BB962C8B-B14F-4D97-AF65-F5344CB8AC3E}">
        <p14:creationId xmlns="" xmlns:p14="http://schemas.microsoft.com/office/powerpoint/2010/main" val="2699688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71" y="273121"/>
            <a:ext cx="8005561" cy="563591"/>
          </a:xfrm>
        </p:spPr>
        <p:txBody>
          <a:bodyPr/>
          <a:lstStyle/>
          <a:p>
            <a:r>
              <a:rPr lang="en-GB" b="1" dirty="0" smtClean="0"/>
              <a:t>Digital Research Team</a:t>
            </a:r>
            <a:endParaRPr lang="en-GB" b="1" dirty="0"/>
          </a:p>
        </p:txBody>
      </p:sp>
      <p:sp>
        <p:nvSpPr>
          <p:cNvPr id="3" name="Content Placeholder 2"/>
          <p:cNvSpPr>
            <a:spLocks noGrp="1"/>
          </p:cNvSpPr>
          <p:nvPr>
            <p:ph idx="1"/>
          </p:nvPr>
        </p:nvSpPr>
        <p:spPr>
          <a:xfrm>
            <a:off x="3707904" y="713634"/>
            <a:ext cx="4578700" cy="3795486"/>
          </a:xfrm>
        </p:spPr>
        <p:txBody>
          <a:bodyPr/>
          <a:lstStyle/>
          <a:p>
            <a:r>
              <a:rPr lang="en-GB" sz="2000" dirty="0" smtClean="0"/>
              <a:t>Cross-disciplinary </a:t>
            </a:r>
            <a:r>
              <a:rPr lang="en-GB" sz="2000" dirty="0"/>
              <a:t>mix of curators, librarians and </a:t>
            </a:r>
            <a:r>
              <a:rPr lang="en-GB" sz="2000" dirty="0" smtClean="0"/>
              <a:t>programmers</a:t>
            </a:r>
          </a:p>
          <a:p>
            <a:r>
              <a:rPr lang="en-GB" sz="2000" b="1" dirty="0" smtClean="0"/>
              <a:t>Support </a:t>
            </a:r>
            <a:r>
              <a:rPr lang="en-GB" sz="2000" b="1" dirty="0"/>
              <a:t>innovative use of our </a:t>
            </a:r>
            <a:r>
              <a:rPr lang="en-GB" sz="2000" b="1" dirty="0" smtClean="0"/>
              <a:t>digital collections</a:t>
            </a:r>
            <a:endParaRPr lang="en-GB" sz="2000" dirty="0"/>
          </a:p>
          <a:p>
            <a:r>
              <a:rPr lang="en-GB" sz="2000" dirty="0" smtClean="0"/>
              <a:t>Explore </a:t>
            </a:r>
            <a:r>
              <a:rPr lang="en-GB" sz="2000" dirty="0"/>
              <a:t>how digital technologies are re/shaping research and how this informs how the library does its </a:t>
            </a:r>
            <a:r>
              <a:rPr lang="en-GB" sz="2000" dirty="0" smtClean="0"/>
              <a:t>business </a:t>
            </a:r>
            <a:endParaRPr lang="en-GB" sz="2000" dirty="0"/>
          </a:p>
          <a:p>
            <a:r>
              <a:rPr lang="en-GB" sz="2000" dirty="0" smtClean="0"/>
              <a:t>Encourage </a:t>
            </a:r>
            <a:r>
              <a:rPr lang="en-GB" sz="2000" dirty="0"/>
              <a:t>and </a:t>
            </a:r>
            <a:r>
              <a:rPr lang="en-GB" sz="2000" dirty="0" smtClean="0"/>
              <a:t>support </a:t>
            </a:r>
            <a:r>
              <a:rPr lang="en-GB" sz="2000" dirty="0"/>
              <a:t>colleagues &amp; scholars </a:t>
            </a:r>
            <a:r>
              <a:rPr lang="en-GB" sz="2000" dirty="0" smtClean="0"/>
              <a:t>to </a:t>
            </a:r>
            <a:r>
              <a:rPr lang="en-GB" sz="2000" dirty="0"/>
              <a:t>work </a:t>
            </a:r>
            <a:r>
              <a:rPr lang="en-GB" sz="2000" dirty="0" smtClean="0"/>
              <a:t>with </a:t>
            </a:r>
            <a:r>
              <a:rPr lang="en-GB" sz="2000" dirty="0"/>
              <a:t>and across the </a:t>
            </a:r>
            <a:r>
              <a:rPr lang="en-GB" sz="2000" dirty="0" smtClean="0"/>
              <a:t>library’s </a:t>
            </a:r>
            <a:r>
              <a:rPr lang="en-GB" sz="2000" dirty="0"/>
              <a:t>digital content</a:t>
            </a:r>
          </a:p>
          <a:p>
            <a:endParaRPr lang="en-GB" sz="2000" dirty="0"/>
          </a:p>
          <a:p>
            <a:endParaRPr lang="en-GB" sz="2000" dirty="0"/>
          </a:p>
          <a:p>
            <a:endParaRPr lang="en-GB" sz="2000" dirty="0" smtClean="0"/>
          </a:p>
        </p:txBody>
      </p:sp>
      <p:grpSp>
        <p:nvGrpSpPr>
          <p:cNvPr id="6" name="Group 5"/>
          <p:cNvGrpSpPr/>
          <p:nvPr/>
        </p:nvGrpSpPr>
        <p:grpSpPr>
          <a:xfrm>
            <a:off x="539552" y="1013354"/>
            <a:ext cx="2766659" cy="4791910"/>
            <a:chOff x="5416662" y="836712"/>
            <a:chExt cx="2766659" cy="4791910"/>
          </a:xfrm>
        </p:grpSpPr>
        <p:pic>
          <p:nvPicPr>
            <p:cNvPr id="5" name="Picture 4"/>
            <p:cNvPicPr>
              <a:picLocks noChangeAspect="1"/>
            </p:cNvPicPr>
            <p:nvPr/>
          </p:nvPicPr>
          <p:blipFill rotWithShape="1">
            <a:blip r:embed="rId2" cstate="print">
              <a:extLst>
                <a:ext uri="{28A0092B-C50C-407E-A947-70E740481C1C}">
                  <a14:useLocalDpi xmlns="" xmlns:a14="http://schemas.microsoft.com/office/drawing/2010/main" val="0"/>
                </a:ext>
              </a:extLst>
            </a:blip>
            <a:srcRect b="12246"/>
            <a:stretch/>
          </p:blipFill>
          <p:spPr>
            <a:xfrm>
              <a:off x="5416663" y="836712"/>
              <a:ext cx="1387585" cy="1584176"/>
            </a:xfrm>
            <a:prstGeom prst="rect">
              <a:avLst/>
            </a:prstGeom>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16662" y="3964136"/>
              <a:ext cx="1459594" cy="1664486"/>
            </a:xfrm>
            <a:prstGeom prst="rect">
              <a:avLst/>
            </a:prstGeom>
          </p:spPr>
        </p:pic>
        <p:pic>
          <p:nvPicPr>
            <p:cNvPr id="8" name="Picture 7"/>
            <p:cNvPicPr>
              <a:picLocks noChangeAspect="1"/>
            </p:cNvPicPr>
            <p:nvPr/>
          </p:nvPicPr>
          <p:blipFill rotWithShape="1">
            <a:blip r:embed="rId4" cstate="print">
              <a:extLst>
                <a:ext uri="{28A0092B-C50C-407E-A947-70E740481C1C}">
                  <a14:useLocalDpi xmlns="" xmlns:a14="http://schemas.microsoft.com/office/drawing/2010/main" val="0"/>
                </a:ext>
              </a:extLst>
            </a:blip>
            <a:srcRect l="1610" r="11559"/>
            <a:stretch/>
          </p:blipFill>
          <p:spPr>
            <a:xfrm>
              <a:off x="5416662" y="2420888"/>
              <a:ext cx="1353269" cy="1543237"/>
            </a:xfrm>
            <a:prstGeom prst="rect">
              <a:avLst/>
            </a:prstGeom>
          </p:spPr>
        </p:pic>
        <p:pic>
          <p:nvPicPr>
            <p:cNvPr id="9" name="Picture 8"/>
            <p:cNvPicPr>
              <a:picLocks noChangeAspect="1"/>
            </p:cNvPicPr>
            <p:nvPr/>
          </p:nvPicPr>
          <p:blipFill rotWithShape="1">
            <a:blip r:embed="rId5" cstate="print">
              <a:extLst>
                <a:ext uri="{28A0092B-C50C-407E-A947-70E740481C1C}">
                  <a14:useLocalDpi xmlns="" xmlns:a14="http://schemas.microsoft.com/office/drawing/2010/main" val="0"/>
                </a:ext>
              </a:extLst>
            </a:blip>
            <a:srcRect l="4031" r="2327"/>
            <a:stretch/>
          </p:blipFill>
          <p:spPr>
            <a:xfrm>
              <a:off x="6781016" y="836712"/>
              <a:ext cx="1386160" cy="1584176"/>
            </a:xfrm>
            <a:prstGeom prst="rect">
              <a:avLst/>
            </a:prstGeom>
          </p:spPr>
        </p:pic>
        <p:pic>
          <p:nvPicPr>
            <p:cNvPr id="4" name="Picture 3"/>
            <p:cNvPicPr>
              <a:picLocks noChangeAspect="1"/>
            </p:cNvPicPr>
            <p:nvPr/>
          </p:nvPicPr>
          <p:blipFill rotWithShape="1">
            <a:blip r:embed="rId6" cstate="print">
              <a:extLst>
                <a:ext uri="{28A0092B-C50C-407E-A947-70E740481C1C}">
                  <a14:useLocalDpi xmlns="" xmlns:a14="http://schemas.microsoft.com/office/drawing/2010/main" val="0"/>
                </a:ext>
              </a:extLst>
            </a:blip>
            <a:srcRect l="12086"/>
            <a:stretch/>
          </p:blipFill>
          <p:spPr>
            <a:xfrm>
              <a:off x="6781016" y="3955338"/>
              <a:ext cx="1402305" cy="1673284"/>
            </a:xfrm>
            <a:prstGeom prst="rect">
              <a:avLst/>
            </a:prstGeom>
          </p:spPr>
        </p:pic>
        <p:pic>
          <p:nvPicPr>
            <p:cNvPr id="4098" name="Picture 2" descr="G:\DigiSchol\Images for Presentations\Mugshots\Mahendra.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769931" y="2420888"/>
              <a:ext cx="1402469" cy="1566485"/>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635771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48680"/>
            <a:ext cx="8064896" cy="646331"/>
          </a:xfrm>
          <a:prstGeom prst="rect">
            <a:avLst/>
          </a:prstGeom>
        </p:spPr>
        <p:txBody>
          <a:bodyPr wrap="square">
            <a:spAutoFit/>
          </a:bodyPr>
          <a:lstStyle/>
          <a:p>
            <a:r>
              <a:rPr lang="en-GB" dirty="0"/>
              <a:t/>
            </a:r>
            <a:br>
              <a:rPr lang="en-GB" dirty="0"/>
            </a:br>
            <a:endParaRPr lang="en-GB"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008" y="-51822"/>
            <a:ext cx="9221520" cy="6361142"/>
          </a:xfrm>
          <a:prstGeom prst="rect">
            <a:avLst/>
          </a:prstGeom>
        </p:spPr>
      </p:pic>
    </p:spTree>
    <p:extLst>
      <p:ext uri="{BB962C8B-B14F-4D97-AF65-F5344CB8AC3E}">
        <p14:creationId xmlns="" xmlns:p14="http://schemas.microsoft.com/office/powerpoint/2010/main" val="786054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1"/>
          <p:cNvSpPr>
            <a:spLocks noChangeArrowheads="1"/>
          </p:cNvSpPr>
          <p:nvPr/>
        </p:nvSpPr>
        <p:spPr bwMode="auto">
          <a:xfrm>
            <a:off x="5292725" y="5867400"/>
            <a:ext cx="3863975" cy="36988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Clr>
                <a:srgbClr val="803F92"/>
              </a:buClr>
              <a:buFont typeface="Arial" charset="0"/>
              <a:buChar char="•"/>
              <a:defRPr sz="2400">
                <a:solidFill>
                  <a:schemeClr val="tx1"/>
                </a:solidFill>
                <a:latin typeface="Arial" charset="0"/>
              </a:defRPr>
            </a:lvl1pPr>
            <a:lvl2pPr marL="742950" indent="-285750" eaLnBrk="0" hangingPunct="0">
              <a:spcBef>
                <a:spcPct val="20000"/>
              </a:spcBef>
              <a:buClr>
                <a:srgbClr val="803F92"/>
              </a:buClr>
              <a:buFont typeface="Arial" charset="0"/>
              <a:buChar char="–"/>
              <a:defRPr sz="2200">
                <a:solidFill>
                  <a:schemeClr val="tx1"/>
                </a:solidFill>
                <a:latin typeface="Arial" charset="0"/>
              </a:defRPr>
            </a:lvl2pPr>
            <a:lvl3pPr marL="1143000" indent="-228600" eaLnBrk="0" hangingPunct="0">
              <a:spcBef>
                <a:spcPct val="20000"/>
              </a:spcBef>
              <a:buClr>
                <a:srgbClr val="803F92"/>
              </a:buClr>
              <a:buFont typeface="Arial" charset="0"/>
              <a:buChar char="•"/>
              <a:defRPr sz="2200">
                <a:solidFill>
                  <a:schemeClr val="tx1"/>
                </a:solidFill>
                <a:latin typeface="Arial" charset="0"/>
              </a:defRPr>
            </a:lvl3pPr>
            <a:lvl4pPr marL="1600200" indent="-228600" eaLnBrk="0" hangingPunct="0">
              <a:spcBef>
                <a:spcPct val="20000"/>
              </a:spcBef>
              <a:buClr>
                <a:srgbClr val="803F92"/>
              </a:buClr>
              <a:buFont typeface="Arial" charset="0"/>
              <a:buChar char="–"/>
              <a:defRPr sz="2200">
                <a:solidFill>
                  <a:schemeClr val="tx1"/>
                </a:solidFill>
                <a:latin typeface="Arial" charset="0"/>
              </a:defRPr>
            </a:lvl4pPr>
            <a:lvl5pPr marL="2057400" indent="-228600" eaLnBrk="0" hangingPunct="0">
              <a:spcBef>
                <a:spcPct val="20000"/>
              </a:spcBef>
              <a:buClr>
                <a:schemeClr val="tx2"/>
              </a:buClr>
              <a:buFont typeface="Arial" charset="0"/>
              <a:buChar char="»"/>
              <a:defRPr sz="2200">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sz="2200">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sz="2200">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sz="2200">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sz="2200">
                <a:solidFill>
                  <a:schemeClr val="tx1"/>
                </a:solidFill>
                <a:latin typeface="Arial" charset="0"/>
              </a:defRPr>
            </a:lvl9pPr>
          </a:lstStyle>
          <a:p>
            <a:pPr eaLnBrk="1" hangingPunct="1">
              <a:spcBef>
                <a:spcPct val="0"/>
              </a:spcBef>
              <a:buClrTx/>
              <a:buFontTx/>
              <a:buNone/>
            </a:pPr>
            <a:r>
              <a:rPr lang="en-GB" altLang="en-US" sz="1800" u="sng">
                <a:solidFill>
                  <a:schemeClr val="bg1"/>
                </a:solidFill>
                <a:hlinkClick r:id="rId2"/>
              </a:rPr>
              <a:t>http://samplegenerator.cloudapp.net</a:t>
            </a:r>
            <a:endParaRPr lang="en-GB" altLang="en-US" sz="1800">
              <a:solidFill>
                <a:schemeClr val="bg1"/>
              </a:solidFill>
            </a:endParaRPr>
          </a:p>
        </p:txBody>
      </p:sp>
      <p:sp>
        <p:nvSpPr>
          <p:cNvPr id="7" name="Title 6"/>
          <p:cNvSpPr>
            <a:spLocks noGrp="1"/>
          </p:cNvSpPr>
          <p:nvPr>
            <p:ph type="title"/>
          </p:nvPr>
        </p:nvSpPr>
        <p:spPr/>
        <p:txBody>
          <a:bodyPr/>
          <a:lstStyle/>
          <a:p>
            <a:r>
              <a:rPr lang="en-GB" dirty="0" smtClean="0"/>
              <a:t>Labs 2013 Competition Winner</a:t>
            </a:r>
            <a:endParaRPr lang="en-GB" dirty="0"/>
          </a:p>
        </p:txBody>
      </p:sp>
      <p:sp>
        <p:nvSpPr>
          <p:cNvPr id="3" name="Text Placeholder 2"/>
          <p:cNvSpPr>
            <a:spLocks noGrp="1"/>
          </p:cNvSpPr>
          <p:nvPr>
            <p:ph type="body" sz="half" idx="1"/>
          </p:nvPr>
        </p:nvSpPr>
        <p:spPr/>
        <p:txBody>
          <a:bodyPr>
            <a:normAutofit fontScale="92500"/>
          </a:bodyPr>
          <a:lstStyle/>
          <a:p>
            <a:r>
              <a:rPr lang="en-GB" altLang="en-US" dirty="0" smtClean="0"/>
              <a:t>Pieter Francois - postdoctoral researcher at the University of Oxford</a:t>
            </a:r>
          </a:p>
          <a:p>
            <a:r>
              <a:rPr lang="en-GB" altLang="en-US" dirty="0" smtClean="0"/>
              <a:t>Focus on European travel in the 19th Century</a:t>
            </a:r>
          </a:p>
          <a:p>
            <a:r>
              <a:rPr lang="en-GB" altLang="en-US" dirty="0" smtClean="0"/>
              <a:t>Uses statistical methods to support text analysis</a:t>
            </a:r>
          </a:p>
          <a:p>
            <a:r>
              <a:rPr lang="en-GB" dirty="0" smtClean="0"/>
              <a:t>Tool produces representative samples of texts based on search criteria</a:t>
            </a:r>
            <a:endParaRPr lang="en-GB" altLang="en-US" dirty="0" smtClean="0"/>
          </a:p>
          <a:p>
            <a:endParaRPr lang="en-GB" dirty="0"/>
          </a:p>
        </p:txBody>
      </p:sp>
      <p:pic>
        <p:nvPicPr>
          <p:cNvPr id="8" name="Picture 2" descr="C:\Users\Pieter\Desktop\Sample Generator full extent empty.png"/>
          <p:cNvPicPr>
            <a:picLocks noGrp="1" noChangeAspect="1" noChangeArrowheads="1"/>
          </p:cNvPicPr>
          <p:nvPr>
            <p:ph sz="half" idx="2"/>
          </p:nvPr>
        </p:nvPicPr>
        <p:blipFill rotWithShape="1">
          <a:blip r:embed="rId3" cstate="print">
            <a:extLst>
              <a:ext uri="{28A0092B-C50C-407E-A947-70E740481C1C}">
                <a14:useLocalDpi xmlns="" xmlns:a14="http://schemas.microsoft.com/office/drawing/2010/main" val="0"/>
              </a:ext>
            </a:extLst>
          </a:blip>
          <a:srcRect l="9805" t="12025" r="32166" b="16123"/>
          <a:stretch/>
        </p:blipFill>
        <p:spPr>
          <a:xfrm>
            <a:off x="4900613" y="1954438"/>
            <a:ext cx="3992562" cy="3711123"/>
          </a:xfrm>
        </p:spPr>
      </p:pic>
      <p:pic>
        <p:nvPicPr>
          <p:cNvPr id="13" name="Picture 20"/>
          <p:cNvPicPr>
            <a:picLocks noChangeAspect="1" noChangeArrowheads="1"/>
          </p:cNvPicPr>
          <p:nvPr/>
        </p:nvPicPr>
        <p:blipFill>
          <a:blip r:embed="rId4" cstate="print">
            <a:extLst>
              <a:ext uri="{28A0092B-C50C-407E-A947-70E740481C1C}">
                <a14:useLocalDpi xmlns="" xmlns:a14="http://schemas.microsoft.com/office/drawing/2010/main" val="0"/>
              </a:ext>
            </a:extLst>
          </a:blip>
          <a:srcRect l="12015" t="13995" r="13905" b="20454"/>
          <a:stretch>
            <a:fillRect/>
          </a:stretch>
        </p:blipFill>
        <p:spPr bwMode="auto">
          <a:xfrm>
            <a:off x="7092950" y="146050"/>
            <a:ext cx="1293813" cy="1293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998682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a13a1cea625e35eb595b22bd03d01ed654e59"/>
  <p:tag name="ISPRING_RESOURCE_PATHS_HASH_2" val="977778f939a2942834f6e3b33e279431cca624e5"/>
</p:tagLst>
</file>

<file path=ppt/theme/theme1.xml><?xml version="1.0" encoding="utf-8"?>
<a:theme xmlns:a="http://schemas.openxmlformats.org/drawingml/2006/main" name="Lime">
  <a:themeElements>
    <a:clrScheme name="BRL-01">
      <a:dk1>
        <a:srgbClr val="414141"/>
      </a:dk1>
      <a:lt1>
        <a:sysClr val="window" lastClr="FFFFFF"/>
      </a:lt1>
      <a:dk2>
        <a:srgbClr val="000000"/>
      </a:dk2>
      <a:lt2>
        <a:srgbClr val="D3D3D3"/>
      </a:lt2>
      <a:accent1>
        <a:srgbClr val="CBDB2A"/>
      </a:accent1>
      <a:accent2>
        <a:srgbClr val="00B3C9"/>
      </a:accent2>
      <a:accent3>
        <a:srgbClr val="803F92"/>
      </a:accent3>
      <a:accent4>
        <a:srgbClr val="FAA61A"/>
      </a:accent4>
      <a:accent5>
        <a:srgbClr val="41AD49"/>
      </a:accent5>
      <a:accent6>
        <a:srgbClr val="E1058C"/>
      </a:accent6>
      <a:hlink>
        <a:srgbClr val="959595"/>
      </a:hlink>
      <a:folHlink>
        <a:srgbClr val="E31B2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3C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Purple">
  <a:themeElements>
    <a:clrScheme name="BRL-01">
      <a:dk1>
        <a:srgbClr val="414141"/>
      </a:dk1>
      <a:lt1>
        <a:sysClr val="window" lastClr="FFFFFF"/>
      </a:lt1>
      <a:dk2>
        <a:srgbClr val="000000"/>
      </a:dk2>
      <a:lt2>
        <a:srgbClr val="D3D3D3"/>
      </a:lt2>
      <a:accent1>
        <a:srgbClr val="CBDB2A"/>
      </a:accent1>
      <a:accent2>
        <a:srgbClr val="00B3C9"/>
      </a:accent2>
      <a:accent3>
        <a:srgbClr val="803F92"/>
      </a:accent3>
      <a:accent4>
        <a:srgbClr val="FAA61A"/>
      </a:accent4>
      <a:accent5>
        <a:srgbClr val="41AD49"/>
      </a:accent5>
      <a:accent6>
        <a:srgbClr val="E1058C"/>
      </a:accent6>
      <a:hlink>
        <a:srgbClr val="959595"/>
      </a:hlink>
      <a:folHlink>
        <a:srgbClr val="E31B2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3C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2093</TotalTime>
  <Words>967</Words>
  <Application>Microsoft Office PowerPoint</Application>
  <PresentationFormat>On-screen Show (4:3)</PresentationFormat>
  <Paragraphs>138</Paragraphs>
  <Slides>26</Slides>
  <Notes>14</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Lime</vt:lpstr>
      <vt:lpstr>Purple</vt:lpstr>
      <vt:lpstr>New uses for old content</vt:lpstr>
      <vt:lpstr>Slide 2</vt:lpstr>
      <vt:lpstr>Digital Content</vt:lpstr>
      <vt:lpstr>But still chained</vt:lpstr>
      <vt:lpstr>Slide 5</vt:lpstr>
      <vt:lpstr>Slide 6</vt:lpstr>
      <vt:lpstr>Digital Research Team</vt:lpstr>
      <vt:lpstr>Slide 8</vt:lpstr>
      <vt:lpstr>Labs 2013 Competition Winner</vt:lpstr>
      <vt:lpstr>Labs 2014 Competition Winners</vt:lpstr>
      <vt:lpstr>Off the Map Competition 2013</vt:lpstr>
      <vt:lpstr>Off The Map Competition 2014</vt:lpstr>
      <vt:lpstr>Slide 13</vt:lpstr>
      <vt:lpstr>Slide 14</vt:lpstr>
      <vt:lpstr>Slide 15</vt:lpstr>
      <vt:lpstr>Slide 16</vt:lpstr>
      <vt:lpstr>Slide 17</vt:lpstr>
      <vt:lpstr>Slide 18</vt:lpstr>
      <vt:lpstr>Research</vt:lpstr>
      <vt:lpstr>Slide 20</vt:lpstr>
      <vt:lpstr>Slide 21</vt:lpstr>
      <vt:lpstr>Slide 22</vt:lpstr>
      <vt:lpstr>Slide 23</vt:lpstr>
      <vt:lpstr>Slide 24</vt:lpstr>
      <vt:lpstr>Big Data Experiment</vt:lpstr>
      <vt:lpstr>       Thank you</vt:lpstr>
    </vt:vector>
  </TitlesOfParts>
  <Company>The British Library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Uses for Old Content</dc:title>
  <dc:creator>Adam Farquhar</dc:creator>
  <cp:lastModifiedBy>Windows User</cp:lastModifiedBy>
  <cp:revision>120</cp:revision>
  <cp:lastPrinted>2013-11-27T20:39:53Z</cp:lastPrinted>
  <dcterms:created xsi:type="dcterms:W3CDTF">2013-11-27T13:55:49Z</dcterms:created>
  <dcterms:modified xsi:type="dcterms:W3CDTF">2014-06-27T11:36:23Z</dcterms:modified>
</cp:coreProperties>
</file>