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88" r:id="rId2"/>
    <p:sldId id="281" r:id="rId3"/>
    <p:sldId id="295" r:id="rId4"/>
    <p:sldId id="266" r:id="rId5"/>
    <p:sldId id="280" r:id="rId6"/>
    <p:sldId id="268" r:id="rId7"/>
    <p:sldId id="278" r:id="rId8"/>
    <p:sldId id="270" r:id="rId9"/>
    <p:sldId id="304" r:id="rId10"/>
    <p:sldId id="298" r:id="rId11"/>
    <p:sldId id="299" r:id="rId12"/>
    <p:sldId id="309" r:id="rId13"/>
    <p:sldId id="272" r:id="rId14"/>
    <p:sldId id="311" r:id="rId15"/>
    <p:sldId id="310" r:id="rId16"/>
    <p:sldId id="257" r:id="rId17"/>
    <p:sldId id="312" r:id="rId18"/>
  </p:sldIdLst>
  <p:sldSz cx="9144000" cy="6858000" type="screen4x3"/>
  <p:notesSz cx="7019925" cy="9305925"/>
  <p:embeddedFontLst>
    <p:embeddedFont>
      <p:font typeface="Open Sans" charset="0"/>
      <p:regular r:id="rId21"/>
      <p:bold r:id="rId22"/>
      <p:italic r:id="rId23"/>
      <p:boldItalic r:id="rId24"/>
    </p:embeddedFont>
    <p:embeddedFont>
      <p:font typeface="Open Sans Semibold" charset="0"/>
      <p:bold r:id="rId25"/>
      <p:boldItalic r:id="rId26"/>
    </p:embeddedFont>
    <p:embeddedFont>
      <p:font typeface="Aharoni" pitchFamily="2" charset="-79"/>
      <p:bold r:id="rId27"/>
    </p:embeddedFont>
    <p:embeddedFont>
      <p:font typeface="Berlin Sans FB" pitchFamily="34" charset="0"/>
      <p:regular r:id="rId28"/>
      <p:bold r:id="rId29"/>
    </p:embeddedFont>
    <p:embeddedFont>
      <p:font typeface="Arial Unicode MS" pitchFamily="34" charset="-128"/>
      <p:regular r:id="rId30"/>
    </p:embeddedFont>
    <p:embeddedFont>
      <p:font typeface="FangSong" pitchFamily="49" charset="-122"/>
      <p:regular r:id="rId31"/>
    </p:embeddedFont>
    <p:embeddedFont>
      <p:font typeface="Bookman Old Style" pitchFamily="18" charset="0"/>
      <p:regular r:id="rId32"/>
      <p:bold r:id="rId33"/>
      <p:italic r:id="rId34"/>
      <p:boldItalic r:id="rId35"/>
    </p:embeddedFont>
    <p:embeddedFont>
      <p:font typeface="Segoe UI Semibold" pitchFamily="34" charset="0"/>
      <p:bold r:id="rId36"/>
    </p:embeddedFont>
    <p:embeddedFont>
      <p:font typeface="Arial Narrow" pitchFamily="34" charset="0"/>
      <p:regular r:id="rId37"/>
      <p:bold r:id="rId38"/>
      <p:italic r:id="rId39"/>
      <p:boldItalic r:id="rId40"/>
    </p:embeddedFont>
    <p:embeddedFont>
      <p:font typeface="Century Gothic" pitchFamily="34" charset="0"/>
      <p:regular r:id="rId41"/>
      <p:bold r:id="rId42"/>
      <p:italic r:id="rId43"/>
      <p:boldItalic r:id="rId44"/>
    </p:embeddedFont>
    <p:embeddedFont>
      <p:font typeface="Calibri"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64646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9" autoAdjust="0"/>
    <p:restoredTop sz="74881" autoAdjust="0"/>
  </p:normalViewPr>
  <p:slideViewPr>
    <p:cSldViewPr>
      <p:cViewPr varScale="1">
        <p:scale>
          <a:sx n="68" d="100"/>
          <a:sy n="68" d="100"/>
        </p:scale>
        <p:origin x="-190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126" y="-102"/>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00588CA0-556C-48FF-86E2-FF35850D4988}" type="datetimeFigureOut">
              <a:rPr lang="en-US" smtClean="0"/>
              <a:pPr/>
              <a:t>6/27/2014</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0348C6BD-D8CF-43CE-9A0D-DA4E77A4F016}" type="datetimeFigureOut">
              <a:rPr lang="en-US" smtClean="0"/>
              <a:pPr/>
              <a:t>6/27/2014</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tx1"/>
                </a:solidFill>
              </a:rPr>
              <a:t>The boundaries of the scholarly record are </a:t>
            </a:r>
            <a:r>
              <a:rPr lang="en-US" b="1" i="1" dirty="0" smtClean="0">
                <a:solidFill>
                  <a:schemeClr val="tx1"/>
                </a:solidFill>
              </a:rPr>
              <a:t>always</a:t>
            </a:r>
            <a:r>
              <a:rPr lang="en-US" dirty="0" smtClean="0">
                <a:solidFill>
                  <a:schemeClr val="tx1"/>
                </a:solidFill>
              </a:rPr>
              <a:t> evolving</a:t>
            </a:r>
          </a:p>
          <a:p>
            <a:pPr defTabSz="932871">
              <a:defRPr/>
            </a:pPr>
            <a:r>
              <a:rPr lang="en-US" dirty="0" smtClean="0">
                <a:solidFill>
                  <a:schemeClr val="tx1"/>
                </a:solidFill>
              </a:rPr>
              <a:t>But a confluence of trends is accelerating the evolutionary process</a:t>
            </a:r>
          </a:p>
          <a:p>
            <a:pPr defTabSz="932871">
              <a:defRPr/>
            </a:pPr>
            <a:r>
              <a:rPr lang="en-US" dirty="0" smtClean="0">
                <a:solidFill>
                  <a:schemeClr val="tx1"/>
                </a:solidFill>
              </a:rPr>
              <a:t>-----</a:t>
            </a:r>
          </a:p>
          <a:p>
            <a:pPr defTabSz="932871">
              <a:defRPr/>
            </a:pPr>
            <a:r>
              <a:rPr lang="en-US" dirty="0" smtClean="0">
                <a:solidFill>
                  <a:schemeClr val="tx1"/>
                </a:solidFill>
              </a:rPr>
              <a:t>The </a:t>
            </a:r>
            <a:r>
              <a:rPr lang="en-US" baseline="0" dirty="0" smtClean="0">
                <a:solidFill>
                  <a:schemeClr val="tx1"/>
                </a:solidFill>
              </a:rPr>
              <a:t>framework I’ll be sharing with you will help us communicate as we discuss our evolving stewardship roles in the broader ecosystem.</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we see collecting being </a:t>
            </a:r>
            <a:r>
              <a:rPr lang="en-US" dirty="0" err="1" smtClean="0"/>
              <a:t>dis</a:t>
            </a:r>
            <a:r>
              <a:rPr lang="en-US" dirty="0" smtClean="0"/>
              <a:t>-intermediated.  This has been happening for some time</a:t>
            </a:r>
            <a:r>
              <a:rPr lang="en-US" baseline="0" dirty="0" smtClean="0"/>
              <a:t> with the licensing of electronic journals and eBooks.</a:t>
            </a:r>
          </a:p>
          <a:p>
            <a:r>
              <a:rPr lang="en-US" baseline="0" dirty="0" smtClean="0"/>
              <a:t>Now of most the roles are fulfilled external to the library [though we have the pleasure of paying for it]</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social media, both collecting and fixing</a:t>
            </a:r>
            <a:r>
              <a:rPr lang="en-US" baseline="0" dirty="0" smtClean="0"/>
              <a:t> are taken on by the creators and users. </a:t>
            </a:r>
          </a:p>
          <a:p>
            <a:r>
              <a:rPr lang="en-US" baseline="0" dirty="0" smtClean="0"/>
              <a:t> </a:t>
            </a:r>
          </a:p>
          <a:p>
            <a:r>
              <a:rPr lang="en-US" baseline="0" dirty="0" smtClean="0"/>
              <a:t>Libraries are taking </a:t>
            </a:r>
            <a:r>
              <a:rPr lang="en-US" i="1" baseline="0" dirty="0" smtClean="0"/>
              <a:t>some</a:t>
            </a:r>
            <a:r>
              <a:rPr lang="en-US" baseline="0" dirty="0" smtClean="0"/>
              <a:t> of the collecting back, for instance the participants in the International Internet Preservation Consortium capture blogs as part of their web harvesting activities and the Library of Congress is archiving Twitter.</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Stakeholders and roles are being combined in new ways.  </a:t>
            </a:r>
          </a:p>
          <a:p>
            <a:pPr defTabSz="932871">
              <a:defRPr/>
            </a:pPr>
            <a:endParaRPr lang="en-US" dirty="0" smtClean="0"/>
          </a:p>
          <a:p>
            <a:pPr defTabSz="932871">
              <a:defRPr/>
            </a:pPr>
            <a:r>
              <a:rPr lang="en-US" dirty="0" smtClean="0"/>
              <a:t>When a library</a:t>
            </a:r>
            <a:r>
              <a:rPr lang="en-US" baseline="0" dirty="0" smtClean="0"/>
              <a:t> </a:t>
            </a:r>
            <a:r>
              <a:rPr lang="en-US" dirty="0" smtClean="0"/>
              <a:t>publishes open access articles in its institutional</a:t>
            </a:r>
            <a:r>
              <a:rPr lang="en-US" baseline="0" dirty="0" smtClean="0"/>
              <a:t> repository it is taking on the fixity role as well as collection.</a:t>
            </a:r>
          </a:p>
          <a:p>
            <a:pPr marL="0" marR="0" indent="0" algn="l" defTabSz="932871"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32871" rtl="0" eaLnBrk="1" fontAlgn="auto" latinLnBrk="0" hangingPunct="1">
              <a:lnSpc>
                <a:spcPct val="100000"/>
              </a:lnSpc>
              <a:spcBef>
                <a:spcPts val="0"/>
              </a:spcBef>
              <a:spcAft>
                <a:spcPts val="0"/>
              </a:spcAft>
              <a:buClrTx/>
              <a:buSzTx/>
              <a:buFontTx/>
              <a:buNone/>
              <a:tabLst/>
              <a:defRPr/>
            </a:pPr>
            <a:r>
              <a:rPr lang="en-US" baseline="0" dirty="0" smtClean="0"/>
              <a:t>In some cases we have scientists creating a platform in which they use, create, share, preserve, and provide access to their data – taking on all four roles.</a:t>
            </a:r>
          </a:p>
          <a:p>
            <a:pPr defTabSz="932871">
              <a:defRPr/>
            </a:pPr>
            <a:endParaRPr lang="en-US" baseline="0"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system-wide view of the scholarly record is</a:t>
            </a:r>
          </a:p>
          <a:p>
            <a:pPr lvl="1"/>
            <a:r>
              <a:rPr lang="en-US" dirty="0" smtClean="0"/>
              <a:t>More distributed (going beyond traditional collecting institutions)</a:t>
            </a:r>
          </a:p>
          <a:p>
            <a:pPr lvl="1"/>
            <a:r>
              <a:rPr lang="en-US" dirty="0" smtClean="0"/>
              <a:t>More specialized (in the sense that not everyone can collect everything)</a:t>
            </a:r>
          </a:p>
          <a:p>
            <a:r>
              <a:rPr lang="en-US" dirty="0" smtClean="0"/>
              <a:t>We see a need for conscious coordination</a:t>
            </a:r>
          </a:p>
          <a:p>
            <a:pPr lvl="1"/>
            <a:r>
              <a:rPr lang="en-US" dirty="0" smtClean="0"/>
              <a:t>Requiring more explicit collecting responsibilities</a:t>
            </a:r>
          </a:p>
          <a:p>
            <a:pPr lvl="1"/>
            <a:r>
              <a:rPr lang="en-US" dirty="0" smtClean="0"/>
              <a:t>More attention to coordination &amp; cooperation because we are now</a:t>
            </a:r>
          </a:p>
          <a:p>
            <a:pPr lvl="1"/>
            <a:r>
              <a:rPr lang="en-US" dirty="0" smtClean="0"/>
              <a:t>More reliant on external sources for access; and we need to build trust networks for preservation</a:t>
            </a:r>
          </a:p>
          <a:p>
            <a:pPr marL="466435" lvl="1" defTabSz="932871">
              <a:defRPr/>
            </a:pPr>
            <a:endParaRPr lang="en-US" dirty="0" smtClean="0"/>
          </a:p>
          <a:p>
            <a:pPr marL="466435" lvl="1" defTabSz="932871">
              <a:defRPr/>
            </a:pPr>
            <a:r>
              <a:rPr lang="en-US" dirty="0" smtClean="0"/>
              <a:t>The very nature of what we are collecting is changing.  Research libraries used to try to collect comprehensively (or at least extensively) for a local audience.  More and more they are realizing that the ecosystem as a whole will collect comprehensively and only they can collect and share with the scholarly community the things unique to their institution (the research output of the institution and unique collections).  This is the transition </a:t>
            </a:r>
            <a:r>
              <a:rPr lang="en-US" dirty="0" err="1" smtClean="0"/>
              <a:t>Lorcan</a:t>
            </a:r>
            <a:r>
              <a:rPr lang="en-US" dirty="0" smtClean="0"/>
              <a:t> Dempsey</a:t>
            </a:r>
            <a:r>
              <a:rPr lang="en-US" baseline="0" dirty="0" smtClean="0"/>
              <a:t> describes as changing </a:t>
            </a:r>
            <a:r>
              <a:rPr lang="en-US" dirty="0" smtClean="0"/>
              <a:t>from an outside-in approach to a more focused inside-out approach.   </a:t>
            </a:r>
          </a:p>
          <a:p>
            <a:endParaRPr lang="en-US" dirty="0" smtClean="0"/>
          </a:p>
          <a:p>
            <a:endParaRPr lang="en-US" dirty="0" smtClean="0"/>
          </a:p>
          <a:p>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a:t>
            </a:r>
            <a:r>
              <a:rPr lang="en-US" dirty="0" smtClean="0"/>
              <a:t>Libraries continue to provide</a:t>
            </a:r>
            <a:r>
              <a:rPr lang="en-US" baseline="0" dirty="0" smtClean="0"/>
              <a:t> traditional services</a:t>
            </a:r>
          </a:p>
          <a:p>
            <a:r>
              <a:rPr lang="en-US" dirty="0" smtClean="0">
                <a:solidFill>
                  <a:srgbClr val="FF0000"/>
                </a:solidFill>
              </a:rPr>
              <a:t>*</a:t>
            </a:r>
            <a:r>
              <a:rPr lang="en-US" baseline="0" dirty="0" smtClean="0"/>
              <a:t>There are some newer user-facing roles</a:t>
            </a:r>
            <a:endParaRPr lang="en-US" dirty="0" smtClean="0"/>
          </a:p>
          <a:p>
            <a:r>
              <a:rPr lang="en-US" dirty="0" smtClean="0">
                <a:solidFill>
                  <a:srgbClr val="FF0000"/>
                </a:solidFill>
              </a:rPr>
              <a:t>*</a:t>
            </a:r>
            <a:r>
              <a:rPr lang="en-US" dirty="0" smtClean="0"/>
              <a:t>Some familiar processes have become more complex</a:t>
            </a:r>
          </a:p>
          <a:p>
            <a:r>
              <a:rPr lang="en-US" dirty="0" smtClean="0">
                <a:solidFill>
                  <a:srgbClr val="FF0000"/>
                </a:solidFill>
              </a:rPr>
              <a:t>*</a:t>
            </a:r>
            <a:r>
              <a:rPr lang="en-US" dirty="0" smtClean="0"/>
              <a:t>and we have new roles in the larger ecosystem</a:t>
            </a:r>
          </a:p>
          <a:p>
            <a:endParaRPr lang="en-US" dirty="0" smtClean="0"/>
          </a:p>
          <a:p>
            <a:r>
              <a:rPr lang="en-US" dirty="0" smtClean="0"/>
              <a:t>Some key characteristics impacting our role as stewards are the </a:t>
            </a:r>
          </a:p>
          <a:p>
            <a:pPr lvl="1">
              <a:buFont typeface="Arial" pitchFamily="34" charset="0"/>
              <a:buChar char="•"/>
            </a:pPr>
            <a:r>
              <a:rPr lang="en-US" dirty="0" smtClean="0"/>
              <a:t> Increasing volume of content</a:t>
            </a:r>
          </a:p>
          <a:p>
            <a:pPr lvl="1">
              <a:buFont typeface="Arial" pitchFamily="34" charset="0"/>
              <a:buChar char="•"/>
            </a:pPr>
            <a:r>
              <a:rPr lang="en-US" dirty="0" smtClean="0"/>
              <a:t> Increasing diversity and complexity of content, not to mention the challenges in versioning and </a:t>
            </a:r>
            <a:r>
              <a:rPr lang="en-US" dirty="0" err="1" smtClean="0"/>
              <a:t>citeability</a:t>
            </a:r>
            <a:r>
              <a:rPr lang="en-US" dirty="0" smtClean="0"/>
              <a:t> and</a:t>
            </a:r>
          </a:p>
          <a:p>
            <a:pPr lvl="1">
              <a:buFont typeface="Arial" pitchFamily="34" charset="0"/>
              <a:buChar char="•"/>
            </a:pPr>
            <a:r>
              <a:rPr lang="en-US" dirty="0" smtClean="0"/>
              <a:t> Finding our way in the increasingly distributed ecosystem of custodial responsibility</a:t>
            </a:r>
          </a:p>
          <a:p>
            <a:pPr lvl="1">
              <a:buFont typeface="Arial" pitchFamily="34" charset="0"/>
              <a:buChar char="•"/>
            </a:pPr>
            <a:endParaRPr lang="en-US" dirty="0" smtClean="0"/>
          </a:p>
          <a:p>
            <a:pPr lvl="0">
              <a:buFont typeface="Arial" pitchFamily="34" charset="0"/>
              <a:buNone/>
            </a:pPr>
            <a:r>
              <a:rPr lang="en-US" dirty="0" smtClean="0"/>
              <a:t>We’ll discuss these and more throughout</a:t>
            </a:r>
            <a:r>
              <a:rPr lang="en-US" baseline="0" dirty="0" smtClean="0"/>
              <a:t> the workshop.</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picture I’d like you to</a:t>
            </a:r>
            <a:r>
              <a:rPr lang="en-US" baseline="0" dirty="0" smtClean="0"/>
              <a:t> fix into your minds for the day:  The evolving array of stuff to be </a:t>
            </a:r>
            <a:r>
              <a:rPr lang="en-US" baseline="0" dirty="0" err="1" smtClean="0"/>
              <a:t>curated</a:t>
            </a:r>
            <a:r>
              <a:rPr lang="en-US" baseline="0" dirty="0" smtClean="0"/>
              <a:t>; the various combinations of stakeholders and roles, responsibilities, and relationships; and the opportunity to create a whole that is more than the sum of the parts.</a:t>
            </a:r>
          </a:p>
        </p:txBody>
      </p:sp>
      <p:sp>
        <p:nvSpPr>
          <p:cNvPr id="4" name="Slide Number Placeholder 3"/>
          <p:cNvSpPr>
            <a:spLocks noGrp="1"/>
          </p:cNvSpPr>
          <p:nvPr>
            <p:ph type="sldNum" sz="quarter" idx="10"/>
          </p:nvPr>
        </p:nvSpPr>
        <p:spPr/>
        <p:txBody>
          <a:bodyPr/>
          <a:lstStyle/>
          <a:p>
            <a:fld id="{931E8577-7E78-41DF-96AC-A776B0057BB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I want to acknowledge the valuable</a:t>
            </a:r>
            <a:r>
              <a:rPr lang="en-US" baseline="0" dirty="0" smtClean="0"/>
              <a:t> input of the expert reviewers who provided feedback on an earlier version &lt;thanks </a:t>
            </a:r>
            <a:r>
              <a:rPr lang="en-US" baseline="0" dirty="0" err="1" smtClean="0"/>
              <a:t>Natasa</a:t>
            </a:r>
            <a:r>
              <a:rPr lang="en-US" baseline="0" dirty="0" smtClean="0"/>
              <a:t>&gt;</a:t>
            </a:r>
            <a:endParaRPr lang="en-US" dirty="0" smtClean="0"/>
          </a:p>
          <a:p>
            <a:pPr defTabSz="932871">
              <a:defRPr/>
            </a:pPr>
            <a:endParaRPr lang="en-US" dirty="0" smtClean="0"/>
          </a:p>
          <a:p>
            <a:pPr defTabSz="932871">
              <a:defRPr/>
            </a:pPr>
            <a:r>
              <a:rPr lang="en-US" dirty="0" smtClean="0"/>
              <a:t>And to credit Brian Lavoie, who</a:t>
            </a:r>
            <a:r>
              <a:rPr lang="en-US" baseline="0" dirty="0" smtClean="0"/>
              <a:t> led this work in OCLC Research, is the primary author, and allowed me to poach some of his slides.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871">
              <a:defRPr/>
            </a:pPr>
            <a:r>
              <a:rPr lang="en-US" dirty="0" smtClean="0"/>
              <a:t>But first, why did OCLC jump into this fray?  Our motivations were many.</a:t>
            </a:r>
          </a:p>
          <a:p>
            <a:pPr marL="466435" lvl="1" defTabSz="932871">
              <a:buFont typeface="Arial" pitchFamily="34" charset="0"/>
              <a:buChar char="•"/>
              <a:defRPr/>
            </a:pPr>
            <a:r>
              <a:rPr lang="en-US" dirty="0" smtClean="0">
                <a:solidFill>
                  <a:schemeClr val="tx1"/>
                </a:solidFill>
              </a:rPr>
              <a:t>We wanted a common reference point for</a:t>
            </a:r>
            <a:r>
              <a:rPr lang="en-US" baseline="0" dirty="0" smtClean="0">
                <a:solidFill>
                  <a:schemeClr val="tx1"/>
                </a:solidFill>
              </a:rPr>
              <a:t> </a:t>
            </a:r>
            <a:r>
              <a:rPr lang="en-US" dirty="0" smtClean="0">
                <a:solidFill>
                  <a:schemeClr val="tx1"/>
                </a:solidFill>
              </a:rPr>
              <a:t>concepts and terms, which</a:t>
            </a:r>
            <a:r>
              <a:rPr lang="en-US" baseline="0" dirty="0" smtClean="0">
                <a:solidFill>
                  <a:schemeClr val="tx1"/>
                </a:solidFill>
              </a:rPr>
              <a:t> could be used like the OAIS reference model, which really facilitated community discussions about digital preservation.</a:t>
            </a:r>
            <a:endParaRPr lang="en-US" dirty="0" smtClean="0">
              <a:solidFill>
                <a:schemeClr val="tx1"/>
              </a:solidFill>
            </a:endParaRPr>
          </a:p>
          <a:p>
            <a:pPr marL="466435" lvl="1" defTabSz="932871">
              <a:buFont typeface="Arial" pitchFamily="34" charset="0"/>
              <a:buChar char="•"/>
              <a:defRPr/>
            </a:pPr>
            <a:r>
              <a:rPr lang="en-US" dirty="0" smtClean="0">
                <a:solidFill>
                  <a:schemeClr val="tx1"/>
                </a:solidFill>
              </a:rPr>
              <a:t>While many have addressed </a:t>
            </a:r>
            <a:r>
              <a:rPr lang="en-US" i="1" dirty="0" smtClean="0">
                <a:solidFill>
                  <a:schemeClr val="tx1"/>
                </a:solidFill>
              </a:rPr>
              <a:t>aspects</a:t>
            </a:r>
            <a:r>
              <a:rPr lang="en-US" dirty="0" smtClean="0">
                <a:solidFill>
                  <a:schemeClr val="tx1"/>
                </a:solidFill>
              </a:rPr>
              <a:t> </a:t>
            </a:r>
            <a:r>
              <a:rPr lang="en-US" baseline="0" dirty="0" smtClean="0">
                <a:solidFill>
                  <a:schemeClr val="tx1"/>
                </a:solidFill>
              </a:rPr>
              <a:t>of this topic for </a:t>
            </a:r>
            <a:r>
              <a:rPr lang="en-US" i="1" baseline="0" dirty="0" smtClean="0">
                <a:solidFill>
                  <a:schemeClr val="tx1"/>
                </a:solidFill>
              </a:rPr>
              <a:t>particular</a:t>
            </a:r>
            <a:r>
              <a:rPr lang="en-US" baseline="0" dirty="0" smtClean="0">
                <a:solidFill>
                  <a:schemeClr val="tx1"/>
                </a:solidFill>
              </a:rPr>
              <a:t> audiences, we wanted to </a:t>
            </a:r>
            <a:r>
              <a:rPr lang="en-US" dirty="0" smtClean="0">
                <a:solidFill>
                  <a:schemeClr val="tx1"/>
                </a:solidFill>
              </a:rPr>
              <a:t>reduce fragmentation and minimize parts </a:t>
            </a:r>
            <a:r>
              <a:rPr lang="en-US" baseline="0" dirty="0" smtClean="0">
                <a:solidFill>
                  <a:schemeClr val="tx1"/>
                </a:solidFill>
              </a:rPr>
              <a:t>being examined in isolation.  The framework encompasses the big picture </a:t>
            </a:r>
            <a:r>
              <a:rPr lang="en-US" dirty="0" smtClean="0">
                <a:solidFill>
                  <a:schemeClr val="tx1"/>
                </a:solidFill>
              </a:rPr>
              <a:t>view of the scholarly record, with general</a:t>
            </a:r>
            <a:r>
              <a:rPr lang="en-US" baseline="0" dirty="0" smtClean="0">
                <a:solidFill>
                  <a:schemeClr val="tx1"/>
                </a:solidFill>
              </a:rPr>
              <a:t> </a:t>
            </a:r>
            <a:r>
              <a:rPr lang="en-US" dirty="0" smtClean="0">
                <a:solidFill>
                  <a:schemeClr val="tx1"/>
                </a:solidFill>
              </a:rPr>
              <a:t>categories of material and high-level stakeholder roles</a:t>
            </a:r>
            <a:r>
              <a:rPr lang="en-US" baseline="0" dirty="0" smtClean="0">
                <a:solidFill>
                  <a:schemeClr val="tx1"/>
                </a:solidFill>
              </a:rPr>
              <a:t>. </a:t>
            </a:r>
            <a:endParaRPr lang="en-US" dirty="0" smtClean="0">
              <a:solidFill>
                <a:schemeClr val="tx1"/>
              </a:solidFill>
            </a:endParaRPr>
          </a:p>
          <a:p>
            <a:pPr lvl="1">
              <a:buFont typeface="Arial" pitchFamily="34" charset="0"/>
              <a:buChar char="•"/>
            </a:pPr>
            <a:r>
              <a:rPr lang="en-US" baseline="0" dirty="0" smtClean="0">
                <a:solidFill>
                  <a:schemeClr val="tx1"/>
                </a:solidFill>
              </a:rPr>
              <a:t>We hoped it would </a:t>
            </a:r>
            <a:r>
              <a:rPr lang="en-US" dirty="0" smtClean="0">
                <a:solidFill>
                  <a:schemeClr val="tx1"/>
                </a:solidFill>
              </a:rPr>
              <a:t>be of practical use in cross-disciplinary and cross-domain conversations, to help organize, support, and even drive discussions about the evolving scholarly record.</a:t>
            </a:r>
          </a:p>
          <a:p>
            <a:pPr lvl="1">
              <a:buFont typeface="Arial" pitchFamily="34" charset="0"/>
              <a:buChar char="•"/>
            </a:pPr>
            <a:r>
              <a:rPr lang="en-US" dirty="0" smtClean="0">
                <a:solidFill>
                  <a:schemeClr val="tx1"/>
                </a:solidFill>
              </a:rPr>
              <a:t>We aspired</a:t>
            </a:r>
            <a:r>
              <a:rPr lang="en-US" baseline="0" dirty="0" smtClean="0">
                <a:solidFill>
                  <a:schemeClr val="tx1"/>
                </a:solidFill>
              </a:rPr>
              <a:t> to e</a:t>
            </a:r>
            <a:r>
              <a:rPr lang="en-US" dirty="0" smtClean="0">
                <a:solidFill>
                  <a:schemeClr val="tx1"/>
                </a:solidFill>
              </a:rPr>
              <a:t>quip libraries, scholars, funders, publishers, scholarly societies, and so on, with a resource for strategic planning</a:t>
            </a:r>
          </a:p>
          <a:p>
            <a:pPr lvl="0">
              <a:buFont typeface="Arial" pitchFamily="34" charset="0"/>
              <a:buNone/>
            </a:pPr>
            <a:r>
              <a:rPr lang="en-US" dirty="0" smtClean="0">
                <a:solidFill>
                  <a:schemeClr val="tx1"/>
                </a:solidFill>
              </a:rPr>
              <a:t>That’s a lot of aspirations.  One of the</a:t>
            </a:r>
            <a:r>
              <a:rPr lang="en-US" baseline="0" dirty="0" smtClean="0">
                <a:solidFill>
                  <a:schemeClr val="tx1"/>
                </a:solidFill>
              </a:rPr>
              <a:t> outcomes of </a:t>
            </a:r>
            <a:r>
              <a:rPr lang="en-US" baseline="0" dirty="0" err="1" smtClean="0">
                <a:solidFill>
                  <a:schemeClr val="tx1"/>
                </a:solidFill>
              </a:rPr>
              <a:t>thid</a:t>
            </a:r>
            <a:r>
              <a:rPr lang="en-US" baseline="0" dirty="0" smtClean="0">
                <a:solidFill>
                  <a:schemeClr val="tx1"/>
                </a:solidFill>
              </a:rPr>
              <a:t> workshop will be getting a sense of how useful it is.</a:t>
            </a:r>
          </a:p>
          <a:p>
            <a:pPr lvl="0">
              <a:buFont typeface="Arial" pitchFamily="34" charset="0"/>
              <a:buNone/>
            </a:pPr>
            <a:endParaRPr lang="en-US" dirty="0" smtClean="0">
              <a:solidFill>
                <a:schemeClr val="tx1"/>
              </a:solidFill>
            </a:endParaRPr>
          </a:p>
          <a:p>
            <a:pPr defTabSz="932871">
              <a:defRPr/>
            </a:pPr>
            <a:r>
              <a:rPr lang="en-US" baseline="0" dirty="0" smtClean="0">
                <a:solidFill>
                  <a:schemeClr val="tx1"/>
                </a:solidFill>
              </a:rPr>
              <a:t>I want to be clear that this work does not attempt to describe scholarly </a:t>
            </a:r>
            <a:r>
              <a:rPr lang="en-US" i="1" baseline="0" dirty="0" smtClean="0">
                <a:solidFill>
                  <a:schemeClr val="tx1"/>
                </a:solidFill>
              </a:rPr>
              <a:t>processes</a:t>
            </a:r>
            <a:r>
              <a:rPr lang="en-US" baseline="0" dirty="0" smtClean="0">
                <a:solidFill>
                  <a:schemeClr val="tx1"/>
                </a:solidFill>
              </a:rPr>
              <a:t> nor encompass scholarly </a:t>
            </a:r>
            <a:r>
              <a:rPr lang="en-US" i="1" baseline="0" dirty="0" smtClean="0">
                <a:solidFill>
                  <a:schemeClr val="tx1"/>
                </a:solidFill>
              </a:rPr>
              <a:t>communication</a:t>
            </a:r>
            <a:r>
              <a:rPr lang="en-US" i="0" baseline="0" dirty="0" smtClean="0">
                <a:solidFill>
                  <a:schemeClr val="tx1"/>
                </a:solidFill>
              </a:rPr>
              <a:t>; there is substantial work in these areas, including that by Ross Atkinson, Brian </a:t>
            </a:r>
            <a:r>
              <a:rPr lang="en-US" i="0" baseline="0" dirty="0" err="1" smtClean="0">
                <a:solidFill>
                  <a:schemeClr val="tx1"/>
                </a:solidFill>
              </a:rPr>
              <a:t>Schottlaender</a:t>
            </a:r>
            <a:r>
              <a:rPr lang="en-US" i="0" baseline="0" dirty="0" smtClean="0">
                <a:solidFill>
                  <a:schemeClr val="tx1"/>
                </a:solidFill>
              </a:rPr>
              <a:t>, and our own Herbert Van de </a:t>
            </a:r>
            <a:r>
              <a:rPr lang="en-US" i="0" baseline="0" dirty="0" err="1" smtClean="0">
                <a:solidFill>
                  <a:schemeClr val="tx1"/>
                </a:solidFill>
              </a:rPr>
              <a:t>Sompel</a:t>
            </a:r>
            <a:r>
              <a:rPr lang="en-US" i="0" baseline="0" dirty="0" smtClean="0">
                <a:solidFill>
                  <a:schemeClr val="tx1"/>
                </a:solidFill>
              </a:rPr>
              <a:t>. </a:t>
            </a:r>
            <a:r>
              <a:rPr lang="en-US" baseline="0" dirty="0" smtClean="0">
                <a:solidFill>
                  <a:srgbClr val="C00000"/>
                </a:solidFill>
              </a:rPr>
              <a:t>*</a:t>
            </a:r>
            <a:r>
              <a:rPr lang="en-US" i="0" baseline="0" dirty="0" smtClean="0">
                <a:solidFill>
                  <a:schemeClr val="tx1"/>
                </a:solidFill>
              </a:rPr>
              <a:t>The framework </a:t>
            </a:r>
            <a:r>
              <a:rPr lang="en-US" baseline="0" dirty="0" smtClean="0">
                <a:solidFill>
                  <a:schemeClr val="tx1"/>
                </a:solidFill>
              </a:rPr>
              <a:t>focuses on the “stuff” or the units of communication that become part of the record -- and, for </a:t>
            </a:r>
            <a:r>
              <a:rPr lang="en-US" i="1" baseline="0" dirty="0" smtClean="0">
                <a:solidFill>
                  <a:schemeClr val="tx1"/>
                </a:solidFill>
              </a:rPr>
              <a:t>our</a:t>
            </a:r>
            <a:r>
              <a:rPr lang="en-US" baseline="0" dirty="0" smtClean="0">
                <a:solidFill>
                  <a:schemeClr val="tx1"/>
                </a:solidFill>
              </a:rPr>
              <a:t> purposes, how that stuff will be stewarded going forward.</a:t>
            </a:r>
            <a:endParaRPr lang="en-US" dirty="0" smtClean="0">
              <a:solidFill>
                <a:schemeClr val="tx1"/>
              </a:solidFill>
            </a:endParaRPr>
          </a:p>
          <a:p>
            <a:pPr lvl="0">
              <a:buFont typeface="Arial" pitchFamily="34" charset="0"/>
              <a:buNone/>
            </a:pPr>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[animated]</a:t>
            </a:r>
            <a:r>
              <a:rPr lang="en-US" baseline="0" dirty="0" smtClean="0"/>
              <a:t>  </a:t>
            </a:r>
            <a:r>
              <a:rPr lang="en-US" dirty="0" smtClean="0"/>
              <a:t>What does the scholarly record look like?  The majority to date has looked like this, but increasingly we’re seeing </a:t>
            </a:r>
            <a:r>
              <a:rPr lang="en-US" dirty="0" smtClean="0">
                <a:solidFill>
                  <a:srgbClr val="FF0000"/>
                </a:solidFill>
              </a:rPr>
              <a:t>*</a:t>
            </a:r>
            <a:r>
              <a:rPr lang="en-US" dirty="0" smtClean="0"/>
              <a:t>data and </a:t>
            </a:r>
            <a:r>
              <a:rPr lang="en-US" dirty="0" smtClean="0">
                <a:solidFill>
                  <a:srgbClr val="FF0000"/>
                </a:solidFill>
              </a:rPr>
              <a:t>*</a:t>
            </a:r>
            <a:r>
              <a:rPr lang="en-US" dirty="0" smtClean="0"/>
              <a:t>presentations and </a:t>
            </a:r>
            <a:r>
              <a:rPr lang="en-US" dirty="0" smtClean="0">
                <a:solidFill>
                  <a:srgbClr val="FF0000"/>
                </a:solidFill>
              </a:rPr>
              <a:t>*</a:t>
            </a:r>
            <a:r>
              <a:rPr lang="en-US" dirty="0" smtClean="0"/>
              <a:t>social media and </a:t>
            </a:r>
            <a:r>
              <a:rPr lang="en-US" dirty="0" smtClean="0">
                <a:solidFill>
                  <a:srgbClr val="FF0000"/>
                </a:solidFill>
              </a:rPr>
              <a:t>*</a:t>
            </a:r>
            <a:r>
              <a:rPr lang="en-US" dirty="0" smtClean="0"/>
              <a:t>blogs and </a:t>
            </a:r>
            <a:r>
              <a:rPr lang="en-US" dirty="0" smtClean="0">
                <a:solidFill>
                  <a:srgbClr val="FF0000"/>
                </a:solidFill>
              </a:rPr>
              <a:t>*</a:t>
            </a:r>
            <a:r>
              <a:rPr lang="en-US" dirty="0" smtClean="0"/>
              <a:t>human observations and </a:t>
            </a:r>
            <a:r>
              <a:rPr lang="en-US" dirty="0" smtClean="0">
                <a:solidFill>
                  <a:srgbClr val="FF0000"/>
                </a:solidFill>
              </a:rPr>
              <a:t>*</a:t>
            </a:r>
            <a:r>
              <a:rPr lang="en-US" dirty="0" smtClean="0"/>
              <a:t>sensor data and </a:t>
            </a:r>
            <a:r>
              <a:rPr lang="en-US" dirty="0" smtClean="0">
                <a:solidFill>
                  <a:srgbClr val="FF0000"/>
                </a:solidFill>
              </a:rPr>
              <a:t>*</a:t>
            </a:r>
            <a:r>
              <a:rPr lang="en-US" dirty="0" smtClean="0"/>
              <a:t>code and</a:t>
            </a:r>
            <a:r>
              <a:rPr lang="en-US" baseline="0" dirty="0" smtClean="0"/>
              <a:t> </a:t>
            </a:r>
            <a:r>
              <a:rPr lang="en-US" dirty="0" smtClean="0">
                <a:solidFill>
                  <a:srgbClr val="FF0000"/>
                </a:solidFill>
              </a:rPr>
              <a:t>*</a:t>
            </a:r>
            <a:r>
              <a:rPr lang="en-US" dirty="0" smtClean="0"/>
              <a:t>algorithms </a:t>
            </a:r>
            <a:r>
              <a:rPr lang="en-US" baseline="0" dirty="0" smtClean="0"/>
              <a:t>and </a:t>
            </a:r>
            <a:r>
              <a:rPr lang="en-US" dirty="0" smtClean="0">
                <a:solidFill>
                  <a:srgbClr val="FF0000"/>
                </a:solidFill>
              </a:rPr>
              <a:t>*</a:t>
            </a:r>
            <a:r>
              <a:rPr lang="en-US" dirty="0" smtClean="0"/>
              <a:t>visualizations.</a:t>
            </a:r>
          </a:p>
          <a:p>
            <a:endParaRPr lang="en-US" dirty="0" smtClean="0"/>
          </a:p>
          <a:p>
            <a:r>
              <a:rPr lang="en-US" sz="800" dirty="0" smtClean="0"/>
              <a:t>http://www.istockphoto.com/stock-illustration-16163206-books-and-magazines.php?st=34928b1</a:t>
            </a:r>
          </a:p>
          <a:p>
            <a:r>
              <a:rPr lang="en-US" sz="800" dirty="0" smtClean="0"/>
              <a:t>http://commons.wikimedia.org/wiki/File:Screenshot-spreadsheet.png  GNU GPL</a:t>
            </a:r>
          </a:p>
          <a:p>
            <a:r>
              <a:rPr lang="en-US" sz="800" dirty="0" smtClean="0"/>
              <a:t>http://commons.wikimedia.org/wiki/File:Very-active-users-article-count-ratio.png PD</a:t>
            </a:r>
          </a:p>
          <a:p>
            <a:r>
              <a:rPr lang="en-US" sz="800" dirty="0" smtClean="0"/>
              <a:t>http://commons.wikimedia.org/wiki/File:EPICA_delta_D_plot.svg PD</a:t>
            </a:r>
          </a:p>
          <a:p>
            <a:r>
              <a:rPr lang="en-US" sz="800" dirty="0" smtClean="0"/>
              <a:t>http://commons.wikimedia.org/wiki/File:PSM_V75_D424_Astronomical_observations_broken_down_to_quantity_and_number_of_days.png PD</a:t>
            </a:r>
          </a:p>
          <a:p>
            <a:r>
              <a:rPr lang="en-US" sz="800" dirty="0" smtClean="0"/>
              <a:t>http://commons.wikimedia.org/wiki/File:Python.png PD</a:t>
            </a:r>
          </a:p>
          <a:p>
            <a:r>
              <a:rPr lang="en-US" sz="800" dirty="0" smtClean="0"/>
              <a:t>http://commons.wikimedia.org/wiki/File:CSMACD-Algorithm.svg PD</a:t>
            </a:r>
          </a:p>
          <a:p>
            <a:r>
              <a:rPr lang="en-US" sz="800" dirty="0" smtClean="0"/>
              <a:t>http://commons.wikimedia.org/wiki/File:US_Navy_040605-N-6633C-002_Commander_Naval_Reserve_Force,_Vice_Adm._John_G._Cotton,_is_silhouetted_in_front_of_a_Powerpoint_slide_mapping_out_the_Naval_Reserve_Force%27s_future.jpg  PD</a:t>
            </a:r>
          </a:p>
          <a:p>
            <a:r>
              <a:rPr lang="en-US" sz="800" dirty="0" smtClean="0"/>
              <a:t>http://www.ncdc.noaa.gov/ PD</a:t>
            </a:r>
          </a:p>
          <a:p>
            <a:r>
              <a:rPr lang="en-US" sz="800" dirty="0" smtClean="0"/>
              <a:t>http://upload.wikimedia.org/wikipedia/commons/7/70/A_screenshot_of_the_front_page_of_the_Marshall_Center%27s_Techne_blog_is_taken_in_Garmisch-Partenkirchen%2C_Germany%2C_June_2%2C_2013_130602-D-SK857-724.jpg </a:t>
            </a:r>
            <a:r>
              <a:rPr lang="en-US" dirty="0" smtClean="0"/>
              <a:t>PD</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tx1"/>
                </a:solidFill>
              </a:rPr>
              <a:t>Those viewing the scholarly record will see the portions pertinent to their purpose.</a:t>
            </a:r>
          </a:p>
          <a:p>
            <a:r>
              <a:rPr lang="en-US" b="1" dirty="0" smtClean="0">
                <a:solidFill>
                  <a:schemeClr val="tx1"/>
                </a:solidFill>
              </a:rPr>
              <a:t>For Researchers:  </a:t>
            </a:r>
            <a:r>
              <a:rPr lang="en-US" dirty="0" smtClean="0">
                <a:solidFill>
                  <a:schemeClr val="tx1"/>
                </a:solidFill>
              </a:rPr>
              <a:t>The scholarly record likely includes data and tools</a:t>
            </a:r>
          </a:p>
          <a:p>
            <a:r>
              <a:rPr lang="en-US" b="1" dirty="0" smtClean="0">
                <a:solidFill>
                  <a:schemeClr val="tx1"/>
                </a:solidFill>
              </a:rPr>
              <a:t>For certain Faculty:</a:t>
            </a:r>
            <a:r>
              <a:rPr lang="en-US" dirty="0" smtClean="0">
                <a:solidFill>
                  <a:schemeClr val="tx1"/>
                </a:solidFill>
              </a:rPr>
              <a:t> The scholarly record might be limited to peer-reviewed, high impact journals</a:t>
            </a:r>
          </a:p>
          <a:p>
            <a:r>
              <a:rPr lang="en-US" b="1" dirty="0" smtClean="0">
                <a:solidFill>
                  <a:schemeClr val="tx1"/>
                </a:solidFill>
              </a:rPr>
              <a:t>For some Publishers: </a:t>
            </a:r>
            <a:r>
              <a:rPr lang="en-US" dirty="0" smtClean="0">
                <a:solidFill>
                  <a:schemeClr val="tx1"/>
                </a:solidFill>
              </a:rPr>
              <a:t>The scholarly record might be fairly traditional:  books and journal articles, though they are increasingly electronic</a:t>
            </a:r>
          </a:p>
          <a:p>
            <a:r>
              <a:rPr lang="en-US" b="1" dirty="0" smtClean="0">
                <a:solidFill>
                  <a:schemeClr val="tx1"/>
                </a:solidFill>
              </a:rPr>
              <a:t>For Librarians and archivists: </a:t>
            </a:r>
            <a:r>
              <a:rPr lang="en-US" dirty="0" smtClean="0">
                <a:solidFill>
                  <a:schemeClr val="tx1"/>
                </a:solidFill>
              </a:rPr>
              <a:t>The scholarly record is what we’ve tended in the past and are grappling with now -- and the relations needed to be built with myriad other stakeholders</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chemeClr val="tx1"/>
                </a:solidFill>
              </a:rPr>
              <a:t>In all cases, it is clear that</a:t>
            </a:r>
          </a:p>
          <a:p>
            <a:pPr>
              <a:buFont typeface="Arial" pitchFamily="34" charset="0"/>
              <a:buChar char="•"/>
            </a:pPr>
            <a:r>
              <a:rPr lang="en-US" dirty="0" smtClean="0">
                <a:solidFill>
                  <a:schemeClr val="tx1"/>
                </a:solidFill>
              </a:rPr>
              <a:t>Formats are shifting – from print-based to digital and networked</a:t>
            </a:r>
          </a:p>
          <a:p>
            <a:pPr>
              <a:buFont typeface="Arial" pitchFamily="34" charset="0"/>
              <a:buChar char="•"/>
            </a:pPr>
            <a:r>
              <a:rPr lang="en-US" dirty="0" smtClean="0">
                <a:solidFill>
                  <a:schemeClr val="tx1"/>
                </a:solidFill>
              </a:rPr>
              <a:t>Boundaries are blurring – it’s not just articles and monographs, but it’s also data, computer models, blogs, and so on.</a:t>
            </a:r>
          </a:p>
          <a:p>
            <a:pPr>
              <a:buFont typeface="Arial" pitchFamily="34" charset="0"/>
              <a:buChar char="•"/>
            </a:pPr>
            <a:r>
              <a:rPr lang="en-US" dirty="0" smtClean="0">
                <a:solidFill>
                  <a:schemeClr val="tx1"/>
                </a:solidFill>
              </a:rPr>
              <a:t>The characteristics  are changing – from being static, formal, and outcome-focused to being dynamic, and blending formal &amp; informal, with more focus on process, </a:t>
            </a:r>
            <a:r>
              <a:rPr lang="en-US" dirty="0" err="1" smtClean="0">
                <a:solidFill>
                  <a:schemeClr val="tx1"/>
                </a:solidFill>
              </a:rPr>
              <a:t>replicability</a:t>
            </a:r>
            <a:r>
              <a:rPr lang="en-US" dirty="0" smtClean="0">
                <a:solidFill>
                  <a:schemeClr val="tx1"/>
                </a:solidFill>
              </a:rPr>
              <a:t>, and “leveragability”</a:t>
            </a:r>
          </a:p>
          <a:p>
            <a:pPr>
              <a:buFont typeface="Arial" pitchFamily="34" charset="0"/>
              <a:buChar char="•"/>
            </a:pPr>
            <a:r>
              <a:rPr lang="en-US" dirty="0" smtClean="0">
                <a:solidFill>
                  <a:schemeClr val="tx1"/>
                </a:solidFill>
              </a:rPr>
              <a:t>Stakeholder roles are reconfiguring – generating new paths in the scholarly “supply chain” </a:t>
            </a:r>
          </a:p>
          <a:p>
            <a:pPr lvl="0"/>
            <a:r>
              <a:rPr lang="en-US" dirty="0" smtClean="0">
                <a:solidFill>
                  <a:schemeClr val="tx1"/>
                </a:solidFill>
              </a:rPr>
              <a:t>These are not incremental changes and they require more than an incremental response</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solidFill>
                  <a:schemeClr val="tx1"/>
                </a:solidFill>
              </a:rPr>
              <a:t>Here is the heart of the framework – and at the center is what has traditionally been the payload, research outcomes.</a:t>
            </a:r>
          </a:p>
          <a:p>
            <a:r>
              <a:rPr lang="en-US" dirty="0" smtClean="0">
                <a:solidFill>
                  <a:schemeClr val="tx1"/>
                </a:solidFill>
              </a:rPr>
              <a:t>The framework conceptualizes the new scholarly record as having greater emphasis on context (process &amp; aftermath), not just focused on outcomes.  It is a deeper and more complete record of scholarly inquiry.</a:t>
            </a:r>
          </a:p>
          <a:p>
            <a:endParaRPr lang="en-US" dirty="0" smtClean="0">
              <a:solidFill>
                <a:schemeClr val="tx1"/>
              </a:solidFill>
            </a:endParaRPr>
          </a:p>
          <a:p>
            <a:r>
              <a:rPr lang="en-US" dirty="0" smtClean="0">
                <a:solidFill>
                  <a:schemeClr val="tx1"/>
                </a:solidFill>
              </a:rPr>
              <a:t>[Walk around</a:t>
            </a:r>
            <a:r>
              <a:rPr lang="en-US" baseline="0" dirty="0" smtClean="0">
                <a:solidFill>
                  <a:schemeClr val="tx1"/>
                </a:solidFill>
              </a:rPr>
              <a:t> the framework]</a:t>
            </a:r>
          </a:p>
          <a:p>
            <a:r>
              <a:rPr lang="en-US" baseline="0" dirty="0" smtClean="0">
                <a:solidFill>
                  <a:schemeClr val="tx1"/>
                </a:solidFill>
              </a:rPr>
              <a:t>Upper/Process 	Method – lab notebooks, computer models, protocols</a:t>
            </a:r>
          </a:p>
          <a:p>
            <a:r>
              <a:rPr lang="en-US" baseline="0" dirty="0" smtClean="0">
                <a:solidFill>
                  <a:schemeClr val="tx1"/>
                </a:solidFill>
              </a:rPr>
              <a:t>		Evidence – datasets, primary source documents, survey results</a:t>
            </a:r>
          </a:p>
          <a:p>
            <a:r>
              <a:rPr lang="en-US" baseline="0" dirty="0" smtClean="0">
                <a:solidFill>
                  <a:schemeClr val="tx1"/>
                </a:solidFill>
              </a:rPr>
              <a:t>		Discussion – proposal reviews, preprints, conference presentations </a:t>
            </a:r>
          </a:p>
          <a:p>
            <a:r>
              <a:rPr lang="en-US" baseline="0" dirty="0" smtClean="0">
                <a:solidFill>
                  <a:schemeClr val="tx1"/>
                </a:solidFill>
              </a:rPr>
              <a:t>Outcomes still include articles and monographs, but also simulations, performances, and a growing variety of other “end products”</a:t>
            </a:r>
          </a:p>
          <a:p>
            <a:r>
              <a:rPr lang="en-US" baseline="0" dirty="0" smtClean="0">
                <a:solidFill>
                  <a:schemeClr val="tx1"/>
                </a:solidFill>
              </a:rPr>
              <a:t>Lower/Aftermath	We see Discussion again – this time after the fact: reviews, commentary, online exchanges</a:t>
            </a:r>
          </a:p>
          <a:p>
            <a:r>
              <a:rPr lang="en-US" baseline="0" dirty="0" smtClean="0">
                <a:solidFill>
                  <a:schemeClr val="tx1"/>
                </a:solidFill>
              </a:rPr>
              <a:t>		Revision – can include the provision of additional findings, corrections, and clarifications</a:t>
            </a:r>
          </a:p>
          <a:p>
            <a:r>
              <a:rPr lang="en-US" baseline="0" dirty="0" smtClean="0">
                <a:solidFill>
                  <a:schemeClr val="tx1"/>
                </a:solidFill>
              </a:rPr>
              <a:t>		Reuse – might involve summaries, conference presentations, and popular media versions, </a:t>
            </a:r>
            <a:endParaRPr lang="en-US" dirty="0" smtClean="0">
              <a:solidFill>
                <a:schemeClr val="tx1"/>
              </a:solidFill>
            </a:endParaRPr>
          </a:p>
          <a:p>
            <a:r>
              <a:rPr lang="en-US" dirty="0" smtClean="0">
                <a:solidFill>
                  <a:schemeClr val="tx1"/>
                </a:solidFill>
              </a:rPr>
              <a:t>Nothing is fixed.  For</a:t>
            </a:r>
            <a:r>
              <a:rPr lang="en-US" baseline="0" dirty="0" smtClean="0">
                <a:solidFill>
                  <a:schemeClr val="tx1"/>
                </a:solidFill>
              </a:rPr>
              <a:t> example, i</a:t>
            </a:r>
            <a:r>
              <a:rPr lang="en-US" dirty="0" smtClean="0">
                <a:solidFill>
                  <a:schemeClr val="tx1"/>
                </a:solidFill>
              </a:rPr>
              <a:t>n some fields, a conference presentation may</a:t>
            </a:r>
            <a:r>
              <a:rPr lang="en-US" baseline="0" dirty="0" smtClean="0">
                <a:solidFill>
                  <a:schemeClr val="tx1"/>
                </a:solidFill>
              </a:rPr>
              <a:t> be the outcome, in others it is used to inform the outcome, and in others it may amplify the outcome to reach new audiences.</a:t>
            </a:r>
          </a:p>
          <a:p>
            <a:endParaRPr lang="en-US" dirty="0" smtClean="0">
              <a:solidFill>
                <a:schemeClr val="tx1"/>
              </a:solidFill>
            </a:endParaRPr>
          </a:p>
          <a:p>
            <a:r>
              <a:rPr lang="en-US" dirty="0" smtClean="0">
                <a:solidFill>
                  <a:schemeClr val="tx1"/>
                </a:solidFill>
              </a:rPr>
              <a:t>These framework components are not new nor</a:t>
            </a:r>
            <a:r>
              <a:rPr lang="en-US" baseline="0" dirty="0" smtClean="0">
                <a:solidFill>
                  <a:schemeClr val="tx1"/>
                </a:solidFill>
              </a:rPr>
              <a:t> are they </a:t>
            </a:r>
            <a:r>
              <a:rPr lang="en-US" dirty="0" smtClean="0">
                <a:solidFill>
                  <a:schemeClr val="tx1"/>
                </a:solidFill>
              </a:rPr>
              <a:t>“suddenly important” but they have yet to be formalized into the scholarly record through systematic collection, </a:t>
            </a:r>
            <a:r>
              <a:rPr lang="en-US" dirty="0" err="1" smtClean="0">
                <a:solidFill>
                  <a:schemeClr val="tx1"/>
                </a:solidFill>
              </a:rPr>
              <a:t>referenceability</a:t>
            </a:r>
            <a:r>
              <a:rPr lang="en-US" dirty="0" smtClean="0">
                <a:solidFill>
                  <a:schemeClr val="tx1"/>
                </a:solidFill>
              </a:rPr>
              <a:t>, and accessibility.</a:t>
            </a:r>
          </a:p>
          <a:p>
            <a:pPr>
              <a:buNone/>
            </a:pPr>
            <a:endParaRPr lang="en-US" sz="800" dirty="0" smtClean="0">
              <a:solidFill>
                <a:schemeClr val="tx1"/>
              </a:solidFill>
            </a:endParaRPr>
          </a:p>
          <a:p>
            <a:r>
              <a:rPr lang="en-US" dirty="0" smtClean="0">
                <a:solidFill>
                  <a:schemeClr val="tx1"/>
                </a:solidFill>
              </a:rPr>
              <a:t>As ever, prior work is the foundation of future inquiry.  The scholarly record itself is input to new research</a:t>
            </a:r>
          </a:p>
          <a:p>
            <a:pPr>
              <a:buNone/>
            </a:pPr>
            <a:endParaRPr lang="en-US" sz="800" dirty="0" smtClean="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will be different</a:t>
            </a:r>
            <a:r>
              <a:rPr lang="en-US" baseline="0" dirty="0" smtClean="0"/>
              <a:t> examples f</a:t>
            </a:r>
            <a:r>
              <a:rPr lang="en-US" dirty="0" smtClean="0"/>
              <a:t>or different people -- </a:t>
            </a:r>
            <a:r>
              <a:rPr lang="en-US" baseline="0" dirty="0" smtClean="0"/>
              <a:t>and the same examples can occur in different parts of the framework, depending on who is using it and for what purpose.</a:t>
            </a:r>
          </a:p>
          <a:p>
            <a:endParaRPr lang="en-US" baseline="0" dirty="0" smtClean="0"/>
          </a:p>
          <a:p>
            <a:r>
              <a:rPr lang="en-US" baseline="0" dirty="0" smtClean="0"/>
              <a:t>Many of these examples represent places rather than the stuff.  Some places are part of the research workflow and others may be about access – and they are certainly not all offering preservation. How do we sort out who are the serious stewards?  What kinds of relationships do we need with those who are?  AND perhaps more importantly, with those who are not.</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take a look at the stakeholder roles in this evolving ecosystem</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a:t>
            </a:r>
            <a:r>
              <a:rPr lang="en-US" dirty="0" smtClean="0"/>
              <a:t>raditional print configuration had well-defined roles and flow:</a:t>
            </a:r>
          </a:p>
          <a:p>
            <a:endParaRPr lang="en-US" dirty="0" smtClean="0"/>
          </a:p>
          <a:p>
            <a:r>
              <a:rPr lang="en-US" dirty="0" smtClean="0"/>
              <a:t>Researchers</a:t>
            </a:r>
            <a:r>
              <a:rPr lang="en-US" baseline="0" dirty="0" smtClean="0"/>
              <a:t> or authors create.  Publishers fix the outcomes intellectually, physically, and legally.   Libraries and archives select, organize, preserve and provide access to the outcomes. Researchers, faculty, and students use the outcomes.</a:t>
            </a:r>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smtClean="0">
                <a:solidFill>
                  <a:schemeClr val="tx1"/>
                </a:solidFill>
                <a:latin typeface="Open Sans" pitchFamily="34" charset="0"/>
                <a:ea typeface="Open Sans" pitchFamily="34" charset="0"/>
                <a:cs typeface="Open Sans" pitchFamily="34" charset="0"/>
              </a:rPr>
              <a:t>©2014 OCLC.</a:t>
            </a:r>
            <a:r>
              <a:rPr lang="en-US" sz="800" kern="1200" baseline="0" smtClean="0">
                <a:solidFill>
                  <a:schemeClr val="tx1"/>
                </a:solidFill>
                <a:latin typeface="Open Sans" pitchFamily="34" charset="0"/>
                <a:ea typeface="Open Sans" pitchFamily="34" charset="0"/>
                <a:cs typeface="Open Sans" pitchFamily="34" charset="0"/>
              </a:rPr>
              <a:t> </a:t>
            </a:r>
            <a:r>
              <a:rPr lang="en-US" sz="800" smtClean="0">
                <a:solidFill>
                  <a:schemeClr val="tx1"/>
                </a:solidFill>
                <a:latin typeface="Open Sans" pitchFamily="34" charset="0"/>
                <a:ea typeface="Open Sans" pitchFamily="34" charset="0"/>
                <a:cs typeface="Open Sans" pitchFamily="34" charset="0"/>
              </a:rPr>
              <a:t>This work is licensed</a:t>
            </a:r>
            <a:r>
              <a:rPr lang="en-US" sz="800" baseline="0" smtClean="0">
                <a:solidFill>
                  <a:schemeClr val="tx1"/>
                </a:solidFill>
                <a:latin typeface="Open Sans" pitchFamily="34" charset="0"/>
                <a:ea typeface="Open Sans" pitchFamily="34" charset="0"/>
                <a:cs typeface="Open Sans" pitchFamily="34" charset="0"/>
              </a:rPr>
              <a:t> under a Creative Commons Attribution 3.0 </a:t>
            </a:r>
            <a:r>
              <a:rPr lang="en-US" sz="800" baseline="0" err="1" smtClean="0">
                <a:solidFill>
                  <a:schemeClr val="tx1"/>
                </a:solidFill>
                <a:latin typeface="Open Sans" pitchFamily="34" charset="0"/>
                <a:ea typeface="Open Sans" pitchFamily="34" charset="0"/>
                <a:cs typeface="Open Sans" pitchFamily="34" charset="0"/>
              </a:rPr>
              <a:t>Unported</a:t>
            </a:r>
            <a:r>
              <a:rPr lang="en-US" sz="800" baseline="0" smtClean="0">
                <a:solidFill>
                  <a:schemeClr val="tx1"/>
                </a:solidFill>
                <a:latin typeface="Open Sans" pitchFamily="34" charset="0"/>
                <a:ea typeface="Open Sans" pitchFamily="34" charset="0"/>
                <a:cs typeface="Open Sans" pitchFamily="34" charset="0"/>
              </a:rPr>
              <a:t> License. </a:t>
            </a:r>
            <a:r>
              <a:rPr lang="en-US" sz="800" kern="120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smtClean="0">
                <a:solidFill>
                  <a:schemeClr val="tx1"/>
                </a:solidFill>
                <a:latin typeface="Open Sans" charset="0"/>
                <a:ea typeface="Open Sans" charset="0"/>
                <a:cs typeface="Open Sans" charset="0"/>
                <a:hlinkClick r:id="rId4"/>
              </a:rPr>
              <a:t>http</a:t>
            </a:r>
            <a:r>
              <a:rPr lang="en-US" sz="800" u="sng" kern="1200" smtClean="0">
                <a:solidFill>
                  <a:schemeClr val="bg1"/>
                </a:solidFill>
                <a:latin typeface="Open Sans" charset="0"/>
                <a:ea typeface="Open Sans" charset="0"/>
                <a:cs typeface="Open Sans" charset="0"/>
                <a:hlinkClick r:id="rId4"/>
              </a:rPr>
              <a:t>://</a:t>
            </a:r>
            <a:r>
              <a:rPr lang="en-US" sz="800" u="sng" kern="1200" smtClean="0">
                <a:solidFill>
                  <a:schemeClr val="tx1"/>
                </a:solidFill>
                <a:latin typeface="Open Sans" charset="0"/>
                <a:ea typeface="Open Sans" charset="0"/>
                <a:cs typeface="Open Sans" charset="0"/>
                <a:hlinkClick r:id="rId4"/>
              </a:rPr>
              <a:t>creativecommons.org/licenses/by/3.0/</a:t>
            </a:r>
            <a:r>
              <a:rPr lang="en-US" sz="800" kern="1200" smtClean="0">
                <a:solidFill>
                  <a:schemeClr val="tx1"/>
                </a:solidFill>
                <a:latin typeface="Open Sans" charset="0"/>
                <a:ea typeface="Open Sans" charset="0"/>
                <a:cs typeface="Open Sans" charset="0"/>
                <a:hlinkClick r:id="rId4"/>
              </a:rPr>
              <a:t>” </a:t>
            </a:r>
            <a:endParaRPr lang="en-US" sz="80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486400" cy="830997"/>
          </a:xfrm>
          <a:prstGeom prst="rect">
            <a:avLst/>
          </a:prstGeom>
          <a:noFill/>
        </p:spPr>
        <p:txBody>
          <a:bodyPr wrap="square" rtlCol="0">
            <a:spAutoFit/>
          </a:bodyPr>
          <a:lstStyle/>
          <a:p>
            <a:r>
              <a:rPr lang="en-US" sz="4800" b="1" i="0" smtClean="0">
                <a:solidFill>
                  <a:schemeClr val="bg1">
                    <a:lumMod val="85000"/>
                  </a:schemeClr>
                </a:solidFill>
                <a:latin typeface="+mj-lt"/>
                <a:ea typeface="Open Sans Semibold" pitchFamily="34" charset="0"/>
                <a:cs typeface="Open Sans Semibold" pitchFamily="34" charset="0"/>
              </a:rPr>
              <a:t>Thank You!</a:t>
            </a:r>
            <a:endParaRPr lang="en-US" sz="4800" b="1" i="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smtClean="0">
                <a:solidFill>
                  <a:srgbClr val="646464"/>
                </a:solidFill>
                <a:latin typeface="+mj-lt"/>
                <a:ea typeface="Open Sans Semibold" pitchFamily="34" charset="0"/>
                <a:cs typeface="Open Sans Semibold" pitchFamily="34" charset="0"/>
              </a:rPr>
              <a:t>Thank You!</a:t>
            </a:r>
            <a:endParaRPr lang="en-US" sz="4800" b="1" i="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 This work is licensed under a Creative Commons Attribution 3.0 </a:t>
            </a:r>
            <a:r>
              <a:rPr lang="en-US" sz="800" kern="1200" dirty="0" err="1" smtClean="0">
                <a:solidFill>
                  <a:schemeClr val="tx1"/>
                </a:solidFill>
                <a:latin typeface="Open Sans" pitchFamily="34" charset="0"/>
                <a:ea typeface="Open Sans" pitchFamily="34" charset="0"/>
                <a:cs typeface="Open Sans" pitchFamily="34" charset="0"/>
              </a:rPr>
              <a:t>Unported</a:t>
            </a:r>
            <a:r>
              <a:rPr lang="en-US" sz="800" kern="1200" dirty="0" smtClean="0">
                <a:solidFill>
                  <a:schemeClr val="tx1"/>
                </a:solidFill>
                <a:latin typeface="Open Sans" pitchFamily="34" charset="0"/>
                <a:ea typeface="Open Sans" pitchFamily="34" charset="0"/>
                <a:cs typeface="Open Sans" pitchFamily="34" charset="0"/>
              </a:rPr>
              <a:t> License. Suggested attribution: “This work uses content from “A Framework for the Evolving Scholarly Record” © OCLC, used under a Creative Commons Attribution license:  http://creativecommons.org/licenses/by/3.0/”</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smtClean="0">
                <a:solidFill>
                  <a:srgbClr val="646464"/>
                </a:solidFill>
                <a:latin typeface="+mj-lt"/>
                <a:ea typeface="Open Sans Semibold" pitchFamily="34" charset="0"/>
                <a:cs typeface="Open Sans Semibold" pitchFamily="34" charset="0"/>
              </a:rPr>
              <a:t>Thank You!</a:t>
            </a:r>
            <a:endParaRPr lang="en-US" sz="4800" b="1" i="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smtClean="0">
                <a:solidFill>
                  <a:schemeClr val="tx1"/>
                </a:solidFill>
                <a:latin typeface="Open Sans" pitchFamily="34" charset="0"/>
                <a:ea typeface="Open Sans" pitchFamily="34" charset="0"/>
                <a:cs typeface="Open Sans" pitchFamily="34" charset="0"/>
              </a:rPr>
              <a:t>©2014 OCLC.</a:t>
            </a:r>
            <a:r>
              <a:rPr lang="en-US" sz="800" kern="1200" baseline="0" smtClean="0">
                <a:solidFill>
                  <a:schemeClr val="tx1"/>
                </a:solidFill>
                <a:latin typeface="Open Sans" pitchFamily="34" charset="0"/>
                <a:ea typeface="Open Sans" pitchFamily="34" charset="0"/>
                <a:cs typeface="Open Sans" pitchFamily="34" charset="0"/>
              </a:rPr>
              <a:t> </a:t>
            </a:r>
            <a:r>
              <a:rPr lang="en-US" sz="800" smtClean="0">
                <a:solidFill>
                  <a:schemeClr val="tx1"/>
                </a:solidFill>
                <a:latin typeface="Open Sans" pitchFamily="34" charset="0"/>
                <a:ea typeface="Open Sans" pitchFamily="34" charset="0"/>
                <a:cs typeface="Open Sans" pitchFamily="34" charset="0"/>
              </a:rPr>
              <a:t>This work is licensed</a:t>
            </a:r>
            <a:r>
              <a:rPr lang="en-US" sz="800" baseline="0" smtClean="0">
                <a:solidFill>
                  <a:schemeClr val="tx1"/>
                </a:solidFill>
                <a:latin typeface="Open Sans" pitchFamily="34" charset="0"/>
                <a:ea typeface="Open Sans" pitchFamily="34" charset="0"/>
                <a:cs typeface="Open Sans" pitchFamily="34" charset="0"/>
              </a:rPr>
              <a:t> under a Creative Commons Attribution 3.0 </a:t>
            </a:r>
            <a:r>
              <a:rPr lang="en-US" sz="800" baseline="0" err="1" smtClean="0">
                <a:solidFill>
                  <a:schemeClr val="tx1"/>
                </a:solidFill>
                <a:latin typeface="Open Sans" pitchFamily="34" charset="0"/>
                <a:ea typeface="Open Sans" pitchFamily="34" charset="0"/>
                <a:cs typeface="Open Sans" pitchFamily="34" charset="0"/>
              </a:rPr>
              <a:t>Unported</a:t>
            </a:r>
            <a:r>
              <a:rPr lang="en-US" sz="800" baseline="0" smtClean="0">
                <a:solidFill>
                  <a:schemeClr val="tx1"/>
                </a:solidFill>
                <a:latin typeface="Open Sans" pitchFamily="34" charset="0"/>
                <a:ea typeface="Open Sans" pitchFamily="34" charset="0"/>
                <a:cs typeface="Open Sans" pitchFamily="34" charset="0"/>
              </a:rPr>
              <a:t> License. </a:t>
            </a:r>
            <a:r>
              <a:rPr lang="en-US" sz="800" kern="120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smtClean="0">
                <a:solidFill>
                  <a:schemeClr val="tx1"/>
                </a:solidFill>
                <a:latin typeface="Open Sans" charset="0"/>
                <a:ea typeface="Open Sans" charset="0"/>
                <a:cs typeface="Open Sans" charset="0"/>
                <a:hlinkClick r:id="rId3"/>
              </a:rPr>
              <a:t>http</a:t>
            </a:r>
            <a:r>
              <a:rPr lang="en-US" sz="800" u="sng" kern="1200" smtClean="0">
                <a:solidFill>
                  <a:schemeClr val="bg1"/>
                </a:solidFill>
                <a:latin typeface="Open Sans" charset="0"/>
                <a:ea typeface="Open Sans" charset="0"/>
                <a:cs typeface="Open Sans" charset="0"/>
                <a:hlinkClick r:id="rId3"/>
              </a:rPr>
              <a:t>://</a:t>
            </a:r>
            <a:r>
              <a:rPr lang="en-US" sz="800" u="sng" kern="1200" smtClean="0">
                <a:solidFill>
                  <a:schemeClr val="tx1"/>
                </a:solidFill>
                <a:latin typeface="Open Sans" charset="0"/>
                <a:ea typeface="Open Sans" charset="0"/>
                <a:cs typeface="Open Sans" charset="0"/>
                <a:hlinkClick r:id="rId3"/>
              </a:rPr>
              <a:t>creativecommons.org/licenses/by/3.0/</a:t>
            </a:r>
            <a:r>
              <a:rPr lang="en-US" sz="800" kern="1200" smtClean="0">
                <a:solidFill>
                  <a:schemeClr val="tx1"/>
                </a:solidFill>
                <a:latin typeface="Open Sans" charset="0"/>
                <a:ea typeface="Open Sans" charset="0"/>
                <a:cs typeface="Open Sans" charset="0"/>
                <a:hlinkClick r:id="rId3"/>
              </a:rPr>
              <a:t>” </a:t>
            </a:r>
            <a:endParaRPr lang="en-US" sz="80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3E12A9-14A8-E542-A2A9-25C1FC5AD787}" type="datetimeFigureOut">
              <a:rPr lang="en-US" smtClean="0"/>
              <a:pPr/>
              <a:t>6/27/2014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29E482D-E19D-E147-98E2-6D38FE0AB6A3}" type="slidenum">
              <a:rPr lang="en-US" smtClean="0"/>
              <a:pPr/>
              <a:t>‹#›</a:t>
            </a:fld>
            <a:endParaRPr lang="en-US"/>
          </a:p>
        </p:txBody>
      </p:sp>
    </p:spTree>
    <p:extLst>
      <p:ext uri="{BB962C8B-B14F-4D97-AF65-F5344CB8AC3E}">
        <p14:creationId xmlns="" xmlns:p14="http://schemas.microsoft.com/office/powerpoint/2010/main" val="182282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6B3AA010-7757-41E0-A212-D41514C97A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50" r:id="rId9"/>
    <p:sldLayoutId id="2147483659" r:id="rId10"/>
    <p:sldLayoutId id="2147483670" r:id="rId11"/>
    <p:sldLayoutId id="2147483652" r:id="rId12"/>
    <p:sldLayoutId id="2147483671" r:id="rId13"/>
    <p:sldLayoutId id="2147483657" r:id="rId14"/>
    <p:sldLayoutId id="2147483660" r:id="rId15"/>
    <p:sldLayoutId id="2147483666" r:id="rId16"/>
    <p:sldLayoutId id="2147483676" r:id="rId17"/>
  </p:sldLayoutIdLst>
  <p:hf hdr="0" ftr="0" dt="0"/>
  <p:txStyles>
    <p:title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20.jpeg"/><Relationship Id="rId11" Type="http://schemas.openxmlformats.org/officeDocument/2006/relationships/image" Target="../media/image25.jpe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jpeg"/><Relationship Id="rId23" Type="http://schemas.openxmlformats.org/officeDocument/2006/relationships/image" Target="../media/image37.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914400" y="3657600"/>
            <a:ext cx="7772400" cy="685800"/>
          </a:xfrm>
        </p:spPr>
        <p:txBody>
          <a:bodyPr>
            <a:noAutofit/>
          </a:bodyPr>
          <a:lstStyle/>
          <a:p>
            <a:r>
              <a:rPr lang="en-US" sz="2400" b="1" dirty="0" smtClean="0">
                <a:solidFill>
                  <a:srgbClr val="00B0F0"/>
                </a:solidFill>
              </a:rPr>
              <a:t>Providing a common understanding and shared terminology for the day’s conversations</a:t>
            </a:r>
            <a:endParaRPr lang="en-US" sz="2400" b="1" dirty="0">
              <a:solidFill>
                <a:srgbClr val="00B0F0"/>
              </a:solidFill>
            </a:endParaRPr>
          </a:p>
        </p:txBody>
      </p:sp>
      <p:sp>
        <p:nvSpPr>
          <p:cNvPr id="11" name="Text Placeholder 10"/>
          <p:cNvSpPr>
            <a:spLocks noGrp="1"/>
          </p:cNvSpPr>
          <p:nvPr>
            <p:ph type="body" sz="quarter" idx="13"/>
          </p:nvPr>
        </p:nvSpPr>
        <p:spPr>
          <a:xfrm>
            <a:off x="914400" y="4648200"/>
            <a:ext cx="4343400" cy="381000"/>
          </a:xfrm>
        </p:spPr>
        <p:txBody>
          <a:bodyPr/>
          <a:lstStyle/>
          <a:p>
            <a:r>
              <a:rPr lang="en-US" dirty="0" smtClean="0">
                <a:solidFill>
                  <a:schemeClr val="tx1"/>
                </a:solidFill>
              </a:rPr>
              <a:t>Ricky Erway</a:t>
            </a:r>
            <a:endParaRPr lang="en-US" dirty="0">
              <a:solidFill>
                <a:schemeClr val="tx1"/>
              </a:solidFill>
            </a:endParaRPr>
          </a:p>
        </p:txBody>
      </p:sp>
      <p:sp>
        <p:nvSpPr>
          <p:cNvPr id="12" name="Text Placeholder 11"/>
          <p:cNvSpPr>
            <a:spLocks noGrp="1"/>
          </p:cNvSpPr>
          <p:nvPr>
            <p:ph type="body" sz="quarter" idx="15"/>
          </p:nvPr>
        </p:nvSpPr>
        <p:spPr>
          <a:xfrm>
            <a:off x="914400" y="4953000"/>
            <a:ext cx="4343400" cy="609600"/>
          </a:xfrm>
        </p:spPr>
        <p:txBody>
          <a:bodyPr>
            <a:normAutofit fontScale="92500" lnSpcReduction="10000"/>
          </a:bodyPr>
          <a:lstStyle/>
          <a:p>
            <a:r>
              <a:rPr lang="en-US" dirty="0" smtClean="0">
                <a:solidFill>
                  <a:schemeClr val="tx1"/>
                </a:solidFill>
              </a:rPr>
              <a:t>Senior Program Officer</a:t>
            </a:r>
          </a:p>
          <a:p>
            <a:r>
              <a:rPr lang="en-US" dirty="0" smtClean="0">
                <a:solidFill>
                  <a:schemeClr val="tx1"/>
                </a:solidFill>
              </a:rPr>
              <a:t>OCLC Research</a:t>
            </a:r>
            <a:endParaRPr lang="en-US" dirty="0">
              <a:solidFill>
                <a:schemeClr val="tx1"/>
              </a:solidFill>
            </a:endParaRPr>
          </a:p>
        </p:txBody>
      </p:sp>
      <p:sp>
        <p:nvSpPr>
          <p:cNvPr id="13" name="Text Placeholder 12"/>
          <p:cNvSpPr>
            <a:spLocks noGrp="1"/>
          </p:cNvSpPr>
          <p:nvPr>
            <p:ph type="body" sz="quarter" idx="17"/>
          </p:nvPr>
        </p:nvSpPr>
        <p:spPr>
          <a:xfrm>
            <a:off x="914400" y="5715000"/>
            <a:ext cx="4343400" cy="304800"/>
          </a:xfrm>
        </p:spPr>
        <p:txBody>
          <a:bodyPr/>
          <a:lstStyle/>
          <a:p>
            <a:r>
              <a:rPr lang="en-US" dirty="0" smtClean="0">
                <a:solidFill>
                  <a:schemeClr val="tx1"/>
                </a:solidFill>
              </a:rPr>
              <a:t>10 June 2014</a:t>
            </a:r>
            <a:endParaRPr lang="en-US" dirty="0">
              <a:solidFill>
                <a:schemeClr val="tx1"/>
              </a:solidFill>
            </a:endParaRPr>
          </a:p>
        </p:txBody>
      </p:sp>
      <p:sp>
        <p:nvSpPr>
          <p:cNvPr id="14" name="Text Placeholder 13"/>
          <p:cNvSpPr>
            <a:spLocks noGrp="1"/>
          </p:cNvSpPr>
          <p:nvPr>
            <p:ph type="body" sz="quarter" idx="18"/>
          </p:nvPr>
        </p:nvSpPr>
        <p:spPr>
          <a:xfrm>
            <a:off x="914400" y="5943600"/>
            <a:ext cx="6172200" cy="304800"/>
          </a:xfrm>
        </p:spPr>
        <p:txBody>
          <a:bodyPr>
            <a:normAutofit/>
          </a:bodyPr>
          <a:lstStyle/>
          <a:p>
            <a:r>
              <a:rPr lang="en-US" dirty="0" smtClean="0">
                <a:solidFill>
                  <a:schemeClr val="tx1"/>
                </a:solidFill>
              </a:rPr>
              <a:t>Evolving Scholarly Record and Evolving Stewardship Ecosystem Workshop</a:t>
            </a:r>
            <a:endParaRPr lang="en-US" dirty="0">
              <a:solidFill>
                <a:schemeClr val="tx1"/>
              </a:solidFill>
            </a:endParaRPr>
          </a:p>
        </p:txBody>
      </p:sp>
      <p:sp>
        <p:nvSpPr>
          <p:cNvPr id="15" name="Text Placeholder 14"/>
          <p:cNvSpPr>
            <a:spLocks noGrp="1"/>
          </p:cNvSpPr>
          <p:nvPr>
            <p:ph type="body" sz="quarter" idx="19"/>
          </p:nvPr>
        </p:nvSpPr>
        <p:spPr>
          <a:xfrm>
            <a:off x="914400" y="6172200"/>
            <a:ext cx="4343400" cy="304800"/>
          </a:xfrm>
        </p:spPr>
        <p:txBody>
          <a:bodyPr/>
          <a:lstStyle/>
          <a:p>
            <a:r>
              <a:rPr lang="en-US" dirty="0" smtClean="0">
                <a:solidFill>
                  <a:schemeClr val="tx1"/>
                </a:solidFill>
              </a:rPr>
              <a:t>Amsterdam</a:t>
            </a:r>
            <a:endParaRPr lang="en-US" dirty="0">
              <a:solidFill>
                <a:schemeClr val="tx1"/>
              </a:solidFill>
            </a:endParaRPr>
          </a:p>
        </p:txBody>
      </p:sp>
      <p:sp>
        <p:nvSpPr>
          <p:cNvPr id="9" name="Title 8"/>
          <p:cNvSpPr>
            <a:spLocks noGrp="1"/>
          </p:cNvSpPr>
          <p:nvPr>
            <p:ph type="title"/>
          </p:nvPr>
        </p:nvSpPr>
        <p:spPr>
          <a:xfrm>
            <a:off x="914400" y="2286000"/>
            <a:ext cx="7772400" cy="1143000"/>
          </a:xfrm>
        </p:spPr>
        <p:txBody>
          <a:bodyPr>
            <a:normAutofit fontScale="90000"/>
          </a:bodyPr>
          <a:lstStyle/>
          <a:p>
            <a:r>
              <a:rPr lang="en-US" dirty="0" smtClean="0"/>
              <a:t>A Framework for the </a:t>
            </a:r>
            <a:br>
              <a:rPr lang="en-US" dirty="0" smtClean="0"/>
            </a:br>
            <a:r>
              <a:rPr lang="en-US" dirty="0" smtClean="0"/>
              <a:t>Evolving Scholarly Record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200" dirty="0" smtClean="0"/>
              <a:t>Evolving configurations in the eco-system …</a:t>
            </a:r>
            <a:endParaRPr lang="en-US" sz="32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10</a:t>
            </a:fld>
            <a:endParaRPr lang="en-US" dirty="0"/>
          </a:p>
        </p:txBody>
      </p:sp>
      <p:sp>
        <p:nvSpPr>
          <p:cNvPr id="5" name="Rectangle 4"/>
          <p:cNvSpPr/>
          <p:nvPr/>
        </p:nvSpPr>
        <p:spPr>
          <a:xfrm>
            <a:off x="5562600" y="16764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Create</a:t>
            </a:r>
            <a:endParaRPr lang="en-US" sz="3200" b="1" dirty="0">
              <a:latin typeface="+mj-lt"/>
            </a:endParaRPr>
          </a:p>
        </p:txBody>
      </p:sp>
      <p:sp>
        <p:nvSpPr>
          <p:cNvPr id="9" name="Rectangle 8"/>
          <p:cNvSpPr/>
          <p:nvPr/>
        </p:nvSpPr>
        <p:spPr>
          <a:xfrm>
            <a:off x="5562600" y="44958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Use</a:t>
            </a:r>
            <a:endParaRPr lang="en-US" sz="3200" b="1" dirty="0">
              <a:latin typeface="+mj-lt"/>
            </a:endParaRPr>
          </a:p>
        </p:txBody>
      </p:sp>
      <p:sp>
        <p:nvSpPr>
          <p:cNvPr id="10" name="Rectangle 9"/>
          <p:cNvSpPr/>
          <p:nvPr/>
        </p:nvSpPr>
        <p:spPr>
          <a:xfrm>
            <a:off x="1066800" y="44958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Collect</a:t>
            </a:r>
            <a:endParaRPr lang="en-US" sz="3200" b="1" dirty="0">
              <a:latin typeface="+mj-lt"/>
            </a:endParaRPr>
          </a:p>
        </p:txBody>
      </p:sp>
      <p:sp>
        <p:nvSpPr>
          <p:cNvPr id="11" name="Rectangle 10"/>
          <p:cNvSpPr/>
          <p:nvPr/>
        </p:nvSpPr>
        <p:spPr>
          <a:xfrm>
            <a:off x="1066800" y="16764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Fix</a:t>
            </a:r>
            <a:endParaRPr lang="en-US" sz="3200" b="1" dirty="0">
              <a:latin typeface="+mj-lt"/>
            </a:endParaRPr>
          </a:p>
        </p:txBody>
      </p:sp>
      <p:cxnSp>
        <p:nvCxnSpPr>
          <p:cNvPr id="13" name="Straight Arrow Connector 12"/>
          <p:cNvCxnSpPr>
            <a:stCxn id="5" idx="1"/>
            <a:endCxn id="11" idx="3"/>
          </p:cNvCxnSpPr>
          <p:nvPr/>
        </p:nvCxnSpPr>
        <p:spPr>
          <a:xfrm flipH="1">
            <a:off x="3657600" y="2438400"/>
            <a:ext cx="1905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0"/>
            <a:endCxn id="5" idx="2"/>
          </p:cNvCxnSpPr>
          <p:nvPr/>
        </p:nvCxnSpPr>
        <p:spPr>
          <a:xfrm flipV="1">
            <a:off x="6858000" y="3200400"/>
            <a:ext cx="0" cy="1295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1" idx="3"/>
            <a:endCxn id="9" idx="1"/>
          </p:cNvCxnSpPr>
          <p:nvPr/>
        </p:nvCxnSpPr>
        <p:spPr>
          <a:xfrm>
            <a:off x="3657600" y="2438400"/>
            <a:ext cx="1905000" cy="2819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8800" y="3581400"/>
            <a:ext cx="2712602" cy="584775"/>
          </a:xfrm>
          <a:prstGeom prst="rect">
            <a:avLst/>
          </a:prstGeom>
          <a:noFill/>
        </p:spPr>
        <p:txBody>
          <a:bodyPr wrap="none" rtlCol="0">
            <a:spAutoFit/>
          </a:bodyPr>
          <a:lstStyle/>
          <a:p>
            <a:r>
              <a:rPr lang="en-US" sz="3200" dirty="0" smtClean="0">
                <a:latin typeface="+mj-lt"/>
              </a:rPr>
              <a:t>e-publications</a:t>
            </a:r>
            <a:endParaRPr lang="en-US" sz="3200" dirty="0">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200" dirty="0" smtClean="0"/>
              <a:t>Evolving configurations in the eco-system …</a:t>
            </a:r>
            <a:endParaRPr lang="en-US" sz="32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11</a:t>
            </a:fld>
            <a:endParaRPr lang="en-US" dirty="0"/>
          </a:p>
        </p:txBody>
      </p:sp>
      <p:sp>
        <p:nvSpPr>
          <p:cNvPr id="5" name="Rectangle 4"/>
          <p:cNvSpPr/>
          <p:nvPr/>
        </p:nvSpPr>
        <p:spPr>
          <a:xfrm>
            <a:off x="5562600" y="16764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Create</a:t>
            </a:r>
            <a:endParaRPr lang="en-US" sz="3200" b="1" dirty="0">
              <a:latin typeface="+mj-lt"/>
            </a:endParaRPr>
          </a:p>
        </p:txBody>
      </p:sp>
      <p:sp>
        <p:nvSpPr>
          <p:cNvPr id="9" name="Rectangle 8"/>
          <p:cNvSpPr/>
          <p:nvPr/>
        </p:nvSpPr>
        <p:spPr>
          <a:xfrm>
            <a:off x="5562600" y="44958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Use</a:t>
            </a:r>
            <a:endParaRPr lang="en-US" sz="3200" b="1" dirty="0">
              <a:latin typeface="+mj-lt"/>
            </a:endParaRPr>
          </a:p>
        </p:txBody>
      </p:sp>
      <p:sp>
        <p:nvSpPr>
          <p:cNvPr id="10" name="Rectangle 9"/>
          <p:cNvSpPr/>
          <p:nvPr/>
        </p:nvSpPr>
        <p:spPr>
          <a:xfrm>
            <a:off x="1066800" y="44958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Collect</a:t>
            </a:r>
            <a:endParaRPr lang="en-US" sz="3200" b="1" dirty="0">
              <a:latin typeface="+mj-lt"/>
            </a:endParaRPr>
          </a:p>
        </p:txBody>
      </p:sp>
      <p:sp>
        <p:nvSpPr>
          <p:cNvPr id="11" name="Rectangle 10"/>
          <p:cNvSpPr/>
          <p:nvPr/>
        </p:nvSpPr>
        <p:spPr>
          <a:xfrm>
            <a:off x="1066800" y="16764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Fix</a:t>
            </a:r>
            <a:endParaRPr lang="en-US" sz="3200" b="1" dirty="0">
              <a:latin typeface="+mj-lt"/>
            </a:endParaRPr>
          </a:p>
        </p:txBody>
      </p:sp>
      <p:cxnSp>
        <p:nvCxnSpPr>
          <p:cNvPr id="29" name="Straight Arrow Connector 28"/>
          <p:cNvCxnSpPr/>
          <p:nvPr/>
        </p:nvCxnSpPr>
        <p:spPr>
          <a:xfrm flipV="1">
            <a:off x="7467600" y="3200400"/>
            <a:ext cx="0" cy="1295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3200400"/>
            <a:ext cx="0" cy="1295400"/>
          </a:xfrm>
          <a:prstGeom prst="straightConnector1">
            <a:avLst/>
          </a:prstGeom>
          <a:ln w="31750">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9600" y="3505200"/>
            <a:ext cx="5486400" cy="707886"/>
          </a:xfrm>
          <a:prstGeom prst="rect">
            <a:avLst/>
          </a:prstGeom>
          <a:noFill/>
        </p:spPr>
        <p:txBody>
          <a:bodyPr wrap="square" rtlCol="0">
            <a:spAutoFit/>
          </a:bodyPr>
          <a:lstStyle/>
          <a:p>
            <a:pPr algn="r"/>
            <a:r>
              <a:rPr lang="en-US" sz="2000" b="1" dirty="0" smtClean="0">
                <a:latin typeface="+mj-lt"/>
              </a:rPr>
              <a:t>Social media (blogs, Twitter)</a:t>
            </a:r>
          </a:p>
          <a:p>
            <a:pPr algn="r"/>
            <a:r>
              <a:rPr lang="en-US" sz="2000" b="1" dirty="0" smtClean="0">
                <a:latin typeface="+mj-lt"/>
              </a:rPr>
              <a:t>Social storage (</a:t>
            </a:r>
            <a:r>
              <a:rPr lang="en-US" sz="2000" b="1" dirty="0" err="1" smtClean="0">
                <a:latin typeface="+mj-lt"/>
              </a:rPr>
              <a:t>SlideShare</a:t>
            </a:r>
            <a:r>
              <a:rPr lang="en-US" sz="2000" b="1" dirty="0" smtClean="0">
                <a:latin typeface="+mj-lt"/>
              </a:rPr>
              <a:t>, YouTube, </a:t>
            </a:r>
            <a:r>
              <a:rPr lang="en-US" sz="2000" b="1" dirty="0" err="1" smtClean="0">
                <a:latin typeface="+mj-lt"/>
              </a:rPr>
              <a:t>Flickr</a:t>
            </a:r>
            <a:r>
              <a:rPr lang="en-US" sz="2000" b="1" dirty="0" smtClean="0">
                <a:latin typeface="+mj-lt"/>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67525"/>
          </a:xfrm>
          <a:prstGeom prst="rect">
            <a:avLst/>
          </a:prstGeom>
          <a:noFill/>
          <a:ln w="9525">
            <a:noFill/>
            <a:miter lim="800000"/>
            <a:headEnd/>
            <a:tailEnd/>
          </a:ln>
        </p:spPr>
      </p:pic>
    </p:spTree>
    <p:extLst>
      <p:ext uri="{BB962C8B-B14F-4D97-AF65-F5344CB8AC3E}">
        <p14:creationId xmlns="" xmlns:p14="http://schemas.microsoft.com/office/powerpoint/2010/main" val="3193125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457200"/>
          </a:xfrm>
        </p:spPr>
        <p:txBody>
          <a:bodyPr>
            <a:normAutofit fontScale="90000"/>
          </a:bodyPr>
          <a:lstStyle/>
          <a:p>
            <a:r>
              <a:rPr lang="en-US" sz="3200" dirty="0" smtClean="0"/>
              <a:t>Evolving stewardship model …</a:t>
            </a:r>
            <a:endParaRPr lang="en-US" sz="3200" dirty="0"/>
          </a:p>
        </p:txBody>
      </p:sp>
      <p:sp>
        <p:nvSpPr>
          <p:cNvPr id="3" name="Content Placeholder 2"/>
          <p:cNvSpPr>
            <a:spLocks noGrp="1"/>
          </p:cNvSpPr>
          <p:nvPr>
            <p:ph idx="1"/>
          </p:nvPr>
        </p:nvSpPr>
        <p:spPr>
          <a:xfrm>
            <a:off x="304800" y="1295400"/>
            <a:ext cx="8610600" cy="4830763"/>
          </a:xfrm>
        </p:spPr>
        <p:txBody>
          <a:bodyPr>
            <a:noAutofit/>
          </a:bodyPr>
          <a:lstStyle/>
          <a:p>
            <a:r>
              <a:rPr lang="en-US" sz="2600" dirty="0" smtClean="0">
                <a:solidFill>
                  <a:srgbClr val="00B0F0"/>
                </a:solidFill>
              </a:rPr>
              <a:t>System-wide stewardship of ESR</a:t>
            </a:r>
          </a:p>
          <a:p>
            <a:pPr lvl="1"/>
            <a:r>
              <a:rPr lang="en-US" sz="2200" dirty="0" smtClean="0">
                <a:solidFill>
                  <a:schemeClr val="tx1"/>
                </a:solidFill>
              </a:rPr>
              <a:t>Distributed</a:t>
            </a:r>
          </a:p>
          <a:p>
            <a:pPr lvl="1"/>
            <a:r>
              <a:rPr lang="en-US" sz="2200" dirty="0" err="1" smtClean="0">
                <a:solidFill>
                  <a:schemeClr val="tx1"/>
                </a:solidFill>
              </a:rPr>
              <a:t>Specialised</a:t>
            </a:r>
            <a:endParaRPr lang="en-US" sz="2200" dirty="0" smtClean="0">
              <a:solidFill>
                <a:schemeClr val="tx1"/>
              </a:solidFill>
            </a:endParaRPr>
          </a:p>
          <a:p>
            <a:pPr>
              <a:buNone/>
            </a:pPr>
            <a:endParaRPr lang="en-US" sz="800" dirty="0" smtClean="0">
              <a:solidFill>
                <a:schemeClr val="tx1"/>
              </a:solidFill>
            </a:endParaRPr>
          </a:p>
          <a:p>
            <a:r>
              <a:rPr lang="en-US" sz="2600" dirty="0" smtClean="0">
                <a:solidFill>
                  <a:srgbClr val="00B0F0"/>
                </a:solidFill>
              </a:rPr>
              <a:t>Conscious coordination</a:t>
            </a:r>
          </a:p>
          <a:p>
            <a:pPr lvl="1"/>
            <a:r>
              <a:rPr lang="en-US" sz="2200" dirty="0" smtClean="0">
                <a:solidFill>
                  <a:schemeClr val="tx1"/>
                </a:solidFill>
              </a:rPr>
              <a:t>Collecting responsibilities</a:t>
            </a:r>
          </a:p>
          <a:p>
            <a:pPr lvl="1"/>
            <a:r>
              <a:rPr lang="en-US" sz="2200" dirty="0" smtClean="0">
                <a:solidFill>
                  <a:schemeClr val="tx1"/>
                </a:solidFill>
              </a:rPr>
              <a:t>Coordination &amp; cooperation</a:t>
            </a:r>
          </a:p>
          <a:p>
            <a:pPr lvl="1"/>
            <a:r>
              <a:rPr lang="en-US" sz="2200" dirty="0" smtClean="0">
                <a:solidFill>
                  <a:schemeClr val="tx1"/>
                </a:solidFill>
              </a:rPr>
              <a:t>Reliance on external sources</a:t>
            </a:r>
          </a:p>
          <a:p>
            <a:pPr>
              <a:buNone/>
            </a:pPr>
            <a:endParaRPr lang="en-US" sz="800" dirty="0" smtClean="0">
              <a:solidFill>
                <a:schemeClr val="tx1"/>
              </a:solidFill>
            </a:endParaRPr>
          </a:p>
          <a:p>
            <a:r>
              <a:rPr lang="en-US" sz="2600" dirty="0" smtClean="0">
                <a:solidFill>
                  <a:srgbClr val="00B0F0"/>
                </a:solidFill>
              </a:rPr>
              <a:t>Collecting for the public interest</a:t>
            </a:r>
          </a:p>
          <a:p>
            <a:pPr lvl="1"/>
            <a:r>
              <a:rPr lang="en-US" sz="2200" dirty="0" smtClean="0">
                <a:solidFill>
                  <a:schemeClr val="tx1"/>
                </a:solidFill>
              </a:rPr>
              <a:t>“Inside-out”</a:t>
            </a:r>
          </a:p>
        </p:txBody>
      </p:sp>
      <p:sp>
        <p:nvSpPr>
          <p:cNvPr id="4" name="Slide Number Placeholder 3"/>
          <p:cNvSpPr>
            <a:spLocks noGrp="1"/>
          </p:cNvSpPr>
          <p:nvPr>
            <p:ph type="sldNum" sz="quarter" idx="12"/>
          </p:nvPr>
        </p:nvSpPr>
        <p:spPr/>
        <p:txBody>
          <a:bodyPr/>
          <a:lstStyle/>
          <a:p>
            <a:fld id="{6B3AA010-7757-41E0-A212-D41514C97AA5}"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Library roles</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14</a:t>
            </a:fld>
            <a:endParaRPr lang="en-US" dirty="0"/>
          </a:p>
        </p:txBody>
      </p:sp>
      <p:sp>
        <p:nvSpPr>
          <p:cNvPr id="5" name="TextBox 4"/>
          <p:cNvSpPr txBox="1"/>
          <p:nvPr/>
        </p:nvSpPr>
        <p:spPr>
          <a:xfrm>
            <a:off x="914400" y="1600200"/>
            <a:ext cx="883575" cy="461665"/>
          </a:xfrm>
          <a:prstGeom prst="rect">
            <a:avLst/>
          </a:prstGeom>
          <a:noFill/>
        </p:spPr>
        <p:txBody>
          <a:bodyPr wrap="none" rtlCol="0">
            <a:spAutoFit/>
          </a:bodyPr>
          <a:lstStyle/>
          <a:p>
            <a:r>
              <a:rPr lang="en-US" sz="2400" dirty="0" smtClean="0">
                <a:solidFill>
                  <a:srgbClr val="FF0000"/>
                </a:solidFill>
              </a:rPr>
              <a:t>select</a:t>
            </a:r>
            <a:endParaRPr lang="en-US" sz="2400" dirty="0">
              <a:solidFill>
                <a:srgbClr val="FF0000"/>
              </a:solidFill>
            </a:endParaRPr>
          </a:p>
        </p:txBody>
      </p:sp>
      <p:sp>
        <p:nvSpPr>
          <p:cNvPr id="7" name="TextBox 6"/>
          <p:cNvSpPr txBox="1"/>
          <p:nvPr/>
        </p:nvSpPr>
        <p:spPr>
          <a:xfrm>
            <a:off x="914400" y="2895600"/>
            <a:ext cx="1473480" cy="461665"/>
          </a:xfrm>
          <a:prstGeom prst="rect">
            <a:avLst/>
          </a:prstGeom>
          <a:noFill/>
        </p:spPr>
        <p:txBody>
          <a:bodyPr wrap="none" rtlCol="0">
            <a:spAutoFit/>
          </a:bodyPr>
          <a:lstStyle/>
          <a:p>
            <a:r>
              <a:rPr lang="en-US" sz="2400" dirty="0" smtClean="0">
                <a:latin typeface="Aharoni" pitchFamily="2" charset="-79"/>
                <a:cs typeface="Aharoni" pitchFamily="2" charset="-79"/>
              </a:rPr>
              <a:t>preserve</a:t>
            </a:r>
            <a:endParaRPr lang="en-US" sz="2400" dirty="0">
              <a:latin typeface="Aharoni" pitchFamily="2" charset="-79"/>
              <a:cs typeface="Aharoni" pitchFamily="2" charset="-79"/>
            </a:endParaRPr>
          </a:p>
        </p:txBody>
      </p:sp>
      <p:sp>
        <p:nvSpPr>
          <p:cNvPr id="9" name="TextBox 8"/>
          <p:cNvSpPr txBox="1"/>
          <p:nvPr/>
        </p:nvSpPr>
        <p:spPr>
          <a:xfrm>
            <a:off x="4800600" y="1900535"/>
            <a:ext cx="4156907" cy="461665"/>
          </a:xfrm>
          <a:prstGeom prst="rect">
            <a:avLst/>
          </a:prstGeom>
          <a:noFill/>
        </p:spPr>
        <p:txBody>
          <a:bodyPr wrap="none" rtlCol="0">
            <a:spAutoFit/>
          </a:bodyPr>
          <a:lstStyle/>
          <a:p>
            <a:r>
              <a:rPr lang="en-US" sz="2400" dirty="0" smtClean="0">
                <a:solidFill>
                  <a:srgbClr val="0070C0"/>
                </a:solidFill>
                <a:latin typeface="Berlin Sans FB" pitchFamily="34" charset="0"/>
              </a:rPr>
              <a:t>help discover external resources</a:t>
            </a:r>
            <a:endParaRPr lang="en-US" sz="2400" dirty="0">
              <a:solidFill>
                <a:srgbClr val="0070C0"/>
              </a:solidFill>
              <a:latin typeface="Berlin Sans FB" pitchFamily="34" charset="0"/>
            </a:endParaRPr>
          </a:p>
        </p:txBody>
      </p:sp>
      <p:sp>
        <p:nvSpPr>
          <p:cNvPr id="10" name="TextBox 9"/>
          <p:cNvSpPr txBox="1"/>
          <p:nvPr/>
        </p:nvSpPr>
        <p:spPr>
          <a:xfrm>
            <a:off x="228600" y="2209800"/>
            <a:ext cx="4140877" cy="461665"/>
          </a:xfrm>
          <a:prstGeom prst="rect">
            <a:avLst/>
          </a:prstGeom>
          <a:noFill/>
        </p:spPr>
        <p:txBody>
          <a:bodyPr wrap="none" rtlCol="0">
            <a:spAutoFit/>
          </a:bodyPr>
          <a:lstStyle/>
          <a:p>
            <a:r>
              <a:rPr lang="en-US" sz="2400" dirty="0" smtClean="0">
                <a:solidFill>
                  <a:srgbClr val="00B050"/>
                </a:solidFill>
                <a:latin typeface="Arial Unicode MS" pitchFamily="34" charset="-128"/>
                <a:ea typeface="Arial Unicode MS" pitchFamily="34" charset="-128"/>
                <a:cs typeface="Arial Unicode MS" pitchFamily="34" charset="-128"/>
              </a:rPr>
              <a:t>ensure appropriate metadata</a:t>
            </a:r>
            <a:endParaRPr lang="en-US" sz="2400" dirty="0">
              <a:solidFill>
                <a:srgbClr val="00B050"/>
              </a:solidFill>
              <a:latin typeface="Arial Unicode MS" pitchFamily="34" charset="-128"/>
              <a:ea typeface="Arial Unicode MS" pitchFamily="34" charset="-128"/>
              <a:cs typeface="Arial Unicode MS" pitchFamily="34" charset="-128"/>
            </a:endParaRPr>
          </a:p>
        </p:txBody>
      </p:sp>
      <p:sp>
        <p:nvSpPr>
          <p:cNvPr id="12" name="TextBox 11"/>
          <p:cNvSpPr txBox="1"/>
          <p:nvPr/>
        </p:nvSpPr>
        <p:spPr>
          <a:xfrm>
            <a:off x="1447800" y="3505200"/>
            <a:ext cx="2361544" cy="461665"/>
          </a:xfrm>
          <a:prstGeom prst="rect">
            <a:avLst/>
          </a:prstGeom>
          <a:noFill/>
        </p:spPr>
        <p:txBody>
          <a:bodyPr wrap="none" rtlCol="0">
            <a:spAutoFit/>
          </a:bodyPr>
          <a:lstStyle/>
          <a:p>
            <a:r>
              <a:rPr lang="en-US" sz="2400" b="1" dirty="0" smtClean="0">
                <a:solidFill>
                  <a:srgbClr val="7030A0"/>
                </a:solidFill>
                <a:latin typeface="FangSong" pitchFamily="49" charset="-122"/>
                <a:ea typeface="FangSong" pitchFamily="49" charset="-122"/>
              </a:rPr>
              <a:t>provide access</a:t>
            </a:r>
            <a:endParaRPr lang="en-US" sz="2400" b="1" dirty="0">
              <a:solidFill>
                <a:srgbClr val="7030A0"/>
              </a:solidFill>
              <a:latin typeface="FangSong" pitchFamily="49" charset="-122"/>
              <a:ea typeface="FangSong" pitchFamily="49" charset="-122"/>
            </a:endParaRPr>
          </a:p>
        </p:txBody>
      </p:sp>
      <p:sp>
        <p:nvSpPr>
          <p:cNvPr id="16" name="TextBox 15"/>
          <p:cNvSpPr txBox="1"/>
          <p:nvPr/>
        </p:nvSpPr>
        <p:spPr>
          <a:xfrm>
            <a:off x="5562600" y="1290935"/>
            <a:ext cx="2794355" cy="461665"/>
          </a:xfrm>
          <a:prstGeom prst="rect">
            <a:avLst/>
          </a:prstGeom>
          <a:noFill/>
        </p:spPr>
        <p:txBody>
          <a:bodyPr wrap="none" rtlCol="0">
            <a:spAutoFit/>
          </a:bodyPr>
          <a:lstStyle/>
          <a:p>
            <a:r>
              <a:rPr lang="en-US" sz="2400" dirty="0" smtClean="0"/>
              <a:t>promote data literacy</a:t>
            </a:r>
            <a:endParaRPr lang="en-US" sz="2400" dirty="0"/>
          </a:p>
        </p:txBody>
      </p:sp>
      <p:sp>
        <p:nvSpPr>
          <p:cNvPr id="19" name="TextBox 18"/>
          <p:cNvSpPr txBox="1"/>
          <p:nvPr/>
        </p:nvSpPr>
        <p:spPr>
          <a:xfrm>
            <a:off x="6172200" y="2586335"/>
            <a:ext cx="2306272" cy="461665"/>
          </a:xfrm>
          <a:prstGeom prst="rect">
            <a:avLst/>
          </a:prstGeom>
          <a:noFill/>
        </p:spPr>
        <p:txBody>
          <a:bodyPr wrap="none" rtlCol="0">
            <a:spAutoFit/>
          </a:bodyPr>
          <a:lstStyle/>
          <a:p>
            <a:r>
              <a:rPr lang="en-US" sz="2400" b="1" dirty="0" smtClean="0">
                <a:solidFill>
                  <a:schemeClr val="accent5">
                    <a:lumMod val="60000"/>
                    <a:lumOff val="40000"/>
                  </a:schemeClr>
                </a:solidFill>
              </a:rPr>
              <a:t>encourage reuse</a:t>
            </a:r>
            <a:endParaRPr lang="en-US" sz="2400" b="1" dirty="0">
              <a:solidFill>
                <a:schemeClr val="accent5">
                  <a:lumMod val="60000"/>
                  <a:lumOff val="40000"/>
                </a:schemeClr>
              </a:solidFill>
            </a:endParaRPr>
          </a:p>
        </p:txBody>
      </p:sp>
      <p:sp>
        <p:nvSpPr>
          <p:cNvPr id="20" name="TextBox 19"/>
          <p:cNvSpPr txBox="1"/>
          <p:nvPr/>
        </p:nvSpPr>
        <p:spPr>
          <a:xfrm>
            <a:off x="990600" y="4953000"/>
            <a:ext cx="4501553" cy="461665"/>
          </a:xfrm>
          <a:prstGeom prst="rect">
            <a:avLst/>
          </a:prstGeom>
          <a:noFill/>
        </p:spPr>
        <p:txBody>
          <a:bodyPr wrap="none" rtlCol="0">
            <a:spAutoFit/>
          </a:bodyPr>
          <a:lstStyle/>
          <a:p>
            <a:r>
              <a:rPr lang="en-US" sz="2400" dirty="0" smtClean="0">
                <a:solidFill>
                  <a:schemeClr val="accent1">
                    <a:lumMod val="60000"/>
                    <a:lumOff val="40000"/>
                  </a:schemeClr>
                </a:solidFill>
                <a:latin typeface="Bookman Old Style" pitchFamily="18" charset="0"/>
              </a:rPr>
              <a:t>connect to related resources</a:t>
            </a:r>
            <a:endParaRPr lang="en-US" sz="2400" dirty="0">
              <a:solidFill>
                <a:schemeClr val="accent1">
                  <a:lumMod val="60000"/>
                  <a:lumOff val="40000"/>
                </a:schemeClr>
              </a:solidFill>
              <a:latin typeface="Bookman Old Style" pitchFamily="18" charset="0"/>
            </a:endParaRPr>
          </a:p>
        </p:txBody>
      </p:sp>
      <p:sp>
        <p:nvSpPr>
          <p:cNvPr id="21" name="TextBox 20"/>
          <p:cNvSpPr txBox="1"/>
          <p:nvPr/>
        </p:nvSpPr>
        <p:spPr>
          <a:xfrm>
            <a:off x="609600" y="5562600"/>
            <a:ext cx="4058162" cy="461665"/>
          </a:xfrm>
          <a:prstGeom prst="rect">
            <a:avLst/>
          </a:prstGeom>
          <a:noFill/>
        </p:spPr>
        <p:txBody>
          <a:bodyPr wrap="none" rtlCol="0">
            <a:spAutoFit/>
          </a:bodyPr>
          <a:lstStyle/>
          <a:p>
            <a:r>
              <a:rPr lang="en-US" sz="2400" dirty="0" smtClean="0">
                <a:solidFill>
                  <a:schemeClr val="tx1">
                    <a:lumMod val="50000"/>
                    <a:lumOff val="50000"/>
                  </a:schemeClr>
                </a:solidFill>
                <a:latin typeface="Segoe UI Semibold" pitchFamily="34" charset="0"/>
              </a:rPr>
              <a:t>provide persistent identifier</a:t>
            </a:r>
            <a:endParaRPr lang="en-US" sz="2400" dirty="0">
              <a:solidFill>
                <a:schemeClr val="tx1">
                  <a:lumMod val="50000"/>
                  <a:lumOff val="50000"/>
                </a:schemeClr>
              </a:solidFill>
              <a:latin typeface="Segoe UI Semibold" pitchFamily="34" charset="0"/>
            </a:endParaRPr>
          </a:p>
        </p:txBody>
      </p:sp>
      <p:sp>
        <p:nvSpPr>
          <p:cNvPr id="22" name="TextBox 21"/>
          <p:cNvSpPr txBox="1"/>
          <p:nvPr/>
        </p:nvSpPr>
        <p:spPr>
          <a:xfrm>
            <a:off x="762000" y="4419600"/>
            <a:ext cx="1789272" cy="461665"/>
          </a:xfrm>
          <a:prstGeom prst="rect">
            <a:avLst/>
          </a:prstGeom>
          <a:noFill/>
        </p:spPr>
        <p:txBody>
          <a:bodyPr wrap="none" rtlCol="0">
            <a:spAutoFit/>
          </a:bodyPr>
          <a:lstStyle/>
          <a:p>
            <a:r>
              <a:rPr lang="en-US" sz="2400" dirty="0" smtClean="0">
                <a:solidFill>
                  <a:schemeClr val="accent3">
                    <a:lumMod val="75000"/>
                  </a:schemeClr>
                </a:solidFill>
                <a:latin typeface="Arial Narrow" pitchFamily="34" charset="0"/>
              </a:rPr>
              <a:t>manage rights</a:t>
            </a:r>
            <a:endParaRPr lang="en-US" sz="2400" dirty="0">
              <a:solidFill>
                <a:schemeClr val="accent3">
                  <a:lumMod val="75000"/>
                </a:schemeClr>
              </a:solidFill>
              <a:latin typeface="Arial Narrow" pitchFamily="34" charset="0"/>
            </a:endParaRPr>
          </a:p>
        </p:txBody>
      </p:sp>
      <p:sp>
        <p:nvSpPr>
          <p:cNvPr id="23" name="TextBox 22"/>
          <p:cNvSpPr txBox="1"/>
          <p:nvPr/>
        </p:nvSpPr>
        <p:spPr>
          <a:xfrm>
            <a:off x="6172200" y="3886200"/>
            <a:ext cx="1854995" cy="461665"/>
          </a:xfrm>
          <a:prstGeom prst="rect">
            <a:avLst/>
          </a:prstGeom>
          <a:noFill/>
        </p:spPr>
        <p:txBody>
          <a:bodyPr wrap="none" rtlCol="0">
            <a:spAutoFit/>
          </a:bodyPr>
          <a:lstStyle/>
          <a:p>
            <a:r>
              <a:rPr lang="en-US" sz="2400" b="1" dirty="0" smtClean="0">
                <a:solidFill>
                  <a:schemeClr val="accent6">
                    <a:lumMod val="60000"/>
                    <a:lumOff val="40000"/>
                  </a:schemeClr>
                </a:solidFill>
                <a:latin typeface="Century Gothic" pitchFamily="34" charset="0"/>
              </a:rPr>
              <a:t>coordinate</a:t>
            </a:r>
            <a:endParaRPr lang="en-US" sz="2400" b="1" dirty="0">
              <a:solidFill>
                <a:schemeClr val="accent6">
                  <a:lumMod val="60000"/>
                  <a:lumOff val="40000"/>
                </a:schemeClr>
              </a:solidFill>
              <a:latin typeface="Century Gothic" pitchFamily="34" charset="0"/>
            </a:endParaRPr>
          </a:p>
        </p:txBody>
      </p:sp>
      <p:sp>
        <p:nvSpPr>
          <p:cNvPr id="24" name="TextBox 23"/>
          <p:cNvSpPr txBox="1"/>
          <p:nvPr/>
        </p:nvSpPr>
        <p:spPr>
          <a:xfrm>
            <a:off x="5562600" y="4495800"/>
            <a:ext cx="1762021" cy="461665"/>
          </a:xfrm>
          <a:prstGeom prst="rect">
            <a:avLst/>
          </a:prstGeom>
          <a:noFill/>
        </p:spPr>
        <p:txBody>
          <a:bodyPr wrap="none" rtlCol="0">
            <a:spAutoFit/>
          </a:bodyPr>
          <a:lstStyle/>
          <a:p>
            <a:r>
              <a:rPr lang="en-US" sz="2400" dirty="0" smtClean="0"/>
              <a:t>create policy</a:t>
            </a:r>
            <a:endParaRPr lang="en-US" sz="2400" dirty="0"/>
          </a:p>
        </p:txBody>
      </p:sp>
      <p:sp>
        <p:nvSpPr>
          <p:cNvPr id="25" name="TextBox 24"/>
          <p:cNvSpPr txBox="1"/>
          <p:nvPr/>
        </p:nvSpPr>
        <p:spPr>
          <a:xfrm>
            <a:off x="6629400" y="5181600"/>
            <a:ext cx="1548822" cy="461665"/>
          </a:xfrm>
          <a:prstGeom prst="rect">
            <a:avLst/>
          </a:prstGeom>
          <a:noFill/>
        </p:spPr>
        <p:txBody>
          <a:bodyPr wrap="none" rtlCol="0">
            <a:spAutoFit/>
          </a:bodyPr>
          <a:lstStyle/>
          <a:p>
            <a:r>
              <a:rPr lang="en-US" sz="2400" dirty="0" smtClean="0">
                <a:solidFill>
                  <a:srgbClr val="7030A0"/>
                </a:solidFill>
              </a:rPr>
              <a:t>collaborate</a:t>
            </a:r>
            <a:endParaRPr lang="en-US" sz="24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2" grpId="0"/>
      <p:bldP spid="16" grpId="0"/>
      <p:bldP spid="19" grpId="0"/>
      <p:bldP spid="20" grpId="0"/>
      <p:bldP spid="21" grpId="0"/>
      <p:bldP spid="22" grpId="0"/>
      <p:bldP spid="23" grpId="0"/>
      <p:bldP spid="24" grpId="0"/>
      <p:bldP spid="2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67525"/>
          </a:xfrm>
          <a:prstGeom prst="rect">
            <a:avLst/>
          </a:prstGeom>
          <a:noFill/>
          <a:ln w="9525">
            <a:noFill/>
            <a:miter lim="800000"/>
            <a:headEnd/>
            <a:tailEnd/>
          </a:ln>
        </p:spPr>
      </p:pic>
    </p:spTree>
    <p:extLst>
      <p:ext uri="{BB962C8B-B14F-4D97-AF65-F5344CB8AC3E}">
        <p14:creationId xmlns="" xmlns:p14="http://schemas.microsoft.com/office/powerpoint/2010/main" val="31931252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90600" y="3429000"/>
            <a:ext cx="5334000" cy="1981200"/>
          </a:xfrm>
        </p:spPr>
        <p:txBody>
          <a:bodyPr/>
          <a:lstStyle/>
          <a:p>
            <a:r>
              <a:rPr lang="en-US" sz="2400" dirty="0" smtClean="0"/>
              <a:t>Ricky </a:t>
            </a:r>
            <a:r>
              <a:rPr lang="en-US" sz="2400" dirty="0" err="1" smtClean="0"/>
              <a:t>Erway</a:t>
            </a:r>
            <a:endParaRPr lang="en-US" sz="2400" dirty="0" smtClean="0"/>
          </a:p>
          <a:p>
            <a:r>
              <a:rPr lang="en-US" sz="2400" dirty="0" smtClean="0"/>
              <a:t>OCLC Research</a:t>
            </a:r>
          </a:p>
          <a:p>
            <a:r>
              <a:rPr lang="en-US" sz="2400" dirty="0" smtClean="0"/>
              <a:t>erwayr@oclc.org</a:t>
            </a:r>
          </a:p>
          <a:p>
            <a:endParaRPr lang="en-US" dirty="0"/>
          </a:p>
        </p:txBody>
      </p:sp>
      <p:sp>
        <p:nvSpPr>
          <p:cNvPr id="2" name="Slide Number Placeholder 1"/>
          <p:cNvSpPr>
            <a:spLocks noGrp="1"/>
          </p:cNvSpPr>
          <p:nvPr>
            <p:ph type="sldNum" sz="quarter" idx="4294967295"/>
          </p:nvPr>
        </p:nvSpPr>
        <p:spPr>
          <a:xfrm>
            <a:off x="7010400" y="6356350"/>
            <a:ext cx="2133600" cy="365125"/>
          </a:xfrm>
        </p:spPr>
        <p:txBody>
          <a:bodyPr/>
          <a:lstStyle/>
          <a:p>
            <a:fld id="{6B3AA010-7757-41E0-A212-D41514C97AA5}" type="slidenum">
              <a:rPr lang="en-US" smtClean="0"/>
              <a:pPr/>
              <a:t>16</a:t>
            </a:fld>
            <a:endParaRPr lang="en-US"/>
          </a:p>
        </p:txBody>
      </p:sp>
      <p:sp>
        <p:nvSpPr>
          <p:cNvPr id="4" name="Rectangle 3"/>
          <p:cNvSpPr/>
          <p:nvPr/>
        </p:nvSpPr>
        <p:spPr>
          <a:xfrm>
            <a:off x="5943600" y="2971800"/>
            <a:ext cx="2590800" cy="2308324"/>
          </a:xfrm>
          <a:prstGeom prst="rect">
            <a:avLst/>
          </a:prstGeom>
        </p:spPr>
        <p:txBody>
          <a:bodyPr wrap="square">
            <a:spAutoFit/>
          </a:bodyPr>
          <a:lstStyle/>
          <a:p>
            <a:pPr>
              <a:spcBef>
                <a:spcPts val="0"/>
              </a:spcBef>
            </a:pPr>
            <a:r>
              <a:rPr lang="en-US" b="1" u="sng" dirty="0" smtClean="0">
                <a:solidFill>
                  <a:srgbClr val="0070C0"/>
                </a:solidFill>
              </a:rPr>
              <a:t>OCLC Research team</a:t>
            </a:r>
          </a:p>
          <a:p>
            <a:pPr>
              <a:spcBef>
                <a:spcPts val="0"/>
              </a:spcBef>
            </a:pPr>
            <a:r>
              <a:rPr lang="en-US" b="1" dirty="0" smtClean="0">
                <a:solidFill>
                  <a:srgbClr val="0070C0"/>
                </a:solidFill>
              </a:rPr>
              <a:t>Brian Lavoie</a:t>
            </a:r>
          </a:p>
          <a:p>
            <a:pPr>
              <a:spcBef>
                <a:spcPts val="0"/>
              </a:spcBef>
            </a:pPr>
            <a:r>
              <a:rPr lang="en-US" b="1" dirty="0" smtClean="0">
                <a:solidFill>
                  <a:srgbClr val="0070C0"/>
                </a:solidFill>
              </a:rPr>
              <a:t>Constance </a:t>
            </a:r>
            <a:r>
              <a:rPr lang="en-US" b="1" dirty="0" err="1" smtClean="0">
                <a:solidFill>
                  <a:srgbClr val="0070C0"/>
                </a:solidFill>
              </a:rPr>
              <a:t>Malpas</a:t>
            </a:r>
            <a:endParaRPr lang="en-US" b="1" dirty="0" smtClean="0">
              <a:solidFill>
                <a:srgbClr val="0070C0"/>
              </a:solidFill>
            </a:endParaRPr>
          </a:p>
          <a:p>
            <a:pPr>
              <a:spcBef>
                <a:spcPts val="0"/>
              </a:spcBef>
            </a:pPr>
            <a:r>
              <a:rPr lang="en-US" b="1" dirty="0" smtClean="0">
                <a:solidFill>
                  <a:srgbClr val="0070C0"/>
                </a:solidFill>
              </a:rPr>
              <a:t>Ricky </a:t>
            </a:r>
            <a:r>
              <a:rPr lang="en-US" b="1" dirty="0" err="1" smtClean="0">
                <a:solidFill>
                  <a:srgbClr val="0070C0"/>
                </a:solidFill>
              </a:rPr>
              <a:t>Erway</a:t>
            </a:r>
            <a:endParaRPr lang="en-US" b="1" dirty="0" smtClean="0">
              <a:solidFill>
                <a:srgbClr val="0070C0"/>
              </a:solidFill>
            </a:endParaRPr>
          </a:p>
          <a:p>
            <a:pPr>
              <a:spcBef>
                <a:spcPts val="0"/>
              </a:spcBef>
            </a:pPr>
            <a:r>
              <a:rPr lang="en-US" b="1" dirty="0" smtClean="0">
                <a:solidFill>
                  <a:srgbClr val="0070C0"/>
                </a:solidFill>
              </a:rPr>
              <a:t>Jennifer </a:t>
            </a:r>
            <a:r>
              <a:rPr lang="en-US" b="1" dirty="0" err="1" smtClean="0">
                <a:solidFill>
                  <a:srgbClr val="0070C0"/>
                </a:solidFill>
              </a:rPr>
              <a:t>Schaffner</a:t>
            </a:r>
            <a:endParaRPr lang="en-US" b="1" dirty="0" smtClean="0">
              <a:solidFill>
                <a:srgbClr val="0070C0"/>
              </a:solidFill>
            </a:endParaRPr>
          </a:p>
          <a:p>
            <a:pPr>
              <a:spcBef>
                <a:spcPts val="0"/>
              </a:spcBef>
            </a:pPr>
            <a:r>
              <a:rPr lang="en-US" b="1" dirty="0" err="1" smtClean="0">
                <a:solidFill>
                  <a:srgbClr val="0070C0"/>
                </a:solidFill>
              </a:rPr>
              <a:t>Titia</a:t>
            </a:r>
            <a:r>
              <a:rPr lang="en-US" b="1" dirty="0" smtClean="0">
                <a:solidFill>
                  <a:srgbClr val="0070C0"/>
                </a:solidFill>
              </a:rPr>
              <a:t> van </a:t>
            </a:r>
            <a:r>
              <a:rPr lang="en-US" b="1" dirty="0" err="1" smtClean="0">
                <a:solidFill>
                  <a:srgbClr val="0070C0"/>
                </a:solidFill>
              </a:rPr>
              <a:t>der</a:t>
            </a:r>
            <a:r>
              <a:rPr lang="en-US" b="1" dirty="0" smtClean="0">
                <a:solidFill>
                  <a:srgbClr val="0070C0"/>
                </a:solidFill>
              </a:rPr>
              <a:t> </a:t>
            </a:r>
            <a:r>
              <a:rPr lang="en-US" b="1" dirty="0" err="1" smtClean="0">
                <a:solidFill>
                  <a:srgbClr val="0070C0"/>
                </a:solidFill>
              </a:rPr>
              <a:t>Werf</a:t>
            </a:r>
            <a:endParaRPr lang="en-US" b="1" dirty="0" smtClean="0">
              <a:solidFill>
                <a:srgbClr val="0070C0"/>
              </a:solidFill>
            </a:endParaRPr>
          </a:p>
          <a:p>
            <a:pPr>
              <a:spcBef>
                <a:spcPts val="0"/>
              </a:spcBef>
            </a:pPr>
            <a:r>
              <a:rPr lang="en-US" b="1" dirty="0" err="1" smtClean="0">
                <a:solidFill>
                  <a:srgbClr val="0070C0"/>
                </a:solidFill>
              </a:rPr>
              <a:t>Ixchel</a:t>
            </a:r>
            <a:r>
              <a:rPr lang="en-US" b="1" dirty="0" smtClean="0">
                <a:solidFill>
                  <a:srgbClr val="0070C0"/>
                </a:solidFill>
              </a:rPr>
              <a:t> </a:t>
            </a:r>
            <a:r>
              <a:rPr lang="en-US" b="1" dirty="0" err="1" smtClean="0">
                <a:solidFill>
                  <a:srgbClr val="0070C0"/>
                </a:solidFill>
              </a:rPr>
              <a:t>Faniel</a:t>
            </a:r>
            <a:endParaRPr lang="en-US" b="1" dirty="0" smtClean="0">
              <a:solidFill>
                <a:srgbClr val="0070C0"/>
              </a:solidFill>
            </a:endParaRPr>
          </a:p>
          <a:p>
            <a:pPr>
              <a:spcBef>
                <a:spcPts val="0"/>
              </a:spcBef>
            </a:pPr>
            <a:r>
              <a:rPr lang="en-US" b="1" dirty="0" smtClean="0">
                <a:solidFill>
                  <a:srgbClr val="0070C0"/>
                </a:solidFill>
              </a:rPr>
              <a:t>Eric Childress</a:t>
            </a:r>
          </a:p>
        </p:txBody>
      </p:sp>
      <p:sp>
        <p:nvSpPr>
          <p:cNvPr id="5" name="TextBox 4"/>
          <p:cNvSpPr txBox="1"/>
          <p:nvPr/>
        </p:nvSpPr>
        <p:spPr>
          <a:xfrm>
            <a:off x="4724400" y="386477"/>
            <a:ext cx="2358338" cy="2585323"/>
          </a:xfrm>
          <a:prstGeom prst="rect">
            <a:avLst/>
          </a:prstGeom>
          <a:noFill/>
        </p:spPr>
        <p:txBody>
          <a:bodyPr wrap="none" rtlCol="0">
            <a:spAutoFit/>
          </a:bodyPr>
          <a:lstStyle/>
          <a:p>
            <a:r>
              <a:rPr lang="en-US" b="1" u="sng" dirty="0" smtClean="0">
                <a:solidFill>
                  <a:srgbClr val="0070C0"/>
                </a:solidFill>
              </a:rPr>
              <a:t>Reviewers</a:t>
            </a:r>
          </a:p>
          <a:p>
            <a:r>
              <a:rPr lang="en-US" b="1" dirty="0" err="1" smtClean="0">
                <a:solidFill>
                  <a:srgbClr val="0070C0"/>
                </a:solidFill>
              </a:rPr>
              <a:t>Natasa</a:t>
            </a:r>
            <a:r>
              <a:rPr lang="en-US" b="1" dirty="0" smtClean="0">
                <a:solidFill>
                  <a:srgbClr val="0070C0"/>
                </a:solidFill>
              </a:rPr>
              <a:t> </a:t>
            </a:r>
            <a:r>
              <a:rPr lang="en-US" b="1" dirty="0" err="1" smtClean="0">
                <a:solidFill>
                  <a:srgbClr val="0070C0"/>
                </a:solidFill>
              </a:rPr>
              <a:t>Miliç-Frayling</a:t>
            </a:r>
            <a:endParaRPr lang="en-US" b="1" dirty="0" smtClean="0">
              <a:solidFill>
                <a:srgbClr val="0070C0"/>
              </a:solidFill>
            </a:endParaRPr>
          </a:p>
          <a:p>
            <a:r>
              <a:rPr lang="en-US" b="1" dirty="0" smtClean="0">
                <a:solidFill>
                  <a:srgbClr val="0070C0"/>
                </a:solidFill>
              </a:rPr>
              <a:t>Roger </a:t>
            </a:r>
            <a:r>
              <a:rPr lang="en-US" b="1" dirty="0" err="1" smtClean="0">
                <a:solidFill>
                  <a:srgbClr val="0070C0"/>
                </a:solidFill>
              </a:rPr>
              <a:t>Schonfeld</a:t>
            </a:r>
            <a:endParaRPr lang="en-US" b="1" dirty="0" smtClean="0">
              <a:solidFill>
                <a:srgbClr val="0070C0"/>
              </a:solidFill>
            </a:endParaRPr>
          </a:p>
          <a:p>
            <a:r>
              <a:rPr lang="en-US" b="1" dirty="0" smtClean="0">
                <a:solidFill>
                  <a:srgbClr val="0070C0"/>
                </a:solidFill>
              </a:rPr>
              <a:t>Kathleen Fitzpatrick</a:t>
            </a:r>
          </a:p>
          <a:p>
            <a:r>
              <a:rPr lang="en-US" b="1" dirty="0" smtClean="0">
                <a:solidFill>
                  <a:srgbClr val="0070C0"/>
                </a:solidFill>
              </a:rPr>
              <a:t>Cliff Lynch</a:t>
            </a:r>
          </a:p>
          <a:p>
            <a:r>
              <a:rPr lang="en-US" b="1" dirty="0" smtClean="0">
                <a:solidFill>
                  <a:srgbClr val="0070C0"/>
                </a:solidFill>
              </a:rPr>
              <a:t>Brian </a:t>
            </a:r>
            <a:r>
              <a:rPr lang="en-US" b="1" dirty="0" err="1" smtClean="0">
                <a:solidFill>
                  <a:srgbClr val="0070C0"/>
                </a:solidFill>
              </a:rPr>
              <a:t>Schottlaender</a:t>
            </a:r>
            <a:endParaRPr lang="en-US" b="1" dirty="0" smtClean="0">
              <a:solidFill>
                <a:srgbClr val="0070C0"/>
              </a:solidFill>
            </a:endParaRPr>
          </a:p>
          <a:p>
            <a:r>
              <a:rPr lang="en-US" b="1" dirty="0" smtClean="0">
                <a:solidFill>
                  <a:srgbClr val="0070C0"/>
                </a:solidFill>
              </a:rPr>
              <a:t>Birgit Schmidt</a:t>
            </a:r>
          </a:p>
          <a:p>
            <a:r>
              <a:rPr lang="en-US" b="1" dirty="0" smtClean="0">
                <a:solidFill>
                  <a:srgbClr val="0070C0"/>
                </a:solidFill>
              </a:rPr>
              <a:t>Don Waters</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0"/>
            <a:ext cx="9144000" cy="6867525"/>
          </a:xfrm>
          <a:prstGeom prst="rect">
            <a:avLst/>
          </a:prstGeom>
          <a:noFill/>
          <a:ln w="9525">
            <a:noFill/>
            <a:miter lim="800000"/>
            <a:headEnd/>
            <a:tailEnd/>
          </a:ln>
        </p:spPr>
      </p:pic>
    </p:spTree>
    <p:extLst>
      <p:ext uri="{BB962C8B-B14F-4D97-AF65-F5344CB8AC3E}">
        <p14:creationId xmlns="" xmlns:p14="http://schemas.microsoft.com/office/powerpoint/2010/main" val="3193125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27038"/>
            <a:ext cx="8686800" cy="563562"/>
          </a:xfrm>
        </p:spPr>
        <p:txBody>
          <a:bodyPr>
            <a:noAutofit/>
          </a:bodyPr>
          <a:lstStyle/>
          <a:p>
            <a:r>
              <a:rPr lang="en-US" sz="3600" dirty="0" smtClean="0"/>
              <a:t>OCLC Research and </a:t>
            </a:r>
            <a:br>
              <a:rPr lang="en-US" sz="3600" dirty="0" smtClean="0"/>
            </a:br>
            <a:r>
              <a:rPr lang="en-US" sz="3600" dirty="0" smtClean="0"/>
              <a:t>The Evolving Scholarly Record</a:t>
            </a:r>
            <a:endParaRPr lang="en-US" sz="3600" dirty="0"/>
          </a:p>
        </p:txBody>
      </p:sp>
      <p:sp>
        <p:nvSpPr>
          <p:cNvPr id="3" name="Content Placeholder 2"/>
          <p:cNvSpPr>
            <a:spLocks noGrp="1"/>
          </p:cNvSpPr>
          <p:nvPr>
            <p:ph idx="1"/>
          </p:nvPr>
        </p:nvSpPr>
        <p:spPr>
          <a:xfrm>
            <a:off x="228600" y="1981200"/>
            <a:ext cx="8305800" cy="4648200"/>
          </a:xfrm>
        </p:spPr>
        <p:txBody>
          <a:bodyPr>
            <a:noAutofit/>
          </a:bodyPr>
          <a:lstStyle/>
          <a:p>
            <a:pPr lvl="1">
              <a:buFont typeface="Arial" pitchFamily="34" charset="0"/>
              <a:buChar char="•"/>
            </a:pPr>
            <a:r>
              <a:rPr lang="en-US" sz="2800" b="1" dirty="0" smtClean="0">
                <a:solidFill>
                  <a:srgbClr val="00B0F0"/>
                </a:solidFill>
              </a:rPr>
              <a:t>Common reference point</a:t>
            </a:r>
          </a:p>
          <a:p>
            <a:pPr lvl="1">
              <a:buFont typeface="Arial" pitchFamily="34" charset="0"/>
              <a:buChar char="•"/>
            </a:pPr>
            <a:r>
              <a:rPr lang="en-US" sz="2800" b="1" dirty="0" smtClean="0">
                <a:solidFill>
                  <a:srgbClr val="00B0F0"/>
                </a:solidFill>
              </a:rPr>
              <a:t>High-level view; reduce fragmentation</a:t>
            </a:r>
          </a:p>
          <a:p>
            <a:pPr lvl="1">
              <a:buFont typeface="Arial" pitchFamily="34" charset="0"/>
              <a:buChar char="•"/>
            </a:pPr>
            <a:r>
              <a:rPr lang="en-US" sz="2800" b="1" dirty="0" smtClean="0">
                <a:solidFill>
                  <a:srgbClr val="00B0F0"/>
                </a:solidFill>
              </a:rPr>
              <a:t>Facilitate discussions</a:t>
            </a:r>
          </a:p>
          <a:p>
            <a:pPr lvl="1">
              <a:buFont typeface="Arial" pitchFamily="34" charset="0"/>
              <a:buChar char="•"/>
            </a:pPr>
            <a:r>
              <a:rPr lang="en-US" sz="2800" b="1" dirty="0" smtClean="0">
                <a:solidFill>
                  <a:srgbClr val="00B0F0"/>
                </a:solidFill>
              </a:rPr>
              <a:t>Equip stakeholders with a resource for strategic planning</a:t>
            </a:r>
          </a:p>
          <a:p>
            <a:pPr lvl="1">
              <a:buFont typeface="Arial" pitchFamily="34" charset="0"/>
              <a:buChar char="•"/>
            </a:pPr>
            <a:endParaRPr lang="en-US" sz="2800" b="1" dirty="0" smtClean="0">
              <a:solidFill>
                <a:srgbClr val="00B0F0"/>
              </a:solidFill>
            </a:endParaRPr>
          </a:p>
          <a:p>
            <a:pPr lvl="1">
              <a:buFont typeface="Arial" pitchFamily="34" charset="0"/>
              <a:buChar char="•"/>
            </a:pPr>
            <a:r>
              <a:rPr lang="en-US" sz="2800" b="1" dirty="0" smtClean="0">
                <a:solidFill>
                  <a:srgbClr val="00B0F0"/>
                </a:solidFill>
              </a:rPr>
              <a:t>It’s about the stuff</a:t>
            </a:r>
          </a:p>
          <a:p>
            <a:pPr lvl="1"/>
            <a:endParaRPr lang="en-US" dirty="0" smtClean="0">
              <a:solidFill>
                <a:schemeClr val="tx1"/>
              </a:solidFill>
            </a:endParaRPr>
          </a:p>
          <a:p>
            <a:pPr>
              <a:buNone/>
            </a:pPr>
            <a:endParaRPr lang="en-US" sz="10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3</a:t>
            </a:fld>
            <a:endParaRPr lang="en-US" dirty="0"/>
          </a:p>
        </p:txBody>
      </p:sp>
      <p:pic>
        <p:nvPicPr>
          <p:cNvPr id="26640" name="Picture 16" descr="File:Screenshot-spreadsheet.png"/>
          <p:cNvPicPr>
            <a:picLocks noChangeAspect="1" noChangeArrowheads="1"/>
          </p:cNvPicPr>
          <p:nvPr/>
        </p:nvPicPr>
        <p:blipFill>
          <a:blip r:embed="rId3" cstate="print"/>
          <a:srcRect r="6493" b="13333"/>
          <a:stretch>
            <a:fillRect/>
          </a:stretch>
        </p:blipFill>
        <p:spPr bwMode="auto">
          <a:xfrm>
            <a:off x="1600200" y="2895600"/>
            <a:ext cx="1524000" cy="990600"/>
          </a:xfrm>
          <a:prstGeom prst="rect">
            <a:avLst/>
          </a:prstGeom>
          <a:noFill/>
        </p:spPr>
      </p:pic>
      <p:pic>
        <p:nvPicPr>
          <p:cNvPr id="26642" name="Picture 18" descr="File:Python.png"/>
          <p:cNvPicPr>
            <a:picLocks noChangeAspect="1" noChangeArrowheads="1"/>
          </p:cNvPicPr>
          <p:nvPr/>
        </p:nvPicPr>
        <p:blipFill>
          <a:blip r:embed="rId4" cstate="print"/>
          <a:srcRect/>
          <a:stretch>
            <a:fillRect/>
          </a:stretch>
        </p:blipFill>
        <p:spPr bwMode="auto">
          <a:xfrm>
            <a:off x="2133600" y="4495800"/>
            <a:ext cx="2857500" cy="2133601"/>
          </a:xfrm>
          <a:prstGeom prst="rect">
            <a:avLst/>
          </a:prstGeom>
          <a:noFill/>
        </p:spPr>
      </p:pic>
      <p:pic>
        <p:nvPicPr>
          <p:cNvPr id="26644" name="Picture 20" descr="File:CSMACD-Algorithm.svg"/>
          <p:cNvPicPr>
            <a:picLocks noChangeAspect="1" noChangeArrowheads="1"/>
          </p:cNvPicPr>
          <p:nvPr/>
        </p:nvPicPr>
        <p:blipFill>
          <a:blip r:embed="rId5" cstate="print"/>
          <a:srcRect/>
          <a:stretch>
            <a:fillRect/>
          </a:stretch>
        </p:blipFill>
        <p:spPr bwMode="auto">
          <a:xfrm>
            <a:off x="5715000" y="5181600"/>
            <a:ext cx="2590800" cy="1305116"/>
          </a:xfrm>
          <a:prstGeom prst="rect">
            <a:avLst/>
          </a:prstGeom>
          <a:noFill/>
        </p:spPr>
      </p:pic>
      <p:pic>
        <p:nvPicPr>
          <p:cNvPr id="26645" name="Picture 21"/>
          <p:cNvPicPr>
            <a:picLocks noChangeAspect="1" noChangeArrowheads="1"/>
          </p:cNvPicPr>
          <p:nvPr/>
        </p:nvPicPr>
        <p:blipFill>
          <a:blip r:embed="rId6" cstate="print"/>
          <a:srcRect/>
          <a:stretch>
            <a:fillRect/>
          </a:stretch>
        </p:blipFill>
        <p:spPr bwMode="auto">
          <a:xfrm>
            <a:off x="152400" y="3200400"/>
            <a:ext cx="1117600" cy="3048000"/>
          </a:xfrm>
          <a:prstGeom prst="rect">
            <a:avLst/>
          </a:prstGeom>
          <a:noFill/>
          <a:ln w="9525">
            <a:noFill/>
            <a:miter lim="800000"/>
            <a:headEnd/>
            <a:tailEnd/>
          </a:ln>
        </p:spPr>
      </p:pic>
      <p:pic>
        <p:nvPicPr>
          <p:cNvPr id="26638" name="Picture 14" descr="File:PSM V75 D424 Astronomical observations broken down to quantity and number of days.png"/>
          <p:cNvPicPr>
            <a:picLocks noChangeAspect="1" noChangeArrowheads="1"/>
          </p:cNvPicPr>
          <p:nvPr/>
        </p:nvPicPr>
        <p:blipFill>
          <a:blip r:embed="rId7" cstate="print"/>
          <a:srcRect r="1000" b="44732"/>
          <a:stretch>
            <a:fillRect/>
          </a:stretch>
        </p:blipFill>
        <p:spPr bwMode="auto">
          <a:xfrm>
            <a:off x="0" y="0"/>
            <a:ext cx="2590800" cy="1046788"/>
          </a:xfrm>
          <a:prstGeom prst="rect">
            <a:avLst/>
          </a:prstGeom>
          <a:noFill/>
        </p:spPr>
      </p:pic>
      <p:pic>
        <p:nvPicPr>
          <p:cNvPr id="26634" name="Picture 10" descr="File:EPICA delta D plot.svg"/>
          <p:cNvPicPr>
            <a:picLocks noChangeAspect="1" noChangeArrowheads="1"/>
          </p:cNvPicPr>
          <p:nvPr/>
        </p:nvPicPr>
        <p:blipFill>
          <a:blip r:embed="rId8" cstate="print"/>
          <a:srcRect b="52000"/>
          <a:stretch>
            <a:fillRect/>
          </a:stretch>
        </p:blipFill>
        <p:spPr bwMode="auto">
          <a:xfrm>
            <a:off x="228600" y="1219200"/>
            <a:ext cx="2895600" cy="1042416"/>
          </a:xfrm>
          <a:prstGeom prst="rect">
            <a:avLst/>
          </a:prstGeom>
          <a:noFill/>
        </p:spPr>
      </p:pic>
      <p:pic>
        <p:nvPicPr>
          <p:cNvPr id="26647" name="Picture 23" descr="File:US Navy 040605-N-6633C-002 Commander Naval Reserve Force, Vice Adm. John G. Cotton, is silhouetted in front of a Powerpoint slide mapping out the Naval Reserve Force's future.jpg"/>
          <p:cNvPicPr>
            <a:picLocks noChangeAspect="1" noChangeArrowheads="1"/>
          </p:cNvPicPr>
          <p:nvPr/>
        </p:nvPicPr>
        <p:blipFill>
          <a:blip r:embed="rId9" cstate="print"/>
          <a:srcRect l="25862" r="25862" b="26908"/>
          <a:stretch>
            <a:fillRect/>
          </a:stretch>
        </p:blipFill>
        <p:spPr bwMode="auto">
          <a:xfrm>
            <a:off x="6781800" y="2514600"/>
            <a:ext cx="2133600" cy="2362200"/>
          </a:xfrm>
          <a:prstGeom prst="rect">
            <a:avLst/>
          </a:prstGeom>
          <a:noFill/>
        </p:spPr>
      </p:pic>
      <p:pic>
        <p:nvPicPr>
          <p:cNvPr id="26650" name="Picture 26"/>
          <p:cNvPicPr>
            <a:picLocks noChangeAspect="1" noChangeArrowheads="1"/>
          </p:cNvPicPr>
          <p:nvPr/>
        </p:nvPicPr>
        <p:blipFill>
          <a:blip r:embed="rId10" cstate="print"/>
          <a:srcRect/>
          <a:stretch>
            <a:fillRect/>
          </a:stretch>
        </p:blipFill>
        <p:spPr bwMode="auto">
          <a:xfrm>
            <a:off x="3276600" y="228600"/>
            <a:ext cx="2368153" cy="990600"/>
          </a:xfrm>
          <a:prstGeom prst="rect">
            <a:avLst/>
          </a:prstGeom>
          <a:noFill/>
          <a:ln w="9525">
            <a:noFill/>
            <a:miter lim="800000"/>
            <a:headEnd/>
            <a:tailEnd/>
          </a:ln>
        </p:spPr>
      </p:pic>
      <p:pic>
        <p:nvPicPr>
          <p:cNvPr id="26652" name="Picture 28" descr="http://upload.wikimedia.org/wikipedia/commons/7/70/A_screenshot_of_the_front_page_of_the_Marshall_Center%27s_Techne_blog_is_taken_in_Garmisch-Partenkirchen%2C_Germany%2C_June_2%2C_2013_130602-D-SK857-724.jpg"/>
          <p:cNvPicPr>
            <a:picLocks noChangeAspect="1" noChangeArrowheads="1"/>
          </p:cNvPicPr>
          <p:nvPr/>
        </p:nvPicPr>
        <p:blipFill>
          <a:blip r:embed="rId11" cstate="print"/>
          <a:srcRect/>
          <a:stretch>
            <a:fillRect/>
          </a:stretch>
        </p:blipFill>
        <p:spPr bwMode="auto">
          <a:xfrm>
            <a:off x="6477000" y="0"/>
            <a:ext cx="2667000" cy="2072447"/>
          </a:xfrm>
          <a:prstGeom prst="rect">
            <a:avLst/>
          </a:prstGeom>
          <a:noFill/>
        </p:spPr>
      </p:pic>
      <p:pic>
        <p:nvPicPr>
          <p:cNvPr id="1026" name="Picture 2"/>
          <p:cNvPicPr>
            <a:picLocks noChangeAspect="1" noChangeArrowheads="1"/>
          </p:cNvPicPr>
          <p:nvPr/>
        </p:nvPicPr>
        <p:blipFill>
          <a:blip r:embed="rId12" cstate="print"/>
          <a:srcRect/>
          <a:stretch>
            <a:fillRect/>
          </a:stretch>
        </p:blipFill>
        <p:spPr bwMode="auto">
          <a:xfrm>
            <a:off x="3276600" y="1752600"/>
            <a:ext cx="3038475" cy="29712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dirty="0" smtClean="0"/>
              <a:t>Perspective &amp; content</a:t>
            </a:r>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4</a:t>
            </a:fld>
            <a:endParaRPr lang="en-US" dirty="0"/>
          </a:p>
        </p:txBody>
      </p:sp>
      <p:sp>
        <p:nvSpPr>
          <p:cNvPr id="8" name="TextBox 7"/>
          <p:cNvSpPr txBox="1"/>
          <p:nvPr/>
        </p:nvSpPr>
        <p:spPr>
          <a:xfrm>
            <a:off x="609600" y="1384042"/>
            <a:ext cx="8153400" cy="5016758"/>
          </a:xfrm>
          <a:prstGeom prst="rect">
            <a:avLst/>
          </a:prstGeom>
          <a:noFill/>
        </p:spPr>
        <p:txBody>
          <a:bodyPr wrap="square" rtlCol="0">
            <a:spAutoFit/>
          </a:bodyPr>
          <a:lstStyle/>
          <a:p>
            <a:endParaRPr lang="en-US" sz="2400" b="1" dirty="0" smtClean="0">
              <a:solidFill>
                <a:srgbClr val="00B0F0"/>
              </a:solidFill>
              <a:latin typeface="+mj-lt"/>
            </a:endParaRPr>
          </a:p>
          <a:p>
            <a:r>
              <a:rPr lang="en-US" sz="2800" b="1" dirty="0" smtClean="0">
                <a:solidFill>
                  <a:srgbClr val="00B0F0"/>
                </a:solidFill>
                <a:latin typeface="+mj-lt"/>
              </a:rPr>
              <a:t>Researchers: </a:t>
            </a:r>
            <a:r>
              <a:rPr lang="en-US" sz="2800" dirty="0" smtClean="0">
                <a:latin typeface="+mj-lt"/>
              </a:rPr>
              <a:t>what is necessary to validate &amp; build on current literature</a:t>
            </a:r>
          </a:p>
          <a:p>
            <a:endParaRPr lang="en-US" sz="2800" dirty="0" smtClean="0">
              <a:latin typeface="+mj-lt"/>
            </a:endParaRPr>
          </a:p>
          <a:p>
            <a:r>
              <a:rPr lang="en-US" sz="2800" b="1" dirty="0" smtClean="0">
                <a:solidFill>
                  <a:srgbClr val="00B0F0"/>
                </a:solidFill>
                <a:latin typeface="+mj-lt"/>
              </a:rPr>
              <a:t>Academics:</a:t>
            </a:r>
            <a:r>
              <a:rPr lang="en-US" sz="2800" dirty="0" smtClean="0">
                <a:latin typeface="+mj-lt"/>
              </a:rPr>
              <a:t> what establishes credentials</a:t>
            </a:r>
          </a:p>
          <a:p>
            <a:endParaRPr lang="en-US" sz="2800" dirty="0" smtClean="0">
              <a:latin typeface="+mj-lt"/>
            </a:endParaRPr>
          </a:p>
          <a:p>
            <a:r>
              <a:rPr lang="en-US" sz="2800" b="1" dirty="0" smtClean="0">
                <a:solidFill>
                  <a:srgbClr val="00B0F0"/>
                </a:solidFill>
                <a:latin typeface="+mj-lt"/>
              </a:rPr>
              <a:t>Publishers: </a:t>
            </a:r>
            <a:r>
              <a:rPr lang="en-US" sz="2800" dirty="0" smtClean="0">
                <a:latin typeface="+mj-lt"/>
              </a:rPr>
              <a:t>what is “published”</a:t>
            </a:r>
          </a:p>
          <a:p>
            <a:endParaRPr lang="en-US" sz="2800" b="1" dirty="0" smtClean="0">
              <a:solidFill>
                <a:srgbClr val="00B0F0"/>
              </a:solidFill>
              <a:latin typeface="+mj-lt"/>
            </a:endParaRPr>
          </a:p>
          <a:p>
            <a:r>
              <a:rPr lang="en-US" sz="2800" b="1" dirty="0" smtClean="0">
                <a:solidFill>
                  <a:srgbClr val="00B0F0"/>
                </a:solidFill>
                <a:latin typeface="+mj-lt"/>
              </a:rPr>
              <a:t>Librarians: </a:t>
            </a:r>
            <a:r>
              <a:rPr lang="en-US" sz="2800" dirty="0" smtClean="0">
                <a:latin typeface="+mj-lt"/>
              </a:rPr>
              <a:t>what we’ve traditionally tended +++</a:t>
            </a:r>
          </a:p>
          <a:p>
            <a:endParaRPr lang="en-US" sz="2400" dirty="0" smtClean="0"/>
          </a:p>
          <a:p>
            <a:r>
              <a:rPr lang="en-US" sz="2400" dirty="0" smtClean="0"/>
              <a:t> </a:t>
            </a:r>
          </a:p>
          <a:p>
            <a:r>
              <a:rPr lang="en-US" sz="2400" dirty="0" smtClean="0">
                <a:latin typeface="+mj-lt"/>
              </a:rPr>
              <a:t>  </a:t>
            </a:r>
            <a:endParaRPr lang="en-US" sz="2400"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dirty="0" smtClean="0"/>
              <a:t>Evolutionary trends</a:t>
            </a:r>
            <a:endParaRPr lang="en-US" dirty="0"/>
          </a:p>
        </p:txBody>
      </p:sp>
      <p:sp>
        <p:nvSpPr>
          <p:cNvPr id="3" name="Content Placeholder 2"/>
          <p:cNvSpPr>
            <a:spLocks noGrp="1"/>
          </p:cNvSpPr>
          <p:nvPr>
            <p:ph idx="1"/>
          </p:nvPr>
        </p:nvSpPr>
        <p:spPr>
          <a:xfrm>
            <a:off x="914400" y="1676400"/>
            <a:ext cx="7391400" cy="4191000"/>
          </a:xfrm>
        </p:spPr>
        <p:txBody>
          <a:bodyPr>
            <a:noAutofit/>
          </a:bodyPr>
          <a:lstStyle/>
          <a:p>
            <a:r>
              <a:rPr lang="en-US" b="1" dirty="0" smtClean="0">
                <a:solidFill>
                  <a:srgbClr val="00B0F0"/>
                </a:solidFill>
              </a:rPr>
              <a:t>Formats shifting</a:t>
            </a:r>
          </a:p>
          <a:p>
            <a:pPr>
              <a:buNone/>
            </a:pPr>
            <a:endParaRPr lang="en-US" b="1" dirty="0" smtClean="0">
              <a:solidFill>
                <a:schemeClr val="tx1"/>
              </a:solidFill>
            </a:endParaRPr>
          </a:p>
          <a:p>
            <a:r>
              <a:rPr lang="en-US" b="1" dirty="0" smtClean="0">
                <a:solidFill>
                  <a:srgbClr val="00B0F0"/>
                </a:solidFill>
              </a:rPr>
              <a:t>Boundaries blurring</a:t>
            </a:r>
          </a:p>
          <a:p>
            <a:pPr>
              <a:buNone/>
            </a:pPr>
            <a:endParaRPr lang="en-US" b="1" dirty="0" smtClean="0">
              <a:solidFill>
                <a:schemeClr val="tx1"/>
              </a:solidFill>
            </a:endParaRPr>
          </a:p>
          <a:p>
            <a:r>
              <a:rPr lang="en-US" b="1" dirty="0" smtClean="0">
                <a:solidFill>
                  <a:srgbClr val="00B0F0"/>
                </a:solidFill>
              </a:rPr>
              <a:t>Characteristics  changing</a:t>
            </a:r>
          </a:p>
          <a:p>
            <a:pPr>
              <a:buNone/>
            </a:pPr>
            <a:endParaRPr lang="en-US" b="1" dirty="0" smtClean="0">
              <a:solidFill>
                <a:schemeClr val="tx1"/>
              </a:solidFill>
            </a:endParaRPr>
          </a:p>
          <a:p>
            <a:r>
              <a:rPr lang="en-US" b="1" dirty="0" smtClean="0">
                <a:solidFill>
                  <a:srgbClr val="00B0F0"/>
                </a:solidFill>
              </a:rPr>
              <a:t>Stakeholder roles reconfiguring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Evolving Scholarly Record Framework</a:t>
            </a:r>
            <a:endParaRPr lang="en-US" sz="3200"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6</a:t>
            </a:fld>
            <a:endParaRPr lang="en-US" dirty="0"/>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1219200" y="1066800"/>
            <a:ext cx="6477000" cy="507202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819400" y="1952928"/>
            <a:ext cx="3733800" cy="2923872"/>
          </a:xfrm>
          <a:prstGeom prst="rect">
            <a:avLst/>
          </a:prstGeom>
          <a:noFill/>
          <a:ln w="38100">
            <a:solidFill>
              <a:schemeClr val="tx1"/>
            </a:solidFill>
          </a:ln>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7010400" y="533400"/>
            <a:ext cx="1828799" cy="554182"/>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7696200" y="2133600"/>
            <a:ext cx="1226959" cy="685800"/>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934200" y="1447800"/>
            <a:ext cx="902368" cy="762000"/>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7" cstate="print"/>
          <a:srcRect/>
          <a:stretch>
            <a:fillRect/>
          </a:stretch>
        </p:blipFill>
        <p:spPr bwMode="auto">
          <a:xfrm>
            <a:off x="6781800" y="3048000"/>
            <a:ext cx="2235198" cy="6096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8" cstate="print"/>
          <a:srcRect/>
          <a:stretch>
            <a:fillRect/>
          </a:stretch>
        </p:blipFill>
        <p:spPr bwMode="auto">
          <a:xfrm>
            <a:off x="7086600" y="3962400"/>
            <a:ext cx="914400" cy="914400"/>
          </a:xfrm>
          <a:prstGeom prst="rect">
            <a:avLst/>
          </a:prstGeom>
          <a:noFill/>
        </p:spPr>
      </p:pic>
      <p:pic>
        <p:nvPicPr>
          <p:cNvPr id="24578" name="Picture 2"/>
          <p:cNvPicPr>
            <a:picLocks noChangeAspect="1" noChangeArrowheads="1"/>
          </p:cNvPicPr>
          <p:nvPr/>
        </p:nvPicPr>
        <p:blipFill>
          <a:blip r:embed="rId9" cstate="print"/>
          <a:srcRect/>
          <a:stretch>
            <a:fillRect/>
          </a:stretch>
        </p:blipFill>
        <p:spPr bwMode="auto">
          <a:xfrm>
            <a:off x="3124200" y="5156280"/>
            <a:ext cx="1981200" cy="1701720"/>
          </a:xfrm>
          <a:prstGeom prst="rect">
            <a:avLst/>
          </a:prstGeom>
          <a:noFill/>
          <a:ln w="9525">
            <a:noFill/>
            <a:miter lim="800000"/>
            <a:headEnd/>
            <a:tailEnd/>
          </a:ln>
        </p:spPr>
      </p:pic>
      <p:pic>
        <p:nvPicPr>
          <p:cNvPr id="24581" name="Picture 5"/>
          <p:cNvPicPr>
            <a:picLocks noChangeAspect="1" noChangeArrowheads="1"/>
          </p:cNvPicPr>
          <p:nvPr/>
        </p:nvPicPr>
        <p:blipFill>
          <a:blip r:embed="rId10" cstate="print"/>
          <a:srcRect/>
          <a:stretch>
            <a:fillRect/>
          </a:stretch>
        </p:blipFill>
        <p:spPr bwMode="auto">
          <a:xfrm>
            <a:off x="5715000" y="5105400"/>
            <a:ext cx="2819400" cy="900716"/>
          </a:xfrm>
          <a:prstGeom prst="rect">
            <a:avLst/>
          </a:prstGeom>
          <a:noFill/>
          <a:ln w="9525">
            <a:noFill/>
            <a:miter lim="800000"/>
            <a:headEnd/>
            <a:tailEnd/>
          </a:ln>
        </p:spPr>
      </p:pic>
      <p:pic>
        <p:nvPicPr>
          <p:cNvPr id="24583" name="Picture 7" descr="http://www.nature.com/nature/journal/v508/n7497/images/cover_nature.jpg"/>
          <p:cNvPicPr>
            <a:picLocks noChangeAspect="1" noChangeArrowheads="1"/>
          </p:cNvPicPr>
          <p:nvPr/>
        </p:nvPicPr>
        <p:blipFill>
          <a:blip r:embed="rId11" cstate="print"/>
          <a:srcRect/>
          <a:stretch>
            <a:fillRect/>
          </a:stretch>
        </p:blipFill>
        <p:spPr bwMode="auto">
          <a:xfrm>
            <a:off x="1143000" y="2286000"/>
            <a:ext cx="1254689" cy="1647825"/>
          </a:xfrm>
          <a:prstGeom prst="rect">
            <a:avLst/>
          </a:prstGeom>
          <a:noFill/>
        </p:spPr>
      </p:pic>
      <p:pic>
        <p:nvPicPr>
          <p:cNvPr id="28684" name="Picture 12"/>
          <p:cNvPicPr>
            <a:picLocks noChangeAspect="1" noChangeArrowheads="1"/>
          </p:cNvPicPr>
          <p:nvPr/>
        </p:nvPicPr>
        <p:blipFill>
          <a:blip r:embed="rId12" cstate="print"/>
          <a:srcRect/>
          <a:stretch>
            <a:fillRect/>
          </a:stretch>
        </p:blipFill>
        <p:spPr bwMode="auto">
          <a:xfrm>
            <a:off x="5791200" y="6248400"/>
            <a:ext cx="3067050" cy="364490"/>
          </a:xfrm>
          <a:prstGeom prst="rect">
            <a:avLst/>
          </a:prstGeom>
          <a:noFill/>
          <a:ln w="9525">
            <a:noFill/>
            <a:miter lim="800000"/>
            <a:headEnd/>
            <a:tailEnd/>
          </a:ln>
        </p:spPr>
      </p:pic>
      <p:pic>
        <p:nvPicPr>
          <p:cNvPr id="28685" name="Picture 13"/>
          <p:cNvPicPr>
            <a:picLocks noChangeAspect="1" noChangeArrowheads="1"/>
          </p:cNvPicPr>
          <p:nvPr/>
        </p:nvPicPr>
        <p:blipFill>
          <a:blip r:embed="rId13" cstate="print"/>
          <a:srcRect/>
          <a:stretch>
            <a:fillRect/>
          </a:stretch>
        </p:blipFill>
        <p:spPr bwMode="auto">
          <a:xfrm>
            <a:off x="1371600" y="1676400"/>
            <a:ext cx="1057275" cy="542925"/>
          </a:xfrm>
          <a:prstGeom prst="rect">
            <a:avLst/>
          </a:prstGeom>
          <a:noFill/>
          <a:ln w="9525">
            <a:noFill/>
            <a:miter lim="800000"/>
            <a:headEnd/>
            <a:tailEnd/>
          </a:ln>
        </p:spPr>
      </p:pic>
      <p:pic>
        <p:nvPicPr>
          <p:cNvPr id="28688" name="Picture 16"/>
          <p:cNvPicPr>
            <a:picLocks noChangeAspect="1" noChangeArrowheads="1"/>
          </p:cNvPicPr>
          <p:nvPr/>
        </p:nvPicPr>
        <p:blipFill>
          <a:blip r:embed="rId14" cstate="print"/>
          <a:srcRect/>
          <a:stretch>
            <a:fillRect/>
          </a:stretch>
        </p:blipFill>
        <p:spPr bwMode="auto">
          <a:xfrm>
            <a:off x="762000" y="1219200"/>
            <a:ext cx="1143000" cy="386785"/>
          </a:xfrm>
          <a:prstGeom prst="rect">
            <a:avLst/>
          </a:prstGeom>
          <a:noFill/>
          <a:ln w="9525">
            <a:noFill/>
            <a:miter lim="800000"/>
            <a:headEnd/>
            <a:tailEnd/>
          </a:ln>
        </p:spPr>
      </p:pic>
      <p:pic>
        <p:nvPicPr>
          <p:cNvPr id="28690" name="Picture 18" descr="Victorian women writers and the woman question"/>
          <p:cNvPicPr>
            <a:picLocks noChangeAspect="1" noChangeArrowheads="1"/>
          </p:cNvPicPr>
          <p:nvPr/>
        </p:nvPicPr>
        <p:blipFill>
          <a:blip r:embed="rId15" cstate="print"/>
          <a:srcRect/>
          <a:stretch>
            <a:fillRect/>
          </a:stretch>
        </p:blipFill>
        <p:spPr bwMode="auto">
          <a:xfrm>
            <a:off x="457200" y="2438400"/>
            <a:ext cx="864973" cy="1371600"/>
          </a:xfrm>
          <a:prstGeom prst="rect">
            <a:avLst/>
          </a:prstGeom>
          <a:noFill/>
        </p:spPr>
      </p:pic>
      <p:pic>
        <p:nvPicPr>
          <p:cNvPr id="1026" name="Picture 2"/>
          <p:cNvPicPr>
            <a:picLocks noChangeAspect="1" noChangeArrowheads="1"/>
          </p:cNvPicPr>
          <p:nvPr/>
        </p:nvPicPr>
        <p:blipFill>
          <a:blip r:embed="rId16" cstate="print"/>
          <a:srcRect/>
          <a:stretch>
            <a:fillRect/>
          </a:stretch>
        </p:blipFill>
        <p:spPr bwMode="auto">
          <a:xfrm>
            <a:off x="3124200" y="609600"/>
            <a:ext cx="1447800" cy="472870"/>
          </a:xfrm>
          <a:prstGeom prst="rect">
            <a:avLst/>
          </a:prstGeom>
          <a:noFill/>
          <a:ln w="9525">
            <a:noFill/>
            <a:miter lim="800000"/>
            <a:headEnd/>
            <a:tailEnd/>
          </a:ln>
        </p:spPr>
      </p:pic>
      <p:pic>
        <p:nvPicPr>
          <p:cNvPr id="1027" name="Picture 3"/>
          <p:cNvPicPr>
            <a:picLocks noChangeAspect="1" noChangeArrowheads="1"/>
          </p:cNvPicPr>
          <p:nvPr/>
        </p:nvPicPr>
        <p:blipFill>
          <a:blip r:embed="rId17" cstate="print"/>
          <a:srcRect/>
          <a:stretch>
            <a:fillRect/>
          </a:stretch>
        </p:blipFill>
        <p:spPr bwMode="auto">
          <a:xfrm>
            <a:off x="4724400" y="95250"/>
            <a:ext cx="2143125" cy="590550"/>
          </a:xfrm>
          <a:prstGeom prst="rect">
            <a:avLst/>
          </a:prstGeom>
          <a:noFill/>
          <a:ln w="9525">
            <a:noFill/>
            <a:miter lim="800000"/>
            <a:headEnd/>
            <a:tailEnd/>
          </a:ln>
        </p:spPr>
      </p:pic>
      <p:pic>
        <p:nvPicPr>
          <p:cNvPr id="1028" name="Picture 4"/>
          <p:cNvPicPr>
            <a:picLocks noChangeAspect="1" noChangeArrowheads="1"/>
          </p:cNvPicPr>
          <p:nvPr/>
        </p:nvPicPr>
        <p:blipFill>
          <a:blip r:embed="rId18" cstate="print"/>
          <a:srcRect/>
          <a:stretch>
            <a:fillRect/>
          </a:stretch>
        </p:blipFill>
        <p:spPr bwMode="auto">
          <a:xfrm>
            <a:off x="6172200" y="0"/>
            <a:ext cx="971550" cy="409575"/>
          </a:xfrm>
          <a:prstGeom prst="rect">
            <a:avLst/>
          </a:prstGeom>
          <a:noFill/>
          <a:ln w="9525">
            <a:noFill/>
            <a:miter lim="800000"/>
            <a:headEnd/>
            <a:tailEnd/>
          </a:ln>
        </p:spPr>
      </p:pic>
      <p:pic>
        <p:nvPicPr>
          <p:cNvPr id="1029" name="Picture 5"/>
          <p:cNvPicPr>
            <a:picLocks noChangeAspect="1" noChangeArrowheads="1"/>
          </p:cNvPicPr>
          <p:nvPr/>
        </p:nvPicPr>
        <p:blipFill>
          <a:blip r:embed="rId19" cstate="print"/>
          <a:srcRect/>
          <a:stretch>
            <a:fillRect/>
          </a:stretch>
        </p:blipFill>
        <p:spPr bwMode="auto">
          <a:xfrm>
            <a:off x="5105400" y="762000"/>
            <a:ext cx="1371600" cy="850545"/>
          </a:xfrm>
          <a:prstGeom prst="rect">
            <a:avLst/>
          </a:prstGeom>
          <a:noFill/>
          <a:ln w="9525">
            <a:noFill/>
            <a:miter lim="800000"/>
            <a:headEnd/>
            <a:tailEnd/>
          </a:ln>
        </p:spPr>
      </p:pic>
      <p:pic>
        <p:nvPicPr>
          <p:cNvPr id="1031" name="Picture 7"/>
          <p:cNvPicPr>
            <a:picLocks noChangeAspect="1" noChangeArrowheads="1"/>
          </p:cNvPicPr>
          <p:nvPr/>
        </p:nvPicPr>
        <p:blipFill>
          <a:blip r:embed="rId20" cstate="print"/>
          <a:srcRect/>
          <a:stretch>
            <a:fillRect/>
          </a:stretch>
        </p:blipFill>
        <p:spPr bwMode="auto">
          <a:xfrm>
            <a:off x="2514600" y="1143000"/>
            <a:ext cx="2209800" cy="643264"/>
          </a:xfrm>
          <a:prstGeom prst="rect">
            <a:avLst/>
          </a:prstGeom>
          <a:noFill/>
          <a:ln w="9525">
            <a:noFill/>
            <a:miter lim="800000"/>
            <a:headEnd/>
            <a:tailEnd/>
          </a:ln>
        </p:spPr>
      </p:pic>
      <p:pic>
        <p:nvPicPr>
          <p:cNvPr id="1032" name="Picture 8"/>
          <p:cNvPicPr>
            <a:picLocks noChangeAspect="1" noChangeArrowheads="1"/>
          </p:cNvPicPr>
          <p:nvPr/>
        </p:nvPicPr>
        <p:blipFill>
          <a:blip r:embed="rId21" cstate="print"/>
          <a:srcRect/>
          <a:stretch>
            <a:fillRect/>
          </a:stretch>
        </p:blipFill>
        <p:spPr bwMode="auto">
          <a:xfrm>
            <a:off x="2819400" y="135255"/>
            <a:ext cx="1466850" cy="398145"/>
          </a:xfrm>
          <a:prstGeom prst="rect">
            <a:avLst/>
          </a:prstGeom>
          <a:noFill/>
          <a:ln w="9525">
            <a:noFill/>
            <a:miter lim="800000"/>
            <a:headEnd/>
            <a:tailEnd/>
          </a:ln>
        </p:spPr>
      </p:pic>
      <p:pic>
        <p:nvPicPr>
          <p:cNvPr id="1034" name="Picture 10"/>
          <p:cNvPicPr>
            <a:picLocks noChangeAspect="1" noChangeArrowheads="1"/>
          </p:cNvPicPr>
          <p:nvPr/>
        </p:nvPicPr>
        <p:blipFill>
          <a:blip r:embed="rId22" cstate="print"/>
          <a:srcRect r="6250" b="9375"/>
          <a:stretch>
            <a:fillRect/>
          </a:stretch>
        </p:blipFill>
        <p:spPr bwMode="auto">
          <a:xfrm>
            <a:off x="228600" y="4187259"/>
            <a:ext cx="2286000" cy="2670741"/>
          </a:xfrm>
          <a:prstGeom prst="rect">
            <a:avLst/>
          </a:prstGeom>
          <a:noFill/>
          <a:ln w="9525">
            <a:noFill/>
            <a:miter lim="800000"/>
            <a:headEnd/>
            <a:tailEnd/>
          </a:ln>
        </p:spPr>
      </p:pic>
      <p:pic>
        <p:nvPicPr>
          <p:cNvPr id="1035" name="Picture 11"/>
          <p:cNvPicPr>
            <a:picLocks noChangeAspect="1" noChangeArrowheads="1"/>
          </p:cNvPicPr>
          <p:nvPr/>
        </p:nvPicPr>
        <p:blipFill>
          <a:blip r:embed="rId23" cstate="print"/>
          <a:srcRect/>
          <a:stretch>
            <a:fillRect/>
          </a:stretch>
        </p:blipFill>
        <p:spPr bwMode="auto">
          <a:xfrm>
            <a:off x="1371600" y="457200"/>
            <a:ext cx="1143000" cy="440336"/>
          </a:xfrm>
          <a:prstGeom prst="rect">
            <a:avLst/>
          </a:prstGeom>
          <a:noFill/>
          <a:ln w="9525">
            <a:noFill/>
            <a:miter lim="800000"/>
            <a:headEnd/>
            <a:tailEnd/>
          </a:ln>
        </p:spPr>
      </p:pic>
      <p:pic>
        <p:nvPicPr>
          <p:cNvPr id="1036" name="Picture 12"/>
          <p:cNvPicPr>
            <a:picLocks noChangeAspect="1" noChangeArrowheads="1"/>
          </p:cNvPicPr>
          <p:nvPr/>
        </p:nvPicPr>
        <p:blipFill>
          <a:blip r:embed="rId24" cstate="print"/>
          <a:srcRect/>
          <a:stretch>
            <a:fillRect/>
          </a:stretch>
        </p:blipFill>
        <p:spPr bwMode="auto">
          <a:xfrm>
            <a:off x="152400" y="152400"/>
            <a:ext cx="9144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057400" y="1600200"/>
            <a:ext cx="4876800" cy="44196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4800" y="228600"/>
            <a:ext cx="8229600" cy="563562"/>
          </a:xfrm>
        </p:spPr>
        <p:txBody>
          <a:bodyPr>
            <a:normAutofit fontScale="90000"/>
          </a:bodyPr>
          <a:lstStyle/>
          <a:p>
            <a:r>
              <a:rPr lang="en-US" sz="3200" dirty="0" smtClean="0"/>
              <a:t>Framing the stakeholder eco-system …</a:t>
            </a:r>
            <a:endParaRPr lang="en-US" sz="3200" dirty="0"/>
          </a:p>
        </p:txBody>
      </p:sp>
      <p:pic>
        <p:nvPicPr>
          <p:cNvPr id="3074" name="Picture 2" descr="H:\NSR\cni2014\outcomes-1.png"/>
          <p:cNvPicPr>
            <a:picLocks noChangeAspect="1" noChangeArrowheads="1"/>
          </p:cNvPicPr>
          <p:nvPr/>
        </p:nvPicPr>
        <p:blipFill>
          <a:blip r:embed="rId3" cstate="print"/>
          <a:srcRect/>
          <a:stretch>
            <a:fillRect/>
          </a:stretch>
        </p:blipFill>
        <p:spPr bwMode="auto">
          <a:xfrm>
            <a:off x="3276600" y="2819400"/>
            <a:ext cx="2438400" cy="1909468"/>
          </a:xfrm>
          <a:prstGeom prst="rect">
            <a:avLst/>
          </a:prstGeom>
          <a:noFill/>
        </p:spPr>
      </p:pic>
      <p:sp>
        <p:nvSpPr>
          <p:cNvPr id="6" name="Rectangle 5"/>
          <p:cNvSpPr/>
          <p:nvPr/>
        </p:nvSpPr>
        <p:spPr>
          <a:xfrm>
            <a:off x="6172200" y="2895600"/>
            <a:ext cx="1600200" cy="1371600"/>
          </a:xfrm>
          <a:prstGeom prst="rect">
            <a:avLst/>
          </a:prstGeom>
          <a:solidFill>
            <a:schemeClr val="accent6"/>
          </a:solid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Create</a:t>
            </a:r>
            <a:endParaRPr lang="en-US" sz="3200" b="1" dirty="0">
              <a:latin typeface="+mj-lt"/>
            </a:endParaRPr>
          </a:p>
        </p:txBody>
      </p:sp>
      <p:sp>
        <p:nvSpPr>
          <p:cNvPr id="8" name="Rectangle 7"/>
          <p:cNvSpPr/>
          <p:nvPr/>
        </p:nvSpPr>
        <p:spPr>
          <a:xfrm>
            <a:off x="1143000" y="2895600"/>
            <a:ext cx="1600200" cy="1295400"/>
          </a:xfrm>
          <a:prstGeom prst="rect">
            <a:avLst/>
          </a:prstGeom>
          <a:solidFill>
            <a:schemeClr val="accent6"/>
          </a:solid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Collect</a:t>
            </a:r>
            <a:endParaRPr lang="en-US" sz="3200" b="1" dirty="0">
              <a:latin typeface="+mj-lt"/>
            </a:endParaRPr>
          </a:p>
        </p:txBody>
      </p:sp>
      <p:sp>
        <p:nvSpPr>
          <p:cNvPr id="9" name="Rectangle 8"/>
          <p:cNvSpPr/>
          <p:nvPr/>
        </p:nvSpPr>
        <p:spPr>
          <a:xfrm>
            <a:off x="3581400" y="1066800"/>
            <a:ext cx="1600200" cy="1143000"/>
          </a:xfrm>
          <a:prstGeom prst="rect">
            <a:avLst/>
          </a:prstGeom>
          <a:solidFill>
            <a:schemeClr val="accent6"/>
          </a:solid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Fix</a:t>
            </a:r>
            <a:endParaRPr lang="en-US" sz="3200" b="1" dirty="0">
              <a:latin typeface="+mj-lt"/>
            </a:endParaRPr>
          </a:p>
        </p:txBody>
      </p:sp>
      <p:sp>
        <p:nvSpPr>
          <p:cNvPr id="10" name="Rectangle 9"/>
          <p:cNvSpPr/>
          <p:nvPr/>
        </p:nvSpPr>
        <p:spPr>
          <a:xfrm>
            <a:off x="3657600" y="5181600"/>
            <a:ext cx="1524000" cy="1295400"/>
          </a:xfrm>
          <a:prstGeom prst="rect">
            <a:avLst/>
          </a:prstGeom>
          <a:solidFill>
            <a:schemeClr val="accent6"/>
          </a:solidFill>
          <a:ln>
            <a:noFill/>
          </a:ln>
          <a:scene3d>
            <a:camera prst="orthographicFront"/>
            <a:lightRig rig="threePt" dir="t"/>
          </a:scene3d>
          <a:sp3d>
            <a:bevelT w="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Use</a:t>
            </a:r>
            <a:endParaRPr lang="en-US" sz="3200" b="1"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9</a:t>
            </a:fld>
            <a:endParaRPr lang="en-US" dirty="0"/>
          </a:p>
        </p:txBody>
      </p:sp>
      <p:sp>
        <p:nvSpPr>
          <p:cNvPr id="5" name="Rectangle 4"/>
          <p:cNvSpPr/>
          <p:nvPr/>
        </p:nvSpPr>
        <p:spPr>
          <a:xfrm>
            <a:off x="5562600" y="16764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Create</a:t>
            </a:r>
            <a:endParaRPr lang="en-US" sz="3200" b="1" dirty="0">
              <a:latin typeface="+mj-lt"/>
            </a:endParaRPr>
          </a:p>
        </p:txBody>
      </p:sp>
      <p:sp>
        <p:nvSpPr>
          <p:cNvPr id="9" name="Rectangle 8"/>
          <p:cNvSpPr/>
          <p:nvPr/>
        </p:nvSpPr>
        <p:spPr>
          <a:xfrm>
            <a:off x="5562600" y="44958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Use</a:t>
            </a:r>
            <a:endParaRPr lang="en-US" sz="3200" b="1" dirty="0">
              <a:latin typeface="+mj-lt"/>
            </a:endParaRPr>
          </a:p>
        </p:txBody>
      </p:sp>
      <p:sp>
        <p:nvSpPr>
          <p:cNvPr id="10" name="Rectangle 9"/>
          <p:cNvSpPr/>
          <p:nvPr/>
        </p:nvSpPr>
        <p:spPr>
          <a:xfrm>
            <a:off x="1066800" y="44958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Collect</a:t>
            </a:r>
            <a:endParaRPr lang="en-US" sz="3200" b="1" dirty="0">
              <a:latin typeface="+mj-lt"/>
            </a:endParaRPr>
          </a:p>
        </p:txBody>
      </p:sp>
      <p:sp>
        <p:nvSpPr>
          <p:cNvPr id="11" name="Rectangle 10"/>
          <p:cNvSpPr/>
          <p:nvPr/>
        </p:nvSpPr>
        <p:spPr>
          <a:xfrm>
            <a:off x="1066800" y="1676400"/>
            <a:ext cx="2590800" cy="1524000"/>
          </a:xfrm>
          <a:prstGeom prst="rect">
            <a:avLst/>
          </a:prstGeom>
          <a:scene3d>
            <a:camera prst="orthographicFront"/>
            <a:lightRig rig="chilly" dir="t"/>
          </a:scene3d>
          <a:sp3d extrusionH="76200" prstMaterial="matte">
            <a:bevelT w="152400" h="50800" prst="softRound"/>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Fix</a:t>
            </a:r>
            <a:endParaRPr lang="en-US" sz="3200" b="1" dirty="0">
              <a:latin typeface="+mj-lt"/>
            </a:endParaRPr>
          </a:p>
        </p:txBody>
      </p:sp>
      <p:cxnSp>
        <p:nvCxnSpPr>
          <p:cNvPr id="13" name="Straight Arrow Connector 12"/>
          <p:cNvCxnSpPr>
            <a:stCxn id="5" idx="1"/>
            <a:endCxn id="11" idx="3"/>
          </p:cNvCxnSpPr>
          <p:nvPr/>
        </p:nvCxnSpPr>
        <p:spPr>
          <a:xfrm flipH="1">
            <a:off x="3657600" y="2438400"/>
            <a:ext cx="1905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2"/>
            <a:endCxn id="10" idx="0"/>
          </p:cNvCxnSpPr>
          <p:nvPr/>
        </p:nvCxnSpPr>
        <p:spPr>
          <a:xfrm>
            <a:off x="2362200" y="3200400"/>
            <a:ext cx="0" cy="1295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0"/>
            <a:endCxn id="5" idx="2"/>
          </p:cNvCxnSpPr>
          <p:nvPr/>
        </p:nvCxnSpPr>
        <p:spPr>
          <a:xfrm flipV="1">
            <a:off x="6858000" y="3200400"/>
            <a:ext cx="0" cy="12954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3"/>
            <a:endCxn id="9" idx="1"/>
          </p:cNvCxnSpPr>
          <p:nvPr/>
        </p:nvCxnSpPr>
        <p:spPr>
          <a:xfrm>
            <a:off x="3657600" y="5257800"/>
            <a:ext cx="1905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Arial"/>
                <a:ea typeface="Open Sans Semibold" pitchFamily="34" charset="0"/>
                <a:cs typeface="Arial"/>
              </a:rPr>
              <a:t>Traditional configuration</a:t>
            </a:r>
            <a:endParaRPr kumimoji="0" lang="en-US" sz="3200" b="1" i="0" u="none" strike="noStrike" kern="1200" cap="none" spc="0" normalizeH="0" baseline="0" noProof="0" dirty="0">
              <a:ln>
                <a:noFill/>
              </a:ln>
              <a:solidFill>
                <a:schemeClr val="tx1"/>
              </a:solidFill>
              <a:effectLst/>
              <a:uLnTx/>
              <a:uFillTx/>
              <a:latin typeface="Arial"/>
              <a:ea typeface="Open Sans Semibold" pitchFamily="34" charset="0"/>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LC-Research-Template-2014">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13618</TotalTime>
  <Words>1638</Words>
  <Application>Microsoft Office PowerPoint</Application>
  <PresentationFormat>On-screen Show (4:3)</PresentationFormat>
  <Paragraphs>225</Paragraphs>
  <Slides>17</Slides>
  <Notes>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Arial</vt:lpstr>
      <vt:lpstr>Open Sans</vt:lpstr>
      <vt:lpstr>Open Sans Semibold</vt:lpstr>
      <vt:lpstr>Times New Roman</vt:lpstr>
      <vt:lpstr>Aharoni</vt:lpstr>
      <vt:lpstr>Berlin Sans FB</vt:lpstr>
      <vt:lpstr>Arial Unicode MS</vt:lpstr>
      <vt:lpstr>FangSong</vt:lpstr>
      <vt:lpstr>Bookman Old Style</vt:lpstr>
      <vt:lpstr>Segoe UI Semibold</vt:lpstr>
      <vt:lpstr>Arial Narrow</vt:lpstr>
      <vt:lpstr>Century Gothic</vt:lpstr>
      <vt:lpstr>Calibri</vt:lpstr>
      <vt:lpstr>OCLC-Research-Template-2014</vt:lpstr>
      <vt:lpstr>A Framework for the  Evolving Scholarly Record</vt:lpstr>
      <vt:lpstr>OCLC Research and  The Evolving Scholarly Record</vt:lpstr>
      <vt:lpstr>Slide 3</vt:lpstr>
      <vt:lpstr>Perspective &amp; content</vt:lpstr>
      <vt:lpstr>Evolutionary trends</vt:lpstr>
      <vt:lpstr>Evolving Scholarly Record Framework</vt:lpstr>
      <vt:lpstr>Slide 7</vt:lpstr>
      <vt:lpstr>Framing the stakeholder eco-system …</vt:lpstr>
      <vt:lpstr>Slide 9</vt:lpstr>
      <vt:lpstr>Evolving configurations in the eco-system …</vt:lpstr>
      <vt:lpstr>Evolving configurations in the eco-system …</vt:lpstr>
      <vt:lpstr>Slide 12</vt:lpstr>
      <vt:lpstr>Evolving stewardship model …</vt:lpstr>
      <vt:lpstr>Library roles</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Framework for the Evolving Scholarly Record</dc:title>
  <dc:creator>Ricky Erway</dc:creator>
  <cp:lastModifiedBy>Windows User</cp:lastModifiedBy>
  <cp:revision>217</cp:revision>
  <dcterms:created xsi:type="dcterms:W3CDTF">2014-03-06T18:50:28Z</dcterms:created>
  <dcterms:modified xsi:type="dcterms:W3CDTF">2014-06-27T11:20:01Z</dcterms:modified>
</cp:coreProperties>
</file>