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61" r:id="rId2"/>
    <p:sldId id="274" r:id="rId3"/>
    <p:sldId id="272" r:id="rId4"/>
    <p:sldId id="273" r:id="rId5"/>
    <p:sldId id="286" r:id="rId6"/>
    <p:sldId id="264" r:id="rId7"/>
    <p:sldId id="293" r:id="rId8"/>
    <p:sldId id="283" r:id="rId9"/>
    <p:sldId id="290" r:id="rId10"/>
    <p:sldId id="294" r:id="rId11"/>
    <p:sldId id="271" r:id="rId12"/>
    <p:sldId id="284" r:id="rId13"/>
    <p:sldId id="291" r:id="rId14"/>
    <p:sldId id="295" r:id="rId15"/>
    <p:sldId id="276" r:id="rId16"/>
    <p:sldId id="298" r:id="rId17"/>
    <p:sldId id="288" r:id="rId18"/>
    <p:sldId id="287" r:id="rId19"/>
    <p:sldId id="257" r:id="rId20"/>
    <p:sldId id="296" r:id="rId21"/>
    <p:sldId id="285" r:id="rId22"/>
    <p:sldId id="289" r:id="rId23"/>
    <p:sldId id="297" r:id="rId24"/>
    <p:sldId id="275" r:id="rId25"/>
  </p:sldIdLst>
  <p:sldSz cx="9144000" cy="6858000" type="screen4x3"/>
  <p:notesSz cx="7019925" cy="9305925"/>
  <p:embeddedFontLst>
    <p:embeddedFont>
      <p:font typeface="Open Sans" charset="0"/>
      <p:regular r:id="rId28"/>
      <p:bold r:id="rId29"/>
      <p:italic r:id="rId30"/>
      <p:boldItalic r:id="rId31"/>
    </p:embeddedFont>
    <p:embeddedFont>
      <p:font typeface="Open Sans Semibold" charset="0"/>
      <p:bold r:id="rId32"/>
      <p:boldItalic r:id="rId33"/>
    </p:embeddedFont>
    <p:embeddedFont>
      <p:font typeface="Bodoni MT Black" pitchFamily="18" charset="0"/>
      <p:bold r:id="rId34"/>
      <p:boldItalic r:id="rId35"/>
    </p:embeddedFont>
    <p:embeddedFont>
      <p:font typeface="Bradley Hand ITC" pitchFamily="66" charset="0"/>
      <p:regular r:id="rId36"/>
    </p:embeddedFont>
    <p:embeddedFont>
      <p:font typeface="Calibri"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404040"/>
    <a:srgbClr val="64646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9" autoAdjust="0"/>
    <p:restoredTop sz="61429" autoAdjust="0"/>
  </p:normalViewPr>
  <p:slideViewPr>
    <p:cSldViewPr>
      <p:cViewPr varScale="1">
        <p:scale>
          <a:sx n="55" d="100"/>
          <a:sy n="55" d="100"/>
        </p:scale>
        <p:origin x="-2262" y="-96"/>
      </p:cViewPr>
      <p:guideLst>
        <p:guide orient="horz" pos="2160"/>
        <p:guide pos="2880"/>
      </p:guideLst>
    </p:cSldViewPr>
  </p:slideViewPr>
  <p:notesTextViewPr>
    <p:cViewPr>
      <p:scale>
        <a:sx n="100" d="100"/>
        <a:sy n="100" d="100"/>
      </p:scale>
      <p:origin x="0" y="0"/>
    </p:cViewPr>
  </p:notesTextViewPr>
  <p:notesViewPr>
    <p:cSldViewPr>
      <p:cViewPr varScale="1">
        <p:scale>
          <a:sx n="89" d="100"/>
          <a:sy n="89" d="100"/>
        </p:scale>
        <p:origin x="-3126" y="-102"/>
      </p:cViewPr>
      <p:guideLst>
        <p:guide orient="horz" pos="2931"/>
        <p:guide pos="2211"/>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00588CA0-556C-48FF-86E2-FF35850D4988}" type="datetimeFigureOut">
              <a:rPr lang="en-US" smtClean="0"/>
              <a:pPr/>
              <a:t>6/27/2014</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F6D6B667-2232-4724-A11E-410F123D3A13}" type="slidenum">
              <a:rPr lang="en-US" smtClean="0"/>
              <a:pPr/>
              <a:t>‹#›</a:t>
            </a:fld>
            <a:endParaRPr lang="en-US"/>
          </a:p>
        </p:txBody>
      </p:sp>
    </p:spTree>
    <p:extLst>
      <p:ext uri="{BB962C8B-B14F-4D97-AF65-F5344CB8AC3E}">
        <p14:creationId xmlns:p14="http://schemas.microsoft.com/office/powerpoint/2010/main" xmlns="" val="1711330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0348C6BD-D8CF-43CE-9A0D-DA4E77A4F016}" type="datetimeFigureOut">
              <a:rPr lang="en-US" smtClean="0"/>
              <a:pPr/>
              <a:t>6/27/2014</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931E8577-7E78-41DF-96AC-A776B0057BBB}" type="slidenum">
              <a:rPr lang="en-US" smtClean="0"/>
              <a:pPr/>
              <a:t>‹#›</a:t>
            </a:fld>
            <a:endParaRPr lang="en-US"/>
          </a:p>
        </p:txBody>
      </p:sp>
    </p:spTree>
    <p:extLst>
      <p:ext uri="{BB962C8B-B14F-4D97-AF65-F5344CB8AC3E}">
        <p14:creationId xmlns:p14="http://schemas.microsoft.com/office/powerpoint/2010/main" xmlns="" val="287247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ProsoPOGraphy</a:t>
            </a:r>
            <a:r>
              <a:rPr lang="en-US" dirty="0" smtClean="0"/>
              <a:t> accounts for much of the interest in VIAF and authority work.  Researchers establish disambiguated names in a manner that lends itself to visualization in order to draw connections within groups of literary characters and within groups of historical figures. </a:t>
            </a:r>
          </a:p>
          <a:p>
            <a:endParaRPr lang="en-US" dirty="0" smtClean="0"/>
          </a:p>
          <a:p>
            <a:endParaRPr lang="en-US" dirty="0" smtClean="0"/>
          </a:p>
          <a:p>
            <a:r>
              <a:rPr lang="en-US" dirty="0" smtClean="0"/>
              <a:t>http://www.culturesofknowledge.org/?author=5</a:t>
            </a:r>
          </a:p>
          <a:p>
            <a:r>
              <a:rPr lang="en-US" dirty="0" smtClean="0"/>
              <a:t>http://www.modmaps.net/tcllp/wp-content/uploads/2013/07/Woolf-Letters-Graph-Network.png</a:t>
            </a:r>
          </a:p>
          <a:p>
            <a:r>
              <a:rPr lang="en-US" dirty="0" smtClean="0"/>
              <a:t>http://berkeleypros.files.wordpress.com/2013/09/doceng2013-title-slide.jpg</a:t>
            </a:r>
          </a:p>
          <a:p>
            <a:r>
              <a:rPr lang="en-US" dirty="0" smtClean="0"/>
              <a:t>http://wip.cch.kcl.ac.uk/2012/09/14/people-of-medieval-scotland/</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Sometimes</a:t>
            </a:r>
            <a:r>
              <a:rPr lang="en-US" baseline="0" dirty="0" smtClean="0"/>
              <a:t> the library is consulted after the fact.  </a:t>
            </a:r>
            <a:r>
              <a:rPr lang="en-US" dirty="0" smtClean="0"/>
              <a:t>In one</a:t>
            </a:r>
            <a:r>
              <a:rPr lang="en-US" baseline="0" dirty="0" smtClean="0"/>
              <a:t> case, a collection developed over a period of 14 years by faculty members and grad students quickly became technologically out of date.  A couple of years after the project was finished, the library stepped in and reformatted files and rebuilt the web presentation.  The library now suggests that long term archiving strategies be put in place early on – and the library is eager to help with that.  They refer to it as the “DH path to production” in which creativity flows into sustainability.</a:t>
            </a:r>
          </a:p>
          <a:p>
            <a:endParaRPr lang="en-US" baseline="0"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mutually beneficial</a:t>
            </a:r>
            <a:r>
              <a:rPr lang="en-US" baseline="0" dirty="0" smtClean="0"/>
              <a:t> relationship can be developed by lighting a path to special collections.</a:t>
            </a:r>
            <a:endParaRPr lang="en-US" dirty="0" smtClean="0"/>
          </a:p>
          <a:p>
            <a:pPr defTabSz="932871">
              <a:defRPr/>
            </a:pPr>
            <a:r>
              <a:rPr lang="en-US" dirty="0" smtClean="0"/>
              <a:t>The</a:t>
            </a:r>
            <a:r>
              <a:rPr lang="en-US" baseline="0" dirty="0" smtClean="0"/>
              <a:t> National Library of Wales has a </a:t>
            </a:r>
            <a:r>
              <a:rPr lang="en-US" dirty="0" smtClean="0"/>
              <a:t>digital humanities research program. They partnered with academics to integrate their digital content into research.  The University of Wales funded an academic research Chair to set up the initiative.  The National Library’s goal is to make the library’s digital collections more sustainable by supporting their use for scholarship,</a:t>
            </a:r>
            <a:r>
              <a:rPr lang="en-US" baseline="0" dirty="0" smtClean="0"/>
              <a:t> so </a:t>
            </a:r>
            <a:r>
              <a:rPr lang="en-US" dirty="0" smtClean="0"/>
              <a:t>they are situating the digital collections as an essential part of the scholarly research infrastructure.  In a few moments, Adam Farquhar will share how the British Library is connecting</a:t>
            </a:r>
            <a:r>
              <a:rPr lang="en-US" baseline="0" dirty="0" smtClean="0"/>
              <a:t> collections and scholars.</a:t>
            </a:r>
            <a:r>
              <a:rPr lang="en-US" dirty="0" smtClean="0"/>
              <a:t> </a:t>
            </a:r>
          </a:p>
          <a:p>
            <a:endParaRPr lang="en-US" dirty="0" smtClean="0"/>
          </a:p>
          <a:p>
            <a:r>
              <a:rPr lang="en-US" dirty="0" smtClean="0"/>
              <a:t>http://www.visitmidwales.co.uk/Aberystwyth-National-Library-of-Wales/details/?dms=3&amp;venue=1024485</a:t>
            </a:r>
          </a:p>
          <a:p>
            <a:r>
              <a:rPr lang="en-US" dirty="0" smtClean="0"/>
              <a:t>http://www.wales.ac.uk/en/AboutUs/AboutUs.aspx</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32871"/>
            <a:r>
              <a:rPr lang="en-US" dirty="0" smtClean="0"/>
              <a:t>Whether or not a library has one staff member, several, or a center devoted to DH is largely a local issue. </a:t>
            </a:r>
          </a:p>
          <a:p>
            <a:r>
              <a:rPr lang="en-US" dirty="0" smtClean="0"/>
              <a:t>For example, the University</a:t>
            </a:r>
            <a:r>
              <a:rPr lang="en-US" baseline="0" dirty="0" smtClean="0"/>
              <a:t> of </a:t>
            </a:r>
            <a:r>
              <a:rPr lang="en-US" dirty="0" smtClean="0"/>
              <a:t>St Andrews is fortunate to have a DH-skilled librarian and gave her autonomy to </a:t>
            </a:r>
            <a:r>
              <a:rPr lang="en-GB" dirty="0" smtClean="0"/>
              <a:t>work in partnership with Research Computing. She launches DH projects based on the Library’s Special Collections and provides support to researchers initiating their own projects. </a:t>
            </a:r>
          </a:p>
          <a:p>
            <a:endParaRPr lang="en-US" dirty="0" smtClean="0"/>
          </a:p>
          <a:p>
            <a:r>
              <a:rPr lang="en-US" dirty="0" smtClean="0"/>
              <a:t>T</a:t>
            </a:r>
            <a:r>
              <a:rPr lang="en-US" baseline="0" dirty="0" smtClean="0"/>
              <a:t>he Maryland Institute of Technology in the Humanities is jointly supported by the College of Arts and Humanities </a:t>
            </a:r>
            <a:r>
              <a:rPr lang="en-US" i="1" baseline="0" dirty="0" smtClean="0"/>
              <a:t>and</a:t>
            </a:r>
            <a:r>
              <a:rPr lang="en-US" baseline="0" dirty="0" smtClean="0"/>
              <a:t> the University Libraries. They have representation in the directorship from academic departments and from the libraries to solidify those ties.</a:t>
            </a:r>
            <a:r>
              <a:rPr lang="en-US" dirty="0" smtClean="0"/>
              <a:t> They’ve run a Digital Humanities Incubator to help introduce Library staff to digital humanities through a series of workshops, tutorials, and project consultations. </a:t>
            </a:r>
          </a:p>
          <a:p>
            <a:pPr defTabSz="932871">
              <a:defRPr/>
            </a:pPr>
            <a:endParaRPr lang="en-US" dirty="0" smtClean="0"/>
          </a:p>
          <a:p>
            <a:r>
              <a:rPr lang="en-US" dirty="0" smtClean="0"/>
              <a:t>Stanford has been successful taking a “loose collective” approach to Digital Humanities.  The program has no hierarchy and is distributed: in the Spatial History Lab, the Literary Lab, Center for Textual Analysis, the Music Department’s Center for Computer Research, and other department-based groups; as well as in the Stanford Humanities Center and in various units of the Libraries.  They call it “a robust connective tissue of base-funded positions …that have been supporting digital humanities scholarship since before it was called that.”  (Elijah Meeks)</a:t>
            </a:r>
          </a:p>
          <a:p>
            <a:endParaRPr lang="en-US" dirty="0" smtClean="0"/>
          </a:p>
          <a:p>
            <a:r>
              <a:rPr lang="en-US" dirty="0" smtClean="0"/>
              <a:t>Columbia’s Digital Humanities Center is an example of a Center developed by and in the library.  The staff of two</a:t>
            </a:r>
            <a:r>
              <a:rPr lang="en-US" baseline="0" dirty="0" smtClean="0"/>
              <a:t> full time professionals and six graduate consultants, under the guidance of a steering committee of four, </a:t>
            </a:r>
            <a:r>
              <a:rPr lang="en-US" dirty="0" smtClean="0"/>
              <a:t>offers a wide array of resources and</a:t>
            </a:r>
            <a:r>
              <a:rPr lang="en-US" baseline="0" dirty="0" smtClean="0"/>
              <a:t> services.</a:t>
            </a:r>
            <a:endParaRPr lang="en-US"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871">
              <a:defRPr/>
            </a:pPr>
            <a:r>
              <a:rPr lang="en-US" dirty="0" smtClean="0"/>
              <a:t>Do you need to put a center on the map?  Not necessarily</a:t>
            </a:r>
          </a:p>
          <a:p>
            <a:r>
              <a:rPr lang="en-US" dirty="0" smtClean="0"/>
              <a:t>If a center </a:t>
            </a:r>
            <a:r>
              <a:rPr lang="en-US" i="1" dirty="0" smtClean="0"/>
              <a:t>is</a:t>
            </a:r>
            <a:r>
              <a:rPr lang="en-US" dirty="0" smtClean="0"/>
              <a:t> the right thing for your university,</a:t>
            </a:r>
            <a:r>
              <a:rPr lang="en-US" baseline="0" dirty="0" smtClean="0"/>
              <a:t> should it be in the library?  Not necessarily.  </a:t>
            </a:r>
          </a:p>
          <a:p>
            <a:r>
              <a:rPr lang="en-US" baseline="0" dirty="0" smtClean="0"/>
              <a:t>In fact it might not even be in your institution.</a:t>
            </a:r>
          </a:p>
          <a:p>
            <a:r>
              <a:rPr lang="en-US" baseline="0" dirty="0" smtClean="0"/>
              <a:t>Collaborations spawn some of the most successful centers…</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The University of Amsterdam has launched</a:t>
            </a:r>
            <a:r>
              <a:rPr lang="en-US" baseline="0" dirty="0" smtClean="0"/>
              <a:t> an initiative with the Royal Netherlands Academy of Arts and Sciences and the Free University to create a joint Center for Digital Humanities to incubate humanities projects with support from private partners. </a:t>
            </a:r>
            <a:r>
              <a:rPr lang="en-US" sz="1200" kern="1200" smtClean="0">
                <a:solidFill>
                  <a:schemeClr val="tx1"/>
                </a:solidFill>
                <a:latin typeface="+mn-lt"/>
                <a:ea typeface="+mn-ea"/>
                <a:cs typeface="+mn-cs"/>
              </a:rPr>
              <a:t>And I’ve just read that they are now entering into a significant new partnership, the Center for Humanities and Technology</a:t>
            </a:r>
          </a:p>
          <a:p>
            <a:pPr>
              <a:buFont typeface="Arial" pitchFamily="34" charset="0"/>
              <a:buNone/>
            </a:pPr>
            <a:endParaRPr lang="en-US" baseline="0" dirty="0" smtClean="0"/>
          </a:p>
          <a:p>
            <a:pPr>
              <a:buFont typeface="Arial" pitchFamily="34" charset="0"/>
              <a:buChar char="•"/>
            </a:pPr>
            <a:r>
              <a:rPr lang="en-US" dirty="0" smtClean="0"/>
              <a:t>The </a:t>
            </a:r>
            <a:r>
              <a:rPr lang="en-US" dirty="0" err="1" smtClean="0"/>
              <a:t>Göttingen</a:t>
            </a:r>
            <a:r>
              <a:rPr lang="en-US" dirty="0" smtClean="0"/>
              <a:t> Centre for Digital Humanities (GCDH) is a </a:t>
            </a:r>
            <a:r>
              <a:rPr lang="en-US" dirty="0" err="1" smtClean="0"/>
              <a:t>collaboratory</a:t>
            </a:r>
            <a:r>
              <a:rPr lang="en-US" dirty="0" smtClean="0"/>
              <a:t> that cooperates</a:t>
            </a:r>
            <a:r>
              <a:rPr lang="en-US" baseline="0" dirty="0" smtClean="0"/>
              <a:t> with five other research institutions to </a:t>
            </a:r>
            <a:r>
              <a:rPr lang="en-US" dirty="0" smtClean="0"/>
              <a:t>coordinate and carry out DH research, teaching, and infrastructure.  </a:t>
            </a:r>
          </a:p>
          <a:p>
            <a:pPr>
              <a:buFont typeface="Arial" pitchFamily="34" charset="0"/>
              <a:buChar char="•"/>
            </a:pPr>
            <a:endParaRPr lang="en-US" dirty="0" smtClean="0"/>
          </a:p>
          <a:p>
            <a:pPr>
              <a:buFont typeface="Arial" pitchFamily="34" charset="0"/>
              <a:buNone/>
            </a:pPr>
            <a:r>
              <a:rPr lang="en-US" dirty="0" smtClean="0"/>
              <a:t>At a larger scale are the national or EU-scale centers</a:t>
            </a:r>
          </a:p>
          <a:p>
            <a:pPr>
              <a:buFont typeface="Arial" pitchFamily="34" charset="0"/>
              <a:buChar char="•"/>
            </a:pPr>
            <a:endParaRPr lang="en-US" dirty="0" smtClean="0"/>
          </a:p>
          <a:p>
            <a:pPr>
              <a:buFont typeface="Arial" pitchFamily="34" charset="0"/>
              <a:buChar char="•"/>
            </a:pPr>
            <a:r>
              <a:rPr lang="en-US" dirty="0" smtClean="0"/>
              <a:t>The e-Humanities Group in the Netherlands</a:t>
            </a:r>
            <a:r>
              <a:rPr lang="en-US" baseline="0" dirty="0" smtClean="0"/>
              <a:t> </a:t>
            </a:r>
            <a:r>
              <a:rPr lang="en-US" dirty="0" smtClean="0"/>
              <a:t>brings together expertise and research in the development and use of digital technologies in the humanities and social sciences.</a:t>
            </a:r>
          </a:p>
          <a:p>
            <a:pPr>
              <a:buFont typeface="Arial" pitchFamily="34" charset="0"/>
              <a:buChar cha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Australia’s Humanities Networked Infrastructure is a national ‘virtual laboratory’ that aggregates data and tools to provide access to Australia’s cultural datasets in a wider context.</a:t>
            </a:r>
          </a:p>
          <a:p>
            <a:pPr>
              <a:buFont typeface="Arial" pitchFamily="34" charset="0"/>
              <a:buChar cha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CLARIN is a distributed research data infrastructure, with sites at universities, research institutions, and libraries all over Europe. They provide access to </a:t>
            </a:r>
            <a:r>
              <a:rPr lang="en-US" i="1" dirty="0" smtClean="0"/>
              <a:t>language</a:t>
            </a:r>
            <a:r>
              <a:rPr lang="en-US" dirty="0" smtClean="0"/>
              <a:t> data collections</a:t>
            </a:r>
            <a:r>
              <a:rPr lang="en-US" baseline="0" dirty="0" smtClean="0"/>
              <a:t> and the </a:t>
            </a:r>
            <a:r>
              <a:rPr lang="en-US" dirty="0" smtClean="0"/>
              <a:t>tools to work with them. </a:t>
            </a:r>
          </a:p>
          <a:p>
            <a:pPr>
              <a:buFont typeface="Arial" pitchFamily="34" charset="0"/>
              <a:buChar char="•"/>
            </a:pPr>
            <a:endParaRPr lang="en-US" dirty="0" smtClean="0"/>
          </a:p>
          <a:p>
            <a:pPr>
              <a:buFont typeface="Arial" pitchFamily="34" charset="0"/>
              <a:buChar char="•"/>
            </a:pPr>
            <a:r>
              <a:rPr lang="en-US" dirty="0" smtClean="0"/>
              <a:t>The Digital Research Infrastructure for the Arts and Humanities facilitates long-term access to European Arts and Humanities research data. </a:t>
            </a:r>
          </a:p>
          <a:p>
            <a:endParaRPr lang="en-US"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Bethany </a:t>
            </a:r>
            <a:r>
              <a:rPr lang="en-US" dirty="0" err="1" smtClean="0"/>
              <a:t>Nowviskie</a:t>
            </a:r>
            <a:r>
              <a:rPr lang="en-US" dirty="0" smtClean="0"/>
              <a:t> said, in response to our essay, Librarians “have the right and responsibility to structure initiatives and shift resources not just </a:t>
            </a:r>
            <a:r>
              <a:rPr lang="en-US" i="1" dirty="0" smtClean="0"/>
              <a:t>in response to</a:t>
            </a:r>
            <a:r>
              <a:rPr lang="en-US" dirty="0" smtClean="0"/>
              <a:t> faculty requests, but in considered anticipation of them.”</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32871"/>
            <a:r>
              <a:rPr lang="en-US" dirty="0" smtClean="0"/>
              <a:t>That kicked off a spirited discussion</a:t>
            </a:r>
            <a:r>
              <a:rPr lang="en-US" baseline="0" dirty="0" smtClean="0"/>
              <a:t> about the variety of ways libraries engage with the digital humanities.  I hope it will continue in our discussions today.  </a:t>
            </a:r>
          </a:p>
          <a:p>
            <a:pPr defTabSz="932871"/>
            <a:r>
              <a:rPr lang="en-US" baseline="0" dirty="0" smtClean="0"/>
              <a:t>Here are a few other voices.</a:t>
            </a:r>
          </a:p>
          <a:p>
            <a:pPr>
              <a:buFont typeface="Arial" pitchFamily="34" charset="0"/>
              <a:buChar char="•"/>
            </a:pPr>
            <a:r>
              <a:rPr lang="en-US" dirty="0" smtClean="0"/>
              <a:t>For years we’ve all been increasingly competing over the same, barely growing pool of qualified candidates. The only way a new center can find plausible people is to hire them away from somewhere [else] and there simply aren’t enough qualified people out there.</a:t>
            </a:r>
          </a:p>
          <a:p>
            <a:pPr defTabSz="932871">
              <a:buFont typeface="Arial" pitchFamily="34" charset="0"/>
              <a:buChar char="•"/>
            </a:pPr>
            <a:r>
              <a:rPr lang="en-US" dirty="0" smtClean="0"/>
              <a:t>I would agree that a center is never the only or likely best response to perceived need for digital humanities support, as long as it’s amended to add, “...unless they want to be relevant as a research library.”</a:t>
            </a:r>
          </a:p>
          <a:p>
            <a:pPr defTabSz="932871">
              <a:buFont typeface="Arial" pitchFamily="34" charset="0"/>
              <a:buChar char="•"/>
            </a:pPr>
            <a:r>
              <a:rPr lang="en-US" dirty="0" smtClean="0"/>
              <a:t>I forwarded the essay to my dean.  We’re looking at the virtual option to begin with, although most of the faculty members I’ve spoken with would like a physical place they can go. </a:t>
            </a:r>
          </a:p>
          <a:p>
            <a:pPr defTabSz="932871">
              <a:buFont typeface="Arial" pitchFamily="34" charset="0"/>
              <a:buChar char="•"/>
            </a:pPr>
            <a:r>
              <a:rPr lang="en-US" dirty="0" smtClean="0"/>
              <a:t>The chief value of the report is in its clear reinforcement of the notion that a one-size-fits-all approach to digital scholarship support </a:t>
            </a:r>
            <a:r>
              <a:rPr lang="en-US" i="1" dirty="0" smtClean="0"/>
              <a:t>never fits all.</a:t>
            </a:r>
            <a:r>
              <a:rPr lang="en-US" dirty="0" smtClean="0"/>
              <a:t> </a:t>
            </a:r>
          </a:p>
          <a:p>
            <a:pPr defTabSz="932871">
              <a:buFont typeface="Arial" pitchFamily="34" charset="0"/>
              <a:buChar char="•"/>
            </a:pPr>
            <a:r>
              <a:rPr lang="en-US" dirty="0" smtClean="0"/>
              <a:t>We don’t all have to do the same thing, we simply have to find where we fit, or make a place for us to fit. … Think of “Stone Soup” and you may simply be the one bringing the stone.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was an animated back-and-forth on Twitter</a:t>
            </a:r>
            <a:r>
              <a:rPr lang="en-US" sz="1200" kern="1200" baseline="0" dirty="0" smtClean="0">
                <a:solidFill>
                  <a:schemeClr val="tx1"/>
                </a:solidFill>
                <a:latin typeface="+mn-lt"/>
                <a:ea typeface="+mn-ea"/>
                <a:cs typeface="+mn-cs"/>
              </a:rPr>
              <a:t> and in b</a:t>
            </a:r>
            <a:r>
              <a:rPr lang="en-US" sz="1200" kern="1200" dirty="0" smtClean="0">
                <a:solidFill>
                  <a:schemeClr val="tx1"/>
                </a:solidFill>
                <a:latin typeface="+mn-lt"/>
                <a:ea typeface="+mn-ea"/>
                <a:cs typeface="+mn-cs"/>
              </a:rPr>
              <a:t>log posts – and the discussion</a:t>
            </a:r>
            <a:r>
              <a:rPr lang="en-US" sz="1200" kern="1200" baseline="0" dirty="0" smtClean="0">
                <a:solidFill>
                  <a:schemeClr val="tx1"/>
                </a:solidFill>
                <a:latin typeface="+mn-lt"/>
                <a:ea typeface="+mn-ea"/>
                <a:cs typeface="+mn-cs"/>
              </a:rPr>
              <a:t> of the essay blended into the ongoing </a:t>
            </a:r>
            <a:r>
              <a:rPr lang="en-US" sz="1200" kern="1200" dirty="0" smtClean="0">
                <a:solidFill>
                  <a:schemeClr val="tx1"/>
                </a:solidFill>
                <a:latin typeface="+mn-lt"/>
                <a:ea typeface="+mn-ea"/>
                <a:cs typeface="+mn-cs"/>
              </a:rPr>
              <a:t>DH discourse.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themes</a:t>
            </a:r>
            <a:r>
              <a:rPr lang="en-US" baseline="0" dirty="0" smtClean="0"/>
              <a:t> of the essay, and the subsequent discussion, was when to </a:t>
            </a:r>
            <a:r>
              <a:rPr lang="en-US" dirty="0" smtClean="0"/>
              <a:t>support – when to collaborate – and when to lead</a:t>
            </a:r>
          </a:p>
          <a:p>
            <a:endParaRPr lang="en-US" dirty="0" smtClean="0"/>
          </a:p>
          <a:p>
            <a:r>
              <a:rPr lang="en-US" dirty="0" smtClean="0"/>
              <a:t>The</a:t>
            </a:r>
            <a:r>
              <a:rPr lang="en-US" baseline="0" dirty="0" smtClean="0"/>
              <a:t> answer is often very local and r</a:t>
            </a:r>
            <a:r>
              <a:rPr lang="en-US" dirty="0" smtClean="0"/>
              <a:t>elated to shifts</a:t>
            </a:r>
            <a:r>
              <a:rPr lang="en-US" baseline="0" dirty="0" smtClean="0"/>
              <a:t> and changes in the research process. Changes in research aren’t evenly distributed.  Some universities will have a cadre of vanguard researchers, while another might have a single DH scholar.  Libraries can also be vanguards (or outliers) in </a:t>
            </a:r>
            <a:r>
              <a:rPr lang="en-US" i="1" baseline="0" dirty="0" smtClean="0"/>
              <a:t>their</a:t>
            </a:r>
            <a:r>
              <a:rPr lang="en-US" baseline="0" dirty="0" smtClean="0"/>
              <a:t> engagement.  </a:t>
            </a:r>
          </a:p>
          <a:p>
            <a:endParaRPr lang="en-US" baseline="0" dirty="0" smtClean="0"/>
          </a:p>
          <a:p>
            <a:r>
              <a:rPr lang="en-US" baseline="0" dirty="0" smtClean="0"/>
              <a:t>When change is more broad-based it’s clearer to see the appropriate response. We need to calibrate by what we learn and what happens as we try different things. </a:t>
            </a:r>
          </a:p>
          <a:p>
            <a:endParaRPr lang="en-US" baseline="0" dirty="0" smtClean="0"/>
          </a:p>
          <a:p>
            <a:r>
              <a:rPr lang="en-US" baseline="0" dirty="0" smtClean="0"/>
              <a:t>Digital humanities are at a crossroads, challenged by </a:t>
            </a:r>
            <a:r>
              <a:rPr lang="en-US" dirty="0" smtClean="0"/>
              <a:t>traditional academic structures, values, and incentives. B</a:t>
            </a:r>
            <a:r>
              <a:rPr lang="en-US" baseline="0" dirty="0" smtClean="0"/>
              <a:t>outique projects will eventually give way to disciplinary changes, which will in turn effect change in the academy.  As changes are embraced by the academy, e-scholarship will be seen simply as scholarship.  We need to ensure that libraries are attuned, </a:t>
            </a:r>
            <a:r>
              <a:rPr lang="en-US" baseline="0" dirty="0" smtClean="0">
                <a:solidFill>
                  <a:srgbClr val="FF0000"/>
                </a:solidFill>
              </a:rPr>
              <a:t>*</a:t>
            </a:r>
            <a:r>
              <a:rPr lang="en-US" baseline="0" dirty="0" smtClean="0"/>
              <a:t> in order to retain their position as the heart of the university.</a:t>
            </a:r>
          </a:p>
          <a:p>
            <a:endParaRPr lang="en-US" baseline="0" dirty="0" smtClean="0"/>
          </a:p>
          <a:p>
            <a:r>
              <a:rPr lang="en-US" baseline="0" dirty="0" smtClean="0"/>
              <a:t>http://yaleuniversity.tumblr.com/post/43108995561/the-library-is-the-heart-of-the-university</a:t>
            </a:r>
          </a:p>
          <a:p>
            <a:pPr defTabSz="932871">
              <a:defRPr/>
            </a:pPr>
            <a:endParaRPr lang="en-US" baseline="0"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want to especially acknowledge Jennifer </a:t>
            </a:r>
            <a:r>
              <a:rPr lang="en-US" dirty="0" err="1" smtClean="0"/>
              <a:t>Schaffner</a:t>
            </a:r>
            <a:r>
              <a:rPr lang="en-US" dirty="0" smtClean="0"/>
              <a:t>, who ventured into the digital humanities milieu with me and is lead author of </a:t>
            </a:r>
            <a:r>
              <a:rPr lang="en-US" baseline="0" dirty="0" smtClean="0"/>
              <a:t>the essay. </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our colleagues at OCLC Research Library Partner institutions were asked for topics that they’d like to see addressed, they kept saying, “</a:t>
            </a:r>
            <a:r>
              <a:rPr lang="en-US" i="1" dirty="0" smtClean="0"/>
              <a:t>Do</a:t>
            </a:r>
            <a:r>
              <a:rPr lang="en-US" dirty="0" smtClean="0"/>
              <a:t> something about Digital Humanities,” but they didn’t say what needed doing. When we said at staff meetings, “We should do something about Digital Humanities,” we were asked what exactly and demurred. </a:t>
            </a:r>
          </a:p>
          <a:p>
            <a:r>
              <a:rPr lang="en-US" dirty="0" smtClean="0"/>
              <a:t>Then Jim came back</a:t>
            </a:r>
            <a:r>
              <a:rPr lang="en-US" baseline="0" dirty="0" smtClean="0"/>
              <a:t> from a meeting where library directors were asking him what we were </a:t>
            </a:r>
            <a:r>
              <a:rPr lang="en-US" i="1" baseline="0" dirty="0" smtClean="0"/>
              <a:t>doing</a:t>
            </a:r>
            <a:r>
              <a:rPr lang="en-US" baseline="0" dirty="0" smtClean="0"/>
              <a:t> about DH.  So we decided to do something.  But what?</a:t>
            </a:r>
          </a:p>
          <a:p>
            <a:r>
              <a:rPr lang="en-US" dirty="0" smtClean="0"/>
              <a:t>What did we have to contribute?  We realized that a lot has been written by </a:t>
            </a:r>
            <a:r>
              <a:rPr lang="en-US" i="1" dirty="0" smtClean="0"/>
              <a:t>librarians</a:t>
            </a:r>
            <a:r>
              <a:rPr lang="en-US" dirty="0" smtClean="0"/>
              <a:t> about DH and libraries, and </a:t>
            </a:r>
            <a:r>
              <a:rPr lang="en-US" i="1" dirty="0" smtClean="0"/>
              <a:t>librarians</a:t>
            </a:r>
            <a:r>
              <a:rPr lang="en-US" dirty="0" smtClean="0"/>
              <a:t> often go to meetings to talk to other </a:t>
            </a:r>
            <a:r>
              <a:rPr lang="en-US" i="1" dirty="0" smtClean="0"/>
              <a:t>librarians</a:t>
            </a:r>
            <a:r>
              <a:rPr lang="en-US" dirty="0" smtClean="0"/>
              <a:t> about DH. We decided to try to steep ourselves in DH from the </a:t>
            </a:r>
            <a:r>
              <a:rPr lang="en-US" i="1" dirty="0" smtClean="0"/>
              <a:t>researchers</a:t>
            </a:r>
            <a:r>
              <a:rPr lang="en-US" dirty="0" smtClean="0"/>
              <a:t>’ perspective and see what might come of it. </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package existing services as a “virtual DH center”</a:t>
            </a:r>
          </a:p>
          <a:p>
            <a:r>
              <a:rPr lang="en-US" dirty="0" smtClean="0"/>
              <a:t>advocate coordinated DH support across the institution</a:t>
            </a:r>
          </a:p>
          <a:p>
            <a:r>
              <a:rPr lang="en-US" dirty="0" smtClean="0"/>
              <a:t>help scholars plan for preservation needs</a:t>
            </a:r>
          </a:p>
          <a:p>
            <a:r>
              <a:rPr lang="en-US" dirty="0" smtClean="0"/>
              <a:t>extend the institutional repository to accommodate DH digital objects</a:t>
            </a:r>
          </a:p>
          <a:p>
            <a:r>
              <a:rPr lang="en-US" dirty="0" smtClean="0"/>
              <a:t>work internationally to spur co-investment in DH across institutions</a:t>
            </a:r>
          </a:p>
          <a:p>
            <a:r>
              <a:rPr lang="en-US" dirty="0" smtClean="0"/>
              <a:t>create avenues for scholarly use and enhancement of metadata</a:t>
            </a:r>
          </a:p>
          <a:p>
            <a:r>
              <a:rPr lang="en-US" dirty="0" smtClean="0"/>
              <a:t>consult DH scholars at the beginning of digitization projects</a:t>
            </a:r>
          </a:p>
          <a:p>
            <a:r>
              <a:rPr lang="en-US" dirty="0" smtClean="0"/>
              <a:t>get involved in DH project planning for sustainability from the beginning</a:t>
            </a:r>
          </a:p>
          <a:p>
            <a:r>
              <a:rPr lang="en-US" dirty="0" smtClean="0"/>
              <a:t>commit to a DH center</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And every so often there’s a time and a place to create a true center of excellence.</a:t>
            </a:r>
          </a:p>
          <a:p>
            <a:pPr rtl="0"/>
            <a:r>
              <a:rPr lang="en-US" dirty="0" smtClean="0"/>
              <a:t>The University of Virginia, a highly decentralized institution, has managed to integrate the expertise of scholars, librarians, and technologists to achieve leadership in the digital humanities.</a:t>
            </a:r>
          </a:p>
          <a:p>
            <a:pPr defTabSz="932871">
              <a:buFont typeface="Arial" pitchFamily="34" charset="0"/>
              <a:buChar char="•"/>
              <a:defRPr/>
            </a:pPr>
            <a:r>
              <a:rPr lang="en-US" dirty="0" smtClean="0"/>
              <a:t>The Institute for</a:t>
            </a:r>
            <a:r>
              <a:rPr lang="en-US" baseline="0" dirty="0" smtClean="0"/>
              <a:t> Advanced Technology in the Humanities (IATH) </a:t>
            </a:r>
            <a:r>
              <a:rPr lang="en-US" dirty="0" smtClean="0"/>
              <a:t>develops information technology for scholarly humanities research. It is a unique collaboration between humanities and computer science research faculty, computer professionals, and the library. </a:t>
            </a:r>
          </a:p>
          <a:p>
            <a:pPr defTabSz="932871">
              <a:buFont typeface="Arial" pitchFamily="34" charset="0"/>
              <a:buChar char="•"/>
              <a:defRPr/>
            </a:pPr>
            <a:r>
              <a:rPr lang="en-US" dirty="0" smtClean="0"/>
              <a:t>The library-based</a:t>
            </a:r>
            <a:r>
              <a:rPr lang="en-US" baseline="0" dirty="0" smtClean="0"/>
              <a:t> </a:t>
            </a:r>
            <a:r>
              <a:rPr lang="en-US" dirty="0" smtClean="0"/>
              <a:t>Scholars’ Lab is where researchers across the disciplines partner on digital projects and benefit from expert consultation and teaching. </a:t>
            </a:r>
          </a:p>
          <a:p>
            <a:pPr>
              <a:buFont typeface="Arial" pitchFamily="34" charset="0"/>
              <a:buChar char="•"/>
            </a:pPr>
            <a:r>
              <a:rPr lang="en-US" dirty="0" smtClean="0"/>
              <a:t>The Virginia Center for Digital History (VCDH) in the school of arts and sciences advances historical scholarship and facilitates active dialog between scholars, researchers and educators.</a:t>
            </a:r>
          </a:p>
          <a:p>
            <a:pPr>
              <a:buFont typeface="Arial" pitchFamily="34" charset="0"/>
              <a:buChar char="•"/>
            </a:pPr>
            <a:r>
              <a:rPr lang="en-US" dirty="0" smtClean="0"/>
              <a:t>The Digital Media Lab focuses on areas involving the convergence of media and technology, with a team of knowledgeable media professionals.</a:t>
            </a:r>
          </a:p>
          <a:p>
            <a:pPr defTabSz="932871"/>
            <a:r>
              <a:rPr lang="en-US" dirty="0" smtClean="0"/>
              <a:t>The University of Virginia</a:t>
            </a:r>
            <a:r>
              <a:rPr lang="en-US" baseline="0" dirty="0" smtClean="0"/>
              <a:t> </a:t>
            </a:r>
            <a:r>
              <a:rPr lang="en-US" dirty="0" smtClean="0"/>
              <a:t>let a thousand flowers bloom and the library has served as founder, catalyst, or home for many of the initiatives.</a:t>
            </a:r>
          </a:p>
          <a:p>
            <a:endParaRPr lang="en-US" dirty="0" smtClean="0"/>
          </a:p>
          <a:p>
            <a:pPr defTabSz="932871">
              <a:defRPr/>
            </a:pPr>
            <a:r>
              <a:rPr lang="en-US" dirty="0" smtClean="0"/>
              <a:t>Bethany </a:t>
            </a:r>
            <a:r>
              <a:rPr lang="en-US" dirty="0" err="1" smtClean="0"/>
              <a:t>Nowviskie</a:t>
            </a:r>
            <a:r>
              <a:rPr lang="en-US" dirty="0" smtClean="0"/>
              <a:t> (Director of Digital Research &amp;</a:t>
            </a:r>
            <a:r>
              <a:rPr lang="en-US" baseline="0" dirty="0" smtClean="0"/>
              <a:t> Scholarship at UVA) </a:t>
            </a:r>
            <a:r>
              <a:rPr lang="en-US" dirty="0" smtClean="0"/>
              <a:t>said, in response to our essay, Librarians “have the right and responsibility to structure initiatives and shift resources not just </a:t>
            </a:r>
            <a:r>
              <a:rPr lang="en-US" i="1" dirty="0" smtClean="0"/>
              <a:t>in response to</a:t>
            </a:r>
            <a:r>
              <a:rPr lang="en-US" dirty="0" smtClean="0"/>
              <a:t> faculty requests, but in considered anticipation of them.”</a:t>
            </a:r>
          </a:p>
          <a:p>
            <a:pPr defTabSz="932871">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Quote from http://www.slideshare.net/viroviacum/designing-the-digital-humanities-library-lab-leuven-dh3l?qid=a0fa1735-6326-4493-859f-6095fa5a8a7c&amp;v=default&amp;b=&amp;from_search=4</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http://www.inthelibrarywiththeleadpipe.org/editorial-board/micah-vandegrift/</a:t>
            </a:r>
          </a:p>
          <a:p>
            <a:r>
              <a:rPr lang="en-US" dirty="0" smtClean="0"/>
              <a:t>http://www.inthelibrarywiththeleadpipe.org/2012/dhandthelib/</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We set out to familiarize ourselves with the scholars’ point of view—about their processes, their issues, and their needs. We followed online discussions, attended</a:t>
            </a:r>
            <a:r>
              <a:rPr lang="en-US" baseline="0" dirty="0" smtClean="0"/>
              <a:t> conferences, and </a:t>
            </a:r>
            <a:r>
              <a:rPr lang="en-US" dirty="0" smtClean="0"/>
              <a:t>took advantage of opportunities to talk to scholars about what they do, how they do it, and where they would like assistance.</a:t>
            </a:r>
          </a:p>
          <a:p>
            <a:pPr rtl="0"/>
            <a:r>
              <a:rPr lang="en-US" dirty="0" smtClean="0"/>
              <a:t>In informal focus groups, we asked DH scholars questions such as:</a:t>
            </a:r>
          </a:p>
          <a:p>
            <a:pPr rtl="0"/>
            <a:r>
              <a:rPr lang="en-US" dirty="0" smtClean="0"/>
              <a:t>•Remembering a recent piece of work you did, what kinds of sources did you use? What made locating them easy or hard? </a:t>
            </a:r>
          </a:p>
          <a:p>
            <a:pPr rtl="0"/>
            <a:r>
              <a:rPr lang="en-US" dirty="0" smtClean="0"/>
              <a:t>•How do you publish or share the outcomes of your research? What will happen to tools, new versions of your source material, or other byproducts of your work?</a:t>
            </a:r>
          </a:p>
          <a:p>
            <a:pPr rtl="0"/>
            <a:r>
              <a:rPr lang="en-US" dirty="0" smtClean="0"/>
              <a:t>•What skills do you wish you had on your research team?</a:t>
            </a:r>
          </a:p>
          <a:p>
            <a:pPr rtl="0"/>
            <a:endParaRPr lang="en-US" dirty="0" smtClean="0"/>
          </a:p>
          <a:p>
            <a:pPr defTabSz="932871">
              <a:defRPr/>
            </a:pPr>
            <a:r>
              <a:rPr lang="en-US" dirty="0" smtClean="0"/>
              <a:t>We synthesized what we heard and shared it with our</a:t>
            </a:r>
            <a:r>
              <a:rPr lang="en-US" baseline="0" dirty="0" smtClean="0"/>
              <a:t> </a:t>
            </a:r>
            <a:r>
              <a:rPr lang="en-US" dirty="0" smtClean="0"/>
              <a:t>colleagues.  We thought it would be most useful to library directors who are not already in the thick of DH.</a:t>
            </a:r>
          </a:p>
          <a:p>
            <a:endParaRPr lang="en-US" dirty="0" smtClean="0"/>
          </a:p>
          <a:p>
            <a:r>
              <a:rPr lang="en-US" dirty="0" smtClean="0"/>
              <a:t>Images from http://thatcamp.org/</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Accordingly, our essay addressed the subset of library directors who were deciding how to engage with the digital humanities.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discuss specific concerns of scholars engaged in DH and tie these to decisions that might be made by directors, hoping to bridge the gap between how library directors and DH researchers think.</a:t>
            </a:r>
          </a:p>
          <a:p>
            <a:endParaRPr lang="en-US" dirty="0" smtClean="0"/>
          </a:p>
          <a:p>
            <a:r>
              <a:rPr lang="en-US" dirty="0" smtClean="0"/>
              <a:t>Hitting the title question head on, we said,  </a:t>
            </a:r>
            <a:r>
              <a:rPr lang="en-US" dirty="0" smtClean="0">
                <a:solidFill>
                  <a:srgbClr val="FF00FF"/>
                </a:solidFill>
              </a:rPr>
              <a:t>*</a:t>
            </a:r>
            <a:r>
              <a:rPr lang="en-US" dirty="0" smtClean="0"/>
              <a:t> Well, it depends. </a:t>
            </a:r>
          </a:p>
          <a:p>
            <a:endParaRPr lang="en-US" dirty="0" smtClean="0"/>
          </a:p>
          <a:p>
            <a:pPr rtl="0"/>
            <a:r>
              <a:rPr lang="en-US" dirty="0" smtClean="0"/>
              <a:t>A DH center will not always meet the needs of researchers. When a DH center </a:t>
            </a:r>
            <a:r>
              <a:rPr lang="en-US" i="1" dirty="0" smtClean="0"/>
              <a:t>is</a:t>
            </a:r>
            <a:r>
              <a:rPr lang="en-US" dirty="0" smtClean="0"/>
              <a:t> warranted, it is not necessarily best located in the library. There are many models that demonstrate successful collaborations with digital humanists.  In most settings, the best decision is to observe what local academics are already doing and then take appropriate action.</a:t>
            </a:r>
          </a:p>
          <a:p>
            <a:pPr rtl="0"/>
            <a:endParaRPr lang="en-US" dirty="0" smtClean="0"/>
          </a:p>
          <a:p>
            <a:pPr rtl="0"/>
            <a:endParaRPr lang="en-US" dirty="0" smtClean="0"/>
          </a:p>
          <a:p>
            <a:pPr rtl="0"/>
            <a:r>
              <a:rPr lang="fr-FR" dirty="0" smtClean="0"/>
              <a:t>Humanités Numériques [</a:t>
            </a:r>
            <a:r>
              <a:rPr lang="fr-FR" dirty="0" err="1" smtClean="0"/>
              <a:t>crop</a:t>
            </a:r>
            <a:r>
              <a:rPr lang="fr-FR" dirty="0" smtClean="0"/>
              <a:t>] </a:t>
            </a:r>
            <a:r>
              <a:rPr lang="fr-FR" dirty="0" err="1" smtClean="0"/>
              <a:t>Calvinius</a:t>
            </a:r>
            <a:r>
              <a:rPr lang="fr-FR" dirty="0" smtClean="0"/>
              <a:t> CC BY-SA 3.0</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In order to</a:t>
            </a:r>
            <a:r>
              <a:rPr lang="en-US" baseline="0" dirty="0" smtClean="0"/>
              <a:t> learn about local DH research, consider a</a:t>
            </a:r>
            <a:r>
              <a:rPr lang="en-US" dirty="0" smtClean="0"/>
              <a:t> survey or a faculty advisory group.  Having library</a:t>
            </a:r>
            <a:r>
              <a:rPr lang="en-US" baseline="0" dirty="0" smtClean="0"/>
              <a:t> staff serve as liaisons to departments or centers is a good way to get familiar with researchers’ work.</a:t>
            </a:r>
          </a:p>
          <a:p>
            <a:pPr defTabSz="932871">
              <a:defRPr/>
            </a:pPr>
            <a:endParaRPr lang="en-US" dirty="0" smtClean="0"/>
          </a:p>
          <a:p>
            <a:pPr defTabSz="932871">
              <a:defRPr/>
            </a:pPr>
            <a:r>
              <a:rPr lang="en-US" dirty="0" smtClean="0"/>
              <a:t>Learn what local resources are available to DH researchers – such as university technology support, project management, support they may have in their departments…</a:t>
            </a:r>
          </a:p>
          <a:p>
            <a:pPr defTabSz="932871">
              <a:defRPr/>
            </a:pPr>
            <a:r>
              <a:rPr lang="en-US" dirty="0" smtClean="0"/>
              <a:t>External resources might offer support</a:t>
            </a:r>
            <a:r>
              <a:rPr lang="en-US" baseline="0" dirty="0" smtClean="0"/>
              <a:t> for </a:t>
            </a:r>
            <a:r>
              <a:rPr lang="en-US" dirty="0" smtClean="0"/>
              <a:t>discovery, or provide tools or preservation services.  </a:t>
            </a:r>
          </a:p>
          <a:p>
            <a:endParaRPr lang="en-US" dirty="0" smtClean="0"/>
          </a:p>
          <a:p>
            <a:pPr defTabSz="932871">
              <a:defRPr/>
            </a:pPr>
            <a:r>
              <a:rPr lang="en-US" dirty="0" smtClean="0"/>
              <a:t>Find out what they cherish –</a:t>
            </a:r>
            <a:r>
              <a:rPr lang="en-US" baseline="0" dirty="0" smtClean="0"/>
              <a:t> right near the top are digital sources and metadata!</a:t>
            </a:r>
            <a:endParaRPr lang="en-US" dirty="0" smtClean="0"/>
          </a:p>
          <a:p>
            <a:pPr defTabSz="932871">
              <a:defRPr/>
            </a:pPr>
            <a:r>
              <a:rPr lang="en-US" dirty="0" smtClean="0"/>
              <a:t>Find out what they lack – often technical skills (statistics, programming,</a:t>
            </a:r>
            <a:r>
              <a:rPr lang="en-US" baseline="0" dirty="0" smtClean="0"/>
              <a:t> or interface design)</a:t>
            </a:r>
            <a:endParaRPr lang="en-US" dirty="0" smtClean="0"/>
          </a:p>
          <a:p>
            <a:pPr defTabSz="932871">
              <a:defRPr/>
            </a:pPr>
            <a:r>
              <a:rPr lang="en-US" dirty="0" smtClean="0"/>
              <a:t>Find out what matters to them – they often mention discoverability and preservation</a:t>
            </a:r>
          </a:p>
          <a:p>
            <a:pPr defTabSz="932871">
              <a:defRPr/>
            </a:pPr>
            <a:endParaRPr lang="en-US" dirty="0" smtClean="0"/>
          </a:p>
          <a:p>
            <a:pPr defTabSz="932871">
              <a:defRPr/>
            </a:pPr>
            <a:r>
              <a:rPr lang="en-US" dirty="0" smtClean="0"/>
              <a:t>Once you’ve opened up the lines of communication, you’ll know better how to proceed.  </a:t>
            </a:r>
            <a:r>
              <a:rPr lang="en-US" baseline="0" dirty="0" smtClean="0"/>
              <a:t>If you can identify a training need, that might be a great opportunity to t</a:t>
            </a:r>
            <a:r>
              <a:rPr lang="en-US" dirty="0" smtClean="0"/>
              <a:t>rain your staff </a:t>
            </a:r>
            <a:r>
              <a:rPr lang="en-US" i="1" dirty="0" smtClean="0"/>
              <a:t>with</a:t>
            </a:r>
            <a:r>
              <a:rPr lang="en-US" dirty="0" smtClean="0"/>
              <a:t> researchers, t</a:t>
            </a:r>
            <a:r>
              <a:rPr lang="en-US" baseline="0" dirty="0" smtClean="0"/>
              <a:t>o break the ice, exchange information, and create some lasting synergy.  </a:t>
            </a:r>
          </a:p>
          <a:p>
            <a:pPr defTabSz="932871">
              <a:defRPr/>
            </a:pPr>
            <a:endParaRPr lang="en-US" baseline="0" dirty="0" smtClean="0"/>
          </a:p>
          <a:p>
            <a:pPr defTabSz="932871">
              <a:defRPr/>
            </a:pPr>
            <a:r>
              <a:rPr lang="en-US" dirty="0" smtClean="0"/>
              <a:t>Ultimately </a:t>
            </a:r>
            <a:r>
              <a:rPr lang="en-US" baseline="0" dirty="0" smtClean="0"/>
              <a:t>the boundaries may blur to the point where you h</a:t>
            </a:r>
            <a:r>
              <a:rPr lang="en-US" dirty="0" smtClean="0"/>
              <a:t>ave library staff working</a:t>
            </a:r>
            <a:r>
              <a:rPr lang="en-US" baseline="0" dirty="0" smtClean="0"/>
              <a:t> as DH team members and have DH researchers on the library staff.</a:t>
            </a:r>
            <a:endParaRPr lang="en-US" dirty="0" smtClean="0"/>
          </a:p>
          <a:p>
            <a:endParaRPr lang="en-US" dirty="0" smtClean="0"/>
          </a:p>
          <a:p>
            <a:pPr defTabSz="932871">
              <a:defRPr/>
            </a:pPr>
            <a:r>
              <a:rPr lang="en-US" dirty="0" smtClean="0"/>
              <a:t>There are many roles for libraries in DH - We suggest a… </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871"/>
            <a:r>
              <a:rPr lang="en-US" dirty="0" smtClean="0"/>
              <a:t>Constellation of ways to</a:t>
            </a:r>
            <a:r>
              <a:rPr lang="en-US" baseline="0" dirty="0" smtClean="0"/>
              <a:t> engage.</a:t>
            </a:r>
          </a:p>
          <a:p>
            <a:pPr defTabSz="932871"/>
            <a:endParaRPr lang="en-US" baseline="0" dirty="0" smtClean="0"/>
          </a:p>
          <a:p>
            <a:r>
              <a:rPr lang="en-US" dirty="0" smtClean="0">
                <a:solidFill>
                  <a:srgbClr val="FF0000"/>
                </a:solidFill>
              </a:rPr>
              <a:t>*</a:t>
            </a:r>
            <a:r>
              <a:rPr lang="en-US" dirty="0" smtClean="0"/>
              <a:t>In some cases, there may be a single service or entry point into</a:t>
            </a:r>
            <a:r>
              <a:rPr lang="en-US" baseline="0" dirty="0" smtClean="0"/>
              <a:t> DH</a:t>
            </a:r>
          </a:p>
          <a:p>
            <a:r>
              <a:rPr lang="en-US" dirty="0" smtClean="0">
                <a:solidFill>
                  <a:srgbClr val="FF0000"/>
                </a:solidFill>
              </a:rPr>
              <a:t>*</a:t>
            </a:r>
            <a:r>
              <a:rPr lang="en-US" baseline="0" dirty="0" smtClean="0"/>
              <a:t>In other cases a few services might meet the needs of DH scholars</a:t>
            </a:r>
          </a:p>
          <a:p>
            <a:r>
              <a:rPr lang="en-US" dirty="0" smtClean="0">
                <a:solidFill>
                  <a:srgbClr val="FF0000"/>
                </a:solidFill>
              </a:rPr>
              <a:t>*</a:t>
            </a:r>
            <a:r>
              <a:rPr lang="en-US" baseline="0" dirty="0" smtClean="0"/>
              <a:t>In others an array of services and points of engagement might be offered</a:t>
            </a:r>
          </a:p>
          <a:p>
            <a:r>
              <a:rPr lang="en-US" dirty="0" smtClean="0">
                <a:solidFill>
                  <a:srgbClr val="FF0000"/>
                </a:solidFill>
              </a:rPr>
              <a:t>*</a:t>
            </a:r>
            <a:r>
              <a:rPr lang="en-US" baseline="0" dirty="0" smtClean="0"/>
              <a:t>And every so often, yes, a full-blown DH center is born.</a:t>
            </a:r>
            <a:endParaRPr lang="en-US" dirty="0" smtClean="0"/>
          </a:p>
          <a:p>
            <a:endParaRPr lang="en-US" dirty="0" smtClean="0"/>
          </a:p>
          <a:p>
            <a:endParaRPr lang="en-US" dirty="0" smtClean="0"/>
          </a:p>
          <a:p>
            <a:endParaRPr lang="en-US" dirty="0" smtClean="0"/>
          </a:p>
          <a:p>
            <a:r>
              <a:rPr lang="en-US" dirty="0" smtClean="0"/>
              <a:t>http://commons.wikimedia.org/wiki/File:32_cyg_.jpg</a:t>
            </a:r>
          </a:p>
          <a:p>
            <a:r>
              <a:rPr lang="fr-FR" dirty="0" smtClean="0"/>
              <a:t>Omicron² du Cygne. Photo Serge </a:t>
            </a:r>
            <a:r>
              <a:rPr lang="fr-FR" dirty="0" err="1" smtClean="0"/>
              <a:t>Corrotte</a:t>
            </a:r>
            <a:r>
              <a:rPr lang="fr-FR" dirty="0" smtClean="0"/>
              <a:t>, </a:t>
            </a:r>
            <a:r>
              <a:rPr lang="en-US" b="0" dirty="0" smtClean="0"/>
              <a:t>Egres73</a:t>
            </a:r>
            <a:r>
              <a:rPr lang="fr-FR" dirty="0" smtClean="0"/>
              <a:t> CC BY-SA</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871">
              <a:defRPr/>
            </a:pPr>
            <a:r>
              <a:rPr lang="en-US" dirty="0" smtClean="0"/>
              <a:t>One of the easiest ways to</a:t>
            </a:r>
            <a:r>
              <a:rPr lang="en-US" baseline="0" dirty="0" smtClean="0"/>
              <a:t> begin is to look at what the library already offers and make sure digital humanities scholars are aware of it.  </a:t>
            </a:r>
            <a:endParaRPr lang="en-US" dirty="0" smtClean="0"/>
          </a:p>
          <a:p>
            <a:endParaRPr lang="en-US" dirty="0" smtClean="0"/>
          </a:p>
          <a:p>
            <a:pPr defTabSz="932871">
              <a:defRPr/>
            </a:pPr>
            <a:r>
              <a:rPr lang="en-US" dirty="0" smtClean="0"/>
              <a:t>DH </a:t>
            </a:r>
            <a:r>
              <a:rPr lang="en-US" dirty="0" err="1" smtClean="0"/>
              <a:t>Libguides</a:t>
            </a:r>
            <a:r>
              <a:rPr lang="en-US" dirty="0" smtClean="0"/>
              <a:t> and websites</a:t>
            </a:r>
            <a:r>
              <a:rPr lang="en-US" baseline="0" dirty="0" smtClean="0"/>
              <a:t> </a:t>
            </a:r>
            <a:r>
              <a:rPr lang="en-US" dirty="0" smtClean="0"/>
              <a:t>– are one way to package</a:t>
            </a:r>
            <a:r>
              <a:rPr lang="en-US" baseline="0" dirty="0" smtClean="0"/>
              <a:t> </a:t>
            </a:r>
            <a:r>
              <a:rPr lang="en-US" dirty="0" smtClean="0"/>
              <a:t>existing</a:t>
            </a:r>
            <a:r>
              <a:rPr lang="en-US" baseline="0" dirty="0" smtClean="0"/>
              <a:t> services and resources that may not be reaching researchers and </a:t>
            </a:r>
            <a:r>
              <a:rPr lang="en-US" dirty="0" smtClean="0"/>
              <a:t>offer them as a “virtual DH center”</a:t>
            </a:r>
          </a:p>
          <a:p>
            <a:endParaRPr lang="en-US" baseline="0" dirty="0" smtClean="0"/>
          </a:p>
          <a:p>
            <a:r>
              <a:rPr lang="en-US" baseline="0" dirty="0" smtClean="0"/>
              <a:t>This is a low-overhead opportunity to promote tools, training, and the assistance you have to offer with </a:t>
            </a:r>
            <a:r>
              <a:rPr lang="en-US" sz="1200" kern="1200" dirty="0" smtClean="0">
                <a:solidFill>
                  <a:schemeClr val="tx1"/>
                </a:solidFill>
                <a:latin typeface="+mn-lt"/>
                <a:ea typeface="+mn-ea"/>
                <a:cs typeface="+mn-cs"/>
              </a:rPr>
              <a:t>offer with </a:t>
            </a:r>
            <a:r>
              <a:rPr lang="en-US" sz="1200" kern="1200" dirty="0" err="1" smtClean="0">
                <a:solidFill>
                  <a:schemeClr val="tx1"/>
                </a:solidFill>
                <a:latin typeface="+mn-lt"/>
                <a:ea typeface="+mn-ea"/>
                <a:cs typeface="+mn-cs"/>
              </a:rPr>
              <a:t>curating</a:t>
            </a:r>
            <a:r>
              <a:rPr lang="en-US" sz="1200" kern="1200" dirty="0" smtClean="0">
                <a:solidFill>
                  <a:schemeClr val="tx1"/>
                </a:solidFill>
                <a:latin typeface="+mn-lt"/>
                <a:ea typeface="+mn-ea"/>
                <a:cs typeface="+mn-cs"/>
              </a:rPr>
              <a:t> data or creating metadata </a:t>
            </a:r>
            <a:r>
              <a:rPr lang="en-US" baseline="0" dirty="0" smtClean="0"/>
              <a:t>… even as you explore other needs.</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a:t>
            </a:r>
            <a:r>
              <a:rPr lang="en-US" baseline="0" dirty="0" smtClean="0"/>
              <a:t>successful example is offering space and equipment not otherwise available to them.</a:t>
            </a:r>
          </a:p>
          <a:p>
            <a:endParaRPr lang="en-US" baseline="0" dirty="0" smtClean="0"/>
          </a:p>
          <a:p>
            <a:r>
              <a:rPr lang="en-US" dirty="0" smtClean="0"/>
              <a:t>Collaboration space is often hard to come by at a university</a:t>
            </a:r>
          </a:p>
          <a:p>
            <a:r>
              <a:rPr lang="en-US" dirty="0" smtClean="0"/>
              <a:t>Specific </a:t>
            </a:r>
            <a:r>
              <a:rPr lang="en-US" baseline="0" dirty="0" smtClean="0"/>
              <a:t>s</a:t>
            </a:r>
            <a:r>
              <a:rPr lang="en-US" dirty="0" smtClean="0"/>
              <a:t>oftware and hardware</a:t>
            </a:r>
            <a:r>
              <a:rPr lang="en-US" baseline="0" dirty="0" smtClean="0"/>
              <a:t> may exceed their project budget, but be affordable as a centralized resource</a:t>
            </a:r>
          </a:p>
          <a:p>
            <a:pPr defTabSz="932871">
              <a:defRPr/>
            </a:pPr>
            <a:r>
              <a:rPr lang="en-US" dirty="0" smtClean="0"/>
              <a:t>Server space is another offer that may be most welcome.</a:t>
            </a:r>
          </a:p>
          <a:p>
            <a:endParaRPr lang="en-US" baseline="0" dirty="0" smtClean="0"/>
          </a:p>
          <a:p>
            <a:pPr defTabSz="932871">
              <a:defRPr/>
            </a:pPr>
            <a:r>
              <a:rPr lang="en-US" baseline="0" dirty="0" smtClean="0"/>
              <a:t>http://library.ucalgary.ca/visualization-studio</a:t>
            </a:r>
            <a:endParaRPr lang="en-US" dirty="0" smtClean="0"/>
          </a:p>
          <a:p>
            <a:r>
              <a:rPr lang="en-US" dirty="0" smtClean="0"/>
              <a:t>http://its.unc.edu/teachingandlearning/teaching-and-learning/computer-labs/</a:t>
            </a:r>
          </a:p>
          <a:p>
            <a:r>
              <a:rPr lang="en-US" dirty="0" smtClean="0"/>
              <a:t>http://president.richmond.edu/ayers/scholarship/digital-scholarship.html</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871">
              <a:defRPr/>
            </a:pPr>
            <a:r>
              <a:rPr lang="en-US" dirty="0" smtClean="0"/>
              <a:t>We were surprised how dominantly metadata figured in scholars’ descriptions of their work.  As we were learning about their metadata desires, colleagues back at OCLC were enriching VI-AF (the Virtual International Authority</a:t>
            </a:r>
            <a:r>
              <a:rPr lang="en-US" baseline="0" dirty="0" smtClean="0"/>
              <a:t> File) </a:t>
            </a:r>
            <a:r>
              <a:rPr lang="en-US" dirty="0" smtClean="0"/>
              <a:t>with names from </a:t>
            </a:r>
            <a:r>
              <a:rPr lang="en-US" dirty="0" err="1" smtClean="0"/>
              <a:t>Perseus</a:t>
            </a:r>
            <a:r>
              <a:rPr lang="en-US" dirty="0" smtClean="0"/>
              <a:t> and the</a:t>
            </a:r>
            <a:r>
              <a:rPr lang="en-US" baseline="0" dirty="0" smtClean="0"/>
              <a:t> </a:t>
            </a:r>
            <a:r>
              <a:rPr lang="en-US" baseline="0" dirty="0" err="1" smtClean="0"/>
              <a:t>Syraic</a:t>
            </a:r>
            <a:r>
              <a:rPr lang="en-US" baseline="0" dirty="0" smtClean="0"/>
              <a:t> Portal. </a:t>
            </a:r>
            <a:endParaRPr lang="en-US" b="0" dirty="0" smtClean="0"/>
          </a:p>
          <a:p>
            <a:endParaRPr lang="en-US" dirty="0" smtClean="0"/>
          </a:p>
          <a:p>
            <a:r>
              <a:rPr lang="en-US" dirty="0" smtClean="0"/>
              <a:t>The scholars behind the </a:t>
            </a:r>
            <a:r>
              <a:rPr lang="en-US" dirty="0" err="1" smtClean="0"/>
              <a:t>Perseus</a:t>
            </a:r>
            <a:r>
              <a:rPr lang="en-US" dirty="0" smtClean="0"/>
              <a:t> Catalog aim to provide access to online editions of every major Latin and Greek author from antiquity to 600 CE.</a:t>
            </a:r>
          </a:p>
          <a:p>
            <a:r>
              <a:rPr lang="en-US" dirty="0" smtClean="0"/>
              <a:t>The other collaborative digital reference </a:t>
            </a:r>
            <a:r>
              <a:rPr lang="en-US" baseline="0" dirty="0" smtClean="0"/>
              <a:t>project researches t</a:t>
            </a:r>
            <a:r>
              <a:rPr lang="en-US" dirty="0" smtClean="0"/>
              <a:t>exts in </a:t>
            </a:r>
            <a:r>
              <a:rPr lang="en-US" dirty="0" err="1" smtClean="0"/>
              <a:t>Syriac</a:t>
            </a:r>
            <a:r>
              <a:rPr lang="en-US" dirty="0" smtClean="0"/>
              <a:t>, which</a:t>
            </a:r>
            <a:r>
              <a:rPr lang="en-US" baseline="0" dirty="0" smtClean="0"/>
              <a:t> </a:t>
            </a:r>
            <a:r>
              <a:rPr lang="en-US" dirty="0" smtClean="0"/>
              <a:t>comprises the third largest surviving corpus of literature from the Roman Empire.</a:t>
            </a:r>
          </a:p>
          <a:p>
            <a:endParaRPr lang="en-US" dirty="0" smtClean="0"/>
          </a:p>
          <a:p>
            <a:r>
              <a:rPr lang="en-US" dirty="0" smtClean="0"/>
              <a:t>Scholarly contributions can enrich existing VIAF clusters by adding script forms of names that previously lacked them, as well as by adding new names.  </a:t>
            </a:r>
          </a:p>
          <a:p>
            <a:endParaRPr lang="en-US" dirty="0" smtClean="0"/>
          </a:p>
          <a:p>
            <a:r>
              <a:rPr lang="en-US" dirty="0" smtClean="0"/>
              <a:t>Scholars benefit from using VIAF persistent identifiers for the names in their own databases, linked data applications, and scholarly discourse.  They</a:t>
            </a:r>
            <a:r>
              <a:rPr lang="en-US" baseline="0" dirty="0" smtClean="0"/>
              <a:t> also appreciate using </a:t>
            </a:r>
            <a:r>
              <a:rPr lang="en-US" dirty="0" smtClean="0"/>
              <a:t>VIAF as a means to disseminate </a:t>
            </a:r>
            <a:r>
              <a:rPr lang="en-US" i="1" dirty="0" smtClean="0"/>
              <a:t>their</a:t>
            </a:r>
            <a:r>
              <a:rPr lang="en-US" dirty="0" smtClean="0"/>
              <a:t> research on names beyond their own communities.</a:t>
            </a:r>
          </a:p>
          <a:p>
            <a:endParaRPr lang="en-US" dirty="0" smtClean="0"/>
          </a:p>
          <a:p>
            <a:r>
              <a:rPr lang="en-US" dirty="0" smtClean="0"/>
              <a:t>http://llt.msu.edu/vol4num1/onthenet/default.html</a:t>
            </a:r>
          </a:p>
          <a:p>
            <a:r>
              <a:rPr lang="en-US" dirty="0" smtClean="0"/>
              <a:t>http://syriac.ua.edu/about.html</a:t>
            </a:r>
          </a:p>
        </p:txBody>
      </p:sp>
      <p:sp>
        <p:nvSpPr>
          <p:cNvPr id="4" name="Slide Number Placeholder 3"/>
          <p:cNvSpPr>
            <a:spLocks noGrp="1"/>
          </p:cNvSpPr>
          <p:nvPr>
            <p:ph type="sldNum" sz="quarter" idx="10"/>
          </p:nvPr>
        </p:nvSpPr>
        <p:spPr/>
        <p:txBody>
          <a:bodyPr/>
          <a:lstStyle/>
          <a:p>
            <a:fld id="{931E8577-7E78-41DF-96AC-A776B0057BB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a:ln>
            <a:noFill/>
          </a:ln>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6" name="Text Placeholder 15"/>
          <p:cNvSpPr>
            <a:spLocks noGrp="1"/>
          </p:cNvSpPr>
          <p:nvPr>
            <p:ph type="body" sz="quarter" idx="13" hasCustomPrompt="1"/>
          </p:nvPr>
        </p:nvSpPr>
        <p:spPr>
          <a:xfrm>
            <a:off x="914400" y="4419600"/>
            <a:ext cx="4343400" cy="381000"/>
          </a:xfrm>
          <a:ln>
            <a:noFill/>
          </a:ln>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a:ln>
            <a:noFill/>
          </a:ln>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a:ln>
            <a:noFill/>
          </a:ln>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a:ln>
            <a:noFill/>
          </a:ln>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a:ln>
            <a:noFill/>
          </a:ln>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3190" y="6359064"/>
            <a:ext cx="1680410" cy="34710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3190" y="6359064"/>
            <a:ext cx="1680410" cy="34710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Dark">
    <p:bg>
      <p:bgPr>
        <a:solidFill>
          <a:srgbClr val="646464"/>
        </a:solidFill>
        <a:effectLst/>
      </p:bgPr>
    </p:bg>
    <p:spTree>
      <p:nvGrpSpPr>
        <p:cNvPr id="1" name=""/>
        <p:cNvGrpSpPr/>
        <p:nvPr/>
      </p:nvGrpSpPr>
      <p:grpSpPr>
        <a:xfrm>
          <a:off x="0" y="0"/>
          <a:ext cx="0" cy="0"/>
          <a:chOff x="0" y="0"/>
          <a:chExt cx="0" cy="0"/>
        </a:xfrm>
      </p:grpSpPr>
      <p:pic>
        <p:nvPicPr>
          <p:cNvPr id="6" name="Picture 5"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pic>
        <p:nvPicPr>
          <p:cNvPr id="13" name="Picture 1" descr="image003"/>
          <p:cNvPicPr>
            <a:picLocks noChangeAspect="1" noChangeArrowheads="1"/>
          </p:cNvPicPr>
          <p:nvPr userDrawn="1"/>
        </p:nvPicPr>
        <p:blipFill>
          <a:blip r:embed="rId3" cstate="print"/>
          <a:srcRect/>
          <a:stretch>
            <a:fillRect/>
          </a:stretch>
        </p:blipFill>
        <p:spPr bwMode="auto">
          <a:xfrm>
            <a:off x="7239000" y="6324600"/>
            <a:ext cx="1310640" cy="457200"/>
          </a:xfrm>
          <a:prstGeom prst="rect">
            <a:avLst/>
          </a:prstGeom>
          <a:noFill/>
          <a:ln w="9525">
            <a:noFill/>
            <a:miter lim="800000"/>
            <a:headEnd/>
            <a:tailEnd/>
          </a:ln>
        </p:spPr>
      </p:pic>
      <p:sp>
        <p:nvSpPr>
          <p:cNvPr id="14" name="TextBox 13"/>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
        <p:nvSpPr>
          <p:cNvPr id="22" name="TextBox 21"/>
          <p:cNvSpPr txBox="1"/>
          <p:nvPr userDrawn="1"/>
        </p:nvSpPr>
        <p:spPr>
          <a:xfrm>
            <a:off x="914400" y="2590800"/>
            <a:ext cx="5486400" cy="830997"/>
          </a:xfrm>
          <a:prstGeom prst="rect">
            <a:avLst/>
          </a:prstGeom>
          <a:noFill/>
        </p:spPr>
        <p:txBody>
          <a:bodyPr wrap="square" rtlCol="0">
            <a:spAutoFit/>
          </a:bodyPr>
          <a:lstStyle/>
          <a:p>
            <a:r>
              <a:rPr lang="en-US" sz="4800" b="1" i="0" dirty="0" smtClean="0">
                <a:solidFill>
                  <a:schemeClr val="bg1">
                    <a:lumMod val="85000"/>
                  </a:schemeClr>
                </a:solidFill>
                <a:latin typeface="+mj-lt"/>
                <a:ea typeface="Open Sans Semibold" pitchFamily="34" charset="0"/>
                <a:cs typeface="Open Sans Semibold" pitchFamily="34" charset="0"/>
              </a:rPr>
              <a:t>Thank You!</a:t>
            </a:r>
            <a:endParaRPr lang="en-US" sz="4800" b="1" i="0" dirty="0">
              <a:solidFill>
                <a:schemeClr val="bg1">
                  <a:lumMod val="85000"/>
                </a:schemeClr>
              </a:solidFill>
              <a:latin typeface="+mj-lt"/>
              <a:ea typeface="Open Sans Semibold" pitchFamily="34" charset="0"/>
              <a:cs typeface="Open Sans Semibold" pitchFamily="34" charset="0"/>
            </a:endParaRPr>
          </a:p>
        </p:txBody>
      </p:sp>
      <p:sp>
        <p:nvSpPr>
          <p:cNvPr id="24" name="Text Placeholder 23"/>
          <p:cNvSpPr>
            <a:spLocks noGrp="1"/>
          </p:cNvSpPr>
          <p:nvPr>
            <p:ph type="body" sz="quarter" idx="12" hasCustomPrompt="1"/>
          </p:nvPr>
        </p:nvSpPr>
        <p:spPr>
          <a:xfrm>
            <a:off x="990600" y="3505200"/>
            <a:ext cx="5410200" cy="2438400"/>
          </a:xfrm>
          <a:ln>
            <a:noFill/>
          </a:ln>
        </p:spPr>
        <p:txBody>
          <a:bodyPr>
            <a:normAutofit/>
          </a:bodyPr>
          <a:lstStyle>
            <a:lvl1pPr>
              <a:buNone/>
              <a:defRPr sz="1400" baseline="0">
                <a:solidFill>
                  <a:schemeClr val="bg1">
                    <a:lumMod val="85000"/>
                  </a:schemeClr>
                </a:solidFill>
              </a:defRPr>
            </a:lvl1pPr>
          </a:lstStyle>
          <a:p>
            <a:pPr lvl="0"/>
            <a:r>
              <a:rPr lang="en-US" dirty="0" smtClean="0">
                <a:solidFill>
                  <a:schemeClr val="bg1">
                    <a:lumMod val="85000"/>
                  </a:schemeClr>
                </a:solidFill>
              </a:rPr>
              <a:t>Parting slide contact info; name, twitter, email, etc… </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a:ln>
            <a:noFill/>
          </a:ln>
        </p:spPr>
        <p:txBody>
          <a:bodyPr wrap="square" rtlCol="0">
            <a:spAutoFit/>
          </a:bodyPr>
          <a:lstStyle/>
          <a:p>
            <a:r>
              <a:rPr lang="en-US" sz="4800" b="1" i="0" dirty="0" smtClean="0">
                <a:solidFill>
                  <a:srgbClr val="646464"/>
                </a:solidFill>
                <a:latin typeface="+mj-lt"/>
                <a:ea typeface="Open Sans Semibold" pitchFamily="34" charset="0"/>
                <a:cs typeface="Open Sans Semibold" pitchFamily="34" charset="0"/>
              </a:rPr>
              <a:t>Thank You!</a:t>
            </a:r>
            <a:endParaRPr lang="en-US" sz="4800" b="1" i="0" dirty="0">
              <a:solidFill>
                <a:srgbClr val="646464"/>
              </a:solidFill>
              <a:latin typeface="+mj-lt"/>
              <a:ea typeface="Open Sans Semibold" pitchFamily="34" charset="0"/>
              <a:cs typeface="Open Sans Semibold" pitchFamily="34" charset="0"/>
            </a:endParaRPr>
          </a:p>
        </p:txBody>
      </p:sp>
      <p:pic>
        <p:nvPicPr>
          <p:cNvPr id="9" name="Picture 2"/>
          <p:cNvPicPr>
            <a:picLocks noChangeAspect="1" noChangeArrowheads="1"/>
          </p:cNvPicPr>
          <p:nvPr userDrawn="1"/>
        </p:nvPicPr>
        <p:blipFill>
          <a:blip r:embed="rId3"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 This work is licensed under a Creative Commons Attribution 3.0 </a:t>
            </a:r>
            <a:r>
              <a:rPr lang="en-US" sz="800" kern="1200" dirty="0" err="1" smtClean="0">
                <a:solidFill>
                  <a:schemeClr val="tx1"/>
                </a:solidFill>
                <a:latin typeface="Open Sans" pitchFamily="34" charset="0"/>
                <a:ea typeface="Open Sans" pitchFamily="34" charset="0"/>
                <a:cs typeface="Open Sans" pitchFamily="34" charset="0"/>
              </a:rPr>
              <a:t>Unported</a:t>
            </a:r>
            <a:r>
              <a:rPr lang="en-US" sz="800" kern="1200" dirty="0" smtClean="0">
                <a:solidFill>
                  <a:schemeClr val="tx1"/>
                </a:solidFill>
                <a:latin typeface="Open Sans" pitchFamily="34" charset="0"/>
                <a:ea typeface="Open Sans" pitchFamily="34" charset="0"/>
                <a:cs typeface="Open Sans" pitchFamily="34" charset="0"/>
              </a:rPr>
              <a:t> License. Suggested attribution: “This work uses content from "Digital Humanities and Libraries: A Constellation of Engagement" © OCLC, used under a Creative Commons Attribution license:  http://creativecommons.org/licenses/by/3.0/”</a:t>
            </a:r>
            <a:endParaRPr lang="en-US" sz="800" dirty="0" smtClean="0">
              <a:solidFill>
                <a:schemeClr val="tx1"/>
              </a:solidFill>
              <a:latin typeface="Open Sans" pitchFamily="34" charset="0"/>
              <a:ea typeface="Open Sans" pitchFamily="34" charset="0"/>
              <a:cs typeface="Open Sans"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a:ln>
            <a:noFill/>
          </a:ln>
        </p:spPr>
        <p:txBody>
          <a:bodyPr wrap="square" rtlCol="0">
            <a:spAutoFit/>
          </a:bodyPr>
          <a:lstStyle/>
          <a:p>
            <a:r>
              <a:rPr lang="en-US" sz="4800" b="1" i="0" dirty="0" smtClean="0">
                <a:solidFill>
                  <a:srgbClr val="646464"/>
                </a:solidFill>
                <a:latin typeface="+mj-lt"/>
                <a:ea typeface="Open Sans Semibold" pitchFamily="34" charset="0"/>
                <a:cs typeface="Open Sans Semibold" pitchFamily="34" charset="0"/>
              </a:rPr>
              <a:t>Thank You!</a:t>
            </a:r>
            <a:endParaRPr lang="en-US" sz="4800" b="1" i="0" dirty="0">
              <a:solidFill>
                <a:srgbClr val="646464"/>
              </a:solidFill>
              <a:latin typeface="+mj-lt"/>
              <a:ea typeface="Open Sans Semibold" pitchFamily="34" charset="0"/>
              <a:cs typeface="Open Sans Semibold" pitchFamily="34" charset="0"/>
            </a:endParaRPr>
          </a:p>
        </p:txBody>
      </p:sp>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3"/>
              </a:rPr>
              <a:t>http</a:t>
            </a:r>
            <a:r>
              <a:rPr lang="en-US" sz="800" u="sng" kern="1200" dirty="0" smtClean="0">
                <a:solidFill>
                  <a:schemeClr val="bg1"/>
                </a:solidFill>
                <a:latin typeface="Open Sans" charset="0"/>
                <a:ea typeface="Open Sans" charset="0"/>
                <a:cs typeface="Open Sans" charset="0"/>
                <a:hlinkClick r:id="rId3"/>
              </a:rPr>
              <a:t>://</a:t>
            </a:r>
            <a:r>
              <a:rPr lang="en-US" sz="800" u="sng" kern="1200" dirty="0" smtClean="0">
                <a:solidFill>
                  <a:schemeClr val="tx1"/>
                </a:solidFill>
                <a:latin typeface="Open Sans" charset="0"/>
                <a:ea typeface="Open Sans" charset="0"/>
                <a:cs typeface="Open Sans" charset="0"/>
                <a:hlinkClick r:id="rId3"/>
              </a:rPr>
              <a:t>creativecommons.org/licenses/by/3.0/</a:t>
            </a:r>
            <a:r>
              <a:rPr lang="en-US" sz="800" kern="1200" dirty="0" smtClean="0">
                <a:solidFill>
                  <a:schemeClr val="tx1"/>
                </a:solidFill>
                <a:latin typeface="Open Sans" charset="0"/>
                <a:ea typeface="Open Sans" charset="0"/>
                <a:cs typeface="Open Sans" charset="0"/>
                <a:hlinkClick r:id="rId3"/>
              </a:rPr>
              <a:t>” </a:t>
            </a:r>
            <a:endParaRPr lang="en-US" sz="800" dirty="0" smtClean="0">
              <a:solidFill>
                <a:schemeClr val="tx1"/>
              </a:solidFill>
              <a:latin typeface="Open Sans" pitchFamily="34" charset="0"/>
              <a:ea typeface="Open Sans" pitchFamily="34" charset="0"/>
              <a:cs typeface="Open Sans" pitchFamily="34" charset="0"/>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998913" y="720694"/>
            <a:ext cx="1250116" cy="137086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a:ln>
            <a:noFill/>
          </a:ln>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a:ln>
            <a:noFill/>
          </a:ln>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a:ln>
            <a:noFill/>
          </a:ln>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a:ln>
            <a:noFill/>
          </a:ln>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a:ln>
            <a:noFill/>
          </a:ln>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a:ln>
            <a:noFill/>
          </a:ln>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98913" y="720694"/>
            <a:ext cx="1250116" cy="13708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3190" y="6359064"/>
            <a:ext cx="1680410" cy="34710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3190" y="6359064"/>
            <a:ext cx="1680410" cy="34710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lumMod val="85000"/>
                  </a:schemeClr>
                </a:solidFill>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pPr/>
              <a:t>‹#›</a:t>
            </a:fld>
            <a:endParaRPr lang="en-US"/>
          </a:p>
        </p:txBody>
      </p:sp>
      <p:pic>
        <p:nvPicPr>
          <p:cNvPr id="5" name="Picture 4"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qu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5438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pic>
        <p:nvPicPr>
          <p:cNvPr id="4"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a:ln>
            <a:noFill/>
          </a:ln>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646464"/>
                </a:solidFill>
                <a:latin typeface="+mj-lt"/>
                <a:ea typeface="Open Sans" pitchFamily="34" charset="0"/>
                <a:cs typeface="Open Sans" pitchFamily="34" charset="0"/>
              </a:defRPr>
            </a:lvl1pPr>
          </a:lstStyle>
          <a:p>
            <a:fld id="{6B3AA010-7757-41E0-A212-D41514C97A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7" r:id="rId2"/>
    <p:sldLayoutId id="2147483655" r:id="rId3"/>
    <p:sldLayoutId id="2147483668" r:id="rId4"/>
    <p:sldLayoutId id="2147483654" r:id="rId5"/>
    <p:sldLayoutId id="2147483669" r:id="rId6"/>
    <p:sldLayoutId id="2147483656" r:id="rId7"/>
    <p:sldLayoutId id="2147483658" r:id="rId8"/>
    <p:sldLayoutId id="2147483650" r:id="rId9"/>
    <p:sldLayoutId id="2147483659" r:id="rId10"/>
    <p:sldLayoutId id="2147483670" r:id="rId11"/>
    <p:sldLayoutId id="2147483652" r:id="rId12"/>
    <p:sldLayoutId id="2147483671" r:id="rId13"/>
    <p:sldLayoutId id="2147483657" r:id="rId14"/>
    <p:sldLayoutId id="2147483660" r:id="rId15"/>
    <p:sldLayoutId id="2147483666" r:id="rId16"/>
  </p:sldLayoutIdLst>
  <p:hf hdr="0" ftr="0" dt="0"/>
  <p:txStyles>
    <p:titleStyle>
      <a:lvl1pPr algn="l" defTabSz="914400" rtl="0" eaLnBrk="1" latinLnBrk="0" hangingPunct="1">
        <a:spcBef>
          <a:spcPct val="0"/>
        </a:spcBef>
        <a:buNone/>
        <a:defRPr sz="4000" b="1" i="0" kern="1200">
          <a:solidFill>
            <a:schemeClr val="tx1"/>
          </a:solidFill>
          <a:latin typeface="Arial"/>
          <a:ea typeface="Open Sans Semibold" pitchFamily="34" charset="0"/>
          <a:cs typeface="Arial"/>
        </a:defRPr>
      </a:lvl1pPr>
    </p:titleStyle>
    <p:body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mailto:erwayr@oclc.org"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hyperlink" Target="http://president.richmond.edu/ayers/scholarship/digital-scholarship.html" TargetMode="External"/><Relationship Id="rId13" Type="http://schemas.openxmlformats.org/officeDocument/2006/relationships/hyperlink" Target="http://berkeleypros.files.wordpress.com/2013/09/doceng2013-title-slide.jpg" TargetMode="External"/><Relationship Id="rId18" Type="http://schemas.openxmlformats.org/officeDocument/2006/relationships/hyperlink" Target="http://www.visitmidwales.co.uk/Aberystwyth-National-Library-of-Wales/details/?dms=3&amp;venue=1024485" TargetMode="External"/><Relationship Id="rId3" Type="http://schemas.openxmlformats.org/officeDocument/2006/relationships/hyperlink" Target="http://thatcamp.org/" TargetMode="External"/><Relationship Id="rId21" Type="http://schemas.openxmlformats.org/officeDocument/2006/relationships/hyperlink" Target="http://mith.umd.edu/about/" TargetMode="External"/><Relationship Id="rId7" Type="http://schemas.openxmlformats.org/officeDocument/2006/relationships/hyperlink" Target="http://its.unc.edu/teachingandlearning/teaching-and-learning/computer-labs/" TargetMode="External"/><Relationship Id="rId12" Type="http://schemas.openxmlformats.org/officeDocument/2006/relationships/hyperlink" Target="http://www.modmaps.net/tcllp/wp-content/uploads/2013/07/Woolf-Letters-Graph-Network.png" TargetMode="External"/><Relationship Id="rId17" Type="http://schemas.openxmlformats.org/officeDocument/2006/relationships/hyperlink" Target="http://chronicle.com/article/Born-Digital-Projects-Need/143799/" TargetMode="External"/><Relationship Id="rId2" Type="http://schemas.openxmlformats.org/officeDocument/2006/relationships/notesSlide" Target="../notesSlides/notesSlide20.xml"/><Relationship Id="rId16" Type="http://schemas.openxmlformats.org/officeDocument/2006/relationships/hyperlink" Target="http://valley.lib.virginia.edu/VoS/choosepart.html" TargetMode="External"/><Relationship Id="rId20" Type="http://schemas.openxmlformats.org/officeDocument/2006/relationships/hyperlink" Target="https://dhs.stanford.edu/digital-humanities-at-stanford/" TargetMode="External"/><Relationship Id="rId1" Type="http://schemas.openxmlformats.org/officeDocument/2006/relationships/slideLayout" Target="../slideLayouts/slideLayout10.xml"/><Relationship Id="rId6" Type="http://schemas.openxmlformats.org/officeDocument/2006/relationships/hyperlink" Target="http://library.ucalgary.ca/visualization-studio" TargetMode="External"/><Relationship Id="rId11" Type="http://schemas.openxmlformats.org/officeDocument/2006/relationships/hyperlink" Target="http://www.culturesofknowledge.org/?author=5" TargetMode="External"/><Relationship Id="rId5" Type="http://schemas.openxmlformats.org/officeDocument/2006/relationships/hyperlink" Target="http://commons.wikimedia.org/wiki/File:32_cyg.jpg" TargetMode="External"/><Relationship Id="rId15" Type="http://schemas.openxmlformats.org/officeDocument/2006/relationships/hyperlink" Target="http://valley.lib.virginia.edu/" TargetMode="External"/><Relationship Id="rId23" Type="http://schemas.openxmlformats.org/officeDocument/2006/relationships/hyperlink" Target="http://yaleuniversity.tumblr.com/post/43108995561/the-library-is-the-heart-of-the-university" TargetMode="External"/><Relationship Id="rId10" Type="http://schemas.openxmlformats.org/officeDocument/2006/relationships/hyperlink" Target="http://syriac.ua.edu/about.html" TargetMode="External"/><Relationship Id="rId19" Type="http://schemas.openxmlformats.org/officeDocument/2006/relationships/hyperlink" Target="http://www.wales.ac.uk/en/AboutUs/AboutUs.aspx" TargetMode="External"/><Relationship Id="rId4" Type="http://schemas.openxmlformats.org/officeDocument/2006/relationships/hyperlink" Target="http://commons.wikimedia.org/wiki/File:Humanit%C3%A9s_Num%C3%A9riques.JPG" TargetMode="External"/><Relationship Id="rId9" Type="http://schemas.openxmlformats.org/officeDocument/2006/relationships/hyperlink" Target="http://llt.msu.edu/vol4num1/onthenet/default.html" TargetMode="External"/><Relationship Id="rId14" Type="http://schemas.openxmlformats.org/officeDocument/2006/relationships/hyperlink" Target="http://wip.cch.kcl.ac.uk/2012/09/14/people-of-medieval-scotland/" TargetMode="External"/><Relationship Id="rId22" Type="http://schemas.openxmlformats.org/officeDocument/2006/relationships/hyperlink" Target="http://digitalhumanities.org/centerne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gi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noAutofit/>
          </a:bodyPr>
          <a:lstStyle/>
          <a:p>
            <a:r>
              <a:rPr lang="en-US" sz="2800" dirty="0" smtClean="0"/>
              <a:t>A Constellation of Engagement</a:t>
            </a:r>
            <a:endParaRPr lang="en-US" sz="2800" dirty="0"/>
          </a:p>
        </p:txBody>
      </p:sp>
      <p:sp>
        <p:nvSpPr>
          <p:cNvPr id="11" name="Text Placeholder 10"/>
          <p:cNvSpPr>
            <a:spLocks noGrp="1"/>
          </p:cNvSpPr>
          <p:nvPr>
            <p:ph type="body" sz="quarter" idx="13"/>
          </p:nvPr>
        </p:nvSpPr>
        <p:spPr/>
        <p:txBody>
          <a:bodyPr/>
          <a:lstStyle/>
          <a:p>
            <a:r>
              <a:rPr lang="en-US" dirty="0" smtClean="0"/>
              <a:t>Ricky Erway</a:t>
            </a:r>
            <a:endParaRPr lang="en-US" dirty="0"/>
          </a:p>
        </p:txBody>
      </p:sp>
      <p:sp>
        <p:nvSpPr>
          <p:cNvPr id="12" name="Text Placeholder 11"/>
          <p:cNvSpPr>
            <a:spLocks noGrp="1"/>
          </p:cNvSpPr>
          <p:nvPr>
            <p:ph type="body" sz="quarter" idx="15"/>
          </p:nvPr>
        </p:nvSpPr>
        <p:spPr/>
        <p:txBody>
          <a:bodyPr/>
          <a:lstStyle/>
          <a:p>
            <a:r>
              <a:rPr lang="en-US" dirty="0" smtClean="0"/>
              <a:t>Senior Program Officer, OCLC Research</a:t>
            </a:r>
            <a:endParaRPr lang="en-US" dirty="0"/>
          </a:p>
        </p:txBody>
      </p:sp>
      <p:sp>
        <p:nvSpPr>
          <p:cNvPr id="13" name="Text Placeholder 12"/>
          <p:cNvSpPr>
            <a:spLocks noGrp="1"/>
          </p:cNvSpPr>
          <p:nvPr>
            <p:ph type="body" sz="quarter" idx="17"/>
          </p:nvPr>
        </p:nvSpPr>
        <p:spPr/>
        <p:txBody>
          <a:bodyPr/>
          <a:lstStyle/>
          <a:p>
            <a:r>
              <a:rPr lang="en-US" dirty="0" smtClean="0"/>
              <a:t>11 June 2014, Amsterdam</a:t>
            </a:r>
            <a:endParaRPr lang="en-US" dirty="0"/>
          </a:p>
        </p:txBody>
      </p:sp>
      <p:sp>
        <p:nvSpPr>
          <p:cNvPr id="14" name="Text Placeholder 13"/>
          <p:cNvSpPr>
            <a:spLocks noGrp="1"/>
          </p:cNvSpPr>
          <p:nvPr>
            <p:ph type="body" sz="quarter" idx="18"/>
          </p:nvPr>
        </p:nvSpPr>
        <p:spPr/>
        <p:txBody>
          <a:bodyPr>
            <a:normAutofit fontScale="92500"/>
          </a:bodyPr>
          <a:lstStyle/>
          <a:p>
            <a:r>
              <a:rPr lang="en-US" dirty="0" smtClean="0"/>
              <a:t>Libraries and Research: Supporting Change/Changing Support</a:t>
            </a:r>
            <a:endParaRPr lang="en-US" dirty="0"/>
          </a:p>
        </p:txBody>
      </p:sp>
      <p:sp>
        <p:nvSpPr>
          <p:cNvPr id="15" name="Text Placeholder 14"/>
          <p:cNvSpPr>
            <a:spLocks noGrp="1"/>
          </p:cNvSpPr>
          <p:nvPr>
            <p:ph type="body" sz="quarter" idx="19"/>
          </p:nvPr>
        </p:nvSpPr>
        <p:spPr/>
        <p:txBody>
          <a:bodyPr/>
          <a:lstStyle/>
          <a:p>
            <a:r>
              <a:rPr lang="en-US" dirty="0" smtClean="0"/>
              <a:t>#</a:t>
            </a:r>
            <a:r>
              <a:rPr lang="en-US" dirty="0" err="1" smtClean="0"/>
              <a:t>orlp</a:t>
            </a:r>
            <a:endParaRPr lang="en-US" dirty="0"/>
          </a:p>
        </p:txBody>
      </p:sp>
      <p:sp>
        <p:nvSpPr>
          <p:cNvPr id="9" name="Title 8"/>
          <p:cNvSpPr>
            <a:spLocks noGrp="1"/>
          </p:cNvSpPr>
          <p:nvPr>
            <p:ph type="title"/>
          </p:nvPr>
        </p:nvSpPr>
        <p:spPr/>
        <p:txBody>
          <a:bodyPr>
            <a:normAutofit fontScale="90000"/>
          </a:bodyPr>
          <a:lstStyle/>
          <a:p>
            <a:r>
              <a:rPr lang="en-US" dirty="0" smtClean="0"/>
              <a:t>Digital Humanities and Libraries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a:t>
            </a:r>
            <a:endParaRPr lang="en-US" dirty="0"/>
          </a:p>
        </p:txBody>
      </p:sp>
      <p:sp>
        <p:nvSpPr>
          <p:cNvPr id="4" name="Slide Number Placeholder 3"/>
          <p:cNvSpPr>
            <a:spLocks noGrp="1"/>
          </p:cNvSpPr>
          <p:nvPr>
            <p:ph type="sldNum" sz="quarter" idx="12"/>
          </p:nvPr>
        </p:nvSpPr>
        <p:spPr>
          <a:xfrm>
            <a:off x="6553200" y="6051550"/>
            <a:ext cx="2133600" cy="365125"/>
          </a:xfrm>
        </p:spPr>
        <p:txBody>
          <a:bodyPr/>
          <a:lstStyle/>
          <a:p>
            <a:fld id="{6B3AA010-7757-41E0-A212-D41514C97AA5}" type="slidenum">
              <a:rPr lang="en-US" smtClean="0"/>
              <a:pPr/>
              <a:t>10</a:t>
            </a:fld>
            <a:endParaRPr lang="en-US"/>
          </a:p>
        </p:txBody>
      </p:sp>
      <p:pic>
        <p:nvPicPr>
          <p:cNvPr id="28674" name="Picture 2" descr="Network visualization of correspondents in Early Modern Letters Online by Scott Weingart."/>
          <p:cNvPicPr>
            <a:picLocks noChangeAspect="1" noChangeArrowheads="1"/>
          </p:cNvPicPr>
          <p:nvPr/>
        </p:nvPicPr>
        <p:blipFill>
          <a:blip r:embed="rId3" cstate="print"/>
          <a:srcRect/>
          <a:stretch>
            <a:fillRect/>
          </a:stretch>
        </p:blipFill>
        <p:spPr bwMode="auto">
          <a:xfrm>
            <a:off x="228600" y="1371600"/>
            <a:ext cx="8585200" cy="2724150"/>
          </a:xfrm>
          <a:prstGeom prst="rect">
            <a:avLst/>
          </a:prstGeom>
          <a:noFill/>
        </p:spPr>
      </p:pic>
      <p:pic>
        <p:nvPicPr>
          <p:cNvPr id="28676" name="Picture 4" descr="http://www.modmaps.net/tcllp/wp-content/uploads/2013/07/Woolf-Letters-Graph-Network.png"/>
          <p:cNvPicPr>
            <a:picLocks noChangeAspect="1" noChangeArrowheads="1"/>
          </p:cNvPicPr>
          <p:nvPr/>
        </p:nvPicPr>
        <p:blipFill>
          <a:blip r:embed="rId4" cstate="print"/>
          <a:srcRect/>
          <a:stretch>
            <a:fillRect/>
          </a:stretch>
        </p:blipFill>
        <p:spPr bwMode="auto">
          <a:xfrm>
            <a:off x="4648200" y="228600"/>
            <a:ext cx="3267075" cy="2159466"/>
          </a:xfrm>
          <a:prstGeom prst="rect">
            <a:avLst/>
          </a:prstGeom>
          <a:noFill/>
          <a:ln w="12700">
            <a:solidFill>
              <a:schemeClr val="tx1"/>
            </a:solidFill>
          </a:ln>
        </p:spPr>
      </p:pic>
      <p:pic>
        <p:nvPicPr>
          <p:cNvPr id="28678" name="Picture 6" descr="http://berkeleypros.files.wordpress.com/2013/09/doceng2013-title-slide.jpg"/>
          <p:cNvPicPr>
            <a:picLocks noChangeAspect="1" noChangeArrowheads="1"/>
          </p:cNvPicPr>
          <p:nvPr/>
        </p:nvPicPr>
        <p:blipFill>
          <a:blip r:embed="rId5" cstate="print"/>
          <a:srcRect l="17479" t="14662" r="17799" b="48683"/>
          <a:stretch>
            <a:fillRect/>
          </a:stretch>
        </p:blipFill>
        <p:spPr bwMode="auto">
          <a:xfrm>
            <a:off x="457200" y="3733800"/>
            <a:ext cx="5715000" cy="2857500"/>
          </a:xfrm>
          <a:prstGeom prst="rect">
            <a:avLst/>
          </a:prstGeom>
          <a:noFill/>
          <a:ln w="19050">
            <a:solidFill>
              <a:schemeClr val="tx1"/>
            </a:solidFill>
          </a:ln>
        </p:spPr>
      </p:pic>
      <p:pic>
        <p:nvPicPr>
          <p:cNvPr id="28680" name="Picture 8" descr="http://db.poms.ac.uk/media/static/labs/img/screenshots/Labs_rel_explorer.jpg"/>
          <p:cNvPicPr>
            <a:picLocks noChangeAspect="1" noChangeArrowheads="1"/>
          </p:cNvPicPr>
          <p:nvPr/>
        </p:nvPicPr>
        <p:blipFill>
          <a:blip r:embed="rId6" cstate="print"/>
          <a:srcRect/>
          <a:stretch>
            <a:fillRect/>
          </a:stretch>
        </p:blipFill>
        <p:spPr bwMode="auto">
          <a:xfrm>
            <a:off x="6400800" y="2819400"/>
            <a:ext cx="2400300" cy="3376074"/>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11</a:t>
            </a:fld>
            <a:endParaRPr lang="en-US"/>
          </a:p>
        </p:txBody>
      </p:sp>
      <p:pic>
        <p:nvPicPr>
          <p:cNvPr id="7" name="Picture 4" descr="Valley of the Shadow"/>
          <p:cNvPicPr>
            <a:picLocks noChangeAspect="1" noChangeArrowheads="1"/>
          </p:cNvPicPr>
          <p:nvPr/>
        </p:nvPicPr>
        <p:blipFill>
          <a:blip r:embed="rId3" cstate="print"/>
          <a:srcRect/>
          <a:stretch>
            <a:fillRect/>
          </a:stretch>
        </p:blipFill>
        <p:spPr bwMode="auto">
          <a:xfrm>
            <a:off x="228600" y="1447799"/>
            <a:ext cx="4260851" cy="1676401"/>
          </a:xfrm>
          <a:prstGeom prst="rect">
            <a:avLst/>
          </a:prstGeom>
          <a:noFill/>
        </p:spPr>
      </p:pic>
      <p:grpSp>
        <p:nvGrpSpPr>
          <p:cNvPr id="12" name="Group 11"/>
          <p:cNvGrpSpPr/>
          <p:nvPr/>
        </p:nvGrpSpPr>
        <p:grpSpPr>
          <a:xfrm>
            <a:off x="4953000" y="381000"/>
            <a:ext cx="3987351" cy="4444383"/>
            <a:chOff x="0" y="2337417"/>
            <a:chExt cx="3987351" cy="4444383"/>
          </a:xfrm>
        </p:grpSpPr>
        <p:pic>
          <p:nvPicPr>
            <p:cNvPr id="1027" name="Picture 3"/>
            <p:cNvPicPr>
              <a:picLocks noChangeAspect="1" noChangeArrowheads="1"/>
            </p:cNvPicPr>
            <p:nvPr/>
          </p:nvPicPr>
          <p:blipFill>
            <a:blip r:embed="rId4" cstate="print"/>
            <a:srcRect/>
            <a:stretch>
              <a:fillRect/>
            </a:stretch>
          </p:blipFill>
          <p:spPr bwMode="auto">
            <a:xfrm>
              <a:off x="1" y="2514600"/>
              <a:ext cx="3987350" cy="6858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0" y="3138488"/>
              <a:ext cx="3897644" cy="3643312"/>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0" y="2337417"/>
              <a:ext cx="3733800" cy="177183"/>
            </a:xfrm>
            <a:prstGeom prst="rect">
              <a:avLst/>
            </a:prstGeom>
            <a:noFill/>
            <a:ln w="9525">
              <a:noFill/>
              <a:miter lim="800000"/>
              <a:headEnd/>
              <a:tailEnd/>
            </a:ln>
          </p:spPr>
        </p:pic>
      </p:grpSp>
      <p:pic>
        <p:nvPicPr>
          <p:cNvPr id="1030" name="Picture 6"/>
          <p:cNvPicPr>
            <a:picLocks noChangeAspect="1" noChangeArrowheads="1"/>
          </p:cNvPicPr>
          <p:nvPr/>
        </p:nvPicPr>
        <p:blipFill>
          <a:blip r:embed="rId7" cstate="print"/>
          <a:srcRect/>
          <a:stretch>
            <a:fillRect/>
          </a:stretch>
        </p:blipFill>
        <p:spPr bwMode="auto">
          <a:xfrm>
            <a:off x="0" y="3276600"/>
            <a:ext cx="4804624" cy="2895600"/>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b="3589"/>
          <a:stretch>
            <a:fillRect/>
          </a:stretch>
        </p:blipFill>
        <p:spPr bwMode="auto">
          <a:xfrm>
            <a:off x="4953000" y="3581400"/>
            <a:ext cx="3810000" cy="3276600"/>
          </a:xfrm>
          <a:prstGeom prst="rect">
            <a:avLst/>
          </a:prstGeom>
          <a:noFill/>
          <a:ln w="9525">
            <a:noFill/>
            <a:miter lim="800000"/>
            <a:headEnd/>
            <a:tailEnd/>
          </a:ln>
        </p:spPr>
      </p:pic>
      <p:sp>
        <p:nvSpPr>
          <p:cNvPr id="14" name="Title 1"/>
          <p:cNvSpPr>
            <a:spLocks noGrp="1"/>
          </p:cNvSpPr>
          <p:nvPr>
            <p:ph type="title"/>
          </p:nvPr>
        </p:nvSpPr>
        <p:spPr>
          <a:xfrm>
            <a:off x="457200" y="274638"/>
            <a:ext cx="8229600" cy="1143000"/>
          </a:xfrm>
        </p:spPr>
        <p:txBody>
          <a:bodyPr/>
          <a:lstStyle/>
          <a:p>
            <a:r>
              <a:rPr lang="en-US" dirty="0" smtClean="0"/>
              <a:t>Preservation</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12</a:t>
            </a:fld>
            <a:endParaRPr lang="en-US" dirty="0"/>
          </a:p>
        </p:txBody>
      </p:sp>
      <p:pic>
        <p:nvPicPr>
          <p:cNvPr id="52226" name="Picture 2" descr="National Library of Wales"/>
          <p:cNvPicPr>
            <a:picLocks noChangeAspect="1" noChangeArrowheads="1"/>
          </p:cNvPicPr>
          <p:nvPr/>
        </p:nvPicPr>
        <p:blipFill>
          <a:blip r:embed="rId3" cstate="print"/>
          <a:srcRect/>
          <a:stretch>
            <a:fillRect/>
          </a:stretch>
        </p:blipFill>
        <p:spPr bwMode="auto">
          <a:xfrm>
            <a:off x="228600" y="2085975"/>
            <a:ext cx="4267200" cy="3200400"/>
          </a:xfrm>
          <a:prstGeom prst="rect">
            <a:avLst/>
          </a:prstGeom>
          <a:noFill/>
        </p:spPr>
      </p:pic>
      <p:pic>
        <p:nvPicPr>
          <p:cNvPr id="52228" name="Picture 4" descr="Registry"/>
          <p:cNvPicPr>
            <a:picLocks noChangeAspect="1" noChangeArrowheads="1"/>
          </p:cNvPicPr>
          <p:nvPr/>
        </p:nvPicPr>
        <p:blipFill>
          <a:blip r:embed="rId4" cstate="print"/>
          <a:srcRect/>
          <a:stretch>
            <a:fillRect/>
          </a:stretch>
        </p:blipFill>
        <p:spPr bwMode="auto">
          <a:xfrm>
            <a:off x="4724400" y="3762375"/>
            <a:ext cx="4324350" cy="2867025"/>
          </a:xfrm>
          <a:prstGeom prst="rect">
            <a:avLst/>
          </a:prstGeom>
          <a:noFill/>
        </p:spPr>
      </p:pic>
      <p:pic>
        <p:nvPicPr>
          <p:cNvPr id="52229" name="Picture 5"/>
          <p:cNvPicPr>
            <a:picLocks noChangeAspect="1" noChangeArrowheads="1"/>
          </p:cNvPicPr>
          <p:nvPr/>
        </p:nvPicPr>
        <p:blipFill>
          <a:blip r:embed="rId5" cstate="print"/>
          <a:srcRect/>
          <a:stretch>
            <a:fillRect/>
          </a:stretch>
        </p:blipFill>
        <p:spPr bwMode="auto">
          <a:xfrm>
            <a:off x="4724400" y="2466975"/>
            <a:ext cx="4267200" cy="1234440"/>
          </a:xfrm>
          <a:prstGeom prst="rect">
            <a:avLst/>
          </a:prstGeom>
          <a:noFill/>
          <a:ln w="9525">
            <a:noFill/>
            <a:miter lim="800000"/>
            <a:headEnd/>
            <a:tailEnd/>
          </a:ln>
        </p:spPr>
      </p:pic>
      <p:pic>
        <p:nvPicPr>
          <p:cNvPr id="52230" name="Picture 6"/>
          <p:cNvPicPr>
            <a:picLocks noChangeAspect="1" noChangeArrowheads="1"/>
          </p:cNvPicPr>
          <p:nvPr/>
        </p:nvPicPr>
        <p:blipFill>
          <a:blip r:embed="rId6" cstate="print"/>
          <a:srcRect/>
          <a:stretch>
            <a:fillRect/>
          </a:stretch>
        </p:blipFill>
        <p:spPr bwMode="auto">
          <a:xfrm>
            <a:off x="228600" y="1268615"/>
            <a:ext cx="4267200" cy="788785"/>
          </a:xfrm>
          <a:prstGeom prst="rect">
            <a:avLst/>
          </a:prstGeom>
          <a:noFill/>
          <a:ln w="9525">
            <a:noFill/>
            <a:miter lim="800000"/>
            <a:headEnd/>
            <a:tailEnd/>
          </a:ln>
        </p:spPr>
      </p:pic>
      <p:sp>
        <p:nvSpPr>
          <p:cNvPr id="7" name="Title 1"/>
          <p:cNvSpPr txBox="1">
            <a:spLocks/>
          </p:cNvSpPr>
          <p:nvPr/>
        </p:nvSpPr>
        <p:spPr>
          <a:xfrm>
            <a:off x="457200" y="274638"/>
            <a:ext cx="82296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Arial"/>
                <a:ea typeface="Open Sans Semibold" pitchFamily="34" charset="0"/>
                <a:cs typeface="Arial"/>
              </a:rPr>
              <a:t>Uniting collections and researchers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Arial"/>
                <a:ea typeface="Open Sans Semibold" pitchFamily="34" charset="0"/>
                <a:cs typeface="Arial"/>
              </a:rPr>
              <a:t> </a:t>
            </a:r>
            <a:endParaRPr kumimoji="0" lang="en-US" sz="4000" b="1" i="0" u="none" strike="noStrike" kern="1200" cap="none" spc="0" normalizeH="0" baseline="0" noProof="0" dirty="0">
              <a:ln>
                <a:noFill/>
              </a:ln>
              <a:solidFill>
                <a:schemeClr val="tx1"/>
              </a:solidFill>
              <a:effectLst/>
              <a:uLnTx/>
              <a:uFillTx/>
              <a:latin typeface="Arial"/>
              <a:ea typeface="Open Sans Semibold" pitchFamily="34" charset="0"/>
              <a:cs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Staffing</a:t>
            </a:r>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13</a:t>
            </a:fld>
            <a:endParaRPr lang="en-US"/>
          </a:p>
        </p:txBody>
      </p:sp>
      <p:pic>
        <p:nvPicPr>
          <p:cNvPr id="66562" name="Picture 2"/>
          <p:cNvPicPr>
            <a:picLocks noChangeAspect="1" noChangeArrowheads="1"/>
          </p:cNvPicPr>
          <p:nvPr/>
        </p:nvPicPr>
        <p:blipFill>
          <a:blip r:embed="rId3" cstate="print"/>
          <a:srcRect/>
          <a:stretch>
            <a:fillRect/>
          </a:stretch>
        </p:blipFill>
        <p:spPr bwMode="auto">
          <a:xfrm>
            <a:off x="6324600" y="609600"/>
            <a:ext cx="2076450" cy="554854"/>
          </a:xfrm>
          <a:prstGeom prst="rect">
            <a:avLst/>
          </a:prstGeom>
          <a:noFill/>
          <a:ln w="9525">
            <a:noFill/>
            <a:miter lim="800000"/>
            <a:headEnd/>
            <a:tailEnd/>
          </a:ln>
        </p:spPr>
      </p:pic>
      <p:pic>
        <p:nvPicPr>
          <p:cNvPr id="66564" name="Picture 4" descr="http://humanities.stanford.edu/system/files/image/dh_stanford6_9_11.png"/>
          <p:cNvPicPr>
            <a:picLocks noChangeAspect="1" noChangeArrowheads="1"/>
          </p:cNvPicPr>
          <p:nvPr/>
        </p:nvPicPr>
        <p:blipFill>
          <a:blip r:embed="rId4" cstate="print"/>
          <a:srcRect/>
          <a:stretch>
            <a:fillRect/>
          </a:stretch>
        </p:blipFill>
        <p:spPr bwMode="auto">
          <a:xfrm>
            <a:off x="6248400" y="1219200"/>
            <a:ext cx="2453524" cy="2295797"/>
          </a:xfrm>
          <a:prstGeom prst="rect">
            <a:avLst/>
          </a:prstGeom>
          <a:noFill/>
        </p:spPr>
      </p:pic>
      <p:pic>
        <p:nvPicPr>
          <p:cNvPr id="1028" name="Picture 4" descr="MITH"/>
          <p:cNvPicPr>
            <a:picLocks noChangeAspect="1" noChangeArrowheads="1"/>
          </p:cNvPicPr>
          <p:nvPr/>
        </p:nvPicPr>
        <p:blipFill>
          <a:blip r:embed="rId5" cstate="print"/>
          <a:srcRect/>
          <a:stretch>
            <a:fillRect/>
          </a:stretch>
        </p:blipFill>
        <p:spPr bwMode="auto">
          <a:xfrm>
            <a:off x="609600" y="4535091"/>
            <a:ext cx="3733800" cy="875109"/>
          </a:xfrm>
          <a:prstGeom prst="rect">
            <a:avLst/>
          </a:prstGeom>
          <a:noFill/>
        </p:spPr>
      </p:pic>
      <p:pic>
        <p:nvPicPr>
          <p:cNvPr id="1029" name="Picture 5"/>
          <p:cNvPicPr>
            <a:picLocks noChangeAspect="1" noChangeArrowheads="1"/>
          </p:cNvPicPr>
          <p:nvPr/>
        </p:nvPicPr>
        <p:blipFill>
          <a:blip r:embed="rId6" cstate="print"/>
          <a:srcRect/>
          <a:stretch>
            <a:fillRect/>
          </a:stretch>
        </p:blipFill>
        <p:spPr bwMode="auto">
          <a:xfrm>
            <a:off x="1295400" y="3925491"/>
            <a:ext cx="3038475" cy="561975"/>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1076325" y="1550997"/>
            <a:ext cx="3213138" cy="485775"/>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1000125" y="2084397"/>
            <a:ext cx="4105275" cy="887403"/>
          </a:xfrm>
          <a:prstGeom prst="rect">
            <a:avLst/>
          </a:prstGeom>
          <a:noFill/>
          <a:ln w="9525">
            <a:noFill/>
            <a:miter lim="800000"/>
            <a:headEnd/>
            <a:tailEnd/>
          </a:ln>
        </p:spPr>
      </p:pic>
      <p:pic>
        <p:nvPicPr>
          <p:cNvPr id="22530" name="Picture 2" descr="Digital Humanities Center Logo"/>
          <p:cNvPicPr>
            <a:picLocks noChangeAspect="1" noChangeArrowheads="1"/>
          </p:cNvPicPr>
          <p:nvPr/>
        </p:nvPicPr>
        <p:blipFill>
          <a:blip r:embed="rId9" cstate="print"/>
          <a:srcRect/>
          <a:stretch>
            <a:fillRect/>
          </a:stretch>
        </p:blipFill>
        <p:spPr bwMode="auto">
          <a:xfrm>
            <a:off x="5715000" y="4038600"/>
            <a:ext cx="3429000" cy="1055078"/>
          </a:xfrm>
          <a:prstGeom prst="rect">
            <a:avLst/>
          </a:prstGeom>
          <a:noFill/>
        </p:spPr>
      </p:pic>
      <p:pic>
        <p:nvPicPr>
          <p:cNvPr id="22532" name="Picture 4" descr="http://library.columbia.edu/content/dam/libraryweb/locations/humanities/ets_20080430_dsc_9780.jpg"/>
          <p:cNvPicPr>
            <a:picLocks noChangeAspect="1" noChangeArrowheads="1"/>
          </p:cNvPicPr>
          <p:nvPr/>
        </p:nvPicPr>
        <p:blipFill>
          <a:blip r:embed="rId10" cstate="print"/>
          <a:srcRect/>
          <a:stretch>
            <a:fillRect/>
          </a:stretch>
        </p:blipFill>
        <p:spPr bwMode="auto">
          <a:xfrm>
            <a:off x="6400800" y="5156199"/>
            <a:ext cx="1866900" cy="124460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 is it about DH centers?</a:t>
            </a:r>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14</a:t>
            </a:fld>
            <a:endParaRPr lang="en-US"/>
          </a:p>
        </p:txBody>
      </p:sp>
      <p:pic>
        <p:nvPicPr>
          <p:cNvPr id="41986" name="Picture 2"/>
          <p:cNvPicPr>
            <a:picLocks noChangeAspect="1" noChangeArrowheads="1"/>
          </p:cNvPicPr>
          <p:nvPr/>
        </p:nvPicPr>
        <p:blipFill>
          <a:blip r:embed="rId3" cstate="print"/>
          <a:srcRect/>
          <a:stretch>
            <a:fillRect/>
          </a:stretch>
        </p:blipFill>
        <p:spPr bwMode="auto">
          <a:xfrm>
            <a:off x="0" y="1752600"/>
            <a:ext cx="9144000" cy="2931178"/>
          </a:xfrm>
          <a:prstGeom prst="rect">
            <a:avLst/>
          </a:prstGeom>
          <a:noFill/>
          <a:ln w="9525">
            <a:noFill/>
            <a:miter lim="800000"/>
            <a:headEnd/>
            <a:tailEnd/>
          </a:ln>
        </p:spPr>
      </p:pic>
      <p:sp>
        <p:nvSpPr>
          <p:cNvPr id="8" name="Title 4"/>
          <p:cNvSpPr txBox="1">
            <a:spLocks/>
          </p:cNvSpPr>
          <p:nvPr/>
        </p:nvSpPr>
        <p:spPr>
          <a:xfrm>
            <a:off x="609600" y="46482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Arial"/>
                <a:ea typeface="Open Sans Semibold" pitchFamily="34" charset="0"/>
                <a:cs typeface="Arial"/>
              </a:rPr>
              <a:t>Sometimes…</a:t>
            </a:r>
            <a:endParaRPr kumimoji="0" lang="en-US" sz="3600" b="1" i="0" u="none" strike="noStrike" kern="1200" cap="none" spc="0" normalizeH="0" baseline="0" noProof="0" dirty="0">
              <a:ln>
                <a:noFill/>
              </a:ln>
              <a:solidFill>
                <a:schemeClr val="tx1"/>
              </a:solidFill>
              <a:effectLst/>
              <a:uLnTx/>
              <a:uFillTx/>
              <a:latin typeface="Arial"/>
              <a:ea typeface="Open Sans Semibold" pitchFamily="34" charset="0"/>
              <a:cs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15</a:t>
            </a:fld>
            <a:endParaRPr lang="en-US"/>
          </a:p>
        </p:txBody>
      </p:sp>
      <p:grpSp>
        <p:nvGrpSpPr>
          <p:cNvPr id="12" name="Group 11"/>
          <p:cNvGrpSpPr/>
          <p:nvPr/>
        </p:nvGrpSpPr>
        <p:grpSpPr>
          <a:xfrm>
            <a:off x="1447800" y="1295400"/>
            <a:ext cx="5410200" cy="1371600"/>
            <a:chOff x="1066800" y="1066800"/>
            <a:chExt cx="5410200" cy="1371600"/>
          </a:xfrm>
        </p:grpSpPr>
        <p:pic>
          <p:nvPicPr>
            <p:cNvPr id="13313" name="Picture 1"/>
            <p:cNvPicPr>
              <a:picLocks noChangeAspect="1" noChangeArrowheads="1"/>
            </p:cNvPicPr>
            <p:nvPr/>
          </p:nvPicPr>
          <p:blipFill>
            <a:blip r:embed="rId3" cstate="print"/>
            <a:srcRect r="5222" b="14286"/>
            <a:stretch>
              <a:fillRect/>
            </a:stretch>
          </p:blipFill>
          <p:spPr bwMode="auto">
            <a:xfrm>
              <a:off x="1066800" y="1066800"/>
              <a:ext cx="5410200" cy="1371600"/>
            </a:xfrm>
            <a:prstGeom prst="rect">
              <a:avLst/>
            </a:prstGeom>
            <a:noFill/>
            <a:ln w="9525">
              <a:noFill/>
              <a:miter lim="800000"/>
              <a:headEnd/>
              <a:tailEnd/>
            </a:ln>
          </p:spPr>
        </p:pic>
        <p:pic>
          <p:nvPicPr>
            <p:cNvPr id="13314" name="Picture 2"/>
            <p:cNvPicPr>
              <a:picLocks noChangeAspect="1" noChangeArrowheads="1"/>
            </p:cNvPicPr>
            <p:nvPr/>
          </p:nvPicPr>
          <p:blipFill>
            <a:blip r:embed="rId4" cstate="print"/>
            <a:srcRect/>
            <a:stretch>
              <a:fillRect/>
            </a:stretch>
          </p:blipFill>
          <p:spPr bwMode="auto">
            <a:xfrm>
              <a:off x="1447800" y="1600200"/>
              <a:ext cx="4724400" cy="546937"/>
            </a:xfrm>
            <a:prstGeom prst="rect">
              <a:avLst/>
            </a:prstGeom>
            <a:noFill/>
            <a:ln w="9525">
              <a:noFill/>
              <a:miter lim="800000"/>
              <a:headEnd/>
              <a:tailEnd/>
            </a:ln>
          </p:spPr>
        </p:pic>
        <p:pic>
          <p:nvPicPr>
            <p:cNvPr id="13315" name="Picture 3"/>
            <p:cNvPicPr>
              <a:picLocks noChangeAspect="1" noChangeArrowheads="1"/>
            </p:cNvPicPr>
            <p:nvPr/>
          </p:nvPicPr>
          <p:blipFill>
            <a:blip r:embed="rId5" cstate="print"/>
            <a:srcRect t="12965" r="3030" b="22209"/>
            <a:stretch>
              <a:fillRect/>
            </a:stretch>
          </p:blipFill>
          <p:spPr bwMode="auto">
            <a:xfrm>
              <a:off x="1447800" y="1143000"/>
              <a:ext cx="2438400" cy="381000"/>
            </a:xfrm>
            <a:prstGeom prst="rect">
              <a:avLst/>
            </a:prstGeom>
            <a:noFill/>
            <a:ln w="9525">
              <a:noFill/>
              <a:miter lim="800000"/>
              <a:headEnd/>
              <a:tailEnd/>
            </a:ln>
          </p:spPr>
        </p:pic>
      </p:grpSp>
      <p:pic>
        <p:nvPicPr>
          <p:cNvPr id="13316" name="Picture 4"/>
          <p:cNvPicPr>
            <a:picLocks noChangeAspect="1" noChangeArrowheads="1"/>
          </p:cNvPicPr>
          <p:nvPr/>
        </p:nvPicPr>
        <p:blipFill>
          <a:blip r:embed="rId6" cstate="print"/>
          <a:srcRect/>
          <a:stretch>
            <a:fillRect/>
          </a:stretch>
        </p:blipFill>
        <p:spPr bwMode="auto">
          <a:xfrm>
            <a:off x="609600" y="2819400"/>
            <a:ext cx="8216153" cy="1143000"/>
          </a:xfrm>
          <a:prstGeom prst="rect">
            <a:avLst/>
          </a:prstGeom>
          <a:noFill/>
          <a:ln w="9525">
            <a:noFill/>
            <a:miter lim="800000"/>
            <a:headEnd/>
            <a:tailEnd/>
          </a:ln>
        </p:spPr>
      </p:pic>
      <p:pic>
        <p:nvPicPr>
          <p:cNvPr id="21506" name="Picture 2" descr="dariah.jpg"/>
          <p:cNvPicPr>
            <a:picLocks noChangeAspect="1" noChangeArrowheads="1"/>
          </p:cNvPicPr>
          <p:nvPr/>
        </p:nvPicPr>
        <p:blipFill>
          <a:blip r:embed="rId7" cstate="print"/>
          <a:srcRect/>
          <a:stretch>
            <a:fillRect/>
          </a:stretch>
        </p:blipFill>
        <p:spPr bwMode="auto">
          <a:xfrm>
            <a:off x="5410200" y="5181600"/>
            <a:ext cx="1447800" cy="1447800"/>
          </a:xfrm>
          <a:prstGeom prst="rect">
            <a:avLst/>
          </a:prstGeom>
          <a:noFill/>
        </p:spPr>
      </p:pic>
      <p:pic>
        <p:nvPicPr>
          <p:cNvPr id="21508" name="Picture 4" descr="Home"/>
          <p:cNvPicPr>
            <a:picLocks noChangeAspect="1" noChangeArrowheads="1"/>
          </p:cNvPicPr>
          <p:nvPr/>
        </p:nvPicPr>
        <p:blipFill>
          <a:blip r:embed="rId8" cstate="print"/>
          <a:srcRect/>
          <a:stretch>
            <a:fillRect/>
          </a:stretch>
        </p:blipFill>
        <p:spPr bwMode="auto">
          <a:xfrm>
            <a:off x="2438400" y="4953000"/>
            <a:ext cx="1295400" cy="1469012"/>
          </a:xfrm>
          <a:prstGeom prst="rect">
            <a:avLst/>
          </a:prstGeom>
          <a:noFill/>
        </p:spPr>
      </p:pic>
      <p:pic>
        <p:nvPicPr>
          <p:cNvPr id="21510" name="Picture 6" descr="eHumanities"/>
          <p:cNvPicPr>
            <a:picLocks noChangeAspect="1" noChangeArrowheads="1"/>
          </p:cNvPicPr>
          <p:nvPr/>
        </p:nvPicPr>
        <p:blipFill>
          <a:blip r:embed="rId9" cstate="print"/>
          <a:srcRect/>
          <a:stretch>
            <a:fillRect/>
          </a:stretch>
        </p:blipFill>
        <p:spPr bwMode="auto">
          <a:xfrm>
            <a:off x="609600" y="3962400"/>
            <a:ext cx="3429000" cy="1143000"/>
          </a:xfrm>
          <a:prstGeom prst="rect">
            <a:avLst/>
          </a:prstGeom>
          <a:noFill/>
        </p:spPr>
      </p:pic>
      <p:pic>
        <p:nvPicPr>
          <p:cNvPr id="21517" name="Picture 13" descr="HuNI"/>
          <p:cNvPicPr>
            <a:picLocks noChangeAspect="1" noChangeArrowheads="1"/>
          </p:cNvPicPr>
          <p:nvPr/>
        </p:nvPicPr>
        <p:blipFill>
          <a:blip r:embed="rId10" cstate="print"/>
          <a:srcRect/>
          <a:stretch>
            <a:fillRect/>
          </a:stretch>
        </p:blipFill>
        <p:spPr bwMode="auto">
          <a:xfrm>
            <a:off x="5181600" y="3886200"/>
            <a:ext cx="3133725" cy="1193800"/>
          </a:xfrm>
          <a:prstGeom prst="rect">
            <a:avLst/>
          </a:prstGeom>
          <a:noFill/>
        </p:spPr>
      </p:pic>
      <p:sp>
        <p:nvSpPr>
          <p:cNvPr id="11" name="Title 4"/>
          <p:cNvSpPr>
            <a:spLocks noGrp="1"/>
          </p:cNvSpPr>
          <p:nvPr>
            <p:ph type="title"/>
          </p:nvPr>
        </p:nvSpPr>
        <p:spPr>
          <a:xfrm>
            <a:off x="457200" y="152400"/>
            <a:ext cx="8229600" cy="1143000"/>
          </a:xfrm>
        </p:spPr>
        <p:txBody>
          <a:bodyPr/>
          <a:lstStyle/>
          <a:p>
            <a:r>
              <a:rPr lang="en-US" dirty="0" smtClean="0"/>
              <a:t>Collaborative centers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8800"/>
            <a:ext cx="7620000" cy="4525963"/>
          </a:xfrm>
        </p:spPr>
        <p:txBody>
          <a:bodyPr/>
          <a:lstStyle/>
          <a:p>
            <a:pPr>
              <a:buNone/>
            </a:pPr>
            <a:r>
              <a:rPr lang="en-US" dirty="0" smtClean="0"/>
              <a:t>Librarians “have the right and responsibility to structure initiatives and shift resources not just </a:t>
            </a:r>
            <a:r>
              <a:rPr lang="en-US" i="1" dirty="0" smtClean="0"/>
              <a:t>in response to</a:t>
            </a:r>
            <a:r>
              <a:rPr lang="en-US" dirty="0" smtClean="0"/>
              <a:t> faculty requests, but in considered anticipation of them.”</a:t>
            </a:r>
          </a:p>
          <a:p>
            <a:pPr>
              <a:buNone/>
            </a:pPr>
            <a:endParaRPr lang="en-US" dirty="0" smtClean="0"/>
          </a:p>
          <a:p>
            <a:pPr algn="r">
              <a:buNone/>
            </a:pPr>
            <a:r>
              <a:rPr lang="en-US" sz="2000" dirty="0" smtClean="0"/>
              <a:t>Bethany </a:t>
            </a:r>
            <a:r>
              <a:rPr lang="en-US" sz="2000" dirty="0" err="1" smtClean="0"/>
              <a:t>Nowviskie</a:t>
            </a:r>
            <a:endParaRPr lang="en-US" sz="2000" dirty="0" smtClean="0"/>
          </a:p>
          <a:p>
            <a:pPr algn="r">
              <a:buNone/>
            </a:pPr>
            <a:r>
              <a:rPr lang="en-US" sz="2000" dirty="0" smtClean="0"/>
              <a:t>Director of Digital Research &amp; Scholarship</a:t>
            </a:r>
          </a:p>
          <a:p>
            <a:pPr algn="r">
              <a:buNone/>
            </a:pPr>
            <a:r>
              <a:rPr lang="en-US" sz="2000" dirty="0" smtClean="0"/>
              <a:t>University of Virginia</a:t>
            </a:r>
            <a:endParaRPr lang="en-US" sz="2000"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16</a:t>
            </a:fld>
            <a:endParaRPr lang="en-US"/>
          </a:p>
        </p:txBody>
      </p:sp>
      <p:sp>
        <p:nvSpPr>
          <p:cNvPr id="5" name="Title 1"/>
          <p:cNvSpPr>
            <a:spLocks noGrp="1"/>
          </p:cNvSpPr>
          <p:nvPr>
            <p:ph type="title"/>
          </p:nvPr>
        </p:nvSpPr>
        <p:spPr>
          <a:xfrm>
            <a:off x="457200" y="274638"/>
            <a:ext cx="8229600" cy="1143000"/>
          </a:xfrm>
        </p:spPr>
        <p:txBody>
          <a:bodyPr>
            <a:normAutofit/>
          </a:bodyPr>
          <a:lstStyle/>
          <a:p>
            <a:r>
              <a:rPr lang="en-US" sz="2800" dirty="0" smtClean="0"/>
              <a:t>Reaction to the essay</a:t>
            </a:r>
            <a:br>
              <a:rPr lang="en-US" sz="2800" dirty="0" smtClean="0"/>
            </a:br>
            <a:endParaRPr 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Other voices</a:t>
            </a:r>
            <a:br>
              <a:rPr lang="en-US" sz="2800" dirty="0" smtClean="0"/>
            </a:br>
            <a:endParaRPr lang="en-US" sz="2800" dirty="0"/>
          </a:p>
        </p:txBody>
      </p:sp>
      <p:sp>
        <p:nvSpPr>
          <p:cNvPr id="4" name="Slide Number Placeholder 3"/>
          <p:cNvSpPr>
            <a:spLocks noGrp="1"/>
          </p:cNvSpPr>
          <p:nvPr>
            <p:ph type="sldNum" sz="quarter" idx="12"/>
          </p:nvPr>
        </p:nvSpPr>
        <p:spPr/>
        <p:txBody>
          <a:bodyPr/>
          <a:lstStyle/>
          <a:p>
            <a:fld id="{6B3AA010-7757-41E0-A212-D41514C97AA5}" type="slidenum">
              <a:rPr lang="en-US" sz="800" smtClean="0"/>
              <a:pPr/>
              <a:t>17</a:t>
            </a:fld>
            <a:endParaRPr lang="en-US" sz="800"/>
          </a:p>
        </p:txBody>
      </p:sp>
      <p:sp>
        <p:nvSpPr>
          <p:cNvPr id="5" name="TextBox 4"/>
          <p:cNvSpPr txBox="1"/>
          <p:nvPr/>
        </p:nvSpPr>
        <p:spPr>
          <a:xfrm>
            <a:off x="3352800" y="685800"/>
            <a:ext cx="5121915" cy="338554"/>
          </a:xfrm>
          <a:prstGeom prst="rect">
            <a:avLst/>
          </a:prstGeom>
          <a:noFill/>
        </p:spPr>
        <p:txBody>
          <a:bodyPr wrap="none" rtlCol="0">
            <a:spAutoFit/>
          </a:bodyPr>
          <a:lstStyle/>
          <a:p>
            <a:r>
              <a:rPr lang="en-US" sz="1600" dirty="0" smtClean="0"/>
              <a:t>Where a library begins is not at all where they might end up</a:t>
            </a:r>
            <a:endParaRPr lang="en-US" sz="1600" dirty="0"/>
          </a:p>
        </p:txBody>
      </p:sp>
      <p:sp>
        <p:nvSpPr>
          <p:cNvPr id="6" name="TextBox 5"/>
          <p:cNvSpPr txBox="1"/>
          <p:nvPr/>
        </p:nvSpPr>
        <p:spPr>
          <a:xfrm>
            <a:off x="3733800" y="1828800"/>
            <a:ext cx="4432111" cy="338554"/>
          </a:xfrm>
          <a:prstGeom prst="rect">
            <a:avLst/>
          </a:prstGeom>
          <a:noFill/>
        </p:spPr>
        <p:txBody>
          <a:bodyPr wrap="none" rtlCol="0">
            <a:spAutoFit/>
          </a:bodyPr>
          <a:lstStyle/>
          <a:p>
            <a:r>
              <a:rPr lang="en-US" sz="1600" dirty="0" smtClean="0"/>
              <a:t>Don’t take a "build it and they will come" approach</a:t>
            </a:r>
            <a:endParaRPr lang="en-US" sz="1600" dirty="0"/>
          </a:p>
        </p:txBody>
      </p:sp>
      <p:sp>
        <p:nvSpPr>
          <p:cNvPr id="7" name="TextBox 6"/>
          <p:cNvSpPr txBox="1"/>
          <p:nvPr/>
        </p:nvSpPr>
        <p:spPr>
          <a:xfrm>
            <a:off x="2971800" y="2709446"/>
            <a:ext cx="76200" cy="338554"/>
          </a:xfrm>
          <a:prstGeom prst="rect">
            <a:avLst/>
          </a:prstGeom>
          <a:noFill/>
        </p:spPr>
        <p:txBody>
          <a:bodyPr wrap="square" rtlCol="0">
            <a:spAutoFit/>
          </a:bodyPr>
          <a:lstStyle/>
          <a:p>
            <a:endParaRPr lang="en-US" sz="1600" dirty="0"/>
          </a:p>
        </p:txBody>
      </p:sp>
      <p:sp>
        <p:nvSpPr>
          <p:cNvPr id="8" name="TextBox 7"/>
          <p:cNvSpPr txBox="1"/>
          <p:nvPr/>
        </p:nvSpPr>
        <p:spPr>
          <a:xfrm>
            <a:off x="838200" y="1295400"/>
            <a:ext cx="4905574" cy="338554"/>
          </a:xfrm>
          <a:prstGeom prst="rect">
            <a:avLst/>
          </a:prstGeom>
          <a:noFill/>
        </p:spPr>
        <p:txBody>
          <a:bodyPr wrap="none" rtlCol="0">
            <a:spAutoFit/>
          </a:bodyPr>
          <a:lstStyle/>
          <a:p>
            <a:r>
              <a:rPr lang="en-US" sz="1600" b="1" dirty="0" smtClean="0">
                <a:solidFill>
                  <a:srgbClr val="7030A0"/>
                </a:solidFill>
              </a:rPr>
              <a:t>There simply aren’t enough qualified people out there</a:t>
            </a:r>
            <a:endParaRPr lang="en-US" sz="1600" b="1" dirty="0">
              <a:solidFill>
                <a:srgbClr val="7030A0"/>
              </a:solidFill>
            </a:endParaRPr>
          </a:p>
        </p:txBody>
      </p:sp>
      <p:sp>
        <p:nvSpPr>
          <p:cNvPr id="9" name="TextBox 8"/>
          <p:cNvSpPr txBox="1"/>
          <p:nvPr/>
        </p:nvSpPr>
        <p:spPr>
          <a:xfrm>
            <a:off x="304800" y="2895600"/>
            <a:ext cx="6702476" cy="338554"/>
          </a:xfrm>
          <a:prstGeom prst="rect">
            <a:avLst/>
          </a:prstGeom>
          <a:noFill/>
        </p:spPr>
        <p:txBody>
          <a:bodyPr wrap="none" rtlCol="0">
            <a:spAutoFit/>
          </a:bodyPr>
          <a:lstStyle/>
          <a:p>
            <a:r>
              <a:rPr lang="en-GB" sz="1600" dirty="0" smtClean="0"/>
              <a:t>The essay picked up on many of the issues I have experienced in the front lines</a:t>
            </a:r>
            <a:endParaRPr lang="en-US" sz="1600" dirty="0"/>
          </a:p>
        </p:txBody>
      </p:sp>
      <p:sp>
        <p:nvSpPr>
          <p:cNvPr id="11" name="TextBox 10"/>
          <p:cNvSpPr txBox="1"/>
          <p:nvPr/>
        </p:nvSpPr>
        <p:spPr>
          <a:xfrm>
            <a:off x="914400" y="3505200"/>
            <a:ext cx="8229600" cy="338554"/>
          </a:xfrm>
          <a:prstGeom prst="rect">
            <a:avLst/>
          </a:prstGeom>
          <a:noFill/>
        </p:spPr>
        <p:txBody>
          <a:bodyPr wrap="square" rtlCol="0">
            <a:spAutoFit/>
          </a:bodyPr>
          <a:lstStyle/>
          <a:p>
            <a:r>
              <a:rPr lang="en-US" sz="1600" b="1" dirty="0" smtClean="0">
                <a:solidFill>
                  <a:srgbClr val="7030A0"/>
                </a:solidFill>
              </a:rPr>
              <a:t>We’re looking at the virtual option but faculty members want a physical place they can go </a:t>
            </a:r>
            <a:endParaRPr lang="en-US" sz="1600" b="1" dirty="0">
              <a:solidFill>
                <a:srgbClr val="7030A0"/>
              </a:solidFill>
            </a:endParaRPr>
          </a:p>
        </p:txBody>
      </p:sp>
      <p:sp>
        <p:nvSpPr>
          <p:cNvPr id="12" name="TextBox 11"/>
          <p:cNvSpPr txBox="1"/>
          <p:nvPr/>
        </p:nvSpPr>
        <p:spPr>
          <a:xfrm>
            <a:off x="2133600" y="5943600"/>
            <a:ext cx="6386685" cy="338554"/>
          </a:xfrm>
          <a:prstGeom prst="rect">
            <a:avLst/>
          </a:prstGeom>
          <a:noFill/>
        </p:spPr>
        <p:txBody>
          <a:bodyPr wrap="none" rtlCol="0">
            <a:spAutoFit/>
          </a:bodyPr>
          <a:lstStyle/>
          <a:p>
            <a:r>
              <a:rPr lang="en-US" sz="1600" b="1" dirty="0" smtClean="0">
                <a:solidFill>
                  <a:srgbClr val="7030A0"/>
                </a:solidFill>
              </a:rPr>
              <a:t>Think of “Stone Soup” -- you may simply be the one bringing the stone</a:t>
            </a:r>
            <a:endParaRPr lang="en-US" sz="1600" b="1" dirty="0">
              <a:solidFill>
                <a:srgbClr val="7030A0"/>
              </a:solidFill>
            </a:endParaRPr>
          </a:p>
        </p:txBody>
      </p:sp>
      <p:sp>
        <p:nvSpPr>
          <p:cNvPr id="13" name="Rectangle 12"/>
          <p:cNvSpPr/>
          <p:nvPr/>
        </p:nvSpPr>
        <p:spPr>
          <a:xfrm>
            <a:off x="609600" y="2286000"/>
            <a:ext cx="8534400" cy="338554"/>
          </a:xfrm>
          <a:prstGeom prst="rect">
            <a:avLst/>
          </a:prstGeom>
        </p:spPr>
        <p:txBody>
          <a:bodyPr wrap="square">
            <a:spAutoFit/>
          </a:bodyPr>
          <a:lstStyle/>
          <a:p>
            <a:r>
              <a:rPr lang="en-US" sz="1600" b="1" dirty="0" smtClean="0">
                <a:solidFill>
                  <a:srgbClr val="7030A0"/>
                </a:solidFill>
              </a:rPr>
              <a:t>A center is never the best response unless you want to be relevant as a research library </a:t>
            </a:r>
            <a:endParaRPr lang="en-US" sz="1600" b="1" dirty="0">
              <a:solidFill>
                <a:srgbClr val="7030A0"/>
              </a:solidFill>
            </a:endParaRPr>
          </a:p>
        </p:txBody>
      </p:sp>
      <p:sp>
        <p:nvSpPr>
          <p:cNvPr id="14" name="TextBox 13"/>
          <p:cNvSpPr txBox="1"/>
          <p:nvPr/>
        </p:nvSpPr>
        <p:spPr>
          <a:xfrm>
            <a:off x="1219200" y="4724400"/>
            <a:ext cx="7391400" cy="338554"/>
          </a:xfrm>
          <a:prstGeom prst="rect">
            <a:avLst/>
          </a:prstGeom>
          <a:noFill/>
        </p:spPr>
        <p:txBody>
          <a:bodyPr wrap="square" rtlCol="0">
            <a:spAutoFit/>
          </a:bodyPr>
          <a:lstStyle/>
          <a:p>
            <a:r>
              <a:rPr lang="en-US" sz="1600" b="1" dirty="0" smtClean="0">
                <a:solidFill>
                  <a:srgbClr val="7030A0"/>
                </a:solidFill>
              </a:rPr>
              <a:t>The report reinforces the notion that a one-size-fits-all approach </a:t>
            </a:r>
            <a:r>
              <a:rPr lang="en-US" sz="1600" b="1" i="1" dirty="0" smtClean="0">
                <a:solidFill>
                  <a:srgbClr val="7030A0"/>
                </a:solidFill>
              </a:rPr>
              <a:t>never fits all.</a:t>
            </a:r>
            <a:endParaRPr lang="en-US" sz="1600" b="1" dirty="0">
              <a:solidFill>
                <a:srgbClr val="7030A0"/>
              </a:solidFill>
            </a:endParaRPr>
          </a:p>
        </p:txBody>
      </p:sp>
      <p:sp>
        <p:nvSpPr>
          <p:cNvPr id="15" name="Rectangle 14"/>
          <p:cNvSpPr/>
          <p:nvPr/>
        </p:nvSpPr>
        <p:spPr>
          <a:xfrm>
            <a:off x="381000" y="4114800"/>
            <a:ext cx="8001000" cy="338554"/>
          </a:xfrm>
          <a:prstGeom prst="rect">
            <a:avLst/>
          </a:prstGeom>
        </p:spPr>
        <p:txBody>
          <a:bodyPr wrap="square">
            <a:spAutoFit/>
          </a:bodyPr>
          <a:lstStyle/>
          <a:p>
            <a:r>
              <a:rPr lang="en-US" sz="1600" dirty="0" smtClean="0"/>
              <a:t>It is an unhelpful “us/them,” differentiating between “DH academics” and “librarians.” </a:t>
            </a:r>
            <a:endParaRPr lang="en-US" sz="1600" dirty="0"/>
          </a:p>
        </p:txBody>
      </p:sp>
      <p:sp>
        <p:nvSpPr>
          <p:cNvPr id="16" name="Rectangle 15"/>
          <p:cNvSpPr/>
          <p:nvPr/>
        </p:nvSpPr>
        <p:spPr>
          <a:xfrm>
            <a:off x="228600" y="5334000"/>
            <a:ext cx="8077200" cy="338554"/>
          </a:xfrm>
          <a:prstGeom prst="rect">
            <a:avLst/>
          </a:prstGeom>
        </p:spPr>
        <p:txBody>
          <a:bodyPr wrap="square">
            <a:spAutoFit/>
          </a:bodyPr>
          <a:lstStyle/>
          <a:p>
            <a:r>
              <a:rPr lang="en-US" sz="1600" dirty="0" smtClean="0"/>
              <a:t>It offers lots of ideas for people at smaller institutions about how to do DH without a "Center" </a:t>
            </a:r>
            <a:endParaRPr lang="en-US"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Push and Pull</a:t>
            </a:r>
            <a:endParaRPr lang="en-US" dirty="0"/>
          </a:p>
        </p:txBody>
      </p:sp>
      <p:sp>
        <p:nvSpPr>
          <p:cNvPr id="3" name="Content Placeholder 2"/>
          <p:cNvSpPr>
            <a:spLocks noGrp="1"/>
          </p:cNvSpPr>
          <p:nvPr>
            <p:ph idx="1"/>
          </p:nvPr>
        </p:nvSpPr>
        <p:spPr/>
        <p:txBody>
          <a:bodyPr/>
          <a:lstStyle/>
          <a:p>
            <a:r>
              <a:rPr lang="en-US" dirty="0" smtClean="0"/>
              <a:t>When to support – when to collaborate – when to lead</a:t>
            </a:r>
          </a:p>
          <a:p>
            <a:r>
              <a:rPr lang="en-US" dirty="0" smtClean="0"/>
              <a:t>Changes in the discipline / changes in the academy</a:t>
            </a:r>
          </a:p>
          <a:p>
            <a:r>
              <a:rPr lang="en-US" dirty="0" err="1" smtClean="0"/>
              <a:t>eScholarship</a:t>
            </a:r>
            <a:r>
              <a:rPr lang="en-US" dirty="0" smtClean="0"/>
              <a:t> </a:t>
            </a:r>
            <a:r>
              <a:rPr lang="en-US" dirty="0" smtClean="0">
                <a:sym typeface="Wingdings" pitchFamily="2" charset="2"/>
              </a:rPr>
              <a:t> scholarship</a:t>
            </a:r>
            <a:endParaRPr lang="en-US" dirty="0" smtClean="0"/>
          </a:p>
          <a:p>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18</a:t>
            </a:fld>
            <a:endParaRPr lang="en-US"/>
          </a:p>
        </p:txBody>
      </p:sp>
      <p:pic>
        <p:nvPicPr>
          <p:cNvPr id="15362" name="Picture 2" descr="Yale University Librarians gathered in Librarian's Courtyard in Sterling Memorial Library."/>
          <p:cNvPicPr>
            <a:picLocks noChangeAspect="1" noChangeArrowheads="1"/>
          </p:cNvPicPr>
          <p:nvPr/>
        </p:nvPicPr>
        <p:blipFill>
          <a:blip r:embed="rId3" cstate="print"/>
          <a:srcRect l="5217" t="68000" r="5217" b="5000"/>
          <a:stretch>
            <a:fillRect/>
          </a:stretch>
        </p:blipFill>
        <p:spPr bwMode="auto">
          <a:xfrm>
            <a:off x="609600" y="4191000"/>
            <a:ext cx="7848600" cy="2057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3733800"/>
            <a:ext cx="6172200" cy="1981200"/>
          </a:xfrm>
        </p:spPr>
        <p:txBody>
          <a:bodyPr>
            <a:normAutofit/>
          </a:bodyPr>
          <a:lstStyle/>
          <a:p>
            <a:r>
              <a:rPr lang="en-US" dirty="0" smtClean="0"/>
              <a:t>Ricky </a:t>
            </a:r>
            <a:r>
              <a:rPr lang="en-US" dirty="0" err="1" smtClean="0"/>
              <a:t>Erway</a:t>
            </a:r>
            <a:endParaRPr lang="en-US" dirty="0" smtClean="0"/>
          </a:p>
          <a:p>
            <a:r>
              <a:rPr lang="en-US" dirty="0" smtClean="0">
                <a:hlinkClick r:id="rId3"/>
              </a:rPr>
              <a:t>erwayr@oclc.org</a:t>
            </a:r>
            <a:endParaRPr lang="en-US" dirty="0" smtClean="0"/>
          </a:p>
          <a:p>
            <a:endParaRPr lang="en-US" dirty="0" smtClean="0"/>
          </a:p>
          <a:p>
            <a:r>
              <a:rPr lang="en-US" sz="1800" dirty="0" smtClean="0"/>
              <a:t>Does Every Library Need a Digital Humanities Center?</a:t>
            </a:r>
          </a:p>
          <a:p>
            <a:r>
              <a:rPr lang="en-US" sz="1800" dirty="0" smtClean="0"/>
              <a:t>Jennifer </a:t>
            </a:r>
            <a:r>
              <a:rPr lang="en-US" sz="1800" dirty="0" err="1" smtClean="0"/>
              <a:t>Schaffner</a:t>
            </a:r>
            <a:r>
              <a:rPr lang="en-US" sz="1800" dirty="0" smtClean="0"/>
              <a:t> and Ricky </a:t>
            </a:r>
            <a:r>
              <a:rPr lang="en-US" sz="1800" dirty="0" err="1" smtClean="0"/>
              <a:t>Erway</a:t>
            </a:r>
            <a:r>
              <a:rPr lang="en-US" sz="1800" dirty="0" smtClean="0"/>
              <a:t>, 2014</a:t>
            </a:r>
          </a:p>
          <a:p>
            <a:r>
              <a:rPr lang="en-US" sz="1800" dirty="0" smtClean="0"/>
              <a:t>http://oc.lc/k9JACG</a:t>
            </a:r>
            <a:endParaRPr lang="en-US" sz="1800" dirty="0"/>
          </a:p>
        </p:txBody>
      </p:sp>
      <p:sp>
        <p:nvSpPr>
          <p:cNvPr id="2" name="Slide Number Placeholder 1"/>
          <p:cNvSpPr>
            <a:spLocks noGrp="1"/>
          </p:cNvSpPr>
          <p:nvPr>
            <p:ph type="sldNum" sz="quarter" idx="4294967295"/>
          </p:nvPr>
        </p:nvSpPr>
        <p:spPr>
          <a:xfrm>
            <a:off x="7010400" y="6356350"/>
            <a:ext cx="2133600" cy="365125"/>
          </a:xfrm>
        </p:spPr>
        <p:txBody>
          <a:bodyPr/>
          <a:lstStyle/>
          <a:p>
            <a:fld id="{6B3AA010-7757-41E0-A212-D41514C97AA5}" type="slidenum">
              <a:rPr lang="en-US" smtClean="0"/>
              <a:pPr/>
              <a:t>19</a:t>
            </a:fld>
            <a:endParaRPr lang="en-US"/>
          </a:p>
        </p:txBody>
      </p:sp>
      <p:sp>
        <p:nvSpPr>
          <p:cNvPr id="4" name="TextBox 3"/>
          <p:cNvSpPr txBox="1"/>
          <p:nvPr/>
        </p:nvSpPr>
        <p:spPr>
          <a:xfrm>
            <a:off x="5486400" y="990600"/>
            <a:ext cx="2454518" cy="1477328"/>
          </a:xfrm>
          <a:prstGeom prst="rect">
            <a:avLst/>
          </a:prstGeom>
          <a:noFill/>
        </p:spPr>
        <p:txBody>
          <a:bodyPr wrap="none" rtlCol="0">
            <a:spAutoFit/>
          </a:bodyPr>
          <a:lstStyle/>
          <a:p>
            <a:r>
              <a:rPr lang="en-US" u="sng" dirty="0" smtClean="0">
                <a:latin typeface="+mj-lt"/>
              </a:rPr>
              <a:t>OCLC Research team</a:t>
            </a:r>
          </a:p>
          <a:p>
            <a:r>
              <a:rPr lang="en-US" dirty="0" smtClean="0">
                <a:latin typeface="+mj-lt"/>
              </a:rPr>
              <a:t>Jennifer </a:t>
            </a:r>
            <a:r>
              <a:rPr lang="en-US" dirty="0" err="1" smtClean="0">
                <a:latin typeface="+mj-lt"/>
              </a:rPr>
              <a:t>Schaffner</a:t>
            </a:r>
            <a:endParaRPr lang="en-US" dirty="0" smtClean="0">
              <a:latin typeface="+mj-lt"/>
            </a:endParaRPr>
          </a:p>
          <a:p>
            <a:r>
              <a:rPr lang="en-US" dirty="0" smtClean="0">
                <a:latin typeface="+mj-lt"/>
              </a:rPr>
              <a:t>Ricky </a:t>
            </a:r>
            <a:r>
              <a:rPr lang="en-US" dirty="0" err="1" smtClean="0">
                <a:latin typeface="+mj-lt"/>
              </a:rPr>
              <a:t>Erway</a:t>
            </a:r>
            <a:endParaRPr lang="en-US" dirty="0" smtClean="0">
              <a:latin typeface="+mj-lt"/>
            </a:endParaRPr>
          </a:p>
          <a:p>
            <a:r>
              <a:rPr lang="en-US" dirty="0" err="1" smtClean="0">
                <a:latin typeface="+mj-lt"/>
              </a:rPr>
              <a:t>Titia</a:t>
            </a:r>
            <a:r>
              <a:rPr lang="en-US" dirty="0" smtClean="0">
                <a:latin typeface="+mj-lt"/>
              </a:rPr>
              <a:t> van </a:t>
            </a:r>
            <a:r>
              <a:rPr lang="en-US" dirty="0" err="1" smtClean="0">
                <a:latin typeface="+mj-lt"/>
              </a:rPr>
              <a:t>der</a:t>
            </a:r>
            <a:r>
              <a:rPr lang="en-US" dirty="0" smtClean="0">
                <a:latin typeface="+mj-lt"/>
              </a:rPr>
              <a:t> </a:t>
            </a:r>
            <a:r>
              <a:rPr lang="en-US" dirty="0" err="1" smtClean="0">
                <a:latin typeface="+mj-lt"/>
              </a:rPr>
              <a:t>Werf</a:t>
            </a:r>
            <a:endParaRPr lang="en-US" dirty="0" smtClean="0">
              <a:latin typeface="+mj-lt"/>
            </a:endParaRPr>
          </a:p>
          <a:p>
            <a:r>
              <a:rPr lang="en-US" dirty="0" err="1" smtClean="0">
                <a:latin typeface="+mj-lt"/>
              </a:rPr>
              <a:t>Merrilee</a:t>
            </a:r>
            <a:r>
              <a:rPr lang="en-US" dirty="0" smtClean="0">
                <a:latin typeface="+mj-lt"/>
              </a:rPr>
              <a:t> </a:t>
            </a:r>
            <a:r>
              <a:rPr lang="en-US" dirty="0" err="1" smtClean="0">
                <a:latin typeface="+mj-lt"/>
              </a:rPr>
              <a:t>Proffitt</a:t>
            </a:r>
            <a:endParaRPr lang="en-US" dirty="0">
              <a:latin typeface="+mj-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229600" cy="4525963"/>
          </a:xfrm>
        </p:spPr>
        <p:txBody>
          <a:bodyPr>
            <a:normAutofit/>
          </a:bodyPr>
          <a:lstStyle/>
          <a:p>
            <a:pPr>
              <a:buNone/>
            </a:pPr>
            <a:endParaRPr lang="en-US" sz="5400" dirty="0" smtClean="0"/>
          </a:p>
          <a:p>
            <a:pPr algn="ctr">
              <a:buNone/>
            </a:pPr>
            <a:r>
              <a:rPr lang="en-US" sz="5400" dirty="0" smtClean="0"/>
              <a:t>“</a:t>
            </a:r>
            <a:r>
              <a:rPr lang="en-US" sz="5400" i="1" dirty="0" smtClean="0"/>
              <a:t>Do</a:t>
            </a:r>
            <a:r>
              <a:rPr lang="en-US" sz="5400" dirty="0" smtClean="0"/>
              <a:t> something about digital humanities”</a:t>
            </a:r>
            <a:endParaRPr lang="en-US" sz="5400"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467600" cy="609600"/>
          </a:xfrm>
        </p:spPr>
        <p:txBody>
          <a:bodyPr>
            <a:normAutofit/>
          </a:bodyPr>
          <a:lstStyle/>
          <a:p>
            <a:r>
              <a:rPr lang="en-US" sz="2400" dirty="0" smtClean="0"/>
              <a:t>Image Sources</a:t>
            </a:r>
            <a:endParaRPr lang="en-US" sz="2400" dirty="0"/>
          </a:p>
        </p:txBody>
      </p:sp>
      <p:sp>
        <p:nvSpPr>
          <p:cNvPr id="3" name="Content Placeholder 2"/>
          <p:cNvSpPr>
            <a:spLocks noGrp="1"/>
          </p:cNvSpPr>
          <p:nvPr>
            <p:ph idx="1"/>
          </p:nvPr>
        </p:nvSpPr>
        <p:spPr>
          <a:xfrm>
            <a:off x="0" y="914400"/>
            <a:ext cx="9144000" cy="6324600"/>
          </a:xfrm>
        </p:spPr>
        <p:txBody>
          <a:bodyPr>
            <a:normAutofit fontScale="40000" lnSpcReduction="20000"/>
          </a:bodyPr>
          <a:lstStyle/>
          <a:p>
            <a:r>
              <a:rPr lang="en-US" sz="4000" dirty="0" smtClean="0">
                <a:hlinkClick r:id="rId3"/>
              </a:rPr>
              <a:t>http://thatcamp.org/</a:t>
            </a:r>
            <a:endParaRPr lang="en-US" sz="4000" dirty="0" smtClean="0"/>
          </a:p>
          <a:p>
            <a:r>
              <a:rPr lang="fr-FR" sz="4000" dirty="0" smtClean="0">
                <a:hlinkClick r:id="rId4"/>
              </a:rPr>
              <a:t>http://commons.wikimedia.org/wiki/File:Humanit%C3%A9s_Num%C3%A9riques.JPG</a:t>
            </a:r>
            <a:r>
              <a:rPr lang="fr-FR" sz="4000" dirty="0" smtClean="0"/>
              <a:t>   </a:t>
            </a:r>
          </a:p>
          <a:p>
            <a:r>
              <a:rPr lang="fr-FR" sz="4000" dirty="0" smtClean="0">
                <a:hlinkClick r:id="rId5"/>
              </a:rPr>
              <a:t>http://commons.wikimedia.org/wiki/File:32_cyg.jpg</a:t>
            </a:r>
            <a:r>
              <a:rPr lang="fr-FR" sz="4000" dirty="0" smtClean="0"/>
              <a:t>  </a:t>
            </a:r>
          </a:p>
          <a:p>
            <a:r>
              <a:rPr lang="en-US" sz="4000" dirty="0" smtClean="0">
                <a:hlinkClick r:id="rId6"/>
              </a:rPr>
              <a:t>http://library.ucalgary.ca/visualization-studio</a:t>
            </a:r>
            <a:r>
              <a:rPr lang="en-US" sz="4000" dirty="0" smtClean="0"/>
              <a:t> </a:t>
            </a:r>
          </a:p>
          <a:p>
            <a:r>
              <a:rPr lang="en-US" sz="4000" dirty="0" smtClean="0">
                <a:hlinkClick r:id="rId7"/>
              </a:rPr>
              <a:t>http://its.unc.edu/teachingandlearning/teaching-and-learning/computer-labs/</a:t>
            </a:r>
            <a:r>
              <a:rPr lang="en-US" sz="4000" dirty="0" smtClean="0"/>
              <a:t> </a:t>
            </a:r>
          </a:p>
          <a:p>
            <a:r>
              <a:rPr lang="en-US" sz="4000" dirty="0" smtClean="0">
                <a:hlinkClick r:id="rId8"/>
              </a:rPr>
              <a:t>http://president.richmond.edu/ayers/scholarship/digital-scholarship.html</a:t>
            </a:r>
            <a:endParaRPr lang="en-US" sz="4000" dirty="0" smtClean="0"/>
          </a:p>
          <a:p>
            <a:r>
              <a:rPr lang="en-US" sz="4000" dirty="0" smtClean="0">
                <a:hlinkClick r:id="rId9"/>
              </a:rPr>
              <a:t>http://llt.msu.edu/vol4num1/onthenet/default.html</a:t>
            </a:r>
            <a:r>
              <a:rPr lang="en-US" sz="4000" dirty="0" smtClean="0"/>
              <a:t> </a:t>
            </a:r>
          </a:p>
          <a:p>
            <a:r>
              <a:rPr lang="en-US" sz="4000" dirty="0" smtClean="0">
                <a:hlinkClick r:id="rId10"/>
              </a:rPr>
              <a:t>http://syriac.ua.edu/about.html</a:t>
            </a:r>
            <a:endParaRPr lang="en-US" sz="4000" dirty="0" smtClean="0"/>
          </a:p>
          <a:p>
            <a:r>
              <a:rPr lang="en-US" sz="4000" dirty="0" smtClean="0">
                <a:hlinkClick r:id="rId11"/>
              </a:rPr>
              <a:t>http://www.culturesofknowledge.org/?author=5</a:t>
            </a:r>
            <a:r>
              <a:rPr lang="en-US" sz="4000" dirty="0" smtClean="0"/>
              <a:t> </a:t>
            </a:r>
          </a:p>
          <a:p>
            <a:r>
              <a:rPr lang="en-US" sz="4000" dirty="0" smtClean="0">
                <a:hlinkClick r:id="rId12"/>
              </a:rPr>
              <a:t>http://www.modmaps.net/tcllp/wp-content/uploads/2013/07/Woolf-Letters-Graph-Network.png</a:t>
            </a:r>
            <a:r>
              <a:rPr lang="en-US" sz="4000" dirty="0" smtClean="0"/>
              <a:t> </a:t>
            </a:r>
          </a:p>
          <a:p>
            <a:r>
              <a:rPr lang="en-US" sz="4000" dirty="0" smtClean="0">
                <a:hlinkClick r:id="rId13"/>
              </a:rPr>
              <a:t>http://berkeleypros.files.wordpress.com/2013/09/doceng2013-title-slide.jpg</a:t>
            </a:r>
            <a:r>
              <a:rPr lang="en-US" sz="4000" dirty="0" smtClean="0"/>
              <a:t> </a:t>
            </a:r>
          </a:p>
          <a:p>
            <a:r>
              <a:rPr lang="en-US" sz="4000" dirty="0" smtClean="0">
                <a:hlinkClick r:id="rId14"/>
              </a:rPr>
              <a:t>http://wip.cch.kcl.ac.uk/2012/09/14/people-of-medieval-scotland/</a:t>
            </a:r>
            <a:endParaRPr lang="en-US" sz="4000" dirty="0" smtClean="0"/>
          </a:p>
          <a:p>
            <a:r>
              <a:rPr lang="en-US" sz="4000" dirty="0" smtClean="0">
                <a:hlinkClick r:id="rId15"/>
              </a:rPr>
              <a:t>http://valley.lib.virginia.edu/</a:t>
            </a:r>
            <a:r>
              <a:rPr lang="en-US" sz="4000" dirty="0" smtClean="0"/>
              <a:t> and </a:t>
            </a:r>
            <a:r>
              <a:rPr lang="en-US" sz="4000" dirty="0" smtClean="0">
                <a:hlinkClick r:id="rId16"/>
              </a:rPr>
              <a:t>http://valley.lib.virginia.edu/VoS/choosepart.html</a:t>
            </a:r>
            <a:endParaRPr lang="en-US" sz="4000" dirty="0" smtClean="0"/>
          </a:p>
          <a:p>
            <a:r>
              <a:rPr lang="en-US" sz="4000" dirty="0" smtClean="0">
                <a:hlinkClick r:id="rId17"/>
              </a:rPr>
              <a:t>http://chronicle.com/article/Born-Digital-Projects-Need/143799/</a:t>
            </a:r>
            <a:endParaRPr lang="en-US" sz="4000" dirty="0" smtClean="0"/>
          </a:p>
          <a:p>
            <a:r>
              <a:rPr lang="en-US" sz="4000" dirty="0" smtClean="0">
                <a:hlinkClick r:id="rId18"/>
              </a:rPr>
              <a:t>http://www.visitmidwales.co.uk/Aberystwyth-National-Library-of-Wales/details/?dms=3&amp;venue=1024485</a:t>
            </a:r>
            <a:r>
              <a:rPr lang="en-US" sz="4000" dirty="0" smtClean="0"/>
              <a:t> </a:t>
            </a:r>
          </a:p>
          <a:p>
            <a:r>
              <a:rPr lang="en-US" sz="4000" dirty="0" smtClean="0">
                <a:hlinkClick r:id="rId19"/>
              </a:rPr>
              <a:t>http://www.wales.ac.uk/en/AboutUs/AboutUs.aspx</a:t>
            </a:r>
            <a:endParaRPr lang="en-US" sz="4000" dirty="0" smtClean="0"/>
          </a:p>
          <a:p>
            <a:r>
              <a:rPr lang="en-US" sz="4000" dirty="0" smtClean="0">
                <a:hlinkClick r:id="rId20"/>
              </a:rPr>
              <a:t>https://dhs.stanford.edu/digital-humanities-at-stanford/</a:t>
            </a:r>
            <a:endParaRPr lang="en-US" sz="4000" dirty="0" smtClean="0"/>
          </a:p>
          <a:p>
            <a:r>
              <a:rPr lang="en-US" sz="4000" dirty="0" smtClean="0">
                <a:hlinkClick r:id="rId21"/>
              </a:rPr>
              <a:t>http://mith.umd.edu/about/</a:t>
            </a:r>
            <a:endParaRPr lang="en-US" sz="4000" dirty="0" smtClean="0"/>
          </a:p>
          <a:p>
            <a:r>
              <a:rPr lang="en-US" sz="4000" dirty="0" smtClean="0">
                <a:hlinkClick r:id="rId22"/>
              </a:rPr>
              <a:t>http://digitalhumanities.org/centernet/</a:t>
            </a:r>
            <a:endParaRPr lang="en-US" sz="4000" dirty="0" smtClean="0"/>
          </a:p>
          <a:p>
            <a:r>
              <a:rPr lang="en-US" sz="4000" dirty="0" smtClean="0">
                <a:hlinkClick r:id="rId23"/>
              </a:rPr>
              <a:t>http://yaleuniversity.tumblr.com/post/43108995561/the-library-is-the-heart-of-the-university</a:t>
            </a:r>
            <a:r>
              <a:rPr lang="en-US" sz="4000" dirty="0" smtClean="0"/>
              <a:t>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range of possible ways to engage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package existing services as a “virtual DH center”</a:t>
            </a:r>
          </a:p>
          <a:p>
            <a:r>
              <a:rPr lang="en-US" dirty="0" smtClean="0"/>
              <a:t>advocate coordinated DH support across the institution</a:t>
            </a:r>
          </a:p>
          <a:p>
            <a:r>
              <a:rPr lang="en-US" dirty="0" smtClean="0"/>
              <a:t>help scholars plan for preservation needs</a:t>
            </a:r>
          </a:p>
          <a:p>
            <a:r>
              <a:rPr lang="en-US" dirty="0" smtClean="0"/>
              <a:t>extend the institutional repository to accommodate DH digital objects</a:t>
            </a:r>
          </a:p>
          <a:p>
            <a:r>
              <a:rPr lang="en-US" dirty="0" smtClean="0"/>
              <a:t>work internationally to spur co-investment in DH across institutions</a:t>
            </a:r>
          </a:p>
          <a:p>
            <a:r>
              <a:rPr lang="en-US" dirty="0" smtClean="0"/>
              <a:t>create avenues for scholarly use and enhancement of metadata</a:t>
            </a:r>
          </a:p>
          <a:p>
            <a:r>
              <a:rPr lang="en-US" dirty="0" smtClean="0"/>
              <a:t>consult DH scholars at the beginning of digitization projects</a:t>
            </a:r>
          </a:p>
          <a:p>
            <a:r>
              <a:rPr lang="en-US" dirty="0" smtClean="0"/>
              <a:t>get involved in DH project planning for sustainability from the beginning</a:t>
            </a:r>
          </a:p>
          <a:p>
            <a:r>
              <a:rPr lang="en-US" dirty="0" smtClean="0"/>
              <a:t>commit to a DH center</a:t>
            </a:r>
          </a:p>
          <a:p>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the ordinary</a:t>
            </a:r>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22</a:t>
            </a:fld>
            <a:endParaRPr lang="en-US"/>
          </a:p>
        </p:txBody>
      </p:sp>
      <p:pic>
        <p:nvPicPr>
          <p:cNvPr id="21505" name="Picture 1"/>
          <p:cNvPicPr>
            <a:picLocks noChangeAspect="1" noChangeArrowheads="1"/>
          </p:cNvPicPr>
          <p:nvPr/>
        </p:nvPicPr>
        <p:blipFill>
          <a:blip r:embed="rId3" cstate="print"/>
          <a:srcRect/>
          <a:stretch>
            <a:fillRect/>
          </a:stretch>
        </p:blipFill>
        <p:spPr bwMode="auto">
          <a:xfrm>
            <a:off x="228601" y="1371600"/>
            <a:ext cx="4713668" cy="656063"/>
          </a:xfrm>
          <a:prstGeom prst="rect">
            <a:avLst/>
          </a:prstGeom>
          <a:noFill/>
          <a:ln w="9525">
            <a:noFill/>
            <a:miter lim="800000"/>
            <a:headEnd/>
            <a:tailEnd/>
          </a:ln>
        </p:spPr>
      </p:pic>
      <p:pic>
        <p:nvPicPr>
          <p:cNvPr id="21506" name="Picture 2"/>
          <p:cNvPicPr>
            <a:picLocks noChangeAspect="1" noChangeArrowheads="1"/>
          </p:cNvPicPr>
          <p:nvPr/>
        </p:nvPicPr>
        <p:blipFill>
          <a:blip r:embed="rId4" cstate="print"/>
          <a:srcRect/>
          <a:stretch>
            <a:fillRect/>
          </a:stretch>
        </p:blipFill>
        <p:spPr bwMode="auto">
          <a:xfrm>
            <a:off x="304800" y="2133601"/>
            <a:ext cx="4640017" cy="441206"/>
          </a:xfrm>
          <a:prstGeom prst="rect">
            <a:avLst/>
          </a:prstGeom>
          <a:noFill/>
          <a:ln w="9525">
            <a:noFill/>
            <a:miter lim="800000"/>
            <a:headEnd/>
            <a:tailEnd/>
          </a:ln>
        </p:spPr>
      </p:pic>
      <p:pic>
        <p:nvPicPr>
          <p:cNvPr id="21507" name="Picture 3"/>
          <p:cNvPicPr>
            <a:picLocks noChangeAspect="1" noChangeArrowheads="1"/>
          </p:cNvPicPr>
          <p:nvPr/>
        </p:nvPicPr>
        <p:blipFill>
          <a:blip r:embed="rId5" cstate="print"/>
          <a:srcRect/>
          <a:stretch>
            <a:fillRect/>
          </a:stretch>
        </p:blipFill>
        <p:spPr bwMode="auto">
          <a:xfrm>
            <a:off x="304800" y="2667000"/>
            <a:ext cx="4648200" cy="2161156"/>
          </a:xfrm>
          <a:prstGeom prst="rect">
            <a:avLst/>
          </a:prstGeom>
          <a:noFill/>
          <a:ln w="9525">
            <a:noFill/>
            <a:miter lim="800000"/>
            <a:headEnd/>
            <a:tailEnd/>
          </a:ln>
        </p:spPr>
      </p:pic>
      <p:pic>
        <p:nvPicPr>
          <p:cNvPr id="21508" name="Picture 4"/>
          <p:cNvPicPr>
            <a:picLocks noChangeAspect="1" noChangeArrowheads="1"/>
          </p:cNvPicPr>
          <p:nvPr/>
        </p:nvPicPr>
        <p:blipFill>
          <a:blip r:embed="rId6" cstate="print"/>
          <a:srcRect/>
          <a:stretch>
            <a:fillRect/>
          </a:stretch>
        </p:blipFill>
        <p:spPr bwMode="auto">
          <a:xfrm>
            <a:off x="5867400" y="457200"/>
            <a:ext cx="2981325" cy="1905000"/>
          </a:xfrm>
          <a:prstGeom prst="rect">
            <a:avLst/>
          </a:prstGeom>
          <a:noFill/>
          <a:ln w="9525">
            <a:noFill/>
            <a:miter lim="800000"/>
            <a:headEnd/>
            <a:tailEnd/>
          </a:ln>
        </p:spPr>
      </p:pic>
      <p:pic>
        <p:nvPicPr>
          <p:cNvPr id="21509" name="Picture 5"/>
          <p:cNvPicPr>
            <a:picLocks noChangeAspect="1" noChangeArrowheads="1"/>
          </p:cNvPicPr>
          <p:nvPr/>
        </p:nvPicPr>
        <p:blipFill>
          <a:blip r:embed="rId7" cstate="print"/>
          <a:srcRect/>
          <a:stretch>
            <a:fillRect/>
          </a:stretch>
        </p:blipFill>
        <p:spPr bwMode="auto">
          <a:xfrm>
            <a:off x="4419600" y="5715000"/>
            <a:ext cx="4401879" cy="914400"/>
          </a:xfrm>
          <a:prstGeom prst="rect">
            <a:avLst/>
          </a:prstGeom>
          <a:noFill/>
          <a:ln w="9525">
            <a:noFill/>
            <a:miter lim="800000"/>
            <a:headEnd/>
            <a:tailEnd/>
          </a:ln>
        </p:spPr>
      </p:pic>
      <p:pic>
        <p:nvPicPr>
          <p:cNvPr id="21510" name="Picture 6"/>
          <p:cNvPicPr>
            <a:picLocks noChangeAspect="1" noChangeArrowheads="1"/>
          </p:cNvPicPr>
          <p:nvPr/>
        </p:nvPicPr>
        <p:blipFill>
          <a:blip r:embed="rId8" cstate="print"/>
          <a:srcRect/>
          <a:stretch>
            <a:fillRect/>
          </a:stretch>
        </p:blipFill>
        <p:spPr bwMode="auto">
          <a:xfrm>
            <a:off x="5638800" y="4648200"/>
            <a:ext cx="3343275" cy="990600"/>
          </a:xfrm>
          <a:prstGeom prst="rect">
            <a:avLst/>
          </a:prstGeom>
          <a:noFill/>
          <a:ln w="9525">
            <a:noFill/>
            <a:miter lim="800000"/>
            <a:headEnd/>
            <a:tailEnd/>
          </a:ln>
        </p:spPr>
      </p:pic>
      <p:pic>
        <p:nvPicPr>
          <p:cNvPr id="21511" name="Picture 7"/>
          <p:cNvPicPr>
            <a:picLocks noChangeAspect="1" noChangeArrowheads="1"/>
          </p:cNvPicPr>
          <p:nvPr/>
        </p:nvPicPr>
        <p:blipFill>
          <a:blip r:embed="rId9" cstate="print"/>
          <a:srcRect/>
          <a:stretch>
            <a:fillRect/>
          </a:stretch>
        </p:blipFill>
        <p:spPr bwMode="auto">
          <a:xfrm>
            <a:off x="304800" y="5867400"/>
            <a:ext cx="3962400" cy="462399"/>
          </a:xfrm>
          <a:prstGeom prst="rect">
            <a:avLst/>
          </a:prstGeom>
          <a:noFill/>
          <a:ln w="9525">
            <a:noFill/>
            <a:miter lim="800000"/>
            <a:headEnd/>
            <a:tailEnd/>
          </a:ln>
        </p:spPr>
      </p:pic>
      <p:pic>
        <p:nvPicPr>
          <p:cNvPr id="21512" name="Picture 8"/>
          <p:cNvPicPr>
            <a:picLocks noChangeAspect="1" noChangeArrowheads="1"/>
          </p:cNvPicPr>
          <p:nvPr/>
        </p:nvPicPr>
        <p:blipFill>
          <a:blip r:embed="rId10" cstate="print"/>
          <a:srcRect/>
          <a:stretch>
            <a:fillRect/>
          </a:stretch>
        </p:blipFill>
        <p:spPr bwMode="auto">
          <a:xfrm>
            <a:off x="457200" y="4953000"/>
            <a:ext cx="4953000" cy="730250"/>
          </a:xfrm>
          <a:prstGeom prst="rect">
            <a:avLst/>
          </a:prstGeom>
          <a:noFill/>
          <a:ln w="9525">
            <a:noFill/>
            <a:miter lim="800000"/>
            <a:headEnd/>
            <a:tailEnd/>
          </a:ln>
        </p:spPr>
      </p:pic>
      <p:pic>
        <p:nvPicPr>
          <p:cNvPr id="21513" name="Picture 9"/>
          <p:cNvPicPr>
            <a:picLocks noChangeAspect="1" noChangeArrowheads="1"/>
          </p:cNvPicPr>
          <p:nvPr/>
        </p:nvPicPr>
        <p:blipFill>
          <a:blip r:embed="rId11" cstate="print"/>
          <a:srcRect/>
          <a:stretch>
            <a:fillRect/>
          </a:stretch>
        </p:blipFill>
        <p:spPr bwMode="auto">
          <a:xfrm>
            <a:off x="5486400" y="2743200"/>
            <a:ext cx="3449744" cy="551304"/>
          </a:xfrm>
          <a:prstGeom prst="rect">
            <a:avLst/>
          </a:prstGeom>
          <a:noFill/>
          <a:ln w="9525">
            <a:noFill/>
            <a:miter lim="800000"/>
            <a:headEnd/>
            <a:tailEnd/>
          </a:ln>
        </p:spPr>
      </p:pic>
      <p:pic>
        <p:nvPicPr>
          <p:cNvPr id="21514" name="Picture 10"/>
          <p:cNvPicPr>
            <a:picLocks noChangeAspect="1" noChangeArrowheads="1"/>
          </p:cNvPicPr>
          <p:nvPr/>
        </p:nvPicPr>
        <p:blipFill>
          <a:blip r:embed="rId12" cstate="print"/>
          <a:srcRect/>
          <a:stretch>
            <a:fillRect/>
          </a:stretch>
        </p:blipFill>
        <p:spPr bwMode="auto">
          <a:xfrm>
            <a:off x="5867400" y="3657600"/>
            <a:ext cx="2952750" cy="60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lvl="1">
              <a:buNone/>
            </a:pPr>
            <a:r>
              <a:rPr lang="en-US" sz="3200" dirty="0" smtClean="0">
                <a:solidFill>
                  <a:srgbClr val="646464"/>
                </a:solidFill>
                <a:latin typeface="+mj-lt"/>
                <a:ea typeface="Open Sans" pitchFamily="34" charset="0"/>
                <a:cs typeface="Open Sans" pitchFamily="34" charset="0"/>
              </a:rPr>
              <a:t>“Collaboration with the university library is the only realistic option for long-term sustainability of digital humanities projects …  If digital humanities projects stand still, they will indeed die, and the library is the only part of our institutional structure that can keep them moving enough to save them.”</a:t>
            </a:r>
          </a:p>
          <a:p>
            <a:pPr lvl="8">
              <a:buNone/>
            </a:pPr>
            <a:r>
              <a:rPr lang="en-US" sz="2800" dirty="0" smtClean="0">
                <a:solidFill>
                  <a:srgbClr val="646464"/>
                </a:solidFill>
                <a:latin typeface="+mj-lt"/>
                <a:ea typeface="Open Sans" pitchFamily="34" charset="0"/>
                <a:cs typeface="Open Sans" pitchFamily="34" charset="0"/>
              </a:rPr>
              <a:t>--</a:t>
            </a:r>
            <a:r>
              <a:rPr lang="en-US" sz="2800" dirty="0" err="1" smtClean="0">
                <a:solidFill>
                  <a:srgbClr val="646464"/>
                </a:solidFill>
                <a:latin typeface="+mj-lt"/>
                <a:ea typeface="Open Sans" pitchFamily="34" charset="0"/>
                <a:cs typeface="Open Sans" pitchFamily="34" charset="0"/>
              </a:rPr>
              <a:t>Kretzschmar</a:t>
            </a:r>
            <a:r>
              <a:rPr lang="en-US" sz="2800" dirty="0" smtClean="0">
                <a:solidFill>
                  <a:srgbClr val="646464"/>
                </a:solidFill>
                <a:latin typeface="+mj-lt"/>
                <a:ea typeface="Open Sans" pitchFamily="34" charset="0"/>
                <a:cs typeface="Open Sans" pitchFamily="34" charset="0"/>
              </a:rPr>
              <a:t> and Potter</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24</a:t>
            </a:fld>
            <a:endParaRPr lang="en-US" dirty="0"/>
          </a:p>
        </p:txBody>
      </p:sp>
      <p:sp>
        <p:nvSpPr>
          <p:cNvPr id="3" name="Rectangle 2"/>
          <p:cNvSpPr/>
          <p:nvPr/>
        </p:nvSpPr>
        <p:spPr>
          <a:xfrm>
            <a:off x="2057400" y="838200"/>
            <a:ext cx="4572000" cy="4832092"/>
          </a:xfrm>
          <a:prstGeom prst="rect">
            <a:avLst/>
          </a:prstGeom>
        </p:spPr>
        <p:txBody>
          <a:bodyPr>
            <a:spAutoFit/>
          </a:bodyPr>
          <a:lstStyle/>
          <a:p>
            <a:r>
              <a:rPr lang="en-US" sz="2800" dirty="0" smtClean="0"/>
              <a:t>“Libraries and digital humanities have the same goals. Stop asking if the library has a role, or what it is, and start getting involved in digital projects that are already happening. … Become producers/creators in collaboration with scholars rather than servants to them.” 	      -- Micah </a:t>
            </a:r>
            <a:r>
              <a:rPr lang="en-US" sz="2800" dirty="0" err="1" smtClean="0"/>
              <a:t>Vandegrift</a:t>
            </a:r>
            <a:endParaRPr lang="en-US"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Immersion</a:t>
            </a:r>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3</a:t>
            </a:fld>
            <a:endParaRPr lang="en-US"/>
          </a:p>
        </p:txBody>
      </p:sp>
      <p:sp>
        <p:nvSpPr>
          <p:cNvPr id="7" name="TextBox 6"/>
          <p:cNvSpPr txBox="1"/>
          <p:nvPr/>
        </p:nvSpPr>
        <p:spPr>
          <a:xfrm rot="20935944">
            <a:off x="4663546" y="4254546"/>
            <a:ext cx="4768652" cy="1415772"/>
          </a:xfrm>
          <a:prstGeom prst="rect">
            <a:avLst/>
          </a:prstGeom>
          <a:noFill/>
        </p:spPr>
        <p:txBody>
          <a:bodyPr wrap="square" rtlCol="0">
            <a:spAutoFit/>
          </a:bodyPr>
          <a:lstStyle/>
          <a:p>
            <a:pPr algn="ctr"/>
            <a:r>
              <a:rPr lang="en-US" sz="1600" b="1" dirty="0" smtClean="0">
                <a:solidFill>
                  <a:srgbClr val="C00000"/>
                </a:solidFill>
              </a:rPr>
              <a:t>Continuous Access To Cultural Heritage (CATCH)</a:t>
            </a:r>
          </a:p>
          <a:p>
            <a:pPr algn="ctr"/>
            <a:r>
              <a:rPr lang="en-US" sz="1600" b="1" dirty="0" smtClean="0">
                <a:solidFill>
                  <a:srgbClr val="C00000"/>
                </a:solidFill>
              </a:rPr>
              <a:t>CATCH in Context</a:t>
            </a:r>
          </a:p>
          <a:p>
            <a:pPr algn="ctr"/>
            <a:r>
              <a:rPr lang="en-US" sz="1600" b="1" dirty="0" smtClean="0">
                <a:solidFill>
                  <a:srgbClr val="C00000"/>
                </a:solidFill>
              </a:rPr>
              <a:t>CATCH </a:t>
            </a:r>
            <a:r>
              <a:rPr lang="en-US" sz="1600" b="1" dirty="0" err="1" smtClean="0">
                <a:solidFill>
                  <a:srgbClr val="C00000"/>
                </a:solidFill>
              </a:rPr>
              <a:t>WebArt</a:t>
            </a:r>
            <a:endParaRPr lang="en-US" sz="1600" b="1" dirty="0" smtClean="0">
              <a:solidFill>
                <a:srgbClr val="C00000"/>
              </a:solidFill>
            </a:endParaRPr>
          </a:p>
          <a:p>
            <a:pPr algn="ctr"/>
            <a:endParaRPr lang="en-US" sz="2000" b="1" dirty="0" smtClean="0">
              <a:solidFill>
                <a:srgbClr val="C00000"/>
              </a:solidFill>
            </a:endParaRPr>
          </a:p>
          <a:p>
            <a:endParaRPr lang="en-US" dirty="0">
              <a:solidFill>
                <a:srgbClr val="C00000"/>
              </a:solidFill>
            </a:endParaRPr>
          </a:p>
        </p:txBody>
      </p:sp>
      <p:pic>
        <p:nvPicPr>
          <p:cNvPr id="37891" name="Picture 3"/>
          <p:cNvPicPr>
            <a:picLocks noChangeAspect="1" noChangeArrowheads="1"/>
          </p:cNvPicPr>
          <p:nvPr/>
        </p:nvPicPr>
        <p:blipFill>
          <a:blip r:embed="rId3" cstate="print"/>
          <a:srcRect/>
          <a:stretch>
            <a:fillRect/>
          </a:stretch>
        </p:blipFill>
        <p:spPr bwMode="auto">
          <a:xfrm>
            <a:off x="152400" y="2438400"/>
            <a:ext cx="3162300" cy="742950"/>
          </a:xfrm>
          <a:prstGeom prst="rect">
            <a:avLst/>
          </a:prstGeom>
          <a:noFill/>
          <a:ln w="9525">
            <a:noFill/>
            <a:miter lim="800000"/>
            <a:headEnd/>
            <a:tailEnd/>
          </a:ln>
        </p:spPr>
      </p:pic>
      <p:pic>
        <p:nvPicPr>
          <p:cNvPr id="37894" name="Picture 6"/>
          <p:cNvPicPr>
            <a:picLocks noChangeAspect="1" noChangeArrowheads="1"/>
          </p:cNvPicPr>
          <p:nvPr/>
        </p:nvPicPr>
        <p:blipFill>
          <a:blip r:embed="rId4" cstate="print"/>
          <a:srcRect/>
          <a:stretch>
            <a:fillRect/>
          </a:stretch>
        </p:blipFill>
        <p:spPr bwMode="auto">
          <a:xfrm>
            <a:off x="0" y="1357058"/>
            <a:ext cx="9143999" cy="1005142"/>
          </a:xfrm>
          <a:prstGeom prst="rect">
            <a:avLst/>
          </a:prstGeom>
          <a:noFill/>
          <a:ln w="9525">
            <a:noFill/>
            <a:miter lim="800000"/>
            <a:headEnd/>
            <a:tailEnd/>
          </a:ln>
        </p:spPr>
      </p:pic>
      <p:pic>
        <p:nvPicPr>
          <p:cNvPr id="37895" name="Picture 7"/>
          <p:cNvPicPr>
            <a:picLocks noChangeAspect="1" noChangeArrowheads="1"/>
          </p:cNvPicPr>
          <p:nvPr/>
        </p:nvPicPr>
        <p:blipFill>
          <a:blip r:embed="rId5" cstate="print"/>
          <a:srcRect/>
          <a:stretch>
            <a:fillRect/>
          </a:stretch>
        </p:blipFill>
        <p:spPr bwMode="auto">
          <a:xfrm>
            <a:off x="0" y="5326095"/>
            <a:ext cx="9144000" cy="922305"/>
          </a:xfrm>
          <a:prstGeom prst="rect">
            <a:avLst/>
          </a:prstGeom>
          <a:noFill/>
          <a:ln w="9525">
            <a:noFill/>
            <a:miter lim="800000"/>
            <a:headEnd/>
            <a:tailEnd/>
          </a:ln>
        </p:spPr>
      </p:pic>
      <p:sp>
        <p:nvSpPr>
          <p:cNvPr id="13" name="TextBox 12"/>
          <p:cNvSpPr txBox="1"/>
          <p:nvPr/>
        </p:nvSpPr>
        <p:spPr>
          <a:xfrm rot="579707">
            <a:off x="3389204" y="3025830"/>
            <a:ext cx="2514600" cy="646331"/>
          </a:xfrm>
          <a:prstGeom prst="rect">
            <a:avLst/>
          </a:prstGeom>
          <a:noFill/>
        </p:spPr>
        <p:txBody>
          <a:bodyPr wrap="square" rtlCol="0">
            <a:spAutoFit/>
          </a:bodyPr>
          <a:lstStyle/>
          <a:p>
            <a:r>
              <a:rPr lang="en-US" b="1" dirty="0" smtClean="0">
                <a:latin typeface="Bodoni MT Black" pitchFamily="18" charset="0"/>
              </a:rPr>
              <a:t>“Beyond the Text”</a:t>
            </a:r>
          </a:p>
          <a:p>
            <a:endParaRPr lang="en-US" dirty="0"/>
          </a:p>
        </p:txBody>
      </p:sp>
      <p:pic>
        <p:nvPicPr>
          <p:cNvPr id="37896" name="Picture 8"/>
          <p:cNvPicPr>
            <a:picLocks noChangeAspect="1" noChangeArrowheads="1"/>
          </p:cNvPicPr>
          <p:nvPr/>
        </p:nvPicPr>
        <p:blipFill>
          <a:blip r:embed="rId6" cstate="print"/>
          <a:srcRect/>
          <a:stretch>
            <a:fillRect/>
          </a:stretch>
        </p:blipFill>
        <p:spPr bwMode="auto">
          <a:xfrm>
            <a:off x="6553200" y="3276600"/>
            <a:ext cx="2146210" cy="500021"/>
          </a:xfrm>
          <a:prstGeom prst="rect">
            <a:avLst/>
          </a:prstGeom>
          <a:noFill/>
          <a:ln w="9525">
            <a:noFill/>
            <a:miter lim="800000"/>
            <a:headEnd/>
            <a:tailEnd/>
          </a:ln>
        </p:spPr>
      </p:pic>
      <p:pic>
        <p:nvPicPr>
          <p:cNvPr id="37897" name="Picture 9"/>
          <p:cNvPicPr>
            <a:picLocks noChangeAspect="1" noChangeArrowheads="1"/>
          </p:cNvPicPr>
          <p:nvPr/>
        </p:nvPicPr>
        <p:blipFill>
          <a:blip r:embed="rId7" cstate="print"/>
          <a:srcRect/>
          <a:stretch>
            <a:fillRect/>
          </a:stretch>
        </p:blipFill>
        <p:spPr bwMode="auto">
          <a:xfrm>
            <a:off x="5791200" y="2514600"/>
            <a:ext cx="3286125" cy="533400"/>
          </a:xfrm>
          <a:prstGeom prst="rect">
            <a:avLst/>
          </a:prstGeom>
          <a:noFill/>
          <a:ln w="9525">
            <a:noFill/>
            <a:miter lim="800000"/>
            <a:headEnd/>
            <a:tailEnd/>
          </a:ln>
        </p:spPr>
      </p:pic>
      <p:pic>
        <p:nvPicPr>
          <p:cNvPr id="37898" name="Picture 10"/>
          <p:cNvPicPr>
            <a:picLocks noChangeAspect="1" noChangeArrowheads="1"/>
          </p:cNvPicPr>
          <p:nvPr/>
        </p:nvPicPr>
        <p:blipFill>
          <a:blip r:embed="rId8" cstate="print"/>
          <a:srcRect/>
          <a:stretch>
            <a:fillRect/>
          </a:stretch>
        </p:blipFill>
        <p:spPr bwMode="auto">
          <a:xfrm>
            <a:off x="152400" y="3657600"/>
            <a:ext cx="4395788" cy="1317482"/>
          </a:xfrm>
          <a:prstGeom prst="rect">
            <a:avLst/>
          </a:prstGeom>
          <a:noFill/>
          <a:ln w="9525">
            <a:noFill/>
            <a:miter lim="800000"/>
            <a:headEnd/>
            <a:tailEnd/>
          </a:ln>
        </p:spPr>
      </p:pic>
      <p:pic>
        <p:nvPicPr>
          <p:cNvPr id="37900" name="Picture 12" descr="MLA"/>
          <p:cNvPicPr>
            <a:picLocks noChangeAspect="1" noChangeArrowheads="1"/>
          </p:cNvPicPr>
          <p:nvPr/>
        </p:nvPicPr>
        <p:blipFill>
          <a:blip r:embed="rId9" cstate="print"/>
          <a:srcRect/>
          <a:stretch>
            <a:fillRect/>
          </a:stretch>
        </p:blipFill>
        <p:spPr bwMode="auto">
          <a:xfrm>
            <a:off x="4724400" y="3733800"/>
            <a:ext cx="1503216" cy="4572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4</a:t>
            </a:fld>
            <a:endParaRPr lang="en-US"/>
          </a:p>
        </p:txBody>
      </p:sp>
      <p:pic>
        <p:nvPicPr>
          <p:cNvPr id="5" name="Picture 2"/>
          <p:cNvPicPr>
            <a:picLocks noChangeAspect="1" noChangeArrowheads="1"/>
          </p:cNvPicPr>
          <p:nvPr/>
        </p:nvPicPr>
        <p:blipFill>
          <a:blip r:embed="rId3" cstate="print"/>
          <a:srcRect/>
          <a:stretch>
            <a:fillRect/>
          </a:stretch>
        </p:blipFill>
        <p:spPr bwMode="auto">
          <a:xfrm>
            <a:off x="304800" y="762000"/>
            <a:ext cx="4191000" cy="5494867"/>
          </a:xfrm>
          <a:prstGeom prst="rect">
            <a:avLst/>
          </a:prstGeom>
          <a:noFill/>
          <a:ln w="28575">
            <a:solidFill>
              <a:srgbClr val="0070C0"/>
            </a:solidFill>
            <a:miter lim="800000"/>
            <a:headEnd/>
            <a:tailEnd/>
          </a:ln>
        </p:spPr>
      </p:pic>
      <p:pic>
        <p:nvPicPr>
          <p:cNvPr id="40962" name="Picture 2" descr="http://hangingtogether.org/wp-content/uploads/2014/02/HumanitesNumeriquescrop.jpg"/>
          <p:cNvPicPr>
            <a:picLocks noChangeAspect="1" noChangeArrowheads="1"/>
          </p:cNvPicPr>
          <p:nvPr/>
        </p:nvPicPr>
        <p:blipFill>
          <a:blip r:embed="rId4" cstate="print"/>
          <a:srcRect/>
          <a:stretch>
            <a:fillRect/>
          </a:stretch>
        </p:blipFill>
        <p:spPr bwMode="auto">
          <a:xfrm>
            <a:off x="4671646" y="1600200"/>
            <a:ext cx="4264338" cy="3124200"/>
          </a:xfrm>
          <a:prstGeom prst="rect">
            <a:avLst/>
          </a:prstGeom>
          <a:noFill/>
        </p:spPr>
      </p:pic>
      <p:sp>
        <p:nvSpPr>
          <p:cNvPr id="6" name="Rectangle 5"/>
          <p:cNvSpPr/>
          <p:nvPr/>
        </p:nvSpPr>
        <p:spPr>
          <a:xfrm>
            <a:off x="4724400" y="4800600"/>
            <a:ext cx="4191000" cy="307777"/>
          </a:xfrm>
          <a:prstGeom prst="rect">
            <a:avLst/>
          </a:prstGeom>
        </p:spPr>
        <p:txBody>
          <a:bodyPr wrap="square">
            <a:spAutoFit/>
          </a:bodyPr>
          <a:lstStyle/>
          <a:p>
            <a:r>
              <a:rPr lang="fr-FR" sz="1400" dirty="0" smtClean="0"/>
              <a:t>Humanités Numériques [</a:t>
            </a:r>
            <a:r>
              <a:rPr lang="fr-FR" sz="1400" dirty="0" err="1" smtClean="0"/>
              <a:t>crop</a:t>
            </a:r>
            <a:r>
              <a:rPr lang="fr-FR" sz="1400" dirty="0" smtClean="0"/>
              <a:t>] </a:t>
            </a:r>
            <a:r>
              <a:rPr lang="fr-FR" sz="1400" dirty="0" err="1" smtClean="0"/>
              <a:t>Calvinius</a:t>
            </a:r>
            <a:r>
              <a:rPr lang="fr-FR" sz="1400" dirty="0" smtClean="0"/>
              <a:t> CC BY-SA 3.0</a:t>
            </a:r>
            <a:endParaRPr lang="en-US" sz="1400" dirty="0"/>
          </a:p>
        </p:txBody>
      </p:sp>
      <p:sp>
        <p:nvSpPr>
          <p:cNvPr id="7" name="TextBox 6"/>
          <p:cNvSpPr txBox="1"/>
          <p:nvPr/>
        </p:nvSpPr>
        <p:spPr>
          <a:xfrm rot="20272437">
            <a:off x="2083240" y="2352909"/>
            <a:ext cx="1659429" cy="461665"/>
          </a:xfrm>
          <a:prstGeom prst="rect">
            <a:avLst/>
          </a:prstGeom>
          <a:noFill/>
        </p:spPr>
        <p:txBody>
          <a:bodyPr wrap="none" rtlCol="0">
            <a:spAutoFit/>
          </a:bodyPr>
          <a:lstStyle/>
          <a:p>
            <a:r>
              <a:rPr lang="en-US" sz="2400" b="1" dirty="0" smtClean="0">
                <a:solidFill>
                  <a:srgbClr val="C00000"/>
                </a:solidFill>
                <a:latin typeface="Bradley Hand ITC" pitchFamily="66" charset="0"/>
              </a:rPr>
              <a:t>Not always</a:t>
            </a:r>
            <a:endParaRPr lang="en-US" sz="2400" b="1" dirty="0">
              <a:solidFill>
                <a:srgbClr val="C00000"/>
              </a:solidFill>
              <a:latin typeface="Bradley Hand ITC" pitchFamily="66" charset="0"/>
            </a:endParaRPr>
          </a:p>
        </p:txBody>
      </p:sp>
      <p:sp>
        <p:nvSpPr>
          <p:cNvPr id="8" name="TextBox 7"/>
          <p:cNvSpPr txBox="1"/>
          <p:nvPr/>
        </p:nvSpPr>
        <p:spPr>
          <a:xfrm rot="764513">
            <a:off x="2315730" y="3308235"/>
            <a:ext cx="1720343" cy="461665"/>
          </a:xfrm>
          <a:prstGeom prst="rect">
            <a:avLst/>
          </a:prstGeom>
          <a:noFill/>
        </p:spPr>
        <p:txBody>
          <a:bodyPr wrap="none" rtlCol="0">
            <a:spAutoFit/>
          </a:bodyPr>
          <a:lstStyle/>
          <a:p>
            <a:r>
              <a:rPr lang="en-US" sz="2400" b="1" dirty="0" smtClean="0">
                <a:solidFill>
                  <a:srgbClr val="C00000"/>
                </a:solidFill>
                <a:latin typeface="Bradley Hand ITC" pitchFamily="66" charset="0"/>
              </a:rPr>
              <a:t>It depends…</a:t>
            </a:r>
            <a:endParaRPr lang="en-US" sz="2400" b="1" dirty="0">
              <a:solidFill>
                <a:srgbClr val="C00000"/>
              </a:solidFill>
              <a:latin typeface="Bradley Hand ITC"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Suggestions</a:t>
            </a:r>
            <a:endParaRPr lang="en-US" dirty="0"/>
          </a:p>
        </p:txBody>
      </p:sp>
      <p:sp>
        <p:nvSpPr>
          <p:cNvPr id="3" name="Content Placeholder 2"/>
          <p:cNvSpPr>
            <a:spLocks noGrp="1"/>
          </p:cNvSpPr>
          <p:nvPr>
            <p:ph idx="1"/>
          </p:nvPr>
        </p:nvSpPr>
        <p:spPr/>
        <p:txBody>
          <a:bodyPr/>
          <a:lstStyle/>
          <a:p>
            <a:r>
              <a:rPr lang="en-US" dirty="0" smtClean="0"/>
              <a:t>Learn from the DH researchers</a:t>
            </a:r>
          </a:p>
          <a:p>
            <a:r>
              <a:rPr lang="en-US" dirty="0" smtClean="0"/>
              <a:t>Consider other local resources</a:t>
            </a:r>
          </a:p>
          <a:p>
            <a:r>
              <a:rPr lang="en-US" dirty="0" smtClean="0"/>
              <a:t>Consider cross-institutional, interdisciplinary, national, or international resources</a:t>
            </a:r>
          </a:p>
          <a:p>
            <a:r>
              <a:rPr lang="en-US" dirty="0" smtClean="0"/>
              <a:t>Find out what researchers cherish</a:t>
            </a:r>
          </a:p>
          <a:p>
            <a:r>
              <a:rPr lang="en-US" dirty="0" smtClean="0"/>
              <a:t>Find out what researchers lack</a:t>
            </a:r>
          </a:p>
          <a:p>
            <a:r>
              <a:rPr lang="en-US" dirty="0" smtClean="0"/>
              <a:t>Find out what matters to researchers</a:t>
            </a:r>
          </a:p>
          <a:p>
            <a:r>
              <a:rPr lang="en-US" dirty="0" smtClean="0"/>
              <a:t>Then engage</a:t>
            </a:r>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5"/>
          <p:cNvPicPr>
            <a:picLocks noChangeAspect="1" noChangeArrowheads="1"/>
          </p:cNvPicPr>
          <p:nvPr/>
        </p:nvPicPr>
        <p:blipFill>
          <a:blip r:embed="rId3" cstate="print"/>
          <a:srcRect/>
          <a:stretch>
            <a:fillRect/>
          </a:stretch>
        </p:blipFill>
        <p:spPr bwMode="auto">
          <a:xfrm>
            <a:off x="0" y="0"/>
            <a:ext cx="9220200" cy="6861994"/>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6B3AA010-7757-41E0-A212-D41514C97AA5}" type="slidenum">
              <a:rPr lang="en-US" smtClean="0"/>
              <a:pPr/>
              <a:t>6</a:t>
            </a:fld>
            <a:endParaRPr lang="en-US" dirty="0"/>
          </a:p>
        </p:txBody>
      </p:sp>
      <p:sp>
        <p:nvSpPr>
          <p:cNvPr id="9" name="Oval 8"/>
          <p:cNvSpPr/>
          <p:nvPr/>
        </p:nvSpPr>
        <p:spPr>
          <a:xfrm>
            <a:off x="228600" y="1905000"/>
            <a:ext cx="381000" cy="3810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Elbow Connector 23"/>
          <p:cNvCxnSpPr/>
          <p:nvPr/>
        </p:nvCxnSpPr>
        <p:spPr>
          <a:xfrm rot="5400000" flipH="1" flipV="1">
            <a:off x="6743700" y="2171700"/>
            <a:ext cx="990600" cy="762000"/>
          </a:xfrm>
          <a:prstGeom prst="bentConnector3">
            <a:avLst>
              <a:gd name="adj1" fmla="val 50000"/>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858000" y="2057400"/>
            <a:ext cx="762000" cy="533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209800" y="2057400"/>
            <a:ext cx="533400" cy="1143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743200" y="2057400"/>
            <a:ext cx="304800" cy="762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2971800" y="1828800"/>
            <a:ext cx="76200" cy="3048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971800" y="1676400"/>
            <a:ext cx="1066800" cy="152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2895600" y="1295400"/>
            <a:ext cx="1143000" cy="381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895600" y="1143000"/>
            <a:ext cx="1752600" cy="152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648200" y="1143000"/>
            <a:ext cx="533400" cy="1295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3657600" y="2057400"/>
            <a:ext cx="1524000" cy="381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657600" y="2057400"/>
            <a:ext cx="1295400" cy="762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1600200" y="1828800"/>
            <a:ext cx="609600" cy="1371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600200" y="1828800"/>
            <a:ext cx="685800" cy="2286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1066800" y="3124200"/>
            <a:ext cx="1219200" cy="990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066800" y="3124200"/>
            <a:ext cx="762000" cy="16002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990600" y="4724400"/>
            <a:ext cx="838200" cy="990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pic>
        <p:nvPicPr>
          <p:cNvPr id="1031" name="Picture 7"/>
          <p:cNvPicPr>
            <a:picLocks noChangeAspect="1" noChangeArrowheads="1"/>
          </p:cNvPicPr>
          <p:nvPr/>
        </p:nvPicPr>
        <p:blipFill>
          <a:blip r:embed="rId4" cstate="print"/>
          <a:srcRect/>
          <a:stretch>
            <a:fillRect/>
          </a:stretch>
        </p:blipFill>
        <p:spPr bwMode="auto">
          <a:xfrm>
            <a:off x="4953000" y="3505200"/>
            <a:ext cx="2847975" cy="2552700"/>
          </a:xfrm>
          <a:prstGeom prst="rect">
            <a:avLst/>
          </a:prstGeom>
          <a:noFill/>
          <a:ln w="9525">
            <a:noFill/>
            <a:miter lim="800000"/>
            <a:headEnd/>
            <a:tailEnd/>
          </a:ln>
        </p:spPr>
      </p:pic>
      <p:pic>
        <p:nvPicPr>
          <p:cNvPr id="1033" name="Picture 9"/>
          <p:cNvPicPr>
            <a:picLocks noChangeAspect="1" noChangeArrowheads="1"/>
          </p:cNvPicPr>
          <p:nvPr/>
        </p:nvPicPr>
        <p:blipFill>
          <a:blip r:embed="rId5" cstate="print"/>
          <a:srcRect/>
          <a:stretch>
            <a:fillRect/>
          </a:stretch>
        </p:blipFill>
        <p:spPr bwMode="auto">
          <a:xfrm rot="5400000">
            <a:off x="5776912" y="5462587"/>
            <a:ext cx="1028700" cy="695325"/>
          </a:xfrm>
          <a:prstGeom prst="rect">
            <a:avLst/>
          </a:prstGeom>
          <a:noFill/>
          <a:ln w="9525">
            <a:noFill/>
            <a:miter lim="800000"/>
            <a:headEnd/>
            <a:tailEnd/>
          </a:ln>
        </p:spPr>
      </p:pic>
      <p:cxnSp>
        <p:nvCxnSpPr>
          <p:cNvPr id="27" name="Straight Connector 26"/>
          <p:cNvCxnSpPr/>
          <p:nvPr/>
        </p:nvCxnSpPr>
        <p:spPr>
          <a:xfrm>
            <a:off x="990600" y="5715000"/>
            <a:ext cx="1981200" cy="228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2514600" y="4572000"/>
            <a:ext cx="457200" cy="1371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514600" y="3657600"/>
            <a:ext cx="2438400" cy="914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590800" y="3505200"/>
            <a:ext cx="2362200" cy="152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590800" y="2819400"/>
            <a:ext cx="2362200" cy="6858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657600" y="6550223"/>
            <a:ext cx="5486400" cy="307777"/>
          </a:xfrm>
          <a:prstGeom prst="rect">
            <a:avLst/>
          </a:prstGeom>
        </p:spPr>
        <p:txBody>
          <a:bodyPr wrap="square">
            <a:spAutoFit/>
          </a:bodyPr>
          <a:lstStyle/>
          <a:p>
            <a:r>
              <a:rPr lang="fr-FR" sz="1400" dirty="0" smtClean="0">
                <a:solidFill>
                  <a:schemeClr val="bg1"/>
                </a:solidFill>
              </a:rPr>
              <a:t>Omicron² du Cygne. Photo Serge </a:t>
            </a:r>
            <a:r>
              <a:rPr lang="fr-FR" sz="1400" dirty="0" err="1" smtClean="0">
                <a:solidFill>
                  <a:schemeClr val="bg1"/>
                </a:solidFill>
              </a:rPr>
              <a:t>Corrotte</a:t>
            </a:r>
            <a:r>
              <a:rPr lang="fr-FR" sz="1400" dirty="0" smtClean="0">
                <a:solidFill>
                  <a:schemeClr val="bg1"/>
                </a:solidFill>
              </a:rPr>
              <a:t>, </a:t>
            </a:r>
            <a:r>
              <a:rPr lang="en-US" sz="1400" dirty="0" smtClean="0">
                <a:solidFill>
                  <a:schemeClr val="bg1"/>
                </a:solidFill>
              </a:rPr>
              <a:t>Egres73</a:t>
            </a:r>
            <a:r>
              <a:rPr lang="fr-FR" sz="1400" dirty="0" smtClean="0">
                <a:solidFill>
                  <a:schemeClr val="bg1"/>
                </a:solidFill>
              </a:rPr>
              <a:t> [</a:t>
            </a:r>
            <a:r>
              <a:rPr lang="fr-FR" sz="1400" dirty="0" err="1" smtClean="0">
                <a:solidFill>
                  <a:schemeClr val="bg1"/>
                </a:solidFill>
              </a:rPr>
              <a:t>adapted</a:t>
            </a:r>
            <a:r>
              <a:rPr lang="fr-FR" sz="1400" dirty="0" smtClean="0">
                <a:solidFill>
                  <a:schemeClr val="bg1"/>
                </a:solidFill>
              </a:rPr>
              <a:t>] CC BY-SA</a:t>
            </a:r>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7</a:t>
            </a:fld>
            <a:endParaRPr lang="en-US" dirty="0"/>
          </a:p>
        </p:txBody>
      </p:sp>
      <p:pic>
        <p:nvPicPr>
          <p:cNvPr id="65538" name="Picture 2"/>
          <p:cNvPicPr>
            <a:picLocks noChangeAspect="1" noChangeArrowheads="1"/>
          </p:cNvPicPr>
          <p:nvPr/>
        </p:nvPicPr>
        <p:blipFill>
          <a:blip r:embed="rId3" cstate="print"/>
          <a:srcRect b="25181"/>
          <a:stretch>
            <a:fillRect/>
          </a:stretch>
        </p:blipFill>
        <p:spPr bwMode="auto">
          <a:xfrm>
            <a:off x="0" y="3733800"/>
            <a:ext cx="9144000" cy="3124200"/>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srcRect l="1235" t="5705"/>
          <a:stretch>
            <a:fillRect/>
          </a:stretch>
        </p:blipFill>
        <p:spPr bwMode="auto">
          <a:xfrm>
            <a:off x="4572000" y="0"/>
            <a:ext cx="4572000" cy="4121812"/>
          </a:xfrm>
          <a:prstGeom prst="rect">
            <a:avLst/>
          </a:prstGeom>
          <a:noFill/>
          <a:ln w="28575">
            <a:solidFill>
              <a:schemeClr val="tx1"/>
            </a:solidFill>
            <a:miter lim="800000"/>
            <a:headEnd/>
            <a:tailEnd/>
          </a:ln>
        </p:spPr>
      </p:pic>
      <p:pic>
        <p:nvPicPr>
          <p:cNvPr id="37892" name="Picture 4"/>
          <p:cNvPicPr>
            <a:picLocks noChangeAspect="1" noChangeArrowheads="1"/>
          </p:cNvPicPr>
          <p:nvPr/>
        </p:nvPicPr>
        <p:blipFill>
          <a:blip r:embed="rId5" cstate="print"/>
          <a:srcRect/>
          <a:stretch>
            <a:fillRect/>
          </a:stretch>
        </p:blipFill>
        <p:spPr bwMode="auto">
          <a:xfrm>
            <a:off x="0" y="457200"/>
            <a:ext cx="4524157" cy="3276600"/>
          </a:xfrm>
          <a:prstGeom prst="rect">
            <a:avLst/>
          </a:prstGeom>
          <a:noFill/>
          <a:ln w="28575">
            <a:solidFill>
              <a:schemeClr val="tx1"/>
            </a:solidFill>
            <a:miter lim="800000"/>
            <a:headEnd/>
            <a:tailEnd/>
          </a:ln>
        </p:spPr>
      </p:pic>
      <p:pic>
        <p:nvPicPr>
          <p:cNvPr id="37893" name="Picture 5"/>
          <p:cNvPicPr>
            <a:picLocks noChangeAspect="1" noChangeArrowheads="1"/>
          </p:cNvPicPr>
          <p:nvPr/>
        </p:nvPicPr>
        <p:blipFill>
          <a:blip r:embed="rId6" cstate="print"/>
          <a:srcRect/>
          <a:stretch>
            <a:fillRect/>
          </a:stretch>
        </p:blipFill>
        <p:spPr bwMode="auto">
          <a:xfrm>
            <a:off x="0" y="0"/>
            <a:ext cx="4572000" cy="490538"/>
          </a:xfrm>
          <a:prstGeom prst="rect">
            <a:avLst/>
          </a:prstGeom>
          <a:noFill/>
          <a:ln w="9525">
            <a:noFill/>
            <a:miter lim="800000"/>
            <a:headEnd/>
            <a:tailEnd/>
          </a:ln>
        </p:spPr>
      </p:pic>
      <p:sp>
        <p:nvSpPr>
          <p:cNvPr id="12" name="Rectangle 11"/>
          <p:cNvSpPr/>
          <p:nvPr/>
        </p:nvSpPr>
        <p:spPr>
          <a:xfrm>
            <a:off x="1066800" y="0"/>
            <a:ext cx="3733800" cy="4572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066800" y="-76200"/>
            <a:ext cx="3962400" cy="609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Arial"/>
                <a:ea typeface="Open Sans Semibold" pitchFamily="34" charset="0"/>
                <a:cs typeface="Arial"/>
              </a:rPr>
              <a:t>Virtual DH centers</a:t>
            </a:r>
            <a:endParaRPr kumimoji="0" lang="en-US" sz="3200" b="1" i="0" u="none" strike="noStrike" kern="1200" cap="none" spc="0" normalizeH="0" baseline="0" noProof="0" dirty="0">
              <a:ln>
                <a:noFill/>
              </a:ln>
              <a:solidFill>
                <a:schemeClr val="bg1"/>
              </a:solidFill>
              <a:effectLst/>
              <a:uLnTx/>
              <a:uFillTx/>
              <a:latin typeface="Arial"/>
              <a:ea typeface="Open Sans Semibold" pitchFamily="34" charset="0"/>
              <a:cs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8</a:t>
            </a:fld>
            <a:endParaRPr lang="en-US" dirty="0"/>
          </a:p>
        </p:txBody>
      </p:sp>
      <p:pic>
        <p:nvPicPr>
          <p:cNvPr id="5122" name="Picture 2" descr="Vis Wall"/>
          <p:cNvPicPr>
            <a:picLocks noChangeAspect="1" noChangeArrowheads="1"/>
          </p:cNvPicPr>
          <p:nvPr/>
        </p:nvPicPr>
        <p:blipFill>
          <a:blip r:embed="rId3" cstate="print">
            <a:lum bright="10000" contrast="-10000"/>
          </a:blip>
          <a:srcRect/>
          <a:stretch>
            <a:fillRect/>
          </a:stretch>
        </p:blipFill>
        <p:spPr bwMode="auto">
          <a:xfrm>
            <a:off x="304800" y="3200400"/>
            <a:ext cx="4391167" cy="2971800"/>
          </a:xfrm>
          <a:prstGeom prst="rect">
            <a:avLst/>
          </a:prstGeom>
          <a:noFill/>
        </p:spPr>
      </p:pic>
      <p:pic>
        <p:nvPicPr>
          <p:cNvPr id="5124" name="Picture 4" descr="https://its.unc.edu/files/2012/03/P1010129.jpg"/>
          <p:cNvPicPr>
            <a:picLocks noChangeAspect="1" noChangeArrowheads="1"/>
          </p:cNvPicPr>
          <p:nvPr/>
        </p:nvPicPr>
        <p:blipFill>
          <a:blip r:embed="rId4" cstate="print"/>
          <a:srcRect/>
          <a:stretch>
            <a:fillRect/>
          </a:stretch>
        </p:blipFill>
        <p:spPr bwMode="auto">
          <a:xfrm>
            <a:off x="4419600" y="1638300"/>
            <a:ext cx="4724400" cy="3543300"/>
          </a:xfrm>
          <a:prstGeom prst="rect">
            <a:avLst/>
          </a:prstGeom>
          <a:noFill/>
        </p:spPr>
      </p:pic>
      <p:pic>
        <p:nvPicPr>
          <p:cNvPr id="5128" name="Picture 8" descr="http://president.richmond.edu/_common_KP3/images/president/secondary/ayers/scholarship/digital-scholarship/digital-scholarship.jpg"/>
          <p:cNvPicPr>
            <a:picLocks noChangeAspect="1" noChangeArrowheads="1"/>
          </p:cNvPicPr>
          <p:nvPr/>
        </p:nvPicPr>
        <p:blipFill>
          <a:blip r:embed="rId5" cstate="print"/>
          <a:srcRect/>
          <a:stretch>
            <a:fillRect/>
          </a:stretch>
        </p:blipFill>
        <p:spPr bwMode="auto">
          <a:xfrm>
            <a:off x="228600" y="1323975"/>
            <a:ext cx="4724400" cy="1190625"/>
          </a:xfrm>
          <a:prstGeom prst="rect">
            <a:avLst/>
          </a:prstGeom>
          <a:noFill/>
        </p:spPr>
      </p:pic>
      <p:sp>
        <p:nvSpPr>
          <p:cNvPr id="7" name="Title 1"/>
          <p:cNvSpPr txBox="1">
            <a:spLocks/>
          </p:cNvSpPr>
          <p:nvPr/>
        </p:nvSpPr>
        <p:spPr>
          <a:xfrm>
            <a:off x="457200" y="274638"/>
            <a:ext cx="82296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Arial"/>
                <a:ea typeface="Open Sans Semibold" pitchFamily="34" charset="0"/>
                <a:cs typeface="Arial"/>
              </a:rPr>
              <a:t>From virtual</a:t>
            </a:r>
            <a:r>
              <a:rPr kumimoji="0" lang="en-US" sz="4000" b="1" i="0" u="none" strike="noStrike" kern="1200" cap="none" spc="0" normalizeH="0" noProof="0" dirty="0" smtClean="0">
                <a:ln>
                  <a:noFill/>
                </a:ln>
                <a:solidFill>
                  <a:schemeClr val="tx1"/>
                </a:solidFill>
                <a:effectLst/>
                <a:uLnTx/>
                <a:uFillTx/>
                <a:latin typeface="Arial"/>
                <a:ea typeface="Open Sans Semibold" pitchFamily="34" charset="0"/>
                <a:cs typeface="Arial"/>
              </a:rPr>
              <a:t> to tangible</a:t>
            </a:r>
            <a:endParaRPr kumimoji="0" lang="en-US" sz="4000" b="1" i="0" u="none" strike="noStrike" kern="1200" cap="none" spc="0" normalizeH="0" baseline="0" noProof="0" dirty="0">
              <a:ln>
                <a:noFill/>
              </a:ln>
              <a:solidFill>
                <a:schemeClr val="tx1"/>
              </a:solidFill>
              <a:effectLst/>
              <a:uLnTx/>
              <a:uFillTx/>
              <a:latin typeface="Arial"/>
              <a:ea typeface="Open Sans Semibold" pitchFamily="34" charset="0"/>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Metadata</a:t>
            </a:r>
            <a:endParaRPr lang="en-US" dirty="0"/>
          </a:p>
        </p:txBody>
      </p:sp>
      <p:sp>
        <p:nvSpPr>
          <p:cNvPr id="4" name="Slide Number Placeholder 3"/>
          <p:cNvSpPr>
            <a:spLocks noGrp="1"/>
          </p:cNvSpPr>
          <p:nvPr>
            <p:ph type="sldNum" sz="quarter" idx="12"/>
          </p:nvPr>
        </p:nvSpPr>
        <p:spPr>
          <a:xfrm>
            <a:off x="6553200" y="6051550"/>
            <a:ext cx="2133600" cy="365125"/>
          </a:xfrm>
        </p:spPr>
        <p:txBody>
          <a:bodyPr/>
          <a:lstStyle/>
          <a:p>
            <a:fld id="{6B3AA010-7757-41E0-A212-D41514C97AA5}" type="slidenum">
              <a:rPr lang="en-US" smtClean="0"/>
              <a:pPr/>
              <a:t>9</a:t>
            </a:fld>
            <a:endParaRPr lang="en-US"/>
          </a:p>
        </p:txBody>
      </p:sp>
      <p:pic>
        <p:nvPicPr>
          <p:cNvPr id="63494" name="Picture 6" descr="http://llt.msu.edu/vol4num1/onthenet/homepg.jpg"/>
          <p:cNvPicPr>
            <a:picLocks noChangeAspect="1" noChangeArrowheads="1"/>
          </p:cNvPicPr>
          <p:nvPr/>
        </p:nvPicPr>
        <p:blipFill>
          <a:blip r:embed="rId3" cstate="print"/>
          <a:srcRect r="28184" b="7285"/>
          <a:stretch>
            <a:fillRect/>
          </a:stretch>
        </p:blipFill>
        <p:spPr bwMode="auto">
          <a:xfrm>
            <a:off x="533400" y="2514600"/>
            <a:ext cx="2819400" cy="2294860"/>
          </a:xfrm>
          <a:prstGeom prst="rect">
            <a:avLst/>
          </a:prstGeom>
          <a:noFill/>
        </p:spPr>
      </p:pic>
      <p:pic>
        <p:nvPicPr>
          <p:cNvPr id="63498" name="Picture 10" descr="http://www.digitalmeetsculture.net/wp-content/uploads/2012/02/Perseus-Digital-Library1.jpg"/>
          <p:cNvPicPr>
            <a:picLocks noChangeAspect="1" noChangeArrowheads="1"/>
          </p:cNvPicPr>
          <p:nvPr/>
        </p:nvPicPr>
        <p:blipFill>
          <a:blip r:embed="rId4" cstate="print"/>
          <a:srcRect t="10000" r="2841" b="25000"/>
          <a:stretch>
            <a:fillRect/>
          </a:stretch>
        </p:blipFill>
        <p:spPr bwMode="auto">
          <a:xfrm>
            <a:off x="304800" y="1600200"/>
            <a:ext cx="3165231" cy="914400"/>
          </a:xfrm>
          <a:prstGeom prst="rect">
            <a:avLst/>
          </a:prstGeom>
          <a:noFill/>
        </p:spPr>
      </p:pic>
      <p:pic>
        <p:nvPicPr>
          <p:cNvPr id="63500" name="Picture 12"/>
          <p:cNvPicPr>
            <a:picLocks noChangeAspect="1" noChangeArrowheads="1"/>
          </p:cNvPicPr>
          <p:nvPr/>
        </p:nvPicPr>
        <p:blipFill>
          <a:blip r:embed="rId5" cstate="print"/>
          <a:srcRect/>
          <a:stretch>
            <a:fillRect/>
          </a:stretch>
        </p:blipFill>
        <p:spPr bwMode="auto">
          <a:xfrm>
            <a:off x="5638800" y="4953000"/>
            <a:ext cx="1628775" cy="1484734"/>
          </a:xfrm>
          <a:prstGeom prst="rect">
            <a:avLst/>
          </a:prstGeom>
          <a:noFill/>
          <a:ln w="9525">
            <a:noFill/>
            <a:miter lim="800000"/>
            <a:headEnd/>
            <a:tailEnd/>
          </a:ln>
        </p:spPr>
      </p:pic>
      <p:pic>
        <p:nvPicPr>
          <p:cNvPr id="63502" name="Picture 14" descr="Main Image"/>
          <p:cNvPicPr>
            <a:picLocks noChangeAspect="1" noChangeArrowheads="1"/>
          </p:cNvPicPr>
          <p:nvPr/>
        </p:nvPicPr>
        <p:blipFill>
          <a:blip r:embed="rId6" cstate="print"/>
          <a:srcRect/>
          <a:stretch>
            <a:fillRect/>
          </a:stretch>
        </p:blipFill>
        <p:spPr bwMode="auto">
          <a:xfrm>
            <a:off x="5105400" y="3810000"/>
            <a:ext cx="3385312" cy="1066800"/>
          </a:xfrm>
          <a:prstGeom prst="rect">
            <a:avLst/>
          </a:prstGeom>
          <a:noFill/>
        </p:spPr>
      </p:pic>
      <p:pic>
        <p:nvPicPr>
          <p:cNvPr id="63503" name="Picture 15"/>
          <p:cNvPicPr>
            <a:picLocks noChangeAspect="1" noChangeArrowheads="1"/>
          </p:cNvPicPr>
          <p:nvPr/>
        </p:nvPicPr>
        <p:blipFill>
          <a:blip r:embed="rId7" cstate="print"/>
          <a:srcRect/>
          <a:stretch>
            <a:fillRect/>
          </a:stretch>
        </p:blipFill>
        <p:spPr bwMode="auto">
          <a:xfrm>
            <a:off x="6172200" y="1219200"/>
            <a:ext cx="2676525" cy="657225"/>
          </a:xfrm>
          <a:prstGeom prst="rect">
            <a:avLst/>
          </a:prstGeom>
          <a:noFill/>
          <a:ln w="9525">
            <a:noFill/>
            <a:miter lim="800000"/>
            <a:headEnd/>
            <a:tailEnd/>
          </a:ln>
        </p:spPr>
      </p:pic>
      <p:pic>
        <p:nvPicPr>
          <p:cNvPr id="63506" name="Picture 18"/>
          <p:cNvPicPr>
            <a:picLocks noChangeAspect="1" noChangeArrowheads="1"/>
          </p:cNvPicPr>
          <p:nvPr/>
        </p:nvPicPr>
        <p:blipFill>
          <a:blip r:embed="rId8" cstate="print"/>
          <a:srcRect/>
          <a:stretch>
            <a:fillRect/>
          </a:stretch>
        </p:blipFill>
        <p:spPr bwMode="auto">
          <a:xfrm>
            <a:off x="4038600" y="990600"/>
            <a:ext cx="2152650" cy="221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CLC-Research-Template-2014">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OCLC-Research-Template-2014</Template>
  <TotalTime>18276</TotalTime>
  <Words>3056</Words>
  <Application>Microsoft Office PowerPoint</Application>
  <PresentationFormat>On-screen Show (4:3)</PresentationFormat>
  <Paragraphs>307</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Open Sans</vt:lpstr>
      <vt:lpstr>Open Sans Semibold</vt:lpstr>
      <vt:lpstr>Times New Roman</vt:lpstr>
      <vt:lpstr>Bodoni MT Black</vt:lpstr>
      <vt:lpstr>Bradley Hand ITC</vt:lpstr>
      <vt:lpstr>Wingdings</vt:lpstr>
      <vt:lpstr>Calibri</vt:lpstr>
      <vt:lpstr>OCLC-Research-Template-2014</vt:lpstr>
      <vt:lpstr>Digital Humanities and Libraries</vt:lpstr>
      <vt:lpstr>Slide 2</vt:lpstr>
      <vt:lpstr>Immersion</vt:lpstr>
      <vt:lpstr>Slide 4</vt:lpstr>
      <vt:lpstr>Suggestions</vt:lpstr>
      <vt:lpstr>Slide 6</vt:lpstr>
      <vt:lpstr>Slide 7</vt:lpstr>
      <vt:lpstr>Slide 8</vt:lpstr>
      <vt:lpstr>Metadata</vt:lpstr>
      <vt:lpstr>Visualization</vt:lpstr>
      <vt:lpstr>Preservation</vt:lpstr>
      <vt:lpstr>Slide 12</vt:lpstr>
      <vt:lpstr>Staffing</vt:lpstr>
      <vt:lpstr>So is it about DH centers?</vt:lpstr>
      <vt:lpstr>Collaborative centers</vt:lpstr>
      <vt:lpstr>Reaction to the essay </vt:lpstr>
      <vt:lpstr>Other voices </vt:lpstr>
      <vt:lpstr>Push and Pull</vt:lpstr>
      <vt:lpstr>Slide 19</vt:lpstr>
      <vt:lpstr>Image Sources</vt:lpstr>
      <vt:lpstr>A range of possible ways to engage</vt:lpstr>
      <vt:lpstr>Beyond the ordinary</vt:lpstr>
      <vt:lpstr>Slide 23</vt:lpstr>
      <vt:lpstr>Slide 24</vt:lpstr>
    </vt:vector>
  </TitlesOfParts>
  <Company>OCLC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Humanities and Libraries: A constellation of Engagement</dc:title>
  <dc:creator>Ricky Erway</dc:creator>
  <cp:lastModifiedBy>Windows User</cp:lastModifiedBy>
  <cp:revision>31</cp:revision>
  <dcterms:created xsi:type="dcterms:W3CDTF">2014-05-02T20:12:08Z</dcterms:created>
  <dcterms:modified xsi:type="dcterms:W3CDTF">2014-06-27T11:34:13Z</dcterms:modified>
</cp:coreProperties>
</file>