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Default Extension="tiff" ContentType="image/tif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6" r:id="rId4"/>
    <p:sldMasterId id="2147483718" r:id="rId5"/>
    <p:sldMasterId id="2147483742" r:id="rId6"/>
    <p:sldMasterId id="2147483756" r:id="rId7"/>
    <p:sldMasterId id="2147483780" r:id="rId8"/>
    <p:sldMasterId id="2147483792" r:id="rId9"/>
    <p:sldMasterId id="2147483804" r:id="rId10"/>
  </p:sldMasterIdLst>
  <p:notesMasterIdLst>
    <p:notesMasterId r:id="rId56"/>
  </p:notesMasterIdLst>
  <p:sldIdLst>
    <p:sldId id="256" r:id="rId11"/>
    <p:sldId id="261" r:id="rId12"/>
    <p:sldId id="263" r:id="rId13"/>
    <p:sldId id="264" r:id="rId14"/>
    <p:sldId id="257" r:id="rId15"/>
    <p:sldId id="282" r:id="rId16"/>
    <p:sldId id="283" r:id="rId17"/>
    <p:sldId id="286" r:id="rId18"/>
    <p:sldId id="284" r:id="rId19"/>
    <p:sldId id="265" r:id="rId20"/>
    <p:sldId id="288" r:id="rId21"/>
    <p:sldId id="290" r:id="rId22"/>
    <p:sldId id="266" r:id="rId23"/>
    <p:sldId id="291" r:id="rId24"/>
    <p:sldId id="267" r:id="rId25"/>
    <p:sldId id="292" r:id="rId26"/>
    <p:sldId id="294" r:id="rId27"/>
    <p:sldId id="298" r:id="rId28"/>
    <p:sldId id="268" r:id="rId29"/>
    <p:sldId id="299" r:id="rId30"/>
    <p:sldId id="300" r:id="rId31"/>
    <p:sldId id="269" r:id="rId32"/>
    <p:sldId id="302" r:id="rId33"/>
    <p:sldId id="303" r:id="rId34"/>
    <p:sldId id="304" r:id="rId35"/>
    <p:sldId id="305" r:id="rId36"/>
    <p:sldId id="314" r:id="rId37"/>
    <p:sldId id="271" r:id="rId38"/>
    <p:sldId id="274" r:id="rId39"/>
    <p:sldId id="278" r:id="rId40"/>
    <p:sldId id="279" r:id="rId41"/>
    <p:sldId id="280" r:id="rId42"/>
    <p:sldId id="281" r:id="rId43"/>
    <p:sldId id="276" r:id="rId44"/>
    <p:sldId id="277" r:id="rId45"/>
    <p:sldId id="258" r:id="rId46"/>
    <p:sldId id="315" r:id="rId47"/>
    <p:sldId id="322" r:id="rId48"/>
    <p:sldId id="321" r:id="rId49"/>
    <p:sldId id="318" r:id="rId50"/>
    <p:sldId id="320" r:id="rId51"/>
    <p:sldId id="270" r:id="rId52"/>
    <p:sldId id="273" r:id="rId53"/>
    <p:sldId id="272" r:id="rId54"/>
    <p:sldId id="310" r:id="rId5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64" autoAdjust="0"/>
  </p:normalViewPr>
  <p:slideViewPr>
    <p:cSldViewPr>
      <p:cViewPr varScale="1">
        <p:scale>
          <a:sx n="90" d="100"/>
          <a:sy n="90" d="100"/>
        </p:scale>
        <p:origin x="-2232" y="-36"/>
      </p:cViewPr>
      <p:guideLst>
        <p:guide orient="horz" pos="2160"/>
        <p:guide pos="2880"/>
      </p:guideLst>
    </p:cSldViewPr>
  </p:slideViewPr>
  <p:notesTextViewPr>
    <p:cViewPr>
      <p:scale>
        <a:sx n="1" d="1"/>
        <a:sy n="1" d="1"/>
      </p:scale>
      <p:origin x="0" y="0"/>
    </p:cViewPr>
  </p:notesTextViewPr>
  <p:sorterViewPr>
    <p:cViewPr>
      <p:scale>
        <a:sx n="100" d="100"/>
        <a:sy n="100" d="100"/>
      </p:scale>
      <p:origin x="0" y="133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OSUCIC\osu\osu.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OSUCIC\osu\os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otX val="30"/>
      <c:perspective val="30"/>
    </c:view3D>
    <c:plotArea>
      <c:layout/>
      <c:pie3DChart>
        <c:varyColors val="1"/>
        <c:ser>
          <c:idx val="0"/>
          <c:order val="0"/>
          <c:explosion val="25"/>
          <c:dPt>
            <c:idx val="0"/>
            <c:spPr>
              <a:ln w="190500">
                <a:solidFill>
                  <a:srgbClr val="C00000"/>
                </a:solidFill>
              </a:ln>
            </c:spPr>
          </c:dPt>
          <c:dPt>
            <c:idx val="3"/>
            <c:spPr>
              <a:ln w="190500">
                <a:solidFill>
                  <a:srgbClr val="C00000"/>
                </a:solidFill>
              </a:ln>
            </c:spPr>
          </c:dPt>
          <c:val>
            <c:numRef>
              <c:f>CIC!$F$1:$F$4</c:f>
              <c:numCache>
                <c:formatCode>General</c:formatCode>
                <c:ptCount val="4"/>
                <c:pt idx="0">
                  <c:v>1013356</c:v>
                </c:pt>
                <c:pt idx="1">
                  <c:v>819337</c:v>
                </c:pt>
                <c:pt idx="2">
                  <c:v>476715</c:v>
                </c:pt>
                <c:pt idx="3">
                  <c:v>379616</c:v>
                </c:pt>
              </c:numCache>
            </c:numRef>
          </c:val>
        </c:ser>
      </c:pie3D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v>Rare</c:v>
          </c:tx>
          <c:cat>
            <c:strRef>
              <c:f>PubDates!$I$2:$I$20</c:f>
              <c:strCache>
                <c:ptCount val="19"/>
                <c:pt idx="0">
                  <c:v>pre1850</c:v>
                </c:pt>
                <c:pt idx="1">
                  <c:v>1850</c:v>
                </c:pt>
                <c:pt idx="2">
                  <c:v>1860</c:v>
                </c:pt>
                <c:pt idx="3">
                  <c:v>1870</c:v>
                </c:pt>
                <c:pt idx="4">
                  <c:v>1880</c:v>
                </c:pt>
                <c:pt idx="5">
                  <c:v>1890</c:v>
                </c:pt>
                <c:pt idx="6">
                  <c:v>1900</c:v>
                </c:pt>
                <c:pt idx="7">
                  <c:v>1910</c:v>
                </c:pt>
                <c:pt idx="8">
                  <c:v>1920</c:v>
                </c:pt>
                <c:pt idx="9">
                  <c:v>1930</c:v>
                </c:pt>
                <c:pt idx="10">
                  <c:v>1940</c:v>
                </c:pt>
                <c:pt idx="11">
                  <c:v>1950</c:v>
                </c:pt>
                <c:pt idx="12">
                  <c:v>1960</c:v>
                </c:pt>
                <c:pt idx="13">
                  <c:v>1970</c:v>
                </c:pt>
                <c:pt idx="14">
                  <c:v>1980</c:v>
                </c:pt>
                <c:pt idx="15">
                  <c:v>1990</c:v>
                </c:pt>
                <c:pt idx="16">
                  <c:v>2000</c:v>
                </c:pt>
                <c:pt idx="17">
                  <c:v>2010</c:v>
                </c:pt>
                <c:pt idx="18">
                  <c:v>unknown</c:v>
                </c:pt>
              </c:strCache>
            </c:strRef>
          </c:cat>
          <c:val>
            <c:numRef>
              <c:f>PubDates!$J$2:$J$20</c:f>
              <c:numCache>
                <c:formatCode>0.00</c:formatCode>
                <c:ptCount val="19"/>
                <c:pt idx="0">
                  <c:v>2.3017577238403881E-2</c:v>
                </c:pt>
                <c:pt idx="1">
                  <c:v>5.0110721207552106E-3</c:v>
                </c:pt>
                <c:pt idx="2">
                  <c:v>5.0702813226546593E-3</c:v>
                </c:pt>
                <c:pt idx="3">
                  <c:v>6.6462329132111848E-3</c:v>
                </c:pt>
                <c:pt idx="4">
                  <c:v>1.1467835587888225E-2</c:v>
                </c:pt>
                <c:pt idx="5">
                  <c:v>1.7302902435077115E-2</c:v>
                </c:pt>
                <c:pt idx="6">
                  <c:v>2.363828703831625E-2</c:v>
                </c:pt>
                <c:pt idx="7">
                  <c:v>2.7080315308736627E-2</c:v>
                </c:pt>
                <c:pt idx="8">
                  <c:v>3.4057132932552824E-2</c:v>
                </c:pt>
                <c:pt idx="9">
                  <c:v>3.7969874358073606E-2</c:v>
                </c:pt>
                <c:pt idx="10">
                  <c:v>3.9765886815689648E-2</c:v>
                </c:pt>
                <c:pt idx="11">
                  <c:v>5.0067301126159022E-2</c:v>
                </c:pt>
                <c:pt idx="12">
                  <c:v>9.7487950927413469E-2</c:v>
                </c:pt>
                <c:pt idx="13">
                  <c:v>0.12876817229088297</c:v>
                </c:pt>
                <c:pt idx="14">
                  <c:v>0.13683937332980708</c:v>
                </c:pt>
                <c:pt idx="15">
                  <c:v>0.16063851203328317</c:v>
                </c:pt>
                <c:pt idx="16">
                  <c:v>0.13830480107681803</c:v>
                </c:pt>
                <c:pt idx="17">
                  <c:v>2.7694117368427435E-2</c:v>
                </c:pt>
                <c:pt idx="18">
                  <c:v>2.9172373775849858E-2</c:v>
                </c:pt>
              </c:numCache>
            </c:numRef>
          </c:val>
        </c:ser>
        <c:ser>
          <c:idx val="1"/>
          <c:order val="1"/>
          <c:tx>
            <c:v>Core</c:v>
          </c:tx>
          <c:cat>
            <c:strRef>
              <c:f>PubDates!$I$2:$I$20</c:f>
              <c:strCache>
                <c:ptCount val="19"/>
                <c:pt idx="0">
                  <c:v>pre1850</c:v>
                </c:pt>
                <c:pt idx="1">
                  <c:v>1850</c:v>
                </c:pt>
                <c:pt idx="2">
                  <c:v>1860</c:v>
                </c:pt>
                <c:pt idx="3">
                  <c:v>1870</c:v>
                </c:pt>
                <c:pt idx="4">
                  <c:v>1880</c:v>
                </c:pt>
                <c:pt idx="5">
                  <c:v>1890</c:v>
                </c:pt>
                <c:pt idx="6">
                  <c:v>1900</c:v>
                </c:pt>
                <c:pt idx="7">
                  <c:v>1910</c:v>
                </c:pt>
                <c:pt idx="8">
                  <c:v>1920</c:v>
                </c:pt>
                <c:pt idx="9">
                  <c:v>1930</c:v>
                </c:pt>
                <c:pt idx="10">
                  <c:v>1940</c:v>
                </c:pt>
                <c:pt idx="11">
                  <c:v>1950</c:v>
                </c:pt>
                <c:pt idx="12">
                  <c:v>1960</c:v>
                </c:pt>
                <c:pt idx="13">
                  <c:v>1970</c:v>
                </c:pt>
                <c:pt idx="14">
                  <c:v>1980</c:v>
                </c:pt>
                <c:pt idx="15">
                  <c:v>1990</c:v>
                </c:pt>
                <c:pt idx="16">
                  <c:v>2000</c:v>
                </c:pt>
                <c:pt idx="17">
                  <c:v>2010</c:v>
                </c:pt>
                <c:pt idx="18">
                  <c:v>unknown</c:v>
                </c:pt>
              </c:strCache>
            </c:strRef>
          </c:cat>
          <c:val>
            <c:numRef>
              <c:f>PubDates!$K$2:$K$20</c:f>
              <c:numCache>
                <c:formatCode>0.00</c:formatCode>
                <c:ptCount val="19"/>
                <c:pt idx="0">
                  <c:v>4.7416336508472004E-4</c:v>
                </c:pt>
                <c:pt idx="1">
                  <c:v>2.2391047795667344E-4</c:v>
                </c:pt>
                <c:pt idx="2">
                  <c:v>3.1084042822220563E-4</c:v>
                </c:pt>
                <c:pt idx="3">
                  <c:v>4.1621006490769405E-4</c:v>
                </c:pt>
                <c:pt idx="4">
                  <c:v>7.9554075697547185E-4</c:v>
                </c:pt>
                <c:pt idx="5">
                  <c:v>1.5331282137739188E-3</c:v>
                </c:pt>
                <c:pt idx="6">
                  <c:v>3.4376843968642002E-3</c:v>
                </c:pt>
                <c:pt idx="7">
                  <c:v>6.9702014667453634E-3</c:v>
                </c:pt>
                <c:pt idx="8">
                  <c:v>1.5510410520104516E-2</c:v>
                </c:pt>
                <c:pt idx="9">
                  <c:v>2.2269872713479029E-2</c:v>
                </c:pt>
                <c:pt idx="10">
                  <c:v>3.3154556183090274E-2</c:v>
                </c:pt>
                <c:pt idx="11">
                  <c:v>5.7937494731518512E-2</c:v>
                </c:pt>
                <c:pt idx="12">
                  <c:v>0.14129014583157773</c:v>
                </c:pt>
                <c:pt idx="13">
                  <c:v>0.18324306667790682</c:v>
                </c:pt>
                <c:pt idx="14">
                  <c:v>0.19316361797184517</c:v>
                </c:pt>
                <c:pt idx="15">
                  <c:v>0.19118266880215787</c:v>
                </c:pt>
                <c:pt idx="16">
                  <c:v>0.13548164460928938</c:v>
                </c:pt>
                <c:pt idx="17">
                  <c:v>4.5730422321504007E-3</c:v>
                </c:pt>
                <c:pt idx="18">
                  <c:v>8.0318005563516821E-3</c:v>
                </c:pt>
              </c:numCache>
            </c:numRef>
          </c:val>
        </c:ser>
        <c:axId val="165998592"/>
        <c:axId val="166000512"/>
      </c:barChart>
      <c:catAx>
        <c:axId val="165998592"/>
        <c:scaling>
          <c:orientation val="minMax"/>
        </c:scaling>
        <c:axPos val="b"/>
        <c:title>
          <c:tx>
            <c:rich>
              <a:bodyPr/>
              <a:lstStyle/>
              <a:p>
                <a:pPr>
                  <a:defRPr sz="1400"/>
                </a:pPr>
                <a:r>
                  <a:rPr lang="en-US" sz="1400"/>
                  <a:t>Decade</a:t>
                </a:r>
              </a:p>
            </c:rich>
          </c:tx>
          <c:layout/>
        </c:title>
        <c:tickLblPos val="nextTo"/>
        <c:txPr>
          <a:bodyPr/>
          <a:lstStyle/>
          <a:p>
            <a:pPr>
              <a:defRPr sz="1400" b="1" i="0" baseline="0"/>
            </a:pPr>
            <a:endParaRPr lang="en-US"/>
          </a:p>
        </c:txPr>
        <c:crossAx val="166000512"/>
        <c:crosses val="autoZero"/>
        <c:auto val="1"/>
        <c:lblAlgn val="ctr"/>
        <c:lblOffset val="100"/>
      </c:catAx>
      <c:valAx>
        <c:axId val="166000512"/>
        <c:scaling>
          <c:orientation val="minMax"/>
        </c:scaling>
        <c:axPos val="l"/>
        <c:majorGridlines/>
        <c:title>
          <c:tx>
            <c:rich>
              <a:bodyPr rot="-5400000" vert="horz"/>
              <a:lstStyle/>
              <a:p>
                <a:pPr>
                  <a:defRPr sz="1400"/>
                </a:pPr>
                <a:r>
                  <a:rPr lang="en-US" sz="1400"/>
                  <a:t>Percent</a:t>
                </a:r>
              </a:p>
            </c:rich>
          </c:tx>
          <c:layout/>
        </c:title>
        <c:numFmt formatCode="0%" sourceLinked="0"/>
        <c:tickLblPos val="nextTo"/>
        <c:txPr>
          <a:bodyPr/>
          <a:lstStyle/>
          <a:p>
            <a:pPr>
              <a:defRPr sz="1600" b="1" i="0" baseline="0"/>
            </a:pPr>
            <a:endParaRPr lang="en-US"/>
          </a:p>
        </c:txPr>
        <c:crossAx val="165998592"/>
        <c:crosses val="autoZero"/>
        <c:crossBetween val="between"/>
      </c:valAx>
    </c:plotArea>
    <c:legend>
      <c:legendPos val="t"/>
      <c:layout/>
      <c:txPr>
        <a:bodyPr/>
        <a:lstStyle/>
        <a:p>
          <a:pPr>
            <a:defRPr sz="1600" b="1" i="0" baseline="0"/>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510EB76-C62B-4D3A-A179-7ECA3EC12328}" type="datetimeFigureOut">
              <a:rPr lang="en-US" smtClean="0"/>
              <a:pPr/>
              <a:t>4/2/2014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699B7E2-831C-4FE8-9FB8-FFBB7D9C6A4A}" type="slidenum">
              <a:rPr lang="en-US" smtClean="0"/>
              <a:pPr/>
              <a:t>‹#›</a:t>
            </a:fld>
            <a:endParaRPr lang="en-US"/>
          </a:p>
        </p:txBody>
      </p:sp>
    </p:spTree>
    <p:extLst>
      <p:ext uri="{BB962C8B-B14F-4D97-AF65-F5344CB8AC3E}">
        <p14:creationId xmlns="" xmlns:p14="http://schemas.microsoft.com/office/powerpoint/2010/main" val="2281084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afternoon.  I’m delighted</a:t>
            </a:r>
            <a:r>
              <a:rPr lang="en-US" baseline="0" dirty="0" smtClean="0"/>
              <a:t> to have the chance to wrap up our couple of days together talking about a topic I’m very interested in. </a:t>
            </a:r>
            <a:r>
              <a:rPr lang="en-US" dirty="0" smtClean="0"/>
              <a:t>First I want to talk about three key opportunities that are before us</a:t>
            </a:r>
          </a:p>
          <a:p>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1</a:t>
            </a:fld>
            <a:endParaRPr lang="en-US"/>
          </a:p>
        </p:txBody>
      </p:sp>
    </p:spTree>
    <p:extLst>
      <p:ext uri="{BB962C8B-B14F-4D97-AF65-F5344CB8AC3E}">
        <p14:creationId xmlns="" xmlns:p14="http://schemas.microsoft.com/office/powerpoint/2010/main" val="157892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insight is probably at this stage pretty obvious to most of us – that monographs are going to require a different strategy than serials</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10</a:t>
            </a:fld>
            <a:endParaRPr lang="en-US"/>
          </a:p>
        </p:txBody>
      </p:sp>
    </p:spTree>
    <p:extLst>
      <p:ext uri="{BB962C8B-B14F-4D97-AF65-F5344CB8AC3E}">
        <p14:creationId xmlns="" xmlns:p14="http://schemas.microsoft.com/office/powerpoint/2010/main" val="3649479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some of OCLC’s work to draw out OSU’s strengths in</a:t>
            </a:r>
            <a:r>
              <a:rPr lang="en-US" baseline="0" dirty="0" smtClean="0"/>
              <a:t> comparison to all of </a:t>
            </a:r>
            <a:r>
              <a:rPr lang="en-US" baseline="0" dirty="0" err="1" smtClean="0"/>
              <a:t>WorldCat</a:t>
            </a:r>
            <a:r>
              <a:rPr lang="en-US" baseline="0" dirty="0" smtClean="0"/>
              <a:t> and within the CIC is useful to begin to think about strategies we might employ going forward.   And actually, given my long history at OSU and my previous role as AD for Collections and Technical Services, these don’t surprise me at all.  If we were harkening back to the old Conspectus work where you were to identify areas where you collected “comprehensively”, these would be exactly the areas that OSU would have pointed to – Slavic manuscripts from our </a:t>
            </a:r>
            <a:r>
              <a:rPr lang="en-US" baseline="0" dirty="0" err="1" smtClean="0"/>
              <a:t>Hilandar</a:t>
            </a:r>
            <a:r>
              <a:rPr lang="en-US" baseline="0" dirty="0" smtClean="0"/>
              <a:t> collection, cartoons from the BICLM, popular American fiction, science fiction, middle east and Judaic collections.</a:t>
            </a:r>
          </a:p>
          <a:p>
            <a:endParaRPr lang="en-US" baseline="0" dirty="0" smtClean="0"/>
          </a:p>
          <a:p>
            <a:r>
              <a:rPr lang="en-US" baseline="0" dirty="0" smtClean="0"/>
              <a:t>What’s fascinating about this chart to me – and to OCLC’s point – is that OSU holds the #1 rank for holdings about cartoonists but that represents only 67.20% of the coverage in </a:t>
            </a:r>
            <a:r>
              <a:rPr lang="en-US" baseline="0" dirty="0" err="1" smtClean="0"/>
              <a:t>WorldCat</a:t>
            </a:r>
            <a:r>
              <a:rPr lang="en-US" baseline="0" dirty="0" smtClean="0"/>
              <a:t>.  To ensure a comprehensive collection, we’ll surely have to collaborate with someone else.</a:t>
            </a:r>
          </a:p>
          <a:p>
            <a:endParaRPr lang="en-US" baseline="0" dirty="0" smtClean="0"/>
          </a:p>
          <a:p>
            <a:r>
              <a:rPr lang="en-US" baseline="0" dirty="0" smtClean="0"/>
              <a:t>And particularly for cartoons, fiction and area studies, this material is largely print books.  And given that these collections all already reside in our special collections, won’t be weeded, and are in secure storage, these make ideal candidates for declaration as intention to retain for the long term.</a:t>
            </a:r>
            <a:endParaRPr lang="en-US" dirty="0" smtClean="0"/>
          </a:p>
        </p:txBody>
      </p:sp>
      <p:sp>
        <p:nvSpPr>
          <p:cNvPr id="4" name="Slide Number Placeholder 3"/>
          <p:cNvSpPr>
            <a:spLocks noGrp="1"/>
          </p:cNvSpPr>
          <p:nvPr>
            <p:ph type="sldNum" sz="quarter" idx="10"/>
          </p:nvPr>
        </p:nvSpPr>
        <p:spPr/>
        <p:txBody>
          <a:bodyPr/>
          <a:lstStyle/>
          <a:p>
            <a:fld id="{6FF4AC27-9AC3-4ACB-B3A8-35DA15738B7D}"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close this section with this last insight</a:t>
            </a:r>
            <a:r>
              <a:rPr lang="en-US" baseline="0" dirty="0" smtClean="0"/>
              <a:t> from OCLC’s work that identifies works related to Chad and the strength of collections held in the CIC – perhaps another area for concerted effort to retain and preserve the existing corpus.</a:t>
            </a:r>
          </a:p>
          <a:p>
            <a:endParaRPr lang="en-US" baseline="0" dirty="0" smtClean="0"/>
          </a:p>
          <a:p>
            <a:r>
              <a:rPr lang="en-US" baseline="0" dirty="0" smtClean="0"/>
              <a:t>Again this data now provides us with some specific ways of thinking about how to structure shared print projects for distinctive collections</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12</a:t>
            </a:fld>
            <a:endParaRPr lang="en-US"/>
          </a:p>
        </p:txBody>
      </p:sp>
    </p:spTree>
    <p:extLst>
      <p:ext uri="{BB962C8B-B14F-4D97-AF65-F5344CB8AC3E}">
        <p14:creationId xmlns="" xmlns:p14="http://schemas.microsoft.com/office/powerpoint/2010/main" val="972802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insight – that developing and aligning regional collections which overlap across varying</a:t>
            </a:r>
            <a:r>
              <a:rPr lang="en-US" baseline="0" dirty="0" smtClean="0"/>
              <a:t> geographies are both promising and challenging.  At OSU we’ve lived in this world for a long time holding membership in two very robust and active </a:t>
            </a:r>
            <a:r>
              <a:rPr lang="en-US" baseline="0" dirty="0" err="1" smtClean="0"/>
              <a:t>consortial</a:t>
            </a:r>
            <a:r>
              <a:rPr lang="en-US" baseline="0" dirty="0" smtClean="0"/>
              <a:t> groups – the CIC and </a:t>
            </a:r>
            <a:r>
              <a:rPr lang="en-US" baseline="0" dirty="0" err="1" smtClean="0"/>
              <a:t>OhioLINK</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13</a:t>
            </a:fld>
            <a:endParaRPr lang="en-US"/>
          </a:p>
        </p:txBody>
      </p:sp>
    </p:spTree>
    <p:extLst>
      <p:ext uri="{BB962C8B-B14F-4D97-AF65-F5344CB8AC3E}">
        <p14:creationId xmlns="" xmlns:p14="http://schemas.microsoft.com/office/powerpoint/2010/main" val="170817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great</a:t>
            </a:r>
            <a:r>
              <a:rPr lang="en-US" baseline="0" dirty="0" smtClean="0"/>
              <a:t> visual of the regional scale and scope of the CIC/Big Ten consortium as it stands today ranging from Nebraska to New Jersey.  Partnerships across the CIC are important to us, but we also have important partnerships in our state.</a:t>
            </a:r>
          </a:p>
          <a:p>
            <a:endParaRPr lang="en-US" baseline="0" dirty="0" smtClean="0"/>
          </a:p>
          <a:p>
            <a:r>
              <a:rPr lang="en-US" baseline="0" dirty="0" smtClean="0"/>
              <a:t>Decision-making between and among those partners is both promising and challenging.  For example, our CIC colleagues have similar concerns to OSU about what they need to retain and how their faculty will react to that.  But CIC libraries also want to repurpose space for users and transform their physical spaces.  </a:t>
            </a:r>
          </a:p>
          <a:p>
            <a:endParaRPr lang="en-US" baseline="0" dirty="0" smtClean="0"/>
          </a:p>
          <a:p>
            <a:r>
              <a:rPr lang="en-US" baseline="0" dirty="0" smtClean="0"/>
              <a:t>Many of our </a:t>
            </a:r>
            <a:r>
              <a:rPr lang="en-US" baseline="0" dirty="0" err="1" smtClean="0"/>
              <a:t>OhioLINK</a:t>
            </a:r>
            <a:r>
              <a:rPr lang="en-US" baseline="0" dirty="0" smtClean="0"/>
              <a:t> colleagues are certainly concerned about their collections, but probably are more concerned about the potential duplication among our state depositories, and an urgent need to make more user spaces.</a:t>
            </a:r>
          </a:p>
          <a:p>
            <a:endParaRPr lang="en-US" baseline="0" dirty="0" smtClean="0"/>
          </a:p>
          <a:p>
            <a:r>
              <a:rPr lang="en-US" baseline="0" dirty="0" smtClean="0"/>
              <a:t>So how do we proceed with shared print projects that address both of our </a:t>
            </a:r>
            <a:r>
              <a:rPr lang="en-US" baseline="0" dirty="0" err="1" smtClean="0"/>
              <a:t>consortial</a:t>
            </a:r>
            <a:r>
              <a:rPr lang="en-US" baseline="0" dirty="0" smtClean="0"/>
              <a:t> responsibilities?  Serials have been less problematic in this area, but monographs will create much greater demand than we expect for serial volumes for which we have robust, long term electronic access.</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solidFill>
                  <a:prstClr val="black"/>
                </a:solidFill>
              </a:rPr>
              <a:pPr/>
              <a:t>14</a:t>
            </a:fld>
            <a:endParaRPr lang="en-US">
              <a:solidFill>
                <a:prstClr val="black"/>
              </a:solidFill>
            </a:endParaRPr>
          </a:p>
        </p:txBody>
      </p:sp>
    </p:spTree>
    <p:extLst>
      <p:ext uri="{BB962C8B-B14F-4D97-AF65-F5344CB8AC3E}">
        <p14:creationId xmlns="" xmlns:p14="http://schemas.microsoft.com/office/powerpoint/2010/main" val="3492705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key question for us about shared print management is whether our strategies should</a:t>
            </a:r>
            <a:r>
              <a:rPr lang="en-US" baseline="0" dirty="0" smtClean="0"/>
              <a:t> be distributed, centralized or perhaps both.</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15</a:t>
            </a:fld>
            <a:endParaRPr lang="en-US"/>
          </a:p>
        </p:txBody>
      </p:sp>
    </p:spTree>
    <p:extLst>
      <p:ext uri="{BB962C8B-B14F-4D97-AF65-F5344CB8AC3E}">
        <p14:creationId xmlns="" xmlns:p14="http://schemas.microsoft.com/office/powerpoint/2010/main" val="1568430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29139-8137-4481-B995-D1AF760DD0D3}" type="slidenum">
              <a:rPr lang="en-US">
                <a:solidFill>
                  <a:prstClr val="black"/>
                </a:solidFill>
              </a:rPr>
              <a:pPr/>
              <a:t>16</a:t>
            </a:fld>
            <a:endParaRPr lang="en-US">
              <a:solidFill>
                <a:prstClr val="black"/>
              </a:solidFill>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sz="1600" dirty="0" smtClean="0"/>
              <a:t>The </a:t>
            </a:r>
            <a:r>
              <a:rPr lang="en-US" sz="1600" dirty="0"/>
              <a:t>decision made by the CIC for shared print journals was a centralized model.  </a:t>
            </a:r>
            <a:r>
              <a:rPr lang="en-US" sz="1600" dirty="0" smtClean="0"/>
              <a:t>In that case, you might ask “why”?</a:t>
            </a:r>
            <a:endParaRPr lang="en-US" sz="1600" dirty="0"/>
          </a:p>
          <a:p>
            <a:endParaRPr lang="en-US" sz="1600" dirty="0" smtClean="0"/>
          </a:p>
          <a:p>
            <a:r>
              <a:rPr lang="en-US" sz="1600" dirty="0" smtClean="0"/>
              <a:t>Several reasons:</a:t>
            </a:r>
          </a:p>
          <a:p>
            <a:endParaRPr lang="en-US" sz="1600" dirty="0"/>
          </a:p>
          <a:p>
            <a:pPr marL="291636" indent="-291636">
              <a:buFont typeface="Arial" panose="020B0604020202020204" pitchFamily="34" charset="0"/>
              <a:buChar char="•"/>
            </a:pPr>
            <a:r>
              <a:rPr lang="en-US" sz="1600" dirty="0"/>
              <a:t>Availability of a module at IU</a:t>
            </a:r>
          </a:p>
          <a:p>
            <a:pPr marL="291636" indent="-291636">
              <a:buFont typeface="Arial" panose="020B0604020202020204" pitchFamily="34" charset="0"/>
              <a:buChar char="•"/>
            </a:pPr>
            <a:r>
              <a:rPr lang="en-US" sz="1600" dirty="0"/>
              <a:t>Widespread electronic </a:t>
            </a:r>
            <a:r>
              <a:rPr lang="en-US" sz="1600" dirty="0" smtClean="0"/>
              <a:t>access including local</a:t>
            </a:r>
            <a:r>
              <a:rPr lang="en-US" sz="1600" baseline="0" dirty="0" smtClean="0"/>
              <a:t> load of content in Ohio</a:t>
            </a:r>
            <a:endParaRPr lang="en-US" sz="1600" dirty="0"/>
          </a:p>
          <a:p>
            <a:pPr marL="291636" indent="-291636">
              <a:buFont typeface="Arial" panose="020B0604020202020204" pitchFamily="34" charset="0"/>
              <a:buChar char="•"/>
            </a:pPr>
            <a:r>
              <a:rPr lang="en-US" sz="1600" dirty="0"/>
              <a:t>Little demand for print use so materials leaving campus were without issues</a:t>
            </a:r>
          </a:p>
          <a:p>
            <a:pPr marL="291636" indent="-291636">
              <a:buFont typeface="Arial" panose="020B0604020202020204" pitchFamily="34" charset="0"/>
              <a:buChar char="•"/>
            </a:pPr>
            <a:r>
              <a:rPr lang="en-US" sz="1600" dirty="0"/>
              <a:t>Ability to save local shelf </a:t>
            </a:r>
            <a:r>
              <a:rPr lang="en-US" sz="1600" dirty="0" smtClean="0"/>
              <a:t>space</a:t>
            </a:r>
          </a:p>
          <a:p>
            <a:pPr marL="291636" indent="-291636">
              <a:buFont typeface="Arial" panose="020B0604020202020204" pitchFamily="34" charset="0"/>
              <a:buChar char="•"/>
            </a:pPr>
            <a:endParaRPr lang="en-US" sz="1600" dirty="0" smtClean="0"/>
          </a:p>
          <a:p>
            <a:pPr marL="0" indent="0">
              <a:buFont typeface="Arial" panose="020B0604020202020204" pitchFamily="34" charset="0"/>
              <a:buNone/>
            </a:pPr>
            <a:r>
              <a:rPr lang="en-US" sz="1600" dirty="0" smtClean="0"/>
              <a:t>A centralized decision made good sense for the CIC for shared print</a:t>
            </a:r>
            <a:r>
              <a:rPr lang="en-US" sz="1600" baseline="0" dirty="0" smtClean="0"/>
              <a:t> journals.</a:t>
            </a:r>
            <a:endParaRPr lang="en-US" sz="16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065" indent="-291564" eaLnBrk="0" hangingPunct="0">
              <a:defRPr>
                <a:solidFill>
                  <a:schemeClr val="tx1"/>
                </a:solidFill>
                <a:latin typeface="Arial" pitchFamily="34" charset="0"/>
              </a:defRPr>
            </a:lvl2pPr>
            <a:lvl3pPr marL="1166254" indent="-233250" eaLnBrk="0" hangingPunct="0">
              <a:defRPr>
                <a:solidFill>
                  <a:schemeClr val="tx1"/>
                </a:solidFill>
                <a:latin typeface="Arial" pitchFamily="34" charset="0"/>
              </a:defRPr>
            </a:lvl3pPr>
            <a:lvl4pPr marL="1632756" indent="-233250" eaLnBrk="0" hangingPunct="0">
              <a:defRPr>
                <a:solidFill>
                  <a:schemeClr val="tx1"/>
                </a:solidFill>
                <a:latin typeface="Arial" pitchFamily="34" charset="0"/>
              </a:defRPr>
            </a:lvl4pPr>
            <a:lvl5pPr marL="2099258" indent="-233250" eaLnBrk="0" hangingPunct="0">
              <a:defRPr>
                <a:solidFill>
                  <a:schemeClr val="tx1"/>
                </a:solidFill>
                <a:latin typeface="Arial" pitchFamily="34" charset="0"/>
              </a:defRPr>
            </a:lvl5pPr>
            <a:lvl6pPr marL="2565759" indent="-233250" eaLnBrk="0" fontAlgn="base" hangingPunct="0">
              <a:spcBef>
                <a:spcPct val="0"/>
              </a:spcBef>
              <a:spcAft>
                <a:spcPct val="0"/>
              </a:spcAft>
              <a:defRPr>
                <a:solidFill>
                  <a:schemeClr val="tx1"/>
                </a:solidFill>
                <a:latin typeface="Arial" pitchFamily="34" charset="0"/>
              </a:defRPr>
            </a:lvl6pPr>
            <a:lvl7pPr marL="3032262" indent="-233250" eaLnBrk="0" fontAlgn="base" hangingPunct="0">
              <a:spcBef>
                <a:spcPct val="0"/>
              </a:spcBef>
              <a:spcAft>
                <a:spcPct val="0"/>
              </a:spcAft>
              <a:defRPr>
                <a:solidFill>
                  <a:schemeClr val="tx1"/>
                </a:solidFill>
                <a:latin typeface="Arial" pitchFamily="34" charset="0"/>
              </a:defRPr>
            </a:lvl7pPr>
            <a:lvl8pPr marL="3498764" indent="-233250" eaLnBrk="0" fontAlgn="base" hangingPunct="0">
              <a:spcBef>
                <a:spcPct val="0"/>
              </a:spcBef>
              <a:spcAft>
                <a:spcPct val="0"/>
              </a:spcAft>
              <a:defRPr>
                <a:solidFill>
                  <a:schemeClr val="tx1"/>
                </a:solidFill>
                <a:latin typeface="Arial" pitchFamily="34" charset="0"/>
              </a:defRPr>
            </a:lvl8pPr>
            <a:lvl9pPr marL="3965266" indent="-233250" eaLnBrk="0" fontAlgn="base" hangingPunct="0">
              <a:spcBef>
                <a:spcPct val="0"/>
              </a:spcBef>
              <a:spcAft>
                <a:spcPct val="0"/>
              </a:spcAft>
              <a:defRPr>
                <a:solidFill>
                  <a:schemeClr val="tx1"/>
                </a:solidFill>
                <a:latin typeface="Arial" pitchFamily="34" charset="0"/>
              </a:defRPr>
            </a:lvl9pPr>
          </a:lstStyle>
          <a:p>
            <a:pPr eaLnBrk="1" hangingPunct="1"/>
            <a:fld id="{8C131A68-BD56-4BB6-AAF4-F70267E186CB}" type="slidenum">
              <a:rPr lang="en-US" altLang="en-US" smtClean="0">
                <a:solidFill>
                  <a:srgbClr val="000000"/>
                </a:solidFill>
              </a:rPr>
              <a:pPr eaLnBrk="1" hangingPunct="1"/>
              <a:t>17</a:t>
            </a:fld>
            <a:endParaRPr lang="en-US" altLang="en-US" smtClean="0">
              <a:solidFill>
                <a:srgbClr val="000000"/>
              </a:solidFill>
            </a:endParaRPr>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400" dirty="0" smtClean="0">
                <a:latin typeface="Arial" pitchFamily="34" charset="0"/>
              </a:rPr>
              <a:t>The </a:t>
            </a:r>
            <a:r>
              <a:rPr lang="en-US" altLang="en-US" sz="1400" dirty="0">
                <a:latin typeface="Arial" pitchFamily="34" charset="0"/>
              </a:rPr>
              <a:t>Western Regional Storage Trust (</a:t>
            </a:r>
            <a:r>
              <a:rPr lang="en-US" altLang="en-US" sz="1400" dirty="0" smtClean="0">
                <a:latin typeface="Arial" pitchFamily="34" charset="0"/>
              </a:rPr>
              <a:t>WEST)</a:t>
            </a:r>
            <a:r>
              <a:rPr lang="en-US" altLang="en-US" sz="1400" baseline="0" dirty="0" smtClean="0">
                <a:latin typeface="Arial" pitchFamily="34" charset="0"/>
              </a:rPr>
              <a:t> </a:t>
            </a:r>
            <a:r>
              <a:rPr lang="en-US" altLang="en-US" sz="1400" dirty="0" smtClean="0">
                <a:latin typeface="Arial" pitchFamily="34" charset="0"/>
              </a:rPr>
              <a:t>is </a:t>
            </a:r>
            <a:r>
              <a:rPr lang="en-US" altLang="en-US" sz="1400" dirty="0">
                <a:latin typeface="Arial" pitchFamily="34" charset="0"/>
              </a:rPr>
              <a:t>a </a:t>
            </a:r>
            <a:r>
              <a:rPr lang="en-US" altLang="en-US" sz="1400" dirty="0" smtClean="0">
                <a:latin typeface="Arial" pitchFamily="34" charset="0"/>
              </a:rPr>
              <a:t>good exemplar for a</a:t>
            </a:r>
            <a:r>
              <a:rPr lang="en-US" altLang="en-US" sz="1400" baseline="0" dirty="0" smtClean="0">
                <a:latin typeface="Arial" pitchFamily="34" charset="0"/>
              </a:rPr>
              <a:t> </a:t>
            </a:r>
            <a:r>
              <a:rPr lang="en-US" altLang="en-US" sz="1400" dirty="0" smtClean="0">
                <a:latin typeface="Arial" pitchFamily="34" charset="0"/>
              </a:rPr>
              <a:t>distributed </a:t>
            </a:r>
            <a:r>
              <a:rPr lang="en-US" altLang="en-US" sz="1400" dirty="0">
                <a:latin typeface="Arial" pitchFamily="34" charset="0"/>
              </a:rPr>
              <a:t>retrospective print journal repository program serving research libraries in the western region of the United States.  </a:t>
            </a:r>
            <a:endParaRPr lang="en-US" altLang="en-US" sz="1600"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a:xfrm>
            <a:off x="1090858" y="4421823"/>
            <a:ext cx="5229933" cy="418909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31689" indent="-231689"/>
            <a:r>
              <a:rPr lang="en-US" altLang="en-US" dirty="0" smtClean="0">
                <a:latin typeface="Arial" pitchFamily="34" charset="0"/>
              </a:rPr>
              <a:t>And there</a:t>
            </a:r>
            <a:r>
              <a:rPr lang="en-US" altLang="en-US" baseline="0" dirty="0" smtClean="0">
                <a:latin typeface="Arial" pitchFamily="34" charset="0"/>
              </a:rPr>
              <a:t> are many other projects around the country that are experimenting with serial and monograph projects</a:t>
            </a:r>
            <a:endParaRPr lang="en-US" altLang="en-US" dirty="0" smtClean="0">
              <a:latin typeface="Arial" pitchFamily="34" charset="0"/>
            </a:endParaRPr>
          </a:p>
          <a:p>
            <a:pPr marL="231689" indent="-231689"/>
            <a:endParaRPr lang="en-US" altLang="en-US" dirty="0" smtClean="0">
              <a:latin typeface="Arial" pitchFamily="34" charset="0"/>
            </a:endParaRPr>
          </a:p>
          <a:p>
            <a:pPr marL="231689" indent="-231689"/>
            <a:r>
              <a:rPr lang="en-US" altLang="en-US" dirty="0" smtClean="0">
                <a:latin typeface="Arial" pitchFamily="34" charset="0"/>
              </a:rPr>
              <a:t>And</a:t>
            </a:r>
            <a:r>
              <a:rPr lang="en-US" altLang="en-US" baseline="0" dirty="0" smtClean="0">
                <a:latin typeface="Arial" pitchFamily="34" charset="0"/>
              </a:rPr>
              <a:t> you will also have heard from Illinois and Tom </a:t>
            </a:r>
            <a:r>
              <a:rPr lang="en-US" altLang="en-US" baseline="0" dirty="0" err="1" smtClean="0">
                <a:latin typeface="Arial" pitchFamily="34" charset="0"/>
              </a:rPr>
              <a:t>Teper</a:t>
            </a:r>
            <a:r>
              <a:rPr lang="en-US" altLang="en-US" baseline="0" dirty="0" smtClean="0">
                <a:latin typeface="Arial" pitchFamily="34" charset="0"/>
              </a:rPr>
              <a:t> earlier about their last copy policy in Illinois where their partners who intend to withdraw a last copy will do so and then send it to Illinois</a:t>
            </a:r>
          </a:p>
          <a:p>
            <a:pPr marL="231689" indent="-231689"/>
            <a:endParaRPr lang="en-US" altLang="en-US" baseline="0" dirty="0" smtClean="0">
              <a:latin typeface="Arial" pitchFamily="34" charset="0"/>
            </a:endParaRPr>
          </a:p>
          <a:p>
            <a:pPr marL="231689" indent="-231689"/>
            <a:r>
              <a:rPr lang="en-US" altLang="en-US" baseline="0" dirty="0" smtClean="0">
                <a:latin typeface="Arial" pitchFamily="34" charset="0"/>
              </a:rPr>
              <a:t>I think the right answer at this point is likely – both decentralized and centralized as appropriate to the project and region</a:t>
            </a:r>
          </a:p>
          <a:p>
            <a:pPr marL="231689" indent="-231689"/>
            <a:endParaRPr lang="en-US" altLang="en-US" baseline="0" dirty="0" smtClean="0">
              <a:latin typeface="Arial" pitchFamily="34" charset="0"/>
            </a:endParaRPr>
          </a:p>
          <a:p>
            <a:pPr marL="231689" indent="-231689"/>
            <a:r>
              <a:rPr lang="en-US" altLang="en-US" baseline="0" dirty="0" smtClean="0">
                <a:latin typeface="Arial" pitchFamily="34" charset="0"/>
              </a:rPr>
              <a:t>So again, no “right” answer as to whether repositories should be centralized or decentralized but I think we’d all agree that we are reaching </a:t>
            </a:r>
            <a:r>
              <a:rPr lang="en-US" altLang="en-US" baseline="0" dirty="0" err="1" smtClean="0">
                <a:latin typeface="Arial" pitchFamily="34" charset="0"/>
              </a:rPr>
              <a:t>thes</a:t>
            </a:r>
            <a:r>
              <a:rPr lang="en-US" altLang="en-US" baseline="0" dirty="0" smtClean="0">
                <a:latin typeface="Arial" pitchFamily="34" charset="0"/>
              </a:rPr>
              <a:t> </a:t>
            </a:r>
            <a:r>
              <a:rPr lang="en-US" altLang="en-US" baseline="0" dirty="0" err="1" smtClean="0">
                <a:latin typeface="Arial" pitchFamily="34" charset="0"/>
              </a:rPr>
              <a:t>tage</a:t>
            </a:r>
            <a:r>
              <a:rPr lang="en-US" altLang="en-US" baseline="0" dirty="0" smtClean="0">
                <a:latin typeface="Arial" pitchFamily="34" charset="0"/>
              </a:rPr>
              <a:t> where we need some coordination of action.</a:t>
            </a:r>
            <a:endParaRPr lang="en-US" alt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one thing to talk about sharing print monographs</a:t>
            </a:r>
            <a:r>
              <a:rPr lang="en-US" baseline="0" dirty="0" smtClean="0"/>
              <a:t> and quite another to provide ready and easy access to those items.  It starts with discovery – how does a user know that an item is available to them?  Can they request it simply – patron initiated or are there more hurdles and barriers?  Once requested, how does it get delivered to the user  and how does it get returned?</a:t>
            </a:r>
          </a:p>
          <a:p>
            <a:endParaRPr lang="en-US" baseline="0" dirty="0" smtClean="0"/>
          </a:p>
          <a:p>
            <a:r>
              <a:rPr lang="en-US" baseline="0" dirty="0" smtClean="0"/>
              <a:t>An insight that I believe is extremely pressing – what is our readiness to provide user services in support of shared print?  And we believe that readiness varies widely across the country.  We probably easily know how to do this for serials – scan an article and send it electronically to the user.  Print books pose a much bigger issue for us.</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19</a:t>
            </a:fld>
            <a:endParaRPr lang="en-US"/>
          </a:p>
        </p:txBody>
      </p:sp>
    </p:spTree>
    <p:extLst>
      <p:ext uri="{BB962C8B-B14F-4D97-AF65-F5344CB8AC3E}">
        <p14:creationId xmlns="" xmlns:p14="http://schemas.microsoft.com/office/powerpoint/2010/main" val="3526768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is the opportunity to secure special and distinctive collections</a:t>
            </a:r>
            <a:endParaRPr lang="en-US" dirty="0"/>
          </a:p>
        </p:txBody>
      </p:sp>
      <p:sp>
        <p:nvSpPr>
          <p:cNvPr id="4" name="Slide Number Placeholder 3"/>
          <p:cNvSpPr>
            <a:spLocks noGrp="1"/>
          </p:cNvSpPr>
          <p:nvPr>
            <p:ph type="sldNum" sz="quarter" idx="10"/>
          </p:nvPr>
        </p:nvSpPr>
        <p:spPr/>
        <p:txBody>
          <a:bodyPr/>
          <a:lstStyle/>
          <a:p>
            <a:fld id="{A5BFC467-2AB7-4853-97BD-FD9617E68EFC}" type="slidenum">
              <a:rPr lang="en-US" smtClean="0"/>
              <a:pPr/>
              <a:t>2</a:t>
            </a:fld>
            <a:endParaRPr lang="en-US"/>
          </a:p>
        </p:txBody>
      </p:sp>
    </p:spTree>
    <p:extLst>
      <p:ext uri="{BB962C8B-B14F-4D97-AF65-F5344CB8AC3E}">
        <p14:creationId xmlns="" xmlns:p14="http://schemas.microsoft.com/office/powerpoint/2010/main" val="3336183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realize that you can’t read this well but it is a map of Ohio with the 91 </a:t>
            </a:r>
            <a:r>
              <a:rPr lang="en-US" dirty="0" err="1" smtClean="0"/>
              <a:t>OhioLINK</a:t>
            </a:r>
            <a:r>
              <a:rPr lang="en-US" dirty="0" smtClean="0"/>
              <a:t> members</a:t>
            </a:r>
            <a:r>
              <a:rPr lang="en-US" baseline="0" dirty="0" smtClean="0"/>
              <a:t> noted.  One advantage for us in Ohio is that it only takes about 5 hours to get from one end of the state to the other – perhaps further as you travel off the freeway system.  But nothing compared to state with a larger physical geography.  That’s one thing that works in our favor.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20</a:t>
            </a:fld>
            <a:endParaRPr lang="en-US"/>
          </a:p>
        </p:txBody>
      </p:sp>
    </p:spTree>
    <p:extLst>
      <p:ext uri="{BB962C8B-B14F-4D97-AF65-F5344CB8AC3E}">
        <p14:creationId xmlns="" xmlns:p14="http://schemas.microsoft.com/office/powerpoint/2010/main" val="444414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when I think about what we must do to share print effectively, I ask these questions and find good answers here in Ohio:</a:t>
            </a:r>
          </a:p>
          <a:p>
            <a:endParaRPr lang="en-US" baseline="0" dirty="0" smtClean="0"/>
          </a:p>
          <a:p>
            <a:r>
              <a:rPr lang="en-US" baseline="0" dirty="0" smtClean="0"/>
              <a:t>Discovery</a:t>
            </a:r>
          </a:p>
          <a:p>
            <a:r>
              <a:rPr lang="en-US" baseline="0" dirty="0" smtClean="0"/>
              <a:t>Patron Request</a:t>
            </a:r>
          </a:p>
          <a:p>
            <a:r>
              <a:rPr lang="en-US" baseline="0" dirty="0" smtClean="0"/>
              <a:t>Transportation</a:t>
            </a:r>
          </a:p>
          <a:p>
            <a:r>
              <a:rPr lang="en-US" baseline="0" dirty="0" smtClean="0"/>
              <a:t>Delivery Options</a:t>
            </a:r>
          </a:p>
          <a:p>
            <a:endParaRPr lang="en-US" baseline="0" dirty="0" smtClean="0"/>
          </a:p>
          <a:p>
            <a:r>
              <a:rPr lang="en-US" baseline="0" dirty="0" smtClean="0"/>
              <a:t>We’ve been doing this effectively for more than 20 years and “</a:t>
            </a:r>
            <a:r>
              <a:rPr lang="en-US" baseline="0" dirty="0" err="1" smtClean="0"/>
              <a:t>OhioLINK</a:t>
            </a:r>
            <a:r>
              <a:rPr lang="en-US" baseline="0" dirty="0" smtClean="0"/>
              <a:t>” is a definable service to our users who know to expect delivery within 2-3 days.  </a:t>
            </a:r>
          </a:p>
          <a:p>
            <a:endParaRPr lang="en-US" baseline="0" dirty="0" smtClean="0"/>
          </a:p>
          <a:p>
            <a:r>
              <a:rPr lang="en-US" baseline="0" dirty="0" smtClean="0"/>
              <a:t>I could tell you lots of stories from the early days of </a:t>
            </a:r>
            <a:r>
              <a:rPr lang="en-US" baseline="0" dirty="0" err="1" smtClean="0"/>
              <a:t>OhioLINK’s</a:t>
            </a:r>
            <a:r>
              <a:rPr lang="en-US" baseline="0" dirty="0" smtClean="0"/>
              <a:t> creation which would reveal the fear and angst across the state about whether this would work.  But today it’s simply seen as a service that effectively meets the needs of faculty and students on a daily basis.</a:t>
            </a:r>
          </a:p>
          <a:p>
            <a:endParaRPr lang="en-US" dirty="0" smtClean="0"/>
          </a:p>
          <a:p>
            <a:r>
              <a:rPr lang="en-US" dirty="0" smtClean="0"/>
              <a:t>So in Ohio, I think we have a state of readiness that positions us well to build on our existing services for shared print</a:t>
            </a:r>
            <a:r>
              <a:rPr lang="en-US" baseline="0" dirty="0" smtClean="0"/>
              <a:t>.  </a:t>
            </a:r>
          </a:p>
          <a:p>
            <a:r>
              <a:rPr lang="en-US" baseline="0" dirty="0" smtClean="0"/>
              <a:t> </a:t>
            </a:r>
          </a:p>
          <a:p>
            <a:r>
              <a:rPr lang="en-US" baseline="0" dirty="0" smtClean="0"/>
              <a:t>Other places might not yet be in the same state of preparedness.</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21</a:t>
            </a:fld>
            <a:endParaRPr lang="en-US"/>
          </a:p>
        </p:txBody>
      </p:sp>
    </p:spTree>
    <p:extLst>
      <p:ext uri="{BB962C8B-B14F-4D97-AF65-F5344CB8AC3E}">
        <p14:creationId xmlns="" xmlns:p14="http://schemas.microsoft.com/office/powerpoint/2010/main" val="3031273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realize that changes in demand will occur over the next 25 years</a:t>
            </a:r>
          </a:p>
          <a:p>
            <a:endParaRPr lang="en-US" dirty="0" smtClean="0"/>
          </a:p>
          <a:p>
            <a:r>
              <a:rPr lang="en-US" dirty="0" smtClean="0"/>
              <a:t>As Mark noted yesterday that’s precisely the reason that the CIC project guarantees access for 25 years – and then if not before, we expect to review where things stand and what is the right solution for that point in time</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22</a:t>
            </a:fld>
            <a:endParaRPr lang="en-US"/>
          </a:p>
        </p:txBody>
      </p:sp>
    </p:spTree>
    <p:extLst>
      <p:ext uri="{BB962C8B-B14F-4D97-AF65-F5344CB8AC3E}">
        <p14:creationId xmlns="" xmlns:p14="http://schemas.microsoft.com/office/powerpoint/2010/main" val="1175338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only given I see about devices and e-reading is that they are going to keep getting better.  New tools will develop that will resolve issues that inhibit use for scholarly work such as printing etc.  I’m not sure on what time frame but I expect that people will continue to migrate their reading to online format.</a:t>
            </a:r>
            <a:endParaRPr lang="en-US" dirty="0"/>
          </a:p>
        </p:txBody>
      </p:sp>
      <p:sp>
        <p:nvSpPr>
          <p:cNvPr id="4" name="Slide Number Placeholder 3"/>
          <p:cNvSpPr>
            <a:spLocks noGrp="1"/>
          </p:cNvSpPr>
          <p:nvPr>
            <p:ph type="sldNum" sz="quarter" idx="10"/>
          </p:nvPr>
        </p:nvSpPr>
        <p:spPr/>
        <p:txBody>
          <a:bodyPr/>
          <a:lstStyle/>
          <a:p>
            <a:fld id="{A5BFC467-2AB7-4853-97BD-FD9617E68EFC}" type="slidenum">
              <a:rPr lang="en-US" smtClean="0">
                <a:solidFill>
                  <a:prstClr val="black"/>
                </a:solidFill>
              </a:rPr>
              <a:pPr/>
              <a:t>23</a:t>
            </a:fld>
            <a:endParaRPr lang="en-US">
              <a:solidFill>
                <a:prstClr val="black"/>
              </a:solidFill>
            </a:endParaRPr>
          </a:p>
        </p:txBody>
      </p:sp>
    </p:spTree>
    <p:extLst>
      <p:ext uri="{BB962C8B-B14F-4D97-AF65-F5344CB8AC3E}">
        <p14:creationId xmlns="" xmlns:p14="http://schemas.microsoft.com/office/powerpoint/2010/main" val="2622063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same time, I think</a:t>
            </a:r>
            <a:r>
              <a:rPr lang="en-US" baseline="0" dirty="0" smtClean="0"/>
              <a:t> the findings from the </a:t>
            </a:r>
            <a:r>
              <a:rPr lang="en-US" baseline="0" dirty="0" err="1" smtClean="0"/>
              <a:t>Ithaka</a:t>
            </a:r>
            <a:r>
              <a:rPr lang="en-US" baseline="0" dirty="0" smtClean="0"/>
              <a:t> study – Stop the Presses – are right on target in one of its conclusions that preferences for format are based on the particular activity at hand.</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699B7E2-831C-4FE8-9FB8-FFBB7D9C6A4A}" type="slidenum">
              <a:rPr lang="en-US" smtClean="0"/>
              <a:pPr/>
              <a:t>24</a:t>
            </a:fld>
            <a:endParaRPr lang="en-US"/>
          </a:p>
        </p:txBody>
      </p:sp>
    </p:spTree>
    <p:extLst>
      <p:ext uri="{BB962C8B-B14F-4D97-AF65-F5344CB8AC3E}">
        <p14:creationId xmlns="" xmlns:p14="http://schemas.microsoft.com/office/powerpoint/2010/main" val="242482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refer you to this chart in the manuscript which shows where people now</a:t>
            </a:r>
            <a:r>
              <a:rPr lang="en-US" baseline="0" dirty="0" smtClean="0"/>
              <a:t> prefer to use the print and when they prefer the electronic – p. 6</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25</a:t>
            </a:fld>
            <a:endParaRPr lang="en-US"/>
          </a:p>
        </p:txBody>
      </p:sp>
    </p:spTree>
    <p:extLst>
      <p:ext uri="{BB962C8B-B14F-4D97-AF65-F5344CB8AC3E}">
        <p14:creationId xmlns="" xmlns:p14="http://schemas.microsoft.com/office/powerpoint/2010/main" val="393368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I think about my own preferences which are neither completely all electronic or all</a:t>
            </a:r>
            <a:r>
              <a:rPr lang="en-US" baseline="0" dirty="0" smtClean="0"/>
              <a:t> print</a:t>
            </a:r>
          </a:p>
          <a:p>
            <a:endParaRPr lang="en-US" baseline="0" dirty="0" smtClean="0"/>
          </a:p>
          <a:p>
            <a:r>
              <a:rPr lang="en-US" baseline="0" dirty="0" smtClean="0"/>
              <a:t>I recently took a trip to Australia and made different choices:</a:t>
            </a:r>
          </a:p>
          <a:p>
            <a:pPr marL="171450" indent="-171450">
              <a:buFont typeface="Arial" panose="020B0604020202020204" pitchFamily="34" charset="0"/>
              <a:buChar char="•"/>
            </a:pPr>
            <a:r>
              <a:rPr lang="en-US" baseline="0" dirty="0" smtClean="0"/>
              <a:t>For the plane trip over, I wanted a paperback book that I owned that I could throw away after I read it</a:t>
            </a:r>
          </a:p>
          <a:p>
            <a:pPr marL="628650" lvl="1" indent="-171450">
              <a:buFont typeface="Arial" panose="020B0604020202020204" pitchFamily="34" charset="0"/>
              <a:buChar char="•"/>
            </a:pPr>
            <a:r>
              <a:rPr lang="en-US" baseline="0" dirty="0" smtClean="0"/>
              <a:t>Because I was flying coach, I would have reduced ability to recharge my devices</a:t>
            </a:r>
          </a:p>
          <a:p>
            <a:pPr marL="171450" lvl="0" indent="-171450">
              <a:buFont typeface="Arial" panose="020B0604020202020204" pitchFamily="34" charset="0"/>
              <a:buChar char="•"/>
            </a:pPr>
            <a:r>
              <a:rPr lang="en-US" baseline="0" dirty="0" smtClean="0"/>
              <a:t>But for the 10 days in Australia, I wanted several books on my </a:t>
            </a:r>
            <a:r>
              <a:rPr lang="en-US" baseline="0" dirty="0" err="1" smtClean="0"/>
              <a:t>ipad</a:t>
            </a:r>
            <a:r>
              <a:rPr lang="en-US" baseline="0" dirty="0" smtClean="0"/>
              <a:t> so that I could limit the amount of things I had to carry</a:t>
            </a:r>
          </a:p>
          <a:p>
            <a:pPr marL="171450" lvl="0" indent="-171450">
              <a:buFont typeface="Arial" panose="020B0604020202020204" pitchFamily="34" charset="0"/>
              <a:buChar char="•"/>
            </a:pPr>
            <a:r>
              <a:rPr lang="en-US" baseline="0" dirty="0" smtClean="0"/>
              <a:t>And I would note that I looked forward to my flight home for which I was flying business class with the knowledge that I would have a way to charge my device for the entire trip home</a:t>
            </a:r>
          </a:p>
          <a:p>
            <a:pPr marL="171450" lvl="0" indent="-171450">
              <a:buFont typeface="Arial" panose="020B0604020202020204" pitchFamily="34" charset="0"/>
              <a:buChar char="•"/>
            </a:pPr>
            <a:r>
              <a:rPr lang="en-US" baseline="0" dirty="0" smtClean="0"/>
              <a:t>Except that the charger at my seat was broken …. Thank goodness for a completely charged </a:t>
            </a:r>
            <a:r>
              <a:rPr lang="en-US" baseline="0" dirty="0" err="1" smtClean="0"/>
              <a:t>Mophie</a:t>
            </a:r>
            <a:r>
              <a:rPr lang="en-US" baseline="0" dirty="0" smtClean="0"/>
              <a:t> device that closed the gap</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26</a:t>
            </a:fld>
            <a:endParaRPr lang="en-US"/>
          </a:p>
        </p:txBody>
      </p:sp>
    </p:spTree>
    <p:extLst>
      <p:ext uri="{BB962C8B-B14F-4D97-AF65-F5344CB8AC3E}">
        <p14:creationId xmlns="" xmlns:p14="http://schemas.microsoft.com/office/powerpoint/2010/main" val="183314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of course there is always going to be the question or what is</a:t>
            </a:r>
            <a:r>
              <a:rPr lang="en-US" baseline="0" dirty="0" smtClean="0"/>
              <a:t> the proper format for reading in the bathtub!</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27</a:t>
            </a:fld>
            <a:endParaRPr lang="en-US"/>
          </a:p>
        </p:txBody>
      </p:sp>
    </p:spTree>
    <p:extLst>
      <p:ext uri="{BB962C8B-B14F-4D97-AF65-F5344CB8AC3E}">
        <p14:creationId xmlns="" xmlns:p14="http://schemas.microsoft.com/office/powerpoint/2010/main" val="1795507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 me wrap up with a few thoughts on possible next steps</a:t>
            </a:r>
          </a:p>
          <a:p>
            <a:endParaRPr lang="en-US" dirty="0" smtClean="0"/>
          </a:p>
          <a:p>
            <a:r>
              <a:rPr lang="en-US" dirty="0" smtClean="0"/>
              <a:t>Some</a:t>
            </a:r>
            <a:r>
              <a:rPr lang="en-US" baseline="0" dirty="0" smtClean="0"/>
              <a:t> good progress is being made already by regional, collaborative groups</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28</a:t>
            </a:fld>
            <a:endParaRPr lang="en-US"/>
          </a:p>
        </p:txBody>
      </p:sp>
    </p:spTree>
    <p:extLst>
      <p:ext uri="{BB962C8B-B14F-4D97-AF65-F5344CB8AC3E}">
        <p14:creationId xmlns="" xmlns:p14="http://schemas.microsoft.com/office/powerpoint/2010/main" val="2686783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Matthew talked about yesterday,</a:t>
            </a:r>
            <a:r>
              <a:rPr lang="en-US" baseline="0" dirty="0" smtClean="0"/>
              <a:t> j</a:t>
            </a:r>
            <a:r>
              <a:rPr lang="en-US" dirty="0" smtClean="0"/>
              <a:t>ust this past week, the </a:t>
            </a:r>
            <a:r>
              <a:rPr lang="en-US" dirty="0" err="1" smtClean="0"/>
              <a:t>HathiTrust</a:t>
            </a:r>
            <a:r>
              <a:rPr lang="en-US" dirty="0" smtClean="0"/>
              <a:t> Board of Governors approved the charge for a task force on print monographs archiving</a:t>
            </a:r>
            <a:r>
              <a:rPr lang="en-US" baseline="0" dirty="0" smtClean="0"/>
              <a:t> which stems from a ballot initiative from the constitutional convention in October 2011</a:t>
            </a:r>
          </a:p>
          <a:p>
            <a:endParaRPr lang="en-US" baseline="0" dirty="0" smtClean="0"/>
          </a:p>
          <a:p>
            <a:r>
              <a:rPr lang="en-US" baseline="0" dirty="0" smtClean="0"/>
              <a:t>This distributed archive would correspond to the volumes represented digitally in HT</a:t>
            </a:r>
            <a:endParaRPr lang="en-US" dirty="0"/>
          </a:p>
        </p:txBody>
      </p:sp>
      <p:sp>
        <p:nvSpPr>
          <p:cNvPr id="4" name="Slide Number Placeholder 3"/>
          <p:cNvSpPr>
            <a:spLocks noGrp="1"/>
          </p:cNvSpPr>
          <p:nvPr>
            <p:ph type="sldNum" sz="quarter" idx="10"/>
          </p:nvPr>
        </p:nvSpPr>
        <p:spPr/>
        <p:txBody>
          <a:bodyPr/>
          <a:lstStyle/>
          <a:p>
            <a:fld id="{7D6C104F-4775-49E4-A70F-5904E94ACEF7}" type="slidenum">
              <a:rPr lang="en-US" smtClean="0">
                <a:solidFill>
                  <a:prstClr val="black"/>
                </a:solidFill>
              </a:rPr>
              <a:pPr/>
              <a:t>29</a:t>
            </a:fld>
            <a:endParaRPr lang="en-US">
              <a:solidFill>
                <a:prstClr val="black"/>
              </a:solidFill>
            </a:endParaRPr>
          </a:p>
        </p:txBody>
      </p:sp>
    </p:spTree>
    <p:extLst>
      <p:ext uri="{BB962C8B-B14F-4D97-AF65-F5344CB8AC3E}">
        <p14:creationId xmlns="" xmlns:p14="http://schemas.microsoft.com/office/powerpoint/2010/main" val="98537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to </a:t>
            </a:r>
            <a:r>
              <a:rPr lang="en-US" dirty="0" err="1" smtClean="0"/>
              <a:t>deduplicate</a:t>
            </a:r>
            <a:r>
              <a:rPr lang="en-US" dirty="0" smtClean="0"/>
              <a:t> low use content and redirect resources</a:t>
            </a:r>
            <a:endParaRPr lang="en-US" dirty="0"/>
          </a:p>
        </p:txBody>
      </p:sp>
      <p:sp>
        <p:nvSpPr>
          <p:cNvPr id="4" name="Slide Number Placeholder 3"/>
          <p:cNvSpPr>
            <a:spLocks noGrp="1"/>
          </p:cNvSpPr>
          <p:nvPr>
            <p:ph type="sldNum" sz="quarter" idx="10"/>
          </p:nvPr>
        </p:nvSpPr>
        <p:spPr/>
        <p:txBody>
          <a:bodyPr/>
          <a:lstStyle/>
          <a:p>
            <a:fld id="{A5BFC467-2AB7-4853-97BD-FD9617E68EFC}" type="slidenum">
              <a:rPr lang="en-US" smtClean="0"/>
              <a:pPr/>
              <a:t>3</a:t>
            </a:fld>
            <a:endParaRPr lang="en-US"/>
          </a:p>
        </p:txBody>
      </p:sp>
    </p:spTree>
    <p:extLst>
      <p:ext uri="{BB962C8B-B14F-4D97-AF65-F5344CB8AC3E}">
        <p14:creationId xmlns="" xmlns:p14="http://schemas.microsoft.com/office/powerpoint/2010/main" val="3336183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 the ballot initiative actually</a:t>
            </a:r>
            <a:r>
              <a:rPr lang="en-US" baseline="0" dirty="0" smtClean="0"/>
              <a:t> called for back in 2011 – a print archive founded on formal agreements with the print repositories of member institutions and agreements which would establish retention commitments</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30</a:t>
            </a:fld>
            <a:endParaRPr lang="en-US"/>
          </a:p>
        </p:txBody>
      </p:sp>
    </p:spTree>
    <p:extLst>
      <p:ext uri="{BB962C8B-B14F-4D97-AF65-F5344CB8AC3E}">
        <p14:creationId xmlns="" xmlns:p14="http://schemas.microsoft.com/office/powerpoint/2010/main" val="2395564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ballot initiative also spoke to the need to</a:t>
            </a:r>
            <a:r>
              <a:rPr lang="en-US" baseline="0" dirty="0" smtClean="0"/>
              <a:t> provide financial support and that HT would initiate and carry out a formal planning process focused on policies, operational plans and business models</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31</a:t>
            </a:fld>
            <a:endParaRPr lang="en-US"/>
          </a:p>
        </p:txBody>
      </p:sp>
    </p:spTree>
    <p:extLst>
      <p:ext uri="{BB962C8B-B14F-4D97-AF65-F5344CB8AC3E}">
        <p14:creationId xmlns="" xmlns:p14="http://schemas.microsoft.com/office/powerpoint/2010/main" val="3575856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charge to the task force and a call for volunteers from member</a:t>
            </a:r>
            <a:r>
              <a:rPr lang="en-US" baseline="0" dirty="0" smtClean="0"/>
              <a:t> institutions will be forthcoming</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32</a:t>
            </a:fld>
            <a:endParaRPr lang="en-US"/>
          </a:p>
        </p:txBody>
      </p:sp>
    </p:spTree>
    <p:extLst>
      <p:ext uri="{BB962C8B-B14F-4D97-AF65-F5344CB8AC3E}">
        <p14:creationId xmlns="" xmlns:p14="http://schemas.microsoft.com/office/powerpoint/2010/main" val="1761941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here are the key issues that the task force will address</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33</a:t>
            </a:fld>
            <a:endParaRPr lang="en-US"/>
          </a:p>
        </p:txBody>
      </p:sp>
    </p:spTree>
    <p:extLst>
      <p:ext uri="{BB962C8B-B14F-4D97-AF65-F5344CB8AC3E}">
        <p14:creationId xmlns="" xmlns:p14="http://schemas.microsoft.com/office/powerpoint/2010/main" val="363007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CIC, we have our shared print repository</a:t>
            </a:r>
            <a:r>
              <a:rPr lang="en-US" baseline="0" dirty="0" smtClean="0"/>
              <a:t> for print journals</a:t>
            </a:r>
          </a:p>
          <a:p>
            <a:r>
              <a:rPr lang="en-US" baseline="0" dirty="0" smtClean="0"/>
              <a:t>We have the recent OCLC/OSU/CIC study which provides us with valuable data</a:t>
            </a:r>
          </a:p>
          <a:p>
            <a:r>
              <a:rPr lang="en-US" baseline="0" dirty="0" smtClean="0"/>
              <a:t>And now we need to decide about next steps</a:t>
            </a:r>
          </a:p>
          <a:p>
            <a:r>
              <a:rPr lang="en-US" baseline="0" dirty="0" smtClean="0"/>
              <a:t>I’m sure we’re going to be closely involved with the HT initiative in this area</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34</a:t>
            </a:fld>
            <a:endParaRPr lang="en-US"/>
          </a:p>
        </p:txBody>
      </p:sp>
    </p:spTree>
    <p:extLst>
      <p:ext uri="{BB962C8B-B14F-4D97-AF65-F5344CB8AC3E}">
        <p14:creationId xmlns="" xmlns:p14="http://schemas.microsoft.com/office/powerpoint/2010/main" val="901104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Scott</a:t>
            </a:r>
            <a:r>
              <a:rPr lang="en-US" baseline="0" dirty="0" smtClean="0"/>
              <a:t> noted, </a:t>
            </a:r>
            <a:r>
              <a:rPr lang="en-US" dirty="0" err="1" smtClean="0"/>
              <a:t>OhioLINK</a:t>
            </a:r>
            <a:r>
              <a:rPr lang="en-US" dirty="0" smtClean="0"/>
              <a:t> has 5 shared repositories located</a:t>
            </a:r>
            <a:r>
              <a:rPr lang="en-US" baseline="0" dirty="0" smtClean="0"/>
              <a:t> around the state</a:t>
            </a:r>
          </a:p>
          <a:p>
            <a:r>
              <a:rPr lang="en-US" baseline="0" dirty="0" smtClean="0"/>
              <a:t>Recent projects have focused on securing journal content</a:t>
            </a:r>
          </a:p>
          <a:p>
            <a:r>
              <a:rPr lang="en-US" baseline="0" dirty="0" smtClean="0"/>
              <a:t>A new employee is being added to the </a:t>
            </a:r>
            <a:r>
              <a:rPr lang="en-US" baseline="0" dirty="0" err="1" smtClean="0"/>
              <a:t>OhioLINK</a:t>
            </a:r>
            <a:r>
              <a:rPr lang="en-US" baseline="0" dirty="0" smtClean="0"/>
              <a:t> staff to support these activities</a:t>
            </a:r>
          </a:p>
          <a:p>
            <a:r>
              <a:rPr lang="en-US" baseline="0" dirty="0" smtClean="0"/>
              <a:t>And discussions are underway about a possible pilot for print monographs</a:t>
            </a:r>
            <a:endParaRPr lang="en-US" dirty="0" smtClean="0"/>
          </a:p>
          <a:p>
            <a:endParaRPr lang="en-US" dirty="0" smtClean="0"/>
          </a:p>
          <a:p>
            <a:r>
              <a:rPr lang="en-US" dirty="0" smtClean="0"/>
              <a:t>So this is a</a:t>
            </a:r>
            <a:r>
              <a:rPr lang="en-US" baseline="0" dirty="0" smtClean="0"/>
              <a:t> great example of one of the issues discussed earlier about overlap between </a:t>
            </a:r>
            <a:r>
              <a:rPr lang="en-US" baseline="0" dirty="0" err="1" smtClean="0"/>
              <a:t>consortial</a:t>
            </a:r>
            <a:r>
              <a:rPr lang="en-US" baseline="0" dirty="0" smtClean="0"/>
              <a:t> groups and their members.  OSU usually placed its first priority on its relationship with </a:t>
            </a:r>
            <a:r>
              <a:rPr lang="en-US" baseline="0" dirty="0" err="1" smtClean="0"/>
              <a:t>OhioLINK</a:t>
            </a:r>
            <a:r>
              <a:rPr lang="en-US" baseline="0" dirty="0" smtClean="0"/>
              <a:t> and then its other partnerships.  But when it came to shared print for journals which are held in the </a:t>
            </a:r>
            <a:r>
              <a:rPr lang="en-US" baseline="0" dirty="0" err="1" smtClean="0"/>
              <a:t>OhioLINK</a:t>
            </a:r>
            <a:r>
              <a:rPr lang="en-US" baseline="0" dirty="0" smtClean="0"/>
              <a:t> EJC – a largely locally loaded set of content held on computers here in Ohio – we opted to work with CIC to secure our journal content in the very conveniently located Indiana storage module</a:t>
            </a:r>
          </a:p>
          <a:p>
            <a:endParaRPr lang="en-US" baseline="0" dirty="0" smtClean="0"/>
          </a:p>
          <a:p>
            <a:r>
              <a:rPr lang="en-US" baseline="0" dirty="0" smtClean="0"/>
              <a:t>However, when we begin to think about shared print for monographs and the clear priority that our OSU faculty place on ease of access.  Our thoughts are turning quickly to how we might serve – as the flagship – as a shared print repository for Ohio.  </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35</a:t>
            </a:fld>
            <a:endParaRPr lang="en-US"/>
          </a:p>
        </p:txBody>
      </p:sp>
    </p:spTree>
    <p:extLst>
      <p:ext uri="{BB962C8B-B14F-4D97-AF65-F5344CB8AC3E}">
        <p14:creationId xmlns="" xmlns:p14="http://schemas.microsoft.com/office/powerpoint/2010/main" val="1066685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variety of projects underway, another possible next step is the discussion that need to happen between collaborative groups.  As my </a:t>
            </a:r>
            <a:r>
              <a:rPr lang="en-US" dirty="0" err="1" smtClean="0"/>
              <a:t>OhioLINK</a:t>
            </a:r>
            <a:r>
              <a:rPr lang="en-US" dirty="0" smtClean="0"/>
              <a:t> colleagues already know, I often talk about whether</a:t>
            </a:r>
            <a:r>
              <a:rPr lang="en-US" baseline="0" dirty="0" smtClean="0"/>
              <a:t> we should be talking to the CIC about “buying in” to their journal repository there since it is so conveniently located to us</a:t>
            </a:r>
          </a:p>
          <a:p>
            <a:endParaRPr lang="en-US" baseline="0" dirty="0" smtClean="0"/>
          </a:p>
          <a:p>
            <a:r>
              <a:rPr lang="en-US" baseline="0" dirty="0" smtClean="0"/>
              <a:t>So clearly this is a next advance that we need to make</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36</a:t>
            </a:fld>
            <a:endParaRPr lang="en-US"/>
          </a:p>
        </p:txBody>
      </p:sp>
    </p:spTree>
    <p:extLst>
      <p:ext uri="{BB962C8B-B14F-4D97-AF65-F5344CB8AC3E}">
        <p14:creationId xmlns="" xmlns:p14="http://schemas.microsoft.com/office/powerpoint/2010/main" val="366947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I’ve also been intrigued by some of the work that</a:t>
            </a:r>
            <a:r>
              <a:rPr lang="en-US" sz="1100" baseline="0" dirty="0" smtClean="0"/>
              <a:t> SCS and Rick </a:t>
            </a:r>
            <a:r>
              <a:rPr lang="en-US" sz="1100" baseline="0" dirty="0" err="1" smtClean="0"/>
              <a:t>Lugg</a:t>
            </a:r>
            <a:r>
              <a:rPr lang="en-US" sz="1100" baseline="0" dirty="0" smtClean="0"/>
              <a:t> have been doing.  We talked often very generically about shared print for monographs but not as often about what we mean by securing that content.  Are these dark archives, are they light archives, can they be loaned to users?</a:t>
            </a:r>
            <a:endParaRPr lang="en-US" sz="1100" dirty="0" smtClean="0"/>
          </a:p>
          <a:p>
            <a:endParaRPr lang="en-US" sz="1100" dirty="0" smtClean="0"/>
          </a:p>
          <a:p>
            <a:r>
              <a:rPr lang="en-US" sz="1100" dirty="0" smtClean="0"/>
              <a:t>One useful construct that Rick has advanced</a:t>
            </a:r>
            <a:r>
              <a:rPr lang="en-US" sz="1100" baseline="0" dirty="0" smtClean="0"/>
              <a:t> in his blog is the concept of three categories of low use monographs.  The first is Archive copies:</a:t>
            </a:r>
          </a:p>
          <a:p>
            <a:endParaRPr lang="en-US" sz="1100" dirty="0" smtClean="0"/>
          </a:p>
          <a:p>
            <a:r>
              <a:rPr lang="en-US" sz="1100" b="1" i="1" dirty="0" smtClean="0"/>
              <a:t>Archive </a:t>
            </a:r>
            <a:r>
              <a:rPr lang="en-US" sz="1100" b="1" i="1" dirty="0"/>
              <a:t>Copies:</a:t>
            </a:r>
            <a:r>
              <a:rPr lang="en-US" sz="1100" dirty="0"/>
              <a:t> in addition to secure, full-text digital surrogates in </a:t>
            </a:r>
            <a:r>
              <a:rPr lang="en-US" sz="1100" dirty="0" err="1"/>
              <a:t>HathiTrust</a:t>
            </a:r>
            <a:r>
              <a:rPr lang="en-US" sz="1100" dirty="0"/>
              <a:t>, some number of print copies must be retained and maintained, as a failsafe for technological disaster, to correct errors in digitization, and as original artifacts. </a:t>
            </a:r>
          </a:p>
          <a:p>
            <a:endParaRPr lang="en-US" sz="1100" dirty="0"/>
          </a:p>
        </p:txBody>
      </p:sp>
      <p:sp>
        <p:nvSpPr>
          <p:cNvPr id="4" name="Slide Number Placeholder 3"/>
          <p:cNvSpPr>
            <a:spLocks noGrp="1"/>
          </p:cNvSpPr>
          <p:nvPr>
            <p:ph type="sldNum" sz="quarter" idx="10"/>
          </p:nvPr>
        </p:nvSpPr>
        <p:spPr/>
        <p:txBody>
          <a:bodyPr/>
          <a:lstStyle/>
          <a:p>
            <a:fld id="{7D6C104F-4775-49E4-A70F-5904E94ACEF7}" type="slidenum">
              <a:rPr lang="en-US" smtClean="0">
                <a:solidFill>
                  <a:prstClr val="black"/>
                </a:solidFill>
              </a:rPr>
              <a:pPr/>
              <a:t>37</a:t>
            </a:fld>
            <a:endParaRPr lang="en-US">
              <a:solidFill>
                <a:prstClr val="black"/>
              </a:solidFill>
            </a:endParaRPr>
          </a:p>
        </p:txBody>
      </p:sp>
    </p:spTree>
    <p:extLst>
      <p:ext uri="{BB962C8B-B14F-4D97-AF65-F5344CB8AC3E}">
        <p14:creationId xmlns="" xmlns:p14="http://schemas.microsoft.com/office/powerpoint/2010/main" val="937375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1" dirty="0" smtClean="0"/>
              <a:t>Service Copies:</a:t>
            </a:r>
            <a:r>
              <a:rPr lang="en-US" sz="1100" dirty="0" smtClean="0"/>
              <a:t> Once archiving requirements have been satisfied, additional copies are needed to lend or scan on behalf of users. The number of copies required here may vary, depending on historical use, availability as eBooks or on the used book market, and other factors.</a:t>
            </a:r>
          </a:p>
          <a:p>
            <a:endParaRPr lang="en-US" sz="1100" dirty="0"/>
          </a:p>
        </p:txBody>
      </p:sp>
      <p:sp>
        <p:nvSpPr>
          <p:cNvPr id="4" name="Slide Number Placeholder 3"/>
          <p:cNvSpPr>
            <a:spLocks noGrp="1"/>
          </p:cNvSpPr>
          <p:nvPr>
            <p:ph type="sldNum" sz="quarter" idx="10"/>
          </p:nvPr>
        </p:nvSpPr>
        <p:spPr/>
        <p:txBody>
          <a:bodyPr/>
          <a:lstStyle/>
          <a:p>
            <a:fld id="{7D6C104F-4775-49E4-A70F-5904E94ACEF7}" type="slidenum">
              <a:rPr lang="en-US" smtClean="0">
                <a:solidFill>
                  <a:prstClr val="black"/>
                </a:solidFill>
              </a:rPr>
              <a:pPr/>
              <a:t>38</a:t>
            </a:fld>
            <a:endParaRPr lang="en-US">
              <a:solidFill>
                <a:prstClr val="black"/>
              </a:solidFill>
            </a:endParaRPr>
          </a:p>
        </p:txBody>
      </p:sp>
    </p:spTree>
    <p:extLst>
      <p:ext uri="{BB962C8B-B14F-4D97-AF65-F5344CB8AC3E}">
        <p14:creationId xmlns="" xmlns:p14="http://schemas.microsoft.com/office/powerpoint/2010/main" val="937375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1" dirty="0" smtClean="0"/>
              <a:t>Surplus Copies: </a:t>
            </a:r>
            <a:r>
              <a:rPr lang="en-US" sz="1100" dirty="0" smtClean="0"/>
              <a:t>This is the area where withdrawal, storage, and sharing begin to make sense, especially for titles that have not circulated in 20 or more years. Most libraries have a surprising amount of material in this category. At least</a:t>
            </a:r>
            <a:r>
              <a:rPr lang="en-US" sz="1100" b="1" dirty="0" smtClean="0"/>
              <a:t> some of these volumes can be safely removed, provided that attention is paid to holdings in the state/province, region, or country, and to the presence of a secure digital version in </a:t>
            </a:r>
            <a:r>
              <a:rPr lang="en-US" sz="1100" b="1" dirty="0" err="1" smtClean="0"/>
              <a:t>HathiTrust</a:t>
            </a:r>
            <a:r>
              <a:rPr lang="en-US" sz="1100" b="1" dirty="0" smtClean="0"/>
              <a:t> or another certified repository.</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7D6C104F-4775-49E4-A70F-5904E94ACEF7}" type="slidenum">
              <a:rPr lang="en-US" smtClean="0">
                <a:solidFill>
                  <a:prstClr val="black"/>
                </a:solidFill>
              </a:rPr>
              <a:pPr/>
              <a:t>39</a:t>
            </a:fld>
            <a:endParaRPr lang="en-US">
              <a:solidFill>
                <a:prstClr val="black"/>
              </a:solidFill>
            </a:endParaRPr>
          </a:p>
        </p:txBody>
      </p:sp>
    </p:spTree>
    <p:extLst>
      <p:ext uri="{BB962C8B-B14F-4D97-AF65-F5344CB8AC3E}">
        <p14:creationId xmlns="" xmlns:p14="http://schemas.microsoft.com/office/powerpoint/2010/main" val="93737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third,</a:t>
            </a:r>
            <a:r>
              <a:rPr lang="en-US" baseline="0" dirty="0" smtClean="0"/>
              <a:t> to rethink user services as expectations and behaviors change</a:t>
            </a:r>
            <a:endParaRPr lang="en-US" dirty="0"/>
          </a:p>
        </p:txBody>
      </p:sp>
      <p:sp>
        <p:nvSpPr>
          <p:cNvPr id="4" name="Slide Number Placeholder 3"/>
          <p:cNvSpPr>
            <a:spLocks noGrp="1"/>
          </p:cNvSpPr>
          <p:nvPr>
            <p:ph type="sldNum" sz="quarter" idx="10"/>
          </p:nvPr>
        </p:nvSpPr>
        <p:spPr/>
        <p:txBody>
          <a:bodyPr/>
          <a:lstStyle/>
          <a:p>
            <a:fld id="{A5BFC467-2AB7-4853-97BD-FD9617E68EFC}" type="slidenum">
              <a:rPr lang="en-US" smtClean="0"/>
              <a:pPr/>
              <a:t>4</a:t>
            </a:fld>
            <a:endParaRPr lang="en-US"/>
          </a:p>
        </p:txBody>
      </p:sp>
    </p:spTree>
    <p:extLst>
      <p:ext uri="{BB962C8B-B14F-4D97-AF65-F5344CB8AC3E}">
        <p14:creationId xmlns="" xmlns:p14="http://schemas.microsoft.com/office/powerpoint/2010/main" val="3336183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So now I come back to some of the work that WEST has done with their </a:t>
            </a:r>
            <a:r>
              <a:rPr lang="en-US" sz="1600" dirty="0"/>
              <a:t>selection criteria around the concept of risk management and risk profiles.  What that means is that titles with moderate or high duplication in their region are good candidates for shared storage.</a:t>
            </a:r>
          </a:p>
          <a:p>
            <a:endParaRPr lang="en-US" sz="1600" dirty="0"/>
          </a:p>
        </p:txBody>
      </p:sp>
      <p:sp>
        <p:nvSpPr>
          <p:cNvPr id="4" name="Slide Number Placeholder 3"/>
          <p:cNvSpPr>
            <a:spLocks noGrp="1"/>
          </p:cNvSpPr>
          <p:nvPr>
            <p:ph type="sldNum" sz="quarter" idx="10"/>
          </p:nvPr>
        </p:nvSpPr>
        <p:spPr/>
        <p:txBody>
          <a:bodyPr/>
          <a:lstStyle/>
          <a:p>
            <a:fld id="{6D0E81F5-891B-4E30-8A6B-DA38E9F515E4}" type="slidenum">
              <a:rPr lang="en-US" smtClean="0">
                <a:solidFill>
                  <a:prstClr val="black"/>
                </a:solidFill>
              </a:rPr>
              <a:pPr/>
              <a:t>40</a:t>
            </a:fld>
            <a:endParaRPr lang="en-US">
              <a:solidFill>
                <a:prstClr val="black"/>
              </a:solidFill>
            </a:endParaRPr>
          </a:p>
        </p:txBody>
      </p:sp>
    </p:spTree>
    <p:extLst>
      <p:ext uri="{BB962C8B-B14F-4D97-AF65-F5344CB8AC3E}">
        <p14:creationId xmlns="" xmlns:p14="http://schemas.microsoft.com/office/powerpoint/2010/main" val="4204452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Slide Image Placeholder 1"/>
          <p:cNvSpPr>
            <a:spLocks noGrp="1" noRot="1" noChangeAspect="1" noTextEdit="1"/>
          </p:cNvSpPr>
          <p:nvPr>
            <p:ph type="sldImg"/>
          </p:nvPr>
        </p:nvSpPr>
        <p:spPr>
          <a:ln/>
        </p:spPr>
      </p:sp>
      <p:sp>
        <p:nvSpPr>
          <p:cNvPr id="6256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smtClean="0">
                <a:latin typeface="Arial" pitchFamily="34" charset="0"/>
              </a:rPr>
              <a:t>I’m intrigued by how these theoretical</a:t>
            </a:r>
            <a:r>
              <a:rPr lang="en-US" altLang="en-US" sz="1600" baseline="0" dirty="0" smtClean="0">
                <a:latin typeface="Arial" pitchFamily="34" charset="0"/>
              </a:rPr>
              <a:t> construct – with modifications could be applied in the monograph area</a:t>
            </a:r>
            <a:endParaRPr lang="en-US" altLang="en-US" sz="1600" dirty="0" smtClean="0">
              <a:latin typeface="Arial" pitchFamily="34" charset="0"/>
            </a:endParaRPr>
          </a:p>
          <a:p>
            <a:endParaRPr lang="en-US" altLang="en-US" sz="1600" dirty="0" smtClean="0">
              <a:latin typeface="Arial" pitchFamily="34" charset="0"/>
            </a:endParaRPr>
          </a:p>
          <a:p>
            <a:r>
              <a:rPr lang="en-US" altLang="en-US" sz="1600" dirty="0" smtClean="0">
                <a:latin typeface="Arial" pitchFamily="34" charset="0"/>
              </a:rPr>
              <a:t>Based </a:t>
            </a:r>
            <a:r>
              <a:rPr lang="en-US" altLang="en-US" sz="1600" dirty="0">
                <a:latin typeface="Arial" pitchFamily="34" charset="0"/>
              </a:rPr>
              <a:t>on the risk of the particular title, the journal title is assigned a level of bronze, silver or gold.  The higher the risk, the more attention is given to the tasks performed as the material is moved into the shared storage archive.  For example, titles that are not widely held will be carefully checked page by page to ensure their completeness before any other volumes are discarded</a:t>
            </a:r>
            <a:r>
              <a:rPr lang="en-US" altLang="en-US" sz="1600" dirty="0" smtClean="0">
                <a:latin typeface="Arial" pitchFamily="34" charset="0"/>
              </a:rPr>
              <a:t>.</a:t>
            </a:r>
          </a:p>
          <a:p>
            <a:endParaRPr lang="en-US" altLang="en-US" sz="1600" dirty="0" smtClean="0">
              <a:latin typeface="Arial" pitchFamily="34" charset="0"/>
            </a:endParaRPr>
          </a:p>
          <a:p>
            <a:r>
              <a:rPr lang="en-US" altLang="en-US" sz="1600" dirty="0" smtClean="0">
                <a:latin typeface="Arial" pitchFamily="34" charset="0"/>
              </a:rPr>
              <a:t>I think it would be very interesting work to marry the concepts</a:t>
            </a:r>
            <a:r>
              <a:rPr lang="en-US" altLang="en-US" sz="1600" baseline="0" dirty="0" smtClean="0">
                <a:latin typeface="Arial" pitchFamily="34" charset="0"/>
              </a:rPr>
              <a:t> from Rick </a:t>
            </a:r>
            <a:r>
              <a:rPr lang="en-US" altLang="en-US" sz="1600" baseline="0" dirty="0" err="1" smtClean="0">
                <a:latin typeface="Arial" pitchFamily="34" charset="0"/>
              </a:rPr>
              <a:t>Lugg</a:t>
            </a:r>
            <a:r>
              <a:rPr lang="en-US" altLang="en-US" sz="1600" baseline="0" dirty="0" smtClean="0">
                <a:latin typeface="Arial" pitchFamily="34" charset="0"/>
              </a:rPr>
              <a:t> about service and archive copies with risk profiles.</a:t>
            </a:r>
            <a:endParaRPr lang="en-US" altLang="en-US" sz="1600" dirty="0">
              <a:latin typeface="Arial" pitchFamily="34" charset="0"/>
            </a:endParaRPr>
          </a:p>
        </p:txBody>
      </p:sp>
      <p:sp>
        <p:nvSpPr>
          <p:cNvPr id="6256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065" indent="-291564" eaLnBrk="0" hangingPunct="0">
              <a:defRPr>
                <a:solidFill>
                  <a:schemeClr val="tx1"/>
                </a:solidFill>
                <a:latin typeface="Arial" pitchFamily="34" charset="0"/>
              </a:defRPr>
            </a:lvl2pPr>
            <a:lvl3pPr marL="1166254" indent="-233250" eaLnBrk="0" hangingPunct="0">
              <a:defRPr>
                <a:solidFill>
                  <a:schemeClr val="tx1"/>
                </a:solidFill>
                <a:latin typeface="Arial" pitchFamily="34" charset="0"/>
              </a:defRPr>
            </a:lvl3pPr>
            <a:lvl4pPr marL="1632756" indent="-233250" eaLnBrk="0" hangingPunct="0">
              <a:defRPr>
                <a:solidFill>
                  <a:schemeClr val="tx1"/>
                </a:solidFill>
                <a:latin typeface="Arial" pitchFamily="34" charset="0"/>
              </a:defRPr>
            </a:lvl4pPr>
            <a:lvl5pPr marL="2099258" indent="-233250" eaLnBrk="0" hangingPunct="0">
              <a:defRPr>
                <a:solidFill>
                  <a:schemeClr val="tx1"/>
                </a:solidFill>
                <a:latin typeface="Arial" pitchFamily="34" charset="0"/>
              </a:defRPr>
            </a:lvl5pPr>
            <a:lvl6pPr marL="2565759" indent="-233250" eaLnBrk="0" fontAlgn="base" hangingPunct="0">
              <a:spcBef>
                <a:spcPct val="0"/>
              </a:spcBef>
              <a:spcAft>
                <a:spcPct val="0"/>
              </a:spcAft>
              <a:defRPr>
                <a:solidFill>
                  <a:schemeClr val="tx1"/>
                </a:solidFill>
                <a:latin typeface="Arial" pitchFamily="34" charset="0"/>
              </a:defRPr>
            </a:lvl6pPr>
            <a:lvl7pPr marL="3032262" indent="-233250" eaLnBrk="0" fontAlgn="base" hangingPunct="0">
              <a:spcBef>
                <a:spcPct val="0"/>
              </a:spcBef>
              <a:spcAft>
                <a:spcPct val="0"/>
              </a:spcAft>
              <a:defRPr>
                <a:solidFill>
                  <a:schemeClr val="tx1"/>
                </a:solidFill>
                <a:latin typeface="Arial" pitchFamily="34" charset="0"/>
              </a:defRPr>
            </a:lvl7pPr>
            <a:lvl8pPr marL="3498764" indent="-233250" eaLnBrk="0" fontAlgn="base" hangingPunct="0">
              <a:spcBef>
                <a:spcPct val="0"/>
              </a:spcBef>
              <a:spcAft>
                <a:spcPct val="0"/>
              </a:spcAft>
              <a:defRPr>
                <a:solidFill>
                  <a:schemeClr val="tx1"/>
                </a:solidFill>
                <a:latin typeface="Arial" pitchFamily="34" charset="0"/>
              </a:defRPr>
            </a:lvl8pPr>
            <a:lvl9pPr marL="3965266" indent="-233250" eaLnBrk="0" fontAlgn="base" hangingPunct="0">
              <a:spcBef>
                <a:spcPct val="0"/>
              </a:spcBef>
              <a:spcAft>
                <a:spcPct val="0"/>
              </a:spcAft>
              <a:defRPr>
                <a:solidFill>
                  <a:schemeClr val="tx1"/>
                </a:solidFill>
                <a:latin typeface="Arial" pitchFamily="34" charset="0"/>
              </a:defRPr>
            </a:lvl9pPr>
          </a:lstStyle>
          <a:p>
            <a:pPr eaLnBrk="1" hangingPunct="1"/>
            <a:fld id="{280F9CA4-3F91-4B63-9925-EA16C5A32DC3}" type="slidenum">
              <a:rPr lang="en-US" altLang="en-US" smtClean="0">
                <a:solidFill>
                  <a:srgbClr val="000000"/>
                </a:solidFill>
              </a:rPr>
              <a:pPr eaLnBrk="1" hangingPunct="1"/>
              <a:t>41</a:t>
            </a:fld>
            <a:endParaRPr lang="en-US" altLang="en-US"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must also begin to secure actual collections – most likely the lowest hanging fruit is me is our distinctive collections</a:t>
            </a:r>
          </a:p>
          <a:p>
            <a:r>
              <a:rPr lang="en-US" baseline="0" dirty="0" smtClean="0"/>
              <a:t>As we discussed yesterday, you can count on me to keep all that content about cartoonists – but you’re right that I’m only going to let you come and use it on site in a controlled environment, or possible scan small portions for you</a:t>
            </a:r>
          </a:p>
          <a:p>
            <a:endParaRPr lang="en-US" baseline="0" dirty="0" smtClean="0"/>
          </a:p>
          <a:p>
            <a:r>
              <a:rPr lang="en-US" baseline="0" dirty="0" smtClean="0"/>
              <a:t>And I’m intrigued to know who has that remaining 33%</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42</a:t>
            </a:fld>
            <a:endParaRPr lang="en-US"/>
          </a:p>
        </p:txBody>
      </p:sp>
    </p:spTree>
    <p:extLst>
      <p:ext uri="{BB962C8B-B14F-4D97-AF65-F5344CB8AC3E}">
        <p14:creationId xmlns="" xmlns:p14="http://schemas.microsoft.com/office/powerpoint/2010/main" val="22211545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the reality</a:t>
            </a:r>
            <a:r>
              <a:rPr lang="en-US" baseline="0" dirty="0" smtClean="0"/>
              <a:t> that we continue to need robust data to make these needed assessments.</a:t>
            </a:r>
          </a:p>
          <a:p>
            <a:endParaRPr lang="en-US" baseline="0" dirty="0" smtClean="0"/>
          </a:p>
          <a:p>
            <a:r>
              <a:rPr lang="en-US" baseline="0" dirty="0" smtClean="0"/>
              <a:t>The work that OCLC has done, the work that SCS is doing for individual libraries</a:t>
            </a:r>
          </a:p>
          <a:p>
            <a:r>
              <a:rPr lang="en-US" baseline="0" dirty="0" smtClean="0"/>
              <a:t>The need for tools to bring that information on duplication and likelihood of use together</a:t>
            </a:r>
          </a:p>
          <a:p>
            <a:endParaRPr lang="en-US" baseline="0" dirty="0" smtClean="0"/>
          </a:p>
          <a:p>
            <a:r>
              <a:rPr lang="en-US" baseline="0" dirty="0" smtClean="0"/>
              <a:t>And the fact that use data is largely available only locally</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43</a:t>
            </a:fld>
            <a:endParaRPr lang="en-US"/>
          </a:p>
        </p:txBody>
      </p:sp>
    </p:spTree>
    <p:extLst>
      <p:ext uri="{BB962C8B-B14F-4D97-AF65-F5344CB8AC3E}">
        <p14:creationId xmlns="" xmlns:p14="http://schemas.microsoft.com/office/powerpoint/2010/main" val="3001994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I’d like to close with a thank you to my colleague, Karla</a:t>
            </a:r>
            <a:r>
              <a:rPr lang="en-US" baseline="0" dirty="0" smtClean="0"/>
              <a:t> </a:t>
            </a:r>
            <a:r>
              <a:rPr lang="en-US" baseline="0" dirty="0" err="1" smtClean="0"/>
              <a:t>Strieb</a:t>
            </a:r>
            <a:r>
              <a:rPr lang="en-US" baseline="0" dirty="0" smtClean="0"/>
              <a:t>, who provided many valuable insights and discussions about this topic with me</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44</a:t>
            </a:fld>
            <a:endParaRPr lang="en-US"/>
          </a:p>
        </p:txBody>
      </p:sp>
    </p:spTree>
    <p:extLst>
      <p:ext uri="{BB962C8B-B14F-4D97-AF65-F5344CB8AC3E}">
        <p14:creationId xmlns="" xmlns:p14="http://schemas.microsoft.com/office/powerpoint/2010/main" val="41286843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9B7E2-831C-4FE8-9FB8-FFBB7D9C6A4A}" type="slidenum">
              <a:rPr lang="en-US" smtClean="0"/>
              <a:pPr/>
              <a:t>45</a:t>
            </a:fld>
            <a:endParaRPr lang="en-US"/>
          </a:p>
        </p:txBody>
      </p:sp>
    </p:spTree>
    <p:extLst>
      <p:ext uri="{BB962C8B-B14F-4D97-AF65-F5344CB8AC3E}">
        <p14:creationId xmlns="" xmlns:p14="http://schemas.microsoft.com/office/powerpoint/2010/main" val="65509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our time together the last couple of days as well as previous attention to this issue, I have some key insights to share.  The first is that rare and core collections do not cleanly correspond to our preconceived notions</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5</a:t>
            </a:fld>
            <a:endParaRPr lang="en-US"/>
          </a:p>
        </p:txBody>
      </p:sp>
    </p:spTree>
    <p:extLst>
      <p:ext uri="{BB962C8B-B14F-4D97-AF65-F5344CB8AC3E}">
        <p14:creationId xmlns="" xmlns:p14="http://schemas.microsoft.com/office/powerpoint/2010/main" val="3148066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You’ll remember some of these slides from the presentation by Constance and Brian</a:t>
            </a:r>
            <a:r>
              <a:rPr lang="en-US" baseline="0" dirty="0" smtClean="0"/>
              <a:t> about the OSU collection in the context of the CIC, the CHI-PITT region, in North America and in the world</a:t>
            </a:r>
          </a:p>
          <a:p>
            <a:endParaRPr lang="en-US" baseline="0" dirty="0" smtClean="0"/>
          </a:p>
          <a:p>
            <a:r>
              <a:rPr lang="en-US" baseline="0" dirty="0" smtClean="0"/>
              <a:t>We often talk about a collection size of 7+ million volumes at OSU – but in this context we have identified 2.7 million distinct manifestations of print books – in essence the starting corpus for use to consider</a:t>
            </a:r>
            <a:endParaRPr lang="en-US" dirty="0"/>
          </a:p>
        </p:txBody>
      </p:sp>
      <p:sp>
        <p:nvSpPr>
          <p:cNvPr id="4" name="Slide Number Placeholder 3"/>
          <p:cNvSpPr>
            <a:spLocks noGrp="1"/>
          </p:cNvSpPr>
          <p:nvPr>
            <p:ph type="sldNum" sz="quarter" idx="10"/>
          </p:nvPr>
        </p:nvSpPr>
        <p:spPr/>
        <p:txBody>
          <a:bodyPr/>
          <a:lstStyle/>
          <a:p>
            <a:fld id="{6CBB9DBE-5F0D-4D23-995E-E3E1956E6F64}"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to remind you about the breakdown an that </a:t>
            </a:r>
            <a:r>
              <a:rPr lang="en-US" baseline="0" dirty="0" smtClean="0"/>
              <a:t>many of OSU’s “rare” collections are </a:t>
            </a:r>
          </a:p>
          <a:p>
            <a:endParaRPr lang="en-US" baseline="0" dirty="0" smtClean="0"/>
          </a:p>
          <a:p>
            <a:pPr marL="171450" indent="-171450">
              <a:buFont typeface="Arial" panose="020B0604020202020204" pitchFamily="34" charset="0"/>
              <a:buChar char="•"/>
            </a:pPr>
            <a:r>
              <a:rPr lang="en-US" baseline="0" dirty="0" smtClean="0"/>
              <a:t>in English, </a:t>
            </a:r>
          </a:p>
          <a:p>
            <a:pPr marL="171450" indent="-171450">
              <a:buFont typeface="Arial" panose="020B0604020202020204" pitchFamily="34" charset="0"/>
              <a:buChar char="•"/>
            </a:pPr>
            <a:r>
              <a:rPr lang="en-US" baseline="0" dirty="0" smtClean="0"/>
              <a:t>were published since 1960, and </a:t>
            </a:r>
          </a:p>
          <a:p>
            <a:pPr marL="171450" indent="-171450">
              <a:buFont typeface="Arial" panose="020B0604020202020204" pitchFamily="34" charset="0"/>
              <a:buChar char="•"/>
            </a:pPr>
            <a:r>
              <a:rPr lang="en-US" baseline="0" dirty="0" smtClean="0"/>
              <a:t>are in the social sciences and STEM.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Many of them are also </a:t>
            </a:r>
          </a:p>
          <a:p>
            <a:pPr marL="171450" indent="-171450">
              <a:buFont typeface="Arial" panose="020B0604020202020204" pitchFamily="34" charset="0"/>
              <a:buChar char="•"/>
            </a:pPr>
            <a:r>
              <a:rPr lang="en-US" baseline="0" dirty="0" smtClean="0"/>
              <a:t>in foreign languages, </a:t>
            </a:r>
          </a:p>
          <a:p>
            <a:pPr marL="171450" indent="-171450">
              <a:buFont typeface="Arial" panose="020B0604020202020204" pitchFamily="34" charset="0"/>
              <a:buChar char="•"/>
            </a:pPr>
            <a:r>
              <a:rPr lang="en-US" baseline="0" dirty="0" smtClean="0"/>
              <a:t>published before 1950 and </a:t>
            </a:r>
          </a:p>
          <a:p>
            <a:pPr marL="171450" indent="-171450">
              <a:buFont typeface="Arial" panose="020B0604020202020204" pitchFamily="34" charset="0"/>
              <a:buChar char="•"/>
            </a:pPr>
            <a:r>
              <a:rPr lang="en-US" baseline="0" dirty="0" smtClean="0"/>
              <a:t>in humanities subject areas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So this isn’t entirely surprising to me as we have long been known for our popular American fiction collection, our area studies collections, and very strong humanities culture while also being very STEM driven</a:t>
            </a:r>
          </a:p>
          <a:p>
            <a:endParaRPr lang="en-US" dirty="0"/>
          </a:p>
        </p:txBody>
      </p:sp>
      <p:sp>
        <p:nvSpPr>
          <p:cNvPr id="4" name="Slide Number Placeholder 3"/>
          <p:cNvSpPr>
            <a:spLocks noGrp="1"/>
          </p:cNvSpPr>
          <p:nvPr>
            <p:ph type="sldNum" sz="quarter" idx="10"/>
          </p:nvPr>
        </p:nvSpPr>
        <p:spPr/>
        <p:txBody>
          <a:bodyPr/>
          <a:lstStyle/>
          <a:p>
            <a:fld id="{6CBB9DBE-5F0D-4D23-995E-E3E1956E6F64}"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another visual that speaks</a:t>
            </a:r>
            <a:r>
              <a:rPr lang="en-US" baseline="0" dirty="0" smtClean="0"/>
              <a:t> to the rare and core parts of the OSU collection based on age range</a:t>
            </a:r>
          </a:p>
          <a:p>
            <a:endParaRPr lang="en-US" baseline="0" dirty="0" smtClean="0"/>
          </a:p>
          <a:p>
            <a:r>
              <a:rPr lang="en-US" baseline="0" dirty="0" smtClean="0"/>
              <a:t>The work that OCLC Research has done is important because it allows us to move beyond our anecdotal impressions of the rare and core portions of our collections to a more data driven analysis that can be acted upon</a:t>
            </a:r>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8</a:t>
            </a:fld>
            <a:endParaRPr lang="en-US"/>
          </a:p>
        </p:txBody>
      </p:sp>
    </p:spTree>
    <p:extLst>
      <p:ext uri="{BB962C8B-B14F-4D97-AF65-F5344CB8AC3E}">
        <p14:creationId xmlns="" xmlns:p14="http://schemas.microsoft.com/office/powerpoint/2010/main" val="3662727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also come away from this analysis</a:t>
            </a:r>
            <a:r>
              <a:rPr lang="en-US" baseline="0" dirty="0" smtClean="0"/>
              <a:t> with this insight about our core collection – that </a:t>
            </a:r>
            <a:r>
              <a:rPr lang="en-US" sz="1200" baseline="0" dirty="0" smtClean="0"/>
              <a:t>t</a:t>
            </a:r>
            <a:r>
              <a:rPr lang="en-US" sz="1200" dirty="0" smtClean="0"/>
              <a:t>he widely held parts of our collections are relatively small and may be duplicated because they are also heavily used.  We do actually need many copies of Plato’s Republic to support users’ needs.</a:t>
            </a:r>
          </a:p>
          <a:p>
            <a:endParaRPr lang="en-US" dirty="0"/>
          </a:p>
        </p:txBody>
      </p:sp>
      <p:sp>
        <p:nvSpPr>
          <p:cNvPr id="4" name="Slide Number Placeholder 3"/>
          <p:cNvSpPr>
            <a:spLocks noGrp="1"/>
          </p:cNvSpPr>
          <p:nvPr>
            <p:ph type="sldNum" sz="quarter" idx="10"/>
          </p:nvPr>
        </p:nvSpPr>
        <p:spPr/>
        <p:txBody>
          <a:bodyPr/>
          <a:lstStyle/>
          <a:p>
            <a:fld id="{9699B7E2-831C-4FE8-9FB8-FFBB7D9C6A4A}" type="slidenum">
              <a:rPr lang="en-US" smtClean="0"/>
              <a:pPr/>
              <a:t>9</a:t>
            </a:fld>
            <a:endParaRPr lang="en-US"/>
          </a:p>
        </p:txBody>
      </p:sp>
    </p:spTree>
    <p:extLst>
      <p:ext uri="{BB962C8B-B14F-4D97-AF65-F5344CB8AC3E}">
        <p14:creationId xmlns="" xmlns:p14="http://schemas.microsoft.com/office/powerpoint/2010/main" val="210645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hyperlink" Target="http://creativecommons.org/licenses/by/3.0/" TargetMode="Externa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hyperlink" Target="http://creativecommons.org/licenses/by/3.0/"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4/2/2014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29BD040-138C-43C9-A71B-FA1DBEC991DE}" type="datetime1">
              <a:rPr lang="en-US"/>
              <a:pPr/>
              <a:t>4/2/2014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7E4F12-69D3-44F9-8C32-090E44F9C60A}" type="slidenum">
              <a:rPr lang="en-US"/>
              <a:pPr/>
              <a:t>‹#›</a:t>
            </a:fld>
            <a:endParaRPr lang="en-US"/>
          </a:p>
        </p:txBody>
      </p:sp>
    </p:spTree>
    <p:extLst>
      <p:ext uri="{BB962C8B-B14F-4D97-AF65-F5344CB8AC3E}">
        <p14:creationId xmlns="" xmlns:p14="http://schemas.microsoft.com/office/powerpoint/2010/main" val="16457988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DAE9468-34FE-459E-BA36-9F215EBF4D66}" type="datetimeFigureOut">
              <a:rPr lang="en-US" smtClean="0">
                <a:solidFill>
                  <a:srgbClr val="CCD1B9"/>
                </a:solidFill>
              </a:rPr>
              <a:pPr/>
              <a:t>4/2/2014</a:t>
            </a:fld>
            <a:endParaRPr lang="en-US">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6C0873C-BC5D-4756-A614-AFB3CD75CA9A}"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 xmlns:p14="http://schemas.microsoft.com/office/powerpoint/2010/main" val="13644943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AE9468-34FE-459E-BA36-9F215EBF4D66}" type="datetimeFigureOut">
              <a:rPr lang="en-US" smtClean="0">
                <a:solidFill>
                  <a:srgbClr val="534949"/>
                </a:solidFill>
              </a:rPr>
              <a:pPr/>
              <a:t>4/2/2014</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p>
            <a:fld id="{16C0873C-BC5D-4756-A614-AFB3CD75CA9A}" type="slidenum">
              <a:rPr lang="en-US" smtClean="0">
                <a:solidFill>
                  <a:srgbClr val="534949"/>
                </a:solidFill>
              </a:rPr>
              <a:pPr/>
              <a:t>‹#›</a:t>
            </a:fld>
            <a:endParaRPr lang="en-US">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9609914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DAE9468-34FE-459E-BA36-9F215EBF4D66}" type="datetimeFigureOut">
              <a:rPr lang="en-US" smtClean="0"/>
              <a:pPr/>
              <a:t>4/2/2014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6C0873C-BC5D-4756-A614-AFB3CD75CA9A}" type="slidenum">
              <a:rPr lang="en-US" smtClean="0">
                <a:solidFill>
                  <a:srgbClr val="CCD1B9"/>
                </a:solidFill>
              </a:rPr>
              <a:pPr/>
              <a:t>‹#›</a:t>
            </a:fld>
            <a:endParaRPr lang="en-US">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 xmlns:p14="http://schemas.microsoft.com/office/powerpoint/2010/main" val="36064941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AE9468-34FE-459E-BA36-9F215EBF4D66}" type="datetimeFigureOut">
              <a:rPr lang="en-US" smtClean="0">
                <a:solidFill>
                  <a:srgbClr val="534949"/>
                </a:solidFill>
              </a:rPr>
              <a:pPr/>
              <a:t>4/2/2014</a:t>
            </a:fld>
            <a:endParaRPr lang="en-US">
              <a:solidFill>
                <a:srgbClr val="534949"/>
              </a:solidFill>
            </a:endParaRPr>
          </a:p>
        </p:txBody>
      </p:sp>
      <p:sp>
        <p:nvSpPr>
          <p:cNvPr id="6" name="Footer Placeholder 5"/>
          <p:cNvSpPr>
            <a:spLocks noGrp="1"/>
          </p:cNvSpPr>
          <p:nvPr>
            <p:ph type="ftr" sz="quarter" idx="11"/>
          </p:nvPr>
        </p:nvSpPr>
        <p:spPr/>
        <p:txBody>
          <a:bodyPr/>
          <a:lstStyle/>
          <a:p>
            <a:endParaRPr lang="en-US">
              <a:solidFill>
                <a:srgbClr val="534949"/>
              </a:solidFill>
            </a:endParaRPr>
          </a:p>
        </p:txBody>
      </p:sp>
      <p:sp>
        <p:nvSpPr>
          <p:cNvPr id="7" name="Slide Number Placeholder 6"/>
          <p:cNvSpPr>
            <a:spLocks noGrp="1"/>
          </p:cNvSpPr>
          <p:nvPr>
            <p:ph type="sldNum" sz="quarter" idx="12"/>
          </p:nvPr>
        </p:nvSpPr>
        <p:spPr/>
        <p:txBody>
          <a:bodyPr/>
          <a:lstStyle/>
          <a:p>
            <a:fld id="{16C0873C-BC5D-4756-A614-AFB3CD75CA9A}" type="slidenum">
              <a:rPr lang="en-US" smtClean="0">
                <a:solidFill>
                  <a:srgbClr val="534949"/>
                </a:solidFill>
              </a:rPr>
              <a:pPr/>
              <a:t>‹#›</a:t>
            </a:fld>
            <a:endParaRPr lang="en-US">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2097501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AE9468-34FE-459E-BA36-9F215EBF4D66}" type="datetimeFigureOut">
              <a:rPr lang="en-US" smtClean="0">
                <a:solidFill>
                  <a:srgbClr val="534949"/>
                </a:solidFill>
              </a:rPr>
              <a:pPr/>
              <a:t>4/2/2014</a:t>
            </a:fld>
            <a:endParaRPr lang="en-US">
              <a:solidFill>
                <a:srgbClr val="534949"/>
              </a:solidFill>
            </a:endParaRPr>
          </a:p>
        </p:txBody>
      </p:sp>
      <p:sp>
        <p:nvSpPr>
          <p:cNvPr id="8" name="Footer Placeholder 7"/>
          <p:cNvSpPr>
            <a:spLocks noGrp="1"/>
          </p:cNvSpPr>
          <p:nvPr>
            <p:ph type="ftr" sz="quarter" idx="11"/>
          </p:nvPr>
        </p:nvSpPr>
        <p:spPr/>
        <p:txBody>
          <a:bodyPr/>
          <a:lstStyle/>
          <a:p>
            <a:endParaRPr lang="en-US">
              <a:solidFill>
                <a:srgbClr val="534949"/>
              </a:solidFill>
            </a:endParaRPr>
          </a:p>
        </p:txBody>
      </p:sp>
      <p:sp>
        <p:nvSpPr>
          <p:cNvPr id="9" name="Slide Number Placeholder 8"/>
          <p:cNvSpPr>
            <a:spLocks noGrp="1"/>
          </p:cNvSpPr>
          <p:nvPr>
            <p:ph type="sldNum" sz="quarter" idx="12"/>
          </p:nvPr>
        </p:nvSpPr>
        <p:spPr/>
        <p:txBody>
          <a:bodyPr/>
          <a:lstStyle/>
          <a:p>
            <a:fld id="{16C0873C-BC5D-4756-A614-AFB3CD75CA9A}" type="slidenum">
              <a:rPr lang="en-US" smtClean="0">
                <a:solidFill>
                  <a:srgbClr val="534949"/>
                </a:solidFill>
              </a:rPr>
              <a:pPr/>
              <a:t>‹#›</a:t>
            </a:fld>
            <a:endParaRPr lang="en-US">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1242748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AE9468-34FE-459E-BA36-9F215EBF4D66}" type="datetimeFigureOut">
              <a:rPr lang="en-US" smtClean="0">
                <a:solidFill>
                  <a:srgbClr val="534949"/>
                </a:solidFill>
              </a:rPr>
              <a:pPr/>
              <a:t>4/2/2014</a:t>
            </a:fld>
            <a:endParaRPr lang="en-US">
              <a:solidFill>
                <a:srgbClr val="534949"/>
              </a:solidFill>
            </a:endParaRPr>
          </a:p>
        </p:txBody>
      </p:sp>
      <p:sp>
        <p:nvSpPr>
          <p:cNvPr id="4" name="Footer Placeholder 3"/>
          <p:cNvSpPr>
            <a:spLocks noGrp="1"/>
          </p:cNvSpPr>
          <p:nvPr>
            <p:ph type="ftr" sz="quarter" idx="11"/>
          </p:nvPr>
        </p:nvSpPr>
        <p:spPr/>
        <p:txBody>
          <a:bodyPr/>
          <a:lstStyle/>
          <a:p>
            <a:endParaRPr lang="en-US">
              <a:solidFill>
                <a:srgbClr val="534949"/>
              </a:solidFill>
            </a:endParaRPr>
          </a:p>
        </p:txBody>
      </p:sp>
      <p:sp>
        <p:nvSpPr>
          <p:cNvPr id="5" name="Slide Number Placeholder 4"/>
          <p:cNvSpPr>
            <a:spLocks noGrp="1"/>
          </p:cNvSpPr>
          <p:nvPr>
            <p:ph type="sldNum" sz="quarter" idx="12"/>
          </p:nvPr>
        </p:nvSpPr>
        <p:spPr/>
        <p:txBody>
          <a:bodyPr/>
          <a:lstStyle/>
          <a:p>
            <a:fld id="{16C0873C-BC5D-4756-A614-AFB3CD75CA9A}" type="slidenum">
              <a:rPr lang="en-US" smtClean="0">
                <a:solidFill>
                  <a:srgbClr val="534949"/>
                </a:solidFill>
              </a:rPr>
              <a:pPr/>
              <a:t>‹#›</a:t>
            </a:fld>
            <a:endParaRPr lang="en-US">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2045107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7DAE9468-34FE-459E-BA36-9F215EBF4D66}" type="datetimeFigureOut">
              <a:rPr lang="en-US" smtClean="0">
                <a:solidFill>
                  <a:srgbClr val="534949"/>
                </a:solidFill>
              </a:rPr>
              <a:pPr/>
              <a:t>4/2/2014</a:t>
            </a:fld>
            <a:endParaRPr lang="en-US">
              <a:solidFill>
                <a:srgbClr val="534949"/>
              </a:solidFill>
            </a:endParaRPr>
          </a:p>
        </p:txBody>
      </p:sp>
      <p:sp>
        <p:nvSpPr>
          <p:cNvPr id="3" name="Footer Placeholder 2"/>
          <p:cNvSpPr>
            <a:spLocks noGrp="1"/>
          </p:cNvSpPr>
          <p:nvPr>
            <p:ph type="ftr" sz="quarter" idx="11"/>
          </p:nvPr>
        </p:nvSpPr>
        <p:spPr/>
        <p:txBody>
          <a:bodyPr/>
          <a:lstStyle/>
          <a:p>
            <a:endParaRPr lang="en-US">
              <a:solidFill>
                <a:srgbClr val="534949"/>
              </a:solidFill>
            </a:endParaRPr>
          </a:p>
        </p:txBody>
      </p:sp>
      <p:sp>
        <p:nvSpPr>
          <p:cNvPr id="4" name="Slide Number Placeholder 3"/>
          <p:cNvSpPr>
            <a:spLocks noGrp="1"/>
          </p:cNvSpPr>
          <p:nvPr>
            <p:ph type="sldNum" sz="quarter" idx="12"/>
          </p:nvPr>
        </p:nvSpPr>
        <p:spPr/>
        <p:txBody>
          <a:bodyPr/>
          <a:lstStyle/>
          <a:p>
            <a:fld id="{16C0873C-BC5D-4756-A614-AFB3CD75CA9A}" type="slidenum">
              <a:rPr lang="en-US" smtClean="0">
                <a:solidFill>
                  <a:srgbClr val="534949"/>
                </a:solidFill>
              </a:rPr>
              <a:pPr/>
              <a:t>‹#›</a:t>
            </a:fld>
            <a:endParaRPr lang="en-US">
              <a:solidFill>
                <a:srgbClr val="534949"/>
              </a:solidFill>
            </a:endParaRPr>
          </a:p>
        </p:txBody>
      </p:sp>
    </p:spTree>
    <p:extLst>
      <p:ext uri="{BB962C8B-B14F-4D97-AF65-F5344CB8AC3E}">
        <p14:creationId xmlns="" xmlns:p14="http://schemas.microsoft.com/office/powerpoint/2010/main" val="5069390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AE9468-34FE-459E-BA36-9F215EBF4D66}" type="datetimeFigureOut">
              <a:rPr lang="en-US" smtClean="0">
                <a:solidFill>
                  <a:srgbClr val="534949"/>
                </a:solidFill>
              </a:rPr>
              <a:pPr/>
              <a:t>4/2/2014</a:t>
            </a:fld>
            <a:endParaRPr lang="en-US">
              <a:solidFill>
                <a:srgbClr val="534949"/>
              </a:solidFill>
            </a:endParaRPr>
          </a:p>
        </p:txBody>
      </p:sp>
      <p:sp>
        <p:nvSpPr>
          <p:cNvPr id="6" name="Footer Placeholder 5"/>
          <p:cNvSpPr>
            <a:spLocks noGrp="1"/>
          </p:cNvSpPr>
          <p:nvPr>
            <p:ph type="ftr" sz="quarter" idx="11"/>
          </p:nvPr>
        </p:nvSpPr>
        <p:spPr/>
        <p:txBody>
          <a:bodyPr/>
          <a:lstStyle/>
          <a:p>
            <a:endParaRPr lang="en-US">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6C0873C-BC5D-4756-A614-AFB3CD75CA9A}"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 xmlns:p14="http://schemas.microsoft.com/office/powerpoint/2010/main" val="2718702892"/>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AE9468-34FE-459E-BA36-9F215EBF4D66}" type="datetimeFigureOut">
              <a:rPr lang="en-US" smtClean="0">
                <a:solidFill>
                  <a:srgbClr val="CCD1B9"/>
                </a:solidFill>
              </a:rPr>
              <a:pPr/>
              <a:t>4/2/2014</a:t>
            </a:fld>
            <a:endParaRPr lang="en-US">
              <a:solidFill>
                <a:srgbClr val="CCD1B9"/>
              </a:solidFill>
            </a:endParaRPr>
          </a:p>
        </p:txBody>
      </p:sp>
      <p:sp>
        <p:nvSpPr>
          <p:cNvPr id="6" name="Footer Placeholder 5"/>
          <p:cNvSpPr>
            <a:spLocks noGrp="1"/>
          </p:cNvSpPr>
          <p:nvPr>
            <p:ph type="ftr" sz="quarter" idx="11"/>
          </p:nvPr>
        </p:nvSpPr>
        <p:spPr/>
        <p:txBody>
          <a:bodyPr/>
          <a:lstStyle/>
          <a:p>
            <a:endParaRPr lang="en-US">
              <a:solidFill>
                <a:srgbClr val="CCD1B9"/>
              </a:solidFill>
            </a:endParaRPr>
          </a:p>
        </p:txBody>
      </p:sp>
      <p:sp>
        <p:nvSpPr>
          <p:cNvPr id="7" name="Slide Number Placeholder 6"/>
          <p:cNvSpPr>
            <a:spLocks noGrp="1"/>
          </p:cNvSpPr>
          <p:nvPr>
            <p:ph type="sldNum" sz="quarter" idx="12"/>
          </p:nvPr>
        </p:nvSpPr>
        <p:spPr/>
        <p:txBody>
          <a:bodyPr/>
          <a:lstStyle/>
          <a:p>
            <a:fld id="{16C0873C-BC5D-4756-A614-AFB3CD75CA9A}" type="slidenum">
              <a:rPr lang="en-US" smtClean="0">
                <a:solidFill>
                  <a:srgbClr val="CCD1B9"/>
                </a:solidFill>
              </a:rPr>
              <a:pPr/>
              <a:t>‹#›</a:t>
            </a:fld>
            <a:endParaRPr lang="en-US">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156527432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E9468-34FE-459E-BA36-9F215EBF4D66}" type="datetimeFigureOut">
              <a:rPr lang="en-US" smtClean="0">
                <a:solidFill>
                  <a:srgbClr val="534949"/>
                </a:solidFill>
              </a:rPr>
              <a:pPr/>
              <a:t>4/2/2014</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p>
            <a:fld id="{16C0873C-BC5D-4756-A614-AFB3CD75CA9A}" type="slidenum">
              <a:rPr lang="en-US" smtClean="0">
                <a:solidFill>
                  <a:srgbClr val="534949"/>
                </a:solidFill>
              </a:rPr>
              <a:pPr/>
              <a:t>‹#›</a:t>
            </a:fld>
            <a:endParaRPr lang="en-US">
              <a:solidFill>
                <a:srgbClr val="534949"/>
              </a:solidFill>
            </a:endParaRPr>
          </a:p>
        </p:txBody>
      </p:sp>
    </p:spTree>
    <p:extLst>
      <p:ext uri="{BB962C8B-B14F-4D97-AF65-F5344CB8AC3E}">
        <p14:creationId xmlns="" xmlns:p14="http://schemas.microsoft.com/office/powerpoint/2010/main" val="21553526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AE9468-34FE-459E-BA36-9F215EBF4D66}" type="datetimeFigureOut">
              <a:rPr lang="en-US" smtClean="0">
                <a:solidFill>
                  <a:srgbClr val="534949"/>
                </a:solidFill>
              </a:rPr>
              <a:pPr/>
              <a:t>4/2/2014</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6C0873C-BC5D-4756-A614-AFB3CD75CA9A}" type="slidenum">
              <a:rPr lang="en-US" smtClean="0">
                <a:solidFill>
                  <a:srgbClr val="CCD1B9"/>
                </a:solidFill>
              </a:rPr>
              <a:pPr/>
              <a:t>‹#›</a:t>
            </a:fld>
            <a:endParaRPr lang="en-US">
              <a:solidFill>
                <a:srgbClr val="CCD1B9"/>
              </a:solidFill>
            </a:endParaRPr>
          </a:p>
        </p:txBody>
      </p:sp>
    </p:spTree>
    <p:extLst>
      <p:ext uri="{BB962C8B-B14F-4D97-AF65-F5344CB8AC3E}">
        <p14:creationId xmlns="" xmlns:p14="http://schemas.microsoft.com/office/powerpoint/2010/main" val="15162841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fontAlgn="base">
              <a:spcBef>
                <a:spcPct val="0"/>
              </a:spcBef>
              <a:spcAft>
                <a:spcPct val="0"/>
              </a:spcAft>
              <a:defRPr sz="2000">
                <a:solidFill>
                  <a:srgbClr val="FFFFFF"/>
                </a:solidFill>
                <a:latin typeface="Arial" pitchFamily="34" charset="0"/>
              </a:defRPr>
            </a:lvl1pPr>
          </a:lstStyle>
          <a:p>
            <a:pPr>
              <a:defRPr/>
            </a:pPr>
            <a:fld id="{F6FC7DF3-559E-4C29-AF64-632E4D1ACEB6}" type="datetimeFigureOut">
              <a:rPr lang="en-US"/>
              <a:pPr>
                <a:defRPr/>
              </a:pPr>
              <a:t>4/2/2014</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EBDDC3"/>
                </a:solidFill>
                <a:latin typeface="Arial" pitchFamily="34" charset="0"/>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fontAlgn="base">
              <a:spcBef>
                <a:spcPct val="0"/>
              </a:spcBef>
              <a:spcAft>
                <a:spcPct val="0"/>
              </a:spcAft>
              <a:defRPr>
                <a:solidFill>
                  <a:srgbClr val="EBDDC3"/>
                </a:solidFill>
                <a:latin typeface="Arial" pitchFamily="34" charset="0"/>
              </a:defRPr>
            </a:lvl1pPr>
          </a:lstStyle>
          <a:p>
            <a:pPr>
              <a:defRPr/>
            </a:pPr>
            <a:fld id="{540D5C94-1402-4FAA-9D2C-0A9883254EF6}" type="slidenum">
              <a:rPr lang="en-US"/>
              <a:pPr>
                <a:defRPr/>
              </a:pPr>
              <a:t>‹#›</a:t>
            </a:fld>
            <a:endParaRPr lang="en-US"/>
          </a:p>
        </p:txBody>
      </p:sp>
    </p:spTree>
    <p:extLst>
      <p:ext uri="{BB962C8B-B14F-4D97-AF65-F5344CB8AC3E}">
        <p14:creationId xmlns="" xmlns:p14="http://schemas.microsoft.com/office/powerpoint/2010/main" val="24600697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C1C60C0-747D-465C-BCDD-30926AC921C0}" type="datetimeFigureOut">
              <a:rPr lang="en-US"/>
              <a:pPr>
                <a:defRPr/>
              </a:pPr>
              <a:t>4/2/2014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rgbClr val="FFFFFF"/>
                </a:solidFill>
                <a:latin typeface="Arial" pitchFamily="34" charset="0"/>
              </a:defRPr>
            </a:lvl1pPr>
          </a:lstStyle>
          <a:p>
            <a:pPr>
              <a:defRPr/>
            </a:pPr>
            <a:fld id="{C70072AD-1C91-4A2C-AB2C-0B6836D14A60}" type="slidenum">
              <a:rPr lang="en-US"/>
              <a:pPr>
                <a:defRPr/>
              </a:pPr>
              <a:t>‹#›</a:t>
            </a:fld>
            <a:endParaRPr lang="en-US"/>
          </a:p>
        </p:txBody>
      </p:sp>
    </p:spTree>
    <p:extLst>
      <p:ext uri="{BB962C8B-B14F-4D97-AF65-F5344CB8AC3E}">
        <p14:creationId xmlns="" xmlns:p14="http://schemas.microsoft.com/office/powerpoint/2010/main" val="1395836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C489D30-DD24-4B2A-A37B-DADD9DCF47F2}" type="datetimeFigureOut">
              <a:rPr lang="en-US"/>
              <a:pPr>
                <a:defRPr/>
              </a:pPr>
              <a:t>4/2/2014</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fontAlgn="base">
              <a:spcBef>
                <a:spcPct val="0"/>
              </a:spcBef>
              <a:spcAft>
                <a:spcPct val="0"/>
              </a:spcAft>
              <a:defRPr sz="2400">
                <a:solidFill>
                  <a:srgbClr val="FFFFFF"/>
                </a:solidFill>
                <a:latin typeface="Arial" pitchFamily="34" charset="0"/>
              </a:defRPr>
            </a:lvl1pPr>
          </a:lstStyle>
          <a:p>
            <a:pPr>
              <a:defRPr/>
            </a:pPr>
            <a:fld id="{57423A3D-357C-4D60-A381-CCD49F4C4FC6}" type="slidenum">
              <a:rPr lang="en-US"/>
              <a:pPr>
                <a:defRPr/>
              </a:pPr>
              <a:t>‹#›</a:t>
            </a:fld>
            <a:endParaRPr lang="en-US"/>
          </a:p>
        </p:txBody>
      </p:sp>
      <p:sp>
        <p:nvSpPr>
          <p:cNvPr id="9" name="Footer Placeholder 13"/>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 xmlns:p14="http://schemas.microsoft.com/office/powerpoint/2010/main" val="29778621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base">
              <a:spcBef>
                <a:spcPct val="0"/>
              </a:spcBef>
              <a:spcAft>
                <a:spcPct val="0"/>
              </a:spcAft>
              <a:defRPr>
                <a:latin typeface="Arial" pitchFamily="34" charset="0"/>
              </a:defRPr>
            </a:lvl1pPr>
          </a:lstStyle>
          <a:p>
            <a:pPr>
              <a:defRPr/>
            </a:pPr>
            <a:fld id="{4D8582C1-306A-4463-974B-C56DB625BD76}" type="datetimeFigureOut">
              <a:rPr lang="en-US"/>
              <a:pPr>
                <a:defRPr/>
              </a:pPr>
              <a:t>4/2/2014</a:t>
            </a:fld>
            <a:endParaRPr lang="en-US"/>
          </a:p>
        </p:txBody>
      </p:sp>
      <p:sp>
        <p:nvSpPr>
          <p:cNvPr id="6" name="Slide Number Placeholder 9"/>
          <p:cNvSpPr>
            <a:spLocks noGrp="1"/>
          </p:cNvSpPr>
          <p:nvPr>
            <p:ph type="sldNum" sz="quarter" idx="11"/>
          </p:nvPr>
        </p:nvSpPr>
        <p:spPr/>
        <p:txBody>
          <a:bodyPr rtlCol="0"/>
          <a:lstStyle>
            <a:lvl1pPr fontAlgn="base">
              <a:spcBef>
                <a:spcPct val="0"/>
              </a:spcBef>
              <a:spcAft>
                <a:spcPct val="0"/>
              </a:spcAft>
              <a:defRPr>
                <a:latin typeface="Arial" pitchFamily="34" charset="0"/>
              </a:defRPr>
            </a:lvl1pPr>
          </a:lstStyle>
          <a:p>
            <a:pPr>
              <a:defRPr/>
            </a:pPr>
            <a:fld id="{A7C1FCD5-33DB-41A9-8698-4837FAA892B7}" type="slidenum">
              <a:rPr lang="en-US"/>
              <a:pPr>
                <a:defRPr/>
              </a:pPr>
              <a:t>‹#›</a:t>
            </a:fld>
            <a:endParaRPr lang="en-US"/>
          </a:p>
        </p:txBody>
      </p:sp>
      <p:sp>
        <p:nvSpPr>
          <p:cNvPr id="7" name="Footer Placeholder 11"/>
          <p:cNvSpPr>
            <a:spLocks noGrp="1"/>
          </p:cNvSpPr>
          <p:nvPr>
            <p:ph type="ftr" sz="quarter" idx="12"/>
          </p:nvPr>
        </p:nvSpPr>
        <p:spPr/>
        <p:txBody>
          <a:bodyPr rtlCol="0"/>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 xmlns:p14="http://schemas.microsoft.com/office/powerpoint/2010/main" val="39607374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fontAlgn="base">
              <a:spcBef>
                <a:spcPct val="0"/>
              </a:spcBef>
              <a:spcAft>
                <a:spcPct val="0"/>
              </a:spcAft>
              <a:defRPr>
                <a:latin typeface="Arial" pitchFamily="34" charset="0"/>
              </a:defRPr>
            </a:lvl1pPr>
          </a:lstStyle>
          <a:p>
            <a:pPr>
              <a:defRPr/>
            </a:pPr>
            <a:fld id="{B2F40740-B5E6-43B2-B6FB-8A21DD5D2463}" type="datetimeFigureOut">
              <a:rPr lang="en-US"/>
              <a:pPr>
                <a:defRPr/>
              </a:pPr>
              <a:t>4/2/2014</a:t>
            </a:fld>
            <a:endParaRPr lang="en-US"/>
          </a:p>
        </p:txBody>
      </p:sp>
      <p:sp>
        <p:nvSpPr>
          <p:cNvPr id="8" name="Slide Number Placeholder 11"/>
          <p:cNvSpPr>
            <a:spLocks noGrp="1"/>
          </p:cNvSpPr>
          <p:nvPr>
            <p:ph type="sldNum" sz="quarter" idx="11"/>
          </p:nvPr>
        </p:nvSpPr>
        <p:spPr/>
        <p:txBody>
          <a:bodyPr rtlCol="0"/>
          <a:lstStyle>
            <a:lvl1pPr fontAlgn="base">
              <a:spcBef>
                <a:spcPct val="0"/>
              </a:spcBef>
              <a:spcAft>
                <a:spcPct val="0"/>
              </a:spcAft>
              <a:defRPr>
                <a:latin typeface="Arial" pitchFamily="34" charset="0"/>
              </a:defRPr>
            </a:lvl1pPr>
          </a:lstStyle>
          <a:p>
            <a:pPr>
              <a:defRPr/>
            </a:pPr>
            <a:fld id="{F2384205-E6E3-4585-9550-6EADDDE3B89A}" type="slidenum">
              <a:rPr lang="en-US"/>
              <a:pPr>
                <a:defRPr/>
              </a:pPr>
              <a:t>‹#›</a:t>
            </a:fld>
            <a:endParaRPr lang="en-US"/>
          </a:p>
        </p:txBody>
      </p:sp>
      <p:sp>
        <p:nvSpPr>
          <p:cNvPr id="9" name="Footer Placeholder 13"/>
          <p:cNvSpPr>
            <a:spLocks noGrp="1"/>
          </p:cNvSpPr>
          <p:nvPr>
            <p:ph type="ftr" sz="quarter" idx="12"/>
          </p:nvPr>
        </p:nvSpPr>
        <p:spPr/>
        <p:txBody>
          <a:bodyPr rtlCol="0"/>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 xmlns:p14="http://schemas.microsoft.com/office/powerpoint/2010/main" val="21169910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949A807-7D67-4B13-A0E5-371523530158}" type="datetimeFigureOut">
              <a:rPr lang="en-US"/>
              <a:pPr>
                <a:defRPr/>
              </a:pPr>
              <a:t>4/2/2014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srgbClr val="FFFFFF"/>
                </a:solidFill>
                <a:latin typeface="Arial" pitchFamily="34" charset="0"/>
              </a:defRPr>
            </a:lvl1pPr>
          </a:lstStyle>
          <a:p>
            <a:pPr>
              <a:defRPr/>
            </a:pPr>
            <a:fld id="{1BA8A516-6ACF-471A-9482-986D4BB752BA}" type="slidenum">
              <a:rPr lang="en-US"/>
              <a:pPr>
                <a:defRPr/>
              </a:pPr>
              <a:t>‹#›</a:t>
            </a:fld>
            <a:endParaRPr lang="en-US"/>
          </a:p>
        </p:txBody>
      </p:sp>
    </p:spTree>
    <p:extLst>
      <p:ext uri="{BB962C8B-B14F-4D97-AF65-F5344CB8AC3E}">
        <p14:creationId xmlns="" xmlns:p14="http://schemas.microsoft.com/office/powerpoint/2010/main" val="38494250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95E6028-7E5F-4976-B9D5-DF816E9F9F4D}" type="datetimeFigureOut">
              <a:rPr lang="en-US"/>
              <a:pPr>
                <a:defRPr/>
              </a:pPr>
              <a:t>4/2/2014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fontAlgn="base">
              <a:spcBef>
                <a:spcPct val="0"/>
              </a:spcBef>
              <a:spcAft>
                <a:spcPct val="0"/>
              </a:spcAft>
              <a:defRPr>
                <a:solidFill>
                  <a:srgbClr val="775F55"/>
                </a:solidFill>
                <a:latin typeface="Arial" pitchFamily="34" charset="0"/>
              </a:defRPr>
            </a:lvl1pPr>
          </a:lstStyle>
          <a:p>
            <a:pPr>
              <a:defRPr/>
            </a:pPr>
            <a:fld id="{13C18819-6EFA-47CD-A00B-6A7CD40D7244}" type="slidenum">
              <a:rPr lang="en-US"/>
              <a:pPr>
                <a:defRPr/>
              </a:pPr>
              <a:t>‹#›</a:t>
            </a:fld>
            <a:endParaRPr lang="en-US"/>
          </a:p>
        </p:txBody>
      </p:sp>
    </p:spTree>
    <p:extLst>
      <p:ext uri="{BB962C8B-B14F-4D97-AF65-F5344CB8AC3E}">
        <p14:creationId xmlns="" xmlns:p14="http://schemas.microsoft.com/office/powerpoint/2010/main" val="10184943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B77F9D6-A76B-4333-B5CD-F1F7A13DE588}" type="datetimeFigureOut">
              <a:rPr lang="en-US"/>
              <a:pPr>
                <a:defRPr/>
              </a:pPr>
              <a:t>4/2/2014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srgbClr val="FFFFFF"/>
                </a:solidFill>
                <a:latin typeface="Arial" pitchFamily="34" charset="0"/>
              </a:defRPr>
            </a:lvl1pPr>
          </a:lstStyle>
          <a:p>
            <a:pPr>
              <a:defRPr/>
            </a:pPr>
            <a:fld id="{31233320-C4C7-408E-92EF-222C44767105}" type="slidenum">
              <a:rPr lang="en-US"/>
              <a:pPr>
                <a:defRPr/>
              </a:pPr>
              <a:t>‹#›</a:t>
            </a:fld>
            <a:endParaRPr lang="en-US"/>
          </a:p>
        </p:txBody>
      </p:sp>
    </p:spTree>
    <p:extLst>
      <p:ext uri="{BB962C8B-B14F-4D97-AF65-F5344CB8AC3E}">
        <p14:creationId xmlns="" xmlns:p14="http://schemas.microsoft.com/office/powerpoint/2010/main" val="765965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36D3F59-CC93-4DF6-862C-4F87DB2FD351}" type="datetimeFigureOut">
              <a:rPr lang="en-US" smtClean="0"/>
              <a:pPr/>
              <a:t>4/2/2014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3759CD7-FAD5-4520-B45C-31F69808F3D6}" type="slidenum">
              <a:rPr lang="en-US" smtClean="0">
                <a:solidFill>
                  <a:srgbClr val="EBDDC3"/>
                </a:solidFill>
              </a:rPr>
              <a:pPr/>
              <a:t>‹#›</a:t>
            </a:fld>
            <a:endParaRPr lang="en-US">
              <a:solidFill>
                <a:srgbClr val="EBDDC3"/>
              </a:solidFill>
            </a:endParaRPr>
          </a:p>
        </p:txBody>
      </p:sp>
    </p:spTree>
    <p:extLst>
      <p:ext uri="{BB962C8B-B14F-4D97-AF65-F5344CB8AC3E}">
        <p14:creationId xmlns="" xmlns:p14="http://schemas.microsoft.com/office/powerpoint/2010/main" val="26030204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fontAlgn="base">
              <a:spcBef>
                <a:spcPct val="0"/>
              </a:spcBef>
              <a:spcAft>
                <a:spcPct val="0"/>
              </a:spcAft>
              <a:defRPr>
                <a:latin typeface="Arial" pitchFamily="34" charset="0"/>
              </a:defRPr>
            </a:lvl1pPr>
          </a:lstStyle>
          <a:p>
            <a:pPr>
              <a:defRPr/>
            </a:pPr>
            <a:fld id="{F8668581-F132-4EE4-ACFC-2183E38C7D61}" type="datetimeFigureOut">
              <a:rPr lang="en-US"/>
              <a:pPr>
                <a:defRPr/>
              </a:pPr>
              <a:t>4/2/2014</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fontAlgn="base">
              <a:spcBef>
                <a:spcPct val="0"/>
              </a:spcBef>
              <a:spcAft>
                <a:spcPct val="0"/>
              </a:spcAft>
              <a:defRPr sz="2800">
                <a:latin typeface="Arial" pitchFamily="34" charset="0"/>
              </a:defRPr>
            </a:lvl1pPr>
          </a:lstStyle>
          <a:p>
            <a:pPr>
              <a:defRPr/>
            </a:pPr>
            <a:fld id="{3300119D-FA3E-4DFA-8E90-38E48FDB43C6}"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 xmlns:p14="http://schemas.microsoft.com/office/powerpoint/2010/main" val="7591267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4B17305-5009-4C4E-B421-F467EF6A7400}" type="datetimeFigureOut">
              <a:rPr lang="en-US"/>
              <a:pPr>
                <a:defRPr/>
              </a:pPr>
              <a:t>4/2/2014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60F41DC-BDE9-4621-A295-099A4A244ACD}" type="slidenum">
              <a:rPr lang="en-US"/>
              <a:pPr>
                <a:defRPr/>
              </a:pPr>
              <a:t>‹#›</a:t>
            </a:fld>
            <a:endParaRPr lang="en-US"/>
          </a:p>
        </p:txBody>
      </p:sp>
    </p:spTree>
    <p:extLst>
      <p:ext uri="{BB962C8B-B14F-4D97-AF65-F5344CB8AC3E}">
        <p14:creationId xmlns="" xmlns:p14="http://schemas.microsoft.com/office/powerpoint/2010/main" val="40053204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fontAlgn="base">
              <a:spcBef>
                <a:spcPct val="0"/>
              </a:spcBef>
              <a:spcAft>
                <a:spcPct val="0"/>
              </a:spcAft>
              <a:defRPr>
                <a:latin typeface="Arial" pitchFamily="34" charset="0"/>
              </a:defRPr>
            </a:lvl1pPr>
          </a:lstStyle>
          <a:p>
            <a:pPr>
              <a:defRPr/>
            </a:pPr>
            <a:fld id="{92FAAAC3-8B7C-4504-B39A-0BA7469898F4}" type="datetimeFigureOut">
              <a:rPr lang="en-US"/>
              <a:pPr>
                <a:defRPr/>
              </a:pPr>
              <a:t>4/2/2014</a:t>
            </a:fld>
            <a:endParaRPr lang="en-US"/>
          </a:p>
        </p:txBody>
      </p:sp>
      <p:sp>
        <p:nvSpPr>
          <p:cNvPr id="8" name="Footer Placeholder 4"/>
          <p:cNvSpPr>
            <a:spLocks noGrp="1"/>
          </p:cNvSpPr>
          <p:nvPr>
            <p:ph type="ftr" sz="quarter" idx="11"/>
          </p:nvPr>
        </p:nvSpPr>
        <p:spPr>
          <a:xfrm>
            <a:off x="457200" y="6248400"/>
            <a:ext cx="5573713" cy="365125"/>
          </a:xfrm>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fontAlgn="base">
              <a:spcBef>
                <a:spcPct val="0"/>
              </a:spcBef>
              <a:spcAft>
                <a:spcPct val="0"/>
              </a:spcAft>
              <a:defRPr>
                <a:latin typeface="Arial" pitchFamily="34" charset="0"/>
              </a:defRPr>
            </a:lvl1pPr>
          </a:lstStyle>
          <a:p>
            <a:pPr>
              <a:defRPr/>
            </a:pPr>
            <a:fld id="{486D23DA-3C2E-4153-B857-B9A5BD3203AB}" type="slidenum">
              <a:rPr lang="en-US"/>
              <a:pPr>
                <a:defRPr/>
              </a:pPr>
              <a:t>‹#›</a:t>
            </a:fld>
            <a:endParaRPr lang="en-US"/>
          </a:p>
        </p:txBody>
      </p:sp>
    </p:spTree>
    <p:extLst>
      <p:ext uri="{BB962C8B-B14F-4D97-AF65-F5344CB8AC3E}">
        <p14:creationId xmlns="" xmlns:p14="http://schemas.microsoft.com/office/powerpoint/2010/main" val="90660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36D3F59-CC93-4DF6-862C-4F87DB2FD351}" type="datetimeFigureOut">
              <a:rPr lang="en-US" smtClean="0">
                <a:solidFill>
                  <a:srgbClr val="775F55"/>
                </a:solidFill>
              </a:rPr>
              <a:pPr/>
              <a:t>4/2/2014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3759CD7-FAD5-4520-B45C-31F69808F3D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388512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36D3F59-CC93-4DF6-862C-4F87DB2FD351}" type="datetimeFigureOut">
              <a:rPr lang="en-US" smtClean="0">
                <a:solidFill>
                  <a:srgbClr val="775F55"/>
                </a:solidFill>
              </a:rPr>
              <a:pPr/>
              <a:t>4/2/2014</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3759CD7-FAD5-4520-B45C-31F69808F3D6}"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 xmlns:p14="http://schemas.microsoft.com/office/powerpoint/2010/main" val="1213080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36D3F59-CC93-4DF6-862C-4F87DB2FD351}" type="datetimeFigureOut">
              <a:rPr lang="en-US" smtClean="0">
                <a:solidFill>
                  <a:srgbClr val="775F55"/>
                </a:solidFill>
              </a:rPr>
              <a:pPr/>
              <a:t>4/2/2014</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83759CD7-FAD5-4520-B45C-31F69808F3D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 xmlns:p14="http://schemas.microsoft.com/office/powerpoint/2010/main" val="182199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36D3F59-CC93-4DF6-862C-4F87DB2FD351}" type="datetimeFigureOut">
              <a:rPr lang="en-US" smtClean="0">
                <a:solidFill>
                  <a:srgbClr val="775F55"/>
                </a:solidFill>
              </a:rPr>
              <a:pPr/>
              <a:t>4/2/2014</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83759CD7-FAD5-4520-B45C-31F69808F3D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 xmlns:p14="http://schemas.microsoft.com/office/powerpoint/2010/main" val="4253989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6D3F59-CC93-4DF6-862C-4F87DB2FD351}" type="datetimeFigureOut">
              <a:rPr lang="en-US" smtClean="0">
                <a:solidFill>
                  <a:srgbClr val="775F55"/>
                </a:solidFill>
              </a:rPr>
              <a:pPr/>
              <a:t>4/2/2014</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3759CD7-FAD5-4520-B45C-31F69808F3D6}" type="slidenum">
              <a:rPr lang="en-US" smtClean="0"/>
              <a:pPr/>
              <a:t>‹#›</a:t>
            </a:fld>
            <a:endParaRPr lang="en-US"/>
          </a:p>
        </p:txBody>
      </p:sp>
    </p:spTree>
    <p:extLst>
      <p:ext uri="{BB962C8B-B14F-4D97-AF65-F5344CB8AC3E}">
        <p14:creationId xmlns="" xmlns:p14="http://schemas.microsoft.com/office/powerpoint/2010/main" val="642806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D3F59-CC93-4DF6-862C-4F87DB2FD351}" type="datetimeFigureOut">
              <a:rPr lang="en-US" smtClean="0">
                <a:solidFill>
                  <a:srgbClr val="775F55"/>
                </a:solidFill>
              </a:rPr>
              <a:pPr/>
              <a:t>4/2/2014</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3759CD7-FAD5-4520-B45C-31F69808F3D6}" type="slidenum">
              <a:rPr lang="en-US" smtClean="0">
                <a:solidFill>
                  <a:srgbClr val="775F55"/>
                </a:solidFill>
              </a:rPr>
              <a:pPr/>
              <a:t>‹#›</a:t>
            </a:fld>
            <a:endParaRPr lang="en-US">
              <a:solidFill>
                <a:srgbClr val="775F55"/>
              </a:solidFill>
            </a:endParaRPr>
          </a:p>
        </p:txBody>
      </p:sp>
    </p:spTree>
    <p:extLst>
      <p:ext uri="{BB962C8B-B14F-4D97-AF65-F5344CB8AC3E}">
        <p14:creationId xmlns="" xmlns:p14="http://schemas.microsoft.com/office/powerpoint/2010/main" val="1582591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36D3F59-CC93-4DF6-862C-4F87DB2FD351}" type="datetimeFigureOut">
              <a:rPr lang="en-US" smtClean="0">
                <a:solidFill>
                  <a:srgbClr val="775F55"/>
                </a:solidFill>
              </a:rPr>
              <a:pPr/>
              <a:t>4/2/2014</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3759CD7-FAD5-4520-B45C-31F69808F3D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421132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B36D3F59-CC93-4DF6-862C-4F87DB2FD351}" type="datetimeFigureOut">
              <a:rPr lang="en-US" smtClean="0">
                <a:solidFill>
                  <a:srgbClr val="775F55"/>
                </a:solidFill>
              </a:rPr>
              <a:pPr/>
              <a:t>4/2/2014</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3759CD7-FAD5-4520-B45C-31F69808F3D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 xmlns:p14="http://schemas.microsoft.com/office/powerpoint/2010/main" val="3817869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6D3F59-CC93-4DF6-862C-4F87DB2FD351}" type="datetimeFigureOut">
              <a:rPr lang="en-US" smtClean="0">
                <a:solidFill>
                  <a:srgbClr val="775F55"/>
                </a:solidFill>
              </a:rPr>
              <a:pPr/>
              <a:t>4/2/2014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83759CD7-FAD5-4520-B45C-31F69808F3D6}" type="slidenum">
              <a:rPr lang="en-US" smtClean="0"/>
              <a:pPr/>
              <a:t>‹#›</a:t>
            </a:fld>
            <a:endParaRPr lang="en-US"/>
          </a:p>
        </p:txBody>
      </p:sp>
    </p:spTree>
    <p:extLst>
      <p:ext uri="{BB962C8B-B14F-4D97-AF65-F5344CB8AC3E}">
        <p14:creationId xmlns="" xmlns:p14="http://schemas.microsoft.com/office/powerpoint/2010/main" val="3562188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36D3F59-CC93-4DF6-862C-4F87DB2FD351}" type="datetimeFigureOut">
              <a:rPr lang="en-US" smtClean="0">
                <a:solidFill>
                  <a:srgbClr val="775F55"/>
                </a:solidFill>
              </a:rPr>
              <a:pPr/>
              <a:t>4/2/2014</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83759CD7-FAD5-4520-B45C-31F69808F3D6}" type="slidenum">
              <a:rPr lang="en-US" smtClean="0"/>
              <a:pPr/>
              <a:t>‹#›</a:t>
            </a:fld>
            <a:endParaRPr lang="en-US"/>
          </a:p>
        </p:txBody>
      </p:sp>
    </p:spTree>
    <p:extLst>
      <p:ext uri="{BB962C8B-B14F-4D97-AF65-F5344CB8AC3E}">
        <p14:creationId xmlns="" xmlns:p14="http://schemas.microsoft.com/office/powerpoint/2010/main" val="2055324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Color Log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extLst>
      <p:ext uri="{BB962C8B-B14F-4D97-AF65-F5344CB8AC3E}">
        <p14:creationId xmlns="" xmlns:p14="http://schemas.microsoft.com/office/powerpoint/2010/main" val="350984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Grey Log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97857" y="735776"/>
            <a:ext cx="1248228" cy="1368796"/>
          </a:xfrm>
          <a:prstGeom prst="rect">
            <a:avLst/>
          </a:prstGeom>
        </p:spPr>
      </p:pic>
    </p:spTree>
    <p:extLst>
      <p:ext uri="{BB962C8B-B14F-4D97-AF65-F5344CB8AC3E}">
        <p14:creationId xmlns="" xmlns:p14="http://schemas.microsoft.com/office/powerpoint/2010/main" val="3271934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age Color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extLst>
      <p:ext uri="{BB962C8B-B14F-4D97-AF65-F5344CB8AC3E}">
        <p14:creationId xmlns="" xmlns:p14="http://schemas.microsoft.com/office/powerpoint/2010/main" val="32478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age Grey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58484"/>
            <a:ext cx="1676400" cy="346274"/>
          </a:xfrm>
          <a:prstGeom prst="rect">
            <a:avLst/>
          </a:prstGeom>
        </p:spPr>
      </p:pic>
    </p:spTree>
    <p:extLst>
      <p:ext uri="{BB962C8B-B14F-4D97-AF65-F5344CB8AC3E}">
        <p14:creationId xmlns="" xmlns:p14="http://schemas.microsoft.com/office/powerpoint/2010/main" val="1350724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lank with Title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extLst>
      <p:ext uri="{BB962C8B-B14F-4D97-AF65-F5344CB8AC3E}">
        <p14:creationId xmlns="" xmlns:p14="http://schemas.microsoft.com/office/powerpoint/2010/main" val="3459554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lank with Title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58484"/>
            <a:ext cx="1676400" cy="346274"/>
          </a:xfrm>
          <a:prstGeom prst="rect">
            <a:avLst/>
          </a:prstGeom>
        </p:spPr>
      </p:pic>
    </p:spTree>
    <p:extLst>
      <p:ext uri="{BB962C8B-B14F-4D97-AF65-F5344CB8AC3E}">
        <p14:creationId xmlns="" xmlns:p14="http://schemas.microsoft.com/office/powerpoint/2010/main" val="355839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solidFill>
                  <a:srgbClr val="FFFFFF">
                    <a:lumMod val="85000"/>
                  </a:srgbClr>
                </a:solidFill>
              </a:rPr>
              <a:pPr/>
              <a:t>‹#›</a:t>
            </a:fld>
            <a:endParaRPr lang="en-US">
              <a:solidFill>
                <a:srgbClr val="FFFFFF">
                  <a:lumMod val="85000"/>
                </a:srgbClr>
              </a:solidFill>
            </a:endParaRPr>
          </a:p>
        </p:txBody>
      </p:sp>
      <p:pic>
        <p:nvPicPr>
          <p:cNvPr id="5" name="Picture 4"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spTree>
    <p:extLst>
      <p:ext uri="{BB962C8B-B14F-4D97-AF65-F5344CB8AC3E}">
        <p14:creationId xmlns="" xmlns:p14="http://schemas.microsoft.com/office/powerpoint/2010/main" val="183950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que White Color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extLst>
      <p:ext uri="{BB962C8B-B14F-4D97-AF65-F5344CB8AC3E}">
        <p14:creationId xmlns="" xmlns:p14="http://schemas.microsoft.com/office/powerpoint/2010/main" val="3923121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que White Grey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90600" y="762000"/>
            <a:ext cx="1219200" cy="1336964"/>
          </a:xfrm>
          <a:prstGeom prst="rect">
            <a:avLst/>
          </a:prstGeom>
        </p:spPr>
      </p:pic>
    </p:spTree>
    <p:extLst>
      <p:ext uri="{BB962C8B-B14F-4D97-AF65-F5344CB8AC3E}">
        <p14:creationId xmlns="" xmlns:p14="http://schemas.microsoft.com/office/powerpoint/2010/main" val="2033338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with Content Box Color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extLst>
      <p:ext uri="{BB962C8B-B14F-4D97-AF65-F5344CB8AC3E}">
        <p14:creationId xmlns="" xmlns:p14="http://schemas.microsoft.com/office/powerpoint/2010/main" val="1515998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with Content Box Grey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58484"/>
            <a:ext cx="1676400" cy="346274"/>
          </a:xfrm>
          <a:prstGeom prst="rect">
            <a:avLst/>
          </a:prstGeom>
        </p:spPr>
      </p:pic>
    </p:spTree>
    <p:extLst>
      <p:ext uri="{BB962C8B-B14F-4D97-AF65-F5344CB8AC3E}">
        <p14:creationId xmlns="" xmlns:p14="http://schemas.microsoft.com/office/powerpoint/2010/main" val="3189428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extLst>
      <p:ext uri="{BB962C8B-B14F-4D97-AF65-F5344CB8AC3E}">
        <p14:creationId xmlns="" xmlns:p14="http://schemas.microsoft.com/office/powerpoint/2010/main" val="2684649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58484"/>
            <a:ext cx="1676400" cy="346274"/>
          </a:xfrm>
          <a:prstGeom prst="rect">
            <a:avLst/>
          </a:prstGeom>
        </p:spPr>
      </p:pic>
    </p:spTree>
    <p:extLst>
      <p:ext uri="{BB962C8B-B14F-4D97-AF65-F5344CB8AC3E}">
        <p14:creationId xmlns="" xmlns:p14="http://schemas.microsoft.com/office/powerpoint/2010/main" val="3987128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extLst>
      <p:ext uri="{BB962C8B-B14F-4D97-AF65-F5344CB8AC3E}">
        <p14:creationId xmlns="" xmlns:p14="http://schemas.microsoft.com/office/powerpoint/2010/main" val="45912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58484"/>
            <a:ext cx="1676400" cy="346274"/>
          </a:xfrm>
          <a:prstGeom prst="rect">
            <a:avLst/>
          </a:prstGeom>
        </p:spPr>
      </p:pic>
    </p:spTree>
    <p:extLst>
      <p:ext uri="{BB962C8B-B14F-4D97-AF65-F5344CB8AC3E}">
        <p14:creationId xmlns="" xmlns:p14="http://schemas.microsoft.com/office/powerpoint/2010/main" val="4215018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239000" y="6324600"/>
            <a:ext cx="1310640" cy="457200"/>
          </a:xfrm>
          <a:prstGeom prst="rect">
            <a:avLst/>
          </a:prstGeom>
          <a:noFill/>
          <a:ln w="9525">
            <a:noFill/>
            <a:miter lim="800000"/>
            <a:headEnd/>
            <a:tailEnd/>
          </a:ln>
        </p:spPr>
      </p:pic>
      <p:sp>
        <p:nvSpPr>
          <p:cNvPr id="14" name="TextBox 13"/>
          <p:cNvSpPr txBox="1"/>
          <p:nvPr userDrawn="1"/>
        </p:nvSpPr>
        <p:spPr>
          <a:xfrm>
            <a:off x="914400" y="6349425"/>
            <a:ext cx="6019800" cy="461665"/>
          </a:xfrm>
          <a:prstGeom prst="rect">
            <a:avLst/>
          </a:prstGeom>
          <a:noFill/>
        </p:spPr>
        <p:txBody>
          <a:bodyPr wrap="square" rtlCol="0">
            <a:spAutoFit/>
          </a:bodyPr>
          <a:lstStyle/>
          <a:p>
            <a:pPr>
              <a:defRPr/>
            </a:pPr>
            <a:r>
              <a:rPr lang="en-US" sz="800" dirty="0" smtClean="0">
                <a:solidFill>
                  <a:prstClr val="black"/>
                </a:solidFill>
                <a:latin typeface="Open Sans" pitchFamily="34" charset="0"/>
                <a:ea typeface="Open Sans" pitchFamily="34" charset="0"/>
                <a:cs typeface="Open Sans" pitchFamily="34" charset="0"/>
              </a:rPr>
              <a:t>©2013 OCLC. This work is licensed under a Creative Commons Attribution 3.0 </a:t>
            </a:r>
            <a:r>
              <a:rPr lang="en-US" sz="800" dirty="0" err="1" smtClean="0">
                <a:solidFill>
                  <a:prstClr val="black"/>
                </a:solidFill>
                <a:latin typeface="Open Sans" pitchFamily="34" charset="0"/>
                <a:ea typeface="Open Sans" pitchFamily="34" charset="0"/>
                <a:cs typeface="Open Sans" pitchFamily="34" charset="0"/>
              </a:rPr>
              <a:t>Unported</a:t>
            </a:r>
            <a:r>
              <a:rPr lang="en-US" sz="800" dirty="0" smtClean="0">
                <a:solidFill>
                  <a:prstClr val="black"/>
                </a:solidFill>
                <a:latin typeface="Open Sans" pitchFamily="34" charset="0"/>
                <a:ea typeface="Open Sans" pitchFamily="34" charset="0"/>
                <a:cs typeface="Open Sans" pitchFamily="34" charset="0"/>
              </a:rPr>
              <a:t> License. </a:t>
            </a:r>
            <a:r>
              <a:rPr lang="en-US" sz="800" dirty="0" smtClean="0">
                <a:solidFill>
                  <a:prstClr val="black"/>
                </a:solidFill>
                <a:latin typeface="Open Sans" charset="0"/>
                <a:ea typeface="Open Sans" charset="0"/>
                <a:cs typeface="Open Sans" charset="0"/>
              </a:rPr>
              <a:t>Suggested attribution: “This work uses content from [presentation title] © OCLC, used under a Creative Commons Attribution license:  </a:t>
            </a:r>
            <a:r>
              <a:rPr lang="en-US" sz="800" u="sng" dirty="0" smtClean="0">
                <a:solidFill>
                  <a:prstClr val="black"/>
                </a:solidFill>
                <a:latin typeface="Open Sans" charset="0"/>
                <a:ea typeface="Open Sans" charset="0"/>
                <a:cs typeface="Open Sans" charset="0"/>
                <a:hlinkClick r:id="rId4"/>
              </a:rPr>
              <a:t>http</a:t>
            </a:r>
            <a:r>
              <a:rPr lang="en-US" sz="800" u="sng" dirty="0" smtClean="0">
                <a:solidFill>
                  <a:srgbClr val="FFFFFF"/>
                </a:solidFill>
                <a:latin typeface="Open Sans" charset="0"/>
                <a:ea typeface="Open Sans" charset="0"/>
                <a:cs typeface="Open Sans" charset="0"/>
                <a:hlinkClick r:id="rId4"/>
              </a:rPr>
              <a:t>://</a:t>
            </a:r>
            <a:r>
              <a:rPr lang="en-US" sz="800" u="sng" dirty="0" smtClean="0">
                <a:solidFill>
                  <a:prstClr val="black"/>
                </a:solidFill>
                <a:latin typeface="Open Sans" charset="0"/>
                <a:ea typeface="Open Sans" charset="0"/>
                <a:cs typeface="Open Sans" charset="0"/>
                <a:hlinkClick r:id="rId4"/>
              </a:rPr>
              <a:t>creativecommons.org/licenses/by/3.0/</a:t>
            </a:r>
            <a:r>
              <a:rPr lang="en-US" sz="800" dirty="0" smtClean="0">
                <a:solidFill>
                  <a:prstClr val="black"/>
                </a:solidFill>
                <a:latin typeface="Open Sans" charset="0"/>
                <a:ea typeface="Open Sans" charset="0"/>
                <a:cs typeface="Open Sans" charset="0"/>
                <a:hlinkClick r:id="rId4"/>
              </a:rPr>
              <a:t>” </a:t>
            </a:r>
            <a:endParaRPr lang="en-US" sz="800" dirty="0" smtClean="0">
              <a:solidFill>
                <a:prstClr val="black"/>
              </a:solidFill>
              <a:latin typeface="Open Sans" pitchFamily="34" charset="0"/>
              <a:ea typeface="Open Sans" pitchFamily="34" charset="0"/>
              <a:cs typeface="Open Sans" pitchFamily="34" charset="0"/>
            </a:endParaRPr>
          </a:p>
        </p:txBody>
      </p:sp>
      <p:sp>
        <p:nvSpPr>
          <p:cNvPr id="22" name="TextBox 21"/>
          <p:cNvSpPr txBox="1"/>
          <p:nvPr userDrawn="1"/>
        </p:nvSpPr>
        <p:spPr>
          <a:xfrm>
            <a:off x="914400" y="2590800"/>
            <a:ext cx="5334000" cy="830997"/>
          </a:xfrm>
          <a:prstGeom prst="rect">
            <a:avLst/>
          </a:prstGeom>
          <a:noFill/>
        </p:spPr>
        <p:txBody>
          <a:bodyPr wrap="square" rtlCol="0">
            <a:spAutoFit/>
          </a:bodyPr>
          <a:lstStyle/>
          <a:p>
            <a:r>
              <a:rPr lang="en-US" sz="4800" dirty="0" smtClean="0">
                <a:solidFill>
                  <a:srgbClr val="FFFFFF">
                    <a:lumMod val="85000"/>
                  </a:srgbClr>
                </a:solidFill>
                <a:latin typeface="Open Sans Semibold" pitchFamily="34" charset="0"/>
                <a:ea typeface="Open Sans Semibold" pitchFamily="34" charset="0"/>
                <a:cs typeface="Open Sans Semibold" pitchFamily="34" charset="0"/>
              </a:rPr>
              <a:t>Thank You</a:t>
            </a:r>
            <a:endParaRPr lang="en-US" sz="4800" dirty="0">
              <a:solidFill>
                <a:srgbClr val="FFFFFF">
                  <a:lumMod val="85000"/>
                </a:srgbClr>
              </a:solidFill>
              <a:latin typeface="Open Sans Semibold" pitchFamily="34" charset="0"/>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lavoie@oclc.org</a:t>
            </a:r>
          </a:p>
          <a:p>
            <a:pPr lvl="0"/>
            <a:r>
              <a:rPr lang="en-US" dirty="0" smtClean="0">
                <a:solidFill>
                  <a:schemeClr val="bg1">
                    <a:lumMod val="85000"/>
                  </a:schemeClr>
                </a:solidFill>
              </a:rPr>
              <a:t>malpasc@oclc.org</a:t>
            </a:r>
            <a:endParaRPr lang="en-US" dirty="0"/>
          </a:p>
        </p:txBody>
      </p:sp>
    </p:spTree>
    <p:extLst>
      <p:ext uri="{BB962C8B-B14F-4D97-AF65-F5344CB8AC3E}">
        <p14:creationId xmlns="" xmlns:p14="http://schemas.microsoft.com/office/powerpoint/2010/main" val="843684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White Color Logo">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181600" cy="1981200"/>
          </a:xfrm>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a:defRPr/>
            </a:pPr>
            <a:r>
              <a:rPr lang="en-US" sz="800" dirty="0" smtClean="0">
                <a:solidFill>
                  <a:prstClr val="black"/>
                </a:solidFill>
                <a:latin typeface="Open Sans" pitchFamily="34" charset="0"/>
                <a:ea typeface="Open Sans" pitchFamily="34" charset="0"/>
                <a:cs typeface="Open Sans" pitchFamily="34" charset="0"/>
              </a:rPr>
              <a:t>©2013 OCLC. This work is licensed under a Creative Commons Attribution 3.0 </a:t>
            </a:r>
            <a:r>
              <a:rPr lang="en-US" sz="800" dirty="0" err="1" smtClean="0">
                <a:solidFill>
                  <a:prstClr val="black"/>
                </a:solidFill>
                <a:latin typeface="Open Sans" pitchFamily="34" charset="0"/>
                <a:ea typeface="Open Sans" pitchFamily="34" charset="0"/>
                <a:cs typeface="Open Sans" pitchFamily="34" charset="0"/>
              </a:rPr>
              <a:t>Unported</a:t>
            </a:r>
            <a:r>
              <a:rPr lang="en-US" sz="800" dirty="0" smtClean="0">
                <a:solidFill>
                  <a:prstClr val="black"/>
                </a:solidFill>
                <a:latin typeface="Open Sans" pitchFamily="34" charset="0"/>
                <a:ea typeface="Open Sans" pitchFamily="34" charset="0"/>
                <a:cs typeface="Open Sans" pitchFamily="34" charset="0"/>
              </a:rPr>
              <a:t> License. </a:t>
            </a:r>
            <a:r>
              <a:rPr lang="en-US" sz="800" dirty="0" smtClean="0">
                <a:solidFill>
                  <a:prstClr val="black"/>
                </a:solidFill>
                <a:latin typeface="Open Sans" charset="0"/>
                <a:ea typeface="Open Sans" charset="0"/>
                <a:cs typeface="Open Sans" charset="0"/>
              </a:rPr>
              <a:t>Suggested attribution: “This work uses content from [presentation title] © OCLC, used under a Creative Commons Attribution license:  </a:t>
            </a:r>
            <a:r>
              <a:rPr lang="en-US" sz="800" u="sng" dirty="0" smtClean="0">
                <a:solidFill>
                  <a:prstClr val="black"/>
                </a:solidFill>
                <a:latin typeface="Open Sans" charset="0"/>
                <a:ea typeface="Open Sans" charset="0"/>
                <a:cs typeface="Open Sans" charset="0"/>
                <a:hlinkClick r:id="rId4"/>
              </a:rPr>
              <a:t>http</a:t>
            </a:r>
            <a:r>
              <a:rPr lang="en-US" sz="800" u="sng" dirty="0" smtClean="0">
                <a:solidFill>
                  <a:srgbClr val="FFFFFF"/>
                </a:solidFill>
                <a:latin typeface="Open Sans" charset="0"/>
                <a:ea typeface="Open Sans" charset="0"/>
                <a:cs typeface="Open Sans" charset="0"/>
                <a:hlinkClick r:id="rId4"/>
              </a:rPr>
              <a:t>://</a:t>
            </a:r>
            <a:r>
              <a:rPr lang="en-US" sz="800" u="sng" dirty="0" smtClean="0">
                <a:solidFill>
                  <a:prstClr val="black"/>
                </a:solidFill>
                <a:latin typeface="Open Sans" charset="0"/>
                <a:ea typeface="Open Sans" charset="0"/>
                <a:cs typeface="Open Sans" charset="0"/>
                <a:hlinkClick r:id="rId4"/>
              </a:rPr>
              <a:t>creativecommons.org/licenses/by/3.0/</a:t>
            </a:r>
            <a:r>
              <a:rPr lang="en-US" sz="800" dirty="0" smtClean="0">
                <a:solidFill>
                  <a:prstClr val="black"/>
                </a:solidFill>
                <a:latin typeface="Open Sans" charset="0"/>
                <a:ea typeface="Open Sans" charset="0"/>
                <a:cs typeface="Open Sans" charset="0"/>
                <a:hlinkClick r:id="rId4"/>
              </a:rPr>
              <a:t>” </a:t>
            </a:r>
            <a:endParaRPr lang="en-US" sz="800" dirty="0" smtClean="0">
              <a:solidFill>
                <a:prstClr val="black"/>
              </a:solidFill>
              <a:latin typeface="Open Sans" pitchFamily="34" charset="0"/>
              <a:ea typeface="Open Sans" pitchFamily="34" charset="0"/>
              <a:cs typeface="Open Sans" pitchFamily="34" charset="0"/>
            </a:endParaRPr>
          </a:p>
        </p:txBody>
      </p:sp>
    </p:spTree>
    <p:extLst>
      <p:ext uri="{BB962C8B-B14F-4D97-AF65-F5344CB8AC3E}">
        <p14:creationId xmlns="" xmlns:p14="http://schemas.microsoft.com/office/powerpoint/2010/main" val="1758629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4/2/2014</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White Grey Logo">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p:spPr>
        <p:txBody>
          <a:bodyPr wrap="square" rtlCol="0">
            <a:spAutoFit/>
          </a:bodyPr>
          <a:lstStyle/>
          <a:p>
            <a:r>
              <a:rPr lang="en-US" sz="4800" dirty="0" smtClean="0">
                <a:solidFill>
                  <a:srgbClr val="646464"/>
                </a:solidFill>
                <a:latin typeface="Open Sans Semibold" pitchFamily="34" charset="0"/>
                <a:ea typeface="Open Sans Semibold" pitchFamily="34" charset="0"/>
                <a:cs typeface="Open Sans Semibold" pitchFamily="34" charset="0"/>
              </a:rPr>
              <a:t>Thank You</a:t>
            </a:r>
            <a:endParaRPr lang="en-US" sz="4800" dirty="0">
              <a:solidFill>
                <a:srgbClr val="646464"/>
              </a:solidFill>
              <a:latin typeface="Open Sans Semibold" pitchFamily="34" charset="0"/>
              <a:ea typeface="Open Sans Semibold" pitchFamily="34" charset="0"/>
              <a:cs typeface="Open Sans Semibold" pitchFamily="34" charset="0"/>
            </a:endParaRPr>
          </a:p>
        </p:txBody>
      </p:sp>
      <p:sp>
        <p:nvSpPr>
          <p:cNvPr id="11" name="Text Placeholder 10"/>
          <p:cNvSpPr>
            <a:spLocks noGrp="1"/>
          </p:cNvSpPr>
          <p:nvPr>
            <p:ph type="body" sz="quarter" idx="11" hasCustomPrompt="1"/>
          </p:nvPr>
        </p:nvSpPr>
        <p:spPr>
          <a:xfrm>
            <a:off x="914400" y="3429000"/>
            <a:ext cx="5181600" cy="1981200"/>
          </a:xfrm>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a:defRPr/>
            </a:pPr>
            <a:r>
              <a:rPr lang="en-US" sz="800" dirty="0" smtClean="0">
                <a:solidFill>
                  <a:prstClr val="black"/>
                </a:solidFill>
                <a:latin typeface="Open Sans" pitchFamily="34" charset="0"/>
                <a:ea typeface="Open Sans" pitchFamily="34" charset="0"/>
                <a:cs typeface="Open Sans" pitchFamily="34" charset="0"/>
              </a:rPr>
              <a:t>©2013 OCLC. This work is licensed under a Creative Commons Attribution 3.0 </a:t>
            </a:r>
            <a:r>
              <a:rPr lang="en-US" sz="800" dirty="0" err="1" smtClean="0">
                <a:solidFill>
                  <a:prstClr val="black"/>
                </a:solidFill>
                <a:latin typeface="Open Sans" pitchFamily="34" charset="0"/>
                <a:ea typeface="Open Sans" pitchFamily="34" charset="0"/>
                <a:cs typeface="Open Sans" pitchFamily="34" charset="0"/>
              </a:rPr>
              <a:t>Unported</a:t>
            </a:r>
            <a:r>
              <a:rPr lang="en-US" sz="800" dirty="0" smtClean="0">
                <a:solidFill>
                  <a:prstClr val="black"/>
                </a:solidFill>
                <a:latin typeface="Open Sans" pitchFamily="34" charset="0"/>
                <a:ea typeface="Open Sans" pitchFamily="34" charset="0"/>
                <a:cs typeface="Open Sans" pitchFamily="34" charset="0"/>
              </a:rPr>
              <a:t> License. </a:t>
            </a:r>
            <a:r>
              <a:rPr lang="en-US" sz="800" dirty="0" smtClean="0">
                <a:solidFill>
                  <a:prstClr val="black"/>
                </a:solidFill>
                <a:latin typeface="Open Sans" charset="0"/>
                <a:ea typeface="Open Sans" charset="0"/>
                <a:cs typeface="Open Sans" charset="0"/>
              </a:rPr>
              <a:t>Suggested attribution: “This work uses content from [presentation title] © OCLC, used under a Creative Commons Attribution license:  </a:t>
            </a:r>
            <a:r>
              <a:rPr lang="en-US" sz="800" u="sng" dirty="0" smtClean="0">
                <a:solidFill>
                  <a:prstClr val="black"/>
                </a:solidFill>
                <a:latin typeface="Open Sans" charset="0"/>
                <a:ea typeface="Open Sans" charset="0"/>
                <a:cs typeface="Open Sans" charset="0"/>
                <a:hlinkClick r:id="rId3"/>
              </a:rPr>
              <a:t>http</a:t>
            </a:r>
            <a:r>
              <a:rPr lang="en-US" sz="800" u="sng" dirty="0" smtClean="0">
                <a:solidFill>
                  <a:srgbClr val="FFFFFF"/>
                </a:solidFill>
                <a:latin typeface="Open Sans" charset="0"/>
                <a:ea typeface="Open Sans" charset="0"/>
                <a:cs typeface="Open Sans" charset="0"/>
                <a:hlinkClick r:id="rId3"/>
              </a:rPr>
              <a:t>://</a:t>
            </a:r>
            <a:r>
              <a:rPr lang="en-US" sz="800" u="sng" dirty="0" smtClean="0">
                <a:solidFill>
                  <a:prstClr val="black"/>
                </a:solidFill>
                <a:latin typeface="Open Sans" charset="0"/>
                <a:ea typeface="Open Sans" charset="0"/>
                <a:cs typeface="Open Sans" charset="0"/>
                <a:hlinkClick r:id="rId3"/>
              </a:rPr>
              <a:t>creativecommons.org/licenses/by/3.0/</a:t>
            </a:r>
            <a:r>
              <a:rPr lang="en-US" sz="800" dirty="0" smtClean="0">
                <a:solidFill>
                  <a:prstClr val="black"/>
                </a:solidFill>
                <a:latin typeface="Open Sans" charset="0"/>
                <a:ea typeface="Open Sans" charset="0"/>
                <a:cs typeface="Open Sans" charset="0"/>
                <a:hlinkClick r:id="rId3"/>
              </a:rPr>
              <a:t>” </a:t>
            </a:r>
            <a:endParaRPr lang="en-US" sz="800" dirty="0" smtClean="0">
              <a:solidFill>
                <a:prstClr val="black"/>
              </a:solidFill>
              <a:latin typeface="Open Sans" pitchFamily="34" charset="0"/>
              <a:ea typeface="Open Sans" pitchFamily="34" charset="0"/>
              <a:cs typeface="Open Sans" pitchFamily="34" charset="0"/>
            </a:endParaRPr>
          </a:p>
        </p:txBody>
      </p:sp>
      <p:pic>
        <p:nvPicPr>
          <p:cNvPr id="9" name="Picture 8"/>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19628" y="740229"/>
            <a:ext cx="1219200" cy="1336964"/>
          </a:xfrm>
          <a:prstGeom prst="rect">
            <a:avLst/>
          </a:prstGeom>
        </p:spPr>
      </p:pic>
    </p:spTree>
    <p:extLst>
      <p:ext uri="{BB962C8B-B14F-4D97-AF65-F5344CB8AC3E}">
        <p14:creationId xmlns="" xmlns:p14="http://schemas.microsoft.com/office/powerpoint/2010/main" val="1134754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4/2/2014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32446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4/2/2014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260585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lank Page Color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
        <p:nvSpPr>
          <p:cNvPr id="6" name="Text Placeholder 14"/>
          <p:cNvSpPr>
            <a:spLocks noGrp="1"/>
          </p:cNvSpPr>
          <p:nvPr userDrawn="1">
            <p:ph type="body" sz="quarter" idx="18"/>
          </p:nvPr>
        </p:nvSpPr>
        <p:spPr>
          <a:xfrm>
            <a:off x="2514600" y="6400800"/>
            <a:ext cx="4343400" cy="457200"/>
          </a:xfrm>
        </p:spPr>
        <p:txBody>
          <a:bodyPr>
            <a:normAutofit/>
          </a:bodyPr>
          <a:lstStyle>
            <a:lvl1pPr>
              <a:buNone/>
              <a:defRPr sz="1600"/>
            </a:lvl1pPr>
          </a:lstStyle>
          <a:p>
            <a:r>
              <a:rPr lang="en-US" b="1" dirty="0" smtClean="0">
                <a:solidFill>
                  <a:srgbClr val="FF0000"/>
                </a:solidFill>
              </a:rPr>
              <a:t>Discussion copy - not for redistribution</a:t>
            </a:r>
            <a:endParaRPr lang="en-US" b="1" dirty="0">
              <a:solidFill>
                <a:srgbClr val="FF0000"/>
              </a:solidFill>
            </a:endParaRPr>
          </a:p>
        </p:txBody>
      </p:sp>
    </p:spTree>
    <p:extLst>
      <p:ext uri="{BB962C8B-B14F-4D97-AF65-F5344CB8AC3E}">
        <p14:creationId xmlns="" xmlns:p14="http://schemas.microsoft.com/office/powerpoint/2010/main" val="2608811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atin typeface="Arial Black" pitchFamily="34" charset="0"/>
              </a:defRPr>
            </a:lvl1pPr>
          </a:lstStyle>
          <a:p>
            <a:r>
              <a:rPr lang="en-US" dirty="0" smtClean="0"/>
              <a:t>University Libra</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823E40C-010B-4667-BF14-4B5F5031C5F3}"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A80F35-AD17-465B-8D0C-D5780D5D1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21655807"/>
      </p:ext>
    </p:extLst>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E40C-010B-4667-BF14-4B5F5031C5F3}"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A80F35-AD17-465B-8D0C-D5780D5D1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67259359"/>
      </p:ext>
    </p:extLst>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3E40C-010B-4667-BF14-4B5F5031C5F3}"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A80F35-AD17-465B-8D0C-D5780D5D1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3869823"/>
      </p:ext>
    </p:extLst>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3E40C-010B-4667-BF14-4B5F5031C5F3}"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A80F35-AD17-465B-8D0C-D5780D5D1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62168618"/>
      </p:ext>
    </p:extLst>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3E40C-010B-4667-BF14-4B5F5031C5F3}" type="datetimeFigureOut">
              <a:rPr lang="en-US" smtClean="0">
                <a:solidFill>
                  <a:prstClr val="black">
                    <a:tint val="75000"/>
                  </a:prstClr>
                </a:solidFill>
              </a:rPr>
              <a:pPr/>
              <a:t>4/2/2014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A80F35-AD17-465B-8D0C-D5780D5D1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28433577"/>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3E40C-010B-4667-BF14-4B5F5031C5F3}" type="datetimeFigureOut">
              <a:rPr lang="en-US" smtClean="0">
                <a:solidFill>
                  <a:prstClr val="black">
                    <a:tint val="75000"/>
                  </a:prstClr>
                </a:solidFill>
              </a:rPr>
              <a:pPr/>
              <a:t>4/2/2014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A80F35-AD17-465B-8D0C-D5780D5D1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64817944"/>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E40C-010B-4667-BF14-4B5F5031C5F3}" type="datetimeFigureOut">
              <a:rPr lang="en-US" smtClean="0">
                <a:solidFill>
                  <a:prstClr val="black">
                    <a:tint val="75000"/>
                  </a:prstClr>
                </a:solidFill>
              </a:rPr>
              <a:pPr/>
              <a:t>4/2/2014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A80F35-AD17-465B-8D0C-D5780D5D1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36762580"/>
      </p:ext>
    </p:extLst>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E40C-010B-4667-BF14-4B5F5031C5F3}"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A80F35-AD17-465B-8D0C-D5780D5D1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24028275"/>
      </p:ext>
    </p:extLst>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E40C-010B-4667-BF14-4B5F5031C5F3}" type="datetimeFigureOut">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A80F35-AD17-465B-8D0C-D5780D5D1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20804262"/>
      </p:ext>
    </p:extLst>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E40C-010B-4667-BF14-4B5F5031C5F3}"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A80F35-AD17-465B-8D0C-D5780D5D1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65963622"/>
      </p:ext>
    </p:extLst>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E40C-010B-4667-BF14-4B5F5031C5F3}"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A80F35-AD17-465B-8D0C-D5780D5D1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36983280"/>
      </p:ext>
    </p:extLst>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fontAlgn="base">
              <a:spcBef>
                <a:spcPct val="0"/>
              </a:spcBef>
              <a:spcAft>
                <a:spcPct val="0"/>
              </a:spcAft>
              <a:defRPr sz="2000">
                <a:solidFill>
                  <a:srgbClr val="FFFFFF"/>
                </a:solidFill>
                <a:latin typeface="Arial" pitchFamily="34" charset="0"/>
              </a:defRPr>
            </a:lvl1pPr>
          </a:lstStyle>
          <a:p>
            <a:pPr>
              <a:defRPr/>
            </a:pPr>
            <a:fld id="{FA087678-1B83-4D31-982C-6B456D71DE90}" type="datetimeFigureOut">
              <a:rPr lang="en-US"/>
              <a:pPr>
                <a:defRPr/>
              </a:pPr>
              <a:t>4/2/2014</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EBDDC3"/>
                </a:solidFill>
                <a:latin typeface="Arial" pitchFamily="34" charset="0"/>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fontAlgn="base">
              <a:spcBef>
                <a:spcPct val="0"/>
              </a:spcBef>
              <a:spcAft>
                <a:spcPct val="0"/>
              </a:spcAft>
              <a:defRPr>
                <a:solidFill>
                  <a:srgbClr val="EBDDC3"/>
                </a:solidFill>
                <a:latin typeface="Arial" pitchFamily="34" charset="0"/>
              </a:defRPr>
            </a:lvl1pPr>
          </a:lstStyle>
          <a:p>
            <a:pPr>
              <a:defRPr/>
            </a:pPr>
            <a:fld id="{F685EEDF-BB2E-4778-A25A-F58B95798019}" type="slidenum">
              <a:rPr lang="en-US"/>
              <a:pPr>
                <a:defRPr/>
              </a:pPr>
              <a:t>‹#›</a:t>
            </a:fld>
            <a:endParaRPr lang="en-US"/>
          </a:p>
        </p:txBody>
      </p:sp>
    </p:spTree>
    <p:extLst>
      <p:ext uri="{BB962C8B-B14F-4D97-AF65-F5344CB8AC3E}">
        <p14:creationId xmlns="" xmlns:p14="http://schemas.microsoft.com/office/powerpoint/2010/main" val="116215750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2159883-97BD-47FC-BBF5-C40F248980E0}" type="datetimeFigureOut">
              <a:rPr lang="en-US"/>
              <a:pPr>
                <a:defRPr/>
              </a:pPr>
              <a:t>4/2/2014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rgbClr val="FFFFFF"/>
                </a:solidFill>
                <a:latin typeface="Arial" pitchFamily="34" charset="0"/>
              </a:defRPr>
            </a:lvl1pPr>
          </a:lstStyle>
          <a:p>
            <a:pPr>
              <a:defRPr/>
            </a:pPr>
            <a:fld id="{806628BD-CE92-44AB-B05D-D3D2B206FC67}" type="slidenum">
              <a:rPr lang="en-US"/>
              <a:pPr>
                <a:defRPr/>
              </a:pPr>
              <a:t>‹#›</a:t>
            </a:fld>
            <a:endParaRPr lang="en-US"/>
          </a:p>
        </p:txBody>
      </p:sp>
    </p:spTree>
    <p:extLst>
      <p:ext uri="{BB962C8B-B14F-4D97-AF65-F5344CB8AC3E}">
        <p14:creationId xmlns="" xmlns:p14="http://schemas.microsoft.com/office/powerpoint/2010/main" val="11581651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9AD2D5D-59EC-4E47-8C92-E0DA9FF58823}" type="datetimeFigureOut">
              <a:rPr lang="en-US"/>
              <a:pPr>
                <a:defRPr/>
              </a:pPr>
              <a:t>4/2/2014</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fontAlgn="base">
              <a:spcBef>
                <a:spcPct val="0"/>
              </a:spcBef>
              <a:spcAft>
                <a:spcPct val="0"/>
              </a:spcAft>
              <a:defRPr sz="2400">
                <a:solidFill>
                  <a:srgbClr val="FFFFFF"/>
                </a:solidFill>
                <a:latin typeface="Arial" pitchFamily="34" charset="0"/>
              </a:defRPr>
            </a:lvl1pPr>
          </a:lstStyle>
          <a:p>
            <a:pPr>
              <a:defRPr/>
            </a:pPr>
            <a:fld id="{CFD9D09C-D405-4E5C-A8D9-C367086711E6}" type="slidenum">
              <a:rPr lang="en-US"/>
              <a:pPr>
                <a:defRPr/>
              </a:pPr>
              <a:t>‹#›</a:t>
            </a:fld>
            <a:endParaRPr lang="en-US"/>
          </a:p>
        </p:txBody>
      </p:sp>
      <p:sp>
        <p:nvSpPr>
          <p:cNvPr id="9" name="Footer Placeholder 13"/>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 xmlns:p14="http://schemas.microsoft.com/office/powerpoint/2010/main" val="36784409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base">
              <a:spcBef>
                <a:spcPct val="0"/>
              </a:spcBef>
              <a:spcAft>
                <a:spcPct val="0"/>
              </a:spcAft>
              <a:defRPr>
                <a:latin typeface="Arial" pitchFamily="34" charset="0"/>
              </a:defRPr>
            </a:lvl1pPr>
          </a:lstStyle>
          <a:p>
            <a:pPr>
              <a:defRPr/>
            </a:pPr>
            <a:fld id="{F26B4B06-EDD9-43FF-8F65-B5EF2B51E1A9}" type="datetimeFigureOut">
              <a:rPr lang="en-US"/>
              <a:pPr>
                <a:defRPr/>
              </a:pPr>
              <a:t>4/2/2014</a:t>
            </a:fld>
            <a:endParaRPr lang="en-US"/>
          </a:p>
        </p:txBody>
      </p:sp>
      <p:sp>
        <p:nvSpPr>
          <p:cNvPr id="6" name="Slide Number Placeholder 9"/>
          <p:cNvSpPr>
            <a:spLocks noGrp="1"/>
          </p:cNvSpPr>
          <p:nvPr>
            <p:ph type="sldNum" sz="quarter" idx="11"/>
          </p:nvPr>
        </p:nvSpPr>
        <p:spPr/>
        <p:txBody>
          <a:bodyPr rtlCol="0"/>
          <a:lstStyle>
            <a:lvl1pPr fontAlgn="base">
              <a:spcBef>
                <a:spcPct val="0"/>
              </a:spcBef>
              <a:spcAft>
                <a:spcPct val="0"/>
              </a:spcAft>
              <a:defRPr>
                <a:latin typeface="Arial" pitchFamily="34" charset="0"/>
              </a:defRPr>
            </a:lvl1pPr>
          </a:lstStyle>
          <a:p>
            <a:pPr>
              <a:defRPr/>
            </a:pPr>
            <a:fld id="{BA006AAE-0D17-4946-BAC5-08883166294C}" type="slidenum">
              <a:rPr lang="en-US"/>
              <a:pPr>
                <a:defRPr/>
              </a:pPr>
              <a:t>‹#›</a:t>
            </a:fld>
            <a:endParaRPr lang="en-US"/>
          </a:p>
        </p:txBody>
      </p:sp>
      <p:sp>
        <p:nvSpPr>
          <p:cNvPr id="7" name="Footer Placeholder 11"/>
          <p:cNvSpPr>
            <a:spLocks noGrp="1"/>
          </p:cNvSpPr>
          <p:nvPr>
            <p:ph type="ftr" sz="quarter" idx="12"/>
          </p:nvPr>
        </p:nvSpPr>
        <p:spPr/>
        <p:txBody>
          <a:bodyPr rtlCol="0"/>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 xmlns:p14="http://schemas.microsoft.com/office/powerpoint/2010/main" val="3580871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fontAlgn="base">
              <a:spcBef>
                <a:spcPct val="0"/>
              </a:spcBef>
              <a:spcAft>
                <a:spcPct val="0"/>
              </a:spcAft>
              <a:defRPr>
                <a:latin typeface="Arial" pitchFamily="34" charset="0"/>
              </a:defRPr>
            </a:lvl1pPr>
          </a:lstStyle>
          <a:p>
            <a:pPr>
              <a:defRPr/>
            </a:pPr>
            <a:fld id="{08E7FEC0-B492-4972-ACCE-7EC6438F7541}" type="datetimeFigureOut">
              <a:rPr lang="en-US"/>
              <a:pPr>
                <a:defRPr/>
              </a:pPr>
              <a:t>4/2/2014</a:t>
            </a:fld>
            <a:endParaRPr lang="en-US"/>
          </a:p>
        </p:txBody>
      </p:sp>
      <p:sp>
        <p:nvSpPr>
          <p:cNvPr id="8" name="Slide Number Placeholder 11"/>
          <p:cNvSpPr>
            <a:spLocks noGrp="1"/>
          </p:cNvSpPr>
          <p:nvPr>
            <p:ph type="sldNum" sz="quarter" idx="11"/>
          </p:nvPr>
        </p:nvSpPr>
        <p:spPr/>
        <p:txBody>
          <a:bodyPr rtlCol="0"/>
          <a:lstStyle>
            <a:lvl1pPr fontAlgn="base">
              <a:spcBef>
                <a:spcPct val="0"/>
              </a:spcBef>
              <a:spcAft>
                <a:spcPct val="0"/>
              </a:spcAft>
              <a:defRPr>
                <a:latin typeface="Arial" pitchFamily="34" charset="0"/>
              </a:defRPr>
            </a:lvl1pPr>
          </a:lstStyle>
          <a:p>
            <a:pPr>
              <a:defRPr/>
            </a:pPr>
            <a:fld id="{BD16CB30-B6D0-4999-A96D-3206B62EAEBC}" type="slidenum">
              <a:rPr lang="en-US"/>
              <a:pPr>
                <a:defRPr/>
              </a:pPr>
              <a:t>‹#›</a:t>
            </a:fld>
            <a:endParaRPr lang="en-US"/>
          </a:p>
        </p:txBody>
      </p:sp>
      <p:sp>
        <p:nvSpPr>
          <p:cNvPr id="9" name="Footer Placeholder 13"/>
          <p:cNvSpPr>
            <a:spLocks noGrp="1"/>
          </p:cNvSpPr>
          <p:nvPr>
            <p:ph type="ftr" sz="quarter" idx="12"/>
          </p:nvPr>
        </p:nvSpPr>
        <p:spPr/>
        <p:txBody>
          <a:bodyPr rtlCol="0"/>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 xmlns:p14="http://schemas.microsoft.com/office/powerpoint/2010/main" val="271122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4/2/2014</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617A5E2-BFF1-4AF7-BAF3-64E3D4C14A7E}" type="datetimeFigureOut">
              <a:rPr lang="en-US"/>
              <a:pPr>
                <a:defRPr/>
              </a:pPr>
              <a:t>4/2/2014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srgbClr val="FFFFFF"/>
                </a:solidFill>
                <a:latin typeface="Arial" pitchFamily="34" charset="0"/>
              </a:defRPr>
            </a:lvl1pPr>
          </a:lstStyle>
          <a:p>
            <a:pPr>
              <a:defRPr/>
            </a:pPr>
            <a:fld id="{4C8C113B-E508-4197-ACFD-8AE6E16A1564}" type="slidenum">
              <a:rPr lang="en-US"/>
              <a:pPr>
                <a:defRPr/>
              </a:pPr>
              <a:t>‹#›</a:t>
            </a:fld>
            <a:endParaRPr lang="en-US"/>
          </a:p>
        </p:txBody>
      </p:sp>
    </p:spTree>
    <p:extLst>
      <p:ext uri="{BB962C8B-B14F-4D97-AF65-F5344CB8AC3E}">
        <p14:creationId xmlns="" xmlns:p14="http://schemas.microsoft.com/office/powerpoint/2010/main" val="2216956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43B9B3B-9512-476E-A534-5802157F57F8}" type="datetimeFigureOut">
              <a:rPr lang="en-US"/>
              <a:pPr>
                <a:defRPr/>
              </a:pPr>
              <a:t>4/2/2014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fontAlgn="base">
              <a:spcBef>
                <a:spcPct val="0"/>
              </a:spcBef>
              <a:spcAft>
                <a:spcPct val="0"/>
              </a:spcAft>
              <a:defRPr>
                <a:solidFill>
                  <a:srgbClr val="775F55"/>
                </a:solidFill>
                <a:latin typeface="Arial" pitchFamily="34" charset="0"/>
              </a:defRPr>
            </a:lvl1pPr>
          </a:lstStyle>
          <a:p>
            <a:pPr>
              <a:defRPr/>
            </a:pPr>
            <a:fld id="{A2C7367E-9BCD-4D86-AB5A-1E6E838BD744}" type="slidenum">
              <a:rPr lang="en-US"/>
              <a:pPr>
                <a:defRPr/>
              </a:pPr>
              <a:t>‹#›</a:t>
            </a:fld>
            <a:endParaRPr lang="en-US"/>
          </a:p>
        </p:txBody>
      </p:sp>
    </p:spTree>
    <p:extLst>
      <p:ext uri="{BB962C8B-B14F-4D97-AF65-F5344CB8AC3E}">
        <p14:creationId xmlns="" xmlns:p14="http://schemas.microsoft.com/office/powerpoint/2010/main" val="38593740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6FB66C7-7A49-4089-BC3F-6A6ABFAD9722}" type="datetimeFigureOut">
              <a:rPr lang="en-US"/>
              <a:pPr>
                <a:defRPr/>
              </a:pPr>
              <a:t>4/2/2014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srgbClr val="FFFFFF"/>
                </a:solidFill>
                <a:latin typeface="Arial" pitchFamily="34" charset="0"/>
              </a:defRPr>
            </a:lvl1pPr>
          </a:lstStyle>
          <a:p>
            <a:pPr>
              <a:defRPr/>
            </a:pPr>
            <a:fld id="{25A55D03-155B-4E6F-B69A-1EF259329DD0}" type="slidenum">
              <a:rPr lang="en-US"/>
              <a:pPr>
                <a:defRPr/>
              </a:pPr>
              <a:t>‹#›</a:t>
            </a:fld>
            <a:endParaRPr lang="en-US"/>
          </a:p>
        </p:txBody>
      </p:sp>
    </p:spTree>
    <p:extLst>
      <p:ext uri="{BB962C8B-B14F-4D97-AF65-F5344CB8AC3E}">
        <p14:creationId xmlns="" xmlns:p14="http://schemas.microsoft.com/office/powerpoint/2010/main" val="2908709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fontAlgn="base">
              <a:spcBef>
                <a:spcPct val="0"/>
              </a:spcBef>
              <a:spcAft>
                <a:spcPct val="0"/>
              </a:spcAft>
              <a:defRPr>
                <a:latin typeface="Arial" pitchFamily="34" charset="0"/>
              </a:defRPr>
            </a:lvl1pPr>
          </a:lstStyle>
          <a:p>
            <a:pPr>
              <a:defRPr/>
            </a:pPr>
            <a:fld id="{005F26C0-2F29-4D49-868D-7B6F8C202974}" type="datetimeFigureOut">
              <a:rPr lang="en-US"/>
              <a:pPr>
                <a:defRPr/>
              </a:pPr>
              <a:t>4/2/2014</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fontAlgn="base">
              <a:spcBef>
                <a:spcPct val="0"/>
              </a:spcBef>
              <a:spcAft>
                <a:spcPct val="0"/>
              </a:spcAft>
              <a:defRPr sz="2800">
                <a:latin typeface="Arial" pitchFamily="34" charset="0"/>
              </a:defRPr>
            </a:lvl1pPr>
          </a:lstStyle>
          <a:p>
            <a:pPr>
              <a:defRPr/>
            </a:pPr>
            <a:fld id="{4CD2D917-8253-490C-B972-8D2B33EC1210}"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 xmlns:p14="http://schemas.microsoft.com/office/powerpoint/2010/main" val="4907505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DF8EF41-D49D-4B31-9941-317ADF33BF6F}" type="datetimeFigureOut">
              <a:rPr lang="en-US"/>
              <a:pPr>
                <a:defRPr/>
              </a:pPr>
              <a:t>4/2/2014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DC3851C-0A85-40C1-9C5E-A06581F1DF5A}" type="slidenum">
              <a:rPr lang="en-US"/>
              <a:pPr>
                <a:defRPr/>
              </a:pPr>
              <a:t>‹#›</a:t>
            </a:fld>
            <a:endParaRPr lang="en-US"/>
          </a:p>
        </p:txBody>
      </p:sp>
    </p:spTree>
    <p:extLst>
      <p:ext uri="{BB962C8B-B14F-4D97-AF65-F5344CB8AC3E}">
        <p14:creationId xmlns="" xmlns:p14="http://schemas.microsoft.com/office/powerpoint/2010/main" val="25627221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fontAlgn="base">
              <a:spcBef>
                <a:spcPct val="0"/>
              </a:spcBef>
              <a:spcAft>
                <a:spcPct val="0"/>
              </a:spcAft>
              <a:defRPr>
                <a:latin typeface="Arial" pitchFamily="34" charset="0"/>
              </a:defRPr>
            </a:lvl1pPr>
          </a:lstStyle>
          <a:p>
            <a:pPr>
              <a:defRPr/>
            </a:pPr>
            <a:fld id="{74E412F3-B6F2-4F07-BF23-EBAEAAAE6873}" type="datetimeFigureOut">
              <a:rPr lang="en-US"/>
              <a:pPr>
                <a:defRPr/>
              </a:pPr>
              <a:t>4/2/2014</a:t>
            </a:fld>
            <a:endParaRPr lang="en-US"/>
          </a:p>
        </p:txBody>
      </p:sp>
      <p:sp>
        <p:nvSpPr>
          <p:cNvPr id="8" name="Footer Placeholder 4"/>
          <p:cNvSpPr>
            <a:spLocks noGrp="1"/>
          </p:cNvSpPr>
          <p:nvPr>
            <p:ph type="ftr" sz="quarter" idx="11"/>
          </p:nvPr>
        </p:nvSpPr>
        <p:spPr>
          <a:xfrm>
            <a:off x="457200" y="6248400"/>
            <a:ext cx="5573713" cy="365125"/>
          </a:xfrm>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fontAlgn="base">
              <a:spcBef>
                <a:spcPct val="0"/>
              </a:spcBef>
              <a:spcAft>
                <a:spcPct val="0"/>
              </a:spcAft>
              <a:defRPr>
                <a:latin typeface="Arial" pitchFamily="34" charset="0"/>
              </a:defRPr>
            </a:lvl1pPr>
          </a:lstStyle>
          <a:p>
            <a:pPr>
              <a:defRPr/>
            </a:pPr>
            <a:fld id="{7713114B-4DF2-4EDF-818A-2DCB70C84E34}" type="slidenum">
              <a:rPr lang="en-US"/>
              <a:pPr>
                <a:defRPr/>
              </a:pPr>
              <a:t>‹#›</a:t>
            </a:fld>
            <a:endParaRPr lang="en-US"/>
          </a:p>
        </p:txBody>
      </p:sp>
    </p:spTree>
    <p:extLst>
      <p:ext uri="{BB962C8B-B14F-4D97-AF65-F5344CB8AC3E}">
        <p14:creationId xmlns="" xmlns:p14="http://schemas.microsoft.com/office/powerpoint/2010/main" val="1336279614"/>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634322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2101180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8868284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13484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0308030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1195372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578755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0872390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7259527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8562629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2588"/>
            <a:ext cx="2057400" cy="5743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2588"/>
            <a:ext cx="6019800" cy="57435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3140084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2588"/>
            <a:ext cx="8229600" cy="5743575"/>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 xmlns:p14="http://schemas.microsoft.com/office/powerpoint/2010/main" val="36740009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82588"/>
            <a:ext cx="7848600" cy="9144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 xmlns:p14="http://schemas.microsoft.com/office/powerpoint/2010/main" val="31347766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36D3F59-CC93-4DF6-862C-4F87DB2FD351}" type="datetimeFigureOut">
              <a:rPr lang="en-US" smtClean="0"/>
              <a:pPr/>
              <a:t>4/2/2014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3759CD7-FAD5-4520-B45C-31F69808F3D6}" type="slidenum">
              <a:rPr lang="en-US" smtClean="0">
                <a:solidFill>
                  <a:srgbClr val="EBDDC3"/>
                </a:solidFill>
              </a:rPr>
              <a:pPr/>
              <a:t>‹#›</a:t>
            </a:fld>
            <a:endParaRPr lang="en-US">
              <a:solidFill>
                <a:srgbClr val="EBDDC3"/>
              </a:solidFill>
            </a:endParaRPr>
          </a:p>
        </p:txBody>
      </p:sp>
    </p:spTree>
    <p:extLst>
      <p:ext uri="{BB962C8B-B14F-4D97-AF65-F5344CB8AC3E}">
        <p14:creationId xmlns="" xmlns:p14="http://schemas.microsoft.com/office/powerpoint/2010/main" val="86989080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36D3F59-CC93-4DF6-862C-4F87DB2FD351}" type="datetimeFigureOut">
              <a:rPr lang="en-US" smtClean="0">
                <a:solidFill>
                  <a:srgbClr val="775F55"/>
                </a:solidFill>
              </a:rPr>
              <a:pPr/>
              <a:t>4/2/2014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3759CD7-FAD5-4520-B45C-31F69808F3D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4269137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36D3F59-CC93-4DF6-862C-4F87DB2FD351}" type="datetimeFigureOut">
              <a:rPr lang="en-US" smtClean="0">
                <a:solidFill>
                  <a:srgbClr val="775F55"/>
                </a:solidFill>
              </a:rPr>
              <a:pPr/>
              <a:t>4/2/2014</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3759CD7-FAD5-4520-B45C-31F69808F3D6}"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 xmlns:p14="http://schemas.microsoft.com/office/powerpoint/2010/main" val="3169472778"/>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36D3F59-CC93-4DF6-862C-4F87DB2FD351}" type="datetimeFigureOut">
              <a:rPr lang="en-US" smtClean="0">
                <a:solidFill>
                  <a:srgbClr val="775F55"/>
                </a:solidFill>
              </a:rPr>
              <a:pPr/>
              <a:t>4/2/2014</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83759CD7-FAD5-4520-B45C-31F69808F3D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 xmlns:p14="http://schemas.microsoft.com/office/powerpoint/2010/main" val="9379269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36D3F59-CC93-4DF6-862C-4F87DB2FD351}" type="datetimeFigureOut">
              <a:rPr lang="en-US" smtClean="0">
                <a:solidFill>
                  <a:srgbClr val="775F55"/>
                </a:solidFill>
              </a:rPr>
              <a:pPr/>
              <a:t>4/2/2014</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83759CD7-FAD5-4520-B45C-31F69808F3D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 xmlns:p14="http://schemas.microsoft.com/office/powerpoint/2010/main" val="21986679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6D3F59-CC93-4DF6-862C-4F87DB2FD351}" type="datetimeFigureOut">
              <a:rPr lang="en-US" smtClean="0">
                <a:solidFill>
                  <a:srgbClr val="775F55"/>
                </a:solidFill>
              </a:rPr>
              <a:pPr/>
              <a:t>4/2/2014</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3759CD7-FAD5-4520-B45C-31F69808F3D6}" type="slidenum">
              <a:rPr lang="en-US" smtClean="0"/>
              <a:pPr/>
              <a:t>‹#›</a:t>
            </a:fld>
            <a:endParaRPr lang="en-US"/>
          </a:p>
        </p:txBody>
      </p:sp>
    </p:spTree>
    <p:extLst>
      <p:ext uri="{BB962C8B-B14F-4D97-AF65-F5344CB8AC3E}">
        <p14:creationId xmlns="" xmlns:p14="http://schemas.microsoft.com/office/powerpoint/2010/main" val="13337041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D3F59-CC93-4DF6-862C-4F87DB2FD351}" type="datetimeFigureOut">
              <a:rPr lang="en-US" smtClean="0">
                <a:solidFill>
                  <a:srgbClr val="775F55"/>
                </a:solidFill>
              </a:rPr>
              <a:pPr/>
              <a:t>4/2/2014</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3759CD7-FAD5-4520-B45C-31F69808F3D6}" type="slidenum">
              <a:rPr lang="en-US" smtClean="0">
                <a:solidFill>
                  <a:srgbClr val="775F55"/>
                </a:solidFill>
              </a:rPr>
              <a:pPr/>
              <a:t>‹#›</a:t>
            </a:fld>
            <a:endParaRPr lang="en-US">
              <a:solidFill>
                <a:srgbClr val="775F55"/>
              </a:solidFill>
            </a:endParaRPr>
          </a:p>
        </p:txBody>
      </p:sp>
    </p:spTree>
    <p:extLst>
      <p:ext uri="{BB962C8B-B14F-4D97-AF65-F5344CB8AC3E}">
        <p14:creationId xmlns="" xmlns:p14="http://schemas.microsoft.com/office/powerpoint/2010/main" val="27327873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36D3F59-CC93-4DF6-862C-4F87DB2FD351}" type="datetimeFigureOut">
              <a:rPr lang="en-US" smtClean="0">
                <a:solidFill>
                  <a:srgbClr val="775F55"/>
                </a:solidFill>
              </a:rPr>
              <a:pPr/>
              <a:t>4/2/2014</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3759CD7-FAD5-4520-B45C-31F69808F3D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4289498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B36D3F59-CC93-4DF6-862C-4F87DB2FD351}" type="datetimeFigureOut">
              <a:rPr lang="en-US" smtClean="0">
                <a:solidFill>
                  <a:srgbClr val="775F55"/>
                </a:solidFill>
              </a:rPr>
              <a:pPr/>
              <a:t>4/2/2014</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3759CD7-FAD5-4520-B45C-31F69808F3D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 xmlns:p14="http://schemas.microsoft.com/office/powerpoint/2010/main" val="2669132280"/>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6D3F59-CC93-4DF6-862C-4F87DB2FD351}" type="datetimeFigureOut">
              <a:rPr lang="en-US" smtClean="0">
                <a:solidFill>
                  <a:srgbClr val="775F55"/>
                </a:solidFill>
              </a:rPr>
              <a:pPr/>
              <a:t>4/2/2014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83759CD7-FAD5-4520-B45C-31F69808F3D6}" type="slidenum">
              <a:rPr lang="en-US" smtClean="0"/>
              <a:pPr/>
              <a:t>‹#›</a:t>
            </a:fld>
            <a:endParaRPr lang="en-US"/>
          </a:p>
        </p:txBody>
      </p:sp>
    </p:spTree>
    <p:extLst>
      <p:ext uri="{BB962C8B-B14F-4D97-AF65-F5344CB8AC3E}">
        <p14:creationId xmlns="" xmlns:p14="http://schemas.microsoft.com/office/powerpoint/2010/main" val="4096267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36D3F59-CC93-4DF6-862C-4F87DB2FD351}" type="datetimeFigureOut">
              <a:rPr lang="en-US" smtClean="0">
                <a:solidFill>
                  <a:srgbClr val="775F55"/>
                </a:solidFill>
              </a:rPr>
              <a:pPr/>
              <a:t>4/2/2014</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83759CD7-FAD5-4520-B45C-31F69808F3D6}" type="slidenum">
              <a:rPr lang="en-US" smtClean="0"/>
              <a:pPr/>
              <a:t>‹#›</a:t>
            </a:fld>
            <a:endParaRPr lang="en-US"/>
          </a:p>
        </p:txBody>
      </p:sp>
    </p:spTree>
    <p:extLst>
      <p:ext uri="{BB962C8B-B14F-4D97-AF65-F5344CB8AC3E}">
        <p14:creationId xmlns="" xmlns:p14="http://schemas.microsoft.com/office/powerpoint/2010/main" val="123101679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4/2/2014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884EE3F-5DC6-4163-B8B7-A5007B9AC0D7}" type="datetime1">
              <a:rPr lang="en-US"/>
              <a:pPr/>
              <a:t>4/2/2014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C34FEA-B26F-4DF9-9293-03B0B55F8FF5}" type="slidenum">
              <a:rPr lang="en-US"/>
              <a:pPr/>
              <a:t>‹#›</a:t>
            </a:fld>
            <a:endParaRPr lang="en-US"/>
          </a:p>
        </p:txBody>
      </p:sp>
    </p:spTree>
    <p:extLst>
      <p:ext uri="{BB962C8B-B14F-4D97-AF65-F5344CB8AC3E}">
        <p14:creationId xmlns="" xmlns:p14="http://schemas.microsoft.com/office/powerpoint/2010/main" val="10735527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663159-AE74-4A3B-8124-A0382CB11E30}" type="datetime1">
              <a:rPr lang="en-US"/>
              <a:pPr/>
              <a:t>4/2/2014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9058A5-A71E-453C-AF4A-7E4E34C7E996}" type="slidenum">
              <a:rPr lang="en-US"/>
              <a:pPr/>
              <a:t>‹#›</a:t>
            </a:fld>
            <a:endParaRPr lang="en-US"/>
          </a:p>
        </p:txBody>
      </p:sp>
    </p:spTree>
    <p:extLst>
      <p:ext uri="{BB962C8B-B14F-4D97-AF65-F5344CB8AC3E}">
        <p14:creationId xmlns="" xmlns:p14="http://schemas.microsoft.com/office/powerpoint/2010/main" val="29518015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6B75542-4C43-4DB3-86D3-F4674715F236}" type="datetime1">
              <a:rPr lang="en-US"/>
              <a:pPr/>
              <a:t>4/2/2014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F00DD3-1CA5-45B4-9B93-63D64E342B96}" type="slidenum">
              <a:rPr lang="en-US"/>
              <a:pPr/>
              <a:t>‹#›</a:t>
            </a:fld>
            <a:endParaRPr lang="en-US"/>
          </a:p>
        </p:txBody>
      </p:sp>
    </p:spTree>
    <p:extLst>
      <p:ext uri="{BB962C8B-B14F-4D97-AF65-F5344CB8AC3E}">
        <p14:creationId xmlns="" xmlns:p14="http://schemas.microsoft.com/office/powerpoint/2010/main" val="18362139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10AAC33-C0A8-44AA-8D87-7F94887A7270}" type="datetime1">
              <a:rPr lang="en-US"/>
              <a:pPr/>
              <a:t>4/2/2014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41CF55A-D496-4343-BE11-764420FD6915}" type="slidenum">
              <a:rPr lang="en-US"/>
              <a:pPr/>
              <a:t>‹#›</a:t>
            </a:fld>
            <a:endParaRPr lang="en-US"/>
          </a:p>
        </p:txBody>
      </p:sp>
    </p:spTree>
    <p:extLst>
      <p:ext uri="{BB962C8B-B14F-4D97-AF65-F5344CB8AC3E}">
        <p14:creationId xmlns="" xmlns:p14="http://schemas.microsoft.com/office/powerpoint/2010/main" val="20897452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92141C4-5397-4AD1-9F0B-B23973003EA4}" type="datetime1">
              <a:rPr lang="en-US"/>
              <a:pPr/>
              <a:t>4/2/2014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1EA3266-0FD1-4704-A0EA-F7DBEC07399C}" type="slidenum">
              <a:rPr lang="en-US"/>
              <a:pPr/>
              <a:t>‹#›</a:t>
            </a:fld>
            <a:endParaRPr lang="en-US"/>
          </a:p>
        </p:txBody>
      </p:sp>
    </p:spTree>
    <p:extLst>
      <p:ext uri="{BB962C8B-B14F-4D97-AF65-F5344CB8AC3E}">
        <p14:creationId xmlns="" xmlns:p14="http://schemas.microsoft.com/office/powerpoint/2010/main" val="39937254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1D48620-6ED6-466E-BE22-D83068DBBBF7}" type="datetime1">
              <a:rPr lang="en-US"/>
              <a:pPr/>
              <a:t>4/2/2014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F3413A6-75CB-4D6E-977A-771DB660FC0C}" type="slidenum">
              <a:rPr lang="en-US"/>
              <a:pPr/>
              <a:t>‹#›</a:t>
            </a:fld>
            <a:endParaRPr lang="en-US"/>
          </a:p>
        </p:txBody>
      </p:sp>
    </p:spTree>
    <p:extLst>
      <p:ext uri="{BB962C8B-B14F-4D97-AF65-F5344CB8AC3E}">
        <p14:creationId xmlns="" xmlns:p14="http://schemas.microsoft.com/office/powerpoint/2010/main" val="14186100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F4FB01A-5358-4E13-A7B5-4EAC44CF852E}" type="datetime1">
              <a:rPr lang="en-US"/>
              <a:pPr/>
              <a:t>4/2/2014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3691C5A-4193-4AFE-8126-D25EC5C91133}" type="slidenum">
              <a:rPr lang="en-US"/>
              <a:pPr/>
              <a:t>‹#›</a:t>
            </a:fld>
            <a:endParaRPr lang="en-US"/>
          </a:p>
        </p:txBody>
      </p:sp>
    </p:spTree>
    <p:extLst>
      <p:ext uri="{BB962C8B-B14F-4D97-AF65-F5344CB8AC3E}">
        <p14:creationId xmlns="" xmlns:p14="http://schemas.microsoft.com/office/powerpoint/2010/main" val="26473134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BA8142A-B012-43F2-8D85-E64DC658D356}" type="datetime1">
              <a:rPr lang="en-US"/>
              <a:pPr/>
              <a:t>4/2/2014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BF0D43A-3DB1-4BD3-8A8A-8138AF005553}" type="slidenum">
              <a:rPr lang="en-US"/>
              <a:pPr/>
              <a:t>‹#›</a:t>
            </a:fld>
            <a:endParaRPr lang="en-US"/>
          </a:p>
        </p:txBody>
      </p:sp>
    </p:spTree>
    <p:extLst>
      <p:ext uri="{BB962C8B-B14F-4D97-AF65-F5344CB8AC3E}">
        <p14:creationId xmlns="" xmlns:p14="http://schemas.microsoft.com/office/powerpoint/2010/main" val="40887992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7016D75-3CD8-40DE-BC7B-4739CF86EE1A}" type="datetime1">
              <a:rPr lang="en-US"/>
              <a:pPr/>
              <a:t>4/2/2014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6BC45AF-D75C-4144-AA4E-13C8FE632654}" type="slidenum">
              <a:rPr lang="en-US"/>
              <a:pPr/>
              <a:t>‹#›</a:t>
            </a:fld>
            <a:endParaRPr lang="en-US"/>
          </a:p>
        </p:txBody>
      </p:sp>
    </p:spTree>
    <p:extLst>
      <p:ext uri="{BB962C8B-B14F-4D97-AF65-F5344CB8AC3E}">
        <p14:creationId xmlns="" xmlns:p14="http://schemas.microsoft.com/office/powerpoint/2010/main" val="41844163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93402B-9443-4A0E-90A9-33A5190F39C4}" type="datetime1">
              <a:rPr lang="en-US"/>
              <a:pPr/>
              <a:t>4/2/2014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E7B7F6-53D9-4D26-B6AC-276C5EDDDBE0}" type="slidenum">
              <a:rPr lang="en-US"/>
              <a:pPr/>
              <a:t>‹#›</a:t>
            </a:fld>
            <a:endParaRPr lang="en-US"/>
          </a:p>
        </p:txBody>
      </p:sp>
    </p:spTree>
    <p:extLst>
      <p:ext uri="{BB962C8B-B14F-4D97-AF65-F5344CB8AC3E}">
        <p14:creationId xmlns="" xmlns:p14="http://schemas.microsoft.com/office/powerpoint/2010/main" val="71909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4/2/2014</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9938"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9939"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775F55"/>
                </a:solidFill>
                <a:latin typeface="Tw Cen MT"/>
              </a:defRPr>
            </a:lvl1pPr>
          </a:lstStyle>
          <a:p>
            <a:pPr>
              <a:defRPr/>
            </a:pPr>
            <a:fld id="{1A4239B0-6DAD-4C29-9D71-13AD1AF9C886}" type="datetimeFigureOut">
              <a:rPr lang="en-US"/>
              <a:pPr>
                <a:defRPr/>
              </a:pPr>
              <a:t>4/2/2014</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Tw Cen M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Tw Cen MT"/>
              </a:defRPr>
            </a:lvl1pPr>
          </a:lstStyle>
          <a:p>
            <a:pPr>
              <a:defRPr/>
            </a:pPr>
            <a:fld id="{72C59816-42D1-4F4E-A69E-D6C02C915076}" type="slidenum">
              <a:rPr lang="en-US"/>
              <a:pPr>
                <a:defRPr/>
              </a:pPr>
              <a:t>‹#›</a:t>
            </a:fld>
            <a:endParaRPr lang="en-US"/>
          </a:p>
        </p:txBody>
      </p:sp>
    </p:spTree>
    <p:extLst>
      <p:ext uri="{BB962C8B-B14F-4D97-AF65-F5344CB8AC3E}">
        <p14:creationId xmlns="" xmlns:p14="http://schemas.microsoft.com/office/powerpoint/2010/main" val="288603852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36D3F59-CC93-4DF6-862C-4F87DB2FD351}" type="datetimeFigureOut">
              <a:rPr lang="en-US" smtClean="0">
                <a:solidFill>
                  <a:srgbClr val="775F55"/>
                </a:solidFill>
              </a:rPr>
              <a:pPr/>
              <a:t>4/2/2014</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3759CD7-FAD5-4520-B45C-31F69808F3D6}" type="slidenum">
              <a:rPr lang="en-US" smtClean="0"/>
              <a:pPr/>
              <a:t>‹#›</a:t>
            </a:fld>
            <a:endParaRPr lang="en-US"/>
          </a:p>
        </p:txBody>
      </p:sp>
    </p:spTree>
    <p:extLst>
      <p:ext uri="{BB962C8B-B14F-4D97-AF65-F5344CB8AC3E}">
        <p14:creationId xmlns="" xmlns:p14="http://schemas.microsoft.com/office/powerpoint/2010/main" val="730714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Open Sans" pitchFamily="34" charset="0"/>
                <a:ea typeface="Open Sans" pitchFamily="34" charset="0"/>
                <a:cs typeface="Open Sans" pitchFamily="34" charset="0"/>
              </a:defRPr>
            </a:lvl1pPr>
          </a:lstStyle>
          <a:p>
            <a:fld id="{6B3AA010-7757-41E0-A212-D41514C97AA5}" type="slidenum">
              <a:rPr lang="en-US" smtClean="0"/>
              <a:pPr/>
              <a:t>‹#›</a:t>
            </a:fld>
            <a:endParaRPr lang="en-US" dirty="0"/>
          </a:p>
        </p:txBody>
      </p:sp>
    </p:spTree>
    <p:extLst>
      <p:ext uri="{BB962C8B-B14F-4D97-AF65-F5344CB8AC3E}">
        <p14:creationId xmlns="" xmlns:p14="http://schemas.microsoft.com/office/powerpoint/2010/main" val="22964407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Lst>
  <p:hf hdr="0" ftr="0" dt="0"/>
  <p:txStyles>
    <p:titleStyle>
      <a:lvl1pPr algn="l" defTabSz="914400" rtl="0" eaLnBrk="1" latinLnBrk="0" hangingPunct="1">
        <a:spcBef>
          <a:spcPct val="0"/>
        </a:spcBef>
        <a:buNone/>
        <a:defRPr sz="4000" kern="1200">
          <a:solidFill>
            <a:schemeClr val="tx1"/>
          </a:solidFill>
          <a:latin typeface="Open Sans Semibold" pitchFamily="34" charset="0"/>
          <a:ea typeface="Open Sans Semibold" pitchFamily="34" charset="0"/>
          <a:cs typeface="Open Sans Semibold"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E40C-010B-4667-BF14-4B5F5031C5F3}" type="datetimeFigureOut">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80F35-AD17-465B-8D0C-D5780D5D12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983674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22"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23"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775F55"/>
                </a:solidFill>
                <a:latin typeface="Tw Cen MT"/>
              </a:defRPr>
            </a:lvl1pPr>
          </a:lstStyle>
          <a:p>
            <a:pPr>
              <a:defRPr/>
            </a:pPr>
            <a:fld id="{A7FD08D9-9F36-4D0E-8509-9A90DE465A79}" type="datetimeFigureOut">
              <a:rPr lang="en-US"/>
              <a:pPr>
                <a:defRPr/>
              </a:pPr>
              <a:t>4/2/2014</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Tw Cen M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Tw Cen MT"/>
              </a:defRPr>
            </a:lvl1pPr>
          </a:lstStyle>
          <a:p>
            <a:pPr>
              <a:defRPr/>
            </a:pPr>
            <a:fld id="{D5162B70-F94C-4AAE-A02C-554928247A67}" type="slidenum">
              <a:rPr lang="en-US"/>
              <a:pPr>
                <a:defRPr/>
              </a:pPr>
              <a:t>‹#›</a:t>
            </a:fld>
            <a:endParaRPr lang="en-US"/>
          </a:p>
        </p:txBody>
      </p:sp>
    </p:spTree>
    <p:extLst>
      <p:ext uri="{BB962C8B-B14F-4D97-AF65-F5344CB8AC3E}">
        <p14:creationId xmlns="" xmlns:p14="http://schemas.microsoft.com/office/powerpoint/2010/main" val="153306508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1E1F24"/>
            </a:gs>
          </a:gsLst>
          <a:lin ang="5400000" scaled="1"/>
        </a:gradFill>
        <a:effectLst/>
      </p:bgPr>
    </p:bg>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bwMode="auto">
          <a:xfrm>
            <a:off x="762000" y="382588"/>
            <a:ext cx="7848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36576" rIns="91440" bIns="36576" numCol="1" anchor="t" anchorCtr="0" compatLnSpc="1">
            <a:prstTxWarp prst="textNoShape">
              <a:avLst/>
            </a:prstTxWarp>
          </a:bodyPr>
          <a:lstStyle/>
          <a:p>
            <a:pPr lvl="0"/>
            <a:r>
              <a:rPr lang="en-GB" altLang="en-US" smtClean="0"/>
              <a:t>Click to edit Master title style</a:t>
            </a:r>
          </a:p>
        </p:txBody>
      </p:sp>
    </p:spTree>
    <p:extLst>
      <p:ext uri="{BB962C8B-B14F-4D97-AF65-F5344CB8AC3E}">
        <p14:creationId xmlns="" xmlns:p14="http://schemas.microsoft.com/office/powerpoint/2010/main" val="4064790038"/>
      </p:ext>
    </p:extLst>
  </p:cSld>
  <p:clrMap bg1="dk2" tx1="lt1" bg2="dk1"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xStyles>
    <p:titleStyle>
      <a:lvl1pPr algn="l" rtl="0" eaLnBrk="0" fontAlgn="base" hangingPunct="0">
        <a:lnSpc>
          <a:spcPct val="90000"/>
        </a:lnSpc>
        <a:spcBef>
          <a:spcPct val="0"/>
        </a:spcBef>
        <a:spcAft>
          <a:spcPct val="0"/>
        </a:spcAft>
        <a:defRPr sz="2000" b="1">
          <a:solidFill>
            <a:schemeClr val="tx1"/>
          </a:solidFill>
          <a:latin typeface="+mj-lt"/>
          <a:ea typeface="Geneva" charset="-128"/>
          <a:cs typeface="Geneva" charset="-128"/>
        </a:defRPr>
      </a:lvl1pPr>
      <a:lvl2pPr algn="l" rtl="0" eaLnBrk="0" fontAlgn="base" hangingPunct="0">
        <a:lnSpc>
          <a:spcPct val="90000"/>
        </a:lnSpc>
        <a:spcBef>
          <a:spcPct val="0"/>
        </a:spcBef>
        <a:spcAft>
          <a:spcPct val="0"/>
        </a:spcAft>
        <a:defRPr sz="2000" b="1">
          <a:solidFill>
            <a:schemeClr val="tx1"/>
          </a:solidFill>
          <a:latin typeface="Arial" charset="0"/>
          <a:ea typeface="Geneva" charset="-128"/>
          <a:cs typeface="Geneva" charset="-128"/>
        </a:defRPr>
      </a:lvl2pPr>
      <a:lvl3pPr algn="l" rtl="0" eaLnBrk="0" fontAlgn="base" hangingPunct="0">
        <a:lnSpc>
          <a:spcPct val="90000"/>
        </a:lnSpc>
        <a:spcBef>
          <a:spcPct val="0"/>
        </a:spcBef>
        <a:spcAft>
          <a:spcPct val="0"/>
        </a:spcAft>
        <a:defRPr sz="2000" b="1">
          <a:solidFill>
            <a:schemeClr val="tx1"/>
          </a:solidFill>
          <a:latin typeface="Arial" charset="0"/>
          <a:ea typeface="Geneva" charset="-128"/>
          <a:cs typeface="Geneva" charset="-128"/>
        </a:defRPr>
      </a:lvl3pPr>
      <a:lvl4pPr algn="l" rtl="0" eaLnBrk="0" fontAlgn="base" hangingPunct="0">
        <a:lnSpc>
          <a:spcPct val="90000"/>
        </a:lnSpc>
        <a:spcBef>
          <a:spcPct val="0"/>
        </a:spcBef>
        <a:spcAft>
          <a:spcPct val="0"/>
        </a:spcAft>
        <a:defRPr sz="2000" b="1">
          <a:solidFill>
            <a:schemeClr val="tx1"/>
          </a:solidFill>
          <a:latin typeface="Arial" charset="0"/>
          <a:ea typeface="Geneva" charset="-128"/>
          <a:cs typeface="Geneva" charset="-128"/>
        </a:defRPr>
      </a:lvl4pPr>
      <a:lvl5pPr algn="l" rtl="0" eaLnBrk="0" fontAlgn="base" hangingPunct="0">
        <a:lnSpc>
          <a:spcPct val="90000"/>
        </a:lnSpc>
        <a:spcBef>
          <a:spcPct val="0"/>
        </a:spcBef>
        <a:spcAft>
          <a:spcPct val="0"/>
        </a:spcAft>
        <a:defRPr sz="2000" b="1">
          <a:solidFill>
            <a:schemeClr val="tx1"/>
          </a:solidFill>
          <a:latin typeface="Arial" charset="0"/>
          <a:ea typeface="Geneva" charset="-128"/>
          <a:cs typeface="Geneva" charset="-128"/>
        </a:defRPr>
      </a:lvl5pPr>
      <a:lvl6pPr marL="457200" algn="l" rtl="0" fontAlgn="base">
        <a:lnSpc>
          <a:spcPct val="90000"/>
        </a:lnSpc>
        <a:spcBef>
          <a:spcPct val="0"/>
        </a:spcBef>
        <a:spcAft>
          <a:spcPct val="0"/>
        </a:spcAft>
        <a:defRPr sz="2000" b="1">
          <a:solidFill>
            <a:schemeClr val="tx1"/>
          </a:solidFill>
          <a:latin typeface="Arial" charset="0"/>
        </a:defRPr>
      </a:lvl6pPr>
      <a:lvl7pPr marL="914400" algn="l" rtl="0" fontAlgn="base">
        <a:lnSpc>
          <a:spcPct val="90000"/>
        </a:lnSpc>
        <a:spcBef>
          <a:spcPct val="0"/>
        </a:spcBef>
        <a:spcAft>
          <a:spcPct val="0"/>
        </a:spcAft>
        <a:defRPr sz="2000" b="1">
          <a:solidFill>
            <a:schemeClr val="tx1"/>
          </a:solidFill>
          <a:latin typeface="Arial" charset="0"/>
        </a:defRPr>
      </a:lvl7pPr>
      <a:lvl8pPr marL="1371600" algn="l" rtl="0" fontAlgn="base">
        <a:lnSpc>
          <a:spcPct val="90000"/>
        </a:lnSpc>
        <a:spcBef>
          <a:spcPct val="0"/>
        </a:spcBef>
        <a:spcAft>
          <a:spcPct val="0"/>
        </a:spcAft>
        <a:defRPr sz="2000" b="1">
          <a:solidFill>
            <a:schemeClr val="tx1"/>
          </a:solidFill>
          <a:latin typeface="Arial" charset="0"/>
        </a:defRPr>
      </a:lvl8pPr>
      <a:lvl9pPr marL="1828800" algn="l" rtl="0" fontAlgn="base">
        <a:lnSpc>
          <a:spcPct val="90000"/>
        </a:lnSpc>
        <a:spcBef>
          <a:spcPct val="0"/>
        </a:spcBef>
        <a:spcAft>
          <a:spcPct val="0"/>
        </a:spcAft>
        <a:defRPr sz="2000" b="1">
          <a:solidFill>
            <a:schemeClr val="tx1"/>
          </a:solidFill>
          <a:latin typeface="Arial" charset="0"/>
        </a:defRPr>
      </a:lvl9pPr>
    </p:titleStyle>
    <p:bodyStyle>
      <a:lvl1pPr marL="342900" indent="-342900" algn="l" rtl="0" eaLnBrk="0" fontAlgn="base" hangingPunct="0">
        <a:spcBef>
          <a:spcPct val="80000"/>
        </a:spcBef>
        <a:spcAft>
          <a:spcPct val="0"/>
        </a:spcAft>
        <a:buChar char="•"/>
        <a:defRPr sz="2200">
          <a:solidFill>
            <a:schemeClr val="tx1"/>
          </a:solidFill>
          <a:latin typeface="+mn-lt"/>
          <a:ea typeface="Geneva" charset="-128"/>
          <a:cs typeface="Geneva" charset="-128"/>
        </a:defRPr>
      </a:lvl1pPr>
      <a:lvl2pPr marL="290513" indent="-288925" algn="l" rtl="0" eaLnBrk="0" fontAlgn="base" hangingPunct="0">
        <a:spcBef>
          <a:spcPct val="20000"/>
        </a:spcBef>
        <a:spcAft>
          <a:spcPct val="0"/>
        </a:spcAft>
        <a:buClr>
          <a:srgbClr val="C6172C"/>
        </a:buClr>
        <a:buSzPct val="80000"/>
        <a:buFont typeface="Wingdings" pitchFamily="2" charset="2"/>
        <a:buChar char="n"/>
        <a:defRPr sz="2200">
          <a:solidFill>
            <a:schemeClr val="tx1"/>
          </a:solidFill>
          <a:latin typeface="+mn-lt"/>
          <a:ea typeface="Geneva" charset="-128"/>
          <a:cs typeface="Geneva"/>
        </a:defRPr>
      </a:lvl2pPr>
      <a:lvl3pPr marL="569913" indent="-277813" algn="l" rtl="0" eaLnBrk="0" fontAlgn="base" hangingPunct="0">
        <a:spcBef>
          <a:spcPct val="20000"/>
        </a:spcBef>
        <a:spcAft>
          <a:spcPct val="0"/>
        </a:spcAft>
        <a:buClr>
          <a:srgbClr val="C6172C"/>
        </a:buClr>
        <a:buSzPct val="70000"/>
        <a:buFont typeface="Wingdings" pitchFamily="2" charset="2"/>
        <a:buChar char="n"/>
        <a:defRPr sz="2200">
          <a:solidFill>
            <a:schemeClr val="tx1"/>
          </a:solidFill>
          <a:latin typeface="+mn-lt"/>
          <a:ea typeface="Geneva" charset="-128"/>
          <a:cs typeface="Geneva"/>
        </a:defRPr>
      </a:lvl3pPr>
      <a:lvl4pPr marL="850900" indent="-279400" algn="l" rtl="0" eaLnBrk="0" fontAlgn="base" hangingPunct="0">
        <a:spcBef>
          <a:spcPct val="20000"/>
        </a:spcBef>
        <a:spcAft>
          <a:spcPct val="0"/>
        </a:spcAft>
        <a:buClr>
          <a:srgbClr val="C6172C"/>
        </a:buClr>
        <a:buSzPct val="65000"/>
        <a:buFont typeface="Wingdings" pitchFamily="2" charset="2"/>
        <a:buChar char="n"/>
        <a:defRPr sz="2200">
          <a:solidFill>
            <a:schemeClr val="tx1"/>
          </a:solidFill>
          <a:latin typeface="+mn-lt"/>
          <a:ea typeface="Geneva" charset="-128"/>
          <a:cs typeface="Geneva"/>
        </a:defRPr>
      </a:lvl4pPr>
      <a:lvl5pPr marL="1244600" indent="-203200" algn="l" rtl="0" eaLnBrk="0" fontAlgn="base" hangingPunct="0">
        <a:spcBef>
          <a:spcPct val="20000"/>
        </a:spcBef>
        <a:spcAft>
          <a:spcPct val="0"/>
        </a:spcAft>
        <a:buClr>
          <a:schemeClr val="hlink"/>
        </a:buClr>
        <a:buSzPct val="115000"/>
        <a:buFont typeface="Wingdings" pitchFamily="2" charset="2"/>
        <a:buChar char="§"/>
        <a:defRPr sz="2200">
          <a:solidFill>
            <a:schemeClr val="tx1"/>
          </a:solidFill>
          <a:latin typeface="Syntax" pitchFamily="2" charset="0"/>
          <a:ea typeface="Geneva" charset="-128"/>
          <a:cs typeface="Geneva"/>
        </a:defRPr>
      </a:lvl5pPr>
      <a:lvl6pPr marL="1701800" indent="-203200" algn="l" rtl="0" fontAlgn="base">
        <a:spcBef>
          <a:spcPct val="20000"/>
        </a:spcBef>
        <a:spcAft>
          <a:spcPct val="0"/>
        </a:spcAft>
        <a:buClr>
          <a:schemeClr val="hlink"/>
        </a:buClr>
        <a:buSzPct val="115000"/>
        <a:buFont typeface="Wingdings" pitchFamily="2" charset="2"/>
        <a:buChar char="§"/>
        <a:defRPr sz="2200">
          <a:solidFill>
            <a:schemeClr val="tx1"/>
          </a:solidFill>
          <a:latin typeface="Syntax" pitchFamily="2" charset="0"/>
        </a:defRPr>
      </a:lvl6pPr>
      <a:lvl7pPr marL="2159000" indent="-203200" algn="l" rtl="0" fontAlgn="base">
        <a:spcBef>
          <a:spcPct val="20000"/>
        </a:spcBef>
        <a:spcAft>
          <a:spcPct val="0"/>
        </a:spcAft>
        <a:buClr>
          <a:schemeClr val="hlink"/>
        </a:buClr>
        <a:buSzPct val="115000"/>
        <a:buFont typeface="Wingdings" pitchFamily="2" charset="2"/>
        <a:buChar char="§"/>
        <a:defRPr sz="2200">
          <a:solidFill>
            <a:schemeClr val="tx1"/>
          </a:solidFill>
          <a:latin typeface="Syntax" pitchFamily="2" charset="0"/>
        </a:defRPr>
      </a:lvl7pPr>
      <a:lvl8pPr marL="2616200" indent="-203200" algn="l" rtl="0" fontAlgn="base">
        <a:spcBef>
          <a:spcPct val="20000"/>
        </a:spcBef>
        <a:spcAft>
          <a:spcPct val="0"/>
        </a:spcAft>
        <a:buClr>
          <a:schemeClr val="hlink"/>
        </a:buClr>
        <a:buSzPct val="115000"/>
        <a:buFont typeface="Wingdings" pitchFamily="2" charset="2"/>
        <a:buChar char="§"/>
        <a:defRPr sz="2200">
          <a:solidFill>
            <a:schemeClr val="tx1"/>
          </a:solidFill>
          <a:latin typeface="Syntax" pitchFamily="2" charset="0"/>
        </a:defRPr>
      </a:lvl8pPr>
      <a:lvl9pPr marL="3073400" indent="-203200" algn="l" rtl="0" fontAlgn="base">
        <a:spcBef>
          <a:spcPct val="20000"/>
        </a:spcBef>
        <a:spcAft>
          <a:spcPct val="0"/>
        </a:spcAft>
        <a:buClr>
          <a:schemeClr val="hlink"/>
        </a:buClr>
        <a:buSzPct val="115000"/>
        <a:buFont typeface="Wingdings" pitchFamily="2" charset="2"/>
        <a:buChar char="§"/>
        <a:defRPr sz="2200">
          <a:solidFill>
            <a:schemeClr val="tx1"/>
          </a:solidFill>
          <a:latin typeface="Syntax"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36D3F59-CC93-4DF6-862C-4F87DB2FD351}" type="datetimeFigureOut">
              <a:rPr lang="en-US" smtClean="0">
                <a:solidFill>
                  <a:srgbClr val="775F55"/>
                </a:solidFill>
              </a:rPr>
              <a:pPr/>
              <a:t>4/2/2014</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3759CD7-FAD5-4520-B45C-31F69808F3D6}" type="slidenum">
              <a:rPr lang="en-US" smtClean="0"/>
              <a:pPr/>
              <a:t>‹#›</a:t>
            </a:fld>
            <a:endParaRPr lang="en-US"/>
          </a:p>
        </p:txBody>
      </p:sp>
    </p:spTree>
    <p:extLst>
      <p:ext uri="{BB962C8B-B14F-4D97-AF65-F5344CB8AC3E}">
        <p14:creationId xmlns="" xmlns:p14="http://schemas.microsoft.com/office/powerpoint/2010/main" val="9867730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pPr>
            <a:fld id="{F12789D7-1484-430E-AD82-0E5CCDEC45C7}" type="datetime1">
              <a:rPr lang="en-US">
                <a:ea typeface="ＭＳ Ｐゴシック" charset="-128"/>
              </a:rPr>
              <a:pPr defTabSz="457200" fontAlgn="base">
                <a:spcBef>
                  <a:spcPct val="0"/>
                </a:spcBef>
                <a:spcAft>
                  <a:spcPct val="0"/>
                </a:spcAft>
              </a:pPr>
              <a:t>4/2/2014</a:t>
            </a:fld>
            <a:endParaRPr lang="en-US">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defTabSz="457200" fontAlgn="base">
              <a:spcBef>
                <a:spcPct val="0"/>
              </a:spcBef>
              <a:spcAft>
                <a:spcPct val="0"/>
              </a:spcAft>
            </a:pPr>
            <a:endParaRPr lang="en-US">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pPr>
            <a:fld id="{F8FDD5F2-5C5C-4F84-B6FC-323F00BC93B7}" type="slidenum">
              <a:rPr lang="en-US">
                <a:ea typeface="ＭＳ Ｐゴシック" charset="-128"/>
              </a:rPr>
              <a:pPr defTabSz="457200" fontAlgn="base">
                <a:spcBef>
                  <a:spcPct val="0"/>
                </a:spcBef>
                <a:spcAft>
                  <a:spcPct val="0"/>
                </a:spcAft>
              </a:pPr>
              <a:t>‹#›</a:t>
            </a:fld>
            <a:endParaRPr lang="en-US">
              <a:ea typeface="ＭＳ Ｐゴシック" charset="-128"/>
            </a:endParaRPr>
          </a:p>
        </p:txBody>
      </p:sp>
    </p:spTree>
    <p:extLst>
      <p:ext uri="{BB962C8B-B14F-4D97-AF65-F5344CB8AC3E}">
        <p14:creationId xmlns="" xmlns:p14="http://schemas.microsoft.com/office/powerpoint/2010/main" val="183818958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DAE9468-34FE-459E-BA36-9F215EBF4D66}" type="datetimeFigureOut">
              <a:rPr lang="en-US" smtClean="0">
                <a:solidFill>
                  <a:srgbClr val="534949"/>
                </a:solidFill>
              </a:rPr>
              <a:pPr/>
              <a:t>4/2/2014</a:t>
            </a:fld>
            <a:endParaRPr lang="en-US">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6C0873C-BC5D-4756-A614-AFB3CD75CA9A}" type="slidenum">
              <a:rPr lang="en-US" smtClean="0">
                <a:solidFill>
                  <a:srgbClr val="534949"/>
                </a:solidFill>
              </a:rPr>
              <a:pPr/>
              <a:t>‹#›</a:t>
            </a:fld>
            <a:endParaRPr lang="en-US">
              <a:solidFill>
                <a:srgbClr val="534949"/>
              </a:solidFill>
            </a:endParaRPr>
          </a:p>
        </p:txBody>
      </p:sp>
    </p:spTree>
    <p:extLst>
      <p:ext uri="{BB962C8B-B14F-4D97-AF65-F5344CB8AC3E}">
        <p14:creationId xmlns="" xmlns:p14="http://schemas.microsoft.com/office/powerpoint/2010/main" val="226451860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HlwFDvVu0kk9dM&amp;tbnid=_N1FgUaB7JQSSM:&amp;ved=0CAYQjRw&amp;url=http://en.wikipedia.org/wiki/Committee_on_Institutional_Cooperation&amp;ei=fyIvU8HqDsT1qwGSk4CgBA&amp;bvm=bv.62922401,d.aWM&amp;psig=AFQjCNG9dlPA5X07TwQw3dJGaePVj7kVHg&amp;ust=1395684332760182"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hyperlink" Target="http://en.wikipedia.org/wiki/File:CICLocations.p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umkc.edu/lib/spec-col/Images/ed-f82r.JPG"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aMED7cT1Gmf1M&amp;tbnid=hXML15z7iHybIM:&amp;ved=0CAYQjRw&amp;url=http://www.ibtimes.com/apple-iphone-6-release-date-nears-5-features-specs-expect-based-rumors-1402133&amp;ei=s0EvU65Aw4quAa_igKgO&amp;bvm=bv.62922401,d.aWM&amp;psig=AFQjCNEUB0_lh4kGiOoXIiUlQDLYYztLbA&amp;ust=1395692309959654" TargetMode="External"/><Relationship Id="rId2" Type="http://schemas.openxmlformats.org/officeDocument/2006/relationships/notesSlide" Target="../notesSlides/notesSlide23.xml"/><Relationship Id="rId1" Type="http://schemas.openxmlformats.org/officeDocument/2006/relationships/slideLayout" Target="../slideLayouts/slideLayout80.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sr.ithaka.org/blog-individual/%20http:/www.sr.ithaka.org/sites/all/modules/contrib/pubdlcnt/pubdlcnt.php?file=http://www.sr.ithaka.org/sites/default/files/files/SR_BriefingPaper_Presses_120913.pdf&amp;nid=697" TargetMode="External"/><Relationship Id="rId7" Type="http://schemas.openxmlformats.org/officeDocument/2006/relationships/hyperlink" Target="http://scholarlykitchen.files.wordpress.com/2014/03/ithakasrlogo.pn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www.google.com/url?sa=i&amp;rct=j&amp;q=&amp;esrc=s&amp;frm=1&amp;source=images&amp;cd=&amp;cad=rja&amp;uact=8&amp;docid=MHS7njYREu-uFM&amp;tbnid=ClyHBb4f5FnWHM:&amp;ved=0CAYQjRw&amp;url=http://scholarlykitchen.sspnet.org/2014/03/19/what-library-directors-are-thinking-an-ithaka-sr-survey-report/&amp;ei=ekMvU6mJGor7qgHjqYHwAQ&amp;bvm=bv.62922401,d.aWM&amp;psig=AFQjCNEJAwxvQjuPXnL8WHLJUs-zPB3mzg&amp;ust=1395692790701746"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_mDLayF9VLxByM&amp;tbnid=BAUui7tJgFYQkM:&amp;ved=0CAYQjRw&amp;url=http://www.123rf.com/photo_665044_paperback-book-casually-opened.html&amp;ei=kkUvU7K-GIa9qQGq44C4Bw&amp;bvm=bv.62922401,d.aWM&amp;psig=AFQjCNEICEAY2bR5MBwYeMR48lKJyzOMfg&amp;ust=1395693322607871" TargetMode="External"/><Relationship Id="rId7" Type="http://schemas.openxmlformats.org/officeDocument/2006/relationships/image" Target="../media/image17.wmf"/><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hyperlink" Target="http://www.google.com/url?sa=i&amp;rct=j&amp;q=&amp;esrc=s&amp;frm=1&amp;source=images&amp;cd=&amp;cad=rja&amp;uact=8&amp;docid=8pGVG6La5qUi9M&amp;tbnid=_3q31ZqIHJPPtM:&amp;ved=0CAYQjRw&amp;url=http://www.nicksalvatore.com/books/history.cfm&amp;ei=8kUvU6vnMMPxqQHYp4CgBA&amp;bvm=bv.62922401,d.aWM&amp;psig=AFQjCNEICEAY2bR5MBwYeMR48lKJyzOMfg&amp;ust=139569332260787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0.jpeg"/><Relationship Id="rId7" Type="http://schemas.openxmlformats.org/officeDocument/2006/relationships/hyperlink" Target="https://www.ohiolink.edu/"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41.jpeg"/><Relationship Id="rId5" Type="http://schemas.openxmlformats.org/officeDocument/2006/relationships/hyperlink" Target="http://www.google.com/url?sa=i&amp;rct=j&amp;q=&amp;esrc=s&amp;frm=1&amp;source=images&amp;cd=&amp;cad=rja&amp;uact=8&amp;docid=bXWgZm_9FkS1qM&amp;tbnid=uR72Ra5qCEbodM:&amp;ved=0CAYQjRw&amp;url=http://www.unl.edu/ucomm/chancllr/&amp;ei=CCMvU-j3LYqyrQGCyYDQCg&amp;psig=AFQjCNEa7sBnBVFH65-Y7kUU094cy1l5uA&amp;ust=1395684433759148" TargetMode="External"/><Relationship Id="rId4" Type="http://schemas.openxmlformats.org/officeDocument/2006/relationships/hyperlink" Target="http://www.google.com/url?sa=i&amp;rct=j&amp;q=&amp;esrc=s&amp;frm=1&amp;source=images&amp;cd=&amp;cad=rja&amp;uact=8&amp;docid=gvpqUjel4o48gM&amp;tbnid=ezxz-8_IK4btiM:&amp;ved=0CAYQjRw&amp;url=http://newsroom.unl.edu/announce/todayatunl/216/1792&amp;ei=2yIvU5_yJIe6qgHxv4HgAg&amp;psig=AFQjCNEa7sBnBVFH65-Y7kUU094cy1l5uA&amp;ust=1395684433759148"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108.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108.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108.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1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mailto:Strieb.2@osu.edu"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50.tiff"/><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90.xml"/><Relationship Id="rId6" Type="http://schemas.openxmlformats.org/officeDocument/2006/relationships/hyperlink" Target="http://creativecommons.org/licenses/by/3.0/" TargetMode="External"/><Relationship Id="rId5" Type="http://schemas.openxmlformats.org/officeDocument/2006/relationships/image" Target="../media/image53.gif"/><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819400"/>
            <a:ext cx="6400800" cy="2590800"/>
          </a:xfrm>
        </p:spPr>
        <p:txBody>
          <a:bodyPr>
            <a:normAutofit lnSpcReduction="10000"/>
          </a:bodyPr>
          <a:lstStyle/>
          <a:p>
            <a:r>
              <a:rPr lang="en-US" dirty="0" smtClean="0"/>
              <a:t>Closing plenary</a:t>
            </a:r>
          </a:p>
          <a:p>
            <a:r>
              <a:rPr lang="en-US" dirty="0" err="1" smtClean="0"/>
              <a:t>Oclc</a:t>
            </a:r>
            <a:r>
              <a:rPr lang="en-US" dirty="0" smtClean="0"/>
              <a:t>/</a:t>
            </a:r>
            <a:r>
              <a:rPr lang="en-US" dirty="0" err="1" smtClean="0"/>
              <a:t>cic</a:t>
            </a:r>
            <a:r>
              <a:rPr lang="en-US" dirty="0" smtClean="0"/>
              <a:t>/</a:t>
            </a:r>
            <a:r>
              <a:rPr lang="en-US" dirty="0" err="1" smtClean="0"/>
              <a:t>osu</a:t>
            </a:r>
            <a:endParaRPr lang="en-US" dirty="0" smtClean="0"/>
          </a:p>
          <a:p>
            <a:r>
              <a:rPr lang="en-US" dirty="0" smtClean="0"/>
              <a:t>Regional print symposium</a:t>
            </a:r>
          </a:p>
          <a:p>
            <a:r>
              <a:rPr lang="en-US" dirty="0" smtClean="0"/>
              <a:t>March 27-28, 2014</a:t>
            </a:r>
          </a:p>
          <a:p>
            <a:endParaRPr lang="en-US" dirty="0" smtClean="0"/>
          </a:p>
          <a:p>
            <a:r>
              <a:rPr lang="en-US" dirty="0" smtClean="0"/>
              <a:t>Carol </a:t>
            </a:r>
            <a:r>
              <a:rPr lang="en-US" dirty="0" err="1" smtClean="0"/>
              <a:t>pitts</a:t>
            </a:r>
            <a:r>
              <a:rPr lang="en-US" dirty="0" smtClean="0"/>
              <a:t> </a:t>
            </a:r>
            <a:r>
              <a:rPr lang="en-US" dirty="0" err="1" smtClean="0"/>
              <a:t>diedrichs</a:t>
            </a:r>
            <a:endParaRPr lang="en-US" dirty="0" smtClean="0"/>
          </a:p>
          <a:p>
            <a:r>
              <a:rPr lang="en-US" dirty="0" smtClean="0"/>
              <a:t>Vice provost and Director of university libraries</a:t>
            </a:r>
          </a:p>
          <a:p>
            <a:r>
              <a:rPr lang="en-US" dirty="0" smtClean="0"/>
              <a:t>The Ohio State University</a:t>
            </a:r>
            <a:endParaRPr lang="en-US" dirty="0"/>
          </a:p>
        </p:txBody>
      </p:sp>
      <p:sp>
        <p:nvSpPr>
          <p:cNvPr id="3" name="Title 2"/>
          <p:cNvSpPr>
            <a:spLocks noGrp="1"/>
          </p:cNvSpPr>
          <p:nvPr>
            <p:ph type="ctrTitle"/>
          </p:nvPr>
        </p:nvSpPr>
        <p:spPr/>
        <p:txBody>
          <a:bodyPr/>
          <a:lstStyle/>
          <a:p>
            <a:r>
              <a:rPr lang="en-US" dirty="0" smtClean="0"/>
              <a:t>What Comes Next?</a:t>
            </a:r>
            <a:endParaRPr lang="en-US" dirty="0"/>
          </a:p>
        </p:txBody>
      </p:sp>
    </p:spTree>
    <p:extLst>
      <p:ext uri="{BB962C8B-B14F-4D97-AF65-F5344CB8AC3E}">
        <p14:creationId xmlns="" xmlns:p14="http://schemas.microsoft.com/office/powerpoint/2010/main" val="4028144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895600"/>
          </a:xfrm>
        </p:spPr>
        <p:txBody>
          <a:bodyPr>
            <a:noAutofit/>
          </a:bodyPr>
          <a:lstStyle/>
          <a:p>
            <a:r>
              <a:rPr lang="en-US" sz="3600" dirty="0" smtClean="0"/>
              <a:t>Monographs require a different strategy than serials</a:t>
            </a:r>
            <a:endParaRPr lang="en-US" sz="3600" dirty="0"/>
          </a:p>
        </p:txBody>
      </p:sp>
      <p:sp>
        <p:nvSpPr>
          <p:cNvPr id="4" name="Title 3"/>
          <p:cNvSpPr>
            <a:spLocks noGrp="1"/>
          </p:cNvSpPr>
          <p:nvPr>
            <p:ph type="title"/>
          </p:nvPr>
        </p:nvSpPr>
        <p:spPr>
          <a:xfrm>
            <a:off x="722313" y="533400"/>
            <a:ext cx="7772400" cy="1143000"/>
          </a:xfrm>
        </p:spPr>
        <p:txBody>
          <a:bodyPr/>
          <a:lstStyle/>
          <a:p>
            <a:r>
              <a:rPr lang="en-US" dirty="0" smtClean="0"/>
              <a:t>Key Insights</a:t>
            </a:r>
            <a:endParaRPr lang="en-US" dirty="0"/>
          </a:p>
        </p:txBody>
      </p:sp>
    </p:spTree>
    <p:extLst>
      <p:ext uri="{BB962C8B-B14F-4D97-AF65-F5344CB8AC3E}">
        <p14:creationId xmlns="" xmlns:p14="http://schemas.microsoft.com/office/powerpoint/2010/main" val="2720225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OSU Centers and Comps</a:t>
            </a:r>
            <a:endParaRPr lang="en-US" dirty="0"/>
          </a:p>
        </p:txBody>
      </p:sp>
      <p:graphicFrame>
        <p:nvGraphicFramePr>
          <p:cNvPr id="4" name="Content Placeholder 3"/>
          <p:cNvGraphicFramePr>
            <a:graphicFrameLocks noGrp="1"/>
          </p:cNvGraphicFramePr>
          <p:nvPr>
            <p:ph idx="1"/>
          </p:nvPr>
        </p:nvGraphicFramePr>
        <p:xfrm>
          <a:off x="457201" y="1676400"/>
          <a:ext cx="8001001" cy="3975735"/>
        </p:xfrm>
        <a:graphic>
          <a:graphicData uri="http://schemas.openxmlformats.org/drawingml/2006/table">
            <a:tbl>
              <a:tblPr/>
              <a:tblGrid>
                <a:gridCol w="990599"/>
                <a:gridCol w="1219200"/>
                <a:gridCol w="3561412"/>
                <a:gridCol w="1114895"/>
                <a:gridCol w="1114895"/>
              </a:tblGrid>
              <a:tr h="190500">
                <a:tc>
                  <a:txBody>
                    <a:bodyPr/>
                    <a:lstStyle/>
                    <a:p>
                      <a:pPr algn="ctr" fontAlgn="b"/>
                      <a:r>
                        <a:rPr lang="en-US" sz="1800" b="1" i="0" u="none" strike="noStrike" dirty="0" smtClean="0">
                          <a:solidFill>
                            <a:srgbClr val="000000"/>
                          </a:solidFill>
                          <a:latin typeface="Calibri"/>
                        </a:rPr>
                        <a:t>FAST</a:t>
                      </a:r>
                      <a:endParaRPr lang="en-US"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1" i="0" u="none" strike="noStrike" dirty="0" smtClean="0">
                          <a:solidFill>
                            <a:srgbClr val="000000"/>
                          </a:solidFill>
                          <a:latin typeface="Calibri"/>
                        </a:rPr>
                        <a:t>Coverage</a:t>
                      </a:r>
                      <a:r>
                        <a:rPr lang="en-US" sz="1300" b="1" i="0" u="none" strike="noStrike" baseline="0" dirty="0" smtClean="0">
                          <a:solidFill>
                            <a:srgbClr val="000000"/>
                          </a:solidFill>
                          <a:latin typeface="Calibri"/>
                        </a:rPr>
                        <a:t> </a:t>
                      </a:r>
                      <a:r>
                        <a:rPr lang="en-US" sz="1400" b="1" i="0" u="none" strike="noStrike" baseline="0" dirty="0" smtClean="0">
                          <a:solidFill>
                            <a:srgbClr val="000000"/>
                          </a:solidFill>
                          <a:latin typeface="Calibri"/>
                        </a:rPr>
                        <a:t>compared to WorldCat</a:t>
                      </a:r>
                      <a:endParaRPr lang="en-US" sz="13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800" b="1" i="0" u="none" strike="noStrike" dirty="0" smtClean="0">
                          <a:solidFill>
                            <a:srgbClr val="000000"/>
                          </a:solidFill>
                          <a:latin typeface="Calibri"/>
                        </a:rPr>
                        <a:t>Heading</a:t>
                      </a:r>
                      <a:endParaRPr lang="en-US"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1" i="0" u="none" strike="noStrike" dirty="0" smtClean="0">
                          <a:solidFill>
                            <a:srgbClr val="000000"/>
                          </a:solidFill>
                          <a:latin typeface="Calibri"/>
                        </a:rPr>
                        <a:t>OSU Rank </a:t>
                      </a:r>
                    </a:p>
                    <a:p>
                      <a:pPr algn="ctr" fontAlgn="b"/>
                      <a:r>
                        <a:rPr lang="en-US" sz="1400" b="1" i="0" u="none" strike="noStrike" dirty="0" smtClean="0">
                          <a:solidFill>
                            <a:srgbClr val="000000"/>
                          </a:solidFill>
                          <a:latin typeface="Calibri"/>
                        </a:rPr>
                        <a:t>compared to </a:t>
                      </a:r>
                      <a:r>
                        <a:rPr lang="en-US" sz="1400" b="1" i="0" u="none" strike="noStrike" baseline="0" dirty="0" smtClean="0">
                          <a:solidFill>
                            <a:srgbClr val="000000"/>
                          </a:solidFill>
                          <a:latin typeface="Calibri"/>
                        </a:rPr>
                        <a:t> other WorldCat libraries</a:t>
                      </a:r>
                    </a:p>
                  </a:txBody>
                  <a:tcPr marL="9525" marR="9525" marT="9525" marB="0" anchor="b">
                    <a:lnL>
                      <a:noFill/>
                    </a:lnL>
                    <a:lnR>
                      <a:noFill/>
                    </a:lnR>
                    <a:lnT>
                      <a:noFill/>
                    </a:lnT>
                    <a:lnB>
                      <a:noFill/>
                    </a:lnB>
                  </a:tcPr>
                </a:tc>
                <a:tc>
                  <a:txBody>
                    <a:bodyPr/>
                    <a:lstStyle/>
                    <a:p>
                      <a:pPr algn="ctr" fontAlgn="b"/>
                      <a:r>
                        <a:rPr lang="en-US" sz="1800" b="1" i="0" u="none" strike="noStrike" dirty="0" smtClean="0">
                          <a:solidFill>
                            <a:srgbClr val="000000"/>
                          </a:solidFill>
                          <a:latin typeface="+mn-lt"/>
                        </a:rPr>
                        <a:t>OSU Rank</a:t>
                      </a:r>
                      <a:r>
                        <a:rPr lang="en-US" sz="2000" b="1" i="0" u="none" strike="noStrike" dirty="0" smtClean="0">
                          <a:solidFill>
                            <a:srgbClr val="000000"/>
                          </a:solidFill>
                          <a:latin typeface="+mn-lt"/>
                        </a:rPr>
                        <a:t> </a:t>
                      </a:r>
                    </a:p>
                    <a:p>
                      <a:pPr algn="ctr" fontAlgn="b"/>
                      <a:r>
                        <a:rPr lang="en-US" sz="1400" b="1" i="0" u="none" strike="noStrike" dirty="0" smtClean="0">
                          <a:solidFill>
                            <a:srgbClr val="000000"/>
                          </a:solidFill>
                          <a:latin typeface="+mn-lt"/>
                        </a:rPr>
                        <a:t>compared to </a:t>
                      </a:r>
                      <a:r>
                        <a:rPr lang="en-US" sz="1400" b="1" i="0" u="none" strike="noStrike" baseline="0" dirty="0" smtClean="0">
                          <a:solidFill>
                            <a:srgbClr val="000000"/>
                          </a:solidFill>
                          <a:latin typeface="+mn-lt"/>
                        </a:rPr>
                        <a:t> other </a:t>
                      </a:r>
                    </a:p>
                    <a:p>
                      <a:pPr algn="ctr" fontAlgn="b"/>
                      <a:r>
                        <a:rPr lang="en-US" sz="1400" b="1" i="0" u="none" strike="noStrike" baseline="0" dirty="0" smtClean="0">
                          <a:solidFill>
                            <a:srgbClr val="000000"/>
                          </a:solidFill>
                          <a:latin typeface="+mn-lt"/>
                        </a:rPr>
                        <a:t>CIC libraries</a:t>
                      </a:r>
                      <a:endParaRPr lang="en-US" sz="1600" b="1" i="0" u="none" strike="noStrike" dirty="0" smtClean="0">
                        <a:solidFill>
                          <a:srgbClr val="000000"/>
                        </a:solidFill>
                        <a:latin typeface="+mn-lt"/>
                      </a:endParaRPr>
                    </a:p>
                  </a:txBody>
                  <a:tcPr marL="9525" marR="9525" marT="9525" marB="0" anchor="b">
                    <a:lnL>
                      <a:noFill/>
                    </a:lnL>
                    <a:lnR>
                      <a:noFill/>
                    </a:lnR>
                    <a:lnT>
                      <a:noFill/>
                    </a:lnT>
                    <a:lnB>
                      <a:noFill/>
                    </a:lnB>
                  </a:tcPr>
                </a:tc>
              </a:tr>
              <a:tr h="190500">
                <a:tc>
                  <a:txBody>
                    <a:bodyPr/>
                    <a:lstStyle/>
                    <a:p>
                      <a:pPr algn="l" fontAlgn="b"/>
                      <a:r>
                        <a:rPr lang="en-US" sz="1300" b="0" i="0" u="none" strike="noStrike" dirty="0">
                          <a:solidFill>
                            <a:srgbClr val="000000"/>
                          </a:solidFill>
                          <a:latin typeface="Calibri"/>
                        </a:rPr>
                        <a:t>fst01008312</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67.20%</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Manuscripts, Church Slavic</a:t>
                      </a: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 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300" b="0" i="0" u="none" strike="noStrike" dirty="0">
                          <a:solidFill>
                            <a:srgbClr val="000000"/>
                          </a:solidFill>
                          <a:latin typeface="Calibri"/>
                        </a:rPr>
                        <a:t>fst00848081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61.20%</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Cartoonists</a:t>
                      </a: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300" b="0" i="0" u="none" strike="noStrike" dirty="0">
                          <a:solidFill>
                            <a:srgbClr val="000000"/>
                          </a:solidFill>
                          <a:latin typeface="Calibri"/>
                        </a:rPr>
                        <a:t>fst00980348</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59.80%</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Israeli poetry </a:t>
                      </a: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4</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300" b="0" i="0" u="none" strike="noStrike" dirty="0">
                          <a:solidFill>
                            <a:srgbClr val="000000"/>
                          </a:solidFill>
                          <a:latin typeface="Calibri"/>
                        </a:rPr>
                        <a:t>fst00807464</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43.80%</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American wit and humor, Pictorial</a:t>
                      </a: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300" b="0" i="0" u="none" strike="noStrike" dirty="0">
                          <a:solidFill>
                            <a:srgbClr val="000000"/>
                          </a:solidFill>
                          <a:latin typeface="Calibri"/>
                        </a:rPr>
                        <a:t>fst00954398</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36.80%</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Hebrew poetry</a:t>
                      </a: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13</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300" b="0" i="0" u="none" strike="noStrike" dirty="0">
                          <a:solidFill>
                            <a:srgbClr val="000000"/>
                          </a:solidFill>
                          <a:latin typeface="Calibri"/>
                        </a:rPr>
                        <a:t>fst01205076</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33.10%</a:t>
                      </a:r>
                    </a:p>
                  </a:txBody>
                  <a:tcPr marL="9525" marR="9525" marT="9525" marB="0" anchor="b">
                    <a:lnL>
                      <a:noFill/>
                    </a:lnL>
                    <a:lnR>
                      <a:noFill/>
                    </a:lnR>
                    <a:lnT>
                      <a:noFill/>
                    </a:lnT>
                    <a:lnB>
                      <a:noFill/>
                    </a:lnB>
                  </a:tcPr>
                </a:tc>
                <a:tc>
                  <a:txBody>
                    <a:bodyPr/>
                    <a:lstStyle/>
                    <a:p>
                      <a:pPr algn="l" fontAlgn="b"/>
                      <a:r>
                        <a:rPr lang="en-US" sz="1800" b="0" i="0" u="none" strike="noStrike" dirty="0" smtClean="0">
                          <a:solidFill>
                            <a:srgbClr val="000000"/>
                          </a:solidFill>
                          <a:latin typeface="Calibri"/>
                        </a:rPr>
                        <a:t>Ohio—Columbus</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300" b="0" i="0" u="none" strike="noStrike" dirty="0">
                          <a:solidFill>
                            <a:srgbClr val="000000"/>
                          </a:solidFill>
                          <a:latin typeface="Calibri"/>
                        </a:rPr>
                        <a:t>fst00812274</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30.30%</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Arabic fiction </a:t>
                      </a: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10</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2</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300" b="0" i="0" u="none" strike="noStrike" dirty="0">
                          <a:solidFill>
                            <a:srgbClr val="000000"/>
                          </a:solidFill>
                          <a:latin typeface="Calibri"/>
                        </a:rPr>
                        <a:t>fst01108635</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26.90%</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Science fiction, American </a:t>
                      </a: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300" b="0" i="0" u="none" strike="noStrike" dirty="0">
                          <a:solidFill>
                            <a:srgbClr val="000000"/>
                          </a:solidFill>
                          <a:latin typeface="Calibri"/>
                        </a:rPr>
                        <a:t>fst00812533</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23.70%</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Arabic poetry</a:t>
                      </a: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13</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2</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300" b="0" i="0" u="none" strike="noStrike" dirty="0">
                          <a:solidFill>
                            <a:srgbClr val="000000"/>
                          </a:solidFill>
                          <a:latin typeface="Calibri"/>
                        </a:rPr>
                        <a:t>fst00869145</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20.40%</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Comic books, strips, etc. </a:t>
                      </a: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pic>
        <p:nvPicPr>
          <p:cNvPr id="6" name="Picture 5" descr="http://www.astronomy.ohio-state.edu/%7Ekstanek/home_osu.gif"/>
          <p:cNvPicPr>
            <a:picLocks noChangeAspect="1" noChangeArrowheads="1"/>
          </p:cNvPicPr>
          <p:nvPr/>
        </p:nvPicPr>
        <p:blipFill>
          <a:blip r:embed="rId3" cstate="print"/>
          <a:srcRect/>
          <a:stretch>
            <a:fillRect/>
          </a:stretch>
        </p:blipFill>
        <p:spPr bwMode="auto">
          <a:xfrm>
            <a:off x="304800" y="226967"/>
            <a:ext cx="685800" cy="687433"/>
          </a:xfrm>
          <a:prstGeom prst="rect">
            <a:avLst/>
          </a:prstGeom>
          <a:noFill/>
        </p:spPr>
      </p:pic>
      <p:sp>
        <p:nvSpPr>
          <p:cNvPr id="5" name="Rounded Rectangle 4"/>
          <p:cNvSpPr/>
          <p:nvPr/>
        </p:nvSpPr>
        <p:spPr>
          <a:xfrm>
            <a:off x="304800" y="3124200"/>
            <a:ext cx="8077200" cy="274320"/>
          </a:xfrm>
          <a:prstGeom prst="round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ounded Rectangle 6"/>
          <p:cNvSpPr/>
          <p:nvPr/>
        </p:nvSpPr>
        <p:spPr>
          <a:xfrm>
            <a:off x="304800" y="5410200"/>
            <a:ext cx="8153400" cy="304800"/>
          </a:xfrm>
          <a:prstGeom prst="round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6" name="Picture 2"/>
          <p:cNvPicPr>
            <a:picLocks noChangeAspect="1" noChangeArrowheads="1"/>
          </p:cNvPicPr>
          <p:nvPr/>
        </p:nvPicPr>
        <p:blipFill>
          <a:blip r:embed="rId4" cstate="print"/>
          <a:srcRect/>
          <a:stretch>
            <a:fillRect/>
          </a:stretch>
        </p:blipFill>
        <p:spPr bwMode="auto">
          <a:xfrm>
            <a:off x="6931536" y="5823596"/>
            <a:ext cx="2060064" cy="8820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ounded Rectangle 7"/>
          <p:cNvSpPr/>
          <p:nvPr/>
        </p:nvSpPr>
        <p:spPr>
          <a:xfrm>
            <a:off x="304800" y="3688080"/>
            <a:ext cx="8077200" cy="274320"/>
          </a:xfrm>
          <a:prstGeom prst="round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ounded Rectangle 9"/>
          <p:cNvSpPr/>
          <p:nvPr/>
        </p:nvSpPr>
        <p:spPr>
          <a:xfrm>
            <a:off x="381000" y="1295400"/>
            <a:ext cx="5257800" cy="68580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2060"/>
                </a:solidFill>
                <a:latin typeface="Open Sans" charset="0"/>
                <a:ea typeface="Open Sans" charset="0"/>
                <a:cs typeface="Open Sans" charset="0"/>
              </a:rPr>
              <a:t>“Coverage requires cooperation”</a:t>
            </a:r>
          </a:p>
        </p:txBody>
      </p:sp>
    </p:spTree>
    <p:extLst>
      <p:ext uri="{BB962C8B-B14F-4D97-AF65-F5344CB8AC3E}">
        <p14:creationId xmlns="" xmlns:p14="http://schemas.microsoft.com/office/powerpoint/2010/main" val="354575387"/>
      </p:ext>
    </p:extLst>
  </p:cSld>
  <p:clrMapOvr>
    <a:masterClrMapping/>
  </p:clrMapOvr>
  <p:transition advTm="13179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r="6446" b="1207"/>
          <a:stretch>
            <a:fillRect/>
          </a:stretch>
        </p:blipFill>
        <p:spPr bwMode="auto">
          <a:xfrm>
            <a:off x="220664" y="87993"/>
            <a:ext cx="8770937" cy="6236607"/>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6B3AA010-7757-41E0-A212-D41514C97AA5}" type="slidenum">
              <a:rPr lang="en-US" smtClean="0"/>
              <a:pPr/>
              <a:t>12</a:t>
            </a:fld>
            <a:endParaRPr lang="en-US"/>
          </a:p>
        </p:txBody>
      </p:sp>
      <p:pic>
        <p:nvPicPr>
          <p:cNvPr id="89090" name="Picture 2" descr="http://upload.wikimedia.org/wikipedia/commons/thumb/7/7b/ChadMap.svg/250px-ChadMap.svg.png"/>
          <p:cNvPicPr>
            <a:picLocks noChangeAspect="1" noChangeArrowheads="1"/>
          </p:cNvPicPr>
          <p:nvPr/>
        </p:nvPicPr>
        <p:blipFill>
          <a:blip r:embed="rId4" cstate="print"/>
          <a:srcRect/>
          <a:stretch>
            <a:fillRect/>
          </a:stretch>
        </p:blipFill>
        <p:spPr bwMode="auto">
          <a:xfrm>
            <a:off x="7162800" y="304800"/>
            <a:ext cx="1600200" cy="1600200"/>
          </a:xfrm>
          <a:prstGeom prst="rect">
            <a:avLst/>
          </a:prstGeom>
          <a:noFill/>
        </p:spPr>
      </p:pic>
      <p:sp>
        <p:nvSpPr>
          <p:cNvPr id="5" name="Rounded Rectangle 4"/>
          <p:cNvSpPr/>
          <p:nvPr/>
        </p:nvSpPr>
        <p:spPr>
          <a:xfrm>
            <a:off x="6543064" y="3810000"/>
            <a:ext cx="457200" cy="2286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7000264" y="3733800"/>
            <a:ext cx="489236" cy="369332"/>
          </a:xfrm>
          <a:prstGeom prst="rect">
            <a:avLst/>
          </a:prstGeom>
          <a:noFill/>
        </p:spPr>
        <p:txBody>
          <a:bodyPr wrap="none" rtlCol="0">
            <a:spAutoFit/>
          </a:bodyPr>
          <a:lstStyle/>
          <a:p>
            <a:r>
              <a:rPr lang="en-US" dirty="0" smtClean="0">
                <a:solidFill>
                  <a:prstClr val="black"/>
                </a:solidFill>
              </a:rPr>
              <a:t>CIC</a:t>
            </a:r>
            <a:endParaRPr lang="en-US" dirty="0">
              <a:solidFill>
                <a:prstClr val="black"/>
              </a:solidFill>
            </a:endParaRPr>
          </a:p>
        </p:txBody>
      </p:sp>
      <p:sp>
        <p:nvSpPr>
          <p:cNvPr id="9" name="Rounded Rectangle 8"/>
          <p:cNvSpPr/>
          <p:nvPr/>
        </p:nvSpPr>
        <p:spPr>
          <a:xfrm>
            <a:off x="6543064" y="4091464"/>
            <a:ext cx="457200" cy="228600"/>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7000264" y="4026932"/>
            <a:ext cx="1153136" cy="369332"/>
          </a:xfrm>
          <a:prstGeom prst="rect">
            <a:avLst/>
          </a:prstGeom>
          <a:noFill/>
        </p:spPr>
        <p:txBody>
          <a:bodyPr wrap="none" rtlCol="0">
            <a:spAutoFit/>
          </a:bodyPr>
          <a:lstStyle/>
          <a:p>
            <a:r>
              <a:rPr lang="en-US" dirty="0" smtClean="0">
                <a:solidFill>
                  <a:prstClr val="black"/>
                </a:solidFill>
              </a:rPr>
              <a:t>HathiTrust</a:t>
            </a:r>
            <a:endParaRPr lang="en-US" dirty="0">
              <a:solidFill>
                <a:prstClr val="black"/>
              </a:solidFill>
            </a:endParaRPr>
          </a:p>
        </p:txBody>
      </p:sp>
      <p:sp>
        <p:nvSpPr>
          <p:cNvPr id="13" name="TextBox 12"/>
          <p:cNvSpPr txBox="1"/>
          <p:nvPr/>
        </p:nvSpPr>
        <p:spPr>
          <a:xfrm>
            <a:off x="3429000" y="6248400"/>
            <a:ext cx="2577116" cy="307777"/>
          </a:xfrm>
          <a:prstGeom prst="rect">
            <a:avLst/>
          </a:prstGeom>
          <a:noFill/>
        </p:spPr>
        <p:txBody>
          <a:bodyPr wrap="none" rtlCol="0">
            <a:spAutoFit/>
          </a:bodyPr>
          <a:lstStyle/>
          <a:p>
            <a:r>
              <a:rPr lang="en-US" sz="1400" dirty="0" smtClean="0">
                <a:solidFill>
                  <a:prstClr val="black"/>
                </a:solidFill>
              </a:rPr>
              <a:t>Holding Libraries (OCLC symbols)</a:t>
            </a:r>
            <a:endParaRPr lang="en-US" sz="1400" dirty="0">
              <a:solidFill>
                <a:prstClr val="black"/>
              </a:solidFill>
            </a:endParaRPr>
          </a:p>
        </p:txBody>
      </p:sp>
      <p:sp>
        <p:nvSpPr>
          <p:cNvPr id="14" name="TextBox 13"/>
          <p:cNvSpPr txBox="1"/>
          <p:nvPr/>
        </p:nvSpPr>
        <p:spPr>
          <a:xfrm rot="16200000">
            <a:off x="-277671" y="3325672"/>
            <a:ext cx="863121" cy="307777"/>
          </a:xfrm>
          <a:prstGeom prst="rect">
            <a:avLst/>
          </a:prstGeom>
          <a:noFill/>
        </p:spPr>
        <p:txBody>
          <a:bodyPr wrap="none" rtlCol="0">
            <a:spAutoFit/>
          </a:bodyPr>
          <a:lstStyle/>
          <a:p>
            <a:r>
              <a:rPr lang="en-US" sz="1400" dirty="0" smtClean="0">
                <a:solidFill>
                  <a:prstClr val="black"/>
                </a:solidFill>
              </a:rPr>
              <a:t>Coverage</a:t>
            </a:r>
            <a:endParaRPr lang="en-US" sz="1400" dirty="0">
              <a:solidFill>
                <a:prstClr val="black"/>
              </a:solidFill>
            </a:endParaRPr>
          </a:p>
        </p:txBody>
      </p:sp>
      <p:sp>
        <p:nvSpPr>
          <p:cNvPr id="15" name="TextBox 14"/>
          <p:cNvSpPr txBox="1"/>
          <p:nvPr/>
        </p:nvSpPr>
        <p:spPr>
          <a:xfrm>
            <a:off x="2514600" y="2362200"/>
            <a:ext cx="5638800" cy="707886"/>
          </a:xfrm>
          <a:prstGeom prst="rect">
            <a:avLst/>
          </a:prstGeom>
          <a:solidFill>
            <a:schemeClr val="bg1"/>
          </a:solidFill>
          <a:ln>
            <a:solidFill>
              <a:schemeClr val="tx1"/>
            </a:solidFill>
            <a:prstDash val="solid"/>
          </a:ln>
        </p:spPr>
        <p:txBody>
          <a:bodyPr wrap="square" rtlCol="0">
            <a:spAutoFit/>
          </a:bodyPr>
          <a:lstStyle/>
          <a:p>
            <a:r>
              <a:rPr lang="en-US" sz="2000" b="1" dirty="0" smtClean="0">
                <a:solidFill>
                  <a:prstClr val="black"/>
                </a:solidFill>
                <a:latin typeface="Open Sans" charset="0"/>
                <a:ea typeface="Open Sans" charset="0"/>
                <a:cs typeface="Open Sans" charset="0"/>
              </a:rPr>
              <a:t>9 </a:t>
            </a:r>
            <a:r>
              <a:rPr lang="en-US" sz="2000" dirty="0" smtClean="0">
                <a:solidFill>
                  <a:prstClr val="black"/>
                </a:solidFill>
                <a:latin typeface="Open Sans" charset="0"/>
                <a:ea typeface="Open Sans" charset="0"/>
                <a:cs typeface="Open Sans" charset="0"/>
              </a:rPr>
              <a:t>of the 50 </a:t>
            </a:r>
            <a:r>
              <a:rPr lang="en-US" sz="2000" b="1" dirty="0" smtClean="0">
                <a:solidFill>
                  <a:prstClr val="black"/>
                </a:solidFill>
                <a:latin typeface="Open Sans" charset="0"/>
                <a:ea typeface="Open Sans" charset="0"/>
                <a:cs typeface="Open Sans" charset="0"/>
              </a:rPr>
              <a:t>most comprehensive </a:t>
            </a:r>
            <a:r>
              <a:rPr lang="en-US" sz="2000" dirty="0" smtClean="0">
                <a:solidFill>
                  <a:prstClr val="black"/>
                </a:solidFill>
                <a:latin typeface="Open Sans" charset="0"/>
                <a:ea typeface="Open Sans" charset="0"/>
                <a:cs typeface="Open Sans" charset="0"/>
              </a:rPr>
              <a:t>collections related to Chad are held by CIC institutions</a:t>
            </a:r>
            <a:endParaRPr lang="en-US" sz="2000" dirty="0">
              <a:solidFill>
                <a:prstClr val="black"/>
              </a:solidFill>
              <a:latin typeface="Open Sans" charset="0"/>
              <a:ea typeface="Open Sans" charset="0"/>
              <a:cs typeface="Open Sans" charset="0"/>
            </a:endParaRPr>
          </a:p>
        </p:txBody>
      </p:sp>
    </p:spTree>
    <p:extLst>
      <p:ext uri="{BB962C8B-B14F-4D97-AF65-F5344CB8AC3E}">
        <p14:creationId xmlns="" xmlns:p14="http://schemas.microsoft.com/office/powerpoint/2010/main" val="853005971"/>
      </p:ext>
    </p:extLst>
  </p:cSld>
  <p:clrMapOvr>
    <a:masterClrMapping/>
  </p:clrMapOvr>
  <p:transition advTm="5976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3200400"/>
          </a:xfrm>
        </p:spPr>
        <p:txBody>
          <a:bodyPr>
            <a:noAutofit/>
          </a:bodyPr>
          <a:lstStyle/>
          <a:p>
            <a:r>
              <a:rPr lang="en-US" sz="2800" dirty="0" smtClean="0"/>
              <a:t>Opportunities to Develop and align regional collections which overlap across varying geographies are both promising and challenging!</a:t>
            </a:r>
            <a:endParaRPr lang="en-US" sz="2800" dirty="0"/>
          </a:p>
        </p:txBody>
      </p:sp>
      <p:sp>
        <p:nvSpPr>
          <p:cNvPr id="4" name="Title 3"/>
          <p:cNvSpPr>
            <a:spLocks noGrp="1"/>
          </p:cNvSpPr>
          <p:nvPr>
            <p:ph type="title"/>
          </p:nvPr>
        </p:nvSpPr>
        <p:spPr>
          <a:xfrm>
            <a:off x="722313" y="533400"/>
            <a:ext cx="7772400" cy="1143000"/>
          </a:xfrm>
        </p:spPr>
        <p:txBody>
          <a:bodyPr/>
          <a:lstStyle/>
          <a:p>
            <a:r>
              <a:rPr lang="en-US" dirty="0" smtClean="0"/>
              <a:t>Key Insights</a:t>
            </a:r>
            <a:endParaRPr lang="en-US" dirty="0"/>
          </a:p>
        </p:txBody>
      </p:sp>
    </p:spTree>
    <p:extLst>
      <p:ext uri="{BB962C8B-B14F-4D97-AF65-F5344CB8AC3E}">
        <p14:creationId xmlns="" xmlns:p14="http://schemas.microsoft.com/office/powerpoint/2010/main" val="2123931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CIC</a:t>
            </a:r>
            <a:endParaRPr lang="en-US" dirty="0"/>
          </a:p>
        </p:txBody>
      </p:sp>
      <p:sp>
        <p:nvSpPr>
          <p:cNvPr id="3" name="Content Placeholder 2"/>
          <p:cNvSpPr>
            <a:spLocks noGrp="1"/>
          </p:cNvSpPr>
          <p:nvPr>
            <p:ph sz="quarter" idx="1"/>
          </p:nvPr>
        </p:nvSpPr>
        <p:spPr/>
        <p:txBody>
          <a:bodyPr/>
          <a:lstStyle/>
          <a:p>
            <a:endParaRPr lang="en-US" dirty="0"/>
          </a:p>
          <a:p>
            <a:pPr marL="0" indent="0">
              <a:buNone/>
            </a:pPr>
            <a:endParaRPr lang="en-US" dirty="0"/>
          </a:p>
        </p:txBody>
      </p:sp>
      <p:sp>
        <p:nvSpPr>
          <p:cNvPr id="4" name="AutoShape 2" descr="data:image/jpeg;base64,/9j/4AAQSkZJRgABAQAAAQABAAD/2wCEAAkGBxQTEhUUExQUFhQVFhcaFxgWGBgcGhccHhQXGxUXGhgYHCgiHB4mGxYXITEiJSktLi4uGh80ODMsNygtLiwBCgoKDg0OGxAQGy4mHyYsNCwvMDA0MCw0LDQsLDY0LC8sLCwtLCw3NDYsLCwsLywsLDQyLDQsLCwsLCwsLCwsLP/AABEIALYBFAMBIgACEQEDEQH/xAAbAAACAwEBAQAAAAAAAAAAAAAABQMEBgIBB//EAEwQAAIBAwIDBAUGCQoFBAMAAAECAwAEERIhBRMxBiJBUTJhcZGhFCNCUoGxFVNicnOCkqLBBxYkM0NUk7LC02ODo7PwNHTR4bXD0v/EABkBAQADAQEAAAAAAAAAAAAAAAABAgQDBf/EAC0RAQEAAgECBQEGBwAAAAAAAAABAhEDITEEEhNBUWEicbHB0fAUIzIzYpGh/9oADAMBAAIRAxEAPwCCir83ZRh/VXUi+qVVlHv7rfvVVk4JeL0+Ty/rPGfcVcfGgioqtcTSxuElt5QxUsOWBKNIKhj83lgAWXqPGozxaEHDSBD5SZQ+5wKC7VLh4787ecgA9ixIPv1VbjcN6JBHqOfuqpwc5jLH6Ukp+zmvp/dAoLtFFFAUUUUBVKwHfnPnKPhDGPvzV2qfCzlXPnLL8JCv+mguUUUUBRRRQFFFFAUUUUBRRRQFFFFAVzImQR5gj3iuqKCpwl8wRH8hfgoB+6rdUuD7RkH6Mko+wSvp/dxV2gKKKKAooooCiiigKKKKDa0UUUC22713MfxccUfsLFpGHuMfwphIgYYYAjyIBHuNLuAkMJpB/aTy/wDTIhHwhpnQKbjszaPubeMHzQFG/ajINU/5nwqMRyXEY8AshYD2CQNWiooMu/ZaUehdk/pYkPxQpUD8CvF6G1k+2WM+7S4+Na+igxbWF4Oturfo5kP/AHAtc2sFzJGkq2d0Y5EDqyqjAqRlThHJ6eYrZzx6lZQSCVIBHUZGMitZ2KmD8Ps2UBVNtDgL0Hza7D2dKD47JIynvw3K+23nx7wmKF4W9ultqLEXUMs2l10tEwmUsuMA6SJlIzuCD5gD75Wb7WdkUvWSTmPFLGrKrKFIKsQSrKw3GVB2IProPldFP5ewl+smhfk8iYzzdTRjqe6Y8Oc9PHG/XwpRx7hstk6rc8sK4JSRGOg49JSWUaWA3x4jJ8DQV6K8VgQCCCD0I6GvaAormWQKCzEBQCST0AHU1e4NwN7lg0qyR24GcMCjzHwGD3ljxnOcE7eGc2xxuV1FM85hN1TorR3XY6HrC7wHyU6o8eXLfIH6pFJ+NcDktoxLzuailRKDGAQGIXWpU7KpOSDnbO+29rxZRzx8Rhl0VKKKK5u4ooooCiiigpWB786+UoI/Wijb7yau1Th2nkH1kjb4up+4VcoCiiigKKKKAooooCiiig2tR3M4jRnPRFZj7FBJ+AqSlnaU5t2T8aUh/wAWRYz8HNBLwOEpbwqfSEalvziMt+8TV6iigKKKKAooooCnv8npxasn0Y7i4VfUOcxA+zJH2Uip/wDyfD+hL5mW41e35TLmg0lFFFAVWv8Ah8UyhZo0kUMrAOAQGU5VhnxFWaKDCcW/k3R5i9vObeNyTJGI1YAn0miycRkncghlzvgb5occ7BwW6mQXxt49v/UYlXOwOCzK5LH6OrqdgOlanj/aURNyIAst0foZ7sQx/WTEbqvTA9Js7DqRn7XhYD82Y864O7SuBkfkxjfloPBV+0kkk9MOO5OPLz48f3spwXgUs0oMo/o8T6lYq8ZuCu8Z5LjUiBtyCd8DGQc1u6CaR3PF+YheF9MAIU3AXXrc5Aitk/tZMjrui79cEDRJjhGG3PmyPKiu7ZZI3jcZR1ZWHmGBBHuNUuBRzhGM7lizEoH5etE8FkaJVRm8TpGBnGWxmmVXnWOVmqwf827xO6BDKBsrmQoWHgXXQcHHXBO+enSl9vISDqCgq7odJLKSrlSQSASMjyFfTK+e8Zt0ivJEizoKLI6+CSO7Z0+pgNRHQH84gZ+TjmM3G7g58s8tZIqKKK4NYooooKLnFyn5UMn7skWP8zVeqpxK2Lr3ccxCGQn6w8CfAEZU+o1LaXIkQMM79QeoIOGU+sHIoJqKKKAooooCiiigKKKKDa0p43HzJLeLLDMjSHSxVgI0O4I39N4/fXX4PnT+ruWI+rMiuPsZdD+8mq9gZHvG5yxhoYFCmNmIPNkJOzAaT8wNt/DeguDh8g9G5m9jrEw/yA/GuVjuhn5y3ceAMboftYSMD+yKZUUC35Vcj0rdGH/DmBJ+yREHxo/C2PTguF9kfM/7JY0yooFv4ft/pSBP0oaP38wDFXLe8jkGY5EceaMrfcamNU7jhMDnLwxMfMouffjNBdxTb+Tuc8qeE4+YuHVSPFZFWcZ8iDMV+wHxrIXfB4I1aQc5AiliIppl2UZOEV9J6dMVsf5OOFvDas7vqNzIZx3w+lWjjVF5gADHRGpJG2ScZG5DVUUUUBSTtbdSrEscBCy3D8lZCTiItFIRJsNyNOw23I3p0TWYsZZL6SGfSsdpFIZISSTJcdx0WTTsEjIcsu5LDBIWgo8M7DSIgje6AjG5FtFyWc/SLytJIxJO5YEMfOkslreWELF4I2i5rnmfKHYRI0uzyBkLCMKRnSWIxk7ZI+oVy6AgggEEYIO4I8QRVpnlHO8OFmtMlD2MEseLi7nlDriRIzGkTAjvKNKa9BGRguTg9abcc7ORXIiDNJGIWJTlEKd0KFc6Tp7rEZXDDwIqP+adup1Qcy2J8LeRo0/wQeXn16c1wIr+Ed14bpQdhJmKUrnoXQFCRvjurnbOOtRbatMcZNSFPFeBPaMslsJpYThZYCzSOvgssRck+pkzgjvDBB1VH4hITy4ra4aYnGh43jReneeZl0BRnOVLE+AJ2rW9n+OR3cetA6MMB45VKSRkqG0sreo9RsfA1Rve2MCllhElxIDpxCjFNWcFTLjQuCDnJ2wfHar48mU6Rxz4OO3zXooJ2bvW9O6t0U9RFbsXHqV5Jip9pT7BWN7XcKudAMlm8kkMjFrpUizyUZ3UqQ2e8oQFcDq21a6fit9KThorZM7BV5shGOpZiEXfOwVtvHyXS9s7lNSO9qVQ6XuOVcaFON0cDMancZJl28t6tfPrqrjeHf2fb4YS3v4nxpkQ5AOMjOCMg461Y1DzrW8J4PHyyH5E0bsXiAQGNEYA6Y9ZbuassN8DOBsBU/8ANy0/utv/AISf/FPRqL4uS9mKRwehB9hzXVbK77NWknpW8YP1kHLYex48MPfSXi3ZQxrrtWkYruYXcvrHjodzqV/LJwem3UReGxbHxWF6XoT1TlsjqLxPoZvSBXUjHzK5B1Y2yCPDOcVYhmDZxnYkMCCCpHVWU7gjyNSVyaVBo7gbiSFsfR5TLn1auYce3Br2HisZYIcrIdtDAgg+RPTfwOcHwzV6ormBXUqw2P2EYOQQR0IO4NBLUFxeIhAZgCfDcnHngeHrqBuHt1E8wbzypGPLQV0/bjNeqEh2VXeR8nCgvLIRuTtvgZ9QGR0oLMEyuNSkEHO49RwfiKkqlwmxvCHxasoaR2XnOiYDNkg4y3XJ9Hxxv1q5bcKuXleJ5IYiiI50K0mVcuBgsVHWNh0oPaKZJ2TH0rm4J8xy1HuCUUGjpZwc6nuZM5zMUHsjRUI/bD0yLY3PQbmlvZof0aJvGRTKfbKxkP8AnoGdFFFAUUUUBRRRQFOP5OYtME2nZPlU2hR0QDSrBR4DWrtttljSgCn/APJ8v9Bjb8Y00nt1zuwO3qIoGF5xYxyaOVK3TvKMjf4fGoxx4fiZx06p5gkePkOvQfYab0UCy041G7BGzG7bKkgwX7uptI8cDrS/sHGFtmCnuC5ugiDpEq3UirEufBdPToPDbArQNECQSASucHG4z1wfCstw3iA4ePk91lYUJ5NzoPKKMScTOMiJ1JILPpVtiNyQCbrpprKKAaKIFFFBoPm/bbiLxXFxbgMqXUMLvKPooGeKVIwNzK5MUaj/AImfDBn4DdLJCpWIwqpdBGdPd0SMmBoJXHd8CR6zSC54bdSq13dBoZ7ieOKCNjvGNTkuQPxcZkMa9NY5h3I06iONIYgqgLHGmAOgVVX7gBWjhYfFXtFLivG44g6q8bTgd2LWNTMSoUEDJAyy+HjWr7J8Ea0gMTzGUl3f0QqoXOp1QDJ06yxGSTv1pLwPsjBNZWZlDa1dbpivdLyOWlZX2JK6pDt6hW0rnnn5mjh4Zxsh2h7NLFHNcWhaKRVeQxKNUUzBSxDReBY+KFTk53qvZziSNHGMOisMHI3UHr49a2dxMqKzuQqqCzE7AADJJPlivn3ZlCLZDjSHMkirjGhZJnkjTHhpR1XHqq/Db2cPF4ySX3WuKc3kycjTztDcvV01Y7uftpF2U7Uc/wCanwk4zjPd5mGKsAp6OpGGTfB3GQa0N7crFG8jkBUUsSTgYAz1NfNEj5ql5lUtKxlZSBhWbfSPzdhnrtnrV+TPy2OXBxepLL/s27eyxRTxuNXOde+qozCSMNpDZUbOhPj9EkH6NU6iEJyuXlYJnQHkZgucZxqJPQAdalNZ88t3bdxYXDHVFFQRXIckRK8xGx5KNIAfJmUFVP5xFSXNrcjSvye4QuyAMqK+AWAc5QsqkKSe/gbVExtWueM715cTBFLMcAf+AAeJJ2A8af8AZrhZjQyyDE0uC3mi/QiB/J8fNiT5VDfdm47aSCdXdyJQjc5tS98hVdQMKjqQACBvqI6nNaCpyxuN1UYckzm4KV3KAXkLDYvFMrEeIUxsoPmAS2PLUfOmlKO0epBFcKM/J5NTjoeWyMkuPYGD48dFVXN6KKKBfx9j8nlC7M68tfzpCI0/ecU2HAL2PCiK3dFAAKTMGwNh3HiwNvyqpOmu4tIiMh7lSfZEjz5/aiX3ivpVB86kjuFzrtLkAeKiOQH2CKRm96iqs3FIkGZWMQHUzI8Y98igV9PooPm9tdJJ/Vuj/mMG+41MRWxv+BW039dbwSePfjRvt3FUJOxlp9FHj/RSyoBtjZVbA91BnKKaXXYtgGMN3MGx3VmETx58AdMayY2+vnekcfynHesrnUuz6RGVBHUoxcF12yCBnGNgdqCW4mCKznoqlj9gz/CrvYftRYw8PtInvLVXWCJWVpkyG0DI3bz2rNcYvUmt5oo8tK6mEQkFJNcg0IrI4BTJI3YAY36V9bhUhQGOSAMnzONzigpR8btm9G4gOOuJEP8AGrscyt6LA+wg/dUEnDYW9KKI480U/eKXz9kbB/Ts7VsdMwxn2/RoHVRzwq6sjqGVgVZSMhgRggg9QRSZex1kPRt0TH4vKbeWUI29VH807fbSbhcfVubgfZ/WdN6CtwtpLKaO0dtdvLrFtIc64yql/k8n1hoDlH8kIO4BbTVj+L8GFtJazxyTsUukUrLNJIpWXVEwGtjpI5gYH8nHjWg4g9wGHKVGXG+rrnJyOvligYUUjm4tMrRxskaySlgilx3tKgkrvv1Pwq7YTTsx5saouNiGBOcjy8OtE3GzVvuzvadtd9Ah3EMEsuPJnZY0b26OaPtNLePRa0ji3KzTwRSAdWjeVRKvqBTVn1Z8cVbulzf3TN6QWBF/MCM4+3XJJ8KrcdhZoWMf9bHiWL9JGdcYPqJXSfUTWrCfy3m8uU9br7afQFGBgdBXtKrbj8LJExfTzY43UHPR1JXcbfRI9uPMZm/DMG+ZVGOudsb43z0rK9Fl+3s3z0KS8023LdykaOwmkDpoR9AJOBkhDsxO+cVHF2Wmlt3nkeWK8ZWaFFkbRBgfNRtGraJCcAvqB3ZgDgCtbJxeFSMuBkZBwcY3zvjG2k+zFTWd7HKMxuGA648NsjNW811qKXjly3XzXj92JuFyyr6MltzB6soGHu/hWZNS3t2/Lewj2gheWFpMgtJGrlUjTy7uFZjucHHXNRVbkymWnPg47hLL8irnB+HwGEXl6yCF94UlOE0/RdlPpu3UA5wMYGc1QeTvKgVnds6URSzHHU4HQDI3OBuN96jfsxLy3fkxWyqrHmSuoKD0iyrHrAGRnqMnwqMO+9bTzWa15tNrFxyIALHDOVA20W7qoHhjUFHuro8fTxhugf0LHP2rke8io+FzvJDE8i6XdFZl8iVBIwdxv4HerNW9bJT+Ew+paUkuXDzKY4lKtHDkElg2pZJiu2QQMICQMZJJxhlRRXO227rvjjMZqCuJog6spGQwKkHxBGCPjXdBNQsznBeMSfJ4R8muZCsaqzrysMyjS5BeVSQSpOcb17UXZ/j0a2sAKXDHlJqK207DVjv4YR4PezuNvKig1vZyPXxFf+DbOx9RkkVEPuik+Nb2vmHChc20jyRyxytIqK3OjwcJq0gNEVA3dj6PjTyHtlOo+esy3/t5Uf4Tcr76DZ0Un4N2khuHMaiRJAuopJGynTkAkEjScEgbE9acUBRRRQFFFFBnu2HBllj56Inyq2IlhcgA5Q6jHrxkK4BU+3PhTuyuRJGki5w6qwz1wwBGffUrKCCDuD1pD2JOLXlZJ+TyzQ7nJCxyssYJ/R6Nz12PjQP6KKKAoopTJx1VzmKfYsNkyDpz0OfHG2cdRQScf4YbiLQr8t1eORH06gHjcOmpcjUuVGRkHGdx1pPadqZRK9vNaSNcRgE8gxlHQ+hKvMkVgCcgjB0kYydidDY30coJjYNpYq2D6LDGVbyIz0pN2rAD2rqP6RzuXDgd461bmgnI7gjVnYf8MbE4omyy6qQ8dfIPyC8yOm1vt7Pnq6/D8n9xvfdb/wC/XTw3YyxmiAC7gr3R1yc4B2GPHz2FRq9y2Cs9uQDvtt4nB9enB60QzxuTLf3DmKSL5i2UpJp1ag9yS2EZhgqyjOfD1VckfSCx6AE+7elXayf5Hcx3MzqVmURTMoYBFVzypGPo7PLpPQ97xxtW4hxEXS8i11TJJ3Z5LcaxFEynVhlOOYy91RnbOojA30cfJPL9zF4jw+fqT/Kb/L8mv7H8PQWFrzEQnkISWAONQ1kZboBqO3hTK54bBID3Y8kFQ2FODjrgjBIx4jwqgeMro5fyS7CadOBD4Yxjr5UouLm1iXMlveohZV1GNzhnOhcaSWyS+NvE1nbZ0aGaCCCAG4KMqKoaSVV33xk7eLH3mkP8oPGks7dYosxyXLacwKNaRgDnTKq7khcKCOhZa6tpIUOpLW+mbwzFpByT0EpRQN6zPaWJZ7l576K6tFCqkDMwCrHgGXW8LPGhMh+meipipxnXRyZzy767+n6MhbOis8dvG5UyMbeIIwkZDpPoNuqh2YamwMAE1r+E9kYgmq6VZpW3IbJSPySNTtt9bGSd9tgL9pbWllEXUxxo2C0jvkv9UmRyS3Xbfx2q1Yie7fFvmKEA6p5Ym7xzssMb6dW2SXI09MZ3xomOOHXJguefL9nDt++6mlpa2ZLIgV5MKqrqeSTxEcaZLHpnSu22fXSW74kkk7revHCYZAq2rSKSW0o6yOP7Q4dcKMqpHUkZGy4LwOK04girqkkltHLSyHU7GOaMMcn0QeeO6uBsMAYrXLAoJYKoY9TgZOwG58dgPdXLLk30nZo4+CY3eXWvmQ4qp9CK5l/R287D9rRp+NWoobt/Qspx65HhQf5yfhX0I3ChtJYasZxnfHhXkl0ijLOoGcZJGOmfu3rm7sNBwHiD+klpF7ZZJT7hGg+NWYuxt039Zeoo8obcAjr9KWR8+Hh4Vs0lU7AgkdcEf+eIrug+ZTRyW1ybaeQSZQSQyEBGddWl0YA4LqdO64yGBwKt047WWEd3c2lpKitGOZcvrUEMsWhBGM9MvOhP5KkfSpP2s7PLZwmW1lkUllVLdyZI3Z2ACqW78fU7htKgE4wKBZ2bPzAXG8byxn2pK6/EAH7aKyvD7SSJNE08SOCe78tdCN/pCNO8x3JY7kk9BgAqdfVXd+Pw/VvKKKKhZe7GR5vLh/qQwoPaWldvho+FbWvlPArq4WW7eKcopuAAuhGU6IIkOcjV1B2DAe+ncXHb5esls/thdPDxIlPj6qDd0Vi17V3YO9tAw8Stw6nr4K0JHT8qrC9tCPTs5/1Ggb75FoG93xCZHIW3LrnusDtjSDuMZ66ug8PPauH4rN4Wsn0fEdD1+0D/AOs1STttb5AZLlD67eUgb43ZFZfjU47ZWP0rqJP0p5f/AHMUF7hvFFlYoVZJVAZkYHYFmCnVjByFzj11S4Gum6vgOjSxOfzjbRqw/ZjQ/bTC14rBJvHNC+fFHVs+4+v41jO1PPh4gGiuJII7iIY0LGVeWPUGBMiN3uUUIAxkIx8KJuvZ9Aor52t7fDGL0nf6cEJyPLuha9PF+IjOLm1PlqtX+9bgfdRD6HRWEHaG/H90bbbuSrv+2a6/nVfDH9HtGHj8/Knu+Zagd9rHaK3zExiBmi5rxhdYRpVWRl1AjO4ycE4z41Z4d2ehik5uGkmxjmzO0kgHiqs5OlT5LgVnuHXsvE3AeNYYbSdDNGxLmWQRa1UMMLyw0kUgJGTpGQtbag4ljDAqdwQQaovwOAkkpuQQTqbJB65Od+tMCwr2gyPaXhEUFsDGCCbqxG5PT8IW2B7BgD7BWsRANgAB6vjSLtv/AOmX/wB3Yf8A5C3q7d3zmTlQjvqA76lbTpOrADdCSVxTaZjbvRlSLtkcQIfK6svjewL/ABqVrq76iBMYOBrH1u7k5+qMkAeI3qp21Y/I1LDBFxYlgN8Yv7ct7t6IaOgiuXfAJPQDNLI+PwlgpLAk4GRkE7dCuQeo6Gg9s+zdpE/MitbeOTOdaRIrZ8TqAzTSk8vaSBSQxZSDjGM53O+2dts+zHnTSCYOqsvRgCMgjYjI2PSgTcVwt9Zt4stxF70STH/Rp7WC7ZTkcX4VuQqGYkZOG5gWIdNsgsvXrnboa3tBTvOGRS55iBs6c59RJA+J99U5OCLrCqsYgIYyL3tRfPdIIOMd58j1+5xXEsqqMsQB5kgffRMulOz4PDE5dEwxzk5JJz16n1VfpNd9q7GM6XvLZW+qZU1fs5zUD9sbbbRz5M/ira4ceHisePEUQocUkmWdLoo6GBJEboYzC5jeQnYkMDEm4PnscYqj2o4Y11G8kvPjVMzRglSsZjgcHIUAsrq7AjV1zg4qPhnHn4vO8HLRLJAkkgZiZJ0bWI43jx3FZl1EZPdUKR3jh/26vdFsYUIEt0eTGPHDbSuB46I9bfYOmaa2nzalIOFWUYhjxDEmUUlVVQFJUEgfbXtXY0AAA6AAD2DpRW94lpfXoryq3E7jlwyyHpHG7/soT/CsD2lLsuM24c/2kk0n2PPIy/ulabVU4Pb8uCFPqxoD7Qgz8at0BRRRQFe5ryigrT8Pif04o2/ORT94qrL2et2GBEF3BBQlNLD0WGkgZGdjTOigU9n7iV+YWZniBAidwiu2kssjEJtjIGDgE77Dam1KIcwXAiGDHctLIvgY3AVpB5MrElvAgk9c7N6AooooGnYG6UG5gJAlExk3O7o6LocDyGOX7U9da+vmV/w9ZQOqyLvHKuzxN4MjdR6x0PQ5FbLsrx5bm3hZnjE7RgyRqwyrAlX7uc41qwz6qC5xPhST6deoFM4KnHXGfuqtJwEAExyyo+G0tnVpJUgHSRg4z8AOgFOKKJl1ds72yUi0QE6iLqwBJxufl9tk4G1aKs92tJc2tvsqzXMbFznbkOLhUA8Wcw43I21HfGC6vpmSN2RDIyqSEBALHyBOwp2JLldJ6Q9uJAtnIx6K8JPsFxGTXS8PusAi5wdPRkBwTjOcHfGPvpf2vtpVsLsySCUCMMowFwUbVksPWF8PCiGsqtxCzEsTR6nTUMaozpZfWp8DSbs/2qWd2iljME6rq0MysrrnBeNx6QBxnIBGpcgZFaKicbcbuOVQCo7q6jiXVI6IvTLsFHsya44lfJBFJNIcJGpZiAScAZOANyfVXzq6upb2ZZriARJEgEMbMr4Z8mSQ42DBQiDbb5zBIOSQ44pKLy5kuInwiNbrbyYJDcpzIzqCRlC7FfI6MjIwak4ncXzRuVvpg+htISO3VdQXu9Ymbc/lVarmSQKCzEBQCSScAAdSSegoFMt2LtUNs87rhC881zcaCSmWjSKKRNeCdJJIAOQMkbJLaGOGd5riHUsczd9V1xkaAGjkhIZgCGJDZY5Ayw6F7xC6kDRwWwQMy6ix9GGMEKGAGxY57q9DpNXrCzWFAiZwMkk7szE5ZmPixJJJoG3DO0AAkVI7aNogpcZEeAUDs+lsYXwBz1PqNQ9oOJO09nHc5SMzQu6RnUGJfTBrYblefythsc77Cs/2iMWbfmctc3EXzkmAsaq2uXUx6BolkTT9IvjxNMu3Z0XENwAZIHNnoMY1BTBeCeRQF6l4iSoHXlYG5FTOtMrJj077/wCfvbNNYrbXcrlpEWG4lhlaN3jKRyPz7eQlSMqvOCnORg5+jWn4dazmZpbpw7IpihOQW5fNdy7EKoDMGjUgDpEtd3XDmurme4sZrOSKVIxMHZiUdFYZZFHjGUGGI2Woex2fkcOSCCGKkAgFC7GIgNuBoK4B3AwK7cOrWTxW5Ny9zmiiitDAW0s7S72zqf7QpF/iSLHj9+qj3N2k6w6reTXG7gsjoRpZFwSrMN9fXHhXd+ty4jBhjISVJG0THfRlgBrRd9QQ7msD2juilq8Uk+la3C+sclx+5KT8K8PHYgcMJk/OgmA/a0afjQM6KXx8ctm2E8WfIuoPuJzV6OQNupBHqIP3UHVFFFAUUUUCe8Gb+2/Jguj72txTilJGb4fk2x/emX/+KbUBRRRQFUYOGRveW0ccarIZue7oqhlWMZdywGe+wjjPmHPgDV6q1xHIria3cpOi4GT3HXUGMci7gqcHfqucg+YfTKKS9nO0K3WtdDRTREcyNiCQGzodWGzKwBwR5EHBBFOqDOdoGE9zb2ikd1luZsekiRODCB9UvKFGfFUkFaOvmvCu0NwrXJit42eW7m1SySd0hG5aAKgJ0hI1Ub9dRx53Ze01+xysdrGNONDGRyWwcuJFxgA4wpQ5AOSM7Btb+8SGN5ZGCpGpZmJwAAMnrXzKCGWeNmnluR8oLPJFzW06WYlYiM90BCqkIQDg5zUcHBcKiNNK8YZZHjYqUklVcc06lLAlu+VBxqAOM9W1BXu7GKUASRo4HQOoYDbG2RttVccIQAhZLhQwKsFuJsFT9DBc4HgMYIGwIphRQJrh5lHyFJAbefMhDai8SpLEZYkbO6PqK6TjTqbBIwA6NLuMWLPokjIE0LFo9XotlGVkY4yFZWIyOhwd8YrrhfFEnDgAq8baZI2xqjbGcHSSD7QcGgvUo48eaUtV6zbyHwWFWXmZ/O2jA/KJ8Ku3/EI4QC53bZVAJZz5Ko3JqnwWN2knmkR0MjKqB9OoRrGuAQpIA5jSnr4+ygtcP4XFDq5SadWM7sdhnSo1E6VGThRgDJwKuUUUARWf43wpIoubD81ynjlKR92OTlyrIFZB3c5XZgMjPkSDoKocet2kt5UUEsyEAAgH9UnYN5E+OKRF7FvaOJpbpo1eSPmG3gPLdk1550rltBBbTEGAB2yxyDWxRAAAAAAAAB0AHQCsnwSFZr6WcPlBiQRvHIkqu0EcIZhIoyAsUoBXIOtvLfXVswnevL5b2x+IKKKKu5McnD0nuLiQmVWiZIlaOWRCAIo5GHdbBBMgzkeA8qufg6ZfQupP+akbj4Kp+NHZ85jd/rzzN9glZF/dQUzrA9osxeKOttKfZJF/GSo5+MSxIzzWzhUUszRSRyAADJO5Rjt+TTelHa4/0OYfXUIP+Y6xj/PQNCFcAkAggHcZ++qUnArUnUbeDV9YRoG/aAzTDGNvKigWngcX0TMmPqTzL8A+PhXv4Mcejc3A9TGN/i8ZJ99MaKBa1tdD0biM/pIMn3pKv3eX2+s90OiW7/ryR/6H/wDDTGigQ8Kd2vZzIgRlt7cYV9Y3kuDnVpHxAp9Weihdr660SmPEdrnCI2dp8ekNsfxph8kuPC5X9aBc/bpcD4UDGilvJuvx0B9Rhcf/ALq903X1rY/qSD/WaBjRS4td/VtT69cq/DQ2PfUE3EbiPQZooAjSIhKTOzAu4Ve6YFB7xHjQXo+LJZ3XyiVZOX8nePMa6tTmRGRX+r6JCk93LnJG1XONdpridI444p7djKvNdWhPzWhs6ZASQdRXPdzsQOoNZrjT3Fw0tvHGnIA5crFhrbUisVQHZe6/pHO/htTL5XP/AHb/AKy//FBctbdY0CLnAz1JJOSSSWO5JJJyfOpaU21vdMC0k3LJZsIiRsFXUdA1EZJ04yamWym8bp/sihH+k0DCilbcNm/vs4/5dr/s14eFzf324/w7X/YoGtFK04VKOt5cn7Lf/ZqC/wCzvOXRLc3LJkErmJQfU2iMah6jtQei4a6ciKRkt1UZkjG8rHOVjcjAVVx31ByW2I0mp37PwnSFVk0qV+bd01KTkq5UguM5O++S3mc8/gNMAGa5IHQCd0HTp82V2HlSb5DDO8a25mZQVeSV57oroWVCUTWxVy4DDIIAGTnpkNFZcJghJaKGOMkYJRACR5ZA6Z3x51O9yg6ug9rAfeapjgNt+IjPtXP35qWPhMC+jBCPZGg/hQQSdorQHBuYCfJZFY+5STXI4/GThEuJPzIJcftMoX40zVAOgA9gArqgWfhGZvQtJP8AmSRIPtwzH4V6j3bdVt4/15Jf9KUyooFPDmkiuwZ3R+fGI0ZIyih0Z3EeC7HLKzkHP9ma1FZftNkRKyHEyyoYPypdwikeKkM2fJdR2xmtSa1cN6aed4vHWe/l5RRRXVmZvszGVtLcE5PKQk+ZKhmPvJplRRWB7QpR2mGY4l8GubcH2CZW/wBIoooG9FFFAUUUUBRRRQJ7IYvrr1w2p+NwP4U4oooCiiigKS8esAT8oaaZRAjMFQREAhTqcCRD39OQCTtk4xk0UUHnY06rVZcsxmaSQs2NTanOnIGwIQKMDYYwKd0UUBRRRQFFFFAVQ41xRbaJpGDMAOgxv0A6+2iigppwMzd695cx0gKiqwiTxYhWYksc4LHwAGBk5dgY2HQdK8ooPaKKKAooooCvRXlFBnOwV/BdNI5WRrmFiHeTdQWLDTCNRCqANPQEjr1NbWiitnH/AEx5XP8A3KKKKKu5P//Z">
            <a:hlinkClick r:id="rId3"/>
          </p:cNvPr>
          <p:cNvSpPr>
            <a:spLocks noChangeAspect="1" noChangeArrowheads="1"/>
          </p:cNvSpPr>
          <p:nvPr/>
        </p:nvSpPr>
        <p:spPr bwMode="auto">
          <a:xfrm>
            <a:off x="120650" y="-1385888"/>
            <a:ext cx="4381500" cy="2895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2" name="Picture 4" descr="http://upload.wikimedia.org/wikipedia/en/thumb/6/6c/CICLocations.png/460px-CICLocations.pn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19200" y="1713344"/>
            <a:ext cx="6934200" cy="458260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Oval 4"/>
          <p:cNvSpPr/>
          <p:nvPr/>
        </p:nvSpPr>
        <p:spPr>
          <a:xfrm>
            <a:off x="5257800" y="4004646"/>
            <a:ext cx="16764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82139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895600"/>
          </a:xfrm>
        </p:spPr>
        <p:txBody>
          <a:bodyPr>
            <a:noAutofit/>
          </a:bodyPr>
          <a:lstStyle/>
          <a:p>
            <a:r>
              <a:rPr lang="en-US" sz="3600" dirty="0" smtClean="0"/>
              <a:t>Distributed</a:t>
            </a:r>
          </a:p>
          <a:p>
            <a:r>
              <a:rPr lang="en-US" sz="3600" dirty="0" smtClean="0"/>
              <a:t>Versus</a:t>
            </a:r>
          </a:p>
          <a:p>
            <a:r>
              <a:rPr lang="en-US" sz="3600" dirty="0" smtClean="0"/>
              <a:t>Centralized?</a:t>
            </a:r>
          </a:p>
          <a:p>
            <a:r>
              <a:rPr lang="en-US" sz="3600" dirty="0" smtClean="0"/>
              <a:t>Or both?</a:t>
            </a:r>
            <a:endParaRPr lang="en-US" sz="3600" dirty="0"/>
          </a:p>
        </p:txBody>
      </p:sp>
      <p:sp>
        <p:nvSpPr>
          <p:cNvPr id="4" name="Title 3"/>
          <p:cNvSpPr>
            <a:spLocks noGrp="1"/>
          </p:cNvSpPr>
          <p:nvPr>
            <p:ph type="title"/>
          </p:nvPr>
        </p:nvSpPr>
        <p:spPr>
          <a:xfrm>
            <a:off x="722313" y="533400"/>
            <a:ext cx="7772400" cy="1143000"/>
          </a:xfrm>
        </p:spPr>
        <p:txBody>
          <a:bodyPr/>
          <a:lstStyle/>
          <a:p>
            <a:r>
              <a:rPr lang="en-US" dirty="0" smtClean="0"/>
              <a:t>Key Insights</a:t>
            </a:r>
            <a:endParaRPr lang="en-US" dirty="0"/>
          </a:p>
        </p:txBody>
      </p:sp>
    </p:spTree>
    <p:extLst>
      <p:ext uri="{BB962C8B-B14F-4D97-AF65-F5344CB8AC3E}">
        <p14:creationId xmlns="" xmlns:p14="http://schemas.microsoft.com/office/powerpoint/2010/main" val="3059803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7" name="Picture 7" descr="CIC logo"/>
          <p:cNvPicPr>
            <a:picLocks noChangeAspect="1" noChangeArrowheads="1"/>
          </p:cNvPicPr>
          <p:nvPr/>
        </p:nvPicPr>
        <p:blipFill>
          <a:blip r:embed="rId3" cstate="print"/>
          <a:srcRect/>
          <a:stretch>
            <a:fillRect/>
          </a:stretch>
        </p:blipFill>
        <p:spPr bwMode="auto">
          <a:xfrm>
            <a:off x="457199" y="304800"/>
            <a:ext cx="5631069" cy="1752600"/>
          </a:xfrm>
          <a:prstGeom prst="rect">
            <a:avLst/>
          </a:prstGeom>
          <a:noFill/>
        </p:spPr>
      </p:pic>
      <p:sp>
        <p:nvSpPr>
          <p:cNvPr id="61448" name="Rectangle 8"/>
          <p:cNvSpPr>
            <a:spLocks noChangeArrowheads="1"/>
          </p:cNvSpPr>
          <p:nvPr/>
        </p:nvSpPr>
        <p:spPr bwMode="auto">
          <a:xfrm>
            <a:off x="762000" y="3657600"/>
            <a:ext cx="3276600" cy="2185214"/>
          </a:xfrm>
          <a:prstGeom prst="rect">
            <a:avLst/>
          </a:prstGeom>
          <a:noFill/>
          <a:ln w="9525">
            <a:noFill/>
            <a:miter lim="800000"/>
            <a:headEnd/>
            <a:tailEnd/>
          </a:ln>
        </p:spPr>
        <p:txBody>
          <a:bodyPr wrap="square">
            <a:prstTxWarp prst="textNoShape">
              <a:avLst/>
            </a:prstTxWarp>
            <a:spAutoFit/>
          </a:bodyPr>
          <a:lstStyle/>
          <a:p>
            <a:pPr algn="ctr"/>
            <a:r>
              <a:rPr lang="en-US" sz="2700" dirty="0" smtClean="0">
                <a:solidFill>
                  <a:prstClr val="black"/>
                </a:solidFill>
                <a:latin typeface="Arial Black"/>
                <a:cs typeface="Arial Black"/>
              </a:rPr>
              <a:t>Centralized shared </a:t>
            </a:r>
            <a:r>
              <a:rPr lang="en-US" sz="2700" dirty="0">
                <a:solidFill>
                  <a:prstClr val="black"/>
                </a:solidFill>
                <a:latin typeface="Arial Black"/>
                <a:cs typeface="Arial Black"/>
              </a:rPr>
              <a:t>print </a:t>
            </a:r>
            <a:r>
              <a:rPr lang="en-US" sz="2700" dirty="0" smtClean="0">
                <a:solidFill>
                  <a:prstClr val="black"/>
                </a:solidFill>
                <a:latin typeface="Arial Black"/>
                <a:cs typeface="Arial Black"/>
              </a:rPr>
              <a:t>journal storage project</a:t>
            </a:r>
            <a:endParaRPr lang="en-US" sz="2700" dirty="0">
              <a:solidFill>
                <a:prstClr val="black"/>
              </a:solidFill>
              <a:latin typeface="Arial Black"/>
              <a:cs typeface="Arial Black"/>
            </a:endParaRPr>
          </a:p>
          <a:p>
            <a:endParaRPr lang="en-US" sz="2800" dirty="0" smtClean="0">
              <a:solidFill>
                <a:prstClr val="black"/>
              </a:solidFill>
              <a:cs typeface="Arial"/>
            </a:endParaRPr>
          </a:p>
        </p:txBody>
      </p:sp>
      <p:sp>
        <p:nvSpPr>
          <p:cNvPr id="2" name="TextBox 1"/>
          <p:cNvSpPr txBox="1"/>
          <p:nvPr/>
        </p:nvSpPr>
        <p:spPr>
          <a:xfrm>
            <a:off x="5334000" y="2092329"/>
            <a:ext cx="3276600" cy="369332"/>
          </a:xfrm>
          <a:prstGeom prst="rect">
            <a:avLst/>
          </a:prstGeom>
          <a:noFill/>
        </p:spPr>
        <p:txBody>
          <a:bodyPr wrap="square" rtlCol="0">
            <a:spAutoFit/>
          </a:bodyPr>
          <a:lstStyle/>
          <a:p>
            <a:pPr algn="ctr"/>
            <a:r>
              <a:rPr lang="en-US" dirty="0">
                <a:solidFill>
                  <a:prstClr val="black"/>
                </a:solidFill>
              </a:rPr>
              <a:t>http://www.cic.net/Home.aspx</a:t>
            </a:r>
          </a:p>
        </p:txBody>
      </p:sp>
      <p:pic>
        <p:nvPicPr>
          <p:cNvPr id="5"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0436"/>
          <a:stretch/>
        </p:blipFill>
        <p:spPr bwMode="auto">
          <a:xfrm>
            <a:off x="4307741" y="3124200"/>
            <a:ext cx="4329296" cy="2895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2724583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9" name="TextBox 8"/>
          <p:cNvSpPr txBox="1">
            <a:spLocks noChangeArrowheads="1"/>
          </p:cNvSpPr>
          <p:nvPr/>
        </p:nvSpPr>
        <p:spPr bwMode="auto">
          <a:xfrm>
            <a:off x="1143000" y="2547938"/>
            <a:ext cx="71628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 typeface="Arial" pitchFamily="34" charset="0"/>
              <a:buChar char="•"/>
            </a:pPr>
            <a:endParaRPr lang="en-US" altLang="en-US">
              <a:solidFill>
                <a:srgbClr val="000000"/>
              </a:solidFill>
              <a:latin typeface="Trebuchet MS" pitchFamily="34" charset="0"/>
            </a:endParaRPr>
          </a:p>
          <a:p>
            <a:pPr eaLnBrk="1" fontAlgn="base" hangingPunct="1">
              <a:spcBef>
                <a:spcPct val="0"/>
              </a:spcBef>
              <a:spcAft>
                <a:spcPct val="0"/>
              </a:spcAft>
            </a:pPr>
            <a:endParaRPr lang="en-US" altLang="en-US">
              <a:solidFill>
                <a:srgbClr val="000000"/>
              </a:solidFill>
              <a:latin typeface="Trebuchet MS" pitchFamily="34" charset="0"/>
            </a:endParaRPr>
          </a:p>
        </p:txBody>
      </p:sp>
      <p:sp>
        <p:nvSpPr>
          <p:cNvPr id="456707" name="TextBox 2"/>
          <p:cNvSpPr txBox="1">
            <a:spLocks noChangeArrowheads="1"/>
          </p:cNvSpPr>
          <p:nvPr/>
        </p:nvSpPr>
        <p:spPr bwMode="auto">
          <a:xfrm>
            <a:off x="3276600" y="6172200"/>
            <a:ext cx="4572000" cy="369888"/>
          </a:xfrm>
          <a:prstGeom prst="rect">
            <a:avLst/>
          </a:prstGeom>
          <a:solidFill>
            <a:schemeClr val="bg1"/>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en-US">
                <a:solidFill>
                  <a:srgbClr val="FFFFFF"/>
                </a:solidFill>
                <a:latin typeface="Tw Cen MT" pitchFamily="34" charset="0"/>
              </a:rPr>
              <a:t>http://www.cdlib.org/west/</a:t>
            </a:r>
          </a:p>
        </p:txBody>
      </p:sp>
      <p:pic>
        <p:nvPicPr>
          <p:cNvPr id="45670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17900" r="29932" b="27567"/>
          <a:stretch>
            <a:fillRect/>
          </a:stretch>
        </p:blipFill>
        <p:spPr bwMode="auto">
          <a:xfrm>
            <a:off x="533400" y="381000"/>
            <a:ext cx="8104188"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56709" name="TextBox 4"/>
          <p:cNvSpPr txBox="1">
            <a:spLocks noChangeArrowheads="1"/>
          </p:cNvSpPr>
          <p:nvPr/>
        </p:nvSpPr>
        <p:spPr bwMode="auto">
          <a:xfrm>
            <a:off x="4568825" y="457200"/>
            <a:ext cx="4267200" cy="646113"/>
          </a:xfrm>
          <a:prstGeom prst="rect">
            <a:avLst/>
          </a:prstGeom>
          <a:solidFill>
            <a:schemeClr val="accent1"/>
          </a:solidFill>
          <a:ln w="9525">
            <a:solidFill>
              <a:srgbClr val="000000"/>
            </a:solidFill>
            <a:miter lim="800000"/>
            <a:headEnd/>
            <a:tailEnd/>
          </a:ln>
          <a:effectLst>
            <a:glow rad="63500">
              <a:schemeClr val="accent2">
                <a:satMod val="175000"/>
                <a:alpha val="40000"/>
              </a:schemeClr>
            </a:glow>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en-US" dirty="0">
                <a:solidFill>
                  <a:srgbClr val="000000"/>
                </a:solidFill>
                <a:latin typeface="Tw Cen MT" pitchFamily="34" charset="0"/>
              </a:rPr>
              <a:t>http://www.cdlib.org/services/west/docs/WEST_Orientation.pdf</a:t>
            </a:r>
          </a:p>
        </p:txBody>
      </p:sp>
      <p:sp>
        <p:nvSpPr>
          <p:cNvPr id="6" name="TextBox 4"/>
          <p:cNvSpPr txBox="1">
            <a:spLocks noChangeArrowheads="1"/>
          </p:cNvSpPr>
          <p:nvPr/>
        </p:nvSpPr>
        <p:spPr bwMode="auto">
          <a:xfrm>
            <a:off x="2209800" y="5105400"/>
            <a:ext cx="4267200" cy="369332"/>
          </a:xfrm>
          <a:prstGeom prst="rect">
            <a:avLst/>
          </a:prstGeom>
          <a:solidFill>
            <a:schemeClr val="accent1"/>
          </a:solidFill>
          <a:ln w="9525">
            <a:solidFill>
              <a:srgbClr val="000000"/>
            </a:solidFill>
            <a:miter lim="800000"/>
            <a:headEnd/>
            <a:tailEnd/>
          </a:ln>
          <a:effectLst>
            <a:glow rad="63500">
              <a:schemeClr val="accent2">
                <a:satMod val="175000"/>
                <a:alpha val="40000"/>
              </a:schemeClr>
            </a:glow>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en-US" dirty="0" smtClean="0">
                <a:solidFill>
                  <a:srgbClr val="000000"/>
                </a:solidFill>
                <a:latin typeface="Tw Cen MT" pitchFamily="34" charset="0"/>
              </a:rPr>
              <a:t>A Distributed Model</a:t>
            </a:r>
            <a:endParaRPr lang="en-US" altLang="en-US" dirty="0">
              <a:solidFill>
                <a:srgbClr val="000000"/>
              </a:solidFill>
              <a:latin typeface="Tw Cen MT" pitchFamily="34" charset="0"/>
            </a:endParaRPr>
          </a:p>
        </p:txBody>
      </p:sp>
    </p:spTree>
    <p:extLst>
      <p:ext uri="{BB962C8B-B14F-4D97-AF65-F5344CB8AC3E}">
        <p14:creationId xmlns="" xmlns:p14="http://schemas.microsoft.com/office/powerpoint/2010/main" val="2919751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1000"/>
                                  </p:stCondLst>
                                  <p:endCondLst>
                                    <p:cond evt="begin" delay="0">
                                      <p:tn val="5"/>
                                    </p:cond>
                                  </p:endCondLst>
                                  <p:childTnLst>
                                    <p:set>
                                      <p:cBhvr>
                                        <p:cTn id="6" dur="1" fill="hold">
                                          <p:stCondLst>
                                            <p:cond delay="0"/>
                                          </p:stCondLst>
                                        </p:cTn>
                                        <p:tgtEl>
                                          <p:spTgt spid="61449"/>
                                        </p:tgtEl>
                                        <p:attrNameLst>
                                          <p:attrName>style.visibility</p:attrName>
                                        </p:attrNameLst>
                                      </p:cBhvr>
                                      <p:to>
                                        <p:strVal val="visible"/>
                                      </p:to>
                                    </p:set>
                                    <p:animEffect transition="in" filter="fade">
                                      <p:cBhvr>
                                        <p:cTn id="7" dur="1000"/>
                                        <p:tgtEl>
                                          <p:spTgt spid="61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276224" y="179678"/>
            <a:ext cx="8459787" cy="914400"/>
          </a:xfrm>
        </p:spPr>
        <p:txBody>
          <a:bodyPr/>
          <a:lstStyle/>
          <a:p>
            <a:r>
              <a:rPr lang="en-GB" altLang="en-US" sz="3200" b="0" dirty="0" smtClean="0">
                <a:solidFill>
                  <a:srgbClr val="FFFFFF"/>
                </a:solidFill>
                <a:ea typeface="Geneva"/>
                <a:cs typeface="Geneva"/>
              </a:rPr>
              <a:t>And many other potential partners</a:t>
            </a:r>
          </a:p>
        </p:txBody>
      </p:sp>
      <p:sp>
        <p:nvSpPr>
          <p:cNvPr id="475139" name="AutoShape 3"/>
          <p:cNvSpPr>
            <a:spLocks noChangeArrowheads="1"/>
          </p:cNvSpPr>
          <p:nvPr/>
        </p:nvSpPr>
        <p:spPr bwMode="auto">
          <a:xfrm>
            <a:off x="266988" y="3733800"/>
            <a:ext cx="4076411" cy="1295400"/>
          </a:xfrm>
          <a:prstGeom prst="wedgeRoundRectCallout">
            <a:avLst>
              <a:gd name="adj1" fmla="val 43287"/>
              <a:gd name="adj2" fmla="val 68245"/>
              <a:gd name="adj3" fmla="val 16667"/>
            </a:avLst>
          </a:prstGeom>
          <a:solidFill>
            <a:srgbClr val="B9AACD"/>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20000"/>
              </a:spcBef>
              <a:spcAft>
                <a:spcPct val="0"/>
              </a:spcAft>
            </a:pPr>
            <a:r>
              <a:rPr lang="en-GB" altLang="en-US" sz="1600" b="1" dirty="0" smtClean="0">
                <a:solidFill>
                  <a:srgbClr val="42454F"/>
                </a:solidFill>
              </a:rPr>
              <a:t>Scholar’s Trust</a:t>
            </a:r>
            <a:r>
              <a:rPr lang="en-GB" altLang="en-US" sz="1200" b="1" dirty="0" smtClean="0">
                <a:solidFill>
                  <a:srgbClr val="42454F"/>
                </a:solidFill>
              </a:rPr>
              <a:t/>
            </a:r>
            <a:br>
              <a:rPr lang="en-GB" altLang="en-US" sz="1200" b="1" dirty="0" smtClean="0">
                <a:solidFill>
                  <a:srgbClr val="42454F"/>
                </a:solidFill>
              </a:rPr>
            </a:br>
            <a:r>
              <a:rPr lang="en-GB" altLang="en-US" sz="1200" b="1" dirty="0" smtClean="0">
                <a:solidFill>
                  <a:srgbClr val="42454F"/>
                </a:solidFill>
              </a:rPr>
              <a:t>partnership between Association of Southeast Research Libraries (ASERL) and Washington Research Library Consortium (WRLC)</a:t>
            </a:r>
          </a:p>
          <a:p>
            <a:pPr algn="ctr" eaLnBrk="1" fontAlgn="base" hangingPunct="1">
              <a:spcBef>
                <a:spcPct val="20000"/>
              </a:spcBef>
              <a:spcAft>
                <a:spcPct val="0"/>
              </a:spcAft>
            </a:pPr>
            <a:r>
              <a:rPr lang="en-GB" altLang="en-US" sz="1200" b="1" dirty="0" smtClean="0">
                <a:solidFill>
                  <a:srgbClr val="42454F"/>
                </a:solidFill>
              </a:rPr>
              <a:t>www.scholarstrust.org</a:t>
            </a:r>
          </a:p>
        </p:txBody>
      </p:sp>
      <p:sp>
        <p:nvSpPr>
          <p:cNvPr id="475140" name="AutoShape 4"/>
          <p:cNvSpPr>
            <a:spLocks noChangeArrowheads="1"/>
          </p:cNvSpPr>
          <p:nvPr/>
        </p:nvSpPr>
        <p:spPr bwMode="auto">
          <a:xfrm>
            <a:off x="6207125" y="1091769"/>
            <a:ext cx="2470150" cy="865187"/>
          </a:xfrm>
          <a:prstGeom prst="wedgeRoundRectCallout">
            <a:avLst>
              <a:gd name="adj1" fmla="val -54287"/>
              <a:gd name="adj2" fmla="val 90551"/>
              <a:gd name="adj3" fmla="val 16667"/>
            </a:avLst>
          </a:prstGeom>
          <a:solidFill>
            <a:srgbClr val="F0B625"/>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20000"/>
              </a:spcBef>
              <a:spcAft>
                <a:spcPct val="0"/>
              </a:spcAft>
            </a:pPr>
            <a:r>
              <a:rPr lang="en-GB" altLang="en-US" sz="2000" b="1" dirty="0" smtClean="0">
                <a:solidFill>
                  <a:srgbClr val="42454F"/>
                </a:solidFill>
              </a:rPr>
              <a:t>Connect </a:t>
            </a:r>
          </a:p>
          <a:p>
            <a:pPr algn="ctr" eaLnBrk="1" fontAlgn="base" hangingPunct="1">
              <a:spcBef>
                <a:spcPct val="20000"/>
              </a:spcBef>
              <a:spcAft>
                <a:spcPct val="0"/>
              </a:spcAft>
            </a:pPr>
            <a:r>
              <a:rPr lang="en-GB" altLang="en-US" sz="2000" b="1" dirty="0" smtClean="0">
                <a:solidFill>
                  <a:srgbClr val="42454F"/>
                </a:solidFill>
              </a:rPr>
              <a:t>New York</a:t>
            </a:r>
          </a:p>
        </p:txBody>
      </p:sp>
      <p:sp>
        <p:nvSpPr>
          <p:cNvPr id="475142" name="AutoShape 6"/>
          <p:cNvSpPr>
            <a:spLocks noChangeArrowheads="1"/>
          </p:cNvSpPr>
          <p:nvPr/>
        </p:nvSpPr>
        <p:spPr bwMode="auto">
          <a:xfrm>
            <a:off x="6804025" y="2565400"/>
            <a:ext cx="1735138" cy="1655763"/>
          </a:xfrm>
          <a:prstGeom prst="wedgeRoundRectCallout">
            <a:avLst>
              <a:gd name="adj1" fmla="val -58324"/>
              <a:gd name="adj2" fmla="val 66106"/>
              <a:gd name="adj3" fmla="val 16667"/>
            </a:avLst>
          </a:prstGeom>
          <a:solidFill>
            <a:srgbClr val="CC99FF"/>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20000"/>
              </a:spcBef>
              <a:spcAft>
                <a:spcPct val="0"/>
              </a:spcAft>
            </a:pPr>
            <a:r>
              <a:rPr lang="en-GB" altLang="en-US" b="1" dirty="0" smtClean="0">
                <a:solidFill>
                  <a:srgbClr val="42454F"/>
                </a:solidFill>
              </a:rPr>
              <a:t>Maine Shared Collection Strategy</a:t>
            </a:r>
          </a:p>
        </p:txBody>
      </p:sp>
      <p:sp>
        <p:nvSpPr>
          <p:cNvPr id="475143" name="AutoShape 7"/>
          <p:cNvSpPr>
            <a:spLocks noChangeArrowheads="1"/>
          </p:cNvSpPr>
          <p:nvPr/>
        </p:nvSpPr>
        <p:spPr bwMode="auto">
          <a:xfrm>
            <a:off x="684213" y="1752600"/>
            <a:ext cx="2449512" cy="1152525"/>
          </a:xfrm>
          <a:prstGeom prst="wedgeRoundRectCallout">
            <a:avLst>
              <a:gd name="adj1" fmla="val -48898"/>
              <a:gd name="adj2" fmla="val 65153"/>
              <a:gd name="adj3" fmla="val 16667"/>
            </a:avLst>
          </a:prstGeom>
          <a:solidFill>
            <a:srgbClr val="E3DCC7"/>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20000"/>
              </a:spcBef>
              <a:spcAft>
                <a:spcPct val="0"/>
              </a:spcAft>
            </a:pPr>
            <a:r>
              <a:rPr lang="en-GB" altLang="en-US" sz="2000" b="1" dirty="0" smtClean="0">
                <a:solidFill>
                  <a:srgbClr val="42454F"/>
                </a:solidFill>
              </a:rPr>
              <a:t>MI-SPI – Michigan Shared Print Initiative</a:t>
            </a:r>
          </a:p>
        </p:txBody>
      </p:sp>
      <p:sp>
        <p:nvSpPr>
          <p:cNvPr id="475144" name="AutoShape 8"/>
          <p:cNvSpPr>
            <a:spLocks noChangeArrowheads="1"/>
          </p:cNvSpPr>
          <p:nvPr/>
        </p:nvSpPr>
        <p:spPr bwMode="auto">
          <a:xfrm>
            <a:off x="3563938" y="2636838"/>
            <a:ext cx="2074862" cy="792162"/>
          </a:xfrm>
          <a:prstGeom prst="wedgeRoundRectCallout">
            <a:avLst>
              <a:gd name="adj1" fmla="val 52694"/>
              <a:gd name="adj2" fmla="val 76972"/>
              <a:gd name="adj3" fmla="val 16667"/>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20000"/>
              </a:spcBef>
              <a:spcAft>
                <a:spcPct val="0"/>
              </a:spcAft>
            </a:pPr>
            <a:r>
              <a:rPr lang="en-GB" altLang="en-US" sz="3200" b="1" dirty="0" smtClean="0">
                <a:solidFill>
                  <a:srgbClr val="42454F"/>
                </a:solidFill>
              </a:rPr>
              <a:t>PALCI</a:t>
            </a:r>
          </a:p>
        </p:txBody>
      </p:sp>
      <p:sp>
        <p:nvSpPr>
          <p:cNvPr id="475145" name="AutoShape 9"/>
          <p:cNvSpPr>
            <a:spLocks noChangeArrowheads="1"/>
          </p:cNvSpPr>
          <p:nvPr/>
        </p:nvSpPr>
        <p:spPr bwMode="auto">
          <a:xfrm>
            <a:off x="6443663" y="5300663"/>
            <a:ext cx="2160587" cy="1008062"/>
          </a:xfrm>
          <a:prstGeom prst="wedgeRoundRectCallout">
            <a:avLst>
              <a:gd name="adj1" fmla="val 4005"/>
              <a:gd name="adj2" fmla="val -80866"/>
              <a:gd name="adj3" fmla="val 16667"/>
            </a:avLst>
          </a:prstGeom>
          <a:solidFill>
            <a:srgbClr val="FF6699"/>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20000"/>
              </a:spcBef>
              <a:spcAft>
                <a:spcPct val="0"/>
              </a:spcAft>
            </a:pPr>
            <a:r>
              <a:rPr lang="en-GB" altLang="en-US" sz="2000" b="1" dirty="0" smtClean="0">
                <a:solidFill>
                  <a:srgbClr val="42454F"/>
                </a:solidFill>
              </a:rPr>
              <a:t>California Digital Library</a:t>
            </a:r>
          </a:p>
        </p:txBody>
      </p:sp>
      <p:sp>
        <p:nvSpPr>
          <p:cNvPr id="475147" name="AutoShape 11"/>
          <p:cNvSpPr>
            <a:spLocks noChangeArrowheads="1"/>
          </p:cNvSpPr>
          <p:nvPr/>
        </p:nvSpPr>
        <p:spPr bwMode="auto">
          <a:xfrm>
            <a:off x="2743200" y="5613977"/>
            <a:ext cx="2362200" cy="968375"/>
          </a:xfrm>
          <a:prstGeom prst="wedgeRoundRectCallout">
            <a:avLst>
              <a:gd name="adj1" fmla="val 9032"/>
              <a:gd name="adj2" fmla="val -78981"/>
              <a:gd name="adj3" fmla="val 16667"/>
            </a:avLst>
          </a:prstGeom>
          <a:solidFill>
            <a:srgbClr val="CCFFCC"/>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20000"/>
              </a:spcBef>
              <a:spcAft>
                <a:spcPct val="0"/>
              </a:spcAft>
            </a:pPr>
            <a:r>
              <a:rPr lang="en-GB" altLang="en-US" sz="1400" b="1" dirty="0" err="1" smtClean="0">
                <a:solidFill>
                  <a:srgbClr val="42454F"/>
                </a:solidFill>
              </a:rPr>
              <a:t>MedPrint</a:t>
            </a:r>
            <a:endParaRPr lang="en-GB" altLang="en-US" sz="1400" b="1" dirty="0" smtClean="0">
              <a:solidFill>
                <a:srgbClr val="42454F"/>
              </a:solidFill>
            </a:endParaRPr>
          </a:p>
          <a:p>
            <a:pPr algn="ctr" eaLnBrk="1" fontAlgn="base" hangingPunct="1">
              <a:spcBef>
                <a:spcPct val="20000"/>
              </a:spcBef>
              <a:spcAft>
                <a:spcPct val="0"/>
              </a:spcAft>
            </a:pPr>
            <a:r>
              <a:rPr lang="en-GB" altLang="en-US" sz="1200" b="1" dirty="0" smtClean="0">
                <a:solidFill>
                  <a:srgbClr val="42454F"/>
                </a:solidFill>
              </a:rPr>
              <a:t>National Library of Medicine and its associated medical library partners</a:t>
            </a:r>
          </a:p>
        </p:txBody>
      </p:sp>
      <p:sp>
        <p:nvSpPr>
          <p:cNvPr id="475148" name="AutoShape 12"/>
          <p:cNvSpPr>
            <a:spLocks noChangeArrowheads="1"/>
          </p:cNvSpPr>
          <p:nvPr/>
        </p:nvSpPr>
        <p:spPr bwMode="auto">
          <a:xfrm>
            <a:off x="3414496" y="958418"/>
            <a:ext cx="2452904" cy="998538"/>
          </a:xfrm>
          <a:prstGeom prst="wedgeRoundRectCallout">
            <a:avLst>
              <a:gd name="adj1" fmla="val -8005"/>
              <a:gd name="adj2" fmla="val 94917"/>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ts val="313"/>
              </a:spcBef>
              <a:spcAft>
                <a:spcPct val="0"/>
              </a:spcAft>
            </a:pPr>
            <a:r>
              <a:rPr lang="en-GB" altLang="en-US" b="1" dirty="0" smtClean="0">
                <a:solidFill>
                  <a:srgbClr val="42454F"/>
                </a:solidFill>
              </a:rPr>
              <a:t>Washington Research Libraries Consortium</a:t>
            </a:r>
          </a:p>
        </p:txBody>
      </p:sp>
      <p:sp>
        <p:nvSpPr>
          <p:cNvPr id="475149" name="AutoShape 13"/>
          <p:cNvSpPr>
            <a:spLocks noChangeArrowheads="1"/>
          </p:cNvSpPr>
          <p:nvPr/>
        </p:nvSpPr>
        <p:spPr bwMode="auto">
          <a:xfrm>
            <a:off x="4859338" y="4005263"/>
            <a:ext cx="1347787" cy="1112837"/>
          </a:xfrm>
          <a:prstGeom prst="wedgeRoundRectCallout">
            <a:avLst>
              <a:gd name="adj1" fmla="val 412"/>
              <a:gd name="adj2" fmla="val 72681"/>
              <a:gd name="adj3" fmla="val 16667"/>
            </a:avLst>
          </a:prstGeom>
          <a:solidFill>
            <a:schemeClr val="accent2"/>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ts val="313"/>
              </a:spcBef>
              <a:spcAft>
                <a:spcPct val="0"/>
              </a:spcAft>
            </a:pPr>
            <a:r>
              <a:rPr lang="en-GB" altLang="en-US" sz="1400" b="1" dirty="0" smtClean="0">
                <a:solidFill>
                  <a:srgbClr val="42454F"/>
                </a:solidFill>
              </a:rPr>
              <a:t>Virtual Library of Virginia (VIVA)</a:t>
            </a:r>
          </a:p>
        </p:txBody>
      </p:sp>
    </p:spTree>
    <p:extLst>
      <p:ext uri="{BB962C8B-B14F-4D97-AF65-F5344CB8AC3E}">
        <p14:creationId xmlns="" xmlns:p14="http://schemas.microsoft.com/office/powerpoint/2010/main" val="1103938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895600"/>
            <a:ext cx="6480174" cy="2895600"/>
          </a:xfrm>
        </p:spPr>
        <p:txBody>
          <a:bodyPr>
            <a:noAutofit/>
          </a:bodyPr>
          <a:lstStyle/>
          <a:p>
            <a:r>
              <a:rPr lang="en-US" sz="3600" dirty="0" smtClean="0"/>
              <a:t>Readiness to provide user services varies widely</a:t>
            </a:r>
            <a:endParaRPr lang="en-US" sz="3600" dirty="0"/>
          </a:p>
        </p:txBody>
      </p:sp>
      <p:sp>
        <p:nvSpPr>
          <p:cNvPr id="4" name="Title 3"/>
          <p:cNvSpPr>
            <a:spLocks noGrp="1"/>
          </p:cNvSpPr>
          <p:nvPr>
            <p:ph type="title"/>
          </p:nvPr>
        </p:nvSpPr>
        <p:spPr>
          <a:xfrm>
            <a:off x="722313" y="533400"/>
            <a:ext cx="7772400" cy="1143000"/>
          </a:xfrm>
        </p:spPr>
        <p:txBody>
          <a:bodyPr/>
          <a:lstStyle/>
          <a:p>
            <a:r>
              <a:rPr lang="en-US" dirty="0" smtClean="0"/>
              <a:t>Key Insights</a:t>
            </a:r>
            <a:endParaRPr lang="en-US" dirty="0"/>
          </a:p>
        </p:txBody>
      </p:sp>
    </p:spTree>
    <p:extLst>
      <p:ext uri="{BB962C8B-B14F-4D97-AF65-F5344CB8AC3E}">
        <p14:creationId xmlns="" xmlns:p14="http://schemas.microsoft.com/office/powerpoint/2010/main" val="1855085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220" name="Picture 4" descr="boxer"/>
          <p:cNvPicPr>
            <a:picLocks noGrp="1" noChangeAspect="1" noChangeArrowheads="1"/>
          </p:cNvPicPr>
          <p:nvPr>
            <p:ph type="subTitle" idx="1"/>
          </p:nvPr>
        </p:nvPicPr>
        <p:blipFill>
          <a:blip r:embed="rId3" cstate="print">
            <a:extLst>
              <a:ext uri="{28A0092B-C50C-407E-A947-70E740481C1C}">
                <a14:useLocalDpi xmlns="" xmlns:a14="http://schemas.microsoft.com/office/drawing/2010/main" val="0"/>
              </a:ext>
            </a:extLst>
          </a:blip>
          <a:stretch>
            <a:fillRect/>
          </a:stretch>
        </p:blipFill>
        <p:spPr>
          <a:xfrm>
            <a:off x="834323" y="2819401"/>
            <a:ext cx="2213677" cy="345352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21218" name="Rectangle 2"/>
          <p:cNvSpPr>
            <a:spLocks noGrp="1" noChangeArrowheads="1"/>
          </p:cNvSpPr>
          <p:nvPr>
            <p:ph type="title"/>
          </p:nvPr>
        </p:nvSpPr>
        <p:spPr>
          <a:xfrm>
            <a:off x="533400" y="381000"/>
            <a:ext cx="6324600" cy="1447800"/>
          </a:xfrm>
        </p:spPr>
        <p:txBody>
          <a:bodyPr/>
          <a:lstStyle/>
          <a:p>
            <a:pPr algn="ctr"/>
            <a:r>
              <a:rPr lang="en-US" dirty="0" smtClean="0"/>
              <a:t>To Secure Special and Distinctive </a:t>
            </a:r>
            <a:r>
              <a:rPr lang="en-US" dirty="0"/>
              <a:t>Collections</a:t>
            </a:r>
          </a:p>
        </p:txBody>
      </p:sp>
      <p:pic>
        <p:nvPicPr>
          <p:cNvPr id="521221" name="Picture 5" descr="{manuscript imag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6600" y="2769986"/>
            <a:ext cx="2514600" cy="3497464"/>
          </a:xfrm>
          <a:prstGeom prst="rect">
            <a:avLst/>
          </a:prstGeom>
          <a:noFill/>
          <a:extLst>
            <a:ext uri="{909E8E84-426E-40DD-AFC4-6F175D3DCCD1}">
              <a14:hiddenFill xmlns="" xmlns:a14="http://schemas.microsoft.com/office/drawing/2010/main">
                <a:solidFill>
                  <a:srgbClr val="FFFFFF"/>
                </a:solidFill>
              </a14:hiddenFill>
            </a:ext>
          </a:extLst>
        </p:spPr>
      </p:pic>
      <p:pic>
        <p:nvPicPr>
          <p:cNvPr id="521222" name="Picture 6" descr="{manuscript image}"/>
          <p:cNvPicPr>
            <a:picLocks noChangeAspect="1" noChangeArrowheads="1"/>
          </p:cNvPicPr>
          <p:nvPr/>
        </p:nvPicPr>
        <p:blipFill>
          <a:blip r:embed="rId5" cstate="print">
            <a:extLst>
              <a:ext uri="{28A0092B-C50C-407E-A947-70E740481C1C}">
                <a14:useLocalDpi xmlns="" xmlns:a14="http://schemas.microsoft.com/office/drawing/2010/main" val="0"/>
              </a:ext>
            </a:extLst>
          </a:blip>
          <a:srcRect r="6383" b="11440"/>
          <a:stretch>
            <a:fillRect/>
          </a:stretch>
        </p:blipFill>
        <p:spPr bwMode="auto">
          <a:xfrm>
            <a:off x="6477000" y="3581400"/>
            <a:ext cx="1676400"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521224" name="Picture 8" descr="Illuminated folio from a book of Gregorian Chant.  Click for an enlarged image.">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541077" y="838200"/>
            <a:ext cx="1623868" cy="2209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37079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tts.8\AppData\Local\Microsoft\Windows\Temporary Internet Files\Content.Outlook\9XTFYEVZ\OhioLINK_map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49905" y="12032"/>
            <a:ext cx="6858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92505" y="869008"/>
            <a:ext cx="2057400" cy="1815882"/>
          </a:xfrm>
          <a:prstGeom prst="rect">
            <a:avLst/>
          </a:prstGeom>
          <a:noFill/>
          <a:ln>
            <a:noFill/>
          </a:ln>
        </p:spPr>
        <p:txBody>
          <a:bodyPr wrap="square" rtlCol="0">
            <a:spAutoFit/>
          </a:bodyPr>
          <a:lstStyle/>
          <a:p>
            <a:pPr algn="ctr"/>
            <a:r>
              <a:rPr lang="en-US" sz="2800" dirty="0" smtClean="0"/>
              <a:t>Map of 91</a:t>
            </a:r>
            <a:br>
              <a:rPr lang="en-US" sz="2800" dirty="0" smtClean="0"/>
            </a:br>
            <a:r>
              <a:rPr lang="en-US" sz="2800" dirty="0" err="1" smtClean="0"/>
              <a:t>OhioLINK</a:t>
            </a:r>
            <a:r>
              <a:rPr lang="en-US" sz="2800" dirty="0" smtClean="0"/>
              <a:t/>
            </a:r>
            <a:br>
              <a:rPr lang="en-US" sz="2800" dirty="0" smtClean="0"/>
            </a:br>
            <a:r>
              <a:rPr lang="en-US" sz="2800" dirty="0" smtClean="0"/>
              <a:t>Member Institutions</a:t>
            </a:r>
            <a:endParaRPr lang="en-US" sz="2800" dirty="0"/>
          </a:p>
        </p:txBody>
      </p:sp>
    </p:spTree>
    <p:extLst>
      <p:ext uri="{BB962C8B-B14F-4D97-AF65-F5344CB8AC3E}">
        <p14:creationId xmlns="" xmlns:p14="http://schemas.microsoft.com/office/powerpoint/2010/main" val="598510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User Services Needed	</a:t>
            </a:r>
            <a:endParaRPr lang="en-US" dirty="0"/>
          </a:p>
        </p:txBody>
      </p:sp>
      <p:sp>
        <p:nvSpPr>
          <p:cNvPr id="7" name="Text Placeholder 6"/>
          <p:cNvSpPr>
            <a:spLocks noGrp="1"/>
          </p:cNvSpPr>
          <p:nvPr>
            <p:ph type="body" sz="half" idx="3"/>
          </p:nvPr>
        </p:nvSpPr>
        <p:spPr/>
        <p:txBody>
          <a:bodyPr/>
          <a:lstStyle/>
          <a:p>
            <a:r>
              <a:rPr lang="en-US" dirty="0" err="1" smtClean="0"/>
              <a:t>OhioLINK</a:t>
            </a:r>
            <a:r>
              <a:rPr lang="en-US" dirty="0" smtClean="0"/>
              <a:t> assessment</a:t>
            </a:r>
            <a:endParaRPr lang="en-US" dirty="0"/>
          </a:p>
        </p:txBody>
      </p:sp>
      <p:sp>
        <p:nvSpPr>
          <p:cNvPr id="6" name="Content Placeholder 5"/>
          <p:cNvSpPr>
            <a:spLocks noGrp="1"/>
          </p:cNvSpPr>
          <p:nvPr>
            <p:ph sz="quarter" idx="2"/>
          </p:nvPr>
        </p:nvSpPr>
        <p:spPr/>
        <p:txBody>
          <a:bodyPr/>
          <a:lstStyle/>
          <a:p>
            <a:r>
              <a:rPr lang="en-US" sz="2400" dirty="0" smtClean="0"/>
              <a:t>Discovery</a:t>
            </a:r>
          </a:p>
          <a:p>
            <a:endParaRPr lang="en-US" sz="2400" dirty="0"/>
          </a:p>
          <a:p>
            <a:r>
              <a:rPr lang="en-US" sz="2400" dirty="0" smtClean="0"/>
              <a:t>Patron Request</a:t>
            </a:r>
          </a:p>
          <a:p>
            <a:endParaRPr lang="en-US" sz="2400" dirty="0"/>
          </a:p>
          <a:p>
            <a:r>
              <a:rPr lang="en-US" sz="2400" dirty="0" smtClean="0"/>
              <a:t>Transportation</a:t>
            </a:r>
            <a:endParaRPr lang="en-US" sz="2400" dirty="0"/>
          </a:p>
          <a:p>
            <a:endParaRPr lang="en-US" sz="2400" dirty="0" smtClean="0"/>
          </a:p>
          <a:p>
            <a:r>
              <a:rPr lang="en-US" sz="2400" dirty="0" smtClean="0"/>
              <a:t>Delivery </a:t>
            </a:r>
            <a:r>
              <a:rPr lang="en-US" sz="2400" dirty="0"/>
              <a:t>options</a:t>
            </a:r>
          </a:p>
          <a:p>
            <a:pPr marL="0" indent="0">
              <a:buNone/>
            </a:pPr>
            <a:endParaRPr lang="en-US" dirty="0"/>
          </a:p>
        </p:txBody>
      </p:sp>
      <p:sp>
        <p:nvSpPr>
          <p:cNvPr id="8" name="Content Placeholder 7"/>
          <p:cNvSpPr>
            <a:spLocks noGrp="1"/>
          </p:cNvSpPr>
          <p:nvPr>
            <p:ph sz="quarter" idx="4"/>
          </p:nvPr>
        </p:nvSpPr>
        <p:spPr/>
        <p:txBody>
          <a:bodyPr>
            <a:normAutofit fontScale="92500" lnSpcReduction="20000"/>
          </a:bodyPr>
          <a:lstStyle/>
          <a:p>
            <a:r>
              <a:rPr lang="en-US" dirty="0" err="1" smtClean="0"/>
              <a:t>OhioLINK</a:t>
            </a:r>
            <a:r>
              <a:rPr lang="en-US" dirty="0" smtClean="0"/>
              <a:t> Central Catalog</a:t>
            </a:r>
          </a:p>
          <a:p>
            <a:r>
              <a:rPr lang="en-US" dirty="0" smtClean="0"/>
              <a:t>Patron initiated requests directly from the central catalog</a:t>
            </a:r>
          </a:p>
          <a:p>
            <a:r>
              <a:rPr lang="en-US" dirty="0" smtClean="0"/>
              <a:t>Statewide courier service that delivers to each location</a:t>
            </a:r>
          </a:p>
          <a:p>
            <a:r>
              <a:rPr lang="en-US" dirty="0" smtClean="0"/>
              <a:t>Pickup at user’s home location or any </a:t>
            </a:r>
            <a:r>
              <a:rPr lang="en-US" dirty="0" err="1" smtClean="0"/>
              <a:t>OhioLINK</a:t>
            </a:r>
            <a:r>
              <a:rPr lang="en-US" dirty="0" smtClean="0"/>
              <a:t> institution</a:t>
            </a:r>
            <a:endParaRPr lang="en-US" dirty="0"/>
          </a:p>
        </p:txBody>
      </p:sp>
      <p:sp>
        <p:nvSpPr>
          <p:cNvPr id="4" name="Title 3"/>
          <p:cNvSpPr>
            <a:spLocks noGrp="1"/>
          </p:cNvSpPr>
          <p:nvPr>
            <p:ph type="title"/>
          </p:nvPr>
        </p:nvSpPr>
        <p:spPr/>
        <p:txBody>
          <a:bodyPr/>
          <a:lstStyle/>
          <a:p>
            <a:r>
              <a:rPr lang="en-US" dirty="0" err="1" smtClean="0"/>
              <a:t>OhioLINK’s</a:t>
            </a:r>
            <a:r>
              <a:rPr lang="en-US" dirty="0" smtClean="0"/>
              <a:t> Readiness</a:t>
            </a:r>
            <a:endParaRPr lang="en-US" dirty="0"/>
          </a:p>
        </p:txBody>
      </p:sp>
    </p:spTree>
    <p:extLst>
      <p:ext uri="{BB962C8B-B14F-4D97-AF65-F5344CB8AC3E}">
        <p14:creationId xmlns="" xmlns:p14="http://schemas.microsoft.com/office/powerpoint/2010/main" val="288934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971800"/>
            <a:ext cx="6480174" cy="2895600"/>
          </a:xfrm>
        </p:spPr>
        <p:txBody>
          <a:bodyPr>
            <a:noAutofit/>
          </a:bodyPr>
          <a:lstStyle/>
          <a:p>
            <a:r>
              <a:rPr lang="en-US" sz="3600" dirty="0" smtClean="0"/>
              <a:t>Expected changes in the demand curve</a:t>
            </a:r>
            <a:endParaRPr lang="en-US" sz="3600" dirty="0"/>
          </a:p>
        </p:txBody>
      </p:sp>
      <p:sp>
        <p:nvSpPr>
          <p:cNvPr id="4" name="Title 3"/>
          <p:cNvSpPr>
            <a:spLocks noGrp="1"/>
          </p:cNvSpPr>
          <p:nvPr>
            <p:ph type="title"/>
          </p:nvPr>
        </p:nvSpPr>
        <p:spPr>
          <a:xfrm>
            <a:off x="722313" y="533400"/>
            <a:ext cx="7772400" cy="1143000"/>
          </a:xfrm>
        </p:spPr>
        <p:txBody>
          <a:bodyPr/>
          <a:lstStyle/>
          <a:p>
            <a:r>
              <a:rPr lang="en-US" dirty="0" smtClean="0"/>
              <a:t>Key Insights</a:t>
            </a:r>
            <a:endParaRPr lang="en-US" dirty="0"/>
          </a:p>
        </p:txBody>
      </p:sp>
    </p:spTree>
    <p:extLst>
      <p:ext uri="{BB962C8B-B14F-4D97-AF65-F5344CB8AC3E}">
        <p14:creationId xmlns="" xmlns:p14="http://schemas.microsoft.com/office/powerpoint/2010/main" val="1513208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encrypted-tbn3.gstatic.com/images?q=tbn:ANd9GcS9CGwn5PVZo_D8eowGJdKjWO-Qr_E8CcxgZqYy-3SqM7vEp-LaQ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9838217">
            <a:off x="228600" y="2362200"/>
            <a:ext cx="5348242" cy="304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Format preferences</a:t>
            </a:r>
            <a:endParaRPr lang="en-US" dirty="0"/>
          </a:p>
        </p:txBody>
      </p:sp>
      <p:pic>
        <p:nvPicPr>
          <p:cNvPr id="29700" name="Picture 4" descr="http://www.zatznotfunny.com/wordpress/wp-content/uploads/2009/10/bn-nook-ereader.jpg"/>
          <p:cNvPicPr>
            <a:picLocks noChangeAspect="1" noChangeArrowheads="1"/>
          </p:cNvPicPr>
          <p:nvPr/>
        </p:nvPicPr>
        <p:blipFill>
          <a:blip r:embed="rId5" cstate="print"/>
          <a:srcRect/>
          <a:stretch>
            <a:fillRect/>
          </a:stretch>
        </p:blipFill>
        <p:spPr bwMode="auto">
          <a:xfrm>
            <a:off x="5378097" y="733424"/>
            <a:ext cx="3743325" cy="5895976"/>
          </a:xfrm>
          <a:prstGeom prst="rect">
            <a:avLst/>
          </a:prstGeom>
          <a:noFill/>
        </p:spPr>
      </p:pic>
    </p:spTree>
    <p:extLst>
      <p:ext uri="{BB962C8B-B14F-4D97-AF65-F5344CB8AC3E}">
        <p14:creationId xmlns="" xmlns:p14="http://schemas.microsoft.com/office/powerpoint/2010/main" val="443552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10000" y="4585421"/>
            <a:ext cx="5032374" cy="1673225"/>
          </a:xfrm>
        </p:spPr>
        <p:txBody>
          <a:bodyPr>
            <a:normAutofit fontScale="85000" lnSpcReduction="10000"/>
          </a:bodyPr>
          <a:lstStyle/>
          <a:p>
            <a:r>
              <a:rPr lang="en-US" dirty="0" smtClean="0"/>
              <a:t>Roger C. </a:t>
            </a:r>
            <a:r>
              <a:rPr lang="en-US" dirty="0" err="1" smtClean="0"/>
              <a:t>Schonfeld</a:t>
            </a:r>
            <a:endParaRPr lang="en-US" dirty="0" smtClean="0"/>
          </a:p>
          <a:p>
            <a:r>
              <a:rPr lang="en-US" dirty="0" smtClean="0"/>
              <a:t>Stop the presses: is the monograph headed toward an e-only future?</a:t>
            </a:r>
          </a:p>
          <a:p>
            <a:r>
              <a:rPr lang="en-US" dirty="0" err="1" smtClean="0"/>
              <a:t>Ithaka</a:t>
            </a:r>
            <a:r>
              <a:rPr lang="en-US" dirty="0" smtClean="0"/>
              <a:t> S+R, 2013</a:t>
            </a:r>
          </a:p>
          <a:p>
            <a:r>
              <a:rPr lang="en-US" sz="1400" dirty="0"/>
              <a:t>http://www.sr.ithaka.org/blog-individual/stop-presses-monograph-headed-toward-e-only-future</a:t>
            </a:r>
          </a:p>
        </p:txBody>
      </p:sp>
      <p:sp>
        <p:nvSpPr>
          <p:cNvPr id="2" name="Title 1"/>
          <p:cNvSpPr>
            <a:spLocks noGrp="1"/>
          </p:cNvSpPr>
          <p:nvPr>
            <p:ph type="title"/>
          </p:nvPr>
        </p:nvSpPr>
        <p:spPr/>
        <p:txBody>
          <a:bodyPr>
            <a:normAutofit/>
          </a:bodyPr>
          <a:lstStyle/>
          <a:p>
            <a:pPr algn="ctr"/>
            <a:r>
              <a:rPr lang="en-US" dirty="0" smtClean="0"/>
              <a:t>Preferences for format based on particular activity at hand</a:t>
            </a:r>
            <a:endParaRPr lang="en-US" dirty="0"/>
          </a:p>
        </p:txBody>
      </p:sp>
      <p:pic>
        <p:nvPicPr>
          <p:cNvPr id="10242" name="Picture 2" descr="http://www.sr.ithaka.org/sites/default/files/images/SR_BriefingPaper_Presses.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 y="2438400"/>
            <a:ext cx="2857500" cy="37814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6" name="Picture 6" descr="http://www.sr.ithaka.org/sites/default/files/people/images/thumbnail/roger-s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38600" y="2736273"/>
            <a:ext cx="2177414" cy="181451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AutoShape 8" descr="data:image/jpeg;base64,/9j/4AAQSkZJRgABAQAAAQABAAD/2wCEAAkGBxQQEhUUExQWFhQXGBcWGBgYFxwUHRcXFRgXFhsaFxkbHCggGRomHRcVITEiJykrLi4uFx8zODMsNygtLisBCgoKDg0OGxAQGzckHyU0LywsNS4vNywsLCwsLDA0LCwsLywsLCwsLCwsLCwsLCwsLCwsLCwsLCwsLCwsLCwsLP/AABEIAPwAyAMBIgACEQEDEQH/xAAbAAEAAwEBAQEAAAAAAAAAAAAABAUGBwMBAv/EAEkQAAEDAQMHCAUKBAUEAwAAAAEAAgMRBAUhBhIxQVFhkRMWIjJUcYHSUqGxwdEHIzRCU2Jyc5KyFBUzQ4KzwuHxNXTD8CQlov/EABkBAQADAQEAAAAAAAAAAAAAAAACAwQBBf/EAC4RAAICAQMDAwIFBQEAAAAAAAABAgMREiExEyJRBEFhMoEUcZGh8EJSsdHhI//aAAwDAQACEQMRAD8Aq0RFvMgREQBERAEREAREQBERAEREAREQBERAEREAREQBERATLl+kQfmxfvaiXL9Ig/Ni/e1FRdyi2shoiK8qCs7muOW1Ho4MGl50dw2ledx3YbTKGDBulx2NHv1BdOs8DY2hjBRrRQAall9R6jp7Lktrr1bsz1myLhb13Pee8NHACvrXnbcioyCYnuadjukPZUetW143/BA7Ne7paw0ZxHfsUi7ryjtDc6N2dTSNBHeDiFj6ty7t8fsXaYcHMrwsL4H5kjaHiCNoOsKMum5R3WLTCRTptq5h37O46OC5k5pBoRQjAg4UO9b6LupH5M9kNLCIivIBERAEREAREQBERAEREAREQBERATLl+kQfmxfvaiXL9Ig/Ni/e1FRbyi2shoiK8qN3kHZM2F0mt7qf4W4e3O9Str+vD+Hge8dbQ38TsBw0+C/OTTM2yw/hrxJKpvlBl+bibtc536RQfuK8rHUvw/P+DX9MDFPcSSSak4knWTrKuMj5XNtTA2tHZwcPu5pOPcQD4KmWlyDtDWzOYQM57eidYzcSO4jH/CvQu2rZmh9SN4s5lTk6JwZYhSUaR6YH+rfrUq/7/FkdGCwuD61NaUApowxOOjBZA5UWnOJEmBJIBAIAJ0aFgoqs+uJosnHhlM4UNDgRgRsIRSbwtzp3Z7w3O1lozc7edVd6jL01nG5lYREXQEREAREQBERAEREAREQBERATLl+kQfmxfvaimZKXa+e0RlvVY9j3O1ABwNO80RZrpLOC6tPBToiLSUnUcnj/APFh/AFnvlCH9E/j/wBKt8j5s+ys+6XN4H4FRcuWfNRPIqGSiuzNINa7jQDxXl19t/3ZqlvWYJaPIewudPytOjGHY7XOaW0HgSVTXrYjBK5mkaWn0mnFp4e9WOTV/GzOzXVMTjiPRPpD3hbrcyrej3KI4UtzT5a2zk7PmjTI4N8BiT6qf4lz1aPLe3CSZrWkFrWA1GNS/HT3ZvFZxR9NDTWvk7a8yCIi0FYREQBERAEREAREQBERAEREAU+5rpfan5rcGjrO1NHx2Bfq5Lnfan0bg0dZ+oD3ncuj3fYWQMDIxQDiTtJ1lZvUeoVawuS2uvVu+D0uiwsgDGMFACO8moqTvRSYOs3vHtRYa23ls0M40iIvXMRs/k+tHRlj2EPHiM0/tCvsoLJy1nkaMTm5w3lvSA9Sw+SNr5K0srofVh8dHrAXSF5fqU4W6l+Zqq3hgwz7N/GWFkjcZYAWmn1mjGm85tDx2rLLZ2A/wVudGcIpqFp1AmpbwJc3xCrMrrl5CTlGD5t5r+FxxI7jpHBa6rEpafZ7r/RVKO2f1KBERaSoIpVluyaXqRPdvzTTicFZx5I2k/VaO9w91VCVkI8s6ot8IiWK4ppozKxoLRXXQmmmg1qtXTrusL4LK2JpYZGg4mubVznOOqtOls1LFS5MWkPzeTrX6wIzeOpU1eoUm8tY9iyVeEsFMi18NwwWRnKWtwcTgGCtK7hgXHgAspaS3PdmAhlTmgmpA1VKthYpvYhKLXJ5oiKwiEREAREQBXGT9wPtRqatiBxdrO5u079SsMnsljJSScFrNIZoLu/0R6zuW26MbdTWNG5oAHqAWO/1WO2HJdCrO7PxZLKyJgYxoa0aAPftO9eV5XlHZ250jqbBpLu4LO3zlgBVtnFT6ZGA/CNfjh3rH2id0ji57i5x0k4qmr0sp7z/AOk5WpbI0jspZLRaIWt6EfKxYA4uGe3rH3aO9FR3L9Ig/Ni/e1FpnCMcKJCDb3ZDREWkpAcRiDQjEHYQur3VbRPEyQfWGO5wwI41XKFqshbyzXugccHdJv4hpHiMfBZfV16oZXsW1Sw8F9lRdP8AERVb/UZVzN+1vjTiAvG4be22wGKUVe0ZrwdLhqduPsKv1kso7vfZpP4uDDGsg1VOkka2nXvxWOp6lofPsXSWHq/Uzt+3O+yvocWHqu27jscFXRuoQSKgEGm2mpdMslpht8BqKtODmnS13/ugrHXpkxNFIGsaZGuPRI09ztQO/QtlV+e2ezKZ143jwbC23xmWZs8TM9pzejWlAcNQOg4aF5XDfElqJJhzI83B2dWrqjAYCopXgod1uF3QltokBLjnNjb0iK6QNoPDSp+T15PtIfIQGxg5jG68BUknxHBY5QSi8LK8lybbW/2LK12lsTHPeaNaKn/bes1JlszMcWxuz60a0nAjaSN2rwrrVplLdr7TDmMdQg51DodTUTqXN54XRuLXgtcMCDqVvpqa5rfkjbOUXsetutr53l8jquPADYBqCjoi9FJLZGYIiIAi+K8uTJuS0UcehH6R0uH3Rr79CjKaiss6k3sipstmfK4MjaXOOoe/YN63VwZLsgo+Wj5NIH1Wd2071+pLZZbubmNxfrA6TyfvnV/7QLLXvlJNaKiuYz0WnSPvHSfYsspWXbR2iWpRhzuzWXxlRFBVrfnJNgOAP3ne4VWJvS95bSfnHYamjBo8NZ3lQF9V1VEK+OSErHIL6xpJAAJJwAGJJ3KZdV1SWl1IxgNLjgG9527lvrluGKyivWfTF51bc30QuW3xr/MQrciqyWyVLXsln0hzS1mwggguI17l9VlJlPC2aONh5RzpGN6PVGc4Dra/BFlzZLeRelFbI5siIvRMoX6ikLXBzTQggg7CMQvyviA6ncl5C0xB406HDY4afDWO9T3CoocQViMjLHaGSZ4bSJ2Ds7o5w1Fo0kjbo0rbg10LxroKE2kbISbW5ib1u2SwScvZ/wCmdI05tT1XD0dh1LRXJfsdqGHReNLCce8ekFZuaCKHEHAhY6/MlnMPK2auGOYMC3ew6+7T3q2Mo2rE9n5/2RacN48Ei/sk+Uc6SF3TJqWvJIJ3OOI7jh3K7u2AWWzta40DG1cd/Wd66rN3RleW9C0AmmGeBiPxN1944LVxSxzsq0tkYcD9YHcR7iuW9RJRnwdhpe8TM2TLYFxEkRzScC3E0rhVp0nRoKm5WxRPsxle0h4AzDTNdV1KNIOraDoxUyDJ2COUSsbQjQK1bXbQ6Cq3LG7rRPmcm0OY0E0BAJcddDu9pUout2LRscalpedzCovS0Wd8Zo9rmnY4Ee1ea9Mylvktd7Z5w14qwNc5wxFcKDEbyD4LT2jIyB3VL2eOcPXj61C+T6z4SyU9FgPd0j7WqpygvST+KkLHuaGuzRmuI6oofWCsc3OdrjF4wXLTGGWjT3ZkrFCc4/OuGLc7ADZht3mqi34LfJUMYGs2RuBcRvcaHhRUFnyptLP7mcNjmg+sAH1qwgy2kGDomOO4llfaoOq5S1PEv59juuGMcFDPdc0fWikG/MJHECiiOFNOHfgurXneLbPHyjwaVAwxNSq0ZS2STrO/VGT7ipQ9TNrOnP5HHVFe5z2KMvIa0FxOgAVJ8AtVdWSYA5S1ODW6c3Op+t2ruHFaGyW2yA1jfA0nSQWtJ79a+2+6ILVi4ud3SGngKkDgo2epk9uF+5KNS/Mq7blVBA3Mgbn00U6LB8fAeKyt531NaOu7o+iMG8NfjVa6TIuA6HSN8QfaFFfkO3VM4d7A72EJXZRHf3+Tko2My9y/SIPzYv3tRaqw5Flk0TxMDmyMdQx5vVcDSuediKydsJ/SxCLXJiUX6hic8hrQXOOAAFSVsbkyQAo+0YnSIwcB+I6+4etX2WxrWWVRg5cGcum5pbSeg3o63nBo+J3Bba6MmYYKOI5R/pOGAP3W6u/SrpjQAAAABgAMABuWaygypbFVkJDpNBdpa3u9J3qWCVtlz0x4/nJeoRgss/eVl/ci3koz864Yn0Gn/UdX/CoslsoP4c8nIfmnGtdOYTr7jr4rPveXEkmpJqSdZO1fFsj6eKhoZU7G5ZOwtNRUYgoue5N5Rmz0ZJV0XEsrrG0buC38EzXtDmkOacQRiCvNtplW9+DRCakiuve4YrTi4Zr/AE24Hx9LxWStVy2qxOz4yS30mbPvN/5C6CilXfKG3KEq09zGXZlqcBMyv3me9p93BaiwXnFOPm3h27Qf0nFRrzyfgtFS5ua/0m9E+Oo+Kyt4ZHzR4xESAYj6rh4aOBVmKbOO1/sQzOPybyWMOFHAOGwio4FVFsyXs0n1Mw7WHN9Wj1LIxX7a7Mc1xdh9WVpPtx9auLJluP7sR72GvqNPan4e2G8H+g6kJcmiue7W2WPMaS4VLqnTjtosRbcmLUHF2aH1JJLXA4k10Gh9S1tmyls0n9wN3PBb6zgrSKZrxVrmuG1pDvYoRssqbbXPkk4xksHKbRYJY658b200ktNB46F+roZnzxNGNXt9oXWKrydA0kOLW5wxBoKjuOlXfjcrDRDo78mby/lpFG3a+v6Wn4rDLql5XVFaacq0nNrSji2le4qomyMgPVdI3xDh6x70o9RCENLFlcpPKMCtx8nzfmpT98Dg0fFeM2Q4+pN+plfYQrvJu6TZI3Mc4OJeX1AIwLWNpjr6J4qXqL4TrxFnK4SUsswVutkjZpc2R7em/quLfrHYV8jvm0N0TSeLy721VpbclbS573BrSC5zh0hoJJUF+TlpH9l3gWn3rRGdTXKK2pZJl0ZRWkzwtMpIMkYNQ3QXgHUi8LruedlohLoZKCWMk5pIAD24kjUirmof04LIN+5uLoueKzNowVcdLzpPwG5SrXamRNL5HBrRrPsG07l7LM5SZOy2h2eyUupoY7AD8JGA8eKwQxOfey59q7UUt/ZUPnqyOrI9H3nd51Dcs6rN2T9pBpyL/URxrRWlgyMlfjI4RjZ1z40wHFekp1Vx2ZlanJmZRbCfIfDoTVOxzaDiCVRzZO2lhpyTjvbRw9SlG+uXDDrkvYq1Y3NfUlld0TVp0sOg92w71PsGSM8nXpG3fifAD3qydkMKYTGu9mH7lCd1X0yZ2MJ8ovrovmK0joGjtbDpHxG8KxXOJ8m7VC6rWk00OjP/AAQtXk9abW7ozxdGnXJDXeLdffgsVtMUtUJbF8Jt7NF4iIsxYfieBrxR7Q4bHAEetUtrySs7+qDGfunDgahXqKUZyjwzjinyYm05EPH9OVrtzgWniKqqlyetURqI3d7Dnew19S6Wi0R9XYudyt0xOYNvW1QYcpI3c7H1OBU6DLC0NpXMd3tpXgQugPaDgQCN+KgT3HZ36YWeDc39tFL8RXL6oHOnJcMzsOXJ+tCO9r6eot96nQ5ZwHrNkb4A+wr1nyPsztGez8LvMCoM2Q7fqTOH4mg+sU9i7n00vj+fcf8Aqi2iymsrv7oH4muHrpRTYbzheaNljJ3PHxWPmyKmHVkjd31b7ioM2Stpb/bDt7XNPtNfUnRpfEhrmuUdHa4HQQe7FfVyyS67RHpikHcCfYvM3jOzDlZW7s9w9VU/B5+mRzrY5R1uDrN7x7UXNbmv20cvC3lnEGWMEEh1QXtBGIRFQ69mSVikQ/51aPtn8U/nVo+2fxUBFv0R8GbU/JP/AJ1aPtn8U/nVo+2fxUBE0R8DU/JP/nVo+2fxT+dWj7Z/FQETRHwNT8k/+dWj7Z/FP51aPtn8VARNEfA1PyT/AOdWj7Z/FP51aPtn8VARNEfA1PyT/wCdWj7Z/FXN25ZyMoJm549JvRdw0H1LLooyphJYaOqcl7nUbvvuCfqPGd6Lui7gdPgrBcdVpYMoLRDg2Qlvou6Q9eI8Csk/Rf2sujd5OnIslYctmnCWMt+8w5w4HEcSr6xXzBN1JWk7Cc08Disk6Zx5RapxfDJ6IirJBERAEREAQ4oiA+RWdhe0lja5wNc0bRuResHWb3j2or6nsRZxpEReuYgiIgCIiAIitrDk3aJhUMzRqLzm17hp9SjKSju2dSb4KlFdWrJW0xiuaH/gOceGkqmc0g0IIOwiiRnGXDDTXJ8RWF33JPP1IzT0ndEcTp8FOlyRtLRWjHbg7H1gLjtgnhs6oyfsUKL9zwOjNHtLSNRBHtXvYbtlmNI43O30oB3uOCk5JLJHBFXxaA5H2mn1O7O/2oqi2WGSE0kY5p3jA9x0FRjZCXDOuLXKPSyXrNF1JXgbK1H6Tgrmy5aTN67WPHiw8Rh6lQWWyPlNI2OcdwrxOpXLMkLSRWjBuLsfUFCxVf14JRc/YvbLlnC7rtezwzh6sfUrazX3Z5OrKzuJzTwdRc6vC6ZoD84wgekOk3iMFEiic80a0uOwAuPAKl+lrksxZPqyXJ18bdSLn1gyatY6TPmv8eafENUm0y3jZRVxLm7aCQDvwqFmfp1nEZJlnUfujcIsNZ8s5tDo2OO6rTwqVprsvGWUAus74xtLh+00KhOicOSUbFLgt4Os3vHtRIOs3vHtRdq4JM40iIvXMIREQBERASbvthhfnhrXEaM4VAO0CulXPPO0bI/0n4rOooSrhJ5aJKTXBouedo2R/pPxX5dlfMcS2Ine2vvWfRR6Ffg71JeTRc87Rsj/AEn4pzztGyP9J+KzqJ0K/A6kvJoX5XznS2I97a+9fRllPsj/AEn4rOonQr8DqS8mi552jZH+k/FfHZYznAtjI/Cfis8idCvwOpLyaFuWE4wDYwNzSPevvPO0bI/0n4rOonQr8DqS8mi55WjZH+k/FflmV8w0NiHc2nvWfROhX4HUl5NFzztGyP8ASfinPO0bI/0n4rOonQr8DqS8mgblfMDUMiB25v8Auv1zztGyP9J+KzqJ0K/BzXLyau7Mrp3zRNIZR0jGnA6HOAOveioLl+kQfmxfvaiqsrjHhFsJN8k7mlbezv4t8yc0rb2d/FvmVHz3vDtUnBnlTnveHapODPKr+/4K8RLzmlbezv4t8yc0rb2d/FvmVHz3vDtUnBnlTnveHapODPKnf8DES85pW3s7+LfMnNK29nfxb5lR897w7VJwZ5U573h2qTgzyp3/AAMRLzmlbezv4t8yc0rb2d/FvmVHz3vDtUnBnlTnveHapODPKnf8DES85pW3s7+LfMnNK29nfxb5lR897w7VJwZ5U573h2qTgzyp3/AxEvOaVt7O/i3zJzStvZ38W+ZUfPe8O1ScGeVOe94dqk4M8qd/wMRLzmlbezv4t8yc0rb2d/FvmVHz3vDtUnBnlTnveHapODPKnf8AAxEvOaVt7O/i3zJzStvZ38W+ZUfPe8O1ScGeVOe94dqk4M8qd/wMRLzmlbezv4t8yc0rb2d/FvmVHz3vDtUnBnlTnveHapODPKnf8DES85pW3s7+LfMnNK29nfxb5lR897w7VJwZ5U573h2qTgzyp3/AxEvOaVt7O/i3zJzStvZ38W+ZUfPe8O1ScGeVOe94dqk4M8qd/wADES85pW3s7+LfMnNK29nfxb5lR897w7VJwZ5U573h2qTgzyp3/AxE0115LWtk8TnQODWyRuJq3AB4JOnYipblyytz7RA11qkLXTRNcKNxa6RoI6usEoqbM+5ZBL2MmrSzXBNJC6duZyTes4yMGacMHAmoOIwprVWtlcf/AEa2/mt/8CtnJpbEIrJnbpuaS08pyZYOTALs94jHSNBQuwrXaQpsWSNpeHFoicGirqTxHNG00fgMCqTlDmlteiSCRtIqAfWeK1mQg+YvH/tj+2Vcm5RWUdWGVgyVtBa5w5IhjXPdmzxvIa0VJo1xOrYotz3JNayWwhrnAVLS9rTTAVo4jCpCgQyFhzm4GjhXc5pYfU4jxWr+S76afyJP3RpNyjFsLDZlZY80kVBpraQ4eBGBU+6bimtYdyIa7NFXAyNaWjaQ4jDeqxowW0+TP+pav+2d+5q7ZJxi2hFZZjpG0JFQaawag9xGle922B9okbFGKvdWgJpoBOnwUVugLT5G2kWQPtjhg10cDcK4yuDpCN4jY7iuzbS2OJZZmVJu+wvneI483Pdg0OcGZx2AuIFVaZb3d/D2yUDqPIlYRoLZMTwdnDwUXJj6XZ/zWe1NWY6kMb4I953c+zSGOXNDxpAcH010OaSAV7G5JRAyc5jYn1zSZGAuzSWkBpOcTUHUr6/Lva622qeckWdktDTB0r81pEUe8jSdQWdve832mTPdQAANYxuDY2DANaNntUYycksfc60kQlJtlgfCI3PFBKzlGb2kluOw4aNhC/Ngsjp5GRN6z3NYN2caVW2yoey2WJz4h9DndCKY1hoGtcNdOrwJXZTw0gllGCRF+X6CpkS5smTssjGvc6GFj+oZpRFnja0YuI30pvUW97rksknJygB1A7BweC12ggtNKGi1Pyl3Y4vitcYzrLJDE1jm6GZraBh9EaxvJGpY6e0Ofm5xrmNDG7mtrQesqMXnc69jyXrZbOZHBoLQToznNYP1OICn3fdbZbNapi4gwcjQClHcq8sNe5VEp6J7ipHDSS5FWxjxG5kYkNKMM8Qca4Cgz6mqprwsElnkMczHMeNLXCmnWNo3haz5Xx/9ifyo/a9Mt7Xy1huyST+sY5QSdLmMLGhzu+lR3neoKT2+STSM1k/9Ls358P8AmNRMn/pdm/Ph/wAxqKu7lEoEBbK4/wDo1t/Nb/4FjVs7lLBddphMsQlleHsaZGgkDktNT0T0TgVO3hfmiMTGLXZCf0Lx/wC2P7ZVkntoSNhIwNRhhgRpG9a/Id0bIbZyksTDNCY2Bzw0l1JBiK1AqW4pb9H88iPJj1rvku+mn8iT90ayk0RYS00qNhDh4EGhWq+TaSOK0OllkjjZybo+k4NJc4sOA0kUBxS36GI8lO3Ka10/rv8A/wA/BarIG9pp3WlssheBZ3EA0wNWiuAWFtNnMZzSWk7WODx4ELWfJ3LHEZ3yyxxh8RjbnPAJcSDorWmGneo2xjoeEdi3kxrdC11uhs8Vls1nmklY8tNpcI2B9TNg3Oq4UIY0DuO9Ut2XSHzNZLJExgLc9xlbTN15pB6RoCMNoXrldaeVtcr6tLSehmuDhmN6LcRowGjUpy7pJfc4tkX+VjWWmwWa0xOc/kTyD3PAa4jAAuAJGkD9azeTP0uz/ms9qusibXG6G12WeRsccrAWucQKSDCorp+qf8O9VtwWbkrZFnviDWPa5z+UaW5oOkGuPdpUI9qlE692mbK9hFeUs9idmx2iJ73QP0B4IBc12/broAdRXN7VZnxPdHI0te00c06QVd5XyUtsk8MjSHPD2OjeCQQ1uw1BqNatrZbbPesIdK9kFtjFM53RZKBoq6n+4x0hchmCXj/DD3KvItrY3y2qQkMs8ZoWjOIkm+aZQVxPScfXqV3kU6yF8tmbLK7+IYWUkja0VAJqCHnpUJ4KotsTYLuEbZInSPm5SYMka4hrRmsbgelia4VpUqhu62Ogljlb1mOa4aq0OI7iKjxXXHWm/wCbf9GcYPO0QOje5jxRzSWu72mhXmtVl9Z4n2h1ogljeyQAuaHtJa8ANOFcQaA4Vxqs5d7miWMvpmCRhdUVGaHDOqNYpVWRlqjki1hmqyIyx/hgbNaRyljkqCHdLk87SQNbNrfEb4WVd0su63ZrQJYehKxriSHRur0XEYkVBFdYoV9vDJSkrsy0WU2cklsvLMAawmvSZXOzgNQB+EbLG92Wu0B0deTjjjhYSKFzYwekRqqS7DZRcWM5R32NLc9+QOsVueLDA1rBZy5gL6SZ0uaM7GvR0iixd/3hHPjHZ44AGuBEZJDt5zl5QW2RjJI2uIZLmiRuHSzDnNrhUUOOC87NZ+VcGVaM7CrnBgA11JNApJYeTjeTo/yjusZvJjbQyYdGLPeyRobmEuGLSwnDEmhBWd+UWwyQWoNdTkcxos2b1RC0ABrd417Sa6wpfypyxz2oTwyxSRmNjCWyNcc4F9ejWtKEY0ov1dN7QW6x/wAFbJBFJFjZp3aAPQe7UNA3imsBQjskyT3ZmMn/AKXZvz4f8xqKTdtiMNsswLo3fPw0Mb2yA0lbracPGhRQt9jsCnREV5WEREAREQBERAEREAREQBERAEREAREQHyi+oiAIiIAiIgJ+T/0uzfnw/wCY1Eyf+l2b8+H/ADGoqLuUWQP/2Q==">
            <a:hlinkClick r:id="rId6"/>
          </p:cNvPr>
          <p:cNvSpPr>
            <a:spLocks noChangeAspect="1" noChangeArrowheads="1"/>
          </p:cNvSpPr>
          <p:nvPr/>
        </p:nvSpPr>
        <p:spPr bwMode="auto">
          <a:xfrm>
            <a:off x="120650" y="-1630363"/>
            <a:ext cx="2695575" cy="34004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xQQEhUUExQWFhQXGBcWGBgYFxwUHRcXFRgXFhsaFxkbHCggGRomHRcVITEiJykrLi4uFx8zODMsNygtLisBCgoKDg0OGxAQGzckHyU0LywsNS4vNywsLCwsLDA0LCwsLywsLCwsLCwsLCwsLCwsLCwsLCwsLCwsLCwsLCwsLP/AABEIAPwAyAMBIgACEQEDEQH/xAAbAAEAAwEBAQEAAAAAAAAAAAAABAUGBwMBAv/EAEkQAAEDAQMHCAUKBAUEAwAAAAEAAgMRBAUhBhIxQVFhkRMWIjJUcYHSUqGxwdEHIzRCU2Jyc5KyFBUzQ4KzwuHxNXTD8CQlov/EABkBAQADAQEAAAAAAAAAAAAAAAACAwQBBf/EAC4RAAICAQMDAwIFBQEAAAAAAAABAgMREiExEyJRBEFhMoEUcZGh8EJSsdHhI//aAAwDAQACEQMRAD8Aq0RFvMgREQBERAEREAREQBERAEREAREQBERAEREAREQBERATLl+kQfmxfvaiXL9Ig/Ni/e1FRdyi2shoiK8qCs7muOW1Ho4MGl50dw2ledx3YbTKGDBulx2NHv1BdOs8DY2hjBRrRQAall9R6jp7Lktrr1bsz1myLhb13Pee8NHACvrXnbcioyCYnuadjukPZUetW143/BA7Ne7paw0ZxHfsUi7ryjtDc6N2dTSNBHeDiFj6ty7t8fsXaYcHMrwsL4H5kjaHiCNoOsKMum5R3WLTCRTptq5h37O46OC5k5pBoRQjAg4UO9b6LupH5M9kNLCIivIBERAEREAREQBERAEREAREQBERATLl+kQfmxfvaiXL9Ig/Ni/e1FRbyi2shoiK8qN3kHZM2F0mt7qf4W4e3O9Str+vD+Hge8dbQ38TsBw0+C/OTTM2yw/hrxJKpvlBl+bibtc536RQfuK8rHUvw/P+DX9MDFPcSSSak4knWTrKuMj5XNtTA2tHZwcPu5pOPcQD4KmWlyDtDWzOYQM57eidYzcSO4jH/CvQu2rZmh9SN4s5lTk6JwZYhSUaR6YH+rfrUq/7/FkdGCwuD61NaUApowxOOjBZA5UWnOJEmBJIBAIAJ0aFgoqs+uJosnHhlM4UNDgRgRsIRSbwtzp3Z7w3O1lozc7edVd6jL01nG5lYREXQEREAREQBERAEREAREQBERATLl+kQfmxfvaimZKXa+e0RlvVY9j3O1ABwNO80RZrpLOC6tPBToiLSUnUcnj/APFh/AFnvlCH9E/j/wBKt8j5s+ys+6XN4H4FRcuWfNRPIqGSiuzNINa7jQDxXl19t/3ZqlvWYJaPIewudPytOjGHY7XOaW0HgSVTXrYjBK5mkaWn0mnFp4e9WOTV/GzOzXVMTjiPRPpD3hbrcyrej3KI4UtzT5a2zk7PmjTI4N8BiT6qf4lz1aPLe3CSZrWkFrWA1GNS/HT3ZvFZxR9NDTWvk7a8yCIi0FYREQBERAEREAREQBERAEREAU+5rpfan5rcGjrO1NHx2Bfq5Lnfan0bg0dZ+oD3ncuj3fYWQMDIxQDiTtJ1lZvUeoVawuS2uvVu+D0uiwsgDGMFACO8moqTvRSYOs3vHtRYa23ls0M40iIvXMRs/k+tHRlj2EPHiM0/tCvsoLJy1nkaMTm5w3lvSA9Sw+SNr5K0srofVh8dHrAXSF5fqU4W6l+Zqq3hgwz7N/GWFkjcZYAWmn1mjGm85tDx2rLLZ2A/wVudGcIpqFp1AmpbwJc3xCrMrrl5CTlGD5t5r+FxxI7jpHBa6rEpafZ7r/RVKO2f1KBERaSoIpVluyaXqRPdvzTTicFZx5I2k/VaO9w91VCVkI8s6ot8IiWK4ppozKxoLRXXQmmmg1qtXTrusL4LK2JpYZGg4mubVznOOqtOls1LFS5MWkPzeTrX6wIzeOpU1eoUm8tY9iyVeEsFMi18NwwWRnKWtwcTgGCtK7hgXHgAspaS3PdmAhlTmgmpA1VKthYpvYhKLXJ5oiKwiEREAREQBXGT9wPtRqatiBxdrO5u079SsMnsljJSScFrNIZoLu/0R6zuW26MbdTWNG5oAHqAWO/1WO2HJdCrO7PxZLKyJgYxoa0aAPftO9eV5XlHZ250jqbBpLu4LO3zlgBVtnFT6ZGA/CNfjh3rH2id0ji57i5x0k4qmr0sp7z/AOk5WpbI0jspZLRaIWt6EfKxYA4uGe3rH3aO9FR3L9Ig/Ni/e1FpnCMcKJCDb3ZDREWkpAcRiDQjEHYQur3VbRPEyQfWGO5wwI41XKFqshbyzXugccHdJv4hpHiMfBZfV16oZXsW1Sw8F9lRdP8AERVb/UZVzN+1vjTiAvG4be22wGKUVe0ZrwdLhqduPsKv1kso7vfZpP4uDDGsg1VOkka2nXvxWOp6lofPsXSWHq/Uzt+3O+yvocWHqu27jscFXRuoQSKgEGm2mpdMslpht8BqKtODmnS13/ugrHXpkxNFIGsaZGuPRI09ztQO/QtlV+e2ezKZ143jwbC23xmWZs8TM9pzejWlAcNQOg4aF5XDfElqJJhzI83B2dWrqjAYCopXgod1uF3QltokBLjnNjb0iK6QNoPDSp+T15PtIfIQGxg5jG68BUknxHBY5QSi8LK8lybbW/2LK12lsTHPeaNaKn/bes1JlszMcWxuz60a0nAjaSN2rwrrVplLdr7TDmMdQg51DodTUTqXN54XRuLXgtcMCDqVvpqa5rfkjbOUXsetutr53l8jquPADYBqCjoi9FJLZGYIiIAi+K8uTJuS0UcehH6R0uH3Rr79CjKaiss6k3sipstmfK4MjaXOOoe/YN63VwZLsgo+Wj5NIH1Wd2071+pLZZbubmNxfrA6TyfvnV/7QLLXvlJNaKiuYz0WnSPvHSfYsspWXbR2iWpRhzuzWXxlRFBVrfnJNgOAP3ne4VWJvS95bSfnHYamjBo8NZ3lQF9V1VEK+OSErHIL6xpJAAJJwAGJJ3KZdV1SWl1IxgNLjgG9527lvrluGKyivWfTF51bc30QuW3xr/MQrciqyWyVLXsln0hzS1mwggguI17l9VlJlPC2aONh5RzpGN6PVGc4Dra/BFlzZLeRelFbI5siIvRMoX6ikLXBzTQggg7CMQvyviA6ncl5C0xB406HDY4afDWO9T3CoocQViMjLHaGSZ4bSJ2Ds7o5w1Fo0kjbo0rbg10LxroKE2kbISbW5ib1u2SwScvZ/wCmdI05tT1XD0dh1LRXJfsdqGHReNLCce8ekFZuaCKHEHAhY6/MlnMPK2auGOYMC3ew6+7T3q2Mo2rE9n5/2RacN48Ei/sk+Uc6SF3TJqWvJIJ3OOI7jh3K7u2AWWzta40DG1cd/Wd66rN3RleW9C0AmmGeBiPxN1944LVxSxzsq0tkYcD9YHcR7iuW9RJRnwdhpe8TM2TLYFxEkRzScC3E0rhVp0nRoKm5WxRPsxle0h4AzDTNdV1KNIOraDoxUyDJ2COUSsbQjQK1bXbQ6Cq3LG7rRPmcm0OY0E0BAJcddDu9pUout2LRscalpedzCovS0Wd8Zo9rmnY4Ee1ea9Mylvktd7Z5w14qwNc5wxFcKDEbyD4LT2jIyB3VL2eOcPXj61C+T6z4SyU9FgPd0j7WqpygvST+KkLHuaGuzRmuI6oofWCsc3OdrjF4wXLTGGWjT3ZkrFCc4/OuGLc7ADZht3mqi34LfJUMYGs2RuBcRvcaHhRUFnyptLP7mcNjmg+sAH1qwgy2kGDomOO4llfaoOq5S1PEv59juuGMcFDPdc0fWikG/MJHECiiOFNOHfgurXneLbPHyjwaVAwxNSq0ZS2STrO/VGT7ipQ9TNrOnP5HHVFe5z2KMvIa0FxOgAVJ8AtVdWSYA5S1ODW6c3Op+t2ruHFaGyW2yA1jfA0nSQWtJ79a+2+6ILVi4ud3SGngKkDgo2epk9uF+5KNS/Mq7blVBA3Mgbn00U6LB8fAeKyt531NaOu7o+iMG8NfjVa6TIuA6HSN8QfaFFfkO3VM4d7A72EJXZRHf3+Tko2My9y/SIPzYv3tRaqw5Flk0TxMDmyMdQx5vVcDSuediKydsJ/SxCLXJiUX6hic8hrQXOOAAFSVsbkyQAo+0YnSIwcB+I6+4etX2WxrWWVRg5cGcum5pbSeg3o63nBo+J3Bba6MmYYKOI5R/pOGAP3W6u/SrpjQAAAABgAMABuWaygypbFVkJDpNBdpa3u9J3qWCVtlz0x4/nJeoRgss/eVl/ci3koz864Yn0Gn/UdX/CoslsoP4c8nIfmnGtdOYTr7jr4rPveXEkmpJqSdZO1fFsj6eKhoZU7G5ZOwtNRUYgoue5N5Rmz0ZJV0XEsrrG0buC38EzXtDmkOacQRiCvNtplW9+DRCakiuve4YrTi4Zr/AE24Hx9LxWStVy2qxOz4yS30mbPvN/5C6CilXfKG3KEq09zGXZlqcBMyv3me9p93BaiwXnFOPm3h27Qf0nFRrzyfgtFS5ua/0m9E+Oo+Kyt4ZHzR4xESAYj6rh4aOBVmKbOO1/sQzOPybyWMOFHAOGwio4FVFsyXs0n1Mw7WHN9Wj1LIxX7a7Mc1xdh9WVpPtx9auLJluP7sR72GvqNPan4e2G8H+g6kJcmiue7W2WPMaS4VLqnTjtosRbcmLUHF2aH1JJLXA4k10Gh9S1tmyls0n9wN3PBb6zgrSKZrxVrmuG1pDvYoRssqbbXPkk4xksHKbRYJY658b200ktNB46F+roZnzxNGNXt9oXWKrydA0kOLW5wxBoKjuOlXfjcrDRDo78mby/lpFG3a+v6Wn4rDLql5XVFaacq0nNrSji2le4qomyMgPVdI3xDh6x70o9RCENLFlcpPKMCtx8nzfmpT98Dg0fFeM2Q4+pN+plfYQrvJu6TZI3Mc4OJeX1AIwLWNpjr6J4qXqL4TrxFnK4SUsswVutkjZpc2R7em/quLfrHYV8jvm0N0TSeLy721VpbclbS573BrSC5zh0hoJJUF+TlpH9l3gWn3rRGdTXKK2pZJl0ZRWkzwtMpIMkYNQ3QXgHUi8LruedlohLoZKCWMk5pIAD24kjUirmof04LIN+5uLoueKzNowVcdLzpPwG5SrXamRNL5HBrRrPsG07l7LM5SZOy2h2eyUupoY7AD8JGA8eKwQxOfey59q7UUt/ZUPnqyOrI9H3nd51Dcs6rN2T9pBpyL/URxrRWlgyMlfjI4RjZ1z40wHFekp1Vx2ZlanJmZRbCfIfDoTVOxzaDiCVRzZO2lhpyTjvbRw9SlG+uXDDrkvYq1Y3NfUlld0TVp0sOg92w71PsGSM8nXpG3fifAD3qydkMKYTGu9mH7lCd1X0yZ2MJ8ovrovmK0joGjtbDpHxG8KxXOJ8m7VC6rWk00OjP/AAQtXk9abW7ozxdGnXJDXeLdffgsVtMUtUJbF8Jt7NF4iIsxYfieBrxR7Q4bHAEetUtrySs7+qDGfunDgahXqKUZyjwzjinyYm05EPH9OVrtzgWniKqqlyetURqI3d7Dnew19S6Wi0R9XYudyt0xOYNvW1QYcpI3c7H1OBU6DLC0NpXMd3tpXgQugPaDgQCN+KgT3HZ36YWeDc39tFL8RXL6oHOnJcMzsOXJ+tCO9r6eot96nQ5ZwHrNkb4A+wr1nyPsztGez8LvMCoM2Q7fqTOH4mg+sU9i7n00vj+fcf8Aqi2iymsrv7oH4muHrpRTYbzheaNljJ3PHxWPmyKmHVkjd31b7ioM2Stpb/bDt7XNPtNfUnRpfEhrmuUdHa4HQQe7FfVyyS67RHpikHcCfYvM3jOzDlZW7s9w9VU/B5+mRzrY5R1uDrN7x7UXNbmv20cvC3lnEGWMEEh1QXtBGIRFQ69mSVikQ/51aPtn8U/nVo+2fxUBFv0R8GbU/JP/AJ1aPtn8U/nVo+2fxUBE0R8DU/JP/nVo+2fxT+dWj7Z/FQETRHwNT8k/+dWj7Z/FP51aPtn8VARNEfA1PyT/AOdWj7Z/FP51aPtn8VARNEfA1PyT/wCdWj7Z/FXN25ZyMoJm549JvRdw0H1LLooyphJYaOqcl7nUbvvuCfqPGd6Lui7gdPgrBcdVpYMoLRDg2Qlvou6Q9eI8Csk/Rf2sujd5OnIslYctmnCWMt+8w5w4HEcSr6xXzBN1JWk7Cc08Disk6Zx5RapxfDJ6IirJBERAEREAQ4oiA+RWdhe0lja5wNc0bRuResHWb3j2or6nsRZxpEReuYgiIgCIiAIitrDk3aJhUMzRqLzm17hp9SjKSju2dSb4KlFdWrJW0xiuaH/gOceGkqmc0g0IIOwiiRnGXDDTXJ8RWF33JPP1IzT0ndEcTp8FOlyRtLRWjHbg7H1gLjtgnhs6oyfsUKL9zwOjNHtLSNRBHtXvYbtlmNI43O30oB3uOCk5JLJHBFXxaA5H2mn1O7O/2oqi2WGSE0kY5p3jA9x0FRjZCXDOuLXKPSyXrNF1JXgbK1H6Tgrmy5aTN67WPHiw8Rh6lQWWyPlNI2OcdwrxOpXLMkLSRWjBuLsfUFCxVf14JRc/YvbLlnC7rtezwzh6sfUrazX3Z5OrKzuJzTwdRc6vC6ZoD84wgekOk3iMFEiic80a0uOwAuPAKl+lrksxZPqyXJ18bdSLn1gyatY6TPmv8eafENUm0y3jZRVxLm7aCQDvwqFmfp1nEZJlnUfujcIsNZ8s5tDo2OO6rTwqVprsvGWUAus74xtLh+00KhOicOSUbFLgt4Os3vHtRIOs3vHtRdq4JM40iIvXMIREQBERASbvthhfnhrXEaM4VAO0CulXPPO0bI/0n4rOooSrhJ5aJKTXBouedo2R/pPxX5dlfMcS2Ine2vvWfRR6Ffg71JeTRc87Rsj/AEn4pzztGyP9J+KzqJ0K/A6kvJoX5XznS2I97a+9fRllPsj/AEn4rOonQr8DqS8mi552jZH+k/FfHZYznAtjI/Cfis8idCvwOpLyaFuWE4wDYwNzSPevvPO0bI/0n4rOonQr8DqS8mi55WjZH+k/FflmV8w0NiHc2nvWfROhX4HUl5NFzztGyP8ASfinPO0bI/0n4rOonQr8DqS8mgblfMDUMiB25v8Auv1zztGyP9J+KzqJ0K/BzXLyau7Mrp3zRNIZR0jGnA6HOAOveioLl+kQfmxfvaiqsrjHhFsJN8k7mlbezv4t8yc0rb2d/FvmVHz3vDtUnBnlTnveHapODPKr+/4K8RLzmlbezv4t8yc0rb2d/FvmVHz3vDtUnBnlTnveHapODPKnf8DES85pW3s7+LfMnNK29nfxb5lR897w7VJwZ5U573h2qTgzyp3/AAMRLzmlbezv4t8yc0rb2d/FvmVHz3vDtUnBnlTnveHapODPKnf8DES85pW3s7+LfMnNK29nfxb5lR897w7VJwZ5U573h2qTgzyp3/AxEvOaVt7O/i3zJzStvZ38W+ZUfPe8O1ScGeVOe94dqk4M8qd/wMRLzmlbezv4t8yc0rb2d/FvmVHz3vDtUnBnlTnveHapODPKnf8AAxEvOaVt7O/i3zJzStvZ38W+ZUfPe8O1ScGeVOe94dqk4M8qd/wMRLzmlbezv4t8yc0rb2d/FvmVHz3vDtUnBnlTnveHapODPKnf8DES85pW3s7+LfMnNK29nfxb5lR897w7VJwZ5U573h2qTgzyp3/AxEvOaVt7O/i3zJzStvZ38W+ZUfPe8O1ScGeVOe94dqk4M8qd/wADES85pW3s7+LfMnNK29nfxb5lR897w7VJwZ5U573h2qTgzyp3/AxE0115LWtk8TnQODWyRuJq3AB4JOnYipblyytz7RA11qkLXTRNcKNxa6RoI6usEoqbM+5ZBL2MmrSzXBNJC6duZyTes4yMGacMHAmoOIwprVWtlcf/AEa2/mt/8CtnJpbEIrJnbpuaS08pyZYOTALs94jHSNBQuwrXaQpsWSNpeHFoicGirqTxHNG00fgMCqTlDmlteiSCRtIqAfWeK1mQg+YvH/tj+2Vcm5RWUdWGVgyVtBa5w5IhjXPdmzxvIa0VJo1xOrYotz3JNayWwhrnAVLS9rTTAVo4jCpCgQyFhzm4GjhXc5pYfU4jxWr+S76afyJP3RpNyjFsLDZlZY80kVBpraQ4eBGBU+6bimtYdyIa7NFXAyNaWjaQ4jDeqxowW0+TP+pav+2d+5q7ZJxi2hFZZjpG0JFQaawag9xGle922B9okbFGKvdWgJpoBOnwUVugLT5G2kWQPtjhg10cDcK4yuDpCN4jY7iuzbS2OJZZmVJu+wvneI483Pdg0OcGZx2AuIFVaZb3d/D2yUDqPIlYRoLZMTwdnDwUXJj6XZ/zWe1NWY6kMb4I953c+zSGOXNDxpAcH010OaSAV7G5JRAyc5jYn1zSZGAuzSWkBpOcTUHUr6/Lva622qeckWdktDTB0r81pEUe8jSdQWdve832mTPdQAANYxuDY2DANaNntUYycksfc60kQlJtlgfCI3PFBKzlGb2kluOw4aNhC/Ngsjp5GRN6z3NYN2caVW2yoey2WJz4h9DndCKY1hoGtcNdOrwJXZTw0gllGCRF+X6CpkS5smTssjGvc6GFj+oZpRFnja0YuI30pvUW97rksknJygB1A7BweC12ggtNKGi1Pyl3Y4vitcYzrLJDE1jm6GZraBh9EaxvJGpY6e0Ofm5xrmNDG7mtrQesqMXnc69jyXrZbOZHBoLQToznNYP1OICn3fdbZbNapi4gwcjQClHcq8sNe5VEp6J7ipHDSS5FWxjxG5kYkNKMM8Qca4Cgz6mqprwsElnkMczHMeNLXCmnWNo3haz5Xx/9ifyo/a9Mt7Xy1huyST+sY5QSdLmMLGhzu+lR3neoKT2+STSM1k/9Ls358P8AmNRMn/pdm/Ph/wAxqKu7lEoEBbK4/wDo1t/Nb/4FjVs7lLBddphMsQlleHsaZGgkDktNT0T0TgVO3hfmiMTGLXZCf0Lx/wC2P7ZVkntoSNhIwNRhhgRpG9a/Id0bIbZyksTDNCY2Bzw0l1JBiK1AqW4pb9H88iPJj1rvku+mn8iT90ayk0RYS00qNhDh4EGhWq+TaSOK0OllkjjZybo+k4NJc4sOA0kUBxS36GI8lO3Ka10/rv8A/wA/BarIG9pp3WlssheBZ3EA0wNWiuAWFtNnMZzSWk7WODx4ELWfJ3LHEZ3yyxxh8RjbnPAJcSDorWmGneo2xjoeEdi3kxrdC11uhs8Vls1nmklY8tNpcI2B9TNg3Oq4UIY0DuO9Ut2XSHzNZLJExgLc9xlbTN15pB6RoCMNoXrldaeVtcr6tLSehmuDhmN6LcRowGjUpy7pJfc4tkX+VjWWmwWa0xOc/kTyD3PAa4jAAuAJGkD9azeTP0uz/ms9qusibXG6G12WeRsccrAWucQKSDCorp+qf8O9VtwWbkrZFnviDWPa5z+UaW5oOkGuPdpUI9qlE692mbK9hFeUs9idmx2iJ73QP0B4IBc12/broAdRXN7VZnxPdHI0te00c06QVd5XyUtsk8MjSHPD2OjeCQQ1uw1BqNatrZbbPesIdK9kFtjFM53RZKBoq6n+4x0hchmCXj/DD3KvItrY3y2qQkMs8ZoWjOIkm+aZQVxPScfXqV3kU6yF8tmbLK7+IYWUkja0VAJqCHnpUJ4KotsTYLuEbZInSPm5SYMka4hrRmsbgelia4VpUqhu62Ogljlb1mOa4aq0OI7iKjxXXHWm/wCbf9GcYPO0QOje5jxRzSWu72mhXmtVl9Z4n2h1ogljeyQAuaHtJa8ANOFcQaA4Vxqs5d7miWMvpmCRhdUVGaHDOqNYpVWRlqjki1hmqyIyx/hgbNaRyljkqCHdLk87SQNbNrfEb4WVd0su63ZrQJYehKxriSHRur0XEYkVBFdYoV9vDJSkrsy0WU2cklsvLMAawmvSZXOzgNQB+EbLG92Wu0B0deTjjjhYSKFzYwekRqqS7DZRcWM5R32NLc9+QOsVueLDA1rBZy5gL6SZ0uaM7GvR0iixd/3hHPjHZ44AGuBEZJDt5zl5QW2RjJI2uIZLmiRuHSzDnNrhUUOOC87NZ+VcGVaM7CrnBgA11JNApJYeTjeTo/yjusZvJjbQyYdGLPeyRobmEuGLSwnDEmhBWd+UWwyQWoNdTkcxos2b1RC0ABrd417Sa6wpfypyxz2oTwyxSRmNjCWyNcc4F9ejWtKEY0ov1dN7QW6x/wAFbJBFJFjZp3aAPQe7UNA3imsBQjskyT3ZmMn/AKXZvz4f8xqKTdtiMNsswLo3fPw0Mb2yA0lbracPGhRQt9jsCnREV5WEREAREQBERAEREAREQBERAEREAREQHyi+oiAIiIAiIgJ+T/0uzfnw/wCY1Eyf+l2b8+H/ADGoqLuUWQP/2Q==">
            <a:hlinkClick r:id="rId6"/>
          </p:cNvPr>
          <p:cNvSpPr>
            <a:spLocks noChangeAspect="1" noChangeArrowheads="1"/>
          </p:cNvSpPr>
          <p:nvPr/>
        </p:nvSpPr>
        <p:spPr bwMode="auto">
          <a:xfrm>
            <a:off x="273050" y="-1477963"/>
            <a:ext cx="2695575" cy="34004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2" name="Picture 12" descr="IthakaSRlogo">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553200" y="2482083"/>
            <a:ext cx="1638300" cy="20687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8102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7333" t="26754" r="29214" b="32300"/>
          <a:stretch/>
        </p:blipFill>
        <p:spPr bwMode="auto">
          <a:xfrm>
            <a:off x="457200" y="228600"/>
            <a:ext cx="8077200" cy="585102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4" name="TextBox 3"/>
          <p:cNvSpPr txBox="1"/>
          <p:nvPr/>
        </p:nvSpPr>
        <p:spPr>
          <a:xfrm>
            <a:off x="762000" y="6225614"/>
            <a:ext cx="7239000" cy="461665"/>
          </a:xfrm>
          <a:prstGeom prst="rect">
            <a:avLst/>
          </a:prstGeom>
          <a:solidFill>
            <a:schemeClr val="bg1">
              <a:lumMod val="50000"/>
            </a:schemeClr>
          </a:solidFill>
          <a:ln>
            <a:solidFill>
              <a:schemeClr val="tx1">
                <a:lumMod val="85000"/>
                <a:lumOff val="15000"/>
              </a:schemeClr>
            </a:solidFill>
          </a:ln>
          <a:effectLst>
            <a:glow rad="63500">
              <a:schemeClr val="accent2">
                <a:satMod val="175000"/>
                <a:alpha val="40000"/>
              </a:schemeClr>
            </a:glow>
          </a:effectLst>
        </p:spPr>
        <p:txBody>
          <a:bodyPr wrap="square" rtlCol="0">
            <a:spAutoFit/>
          </a:bodyPr>
          <a:lstStyle/>
          <a:p>
            <a:pPr algn="ctr"/>
            <a:r>
              <a:rPr lang="en-US" sz="1200" dirty="0">
                <a:solidFill>
                  <a:schemeClr val="bg2"/>
                </a:solidFill>
              </a:rPr>
              <a:t>Roger C. </a:t>
            </a:r>
            <a:r>
              <a:rPr lang="en-US" sz="1200" dirty="0" err="1" smtClean="0">
                <a:solidFill>
                  <a:schemeClr val="bg2"/>
                </a:solidFill>
              </a:rPr>
              <a:t>Schonfeld</a:t>
            </a:r>
            <a:r>
              <a:rPr lang="en-US" sz="1200" dirty="0" smtClean="0">
                <a:solidFill>
                  <a:schemeClr val="bg2"/>
                </a:solidFill>
              </a:rPr>
              <a:t>.  Stop </a:t>
            </a:r>
            <a:r>
              <a:rPr lang="en-US" sz="1200" dirty="0">
                <a:solidFill>
                  <a:schemeClr val="bg2"/>
                </a:solidFill>
              </a:rPr>
              <a:t>the presses: is the monograph headed toward an e-only future</a:t>
            </a:r>
            <a:r>
              <a:rPr lang="en-US" sz="1200" dirty="0" smtClean="0">
                <a:solidFill>
                  <a:schemeClr val="bg2"/>
                </a:solidFill>
              </a:rPr>
              <a:t>?  </a:t>
            </a:r>
            <a:r>
              <a:rPr lang="en-US" sz="1200" dirty="0" err="1" smtClean="0">
                <a:solidFill>
                  <a:schemeClr val="bg2"/>
                </a:solidFill>
              </a:rPr>
              <a:t>Ithaka</a:t>
            </a:r>
            <a:r>
              <a:rPr lang="en-US" sz="1200" dirty="0" smtClean="0">
                <a:solidFill>
                  <a:schemeClr val="bg2"/>
                </a:solidFill>
              </a:rPr>
              <a:t> </a:t>
            </a:r>
            <a:r>
              <a:rPr lang="en-US" sz="1200" dirty="0">
                <a:solidFill>
                  <a:schemeClr val="bg2"/>
                </a:solidFill>
              </a:rPr>
              <a:t>S+R, </a:t>
            </a:r>
            <a:r>
              <a:rPr lang="en-US" sz="1200" dirty="0" smtClean="0">
                <a:solidFill>
                  <a:schemeClr val="bg2"/>
                </a:solidFill>
              </a:rPr>
              <a:t>2013, p. 6</a:t>
            </a:r>
            <a:endParaRPr lang="en-US" sz="1200" dirty="0">
              <a:solidFill>
                <a:schemeClr val="bg2"/>
              </a:solidFill>
            </a:endParaRPr>
          </a:p>
          <a:p>
            <a:pPr algn="ctr"/>
            <a:r>
              <a:rPr lang="en-US" sz="1200" dirty="0">
                <a:solidFill>
                  <a:schemeClr val="bg2"/>
                </a:solidFill>
              </a:rPr>
              <a:t>http://</a:t>
            </a:r>
            <a:r>
              <a:rPr lang="en-US" sz="1200" dirty="0" smtClean="0">
                <a:solidFill>
                  <a:schemeClr val="bg2"/>
                </a:solidFill>
              </a:rPr>
              <a:t>www.sr.ithaka.org/blog-individual/stop-presses-monograph-headed-toward-e-only-future</a:t>
            </a:r>
            <a:endParaRPr lang="en-US" sz="1200" dirty="0">
              <a:solidFill>
                <a:schemeClr val="bg2"/>
              </a:solidFill>
            </a:endParaRPr>
          </a:p>
        </p:txBody>
      </p:sp>
    </p:spTree>
    <p:extLst>
      <p:ext uri="{BB962C8B-B14F-4D97-AF65-F5344CB8AC3E}">
        <p14:creationId xmlns="" xmlns:p14="http://schemas.microsoft.com/office/powerpoint/2010/main" val="3160447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Plane trip to Australia</a:t>
            </a:r>
            <a:endParaRPr lang="en-US" dirty="0"/>
          </a:p>
        </p:txBody>
      </p:sp>
      <p:sp>
        <p:nvSpPr>
          <p:cNvPr id="7" name="Text Placeholder 6"/>
          <p:cNvSpPr>
            <a:spLocks noGrp="1"/>
          </p:cNvSpPr>
          <p:nvPr>
            <p:ph type="body" sz="half" idx="3"/>
          </p:nvPr>
        </p:nvSpPr>
        <p:spPr/>
        <p:txBody>
          <a:bodyPr/>
          <a:lstStyle/>
          <a:p>
            <a:r>
              <a:rPr lang="en-US" dirty="0" smtClean="0"/>
              <a:t>10 days in Australia</a:t>
            </a:r>
            <a:endParaRPr lang="en-US" dirty="0"/>
          </a:p>
        </p:txBody>
      </p:sp>
      <p:sp>
        <p:nvSpPr>
          <p:cNvPr id="6" name="Content Placeholder 5"/>
          <p:cNvSpPr>
            <a:spLocks noGrp="1"/>
          </p:cNvSpPr>
          <p:nvPr>
            <p:ph sz="quarter" idx="2"/>
          </p:nvPr>
        </p:nvSpPr>
        <p:spPr/>
        <p:txBody>
          <a:bodyPr/>
          <a:lstStyle/>
          <a:p>
            <a:endParaRPr lang="en-US" dirty="0"/>
          </a:p>
          <a:p>
            <a:endParaRPr lang="en-US" dirty="0"/>
          </a:p>
        </p:txBody>
      </p:sp>
      <p:sp>
        <p:nvSpPr>
          <p:cNvPr id="2" name="Title 1"/>
          <p:cNvSpPr>
            <a:spLocks noGrp="1"/>
          </p:cNvSpPr>
          <p:nvPr>
            <p:ph type="title"/>
          </p:nvPr>
        </p:nvSpPr>
        <p:spPr/>
        <p:txBody>
          <a:bodyPr/>
          <a:lstStyle/>
          <a:p>
            <a:r>
              <a:rPr lang="en-US" dirty="0" smtClean="0"/>
              <a:t>Personal Options</a:t>
            </a:r>
            <a:endParaRPr lang="en-US" dirty="0"/>
          </a:p>
        </p:txBody>
      </p:sp>
      <p:sp>
        <p:nvSpPr>
          <p:cNvPr id="9" name="AutoShape 2" descr="data:image/jpeg;base64,/9j/4AAQSkZJRgABAQAAAQABAAD/2wCEAAkGBxQSEhQUEhQUFhQXGBcXGRgXFBgXFRcYFhUWFxcZFBQdHyggGBwlHBQUITIhJSkrLi4uGB8zODQsNygtLisBCgoKDg0OGxAQGiwcHxwsLCwsLCwsLCwrLCwsLCwsLCwsLCwsLCwsLCwsLCwsLCwsLjcsKywsKywsLCs3LCsrK//AABEIAMIBAwMBIgACEQEDEQH/xAAcAAEAAgMBAQEAAAAAAAAAAAAABQYBAgQDBwj/xABDEAABAgMDBgwDBgUEAwAAAAABAAIDBBEFITESQVFhcZEGExQiMlKBkqGxwdFCcvAzU2KCouEHI0PS8RWDssIkY5P/xAAYAQEAAwEAAAAAAAAAAAAAAAAAAQIDBP/EACIRAQEAAgEEAgMBAAAAAAAAAAABAhEhAxITMRRhIkFRBP/aAAwDAQACEQMRAD8A+4oiICIiAiIgIiICIiAiIgIiICIiAiIgIiICIiAiIgIiICIiAiIgIiICIiAiIgIiICIiAiIgIiICIvGZmmQxV7mtGs0QeyxVVK0eGYBIgtyvxOw7AuaxeEcR0Zgiuq1xycAKE4HfRZ+Sb0t23S7osBZWiotHxACBpNBuJ9Fuou2o2TkUxqTup7qLdDvMw3Kya3r0qqHbNsf+Q6+66m4KRlOEDgwjpXXHONulZzq88rdq2IueQmhFhte01BH+V0LVUREQEREBERAREQEREBERAREQEREBERAREQFgrDnACpNAqXwh4V1yocubqGr9OpnuqZZTH2mY2+kvbfCVkEljefE0fC35j6Kh2naUSMavcSfAA9UaFHRZymJz1Py4Hd0uwqNh2hSIYTsQadhqR4gjtC58s7k3mExTLblqZihuOC4GzBcx2lpodmb61I2JWhTGIyr7PYU9x0CG/ORQ/MLj4hd6ov8ADq0r3wScee3ycPJXpdWN3GFFW+EsX+ZDGgE7z+ysipnCKLWbDdDWj1Vc/SZ7VfhxO0fDYMwyj2mg8iottrFsFxrfcAdq4OGM7lTUQdUhvdABUTacY0hQxiedvNB5V7Vz301nt9d/hxPOMLIIqKkjVd5XK7qs8BbP4qA2uNBvpU+isy36e+3lnn7EXhNzTYbS5xu8TqCi5G3g52S+jam45thV7ZFU2iwFlSCIiAiIgIiICIiAiIgIiICIiAuednGQmF8Rwa0Z/QaStpuPkMc+hOSCaDE00VXy63rdiTDquuYOizMNZ0nWqZ59q2OO3Zwh4SPmKtZVsLRndrd7KvzEWjSRiFzxZkNvGGn0WjpgdMXtNx9Vy5bvtvjqIy1o5LBFZ8JvGaoxB1ehUfbJq2FMMJoKNcc9DQscdhDa62ld0UcVFyT9lFuGgOOB9O1ctnwqOiysTouBya6CfQkd5ymCRs2ZDntdgIraHU9ubweF1m669V2yHOaHwj9pDOWNrSA7fVp/OVZIzgaOGDgCNytPamTrse0TAjQ4g+FwrszjdVfaYUQOAIvBAI2FfAS7Mvq/8O7V46VDSedCOQflpVp8x2LbBlVqXzudj5U/F/CT+ltF9EXx2Zn6GfjV6IiU2kkBT1PRFCm5kxZhxF5c8ntc4+6lODkpym0QBe2GfBgoN5CgLDic90Q4Q2uf2i5viQvpn8ErJq18w4dJxpsFw8ansWGt3TWcTb6vKQchrW6B4515WnaTIDMp52DOdi5rbtpksyrr3HBvqdAXy62redGcXOdU/Vw0BdFuuGUiXti33RnVJoBgMwGrWueWncpVnld+vyXVLxDjUrKxZ9I4PW/hDim7BrtGo6tatQK+SykequfBy2aUhxDdg1x8irY5/qosWhEqi1VEREBERAREQEREBERAWkV+SCaE0BNAKm7QM62URbtttlxS50Q4N9XaAot0SbUvhFwhfMEtFWwx8Oc63eyrkWO2uS7Ou+0pnKc57+kTU3Y9ii5qCSKtwx/wuW3ftvOPTkmWmEb6mGcR7a1zNiiE6++G/PjjnXZDjjoPvbp0LkmZfi+ab4TsD1daJbTUvltMI572O9Ao2OXPYIlP50E0cOsKU3ObXxXZLEj+U834w3elfJZmLnCNT8EVurT671HpLnnyA6FMtva4DK1828nawk7QFMyjasLbjkkkfKbx5lR0tB6cHEHnMObGop2n9epdli80ZJzcw7Bezwu2hCx5R20OIU//AA7tXiJsNJ5sUZFPxfD43dqr9oMpXUo0RHMc17bi0hw7Ct8awr9GvmqAktdQAncF8CtiYIs+ORjFiQ23aKl7qbl9nmbWESzokcHGA92w5BqN6+A8IZsMlpVh+N8V5/KGNFd5Vs+SI2ThkSpp0o0RsNusC8+JG5ferNmYdlyMNppl5Ao3PhidWftXyGTlxDjS4dTIl4fGuH43XgH8zhuW1u8I3x3lzjUnwGYUWePva+XrSWtzhA6M9znOqT9blDCZqfVRPH1XTLivqrbUS0u6/SpOUBrdedOYe5XBJwajQPEqZl4dwFKDEfuq2pdkvcObec5+tinZIZQquGSl9N2cDPqroqpaWhuqKCmkHAfX1RUqVkse0MGPOw+hUyFVMmmpS9iWm2M0hrg4sNDQ12H99S06ee+KrlP2lEWAsrZUREQEREBERARFglB5x2ktIBLSRcRQka718xteCWRHAv4y+9wz7VZLf4QVrDhVAwLsCdTdWtVGbmQ3aufqZS3Ua4TSLnn30OPoudsUt2aP2XTFjdcAjV5rwfBrUsNQcdKqliJDD723O0LnbEyaseKs8tmrUti2+64hbiKHXRBQ6aXduhNJ245mTuArzcWO6pzX6FvAiE1yhzhzXjrN6wH14r1IMOoIyoZzaFh8HBzTXqnSOqVSrR4Q4eSQ0XlnOYdLDcR2V3HUt45pEbEHRiXHUcWnVfTv6l7sbUAjEVLdR+JpXnDhBzXMzHnM1HONoPnqTa2nVNtygHavH6qoGbzqdk3l8Mg4+oND439qr1puoStcLwwzmqudiWtlWPNw63sGR2RSGjxqvntrw+NmpKDmEJpOxz3vd+kLeUtQw4UxDr9pxYA0lsQOWxryuZifcwWQWfO5jWD/ALq+V4RJyzFn68a77yI5w1MZVjRsrlblCti1Wzogy3AYNAYNYaCK9pqe1eMqK0Ua1C81IQBWmKnZGXwJ20XBIy+/yVqsyzc+Aza/rSg2s+ULrz+1NqskpKXChBpTH0C2krPJAo0AVvv0Ux0qYiPhS7S95DRpPkPZZ3JMjMtI9amwepxXla9vQZYUJyn5mNpldvVCrVocKIsclks0sYbss9M/KPh89i54NlwpdvGzLwwHO485x1Z3FUq0j1iT8xNmjuazMxtafmPxKw8HZF0KK0McOMIrk1xbnyhoVCtDhxeYcozIZhluHPOwfD4rSyJyK2I2MxxywcoOJrXbpCtIm/x+gWa1so6wrUbMwmxBccHN6rs4UiuqMBERSCIiAiIgFc09NCGwuIJ0AYk6F0lQtvzbgMhtKkXkitNnuqZ5ds2mTdVWfmDEc5xAFc1KAKFm2DOPrapeYe/Dmu3E+6jYszTpMNNV/guLbpkRcSVr0XVXK+ERU3tI8VKlsJ55rqO180+KPl3jEBw8VeZI7UUyODc8D5qL1iQcrOCD9XFe75UHCrTo+vReAk3sPNO3R3VbaNVzsqy41cNBxA1aQnF5N7ecw4j2GYhdQig3RBk7cDsKOgFt7bxnBz9qi1Mc+T8QNQfqu0JFhUvGNajbS8bCF0NAvIrTO04hbcXmrdm/ZUq8c8KjYlcz76aDSh9D2KG4Qy15voph8G4it45w2jEfWlcduw6wg8X6VphZtn1JwpUGVDozBU1JA3kBSFpxwyHFiA/bRokUfKx2RCG81/wuCSjUjgkdEOd3RX0CzwgicXxUECuQxoP5RQ/qL9y2ZRHWdn7PVStlStSLjeuWzoReaAK+cGrFLiABtP1gotHpY9l4VF92a680vKutm2Vk3v3V0Z9S0fxEmzLiuFc2dx1NbnVcnLUmJ45EMGHB0DpO+dwzahcsrltaRM2zwrZCrDlwIkTA06DTrOc6h4KCbIxY546aic0X1ecljflGAXFMWlLSfMYBHjj4WnmNP4n4dgULFZNT7gYpdk5mgUht2Nw7cVEiyXtDhhCg8ySYHuw41w5g+RuLtpVYdDjzMQviue9+k301AfCNWCuNk8C8C4V2q1SVgsZS4KdyI5qgWXwYeaGlLs+bsHurfZdgZAAPkpuLHgwem9jdRN/Y3FczrbDvsYUSJrLchu91/gq3PaZil7BPJ31+F1zh5HsVzBXymPaMb44kCCNFQ9/j7L6Nwfj8ZLwnA15oFdNLq6sMFt0ct8KdTHXKRREW7MREQEREGCq9bE4OMIyQaXGt1+pWEqp2rDq99Km84Aeqw691i06U5csw1jxQscNhyhuIPkol9nX809gIr3bj4KQoR1h+T+0rBj6adoI8x6rjdPpCzEgfiA/MMk9laeS5xLub0S5urEbirK2cAuu2Aim6q0cWuxbub6tom6lAcY7BzWu2XHcVkBuktOhwoN+HipSLLNOBbsJovLku3wI3Ke41EfFlq4i7eFz8mLeje3Rm7NCleT5OBp+nwN3gvQQdI7cD7FJkr2oKNDBBIuIzHH915OLaDKF9MNOxTc3KNc05ju8cFFx5J4INzhSmv91aWU05MnE0wNQNi55qEHNc0AgOBIr4jeuxwdTNXt8V5thudStOacoAeI3KZdVNx3FEs9gEc5QuDSSDowPgouceYkYnaOyo9aqwWjD4qNMEdUEbCS7yaVtwR4PcaTEdRsNgq5zjQU1ldHd+2GuEtwQsAxCKggaclWqet5kCsGVHGxcCcWNOsjpHUuSYnHxmcXA/kywuLzc6JqGcDULyvaTswsFIQEJueI8fzD8jPh2nwWWWe0zBFx5cNdxs7Ec+IbwwXvOgBvwjcFl8GamxkMHEQcMlnScPxv8AQXKdlpGBCNaF7zeXPN5K9YtouwbRuq4Hdj4HtVO5ftR9l8DIMEAvpUacVLtmYEO5gLyOo3KptIuHaoyNlGmVXtAHjEIH6VoZVzsck/MXxf0tAaEttNSO2NbxwbxbdRPGPH+2z1K53xIsTHj3jWRAh/3b0ZLOF2W8amNhwh7rcWew9JmUf/ZFc47gCo4S5W0Z8ctCP4f5kTtqTU9iGJDdi+ZjHQAWt3XBSUOA1uDYbf8AbcfEkLYzVP6oHyiGPMlTscMBhH2coBre70AX0DgbFJg5LgGvBNWjogHDJz/uqWZlv3jjtiAf8QrJwKjjjHtBxbW9znYEDE7Vp0r+SnUnC4IiLrc4iIgIiIMFUq1Dz3VoLz0m5XiFdSqdajgXuDQW35mk+hXP/o9Nel7R4jHrQ9zx6rflB0t7zwteTuP9SL2Mp6LHIXdaY7wHqFyt9sujn8PfPqxeLnDQzeP7Fu6QPWj9sankStDZx0v7Y7/ZODbUxBq73+EEUat7fVy2/wBN1u/+rygs3b33+6jgbsij6NfJemQDh5UXl/pw173+69GSVM53u/uTg2Olq6fD/K5I8pTT2BSPJtZ3u/uWpltZ3n3UG0BGlTXXuK5nQy04Xqzcl2rR0DNjW6ms4JtbvfPbZsV0WMQBQODBWlTRpfgM9zqdisMpY9WNa4UhtvbDF4r1ohHTdsuGtXq2LMZDEPIaBUFp2ihr5qGiwjp3XLTO3HhnjZeXGyBk33A4A4EDVoGyi8nxG537rt5XVyUZ212rUwPwhZ7WcAmIeYE7z6UWeVgCgY8jRkOp5UXdxWry90MHV4D3UyiN5W8dGC8bGNb45XovGLGjn+lviNHhklSxl9Q3NWDKjqt7oVu6IQpbMnMxv53nyICxySYPxQx+UnzKmDKDqM7oWOSN6je6FPfDSHFlx/vGDZDZ50XtDsyN987soPIKQ5G3qM7qcgb1G+IU96NOQWXEzxX94q38BTkF8Nxyj0muN5zAiuOg71XBIN6o7HFT3BJmTHwpVpGJOg3aMFfp5/lFc5wuqIi7HOIiICIiDDlXYkI1PNdicxVjWKLPqdPvWxy7VbLD1Xd0+y0LD1Hd0+ytCxRZfGn9W8tVcsd1Hd1y1MF+aG/ulWqiUU/Hn9PJVUMrF+7duQSEc/0jvYPMq10SifHxPJVXFlRj8AG1w9Kr1bY8X8Pe/ZWOiUU+DBHkqvmxovWZvPstHWHGzPh9uUrGlFPgwO+oGHwfJ6cTsa0eZr5LsgWJCaQaFxBBBc4m8Z6YeCk1iitOnjPURcrUFwkfQsBuF+y+mfs8VBvOseCvBatDLtPwt3BZ9Tod93tbHPU0o1dYWpI1K9iXZ1W90JyZnUb3QqfF+1vKobaaltQavBXnkrOo3uhOSQ+ozuj2T432eVRg0avBYyRqV65KzqN7oTkjOozuhPjfZ5fpRKDUsXale+Rw+ozuj2WORQ/u2d0eyfG+zyqIWj6olBqV7MjD+7Z3QsGQhfds7oT432eVR8lSvBqHWNXQ0nyHqrJyGH92zuhbwpdjb2tA2ABWx6GrvaMupuaeqIi6WQiIgIiICIiAiIgIiICIiAiIgIiICIiAiIgIiICIiAiIgIiICIiAiIgIiICIiAiIgIiICIiAiIgIiICIiAiIgIiICIiAiIgIiICIiAiIgIiICIiAiIgIiICIiAiIgIiICIiAiIgIiICIiAiIgIiICIiAiIgIiICIiAiIgIiICIiAiIg//9k=">
            <a:hlinkClick r:id="rId3"/>
          </p:cNvPr>
          <p:cNvSpPr>
            <a:spLocks noChangeAspect="1" noChangeArrowheads="1"/>
          </p:cNvSpPr>
          <p:nvPr/>
        </p:nvSpPr>
        <p:spPr bwMode="auto">
          <a:xfrm>
            <a:off x="120650" y="-2560638"/>
            <a:ext cx="7115175" cy="53340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data:image/jpeg;base64,/9j/4AAQSkZJRgABAQAAAQABAAD/2wCEAAkGBxQSEhQUEhQUFhQXGBcXGRgXFBgXFRcYFhUWFxcZFBQdHyggGBwlHBQUITIhJSkrLi4uGB8zODQsNygtLisBCgoKDg0OGxAQGiwcHxwsLCwsLCwsLCwrLCwsLCwsLCwsLCwsLCwsLCwsLCwsLCwsLjcsKywsKywsLCs3LCsrK//AABEIAMIBAwMBIgACEQEDEQH/xAAcAAEAAgMBAQEAAAAAAAAAAAAABQYBAgQDBwj/xABDEAABAgMDBgwDBgUEAwAAAAABAAIDBBEFITESQVFhcZEGExQiMlKBkqGxwdFCcvAzU2KCouEHI0PS8RWDssIkY5P/xAAYAQEAAwEAAAAAAAAAAAAAAAAAAQIDBP/EACIRAQEAAgEEAgMBAAAAAAAAAAABAhEhAxITMRRhIkFRBP/aAAwDAQACEQMRAD8A+4oiICIiAiIgIiICIiAiIgIiICIiAiIgIiICIiAiIgIiICIiAiIgIiICIiAiIgIiICIiAiIgIiICIvGZmmQxV7mtGs0QeyxVVK0eGYBIgtyvxOw7AuaxeEcR0Zgiuq1xycAKE4HfRZ+Sb0t23S7osBZWiotHxACBpNBuJ9Fuou2o2TkUxqTup7qLdDvMw3Kya3r0qqHbNsf+Q6+66m4KRlOEDgwjpXXHONulZzq88rdq2IueQmhFhte01BH+V0LVUREQEREBERAREQEREBERAREQEREBERAREQFgrDnACpNAqXwh4V1yocubqGr9OpnuqZZTH2mY2+kvbfCVkEljefE0fC35j6Kh2naUSMavcSfAA9UaFHRZymJz1Py4Hd0uwqNh2hSIYTsQadhqR4gjtC58s7k3mExTLblqZihuOC4GzBcx2lpodmb61I2JWhTGIyr7PYU9x0CG/ORQ/MLj4hd6ov8ADq0r3wScee3ycPJXpdWN3GFFW+EsX+ZDGgE7z+ysipnCKLWbDdDWj1Vc/SZ7VfhxO0fDYMwyj2mg8iottrFsFxrfcAdq4OGM7lTUQdUhvdABUTacY0hQxiedvNB5V7Vz301nt9d/hxPOMLIIqKkjVd5XK7qs8BbP4qA2uNBvpU+isy36e+3lnn7EXhNzTYbS5xu8TqCi5G3g52S+jam45thV7ZFU2iwFlSCIiAiIgIiICIiAiIgIiICIiAuednGQmF8Rwa0Z/QaStpuPkMc+hOSCaDE00VXy63rdiTDquuYOizMNZ0nWqZ59q2OO3Zwh4SPmKtZVsLRndrd7KvzEWjSRiFzxZkNvGGn0WjpgdMXtNx9Vy5bvtvjqIy1o5LBFZ8JvGaoxB1ehUfbJq2FMMJoKNcc9DQscdhDa62ld0UcVFyT9lFuGgOOB9O1ctnwqOiysTouBya6CfQkd5ymCRs2ZDntdgIraHU9ubweF1m669V2yHOaHwj9pDOWNrSA7fVp/OVZIzgaOGDgCNytPamTrse0TAjQ4g+FwrszjdVfaYUQOAIvBAI2FfAS7Mvq/8O7V46VDSedCOQflpVp8x2LbBlVqXzudj5U/F/CT+ltF9EXx2Zn6GfjV6IiU2kkBT1PRFCm5kxZhxF5c8ntc4+6lODkpym0QBe2GfBgoN5CgLDic90Q4Q2uf2i5viQvpn8ErJq18w4dJxpsFw8ansWGt3TWcTb6vKQchrW6B4515WnaTIDMp52DOdi5rbtpksyrr3HBvqdAXy62redGcXOdU/Vw0BdFuuGUiXti33RnVJoBgMwGrWueWncpVnld+vyXVLxDjUrKxZ9I4PW/hDim7BrtGo6tatQK+SykequfBy2aUhxDdg1x8irY5/qosWhEqi1VEREBERAREQEREBERAWkV+SCaE0BNAKm7QM62URbtttlxS50Q4N9XaAot0SbUvhFwhfMEtFWwx8Oc63eyrkWO2uS7Ou+0pnKc57+kTU3Y9ii5qCSKtwx/wuW3ftvOPTkmWmEb6mGcR7a1zNiiE6++G/PjjnXZDjjoPvbp0LkmZfi+ab4TsD1daJbTUvltMI572O9Ao2OXPYIlP50E0cOsKU3ObXxXZLEj+U834w3elfJZmLnCNT8EVurT671HpLnnyA6FMtva4DK1828nawk7QFMyjasLbjkkkfKbx5lR0tB6cHEHnMObGop2n9epdli80ZJzcw7Bezwu2hCx5R20OIU//AA7tXiJsNJ5sUZFPxfD43dqr9oMpXUo0RHMc17bi0hw7Ct8awr9GvmqAktdQAncF8CtiYIs+ORjFiQ23aKl7qbl9nmbWESzokcHGA92w5BqN6+A8IZsMlpVh+N8V5/KGNFd5Vs+SI2ThkSpp0o0RsNusC8+JG5ferNmYdlyMNppl5Ao3PhidWftXyGTlxDjS4dTIl4fGuH43XgH8zhuW1u8I3x3lzjUnwGYUWePva+XrSWtzhA6M9znOqT9blDCZqfVRPH1XTLivqrbUS0u6/SpOUBrdedOYe5XBJwajQPEqZl4dwFKDEfuq2pdkvcObec5+tinZIZQquGSl9N2cDPqroqpaWhuqKCmkHAfX1RUqVkse0MGPOw+hUyFVMmmpS9iWm2M0hrg4sNDQ12H99S06ee+KrlP2lEWAsrZUREQEREBERARFglB5x2ktIBLSRcRQka718xteCWRHAv4y+9wz7VZLf4QVrDhVAwLsCdTdWtVGbmQ3aufqZS3Ua4TSLnn30OPoudsUt2aP2XTFjdcAjV5rwfBrUsNQcdKqliJDD723O0LnbEyaseKs8tmrUti2+64hbiKHXRBQ6aXduhNJ245mTuArzcWO6pzX6FvAiE1yhzhzXjrN6wH14r1IMOoIyoZzaFh8HBzTXqnSOqVSrR4Q4eSQ0XlnOYdLDcR2V3HUt45pEbEHRiXHUcWnVfTv6l7sbUAjEVLdR+JpXnDhBzXMzHnM1HONoPnqTa2nVNtygHavH6qoGbzqdk3l8Mg4+oND439qr1puoStcLwwzmqudiWtlWPNw63sGR2RSGjxqvntrw+NmpKDmEJpOxz3vd+kLeUtQw4UxDr9pxYA0lsQOWxryuZifcwWQWfO5jWD/ALq+V4RJyzFn68a77yI5w1MZVjRsrlblCti1Wzogy3AYNAYNYaCK9pqe1eMqK0Ua1C81IQBWmKnZGXwJ20XBIy+/yVqsyzc+Aza/rSg2s+ULrz+1NqskpKXChBpTH0C2krPJAo0AVvv0Ux0qYiPhS7S95DRpPkPZZ3JMjMtI9amwepxXla9vQZYUJyn5mNpldvVCrVocKIsclks0sYbss9M/KPh89i54NlwpdvGzLwwHO485x1Z3FUq0j1iT8xNmjuazMxtafmPxKw8HZF0KK0McOMIrk1xbnyhoVCtDhxeYcozIZhluHPOwfD4rSyJyK2I2MxxywcoOJrXbpCtIm/x+gWa1so6wrUbMwmxBccHN6rs4UiuqMBERSCIiAiIgFc09NCGwuIJ0AYk6F0lQtvzbgMhtKkXkitNnuqZ5ds2mTdVWfmDEc5xAFc1KAKFm2DOPrapeYe/Dmu3E+6jYszTpMNNV/guLbpkRcSVr0XVXK+ERU3tI8VKlsJ55rqO180+KPl3jEBw8VeZI7UUyODc8D5qL1iQcrOCD9XFe75UHCrTo+vReAk3sPNO3R3VbaNVzsqy41cNBxA1aQnF5N7ecw4j2GYhdQig3RBk7cDsKOgFt7bxnBz9qi1Mc+T8QNQfqu0JFhUvGNajbS8bCF0NAvIrTO04hbcXmrdm/ZUq8c8KjYlcz76aDSh9D2KG4Qy15voph8G4it45w2jEfWlcduw6wg8X6VphZtn1JwpUGVDozBU1JA3kBSFpxwyHFiA/bRokUfKx2RCG81/wuCSjUjgkdEOd3RX0CzwgicXxUECuQxoP5RQ/qL9y2ZRHWdn7PVStlStSLjeuWzoReaAK+cGrFLiABtP1gotHpY9l4VF92a680vKutm2Vk3v3V0Z9S0fxEmzLiuFc2dx1NbnVcnLUmJ45EMGHB0DpO+dwzahcsrltaRM2zwrZCrDlwIkTA06DTrOc6h4KCbIxY546aic0X1ecljflGAXFMWlLSfMYBHjj4WnmNP4n4dgULFZNT7gYpdk5mgUht2Nw7cVEiyXtDhhCg8ySYHuw41w5g+RuLtpVYdDjzMQviue9+k301AfCNWCuNk8C8C4V2q1SVgsZS4KdyI5qgWXwYeaGlLs+bsHurfZdgZAAPkpuLHgwem9jdRN/Y3FczrbDvsYUSJrLchu91/gq3PaZil7BPJ31+F1zh5HsVzBXymPaMb44kCCNFQ9/j7L6Nwfj8ZLwnA15oFdNLq6sMFt0ct8KdTHXKRREW7MREQEREGCq9bE4OMIyQaXGt1+pWEqp2rDq99Km84Aeqw691i06U5csw1jxQscNhyhuIPkol9nX809gIr3bj4KQoR1h+T+0rBj6adoI8x6rjdPpCzEgfiA/MMk9laeS5xLub0S5urEbirK2cAuu2Aim6q0cWuxbub6tom6lAcY7BzWu2XHcVkBuktOhwoN+HipSLLNOBbsJovLku3wI3Ke41EfFlq4i7eFz8mLeje3Rm7NCleT5OBp+nwN3gvQQdI7cD7FJkr2oKNDBBIuIzHH915OLaDKF9MNOxTc3KNc05ju8cFFx5J4INzhSmv91aWU05MnE0wNQNi55qEHNc0AgOBIr4jeuxwdTNXt8V5thudStOacoAeI3KZdVNx3FEs9gEc5QuDSSDowPgouceYkYnaOyo9aqwWjD4qNMEdUEbCS7yaVtwR4PcaTEdRsNgq5zjQU1ldHd+2GuEtwQsAxCKggaclWqet5kCsGVHGxcCcWNOsjpHUuSYnHxmcXA/kywuLzc6JqGcDULyvaTswsFIQEJueI8fzD8jPh2nwWWWe0zBFx5cNdxs7Ec+IbwwXvOgBvwjcFl8GamxkMHEQcMlnScPxv8AQXKdlpGBCNaF7zeXPN5K9YtouwbRuq4Hdj4HtVO5ftR9l8DIMEAvpUacVLtmYEO5gLyOo3KptIuHaoyNlGmVXtAHjEIH6VoZVzsck/MXxf0tAaEttNSO2NbxwbxbdRPGPH+2z1K53xIsTHj3jWRAh/3b0ZLOF2W8amNhwh7rcWew9JmUf/ZFc47gCo4S5W0Z8ctCP4f5kTtqTU9iGJDdi+ZjHQAWt3XBSUOA1uDYbf8AbcfEkLYzVP6oHyiGPMlTscMBhH2coBre70AX0DgbFJg5LgGvBNWjogHDJz/uqWZlv3jjtiAf8QrJwKjjjHtBxbW9znYEDE7Vp0r+SnUnC4IiLrc4iIgIiIMFUq1Dz3VoLz0m5XiFdSqdajgXuDQW35mk+hXP/o9Nel7R4jHrQ9zx6rflB0t7zwteTuP9SL2Mp6LHIXdaY7wHqFyt9sujn8PfPqxeLnDQzeP7Fu6QPWj9sankStDZx0v7Y7/ZODbUxBq73+EEUat7fVy2/wBN1u/+rygs3b33+6jgbsij6NfJemQDh5UXl/pw173+69GSVM53u/uTg2Olq6fD/K5I8pTT2BSPJtZ3u/uWpltZ3n3UG0BGlTXXuK5nQy04Xqzcl2rR0DNjW6ms4JtbvfPbZsV0WMQBQODBWlTRpfgM9zqdisMpY9WNa4UhtvbDF4r1ohHTdsuGtXq2LMZDEPIaBUFp2ihr5qGiwjp3XLTO3HhnjZeXGyBk33A4A4EDVoGyi8nxG537rt5XVyUZ212rUwPwhZ7WcAmIeYE7z6UWeVgCgY8jRkOp5UXdxWry90MHV4D3UyiN5W8dGC8bGNb45XovGLGjn+lviNHhklSxl9Q3NWDKjqt7oVu6IQpbMnMxv53nyICxySYPxQx+UnzKmDKDqM7oWOSN6je6FPfDSHFlx/vGDZDZ50XtDsyN987soPIKQ5G3qM7qcgb1G+IU96NOQWXEzxX94q38BTkF8Nxyj0muN5zAiuOg71XBIN6o7HFT3BJmTHwpVpGJOg3aMFfp5/lFc5wuqIi7HOIiICIiDDlXYkI1PNdicxVjWKLPqdPvWxy7VbLD1Xd0+y0LD1Hd0+ytCxRZfGn9W8tVcsd1Hd1y1MF+aG/ulWqiUU/Hn9PJVUMrF+7duQSEc/0jvYPMq10SifHxPJVXFlRj8AG1w9Kr1bY8X8Pe/ZWOiUU+DBHkqvmxovWZvPstHWHGzPh9uUrGlFPgwO+oGHwfJ6cTsa0eZr5LsgWJCaQaFxBBBc4m8Z6YeCk1iitOnjPURcrUFwkfQsBuF+y+mfs8VBvOseCvBatDLtPwt3BZ9Tod93tbHPU0o1dYWpI1K9iXZ1W90JyZnUb3QqfF+1vKobaaltQavBXnkrOo3uhOSQ+ozuj2T432eVRg0avBYyRqV65KzqN7oTkjOozuhPjfZ5fpRKDUsXale+Rw+ozuj2WORQ/u2d0eyfG+zyqIWj6olBqV7MjD+7Z3QsGQhfds7oT432eVR8lSvBqHWNXQ0nyHqrJyGH92zuhbwpdjb2tA2ABWx6GrvaMupuaeqIi6WQiIgIiICIiAiIgIiICIiAiIgIiICIiAiIgIiICIiAiIgIiICIiAiIgIiICIiAiIgIiICIiAiIgIiICIiAiIgIiICIiAiIgIiICIiAiIgIiICIiAiIgIiICIiAiIgIiICIiAiIgIiICIiAiIgIiICIiAiIgIiICIiAiIgIiICIiAiIg//9k=">
            <a:hlinkClick r:id="rId3"/>
          </p:cNvPr>
          <p:cNvSpPr>
            <a:spLocks noChangeAspect="1" noChangeArrowheads="1"/>
          </p:cNvSpPr>
          <p:nvPr/>
        </p:nvSpPr>
        <p:spPr bwMode="auto">
          <a:xfrm>
            <a:off x="273050" y="-2408238"/>
            <a:ext cx="7115175" cy="53340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4" name="Picture 6" descr="http://www.nicksalvatore.com/images/360x450-cover-history.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4891" y="2438400"/>
            <a:ext cx="1714500"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1828800" y="2426855"/>
            <a:ext cx="1752600" cy="923330"/>
          </a:xfrm>
          <a:prstGeom prst="rect">
            <a:avLst/>
          </a:prstGeom>
          <a:solidFill>
            <a:schemeClr val="bg1"/>
          </a:solidFill>
          <a:ln>
            <a:solidFill>
              <a:schemeClr val="tx1">
                <a:lumMod val="65000"/>
                <a:lumOff val="35000"/>
              </a:schemeClr>
            </a:solidFill>
          </a:ln>
        </p:spPr>
        <p:txBody>
          <a:bodyPr wrap="square" rtlCol="0">
            <a:spAutoFit/>
          </a:bodyPr>
          <a:lstStyle/>
          <a:p>
            <a:pPr algn="ctr"/>
            <a:r>
              <a:rPr lang="en-US" dirty="0" smtClean="0"/>
              <a:t>Read, discard, requires no charging</a:t>
            </a:r>
            <a:endParaRPr lang="en-US" dirty="0"/>
          </a:p>
        </p:txBody>
      </p:sp>
      <p:pic>
        <p:nvPicPr>
          <p:cNvPr id="12296" name="Picture 8" descr="iPad Air vs iPad mini 2"/>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47780" t="19976" r="27713"/>
          <a:stretch/>
        </p:blipFill>
        <p:spPr bwMode="auto">
          <a:xfrm>
            <a:off x="2775528" y="3509962"/>
            <a:ext cx="1283854" cy="265256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5" name="Straight Connector 14"/>
          <p:cNvCxnSpPr/>
          <p:nvPr/>
        </p:nvCxnSpPr>
        <p:spPr>
          <a:xfrm flipH="1">
            <a:off x="2286000" y="4114800"/>
            <a:ext cx="2057400" cy="1600200"/>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905164" y="5292182"/>
            <a:ext cx="1752600" cy="923330"/>
          </a:xfrm>
          <a:prstGeom prst="rect">
            <a:avLst/>
          </a:prstGeom>
          <a:solidFill>
            <a:schemeClr val="bg1"/>
          </a:solidFill>
          <a:ln>
            <a:solidFill>
              <a:schemeClr val="tx1">
                <a:lumMod val="65000"/>
                <a:lumOff val="35000"/>
              </a:schemeClr>
            </a:solidFill>
          </a:ln>
        </p:spPr>
        <p:txBody>
          <a:bodyPr wrap="square" rtlCol="0">
            <a:spAutoFit/>
          </a:bodyPr>
          <a:lstStyle/>
          <a:p>
            <a:pPr algn="ctr"/>
            <a:r>
              <a:rPr lang="en-US" dirty="0" smtClean="0"/>
              <a:t>Requires electricity; flying coach</a:t>
            </a:r>
            <a:endParaRPr lang="en-US" dirty="0"/>
          </a:p>
        </p:txBody>
      </p:sp>
      <p:pic>
        <p:nvPicPr>
          <p:cNvPr id="19" name="Picture 3" descr="j0198771"/>
          <p:cNvPicPr>
            <a:picLocks noChangeAspect="1" noChangeArrowheads="1"/>
          </p:cNvPicPr>
          <p:nvPr/>
        </p:nvPicPr>
        <p:blipFill>
          <a:blip r:embed="rId7" cstate="print"/>
          <a:srcRect/>
          <a:stretch>
            <a:fillRect/>
          </a:stretch>
        </p:blipFill>
        <p:spPr bwMode="auto">
          <a:xfrm>
            <a:off x="4953000" y="2743200"/>
            <a:ext cx="1312863" cy="1371600"/>
          </a:xfrm>
          <a:prstGeom prst="rect">
            <a:avLst/>
          </a:prstGeom>
          <a:noFill/>
        </p:spPr>
      </p:pic>
      <p:cxnSp>
        <p:nvCxnSpPr>
          <p:cNvPr id="20" name="Straight Connector 19"/>
          <p:cNvCxnSpPr/>
          <p:nvPr/>
        </p:nvCxnSpPr>
        <p:spPr>
          <a:xfrm>
            <a:off x="2514600" y="4114800"/>
            <a:ext cx="2057400" cy="1752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4724400" y="2552700"/>
            <a:ext cx="2057400" cy="1752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flipH="1">
            <a:off x="4562764" y="2628900"/>
            <a:ext cx="2057400" cy="1600200"/>
          </a:xfrm>
          <a:prstGeom prst="line">
            <a:avLst/>
          </a:prstGeom>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4733131" y="4129664"/>
            <a:ext cx="1752600" cy="1200329"/>
          </a:xfrm>
          <a:prstGeom prst="rect">
            <a:avLst/>
          </a:prstGeom>
          <a:solidFill>
            <a:schemeClr val="bg1"/>
          </a:solidFill>
          <a:ln>
            <a:solidFill>
              <a:schemeClr val="tx1">
                <a:lumMod val="65000"/>
                <a:lumOff val="35000"/>
              </a:schemeClr>
            </a:solidFill>
          </a:ln>
        </p:spPr>
        <p:txBody>
          <a:bodyPr wrap="square" rtlCol="0">
            <a:spAutoFit/>
          </a:bodyPr>
          <a:lstStyle/>
          <a:p>
            <a:pPr algn="ctr"/>
            <a:r>
              <a:rPr lang="en-US" dirty="0" smtClean="0"/>
              <a:t>To heavy to carry enough print books for 10 days</a:t>
            </a:r>
            <a:endParaRPr lang="en-US" dirty="0"/>
          </a:p>
        </p:txBody>
      </p:sp>
      <p:pic>
        <p:nvPicPr>
          <p:cNvPr id="23" name="Picture 8" descr="iPad Air vs iPad mini 2"/>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47780" t="19976" r="27713"/>
          <a:stretch/>
        </p:blipFill>
        <p:spPr bwMode="auto">
          <a:xfrm>
            <a:off x="7086600" y="2459182"/>
            <a:ext cx="1283854" cy="2652568"/>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TextBox 23"/>
          <p:cNvSpPr txBox="1"/>
          <p:nvPr/>
        </p:nvSpPr>
        <p:spPr>
          <a:xfrm>
            <a:off x="6860597" y="5153925"/>
            <a:ext cx="1752600" cy="1200329"/>
          </a:xfrm>
          <a:prstGeom prst="rect">
            <a:avLst/>
          </a:prstGeom>
          <a:solidFill>
            <a:schemeClr val="bg1"/>
          </a:solidFill>
          <a:ln>
            <a:solidFill>
              <a:schemeClr val="tx1">
                <a:lumMod val="65000"/>
                <a:lumOff val="35000"/>
              </a:schemeClr>
            </a:solidFill>
          </a:ln>
        </p:spPr>
        <p:txBody>
          <a:bodyPr wrap="square" rtlCol="0">
            <a:spAutoFit/>
          </a:bodyPr>
          <a:lstStyle/>
          <a:p>
            <a:pPr algn="ctr"/>
            <a:r>
              <a:rPr lang="en-US" dirty="0" smtClean="0"/>
              <a:t>Perfect for carrying enough books for 10 days</a:t>
            </a:r>
            <a:endParaRPr lang="en-US" dirty="0"/>
          </a:p>
        </p:txBody>
      </p:sp>
    </p:spTree>
    <p:extLst>
      <p:ext uri="{BB962C8B-B14F-4D97-AF65-F5344CB8AC3E}">
        <p14:creationId xmlns="" xmlns:p14="http://schemas.microsoft.com/office/powerpoint/2010/main" val="2880204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iedrichs.1\AppData\Local\Microsoft\Windows\Temporary Internet Files\Content.IE5\WVMGVO4I\MC900022697[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0"/>
            <a:ext cx="5588966" cy="6992038"/>
          </a:xfrm>
          <a:prstGeom prst="rect">
            <a:avLst/>
          </a:prstGeom>
          <a:solidFill>
            <a:schemeClr val="bg1"/>
          </a:solidFill>
        </p:spPr>
      </p:pic>
    </p:spTree>
    <p:extLst>
      <p:ext uri="{BB962C8B-B14F-4D97-AF65-F5344CB8AC3E}">
        <p14:creationId xmlns="" xmlns:p14="http://schemas.microsoft.com/office/powerpoint/2010/main" val="2878028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a:xfrm>
            <a:off x="381000" y="1066800"/>
            <a:ext cx="2362200" cy="5059363"/>
          </a:xfrm>
        </p:spPr>
        <p:txBody>
          <a:bodyPr>
            <a:normAutofit/>
          </a:bodyPr>
          <a:lstStyle/>
          <a:p>
            <a:pPr algn="ctr"/>
            <a:endParaRPr lang="en-US" sz="4400" dirty="0" smtClean="0"/>
          </a:p>
          <a:p>
            <a:pPr algn="ctr"/>
            <a:r>
              <a:rPr lang="en-US" sz="4400" dirty="0" smtClean="0"/>
              <a:t>Possible</a:t>
            </a:r>
          </a:p>
          <a:p>
            <a:pPr algn="ctr"/>
            <a:r>
              <a:rPr lang="en-US" sz="4400" dirty="0" smtClean="0"/>
              <a:t>Next </a:t>
            </a:r>
          </a:p>
          <a:p>
            <a:pPr algn="ctr"/>
            <a:r>
              <a:rPr lang="en-US" sz="4400" dirty="0" smtClean="0"/>
              <a:t>Steps</a:t>
            </a:r>
            <a:endParaRPr lang="en-US" sz="4400" dirty="0"/>
          </a:p>
        </p:txBody>
      </p:sp>
      <p:sp>
        <p:nvSpPr>
          <p:cNvPr id="4" name="Content Placeholder 3"/>
          <p:cNvSpPr>
            <a:spLocks noGrp="1"/>
          </p:cNvSpPr>
          <p:nvPr>
            <p:ph sz="quarter" idx="1"/>
          </p:nvPr>
        </p:nvSpPr>
        <p:spPr/>
        <p:txBody>
          <a:bodyPr/>
          <a:lstStyle/>
          <a:p>
            <a:r>
              <a:rPr lang="en-US" dirty="0" smtClean="0"/>
              <a:t>What are regionally significant established collaborative/</a:t>
            </a:r>
          </a:p>
          <a:p>
            <a:pPr marL="0" indent="0">
              <a:buNone/>
            </a:pPr>
            <a:r>
              <a:rPr lang="en-US" dirty="0" smtClean="0"/>
              <a:t>   cooperative groups doing now?</a:t>
            </a:r>
          </a:p>
          <a:p>
            <a:pPr lvl="1"/>
            <a:endParaRPr lang="en-US" dirty="0"/>
          </a:p>
        </p:txBody>
      </p:sp>
      <p:sp>
        <p:nvSpPr>
          <p:cNvPr id="2" name="AutoShape 2" descr="data:image/jpeg;base64,/9j/4AAQSkZJRgABAQAAAQABAAD/2wCEAAkGBw0NDw0ODhAPDxQPEBAUEA8OFBAPFBAOFBQWFhQUFBQYHCogGBolHBQUITEhJSkrLi4uFx8zODMsNygtLisBCgoKDg0OGxAQGzclHyQvLCwsLS8tNywsNywsLCwsLCwsLCwsLCwsLCwsLCwsLCwsLCwsLCwsLCwsLCwsLCwsLP/AABEIANcA4AMBEQACEQEDEQH/xAAbAAEAAwADAQAAAAAAAAAAAAAAAQUGAwQHAv/EAEcQAAEDAgIECQkFBgUFAQAAAAEAAgMEEQUSBiExQRMWIjRRYXGhsgcyU1RygZGS0RQjUnOxFSVCYoLBJDOTwvBFY2Si8UP/xAAaAQEBAAMBAQAAAAAAAAAAAAAABAECBgMF/8QAMxEBAAIBAgMGBAYDAAMBAAAAAAECAwQREiFRBRQxM0FSExUiMjRhcYGhsSNCkXLB0VP/2gAMAwEAAhEDEQA/APcEBAQEEoCAgIIQSghBKCEEoCAgICAgICAgICAgICAghAQEBBKDgrDIGExFgcNf3gJBtu1EIM/ohpBUYkJHuZDG2MtBDc7nOuCdRvqWRoqgSZTwZYHbs4Lh3ELAzWiWkdTiMkzXMhjbDkzZc7i7MXAW16vNWRqVgdHGa51PC58bOEeSGxx3tmed3wufcgrtD9ITiMUjnNax0bgC1pJGUi7Tr9/wQX6Cmo6ytnfOWiBkccr42l4kc5+U2J1EDagrqrSKqjr4qDLAeEy/eWeLXaT5ubq6UHfxetrqWJ82WnlDLFwHCMOW9idpQXMufKchaHbi4Ej3gEIMvo/pDVVlTPTlkDBATmcM7s1nZdQvq2FBqJc1jkIB3FwJF+sAhBlsI0iq6itmoyyBvAl2Z4zm4a4DUL6tqDWIMnVaQ1kdfHQZYCX5bSWkFgQT5t+rpQapt7C9iba7ahfqCD6QEBAQEBAQEBBCCJBcEdIKDDeStzRT1NyBeVuokDVkCzI3HCs/E34hYGE8ljdeIHpdCPhwv1WZG9WBVuPDVrW/w0seY9c0tw34Na75kGVwRv7Pxien2MqASzo18pv+4LI3ywPmONrRZoAFybDpJuUGHxJv7/pvYaf/AEcsjcSxte1zXAODgQQdYIO0FYH2gwegxa2vxW5A5dhewv8AePWRueFZ+JvxCwMNokL4viR6OE75B9FkbxYGExIfv+m9hvhcsjdrAICAgICAgIIQSgIIdsPYgwPk0w+nmp5nSxRyES2Be1riBkbqF1mRsxhVKNlPB/ps+iwMj5Lm2bXfmMHwDlmRt5HhrXOcbBoJJO4DWVgZ7R41j431AbBaqkdKM7pA4MOpgNgRqaAgptP6eojNLX5Yw6B4B4MuN9eZt7gargj+pZgbilnbLGyRux7WuHYRdYHIgxNe39/U35Q8LlkbdYBBgdD6GGatxXhY2SZZeTnaHWu+S9r9gWRshhVINlPB/ps+iwMlodGG4pigADQ24AAsAM+wBZG5WBia8fv6m/K/2uQbZAQEBAQEBBCAgIJQcc8ha24a55/C21z8SgzOguHVFFC+GeIgukzBzS1zbZQNeu+5Bpp5CwXDXPP4W2v3lBmNCcNqaP7S2eIt4aXO1wLXACx260FhpZHUy00kFMwudKLF12tDWE69u+yCzoRljYwMcwMaGhrrXsAANhQdTSKl4emmhDHPMjSBly8l21pNz02QdTRCGqgpo6epjLTHcNcC1zSy9wNRvdBeoMlU0NU7E4q0QP4NkeUguZmvY67X60GsY64BsRcbDtCBI7KCQC625trn4oMtoxQVNNU18ssLg2plDmEFjsozPPK1/wAwQaiV5aCQC625trn4oMto/h9TBXVtRJC4MqSMtnMJbyr8oXWRrFgZKpoKp2JxVogdwbI8pGZmYmx1gX60GsabgHZfcdyCUBAQEBAQQgICCUBAQEBAQEBAQEBAQEBAQEBAQEBAQEBAQQgICAglBV47QOqWwRAkN4ZjpMpLfu2gki46dQ96DpaR4bBDRVTomBhbGS0tLrg9Rug6OgtFFPQsfM3hHF8nKcXE2DtWu6zIucKw009RVlubg5GwGMOcXBrhwgeBc6v4T71gZzyml0UdO+Nz2F8jg4tc4X5OrVfqWYGkkwSB8YaA+M5RaSJz2PBttuD+qwKPQ7Gql1RUUFU7hXQ5skuwnK6xB6doKDU17GGKTOA4BpJB6hdBj/JlEJIZppLvcJQGueS4tAaNl+1ZkbKpp2StyvaHDoPSsDH+TLlR1ReS5zJbBziXENyjVr7CsyNBpNi4oKZ89sztTWNOwvOy/VvWBGHYaySGN9TaofIxrnOk5TbuF7NbsA1oGFYQ2kqKl0QDYpmREMbqDJGlwdYbrghBFfhQqaqJ8oJiihdybkB0rnC1wDrsG96Cg8olMynpYnQgxnhgC5hcDbK7Ve/UswL7DMKp309MXsBJhiJddwJcWC5vdYHPo/Rvp4TE8udlklyucS4mMuJbcnqsgskBAQEBBCCUBBCCUBBVaVcxq/yXIOh5PR+74fak8RQaRBh/Kp/kUv5x8BWYF/imktHSszOla825LGEEuI3dA96wOjolgMkD56ypLeGqCTlabiNpOYi+87Pggusadalqj0QS+AoM15Lh/g5fz3eBizI2SwMN5Mv+oD/us/3rMjS6R4Q2vp3wE5SSHMdts8bL9SwMhRY1iGDhsNbC6WFupkjdeUdAdsPYbLI22FYpBWRiWB2YbCNhaehw3FYHdQY7yocyj/Pb4XrMDUYYLQQDoij8IWB2UBAQEBAQEEIJQQglAQVek/Mqv8l/6IOjoALYfB/X4ig0SDFeU9t4qMdM9vi0rMDQ6Q4NHXwOifqO2N+9j+ns6VgVGg+JSFslBU8mal1C/wDFHsFum36EINJXQcLFNF6SN7fmaR/dBjvJhNlZV0z+S+OQOLTt1jKfgW94WZGyq52xRySONgxrnE9QF1gZjyb0T46V8zxY1EmcA/gAsO/MsyNPJUsa+ONxs6TNl68tiR261gfcsbXtLXAODhYtcLgjrCDGaGUXA4hibYb8CyzRvGe9wL77coLI2ywMh5T+Yt/OZ+jlmBqKEWiiHRGzwhYHOgICAgICCEBAQEEoCDp4nQCpjdE58jGuaQ4R5RmB6SQe5BxYPhLaNjYo5JHMbezH5Da5vtDQUFigqMawCOuLOGklAjdmY1hY0Nd0+bcoLOCMtFi9z/5n5b9wCCqm0fjfUCr4WZsrRYOaYwMvQRl1+9BcNFgBe/Wd6Cpq8AifOKqJz4Jt8kVrPHQ9pFig5KjCeHAbUyvlZcExgNja634rayOq6Cya0NAAAAAsANQAG4IOhi+Fiq4E8I+J0Mmdj48tw6xGu41ixQPsEzhlkqZSN+QRxE+8C/wQdmio4oGCOJgY0bh07yTvPWg50FVjeBR1zck0koZcHIwsaLgWvfLdB3qSnMTQ3O+QAAAvy3AAtuAQc6AgICAgIIQSghAQSgpNMKqWCkfJE4scHMAcNti7WpdZeaY5mqvQ0rfNFbRyYHjFX+sSd30Xxe95vc6DuOD2nGKv9Yk7vone83uO44PacYq/1iTu+id7ze47jg9pxir/AFiTu+id7ze47jg9pxir/WJO76J3vN7juOD2nGKv9Yk7vone83uO44PacYq/1iTu+id7ze47jg9pxir/AFiTu+id7ze47jg9pxir/WJO76J3vN7juOD2nGKv9Yk7vone83uO44PacYq/1iTu+id7ze47jg9pxir/AFiTu+id7ze47jg9pxir/WJO76J3vN7juOD2nGOv9Yk7vone83uO44PacYq/1iTu+id7ze47jg9pxir/AFiTu+id7ze47jg9r0HROpkmpIpJHF7iXXcdp1lfb0l5viibOe1tK0zTWsclwqUogICAghAQEBBKDPad8yf7cfiCj1/lSu7O/EQ8yXPOoEBBc0uB2YJquQU0Z83MLyP9lirppuXFknaEOTWfVw4o4p/hyPw7DCOTWvHtxk/otvhYPS7SM+q9cb4/ZdFurme+J4/utfg4ve27xn9cbhrcMijjMkdQyaxAIax4tfrOpa5MFa14otu9MWpta/DauyrUysQWOHYbHMx0j544AHZeWHm5tfaBZUYsMXrvNtkufUWx24Yru7P7JpN9dD7mPK3+Bj98PPvOb/8AOX0zC6AedXA+zE7+5WYw4fW7WdRqfTG+Z8CD2uko5RUtb57QMsjR05d4WLaaJjfHO7NNZMTw5q8P9KZSr4ndCwCD1DQnmUPa/wARXRaLyYct2h59l8q0QgICAghAQEBBKDPad8yf7cfiCj13lSu7O/EQ8yXPOofUbHPIa0FxcQABrJJWYiZnaGLWisby09NQtobfdmqqiARE0F7IOgutvX0a4owx4b2fIvnnUT48NOvV1KnBMUqXGWWNznHe9zRYdAF9QXlfBnyTvaFGPVaXFHDWXQr8HqaYB00ZaCbA3aRf3FeGTBfHztCnFqceWdqSnBcPFRI7O7JHG3PK/oYNw6ys4MXHPPwjxa6rPOKv0+M8ocmK4w6YCKNoihb5kTd/W47yts2fi+mvKGun0sU+u3O3VVqZWILHCsWkprssJInn7yF+trusdB6174c84+XjCbUaaMvOOVo8JfWN0DIjHLCS6GcF0ZO1pG1h6ws58UV2tXwlrpc1r70v90OvQYZUVObgYy/LbMRYWvs29i0x4b5Pth65dRjxffOywgwPEoHCSOJ7XN2Fhbf9V7V0+ek7xCa+q02SOG0u/NTCv5MsZpaq2ouaWMqPjscve2OM33RtZNXLOn51nip/MMzPC+NzmPaWuabOadoK+fas1naX1qXrevFXwca1bPUNCeZQ9r/EV0Wi8mHLdoefZfKtEICAgICCEBAQSgz2nfMn+3H4go9d5UruzvxEPMlzzqGhoXDD4G1JAM84PAA6+Dj3vI6Srse2CnHP3T4PmZd9Tk+HH2x4urWaSVctwH8EDtbCMgJ6ztK876vJb8ntj0GGnjG/6uiyConN2sll6wHv715RXJd7zfFj8ZiHHPFJGTHIHNLdrHXFvctLRaJ2lvSa2jiqtaXk4dUubtfURsd7AbcD4kqmk7YJ/VHkji1Vd/SN1KpF4gICC6hObDZg7/8AOpYWdWZusD/m9V1nfTzv6Sgt9Orjb1hUw5ycrMxLrDKy93HdqG1TV332hbfhiN7OV8NRBrc2aLrIexbzXJR5RbDk8Npd2k0iq47Av4Vv4JhnHfrXpTV5K/m8smhw38I2/R36iYYpC95DW1EALrN1CWHs6Qve1o1FN/8AaE1azo8kR/pP8SzS+e+q9Q0J5lD2v8RXRaLyYct2h59l8q0QgICAghAQEBBKDPad8yf7cfiCj13lSu7O/EQ84pIeFkij/G9jfmIC+DjrxWiHSZr8FJt0XGORuqa98LS1oZZjM5DWtYwf/VVnicmbhj0R6W0YdPF59eaHVFFR6omCrkG2WXVGD/K3enFixcqxvJFM+fnaeGOkeLhdjVfUEMY9+vZHCMvwDVp3jNedqt+66fFG9o/eXVxShqIHN+0AhzxflODibdOteWXHes/W9sGXHeP8fhDqZja1za97X1X6bLz3nbZ7bRvu5Hw2Y14NwdR/ld0LM15bsRbe2zhWrYQcsMJeHG4AYLknuHatoru1tbZ8B7rFtzYm5FzYnpssbztszwxvu7GHUk8z8sAJe0ZhlIaRbeCSt8dLWn6fF55slKV3v4O9+2cRpnFkj5ARtZMMwPudtC9pz5sc7WTRpdPljesf8cgrKKr1VEYpnnZNB5hP87PotoyYsvK0bT1hrOLPh5454o6S4oGPoKuE5mP5TSHRkOa+Nxse5a1icOWG95jUYJ5bOrjVMIameMbGyOt1NOsDvXnnrw5Jh7aW83xVtL0PQnmMPa/xFfc0Pkw53tDz7L5VohAQEBBCAgICCUGe075k/wBuPxBR67ypXdnfiIebU8pjeyQbWOa4drTf+y+BS3DaJdLkpx1ms+q30tgHDioZrjqWh7Hbr2AcO1Vauv18ceEo9Bf6Ph28a8lMxhcQ1oJLiAAN5OwKSImZ2hda0VjeV/XVIw9v2WnI4UgfaJxtDvwMO4BW5L/Ajgp4+svnYsc6m3xMn2+kKWnhlnkDGB0j3nUNpJ7SpIi17bRzlda1MVd55Q4SLauhavSJ3fbZHZSwawTfZe1uj/m5ZiZ22azEb7uNathByCUhhZqs4gk79W7sW28xGzXhiZ3ca1bOaeCWFwDw5jrBw3Gx1giy3mtqTzedb0yRy5rnDq8VgFJVm99UE7vOjk3Ane0qrFljLHBk/aUWbDOCfi4v3hS1MD4nvjeLOYSHDrCkvWa22ldjvF6xaPV3dHqHh6iMHU1hD5HHY1jdZuvbT4+O/wCUPDWZfh4528Z8HBitXw880o2PeSPZ2DustM1+O82emnx/DxxV6LoTzKHtf4ivu6LyYc52h59l8q0QgICAghAQEBBKDPad8yf7cfiCj13lSu7O/EQ8yXPOoW2F4lGI3UtSC6Fxu1w86F/4m9XUqsWaOHgv4Is+ntxfFx/d/blZRy0MkdSxramNpJZIy5aTbVmt5p7VtGO2G0XrzhrOauopOO30z0U0khe5znG5cSSeknWVLaZmd5W0rFY2hd4X/hKaWrOp8t4qfpH43hV4v8WObz4zyhBn/wA2aMUeEc5USifRXOiVjVsYdYkbIw+9pVWk55NuqLtDyd+inItq6FNPisrO8IKMyudJQGmljAtkpYr9pu4/qqtVtE1iOiHQzMxe0+sqZSLl5N/i6Nsm2Sjs1/S6nd5p9xCst/lxb+tf6fPr/gz8Ppb+1GpIfQnnC9NNUYnJw2QRgMaJJnGzLtGtxJ39QVfBfPbi22/N8+MmPS14N959IRiNfDBEaSjN2u/zpzqMpG4dDUy5a0r8PH+8mHDfJf4uX9oUajfQeoaE8yh7X+IrotF5MOW7Q8+y+VaIQEBAQQgICAglBntO+ZP9uPxBR67ypXdnefDzJc86gQdqgxCemN4Xll9o2g9o2FeuPLen2y8cuDHlj6oW9JilNVHgquGGPPqFREMhY7cXDYqaZqZPpyR+6PJp8mGOLFaZ29JV+MxVMTmQT3tECIvwlhO1p33Xhni9dq29PBRprY7xN6eM+KuXgqXmirAySSreQGUrcx6S9wIa0d6s0kbTOSfCHz9fbirGKPGykJvrO9STO8r4jaNkLDK8x2PhYqWrbYtdG2J/S2Vgt3gKzURxVrkj9Hz9HPBe2Keu/wCyjUb6DuYW6oLzHT3LpWlhA13Ydt+gda9sPHvtX1eGojHw8WT05rqoqaGhaIooo6mZv+ZLJymB28Ab1Va+LDG1Y3nqhpjz6ieK08NeioxDF6ipsJH8kbI28lg/pCmyZ735TPJbh0uPFziOfV0F4KBB6hoTzKHtf4iui0Xkw5btDz7L5VohAQEBBCAgICCUGe075k/24/EFHrvKld2d+Ih5kuedQICAgtqPGbRiCpjFREPNBNnx+w7+yqpqOXDeN4RZdJ9XHjnaf4chhwo8rhqpo/BkYSP6rWW3Bp557y0+Jq45cMfq72Ksp6Sm4KBsofVhpc2UhzmxNuQSBsJuvbLFMWPhp4y8ME3zZeO8xtX+2XXzX1xBptH6eKpgdTTtlBa4zQ5OSZBls4NzCx6fevoaelb04L/rD5WryWxZYyUmOkun9mwu9/tFSANrDGM3ZfZ3Lz+Hg6y9fi6qfCsPmqxZjGOho4zCx2p8jjeWQdBduHUFrbPERw442/tvj0trW4807z09FOpVogICD1DQnmMPa/xFdFovJhy3aHn2XyrRCAgICCEBAQEBBn9O+ZP9uPxBR67yZXdnfiIeZLnnUCAgIPuKJz3BrGucTsa0FxPuC2rWbTtDW161je0tBSYeyjLXTN4eoNuCpWcrK7c6S36K3HijFO9uduj5uXPbPG1eVfWf/jkrKs0XCPc8SVkw5ThYinadw/mW18nwuc87T/DTHi+PtWI2pH8ujpLG0up6hosKmIPdbV94NT+9eOqiOV49VOitMRbHP+sqYqVdLcz4nGDTU8xEYdTwPhmGowzZdvZsX2LZqxMUnpylz1MFprbJXnzneOsOliuFiqeQQ2Cqtyozqjqf543dK8c2CMk9Lf2o0+pnFHWn8x+rMVFPJE4ska5jhta4WK+dalqztMPrUyVvG9Z3cS1biAgIPUNCeYw9r/EV0Wi8mHLdoefZfKtEICAgIIQEBAQSgz2nfMn+3H4go9d5UruzvxEPMlzzqBBaYNhAqr/fwxEG2WQ2c7rA3qnBp/i/7bJNTqpwz9syv26IwR63vfP1Rujib7yTdWRoqV8Z3fPntHJblEbf9TI9kALRNTUTd7ac8PO4dbtyzPDTlvEfp4tIi2Sd5rNp/PlComxpkAc2ijdHm8+ol5Ur+w/wqa2fgjbHH7+qymlm875Z/aPBRkkkk6ydpO8qOZ3fSiIjlC1qDnoKd2+GeRn9L2h39lTad8ET0nZFSOHVWjrG6pUy1d6TDVQnppI+4kKvVf6T+SDQ+N4/N8UGN5WCCpZw8Q825s+PrY7csY9TtHDfnDObR7zx452n+F7DNFO0MbNBVN3Q1v3crepsm9WRat423if18Xz7VvineazWeseH/B2h8UutnC0/U4xys9xBusToa28OTaO0r05TzUeM4CaRuYzwSa/Ma7l9uVR5tN8KN+Ldfp9Z8aduGYUylWiD1DQnmMPa/wARXRaLyYct2h59l8q0QgICAgIIQEBBKDPad8yf7cfiCj13lSu7O/EQ8yXPOoECyAs7yxtDQkQ4c1gMbZqmRocRIMzYQdgy73K36cMRG29pfN+vU2md9qR/LvZsYy5pIGSstcxOZH5vsjWF676jxmvJ4baTwraYnqqcfw9kYgnia6Ns4J4F+p0bhtAvryqfU4orEWry39Fmjz2tM0tzmPV8xj93SX31TLdvBm6xHkfu2n8VH/j/AO1QpVi80i/ysOP/AI36OVmp+2n6INH9+T9VGo14g+g47Ln4rPFLHDHR8ozsLAIPUNCeZQ9r/EV0Wi8mHLdoefZfKtEICAgIIQEBAQSgz2nfMn+3H4go9d5UruzvxEPMlzzqBAQfUZALSdlxfsvrW1fFi3hLXxMb+2XcJY3JdHfYXFgyL6URHeef7PjWme5Rw/uzElVUNlc973tkDjmNyCHX1hQ2yXi+8zzfTpixTSIiOT5q6uWofnle6Rx1XOv3ALW97ZJ5829MdMVdqxtCzxlv2enpqQ+fd0sw/C9ws1p67XXvm+jHGP18ZSaafiZbZfTwhSWUsL5naF1pS7LJBB6vBGx3t7XfqqtXPOK9IQ6CN62v1ndSqRcICAgICD1DQnmUPa/xFdFovJhy3aHn2XyrRCAgICCEBBKCEEoM9p3zJ/tx+IKPXeVK7s78RDzJc86gQEBBoLOroY3xH/EUrQC0edJEPNc3pcFd51Ymv3Q+Zy095rb7Lf2+ZMSo6rXWRSMlGp0tPlGe29zXDasTlxZPMjafybVwZsXk2ia9JfLcSo6bXSQve/dLUlrsnW1rbC6x8XFj8uOf5szgzZeWW3LpCmmldI5z3kuc43LjtJUtrTad5XVrWldo8Fth1KKYNq6gWtrghdqdK8bCRuaNRuqcdIxxx3/aEebLOWfhY/3noqp5nSOc95u55JceklTWtNp3lZSkUrFYca1bCAgICAg9Q0J5jD2v8RXRaLyYct2h59l8q0QgICAghAQEEoCDPad8yf7cfiCj13lSu7O/EQ8yXPOoEBAQckEz43B7HFrm7HN1ELatprO8Nb0reNrRyXDsVpqnnkJD/T01mOPW5p1Eqr42PJ5kc+sIe7ZcXlW5dJcYpsM2/aJ7dHBC/wAdixwYPcz8XV+yH3+0aKn5rAZH+lqiHW6wwaln4uKn2RvP5nwM+XzbbR0hVVdVJM8ySuL3Hef0HQpr3ted5WY8VccbVhwrRuICAgICAg9Q0J5lD2u8RXRaLyYct2h59l8q0QgICAghAQEBAQVGldDLU0roogC4uYQCbagbnWptVjtkx8NVWjy1x5YtbwYjifiHo2/OF8juGbo+58zwdTifiHo2/OE7hl6HzPB1OJ+Iejb84TuGbofM8HU4n4h6NvzhO4Zeh8zwdTifiHo2/OE7hm6HzPB1OJ+Iejb84TuGbofM8HU4n4h6NvzhO4Zuh8zwdTifiHo2/OE7hm6HzPB1OJ+Iejb84TuGbofM8HU4n4h6NvzhO4Zuh8zwdTifiHo2/OE7hm6HzPB1OJ+Iejb84TuGbofM8HU4n4h6NvzhO4Zuh8zwdTifiHo2/OE7hm6HzPB1OJ+Iejb84TuGbofM8HU4n4h6NvzhO4Zuh8zwdW50YopKaljilADml1wDfaTvX2NLjmmOKy+Fq8lcmWbV8FsqEwgICAghAQEBBKAg+HSNBa0nW69h022/qg+0BAQEBBBNgSdyCGPDgHDWCAQeo7EESSBgzONgLa9u02QfaD4fIG5QTbMbDrO3+yD7QEBAQEBAQEBAQEH/2Q=="/>
          <p:cNvSpPr>
            <a:spLocks noChangeAspect="1" noChangeArrowheads="1"/>
          </p:cNvSpPr>
          <p:nvPr/>
        </p:nvSpPr>
        <p:spPr bwMode="auto">
          <a:xfrm>
            <a:off x="12065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w0NDw0ODhAPDxQPEBAUEA8OFBAPFBAOFBQWFhQUFBQYHCogGBolHBQUITEhJSkrLi4uFx8zODMsNygtLisBCgoKDg0OGxAQGzclHyQvLCwsLS8tNywsNywsLCwsLCwsLCwsLCwsLCwsLCwsLCwsLCwsLCwsLCwsLCwsLCwsLP/AABEIANcA4AMBEQACEQEDEQH/xAAbAAEAAwADAQAAAAAAAAAAAAAAAQUGAwQHAv/EAEcQAAEDAgIECQkFBgUFAQAAAAEAAgMEEQUSBiExQRMWIjRRYXGhsgcyU1RygZGS0RQjUnOxFSVCYoLBJDOTwvBFY2Si8UP/xAAaAQEBAAMBAQAAAAAAAAAAAAAABAECBgMF/8QAMxEBAAIBAgMGBAYDAAMBAAAAAAECAwQREiFRBRQxM0FSExUiMjRhcYGhsSNCkXLB0VP/2gAMAwEAAhEDEQA/APcEBAQEEoCAgIIQSghBKCEEoCAgICAgICAgICAgICAghAQEBBKDgrDIGExFgcNf3gJBtu1EIM/ohpBUYkJHuZDG2MtBDc7nOuCdRvqWRoqgSZTwZYHbs4Lh3ELAzWiWkdTiMkzXMhjbDkzZc7i7MXAW16vNWRqVgdHGa51PC58bOEeSGxx3tmed3wufcgrtD9ITiMUjnNax0bgC1pJGUi7Tr9/wQX6Cmo6ytnfOWiBkccr42l4kc5+U2J1EDagrqrSKqjr4qDLAeEy/eWeLXaT5ubq6UHfxetrqWJ82WnlDLFwHCMOW9idpQXMufKchaHbi4Ej3gEIMvo/pDVVlTPTlkDBATmcM7s1nZdQvq2FBqJc1jkIB3FwJF+sAhBlsI0iq6itmoyyBvAl2Z4zm4a4DUL6tqDWIMnVaQ1kdfHQZYCX5bSWkFgQT5t+rpQapt7C9iba7ahfqCD6QEBAQEBAQEBBCCJBcEdIKDDeStzRT1NyBeVuokDVkCzI3HCs/E34hYGE8ljdeIHpdCPhwv1WZG9WBVuPDVrW/w0seY9c0tw34Na75kGVwRv7Pxien2MqASzo18pv+4LI3ywPmONrRZoAFybDpJuUGHxJv7/pvYaf/AEcsjcSxte1zXAODgQQdYIO0FYH2gwegxa2vxW5A5dhewv8AePWRueFZ+JvxCwMNokL4viR6OE75B9FkbxYGExIfv+m9hvhcsjdrAICAgICAgIIQSgIIdsPYgwPk0w+nmp5nSxRyES2Be1riBkbqF1mRsxhVKNlPB/ps+iwMj5Lm2bXfmMHwDlmRt5HhrXOcbBoJJO4DWVgZ7R41j431AbBaqkdKM7pA4MOpgNgRqaAgptP6eojNLX5Yw6B4B4MuN9eZt7gargj+pZgbilnbLGyRux7WuHYRdYHIgxNe39/U35Q8LlkbdYBBgdD6GGatxXhY2SZZeTnaHWu+S9r9gWRshhVINlPB/ps+iwMlodGG4pigADQ24AAsAM+wBZG5WBia8fv6m/K/2uQbZAQEBAQEBBCAgIJQcc8ha24a55/C21z8SgzOguHVFFC+GeIgukzBzS1zbZQNeu+5Bpp5CwXDXPP4W2v3lBmNCcNqaP7S2eIt4aXO1wLXACx260FhpZHUy00kFMwudKLF12tDWE69u+yCzoRljYwMcwMaGhrrXsAANhQdTSKl4emmhDHPMjSBly8l21pNz02QdTRCGqgpo6epjLTHcNcC1zSy9wNRvdBeoMlU0NU7E4q0QP4NkeUguZmvY67X60GsY64BsRcbDtCBI7KCQC625trn4oMtoxQVNNU18ssLg2plDmEFjsozPPK1/wAwQaiV5aCQC625trn4oMto/h9TBXVtRJC4MqSMtnMJbyr8oXWRrFgZKpoKp2JxVogdwbI8pGZmYmx1gX60GsabgHZfcdyCUBAQEBAQQgICCUBAQEBAQEBAQEBAQEBAQEBAQEBAQEBAQQgICAglBV47QOqWwRAkN4ZjpMpLfu2gki46dQ96DpaR4bBDRVTomBhbGS0tLrg9Rug6OgtFFPQsfM3hHF8nKcXE2DtWu6zIucKw009RVlubg5GwGMOcXBrhwgeBc6v4T71gZzyml0UdO+Nz2F8jg4tc4X5OrVfqWYGkkwSB8YaA+M5RaSJz2PBttuD+qwKPQ7Gql1RUUFU7hXQ5skuwnK6xB6doKDU17GGKTOA4BpJB6hdBj/JlEJIZppLvcJQGueS4tAaNl+1ZkbKpp2StyvaHDoPSsDH+TLlR1ReS5zJbBziXENyjVr7CsyNBpNi4oKZ89sztTWNOwvOy/VvWBGHYaySGN9TaofIxrnOk5TbuF7NbsA1oGFYQ2kqKl0QDYpmREMbqDJGlwdYbrghBFfhQqaqJ8oJiihdybkB0rnC1wDrsG96Cg8olMynpYnQgxnhgC5hcDbK7Ve/UswL7DMKp309MXsBJhiJddwJcWC5vdYHPo/Rvp4TE8udlklyucS4mMuJbcnqsgskBAQEBBCCUBBCCUBBVaVcxq/yXIOh5PR+74fak8RQaRBh/Kp/kUv5x8BWYF/imktHSszOla825LGEEuI3dA96wOjolgMkD56ypLeGqCTlabiNpOYi+87Pggusadalqj0QS+AoM15Lh/g5fz3eBizI2SwMN5Mv+oD/us/3rMjS6R4Q2vp3wE5SSHMdts8bL9SwMhRY1iGDhsNbC6WFupkjdeUdAdsPYbLI22FYpBWRiWB2YbCNhaehw3FYHdQY7yocyj/Pb4XrMDUYYLQQDoij8IWB2UBAQEBAQEEIJQQglAQVek/Mqv8l/6IOjoALYfB/X4ig0SDFeU9t4qMdM9vi0rMDQ6Q4NHXwOifqO2N+9j+ns6VgVGg+JSFslBU8mal1C/wDFHsFum36EINJXQcLFNF6SN7fmaR/dBjvJhNlZV0z+S+OQOLTt1jKfgW94WZGyq52xRySONgxrnE9QF1gZjyb0T46V8zxY1EmcA/gAsO/MsyNPJUsa+ONxs6TNl68tiR261gfcsbXtLXAODhYtcLgjrCDGaGUXA4hibYb8CyzRvGe9wL77coLI2ywMh5T+Yt/OZ+jlmBqKEWiiHRGzwhYHOgICAgICCEBAQEEoCDp4nQCpjdE58jGuaQ4R5RmB6SQe5BxYPhLaNjYo5JHMbezH5Da5vtDQUFigqMawCOuLOGklAjdmY1hY0Nd0+bcoLOCMtFi9z/5n5b9wCCqm0fjfUCr4WZsrRYOaYwMvQRl1+9BcNFgBe/Wd6Cpq8AifOKqJz4Jt8kVrPHQ9pFig5KjCeHAbUyvlZcExgNja634rayOq6Cya0NAAAAAsANQAG4IOhi+Fiq4E8I+J0Mmdj48tw6xGu41ixQPsEzhlkqZSN+QRxE+8C/wQdmio4oGCOJgY0bh07yTvPWg50FVjeBR1zck0koZcHIwsaLgWvfLdB3qSnMTQ3O+QAAAvy3AAtuAQc6AgICAgIIQSghAQSgpNMKqWCkfJE4scHMAcNti7WpdZeaY5mqvQ0rfNFbRyYHjFX+sSd30Xxe95vc6DuOD2nGKv9Yk7vone83uO44PacYq/1iTu+id7ze47jg9pxir/AFiTu+id7ze47jg9pxir/WJO76J3vN7juOD2nGKv9Yk7vone83uO44PacYq/1iTu+id7ze47jg9pxir/AFiTu+id7ze47jg9pxir/WJO76J3vN7juOD2nGKv9Yk7vone83uO44PacYq/1iTu+id7ze47jg9pxir/AFiTu+id7ze47jg9pxir/WJO76J3vN7juOD2nGOv9Yk7vone83uO44PacYq/1iTu+id7ze47jg9pxir/AFiTu+id7ze47jg9r0HROpkmpIpJHF7iXXcdp1lfb0l5viibOe1tK0zTWsclwqUogICAghAQEBBKDPad8yf7cfiCj1/lSu7O/EQ8yXPOoEBBc0uB2YJquQU0Z83MLyP9lirppuXFknaEOTWfVw4o4p/hyPw7DCOTWvHtxk/otvhYPS7SM+q9cb4/ZdFurme+J4/utfg4ve27xn9cbhrcMijjMkdQyaxAIax4tfrOpa5MFa14otu9MWpta/DauyrUysQWOHYbHMx0j544AHZeWHm5tfaBZUYsMXrvNtkufUWx24Yru7P7JpN9dD7mPK3+Bj98PPvOb/8AOX0zC6AedXA+zE7+5WYw4fW7WdRqfTG+Z8CD2uko5RUtb57QMsjR05d4WLaaJjfHO7NNZMTw5q8P9KZSr4ndCwCD1DQnmUPa/wARXRaLyYct2h59l8q0QgICAghAQEBBKDPad8yf7cfiCj13lSu7O/EQ8yXPOofUbHPIa0FxcQABrJJWYiZnaGLWisby09NQtobfdmqqiARE0F7IOgutvX0a4owx4b2fIvnnUT48NOvV1KnBMUqXGWWNznHe9zRYdAF9QXlfBnyTvaFGPVaXFHDWXQr8HqaYB00ZaCbA3aRf3FeGTBfHztCnFqceWdqSnBcPFRI7O7JHG3PK/oYNw6ys4MXHPPwjxa6rPOKv0+M8ocmK4w6YCKNoihb5kTd/W47yts2fi+mvKGun0sU+u3O3VVqZWILHCsWkprssJInn7yF+trusdB6174c84+XjCbUaaMvOOVo8JfWN0DIjHLCS6GcF0ZO1pG1h6ws58UV2tXwlrpc1r70v90OvQYZUVObgYy/LbMRYWvs29i0x4b5Pth65dRjxffOywgwPEoHCSOJ7XN2Fhbf9V7V0+ek7xCa+q02SOG0u/NTCv5MsZpaq2ouaWMqPjscve2OM33RtZNXLOn51nip/MMzPC+NzmPaWuabOadoK+fas1naX1qXrevFXwca1bPUNCeZQ9r/EV0Wi8mHLdoefZfKtEICAgICCEBAQSgz2nfMn+3H4go9d5UruzvxEPMlzzqGhoXDD4G1JAM84PAA6+Dj3vI6Srse2CnHP3T4PmZd9Tk+HH2x4urWaSVctwH8EDtbCMgJ6ztK876vJb8ntj0GGnjG/6uiyConN2sll6wHv715RXJd7zfFj8ZiHHPFJGTHIHNLdrHXFvctLRaJ2lvSa2jiqtaXk4dUubtfURsd7AbcD4kqmk7YJ/VHkji1Vd/SN1KpF4gICC6hObDZg7/8AOpYWdWZusD/m9V1nfTzv6Sgt9Orjb1hUw5ycrMxLrDKy93HdqG1TV332hbfhiN7OV8NRBrc2aLrIexbzXJR5RbDk8Npd2k0iq47Av4Vv4JhnHfrXpTV5K/m8smhw38I2/R36iYYpC95DW1EALrN1CWHs6Qve1o1FN/8AaE1azo8kR/pP8SzS+e+q9Q0J5lD2v8RXRaLyYct2h59l8q0QgICAghAQEBBKDPad8yf7cfiCj13lSu7O/EQ84pIeFkij/G9jfmIC+DjrxWiHSZr8FJt0XGORuqa98LS1oZZjM5DWtYwf/VVnicmbhj0R6W0YdPF59eaHVFFR6omCrkG2WXVGD/K3enFixcqxvJFM+fnaeGOkeLhdjVfUEMY9+vZHCMvwDVp3jNedqt+66fFG9o/eXVxShqIHN+0AhzxflODibdOteWXHes/W9sGXHeP8fhDqZja1za97X1X6bLz3nbZ7bRvu5Hw2Y14NwdR/ld0LM15bsRbe2zhWrYQcsMJeHG4AYLknuHatoru1tbZ8B7rFtzYm5FzYnpssbztszwxvu7GHUk8z8sAJe0ZhlIaRbeCSt8dLWn6fF55slKV3v4O9+2cRpnFkj5ARtZMMwPudtC9pz5sc7WTRpdPljesf8cgrKKr1VEYpnnZNB5hP87PotoyYsvK0bT1hrOLPh5454o6S4oGPoKuE5mP5TSHRkOa+Nxse5a1icOWG95jUYJ5bOrjVMIameMbGyOt1NOsDvXnnrw5Jh7aW83xVtL0PQnmMPa/xFfc0Pkw53tDz7L5VohAQEBBCAgICCUGe075k/wBuPxBR67ypXdnfiIebU8pjeyQbWOa4drTf+y+BS3DaJdLkpx1ms+q30tgHDioZrjqWh7Hbr2AcO1Vauv18ceEo9Bf6Ph28a8lMxhcQ1oJLiAAN5OwKSImZ2hda0VjeV/XVIw9v2WnI4UgfaJxtDvwMO4BW5L/Ajgp4+svnYsc6m3xMn2+kKWnhlnkDGB0j3nUNpJ7SpIi17bRzlda1MVd55Q4SLauhavSJ3fbZHZSwawTfZe1uj/m5ZiZ22azEb7uNathByCUhhZqs4gk79W7sW28xGzXhiZ3ca1bOaeCWFwDw5jrBw3Gx1giy3mtqTzedb0yRy5rnDq8VgFJVm99UE7vOjk3Ane0qrFljLHBk/aUWbDOCfi4v3hS1MD4nvjeLOYSHDrCkvWa22ldjvF6xaPV3dHqHh6iMHU1hD5HHY1jdZuvbT4+O/wCUPDWZfh4528Z8HBitXw880o2PeSPZ2DustM1+O82emnx/DxxV6LoTzKHtf4ivu6LyYc52h59l8q0QgICAghAQEBBKDPad8yf7cfiCj13lSu7O/EQ8yXPOoW2F4lGI3UtSC6Fxu1w86F/4m9XUqsWaOHgv4Is+ntxfFx/d/blZRy0MkdSxramNpJZIy5aTbVmt5p7VtGO2G0XrzhrOauopOO30z0U0khe5znG5cSSeknWVLaZmd5W0rFY2hd4X/hKaWrOp8t4qfpH43hV4v8WObz4zyhBn/wA2aMUeEc5USifRXOiVjVsYdYkbIw+9pVWk55NuqLtDyd+inItq6FNPisrO8IKMyudJQGmljAtkpYr9pu4/qqtVtE1iOiHQzMxe0+sqZSLl5N/i6Nsm2Sjs1/S6nd5p9xCst/lxb+tf6fPr/gz8Ppb+1GpIfQnnC9NNUYnJw2QRgMaJJnGzLtGtxJ39QVfBfPbi22/N8+MmPS14N959IRiNfDBEaSjN2u/zpzqMpG4dDUy5a0r8PH+8mHDfJf4uX9oUajfQeoaE8yh7X+IrotF5MOW7Q8+y+VaIQEBAQQgICAglBntO+ZP9uPxBR67ypXdnefDzJc86gQdqgxCemN4Xll9o2g9o2FeuPLen2y8cuDHlj6oW9JilNVHgquGGPPqFREMhY7cXDYqaZqZPpyR+6PJp8mGOLFaZ29JV+MxVMTmQT3tECIvwlhO1p33Xhni9dq29PBRprY7xN6eM+KuXgqXmirAySSreQGUrcx6S9wIa0d6s0kbTOSfCHz9fbirGKPGykJvrO9STO8r4jaNkLDK8x2PhYqWrbYtdG2J/S2Vgt3gKzURxVrkj9Hz9HPBe2Keu/wCyjUb6DuYW6oLzHT3LpWlhA13Ydt+gda9sPHvtX1eGojHw8WT05rqoqaGhaIooo6mZv+ZLJymB28Ab1Va+LDG1Y3nqhpjz6ieK08NeioxDF6ipsJH8kbI28lg/pCmyZ735TPJbh0uPFziOfV0F4KBB6hoTzKHtf4iui0Xkw5btDz7L5VohAQEBBCAgICCUGe075k/24/EFHrvKld2d+Ih5kuedQICAgtqPGbRiCpjFREPNBNnx+w7+yqpqOXDeN4RZdJ9XHjnaf4chhwo8rhqpo/BkYSP6rWW3Bp557y0+Jq45cMfq72Ksp6Sm4KBsofVhpc2UhzmxNuQSBsJuvbLFMWPhp4y8ME3zZeO8xtX+2XXzX1xBptH6eKpgdTTtlBa4zQ5OSZBls4NzCx6fevoaelb04L/rD5WryWxZYyUmOkun9mwu9/tFSANrDGM3ZfZ3Lz+Hg6y9fi6qfCsPmqxZjGOho4zCx2p8jjeWQdBduHUFrbPERw442/tvj0trW4807z09FOpVogICD1DQnmMPa/xFdFovJhy3aHn2XyrRCAgICCEBAQEBBn9O+ZP9uPxBR67yZXdnfiIeZLnnUCAgIPuKJz3BrGucTsa0FxPuC2rWbTtDW161je0tBSYeyjLXTN4eoNuCpWcrK7c6S36K3HijFO9uduj5uXPbPG1eVfWf/jkrKs0XCPc8SVkw5ThYinadw/mW18nwuc87T/DTHi+PtWI2pH8ujpLG0up6hosKmIPdbV94NT+9eOqiOV49VOitMRbHP+sqYqVdLcz4nGDTU8xEYdTwPhmGowzZdvZsX2LZqxMUnpylz1MFprbJXnzneOsOliuFiqeQQ2Cqtyozqjqf543dK8c2CMk9Lf2o0+pnFHWn8x+rMVFPJE4ska5jhta4WK+dalqztMPrUyVvG9Z3cS1biAgIPUNCeYw9r/EV0Wi8mHLdoefZfKtEICAgIIQEBAQSgz2nfMn+3H4go9d5UruzvxEPMlzzqBBaYNhAqr/fwxEG2WQ2c7rA3qnBp/i/7bJNTqpwz9syv26IwR63vfP1Rujib7yTdWRoqV8Z3fPntHJblEbf9TI9kALRNTUTd7ac8PO4dbtyzPDTlvEfp4tIi2Sd5rNp/PlComxpkAc2ijdHm8+ol5Ur+w/wqa2fgjbHH7+qymlm875Z/aPBRkkkk6ydpO8qOZ3fSiIjlC1qDnoKd2+GeRn9L2h39lTad8ET0nZFSOHVWjrG6pUy1d6TDVQnppI+4kKvVf6T+SDQ+N4/N8UGN5WCCpZw8Q825s+PrY7csY9TtHDfnDObR7zx452n+F7DNFO0MbNBVN3Q1v3crepsm9WRat423if18Xz7VvineazWeseH/B2h8UutnC0/U4xys9xBusToa28OTaO0r05TzUeM4CaRuYzwSa/Ma7l9uVR5tN8KN+Ldfp9Z8aduGYUylWiD1DQnmMPa/wARXRaLyYct2h59l8q0QgICAgIIQEBBKDPad8yf7cfiCj13lSu7O/EQ8yXPOoECyAs7yxtDQkQ4c1gMbZqmRocRIMzYQdgy73K36cMRG29pfN+vU2md9qR/LvZsYy5pIGSstcxOZH5vsjWF676jxmvJ4baTwraYnqqcfw9kYgnia6Ns4J4F+p0bhtAvryqfU4orEWry39Fmjz2tM0tzmPV8xj93SX31TLdvBm6xHkfu2n8VH/j/AO1QpVi80i/ysOP/AI36OVmp+2n6INH9+T9VGo14g+g47Ln4rPFLHDHR8ozsLAIPUNCeZQ9r/EV0Wi8mHLdoefZfKtEICAgIIQEBAQSgz2nfMn+3H4go9d5UruzvxEPMlzzqBAQfUZALSdlxfsvrW1fFi3hLXxMb+2XcJY3JdHfYXFgyL6URHeef7PjWme5Rw/uzElVUNlc973tkDjmNyCHX1hQ2yXi+8zzfTpixTSIiOT5q6uWofnle6Rx1XOv3ALW97ZJ5829MdMVdqxtCzxlv2enpqQ+fd0sw/C9ws1p67XXvm+jHGP18ZSaafiZbZfTwhSWUsL5naF1pS7LJBB6vBGx3t7XfqqtXPOK9IQ6CN62v1ndSqRcICAgICD1DQnmUPa/xFdFovJhy3aHn2XyrRCAgICCEBBKCEEoM9p3zJ/tx+IKPXeVK7s78RDzJc86gQEBBoLOroY3xH/EUrQC0edJEPNc3pcFd51Ymv3Q+Zy095rb7Lf2+ZMSo6rXWRSMlGp0tPlGe29zXDasTlxZPMjafybVwZsXk2ia9JfLcSo6bXSQve/dLUlrsnW1rbC6x8XFj8uOf5szgzZeWW3LpCmmldI5z3kuc43LjtJUtrTad5XVrWldo8Fth1KKYNq6gWtrghdqdK8bCRuaNRuqcdIxxx3/aEebLOWfhY/3noqp5nSOc95u55JceklTWtNp3lZSkUrFYca1bCAgICAg9Q0J5jD2v8RXRaLyYct2h59l8q0QgICAghAQEEoCDPad8yf7cfiCj13lSu7O/EQ8yXPOoEBAQckEz43B7HFrm7HN1ELatprO8Nb0reNrRyXDsVpqnnkJD/T01mOPW5p1Eqr42PJ5kc+sIe7ZcXlW5dJcYpsM2/aJ7dHBC/wAdixwYPcz8XV+yH3+0aKn5rAZH+lqiHW6wwaln4uKn2RvP5nwM+XzbbR0hVVdVJM8ySuL3Hef0HQpr3ted5WY8VccbVhwrRuICAgICAg9Q0J5lD2u8RXRaLyYct2h59l8q0QgICAghAQEBAQVGldDLU0roogC4uYQCbagbnWptVjtkx8NVWjy1x5YtbwYjifiHo2/OF8juGbo+58zwdTifiHo2/OE7hl6HzPB1OJ+Iejb84TuGbofM8HU4n4h6NvzhO4Zeh8zwdTifiHo2/OE7hm6HzPB1OJ+Iejb84TuGbofM8HU4n4h6NvzhO4Zuh8zwdTifiHo2/OE7hm6HzPB1OJ+Iejb84TuGbofM8HU4n4h6NvzhO4Zuh8zwdTifiHo2/OE7hm6HzPB1OJ+Iejb84TuGbofM8HU4n4h6NvzhO4Zuh8zwdTifiHo2/OE7hm6HzPB1OJ+Iejb84TuGbofM8HU4n4h6NvzhO4Zuh8zwdW50YopKaljilADml1wDfaTvX2NLjmmOKy+Fq8lcmWbV8FsqEwgICAghAQEBBKAg+HSNBa0nW69h022/qg+0BAQEBBBNgSdyCGPDgHDWCAQeo7EESSBgzONgLa9u02QfaD4fIG5QTbMbDrO3+yD7QEBAQEBAQEBAQEH/2Q=="/>
          <p:cNvSpPr>
            <a:spLocks noChangeAspect="1" noChangeArrowheads="1"/>
          </p:cNvSpPr>
          <p:nvPr/>
        </p:nvSpPr>
        <p:spPr bwMode="auto">
          <a:xfrm>
            <a:off x="27305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w0NDw0ODhAPDxQPEBAUEA8OFBAPFBAOFBQWFhQUFBQYHCogGBolHBQUITEhJSkrLi4uFx8zODMsNygtLisBCgoKDg0OGxAQGzclHyQvLCwsLS8tNywsNywsLCwsLCwsLCwsLCwsLCwsLCwsLCwsLCwsLCwsLCwsLCwsLCwsLP/AABEIANcA4AMBEQACEQEDEQH/xAAbAAEAAwADAQAAAAAAAAAAAAAAAQUGAwQHAv/EAEcQAAEDAgIECQkFBgUFAQAAAAEAAgMEEQUSBiExQRMWIjRRYXGhsgcyU1RygZGS0RQjUnOxFSVCYoLBJDOTwvBFY2Si8UP/xAAaAQEBAAMBAQAAAAAAAAAAAAAABAECBgMF/8QAMxEBAAIBAgMGBAYDAAMBAAAAAAECAwQREiFRBRQxM0FSExUiMjRhcYGhsSNCkXLB0VP/2gAMAwEAAhEDEQA/APcEBAQEEoCAgIIQSghBKCEEoCAgICAgICAgICAgICAghAQEBBKDgrDIGExFgcNf3gJBtu1EIM/ohpBUYkJHuZDG2MtBDc7nOuCdRvqWRoqgSZTwZYHbs4Lh3ELAzWiWkdTiMkzXMhjbDkzZc7i7MXAW16vNWRqVgdHGa51PC58bOEeSGxx3tmed3wufcgrtD9ITiMUjnNax0bgC1pJGUi7Tr9/wQX6Cmo6ytnfOWiBkccr42l4kc5+U2J1EDagrqrSKqjr4qDLAeEy/eWeLXaT5ubq6UHfxetrqWJ82WnlDLFwHCMOW9idpQXMufKchaHbi4Ej3gEIMvo/pDVVlTPTlkDBATmcM7s1nZdQvq2FBqJc1jkIB3FwJF+sAhBlsI0iq6itmoyyBvAl2Z4zm4a4DUL6tqDWIMnVaQ1kdfHQZYCX5bSWkFgQT5t+rpQapt7C9iba7ahfqCD6QEBAQEBAQEBBCCJBcEdIKDDeStzRT1NyBeVuokDVkCzI3HCs/E34hYGE8ljdeIHpdCPhwv1WZG9WBVuPDVrW/w0seY9c0tw34Na75kGVwRv7Pxien2MqASzo18pv+4LI3ywPmONrRZoAFybDpJuUGHxJv7/pvYaf/AEcsjcSxte1zXAODgQQdYIO0FYH2gwegxa2vxW5A5dhewv8AePWRueFZ+JvxCwMNokL4viR6OE75B9FkbxYGExIfv+m9hvhcsjdrAICAgICAgIIQSgIIdsPYgwPk0w+nmp5nSxRyES2Be1riBkbqF1mRsxhVKNlPB/ps+iwMj5Lm2bXfmMHwDlmRt5HhrXOcbBoJJO4DWVgZ7R41j431AbBaqkdKM7pA4MOpgNgRqaAgptP6eojNLX5Yw6B4B4MuN9eZt7gargj+pZgbilnbLGyRux7WuHYRdYHIgxNe39/U35Q8LlkbdYBBgdD6GGatxXhY2SZZeTnaHWu+S9r9gWRshhVINlPB/ps+iwMlodGG4pigADQ24AAsAM+wBZG5WBia8fv6m/K/2uQbZAQEBAQEBBCAgIJQcc8ha24a55/C21z8SgzOguHVFFC+GeIgukzBzS1zbZQNeu+5Bpp5CwXDXPP4W2v3lBmNCcNqaP7S2eIt4aXO1wLXACx260FhpZHUy00kFMwudKLF12tDWE69u+yCzoRljYwMcwMaGhrrXsAANhQdTSKl4emmhDHPMjSBly8l21pNz02QdTRCGqgpo6epjLTHcNcC1zSy9wNRvdBeoMlU0NU7E4q0QP4NkeUguZmvY67X60GsY64BsRcbDtCBI7KCQC625trn4oMtoxQVNNU18ssLg2plDmEFjsozPPK1/wAwQaiV5aCQC625trn4oMto/h9TBXVtRJC4MqSMtnMJbyr8oXWRrFgZKpoKp2JxVogdwbI8pGZmYmx1gX60GsabgHZfcdyCUBAQEBAQQgICCUBAQEBAQEBAQEBAQEBAQEBAQEBAQEBAQQgICAglBV47QOqWwRAkN4ZjpMpLfu2gki46dQ96DpaR4bBDRVTomBhbGS0tLrg9Rug6OgtFFPQsfM3hHF8nKcXE2DtWu6zIucKw009RVlubg5GwGMOcXBrhwgeBc6v4T71gZzyml0UdO+Nz2F8jg4tc4X5OrVfqWYGkkwSB8YaA+M5RaSJz2PBttuD+qwKPQ7Gql1RUUFU7hXQ5skuwnK6xB6doKDU17GGKTOA4BpJB6hdBj/JlEJIZppLvcJQGueS4tAaNl+1ZkbKpp2StyvaHDoPSsDH+TLlR1ReS5zJbBziXENyjVr7CsyNBpNi4oKZ89sztTWNOwvOy/VvWBGHYaySGN9TaofIxrnOk5TbuF7NbsA1oGFYQ2kqKl0QDYpmREMbqDJGlwdYbrghBFfhQqaqJ8oJiihdybkB0rnC1wDrsG96Cg8olMynpYnQgxnhgC5hcDbK7Ve/UswL7DMKp309MXsBJhiJddwJcWC5vdYHPo/Rvp4TE8udlklyucS4mMuJbcnqsgskBAQEBBCCUBBCCUBBVaVcxq/yXIOh5PR+74fak8RQaRBh/Kp/kUv5x8BWYF/imktHSszOla825LGEEuI3dA96wOjolgMkD56ypLeGqCTlabiNpOYi+87Pggusadalqj0QS+AoM15Lh/g5fz3eBizI2SwMN5Mv+oD/us/3rMjS6R4Q2vp3wE5SSHMdts8bL9SwMhRY1iGDhsNbC6WFupkjdeUdAdsPYbLI22FYpBWRiWB2YbCNhaehw3FYHdQY7yocyj/Pb4XrMDUYYLQQDoij8IWB2UBAQEBAQEEIJQQglAQVek/Mqv8l/6IOjoALYfB/X4ig0SDFeU9t4qMdM9vi0rMDQ6Q4NHXwOifqO2N+9j+ns6VgVGg+JSFslBU8mal1C/wDFHsFum36EINJXQcLFNF6SN7fmaR/dBjvJhNlZV0z+S+OQOLTt1jKfgW94WZGyq52xRySONgxrnE9QF1gZjyb0T46V8zxY1EmcA/gAsO/MsyNPJUsa+ONxs6TNl68tiR261gfcsbXtLXAODhYtcLgjrCDGaGUXA4hibYb8CyzRvGe9wL77coLI2ywMh5T+Yt/OZ+jlmBqKEWiiHRGzwhYHOgICAgICCEBAQEEoCDp4nQCpjdE58jGuaQ4R5RmB6SQe5BxYPhLaNjYo5JHMbezH5Da5vtDQUFigqMawCOuLOGklAjdmY1hY0Nd0+bcoLOCMtFi9z/5n5b9wCCqm0fjfUCr4WZsrRYOaYwMvQRl1+9BcNFgBe/Wd6Cpq8AifOKqJz4Jt8kVrPHQ9pFig5KjCeHAbUyvlZcExgNja634rayOq6Cya0NAAAAAsANQAG4IOhi+Fiq4E8I+J0Mmdj48tw6xGu41ixQPsEzhlkqZSN+QRxE+8C/wQdmio4oGCOJgY0bh07yTvPWg50FVjeBR1zck0koZcHIwsaLgWvfLdB3qSnMTQ3O+QAAAvy3AAtuAQc6AgICAgIIQSghAQSgpNMKqWCkfJE4scHMAcNti7WpdZeaY5mqvQ0rfNFbRyYHjFX+sSd30Xxe95vc6DuOD2nGKv9Yk7vone83uO44PacYq/1iTu+id7ze47jg9pxir/AFiTu+id7ze47jg9pxir/WJO76J3vN7juOD2nGKv9Yk7vone83uO44PacYq/1iTu+id7ze47jg9pxir/AFiTu+id7ze47jg9pxir/WJO76J3vN7juOD2nGKv9Yk7vone83uO44PacYq/1iTu+id7ze47jg9pxir/AFiTu+id7ze47jg9pxir/WJO76J3vN7juOD2nGOv9Yk7vone83uO44PacYq/1iTu+id7ze47jg9pxir/AFiTu+id7ze47jg9r0HROpkmpIpJHF7iXXcdp1lfb0l5viibOe1tK0zTWsclwqUogICAghAQEBBKDPad8yf7cfiCj1/lSu7O/EQ8yXPOoEBBc0uB2YJquQU0Z83MLyP9lirppuXFknaEOTWfVw4o4p/hyPw7DCOTWvHtxk/otvhYPS7SM+q9cb4/ZdFurme+J4/utfg4ve27xn9cbhrcMijjMkdQyaxAIax4tfrOpa5MFa14otu9MWpta/DauyrUysQWOHYbHMx0j544AHZeWHm5tfaBZUYsMXrvNtkufUWx24Yru7P7JpN9dD7mPK3+Bj98PPvOb/8AOX0zC6AedXA+zE7+5WYw4fW7WdRqfTG+Z8CD2uko5RUtb57QMsjR05d4WLaaJjfHO7NNZMTw5q8P9KZSr4ndCwCD1DQnmUPa/wARXRaLyYct2h59l8q0QgICAghAQEBBKDPad8yf7cfiCj13lSu7O/EQ8yXPOofUbHPIa0FxcQABrJJWYiZnaGLWisby09NQtobfdmqqiARE0F7IOgutvX0a4owx4b2fIvnnUT48NOvV1KnBMUqXGWWNznHe9zRYdAF9QXlfBnyTvaFGPVaXFHDWXQr8HqaYB00ZaCbA3aRf3FeGTBfHztCnFqceWdqSnBcPFRI7O7JHG3PK/oYNw6ys4MXHPPwjxa6rPOKv0+M8ocmK4w6YCKNoihb5kTd/W47yts2fi+mvKGun0sU+u3O3VVqZWILHCsWkprssJInn7yF+trusdB6174c84+XjCbUaaMvOOVo8JfWN0DIjHLCS6GcF0ZO1pG1h6ws58UV2tXwlrpc1r70v90OvQYZUVObgYy/LbMRYWvs29i0x4b5Pth65dRjxffOywgwPEoHCSOJ7XN2Fhbf9V7V0+ek7xCa+q02SOG0u/NTCv5MsZpaq2ouaWMqPjscve2OM33RtZNXLOn51nip/MMzPC+NzmPaWuabOadoK+fas1naX1qXrevFXwca1bPUNCeZQ9r/EV0Wi8mHLdoefZfKtEICAgICCEBAQSgz2nfMn+3H4go9d5UruzvxEPMlzzqGhoXDD4G1JAM84PAA6+Dj3vI6Srse2CnHP3T4PmZd9Tk+HH2x4urWaSVctwH8EDtbCMgJ6ztK876vJb8ntj0GGnjG/6uiyConN2sll6wHv715RXJd7zfFj8ZiHHPFJGTHIHNLdrHXFvctLRaJ2lvSa2jiqtaXk4dUubtfURsd7AbcD4kqmk7YJ/VHkji1Vd/SN1KpF4gICC6hObDZg7/8AOpYWdWZusD/m9V1nfTzv6Sgt9Orjb1hUw5ycrMxLrDKy93HdqG1TV332hbfhiN7OV8NRBrc2aLrIexbzXJR5RbDk8Npd2k0iq47Av4Vv4JhnHfrXpTV5K/m8smhw38I2/R36iYYpC95DW1EALrN1CWHs6Qve1o1FN/8AaE1azo8kR/pP8SzS+e+q9Q0J5lD2v8RXRaLyYct2h59l8q0QgICAghAQEBBKDPad8yf7cfiCj13lSu7O/EQ84pIeFkij/G9jfmIC+DjrxWiHSZr8FJt0XGORuqa98LS1oZZjM5DWtYwf/VVnicmbhj0R6W0YdPF59eaHVFFR6omCrkG2WXVGD/K3enFixcqxvJFM+fnaeGOkeLhdjVfUEMY9+vZHCMvwDVp3jNedqt+66fFG9o/eXVxShqIHN+0AhzxflODibdOteWXHes/W9sGXHeP8fhDqZja1za97X1X6bLz3nbZ7bRvu5Hw2Y14NwdR/ld0LM15bsRbe2zhWrYQcsMJeHG4AYLknuHatoru1tbZ8B7rFtzYm5FzYnpssbztszwxvu7GHUk8z8sAJe0ZhlIaRbeCSt8dLWn6fF55slKV3v4O9+2cRpnFkj5ARtZMMwPudtC9pz5sc7WTRpdPljesf8cgrKKr1VEYpnnZNB5hP87PotoyYsvK0bT1hrOLPh5454o6S4oGPoKuE5mP5TSHRkOa+Nxse5a1icOWG95jUYJ5bOrjVMIameMbGyOt1NOsDvXnnrw5Jh7aW83xVtL0PQnmMPa/xFfc0Pkw53tDz7L5VohAQEBBCAgICCUGe075k/wBuPxBR67ypXdnfiIebU8pjeyQbWOa4drTf+y+BS3DaJdLkpx1ms+q30tgHDioZrjqWh7Hbr2AcO1Vauv18ceEo9Bf6Ph28a8lMxhcQ1oJLiAAN5OwKSImZ2hda0VjeV/XVIw9v2WnI4UgfaJxtDvwMO4BW5L/Ajgp4+svnYsc6m3xMn2+kKWnhlnkDGB0j3nUNpJ7SpIi17bRzlda1MVd55Q4SLauhavSJ3fbZHZSwawTfZe1uj/m5ZiZ22azEb7uNathByCUhhZqs4gk79W7sW28xGzXhiZ3ca1bOaeCWFwDw5jrBw3Gx1giy3mtqTzedb0yRy5rnDq8VgFJVm99UE7vOjk3Ane0qrFljLHBk/aUWbDOCfi4v3hS1MD4nvjeLOYSHDrCkvWa22ldjvF6xaPV3dHqHh6iMHU1hD5HHY1jdZuvbT4+O/wCUPDWZfh4528Z8HBitXw880o2PeSPZ2DustM1+O82emnx/DxxV6LoTzKHtf4ivu6LyYc52h59l8q0QgICAghAQEBBKDPad8yf7cfiCj13lSu7O/EQ8yXPOoW2F4lGI3UtSC6Fxu1w86F/4m9XUqsWaOHgv4Is+ntxfFx/d/blZRy0MkdSxramNpJZIy5aTbVmt5p7VtGO2G0XrzhrOauopOO30z0U0khe5znG5cSSeknWVLaZmd5W0rFY2hd4X/hKaWrOp8t4qfpH43hV4v8WObz4zyhBn/wA2aMUeEc5USifRXOiVjVsYdYkbIw+9pVWk55NuqLtDyd+inItq6FNPisrO8IKMyudJQGmljAtkpYr9pu4/qqtVtE1iOiHQzMxe0+sqZSLl5N/i6Nsm2Sjs1/S6nd5p9xCst/lxb+tf6fPr/gz8Ppb+1GpIfQnnC9NNUYnJw2QRgMaJJnGzLtGtxJ39QVfBfPbi22/N8+MmPS14N959IRiNfDBEaSjN2u/zpzqMpG4dDUy5a0r8PH+8mHDfJf4uX9oUajfQeoaE8yh7X+IrotF5MOW7Q8+y+VaIQEBAQQgICAglBntO+ZP9uPxBR67ypXdnefDzJc86gQdqgxCemN4Xll9o2g9o2FeuPLen2y8cuDHlj6oW9JilNVHgquGGPPqFREMhY7cXDYqaZqZPpyR+6PJp8mGOLFaZ29JV+MxVMTmQT3tECIvwlhO1p33Xhni9dq29PBRprY7xN6eM+KuXgqXmirAySSreQGUrcx6S9wIa0d6s0kbTOSfCHz9fbirGKPGykJvrO9STO8r4jaNkLDK8x2PhYqWrbYtdG2J/S2Vgt3gKzURxVrkj9Hz9HPBe2Keu/wCyjUb6DuYW6oLzHT3LpWlhA13Ydt+gda9sPHvtX1eGojHw8WT05rqoqaGhaIooo6mZv+ZLJymB28Ab1Va+LDG1Y3nqhpjz6ieK08NeioxDF6ipsJH8kbI28lg/pCmyZ735TPJbh0uPFziOfV0F4KBB6hoTzKHtf4iui0Xkw5btDz7L5VohAQEBBCAgICCUGe075k/24/EFHrvKld2d+Ih5kuedQICAgtqPGbRiCpjFREPNBNnx+w7+yqpqOXDeN4RZdJ9XHjnaf4chhwo8rhqpo/BkYSP6rWW3Bp557y0+Jq45cMfq72Ksp6Sm4KBsofVhpc2UhzmxNuQSBsJuvbLFMWPhp4y8ME3zZeO8xtX+2XXzX1xBptH6eKpgdTTtlBa4zQ5OSZBls4NzCx6fevoaelb04L/rD5WryWxZYyUmOkun9mwu9/tFSANrDGM3ZfZ3Lz+Hg6y9fi6qfCsPmqxZjGOho4zCx2p8jjeWQdBduHUFrbPERw442/tvj0trW4807z09FOpVogICD1DQnmMPa/xFdFovJhy3aHn2XyrRCAgICCEBAQEBBn9O+ZP9uPxBR67yZXdnfiIeZLnnUCAgIPuKJz3BrGucTsa0FxPuC2rWbTtDW161je0tBSYeyjLXTN4eoNuCpWcrK7c6S36K3HijFO9uduj5uXPbPG1eVfWf/jkrKs0XCPc8SVkw5ThYinadw/mW18nwuc87T/DTHi+PtWI2pH8ujpLG0up6hosKmIPdbV94NT+9eOqiOV49VOitMRbHP+sqYqVdLcz4nGDTU8xEYdTwPhmGowzZdvZsX2LZqxMUnpylz1MFprbJXnzneOsOliuFiqeQQ2Cqtyozqjqf543dK8c2CMk9Lf2o0+pnFHWn8x+rMVFPJE4ska5jhta4WK+dalqztMPrUyVvG9Z3cS1biAgIPUNCeYw9r/EV0Wi8mHLdoefZfKtEICAgIIQEBAQSgz2nfMn+3H4go9d5UruzvxEPMlzzqBBaYNhAqr/fwxEG2WQ2c7rA3qnBp/i/7bJNTqpwz9syv26IwR63vfP1Rujib7yTdWRoqV8Z3fPntHJblEbf9TI9kALRNTUTd7ac8PO4dbtyzPDTlvEfp4tIi2Sd5rNp/PlComxpkAc2ijdHm8+ol5Ur+w/wqa2fgjbHH7+qymlm875Z/aPBRkkkk6ydpO8qOZ3fSiIjlC1qDnoKd2+GeRn9L2h39lTad8ET0nZFSOHVWjrG6pUy1d6TDVQnppI+4kKvVf6T+SDQ+N4/N8UGN5WCCpZw8Q825s+PrY7csY9TtHDfnDObR7zx452n+F7DNFO0MbNBVN3Q1v3crepsm9WRat423if18Xz7VvineazWeseH/B2h8UutnC0/U4xys9xBusToa28OTaO0r05TzUeM4CaRuYzwSa/Ma7l9uVR5tN8KN+Ldfp9Z8aduGYUylWiD1DQnmMPa/wARXRaLyYct2h59l8q0QgICAgIIQEBBKDPad8yf7cfiCj13lSu7O/EQ8yXPOoECyAs7yxtDQkQ4c1gMbZqmRocRIMzYQdgy73K36cMRG29pfN+vU2md9qR/LvZsYy5pIGSstcxOZH5vsjWF676jxmvJ4baTwraYnqqcfw9kYgnia6Ns4J4F+p0bhtAvryqfU4orEWry39Fmjz2tM0tzmPV8xj93SX31TLdvBm6xHkfu2n8VH/j/AO1QpVi80i/ysOP/AI36OVmp+2n6INH9+T9VGo14g+g47Ln4rPFLHDHR8ozsLAIPUNCeZQ9r/EV0Wi8mHLdoefZfKtEICAgIIQEBAQSgz2nfMn+3H4go9d5UruzvxEPMlzzqBAQfUZALSdlxfsvrW1fFi3hLXxMb+2XcJY3JdHfYXFgyL6URHeef7PjWme5Rw/uzElVUNlc973tkDjmNyCHX1hQ2yXi+8zzfTpixTSIiOT5q6uWofnle6Rx1XOv3ALW97ZJ5829MdMVdqxtCzxlv2enpqQ+fd0sw/C9ws1p67XXvm+jHGP18ZSaafiZbZfTwhSWUsL5naF1pS7LJBB6vBGx3t7XfqqtXPOK9IQ6CN62v1ndSqRcICAgICD1DQnmUPa/xFdFovJhy3aHn2XyrRCAgICCEBBKCEEoM9p3zJ/tx+IKPXeVK7s78RDzJc86gQEBBoLOroY3xH/EUrQC0edJEPNc3pcFd51Ymv3Q+Zy095rb7Lf2+ZMSo6rXWRSMlGp0tPlGe29zXDasTlxZPMjafybVwZsXk2ia9JfLcSo6bXSQve/dLUlrsnW1rbC6x8XFj8uOf5szgzZeWW3LpCmmldI5z3kuc43LjtJUtrTad5XVrWldo8Fth1KKYNq6gWtrghdqdK8bCRuaNRuqcdIxxx3/aEebLOWfhY/3noqp5nSOc95u55JceklTWtNp3lZSkUrFYca1bCAgICAg9Q0J5jD2v8RXRaLyYct2h59l8q0QgICAghAQEEoCDPad8yf7cfiCj13lSu7O/EQ8yXPOoEBAQckEz43B7HFrm7HN1ELatprO8Nb0reNrRyXDsVpqnnkJD/T01mOPW5p1Eqr42PJ5kc+sIe7ZcXlW5dJcYpsM2/aJ7dHBC/wAdixwYPcz8XV+yH3+0aKn5rAZH+lqiHW6wwaln4uKn2RvP5nwM+XzbbR0hVVdVJM8ySuL3Hef0HQpr3ted5WY8VccbVhwrRuICAgICAg9Q0J5lD2u8RXRaLyYct2h59l8q0QgICAghAQEBAQVGldDLU0roogC4uYQCbagbnWptVjtkx8NVWjy1x5YtbwYjifiHo2/OF8juGbo+58zwdTifiHo2/OE7hl6HzPB1OJ+Iejb84TuGbofM8HU4n4h6NvzhO4Zeh8zwdTifiHo2/OE7hm6HzPB1OJ+Iejb84TuGbofM8HU4n4h6NvzhO4Zuh8zwdTifiHo2/OE7hm6HzPB1OJ+Iejb84TuGbofM8HU4n4h6NvzhO4Zuh8zwdTifiHo2/OE7hm6HzPB1OJ+Iejb84TuGbofM8HU4n4h6NvzhO4Zuh8zwdTifiHo2/OE7hm6HzPB1OJ+Iejb84TuGbofM8HU4n4h6NvzhO4Zuh8zwdW50YopKaljilADml1wDfaTvX2NLjmmOKy+Fq8lcmWbV8FsqEwgICAghAQEBBKAg+HSNBa0nW69h022/qg+0BAQEBBBNgSdyCGPDgHDWCAQeo7EESSBgzONgLa9u02QfaD4fIG5QTbMbDrO3+yD7QEBAQEBAQEBAQEH/2Q=="/>
          <p:cNvSpPr>
            <a:spLocks noChangeAspect="1" noChangeArrowheads="1"/>
          </p:cNvSpPr>
          <p:nvPr/>
        </p:nvSpPr>
        <p:spPr bwMode="auto">
          <a:xfrm>
            <a:off x="425450"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bioscopic.files.wordpress.com/2012/05/hathitrust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37948" y="2438400"/>
            <a:ext cx="3381375" cy="1076325"/>
          </a:xfrm>
          <a:prstGeom prst="rect">
            <a:avLst/>
          </a:prstGeom>
          <a:noFill/>
          <a:ln>
            <a:solidFill>
              <a:schemeClr val="tx1">
                <a:lumMod val="50000"/>
                <a:lumOff val="50000"/>
              </a:schemeClr>
            </a:solidFill>
          </a:ln>
          <a:extLst>
            <a:ext uri="{909E8E84-426E-40DD-AFC4-6F175D3DCCD1}">
              <a14:hiddenFill xmlns="" xmlns:a14="http://schemas.microsoft.com/office/drawing/2010/main">
                <a:solidFill>
                  <a:srgbClr val="FFFFFF"/>
                </a:solidFill>
              </a14:hiddenFill>
            </a:ext>
          </a:extLst>
        </p:spPr>
      </p:pic>
      <p:sp>
        <p:nvSpPr>
          <p:cNvPr id="7" name="AutoShape 10" descr="data:image/jpeg;base64,/9j/4AAQSkZJRgABAQAAAQABAAD/2wCEAAkGBxETEhUTEhQTFRUVFRkWFBQYGRoXGBoXFhgWHRUXHBwYHiogGRolHRgcITEhJSorLy4uFx83ODMtNygtLisBCgoKDg0OGxAQGywlICUsLywsLCwwNCwsLCwtMCwsLCwvLCwrLCwsLCwsLCwvLCwsLCwsLCwsLCwsLCwsLCwsLP/AABEIALYBFQMBEQACEQEDEQH/xAAcAAEAAgIDAQAAAAAAAAAAAAAABQYDBAECBwj/xABQEAACAQIDAgYNCAcGBAcAAAABAgMAEQQSIQUxBhMiQVFhBxcjMlRxcoGRk7HT4xQzUlOSobLBQnN0grPC0RUkNDVi4SVDY6MWRIOitMPS/8QAGgEBAQEBAQEBAAAAAAAAAAAAAAECAwQFBv/EADURAQABAgMFBQYFBQEAAAAAAAABAhEDEjEEIUFRoRVhkdHhEzNicbHBBSIygfAUI0JS8XL/2gAMAwEAAhEDEQA/APcaBQKBQKBQKBQKBQKBQKBQKBQKBQKBQKBQKBQKBQKBQKBQKBQKBQKBQKBQKBQKBQKBQKBQKBQKBQKBQKBQKBQKBQKBQKBQKBQKBQKBQKBQKBQKBQKBQKBQYcTikjF3YD2+YbzQV/H7eZtIxlHT+l/tQbux9sZ7JIbPuVuZv6H20VM0QoFAoFAoFAoFAoFAoFAoFAoFAoFAoFAoFAoFAoFAoFAoOksqqLsQB0nSggsfwg5oh+8fyH9fRQQcsrMbsST0mg60CgsOxdr3tHIddyt09R6+vn9pU7RCgUCgw4rFRxqWkdEUb2Zgo036nSi00zVNohGHhZs7d8swvro//wBVbS6/02N/pPg38FtKCYXhlikHSjq45/onqPoqOdVFVO6qLNqjJQKDGZ0+kvpFFtJx6fSX0ihaXZHB3EHxUR2oFAoFBgxeMiiGaWRI1+k7BR6SaNU0zVNoi6N/8WbOvb5ZhfXR+3NVtLp/TY3+k+CRwePhlF4pI5B0oysP/aajnVTVTumLNijJQKBQKBQKDhiBqdAOeghsfwgRdI7MfpHvf6mggMTimkN3a/R0DxDmoMN6BegXoF6BcUE9sbbX6Ep8lz7D/Wi6rDRGPETrGjO5CqoLMx0AAFyTRYiZm0PM8Xwyxm0MR8l2Z3JN7TsOVlBsX1vkXUWFsx03aitWiNX06dlw8CjPjb55fz/nzWHZfY8wacrEZsXL+lLMS1zz2UkgDx3PWamaXmr23EndR+WOUJV+COziLfI8N5okB9IFxS8uf9Tjf7z4qRw37Gsao2IwIKsgLNDq2YDeUJ5Qa36Ot7ACx32Kub27Nt1UzkxOPHzWnsaY4y7OgYm5UNGTe55DMB9wFSdXl2yjLjVQtFR5Sg8+4fcB8F8knniiWOWNTLmF7HLq4IvY3F9em1apmX0Nl2vE9pTTM3idzz7sd8HYcZjBHMt40jaRlGmbKVAUkagXa+nRWpm0PobXj14WHenW9nuex9jYfCoUw8axqTchb6ndc33m1c3wsTErxJvVN2/RgoNfH42OGNpZWCIguzHcB+Z5rc9GqaZqm0avNDwqx+1MQYMBfDwjV5iAXC7rsf0bncq8rrsDbdojV9L+nwtnozYu+eX8/wCLRs3sfYCPWVDiZP0pZyZCefceTbzeO9ZzS8te2Ys/pm0co3JCTghs4ixweG80SKfSBcUvLEbTjf7T4vP+HnY6SBGxWCzAJdpIr3KrzshPKsNSQSerdatRVwl79l22a5yYniv3AbFGXZ+Gdjc8Uqkk3JKckknnPJrM6vBtNMU41URzTtRwKBQKBQKBQKBQKBQdVcHcQfEaDtQKBQKDyvszbca8eDQ2UqJZevlERqeoFS32a3THF9X8Owo34k/KPumuxDslYsFx1uXiGJJ5wiEqi+LQt+/Uqne4bfiZsTLwheqy8JQKDS2TsqHDIUhXIrOzlbkjM5ubXOg6hpRuvEqrm9TdowUEJw3/AMvxf7PL+A1Y1d9m99R84eYdhn/HP+zP/EirVWj6f4h7qPn5vaqw+KUCg8d7MO3WedcIrciIBpAOeRtQD05VsR1uegW3TD7H4fhRFPtJ1nT5Lp2LtlCDARtazz92c85DfN+YJl06z01mrV4ttxM+LMct3n1W6o8hQcEX0NBqbJ2bFholhhBWNL5QSWtcknU9ZNG8SuqurNVq3KMFAoFAoFBG7R2sInClSbre4PWRa3moNb/xGn0H+7+tBv7O2is18oYZbXvbnvuseqium3R3B/N+IURT7UE1wX+cfyfzovBZaIhW4RJzI/3D86DoOEdyAI95t33+1BO0HgPZNZjtPEZubiwvi4qO3510p0fe2O3sKbd/1etdjk/8Nw3kH7masTq+TtfvqvmslR5ygUCg834b9kKbCYtYY4uRHZpc4txoYbkP6KjXlfSXoBvqKbw+ls2xU4mHmmd86W4fP+aPQcFiOMjSTK6Z1DZXGV1uL2YcxHOKy+fVTlmYRfDf/L8X+zy/gNWNXXZvfUfOHmHYZ/xz/sz/AMSKtVaPp/iHuo+fm9qrD4rzvsgcPZ8HiEhhjtls8jSA5ZFI71OrpbmItzGtRTd9DZdjpxaJqqnw4fzkvOyccJ4Y5groJEDBXFmFxuIrLw105Kpp5PAuHt/7RxX63+VbfdXSNH39l9zT8vu9z4JuDgcKV3fJobDo7mulYnV8PHi2LVfnP1StRyKBQKBQKBQKBQKCucKRy0P+k/cf96CEoLFwUHIkP+sD0Kp/mos6QkdrLeGTySfRrRFMoJrgt37+SPvJ/pReCyURRJ++byj7TQcR7x4x7aEL5QeS9mbYrCSPGKLqyiKTqYElGPUQSPGB01umeD634dixacOfnCX7De2Q+HbCsRnhYsg5zG5vfrs5YdV1qVQ4/iGFavPz+r0OsvnlAoInY+3osTLiI4gxGHYI0umRnIJZV1ucu4+OrZ1xMGqimmauO+zYx2yMPM8cksau8LZo2I1Un2jnsdLgHeBUZpxKqYmInXVvUYQnDf8Ay/F/s8v4DVjV32b31Hzh5h2Gf8c/7M/8SKtVaPp/iHuo+fm9qrD4rQ2psbD4jJx8SScW2dM3MfzHUdDYaaUu6UYtdF8s2u36Obxfsv7EMWKGJUdznADHolUWI6rqFPjDVumX2dgxc1GSdY+i4diPbAlwQhJ5eHJUg/QYkxkdQBy/u1KtXk2/Dy4ubhP8leKy8JQKCJ4P7fixfHGEEpFKYs+lnIVSSvPblDXnqzFnXFwasK2bjF0tUcigUCgUCgr/AAqGsfib+WggaCx8FPm5P1v8kdGp0hKY8Xik8hvYaMqRQTfBQcuQ9Cp95f8ApReCx0RR8b85J5bfiNBjj3jxj20WNV8ojBjsHHNG0Uqh0cWZTuI/rz35iKNU1TTN41eT7T4C47ATjEbPJlVTdQLcYoO9GU2EiHdpr1XF63eJ1fVo2vCxqMmLu+npKzbH7JmGayYxXwkvOHVshI32Nrr+8Bv3mpl5PNibDXG/D/NHd/PomW4bbMAv8rg+1c+ga1LS4/0uN/rKlcKeySZ1aDZyyNmBVpgrZrH6tRygf9RAI5hzjUU83twdhyTmxrfLzW/sdbGOFwMSMpV3vLIpFiGe1lI5iFCr5qzM73j2vF9pizMaaLNUeYoPPeHvDfCnDT4aFmklkUxEBGyqDo5LEW0F9BfW27fWoh9DZdlrzxXVuiN6gcANuLgsWJZVcxsjRuVBJUMVIa3PYqNOgnfax1O+Hv2rCnFw8sa6vcdjbZw+KQvh3zqDYmzKQbA2IYAjQ1zfExMKrDm1UJCjmUGptXZsWIiaGZQyOLEewg8xB1Bo3RXVRVmp1eUYrgftHZk4xGCvOq3Ggu5U6lJIxbONB3u8gGwNq3eJ1fVp2nBx6MmJu/nCfNbNkdkzBPZcRmwstuUkgOW/PZgN3lBamWXkxNgxI30fmjuSsvDjZii5xcPmbMfQtzUtLlGyY0/4yofC7sgSYxWw+z45SjAq8iqxkcc6oq6qCN5OpudBz6iLavfgbHGFOfFmL8uD0Pgbsj5Lg4YSAGC5pLfTbVvHYm3mFZmby+dtGJ7TEmpNVHEoFAoFAoIDhUPm/wB7+WggKCz8GB3Inpc28wA9oNFngksUOQ3kn2URRaCd4Kd9L4o/bJReCxURSdpfOyeW3toMMIu6DpdB6WA/Oi06r5RCgUHSSJWFmAI6CLj76ETZqJsXCggjDwAjcRGgI+6jftK54y3VUAWAsBuAow5oFAoFAoFAoFAoFBjngRxZ1Vh0MARrv30WJmNGrHsfDKbrBCCNxEaA/cKNTiVzrMt1QBoNBRhzQKBQKBQKBQQvCleQh/1W9IP9KCt0Fq4Nj+7r1s/42H5UWUlItwR0i1EUIUFg4K/8z93+ai8E/RFL2r89J5RoMWDS8kYH1iH0OpPsosLzRHDEAXOgG80GqNpQ5lXjEzObILgZza5y377TXS9GslVr2ZZ8XGmjMAbXtz25zbfbrokUzOjhMZGU4wOhSxOcEFbDfqNKGWYm1nOExUcqB4nV0bvXUhlOttCNDrQqpmmbTDq2OiEnFGROMy5uLzDNl15WXfbQ69VFy1Wvbc5wmMjlXNE6OoJUlSGFxvFxzjoolVM07pgmxkSMqM6K73yKSAzWtew3m1x6RRYpmYvENcbawt3HHw3iBaUZ1ugG8tryR46L7Kvdunfp3uP7cwt7cfDe2a2db5Tubfu039VD2VfKQ7dwoFzPCAUEly6jubAlX1PekA67tDRfZV8p5fu5TbOGJsJojyC+jg8gEAtv727DXrons6+UkO2sK2ULPC2c2SzqcxO4LryjpzdFCcOuL3idw22sKGZDPDmTR1zrdfKF7jz0PZV2ibTvbkEyuqujBlYBlYG4KkXBBG8Ec9GZiYm0sc+MjTvmUWFz1DpPQOs6UIpmdHWbHwpHxrSRrHa/GFgEsdxzXtaixRVM5YjeytOoXOWGW1819LdN+iiWm9mPBY2KZc8MiSJe2ZGDLcb9RpRaqaqZtVFmxRkoFAoFAoIjhMO5Dyx7GoKxQW7YI7gnnPpY0WUhRFCYWJHXQWLgqOQ/l/yrRU3RFM2v89J5X5Cg42WpM0dvpA+jU0WF0oit8I5M2MwEDX4uR5pGHMzQRholbpF2z2PPGOirD0YUWw66o1i0eM7/AC/dYZYlYAML2IYeNSCD6RUcImyA4FymRJ5W1kfFTKxO8LHIyxp5KqBYdZ6TVl32iMsxTGlo6w6YReL2rKiGyTYVJpE5uNWQoHtuBZAAenIOinBat+BEzwm37a/z5tXg3iFw0jRMe4zxfLIW67A4pddQLsrgH6xuiwLixNcZuMTln7eX7NjYqkbRxObR3w2Gdhe9iXxOlxvyiy36qiYnuabc5+zBsybiMYSRaLGySrfmGJgeRR4uMiT0xddVaoz4ffTbwnyn6sxGbaOGl07ph8UVP/TDYXixrrzlrcxc1E0wao74+7LsaJWxe0QwuOPg08WGgI++rKYk2ow/lP1lki/zST9ih/jT04JPuI/9T9IduFOGRNnYwIoUfJJhYbrCFgB4rCoYEzONTfnH1bmzY1+TwtYZhAoB5wGVbjxHKPQKMVz+aY70DwKeQ4HAoYQYyiXcm9siFka3McyrVl32i3ta5vxlnhmkXaGNMcfGHiMMbZguo+U2Fz004MzETg0XnjP2WOBbILC2m7o6qjzzqg+AT58FFMTd57yysd7SMbNfxABQOYIBzVZd9q3Yk08I3R8mhgA8eJ2lCo7gI0mQWsqPLG/GKPKK5zbnY9NybqtNGHVx08NPJmwLnASrA5PySZrYZz/yZD/5dj9Wf0Dzar0USr+9Tmj9Ua98c/nz8eab2CgGGhAFgI108wqOGJvrlv0YKBQKBQKCL4SDuP7woKrQXDYg/u8XkA+nX86LVq3qIo2LHdH8tvaaCf4LDub/AKz+VaLKaoin7cHd38Y/CtBxsT59PGfwmguNBo7V2Wk4XMWVo3Ekcimzow5wSCLEXBBBBBING6K5o04ur4OVyvGSjIrq2VEyFsuoViWbTNY8nLe1txIIiqmNIYo9kGOSSTDuI+OYNIjLnjL7jIAGUq5FgTexyjS9GpxM0RFXD+WZ49nBWkkDd1lABkIvYKOSqjmUXJA6WJN6MzXeIjhDVTg/GY8MkhLnCsrRPorXRCozW33BubWuQKXa9tN6pj/LVlj2UVxMmJD6yRrGVK6BULlTvve7m/5UScS9EUW03sB4OxtAIJmMiiXjQ1srBuMMh1G7UkaW5JI66Ne2mKs1O7dbpZsYnZhbExYjjLcUjoqZdCsuQvc3vfkC3R10Ziu1E021+3/XGztlGKaebjC3HsrMmUAKURUGU7+9UXvfdzUK8TNTFNtP+uF2SRiziuMNzEITHlGXKrFgb3vmux13a7qHtP7eS3G7Y2xgePgkhzZRKjRswFzldSGtfnsd9Ew68lUVcnbD4VkhWMMLqoQNl5gLA2vvtRJqvVdH7O2G0OHjwyzHi4wq3ygOUU96SDYXGlwL269aOleLFVc1zG+WSLZLriJcQsvKmVFKlLqBFnyW1vflm5J9FEnEiaIptp929gMMY0ys7SMWZi7WBJZibabgL5QOgCjFU3nRo4TY5gLfJ3CRu5cxMudVLd/xdmUoCdbG4uTYC9G6sTNbNG/+asn9kqI5lViHnuZJSAWJZQt+YaKAo6Mo363J7TfEzw4M0+AWSEwz2kVlyPpbMPMdD1jnokVzTVmp3O+zMGIYY4QSwjRUDNvIQAAnr0oldWaqaubZoyUCgUCgUEbwgXuDdRX8QH50FToLpspbQRD/AKafhFFq1ltURR8cO6yeW34jQT/Bb5t/1n8qUWUzRFR2+O7t1hfwig6bF+fj8Z/C1FhcaI0ts4/5PBJPlzCJGdlvY5VBJt12FG8OjPVFPNoY/hCIYoZpY2EUpUO4Obis4JDPp3g0uw3Xo3Rg56ppid8dW7tbaBhRXVM4aSOPvgLGV0RDu1GZxfq6aMUUZpt8+m8O0CWkSNQ7RBeMGYCzMuYINO+ykHWw5S677DJuiZ4tXGbbZIpZuJbi4ouNJY5GICF2UKRfMBob2FzbmNjVOFeqKb75m32bEeOlLKOJ0aMurB7rcFLIxy6MQ1xv700ZyxbVr7J20+IhhmSEgTAsoZwMqW0ZiAd+mgvvHXY1XhxRVNMzo4wW2pJVZkhJCYhoG5eoKS8XI4GXVRq2+9h06UWrCimbTPC/S7Y2ZtQyyTxmPLxDhGOa92KI4tpuyuN/PRmvDyxE31/4xttaTNKogLGJ40FnHK40rYi40UBrm/0Ta9F9nFom+v2cDa0hllhWEF4o0kIEmjCTjAoUld/czvsNRrQ9nGWKr67vC3m5i2wTiEg4sjPDx+YtaygoCCCL5ruNPZuoTh/kmq+k2ZotomRpFhXNxbZGdjkQsO/VSASxXn0tc2vcGxmaMsRNXFjwe2BLxyKhE0BAeFiAdRdWBFwVYahvTYg2LVh5bTOk8TYO3I8XAJoQb7mjbksjgao3QdfQQaLi4U4dWWps7MxbSoWZMnKZcuYMeQxU7hbep81GKqYpmzpsfaiYhC6XAWR4yGFiDGxXUc1wAw6mFFxKJom0sGzdrmWeeHi8pw7KrtmBBLqHXKAPokXvajVeHlpiq+qVo5FAoFAoFAoNHbYvA/iH3EUFNdrAnoF/RQiLr5hkKoqneFAPmFFnVkoilbUFppPKP360E5wWHcn/AFh/ClFnSEzRFU4Rjux61B9o/KgwbEH94i8bfw3oscVyoiF4af5fjP2ab+G1Idtm99R84+rmKZBFg0cX420YFrg/3aViD1ZUNEtMzVMcPOEVhy2CkTCPmbDyyL8jfU8WQ4Y4Zj0AAlCeZSOaq61f3YnEjWNe/v8ANtbV2QHkkxOEnMOJQBJLWaN8gDKkyHfyWFmBBAYHXSl2aMS1MUVxenr+0uNrYxptjzTOuVpMA7suuheAkjXXnqLh0xTtEUxwq+6ewPzaeQvsFHnq1Q/AA/8ADcJ+oT7hrR22r31XzlxwLYGPEdWOxYPr3P50XaP1R/5p+kOvB+QDGbQQ6Nx0UgU7yjYeJQw6RmRhfpFUxY/t0T3THWUvgpMzSkWsJMoI1vlRc3obMtulTUcaotEIzZx/4ji+rD4UH7WKo61e5p+c/ZxL/mkf7FL/ABoKvAj3E/8AqPpLW7HmZMO+Hka88E8omvoxLyO6uRzB1YMDuNJb2u01xVEbpiLeFujNhEzbSxEi94mGihdubjQ8jlfGEZSfLFGat2DTE85n9t0NH5K8UUGPwql24iL5REP+fCEFiBzyoO96QSOcUbzRVVOFXzm08p8p4pPD41ZMKhiKn5S7iIklbrIzsT03EYZrdXNUcppmmub8Nf582tgC2H2g8b5QuMQSpbQcdCFSRR448jW/0tVbq/PhRMf47v2nTrdzwd/x+0v1mH/+MlDF91h/KfrKwwTK6hlN1O4jcR0jpHXUeeYmN0slEKBQKBQKDV2oO4yeQfZQUfE943kn2GjVP6oehUZKCn7bHd38Y/CKCa4M/NHyz7BRZ4JaiKtwlHdh5A9rUGLYA7uvib8J/rRY4rdRGLFYZJFKSIrqd6sAynxg6GixVNM3hgOysPZBxMVovmhkWyc3J05OnRRr2lW/fO/XvbTxg7wDYgi4vqNQfGDRi7Xk2dCzFzGpY98bd9bdm+lbmve1GorqiLXZMVhY5FKSIrqd6sAynxg6GiU1TTN4cJgohHxQRBHa3FhQFt0Zd1uqizVMze+9xhMDFEnFxRpGmvIRQq679BpQqqqqm8zeXGC2fDCCIo44wxuwRQtz0mw1PXQqrqq/VN3XF7NhlYNJGjMuisQMwB3gHfY843GhTXVTFolsxoFACgADcALAeajN7teLZsCyGVYo1kbvpAoDnxsBc0amuqYtM7nLbPhMnHGOPjQLCTKM9ujNa9uqhnqtlvuJ8DE7ZmQZrWzbmt0XGturdQiqYizucLHkKZFyG90sMpubnTdvomab3c4bDJGoSNVRV0VVAVQOgAaChMzM3lifZ0JKsYoyUJKHKLqTe5U25JNzu6aLnq0u5xGz4ZHV3ijd07x2UFlvvyki481CK6oi0TuYxsfDZmfiYsz9+2RbtbdmNrnz0X2ldrXltQxKihUUKqgKqgWAAFgABoABzUZmZmby70QoFAoFAoNbaXzMnkN+E0FJK306dPTRadYX+iFBilwyN3yK3jAPtoO0USqLKAo6ALDU3Og66DvQVfhN86PIHtag68Gvn/8A029qUXgtVERe39qGFY1QBpZ5VhiBvlBa5Z2trlVQzW57WuL3o64VGa8zpEXllxOEmyDJMwkFtSEytY3IIy6A6i41FGYqpvvjc132g74s4eM5VijWWZ7Ak8YWEUa33XyMSbbgAN9wayRGHnnjNo+7X2ntF8LPhw754cRJxHKAzJKysYyCBylYrlIOtyCDzVWqKIxKarRviL/txbK49pMU8CHKsCI0rWBLNLmyIt9AAFJJ36rbnqM5IiiKp46fs18VtCTD4qCJ2LxYnMiEgBo5UXMBcWzK4B3i4I3kHStU0RXRMxrHWPR0+VTNtGTD8awjGESUABLh2kkUkEqTayjQ3qGWmMGKrb7zHSGj/bk77LxGIDZJYBOFkVVyucOXAcKwYZWy6jx2NHT2VMY9NPCbdU9Fn4yO0xbkEvGcmosLOMq3uGsLXAsx6BR55tadzQhmmbEYyMzsqxrE0Zyx8jOjFt68oXW+tHSYpimmbc27wZx0k+EgmlUK8kSuwAIFyN4B3A7/AD1ZZxqIoxKqY0iWthtruca0LZeKeItARvLQvlxANxvuy2tzLfnqLOHHs80a33/vp92twinxGHjRhOxMmMiS2WOyxSyhcgut+9O83N6rWFFFc2twnxiEwMPLeTurWYDISEujcrNYBACO9Ot+fdpUcbxu3ILBcIGi2UmMnYyuYUfXKuaSSwRBkWwGZgL2NhrrR6KsGKsecOndF+kJmXC4gxaTWmy3DZV4vPvsVIJyX035rfpX1o4xVTm03df+/wAsi02vLidn8fA3EzWIsQGVZUcqym4N0zAi41sb1XScOnDxctW+Ps2cFtVp4ZVuYMTECsqjKxR7HK4DAho2tmUkajz1GasPJVE6xOnf680rgQ3FpmYu2UXY2BJtqeSAPQKOVWs2Z6IUCgUCgUGPEC6MOlT7KCjwC7oOl0H2nUfnRadV8ohQKBQKCs8KB3RT0pb0E/1oOeC/zjeT+YoLLQQfCnZkkohlh1lw0yzIlwM4FxJHc6AshNjoL2vYVYd8GuKZmmrSYt5T4tqba3J5EUzSGwCGN1AJNuU5GQAbyb7hpfS8YjD5zFkfiMNJBjmxKqzwzQrHMFGZ0eIsY3CjlOpDkEKCQbHduOkVRXhZOMTu77sm08McVJhwFYRQzCd2ZSl2jB4tAGAbvmDE2tybXvpRKKvZxVzmLebH8mfD42bEBGeHEpHxhRSzRyQgqpKrdnVlNrgEgqObUVc0V4cU33xp3xLLjMM2JxGHYKwiw7NMWYFC0hRkRQrWawDMxJAHegX5VozTVFFFUcZ3ftq0pMJn2o7PHLxTYRIc+WQIXEkjMpYaEZWGp5J3b9Krea2BERO+8z0hvcLMP/cJ4YoyS0DxRRxqTqyEKAFFlHXoBUYwKv7tNVU8byyYXFRl4skMocjIzGJ4wi5cxzFgARdQBa+rDmvRJpm03nqh8Tsr5TiMcjLLHxiRCGYowXNGrXYE6EBiND32trjWq6xXkpondOt4SUO1sQMIzSQOuJRcpjVS6tJbkshW4MZOu+4Gh1qMTh0Z7RP5ft5tXhHgSkWHmgWWSTDyo6JZ2ZlIKyqQe8JjZjc2GYC/RVhrBqvVVTVuiY9Y69Hfhlmkhg4tJXPymCUgRvcJHIrOSLXUgcxsaibPamqbzwmPGE/NOFQvZjZb5QpLHqy2vfqtRwiLzZUsPsN8RsaPCENHKsMagOCuWWLKy3uNVzKBcX0Jqw9c4sUbRNesXnwlYMPtVigzQzLNluYcpIz270SW4si/6Wa3iqPPOHETumLc/TVGQbPbCYDirPK+ZmIjUsS8khdrW3KLkXPMBzm1V0qr9pi309Is78I9myOBi8IP7wkZGQgrx0R1MLhrFTzqT3reM1DCriPyV6fSefnzT8AsqjoUeyjhOrJRCgUCgUCgEUGtFs+Jd0a6ag2ub82poNmgUCgUCg6tGDvAPjFB2oFAoFAoFAoFAoFAoFAoFAoFAoFAoFAoFAoFAoFAoOkrWUnoBNCHi6dlnaBAPF4TUfQk97W8sPtT+HYXOenk57bG0Pq8J6uT3tMsHZ+FznxjyO2xtD6vCerk97TLB2fhc58Y8jtsbQ+rwnq5Pe0ywdn4XOfGPI7bG0Pq8J6uT3tMsHZ+FznxjyO2xtD6vCerk97TLB2fhc58Y8jtsbQ+rwnq5Pe0ywdn4XOfGPI7bG0Pq8J6uT3tMsHZ+FznxjycdtnaH0MJ9iT3tMsHZ2Fznp5Hba2h9DCfYk97TKdnYXf08jts7Q+hhPsSe9plg7Owu/p5A7LWP+hhPsSe9plOzsLv6eQOy1j/AKGE+xJ72mU7Owu/p5DdlrHjemDH7knvaZTs7C7+nkySdlTaAVWy4E5gTYLIStiRyhxvJJtcdIINMsJH4fhXt+bp5MY7LW0DuTCfYk97TLC9nYXf08nA7LeP+hg/sSe9plXs3C7+nkdtvH/Qwf2JPe0ynZ2F39PJlm7Ke0kYo0WEDLoQUkuP+7TLDMbBgzF4menk6dtjaH1eE9XJ72mWF7Pwuc+MeR22NofV4T1cnvaZYOz8LnPjHkdtjaH1eE9XJ72mWDs/C5z4x5HbY2h9XhPVye9plg7Pwuc+MeR22NofV4T1cnvaZYOz8LnPjHkdtjaH1eE9XJ72mWDs/C5z4x5HbY2h9XhPVye9plg7Pwuc+MeR22NofV4T1cnvaZYOz8LnPjHkv3Y64SzY6GSSZY1ZJcg4sMotkRtczNrdqzMWeDa8CnBqiKeXFbKjyFAoFAoFBjxHet5J9lFjV8txd6PEK6v1E6u9EKBQKBQKBQS3B3K7SYd2VVxEZQOxsqSqQ8Lk8wzKV8UhqS5Y14iK44fTSf53JbaO0YHhfERZY3CtgYYh33FXusxvrfiC0ZPTbzRxooqiqKKt/wDlM9/Lx3syTwSAZnjD7RULKxtaJo48oJ+jnxQEnkr56JMVU6Ruo077z9qdzDDiYJ5JsPIwGGj4pomJseKwfIYL/rlhLm3O1vM71mKqIiuP1Te/zq39Jsx7YxqSQmdWQTY4pHLELDixA3L6grlYG+35quHTNNWSdKb2nnfy3umy1mjjeLDyRR4oTsJDxkaM8QRMgjlchcoYSFgrAm67wNC15apiquJy28J748GTZuIhWPCZmjVxh8SImexVJzPIYWe9wvSCwsNCdBSUriqaq7Xtem/fFt9kNtqDEsZGxDh3RFLEypISrGyhSjENqdw3DmApFnbCqoi0UaX5W+qe4SbVeSTaEXG5oREDElxkzCbDWKAaZ+U2o1tepHB58DDimnDqtvvv8JZOE203aGU4cRnDtxXFMs+sWQoUCwF80TrbKSFG8nnvSI37zAw4iuM/6t992v78fFF8NJHfENLnzxSkvAeNElkIW4sGJjOoBBA1B32qxo6bNERRltaY13W/6gar0FAoFAoFAoFB7B2Ev8LP+0f/AFR1ip8j8S/XT8vvL0WsvnFAoFAoFB1kW4I6Rb00Hly9h0AAfLDp/wBH4lazPqT+JfD19HPafHhh9T8SmY7S+Hr6HafHhh9T8SmY7S+Hr6HafHhh9T8SmY7S+Hr6HafHhh9T8SmY7S+Hr6HafHhh9T8SmY7S+Hr6HafHhh9T8SmY7S+Hr6HafHhh9T8SmY7S+Hr6HafHhh9T8SmY7S+Hr6HafHhh9T8SmY7S+Hr6HaeHhZ9T8SmY7S+Hr6HafHhh9T8SmY7S+Hr6HafHhh9T8SmY7S+Hr6HaeHhf/Z+JTMdpfD19DtPjww+p+JTMdpfD19DtPDwv/s/EpmO0vh6+h2nh4WfU/EpmO0vh6+h2nh4WfU/EpmO0vh6+h2nh4WfU/EpmO0vh6+h2nx4YfU/EpmO0vh6+h2nx4YfU/EpmO0vh6+h2nx4YfU/EpmO0vh6+h2nx4YfU/EpmO0vh6+h2nx4YfU/EpmO0vh6+h2nx4YfU/EpmO0vh6+h2nx4YfU/EpmO0vh6+h2nx4YfU/EpmO0vh6+i4cCeC/wAgikj43jc8me+XJbkqtrZjfvfvqTN3j2naPbVRNrWhYqjzlAoFAoFAoFAoFAoFAoFAoFAoFAoFAoFAoFAoFAoFAoFAoFAoFAoFAoP/2Q==">
            <a:hlinkClick r:id="rId4"/>
          </p:cNvPr>
          <p:cNvSpPr>
            <a:spLocks noChangeAspect="1" noChangeArrowheads="1"/>
          </p:cNvSpPr>
          <p:nvPr/>
        </p:nvSpPr>
        <p:spPr bwMode="auto">
          <a:xfrm>
            <a:off x="120650" y="-2255838"/>
            <a:ext cx="7153275" cy="47053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TEhUTEhQTFRUVFRkWFBQYGRoXGBoXFhgWHRUXHBwYHiogGRolHRgcITEhJSorLy4uFx83ODMtNygtLisBCgoKDg0OGxAQGywlICUsLywsLCwwNCwsLCwtMCwsLCwvLCwrLCwsLCwsLCwvLCwsLCwsLCwsLCwsLCwsLCwsLP/AABEIALYBFQMBEQACEQEDEQH/xAAcAAEAAgIDAQAAAAAAAAAAAAAABQYDBAECBwj/xABQEAACAQIDAgYNCAcGBAcAAAABAgMAEQQSIQUxBhMiQVFhBxcjMlRxcoGRk7HT4xQzUlOSobLBQnN0grPC0RUkNDVi4SVDY6MWRIOitMPS/8QAGgEBAQEBAQEBAAAAAAAAAAAAAAECAwQFBv/EADURAQABAgMFBQYFBQEAAAAAAAABAhEDEjEEIUFRoRVhkdHhEzNicbHBBSIygfAUI0JS8XL/2gAMAwEAAhEDEQA/APcaBQKBQKBQKBQKBQKBQKBQKBQKBQKBQKBQKBQKBQKBQKBQKBQKBQKBQKBQKBQKBQKBQKBQKBQKBQKBQKBQKBQKBQKBQKBQKBQKBQKBQKBQKBQKBQKBQKBQYcTikjF3YD2+YbzQV/H7eZtIxlHT+l/tQbux9sZ7JIbPuVuZv6H20VM0QoFAoFAoFAoFAoFAoFAoFAoFAoFAoFAoFAoFAoFAoFAoOksqqLsQB0nSggsfwg5oh+8fyH9fRQQcsrMbsST0mg60CgsOxdr3tHIddyt09R6+vn9pU7RCgUCgw4rFRxqWkdEUb2Zgo036nSi00zVNohGHhZs7d8swvro//wBVbS6/02N/pPg38FtKCYXhlikHSjq45/onqPoqOdVFVO6qLNqjJQKDGZ0+kvpFFtJx6fSX0ihaXZHB3EHxUR2oFAoFBgxeMiiGaWRI1+k7BR6SaNU0zVNoi6N/8WbOvb5ZhfXR+3NVtLp/TY3+k+CRwePhlF4pI5B0oysP/aajnVTVTumLNijJQKBQKBQKDhiBqdAOeghsfwgRdI7MfpHvf6mggMTimkN3a/R0DxDmoMN6BegXoF6BcUE9sbbX6Ep8lz7D/Wi6rDRGPETrGjO5CqoLMx0AAFyTRYiZm0PM8Xwyxm0MR8l2Z3JN7TsOVlBsX1vkXUWFsx03aitWiNX06dlw8CjPjb55fz/nzWHZfY8wacrEZsXL+lLMS1zz2UkgDx3PWamaXmr23EndR+WOUJV+COziLfI8N5okB9IFxS8uf9Tjf7z4qRw37Gsao2IwIKsgLNDq2YDeUJ5Qa36Ot7ACx32Kub27Nt1UzkxOPHzWnsaY4y7OgYm5UNGTe55DMB9wFSdXl2yjLjVQtFR5Sg8+4fcB8F8knniiWOWNTLmF7HLq4IvY3F9em1apmX0Nl2vE9pTTM3idzz7sd8HYcZjBHMt40jaRlGmbKVAUkagXa+nRWpm0PobXj14WHenW9nuex9jYfCoUw8axqTchb6ndc33m1c3wsTErxJvVN2/RgoNfH42OGNpZWCIguzHcB+Z5rc9GqaZqm0avNDwqx+1MQYMBfDwjV5iAXC7rsf0bncq8rrsDbdojV9L+nwtnozYu+eX8/wCLRs3sfYCPWVDiZP0pZyZCefceTbzeO9ZzS8te2Ys/pm0co3JCTghs4ixweG80SKfSBcUvLEbTjf7T4vP+HnY6SBGxWCzAJdpIr3KrzshPKsNSQSerdatRVwl79l22a5yYniv3AbFGXZ+Gdjc8Uqkk3JKckknnPJrM6vBtNMU41URzTtRwKBQKBQKBQKBQKBQdVcHcQfEaDtQKBQKDyvszbca8eDQ2UqJZevlERqeoFS32a3THF9X8Owo34k/KPumuxDslYsFx1uXiGJJ5wiEqi+LQt+/Uqne4bfiZsTLwheqy8JQKDS2TsqHDIUhXIrOzlbkjM5ubXOg6hpRuvEqrm9TdowUEJw3/AMvxf7PL+A1Y1d9m99R84eYdhn/HP+zP/EirVWj6f4h7qPn5vaqw+KUCg8d7MO3WedcIrciIBpAOeRtQD05VsR1uegW3TD7H4fhRFPtJ1nT5Lp2LtlCDARtazz92c85DfN+YJl06z01mrV4ttxM+LMct3n1W6o8hQcEX0NBqbJ2bFholhhBWNL5QSWtcknU9ZNG8SuqurNVq3KMFAoFAoFBG7R2sInClSbre4PWRa3moNb/xGn0H+7+tBv7O2is18oYZbXvbnvuseqium3R3B/N+IURT7UE1wX+cfyfzovBZaIhW4RJzI/3D86DoOEdyAI95t33+1BO0HgPZNZjtPEZubiwvi4qO3510p0fe2O3sKbd/1etdjk/8Nw3kH7masTq+TtfvqvmslR5ygUCg834b9kKbCYtYY4uRHZpc4txoYbkP6KjXlfSXoBvqKbw+ls2xU4mHmmd86W4fP+aPQcFiOMjSTK6Z1DZXGV1uL2YcxHOKy+fVTlmYRfDf/L8X+zy/gNWNXXZvfUfOHmHYZ/xz/sz/AMSKtVaPp/iHuo+fm9qrD4rzvsgcPZ8HiEhhjtls8jSA5ZFI71OrpbmItzGtRTd9DZdjpxaJqqnw4fzkvOyccJ4Y5groJEDBXFmFxuIrLw105Kpp5PAuHt/7RxX63+VbfdXSNH39l9zT8vu9z4JuDgcKV3fJobDo7mulYnV8PHi2LVfnP1StRyKBQKBQKBQKBQKCucKRy0P+k/cf96CEoLFwUHIkP+sD0Kp/mos6QkdrLeGTySfRrRFMoJrgt37+SPvJ/pReCyURRJ++byj7TQcR7x4x7aEL5QeS9mbYrCSPGKLqyiKTqYElGPUQSPGB01umeD634dixacOfnCX7De2Q+HbCsRnhYsg5zG5vfrs5YdV1qVQ4/iGFavPz+r0OsvnlAoInY+3osTLiI4gxGHYI0umRnIJZV1ucu4+OrZ1xMGqimmauO+zYx2yMPM8cksau8LZo2I1Un2jnsdLgHeBUZpxKqYmInXVvUYQnDf8Ay/F/s8v4DVjV32b31Hzh5h2Gf8c/7M/8SKtVaPp/iHuo+fm9qrD4rQ2psbD4jJx8SScW2dM3MfzHUdDYaaUu6UYtdF8s2u36Obxfsv7EMWKGJUdznADHolUWI6rqFPjDVumX2dgxc1GSdY+i4diPbAlwQhJ5eHJUg/QYkxkdQBy/u1KtXk2/Dy4ubhP8leKy8JQKCJ4P7fixfHGEEpFKYs+lnIVSSvPblDXnqzFnXFwasK2bjF0tUcigUCgUCgr/AAqGsfib+WggaCx8FPm5P1v8kdGp0hKY8Xik8hvYaMqRQTfBQcuQ9Cp95f8ApReCx0RR8b85J5bfiNBjj3jxj20WNV8ojBjsHHNG0Uqh0cWZTuI/rz35iKNU1TTN41eT7T4C47ATjEbPJlVTdQLcYoO9GU2EiHdpr1XF63eJ1fVo2vCxqMmLu+npKzbH7JmGayYxXwkvOHVshI32Nrr+8Bv3mpl5PNibDXG/D/NHd/PomW4bbMAv8rg+1c+ga1LS4/0uN/rKlcKeySZ1aDZyyNmBVpgrZrH6tRygf9RAI5hzjUU83twdhyTmxrfLzW/sdbGOFwMSMpV3vLIpFiGe1lI5iFCr5qzM73j2vF9pizMaaLNUeYoPPeHvDfCnDT4aFmklkUxEBGyqDo5LEW0F9BfW27fWoh9DZdlrzxXVuiN6gcANuLgsWJZVcxsjRuVBJUMVIa3PYqNOgnfax1O+Hv2rCnFw8sa6vcdjbZw+KQvh3zqDYmzKQbA2IYAjQ1zfExMKrDm1UJCjmUGptXZsWIiaGZQyOLEewg8xB1Bo3RXVRVmp1eUYrgftHZk4xGCvOq3Ggu5U6lJIxbONB3u8gGwNq3eJ1fVp2nBx6MmJu/nCfNbNkdkzBPZcRmwstuUkgOW/PZgN3lBamWXkxNgxI30fmjuSsvDjZii5xcPmbMfQtzUtLlGyY0/4yofC7sgSYxWw+z45SjAq8iqxkcc6oq6qCN5OpudBz6iLavfgbHGFOfFmL8uD0Pgbsj5Lg4YSAGC5pLfTbVvHYm3mFZmby+dtGJ7TEmpNVHEoFAoFAoIDhUPm/wB7+WggKCz8GB3Inpc28wA9oNFngksUOQ3kn2URRaCd4Kd9L4o/bJReCxURSdpfOyeW3toMMIu6DpdB6WA/Oi06r5RCgUHSSJWFmAI6CLj76ETZqJsXCggjDwAjcRGgI+6jftK54y3VUAWAsBuAow5oFAoFAoFAoFAoFBjngRxZ1Vh0MARrv30WJmNGrHsfDKbrBCCNxEaA/cKNTiVzrMt1QBoNBRhzQKBQKBQKBQQvCleQh/1W9IP9KCt0Fq4Nj+7r1s/42H5UWUlItwR0i1EUIUFg4K/8z93+ai8E/RFL2r89J5RoMWDS8kYH1iH0OpPsosLzRHDEAXOgG80GqNpQ5lXjEzObILgZza5y377TXS9GslVr2ZZ8XGmjMAbXtz25zbfbrokUzOjhMZGU4wOhSxOcEFbDfqNKGWYm1nOExUcqB4nV0bvXUhlOttCNDrQqpmmbTDq2OiEnFGROMy5uLzDNl15WXfbQ69VFy1Wvbc5wmMjlXNE6OoJUlSGFxvFxzjoolVM07pgmxkSMqM6K73yKSAzWtew3m1x6RRYpmYvENcbawt3HHw3iBaUZ1ugG8tryR46L7Kvdunfp3uP7cwt7cfDe2a2db5Tubfu039VD2VfKQ7dwoFzPCAUEly6jubAlX1PekA67tDRfZV8p5fu5TbOGJsJojyC+jg8gEAtv727DXrons6+UkO2sK2ULPC2c2SzqcxO4LryjpzdFCcOuL3idw22sKGZDPDmTR1zrdfKF7jz0PZV2ibTvbkEyuqujBlYBlYG4KkXBBG8Ec9GZiYm0sc+MjTvmUWFz1DpPQOs6UIpmdHWbHwpHxrSRrHa/GFgEsdxzXtaixRVM5YjeytOoXOWGW1819LdN+iiWm9mPBY2KZc8MiSJe2ZGDLcb9RpRaqaqZtVFmxRkoFAoFAoIjhMO5Dyx7GoKxQW7YI7gnnPpY0WUhRFCYWJHXQWLgqOQ/l/yrRU3RFM2v89J5X5Cg42WpM0dvpA+jU0WF0oit8I5M2MwEDX4uR5pGHMzQRholbpF2z2PPGOirD0YUWw66o1i0eM7/AC/dYZYlYAML2IYeNSCD6RUcImyA4FymRJ5W1kfFTKxO8LHIyxp5KqBYdZ6TVl32iMsxTGlo6w6YReL2rKiGyTYVJpE5uNWQoHtuBZAAenIOinBat+BEzwm37a/z5tXg3iFw0jRMe4zxfLIW67A4pddQLsrgH6xuiwLixNcZuMTln7eX7NjYqkbRxObR3w2Gdhe9iXxOlxvyiy36qiYnuabc5+zBsybiMYSRaLGySrfmGJgeRR4uMiT0xddVaoz4ffTbwnyn6sxGbaOGl07ph8UVP/TDYXixrrzlrcxc1E0wao74+7LsaJWxe0QwuOPg08WGgI++rKYk2ow/lP1lki/zST9ih/jT04JPuI/9T9IduFOGRNnYwIoUfJJhYbrCFgB4rCoYEzONTfnH1bmzY1+TwtYZhAoB5wGVbjxHKPQKMVz+aY70DwKeQ4HAoYQYyiXcm9siFka3McyrVl32i3ta5vxlnhmkXaGNMcfGHiMMbZguo+U2Fz004MzETg0XnjP2WOBbILC2m7o6qjzzqg+AT58FFMTd57yysd7SMbNfxABQOYIBzVZd9q3Yk08I3R8mhgA8eJ2lCo7gI0mQWsqPLG/GKPKK5zbnY9NybqtNGHVx08NPJmwLnASrA5PySZrYZz/yZD/5dj9Wf0Dzar0USr+9Tmj9Ua98c/nz8eab2CgGGhAFgI108wqOGJvrlv0YKBQKBQKCL4SDuP7woKrQXDYg/u8XkA+nX86LVq3qIo2LHdH8tvaaCf4LDub/AKz+VaLKaoin7cHd38Y/CtBxsT59PGfwmguNBo7V2Wk4XMWVo3Ekcimzow5wSCLEXBBBBBING6K5o04ur4OVyvGSjIrq2VEyFsuoViWbTNY8nLe1txIIiqmNIYo9kGOSSTDuI+OYNIjLnjL7jIAGUq5FgTexyjS9GpxM0RFXD+WZ49nBWkkDd1lABkIvYKOSqjmUXJA6WJN6MzXeIjhDVTg/GY8MkhLnCsrRPorXRCozW33BubWuQKXa9tN6pj/LVlj2UVxMmJD6yRrGVK6BULlTvve7m/5UScS9EUW03sB4OxtAIJmMiiXjQ1srBuMMh1G7UkaW5JI66Ne2mKs1O7dbpZsYnZhbExYjjLcUjoqZdCsuQvc3vfkC3R10Ziu1E021+3/XGztlGKaebjC3HsrMmUAKURUGU7+9UXvfdzUK8TNTFNtP+uF2SRiziuMNzEITHlGXKrFgb3vmux13a7qHtP7eS3G7Y2xgePgkhzZRKjRswFzldSGtfnsd9Ew68lUVcnbD4VkhWMMLqoQNl5gLA2vvtRJqvVdH7O2G0OHjwyzHi4wq3ygOUU96SDYXGlwL269aOleLFVc1zG+WSLZLriJcQsvKmVFKlLqBFnyW1vflm5J9FEnEiaIptp929gMMY0ys7SMWZi7WBJZibabgL5QOgCjFU3nRo4TY5gLfJ3CRu5cxMudVLd/xdmUoCdbG4uTYC9G6sTNbNG/+asn9kqI5lViHnuZJSAWJZQt+YaKAo6Mo363J7TfEzw4M0+AWSEwz2kVlyPpbMPMdD1jnokVzTVmp3O+zMGIYY4QSwjRUDNvIQAAnr0oldWaqaubZoyUCgUCgUEbwgXuDdRX8QH50FToLpspbQRD/AKafhFFq1ltURR8cO6yeW34jQT/Bb5t/1n8qUWUzRFR2+O7t1hfwig6bF+fj8Z/C1FhcaI0ts4/5PBJPlzCJGdlvY5VBJt12FG8OjPVFPNoY/hCIYoZpY2EUpUO4Obis4JDPp3g0uw3Xo3Rg56ppid8dW7tbaBhRXVM4aSOPvgLGV0RDu1GZxfq6aMUUZpt8+m8O0CWkSNQ7RBeMGYCzMuYINO+ykHWw5S677DJuiZ4tXGbbZIpZuJbi4ouNJY5GICF2UKRfMBob2FzbmNjVOFeqKb75m32bEeOlLKOJ0aMurB7rcFLIxy6MQ1xv700ZyxbVr7J20+IhhmSEgTAsoZwMqW0ZiAd+mgvvHXY1XhxRVNMzo4wW2pJVZkhJCYhoG5eoKS8XI4GXVRq2+9h06UWrCimbTPC/S7Y2ZtQyyTxmPLxDhGOa92KI4tpuyuN/PRmvDyxE31/4xttaTNKogLGJ40FnHK40rYi40UBrm/0Ta9F9nFom+v2cDa0hllhWEF4o0kIEmjCTjAoUld/czvsNRrQ9nGWKr67vC3m5i2wTiEg4sjPDx+YtaygoCCCL5ruNPZuoTh/kmq+k2ZotomRpFhXNxbZGdjkQsO/VSASxXn0tc2vcGxmaMsRNXFjwe2BLxyKhE0BAeFiAdRdWBFwVYahvTYg2LVh5bTOk8TYO3I8XAJoQb7mjbksjgao3QdfQQaLi4U4dWWps7MxbSoWZMnKZcuYMeQxU7hbep81GKqYpmzpsfaiYhC6XAWR4yGFiDGxXUc1wAw6mFFxKJom0sGzdrmWeeHi8pw7KrtmBBLqHXKAPokXvajVeHlpiq+qVo5FAoFAoFAoNHbYvA/iH3EUFNdrAnoF/RQiLr5hkKoqneFAPmFFnVkoilbUFppPKP360E5wWHcn/AFh/ClFnSEzRFU4Rjux61B9o/KgwbEH94i8bfw3oscVyoiF4af5fjP2ab+G1Idtm99R84+rmKZBFg0cX420YFrg/3aViD1ZUNEtMzVMcPOEVhy2CkTCPmbDyyL8jfU8WQ4Y4Zj0AAlCeZSOaq61f3YnEjWNe/v8ANtbV2QHkkxOEnMOJQBJLWaN8gDKkyHfyWFmBBAYHXSl2aMS1MUVxenr+0uNrYxptjzTOuVpMA7suuheAkjXXnqLh0xTtEUxwq+6ewPzaeQvsFHnq1Q/AA/8ADcJ+oT7hrR22r31XzlxwLYGPEdWOxYPr3P50XaP1R/5p+kOvB+QDGbQQ6Nx0UgU7yjYeJQw6RmRhfpFUxY/t0T3THWUvgpMzSkWsJMoI1vlRc3obMtulTUcaotEIzZx/4ji+rD4UH7WKo61e5p+c/ZxL/mkf7FL/ABoKvAj3E/8AqPpLW7HmZMO+Hka88E8omvoxLyO6uRzB1YMDuNJb2u01xVEbpiLeFujNhEzbSxEi94mGihdubjQ8jlfGEZSfLFGat2DTE85n9t0NH5K8UUGPwql24iL5REP+fCEFiBzyoO96QSOcUbzRVVOFXzm08p8p4pPD41ZMKhiKn5S7iIklbrIzsT03EYZrdXNUcppmmub8Nf582tgC2H2g8b5QuMQSpbQcdCFSRR448jW/0tVbq/PhRMf47v2nTrdzwd/x+0v1mH/+MlDF91h/KfrKwwTK6hlN1O4jcR0jpHXUeeYmN0slEKBQKBQKDV2oO4yeQfZQUfE943kn2GjVP6oehUZKCn7bHd38Y/CKCa4M/NHyz7BRZ4JaiKtwlHdh5A9rUGLYA7uvib8J/rRY4rdRGLFYZJFKSIrqd6sAynxg6GixVNM3hgOysPZBxMVovmhkWyc3J05OnRRr2lW/fO/XvbTxg7wDYgi4vqNQfGDRi7Xk2dCzFzGpY98bd9bdm+lbmve1GorqiLXZMVhY5FKSIrqd6sAynxg6GiU1TTN4cJgohHxQRBHa3FhQFt0Zd1uqizVMze+9xhMDFEnFxRpGmvIRQq679BpQqqqqm8zeXGC2fDCCIo44wxuwRQtz0mw1PXQqrqq/VN3XF7NhlYNJGjMuisQMwB3gHfY843GhTXVTFolsxoFACgADcALAeajN7teLZsCyGVYo1kbvpAoDnxsBc0amuqYtM7nLbPhMnHGOPjQLCTKM9ujNa9uqhnqtlvuJ8DE7ZmQZrWzbmt0XGturdQiqYizucLHkKZFyG90sMpubnTdvomab3c4bDJGoSNVRV0VVAVQOgAaChMzM3lifZ0JKsYoyUJKHKLqTe5U25JNzu6aLnq0u5xGz4ZHV3ijd07x2UFlvvyki481CK6oi0TuYxsfDZmfiYsz9+2RbtbdmNrnz0X2ldrXltQxKihUUKqgKqgWAAFgABoABzUZmZmby70QoFAoFAoNbaXzMnkN+E0FJK306dPTRadYX+iFBilwyN3yK3jAPtoO0USqLKAo6ALDU3Og66DvQVfhN86PIHtag68Gvn/8A029qUXgtVERe39qGFY1QBpZ5VhiBvlBa5Z2trlVQzW57WuL3o64VGa8zpEXllxOEmyDJMwkFtSEytY3IIy6A6i41FGYqpvvjc132g74s4eM5VijWWZ7Ak8YWEUa33XyMSbbgAN9wayRGHnnjNo+7X2ntF8LPhw754cRJxHKAzJKysYyCBylYrlIOtyCDzVWqKIxKarRviL/txbK49pMU8CHKsCI0rWBLNLmyIt9AAFJJ36rbnqM5IiiKp46fs18VtCTD4qCJ2LxYnMiEgBo5UXMBcWzK4B3i4I3kHStU0RXRMxrHWPR0+VTNtGTD8awjGESUABLh2kkUkEqTayjQ3qGWmMGKrb7zHSGj/bk77LxGIDZJYBOFkVVyucOXAcKwYZWy6jx2NHT2VMY9NPCbdU9Fn4yO0xbkEvGcmosLOMq3uGsLXAsx6BR55tadzQhmmbEYyMzsqxrE0Zyx8jOjFt68oXW+tHSYpimmbc27wZx0k+EgmlUK8kSuwAIFyN4B3A7/AD1ZZxqIoxKqY0iWthtruca0LZeKeItARvLQvlxANxvuy2tzLfnqLOHHs80a33/vp92twinxGHjRhOxMmMiS2WOyxSyhcgut+9O83N6rWFFFc2twnxiEwMPLeTurWYDISEujcrNYBACO9Ot+fdpUcbxu3ILBcIGi2UmMnYyuYUfXKuaSSwRBkWwGZgL2NhrrR6KsGKsecOndF+kJmXC4gxaTWmy3DZV4vPvsVIJyX035rfpX1o4xVTm03df+/wAsi02vLidn8fA3EzWIsQGVZUcqym4N0zAi41sb1XScOnDxctW+Ps2cFtVp4ZVuYMTECsqjKxR7HK4DAho2tmUkajz1GasPJVE6xOnf680rgQ3FpmYu2UXY2BJtqeSAPQKOVWs2Z6IUCgUCgUGPEC6MOlT7KCjwC7oOl0H2nUfnRadV8ohQKBQKCs8KB3RT0pb0E/1oOeC/zjeT+YoLLQQfCnZkkohlh1lw0yzIlwM4FxJHc6AshNjoL2vYVYd8GuKZmmrSYt5T4tqba3J5EUzSGwCGN1AJNuU5GQAbyb7hpfS8YjD5zFkfiMNJBjmxKqzwzQrHMFGZ0eIsY3CjlOpDkEKCQbHduOkVRXhZOMTu77sm08McVJhwFYRQzCd2ZSl2jB4tAGAbvmDE2tybXvpRKKvZxVzmLebH8mfD42bEBGeHEpHxhRSzRyQgqpKrdnVlNrgEgqObUVc0V4cU33xp3xLLjMM2JxGHYKwiw7NMWYFC0hRkRQrWawDMxJAHegX5VozTVFFFUcZ3ftq0pMJn2o7PHLxTYRIc+WQIXEkjMpYaEZWGp5J3b9Krea2BERO+8z0hvcLMP/cJ4YoyS0DxRRxqTqyEKAFFlHXoBUYwKv7tNVU8byyYXFRl4skMocjIzGJ4wi5cxzFgARdQBa+rDmvRJpm03nqh8Tsr5TiMcjLLHxiRCGYowXNGrXYE6EBiND32trjWq6xXkpondOt4SUO1sQMIzSQOuJRcpjVS6tJbkshW4MZOu+4Gh1qMTh0Z7RP5ft5tXhHgSkWHmgWWSTDyo6JZ2ZlIKyqQe8JjZjc2GYC/RVhrBqvVVTVuiY9Y69Hfhlmkhg4tJXPymCUgRvcJHIrOSLXUgcxsaibPamqbzwmPGE/NOFQvZjZb5QpLHqy2vfqtRwiLzZUsPsN8RsaPCENHKsMagOCuWWLKy3uNVzKBcX0Jqw9c4sUbRNesXnwlYMPtVigzQzLNluYcpIz270SW4si/6Wa3iqPPOHETumLc/TVGQbPbCYDirPK+ZmIjUsS8khdrW3KLkXPMBzm1V0qr9pi309Is78I9myOBi8IP7wkZGQgrx0R1MLhrFTzqT3reM1DCriPyV6fSefnzT8AsqjoUeyjhOrJRCgUCgUCgEUGtFs+Jd0a6ag2ub82poNmgUCgUCg6tGDvAPjFB2oFAoFAoFAoFAoFAoFAoFAoFAoFAoFAoFAoFAoFAoOkrWUnoBNCHi6dlnaBAPF4TUfQk97W8sPtT+HYXOenk57bG0Pq8J6uT3tMsHZ+FznxjyO2xtD6vCerk97TLB2fhc58Y8jtsbQ+rwnq5Pe0ywdn4XOfGPI7bG0Pq8J6uT3tMsHZ+FznxjyO2xtD6vCerk97TLB2fhc58Y8jtsbQ+rwnq5Pe0ywdn4XOfGPI7bG0Pq8J6uT3tMsHZ+FznxjycdtnaH0MJ9iT3tMsHZ2Fznp5Hba2h9DCfYk97TKdnYXf08jts7Q+hhPsSe9plg7Owu/p5A7LWP+hhPsSe9plOzsLv6eQOy1j/AKGE+xJ72mU7Owu/p5DdlrHjemDH7knvaZTs7C7+nkySdlTaAVWy4E5gTYLIStiRyhxvJJtcdIINMsJH4fhXt+bp5MY7LW0DuTCfYk97TLC9nYXf08nA7LeP+hg/sSe9plXs3C7+nkdtvH/Qwf2JPe0ynZ2F39PJlm7Ke0kYo0WEDLoQUkuP+7TLDMbBgzF4menk6dtjaH1eE9XJ72mWF7Pwuc+MeR22NofV4T1cnvaZYOz8LnPjHkdtjaH1eE9XJ72mWDs/C5z4x5HbY2h9XhPVye9plg7Pwuc+MeR22NofV4T1cnvaZYOz8LnPjHkdtjaH1eE9XJ72mWDs/C5z4x5HbY2h9XhPVye9plg7Pwuc+MeR22NofV4T1cnvaZYOz8LnPjHkv3Y64SzY6GSSZY1ZJcg4sMotkRtczNrdqzMWeDa8CnBqiKeXFbKjyFAoFAoFBjxHet5J9lFjV8txd6PEK6v1E6u9EKBQKBQKBQS3B3K7SYd2VVxEZQOxsqSqQ8Lk8wzKV8UhqS5Y14iK44fTSf53JbaO0YHhfERZY3CtgYYh33FXusxvrfiC0ZPTbzRxooqiqKKt/wDlM9/Lx3syTwSAZnjD7RULKxtaJo48oJ+jnxQEnkr56JMVU6Ruo077z9qdzDDiYJ5JsPIwGGj4pomJseKwfIYL/rlhLm3O1vM71mKqIiuP1Te/zq39Jsx7YxqSQmdWQTY4pHLELDixA3L6grlYG+35quHTNNWSdKb2nnfy3umy1mjjeLDyRR4oTsJDxkaM8QRMgjlchcoYSFgrAm67wNC15apiquJy28J748GTZuIhWPCZmjVxh8SImexVJzPIYWe9wvSCwsNCdBSUriqaq7Xtem/fFt9kNtqDEsZGxDh3RFLEypISrGyhSjENqdw3DmApFnbCqoi0UaX5W+qe4SbVeSTaEXG5oREDElxkzCbDWKAaZ+U2o1tepHB58DDimnDqtvvv8JZOE203aGU4cRnDtxXFMs+sWQoUCwF80TrbKSFG8nnvSI37zAw4iuM/6t992v78fFF8NJHfENLnzxSkvAeNElkIW4sGJjOoBBA1B32qxo6bNERRltaY13W/6gar0FAoFAoFAoFB7B2Ev8LP+0f/AFR1ip8j8S/XT8vvL0WsvnFAoFAoFB1kW4I6Rb00Hly9h0AAfLDp/wBH4lazPqT+JfD19HPafHhh9T8SmY7S+Hr6HafHhh9T8SmY7S+Hr6HafHhh9T8SmY7S+Hr6HafHhh9T8SmY7S+Hr6HafHhh9T8SmY7S+Hr6HafHhh9T8SmY7S+Hr6HafHhh9T8SmY7S+Hr6HafHhh9T8SmY7S+Hr6HafHhh9T8SmY7S+Hr6HaeHhZ9T8SmY7S+Hr6HafHhh9T8SmY7S+Hr6HafHhh9T8SmY7S+Hr6HaeHhf/Z+JTMdpfD19DtPjww+p+JTMdpfD19DtPDwv/s/EpmO0vh6+h2nh4WfU/EpmO0vh6+h2nh4WfU/EpmO0vh6+h2nh4WfU/EpmO0vh6+h2nx4YfU/EpmO0vh6+h2nx4YfU/EpmO0vh6+h2nx4YfU/EpmO0vh6+h2nx4YfU/EpmO0vh6+h2nx4YfU/EpmO0vh6+h2nx4YfU/EpmO0vh6+h2nx4YfU/EpmO0vh6+h2nx4YfU/EpmO0vh6+i4cCeC/wAgikj43jc8me+XJbkqtrZjfvfvqTN3j2naPbVRNrWhYqjzlAoFAoFAoFAoFAoFAoFAoFAoFAoFAoFAoFAoFAoFAoFAoFAoFAoFAoP/2Q==">
            <a:hlinkClick r:id="rId4"/>
          </p:cNvPr>
          <p:cNvSpPr>
            <a:spLocks noChangeAspect="1" noChangeArrowheads="1"/>
          </p:cNvSpPr>
          <p:nvPr/>
        </p:nvSpPr>
        <p:spPr bwMode="auto">
          <a:xfrm>
            <a:off x="273050" y="-2103438"/>
            <a:ext cx="7153275" cy="47053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www.unl.edu/ucomm/chancllr/images/logo_cic.jp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10200" y="3886200"/>
            <a:ext cx="2190750" cy="885825"/>
          </a:xfrm>
          <a:prstGeom prst="rect">
            <a:avLst/>
          </a:prstGeom>
          <a:noFill/>
          <a:ln>
            <a:solidFill>
              <a:schemeClr val="tx1">
                <a:lumMod val="50000"/>
                <a:lumOff val="50000"/>
              </a:schemeClr>
            </a:solidFill>
          </a:ln>
          <a:extLst>
            <a:ext uri="{909E8E84-426E-40DD-AFC4-6F175D3DCCD1}">
              <a14:hiddenFill xmlns="" xmlns:a14="http://schemas.microsoft.com/office/drawing/2010/main">
                <a:solidFill>
                  <a:srgbClr val="FFFFFF"/>
                </a:solidFill>
              </a14:hiddenFill>
            </a:ext>
          </a:extLst>
        </p:spPr>
      </p:pic>
      <p:pic>
        <p:nvPicPr>
          <p:cNvPr id="1040" name="Picture 16" descr="https://www.ohiolink.edu/sites/ohiolink.edu/files/WebsiteLogo.jpg">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664960" y="5029200"/>
            <a:ext cx="4219575" cy="857251"/>
          </a:xfrm>
          <a:prstGeom prst="rect">
            <a:avLst/>
          </a:prstGeom>
          <a:noFill/>
          <a:ln>
            <a:solidFill>
              <a:schemeClr val="accent1">
                <a:lumMod val="7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68254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HathiTrust</a:t>
            </a:r>
            <a:r>
              <a:rPr lang="en-US" dirty="0" smtClean="0"/>
              <a:t> Print Monographs Archive Planning Task Force</a:t>
            </a:r>
            <a:endParaRPr lang="en-US" dirty="0"/>
          </a:p>
        </p:txBody>
      </p:sp>
      <p:sp>
        <p:nvSpPr>
          <p:cNvPr id="3" name="Content Placeholder 2"/>
          <p:cNvSpPr>
            <a:spLocks noGrp="1"/>
          </p:cNvSpPr>
          <p:nvPr>
            <p:ph sz="quarter" idx="2"/>
          </p:nvPr>
        </p:nvSpPr>
        <p:spPr/>
        <p:txBody>
          <a:bodyPr>
            <a:normAutofit/>
          </a:bodyPr>
          <a:lstStyle/>
          <a:p>
            <a:r>
              <a:rPr lang="en-US" dirty="0" smtClean="0"/>
              <a:t>To develop a Distributed Print Monographs Archive corresponding to volumes represented within </a:t>
            </a:r>
            <a:r>
              <a:rPr lang="en-US" dirty="0" err="1" smtClean="0"/>
              <a:t>HathiTrust</a:t>
            </a:r>
            <a:endParaRPr lang="en-US" dirty="0"/>
          </a:p>
        </p:txBody>
      </p:sp>
      <p:sp>
        <p:nvSpPr>
          <p:cNvPr id="7" name="Content Placeholder 6"/>
          <p:cNvSpPr>
            <a:spLocks noGrp="1"/>
          </p:cNvSpPr>
          <p:nvPr>
            <p:ph sz="quarter" idx="4"/>
          </p:nvPr>
        </p:nvSpPr>
        <p:spPr/>
        <p:txBody>
          <a:bodyPr>
            <a:normAutofit lnSpcReduction="10000"/>
          </a:bodyPr>
          <a:lstStyle/>
          <a:p>
            <a:r>
              <a:rPr lang="en-US" dirty="0" err="1" smtClean="0"/>
              <a:t>HathiTrust</a:t>
            </a:r>
            <a:r>
              <a:rPr lang="en-US" dirty="0" smtClean="0"/>
              <a:t> Governing Board has just approved the appointment of a task force to begin the process of implementation of this initiative</a:t>
            </a:r>
            <a:endParaRPr lang="en-US" dirty="0"/>
          </a:p>
        </p:txBody>
      </p:sp>
      <p:sp>
        <p:nvSpPr>
          <p:cNvPr id="5" name="Text Placeholder 4"/>
          <p:cNvSpPr>
            <a:spLocks noGrp="1"/>
          </p:cNvSpPr>
          <p:nvPr>
            <p:ph type="body" sz="quarter" idx="1"/>
          </p:nvPr>
        </p:nvSpPr>
        <p:spPr/>
        <p:txBody>
          <a:bodyPr/>
          <a:lstStyle/>
          <a:p>
            <a:r>
              <a:rPr lang="en-US" dirty="0" smtClean="0"/>
              <a:t>Ballot Initiative passed in 2011</a:t>
            </a:r>
            <a:endParaRPr lang="en-US" dirty="0"/>
          </a:p>
        </p:txBody>
      </p:sp>
      <p:sp>
        <p:nvSpPr>
          <p:cNvPr id="6" name="Text Placeholder 5"/>
          <p:cNvSpPr>
            <a:spLocks noGrp="1"/>
          </p:cNvSpPr>
          <p:nvPr>
            <p:ph type="body" sz="quarter" idx="3"/>
          </p:nvPr>
        </p:nvSpPr>
        <p:spPr/>
        <p:txBody>
          <a:bodyPr/>
          <a:lstStyle/>
          <a:p>
            <a:r>
              <a:rPr lang="en-US" dirty="0" smtClean="0"/>
              <a:t>Current Status</a:t>
            </a:r>
            <a:endParaRPr lang="en-US" dirty="0"/>
          </a:p>
        </p:txBody>
      </p:sp>
    </p:spTree>
    <p:extLst>
      <p:ext uri="{BB962C8B-B14F-4D97-AF65-F5344CB8AC3E}">
        <p14:creationId xmlns="" xmlns:p14="http://schemas.microsoft.com/office/powerpoint/2010/main" val="32146964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533400" y="381000"/>
            <a:ext cx="8077200" cy="1447800"/>
          </a:xfrm>
        </p:spPr>
        <p:txBody>
          <a:bodyPr>
            <a:normAutofit/>
          </a:bodyPr>
          <a:lstStyle/>
          <a:p>
            <a:pPr algn="ctr"/>
            <a:r>
              <a:rPr lang="en-US" dirty="0" smtClean="0"/>
              <a:t>To </a:t>
            </a:r>
            <a:r>
              <a:rPr lang="en-US" dirty="0" err="1" smtClean="0"/>
              <a:t>Deduplicate</a:t>
            </a:r>
            <a:r>
              <a:rPr lang="en-US" dirty="0" smtClean="0"/>
              <a:t> Low Use Content and Redirect Resources</a:t>
            </a:r>
            <a:endParaRPr lang="en-US" dirty="0"/>
          </a:p>
        </p:txBody>
      </p:sp>
      <p:sp>
        <p:nvSpPr>
          <p:cNvPr id="2" name="Subtitle 1"/>
          <p:cNvSpPr>
            <a:spLocks noGrp="1"/>
          </p:cNvSpPr>
          <p:nvPr>
            <p:ph type="subTitle" idx="1"/>
          </p:nvPr>
        </p:nvSpPr>
        <p:spPr/>
        <p:txBody>
          <a:bodyPr/>
          <a:lstStyle/>
          <a:p>
            <a:endParaRPr lang="en-US"/>
          </a:p>
        </p:txBody>
      </p:sp>
      <p:pic>
        <p:nvPicPr>
          <p:cNvPr id="8" name="Picture 3" descr="C:\Documents and Settings\diedrichs.1\Local Settings\Temporary Internet Files\Content.IE5\1C6ONU3Y\MC900417518[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2802467"/>
            <a:ext cx="3568803" cy="296448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3" descr="j0198771"/>
          <p:cNvPicPr>
            <a:picLocks noChangeAspect="1" noChangeArrowheads="1"/>
          </p:cNvPicPr>
          <p:nvPr/>
        </p:nvPicPr>
        <p:blipFill>
          <a:blip r:embed="rId4" cstate="print"/>
          <a:srcRect/>
          <a:stretch>
            <a:fillRect/>
          </a:stretch>
        </p:blipFill>
        <p:spPr bwMode="auto">
          <a:xfrm>
            <a:off x="2667000" y="4648200"/>
            <a:ext cx="1312863" cy="1371600"/>
          </a:xfrm>
          <a:prstGeom prst="rect">
            <a:avLst/>
          </a:prstGeom>
          <a:noFill/>
        </p:spPr>
      </p:pic>
      <p:pic>
        <p:nvPicPr>
          <p:cNvPr id="13" name="Picture 3" descr="j0198771"/>
          <p:cNvPicPr>
            <a:picLocks noChangeAspect="1" noChangeArrowheads="1"/>
          </p:cNvPicPr>
          <p:nvPr/>
        </p:nvPicPr>
        <p:blipFill>
          <a:blip r:embed="rId4" cstate="print"/>
          <a:srcRect/>
          <a:stretch>
            <a:fillRect/>
          </a:stretch>
        </p:blipFill>
        <p:spPr bwMode="auto">
          <a:xfrm>
            <a:off x="1604698" y="3810000"/>
            <a:ext cx="1312863" cy="1371600"/>
          </a:xfrm>
          <a:prstGeom prst="rect">
            <a:avLst/>
          </a:prstGeom>
          <a:noFill/>
        </p:spPr>
      </p:pic>
      <p:pic>
        <p:nvPicPr>
          <p:cNvPr id="14" name="Picture 3" descr="j0198771"/>
          <p:cNvPicPr>
            <a:picLocks noChangeAspect="1" noChangeArrowheads="1"/>
          </p:cNvPicPr>
          <p:nvPr/>
        </p:nvPicPr>
        <p:blipFill>
          <a:blip r:embed="rId4" cstate="print"/>
          <a:srcRect/>
          <a:stretch>
            <a:fillRect/>
          </a:stretch>
        </p:blipFill>
        <p:spPr bwMode="auto">
          <a:xfrm>
            <a:off x="515937" y="2802467"/>
            <a:ext cx="1312863" cy="1371600"/>
          </a:xfrm>
          <a:prstGeom prst="rect">
            <a:avLst/>
          </a:prstGeom>
          <a:noFill/>
        </p:spPr>
      </p:pic>
    </p:spTree>
    <p:extLst>
      <p:ext uri="{BB962C8B-B14F-4D97-AF65-F5344CB8AC3E}">
        <p14:creationId xmlns="" xmlns:p14="http://schemas.microsoft.com/office/powerpoint/2010/main" val="2705921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Terms of Ballot Initiative</a:t>
            </a:r>
            <a:endParaRPr lang="en-US" dirty="0"/>
          </a:p>
        </p:txBody>
      </p:sp>
      <p:sp>
        <p:nvSpPr>
          <p:cNvPr id="9" name="Text Placeholder 8"/>
          <p:cNvSpPr>
            <a:spLocks noGrp="1"/>
          </p:cNvSpPr>
          <p:nvPr>
            <p:ph type="body" idx="2"/>
          </p:nvPr>
        </p:nvSpPr>
        <p:spPr/>
        <p:txBody>
          <a:bodyPr>
            <a:noAutofit/>
          </a:bodyPr>
          <a:lstStyle/>
          <a:p>
            <a:pPr algn="ctr"/>
            <a:r>
              <a:rPr lang="en-US" sz="1400" dirty="0" smtClean="0">
                <a:solidFill>
                  <a:schemeClr val="tx1"/>
                </a:solidFill>
              </a:rPr>
              <a:t>H</a:t>
            </a:r>
          </a:p>
          <a:p>
            <a:pPr algn="ctr"/>
            <a:r>
              <a:rPr lang="en-US" sz="1400" dirty="0" smtClean="0">
                <a:solidFill>
                  <a:schemeClr val="tx1"/>
                </a:solidFill>
              </a:rPr>
              <a:t>A</a:t>
            </a:r>
          </a:p>
          <a:p>
            <a:pPr algn="ctr"/>
            <a:r>
              <a:rPr lang="en-US" sz="1400" dirty="0" smtClean="0">
                <a:solidFill>
                  <a:schemeClr val="tx1"/>
                </a:solidFill>
              </a:rPr>
              <a:t>T</a:t>
            </a:r>
          </a:p>
          <a:p>
            <a:pPr algn="ctr"/>
            <a:r>
              <a:rPr lang="en-US" sz="1400" dirty="0" smtClean="0">
                <a:solidFill>
                  <a:schemeClr val="tx1"/>
                </a:solidFill>
              </a:rPr>
              <a:t>H</a:t>
            </a:r>
          </a:p>
          <a:p>
            <a:pPr algn="ctr"/>
            <a:r>
              <a:rPr lang="en-US" sz="1400" dirty="0" smtClean="0">
                <a:solidFill>
                  <a:schemeClr val="tx1"/>
                </a:solidFill>
              </a:rPr>
              <a:t>I</a:t>
            </a:r>
          </a:p>
          <a:p>
            <a:pPr algn="ctr"/>
            <a:r>
              <a:rPr lang="en-US" sz="1400" dirty="0" smtClean="0">
                <a:solidFill>
                  <a:schemeClr val="tx1"/>
                </a:solidFill>
              </a:rPr>
              <a:t>T</a:t>
            </a:r>
          </a:p>
          <a:p>
            <a:pPr algn="ctr"/>
            <a:r>
              <a:rPr lang="en-US" sz="1400" dirty="0" smtClean="0">
                <a:solidFill>
                  <a:schemeClr val="tx1"/>
                </a:solidFill>
              </a:rPr>
              <a:t>R</a:t>
            </a:r>
          </a:p>
          <a:p>
            <a:pPr algn="ctr"/>
            <a:r>
              <a:rPr lang="en-US" sz="1400" dirty="0" smtClean="0">
                <a:solidFill>
                  <a:schemeClr val="tx1"/>
                </a:solidFill>
              </a:rPr>
              <a:t>U</a:t>
            </a:r>
          </a:p>
          <a:p>
            <a:pPr algn="ctr"/>
            <a:r>
              <a:rPr lang="en-US" sz="1400" dirty="0" smtClean="0">
                <a:solidFill>
                  <a:schemeClr val="tx1"/>
                </a:solidFill>
              </a:rPr>
              <a:t>S</a:t>
            </a:r>
          </a:p>
          <a:p>
            <a:pPr algn="ctr"/>
            <a:r>
              <a:rPr lang="en-US" sz="1400" dirty="0">
                <a:solidFill>
                  <a:schemeClr val="tx1"/>
                </a:solidFill>
              </a:rPr>
              <a:t>T</a:t>
            </a:r>
            <a:endParaRPr lang="en-US" sz="1400" dirty="0" smtClean="0">
              <a:solidFill>
                <a:schemeClr val="tx1"/>
              </a:solidFill>
            </a:endParaRPr>
          </a:p>
        </p:txBody>
      </p:sp>
      <p:sp>
        <p:nvSpPr>
          <p:cNvPr id="8" name="Content Placeholder 7"/>
          <p:cNvSpPr>
            <a:spLocks noGrp="1"/>
          </p:cNvSpPr>
          <p:nvPr>
            <p:ph sz="quarter" idx="1"/>
          </p:nvPr>
        </p:nvSpPr>
        <p:spPr/>
        <p:txBody>
          <a:bodyPr/>
          <a:lstStyle/>
          <a:p>
            <a:r>
              <a:rPr lang="en-US" dirty="0" smtClean="0"/>
              <a:t>A print archive founded on formal agreements with the print repositories of member institutions or their affiliated agents</a:t>
            </a:r>
          </a:p>
          <a:p>
            <a:r>
              <a:rPr lang="en-US" dirty="0" smtClean="0"/>
              <a:t>Agreements would establish retention commitments to ensure continuing availability of the archived holdings to </a:t>
            </a:r>
            <a:r>
              <a:rPr lang="en-US" dirty="0" err="1" smtClean="0"/>
              <a:t>HathiTrust</a:t>
            </a:r>
            <a:r>
              <a:rPr lang="en-US" dirty="0" smtClean="0"/>
              <a:t> members</a:t>
            </a:r>
          </a:p>
          <a:p>
            <a:endParaRPr lang="en-US" dirty="0"/>
          </a:p>
        </p:txBody>
      </p:sp>
    </p:spTree>
    <p:extLst>
      <p:ext uri="{BB962C8B-B14F-4D97-AF65-F5344CB8AC3E}">
        <p14:creationId xmlns="" xmlns:p14="http://schemas.microsoft.com/office/powerpoint/2010/main" val="4222610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Terms of Ballot Initiative</a:t>
            </a:r>
            <a:endParaRPr lang="en-US" dirty="0"/>
          </a:p>
        </p:txBody>
      </p:sp>
      <p:sp>
        <p:nvSpPr>
          <p:cNvPr id="9" name="Text Placeholder 8"/>
          <p:cNvSpPr>
            <a:spLocks noGrp="1"/>
          </p:cNvSpPr>
          <p:nvPr>
            <p:ph type="body" idx="2"/>
          </p:nvPr>
        </p:nvSpPr>
        <p:spPr/>
        <p:txBody>
          <a:bodyPr>
            <a:noAutofit/>
          </a:bodyPr>
          <a:lstStyle/>
          <a:p>
            <a:pPr algn="ctr"/>
            <a:r>
              <a:rPr lang="en-US" sz="1400" dirty="0" smtClean="0">
                <a:solidFill>
                  <a:schemeClr val="tx1"/>
                </a:solidFill>
              </a:rPr>
              <a:t>H</a:t>
            </a:r>
          </a:p>
          <a:p>
            <a:pPr algn="ctr"/>
            <a:r>
              <a:rPr lang="en-US" sz="1400" dirty="0" smtClean="0">
                <a:solidFill>
                  <a:schemeClr val="tx1"/>
                </a:solidFill>
              </a:rPr>
              <a:t>A</a:t>
            </a:r>
          </a:p>
          <a:p>
            <a:pPr algn="ctr"/>
            <a:r>
              <a:rPr lang="en-US" sz="1400" dirty="0" smtClean="0">
                <a:solidFill>
                  <a:schemeClr val="tx1"/>
                </a:solidFill>
              </a:rPr>
              <a:t>T</a:t>
            </a:r>
          </a:p>
          <a:p>
            <a:pPr algn="ctr"/>
            <a:r>
              <a:rPr lang="en-US" sz="1400" dirty="0" smtClean="0">
                <a:solidFill>
                  <a:schemeClr val="tx1"/>
                </a:solidFill>
              </a:rPr>
              <a:t>H</a:t>
            </a:r>
          </a:p>
          <a:p>
            <a:pPr algn="ctr"/>
            <a:r>
              <a:rPr lang="en-US" sz="1400" dirty="0" smtClean="0">
                <a:solidFill>
                  <a:schemeClr val="tx1"/>
                </a:solidFill>
              </a:rPr>
              <a:t>I</a:t>
            </a:r>
          </a:p>
          <a:p>
            <a:pPr algn="ctr"/>
            <a:r>
              <a:rPr lang="en-US" sz="1400" dirty="0" smtClean="0">
                <a:solidFill>
                  <a:schemeClr val="tx1"/>
                </a:solidFill>
              </a:rPr>
              <a:t>T</a:t>
            </a:r>
          </a:p>
          <a:p>
            <a:pPr algn="ctr"/>
            <a:r>
              <a:rPr lang="en-US" sz="1400" dirty="0" smtClean="0">
                <a:solidFill>
                  <a:schemeClr val="tx1"/>
                </a:solidFill>
              </a:rPr>
              <a:t>R</a:t>
            </a:r>
          </a:p>
          <a:p>
            <a:pPr algn="ctr"/>
            <a:r>
              <a:rPr lang="en-US" sz="1400" dirty="0" smtClean="0">
                <a:solidFill>
                  <a:schemeClr val="tx1"/>
                </a:solidFill>
              </a:rPr>
              <a:t>U</a:t>
            </a:r>
          </a:p>
          <a:p>
            <a:pPr algn="ctr"/>
            <a:r>
              <a:rPr lang="en-US" sz="1400" dirty="0" smtClean="0">
                <a:solidFill>
                  <a:schemeClr val="tx1"/>
                </a:solidFill>
              </a:rPr>
              <a:t>S</a:t>
            </a:r>
          </a:p>
          <a:p>
            <a:pPr algn="ctr"/>
            <a:r>
              <a:rPr lang="en-US" sz="1400" dirty="0">
                <a:solidFill>
                  <a:schemeClr val="tx1"/>
                </a:solidFill>
              </a:rPr>
              <a:t>T</a:t>
            </a:r>
            <a:endParaRPr lang="en-US" sz="1400" dirty="0" smtClean="0">
              <a:solidFill>
                <a:schemeClr val="tx1"/>
              </a:solidFill>
            </a:endParaRPr>
          </a:p>
        </p:txBody>
      </p:sp>
      <p:sp>
        <p:nvSpPr>
          <p:cNvPr id="8" name="Content Placeholder 7"/>
          <p:cNvSpPr>
            <a:spLocks noGrp="1"/>
          </p:cNvSpPr>
          <p:nvPr>
            <p:ph sz="quarter" idx="1"/>
          </p:nvPr>
        </p:nvSpPr>
        <p:spPr/>
        <p:txBody>
          <a:bodyPr/>
          <a:lstStyle/>
          <a:p>
            <a:r>
              <a:rPr lang="en-US" dirty="0" smtClean="0"/>
              <a:t>Provide financial support to the designated repositories sufficient to secure and maintain these agreements</a:t>
            </a:r>
          </a:p>
          <a:p>
            <a:r>
              <a:rPr lang="en-US" dirty="0" smtClean="0"/>
              <a:t>Initiate and carry out a formal planning process by which necessary policies, operational plans, and business models required would be established to sustain a distributed archive</a:t>
            </a:r>
            <a:endParaRPr lang="en-US" dirty="0"/>
          </a:p>
        </p:txBody>
      </p:sp>
    </p:spTree>
    <p:extLst>
      <p:ext uri="{BB962C8B-B14F-4D97-AF65-F5344CB8AC3E}">
        <p14:creationId xmlns="" xmlns:p14="http://schemas.microsoft.com/office/powerpoint/2010/main" val="261494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Task Force Charge</a:t>
            </a:r>
            <a:endParaRPr lang="en-US" dirty="0"/>
          </a:p>
        </p:txBody>
      </p:sp>
      <p:sp>
        <p:nvSpPr>
          <p:cNvPr id="6" name="Content Placeholder 5"/>
          <p:cNvSpPr>
            <a:spLocks noGrp="1"/>
          </p:cNvSpPr>
          <p:nvPr>
            <p:ph sz="quarter" idx="1"/>
          </p:nvPr>
        </p:nvSpPr>
        <p:spPr/>
        <p:txBody>
          <a:bodyPr/>
          <a:lstStyle/>
          <a:p>
            <a:pPr marL="0" indent="0" algn="ctr">
              <a:buNone/>
            </a:pPr>
            <a:endParaRPr lang="en-US" dirty="0" smtClean="0"/>
          </a:p>
          <a:p>
            <a:pPr marL="0" indent="0" algn="ctr">
              <a:buNone/>
            </a:pPr>
            <a:r>
              <a:rPr lang="en-US" dirty="0" smtClean="0"/>
              <a:t>Reporting to the </a:t>
            </a:r>
            <a:r>
              <a:rPr lang="en-US" dirty="0" err="1" smtClean="0"/>
              <a:t>HathiTrust</a:t>
            </a:r>
            <a:r>
              <a:rPr lang="en-US" dirty="0" smtClean="0"/>
              <a:t> Program Steering Committee, the Print Monographs Archive Planning Task Force is charged to develop plans for a distributed Print Monographs Archive on behalf of </a:t>
            </a:r>
            <a:r>
              <a:rPr lang="en-US" dirty="0" err="1" smtClean="0"/>
              <a:t>HathiTrust</a:t>
            </a:r>
            <a:r>
              <a:rPr lang="en-US" dirty="0" smtClean="0"/>
              <a:t>, including the requisite policies, operational plans, and business model.  </a:t>
            </a:r>
            <a:endParaRPr lang="en-US" dirty="0"/>
          </a:p>
        </p:txBody>
      </p:sp>
    </p:spTree>
    <p:extLst>
      <p:ext uri="{BB962C8B-B14F-4D97-AF65-F5344CB8AC3E}">
        <p14:creationId xmlns="" xmlns:p14="http://schemas.microsoft.com/office/powerpoint/2010/main" val="3523965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be Addressed</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Exploration of the model needed to identify and preserve print resources</a:t>
            </a:r>
          </a:p>
          <a:p>
            <a:r>
              <a:rPr lang="en-US" dirty="0" smtClean="0"/>
              <a:t>Qualifications of participating repositories</a:t>
            </a:r>
          </a:p>
          <a:p>
            <a:r>
              <a:rPr lang="en-US" dirty="0" smtClean="0"/>
              <a:t>Analysis and identification of appropriate content for inclusion</a:t>
            </a:r>
          </a:p>
          <a:p>
            <a:r>
              <a:rPr lang="en-US" dirty="0" smtClean="0"/>
              <a:t>Additional criteria for participation such as geographic distribution, repository type, breath of contribution, institutional commitment</a:t>
            </a:r>
          </a:p>
          <a:p>
            <a:r>
              <a:rPr lang="en-US" dirty="0" smtClean="0"/>
              <a:t>Retention periods</a:t>
            </a:r>
          </a:p>
          <a:p>
            <a:r>
              <a:rPr lang="en-US" dirty="0" smtClean="0"/>
              <a:t>Discovery, access policies and service models</a:t>
            </a:r>
          </a:p>
          <a:p>
            <a:r>
              <a:rPr lang="en-US" dirty="0" smtClean="0"/>
              <a:t>Business and financial model</a:t>
            </a:r>
          </a:p>
          <a:p>
            <a:r>
              <a:rPr lang="en-US" dirty="0" smtClean="0"/>
              <a:t>Roles and relationships among </a:t>
            </a:r>
            <a:r>
              <a:rPr lang="en-US" dirty="0" err="1" smtClean="0"/>
              <a:t>HathiTrust</a:t>
            </a:r>
            <a:r>
              <a:rPr lang="en-US" dirty="0" smtClean="0"/>
              <a:t> and other libraries and organizations engaged in collaborative management of print collections</a:t>
            </a:r>
            <a:endParaRPr lang="en-US" dirty="0"/>
          </a:p>
        </p:txBody>
      </p:sp>
    </p:spTree>
    <p:extLst>
      <p:ext uri="{BB962C8B-B14F-4D97-AF65-F5344CB8AC3E}">
        <p14:creationId xmlns="" xmlns:p14="http://schemas.microsoft.com/office/powerpoint/2010/main" val="970904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3197352" cy="990600"/>
          </a:xfrm>
        </p:spPr>
        <p:txBody>
          <a:bodyPr/>
          <a:lstStyle/>
          <a:p>
            <a:pPr algn="ctr"/>
            <a:r>
              <a:rPr lang="en-US" dirty="0" smtClean="0"/>
              <a:t>CIC Status</a:t>
            </a:r>
            <a:endParaRPr lang="en-US" dirty="0"/>
          </a:p>
        </p:txBody>
      </p:sp>
      <p:sp>
        <p:nvSpPr>
          <p:cNvPr id="3" name="Content Placeholder 2"/>
          <p:cNvSpPr>
            <a:spLocks noGrp="1"/>
          </p:cNvSpPr>
          <p:nvPr>
            <p:ph sz="quarter" idx="1"/>
          </p:nvPr>
        </p:nvSpPr>
        <p:spPr>
          <a:xfrm>
            <a:off x="612648" y="1600200"/>
            <a:ext cx="3349752" cy="4495800"/>
          </a:xfrm>
        </p:spPr>
        <p:txBody>
          <a:bodyPr>
            <a:normAutofit fontScale="92500" lnSpcReduction="10000"/>
          </a:bodyPr>
          <a:lstStyle/>
          <a:p>
            <a:r>
              <a:rPr lang="en-US" dirty="0" smtClean="0"/>
              <a:t>Shared print repository for journals at Indiana</a:t>
            </a:r>
          </a:p>
          <a:p>
            <a:r>
              <a:rPr lang="en-US" dirty="0" smtClean="0"/>
              <a:t>OCLC/OSU study of the CHI-PITT mega-region and its relationship to the OSU collection and the CIC collective collection</a:t>
            </a:r>
          </a:p>
          <a:p>
            <a:r>
              <a:rPr lang="en-US" dirty="0" smtClean="0"/>
              <a:t>Next steps?</a:t>
            </a:r>
            <a:endParaRPr lang="en-US" dirty="0"/>
          </a:p>
        </p:txBody>
      </p:sp>
      <p:pic>
        <p:nvPicPr>
          <p:cNvPr id="3074" name="Picture 2" descr="http://rutgersclassics.files.wordpress.com/2012/11/20738_larg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62400" y="381000"/>
            <a:ext cx="4816475" cy="59269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610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099"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9897" t="7644" r="11495" b="8910"/>
          <a:stretch/>
        </p:blipFill>
        <p:spPr bwMode="auto">
          <a:xfrm>
            <a:off x="0" y="-40183"/>
            <a:ext cx="9220200" cy="7524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330200" y="2057400"/>
            <a:ext cx="6172200" cy="3539430"/>
          </a:xfrm>
          <a:prstGeom prst="rect">
            <a:avLst/>
          </a:prstGeom>
          <a:solidFill>
            <a:schemeClr val="bg1">
              <a:lumMod val="95000"/>
            </a:schemeClr>
          </a:solidFill>
          <a:ln>
            <a:solidFill>
              <a:schemeClr val="tx1">
                <a:lumMod val="85000"/>
                <a:lumOff val="15000"/>
              </a:schemeClr>
            </a:solidFill>
          </a:ln>
        </p:spPr>
        <p:txBody>
          <a:bodyPr wrap="square" rtlCol="0">
            <a:spAutoFit/>
          </a:bodyPr>
          <a:lstStyle/>
          <a:p>
            <a:pPr marL="285750" indent="-285750">
              <a:buFont typeface="Arial" panose="020B0604020202020204" pitchFamily="34" charset="0"/>
              <a:buChar char="•"/>
            </a:pPr>
            <a:r>
              <a:rPr lang="en-US" sz="2800" dirty="0" smtClean="0"/>
              <a:t>5 shared repositories build in the 1990s as part of original concept of </a:t>
            </a:r>
            <a:r>
              <a:rPr lang="en-US" sz="2800" dirty="0" err="1" smtClean="0"/>
              <a:t>OhioLINK</a:t>
            </a:r>
            <a:endParaRPr lang="en-US" sz="2800" dirty="0" smtClean="0"/>
          </a:p>
          <a:p>
            <a:pPr marL="285750" indent="-285750">
              <a:buFont typeface="Arial" panose="020B0604020202020204" pitchFamily="34" charset="0"/>
              <a:buChar char="•"/>
            </a:pPr>
            <a:r>
              <a:rPr lang="en-US" sz="2800" dirty="0" smtClean="0"/>
              <a:t>Current focus on securing journal content</a:t>
            </a:r>
          </a:p>
          <a:p>
            <a:pPr marL="285750" indent="-285750">
              <a:buFont typeface="Arial" panose="020B0604020202020204" pitchFamily="34" charset="0"/>
              <a:buChar char="•"/>
            </a:pPr>
            <a:r>
              <a:rPr lang="en-US" sz="2800" dirty="0" smtClean="0"/>
              <a:t>Hiring a new employee to provide staff support for shared print and depository activities</a:t>
            </a:r>
          </a:p>
          <a:p>
            <a:pPr marL="285750" indent="-285750">
              <a:buFont typeface="Arial" panose="020B0604020202020204" pitchFamily="34" charset="0"/>
              <a:buChar char="•"/>
            </a:pPr>
            <a:r>
              <a:rPr lang="en-US" sz="2800" dirty="0" smtClean="0"/>
              <a:t>Conversations underway about possible pilot for shared print monographs</a:t>
            </a:r>
            <a:endParaRPr lang="en-US" sz="2800" dirty="0"/>
          </a:p>
        </p:txBody>
      </p:sp>
    </p:spTree>
    <p:extLst>
      <p:ext uri="{BB962C8B-B14F-4D97-AF65-F5344CB8AC3E}">
        <p14:creationId xmlns="" xmlns:p14="http://schemas.microsoft.com/office/powerpoint/2010/main" val="101618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a:xfrm>
            <a:off x="381000" y="1066800"/>
            <a:ext cx="2362200" cy="5059363"/>
          </a:xfrm>
        </p:spPr>
        <p:txBody>
          <a:bodyPr>
            <a:normAutofit/>
          </a:bodyPr>
          <a:lstStyle/>
          <a:p>
            <a:pPr algn="ctr"/>
            <a:endParaRPr lang="en-US" sz="4400" dirty="0" smtClean="0"/>
          </a:p>
          <a:p>
            <a:pPr algn="ctr"/>
            <a:r>
              <a:rPr lang="en-US" sz="4400" dirty="0" smtClean="0"/>
              <a:t>Possible</a:t>
            </a:r>
          </a:p>
          <a:p>
            <a:pPr algn="ctr"/>
            <a:r>
              <a:rPr lang="en-US" sz="4400" dirty="0" smtClean="0"/>
              <a:t>Next </a:t>
            </a:r>
          </a:p>
          <a:p>
            <a:pPr algn="ctr"/>
            <a:r>
              <a:rPr lang="en-US" sz="4400" dirty="0" smtClean="0"/>
              <a:t>Steps</a:t>
            </a:r>
            <a:endParaRPr lang="en-US" sz="4400" dirty="0"/>
          </a:p>
        </p:txBody>
      </p:sp>
      <p:sp>
        <p:nvSpPr>
          <p:cNvPr id="4" name="Content Placeholder 3"/>
          <p:cNvSpPr>
            <a:spLocks noGrp="1"/>
          </p:cNvSpPr>
          <p:nvPr>
            <p:ph sz="quarter" idx="1"/>
          </p:nvPr>
        </p:nvSpPr>
        <p:spPr/>
        <p:txBody>
          <a:bodyPr>
            <a:normAutofit/>
          </a:bodyPr>
          <a:lstStyle/>
          <a:p>
            <a:r>
              <a:rPr lang="en-US" dirty="0" smtClean="0"/>
              <a:t>Discussions between collaborative groups</a:t>
            </a:r>
          </a:p>
          <a:p>
            <a:pPr lvl="1"/>
            <a:r>
              <a:rPr lang="en-US" dirty="0" smtClean="0"/>
              <a:t>Is the CIC Shared Print Repository considering participation beyond the CIC?</a:t>
            </a:r>
          </a:p>
          <a:p>
            <a:pPr lvl="1"/>
            <a:r>
              <a:rPr lang="en-US" dirty="0" smtClean="0"/>
              <a:t>Could </a:t>
            </a:r>
            <a:r>
              <a:rPr lang="en-US" dirty="0" err="1" smtClean="0"/>
              <a:t>OhioLINK</a:t>
            </a:r>
            <a:r>
              <a:rPr lang="en-US" dirty="0" smtClean="0"/>
              <a:t> (very close geographically) buy-in to the CIC SPR for print journal retention?</a:t>
            </a:r>
          </a:p>
          <a:p>
            <a:pPr lvl="1"/>
            <a:r>
              <a:rPr lang="en-US" dirty="0" smtClean="0"/>
              <a:t>How might the shared depositories in </a:t>
            </a:r>
            <a:r>
              <a:rPr lang="en-US" dirty="0" err="1" smtClean="0"/>
              <a:t>OhioLINK</a:t>
            </a:r>
            <a:r>
              <a:rPr lang="en-US" dirty="0" smtClean="0"/>
              <a:t> relate to other efforts such as the Michigan, Maine, Connect NY, PALCI, WRLC, ASERL, CDL</a:t>
            </a:r>
          </a:p>
          <a:p>
            <a:pPr lvl="1"/>
            <a:r>
              <a:rPr lang="en-US" dirty="0" smtClean="0"/>
              <a:t>Role of new </a:t>
            </a:r>
            <a:r>
              <a:rPr lang="en-US" dirty="0" err="1" smtClean="0"/>
              <a:t>HathiTrust</a:t>
            </a:r>
            <a:r>
              <a:rPr lang="en-US" dirty="0" smtClean="0"/>
              <a:t> Shared Print Monographs Archive Task Force</a:t>
            </a:r>
          </a:p>
        </p:txBody>
      </p:sp>
    </p:spTree>
    <p:extLst>
      <p:ext uri="{BB962C8B-B14F-4D97-AF65-F5344CB8AC3E}">
        <p14:creationId xmlns="" xmlns:p14="http://schemas.microsoft.com/office/powerpoint/2010/main" val="1579898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57200"/>
            <a:ext cx="5867400" cy="5257800"/>
          </a:xfrm>
        </p:spPr>
        <p:txBody>
          <a:bodyPr>
            <a:noAutofit/>
          </a:bodyPr>
          <a:lstStyle/>
          <a:p>
            <a:pPr marL="365760" lvl="1" indent="0" algn="ctr">
              <a:buNone/>
            </a:pPr>
            <a:r>
              <a:rPr lang="en-US" sz="3200" b="1" dirty="0" smtClean="0"/>
              <a:t>Archive copies</a:t>
            </a:r>
          </a:p>
          <a:p>
            <a:pPr marL="365760" lvl="1" indent="0" algn="ctr">
              <a:buNone/>
            </a:pPr>
            <a:r>
              <a:rPr lang="en-US" sz="3200" dirty="0"/>
              <a:t>I</a:t>
            </a:r>
            <a:r>
              <a:rPr lang="en-US" sz="3200" dirty="0" smtClean="0"/>
              <a:t>n </a:t>
            </a:r>
            <a:r>
              <a:rPr lang="en-US" sz="3200" dirty="0"/>
              <a:t>addition to secure, full-text digital surrogates in </a:t>
            </a:r>
            <a:r>
              <a:rPr lang="en-US" sz="3200" dirty="0" err="1"/>
              <a:t>HathiTrust</a:t>
            </a:r>
            <a:r>
              <a:rPr lang="en-US" sz="3200" dirty="0"/>
              <a:t>, some number of print copies must be retained and maintained, as a failsafe for technological disaster, to correct errors in digitization, and as original </a:t>
            </a:r>
            <a:r>
              <a:rPr lang="en-US" sz="3200" dirty="0" smtClean="0"/>
              <a:t>artifacts</a:t>
            </a:r>
          </a:p>
        </p:txBody>
      </p:sp>
      <p:sp>
        <p:nvSpPr>
          <p:cNvPr id="4" name="Text Placeholder 3"/>
          <p:cNvSpPr>
            <a:spLocks noGrp="1"/>
          </p:cNvSpPr>
          <p:nvPr>
            <p:ph type="body" sz="half" idx="2"/>
          </p:nvPr>
        </p:nvSpPr>
        <p:spPr/>
        <p:txBody>
          <a:bodyPr/>
          <a:lstStyle/>
          <a:p>
            <a:endParaRPr lang="en-US" dirty="0" smtClean="0"/>
          </a:p>
          <a:p>
            <a:pPr algn="ctr"/>
            <a:r>
              <a:rPr lang="en-US" dirty="0" smtClean="0"/>
              <a:t>Three categories of low use monographs</a:t>
            </a:r>
            <a:endParaRPr lang="en-US" dirty="0"/>
          </a:p>
        </p:txBody>
      </p:sp>
      <p:sp>
        <p:nvSpPr>
          <p:cNvPr id="3" name="Title 2"/>
          <p:cNvSpPr>
            <a:spLocks noGrp="1"/>
          </p:cNvSpPr>
          <p:nvPr>
            <p:ph type="title"/>
          </p:nvPr>
        </p:nvSpPr>
        <p:spPr/>
        <p:txBody>
          <a:bodyPr anchor="ctr"/>
          <a:lstStyle/>
          <a:p>
            <a:pPr algn="ctr"/>
            <a:r>
              <a:rPr lang="en-US" dirty="0" smtClean="0"/>
              <a:t>Rick </a:t>
            </a:r>
            <a:r>
              <a:rPr lang="en-US" dirty="0" err="1" smtClean="0"/>
              <a:t>Lugg</a:t>
            </a:r>
            <a:r>
              <a:rPr lang="en-US" dirty="0" smtClean="0"/>
              <a:t/>
            </a:r>
            <a:br>
              <a:rPr lang="en-US" dirty="0" smtClean="0"/>
            </a:br>
            <a:r>
              <a:rPr lang="en-US" dirty="0" smtClean="0"/>
              <a:t>SCS</a:t>
            </a:r>
            <a:endParaRPr lang="en-US" dirty="0"/>
          </a:p>
        </p:txBody>
      </p:sp>
      <p:sp>
        <p:nvSpPr>
          <p:cNvPr id="5" name="TextBox 4"/>
          <p:cNvSpPr txBox="1"/>
          <p:nvPr/>
        </p:nvSpPr>
        <p:spPr>
          <a:xfrm>
            <a:off x="1219200" y="6081074"/>
            <a:ext cx="4724400" cy="523220"/>
          </a:xfrm>
          <a:prstGeom prst="rect">
            <a:avLst/>
          </a:prstGeom>
          <a:solidFill>
            <a:schemeClr val="bg2">
              <a:lumMod val="75000"/>
            </a:schemeClr>
          </a:solidFill>
          <a:ln w="12700">
            <a:solidFill>
              <a:schemeClr val="bg2">
                <a:lumMod val="50000"/>
              </a:schemeClr>
            </a:solidFill>
          </a:ln>
          <a:effectLst>
            <a:glow rad="63500">
              <a:schemeClr val="accent3">
                <a:satMod val="175000"/>
                <a:alpha val="40000"/>
              </a:schemeClr>
            </a:glow>
          </a:effectLst>
        </p:spPr>
        <p:txBody>
          <a:bodyPr wrap="square" rtlCol="0">
            <a:spAutoFit/>
          </a:bodyPr>
          <a:lstStyle/>
          <a:p>
            <a:pPr algn="ctr"/>
            <a:r>
              <a:rPr lang="en-US" sz="1400" dirty="0">
                <a:solidFill>
                  <a:prstClr val="black"/>
                </a:solidFill>
              </a:rPr>
              <a:t>http://sustainablecollections.com/weed-feed/2013/5/8/collection-security-surplus-copies.html</a:t>
            </a:r>
          </a:p>
        </p:txBody>
      </p:sp>
      <p:pic>
        <p:nvPicPr>
          <p:cNvPr id="1026" name="Picture 2" descr="http://www.cic.net/Libraries/CLIConf-Speakers/Lugg.sflb.ashx"/>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15200" y="4456734"/>
            <a:ext cx="1419225" cy="18859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ebookmap.net/images/SCS_fnl.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54796" y="3886200"/>
            <a:ext cx="1740031" cy="382732"/>
          </a:xfrm>
          <a:prstGeom prst="rect">
            <a:avLst/>
          </a:prstGeom>
          <a:solidFill>
            <a:schemeClr val="bg1"/>
          </a:solidFill>
        </p:spPr>
      </p:pic>
    </p:spTree>
    <p:extLst>
      <p:ext uri="{BB962C8B-B14F-4D97-AF65-F5344CB8AC3E}">
        <p14:creationId xmlns="" xmlns:p14="http://schemas.microsoft.com/office/powerpoint/2010/main" val="394233673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57200"/>
            <a:ext cx="5867400" cy="5257800"/>
          </a:xfrm>
        </p:spPr>
        <p:txBody>
          <a:bodyPr>
            <a:noAutofit/>
          </a:bodyPr>
          <a:lstStyle/>
          <a:p>
            <a:pPr marL="365760" lvl="1" indent="0" algn="ctr">
              <a:buNone/>
            </a:pPr>
            <a:r>
              <a:rPr lang="en-US" sz="3200" b="1" dirty="0" smtClean="0"/>
              <a:t>Service copies</a:t>
            </a:r>
          </a:p>
          <a:p>
            <a:pPr marL="365760" lvl="1" indent="0" algn="ctr">
              <a:buNone/>
            </a:pPr>
            <a:r>
              <a:rPr lang="en-US" sz="3200" dirty="0" smtClean="0">
                <a:solidFill>
                  <a:srgbClr val="534949"/>
                </a:solidFill>
              </a:rPr>
              <a:t>Additional </a:t>
            </a:r>
            <a:r>
              <a:rPr lang="en-US" sz="3200" dirty="0">
                <a:solidFill>
                  <a:srgbClr val="534949"/>
                </a:solidFill>
              </a:rPr>
              <a:t>copies are needed to lend or scan on behalf of users. The number of copies required here may vary, depending on historical use, availability as eBooks or on the used book market, and other factors.</a:t>
            </a:r>
          </a:p>
        </p:txBody>
      </p:sp>
      <p:sp>
        <p:nvSpPr>
          <p:cNvPr id="4" name="Text Placeholder 3"/>
          <p:cNvSpPr>
            <a:spLocks noGrp="1"/>
          </p:cNvSpPr>
          <p:nvPr>
            <p:ph type="body" sz="half" idx="2"/>
          </p:nvPr>
        </p:nvSpPr>
        <p:spPr/>
        <p:txBody>
          <a:bodyPr/>
          <a:lstStyle/>
          <a:p>
            <a:endParaRPr lang="en-US" dirty="0" smtClean="0"/>
          </a:p>
          <a:p>
            <a:pPr algn="ctr"/>
            <a:r>
              <a:rPr lang="en-US" dirty="0" smtClean="0"/>
              <a:t>Three categories of low use monographs</a:t>
            </a:r>
            <a:endParaRPr lang="en-US" dirty="0"/>
          </a:p>
        </p:txBody>
      </p:sp>
      <p:sp>
        <p:nvSpPr>
          <p:cNvPr id="3" name="Title 2"/>
          <p:cNvSpPr>
            <a:spLocks noGrp="1"/>
          </p:cNvSpPr>
          <p:nvPr>
            <p:ph type="title"/>
          </p:nvPr>
        </p:nvSpPr>
        <p:spPr/>
        <p:txBody>
          <a:bodyPr anchor="ctr"/>
          <a:lstStyle/>
          <a:p>
            <a:pPr algn="ctr"/>
            <a:r>
              <a:rPr lang="en-US" dirty="0" smtClean="0"/>
              <a:t>Rick </a:t>
            </a:r>
            <a:r>
              <a:rPr lang="en-US" dirty="0" err="1" smtClean="0"/>
              <a:t>Lugg</a:t>
            </a:r>
            <a:r>
              <a:rPr lang="en-US" dirty="0" smtClean="0"/>
              <a:t/>
            </a:r>
            <a:br>
              <a:rPr lang="en-US" dirty="0" smtClean="0"/>
            </a:br>
            <a:r>
              <a:rPr lang="en-US" dirty="0" smtClean="0"/>
              <a:t>SCS</a:t>
            </a:r>
            <a:endParaRPr lang="en-US" dirty="0"/>
          </a:p>
        </p:txBody>
      </p:sp>
      <p:sp>
        <p:nvSpPr>
          <p:cNvPr id="5" name="TextBox 4"/>
          <p:cNvSpPr txBox="1"/>
          <p:nvPr/>
        </p:nvSpPr>
        <p:spPr>
          <a:xfrm>
            <a:off x="1240077" y="5563805"/>
            <a:ext cx="4724400" cy="523220"/>
          </a:xfrm>
          <a:prstGeom prst="rect">
            <a:avLst/>
          </a:prstGeom>
          <a:solidFill>
            <a:schemeClr val="bg2">
              <a:lumMod val="75000"/>
            </a:schemeClr>
          </a:solidFill>
          <a:ln w="12700">
            <a:solidFill>
              <a:schemeClr val="bg2">
                <a:lumMod val="50000"/>
              </a:schemeClr>
            </a:solidFill>
          </a:ln>
          <a:effectLst>
            <a:glow rad="63500">
              <a:schemeClr val="accent3">
                <a:satMod val="175000"/>
                <a:alpha val="40000"/>
              </a:schemeClr>
            </a:glow>
          </a:effectLst>
        </p:spPr>
        <p:txBody>
          <a:bodyPr wrap="square" rtlCol="0">
            <a:spAutoFit/>
          </a:bodyPr>
          <a:lstStyle/>
          <a:p>
            <a:pPr algn="ctr"/>
            <a:r>
              <a:rPr lang="en-US" sz="1400" dirty="0">
                <a:solidFill>
                  <a:prstClr val="black"/>
                </a:solidFill>
              </a:rPr>
              <a:t>http://sustainablecollections.com/weed-feed/2013/5/8/collection-security-surplus-copies.html</a:t>
            </a:r>
          </a:p>
        </p:txBody>
      </p:sp>
      <p:pic>
        <p:nvPicPr>
          <p:cNvPr id="1026" name="Picture 2" descr="http://www.cic.net/Libraries/CLIConf-Speakers/Lugg.sflb.ashx"/>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15200" y="4456734"/>
            <a:ext cx="1419225" cy="18859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ebookmap.net/images/SCS_fnl.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54796" y="3886200"/>
            <a:ext cx="1740031" cy="382732"/>
          </a:xfrm>
          <a:prstGeom prst="rect">
            <a:avLst/>
          </a:prstGeom>
          <a:solidFill>
            <a:schemeClr val="bg1"/>
          </a:solidFill>
        </p:spPr>
      </p:pic>
    </p:spTree>
    <p:extLst>
      <p:ext uri="{BB962C8B-B14F-4D97-AF65-F5344CB8AC3E}">
        <p14:creationId xmlns="" xmlns:p14="http://schemas.microsoft.com/office/powerpoint/2010/main" val="17565372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57200"/>
            <a:ext cx="5867400" cy="5257800"/>
          </a:xfrm>
        </p:spPr>
        <p:txBody>
          <a:bodyPr>
            <a:noAutofit/>
          </a:bodyPr>
          <a:lstStyle/>
          <a:p>
            <a:pPr marL="365760" lvl="1" indent="0" algn="ctr">
              <a:buNone/>
            </a:pPr>
            <a:r>
              <a:rPr lang="en-US" sz="3200" b="1" dirty="0" smtClean="0"/>
              <a:t>Surplus copies</a:t>
            </a:r>
          </a:p>
        </p:txBody>
      </p:sp>
      <p:sp>
        <p:nvSpPr>
          <p:cNvPr id="4" name="Text Placeholder 3"/>
          <p:cNvSpPr>
            <a:spLocks noGrp="1"/>
          </p:cNvSpPr>
          <p:nvPr>
            <p:ph type="body" sz="half" idx="2"/>
          </p:nvPr>
        </p:nvSpPr>
        <p:spPr/>
        <p:txBody>
          <a:bodyPr/>
          <a:lstStyle/>
          <a:p>
            <a:endParaRPr lang="en-US" dirty="0" smtClean="0"/>
          </a:p>
          <a:p>
            <a:pPr algn="ctr"/>
            <a:r>
              <a:rPr lang="en-US" dirty="0" smtClean="0"/>
              <a:t>Three categories of low use monographs</a:t>
            </a:r>
            <a:endParaRPr lang="en-US" dirty="0"/>
          </a:p>
        </p:txBody>
      </p:sp>
      <p:sp>
        <p:nvSpPr>
          <p:cNvPr id="3" name="Title 2"/>
          <p:cNvSpPr>
            <a:spLocks noGrp="1"/>
          </p:cNvSpPr>
          <p:nvPr>
            <p:ph type="title"/>
          </p:nvPr>
        </p:nvSpPr>
        <p:spPr/>
        <p:txBody>
          <a:bodyPr anchor="ctr"/>
          <a:lstStyle/>
          <a:p>
            <a:pPr algn="ctr"/>
            <a:r>
              <a:rPr lang="en-US" dirty="0" smtClean="0"/>
              <a:t>Rick </a:t>
            </a:r>
            <a:r>
              <a:rPr lang="en-US" dirty="0" err="1" smtClean="0"/>
              <a:t>Lugg</a:t>
            </a:r>
            <a:r>
              <a:rPr lang="en-US" dirty="0" smtClean="0"/>
              <a:t/>
            </a:r>
            <a:br>
              <a:rPr lang="en-US" dirty="0" smtClean="0"/>
            </a:br>
            <a:r>
              <a:rPr lang="en-US" dirty="0" smtClean="0"/>
              <a:t>SCS</a:t>
            </a:r>
            <a:endParaRPr lang="en-US" dirty="0"/>
          </a:p>
        </p:txBody>
      </p:sp>
      <p:sp>
        <p:nvSpPr>
          <p:cNvPr id="5" name="TextBox 4"/>
          <p:cNvSpPr txBox="1"/>
          <p:nvPr/>
        </p:nvSpPr>
        <p:spPr>
          <a:xfrm>
            <a:off x="1219200" y="5819464"/>
            <a:ext cx="4724400" cy="523220"/>
          </a:xfrm>
          <a:prstGeom prst="rect">
            <a:avLst/>
          </a:prstGeom>
          <a:solidFill>
            <a:schemeClr val="bg2">
              <a:lumMod val="75000"/>
            </a:schemeClr>
          </a:solidFill>
          <a:ln w="12700">
            <a:solidFill>
              <a:schemeClr val="bg2">
                <a:lumMod val="50000"/>
              </a:schemeClr>
            </a:solidFill>
          </a:ln>
          <a:effectLst>
            <a:glow rad="63500">
              <a:schemeClr val="accent3">
                <a:satMod val="175000"/>
                <a:alpha val="40000"/>
              </a:schemeClr>
            </a:glow>
          </a:effectLst>
        </p:spPr>
        <p:txBody>
          <a:bodyPr wrap="square" rtlCol="0">
            <a:spAutoFit/>
          </a:bodyPr>
          <a:lstStyle/>
          <a:p>
            <a:pPr algn="ctr"/>
            <a:r>
              <a:rPr lang="en-US" sz="1400" dirty="0">
                <a:solidFill>
                  <a:prstClr val="black"/>
                </a:solidFill>
              </a:rPr>
              <a:t>http://sustainablecollections.com/weed-feed/2013/5/8/collection-security-surplus-copies.html</a:t>
            </a:r>
          </a:p>
        </p:txBody>
      </p:sp>
      <p:pic>
        <p:nvPicPr>
          <p:cNvPr id="1026" name="Picture 2" descr="http://www.cic.net/Libraries/CLIConf-Speakers/Lugg.sflb.ashx"/>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15200" y="4456734"/>
            <a:ext cx="1419225" cy="18859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ebookmap.net/images/SCS_fnl.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54796" y="3886200"/>
            <a:ext cx="1740031" cy="382732"/>
          </a:xfrm>
          <a:prstGeom prst="rect">
            <a:avLst/>
          </a:prstGeom>
          <a:solidFill>
            <a:schemeClr val="bg1"/>
          </a:solidFill>
        </p:spPr>
      </p:pic>
      <p:sp>
        <p:nvSpPr>
          <p:cNvPr id="6" name="Rectangle 5"/>
          <p:cNvSpPr/>
          <p:nvPr/>
        </p:nvSpPr>
        <p:spPr>
          <a:xfrm>
            <a:off x="914400" y="1371600"/>
            <a:ext cx="5562600" cy="3785652"/>
          </a:xfrm>
          <a:prstGeom prst="rect">
            <a:avLst/>
          </a:prstGeom>
        </p:spPr>
        <p:txBody>
          <a:bodyPr wrap="square">
            <a:spAutoFit/>
          </a:bodyPr>
          <a:lstStyle/>
          <a:p>
            <a:pPr algn="ctr"/>
            <a:r>
              <a:rPr lang="en-US" sz="2400" spc="150" dirty="0">
                <a:solidFill>
                  <a:srgbClr val="534949"/>
                </a:solidFill>
              </a:rPr>
              <a:t>This is the area where withdrawal, storage, and sharing begin to make sense, … At least</a:t>
            </a:r>
            <a:r>
              <a:rPr lang="en-US" sz="2400" b="1" spc="150" dirty="0">
                <a:solidFill>
                  <a:srgbClr val="534949"/>
                </a:solidFill>
              </a:rPr>
              <a:t> some of these volumes can be safely removed, provided that attention is paid to holdings in the state/province, region, or country, and to the presence of a secure digital version in </a:t>
            </a:r>
            <a:r>
              <a:rPr lang="en-US" sz="2400" b="1" spc="150" dirty="0" err="1">
                <a:solidFill>
                  <a:srgbClr val="534949"/>
                </a:solidFill>
              </a:rPr>
              <a:t>HathiTrust</a:t>
            </a:r>
            <a:r>
              <a:rPr lang="en-US" sz="2400" b="1" spc="150" dirty="0">
                <a:solidFill>
                  <a:srgbClr val="534949"/>
                </a:solidFill>
              </a:rPr>
              <a:t> or another certified repository</a:t>
            </a:r>
            <a:r>
              <a:rPr lang="en-US" sz="2400" b="1" spc="150" dirty="0" smtClean="0">
                <a:solidFill>
                  <a:srgbClr val="534949"/>
                </a:solidFill>
              </a:rPr>
              <a:t>.</a:t>
            </a:r>
            <a:endParaRPr lang="en-US" sz="2400" b="1" dirty="0"/>
          </a:p>
        </p:txBody>
      </p:sp>
    </p:spTree>
    <p:extLst>
      <p:ext uri="{BB962C8B-B14F-4D97-AF65-F5344CB8AC3E}">
        <p14:creationId xmlns="" xmlns:p14="http://schemas.microsoft.com/office/powerpoint/2010/main" val="22215780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533400" y="381000"/>
            <a:ext cx="8077200" cy="1447800"/>
          </a:xfrm>
        </p:spPr>
        <p:txBody>
          <a:bodyPr>
            <a:normAutofit fontScale="90000"/>
          </a:bodyPr>
          <a:lstStyle/>
          <a:p>
            <a:pPr algn="ctr"/>
            <a:r>
              <a:rPr lang="en-US" dirty="0" smtClean="0"/>
              <a:t>To Rethink User Services as Expectations and Behaviors Change</a:t>
            </a:r>
            <a:endParaRPr lang="en-US" dirty="0"/>
          </a:p>
        </p:txBody>
      </p:sp>
      <p:sp>
        <p:nvSpPr>
          <p:cNvPr id="2" name="Subtitle 1"/>
          <p:cNvSpPr>
            <a:spLocks noGrp="1"/>
          </p:cNvSpPr>
          <p:nvPr>
            <p:ph type="subTitle" idx="1"/>
          </p:nvPr>
        </p:nvSpPr>
        <p:spPr/>
        <p:txBody>
          <a:bodyPr/>
          <a:lstStyle/>
          <a:p>
            <a:endParaRPr lang="en-US"/>
          </a:p>
        </p:txBody>
      </p:sp>
      <p:pic>
        <p:nvPicPr>
          <p:cNvPr id="4" name="Picture 3" descr="http://lgimages.s3.amazonaws.com/data/imagemanager/56369/research-lifecycl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1828800"/>
            <a:ext cx="4254500" cy="4254500"/>
          </a:xfrm>
          <a:prstGeom prst="rect">
            <a:avLst/>
          </a:prstGeom>
          <a:solidFill>
            <a:schemeClr val="bg2">
              <a:lumMod val="50000"/>
            </a:schemeClr>
          </a:solidFill>
          <a:ln>
            <a:solidFill>
              <a:schemeClr val="bg2">
                <a:lumMod val="50000"/>
              </a:schemeClr>
            </a:solidFill>
          </a:ln>
          <a:extLst/>
        </p:spPr>
      </p:pic>
      <p:pic>
        <p:nvPicPr>
          <p:cNvPr id="7" name="Picture 6" descr="The Digital Social Science Cente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029232">
            <a:off x="3852677" y="4293393"/>
            <a:ext cx="5200650" cy="105727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2"/>
          <p:cNvSpPr txBox="1"/>
          <p:nvPr/>
        </p:nvSpPr>
        <p:spPr>
          <a:xfrm>
            <a:off x="4572000" y="2923237"/>
            <a:ext cx="3276600" cy="923330"/>
          </a:xfrm>
          <a:prstGeom prst="rect">
            <a:avLst/>
          </a:prstGeom>
          <a:solidFill>
            <a:schemeClr val="bg1"/>
          </a:solidFill>
          <a:ln>
            <a:solidFill>
              <a:schemeClr val="tx1"/>
            </a:solidFill>
          </a:ln>
          <a:effectLst>
            <a:glow rad="63500">
              <a:schemeClr val="accent4">
                <a:satMod val="175000"/>
                <a:alpha val="40000"/>
              </a:schemeClr>
            </a:glo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t>Research Life Cycle</a:t>
            </a:r>
          </a:p>
          <a:p>
            <a:pPr algn="ctr"/>
            <a:r>
              <a:rPr lang="en-US" dirty="0" smtClean="0"/>
              <a:t>University of Western Australia, 2012</a:t>
            </a:r>
            <a:endParaRPr lang="en-US" dirty="0"/>
          </a:p>
        </p:txBody>
      </p:sp>
    </p:spTree>
    <p:extLst>
      <p:ext uri="{BB962C8B-B14F-4D97-AF65-F5344CB8AC3E}">
        <p14:creationId xmlns="" xmlns:p14="http://schemas.microsoft.com/office/powerpoint/2010/main" val="42757937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Western Regional Storage Trust</a:t>
            </a:r>
            <a:endParaRPr lang="en-US" sz="4000" dirty="0"/>
          </a:p>
        </p:txBody>
      </p:sp>
      <p:sp>
        <p:nvSpPr>
          <p:cNvPr id="3" name="Content Placeholder 2"/>
          <p:cNvSpPr>
            <a:spLocks noGrp="1"/>
          </p:cNvSpPr>
          <p:nvPr>
            <p:ph sz="quarter" idx="1"/>
          </p:nvPr>
        </p:nvSpPr>
        <p:spPr>
          <a:xfrm>
            <a:off x="457200" y="1752600"/>
            <a:ext cx="3886200" cy="4191000"/>
          </a:xfrm>
        </p:spPr>
        <p:txBody>
          <a:bodyPr>
            <a:normAutofit/>
          </a:bodyPr>
          <a:lstStyle/>
          <a:p>
            <a:pPr marL="0" indent="0" algn="ctr">
              <a:buNone/>
            </a:pPr>
            <a:r>
              <a:rPr lang="en-US" sz="4800" dirty="0" smtClean="0"/>
              <a:t>Selection criteria based </a:t>
            </a:r>
            <a:r>
              <a:rPr lang="en-US" sz="4800" dirty="0"/>
              <a:t>on risk management principles</a:t>
            </a:r>
          </a:p>
          <a:p>
            <a:endParaRPr lang="en-US" dirty="0"/>
          </a:p>
        </p:txBody>
      </p:sp>
      <p:sp>
        <p:nvSpPr>
          <p:cNvPr id="4" name="TextBox 3"/>
          <p:cNvSpPr txBox="1"/>
          <p:nvPr/>
        </p:nvSpPr>
        <p:spPr>
          <a:xfrm>
            <a:off x="4343400" y="5961965"/>
            <a:ext cx="4267200" cy="646331"/>
          </a:xfrm>
          <a:prstGeom prst="rect">
            <a:avLst/>
          </a:prstGeom>
          <a:solidFill>
            <a:schemeClr val="accent1"/>
          </a:solidFill>
          <a:ln>
            <a:solidFill>
              <a:schemeClr val="accent1">
                <a:lumMod val="50000"/>
              </a:schemeClr>
            </a:solidFill>
          </a:ln>
          <a:effectLst>
            <a:glow rad="63500">
              <a:schemeClr val="accent2">
                <a:satMod val="175000"/>
                <a:alpha val="40000"/>
              </a:schemeClr>
            </a:glow>
          </a:effectLst>
        </p:spPr>
        <p:txBody>
          <a:bodyPr wrap="square" rtlCol="0">
            <a:spAutoFit/>
          </a:bodyPr>
          <a:lstStyle/>
          <a:p>
            <a:pPr algn="ctr"/>
            <a:r>
              <a:rPr lang="en-US" dirty="0">
                <a:solidFill>
                  <a:prstClr val="black"/>
                </a:solidFill>
              </a:rPr>
              <a:t>http://www.cdlib.org/services/west/docs/WEST_Orientation.pdf</a:t>
            </a:r>
          </a:p>
        </p:txBody>
      </p:sp>
      <p:pic>
        <p:nvPicPr>
          <p:cNvPr id="6" name="Picture 2" descr="http://www.subsynthesis.com/wp-content/uploads/2010/12/monument-valley-john-wayne-western-movies-art-phot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53000" y="2590800"/>
            <a:ext cx="3962400" cy="29718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8319" t="42366" r="49918" b="45603"/>
          <a:stretch/>
        </p:blipFill>
        <p:spPr bwMode="auto">
          <a:xfrm>
            <a:off x="5675721" y="1505930"/>
            <a:ext cx="2516957" cy="10086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229776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Title 1"/>
          <p:cNvSpPr>
            <a:spLocks noGrp="1"/>
          </p:cNvSpPr>
          <p:nvPr>
            <p:ph type="title"/>
          </p:nvPr>
        </p:nvSpPr>
        <p:spPr>
          <a:xfrm>
            <a:off x="612775" y="228600"/>
            <a:ext cx="8153400" cy="990600"/>
          </a:xfrm>
        </p:spPr>
        <p:txBody>
          <a:bodyPr/>
          <a:lstStyle/>
          <a:p>
            <a:pPr eaLnBrk="1" hangingPunct="1"/>
            <a:endParaRPr lang="en-US" altLang="en-US" smtClean="0"/>
          </a:p>
        </p:txBody>
      </p:sp>
      <p:sp>
        <p:nvSpPr>
          <p:cNvPr id="544771" name="Content Placeholder 2"/>
          <p:cNvSpPr>
            <a:spLocks noGrp="1"/>
          </p:cNvSpPr>
          <p:nvPr>
            <p:ph sz="quarter" idx="1"/>
          </p:nvPr>
        </p:nvSpPr>
        <p:spPr>
          <a:xfrm>
            <a:off x="612775" y="1600200"/>
            <a:ext cx="8153400" cy="4495800"/>
          </a:xfrm>
        </p:spPr>
        <p:txBody>
          <a:bodyPr/>
          <a:lstStyle/>
          <a:p>
            <a:pPr eaLnBrk="1" hangingPunct="1"/>
            <a:endParaRPr lang="en-US" altLang="en-US" smtClean="0"/>
          </a:p>
        </p:txBody>
      </p:sp>
      <p:pic>
        <p:nvPicPr>
          <p:cNvPr id="54477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11852" t="18497" r="13841" b="12888"/>
          <a:stretch>
            <a:fillRect/>
          </a:stretch>
        </p:blipFill>
        <p:spPr bwMode="auto">
          <a:xfrm>
            <a:off x="-150813" y="0"/>
            <a:ext cx="9675813"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4081045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a:xfrm>
            <a:off x="381000" y="1066800"/>
            <a:ext cx="2362200" cy="5059363"/>
          </a:xfrm>
        </p:spPr>
        <p:txBody>
          <a:bodyPr>
            <a:normAutofit/>
          </a:bodyPr>
          <a:lstStyle/>
          <a:p>
            <a:pPr algn="ctr"/>
            <a:endParaRPr lang="en-US" sz="4400" dirty="0" smtClean="0"/>
          </a:p>
          <a:p>
            <a:pPr algn="ctr"/>
            <a:r>
              <a:rPr lang="en-US" sz="4400" dirty="0" smtClean="0"/>
              <a:t>Possible</a:t>
            </a:r>
          </a:p>
          <a:p>
            <a:pPr algn="ctr"/>
            <a:r>
              <a:rPr lang="en-US" sz="4400" dirty="0" smtClean="0"/>
              <a:t>Next </a:t>
            </a:r>
          </a:p>
          <a:p>
            <a:pPr algn="ctr"/>
            <a:r>
              <a:rPr lang="en-US" sz="4400" dirty="0" smtClean="0"/>
              <a:t>Steps</a:t>
            </a:r>
            <a:endParaRPr lang="en-US" sz="4400" dirty="0"/>
          </a:p>
        </p:txBody>
      </p:sp>
      <p:sp>
        <p:nvSpPr>
          <p:cNvPr id="4" name="Content Placeholder 3"/>
          <p:cNvSpPr>
            <a:spLocks noGrp="1"/>
          </p:cNvSpPr>
          <p:nvPr>
            <p:ph sz="quarter" idx="1"/>
          </p:nvPr>
        </p:nvSpPr>
        <p:spPr/>
        <p:txBody>
          <a:bodyPr/>
          <a:lstStyle/>
          <a:p>
            <a:r>
              <a:rPr lang="en-US" dirty="0" smtClean="0"/>
              <a:t>Secure more distinctive collections</a:t>
            </a:r>
          </a:p>
          <a:p>
            <a:pPr lvl="1"/>
            <a:r>
              <a:rPr lang="en-US" dirty="0" smtClean="0"/>
              <a:t>How will we define distinctiveness at regional level?</a:t>
            </a:r>
          </a:p>
          <a:p>
            <a:pPr lvl="1"/>
            <a:r>
              <a:rPr lang="en-US" dirty="0" smtClean="0"/>
              <a:t>Within a regional only or in relationship to other regional repositories?</a:t>
            </a:r>
          </a:p>
          <a:p>
            <a:pPr lvl="1"/>
            <a:r>
              <a:rPr lang="en-US" dirty="0" smtClean="0"/>
              <a:t>Identify qualifying collections</a:t>
            </a:r>
          </a:p>
          <a:p>
            <a:pPr lvl="1"/>
            <a:r>
              <a:rPr lang="en-US" dirty="0" smtClean="0"/>
              <a:t>Develop strategies to secure and publicize secured collections for use</a:t>
            </a:r>
          </a:p>
          <a:p>
            <a:pPr lvl="1"/>
            <a:r>
              <a:rPr lang="en-US" dirty="0" smtClean="0"/>
              <a:t>Develop policies and service parameters</a:t>
            </a:r>
          </a:p>
          <a:p>
            <a:pPr lvl="1"/>
            <a:endParaRPr lang="en-US" dirty="0" smtClean="0"/>
          </a:p>
          <a:p>
            <a:pPr lvl="1"/>
            <a:endParaRPr lang="en-US" dirty="0"/>
          </a:p>
        </p:txBody>
      </p:sp>
    </p:spTree>
    <p:extLst>
      <p:ext uri="{BB962C8B-B14F-4D97-AF65-F5344CB8AC3E}">
        <p14:creationId xmlns="" xmlns:p14="http://schemas.microsoft.com/office/powerpoint/2010/main" val="2562137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a:xfrm>
            <a:off x="381000" y="1066800"/>
            <a:ext cx="2362200" cy="5059363"/>
          </a:xfrm>
        </p:spPr>
        <p:txBody>
          <a:bodyPr>
            <a:normAutofit/>
          </a:bodyPr>
          <a:lstStyle/>
          <a:p>
            <a:pPr algn="ctr"/>
            <a:endParaRPr lang="en-US" sz="4400" dirty="0" smtClean="0"/>
          </a:p>
          <a:p>
            <a:pPr algn="ctr"/>
            <a:r>
              <a:rPr lang="en-US" sz="4400" dirty="0" smtClean="0"/>
              <a:t>Possible</a:t>
            </a:r>
          </a:p>
          <a:p>
            <a:pPr algn="ctr"/>
            <a:r>
              <a:rPr lang="en-US" sz="4400" dirty="0" smtClean="0"/>
              <a:t>Next </a:t>
            </a:r>
          </a:p>
          <a:p>
            <a:pPr algn="ctr"/>
            <a:r>
              <a:rPr lang="en-US" sz="4400" dirty="0" smtClean="0"/>
              <a:t>Steps</a:t>
            </a:r>
            <a:endParaRPr lang="en-US" sz="4400" dirty="0"/>
          </a:p>
        </p:txBody>
      </p:sp>
      <p:sp>
        <p:nvSpPr>
          <p:cNvPr id="4" name="Content Placeholder 3"/>
          <p:cNvSpPr>
            <a:spLocks noGrp="1"/>
          </p:cNvSpPr>
          <p:nvPr>
            <p:ph sz="quarter" idx="1"/>
          </p:nvPr>
        </p:nvSpPr>
        <p:spPr/>
        <p:txBody>
          <a:bodyPr/>
          <a:lstStyle/>
          <a:p>
            <a:r>
              <a:rPr lang="en-US" dirty="0" smtClean="0"/>
              <a:t>Availability of data to make needed assessments</a:t>
            </a:r>
          </a:p>
          <a:p>
            <a:pPr lvl="1"/>
            <a:r>
              <a:rPr lang="en-US" dirty="0" smtClean="0"/>
              <a:t>Value of OCLC Research/CIC/OSU study to understand duplication and relative scarcity across and between research collections</a:t>
            </a:r>
          </a:p>
          <a:p>
            <a:pPr lvl="1"/>
            <a:r>
              <a:rPr lang="en-US" dirty="0" smtClean="0"/>
              <a:t>Resources such as Sustainable Collections Services</a:t>
            </a:r>
          </a:p>
          <a:p>
            <a:pPr lvl="1"/>
            <a:r>
              <a:rPr lang="en-US" dirty="0" smtClean="0"/>
              <a:t>Need for tools to bring together the information on duplication and likelihood of use</a:t>
            </a:r>
          </a:p>
          <a:p>
            <a:pPr lvl="1"/>
            <a:r>
              <a:rPr lang="en-US" dirty="0" smtClean="0"/>
              <a:t>Use data is largely available only locally</a:t>
            </a:r>
            <a:endParaRPr lang="en-US" dirty="0"/>
          </a:p>
        </p:txBody>
      </p:sp>
    </p:spTree>
    <p:extLst>
      <p:ext uri="{BB962C8B-B14F-4D97-AF65-F5344CB8AC3E}">
        <p14:creationId xmlns="" xmlns:p14="http://schemas.microsoft.com/office/powerpoint/2010/main" val="838265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lstStyle/>
          <a:p>
            <a:r>
              <a:rPr lang="en-US" dirty="0" smtClean="0"/>
              <a:t>Acknowledgements</a:t>
            </a:r>
            <a:endParaRPr lang="en-US" dirty="0"/>
          </a:p>
        </p:txBody>
      </p:sp>
      <p:grpSp>
        <p:nvGrpSpPr>
          <p:cNvPr id="6" name="Group 5"/>
          <p:cNvGrpSpPr/>
          <p:nvPr/>
        </p:nvGrpSpPr>
        <p:grpSpPr>
          <a:xfrm>
            <a:off x="1673710" y="2826609"/>
            <a:ext cx="5867400" cy="3194328"/>
            <a:chOff x="5486400" y="190500"/>
            <a:chExt cx="3581400" cy="2057400"/>
          </a:xfrm>
        </p:grpSpPr>
        <p:grpSp>
          <p:nvGrpSpPr>
            <p:cNvPr id="7" name="Group 6"/>
            <p:cNvGrpSpPr/>
            <p:nvPr/>
          </p:nvGrpSpPr>
          <p:grpSpPr>
            <a:xfrm>
              <a:off x="5486400" y="190500"/>
              <a:ext cx="3581400" cy="2057400"/>
              <a:chOff x="3115056" y="2253853"/>
              <a:chExt cx="3581400" cy="2057400"/>
            </a:xfrm>
          </p:grpSpPr>
          <p:sp>
            <p:nvSpPr>
              <p:cNvPr id="10" name="Rectangle 9"/>
              <p:cNvSpPr/>
              <p:nvPr/>
            </p:nvSpPr>
            <p:spPr>
              <a:xfrm>
                <a:off x="3115056" y="2253853"/>
                <a:ext cx="3581400" cy="2057400"/>
              </a:xfrm>
              <a:prstGeom prst="rect">
                <a:avLst/>
              </a:prstGeom>
              <a:noFill/>
              <a:ln w="4445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5"/>
              <p:cNvSpPr txBox="1"/>
              <p:nvPr/>
            </p:nvSpPr>
            <p:spPr>
              <a:xfrm>
                <a:off x="4379976" y="2444353"/>
                <a:ext cx="2316480" cy="141577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Karla Strieb</a:t>
                </a:r>
                <a:r>
                  <a:rPr lang="en-US" sz="1400" dirty="0" smtClean="0"/>
                  <a:t/>
                </a:r>
                <a:br>
                  <a:rPr lang="en-US" sz="1400" dirty="0" smtClean="0"/>
                </a:br>
                <a:r>
                  <a:rPr lang="en-US" sz="1200" dirty="0" smtClean="0"/>
                  <a:t>Associate Director for</a:t>
                </a:r>
                <a:br>
                  <a:rPr lang="en-US" sz="1200" dirty="0" smtClean="0"/>
                </a:br>
                <a:r>
                  <a:rPr lang="en-US" sz="1200" dirty="0" smtClean="0"/>
                  <a:t>Collections, Technical Services &amp;</a:t>
                </a:r>
                <a:br>
                  <a:rPr lang="en-US" sz="1200" dirty="0" smtClean="0"/>
                </a:br>
                <a:r>
                  <a:rPr lang="en-US" sz="1200" dirty="0" smtClean="0"/>
                  <a:t>Scholarly Communications</a:t>
                </a:r>
              </a:p>
              <a:p>
                <a:pPr algn="ctr"/>
                <a:endParaRPr lang="en-US" sz="1200" dirty="0"/>
              </a:p>
              <a:p>
                <a:pPr algn="ctr"/>
                <a:r>
                  <a:rPr lang="en-US" sz="1200" dirty="0" smtClean="0">
                    <a:hlinkClick r:id="rId3"/>
                  </a:rPr>
                  <a:t>Strieb.2@osu.edu</a:t>
                </a:r>
                <a:r>
                  <a:rPr lang="en-US" sz="1200" dirty="0" smtClean="0"/>
                  <a:t> </a:t>
                </a:r>
              </a:p>
              <a:p>
                <a:pPr algn="ctr"/>
                <a:r>
                  <a:rPr lang="en-US" sz="1200" dirty="0" smtClean="0"/>
                  <a:t>614-292-6840</a:t>
                </a:r>
                <a:endParaRPr lang="en-US" sz="1200" dirty="0"/>
              </a:p>
            </p:txBody>
          </p:sp>
        </p:grpSp>
        <p:pic>
          <p:nvPicPr>
            <p:cNvPr id="8" name="Picture 7" descr="cid:image001.png@01CC4163.12D812E0"/>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95185" y="1796772"/>
              <a:ext cx="1428750" cy="347663"/>
            </a:xfrm>
            <a:prstGeom prst="rect">
              <a:avLst/>
            </a:prstGeom>
            <a:noFill/>
            <a:ln>
              <a:noFill/>
            </a:ln>
          </p:spPr>
        </p:pic>
        <p:pic>
          <p:nvPicPr>
            <p:cNvPr id="9" name="Picture 8" descr="Karla StreibFolioPic.tif"/>
            <p:cNvPicPr>
              <a:picLocks noChangeAspect="1"/>
            </p:cNvPicPr>
            <p:nvPr/>
          </p:nvPicPr>
          <p:blipFill>
            <a:blip r:embed="rId5" cstate="print">
              <a:lum bright="-7000" contrast="-4000"/>
            </a:blip>
            <a:srcRect t="6250" r="4255" b="12500"/>
            <a:stretch>
              <a:fillRect/>
            </a:stretch>
          </p:blipFill>
          <p:spPr>
            <a:xfrm>
              <a:off x="5624293" y="366665"/>
              <a:ext cx="1233707" cy="1603819"/>
            </a:xfrm>
            <a:prstGeom prst="rect">
              <a:avLst/>
            </a:prstGeom>
          </p:spPr>
        </p:pic>
      </p:grpSp>
    </p:spTree>
    <p:extLst>
      <p:ext uri="{BB962C8B-B14F-4D97-AF65-F5344CB8AC3E}">
        <p14:creationId xmlns="" xmlns:p14="http://schemas.microsoft.com/office/powerpoint/2010/main" val="876143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tacks tower close horiz.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defRPr/>
            </a:pPr>
            <a:endParaRPr lang="en-US" dirty="0" smtClean="0">
              <a:latin typeface="Open Sans" pitchFamily="34" charset="0"/>
              <a:ea typeface="Open Sans" pitchFamily="34" charset="0"/>
              <a:cs typeface="Open Sans" pitchFamily="34" charset="0"/>
            </a:endParaRPr>
          </a:p>
        </p:txBody>
      </p:sp>
      <p:pic>
        <p:nvPicPr>
          <p:cNvPr id="5" name="Picture 4" descr="OSUL LOGO.jpg"/>
          <p:cNvPicPr>
            <a:picLocks noChangeAspect="1"/>
          </p:cNvPicPr>
          <p:nvPr/>
        </p:nvPicPr>
        <p:blipFill>
          <a:blip r:embed="rId4" cstate="print"/>
          <a:srcRect/>
          <a:stretch>
            <a:fillRect/>
          </a:stretch>
        </p:blipFill>
        <p:spPr bwMode="auto">
          <a:xfrm>
            <a:off x="2514600" y="5257800"/>
            <a:ext cx="3811588" cy="931863"/>
          </a:xfrm>
          <a:prstGeom prst="rect">
            <a:avLst/>
          </a:prstGeom>
          <a:noFill/>
          <a:ln w="9525">
            <a:noFill/>
            <a:miter lim="800000"/>
            <a:headEnd/>
            <a:tailEnd/>
          </a:ln>
        </p:spPr>
      </p:pic>
      <p:sp>
        <p:nvSpPr>
          <p:cNvPr id="19460" name="TextBox 6"/>
          <p:cNvSpPr txBox="1">
            <a:spLocks noChangeArrowheads="1"/>
          </p:cNvSpPr>
          <p:nvPr/>
        </p:nvSpPr>
        <p:spPr bwMode="auto">
          <a:xfrm>
            <a:off x="2438400" y="4419600"/>
            <a:ext cx="4037013" cy="64611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3600" dirty="0">
                <a:solidFill>
                  <a:prstClr val="black"/>
                </a:solidFill>
                <a:latin typeface="Arial Black" charset="0"/>
              </a:rPr>
              <a:t>library.osu.edu</a:t>
            </a:r>
          </a:p>
        </p:txBody>
      </p:sp>
      <p:sp>
        <p:nvSpPr>
          <p:cNvPr id="9" name="TextBox 8"/>
          <p:cNvSpPr txBox="1"/>
          <p:nvPr/>
        </p:nvSpPr>
        <p:spPr>
          <a:xfrm>
            <a:off x="2133600" y="838200"/>
            <a:ext cx="4572000" cy="738664"/>
          </a:xfrm>
          <a:prstGeom prst="rect">
            <a:avLst/>
          </a:prstGeom>
          <a:solidFill>
            <a:schemeClr val="accent2">
              <a:lumMod val="75000"/>
            </a:schemeClr>
          </a:solidFill>
        </p:spPr>
        <p:txBody>
          <a:bodyPr wrap="square">
            <a:spAutoFit/>
          </a:bodyPr>
          <a:lstStyle/>
          <a:p>
            <a:pPr algn="ctr" eaLnBrk="0" fontAlgn="base" hangingPunct="0">
              <a:spcBef>
                <a:spcPct val="0"/>
              </a:spcBef>
              <a:spcAft>
                <a:spcPct val="0"/>
              </a:spcAft>
            </a:pPr>
            <a:r>
              <a:rPr lang="en-US" sz="4200" dirty="0" smtClean="0">
                <a:solidFill>
                  <a:prstClr val="white"/>
                </a:solidFill>
                <a:effectLst>
                  <a:outerShdw blurRad="38100" dist="38100" dir="2700000" algn="tl">
                    <a:srgbClr val="C0C0C0"/>
                  </a:outerShdw>
                </a:effectLst>
                <a:latin typeface="Verdana" pitchFamily="34" charset="0"/>
                <a:cs typeface="Arial" charset="0"/>
              </a:rPr>
              <a:t>Questions?</a:t>
            </a:r>
            <a:endParaRPr lang="en-US" sz="4200" dirty="0">
              <a:solidFill>
                <a:prstClr val="white"/>
              </a:solidFill>
              <a:effectLst>
                <a:outerShdw blurRad="38100" dist="38100" dir="2700000" algn="tl">
                  <a:srgbClr val="C0C0C0"/>
                </a:outerShdw>
              </a:effectLst>
              <a:latin typeface="Verdana" pitchFamily="34" charset="0"/>
              <a:cs typeface="Arial" charset="0"/>
            </a:endParaRPr>
          </a:p>
        </p:txBody>
      </p:sp>
      <p:pic>
        <p:nvPicPr>
          <p:cNvPr id="2050" name="Picture 2" descr="http://3.bp.blogspot.com/_kDoyvibiZag/TO-8yoUFVqI/AAAAAAAADz8/QIrJT5QvmN0/s1600/books.gif"/>
          <p:cNvPicPr>
            <a:picLocks noChangeAspect="1" noChangeArrowheads="1"/>
          </p:cNvPicPr>
          <p:nvPr/>
        </p:nvPicPr>
        <p:blipFill>
          <a:blip r:embed="rId5" cstate="print"/>
          <a:srcRect/>
          <a:stretch>
            <a:fillRect/>
          </a:stretch>
        </p:blipFill>
        <p:spPr bwMode="auto">
          <a:xfrm>
            <a:off x="2971800" y="1752600"/>
            <a:ext cx="2781300" cy="2505924"/>
          </a:xfrm>
          <a:prstGeom prst="rect">
            <a:avLst/>
          </a:prstGeom>
          <a:noFill/>
        </p:spPr>
      </p:pic>
      <p:sp>
        <p:nvSpPr>
          <p:cNvPr id="8" name="TextBox 7"/>
          <p:cNvSpPr txBox="1"/>
          <p:nvPr/>
        </p:nvSpPr>
        <p:spPr>
          <a:xfrm>
            <a:off x="381000" y="6248400"/>
            <a:ext cx="7086600" cy="784830"/>
          </a:xfrm>
          <a:prstGeom prst="rect">
            <a:avLst/>
          </a:prstGeom>
          <a:noFill/>
        </p:spPr>
        <p:txBody>
          <a:bodyPr wrap="square" rtlCol="0">
            <a:spAutoFit/>
          </a:bodyPr>
          <a:lstStyle/>
          <a:p>
            <a:pPr lvl="0"/>
            <a:r>
              <a:rPr lang="en-US" sz="900" dirty="0" smtClean="0">
                <a:latin typeface="Open Sans" pitchFamily="34" charset="0"/>
                <a:ea typeface="Open Sans" pitchFamily="34" charset="0"/>
                <a:cs typeface="Open Sans" pitchFamily="34" charset="0"/>
              </a:rPr>
              <a:t>© 2014 Carol Pitts </a:t>
            </a:r>
            <a:r>
              <a:rPr lang="en-US" sz="900" dirty="0" err="1" smtClean="0">
                <a:latin typeface="Open Sans" pitchFamily="34" charset="0"/>
                <a:ea typeface="Open Sans" pitchFamily="34" charset="0"/>
                <a:cs typeface="Open Sans" pitchFamily="34" charset="0"/>
              </a:rPr>
              <a:t>Diedrichs</a:t>
            </a:r>
            <a:r>
              <a:rPr lang="en-US" sz="900" dirty="0" smtClean="0">
                <a:latin typeface="Open Sans" pitchFamily="34" charset="0"/>
                <a:ea typeface="Open Sans" pitchFamily="34" charset="0"/>
                <a:cs typeface="Open Sans" pitchFamily="34" charset="0"/>
              </a:rPr>
              <a:t>. This work is licensed under a Creative Commons Attribution 3.0 </a:t>
            </a:r>
            <a:r>
              <a:rPr lang="en-US" sz="900" dirty="0" err="1" smtClean="0">
                <a:latin typeface="Open Sans" pitchFamily="34" charset="0"/>
                <a:ea typeface="Open Sans" pitchFamily="34" charset="0"/>
                <a:cs typeface="Open Sans" pitchFamily="34" charset="0"/>
              </a:rPr>
              <a:t>Unported</a:t>
            </a:r>
            <a:r>
              <a:rPr lang="en-US" sz="900" dirty="0" smtClean="0">
                <a:latin typeface="Open Sans" pitchFamily="34" charset="0"/>
                <a:ea typeface="Open Sans" pitchFamily="34" charset="0"/>
                <a:cs typeface="Open Sans" pitchFamily="34" charset="0"/>
              </a:rPr>
              <a:t> License. </a:t>
            </a:r>
            <a:r>
              <a:rPr lang="en-US" sz="900" dirty="0" smtClean="0">
                <a:latin typeface="Open Sans" charset="0"/>
                <a:ea typeface="Open Sans" charset="0"/>
                <a:cs typeface="Open Sans" charset="0"/>
              </a:rPr>
              <a:t>Suggested attribution: “This work uses content from “What Comes Next?” © </a:t>
            </a:r>
            <a:r>
              <a:rPr lang="en-US" sz="900" dirty="0" smtClean="0">
                <a:latin typeface="Open Sans" pitchFamily="34" charset="0"/>
                <a:ea typeface="Open Sans" pitchFamily="34" charset="0"/>
                <a:cs typeface="Open Sans" pitchFamily="34" charset="0"/>
              </a:rPr>
              <a:t>Carol Pitts </a:t>
            </a:r>
            <a:r>
              <a:rPr lang="en-US" sz="900" dirty="0" err="1" smtClean="0">
                <a:latin typeface="Open Sans" pitchFamily="34" charset="0"/>
                <a:ea typeface="Open Sans" pitchFamily="34" charset="0"/>
                <a:cs typeface="Open Sans" pitchFamily="34" charset="0"/>
              </a:rPr>
              <a:t>Diedrichs</a:t>
            </a:r>
            <a:r>
              <a:rPr lang="en-US" sz="900" dirty="0" smtClean="0">
                <a:latin typeface="Open Sans" charset="0"/>
                <a:ea typeface="Open Sans" charset="0"/>
                <a:cs typeface="Open Sans" charset="0"/>
              </a:rPr>
              <a:t>, used under a Creative Commons Attribution license:  </a:t>
            </a:r>
            <a:r>
              <a:rPr lang="en-US" sz="900" u="sng" dirty="0" smtClean="0">
                <a:latin typeface="Open Sans" charset="0"/>
                <a:ea typeface="Open Sans" charset="0"/>
                <a:cs typeface="Open Sans" charset="0"/>
                <a:hlinkClick r:id="rId6"/>
              </a:rPr>
              <a:t>http</a:t>
            </a:r>
            <a:r>
              <a:rPr lang="en-US" sz="900" u="sng" dirty="0" smtClean="0">
                <a:solidFill>
                  <a:schemeClr val="bg1"/>
                </a:solidFill>
                <a:latin typeface="Open Sans" charset="0"/>
                <a:ea typeface="Open Sans" charset="0"/>
                <a:cs typeface="Open Sans" charset="0"/>
                <a:hlinkClick r:id="rId6"/>
              </a:rPr>
              <a:t>://</a:t>
            </a:r>
            <a:r>
              <a:rPr lang="en-US" sz="900" u="sng" dirty="0" smtClean="0">
                <a:latin typeface="Open Sans" charset="0"/>
                <a:ea typeface="Open Sans" charset="0"/>
                <a:cs typeface="Open Sans" charset="0"/>
                <a:hlinkClick r:id="rId6"/>
              </a:rPr>
              <a:t>creativecommons.org/licenses/by/3.0/</a:t>
            </a:r>
            <a:r>
              <a:rPr lang="en-US" sz="900" dirty="0" smtClean="0">
                <a:latin typeface="Open Sans" charset="0"/>
                <a:ea typeface="Open Sans" charset="0"/>
                <a:cs typeface="Open Sans" charset="0"/>
              </a:rPr>
              <a:t>” </a:t>
            </a:r>
            <a:endParaRPr lang="en-US" sz="900" dirty="0" smtClean="0">
              <a:latin typeface="Open Sans" pitchFamily="34" charset="0"/>
              <a:ea typeface="Open Sans" pitchFamily="34" charset="0"/>
              <a:cs typeface="Open Sans" pitchFamily="34" charset="0"/>
            </a:endParaRPr>
          </a:p>
          <a:p>
            <a:endParaRPr lang="en-US" dirty="0"/>
          </a:p>
        </p:txBody>
      </p:sp>
      <p:pic>
        <p:nvPicPr>
          <p:cNvPr id="10" name="Picture 1" descr="image003"/>
          <p:cNvPicPr>
            <a:picLocks noChangeAspect="1" noChangeArrowheads="1"/>
          </p:cNvPicPr>
          <p:nvPr/>
        </p:nvPicPr>
        <p:blipFill>
          <a:blip r:embed="rId7" cstate="print"/>
          <a:srcRect/>
          <a:stretch>
            <a:fillRect/>
          </a:stretch>
        </p:blipFill>
        <p:spPr bwMode="auto">
          <a:xfrm>
            <a:off x="7620000" y="6248400"/>
            <a:ext cx="1310640" cy="457200"/>
          </a:xfrm>
          <a:prstGeom prst="rect">
            <a:avLst/>
          </a:prstGeom>
          <a:noFill/>
          <a:ln w="9525">
            <a:noFill/>
            <a:miter lim="800000"/>
            <a:headEnd/>
            <a:tailEnd/>
          </a:ln>
        </p:spPr>
      </p:pic>
    </p:spTree>
    <p:extLst>
      <p:ext uri="{BB962C8B-B14F-4D97-AF65-F5344CB8AC3E}">
        <p14:creationId xmlns="" xmlns:p14="http://schemas.microsoft.com/office/powerpoint/2010/main" val="42739687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895600"/>
          </a:xfrm>
        </p:spPr>
        <p:txBody>
          <a:bodyPr>
            <a:noAutofit/>
          </a:bodyPr>
          <a:lstStyle/>
          <a:p>
            <a:r>
              <a:rPr lang="en-US" sz="3200" dirty="0" smtClean="0"/>
              <a:t>Rare and Core Collections do not cleanly correspond to our preconceived notions</a:t>
            </a:r>
            <a:endParaRPr lang="en-US" sz="3200" dirty="0"/>
          </a:p>
        </p:txBody>
      </p:sp>
      <p:sp>
        <p:nvSpPr>
          <p:cNvPr id="4" name="Title 3"/>
          <p:cNvSpPr>
            <a:spLocks noGrp="1"/>
          </p:cNvSpPr>
          <p:nvPr>
            <p:ph type="title"/>
          </p:nvPr>
        </p:nvSpPr>
        <p:spPr>
          <a:xfrm>
            <a:off x="722313" y="533400"/>
            <a:ext cx="7772400" cy="1143000"/>
          </a:xfrm>
        </p:spPr>
        <p:txBody>
          <a:bodyPr/>
          <a:lstStyle/>
          <a:p>
            <a:r>
              <a:rPr lang="en-US" dirty="0" smtClean="0"/>
              <a:t>Key Insights</a:t>
            </a:r>
            <a:endParaRPr lang="en-US" dirty="0"/>
          </a:p>
        </p:txBody>
      </p:sp>
    </p:spTree>
    <p:extLst>
      <p:ext uri="{BB962C8B-B14F-4D97-AF65-F5344CB8AC3E}">
        <p14:creationId xmlns="" xmlns:p14="http://schemas.microsoft.com/office/powerpoint/2010/main" val="2098421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rot="19735005">
            <a:off x="946756" y="1294399"/>
            <a:ext cx="7250490" cy="4798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Oval 6"/>
          <p:cNvSpPr/>
          <p:nvPr/>
        </p:nvSpPr>
        <p:spPr>
          <a:xfrm rot="19735005">
            <a:off x="1402903" y="1905428"/>
            <a:ext cx="5869057" cy="4114985"/>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Oval 4"/>
          <p:cNvSpPr/>
          <p:nvPr/>
        </p:nvSpPr>
        <p:spPr>
          <a:xfrm rot="19735005">
            <a:off x="1657591" y="2421990"/>
            <a:ext cx="4617067" cy="357267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Oval 3"/>
          <p:cNvSpPr/>
          <p:nvPr/>
        </p:nvSpPr>
        <p:spPr>
          <a:xfrm rot="21273046">
            <a:off x="1947698" y="3368266"/>
            <a:ext cx="4368507" cy="222082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Oval 2"/>
          <p:cNvSpPr/>
          <p:nvPr/>
        </p:nvSpPr>
        <p:spPr>
          <a:xfrm rot="20716932">
            <a:off x="2330629" y="4041104"/>
            <a:ext cx="1430868" cy="13829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2571750" y="4948830"/>
            <a:ext cx="805347" cy="369332"/>
          </a:xfrm>
          <a:prstGeom prst="rect">
            <a:avLst/>
          </a:prstGeom>
          <a:noFill/>
        </p:spPr>
        <p:txBody>
          <a:bodyPr wrap="square" rtlCol="0">
            <a:spAutoFit/>
          </a:bodyPr>
          <a:lstStyle/>
          <a:p>
            <a:pPr algn="ctr"/>
            <a:r>
              <a:rPr lang="en-US" b="1" dirty="0" smtClean="0">
                <a:solidFill>
                  <a:prstClr val="black"/>
                </a:solidFill>
              </a:rPr>
              <a:t>2.7m</a:t>
            </a:r>
            <a:endParaRPr lang="en-US" b="1" dirty="0">
              <a:solidFill>
                <a:prstClr val="black"/>
              </a:solidFill>
            </a:endParaRPr>
          </a:p>
        </p:txBody>
      </p:sp>
      <p:sp>
        <p:nvSpPr>
          <p:cNvPr id="9" name="TextBox 8"/>
          <p:cNvSpPr txBox="1"/>
          <p:nvPr/>
        </p:nvSpPr>
        <p:spPr>
          <a:xfrm>
            <a:off x="4019550" y="4567830"/>
            <a:ext cx="1148472" cy="369332"/>
          </a:xfrm>
          <a:prstGeom prst="rect">
            <a:avLst/>
          </a:prstGeom>
          <a:noFill/>
        </p:spPr>
        <p:txBody>
          <a:bodyPr wrap="square" rtlCol="0">
            <a:spAutoFit/>
          </a:bodyPr>
          <a:lstStyle/>
          <a:p>
            <a:pPr algn="ctr"/>
            <a:r>
              <a:rPr lang="en-US" b="1" dirty="0" smtClean="0">
                <a:solidFill>
                  <a:prstClr val="black"/>
                </a:solidFill>
              </a:rPr>
              <a:t>12.4m</a:t>
            </a:r>
            <a:endParaRPr lang="en-US" b="1" dirty="0">
              <a:solidFill>
                <a:prstClr val="black"/>
              </a:solidFill>
            </a:endParaRPr>
          </a:p>
        </p:txBody>
      </p:sp>
      <p:sp>
        <p:nvSpPr>
          <p:cNvPr id="10" name="TextBox 9"/>
          <p:cNvSpPr txBox="1"/>
          <p:nvPr/>
        </p:nvSpPr>
        <p:spPr>
          <a:xfrm>
            <a:off x="3867151" y="2434231"/>
            <a:ext cx="1679022" cy="646331"/>
          </a:xfrm>
          <a:prstGeom prst="rect">
            <a:avLst/>
          </a:prstGeom>
          <a:noFill/>
        </p:spPr>
        <p:txBody>
          <a:bodyPr wrap="square" rtlCol="0">
            <a:spAutoFit/>
          </a:bodyPr>
          <a:lstStyle/>
          <a:p>
            <a:pPr algn="ctr"/>
            <a:r>
              <a:rPr lang="en-US" b="1" dirty="0" smtClean="0">
                <a:solidFill>
                  <a:srgbClr val="FFFFFF"/>
                </a:solidFill>
              </a:rPr>
              <a:t>CHI-PITTS:</a:t>
            </a:r>
          </a:p>
          <a:p>
            <a:pPr algn="ctr"/>
            <a:r>
              <a:rPr lang="en-US" b="1" dirty="0" smtClean="0">
                <a:solidFill>
                  <a:srgbClr val="FFFFFF"/>
                </a:solidFill>
              </a:rPr>
              <a:t>19.0m</a:t>
            </a:r>
            <a:endParaRPr lang="en-US" b="1" dirty="0">
              <a:solidFill>
                <a:srgbClr val="FFFFFF"/>
              </a:solidFill>
            </a:endParaRPr>
          </a:p>
        </p:txBody>
      </p:sp>
      <p:sp>
        <p:nvSpPr>
          <p:cNvPr id="11" name="TextBox 10"/>
          <p:cNvSpPr txBox="1"/>
          <p:nvPr/>
        </p:nvSpPr>
        <p:spPr>
          <a:xfrm>
            <a:off x="4648200" y="1752600"/>
            <a:ext cx="1733223" cy="646331"/>
          </a:xfrm>
          <a:prstGeom prst="rect">
            <a:avLst/>
          </a:prstGeom>
          <a:noFill/>
        </p:spPr>
        <p:txBody>
          <a:bodyPr wrap="square" rtlCol="0">
            <a:spAutoFit/>
          </a:bodyPr>
          <a:lstStyle/>
          <a:p>
            <a:pPr algn="ctr"/>
            <a:r>
              <a:rPr lang="en-US" b="1" dirty="0" smtClean="0">
                <a:solidFill>
                  <a:srgbClr val="FFFFFF"/>
                </a:solidFill>
              </a:rPr>
              <a:t>N. America:</a:t>
            </a:r>
          </a:p>
          <a:p>
            <a:pPr algn="ctr"/>
            <a:r>
              <a:rPr lang="en-US" b="1" dirty="0" smtClean="0">
                <a:solidFill>
                  <a:srgbClr val="FFFFFF"/>
                </a:solidFill>
              </a:rPr>
              <a:t>49.8m</a:t>
            </a:r>
            <a:endParaRPr lang="en-US" b="1" dirty="0">
              <a:solidFill>
                <a:srgbClr val="FFFFFF"/>
              </a:solidFill>
            </a:endParaRPr>
          </a:p>
        </p:txBody>
      </p:sp>
      <p:sp>
        <p:nvSpPr>
          <p:cNvPr id="12" name="TextBox 11"/>
          <p:cNvSpPr txBox="1"/>
          <p:nvPr/>
        </p:nvSpPr>
        <p:spPr>
          <a:xfrm>
            <a:off x="6117513" y="1138831"/>
            <a:ext cx="895112" cy="646331"/>
          </a:xfrm>
          <a:prstGeom prst="rect">
            <a:avLst/>
          </a:prstGeom>
          <a:noFill/>
        </p:spPr>
        <p:txBody>
          <a:bodyPr wrap="square" rtlCol="0">
            <a:spAutoFit/>
          </a:bodyPr>
          <a:lstStyle/>
          <a:p>
            <a:pPr algn="ctr"/>
            <a:r>
              <a:rPr lang="en-US" b="1" dirty="0" smtClean="0">
                <a:solidFill>
                  <a:srgbClr val="FFFFFF"/>
                </a:solidFill>
              </a:rPr>
              <a:t>World:</a:t>
            </a:r>
          </a:p>
          <a:p>
            <a:pPr algn="ctr"/>
            <a:r>
              <a:rPr lang="en-US" b="1" dirty="0" smtClean="0">
                <a:solidFill>
                  <a:srgbClr val="FFFFFF"/>
                </a:solidFill>
              </a:rPr>
              <a:t>157.4m</a:t>
            </a:r>
            <a:endParaRPr lang="en-US" b="1" dirty="0">
              <a:solidFill>
                <a:srgbClr val="FFFFFF"/>
              </a:solidFill>
            </a:endParaRPr>
          </a:p>
        </p:txBody>
      </p:sp>
      <p:sp>
        <p:nvSpPr>
          <p:cNvPr id="1030" name="AutoShape 6" descr="data:image/jpeg;base64,/9j/4AAQSkZJRgABAQAAAQABAAD/2wCEAAkGBxQSEhUUEhIWFRMWGRgbGBYXFBwaHRkfHBscHxsYGhocHSggGBwmHBkYIjEhJSkrLi4uHiAzODMvNygxLisBCgoKDg0OGxAQGzcmICQsNDQsLTQsLCwsLC8uLC00NywwLSwsLCwsLCwsLCwsLCwsLCwsLCw0LCwsLCwsLCwsLP/AABEIAOEA4AMBEQACEQEDEQH/xAAcAAACAgMBAQAAAAAAAAAAAAAABgMHBAUIAQL/xABSEAABAgMDBwcGCAwEBgMBAAABAgMABBEFEiEGBxMxQVFhIjJxcoGRsRQjMzVzsjRCUlSSk6HCFRYXJFVigoOz0dLTU6LBw0NjdJTU4TaExCX/xAAaAQEAAgMBAAAAAAAAAAAAAAAAAgMBBAUG/8QAOxEAAgECAgYHCAICAQQDAAAAAAECAxEEIQUSMTJBcRM0UWGBsfAUIjNSkaHB0RXhQlPxI0NygiQlNf/aAAwDAQACEQMRAD8ArvSHee+NI97ZBpDvPfAWQaQ7z3wFkGkO898BZBpDvPfAWQaQ7z3wFkGkO898BZBpDvPfAWQaQ7z3wFkGkO898BZBpDvPfAWQaQ7z3wFkGkO898BZBpDvPfAWQaQ7z3wFkGkO898BZBpDvPfAWQaQ7z3wFkGkO898BZBpDvPfAWQaQ7z3wFkGkO898BZBpDvPfAWQaQ7z3wFkGkO898BZBpDvPfAWQaQ7z3wFkTyCzpW8Tz07eIgQqJaj5GNAsPUpJIAFScABt4QMN2Nocmpz5nM/9u5/TGbPs+xR7VQ+dfVHgybnPmcz/wBu5/TCz7PsPaqHzr6owJqVW0sodQptYpVK0lKhUVFQcRgQe2MF0Zxmrxd0RQJBABABABABABAGTI2e68SGWnHSBUhtClkDeQkGggVzqQhvtLmSTljzDSb7su82itLy2lpFTsqRSuBhmYhXpzdoyTfNHsrYsy6kLalnnEGoCkNLUk01ioFIZmJV6UHaUknzRDOyLrKgl5pbSiKhLiCgkYioCgDSoOPAwJwqQmrxd+RjwJhABABABABABAGZJWS+8Cplh11INCW2lLAO4lINDAqnWpwdpSS5syU5Mzh1SUyf/ruf0xmz7PsQ9qofOvqjBnZJxlV15tbaqVurQUmm+igDTAxgthUjNXi78iCBMns/0rfXT4iBCpuPkQQJn00uigdxB7oGGrqw9tZbzMzajRQ+8iXcmGQGr5Au30i6QDTEaxxMT125eJyngKdLDNSinJRefgbLOxlDNS8/cYmHW06JBupWQKkqxpqrGaspa2TKdF4alUoXnFN3EjK+2ROTbswlJSHLmBpUXUJSdXFMQbu7nTwlF0aSpvh+zTxg2QgAgDcO5LzaZYTamFCXNCF1TqJoFXa3gknbSmrfGbO17ZGssXRdTolL3uw08YNkIAIA2uS00tubYLa1Iq60DdURUXxgaaxwjK2o18VCMqUrq+T8hrz1TS/L9GVq0YbbIReN0HlY3dVeMSqv3jQ0PCPQa1s7snzHzS/LVt31aPQLNy8btb7eN3VXE48TGaL94jpmEehUrZ32+DEW2ppbj7inFqWq8oVUok0vHCp2RXtOpRhGMEoq2RhQLQgAgDcJyXmzLeVhhXk+u/VOqtL12t67XbSm3VGbO1+Bre10ek6LW97s9ZGnjBshABADjmmmVptNhAWoIUXLyQohKqNLIqNRxA17onT3kc3SkIvDSbWeXmiXK23J38JPtMzUwKvFDaEvLAqSAlIF6gxjEpPWeZjC0KHs0ZzitmbsjTZaWsuZmbziSlxCENLCiCb7Yos4YUv3ow3d3NjB0VSp2jsbbXJ7PsaKMG2T2f6Vvrp8RAhU3HyIIEwgDa5KfDpT/qGf4iYytq5mvivgT5PyGfPT6x/ct+KolV3zS0P1fxYhxA6oQAQAQA0zGXk0uREiQ3owlKL4Sb5QmlE1rTYBWmqJaz1dU0I6PpRr9Mr3224XFaIm+EAEAZ+T/wAKl/bNe+IcUU4j4UuT8iy852V0xKzpba0V3RoPLZSo1NdpFdkW1JtSsji6OwVKtR1pXvftJc1eVkxNzim3tHdDKlchpKDUKQNYFaYnCM05tyszGksHTo0lKN9vbzKotD0rnXX7xilHdp7i5GPAsCACAGlGXs0JHyEXNHdKL9037h1prWmrCtK044xLWerqmg9H0un6bjttwuK0RN8IAIAbM1PrWW/e/wAFyJQ3kc/SfVZeHmhitfLNLFqLSuTkriJgBT3k1XQLwqu+DW+BU1A7Ik52nsRp0sE6mFTU5Xa2Xy5W7BBygVemHnADcdccW2opIvJK1UUKgYRWdbD5U4xe1JJ87GvgXE9n+lb66fEQIVNx8iCBMIA3eSUxLNPpemlPDRLbWhLSEqvFKqkKKlCgwTq3nVGVa+Zq4qNWcHCnbNNO5uc4Vuyc+5p2TMJeupTcW2gIIBON4LJBod0Sm1J3RrYDD18OtSVrc3fyEuIHTCACACACACACACANtkw9LtvpcmVOhLakrSGkpUVFKgaG8oUGGuMq18zXxMasoONO2fabzOJbspPOadgvpdolJQ4hATQXsQQsmuIwpEptSd0auAw9bDx1J2t3N38iTN1lDJ2esvumYU8pCkFCG0FABUk1qVgk8kbIQkou7MY/DV8QtSNrbdrv5C1bymC8VSynVNqqo6VKUqCio1HJJBFKY9MQyvkblBVFC1S112GugXhABABABABABADRkBa0rJzAmZgvFbddGhtCSDeSpJKipQ1BWof+olBpO7NHHUa1an0dO1ntubG152x5l9x9ap9KnFFRASzSp3Ykxl6jd8ymlTxtKCgtXLmabLK05d9bAlQ4GWWENDSgBRKVLJJummN4Y4Y1wiLtwNjB0qlNSdS1275eAvxg3Cez/St9dPiIEKm4+RBAmEAEAbCxrDmJtVyXZU4RroMB1lGiU9pjKTewprYinRV5uw8yGZ6ZUKvvtNcBVZHTzR3ExNUpcTmT01TWUIt/b9marMuqlUzySfYUHeHDGehfaVfza4w+/wDQvWzmvn2AVJQl9Ir6Ekqp1CAongmsRdOSNujpXD1HZu3P9iWtBBIIIINCCKEEawRsMQOkmmro+mUBSkgkJBIBUdQqdZ4CBiTsrjtZGbsTRKZe0ZZxSRUpTeqBvoRWlaY9ETjDW2NHMq6SdJXnTaMu0c1Lku2XHp2XbbFKqUFAY6hq1xl0ms2yFPS6qS1YwbYk2xIoZcuNvofTQG+3WmOzEVqIrOlRqSnG8o27mYMC43Vh2K1MJJcnWJdQVQJdvVOA5VQKAY07ILPjY1a+InTdowcuQ5IzOPkAiaZIOIICqEbxhFnQy7TnPTUF/gxetvI5uV0gXaEsXWwSWk3iokDmaqBR4xCUdXibdHGzq2apuz4nth5HNzWjCLQlg64AdEq8FAkVu6qFQ4QjHW4itjpUrt03ZcTfu5nX0gqVNsJSASSQoAAayTsET6GXaai01BuygxKt2yW2AnRzbUxeJqG73JpTE1G2v2RX43OlQrTqX1oOPM1MDZNjY1hTE2q7LsqcI1kCgHWUaJT2mMpN7CmtiKdFXqOw8SGZ2ZUKvzDTXAArI6eaO4mJqlLicuemqa3It/b9marMuqlUzyT+4IHeHDGehfaV/wA2uMPv/Qu21mwn5cFSUJfSNrJJNOoQFE8ADEXTkjco6Vw9R2btz/YmLSQSCCCDQg4EHcRsiB0U75o8gZCAJ7P9K310+IgQqbj5EECYQA9ZucgVTx0z1USqTswLpGtKdyRtV2DGpTOENbkcvSGkFQWpDOXl67PTZ8tcum7PHkVmoQhSMFrCRdbO1KRqU5vJrQ66mtJynq+7E0cHgJYj/rV3t2d/9dhU9oWi6+q886txW9aiqnRXUOAil57TvU6UKatBWPmTnXGVXmnFtq+UhZSe8EQWWwzOnGatJXLIyOzsOIUG5/zjZw0yU8tPFQGCx0CuvnRbGq1vHGxeiIyWtRyfZw9esh7ysyOlrTaDiSlLpSC2+jG8CML1MFp1cRsO+yUFLM5mFxtXCy1Xs4r1sKCtmynZV5bLybq0HHcRsUk7QdhjXaadmeqo1oVYKcNjGfM+oi02qHWhwHjyCfECJU99GjpZf/GfND1n1P5kyP8Anj+G5FlbYjmaF+NLl+UUjFB6YIAIA6XyAWTZ0pX/AAkjuFB9gjap7iPF41WxE+ZzrbaiZl8nEl1wk/tmNU9fQVqUeS8j2wVETLBGBDrZB/bEOKMV1elLk/I6IzgqIs2bp/hKHfgfsjaqbjPI4HrEOZzTGqe0HzNzkAqeOnfqmVBwpgXSNYSdiQcCrsGNSJwhrZ8DlaQ0gqHuQ3vL+xky2y8RIjyKzUIQUVC1pSLrZ2pSNSl11qNaGus1pOU7e7E08Ho+Vf8A62Ibz2d/9dhVE/aDr6rzzq3Fb1qKu6uocBFLz2ndp0oU1aCsfMlOuMqvMuLbVvQspPeDBZbDM6cJq0lcsrI7Ow4hQbn+W3qDyU8pPXSMFjiBXrRbGq1vHGxeiIta1HJ9nDw9fQeMrsjJa02w4kpS8UgtvooQoEYXqYLSRTHWNh32SgpZnMwuNq4WWq9nFetjKCtey3ZV5bLybriDQjYdxB2gjEGNdqzsz1VGrGrBThsZhxgtJ7P9K310+IgQqbj5EECZuMkbCVPTTbAqAo1WofFQMVHppgOJEZS1nY1sXiFQpOf05l7Za2qmzbPUWQEEANMpGwkUBG+6kFXGkbE3qxyPL4Oi8TiEpZ8X6+xzkpRJJJJJxJOs8TGsewStkjyBkIAIAs7M1lWW3fInVebcqWiTzV6ygbgrE9brRbSlZ6pxNL4RSj00dq28u3w8uQ253MmRMypfQPPS4Kq7VI1rSejnDoO+J1Y3V+w0NF4p0quo9kvMrfND60Z6rvuKiqnvo7GlurPmvMe8+vwNn24/hriytsRy9C/Gly/KKRig9MEAEAdLZvfVsr7JMbVPcR4zHdYnzOdbZ+EPe0c94xqnrqPw48ke2J8JY9q374gK/wAOXJ+R0RnD9WzXsz/pG1U3GeRwPWIcyhMjrBM9NtsCoSTecUPioTzj06gOJEa0VrOx6nF4hUKTnx4cy8surXTZtnq0ICFUDTIHxSRQEdVIKuwb42JvVjkeZwVF4nELWz4v13nOijXE4k7Y1j16yPIGQgAgC0czOVZQ55C6rza6lkn4qtZR0KxPT1otpSs9U4el8InHpo7Vt5dvr8DPnfyZExKmYQPPS4JJ2qb1qSerzh0K3xOrG6v2GlorFOnV6N7JefrIoeNc9ST2f6Vvrp8RAhU3HyIIEy3Mw9nD85mCMeS2k7vjL7+R3RdRWbZ5/TdTONPx9fc+c/M2ayrQOHnFkbzyQk9nK74VnmkZ0JBe/LkipYpO+EAEAEASS76m1pWg0WghSTuINQe8QIyipJxexnU9lziZiXbdA5LraVU4KSDQ99I3E7q54epB05uPYylc30joLdLOxtUwgV3JCgD3UjWpq07HosfU6TAqfbYfM7tjPzcq0iXaLikuhRAIwFxYriRtIi2qm0rHM0XXp0qrlN2VvyiqPyf2j8zX9JH9UU6kuw7v8jhvn8w/J/aPzNf0kf1Q1Jdg/kcN8/mH5P7R+Zr+kj+qGpLsH8jhvn8y9si5RbMjLtupKXENgKSdh3YRsQVopM8vi5xnWlKOxs5vtn4Q97Rz3jGqexo/DjyR7Ynwlj2rfviAr/DlyfkdEZw/Vs17M/6RtVNxnkcD1iHMSMw9nC7MzBGJKW0ndQXld9Ud0V0VtZ0tN1M40/H19yDPzNm/KtVwAcWRvJIAPZRXeYxWeaRPQkMpy5IqiKjvBABABAEsrMKbWhxBotCkqSdxSag94gRnFSi4vYzqez5lMww24BVDraVUO5aQaHsMbid1c8NOLpzceKfkcv2xJ6CYeZ16JxaK9VRFfsjTtbI9tRnr04z7UmRWf6Vvrp8RAlU3HyIIEy8MxZ/Mnht8oV/Dbi+jsfM8zpr46/8AH8s0eflgh2VXsKXE9xSfvRGttRs6El7s48iq4qO6EAEAEAEAdG5rniuy5YnWAtPYlxaR9gEbNLcR4/SUVHFTS9ZIRrCUDlM7T5T3eGyD9tYqj8U6VZf/AFsfDzG7OplC/Iy7TkuoJUp26apCsLqjt4gRZVk4pWNDRuGp16jjPsKx/KlaP+Mj6pH8oq6Sfadr+Jw3Y/qH5UrR/wAZH1SP5Q6SfaP4nDdj+oflStH/ABkfVI/lDpJ9o/icN2P6l15IT65iSYedNXFoClEACp6BqjYg7xTZ5zFU4060oR2JnNls/CHvaOe8Y1D2NH4ceSPbE+Ese1b98QFf4cuT8jofOJ6tmvZnxEbVXcZ5HA9YhzF3MYR5A7v8oVX6tuIUdjNzTXx1/wCP5YvZ+Jch+WXsU2tP0VA/fiNbajb0JL3Jx70VdFR3AgAgAgAgDpDNm8V2ZKk7EFP0VqSPsEbVPcR47SEdXEzXf5oo3LxQNozdNWmWO0Gh+0GNaW8z02BTWHhfsNRZ/pW+unxEYNipuPkQQJlp5ibUCXH5cnnpS4jpTgrtopPcYtovNo4WmqV4xqLhkOedWwzNSC7gq4ydKkbwkG+Pokmm0gRZVjeJztG1+irq+x5evE55jWPXBABABABAHSeRzSZSy2NJyUoZ0i6/FqC4qvRUxtQ92CueNxbdbEytnd2XkVPmymy9bIdUKFwvrI4qSonxiim7zud3SMNTB6q4WQ5Z9vgjHt/uLiytsRztC/Gly/KKSig9MEAEAdLZvfVsr7JMbVPcR4zHdYnzOdbZ+EPe0c94xqnrqPw48ke2J8JY9q374gK/w5cn5HQ+cT1bNezPiI2qu4zyOB6xDmIOYm1AFzEsTzglxA6OSv7CjuMVUXm0dXTVLKNRcn6+o3Z2LDM1IKUgVcYOkSBtABCx9Ek9KRFlWN48jQ0ZX6Kur7Hkc9xrHrQgAgAgAgDpbJVAlLMY0vJDbAWuvxeTfV3VMbUPdgrni8S3WxMtXi8vI5wn5ovOuOq5zi1LPSoknxjV7z2NOChBRXBBZ/pW+unxEBU3HyIIEzOsS1Fyr7b7fPbVUcRqUk8CkkHpjKdndFValGrTcJcTpmwbYbnGEPsmqFjVtSdqVbiDhG3GSkro8XXoyozcJbUUnnPyKVJul9lP5q4a4D0Sj8Q7kk809mwV1pw1X3HpNG45Vo6k37y+/riIkQOqEAEAMub/ACaVPzaUEeZQQp47LoPNrvVq6KnZEox1nY0sfilQpN8Xs9dw/Z5MrAhvyFlXLVQvEHmpwIb6TgTw60WVZf4o5WicI5S6aWxbP2J+aH1oz1XfcVEKe+joaW6s+a8x6z7fBGPb/cXFlbYjl6F+NLl+UUlFB6YIAIA6Wze+rZX2SY2qe4jxmO6xPmc62z8Ie9o57xjVPXUfhx5I9sT4Sx7Vv3xAV/hy5PyOh84nq2a9mfERtVdxnkcD1iHM56sG1Vykw2+3zm1Vp8oalJPApJHbGsnZ3R62vRjWpuEuJ0zYlrNzbCHmTVCx2g7UqGwg4GNuLTV0eMrUpUpuEtqKQzm5FKknS8yn81cNRQeiUfiHcmvNPZsx1pw1X3HpdHY5Vo6kt5ffv/YjRA6gQAQA0Zu8mTPTaUlPmGyFunZSuCOlRFOi8dkShHWdjR0hilQpO217P34D3nlysCUeQsq5aqF4g81OtKOk4E8KfKiyrL/FHL0ThG5dNLYtn7Kcik9ET2f6Vvrp8RAhU3HyIIEwgBiyNyves5y83y2lc9omgVxB+Krj31iUZOLyNPF4KGJjZ5Pgy87Byok7SbKUKSoqBC2HAL1NoKDgtOOsVEbEZxkeYr4WthpXa5NfsT8pMz6FkrkndFX/AITlSn9lY5SR0hUVyo/KdDD6ZlFWqq/etvr6Ci7mqtEGgQ2riHRT/NQ/ZEOjmb60vhnxf0NhZuaR/nzb7TDScVEKvKptxNEp6amm4xlUpcSqppiGylFt+vEzrXy4lbPYMpZKQVY3nziKnAqBPpF8eaMKVGAy5qKtAqpYCriZ9Lifp62L7lWOuFSipRKlKJJUTUknEkk6yTtio7qSSsiwcz9jPfhAOKaWlDaFkqUggVULoFSNeNacDFlJPWucjS1em6Gqndtj1nhsd2ZkkllBWppwLKUipKbqkkgDWQSDTdWLKqbWRzNFVoUq3vu11YoZ+XWg0WhSTropJBpvoY1z1MZRlmncjgSMiSkHXiEtNLcJIFEpJxOzCBXOpCCvJ2Om8l7OMtKMMqpebbSlVNV6nKpvFaxtwVopHi8RUVSrKa2NnPuWGT0xLzT4W0u5fWpKwklJSSSFXgKajjujVknFu56zCYmnUpRs87bO8iyVsd96Zl7jLhSXEG8EG6AFCqiqlKAAwSbasZxVenClK7WxnQmV1nqmJKYZbxWttQSNVTrArsqRSNqavFo8nhaip1oyexM5nnJF1o0daW2dVFoKdWsYiNQ9pCpCe67m7yLywes5wlHLaVz2iaBXEH4quPfWJRk4vI1cZgoYmOeT4MvOwsppO0mylCkqvCi2HAL1NoKDzhxFRxjYjKMkeZrYWthpXa5NfsTMo8z6FkrkndHX/hOVUnsWKqA6QrpiuVH5To4fTMoq1VX71t+n/Apu5qrRBoG21cQ6KfbQ/ZEOjmby0vhnxf0NjZmaN+t6bfaYaGKrpvKptxNEp6amm6Mqk+JVU0xDZSi2zPtnLiVs9gylkpBVjef1pBOBVU+lXhr5owpUCgy5qKtAqo4CriZ9Lifp62L7lVOuFSipRKlKJJUTUknEkk6yTtio7qSSsj5gZJ7P9K310+IgQqbj5EECYQAQB6lRBBBoRiCNnGBhq+0YpDLu0GRRE24R+vdc+1YJiSlJcTTno/DTd3D8eRmOZzbSIp5SB0NN/wBMZ6SXaVrReFX+P3f7F+1bamJk1mH3HcagKWSB0J1J7BEW29pt0qFOluRSMCMFwQBvvxzn/nr/ANYYzrS7TU9hw/yIPxzn/nr/ANYYa0u0ew4f5Eay07TemFBb7qnVgXQpZqQKk06Kk98Lt7S+nShTVoKyMSMFhtpC05uUQFMuOstvVIKSUhd0lJIO2hqIym1sNedKjWlaSTa+xkfjnP8Az1/6ww1pdpD2HD/IiKZysnXEKQubeUhQIUkrNCDgQeELy7SUcHQi01BXR8yeVM40hLbU06hCcEpSsgDbgIXa2MTwlCb1pRTZP+Oc/wDPX/rDDWl2kfYcP8iMG1LbmJkJEw+t0JrdvqrSuuncIXb2stpUKdLcjY18YLj1KiCCDQjEEaxxEDDV8mMUhl5aDIoibcI/XuufasExJSkuJpz0fhpu7h9MvIzHM5tpEU8pA6GW/wDVMZ6SXaVrReFX+P3f7NBatuTEyfzh9xzbRSjdHQnUOwRFtvabdLD0qW5FI18YLggAgCez/St9dPiIEKm4+RBAmEAZtjWS7NOpZYQVrVs2AbVKOoAb4yk3kiqtWhRjrzdkWKckLLs5I/CcwXXyK6FsqA7Ajl018pRSDuixwjHeZx/bMXiX/wDHjZdv/OXgRDKWwRgLNdIG0oSfF6sYvT+Ul7LpB/8AcX1/oPxnsL9Gu/QR/dhen8o9kx/+z7v9B+M9hfo136CP7sL0/lHsmP8A9n3f6M6xLUsSafbYRZy0rcNAVITQGm2jhOzdGU6bdtUqrUcdSg5upku/+hjymsCy5GXU+7IpUlJSKIFTyjQa1AfbE5QhFXsaeHxGKr1FCM8xM/Giw/0Y59FH92K70/lOj7Jj/wDZ93+j1OU9hVxs1wcbif7sL0/lHsmP/wBn3f6MTOlISaGpJ6RbQlt4Om8ivKA0dKg6iCVCmzGE1FWcSzRlSs5VIVnmrfkTLCstc1MNMN85xQFdw1qUeASCeyK7XdkdKvVVKm5y4Fz5z8lkGzEhlGMmAUDbcAAWK9ACidt2L6kFq5cDzmjcU1iXrPf28+H6KKig9QWnYa7MlbKlX5yWS666XQAEBS1XXFCuJAoBdGvdFqUFFNo4VdYqripwpSslbjlsRH+NtifoxX1Tf9yMa1P5fIz7Hj/9n3f6JpPKWxHHENizFArUlIJabpVRAFeXqxhrU/lIzwuOjFydTZ3v9DpbmTtmyrDj65FtSWxUhKBU4gYVIG2LJQglexzqOJxNWagpu77xF/G2xP0Yr6pv+5FetT+XyOn7Hj/9n3f6A5WWH+jF/Vt/3Ia1P5fIex4//Z93+hgyUZsW0CpLMolLiReLbiaGlaXhRRBFSNu0RKKpy4GpinjsPZznl2oMsZSybN0Wms+/pb9Lg1Xbta3lj5QhOMI8BhJYvE31alrdveLX4z2H+jHO5P8AciF6fym57Jj/APb5/o+2MprCKgDZy0gnFRQkgcSA5WnRWM3p/KYeFx6WVT7/ANHznasWUZZlXpRtCA7exRW6tN0FJpq26+MKkYqziZ0XXrTnOFR3t28GVpFZ2yez/St9dPiIEKm4+RBAmEAXlkfZ6bLshybKQX1tF0k8RVpveBiK8SYvitWGseXxdV4rFKlwTt+2UlNzS3VqccUVrWSVKOsk7YoPSwhGEVGKyRFAmEAEAMWbv1lK+0HgYlHeRpaQ6tPkW/ni9WOddr3xF1bdPP6K6zHx8jn6Nc9aEAbCbtZbkuxLkC4wXSkitTpCCQcaYEbN8ZvlYphRUakqi2yt9ixs1FnolJZ+03xRISpLfVTziOKlgIHEHfFlNWTmzj6UqOrVjhoePruWZY2S1rpn5Nt4gecSUuJ2BQ5K003VrSuwiLoy1o3ORiaLoVnDs2HPGVFjmTmnmDWiFG6TtScUHpukdtY1WrOx63DVlWpRn2+ZjzdprcaZZVS4wFhFBjy1XlVO3GMXJxpRjOU1tla/grGFAtM+wPhUv7Zr3xDiimv8KXJ+R0HnI9WTXs/vCNqruM8no/rMOZzbGqeyCAHzMsf/AOj+6c8UxOlvnK0x1fxQw5/NUn0v/wC1E63A1NB7Z+H5Kiik9AEAMNq5QJes+UlaL0kupwlRpdIUSUgY1wBA1bIy3dJdhp0sO4YidXhKwvRg3Cez/St9dPiIEKm4+RBAmeGMPYDpe3JPyqzHG2sS5L+bA2m6CgdpAjbkrwsjxdGfRYlSlwln9TmkiNU9mEDIQAQAxZu/WUr7QeBiUd5GlpDq0+Rb+eL1Y512vfEXVt08/orrMfHyOfo1z1oQBnWFZa5qYaYb5zigK7hrUo8AkE9kLXdkVV6qpU3OXAsbO9aiGGWLNYwQhKVLFdicG0necCo1/VO2LajtaKOPoqk6k5Yie17Pz+j4zHW5cddlFHBwaRvrJFFgcSkA/sGFJ2djOmaF4qquGT9c/Mzc+dh1DU2kavNOdBqUHhjeFeKYzWXEq0LXzdJ81+SoYpPQhAGfYHwqX9s174hxRTX+FLk/I6DzkerJr2f3hG1V3GeT0f1mHM5tjVPZBAD3mW9ZfunPuxOlvnK0x1fxQxZ/NUn0v/7UTrcDU0Htn4fkqKKT0AQBl2jZrsuUpeRcK0JcSCQapVzTgcOg4w2bSunVhUTcXezt4mJAsJ7P9K310+IgQqbj5EECYQBeGaTK9t1hEo6sJfa5Ld400iBzQnepIwproAccaX0p5arPM6UwcoVHVivde3uf9m3ynzcyk4ouUUy8cStugvHepJFCeIoTviUqSeZr4bSVaitXauxiBamZ6aRiw808Nxq2o9hqn/NFTpSWw6tPTVJ78Wvv6+gnWxkxNyorMS7iE/KpeT9NNU/bEGmtqOjRxdGrlCV/P6GojBsDFm79ZSvtB4GJR3kaWkOrT5Fv54vVjnXa98RdW3Tz+iusx8fI5+jXPWhAFt5nrHDDD1oupJ5KktgCpupxWpIGslQujbyTvi2ktsjz+lqznOOHj483s/ZXltCZmn3H3GXb7iio+bVhuSMNQFAOiKrt5s69F0qVNQjJZd55YyZmWfbfQw7ebUFAaNWNNaThqIqO2F2s0KzpVabg5LPvOirXkUT8mts4JfbqkqFCkkBSFEHEEG6acI25LWVjyNKpKhWUuKZzFMMKbWpCxdWglKgdhBoR3iNQ9rGSklJbGRwJGfYHwqX9s174hxRTX+FLk/I6DzkerJr2f3hG1V3GeT0f1mHM5tjVPZBAD3mW9ZfunPuxOlvnK0x1fxRZGcjJBVo6C6+hrRaTnCtb1zViNV37YuqQcrHH0fjFhtb3b3t9riT+SBfz5n6J/qivon2nS/mV8jJZbM8SpIVOtlNcQlHKptpVWuHQvtIy0zllA1OedsJn0JSKBLDYA4ArpGKm8X6Hd6Db+Z/gQ4rOsT2f6Vvrp8RAhU3HyIIEwgABgYGuxc4s/LAAPaVA+K8L/wDmqF9l6JKclxNCto3D1M7Wfdl/X2HGzc8+oTEphtU054IUPvRYqz4o59TQnyT+q/P9Fg5PZTSs+glhYVQcttQopNflJOscRUcYtjJS2HJr4Wrh3768Sq87WRSJUialk3WVqurbAwQo4gp3JNCKagaU10FFSGrmju6Lx0qv/SqPNbH2/wBixm79ZSvtB4GIx3kbmkOrT5Fv54vVjnXa98RdW3Tz+iusx8fI5+jXPWmdYdlrmphphvnOKAruGtSjwCQT2Qtd2RVXqqlTc5cC5Ms8s02QGJSVaQspbFQonkpGCNWtRoonorti+U9S0UedwmCeM1qtR2z+4s/lmmfmzPev+cR6aXYbn8JT+Z/YPyzTPzZnvX/OHTS7B/CU/mf2HnN1lqbSS6HEJbdbI5KSaFKtRFca1BB7N8WU56205mPwPszVndMrjPLYegndMkciYF7oWmgWO3kq6SYqqq0uZ2NEV9ejqPbHyEGKzrGfYHwqX9s174hxRTX+FLk/I6DzkerJr2f3hG1V3GeT0f1mHM5tjVPZBAD3mW9ZfunPuxOlvnK0x1fxQw5/BhJ/v/8AaidZbDU0H/n4fkqKkUWR3z6QopIKSQoGoINCCNRB2GFuwNJqzGjOJbbc5MtutLv+YbSs3SmixeKhQgb9mETnK7uaOj6EqNNxkrZv6CtETfJ7P9K310+IgQqbj5EECYQAQAQAQBssnLXXKTLT6CRcULwHxk15STwIqIynZ3KMRRVam4Pj5l+5zUpNmTN7VdSR0habv20jYq7jPK6ObWJhbtKSzd+spX2g8DFEd5HpNIdWnyLfzxerHOu174i6tunn9FdZj4+Rz9GuetLazP2SiXYetJ/BISoIJ2ITi4sb6kXRt5J3xbSVryZwNLVnUnHDw8eb2FaW9aq5uYdfXznFE03DUlPYkAdkVt3dzs0KSpU1BcDAjBcEAMeb23PI55pxRo2o6NzddXTE8AQlX7MSi7STNLH0OmoOK2rNc0XPnPsPyuQcCRVxrzqN/JBvDjVBUKb6RfVjeJ53R1foq6vseT9cznWNY9eZ9gfCpf2zXviHFFNf4UuT8joPOR6smvZ/eEbVXcZ5PR/WYczm2NU9kEAPeZb1l+6c+7E6W+crTHV/FDFn81SfS/8A7UTrcDU0Htn4fkqKKT0AQAQAQBPZ/pW+unxECFTcfIggTCAG/LyyA01Z7yG0oQ7KNXrqQLywkFSlU1qIWnE4mkSask+1HOwNZznVg3dqT+goRE6IQBt8k7HVNzbLIFQpQK+CAarJ/Zr20G2MpXaRrYqsqNKU/pzLWz2W6luWTKJILjxSpQ3ISagndVYFOqqLq0srHD0Ph3Kp0r2Lz/4K2zboracqP1ye5Kj/AKRVDeR2NIu2GnyLfzwIrZbvBTR/zpH+sXVt08/orrMfHyKKsKy1zUw0w3znFAV3DWpR4BIJ7I17Xdkeor1VSpucuBaGd60kysqxZzHJSUpKh/y0YIB33lAkn9XjF1R2Sijh6KpOrVliJ+myoYpPQhABABAHR2ba3PLJBtSjVxvzbnSkChO+qbp6SY2acrxPHaQodDXaWx5opHLyw/Ip11oCjZN9vqKxAHQap/ZMUSWq7HpcDX6aipcdj5+szXWB8Kl/bNe+IjxRdX+FLk/I6DzkerJr2f3hG1V3GeT0f1mHM5tjVPZBAD3mW9ZfunPuxOlvnK0x1fxQxZ/NUn0v/wC1E63A1NB7Z+H5Kiik9AEANthWC0qzJ2ceSSUFCGTeIoolIUqgNFc9OvcYko+62c+viJrE06MHtzfrwFKInQJ7P9K310+IgQqbj5EECYQBflh+Q2nZrEot1C1JZaSUhQDja0ICSpIOIINRWhBFdYMXx1ZQUTylbp8LiZVUrXb5NNiFbGaadaUdBcmEbCFBCqfrJWQB2KMQdKS2HVpaXoSXv5P6+X6IrMzUT7ivOpQwnaVuBRpwCCa9pEYVOTJVNL4eK93Pw/YyKtWQsJpTcqpMzOqFFL1gH9YjBCQfiA1OFTtE7xhszZpKliMfNSqe7D16v/wVZaE+5MvKdfcKlrVVSzs2ahsA1AbBFLbebO5TpxpQ1YLJDxkcxZsnNImHLTDhbvXUJlnU4lJTUkg4AE4U10xicdVO7ZzMXLFVqTpqla/eh4t/LOyZuXcl3ZvkOChIadqCCCCORrBAPZFspwatc5tDBYyjUU4wzXev2aLIqesazipYndK8rDSKYcFB8lKbhpsqa4xGDhHibOMp43E5OFl2XX7MTOJO2XaFHm564+2gpA0LpCwKkJ5oumpPK448MTcZZplmAhi8P7jheLfasirIqO6EAEATyDKFuJS44GkE8pwpKgkb7qcT2QIVJSjFuKu+wt3IK3bMs1lbZnw4ta7ylBh1I1AAAXT38YuhKMVtPP43D4rEzUujtZdq/Z95bW1Y9otBK5y46iujdDLpKa6wRc5STuhOUJcTGDoY3DSuoXT2q6/Yn5OWbZrMw26/aSVobUFBCJd4XiDVNSU4CtDtrqiEVG+bOhiKuKnTcYUrX71+yzJ/L2yXmltOTIUhxJSoaJ3EEUONzDpi51INWbONDR+LhJSjHNd6/ZTlvWTJNpUqVtAPYi62WHEqoTtUQEmg6K7o12ktjPQ0K1eTSqU7d90aaQZStxKVuBpJOLigSE8SEgk9kYNmpJxi3FXfYWhkHMWVZyluqnw68pN0EMOpSlNQSALpqSQMf/dbYOEc7nExscXiUoqnZLvRs8rbasW0Q2H5xadEVXS2hwc6lQatEHmiJSlCW1lOFoY7DN6kNva1+xb/AANk/wDpCZ+if/HiGrT7fX0Nzp9I/wCtev8A2D8DZP8A6Qmfon/x4atPt9fQdPpH/WvX/sZOWeUVnpsxMlIOFYvpqLqxgCVFSlKSKkqp37hCco6urErwmGxDxPTVlb6fgrCKzuE9n+lb66fEQIVNx8iCBMIAIWBs2MoptAoibmEjcl9YHcFRlNriUPDUXm4L6Ijm7bmXRddmXnE7lvLUO4mkG29pmOHpQd4xS8EYEYLggAgAgAgAgAgAgAgAgAgAgAgAgAgAgAgAgAgAgAgAgCez/St9dPiIEKm4+RBAmSyr1xaV3UruqBurFUqoa0UNoO0QIyjrRavtLYUmW/AotD8HymnJpd0Ruen0fNvV5uOvXFto6mtZemcBdJ7Z0HSStzz2XKmmnr61LupTeUTdQKJTU1okbANQEVHfjHVikWDK2kyqzHZs2fJaZD6WxRkhFCEmpTexOJ2gau2eWq3ZHIlSmsSqSqSs1fbmbPNwZSdbfM3JyiA2WkhSW7tS6VJAOJxvAAEUxMSpqLvdIp0gq1CUejnJ3vx7BLy7yTXZz9zFTK6lpZ2j5J/WTUV34HbSISjqux0sFjI4iF+K2o2ObJ5p2ZblXpRh1C9Ib60VcFGyoAKrS7yNVNpjMEm7NFOkYzjTdWE2mrZXy2nuStstzM6005ISejdUlBCWSLvOxSb5xxxrWtBGItNrJZmMVQlToOUakrrv/o2GXlosyM4phmz5MtpCDy2iVG8mpxChTXujM7KVkkVYGlOvR15VJX5m3y8kpZuz25qSk5bRvCi1FqqkBxPJUkhQCVA4Yg4kbolNRUU4o18DOpLEOlVm7rvyduBVdmTOjdSsNIdIrRtxN5KqgihSCK66jjSKju1Y60Wr270WDltaMvIuMsos+SU8G0qmatEpC1AG4jlVTtONcCnjE52jlZHJwdKpXjKbqStf3c+Hb67zZ5xlylnLZS1Z0qvSJUSVoOFCBhQ8YlUUYuySKMAq2JUnKo1YW5m3ZSZkJr8ylZeYRotEUABSry+XdBFapSNldcQbi08rM3I4etSrw99yi73+gwZKeTTFmzU07ISukl790JbKUquthQvCpxqTWkSiouLbSyNTFdJTxEKUakrStx7zV5G2xKTkwmVmbNlUh2oStlCkFJoTQm8VY0pUEUwjEdVuzRfi6FahT6WnUeXbmYreQiV2wuRSs6FHLUr4wQUpVd61VpTXt4Q1Pf1Sx49rBqs1m8vH0j4tDK9lh1bUtZsnoEKKfPM6Rawk0vKWTXGlRWtOMY1ktiRmng51IKdSpLWfY7JeBj5Uz0oh6VmJSWY5bN91gkuNhaqpuKSCAKUrQXdhpCVrppEsNTrShOnUk8nZPY7DTlcmXlrNlJlqQldLMBu9eaJCb7RUbovYY6qkxKSSimkszRwvSVcROnKpK0b8exmltDKKSYRLoRZ8q+rydlTjlR6Qp5aSEjnA66mtTEXKK2I2YYavUlJuo4+87LuuMWXxkrOEuUWbLuaYLJvClLtzVgfl/ZE5qMbWiamBVfEuSdRq39mneyis1Dkq4bPllNuN+eQmiiyq+QeTqUaY0UK0pSkR1oZZGwsNipRnHpHdPLvNfnQyYblnG5mVA8lmBVN3mpURWif1VJ5Q/a2AQnFJ3Wxl2jcVKpF06m9H19uJFkdIMMSz1oTrSXGxVuXZWMHXDrNDsGquPxtojEUrazM4upUqVI0KTs9sn2L1+BOfcvKUqiU3iTdSKJFTWiRsA2CInRirJIks/wBK310+IgYqbj5EECYQBa6//io6f/1mLf8Ateu04K//AFPXylURUd4cpD1FMf8AVt+4mJf4PmcyfX4/+P7IsnfVNqdMn/FMP8H4E8R1qj/7eQ4ZI201bEqbPnVefSKtOHnKujBYJ1uJGv5Sa/rRZF661ZHPxVCeDq9PR3eK/HJ/Z+AvZEWO7J220w8mi06bHYoaFyiknaCP5axEIJqdmbeMrQrYJzh3eaNFm/8AWMp7VMQhtibOP6tPkbXPB6zd6jfuCJ1N9lGierLm/MZM1c0mdkpmzXj8VSm+CVHEgfqOUV0qiVPNOLNTScHRrRxEfH13rIWMhbFuTrjkyKNyF9x7rNk3UjeSoVG+6RtiEFnnw2m5ja96KjT2zyXiLNsWiuZecec57iio8K6gOAFAOAiEndNs3aNJUoKC4Fw52JeSU4x5Y882oIVcDSAqoqK1rq2RfV1bq7PPaMlXSl0UU+24i5bycq3JyBkyVoV5TVxSAlaiFIwVQCtCSBwiuVrK3edTBTqyrVOl25ZcFkxjzd3fwLaF6t2rt6mumhTWlcK0icNyXrgaekL+2U7bcvMyGrEl7Llk2lKJXOkjkLWoJS0FAjSFITU0rdI1iuzEhZQWssyDr1MVU9nqvU7e/uEzJnLNcvaBnHgXC5eDoGBuqpza4ChSmg3CmGuIRk1LWOliMDGph+hhlbYNc+nJ+cWVl5yXccNVUC0ip1k3kKQnsoIk+jfcaEP5GhG1rpcn+Uxdy+yHEglt5l7TS7polRpUEioxGCwQCQRSMThqm5gce8Q3CatJevAYc4nqSzOqx/AMZnuR9cDT0f12r4+ZVRip7Dulq58ebIdR3wai6rtRwtDb1Tw/JVcVHeLTzdTCLSknrLmCaoTfZXSpSLw91ZGFcQqmoRbD3lqM4WPg8NWjiYcdvrvQoZeWoHJjQNC7LStWWUdU0Ws71KUK13UrjEJO7y4HQwNJxp68t6Wb9dwtxE3Sez/St9dPiIEKm4+RBAmEAWzkW61aFkLs3SpbmE1uhR53nNIlQ3ivJNKka9oi2FpR1eJwMYp4fFrEWvH+rC0rNbaIXd0KCPl6ZF3pxN7/ACxHo59hurS2Gte/hZ/8fckyqU1JSKLObdS68XdNMKQapSQKBsHbqHHk6hWkJZLV+pHCqdeu8RJWVrRvt5mdk3kvNGy51Oh5UyJVTKbyQVhK75IqrDkkHGkZUXqvLsK8RiqXtVN33da+3LKwhkOyz21t5pew4pUk7xtBEVnU9yrDtTX2LwyNthi1QzMLATPSl4KAwvBaFIJG9BvVprSoU1HlbEGp5vajzOLo1MJrU1nCX4d/r5r7Vlmysh52cZebbq0y4kuLqAE4E41PDZFFNNtWOzpGtCNGUG82sja54rJeE2uZufm6g2kOAgit3VStQcDsidRPWuU6JrQ6JU7+9nkKmSVtGTm2XxW6lVFjeg4LFNuBJHECIJ6rub2LoKtRlD6cyxc8U60w2WWaaScUl14g60tgJR2FSajilW+LatlkuJyNE05zlry2QyXN7SsrEsZ6bdDTCLyyK6wABUAqJOwVEU2byR2q1eFGOtN5FtZ2smpmdcYMq2HAhKwrziE0JIpzlCvZF1WLbTRwdF4mnQUukdr9z/ApsZDTLMtMuzzdG2WHCygvA3XCU8oBCiKUrUbTTCK+jaTbN6WPpTqRjRebau7cPEasjMn5hqyJ1hxu688HdGgqTVVWkgbaCpwxpFkYvUaNHF4inPFQnF3Std+Iu5AZQrs99chPpusOG6pK6ENqUBr1i4oEV2ajvrGEtV2Zt47DrEQVejtX3/tcDOdzbJbn1IISZR1DgZUpyl1wpJQ2aG8SmhI11A2msZ6O0rcCtaTlKgn/AJJq+W1dvYLCs3Fohd0y1B8vSIu0+VW9q27+EQ1Jdhu/yeGtfW8LO5t8rJrTNSdlSahMuMiq1oPJUsJPJQomhABXj0DWDGZPJRWdjXwsdSU8VV91PZyvxGPLiwJh2ypJltu86wlrSoCk1TdZIVtoaHDCsTlF6iXYaeCxFOGKnOTyd7fUqWybJeml6OXbLi6E3QQMBSpqSBtEU2cskd+tWhSjrTdkWvnjsd55qWW0i+iXQ6XSFJ5Ao2akVqearVui6qnkzhaJrQhOSk7OTVu/aU5FJ6ItHMnZDyH1TKm6MLZWlLhIopWkRgBWvxFbNkW0k73OHpitBw6NP3k9ngxLyzsd6XmXC82UBxxxSDUEKTfOIoTvEVtNPM6ODrQqUkovYlf6GijBtk9n+lb66fEQIVNx8iCBMIAIAnXOuKTdLqyn5JWSO6sCCpwTukvoQQJnlIxZGD2MmT6bWUkFJII1EGhHbAw0mrM+YWQPIWQPYGQJgYCBk8pGLIwFIWQCkLIHsZMnlIxZGCdybcUm6pxZSPilRI7q0jJFQindIhgTPKRiyMHsZMnlIxZGD2MmTykYsjB7GbAIGSez/St9dPiIEKm4+Rj1jF0TCsLoBWF0ArC6AVhdAKwugFYXQCsLoBWF0ArC6AVhdAKwugFYXQCsLoBWF0ArC6AVhdAKwugFYXQCsLoBWF0ArC6AVhdAKwugFYXQCsLoBWF0DIs8+db66fEQuiFTcfIsmLzhhABABABABABABABABABABABABABABABABABABABABABABABABABAH2zzk9I8YGH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2" name="AutoShape 8" descr="data:image/jpeg;base64,/9j/4AAQSkZJRgABAQAAAQABAAD/2wCEAAkGBxQSEhUUEhIWFRMWGRgbGBYXFBwaHRkfHBscHxsYGhocHSggGBwmHBkYIjEhJSkrLi4uHiAzODMvNygxLisBCgoKDg0OGxAQGzcmICQsNDQsLTQsLCwsLC8uLC00NywwLSwsLCwsLCwsLCwsLCwsLCwsLCw0LCwsLCwsLCwsLP/AABEIAOEA4AMBEQACEQEDEQH/xAAcAAACAgMBAQAAAAAAAAAAAAAABgMHBAUIAQL/xABSEAABAgMDBwcGCAwEBgMBAAABAgMABBEFEiEGBxMxQVFhIjJxcoGRsRQjMzVzsjRCUlSSk6HCFRYXJFVigoOz0dLTU6LBw0NjdJTU4TaExCX/xAAaAQEAAgMBAAAAAAAAAAAAAAAAAgMBBAUG/8QAOxEAAgECAgYHCAICAQQDAAAAAAECAxEEIQUSMTJBcRM0UWGBsfAUIjNSkaHB0RXhQlPxI0NygiQlNf/aAAwDAQACEQMRAD8ArvSHee+NI97ZBpDvPfAWQaQ7z3wFkGkO898BZBpDvPfAWQaQ7z3wFkGkO898BZBpDvPfAWQaQ7z3wFkGkO898BZBpDvPfAWQaQ7z3wFkGkO898BZBpDvPfAWQaQ7z3wFkGkO898BZBpDvPfAWQaQ7z3wFkGkO898BZBpDvPfAWQaQ7z3wFkGkO898BZBpDvPfAWQaQ7z3wFkGkO898BZBpDvPfAWQaQ7z3wFkTyCzpW8Tz07eIgQqJaj5GNAsPUpJIAFScABt4QMN2Nocmpz5nM/9u5/TGbPs+xR7VQ+dfVHgybnPmcz/wBu5/TCz7PsPaqHzr6owJqVW0sodQptYpVK0lKhUVFQcRgQe2MF0Zxmrxd0RQJBABABABABABAGTI2e68SGWnHSBUhtClkDeQkGggVzqQhvtLmSTljzDSb7su82itLy2lpFTsqRSuBhmYhXpzdoyTfNHsrYsy6kLalnnEGoCkNLUk01ioFIZmJV6UHaUknzRDOyLrKgl5pbSiKhLiCgkYioCgDSoOPAwJwqQmrxd+RjwJhABABABABABAGZJWS+8Cplh11INCW2lLAO4lINDAqnWpwdpSS5syU5Mzh1SUyf/ruf0xmz7PsQ9qofOvqjBnZJxlV15tbaqVurQUmm+igDTAxgthUjNXi78iCBMns/0rfXT4iBCpuPkQQJn00uigdxB7oGGrqw9tZbzMzajRQ+8iXcmGQGr5Au30i6QDTEaxxMT125eJyngKdLDNSinJRefgbLOxlDNS8/cYmHW06JBupWQKkqxpqrGaspa2TKdF4alUoXnFN3EjK+2ROTbswlJSHLmBpUXUJSdXFMQbu7nTwlF0aSpvh+zTxg2QgAgDcO5LzaZYTamFCXNCF1TqJoFXa3gknbSmrfGbO17ZGssXRdTolL3uw08YNkIAIA2uS00tubYLa1Iq60DdURUXxgaaxwjK2o18VCMqUrq+T8hrz1TS/L9GVq0YbbIReN0HlY3dVeMSqv3jQ0PCPQa1s7snzHzS/LVt31aPQLNy8btb7eN3VXE48TGaL94jpmEehUrZ32+DEW2ppbj7inFqWq8oVUok0vHCp2RXtOpRhGMEoq2RhQLQgAgDcJyXmzLeVhhXk+u/VOqtL12t67XbSm3VGbO1+Bre10ek6LW97s9ZGnjBshABADjmmmVptNhAWoIUXLyQohKqNLIqNRxA17onT3kc3SkIvDSbWeXmiXK23J38JPtMzUwKvFDaEvLAqSAlIF6gxjEpPWeZjC0KHs0ZzitmbsjTZaWsuZmbziSlxCENLCiCb7Yos4YUv3ow3d3NjB0VSp2jsbbXJ7PsaKMG2T2f6Vvrp8RAhU3HyIIEwgDa5KfDpT/qGf4iYytq5mvivgT5PyGfPT6x/ct+KolV3zS0P1fxYhxA6oQAQAQA0zGXk0uREiQ3owlKL4Sb5QmlE1rTYBWmqJaz1dU0I6PpRr9Mr3224XFaIm+EAEAZ+T/wAKl/bNe+IcUU4j4UuT8iy852V0xKzpba0V3RoPLZSo1NdpFdkW1JtSsji6OwVKtR1pXvftJc1eVkxNzim3tHdDKlchpKDUKQNYFaYnCM05tyszGksHTo0lKN9vbzKotD0rnXX7xilHdp7i5GPAsCACAGlGXs0JHyEXNHdKL9037h1prWmrCtK044xLWerqmg9H0un6bjttwuK0RN8IAIAbM1PrWW/e/wAFyJQ3kc/SfVZeHmhitfLNLFqLSuTkriJgBT3k1XQLwqu+DW+BU1A7Ik52nsRp0sE6mFTU5Xa2Xy5W7BBygVemHnADcdccW2opIvJK1UUKgYRWdbD5U4xe1JJ87GvgXE9n+lb66fEQIVNx8iCBMIA3eSUxLNPpemlPDRLbWhLSEqvFKqkKKlCgwTq3nVGVa+Zq4qNWcHCnbNNO5uc4Vuyc+5p2TMJeupTcW2gIIBON4LJBod0Sm1J3RrYDD18OtSVrc3fyEuIHTCACACACACACACANtkw9LtvpcmVOhLakrSGkpUVFKgaG8oUGGuMq18zXxMasoONO2fabzOJbspPOadgvpdolJQ4hATQXsQQsmuIwpEptSd0auAw9bDx1J2t3N38iTN1lDJ2esvumYU8pCkFCG0FABUk1qVgk8kbIQkou7MY/DV8QtSNrbdrv5C1bymC8VSynVNqqo6VKUqCio1HJJBFKY9MQyvkblBVFC1S112GugXhABABABABABADRkBa0rJzAmZgvFbddGhtCSDeSpJKipQ1BWof+olBpO7NHHUa1an0dO1ntubG152x5l9x9ap9KnFFRASzSp3Ykxl6jd8ymlTxtKCgtXLmabLK05d9bAlQ4GWWENDSgBRKVLJJummN4Y4Y1wiLtwNjB0qlNSdS1275eAvxg3Cez/St9dPiIEKm4+RBAmEAEAbCxrDmJtVyXZU4RroMB1lGiU9pjKTewprYinRV5uw8yGZ6ZUKvvtNcBVZHTzR3ExNUpcTmT01TWUIt/b9marMuqlUzySfYUHeHDGehfaVfza4w+/wDQvWzmvn2AVJQl9Ir6Ekqp1CAongmsRdOSNujpXD1HZu3P9iWtBBIIIINCCKEEawRsMQOkmmro+mUBSkgkJBIBUdQqdZ4CBiTsrjtZGbsTRKZe0ZZxSRUpTeqBvoRWlaY9ETjDW2NHMq6SdJXnTaMu0c1Lku2XHp2XbbFKqUFAY6hq1xl0ms2yFPS6qS1YwbYk2xIoZcuNvofTQG+3WmOzEVqIrOlRqSnG8o27mYMC43Vh2K1MJJcnWJdQVQJdvVOA5VQKAY07ILPjY1a+InTdowcuQ5IzOPkAiaZIOIICqEbxhFnQy7TnPTUF/gxetvI5uV0gXaEsXWwSWk3iokDmaqBR4xCUdXibdHGzq2apuz4nth5HNzWjCLQlg64AdEq8FAkVu6qFQ4QjHW4itjpUrt03ZcTfu5nX0gqVNsJSASSQoAAayTsET6GXaai01BuygxKt2yW2AnRzbUxeJqG73JpTE1G2v2RX43OlQrTqX1oOPM1MDZNjY1hTE2q7LsqcI1kCgHWUaJT2mMpN7CmtiKdFXqOw8SGZ2ZUKvzDTXAArI6eaO4mJqlLicuemqa3It/b9marMuqlUzyT+4IHeHDGehfaV/wA2uMPv/Qu21mwn5cFSUJfSNrJJNOoQFE8ADEXTkjco6Vw9R2btz/YmLSQSCCCDQg4EHcRsiB0U75o8gZCAJ7P9K310+IgQqbj5EECYQA9ZucgVTx0z1USqTswLpGtKdyRtV2DGpTOENbkcvSGkFQWpDOXl67PTZ8tcum7PHkVmoQhSMFrCRdbO1KRqU5vJrQ66mtJynq+7E0cHgJYj/rV3t2d/9dhU9oWi6+q886txW9aiqnRXUOAil57TvU6UKatBWPmTnXGVXmnFtq+UhZSe8EQWWwzOnGatJXLIyOzsOIUG5/zjZw0yU8tPFQGCx0CuvnRbGq1vHGxeiIyWtRyfZw9esh7ysyOlrTaDiSlLpSC2+jG8CML1MFp1cRsO+yUFLM5mFxtXCy1Xs4r1sKCtmynZV5bLybq0HHcRsUk7QdhjXaadmeqo1oVYKcNjGfM+oi02qHWhwHjyCfECJU99GjpZf/GfND1n1P5kyP8Anj+G5FlbYjmaF+NLl+UUjFB6YIAIA6XyAWTZ0pX/AAkjuFB9gjap7iPF41WxE+ZzrbaiZl8nEl1wk/tmNU9fQVqUeS8j2wVETLBGBDrZB/bEOKMV1elLk/I6IzgqIs2bp/hKHfgfsjaqbjPI4HrEOZzTGqe0HzNzkAqeOnfqmVBwpgXSNYSdiQcCrsGNSJwhrZ8DlaQ0gqHuQ3vL+xky2y8RIjyKzUIQUVC1pSLrZ2pSNSl11qNaGus1pOU7e7E08Ho+Vf8A62Ibz2d/9dhVE/aDr6rzzq3Fb1qKu6uocBFLz2ndp0oU1aCsfMlOuMqvMuLbVvQspPeDBZbDM6cJq0lcsrI7Ow4hQbn+W3qDyU8pPXSMFjiBXrRbGq1vHGxeiIta1HJ9nDw9fQeMrsjJa02w4kpS8UgtvooQoEYXqYLSRTHWNh32SgpZnMwuNq4WWq9nFetjKCtey3ZV5bLybriDQjYdxB2gjEGNdqzsz1VGrGrBThsZhxgtJ7P9K310+IgQqbj5EECZuMkbCVPTTbAqAo1WofFQMVHppgOJEZS1nY1sXiFQpOf05l7Za2qmzbPUWQEEANMpGwkUBG+6kFXGkbE3qxyPL4Oi8TiEpZ8X6+xzkpRJJJJJxJOs8TGsewStkjyBkIAIAs7M1lWW3fInVebcqWiTzV6ygbgrE9brRbSlZ6pxNL4RSj00dq28u3w8uQ253MmRMypfQPPS4Kq7VI1rSejnDoO+J1Y3V+w0NF4p0quo9kvMrfND60Z6rvuKiqnvo7GlurPmvMe8+vwNn24/hriytsRy9C/Gly/KKRig9MEAEAdLZvfVsr7JMbVPcR4zHdYnzOdbZ+EPe0c94xqnrqPw48ke2J8JY9q374gK/wAOXJ+R0RnD9WzXsz/pG1U3GeRwPWIcyhMjrBM9NtsCoSTecUPioTzj06gOJEa0VrOx6nF4hUKTnx4cy8surXTZtnq0ICFUDTIHxSRQEdVIKuwb42JvVjkeZwVF4nELWz4v13nOijXE4k7Y1j16yPIGQgAgC0czOVZQ55C6rza6lkn4qtZR0KxPT1otpSs9U4el8InHpo7Vt5dvr8DPnfyZExKmYQPPS4JJ2qb1qSerzh0K3xOrG6v2GlorFOnV6N7JefrIoeNc9ST2f6Vvrp8RAhU3HyIIEy3Mw9nD85mCMeS2k7vjL7+R3RdRWbZ5/TdTONPx9fc+c/M2ayrQOHnFkbzyQk9nK74VnmkZ0JBe/LkipYpO+EAEAEASS76m1pWg0WghSTuINQe8QIyipJxexnU9lziZiXbdA5LraVU4KSDQ99I3E7q54epB05uPYylc30joLdLOxtUwgV3JCgD3UjWpq07HosfU6TAqfbYfM7tjPzcq0iXaLikuhRAIwFxYriRtIi2qm0rHM0XXp0qrlN2VvyiqPyf2j8zX9JH9UU6kuw7v8jhvn8w/J/aPzNf0kf1Q1Jdg/kcN8/mH5P7R+Zr+kj+qGpLsH8jhvn8y9si5RbMjLtupKXENgKSdh3YRsQVopM8vi5xnWlKOxs5vtn4Q97Rz3jGqexo/DjyR7Ynwlj2rfviAr/DlyfkdEZw/Vs17M/6RtVNxnkcD1iHMSMw9nC7MzBGJKW0ndQXld9Ud0V0VtZ0tN1M40/H19yDPzNm/KtVwAcWRvJIAPZRXeYxWeaRPQkMpy5IqiKjvBABABAEsrMKbWhxBotCkqSdxSag94gRnFSi4vYzqez5lMww24BVDraVUO5aQaHsMbid1c8NOLpzceKfkcv2xJ6CYeZ16JxaK9VRFfsjTtbI9tRnr04z7UmRWf6Vvrp8RAlU3HyIIEy8MxZ/Mnht8oV/Dbi+jsfM8zpr46/8AH8s0eflgh2VXsKXE9xSfvRGttRs6El7s48iq4qO6EAEAEAEAdG5rniuy5YnWAtPYlxaR9gEbNLcR4/SUVHFTS9ZIRrCUDlM7T5T3eGyD9tYqj8U6VZf/AFsfDzG7OplC/Iy7TkuoJUp26apCsLqjt4gRZVk4pWNDRuGp16jjPsKx/KlaP+Mj6pH8oq6Sfadr+Jw3Y/qH5UrR/wAZH1SP5Q6SfaP4nDdj+oflStH/ABkfVI/lDpJ9o/icN2P6l15IT65iSYedNXFoClEACp6BqjYg7xTZ5zFU4060oR2JnNls/CHvaOe8Y1D2NH4ceSPbE+Ese1b98QFf4cuT8jofOJ6tmvZnxEbVXcZ5HA9YhzF3MYR5A7v8oVX6tuIUdjNzTXx1/wCP5YvZ+Jch+WXsU2tP0VA/fiNbajb0JL3Jx70VdFR3AgAgAgAgDpDNm8V2ZKk7EFP0VqSPsEbVPcR47SEdXEzXf5oo3LxQNozdNWmWO0Gh+0GNaW8z02BTWHhfsNRZ/pW+unxEYNipuPkQQJlp5ibUCXH5cnnpS4jpTgrtopPcYtovNo4WmqV4xqLhkOedWwzNSC7gq4ydKkbwkG+Pokmm0gRZVjeJztG1+irq+x5evE55jWPXBABABABAHSeRzSZSy2NJyUoZ0i6/FqC4qvRUxtQ92CueNxbdbEytnd2XkVPmymy9bIdUKFwvrI4qSonxiim7zud3SMNTB6q4WQ5Z9vgjHt/uLiytsRztC/Gly/KKSig9MEAEAdLZvfVsr7JMbVPcR4zHdYnzOdbZ+EPe0c94xqnrqPw48ke2J8JY9q374gK/w5cn5HQ+cT1bNezPiI2qu4zyOB6xDmIOYm1AFzEsTzglxA6OSv7CjuMVUXm0dXTVLKNRcn6+o3Z2LDM1IKUgVcYOkSBtABCx9Ek9KRFlWN48jQ0ZX6Kur7Hkc9xrHrQgAgAgAgDpbJVAlLMY0vJDbAWuvxeTfV3VMbUPdgrni8S3WxMtXi8vI5wn5ovOuOq5zi1LPSoknxjV7z2NOChBRXBBZ/pW+unxEBU3HyIIEzOsS1Fyr7b7fPbVUcRqUk8CkkHpjKdndFValGrTcJcTpmwbYbnGEPsmqFjVtSdqVbiDhG3GSkro8XXoyozcJbUUnnPyKVJul9lP5q4a4D0Sj8Q7kk809mwV1pw1X3HpNG45Vo6k37y+/riIkQOqEAEAMub/ACaVPzaUEeZQQp47LoPNrvVq6KnZEox1nY0sfilQpN8Xs9dw/Z5MrAhvyFlXLVQvEHmpwIb6TgTw60WVZf4o5WicI5S6aWxbP2J+aH1oz1XfcVEKe+joaW6s+a8x6z7fBGPb/cXFlbYjl6F+NLl+UUlFB6YIAIA6Wze+rZX2SY2qe4jxmO6xPmc62z8Ie9o57xjVPXUfhx5I9sT4Sx7Vv3xAV/hy5PyOh84nq2a9mfERtVdxnkcD1iHM56sG1Vykw2+3zm1Vp8oalJPApJHbGsnZ3R62vRjWpuEuJ0zYlrNzbCHmTVCx2g7UqGwg4GNuLTV0eMrUpUpuEtqKQzm5FKknS8yn81cNRQeiUfiHcmvNPZsx1pw1X3HpdHY5Vo6kt5ffv/YjRA6gQAQA0Zu8mTPTaUlPmGyFunZSuCOlRFOi8dkShHWdjR0hilQpO217P34D3nlysCUeQsq5aqF4g81OtKOk4E8KfKiyrL/FHL0ThG5dNLYtn7Kcik9ET2f6Vvrp8RAhU3HyIIEwgBiyNyves5y83y2lc9omgVxB+Krj31iUZOLyNPF4KGJjZ5Pgy87Byok7SbKUKSoqBC2HAL1NoKDgtOOsVEbEZxkeYr4WthpXa5NfsT8pMz6FkrkndFX/AITlSn9lY5SR0hUVyo/KdDD6ZlFWqq/etvr6Ci7mqtEGgQ2riHRT/NQ/ZEOjmb60vhnxf0NhZuaR/nzb7TDScVEKvKptxNEp6amm4xlUpcSqppiGylFt+vEzrXy4lbPYMpZKQVY3nziKnAqBPpF8eaMKVGAy5qKtAqpYCriZ9Lifp62L7lWOuFSipRKlKJJUTUknEkk6yTtio7qSSsiwcz9jPfhAOKaWlDaFkqUggVULoFSNeNacDFlJPWucjS1em6Gqndtj1nhsd2ZkkllBWppwLKUipKbqkkgDWQSDTdWLKqbWRzNFVoUq3vu11YoZ+XWg0WhSTropJBpvoY1z1MZRlmncjgSMiSkHXiEtNLcJIFEpJxOzCBXOpCCvJ2Om8l7OMtKMMqpebbSlVNV6nKpvFaxtwVopHi8RUVSrKa2NnPuWGT0xLzT4W0u5fWpKwklJSSSFXgKajjujVknFu56zCYmnUpRs87bO8iyVsd96Zl7jLhSXEG8EG6AFCqiqlKAAwSbasZxVenClK7WxnQmV1nqmJKYZbxWttQSNVTrArsqRSNqavFo8nhaip1oyexM5nnJF1o0daW2dVFoKdWsYiNQ9pCpCe67m7yLywes5wlHLaVz2iaBXEH4quPfWJRk4vI1cZgoYmOeT4MvOwsppO0mylCkqvCi2HAL1NoKDzhxFRxjYjKMkeZrYWthpXa5NfsTMo8z6FkrkndHX/hOVUnsWKqA6QrpiuVH5To4fTMoq1VX71t+n/Apu5qrRBoG21cQ6KfbQ/ZEOjmby0vhnxf0NjZmaN+t6bfaYaGKrpvKptxNEp6amm6Mqk+JVU0xDZSi2zPtnLiVs9gylkpBVjef1pBOBVU+lXhr5owpUCgy5qKtAqo4CriZ9Lifp62L7lVOuFSipRKlKJJUTUknEkk6yTtio7qSSsj5gZJ7P9K310+IgQqbj5EECYQAQB6lRBBBoRiCNnGBhq+0YpDLu0GRRE24R+vdc+1YJiSlJcTTno/DTd3D8eRmOZzbSIp5SB0NN/wBMZ6SXaVrReFX+P3f7F+1bamJk1mH3HcagKWSB0J1J7BEW29pt0qFOluRSMCMFwQBvvxzn/nr/ANYYzrS7TU9hw/yIPxzn/nr/ANYYa0u0ew4f5Eay07TemFBb7qnVgXQpZqQKk06Kk98Lt7S+nShTVoKyMSMFhtpC05uUQFMuOstvVIKSUhd0lJIO2hqIym1sNedKjWlaSTa+xkfjnP8Az1/6ww1pdpD2HD/IiKZysnXEKQubeUhQIUkrNCDgQeELy7SUcHQi01BXR8yeVM40hLbU06hCcEpSsgDbgIXa2MTwlCb1pRTZP+Oc/wDPX/rDDWl2kfYcP8iMG1LbmJkJEw+t0JrdvqrSuuncIXb2stpUKdLcjY18YLj1KiCCDQjEEaxxEDDV8mMUhl5aDIoibcI/XuufasExJSkuJpz0fhpu7h9MvIzHM5tpEU8pA6GW/wDVMZ6SXaVrReFX+P3f7NBatuTEyfzh9xzbRSjdHQnUOwRFtvabdLD0qW5FI18YLggAgCez/St9dPiIEKm4+RBAmEAZtjWS7NOpZYQVrVs2AbVKOoAb4yk3kiqtWhRjrzdkWKckLLs5I/CcwXXyK6FsqA7Ajl018pRSDuixwjHeZx/bMXiX/wDHjZdv/OXgRDKWwRgLNdIG0oSfF6sYvT+Ul7LpB/8AcX1/oPxnsL9Gu/QR/dhen8o9kx/+z7v9B+M9hfo136CP7sL0/lHsmP8A9n3f6M6xLUsSafbYRZy0rcNAVITQGm2jhOzdGU6bdtUqrUcdSg5upku/+hjymsCy5GXU+7IpUlJSKIFTyjQa1AfbE5QhFXsaeHxGKr1FCM8xM/Giw/0Y59FH92K70/lOj7Jj/wDZ93+j1OU9hVxs1wcbif7sL0/lHsmP/wBn3f6MTOlISaGpJ6RbQlt4Om8ivKA0dKg6iCVCmzGE1FWcSzRlSs5VIVnmrfkTLCstc1MNMN85xQFdw1qUeASCeyK7XdkdKvVVKm5y4Fz5z8lkGzEhlGMmAUDbcAAWK9ACidt2L6kFq5cDzmjcU1iXrPf28+H6KKig9QWnYa7MlbKlX5yWS666XQAEBS1XXFCuJAoBdGvdFqUFFNo4VdYqripwpSslbjlsRH+NtifoxX1Tf9yMa1P5fIz7Hj/9n3f6JpPKWxHHENizFArUlIJabpVRAFeXqxhrU/lIzwuOjFydTZ3v9DpbmTtmyrDj65FtSWxUhKBU4gYVIG2LJQglexzqOJxNWagpu77xF/G2xP0Yr6pv+5FetT+XyOn7Hj/9n3f6A5WWH+jF/Vt/3Ia1P5fIex4//Z93+hgyUZsW0CpLMolLiReLbiaGlaXhRRBFSNu0RKKpy4GpinjsPZznl2oMsZSybN0Wms+/pb9Lg1Xbta3lj5QhOMI8BhJYvE31alrdveLX4z2H+jHO5P8AciF6fym57Jj/APb5/o+2MprCKgDZy0gnFRQkgcSA5WnRWM3p/KYeFx6WVT7/ANHznasWUZZlXpRtCA7exRW6tN0FJpq26+MKkYqziZ0XXrTnOFR3t28GVpFZ2yez/St9dPiIEKm4+RBAmEAXlkfZ6bLshybKQX1tF0k8RVpveBiK8SYvitWGseXxdV4rFKlwTt+2UlNzS3VqccUVrWSVKOsk7YoPSwhGEVGKyRFAmEAEAMWbv1lK+0HgYlHeRpaQ6tPkW/ni9WOddr3xF1bdPP6K6zHx8jn6Nc9aEAbCbtZbkuxLkC4wXSkitTpCCQcaYEbN8ZvlYphRUakqi2yt9ixs1FnolJZ+03xRISpLfVTziOKlgIHEHfFlNWTmzj6UqOrVjhoePruWZY2S1rpn5Nt4gecSUuJ2BQ5K003VrSuwiLoy1o3ORiaLoVnDs2HPGVFjmTmnmDWiFG6TtScUHpukdtY1WrOx63DVlWpRn2+ZjzdprcaZZVS4wFhFBjy1XlVO3GMXJxpRjOU1tla/grGFAtM+wPhUv7Zr3xDiimv8KXJ+R0HnI9WTXs/vCNqruM8no/rMOZzbGqeyCAHzMsf/AOj+6c8UxOlvnK0x1fxQw5/NUn0v/wC1E63A1NB7Z+H5Kiik9AEAMNq5QJes+UlaL0kupwlRpdIUSUgY1wBA1bIy3dJdhp0sO4YidXhKwvRg3Cez/St9dPiIEKm4+RBAmeGMPYDpe3JPyqzHG2sS5L+bA2m6CgdpAjbkrwsjxdGfRYlSlwln9TmkiNU9mEDIQAQAxZu/WUr7QeBiUd5GlpDq0+Rb+eL1Y512vfEXVt08/orrMfHyOfo1z1oQBnWFZa5qYaYb5zigK7hrUo8AkE9kLXdkVV6qpU3OXAsbO9aiGGWLNYwQhKVLFdicG0necCo1/VO2LajtaKOPoqk6k5Yie17Pz+j4zHW5cddlFHBwaRvrJFFgcSkA/sGFJ2djOmaF4qquGT9c/Mzc+dh1DU2kavNOdBqUHhjeFeKYzWXEq0LXzdJ81+SoYpPQhAGfYHwqX9s174hxRTX+FLk/I6DzkerJr2f3hG1V3GeT0f1mHM5tjVPZBAD3mW9ZfunPuxOlvnK0x1fxQxZ/NUn0v/7UTrcDU0Htn4fkqKKT0AQBl2jZrsuUpeRcK0JcSCQapVzTgcOg4w2bSunVhUTcXezt4mJAsJ7P9K310+IgQqbj5EECYQBeGaTK9t1hEo6sJfa5Ld400iBzQnepIwproAccaX0p5arPM6UwcoVHVivde3uf9m3ynzcyk4ouUUy8cStugvHepJFCeIoTviUqSeZr4bSVaitXauxiBamZ6aRiw808Nxq2o9hqn/NFTpSWw6tPTVJ78Wvv6+gnWxkxNyorMS7iE/KpeT9NNU/bEGmtqOjRxdGrlCV/P6GojBsDFm79ZSvtB4GJR3kaWkOrT5Fv54vVjnXa98RdW3Tz+iusx8fI5+jXPWhAFt5nrHDDD1oupJ5KktgCpupxWpIGslQujbyTvi2ktsjz+lqznOOHj483s/ZXltCZmn3H3GXb7iio+bVhuSMNQFAOiKrt5s69F0qVNQjJZd55YyZmWfbfQw7ebUFAaNWNNaThqIqO2F2s0KzpVabg5LPvOirXkUT8mts4JfbqkqFCkkBSFEHEEG6acI25LWVjyNKpKhWUuKZzFMMKbWpCxdWglKgdhBoR3iNQ9rGSklJbGRwJGfYHwqX9s174hxRTX+FLk/I6DzkerJr2f3hG1V3GeT0f1mHM5tjVPZBAD3mW9ZfunPuxOlvnK0x1fxRZGcjJBVo6C6+hrRaTnCtb1zViNV37YuqQcrHH0fjFhtb3b3t9riT+SBfz5n6J/qivon2nS/mV8jJZbM8SpIVOtlNcQlHKptpVWuHQvtIy0zllA1OedsJn0JSKBLDYA4ArpGKm8X6Hd6Db+Z/gQ4rOsT2f6Vvrp8RAhU3HyIIEwgABgYGuxc4s/LAAPaVA+K8L/wDmqF9l6JKclxNCto3D1M7Wfdl/X2HGzc8+oTEphtU054IUPvRYqz4o59TQnyT+q/P9Fg5PZTSs+glhYVQcttQopNflJOscRUcYtjJS2HJr4Wrh3768Sq87WRSJUialk3WVqurbAwQo4gp3JNCKagaU10FFSGrmju6Lx0qv/SqPNbH2/wBixm79ZSvtB4GIx3kbmkOrT5Fv54vVjnXa98RdW3Tz+iusx8fI5+jXPWmdYdlrmphphvnOKAruGtSjwCQT2Qtd2RVXqqlTc5cC5Ms8s02QGJSVaQspbFQonkpGCNWtRoonorti+U9S0UedwmCeM1qtR2z+4s/lmmfmzPev+cR6aXYbn8JT+Z/YPyzTPzZnvX/OHTS7B/CU/mf2HnN1lqbSS6HEJbdbI5KSaFKtRFca1BB7N8WU56205mPwPszVndMrjPLYegndMkciYF7oWmgWO3kq6SYqqq0uZ2NEV9ejqPbHyEGKzrGfYHwqX9s174hxRTX+FLk/I6DzkerJr2f3hG1V3GeT0f1mHM5tjVPZBAD3mW9ZfunPuxOlvnK0x1fxQw5/BhJ/v/8AaidZbDU0H/n4fkqKkUWR3z6QopIKSQoGoINCCNRB2GFuwNJqzGjOJbbc5MtutLv+YbSs3SmixeKhQgb9mETnK7uaOj6EqNNxkrZv6CtETfJ7P9K310+IgQqbj5EECYQAQAQAQBssnLXXKTLT6CRcULwHxk15STwIqIynZ3KMRRVam4Pj5l+5zUpNmTN7VdSR0habv20jYq7jPK6ObWJhbtKSzd+spX2g8DFEd5HpNIdWnyLfzxerHOu174i6tunn9FdZj4+Rz9GuetLazP2SiXYetJ/BISoIJ2ITi4sb6kXRt5J3xbSVryZwNLVnUnHDw8eb2FaW9aq5uYdfXznFE03DUlPYkAdkVt3dzs0KSpU1BcDAjBcEAMeb23PI55pxRo2o6NzddXTE8AQlX7MSi7STNLH0OmoOK2rNc0XPnPsPyuQcCRVxrzqN/JBvDjVBUKb6RfVjeJ53R1foq6vseT9cznWNY9eZ9gfCpf2zXviHFFNf4UuT8joPOR6smvZ/eEbVXcZ5PR/WYczm2NU9kEAPeZb1l+6c+7E6W+crTHV/FDFn81SfS/8A7UTrcDU0Htn4fkqKKT0AQAQAQBPZ/pW+unxECFTcfIggTCAG/LyyA01Z7yG0oQ7KNXrqQLywkFSlU1qIWnE4mkSask+1HOwNZznVg3dqT+goRE6IQBt8k7HVNzbLIFQpQK+CAarJ/Zr20G2MpXaRrYqsqNKU/pzLWz2W6luWTKJILjxSpQ3ISagndVYFOqqLq0srHD0Ph3Kp0r2Lz/4K2zboracqP1ye5Kj/AKRVDeR2NIu2GnyLfzwIrZbvBTR/zpH+sXVt08/orrMfHyKKsKy1zUw0w3znFAV3DWpR4BIJ7I17Xdkeor1VSpucuBaGd60kysqxZzHJSUpKh/y0YIB33lAkn9XjF1R2Sijh6KpOrVliJ+myoYpPQhABABAHR2ba3PLJBtSjVxvzbnSkChO+qbp6SY2acrxPHaQodDXaWx5opHLyw/Ip11oCjZN9vqKxAHQap/ZMUSWq7HpcDX6aipcdj5+szXWB8Kl/bNe+IjxRdX+FLk/I6DzkerJr2f3hG1V3GeT0f1mHM5tjVPZBAD3mW9ZfunPuxOlvnK0x1fxQxZ/NUn0v/wC1E63A1NB7Z+H5Kiik9AEANthWC0qzJ2ceSSUFCGTeIoolIUqgNFc9OvcYko+62c+viJrE06MHtzfrwFKInQJ7P9K310+IgQqbj5EECYQBflh+Q2nZrEot1C1JZaSUhQDja0ICSpIOIINRWhBFdYMXx1ZQUTylbp8LiZVUrXb5NNiFbGaadaUdBcmEbCFBCqfrJWQB2KMQdKS2HVpaXoSXv5P6+X6IrMzUT7ivOpQwnaVuBRpwCCa9pEYVOTJVNL4eK93Pw/YyKtWQsJpTcqpMzOqFFL1gH9YjBCQfiA1OFTtE7xhszZpKliMfNSqe7D16v/wVZaE+5MvKdfcKlrVVSzs2ahsA1AbBFLbebO5TpxpQ1YLJDxkcxZsnNImHLTDhbvXUJlnU4lJTUkg4AE4U10xicdVO7ZzMXLFVqTpqla/eh4t/LOyZuXcl3ZvkOChIadqCCCCORrBAPZFspwatc5tDBYyjUU4wzXev2aLIqesazipYndK8rDSKYcFB8lKbhpsqa4xGDhHibOMp43E5OFl2XX7MTOJO2XaFHm564+2gpA0LpCwKkJ5oumpPK448MTcZZplmAhi8P7jheLfasirIqO6EAEATyDKFuJS44GkE8pwpKgkb7qcT2QIVJSjFuKu+wt3IK3bMs1lbZnw4ta7ylBh1I1AAAXT38YuhKMVtPP43D4rEzUujtZdq/Z95bW1Y9otBK5y46iujdDLpKa6wRc5STuhOUJcTGDoY3DSuoXT2q6/Yn5OWbZrMw26/aSVobUFBCJd4XiDVNSU4CtDtrqiEVG+bOhiKuKnTcYUrX71+yzJ/L2yXmltOTIUhxJSoaJ3EEUONzDpi51INWbONDR+LhJSjHNd6/ZTlvWTJNpUqVtAPYi62WHEqoTtUQEmg6K7o12ktjPQ0K1eTSqU7d90aaQZStxKVuBpJOLigSE8SEgk9kYNmpJxi3FXfYWhkHMWVZyluqnw68pN0EMOpSlNQSALpqSQMf/dbYOEc7nExscXiUoqnZLvRs8rbasW0Q2H5xadEVXS2hwc6lQatEHmiJSlCW1lOFoY7DN6kNva1+xb/AANk/wDpCZ+if/HiGrT7fX0Nzp9I/wCtev8A2D8DZP8A6Qmfon/x4atPt9fQdPpH/WvX/sZOWeUVnpsxMlIOFYvpqLqxgCVFSlKSKkqp37hCco6urErwmGxDxPTVlb6fgrCKzuE9n+lb66fEQIVNx8iCBMIAIWBs2MoptAoibmEjcl9YHcFRlNriUPDUXm4L6Ijm7bmXRddmXnE7lvLUO4mkG29pmOHpQd4xS8EYEYLggAgAgAgAgAgAgAgAgAgAgAgAgAgAgAgAgAgAgAgAgCez/St9dPiIEKm4+RBAmSyr1xaV3UruqBurFUqoa0UNoO0QIyjrRavtLYUmW/AotD8HymnJpd0Ruen0fNvV5uOvXFto6mtZemcBdJ7Z0HSStzz2XKmmnr61LupTeUTdQKJTU1okbANQEVHfjHVikWDK2kyqzHZs2fJaZD6WxRkhFCEmpTexOJ2gau2eWq3ZHIlSmsSqSqSs1fbmbPNwZSdbfM3JyiA2WkhSW7tS6VJAOJxvAAEUxMSpqLvdIp0gq1CUejnJ3vx7BLy7yTXZz9zFTK6lpZ2j5J/WTUV34HbSISjqux0sFjI4iF+K2o2ObJ5p2ZblXpRh1C9Ib60VcFGyoAKrS7yNVNpjMEm7NFOkYzjTdWE2mrZXy2nuStstzM6005ISejdUlBCWSLvOxSb5xxxrWtBGItNrJZmMVQlToOUakrrv/o2GXlosyM4phmz5MtpCDy2iVG8mpxChTXujM7KVkkVYGlOvR15VJX5m3y8kpZuz25qSk5bRvCi1FqqkBxPJUkhQCVA4Yg4kbolNRUU4o18DOpLEOlVm7rvyduBVdmTOjdSsNIdIrRtxN5KqgihSCK66jjSKju1Y60Wr270WDltaMvIuMsos+SU8G0qmatEpC1AG4jlVTtONcCnjE52jlZHJwdKpXjKbqStf3c+Hb67zZ5xlylnLZS1Z0qvSJUSVoOFCBhQ8YlUUYuySKMAq2JUnKo1YW5m3ZSZkJr8ylZeYRotEUABSry+XdBFapSNldcQbi08rM3I4etSrw99yi73+gwZKeTTFmzU07ISukl790JbKUquthQvCpxqTWkSiouLbSyNTFdJTxEKUakrStx7zV5G2xKTkwmVmbNlUh2oStlCkFJoTQm8VY0pUEUwjEdVuzRfi6FahT6WnUeXbmYreQiV2wuRSs6FHLUr4wQUpVd61VpTXt4Q1Pf1Sx49rBqs1m8vH0j4tDK9lh1bUtZsnoEKKfPM6Rawk0vKWTXGlRWtOMY1ktiRmng51IKdSpLWfY7JeBj5Uz0oh6VmJSWY5bN91gkuNhaqpuKSCAKUrQXdhpCVrppEsNTrShOnUk8nZPY7DTlcmXlrNlJlqQldLMBu9eaJCb7RUbovYY6qkxKSSimkszRwvSVcROnKpK0b8exmltDKKSYRLoRZ8q+rydlTjlR6Qp5aSEjnA66mtTEXKK2I2YYavUlJuo4+87LuuMWXxkrOEuUWbLuaYLJvClLtzVgfl/ZE5qMbWiamBVfEuSdRq39mneyis1Dkq4bPllNuN+eQmiiyq+QeTqUaY0UK0pSkR1oZZGwsNipRnHpHdPLvNfnQyYblnG5mVA8lmBVN3mpURWif1VJ5Q/a2AQnFJ3Wxl2jcVKpF06m9H19uJFkdIMMSz1oTrSXGxVuXZWMHXDrNDsGquPxtojEUrazM4upUqVI0KTs9sn2L1+BOfcvKUqiU3iTdSKJFTWiRsA2CInRirJIks/wBK310+IgYqbj5EECYQBa6//io6f/1mLf8Ateu04K//AFPXylURUd4cpD1FMf8AVt+4mJf4PmcyfX4/+P7IsnfVNqdMn/FMP8H4E8R1qj/7eQ4ZI201bEqbPnVefSKtOHnKujBYJ1uJGv5Sa/rRZF661ZHPxVCeDq9PR3eK/HJ/Z+AvZEWO7J220w8mi06bHYoaFyiknaCP5axEIJqdmbeMrQrYJzh3eaNFm/8AWMp7VMQhtibOP6tPkbXPB6zd6jfuCJ1N9lGierLm/MZM1c0mdkpmzXj8VSm+CVHEgfqOUV0qiVPNOLNTScHRrRxEfH13rIWMhbFuTrjkyKNyF9x7rNk3UjeSoVG+6RtiEFnnw2m5ja96KjT2zyXiLNsWiuZecec57iio8K6gOAFAOAiEndNs3aNJUoKC4Fw52JeSU4x5Y882oIVcDSAqoqK1rq2RfV1bq7PPaMlXSl0UU+24i5bycq3JyBkyVoV5TVxSAlaiFIwVQCtCSBwiuVrK3edTBTqyrVOl25ZcFkxjzd3fwLaF6t2rt6mumhTWlcK0icNyXrgaekL+2U7bcvMyGrEl7Llk2lKJXOkjkLWoJS0FAjSFITU0rdI1iuzEhZQWssyDr1MVU9nqvU7e/uEzJnLNcvaBnHgXC5eDoGBuqpza4ChSmg3CmGuIRk1LWOliMDGph+hhlbYNc+nJ+cWVl5yXccNVUC0ip1k3kKQnsoIk+jfcaEP5GhG1rpcn+Uxdy+yHEglt5l7TS7polRpUEioxGCwQCQRSMThqm5gce8Q3CatJevAYc4nqSzOqx/AMZnuR9cDT0f12r4+ZVRip7Dulq58ebIdR3wai6rtRwtDb1Tw/JVcVHeLTzdTCLSknrLmCaoTfZXSpSLw91ZGFcQqmoRbD3lqM4WPg8NWjiYcdvrvQoZeWoHJjQNC7LStWWUdU0Ws71KUK13UrjEJO7y4HQwNJxp68t6Wb9dwtxE3Sez/St9dPiIEKm4+RBAmEAWzkW61aFkLs3SpbmE1uhR53nNIlQ3ivJNKka9oi2FpR1eJwMYp4fFrEWvH+rC0rNbaIXd0KCPl6ZF3pxN7/ACxHo59hurS2Gte/hZ/8fckyqU1JSKLObdS68XdNMKQapSQKBsHbqHHk6hWkJZLV+pHCqdeu8RJWVrRvt5mdk3kvNGy51Oh5UyJVTKbyQVhK75IqrDkkHGkZUXqvLsK8RiqXtVN33da+3LKwhkOyz21t5pew4pUk7xtBEVnU9yrDtTX2LwyNthi1QzMLATPSl4KAwvBaFIJG9BvVprSoU1HlbEGp5vajzOLo1MJrU1nCX4d/r5r7Vlmysh52cZebbq0y4kuLqAE4E41PDZFFNNtWOzpGtCNGUG82sja54rJeE2uZufm6g2kOAgit3VStQcDsidRPWuU6JrQ6JU7+9nkKmSVtGTm2XxW6lVFjeg4LFNuBJHECIJ6rub2LoKtRlD6cyxc8U60w2WWaaScUl14g60tgJR2FSajilW+LatlkuJyNE05zlry2QyXN7SsrEsZ6bdDTCLyyK6wABUAqJOwVEU2byR2q1eFGOtN5FtZ2smpmdcYMq2HAhKwrziE0JIpzlCvZF1WLbTRwdF4mnQUukdr9z/ApsZDTLMtMuzzdG2WHCygvA3XCU8oBCiKUrUbTTCK+jaTbN6WPpTqRjRebau7cPEasjMn5hqyJ1hxu688HdGgqTVVWkgbaCpwxpFkYvUaNHF4inPFQnF3Std+Iu5AZQrs99chPpusOG6pK6ENqUBr1i4oEV2ajvrGEtV2Zt47DrEQVejtX3/tcDOdzbJbn1IISZR1DgZUpyl1wpJQ2aG8SmhI11A2msZ6O0rcCtaTlKgn/AJJq+W1dvYLCs3Fohd0y1B8vSIu0+VW9q27+EQ1Jdhu/yeGtfW8LO5t8rJrTNSdlSahMuMiq1oPJUsJPJQomhABXj0DWDGZPJRWdjXwsdSU8VV91PZyvxGPLiwJh2ypJltu86wlrSoCk1TdZIVtoaHDCsTlF6iXYaeCxFOGKnOTyd7fUqWybJeml6OXbLi6E3QQMBSpqSBtEU2cskd+tWhSjrTdkWvnjsd55qWW0i+iXQ6XSFJ5Ao2akVqearVui6qnkzhaJrQhOSk7OTVu/aU5FJ6ItHMnZDyH1TKm6MLZWlLhIopWkRgBWvxFbNkW0k73OHpitBw6NP3k9ngxLyzsd6XmXC82UBxxxSDUEKTfOIoTvEVtNPM6ODrQqUkovYlf6GijBtk9n+lb66fEQIVNx8iCBMIAIAnXOuKTdLqyn5JWSO6sCCpwTukvoQQJnlIxZGD2MmT6bWUkFJII1EGhHbAw0mrM+YWQPIWQPYGQJgYCBk8pGLIwFIWQCkLIHsZMnlIxZGCdybcUm6pxZSPilRI7q0jJFQindIhgTPKRiyMHsZMnlIxZGD2MmTykYsjB7GbAIGSez/St9dPiIEKm4+Rj1jF0TCsLoBWF0ArC6AVhdAKwugFYXQCsLoBWF0ArC6AVhdAKwugFYXQCsLoBWF0ArC6AVhdAKwugFYXQCsLoBWF0ArC6AVhdAKwugFYXQCsLoBWF0DIs8+db66fEQuiFTcfIsmLzhhABABABABABABABABABABABABABABABABABABABABABABABABABAH2zzk9I8YGH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4" name="AutoShape 10" descr="data:image/jpeg;base64,/9j/4AAQSkZJRgABAQAAAQABAAD/2wCEAAkGBxQSEhUUEhIWFRMWGRgbGBYXFBwaHRkfHBscHxsYGhocHSggGBwmHBkYIjEhJSkrLi4uHiAzODMvNygxLisBCgoKDg0OGxAQGzcmICQsNDQsLTQsLCwsLC8uLC00NywwLSwsLCwsLCwsLCwsLCwsLCwsLCw0LCwsLCwsLCwsLP/AABEIAOEA4AMBEQACEQEDEQH/xAAcAAACAgMBAQAAAAAAAAAAAAAABgMHBAUIAQL/xABSEAABAgMDBwcGCAwEBgMBAAABAgMABBEFEiEGBxMxQVFhIjJxcoGRsRQjMzVzsjRCUlSSk6HCFRYXJFVigoOz0dLTU6LBw0NjdJTU4TaExCX/xAAaAQEAAgMBAAAAAAAAAAAAAAAAAgMBBAUG/8QAOxEAAgECAgYHCAICAQQDAAAAAAECAxEEIQUSMTJBcRM0UWGBsfAUIjNSkaHB0RXhQlPxI0NygiQlNf/aAAwDAQACEQMRAD8ArvSHee+NI97ZBpDvPfAWQaQ7z3wFkGkO898BZBpDvPfAWQaQ7z3wFkGkO898BZBpDvPfAWQaQ7z3wFkGkO898BZBpDvPfAWQaQ7z3wFkGkO898BZBpDvPfAWQaQ7z3wFkGkO898BZBpDvPfAWQaQ7z3wFkGkO898BZBpDvPfAWQaQ7z3wFkGkO898BZBpDvPfAWQaQ7z3wFkGkO898BZBpDvPfAWQaQ7z3wFkTyCzpW8Tz07eIgQqJaj5GNAsPUpJIAFScABt4QMN2Nocmpz5nM/9u5/TGbPs+xR7VQ+dfVHgybnPmcz/wBu5/TCz7PsPaqHzr6owJqVW0sodQptYpVK0lKhUVFQcRgQe2MF0Zxmrxd0RQJBABABABABABAGTI2e68SGWnHSBUhtClkDeQkGggVzqQhvtLmSTljzDSb7su82itLy2lpFTsqRSuBhmYhXpzdoyTfNHsrYsy6kLalnnEGoCkNLUk01ioFIZmJV6UHaUknzRDOyLrKgl5pbSiKhLiCgkYioCgDSoOPAwJwqQmrxd+RjwJhABABABABABAGZJWS+8Cplh11INCW2lLAO4lINDAqnWpwdpSS5syU5Mzh1SUyf/ruf0xmz7PsQ9qofOvqjBnZJxlV15tbaqVurQUmm+igDTAxgthUjNXi78iCBMns/0rfXT4iBCpuPkQQJn00uigdxB7oGGrqw9tZbzMzajRQ+8iXcmGQGr5Au30i6QDTEaxxMT125eJyngKdLDNSinJRefgbLOxlDNS8/cYmHW06JBupWQKkqxpqrGaspa2TKdF4alUoXnFN3EjK+2ROTbswlJSHLmBpUXUJSdXFMQbu7nTwlF0aSpvh+zTxg2QgAgDcO5LzaZYTamFCXNCF1TqJoFXa3gknbSmrfGbO17ZGssXRdTolL3uw08YNkIAIA2uS00tubYLa1Iq60DdURUXxgaaxwjK2o18VCMqUrq+T8hrz1TS/L9GVq0YbbIReN0HlY3dVeMSqv3jQ0PCPQa1s7snzHzS/LVt31aPQLNy8btb7eN3VXE48TGaL94jpmEehUrZ32+DEW2ppbj7inFqWq8oVUok0vHCp2RXtOpRhGMEoq2RhQLQgAgDcJyXmzLeVhhXk+u/VOqtL12t67XbSm3VGbO1+Bre10ek6LW97s9ZGnjBshABADjmmmVptNhAWoIUXLyQohKqNLIqNRxA17onT3kc3SkIvDSbWeXmiXK23J38JPtMzUwKvFDaEvLAqSAlIF6gxjEpPWeZjC0KHs0ZzitmbsjTZaWsuZmbziSlxCENLCiCb7Yos4YUv3ow3d3NjB0VSp2jsbbXJ7PsaKMG2T2f6Vvrp8RAhU3HyIIEwgDa5KfDpT/qGf4iYytq5mvivgT5PyGfPT6x/ct+KolV3zS0P1fxYhxA6oQAQAQA0zGXk0uREiQ3owlKL4Sb5QmlE1rTYBWmqJaz1dU0I6PpRr9Mr3224XFaIm+EAEAZ+T/wAKl/bNe+IcUU4j4UuT8iy852V0xKzpba0V3RoPLZSo1NdpFdkW1JtSsji6OwVKtR1pXvftJc1eVkxNzim3tHdDKlchpKDUKQNYFaYnCM05tyszGksHTo0lKN9vbzKotD0rnXX7xilHdp7i5GPAsCACAGlGXs0JHyEXNHdKL9037h1prWmrCtK044xLWerqmg9H0un6bjttwuK0RN8IAIAbM1PrWW/e/wAFyJQ3kc/SfVZeHmhitfLNLFqLSuTkriJgBT3k1XQLwqu+DW+BU1A7Ik52nsRp0sE6mFTU5Xa2Xy5W7BBygVemHnADcdccW2opIvJK1UUKgYRWdbD5U4xe1JJ87GvgXE9n+lb66fEQIVNx8iCBMIA3eSUxLNPpemlPDRLbWhLSEqvFKqkKKlCgwTq3nVGVa+Zq4qNWcHCnbNNO5uc4Vuyc+5p2TMJeupTcW2gIIBON4LJBod0Sm1J3RrYDD18OtSVrc3fyEuIHTCACACACACACACANtkw9LtvpcmVOhLakrSGkpUVFKgaG8oUGGuMq18zXxMasoONO2fabzOJbspPOadgvpdolJQ4hATQXsQQsmuIwpEptSd0auAw9bDx1J2t3N38iTN1lDJ2esvumYU8pCkFCG0FABUk1qVgk8kbIQkou7MY/DV8QtSNrbdrv5C1bymC8VSynVNqqo6VKUqCio1HJJBFKY9MQyvkblBVFC1S112GugXhABABABABABADRkBa0rJzAmZgvFbddGhtCSDeSpJKipQ1BWof+olBpO7NHHUa1an0dO1ntubG152x5l9x9ap9KnFFRASzSp3Ykxl6jd8ymlTxtKCgtXLmabLK05d9bAlQ4GWWENDSgBRKVLJJummN4Y4Y1wiLtwNjB0qlNSdS1275eAvxg3Cez/St9dPiIEKm4+RBAmEAEAbCxrDmJtVyXZU4RroMB1lGiU9pjKTewprYinRV5uw8yGZ6ZUKvvtNcBVZHTzR3ExNUpcTmT01TWUIt/b9marMuqlUzySfYUHeHDGehfaVfza4w+/wDQvWzmvn2AVJQl9Ir6Ekqp1CAongmsRdOSNujpXD1HZu3P9iWtBBIIIINCCKEEawRsMQOkmmro+mUBSkgkJBIBUdQqdZ4CBiTsrjtZGbsTRKZe0ZZxSRUpTeqBvoRWlaY9ETjDW2NHMq6SdJXnTaMu0c1Lku2XHp2XbbFKqUFAY6hq1xl0ms2yFPS6qS1YwbYk2xIoZcuNvofTQG+3WmOzEVqIrOlRqSnG8o27mYMC43Vh2K1MJJcnWJdQVQJdvVOA5VQKAY07ILPjY1a+InTdowcuQ5IzOPkAiaZIOIICqEbxhFnQy7TnPTUF/gxetvI5uV0gXaEsXWwSWk3iokDmaqBR4xCUdXibdHGzq2apuz4nth5HNzWjCLQlg64AdEq8FAkVu6qFQ4QjHW4itjpUrt03ZcTfu5nX0gqVNsJSASSQoAAayTsET6GXaai01BuygxKt2yW2AnRzbUxeJqG73JpTE1G2v2RX43OlQrTqX1oOPM1MDZNjY1hTE2q7LsqcI1kCgHWUaJT2mMpN7CmtiKdFXqOw8SGZ2ZUKvzDTXAArI6eaO4mJqlLicuemqa3It/b9marMuqlUzyT+4IHeHDGehfaV/wA2uMPv/Qu21mwn5cFSUJfSNrJJNOoQFE8ADEXTkjco6Vw9R2btz/YmLSQSCCCDQg4EHcRsiB0U75o8gZCAJ7P9K310+IgQqbj5EECYQA9ZucgVTx0z1USqTswLpGtKdyRtV2DGpTOENbkcvSGkFQWpDOXl67PTZ8tcum7PHkVmoQhSMFrCRdbO1KRqU5vJrQ66mtJynq+7E0cHgJYj/rV3t2d/9dhU9oWi6+q886txW9aiqnRXUOAil57TvU6UKatBWPmTnXGVXmnFtq+UhZSe8EQWWwzOnGatJXLIyOzsOIUG5/zjZw0yU8tPFQGCx0CuvnRbGq1vHGxeiIyWtRyfZw9esh7ysyOlrTaDiSlLpSC2+jG8CML1MFp1cRsO+yUFLM5mFxtXCy1Xs4r1sKCtmynZV5bLybq0HHcRsUk7QdhjXaadmeqo1oVYKcNjGfM+oi02qHWhwHjyCfECJU99GjpZf/GfND1n1P5kyP8Anj+G5FlbYjmaF+NLl+UUjFB6YIAIA6XyAWTZ0pX/AAkjuFB9gjap7iPF41WxE+ZzrbaiZl8nEl1wk/tmNU9fQVqUeS8j2wVETLBGBDrZB/bEOKMV1elLk/I6IzgqIs2bp/hKHfgfsjaqbjPI4HrEOZzTGqe0HzNzkAqeOnfqmVBwpgXSNYSdiQcCrsGNSJwhrZ8DlaQ0gqHuQ3vL+xky2y8RIjyKzUIQUVC1pSLrZ2pSNSl11qNaGus1pOU7e7E08Ho+Vf8A62Ibz2d/9dhVE/aDr6rzzq3Fb1qKu6uocBFLz2ndp0oU1aCsfMlOuMqvMuLbVvQspPeDBZbDM6cJq0lcsrI7Ow4hQbn+W3qDyU8pPXSMFjiBXrRbGq1vHGxeiIta1HJ9nDw9fQeMrsjJa02w4kpS8UgtvooQoEYXqYLSRTHWNh32SgpZnMwuNq4WWq9nFetjKCtey3ZV5bLybriDQjYdxB2gjEGNdqzsz1VGrGrBThsZhxgtJ7P9K310+IgQqbj5EECZuMkbCVPTTbAqAo1WofFQMVHppgOJEZS1nY1sXiFQpOf05l7Za2qmzbPUWQEEANMpGwkUBG+6kFXGkbE3qxyPL4Oi8TiEpZ8X6+xzkpRJJJJJxJOs8TGsewStkjyBkIAIAs7M1lWW3fInVebcqWiTzV6ygbgrE9brRbSlZ6pxNL4RSj00dq28u3w8uQ253MmRMypfQPPS4Kq7VI1rSejnDoO+J1Y3V+w0NF4p0quo9kvMrfND60Z6rvuKiqnvo7GlurPmvMe8+vwNn24/hriytsRy9C/Gly/KKRig9MEAEAdLZvfVsr7JMbVPcR4zHdYnzOdbZ+EPe0c94xqnrqPw48ke2J8JY9q374gK/wAOXJ+R0RnD9WzXsz/pG1U3GeRwPWIcyhMjrBM9NtsCoSTecUPioTzj06gOJEa0VrOx6nF4hUKTnx4cy8surXTZtnq0ICFUDTIHxSRQEdVIKuwb42JvVjkeZwVF4nELWz4v13nOijXE4k7Y1j16yPIGQgAgC0czOVZQ55C6rza6lkn4qtZR0KxPT1otpSs9U4el8InHpo7Vt5dvr8DPnfyZExKmYQPPS4JJ2qb1qSerzh0K3xOrG6v2GlorFOnV6N7JefrIoeNc9ST2f6Vvrp8RAhU3HyIIEy3Mw9nD85mCMeS2k7vjL7+R3RdRWbZ5/TdTONPx9fc+c/M2ayrQOHnFkbzyQk9nK74VnmkZ0JBe/LkipYpO+EAEAEASS76m1pWg0WghSTuINQe8QIyipJxexnU9lziZiXbdA5LraVU4KSDQ99I3E7q54epB05uPYylc30joLdLOxtUwgV3JCgD3UjWpq07HosfU6TAqfbYfM7tjPzcq0iXaLikuhRAIwFxYriRtIi2qm0rHM0XXp0qrlN2VvyiqPyf2j8zX9JH9UU6kuw7v8jhvn8w/J/aPzNf0kf1Q1Jdg/kcN8/mH5P7R+Zr+kj+qGpLsH8jhvn8y9si5RbMjLtupKXENgKSdh3YRsQVopM8vi5xnWlKOxs5vtn4Q97Rz3jGqexo/DjyR7Ynwlj2rfviAr/DlyfkdEZw/Vs17M/6RtVNxnkcD1iHMSMw9nC7MzBGJKW0ndQXld9Ud0V0VtZ0tN1M40/H19yDPzNm/KtVwAcWRvJIAPZRXeYxWeaRPQkMpy5IqiKjvBABABAEsrMKbWhxBotCkqSdxSag94gRnFSi4vYzqez5lMww24BVDraVUO5aQaHsMbid1c8NOLpzceKfkcv2xJ6CYeZ16JxaK9VRFfsjTtbI9tRnr04z7UmRWf6Vvrp8RAlU3HyIIEy8MxZ/Mnht8oV/Dbi+jsfM8zpr46/8AH8s0eflgh2VXsKXE9xSfvRGttRs6El7s48iq4qO6EAEAEAEAdG5rniuy5YnWAtPYlxaR9gEbNLcR4/SUVHFTS9ZIRrCUDlM7T5T3eGyD9tYqj8U6VZf/AFsfDzG7OplC/Iy7TkuoJUp26apCsLqjt4gRZVk4pWNDRuGp16jjPsKx/KlaP+Mj6pH8oq6Sfadr+Jw3Y/qH5UrR/wAZH1SP5Q6SfaP4nDdj+oflStH/ABkfVI/lDpJ9o/icN2P6l15IT65iSYedNXFoClEACp6BqjYg7xTZ5zFU4060oR2JnNls/CHvaOe8Y1D2NH4ceSPbE+Ese1b98QFf4cuT8jofOJ6tmvZnxEbVXcZ5HA9YhzF3MYR5A7v8oVX6tuIUdjNzTXx1/wCP5YvZ+Jch+WXsU2tP0VA/fiNbajb0JL3Jx70VdFR3AgAgAgAgDpDNm8V2ZKk7EFP0VqSPsEbVPcR47SEdXEzXf5oo3LxQNozdNWmWO0Gh+0GNaW8z02BTWHhfsNRZ/pW+unxEYNipuPkQQJlp5ibUCXH5cnnpS4jpTgrtopPcYtovNo4WmqV4xqLhkOedWwzNSC7gq4ydKkbwkG+Pokmm0gRZVjeJztG1+irq+x5evE55jWPXBABABABAHSeRzSZSy2NJyUoZ0i6/FqC4qvRUxtQ92CueNxbdbEytnd2XkVPmymy9bIdUKFwvrI4qSonxiim7zud3SMNTB6q4WQ5Z9vgjHt/uLiytsRztC/Gly/KKSig9MEAEAdLZvfVsr7JMbVPcR4zHdYnzOdbZ+EPe0c94xqnrqPw48ke2J8JY9q374gK/w5cn5HQ+cT1bNezPiI2qu4zyOB6xDmIOYm1AFzEsTzglxA6OSv7CjuMVUXm0dXTVLKNRcn6+o3Z2LDM1IKUgVcYOkSBtABCx9Ek9KRFlWN48jQ0ZX6Kur7Hkc9xrHrQgAgAgAgDpbJVAlLMY0vJDbAWuvxeTfV3VMbUPdgrni8S3WxMtXi8vI5wn5ovOuOq5zi1LPSoknxjV7z2NOChBRXBBZ/pW+unxEBU3HyIIEzOsS1Fyr7b7fPbVUcRqUk8CkkHpjKdndFValGrTcJcTpmwbYbnGEPsmqFjVtSdqVbiDhG3GSkro8XXoyozcJbUUnnPyKVJul9lP5q4a4D0Sj8Q7kk809mwV1pw1X3HpNG45Vo6k37y+/riIkQOqEAEAMub/ACaVPzaUEeZQQp47LoPNrvVq6KnZEox1nY0sfilQpN8Xs9dw/Z5MrAhvyFlXLVQvEHmpwIb6TgTw60WVZf4o5WicI5S6aWxbP2J+aH1oz1XfcVEKe+joaW6s+a8x6z7fBGPb/cXFlbYjl6F+NLl+UUlFB6YIAIA6Wze+rZX2SY2qe4jxmO6xPmc62z8Ie9o57xjVPXUfhx5I9sT4Sx7Vv3xAV/hy5PyOh84nq2a9mfERtVdxnkcD1iHM56sG1Vykw2+3zm1Vp8oalJPApJHbGsnZ3R62vRjWpuEuJ0zYlrNzbCHmTVCx2g7UqGwg4GNuLTV0eMrUpUpuEtqKQzm5FKknS8yn81cNRQeiUfiHcmvNPZsx1pw1X3HpdHY5Vo6kt5ffv/YjRA6gQAQA0Zu8mTPTaUlPmGyFunZSuCOlRFOi8dkShHWdjR0hilQpO217P34D3nlysCUeQsq5aqF4g81OtKOk4E8KfKiyrL/FHL0ThG5dNLYtn7Kcik9ET2f6Vvrp8RAhU3HyIIEwgBiyNyves5y83y2lc9omgVxB+Krj31iUZOLyNPF4KGJjZ5Pgy87Byok7SbKUKSoqBC2HAL1NoKDgtOOsVEbEZxkeYr4WthpXa5NfsT8pMz6FkrkndFX/AITlSn9lY5SR0hUVyo/KdDD6ZlFWqq/etvr6Ci7mqtEGgQ2riHRT/NQ/ZEOjmb60vhnxf0NhZuaR/nzb7TDScVEKvKptxNEp6amm4xlUpcSqppiGylFt+vEzrXy4lbPYMpZKQVY3nziKnAqBPpF8eaMKVGAy5qKtAqpYCriZ9Lifp62L7lWOuFSipRKlKJJUTUknEkk6yTtio7qSSsiwcz9jPfhAOKaWlDaFkqUggVULoFSNeNacDFlJPWucjS1em6Gqndtj1nhsd2ZkkllBWppwLKUipKbqkkgDWQSDTdWLKqbWRzNFVoUq3vu11YoZ+XWg0WhSTropJBpvoY1z1MZRlmncjgSMiSkHXiEtNLcJIFEpJxOzCBXOpCCvJ2Om8l7OMtKMMqpebbSlVNV6nKpvFaxtwVopHi8RUVSrKa2NnPuWGT0xLzT4W0u5fWpKwklJSSSFXgKajjujVknFu56zCYmnUpRs87bO8iyVsd96Zl7jLhSXEG8EG6AFCqiqlKAAwSbasZxVenClK7WxnQmV1nqmJKYZbxWttQSNVTrArsqRSNqavFo8nhaip1oyexM5nnJF1o0daW2dVFoKdWsYiNQ9pCpCe67m7yLywes5wlHLaVz2iaBXEH4quPfWJRk4vI1cZgoYmOeT4MvOwsppO0mylCkqvCi2HAL1NoKDzhxFRxjYjKMkeZrYWthpXa5NfsTMo8z6FkrkndHX/hOVUnsWKqA6QrpiuVH5To4fTMoq1VX71t+n/Apu5qrRBoG21cQ6KfbQ/ZEOjmby0vhnxf0NjZmaN+t6bfaYaGKrpvKptxNEp6amm6Mqk+JVU0xDZSi2zPtnLiVs9gylkpBVjef1pBOBVU+lXhr5owpUCgy5qKtAqo4CriZ9Lifp62L7lVOuFSipRKlKJJUTUknEkk6yTtio7qSSsj5gZJ7P9K310+IgQqbj5EECYQAQB6lRBBBoRiCNnGBhq+0YpDLu0GRRE24R+vdc+1YJiSlJcTTno/DTd3D8eRmOZzbSIp5SB0NN/wBMZ6SXaVrReFX+P3f7F+1bamJk1mH3HcagKWSB0J1J7BEW29pt0qFOluRSMCMFwQBvvxzn/nr/ANYYzrS7TU9hw/yIPxzn/nr/ANYYa0u0ew4f5Eay07TemFBb7qnVgXQpZqQKk06Kk98Lt7S+nShTVoKyMSMFhtpC05uUQFMuOstvVIKSUhd0lJIO2hqIym1sNedKjWlaSTa+xkfjnP8Az1/6ww1pdpD2HD/IiKZysnXEKQubeUhQIUkrNCDgQeELy7SUcHQi01BXR8yeVM40hLbU06hCcEpSsgDbgIXa2MTwlCb1pRTZP+Oc/wDPX/rDDWl2kfYcP8iMG1LbmJkJEw+t0JrdvqrSuuncIXb2stpUKdLcjY18YLj1KiCCDQjEEaxxEDDV8mMUhl5aDIoibcI/XuufasExJSkuJpz0fhpu7h9MvIzHM5tpEU8pA6GW/wDVMZ6SXaVrReFX+P3f7NBatuTEyfzh9xzbRSjdHQnUOwRFtvabdLD0qW5FI18YLggAgCez/St9dPiIEKm4+RBAmEAZtjWS7NOpZYQVrVs2AbVKOoAb4yk3kiqtWhRjrzdkWKckLLs5I/CcwXXyK6FsqA7Ajl018pRSDuixwjHeZx/bMXiX/wDHjZdv/OXgRDKWwRgLNdIG0oSfF6sYvT+Ul7LpB/8AcX1/oPxnsL9Gu/QR/dhen8o9kx/+z7v9B+M9hfo136CP7sL0/lHsmP8A9n3f6M6xLUsSafbYRZy0rcNAVITQGm2jhOzdGU6bdtUqrUcdSg5upku/+hjymsCy5GXU+7IpUlJSKIFTyjQa1AfbE5QhFXsaeHxGKr1FCM8xM/Giw/0Y59FH92K70/lOj7Jj/wDZ93+j1OU9hVxs1wcbif7sL0/lHsmP/wBn3f6MTOlISaGpJ6RbQlt4Om8ivKA0dKg6iCVCmzGE1FWcSzRlSs5VIVnmrfkTLCstc1MNMN85xQFdw1qUeASCeyK7XdkdKvVVKm5y4Fz5z8lkGzEhlGMmAUDbcAAWK9ACidt2L6kFq5cDzmjcU1iXrPf28+H6KKig9QWnYa7MlbKlX5yWS666XQAEBS1XXFCuJAoBdGvdFqUFFNo4VdYqripwpSslbjlsRH+NtifoxX1Tf9yMa1P5fIz7Hj/9n3f6JpPKWxHHENizFArUlIJabpVRAFeXqxhrU/lIzwuOjFydTZ3v9DpbmTtmyrDj65FtSWxUhKBU4gYVIG2LJQglexzqOJxNWagpu77xF/G2xP0Yr6pv+5FetT+XyOn7Hj/9n3f6A5WWH+jF/Vt/3Ia1P5fIex4//Z93+hgyUZsW0CpLMolLiReLbiaGlaXhRRBFSNu0RKKpy4GpinjsPZznl2oMsZSybN0Wms+/pb9Lg1Xbta3lj5QhOMI8BhJYvE31alrdveLX4z2H+jHO5P8AciF6fym57Jj/APb5/o+2MprCKgDZy0gnFRQkgcSA5WnRWM3p/KYeFx6WVT7/ANHznasWUZZlXpRtCA7exRW6tN0FJpq26+MKkYqziZ0XXrTnOFR3t28GVpFZ2yez/St9dPiIEKm4+RBAmEAXlkfZ6bLshybKQX1tF0k8RVpveBiK8SYvitWGseXxdV4rFKlwTt+2UlNzS3VqccUVrWSVKOsk7YoPSwhGEVGKyRFAmEAEAMWbv1lK+0HgYlHeRpaQ6tPkW/ni9WOddr3xF1bdPP6K6zHx8jn6Nc9aEAbCbtZbkuxLkC4wXSkitTpCCQcaYEbN8ZvlYphRUakqi2yt9ixs1FnolJZ+03xRISpLfVTziOKlgIHEHfFlNWTmzj6UqOrVjhoePruWZY2S1rpn5Nt4gecSUuJ2BQ5K003VrSuwiLoy1o3ORiaLoVnDs2HPGVFjmTmnmDWiFG6TtScUHpukdtY1WrOx63DVlWpRn2+ZjzdprcaZZVS4wFhFBjy1XlVO3GMXJxpRjOU1tla/grGFAtM+wPhUv7Zr3xDiimv8KXJ+R0HnI9WTXs/vCNqruM8no/rMOZzbGqeyCAHzMsf/AOj+6c8UxOlvnK0x1fxQw5/NUn0v/wC1E63A1NB7Z+H5Kiik9AEAMNq5QJes+UlaL0kupwlRpdIUSUgY1wBA1bIy3dJdhp0sO4YidXhKwvRg3Cez/St9dPiIEKm4+RBAmeGMPYDpe3JPyqzHG2sS5L+bA2m6CgdpAjbkrwsjxdGfRYlSlwln9TmkiNU9mEDIQAQAxZu/WUr7QeBiUd5GlpDq0+Rb+eL1Y512vfEXVt08/orrMfHyOfo1z1oQBnWFZa5qYaYb5zigK7hrUo8AkE9kLXdkVV6qpU3OXAsbO9aiGGWLNYwQhKVLFdicG0necCo1/VO2LajtaKOPoqk6k5Yie17Pz+j4zHW5cddlFHBwaRvrJFFgcSkA/sGFJ2djOmaF4qquGT9c/Mzc+dh1DU2kavNOdBqUHhjeFeKYzWXEq0LXzdJ81+SoYpPQhAGfYHwqX9s174hxRTX+FLk/I6DzkerJr2f3hG1V3GeT0f1mHM5tjVPZBAD3mW9ZfunPuxOlvnK0x1fxQxZ/NUn0v/7UTrcDU0Htn4fkqKKT0AQBl2jZrsuUpeRcK0JcSCQapVzTgcOg4w2bSunVhUTcXezt4mJAsJ7P9K310+IgQqbj5EECYQBeGaTK9t1hEo6sJfa5Ld400iBzQnepIwproAccaX0p5arPM6UwcoVHVivde3uf9m3ynzcyk4ouUUy8cStugvHepJFCeIoTviUqSeZr4bSVaitXauxiBamZ6aRiw808Nxq2o9hqn/NFTpSWw6tPTVJ78Wvv6+gnWxkxNyorMS7iE/KpeT9NNU/bEGmtqOjRxdGrlCV/P6GojBsDFm79ZSvtB4GJR3kaWkOrT5Fv54vVjnXa98RdW3Tz+iusx8fI5+jXPWhAFt5nrHDDD1oupJ5KktgCpupxWpIGslQujbyTvi2ktsjz+lqznOOHj483s/ZXltCZmn3H3GXb7iio+bVhuSMNQFAOiKrt5s69F0qVNQjJZd55YyZmWfbfQw7ebUFAaNWNNaThqIqO2F2s0KzpVabg5LPvOirXkUT8mts4JfbqkqFCkkBSFEHEEG6acI25LWVjyNKpKhWUuKZzFMMKbWpCxdWglKgdhBoR3iNQ9rGSklJbGRwJGfYHwqX9s174hxRTX+FLk/I6DzkerJr2f3hG1V3GeT0f1mHM5tjVPZBAD3mW9ZfunPuxOlvnK0x1fxRZGcjJBVo6C6+hrRaTnCtb1zViNV37YuqQcrHH0fjFhtb3b3t9riT+SBfz5n6J/qivon2nS/mV8jJZbM8SpIVOtlNcQlHKptpVWuHQvtIy0zllA1OedsJn0JSKBLDYA4ArpGKm8X6Hd6Db+Z/gQ4rOsT2f6Vvrp8RAhU3HyIIEwgABgYGuxc4s/LAAPaVA+K8L/wDmqF9l6JKclxNCto3D1M7Wfdl/X2HGzc8+oTEphtU054IUPvRYqz4o59TQnyT+q/P9Fg5PZTSs+glhYVQcttQopNflJOscRUcYtjJS2HJr4Wrh3768Sq87WRSJUialk3WVqurbAwQo4gp3JNCKagaU10FFSGrmju6Lx0qv/SqPNbH2/wBixm79ZSvtB4GIx3kbmkOrT5Fv54vVjnXa98RdW3Tz+iusx8fI5+jXPWmdYdlrmphphvnOKAruGtSjwCQT2Qtd2RVXqqlTc5cC5Ms8s02QGJSVaQspbFQonkpGCNWtRoonorti+U9S0UedwmCeM1qtR2z+4s/lmmfmzPev+cR6aXYbn8JT+Z/YPyzTPzZnvX/OHTS7B/CU/mf2HnN1lqbSS6HEJbdbI5KSaFKtRFca1BB7N8WU56205mPwPszVndMrjPLYegndMkciYF7oWmgWO3kq6SYqqq0uZ2NEV9ejqPbHyEGKzrGfYHwqX9s174hxRTX+FLk/I6DzkerJr2f3hG1V3GeT0f1mHM5tjVPZBAD3mW9ZfunPuxOlvnK0x1fxQw5/BhJ/v/8AaidZbDU0H/n4fkqKkUWR3z6QopIKSQoGoINCCNRB2GFuwNJqzGjOJbbc5MtutLv+YbSs3SmixeKhQgb9mETnK7uaOj6EqNNxkrZv6CtETfJ7P9K310+IgQqbj5EECYQAQAQAQBssnLXXKTLT6CRcULwHxk15STwIqIynZ3KMRRVam4Pj5l+5zUpNmTN7VdSR0habv20jYq7jPK6ObWJhbtKSzd+spX2g8DFEd5HpNIdWnyLfzxerHOu174i6tunn9FdZj4+Rz9GuetLazP2SiXYetJ/BISoIJ2ITi4sb6kXRt5J3xbSVryZwNLVnUnHDw8eb2FaW9aq5uYdfXznFE03DUlPYkAdkVt3dzs0KSpU1BcDAjBcEAMeb23PI55pxRo2o6NzddXTE8AQlX7MSi7STNLH0OmoOK2rNc0XPnPsPyuQcCRVxrzqN/JBvDjVBUKb6RfVjeJ53R1foq6vseT9cznWNY9eZ9gfCpf2zXviHFFNf4UuT8joPOR6smvZ/eEbVXcZ5PR/WYczm2NU9kEAPeZb1l+6c+7E6W+crTHV/FDFn81SfS/8A7UTrcDU0Htn4fkqKKT0AQAQAQBPZ/pW+unxECFTcfIggTCAG/LyyA01Z7yG0oQ7KNXrqQLywkFSlU1qIWnE4mkSask+1HOwNZznVg3dqT+goRE6IQBt8k7HVNzbLIFQpQK+CAarJ/Zr20G2MpXaRrYqsqNKU/pzLWz2W6luWTKJILjxSpQ3ISagndVYFOqqLq0srHD0Ph3Kp0r2Lz/4K2zboracqP1ye5Kj/AKRVDeR2NIu2GnyLfzwIrZbvBTR/zpH+sXVt08/orrMfHyKKsKy1zUw0w3znFAV3DWpR4BIJ7I17Xdkeor1VSpucuBaGd60kysqxZzHJSUpKh/y0YIB33lAkn9XjF1R2Sijh6KpOrVliJ+myoYpPQhABABAHR2ba3PLJBtSjVxvzbnSkChO+qbp6SY2acrxPHaQodDXaWx5opHLyw/Ip11oCjZN9vqKxAHQap/ZMUSWq7HpcDX6aipcdj5+szXWB8Kl/bNe+IjxRdX+FLk/I6DzkerJr2f3hG1V3GeT0f1mHM5tjVPZBAD3mW9ZfunPuxOlvnK0x1fxQxZ/NUn0v/wC1E63A1NB7Z+H5Kiik9AEANthWC0qzJ2ceSSUFCGTeIoolIUqgNFc9OvcYko+62c+viJrE06MHtzfrwFKInQJ7P9K310+IgQqbj5EECYQBflh+Q2nZrEot1C1JZaSUhQDja0ICSpIOIINRWhBFdYMXx1ZQUTylbp8LiZVUrXb5NNiFbGaadaUdBcmEbCFBCqfrJWQB2KMQdKS2HVpaXoSXv5P6+X6IrMzUT7ivOpQwnaVuBRpwCCa9pEYVOTJVNL4eK93Pw/YyKtWQsJpTcqpMzOqFFL1gH9YjBCQfiA1OFTtE7xhszZpKliMfNSqe7D16v/wVZaE+5MvKdfcKlrVVSzs2ahsA1AbBFLbebO5TpxpQ1YLJDxkcxZsnNImHLTDhbvXUJlnU4lJTUkg4AE4U10xicdVO7ZzMXLFVqTpqla/eh4t/LOyZuXcl3ZvkOChIadqCCCCORrBAPZFspwatc5tDBYyjUU4wzXev2aLIqesazipYndK8rDSKYcFB8lKbhpsqa4xGDhHibOMp43E5OFl2XX7MTOJO2XaFHm564+2gpA0LpCwKkJ5oumpPK448MTcZZplmAhi8P7jheLfasirIqO6EAEATyDKFuJS44GkE8pwpKgkb7qcT2QIVJSjFuKu+wt3IK3bMs1lbZnw4ta7ylBh1I1AAAXT38YuhKMVtPP43D4rEzUujtZdq/Z95bW1Y9otBK5y46iujdDLpKa6wRc5STuhOUJcTGDoY3DSuoXT2q6/Yn5OWbZrMw26/aSVobUFBCJd4XiDVNSU4CtDtrqiEVG+bOhiKuKnTcYUrX71+yzJ/L2yXmltOTIUhxJSoaJ3EEUONzDpi51INWbONDR+LhJSjHNd6/ZTlvWTJNpUqVtAPYi62WHEqoTtUQEmg6K7o12ktjPQ0K1eTSqU7d90aaQZStxKVuBpJOLigSE8SEgk9kYNmpJxi3FXfYWhkHMWVZyluqnw68pN0EMOpSlNQSALpqSQMf/dbYOEc7nExscXiUoqnZLvRs8rbasW0Q2H5xadEVXS2hwc6lQatEHmiJSlCW1lOFoY7DN6kNva1+xb/AANk/wDpCZ+if/HiGrT7fX0Nzp9I/wCtev8A2D8DZP8A6Qmfon/x4atPt9fQdPpH/WvX/sZOWeUVnpsxMlIOFYvpqLqxgCVFSlKSKkqp37hCco6urErwmGxDxPTVlb6fgrCKzuE9n+lb66fEQIVNx8iCBMIAIWBs2MoptAoibmEjcl9YHcFRlNriUPDUXm4L6Ijm7bmXRddmXnE7lvLUO4mkG29pmOHpQd4xS8EYEYLggAgAgAgAgAgAgAgAgAgAgAgAgAgAgAgAgAgAgAgAgCez/St9dPiIEKm4+RBAmSyr1xaV3UruqBurFUqoa0UNoO0QIyjrRavtLYUmW/AotD8HymnJpd0Ruen0fNvV5uOvXFto6mtZemcBdJ7Z0HSStzz2XKmmnr61LupTeUTdQKJTU1okbANQEVHfjHVikWDK2kyqzHZs2fJaZD6WxRkhFCEmpTexOJ2gau2eWq3ZHIlSmsSqSqSs1fbmbPNwZSdbfM3JyiA2WkhSW7tS6VJAOJxvAAEUxMSpqLvdIp0gq1CUejnJ3vx7BLy7yTXZz9zFTK6lpZ2j5J/WTUV34HbSISjqux0sFjI4iF+K2o2ObJ5p2ZblXpRh1C9Ib60VcFGyoAKrS7yNVNpjMEm7NFOkYzjTdWE2mrZXy2nuStstzM6005ISejdUlBCWSLvOxSb5xxxrWtBGItNrJZmMVQlToOUakrrv/o2GXlosyM4phmz5MtpCDy2iVG8mpxChTXujM7KVkkVYGlOvR15VJX5m3y8kpZuz25qSk5bRvCi1FqqkBxPJUkhQCVA4Yg4kbolNRUU4o18DOpLEOlVm7rvyduBVdmTOjdSsNIdIrRtxN5KqgihSCK66jjSKju1Y60Wr270WDltaMvIuMsos+SU8G0qmatEpC1AG4jlVTtONcCnjE52jlZHJwdKpXjKbqStf3c+Hb67zZ5xlylnLZS1Z0qvSJUSVoOFCBhQ8YlUUYuySKMAq2JUnKo1YW5m3ZSZkJr8ylZeYRotEUABSry+XdBFapSNldcQbi08rM3I4etSrw99yi73+gwZKeTTFmzU07ISukl790JbKUquthQvCpxqTWkSiouLbSyNTFdJTxEKUakrStx7zV5G2xKTkwmVmbNlUh2oStlCkFJoTQm8VY0pUEUwjEdVuzRfi6FahT6WnUeXbmYreQiV2wuRSs6FHLUr4wQUpVd61VpTXt4Q1Pf1Sx49rBqs1m8vH0j4tDK9lh1bUtZsnoEKKfPM6Rawk0vKWTXGlRWtOMY1ktiRmng51IKdSpLWfY7JeBj5Uz0oh6VmJSWY5bN91gkuNhaqpuKSCAKUrQXdhpCVrppEsNTrShOnUk8nZPY7DTlcmXlrNlJlqQldLMBu9eaJCb7RUbovYY6qkxKSSimkszRwvSVcROnKpK0b8exmltDKKSYRLoRZ8q+rydlTjlR6Qp5aSEjnA66mtTEXKK2I2YYavUlJuo4+87LuuMWXxkrOEuUWbLuaYLJvClLtzVgfl/ZE5qMbWiamBVfEuSdRq39mneyis1Dkq4bPllNuN+eQmiiyq+QeTqUaY0UK0pSkR1oZZGwsNipRnHpHdPLvNfnQyYblnG5mVA8lmBVN3mpURWif1VJ5Q/a2AQnFJ3Wxl2jcVKpF06m9H19uJFkdIMMSz1oTrSXGxVuXZWMHXDrNDsGquPxtojEUrazM4upUqVI0KTs9sn2L1+BOfcvKUqiU3iTdSKJFTWiRsA2CInRirJIks/wBK310+IgYqbj5EECYQBa6//io6f/1mLf8Ateu04K//AFPXylURUd4cpD1FMf8AVt+4mJf4PmcyfX4/+P7IsnfVNqdMn/FMP8H4E8R1qj/7eQ4ZI201bEqbPnVefSKtOHnKujBYJ1uJGv5Sa/rRZF661ZHPxVCeDq9PR3eK/HJ/Z+AvZEWO7J220w8mi06bHYoaFyiknaCP5axEIJqdmbeMrQrYJzh3eaNFm/8AWMp7VMQhtibOP6tPkbXPB6zd6jfuCJ1N9lGierLm/MZM1c0mdkpmzXj8VSm+CVHEgfqOUV0qiVPNOLNTScHRrRxEfH13rIWMhbFuTrjkyKNyF9x7rNk3UjeSoVG+6RtiEFnnw2m5ja96KjT2zyXiLNsWiuZecec57iio8K6gOAFAOAiEndNs3aNJUoKC4Fw52JeSU4x5Y882oIVcDSAqoqK1rq2RfV1bq7PPaMlXSl0UU+24i5bycq3JyBkyVoV5TVxSAlaiFIwVQCtCSBwiuVrK3edTBTqyrVOl25ZcFkxjzd3fwLaF6t2rt6mumhTWlcK0icNyXrgaekL+2U7bcvMyGrEl7Llk2lKJXOkjkLWoJS0FAjSFITU0rdI1iuzEhZQWssyDr1MVU9nqvU7e/uEzJnLNcvaBnHgXC5eDoGBuqpza4ChSmg3CmGuIRk1LWOliMDGph+hhlbYNc+nJ+cWVl5yXccNVUC0ip1k3kKQnsoIk+jfcaEP5GhG1rpcn+Uxdy+yHEglt5l7TS7polRpUEioxGCwQCQRSMThqm5gce8Q3CatJevAYc4nqSzOqx/AMZnuR9cDT0f12r4+ZVRip7Dulq58ebIdR3wai6rtRwtDb1Tw/JVcVHeLTzdTCLSknrLmCaoTfZXSpSLw91ZGFcQqmoRbD3lqM4WPg8NWjiYcdvrvQoZeWoHJjQNC7LStWWUdU0Ws71KUK13UrjEJO7y4HQwNJxp68t6Wb9dwtxE3Sez/St9dPiIEKm4+RBAmEAWzkW61aFkLs3SpbmE1uhR53nNIlQ3ivJNKka9oi2FpR1eJwMYp4fFrEWvH+rC0rNbaIXd0KCPl6ZF3pxN7/ACxHo59hurS2Gte/hZ/8fckyqU1JSKLObdS68XdNMKQapSQKBsHbqHHk6hWkJZLV+pHCqdeu8RJWVrRvt5mdk3kvNGy51Oh5UyJVTKbyQVhK75IqrDkkHGkZUXqvLsK8RiqXtVN33da+3LKwhkOyz21t5pew4pUk7xtBEVnU9yrDtTX2LwyNthi1QzMLATPSl4KAwvBaFIJG9BvVprSoU1HlbEGp5vajzOLo1MJrU1nCX4d/r5r7Vlmysh52cZebbq0y4kuLqAE4E41PDZFFNNtWOzpGtCNGUG82sja54rJeE2uZufm6g2kOAgit3VStQcDsidRPWuU6JrQ6JU7+9nkKmSVtGTm2XxW6lVFjeg4LFNuBJHECIJ6rub2LoKtRlD6cyxc8U60w2WWaaScUl14g60tgJR2FSajilW+LatlkuJyNE05zlry2QyXN7SsrEsZ6bdDTCLyyK6wABUAqJOwVEU2byR2q1eFGOtN5FtZ2smpmdcYMq2HAhKwrziE0JIpzlCvZF1WLbTRwdF4mnQUukdr9z/ApsZDTLMtMuzzdG2WHCygvA3XCU8oBCiKUrUbTTCK+jaTbN6WPpTqRjRebau7cPEasjMn5hqyJ1hxu688HdGgqTVVWkgbaCpwxpFkYvUaNHF4inPFQnF3Std+Iu5AZQrs99chPpusOG6pK6ENqUBr1i4oEV2ajvrGEtV2Zt47DrEQVejtX3/tcDOdzbJbn1IISZR1DgZUpyl1wpJQ2aG8SmhI11A2msZ6O0rcCtaTlKgn/AJJq+W1dvYLCs3Fohd0y1B8vSIu0+VW9q27+EQ1Jdhu/yeGtfW8LO5t8rJrTNSdlSahMuMiq1oPJUsJPJQomhABXj0DWDGZPJRWdjXwsdSU8VV91PZyvxGPLiwJh2ypJltu86wlrSoCk1TdZIVtoaHDCsTlF6iXYaeCxFOGKnOTyd7fUqWybJeml6OXbLi6E3QQMBSpqSBtEU2cskd+tWhSjrTdkWvnjsd55qWW0i+iXQ6XSFJ5Ao2akVqearVui6qnkzhaJrQhOSk7OTVu/aU5FJ6ItHMnZDyH1TKm6MLZWlLhIopWkRgBWvxFbNkW0k73OHpitBw6NP3k9ngxLyzsd6XmXC82UBxxxSDUEKTfOIoTvEVtNPM6ODrQqUkovYlf6GijBtk9n+lb66fEQIVNx8iCBMIAIAnXOuKTdLqyn5JWSO6sCCpwTukvoQQJnlIxZGD2MmT6bWUkFJII1EGhHbAw0mrM+YWQPIWQPYGQJgYCBk8pGLIwFIWQCkLIHsZMnlIxZGCdybcUm6pxZSPilRI7q0jJFQindIhgTPKRiyMHsZMnlIxZGD2MmTykYsjB7GbAIGSez/St9dPiIEKm4+Rj1jF0TCsLoBWF0ArC6AVhdAKwugFYXQCsLoBWF0ArC6AVhdAKwugFYXQCsLoBWF0ArC6AVhdAKwugFYXQCsLoBWF0ArC6AVhdAKwugFYXQCsLoBWF0DIs8+db66fEQuiFTcfIsmLzhhABABABABABABABABABABABABABABABABABABABABABABABABABAH2zzk9I8YGH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22" name="Picture 4" descr="http://www.astronomy.ohio-state.edu/%7Ekstanek/home_osu.gif"/>
          <p:cNvPicPr>
            <a:picLocks noChangeAspect="1" noChangeArrowheads="1"/>
          </p:cNvPicPr>
          <p:nvPr/>
        </p:nvPicPr>
        <p:blipFill>
          <a:blip r:embed="rId3" cstate="print"/>
          <a:srcRect/>
          <a:stretch>
            <a:fillRect/>
          </a:stretch>
        </p:blipFill>
        <p:spPr bwMode="auto">
          <a:xfrm>
            <a:off x="2724149" y="4263030"/>
            <a:ext cx="680740" cy="682361"/>
          </a:xfrm>
          <a:prstGeom prst="rect">
            <a:avLst/>
          </a:prstGeom>
          <a:noFill/>
        </p:spPr>
      </p:pic>
      <p:pic>
        <p:nvPicPr>
          <p:cNvPr id="23" name="Picture 6" descr="http://newsroom.unl.edu/announce/files/file8084.png"/>
          <p:cNvPicPr>
            <a:picLocks noChangeAspect="1" noChangeArrowheads="1"/>
          </p:cNvPicPr>
          <p:nvPr/>
        </p:nvPicPr>
        <p:blipFill>
          <a:blip r:embed="rId4" cstate="print"/>
          <a:srcRect/>
          <a:stretch>
            <a:fillRect/>
          </a:stretch>
        </p:blipFill>
        <p:spPr bwMode="auto">
          <a:xfrm>
            <a:off x="4324349" y="3958231"/>
            <a:ext cx="907653" cy="596550"/>
          </a:xfrm>
          <a:prstGeom prst="rect">
            <a:avLst/>
          </a:prstGeom>
          <a:noFill/>
        </p:spPr>
      </p:pic>
      <p:pic>
        <p:nvPicPr>
          <p:cNvPr id="1036" name="Picture 12" descr="WorldCat logo, vertical, color"/>
          <p:cNvPicPr>
            <a:picLocks noChangeAspect="1" noChangeArrowheads="1"/>
          </p:cNvPicPr>
          <p:nvPr/>
        </p:nvPicPr>
        <p:blipFill>
          <a:blip r:embed="rId5" cstate="print"/>
          <a:srcRect/>
          <a:stretch>
            <a:fillRect/>
          </a:stretch>
        </p:blipFill>
        <p:spPr bwMode="auto">
          <a:xfrm>
            <a:off x="7543800" y="5410200"/>
            <a:ext cx="704850" cy="800100"/>
          </a:xfrm>
          <a:prstGeom prst="rect">
            <a:avLst/>
          </a:prstGeom>
          <a:noFill/>
        </p:spPr>
      </p:pic>
      <p:sp>
        <p:nvSpPr>
          <p:cNvPr id="25" name="TextBox 24"/>
          <p:cNvSpPr txBox="1"/>
          <p:nvPr/>
        </p:nvSpPr>
        <p:spPr>
          <a:xfrm>
            <a:off x="6781800" y="5029200"/>
            <a:ext cx="2144433" cy="400110"/>
          </a:xfrm>
          <a:prstGeom prst="rect">
            <a:avLst/>
          </a:prstGeom>
          <a:noFill/>
        </p:spPr>
        <p:txBody>
          <a:bodyPr wrap="none" rtlCol="0">
            <a:spAutoFit/>
          </a:bodyPr>
          <a:lstStyle/>
          <a:p>
            <a:r>
              <a:rPr lang="en-US" sz="2000" dirty="0" smtClean="0">
                <a:solidFill>
                  <a:prstClr val="black"/>
                </a:solidFill>
              </a:rPr>
              <a:t>*As represented in</a:t>
            </a:r>
            <a:endParaRPr lang="en-US" sz="2000" dirty="0">
              <a:solidFill>
                <a:prstClr val="black"/>
              </a:solidFill>
            </a:endParaRPr>
          </a:p>
        </p:txBody>
      </p:sp>
      <p:sp>
        <p:nvSpPr>
          <p:cNvPr id="20" name="TextBox 19"/>
          <p:cNvSpPr txBox="1"/>
          <p:nvPr/>
        </p:nvSpPr>
        <p:spPr>
          <a:xfrm>
            <a:off x="228600" y="228600"/>
            <a:ext cx="8028160" cy="646331"/>
          </a:xfrm>
          <a:prstGeom prst="rect">
            <a:avLst/>
          </a:prstGeom>
          <a:noFill/>
        </p:spPr>
        <p:txBody>
          <a:bodyPr wrap="none" rtlCol="0">
            <a:spAutoFit/>
          </a:bodyPr>
          <a:lstStyle/>
          <a:p>
            <a:r>
              <a:rPr lang="en-US" sz="3600" dirty="0" smtClean="0">
                <a:solidFill>
                  <a:prstClr val="black"/>
                </a:solidFill>
                <a:latin typeface="Open Sans" charset="0"/>
                <a:ea typeface="Open Sans" charset="0"/>
                <a:cs typeface="Open Sans" charset="0"/>
              </a:rPr>
              <a:t>Print books: Distinct manifestations*</a:t>
            </a:r>
            <a:endParaRPr lang="en-US" sz="3600" dirty="0">
              <a:solidFill>
                <a:prstClr val="black"/>
              </a:solidFill>
              <a:latin typeface="Open Sans" charset="0"/>
              <a:ea typeface="Open Sans" charset="0"/>
              <a:cs typeface="Open Sans" charset="0"/>
            </a:endParaRPr>
          </a:p>
        </p:txBody>
      </p:sp>
      <p:sp>
        <p:nvSpPr>
          <p:cNvPr id="21" name="TextBox 20"/>
          <p:cNvSpPr txBox="1"/>
          <p:nvPr/>
        </p:nvSpPr>
        <p:spPr>
          <a:xfrm>
            <a:off x="7086600" y="6248400"/>
            <a:ext cx="1566134" cy="400110"/>
          </a:xfrm>
          <a:prstGeom prst="rect">
            <a:avLst/>
          </a:prstGeom>
          <a:noFill/>
        </p:spPr>
        <p:txBody>
          <a:bodyPr wrap="none" rtlCol="0">
            <a:spAutoFit/>
          </a:bodyPr>
          <a:lstStyle/>
          <a:p>
            <a:r>
              <a:rPr lang="en-US" sz="2000" dirty="0" smtClean="0">
                <a:solidFill>
                  <a:prstClr val="black"/>
                </a:solidFill>
              </a:rPr>
              <a:t>January 2013</a:t>
            </a:r>
            <a:endParaRPr lang="en-US" sz="2000" dirty="0">
              <a:solidFill>
                <a:prstClr val="black"/>
              </a:solidFill>
            </a:endParaRPr>
          </a:p>
        </p:txBody>
      </p:sp>
    </p:spTree>
    <p:extLst>
      <p:ext uri="{BB962C8B-B14F-4D97-AF65-F5344CB8AC3E}">
        <p14:creationId xmlns="" xmlns:p14="http://schemas.microsoft.com/office/powerpoint/2010/main" val="1819465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OSU: Rare and core</a:t>
            </a:r>
            <a:endParaRPr lang="en-US" dirty="0"/>
          </a:p>
        </p:txBody>
      </p:sp>
      <p:graphicFrame>
        <p:nvGraphicFramePr>
          <p:cNvPr id="3" name="Chart 2"/>
          <p:cNvGraphicFramePr/>
          <p:nvPr/>
        </p:nvGraphicFramePr>
        <p:xfrm>
          <a:off x="1600200" y="2057400"/>
          <a:ext cx="5867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594938" y="2286000"/>
            <a:ext cx="1505541" cy="954107"/>
          </a:xfrm>
          <a:prstGeom prst="rect">
            <a:avLst/>
          </a:prstGeom>
          <a:noFill/>
        </p:spPr>
        <p:txBody>
          <a:bodyPr wrap="none" rtlCol="0">
            <a:spAutoFit/>
          </a:bodyPr>
          <a:lstStyle/>
          <a:p>
            <a:pPr algn="ctr"/>
            <a:r>
              <a:rPr lang="en-US" sz="2800" b="1" dirty="0" smtClean="0">
                <a:solidFill>
                  <a:prstClr val="black"/>
                </a:solidFill>
              </a:rPr>
              <a:t>3 or less:</a:t>
            </a:r>
          </a:p>
          <a:p>
            <a:pPr algn="ctr"/>
            <a:r>
              <a:rPr lang="en-US" sz="2800" b="1" dirty="0" smtClean="0">
                <a:solidFill>
                  <a:srgbClr val="C00000"/>
                </a:solidFill>
              </a:rPr>
              <a:t>38%</a:t>
            </a:r>
            <a:endParaRPr lang="en-US" sz="2800" b="1" dirty="0">
              <a:solidFill>
                <a:srgbClr val="C00000"/>
              </a:solidFill>
            </a:endParaRPr>
          </a:p>
        </p:txBody>
      </p:sp>
      <p:sp>
        <p:nvSpPr>
          <p:cNvPr id="5" name="TextBox 4"/>
          <p:cNvSpPr txBox="1"/>
          <p:nvPr/>
        </p:nvSpPr>
        <p:spPr>
          <a:xfrm>
            <a:off x="5869850" y="5486400"/>
            <a:ext cx="1126912" cy="954107"/>
          </a:xfrm>
          <a:prstGeom prst="rect">
            <a:avLst/>
          </a:prstGeom>
          <a:noFill/>
        </p:spPr>
        <p:txBody>
          <a:bodyPr wrap="none" rtlCol="0">
            <a:spAutoFit/>
          </a:bodyPr>
          <a:lstStyle/>
          <a:p>
            <a:pPr algn="ctr"/>
            <a:r>
              <a:rPr lang="en-US" sz="2800" b="1" dirty="0" smtClean="0">
                <a:solidFill>
                  <a:prstClr val="black"/>
                </a:solidFill>
              </a:rPr>
              <a:t>4 to 7:</a:t>
            </a:r>
          </a:p>
          <a:p>
            <a:pPr algn="ctr"/>
            <a:r>
              <a:rPr lang="en-US" sz="2800" b="1" dirty="0" smtClean="0">
                <a:solidFill>
                  <a:srgbClr val="C00000"/>
                </a:solidFill>
              </a:rPr>
              <a:t>30%</a:t>
            </a:r>
            <a:endParaRPr lang="en-US" sz="2800" b="1" dirty="0">
              <a:solidFill>
                <a:srgbClr val="C00000"/>
              </a:solidFill>
            </a:endParaRPr>
          </a:p>
        </p:txBody>
      </p:sp>
      <p:sp>
        <p:nvSpPr>
          <p:cNvPr id="6" name="TextBox 5"/>
          <p:cNvSpPr txBox="1"/>
          <p:nvPr/>
        </p:nvSpPr>
        <p:spPr>
          <a:xfrm>
            <a:off x="764450" y="2514600"/>
            <a:ext cx="1309654" cy="954107"/>
          </a:xfrm>
          <a:prstGeom prst="rect">
            <a:avLst/>
          </a:prstGeom>
          <a:noFill/>
        </p:spPr>
        <p:txBody>
          <a:bodyPr wrap="none" rtlCol="0">
            <a:spAutoFit/>
          </a:bodyPr>
          <a:lstStyle/>
          <a:p>
            <a:pPr algn="ctr"/>
            <a:r>
              <a:rPr lang="en-US" sz="2800" b="1" dirty="0" smtClean="0">
                <a:solidFill>
                  <a:prstClr val="black"/>
                </a:solidFill>
              </a:rPr>
              <a:t>8 to 10:</a:t>
            </a:r>
          </a:p>
          <a:p>
            <a:pPr algn="ctr"/>
            <a:r>
              <a:rPr lang="en-US" sz="2800" b="1" dirty="0" smtClean="0">
                <a:solidFill>
                  <a:srgbClr val="C00000"/>
                </a:solidFill>
              </a:rPr>
              <a:t>18%</a:t>
            </a:r>
            <a:endParaRPr lang="en-US" sz="2800" b="1" dirty="0">
              <a:solidFill>
                <a:srgbClr val="C00000"/>
              </a:solidFill>
            </a:endParaRPr>
          </a:p>
        </p:txBody>
      </p:sp>
      <p:sp>
        <p:nvSpPr>
          <p:cNvPr id="7" name="TextBox 6"/>
          <p:cNvSpPr txBox="1"/>
          <p:nvPr/>
        </p:nvSpPr>
        <p:spPr>
          <a:xfrm>
            <a:off x="2640340" y="1524000"/>
            <a:ext cx="2312620" cy="954107"/>
          </a:xfrm>
          <a:prstGeom prst="rect">
            <a:avLst/>
          </a:prstGeom>
          <a:noFill/>
        </p:spPr>
        <p:txBody>
          <a:bodyPr wrap="none" rtlCol="0">
            <a:spAutoFit/>
          </a:bodyPr>
          <a:lstStyle/>
          <a:p>
            <a:pPr algn="ctr"/>
            <a:r>
              <a:rPr lang="en-US" sz="2800" b="1" dirty="0" smtClean="0">
                <a:solidFill>
                  <a:prstClr val="black"/>
                </a:solidFill>
              </a:rPr>
              <a:t>More than 10:</a:t>
            </a:r>
          </a:p>
          <a:p>
            <a:pPr algn="ctr"/>
            <a:r>
              <a:rPr lang="en-US" sz="2800" b="1" dirty="0" smtClean="0">
                <a:solidFill>
                  <a:srgbClr val="C00000"/>
                </a:solidFill>
              </a:rPr>
              <a:t>14%</a:t>
            </a:r>
            <a:endParaRPr lang="en-US" sz="2800" b="1" dirty="0">
              <a:solidFill>
                <a:srgbClr val="C00000"/>
              </a:solidFill>
            </a:endParaRPr>
          </a:p>
        </p:txBody>
      </p:sp>
      <p:sp>
        <p:nvSpPr>
          <p:cNvPr id="8" name="Rectangle 7"/>
          <p:cNvSpPr/>
          <p:nvPr/>
        </p:nvSpPr>
        <p:spPr>
          <a:xfrm>
            <a:off x="304800" y="5562600"/>
            <a:ext cx="304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304800" y="5943600"/>
            <a:ext cx="3048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609600" y="5562600"/>
            <a:ext cx="2304542" cy="369332"/>
          </a:xfrm>
          <a:prstGeom prst="rect">
            <a:avLst/>
          </a:prstGeom>
          <a:noFill/>
        </p:spPr>
        <p:txBody>
          <a:bodyPr wrap="none" rtlCol="0">
            <a:spAutoFit/>
          </a:bodyPr>
          <a:lstStyle/>
          <a:p>
            <a:r>
              <a:rPr lang="en-US" dirty="0" smtClean="0">
                <a:solidFill>
                  <a:prstClr val="black"/>
                </a:solidFill>
              </a:rPr>
              <a:t>Total # of CIC holdings</a:t>
            </a:r>
            <a:endParaRPr lang="en-US" dirty="0">
              <a:solidFill>
                <a:prstClr val="black"/>
              </a:solidFill>
            </a:endParaRPr>
          </a:p>
        </p:txBody>
      </p:sp>
      <p:sp>
        <p:nvSpPr>
          <p:cNvPr id="11" name="TextBox 10"/>
          <p:cNvSpPr txBox="1"/>
          <p:nvPr/>
        </p:nvSpPr>
        <p:spPr>
          <a:xfrm>
            <a:off x="609600" y="5943600"/>
            <a:ext cx="2657266" cy="369332"/>
          </a:xfrm>
          <a:prstGeom prst="rect">
            <a:avLst/>
          </a:prstGeom>
          <a:noFill/>
        </p:spPr>
        <p:txBody>
          <a:bodyPr wrap="none" rtlCol="0">
            <a:spAutoFit/>
          </a:bodyPr>
          <a:lstStyle/>
          <a:p>
            <a:r>
              <a:rPr lang="en-US" dirty="0" smtClean="0">
                <a:solidFill>
                  <a:prstClr val="black"/>
                </a:solidFill>
              </a:rPr>
              <a:t>Percent of OSU collection</a:t>
            </a:r>
            <a:endParaRPr lang="en-US" dirty="0">
              <a:solidFill>
                <a:prstClr val="black"/>
              </a:solidFill>
            </a:endParaRPr>
          </a:p>
        </p:txBody>
      </p:sp>
      <p:sp>
        <p:nvSpPr>
          <p:cNvPr id="12" name="TextBox 11"/>
          <p:cNvSpPr txBox="1"/>
          <p:nvPr/>
        </p:nvSpPr>
        <p:spPr>
          <a:xfrm>
            <a:off x="7190718" y="4038600"/>
            <a:ext cx="1821203" cy="1200329"/>
          </a:xfrm>
          <a:prstGeom prst="rect">
            <a:avLst/>
          </a:prstGeom>
          <a:noFill/>
        </p:spPr>
        <p:txBody>
          <a:bodyPr wrap="none" rtlCol="0">
            <a:spAutoFit/>
          </a:bodyPr>
          <a:lstStyle/>
          <a:p>
            <a:pPr algn="ctr"/>
            <a:r>
              <a:rPr lang="en-US" b="1" dirty="0" smtClean="0">
                <a:solidFill>
                  <a:prstClr val="black"/>
                </a:solidFill>
              </a:rPr>
              <a:t>OSU’s</a:t>
            </a:r>
          </a:p>
          <a:p>
            <a:pPr algn="ctr"/>
            <a:r>
              <a:rPr lang="en-US" b="1" dirty="0" smtClean="0">
                <a:solidFill>
                  <a:prstClr val="black"/>
                </a:solidFill>
              </a:rPr>
              <a:t>“rare” print book</a:t>
            </a:r>
          </a:p>
          <a:p>
            <a:pPr algn="ctr"/>
            <a:r>
              <a:rPr lang="en-US" b="1" dirty="0" smtClean="0">
                <a:solidFill>
                  <a:prstClr val="black"/>
                </a:solidFill>
              </a:rPr>
              <a:t>asset</a:t>
            </a:r>
          </a:p>
          <a:p>
            <a:pPr algn="ctr"/>
            <a:r>
              <a:rPr lang="en-US" b="1" dirty="0" smtClean="0">
                <a:solidFill>
                  <a:prstClr val="black"/>
                </a:solidFill>
              </a:rPr>
              <a:t>(~1 m books)</a:t>
            </a:r>
            <a:endParaRPr lang="en-US" b="1" dirty="0">
              <a:solidFill>
                <a:prstClr val="black"/>
              </a:solidFill>
            </a:endParaRPr>
          </a:p>
        </p:txBody>
      </p:sp>
      <p:cxnSp>
        <p:nvCxnSpPr>
          <p:cNvPr id="14" name="Straight Arrow Connector 13"/>
          <p:cNvCxnSpPr/>
          <p:nvPr/>
        </p:nvCxnSpPr>
        <p:spPr>
          <a:xfrm flipH="1" flipV="1">
            <a:off x="6248400" y="3657600"/>
            <a:ext cx="1371600" cy="685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0166" y="1219200"/>
            <a:ext cx="2383025" cy="923330"/>
          </a:xfrm>
          <a:prstGeom prst="rect">
            <a:avLst/>
          </a:prstGeom>
          <a:noFill/>
        </p:spPr>
        <p:txBody>
          <a:bodyPr wrap="none" rtlCol="0">
            <a:spAutoFit/>
          </a:bodyPr>
          <a:lstStyle/>
          <a:p>
            <a:pPr algn="ctr"/>
            <a:r>
              <a:rPr lang="en-US" b="1" dirty="0" smtClean="0">
                <a:solidFill>
                  <a:prstClr val="black"/>
                </a:solidFill>
              </a:rPr>
              <a:t>OSU’s</a:t>
            </a:r>
          </a:p>
          <a:p>
            <a:pPr algn="ctr"/>
            <a:r>
              <a:rPr lang="en-US" b="1" dirty="0" smtClean="0">
                <a:solidFill>
                  <a:prstClr val="black"/>
                </a:solidFill>
              </a:rPr>
              <a:t>“core” print book asset</a:t>
            </a:r>
          </a:p>
          <a:p>
            <a:pPr algn="ctr"/>
            <a:r>
              <a:rPr lang="en-US" b="1" dirty="0" smtClean="0">
                <a:solidFill>
                  <a:prstClr val="black"/>
                </a:solidFill>
              </a:rPr>
              <a:t>(~400K books)</a:t>
            </a:r>
            <a:endParaRPr lang="en-US" b="1" dirty="0">
              <a:solidFill>
                <a:prstClr val="black"/>
              </a:solidFill>
            </a:endParaRPr>
          </a:p>
        </p:txBody>
      </p:sp>
      <p:cxnSp>
        <p:nvCxnSpPr>
          <p:cNvPr id="16" name="Straight Arrow Connector 15"/>
          <p:cNvCxnSpPr/>
          <p:nvPr/>
        </p:nvCxnSpPr>
        <p:spPr>
          <a:xfrm>
            <a:off x="2438400" y="2133600"/>
            <a:ext cx="1295400" cy="685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70255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04800" y="1447800"/>
          <a:ext cx="8302752" cy="48737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smtClean="0"/>
              <a:t>OSU rare &amp; core: Age</a:t>
            </a:r>
            <a:endParaRPr lang="en-US" dirty="0"/>
          </a:p>
        </p:txBody>
      </p:sp>
      <p:sp>
        <p:nvSpPr>
          <p:cNvPr id="4" name="TextBox 3"/>
          <p:cNvSpPr txBox="1"/>
          <p:nvPr/>
        </p:nvSpPr>
        <p:spPr>
          <a:xfrm>
            <a:off x="2161958" y="2209800"/>
            <a:ext cx="2710806" cy="1631216"/>
          </a:xfrm>
          <a:prstGeom prst="rect">
            <a:avLst/>
          </a:prstGeom>
          <a:solidFill>
            <a:schemeClr val="bg1"/>
          </a:solidFill>
          <a:ln w="12700">
            <a:solidFill>
              <a:schemeClr val="tx1"/>
            </a:solidFill>
          </a:ln>
          <a:effectLst>
            <a:outerShdw blurRad="152400" dist="38100" dir="2700000" algn="tl" rotWithShape="0">
              <a:prstClr val="black">
                <a:alpha val="40000"/>
              </a:prstClr>
            </a:outerShdw>
          </a:effectLst>
        </p:spPr>
        <p:txBody>
          <a:bodyPr wrap="none" rtlCol="0">
            <a:spAutoFit/>
          </a:bodyPr>
          <a:lstStyle/>
          <a:p>
            <a:pPr algn="ctr"/>
            <a:r>
              <a:rPr lang="en-US" sz="2000" dirty="0" smtClean="0">
                <a:solidFill>
                  <a:prstClr val="black"/>
                </a:solidFill>
              </a:rPr>
              <a:t>Rare:</a:t>
            </a:r>
          </a:p>
          <a:p>
            <a:pPr algn="ctr"/>
            <a:r>
              <a:rPr lang="en-US" sz="2000" dirty="0" smtClean="0">
                <a:solidFill>
                  <a:prstClr val="black"/>
                </a:solidFill>
              </a:rPr>
              <a:t>23% published pre-1950</a:t>
            </a:r>
          </a:p>
          <a:p>
            <a:pPr algn="ctr"/>
            <a:endParaRPr lang="en-US" sz="2000" dirty="0" smtClean="0">
              <a:solidFill>
                <a:prstClr val="black"/>
              </a:solidFill>
            </a:endParaRPr>
          </a:p>
          <a:p>
            <a:pPr algn="ctr"/>
            <a:r>
              <a:rPr lang="en-US" sz="2000" dirty="0" smtClean="0">
                <a:solidFill>
                  <a:prstClr val="black"/>
                </a:solidFill>
              </a:rPr>
              <a:t>Core:</a:t>
            </a:r>
          </a:p>
          <a:p>
            <a:pPr algn="ctr"/>
            <a:r>
              <a:rPr lang="en-US" sz="2000" dirty="0" smtClean="0">
                <a:solidFill>
                  <a:prstClr val="black"/>
                </a:solidFill>
              </a:rPr>
              <a:t>9% published pre-1950</a:t>
            </a:r>
          </a:p>
        </p:txBody>
      </p:sp>
    </p:spTree>
    <p:extLst>
      <p:ext uri="{BB962C8B-B14F-4D97-AF65-F5344CB8AC3E}">
        <p14:creationId xmlns="" xmlns:p14="http://schemas.microsoft.com/office/powerpoint/2010/main" val="1531463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2819400"/>
            <a:ext cx="6400800" cy="3124200"/>
          </a:xfrm>
        </p:spPr>
        <p:txBody>
          <a:bodyPr>
            <a:noAutofit/>
          </a:bodyPr>
          <a:lstStyle/>
          <a:p>
            <a:r>
              <a:rPr lang="en-US" sz="2400" dirty="0" smtClean="0"/>
              <a:t>The widely held parts of our collections are relatively small and may be duplicated because they are also heavily used.  We do actually need many copies of Plato’s Republic to support users’ needs.</a:t>
            </a:r>
            <a:endParaRPr lang="en-US" sz="2400"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9</a:t>
            </a:fld>
            <a:endParaRPr lang="en-US"/>
          </a:p>
        </p:txBody>
      </p:sp>
      <p:sp>
        <p:nvSpPr>
          <p:cNvPr id="4" name="Title 3"/>
          <p:cNvSpPr>
            <a:spLocks noGrp="1"/>
          </p:cNvSpPr>
          <p:nvPr>
            <p:ph type="ctrTitle"/>
          </p:nvPr>
        </p:nvSpPr>
        <p:spPr/>
        <p:txBody>
          <a:bodyPr/>
          <a:lstStyle/>
          <a:p>
            <a:r>
              <a:rPr lang="en-US" dirty="0" smtClean="0"/>
              <a:t>OSU Core Collections</a:t>
            </a:r>
            <a:endParaRPr lang="en-US" dirty="0"/>
          </a:p>
        </p:txBody>
      </p:sp>
      <p:sp>
        <p:nvSpPr>
          <p:cNvPr id="6" name="TextBox 5"/>
          <p:cNvSpPr txBox="1"/>
          <p:nvPr/>
        </p:nvSpPr>
        <p:spPr>
          <a:xfrm>
            <a:off x="2286000" y="6096000"/>
            <a:ext cx="6400800" cy="523220"/>
          </a:xfrm>
          <a:prstGeom prst="rect">
            <a:avLst/>
          </a:prstGeom>
          <a:noFill/>
        </p:spPr>
        <p:txBody>
          <a:bodyPr wrap="square" rtlCol="0">
            <a:spAutoFit/>
          </a:bodyPr>
          <a:lstStyle/>
          <a:p>
            <a:pPr algn="r"/>
            <a:r>
              <a:rPr lang="en-US" sz="1400" b="1" dirty="0" smtClean="0">
                <a:solidFill>
                  <a:schemeClr val="tx1">
                    <a:lumMod val="75000"/>
                    <a:lumOff val="25000"/>
                  </a:schemeClr>
                </a:solidFill>
              </a:rPr>
              <a:t>Karla </a:t>
            </a:r>
            <a:r>
              <a:rPr lang="en-US" sz="1400" b="1" dirty="0" err="1" smtClean="0">
                <a:solidFill>
                  <a:schemeClr val="tx1">
                    <a:lumMod val="75000"/>
                    <a:lumOff val="25000"/>
                  </a:schemeClr>
                </a:solidFill>
              </a:rPr>
              <a:t>Strieb</a:t>
            </a:r>
            <a:r>
              <a:rPr lang="en-US" sz="1400" b="1" dirty="0" smtClean="0">
                <a:solidFill>
                  <a:schemeClr val="tx1">
                    <a:lumMod val="75000"/>
                    <a:lumOff val="25000"/>
                  </a:schemeClr>
                </a:solidFill>
              </a:rPr>
              <a:t>, Associate Director,</a:t>
            </a:r>
          </a:p>
          <a:p>
            <a:pPr algn="r"/>
            <a:r>
              <a:rPr lang="en-US" sz="1400" b="1" dirty="0" smtClean="0">
                <a:solidFill>
                  <a:schemeClr val="tx1">
                    <a:lumMod val="75000"/>
                    <a:lumOff val="25000"/>
                  </a:schemeClr>
                </a:solidFill>
              </a:rPr>
              <a:t>for Collections, Technical Services and Scholarly Communication</a:t>
            </a:r>
            <a:endParaRPr lang="en-US" sz="1400" b="1" dirty="0">
              <a:solidFill>
                <a:schemeClr val="tx1">
                  <a:lumMod val="75000"/>
                  <a:lumOff val="25000"/>
                </a:schemeClr>
              </a:solidFill>
            </a:endParaRPr>
          </a:p>
        </p:txBody>
      </p:sp>
    </p:spTree>
    <p:extLst>
      <p:ext uri="{BB962C8B-B14F-4D97-AF65-F5344CB8AC3E}">
        <p14:creationId xmlns="" xmlns:p14="http://schemas.microsoft.com/office/powerpoint/2010/main" val="11826078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5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CLC-Research-Template">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4.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rial 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default">
  <a:themeElements>
    <a:clrScheme name="default 5">
      <a:dk1>
        <a:srgbClr val="A0B0B9"/>
      </a:dk1>
      <a:lt1>
        <a:srgbClr val="D8DCDB"/>
      </a:lt1>
      <a:dk2>
        <a:srgbClr val="42454F"/>
      </a:dk2>
      <a:lt2>
        <a:srgbClr val="F0E936"/>
      </a:lt2>
      <a:accent1>
        <a:srgbClr val="C1D837"/>
      </a:accent1>
      <a:accent2>
        <a:srgbClr val="9FCBED"/>
      </a:accent2>
      <a:accent3>
        <a:srgbClr val="B0B0B2"/>
      </a:accent3>
      <a:accent4>
        <a:srgbClr val="B8BCBB"/>
      </a:accent4>
      <a:accent5>
        <a:srgbClr val="DDE9AE"/>
      </a:accent5>
      <a:accent6>
        <a:srgbClr val="90B8D7"/>
      </a:accent6>
      <a:hlink>
        <a:srgbClr val="6D92A7"/>
      </a:hlink>
      <a:folHlink>
        <a:srgbClr val="BFBE9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131313"/>
        </a:dk1>
        <a:lt1>
          <a:srgbClr val="FFFFFF"/>
        </a:lt1>
        <a:dk2>
          <a:srgbClr val="131313"/>
        </a:dk2>
        <a:lt2>
          <a:srgbClr val="B8BDC1"/>
        </a:lt2>
        <a:accent1>
          <a:srgbClr val="A6D5F3"/>
        </a:accent1>
        <a:accent2>
          <a:srgbClr val="5D7587"/>
        </a:accent2>
        <a:accent3>
          <a:srgbClr val="FFFFFF"/>
        </a:accent3>
        <a:accent4>
          <a:srgbClr val="0E0E0E"/>
        </a:accent4>
        <a:accent5>
          <a:srgbClr val="D0E7F8"/>
        </a:accent5>
        <a:accent6>
          <a:srgbClr val="53697A"/>
        </a:accent6>
        <a:hlink>
          <a:srgbClr val="C6172C"/>
        </a:hlink>
        <a:folHlink>
          <a:srgbClr val="B8BDC1"/>
        </a:folHlink>
      </a:clrScheme>
      <a:clrMap bg1="lt1" tx1="dk1" bg2="lt2" tx2="dk2" accent1="accent1" accent2="accent2" accent3="accent3" accent4="accent4" accent5="accent5" accent6="accent6" hlink="hlink" folHlink="folHlink"/>
    </a:extraClrScheme>
    <a:extraClrScheme>
      <a:clrScheme name="default 2">
        <a:dk1>
          <a:srgbClr val="F9E0CD"/>
        </a:dk1>
        <a:lt1>
          <a:srgbClr val="FFFFFF"/>
        </a:lt1>
        <a:dk2>
          <a:srgbClr val="DDF5B7"/>
        </a:dk2>
        <a:lt2>
          <a:srgbClr val="FFF7CD"/>
        </a:lt2>
        <a:accent1>
          <a:srgbClr val="BCB19B"/>
        </a:accent1>
        <a:accent2>
          <a:srgbClr val="B6ACCC"/>
        </a:accent2>
        <a:accent3>
          <a:srgbClr val="FFFFFF"/>
        </a:accent3>
        <a:accent4>
          <a:srgbClr val="D5BFAF"/>
        </a:accent4>
        <a:accent5>
          <a:srgbClr val="DAD5CB"/>
        </a:accent5>
        <a:accent6>
          <a:srgbClr val="A59BB9"/>
        </a:accent6>
        <a:hlink>
          <a:srgbClr val="B8BDC1"/>
        </a:hlink>
        <a:folHlink>
          <a:srgbClr val="CDB2CD"/>
        </a:folHlink>
      </a:clrScheme>
      <a:clrMap bg1="lt1" tx1="dk1" bg2="lt2" tx2="dk2" accent1="accent1" accent2="accent2" accent3="accent3" accent4="accent4" accent5="accent5" accent6="accent6" hlink="hlink" folHlink="folHlink"/>
    </a:extraClrScheme>
    <a:extraClrScheme>
      <a:clrScheme name="default 3">
        <a:dk1>
          <a:srgbClr val="131313"/>
        </a:dk1>
        <a:lt1>
          <a:srgbClr val="FFFFFF"/>
        </a:lt1>
        <a:dk2>
          <a:srgbClr val="131313"/>
        </a:dk2>
        <a:lt2>
          <a:srgbClr val="B8BDC1"/>
        </a:lt2>
        <a:accent1>
          <a:srgbClr val="A6D5F3"/>
        </a:accent1>
        <a:accent2>
          <a:srgbClr val="2A634B"/>
        </a:accent2>
        <a:accent3>
          <a:srgbClr val="FFFFFF"/>
        </a:accent3>
        <a:accent4>
          <a:srgbClr val="0E0E0E"/>
        </a:accent4>
        <a:accent5>
          <a:srgbClr val="D0E7F8"/>
        </a:accent5>
        <a:accent6>
          <a:srgbClr val="255943"/>
        </a:accent6>
        <a:hlink>
          <a:srgbClr val="E4CADD"/>
        </a:hlink>
        <a:folHlink>
          <a:srgbClr val="B8BDC1"/>
        </a:folHlink>
      </a:clrScheme>
      <a:clrMap bg1="lt1" tx1="dk1" bg2="lt2" tx2="dk2" accent1="accent1" accent2="accent2" accent3="accent3" accent4="accent4" accent5="accent5" accent6="accent6" hlink="hlink" folHlink="folHlink"/>
    </a:extraClrScheme>
    <a:extraClrScheme>
      <a:clrScheme name="default 4">
        <a:dk1>
          <a:srgbClr val="131313"/>
        </a:dk1>
        <a:lt1>
          <a:srgbClr val="FFFFFF"/>
        </a:lt1>
        <a:dk2>
          <a:srgbClr val="131313"/>
        </a:dk2>
        <a:lt2>
          <a:srgbClr val="B8BDC1"/>
        </a:lt2>
        <a:accent1>
          <a:srgbClr val="A6D5F3"/>
        </a:accent1>
        <a:accent2>
          <a:srgbClr val="2A634B"/>
        </a:accent2>
        <a:accent3>
          <a:srgbClr val="FFFFFF"/>
        </a:accent3>
        <a:accent4>
          <a:srgbClr val="0E0E0E"/>
        </a:accent4>
        <a:accent5>
          <a:srgbClr val="D0E7F8"/>
        </a:accent5>
        <a:accent6>
          <a:srgbClr val="255943"/>
        </a:accent6>
        <a:hlink>
          <a:srgbClr val="F1FCB2"/>
        </a:hlink>
        <a:folHlink>
          <a:srgbClr val="B8BDC1"/>
        </a:folHlink>
      </a:clrScheme>
      <a:clrMap bg1="lt1" tx1="dk1" bg2="lt2" tx2="dk2" accent1="accent1" accent2="accent2" accent3="accent3" accent4="accent4" accent5="accent5" accent6="accent6" hlink="hlink" folHlink="folHlink"/>
    </a:extraClrScheme>
    <a:extraClrScheme>
      <a:clrScheme name="default 1">
        <a:dk1>
          <a:srgbClr val="131313"/>
        </a:dk1>
        <a:lt1>
          <a:srgbClr val="FFFFFF"/>
        </a:lt1>
        <a:dk2>
          <a:srgbClr val="131313"/>
        </a:dk2>
        <a:lt2>
          <a:srgbClr val="B8BDC1"/>
        </a:lt2>
        <a:accent1>
          <a:srgbClr val="A6D5F3"/>
        </a:accent1>
        <a:accent2>
          <a:srgbClr val="5D7587"/>
        </a:accent2>
        <a:accent3>
          <a:srgbClr val="FFFFFF"/>
        </a:accent3>
        <a:accent4>
          <a:srgbClr val="0E0E0E"/>
        </a:accent4>
        <a:accent5>
          <a:srgbClr val="D0E7F8"/>
        </a:accent5>
        <a:accent6>
          <a:srgbClr val="53697A"/>
        </a:accent6>
        <a:hlink>
          <a:srgbClr val="C6172C"/>
        </a:hlink>
        <a:folHlink>
          <a:srgbClr val="B8BDC1"/>
        </a:folHlink>
      </a:clrScheme>
      <a:clrMap bg1="lt1" tx1="dk1" bg2="lt2" tx2="dk2" accent1="accent1" accent2="accent2" accent3="accent3" accent4="accent4" accent5="accent5" accent6="accent6" hlink="hlink" folHlink="folHlink"/>
    </a:extraClrScheme>
    <a:extraClrScheme>
      <a:clrScheme name="default 2">
        <a:dk1>
          <a:srgbClr val="F9E0CD"/>
        </a:dk1>
        <a:lt1>
          <a:srgbClr val="FFFFFF"/>
        </a:lt1>
        <a:dk2>
          <a:srgbClr val="DDF5B7"/>
        </a:dk2>
        <a:lt2>
          <a:srgbClr val="FFF7CD"/>
        </a:lt2>
        <a:accent1>
          <a:srgbClr val="BCB19B"/>
        </a:accent1>
        <a:accent2>
          <a:srgbClr val="B6ACCC"/>
        </a:accent2>
        <a:accent3>
          <a:srgbClr val="FFFFFF"/>
        </a:accent3>
        <a:accent4>
          <a:srgbClr val="D5BFAF"/>
        </a:accent4>
        <a:accent5>
          <a:srgbClr val="DAD5CB"/>
        </a:accent5>
        <a:accent6>
          <a:srgbClr val="A59BB9"/>
        </a:accent6>
        <a:hlink>
          <a:srgbClr val="B8BDC1"/>
        </a:hlink>
        <a:folHlink>
          <a:srgbClr val="CDB2CD"/>
        </a:folHlink>
      </a:clrScheme>
      <a:clrMap bg1="lt1" tx1="dk1" bg2="lt2" tx2="dk2" accent1="accent1" accent2="accent2" accent3="accent3" accent4="accent4" accent5="accent5" accent6="accent6" hlink="hlink" folHlink="folHlink"/>
    </a:extraClrScheme>
    <a:extraClrScheme>
      <a:clrScheme name="default 3">
        <a:dk1>
          <a:srgbClr val="131313"/>
        </a:dk1>
        <a:lt1>
          <a:srgbClr val="FFFFFF"/>
        </a:lt1>
        <a:dk2>
          <a:srgbClr val="131313"/>
        </a:dk2>
        <a:lt2>
          <a:srgbClr val="B8BDC1"/>
        </a:lt2>
        <a:accent1>
          <a:srgbClr val="A6D5F3"/>
        </a:accent1>
        <a:accent2>
          <a:srgbClr val="2A634B"/>
        </a:accent2>
        <a:accent3>
          <a:srgbClr val="FFFFFF"/>
        </a:accent3>
        <a:accent4>
          <a:srgbClr val="0E0E0E"/>
        </a:accent4>
        <a:accent5>
          <a:srgbClr val="D0E7F8"/>
        </a:accent5>
        <a:accent6>
          <a:srgbClr val="255943"/>
        </a:accent6>
        <a:hlink>
          <a:srgbClr val="E4CADD"/>
        </a:hlink>
        <a:folHlink>
          <a:srgbClr val="B8BDC1"/>
        </a:folHlink>
      </a:clrScheme>
      <a:clrMap bg1="lt1" tx1="dk1" bg2="lt2" tx2="dk2" accent1="accent1" accent2="accent2" accent3="accent3" accent4="accent4" accent5="accent5" accent6="accent6" hlink="hlink" folHlink="folHlink"/>
    </a:extraClrScheme>
    <a:extraClrScheme>
      <a:clrScheme name="default 4">
        <a:dk1>
          <a:srgbClr val="131313"/>
        </a:dk1>
        <a:lt1>
          <a:srgbClr val="FFFFFF"/>
        </a:lt1>
        <a:dk2>
          <a:srgbClr val="131313"/>
        </a:dk2>
        <a:lt2>
          <a:srgbClr val="B8BDC1"/>
        </a:lt2>
        <a:accent1>
          <a:srgbClr val="A6D5F3"/>
        </a:accent1>
        <a:accent2>
          <a:srgbClr val="2A634B"/>
        </a:accent2>
        <a:accent3>
          <a:srgbClr val="FFFFFF"/>
        </a:accent3>
        <a:accent4>
          <a:srgbClr val="0E0E0E"/>
        </a:accent4>
        <a:accent5>
          <a:srgbClr val="D0E7F8"/>
        </a:accent5>
        <a:accent6>
          <a:srgbClr val="255943"/>
        </a:accent6>
        <a:hlink>
          <a:srgbClr val="F1FCB2"/>
        </a:hlink>
        <a:folHlink>
          <a:srgbClr val="B8BDC1"/>
        </a:folHlink>
      </a:clrScheme>
      <a:clrMap bg1="lt1" tx1="dk1" bg2="lt2" tx2="dk2" accent1="accent1" accent2="accent2" accent3="accent3" accent4="accent4" accent5="accent5" accent6="accent6" hlink="hlink" folHlink="folHlink"/>
    </a:extraClrScheme>
    <a:extraClrScheme>
      <a:clrScheme name="default 5">
        <a:dk1>
          <a:srgbClr val="A0B0B9"/>
        </a:dk1>
        <a:lt1>
          <a:srgbClr val="D8DCDB"/>
        </a:lt1>
        <a:dk2>
          <a:srgbClr val="42454F"/>
        </a:dk2>
        <a:lt2>
          <a:srgbClr val="F0E936"/>
        </a:lt2>
        <a:accent1>
          <a:srgbClr val="C1D837"/>
        </a:accent1>
        <a:accent2>
          <a:srgbClr val="9FCBED"/>
        </a:accent2>
        <a:accent3>
          <a:srgbClr val="B0B0B2"/>
        </a:accent3>
        <a:accent4>
          <a:srgbClr val="B8BCBB"/>
        </a:accent4>
        <a:accent5>
          <a:srgbClr val="DDE9AE"/>
        </a:accent5>
        <a:accent6>
          <a:srgbClr val="90B8D7"/>
        </a:accent6>
        <a:hlink>
          <a:srgbClr val="6D92A7"/>
        </a:hlink>
        <a:folHlink>
          <a:srgbClr val="BFBE9C"/>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General OSUL PowerPoint CAR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Civic</Template>
  <TotalTime>547</TotalTime>
  <Words>4460</Words>
  <Application>Microsoft Office PowerPoint</Application>
  <PresentationFormat>On-screen Show (4:3)</PresentationFormat>
  <Paragraphs>486</Paragraphs>
  <Slides>45</Slides>
  <Notes>45</Notes>
  <HiddenSlides>0</HiddenSlides>
  <MMClips>0</MMClips>
  <ScaleCrop>false</ScaleCrop>
  <HeadingPairs>
    <vt:vector size="4" baseType="variant">
      <vt:variant>
        <vt:lpstr>Theme</vt:lpstr>
      </vt:variant>
      <vt:variant>
        <vt:i4>10</vt:i4>
      </vt:variant>
      <vt:variant>
        <vt:lpstr>Slide Titles</vt:lpstr>
      </vt:variant>
      <vt:variant>
        <vt:i4>45</vt:i4>
      </vt:variant>
    </vt:vector>
  </HeadingPairs>
  <TitlesOfParts>
    <vt:vector size="55" baseType="lpstr">
      <vt:lpstr>Civic</vt:lpstr>
      <vt:lpstr>1_Median</vt:lpstr>
      <vt:lpstr>OCLC-Research-Template</vt:lpstr>
      <vt:lpstr>Office Theme</vt:lpstr>
      <vt:lpstr>2_Median</vt:lpstr>
      <vt:lpstr>default</vt:lpstr>
      <vt:lpstr>Median</vt:lpstr>
      <vt:lpstr>General OSUL PowerPoint CAROL</vt:lpstr>
      <vt:lpstr>Grid</vt:lpstr>
      <vt:lpstr>5_Median</vt:lpstr>
      <vt:lpstr>What Comes Next?</vt:lpstr>
      <vt:lpstr>To Secure Special and Distinctive Collections</vt:lpstr>
      <vt:lpstr>To Deduplicate Low Use Content and Redirect Resources</vt:lpstr>
      <vt:lpstr>To Rethink User Services as Expectations and Behaviors Change</vt:lpstr>
      <vt:lpstr>Key Insights</vt:lpstr>
      <vt:lpstr>Slide 6</vt:lpstr>
      <vt:lpstr>OSU: Rare and core</vt:lpstr>
      <vt:lpstr>OSU rare &amp; core: Age</vt:lpstr>
      <vt:lpstr>OSU Core Collections</vt:lpstr>
      <vt:lpstr>Key Insights</vt:lpstr>
      <vt:lpstr>     OSU Centers and Comps</vt:lpstr>
      <vt:lpstr>Slide 12</vt:lpstr>
      <vt:lpstr>Key Insights</vt:lpstr>
      <vt:lpstr>CIC</vt:lpstr>
      <vt:lpstr>Key Insights</vt:lpstr>
      <vt:lpstr>Slide 16</vt:lpstr>
      <vt:lpstr>Slide 17</vt:lpstr>
      <vt:lpstr>And many other potential partners</vt:lpstr>
      <vt:lpstr>Key Insights</vt:lpstr>
      <vt:lpstr>Slide 20</vt:lpstr>
      <vt:lpstr>OhioLINK’s Readiness</vt:lpstr>
      <vt:lpstr>Key Insights</vt:lpstr>
      <vt:lpstr>Format preferences</vt:lpstr>
      <vt:lpstr>Preferences for format based on particular activity at hand</vt:lpstr>
      <vt:lpstr>Slide 25</vt:lpstr>
      <vt:lpstr>Personal Options</vt:lpstr>
      <vt:lpstr>Slide 27</vt:lpstr>
      <vt:lpstr>Slide 28</vt:lpstr>
      <vt:lpstr>HathiTrust Print Monographs Archive Planning Task Force</vt:lpstr>
      <vt:lpstr>Terms of Ballot Initiative</vt:lpstr>
      <vt:lpstr>Terms of Ballot Initiative</vt:lpstr>
      <vt:lpstr>Task Force Charge</vt:lpstr>
      <vt:lpstr>Issues to be Addressed</vt:lpstr>
      <vt:lpstr>CIC Status</vt:lpstr>
      <vt:lpstr>Slide 35</vt:lpstr>
      <vt:lpstr>Slide 36</vt:lpstr>
      <vt:lpstr>Rick Lugg SCS</vt:lpstr>
      <vt:lpstr>Rick Lugg SCS</vt:lpstr>
      <vt:lpstr>Rick Lugg SCS</vt:lpstr>
      <vt:lpstr>Western Regional Storage Trust</vt:lpstr>
      <vt:lpstr>Slide 41</vt:lpstr>
      <vt:lpstr>Slide 42</vt:lpstr>
      <vt:lpstr>Slide 43</vt:lpstr>
      <vt:lpstr>Acknowledgements</vt:lpstr>
      <vt:lpstr>Slide 45</vt:lpstr>
    </vt:vector>
  </TitlesOfParts>
  <Company>The Ohio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Comes Next?  Closing plenaryOclc/cic/osu Regional print symposium</dc:title>
  <dc:creator>Diedrichs, Carol</dc:creator>
  <cp:lastModifiedBy>Windows User</cp:lastModifiedBy>
  <cp:revision>52</cp:revision>
  <dcterms:created xsi:type="dcterms:W3CDTF">2014-03-23T17:02:01Z</dcterms:created>
  <dcterms:modified xsi:type="dcterms:W3CDTF">2014-04-02T14:40:09Z</dcterms:modified>
</cp:coreProperties>
</file>