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2"/>
  </p:notesMasterIdLst>
  <p:handoutMasterIdLst>
    <p:handoutMasterId r:id="rId43"/>
  </p:handoutMasterIdLst>
  <p:sldIdLst>
    <p:sldId id="261" r:id="rId2"/>
    <p:sldId id="260" r:id="rId3"/>
    <p:sldId id="326" r:id="rId4"/>
    <p:sldId id="329" r:id="rId5"/>
    <p:sldId id="327" r:id="rId6"/>
    <p:sldId id="281" r:id="rId7"/>
    <p:sldId id="301" r:id="rId8"/>
    <p:sldId id="302" r:id="rId9"/>
    <p:sldId id="328" r:id="rId10"/>
    <p:sldId id="291" r:id="rId11"/>
    <p:sldId id="304" r:id="rId12"/>
    <p:sldId id="308" r:id="rId13"/>
    <p:sldId id="307" r:id="rId14"/>
    <p:sldId id="278" r:id="rId15"/>
    <p:sldId id="309" r:id="rId16"/>
    <p:sldId id="330" r:id="rId17"/>
    <p:sldId id="305" r:id="rId18"/>
    <p:sldId id="275" r:id="rId19"/>
    <p:sldId id="314" r:id="rId20"/>
    <p:sldId id="264" r:id="rId21"/>
    <p:sldId id="282" r:id="rId22"/>
    <p:sldId id="285" r:id="rId23"/>
    <p:sldId id="320" r:id="rId24"/>
    <p:sldId id="300" r:id="rId25"/>
    <p:sldId id="323" r:id="rId26"/>
    <p:sldId id="324" r:id="rId27"/>
    <p:sldId id="267" r:id="rId28"/>
    <p:sldId id="268" r:id="rId29"/>
    <p:sldId id="265" r:id="rId30"/>
    <p:sldId id="269" r:id="rId31"/>
    <p:sldId id="317" r:id="rId32"/>
    <p:sldId id="284" r:id="rId33"/>
    <p:sldId id="292" r:id="rId34"/>
    <p:sldId id="318" r:id="rId35"/>
    <p:sldId id="295" r:id="rId36"/>
    <p:sldId id="332" r:id="rId37"/>
    <p:sldId id="270" r:id="rId38"/>
    <p:sldId id="294" r:id="rId39"/>
    <p:sldId id="322" r:id="rId40"/>
    <p:sldId id="257" r:id="rId41"/>
  </p:sldIdLst>
  <p:sldSz cx="9144000" cy="6858000" type="screen4x3"/>
  <p:notesSz cx="6858000" cy="9296400"/>
  <p:embeddedFontLst>
    <p:embeddedFont>
      <p:font typeface="Open Sans" charset="0"/>
      <p:regular r:id="rId44"/>
      <p:bold r:id="rId45"/>
      <p:italic r:id="rId46"/>
      <p:boldItalic r:id="rId47"/>
    </p:embeddedFont>
    <p:embeddedFont>
      <p:font typeface="Open Sans Semibold" charset="0"/>
      <p:bold r:id="rId48"/>
      <p:boldItalic r:id="rId49"/>
    </p:embeddedFont>
    <p:embeddedFont>
      <p:font typeface="Georgia" pitchFamily="18" charset="0"/>
      <p:regular r:id="rId50"/>
      <p:bold r:id="rId51"/>
      <p:italic r:id="rId52"/>
      <p:boldItalic r:id="rId53"/>
    </p:embeddedFont>
    <p:embeddedFont>
      <p:font typeface="Calibri"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Vas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04040"/>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4368" autoAdjust="0"/>
  </p:normalViewPr>
  <p:slideViewPr>
    <p:cSldViewPr>
      <p:cViewPr>
        <p:scale>
          <a:sx n="84" d="100"/>
          <a:sy n="84" d="100"/>
        </p:scale>
        <p:origin x="-1446" y="-78"/>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3276" y="-11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ode\Dropbox\V&amp;R_Project\Analysis\Nodes%20by%20Educational%20Stage%20Run%20Jan%202014%20Re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vassc\Dropbox\V&amp;R_Project\Analysis\Nodes%20by%20Educational%20Stage%20Run%20Jan%202014%20Rev.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ode\Dropbox\V&amp;R_Project\Analysis\Nodes%20by%20Educational%20Stage%20Run%20Jan%202014%20Rev.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ode\Dropbox\V&amp;R_Project\Analysis\Nodes%20by%20Educational%20Stage%20Run%20Jan%202014%20Rev.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ode\Dropbox\V&amp;R_Project\Analysis\Nodes%20by%20Educational%20Stage%20Run%20Jan%202014%20Rev.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vassc\Desktop\Nodes%20compared%20by%20number%20of%20coding%20referenc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vassc\Desktop\Nodes%20compared%20by%20number%20of%20coding%20referen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8.0111749371027205E-2"/>
          <c:y val="3.8666666666666676E-2"/>
          <c:w val="0.69786677532919938"/>
          <c:h val="0.79393759113444151"/>
        </c:manualLayout>
      </c:layout>
      <c:lineChart>
        <c:grouping val="standard"/>
        <c:ser>
          <c:idx val="0"/>
          <c:order val="0"/>
          <c:tx>
            <c:strRef>
              <c:f>'Sources by Edu Stages'!$B$623</c:f>
              <c:strCache>
                <c:ptCount val="1"/>
                <c:pt idx="0">
                  <c:v>Databases</c:v>
                </c:pt>
              </c:strCache>
            </c:strRef>
          </c:tx>
          <c:dLbls>
            <c:dLbl>
              <c:idx val="0"/>
              <c:layout>
                <c:manualLayout>
                  <c:x val="-7.9467262538129094E-3"/>
                  <c:y val="2.3677248677248835E-2"/>
                </c:manualLayout>
              </c:layout>
              <c:tx>
                <c:rich>
                  <a:bodyPr/>
                  <a:lstStyle/>
                  <a:p>
                    <a:r>
                      <a:rPr lang="en-US"/>
                      <a:t>19%, 8</a:t>
                    </a:r>
                  </a:p>
                </c:rich>
              </c:tx>
              <c:dLblPos val="r"/>
              <c:showVal val="1"/>
            </c:dLbl>
            <c:dLbl>
              <c:idx val="1"/>
              <c:tx>
                <c:rich>
                  <a:bodyPr/>
                  <a:lstStyle/>
                  <a:p>
                    <a:r>
                      <a:rPr lang="en-US"/>
                      <a:t>50%, 5</a:t>
                    </a:r>
                  </a:p>
                </c:rich>
              </c:tx>
              <c:dLblPos val="t"/>
              <c:showVal val="1"/>
            </c:dLbl>
            <c:dLbl>
              <c:idx val="2"/>
              <c:tx>
                <c:rich>
                  <a:bodyPr/>
                  <a:lstStyle/>
                  <a:p>
                    <a:r>
                      <a:rPr lang="en-US"/>
                      <a:t>80%, 8</a:t>
                    </a:r>
                  </a:p>
                </c:rich>
              </c:tx>
              <c:dLblPos val="t"/>
              <c:showVal val="1"/>
            </c:dLbl>
            <c:dLbl>
              <c:idx val="3"/>
              <c:tx>
                <c:rich>
                  <a:bodyPr/>
                  <a:lstStyle/>
                  <a:p>
                    <a:r>
                      <a:rPr lang="en-US"/>
                      <a:t>80%, 8</a:t>
                    </a:r>
                  </a:p>
                </c:rich>
              </c:tx>
              <c:dLblPos val="t"/>
              <c:showVal val="1"/>
            </c:dLbl>
            <c:dLblPos val="t"/>
            <c:showVal val="1"/>
          </c:dLbls>
          <c:cat>
            <c:strRef>
              <c:f>'Sources by Edu Stages'!$C$622:$F$622</c:f>
              <c:strCache>
                <c:ptCount val="4"/>
                <c:pt idx="0">
                  <c:v>Emerging 
(n=43)</c:v>
                </c:pt>
                <c:pt idx="1">
                  <c:v>Establishing 
(n=10)</c:v>
                </c:pt>
                <c:pt idx="2">
                  <c:v>Embedding 
(n=10)</c:v>
                </c:pt>
                <c:pt idx="3">
                  <c:v>Experiencing 
(n=10)</c:v>
                </c:pt>
              </c:strCache>
            </c:strRef>
          </c:cat>
          <c:val>
            <c:numRef>
              <c:f>'Sources by Edu Stages'!$C$623:$F$623</c:f>
              <c:numCache>
                <c:formatCode>0%</c:formatCode>
                <c:ptCount val="4"/>
                <c:pt idx="0">
                  <c:v>0.18604651162790753</c:v>
                </c:pt>
                <c:pt idx="1">
                  <c:v>0.5</c:v>
                </c:pt>
                <c:pt idx="2">
                  <c:v>0.8</c:v>
                </c:pt>
                <c:pt idx="3">
                  <c:v>0.8</c:v>
                </c:pt>
              </c:numCache>
            </c:numRef>
          </c:val>
        </c:ser>
        <c:ser>
          <c:idx val="1"/>
          <c:order val="1"/>
          <c:tx>
            <c:strRef>
              <c:f>'Sources by Edu Stages'!$B$624</c:f>
              <c:strCache>
                <c:ptCount val="1"/>
                <c:pt idx="0">
                  <c:v>University databases</c:v>
                </c:pt>
              </c:strCache>
            </c:strRef>
          </c:tx>
          <c:dLbls>
            <c:dLbl>
              <c:idx val="0"/>
              <c:layout>
                <c:manualLayout>
                  <c:x val="-8.7364923979097744E-2"/>
                  <c:y val="-3.9814814814814935E-2"/>
                </c:manualLayout>
              </c:layout>
              <c:tx>
                <c:rich>
                  <a:bodyPr/>
                  <a:lstStyle/>
                  <a:p>
                    <a:r>
                      <a:rPr lang="en-US"/>
                      <a:t>33%, 14</a:t>
                    </a:r>
                  </a:p>
                </c:rich>
              </c:tx>
              <c:dLblPos val="r"/>
              <c:showVal val="1"/>
            </c:dLbl>
            <c:dLbl>
              <c:idx val="1"/>
              <c:tx>
                <c:rich>
                  <a:bodyPr/>
                  <a:lstStyle/>
                  <a:p>
                    <a:r>
                      <a:rPr lang="en-US"/>
                      <a:t>30%, 3</a:t>
                    </a:r>
                  </a:p>
                </c:rich>
              </c:tx>
              <c:dLblPos val="t"/>
              <c:showVal val="1"/>
            </c:dLbl>
            <c:dLbl>
              <c:idx val="2"/>
              <c:tx>
                <c:rich>
                  <a:bodyPr/>
                  <a:lstStyle/>
                  <a:p>
                    <a:r>
                      <a:rPr lang="en-US"/>
                      <a:t>70%, 7</a:t>
                    </a:r>
                  </a:p>
                </c:rich>
              </c:tx>
              <c:dLblPos val="t"/>
              <c:showVal val="1"/>
            </c:dLbl>
            <c:dLbl>
              <c:idx val="3"/>
              <c:layout>
                <c:manualLayout>
                  <c:x val="-4.3921874630536181E-4"/>
                  <c:y val="-4.7751322751322822E-2"/>
                </c:manualLayout>
              </c:layout>
              <c:tx>
                <c:rich>
                  <a:bodyPr/>
                  <a:lstStyle/>
                  <a:p>
                    <a:r>
                      <a:rPr lang="en-US"/>
                      <a:t>40%, 4</a:t>
                    </a:r>
                  </a:p>
                </c:rich>
              </c:tx>
              <c:dLblPos val="r"/>
              <c:showVal val="1"/>
            </c:dLbl>
            <c:dLblPos val="t"/>
            <c:showVal val="1"/>
          </c:dLbls>
          <c:cat>
            <c:strRef>
              <c:f>'Sources by Edu Stages'!$C$622:$F$622</c:f>
              <c:strCache>
                <c:ptCount val="4"/>
                <c:pt idx="0">
                  <c:v>Emerging 
(n=43)</c:v>
                </c:pt>
                <c:pt idx="1">
                  <c:v>Establishing 
(n=10)</c:v>
                </c:pt>
                <c:pt idx="2">
                  <c:v>Embedding 
(n=10)</c:v>
                </c:pt>
                <c:pt idx="3">
                  <c:v>Experiencing 
(n=10)</c:v>
                </c:pt>
              </c:strCache>
            </c:strRef>
          </c:cat>
          <c:val>
            <c:numRef>
              <c:f>'Sources by Edu Stages'!$C$624:$F$624</c:f>
              <c:numCache>
                <c:formatCode>0%</c:formatCode>
                <c:ptCount val="4"/>
                <c:pt idx="0">
                  <c:v>0.3300000000000014</c:v>
                </c:pt>
                <c:pt idx="1">
                  <c:v>0.30000000000000032</c:v>
                </c:pt>
                <c:pt idx="2">
                  <c:v>0.70000000000000062</c:v>
                </c:pt>
                <c:pt idx="3">
                  <c:v>0.4</c:v>
                </c:pt>
              </c:numCache>
            </c:numRef>
          </c:val>
        </c:ser>
        <c:ser>
          <c:idx val="2"/>
          <c:order val="2"/>
          <c:tx>
            <c:strRef>
              <c:f>'Sources by Edu Stages'!$B$625</c:f>
              <c:strCache>
                <c:ptCount val="1"/>
                <c:pt idx="0">
                  <c:v>University websites</c:v>
                </c:pt>
              </c:strCache>
            </c:strRef>
          </c:tx>
          <c:dLbls>
            <c:dLbl>
              <c:idx val="0"/>
              <c:layout>
                <c:manualLayout>
                  <c:x val="-8.7365042207562069E-2"/>
                  <c:y val="3.6904761904761912E-2"/>
                </c:manualLayout>
              </c:layout>
              <c:tx>
                <c:rich>
                  <a:bodyPr/>
                  <a:lstStyle/>
                  <a:p>
                    <a:r>
                      <a:rPr lang="en-US"/>
                      <a:t>28%, 12</a:t>
                    </a:r>
                  </a:p>
                </c:rich>
              </c:tx>
              <c:dLblPos val="r"/>
              <c:showVal val="1"/>
            </c:dLbl>
            <c:dLbl>
              <c:idx val="1"/>
              <c:tx>
                <c:rich>
                  <a:bodyPr/>
                  <a:lstStyle/>
                  <a:p>
                    <a:r>
                      <a:rPr lang="en-US"/>
                      <a:t>40%, 4</a:t>
                    </a:r>
                  </a:p>
                </c:rich>
              </c:tx>
              <c:dLblPos val="t"/>
              <c:showVal val="1"/>
            </c:dLbl>
            <c:dLbl>
              <c:idx val="2"/>
              <c:tx>
                <c:rich>
                  <a:bodyPr/>
                  <a:lstStyle/>
                  <a:p>
                    <a:r>
                      <a:rPr lang="en-US"/>
                      <a:t>50%, 5</a:t>
                    </a:r>
                  </a:p>
                </c:rich>
              </c:tx>
              <c:dLblPos val="t"/>
              <c:showVal val="1"/>
            </c:dLbl>
            <c:dLbl>
              <c:idx val="3"/>
              <c:layout>
                <c:manualLayout>
                  <c:x val="-2.7466245773332461E-2"/>
                  <c:y val="3.9550264550264613E-2"/>
                </c:manualLayout>
              </c:layout>
              <c:tx>
                <c:rich>
                  <a:bodyPr/>
                  <a:lstStyle/>
                  <a:p>
                    <a:r>
                      <a:rPr lang="en-US"/>
                      <a:t>30%, 3</a:t>
                    </a:r>
                  </a:p>
                </c:rich>
              </c:tx>
              <c:dLblPos val="r"/>
              <c:showVal val="1"/>
            </c:dLbl>
            <c:dLblPos val="t"/>
            <c:showVal val="1"/>
          </c:dLbls>
          <c:cat>
            <c:strRef>
              <c:f>'Sources by Edu Stages'!$C$622:$F$622</c:f>
              <c:strCache>
                <c:ptCount val="4"/>
                <c:pt idx="0">
                  <c:v>Emerging 
(n=43)</c:v>
                </c:pt>
                <c:pt idx="1">
                  <c:v>Establishing 
(n=10)</c:v>
                </c:pt>
                <c:pt idx="2">
                  <c:v>Embedding 
(n=10)</c:v>
                </c:pt>
                <c:pt idx="3">
                  <c:v>Experiencing 
(n=10)</c:v>
                </c:pt>
              </c:strCache>
            </c:strRef>
          </c:cat>
          <c:val>
            <c:numRef>
              <c:f>'Sources by Edu Stages'!$C$625:$F$625</c:f>
              <c:numCache>
                <c:formatCode>0%</c:formatCode>
                <c:ptCount val="4"/>
                <c:pt idx="0">
                  <c:v>0.28000000000000008</c:v>
                </c:pt>
                <c:pt idx="1">
                  <c:v>0.4</c:v>
                </c:pt>
                <c:pt idx="2">
                  <c:v>0.5</c:v>
                </c:pt>
                <c:pt idx="3">
                  <c:v>0.30000000000000032</c:v>
                </c:pt>
              </c:numCache>
            </c:numRef>
          </c:val>
        </c:ser>
        <c:dLbls>
          <c:showVal val="1"/>
        </c:dLbls>
        <c:marker val="1"/>
        <c:axId val="89571712"/>
        <c:axId val="89573248"/>
      </c:lineChart>
      <c:catAx>
        <c:axId val="89571712"/>
        <c:scaling>
          <c:orientation val="minMax"/>
        </c:scaling>
        <c:axPos val="b"/>
        <c:tickLblPos val="nextTo"/>
        <c:crossAx val="89573248"/>
        <c:crosses val="autoZero"/>
        <c:auto val="1"/>
        <c:lblAlgn val="ctr"/>
        <c:lblOffset val="100"/>
      </c:catAx>
      <c:valAx>
        <c:axId val="89573248"/>
        <c:scaling>
          <c:orientation val="minMax"/>
          <c:min val="0.1"/>
        </c:scaling>
        <c:axPos val="l"/>
        <c:majorGridlines/>
        <c:numFmt formatCode="0%" sourceLinked="1"/>
        <c:tickLblPos val="nextTo"/>
        <c:crossAx val="89571712"/>
        <c:crosses val="autoZero"/>
        <c:crossBetween val="between"/>
      </c:valAx>
    </c:plotArea>
    <c:legend>
      <c:legendPos val="r"/>
      <c:layout>
        <c:manualLayout>
          <c:xMode val="edge"/>
          <c:yMode val="edge"/>
          <c:x val="0.78245205835757015"/>
          <c:y val="0.2217658209390492"/>
          <c:w val="0.20722541439076891"/>
          <c:h val="0.43985441819772697"/>
        </c:manualLayout>
      </c:layout>
    </c:legend>
    <c:plotVisOnly val="1"/>
    <c:dispBlanksAs val="gap"/>
  </c:chart>
  <c:txPr>
    <a:bodyPr/>
    <a:lstStyle/>
    <a:p>
      <a:pPr>
        <a:defRPr sz="1400" b="1">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lineChart>
        <c:grouping val="standard"/>
        <c:ser>
          <c:idx val="0"/>
          <c:order val="0"/>
          <c:tx>
            <c:strRef>
              <c:f>'Place by EDU Stage'!$K$243</c:f>
              <c:strCache>
                <c:ptCount val="1"/>
                <c:pt idx="0">
                  <c:v>FaceBook</c:v>
                </c:pt>
              </c:strCache>
            </c:strRef>
          </c:tx>
          <c:dLbls>
            <c:dLbl>
              <c:idx val="0"/>
              <c:tx>
                <c:rich>
                  <a:bodyPr/>
                  <a:lstStyle/>
                  <a:p>
                    <a:r>
                      <a:rPr lang="en-US"/>
                      <a:t>95%, 41</a:t>
                    </a:r>
                  </a:p>
                </c:rich>
              </c:tx>
              <c:dLblPos val="t"/>
              <c:showVal val="1"/>
            </c:dLbl>
            <c:dLbl>
              <c:idx val="1"/>
              <c:tx>
                <c:rich>
                  <a:bodyPr/>
                  <a:lstStyle/>
                  <a:p>
                    <a:r>
                      <a:rPr lang="en-US"/>
                      <a:t>100%, 10</a:t>
                    </a:r>
                  </a:p>
                </c:rich>
              </c:tx>
              <c:dLblPos val="t"/>
              <c:showVal val="1"/>
            </c:dLbl>
            <c:dLbl>
              <c:idx val="2"/>
              <c:tx>
                <c:rich>
                  <a:bodyPr/>
                  <a:lstStyle/>
                  <a:p>
                    <a:r>
                      <a:rPr lang="en-US"/>
                      <a:t>100%, 10</a:t>
                    </a:r>
                  </a:p>
                </c:rich>
              </c:tx>
              <c:dLblPos val="t"/>
              <c:showVal val="1"/>
            </c:dLbl>
            <c:dLbl>
              <c:idx val="3"/>
              <c:tx>
                <c:rich>
                  <a:bodyPr/>
                  <a:lstStyle/>
                  <a:p>
                    <a:r>
                      <a:rPr lang="en-US"/>
                      <a:t>90%, 9</a:t>
                    </a:r>
                  </a:p>
                </c:rich>
              </c:tx>
              <c:dLblPos val="t"/>
              <c:showVal val="1"/>
            </c:dLbl>
            <c:dLblPos val="t"/>
            <c:showVal val="1"/>
          </c:dLbls>
          <c:cat>
            <c:strRef>
              <c:f>'Place by EDU Stage'!$L$242:$O$242</c:f>
              <c:strCache>
                <c:ptCount val="4"/>
                <c:pt idx="0">
                  <c:v>Emerging 
(n=43)</c:v>
                </c:pt>
                <c:pt idx="1">
                  <c:v>Establishing 
(n=10)</c:v>
                </c:pt>
                <c:pt idx="2">
                  <c:v>Embedding 
(n=10)</c:v>
                </c:pt>
                <c:pt idx="3">
                  <c:v>Experiencing 
(n=10)</c:v>
                </c:pt>
              </c:strCache>
            </c:strRef>
          </c:cat>
          <c:val>
            <c:numRef>
              <c:f>'Place by EDU Stage'!$L$243:$O$243</c:f>
              <c:numCache>
                <c:formatCode>0%</c:formatCode>
                <c:ptCount val="4"/>
                <c:pt idx="0">
                  <c:v>0.95000000000000062</c:v>
                </c:pt>
                <c:pt idx="1">
                  <c:v>1</c:v>
                </c:pt>
                <c:pt idx="2">
                  <c:v>1</c:v>
                </c:pt>
                <c:pt idx="3">
                  <c:v>0.9</c:v>
                </c:pt>
              </c:numCache>
            </c:numRef>
          </c:val>
        </c:ser>
        <c:ser>
          <c:idx val="1"/>
          <c:order val="1"/>
          <c:tx>
            <c:strRef>
              <c:f>'Place by EDU Stage'!$K$244</c:f>
              <c:strCache>
                <c:ptCount val="1"/>
                <c:pt idx="0">
                  <c:v>Twitter</c:v>
                </c:pt>
              </c:strCache>
            </c:strRef>
          </c:tx>
          <c:dLbls>
            <c:dLbl>
              <c:idx val="0"/>
              <c:layout>
                <c:manualLayout>
                  <c:x val="-4.7777770444387593E-2"/>
                  <c:y val="4.3661961070579965E-2"/>
                </c:manualLayout>
              </c:layout>
              <c:tx>
                <c:rich>
                  <a:bodyPr/>
                  <a:lstStyle/>
                  <a:p>
                    <a:r>
                      <a:rPr lang="en-US"/>
                      <a:t>21%, 9</a:t>
                    </a:r>
                  </a:p>
                </c:rich>
              </c:tx>
              <c:dLblPos val="r"/>
              <c:showVal val="1"/>
            </c:dLbl>
            <c:dLbl>
              <c:idx val="1"/>
              <c:tx>
                <c:rich>
                  <a:bodyPr/>
                  <a:lstStyle/>
                  <a:p>
                    <a:r>
                      <a:rPr lang="en-US" dirty="0"/>
                      <a:t>50</a:t>
                    </a:r>
                    <a:r>
                      <a:rPr lang="en-US" dirty="0" smtClean="0"/>
                      <a:t>%, 5</a:t>
                    </a:r>
                    <a:endParaRPr lang="en-US" dirty="0"/>
                  </a:p>
                </c:rich>
              </c:tx>
              <c:dLblPos val="t"/>
              <c:showVal val="1"/>
            </c:dLbl>
            <c:dLbl>
              <c:idx val="2"/>
              <c:tx>
                <c:rich>
                  <a:bodyPr/>
                  <a:lstStyle/>
                  <a:p>
                    <a:r>
                      <a:rPr lang="en-US"/>
                      <a:t>50%, 5</a:t>
                    </a:r>
                  </a:p>
                </c:rich>
              </c:tx>
              <c:dLblPos val="t"/>
              <c:showVal val="1"/>
            </c:dLbl>
            <c:dLbl>
              <c:idx val="3"/>
              <c:tx>
                <c:rich>
                  <a:bodyPr/>
                  <a:lstStyle/>
                  <a:p>
                    <a:r>
                      <a:rPr lang="en-US"/>
                      <a:t>70%, 7</a:t>
                    </a:r>
                  </a:p>
                </c:rich>
              </c:tx>
              <c:dLblPos val="t"/>
              <c:showVal val="1"/>
            </c:dLbl>
            <c:dLblPos val="t"/>
            <c:showVal val="1"/>
          </c:dLbls>
          <c:cat>
            <c:strRef>
              <c:f>'Place by EDU Stage'!$L$242:$O$242</c:f>
              <c:strCache>
                <c:ptCount val="4"/>
                <c:pt idx="0">
                  <c:v>Emerging 
(n=43)</c:v>
                </c:pt>
                <c:pt idx="1">
                  <c:v>Establishing 
(n=10)</c:v>
                </c:pt>
                <c:pt idx="2">
                  <c:v>Embedding 
(n=10)</c:v>
                </c:pt>
                <c:pt idx="3">
                  <c:v>Experiencing 
(n=10)</c:v>
                </c:pt>
              </c:strCache>
            </c:strRef>
          </c:cat>
          <c:val>
            <c:numRef>
              <c:f>'Place by EDU Stage'!$L$244:$O$244</c:f>
              <c:numCache>
                <c:formatCode>0%</c:formatCode>
                <c:ptCount val="4"/>
                <c:pt idx="0">
                  <c:v>0.21000000000000019</c:v>
                </c:pt>
                <c:pt idx="1">
                  <c:v>0.5</c:v>
                </c:pt>
                <c:pt idx="2">
                  <c:v>0.5</c:v>
                </c:pt>
                <c:pt idx="3">
                  <c:v>0.70000000000000062</c:v>
                </c:pt>
              </c:numCache>
            </c:numRef>
          </c:val>
        </c:ser>
        <c:ser>
          <c:idx val="2"/>
          <c:order val="2"/>
          <c:tx>
            <c:strRef>
              <c:f>'Place by EDU Stage'!$K$245</c:f>
              <c:strCache>
                <c:ptCount val="1"/>
                <c:pt idx="0">
                  <c:v>YouTube</c:v>
                </c:pt>
              </c:strCache>
            </c:strRef>
          </c:tx>
          <c:dLbls>
            <c:dLbl>
              <c:idx val="0"/>
              <c:tx>
                <c:rich>
                  <a:bodyPr/>
                  <a:lstStyle/>
                  <a:p>
                    <a:r>
                      <a:rPr lang="en-US"/>
                      <a:t>33%, 14</a:t>
                    </a:r>
                  </a:p>
                </c:rich>
              </c:tx>
              <c:dLblPos val="t"/>
              <c:showVal val="1"/>
            </c:dLbl>
            <c:dLbl>
              <c:idx val="1"/>
              <c:layout>
                <c:manualLayout>
                  <c:x val="-4.1929818125613055E-2"/>
                  <c:y val="7.8090747577847383E-2"/>
                </c:manualLayout>
              </c:layout>
              <c:tx>
                <c:rich>
                  <a:bodyPr/>
                  <a:lstStyle/>
                  <a:p>
                    <a:r>
                      <a:rPr lang="en-US"/>
                      <a:t>50%, 5</a:t>
                    </a:r>
                  </a:p>
                </c:rich>
              </c:tx>
              <c:dLblPos val="r"/>
              <c:showVal val="1"/>
            </c:dLbl>
            <c:dLbl>
              <c:idx val="2"/>
              <c:tx>
                <c:rich>
                  <a:bodyPr/>
                  <a:lstStyle/>
                  <a:p>
                    <a:r>
                      <a:rPr lang="en-US"/>
                      <a:t>30%, 3</a:t>
                    </a:r>
                  </a:p>
                </c:rich>
              </c:tx>
              <c:dLblPos val="t"/>
              <c:showVal val="1"/>
            </c:dLbl>
            <c:dLbl>
              <c:idx val="3"/>
              <c:tx>
                <c:rich>
                  <a:bodyPr/>
                  <a:lstStyle/>
                  <a:p>
                    <a:r>
                      <a:rPr lang="en-US"/>
                      <a:t>40%, 4</a:t>
                    </a:r>
                  </a:p>
                </c:rich>
              </c:tx>
              <c:dLblPos val="t"/>
              <c:showVal val="1"/>
            </c:dLbl>
            <c:dLblPos val="t"/>
            <c:showVal val="1"/>
          </c:dLbls>
          <c:cat>
            <c:strRef>
              <c:f>'Place by EDU Stage'!$L$242:$O$242</c:f>
              <c:strCache>
                <c:ptCount val="4"/>
                <c:pt idx="0">
                  <c:v>Emerging 
(n=43)</c:v>
                </c:pt>
                <c:pt idx="1">
                  <c:v>Establishing 
(n=10)</c:v>
                </c:pt>
                <c:pt idx="2">
                  <c:v>Embedding 
(n=10)</c:v>
                </c:pt>
                <c:pt idx="3">
                  <c:v>Experiencing 
(n=10)</c:v>
                </c:pt>
              </c:strCache>
            </c:strRef>
          </c:cat>
          <c:val>
            <c:numRef>
              <c:f>'Place by EDU Stage'!$L$245:$O$245</c:f>
              <c:numCache>
                <c:formatCode>0%</c:formatCode>
                <c:ptCount val="4"/>
                <c:pt idx="0">
                  <c:v>0.33000000000000052</c:v>
                </c:pt>
                <c:pt idx="1">
                  <c:v>0.5</c:v>
                </c:pt>
                <c:pt idx="2">
                  <c:v>0.30000000000000032</c:v>
                </c:pt>
                <c:pt idx="3">
                  <c:v>0.4</c:v>
                </c:pt>
              </c:numCache>
            </c:numRef>
          </c:val>
        </c:ser>
        <c:ser>
          <c:idx val="3"/>
          <c:order val="3"/>
          <c:tx>
            <c:strRef>
              <c:f>'Place by EDU Stage'!$K$246</c:f>
              <c:strCache>
                <c:ptCount val="1"/>
                <c:pt idx="0">
                  <c:v>Wikipedia</c:v>
                </c:pt>
              </c:strCache>
            </c:strRef>
          </c:tx>
          <c:dLbls>
            <c:dLbl>
              <c:idx val="0"/>
              <c:tx>
                <c:rich>
                  <a:bodyPr/>
                  <a:lstStyle/>
                  <a:p>
                    <a:r>
                      <a:rPr lang="en-US"/>
                      <a:t>81</a:t>
                    </a:r>
                    <a:r>
                      <a:rPr lang="en-US" smtClean="0"/>
                      <a:t>%, 35</a:t>
                    </a:r>
                    <a:endParaRPr lang="en-US"/>
                  </a:p>
                </c:rich>
              </c:tx>
              <c:showVal val="1"/>
            </c:dLbl>
            <c:dLbl>
              <c:idx val="1"/>
              <c:tx>
                <c:rich>
                  <a:bodyPr/>
                  <a:lstStyle/>
                  <a:p>
                    <a:r>
                      <a:rPr lang="en-US"/>
                      <a:t>90</a:t>
                    </a:r>
                    <a:r>
                      <a:rPr lang="en-US" smtClean="0"/>
                      <a:t>%, 9</a:t>
                    </a:r>
                    <a:endParaRPr lang="en-US"/>
                  </a:p>
                </c:rich>
              </c:tx>
              <c:showVal val="1"/>
            </c:dLbl>
            <c:dLbl>
              <c:idx val="2"/>
              <c:tx>
                <c:rich>
                  <a:bodyPr/>
                  <a:lstStyle/>
                  <a:p>
                    <a:r>
                      <a:rPr lang="en-US"/>
                      <a:t>70</a:t>
                    </a:r>
                    <a:r>
                      <a:rPr lang="en-US" smtClean="0"/>
                      <a:t>%, 7</a:t>
                    </a:r>
                    <a:endParaRPr lang="en-US"/>
                  </a:p>
                </c:rich>
              </c:tx>
              <c:showVal val="1"/>
            </c:dLbl>
            <c:dLbl>
              <c:idx val="3"/>
              <c:tx>
                <c:rich>
                  <a:bodyPr/>
                  <a:lstStyle/>
                  <a:p>
                    <a:r>
                      <a:rPr lang="en-US"/>
                      <a:t>50</a:t>
                    </a:r>
                    <a:r>
                      <a:rPr lang="en-US" smtClean="0"/>
                      <a:t>%, 5</a:t>
                    </a:r>
                    <a:endParaRPr lang="en-US"/>
                  </a:p>
                </c:rich>
              </c:tx>
              <c:showVal val="1"/>
            </c:dLbl>
            <c:showVal val="1"/>
          </c:dLbls>
          <c:cat>
            <c:strRef>
              <c:f>'Place by EDU Stage'!$L$242:$O$242</c:f>
              <c:strCache>
                <c:ptCount val="4"/>
                <c:pt idx="0">
                  <c:v>Emerging 
(n=43)</c:v>
                </c:pt>
                <c:pt idx="1">
                  <c:v>Establishing 
(n=10)</c:v>
                </c:pt>
                <c:pt idx="2">
                  <c:v>Embedding 
(n=10)</c:v>
                </c:pt>
                <c:pt idx="3">
                  <c:v>Experiencing 
(n=10)</c:v>
                </c:pt>
              </c:strCache>
            </c:strRef>
          </c:cat>
          <c:val>
            <c:numRef>
              <c:f>'Place by EDU Stage'!$L$246:$O$246</c:f>
              <c:numCache>
                <c:formatCode>0%</c:formatCode>
                <c:ptCount val="4"/>
                <c:pt idx="0">
                  <c:v>0.81</c:v>
                </c:pt>
                <c:pt idx="1">
                  <c:v>0.9</c:v>
                </c:pt>
                <c:pt idx="2">
                  <c:v>0.70000000000000062</c:v>
                </c:pt>
                <c:pt idx="3">
                  <c:v>0.5</c:v>
                </c:pt>
              </c:numCache>
            </c:numRef>
          </c:val>
        </c:ser>
        <c:dLbls>
          <c:showVal val="1"/>
        </c:dLbls>
        <c:marker val="1"/>
        <c:axId val="72086656"/>
        <c:axId val="72088192"/>
      </c:lineChart>
      <c:catAx>
        <c:axId val="72086656"/>
        <c:scaling>
          <c:orientation val="minMax"/>
        </c:scaling>
        <c:axPos val="b"/>
        <c:tickLblPos val="nextTo"/>
        <c:crossAx val="72088192"/>
        <c:crosses val="autoZero"/>
        <c:auto val="1"/>
        <c:lblAlgn val="ctr"/>
        <c:lblOffset val="100"/>
      </c:catAx>
      <c:valAx>
        <c:axId val="72088192"/>
        <c:scaling>
          <c:orientation val="minMax"/>
        </c:scaling>
        <c:axPos val="l"/>
        <c:majorGridlines/>
        <c:numFmt formatCode="0%" sourceLinked="1"/>
        <c:tickLblPos val="nextTo"/>
        <c:crossAx val="72086656"/>
        <c:crosses val="autoZero"/>
        <c:crossBetween val="between"/>
      </c:valAx>
    </c:plotArea>
    <c:legend>
      <c:legendPos val="r"/>
    </c:legend>
    <c:plotVisOnly val="1"/>
  </c:chart>
  <c:txPr>
    <a:bodyPr/>
    <a:lstStyle/>
    <a:p>
      <a:pPr>
        <a:defRPr sz="1400" b="1">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"I most enjoy using"</a:t>
            </a:r>
          </a:p>
        </c:rich>
      </c:tx>
    </c:title>
    <c:plotArea>
      <c:layout/>
      <c:pieChart>
        <c:varyColors val="1"/>
        <c:ser>
          <c:idx val="0"/>
          <c:order val="0"/>
          <c:dLbls>
            <c:dLbl>
              <c:idx val="0"/>
              <c:layout>
                <c:manualLayout>
                  <c:x val="-0.14687751531058549"/>
                  <c:y val="-5.1658646835812333E-3"/>
                </c:manualLayout>
              </c:layout>
              <c:tx>
                <c:rich>
                  <a:bodyPr/>
                  <a:lstStyle/>
                  <a:p>
                    <a:r>
                      <a:rPr lang="en-US"/>
                      <a:t>49%, 60</a:t>
                    </a:r>
                  </a:p>
                </c:rich>
              </c:tx>
              <c:dLblPos val="bestFit"/>
              <c:showVal val="1"/>
            </c:dLbl>
            <c:dLbl>
              <c:idx val="1"/>
              <c:layout>
                <c:manualLayout>
                  <c:x val="6.6009640150121493E-2"/>
                  <c:y val="-0.13695198660512323"/>
                </c:manualLayout>
              </c:layout>
              <c:tx>
                <c:rich>
                  <a:bodyPr/>
                  <a:lstStyle/>
                  <a:p>
                    <a:r>
                      <a:rPr lang="en-US"/>
                      <a:t>12%, 14</a:t>
                    </a:r>
                  </a:p>
                </c:rich>
              </c:tx>
              <c:dLblPos val="bestFit"/>
              <c:showVal val="1"/>
            </c:dLbl>
            <c:dLbl>
              <c:idx val="2"/>
              <c:layout>
                <c:manualLayout>
                  <c:x val="0.14304615048119107"/>
                  <c:y val="-8.7230242053076765E-3"/>
                </c:manualLayout>
              </c:layout>
              <c:tx>
                <c:rich>
                  <a:bodyPr/>
                  <a:lstStyle/>
                  <a:p>
                    <a:r>
                      <a:rPr lang="en-US"/>
                      <a:t>27%, 33</a:t>
                    </a:r>
                  </a:p>
                </c:rich>
              </c:tx>
              <c:dLblPos val="bestFit"/>
              <c:showVal val="1"/>
            </c:dLbl>
            <c:dLbl>
              <c:idx val="3"/>
              <c:layout>
                <c:manualLayout>
                  <c:x val="6.2626421697287882E-2"/>
                  <c:y val="0.1449230825313513"/>
                </c:manualLayout>
              </c:layout>
              <c:tx>
                <c:rich>
                  <a:bodyPr/>
                  <a:lstStyle/>
                  <a:p>
                    <a:r>
                      <a:rPr lang="en-US"/>
                      <a:t>12%, 15</a:t>
                    </a:r>
                  </a:p>
                </c:rich>
              </c:tx>
              <c:dLblPos val="bestFit"/>
              <c:showVal val="1"/>
            </c:dLbl>
            <c:dLblPos val="ctr"/>
            <c:showVal val="1"/>
            <c:showLeaderLines val="1"/>
          </c:dLbls>
          <c:cat>
            <c:strRef>
              <c:f>Sheet1!$B$3:$B$6</c:f>
              <c:strCache>
                <c:ptCount val="4"/>
                <c:pt idx="0">
                  <c:v>FtF</c:v>
                </c:pt>
                <c:pt idx="1">
                  <c:v>Phone</c:v>
                </c:pt>
                <c:pt idx="2">
                  <c:v>Email</c:v>
                </c:pt>
                <c:pt idx="3">
                  <c:v>Text Messaging</c:v>
                </c:pt>
              </c:strCache>
            </c:strRef>
          </c:cat>
          <c:val>
            <c:numRef>
              <c:f>Sheet1!$C$3:$C$6</c:f>
              <c:numCache>
                <c:formatCode>0%</c:formatCode>
                <c:ptCount val="4"/>
                <c:pt idx="0">
                  <c:v>0.49000000000000032</c:v>
                </c:pt>
                <c:pt idx="1">
                  <c:v>0.12000000000000002</c:v>
                </c:pt>
                <c:pt idx="2">
                  <c:v>0.27</c:v>
                </c:pt>
                <c:pt idx="3">
                  <c:v>0.12000000000000002</c:v>
                </c:pt>
              </c:numCache>
            </c:numRef>
          </c:val>
        </c:ser>
        <c:dLbls>
          <c:showVal val="1"/>
        </c:dLbls>
        <c:firstSliceAng val="0"/>
      </c:pieChart>
    </c:plotArea>
    <c:legend>
      <c:legendPos val="r"/>
    </c:legend>
    <c:plotVisOnly val="1"/>
    <c:dispBlanksAs val="zero"/>
  </c:chart>
  <c:txPr>
    <a:bodyPr/>
    <a:lstStyle/>
    <a:p>
      <a:pPr>
        <a:defRPr sz="1400" b="1">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9.4234937147811046E-2"/>
          <c:y val="4.3176178660049441E-2"/>
          <c:w val="0.67782796468623263"/>
          <c:h val="0.82214439612959134"/>
        </c:manualLayout>
      </c:layout>
      <c:lineChart>
        <c:grouping val="standard"/>
        <c:ser>
          <c:idx val="0"/>
          <c:order val="0"/>
          <c:tx>
            <c:strRef>
              <c:f>'Sources by Edu Stages'!$H$616</c:f>
              <c:strCache>
                <c:ptCount val="1"/>
                <c:pt idx="0">
                  <c:v>Librarians</c:v>
                </c:pt>
              </c:strCache>
            </c:strRef>
          </c:tx>
          <c:dLbls>
            <c:dLbl>
              <c:idx val="0"/>
              <c:layout/>
              <c:tx>
                <c:rich>
                  <a:bodyPr/>
                  <a:lstStyle/>
                  <a:p>
                    <a:r>
                      <a:rPr lang="en-US"/>
                      <a:t>12%, 5</a:t>
                    </a:r>
                  </a:p>
                </c:rich>
              </c:tx>
              <c:dLblPos val="t"/>
              <c:showVal val="1"/>
            </c:dLbl>
            <c:dLbl>
              <c:idx val="1"/>
              <c:layout/>
              <c:tx>
                <c:rich>
                  <a:bodyPr/>
                  <a:lstStyle/>
                  <a:p>
                    <a:r>
                      <a:rPr lang="en-US"/>
                      <a:t>0%, 0</a:t>
                    </a:r>
                  </a:p>
                </c:rich>
              </c:tx>
              <c:dLblPos val="t"/>
              <c:showVal val="1"/>
            </c:dLbl>
            <c:dLbl>
              <c:idx val="2"/>
              <c:layout/>
              <c:tx>
                <c:rich>
                  <a:bodyPr/>
                  <a:lstStyle/>
                  <a:p>
                    <a:r>
                      <a:rPr lang="en-US"/>
                      <a:t>10%, 1</a:t>
                    </a:r>
                  </a:p>
                </c:rich>
              </c:tx>
              <c:dLblPos val="t"/>
              <c:showVal val="1"/>
            </c:dLbl>
            <c:dLbl>
              <c:idx val="3"/>
              <c:layout>
                <c:manualLayout>
                  <c:x val="-3.1969441319835042E-3"/>
                  <c:y val="-1.6951327775204569E-2"/>
                </c:manualLayout>
              </c:layout>
              <c:tx>
                <c:rich>
                  <a:bodyPr/>
                  <a:lstStyle/>
                  <a:p>
                    <a:r>
                      <a:rPr lang="en-US"/>
                      <a:t>20%, 2</a:t>
                    </a:r>
                  </a:p>
                </c:rich>
              </c:tx>
              <c:dLblPos val="r"/>
              <c:showVal val="1"/>
            </c:dLbl>
            <c:dLblPos val="t"/>
            <c:showVal val="1"/>
          </c:dLbls>
          <c:cat>
            <c:strRef>
              <c:f>'Sources by Edu Stages'!$I$615:$L$615</c:f>
              <c:strCache>
                <c:ptCount val="4"/>
                <c:pt idx="0">
                  <c:v>Emerging 
(n=43)</c:v>
                </c:pt>
                <c:pt idx="1">
                  <c:v>Establishing 
(n=10)</c:v>
                </c:pt>
                <c:pt idx="2">
                  <c:v>Embedding 
(n=10)</c:v>
                </c:pt>
                <c:pt idx="3">
                  <c:v>Experiencing 
(n=10)</c:v>
                </c:pt>
              </c:strCache>
            </c:strRef>
          </c:cat>
          <c:val>
            <c:numRef>
              <c:f>'Sources by Edu Stages'!$I$616:$L$616</c:f>
              <c:numCache>
                <c:formatCode>0%</c:formatCode>
                <c:ptCount val="4"/>
                <c:pt idx="0">
                  <c:v>0.12000000000000002</c:v>
                </c:pt>
                <c:pt idx="1">
                  <c:v>0</c:v>
                </c:pt>
                <c:pt idx="2">
                  <c:v>0.1</c:v>
                </c:pt>
                <c:pt idx="3">
                  <c:v>0.2</c:v>
                </c:pt>
              </c:numCache>
            </c:numRef>
          </c:val>
        </c:ser>
        <c:ser>
          <c:idx val="1"/>
          <c:order val="1"/>
          <c:tx>
            <c:strRef>
              <c:f>'Sources by Edu Stages'!$H$617</c:f>
              <c:strCache>
                <c:ptCount val="1"/>
                <c:pt idx="0">
                  <c:v>Peers</c:v>
                </c:pt>
              </c:strCache>
            </c:strRef>
          </c:tx>
          <c:dLbls>
            <c:dLbl>
              <c:idx val="0"/>
              <c:layout/>
              <c:tx>
                <c:rich>
                  <a:bodyPr/>
                  <a:lstStyle/>
                  <a:p>
                    <a:r>
                      <a:rPr lang="en-US"/>
                      <a:t>51%, 22</a:t>
                    </a:r>
                  </a:p>
                </c:rich>
              </c:tx>
              <c:dLblPos val="t"/>
              <c:showVal val="1"/>
            </c:dLbl>
            <c:dLbl>
              <c:idx val="1"/>
              <c:layout/>
              <c:tx>
                <c:rich>
                  <a:bodyPr/>
                  <a:lstStyle/>
                  <a:p>
                    <a:r>
                      <a:rPr lang="en-US"/>
                      <a:t>60%, 6</a:t>
                    </a:r>
                  </a:p>
                </c:rich>
              </c:tx>
              <c:dLblPos val="t"/>
              <c:showVal val="1"/>
            </c:dLbl>
            <c:dLbl>
              <c:idx val="2"/>
              <c:layout/>
              <c:tx>
                <c:rich>
                  <a:bodyPr/>
                  <a:lstStyle/>
                  <a:p>
                    <a:r>
                      <a:rPr lang="en-US"/>
                      <a:t>40%, 4</a:t>
                    </a:r>
                  </a:p>
                </c:rich>
              </c:tx>
              <c:dLblPos val="t"/>
              <c:showVal val="1"/>
            </c:dLbl>
            <c:dLbl>
              <c:idx val="3"/>
              <c:layout/>
              <c:tx>
                <c:rich>
                  <a:bodyPr/>
                  <a:lstStyle/>
                  <a:p>
                    <a:r>
                      <a:rPr lang="en-US"/>
                      <a:t>50%, 5</a:t>
                    </a:r>
                  </a:p>
                </c:rich>
              </c:tx>
              <c:dLblPos val="t"/>
              <c:showVal val="1"/>
            </c:dLbl>
            <c:dLblPos val="t"/>
            <c:showVal val="1"/>
          </c:dLbls>
          <c:cat>
            <c:strRef>
              <c:f>'Sources by Edu Stages'!$I$615:$L$615</c:f>
              <c:strCache>
                <c:ptCount val="4"/>
                <c:pt idx="0">
                  <c:v>Emerging 
(n=43)</c:v>
                </c:pt>
                <c:pt idx="1">
                  <c:v>Establishing 
(n=10)</c:v>
                </c:pt>
                <c:pt idx="2">
                  <c:v>Embedding 
(n=10)</c:v>
                </c:pt>
                <c:pt idx="3">
                  <c:v>Experiencing 
(n=10)</c:v>
                </c:pt>
              </c:strCache>
            </c:strRef>
          </c:cat>
          <c:val>
            <c:numRef>
              <c:f>'Sources by Edu Stages'!$I$617:$L$617</c:f>
              <c:numCache>
                <c:formatCode>0%</c:formatCode>
                <c:ptCount val="4"/>
                <c:pt idx="0">
                  <c:v>0.51</c:v>
                </c:pt>
                <c:pt idx="1">
                  <c:v>0.60000000000000064</c:v>
                </c:pt>
                <c:pt idx="2">
                  <c:v>0.4</c:v>
                </c:pt>
                <c:pt idx="3">
                  <c:v>0.5</c:v>
                </c:pt>
              </c:numCache>
            </c:numRef>
          </c:val>
        </c:ser>
        <c:ser>
          <c:idx val="2"/>
          <c:order val="2"/>
          <c:tx>
            <c:strRef>
              <c:f>'Sources by Edu Stages'!$H$618</c:f>
              <c:strCache>
                <c:ptCount val="1"/>
                <c:pt idx="0">
                  <c:v>Teachers, Professors</c:v>
                </c:pt>
              </c:strCache>
            </c:strRef>
          </c:tx>
          <c:dLbls>
            <c:dLbl>
              <c:idx val="0"/>
              <c:layout/>
              <c:tx>
                <c:rich>
                  <a:bodyPr/>
                  <a:lstStyle/>
                  <a:p>
                    <a:r>
                      <a:rPr lang="en-US"/>
                      <a:t>86%, 37</a:t>
                    </a:r>
                  </a:p>
                </c:rich>
              </c:tx>
              <c:dLblPos val="t"/>
              <c:showVal val="1"/>
            </c:dLbl>
            <c:dLbl>
              <c:idx val="1"/>
              <c:layout/>
              <c:tx>
                <c:rich>
                  <a:bodyPr/>
                  <a:lstStyle/>
                  <a:p>
                    <a:r>
                      <a:rPr lang="en-US"/>
                      <a:t>90%, 9</a:t>
                    </a:r>
                  </a:p>
                </c:rich>
              </c:tx>
              <c:dLblPos val="t"/>
              <c:showVal val="1"/>
            </c:dLbl>
            <c:dLbl>
              <c:idx val="2"/>
              <c:layout>
                <c:manualLayout>
                  <c:x val="-1.2340059055118164E-2"/>
                  <c:y val="-2.7083333333333414E-2"/>
                </c:manualLayout>
              </c:layout>
              <c:tx>
                <c:rich>
                  <a:bodyPr/>
                  <a:lstStyle/>
                  <a:p>
                    <a:r>
                      <a:rPr lang="en-US"/>
                      <a:t>60%, 6</a:t>
                    </a:r>
                  </a:p>
                </c:rich>
              </c:tx>
              <c:dLblPos val="r"/>
              <c:showVal val="1"/>
            </c:dLbl>
            <c:dLbl>
              <c:idx val="3"/>
              <c:layout>
                <c:manualLayout>
                  <c:x val="-1.1374789088863933E-2"/>
                  <c:y val="-6.0326926046009151E-2"/>
                </c:manualLayout>
              </c:layout>
              <c:tx>
                <c:rich>
                  <a:bodyPr/>
                  <a:lstStyle/>
                  <a:p>
                    <a:r>
                      <a:rPr lang="en-US"/>
                      <a:t>20%, 2</a:t>
                    </a:r>
                  </a:p>
                </c:rich>
              </c:tx>
              <c:dLblPos val="r"/>
              <c:showVal val="1"/>
            </c:dLbl>
            <c:dLblPos val="t"/>
            <c:showVal val="1"/>
          </c:dLbls>
          <c:cat>
            <c:strRef>
              <c:f>'Sources by Edu Stages'!$I$615:$L$615</c:f>
              <c:strCache>
                <c:ptCount val="4"/>
                <c:pt idx="0">
                  <c:v>Emerging 
(n=43)</c:v>
                </c:pt>
                <c:pt idx="1">
                  <c:v>Establishing 
(n=10)</c:v>
                </c:pt>
                <c:pt idx="2">
                  <c:v>Embedding 
(n=10)</c:v>
                </c:pt>
                <c:pt idx="3">
                  <c:v>Experiencing 
(n=10)</c:v>
                </c:pt>
              </c:strCache>
            </c:strRef>
          </c:cat>
          <c:val>
            <c:numRef>
              <c:f>'Sources by Edu Stages'!$I$618:$L$618</c:f>
              <c:numCache>
                <c:formatCode>0%</c:formatCode>
                <c:ptCount val="4"/>
                <c:pt idx="0">
                  <c:v>0.86000000000000065</c:v>
                </c:pt>
                <c:pt idx="1">
                  <c:v>0.9</c:v>
                </c:pt>
                <c:pt idx="2">
                  <c:v>0.60000000000000064</c:v>
                </c:pt>
                <c:pt idx="3">
                  <c:v>0.2</c:v>
                </c:pt>
              </c:numCache>
            </c:numRef>
          </c:val>
        </c:ser>
        <c:ser>
          <c:idx val="3"/>
          <c:order val="3"/>
          <c:tx>
            <c:strRef>
              <c:f>'Sources by Edu Stages'!$H$619</c:f>
              <c:strCache>
                <c:ptCount val="1"/>
                <c:pt idx="0">
                  <c:v>Experts, Professionals</c:v>
                </c:pt>
              </c:strCache>
            </c:strRef>
          </c:tx>
          <c:dLbls>
            <c:dLbl>
              <c:idx val="0"/>
              <c:layout/>
              <c:tx>
                <c:rich>
                  <a:bodyPr/>
                  <a:lstStyle/>
                  <a:p>
                    <a:r>
                      <a:rPr lang="en-US"/>
                      <a:t>30%, 13</a:t>
                    </a:r>
                  </a:p>
                </c:rich>
              </c:tx>
              <c:dLblPos val="t"/>
              <c:showVal val="1"/>
            </c:dLbl>
            <c:dLbl>
              <c:idx val="1"/>
              <c:layout/>
              <c:tx>
                <c:rich>
                  <a:bodyPr/>
                  <a:lstStyle/>
                  <a:p>
                    <a:r>
                      <a:rPr lang="en-US"/>
                      <a:t>20%, 2</a:t>
                    </a:r>
                  </a:p>
                </c:rich>
              </c:tx>
              <c:dLblPos val="t"/>
              <c:showVal val="1"/>
            </c:dLbl>
            <c:dLbl>
              <c:idx val="2"/>
              <c:layout>
                <c:manualLayout>
                  <c:x val="-5.2522790958022564E-2"/>
                  <c:y val="-3.986765922249793E-2"/>
                </c:manualLayout>
              </c:layout>
              <c:tx>
                <c:rich>
                  <a:bodyPr/>
                  <a:lstStyle/>
                  <a:p>
                    <a:r>
                      <a:rPr lang="en-US"/>
                      <a:t>30%, 3</a:t>
                    </a:r>
                  </a:p>
                </c:rich>
              </c:tx>
              <c:dLblPos val="r"/>
              <c:showVal val="1"/>
            </c:dLbl>
            <c:dLbl>
              <c:idx val="3"/>
              <c:layout>
                <c:manualLayout>
                  <c:x val="-2.0680422759655051E-2"/>
                  <c:y val="4.394588544079036E-2"/>
                </c:manualLayout>
              </c:layout>
              <c:tx>
                <c:rich>
                  <a:bodyPr/>
                  <a:lstStyle/>
                  <a:p>
                    <a:r>
                      <a:rPr lang="en-US"/>
                      <a:t>20%, 2</a:t>
                    </a:r>
                  </a:p>
                </c:rich>
              </c:tx>
              <c:dLblPos val="r"/>
              <c:showVal val="1"/>
            </c:dLbl>
            <c:dLblPos val="t"/>
            <c:showVal val="1"/>
          </c:dLbls>
          <c:cat>
            <c:strRef>
              <c:f>'Sources by Edu Stages'!$I$615:$L$615</c:f>
              <c:strCache>
                <c:ptCount val="4"/>
                <c:pt idx="0">
                  <c:v>Emerging 
(n=43)</c:v>
                </c:pt>
                <c:pt idx="1">
                  <c:v>Establishing 
(n=10)</c:v>
                </c:pt>
                <c:pt idx="2">
                  <c:v>Embedding 
(n=10)</c:v>
                </c:pt>
                <c:pt idx="3">
                  <c:v>Experiencing 
(n=10)</c:v>
                </c:pt>
              </c:strCache>
            </c:strRef>
          </c:cat>
          <c:val>
            <c:numRef>
              <c:f>'Sources by Edu Stages'!$I$619:$L$619</c:f>
              <c:numCache>
                <c:formatCode>0%</c:formatCode>
                <c:ptCount val="4"/>
                <c:pt idx="0">
                  <c:v>0.30000000000000032</c:v>
                </c:pt>
                <c:pt idx="1">
                  <c:v>0.2</c:v>
                </c:pt>
                <c:pt idx="2">
                  <c:v>0.30000000000000032</c:v>
                </c:pt>
                <c:pt idx="3">
                  <c:v>0.2</c:v>
                </c:pt>
              </c:numCache>
            </c:numRef>
          </c:val>
        </c:ser>
        <c:dLbls>
          <c:showVal val="1"/>
        </c:dLbls>
        <c:marker val="1"/>
        <c:axId val="96490624"/>
        <c:axId val="96492160"/>
      </c:lineChart>
      <c:catAx>
        <c:axId val="96490624"/>
        <c:scaling>
          <c:orientation val="minMax"/>
        </c:scaling>
        <c:axPos val="b"/>
        <c:tickLblPos val="nextTo"/>
        <c:crossAx val="96492160"/>
        <c:crosses val="autoZero"/>
        <c:auto val="1"/>
        <c:lblAlgn val="ctr"/>
        <c:lblOffset val="100"/>
      </c:catAx>
      <c:valAx>
        <c:axId val="96492160"/>
        <c:scaling>
          <c:orientation val="minMax"/>
        </c:scaling>
        <c:axPos val="l"/>
        <c:majorGridlines/>
        <c:numFmt formatCode="0%" sourceLinked="1"/>
        <c:tickLblPos val="nextTo"/>
        <c:crossAx val="96490624"/>
        <c:crosses val="autoZero"/>
        <c:crossBetween val="between"/>
      </c:valAx>
    </c:plotArea>
    <c:legend>
      <c:legendPos val="r"/>
      <c:layout>
        <c:manualLayout>
          <c:xMode val="edge"/>
          <c:yMode val="edge"/>
          <c:x val="0.80842650918634995"/>
          <c:y val="0.16281212049986291"/>
          <c:w val="0.17575005965163443"/>
          <c:h val="0.56554007672118101"/>
        </c:manualLayout>
      </c:layout>
    </c:legend>
    <c:plotVisOnly val="1"/>
    <c:dispBlanksAs val="gap"/>
  </c:chart>
  <c:txPr>
    <a:bodyPr/>
    <a:lstStyle/>
    <a:p>
      <a:pPr>
        <a:defRPr sz="1400" b="1">
          <a:latin typeface="Arial" pitchFamily="34" charset="0"/>
          <a:cs typeface="Arial"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9.2116638239211193E-2"/>
          <c:y val="4.2857142857142913E-2"/>
          <c:w val="0.67500761623547567"/>
          <c:h val="0.84326659167604046"/>
        </c:manualLayout>
      </c:layout>
      <c:lineChart>
        <c:grouping val="standard"/>
        <c:ser>
          <c:idx val="0"/>
          <c:order val="0"/>
          <c:tx>
            <c:strRef>
              <c:f>'Sources by Edu Stages'!$H$573</c:f>
              <c:strCache>
                <c:ptCount val="1"/>
                <c:pt idx="0">
                  <c:v>Mother</c:v>
                </c:pt>
              </c:strCache>
            </c:strRef>
          </c:tx>
          <c:dLbls>
            <c:dLbl>
              <c:idx val="0"/>
              <c:layout>
                <c:manualLayout>
                  <c:x val="-7.6181998021760636E-2"/>
                  <c:y val="-4.6141215106732296E-2"/>
                </c:manualLayout>
              </c:layout>
              <c:tx>
                <c:rich>
                  <a:bodyPr/>
                  <a:lstStyle/>
                  <a:p>
                    <a:r>
                      <a:rPr lang="en-US"/>
                      <a:t>58%, 25</a:t>
                    </a:r>
                  </a:p>
                </c:rich>
              </c:tx>
              <c:dLblPos val="r"/>
              <c:showVal val="1"/>
              <c:extLst>
                <c:ext xmlns:c15="http://schemas.microsoft.com/office/drawing/2012/chart" uri="{CE6537A1-D6FC-4f65-9D91-7224C49458BB}">
                  <c15:layout/>
                </c:ext>
              </c:extLst>
            </c:dLbl>
            <c:dLbl>
              <c:idx val="1"/>
              <c:layout/>
              <c:tx>
                <c:rich>
                  <a:bodyPr/>
                  <a:lstStyle/>
                  <a:p>
                    <a:r>
                      <a:rPr lang="en-US"/>
                      <a:t>50%, 5</a:t>
                    </a:r>
                  </a:p>
                </c:rich>
              </c:tx>
              <c:dLblPos val="t"/>
              <c:showVal val="1"/>
              <c:extLst>
                <c:ext xmlns:c15="http://schemas.microsoft.com/office/drawing/2012/chart" uri="{CE6537A1-D6FC-4f65-9D91-7224C49458BB}">
                  <c15:layout/>
                </c:ext>
              </c:extLst>
            </c:dLbl>
            <c:dLbl>
              <c:idx val="2"/>
              <c:layout>
                <c:manualLayout>
                  <c:x val="-4.8486646884273024E-2"/>
                  <c:y val="3.9244663382594441E-2"/>
                </c:manualLayout>
              </c:layout>
              <c:tx>
                <c:rich>
                  <a:bodyPr/>
                  <a:lstStyle/>
                  <a:p>
                    <a:r>
                      <a:rPr lang="en-US"/>
                      <a:t>40%, 4</a:t>
                    </a:r>
                  </a:p>
                </c:rich>
              </c:tx>
              <c:dLblPos val="r"/>
              <c:showVal val="1"/>
              <c:extLst>
                <c:ext xmlns:c15="http://schemas.microsoft.com/office/drawing/2012/chart" uri="{CE6537A1-D6FC-4f65-9D91-7224C49458BB}">
                  <c15:layout/>
                </c:ext>
              </c:extLst>
            </c:dLbl>
            <c:dLbl>
              <c:idx val="3"/>
              <c:layout/>
              <c:tx>
                <c:rich>
                  <a:bodyPr/>
                  <a:lstStyle/>
                  <a:p>
                    <a:r>
                      <a:rPr lang="en-US"/>
                      <a:t>10%, 1</a:t>
                    </a:r>
                  </a:p>
                </c:rich>
              </c:tx>
              <c:dLblPos val="t"/>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'Sources by Edu Stages'!$I$572:$L$572</c:f>
              <c:strCache>
                <c:ptCount val="4"/>
                <c:pt idx="0">
                  <c:v>Emerging 
(n=43)</c:v>
                </c:pt>
                <c:pt idx="1">
                  <c:v>Establishing 
(n=10)</c:v>
                </c:pt>
                <c:pt idx="2">
                  <c:v>Embedding 
(n=10)</c:v>
                </c:pt>
                <c:pt idx="3">
                  <c:v>Experiencing 
(n=10)</c:v>
                </c:pt>
              </c:strCache>
            </c:strRef>
          </c:cat>
          <c:val>
            <c:numRef>
              <c:f>'Sources by Edu Stages'!$I$573:$L$573</c:f>
              <c:numCache>
                <c:formatCode>0%</c:formatCode>
                <c:ptCount val="4"/>
                <c:pt idx="0">
                  <c:v>0.58000000000000007</c:v>
                </c:pt>
                <c:pt idx="1">
                  <c:v>0.5</c:v>
                </c:pt>
                <c:pt idx="2">
                  <c:v>0.4</c:v>
                </c:pt>
                <c:pt idx="3">
                  <c:v>0.1</c:v>
                </c:pt>
              </c:numCache>
            </c:numRef>
          </c:val>
        </c:ser>
        <c:ser>
          <c:idx val="1"/>
          <c:order val="1"/>
          <c:tx>
            <c:strRef>
              <c:f>'Sources by Edu Stages'!$H$574</c:f>
              <c:strCache>
                <c:ptCount val="1"/>
                <c:pt idx="0">
                  <c:v>Father</c:v>
                </c:pt>
              </c:strCache>
            </c:strRef>
          </c:tx>
          <c:dLbls>
            <c:dLbl>
              <c:idx val="0"/>
              <c:layout>
                <c:manualLayout>
                  <c:x val="-8.8069108548931366E-2"/>
                  <c:y val="4.0640419947506584E-2"/>
                </c:manualLayout>
              </c:layout>
              <c:tx>
                <c:rich>
                  <a:bodyPr/>
                  <a:lstStyle/>
                  <a:p>
                    <a:r>
                      <a:rPr lang="en-US"/>
                      <a:t>49%, 21</a:t>
                    </a:r>
                  </a:p>
                </c:rich>
              </c:tx>
              <c:dLblPos val="r"/>
              <c:showVal val="1"/>
              <c:extLst>
                <c:ext xmlns:c15="http://schemas.microsoft.com/office/drawing/2012/chart" uri="{CE6537A1-D6FC-4f65-9D91-7224C49458BB}">
                  <c15:layout/>
                </c:ext>
              </c:extLst>
            </c:dLbl>
            <c:dLbl>
              <c:idx val="1"/>
              <c:layout>
                <c:manualLayout>
                  <c:x val="-4.2552084550262104E-2"/>
                  <c:y val="0.11149399428519711"/>
                </c:manualLayout>
              </c:layout>
              <c:tx>
                <c:rich>
                  <a:bodyPr/>
                  <a:lstStyle/>
                  <a:p>
                    <a:r>
                      <a:rPr lang="en-US"/>
                      <a:t>50%, 5</a:t>
                    </a:r>
                  </a:p>
                </c:rich>
              </c:tx>
              <c:dLblPos val="r"/>
              <c:showVal val="1"/>
              <c:extLst>
                <c:ext xmlns:c15="http://schemas.microsoft.com/office/drawing/2012/chart" uri="{CE6537A1-D6FC-4f65-9D91-7224C49458BB}">
                  <c15:layout/>
                </c:ext>
              </c:extLst>
            </c:dLbl>
            <c:dLbl>
              <c:idx val="2"/>
              <c:layout>
                <c:manualLayout>
                  <c:x val="-1.6291830708661421E-2"/>
                  <c:y val="-4.679808773903283E-2"/>
                </c:manualLayout>
              </c:layout>
              <c:tx>
                <c:rich>
                  <a:bodyPr/>
                  <a:lstStyle/>
                  <a:p>
                    <a:r>
                      <a:rPr lang="en-US"/>
                      <a:t>40%, 4</a:t>
                    </a:r>
                  </a:p>
                </c:rich>
              </c:tx>
              <c:dLblPos val="r"/>
              <c:showVal val="1"/>
              <c:extLst>
                <c:ext xmlns:c15="http://schemas.microsoft.com/office/drawing/2012/chart" uri="{CE6537A1-D6FC-4f65-9D91-7224C49458BB}">
                  <c15:layout/>
                </c:ext>
              </c:extLst>
            </c:dLbl>
            <c:dLbl>
              <c:idx val="3"/>
              <c:layout>
                <c:manualLayout>
                  <c:x val="-4.8486646884273024E-2"/>
                  <c:y val="3.2676518883415648E-2"/>
                </c:manualLayout>
              </c:layout>
              <c:tx>
                <c:rich>
                  <a:bodyPr/>
                  <a:lstStyle/>
                  <a:p>
                    <a:r>
                      <a:rPr lang="en-US"/>
                      <a:t>10%, 1</a:t>
                    </a:r>
                  </a:p>
                </c:rich>
              </c:tx>
              <c:dLblPos val="r"/>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'Sources by Edu Stages'!$I$572:$L$572</c:f>
              <c:strCache>
                <c:ptCount val="4"/>
                <c:pt idx="0">
                  <c:v>Emerging 
(n=43)</c:v>
                </c:pt>
                <c:pt idx="1">
                  <c:v>Establishing 
(n=10)</c:v>
                </c:pt>
                <c:pt idx="2">
                  <c:v>Embedding 
(n=10)</c:v>
                </c:pt>
                <c:pt idx="3">
                  <c:v>Experiencing 
(n=10)</c:v>
                </c:pt>
              </c:strCache>
            </c:strRef>
          </c:cat>
          <c:val>
            <c:numRef>
              <c:f>'Sources by Edu Stages'!$I$574:$L$574</c:f>
              <c:numCache>
                <c:formatCode>0%</c:formatCode>
                <c:ptCount val="4"/>
                <c:pt idx="0">
                  <c:v>0.49000000000000032</c:v>
                </c:pt>
                <c:pt idx="1">
                  <c:v>0.5</c:v>
                </c:pt>
                <c:pt idx="2">
                  <c:v>0.4</c:v>
                </c:pt>
                <c:pt idx="3">
                  <c:v>0.1</c:v>
                </c:pt>
              </c:numCache>
            </c:numRef>
          </c:val>
        </c:ser>
        <c:ser>
          <c:idx val="2"/>
          <c:order val="2"/>
          <c:tx>
            <c:strRef>
              <c:f>'Sources by Edu Stages'!$H$575</c:f>
              <c:strCache>
                <c:ptCount val="1"/>
                <c:pt idx="0">
                  <c:v>Extended Family</c:v>
                </c:pt>
              </c:strCache>
            </c:strRef>
          </c:tx>
          <c:dLbls>
            <c:dLbl>
              <c:idx val="0"/>
              <c:layout>
                <c:manualLayout>
                  <c:x val="-9.747012092238469E-2"/>
                  <c:y val="-2.2249531308586382E-2"/>
                </c:manualLayout>
              </c:layout>
              <c:tx>
                <c:rich>
                  <a:bodyPr/>
                  <a:lstStyle/>
                  <a:p>
                    <a:r>
                      <a:rPr lang="en-US"/>
                      <a:t>53%, 23</a:t>
                    </a:r>
                  </a:p>
                </c:rich>
              </c:tx>
              <c:dLblPos val="r"/>
              <c:showVal val="1"/>
              <c:extLst>
                <c:ext xmlns:c15="http://schemas.microsoft.com/office/drawing/2012/chart" uri="{CE6537A1-D6FC-4f65-9D91-7224C49458BB}">
                  <c15:layout/>
                </c:ext>
              </c:extLst>
            </c:dLbl>
            <c:dLbl>
              <c:idx val="1"/>
              <c:layout>
                <c:manualLayout>
                  <c:x val="-4.6508563284188877E-2"/>
                  <c:y val="4.5812549293407313E-2"/>
                </c:manualLayout>
              </c:layout>
              <c:tx>
                <c:rich>
                  <a:bodyPr/>
                  <a:lstStyle/>
                  <a:p>
                    <a:r>
                      <a:rPr lang="en-US"/>
                      <a:t>50%, 5</a:t>
                    </a:r>
                  </a:p>
                </c:rich>
              </c:tx>
              <c:dLblPos val="r"/>
              <c:showVal val="1"/>
              <c:extLst>
                <c:ext xmlns:c15="http://schemas.microsoft.com/office/drawing/2012/chart" uri="{CE6537A1-D6FC-4f65-9D91-7224C49458BB}">
                  <c15:layout/>
                </c:ext>
              </c:extLst>
            </c:dLbl>
            <c:dLbl>
              <c:idx val="2"/>
              <c:layout>
                <c:manualLayout>
                  <c:x val="-4.8486646884273024E-2"/>
                  <c:y val="7.2085385878489325E-2"/>
                </c:manualLayout>
              </c:layout>
              <c:tx>
                <c:rich>
                  <a:bodyPr/>
                  <a:lstStyle/>
                  <a:p>
                    <a:r>
                      <a:rPr lang="en-US"/>
                      <a:t>30%, 3</a:t>
                    </a:r>
                  </a:p>
                </c:rich>
              </c:tx>
              <c:dLblPos val="r"/>
              <c:showVal val="1"/>
              <c:extLst>
                <c:ext xmlns:c15="http://schemas.microsoft.com/office/drawing/2012/chart" uri="{CE6537A1-D6FC-4f65-9D91-7224C49458BB}">
                  <c15:layout/>
                </c:ext>
              </c:extLst>
            </c:dLbl>
            <c:dLbl>
              <c:idx val="3"/>
              <c:layout/>
              <c:tx>
                <c:rich>
                  <a:bodyPr/>
                  <a:lstStyle/>
                  <a:p>
                    <a:r>
                      <a:rPr lang="en-US"/>
                      <a:t>20%, 2</a:t>
                    </a:r>
                  </a:p>
                </c:rich>
              </c:tx>
              <c:dLblPos val="t"/>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'Sources by Edu Stages'!$I$572:$L$572</c:f>
              <c:strCache>
                <c:ptCount val="4"/>
                <c:pt idx="0">
                  <c:v>Emerging 
(n=43)</c:v>
                </c:pt>
                <c:pt idx="1">
                  <c:v>Establishing 
(n=10)</c:v>
                </c:pt>
                <c:pt idx="2">
                  <c:v>Embedding 
(n=10)</c:v>
                </c:pt>
                <c:pt idx="3">
                  <c:v>Experiencing 
(n=10)</c:v>
                </c:pt>
              </c:strCache>
            </c:strRef>
          </c:cat>
          <c:val>
            <c:numRef>
              <c:f>'Sources by Edu Stages'!$I$575:$L$575</c:f>
              <c:numCache>
                <c:formatCode>0%</c:formatCode>
                <c:ptCount val="4"/>
                <c:pt idx="0">
                  <c:v>0.53</c:v>
                </c:pt>
                <c:pt idx="1">
                  <c:v>0.5</c:v>
                </c:pt>
                <c:pt idx="2">
                  <c:v>0.30000000000000032</c:v>
                </c:pt>
                <c:pt idx="3">
                  <c:v>0.2</c:v>
                </c:pt>
              </c:numCache>
            </c:numRef>
          </c:val>
        </c:ser>
        <c:ser>
          <c:idx val="3"/>
          <c:order val="3"/>
          <c:tx>
            <c:strRef>
              <c:f>'Sources by Edu Stages'!$H$576</c:f>
              <c:strCache>
                <c:ptCount val="1"/>
                <c:pt idx="0">
                  <c:v>Friends, Colleagues</c:v>
                </c:pt>
              </c:strCache>
            </c:strRef>
          </c:tx>
          <c:dLbls>
            <c:dLbl>
              <c:idx val="0"/>
              <c:layout/>
              <c:tx>
                <c:rich>
                  <a:bodyPr/>
                  <a:lstStyle/>
                  <a:p>
                    <a:r>
                      <a:rPr lang="en-US"/>
                      <a:t>77%, 33</a:t>
                    </a:r>
                  </a:p>
                </c:rich>
              </c:tx>
              <c:dLblPos val="t"/>
              <c:showVal val="1"/>
              <c:extLst>
                <c:ext xmlns:c15="http://schemas.microsoft.com/office/drawing/2012/chart" uri="{CE6537A1-D6FC-4f65-9D91-7224C49458BB}">
                  <c15:layout/>
                </c:ext>
              </c:extLst>
            </c:dLbl>
            <c:dLbl>
              <c:idx val="1"/>
              <c:layout/>
              <c:tx>
                <c:rich>
                  <a:bodyPr/>
                  <a:lstStyle/>
                  <a:p>
                    <a:r>
                      <a:rPr lang="en-US"/>
                      <a:t>70%, 7</a:t>
                    </a:r>
                  </a:p>
                </c:rich>
              </c:tx>
              <c:dLblPos val="t"/>
              <c:showVal val="1"/>
              <c:extLst>
                <c:ext xmlns:c15="http://schemas.microsoft.com/office/drawing/2012/chart" uri="{CE6537A1-D6FC-4f65-9D91-7224C49458BB}">
                  <c15:layout/>
                </c:ext>
              </c:extLst>
            </c:dLbl>
            <c:dLbl>
              <c:idx val="2"/>
              <c:layout>
                <c:manualLayout>
                  <c:x val="-3.4603721409823901E-2"/>
                  <c:y val="-9.0147919010123687E-2"/>
                </c:manualLayout>
              </c:layout>
              <c:tx>
                <c:rich>
                  <a:bodyPr/>
                  <a:lstStyle/>
                  <a:p>
                    <a:r>
                      <a:rPr lang="en-US"/>
                      <a:t>40%, 4</a:t>
                    </a:r>
                  </a:p>
                </c:rich>
              </c:tx>
              <c:dLblPos val="r"/>
              <c:showVal val="1"/>
              <c:extLst>
                <c:ext xmlns:c15="http://schemas.microsoft.com/office/drawing/2012/chart" uri="{CE6537A1-D6FC-4f65-9D91-7224C49458BB}">
                  <c15:layout/>
                </c:ext>
              </c:extLst>
            </c:dLbl>
            <c:dLbl>
              <c:idx val="3"/>
              <c:layout/>
              <c:tx>
                <c:rich>
                  <a:bodyPr/>
                  <a:lstStyle/>
                  <a:p>
                    <a:r>
                      <a:rPr lang="en-US"/>
                      <a:t>40%, 4</a:t>
                    </a:r>
                  </a:p>
                </c:rich>
              </c:tx>
              <c:dLblPos val="t"/>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'Sources by Edu Stages'!$I$572:$L$572</c:f>
              <c:strCache>
                <c:ptCount val="4"/>
                <c:pt idx="0">
                  <c:v>Emerging 
(n=43)</c:v>
                </c:pt>
                <c:pt idx="1">
                  <c:v>Establishing 
(n=10)</c:v>
                </c:pt>
                <c:pt idx="2">
                  <c:v>Embedding 
(n=10)</c:v>
                </c:pt>
                <c:pt idx="3">
                  <c:v>Experiencing 
(n=10)</c:v>
                </c:pt>
              </c:strCache>
            </c:strRef>
          </c:cat>
          <c:val>
            <c:numRef>
              <c:f>'Sources by Edu Stages'!$I$576:$L$576</c:f>
              <c:numCache>
                <c:formatCode>0%</c:formatCode>
                <c:ptCount val="4"/>
                <c:pt idx="0">
                  <c:v>0.77000000000000191</c:v>
                </c:pt>
                <c:pt idx="1">
                  <c:v>0.70000000000000062</c:v>
                </c:pt>
                <c:pt idx="2">
                  <c:v>0.4</c:v>
                </c:pt>
                <c:pt idx="3">
                  <c:v>0.4</c:v>
                </c:pt>
              </c:numCache>
            </c:numRef>
          </c:val>
        </c:ser>
        <c:dLbls>
          <c:showVal val="1"/>
        </c:dLbls>
        <c:marker val="1"/>
        <c:axId val="100153600"/>
        <c:axId val="100188160"/>
      </c:lineChart>
      <c:catAx>
        <c:axId val="100153600"/>
        <c:scaling>
          <c:orientation val="minMax"/>
        </c:scaling>
        <c:axPos val="b"/>
        <c:numFmt formatCode="General" sourceLinked="0"/>
        <c:tickLblPos val="nextTo"/>
        <c:crossAx val="100188160"/>
        <c:crosses val="autoZero"/>
        <c:auto val="1"/>
        <c:lblAlgn val="ctr"/>
        <c:lblOffset val="100"/>
      </c:catAx>
      <c:valAx>
        <c:axId val="100188160"/>
        <c:scaling>
          <c:orientation val="minMax"/>
        </c:scaling>
        <c:axPos val="l"/>
        <c:majorGridlines/>
        <c:numFmt formatCode="0%" sourceLinked="1"/>
        <c:tickLblPos val="nextTo"/>
        <c:crossAx val="100153600"/>
        <c:crosses val="autoZero"/>
        <c:crossBetween val="between"/>
      </c:valAx>
    </c:plotArea>
    <c:legend>
      <c:legendPos val="r"/>
      <c:layout>
        <c:manualLayout>
          <c:xMode val="edge"/>
          <c:yMode val="edge"/>
          <c:x val="0.80285620547431569"/>
          <c:y val="0.17826849230053213"/>
          <c:w val="0.18527430164979394"/>
          <c:h val="0.48254347516905394"/>
        </c:manualLayout>
      </c:layout>
    </c:legend>
    <c:plotVisOnly val="1"/>
    <c:dispBlanksAs val="gap"/>
  </c:chart>
  <c:txPr>
    <a:bodyPr/>
    <a:lstStyle/>
    <a:p>
      <a:pPr>
        <a:defRPr sz="1400" b="1">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manualLayout>
          <c:layoutTarget val="inner"/>
          <c:xMode val="edge"/>
          <c:yMode val="edge"/>
          <c:x val="0.10656845660514797"/>
          <c:y val="4.2857131774787179E-2"/>
          <c:w val="0.66832365781632574"/>
          <c:h val="0.79069441537907836"/>
        </c:manualLayout>
      </c:layout>
      <c:lineChart>
        <c:grouping val="standard"/>
        <c:ser>
          <c:idx val="0"/>
          <c:order val="0"/>
          <c:tx>
            <c:strRef>
              <c:f>'Place by EDU Stage'!$B$243</c:f>
              <c:strCache>
                <c:ptCount val="1"/>
                <c:pt idx="0">
                  <c:v>Academic</c:v>
                </c:pt>
              </c:strCache>
            </c:strRef>
          </c:tx>
          <c:dLbls>
            <c:dLbl>
              <c:idx val="0"/>
              <c:layout/>
              <c:tx>
                <c:rich>
                  <a:bodyPr/>
                  <a:lstStyle/>
                  <a:p>
                    <a:r>
                      <a:rPr lang="en-US"/>
                      <a:t>60%,</a:t>
                    </a:r>
                    <a:r>
                      <a:rPr lang="en-US" baseline="0"/>
                      <a:t> 26</a:t>
                    </a:r>
                    <a:endParaRPr lang="en-US"/>
                  </a:p>
                </c:rich>
              </c:tx>
              <c:dLblPos val="t"/>
              <c:showVal val="1"/>
              <c:extLst>
                <c:ext xmlns:c15="http://schemas.microsoft.com/office/drawing/2012/chart" uri="{CE6537A1-D6FC-4f65-9D91-7224C49458BB}">
                  <c15:layout/>
                </c:ext>
              </c:extLst>
            </c:dLbl>
            <c:dLbl>
              <c:idx val="1"/>
              <c:layout/>
              <c:tx>
                <c:rich>
                  <a:bodyPr/>
                  <a:lstStyle/>
                  <a:p>
                    <a:r>
                      <a:rPr lang="en-US"/>
                      <a:t>60%, 6</a:t>
                    </a:r>
                  </a:p>
                </c:rich>
              </c:tx>
              <c:dLblPos val="t"/>
              <c:showVal val="1"/>
              <c:extLst>
                <c:ext xmlns:c15="http://schemas.microsoft.com/office/drawing/2012/chart" uri="{CE6537A1-D6FC-4f65-9D91-7224C49458BB}">
                  <c15:layout/>
                </c:ext>
              </c:extLst>
            </c:dLbl>
            <c:dLbl>
              <c:idx val="2"/>
              <c:layout/>
              <c:tx>
                <c:rich>
                  <a:bodyPr/>
                  <a:lstStyle/>
                  <a:p>
                    <a:r>
                      <a:rPr lang="en-US"/>
                      <a:t>90%, 9</a:t>
                    </a:r>
                  </a:p>
                </c:rich>
              </c:tx>
              <c:dLblPos val="t"/>
              <c:showVal val="1"/>
              <c:extLst>
                <c:ext xmlns:c15="http://schemas.microsoft.com/office/drawing/2012/chart" uri="{CE6537A1-D6FC-4f65-9D91-7224C49458BB}">
                  <c15:layout/>
                </c:ext>
              </c:extLst>
            </c:dLbl>
            <c:dLbl>
              <c:idx val="3"/>
              <c:layout>
                <c:manualLayout>
                  <c:x val="-2.4615773605165838E-2"/>
                  <c:y val="-4.1815466391201164E-2"/>
                </c:manualLayout>
              </c:layout>
              <c:tx>
                <c:rich>
                  <a:bodyPr/>
                  <a:lstStyle/>
                  <a:p>
                    <a:r>
                      <a:rPr lang="en-US"/>
                      <a:t>50%, 5</a:t>
                    </a:r>
                  </a:p>
                </c:rich>
              </c:tx>
              <c:dLblPos val="r"/>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'Place by EDU Stage'!$C$242:$F$242</c:f>
              <c:strCache>
                <c:ptCount val="4"/>
                <c:pt idx="0">
                  <c:v>Emerging 
(n=43)</c:v>
                </c:pt>
                <c:pt idx="1">
                  <c:v>Establishing 
(n=10)</c:v>
                </c:pt>
                <c:pt idx="2">
                  <c:v>Embedding 
(n=10)</c:v>
                </c:pt>
                <c:pt idx="3">
                  <c:v>Experiencing 
(n=10)</c:v>
                </c:pt>
              </c:strCache>
            </c:strRef>
          </c:cat>
          <c:val>
            <c:numRef>
              <c:f>'Place by EDU Stage'!$C$243:$F$243</c:f>
              <c:numCache>
                <c:formatCode>0%</c:formatCode>
                <c:ptCount val="4"/>
                <c:pt idx="0">
                  <c:v>0.60000000000000064</c:v>
                </c:pt>
                <c:pt idx="1">
                  <c:v>0.60000000000000064</c:v>
                </c:pt>
                <c:pt idx="2">
                  <c:v>0.9</c:v>
                </c:pt>
                <c:pt idx="3">
                  <c:v>0.5</c:v>
                </c:pt>
              </c:numCache>
            </c:numRef>
          </c:val>
        </c:ser>
        <c:ser>
          <c:idx val="1"/>
          <c:order val="1"/>
          <c:tx>
            <c:strRef>
              <c:f>'Place by EDU Stage'!$B$244</c:f>
              <c:strCache>
                <c:ptCount val="1"/>
                <c:pt idx="0">
                  <c:v>Public</c:v>
                </c:pt>
              </c:strCache>
            </c:strRef>
          </c:tx>
          <c:dLbls>
            <c:dLbl>
              <c:idx val="0"/>
              <c:layout>
                <c:manualLayout>
                  <c:x val="-4.5388882270504166E-2"/>
                  <c:y val="5.6398796306993834E-2"/>
                </c:manualLayout>
              </c:layout>
              <c:tx>
                <c:rich>
                  <a:bodyPr/>
                  <a:lstStyle/>
                  <a:p>
                    <a:r>
                      <a:rPr lang="en-US"/>
                      <a:t>12%, 5</a:t>
                    </a:r>
                  </a:p>
                </c:rich>
              </c:tx>
              <c:dLblPos val="r"/>
              <c:showVal val="1"/>
              <c:extLst>
                <c:ext xmlns:c15="http://schemas.microsoft.com/office/drawing/2012/chart" uri="{CE6537A1-D6FC-4f65-9D91-7224C49458BB}">
                  <c15:layout/>
                </c:ext>
              </c:extLst>
            </c:dLbl>
            <c:dLbl>
              <c:idx val="1"/>
              <c:layout>
                <c:manualLayout>
                  <c:x val="-5.4648140179623765E-2"/>
                  <c:y val="3.8541657634594571E-2"/>
                </c:manualLayout>
              </c:layout>
              <c:tx>
                <c:rich>
                  <a:bodyPr/>
                  <a:lstStyle/>
                  <a:p>
                    <a:r>
                      <a:rPr lang="en-US"/>
                      <a:t>10%, 1</a:t>
                    </a:r>
                  </a:p>
                </c:rich>
              </c:tx>
              <c:dLblPos val="r"/>
              <c:showVal val="1"/>
              <c:extLst>
                <c:ext xmlns:c15="http://schemas.microsoft.com/office/drawing/2012/chart" uri="{CE6537A1-D6FC-4f65-9D91-7224C49458BB}">
                  <c15:layout/>
                </c:ext>
              </c:extLst>
            </c:dLbl>
            <c:dLbl>
              <c:idx val="2"/>
              <c:layout/>
              <c:tx>
                <c:rich>
                  <a:bodyPr/>
                  <a:lstStyle/>
                  <a:p>
                    <a:r>
                      <a:rPr lang="en-US"/>
                      <a:t>0%, 0</a:t>
                    </a:r>
                  </a:p>
                </c:rich>
              </c:tx>
              <c:dLblPos val="t"/>
              <c:showVal val="1"/>
              <c:extLst>
                <c:ext xmlns:c15="http://schemas.microsoft.com/office/drawing/2012/chart" uri="{CE6537A1-D6FC-4f65-9D91-7224C49458BB}">
                  <c15:layout/>
                </c:ext>
              </c:extLst>
            </c:dLbl>
            <c:dLbl>
              <c:idx val="3"/>
              <c:layout/>
              <c:tx>
                <c:rich>
                  <a:bodyPr/>
                  <a:lstStyle/>
                  <a:p>
                    <a:r>
                      <a:rPr lang="en-US"/>
                      <a:t>0%, 0</a:t>
                    </a:r>
                  </a:p>
                </c:rich>
              </c:tx>
              <c:dLblPos val="t"/>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'Place by EDU Stage'!$C$242:$F$242</c:f>
              <c:strCache>
                <c:ptCount val="4"/>
                <c:pt idx="0">
                  <c:v>Emerging 
(n=43)</c:v>
                </c:pt>
                <c:pt idx="1">
                  <c:v>Establishing 
(n=10)</c:v>
                </c:pt>
                <c:pt idx="2">
                  <c:v>Embedding 
(n=10)</c:v>
                </c:pt>
                <c:pt idx="3">
                  <c:v>Experiencing 
(n=10)</c:v>
                </c:pt>
              </c:strCache>
            </c:strRef>
          </c:cat>
          <c:val>
            <c:numRef>
              <c:f>'Place by EDU Stage'!$C$244:$F$244</c:f>
              <c:numCache>
                <c:formatCode>0%</c:formatCode>
                <c:ptCount val="4"/>
                <c:pt idx="0">
                  <c:v>0.12000000000000002</c:v>
                </c:pt>
                <c:pt idx="1">
                  <c:v>0.1</c:v>
                </c:pt>
                <c:pt idx="2">
                  <c:v>0</c:v>
                </c:pt>
                <c:pt idx="3">
                  <c:v>0</c:v>
                </c:pt>
              </c:numCache>
            </c:numRef>
          </c:val>
        </c:ser>
        <c:ser>
          <c:idx val="2"/>
          <c:order val="2"/>
          <c:tx>
            <c:strRef>
              <c:f>'Place by EDU Stage'!$B$245</c:f>
              <c:strCache>
                <c:ptCount val="1"/>
                <c:pt idx="0">
                  <c:v>School (K-12)</c:v>
                </c:pt>
              </c:strCache>
            </c:strRef>
          </c:tx>
          <c:dLbls>
            <c:dLbl>
              <c:idx val="0"/>
              <c:layout>
                <c:manualLayout>
                  <c:x val="-4.1685179106856346E-2"/>
                  <c:y val="-5.0744035727400702E-2"/>
                </c:manualLayout>
              </c:layout>
              <c:tx>
                <c:rich>
                  <a:bodyPr/>
                  <a:lstStyle/>
                  <a:p>
                    <a:r>
                      <a:rPr lang="en-US"/>
                      <a:t>14%, 6</a:t>
                    </a:r>
                  </a:p>
                </c:rich>
              </c:tx>
              <c:dLblPos val="r"/>
              <c:showVal val="1"/>
              <c:extLst>
                <c:ext xmlns:c15="http://schemas.microsoft.com/office/drawing/2012/chart" uri="{CE6537A1-D6FC-4f65-9D91-7224C49458BB}">
                  <c15:layout/>
                </c:ext>
              </c:extLst>
            </c:dLbl>
            <c:dLbl>
              <c:idx val="1"/>
              <c:layout>
                <c:manualLayout>
                  <c:x val="-5.6499991761447724E-2"/>
                  <c:y val="-5.6696415284867061E-2"/>
                </c:manualLayout>
              </c:layout>
              <c:tx>
                <c:rich>
                  <a:bodyPr/>
                  <a:lstStyle/>
                  <a:p>
                    <a:r>
                      <a:rPr lang="en-US"/>
                      <a:t>10%, 1</a:t>
                    </a:r>
                  </a:p>
                </c:rich>
              </c:tx>
              <c:dLblPos val="r"/>
              <c:showVal val="1"/>
              <c:extLst>
                <c:ext xmlns:c15="http://schemas.microsoft.com/office/drawing/2012/chart" uri="{CE6537A1-D6FC-4f65-9D91-7224C49458BB}">
                  <c15:layout/>
                </c:ext>
              </c:extLst>
            </c:dLbl>
            <c:dLbl>
              <c:idx val="2"/>
              <c:layout>
                <c:manualLayout>
                  <c:x val="-3.8180659349568387E-2"/>
                  <c:y val="-0.10431545174459793"/>
                </c:manualLayout>
              </c:layout>
              <c:tx>
                <c:rich>
                  <a:bodyPr/>
                  <a:lstStyle/>
                  <a:p>
                    <a:r>
                      <a:rPr lang="en-US"/>
                      <a:t>0%, 0</a:t>
                    </a:r>
                  </a:p>
                </c:rich>
              </c:tx>
              <c:dLblPos val="r"/>
              <c:showVal val="1"/>
              <c:extLst>
                <c:ext xmlns:c15="http://schemas.microsoft.com/office/drawing/2012/chart" uri="{CE6537A1-D6FC-4f65-9D91-7224C49458BB}">
                  <c15:layout/>
                </c:ext>
              </c:extLst>
            </c:dLbl>
            <c:dLbl>
              <c:idx val="3"/>
              <c:layout>
                <c:manualLayout>
                  <c:x val="-3.8180659349568387E-2"/>
                  <c:y val="-0.10431545174459793"/>
                </c:manualLayout>
              </c:layout>
              <c:tx>
                <c:rich>
                  <a:bodyPr/>
                  <a:lstStyle/>
                  <a:p>
                    <a:r>
                      <a:rPr lang="en-US"/>
                      <a:t>0%, 0</a:t>
                    </a:r>
                  </a:p>
                </c:rich>
              </c:tx>
              <c:dLblPos val="r"/>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'Place by EDU Stage'!$C$242:$F$242</c:f>
              <c:strCache>
                <c:ptCount val="4"/>
                <c:pt idx="0">
                  <c:v>Emerging 
(n=43)</c:v>
                </c:pt>
                <c:pt idx="1">
                  <c:v>Establishing 
(n=10)</c:v>
                </c:pt>
                <c:pt idx="2">
                  <c:v>Embedding 
(n=10)</c:v>
                </c:pt>
                <c:pt idx="3">
                  <c:v>Experiencing 
(n=10)</c:v>
                </c:pt>
              </c:strCache>
            </c:strRef>
          </c:cat>
          <c:val>
            <c:numRef>
              <c:f>'Place by EDU Stage'!$C$245:$F$245</c:f>
              <c:numCache>
                <c:formatCode>0%</c:formatCode>
                <c:ptCount val="4"/>
                <c:pt idx="0">
                  <c:v>0.14000000000000001</c:v>
                </c:pt>
                <c:pt idx="1">
                  <c:v>0.1</c:v>
                </c:pt>
                <c:pt idx="2">
                  <c:v>0</c:v>
                </c:pt>
                <c:pt idx="3">
                  <c:v>0</c:v>
                </c:pt>
              </c:numCache>
            </c:numRef>
          </c:val>
        </c:ser>
        <c:ser>
          <c:idx val="3"/>
          <c:order val="3"/>
          <c:tx>
            <c:strRef>
              <c:f>'Place by EDU Stage'!$B$246</c:f>
              <c:strCache>
                <c:ptCount val="1"/>
                <c:pt idx="0">
                  <c:v>Library (General)</c:v>
                </c:pt>
              </c:strCache>
            </c:strRef>
          </c:tx>
          <c:dLbls>
            <c:dLbl>
              <c:idx val="0"/>
              <c:layout/>
              <c:tx>
                <c:rich>
                  <a:bodyPr/>
                  <a:lstStyle/>
                  <a:p>
                    <a:r>
                      <a:rPr lang="en-US"/>
                      <a:t>28%, 12</a:t>
                    </a:r>
                  </a:p>
                </c:rich>
              </c:tx>
              <c:dLblPos val="t"/>
              <c:showVal val="1"/>
              <c:extLst>
                <c:ext xmlns:c15="http://schemas.microsoft.com/office/drawing/2012/chart" uri="{CE6537A1-D6FC-4f65-9D91-7224C49458BB}">
                  <c15:layout/>
                </c:ext>
              </c:extLst>
            </c:dLbl>
            <c:dLbl>
              <c:idx val="1"/>
              <c:layout/>
              <c:tx>
                <c:rich>
                  <a:bodyPr/>
                  <a:lstStyle/>
                  <a:p>
                    <a:r>
                      <a:rPr lang="en-US"/>
                      <a:t>40%, 4</a:t>
                    </a:r>
                  </a:p>
                </c:rich>
              </c:tx>
              <c:dLblPos val="t"/>
              <c:showVal val="1"/>
              <c:extLst>
                <c:ext xmlns:c15="http://schemas.microsoft.com/office/drawing/2012/chart" uri="{CE6537A1-D6FC-4f65-9D91-7224C49458BB}">
                  <c15:layout/>
                </c:ext>
              </c:extLst>
            </c:dLbl>
            <c:dLbl>
              <c:idx val="2"/>
              <c:layout>
                <c:manualLayout>
                  <c:x val="-5.9800953659820362E-2"/>
                  <c:y val="6.532736564319333E-2"/>
                </c:manualLayout>
              </c:layout>
              <c:tx>
                <c:rich>
                  <a:bodyPr/>
                  <a:lstStyle/>
                  <a:p>
                    <a:r>
                      <a:rPr lang="en-US"/>
                      <a:t>60%, 6</a:t>
                    </a:r>
                  </a:p>
                </c:rich>
              </c:tx>
              <c:dLblPos val="r"/>
              <c:showVal val="1"/>
              <c:extLst>
                <c:ext xmlns:c15="http://schemas.microsoft.com/office/drawing/2012/chart" uri="{CE6537A1-D6FC-4f65-9D91-7224C49458BB}">
                  <c15:layout/>
                </c:ext>
              </c:extLst>
            </c:dLbl>
            <c:dLbl>
              <c:idx val="3"/>
              <c:layout>
                <c:manualLayout>
                  <c:x val="-3.7578734677933212E-2"/>
                  <c:y val="4.7470226970794234E-2"/>
                </c:manualLayout>
              </c:layout>
              <c:tx>
                <c:rich>
                  <a:bodyPr/>
                  <a:lstStyle/>
                  <a:p>
                    <a:r>
                      <a:rPr lang="en-US"/>
                      <a:t>40%, 4</a:t>
                    </a:r>
                  </a:p>
                </c:rich>
              </c:tx>
              <c:dLblPos val="r"/>
              <c:showVal val="1"/>
              <c:extLst>
                <c:ext xmlns:c15="http://schemas.microsoft.com/office/drawing/2012/chart" uri="{CE6537A1-D6FC-4f65-9D91-7224C49458BB}">
                  <c15:layout/>
                </c:ext>
              </c:extLst>
            </c:dLbl>
            <c:spPr>
              <a:noFill/>
              <a:ln>
                <a:noFill/>
              </a:ln>
              <a:effectLst/>
            </c:spPr>
            <c:dLblPos val="t"/>
            <c:showVal val="1"/>
            <c:extLst>
              <c:ext xmlns:c15="http://schemas.microsoft.com/office/drawing/2012/chart" uri="{CE6537A1-D6FC-4f65-9D91-7224C49458BB}">
                <c15:showLeaderLines val="0"/>
              </c:ext>
            </c:extLst>
          </c:dLbls>
          <c:cat>
            <c:strRef>
              <c:f>'Place by EDU Stage'!$C$242:$F$242</c:f>
              <c:strCache>
                <c:ptCount val="4"/>
                <c:pt idx="0">
                  <c:v>Emerging 
(n=43)</c:v>
                </c:pt>
                <c:pt idx="1">
                  <c:v>Establishing 
(n=10)</c:v>
                </c:pt>
                <c:pt idx="2">
                  <c:v>Embedding 
(n=10)</c:v>
                </c:pt>
                <c:pt idx="3">
                  <c:v>Experiencing 
(n=10)</c:v>
                </c:pt>
              </c:strCache>
            </c:strRef>
          </c:cat>
          <c:val>
            <c:numRef>
              <c:f>'Place by EDU Stage'!$C$246:$F$246</c:f>
              <c:numCache>
                <c:formatCode>0%</c:formatCode>
                <c:ptCount val="4"/>
                <c:pt idx="0">
                  <c:v>0.28000000000000008</c:v>
                </c:pt>
                <c:pt idx="1">
                  <c:v>0.4</c:v>
                </c:pt>
                <c:pt idx="2">
                  <c:v>0.60000000000000064</c:v>
                </c:pt>
                <c:pt idx="3">
                  <c:v>0.4</c:v>
                </c:pt>
              </c:numCache>
            </c:numRef>
          </c:val>
        </c:ser>
        <c:dLbls>
          <c:showVal val="1"/>
        </c:dLbls>
        <c:marker val="1"/>
        <c:axId val="100220928"/>
        <c:axId val="100222464"/>
      </c:lineChart>
      <c:catAx>
        <c:axId val="100220928"/>
        <c:scaling>
          <c:orientation val="minMax"/>
        </c:scaling>
        <c:axPos val="b"/>
        <c:numFmt formatCode="General" sourceLinked="0"/>
        <c:tickLblPos val="nextTo"/>
        <c:crossAx val="100222464"/>
        <c:crosses val="autoZero"/>
        <c:auto val="1"/>
        <c:lblAlgn val="ctr"/>
        <c:lblOffset val="100"/>
      </c:catAx>
      <c:valAx>
        <c:axId val="100222464"/>
        <c:scaling>
          <c:orientation val="minMax"/>
        </c:scaling>
        <c:axPos val="l"/>
        <c:majorGridlines/>
        <c:numFmt formatCode="0%" sourceLinked="1"/>
        <c:tickLblPos val="nextTo"/>
        <c:crossAx val="100220928"/>
        <c:crosses val="autoZero"/>
        <c:crossBetween val="between"/>
      </c:valAx>
    </c:plotArea>
    <c:legend>
      <c:legendPos val="r"/>
      <c:layout>
        <c:manualLayout>
          <c:xMode val="edge"/>
          <c:yMode val="edge"/>
          <c:x val="0.818435600955286"/>
          <c:y val="0.17498437480201887"/>
          <c:w val="0.16979960275235911"/>
          <c:h val="0.46612299338712315"/>
        </c:manualLayout>
      </c:layout>
    </c:legend>
    <c:plotVisOnly val="1"/>
    <c:dispBlanksAs val="gap"/>
  </c:chart>
  <c:txPr>
    <a:bodyPr/>
    <a:lstStyle/>
    <a:p>
      <a:pPr>
        <a:defRPr sz="1400" b="1">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Sheet1!$B$3</c:f>
              <c:strCache>
                <c:ptCount val="1"/>
                <c:pt idx="0">
                  <c:v>Number of coding references</c:v>
                </c:pt>
              </c:strCache>
            </c:strRef>
          </c:tx>
          <c:cat>
            <c:strRef>
              <c:f>Sheet1!$A$4:$A$9</c:f>
              <c:strCache>
                <c:ptCount val="6"/>
                <c:pt idx="0">
                  <c:v>Resources</c:v>
                </c:pt>
                <c:pt idx="1">
                  <c:v>Comm, coord., collab. with others within &amp; outside the library</c:v>
                </c:pt>
                <c:pt idx="2">
                  <c:v>Training or Experience</c:v>
                </c:pt>
                <c:pt idx="3">
                  <c:v>Leadership Support</c:v>
                </c:pt>
                <c:pt idx="4">
                  <c:v>Acknowledge. Diverse Data Service Models </c:v>
                </c:pt>
                <c:pt idx="5">
                  <c:v>Other facilitators</c:v>
                </c:pt>
              </c:strCache>
            </c:strRef>
          </c:cat>
          <c:val>
            <c:numRef>
              <c:f>Sheet1!$B$4:$B$9</c:f>
              <c:numCache>
                <c:formatCode>General</c:formatCode>
                <c:ptCount val="6"/>
                <c:pt idx="0">
                  <c:v>47</c:v>
                </c:pt>
                <c:pt idx="1">
                  <c:v>44</c:v>
                </c:pt>
                <c:pt idx="2">
                  <c:v>41</c:v>
                </c:pt>
                <c:pt idx="3">
                  <c:v>18</c:v>
                </c:pt>
                <c:pt idx="4">
                  <c:v>8</c:v>
                </c:pt>
                <c:pt idx="5">
                  <c:v>1</c:v>
                </c:pt>
              </c:numCache>
            </c:numRef>
          </c:val>
        </c:ser>
        <c:ser>
          <c:idx val="1"/>
          <c:order val="1"/>
          <c:tx>
            <c:strRef>
              <c:f>Sheet1!$C$3</c:f>
              <c:strCache>
                <c:ptCount val="1"/>
                <c:pt idx="0">
                  <c:v>Number of items coded</c:v>
                </c:pt>
              </c:strCache>
            </c:strRef>
          </c:tx>
          <c:cat>
            <c:strRef>
              <c:f>Sheet1!$A$4:$A$9</c:f>
              <c:strCache>
                <c:ptCount val="6"/>
                <c:pt idx="0">
                  <c:v>Resources</c:v>
                </c:pt>
                <c:pt idx="1">
                  <c:v>Comm, coord., collab. with others within &amp; outside the library</c:v>
                </c:pt>
                <c:pt idx="2">
                  <c:v>Training or Experience</c:v>
                </c:pt>
                <c:pt idx="3">
                  <c:v>Leadership Support</c:v>
                </c:pt>
                <c:pt idx="4">
                  <c:v>Acknowledge. Diverse Data Service Models </c:v>
                </c:pt>
                <c:pt idx="5">
                  <c:v>Other facilitators</c:v>
                </c:pt>
              </c:strCache>
            </c:strRef>
          </c:cat>
          <c:val>
            <c:numRef>
              <c:f>Sheet1!$C$4:$C$9</c:f>
              <c:numCache>
                <c:formatCode>General</c:formatCode>
                <c:ptCount val="6"/>
                <c:pt idx="0">
                  <c:v>10</c:v>
                </c:pt>
                <c:pt idx="1">
                  <c:v>12</c:v>
                </c:pt>
                <c:pt idx="2">
                  <c:v>13</c:v>
                </c:pt>
                <c:pt idx="3">
                  <c:v>8</c:v>
                </c:pt>
                <c:pt idx="4">
                  <c:v>5</c:v>
                </c:pt>
                <c:pt idx="5">
                  <c:v>1</c:v>
                </c:pt>
              </c:numCache>
            </c:numRef>
          </c:val>
        </c:ser>
        <c:shape val="cylinder"/>
        <c:axId val="100401920"/>
        <c:axId val="100403456"/>
        <c:axId val="0"/>
      </c:bar3DChart>
      <c:catAx>
        <c:axId val="100401920"/>
        <c:scaling>
          <c:orientation val="minMax"/>
        </c:scaling>
        <c:axPos val="b"/>
        <c:tickLblPos val="nextTo"/>
        <c:txPr>
          <a:bodyPr/>
          <a:lstStyle/>
          <a:p>
            <a:pPr>
              <a:defRPr sz="1200" b="0">
                <a:latin typeface="+mj-lt"/>
              </a:defRPr>
            </a:pPr>
            <a:endParaRPr lang="en-US"/>
          </a:p>
        </c:txPr>
        <c:crossAx val="100403456"/>
        <c:crosses val="autoZero"/>
        <c:auto val="1"/>
        <c:lblAlgn val="ctr"/>
        <c:lblOffset val="100"/>
      </c:catAx>
      <c:valAx>
        <c:axId val="100403456"/>
        <c:scaling>
          <c:orientation val="minMax"/>
        </c:scaling>
        <c:axPos val="l"/>
        <c:majorGridlines/>
        <c:numFmt formatCode="General" sourceLinked="1"/>
        <c:tickLblPos val="nextTo"/>
        <c:txPr>
          <a:bodyPr/>
          <a:lstStyle/>
          <a:p>
            <a:pPr>
              <a:defRPr sz="1400">
                <a:latin typeface="+mj-lt"/>
              </a:defRPr>
            </a:pPr>
            <a:endParaRPr lang="en-US"/>
          </a:p>
        </c:txPr>
        <c:crossAx val="100401920"/>
        <c:crosses val="autoZero"/>
        <c:crossBetween val="between"/>
      </c:valAx>
    </c:plotArea>
    <c:legend>
      <c:legendPos val="r"/>
      <c:layout>
        <c:manualLayout>
          <c:xMode val="edge"/>
          <c:yMode val="edge"/>
          <c:x val="0.78284335958005269"/>
          <c:y val="0.45341294838145313"/>
          <c:w val="0.1771566404199475"/>
          <c:h val="0.18650743657042987"/>
        </c:manualLayout>
      </c:layout>
      <c:txPr>
        <a:bodyPr/>
        <a:lstStyle/>
        <a:p>
          <a:pPr>
            <a:defRPr b="0">
              <a:latin typeface="+mj-lt"/>
            </a:defRPr>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layout/>
      <c:txPr>
        <a:bodyPr/>
        <a:lstStyle/>
        <a:p>
          <a:pPr>
            <a:defRPr sz="2400">
              <a:latin typeface="+mj-lt"/>
            </a:defRPr>
          </a:pPr>
          <a:endParaRPr lang="en-US"/>
        </a:p>
      </c:txPr>
    </c:title>
    <c:view3D>
      <c:rAngAx val="1"/>
    </c:view3D>
    <c:plotArea>
      <c:layout/>
      <c:bar3DChart>
        <c:barDir val="col"/>
        <c:grouping val="clustered"/>
        <c:ser>
          <c:idx val="0"/>
          <c:order val="0"/>
          <c:tx>
            <c:strRef>
              <c:f>Sheet1!$A$19</c:f>
              <c:strCache>
                <c:ptCount val="1"/>
                <c:pt idx="0">
                  <c:v>Data Service Challenges</c:v>
                </c:pt>
              </c:strCache>
            </c:strRef>
          </c:tx>
          <c:cat>
            <c:strRef>
              <c:f>Sheet1!$B$18:$D$18</c:f>
              <c:strCache>
                <c:ptCount val="3"/>
                <c:pt idx="0">
                  <c:v>Challenges with Infrastructure</c:v>
                </c:pt>
                <c:pt idx="1">
                  <c:v>Challenges with Researchers</c:v>
                </c:pt>
                <c:pt idx="2">
                  <c:v>Other Challenges</c:v>
                </c:pt>
              </c:strCache>
            </c:strRef>
          </c:cat>
          <c:val>
            <c:numRef>
              <c:f>Sheet1!$B$19:$D$19</c:f>
              <c:numCache>
                <c:formatCode>General</c:formatCode>
                <c:ptCount val="3"/>
                <c:pt idx="0">
                  <c:v>43</c:v>
                </c:pt>
                <c:pt idx="1">
                  <c:v>28</c:v>
                </c:pt>
                <c:pt idx="2">
                  <c:v>3</c:v>
                </c:pt>
              </c:numCache>
            </c:numRef>
          </c:val>
        </c:ser>
        <c:shape val="cylinder"/>
        <c:axId val="100457856"/>
        <c:axId val="100340864"/>
        <c:axId val="0"/>
      </c:bar3DChart>
      <c:catAx>
        <c:axId val="100457856"/>
        <c:scaling>
          <c:orientation val="minMax"/>
        </c:scaling>
        <c:axPos val="b"/>
        <c:tickLblPos val="nextTo"/>
        <c:txPr>
          <a:bodyPr/>
          <a:lstStyle/>
          <a:p>
            <a:pPr>
              <a:defRPr sz="1600" b="1">
                <a:latin typeface="+mj-lt"/>
              </a:defRPr>
            </a:pPr>
            <a:endParaRPr lang="en-US"/>
          </a:p>
        </c:txPr>
        <c:crossAx val="100340864"/>
        <c:crosses val="autoZero"/>
        <c:auto val="1"/>
        <c:lblAlgn val="ctr"/>
        <c:lblOffset val="100"/>
      </c:catAx>
      <c:valAx>
        <c:axId val="100340864"/>
        <c:scaling>
          <c:orientation val="minMax"/>
        </c:scaling>
        <c:axPos val="l"/>
        <c:majorGridlines/>
        <c:numFmt formatCode="General" sourceLinked="1"/>
        <c:tickLblPos val="nextTo"/>
        <c:txPr>
          <a:bodyPr/>
          <a:lstStyle/>
          <a:p>
            <a:pPr>
              <a:defRPr sz="1200">
                <a:latin typeface="+mj-lt"/>
              </a:defRPr>
            </a:pPr>
            <a:endParaRPr lang="en-US"/>
          </a:p>
        </c:txPr>
        <c:crossAx val="100457856"/>
        <c:crosses val="autoZero"/>
        <c:crossBetween val="between"/>
      </c:valAx>
    </c:plotArea>
    <c:legend>
      <c:legendPos val="r"/>
      <c:layout>
        <c:manualLayout>
          <c:xMode val="edge"/>
          <c:yMode val="edge"/>
          <c:x val="0.78312368766404195"/>
          <c:y val="0.39601198431710988"/>
          <c:w val="0.19187631233595787"/>
          <c:h val="3.6479941257935973E-2"/>
        </c:manualLayout>
      </c:layout>
      <c:txPr>
        <a:bodyPr/>
        <a:lstStyle/>
        <a:p>
          <a:pPr>
            <a:defRPr sz="1100" b="0">
              <a:latin typeface="+mj-lt"/>
            </a:defRPr>
          </a:pPr>
          <a:endParaRPr lang="en-US"/>
        </a:p>
      </c:txPr>
    </c:legend>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0588CA0-556C-48FF-86E2-FF35850D4988}" type="datetimeFigureOut">
              <a:rPr lang="en-US" smtClean="0"/>
              <a:pPr/>
              <a:t>6/27/2014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6D6B667-2232-4724-A11E-410F123D3A13}" type="slidenum">
              <a:rPr lang="en-US" smtClean="0"/>
              <a:pPr/>
              <a:t>‹#›</a:t>
            </a:fld>
            <a:endParaRPr lang="en-US"/>
          </a:p>
        </p:txBody>
      </p:sp>
    </p:spTree>
    <p:extLst>
      <p:ext uri="{BB962C8B-B14F-4D97-AF65-F5344CB8AC3E}">
        <p14:creationId xmlns=""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348C6BD-D8CF-43CE-9A0D-DA4E77A4F016}" type="datetimeFigureOut">
              <a:rPr lang="en-US" smtClean="0"/>
              <a:pPr/>
              <a:t>6/27/2014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31E8577-7E78-41DF-96AC-A776B0057BBB}" type="slidenum">
              <a:rPr lang="en-US" smtClean="0"/>
              <a:pPr/>
              <a:t>‹#›</a:t>
            </a:fld>
            <a:endParaRPr lang="en-US"/>
          </a:p>
        </p:txBody>
      </p:sp>
    </p:spTree>
    <p:extLst>
      <p:ext uri="{BB962C8B-B14F-4D97-AF65-F5344CB8AC3E}">
        <p14:creationId xmlns=""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oclc.org/research/activities/vandr/" TargetMode="External"/><Relationship Id="rId5" Type="http://schemas.openxmlformats.org/officeDocument/2006/relationships/hyperlink" Target="http://firstmonday.org/htbin/cgiwrap/bin/ojs/index.php/fm/article/viewArticle/3171/3049" TargetMode="External"/><Relationship Id="rId4" Type="http://schemas.openxmlformats.org/officeDocument/2006/relationships/hyperlink" Target="http://imlsosuoclcproject.jcomm.ohio-state.edu/"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formationr.net/ir/18-1/infres181.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educause.edu/ero/article/i-always-stick-first-thing-comes-google-where-people-go-information-what-they-use-and-why" TargetMode="External"/><Relationship Id="rId4" Type="http://schemas.openxmlformats.org/officeDocument/2006/relationships/hyperlink" Target="http://www.ala.org/acrl/sites/ala.org.acrl/files/content/conferences/confsandpreconfs/2013/papers/Connaway_Google.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lickr.com/photos/22326055@N06/6732616879/"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eviantart.com/morelikethis/2113766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flickr.com/photos/sackton/6799330916/"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flickr.com/photos/auro/23037728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clc.org/research/activities/synergy/default.htm"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educause.edu/ero/article/thirteen-ways-looking-libraries-discovery-and-catalog-scale-workflow-attentio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jiscinfonet.ac.uk/infokits/evaluating-servic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hronicle.com/blognetwork/theubiquitouslibrarian/2012/04/04/think-like-a-startup-a-white-paper/"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www.usatoday.com/news/education/story/2011-08-22/Study-College-students-rarely-use-librarians-expertise/50094086/1" TargetMode="External"/><Relationship Id="rId4" Type="http://schemas.openxmlformats.org/officeDocument/2006/relationships/hyperlink" Target="http://www.oclc.org/reports/synchronicity/full.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clc.org/research/activities/synchronicity/default.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oclc.org/research/activities/vand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isc.ac.uk/media/documents/publications/reports/2010/digitalinformationseekerrepor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clc.org/research/activities/vand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i="0" dirty="0" smtClean="0">
                <a:latin typeface="Arial" pitchFamily="34" charset="0"/>
                <a:cs typeface="Arial" pitchFamily="34" charset="0"/>
              </a:rPr>
              <a:t>Lynn </a:t>
            </a:r>
            <a:r>
              <a:rPr lang="en-US" sz="1400" b="1" i="0" dirty="0" err="1" smtClean="0">
                <a:latin typeface="Arial" pitchFamily="34" charset="0"/>
                <a:cs typeface="Arial" pitchFamily="34" charset="0"/>
              </a:rPr>
              <a:t>Silipigni</a:t>
            </a:r>
            <a:r>
              <a:rPr lang="en-US" sz="1400" b="1" i="0" dirty="0" smtClean="0">
                <a:latin typeface="Arial" pitchFamily="34" charset="0"/>
                <a:cs typeface="Arial" pitchFamily="34" charset="0"/>
              </a:rPr>
              <a:t> </a:t>
            </a:r>
            <a:r>
              <a:rPr lang="en-US" sz="1400" b="1" i="0" dirty="0" err="1" smtClean="0">
                <a:latin typeface="Arial" pitchFamily="34" charset="0"/>
                <a:cs typeface="Arial" pitchFamily="34" charset="0"/>
              </a:rPr>
              <a:t>Connaway</a:t>
            </a:r>
            <a:r>
              <a:rPr lang="en-US" sz="1400" b="1" i="0" dirty="0" smtClean="0">
                <a:latin typeface="Arial" pitchFamily="34" charset="0"/>
                <a:cs typeface="Arial" pitchFamily="34" charset="0"/>
              </a:rPr>
              <a:t> </a:t>
            </a:r>
            <a:r>
              <a:rPr lang="en-US" sz="1400" b="0" i="0" dirty="0" smtClean="0">
                <a:latin typeface="Arial" pitchFamily="34" charset="0"/>
                <a:cs typeface="Arial" pitchFamily="34" charset="0"/>
              </a:rPr>
              <a:t>will </a:t>
            </a:r>
            <a:r>
              <a:rPr lang="en-US" sz="1400" b="0" i="0" kern="1200" dirty="0" smtClean="0">
                <a:solidFill>
                  <a:schemeClr val="tx1"/>
                </a:solidFill>
                <a:latin typeface="Arial" pitchFamily="34" charset="0"/>
                <a:ea typeface="+mn-ea"/>
                <a:cs typeface="Arial" pitchFamily="34" charset="0"/>
              </a:rPr>
              <a:t>discuss the results of several studies that identify user-centered approaches for the development of library services and systems that encourage community engagement.  </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0"/>
            <a:ext cx="3873500" cy="2905125"/>
          </a:xfrm>
        </p:spPr>
      </p:sp>
      <p:sp>
        <p:nvSpPr>
          <p:cNvPr id="3" name="Notes Placeholder 2"/>
          <p:cNvSpPr>
            <a:spLocks noGrp="1"/>
          </p:cNvSpPr>
          <p:nvPr>
            <p:ph type="body" idx="1"/>
          </p:nvPr>
        </p:nvSpPr>
        <p:spPr>
          <a:xfrm>
            <a:off x="0" y="2943860"/>
            <a:ext cx="6858000" cy="6352540"/>
          </a:xfrm>
        </p:spPr>
        <p:txBody>
          <a:bodyPr>
            <a:noAutofit/>
          </a:bodyPr>
          <a:lstStyle/>
          <a:p>
            <a:r>
              <a:rPr lang="en-US" sz="1100" i="0" dirty="0" smtClean="0">
                <a:latin typeface="Arial" pitchFamily="34" charset="0"/>
                <a:cs typeface="Arial" pitchFamily="34" charset="0"/>
              </a:rPr>
              <a:t>Image: Microsoft</a:t>
            </a:r>
            <a:r>
              <a:rPr lang="en-US" sz="1100" i="0" baseline="0" dirty="0" smtClean="0">
                <a:latin typeface="Arial" pitchFamily="34" charset="0"/>
                <a:cs typeface="Arial" pitchFamily="34" charset="0"/>
              </a:rPr>
              <a:t> Clip Art </a:t>
            </a: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Logins, password, and authentication interferes with access to sources</a:t>
            </a:r>
          </a:p>
          <a:p>
            <a:endParaRPr lang="en-US" sz="1100" dirty="0" smtClean="0">
              <a:latin typeface="Arial" pitchFamily="34" charset="0"/>
              <a:cs typeface="Arial" pitchFamily="34" charset="0"/>
            </a:endParaRPr>
          </a:p>
          <a:p>
            <a:pPr defTabSz="896021" fontAlgn="base">
              <a:spcAft>
                <a:spcPct val="0"/>
              </a:spcAft>
              <a:defRPr/>
            </a:pPr>
            <a:r>
              <a:rPr lang="en-US" sz="1100" dirty="0" smtClean="0">
                <a:latin typeface="Arial" pitchFamily="34" charset="0"/>
                <a:cs typeface="Arial" pitchFamily="34" charset="0"/>
              </a:rPr>
              <a:t>“…the first thing I did was, before I came to the library to use the MLA database, I did a Google search and it turns out that there is a professor at Berkeley who keeps a really, really nice and fully updated [unclear – words] page with bibliographic references, all kinds of links, you know, it's just awfully good, and I mean it just gets you really off and running on a lot his information and more novels. And I used it quite a bit, and then I did finally come up with and supplement that with an MLA search, which yielded some articles that were not on that page.” (Focus Group Interview 01, Faculty, </a:t>
            </a:r>
            <a:r>
              <a:rPr lang="en-US" sz="1100" i="1" dirty="0" smtClean="0">
                <a:latin typeface="Arial" pitchFamily="34" charset="0"/>
                <a:cs typeface="Arial" pitchFamily="34" charset="0"/>
              </a:rPr>
              <a:t>Sense-making the Information Confluence</a:t>
            </a:r>
            <a:r>
              <a:rPr lang="en-US" sz="1100" dirty="0" smtClean="0">
                <a:latin typeface="Arial" pitchFamily="34" charset="0"/>
                <a:cs typeface="Arial" pitchFamily="34" charset="0"/>
              </a:rPr>
              <a:t>)</a:t>
            </a:r>
          </a:p>
          <a:p>
            <a:endParaRPr lang="en-US" sz="1100" dirty="0" smtClean="0">
              <a:latin typeface="Arial" pitchFamily="34" charset="0"/>
              <a:cs typeface="Arial" pitchFamily="34" charset="0"/>
            </a:endParaRPr>
          </a:p>
          <a:p>
            <a:pPr defTabSz="895928" fontAlgn="base">
              <a:spcAft>
                <a:spcPct val="0"/>
              </a:spcAft>
              <a:defRPr/>
            </a:pP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&amp; Dickey, T. J. (2010). </a:t>
            </a:r>
            <a:r>
              <a:rPr lang="en-US" sz="1100" i="1" dirty="0" smtClean="0">
                <a:latin typeface="Arial" pitchFamily="34" charset="0"/>
                <a:cs typeface="Arial" pitchFamily="34" charset="0"/>
              </a:rPr>
              <a:t>Digital information seekers: Report of findings from selected OCLC, RIN, and JISC user behavior projects. </a:t>
            </a:r>
            <a:r>
              <a:rPr lang="en-US" sz="1100" u="sng" dirty="0" smtClean="0">
                <a:latin typeface="Arial" pitchFamily="34" charset="0"/>
                <a:cs typeface="Arial" pitchFamily="34" charset="0"/>
                <a:hlinkClick r:id="rId3"/>
              </a:rPr>
              <a:t>http://www.jisc.ac.uk/media/documents/publications/reports/2010/digitalinformationseekerreport.pdf</a:t>
            </a:r>
            <a:r>
              <a:rPr lang="en-US" sz="1100" u="sng" dirty="0" smtClean="0">
                <a:latin typeface="Arial" pitchFamily="34" charset="0"/>
                <a:cs typeface="Arial" pitchFamily="34" charset="0"/>
              </a:rPr>
              <a:t> </a:t>
            </a:r>
            <a:r>
              <a:rPr lang="en-US" sz="1100" dirty="0" smtClean="0">
                <a:latin typeface="Arial" pitchFamily="34" charset="0"/>
                <a:cs typeface="Arial" pitchFamily="34" charset="0"/>
              </a:rPr>
              <a:t> (p.4). </a:t>
            </a:r>
          </a:p>
          <a:p>
            <a:pPr defTabSz="895928" fontAlgn="base">
              <a:spcAft>
                <a:spcPct val="0"/>
              </a:spcAft>
              <a:defRPr/>
            </a:pPr>
            <a:endParaRPr lang="en-US" sz="1100" dirty="0" smtClean="0">
              <a:latin typeface="Arial" pitchFamily="34" charset="0"/>
              <a:cs typeface="Arial" pitchFamily="34" charset="0"/>
            </a:endParaRPr>
          </a:p>
          <a:p>
            <a:pPr>
              <a:lnSpc>
                <a:spcPct val="115000"/>
              </a:lnSpc>
            </a:pPr>
            <a:r>
              <a:rPr lang="en-US" sz="1100" dirty="0" err="1" smtClean="0">
                <a:latin typeface="Arial" pitchFamily="34" charset="0"/>
                <a:ea typeface="Calibri"/>
                <a:cs typeface="Arial" pitchFamily="34" charset="0"/>
              </a:rPr>
              <a:t>Dervin</a:t>
            </a:r>
            <a:r>
              <a:rPr lang="en-US" sz="1100" dirty="0" smtClean="0">
                <a:latin typeface="Arial" pitchFamily="34" charset="0"/>
                <a:ea typeface="Calibri"/>
                <a:cs typeface="Arial" pitchFamily="34" charset="0"/>
              </a:rPr>
              <a:t>, B., </a:t>
            </a:r>
            <a:r>
              <a:rPr lang="en-US" sz="1100" dirty="0" err="1" smtClean="0">
                <a:latin typeface="Arial" pitchFamily="34" charset="0"/>
                <a:ea typeface="Calibri"/>
                <a:cs typeface="Arial" pitchFamily="34" charset="0"/>
              </a:rPr>
              <a:t>Connaway</a:t>
            </a:r>
            <a:r>
              <a:rPr lang="en-US" sz="1100" dirty="0" smtClean="0">
                <a:latin typeface="Arial" pitchFamily="34" charset="0"/>
                <a:ea typeface="Calibri"/>
                <a:cs typeface="Arial" pitchFamily="34" charset="0"/>
              </a:rPr>
              <a:t>, L. S., &amp; </a:t>
            </a:r>
            <a:r>
              <a:rPr lang="en-US" sz="1100" dirty="0" err="1" smtClean="0">
                <a:latin typeface="Arial" pitchFamily="34" charset="0"/>
                <a:ea typeface="Calibri"/>
                <a:cs typeface="Arial" pitchFamily="34" charset="0"/>
              </a:rPr>
              <a:t>Prabha</a:t>
            </a:r>
            <a:r>
              <a:rPr lang="en-US" sz="1100" dirty="0" smtClean="0">
                <a:latin typeface="Arial" pitchFamily="34" charset="0"/>
                <a:ea typeface="Calibri"/>
                <a:cs typeface="Arial" pitchFamily="34" charset="0"/>
              </a:rPr>
              <a:t>, C. (2003-2006). </a:t>
            </a:r>
            <a:r>
              <a:rPr lang="en-US" sz="1100" i="1" dirty="0" smtClean="0">
                <a:latin typeface="Arial" pitchFamily="34" charset="0"/>
                <a:ea typeface="Calibri"/>
                <a:cs typeface="Arial" pitchFamily="34" charset="0"/>
              </a:rPr>
              <a:t>Sense-making the information confluence: The whys and </a:t>
            </a:r>
            <a:r>
              <a:rPr lang="en-US" sz="1100" i="1" dirty="0" err="1" smtClean="0">
                <a:latin typeface="Arial" pitchFamily="34" charset="0"/>
                <a:ea typeface="Calibri"/>
                <a:cs typeface="Arial" pitchFamily="34" charset="0"/>
              </a:rPr>
              <a:t>hows</a:t>
            </a:r>
            <a:r>
              <a:rPr lang="en-US" sz="1100" i="1" dirty="0" smtClean="0">
                <a:latin typeface="Arial" pitchFamily="34" charset="0"/>
                <a:ea typeface="Calibri"/>
                <a:cs typeface="Arial" pitchFamily="34" charset="0"/>
              </a:rPr>
              <a:t> of college and university user </a:t>
            </a:r>
            <a:r>
              <a:rPr lang="en-US" sz="1100" i="1" dirty="0" err="1" smtClean="0">
                <a:latin typeface="Arial" pitchFamily="34" charset="0"/>
                <a:ea typeface="Calibri"/>
                <a:cs typeface="Arial" pitchFamily="34" charset="0"/>
              </a:rPr>
              <a:t>satisficing</a:t>
            </a:r>
            <a:r>
              <a:rPr lang="en-US" sz="1100" i="1" dirty="0" smtClean="0">
                <a:latin typeface="Arial" pitchFamily="34" charset="0"/>
                <a:ea typeface="Calibri"/>
                <a:cs typeface="Arial" pitchFamily="34" charset="0"/>
              </a:rPr>
              <a:t> of information needs. </a:t>
            </a:r>
            <a:r>
              <a:rPr lang="en-US" sz="1100" dirty="0" smtClean="0">
                <a:latin typeface="Arial" pitchFamily="34" charset="0"/>
                <a:ea typeface="Calibri"/>
                <a:cs typeface="Arial" pitchFamily="34" charset="0"/>
              </a:rPr>
              <a:t>Funded by the Institute of Museum and Library Services (IMLS). Retrieved from </a:t>
            </a:r>
            <a:r>
              <a:rPr lang="en-US" sz="1100" u="sng" dirty="0" smtClean="0">
                <a:solidFill>
                  <a:srgbClr val="0000FF"/>
                </a:solidFill>
                <a:latin typeface="Arial" pitchFamily="34" charset="0"/>
                <a:ea typeface="Calibri"/>
                <a:cs typeface="Arial" pitchFamily="34" charset="0"/>
                <a:hlinkClick r:id="rId4"/>
              </a:rPr>
              <a:t>http://imlsosuoclcproject.jcomm.ohio-state.edu/</a:t>
            </a:r>
            <a:r>
              <a:rPr lang="en-US" sz="1100" dirty="0" smtClean="0">
                <a:latin typeface="Arial" pitchFamily="34" charset="0"/>
                <a:ea typeface="Calibri"/>
                <a:cs typeface="Arial" pitchFamily="34" charset="0"/>
              </a:rPr>
              <a:t> </a:t>
            </a:r>
          </a:p>
          <a:p>
            <a:pPr defTabSz="895928" fontAlgn="base">
              <a:spcAft>
                <a:spcPct val="0"/>
              </a:spcAft>
              <a:defRPr/>
            </a:pPr>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Research Information Network. (2006). </a:t>
            </a:r>
            <a:r>
              <a:rPr lang="en-US" sz="1100" i="1" dirty="0" smtClean="0">
                <a:latin typeface="Arial" pitchFamily="34" charset="0"/>
                <a:cs typeface="Arial" pitchFamily="34" charset="0"/>
              </a:rPr>
              <a:t>Researchers and discovery services: </a:t>
            </a:r>
            <a:r>
              <a:rPr lang="en-US" sz="1100" i="1" dirty="0" err="1" smtClean="0">
                <a:latin typeface="Arial" pitchFamily="34" charset="0"/>
                <a:cs typeface="Arial" pitchFamily="34" charset="0"/>
              </a:rPr>
              <a:t>Behaviour</a:t>
            </a:r>
            <a:r>
              <a:rPr lang="en-US" sz="1100" i="1" dirty="0" smtClean="0">
                <a:latin typeface="Arial" pitchFamily="34" charset="0"/>
                <a:cs typeface="Arial" pitchFamily="34" charset="0"/>
              </a:rPr>
              <a:t>, perceptions and needs. </a:t>
            </a:r>
            <a:r>
              <a:rPr lang="en-US" sz="1100" dirty="0" smtClean="0">
                <a:latin typeface="Arial" pitchFamily="34" charset="0"/>
                <a:cs typeface="Arial" pitchFamily="34" charset="0"/>
              </a:rPr>
              <a:t>London: Research Information Network </a:t>
            </a:r>
          </a:p>
          <a:p>
            <a:endParaRPr lang="en-US" sz="1100" dirty="0" smtClean="0">
              <a:latin typeface="Arial" pitchFamily="34" charset="0"/>
              <a:cs typeface="Arial" pitchFamily="34" charset="0"/>
            </a:endParaRPr>
          </a:p>
          <a:p>
            <a:pPr marL="0" lvl="1" defTabSz="457059">
              <a:defRPr/>
            </a:pPr>
            <a:r>
              <a:rPr lang="en-US" sz="1100" dirty="0" err="1" smtClean="0">
                <a:latin typeface="Arial" pitchFamily="34" charset="0"/>
                <a:cs typeface="Arial" pitchFamily="34" charset="0"/>
              </a:rPr>
              <a:t>Backfiles</a:t>
            </a:r>
            <a:r>
              <a:rPr lang="en-US" sz="1100" dirty="0" smtClean="0">
                <a:latin typeface="Arial" pitchFamily="34" charset="0"/>
                <a:cs typeface="Arial" pitchFamily="34" charset="0"/>
              </a:rPr>
              <a:t> difficult to access</a:t>
            </a:r>
          </a:p>
          <a:p>
            <a:r>
              <a:rPr lang="en-US" sz="1100" dirty="0" smtClean="0">
                <a:latin typeface="Arial" pitchFamily="34" charset="0"/>
                <a:cs typeface="Arial" pitchFamily="34" charset="0"/>
              </a:rPr>
              <a:t>Wong, W., </a:t>
            </a:r>
            <a:r>
              <a:rPr lang="en-US" sz="1100" dirty="0" err="1" smtClean="0">
                <a:latin typeface="Arial" pitchFamily="34" charset="0"/>
                <a:cs typeface="Arial" pitchFamily="34" charset="0"/>
              </a:rPr>
              <a:t>Stelmaszewska</a:t>
            </a:r>
            <a:r>
              <a:rPr lang="en-US" sz="1100" dirty="0" smtClean="0">
                <a:latin typeface="Arial" pitchFamily="34" charset="0"/>
                <a:cs typeface="Arial" pitchFamily="34" charset="0"/>
              </a:rPr>
              <a:t>, H., </a:t>
            </a:r>
            <a:r>
              <a:rPr lang="en-US" sz="1100" dirty="0" err="1" smtClean="0">
                <a:latin typeface="Arial" pitchFamily="34" charset="0"/>
                <a:cs typeface="Arial" pitchFamily="34" charset="0"/>
              </a:rPr>
              <a:t>Bhimani</a:t>
            </a:r>
            <a:r>
              <a:rPr lang="en-US" sz="1100" dirty="0" smtClean="0">
                <a:latin typeface="Arial" pitchFamily="34" charset="0"/>
                <a:cs typeface="Arial" pitchFamily="34" charset="0"/>
              </a:rPr>
              <a:t>, N., Barn, S., &amp; Barn, B. (2009). User </a:t>
            </a:r>
            <a:r>
              <a:rPr lang="en-US" sz="1100" dirty="0" err="1" smtClean="0">
                <a:latin typeface="Arial" pitchFamily="34" charset="0"/>
                <a:cs typeface="Arial" pitchFamily="34" charset="0"/>
              </a:rPr>
              <a:t>behaviour</a:t>
            </a:r>
            <a:r>
              <a:rPr lang="en-US" sz="1100" dirty="0" smtClean="0">
                <a:latin typeface="Arial" pitchFamily="34" charset="0"/>
                <a:cs typeface="Arial" pitchFamily="34" charset="0"/>
              </a:rPr>
              <a:t> in resource discovery: Final report. Retrieved from </a:t>
            </a:r>
            <a:r>
              <a:rPr lang="en-US" sz="1100" u="sng" dirty="0" smtClean="0">
                <a:latin typeface="Arial" pitchFamily="34" charset="0"/>
                <a:cs typeface="Arial" pitchFamily="34" charset="0"/>
                <a:hlinkClick r:id="rId5"/>
              </a:rPr>
              <a:t>http://www.jisc.ac.uk/whatwedo/programmes/inf11/userbehaviourbusandecon.aspx </a:t>
            </a:r>
          </a:p>
          <a:p>
            <a:pPr defTabSz="895928" fontAlgn="base">
              <a:spcBef>
                <a:spcPct val="30000"/>
              </a:spcBef>
              <a:spcAft>
                <a:spcPct val="0"/>
              </a:spcAft>
              <a:defRPr/>
            </a:pPr>
            <a:r>
              <a:rPr lang="en-US" sz="11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latin typeface="Arial" pitchFamily="34" charset="0"/>
                <a:cs typeface="Arial" pitchFamily="34" charset="0"/>
              </a:rPr>
              <a:t>“And have all the breakdowns, because the database, although you would assume that it would be easier for me to go through the database mode it’s actually even worse because you’ve got to filter through all these other like alphabetical… Well I mean they’re in alphabetical order so… And so for me that’s not… I just go ahead and I stick to what I know. I like the layout of that and I just go </a:t>
            </a:r>
            <a:r>
              <a:rPr lang="en-US" sz="1100" kern="1200" dirty="0" err="1" smtClean="0">
                <a:solidFill>
                  <a:schemeClr val="tx1"/>
                </a:solidFill>
                <a:latin typeface="Arial" pitchFamily="34" charset="0"/>
                <a:cs typeface="Arial" pitchFamily="34" charset="0"/>
              </a:rPr>
              <a:t>bing</a:t>
            </a:r>
            <a:r>
              <a:rPr lang="en-US" sz="1100" kern="1200" dirty="0" smtClean="0">
                <a:solidFill>
                  <a:schemeClr val="tx1"/>
                </a:solidFill>
                <a:latin typeface="Arial" pitchFamily="34" charset="0"/>
                <a:cs typeface="Arial" pitchFamily="34" charset="0"/>
              </a:rPr>
              <a:t>, </a:t>
            </a:r>
            <a:r>
              <a:rPr lang="en-US" sz="1100" kern="1200" dirty="0" err="1" smtClean="0">
                <a:solidFill>
                  <a:schemeClr val="tx1"/>
                </a:solidFill>
                <a:latin typeface="Arial" pitchFamily="34" charset="0"/>
                <a:cs typeface="Arial" pitchFamily="34" charset="0"/>
              </a:rPr>
              <a:t>bing</a:t>
            </a:r>
            <a:r>
              <a:rPr lang="en-US" sz="1100" kern="1200" dirty="0" smtClean="0">
                <a:solidFill>
                  <a:schemeClr val="tx1"/>
                </a:solidFill>
                <a:latin typeface="Arial" pitchFamily="34" charset="0"/>
                <a:cs typeface="Arial" pitchFamily="34" charset="0"/>
              </a:rPr>
              <a:t>, and then I go and look into articles.” (</a:t>
            </a:r>
            <a:r>
              <a:rPr lang="en-US" sz="1100" i="1" kern="1200" dirty="0" smtClean="0">
                <a:solidFill>
                  <a:schemeClr val="tx1"/>
                </a:solidFill>
                <a:latin typeface="Arial" pitchFamily="34" charset="0"/>
                <a:cs typeface="Arial" pitchFamily="34" charset="0"/>
              </a:rPr>
              <a:t>Digital Visitors and Residents</a:t>
            </a:r>
            <a:r>
              <a:rPr lang="en-US" sz="1100" kern="1200" dirty="0" smtClean="0">
                <a:solidFill>
                  <a:schemeClr val="tx1"/>
                </a:solidFill>
                <a:latin typeface="Arial" pitchFamily="34" charset="0"/>
                <a:cs typeface="Arial" pitchFamily="34" charset="0"/>
              </a:rPr>
              <a:t>, USG5, 0:02:58, Female, Age 30, Latin American Studies).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Arial" pitchFamily="34" charset="0"/>
              <a:cs typeface="Arial" pitchFamily="34" charset="0"/>
            </a:endParaRPr>
          </a:p>
          <a:p>
            <a:r>
              <a:rPr lang="en-US" sz="1100" dirty="0" smtClean="0">
                <a:latin typeface="Arial" pitchFamily="34" charset="0"/>
                <a:cs typeface="Arial" pitchFamily="34" charset="0"/>
              </a:rPr>
              <a:t>White, D., &amp;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(2011-2014).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Retrieved from </a:t>
            </a:r>
            <a:r>
              <a:rPr lang="en-US" sz="1100" u="sng" dirty="0" smtClean="0">
                <a:latin typeface="Arial" pitchFamily="34" charset="0"/>
                <a:cs typeface="Arial" pitchFamily="34" charset="0"/>
                <a:hlinkClick r:id="rId6"/>
              </a:rPr>
              <a:t>http://www.oclc.org/research/activities/vandr/</a:t>
            </a:r>
            <a:r>
              <a:rPr lang="en-US" sz="1100" dirty="0" smtClean="0">
                <a:latin typeface="Arial" pitchFamily="34" charset="0"/>
                <a:cs typeface="Arial" pitchFamily="34" charset="0"/>
              </a:rPr>
              <a:t> </a:t>
            </a:r>
          </a:p>
          <a:p>
            <a:endParaRPr lang="en-US" sz="11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6858000" cy="4183380"/>
          </a:xfrm>
        </p:spPr>
        <p:txBody>
          <a:bodyPr>
            <a:noAutofit/>
          </a:bodyPr>
          <a:lstStyle/>
          <a:p>
            <a:r>
              <a:rPr lang="en-US" sz="1400" dirty="0" smtClean="0">
                <a:latin typeface="Arial" pitchFamily="34" charset="0"/>
                <a:cs typeface="Arial" pitchFamily="34" charset="0"/>
              </a:rPr>
              <a:t>Interestingly, we can see that university database</a:t>
            </a:r>
            <a:r>
              <a:rPr lang="en-US" sz="1400" baseline="0" dirty="0" smtClean="0">
                <a:latin typeface="Arial" pitchFamily="34" charset="0"/>
                <a:cs typeface="Arial" pitchFamily="34" charset="0"/>
              </a:rPr>
              <a:t> and website usage increases through the first three educational stages.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Digital Sources and Educational Sources: Interviews</a:t>
            </a:r>
          </a:p>
          <a:p>
            <a:r>
              <a:rPr lang="en-US" sz="1400" dirty="0" smtClean="0">
                <a:latin typeface="Arial" pitchFamily="34" charset="0"/>
                <a:cs typeface="Arial" pitchFamily="34" charset="0"/>
              </a:rPr>
              <a:t>Databases: Emerging 19%, Establishing 50%, Embedding 80%, Experiencing</a:t>
            </a:r>
            <a:r>
              <a:rPr lang="en-US" sz="1400" baseline="0" dirty="0" smtClean="0">
                <a:latin typeface="Arial" pitchFamily="34" charset="0"/>
                <a:cs typeface="Arial" pitchFamily="34" charset="0"/>
              </a:rPr>
              <a:t> 80%</a:t>
            </a:r>
          </a:p>
          <a:p>
            <a:r>
              <a:rPr lang="en-US" sz="1400" baseline="0" dirty="0" smtClean="0">
                <a:latin typeface="Arial" pitchFamily="34" charset="0"/>
                <a:cs typeface="Arial" pitchFamily="34" charset="0"/>
              </a:rPr>
              <a:t>University Databases: Emerging 33%, Establishing 30%, Embedding 70%, Experiencing 40%</a:t>
            </a:r>
          </a:p>
          <a:p>
            <a:r>
              <a:rPr lang="en-US" sz="1400" baseline="0" dirty="0" smtClean="0">
                <a:latin typeface="Arial" pitchFamily="34" charset="0"/>
                <a:cs typeface="Arial" pitchFamily="34" charset="0"/>
              </a:rPr>
              <a:t>University Websites: Emerging 28%, Establishing 40%, Embedding 50%, Experiencing 30%</a:t>
            </a:r>
          </a:p>
          <a:p>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White, D., &amp; Connaway, L. S. (2011-2014).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r>
              <a:rPr lang="en-US" sz="140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0"/>
            <a:ext cx="3965575" cy="2975197"/>
          </a:xfrm>
        </p:spPr>
      </p:sp>
      <p:sp>
        <p:nvSpPr>
          <p:cNvPr id="3" name="Notes Placeholder 2"/>
          <p:cNvSpPr>
            <a:spLocks noGrp="1"/>
          </p:cNvSpPr>
          <p:nvPr>
            <p:ph type="body" idx="1"/>
          </p:nvPr>
        </p:nvSpPr>
        <p:spPr>
          <a:xfrm>
            <a:off x="0" y="3048000"/>
            <a:ext cx="6858000" cy="6096000"/>
          </a:xfrm>
        </p:spPr>
        <p:txBody>
          <a:bodyPr>
            <a:noAutofit/>
          </a:bodyPr>
          <a:lstStyle/>
          <a:p>
            <a:r>
              <a:rPr lang="en-GB" sz="1000" dirty="0" smtClean="0">
                <a:latin typeface="Arial" pitchFamily="34" charset="0"/>
                <a:cs typeface="Arial" pitchFamily="34" charset="0"/>
              </a:rPr>
              <a:t>Image: http://www.eqmoorepark.com.au/uploadedImages/EntertainmentQuarter/Content/Stores/CityConvenienceStoreinsideshot.jpg</a:t>
            </a:r>
          </a:p>
          <a:p>
            <a:r>
              <a:rPr lang="en-GB" sz="1000" b="1" dirty="0" smtClean="0">
                <a:latin typeface="Arial" pitchFamily="34" charset="0"/>
                <a:cs typeface="Arial" pitchFamily="34" charset="0"/>
              </a:rPr>
              <a:t>Convenience:</a:t>
            </a:r>
          </a:p>
          <a:p>
            <a:r>
              <a:rPr lang="en-GB" sz="1000" dirty="0" smtClean="0">
                <a:latin typeface="Arial" pitchFamily="34" charset="0"/>
                <a:cs typeface="Arial" pitchFamily="34" charset="0"/>
              </a:rPr>
              <a:t>-Finding information online is not directly equated with the quality of that information.</a:t>
            </a:r>
          </a:p>
          <a:p>
            <a:pPr defTabSz="448102">
              <a:defRPr/>
            </a:pPr>
            <a:r>
              <a:rPr lang="en-GB" sz="1000" dirty="0" smtClean="0">
                <a:latin typeface="Arial" pitchFamily="34" charset="0"/>
                <a:cs typeface="Arial" pitchFamily="34" charset="0"/>
              </a:rPr>
              <a:t>-</a:t>
            </a:r>
            <a:r>
              <a:rPr lang="en-US" sz="1000" dirty="0" smtClean="0">
                <a:latin typeface="Arial" pitchFamily="34" charset="0"/>
                <a:cs typeface="Arial" pitchFamily="34" charset="0"/>
              </a:rPr>
              <a:t>Time is related to convenience which is a recurring theme in information-seeking behavior research. </a:t>
            </a:r>
          </a:p>
          <a:p>
            <a:pPr defTabSz="448102">
              <a:defRPr/>
            </a:pPr>
            <a:endParaRPr lang="en-US" sz="1000" dirty="0" smtClean="0">
              <a:latin typeface="Arial" pitchFamily="34" charset="0"/>
              <a:cs typeface="Arial" pitchFamily="34" charset="0"/>
            </a:endParaRPr>
          </a:p>
          <a:p>
            <a:pPr marL="448102" indent="-448102"/>
            <a:r>
              <a:rPr lang="en-US" sz="1000" dirty="0" smtClean="0">
                <a:latin typeface="Arial" pitchFamily="34" charset="0"/>
                <a:cs typeface="Arial" pitchFamily="34" charset="0"/>
              </a:rPr>
              <a:t>Connaway, L. S., Dickey, T. J., &amp; Radford, M. L. (2011). “If it is too inconvenient I’m not going after it:” Convenience as a critical factor in information-seeking behaviors. </a:t>
            </a:r>
            <a:r>
              <a:rPr lang="en-US" sz="1000" i="1" dirty="0" smtClean="0">
                <a:latin typeface="Arial" pitchFamily="34" charset="0"/>
                <a:cs typeface="Arial" pitchFamily="34" charset="0"/>
              </a:rPr>
              <a:t>Library &amp; Information Science Research, </a:t>
            </a:r>
            <a:r>
              <a:rPr lang="en-US" sz="1000" dirty="0" smtClean="0">
                <a:latin typeface="Arial" pitchFamily="34" charset="0"/>
                <a:cs typeface="Arial" pitchFamily="34" charset="0"/>
              </a:rPr>
              <a:t>33(3), 179-190.  </a:t>
            </a:r>
          </a:p>
          <a:p>
            <a:pPr marL="448102" indent="-448102"/>
            <a:endParaRPr lang="en-US" sz="1000" dirty="0" smtClean="0">
              <a:latin typeface="Arial" pitchFamily="34" charset="0"/>
              <a:cs typeface="Arial" pitchFamily="34" charset="0"/>
            </a:endParaRPr>
          </a:p>
          <a:p>
            <a:pPr marL="448102" indent="-448102"/>
            <a:r>
              <a:rPr lang="en-US" sz="1000" dirty="0" smtClean="0">
                <a:latin typeface="Arial" pitchFamily="34" charset="0"/>
                <a:cs typeface="Arial" pitchFamily="34" charset="0"/>
              </a:rPr>
              <a:t>Connaway, L. S., White, D., Lanclos,</a:t>
            </a:r>
            <a:r>
              <a:rPr lang="en-US" sz="1000" baseline="0" dirty="0" smtClean="0">
                <a:latin typeface="Arial" pitchFamily="34" charset="0"/>
                <a:cs typeface="Arial" pitchFamily="34" charset="0"/>
              </a:rPr>
              <a:t> D., &amp;</a:t>
            </a:r>
            <a:r>
              <a:rPr lang="en-US" sz="1000" dirty="0" smtClean="0">
                <a:latin typeface="Arial" pitchFamily="34" charset="0"/>
                <a:cs typeface="Arial" pitchFamily="34" charset="0"/>
              </a:rPr>
              <a:t> Le Cornu, A. (2013). Visitors and residents: What motivates engagement with the digital information environment? </a:t>
            </a:r>
            <a:r>
              <a:rPr lang="en-US" sz="1000" i="1" dirty="0" smtClean="0">
                <a:latin typeface="Arial" pitchFamily="34" charset="0"/>
                <a:cs typeface="Arial" pitchFamily="34" charset="0"/>
              </a:rPr>
              <a:t>Information Research,</a:t>
            </a:r>
            <a:r>
              <a:rPr lang="en-US" sz="1000" dirty="0" smtClean="0">
                <a:latin typeface="Arial" pitchFamily="34" charset="0"/>
                <a:cs typeface="Arial" pitchFamily="34" charset="0"/>
              </a:rPr>
              <a:t> 18(1). Retrieved from </a:t>
            </a:r>
            <a:r>
              <a:rPr lang="en-US" sz="1000" u="sng" dirty="0" smtClean="0">
                <a:latin typeface="Arial" pitchFamily="34" charset="0"/>
                <a:cs typeface="Arial" pitchFamily="34" charset="0"/>
                <a:hlinkClick r:id="rId3"/>
              </a:rPr>
              <a:t>http://informationr.net/ir/18-1/infres181.html</a:t>
            </a:r>
            <a:endParaRPr lang="en-US" sz="1000" dirty="0" smtClean="0">
              <a:latin typeface="Arial" pitchFamily="34" charset="0"/>
              <a:cs typeface="Arial" pitchFamily="34" charset="0"/>
            </a:endParaRPr>
          </a:p>
          <a:p>
            <a:pPr defTabSz="448102">
              <a:defRPr/>
            </a:pPr>
            <a:endParaRPr lang="en-US" sz="1000" dirty="0" smtClean="0">
              <a:latin typeface="Arial" pitchFamily="34" charset="0"/>
              <a:cs typeface="Arial" pitchFamily="34" charset="0"/>
            </a:endParaRPr>
          </a:p>
          <a:p>
            <a:pPr marL="228600" marR="0" indent="-228600">
              <a:lnSpc>
                <a:spcPct val="115000"/>
              </a:lnSpc>
              <a:spcBef>
                <a:spcPts val="0"/>
              </a:spcBef>
              <a:spcAft>
                <a:spcPts val="0"/>
              </a:spcAft>
              <a:buNone/>
            </a:pPr>
            <a:r>
              <a:rPr lang="en-US" sz="1000" dirty="0" smtClean="0">
                <a:solidFill>
                  <a:schemeClr val="tx1"/>
                </a:solidFill>
                <a:latin typeface="Arial" pitchFamily="34" charset="0"/>
                <a:ea typeface="Calibri"/>
                <a:cs typeface="Arial" pitchFamily="34" charset="0"/>
              </a:rPr>
              <a:t>Connaway, L. S, Lanclos, D., &amp; Hood, E. M. (2013b). “I find Google a lot easier than going to the library website.” Imagine ways to innovate and inspire students to use the academic library. </a:t>
            </a:r>
            <a:r>
              <a:rPr lang="en-US" sz="1000" i="1" dirty="0" smtClean="0">
                <a:solidFill>
                  <a:schemeClr val="tx1"/>
                </a:solidFill>
                <a:latin typeface="Arial" pitchFamily="34" charset="0"/>
                <a:ea typeface="Calibri"/>
                <a:cs typeface="Arial" pitchFamily="34" charset="0"/>
              </a:rPr>
              <a:t>Proceedings of the Association of College &amp; Research Libraries (ACRL) 2013 conference, April 10-13, 2013, Indianapolis, IN, </a:t>
            </a:r>
            <a:r>
              <a:rPr lang="en-US" sz="1000" dirty="0" smtClean="0">
                <a:solidFill>
                  <a:schemeClr val="tx1"/>
                </a:solidFill>
                <a:latin typeface="Arial" pitchFamily="34" charset="0"/>
                <a:ea typeface="Calibri"/>
                <a:cs typeface="Arial" pitchFamily="34" charset="0"/>
              </a:rPr>
              <a:t>2013. Retrieved from </a:t>
            </a:r>
            <a:r>
              <a:rPr lang="en-US" sz="1000" u="sng" dirty="0" smtClean="0">
                <a:solidFill>
                  <a:schemeClr val="tx1"/>
                </a:solidFill>
                <a:latin typeface="Arial" pitchFamily="34" charset="0"/>
                <a:ea typeface="Calibri"/>
                <a:cs typeface="Arial" pitchFamily="34" charset="0"/>
                <a:hlinkClick r:id="rId4"/>
              </a:rPr>
              <a:t>http://www.ala.org/acrl/sites/ala.org.acrl/files/content/conferences/confsandpreconfs/2013/papers/Connaway_Google.pdf</a:t>
            </a:r>
            <a:endParaRPr lang="en-US" sz="1000" u="sng" dirty="0" smtClean="0">
              <a:solidFill>
                <a:schemeClr val="tx1"/>
              </a:solidFill>
              <a:latin typeface="Arial" pitchFamily="34" charset="0"/>
              <a:ea typeface="Calibri"/>
              <a:cs typeface="Arial" pitchFamily="34" charset="0"/>
            </a:endParaRPr>
          </a:p>
          <a:p>
            <a:pPr defTabSz="448102">
              <a:defRPr/>
            </a:pPr>
            <a:endParaRPr lang="en-US" sz="1000" dirty="0" smtClean="0">
              <a:latin typeface="Arial" pitchFamily="34" charset="0"/>
              <a:cs typeface="Arial" pitchFamily="34" charset="0"/>
            </a:endParaRPr>
          </a:p>
          <a:p>
            <a:pPr defTabSz="448102">
              <a:defRPr/>
            </a:pPr>
            <a:r>
              <a:rPr lang="en-US" sz="1000" dirty="0" smtClean="0">
                <a:latin typeface="Arial" pitchFamily="34" charset="0"/>
                <a:cs typeface="Arial" pitchFamily="34" charset="0"/>
              </a:rPr>
              <a:t>-Convenience can be either physical or virtual, based on the context and situation at the time of need.</a:t>
            </a:r>
          </a:p>
          <a:p>
            <a:r>
              <a:rPr lang="en-US" sz="1000" dirty="0" smtClean="0">
                <a:latin typeface="Arial" pitchFamily="34" charset="0"/>
                <a:cs typeface="Arial" pitchFamily="34" charset="0"/>
              </a:rPr>
              <a:t>-“Convenience is a situational criterion in people’s choices and actions during all stages of the information-seeking process.”</a:t>
            </a:r>
          </a:p>
          <a:p>
            <a:r>
              <a:rPr lang="en-US" sz="1000" dirty="0" smtClean="0">
                <a:latin typeface="Arial" pitchFamily="34" charset="0"/>
                <a:cs typeface="Arial" pitchFamily="34" charset="0"/>
              </a:rPr>
              <a:t>-The concept of convenience can include their choice of an information source (including physical and electronic formats), their satisfaction with the source and its ease of use, and their time horizon in information seeking.</a:t>
            </a:r>
          </a:p>
          <a:p>
            <a:endParaRPr lang="en-US" sz="1000" dirty="0" smtClean="0">
              <a:latin typeface="Arial" pitchFamily="34" charset="0"/>
              <a:cs typeface="Arial" pitchFamily="34" charset="0"/>
            </a:endParaRPr>
          </a:p>
          <a:p>
            <a:pPr marL="448102" indent="-448102"/>
            <a:r>
              <a:rPr lang="en-US" sz="1000" dirty="0" smtClean="0">
                <a:latin typeface="Arial" pitchFamily="34" charset="0"/>
                <a:cs typeface="Arial" pitchFamily="34" charset="0"/>
              </a:rPr>
              <a:t>Case, D. O. (2012). </a:t>
            </a:r>
            <a:r>
              <a:rPr lang="en-US" sz="1000" i="1" dirty="0" smtClean="0">
                <a:latin typeface="Arial" pitchFamily="34" charset="0"/>
                <a:cs typeface="Arial" pitchFamily="34" charset="0"/>
              </a:rPr>
              <a:t>Looking for information: A survey of research on information seeking, needs, and behavior.</a:t>
            </a:r>
            <a:r>
              <a:rPr lang="en-US" sz="1000" dirty="0" smtClean="0">
                <a:latin typeface="Arial" pitchFamily="34" charset="0"/>
                <a:cs typeface="Arial" pitchFamily="34" charset="0"/>
              </a:rPr>
              <a:t> Bingley: Emerald. </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“…convenience/ease of use were frequently mentioned by participants in all educational stages, authority/legitimacy is consistently discussed by last year high school/secondary school and first-year college/university student (Emerging stage) participants, decreasing for the third- and fourth-year college and university student (Establishing stage) participants, then increasing with the graduate/postgraduate and doctoral student (Embedding stage) and faculty, scholars, and life-long learner (Experiencing stage) participants” </a:t>
            </a:r>
            <a:r>
              <a:rPr lang="en-US" sz="1000" dirty="0" smtClean="0">
                <a:latin typeface="Arial" pitchFamily="34" charset="0"/>
                <a:ea typeface="Times New Roman"/>
                <a:cs typeface="Arial" pitchFamily="34" charset="0"/>
              </a:rPr>
              <a:t>(Connaway, Lanclos, Hood 2013a, 12). </a:t>
            </a:r>
          </a:p>
          <a:p>
            <a:pPr defTabSz="448102">
              <a:defRPr/>
            </a:pPr>
            <a:endParaRPr lang="en-US" sz="1000" dirty="0" smtClean="0">
              <a:latin typeface="Arial" pitchFamily="34" charset="0"/>
              <a:cs typeface="Arial" pitchFamily="34" charset="0"/>
            </a:endParaRPr>
          </a:p>
          <a:p>
            <a:r>
              <a:rPr lang="en-US" sz="1000" kern="1200" dirty="0" smtClean="0">
                <a:solidFill>
                  <a:schemeClr val="tx1"/>
                </a:solidFill>
                <a:latin typeface="Arial" pitchFamily="34" charset="0"/>
                <a:cs typeface="Arial" pitchFamily="34" charset="0"/>
              </a:rPr>
              <a:t>Connaway, L. S, Lanclos, D. M., &amp; Hood, E. M. (2013a). “I always stick with the first thing that comes up on Google…” Where people go for information, what they use, and why. </a:t>
            </a:r>
            <a:r>
              <a:rPr lang="en-US" sz="1000" i="1" kern="1200" dirty="0" smtClean="0">
                <a:solidFill>
                  <a:schemeClr val="tx1"/>
                </a:solidFill>
                <a:latin typeface="Arial" pitchFamily="34" charset="0"/>
                <a:cs typeface="Arial" pitchFamily="34" charset="0"/>
              </a:rPr>
              <a:t>EDUCAUSE Review Online </a:t>
            </a:r>
            <a:r>
              <a:rPr lang="en-US" sz="1000" i="0" kern="1200" dirty="0" smtClean="0">
                <a:solidFill>
                  <a:schemeClr val="tx1"/>
                </a:solidFill>
                <a:latin typeface="Arial" pitchFamily="34" charset="0"/>
                <a:cs typeface="Arial" pitchFamily="34" charset="0"/>
              </a:rPr>
              <a:t>(December 6). </a:t>
            </a:r>
            <a:r>
              <a:rPr lang="en-US" sz="1000" kern="1200" dirty="0" smtClean="0">
                <a:solidFill>
                  <a:schemeClr val="tx1"/>
                </a:solidFill>
                <a:latin typeface="Arial" pitchFamily="34" charset="0"/>
                <a:cs typeface="Arial" pitchFamily="34" charset="0"/>
              </a:rPr>
              <a:t>Retrieved from </a:t>
            </a:r>
            <a:r>
              <a:rPr lang="en-US" sz="1000" u="sng" kern="1200" dirty="0" smtClean="0">
                <a:solidFill>
                  <a:schemeClr val="tx1"/>
                </a:solidFill>
                <a:latin typeface="Arial" pitchFamily="34" charset="0"/>
                <a:cs typeface="Arial" pitchFamily="34" charset="0"/>
                <a:hlinkClick r:id="rId5"/>
              </a:rPr>
              <a:t>http://www.educause.edu/ero/article/i-always-stick-first-thing-comes-google-where-people-go-information-what-they-use-and-why</a:t>
            </a:r>
            <a:endParaRPr lang="en-US" sz="1000" kern="1200" dirty="0" smtClean="0">
              <a:solidFill>
                <a:schemeClr val="tx1"/>
              </a:solidFill>
              <a:latin typeface="Arial" pitchFamily="34" charset="0"/>
              <a:cs typeface="Arial" pitchFamily="34" charset="0"/>
            </a:endParaRPr>
          </a:p>
          <a:p>
            <a:endParaRPr lang="en-GB" sz="9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extLst>
      <p:ext uri="{BB962C8B-B14F-4D97-AF65-F5344CB8AC3E}">
        <p14:creationId xmlns="" xmlns:p14="http://schemas.microsoft.com/office/powerpoint/2010/main" val="274203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60850"/>
            <a:ext cx="6858000" cy="5035550"/>
          </a:xfrm>
        </p:spPr>
        <p:txBody>
          <a:bodyPr>
            <a:noAutofit/>
          </a:bodyPr>
          <a:lstStyle/>
          <a:p>
            <a:r>
              <a:rPr lang="en-US" sz="1000" dirty="0" smtClean="0">
                <a:latin typeface="Arial" pitchFamily="34" charset="0"/>
                <a:cs typeface="Arial" pitchFamily="34" charset="0"/>
              </a:rPr>
              <a:t>Image: http://www.flickr.com/photos/haagsuitburo/2315233844/</a:t>
            </a:r>
          </a:p>
          <a:p>
            <a:r>
              <a:rPr lang="en-US" sz="1000" dirty="0" smtClean="0">
                <a:latin typeface="Arial" pitchFamily="34" charset="0"/>
                <a:cs typeface="Arial" pitchFamily="34" charset="0"/>
              </a:rPr>
              <a:t>Lazy (No Motivation) OR </a:t>
            </a:r>
            <a:r>
              <a:rPr lang="en-US" sz="1000" dirty="0" err="1" smtClean="0">
                <a:latin typeface="Arial" pitchFamily="34" charset="0"/>
                <a:cs typeface="Arial" pitchFamily="34" charset="0"/>
              </a:rPr>
              <a:t>Satisficing</a:t>
            </a:r>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Laziness</a:t>
            </a:r>
            <a:r>
              <a:rPr lang="en-US" sz="1000" baseline="0" dirty="0" smtClean="0">
                <a:latin typeface="Arial" pitchFamily="34" charset="0"/>
                <a:cs typeface="Arial" pitchFamily="34" charset="0"/>
              </a:rPr>
              <a:t> levels appear to not be a true indicator of actual laziness, but perception. Not surprisingly Emerging participants indicated higher levels of laziness as they are unmotivated by their work at this stage.  Considering how many required core classes are required along with high school classes, they have lower levels of interest in their classes at this point.  Establishing and Embedding participants spoke of laziness as being that they don’t want to travel all the way back to campus to the library, especially late at night, and not going above and beyond in their work.  These students are not necessarily lazy, though they speak of themselves that way, rather most of us would speak of these participants as busy and trying to manage their time.   </a:t>
            </a:r>
            <a:endParaRPr lang="en-US" sz="10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Arial" pitchFamily="34" charset="0"/>
                <a:cs typeface="Arial" pitchFamily="34" charset="0"/>
              </a:rPr>
              <a:t>Emerging: Participants do not want to take the time to do the actual task.  Want to find shortcuts/quickest way to complete the task or how to avoid doing it at all.  Often do not want to leave their computer.  Recognize laziness in themselves/find themselves to not be motivated.   I don’t see a response difference between First Round and Second Round.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Arial" pitchFamily="34" charset="0"/>
                <a:cs typeface="Arial" pitchFamily="34" charset="0"/>
              </a:rPr>
              <a:t>Establishing: Only two participants, one speaking of professors, not themselves.  The other speaks of not going above and beyond, just doing the minimum.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Arial" pitchFamily="34" charset="0"/>
                <a:cs typeface="Arial" pitchFamily="34" charset="0"/>
              </a:rPr>
              <a:t>Embedding participants: Do not live on campus and do not want to travel just to go to the library.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Arial" pitchFamily="34" charset="0"/>
                <a:cs typeface="Arial" pitchFamily="34" charset="0"/>
              </a:rPr>
              <a:t>Experiencing: One participant, teacher discussing student’s laziness versus their own.  They would not be as lazy, but understand that the students are overwhelmed.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cs typeface="Arial" pitchFamily="34" charset="0"/>
            </a:endParaRPr>
          </a:p>
          <a:p>
            <a:pPr>
              <a:defRPr/>
            </a:pPr>
            <a:r>
              <a:rPr lang="en-US" sz="1000" dirty="0" smtClean="0">
                <a:latin typeface="Arial" pitchFamily="34" charset="0"/>
                <a:cs typeface="Arial" pitchFamily="34" charset="0"/>
              </a:rPr>
              <a:t>“I mean may be sometimes when I have to do research like I guess with the assignment last night once I’d found that website I didn’t continue to see what else I could find.  So it’s kind of I guess a lazy approach to it – not going above and beyond, once I get there I just kind of stop.”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USU9, Female, Age 21, Sociology/Gerontology) Establishing</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“I live about two miles away from here on bike, which is not that far, but when you’re writing a paper and don’t feel like getting out of your pajamas… Frequently when I’m working from home, it does feel a bit onerous to come all the way, which is about two miles away on bike, to use the library when I’m immediately probably going to go home afterwards. I find working from home very comfortable. I’d like – it feels also very private, it’s easy for me to concentrate without other people within the library space. So all of those reasons influenced my decision to take the easier route rather than physically having to move to get information.” (</a:t>
            </a:r>
            <a:r>
              <a:rPr lang="en-US" sz="1000" i="1" dirty="0" smtClean="0">
                <a:latin typeface="Arial" pitchFamily="34" charset="0"/>
                <a:cs typeface="Arial" pitchFamily="34" charset="0"/>
              </a:rPr>
              <a:t>Digital Visitors and Residents</a:t>
            </a:r>
            <a:r>
              <a:rPr lang="en-US" sz="1000" dirty="0" smtClean="0">
                <a:latin typeface="Arial" pitchFamily="34" charset="0"/>
                <a:cs typeface="Arial" pitchFamily="34" charset="0"/>
              </a:rPr>
              <a:t>, UKG2, Female, Age 22, Learning and Technology) Embedding</a:t>
            </a:r>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a:p>
        </p:txBody>
      </p:sp>
    </p:spTree>
    <p:extLst>
      <p:ext uri="{BB962C8B-B14F-4D97-AF65-F5344CB8AC3E}">
        <p14:creationId xmlns="" xmlns:p14="http://schemas.microsoft.com/office/powerpoint/2010/main" val="314888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1" y="4415790"/>
            <a:ext cx="5791201" cy="4648200"/>
          </a:xfrm>
        </p:spPr>
        <p:txBody>
          <a:bodyPr>
            <a:noAutofit/>
          </a:bodyPr>
          <a:lstStyle/>
          <a:p>
            <a:r>
              <a:rPr lang="en-US" sz="1400" dirty="0" smtClean="0">
                <a:latin typeface="Arial" pitchFamily="34" charset="0"/>
                <a:cs typeface="Arial" pitchFamily="34" charset="0"/>
              </a:rPr>
              <a:t>Image: </a:t>
            </a:r>
            <a:r>
              <a:rPr lang="en-US" sz="1400" dirty="0" smtClean="0">
                <a:latin typeface="Arial" pitchFamily="34" charset="0"/>
                <a:cs typeface="Arial" pitchFamily="34" charset="0"/>
                <a:hlinkClick r:id="rId3"/>
              </a:rPr>
              <a:t>http://www.flickr.com/photos/22326055@N06/6732616879/</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 &amp;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(2011-2014). </a:t>
            </a:r>
            <a:r>
              <a:rPr lang="en-US" sz="1400" i="1" dirty="0" smtClean="0">
                <a:solidFill>
                  <a:schemeClr val="tx1"/>
                </a:solidFill>
                <a:latin typeface="Arial" pitchFamily="34" charset="0"/>
                <a:cs typeface="Arial" pitchFamily="34" charset="0"/>
              </a:rPr>
              <a:t>Visitors and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Retrieved from </a:t>
            </a:r>
            <a:r>
              <a:rPr lang="en-US" sz="1400" u="sng" dirty="0" smtClean="0">
                <a:solidFill>
                  <a:schemeClr val="tx1"/>
                </a:solidFill>
                <a:latin typeface="Arial" pitchFamily="34" charset="0"/>
                <a:cs typeface="Arial" pitchFamily="34" charset="0"/>
                <a:hlinkClick r:id="rId4"/>
              </a:rPr>
              <a:t>http://www.oclc.org/research/activities/vandr/</a:t>
            </a:r>
            <a:r>
              <a:rPr lang="en-US" sz="1400" dirty="0" smtClean="0">
                <a:solidFill>
                  <a:schemeClr val="tx1"/>
                </a:solidFill>
                <a:latin typeface="Arial" pitchFamily="34" charset="0"/>
                <a:cs typeface="Arial" pitchFamily="34" charset="0"/>
              </a:rPr>
              <a:t> </a:t>
            </a:r>
          </a:p>
          <a:p>
            <a:endParaRPr lang="en-US" sz="1400" kern="1200" dirty="0" smtClean="0">
              <a:solidFill>
                <a:schemeClr val="tx1"/>
              </a:solidFill>
              <a:latin typeface="Arial" pitchFamily="34" charset="0"/>
              <a:cs typeface="Arial" pitchFamily="34" charset="0"/>
            </a:endParaRPr>
          </a:p>
          <a:p>
            <a:endParaRPr lang="en-GB" sz="1400" kern="1200" dirty="0" smtClean="0">
              <a:solidFill>
                <a:schemeClr val="tx1"/>
              </a:solidFill>
              <a:latin typeface="Arial" pitchFamily="34" charset="0"/>
              <a:cs typeface="Arial" pitchFamily="34" charset="0"/>
            </a:endParaRPr>
          </a:p>
          <a:p>
            <a:endParaRPr lang="en-US" sz="1400" kern="1200" dirty="0" smtClean="0">
              <a:solidFill>
                <a:schemeClr val="tx1"/>
              </a:solidFill>
              <a:latin typeface="Arial" pitchFamily="34" charset="0"/>
              <a:cs typeface="Arial" pitchFamily="34" charset="0"/>
            </a:endParaRPr>
          </a:p>
          <a:p>
            <a:r>
              <a:rPr lang="en-GB" sz="1400" kern="1200" dirty="0" smtClean="0">
                <a:solidFill>
                  <a:schemeClr val="tx1"/>
                </a:solidFill>
                <a:latin typeface="Arial" pitchFamily="34" charset="0"/>
                <a:cs typeface="Arial" pitchFamily="34" charset="0"/>
              </a:rPr>
              <a:t> </a:t>
            </a:r>
            <a:endParaRPr lang="en-US" sz="1400" kern="1200" dirty="0" smtClean="0">
              <a:solidFill>
                <a:schemeClr val="tx1"/>
              </a:solidFill>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Image: http://www.flickr.com/photos/16nine/297307637/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“This year I don’t think I have ever picked up a book out of the library to do any research, all I have used is my computer.”  (</a:t>
            </a:r>
            <a:r>
              <a:rPr lang="en-US" sz="1400" i="1" kern="1200" dirty="0" smtClean="0">
                <a:solidFill>
                  <a:schemeClr val="tx1"/>
                </a:solidFill>
                <a:latin typeface="Arial" pitchFamily="34" charset="0"/>
                <a:cs typeface="Arial" pitchFamily="34" charset="0"/>
              </a:rPr>
              <a:t>Digital Visitors and Residents</a:t>
            </a:r>
            <a:r>
              <a:rPr lang="en-US" sz="1400" kern="1200" dirty="0" smtClean="0">
                <a:solidFill>
                  <a:schemeClr val="tx1"/>
                </a:solidFill>
                <a:latin typeface="Arial" pitchFamily="34" charset="0"/>
                <a:cs typeface="Arial" pitchFamily="34" charset="0"/>
              </a:rPr>
              <a:t>, USU1, 0:15:16, Female, Age 19, Undeclared)</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 &amp;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(2011-2014). </a:t>
            </a:r>
            <a:r>
              <a:rPr lang="en-US" sz="1400" i="1" dirty="0" smtClean="0">
                <a:solidFill>
                  <a:schemeClr val="tx1"/>
                </a:solidFill>
                <a:latin typeface="Arial" pitchFamily="34" charset="0"/>
                <a:cs typeface="Arial" pitchFamily="34" charset="0"/>
              </a:rPr>
              <a:t>Visitors and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Retrieved from </a:t>
            </a:r>
            <a:r>
              <a:rPr lang="en-US" sz="1400" u="sng" dirty="0" smtClean="0">
                <a:solidFill>
                  <a:schemeClr val="tx1"/>
                </a:solidFill>
                <a:latin typeface="Arial" pitchFamily="34" charset="0"/>
                <a:cs typeface="Arial" pitchFamily="34" charset="0"/>
                <a:hlinkClick r:id="rId3"/>
              </a:rPr>
              <a:t>http://www.oclc.org/research/activities/vandr/</a:t>
            </a:r>
            <a:r>
              <a:rPr lang="en-US" sz="1400" dirty="0" smtClean="0">
                <a:solidFill>
                  <a:schemeClr val="tx1"/>
                </a:solidFill>
                <a:latin typeface="Arial" pitchFamily="34" charset="0"/>
                <a:cs typeface="Arial" pitchFamily="34" charset="0"/>
              </a:rPr>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extLst>
      <p:ext uri="{BB962C8B-B14F-4D97-AF65-F5344CB8AC3E}">
        <p14:creationId xmlns="" xmlns:p14="http://schemas.microsoft.com/office/powerpoint/2010/main" val="107393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Place AND</a:t>
            </a:r>
            <a:r>
              <a:rPr lang="en-US" sz="1400" baseline="0" dirty="0" smtClean="0">
                <a:latin typeface="Arial" pitchFamily="34" charset="0"/>
                <a:cs typeface="Arial" pitchFamily="34" charset="0"/>
              </a:rPr>
              <a:t> Educational Stages: Interviews</a:t>
            </a:r>
          </a:p>
          <a:p>
            <a:r>
              <a:rPr lang="en-US" sz="1400" baseline="0" dirty="0" err="1" smtClean="0">
                <a:latin typeface="Arial" pitchFamily="34" charset="0"/>
                <a:cs typeface="Arial" pitchFamily="34" charset="0"/>
              </a:rPr>
              <a:t>Facebook</a:t>
            </a:r>
            <a:r>
              <a:rPr lang="en-US" sz="1400" baseline="0" dirty="0" smtClean="0">
                <a:latin typeface="Arial" pitchFamily="34" charset="0"/>
                <a:cs typeface="Arial" pitchFamily="34" charset="0"/>
              </a:rPr>
              <a:t>: Emerging 95%, Establishing 100%, Embedding 100%, Experiencing 90%</a:t>
            </a:r>
          </a:p>
          <a:p>
            <a:r>
              <a:rPr lang="en-US" sz="1400" baseline="0" dirty="0" smtClean="0">
                <a:latin typeface="Arial" pitchFamily="34" charset="0"/>
                <a:cs typeface="Arial" pitchFamily="34" charset="0"/>
              </a:rPr>
              <a:t>Twitter: Emerging 21%, Establishing 50%, Embedding 50%, Experiencing 70%</a:t>
            </a:r>
          </a:p>
          <a:p>
            <a:r>
              <a:rPr lang="en-US" sz="1400" baseline="0" dirty="0" smtClean="0">
                <a:latin typeface="Arial" pitchFamily="34" charset="0"/>
                <a:cs typeface="Arial" pitchFamily="34" charset="0"/>
              </a:rPr>
              <a:t>YouTube: Emerging 33%, Establishing 50%, Embedding 30%, Experiencing 40%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latin typeface="Arial" pitchFamily="34" charset="0"/>
                <a:cs typeface="Arial" pitchFamily="34" charset="0"/>
              </a:rPr>
              <a:t>Wikipedia: Emerging 81%, Establishing 90%, Embedding 70%, Experiencing 50% </a:t>
            </a:r>
          </a:p>
          <a:p>
            <a:endParaRPr lang="en-US" sz="14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 &amp;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(2011-2014). </a:t>
            </a:r>
            <a:r>
              <a:rPr lang="en-US" sz="1400" i="1" dirty="0" smtClean="0">
                <a:solidFill>
                  <a:schemeClr val="tx1"/>
                </a:solidFill>
                <a:latin typeface="Arial" pitchFamily="34" charset="0"/>
                <a:cs typeface="Arial" pitchFamily="34" charset="0"/>
              </a:rPr>
              <a:t>Visitors and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Retrieved from </a:t>
            </a:r>
            <a:r>
              <a:rPr lang="en-US" sz="1400" u="sng" dirty="0" smtClean="0">
                <a:solidFill>
                  <a:schemeClr val="tx1"/>
                </a:solidFill>
                <a:latin typeface="Arial" pitchFamily="34" charset="0"/>
                <a:cs typeface="Arial" pitchFamily="34" charset="0"/>
                <a:hlinkClick r:id="rId3"/>
              </a:rPr>
              <a:t>http://www.oclc.org/research/activities/vandr/</a:t>
            </a:r>
            <a:endParaRPr lang="en-US" sz="1400"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0"/>
            <a:ext cx="4648200" cy="3486150"/>
          </a:xfrm>
        </p:spPr>
      </p:sp>
      <p:sp>
        <p:nvSpPr>
          <p:cNvPr id="3" name="Notes Placeholder 2"/>
          <p:cNvSpPr>
            <a:spLocks noGrp="1"/>
          </p:cNvSpPr>
          <p:nvPr>
            <p:ph type="body" idx="1"/>
          </p:nvPr>
        </p:nvSpPr>
        <p:spPr>
          <a:xfrm>
            <a:off x="4" y="3486154"/>
            <a:ext cx="6856413" cy="5422897"/>
          </a:xfrm>
        </p:spPr>
        <p:txBody>
          <a:bodyPr>
            <a:noAutofit/>
          </a:bodyPr>
          <a:lstStyle/>
          <a:p>
            <a:pPr indent="-233291">
              <a:spcBef>
                <a:spcPts val="900"/>
              </a:spcBef>
              <a:defRPr/>
            </a:pPr>
            <a:r>
              <a:rPr lang="en-US" sz="1100" i="1" dirty="0" smtClean="0">
                <a:latin typeface="Arial" pitchFamily="34" charset="0"/>
                <a:cs typeface="Arial" pitchFamily="34" charset="0"/>
              </a:rPr>
              <a:t>Image: </a:t>
            </a:r>
            <a:r>
              <a:rPr lang="en-US" sz="1100" dirty="0" smtClean="0">
                <a:latin typeface="Arial" pitchFamily="34" charset="0"/>
                <a:cs typeface="Arial" pitchFamily="34" charset="0"/>
                <a:hlinkClick r:id="rId3"/>
              </a:rPr>
              <a:t>http://www.deviantart.com/morelikethis/211376699</a:t>
            </a:r>
            <a:endParaRPr lang="en-US" sz="1100" dirty="0" smtClean="0">
              <a:latin typeface="Arial" pitchFamily="34" charset="0"/>
              <a:cs typeface="Arial" pitchFamily="34" charset="0"/>
            </a:endParaRPr>
          </a:p>
          <a:p>
            <a:pPr indent="-233291">
              <a:spcBef>
                <a:spcPts val="900"/>
              </a:spcBef>
              <a:buFont typeface="Arial" pitchFamily="34" charset="0"/>
              <a:buChar char="•"/>
              <a:defRPr/>
            </a:pPr>
            <a:r>
              <a:rPr lang="en-US" sz="1100" dirty="0" smtClean="0">
                <a:latin typeface="Arial" pitchFamily="34" charset="0"/>
                <a:cs typeface="Arial" pitchFamily="34" charset="0"/>
              </a:rPr>
              <a:t>Covert online study habits</a:t>
            </a:r>
          </a:p>
          <a:p>
            <a:pPr lvl="1" indent="-233291">
              <a:buFont typeface="Arial" pitchFamily="34" charset="0"/>
              <a:buChar char="•"/>
              <a:defRPr/>
            </a:pPr>
            <a:r>
              <a:rPr lang="en-US" sz="1100" dirty="0" smtClean="0">
                <a:latin typeface="Arial" pitchFamily="34" charset="0"/>
                <a:cs typeface="Arial" pitchFamily="34" charset="0"/>
              </a:rPr>
              <a:t>Wikipedia</a:t>
            </a:r>
          </a:p>
          <a:p>
            <a:pPr lvl="1" indent="-233291">
              <a:buFont typeface="Arial" pitchFamily="34" charset="0"/>
              <a:buChar char="•"/>
              <a:defRPr/>
            </a:pPr>
            <a:r>
              <a:rPr lang="en-US" sz="1100" dirty="0" smtClean="0">
                <a:latin typeface="Arial" pitchFamily="34" charset="0"/>
                <a:cs typeface="Arial" pitchFamily="34" charset="0"/>
              </a:rPr>
              <a:t>Don’t cite</a:t>
            </a:r>
          </a:p>
          <a:p>
            <a:pPr lvl="1" indent="-233291">
              <a:buFont typeface="Arial" pitchFamily="34" charset="0"/>
              <a:buChar char="•"/>
              <a:defRPr/>
            </a:pPr>
            <a:r>
              <a:rPr lang="en-US" sz="1100" dirty="0" smtClean="0">
                <a:latin typeface="Arial" pitchFamily="34" charset="0"/>
                <a:cs typeface="Arial" pitchFamily="34" charset="0"/>
              </a:rPr>
              <a:t>Widely used</a:t>
            </a:r>
          </a:p>
          <a:p>
            <a:pPr lvl="1" indent="-233291">
              <a:buFont typeface="Arial" pitchFamily="34" charset="0"/>
              <a:buChar char="•"/>
              <a:defRPr/>
            </a:pPr>
            <a:r>
              <a:rPr lang="en-US" sz="1100" dirty="0" smtClean="0">
                <a:latin typeface="Arial" pitchFamily="34" charset="0"/>
                <a:cs typeface="Arial" pitchFamily="34" charset="0"/>
              </a:rPr>
              <a:t>Guilt</a:t>
            </a:r>
          </a:p>
          <a:p>
            <a:pPr indent="-233291">
              <a:buFont typeface="Arial" pitchFamily="34" charset="0"/>
              <a:buChar char="•"/>
              <a:defRPr/>
            </a:pPr>
            <a:r>
              <a:rPr lang="en-US" sz="1100" dirty="0" smtClean="0">
                <a:latin typeface="Arial" pitchFamily="34" charset="0"/>
                <a:cs typeface="Arial" pitchFamily="34" charset="0"/>
              </a:rPr>
              <a:t>Students &amp; teachers disagree</a:t>
            </a:r>
          </a:p>
          <a:p>
            <a:pPr lvl="1" indent="-233291">
              <a:buFont typeface="Arial" pitchFamily="34" charset="0"/>
              <a:buChar char="•"/>
              <a:defRPr/>
            </a:pPr>
            <a:r>
              <a:rPr lang="en-US" sz="1100" dirty="0" smtClean="0">
                <a:latin typeface="Arial" pitchFamily="34" charset="0"/>
                <a:cs typeface="Arial" pitchFamily="34" charset="0"/>
              </a:rPr>
              <a:t>Quality sources</a:t>
            </a:r>
          </a:p>
          <a:p>
            <a:r>
              <a:rPr lang="en-US" sz="1100" dirty="0" smtClean="0">
                <a:latin typeface="Arial" pitchFamily="34" charset="0"/>
                <a:cs typeface="Arial" pitchFamily="34" charset="0"/>
              </a:rPr>
              <a:t>There is a “Learning Black Market”: learners use non-traditional sources but feel they cannot talk about them in an institutional context. Wikipedia usage is an example of this. (White &amp; Connaway, 2011)</a:t>
            </a:r>
          </a:p>
          <a:p>
            <a:endParaRPr lang="en-US" sz="1100" dirty="0" smtClean="0">
              <a:solidFill>
                <a:srgbClr val="FF0000"/>
              </a:solidFill>
              <a:latin typeface="Arial" pitchFamily="34" charset="0"/>
              <a:cs typeface="Arial" pitchFamily="34" charset="0"/>
            </a:endParaRPr>
          </a:p>
          <a:p>
            <a:r>
              <a:rPr lang="en-US" sz="1100" dirty="0" smtClean="0">
                <a:latin typeface="Arial" pitchFamily="34" charset="0"/>
                <a:cs typeface="Arial" pitchFamily="34" charset="0"/>
              </a:rPr>
              <a:t>Saunders also found that faculty are “concerned with students’ reliance on Google and Wikipedia for information.” This may help to explain why many of the Emerging stage participants expressed a reluctance to acknowledge or cite Wikipedia in their work for fear of being ridiculed by faculty, or be given a lower grade. This is referred to as the Learning Black Market, which is discussed in more detail in Connaway, Lanclos, and Hood and White’s 2011 blog entry. </a:t>
            </a:r>
          </a:p>
          <a:p>
            <a:endParaRPr lang="en-US" sz="1100" dirty="0" smtClean="0">
              <a:latin typeface="Arial" pitchFamily="34" charset="0"/>
              <a:cs typeface="Arial" pitchFamily="34" charset="0"/>
            </a:endParaRPr>
          </a:p>
          <a:p>
            <a:pPr marL="454325" indent="-454325"/>
            <a:r>
              <a:rPr lang="en-US" sz="1100" dirty="0" smtClean="0">
                <a:latin typeface="Arial" pitchFamily="34" charset="0"/>
                <a:cs typeface="Arial" pitchFamily="34" charset="0"/>
              </a:rPr>
              <a:t>Saunders, L. (2012). Faculty perspectives on information literacy as a student learning outcome. </a:t>
            </a:r>
            <a:r>
              <a:rPr lang="en-US" sz="1100" i="1" dirty="0" smtClean="0">
                <a:latin typeface="Arial" pitchFamily="34" charset="0"/>
                <a:cs typeface="Arial" pitchFamily="34" charset="0"/>
              </a:rPr>
              <a:t>The Journal of Academic Librarianship</a:t>
            </a:r>
            <a:r>
              <a:rPr lang="en-US" sz="1100" dirty="0" smtClean="0">
                <a:latin typeface="Arial" pitchFamily="34" charset="0"/>
                <a:cs typeface="Arial" pitchFamily="34" charset="0"/>
              </a:rPr>
              <a:t> ,38(4), 231.</a:t>
            </a:r>
          </a:p>
        </p:txBody>
      </p:sp>
      <p:sp>
        <p:nvSpPr>
          <p:cNvPr id="4" name="Slide Number Placeholder 3"/>
          <p:cNvSpPr>
            <a:spLocks noGrp="1"/>
          </p:cNvSpPr>
          <p:nvPr>
            <p:ph type="sldNum" sz="quarter" idx="10"/>
          </p:nvPr>
        </p:nvSpPr>
        <p:spPr>
          <a:xfrm>
            <a:off x="6096003" y="8986520"/>
            <a:ext cx="760413" cy="308267"/>
          </a:xfrm>
        </p:spPr>
        <p:txBody>
          <a:bodyPr/>
          <a:lstStyle/>
          <a:p>
            <a:fld id="{AE921901-2D7D-404F-83CF-0310337D82A5}" type="slidenum">
              <a:rPr lang="en-US" smtClean="0"/>
              <a:pPr/>
              <a:t>17</a:t>
            </a:fld>
            <a:endParaRPr lang="en-US" dirty="0"/>
          </a:p>
        </p:txBody>
      </p:sp>
    </p:spTree>
    <p:extLst>
      <p:ext uri="{BB962C8B-B14F-4D97-AF65-F5344CB8AC3E}">
        <p14:creationId xmlns="" xmlns:p14="http://schemas.microsoft.com/office/powerpoint/2010/main" val="10444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019800" cy="4183380"/>
          </a:xfrm>
        </p:spPr>
        <p:txBody>
          <a:bodyPr>
            <a:noAutofit/>
          </a:bodyPr>
          <a:lstStyle/>
          <a:p>
            <a:r>
              <a:rPr lang="en-GB" sz="1400" dirty="0" smtClean="0">
                <a:latin typeface="Arial" pitchFamily="34" charset="0"/>
                <a:cs typeface="Arial" pitchFamily="34" charset="0"/>
              </a:rPr>
              <a:t>Image: </a:t>
            </a:r>
            <a:r>
              <a:rPr lang="en-GB" sz="1400" dirty="0" smtClean="0">
                <a:latin typeface="Arial" pitchFamily="34" charset="0"/>
                <a:cs typeface="Arial" pitchFamily="34" charset="0"/>
                <a:hlinkClick r:id="rId3"/>
              </a:rPr>
              <a:t>http://www.flickr.com/photos/sackton/6799330916/</a:t>
            </a:r>
            <a:endParaRPr lang="en-GB"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“I use </a:t>
            </a:r>
            <a:r>
              <a:rPr lang="en-US" sz="1400" dirty="0" err="1" smtClean="0">
                <a:latin typeface="Arial" pitchFamily="34" charset="0"/>
                <a:cs typeface="Arial" pitchFamily="34" charset="0"/>
              </a:rPr>
              <a:t>Facebook</a:t>
            </a:r>
            <a:r>
              <a:rPr lang="en-US" sz="1400" dirty="0" smtClean="0">
                <a:latin typeface="Arial" pitchFamily="34" charset="0"/>
                <a:cs typeface="Arial" pitchFamily="34" charset="0"/>
              </a:rPr>
              <a:t> for organizing my life basically, with friends and stuff. ...I also use that in education to talk to my friends about an equation, the things I don't understand and it works quite well.” </a:t>
            </a:r>
          </a:p>
          <a:p>
            <a:r>
              <a:rPr lang="en-US" sz="1400" dirty="0" smtClean="0">
                <a:latin typeface="Arial" pitchFamily="34" charset="0"/>
                <a:cs typeface="Arial" pitchFamily="34" charset="0"/>
              </a:rPr>
              <a:t>(</a:t>
            </a:r>
            <a:r>
              <a:rPr lang="en-US" sz="1400" i="1" dirty="0" smtClean="0">
                <a:latin typeface="Arial" pitchFamily="34" charset="0"/>
                <a:cs typeface="Arial" pitchFamily="34" charset="0"/>
              </a:rPr>
              <a:t>Digital Visitors and Residents</a:t>
            </a:r>
            <a:r>
              <a:rPr lang="en-US" sz="1400" dirty="0" smtClean="0">
                <a:latin typeface="Arial" pitchFamily="34" charset="0"/>
                <a:cs typeface="Arial" pitchFamily="34" charset="0"/>
              </a:rPr>
              <a:t>, 2UKS2, Emerging, Male, Age 18, Secondary School Student)</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 &amp;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(2011-2014). </a:t>
            </a:r>
            <a:r>
              <a:rPr lang="en-US" sz="1400" i="1" dirty="0" smtClean="0">
                <a:solidFill>
                  <a:schemeClr val="tx1"/>
                </a:solidFill>
                <a:latin typeface="Arial" pitchFamily="34" charset="0"/>
                <a:cs typeface="Arial" pitchFamily="34" charset="0"/>
              </a:rPr>
              <a:t>Visitors and Residents: What motivates engagement with the digital information environment.</a:t>
            </a:r>
            <a:r>
              <a:rPr lang="en-US" sz="1400" dirty="0" smtClean="0">
                <a:solidFill>
                  <a:schemeClr val="tx1"/>
                </a:solidFill>
                <a:latin typeface="Arial" pitchFamily="34" charset="0"/>
                <a:cs typeface="Arial" pitchFamily="34" charset="0"/>
              </a:rPr>
              <a:t> Funded by JISC, OCLC, and Oxford University. Retrieved from </a:t>
            </a:r>
            <a:r>
              <a:rPr lang="en-US" sz="1400" u="sng" dirty="0" smtClean="0">
                <a:solidFill>
                  <a:schemeClr val="tx1"/>
                </a:solidFill>
                <a:latin typeface="Arial" pitchFamily="34" charset="0"/>
                <a:cs typeface="Arial" pitchFamily="34" charset="0"/>
                <a:hlinkClick r:id="rId4"/>
              </a:rPr>
              <a:t>http://www.oclc.org/research/activities/vandr/</a:t>
            </a:r>
            <a:r>
              <a:rPr lang="en-US" sz="1400" dirty="0" smtClean="0">
                <a:solidFill>
                  <a:schemeClr val="tx1"/>
                </a:solidFill>
                <a:latin typeface="Arial" pitchFamily="34" charset="0"/>
                <a:cs typeface="Arial" pitchFamily="34" charset="0"/>
              </a:rPr>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E921901-2D7D-404F-83CF-0310337D82A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0"/>
            <a:ext cx="3352800" cy="2514600"/>
          </a:xfrm>
        </p:spPr>
      </p:sp>
      <p:sp>
        <p:nvSpPr>
          <p:cNvPr id="3" name="Notes Placeholder 2"/>
          <p:cNvSpPr>
            <a:spLocks noGrp="1"/>
          </p:cNvSpPr>
          <p:nvPr>
            <p:ph type="body" idx="1"/>
          </p:nvPr>
        </p:nvSpPr>
        <p:spPr>
          <a:xfrm>
            <a:off x="0" y="2514600"/>
            <a:ext cx="6858000" cy="6781800"/>
          </a:xfrm>
        </p:spPr>
        <p:txBody>
          <a:bodyPr>
            <a:noAutofit/>
          </a:bodyPr>
          <a:lstStyle/>
          <a:p>
            <a:r>
              <a:rPr lang="en-US" sz="1100" dirty="0" smtClean="0">
                <a:latin typeface="Arial" pitchFamily="34" charset="0"/>
                <a:cs typeface="Arial" pitchFamily="34" charset="0"/>
              </a:rPr>
              <a:t>Image: </a:t>
            </a:r>
            <a:r>
              <a:rPr lang="en-US" sz="1100" dirty="0" smtClean="0">
                <a:latin typeface="Arial" pitchFamily="34" charset="0"/>
                <a:cs typeface="Arial" pitchFamily="34" charset="0"/>
                <a:hlinkClick r:id="rId3"/>
              </a:rPr>
              <a:t>http://www.flickr.com/photos/auro/230377281/</a:t>
            </a:r>
            <a:endParaRPr lang="en-US" sz="1100" dirty="0" smtClean="0">
              <a:latin typeface="Arial" pitchFamily="34" charset="0"/>
              <a:cs typeface="Arial" pitchFamily="34" charset="0"/>
            </a:endParaRPr>
          </a:p>
          <a:p>
            <a:endParaRPr lang="en-US" sz="1100" dirty="0" smtClean="0">
              <a:latin typeface="Arial" pitchFamily="34" charset="0"/>
              <a:cs typeface="Arial" pitchFamily="34" charset="0"/>
            </a:endParaRPr>
          </a:p>
          <a:p>
            <a:r>
              <a:rPr lang="en-US" sz="1100" dirty="0" smtClean="0">
                <a:latin typeface="Arial" pitchFamily="34" charset="0"/>
                <a:cs typeface="Arial" pitchFamily="34" charset="0"/>
              </a:rPr>
              <a:t>“I get on Twitter a whole bunch. It’s Twitter or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are what I usually use the most to talk to my friends.”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USS1, Emerging, Female, Age 17, High School Student)</a:t>
            </a:r>
          </a:p>
          <a:p>
            <a:endParaRPr lang="en-US" sz="1100" dirty="0" smtClean="0">
              <a:latin typeface="Arial" pitchFamily="34" charset="0"/>
              <a:cs typeface="Arial" pitchFamily="34" charset="0"/>
            </a:endParaRPr>
          </a:p>
          <a:p>
            <a:r>
              <a:rPr lang="en-US" sz="1100" b="0" dirty="0" smtClean="0">
                <a:latin typeface="Arial" pitchFamily="34" charset="0"/>
                <a:cs typeface="Arial" pitchFamily="34" charset="0"/>
              </a:rPr>
              <a:t>Twitter</a:t>
            </a:r>
          </a:p>
          <a:p>
            <a:r>
              <a:rPr lang="en-US" sz="1100" b="0" kern="1200" dirty="0" smtClean="0">
                <a:solidFill>
                  <a:schemeClr val="tx1"/>
                </a:solidFill>
                <a:latin typeface="Arial" pitchFamily="34" charset="0"/>
                <a:cs typeface="Arial" pitchFamily="34" charset="0"/>
              </a:rPr>
              <a:t>Emerging: Of the eight second round participants, two said they don’t use Twitter (one stating that Twitter is “stupid”), and the other six said they use Twitter.  They had various reasons for using it, some to communicate with friends and family members, others to follow celebs.  Only one First Round  Emerging participant was coded for Twitter. They said they use it for communicating with friends.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Arial" pitchFamily="34" charset="0"/>
                <a:cs typeface="Arial" pitchFamily="34" charset="0"/>
              </a:rPr>
              <a:t>Establishing: Of the five Establishing participants coded for Twitter, four said they don’t use it, and one said they do.  Of the four who don’t use it, three indicated their negative opinions of it, one calling it a “bit bizarre.”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Arial" pitchFamily="34" charset="0"/>
                <a:cs typeface="Arial" pitchFamily="34" charset="0"/>
              </a:rPr>
              <a:t>Embedding: Of the five participants coded, 4 said they use Twitter, one said they don’t because of the “negative connotation with Twitter.”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Arial" pitchFamily="34" charset="0"/>
                <a:cs typeface="Arial" pitchFamily="34" charset="0"/>
              </a:rPr>
              <a:t>Experiencing: Of the seven Experiencing participants who were coded for Twitter, four said they don’t use Twitter, and three said they do.  </a:t>
            </a:r>
          </a:p>
          <a:p>
            <a:endParaRPr lang="en-US" sz="1100" dirty="0" smtClean="0">
              <a:latin typeface="Arial" pitchFamily="34" charset="0"/>
              <a:cs typeface="Arial" pitchFamily="34" charset="0"/>
            </a:endParaRPr>
          </a:p>
          <a:p>
            <a:pPr>
              <a:defRPr/>
            </a:pPr>
            <a:r>
              <a:rPr lang="en-US" sz="1100" dirty="0" smtClean="0">
                <a:latin typeface="Arial" pitchFamily="34" charset="0"/>
                <a:cs typeface="Arial" pitchFamily="34" charset="0"/>
              </a:rPr>
              <a:t>“Well so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is basically a combination of family, old high school friends and friends that I interact with now. But the primary ones that I interact with on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and Twitter are pretty much the same thing, however if we’re getting specific, I use Twitter to interact with mainly friends that I have at my church.”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USG2, Male, Age 25, Biology) Embedding</a:t>
            </a:r>
          </a:p>
          <a:p>
            <a:endParaRPr lang="en-US" sz="1100" dirty="0" smtClean="0">
              <a:latin typeface="Arial" pitchFamily="34" charset="0"/>
              <a:cs typeface="Arial" pitchFamily="34" charset="0"/>
            </a:endParaRPr>
          </a:p>
          <a:p>
            <a:pPr>
              <a:defRPr/>
            </a:pPr>
            <a:r>
              <a:rPr lang="en-US" sz="1100" dirty="0" smtClean="0">
                <a:latin typeface="Arial" pitchFamily="34" charset="0"/>
                <a:cs typeface="Arial" pitchFamily="34" charset="0"/>
              </a:rPr>
              <a:t>“I’m on </a:t>
            </a:r>
            <a:r>
              <a:rPr lang="en-US" sz="1100" i="1" dirty="0" smtClean="0">
                <a:latin typeface="Arial" pitchFamily="34" charset="0"/>
                <a:cs typeface="Arial" pitchFamily="34" charset="0"/>
              </a:rPr>
              <a:t>Twitter</a:t>
            </a:r>
            <a:r>
              <a:rPr lang="en-US" sz="1100" dirty="0" smtClean="0">
                <a:latin typeface="Arial" pitchFamily="34" charset="0"/>
                <a:cs typeface="Arial" pitchFamily="34" charset="0"/>
              </a:rPr>
              <a:t> but like I don’t really post anything. I just like scroll through news and see people complaining about life.”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2USU1, Male, Age 18, Electrical Engineering</a:t>
            </a:r>
            <a:r>
              <a:rPr lang="en-US" sz="1100" baseline="0" dirty="0" smtClean="0">
                <a:latin typeface="Arial" pitchFamily="34" charset="0"/>
                <a:cs typeface="Arial" pitchFamily="34" charset="0"/>
              </a:rPr>
              <a:t> and Math</a:t>
            </a:r>
            <a:r>
              <a:rPr lang="en-US" sz="1100" dirty="0" smtClean="0">
                <a:latin typeface="Arial" pitchFamily="34" charset="0"/>
                <a:cs typeface="Arial" pitchFamily="34" charset="0"/>
              </a:rPr>
              <a:t>) Emerging</a:t>
            </a:r>
          </a:p>
          <a:p>
            <a:pPr>
              <a:defRPr/>
            </a:pPr>
            <a:endParaRPr lang="en-US" sz="1100" dirty="0" smtClean="0">
              <a:latin typeface="Arial" pitchFamily="34" charset="0"/>
              <a:cs typeface="Arial" pitchFamily="34" charset="0"/>
            </a:endParaRPr>
          </a:p>
          <a:p>
            <a:pPr>
              <a:defRPr/>
            </a:pPr>
            <a:r>
              <a:rPr lang="en-US" sz="1100" dirty="0" smtClean="0">
                <a:latin typeface="Arial" pitchFamily="34" charset="0"/>
                <a:cs typeface="Arial" pitchFamily="34" charset="0"/>
              </a:rPr>
              <a:t>“No, no.  I think Twitter’s a bit bizarre because it seems to be people just declaring what they think rather than socializing really with other people.  I mean you can choose to comment upon what other people are saying but in general it’s sort of like a declaration of your status and I don’t really see why it’s- well I see why it’s so popular but it’s not for me I don’t think.”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UKU12, Female, Age 21, Physics) Establishing</a:t>
            </a:r>
          </a:p>
          <a:p>
            <a:pPr>
              <a:defRPr/>
            </a:pPr>
            <a:endParaRPr lang="en-US" sz="1100" dirty="0" smtClean="0">
              <a:latin typeface="Arial" pitchFamily="34" charset="0"/>
              <a:cs typeface="Arial" pitchFamily="34" charset="0"/>
            </a:endParaRPr>
          </a:p>
          <a:p>
            <a:pPr>
              <a:defRPr/>
            </a:pPr>
            <a:r>
              <a:rPr lang="en-US" sz="1100" dirty="0" smtClean="0">
                <a:latin typeface="Arial" pitchFamily="34" charset="0"/>
                <a:cs typeface="Arial" pitchFamily="34" charset="0"/>
              </a:rPr>
              <a:t>“It’s something I find… yes, I’m not… although I’m very open with everyone, I don’t see the point of telling people that I’m going to the </a:t>
            </a:r>
            <a:r>
              <a:rPr lang="en-US" sz="1100" dirty="0" err="1" smtClean="0">
                <a:latin typeface="Arial" pitchFamily="34" charset="0"/>
                <a:cs typeface="Arial" pitchFamily="34" charset="0"/>
              </a:rPr>
              <a:t>loo</a:t>
            </a:r>
            <a:r>
              <a:rPr lang="en-US" sz="1100" dirty="0" smtClean="0">
                <a:latin typeface="Arial" pitchFamily="34" charset="0"/>
                <a:cs typeface="Arial" pitchFamily="34" charset="0"/>
              </a:rPr>
              <a:t> or I’m going somewhere, I don’t know, I just find very weird. So I don’t know, I find weird.”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UKF5, Female, Age 41,</a:t>
            </a:r>
            <a:r>
              <a:rPr lang="en-US" sz="1100" baseline="0" dirty="0" smtClean="0">
                <a:latin typeface="Arial" pitchFamily="34" charset="0"/>
                <a:cs typeface="Arial" pitchFamily="34" charset="0"/>
              </a:rPr>
              <a:t> Urban Design</a:t>
            </a:r>
            <a:r>
              <a:rPr lang="en-US" sz="1100" dirty="0" smtClean="0">
                <a:latin typeface="Arial" pitchFamily="34" charset="0"/>
                <a:cs typeface="Arial" pitchFamily="34" charset="0"/>
              </a:rPr>
              <a:t>) Experiencing</a:t>
            </a:r>
          </a:p>
          <a:p>
            <a:pPr>
              <a:defRPr/>
            </a:pPr>
            <a:endParaRPr lang="en-US" sz="11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White, D., &amp; Connaway, L. S. (2011-2014). </a:t>
            </a:r>
            <a:r>
              <a:rPr lang="en-US" sz="1100" i="1" dirty="0" smtClean="0">
                <a:solidFill>
                  <a:schemeClr val="tx1"/>
                </a:solidFill>
                <a:latin typeface="Arial" pitchFamily="34" charset="0"/>
                <a:cs typeface="Arial" pitchFamily="34" charset="0"/>
              </a:rPr>
              <a:t>Visitors and Residents: What motivates engagement with the digital information environment.</a:t>
            </a:r>
            <a:r>
              <a:rPr lang="en-US" sz="1100" dirty="0" smtClean="0">
                <a:solidFill>
                  <a:schemeClr val="tx1"/>
                </a:solidFill>
                <a:latin typeface="Arial" pitchFamily="34" charset="0"/>
                <a:cs typeface="Arial" pitchFamily="34" charset="0"/>
              </a:rPr>
              <a:t> Funded by JISC, OCLC, and Oxford University. Retrieved from </a:t>
            </a:r>
            <a:r>
              <a:rPr lang="en-US" sz="1100" u="sng" dirty="0" smtClean="0">
                <a:solidFill>
                  <a:schemeClr val="tx1"/>
                </a:solidFill>
                <a:latin typeface="Arial" pitchFamily="34" charset="0"/>
                <a:cs typeface="Arial" pitchFamily="34" charset="0"/>
                <a:hlinkClick r:id="rId4"/>
              </a:rPr>
              <a:t>http://www.oclc.org/research/activities/vandr/</a:t>
            </a:r>
            <a:r>
              <a:rPr lang="en-US" sz="1100" dirty="0" smtClean="0">
                <a:solidFill>
                  <a:schemeClr val="tx1"/>
                </a:solidFill>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AE921901-2D7D-404F-83CF-0310337D82A5}" type="slidenum">
              <a:rPr lang="en-US" smtClean="0"/>
              <a:pPr/>
              <a:t>19</a:t>
            </a:fld>
            <a:endParaRPr lang="en-US" dirty="0"/>
          </a:p>
        </p:txBody>
      </p:sp>
    </p:spTree>
    <p:extLst>
      <p:ext uri="{BB962C8B-B14F-4D97-AF65-F5344CB8AC3E}">
        <p14:creationId xmlns="" xmlns:p14="http://schemas.microsoft.com/office/powerpoint/2010/main" val="213828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u="none" kern="1200" dirty="0" smtClean="0">
                <a:solidFill>
                  <a:schemeClr val="tx1"/>
                </a:solidFill>
                <a:latin typeface="Arial" pitchFamily="34" charset="0"/>
                <a:ea typeface="+mn-ea"/>
                <a:cs typeface="Arial" pitchFamily="34" charset="0"/>
              </a:rPr>
              <a:t>Image:</a:t>
            </a:r>
            <a:r>
              <a:rPr lang="en-US" sz="1400" b="0" i="0" u="none" kern="1200" baseline="0" dirty="0" smtClean="0">
                <a:solidFill>
                  <a:schemeClr val="tx1"/>
                </a:solidFill>
                <a:latin typeface="Arial" pitchFamily="34" charset="0"/>
                <a:ea typeface="+mn-ea"/>
                <a:cs typeface="Arial" pitchFamily="34" charset="0"/>
              </a:rPr>
              <a:t> </a:t>
            </a:r>
            <a:r>
              <a:rPr lang="en-US" sz="1400" b="0" i="0" u="none" kern="1200" dirty="0" smtClean="0">
                <a:solidFill>
                  <a:schemeClr val="tx1"/>
                </a:solidFill>
                <a:latin typeface="Arial" pitchFamily="34" charset="0"/>
                <a:ea typeface="+mn-ea"/>
                <a:cs typeface="Arial" pitchFamily="34" charset="0"/>
              </a:rPr>
              <a:t>http://whokilledjamesnorris.com/blog/wp-content/uploads/2012/01/puzzle.jpg</a:t>
            </a:r>
            <a:endParaRPr lang="en-US" sz="1400" b="0" i="0" u="none" strike="noStrike" kern="1200" baseline="0" dirty="0" smtClean="0">
              <a:solidFill>
                <a:schemeClr val="tx1"/>
              </a:solidFill>
              <a:latin typeface="Arial" pitchFamily="34" charset="0"/>
              <a:ea typeface="+mn-ea"/>
              <a:cs typeface="Arial" pitchFamily="34" charset="0"/>
            </a:endParaRPr>
          </a:p>
          <a:p>
            <a:pPr marL="0" lvl="0" indent="0">
              <a:spcBef>
                <a:spcPts val="0"/>
              </a:spcBef>
              <a:buNone/>
            </a:pPr>
            <a:endParaRPr lang="en-US" sz="1400" dirty="0" smtClean="0">
              <a:solidFill>
                <a:schemeClr val="tx1"/>
              </a:solidFill>
              <a:ea typeface="Calibri"/>
              <a:cs typeface="Arial" pitchFamily="34" charset="0"/>
            </a:endParaRPr>
          </a:p>
          <a:p>
            <a:pPr marL="0" indent="0">
              <a:spcBef>
                <a:spcPts val="0"/>
              </a:spcBef>
              <a:buNone/>
            </a:pPr>
            <a:r>
              <a:rPr lang="en-US" sz="1400" dirty="0" err="1" smtClean="0">
                <a:solidFill>
                  <a:schemeClr val="tx1"/>
                </a:solidFill>
                <a:latin typeface="Arial" panose="020B0604020202020204" pitchFamily="34" charset="0"/>
                <a:cs typeface="Arial" panose="020B0604020202020204" pitchFamily="34" charset="0"/>
              </a:rPr>
              <a:t>Faniel</a:t>
            </a:r>
            <a:r>
              <a:rPr lang="en-US" sz="1400" dirty="0" smtClean="0">
                <a:solidFill>
                  <a:schemeClr val="tx1"/>
                </a:solidFill>
                <a:latin typeface="Arial" panose="020B0604020202020204" pitchFamily="34" charset="0"/>
                <a:cs typeface="Arial" panose="020B0604020202020204" pitchFamily="34" charset="0"/>
              </a:rPr>
              <a:t>, I.M., </a:t>
            </a:r>
            <a:r>
              <a:rPr lang="en-US" sz="1400" dirty="0" err="1" smtClean="0">
                <a:solidFill>
                  <a:schemeClr val="tx1"/>
                </a:solidFill>
                <a:latin typeface="Arial" panose="020B0604020202020204" pitchFamily="34" charset="0"/>
                <a:cs typeface="Arial" panose="020B0604020202020204" pitchFamily="34" charset="0"/>
              </a:rPr>
              <a:t>Connaway</a:t>
            </a:r>
            <a:r>
              <a:rPr lang="en-US" sz="1400" dirty="0" smtClean="0">
                <a:solidFill>
                  <a:schemeClr val="tx1"/>
                </a:solidFill>
                <a:latin typeface="Arial" panose="020B0604020202020204" pitchFamily="34" charset="0"/>
                <a:cs typeface="Arial" panose="020B0604020202020204" pitchFamily="34" charset="0"/>
              </a:rPr>
              <a:t>, L.S. &amp; Parson, K. (2014). Building Relationships for the Effective Development and Delivery of Research Data Services. </a:t>
            </a:r>
            <a:r>
              <a:rPr lang="en-US" sz="1400" i="1" dirty="0" smtClean="0">
                <a:solidFill>
                  <a:schemeClr val="tx1"/>
                </a:solidFill>
                <a:latin typeface="Arial" panose="020B0604020202020204" pitchFamily="34" charset="0"/>
                <a:cs typeface="Arial" panose="020B0604020202020204" pitchFamily="34" charset="0"/>
              </a:rPr>
              <a:t>RUSA ALA Annual Conference 2014. </a:t>
            </a:r>
          </a:p>
          <a:p>
            <a:endParaRPr lang="en-US" sz="1400" kern="1200" baseline="0" dirty="0" smtClean="0">
              <a:solidFill>
                <a:schemeClr val="tx1"/>
              </a:solidFill>
              <a:latin typeface="Arial" pitchFamily="34" charset="0"/>
              <a:ea typeface="+mn-ea"/>
              <a:cs typeface="Arial" pitchFamily="34" charset="0"/>
            </a:endParaRPr>
          </a:p>
          <a:p>
            <a:r>
              <a:rPr lang="en-US" sz="1400" b="0" i="0" u="none" strike="noStrike" kern="1200" dirty="0" smtClean="0">
                <a:solidFill>
                  <a:schemeClr val="tx1"/>
                </a:solidFill>
                <a:latin typeface="Arial" pitchFamily="34" charset="0"/>
                <a:ea typeface="+mn-ea"/>
                <a:cs typeface="Arial" pitchFamily="34" charset="0"/>
              </a:rPr>
              <a:t/>
            </a:r>
            <a:br>
              <a:rPr lang="en-US" sz="1400" b="0" i="0" u="none" strike="noStrike" kern="1200" dirty="0" smtClean="0">
                <a:solidFill>
                  <a:schemeClr val="tx1"/>
                </a:solidFill>
                <a:latin typeface="Arial" pitchFamily="34" charset="0"/>
                <a:ea typeface="+mn-ea"/>
                <a:cs typeface="Arial" pitchFamily="34" charset="0"/>
              </a:rPr>
            </a:br>
            <a:endParaRPr lang="en-US" sz="1400" b="0" i="0"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https://encrypted-tbn2.gstatic.com/images?q=tbn:ANd9GcTCBCzlqCj2CwT9pBrw8qGNenD51SmztLNLJwUwEJKHp0amPQqjUg</a:t>
            </a: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This quote</a:t>
            </a:r>
            <a:r>
              <a:rPr lang="en-US" sz="1400" baseline="0" dirty="0" smtClean="0">
                <a:latin typeface="Arial" pitchFamily="34" charset="0"/>
                <a:cs typeface="Arial" pitchFamily="34" charset="0"/>
              </a:rPr>
              <a:t> was coded in L&amp;DM at “Builds Relationship.” </a:t>
            </a: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solidFill>
                  <a:schemeClr val="tx1"/>
                </a:solidFill>
                <a:latin typeface="Arial" panose="020B0604020202020204" pitchFamily="34" charset="0"/>
                <a:cs typeface="Arial" panose="020B0604020202020204" pitchFamily="34" charset="0"/>
              </a:rPr>
              <a:t>Faniel</a:t>
            </a:r>
            <a:r>
              <a:rPr lang="en-US" sz="1400" dirty="0" smtClean="0">
                <a:solidFill>
                  <a:schemeClr val="tx1"/>
                </a:solidFill>
                <a:latin typeface="Arial" panose="020B0604020202020204" pitchFamily="34" charset="0"/>
                <a:cs typeface="Arial" panose="020B0604020202020204" pitchFamily="34" charset="0"/>
              </a:rPr>
              <a:t>, I.M., </a:t>
            </a:r>
            <a:r>
              <a:rPr lang="en-US" sz="1400" dirty="0" err="1" smtClean="0">
                <a:solidFill>
                  <a:schemeClr val="tx1"/>
                </a:solidFill>
                <a:latin typeface="Arial" panose="020B0604020202020204" pitchFamily="34" charset="0"/>
                <a:cs typeface="Arial" panose="020B0604020202020204" pitchFamily="34" charset="0"/>
              </a:rPr>
              <a:t>Connaway</a:t>
            </a:r>
            <a:r>
              <a:rPr lang="en-US" sz="1400" dirty="0" smtClean="0">
                <a:solidFill>
                  <a:schemeClr val="tx1"/>
                </a:solidFill>
                <a:latin typeface="Arial" panose="020B0604020202020204" pitchFamily="34" charset="0"/>
                <a:cs typeface="Arial" panose="020B0604020202020204" pitchFamily="34" charset="0"/>
              </a:rPr>
              <a:t>, L.S. &amp; Parson, K. (2014). Building Relationships for the Effective Development and Delivery of Research Data Services. </a:t>
            </a:r>
            <a:r>
              <a:rPr lang="en-US" sz="1400" i="1" dirty="0" smtClean="0">
                <a:solidFill>
                  <a:schemeClr val="tx1"/>
                </a:solidFill>
                <a:latin typeface="Arial" panose="020B0604020202020204" pitchFamily="34" charset="0"/>
                <a:cs typeface="Arial" panose="020B0604020202020204" pitchFamily="34" charset="0"/>
              </a:rPr>
              <a:t>RUSA ALA Annual Conference 2014.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028" y="8829675"/>
            <a:ext cx="2972421" cy="465139"/>
          </a:xfrm>
          <a:prstGeom prst="rect">
            <a:avLst/>
          </a:prstGeom>
          <a:noFill/>
          <a:ln w="9525">
            <a:noFill/>
            <a:miter lim="800000"/>
            <a:headEnd/>
            <a:tailEnd/>
          </a:ln>
        </p:spPr>
        <p:txBody>
          <a:bodyPr lIns="91435" tIns="45718" rIns="91435" bIns="45718" anchor="b"/>
          <a:lstStyle/>
          <a:p>
            <a:pPr algn="r" defTabSz="914437"/>
            <a:fld id="{D12B6A9D-EB7A-4921-9D52-C94567EDC7C1}" type="slidenum">
              <a:rPr lang="en-US" sz="1200">
                <a:latin typeface="Arial" charset="0"/>
              </a:rPr>
              <a:pPr algn="r" defTabSz="914437"/>
              <a:t>21</a:t>
            </a:fld>
            <a:endParaRPr lang="en-US" sz="1200" dirty="0">
              <a:latin typeface="Arial" charset="0"/>
            </a:endParaRPr>
          </a:p>
        </p:txBody>
      </p:sp>
      <p:sp>
        <p:nvSpPr>
          <p:cNvPr id="86019" name="Rectangle 2"/>
          <p:cNvSpPr>
            <a:spLocks noGrp="1" noRot="1" noChangeAspect="1" noChangeArrowheads="1" noTextEdit="1"/>
          </p:cNvSpPr>
          <p:nvPr>
            <p:ph type="sldImg"/>
          </p:nvPr>
        </p:nvSpPr>
        <p:spPr>
          <a:xfrm>
            <a:off x="1104900" y="77788"/>
            <a:ext cx="4648200" cy="3486150"/>
          </a:xfrm>
          <a:ln/>
        </p:spPr>
      </p:sp>
      <p:sp>
        <p:nvSpPr>
          <p:cNvPr id="86020" name="Rectangle 3"/>
          <p:cNvSpPr>
            <a:spLocks noGrp="1" noChangeArrowheads="1"/>
          </p:cNvSpPr>
          <p:nvPr>
            <p:ph type="body" idx="1"/>
          </p:nvPr>
        </p:nvSpPr>
        <p:spPr>
          <a:xfrm>
            <a:off x="381000" y="3718560"/>
            <a:ext cx="6172200" cy="5577840"/>
          </a:xfrm>
          <a:noFill/>
          <a:ln/>
        </p:spPr>
        <p:txBody>
          <a:bodyPr>
            <a:noAutofit/>
          </a:bodyPr>
          <a:lstStyle/>
          <a:p>
            <a:pPr eaLnBrk="1" hangingPunct="1"/>
            <a:r>
              <a:rPr lang="en-US" sz="1200" dirty="0" err="1" smtClean="0">
                <a:latin typeface="Arial" pitchFamily="34" charset="0"/>
                <a:cs typeface="Arial" pitchFamily="34" charset="0"/>
              </a:rPr>
              <a:t>FtF</a:t>
            </a:r>
            <a:r>
              <a:rPr lang="en-US" sz="1200" dirty="0" smtClean="0">
                <a:latin typeface="Arial" pitchFamily="34" charset="0"/>
                <a:cs typeface="Arial" pitchFamily="34" charset="0"/>
              </a:rPr>
              <a:t> is Preferred by VRS Potential Users Net Gens (N=122)</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 most enjoy using”</a:t>
            </a:r>
          </a:p>
          <a:p>
            <a:pPr eaLnBrk="1" hangingPunct="1"/>
            <a:r>
              <a:rPr lang="en-US" dirty="0" smtClean="0">
                <a:latin typeface="Arial" pitchFamily="34" charset="0"/>
                <a:cs typeface="Arial" pitchFamily="34" charset="0"/>
              </a:rPr>
              <a:t>49% enjoyed using </a:t>
            </a:r>
            <a:r>
              <a:rPr lang="en-US" dirty="0" err="1" smtClean="0">
                <a:latin typeface="Arial" pitchFamily="34" charset="0"/>
                <a:cs typeface="Arial" pitchFamily="34" charset="0"/>
              </a:rPr>
              <a:t>FtF</a:t>
            </a:r>
            <a:r>
              <a:rPr lang="en-US" dirty="0" smtClean="0">
                <a:latin typeface="Arial" pitchFamily="34" charset="0"/>
                <a:cs typeface="Arial" pitchFamily="34" charset="0"/>
              </a:rPr>
              <a:t> interaction more than email, telephone, or text messaging</a:t>
            </a:r>
          </a:p>
          <a:p>
            <a:pPr eaLnBrk="1" hangingPunct="1"/>
            <a:r>
              <a:rPr lang="en-US" dirty="0" err="1" smtClean="0">
                <a:latin typeface="Arial" pitchFamily="34" charset="0"/>
                <a:cs typeface="Arial" pitchFamily="34" charset="0"/>
              </a:rPr>
              <a:t>FtF</a:t>
            </a:r>
            <a:r>
              <a:rPr lang="en-US" dirty="0" smtClean="0">
                <a:latin typeface="Arial" pitchFamily="34" charset="0"/>
                <a:cs typeface="Arial" pitchFamily="34" charset="0"/>
              </a:rPr>
              <a:t>  49.18% N=60</a:t>
            </a:r>
          </a:p>
          <a:p>
            <a:pPr eaLnBrk="1" hangingPunct="1"/>
            <a:r>
              <a:rPr lang="en-US" dirty="0" smtClean="0">
                <a:latin typeface="Arial" pitchFamily="34" charset="0"/>
                <a:cs typeface="Arial" pitchFamily="34" charset="0"/>
              </a:rPr>
              <a:t>Phone   11.48%  N=14</a:t>
            </a:r>
          </a:p>
          <a:p>
            <a:pPr eaLnBrk="1" hangingPunct="1"/>
            <a:r>
              <a:rPr lang="en-US" dirty="0" smtClean="0">
                <a:latin typeface="Arial" pitchFamily="34" charset="0"/>
                <a:cs typeface="Arial" pitchFamily="34" charset="0"/>
              </a:rPr>
              <a:t>Email  27.05%  N=33</a:t>
            </a:r>
          </a:p>
          <a:p>
            <a:pPr eaLnBrk="1" hangingPunct="1"/>
            <a:r>
              <a:rPr lang="en-US" dirty="0" smtClean="0">
                <a:latin typeface="Arial" pitchFamily="34" charset="0"/>
                <a:cs typeface="Arial" pitchFamily="34" charset="0"/>
              </a:rPr>
              <a:t>Text Messaging  12.30%  N=15</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“I believe the face-to-face format helped my experience to be successful.  This is because the interaction was far more personal, I was able to clearly state my question and get immediate feedback or answers.  She was able to clarify what it was that I was looking for and was there waiting for me to come back if I had any trouble finding what I needed once she had given me the locations of what I was looking for.”  (</a:t>
            </a:r>
            <a:r>
              <a:rPr lang="en-US" i="1" dirty="0" smtClean="0">
                <a:latin typeface="Arial" pitchFamily="34" charset="0"/>
                <a:cs typeface="Arial" pitchFamily="34" charset="0"/>
              </a:rPr>
              <a:t>Seeking Synchronicity</a:t>
            </a:r>
            <a:r>
              <a:rPr lang="en-US" dirty="0" smtClean="0">
                <a:latin typeface="Arial" pitchFamily="34" charset="0"/>
                <a:cs typeface="Arial" pitchFamily="34" charset="0"/>
              </a:rPr>
              <a:t>, NOS-56406, Female, Age 19-28)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“I have no problem using the chat reference services, but when I'm using the library I like to be there in person.  I usually don't have a problem browsing the site online but I'm sure if I did email would work well.  As previously stated, face to face interaction allows me to better communicate my ideas with a librarian and they usually tend to help me very well.” (</a:t>
            </a:r>
            <a:r>
              <a:rPr lang="en-US" i="1" dirty="0" smtClean="0">
                <a:latin typeface="Arial" pitchFamily="34" charset="0"/>
                <a:cs typeface="Arial" pitchFamily="34" charset="0"/>
              </a:rPr>
              <a:t>Seeking Synchronicity</a:t>
            </a:r>
            <a:r>
              <a:rPr lang="en-US" dirty="0" smtClean="0">
                <a:latin typeface="Arial" pitchFamily="34" charset="0"/>
                <a:cs typeface="Arial" pitchFamily="34" charset="0"/>
              </a:rPr>
              <a:t>, NOS-92990, Male, Age 19-28)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“I have nothing truly against chat reference services, so I may use it in the future, but I will probably always rely on the face-to-face services as my main form of information seeking.” (</a:t>
            </a:r>
            <a:r>
              <a:rPr lang="en-US" i="1" dirty="0" smtClean="0">
                <a:latin typeface="Arial" pitchFamily="34" charset="0"/>
                <a:cs typeface="Arial" pitchFamily="34" charset="0"/>
              </a:rPr>
              <a:t>Seeking Synchronicity</a:t>
            </a:r>
            <a:r>
              <a:rPr lang="en-US" dirty="0" smtClean="0">
                <a:latin typeface="Arial" pitchFamily="34" charset="0"/>
                <a:cs typeface="Arial" pitchFamily="34" charset="0"/>
              </a:rPr>
              <a:t>, NOS-69073, Female, Age 19-28) </a:t>
            </a:r>
          </a:p>
          <a:p>
            <a:pPr eaLnBrk="1" hangingPunct="1"/>
            <a:endParaRPr lang="en-US"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Arial" pitchFamily="34" charset="0"/>
                <a:ea typeface="Calibri"/>
                <a:cs typeface="Arial" pitchFamily="34" charset="0"/>
              </a:rPr>
              <a:t>Radford, M. L., &amp; </a:t>
            </a:r>
            <a:r>
              <a:rPr lang="en-US" sz="1200" dirty="0" err="1" smtClean="0">
                <a:solidFill>
                  <a:schemeClr val="tx1"/>
                </a:solidFill>
                <a:latin typeface="Arial" pitchFamily="34" charset="0"/>
                <a:ea typeface="Calibri"/>
                <a:cs typeface="Arial" pitchFamily="34" charset="0"/>
              </a:rPr>
              <a:t>Connaway</a:t>
            </a:r>
            <a:r>
              <a:rPr lang="en-US" sz="1200" dirty="0" smtClean="0">
                <a:solidFill>
                  <a:schemeClr val="tx1"/>
                </a:solidFill>
                <a:latin typeface="Arial" pitchFamily="34" charset="0"/>
                <a:ea typeface="Calibri"/>
                <a:cs typeface="Arial" pitchFamily="34" charset="0"/>
              </a:rPr>
              <a:t>, L. S. (2005-2007). Seeking Synchronicity: Evaluating virtual reference services from user, non-user, and librarian perspectives.  Funded by the Institute for Museums and Library Services (IMLS). Retrieved from http://www.oclc.org/research/activities/synchronicity/default.htm </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423410"/>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itchFamily="34" charset="0"/>
                <a:cs typeface="Arial" pitchFamily="34" charset="0"/>
              </a:rPr>
              <a:t>Image:</a:t>
            </a:r>
            <a:r>
              <a:rPr lang="en-US" sz="1500" baseline="0" dirty="0" smtClean="0">
                <a:latin typeface="Arial" pitchFamily="34" charset="0"/>
                <a:cs typeface="Arial" pitchFamily="34" charset="0"/>
              </a:rPr>
              <a:t> http://www.flickr.com/photos/w4nd3rl0st/6613621143</a:t>
            </a:r>
            <a:endParaRPr lang="en-US" sz="15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latin typeface="Arial" pitchFamily="34" charset="0"/>
                <a:cs typeface="Arial" pitchFamily="34" charset="0"/>
              </a:rPr>
              <a:t>“The response time, the response rate, the politeness of the librarians, their information, you know, their knowledge. That's what I value.” (</a:t>
            </a:r>
            <a:r>
              <a:rPr lang="en-US" sz="1500" i="1" dirty="0" smtClean="0">
                <a:latin typeface="Arial" pitchFamily="34" charset="0"/>
                <a:cs typeface="Arial" pitchFamily="34" charset="0"/>
              </a:rPr>
              <a:t>Cyber Synergy</a:t>
            </a:r>
            <a:r>
              <a:rPr lang="en-US" sz="1500" dirty="0" smtClean="0">
                <a:latin typeface="Arial" pitchFamily="34" charset="0"/>
                <a:cs typeface="Arial" pitchFamily="34" charset="0"/>
              </a:rPr>
              <a:t>, VS43, 6:14, Male, Age 19-25, Student) (In response to “What do you value in VRS?”)</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“I think the immediacy as well as the convenience.” (</a:t>
            </a:r>
            <a:r>
              <a:rPr lang="en-US" sz="1500" i="1" dirty="0" smtClean="0">
                <a:latin typeface="Arial" pitchFamily="34" charset="0"/>
                <a:cs typeface="Arial" pitchFamily="34" charset="0"/>
              </a:rPr>
              <a:t>Cyber Synergy</a:t>
            </a:r>
            <a:r>
              <a:rPr lang="en-US" sz="1500" dirty="0" smtClean="0">
                <a:latin typeface="Arial" pitchFamily="34" charset="0"/>
                <a:cs typeface="Arial" pitchFamily="34" charset="0"/>
              </a:rPr>
              <a:t>, VS22, 6:14, Female, Age 19-25, Student) (In response to “What do you value in VRS?”)</a:t>
            </a:r>
          </a:p>
          <a:p>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“I value that they're there to help people in their search and who need information. I value that the librarian is there to help in my search.” (</a:t>
            </a:r>
            <a:r>
              <a:rPr lang="en-US" sz="1500" i="1" dirty="0" smtClean="0">
                <a:latin typeface="Arial" pitchFamily="34" charset="0"/>
                <a:cs typeface="Arial" pitchFamily="34" charset="0"/>
              </a:rPr>
              <a:t>Cyber Synergy</a:t>
            </a:r>
            <a:r>
              <a:rPr lang="en-US" sz="1500" dirty="0" smtClean="0">
                <a:latin typeface="Arial" pitchFamily="34" charset="0"/>
                <a:cs typeface="Arial" pitchFamily="34" charset="0"/>
              </a:rPr>
              <a:t>,</a:t>
            </a:r>
            <a:r>
              <a:rPr lang="en-US" sz="1500" baseline="0" dirty="0" smtClean="0">
                <a:latin typeface="Arial" pitchFamily="34" charset="0"/>
                <a:cs typeface="Arial" pitchFamily="34" charset="0"/>
              </a:rPr>
              <a:t> </a:t>
            </a:r>
            <a:r>
              <a:rPr lang="en-US" sz="1500" dirty="0" smtClean="0">
                <a:latin typeface="Arial" pitchFamily="34" charset="0"/>
                <a:cs typeface="Arial" pitchFamily="34" charset="0"/>
              </a:rPr>
              <a:t>VS50, 9:13, Gender Unknown, Age Unknown, Author) (In response to “What do you value in VRS?”)</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latin typeface="Arial" pitchFamily="34" charset="0"/>
                <a:cs typeface="Arial" pitchFamily="34" charset="0"/>
              </a:rPr>
              <a:t>Radford, M. L., </a:t>
            </a:r>
            <a:r>
              <a:rPr lang="en-US" sz="1500" dirty="0" err="1" smtClean="0">
                <a:solidFill>
                  <a:schemeClr val="tx1"/>
                </a:solidFill>
                <a:latin typeface="Arial" pitchFamily="34" charset="0"/>
                <a:cs typeface="Arial" pitchFamily="34" charset="0"/>
              </a:rPr>
              <a:t>Connaway</a:t>
            </a:r>
            <a:r>
              <a:rPr lang="en-US" sz="1500" dirty="0" smtClean="0">
                <a:solidFill>
                  <a:schemeClr val="tx1"/>
                </a:solidFill>
                <a:latin typeface="Arial" pitchFamily="34" charset="0"/>
                <a:cs typeface="Arial" pitchFamily="34" charset="0"/>
              </a:rPr>
              <a:t>, L. S., &amp; Shah, C. (2011-2013).  </a:t>
            </a:r>
            <a:r>
              <a:rPr lang="en-US" sz="1500" i="1" dirty="0" smtClean="0">
                <a:solidFill>
                  <a:schemeClr val="tx1"/>
                </a:solidFill>
                <a:latin typeface="Arial" pitchFamily="34" charset="0"/>
                <a:cs typeface="Arial" pitchFamily="34" charset="0"/>
              </a:rPr>
              <a:t>Cyber Synergy: Seeking Sustainability through Collaboration between Virtual Reference and Social Q&amp;A Sites.</a:t>
            </a:r>
            <a:r>
              <a:rPr lang="en-US" sz="1500" dirty="0" smtClean="0">
                <a:solidFill>
                  <a:schemeClr val="tx1"/>
                </a:solidFill>
                <a:latin typeface="Arial" pitchFamily="34" charset="0"/>
                <a:cs typeface="Arial" pitchFamily="34" charset="0"/>
              </a:rPr>
              <a:t> Funded by the Institute of Museum and Library Services (IMLS), Rutgers University, and OCLC. Retrieved from </a:t>
            </a:r>
            <a:r>
              <a:rPr lang="en-US" sz="1500" u="sng" dirty="0" smtClean="0">
                <a:solidFill>
                  <a:schemeClr val="tx1"/>
                </a:solidFill>
                <a:latin typeface="Arial" pitchFamily="34" charset="0"/>
                <a:cs typeface="Arial" pitchFamily="34" charset="0"/>
                <a:hlinkClick r:id="rId3"/>
              </a:rPr>
              <a:t>http://www.oclc.org/research/activities/synergy/default.htm</a:t>
            </a:r>
            <a:r>
              <a:rPr lang="en-US" sz="1500" dirty="0" smtClean="0">
                <a:solidFill>
                  <a:schemeClr val="tx1"/>
                </a:solidFill>
                <a:latin typeface="Arial" pitchFamily="34" charset="0"/>
                <a:cs typeface="Arial" pitchFamily="34" charset="0"/>
              </a:rPr>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Image:  http://www.flickr.com/photos/cybrarian77/6284181389/</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Mean calculations of Human</a:t>
            </a:r>
            <a:r>
              <a:rPr lang="en-US" sz="1400" baseline="0" dirty="0" smtClean="0">
                <a:latin typeface="Arial" pitchFamily="34" charset="0"/>
                <a:cs typeface="Arial" pitchFamily="34" charset="0"/>
              </a:rPr>
              <a:t> Sources from Interviews only, all educational levels combined.  </a:t>
            </a:r>
            <a:r>
              <a:rPr lang="en-US" sz="1400" b="0" i="0" kern="1200" dirty="0" smtClean="0">
                <a:solidFill>
                  <a:schemeClr val="tx1"/>
                </a:solidFill>
                <a:latin typeface="Arial" pitchFamily="34" charset="0"/>
                <a:ea typeface="+mn-ea"/>
                <a:cs typeface="Arial" pitchFamily="34" charset="0"/>
              </a:rPr>
              <a:t>The mean (or average) was calculated by the sum of the total participant mentions divided by the number (or count) of participants. </a:t>
            </a:r>
            <a:endParaRPr lang="en-US" sz="1400" baseline="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Human Sources and Educational Stages:  Interviews</a:t>
            </a:r>
            <a:endParaRPr lang="en-US" sz="1400" baseline="0" dirty="0" smtClean="0">
              <a:latin typeface="Arial" pitchFamily="34" charset="0"/>
              <a:cs typeface="Arial" pitchFamily="34" charset="0"/>
            </a:endParaRPr>
          </a:p>
          <a:p>
            <a:r>
              <a:rPr lang="en-US" sz="1400" dirty="0" smtClean="0">
                <a:latin typeface="Arial" pitchFamily="34" charset="0"/>
                <a:cs typeface="Arial" pitchFamily="34" charset="0"/>
              </a:rPr>
              <a:t>Librarians: Emerging</a:t>
            </a:r>
            <a:r>
              <a:rPr lang="en-US" sz="1400" baseline="0" dirty="0" smtClean="0">
                <a:latin typeface="Arial" pitchFamily="34" charset="0"/>
                <a:cs typeface="Arial" pitchFamily="34" charset="0"/>
              </a:rPr>
              <a:t> 12%, Establishing 0%, Embedding 10%, Experiencing 20%</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Peers: Emerging 51%, Establishing  60%, Embedding 40%, Experiencing 50%</a:t>
            </a:r>
          </a:p>
          <a:p>
            <a:r>
              <a:rPr lang="en-US" sz="1400" dirty="0" smtClean="0">
                <a:latin typeface="Arial" pitchFamily="34" charset="0"/>
                <a:cs typeface="Arial" pitchFamily="34" charset="0"/>
              </a:rPr>
              <a:t>Teachers,</a:t>
            </a:r>
            <a:r>
              <a:rPr lang="en-US" sz="1400" baseline="0" dirty="0" smtClean="0">
                <a:latin typeface="Arial" pitchFamily="34" charset="0"/>
                <a:cs typeface="Arial" pitchFamily="34" charset="0"/>
              </a:rPr>
              <a:t> Professors: Emerging 86%, Establishing 90%, Embedding 60%, Experiencing 20%</a:t>
            </a:r>
          </a:p>
          <a:p>
            <a:r>
              <a:rPr lang="en-US" sz="1400" baseline="0" dirty="0" smtClean="0">
                <a:latin typeface="Arial" pitchFamily="34" charset="0"/>
                <a:cs typeface="Arial" pitchFamily="34" charset="0"/>
              </a:rPr>
              <a:t>Experts, Professionals: Emerging 30%, Establishing 20%, Embedding 30%, Experiencing 20%</a:t>
            </a: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White, D.,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(2011-2014).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r>
              <a:rPr lang="en-US" sz="1400" dirty="0" smtClean="0">
                <a:latin typeface="Arial" pitchFamily="34" charset="0"/>
                <a:cs typeface="Arial" pitchFamily="34" charset="0"/>
              </a:rPr>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400" dirty="0" smtClean="0">
                <a:latin typeface="Arial" pitchFamily="34" charset="0"/>
                <a:cs typeface="Arial" pitchFamily="34" charset="0"/>
              </a:rPr>
              <a:t>Human Sources and Educational Stages: Interviews</a:t>
            </a:r>
            <a:endParaRPr lang="en-US" sz="1400" baseline="0" dirty="0" smtClean="0">
              <a:latin typeface="Arial" pitchFamily="34" charset="0"/>
              <a:cs typeface="Arial" pitchFamily="34" charset="0"/>
            </a:endParaRPr>
          </a:p>
          <a:p>
            <a:r>
              <a:rPr lang="en-US" sz="1400" baseline="0" dirty="0" smtClean="0">
                <a:latin typeface="Arial" pitchFamily="34" charset="0"/>
                <a:cs typeface="Arial" pitchFamily="34" charset="0"/>
              </a:rPr>
              <a:t>Mother: Emerging 58%, Establishing 50%, Embedding 40%, Experiencing 10%</a:t>
            </a:r>
          </a:p>
          <a:p>
            <a:r>
              <a:rPr lang="en-US" sz="1400" baseline="0" dirty="0" smtClean="0">
                <a:latin typeface="Arial" pitchFamily="34" charset="0"/>
                <a:cs typeface="Arial" pitchFamily="34" charset="0"/>
              </a:rPr>
              <a:t>Father: Emerging 49%, Establishing 50%, Embedding 40%, Experiencing 10%</a:t>
            </a:r>
          </a:p>
          <a:p>
            <a:r>
              <a:rPr lang="en-US" sz="1400" baseline="0" dirty="0" smtClean="0">
                <a:latin typeface="Arial" pitchFamily="34" charset="0"/>
                <a:cs typeface="Arial" pitchFamily="34" charset="0"/>
              </a:rPr>
              <a:t>Extended Family: Emerging 53%, Establishing 50%, Embedding 30%, Experiencing 20%</a:t>
            </a:r>
          </a:p>
          <a:p>
            <a:r>
              <a:rPr lang="en-US" sz="1400" baseline="0" dirty="0" smtClean="0">
                <a:latin typeface="Arial" pitchFamily="34" charset="0"/>
                <a:cs typeface="Arial" pitchFamily="34" charset="0"/>
              </a:rPr>
              <a:t>Friends, Colleagues: Emerging 77%, Establishing 70%, Embedding 40%, Experiencing 40%</a:t>
            </a: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White, D.,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(2011-2014).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r>
              <a:rPr lang="en-US" sz="1400" dirty="0" smtClean="0">
                <a:latin typeface="Arial" pitchFamily="34" charset="0"/>
                <a:cs typeface="Arial" pitchFamily="34" charset="0"/>
              </a:rPr>
              <a: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a:p>
        </p:txBody>
      </p:sp>
    </p:spTree>
    <p:extLst>
      <p:ext uri="{BB962C8B-B14F-4D97-AF65-F5344CB8AC3E}">
        <p14:creationId xmlns:p14="http://schemas.microsoft.com/office/powerpoint/2010/main" xmlns="" val="2888497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4648200" cy="3486150"/>
          </a:xfrm>
        </p:spPr>
      </p:sp>
      <p:sp>
        <p:nvSpPr>
          <p:cNvPr id="3" name="Notes Placeholder 2"/>
          <p:cNvSpPr>
            <a:spLocks noGrp="1"/>
          </p:cNvSpPr>
          <p:nvPr>
            <p:ph type="body" idx="1"/>
          </p:nvPr>
        </p:nvSpPr>
        <p:spPr>
          <a:xfrm>
            <a:off x="228600" y="3886200"/>
            <a:ext cx="6400800" cy="4255770"/>
          </a:xfrm>
        </p:spPr>
        <p:txBody>
          <a:bodyPr>
            <a:noAutofit/>
          </a:bodyPr>
          <a:lstStyle/>
          <a:p>
            <a:r>
              <a:rPr lang="en-US" sz="1400" dirty="0" smtClean="0">
                <a:latin typeface="Arial" pitchFamily="34" charset="0"/>
                <a:cs typeface="Arial" pitchFamily="34" charset="0"/>
              </a:rPr>
              <a:t>(Place referring to what type of library is mentioned when they speak</a:t>
            </a:r>
            <a:r>
              <a:rPr lang="en-US" sz="1400" baseline="0" dirty="0" smtClean="0">
                <a:latin typeface="Arial" pitchFamily="34" charset="0"/>
                <a:cs typeface="Arial" pitchFamily="34" charset="0"/>
              </a:rPr>
              <a:t> of </a:t>
            </a:r>
            <a:r>
              <a:rPr lang="en-US" sz="1400" dirty="0" smtClean="0">
                <a:latin typeface="Arial" pitchFamily="34" charset="0"/>
                <a:cs typeface="Arial" pitchFamily="34" charset="0"/>
              </a:rPr>
              <a:t>libraries in any context (going to study,</a:t>
            </a:r>
            <a:r>
              <a:rPr lang="en-US" sz="1400" baseline="0" dirty="0" smtClean="0">
                <a:latin typeface="Arial" pitchFamily="34" charset="0"/>
                <a:cs typeface="Arial" pitchFamily="34" charset="0"/>
              </a:rPr>
              <a:t> going to get sources, going to for classes, etc. )</a:t>
            </a:r>
            <a:r>
              <a:rPr lang="en-US" sz="1400" dirty="0" smtClean="0">
                <a:latin typeface="Arial" pitchFamily="34" charset="0"/>
                <a:cs typeface="Arial" pitchFamily="34" charset="0"/>
              </a:rPr>
              <a:t>.</a:t>
            </a:r>
            <a:r>
              <a:rPr lang="en-US" sz="1400" baseline="0" dirty="0" smtClean="0">
                <a:latin typeface="Arial" pitchFamily="34" charset="0"/>
                <a:cs typeface="Arial" pitchFamily="34" charset="0"/>
              </a:rPr>
              <a:t>  These mentions were coded as their academic/university library, their local public library, or their high school library.  If they do not specify what type of library it is, then it was coded as just library).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Place AND</a:t>
            </a:r>
            <a:r>
              <a:rPr lang="en-US" sz="1400" baseline="0" dirty="0" smtClean="0">
                <a:latin typeface="Arial" pitchFamily="34" charset="0"/>
                <a:cs typeface="Arial" pitchFamily="34" charset="0"/>
              </a:rPr>
              <a:t> Educational Stage: Interviews</a:t>
            </a:r>
          </a:p>
          <a:p>
            <a:r>
              <a:rPr lang="en-US" sz="1400" baseline="0" dirty="0" smtClean="0">
                <a:latin typeface="Arial" pitchFamily="34" charset="0"/>
                <a:cs typeface="Arial" pitchFamily="34" charset="0"/>
              </a:rPr>
              <a:t>Academic: Emerging 60%, Establishing 60%, Embedding 90%, Experiencing 50%</a:t>
            </a:r>
          </a:p>
          <a:p>
            <a:r>
              <a:rPr lang="en-US" sz="1400" baseline="0" dirty="0" smtClean="0">
                <a:latin typeface="Arial" pitchFamily="34" charset="0"/>
                <a:cs typeface="Arial" pitchFamily="34" charset="0"/>
              </a:rPr>
              <a:t>Public: Emerging 12%, Establishing 10%, Embedding 0%, Experiencing 0%</a:t>
            </a:r>
          </a:p>
          <a:p>
            <a:r>
              <a:rPr lang="en-US" sz="1400" baseline="0" dirty="0" smtClean="0">
                <a:latin typeface="Arial" pitchFamily="34" charset="0"/>
                <a:cs typeface="Arial" pitchFamily="34" charset="0"/>
              </a:rPr>
              <a:t>School (K-12): Emerging 14%, Establishing 10%, Embedding 0%, Experiencing 0%</a:t>
            </a:r>
          </a:p>
          <a:p>
            <a:r>
              <a:rPr lang="en-US" sz="1400" baseline="0" dirty="0" smtClean="0">
                <a:latin typeface="Arial" pitchFamily="34" charset="0"/>
                <a:cs typeface="Arial" pitchFamily="34" charset="0"/>
              </a:rPr>
              <a:t>Library (General): Emerging 28%, Establishing 40%, Embedding 60%, Experiencing 40%</a:t>
            </a:r>
          </a:p>
          <a:p>
            <a:endParaRPr lang="en-US" sz="14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White, D.,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(2011-2014).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r>
              <a:rPr lang="en-US" sz="1400" dirty="0" smtClean="0">
                <a:latin typeface="Arial" pitchFamily="34" charset="0"/>
                <a:cs typeface="Arial" pitchFamily="34" charset="0"/>
              </a:rPr>
              <a:t> </a:t>
            </a:r>
          </a:p>
          <a:p>
            <a:endParaRPr lang="en-US" sz="14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a:p>
            <a:endParaRPr lang="en-US" sz="1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26</a:t>
            </a:fld>
            <a:endParaRPr lang="en-US"/>
          </a:p>
        </p:txBody>
      </p:sp>
    </p:spTree>
    <p:extLst>
      <p:ext uri="{BB962C8B-B14F-4D97-AF65-F5344CB8AC3E}">
        <p14:creationId xmlns:p14="http://schemas.microsoft.com/office/powerpoint/2010/main" xmlns="" val="4210618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309563"/>
            <a:ext cx="4648200" cy="3486150"/>
          </a:xfrm>
        </p:spPr>
      </p:sp>
      <p:sp>
        <p:nvSpPr>
          <p:cNvPr id="3" name="Notes Placeholder 2"/>
          <p:cNvSpPr>
            <a:spLocks noGrp="1"/>
          </p:cNvSpPr>
          <p:nvPr>
            <p:ph type="body" idx="1"/>
          </p:nvPr>
        </p:nvSpPr>
        <p:spPr>
          <a:xfrm>
            <a:off x="457200" y="4038600"/>
            <a:ext cx="6096000" cy="5113020"/>
          </a:xfrm>
        </p:spPr>
        <p:txBody>
          <a:bodyPr>
            <a:normAutofit fontScale="85000" lnSpcReduction="20000"/>
          </a:bodyPr>
          <a:lstStyle/>
          <a:p>
            <a:r>
              <a:rPr lang="en-US" sz="1600" dirty="0" smtClean="0">
                <a:latin typeface="Arial" pitchFamily="34" charset="0"/>
                <a:cs typeface="Arial" pitchFamily="34" charset="0"/>
              </a:rPr>
              <a:t>Image</a:t>
            </a:r>
            <a:r>
              <a:rPr lang="en-US" sz="1600" baseline="0" dirty="0" smtClean="0">
                <a:latin typeface="Arial" pitchFamily="34" charset="0"/>
                <a:cs typeface="Arial" pitchFamily="34" charset="0"/>
              </a:rPr>
              <a:t> from http://www.vumc.com/27576/7086114/7086164/Homepagecarroussel-research1.jpg</a:t>
            </a:r>
          </a:p>
          <a:p>
            <a:endParaRPr lang="en-US" sz="1600" baseline="0" dirty="0" smtClean="0">
              <a:latin typeface="Arial" pitchFamily="34" charset="0"/>
              <a:cs typeface="Arial" pitchFamily="34" charset="0"/>
            </a:endParaRPr>
          </a:p>
          <a:p>
            <a:r>
              <a:rPr lang="en-US" sz="1600" baseline="0" dirty="0" smtClean="0">
                <a:latin typeface="Arial" pitchFamily="34" charset="0"/>
                <a:cs typeface="Arial" pitchFamily="34" charset="0"/>
              </a:rPr>
              <a:t>Quote from L&amp;DM source, L10_int_4Jan2013 (full quote below):</a:t>
            </a:r>
          </a:p>
          <a:p>
            <a:endParaRPr lang="en-US" sz="16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smtClean="0">
                <a:solidFill>
                  <a:schemeClr val="tx1"/>
                </a:solidFill>
                <a:latin typeface="Arial" pitchFamily="34" charset="0"/>
                <a:cs typeface="Arial" pitchFamily="34" charset="0"/>
              </a:rPr>
              <a:t>L10:</a:t>
            </a:r>
            <a:r>
              <a:rPr lang="en-US" sz="1600" b="0" i="0" u="none" strike="noStrike" kern="1200" dirty="0" smtClean="0">
                <a:solidFill>
                  <a:schemeClr val="tx1"/>
                </a:solidFill>
                <a:latin typeface="Arial" pitchFamily="34" charset="0"/>
                <a:cs typeface="Arial" pitchFamily="34" charset="0"/>
              </a:rPr>
              <a:t> Well, I think that this is a real direction for libraries in general. Really at the end of the day you catalog books, through OCLC, and most of it copy cataloging. What you're really focusing on and adding value to is that unique research and unique collections that you have here locally that you're trying to make available digitally outside the walls of the university. I see the whole library profession doing more than just, and I don't want to say that in a negative manner, it's in the past we sort of did collection development based on what researchers wanted. We purchased those materials and we put them in our building. </a:t>
            </a:r>
            <a:r>
              <a:rPr lang="en-US" sz="1600" b="1" i="0" u="none" strike="noStrike" kern="1200" dirty="0" smtClean="0">
                <a:solidFill>
                  <a:schemeClr val="tx1"/>
                </a:solidFill>
                <a:latin typeface="Arial" pitchFamily="34" charset="0"/>
                <a:cs typeface="Arial" pitchFamily="34" charset="0"/>
              </a:rPr>
              <a:t>Well now we have the opportunity to actually get involved in the research project where we're onboard at day one helping the researcher even, you know, manage their data.</a:t>
            </a:r>
            <a:r>
              <a:rPr lang="en-US" sz="1600" b="1" i="0" u="none" strike="noStrike" kern="1200" baseline="0" dirty="0" smtClean="0">
                <a:solidFill>
                  <a:schemeClr val="tx1"/>
                </a:solidFill>
                <a:latin typeface="Arial" pitchFamily="34" charset="0"/>
                <a:cs typeface="Arial" pitchFamily="34" charset="0"/>
              </a:rPr>
              <a:t> </a:t>
            </a:r>
            <a:r>
              <a:rPr lang="en-US" sz="1600" b="0" i="0" u="none" strike="noStrike" kern="1200" dirty="0" smtClean="0">
                <a:solidFill>
                  <a:schemeClr val="tx1"/>
                </a:solidFill>
                <a:latin typeface="Arial" pitchFamily="34" charset="0"/>
                <a:cs typeface="Arial" pitchFamily="34" charset="0"/>
              </a:rPr>
              <a:t>So I really see... I think the future's bright for libraries in that regard. I've read a lot of articles saying well libraries are </a:t>
            </a:r>
            <a:r>
              <a:rPr lang="en-US" sz="1600" b="0" i="0" u="none" strike="noStrike" kern="1200" dirty="0" err="1" smtClean="0">
                <a:solidFill>
                  <a:schemeClr val="tx1"/>
                </a:solidFill>
                <a:latin typeface="Arial" pitchFamily="34" charset="0"/>
                <a:cs typeface="Arial" pitchFamily="34" charset="0"/>
              </a:rPr>
              <a:t>passe</a:t>
            </a:r>
            <a:r>
              <a:rPr lang="en-US" sz="1600" b="0" i="0" u="none" strike="noStrike" kern="1200" dirty="0" smtClean="0">
                <a:solidFill>
                  <a:schemeClr val="tx1"/>
                </a:solidFill>
                <a:latin typeface="Arial" pitchFamily="34" charset="0"/>
                <a:cs typeface="Arial" pitchFamily="34" charset="0"/>
              </a:rPr>
              <a:t>, they're not...you know… Since everything is now digital--well everything isn't digital--their importance has lessened. But I see a bright future for the library profession it's just </a:t>
            </a:r>
            <a:r>
              <a:rPr lang="en-US" sz="1600" b="0" i="0" u="none" strike="noStrike" kern="1200" dirty="0" err="1" smtClean="0">
                <a:solidFill>
                  <a:schemeClr val="tx1"/>
                </a:solidFill>
                <a:latin typeface="Arial" pitchFamily="34" charset="0"/>
                <a:cs typeface="Arial" pitchFamily="34" charset="0"/>
              </a:rPr>
              <a:t>gonna</a:t>
            </a:r>
            <a:r>
              <a:rPr lang="en-US" sz="1600" b="0" i="0" u="none" strike="noStrike" kern="1200" dirty="0" smtClean="0">
                <a:solidFill>
                  <a:schemeClr val="tx1"/>
                </a:solidFill>
                <a:latin typeface="Arial" pitchFamily="34" charset="0"/>
                <a:cs typeface="Arial" pitchFamily="34" charset="0"/>
              </a:rPr>
              <a:t> be looking a lot different over time. It's changed in a huge way in the time that I've been graduated with my degree in librarianship and information management in '86, and today. (Reference 1, L10)</a:t>
            </a:r>
            <a:r>
              <a:rPr lang="en-US" sz="1600" b="0" i="0" u="none" strike="noStrike" kern="1200" baseline="0" dirty="0" smtClean="0">
                <a:solidFill>
                  <a:schemeClr val="tx1"/>
                </a:solidFill>
                <a:latin typeface="Arial" pitchFamily="34" charset="0"/>
                <a:cs typeface="Arial" pitchFamily="34" charset="0"/>
              </a:rPr>
              <a:t> (On Builds Relationships). </a:t>
            </a:r>
            <a:endParaRPr lang="en-US" sz="1600" b="0" i="0" u="none" strike="noStrike" kern="1200" dirty="0" smtClean="0">
              <a:solidFill>
                <a:schemeClr val="tx1"/>
              </a:solidFill>
              <a:latin typeface="Arial" pitchFamily="34" charset="0"/>
              <a:cs typeface="Arial" pitchFamily="34" charset="0"/>
            </a:endParaRPr>
          </a:p>
          <a:p>
            <a:endParaRPr lang="en-US" sz="1400" baseline="0" dirty="0" smtClean="0">
              <a:latin typeface="Arial" pitchFamily="34" charset="0"/>
              <a:cs typeface="Arial" pitchFamily="34" charset="0"/>
            </a:endParaRPr>
          </a:p>
          <a:p>
            <a:r>
              <a:rPr lang="en-US" sz="1600" baseline="0" dirty="0" err="1" smtClean="0">
                <a:latin typeface="Arial" pitchFamily="34" charset="0"/>
                <a:cs typeface="Arial" pitchFamily="34" charset="0"/>
              </a:rPr>
              <a:t>Faniel</a:t>
            </a:r>
            <a:r>
              <a:rPr lang="en-US" sz="1600" baseline="0" dirty="0" smtClean="0">
                <a:latin typeface="Arial" pitchFamily="34" charset="0"/>
                <a:cs typeface="Arial" pitchFamily="34" charset="0"/>
              </a:rPr>
              <a:t>, I.M., </a:t>
            </a:r>
            <a:r>
              <a:rPr lang="en-US" sz="1600" baseline="0" dirty="0" err="1" smtClean="0">
                <a:latin typeface="Arial" pitchFamily="34" charset="0"/>
                <a:cs typeface="Arial" pitchFamily="34" charset="0"/>
              </a:rPr>
              <a:t>Connaway</a:t>
            </a:r>
            <a:r>
              <a:rPr lang="en-US" sz="1600" baseline="0" dirty="0" smtClean="0">
                <a:latin typeface="Arial" pitchFamily="34" charset="0"/>
                <a:cs typeface="Arial" pitchFamily="34" charset="0"/>
              </a:rPr>
              <a:t>, L.S. &amp; Parson, K. (2014). Building Relationships for the Effective Development and Delivery of Research Data Services. RUSA ALA Annual Conference 2014</a:t>
            </a:r>
            <a:r>
              <a:rPr lang="en-US" sz="1400" baseline="0" dirty="0" smtClean="0">
                <a:latin typeface="Arial" pitchFamily="34" charset="0"/>
                <a:cs typeface="Arial" pitchFamily="34" charset="0"/>
              </a:rPr>
              <a:t>. </a:t>
            </a:r>
          </a:p>
          <a:p>
            <a:endParaRPr lang="en-US" sz="14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latin typeface="Arial" pitchFamily="34" charset="0"/>
                <a:cs typeface="Arial" pitchFamily="34" charset="0"/>
              </a:rPr>
              <a:t>L&amp;DM Node</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What Facilitates Data Services Provision? </a:t>
            </a:r>
            <a:r>
              <a:rPr lang="en-US" sz="1400" dirty="0" smtClean="0">
                <a:latin typeface="Arial" pitchFamily="34" charset="0"/>
                <a:cs typeface="Arial" pitchFamily="34" charset="0"/>
              </a:rPr>
              <a:t>(N=36, 10 Interviews &amp; 3 Focus Groups)</a:t>
            </a:r>
            <a:r>
              <a:rPr lang="en-US" sz="1400" baseline="0" dirty="0" smtClean="0">
                <a:latin typeface="Arial" pitchFamily="34" charset="0"/>
                <a:cs typeface="Arial" pitchFamily="34" charset="0"/>
              </a:rPr>
              <a:t> </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pPr>
              <a:buFont typeface="Arial" pitchFamily="34" charset="0"/>
              <a:buNone/>
            </a:pPr>
            <a:r>
              <a:rPr lang="en-US" sz="1400" i="0" baseline="0" dirty="0" smtClean="0">
                <a:latin typeface="Arial" pitchFamily="34" charset="0"/>
                <a:cs typeface="Arial" pitchFamily="34" charset="0"/>
              </a:rPr>
              <a:t>	Resources 47</a:t>
            </a:r>
          </a:p>
          <a:p>
            <a:pPr>
              <a:buFont typeface="Arial" pitchFamily="34" charset="0"/>
              <a:buNone/>
            </a:pPr>
            <a:r>
              <a:rPr lang="en-US" sz="1400" i="0" baseline="0" dirty="0" smtClean="0">
                <a:latin typeface="Arial" pitchFamily="34" charset="0"/>
                <a:cs typeface="Arial" pitchFamily="34" charset="0"/>
              </a:rPr>
              <a:t>	Communication, Coordination, Collaboration with others within &amp; outside the library 44</a:t>
            </a:r>
          </a:p>
          <a:p>
            <a:pPr>
              <a:buFont typeface="Arial" pitchFamily="34" charset="0"/>
              <a:buNone/>
            </a:pPr>
            <a:r>
              <a:rPr lang="en-US" sz="1400" i="0" baseline="0" dirty="0" smtClean="0">
                <a:latin typeface="Arial" pitchFamily="34" charset="0"/>
                <a:cs typeface="Arial" pitchFamily="34" charset="0"/>
              </a:rPr>
              <a:t>	Training or Experience 41</a:t>
            </a:r>
          </a:p>
          <a:p>
            <a:pPr>
              <a:buFont typeface="Arial" pitchFamily="34" charset="0"/>
              <a:buNone/>
            </a:pPr>
            <a:r>
              <a:rPr lang="en-US" sz="1400" i="0" baseline="0" dirty="0" smtClean="0">
                <a:latin typeface="Arial" pitchFamily="34" charset="0"/>
                <a:cs typeface="Arial" pitchFamily="34" charset="0"/>
              </a:rPr>
              <a:t>	Leadership Support 18</a:t>
            </a:r>
          </a:p>
          <a:p>
            <a:pPr>
              <a:buFont typeface="Arial" pitchFamily="34" charset="0"/>
              <a:buNone/>
            </a:pPr>
            <a:r>
              <a:rPr lang="en-US" sz="1400" i="0" baseline="0" dirty="0" smtClean="0">
                <a:latin typeface="Arial" pitchFamily="34" charset="0"/>
                <a:cs typeface="Arial" pitchFamily="34" charset="0"/>
              </a:rPr>
              <a:t>	Acknowledgement of the Diverse Data Services Models Available 8</a:t>
            </a:r>
          </a:p>
          <a:p>
            <a:pPr>
              <a:buFont typeface="Arial" pitchFamily="34" charset="0"/>
              <a:buNone/>
            </a:pPr>
            <a:r>
              <a:rPr lang="en-US" sz="1400" i="0" baseline="0" dirty="0" smtClean="0">
                <a:latin typeface="Arial" pitchFamily="34" charset="0"/>
                <a:cs typeface="Arial" pitchFamily="34" charset="0"/>
              </a:rPr>
              <a:t>	Other 1</a:t>
            </a:r>
          </a:p>
          <a:p>
            <a:pPr>
              <a:buFont typeface="Arial" pitchFamily="34" charset="0"/>
              <a:buNone/>
            </a:pPr>
            <a:endParaRPr lang="en-US" sz="1400" i="1" baseline="0" dirty="0" smtClean="0">
              <a:latin typeface="Arial" pitchFamily="34" charset="0"/>
              <a:cs typeface="Arial" pitchFamily="34" charset="0"/>
            </a:endParaRPr>
          </a:p>
          <a:p>
            <a:pPr>
              <a:buFont typeface="Arial" pitchFamily="34" charset="0"/>
              <a:buNone/>
            </a:pPr>
            <a:r>
              <a:rPr lang="en-US" sz="1400" i="1" baseline="0" dirty="0" smtClean="0">
                <a:latin typeface="Arial" pitchFamily="34" charset="0"/>
                <a:cs typeface="Arial" pitchFamily="34" charset="0"/>
              </a:rPr>
              <a:t>Note: This is raw data. It does not account for perhaps the same person mentioning, for example, resources as what facilitates data services provision multiple times. </a:t>
            </a:r>
          </a:p>
          <a:p>
            <a:pPr>
              <a:buFont typeface="Arial" pitchFamily="34" charset="0"/>
              <a:buNone/>
            </a:pPr>
            <a:endParaRPr lang="en-US" sz="1400" i="1" baseline="0" dirty="0" smtClean="0">
              <a:latin typeface="Arial" pitchFamily="34" charset="0"/>
              <a:cs typeface="Arial" pitchFamily="34" charset="0"/>
            </a:endParaRPr>
          </a:p>
          <a:p>
            <a:r>
              <a:rPr lang="en-US" sz="1400" i="0" baseline="0" dirty="0" err="1" smtClean="0">
                <a:latin typeface="Arial" pitchFamily="34" charset="0"/>
                <a:cs typeface="Arial" pitchFamily="34" charset="0"/>
              </a:rPr>
              <a:t>Faniel</a:t>
            </a:r>
            <a:r>
              <a:rPr lang="en-US" sz="1400" i="0" baseline="0" dirty="0" smtClean="0">
                <a:latin typeface="Arial" pitchFamily="34" charset="0"/>
                <a:cs typeface="Arial" pitchFamily="34" charset="0"/>
              </a:rPr>
              <a:t>, I.M., </a:t>
            </a:r>
            <a:r>
              <a:rPr lang="en-US" sz="1400" i="0" baseline="0" dirty="0" err="1" smtClean="0">
                <a:latin typeface="Arial" pitchFamily="34" charset="0"/>
                <a:cs typeface="Arial" pitchFamily="34" charset="0"/>
              </a:rPr>
              <a:t>Connaway</a:t>
            </a:r>
            <a:r>
              <a:rPr lang="en-US" sz="1400" i="0" baseline="0" dirty="0" smtClean="0">
                <a:latin typeface="Arial" pitchFamily="34" charset="0"/>
                <a:cs typeface="Arial" pitchFamily="34" charset="0"/>
              </a:rPr>
              <a:t>, L.S. &amp; Parson, K. (2014). </a:t>
            </a:r>
            <a:r>
              <a:rPr lang="en-US" sz="1400" b="0" i="0" u="none" strike="noStrike" kern="1200" baseline="0" dirty="0" smtClean="0">
                <a:solidFill>
                  <a:schemeClr val="tx1"/>
                </a:solidFill>
                <a:latin typeface="Arial" pitchFamily="34" charset="0"/>
                <a:ea typeface="+mn-ea"/>
                <a:cs typeface="Arial" pitchFamily="34" charset="0"/>
              </a:rPr>
              <a:t>Building Relationships for the Effective Development and Delivery of Research Data Services. </a:t>
            </a:r>
            <a:r>
              <a:rPr lang="en-US" sz="1400" b="0" i="1" u="none" strike="noStrike" kern="1200" baseline="0" dirty="0" smtClean="0">
                <a:solidFill>
                  <a:schemeClr val="tx1"/>
                </a:solidFill>
                <a:latin typeface="Arial" pitchFamily="34" charset="0"/>
                <a:ea typeface="+mn-ea"/>
                <a:cs typeface="Arial" pitchFamily="34" charset="0"/>
              </a:rPr>
              <a:t>RUSA ALA Annual Conference 2014. </a:t>
            </a:r>
            <a:endParaRPr lang="en-US" sz="1400" i="1"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a:t>
            </a:r>
            <a:r>
              <a:rPr lang="en-US" sz="1400" baseline="0" dirty="0" smtClean="0">
                <a:latin typeface="Arial" pitchFamily="34" charset="0"/>
                <a:cs typeface="Arial" pitchFamily="34" charset="0"/>
              </a:rPr>
              <a:t> from http://nextstopsuccess.net/wp-content/uploads/2014/01/relationship1.jpg</a:t>
            </a:r>
          </a:p>
          <a:p>
            <a:endParaRPr lang="en-US" sz="1400" baseline="0" dirty="0" smtClean="0">
              <a:latin typeface="Arial" pitchFamily="34" charset="0"/>
              <a:cs typeface="Arial" pitchFamily="34" charset="0"/>
            </a:endParaRPr>
          </a:p>
          <a:p>
            <a:r>
              <a:rPr lang="en-US" sz="1400" b="0" kern="1200" baseline="0" dirty="0" smtClean="0">
                <a:solidFill>
                  <a:schemeClr val="tx1"/>
                </a:solidFill>
                <a:latin typeface="Arial" pitchFamily="34" charset="0"/>
                <a:ea typeface="+mn-ea"/>
                <a:cs typeface="Arial" pitchFamily="34" charset="0"/>
              </a:rPr>
              <a:t>“… Maybe I'm probably egotistical but I feel like, well, it benefits me, too, because then, my faculty, as a liaison librarian view me as relevant to their research process and come to me or send their students to me more frequently, more readily, I would say. Because they see us as a resource for research and support, in a way that maybe they hadn't connected before. I mean, when I first started--I'm also new. [chuckle] Not even two years in the profession.--But when I first started, the head faculty was like, "Oh, I mean I knew you bought books." [laughter/crosstalk] And so now, getting that message out, it's just proving value, I think, and that personally is very gratifying, so…” (Focus Group 1 Participant). </a:t>
            </a:r>
          </a:p>
          <a:p>
            <a:endParaRPr lang="en-US" sz="1400"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0" baseline="0" dirty="0" err="1" smtClean="0">
                <a:latin typeface="Arial" pitchFamily="34" charset="0"/>
                <a:cs typeface="Arial" pitchFamily="34" charset="0"/>
              </a:rPr>
              <a:t>Faniel</a:t>
            </a:r>
            <a:r>
              <a:rPr lang="en-US" sz="1400" i="0" baseline="0" dirty="0" smtClean="0">
                <a:latin typeface="Arial" pitchFamily="34" charset="0"/>
                <a:cs typeface="Arial" pitchFamily="34" charset="0"/>
              </a:rPr>
              <a:t>, I.M., </a:t>
            </a:r>
            <a:r>
              <a:rPr lang="en-US" sz="1400" i="0" baseline="0" dirty="0" err="1" smtClean="0">
                <a:latin typeface="Arial" pitchFamily="34" charset="0"/>
                <a:cs typeface="Arial" pitchFamily="34" charset="0"/>
              </a:rPr>
              <a:t>Connaway</a:t>
            </a:r>
            <a:r>
              <a:rPr lang="en-US" sz="1400" i="0" baseline="0" dirty="0" smtClean="0">
                <a:latin typeface="Arial" pitchFamily="34" charset="0"/>
                <a:cs typeface="Arial" pitchFamily="34" charset="0"/>
              </a:rPr>
              <a:t>, L.S. &amp; Parson, K. (2014). </a:t>
            </a:r>
            <a:r>
              <a:rPr lang="en-US" sz="1400" b="0" i="0" u="none" strike="noStrike" kern="1200" baseline="0" dirty="0" smtClean="0">
                <a:solidFill>
                  <a:schemeClr val="tx1"/>
                </a:solidFill>
                <a:latin typeface="Arial" pitchFamily="34" charset="0"/>
                <a:ea typeface="+mn-ea"/>
                <a:cs typeface="Arial" pitchFamily="34" charset="0"/>
              </a:rPr>
              <a:t>Building Relationships for the Effective Development and Delivery of Research Data Services. </a:t>
            </a:r>
            <a:r>
              <a:rPr lang="en-US" sz="1400" b="0" i="1" u="none" strike="noStrike" kern="1200" baseline="0" dirty="0" smtClean="0">
                <a:solidFill>
                  <a:schemeClr val="tx1"/>
                </a:solidFill>
                <a:latin typeface="Arial" pitchFamily="34" charset="0"/>
                <a:ea typeface="+mn-ea"/>
                <a:cs typeface="Arial" pitchFamily="34" charset="0"/>
              </a:rPr>
              <a:t>RUSA ALA Annual Conference 2014. </a:t>
            </a:r>
            <a:endParaRPr lang="en-US" sz="1400" i="1"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8056">
              <a:defRPr/>
            </a:pPr>
            <a:r>
              <a:rPr lang="en-US" sz="1400" dirty="0" smtClean="0">
                <a:latin typeface="Arial" pitchFamily="34" charset="0"/>
                <a:cs typeface="Arial" pitchFamily="34" charset="0"/>
              </a:rPr>
              <a:t>In the past 12 months, 30% of Americans (16 and older) visited a library website (</a:t>
            </a: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 2014) 13% used a handheld device to access a library website (</a:t>
            </a:r>
            <a:r>
              <a:rPr lang="en-US" sz="1400" dirty="0" err="1" smtClean="0">
                <a:latin typeface="Arial" pitchFamily="34" charset="0"/>
                <a:cs typeface="Arial" pitchFamily="34" charset="0"/>
              </a:rPr>
              <a:t>Zickuhr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 &amp; Purcell, 2013). </a:t>
            </a:r>
          </a:p>
          <a:p>
            <a:pPr defTabSz="448056">
              <a:defRPr/>
            </a:pPr>
            <a:endParaRPr lang="en-US" sz="1400" dirty="0" smtClean="0">
              <a:latin typeface="Arial" pitchFamily="34" charset="0"/>
              <a:cs typeface="Arial" pitchFamily="34" charset="0"/>
            </a:endParaRPr>
          </a:p>
          <a:p>
            <a:pPr marL="0" marR="0" indent="0" algn="l" defTabSz="448056" rtl="0" eaLnBrk="1" fontAlgn="auto" latinLnBrk="0" hangingPunct="1">
              <a:lnSpc>
                <a:spcPct val="100000"/>
              </a:lnSpc>
              <a:spcBef>
                <a:spcPts val="0"/>
              </a:spcBef>
              <a:spcAft>
                <a:spcPts val="0"/>
              </a:spcAft>
              <a:buClrTx/>
              <a:buSzTx/>
              <a:buFontTx/>
              <a:buNone/>
              <a:tabLst/>
              <a:defRPr/>
            </a:pP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a:t>
            </a:r>
            <a:r>
              <a:rPr lang="en-US" sz="1400" baseline="0" dirty="0" smtClean="0">
                <a:latin typeface="Arial" pitchFamily="34" charset="0"/>
                <a:cs typeface="Arial" pitchFamily="34" charset="0"/>
              </a:rPr>
              <a:t> L. (2014). </a:t>
            </a:r>
            <a:r>
              <a:rPr lang="en-US" sz="1400" i="1" baseline="0" dirty="0" smtClean="0">
                <a:latin typeface="Arial" pitchFamily="34" charset="0"/>
                <a:cs typeface="Arial" pitchFamily="34" charset="0"/>
              </a:rPr>
              <a:t>Libraries in communities. </a:t>
            </a:r>
            <a:r>
              <a:rPr lang="en-US" sz="1400" i="0" baseline="0" dirty="0" smtClean="0">
                <a:latin typeface="Arial" pitchFamily="34" charset="0"/>
                <a:cs typeface="Arial" pitchFamily="34" charset="0"/>
              </a:rPr>
              <a:t>Washington, DC: </a:t>
            </a:r>
            <a:r>
              <a:rPr lang="en-US" sz="1400" dirty="0" smtClean="0">
                <a:latin typeface="Arial" pitchFamily="34" charset="0"/>
                <a:cs typeface="Arial" pitchFamily="34" charset="0"/>
              </a:rPr>
              <a:t>Pew Research Center’s Internet &amp; American Life Project. </a:t>
            </a:r>
            <a:endParaRPr lang="en-US" sz="1400" i="1" dirty="0" smtClean="0">
              <a:latin typeface="Arial" pitchFamily="34" charset="0"/>
              <a:cs typeface="Arial" pitchFamily="34" charset="0"/>
            </a:endParaRPr>
          </a:p>
          <a:p>
            <a:pPr defTabSz="448056">
              <a:defRPr/>
            </a:pPr>
            <a:endParaRPr lang="en-US" sz="1400" dirty="0" smtClean="0">
              <a:latin typeface="Arial" pitchFamily="34" charset="0"/>
              <a:cs typeface="Arial" pitchFamily="34" charset="0"/>
            </a:endParaRPr>
          </a:p>
          <a:p>
            <a:pPr defTabSz="448056">
              <a:defRPr/>
            </a:pPr>
            <a:r>
              <a:rPr lang="en-US" sz="1400" dirty="0" err="1" smtClean="0">
                <a:latin typeface="Arial" pitchFamily="34" charset="0"/>
                <a:cs typeface="Arial" pitchFamily="34" charset="0"/>
              </a:rPr>
              <a:t>Zickuhr</a:t>
            </a:r>
            <a:r>
              <a:rPr lang="en-US" sz="1400" dirty="0" smtClean="0">
                <a:latin typeface="Arial" pitchFamily="34" charset="0"/>
                <a:cs typeface="Arial" pitchFamily="34" charset="0"/>
              </a:rPr>
              <a:t>, K., </a:t>
            </a:r>
            <a:r>
              <a:rPr lang="en-US" sz="1400" dirty="0" err="1" smtClean="0">
                <a:latin typeface="Arial" pitchFamily="34" charset="0"/>
                <a:cs typeface="Arial" pitchFamily="34" charset="0"/>
              </a:rPr>
              <a:t>Rainie</a:t>
            </a:r>
            <a:r>
              <a:rPr lang="en-US" sz="1400" dirty="0" smtClean="0">
                <a:latin typeface="Arial" pitchFamily="34" charset="0"/>
                <a:cs typeface="Arial" pitchFamily="34" charset="0"/>
              </a:rPr>
              <a:t>, L., &amp; Purcell, K. (2013). </a:t>
            </a:r>
            <a:r>
              <a:rPr lang="en-US" sz="1400" i="1" dirty="0" smtClean="0">
                <a:latin typeface="Arial" pitchFamily="34" charset="0"/>
                <a:cs typeface="Arial" pitchFamily="34" charset="0"/>
              </a:rPr>
              <a:t>Library services in the digital age</a:t>
            </a:r>
            <a:r>
              <a:rPr lang="en-US" sz="1400" dirty="0" smtClean="0">
                <a:latin typeface="Arial" pitchFamily="34" charset="0"/>
                <a:cs typeface="Arial" pitchFamily="34" charset="0"/>
              </a:rPr>
              <a:t>. Washington, DC: Pew Research Center’s Internet &amp; American Life Project. </a:t>
            </a:r>
          </a:p>
          <a:p>
            <a:pPr defTabSz="448056">
              <a:defRPr/>
            </a:pP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i="0" u="none" strike="noStrike" kern="1200" dirty="0" smtClean="0">
                <a:solidFill>
                  <a:schemeClr val="tx1"/>
                </a:solidFill>
                <a:latin typeface="Arial" pitchFamily="34" charset="0"/>
                <a:ea typeface="+mn-ea"/>
                <a:cs typeface="Arial" pitchFamily="34" charset="0"/>
              </a:rPr>
              <a:t>Libraries</a:t>
            </a:r>
            <a:r>
              <a:rPr lang="en-US" sz="1400" b="1" i="0" u="none" strike="noStrike" kern="1200" baseline="0" dirty="0" smtClean="0">
                <a:solidFill>
                  <a:schemeClr val="tx1"/>
                </a:solidFill>
                <a:latin typeface="Arial" pitchFamily="34" charset="0"/>
                <a:ea typeface="+mn-ea"/>
                <a:cs typeface="Arial" pitchFamily="34" charset="0"/>
              </a:rPr>
              <a:t> and Data Management</a:t>
            </a:r>
            <a:endParaRPr lang="en-US" sz="1400" b="1" i="0" u="none" strike="noStrike" kern="1200" dirty="0" smtClean="0">
              <a:solidFill>
                <a:schemeClr val="tx1"/>
              </a:solidFill>
              <a:latin typeface="Arial" pitchFamily="34" charset="0"/>
              <a:ea typeface="+mn-ea"/>
              <a:cs typeface="Arial" pitchFamily="34" charset="0"/>
            </a:endParaRPr>
          </a:p>
          <a:p>
            <a:endParaRPr lang="en-US" sz="1400" b="0" i="0" u="none" strike="noStrike" kern="1200" dirty="0" smtClean="0">
              <a:solidFill>
                <a:schemeClr val="tx1"/>
              </a:solidFill>
              <a:latin typeface="Arial" pitchFamily="34" charset="0"/>
              <a:ea typeface="+mn-ea"/>
              <a:cs typeface="Arial" pitchFamily="34" charset="0"/>
            </a:endParaRPr>
          </a:p>
          <a:p>
            <a:r>
              <a:rPr lang="en-US" sz="1400" b="0" i="0" u="none" strike="noStrike" kern="1200" dirty="0" smtClean="0">
                <a:solidFill>
                  <a:schemeClr val="tx1"/>
                </a:solidFill>
                <a:latin typeface="Arial" pitchFamily="34" charset="0"/>
                <a:ea typeface="+mn-ea"/>
                <a:cs typeface="Arial" pitchFamily="34" charset="0"/>
              </a:rPr>
              <a:t>Challenges with Infrastructure</a:t>
            </a:r>
            <a:r>
              <a:rPr lang="en-US" sz="1400" dirty="0" smtClean="0">
                <a:latin typeface="Arial" pitchFamily="34" charset="0"/>
                <a:cs typeface="Arial" pitchFamily="34" charset="0"/>
              </a:rPr>
              <a:t> 43</a:t>
            </a:r>
          </a:p>
          <a:p>
            <a:r>
              <a:rPr lang="en-US" sz="1400" b="0" i="0" u="none" strike="noStrike" kern="1200" dirty="0" smtClean="0">
                <a:solidFill>
                  <a:schemeClr val="tx1"/>
                </a:solidFill>
                <a:latin typeface="Arial" pitchFamily="34" charset="0"/>
                <a:ea typeface="+mn-ea"/>
                <a:cs typeface="Arial" pitchFamily="34" charset="0"/>
              </a:rPr>
              <a:t>Challenges with Researchers</a:t>
            </a:r>
            <a:r>
              <a:rPr lang="en-US" sz="1400" dirty="0" smtClean="0">
                <a:latin typeface="Arial" pitchFamily="34" charset="0"/>
                <a:cs typeface="Arial" pitchFamily="34" charset="0"/>
              </a:rPr>
              <a:t> 28</a:t>
            </a:r>
          </a:p>
          <a:p>
            <a:r>
              <a:rPr lang="en-US" sz="1400" b="0" i="0" u="none" strike="noStrike" kern="1200" dirty="0" smtClean="0">
                <a:solidFill>
                  <a:schemeClr val="tx1"/>
                </a:solidFill>
                <a:latin typeface="Arial" pitchFamily="34" charset="0"/>
                <a:ea typeface="+mn-ea"/>
                <a:cs typeface="Arial" pitchFamily="34" charset="0"/>
              </a:rPr>
              <a:t>Librarian Challenges</a:t>
            </a:r>
            <a:r>
              <a:rPr lang="en-US" sz="1400" dirty="0" smtClean="0">
                <a:latin typeface="Arial" pitchFamily="34" charset="0"/>
                <a:cs typeface="Arial" pitchFamily="34" charset="0"/>
              </a:rPr>
              <a:t> 38</a:t>
            </a:r>
          </a:p>
          <a:p>
            <a:r>
              <a:rPr lang="en-US" sz="1400" b="0" i="0" u="none" strike="noStrike" kern="1200" dirty="0" smtClean="0">
                <a:solidFill>
                  <a:schemeClr val="tx1"/>
                </a:solidFill>
                <a:latin typeface="Arial" pitchFamily="34" charset="0"/>
                <a:ea typeface="+mn-ea"/>
                <a:cs typeface="Arial" pitchFamily="34" charset="0"/>
              </a:rPr>
              <a:t>Other Challenges</a:t>
            </a:r>
            <a:r>
              <a:rPr lang="en-US" sz="1400" dirty="0" smtClean="0">
                <a:latin typeface="Arial" pitchFamily="34" charset="0"/>
                <a:cs typeface="Arial" pitchFamily="34" charset="0"/>
              </a:rPr>
              <a:t> 3</a:t>
            </a:r>
          </a:p>
          <a:p>
            <a:endParaRPr lang="en-US" sz="14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1" baseline="0" dirty="0" smtClean="0">
                <a:latin typeface="Arial" pitchFamily="34" charset="0"/>
                <a:cs typeface="Arial" pitchFamily="34" charset="0"/>
              </a:rPr>
              <a:t>Note: This is raw data. It does not account for perhaps the same person mentioning, for example, resources as what facilitates data services provision multiple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i="0" baseline="0" dirty="0" err="1" smtClean="0">
                <a:latin typeface="Arial" pitchFamily="34" charset="0"/>
                <a:cs typeface="Arial" pitchFamily="34" charset="0"/>
              </a:rPr>
              <a:t>Faniel</a:t>
            </a:r>
            <a:r>
              <a:rPr lang="en-US" sz="1400" i="0" baseline="0" dirty="0" smtClean="0">
                <a:latin typeface="Arial" pitchFamily="34" charset="0"/>
                <a:cs typeface="Arial" pitchFamily="34" charset="0"/>
              </a:rPr>
              <a:t>, I.M., </a:t>
            </a:r>
            <a:r>
              <a:rPr lang="en-US" sz="1400" i="0" baseline="0" dirty="0" err="1" smtClean="0">
                <a:latin typeface="Arial" pitchFamily="34" charset="0"/>
                <a:cs typeface="Arial" pitchFamily="34" charset="0"/>
              </a:rPr>
              <a:t>Connaway</a:t>
            </a:r>
            <a:r>
              <a:rPr lang="en-US" sz="1400" i="0" baseline="0" dirty="0" smtClean="0">
                <a:latin typeface="Arial" pitchFamily="34" charset="0"/>
                <a:cs typeface="Arial" pitchFamily="34" charset="0"/>
              </a:rPr>
              <a:t>, L.S. &amp; Parson, K. (2014). </a:t>
            </a:r>
            <a:r>
              <a:rPr lang="en-US" sz="1400" b="0" i="0" u="none" strike="noStrike" kern="1200" baseline="0" dirty="0" smtClean="0">
                <a:solidFill>
                  <a:schemeClr val="tx1"/>
                </a:solidFill>
                <a:latin typeface="Arial" pitchFamily="34" charset="0"/>
                <a:cs typeface="Arial" pitchFamily="34" charset="0"/>
              </a:rPr>
              <a:t>Building Relationships for the Effective Development and Delivery of Research Data Services. </a:t>
            </a:r>
            <a:r>
              <a:rPr lang="en-US" sz="1400" b="0" i="1" u="none" strike="noStrike" kern="1200" baseline="0" dirty="0" smtClean="0">
                <a:solidFill>
                  <a:schemeClr val="tx1"/>
                </a:solidFill>
                <a:latin typeface="Arial" pitchFamily="34" charset="0"/>
                <a:cs typeface="Arial" pitchFamily="34" charset="0"/>
              </a:rPr>
              <a:t>RUSA ALA Annual Conference 2014. </a:t>
            </a:r>
            <a:endParaRPr lang="en-US" sz="1400" i="1"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i="1"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latin typeface="Arial" pitchFamily="34" charset="0"/>
                <a:ea typeface="+mn-ea"/>
                <a:cs typeface="Arial" pitchFamily="34" charset="0"/>
              </a:rPr>
              <a:t>Image: http://www.drba.net/Portals/0/Images/community_two.jpg</a:t>
            </a: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o    Mobile</a:t>
            </a:r>
          </a:p>
          <a:p>
            <a:r>
              <a:rPr lang="en-US" sz="1400" b="0" i="0" kern="1200" dirty="0" smtClean="0">
                <a:solidFill>
                  <a:schemeClr val="tx1"/>
                </a:solidFill>
                <a:latin typeface="Arial" pitchFamily="34" charset="0"/>
                <a:ea typeface="+mn-ea"/>
                <a:cs typeface="Arial" pitchFamily="34" charset="0"/>
              </a:rPr>
              <a:t>o    Easy, Elegant, &amp; Engaging</a:t>
            </a:r>
          </a:p>
          <a:p>
            <a:r>
              <a:rPr lang="en-US" sz="1400" b="0" i="0" kern="1200" dirty="0" smtClean="0">
                <a:solidFill>
                  <a:schemeClr val="tx1"/>
                </a:solidFill>
                <a:latin typeface="Arial" pitchFamily="34" charset="0"/>
                <a:ea typeface="+mn-ea"/>
                <a:cs typeface="Arial" pitchFamily="34" charset="0"/>
              </a:rPr>
              <a:t>         §  Like Amazon, Google, and Apple</a:t>
            </a:r>
          </a:p>
          <a:p>
            <a:r>
              <a:rPr lang="en-US" sz="1400" b="0" i="0" kern="1200" dirty="0" smtClean="0">
                <a:solidFill>
                  <a:schemeClr val="tx1"/>
                </a:solidFill>
                <a:latin typeface="Arial" pitchFamily="34" charset="0"/>
                <a:ea typeface="+mn-ea"/>
                <a:cs typeface="Arial" pitchFamily="34" charset="0"/>
              </a:rPr>
              <a:t>o    Content</a:t>
            </a:r>
          </a:p>
          <a:p>
            <a:r>
              <a:rPr lang="en-US" sz="1400" b="0" i="0" kern="1200" dirty="0" smtClean="0">
                <a:solidFill>
                  <a:schemeClr val="tx1"/>
                </a:solidFill>
                <a:latin typeface="Arial" pitchFamily="34" charset="0"/>
                <a:ea typeface="+mn-ea"/>
                <a:cs typeface="Arial" pitchFamily="34" charset="0"/>
              </a:rPr>
              <a:t>o    </a:t>
            </a:r>
            <a:r>
              <a:rPr lang="en-US" sz="1400" b="0" i="0" kern="1200" dirty="0" err="1" smtClean="0">
                <a:solidFill>
                  <a:schemeClr val="tx1"/>
                </a:solidFill>
                <a:latin typeface="Arial" pitchFamily="34" charset="0"/>
                <a:ea typeface="+mn-ea"/>
                <a:cs typeface="Arial" pitchFamily="34" charset="0"/>
              </a:rPr>
              <a:t>Curation</a:t>
            </a:r>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o    Physical Presence</a:t>
            </a:r>
          </a:p>
          <a:p>
            <a:r>
              <a:rPr lang="en-US" sz="1400" b="0" i="0" kern="1200" dirty="0" smtClean="0">
                <a:solidFill>
                  <a:schemeClr val="tx1"/>
                </a:solidFill>
                <a:latin typeface="Arial" pitchFamily="34" charset="0"/>
                <a:ea typeface="+mn-ea"/>
                <a:cs typeface="Arial" pitchFamily="34" charset="0"/>
              </a:rPr>
              <a:t>         §  Special events to promote services</a:t>
            </a:r>
          </a:p>
          <a:p>
            <a:r>
              <a:rPr lang="en-US" sz="1400" b="0" i="0" kern="1200" dirty="0" smtClean="0">
                <a:solidFill>
                  <a:schemeClr val="tx1"/>
                </a:solidFill>
                <a:latin typeface="Arial" pitchFamily="34" charset="0"/>
                <a:ea typeface="+mn-ea"/>
                <a:cs typeface="Arial" pitchFamily="34" charset="0"/>
              </a:rPr>
              <a:t>o    Become Whole Foods – Know and cater to your community – offer what they want in inviting environment (both physical and online)</a:t>
            </a:r>
          </a:p>
          <a:p>
            <a:r>
              <a:rPr lang="en-US" sz="1400" b="0" i="0" kern="1200" dirty="0" smtClean="0">
                <a:solidFill>
                  <a:schemeClr val="tx1"/>
                </a:solidFill>
                <a:latin typeface="Arial" pitchFamily="34" charset="0"/>
                <a:ea typeface="+mn-ea"/>
                <a:cs typeface="Arial" pitchFamily="34" charset="0"/>
              </a:rPr>
              <a:t> </a:t>
            </a:r>
          </a:p>
          <a:p>
            <a:r>
              <a:rPr lang="en-US" sz="1400" b="0" i="0" kern="1200" dirty="0" err="1" smtClean="0">
                <a:solidFill>
                  <a:schemeClr val="tx1"/>
                </a:solidFill>
                <a:latin typeface="Arial" pitchFamily="34" charset="0"/>
                <a:ea typeface="+mn-ea"/>
                <a:cs typeface="Arial" pitchFamily="34" charset="0"/>
              </a:rPr>
              <a:t>Roskill</a:t>
            </a:r>
            <a:r>
              <a:rPr lang="en-US" sz="1400" b="0" i="0" kern="1200" dirty="0" smtClean="0">
                <a:solidFill>
                  <a:schemeClr val="tx1"/>
                </a:solidFill>
                <a:latin typeface="Arial" pitchFamily="34" charset="0"/>
                <a:ea typeface="+mn-ea"/>
                <a:cs typeface="Arial" pitchFamily="34" charset="0"/>
              </a:rPr>
              <a:t>, A. (2014 May).</a:t>
            </a:r>
            <a:r>
              <a:rPr lang="en-US" sz="1400" b="0" i="0" kern="1200" baseline="0" dirty="0" smtClean="0">
                <a:solidFill>
                  <a:schemeClr val="tx1"/>
                </a:solidFill>
                <a:latin typeface="Arial" pitchFamily="34" charset="0"/>
                <a:ea typeface="+mn-ea"/>
                <a:cs typeface="Arial" pitchFamily="34" charset="0"/>
              </a:rPr>
              <a:t> </a:t>
            </a:r>
            <a:r>
              <a:rPr lang="en-US" sz="1400" b="0" i="0" kern="1200" dirty="0" smtClean="0">
                <a:solidFill>
                  <a:schemeClr val="tx1"/>
                </a:solidFill>
                <a:latin typeface="Arial" pitchFamily="34" charset="0"/>
                <a:ea typeface="+mn-ea"/>
                <a:cs typeface="Arial" pitchFamily="34" charset="0"/>
              </a:rPr>
              <a:t>Get a Read on This: Libraries Bridging the Digital Divide: Andrew </a:t>
            </a:r>
            <a:r>
              <a:rPr lang="en-US" sz="1400" b="0" i="0" kern="1200" dirty="0" err="1" smtClean="0">
                <a:solidFill>
                  <a:schemeClr val="tx1"/>
                </a:solidFill>
                <a:latin typeface="Arial" pitchFamily="34" charset="0"/>
                <a:ea typeface="+mn-ea"/>
                <a:cs typeface="Arial" pitchFamily="34" charset="0"/>
              </a:rPr>
              <a:t>Roskill</a:t>
            </a:r>
            <a:r>
              <a:rPr lang="en-US" sz="1400" b="0" i="0" kern="1200" dirty="0" smtClean="0">
                <a:solidFill>
                  <a:schemeClr val="tx1"/>
                </a:solidFill>
                <a:latin typeface="Arial" pitchFamily="34" charset="0"/>
                <a:ea typeface="+mn-ea"/>
                <a:cs typeface="Arial" pitchFamily="34" charset="0"/>
              </a:rPr>
              <a:t> at </a:t>
            </a:r>
            <a:r>
              <a:rPr lang="en-US" sz="1400" b="0" i="0" kern="1200" dirty="0" err="1" smtClean="0">
                <a:solidFill>
                  <a:schemeClr val="tx1"/>
                </a:solidFill>
                <a:latin typeface="Arial" pitchFamily="34" charset="0"/>
                <a:ea typeface="+mn-ea"/>
                <a:cs typeface="Arial" pitchFamily="34" charset="0"/>
              </a:rPr>
              <a:t>TEDxCharleston</a:t>
            </a:r>
            <a:r>
              <a:rPr lang="en-US" sz="1400" b="0" i="0" kern="1200" dirty="0" smtClean="0">
                <a:solidFill>
                  <a:schemeClr val="tx1"/>
                </a:solidFill>
                <a:latin typeface="Arial" pitchFamily="34" charset="0"/>
                <a:ea typeface="+mn-ea"/>
                <a:cs typeface="Arial" pitchFamily="34" charset="0"/>
              </a:rPr>
              <a:t>. </a:t>
            </a:r>
            <a:r>
              <a:rPr lang="en-US" sz="1400" b="0" i="1" kern="1200" dirty="0" smtClean="0">
                <a:solidFill>
                  <a:schemeClr val="tx1"/>
                </a:solidFill>
                <a:latin typeface="Arial" pitchFamily="34" charset="0"/>
                <a:ea typeface="+mn-ea"/>
                <a:cs typeface="Arial" pitchFamily="34" charset="0"/>
              </a:rPr>
              <a:t>YouTube</a:t>
            </a:r>
            <a:r>
              <a:rPr lang="en-US" sz="1400" b="0" i="0" kern="1200" dirty="0" smtClean="0">
                <a:solidFill>
                  <a:schemeClr val="tx1"/>
                </a:solidFill>
                <a:latin typeface="Arial" pitchFamily="34" charset="0"/>
                <a:ea typeface="+mn-ea"/>
                <a:cs typeface="Arial" pitchFamily="34" charset="0"/>
              </a:rPr>
              <a:t>. Retrieved May 22, 2014, from http://www.youtube.com/watch?v=J198u5HK0pY</a:t>
            </a:r>
          </a:p>
        </p:txBody>
      </p:sp>
      <p:sp>
        <p:nvSpPr>
          <p:cNvPr id="4" name="Slide Number Placeholder 3"/>
          <p:cNvSpPr>
            <a:spLocks noGrp="1"/>
          </p:cNvSpPr>
          <p:nvPr>
            <p:ph type="sldNum" sz="quarter" idx="10"/>
          </p:nvPr>
        </p:nvSpPr>
        <p:spPr/>
        <p:txBody>
          <a:bodyPr/>
          <a:lstStyle/>
          <a:p>
            <a:fld id="{931E8577-7E78-41DF-96AC-A776B0057BB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9850" y="0"/>
            <a:ext cx="4129088" cy="3098800"/>
          </a:xfrm>
        </p:spPr>
      </p:sp>
      <p:sp>
        <p:nvSpPr>
          <p:cNvPr id="3" name="Notes Placeholder 2"/>
          <p:cNvSpPr>
            <a:spLocks noGrp="1"/>
          </p:cNvSpPr>
          <p:nvPr>
            <p:ph type="body" idx="1"/>
          </p:nvPr>
        </p:nvSpPr>
        <p:spPr>
          <a:xfrm>
            <a:off x="0" y="3176270"/>
            <a:ext cx="6858000" cy="5810250"/>
          </a:xfrm>
        </p:spPr>
        <p:txBody>
          <a:bodyPr>
            <a:noAutofit/>
          </a:bodyPr>
          <a:lstStyle/>
          <a:p>
            <a:r>
              <a:rPr lang="en-US" dirty="0" smtClean="0">
                <a:latin typeface="Arial" pitchFamily="34" charset="0"/>
                <a:cs typeface="Arial" pitchFamily="34" charset="0"/>
              </a:rPr>
              <a:t>Image: http://www.bluewolf.com/sites/default/files/SalesforceCommunities.jpg</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Dempsey, L. (2012). Thirteen ways of looking at libraries, discovery, and the catalog: Scale, workflow, attention. </a:t>
            </a:r>
            <a:r>
              <a:rPr lang="en-US" i="1" dirty="0" smtClean="0">
                <a:latin typeface="Arial" pitchFamily="34" charset="0"/>
                <a:cs typeface="Arial" pitchFamily="34" charset="0"/>
              </a:rPr>
              <a:t>EDUCAUSE Review Online. </a:t>
            </a:r>
            <a:r>
              <a:rPr lang="en-US" dirty="0" smtClean="0">
                <a:latin typeface="Arial" pitchFamily="34" charset="0"/>
                <a:cs typeface="Arial" pitchFamily="34" charset="0"/>
              </a:rPr>
              <a:t>Retrieved from </a:t>
            </a:r>
            <a:r>
              <a:rPr lang="en-US" u="sng" dirty="0" smtClean="0">
                <a:latin typeface="Arial" pitchFamily="34" charset="0"/>
                <a:cs typeface="Arial" pitchFamily="34" charset="0"/>
                <a:hlinkClick r:id="rId3"/>
              </a:rPr>
              <a:t>http://www.educause.edu/ero/article/thirteen-ways-looking-libraries-discovery-and-catalog-scale-workflow-attention</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The interaction of community and resources — in terms of discussion, recommendation, reviews, ratings and so on — is evident in some form in most of the major network services we use (Amazon, iTunes, Netflix, </a:t>
            </a:r>
            <a:r>
              <a:rPr lang="en-US" dirty="0" err="1" smtClean="0">
                <a:latin typeface="Arial" pitchFamily="34" charset="0"/>
                <a:cs typeface="Arial" pitchFamily="34" charset="0"/>
              </a:rPr>
              <a:t>Flickr</a:t>
            </a:r>
            <a:r>
              <a:rPr lang="en-US" dirty="0" smtClean="0">
                <a:latin typeface="Arial" pitchFamily="34" charset="0"/>
                <a:cs typeface="Arial" pitchFamily="34" charset="0"/>
              </a:rPr>
              <a:t>). Indeed, this is now so much a part of our experience that sites without this experience can seem bleached somehow, like black and white television in a color world.</a:t>
            </a:r>
          </a:p>
          <a:p>
            <a:r>
              <a:rPr lang="en-US" dirty="0" smtClean="0">
                <a:latin typeface="Arial" pitchFamily="34" charset="0"/>
                <a:cs typeface="Arial" pitchFamily="34" charset="0"/>
              </a:rPr>
              <a:t>What about the catalog in this context? Some catalogs have experimented with collecting tags and reviews but it does not seem that the catalog has the centrality, scale, or personal connection to crystallize social activity on its own. There is some activity at the aggregate level (e.g., </a:t>
            </a:r>
            <a:r>
              <a:rPr lang="en-US" dirty="0" err="1" smtClean="0">
                <a:latin typeface="Arial" pitchFamily="34" charset="0"/>
                <a:cs typeface="Arial" pitchFamily="34" charset="0"/>
              </a:rPr>
              <a:t>Worldcat</a:t>
            </a:r>
            <a:r>
              <a:rPr lang="en-US" dirty="0" smtClean="0">
                <a:latin typeface="Arial" pitchFamily="34" charset="0"/>
                <a:cs typeface="Arial" pitchFamily="34" charset="0"/>
              </a:rPr>
              <a:t>, </a:t>
            </a:r>
            <a:r>
              <a:rPr lang="en-US" dirty="0" err="1" smtClean="0">
                <a:latin typeface="Arial" pitchFamily="34" charset="0"/>
                <a:cs typeface="Arial" pitchFamily="34" charset="0"/>
              </a:rPr>
              <a:t>BiblioCommons</a:t>
            </a:r>
            <a:r>
              <a:rPr lang="en-US" dirty="0" smtClean="0">
                <a:latin typeface="Arial" pitchFamily="34" charset="0"/>
                <a:cs typeface="Arial" pitchFamily="34" charset="0"/>
              </a:rPr>
              <a:t>) and there is some syndication of social data from commercial social collecting/reading sites (e.g., </a:t>
            </a:r>
            <a:r>
              <a:rPr lang="en-US" dirty="0" err="1" smtClean="0">
                <a:latin typeface="Arial" pitchFamily="34" charset="0"/>
                <a:cs typeface="Arial" pitchFamily="34" charset="0"/>
              </a:rPr>
              <a:t>LibraryThing</a:t>
            </a:r>
            <a:r>
              <a:rPr lang="en-US" dirty="0" smtClean="0">
                <a:latin typeface="Arial" pitchFamily="34" charset="0"/>
                <a:cs typeface="Arial" pitchFamily="34" charset="0"/>
              </a:rPr>
              <a:t>). Similarly, catalogs have not generally mobilized usage data to rank, relate or recommend, and again this seems like something that might best be done at the aggregate level, and syndicated locally (as with the </a:t>
            </a:r>
            <a:r>
              <a:rPr lang="en-US" dirty="0" err="1" smtClean="0">
                <a:latin typeface="Arial" pitchFamily="34" charset="0"/>
                <a:cs typeface="Arial" pitchFamily="34" charset="0"/>
              </a:rPr>
              <a:t>Bx</a:t>
            </a:r>
            <a:r>
              <a:rPr lang="en-US" dirty="0" smtClean="0">
                <a:latin typeface="Arial" pitchFamily="34" charset="0"/>
                <a:cs typeface="Arial" pitchFamily="34" charset="0"/>
              </a:rPr>
              <a:t> service from Ex </a:t>
            </a:r>
            <a:r>
              <a:rPr lang="en-US" dirty="0" err="1" smtClean="0">
                <a:latin typeface="Arial" pitchFamily="34" charset="0"/>
                <a:cs typeface="Arial" pitchFamily="34" charset="0"/>
              </a:rPr>
              <a:t>Libris</a:t>
            </a:r>
            <a:r>
              <a:rPr lang="en-US" dirty="0" smtClean="0">
                <a:latin typeface="Arial" pitchFamily="34" charset="0"/>
                <a:cs typeface="Arial" pitchFamily="34" charset="0"/>
              </a:rPr>
              <a:t>, for example).</a:t>
            </a:r>
          </a:p>
          <a:p>
            <a:r>
              <a:rPr lang="en-US" dirty="0" smtClean="0">
                <a:latin typeface="Arial" pitchFamily="34" charset="0"/>
                <a:cs typeface="Arial" pitchFamily="34" charset="0"/>
              </a:rPr>
              <a:t>There are some places where catalog data gets used — reading lists and resource guides, for example — which seem to be especially appropriate for such attention. The choices involved in this additional layer of curation could be aggregated to provide useful intelligence. What items occur frequently on reading lists, for example? Would it be useful to provide an environment where students rate, review or comment on assigned readings? Is there enough commonality across institutions to make it useful to aggregate this data?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Our web experiences are now actively shaped by ranking, relating and recommending approaches based on social and usage data. For library services this is a major organizational challenge, as supra-institutional approaches may be required to generate appropriate scale (Dempsey, 2012).</a:t>
            </a:r>
          </a:p>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0"/>
            <a:ext cx="3405187" cy="2555875"/>
          </a:xfrm>
        </p:spPr>
      </p:sp>
      <p:sp>
        <p:nvSpPr>
          <p:cNvPr id="3" name="Notes Placeholder 2"/>
          <p:cNvSpPr>
            <a:spLocks noGrp="1"/>
          </p:cNvSpPr>
          <p:nvPr>
            <p:ph type="body" idx="1"/>
          </p:nvPr>
        </p:nvSpPr>
        <p:spPr>
          <a:xfrm>
            <a:off x="0" y="2633980"/>
            <a:ext cx="6858000" cy="6662420"/>
          </a:xfrm>
        </p:spPr>
        <p:txBody>
          <a:bodyPr>
            <a:noAutofit/>
          </a:bodyPr>
          <a:lstStyle/>
          <a:p>
            <a:r>
              <a:rPr lang="en-US" sz="1000" dirty="0" smtClean="0">
                <a:latin typeface="Arial" pitchFamily="34" charset="0"/>
                <a:cs typeface="Arial" pitchFamily="34" charset="0"/>
              </a:rPr>
              <a:t>Image: http://www.digitalmarketing1.com/images/inkcolors.jpg</a:t>
            </a:r>
            <a:endParaRPr lang="en-US" sz="1000" i="1" dirty="0" smtClean="0">
              <a:latin typeface="Arial" pitchFamily="34" charset="0"/>
              <a:cs typeface="Arial" pitchFamily="34" charset="0"/>
            </a:endParaRPr>
          </a:p>
          <a:p>
            <a:pPr defTabSz="457059">
              <a:defRPr/>
            </a:pPr>
            <a:endParaRPr lang="en-US" sz="1000" dirty="0" smtClean="0">
              <a:latin typeface="Arial" pitchFamily="34" charset="0"/>
              <a:cs typeface="Arial" pitchFamily="34" charset="0"/>
            </a:endParaRPr>
          </a:p>
          <a:p>
            <a:r>
              <a:rPr lang="en-US" sz="1000" dirty="0" err="1" smtClean="0">
                <a:latin typeface="Arial" pitchFamily="34" charset="0"/>
                <a:cs typeface="Arial" pitchFamily="34" charset="0"/>
              </a:rPr>
              <a:t>Zickuhr</a:t>
            </a:r>
            <a:r>
              <a:rPr lang="en-US" sz="1000" dirty="0" smtClean="0">
                <a:latin typeface="Arial" pitchFamily="34" charset="0"/>
                <a:cs typeface="Arial" pitchFamily="34" charset="0"/>
              </a:rPr>
              <a:t>, K., </a:t>
            </a:r>
            <a:r>
              <a:rPr lang="en-US" sz="1000" dirty="0" err="1" smtClean="0">
                <a:latin typeface="Arial" pitchFamily="34" charset="0"/>
                <a:cs typeface="Arial" pitchFamily="34" charset="0"/>
              </a:rPr>
              <a:t>Rainie</a:t>
            </a:r>
            <a:r>
              <a:rPr lang="en-US" sz="1000" dirty="0" smtClean="0">
                <a:latin typeface="Arial" pitchFamily="34" charset="0"/>
                <a:cs typeface="Arial" pitchFamily="34" charset="0"/>
              </a:rPr>
              <a:t>, L., &amp; Purcell, K. (2013). </a:t>
            </a:r>
            <a:r>
              <a:rPr lang="en-US" sz="1000" i="1" dirty="0" smtClean="0">
                <a:latin typeface="Arial" pitchFamily="34" charset="0"/>
                <a:cs typeface="Arial" pitchFamily="34" charset="0"/>
              </a:rPr>
              <a:t>Library services in the digital age</a:t>
            </a:r>
            <a:r>
              <a:rPr lang="en-US" sz="1000" dirty="0" smtClean="0">
                <a:latin typeface="Arial" pitchFamily="34" charset="0"/>
                <a:cs typeface="Arial" pitchFamily="34" charset="0"/>
              </a:rPr>
              <a:t>. Washington, DC: Pew Research Center’s Internet &amp; American Life Project. </a:t>
            </a:r>
          </a:p>
          <a:p>
            <a:endParaRPr lang="en-US" sz="1000" b="1" dirty="0" smtClean="0">
              <a:latin typeface="Arial" pitchFamily="34" charset="0"/>
              <a:cs typeface="Arial" pitchFamily="34" charset="0"/>
            </a:endParaRPr>
          </a:p>
          <a:p>
            <a:r>
              <a:rPr lang="en-US" sz="1000" b="0" dirty="0" smtClean="0">
                <a:latin typeface="Arial" pitchFamily="34" charset="0"/>
                <a:cs typeface="Arial" pitchFamily="34" charset="0"/>
              </a:rPr>
              <a:t>Advertise resources, brand, value: </a:t>
            </a:r>
            <a:r>
              <a:rPr lang="en-US" sz="1000" dirty="0" smtClean="0">
                <a:latin typeface="Arial" pitchFamily="34" charset="0"/>
                <a:cs typeface="Arial" pitchFamily="34" charset="0"/>
              </a:rPr>
              <a:t>One aspect mentioned very often, both in focus groups and in qualitative work from previous research, is that people wish they were more aware of the full range of services offered by their libraries. One  focus group member loved her local library and rated it highly in all areas—except communication;  “there’s so much good stuff going on but no one tells anybody.” Another said, “they do so many  fabulous things, [but] they have horrible marketing” (</a:t>
            </a:r>
            <a:r>
              <a:rPr lang="en-US" sz="1000" dirty="0" err="1" smtClean="0">
                <a:latin typeface="Arial" pitchFamily="34" charset="0"/>
                <a:cs typeface="Arial" pitchFamily="34" charset="0"/>
              </a:rPr>
              <a:t>Zickuhr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Rainie</a:t>
            </a:r>
            <a:r>
              <a:rPr lang="en-US" sz="1000" dirty="0" smtClean="0">
                <a:latin typeface="Arial" pitchFamily="34" charset="0"/>
                <a:cs typeface="Arial" pitchFamily="34" charset="0"/>
              </a:rPr>
              <a:t>, &amp; Purcell, p. 38)</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However, focus group members say that having resources and events listed on their library’s website wasn’t enough—as several participants pointed out, they probably weren’t going to go to the website to  look for events (or even to sign up for email newsletters) unless they already knew that the library had  those events (</a:t>
            </a:r>
            <a:r>
              <a:rPr lang="en-US" sz="1000" dirty="0" err="1" smtClean="0">
                <a:latin typeface="Arial" pitchFamily="34" charset="0"/>
                <a:cs typeface="Arial" pitchFamily="34" charset="0"/>
              </a:rPr>
              <a:t>Zickuhr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Rainie</a:t>
            </a:r>
            <a:r>
              <a:rPr lang="en-US" sz="1000" dirty="0" smtClean="0">
                <a:latin typeface="Arial" pitchFamily="34" charset="0"/>
                <a:cs typeface="Arial" pitchFamily="34" charset="0"/>
              </a:rPr>
              <a:t>, &amp; Purcell, p. 38)</a:t>
            </a:r>
          </a:p>
          <a:p>
            <a:endParaRPr lang="en-US" sz="1000" dirty="0" smtClean="0">
              <a:latin typeface="Arial" pitchFamily="34" charset="0"/>
              <a:cs typeface="Arial" pitchFamily="34" charset="0"/>
            </a:endParaRPr>
          </a:p>
          <a:p>
            <a:r>
              <a:rPr lang="en-US" sz="1000" b="0" dirty="0" smtClean="0">
                <a:latin typeface="Arial" pitchFamily="34" charset="0"/>
                <a:cs typeface="Arial" pitchFamily="34" charset="0"/>
              </a:rPr>
              <a:t>Help at time of need: </a:t>
            </a:r>
            <a:r>
              <a:rPr lang="en-US" sz="1000" dirty="0" smtClean="0">
                <a:latin typeface="Arial" pitchFamily="34" charset="0"/>
                <a:cs typeface="Arial" pitchFamily="34" charset="0"/>
              </a:rPr>
              <a:t>When asked, “What do you value in VRS?”, one participant said “Instantaneous help. Sometimes if you're looking for something and you can't find it, it takes forever. Since you have someone there that can respond to you live, you have the comfort that someone is there” (</a:t>
            </a:r>
            <a:r>
              <a:rPr lang="en-US" sz="1000" i="1" dirty="0" smtClean="0">
                <a:latin typeface="Arial" pitchFamily="34" charset="0"/>
                <a:cs typeface="Arial" pitchFamily="34" charset="0"/>
              </a:rPr>
              <a:t>Cyber Synergy, </a:t>
            </a:r>
            <a:r>
              <a:rPr lang="en-US" sz="1000" dirty="0" smtClean="0">
                <a:latin typeface="Arial" pitchFamily="34" charset="0"/>
                <a:cs typeface="Arial" pitchFamily="34" charset="0"/>
              </a:rPr>
              <a:t>VS47, Male, Age 26-34, Sales Account Manager)</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Another was able to receive searching help in a database, “I would say it was my freshman year and I was doing an English paper for my expository writing class and I was looking for something in JSTOR and I used the "Ask a Librarian" to do more advanced searches in JSTOR as to what keywords to put in, and it really helped me. One, her quickness and response, and two, the simplicity of her instructions as to the key title words to put in really helped me and made it successful” (</a:t>
            </a:r>
            <a:r>
              <a:rPr lang="en-US" sz="1000" i="1" dirty="0" smtClean="0">
                <a:latin typeface="Arial" pitchFamily="34" charset="0"/>
                <a:cs typeface="Arial" pitchFamily="34" charset="0"/>
              </a:rPr>
              <a:t>Cyber Synergy, </a:t>
            </a:r>
            <a:r>
              <a:rPr lang="en-US" sz="1000" dirty="0" smtClean="0">
                <a:latin typeface="Arial" pitchFamily="34" charset="0"/>
                <a:cs typeface="Arial" pitchFamily="34" charset="0"/>
              </a:rPr>
              <a:t>VS17, Female, Age 19-25, Social Work)</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St. Louis University library provided pop-up help when OPAC displayed 0 retrievals. Within the first hour, 20 individuals used the pop-up, chat help.</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Users in Mind: One size </a:t>
            </a:r>
            <a:r>
              <a:rPr lang="en-US" sz="1000" smtClean="0">
                <a:latin typeface="Arial" pitchFamily="34" charset="0"/>
                <a:cs typeface="Arial" pitchFamily="34" charset="0"/>
              </a:rPr>
              <a:t>fits none </a:t>
            </a:r>
            <a:r>
              <a:rPr lang="en-US" sz="1000" dirty="0" smtClean="0">
                <a:latin typeface="Arial" pitchFamily="34" charset="0"/>
                <a:cs typeface="Arial" pitchFamily="34" charset="0"/>
              </a:rPr>
              <a:t>– design services for those who use them – Boutique libraries (</a:t>
            </a:r>
            <a:r>
              <a:rPr lang="en-US" sz="1000" dirty="0" err="1" smtClean="0">
                <a:latin typeface="Arial" pitchFamily="34" charset="0"/>
                <a:cs typeface="Arial" pitchFamily="34" charset="0"/>
              </a:rPr>
              <a:t>Priestner</a:t>
            </a:r>
            <a:r>
              <a:rPr lang="en-US" sz="1000" dirty="0" smtClean="0">
                <a:latin typeface="Arial" pitchFamily="34" charset="0"/>
                <a:cs typeface="Arial" pitchFamily="34" charset="0"/>
              </a:rPr>
              <a:t>, A., &amp; Tilley, E. (2012). </a:t>
            </a:r>
            <a:r>
              <a:rPr lang="en-US" sz="1000" i="1" dirty="0" err="1" smtClean="0">
                <a:latin typeface="Arial" pitchFamily="34" charset="0"/>
                <a:cs typeface="Arial" pitchFamily="34" charset="0"/>
              </a:rPr>
              <a:t>Personalising</a:t>
            </a:r>
            <a:r>
              <a:rPr lang="en-US" sz="1000" i="1" dirty="0" smtClean="0">
                <a:latin typeface="Arial" pitchFamily="34" charset="0"/>
                <a:cs typeface="Arial" pitchFamily="34" charset="0"/>
              </a:rPr>
              <a:t> library services in higher education: The boutique approach</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Farnham</a:t>
            </a:r>
            <a:r>
              <a:rPr lang="en-US" sz="1000" dirty="0" smtClean="0">
                <a:latin typeface="Arial" pitchFamily="34" charset="0"/>
                <a:cs typeface="Arial" pitchFamily="34" charset="0"/>
              </a:rPr>
              <a:t>, Surrey, England: </a:t>
            </a:r>
            <a:r>
              <a:rPr lang="en-US" sz="1000" dirty="0" err="1" smtClean="0">
                <a:latin typeface="Arial" pitchFamily="34" charset="0"/>
                <a:cs typeface="Arial" pitchFamily="34" charset="0"/>
              </a:rPr>
              <a:t>Ashgate</a:t>
            </a:r>
            <a:r>
              <a:rPr lang="en-US" sz="1000" dirty="0" smtClean="0">
                <a:latin typeface="Arial" pitchFamily="34" charset="0"/>
                <a:cs typeface="Arial" pitchFamily="34" charset="0"/>
              </a:rPr>
              <a:t>).</a:t>
            </a: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Embedded librarians</a:t>
            </a:r>
          </a:p>
          <a:p>
            <a:r>
              <a:rPr lang="en-US" sz="1000" dirty="0" smtClean="0">
                <a:latin typeface="Arial" pitchFamily="34" charset="0"/>
                <a:cs typeface="Arial" pitchFamily="34" charset="0"/>
              </a:rPr>
              <a:t>Familiar formats </a:t>
            </a:r>
          </a:p>
          <a:p>
            <a:pPr defTabSz="457059">
              <a:defRPr/>
            </a:pPr>
            <a:r>
              <a:rPr lang="en-US" sz="1000" dirty="0" smtClean="0">
                <a:latin typeface="Arial" pitchFamily="34" charset="0"/>
                <a:cs typeface="Arial" pitchFamily="34" charset="0"/>
              </a:rPr>
              <a:t>Something clean, simple, streamlined and user friendly, but also credible sources (</a:t>
            </a:r>
            <a:r>
              <a:rPr lang="en-US" sz="1000" i="1" dirty="0" smtClean="0">
                <a:latin typeface="Arial" pitchFamily="34" charset="0"/>
                <a:cs typeface="Arial" pitchFamily="34" charset="0"/>
              </a:rPr>
              <a:t>Cyber Synergy, </a:t>
            </a:r>
            <a:r>
              <a:rPr lang="en-US" sz="1000" dirty="0" smtClean="0">
                <a:latin typeface="Arial" pitchFamily="34" charset="0"/>
                <a:cs typeface="Arial" pitchFamily="34" charset="0"/>
              </a:rPr>
              <a:t>VS 23, Female, Age 26-34, Stay-at-Home-Mom). </a:t>
            </a:r>
          </a:p>
          <a:p>
            <a:pPr defTabSz="457059">
              <a:defRPr/>
            </a:pPr>
            <a:endParaRPr lang="en-US" sz="1000" dirty="0" smtClean="0">
              <a:latin typeface="Arial" pitchFamily="34" charset="0"/>
              <a:cs typeface="Arial" pitchFamily="34" charset="0"/>
            </a:endParaRPr>
          </a:p>
          <a:p>
            <a:pPr defTabSz="895928" fontAlgn="base">
              <a:spcBef>
                <a:spcPct val="30000"/>
              </a:spcBef>
              <a:spcAft>
                <a:spcPct val="0"/>
              </a:spcAft>
              <a:defRPr/>
            </a:pPr>
            <a:r>
              <a:rPr lang="en-US" sz="1000" dirty="0" smtClean="0">
                <a:latin typeface="Arial" pitchFamily="34" charset="0"/>
                <a:cs typeface="Arial" pitchFamily="34" charset="0"/>
              </a:rPr>
              <a:t>“In college, and especially grad school, I’m not afraid to go to the library anymore because we have a very good [assist 0:45:56] and we have a very good website.” (</a:t>
            </a:r>
            <a:r>
              <a:rPr lang="en-US" sz="1000" i="1" dirty="0" smtClean="0">
                <a:latin typeface="Arial" pitchFamily="34" charset="0"/>
                <a:cs typeface="Arial" pitchFamily="34" charset="0"/>
              </a:rPr>
              <a:t>Digital Visitors and Residents, </a:t>
            </a:r>
            <a:r>
              <a:rPr lang="en-US" sz="1000" dirty="0" smtClean="0">
                <a:latin typeface="Arial" pitchFamily="34" charset="0"/>
                <a:cs typeface="Arial" pitchFamily="34" charset="0"/>
              </a:rPr>
              <a:t>USG2, 0:45:28, Male, Age 25, Biology)</a:t>
            </a:r>
          </a:p>
          <a:p>
            <a:endParaRPr lang="en-US" sz="1000" dirty="0" smtClean="0">
              <a:latin typeface="Arial" pitchFamily="34" charset="0"/>
              <a:cs typeface="Arial" pitchFamily="34" charset="0"/>
            </a:endParaRPr>
          </a:p>
          <a:p>
            <a:pPr defTabSz="457059">
              <a:defRPr/>
            </a:pPr>
            <a:endParaRPr lang="en-US" sz="1000" dirty="0" smtClean="0">
              <a:latin typeface="Arial" pitchFamily="34" charset="0"/>
              <a:cs typeface="Arial" pitchFamily="34" charset="0"/>
            </a:endParaRPr>
          </a:p>
          <a:p>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49880A1-AEFB-498F-8129-78FF600CDDF9}" type="slidenum">
              <a:rPr lang="en-US" smtClean="0">
                <a:latin typeface="Arial" pitchFamily="34" charset="0"/>
                <a:cs typeface="Arial" pitchFamily="34" charset="0"/>
              </a:rPr>
              <a:pPr/>
              <a:t>33</a:t>
            </a:fld>
            <a:endParaRPr lang="en-US" dirty="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0"/>
            <a:ext cx="4648200" cy="3486150"/>
          </a:xfrm>
        </p:spPr>
      </p:sp>
      <p:sp>
        <p:nvSpPr>
          <p:cNvPr id="3" name="Notes Placeholder 2"/>
          <p:cNvSpPr>
            <a:spLocks noGrp="1"/>
          </p:cNvSpPr>
          <p:nvPr>
            <p:ph type="body" idx="1"/>
          </p:nvPr>
        </p:nvSpPr>
        <p:spPr>
          <a:xfrm>
            <a:off x="0" y="3505200"/>
            <a:ext cx="6858000" cy="5791200"/>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Image: Microsoft Clip Art</a:t>
            </a:r>
          </a:p>
          <a:p>
            <a:endParaRPr lang="en-US" sz="1400" kern="1200" dirty="0" smtClean="0">
              <a:solidFill>
                <a:schemeClr val="tx1"/>
              </a:solidFill>
              <a:latin typeface="Arial" pitchFamily="34" charset="0"/>
              <a:cs typeface="Arial" pitchFamily="34" charset="0"/>
            </a:endParaRPr>
          </a:p>
          <a:p>
            <a:r>
              <a:rPr lang="en-US" sz="1400" kern="1200" dirty="0" smtClean="0">
                <a:solidFill>
                  <a:schemeClr val="tx1"/>
                </a:solidFill>
                <a:latin typeface="Arial" pitchFamily="34" charset="0"/>
                <a:cs typeface="Arial" pitchFamily="34" charset="0"/>
              </a:rPr>
              <a:t>The </a:t>
            </a:r>
            <a:r>
              <a:rPr lang="en-US" sz="1400" kern="1200" dirty="0" err="1" smtClean="0">
                <a:solidFill>
                  <a:schemeClr val="tx1"/>
                </a:solidFill>
                <a:latin typeface="Arial" pitchFamily="34" charset="0"/>
                <a:cs typeface="Arial" pitchFamily="34" charset="0"/>
              </a:rPr>
              <a:t>infoKit</a:t>
            </a:r>
            <a:r>
              <a:rPr lang="en-US" sz="1400" kern="1200" dirty="0" smtClean="0">
                <a:solidFill>
                  <a:schemeClr val="tx1"/>
                </a:solidFill>
                <a:latin typeface="Arial" pitchFamily="34" charset="0"/>
                <a:cs typeface="Arial" pitchFamily="34" charset="0"/>
              </a:rPr>
              <a:t> contains advice on evaluating the services offered. The focus primarily is on digital/online services but set within the broader context of more traditional services, exploring the relationship between the two. Much of the information presented is derived from a longitudinal research project, the Digital Visitors &amp; Residents project, which explored how individuals at various educational stages (emerging, establishing, embedding, and experiencing) engage with the digital environment for learning. </a:t>
            </a:r>
          </a:p>
          <a:p>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Paying attention to which services people adopt can lead to more effective engagement between individuals and institutions, and the resources/services therein. It’s not just about identifying how individuals engage with technology and how they acquire their information but also why they make the choices that they do. We need to understand the larger, more complex contexts that surround individual engagement with digital resources, spaces, and tools before we can think constructively about how to (if, indeed in some cases, we should) provide institutionally-based digital resources and services. This is also important when considering how institutional systems interface, or overlap, with the environment and culture of the wider web.</a:t>
            </a:r>
          </a:p>
          <a:p>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The </a:t>
            </a:r>
            <a:r>
              <a:rPr lang="en-US" sz="1400" kern="1200" dirty="0" err="1" smtClean="0">
                <a:solidFill>
                  <a:schemeClr val="tx1"/>
                </a:solidFill>
                <a:latin typeface="Arial" pitchFamily="34" charset="0"/>
                <a:cs typeface="Arial" pitchFamily="34" charset="0"/>
              </a:rPr>
              <a:t>infoKit</a:t>
            </a:r>
            <a:r>
              <a:rPr lang="en-US" sz="1400" kern="1200" dirty="0" smtClean="0">
                <a:solidFill>
                  <a:schemeClr val="tx1"/>
                </a:solidFill>
                <a:latin typeface="Arial" pitchFamily="34" charset="0"/>
                <a:cs typeface="Arial" pitchFamily="34" charset="0"/>
              </a:rPr>
              <a:t> is designed to help practitioners generate their own qualitative inquiries, to inform their own policy needs and to frame the </a:t>
            </a:r>
            <a:r>
              <a:rPr lang="en-US" sz="1400" kern="1200" dirty="0" err="1" smtClean="0">
                <a:solidFill>
                  <a:schemeClr val="tx1"/>
                </a:solidFill>
                <a:latin typeface="Arial" pitchFamily="34" charset="0"/>
                <a:cs typeface="Arial" pitchFamily="34" charset="0"/>
              </a:rPr>
              <a:t>organisation</a:t>
            </a:r>
            <a:r>
              <a:rPr lang="en-US" sz="1400" kern="1200" dirty="0" smtClean="0">
                <a:solidFill>
                  <a:schemeClr val="tx1"/>
                </a:solidFill>
                <a:latin typeface="Arial" pitchFamily="34" charset="0"/>
                <a:cs typeface="Arial" pitchFamily="34" charset="0"/>
              </a:rPr>
              <a:t> (corporate, department, faculty) and its services within the institutional agendas surrounding student experience and engagement. </a:t>
            </a:r>
          </a:p>
          <a:p>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White, D., Connaway, L. S., Lanclos, D., Hood, E. M., &amp; Vass, C. (2014).  </a:t>
            </a:r>
            <a:r>
              <a:rPr lang="en-US" sz="1400" i="1" dirty="0" smtClean="0">
                <a:solidFill>
                  <a:schemeClr val="tx1"/>
                </a:solidFill>
                <a:latin typeface="Arial" pitchFamily="34" charset="0"/>
                <a:cs typeface="Arial" pitchFamily="34" charset="0"/>
              </a:rPr>
              <a:t>Evaluating digital services: A Visitors and Residents approach. </a:t>
            </a:r>
            <a:r>
              <a:rPr lang="en-US" sz="1400" dirty="0" smtClean="0">
                <a:solidFill>
                  <a:schemeClr val="tx1"/>
                </a:solidFill>
                <a:latin typeface="Arial" pitchFamily="34" charset="0"/>
                <a:cs typeface="Arial" pitchFamily="34" charset="0"/>
              </a:rPr>
              <a:t>Retrieved from </a:t>
            </a:r>
            <a:r>
              <a:rPr lang="en-US" sz="1400" dirty="0" smtClean="0">
                <a:solidFill>
                  <a:schemeClr val="tx1"/>
                </a:solidFill>
                <a:latin typeface="Arial" pitchFamily="34" charset="0"/>
                <a:cs typeface="Arial" pitchFamily="34" charset="0"/>
                <a:hlinkClick r:id="rId3"/>
              </a:rPr>
              <a:t>http://www.jiscinfonet.ac.uk/infokits/evaluating-services/</a:t>
            </a:r>
            <a:endParaRPr lang="en-US" sz="1400" dirty="0" smtClean="0">
              <a:solidFill>
                <a:schemeClr val="tx1"/>
              </a:solidFill>
              <a:latin typeface="Arial" pitchFamily="34" charset="0"/>
              <a:cs typeface="Arial" pitchFamily="34" charset="0"/>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720B8A2-D31C-42E5-9EB2-D400C3DA44D1}" type="slidenum">
              <a:rPr lang="en-US" smtClean="0"/>
              <a:pPr/>
              <a:t>34</a:t>
            </a:fld>
            <a:endParaRPr lang="en-US"/>
          </a:p>
        </p:txBody>
      </p:sp>
    </p:spTree>
    <p:extLst>
      <p:ext uri="{BB962C8B-B14F-4D97-AF65-F5344CB8AC3E}">
        <p14:creationId xmlns="" xmlns:p14="http://schemas.microsoft.com/office/powerpoint/2010/main" val="14995554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95801"/>
            <a:ext cx="6400800" cy="4419600"/>
          </a:xfrm>
        </p:spPr>
        <p:txBody>
          <a:bodyPr>
            <a:normAutofit fontScale="92500" lnSpcReduction="20000"/>
          </a:bodyPr>
          <a:lstStyle/>
          <a:p>
            <a:pPr defTabSz="895928" fontAlgn="base">
              <a:spcBef>
                <a:spcPct val="30000"/>
              </a:spcBef>
              <a:spcAft>
                <a:spcPct val="0"/>
              </a:spcAft>
              <a:defRPr/>
            </a:pPr>
            <a:r>
              <a:rPr lang="en-US" sz="1400" i="1" dirty="0" smtClean="0">
                <a:latin typeface="Arial" pitchFamily="34" charset="0"/>
                <a:cs typeface="Arial" pitchFamily="34" charset="0"/>
              </a:rPr>
              <a:t>Image: </a:t>
            </a:r>
            <a:r>
              <a:rPr lang="en-US" sz="1400" i="0" dirty="0" smtClean="0">
                <a:latin typeface="Arial" pitchFamily="34" charset="0"/>
                <a:cs typeface="Arial" pitchFamily="34" charset="0"/>
              </a:rPr>
              <a:t>http://zadroweb.com/wp-content/uploads/2013/04/relationship-building-300x200.jpg</a:t>
            </a:r>
          </a:p>
          <a:p>
            <a:pPr defTabSz="895928" fontAlgn="base">
              <a:spcBef>
                <a:spcPct val="30000"/>
              </a:spcBef>
              <a:spcAft>
                <a:spcPct val="0"/>
              </a:spcAft>
              <a:defRPr/>
            </a:pPr>
            <a:endParaRPr lang="en-US" sz="1400" dirty="0" smtClean="0">
              <a:latin typeface="Arial" pitchFamily="34" charset="0"/>
              <a:cs typeface="Arial" pitchFamily="34" charset="0"/>
            </a:endParaRPr>
          </a:p>
          <a:p>
            <a:pPr defTabSz="895928" fontAlgn="base">
              <a:spcBef>
                <a:spcPct val="30000"/>
              </a:spcBef>
              <a:spcAft>
                <a:spcPct val="0"/>
              </a:spcAft>
              <a:defRPr/>
            </a:pPr>
            <a:r>
              <a:rPr lang="en-US" sz="1400" dirty="0" smtClean="0">
                <a:latin typeface="Arial" pitchFamily="34" charset="0"/>
                <a:cs typeface="Arial" pitchFamily="34" charset="0"/>
              </a:rPr>
              <a:t>Mathews, B. (2012). </a:t>
            </a:r>
            <a:r>
              <a:rPr lang="en-US" sz="1400" i="1" dirty="0" smtClean="0">
                <a:latin typeface="Arial" pitchFamily="34" charset="0"/>
                <a:cs typeface="Arial" pitchFamily="34" charset="0"/>
              </a:rPr>
              <a:t>Think like a startup: A white paper to inspire library entrepreneurialism </a:t>
            </a:r>
            <a:r>
              <a:rPr lang="en-US" sz="1400" dirty="0" smtClean="0">
                <a:latin typeface="Arial" pitchFamily="34" charset="0"/>
                <a:cs typeface="Arial" pitchFamily="34" charset="0"/>
              </a:rPr>
              <a:t>[White paper]</a:t>
            </a:r>
            <a:r>
              <a:rPr lang="en-US" sz="1400" i="1" dirty="0" smtClean="0">
                <a:latin typeface="Arial" pitchFamily="34" charset="0"/>
                <a:cs typeface="Arial" pitchFamily="34" charset="0"/>
              </a:rPr>
              <a:t>. </a:t>
            </a:r>
            <a:r>
              <a:rPr lang="en-US" sz="1400" dirty="0" smtClean="0">
                <a:latin typeface="Arial" pitchFamily="34" charset="0"/>
                <a:cs typeface="Arial" pitchFamily="34" charset="0"/>
              </a:rPr>
              <a:t>Retrieved from </a:t>
            </a:r>
            <a:r>
              <a:rPr lang="en-US" sz="1400" dirty="0" smtClean="0">
                <a:latin typeface="Arial" pitchFamily="34" charset="0"/>
                <a:cs typeface="Arial" pitchFamily="34" charset="0"/>
                <a:hlinkClick r:id="rId3"/>
              </a:rPr>
              <a:t>http://chronicle.com/blognetwork/theubiquitouslibrarian/2012/04/04/think-like-a-startup-a-white-paper/</a:t>
            </a:r>
            <a:r>
              <a:rPr lang="en-US" sz="1400" i="1" dirty="0" smtClean="0">
                <a:latin typeface="Arial" pitchFamily="34" charset="0"/>
                <a:cs typeface="Arial" pitchFamily="34" charset="0"/>
              </a:rPr>
              <a:t> </a:t>
            </a:r>
            <a:endParaRPr lang="en-US" sz="1400" dirty="0" smtClean="0">
              <a:latin typeface="Arial" pitchFamily="34" charset="0"/>
              <a:cs typeface="Arial" pitchFamily="34" charset="0"/>
            </a:endParaRPr>
          </a:p>
          <a:p>
            <a:pPr defTabSz="895928" fontAlgn="base">
              <a:spcBef>
                <a:spcPct val="30000"/>
              </a:spcBef>
              <a:spcAft>
                <a:spcPct val="0"/>
              </a:spcAft>
              <a:defRPr/>
            </a:pP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Users do not know they can ask librarians (</a:t>
            </a:r>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a:t>
            </a:r>
          </a:p>
          <a:p>
            <a:endParaRPr lang="en-US" sz="1400" dirty="0" smtClean="0">
              <a:solidFill>
                <a:srgbClr val="C00000"/>
              </a:solidFill>
              <a:latin typeface="Arial" pitchFamily="34" charset="0"/>
              <a:cs typeface="Arial" pitchFamily="34" charset="0"/>
            </a:endParaRPr>
          </a:p>
          <a:p>
            <a:r>
              <a:rPr lang="en-US" sz="1400" dirty="0" smtClean="0">
                <a:latin typeface="Arial" pitchFamily="34" charset="0"/>
                <a:cs typeface="Arial" pitchFamily="34" charset="0"/>
              </a:rPr>
              <a:t>Example: Seeking Synchronicity</a:t>
            </a:r>
          </a:p>
          <a:p>
            <a:pPr lvl="1">
              <a:buFont typeface="Arial" pitchFamily="34" charset="0"/>
              <a:buChar char="•"/>
            </a:pPr>
            <a:r>
              <a:rPr lang="en-US" sz="1400" dirty="0" smtClean="0">
                <a:latin typeface="Arial" pitchFamily="34" charset="0"/>
                <a:cs typeface="Arial" pitchFamily="34" charset="0"/>
              </a:rPr>
              <a:t>Librarians identified successful VR encounters as those where they were able to offer instruction and specialized knowledge, the user had a positive attitude</a:t>
            </a:r>
          </a:p>
          <a:p>
            <a:pPr lvl="1">
              <a:buFont typeface="Arial" pitchFamily="34" charset="0"/>
              <a:buChar char="•"/>
            </a:pPr>
            <a:r>
              <a:rPr lang="en-US" sz="1400" dirty="0" smtClean="0">
                <a:latin typeface="Arial" pitchFamily="34" charset="0"/>
                <a:cs typeface="Arial" pitchFamily="34" charset="0"/>
              </a:rPr>
              <a:t>Users identified successful VR encounters as those providing convenience, an accurate answer, and they were comfortable with the service</a:t>
            </a:r>
          </a:p>
          <a:p>
            <a:pPr lvl="1">
              <a:buFont typeface="Arial" pitchFamily="34" charset="0"/>
              <a:buNone/>
            </a:pPr>
            <a:endParaRPr lang="en-US" sz="1400" dirty="0" smtClean="0">
              <a:latin typeface="Arial" pitchFamily="34" charset="0"/>
              <a:cs typeface="Arial" pitchFamily="34" charset="0"/>
            </a:endParaRPr>
          </a:p>
          <a:p>
            <a:pPr>
              <a:spcBef>
                <a:spcPts val="588"/>
              </a:spcBef>
            </a:pP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&amp; Radford, M. L. (2011). </a:t>
            </a:r>
            <a:r>
              <a:rPr lang="en-US" sz="1400" i="1" dirty="0" smtClean="0">
                <a:latin typeface="Arial" pitchFamily="34" charset="0"/>
                <a:cs typeface="Arial" pitchFamily="34" charset="0"/>
              </a:rPr>
              <a:t>Seeking synchronicity: Revelations and recommendations for virtual reference.</a:t>
            </a:r>
            <a:r>
              <a:rPr lang="en-US" sz="1400" dirty="0" smtClean="0">
                <a:latin typeface="Arial" pitchFamily="34" charset="0"/>
                <a:cs typeface="Arial" pitchFamily="34" charset="0"/>
              </a:rPr>
              <a:t> Dublin, OH: OCLC Research. Retrieved from </a:t>
            </a:r>
            <a:r>
              <a:rPr lang="en-US" sz="1400" u="sng" dirty="0" smtClean="0">
                <a:latin typeface="Arial" pitchFamily="34" charset="0"/>
                <a:cs typeface="Arial" pitchFamily="34" charset="0"/>
                <a:hlinkClick r:id="rId4"/>
              </a:rPr>
              <a:t>http://www.oclc.org/reports/synchronicity/full.pdf</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pPr marL="398272" indent="-398272"/>
            <a:r>
              <a:rPr lang="en-US" sz="1400" dirty="0" err="1" smtClean="0">
                <a:latin typeface="Arial" pitchFamily="34" charset="0"/>
                <a:cs typeface="Arial" pitchFamily="34" charset="0"/>
              </a:rPr>
              <a:t>Kolowich</a:t>
            </a:r>
            <a:r>
              <a:rPr lang="en-US" sz="1400" dirty="0" smtClean="0">
                <a:latin typeface="Arial" pitchFamily="34" charset="0"/>
                <a:cs typeface="Arial" pitchFamily="34" charset="0"/>
              </a:rPr>
              <a:t>, S. (2011, August 22). Study: College students rarely use librarians’ expertise. </a:t>
            </a:r>
            <a:r>
              <a:rPr lang="en-US" sz="1400" i="1" dirty="0" smtClean="0">
                <a:latin typeface="Arial" pitchFamily="34" charset="0"/>
                <a:cs typeface="Arial" pitchFamily="34" charset="0"/>
              </a:rPr>
              <a:t>USA Today. </a:t>
            </a:r>
            <a:r>
              <a:rPr lang="en-US" sz="1400" dirty="0" smtClean="0">
                <a:latin typeface="Arial" pitchFamily="34" charset="0"/>
                <a:cs typeface="Arial" pitchFamily="34" charset="0"/>
              </a:rPr>
              <a:t> Retrieved from </a:t>
            </a:r>
            <a:r>
              <a:rPr lang="en-US" sz="1400" u="sng" dirty="0" smtClean="0">
                <a:latin typeface="Arial" pitchFamily="34" charset="0"/>
                <a:cs typeface="Arial" pitchFamily="34" charset="0"/>
                <a:hlinkClick r:id="rId5"/>
              </a:rPr>
              <a:t>http://www.usatoday.com/news/education/story/2011-08-22/Study-College-students-rarely-use-librarians-expertise/50094086/1</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36</a:t>
            </a:fld>
            <a:endParaRPr lang="en-US"/>
          </a:p>
        </p:txBody>
      </p:sp>
    </p:spTree>
    <p:extLst>
      <p:ext uri="{BB962C8B-B14F-4D97-AF65-F5344CB8AC3E}">
        <p14:creationId xmlns="" xmlns:p14="http://schemas.microsoft.com/office/powerpoint/2010/main" val="3587683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37</a:t>
            </a:fld>
            <a:endParaRPr lang="en-US"/>
          </a:p>
        </p:txBody>
      </p:sp>
    </p:spTree>
    <p:extLst>
      <p:ext uri="{BB962C8B-B14F-4D97-AF65-F5344CB8AC3E}">
        <p14:creationId xmlns="" xmlns:p14="http://schemas.microsoft.com/office/powerpoint/2010/main" val="1386330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38</a:t>
            </a:fld>
            <a:endParaRPr lang="en-US"/>
          </a:p>
        </p:txBody>
      </p:sp>
    </p:spTree>
    <p:extLst>
      <p:ext uri="{BB962C8B-B14F-4D97-AF65-F5344CB8AC3E}">
        <p14:creationId xmlns="" xmlns:p14="http://schemas.microsoft.com/office/powerpoint/2010/main" val="110062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1E8577-7E78-41DF-96AC-A776B0057BBB}" type="slidenum">
              <a:rPr lang="en-US" smtClean="0"/>
              <a:pPr/>
              <a:t>39</a:t>
            </a:fld>
            <a:endParaRPr lang="en-US"/>
          </a:p>
        </p:txBody>
      </p:sp>
    </p:spTree>
    <p:extLst>
      <p:ext uri="{BB962C8B-B14F-4D97-AF65-F5344CB8AC3E}">
        <p14:creationId xmlns="" xmlns:p14="http://schemas.microsoft.com/office/powerpoint/2010/main" val="22368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pitchFamily="34" charset="0"/>
                <a:ea typeface="+mn-ea"/>
                <a:cs typeface="Arial" pitchFamily="34" charset="0"/>
              </a:rPr>
              <a:t>Image from:</a:t>
            </a:r>
            <a:r>
              <a:rPr lang="en-US" sz="1400" b="0" i="0" kern="1200" baseline="0" dirty="0" smtClean="0">
                <a:solidFill>
                  <a:schemeClr val="tx1"/>
                </a:solidFill>
                <a:latin typeface="Arial" pitchFamily="34" charset="0"/>
                <a:ea typeface="+mn-ea"/>
                <a:cs typeface="Arial" pitchFamily="34" charset="0"/>
              </a:rPr>
              <a:t> http://tedxcharleston.org/speakers-2014/</a:t>
            </a:r>
            <a:endParaRPr lang="en-US" sz="14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latin typeface="Arial" pitchFamily="34" charset="0"/>
                <a:ea typeface="+mn-ea"/>
                <a:cs typeface="Arial" pitchFamily="34" charset="0"/>
              </a:rPr>
              <a:t>95% of the population values libraries, only 52% are using them.</a:t>
            </a:r>
            <a:r>
              <a:rPr lang="en-US" sz="1400" b="0" i="0" kern="1200" baseline="0" dirty="0" smtClean="0">
                <a:solidFill>
                  <a:schemeClr val="tx1"/>
                </a:solidFill>
                <a:latin typeface="Arial" pitchFamily="34" charset="0"/>
                <a:ea typeface="+mn-ea"/>
                <a:cs typeface="Arial" pitchFamily="34" charset="0"/>
              </a:rPr>
              <a:t> -</a:t>
            </a:r>
            <a:r>
              <a:rPr lang="en-US" sz="1400" b="0" i="0" kern="1200" dirty="0" smtClean="0">
                <a:solidFill>
                  <a:schemeClr val="tx1"/>
                </a:solidFill>
                <a:latin typeface="Arial" pitchFamily="34" charset="0"/>
                <a:ea typeface="+mn-ea"/>
                <a:cs typeface="Arial" pitchFamily="34" charset="0"/>
              </a:rPr>
              <a:t>Andrew </a:t>
            </a:r>
            <a:r>
              <a:rPr lang="en-US" sz="1400" b="0" i="0" kern="1200" dirty="0" err="1" smtClean="0">
                <a:solidFill>
                  <a:schemeClr val="tx1"/>
                </a:solidFill>
                <a:latin typeface="Arial" pitchFamily="34" charset="0"/>
                <a:ea typeface="+mn-ea"/>
                <a:cs typeface="Arial" pitchFamily="34" charset="0"/>
              </a:rPr>
              <a:t>Roskill</a:t>
            </a:r>
            <a:r>
              <a:rPr lang="en-US" sz="1400" b="0" i="0" kern="1200" dirty="0" smtClean="0">
                <a:solidFill>
                  <a:schemeClr val="tx1"/>
                </a:solidFill>
                <a:latin typeface="Arial" pitchFamily="34" charset="0"/>
                <a:ea typeface="+mn-ea"/>
                <a:cs typeface="Arial" pitchFamily="34" charset="0"/>
              </a:rPr>
              <a:t>, CEO of </a:t>
            </a:r>
            <a:r>
              <a:rPr lang="en-US" sz="1400" b="0" i="0" kern="1200" dirty="0" err="1" smtClean="0">
                <a:solidFill>
                  <a:schemeClr val="tx1"/>
                </a:solidFill>
                <a:latin typeface="Arial" pitchFamily="34" charset="0"/>
                <a:ea typeface="+mn-ea"/>
                <a:cs typeface="Arial" pitchFamily="34" charset="0"/>
              </a:rPr>
              <a:t>BiblioLabs</a:t>
            </a:r>
            <a:endParaRPr lang="en-US" sz="1400" b="0" i="0" kern="1200" dirty="0" smtClean="0">
              <a:solidFill>
                <a:schemeClr val="tx1"/>
              </a:solidFill>
              <a:latin typeface="Arial" pitchFamily="34" charset="0"/>
              <a:ea typeface="+mn-ea"/>
              <a:cs typeface="Arial" pitchFamily="34" charset="0"/>
            </a:endParaRPr>
          </a:p>
          <a:p>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A serial entrepreneur and a digital community advocate, who is founder and CEO of </a:t>
            </a:r>
            <a:r>
              <a:rPr lang="en-US" sz="1400" b="0" i="0" kern="1200" dirty="0" err="1" smtClean="0">
                <a:solidFill>
                  <a:schemeClr val="tx1"/>
                </a:solidFill>
                <a:latin typeface="Arial" pitchFamily="34" charset="0"/>
                <a:ea typeface="+mn-ea"/>
                <a:cs typeface="Arial" pitchFamily="34" charset="0"/>
              </a:rPr>
              <a:t>BiblioLabs</a:t>
            </a:r>
            <a:r>
              <a:rPr lang="en-US" sz="1400" b="0" i="0" kern="1200" dirty="0" smtClean="0">
                <a:solidFill>
                  <a:schemeClr val="tx1"/>
                </a:solidFill>
                <a:latin typeface="Arial" pitchFamily="34" charset="0"/>
                <a:ea typeface="+mn-ea"/>
                <a:cs typeface="Arial" pitchFamily="34" charset="0"/>
              </a:rPr>
              <a:t>, a software and media company focused on helping libraries provide cool and engaging digital products.</a:t>
            </a:r>
          </a:p>
          <a:p>
            <a:endParaRPr lang="en-US" sz="1400" b="0" i="0" kern="120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kern="1200" dirty="0" err="1" smtClean="0">
                <a:solidFill>
                  <a:schemeClr val="tx1"/>
                </a:solidFill>
                <a:latin typeface="Arial" pitchFamily="34" charset="0"/>
                <a:ea typeface="+mn-ea"/>
                <a:cs typeface="Arial" pitchFamily="34" charset="0"/>
              </a:rPr>
              <a:t>Roskill</a:t>
            </a:r>
            <a:r>
              <a:rPr lang="en-US" sz="1400" b="0" i="0" kern="1200" dirty="0" smtClean="0">
                <a:solidFill>
                  <a:schemeClr val="tx1"/>
                </a:solidFill>
                <a:latin typeface="Arial" pitchFamily="34" charset="0"/>
                <a:ea typeface="+mn-ea"/>
                <a:cs typeface="Arial" pitchFamily="34" charset="0"/>
              </a:rPr>
              <a:t>, A. (2014 May).</a:t>
            </a:r>
            <a:r>
              <a:rPr lang="en-US" sz="1400" b="0" i="0" kern="1200" baseline="0" dirty="0" smtClean="0">
                <a:solidFill>
                  <a:schemeClr val="tx1"/>
                </a:solidFill>
                <a:latin typeface="Arial" pitchFamily="34" charset="0"/>
                <a:ea typeface="+mn-ea"/>
                <a:cs typeface="Arial" pitchFamily="34" charset="0"/>
              </a:rPr>
              <a:t> </a:t>
            </a:r>
            <a:r>
              <a:rPr lang="en-US" sz="1400" b="0" i="0" kern="1200" dirty="0" smtClean="0">
                <a:solidFill>
                  <a:schemeClr val="tx1"/>
                </a:solidFill>
                <a:latin typeface="Arial" pitchFamily="34" charset="0"/>
                <a:ea typeface="+mn-ea"/>
                <a:cs typeface="Arial" pitchFamily="34" charset="0"/>
              </a:rPr>
              <a:t>Get a Read on This: Libraries Bridging the Digital Divide: Andrew </a:t>
            </a:r>
            <a:r>
              <a:rPr lang="en-US" sz="1400" b="0" i="0" kern="1200" dirty="0" err="1" smtClean="0">
                <a:solidFill>
                  <a:schemeClr val="tx1"/>
                </a:solidFill>
                <a:latin typeface="Arial" pitchFamily="34" charset="0"/>
                <a:ea typeface="+mn-ea"/>
                <a:cs typeface="Arial" pitchFamily="34" charset="0"/>
              </a:rPr>
              <a:t>Roskill</a:t>
            </a:r>
            <a:r>
              <a:rPr lang="en-US" sz="1400" b="0" i="0" kern="1200" dirty="0" smtClean="0">
                <a:solidFill>
                  <a:schemeClr val="tx1"/>
                </a:solidFill>
                <a:latin typeface="Arial" pitchFamily="34" charset="0"/>
                <a:ea typeface="+mn-ea"/>
                <a:cs typeface="Arial" pitchFamily="34" charset="0"/>
              </a:rPr>
              <a:t> at </a:t>
            </a:r>
            <a:r>
              <a:rPr lang="en-US" sz="1400" b="0" i="0" kern="1200" dirty="0" err="1" smtClean="0">
                <a:solidFill>
                  <a:schemeClr val="tx1"/>
                </a:solidFill>
                <a:latin typeface="Arial" pitchFamily="34" charset="0"/>
                <a:ea typeface="+mn-ea"/>
                <a:cs typeface="Arial" pitchFamily="34" charset="0"/>
              </a:rPr>
              <a:t>TEDxCharleston</a:t>
            </a:r>
            <a:r>
              <a:rPr lang="en-US" sz="1400" b="0" i="0" kern="1200" dirty="0" smtClean="0">
                <a:solidFill>
                  <a:schemeClr val="tx1"/>
                </a:solidFill>
                <a:latin typeface="Arial" pitchFamily="34" charset="0"/>
                <a:ea typeface="+mn-ea"/>
                <a:cs typeface="Arial" pitchFamily="34" charset="0"/>
              </a:rPr>
              <a:t>. </a:t>
            </a:r>
            <a:r>
              <a:rPr lang="en-US" sz="1400" b="0" i="1" kern="1200" dirty="0" smtClean="0">
                <a:solidFill>
                  <a:schemeClr val="tx1"/>
                </a:solidFill>
                <a:latin typeface="Arial" pitchFamily="34" charset="0"/>
                <a:ea typeface="+mn-ea"/>
                <a:cs typeface="Arial" pitchFamily="34" charset="0"/>
              </a:rPr>
              <a:t>YouTube</a:t>
            </a:r>
            <a:r>
              <a:rPr lang="en-US" sz="1400" b="0" i="0" kern="1200" dirty="0" smtClean="0">
                <a:solidFill>
                  <a:schemeClr val="tx1"/>
                </a:solidFill>
                <a:latin typeface="Arial" pitchFamily="34" charset="0"/>
                <a:ea typeface="+mn-ea"/>
                <a:cs typeface="Arial" pitchFamily="34" charset="0"/>
              </a:rPr>
              <a:t>. Retrieved May 22, 2014, from http://www.youtube.com/watch?v=J198u5HK0pY</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Arial" pitchFamily="34" charset="0"/>
                <a:cs typeface="Arial" pitchFamily="34" charset="0"/>
              </a:rPr>
              <a:t>Discussion</a:t>
            </a:r>
            <a:r>
              <a:rPr lang="en-US" sz="1400" b="1" baseline="0" dirty="0" smtClean="0">
                <a:latin typeface="Arial" pitchFamily="34" charset="0"/>
                <a:cs typeface="Arial" pitchFamily="34" charset="0"/>
              </a:rPr>
              <a:t> Questions:</a:t>
            </a:r>
          </a:p>
          <a:p>
            <a:endParaRPr lang="en-US" baseline="0" dirty="0" smtClean="0"/>
          </a:p>
          <a:p>
            <a:pPr marL="228600" lvl="0" indent="-228600">
              <a:buFont typeface="+mj-lt"/>
              <a:buAutoNum type="arabicPeriod"/>
            </a:pPr>
            <a:r>
              <a:rPr lang="en-US" sz="1400" kern="1200" dirty="0" smtClean="0">
                <a:solidFill>
                  <a:schemeClr val="tx1"/>
                </a:solidFill>
                <a:latin typeface="Arial" pitchFamily="34" charset="0"/>
                <a:ea typeface="+mn-ea"/>
                <a:cs typeface="Arial" pitchFamily="34" charset="0"/>
              </a:rPr>
              <a:t>When considering user-centered services at my institution, the top three challenges we face are ____, ______, and ______.</a:t>
            </a:r>
          </a:p>
          <a:p>
            <a:pPr marL="228600" lvl="0" indent="-228600">
              <a:buFont typeface="+mj-lt"/>
              <a:buAutoNum type="arabicPeriod"/>
            </a:pPr>
            <a:r>
              <a:rPr lang="en-US" sz="1400" kern="1200" dirty="0" smtClean="0">
                <a:solidFill>
                  <a:schemeClr val="tx1"/>
                </a:solidFill>
                <a:latin typeface="Arial" pitchFamily="34" charset="0"/>
                <a:ea typeface="+mn-ea"/>
                <a:cs typeface="Arial" pitchFamily="34" charset="0"/>
              </a:rPr>
              <a:t>Our top strength for being able to articulate how the academic library contributes to the institution’s mission and goals is _________.</a:t>
            </a:r>
          </a:p>
          <a:p>
            <a:pPr marL="228600" lvl="0" indent="-228600">
              <a:buFont typeface="+mj-lt"/>
              <a:buAutoNum type="arabicPeriod"/>
            </a:pPr>
            <a:r>
              <a:rPr lang="en-US" sz="1400" kern="1200" dirty="0" smtClean="0">
                <a:solidFill>
                  <a:schemeClr val="tx1"/>
                </a:solidFill>
                <a:latin typeface="Arial" pitchFamily="34" charset="0"/>
                <a:ea typeface="+mn-ea"/>
                <a:cs typeface="Arial" pitchFamily="34" charset="0"/>
              </a:rPr>
              <a:t>I would describe/define data management as ________.</a:t>
            </a:r>
          </a:p>
          <a:p>
            <a:pPr marL="228600" lvl="0" indent="-228600">
              <a:buFont typeface="+mj-lt"/>
              <a:buAutoNum type="arabicPeriod"/>
            </a:pPr>
            <a:r>
              <a:rPr lang="en-US" sz="1400" kern="1200" dirty="0" smtClean="0">
                <a:solidFill>
                  <a:schemeClr val="tx1"/>
                </a:solidFill>
                <a:latin typeface="Arial" pitchFamily="34" charset="0"/>
                <a:ea typeface="+mn-ea"/>
                <a:cs typeface="Arial" pitchFamily="34" charset="0"/>
              </a:rPr>
              <a:t>When planning data management services, I recommend _____, ______, and ____. </a:t>
            </a:r>
          </a:p>
          <a:p>
            <a:pPr marL="228600" lvl="0" indent="-228600">
              <a:buFont typeface="+mj-lt"/>
              <a:buAutoNum type="arabicPeriod"/>
            </a:pPr>
            <a:r>
              <a:rPr lang="en-US" sz="1400" kern="1200" dirty="0" smtClean="0">
                <a:solidFill>
                  <a:schemeClr val="tx1"/>
                </a:solidFill>
                <a:latin typeface="Arial" pitchFamily="34" charset="0"/>
                <a:ea typeface="+mn-ea"/>
                <a:cs typeface="Arial" pitchFamily="34" charset="0"/>
              </a:rPr>
              <a:t>My biggest weakness/challenge in regards to planning and developing data management services is________. </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40</a:t>
            </a:fld>
            <a:endParaRPr lang="en-US"/>
          </a:p>
        </p:txBody>
      </p:sp>
    </p:spTree>
    <p:extLst>
      <p:ext uri="{BB962C8B-B14F-4D97-AF65-F5344CB8AC3E}">
        <p14:creationId xmlns="" xmlns:p14="http://schemas.microsoft.com/office/powerpoint/2010/main" val="128784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i="0" kern="1200" dirty="0" smtClean="0">
                <a:solidFill>
                  <a:schemeClr val="tx1"/>
                </a:solidFill>
                <a:latin typeface="Arial" pitchFamily="34" charset="0"/>
                <a:ea typeface="+mn-ea"/>
                <a:cs typeface="Arial" pitchFamily="34" charset="0"/>
              </a:rPr>
              <a:t>Image</a:t>
            </a:r>
          </a:p>
          <a:p>
            <a:endParaRPr lang="en-US" sz="1400" b="0" i="0" kern="1200" baseline="0" dirty="0" smtClean="0">
              <a:solidFill>
                <a:schemeClr val="tx1"/>
              </a:solidFill>
              <a:latin typeface="Arial" pitchFamily="34" charset="0"/>
              <a:ea typeface="+mn-ea"/>
              <a:cs typeface="Arial" pitchFamily="34" charset="0"/>
            </a:endParaRPr>
          </a:p>
          <a:p>
            <a:pPr>
              <a:buFont typeface="Arial" pitchFamily="34" charset="0"/>
              <a:buChar char="•"/>
            </a:pPr>
            <a:r>
              <a:rPr lang="en-US" sz="1400" b="0" i="0" kern="1200" baseline="0" dirty="0" err="1" smtClean="0">
                <a:solidFill>
                  <a:schemeClr val="tx1"/>
                </a:solidFill>
                <a:latin typeface="Arial" pitchFamily="34" charset="0"/>
                <a:ea typeface="+mn-ea"/>
                <a:cs typeface="Arial" pitchFamily="34" charset="0"/>
              </a:rPr>
              <a:t>Facebook</a:t>
            </a:r>
            <a:r>
              <a:rPr lang="en-US" sz="1400" b="0" i="0" kern="1200" baseline="0" dirty="0" smtClean="0">
                <a:solidFill>
                  <a:schemeClr val="tx1"/>
                </a:solidFill>
                <a:latin typeface="Arial" pitchFamily="34" charset="0"/>
                <a:ea typeface="+mn-ea"/>
                <a:cs typeface="Arial" pitchFamily="34" charset="0"/>
              </a:rPr>
              <a:t>: https://encrypted-tbn2.gstatic.com/images?q=tbn:ANd9GcSW_YQ0SQXbuERWgHjsRXl9OSEcJKKTNF1tPOLMm831NuhqLpDzdi2ys4eV</a:t>
            </a:r>
          </a:p>
          <a:p>
            <a:pPr>
              <a:buFont typeface="Arial" pitchFamily="34" charset="0"/>
              <a:buChar char="•"/>
            </a:pPr>
            <a:r>
              <a:rPr lang="en-US" sz="1400" b="0" i="0" kern="1200" baseline="0" dirty="0" smtClean="0">
                <a:solidFill>
                  <a:schemeClr val="tx1"/>
                </a:solidFill>
                <a:latin typeface="Arial" pitchFamily="34" charset="0"/>
                <a:ea typeface="+mn-ea"/>
                <a:cs typeface="Arial" pitchFamily="34" charset="0"/>
              </a:rPr>
              <a:t>Wikipedia: http://www.better-ears.com/de/images/iphone/retina/wikipedia-icon.jpg</a:t>
            </a:r>
          </a:p>
          <a:p>
            <a:pPr>
              <a:buFont typeface="Arial" pitchFamily="34" charset="0"/>
              <a:buChar char="•"/>
            </a:pPr>
            <a:r>
              <a:rPr lang="en-US" sz="1400" b="0" i="0" kern="1200" baseline="0" dirty="0" smtClean="0">
                <a:solidFill>
                  <a:schemeClr val="tx1"/>
                </a:solidFill>
                <a:latin typeface="Arial" pitchFamily="34" charset="0"/>
                <a:ea typeface="+mn-ea"/>
                <a:cs typeface="Arial" pitchFamily="34" charset="0"/>
              </a:rPr>
              <a:t>Google: http://www.conceptcupboard.com/blog/wp-content/uploads/2013/09/google.jpg</a:t>
            </a:r>
          </a:p>
          <a:p>
            <a:pPr>
              <a:buFont typeface="Arial" pitchFamily="34" charset="0"/>
              <a:buChar char="•"/>
            </a:pPr>
            <a:r>
              <a:rPr lang="en-US" sz="1400" b="0" i="0" kern="1200" baseline="0" dirty="0" smtClean="0">
                <a:solidFill>
                  <a:schemeClr val="tx1"/>
                </a:solidFill>
                <a:latin typeface="Arial" pitchFamily="34" charset="0"/>
                <a:ea typeface="+mn-ea"/>
                <a:cs typeface="Arial" pitchFamily="34" charset="0"/>
              </a:rPr>
              <a:t>Amazon: http://launchdfw.com/wp-content/uploads/2014/05/amazon-1.png</a:t>
            </a:r>
          </a:p>
          <a:p>
            <a:pPr>
              <a:buFont typeface="Arial" pitchFamily="34" charset="0"/>
              <a:buChar char="•"/>
            </a:pPr>
            <a:r>
              <a:rPr lang="en-US" sz="1400" b="0" i="0" kern="1200" baseline="0" dirty="0" smtClean="0">
                <a:solidFill>
                  <a:schemeClr val="tx1"/>
                </a:solidFill>
                <a:latin typeface="Arial" pitchFamily="34" charset="0"/>
                <a:ea typeface="+mn-ea"/>
                <a:cs typeface="Arial" pitchFamily="34" charset="0"/>
              </a:rPr>
              <a:t>Apple: https://encrypted-tbn0.gstatic.com/images?q=tbn:ANd9GcTvMHlAbrfxFfaPaA-pvPxMeQ8a2s_rTVafQq-cVh7pFyS8f_Y13m9W2hZo</a:t>
            </a:r>
          </a:p>
          <a:p>
            <a:pPr>
              <a:buFont typeface="Arial" pitchFamily="34" charset="0"/>
              <a:buChar char="•"/>
            </a:pPr>
            <a:r>
              <a:rPr lang="en-US" sz="1400" b="0" i="0" kern="1200" baseline="0" dirty="0" smtClean="0">
                <a:solidFill>
                  <a:schemeClr val="tx1"/>
                </a:solidFill>
                <a:latin typeface="Arial" pitchFamily="34" charset="0"/>
                <a:ea typeface="+mn-ea"/>
                <a:cs typeface="Arial" pitchFamily="34" charset="0"/>
              </a:rPr>
              <a:t>Twitter: https://pbs.twimg.com/profile_images/2284174758/v65oai7fxn47qv9nectx.png</a:t>
            </a:r>
            <a:endParaRPr lang="en-US" sz="1400" b="0" i="0" kern="1200" dirty="0" smtClean="0">
              <a:solidFill>
                <a:schemeClr val="tx1"/>
              </a:solidFill>
              <a:latin typeface="Arial" pitchFamily="34" charset="0"/>
              <a:ea typeface="+mn-ea"/>
              <a:cs typeface="Arial" pitchFamily="34" charset="0"/>
            </a:endParaRPr>
          </a:p>
          <a:p>
            <a:r>
              <a:rPr lang="en-US" sz="1400" b="0" i="0" kern="1200" dirty="0" smtClean="0">
                <a:solidFill>
                  <a:schemeClr val="tx1"/>
                </a:solidFill>
                <a:latin typeface="Arial" pitchFamily="34" charset="0"/>
                <a:ea typeface="+mn-ea"/>
                <a:cs typeface="Arial" pitchFamily="34" charset="0"/>
              </a:rPr>
              <a:t>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Image: http://www.flickr.com/photos/alexnormand/2241169614/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latin typeface="Arial" pitchFamily="34" charset="0"/>
                <a:cs typeface="Arial" pitchFamily="34" charset="0"/>
              </a:rPr>
              <a:t>“I </a:t>
            </a:r>
            <a:r>
              <a:rPr lang="en-US" sz="1400" kern="1200" dirty="0" err="1" smtClean="0">
                <a:solidFill>
                  <a:schemeClr val="tx1"/>
                </a:solidFill>
                <a:latin typeface="Arial" pitchFamily="34" charset="0"/>
                <a:cs typeface="Arial" pitchFamily="34" charset="0"/>
              </a:rPr>
              <a:t>don"t</a:t>
            </a:r>
            <a:r>
              <a:rPr lang="en-US" sz="1400" kern="1200" dirty="0" smtClean="0">
                <a:solidFill>
                  <a:schemeClr val="tx1"/>
                </a:solidFill>
                <a:latin typeface="Arial" pitchFamily="34" charset="0"/>
                <a:cs typeface="Arial" pitchFamily="34" charset="0"/>
              </a:rPr>
              <a:t> know how to access computer library service. When I need to look </a:t>
            </a:r>
            <a:r>
              <a:rPr lang="en-US" sz="1400" kern="1200" dirty="0" err="1" smtClean="0">
                <a:solidFill>
                  <a:schemeClr val="tx1"/>
                </a:solidFill>
                <a:latin typeface="Arial" pitchFamily="34" charset="0"/>
                <a:cs typeface="Arial" pitchFamily="34" charset="0"/>
              </a:rPr>
              <a:t>somthing</a:t>
            </a:r>
            <a:r>
              <a:rPr lang="en-US" sz="1400" kern="1200" dirty="0" smtClean="0">
                <a:solidFill>
                  <a:schemeClr val="tx1"/>
                </a:solidFill>
                <a:latin typeface="Arial" pitchFamily="34" charset="0"/>
                <a:cs typeface="Arial" pitchFamily="34" charset="0"/>
              </a:rPr>
              <a:t> up I use google.” (</a:t>
            </a:r>
            <a:r>
              <a:rPr lang="en-US" sz="1400" i="1" kern="1200" dirty="0" smtClean="0">
                <a:solidFill>
                  <a:schemeClr val="tx1"/>
                </a:solidFill>
                <a:latin typeface="Arial" pitchFamily="34" charset="0"/>
                <a:cs typeface="Arial" pitchFamily="34" charset="0"/>
              </a:rPr>
              <a:t>Seeking Synchronicity</a:t>
            </a:r>
            <a:r>
              <a:rPr lang="en-US" sz="1400" kern="1200" dirty="0" smtClean="0">
                <a:solidFill>
                  <a:schemeClr val="tx1"/>
                </a:solidFill>
                <a:latin typeface="Arial" pitchFamily="34" charset="0"/>
                <a:cs typeface="Arial" pitchFamily="34" charset="0"/>
              </a:rPr>
              <a:t>, NOS-61939, Male, Age 46-55)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Radford, M. L., &amp; </a:t>
            </a:r>
            <a:r>
              <a:rPr lang="en-US" sz="1400" dirty="0" err="1" smtClean="0">
                <a:solidFill>
                  <a:schemeClr val="tx1"/>
                </a:solidFill>
                <a:latin typeface="Arial" pitchFamily="34" charset="0"/>
                <a:cs typeface="Arial" pitchFamily="34" charset="0"/>
              </a:rPr>
              <a:t>Connaway</a:t>
            </a:r>
            <a:r>
              <a:rPr lang="en-US" sz="1400" dirty="0" smtClean="0">
                <a:solidFill>
                  <a:schemeClr val="tx1"/>
                </a:solidFill>
                <a:latin typeface="Arial" pitchFamily="34" charset="0"/>
                <a:cs typeface="Arial" pitchFamily="34" charset="0"/>
              </a:rPr>
              <a:t>, L. S. (2005-2007). </a:t>
            </a:r>
            <a:r>
              <a:rPr lang="en-US" sz="1400" i="1" dirty="0" smtClean="0">
                <a:solidFill>
                  <a:schemeClr val="tx1"/>
                </a:solidFill>
                <a:latin typeface="Arial" pitchFamily="34" charset="0"/>
                <a:cs typeface="Arial" pitchFamily="34" charset="0"/>
              </a:rPr>
              <a:t>Seeking Synchronicity: Evaluating virtual reference services from user, non-user, and librarian perspectives.  </a:t>
            </a:r>
            <a:r>
              <a:rPr lang="en-US" sz="1400" dirty="0" smtClean="0">
                <a:solidFill>
                  <a:schemeClr val="tx1"/>
                </a:solidFill>
                <a:latin typeface="Arial" pitchFamily="34" charset="0"/>
                <a:cs typeface="Arial" pitchFamily="34" charset="0"/>
              </a:rPr>
              <a:t>Funded by the Institute for Museums and Library Services (IMLS). Retrieved from </a:t>
            </a:r>
            <a:r>
              <a:rPr lang="en-US" sz="1400" u="sng" dirty="0" smtClean="0">
                <a:solidFill>
                  <a:schemeClr val="tx1"/>
                </a:solidFill>
                <a:latin typeface="Arial" pitchFamily="34" charset="0"/>
                <a:cs typeface="Arial" pitchFamily="34" charset="0"/>
                <a:hlinkClick r:id="rId3"/>
              </a:rPr>
              <a:t>http://www.oclc.org/research/activities/synchronicity/default.htm</a:t>
            </a:r>
            <a:r>
              <a:rPr lang="en-US" sz="1400" dirty="0" smtClean="0">
                <a:solidFill>
                  <a:schemeClr val="tx1"/>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0"/>
            <a:ext cx="4646613" cy="3486150"/>
          </a:xfrm>
        </p:spPr>
      </p:sp>
      <p:sp>
        <p:nvSpPr>
          <p:cNvPr id="3" name="Notes Placeholder 2"/>
          <p:cNvSpPr>
            <a:spLocks noGrp="1"/>
          </p:cNvSpPr>
          <p:nvPr>
            <p:ph type="body" idx="1"/>
          </p:nvPr>
        </p:nvSpPr>
        <p:spPr>
          <a:xfrm>
            <a:off x="5" y="3486153"/>
            <a:ext cx="6856413" cy="5810249"/>
          </a:xfrm>
        </p:spPr>
        <p:txBody>
          <a:bodyPr>
            <a:noAutofit/>
          </a:bodyPr>
          <a:lstStyle/>
          <a:p>
            <a:pPr defTabSz="914029">
              <a:defRPr/>
            </a:pPr>
            <a:r>
              <a:rPr lang="en-GB" sz="1100" i="0" dirty="0" err="1" smtClean="0">
                <a:latin typeface="Arial" pitchFamily="34" charset="0"/>
                <a:cs typeface="Arial" pitchFamily="34" charset="0"/>
              </a:rPr>
              <a:t>Image:http</a:t>
            </a:r>
            <a:r>
              <a:rPr lang="en-GB" sz="1100" i="0" dirty="0" smtClean="0">
                <a:latin typeface="Arial" pitchFamily="34" charset="0"/>
                <a:cs typeface="Arial" pitchFamily="34" charset="0"/>
              </a:rPr>
              <a:t>://</a:t>
            </a:r>
            <a:r>
              <a:rPr lang="en-GB" sz="1100" i="0" dirty="0" err="1" smtClean="0">
                <a:latin typeface="Arial" pitchFamily="34" charset="0"/>
                <a:cs typeface="Arial" pitchFamily="34" charset="0"/>
              </a:rPr>
              <a:t>emarketingcreative.com</a:t>
            </a:r>
            <a:r>
              <a:rPr lang="en-GB" sz="1100" i="0" dirty="0" smtClean="0">
                <a:latin typeface="Arial" pitchFamily="34" charset="0"/>
                <a:cs typeface="Arial" pitchFamily="34" charset="0"/>
              </a:rPr>
              <a:t>/</a:t>
            </a:r>
            <a:r>
              <a:rPr lang="en-GB" sz="1100" i="0" dirty="0" err="1" smtClean="0">
                <a:latin typeface="Arial" pitchFamily="34" charset="0"/>
                <a:cs typeface="Arial" pitchFamily="34" charset="0"/>
              </a:rPr>
              <a:t>wp</a:t>
            </a:r>
            <a:r>
              <a:rPr lang="en-GB" sz="1100" i="0" dirty="0" smtClean="0">
                <a:latin typeface="Arial" pitchFamily="34" charset="0"/>
                <a:cs typeface="Arial" pitchFamily="34" charset="0"/>
              </a:rPr>
              <a:t>-content/uploads/2013/04/search-engine-</a:t>
            </a:r>
            <a:r>
              <a:rPr lang="en-GB" sz="1100" i="0" dirty="0" err="1" smtClean="0">
                <a:latin typeface="Arial" pitchFamily="34" charset="0"/>
                <a:cs typeface="Arial" pitchFamily="34" charset="0"/>
              </a:rPr>
              <a:t>optimization.jpg</a:t>
            </a:r>
            <a:endParaRPr lang="en-GB" sz="1100" dirty="0" smtClean="0">
              <a:latin typeface="Arial" pitchFamily="34" charset="0"/>
              <a:cs typeface="Arial" pitchFamily="34" charset="0"/>
            </a:endParaRPr>
          </a:p>
          <a:p>
            <a:pPr defTabSz="914029"/>
            <a:r>
              <a:rPr lang="en-US" sz="1100" dirty="0" smtClean="0">
                <a:latin typeface="Arial" pitchFamily="34" charset="0"/>
                <a:cs typeface="Arial" pitchFamily="34" charset="0"/>
              </a:rPr>
              <a:t>“One of my </a:t>
            </a:r>
            <a:r>
              <a:rPr lang="en-US" sz="1100" dirty="0" err="1" smtClean="0">
                <a:latin typeface="Arial" pitchFamily="34" charset="0"/>
                <a:cs typeface="Arial" pitchFamily="34" charset="0"/>
              </a:rPr>
              <a:t>favourite</a:t>
            </a:r>
            <a:r>
              <a:rPr lang="en-US" sz="1100" dirty="0" smtClean="0">
                <a:latin typeface="Arial" pitchFamily="34" charset="0"/>
                <a:cs typeface="Arial" pitchFamily="34" charset="0"/>
              </a:rPr>
              <a:t> ways of getting information is by asking people.  Instead of </a:t>
            </a:r>
            <a:r>
              <a:rPr lang="en-US" sz="1100" dirty="0" err="1" smtClean="0">
                <a:latin typeface="Arial" pitchFamily="34" charset="0"/>
                <a:cs typeface="Arial" pitchFamily="34" charset="0"/>
              </a:rPr>
              <a:t>Googling</a:t>
            </a:r>
            <a:r>
              <a:rPr lang="en-US" sz="1100" dirty="0" smtClean="0">
                <a:latin typeface="Arial" pitchFamily="34" charset="0"/>
                <a:cs typeface="Arial" pitchFamily="34" charset="0"/>
              </a:rPr>
              <a:t> the whole time I mostly have faith in the fact that people are actually learning, if I can go to a tutor and ask them something.” (</a:t>
            </a:r>
            <a:r>
              <a:rPr lang="en-US" sz="1100" i="1" dirty="0" smtClean="0">
                <a:latin typeface="Arial" pitchFamily="34" charset="0"/>
                <a:cs typeface="Arial" pitchFamily="34" charset="0"/>
              </a:rPr>
              <a:t>Digital Visitors and Residents</a:t>
            </a:r>
            <a:r>
              <a:rPr lang="en-US" sz="1100" dirty="0" smtClean="0">
                <a:latin typeface="Arial" pitchFamily="34" charset="0"/>
                <a:cs typeface="Arial" pitchFamily="34" charset="0"/>
              </a:rPr>
              <a:t>, UKU3, 0:19:34, Female, Age 19, French and Italian)</a:t>
            </a:r>
          </a:p>
          <a:p>
            <a:pPr defTabSz="914029"/>
            <a:endParaRPr lang="en-US" sz="1100" dirty="0" smtClean="0">
              <a:latin typeface="Arial" pitchFamily="34" charset="0"/>
              <a:cs typeface="Arial" pitchFamily="34" charset="0"/>
            </a:endParaRPr>
          </a:p>
          <a:p>
            <a:pPr defTabSz="914029"/>
            <a:r>
              <a:rPr lang="en-US" sz="1100" dirty="0" smtClean="0">
                <a:latin typeface="Arial" pitchFamily="34" charset="0"/>
                <a:cs typeface="Arial" pitchFamily="34" charset="0"/>
              </a:rPr>
              <a:t>“Like usually with homework I usually can do it myself.  But like, like sometimes I will just like IM my friend on </a:t>
            </a:r>
            <a:r>
              <a:rPr lang="en-US" sz="1100" dirty="0" err="1" smtClean="0">
                <a:latin typeface="Arial" pitchFamily="34" charset="0"/>
                <a:cs typeface="Arial" pitchFamily="34" charset="0"/>
              </a:rPr>
              <a:t>Facebook</a:t>
            </a:r>
            <a:r>
              <a:rPr lang="en-US" sz="1100" dirty="0" smtClean="0">
                <a:latin typeface="Arial" pitchFamily="34" charset="0"/>
                <a:cs typeface="Arial" pitchFamily="34" charset="0"/>
              </a:rPr>
              <a:t> and will be like, “Hey do you know how to do this?”  That is usually how I will do it or I will text somebody but for the most part if I can’t figure it out then I just kind of star that question because there is usually just one or two questions.  Or I will just go to my parents or my Grandma or something.” (</a:t>
            </a:r>
            <a:r>
              <a:rPr lang="en-US" sz="1100" i="1" dirty="0" smtClean="0">
                <a:latin typeface="Arial" pitchFamily="34" charset="0"/>
                <a:cs typeface="Arial" pitchFamily="34" charset="0"/>
              </a:rPr>
              <a:t>Digital Visitors and Residents, </a:t>
            </a:r>
            <a:r>
              <a:rPr lang="en-US" sz="1100" dirty="0" smtClean="0">
                <a:latin typeface="Arial" pitchFamily="34" charset="0"/>
                <a:cs typeface="Arial" pitchFamily="34" charset="0"/>
              </a:rPr>
              <a:t>USS6, 0:17:08, Female, Age 17, High School Student)</a:t>
            </a:r>
          </a:p>
          <a:p>
            <a:pPr defTabSz="914029"/>
            <a:endParaRPr lang="en-US" sz="11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a:t>
            </a:r>
            <a:r>
              <a:rPr lang="en-US" sz="1100" kern="1200" dirty="0" smtClean="0">
                <a:solidFill>
                  <a:schemeClr val="tx1"/>
                </a:solidFill>
                <a:latin typeface="Arial" pitchFamily="34" charset="0"/>
                <a:cs typeface="Arial" pitchFamily="34" charset="0"/>
              </a:rPr>
              <a:t>And then if I’m requiring more information I’ll go over to the library website and use the JSTOR. And what I find easier for me to look for the JSTOR link is actually going through what I used as an undergraduate and going into the anthropology field, because I know that they have the JSTOR and Project MUSE and all of these search engines that I already see if I click on that.” (</a:t>
            </a:r>
            <a:r>
              <a:rPr lang="en-US" sz="1100" i="1" kern="1200" dirty="0" smtClean="0">
                <a:solidFill>
                  <a:schemeClr val="tx1"/>
                </a:solidFill>
                <a:latin typeface="Arial" pitchFamily="34" charset="0"/>
                <a:cs typeface="Arial" pitchFamily="34" charset="0"/>
              </a:rPr>
              <a:t>Digital Visitors and Residents</a:t>
            </a:r>
            <a:r>
              <a:rPr lang="en-US" sz="1100" kern="1200" dirty="0" smtClean="0">
                <a:solidFill>
                  <a:schemeClr val="tx1"/>
                </a:solidFill>
                <a:latin typeface="Arial" pitchFamily="34" charset="0"/>
                <a:cs typeface="Arial" pitchFamily="34" charset="0"/>
              </a:rPr>
              <a:t>, USG5, 0:01:10, Female, Age 30, Latin American Studies).</a:t>
            </a:r>
          </a:p>
          <a:p>
            <a:endParaRPr lang="en-US" sz="1100" dirty="0" smtClean="0">
              <a:latin typeface="Arial" pitchFamily="34" charset="0"/>
              <a:cs typeface="Arial" pitchFamily="34" charset="0"/>
            </a:endParaRPr>
          </a:p>
          <a:p>
            <a:pPr>
              <a:buClr>
                <a:srgbClr val="FF7600"/>
              </a:buClr>
            </a:pPr>
            <a:r>
              <a:rPr lang="en-US" sz="1100" dirty="0" smtClean="0">
                <a:latin typeface="Arial" pitchFamily="34" charset="0"/>
                <a:cs typeface="Arial" pitchFamily="34" charset="0"/>
              </a:rPr>
              <a:t>Information studies students: (</a:t>
            </a:r>
            <a:r>
              <a:rPr lang="en-US" sz="1100" dirty="0" err="1" smtClean="0">
                <a:latin typeface="Arial" pitchFamily="34" charset="0"/>
                <a:cs typeface="Arial" pitchFamily="34" charset="0"/>
              </a:rPr>
              <a:t>Bertot</a:t>
            </a:r>
            <a:r>
              <a:rPr lang="en-US" sz="1100" dirty="0" smtClean="0">
                <a:latin typeface="Arial" pitchFamily="34" charset="0"/>
                <a:cs typeface="Arial" pitchFamily="34" charset="0"/>
              </a:rPr>
              <a:t>, et al., 2012, p. 213), 28% use OPAC daily or weekly, 86% use Google daily or weekly</a:t>
            </a:r>
          </a:p>
          <a:p>
            <a:endParaRPr lang="en-US" sz="1100" dirty="0" smtClean="0">
              <a:latin typeface="Arial" pitchFamily="34" charset="0"/>
              <a:cs typeface="Arial" pitchFamily="34" charset="0"/>
            </a:endParaRPr>
          </a:p>
          <a:p>
            <a:pPr defTabSz="895928" fontAlgn="base">
              <a:spcAft>
                <a:spcPct val="0"/>
              </a:spcAft>
              <a:defRPr/>
            </a:pPr>
            <a:r>
              <a:rPr lang="en-US" sz="1100" dirty="0" err="1" smtClean="0">
                <a:latin typeface="Arial" pitchFamily="34" charset="0"/>
                <a:cs typeface="Arial" pitchFamily="34" charset="0"/>
              </a:rPr>
              <a:t>Bertot</a:t>
            </a:r>
            <a:r>
              <a:rPr lang="en-US" sz="1100" dirty="0" smtClean="0">
                <a:latin typeface="Arial" pitchFamily="34" charset="0"/>
                <a:cs typeface="Arial" pitchFamily="34" charset="0"/>
              </a:rPr>
              <a:t>, J. C., </a:t>
            </a:r>
            <a:r>
              <a:rPr lang="en-US" sz="1100" dirty="0" err="1" smtClean="0">
                <a:latin typeface="Arial" pitchFamily="34" charset="0"/>
                <a:cs typeface="Arial" pitchFamily="34" charset="0"/>
              </a:rPr>
              <a:t>Berube</a:t>
            </a:r>
            <a:r>
              <a:rPr lang="en-US" sz="1100" dirty="0" smtClean="0">
                <a:latin typeface="Arial" pitchFamily="34" charset="0"/>
                <a:cs typeface="Arial" pitchFamily="34" charset="0"/>
              </a:rPr>
              <a:t>, K., </a:t>
            </a:r>
            <a:r>
              <a:rPr lang="en-US" sz="1100" dirty="0" err="1" smtClean="0">
                <a:latin typeface="Arial" pitchFamily="34" charset="0"/>
                <a:cs typeface="Arial" pitchFamily="34" charset="0"/>
              </a:rPr>
              <a:t>Devereaux</a:t>
            </a:r>
            <a:r>
              <a:rPr lang="en-US" sz="1100" dirty="0" smtClean="0">
                <a:latin typeface="Arial" pitchFamily="34" charset="0"/>
                <a:cs typeface="Arial" pitchFamily="34" charset="0"/>
              </a:rPr>
              <a:t>, P., </a:t>
            </a:r>
            <a:r>
              <a:rPr lang="en-US" sz="1100" dirty="0" err="1" smtClean="0">
                <a:latin typeface="Arial" pitchFamily="34" charset="0"/>
                <a:cs typeface="Arial" pitchFamily="34" charset="0"/>
              </a:rPr>
              <a:t>Dhakal</a:t>
            </a:r>
            <a:r>
              <a:rPr lang="en-US" sz="1100" dirty="0" smtClean="0">
                <a:latin typeface="Arial" pitchFamily="34" charset="0"/>
                <a:cs typeface="Arial" pitchFamily="34" charset="0"/>
              </a:rPr>
              <a:t>, K., Powers, S., &amp; Ray, J. (2012). Assessing the usability of </a:t>
            </a:r>
            <a:r>
              <a:rPr lang="en-US" sz="1100" dirty="0" err="1" smtClean="0">
                <a:latin typeface="Arial" pitchFamily="34" charset="0"/>
                <a:cs typeface="Arial" pitchFamily="34" charset="0"/>
              </a:rPr>
              <a:t>WorldCat</a:t>
            </a:r>
            <a:r>
              <a:rPr lang="en-US" sz="1100" dirty="0" smtClean="0">
                <a:latin typeface="Arial" pitchFamily="34" charset="0"/>
                <a:cs typeface="Arial" pitchFamily="34" charset="0"/>
              </a:rPr>
              <a:t> Local: Findings and considerations. </a:t>
            </a:r>
            <a:r>
              <a:rPr lang="en-US" sz="1100" i="1" dirty="0" smtClean="0">
                <a:latin typeface="Arial" pitchFamily="34" charset="0"/>
                <a:cs typeface="Arial" pitchFamily="34" charset="0"/>
              </a:rPr>
              <a:t>The Library Quarterly</a:t>
            </a:r>
            <a:r>
              <a:rPr lang="en-US" sz="1100" dirty="0" smtClean="0">
                <a:latin typeface="Arial" pitchFamily="34" charset="0"/>
                <a:cs typeface="Arial" pitchFamily="34" charset="0"/>
              </a:rPr>
              <a:t>, </a:t>
            </a:r>
            <a:r>
              <a:rPr lang="en-US" sz="1100" i="1" dirty="0" smtClean="0">
                <a:latin typeface="Arial" pitchFamily="34" charset="0"/>
                <a:cs typeface="Arial" pitchFamily="34" charset="0"/>
              </a:rPr>
              <a:t>82</a:t>
            </a:r>
            <a:r>
              <a:rPr lang="en-US" sz="1100" dirty="0" smtClean="0">
                <a:latin typeface="Arial" pitchFamily="34" charset="0"/>
                <a:cs typeface="Arial" pitchFamily="34" charset="0"/>
              </a:rPr>
              <a:t>(2), 207-221. </a:t>
            </a:r>
          </a:p>
          <a:p>
            <a:pPr defTabSz="895928" fontAlgn="base">
              <a:spcAft>
                <a:spcPct val="0"/>
              </a:spcAft>
              <a:defRPr/>
            </a:pPr>
            <a:endParaRPr lang="en-US" sz="1100" dirty="0" smtClean="0">
              <a:latin typeface="Arial" pitchFamily="34" charset="0"/>
              <a:cs typeface="Arial" pitchFamily="34" charset="0"/>
            </a:endParaRPr>
          </a:p>
          <a:p>
            <a:pPr defTabSz="895928" fontAlgn="base">
              <a:spcAft>
                <a:spcPct val="0"/>
              </a:spcAft>
              <a:defRPr/>
            </a:pP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L.S., &amp; Dickey, T.J. (2010). </a:t>
            </a:r>
            <a:r>
              <a:rPr lang="en-US" sz="1100" i="1" dirty="0" smtClean="0">
                <a:latin typeface="Arial" pitchFamily="34" charset="0"/>
                <a:cs typeface="Arial" pitchFamily="34" charset="0"/>
              </a:rPr>
              <a:t>Digital information seekers: Report of findings from selected OCLC, RIN, and JISC user behavior projects. </a:t>
            </a:r>
            <a:r>
              <a:rPr lang="en-US" sz="1100" u="sng" dirty="0" smtClean="0">
                <a:latin typeface="Arial" pitchFamily="34" charset="0"/>
                <a:cs typeface="Arial" pitchFamily="34" charset="0"/>
                <a:hlinkClick r:id="rId3"/>
              </a:rPr>
              <a:t>http://www.jisc.ac.uk/media/documents/publications/reports/2010/digitalinformationseekerreport.pdf</a:t>
            </a:r>
            <a:r>
              <a:rPr lang="en-US" sz="1100" u="sng" dirty="0" smtClean="0">
                <a:latin typeface="Arial" pitchFamily="34" charset="0"/>
                <a:cs typeface="Arial" pitchFamily="34" charset="0"/>
              </a:rPr>
              <a:t> </a:t>
            </a:r>
            <a:r>
              <a:rPr lang="en-US" sz="1100" dirty="0" smtClean="0">
                <a:latin typeface="Arial" pitchFamily="34" charset="0"/>
                <a:cs typeface="Arial" pitchFamily="34" charset="0"/>
              </a:rPr>
              <a:t> (p. 39).</a:t>
            </a:r>
          </a:p>
          <a:p>
            <a:pPr defTabSz="895928" fontAlgn="base">
              <a:spcAft>
                <a:spcPct val="0"/>
              </a:spcAft>
              <a:defRPr/>
            </a:pPr>
            <a:endParaRPr lang="en-US" sz="1100" dirty="0" smtClean="0">
              <a:latin typeface="Arial" pitchFamily="34" charset="0"/>
              <a:cs typeface="Arial" pitchFamily="34" charset="0"/>
            </a:endParaRPr>
          </a:p>
          <a:p>
            <a:pPr defTabSz="895928" fontAlgn="base">
              <a:spcAft>
                <a:spcPct val="0"/>
              </a:spcAft>
              <a:defRPr/>
            </a:pPr>
            <a:r>
              <a:rPr lang="en-US" sz="1100" dirty="0" smtClean="0">
                <a:latin typeface="Arial" pitchFamily="34" charset="0"/>
                <a:cs typeface="Arial" pitchFamily="34" charset="0"/>
              </a:rPr>
              <a:t>De Rosa, C. (2010). </a:t>
            </a:r>
            <a:r>
              <a:rPr lang="en-US" sz="1100" i="1" dirty="0" smtClean="0">
                <a:latin typeface="Arial" pitchFamily="34" charset="0"/>
                <a:cs typeface="Arial" pitchFamily="34" charset="0"/>
              </a:rPr>
              <a:t>Perceptions of libraries: A report to the OCLC membership.</a:t>
            </a:r>
            <a:r>
              <a:rPr lang="en-US" sz="1100" dirty="0" smtClean="0">
                <a:latin typeface="Arial" pitchFamily="34" charset="0"/>
                <a:cs typeface="Arial" pitchFamily="34" charset="0"/>
              </a:rPr>
              <a:t> Dublin, OH: OCLC Online Computer Library Center. </a:t>
            </a:r>
          </a:p>
          <a:p>
            <a:pPr defTabSz="895928" fontAlgn="base">
              <a:spcAft>
                <a:spcPct val="0"/>
              </a:spcAft>
              <a:defRPr/>
            </a:pPr>
            <a:r>
              <a:rPr lang="en-US" sz="1100" dirty="0" smtClean="0">
                <a:latin typeface="Arial" pitchFamily="34" charset="0"/>
                <a:cs typeface="Arial" pitchFamily="34" charset="0"/>
              </a:rPr>
              <a:t> </a:t>
            </a:r>
          </a:p>
          <a:p>
            <a:r>
              <a:rPr lang="en-US" sz="1100" dirty="0" smtClean="0">
                <a:latin typeface="Arial" pitchFamily="34" charset="0"/>
                <a:cs typeface="Arial" pitchFamily="34" charset="0"/>
              </a:rPr>
              <a:t>White, D., &amp; </a:t>
            </a:r>
            <a:r>
              <a:rPr lang="en-US" sz="1100" dirty="0" err="1" smtClean="0">
                <a:latin typeface="Arial" pitchFamily="34" charset="0"/>
                <a:cs typeface="Arial" pitchFamily="34" charset="0"/>
              </a:rPr>
              <a:t>Connaway</a:t>
            </a:r>
            <a:r>
              <a:rPr lang="en-US" sz="1100" dirty="0" smtClean="0">
                <a:latin typeface="Arial" pitchFamily="34" charset="0"/>
                <a:cs typeface="Arial" pitchFamily="34" charset="0"/>
              </a:rPr>
              <a:t>, L. S. (2011-2014). </a:t>
            </a:r>
            <a:r>
              <a:rPr lang="en-US" sz="1100" i="1" dirty="0" smtClean="0">
                <a:latin typeface="Arial" pitchFamily="34" charset="0"/>
                <a:cs typeface="Arial" pitchFamily="34" charset="0"/>
              </a:rPr>
              <a:t>Visitors and residents: What motivates engagement with the digital information environment.</a:t>
            </a:r>
            <a:r>
              <a:rPr lang="en-US" sz="1100" dirty="0" smtClean="0">
                <a:latin typeface="Arial" pitchFamily="34" charset="0"/>
                <a:cs typeface="Arial" pitchFamily="34" charset="0"/>
              </a:rPr>
              <a:t> Funded by JISC, OCLC, and Oxford University. Retrieved from </a:t>
            </a:r>
            <a:r>
              <a:rPr lang="en-US" sz="1100" u="sng" dirty="0" smtClean="0">
                <a:latin typeface="Arial" pitchFamily="34" charset="0"/>
                <a:cs typeface="Arial" pitchFamily="34" charset="0"/>
                <a:hlinkClick r:id="rId4"/>
              </a:rPr>
              <a:t>http://www.oclc.org/research/activities/vandr/</a:t>
            </a:r>
            <a:r>
              <a:rPr lang="en-US" sz="1100" dirty="0" smtClean="0">
                <a:latin typeface="Arial" pitchFamily="34" charset="0"/>
                <a:cs typeface="Arial" pitchFamily="34" charset="0"/>
              </a:rPr>
              <a:t> </a:t>
            </a:r>
          </a:p>
          <a:p>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5790"/>
            <a:ext cx="6858000" cy="4183380"/>
          </a:xfrm>
        </p:spPr>
        <p:txBody>
          <a:bodyPr>
            <a:noAutofit/>
          </a:bodyPr>
          <a:lstStyle/>
          <a:p>
            <a:pPr>
              <a:buFont typeface="Arial" pitchFamily="34" charset="0"/>
              <a:buNone/>
            </a:pPr>
            <a:r>
              <a:rPr lang="en-US" sz="1400" i="0" dirty="0" smtClean="0">
                <a:latin typeface="Arial" pitchFamily="34" charset="0"/>
                <a:cs typeface="Arial" pitchFamily="34" charset="0"/>
              </a:rPr>
              <a:t>Image: </a:t>
            </a:r>
            <a:r>
              <a:rPr lang="en-US" sz="1400" dirty="0" smtClean="0">
                <a:latin typeface="Arial" pitchFamily="34" charset="0"/>
                <a:cs typeface="Arial" pitchFamily="34" charset="0"/>
              </a:rPr>
              <a:t>Microsoft ClipArt</a:t>
            </a:r>
          </a:p>
          <a:p>
            <a:pPr>
              <a:buFont typeface="Arial" pitchFamily="34" charset="0"/>
              <a:buNone/>
            </a:pPr>
            <a:endParaRPr lang="en-US" sz="1400" i="1" dirty="0" smtClean="0">
              <a:latin typeface="Arial" pitchFamily="34" charset="0"/>
              <a:cs typeface="Arial" pitchFamily="34" charset="0"/>
            </a:endParaRPr>
          </a:p>
          <a:p>
            <a:pPr>
              <a:buFont typeface="Arial" pitchFamily="34" charset="0"/>
              <a:buChar char="•"/>
            </a:pPr>
            <a:r>
              <a:rPr lang="en-US" sz="1400" dirty="0" smtClean="0">
                <a:latin typeface="Arial" pitchFamily="34" charset="0"/>
                <a:cs typeface="Arial" pitchFamily="34" charset="0"/>
              </a:rPr>
              <a:t>Google, Web of Science, </a:t>
            </a:r>
            <a:r>
              <a:rPr lang="en-US" sz="1400" dirty="0" err="1" smtClean="0">
                <a:latin typeface="Arial" pitchFamily="34" charset="0"/>
                <a:cs typeface="Arial" pitchFamily="34" charset="0"/>
              </a:rPr>
              <a:t>PubMed</a:t>
            </a:r>
            <a:r>
              <a:rPr lang="en-US" sz="1400" dirty="0" smtClean="0">
                <a:latin typeface="Arial" pitchFamily="34" charset="0"/>
                <a:cs typeface="Arial" pitchFamily="34" charset="0"/>
              </a:rPr>
              <a:t>, Science Direct, JSTOR (p.27)</a:t>
            </a:r>
          </a:p>
          <a:p>
            <a:pPr>
              <a:buFont typeface="Arial" pitchFamily="34" charset="0"/>
              <a:buChar char="•"/>
            </a:pPr>
            <a:r>
              <a:rPr lang="en-US" sz="1400" dirty="0" smtClean="0">
                <a:latin typeface="Arial" pitchFamily="34" charset="0"/>
                <a:cs typeface="Arial" pitchFamily="34" charset="0"/>
              </a:rPr>
              <a:t>Increasingly important to research process at all levels (p.4)</a:t>
            </a:r>
          </a:p>
          <a:p>
            <a:pPr>
              <a:buFont typeface="Arial" pitchFamily="34" charset="0"/>
              <a:buChar char="•"/>
            </a:pPr>
            <a:r>
              <a:rPr lang="en-US" sz="1400" dirty="0" smtClean="0">
                <a:latin typeface="Arial" pitchFamily="34" charset="0"/>
                <a:cs typeface="Arial" pitchFamily="34" charset="0"/>
              </a:rPr>
              <a:t>Articles are central type of resource for researchers (p.34-35)</a:t>
            </a:r>
          </a:p>
          <a:p>
            <a:pPr lvl="1">
              <a:buFont typeface="Arial" pitchFamily="34" charset="0"/>
              <a:buChar char="•"/>
            </a:pPr>
            <a:r>
              <a:rPr lang="en-US" sz="1400" dirty="0" smtClean="0">
                <a:latin typeface="Arial" pitchFamily="34" charset="0"/>
                <a:cs typeface="Arial" pitchFamily="34" charset="0"/>
              </a:rPr>
              <a:t>99.5% say journals are primary resource (p. 34-35)</a:t>
            </a:r>
          </a:p>
          <a:p>
            <a:pPr lvl="1">
              <a:buFont typeface="Arial" pitchFamily="34" charset="0"/>
              <a:buChar char="•"/>
            </a:pPr>
            <a:r>
              <a:rPr lang="en-US" sz="1400" dirty="0" smtClean="0">
                <a:latin typeface="Arial" pitchFamily="34" charset="0"/>
                <a:cs typeface="Arial" pitchFamily="34" charset="0"/>
              </a:rPr>
              <a:t>71% rank journals in their top three resources (p. 34-35)</a:t>
            </a:r>
          </a:p>
          <a:p>
            <a:pPr defTabSz="895928" fontAlgn="base">
              <a:spcBef>
                <a:spcPct val="30000"/>
              </a:spcBef>
              <a:spcAft>
                <a:spcPct val="0"/>
              </a:spcAft>
              <a:buFont typeface="Arial" pitchFamily="34" charset="0"/>
              <a:buChar char="•"/>
              <a:defRPr/>
            </a:pPr>
            <a:r>
              <a:rPr lang="en-US" sz="1400" dirty="0" smtClean="0">
                <a:latin typeface="Arial" pitchFamily="34" charset="0"/>
                <a:cs typeface="Arial" pitchFamily="34" charset="0"/>
              </a:rPr>
              <a:t>90% mention expertise of individuals as important resource (pp.7, 34-35) </a:t>
            </a:r>
          </a:p>
          <a:p>
            <a:pPr defTabSz="895928" fontAlgn="base">
              <a:spcBef>
                <a:spcPct val="30000"/>
              </a:spcBef>
              <a:spcAft>
                <a:spcPct val="0"/>
              </a:spcAft>
              <a:defRPr/>
            </a:pPr>
            <a:endParaRPr lang="en-US" sz="1400" dirty="0" smtClean="0">
              <a:latin typeface="Arial" pitchFamily="34" charset="0"/>
              <a:cs typeface="Arial" pitchFamily="34" charset="0"/>
            </a:endParaRPr>
          </a:p>
          <a:p>
            <a:pPr defTabSz="895928" fontAlgn="base">
              <a:spcBef>
                <a:spcPct val="30000"/>
              </a:spcBef>
              <a:spcAft>
                <a:spcPct val="0"/>
              </a:spcAft>
              <a:defRPr/>
            </a:pPr>
            <a:r>
              <a:rPr lang="en-US" sz="1400" dirty="0" smtClean="0">
                <a:latin typeface="Arial" pitchFamily="34" charset="0"/>
                <a:cs typeface="Arial" pitchFamily="34" charset="0"/>
              </a:rPr>
              <a:t>Connaway, L. S., &amp; Dickey, T. J. (2010). </a:t>
            </a:r>
            <a:r>
              <a:rPr lang="en-US" sz="1400" i="1" dirty="0" smtClean="0">
                <a:latin typeface="Arial" pitchFamily="34" charset="0"/>
                <a:cs typeface="Arial" pitchFamily="34" charset="0"/>
              </a:rPr>
              <a:t>Digital information seekers: Report of findings from selected OCLC, RIN, and JISC user behavior projects. </a:t>
            </a:r>
            <a:r>
              <a:rPr lang="en-US" sz="1400" u="sng" dirty="0" smtClean="0">
                <a:latin typeface="Arial" pitchFamily="34" charset="0"/>
                <a:cs typeface="Arial" pitchFamily="34" charset="0"/>
                <a:hlinkClick r:id="rId3"/>
              </a:rPr>
              <a:t>http://www.jisc.ac.uk/media/documents/publications/reports/2010/digitalinformationseekerreport.pdf</a:t>
            </a:r>
            <a:r>
              <a:rPr lang="en-US" sz="1400" u="sng" dirty="0" smtClean="0">
                <a:latin typeface="Arial" pitchFamily="34" charset="0"/>
                <a:cs typeface="Arial" pitchFamily="34" charset="0"/>
              </a:rPr>
              <a:t> </a:t>
            </a:r>
            <a:r>
              <a:rPr lang="en-US" sz="1400" dirty="0" smtClean="0">
                <a:latin typeface="Arial" pitchFamily="34" charset="0"/>
                <a:cs typeface="Arial" pitchFamily="34" charset="0"/>
              </a:rPr>
              <a:t> (p.4). </a:t>
            </a:r>
          </a:p>
          <a:p>
            <a:pPr defTabSz="895928" fontAlgn="base">
              <a:spcBef>
                <a:spcPct val="30000"/>
              </a:spcBef>
              <a:spcAft>
                <a:spcPct val="0"/>
              </a:spcAft>
              <a:defRPr/>
            </a:pPr>
            <a:endParaRPr lang="en-US" sz="1400" dirty="0" smtClean="0">
              <a:latin typeface="Arial" pitchFamily="34" charset="0"/>
              <a:cs typeface="Arial" pitchFamily="34" charset="0"/>
            </a:endParaRPr>
          </a:p>
          <a:p>
            <a:pPr defTabSz="895928" fontAlgn="base">
              <a:spcBef>
                <a:spcPct val="30000"/>
              </a:spcBef>
              <a:spcAft>
                <a:spcPct val="0"/>
              </a:spcAft>
              <a:defRPr/>
            </a:pPr>
            <a:r>
              <a:rPr lang="en-US" sz="1400" dirty="0" smtClean="0">
                <a:latin typeface="Arial" pitchFamily="34" charset="0"/>
                <a:cs typeface="Arial" pitchFamily="34" charset="0"/>
              </a:rPr>
              <a:t>Research Information Network. (2006). </a:t>
            </a:r>
            <a:r>
              <a:rPr lang="en-US" sz="1400" i="1" dirty="0" smtClean="0">
                <a:latin typeface="Arial" pitchFamily="34" charset="0"/>
                <a:cs typeface="Arial" pitchFamily="34" charset="0"/>
              </a:rPr>
              <a:t>Researchers and discovery services: </a:t>
            </a:r>
            <a:r>
              <a:rPr lang="en-US" sz="1400" i="1" dirty="0" err="1" smtClean="0">
                <a:latin typeface="Arial" pitchFamily="34" charset="0"/>
                <a:cs typeface="Arial" pitchFamily="34" charset="0"/>
              </a:rPr>
              <a:t>Behaviour</a:t>
            </a:r>
            <a:r>
              <a:rPr lang="en-US" sz="1400" i="1" dirty="0" smtClean="0">
                <a:latin typeface="Arial" pitchFamily="34" charset="0"/>
                <a:cs typeface="Arial" pitchFamily="34" charset="0"/>
              </a:rPr>
              <a:t>, perceptions and needs. </a:t>
            </a:r>
            <a:r>
              <a:rPr lang="en-US" sz="1400" dirty="0" smtClean="0">
                <a:latin typeface="Arial" pitchFamily="34" charset="0"/>
                <a:cs typeface="Arial" pitchFamily="34" charset="0"/>
              </a:rPr>
              <a:t>London: Research Information Network (p. 27, p. 34-35). </a:t>
            </a:r>
          </a:p>
          <a:p>
            <a:pPr lvl="0">
              <a:buFont typeface="Arial" pitchFamily="34" charset="0"/>
              <a:buNone/>
            </a:pPr>
            <a:endParaRPr lang="en-US" sz="1400" dirty="0" smtClean="0">
              <a:latin typeface="Arial" pitchFamily="34" charset="0"/>
              <a:cs typeface="Arial" pitchFamily="34" charset="0"/>
            </a:endParaRPr>
          </a:p>
          <a:p>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9B6AD8F-9848-4D4D-A605-CB2EDD5D8AB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400" i="1" dirty="0" smtClean="0">
                <a:latin typeface="Arial" pitchFamily="34" charset="0"/>
                <a:cs typeface="Arial" pitchFamily="34" charset="0"/>
              </a:rPr>
              <a:t>Image: </a:t>
            </a:r>
            <a:r>
              <a:rPr lang="en-US" sz="1400" i="0" dirty="0" smtClean="0">
                <a:latin typeface="Arial" pitchFamily="34" charset="0"/>
                <a:cs typeface="Arial" pitchFamily="34" charset="0"/>
              </a:rPr>
              <a:t>http://cdn.phys.org/newman/gfx/news/hires/googleappsin.jpg</a:t>
            </a:r>
          </a:p>
          <a:p>
            <a:pPr>
              <a:defRPr/>
            </a:pPr>
            <a:endParaRPr lang="en-US" sz="1400" i="0" dirty="0" smtClean="0">
              <a:latin typeface="Arial" pitchFamily="34" charset="0"/>
              <a:cs typeface="Arial" pitchFamily="34" charset="0"/>
            </a:endParaRPr>
          </a:p>
          <a:p>
            <a:pPr>
              <a:defRPr/>
            </a:pPr>
            <a:r>
              <a:rPr lang="en-US" sz="1400" dirty="0" smtClean="0">
                <a:latin typeface="Arial" pitchFamily="34" charset="0"/>
                <a:cs typeface="Arial" pitchFamily="34" charset="0"/>
              </a:rPr>
              <a:t>White, D., &amp; </a:t>
            </a:r>
            <a:r>
              <a:rPr lang="en-US" sz="1400" dirty="0" err="1" smtClean="0">
                <a:latin typeface="Arial" pitchFamily="34" charset="0"/>
                <a:cs typeface="Arial" pitchFamily="34" charset="0"/>
              </a:rPr>
              <a:t>Connaway</a:t>
            </a:r>
            <a:r>
              <a:rPr lang="en-US" sz="1400" dirty="0" smtClean="0">
                <a:latin typeface="Arial" pitchFamily="34" charset="0"/>
                <a:cs typeface="Arial" pitchFamily="34" charset="0"/>
              </a:rPr>
              <a:t>, L. S. (2011). </a:t>
            </a:r>
            <a:r>
              <a:rPr lang="en-US" sz="1400" i="1" dirty="0" smtClean="0">
                <a:latin typeface="Arial" pitchFamily="34" charset="0"/>
                <a:cs typeface="Arial" pitchFamily="34" charset="0"/>
              </a:rPr>
              <a:t>Visitors and residents: What motivates engagement with the digital information environment.</a:t>
            </a:r>
            <a:r>
              <a:rPr lang="en-US" sz="1400" dirty="0" smtClean="0">
                <a:latin typeface="Arial" pitchFamily="34" charset="0"/>
                <a:cs typeface="Arial" pitchFamily="34" charset="0"/>
              </a:rPr>
              <a:t> Funded by JISC, OCLC, and Oxford University. Retrieved from </a:t>
            </a:r>
            <a:r>
              <a:rPr lang="en-US" sz="1400" u="sng" dirty="0" smtClean="0">
                <a:latin typeface="Arial" pitchFamily="34" charset="0"/>
                <a:cs typeface="Arial" pitchFamily="34" charset="0"/>
                <a:hlinkClick r:id="rId3"/>
              </a:rPr>
              <a:t>http://www.oclc.org/research/activities/vandr/</a:t>
            </a:r>
            <a:r>
              <a:rPr lang="en-US" sz="1400" dirty="0" smtClean="0">
                <a:latin typeface="Arial" pitchFamily="34" charset="0"/>
                <a:cs typeface="Arial" pitchFamily="34" charset="0"/>
              </a:rPr>
              <a:t> </a:t>
            </a:r>
          </a:p>
          <a:p>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 This work is licensed under a Creative Commons Attribution 3.0 </a:t>
            </a:r>
            <a:r>
              <a:rPr lang="en-US" sz="800" kern="1200" dirty="0" err="1" smtClean="0">
                <a:solidFill>
                  <a:schemeClr val="tx1"/>
                </a:solidFill>
                <a:latin typeface="Open Sans" pitchFamily="34" charset="0"/>
                <a:ea typeface="Open Sans" pitchFamily="34" charset="0"/>
                <a:cs typeface="Open Sans" pitchFamily="34" charset="0"/>
              </a:rPr>
              <a:t>Unported</a:t>
            </a:r>
            <a:r>
              <a:rPr lang="en-US" sz="800" kern="1200" dirty="0" smtClean="0">
                <a:solidFill>
                  <a:schemeClr val="tx1"/>
                </a:solidFill>
                <a:latin typeface="Open Sans" pitchFamily="34" charset="0"/>
                <a:ea typeface="Open Sans" pitchFamily="34" charset="0"/>
                <a:cs typeface="Open Sans" pitchFamily="34" charset="0"/>
              </a:rPr>
              <a:t> License. Suggested attribution: “This work uses content from "The Importance of an Engagement-Centered Approach to Library Services" © OCLC, used under a Creative Commons Attribution license:  http://creativecommons.org/licenses/by/3.0/”</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6/27/2014</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www.oclc.org/research/activities/synergy.html"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www.oclc.org/research/activities/imls.html" TargetMode="External"/><Relationship Id="rId5" Type="http://schemas.openxmlformats.org/officeDocument/2006/relationships/hyperlink" Target="http://oclc.org/research/activities/synchronicity.html" TargetMode="External"/><Relationship Id="rId4" Type="http://schemas.openxmlformats.org/officeDocument/2006/relationships/hyperlink" Target="http://www.oclc.org/research/activities/vandr.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firstmonday.org/htbin/cgiwrap/bin/ojs/index.php/fm/article/view/2291/207" TargetMode="External"/><Relationship Id="rId3" Type="http://schemas.openxmlformats.org/officeDocument/2006/relationships/hyperlink" Target="http://www.jisc.ac.uk/media/documents/publications/reports/2010/digitalinformationseekerreport.pdf" TargetMode="External"/><Relationship Id="rId7" Type="http://schemas.openxmlformats.org/officeDocument/2006/relationships/hyperlink" Target="http://informationr.net/ir/18-1/infres181.html"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www.oclc.org/reports/synchronicity/full.pdf" TargetMode="External"/><Relationship Id="rId5" Type="http://schemas.openxmlformats.org/officeDocument/2006/relationships/hyperlink" Target="http://www.ala.org/acrl/sites/ala.org.acrl/files/content/conferences/confsandpreconfs/2013/papers/Connaway_Google.pdf" TargetMode="External"/><Relationship Id="rId4" Type="http://schemas.openxmlformats.org/officeDocument/2006/relationships/hyperlink" Target="http://www.educause.edu/ero/article/i-always-stick-first-thing-comes-google-where-people-go-information-what-they-use-and-why" TargetMode="External"/><Relationship Id="rId9" Type="http://schemas.openxmlformats.org/officeDocument/2006/relationships/hyperlink" Target="http://www.educause.edu/ero/article/thirteen-ways-looking-libraries-discovery-and-catalog-scale-workflow-atten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imlsosuoclcproject.jcomm.ohio-state.edu/"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hyperlink" Target="http://chronicle.com/blognetwork/theubiquitouslibrarian/2012/04/04/think-like-a-startup-a-white-paper/" TargetMode="External"/><Relationship Id="rId4" Type="http://schemas.openxmlformats.org/officeDocument/2006/relationships/hyperlink" Target="http://www.usatoday.com/news/education/story/2011-08-22/Study-College-students-rarely-use-librarians-expertise/50094086/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thenation.com/article/168125/amazon-effect" TargetMode="External"/><Relationship Id="rId2" Type="http://schemas.openxmlformats.org/officeDocument/2006/relationships/notesSlide" Target="../notesSlides/notesSlide39.xml"/><Relationship Id="rId1" Type="http://schemas.openxmlformats.org/officeDocument/2006/relationships/slideLayout" Target="../slideLayouts/slideLayout10.xml"/><Relationship Id="rId5" Type="http://schemas.openxmlformats.org/officeDocument/2006/relationships/hyperlink" Target="http://www.jiscinfonet.ac.uk/infokits/evaluating-services/" TargetMode="External"/><Relationship Id="rId4" Type="http://schemas.openxmlformats.org/officeDocument/2006/relationships/hyperlink" Target="http://www.oclc.org/research/activities/vand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mailto:connawal@oclc.org"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dirty="0" smtClean="0"/>
              <a:t>	</a:t>
            </a:r>
            <a:endParaRPr lang="en-US" dirty="0"/>
          </a:p>
        </p:txBody>
      </p:sp>
      <p:sp>
        <p:nvSpPr>
          <p:cNvPr id="12" name="Text Placeholder 11"/>
          <p:cNvSpPr>
            <a:spLocks noGrp="1"/>
          </p:cNvSpPr>
          <p:nvPr>
            <p:ph type="body" sz="quarter" idx="15"/>
          </p:nvPr>
        </p:nvSpPr>
        <p:spPr>
          <a:xfrm>
            <a:off x="914400" y="3657600"/>
            <a:ext cx="7696200" cy="1828800"/>
          </a:xfrm>
        </p:spPr>
        <p:txBody>
          <a:bodyPr>
            <a:normAutofit/>
          </a:bodyPr>
          <a:lstStyle/>
          <a:p>
            <a:pPr>
              <a:lnSpc>
                <a:spcPct val="100000"/>
              </a:lnSpc>
              <a:spcBef>
                <a:spcPts val="0"/>
              </a:spcBef>
            </a:pPr>
            <a:r>
              <a:rPr lang="en-US" sz="1500" b="1" dirty="0">
                <a:solidFill>
                  <a:schemeClr val="tx1">
                    <a:lumMod val="85000"/>
                    <a:lumOff val="15000"/>
                  </a:schemeClr>
                </a:solidFill>
              </a:rPr>
              <a:t>Lynn </a:t>
            </a:r>
            <a:r>
              <a:rPr lang="en-US" sz="1500" b="1" dirty="0" err="1">
                <a:solidFill>
                  <a:schemeClr val="tx1">
                    <a:lumMod val="85000"/>
                    <a:lumOff val="15000"/>
                  </a:schemeClr>
                </a:solidFill>
              </a:rPr>
              <a:t>Silipigni</a:t>
            </a:r>
            <a:r>
              <a:rPr lang="en-US" sz="1500" b="1" dirty="0">
                <a:solidFill>
                  <a:schemeClr val="tx1">
                    <a:lumMod val="85000"/>
                    <a:lumOff val="15000"/>
                  </a:schemeClr>
                </a:solidFill>
              </a:rPr>
              <a:t> </a:t>
            </a:r>
            <a:r>
              <a:rPr lang="en-US" sz="1500" b="1" dirty="0" err="1">
                <a:solidFill>
                  <a:schemeClr val="tx1">
                    <a:lumMod val="85000"/>
                    <a:lumOff val="15000"/>
                  </a:schemeClr>
                </a:solidFill>
              </a:rPr>
              <a:t>Connaway</a:t>
            </a:r>
            <a:r>
              <a:rPr lang="en-US" sz="1500" b="1" dirty="0">
                <a:solidFill>
                  <a:schemeClr val="tx1">
                    <a:lumMod val="85000"/>
                    <a:lumOff val="15000"/>
                  </a:schemeClr>
                </a:solidFill>
              </a:rPr>
              <a:t>, Ph.D.</a:t>
            </a:r>
          </a:p>
          <a:p>
            <a:pPr>
              <a:lnSpc>
                <a:spcPct val="100000"/>
              </a:lnSpc>
              <a:spcBef>
                <a:spcPts val="0"/>
              </a:spcBef>
            </a:pPr>
            <a:r>
              <a:rPr lang="en-US" sz="1500" dirty="0">
                <a:solidFill>
                  <a:schemeClr val="tx1">
                    <a:lumMod val="85000"/>
                    <a:lumOff val="15000"/>
                  </a:schemeClr>
                </a:solidFill>
              </a:rPr>
              <a:t>Senior Research </a:t>
            </a:r>
            <a:r>
              <a:rPr lang="en-US" sz="1500" dirty="0" smtClean="0">
                <a:solidFill>
                  <a:schemeClr val="tx1">
                    <a:lumMod val="85000"/>
                    <a:lumOff val="15000"/>
                  </a:schemeClr>
                </a:solidFill>
              </a:rPr>
              <a:t>Scientist</a:t>
            </a:r>
          </a:p>
          <a:p>
            <a:pPr>
              <a:lnSpc>
                <a:spcPct val="100000"/>
              </a:lnSpc>
              <a:spcBef>
                <a:spcPts val="0"/>
              </a:spcBef>
            </a:pPr>
            <a:r>
              <a:rPr lang="en-US" sz="1500" dirty="0" smtClean="0">
                <a:solidFill>
                  <a:schemeClr val="tx1">
                    <a:lumMod val="85000"/>
                    <a:lumOff val="15000"/>
                  </a:schemeClr>
                </a:solidFill>
              </a:rPr>
              <a:t>OCLC</a:t>
            </a:r>
            <a:endParaRPr lang="en-US" sz="1500" dirty="0">
              <a:solidFill>
                <a:schemeClr val="tx1">
                  <a:lumMod val="85000"/>
                  <a:lumOff val="15000"/>
                </a:schemeClr>
              </a:solidFill>
            </a:endParaRPr>
          </a:p>
          <a:p>
            <a:pPr>
              <a:lnSpc>
                <a:spcPct val="100000"/>
              </a:lnSpc>
              <a:spcBef>
                <a:spcPts val="0"/>
              </a:spcBef>
            </a:pPr>
            <a:r>
              <a:rPr lang="en-US" sz="1500" dirty="0">
                <a:solidFill>
                  <a:schemeClr val="tx1">
                    <a:lumMod val="85000"/>
                    <a:lumOff val="15000"/>
                  </a:schemeClr>
                </a:solidFill>
                <a:latin typeface="Arial" pitchFamily="34" charset="0"/>
                <a:cs typeface="Arial" pitchFamily="34" charset="0"/>
              </a:rPr>
              <a:t>Chair of Excellence</a:t>
            </a:r>
          </a:p>
          <a:p>
            <a:pPr>
              <a:lnSpc>
                <a:spcPct val="100000"/>
              </a:lnSpc>
              <a:spcBef>
                <a:spcPts val="0"/>
              </a:spcBef>
            </a:pPr>
            <a:r>
              <a:rPr lang="en-US" sz="1500" dirty="0" err="1">
                <a:solidFill>
                  <a:schemeClr val="tx1">
                    <a:lumMod val="85000"/>
                    <a:lumOff val="15000"/>
                  </a:schemeClr>
                </a:solidFill>
                <a:latin typeface="Arial" pitchFamily="34" charset="0"/>
                <a:cs typeface="Arial" pitchFamily="34" charset="0"/>
              </a:rPr>
              <a:t>Departmento</a:t>
            </a:r>
            <a:r>
              <a:rPr lang="en-US" sz="1500" dirty="0">
                <a:solidFill>
                  <a:schemeClr val="tx1">
                    <a:lumMod val="85000"/>
                    <a:lumOff val="15000"/>
                  </a:schemeClr>
                </a:solidFill>
                <a:latin typeface="Arial" pitchFamily="34" charset="0"/>
                <a:cs typeface="Arial" pitchFamily="34" charset="0"/>
              </a:rPr>
              <a:t> de </a:t>
            </a:r>
            <a:r>
              <a:rPr lang="en-US" sz="1500" dirty="0" err="1">
                <a:solidFill>
                  <a:schemeClr val="tx1">
                    <a:lumMod val="85000"/>
                    <a:lumOff val="15000"/>
                  </a:schemeClr>
                </a:solidFill>
                <a:latin typeface="Arial" pitchFamily="34" charset="0"/>
                <a:cs typeface="Arial" pitchFamily="34" charset="0"/>
              </a:rPr>
              <a:t>Biblioteconomía</a:t>
            </a:r>
            <a:r>
              <a:rPr lang="en-US" sz="1500" dirty="0">
                <a:solidFill>
                  <a:schemeClr val="tx1">
                    <a:lumMod val="85000"/>
                    <a:lumOff val="15000"/>
                  </a:schemeClr>
                </a:solidFill>
                <a:latin typeface="Arial" pitchFamily="34" charset="0"/>
                <a:cs typeface="Arial" pitchFamily="34" charset="0"/>
              </a:rPr>
              <a:t> y </a:t>
            </a:r>
            <a:r>
              <a:rPr lang="en-US" sz="1500" dirty="0" err="1">
                <a:solidFill>
                  <a:schemeClr val="tx1">
                    <a:lumMod val="85000"/>
                    <a:lumOff val="15000"/>
                  </a:schemeClr>
                </a:solidFill>
                <a:latin typeface="Arial" pitchFamily="34" charset="0"/>
                <a:cs typeface="Arial" pitchFamily="34" charset="0"/>
              </a:rPr>
              <a:t>Documentación</a:t>
            </a:r>
            <a:r>
              <a:rPr lang="en-US" sz="1500" dirty="0">
                <a:solidFill>
                  <a:schemeClr val="tx1">
                    <a:lumMod val="85000"/>
                    <a:lumOff val="15000"/>
                  </a:schemeClr>
                </a:solidFill>
                <a:latin typeface="Arial" pitchFamily="34" charset="0"/>
                <a:cs typeface="Arial" pitchFamily="34" charset="0"/>
              </a:rPr>
              <a:t> </a:t>
            </a:r>
            <a:r>
              <a:rPr lang="en-US" sz="1500" dirty="0" err="1" smtClean="0">
                <a:solidFill>
                  <a:schemeClr val="tx1">
                    <a:lumMod val="85000"/>
                    <a:lumOff val="15000"/>
                  </a:schemeClr>
                </a:solidFill>
                <a:latin typeface="Arial" pitchFamily="34" charset="0"/>
                <a:cs typeface="Arial" pitchFamily="34" charset="0"/>
              </a:rPr>
              <a:t>UniversidadCarlos</a:t>
            </a:r>
            <a:r>
              <a:rPr lang="en-US" sz="1500" dirty="0" smtClean="0">
                <a:solidFill>
                  <a:schemeClr val="tx1">
                    <a:lumMod val="85000"/>
                    <a:lumOff val="15000"/>
                  </a:schemeClr>
                </a:solidFill>
                <a:latin typeface="Arial" pitchFamily="34" charset="0"/>
                <a:cs typeface="Arial" pitchFamily="34" charset="0"/>
              </a:rPr>
              <a:t> </a:t>
            </a:r>
            <a:r>
              <a:rPr lang="en-US" sz="1500" dirty="0">
                <a:solidFill>
                  <a:schemeClr val="tx1">
                    <a:lumMod val="85000"/>
                    <a:lumOff val="15000"/>
                  </a:schemeClr>
                </a:solidFill>
                <a:latin typeface="Arial" pitchFamily="34" charset="0"/>
                <a:cs typeface="Arial" pitchFamily="34" charset="0"/>
              </a:rPr>
              <a:t>III </a:t>
            </a:r>
            <a:r>
              <a:rPr lang="en-US" sz="1500" dirty="0" smtClean="0">
                <a:solidFill>
                  <a:schemeClr val="tx1">
                    <a:lumMod val="85000"/>
                    <a:lumOff val="15000"/>
                  </a:schemeClr>
                </a:solidFill>
                <a:latin typeface="Arial" pitchFamily="34" charset="0"/>
                <a:cs typeface="Arial" pitchFamily="34" charset="0"/>
              </a:rPr>
              <a:t>de Madrid</a:t>
            </a:r>
            <a:endParaRPr lang="en-US" sz="1500" dirty="0">
              <a:solidFill>
                <a:schemeClr val="tx1">
                  <a:lumMod val="85000"/>
                  <a:lumOff val="15000"/>
                </a:schemeClr>
              </a:solidFill>
              <a:latin typeface="Arial" pitchFamily="34" charset="0"/>
              <a:cs typeface="Arial" pitchFamily="34" charset="0"/>
            </a:endParaRPr>
          </a:p>
          <a:p>
            <a:pPr>
              <a:lnSpc>
                <a:spcPct val="100000"/>
              </a:lnSpc>
              <a:spcBef>
                <a:spcPts val="0"/>
              </a:spcBef>
            </a:pPr>
            <a:r>
              <a:rPr lang="en-US" sz="1500" dirty="0">
                <a:solidFill>
                  <a:schemeClr val="tx1">
                    <a:lumMod val="85000"/>
                    <a:lumOff val="15000"/>
                  </a:schemeClr>
                </a:solidFill>
              </a:rPr>
              <a:t>@</a:t>
            </a:r>
            <a:r>
              <a:rPr lang="en-US" sz="1500" dirty="0" err="1">
                <a:solidFill>
                  <a:schemeClr val="tx1">
                    <a:lumMod val="85000"/>
                    <a:lumOff val="15000"/>
                  </a:schemeClr>
                </a:solidFill>
              </a:rPr>
              <a:t>LynnConnaway</a:t>
            </a:r>
            <a:endParaRPr lang="en-US" sz="1500" dirty="0">
              <a:solidFill>
                <a:schemeClr val="tx1">
                  <a:lumMod val="85000"/>
                  <a:lumOff val="15000"/>
                </a:schemeClr>
              </a:solidFill>
            </a:endParaRPr>
          </a:p>
          <a:p>
            <a:pPr>
              <a:lnSpc>
                <a:spcPct val="100000"/>
              </a:lnSpc>
              <a:spcBef>
                <a:spcPts val="0"/>
              </a:spcBef>
            </a:pPr>
            <a:r>
              <a:rPr lang="en-US" sz="1500" dirty="0">
                <a:solidFill>
                  <a:schemeClr val="tx1">
                    <a:lumMod val="85000"/>
                    <a:lumOff val="15000"/>
                  </a:schemeClr>
                </a:solidFill>
              </a:rPr>
              <a:t>connawal@oclc.org</a:t>
            </a:r>
          </a:p>
          <a:p>
            <a:endParaRPr lang="en-US" dirty="0"/>
          </a:p>
        </p:txBody>
      </p:sp>
      <p:sp>
        <p:nvSpPr>
          <p:cNvPr id="13" name="Text Placeholder 12"/>
          <p:cNvSpPr>
            <a:spLocks noGrp="1"/>
          </p:cNvSpPr>
          <p:nvPr>
            <p:ph type="body" sz="quarter" idx="17"/>
          </p:nvPr>
        </p:nvSpPr>
        <p:spPr/>
        <p:txBody>
          <a:bodyPr/>
          <a:lstStyle/>
          <a:p>
            <a:r>
              <a:rPr lang="en-US" dirty="0" smtClean="0">
                <a:solidFill>
                  <a:schemeClr val="tx1">
                    <a:lumMod val="85000"/>
                    <a:lumOff val="15000"/>
                  </a:schemeClr>
                </a:solidFill>
              </a:rPr>
              <a:t>12 June 2014</a:t>
            </a:r>
            <a:endParaRPr lang="en-US" dirty="0">
              <a:solidFill>
                <a:schemeClr val="tx1">
                  <a:lumMod val="85000"/>
                  <a:lumOff val="15000"/>
                </a:schemeClr>
              </a:solidFill>
            </a:endParaRPr>
          </a:p>
        </p:txBody>
      </p:sp>
      <p:sp>
        <p:nvSpPr>
          <p:cNvPr id="14" name="Text Placeholder 13"/>
          <p:cNvSpPr>
            <a:spLocks noGrp="1"/>
          </p:cNvSpPr>
          <p:nvPr>
            <p:ph type="body" sz="quarter" idx="18"/>
          </p:nvPr>
        </p:nvSpPr>
        <p:spPr/>
        <p:txBody>
          <a:bodyPr>
            <a:normAutofit fontScale="85000" lnSpcReduction="10000"/>
          </a:bodyPr>
          <a:lstStyle/>
          <a:p>
            <a:r>
              <a:rPr lang="en-US" sz="1300" dirty="0" smtClean="0">
                <a:solidFill>
                  <a:schemeClr val="tx1">
                    <a:lumMod val="85000"/>
                    <a:lumOff val="15000"/>
                  </a:schemeClr>
                </a:solidFill>
              </a:rPr>
              <a:t>Libraries and Research: Supporting Change/Changing Support</a:t>
            </a:r>
          </a:p>
          <a:p>
            <a:endParaRPr lang="en-US" dirty="0"/>
          </a:p>
        </p:txBody>
      </p:sp>
      <p:sp>
        <p:nvSpPr>
          <p:cNvPr id="15" name="Text Placeholder 14"/>
          <p:cNvSpPr>
            <a:spLocks noGrp="1"/>
          </p:cNvSpPr>
          <p:nvPr>
            <p:ph type="body" sz="quarter" idx="19"/>
          </p:nvPr>
        </p:nvSpPr>
        <p:spPr>
          <a:xfrm>
            <a:off x="990600" y="6019800"/>
            <a:ext cx="4343400" cy="304800"/>
          </a:xfrm>
        </p:spPr>
        <p:txBody>
          <a:bodyPr>
            <a:normAutofit/>
          </a:bodyPr>
          <a:lstStyle/>
          <a:p>
            <a:r>
              <a:rPr lang="en-US" dirty="0" smtClean="0">
                <a:solidFill>
                  <a:schemeClr val="tx1">
                    <a:lumMod val="85000"/>
                    <a:lumOff val="15000"/>
                  </a:schemeClr>
                </a:solidFill>
              </a:rPr>
              <a:t>#</a:t>
            </a:r>
            <a:r>
              <a:rPr lang="en-US" dirty="0" err="1" smtClean="0">
                <a:solidFill>
                  <a:schemeClr val="tx1">
                    <a:lumMod val="85000"/>
                    <a:lumOff val="15000"/>
                  </a:schemeClr>
                </a:solidFill>
              </a:rPr>
              <a:t>orlp</a:t>
            </a:r>
            <a:endParaRPr lang="en-US" dirty="0">
              <a:solidFill>
                <a:schemeClr val="tx1">
                  <a:lumMod val="85000"/>
                  <a:lumOff val="15000"/>
                </a:schemeClr>
              </a:solidFill>
            </a:endParaRPr>
          </a:p>
        </p:txBody>
      </p:sp>
      <p:sp>
        <p:nvSpPr>
          <p:cNvPr id="9" name="Title 8"/>
          <p:cNvSpPr>
            <a:spLocks noGrp="1"/>
          </p:cNvSpPr>
          <p:nvPr>
            <p:ph type="title"/>
          </p:nvPr>
        </p:nvSpPr>
        <p:spPr>
          <a:xfrm>
            <a:off x="2133600" y="685800"/>
            <a:ext cx="6629400" cy="2971800"/>
          </a:xfrm>
        </p:spPr>
        <p:txBody>
          <a:bodyPr>
            <a:normAutofit/>
          </a:bodyPr>
          <a:lstStyle/>
          <a:p>
            <a:pPr algn="ctr"/>
            <a:r>
              <a:rPr lang="en-US" dirty="0" smtClean="0"/>
              <a:t>The Importance of an Engagement-Centered Approach to Library Services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chor="t">
            <a:normAutofit/>
          </a:bodyPr>
          <a:lstStyle/>
          <a:p>
            <a:r>
              <a:rPr lang="en-US" sz="3600" b="1" dirty="0" smtClean="0"/>
              <a:t>Journals &amp; Databases</a:t>
            </a:r>
            <a:endParaRPr lang="en-US" sz="3600" b="1" dirty="0"/>
          </a:p>
        </p:txBody>
      </p:sp>
      <p:sp>
        <p:nvSpPr>
          <p:cNvPr id="3" name="Content Placeholder 2"/>
          <p:cNvSpPr>
            <a:spLocks noGrp="1"/>
          </p:cNvSpPr>
          <p:nvPr>
            <p:ph idx="1"/>
          </p:nvPr>
        </p:nvSpPr>
        <p:spPr/>
        <p:txBody>
          <a:bodyPr anchor="ctr"/>
          <a:lstStyle/>
          <a:p>
            <a:pPr>
              <a:buFont typeface="Arial" pitchFamily="34" charset="0"/>
              <a:buChar char="•"/>
            </a:pPr>
            <a:endParaRPr lang="en-US" sz="1800" dirty="0" smtClean="0"/>
          </a:p>
          <a:p>
            <a:endParaRPr lang="en-US" dirty="0"/>
          </a:p>
        </p:txBody>
      </p:sp>
      <p:sp>
        <p:nvSpPr>
          <p:cNvPr id="12" name="Text Placeholder 11"/>
          <p:cNvSpPr>
            <a:spLocks noGrp="1"/>
          </p:cNvSpPr>
          <p:nvPr>
            <p:ph type="body" sz="half" idx="4294967295"/>
          </p:nvPr>
        </p:nvSpPr>
        <p:spPr>
          <a:xfrm>
            <a:off x="381000" y="1143000"/>
            <a:ext cx="5867400" cy="4800600"/>
          </a:xfrm>
        </p:spPr>
        <p:txBody>
          <a:bodyPr>
            <a:noAutofit/>
          </a:bodyPr>
          <a:lstStyle/>
          <a:p>
            <a:pPr marL="233363" lvl="1" indent="-233363">
              <a:buFont typeface="Arial"/>
              <a:buChar char="•"/>
            </a:pPr>
            <a:r>
              <a:rPr lang="en-US" sz="2000" b="1" dirty="0" smtClean="0">
                <a:solidFill>
                  <a:schemeClr val="tx1"/>
                </a:solidFill>
                <a:latin typeface="Arial" pitchFamily="34" charset="0"/>
                <a:cs typeface="Arial" pitchFamily="34" charset="0"/>
              </a:rPr>
              <a:t>Journals</a:t>
            </a:r>
          </a:p>
          <a:p>
            <a:pPr marL="465138" lvl="2" indent="-233363">
              <a:buFont typeface="Arial"/>
              <a:buChar char="•"/>
            </a:pPr>
            <a:r>
              <a:rPr lang="en-US" b="1" dirty="0" smtClean="0">
                <a:solidFill>
                  <a:schemeClr val="tx1"/>
                </a:solidFill>
                <a:latin typeface="Arial" pitchFamily="34" charset="0"/>
                <a:cs typeface="Arial" pitchFamily="34" charset="0"/>
              </a:rPr>
              <a:t>Access more important than discovery</a:t>
            </a:r>
          </a:p>
          <a:p>
            <a:pPr marL="465138" lvl="2" indent="-233363">
              <a:buFont typeface="Arial"/>
              <a:buChar char="•"/>
            </a:pPr>
            <a:r>
              <a:rPr lang="en-US" b="1" dirty="0" smtClean="0">
                <a:solidFill>
                  <a:schemeClr val="tx1"/>
                </a:solidFill>
                <a:latin typeface="Arial" pitchFamily="34" charset="0"/>
                <a:cs typeface="Arial" pitchFamily="34" charset="0"/>
              </a:rPr>
              <a:t>Want full text, online versions</a:t>
            </a:r>
          </a:p>
          <a:p>
            <a:pPr marL="465138" lvl="2" indent="-233363">
              <a:buFont typeface="Arial"/>
              <a:buChar char="•"/>
            </a:pPr>
            <a:r>
              <a:rPr lang="en-US" b="1" dirty="0" smtClean="0">
                <a:solidFill>
                  <a:schemeClr val="tx1"/>
                </a:solidFill>
                <a:latin typeface="Arial" pitchFamily="34" charset="0"/>
                <a:cs typeface="Arial" pitchFamily="34" charset="0"/>
              </a:rPr>
              <a:t>Expect seamless Discovery-to-Delivery</a:t>
            </a:r>
          </a:p>
          <a:p>
            <a:pPr marL="465138" lvl="2" indent="-233363">
              <a:buFont typeface="Arial"/>
              <a:buChar char="•"/>
            </a:pPr>
            <a:r>
              <a:rPr lang="en-US" b="1" dirty="0" smtClean="0">
                <a:solidFill>
                  <a:schemeClr val="tx1"/>
                </a:solidFill>
                <a:latin typeface="Arial" pitchFamily="34" charset="0"/>
                <a:cs typeface="Arial" pitchFamily="34" charset="0"/>
              </a:rPr>
              <a:t>Back files difficult to access</a:t>
            </a:r>
          </a:p>
          <a:p>
            <a:pPr marL="465138" lvl="2" indent="-233363">
              <a:buFont typeface="Arial"/>
              <a:buChar char="•"/>
            </a:pPr>
            <a:r>
              <a:rPr lang="en-US" b="1" dirty="0" smtClean="0">
                <a:solidFill>
                  <a:schemeClr val="tx1"/>
                </a:solidFill>
                <a:latin typeface="Arial" pitchFamily="34" charset="0"/>
                <a:cs typeface="Arial" pitchFamily="34" charset="0"/>
              </a:rPr>
              <a:t>Content often discovered through Google</a:t>
            </a:r>
          </a:p>
          <a:p>
            <a:pPr marL="465138" lvl="2" indent="-233363">
              <a:buFont typeface="Arial"/>
              <a:buChar char="•"/>
            </a:pPr>
            <a:r>
              <a:rPr lang="en-US" b="1" dirty="0" smtClean="0">
                <a:solidFill>
                  <a:schemeClr val="tx1"/>
                </a:solidFill>
                <a:latin typeface="Arial" pitchFamily="34" charset="0"/>
                <a:cs typeface="Arial" pitchFamily="34" charset="0"/>
              </a:rPr>
              <a:t>Visit only a few minutes</a:t>
            </a:r>
          </a:p>
          <a:p>
            <a:pPr marL="233363" lvl="1" indent="-233363">
              <a:buFont typeface="Arial"/>
              <a:buChar char="•"/>
            </a:pPr>
            <a:r>
              <a:rPr lang="en-US" sz="2000" b="1" dirty="0" smtClean="0">
                <a:solidFill>
                  <a:schemeClr val="tx1"/>
                </a:solidFill>
                <a:latin typeface="Arial" pitchFamily="34" charset="0"/>
                <a:cs typeface="Arial" pitchFamily="34" charset="0"/>
              </a:rPr>
              <a:t>Databases</a:t>
            </a:r>
          </a:p>
          <a:p>
            <a:pPr marL="465138" lvl="2" indent="-233363">
              <a:buFont typeface="Arial"/>
              <a:buChar char="•"/>
            </a:pPr>
            <a:r>
              <a:rPr lang="en-US" b="1" dirty="0" smtClean="0">
                <a:solidFill>
                  <a:schemeClr val="tx1"/>
                </a:solidFill>
                <a:latin typeface="Arial" pitchFamily="34" charset="0"/>
                <a:cs typeface="Arial" pitchFamily="34" charset="0"/>
              </a:rPr>
              <a:t>Electronic databases not perceived as library sources</a:t>
            </a:r>
          </a:p>
          <a:p>
            <a:pPr marL="465138" lvl="2" indent="-233363">
              <a:buFont typeface="Arial"/>
              <a:buChar char="•"/>
            </a:pPr>
            <a:r>
              <a:rPr lang="en-US" b="1" dirty="0" smtClean="0">
                <a:solidFill>
                  <a:schemeClr val="tx1"/>
                </a:solidFill>
                <a:latin typeface="Arial" pitchFamily="34" charset="0"/>
                <a:cs typeface="Arial" pitchFamily="34" charset="0"/>
              </a:rPr>
              <a:t>Frustration locating &amp; accessing full-text copies</a:t>
            </a:r>
            <a:endParaRPr lang="en-US" dirty="0">
              <a:solidFill>
                <a:schemeClr val="tx1"/>
              </a:solidFill>
              <a:latin typeface="Arial" pitchFamily="34" charset="0"/>
              <a:cs typeface="Arial" pitchFamily="34" charset="0"/>
            </a:endParaRPr>
          </a:p>
        </p:txBody>
      </p:sp>
      <p:sp>
        <p:nvSpPr>
          <p:cNvPr id="9" name="TextBox 8"/>
          <p:cNvSpPr txBox="1"/>
          <p:nvPr/>
        </p:nvSpPr>
        <p:spPr>
          <a:xfrm>
            <a:off x="5638800" y="5943600"/>
            <a:ext cx="3505200" cy="246221"/>
          </a:xfrm>
          <a:prstGeom prst="rect">
            <a:avLst/>
          </a:prstGeom>
          <a:noFill/>
        </p:spPr>
        <p:txBody>
          <a:bodyPr wrap="square" rtlCol="0">
            <a:spAutoFit/>
          </a:bodyPr>
          <a:lstStyle/>
          <a:p>
            <a:pPr algn="r"/>
            <a:r>
              <a:rPr lang="en-US" sz="1000" b="1" dirty="0" smtClean="0">
                <a:latin typeface="Arial" pitchFamily="34" charset="0"/>
                <a:cs typeface="Arial" pitchFamily="34" charset="0"/>
              </a:rPr>
              <a:t>(Research Information Network, 2006)</a:t>
            </a:r>
            <a:endParaRPr lang="en-US" sz="1000" b="1" dirty="0">
              <a:latin typeface="Arial" pitchFamily="34" charset="0"/>
              <a:cs typeface="Arial" pitchFamily="34" charset="0"/>
            </a:endParaRPr>
          </a:p>
        </p:txBody>
      </p:sp>
      <p:pic>
        <p:nvPicPr>
          <p:cNvPr id="49154" name="Picture 2" descr="C:\Users\vassc\AppData\Local\Microsoft\Windows\Temporary Internet Files\Content.IE5\ZZQ3D8RZ\MP900422390[1].jpg"/>
          <p:cNvPicPr>
            <a:picLocks noChangeAspect="1" noChangeArrowheads="1"/>
          </p:cNvPicPr>
          <p:nvPr/>
        </p:nvPicPr>
        <p:blipFill>
          <a:blip r:embed="rId3" cstate="print"/>
          <a:srcRect/>
          <a:stretch>
            <a:fillRect/>
          </a:stretch>
        </p:blipFill>
        <p:spPr bwMode="auto">
          <a:xfrm>
            <a:off x="6094512" y="685800"/>
            <a:ext cx="3049488" cy="4572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600" dirty="0" smtClean="0"/>
              <a:t>Digital Visitors &amp; Residents:</a:t>
            </a:r>
            <a:br>
              <a:rPr lang="en-US" sz="3600" dirty="0" smtClean="0"/>
            </a:br>
            <a:r>
              <a:rPr lang="en-US" sz="3600" dirty="0" smtClean="0"/>
              <a:t>Digital Sources</a:t>
            </a:r>
            <a:endParaRPr lang="en-US" sz="3600" dirty="0"/>
          </a:p>
        </p:txBody>
      </p:sp>
      <p:graphicFrame>
        <p:nvGraphicFramePr>
          <p:cNvPr id="6" name="Chart 5"/>
          <p:cNvGraphicFramePr/>
          <p:nvPr/>
        </p:nvGraphicFramePr>
        <p:xfrm>
          <a:off x="381000" y="1447800"/>
          <a:ext cx="8458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490" y="2"/>
            <a:ext cx="8229600" cy="558155"/>
          </a:xfrm>
          <a:prstGeom prst="rect">
            <a:avLst/>
          </a:prstGeom>
          <a:noFill/>
        </p:spPr>
        <p:txBody>
          <a:bodyPr wrap="square" lIns="89381" tIns="44691" rIns="89381" bIns="44691" rtlCol="0">
            <a:spAutoFit/>
          </a:bodyPr>
          <a:lstStyle/>
          <a:p>
            <a:r>
              <a:rPr lang="en-US" sz="2400" b="1" dirty="0">
                <a:solidFill>
                  <a:schemeClr val="bg1"/>
                </a:solidFill>
                <a:latin typeface="+mj-lt"/>
              </a:rPr>
              <a:t>Convenience</a:t>
            </a:r>
            <a:r>
              <a:rPr lang="en-US" sz="3000" b="1" dirty="0">
                <a:solidFill>
                  <a:schemeClr val="bg1"/>
                </a:solidFill>
              </a:rPr>
              <a:t> </a:t>
            </a:r>
            <a:r>
              <a:rPr lang="en-US" sz="2400" b="1" dirty="0">
                <a:solidFill>
                  <a:schemeClr val="bg1"/>
                </a:solidFill>
              </a:rPr>
              <a:t> </a:t>
            </a:r>
          </a:p>
        </p:txBody>
      </p:sp>
      <p:sp>
        <p:nvSpPr>
          <p:cNvPr id="6" name="TextBox 5"/>
          <p:cNvSpPr txBox="1"/>
          <p:nvPr/>
        </p:nvSpPr>
        <p:spPr>
          <a:xfrm>
            <a:off x="5867400" y="6400800"/>
            <a:ext cx="3048001" cy="244143"/>
          </a:xfrm>
          <a:prstGeom prst="rect">
            <a:avLst/>
          </a:prstGeom>
          <a:noFill/>
        </p:spPr>
        <p:txBody>
          <a:bodyPr wrap="square" lIns="89381" tIns="44691" rIns="89381" bIns="44691" rtlCol="0">
            <a:spAutoFit/>
          </a:bodyPr>
          <a:lstStyle/>
          <a:p>
            <a:pPr algn="r"/>
            <a:r>
              <a:rPr lang="en-US" sz="1000" b="1" dirty="0">
                <a:latin typeface="Arial" pitchFamily="34" charset="0"/>
                <a:cs typeface="Arial" pitchFamily="34" charset="0"/>
              </a:rPr>
              <a:t>(Connaway, </a:t>
            </a:r>
            <a:r>
              <a:rPr lang="en-US" sz="1000" b="1" dirty="0" smtClean="0">
                <a:latin typeface="Arial" pitchFamily="34" charset="0"/>
                <a:cs typeface="Arial" pitchFamily="34" charset="0"/>
              </a:rPr>
              <a:t>Lanclos, &amp; Hood, </a:t>
            </a:r>
            <a:r>
              <a:rPr lang="en-US" sz="1000" b="1" dirty="0">
                <a:latin typeface="Arial" pitchFamily="34" charset="0"/>
                <a:cs typeface="Arial" pitchFamily="34" charset="0"/>
              </a:rPr>
              <a:t>2013)</a:t>
            </a:r>
          </a:p>
        </p:txBody>
      </p:sp>
      <p:sp>
        <p:nvSpPr>
          <p:cNvPr id="8" name="TextBox 7"/>
          <p:cNvSpPr txBox="1"/>
          <p:nvPr/>
        </p:nvSpPr>
        <p:spPr>
          <a:xfrm>
            <a:off x="171490" y="5366445"/>
            <a:ext cx="8667709" cy="382643"/>
          </a:xfrm>
          <a:prstGeom prst="rect">
            <a:avLst/>
          </a:prstGeom>
          <a:noFill/>
        </p:spPr>
        <p:txBody>
          <a:bodyPr wrap="square" lIns="89381" tIns="44691" rIns="89381" bIns="44691" rtlCol="0">
            <a:spAutoFit/>
          </a:bodyPr>
          <a:lstStyle/>
          <a:p>
            <a:pPr algn="ctr"/>
            <a:r>
              <a:rPr lang="en-US" sz="1900" b="1" dirty="0">
                <a:latin typeface="Arial" pitchFamily="34" charset="0"/>
                <a:cs typeface="Arial" pitchFamily="34" charset="0"/>
              </a:rPr>
              <a:t>Convenience trumps all other reasons for selecting and using a </a:t>
            </a:r>
            <a:r>
              <a:rPr lang="en-US" sz="1900" b="1" dirty="0" smtClean="0">
                <a:latin typeface="Arial" pitchFamily="34" charset="0"/>
                <a:cs typeface="Arial" pitchFamily="34" charset="0"/>
              </a:rPr>
              <a:t>source</a:t>
            </a:r>
            <a:endParaRPr lang="en-US" sz="1900" b="1" dirty="0">
              <a:latin typeface="Arial" pitchFamily="34" charset="0"/>
              <a:cs typeface="Arial" pitchFamily="34" charset="0"/>
            </a:endParaRPr>
          </a:p>
        </p:txBody>
      </p:sp>
      <p:pic>
        <p:nvPicPr>
          <p:cNvPr id="45058" name="Picture 2" descr="http://www.eqmoorepark.com.au/uploadedImages/EntertainmentQuarter/Content/Stores/CityConvenienceStoreinsideshot.jpg"/>
          <p:cNvPicPr>
            <a:picLocks noChangeAspect="1" noChangeArrowheads="1"/>
          </p:cNvPicPr>
          <p:nvPr/>
        </p:nvPicPr>
        <p:blipFill>
          <a:blip r:embed="rId3" cstate="print"/>
          <a:srcRect/>
          <a:stretch>
            <a:fillRect/>
          </a:stretch>
        </p:blipFill>
        <p:spPr bwMode="auto">
          <a:xfrm>
            <a:off x="1143000" y="533400"/>
            <a:ext cx="6781800" cy="4480347"/>
          </a:xfrm>
          <a:prstGeom prst="rect">
            <a:avLst/>
          </a:prstGeom>
          <a:noFill/>
        </p:spPr>
      </p:pic>
    </p:spTree>
    <p:extLst>
      <p:ext uri="{BB962C8B-B14F-4D97-AF65-F5344CB8AC3E}">
        <p14:creationId xmlns="" xmlns:p14="http://schemas.microsoft.com/office/powerpoint/2010/main" val="34596146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Downloads\large_2315233844.jpg"/>
          <p:cNvPicPr>
            <a:picLocks noChangeAspect="1" noChangeArrowheads="1"/>
          </p:cNvPicPr>
          <p:nvPr/>
        </p:nvPicPr>
        <p:blipFill>
          <a:blip r:embed="rId3" cstate="print">
            <a:duotone>
              <a:prstClr val="black"/>
              <a:schemeClr val="tx2">
                <a:tint val="45000"/>
                <a:satMod val="400000"/>
              </a:schemeClr>
            </a:duotone>
            <a:lum contrast="-10000"/>
          </a:blip>
          <a:srcRect r="17241"/>
          <a:stretch>
            <a:fillRect/>
          </a:stretch>
        </p:blipFill>
        <p:spPr bwMode="auto">
          <a:xfrm>
            <a:off x="0" y="-1"/>
            <a:ext cx="9144000" cy="6862465"/>
          </a:xfrm>
          <a:prstGeom prst="rect">
            <a:avLst/>
          </a:prstGeom>
          <a:noFill/>
        </p:spPr>
      </p:pic>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a:p>
        </p:txBody>
      </p:sp>
      <p:sp>
        <p:nvSpPr>
          <p:cNvPr id="5" name="Content Placeholder 2"/>
          <p:cNvSpPr txBox="1">
            <a:spLocks/>
          </p:cNvSpPr>
          <p:nvPr/>
        </p:nvSpPr>
        <p:spPr>
          <a:xfrm>
            <a:off x="381000" y="762000"/>
            <a:ext cx="8229600" cy="5334000"/>
          </a:xfrm>
          <a:prstGeom prst="rect">
            <a:avLst/>
          </a:prstGeom>
          <a:ln>
            <a:noFill/>
          </a:ln>
        </p:spPr>
        <p:txBody>
          <a:bodyPr vert="horz" lIns="91440" tIns="45720" rIns="91440" bIns="45720" rtlCol="0">
            <a:noAutofit/>
          </a:bodyPr>
          <a:lstStyle/>
          <a:p>
            <a:pPr marR="0" lvl="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“Last semester I was writing a paper on Brazil and there was a book in the library that I just did not want to leave my house to go to. It is a 50 minute drive, I didn’t want to do that, but I was writing my paper and so I used Google books instead and really they only had a section of the book available but that was the section I used. So, you know, doing that instead of coming here physically and going to get the whole book. And it saved time, it saved gas, I got what I needed and it wasn’t a big deal.”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solidFill>
                <a:schemeClr val="bg1"/>
              </a:solidFill>
              <a:latin typeface="Arial" pitchFamily="34" charset="0"/>
              <a:ea typeface="Open Sans" pitchFamily="34" charset="0"/>
              <a:cs typeface="Arial" pitchFamily="34" charset="0"/>
            </a:endParaRP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a:t>
            </a:r>
            <a:r>
              <a:rPr kumimoji="0" lang="en-US" sz="1600" b="1" i="1"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Digital Visitors and Residents</a:t>
            </a:r>
            <a:r>
              <a:rPr kumimoji="0" lang="en-US" sz="1600" b="1"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 USG4, Female, Age 23, Latin/American Studies)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a:ln>
                <a:noFill/>
              </a:ln>
              <a:solidFill>
                <a:schemeClr val="bg1"/>
              </a:solidFill>
              <a:effectLst/>
              <a:uLnTx/>
              <a:uFillTx/>
              <a:latin typeface="Arial" pitchFamily="34" charset="0"/>
              <a:ea typeface="Open Sans"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oode\Downloads\large_6732616879.jpg"/>
          <p:cNvPicPr>
            <a:picLocks noChangeAspect="1" noChangeArrowheads="1"/>
          </p:cNvPicPr>
          <p:nvPr/>
        </p:nvPicPr>
        <p:blipFill>
          <a:blip r:embed="rId3" cstate="print">
            <a:lum contrast="-20000"/>
          </a:blip>
          <a:srcRect l="19766" r="27523" b="10041"/>
          <a:stretch>
            <a:fillRect/>
          </a:stretch>
        </p:blipFill>
        <p:spPr bwMode="auto">
          <a:xfrm>
            <a:off x="0" y="0"/>
            <a:ext cx="9144000" cy="6858000"/>
          </a:xfrm>
          <a:prstGeom prst="rect">
            <a:avLst/>
          </a:prstGeom>
          <a:noFill/>
        </p:spPr>
      </p:pic>
      <p:sp>
        <p:nvSpPr>
          <p:cNvPr id="4" name="TextBox 3"/>
          <p:cNvSpPr txBox="1"/>
          <p:nvPr/>
        </p:nvSpPr>
        <p:spPr>
          <a:xfrm>
            <a:off x="533400" y="3886200"/>
            <a:ext cx="8077200" cy="1815882"/>
          </a:xfrm>
          <a:prstGeom prst="rect">
            <a:avLst/>
          </a:prstGeom>
          <a:noFill/>
        </p:spPr>
        <p:txBody>
          <a:bodyPr wrap="square" rtlCol="0">
            <a:spAutoFit/>
          </a:bodyPr>
          <a:lstStyle/>
          <a:p>
            <a:pPr algn="ctr"/>
            <a:r>
              <a:rPr lang="en-GB" sz="2800" b="1" dirty="0" smtClean="0">
                <a:solidFill>
                  <a:schemeClr val="bg1"/>
                </a:solidFill>
                <a:latin typeface="Arial" pitchFamily="34" charset="0"/>
                <a:cs typeface="Arial" pitchFamily="34" charset="0"/>
              </a:rPr>
              <a:t>“And so like my parents will always go, ‘Well look it up in a book, go to the library.’ And I’ll go, ‘Well there’s the internet just there.’” </a:t>
            </a:r>
          </a:p>
          <a:p>
            <a:endParaRPr lang="en-GB" sz="2800" b="1" dirty="0" smtClean="0">
              <a:solidFill>
                <a:schemeClr val="bg1"/>
              </a:solidFill>
              <a:latin typeface="Arial" pitchFamily="34" charset="0"/>
              <a:cs typeface="Arial" pitchFamily="34" charset="0"/>
            </a:endParaRPr>
          </a:p>
        </p:txBody>
      </p:sp>
      <p:sp>
        <p:nvSpPr>
          <p:cNvPr id="2" name="Rectangle 1"/>
          <p:cNvSpPr/>
          <p:nvPr/>
        </p:nvSpPr>
        <p:spPr>
          <a:xfrm>
            <a:off x="454378" y="5562600"/>
            <a:ext cx="8534400" cy="369332"/>
          </a:xfrm>
          <a:prstGeom prst="rect">
            <a:avLst/>
          </a:prstGeom>
        </p:spPr>
        <p:txBody>
          <a:bodyPr wrap="square">
            <a:spAutoFit/>
          </a:bodyPr>
          <a:lstStyle/>
          <a:p>
            <a:pPr algn="r"/>
            <a:r>
              <a:rPr lang="en-GB" b="1" dirty="0">
                <a:solidFill>
                  <a:schemeClr val="bg1"/>
                </a:solidFill>
                <a:latin typeface="Arial" pitchFamily="34" charset="0"/>
                <a:cs typeface="Arial" pitchFamily="34" charset="0"/>
              </a:rPr>
              <a:t>(</a:t>
            </a:r>
            <a:r>
              <a:rPr lang="en-GB" b="1" i="1" dirty="0">
                <a:solidFill>
                  <a:schemeClr val="bg1"/>
                </a:solidFill>
                <a:latin typeface="Arial" pitchFamily="34" charset="0"/>
                <a:cs typeface="Arial" pitchFamily="34" charset="0"/>
              </a:rPr>
              <a:t>Digital Visitors and Residents, </a:t>
            </a:r>
            <a:r>
              <a:rPr lang="en-GB" b="1" dirty="0" smtClean="0">
                <a:solidFill>
                  <a:schemeClr val="bg1"/>
                </a:solidFill>
                <a:latin typeface="Arial" pitchFamily="34" charset="0"/>
                <a:cs typeface="Arial" pitchFamily="34" charset="0"/>
              </a:rPr>
              <a:t>UKU5, Female</a:t>
            </a:r>
            <a:r>
              <a:rPr lang="en-GB" b="1" dirty="0">
                <a:solidFill>
                  <a:schemeClr val="bg1"/>
                </a:solidFill>
                <a:latin typeface="Arial" pitchFamily="34" charset="0"/>
                <a:cs typeface="Arial" pitchFamily="34" charset="0"/>
              </a:rPr>
              <a:t>, Age 19, Chemistry)</a:t>
            </a:r>
            <a:endParaRPr lang="en-US" b="1" dirty="0">
              <a:solidFill>
                <a:schemeClr val="bg1"/>
              </a:solidFill>
              <a:latin typeface="Arial" pitchFamily="34"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oode\Downloads\large_297307637.jpg"/>
          <p:cNvPicPr>
            <a:picLocks noChangeAspect="1" noChangeArrowheads="1"/>
          </p:cNvPicPr>
          <p:nvPr/>
        </p:nvPicPr>
        <p:blipFill>
          <a:blip r:embed="rId3" cstate="print">
            <a:duotone>
              <a:prstClr val="black"/>
              <a:schemeClr val="tx2">
                <a:tint val="45000"/>
                <a:satMod val="400000"/>
              </a:schemeClr>
            </a:duotone>
            <a:lum bright="-20000" contrast="-40000"/>
          </a:blip>
          <a:srcRect b="34375"/>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609600" y="1676400"/>
            <a:ext cx="8229600" cy="3048000"/>
          </a:xfrm>
        </p:spPr>
        <p:txBody>
          <a:bodyPr>
            <a:noAutofit/>
          </a:bodyPr>
          <a:lstStyle/>
          <a:p>
            <a:pPr marL="225425" indent="-225425" algn="ctr">
              <a:buNone/>
            </a:pPr>
            <a:r>
              <a:rPr lang="en-US" b="1" dirty="0" smtClean="0">
                <a:solidFill>
                  <a:schemeClr val="bg1"/>
                </a:solidFill>
              </a:rPr>
              <a:t>“This year I don’t think I have ever picked up a book out of the library to do any research, all I have used is my computer.” </a:t>
            </a:r>
          </a:p>
          <a:p>
            <a:pPr marL="225425" indent="-225425">
              <a:buNone/>
            </a:pPr>
            <a:endParaRPr lang="en-US" b="1" i="1" dirty="0" smtClean="0">
              <a:solidFill>
                <a:schemeClr val="bg1"/>
              </a:solidFill>
            </a:endParaRPr>
          </a:p>
          <a:p>
            <a:pPr marL="225425" indent="-225425">
              <a:buNone/>
            </a:pPr>
            <a:endParaRPr lang="en-US" b="1" i="1" dirty="0" smtClean="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a:p>
        </p:txBody>
      </p:sp>
      <p:sp>
        <p:nvSpPr>
          <p:cNvPr id="5" name="Rectangle 4"/>
          <p:cNvSpPr/>
          <p:nvPr/>
        </p:nvSpPr>
        <p:spPr>
          <a:xfrm>
            <a:off x="0" y="3733800"/>
            <a:ext cx="8610600" cy="369332"/>
          </a:xfrm>
          <a:prstGeom prst="rect">
            <a:avLst/>
          </a:prstGeom>
        </p:spPr>
        <p:txBody>
          <a:bodyPr wrap="square">
            <a:spAutoFit/>
          </a:bodyPr>
          <a:lstStyle/>
          <a:p>
            <a:pPr marL="225425" indent="-225425" algn="r">
              <a:buNone/>
            </a:pPr>
            <a:r>
              <a:rPr lang="en-US" b="1" dirty="0" smtClean="0">
                <a:solidFill>
                  <a:schemeClr val="bg1"/>
                </a:solidFill>
                <a:latin typeface="+mj-lt"/>
              </a:rPr>
              <a:t>(</a:t>
            </a:r>
            <a:r>
              <a:rPr lang="en-US" b="1" i="1" dirty="0" smtClean="0">
                <a:solidFill>
                  <a:schemeClr val="bg1"/>
                </a:solidFill>
                <a:latin typeface="+mj-lt"/>
                <a:cs typeface="Arial" pitchFamily="34" charset="0"/>
              </a:rPr>
              <a:t>Digital Visitors and Residents</a:t>
            </a:r>
            <a:r>
              <a:rPr lang="en-US" b="1" dirty="0" smtClean="0">
                <a:solidFill>
                  <a:schemeClr val="bg1"/>
                </a:solidFill>
                <a:latin typeface="+mj-lt"/>
                <a:cs typeface="Arial" pitchFamily="34" charset="0"/>
              </a:rPr>
              <a:t>, USU1, Female, Age 19, Undeclared</a:t>
            </a:r>
            <a:r>
              <a:rPr lang="en-US" b="1" dirty="0" smtClean="0">
                <a:solidFill>
                  <a:schemeClr val="bg1"/>
                </a:solidFill>
                <a:latin typeface="+mj-lt"/>
              </a:rPr>
              <a:t>)</a:t>
            </a:r>
            <a:endParaRPr lang="en-US" b="1" dirty="0">
              <a:solidFill>
                <a:schemeClr val="bg1"/>
              </a:solidFill>
              <a:latin typeface="+mj-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 and Educational Stages</a:t>
            </a:r>
            <a:endParaRPr lang="en-US" dirty="0"/>
          </a:p>
        </p:txBody>
      </p:sp>
      <p:graphicFrame>
        <p:nvGraphicFramePr>
          <p:cNvPr id="7" name="Content Placeholder 6"/>
          <p:cNvGraphicFramePr>
            <a:graphicFrameLocks noGrp="1"/>
          </p:cNvGraphicFramePr>
          <p:nvPr>
            <p:ph idx="1"/>
          </p:nvPr>
        </p:nvGraphicFramePr>
        <p:xfrm>
          <a:off x="304800" y="1371600"/>
          <a:ext cx="8382000" cy="47545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oode\Downloads\large_8239607846.jpg"/>
          <p:cNvPicPr>
            <a:picLocks noChangeAspect="1" noChangeArrowheads="1"/>
          </p:cNvPicPr>
          <p:nvPr/>
        </p:nvPicPr>
        <p:blipFill>
          <a:blip r:embed="rId3" cstate="print"/>
          <a:srcRect/>
          <a:stretch>
            <a:fillRect/>
          </a:stretch>
        </p:blipFill>
        <p:spPr bwMode="auto">
          <a:xfrm>
            <a:off x="1" y="0"/>
            <a:ext cx="9144000" cy="6226629"/>
          </a:xfrm>
          <a:prstGeom prst="rect">
            <a:avLst/>
          </a:prstGeom>
          <a:noFill/>
        </p:spPr>
      </p:pic>
      <p:pic>
        <p:nvPicPr>
          <p:cNvPr id="1026" name="Picture 2" descr="http://th02.deviantart.net/fs70/200H/f/2011/183/2/f/underground_market_by_dariocoelho-d3ksatl.jpg"/>
          <p:cNvPicPr>
            <a:picLocks noChangeAspect="1" noChangeArrowheads="1"/>
          </p:cNvPicPr>
          <p:nvPr/>
        </p:nvPicPr>
        <p:blipFill>
          <a:blip r:embed="rId4" cstate="print">
            <a:duotone>
              <a:prstClr val="black"/>
              <a:schemeClr val="tx2">
                <a:tint val="45000"/>
                <a:satMod val="400000"/>
              </a:schemeClr>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2"/>
          <p:cNvSpPr txBox="1">
            <a:spLocks/>
          </p:cNvSpPr>
          <p:nvPr/>
        </p:nvSpPr>
        <p:spPr>
          <a:xfrm>
            <a:off x="228600" y="3886200"/>
            <a:ext cx="8534400" cy="2166249"/>
          </a:xfrm>
          <a:prstGeom prst="rect">
            <a:avLst/>
          </a:prstGeom>
        </p:spPr>
        <p:txBody>
          <a:bodyPr vert="horz" lIns="89381" tIns="44691" rIns="89381" bIns="44691" rtlCol="0">
            <a:noAutofit/>
          </a:bodyPr>
          <a:lstStyle/>
          <a:p>
            <a:pPr algn="ctr"/>
            <a:r>
              <a:rPr lang="en-US" sz="2400" b="1" dirty="0">
                <a:solidFill>
                  <a:schemeClr val="bg1"/>
                </a:solidFill>
                <a:effectLst>
                  <a:outerShdw blurRad="38100" dist="38100" dir="2700000" algn="tl">
                    <a:srgbClr val="000000">
                      <a:alpha val="43137"/>
                    </a:srgbClr>
                  </a:outerShdw>
                </a:effectLst>
                <a:latin typeface="Open Sans"/>
                <a:cs typeface="Arial"/>
              </a:rPr>
              <a:t>“It’s like a taboo I guess with all teachers, they just all say – you know, when they explain the paper they always say, </a:t>
            </a:r>
            <a:r>
              <a:rPr lang="en-US" sz="2400" b="1" dirty="0" smtClean="0">
                <a:solidFill>
                  <a:schemeClr val="bg1"/>
                </a:solidFill>
                <a:effectLst>
                  <a:outerShdw blurRad="38100" dist="38100" dir="2700000" algn="tl">
                    <a:srgbClr val="000000">
                      <a:alpha val="43137"/>
                    </a:srgbClr>
                  </a:outerShdw>
                </a:effectLst>
                <a:latin typeface="Open Sans"/>
                <a:cs typeface="Arial"/>
              </a:rPr>
              <a:t>‘Don’t </a:t>
            </a:r>
            <a:r>
              <a:rPr lang="en-US" sz="2400" b="1" dirty="0">
                <a:solidFill>
                  <a:schemeClr val="bg1"/>
                </a:solidFill>
                <a:effectLst>
                  <a:outerShdw blurRad="38100" dist="38100" dir="2700000" algn="tl">
                    <a:srgbClr val="000000">
                      <a:alpha val="43137"/>
                    </a:srgbClr>
                  </a:outerShdw>
                </a:effectLst>
                <a:latin typeface="Open Sans"/>
                <a:cs typeface="Arial"/>
              </a:rPr>
              <a:t>use </a:t>
            </a:r>
            <a:r>
              <a:rPr lang="en-US" sz="2400" b="1" dirty="0" smtClean="0">
                <a:solidFill>
                  <a:schemeClr val="bg1"/>
                </a:solidFill>
                <a:effectLst>
                  <a:outerShdw blurRad="38100" dist="38100" dir="2700000" algn="tl">
                    <a:srgbClr val="000000">
                      <a:alpha val="43137"/>
                    </a:srgbClr>
                  </a:outerShdw>
                </a:effectLst>
                <a:latin typeface="Open Sans"/>
                <a:cs typeface="Arial"/>
              </a:rPr>
              <a:t>Wikipedia.’”</a:t>
            </a:r>
            <a:endParaRPr lang="en-US" sz="2400" b="1" dirty="0">
              <a:solidFill>
                <a:schemeClr val="bg1"/>
              </a:solidFill>
              <a:effectLst>
                <a:outerShdw blurRad="38100" dist="38100" dir="2700000" algn="tl">
                  <a:srgbClr val="000000">
                    <a:alpha val="43137"/>
                  </a:srgbClr>
                </a:outerShdw>
              </a:effectLst>
              <a:latin typeface="Open Sans"/>
              <a:cs typeface="Arial"/>
            </a:endParaRPr>
          </a:p>
          <a:p>
            <a:pPr algn="ctr"/>
            <a:endParaRPr lang="en-US" b="1" i="1" dirty="0">
              <a:solidFill>
                <a:schemeClr val="bg1"/>
              </a:solidFill>
              <a:effectLst>
                <a:outerShdw blurRad="38100" dist="38100" dir="2700000" algn="tl">
                  <a:srgbClr val="000000">
                    <a:alpha val="43137"/>
                  </a:srgbClr>
                </a:outerShdw>
              </a:effectLst>
              <a:latin typeface="+mj-lt"/>
              <a:cs typeface="Arial"/>
            </a:endParaRPr>
          </a:p>
          <a:p>
            <a:pPr algn="ctr"/>
            <a:r>
              <a:rPr lang="en-US" b="1" dirty="0" smtClean="0">
                <a:solidFill>
                  <a:schemeClr val="bg1"/>
                </a:solidFill>
                <a:latin typeface="+mj-lt"/>
                <a:cs typeface="Arial" pitchFamily="34" charset="0"/>
              </a:rPr>
              <a:t>(</a:t>
            </a:r>
            <a:r>
              <a:rPr lang="en-US" b="1" i="1" dirty="0" smtClean="0">
                <a:solidFill>
                  <a:schemeClr val="bg1"/>
                </a:solidFill>
                <a:latin typeface="+mj-lt"/>
                <a:cs typeface="Arial" pitchFamily="34" charset="0"/>
              </a:rPr>
              <a:t>Digital Visitors and Residents, </a:t>
            </a:r>
            <a:r>
              <a:rPr lang="en-US" b="1" dirty="0" smtClean="0">
                <a:solidFill>
                  <a:schemeClr val="bg1"/>
                </a:solidFill>
                <a:latin typeface="+mj-lt"/>
                <a:cs typeface="Arial" pitchFamily="34" charset="0"/>
              </a:rPr>
              <a:t>USU7</a:t>
            </a:r>
            <a:r>
              <a:rPr lang="en-US" b="1" dirty="0">
                <a:solidFill>
                  <a:schemeClr val="bg1"/>
                </a:solidFill>
                <a:latin typeface="+mj-lt"/>
                <a:cs typeface="Arial" pitchFamily="34" charset="0"/>
              </a:rPr>
              <a:t>, Female, Age </a:t>
            </a:r>
            <a:r>
              <a:rPr lang="en-US" b="1" dirty="0" smtClean="0">
                <a:solidFill>
                  <a:schemeClr val="bg1"/>
                </a:solidFill>
                <a:latin typeface="+mj-lt"/>
                <a:cs typeface="Arial" pitchFamily="34" charset="0"/>
              </a:rPr>
              <a:t>19, Political Science)</a:t>
            </a:r>
            <a:endParaRPr lang="en-US" b="1" dirty="0">
              <a:solidFill>
                <a:schemeClr val="bg1"/>
              </a:solidFill>
              <a:latin typeface="+mj-lt"/>
              <a:cs typeface="Arial" pitchFamily="34" charset="0"/>
            </a:endParaRPr>
          </a:p>
        </p:txBody>
      </p:sp>
      <p:sp>
        <p:nvSpPr>
          <p:cNvPr id="8" name="Content Placeholder 2"/>
          <p:cNvSpPr txBox="1">
            <a:spLocks/>
          </p:cNvSpPr>
          <p:nvPr/>
        </p:nvSpPr>
        <p:spPr>
          <a:xfrm>
            <a:off x="797170" y="286808"/>
            <a:ext cx="7549662" cy="1136153"/>
          </a:xfrm>
          <a:prstGeom prst="rect">
            <a:avLst/>
          </a:prstGeom>
        </p:spPr>
        <p:txBody>
          <a:bodyPr vert="horz" lIns="89381" tIns="44691" rIns="89381" bIns="44691" rtlCol="0">
            <a:noAutofit/>
          </a:bodyPr>
          <a:lstStyle/>
          <a:p>
            <a:endParaRPr lang="en-US"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itle 6"/>
          <p:cNvSpPr>
            <a:spLocks noGrp="1"/>
          </p:cNvSpPr>
          <p:nvPr>
            <p:ph type="title"/>
          </p:nvPr>
        </p:nvSpPr>
        <p:spPr/>
        <p:txBody>
          <a:bodyPr>
            <a:normAutofit fontScale="90000"/>
          </a:bodyPr>
          <a:lstStyle/>
          <a:p>
            <a: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Learning Black Market</a:t>
            </a:r>
            <a:br>
              <a:rPr lang="en-US"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endParaRPr lang="en-US" dirty="0"/>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ode\Downloads\large_6799330916.jpg"/>
          <p:cNvPicPr>
            <a:picLocks noChangeAspect="1" noChangeArrowheads="1"/>
          </p:cNvPicPr>
          <p:nvPr/>
        </p:nvPicPr>
        <p:blipFill>
          <a:blip r:embed="rId3" cstate="print">
            <a:lum contrast="-30000"/>
          </a:blip>
          <a:srcRect l="8889" b="14562"/>
          <a:stretch>
            <a:fillRect/>
          </a:stretch>
        </p:blipFill>
        <p:spPr bwMode="auto">
          <a:xfrm>
            <a:off x="0" y="0"/>
            <a:ext cx="9144000" cy="6858000"/>
          </a:xfrm>
          <a:prstGeom prst="rect">
            <a:avLst/>
          </a:prstGeom>
          <a:noFill/>
        </p:spPr>
      </p:pic>
      <p:sp>
        <p:nvSpPr>
          <p:cNvPr id="4" name="TextBox 3"/>
          <p:cNvSpPr txBox="1"/>
          <p:nvPr/>
        </p:nvSpPr>
        <p:spPr>
          <a:xfrm>
            <a:off x="304800" y="4191000"/>
            <a:ext cx="8534400" cy="1569660"/>
          </a:xfrm>
          <a:prstGeom prst="rect">
            <a:avLst/>
          </a:prstGeom>
          <a:noFill/>
        </p:spPr>
        <p:txBody>
          <a:bodyPr wrap="square" rtlCol="0">
            <a:spAutoFit/>
          </a:bodyPr>
          <a:lstStyle/>
          <a:p>
            <a:pPr algn="ctr"/>
            <a:r>
              <a:rPr lang="en-GB"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use </a:t>
            </a:r>
            <a:r>
              <a:rPr lang="en-GB"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Facebook</a:t>
            </a:r>
            <a:r>
              <a:rPr lang="en-GB"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for organizing my life basically, with friends and stuff. ...I also use that in education to talk to my friends about an equation, the things I don't understand and it works quite well.”</a:t>
            </a:r>
          </a:p>
        </p:txBody>
      </p:sp>
      <p:sp>
        <p:nvSpPr>
          <p:cNvPr id="5" name="Rectangle 4"/>
          <p:cNvSpPr/>
          <p:nvPr/>
        </p:nvSpPr>
        <p:spPr>
          <a:xfrm>
            <a:off x="0" y="6172200"/>
            <a:ext cx="9296400" cy="369332"/>
          </a:xfrm>
          <a:prstGeom prst="rect">
            <a:avLst/>
          </a:prstGeom>
        </p:spPr>
        <p:txBody>
          <a:bodyPr wrap="square">
            <a:spAutoFit/>
          </a:bodyPr>
          <a:lstStyle/>
          <a:p>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GB"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Digital Visitors and Residents, </a:t>
            </a:r>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2UKS2, Male, Age 18, Computing/ Biology/ History)</a:t>
            </a: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hoode\Downloads\origin_230377281.jpg"/>
          <p:cNvPicPr>
            <a:picLocks noChangeAspect="1" noChangeArrowheads="1"/>
          </p:cNvPicPr>
          <p:nvPr/>
        </p:nvPicPr>
        <p:blipFill>
          <a:blip r:embed="rId3" cstate="print">
            <a:lum bright="-10000"/>
          </a:blip>
          <a:srcRect l="8889" t="46563"/>
          <a:stretch>
            <a:fillRect/>
          </a:stretch>
        </p:blipFill>
        <p:spPr bwMode="auto">
          <a:xfrm>
            <a:off x="0" y="0"/>
            <a:ext cx="9144000" cy="6858000"/>
          </a:xfrm>
          <a:prstGeom prst="rect">
            <a:avLst/>
          </a:prstGeom>
          <a:noFill/>
        </p:spPr>
      </p:pic>
      <p:sp>
        <p:nvSpPr>
          <p:cNvPr id="4" name="TextBox 3"/>
          <p:cNvSpPr txBox="1"/>
          <p:nvPr/>
        </p:nvSpPr>
        <p:spPr>
          <a:xfrm>
            <a:off x="0" y="4202430"/>
            <a:ext cx="9144000" cy="2062103"/>
          </a:xfrm>
          <a:prstGeom prst="rect">
            <a:avLst/>
          </a:prstGeom>
          <a:noFill/>
        </p:spPr>
        <p:txBody>
          <a:bodyPr wrap="square" rtlCol="0">
            <a:noAutofit/>
          </a:bodyPr>
          <a:lstStyle/>
          <a:p>
            <a:pPr algn="ctr"/>
            <a:r>
              <a:rPr lang="en-GB"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get on Twitter a whole bunch. It’s Twitter or </a:t>
            </a:r>
            <a:r>
              <a:rPr lang="en-GB" sz="28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Facebook</a:t>
            </a:r>
            <a:r>
              <a:rPr lang="en-GB"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are what I usually use the most to talk to my friends.” </a:t>
            </a:r>
          </a:p>
          <a:p>
            <a:pPr algn="ctr"/>
            <a:endParaRPr lang="en-GB" sz="2800" b="1" dirty="0" smtClean="0">
              <a:solidFill>
                <a:schemeClr val="bg1"/>
              </a:solidFill>
              <a:latin typeface="Arial" pitchFamily="34" charset="0"/>
              <a:cs typeface="Arial" pitchFamily="34" charset="0"/>
            </a:endParaRPr>
          </a:p>
          <a:p>
            <a:pPr algn="r"/>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n-GB"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Digital Visitors and Residents, </a:t>
            </a:r>
            <a:r>
              <a:rPr lang="en-GB"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USS1, Female, Age 17, High School Student)</a:t>
            </a:r>
            <a:endParaRPr lang="en-US"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hokilledjamesnorris.com/blog/wp-content/uploads/2012/01/puzzle.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sharpenSoften amount="11000"/>
                    </a14:imgEffect>
                    <a14:imgEffect>
                      <a14:colorTemperature colorTemp="4750"/>
                    </a14:imgEffect>
                    <a14:imgEffect>
                      <a14:saturation sat="190000"/>
                    </a14:imgEffect>
                    <a14:imgEffect>
                      <a14:brightnessContrast bright="-35000" contrast="33000"/>
                    </a14:imgEffect>
                  </a14:imgLayer>
                </a14:imgProps>
              </a:ext>
            </a:extLst>
          </a:blip>
          <a:srcRect/>
          <a:stretch>
            <a:fillRect/>
          </a:stretch>
        </p:blipFill>
        <p:spPr bwMode="auto">
          <a:xfrm>
            <a:off x="0" y="0"/>
            <a:ext cx="9144000" cy="6858000"/>
          </a:xfrm>
          <a:prstGeom prst="rect">
            <a:avLst/>
          </a:prstGeom>
          <a:noFill/>
        </p:spPr>
      </p:pic>
      <p:sp>
        <p:nvSpPr>
          <p:cNvPr id="4" name="Content Placeholder 3"/>
          <p:cNvSpPr>
            <a:spLocks noGrp="1"/>
          </p:cNvSpPr>
          <p:nvPr>
            <p:ph idx="1"/>
          </p:nvPr>
        </p:nvSpPr>
        <p:spPr>
          <a:xfrm>
            <a:off x="381000" y="381000"/>
            <a:ext cx="8229600" cy="4525963"/>
          </a:xfrm>
        </p:spPr>
        <p:txBody>
          <a:bodyPr>
            <a:normAutofit/>
          </a:bodyPr>
          <a:lstStyle/>
          <a:p>
            <a:pPr indent="0" algn="ctr">
              <a:buNone/>
            </a:pPr>
            <a:r>
              <a:rPr lang="en-US" b="1" i="1" dirty="0" smtClean="0">
                <a:solidFill>
                  <a:schemeClr val="bg1"/>
                </a:solidFill>
                <a:effectLst>
                  <a:outerShdw blurRad="38100" dist="38100" dir="2700000" algn="tl">
                    <a:srgbClr val="000000">
                      <a:alpha val="43137"/>
                    </a:srgbClr>
                  </a:outerShdw>
                </a:effectLst>
              </a:rPr>
              <a:t>“… Is the library </a:t>
            </a:r>
            <a:r>
              <a:rPr lang="en-US" b="1" i="1" dirty="0" err="1" smtClean="0">
                <a:solidFill>
                  <a:schemeClr val="bg1"/>
                </a:solidFill>
                <a:effectLst>
                  <a:outerShdw blurRad="38100" dist="38100" dir="2700000" algn="tl">
                    <a:srgbClr val="000000">
                      <a:alpha val="43137"/>
                    </a:srgbClr>
                  </a:outerShdw>
                </a:effectLst>
              </a:rPr>
              <a:t>gonna</a:t>
            </a:r>
            <a:r>
              <a:rPr lang="en-US" b="1" i="1" dirty="0" smtClean="0">
                <a:solidFill>
                  <a:schemeClr val="bg1"/>
                </a:solidFill>
                <a:effectLst>
                  <a:outerShdw blurRad="38100" dist="38100" dir="2700000" algn="tl">
                    <a:srgbClr val="000000">
                      <a:alpha val="43137"/>
                    </a:srgbClr>
                  </a:outerShdw>
                </a:effectLst>
              </a:rPr>
              <a:t> die? How do we stay relevant, and actually, being engaged?…and more engaged… And not just…the preservation and dissemination of the documents, but actually the data is a way for the library to stay relevant and engaged in scholarship…”</a:t>
            </a:r>
          </a:p>
          <a:p>
            <a:pPr>
              <a:buNone/>
            </a:pPr>
            <a:r>
              <a:rPr lang="en-US" dirty="0" smtClean="0">
                <a:solidFill>
                  <a:schemeClr val="bg1"/>
                </a:solidFill>
                <a:effectLst>
                  <a:outerShdw blurRad="38100" dist="38100" dir="2700000" algn="tl">
                    <a:srgbClr val="000000">
                      <a:alpha val="43137"/>
                    </a:srgbClr>
                  </a:outerShdw>
                </a:effectLst>
              </a:rPr>
              <a:t> </a:t>
            </a:r>
          </a:p>
          <a:p>
            <a:endParaRPr lang="en-US" dirty="0"/>
          </a:p>
        </p:txBody>
      </p:sp>
      <p:sp>
        <p:nvSpPr>
          <p:cNvPr id="5" name="TextBox 4"/>
          <p:cNvSpPr txBox="1"/>
          <p:nvPr/>
        </p:nvSpPr>
        <p:spPr>
          <a:xfrm>
            <a:off x="1371600" y="3581400"/>
            <a:ext cx="7772400"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mj-lt"/>
              </a:rPr>
              <a:t>(</a:t>
            </a:r>
            <a:r>
              <a:rPr lang="en-US" sz="2000" b="1" i="1" dirty="0" smtClean="0">
                <a:solidFill>
                  <a:schemeClr val="bg1"/>
                </a:solidFill>
                <a:effectLst>
                  <a:outerShdw blurRad="38100" dist="38100" dir="2700000" algn="tl">
                    <a:srgbClr val="000000">
                      <a:alpha val="43137"/>
                    </a:srgbClr>
                  </a:outerShdw>
                </a:effectLst>
                <a:latin typeface="+mj-lt"/>
              </a:rPr>
              <a:t>Libraries and Data Management</a:t>
            </a:r>
            <a:r>
              <a:rPr lang="en-US" sz="2000" b="1" dirty="0" smtClean="0">
                <a:solidFill>
                  <a:schemeClr val="bg1"/>
                </a:solidFill>
                <a:effectLst>
                  <a:outerShdw blurRad="38100" dist="38100" dir="2700000" algn="tl">
                    <a:srgbClr val="000000">
                      <a:alpha val="43137"/>
                    </a:srgbClr>
                  </a:outerShdw>
                </a:effectLst>
                <a:latin typeface="+mj-lt"/>
              </a:rPr>
              <a:t>, Focus Group 1 Participant)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TCBCzlqCj2CwT9pBrw8qGNenD51SmztLNLJwUwEJKHp0amPQqjUg"/>
          <p:cNvPicPr>
            <a:picLocks noChangeAspect="1" noChangeArrowheads="1"/>
          </p:cNvPicPr>
          <p:nvPr/>
        </p:nvPicPr>
        <p:blipFill>
          <a:blip r:embed="rId3" cstate="print">
            <a:lum bright="22000" contrast="-43000"/>
          </a:blip>
          <a:srcRect/>
          <a:stretch>
            <a:fillRect/>
          </a:stretch>
        </p:blipFill>
        <p:spPr bwMode="auto">
          <a:xfrm>
            <a:off x="-1" y="0"/>
            <a:ext cx="9161683" cy="6858000"/>
          </a:xfrm>
          <a:prstGeom prst="rect">
            <a:avLst/>
          </a:prstGeom>
          <a:noFill/>
        </p:spPr>
      </p:pic>
      <p:sp>
        <p:nvSpPr>
          <p:cNvPr id="3" name="Content Placeholder 2"/>
          <p:cNvSpPr>
            <a:spLocks noGrp="1"/>
          </p:cNvSpPr>
          <p:nvPr>
            <p:ph idx="1"/>
          </p:nvPr>
        </p:nvSpPr>
        <p:spPr>
          <a:xfrm>
            <a:off x="1752600" y="228600"/>
            <a:ext cx="7162800" cy="2514600"/>
          </a:xfrm>
        </p:spPr>
        <p:txBody>
          <a:bodyPr>
            <a:normAutofit lnSpcReduction="10000"/>
          </a:bodyPr>
          <a:lstStyle/>
          <a:p>
            <a:pPr marL="0" indent="0" algn="r">
              <a:spcBef>
                <a:spcPts val="0"/>
              </a:spcBef>
              <a:buNone/>
            </a:pPr>
            <a:r>
              <a:rPr lang="en-US"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“…Having that engagement to talk about what the library can do with data management makes all of the constituents on campus think again about what else the library might be able to do for them.” </a:t>
            </a:r>
          </a:p>
          <a:p>
            <a:pPr>
              <a:buNone/>
            </a:pPr>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Rectangle 4"/>
          <p:cNvSpPr/>
          <p:nvPr/>
        </p:nvSpPr>
        <p:spPr>
          <a:xfrm>
            <a:off x="1447800" y="5791200"/>
            <a:ext cx="7315200" cy="369332"/>
          </a:xfrm>
          <a:prstGeom prst="rect">
            <a:avLst/>
          </a:prstGeom>
        </p:spPr>
        <p:txBody>
          <a:bodyPr wrap="square">
            <a:sp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t>
            </a:r>
            <a:r>
              <a:rPr lang="en-US" b="1" i="1" dirty="0" smtClean="0">
                <a:effectLst>
                  <a:outerShdw blurRad="38100" dist="38100" dir="2700000" algn="tl">
                    <a:srgbClr val="000000">
                      <a:alpha val="43137"/>
                    </a:srgbClr>
                  </a:outerShdw>
                </a:effectLst>
                <a:latin typeface="Arial" pitchFamily="34" charset="0"/>
                <a:cs typeface="Arial" pitchFamily="34" charset="0"/>
              </a:rPr>
              <a:t>Libraries and Data Management, </a:t>
            </a:r>
            <a:r>
              <a:rPr lang="en-US" b="1" dirty="0" smtClean="0">
                <a:effectLst>
                  <a:outerShdw blurRad="38100" dist="38100" dir="2700000" algn="tl">
                    <a:srgbClr val="000000">
                      <a:alpha val="43137"/>
                    </a:srgbClr>
                  </a:outerShdw>
                </a:effectLst>
                <a:latin typeface="Arial" pitchFamily="34" charset="0"/>
                <a:cs typeface="Arial" pitchFamily="34" charset="0"/>
              </a:rPr>
              <a:t>Focus Group 2 Participant)</a:t>
            </a:r>
            <a:endParaRPr lang="en-US" b="1" dirty="0">
              <a:effectLst>
                <a:outerShdw blurRad="38100" dist="38100" dir="2700000" algn="tl">
                  <a:srgbClr val="000000">
                    <a:alpha val="43137"/>
                  </a:srgbClr>
                </a:outerShdw>
              </a:effectLst>
            </a:endParaRPr>
          </a:p>
        </p:txBody>
      </p:sp>
      <p:sp>
        <p:nvSpPr>
          <p:cNvPr id="6" name="Rectangle 5"/>
          <p:cNvSpPr/>
          <p:nvPr/>
        </p:nvSpPr>
        <p:spPr>
          <a:xfrm>
            <a:off x="228600" y="3276600"/>
            <a:ext cx="7620000" cy="2523768"/>
          </a:xfrm>
          <a:prstGeom prst="rect">
            <a:avLst/>
          </a:prstGeom>
        </p:spPr>
        <p:txBody>
          <a:bodyPr wrap="square">
            <a:spAutoFit/>
          </a:bodyPr>
          <a:lstStyle/>
          <a:p>
            <a:pPr indent="0">
              <a:buNone/>
            </a:pPr>
            <a:endParaRPr lang="en-US" i="1" dirty="0" smtClean="0">
              <a:effectLst>
                <a:outerShdw blurRad="38100" dist="38100" dir="2700000" algn="tl">
                  <a:srgbClr val="000000">
                    <a:alpha val="43137"/>
                  </a:srgbClr>
                </a:outerShdw>
              </a:effectLst>
              <a:latin typeface="Arial" pitchFamily="34" charset="0"/>
              <a:cs typeface="Arial" pitchFamily="34" charset="0"/>
            </a:endParaRPr>
          </a:p>
          <a:p>
            <a:pPr indent="0">
              <a:buNone/>
            </a:pPr>
            <a:r>
              <a:rPr lang="en-US" sz="2800" b="1" i="1" dirty="0" smtClean="0">
                <a:effectLst>
                  <a:outerShdw blurRad="38100" dist="38100" dir="2700000" algn="tl">
                    <a:srgbClr val="000000">
                      <a:alpha val="43137"/>
                    </a:srgbClr>
                  </a:outerShdw>
                </a:effectLst>
                <a:latin typeface="Arial" pitchFamily="34" charset="0"/>
                <a:cs typeface="Arial" pitchFamily="34" charset="0"/>
              </a:rPr>
              <a:t>“And so they're a lot more likely to come and say, "What do you know about this?" or just try to see if we can provide a service that we might not know if we can or can't, but it keeps us more engaged.”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idx="4294967295"/>
          </p:nvPr>
        </p:nvSpPr>
        <p:spPr/>
        <p:txBody>
          <a:bodyPr/>
          <a:lstStyle/>
          <a:p>
            <a:pPr>
              <a:defRPr/>
            </a:pPr>
            <a:r>
              <a:rPr lang="en-US" sz="3200" dirty="0" smtClean="0"/>
              <a:t>VRS Potential User Online Survey</a:t>
            </a:r>
            <a:endParaRPr lang="en-US" sz="3200" b="0" dirty="0" smtClean="0"/>
          </a:p>
        </p:txBody>
      </p:sp>
      <p:sp>
        <p:nvSpPr>
          <p:cNvPr id="3076" name="Rectangle 3"/>
          <p:cNvSpPr>
            <a:spLocks noGrp="1" noChangeArrowheads="1"/>
          </p:cNvSpPr>
          <p:nvPr>
            <p:ph type="body" sz="half" idx="4294967295"/>
          </p:nvPr>
        </p:nvSpPr>
        <p:spPr>
          <a:xfrm>
            <a:off x="720725" y="1936750"/>
            <a:ext cx="3775075" cy="4202113"/>
          </a:xfrm>
        </p:spPr>
        <p:txBody>
          <a:bodyPr/>
          <a:lstStyle/>
          <a:p>
            <a:pPr lvl="1" eaLnBrk="1" hangingPunct="1">
              <a:buFontTx/>
              <a:buNone/>
            </a:pPr>
            <a:endParaRPr lang="en-US" sz="1700" smtClean="0"/>
          </a:p>
          <a:p>
            <a:pPr lvl="1" eaLnBrk="1" hangingPunct="1"/>
            <a:endParaRPr lang="en-US" sz="1700" smtClean="0"/>
          </a:p>
        </p:txBody>
      </p:sp>
      <p:sp>
        <p:nvSpPr>
          <p:cNvPr id="1015825" name="Rectangle 17"/>
          <p:cNvSpPr>
            <a:spLocks noChangeArrowheads="1"/>
          </p:cNvSpPr>
          <p:nvPr/>
        </p:nvSpPr>
        <p:spPr bwMode="auto">
          <a:xfrm>
            <a:off x="4479925" y="3276600"/>
            <a:ext cx="184150" cy="304800"/>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lgn="l">
              <a:defRPr/>
            </a:pPr>
            <a:endParaRPr lang="en-US" sz="1400" b="0"/>
          </a:p>
        </p:txBody>
      </p:sp>
      <p:graphicFrame>
        <p:nvGraphicFramePr>
          <p:cNvPr id="7" name="Chart 6"/>
          <p:cNvGraphicFramePr/>
          <p:nvPr/>
        </p:nvGraphicFramePr>
        <p:xfrm>
          <a:off x="457200" y="1676400"/>
          <a:ext cx="8001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ode\Downloads\large_6613621143.jpg"/>
          <p:cNvPicPr>
            <a:picLocks noChangeAspect="1" noChangeArrowheads="1"/>
          </p:cNvPicPr>
          <p:nvPr/>
        </p:nvPicPr>
        <p:blipFill>
          <a:blip r:embed="rId3" cstate="print">
            <a:duotone>
              <a:prstClr val="black"/>
              <a:schemeClr val="tx2">
                <a:tint val="45000"/>
                <a:satMod val="400000"/>
              </a:schemeClr>
            </a:duotone>
            <a:lum bright="-30000" contrast="-40000"/>
          </a:blip>
          <a:srcRect l="2500" t="4730" r="2500" b="25551"/>
          <a:stretch>
            <a:fillRect/>
          </a:stretch>
        </p:blipFill>
        <p:spPr bwMode="auto">
          <a:xfrm>
            <a:off x="0" y="0"/>
            <a:ext cx="9144000" cy="6858000"/>
          </a:xfrm>
          <a:prstGeom prst="rect">
            <a:avLst/>
          </a:prstGeom>
          <a:noFill/>
        </p:spPr>
      </p:pic>
      <p:sp>
        <p:nvSpPr>
          <p:cNvPr id="3" name="Content Placeholder 2"/>
          <p:cNvSpPr>
            <a:spLocks noGrp="1"/>
          </p:cNvSpPr>
          <p:nvPr>
            <p:ph idx="1"/>
          </p:nvPr>
        </p:nvSpPr>
        <p:spPr/>
        <p:txBody>
          <a:bodyPr>
            <a:normAutofit/>
          </a:bodyPr>
          <a:lstStyle/>
          <a:p>
            <a:pPr algn="ctr">
              <a:buNone/>
            </a:pPr>
            <a:r>
              <a:rPr lang="en-US" b="1" dirty="0" smtClean="0">
                <a:solidFill>
                  <a:schemeClr val="bg1"/>
                </a:solidFill>
                <a:latin typeface="Arial" pitchFamily="34" charset="0"/>
                <a:cs typeface="Arial" pitchFamily="34" charset="0"/>
              </a:rPr>
              <a:t>“The response time, the response rate, the politeness of the librarians, their information, you know, their knowledge. That's what I value.” </a:t>
            </a:r>
          </a:p>
          <a:p>
            <a:pPr>
              <a:buNone/>
            </a:pPr>
            <a:endParaRPr lang="en-US" b="1" dirty="0" smtClean="0">
              <a:solidFill>
                <a:schemeClr val="bg1"/>
              </a:solidFill>
              <a:latin typeface="Arial" pitchFamily="34" charset="0"/>
              <a:cs typeface="Arial" pitchFamily="34" charset="0"/>
            </a:endParaRPr>
          </a:p>
          <a:p>
            <a:pPr algn="r">
              <a:buNone/>
            </a:pPr>
            <a:r>
              <a:rPr lang="en-US" sz="2400" b="1" dirty="0" smtClean="0">
                <a:solidFill>
                  <a:schemeClr val="bg1"/>
                </a:solidFill>
                <a:latin typeface="Arial" pitchFamily="34" charset="0"/>
                <a:cs typeface="Arial" pitchFamily="34" charset="0"/>
              </a:rPr>
              <a:t>(</a:t>
            </a:r>
            <a:r>
              <a:rPr lang="en-US" sz="2400" b="1" i="1" dirty="0" smtClean="0">
                <a:solidFill>
                  <a:schemeClr val="bg1"/>
                </a:solidFill>
                <a:latin typeface="Arial" pitchFamily="34" charset="0"/>
                <a:cs typeface="Arial" pitchFamily="34" charset="0"/>
              </a:rPr>
              <a:t>Cyber Synergy, </a:t>
            </a:r>
            <a:r>
              <a:rPr lang="en-US" sz="2400" b="1" dirty="0" smtClean="0">
                <a:solidFill>
                  <a:schemeClr val="bg1"/>
                </a:solidFill>
                <a:latin typeface="Arial" pitchFamily="34" charset="0"/>
                <a:cs typeface="Arial" pitchFamily="34" charset="0"/>
              </a:rPr>
              <a:t>VS43, Male, Age 19-25, Student)</a:t>
            </a:r>
            <a:endParaRPr lang="en-US" sz="2400" b="1" dirty="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Sources Mean Frequency</a:t>
            </a:r>
            <a:endParaRPr lang="en-US" dirty="0"/>
          </a:p>
        </p:txBody>
      </p:sp>
      <p:sp>
        <p:nvSpPr>
          <p:cNvPr id="3" name="Content Placeholder 2"/>
          <p:cNvSpPr>
            <a:spLocks noGrp="1"/>
          </p:cNvSpPr>
          <p:nvPr>
            <p:ph idx="1"/>
          </p:nvPr>
        </p:nvSpPr>
        <p:spPr>
          <a:xfrm>
            <a:off x="457200" y="1600201"/>
            <a:ext cx="5181600" cy="4114800"/>
          </a:xfrm>
        </p:spPr>
        <p:txBody>
          <a:bodyPr>
            <a:noAutofit/>
          </a:bodyPr>
          <a:lstStyle/>
          <a:p>
            <a:r>
              <a:rPr lang="en-US" sz="2400" b="1" dirty="0" smtClean="0">
                <a:solidFill>
                  <a:schemeClr val="tx1"/>
                </a:solidFill>
              </a:rPr>
              <a:t>3.53 Teachers, Professors</a:t>
            </a:r>
          </a:p>
          <a:p>
            <a:r>
              <a:rPr lang="en-US" sz="2400" b="1" dirty="0" smtClean="0">
                <a:solidFill>
                  <a:schemeClr val="tx1"/>
                </a:solidFill>
              </a:rPr>
              <a:t>3.07 Friends, Colleagues</a:t>
            </a:r>
          </a:p>
          <a:p>
            <a:r>
              <a:rPr lang="en-US" sz="2400" b="1" dirty="0" smtClean="0">
                <a:solidFill>
                  <a:schemeClr val="tx1"/>
                </a:solidFill>
              </a:rPr>
              <a:t>1.36 Mother</a:t>
            </a:r>
          </a:p>
          <a:p>
            <a:r>
              <a:rPr lang="en-US" sz="2400" b="1" dirty="0" smtClean="0">
                <a:solidFill>
                  <a:schemeClr val="tx1"/>
                </a:solidFill>
              </a:rPr>
              <a:t>1.23 Peers</a:t>
            </a:r>
          </a:p>
          <a:p>
            <a:r>
              <a:rPr lang="en-US" sz="2400" b="1" dirty="0" smtClean="0">
                <a:solidFill>
                  <a:schemeClr val="tx1"/>
                </a:solidFill>
              </a:rPr>
              <a:t>1.22 Extended Family</a:t>
            </a:r>
          </a:p>
          <a:p>
            <a:r>
              <a:rPr lang="en-US" sz="2400" b="1" dirty="0" smtClean="0">
                <a:solidFill>
                  <a:schemeClr val="tx1"/>
                </a:solidFill>
              </a:rPr>
              <a:t>1.10 Father</a:t>
            </a:r>
          </a:p>
          <a:p>
            <a:r>
              <a:rPr lang="en-US" sz="2400" b="1" dirty="0" smtClean="0">
                <a:solidFill>
                  <a:schemeClr val="tx1"/>
                </a:solidFill>
              </a:rPr>
              <a:t>1.08 Other Human Source</a:t>
            </a:r>
          </a:p>
          <a:p>
            <a:r>
              <a:rPr lang="en-US" sz="2400" b="1" dirty="0" smtClean="0">
                <a:solidFill>
                  <a:schemeClr val="tx1"/>
                </a:solidFill>
              </a:rPr>
              <a:t>0.59 Experts, Professionals</a:t>
            </a:r>
          </a:p>
          <a:p>
            <a:r>
              <a:rPr lang="en-US" sz="2400" b="1" dirty="0" smtClean="0">
                <a:solidFill>
                  <a:schemeClr val="tx1"/>
                </a:solidFill>
              </a:rPr>
              <a:t>0.22 Librarians</a:t>
            </a:r>
          </a:p>
          <a:p>
            <a:endParaRPr lang="en-US" dirty="0"/>
          </a:p>
        </p:txBody>
      </p:sp>
      <p:pic>
        <p:nvPicPr>
          <p:cNvPr id="1026" name="Picture 2" descr="C:\Users\hoode\Downloads\large_6284181389.jpg"/>
          <p:cNvPicPr>
            <a:picLocks noChangeAspect="1" noChangeArrowheads="1"/>
          </p:cNvPicPr>
          <p:nvPr/>
        </p:nvPicPr>
        <p:blipFill>
          <a:blip r:embed="rId3" cstate="print"/>
          <a:srcRect r="40833"/>
          <a:stretch>
            <a:fillRect/>
          </a:stretch>
        </p:blipFill>
        <p:spPr bwMode="auto">
          <a:xfrm>
            <a:off x="5696915" y="1524000"/>
            <a:ext cx="3447085" cy="388024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81000" y="5715000"/>
            <a:ext cx="4267200" cy="369332"/>
          </a:xfrm>
          <a:prstGeom prst="rect">
            <a:avLst/>
          </a:prstGeom>
          <a:noFill/>
        </p:spPr>
        <p:txBody>
          <a:bodyPr wrap="square" rtlCol="0">
            <a:spAutoFit/>
          </a:bodyPr>
          <a:lstStyle/>
          <a:p>
            <a:r>
              <a:rPr lang="en-US" b="1" dirty="0" smtClean="0">
                <a:latin typeface="+mj-lt"/>
              </a:rPr>
              <a:t>N=73, All Interview Participants </a:t>
            </a:r>
            <a:endParaRPr lang="en-US" b="1" dirty="0">
              <a:latin typeface="+mj-lt"/>
            </a:endParaRPr>
          </a:p>
        </p:txBody>
      </p:sp>
    </p:spTree>
    <p:extLst>
      <p:ext uri="{BB962C8B-B14F-4D97-AF65-F5344CB8AC3E}">
        <p14:creationId xmlns="" xmlns:p14="http://schemas.microsoft.com/office/powerpoint/2010/main" val="67336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077200" cy="792162"/>
          </a:xfrm>
        </p:spPr>
        <p:txBody>
          <a:bodyPr anchor="t">
            <a:noAutofit/>
          </a:bodyPr>
          <a:lstStyle/>
          <a:p>
            <a:r>
              <a:rPr lang="en-US" sz="3200" dirty="0" smtClean="0"/>
              <a:t>Human Sources and Educational Stages</a:t>
            </a:r>
            <a:endParaRPr lang="en-US" sz="3200" dirty="0"/>
          </a:p>
        </p:txBody>
      </p:sp>
      <p:graphicFrame>
        <p:nvGraphicFramePr>
          <p:cNvPr id="6" name="Chart 5"/>
          <p:cNvGraphicFramePr/>
          <p:nvPr/>
        </p:nvGraphicFramePr>
        <p:xfrm>
          <a:off x="304800" y="1066800"/>
          <a:ext cx="85344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4325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chor="t">
            <a:noAutofit/>
          </a:bodyPr>
          <a:lstStyle/>
          <a:p>
            <a:r>
              <a:rPr lang="en-US" sz="3200" dirty="0" smtClean="0"/>
              <a:t>Human Sources and Educational Stages</a:t>
            </a:r>
            <a:endParaRPr lang="en-US" sz="3200" dirty="0"/>
          </a:p>
        </p:txBody>
      </p:sp>
      <p:graphicFrame>
        <p:nvGraphicFramePr>
          <p:cNvPr id="5" name="Chart 4"/>
          <p:cNvGraphicFramePr/>
          <p:nvPr/>
        </p:nvGraphicFramePr>
        <p:xfrm>
          <a:off x="304800" y="990600"/>
          <a:ext cx="85344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fontScale="90000"/>
          </a:bodyPr>
          <a:lstStyle/>
          <a:p>
            <a:r>
              <a:rPr lang="en-US" sz="3200" dirty="0" smtClean="0"/>
              <a:t>Place (Type of Library) and Educational Stage</a:t>
            </a:r>
            <a:br>
              <a:rPr lang="en-US" sz="3200" dirty="0" smtClean="0"/>
            </a:br>
            <a:endParaRPr lang="en-US" sz="3200" dirty="0"/>
          </a:p>
        </p:txBody>
      </p:sp>
      <p:graphicFrame>
        <p:nvGraphicFramePr>
          <p:cNvPr id="5" name="Chart 4"/>
          <p:cNvGraphicFramePr/>
          <p:nvPr/>
        </p:nvGraphicFramePr>
        <p:xfrm>
          <a:off x="381000" y="1066800"/>
          <a:ext cx="84582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vumc.com/27576/7086114/7086164/Homepagecarroussel-research1.jpg"/>
          <p:cNvPicPr>
            <a:picLocks noChangeAspect="1" noChangeArrowheads="1"/>
          </p:cNvPicPr>
          <p:nvPr/>
        </p:nvPicPr>
        <p:blipFill>
          <a:blip r:embed="rId3" cstate="print">
            <a:lum bright="-47000" contrast="-9000"/>
          </a:blip>
          <a:srcRect/>
          <a:stretch>
            <a:fillRect/>
          </a:stretch>
        </p:blipFill>
        <p:spPr bwMode="auto">
          <a:xfrm>
            <a:off x="1" y="0"/>
            <a:ext cx="9143999" cy="6858000"/>
          </a:xfrm>
          <a:prstGeom prst="rect">
            <a:avLst/>
          </a:prstGeom>
          <a:noFill/>
        </p:spPr>
      </p:pic>
      <p:sp>
        <p:nvSpPr>
          <p:cNvPr id="3" name="Content Placeholder 2"/>
          <p:cNvSpPr>
            <a:spLocks noGrp="1"/>
          </p:cNvSpPr>
          <p:nvPr>
            <p:ph idx="1"/>
          </p:nvPr>
        </p:nvSpPr>
        <p:spPr>
          <a:xfrm>
            <a:off x="0" y="304800"/>
            <a:ext cx="8686800" cy="2971800"/>
          </a:xfrm>
        </p:spPr>
        <p:txBody>
          <a:bodyPr>
            <a:normAutofit/>
          </a:bodyPr>
          <a:lstStyle/>
          <a:p>
            <a:pPr indent="0" algn="ctr">
              <a:buNone/>
            </a:pPr>
            <a:r>
              <a:rPr lang="en-US" b="1" i="1" dirty="0" smtClean="0">
                <a:solidFill>
                  <a:schemeClr val="bg2"/>
                </a:solidFill>
                <a:effectLst>
                  <a:outerShdw blurRad="38100" dist="38100" dir="2700000" algn="tl">
                    <a:srgbClr val="000000">
                      <a:alpha val="43137"/>
                    </a:srgbClr>
                  </a:outerShdw>
                </a:effectLst>
                <a:latin typeface="Arial" pitchFamily="34" charset="0"/>
                <a:cs typeface="Arial" pitchFamily="34" charset="0"/>
              </a:rPr>
              <a:t>“Well now we have the opportunity to actually get involved in the research project where we're onboard at day one helping the researcher even, you know, manage their data.”</a:t>
            </a:r>
            <a:endParaRPr lang="en-US" b="1" i="1" dirty="0">
              <a:solidFill>
                <a:schemeClr val="bg2"/>
              </a:solidFill>
              <a:effectLst>
                <a:outerShdw blurRad="38100" dist="38100" dir="2700000" algn="tl">
                  <a:srgbClr val="000000">
                    <a:alpha val="43137"/>
                  </a:srgbClr>
                </a:outerShdw>
              </a:effectLst>
            </a:endParaRPr>
          </a:p>
        </p:txBody>
      </p:sp>
      <p:sp>
        <p:nvSpPr>
          <p:cNvPr id="7" name="Rectangle 6"/>
          <p:cNvSpPr/>
          <p:nvPr/>
        </p:nvSpPr>
        <p:spPr>
          <a:xfrm>
            <a:off x="3048000" y="5181600"/>
            <a:ext cx="5742278" cy="461665"/>
          </a:xfrm>
          <a:prstGeom prst="rect">
            <a:avLst/>
          </a:prstGeom>
        </p:spPr>
        <p:txBody>
          <a:bodyPr wrap="none">
            <a:spAutoFit/>
          </a:bodyPr>
          <a:lstStyle/>
          <a:p>
            <a:r>
              <a:rPr lang="en-US" sz="2400" b="1" dirty="0" smtClean="0">
                <a:solidFill>
                  <a:schemeClr val="bg2"/>
                </a:solidFill>
                <a:effectLst>
                  <a:outerShdw blurRad="38100" dist="38100" dir="2700000" algn="tl">
                    <a:srgbClr val="000000">
                      <a:alpha val="43137"/>
                    </a:srgbClr>
                  </a:outerShdw>
                </a:effectLst>
                <a:latin typeface="+mj-lt"/>
              </a:rPr>
              <a:t>(</a:t>
            </a:r>
            <a:r>
              <a:rPr lang="en-US" sz="2400" b="1" i="1" dirty="0" smtClean="0">
                <a:solidFill>
                  <a:schemeClr val="bg2"/>
                </a:solidFill>
                <a:effectLst>
                  <a:outerShdw blurRad="38100" dist="38100" dir="2700000" algn="tl">
                    <a:srgbClr val="000000">
                      <a:alpha val="43137"/>
                    </a:srgbClr>
                  </a:outerShdw>
                </a:effectLst>
                <a:latin typeface="+mj-lt"/>
              </a:rPr>
              <a:t>Libraries and Data Management</a:t>
            </a:r>
            <a:r>
              <a:rPr lang="en-US" sz="2400" b="1" dirty="0" smtClean="0">
                <a:solidFill>
                  <a:schemeClr val="bg2"/>
                </a:solidFill>
                <a:effectLst>
                  <a:outerShdw blurRad="38100" dist="38100" dir="2700000" algn="tl">
                    <a:srgbClr val="000000">
                      <a:alpha val="43137"/>
                    </a:srgbClr>
                  </a:outerShdw>
                </a:effectLst>
                <a:latin typeface="+mj-lt"/>
              </a:rPr>
              <a:t>, L10)</a:t>
            </a:r>
            <a:endParaRPr lang="en-US" sz="2400" b="1" dirty="0">
              <a:solidFill>
                <a:schemeClr val="bg2"/>
              </a:solidFill>
              <a:effectLst>
                <a:outerShdw blurRad="38100" dist="38100" dir="2700000" algn="tl">
                  <a:srgbClr val="000000">
                    <a:alpha val="43137"/>
                  </a:srgbClr>
                </a:outerShdw>
              </a:effectLst>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609600"/>
          <a:ext cx="95250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00" y="4191000"/>
            <a:ext cx="1905000" cy="307777"/>
          </a:xfrm>
          <a:prstGeom prst="rect">
            <a:avLst/>
          </a:prstGeom>
          <a:noFill/>
        </p:spPr>
        <p:txBody>
          <a:bodyPr wrap="square" rtlCol="0">
            <a:spAutoFit/>
          </a:bodyPr>
          <a:lstStyle/>
          <a:p>
            <a:r>
              <a:rPr lang="en-US" sz="1400" b="1" dirty="0" smtClean="0">
                <a:latin typeface="+mj-lt"/>
              </a:rPr>
              <a:t>N=36</a:t>
            </a:r>
            <a:endParaRPr lang="en-US" sz="1400" b="1" dirty="0">
              <a:latin typeface="+mj-lt"/>
            </a:endParaRPr>
          </a:p>
        </p:txBody>
      </p:sp>
      <p:sp>
        <p:nvSpPr>
          <p:cNvPr id="9" name="TextBox 8"/>
          <p:cNvSpPr txBox="1"/>
          <p:nvPr/>
        </p:nvSpPr>
        <p:spPr>
          <a:xfrm>
            <a:off x="1143000" y="0"/>
            <a:ext cx="7086600" cy="461665"/>
          </a:xfrm>
          <a:prstGeom prst="rect">
            <a:avLst/>
          </a:prstGeom>
          <a:noFill/>
        </p:spPr>
        <p:txBody>
          <a:bodyPr wrap="square" rtlCol="0">
            <a:spAutoFit/>
          </a:bodyPr>
          <a:lstStyle/>
          <a:p>
            <a:pPr algn="ctr"/>
            <a:r>
              <a:rPr lang="en-US" sz="2400" b="1" dirty="0" smtClean="0">
                <a:latin typeface="+mj-lt"/>
              </a:rPr>
              <a:t>What Facilitates Data Services Provision?</a:t>
            </a:r>
            <a:endParaRPr lang="en-US" sz="2400" b="1" dirty="0">
              <a:latin typeface="+mj-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nextstopsuccess.net/wp-content/uploads/2014/01/relationship1.jpg"/>
          <p:cNvPicPr>
            <a:picLocks noChangeAspect="1" noChangeArrowheads="1"/>
          </p:cNvPicPr>
          <p:nvPr/>
        </p:nvPicPr>
        <p:blipFill>
          <a:blip r:embed="rId3" cstate="print">
            <a:lum bright="-25000" contrast="-14000"/>
          </a:blip>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457200" y="1600200"/>
            <a:ext cx="8686800" cy="4572000"/>
          </a:xfrm>
        </p:spPr>
        <p:txBody>
          <a:bodyPr/>
          <a:lstStyle/>
          <a:p>
            <a:pPr indent="0" algn="ctr">
              <a:buNone/>
            </a:pPr>
            <a:r>
              <a:rPr lang="en-US" b="1"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think we're all in agreement at [University Name] … that developing personal relationships with faculty members is a way to enhance the library's abilities to serve faculty members and graduate students … developing these personal relationships, they’re both critical.”</a:t>
            </a:r>
          </a:p>
          <a:p>
            <a:pPr>
              <a:buNone/>
            </a:pPr>
            <a:endParaRPr lang="en-US" dirty="0"/>
          </a:p>
        </p:txBody>
      </p:sp>
      <p:sp>
        <p:nvSpPr>
          <p:cNvPr id="4" name="Slide Number Placeholder 3"/>
          <p:cNvSpPr>
            <a:spLocks noGrp="1"/>
          </p:cNvSpPr>
          <p:nvPr>
            <p:ph type="sldNum" sz="quarter" idx="12"/>
          </p:nvPr>
        </p:nvSpPr>
        <p:spPr/>
        <p:txBody>
          <a:bodyPr/>
          <a:lstStyle/>
          <a:p>
            <a:endParaRPr lang="en-US" dirty="0"/>
          </a:p>
        </p:txBody>
      </p:sp>
      <p:sp>
        <p:nvSpPr>
          <p:cNvPr id="5" name="Rectangle 4"/>
          <p:cNvSpPr/>
          <p:nvPr/>
        </p:nvSpPr>
        <p:spPr>
          <a:xfrm>
            <a:off x="2286000" y="4648200"/>
            <a:ext cx="6477000" cy="400110"/>
          </a:xfrm>
          <a:prstGeom prst="rect">
            <a:avLst/>
          </a:prstGeom>
        </p:spPr>
        <p:txBody>
          <a:bodyPr wrap="square">
            <a:spAutoFit/>
          </a:bodyPr>
          <a:lstStyle/>
          <a:p>
            <a:r>
              <a:rPr lang="en-US" sz="2000" b="1" dirty="0" smtClean="0">
                <a:solidFill>
                  <a:srgbClr val="FFFFFF"/>
                </a:solidFill>
                <a:effectLst>
                  <a:outerShdw blurRad="38100" dist="38100" dir="2700000" algn="tl">
                    <a:srgbClr val="000000">
                      <a:alpha val="43137"/>
                    </a:srgbClr>
                  </a:outerShdw>
                </a:effectLst>
                <a:latin typeface="Arial"/>
              </a:rPr>
              <a:t>(</a:t>
            </a:r>
            <a:r>
              <a:rPr lang="en-US" sz="2000" b="1" i="1" dirty="0" smtClean="0">
                <a:solidFill>
                  <a:srgbClr val="FFFFFF"/>
                </a:solidFill>
                <a:effectLst>
                  <a:outerShdw blurRad="38100" dist="38100" dir="2700000" algn="tl">
                    <a:srgbClr val="000000">
                      <a:alpha val="43137"/>
                    </a:srgbClr>
                  </a:outerShdw>
                </a:effectLst>
                <a:latin typeface="Arial"/>
              </a:rPr>
              <a:t>Libraries and Data Management</a:t>
            </a:r>
            <a:r>
              <a:rPr lang="en-US" sz="2000" b="1" dirty="0" smtClean="0">
                <a:solidFill>
                  <a:srgbClr val="FFFFFF"/>
                </a:solidFill>
                <a:effectLst>
                  <a:outerShdw blurRad="38100" dist="38100" dir="2700000" algn="tl">
                    <a:srgbClr val="000000">
                      <a:alpha val="43137"/>
                    </a:srgbClr>
                  </a:outerShdw>
                </a:effectLst>
                <a:latin typeface="Arial"/>
              </a:rPr>
              <a:t>, </a:t>
            </a:r>
            <a:r>
              <a:rPr lang="en-US" sz="2000" b="1" dirty="0" smtClean="0">
                <a:solidFill>
                  <a:schemeClr val="bg1"/>
                </a:solidFill>
                <a:effectLst>
                  <a:outerShdw blurRad="38100" dist="38100" dir="2700000" algn="tl">
                    <a:srgbClr val="000000">
                      <a:alpha val="43137"/>
                    </a:srgbClr>
                  </a:outerShdw>
                </a:effectLst>
                <a:latin typeface="+mj-lt"/>
                <a:cs typeface="Arial" pitchFamily="34" charset="0"/>
              </a:rPr>
              <a:t>L02)</a:t>
            </a:r>
            <a:endParaRPr lang="en-US" sz="2000" b="1" dirty="0">
              <a:solidFill>
                <a:schemeClr val="bg1"/>
              </a:solidFill>
              <a:effectLst>
                <a:outerShdw blurRad="38100" dist="38100" dir="2700000" algn="tl">
                  <a:srgbClr val="000000">
                    <a:alpha val="43137"/>
                  </a:srgbClr>
                </a:outerShdw>
              </a:effectLst>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txBox="1">
            <a:spLocks/>
          </p:cNvSpPr>
          <p:nvPr/>
        </p:nvSpPr>
        <p:spPr>
          <a:xfrm>
            <a:off x="76200" y="190500"/>
            <a:ext cx="4343400" cy="13335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lang="en-US" sz="2800" b="1" dirty="0" smtClean="0">
                <a:latin typeface="Arial"/>
                <a:cs typeface="Arial"/>
              </a:rPr>
              <a:t>Americans who have visited a library website (past 12 months)</a:t>
            </a:r>
            <a:endParaRPr kumimoji="0" lang="en-US" sz="2800" b="1" i="0" u="none" strike="noStrike" kern="1200" cap="none" spc="0" normalizeH="0" baseline="0" noProof="0" dirty="0">
              <a:ln>
                <a:noFill/>
              </a:ln>
              <a:effectLst/>
              <a:uLnTx/>
              <a:uFillTx/>
              <a:latin typeface="Arial"/>
              <a:ea typeface="+mn-ea"/>
              <a:cs typeface="Arial"/>
            </a:endParaRPr>
          </a:p>
        </p:txBody>
      </p:sp>
      <p:sp>
        <p:nvSpPr>
          <p:cNvPr id="6" name="Oval 5"/>
          <p:cNvSpPr/>
          <p:nvPr/>
        </p:nvSpPr>
        <p:spPr>
          <a:xfrm>
            <a:off x="1380893" y="1676400"/>
            <a:ext cx="3352800" cy="3276600"/>
          </a:xfrm>
          <a:prstGeom prst="ellipse">
            <a:avLst/>
          </a:prstGeom>
          <a:solidFill>
            <a:srgbClr val="00B0F0"/>
          </a:solid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223053" y="2286000"/>
            <a:ext cx="3962400" cy="1862048"/>
          </a:xfrm>
          <a:prstGeom prst="rect">
            <a:avLst/>
          </a:prstGeom>
          <a:noFill/>
        </p:spPr>
        <p:txBody>
          <a:bodyPr wrap="square" rtlCol="0">
            <a:spAutoFit/>
          </a:bodyPr>
          <a:lstStyle/>
          <a:p>
            <a:pPr algn="ctr"/>
            <a:r>
              <a:rPr lang="en-US" sz="11500" b="1" dirty="0" smtClean="0">
                <a:solidFill>
                  <a:schemeClr val="bg1"/>
                </a:solidFill>
              </a:rPr>
              <a:t>30%</a:t>
            </a:r>
          </a:p>
        </p:txBody>
      </p:sp>
      <p:sp>
        <p:nvSpPr>
          <p:cNvPr id="8" name="Oval 7"/>
          <p:cNvSpPr/>
          <p:nvPr/>
        </p:nvSpPr>
        <p:spPr>
          <a:xfrm>
            <a:off x="5486400" y="2447835"/>
            <a:ext cx="2209800" cy="1981200"/>
          </a:xfrm>
          <a:prstGeom prst="ellipse">
            <a:avLst/>
          </a:prstGeom>
          <a:solidFill>
            <a:srgbClr val="000099"/>
          </a:solid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5638800" y="2838271"/>
            <a:ext cx="2057400" cy="1200329"/>
          </a:xfrm>
          <a:prstGeom prst="rect">
            <a:avLst/>
          </a:prstGeom>
          <a:noFill/>
        </p:spPr>
        <p:txBody>
          <a:bodyPr wrap="square" rtlCol="0">
            <a:spAutoFit/>
          </a:bodyPr>
          <a:lstStyle/>
          <a:p>
            <a:pPr algn="ctr"/>
            <a:r>
              <a:rPr lang="en-US" sz="7200" b="1" dirty="0" smtClean="0">
                <a:solidFill>
                  <a:schemeClr val="bg1"/>
                </a:solidFill>
              </a:rPr>
              <a:t>13%</a:t>
            </a:r>
          </a:p>
        </p:txBody>
      </p:sp>
      <p:sp>
        <p:nvSpPr>
          <p:cNvPr id="10" name="Text Placeholder 4"/>
          <p:cNvSpPr txBox="1">
            <a:spLocks/>
          </p:cNvSpPr>
          <p:nvPr/>
        </p:nvSpPr>
        <p:spPr>
          <a:xfrm>
            <a:off x="5105400" y="4267200"/>
            <a:ext cx="4419600" cy="1905000"/>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10000"/>
              </a:lnSpc>
              <a:spcBef>
                <a:spcPts val="900"/>
              </a:spcBef>
              <a:spcAft>
                <a:spcPts val="0"/>
              </a:spcAft>
              <a:buClrTx/>
              <a:buSzTx/>
              <a:buFont typeface="Arial"/>
              <a:buNone/>
              <a:tabLst/>
              <a:defRPr/>
            </a:pPr>
            <a:r>
              <a:rPr lang="en-US" sz="2800" b="1" dirty="0" smtClean="0">
                <a:latin typeface="Arial"/>
                <a:cs typeface="Arial"/>
              </a:rPr>
              <a:t>Those who used a handheld device to access library website</a:t>
            </a:r>
            <a:endParaRPr lang="en-US" sz="2800" b="1" dirty="0">
              <a:latin typeface="Arial"/>
              <a:cs typeface="Arial"/>
            </a:endParaRPr>
          </a:p>
        </p:txBody>
      </p:sp>
      <p:sp>
        <p:nvSpPr>
          <p:cNvPr id="11" name="Rectangle 10"/>
          <p:cNvSpPr/>
          <p:nvPr/>
        </p:nvSpPr>
        <p:spPr>
          <a:xfrm>
            <a:off x="89733" y="5808821"/>
            <a:ext cx="2233304" cy="400110"/>
          </a:xfrm>
          <a:prstGeom prst="rect">
            <a:avLst/>
          </a:prstGeom>
        </p:spPr>
        <p:txBody>
          <a:bodyPr wrap="none">
            <a:spAutoFit/>
          </a:bodyPr>
          <a:lstStyle/>
          <a:p>
            <a:r>
              <a:rPr lang="en-US" sz="1000" b="1" dirty="0" smtClean="0">
                <a:latin typeface="Arial" pitchFamily="34" charset="0"/>
                <a:cs typeface="Arial" pitchFamily="34" charset="0"/>
              </a:rPr>
              <a:t>(</a:t>
            </a:r>
            <a:r>
              <a:rPr lang="en-US" sz="1000" b="1" dirty="0" err="1" smtClean="0">
                <a:latin typeface="Arial" pitchFamily="34" charset="0"/>
                <a:cs typeface="Arial" pitchFamily="34" charset="0"/>
              </a:rPr>
              <a:t>Zickuhr</a:t>
            </a:r>
            <a:r>
              <a:rPr lang="en-US" sz="1000" b="1" dirty="0" smtClean="0">
                <a:latin typeface="Arial" pitchFamily="34" charset="0"/>
                <a:cs typeface="Arial" pitchFamily="34" charset="0"/>
              </a:rPr>
              <a:t>, </a:t>
            </a:r>
            <a:r>
              <a:rPr lang="en-US" sz="1000" b="1" dirty="0" err="1" smtClean="0">
                <a:latin typeface="Arial" pitchFamily="34" charset="0"/>
                <a:cs typeface="Arial" pitchFamily="34" charset="0"/>
              </a:rPr>
              <a:t>Rainie</a:t>
            </a:r>
            <a:r>
              <a:rPr lang="en-US" sz="1000" b="1" dirty="0" smtClean="0">
                <a:latin typeface="Arial" pitchFamily="34" charset="0"/>
                <a:cs typeface="Arial" pitchFamily="34" charset="0"/>
              </a:rPr>
              <a:t>, &amp; Purcell,  2013) </a:t>
            </a:r>
          </a:p>
          <a:p>
            <a:r>
              <a:rPr lang="en-US" sz="1000" b="1" dirty="0" smtClean="0">
                <a:latin typeface="Arial" pitchFamily="34" charset="0"/>
                <a:cs typeface="Arial" pitchFamily="34" charset="0"/>
              </a:rPr>
              <a:t>(</a:t>
            </a:r>
            <a:r>
              <a:rPr lang="en-US" sz="1000" b="1" dirty="0" err="1" smtClean="0">
                <a:latin typeface="Arial" pitchFamily="34" charset="0"/>
                <a:cs typeface="Arial" pitchFamily="34" charset="0"/>
              </a:rPr>
              <a:t>Raine</a:t>
            </a:r>
            <a:r>
              <a:rPr lang="en-US" sz="1000" b="1" dirty="0" smtClean="0">
                <a:latin typeface="Arial" pitchFamily="34" charset="0"/>
                <a:cs typeface="Arial" pitchFamily="34" charset="0"/>
              </a:rPr>
              <a:t>, 2014)</a:t>
            </a:r>
            <a:endParaRPr lang="en-US" sz="1000" b="1" dirty="0">
              <a:latin typeface="Arial" pitchFamily="34" charset="0"/>
              <a:cs typeface="Arial" pitchFamily="34" charset="0"/>
            </a:endParaRPr>
          </a:p>
        </p:txBody>
      </p:sp>
      <p:sp>
        <p:nvSpPr>
          <p:cNvPr id="12" name="TextBox 11"/>
          <p:cNvSpPr txBox="1"/>
          <p:nvPr/>
        </p:nvSpPr>
        <p:spPr>
          <a:xfrm>
            <a:off x="3657600" y="6211669"/>
            <a:ext cx="4648200" cy="646331"/>
          </a:xfrm>
          <a:prstGeom prst="rect">
            <a:avLst/>
          </a:prstGeom>
          <a:noFill/>
        </p:spPr>
        <p:txBody>
          <a:bodyPr wrap="square" rtlCol="0">
            <a:spAutoFit/>
          </a:bodyPr>
          <a:lstStyle/>
          <a:p>
            <a:r>
              <a:rPr lang="en-US" sz="1200" b="1" dirty="0" smtClean="0">
                <a:latin typeface="Arial" pitchFamily="34" charset="0"/>
                <a:cs typeface="Arial" pitchFamily="34" charset="0"/>
              </a:rPr>
              <a:t>This work is licensed under a Creative Commons Attribution 3.0 Unported License. </a:t>
            </a:r>
            <a:r>
              <a:rPr lang="en-US" sz="1200" b="1" u="sng" dirty="0" smtClean="0">
                <a:latin typeface="Arial" pitchFamily="34" charset="0"/>
                <a:cs typeface="Arial" pitchFamily="34" charset="0"/>
                <a:hlinkClick r:id="rId3"/>
              </a:rPr>
              <a:t>http://creativecommons.org/licenses/by/3.0</a:t>
            </a:r>
            <a:r>
              <a:rPr lang="en-US" sz="1200" u="sng" dirty="0" smtClean="0">
                <a:latin typeface="Arial" pitchFamily="34" charset="0"/>
                <a:cs typeface="Arial" pitchFamily="34" charset="0"/>
              </a:rPr>
              <a:t>/</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en-US" dirty="0"/>
          </a:p>
        </p:txBody>
      </p:sp>
      <p:sp>
        <p:nvSpPr>
          <p:cNvPr id="6" name="TextBox 5"/>
          <p:cNvSpPr txBox="1"/>
          <p:nvPr/>
        </p:nvSpPr>
        <p:spPr>
          <a:xfrm>
            <a:off x="7086600" y="2743200"/>
            <a:ext cx="1828800" cy="307777"/>
          </a:xfrm>
          <a:prstGeom prst="rect">
            <a:avLst/>
          </a:prstGeom>
          <a:noFill/>
        </p:spPr>
        <p:txBody>
          <a:bodyPr wrap="square" rtlCol="0">
            <a:spAutoFit/>
          </a:bodyPr>
          <a:lstStyle/>
          <a:p>
            <a:r>
              <a:rPr lang="en-US" sz="1400" b="1" dirty="0" smtClean="0">
                <a:latin typeface="+mj-lt"/>
              </a:rPr>
              <a:t>N=36</a:t>
            </a:r>
            <a:endParaRPr lang="en-US" sz="1400" b="1" dirty="0">
              <a:latin typeface="+mj-lt"/>
            </a:endParaRPr>
          </a:p>
        </p:txBody>
      </p:sp>
      <p:graphicFrame>
        <p:nvGraphicFramePr>
          <p:cNvPr id="7" name="Chart 6"/>
          <p:cNvGraphicFramePr/>
          <p:nvPr/>
        </p:nvGraphicFramePr>
        <p:xfrm>
          <a:off x="0" y="0"/>
          <a:ext cx="9144000" cy="6400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Community</a:t>
            </a:r>
            <a:endParaRPr lang="en-US" dirty="0"/>
          </a:p>
        </p:txBody>
      </p:sp>
      <p:sp>
        <p:nvSpPr>
          <p:cNvPr id="3" name="Content Placeholder 2"/>
          <p:cNvSpPr>
            <a:spLocks noGrp="1"/>
          </p:cNvSpPr>
          <p:nvPr>
            <p:ph idx="1"/>
          </p:nvPr>
        </p:nvSpPr>
        <p:spPr/>
        <p:txBody>
          <a:bodyPr/>
          <a:lstStyle/>
          <a:p>
            <a:r>
              <a:rPr lang="en-US" b="1" dirty="0" smtClean="0">
                <a:solidFill>
                  <a:schemeClr val="tx1"/>
                </a:solidFill>
              </a:rPr>
              <a:t>Mobile</a:t>
            </a:r>
          </a:p>
          <a:p>
            <a:r>
              <a:rPr lang="en-US" b="1" dirty="0" smtClean="0">
                <a:solidFill>
                  <a:schemeClr val="tx1"/>
                </a:solidFill>
              </a:rPr>
              <a:t>Easy, Elegant, &amp; Engaging</a:t>
            </a:r>
          </a:p>
          <a:p>
            <a:r>
              <a:rPr lang="en-US" b="1" dirty="0" smtClean="0">
                <a:solidFill>
                  <a:schemeClr val="tx1"/>
                </a:solidFill>
              </a:rPr>
              <a:t>Content</a:t>
            </a:r>
          </a:p>
          <a:p>
            <a:r>
              <a:rPr lang="en-US" b="1" dirty="0" err="1" smtClean="0">
                <a:solidFill>
                  <a:schemeClr val="tx1"/>
                </a:solidFill>
              </a:rPr>
              <a:t>Curation</a:t>
            </a:r>
            <a:endParaRPr lang="en-US" b="1" dirty="0" smtClean="0">
              <a:solidFill>
                <a:schemeClr val="tx1"/>
              </a:solidFill>
            </a:endParaRPr>
          </a:p>
          <a:p>
            <a:r>
              <a:rPr lang="en-US" b="1" dirty="0" smtClean="0">
                <a:solidFill>
                  <a:schemeClr val="tx1"/>
                </a:solidFill>
              </a:rPr>
              <a:t>Physical Presence</a:t>
            </a:r>
          </a:p>
          <a:p>
            <a:endParaRPr lang="en-US" dirty="0"/>
          </a:p>
        </p:txBody>
      </p:sp>
      <p:sp>
        <p:nvSpPr>
          <p:cNvPr id="6" name="Rectangle 5"/>
          <p:cNvSpPr/>
          <p:nvPr/>
        </p:nvSpPr>
        <p:spPr>
          <a:xfrm>
            <a:off x="7772400" y="6096000"/>
            <a:ext cx="1042273" cy="246221"/>
          </a:xfrm>
          <a:prstGeom prst="rect">
            <a:avLst/>
          </a:prstGeom>
        </p:spPr>
        <p:txBody>
          <a:bodyPr wrap="none">
            <a:spAutoFit/>
          </a:bodyPr>
          <a:lstStyle/>
          <a:p>
            <a:r>
              <a:rPr lang="en-US" sz="1000" b="1" dirty="0" smtClean="0">
                <a:latin typeface="Arial"/>
              </a:rPr>
              <a:t>(</a:t>
            </a:r>
            <a:r>
              <a:rPr lang="en-US" sz="1000" b="1" dirty="0" err="1" smtClean="0">
                <a:latin typeface="Arial"/>
              </a:rPr>
              <a:t>Roskill</a:t>
            </a:r>
            <a:r>
              <a:rPr lang="en-US" sz="1000" b="1" dirty="0" smtClean="0">
                <a:latin typeface="Arial"/>
              </a:rPr>
              <a:t>, 2014)</a:t>
            </a:r>
            <a:endParaRPr lang="en-US" sz="1000" b="1" dirty="0"/>
          </a:p>
        </p:txBody>
      </p:sp>
      <p:pic>
        <p:nvPicPr>
          <p:cNvPr id="2050" name="Picture 2" descr="http://www.drba.net/Portals/0/Images/community_two.jpg"/>
          <p:cNvPicPr>
            <a:picLocks noChangeAspect="1" noChangeArrowheads="1"/>
          </p:cNvPicPr>
          <p:nvPr/>
        </p:nvPicPr>
        <p:blipFill>
          <a:blip r:embed="rId3" cstate="print"/>
          <a:srcRect/>
          <a:stretch>
            <a:fillRect/>
          </a:stretch>
        </p:blipFill>
        <p:spPr bwMode="auto">
          <a:xfrm>
            <a:off x="4381500" y="3200400"/>
            <a:ext cx="4762500" cy="263842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oAutofit/>
          </a:bodyPr>
          <a:lstStyle/>
          <a:p>
            <a:pPr lvl="0"/>
            <a:r>
              <a:rPr lang="en-US" sz="3600" dirty="0" smtClean="0">
                <a:cs typeface="Georgia"/>
              </a:rPr>
              <a:t>Community is Content</a:t>
            </a:r>
            <a:endParaRPr lang="en-US" sz="3600" dirty="0"/>
          </a:p>
        </p:txBody>
      </p:sp>
      <p:sp>
        <p:nvSpPr>
          <p:cNvPr id="2" name="Content Placeholder 1"/>
          <p:cNvSpPr>
            <a:spLocks noGrp="1"/>
          </p:cNvSpPr>
          <p:nvPr>
            <p:ph idx="1"/>
          </p:nvPr>
        </p:nvSpPr>
        <p:spPr>
          <a:xfrm>
            <a:off x="457200" y="1295400"/>
            <a:ext cx="4953000" cy="4724400"/>
          </a:xfrm>
        </p:spPr>
        <p:txBody>
          <a:bodyPr>
            <a:noAutofit/>
          </a:bodyPr>
          <a:lstStyle/>
          <a:p>
            <a:r>
              <a:rPr lang="en-US" sz="2400" b="1" dirty="0" smtClean="0">
                <a:solidFill>
                  <a:schemeClr val="tx1"/>
                </a:solidFill>
              </a:rPr>
              <a:t>Social networks formed around social objects</a:t>
            </a:r>
          </a:p>
          <a:p>
            <a:pPr lvl="1">
              <a:buFont typeface="Arial" pitchFamily="34" charset="0"/>
              <a:buChar char="•"/>
            </a:pPr>
            <a:r>
              <a:rPr lang="en-US" sz="2400" b="1" dirty="0" smtClean="0">
                <a:solidFill>
                  <a:schemeClr val="tx1"/>
                </a:solidFill>
              </a:rPr>
              <a:t>Music, photos, videos, links</a:t>
            </a:r>
          </a:p>
          <a:p>
            <a:pPr lvl="1">
              <a:buFont typeface="Arial" pitchFamily="34" charset="0"/>
              <a:buChar char="•"/>
            </a:pPr>
            <a:r>
              <a:rPr lang="en-US" sz="2400" b="1" dirty="0" smtClean="0">
                <a:solidFill>
                  <a:schemeClr val="tx1"/>
                </a:solidFill>
              </a:rPr>
              <a:t>Reviewing</a:t>
            </a:r>
          </a:p>
          <a:p>
            <a:pPr lvl="1">
              <a:buFont typeface="Arial" pitchFamily="34" charset="0"/>
              <a:buChar char="•"/>
            </a:pPr>
            <a:r>
              <a:rPr lang="en-US" sz="2400" b="1" dirty="0" smtClean="0">
                <a:solidFill>
                  <a:schemeClr val="tx1"/>
                </a:solidFill>
              </a:rPr>
              <a:t>Tagging</a:t>
            </a:r>
          </a:p>
          <a:p>
            <a:pPr lvl="1">
              <a:buFont typeface="Arial" pitchFamily="34" charset="0"/>
              <a:buChar char="•"/>
            </a:pPr>
            <a:r>
              <a:rPr lang="en-US" sz="2400" b="1" dirty="0" smtClean="0">
                <a:solidFill>
                  <a:schemeClr val="tx1"/>
                </a:solidFill>
              </a:rPr>
              <a:t>Commenting</a:t>
            </a:r>
          </a:p>
          <a:p>
            <a:pPr lvl="1">
              <a:buFont typeface="Arial" pitchFamily="34" charset="0"/>
              <a:buChar char="•"/>
            </a:pPr>
            <a:r>
              <a:rPr lang="en-US" sz="2400" b="1" dirty="0" smtClean="0">
                <a:solidFill>
                  <a:schemeClr val="tx1"/>
                </a:solidFill>
              </a:rPr>
              <a:t>Rating</a:t>
            </a:r>
          </a:p>
          <a:p>
            <a:r>
              <a:rPr lang="en-US" sz="2400" b="1" dirty="0" smtClean="0">
                <a:solidFill>
                  <a:schemeClr val="tx1"/>
                </a:solidFill>
              </a:rPr>
              <a:t>Refines interaction with resources</a:t>
            </a:r>
          </a:p>
        </p:txBody>
      </p:sp>
      <p:sp>
        <p:nvSpPr>
          <p:cNvPr id="10" name="Title 3"/>
          <p:cNvSpPr txBox="1">
            <a:spLocks/>
          </p:cNvSpPr>
          <p:nvPr/>
        </p:nvSpPr>
        <p:spPr>
          <a:xfrm>
            <a:off x="-2590800" y="1524000"/>
            <a:ext cx="8229600" cy="914400"/>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mj-lt"/>
              <a:ea typeface="+mj-ea"/>
              <a:cs typeface="Georgia"/>
            </a:endParaRPr>
          </a:p>
        </p:txBody>
      </p:sp>
      <p:sp>
        <p:nvSpPr>
          <p:cNvPr id="6" name="Rectangle 5"/>
          <p:cNvSpPr/>
          <p:nvPr/>
        </p:nvSpPr>
        <p:spPr>
          <a:xfrm>
            <a:off x="7620000" y="6019800"/>
            <a:ext cx="1191352" cy="246221"/>
          </a:xfrm>
          <a:prstGeom prst="rect">
            <a:avLst/>
          </a:prstGeom>
        </p:spPr>
        <p:txBody>
          <a:bodyPr wrap="none">
            <a:spAutoFit/>
          </a:bodyPr>
          <a:lstStyle/>
          <a:p>
            <a:r>
              <a:rPr lang="en-US" sz="1000" b="1" dirty="0" smtClean="0">
                <a:latin typeface="Arial" pitchFamily="34" charset="0"/>
                <a:cs typeface="Arial" pitchFamily="34" charset="0"/>
              </a:rPr>
              <a:t>(Dempsey, 2012)</a:t>
            </a:r>
            <a:endParaRPr lang="en-US" sz="1000" b="1" dirty="0">
              <a:latin typeface="Arial" pitchFamily="34" charset="0"/>
              <a:cs typeface="Arial" pitchFamily="34" charset="0"/>
            </a:endParaRPr>
          </a:p>
        </p:txBody>
      </p:sp>
      <p:pic>
        <p:nvPicPr>
          <p:cNvPr id="18434" name="Picture 2" descr="http://www.bluewolf.com/sites/default/files/SalesforceCommunities.jpg"/>
          <p:cNvPicPr>
            <a:picLocks noChangeAspect="1" noChangeArrowheads="1"/>
          </p:cNvPicPr>
          <p:nvPr/>
        </p:nvPicPr>
        <p:blipFill>
          <a:blip r:embed="rId3" cstate="print"/>
          <a:srcRect/>
          <a:stretch>
            <a:fillRect/>
          </a:stretch>
        </p:blipFill>
        <p:spPr bwMode="auto">
          <a:xfrm>
            <a:off x="5181600" y="1981200"/>
            <a:ext cx="3962400" cy="2649856"/>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r>
              <a:rPr lang="en-US" sz="3600" b="1" dirty="0" smtClean="0"/>
              <a:t>What can we do?</a:t>
            </a:r>
            <a:endParaRPr lang="en-US" sz="3600" b="1" dirty="0"/>
          </a:p>
        </p:txBody>
      </p:sp>
      <p:sp>
        <p:nvSpPr>
          <p:cNvPr id="2" name="Content Placeholder 1"/>
          <p:cNvSpPr>
            <a:spLocks noGrp="1"/>
          </p:cNvSpPr>
          <p:nvPr>
            <p:ph idx="1"/>
          </p:nvPr>
        </p:nvSpPr>
        <p:spPr>
          <a:xfrm>
            <a:off x="228600" y="1143000"/>
            <a:ext cx="5181600" cy="5181600"/>
          </a:xfrm>
        </p:spPr>
        <p:txBody>
          <a:bodyPr>
            <a:normAutofit/>
          </a:bodyPr>
          <a:lstStyle/>
          <a:p>
            <a:r>
              <a:rPr lang="en-US" sz="2400" b="1" dirty="0" smtClean="0">
                <a:solidFill>
                  <a:schemeClr val="tx1"/>
                </a:solidFill>
              </a:rPr>
              <a:t>Advertise resources, brand, &amp; value</a:t>
            </a:r>
          </a:p>
          <a:p>
            <a:r>
              <a:rPr lang="en-US" sz="2400" b="1" dirty="0" smtClean="0">
                <a:solidFill>
                  <a:schemeClr val="tx1"/>
                </a:solidFill>
              </a:rPr>
              <a:t>Provide search help at time of need</a:t>
            </a:r>
          </a:p>
          <a:p>
            <a:pPr lvl="2"/>
            <a:r>
              <a:rPr lang="en-US" sz="2400" b="1" dirty="0" smtClean="0">
                <a:solidFill>
                  <a:schemeClr val="tx1"/>
                </a:solidFill>
              </a:rPr>
              <a:t>Chat &amp; IM</a:t>
            </a:r>
          </a:p>
          <a:p>
            <a:pPr lvl="2"/>
            <a:r>
              <a:rPr lang="en-US" sz="2400" b="1" dirty="0" smtClean="0">
                <a:solidFill>
                  <a:schemeClr val="tx1"/>
                </a:solidFill>
              </a:rPr>
              <a:t>Mobile technology</a:t>
            </a:r>
          </a:p>
          <a:p>
            <a:r>
              <a:rPr lang="en-US" sz="2400" b="1" dirty="0" smtClean="0">
                <a:solidFill>
                  <a:schemeClr val="tx1"/>
                </a:solidFill>
              </a:rPr>
              <a:t>Model services on popular/familiar services</a:t>
            </a:r>
          </a:p>
          <a:p>
            <a:r>
              <a:rPr lang="en-US" sz="2400" b="1" dirty="0" smtClean="0">
                <a:solidFill>
                  <a:schemeClr val="tx1"/>
                </a:solidFill>
              </a:rPr>
              <a:t>Design all of our systems with users in mind</a:t>
            </a:r>
          </a:p>
          <a:p>
            <a:pPr lvl="1">
              <a:buFont typeface="Arial" pitchFamily="34" charset="0"/>
              <a:buChar char="•"/>
            </a:pPr>
            <a:r>
              <a:rPr lang="en-US" sz="2400" b="1" dirty="0" smtClean="0">
                <a:solidFill>
                  <a:schemeClr val="tx1"/>
                </a:solidFill>
              </a:rPr>
              <a:t>User-centered</a:t>
            </a:r>
          </a:p>
          <a:p>
            <a:pPr lvl="1">
              <a:buFont typeface="Arial" pitchFamily="34" charset="0"/>
              <a:buChar char="•"/>
            </a:pPr>
            <a:r>
              <a:rPr lang="en-US" b="1" dirty="0" smtClean="0">
                <a:solidFill>
                  <a:schemeClr val="tx1"/>
                </a:solidFill>
              </a:rPr>
              <a:t>Engagement</a:t>
            </a:r>
            <a:endParaRPr lang="en-US" sz="2400" b="1" dirty="0" smtClean="0">
              <a:solidFill>
                <a:schemeClr val="tx1"/>
              </a:solidFill>
            </a:endParaRPr>
          </a:p>
        </p:txBody>
      </p:sp>
      <p:sp>
        <p:nvSpPr>
          <p:cNvPr id="6" name="Slide Number Placeholder 3"/>
          <p:cNvSpPr>
            <a:spLocks noGrp="1"/>
          </p:cNvSpPr>
          <p:nvPr>
            <p:ph type="sldNum" sz="quarter" idx="12"/>
          </p:nvPr>
        </p:nvSpPr>
        <p:spPr>
          <a:xfrm>
            <a:off x="6705600" y="6172200"/>
            <a:ext cx="2133600" cy="365125"/>
          </a:xfrm>
        </p:spPr>
        <p:txBody>
          <a:bodyPr/>
          <a:lstStyle/>
          <a:p>
            <a:r>
              <a:rPr lang="en-US" b="1" dirty="0" smtClean="0">
                <a:solidFill>
                  <a:schemeClr val="tx1"/>
                </a:solidFill>
              </a:rPr>
              <a:t>(</a:t>
            </a:r>
            <a:r>
              <a:rPr lang="en-US" b="1" dirty="0" err="1" smtClean="0">
                <a:solidFill>
                  <a:schemeClr val="tx1"/>
                </a:solidFill>
              </a:rPr>
              <a:t>Zickhr</a:t>
            </a:r>
            <a:r>
              <a:rPr lang="en-US" b="1" dirty="0" smtClean="0">
                <a:solidFill>
                  <a:schemeClr val="tx1"/>
                </a:solidFill>
              </a:rPr>
              <a:t>, </a:t>
            </a:r>
            <a:r>
              <a:rPr lang="en-US" b="1" dirty="0" err="1" smtClean="0">
                <a:solidFill>
                  <a:schemeClr val="tx1"/>
                </a:solidFill>
              </a:rPr>
              <a:t>Rainie</a:t>
            </a:r>
            <a:r>
              <a:rPr lang="en-US" b="1" dirty="0">
                <a:solidFill>
                  <a:schemeClr val="tx1"/>
                </a:solidFill>
              </a:rPr>
              <a:t> </a:t>
            </a:r>
            <a:r>
              <a:rPr lang="en-US" b="1" dirty="0" smtClean="0">
                <a:solidFill>
                  <a:schemeClr val="tx1"/>
                </a:solidFill>
              </a:rPr>
              <a:t>&amp; Purcell, 2013)</a:t>
            </a:r>
            <a:endParaRPr lang="en-US" b="1" dirty="0">
              <a:solidFill>
                <a:schemeClr val="tx1"/>
              </a:solidFill>
            </a:endParaRPr>
          </a:p>
        </p:txBody>
      </p:sp>
      <p:pic>
        <p:nvPicPr>
          <p:cNvPr id="16390" name="Picture 6" descr="http://www.digitalmarketing1.com/images/inkcolors.jpg"/>
          <p:cNvPicPr>
            <a:picLocks noChangeAspect="1" noChangeArrowheads="1"/>
          </p:cNvPicPr>
          <p:nvPr/>
        </p:nvPicPr>
        <p:blipFill>
          <a:blip r:embed="rId3" cstate="print"/>
          <a:srcRect/>
          <a:stretch>
            <a:fillRect/>
          </a:stretch>
        </p:blipFill>
        <p:spPr bwMode="auto">
          <a:xfrm>
            <a:off x="5562600" y="1143000"/>
            <a:ext cx="3153833" cy="4572001"/>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lighthouseip.com/wp-content/uploads/2013/03/Information_tools_web.png"/>
          <p:cNvPicPr>
            <a:picLocks noChangeAspect="1" noChangeArrowheads="1"/>
          </p:cNvPicPr>
          <p:nvPr/>
        </p:nvPicPr>
        <p:blipFill>
          <a:blip r:embed="rId3" cstate="print">
            <a:lum bright="38000" contrast="-31000"/>
          </a:blip>
          <a:srcRect/>
          <a:stretch>
            <a:fillRect/>
          </a:stretch>
        </p:blipFill>
        <p:spPr bwMode="auto">
          <a:xfrm>
            <a:off x="304800" y="228600"/>
            <a:ext cx="8625909" cy="6096000"/>
          </a:xfrm>
          <a:prstGeom prst="rect">
            <a:avLst/>
          </a:prstGeom>
          <a:noFill/>
        </p:spPr>
      </p:pic>
      <p:sp>
        <p:nvSpPr>
          <p:cNvPr id="6" name="Title 5"/>
          <p:cNvSpPr>
            <a:spLocks noGrp="1"/>
          </p:cNvSpPr>
          <p:nvPr>
            <p:ph type="title"/>
          </p:nvPr>
        </p:nvSpPr>
        <p:spPr>
          <a:xfrm>
            <a:off x="457200" y="274638"/>
            <a:ext cx="8229600" cy="792162"/>
          </a:xfrm>
        </p:spPr>
        <p:txBody>
          <a:bodyPr anchor="t">
            <a:noAutofit/>
          </a:bodyPr>
          <a:lstStyle/>
          <a:p>
            <a:r>
              <a:rPr lang="en-US" dirty="0" err="1" smtClean="0"/>
              <a:t>infoKit</a:t>
            </a:r>
            <a:r>
              <a:rPr lang="en-US" dirty="0" smtClean="0">
                <a:solidFill>
                  <a:schemeClr val="bg1"/>
                </a:solidFill>
              </a:rPr>
              <a:t/>
            </a:r>
            <a:br>
              <a:rPr lang="en-US" dirty="0" smtClean="0">
                <a:solidFill>
                  <a:schemeClr val="bg1"/>
                </a:solidFill>
              </a:rPr>
            </a:br>
            <a:endParaRPr lang="en-US" dirty="0"/>
          </a:p>
        </p:txBody>
      </p:sp>
      <p:sp>
        <p:nvSpPr>
          <p:cNvPr id="2" name="Content Placeholder 1"/>
          <p:cNvSpPr>
            <a:spLocks noGrp="1"/>
          </p:cNvSpPr>
          <p:nvPr>
            <p:ph idx="1"/>
          </p:nvPr>
        </p:nvSpPr>
        <p:spPr>
          <a:xfrm>
            <a:off x="381000" y="1143000"/>
            <a:ext cx="8229600" cy="4525963"/>
          </a:xfrm>
        </p:spPr>
        <p:txBody>
          <a:bodyPr>
            <a:normAutofit lnSpcReduction="10000"/>
          </a:bodyPr>
          <a:lstStyle/>
          <a:p>
            <a:pPr>
              <a:buNone/>
            </a:pPr>
            <a:r>
              <a:rPr lang="en-US" b="1" dirty="0" smtClean="0">
                <a:solidFill>
                  <a:schemeClr val="tx1"/>
                </a:solidFill>
              </a:rPr>
              <a:t>What is it?</a:t>
            </a:r>
            <a:endParaRPr lang="en-US" dirty="0" smtClean="0">
              <a:solidFill>
                <a:schemeClr val="tx1"/>
              </a:solidFill>
            </a:endParaRPr>
          </a:p>
          <a:p>
            <a:r>
              <a:rPr lang="en-US" b="1" dirty="0" smtClean="0">
                <a:solidFill>
                  <a:schemeClr val="tx1"/>
                </a:solidFill>
              </a:rPr>
              <a:t>Contains advice on evaluating digital/online services within the broader context of traditional services. </a:t>
            </a:r>
          </a:p>
          <a:p>
            <a:pPr>
              <a:buNone/>
            </a:pPr>
            <a:r>
              <a:rPr lang="en-US" b="1" dirty="0" smtClean="0">
                <a:solidFill>
                  <a:schemeClr val="tx1"/>
                </a:solidFill>
              </a:rPr>
              <a:t>Why did we create it?</a:t>
            </a:r>
          </a:p>
          <a:p>
            <a:r>
              <a:rPr lang="en-US" b="1" dirty="0" smtClean="0">
                <a:solidFill>
                  <a:schemeClr val="tx1"/>
                </a:solidFill>
              </a:rPr>
              <a:t>To understand the contexts surrounding individual engagement with digital resources, spaces and tools. </a:t>
            </a:r>
          </a:p>
          <a:p>
            <a:pPr>
              <a:buNone/>
            </a:pPr>
            <a:r>
              <a:rPr lang="en-US" b="1" dirty="0" smtClean="0">
                <a:solidFill>
                  <a:schemeClr val="tx1"/>
                </a:solidFill>
              </a:rPr>
              <a:t>Who will use it?</a:t>
            </a:r>
          </a:p>
          <a:p>
            <a:r>
              <a:rPr lang="en-US" b="1" dirty="0" smtClean="0">
                <a:solidFill>
                  <a:schemeClr val="tx1"/>
                </a:solidFill>
              </a:rPr>
              <a:t>Librarians and information technology </a:t>
            </a:r>
            <a:r>
              <a:rPr lang="en-US" b="1" dirty="0" smtClean="0">
                <a:solidFill>
                  <a:schemeClr val="bg1"/>
                </a:solidFill>
              </a:rPr>
              <a:t>staff</a:t>
            </a:r>
            <a:endParaRPr lang="en-US" b="1" dirty="0">
              <a:solidFill>
                <a:schemeClr val="bg1"/>
              </a:solidFill>
            </a:endParaRPr>
          </a:p>
        </p:txBody>
      </p:sp>
      <p:sp>
        <p:nvSpPr>
          <p:cNvPr id="4" name="TextBox 3"/>
          <p:cNvSpPr txBox="1"/>
          <p:nvPr/>
        </p:nvSpPr>
        <p:spPr>
          <a:xfrm>
            <a:off x="4495800" y="6096000"/>
            <a:ext cx="4495800" cy="246221"/>
          </a:xfrm>
          <a:prstGeom prst="rect">
            <a:avLst/>
          </a:prstGeom>
          <a:noFill/>
        </p:spPr>
        <p:txBody>
          <a:bodyPr wrap="square" rtlCol="0">
            <a:spAutoFit/>
          </a:bodyPr>
          <a:lstStyle/>
          <a:p>
            <a:pPr algn="r"/>
            <a:r>
              <a:rPr lang="en-US" sz="1000" b="1" dirty="0" smtClean="0">
                <a:latin typeface="Arial" pitchFamily="34" charset="0"/>
                <a:cs typeface="Arial" pitchFamily="34" charset="0"/>
              </a:rPr>
              <a:t>(White, Connaway, Lanclos, Hood &amp; Vass, 2014)</a:t>
            </a:r>
            <a:endParaRPr lang="en-US" sz="10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28625" y="1066800"/>
            <a:ext cx="8229600" cy="1619250"/>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marL="238125" marR="0" lvl="0" indent="-225425" algn="ctr" defTabSz="914400" rtl="0" eaLnBrk="1" fontAlgn="base" latinLnBrk="0" hangingPunct="1">
              <a:lnSpc>
                <a:spcPct val="120000"/>
              </a:lnSpc>
              <a:spcBef>
                <a:spcPct val="50000"/>
              </a:spcBef>
              <a:spcAft>
                <a:spcPct val="0"/>
              </a:spcAft>
              <a:buClr>
                <a:srgbClr val="FF7600"/>
              </a:buClr>
              <a:buSzTx/>
              <a:buFontTx/>
              <a:buNone/>
              <a:tabLst/>
              <a:defRPr/>
            </a:pPr>
            <a:r>
              <a:rPr kumimoji="0" lang="en-US" sz="2400" b="1" i="1" u="none" strike="noStrike" kern="0" cap="none" spc="0" normalizeH="0" baseline="0" noProof="0" dirty="0" smtClean="0">
                <a:ln>
                  <a:noFill/>
                </a:ln>
                <a:solidFill>
                  <a:schemeClr val="tx1"/>
                </a:solidFill>
                <a:effectLst/>
                <a:uLnTx/>
                <a:uFillTx/>
                <a:latin typeface="+mj-lt"/>
                <a:ea typeface="+mn-ea"/>
                <a:cs typeface="+mn-cs"/>
              </a:rPr>
              <a:t>“By focusing on relationship building instead of service excellence, organizations can uncover new needs and be in position to make a stronger impact.”</a:t>
            </a:r>
          </a:p>
        </p:txBody>
      </p:sp>
      <p:sp>
        <p:nvSpPr>
          <p:cNvPr id="7" name="TextBox 6"/>
          <p:cNvSpPr txBox="1"/>
          <p:nvPr/>
        </p:nvSpPr>
        <p:spPr>
          <a:xfrm>
            <a:off x="6934200" y="5951538"/>
            <a:ext cx="2019300" cy="276999"/>
          </a:xfrm>
          <a:prstGeom prst="rect">
            <a:avLst/>
          </a:prstGeom>
          <a:noFill/>
        </p:spPr>
        <p:txBody>
          <a:bodyPr wrap="square" rtlCol="0">
            <a:spAutoFit/>
          </a:bodyPr>
          <a:lstStyle/>
          <a:p>
            <a:pPr marL="238125" lvl="0" indent="-225425" algn="r">
              <a:lnSpc>
                <a:spcPct val="120000"/>
              </a:lnSpc>
              <a:spcBef>
                <a:spcPct val="50000"/>
              </a:spcBef>
              <a:buClr>
                <a:srgbClr val="FF7600"/>
              </a:buClr>
              <a:defRPr/>
            </a:pPr>
            <a:r>
              <a:rPr lang="en-US" sz="1000" b="1" kern="0" dirty="0" smtClean="0">
                <a:latin typeface="+mj-lt"/>
              </a:rPr>
              <a:t>(Matthews, 2012)</a:t>
            </a:r>
            <a:endParaRPr lang="en-US" sz="1000" b="1" kern="0" dirty="0">
              <a:latin typeface="+mj-lt"/>
            </a:endParaRPr>
          </a:p>
        </p:txBody>
      </p:sp>
      <p:sp>
        <p:nvSpPr>
          <p:cNvPr id="2" name="AutoShape 4" descr="data:image/jpeg;base64,/9j/4AAQSkZJRgABAQAAAQABAAD/2wCEAAkGBxQTEhQUEhMWFRQWFRcXGBgYFBQVGhwYHhgYGhYcGBgYHCggGB0lHBUWIjEhJSksLi4uGB8zODMsNygtLisBCgoKDg0OGxAQGzQkHyQ0LDA3LSwsLCw0LCwsLCwsLCwsLCwsLCwsLC00LDQsLCwsLCwsLCwsLCwsLCwsLCwsLP/AABEIAOEA4QMBIgACEQEDEQH/xAAcAAEAAgMBAQEAAAAAAAAAAAAABQYDBAcCAQj/xABDEAACAQIEAwYDBQYEBQQDAAABAgADEQQSITEFQVEGEyJhcYEykaFCUrHB0QcjYnLh8BQzU5IkQ6Ky8RWCwtI0Y4P/xAAaAQEAAgMBAAAAAAAAAAAAAAAAAwQBAgUG/8QALxEAAgIBAwIDCAEFAQAAAAAAAAECAxEEEiExURMiQQUyYXGBkcHwFCOx0eHxQv/aAAwDAQACEQMRAD8A7jERAEREAREQBERAERNfF42nSF6jhfXf2G5mG0uo6mxEganaqiNg7eij8zPdDtRQY2JZP5l/S8j8evOMm/hy7E3E8UqoYAqQQdiDcT3JTQRPLsACSbAakym8Y7SNUJSgSqDd9ifToPrIrbY1rLN4Qc3hFtrYpE+N1X1YCeKXEKTGy1EJ8mEpWA4WahuQT5mSj9mQR0lH+e2+Ik7oiurLUJ9lOo4mthGAYl6fQn8DylrwmKWogdDcH+7HzlyjURtXHUhnW4GaIiTkYiIgCIiAIiIAiIgCIiAIiIAiIgCImOvVCqzNoFBJ9ALmARHaPjooDKutVhoOg6n8hKgitVa7ks56zSqYw1qrVW3difQbKPYSw8BpDNrOJqb3N/A6FdagjcwPAgRdpnxPAFI0Enaa6T2RNoaTdHLfJA9RLJQqdSrhKnhJtzU7H++suvDcetZA6+hHMHmDIztFhwVvaV3geJahiQ1/3NUrScX2c37tvnce82017rnsl0N5wVkdy6kn264oVCUFOr+Jv5RsPc/hK7gUvaavbfHEYysT9gKo/wBo/Mzx2RqNVWo7VAMilgCAAbfFYzTUzcpNv5E1McQR0jhFMBBJGVzgnFlIAvJ4Vx1mdLdXGOJFa+ElI1OLYcMhvIPs3jO7rd0T4Xvb+YC/1F/pN/jPFVCkCVDDYy+Ko5f9VPqbH6GR12JXbodMkqrfh4kdPiIndKIiIgCIiAIiIAiIgCIiAIiIAiIgCRHaxyMHXI/0z9dD9JLzU4rhe9o1af30ZR6kG31ms1mLRmPDRyPBV9NeUsnCOJAEXlOQEEg6EGxHQzbo1SNp5+Szwdbg65hsUGAsZnNQTmWF4uy8zNxu0LTMdRbCO1ED0qb4ZZO0GMAW15znj/FWRWC7Nb5qQyn6Tex3EGc3JlexRFaqtAAli6j1LaAfW58gZitNvLJVFRWCw/tAwZOIY7CtTRx62A/ESjYTOitqQqmx12uek7j2w4F39Fe7H7yl8PmttV+gPtOM8SwB7y63XNoR58x/SXbobJvPR8mlE90Sy4HHaAqbiSicba28hOC4A9ySGACm/iNifIed+XOSA4XUAuUYC17kWFvUznyjFssNtcHnFcQLbze7HYQ1MUh5Jdz7bfUiVHjXEc96VLYfE3XoBbz+ZnTP2bUKdPDKveB6zC766joovva+8t6apOSyQXyaiy4xPk+ztHMEREAREQBERAEREAREQBERAEREAREQDmX7RuzboxxWH2P+YAL69SOh+hv1nPF4zWHxKAOuX+uk/RzKCCCLg7gzn3ansh3IfEYW1gCXpkBhbnowsR9RyMoX6fGZRWS5RevdkUzhGKaqG0LWsbgbD22/rJJacgeF8VKN3lNwp5hVUL6ZRa34yx1+1L1EyJRBdrAlFJYjnyvrObJPOMF1r1RjxtdaSXI1I0B5/wBJs/sp4A1Ws2Mqg5VJ7u/N9bsPIXPzm1wfsTXxNQVcbdE3yfaPl/CPWdLw2HWmoRFCqosANgJf0mnl70ipqLopbYmSVvtH2QpYm7L+7qHna4J/iHXzEssS/OEZrEinGTi8o5U3YjG02ugV9bgq6jpye3SYeLdnuJOoFVwlO9iS4a3S4S++guTYTrc0ON8Qp0KLVKuq2tl3zE8recqT0dSTkWY6uzocyx/CcNRwlPuAxqGoO8Z/jBANweQFzI5MysSmdCDpvY9NR+c3cP2lNOo7lQKRPwN4gV5Am18wGlzMOM7S0WOZKSKrbAOAR6gnTWV6rq+VZDOccp4wZupuk0654xnqs5z3JzhPbWtSstYZ1+vz5y68J7Q0MR8DgN91tD/WUfhnC6VdA3fopP2GIP1mnxLgLUmvTcN/KwPyI/OSK/ZjZLK7Pqv39REottqyOH3XKf5X7ydZicswXbSthgBVJqAGxVhqOmVuen4S68D7W4bEgZHCt91tD9d5br1EJfB/E1lVJcrlE9ERJyIREQBERAEjuLcWWhkzgnMbaW97yRlb7fUScIXG9N1f65T9Gkdrag2jaCTkkyxI4IBGoIuJ6lW7E8XFRBTJ1AuvpzHsZaYqsU4qSE47XgRPhmhicbocrBVX4qh2HW3U/SZnNQWWYSyb7MBvCtfac0x3FRXdilyl7IxuSwGhPl4gfa0z8Op1gb02KnyP49ZT/nrPTgs/xnjqdFkNxfFBlYX/AHQ0cjXMeSL1ud/lI/hVepWJFdyFHLRc3rbW03OHr39U1LWo0WKUhyLjRm9th7w9R4621+pp4fhvzGrwPshhqeao1BM7nNlIBCDkANr67ywUMJTT4EVf5VA/CZ4luFcYLCRFKbk8sRESQ1EREASmftARqr4aghAzF3N9rKBrp7/OXOUXt1iwlcHmuErZf538KfUStq3ipk1C86Of8RwdRaFPvAB36B0tzUnQ25Hb5z32c7P96wQddWI187E7DyG/lLZ23pKtanTIutPC2Avba4FvlKngsa9Fg9HxW5D4jrrcE6/+3pKj0l8oSdSyk8cE61tEZKFksNrKz0LJ2qwf+EoqadJTY5SzhumlgCBylJoYipVZmNQIwAsAGAtzGh0tcHY7+Uku0HaRsaQEQrb4hckkjqNhbUdZDIDTYHmNx1XW/wAtfrItMoRmvFWV6/IlujZKl+G8S9H8TaqcRcnLVs4sdCQfUqw5jrvJSnicPQpoaYWpWe5tVJyoLcrWub8yRNHs7hCtUq2quXVT1FRDY/NBImrTLVFUWBCqCSQANLm5PmbTs06Kud0qXzHCa+vxOLdrJxqjbHieWn2ePh9vj6Fy4L25xNA5XUut9gCbDyudvO86HwftdQrWBPdv0b9Zx7DuaQC28PQjfqeh9QZtpWVtjlPQ7ex5e82u9m6mjmrzR7ev78hT7Uou4tW19/T/AF9fud2U3n2ch4f2lr4UbkqBfKdRbyl+7MdqaeLHhFm109LX05bj9ZVr1EZPa1hl2VTS3LldywRPkSfJEfZpcYw3eUKqfeRh720+s3Z8hrKwE8HGOz/EWpOAGI1uPXoeoPSde4fjBVpq67Ea+R5icZ43h+6xNZNstRrel7r9CJY+z3GNFV2y0Wa9X2HXkpsL+XvOXRd4TaZetr3pNF14nxNFptUqPkoLueb+S+X4+kpvGFrYqmKuIvQwpNqNAHK79Ge3wrYXt+sl+EYM4+ouKri2HQ/8NROxt/zHHPbQSE7W8eWpje6B8FIFL8u8uM34W9pvZlx3y+iNK1iW1H3h2ACKqqLAAADyl64VgwijTWVbs/iKbVAHYBuVyNZcGxSruRKNbjvzN8IkvbxtRrcbwHeUnCjxWNprdiaoODpDml0YdGBN5v4fidJzlV1J6AiYcPTWliCFFhWBa3LOtrn1Kn/pl+h1qzfD14K8nLZsl8yViInRIBERAEREATn3aeg1bHJZSaZahSDW8JOclgDztreW3imOUK13yIg/eP0H3V/iP0v1mnwfDNVda9RSlNB+4pHQgEW7xx94g6DkD1MqWvxJKC+pNX5PMU/t6/8AxVbyoqPnb9TKbLV21e+IxXrTX6D9JU3cDcgT0PsZf0ZPvJ/g857Yeb0u0V+T2HyMKqjxLq3mB9rzI59R6SX47hVrUlxFK19mt15yAOPUbXJH985JdmuJKjmkw/dVth907Ee1wR5EdJyfbmhUZfyKvqvydX2HrpNfx7Pp/j/BGUsa1IUyouQxy+RBUr9WOnnMmGQC9yC7at6/pMfaGh3dXux9i+3Un9LSNE7GgSjTGTXLSOTrvPbNJ8ZZJVcaEJVb+YG3uDoflMVHiAHxJp/CQP8ApIyn5CarEN8W/wB4b+45zxVpG2uq/eH59Jccn1KsYJcMsH/qdM0LGkGVqmXMAU8IsTpsDuPnL3+ynB2SpUygaAADbU3P4LOeYir/AMNQUAXCsLX+21gDbyVgfcTsfYbCd3hE/iJPtsPoJ5O+Xi62Uu344PV6WCq0UV35+7yWCJ9iWDQREQDlH7RsLkxhb/URW9x4T/2iQXD6+VrH4W0MvH7U8L4aNToWQ+4uPwM59OPqI4sZ0aXmCOmP2kTD8OLCwemopIv8VrIfSwJP8pnJ6VJnLvsu1ybszHc7b21PTTmZO1qf+Io2v40Nxf8AP2/CRtYaKieg/MnzO5/pMTuc0kb1VqOTTapsF9rdfzMtmFwtYUB/i6gpryD3L25eHr5TLwPhvcBMid5iqulO/wBkc3/hFufT1l64L2ZSmRVrHvq++Zhovki8vXeYrplc/L07mLLVDqUDE9mqy02xeGD01pKXs/hdwNSUQfCLXNjvLDge0HfHBvz7wA/+5Sh/7pe3QEEHUEWI8jvOM8BQ06i0j/ycUE/21AJLdQqnBruRQs8RS3I7REROqURE0sTxWjT+Kot+gNz8hIfF9r6Y0RC3mSFEildCPVm6rk+iLJI3ivEVRWJcIi/G5+z5L1Yyp8R7VVzTd1KooNgANSbEnU7CwPylWw/FquLs1W2WnbKgFhc/at18zKlurysQJ4ad9ZFxo4+i5WpXNqaG9KgBm15PV5F+YHL1m1iu2P8ApU/dj+Q/WVcooXMSSL28Km1/Mm35z4vkoFt7nMbdRt+BlVaiUViJN4MX1K9xbiDValY1dFqVPiUC6kXtbqNdR6SFxOCKasRlOzi5Denn5HaWquCVH2gS9h4iHOlu7UKBprv5+0Y9I0ycmqE2ZG01G5sCSpHXf1nR0PtKVHllzEo672dG/wA8OJf3IQ0bEjKxIFzplsOp30+UyUapXSy7ZrXTfkbtfXy3m3ieH6ZqfiUa5dLr/ET9sabjzuBNItpfcEne9nbzUEZbA7/+J6aFld0Mx5TPNzrnVLEuGjxiCSS5OYEnxai556HWYpssbEknxDckKzFiNspYggdeXyms62PL2Nx8xJDQWnukTey7nT+xMYMyYapZxYXIBb/aCRf3ESkorLCi5PCJOnRD11y3Fn+G2hsNLHlsunpO+4DD93TRPuqq/ITiX7PMGauMUkGwy79NWP4WndZ5PT5lKU36/wDT1ty2RjBeiPkT7EtlcREQCu9vcNnwdTqhVx7EX+hM5JO6cSw/eUqifeRl+YInDSLaHcaTm62PmTLumfDRnwNfIwPLnJehgqa1GqufCFzW6+Q9Tb5SBEsPAKym2coO7KsM9yDY3AsASZSayWM4L12V4UUBr1R++qjb7ifZQdOp8/ST8q1btdcA06e4vdj+QkRjeO13/wCYVHRfD9RrOlHUVVxUYlN1WTlmRfK+JRNXYL6kCcd4hXUYzGMhuoqioCOdwGP1kq5J1JJ8ybyJq4M/4kkC4qU7W6sNx65fwMrXanxFjGCaqnYy7V+1zsP3aBQdifEf0k7wTiq1010cfEPzHlOYDvaaKpHiAsbgjbQct7Tzh+LV6bBkemrD+9or1clLMnlCWmTXCJrimAfDVcj6qxJpvyI6HowmjiqT91VrLbKqfnvr6/SavFOMYqrTvVqXp5gL934c3IXtvMGLr1qeHalUYkEklflpILGt3l6EsIyxz1NupwNxwx3qHK9NgCp1uO8yixB21+Qmn2ew+WmTe+Y6eg0/G/zmivaJ2VsNUYtSq1EZifiFjfKLbC9vyljUKBYDQaDkPpMy4QWfU8A2Nxa/mAdPcTKjjT7o0UFrlT94AC5+Xznk+3ymGuNCdiAZoZNSotwulywOuW71CTa6Fr5Nt9/XYeMp1y6WBHhLeAc++KU/EfO81Q+UDwjLkGYZUZgCSbgsNN9x05aTOSpA+E30QZqYv51iEH1sfTebIM8PhzfMgINyQLOAQBqysw+vzFtTp1sMKlypyVNidgR0teyE33+E+UkMoOa2UkfEctJQgH+kXtf6eW9zjqIGsbgAkKjZqK6W1zKDp76fO5s6fU2US3Qf+yvqNNXfHE19fVECyMrBcpVhcJTDG4PNrjY6H/xPHLqoIGzZWe27XYfMSYrAMO7cE38IK/EPJb7jbwH2kZicKVYHwsBpTyKGvf791156NrPUaTXV6hccPseY1Wis0783Tv8AvQ1mUAMLXKjXxKLG/KxOcfKfcJh8oqVdCLKo1vvrrfyX6z2LCw0IW7HxIFLfwkA3O3XnbrM9ViaJLHNmu7b6AWCg3HI320mfaE9mnk/p9+BoI7tRBfHP25L9+yfDFmeoRsCB5XNh+DfOdNlS/Ztgu7wt7asfwH6ky2zh6aOK18T0F8szYiIk5CIiIB8nG+1XDzQxVReROdf5W1+huPadllP/AGj8Lz0RWUeKnof5D+h/Eytqq90M9iaie2XzOaibOCOvtNaZ8KfEJyWdAsNDE00RL02ck5T4rKupANhqRew3G8zPj2N1ChVsc2RQNDpcs1yADa+vOa3D33RrlanIFV1sL5nI2IB+RmwczKykgvT0BLqEtysAPFcaXHMQaMwoeR3Hv+E9MoO4vPrKGQPTDFQLMcoAHlpfUdSZ5zTDMo8DDryRf9onoUwOg9P6T3mvPJXnBk1OI0M9MqD9pWtsCQbi/wBfnPHHq9J75GvmW4BIzg2GYMu+hB2+vLdPUTxh+MUsPWTvaaVEY2YFVLLvZlBF+RmVFSkk2NzjyircHRA7GoFyi1iysPEDoQW2HX2louNPPY8j6GXfj/AaONw4C5Rpem6gW1Gm3IzmFAvhWejiLgKdrElehFtSNfwk91LgaV2KZMZ7Gx9j1/rMWM+BrC5sdOs1f/X8OANS5HQH6iwP1mZsd31FmonQ3FgMpvpcddpDhmxC43MrjQqQqWvuPCN/nsZtYbEFrhTkJFu6poQXHOxXU+5JHmJo4mqGckX5DXoAAPwmMGbI2Jaq1rBgQFIVKRasWQnmwt57aX6cp7DNmNmzVLAFtEpAbaZkGU7i4I126SKw+K8Qs3dtlIuua73OugNr+WgNuR1mRBZSuc91fMUZgjDkGCk2N7efQ8jBjBnBRlaxzooI8dQMQb/ZXKCVvm5ctxtI7FUu7bwG4PuD1AuBe02KeOGUL3rVMg8DDwDc/Epvc7fLcwaua4JCKTfKA2W420F+pm0ZOMsrqJQUo4kso0/8IXU92DlUFnpi5PrruLc7aaX6z7URnampuR4Bc/M/RtvKegxUh0Yqy6hhuJKdluG1cRiVcgspe5IXS9/FqNLanTlL92vnfSq5dc9e5z6fZ8KLnbF8Y6djsXA8P3eHpL0QX9Tqfxm/PgE+yzFYSRG3l5ERE2MCIiAJixNAOrIwurAqfQixmWIYOIcTwRo1XpNujEeo5H5WmvTNiD5y8ftL4XqmIUfwP/8AE/iPlKMJxbYbJuJ065boplkwFPOrpqdAw8QVQQdGN97EiZ+8LAVVF2p3WpamuRR9sLyY8xoL6dZF4X7LAZmXULyOniB1HK59QJKu6h1cZaiuADa9Omp+y3L0O3KRLoGuTHiVIYPdzSqc2FhmPNRewDD6gTADlNj10/T+/wA5sCmt3otkIYEhyz2AO6qOZG40O/lMWGw71AyWzMmhNrA/da52vbnzEMyj0xtry5/rPRmHD1DqG+IGx9evv+NxNik1tBp7C/sdxMGTyKJ32B66e46yF44EOaxuRlB6ZvLqQDrpzEleIYnu6bueQv78pWqGEbugalxmuy8t9zMm0F3LB+z/ALW9www9fSkx8DG/hY9T90/SXntX2eGKTMlhVUXVuvkT+E5Nw3BVDXVit6e1z0ytuP73nSuy3GslqFU6bU2J26KT06fLpL1VsZLw59CrbW4vfEpzYQVA4emq1lBU3HPkT5XmytJVd+7UKvgNgLDN3a5vreXHtZ2fNUd9Q0rKP946Hqfx26SjvjDlZ1S7L/mJexHmNNt//IlW2qVcsMlrsU1k1eKcNzeNPi5jr/WV+rV5c+kk3xr1QSWyr0UHX3/WZOH8NW92BJOyLqx9T9keZmieCbBF0KNrltSRt0Hn0mbitFXGcMc/2lfe/Mg8wfnLHh+zFUAuAi3OmdjZfME7n2Mz4LsxTLeK9dyfhpoFT3YjMf8AphNuWQ5xSKFgMPVZstGmzttYAn59JcML2XbQ13FL+EeN/Sw0EvmC4DUygErRT7qam3m3P3JkxguEUqeqpdvvN4j8ztLUdPZZ14Kkr0uhUOE9nQLGjQ//AKVdfcL/AEMtfCuFmkSzuXYi21gB0AknEt1aWEHnqyvO6UhERLJEIiIAiIgCIiAafF8CK9F6TfaUj0PI+xtOK1qRRirCzKSCPMHWd1nM/wBovDO7rCqo8NUa/wA43+YsfnKWsryty9Czpp4e0jeDVLFTc728O+umnsZKpQsWoVFq5WBanTFvh+0DpuGN/h2Mr2AuVIBIOtiDYg20IPrJ3umelmCMj028RZrEsvxKL2HiHLU6ic1FuR9JZlyM376kfCi01IzfYLcjcb784rP3mWoDUZl/zFVLWUXzLbqDtoBPtWplVMQl6VIr4zmu7JvsSL5TroANTMdWqVcCnm7p9wWB8fJrAAajTnsJkwlk+cQw9gtVEKqQNCwzMp520PQiw3t1M9UmBFxrpf1HIxgVClkyBgbsCzaKOYtceZ1kfVr90xUWJNyo99bjexP1052mpssnrjJDIaWl2FyfuoPiY/l1Mz1a5xSUsyZAihSfvW6ADSYcJw4uL1LnMczdWPLN91RyUepJklVZaa3YhQP7sBMM2MYS2wsNv0mSphcwI2/LpIbEccZjlpKB5nU/LYe8yUuEYqqqsG8OmrMUS3qdD7XmRjHLLj2N7S96ThqxHf09Ab3zqOYPUf3zmHtp2ZL3r0BapY51H2hz05+Y995F4Dh1NAqlmr1UN07sMuQ72DbkX15TolG+UZt7C/rbWdKl+NDbL09SjZ/Tnuicw4bw2i9JXqM1PMf8pDuQbbW09Lyx8N4a9rUKApL9+pqx87H9JZaHDKSMWWmoYm5Nufl09ptzENCv/T+wnqW+hC0ez6k3rM1VvMkD5CS1GiqiyqFHQC0yRLcKoQ91EEpOXURESQ1EREAREQBERAEREAREQBIjtTwz/EYZ0HxDxJ/MP1Fx7yXnwzWUVJYZlPDycT4efEQZM4B1zqwpsxYZHBa37xb2awF7EW58xPvanhvcYw2FkqeNff4h8/xE1P8AF1aILOhagx8LDkeYPnrOHOLjJxOmmpJMkVw1mqZrKrHMFsTa+hAFzpz1n2mFVQFG2l7nblpy+ZkWOP0ujj2X/wC0kcLVWp/lnN5Df5bzRp+psYuJY/KB9p20Vep/ISOwdEuT4tLg1Kg0zMNQq9EXl5i/Sb+G7MYipUepXK0UJKqWN27vkFA2vz1vrJ7BUqFOyUabVmGm2n6Tbb6IxvSXBH8Pq5qvdBWL2zaKSPUEaC/nzvMfFeAl6matXWmg2VRne3TcBT85aU4biKvxuKKfdTU28ztJHB8Eo0zcJmb7zeI/XaWa9JOXPT5leWoS6FV4PwVV/wDxsMB/+2tqT5i4t8hLBR7P5jmr1GqHpsv6mTc+y5DSQjy+SvK6T6GKhh1QWRQo8haZYiWUkuhEIiJkCIiAIiIAiIgCIiAIiIAiIgCIiAIiIBXe23De9oZwPHSOYfy/bHy19pVeG4Y1qdSiASHXW21jp6XBAM6Wy3BB2OkgK3Zrxfuqhp0yBmUXNyL6gk6byjqtM5y3RLNNyitrKXg+xmHogHFV2c/6dMkD0uNT7Wlk4fRe2XCYZaKc3YWJHUk6tJ/AcFo0vhS7febxH5yQAiGkb99/YxK7JB0ezobWu7VT0uQv03kxh8OqCyKFHQC0yxLUKoQ91EMpuXURESQ1EREAREQBERAEREAREQBERAEREAREQBERAEREAREQBERAEREAREQBERAEREAREQBERAEREAREQBERAEREAREQBERAEREAREQBERAEREAREQBERAEREAREQBERAEREAREQBERAEREAREQ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http://zadroweb.com/wp-content/uploads/2013/04/relationship-building-300x200.jpg"/>
          <p:cNvPicPr>
            <a:picLocks noChangeAspect="1" noChangeArrowheads="1"/>
          </p:cNvPicPr>
          <p:nvPr/>
        </p:nvPicPr>
        <p:blipFill>
          <a:blip r:embed="rId3" cstate="print"/>
          <a:srcRect/>
          <a:stretch>
            <a:fillRect/>
          </a:stretch>
        </p:blipFill>
        <p:spPr bwMode="auto">
          <a:xfrm>
            <a:off x="2133600" y="2667000"/>
            <a:ext cx="4800600" cy="3200400"/>
          </a:xfrm>
          <a:prstGeom prst="rect">
            <a:avLst/>
          </a:prstGeom>
          <a:noFill/>
        </p:spPr>
      </p:pic>
    </p:spTree>
    <p:extLst>
      <p:ext uri="{BB962C8B-B14F-4D97-AF65-F5344CB8AC3E}">
        <p14:creationId xmlns="" xmlns:p14="http://schemas.microsoft.com/office/powerpoint/2010/main" val="2879977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5" name="Content Placeholder 2"/>
          <p:cNvSpPr>
            <a:spLocks noGrp="1"/>
          </p:cNvSpPr>
          <p:nvPr>
            <p:ph idx="1"/>
          </p:nvPr>
        </p:nvSpPr>
        <p:spPr>
          <a:xfrm>
            <a:off x="228600" y="1219200"/>
            <a:ext cx="8610600" cy="5153025"/>
          </a:xfrm>
        </p:spPr>
        <p:txBody>
          <a:bodyPr>
            <a:normAutofit/>
          </a:bodyPr>
          <a:lstStyle/>
          <a:p>
            <a:pPr indent="0">
              <a:buNone/>
            </a:pPr>
            <a:r>
              <a:rPr lang="en-US" sz="1600" b="1" i="1" dirty="0" smtClean="0">
                <a:solidFill>
                  <a:schemeClr val="tx1"/>
                </a:solidFill>
              </a:rPr>
              <a:t>Cyber Synergy: Seeking Sustainability through Collaboration between Virtual Reference and Social Q&amp;A Sites </a:t>
            </a:r>
            <a:r>
              <a:rPr lang="en-US" sz="1600" b="1" dirty="0" smtClean="0">
                <a:solidFill>
                  <a:schemeClr val="tx1"/>
                </a:solidFill>
              </a:rPr>
              <a:t>project is funded by IMLS, OCLC, &amp; Rutgers </a:t>
            </a:r>
            <a:r>
              <a:rPr lang="en-US" sz="1600" b="1" dirty="0" smtClean="0">
                <a:solidFill>
                  <a:schemeClr val="tx1"/>
                </a:solidFill>
                <a:hlinkClick r:id="rId3"/>
              </a:rPr>
              <a:t>http://www.oclc.org/research/activities/synergy.html</a:t>
            </a:r>
            <a:endParaRPr lang="en-US" sz="1600" b="1" dirty="0" smtClean="0">
              <a:solidFill>
                <a:schemeClr val="tx1"/>
              </a:solidFill>
            </a:endParaRPr>
          </a:p>
          <a:p>
            <a:pPr indent="0">
              <a:buNone/>
            </a:pPr>
            <a:endParaRPr lang="en-US" sz="1600" b="1" dirty="0" smtClean="0">
              <a:solidFill>
                <a:schemeClr val="tx1"/>
              </a:solidFill>
            </a:endParaRPr>
          </a:p>
          <a:p>
            <a:pPr indent="0">
              <a:buNone/>
            </a:pPr>
            <a:r>
              <a:rPr lang="en-US" sz="1600" b="1" i="1" kern="0" dirty="0" smtClean="0">
                <a:solidFill>
                  <a:schemeClr val="tx1"/>
                </a:solidFill>
              </a:rPr>
              <a:t>The Digital Visitors and Residents </a:t>
            </a:r>
            <a:r>
              <a:rPr lang="en-US" sz="1600" b="1" kern="0" dirty="0" smtClean="0">
                <a:solidFill>
                  <a:schemeClr val="tx1"/>
                </a:solidFill>
              </a:rPr>
              <a:t>project is funded by JISC, Oxford University, and OCLC, in partnership with the University of North Carolina, Charlotte</a:t>
            </a:r>
          </a:p>
          <a:p>
            <a:pPr indent="0">
              <a:buNone/>
            </a:pPr>
            <a:r>
              <a:rPr lang="en-US" sz="1600" b="1" dirty="0" smtClean="0">
                <a:solidFill>
                  <a:schemeClr val="tx1"/>
                </a:solidFill>
                <a:hlinkClick r:id="rId4"/>
              </a:rPr>
              <a:t>http://www.oclc.org/research/activities/vandr.html</a:t>
            </a:r>
            <a:r>
              <a:rPr lang="en-US" sz="1600" b="1" dirty="0" smtClean="0">
                <a:solidFill>
                  <a:schemeClr val="tx1"/>
                </a:solidFill>
              </a:rPr>
              <a:t> </a:t>
            </a:r>
          </a:p>
          <a:p>
            <a:pPr indent="0">
              <a:buNone/>
            </a:pPr>
            <a:endParaRPr lang="en-US" sz="1600" b="1" dirty="0" smtClean="0">
              <a:solidFill>
                <a:schemeClr val="tx1"/>
              </a:solidFill>
            </a:endParaRPr>
          </a:p>
          <a:p>
            <a:pPr fontAlgn="base">
              <a:buNone/>
            </a:pPr>
            <a:r>
              <a:rPr lang="en-US" sz="1600" b="1" dirty="0" smtClean="0">
                <a:solidFill>
                  <a:schemeClr val="tx1"/>
                </a:solidFill>
              </a:rPr>
              <a:t>	</a:t>
            </a:r>
            <a:r>
              <a:rPr lang="en-US" sz="1600" b="1" i="1" dirty="0" smtClean="0">
                <a:solidFill>
                  <a:schemeClr val="tx1"/>
                </a:solidFill>
              </a:rPr>
              <a:t>Seeking Synchronicity: </a:t>
            </a:r>
            <a:r>
              <a:rPr lang="en-US" sz="1600" b="1" i="1" dirty="0" smtClean="0">
                <a:solidFill>
                  <a:srgbClr val="000000"/>
                </a:solidFill>
                <a:latin typeface="ff-meta-web-pro"/>
              </a:rPr>
              <a:t>Evaluating Virtual Reference Services from User, Non-User and Librarian Perspectives </a:t>
            </a:r>
            <a:r>
              <a:rPr lang="en-US" sz="1600" b="1" dirty="0" smtClean="0">
                <a:solidFill>
                  <a:schemeClr val="tx1"/>
                </a:solidFill>
              </a:rPr>
              <a:t>is an IMLS-funded project</a:t>
            </a:r>
          </a:p>
          <a:p>
            <a:pPr indent="0">
              <a:buNone/>
            </a:pPr>
            <a:r>
              <a:rPr lang="en-US" sz="1600" b="1" u="sng" dirty="0" smtClean="0">
                <a:solidFill>
                  <a:schemeClr val="tx1"/>
                </a:solidFill>
                <a:hlinkClick r:id="rId5"/>
              </a:rPr>
              <a:t>http://oclc.org/research/activities/synchronicity.html</a:t>
            </a:r>
            <a:endParaRPr lang="en-US" sz="1600" b="1" u="sng" dirty="0" smtClean="0">
              <a:solidFill>
                <a:schemeClr val="tx1"/>
              </a:solidFill>
            </a:endParaRPr>
          </a:p>
          <a:p>
            <a:pPr indent="0">
              <a:buNone/>
            </a:pPr>
            <a:endParaRPr lang="en-US" sz="1600" b="1" u="sng" dirty="0" smtClean="0">
              <a:solidFill>
                <a:schemeClr val="tx1"/>
              </a:solidFill>
            </a:endParaRPr>
          </a:p>
          <a:p>
            <a:pPr indent="0">
              <a:buNone/>
            </a:pPr>
            <a:r>
              <a:rPr lang="en-US" sz="1600" b="1" i="1" dirty="0" smtClean="0">
                <a:solidFill>
                  <a:schemeClr val="tx1"/>
                </a:solidFill>
              </a:rPr>
              <a:t>Sense-making the Information Confluence: The </a:t>
            </a:r>
            <a:r>
              <a:rPr lang="en-US" sz="1600" b="1" i="1" dirty="0" err="1" smtClean="0">
                <a:solidFill>
                  <a:schemeClr val="tx1"/>
                </a:solidFill>
              </a:rPr>
              <a:t>Hows</a:t>
            </a:r>
            <a:r>
              <a:rPr lang="en-US" sz="1600" b="1" i="1" dirty="0" smtClean="0">
                <a:solidFill>
                  <a:schemeClr val="tx1"/>
                </a:solidFill>
              </a:rPr>
              <a:t> and the Whys of College and University User </a:t>
            </a:r>
            <a:r>
              <a:rPr lang="en-US" sz="1600" b="1" i="1" dirty="0" err="1" smtClean="0">
                <a:solidFill>
                  <a:schemeClr val="tx1"/>
                </a:solidFill>
              </a:rPr>
              <a:t>Satisficing</a:t>
            </a:r>
            <a:r>
              <a:rPr lang="en-US" sz="1600" b="1" i="1" dirty="0" smtClean="0">
                <a:solidFill>
                  <a:schemeClr val="tx1"/>
                </a:solidFill>
              </a:rPr>
              <a:t> of Information Needs</a:t>
            </a:r>
            <a:r>
              <a:rPr lang="en-US" sz="1600" b="1" dirty="0" smtClean="0">
                <a:solidFill>
                  <a:schemeClr val="tx1"/>
                </a:solidFill>
              </a:rPr>
              <a:t>, Institute for Museums and Library Services Research Grant, 2003-2005, Ohio State University &amp; OCLC Research http</a:t>
            </a:r>
            <a:r>
              <a:rPr lang="en-US" sz="1600" b="1" dirty="0" smtClean="0">
                <a:solidFill>
                  <a:schemeClr val="tx1"/>
                </a:solidFill>
                <a:hlinkClick r:id="rId6"/>
              </a:rPr>
              <a:t>://www.oclc.org/research/activities/imls.html</a:t>
            </a:r>
            <a:endParaRPr lang="en-US" sz="1600" b="1" u="sng" dirty="0" smtClean="0">
              <a:solidFill>
                <a:schemeClr val="tx1"/>
              </a:solidFill>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990600"/>
            <a:ext cx="8229600" cy="4724400"/>
          </a:xfrm>
        </p:spPr>
        <p:txBody>
          <a:bodyPr>
            <a:noAutofit/>
          </a:bodyPr>
          <a:lstStyle/>
          <a:p>
            <a:pPr marL="0" indent="0" defTabSz="895928" fontAlgn="base">
              <a:spcBef>
                <a:spcPts val="0"/>
              </a:spcBef>
              <a:spcAft>
                <a:spcPct val="0"/>
              </a:spcAft>
              <a:buNone/>
              <a:defRPr/>
            </a:pPr>
            <a:r>
              <a:rPr lang="en-US" sz="1050" dirty="0" err="1" smtClean="0">
                <a:solidFill>
                  <a:schemeClr val="tx1"/>
                </a:solidFill>
                <a:latin typeface="Arial" panose="020B0604020202020204" pitchFamily="34" charset="0"/>
                <a:cs typeface="Arial" pitchFamily="34" charset="0"/>
              </a:rPr>
              <a:t>Bertot</a:t>
            </a:r>
            <a:r>
              <a:rPr lang="en-US" sz="1050" dirty="0" smtClean="0">
                <a:solidFill>
                  <a:schemeClr val="tx1"/>
                </a:solidFill>
                <a:latin typeface="Arial" pitchFamily="34" charset="0"/>
                <a:cs typeface="Arial" pitchFamily="34" charset="0"/>
              </a:rPr>
              <a:t>, J. C., </a:t>
            </a:r>
            <a:r>
              <a:rPr lang="en-US" sz="1050" dirty="0" err="1" smtClean="0">
                <a:solidFill>
                  <a:schemeClr val="tx1"/>
                </a:solidFill>
                <a:latin typeface="Arial" pitchFamily="34" charset="0"/>
                <a:cs typeface="Arial" pitchFamily="34" charset="0"/>
              </a:rPr>
              <a:t>Berube</a:t>
            </a:r>
            <a:r>
              <a:rPr lang="en-US" sz="1050" dirty="0" smtClean="0">
                <a:solidFill>
                  <a:schemeClr val="tx1"/>
                </a:solidFill>
                <a:latin typeface="Arial" pitchFamily="34" charset="0"/>
                <a:cs typeface="Arial" pitchFamily="34" charset="0"/>
              </a:rPr>
              <a:t>, K., </a:t>
            </a:r>
            <a:r>
              <a:rPr lang="en-US" sz="1050" dirty="0" err="1" smtClean="0">
                <a:solidFill>
                  <a:schemeClr val="tx1"/>
                </a:solidFill>
                <a:latin typeface="Arial" pitchFamily="34" charset="0"/>
                <a:cs typeface="Arial" pitchFamily="34" charset="0"/>
              </a:rPr>
              <a:t>Devereaux</a:t>
            </a:r>
            <a:r>
              <a:rPr lang="en-US" sz="1050" dirty="0" smtClean="0">
                <a:solidFill>
                  <a:schemeClr val="tx1"/>
                </a:solidFill>
                <a:latin typeface="Arial" pitchFamily="34" charset="0"/>
                <a:cs typeface="Arial" pitchFamily="34" charset="0"/>
              </a:rPr>
              <a:t>, P., </a:t>
            </a:r>
            <a:r>
              <a:rPr lang="en-US" sz="1050" dirty="0" err="1" smtClean="0">
                <a:solidFill>
                  <a:schemeClr val="tx1"/>
                </a:solidFill>
                <a:latin typeface="Arial" pitchFamily="34" charset="0"/>
                <a:cs typeface="Arial" pitchFamily="34" charset="0"/>
              </a:rPr>
              <a:t>Dhakal</a:t>
            </a:r>
            <a:r>
              <a:rPr lang="en-US" sz="1050" dirty="0" smtClean="0">
                <a:solidFill>
                  <a:schemeClr val="tx1"/>
                </a:solidFill>
                <a:latin typeface="Arial" pitchFamily="34" charset="0"/>
                <a:cs typeface="Arial" pitchFamily="34" charset="0"/>
              </a:rPr>
              <a:t>, K., Powers, S., &amp; Ray, J. (2012). Assessing the usability of </a:t>
            </a:r>
            <a:r>
              <a:rPr lang="en-US" sz="1050" dirty="0" err="1" smtClean="0">
                <a:solidFill>
                  <a:schemeClr val="tx1"/>
                </a:solidFill>
                <a:latin typeface="Arial" pitchFamily="34" charset="0"/>
                <a:cs typeface="Arial" pitchFamily="34" charset="0"/>
              </a:rPr>
              <a:t>WorldCat</a:t>
            </a:r>
            <a:r>
              <a:rPr lang="en-US" sz="1050" dirty="0" smtClean="0">
                <a:solidFill>
                  <a:schemeClr val="tx1"/>
                </a:solidFill>
                <a:latin typeface="Arial" pitchFamily="34" charset="0"/>
                <a:cs typeface="Arial" pitchFamily="34" charset="0"/>
              </a:rPr>
              <a:t> Local: Findings and considerations. </a:t>
            </a:r>
            <a:r>
              <a:rPr lang="en-US" sz="1050" i="1" dirty="0" smtClean="0">
                <a:solidFill>
                  <a:schemeClr val="tx1"/>
                </a:solidFill>
                <a:latin typeface="Arial" pitchFamily="34" charset="0"/>
                <a:cs typeface="Arial" pitchFamily="34" charset="0"/>
              </a:rPr>
              <a:t>The Library Quarterly</a:t>
            </a:r>
            <a:r>
              <a:rPr lang="en-US" sz="1050" dirty="0" smtClean="0">
                <a:solidFill>
                  <a:schemeClr val="tx1"/>
                </a:solidFill>
                <a:latin typeface="Arial" pitchFamily="34" charset="0"/>
                <a:cs typeface="Arial" pitchFamily="34" charset="0"/>
              </a:rPr>
              <a:t>, </a:t>
            </a:r>
            <a:r>
              <a:rPr lang="en-US" sz="1050" i="1" dirty="0" smtClean="0">
                <a:solidFill>
                  <a:schemeClr val="tx1"/>
                </a:solidFill>
                <a:latin typeface="Arial" pitchFamily="34" charset="0"/>
                <a:cs typeface="Arial" pitchFamily="34" charset="0"/>
              </a:rPr>
              <a:t>82</a:t>
            </a:r>
            <a:r>
              <a:rPr lang="en-US" sz="1050" dirty="0" smtClean="0">
                <a:solidFill>
                  <a:schemeClr val="tx1"/>
                </a:solidFill>
                <a:latin typeface="Arial" pitchFamily="34" charset="0"/>
                <a:cs typeface="Arial" pitchFamily="34" charset="0"/>
              </a:rPr>
              <a:t>(2), 207-221. </a:t>
            </a:r>
          </a:p>
          <a:p>
            <a:pPr marL="0" indent="0" defTabSz="895928" fontAlgn="base">
              <a:spcBef>
                <a:spcPts val="0"/>
              </a:spcBef>
              <a:spcAft>
                <a:spcPct val="0"/>
              </a:spcAft>
              <a:buNone/>
              <a:defRPr/>
            </a:pPr>
            <a:endParaRPr lang="en-US" sz="1050" dirty="0">
              <a:solidFill>
                <a:schemeClr val="tx1"/>
              </a:solidFill>
              <a:latin typeface="Arial" pitchFamily="34" charset="0"/>
              <a:ea typeface="+mn-ea"/>
              <a:cs typeface="Arial" pitchFamily="34" charset="0"/>
            </a:endParaRPr>
          </a:p>
          <a:p>
            <a:pPr marL="0" indent="0" defTabSz="895928" fontAlgn="base">
              <a:spcBef>
                <a:spcPts val="0"/>
              </a:spcBef>
              <a:spcAft>
                <a:spcPct val="0"/>
              </a:spcAft>
              <a:buNone/>
              <a:defRPr/>
            </a:pPr>
            <a:r>
              <a:rPr lang="en-US" sz="1050" dirty="0">
                <a:solidFill>
                  <a:schemeClr val="tx1"/>
                </a:solidFill>
                <a:latin typeface="Arial" panose="020B0604020202020204" pitchFamily="34" charset="0"/>
                <a:cs typeface="Arial" panose="020B0604020202020204" pitchFamily="34" charset="0"/>
              </a:rPr>
              <a:t>Case, D. O. (2012). Looking for information: A survey of research on information seeking, needs, and behavior. Bingley: Emerald. </a:t>
            </a:r>
            <a:endParaRPr lang="en-US" sz="1050" dirty="0" smtClean="0">
              <a:solidFill>
                <a:schemeClr val="tx1"/>
              </a:solidFill>
              <a:latin typeface="Arial" pitchFamily="34" charset="0"/>
              <a:ea typeface="+mn-ea"/>
              <a:cs typeface="Arial" pitchFamily="34" charset="0"/>
            </a:endParaRPr>
          </a:p>
          <a:p>
            <a:pPr marL="0" lvl="0" indent="0" defTabSz="895928" fontAlgn="base">
              <a:spcBef>
                <a:spcPts val="0"/>
              </a:spcBef>
              <a:spcAft>
                <a:spcPct val="0"/>
              </a:spcAft>
              <a:buNone/>
              <a:defRPr/>
            </a:pPr>
            <a:endParaRPr lang="en-US" sz="1050" dirty="0" smtClean="0">
              <a:solidFill>
                <a:schemeClr val="tx1"/>
              </a:solidFill>
              <a:latin typeface="Arial" pitchFamily="34" charset="0"/>
              <a:ea typeface="+mn-ea"/>
              <a:cs typeface="Arial" pitchFamily="34" charset="0"/>
            </a:endParaRPr>
          </a:p>
          <a:p>
            <a:pPr marL="0" lvl="0" indent="0" defTabSz="895928" fontAlgn="base">
              <a:spcBef>
                <a:spcPts val="0"/>
              </a:spcBef>
              <a:spcAft>
                <a:spcPct val="0"/>
              </a:spcAft>
              <a:buNone/>
              <a:defRPr/>
            </a:pPr>
            <a:r>
              <a:rPr lang="en-US" sz="1050" dirty="0" err="1" smtClean="0">
                <a:solidFill>
                  <a:schemeClr val="tx1"/>
                </a:solidFill>
                <a:latin typeface="Arial" pitchFamily="34" charset="0"/>
                <a:ea typeface="+mn-ea"/>
                <a:cs typeface="Arial" pitchFamily="34" charset="0"/>
              </a:rPr>
              <a:t>Connaway</a:t>
            </a:r>
            <a:r>
              <a:rPr lang="en-US" sz="1050" dirty="0" smtClean="0">
                <a:solidFill>
                  <a:schemeClr val="tx1"/>
                </a:solidFill>
                <a:latin typeface="Arial" pitchFamily="34" charset="0"/>
                <a:ea typeface="+mn-ea"/>
                <a:cs typeface="Arial" pitchFamily="34" charset="0"/>
              </a:rPr>
              <a:t>, L. S., &amp; Dickey, T. J. (2010). </a:t>
            </a:r>
            <a:r>
              <a:rPr lang="en-US" sz="1050" i="1" dirty="0" smtClean="0">
                <a:solidFill>
                  <a:schemeClr val="tx1"/>
                </a:solidFill>
                <a:latin typeface="Arial" pitchFamily="34" charset="0"/>
                <a:ea typeface="+mn-ea"/>
                <a:cs typeface="Arial" pitchFamily="34" charset="0"/>
              </a:rPr>
              <a:t>Digital information seekers: Report of findings from selected OCLC, RIN, and JISC user behavior projects. </a:t>
            </a:r>
            <a:r>
              <a:rPr lang="en-US" sz="1050" u="sng" dirty="0" smtClean="0">
                <a:solidFill>
                  <a:schemeClr val="tx1"/>
                </a:solidFill>
                <a:latin typeface="Arial" pitchFamily="34" charset="0"/>
                <a:ea typeface="+mn-ea"/>
                <a:cs typeface="Arial" pitchFamily="34" charset="0"/>
                <a:hlinkClick r:id="rId3"/>
              </a:rPr>
              <a:t>http://www.jisc.ac.uk/media/documents/publications/reports/2010/digitalinformationseekerreport.pdf</a:t>
            </a:r>
            <a:r>
              <a:rPr lang="en-US" sz="1050" u="sng" dirty="0" smtClean="0">
                <a:solidFill>
                  <a:schemeClr val="tx1"/>
                </a:solidFill>
                <a:latin typeface="Arial" pitchFamily="34" charset="0"/>
                <a:ea typeface="+mn-ea"/>
                <a:cs typeface="Arial" pitchFamily="34" charset="0"/>
              </a:rPr>
              <a:t> </a:t>
            </a:r>
          </a:p>
          <a:p>
            <a:pPr marL="0" lvl="0" indent="0" defTabSz="895928" fontAlgn="base">
              <a:spcBef>
                <a:spcPts val="0"/>
              </a:spcBef>
              <a:spcAft>
                <a:spcPct val="0"/>
              </a:spcAft>
              <a:buNone/>
              <a:defRPr/>
            </a:pPr>
            <a:endParaRPr lang="en-US" sz="1050" u="sng" dirty="0">
              <a:solidFill>
                <a:schemeClr val="tx1"/>
              </a:solidFill>
              <a:latin typeface="Arial" pitchFamily="34" charset="0"/>
              <a:ea typeface="+mn-ea"/>
              <a:cs typeface="Arial" pitchFamily="34" charset="0"/>
            </a:endParaRPr>
          </a:p>
          <a:p>
            <a:pPr marL="0" lvl="0" indent="0" defTabSz="895928" fontAlgn="base">
              <a:spcBef>
                <a:spcPts val="0"/>
              </a:spcBef>
              <a:spcAft>
                <a:spcPct val="0"/>
              </a:spcAft>
              <a:buNone/>
              <a:defRPr/>
            </a:pPr>
            <a:r>
              <a:rPr lang="en-US" sz="1050" dirty="0" err="1">
                <a:solidFill>
                  <a:schemeClr val="tx1"/>
                </a:solidFill>
                <a:latin typeface="Arial" panose="020B0604020202020204" pitchFamily="34" charset="0"/>
                <a:cs typeface="Arial" panose="020B0604020202020204" pitchFamily="34" charset="0"/>
              </a:rPr>
              <a:t>Connaway</a:t>
            </a:r>
            <a:r>
              <a:rPr lang="en-US" sz="1050" dirty="0">
                <a:solidFill>
                  <a:schemeClr val="tx1"/>
                </a:solidFill>
                <a:latin typeface="Arial" panose="020B0604020202020204" pitchFamily="34" charset="0"/>
                <a:cs typeface="Arial" panose="020B0604020202020204" pitchFamily="34" charset="0"/>
              </a:rPr>
              <a:t>, L. S., Dickey, T. J., &amp; Radford, M. L. (2011). “If it is too inconvenient I’m not going after it:” Convenience as a critical factor in information-seeking behaviors. </a:t>
            </a:r>
            <a:r>
              <a:rPr lang="en-US" sz="1050" i="1" dirty="0">
                <a:solidFill>
                  <a:schemeClr val="tx1"/>
                </a:solidFill>
                <a:latin typeface="Arial" panose="020B0604020202020204" pitchFamily="34" charset="0"/>
                <a:cs typeface="Arial" panose="020B0604020202020204" pitchFamily="34" charset="0"/>
              </a:rPr>
              <a:t>Library &amp; Information Science Research, </a:t>
            </a:r>
            <a:r>
              <a:rPr lang="en-US" sz="1050" dirty="0">
                <a:solidFill>
                  <a:schemeClr val="tx1"/>
                </a:solidFill>
                <a:latin typeface="Arial" panose="020B0604020202020204" pitchFamily="34" charset="0"/>
                <a:cs typeface="Arial" panose="020B0604020202020204" pitchFamily="34" charset="0"/>
              </a:rPr>
              <a:t>33(3), 179-190.  </a:t>
            </a:r>
            <a:endParaRPr lang="en-US" sz="1050" dirty="0" smtClean="0">
              <a:solidFill>
                <a:schemeClr val="tx1"/>
              </a:solidFill>
              <a:latin typeface="Arial" panose="020B0604020202020204" pitchFamily="34" charset="0"/>
              <a:cs typeface="Arial" panose="020B0604020202020204" pitchFamily="34" charset="0"/>
            </a:endParaRPr>
          </a:p>
          <a:p>
            <a:pPr marL="0" lvl="0" indent="0" defTabSz="895928" fontAlgn="base">
              <a:spcBef>
                <a:spcPts val="0"/>
              </a:spcBef>
              <a:spcAft>
                <a:spcPct val="0"/>
              </a:spcAft>
              <a:buNone/>
              <a:defRPr/>
            </a:pPr>
            <a:endParaRPr lang="en-US" sz="1050" dirty="0">
              <a:solidFill>
                <a:schemeClr val="tx1"/>
              </a:solidFill>
              <a:latin typeface="Arial" panose="020B0604020202020204" pitchFamily="34" charset="0"/>
              <a:cs typeface="Arial" panose="020B0604020202020204" pitchFamily="34" charset="0"/>
            </a:endParaRPr>
          </a:p>
          <a:p>
            <a:pPr marL="0" marR="0" indent="0">
              <a:spcBef>
                <a:spcPts val="0"/>
              </a:spcBef>
              <a:spcAft>
                <a:spcPts val="0"/>
              </a:spcAft>
              <a:buNone/>
            </a:pPr>
            <a:r>
              <a:rPr lang="en-US" sz="1050" dirty="0" err="1">
                <a:solidFill>
                  <a:schemeClr val="tx1"/>
                </a:solidFill>
                <a:latin typeface="Arial" panose="020B0604020202020204" pitchFamily="34" charset="0"/>
                <a:cs typeface="Arial" panose="020B0604020202020204" pitchFamily="34" charset="0"/>
              </a:rPr>
              <a:t>Connaway</a:t>
            </a:r>
            <a:r>
              <a:rPr lang="en-US" sz="1050" dirty="0">
                <a:solidFill>
                  <a:schemeClr val="tx1"/>
                </a:solidFill>
                <a:latin typeface="Arial" panose="020B0604020202020204" pitchFamily="34" charset="0"/>
                <a:cs typeface="Arial" panose="020B0604020202020204" pitchFamily="34" charset="0"/>
              </a:rPr>
              <a:t>, L. S, </a:t>
            </a:r>
            <a:r>
              <a:rPr lang="en-US" sz="1050" dirty="0" err="1">
                <a:solidFill>
                  <a:schemeClr val="tx1"/>
                </a:solidFill>
                <a:latin typeface="Arial" panose="020B0604020202020204" pitchFamily="34" charset="0"/>
                <a:cs typeface="Arial" panose="020B0604020202020204" pitchFamily="34" charset="0"/>
              </a:rPr>
              <a:t>Lanclos</a:t>
            </a:r>
            <a:r>
              <a:rPr lang="en-US" sz="1050" dirty="0">
                <a:solidFill>
                  <a:schemeClr val="tx1"/>
                </a:solidFill>
                <a:latin typeface="Arial" panose="020B0604020202020204" pitchFamily="34" charset="0"/>
                <a:cs typeface="Arial" panose="020B0604020202020204" pitchFamily="34" charset="0"/>
              </a:rPr>
              <a:t>, D. M., &amp; Hood, E. M. (2013a). “I always stick with the first thing that comes up on Google…” Where people go for information, what they use, and why. </a:t>
            </a:r>
            <a:r>
              <a:rPr lang="en-US" sz="1050" i="1" dirty="0">
                <a:solidFill>
                  <a:schemeClr val="tx1"/>
                </a:solidFill>
                <a:latin typeface="Arial" panose="020B0604020202020204" pitchFamily="34" charset="0"/>
                <a:cs typeface="Arial" panose="020B0604020202020204" pitchFamily="34" charset="0"/>
              </a:rPr>
              <a:t>EDUCAUSE Review Online </a:t>
            </a:r>
            <a:r>
              <a:rPr lang="en-US" sz="1050" dirty="0">
                <a:solidFill>
                  <a:schemeClr val="tx1"/>
                </a:solidFill>
                <a:latin typeface="Arial" panose="020B0604020202020204" pitchFamily="34" charset="0"/>
                <a:cs typeface="Arial" panose="020B0604020202020204" pitchFamily="34" charset="0"/>
              </a:rPr>
              <a:t>(December 6). Retrieved from </a:t>
            </a:r>
            <a:r>
              <a:rPr lang="en-US" sz="1050" dirty="0">
                <a:solidFill>
                  <a:schemeClr val="tx1"/>
                </a:solidFill>
                <a:latin typeface="Arial" panose="020B0604020202020204" pitchFamily="34" charset="0"/>
                <a:cs typeface="Arial" panose="020B0604020202020204" pitchFamily="34" charset="0"/>
                <a:hlinkClick r:id="rId4"/>
              </a:rPr>
              <a:t>http://www.educause.edu/ero/article/i-always-stick-first-thing-comes-google-where-people-go-information-what-they-use-and-why</a:t>
            </a:r>
            <a:r>
              <a:rPr lang="en-US" sz="1050" dirty="0">
                <a:solidFill>
                  <a:schemeClr val="tx1"/>
                </a:solidFill>
                <a:latin typeface="Arial" panose="020B0604020202020204" pitchFamily="34" charset="0"/>
                <a:cs typeface="Arial" panose="020B0604020202020204" pitchFamily="34" charset="0"/>
              </a:rPr>
              <a:t> </a:t>
            </a:r>
          </a:p>
          <a:p>
            <a:pPr marL="0" marR="0" indent="0">
              <a:spcBef>
                <a:spcPts val="0"/>
              </a:spcBef>
              <a:spcAft>
                <a:spcPts val="0"/>
              </a:spcAft>
              <a:buNone/>
            </a:pPr>
            <a:r>
              <a:rPr lang="en-US" sz="1050" dirty="0">
                <a:solidFill>
                  <a:schemeClr val="tx1"/>
                </a:solidFill>
                <a:latin typeface="Arial" panose="020B0604020202020204" pitchFamily="34" charset="0"/>
                <a:cs typeface="Arial" panose="020B0604020202020204" pitchFamily="34" charset="0"/>
              </a:rPr>
              <a:t> </a:t>
            </a:r>
          </a:p>
          <a:p>
            <a:pPr marL="0" marR="0" indent="0">
              <a:spcBef>
                <a:spcPts val="0"/>
              </a:spcBef>
              <a:spcAft>
                <a:spcPts val="0"/>
              </a:spcAft>
              <a:buNone/>
            </a:pPr>
            <a:r>
              <a:rPr lang="en-US" sz="1050" dirty="0" err="1">
                <a:solidFill>
                  <a:schemeClr val="tx1"/>
                </a:solidFill>
                <a:latin typeface="Arial" panose="020B0604020202020204" pitchFamily="34" charset="0"/>
                <a:cs typeface="Arial" panose="020B0604020202020204" pitchFamily="34" charset="0"/>
              </a:rPr>
              <a:t>Connaway</a:t>
            </a:r>
            <a:r>
              <a:rPr lang="en-US" sz="1050" dirty="0">
                <a:solidFill>
                  <a:schemeClr val="tx1"/>
                </a:solidFill>
                <a:latin typeface="Arial" panose="020B0604020202020204" pitchFamily="34" charset="0"/>
                <a:cs typeface="Arial" panose="020B0604020202020204" pitchFamily="34" charset="0"/>
              </a:rPr>
              <a:t>, L. S, </a:t>
            </a:r>
            <a:r>
              <a:rPr lang="en-US" sz="1050" dirty="0" err="1">
                <a:solidFill>
                  <a:schemeClr val="tx1"/>
                </a:solidFill>
                <a:latin typeface="Arial" panose="020B0604020202020204" pitchFamily="34" charset="0"/>
                <a:cs typeface="Arial" panose="020B0604020202020204" pitchFamily="34" charset="0"/>
              </a:rPr>
              <a:t>Lanclos</a:t>
            </a:r>
            <a:r>
              <a:rPr lang="en-US" sz="1050" dirty="0">
                <a:solidFill>
                  <a:schemeClr val="tx1"/>
                </a:solidFill>
                <a:latin typeface="Arial" panose="020B0604020202020204" pitchFamily="34" charset="0"/>
                <a:cs typeface="Arial" panose="020B0604020202020204" pitchFamily="34" charset="0"/>
              </a:rPr>
              <a:t>, D., &amp; Hood, E. M. (2013b). “I find Google a lot easier than going to the library website.” Imagine ways to innovate and inspire students to use the academic library. </a:t>
            </a:r>
            <a:r>
              <a:rPr lang="en-US" sz="1050" i="1" dirty="0">
                <a:solidFill>
                  <a:schemeClr val="tx1"/>
                </a:solidFill>
                <a:latin typeface="Arial" panose="020B0604020202020204" pitchFamily="34" charset="0"/>
                <a:cs typeface="Arial" panose="020B0604020202020204" pitchFamily="34" charset="0"/>
              </a:rPr>
              <a:t>Proceedings of the Association of College &amp; Research Libraries (ACRL) 2013 conference, April 10-13, 2013, Indianapolis, IN, </a:t>
            </a:r>
            <a:r>
              <a:rPr lang="en-US" sz="1050" dirty="0">
                <a:solidFill>
                  <a:schemeClr val="tx1"/>
                </a:solidFill>
                <a:latin typeface="Arial" panose="020B0604020202020204" pitchFamily="34" charset="0"/>
                <a:cs typeface="Arial" panose="020B0604020202020204" pitchFamily="34" charset="0"/>
              </a:rPr>
              <a:t>2013. Retrieved from </a:t>
            </a:r>
            <a:r>
              <a:rPr lang="en-US" sz="1050" dirty="0">
                <a:solidFill>
                  <a:schemeClr val="tx1"/>
                </a:solidFill>
                <a:latin typeface="Arial" panose="020B0604020202020204" pitchFamily="34" charset="0"/>
                <a:cs typeface="Arial" panose="020B0604020202020204" pitchFamily="34" charset="0"/>
                <a:hlinkClick r:id="rId5"/>
              </a:rPr>
              <a:t>http://www.ala.org/acrl/sites/ala.org.acrl/files/content/conferences/confsandpreconfs/2013/papers/Connaway_Google.pdf</a:t>
            </a:r>
            <a:r>
              <a:rPr lang="en-US" sz="1050" u="sng" dirty="0">
                <a:solidFill>
                  <a:schemeClr val="tx1"/>
                </a:solidFill>
                <a:latin typeface="Arial" panose="020B0604020202020204" pitchFamily="34" charset="0"/>
                <a:cs typeface="Arial" panose="020B0604020202020204" pitchFamily="34" charset="0"/>
              </a:rPr>
              <a:t> </a:t>
            </a:r>
            <a:endParaRPr lang="en-US" sz="1050" u="sng" dirty="0" smtClean="0">
              <a:solidFill>
                <a:schemeClr val="tx1"/>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1050" u="sng"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050" dirty="0" err="1">
                <a:solidFill>
                  <a:schemeClr val="tx1"/>
                </a:solidFill>
                <a:latin typeface="Arial" pitchFamily="34" charset="0"/>
                <a:cs typeface="Arial" pitchFamily="34" charset="0"/>
              </a:rPr>
              <a:t>Connaway</a:t>
            </a:r>
            <a:r>
              <a:rPr lang="en-US" sz="1050" dirty="0">
                <a:solidFill>
                  <a:schemeClr val="tx1"/>
                </a:solidFill>
                <a:latin typeface="Arial" pitchFamily="34" charset="0"/>
                <a:cs typeface="Arial" pitchFamily="34" charset="0"/>
              </a:rPr>
              <a:t>, L. S., &amp; Radford, M. L. (2011). </a:t>
            </a:r>
            <a:r>
              <a:rPr lang="en-US" sz="1050" i="1" dirty="0">
                <a:solidFill>
                  <a:schemeClr val="tx1"/>
                </a:solidFill>
                <a:latin typeface="Arial" pitchFamily="34" charset="0"/>
                <a:cs typeface="Arial" pitchFamily="34" charset="0"/>
              </a:rPr>
              <a:t>Seeking synchronicity: Revelations and recommendations for virtual reference.</a:t>
            </a:r>
            <a:r>
              <a:rPr lang="en-US" sz="1050" dirty="0">
                <a:solidFill>
                  <a:schemeClr val="tx1"/>
                </a:solidFill>
                <a:latin typeface="Arial" pitchFamily="34" charset="0"/>
                <a:cs typeface="Arial" pitchFamily="34" charset="0"/>
              </a:rPr>
              <a:t> Dublin, OH: OCLC Research. Retrieved from </a:t>
            </a:r>
            <a:r>
              <a:rPr lang="en-US" sz="1050" u="sng" dirty="0">
                <a:solidFill>
                  <a:schemeClr val="tx1"/>
                </a:solidFill>
                <a:latin typeface="Arial" pitchFamily="34" charset="0"/>
                <a:cs typeface="Arial" pitchFamily="34" charset="0"/>
                <a:hlinkClick r:id="rId6"/>
              </a:rPr>
              <a:t>http://www.oclc.org/reports/synchronicity/full.pdf</a:t>
            </a:r>
            <a:r>
              <a:rPr lang="en-US" sz="1050" dirty="0">
                <a:solidFill>
                  <a:schemeClr val="tx1"/>
                </a:solidFill>
                <a:latin typeface="Arial" pitchFamily="34" charset="0"/>
                <a:cs typeface="Arial" pitchFamily="34" charset="0"/>
              </a:rPr>
              <a:t> </a:t>
            </a:r>
            <a:endParaRPr lang="en-US" sz="1050" u="sng" dirty="0" smtClean="0">
              <a:solidFill>
                <a:schemeClr val="tx1"/>
              </a:solidFill>
              <a:latin typeface="Arial" panose="020B0604020202020204" pitchFamily="34" charset="0"/>
              <a:cs typeface="Arial" panose="020B0604020202020204" pitchFamily="34" charset="0"/>
            </a:endParaRPr>
          </a:p>
          <a:p>
            <a:pPr marL="0" marR="0" indent="0">
              <a:spcBef>
                <a:spcPts val="0"/>
              </a:spcBef>
              <a:spcAft>
                <a:spcPts val="0"/>
              </a:spcAft>
              <a:buNone/>
            </a:pPr>
            <a:endParaRPr lang="en-US" sz="1050" dirty="0" smtClean="0">
              <a:solidFill>
                <a:schemeClr val="tx1"/>
              </a:solidFill>
              <a:latin typeface="Arial" panose="020B0604020202020204" pitchFamily="34" charset="0"/>
              <a:ea typeface="+mn-ea"/>
              <a:cs typeface="Arial" panose="020B0604020202020204" pitchFamily="34" charset="0"/>
            </a:endParaRPr>
          </a:p>
          <a:p>
            <a:pPr marL="0" marR="0" indent="0">
              <a:spcBef>
                <a:spcPts val="0"/>
              </a:spcBef>
              <a:spcAft>
                <a:spcPts val="0"/>
              </a:spcAft>
              <a:buNone/>
            </a:pPr>
            <a:r>
              <a:rPr lang="en-US" sz="1050" dirty="0" err="1" smtClean="0">
                <a:solidFill>
                  <a:schemeClr val="tx1"/>
                </a:solidFill>
                <a:latin typeface="Arial" panose="020B0604020202020204" pitchFamily="34" charset="0"/>
                <a:cs typeface="Arial" panose="020B0604020202020204" pitchFamily="34" charset="0"/>
              </a:rPr>
              <a:t>Connaway</a:t>
            </a:r>
            <a:r>
              <a:rPr lang="en-US" sz="1050" dirty="0">
                <a:solidFill>
                  <a:schemeClr val="tx1"/>
                </a:solidFill>
                <a:latin typeface="Arial" panose="020B0604020202020204" pitchFamily="34" charset="0"/>
                <a:cs typeface="Arial" panose="020B0604020202020204" pitchFamily="34" charset="0"/>
              </a:rPr>
              <a:t>, L. S., White, D., </a:t>
            </a:r>
            <a:r>
              <a:rPr lang="en-US" sz="1050" dirty="0" err="1">
                <a:solidFill>
                  <a:schemeClr val="tx1"/>
                </a:solidFill>
                <a:latin typeface="Arial" panose="020B0604020202020204" pitchFamily="34" charset="0"/>
                <a:cs typeface="Arial" panose="020B0604020202020204" pitchFamily="34" charset="0"/>
              </a:rPr>
              <a:t>Lanclos</a:t>
            </a:r>
            <a:r>
              <a:rPr lang="en-US" sz="1050" dirty="0">
                <a:solidFill>
                  <a:schemeClr val="tx1"/>
                </a:solidFill>
                <a:latin typeface="Arial" panose="020B0604020202020204" pitchFamily="34" charset="0"/>
                <a:cs typeface="Arial" panose="020B0604020202020204" pitchFamily="34" charset="0"/>
              </a:rPr>
              <a:t>, D., &amp; Le </a:t>
            </a:r>
            <a:r>
              <a:rPr lang="en-US" sz="1050" dirty="0" err="1">
                <a:solidFill>
                  <a:schemeClr val="tx1"/>
                </a:solidFill>
                <a:latin typeface="Arial" panose="020B0604020202020204" pitchFamily="34" charset="0"/>
                <a:cs typeface="Arial" panose="020B0604020202020204" pitchFamily="34" charset="0"/>
              </a:rPr>
              <a:t>Cornu</a:t>
            </a:r>
            <a:r>
              <a:rPr lang="en-US" sz="1050" dirty="0">
                <a:solidFill>
                  <a:schemeClr val="tx1"/>
                </a:solidFill>
                <a:latin typeface="Arial" panose="020B0604020202020204" pitchFamily="34" charset="0"/>
                <a:cs typeface="Arial" panose="020B0604020202020204" pitchFamily="34" charset="0"/>
              </a:rPr>
              <a:t>, A. (2013). Visitors and residents: What motivates engagement with the digital information environment? </a:t>
            </a:r>
            <a:r>
              <a:rPr lang="en-US" sz="1050" i="1" dirty="0">
                <a:solidFill>
                  <a:schemeClr val="tx1"/>
                </a:solidFill>
                <a:latin typeface="Arial" panose="020B0604020202020204" pitchFamily="34" charset="0"/>
                <a:cs typeface="Arial" panose="020B0604020202020204" pitchFamily="34" charset="0"/>
              </a:rPr>
              <a:t>Information Research,</a:t>
            </a:r>
            <a:r>
              <a:rPr lang="en-US" sz="1050" dirty="0">
                <a:solidFill>
                  <a:schemeClr val="tx1"/>
                </a:solidFill>
                <a:latin typeface="Arial" panose="020B0604020202020204" pitchFamily="34" charset="0"/>
                <a:cs typeface="Arial" panose="020B0604020202020204" pitchFamily="34" charset="0"/>
              </a:rPr>
              <a:t> 18(1). Retrieved from </a:t>
            </a:r>
            <a:r>
              <a:rPr lang="en-US" sz="1050" dirty="0">
                <a:solidFill>
                  <a:schemeClr val="tx1"/>
                </a:solidFill>
                <a:latin typeface="Arial" panose="020B0604020202020204" pitchFamily="34" charset="0"/>
                <a:cs typeface="Arial" panose="020B0604020202020204" pitchFamily="34" charset="0"/>
                <a:hlinkClick r:id="rId7"/>
              </a:rPr>
              <a:t>http://informationr.net/ir/18-1/infres181.html</a:t>
            </a:r>
            <a:r>
              <a:rPr lang="en-US" sz="1050" dirty="0">
                <a:solidFill>
                  <a:schemeClr val="tx1"/>
                </a:solidFill>
                <a:latin typeface="Arial" panose="020B0604020202020204" pitchFamily="34" charset="0"/>
                <a:cs typeface="Arial" panose="020B0604020202020204" pitchFamily="34" charset="0"/>
              </a:rPr>
              <a:t> </a:t>
            </a:r>
          </a:p>
          <a:p>
            <a:pPr marL="0" lvl="0" indent="0" defTabSz="895928" fontAlgn="base">
              <a:spcBef>
                <a:spcPts val="0"/>
              </a:spcBef>
              <a:spcAft>
                <a:spcPct val="0"/>
              </a:spcAft>
              <a:buNone/>
              <a:defRPr/>
            </a:pPr>
            <a:endParaRPr lang="en-US" sz="1050" dirty="0" smtClean="0">
              <a:solidFill>
                <a:schemeClr val="tx1"/>
              </a:solidFill>
              <a:latin typeface="Arial" pitchFamily="34" charset="0"/>
              <a:ea typeface="+mn-ea"/>
              <a:cs typeface="Arial" pitchFamily="34" charset="0"/>
            </a:endParaRPr>
          </a:p>
          <a:p>
            <a:pPr marL="0" indent="0">
              <a:spcBef>
                <a:spcPts val="0"/>
              </a:spcBef>
              <a:buNone/>
            </a:pPr>
            <a:r>
              <a:rPr lang="en-US" sz="1050" dirty="0" smtClean="0">
                <a:solidFill>
                  <a:schemeClr val="tx1"/>
                </a:solidFill>
                <a:latin typeface="Arial" pitchFamily="34" charset="0"/>
                <a:cs typeface="Arial" pitchFamily="34" charset="0"/>
              </a:rPr>
              <a:t>Dempsey, L. (2008). Always on: Libraries in a world of permanent connectivity. </a:t>
            </a:r>
            <a:r>
              <a:rPr lang="en-US" sz="1050" i="1" dirty="0" smtClean="0">
                <a:solidFill>
                  <a:schemeClr val="tx1"/>
                </a:solidFill>
                <a:latin typeface="Arial" pitchFamily="34" charset="0"/>
                <a:cs typeface="Arial" pitchFamily="34" charset="0"/>
              </a:rPr>
              <a:t>First Monday,</a:t>
            </a:r>
            <a:r>
              <a:rPr lang="en-US" sz="1050" dirty="0" smtClean="0">
                <a:solidFill>
                  <a:schemeClr val="tx1"/>
                </a:solidFill>
                <a:latin typeface="Arial" pitchFamily="34" charset="0"/>
                <a:cs typeface="Arial" pitchFamily="34" charset="0"/>
              </a:rPr>
              <a:t> </a:t>
            </a:r>
            <a:r>
              <a:rPr lang="en-US" sz="1050" i="1" dirty="0" smtClean="0">
                <a:solidFill>
                  <a:schemeClr val="tx1"/>
                </a:solidFill>
                <a:latin typeface="Arial" pitchFamily="34" charset="0"/>
                <a:cs typeface="Arial" pitchFamily="34" charset="0"/>
              </a:rPr>
              <a:t>14</a:t>
            </a:r>
            <a:r>
              <a:rPr lang="en-US" sz="1050" dirty="0" smtClean="0">
                <a:solidFill>
                  <a:schemeClr val="tx1"/>
                </a:solidFill>
                <a:latin typeface="Arial" pitchFamily="34" charset="0"/>
                <a:cs typeface="Arial" pitchFamily="34" charset="0"/>
              </a:rPr>
              <a:t>(1). Retrieved from </a:t>
            </a:r>
            <a:r>
              <a:rPr lang="en-US" sz="1050" dirty="0" smtClean="0">
                <a:solidFill>
                  <a:schemeClr val="tx1"/>
                </a:solidFill>
                <a:latin typeface="Arial" pitchFamily="34" charset="0"/>
                <a:cs typeface="Arial" pitchFamily="34" charset="0"/>
                <a:hlinkClick r:id="rId8"/>
              </a:rPr>
              <a:t>http://www.firstmonday.org/htbin/cgiwrap/bin/ojs/index.php/fm/article/view/2291/207</a:t>
            </a:r>
            <a:endParaRPr lang="en-US" sz="1050" dirty="0" smtClean="0">
              <a:solidFill>
                <a:schemeClr val="tx1"/>
              </a:solidFill>
              <a:latin typeface="Arial" pitchFamily="34" charset="0"/>
              <a:cs typeface="Arial" pitchFamily="34" charset="0"/>
            </a:endParaRPr>
          </a:p>
          <a:p>
            <a:pPr marL="0" indent="0">
              <a:spcBef>
                <a:spcPts val="0"/>
              </a:spcBef>
              <a:buNone/>
            </a:pPr>
            <a:endParaRPr lang="en-US" sz="1050" dirty="0">
              <a:solidFill>
                <a:schemeClr val="tx1"/>
              </a:solidFill>
              <a:latin typeface="Arial" pitchFamily="34" charset="0"/>
              <a:cs typeface="Arial" pitchFamily="34" charset="0"/>
            </a:endParaRPr>
          </a:p>
          <a:p>
            <a:pPr marL="0" indent="0">
              <a:spcBef>
                <a:spcPts val="0"/>
              </a:spcBef>
              <a:buNone/>
            </a:pPr>
            <a:r>
              <a:rPr lang="en-US" sz="1050" dirty="0">
                <a:solidFill>
                  <a:schemeClr val="tx1"/>
                </a:solidFill>
                <a:latin typeface="Arial" pitchFamily="34" charset="0"/>
                <a:cs typeface="Arial" pitchFamily="34" charset="0"/>
              </a:rPr>
              <a:t>Dempsey, L. (2012). Thirteen ways of looking at libraries, discovery, and the catalog: Scale, workflow, attention. </a:t>
            </a:r>
            <a:r>
              <a:rPr lang="en-US" sz="1050" i="1" dirty="0">
                <a:solidFill>
                  <a:schemeClr val="tx1"/>
                </a:solidFill>
                <a:latin typeface="Arial" pitchFamily="34" charset="0"/>
                <a:cs typeface="Arial" pitchFamily="34" charset="0"/>
              </a:rPr>
              <a:t>EDUCAUSE Review Online. </a:t>
            </a:r>
            <a:r>
              <a:rPr lang="en-US" sz="1050" dirty="0">
                <a:solidFill>
                  <a:schemeClr val="tx1"/>
                </a:solidFill>
                <a:latin typeface="Arial" pitchFamily="34" charset="0"/>
                <a:cs typeface="Arial" pitchFamily="34" charset="0"/>
              </a:rPr>
              <a:t>Retrieved from </a:t>
            </a:r>
            <a:r>
              <a:rPr lang="en-US" sz="1050" u="sng" dirty="0">
                <a:solidFill>
                  <a:schemeClr val="tx1"/>
                </a:solidFill>
                <a:latin typeface="Arial" pitchFamily="34" charset="0"/>
                <a:cs typeface="Arial" pitchFamily="34" charset="0"/>
                <a:hlinkClick r:id="rId9"/>
              </a:rPr>
              <a:t>http://www.educause.edu/ero/article/thirteen-ways-looking-libraries-discovery-and-catalog-scale-workflow-attention</a:t>
            </a:r>
            <a:endParaRPr lang="en-US" sz="1050" u="sng" dirty="0">
              <a:solidFill>
                <a:schemeClr val="tx1"/>
              </a:solidFill>
              <a:latin typeface="Arial" pitchFamily="34" charset="0"/>
              <a:cs typeface="Arial" pitchFamily="34" charset="0"/>
            </a:endParaRPr>
          </a:p>
          <a:p>
            <a:pPr marL="0" indent="0">
              <a:spcBef>
                <a:spcPts val="0"/>
              </a:spcBef>
              <a:buNone/>
            </a:pPr>
            <a:endParaRPr lang="en-US" sz="1100" dirty="0" smtClean="0">
              <a:solidFill>
                <a:schemeClr val="tx1"/>
              </a:solidFill>
              <a:latin typeface="Arial" pitchFamily="34" charset="0"/>
              <a:cs typeface="Arial" pitchFamily="34" charset="0"/>
            </a:endParaRPr>
          </a:p>
          <a:p>
            <a:pPr marL="0" indent="0">
              <a:spcBef>
                <a:spcPts val="0"/>
              </a:spcBef>
              <a:buNone/>
            </a:pPr>
            <a:endParaRPr lang="en-US" sz="1100" dirty="0" smtClean="0">
              <a:solidFill>
                <a:schemeClr val="tx1"/>
              </a:solidFill>
              <a:latin typeface="Arial" pitchFamily="34" charset="0"/>
              <a:cs typeface="Arial" pitchFamily="34" charset="0"/>
            </a:endParaRPr>
          </a:p>
          <a:p>
            <a:pPr marL="0" lvl="0" indent="0">
              <a:spcBef>
                <a:spcPts val="0"/>
              </a:spcBef>
              <a:buNone/>
            </a:pPr>
            <a:endParaRPr lang="en-US" sz="1200" dirty="0" smtClean="0">
              <a:solidFill>
                <a:schemeClr val="tx1"/>
              </a:solidFill>
              <a:ea typeface="Calibri"/>
              <a:cs typeface="Arial" pitchFamily="34" charset="0"/>
            </a:endParaRPr>
          </a:p>
          <a:p>
            <a:pPr marL="0" indent="0">
              <a:spcBef>
                <a:spcPts val="0"/>
              </a:spcBef>
              <a:buNone/>
            </a:pPr>
            <a:endParaRPr lang="en-US" sz="1200" dirty="0" smtClean="0">
              <a:solidFill>
                <a:schemeClr val="tx1"/>
              </a:solidFill>
              <a:latin typeface="Arial" pitchFamily="34" charset="0"/>
              <a:cs typeface="Arial" pitchFamily="34" charset="0"/>
            </a:endParaRPr>
          </a:p>
          <a:p>
            <a:pPr marL="0" indent="0">
              <a:lnSpc>
                <a:spcPct val="120000"/>
              </a:lnSpc>
              <a:spcBef>
                <a:spcPts val="0"/>
              </a:spcBef>
              <a:buNone/>
            </a:pPr>
            <a:endParaRPr lang="en-US" sz="1200" dirty="0" smtClean="0">
              <a:solidFill>
                <a:prstClr val="black"/>
              </a:solidFill>
              <a:latin typeface="Arial" pitchFamily="34" charset="0"/>
              <a:ea typeface="Calibri"/>
              <a:cs typeface="Arial" pitchFamily="34" charset="0"/>
            </a:endParaRPr>
          </a:p>
          <a:p>
            <a:pPr marL="0" lvl="0" indent="0">
              <a:lnSpc>
                <a:spcPct val="120000"/>
              </a:lnSpc>
              <a:spcBef>
                <a:spcPts val="0"/>
              </a:spcBef>
              <a:buNone/>
            </a:pPr>
            <a:endParaRPr lang="en-US" sz="1200" u="sng"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990600"/>
            <a:ext cx="8458200" cy="4876800"/>
          </a:xfrm>
        </p:spPr>
        <p:txBody>
          <a:bodyPr>
            <a:noAutofit/>
          </a:bodyPr>
          <a:lstStyle/>
          <a:p>
            <a:pPr marL="0" indent="0">
              <a:spcBef>
                <a:spcPts val="0"/>
              </a:spcBef>
              <a:buNone/>
            </a:pPr>
            <a:r>
              <a:rPr lang="en-US" sz="1050" dirty="0" smtClean="0">
                <a:solidFill>
                  <a:schemeClr val="tx1"/>
                </a:solidFill>
                <a:latin typeface="Arial" pitchFamily="34" charset="0"/>
                <a:cs typeface="Arial" pitchFamily="34" charset="0"/>
              </a:rPr>
              <a:t>Dempsey</a:t>
            </a:r>
            <a:r>
              <a:rPr lang="en-US" sz="1050" dirty="0">
                <a:solidFill>
                  <a:schemeClr val="tx1"/>
                </a:solidFill>
                <a:latin typeface="Arial" pitchFamily="34" charset="0"/>
                <a:cs typeface="Arial" pitchFamily="34" charset="0"/>
              </a:rPr>
              <a:t>, L. (2013, January 23). </a:t>
            </a:r>
            <a:r>
              <a:rPr lang="en-US" sz="1050" i="1" dirty="0">
                <a:solidFill>
                  <a:schemeClr val="tx1"/>
                </a:solidFill>
                <a:latin typeface="Arial" pitchFamily="34" charset="0"/>
                <a:cs typeface="Arial" pitchFamily="34" charset="0"/>
              </a:rPr>
              <a:t>The inside out library: Scale, learning, engagement. </a:t>
            </a:r>
            <a:r>
              <a:rPr lang="en-US" sz="1050" dirty="0">
                <a:solidFill>
                  <a:schemeClr val="tx1"/>
                </a:solidFill>
                <a:latin typeface="Arial" pitchFamily="34" charset="0"/>
                <a:cs typeface="Arial" pitchFamily="34" charset="0"/>
              </a:rPr>
              <a:t>Presented at  </a:t>
            </a:r>
            <a:r>
              <a:rPr lang="en-US" sz="1050" dirty="0" err="1">
                <a:solidFill>
                  <a:schemeClr val="tx1"/>
                </a:solidFill>
                <a:latin typeface="Arial" pitchFamily="34" charset="0"/>
                <a:cs typeface="Arial" pitchFamily="34" charset="0"/>
              </a:rPr>
              <a:t>Hacettepe</a:t>
            </a:r>
            <a:r>
              <a:rPr lang="en-US" sz="1050" dirty="0">
                <a:solidFill>
                  <a:schemeClr val="tx1"/>
                </a:solidFill>
                <a:latin typeface="Arial" pitchFamily="34" charset="0"/>
                <a:cs typeface="Arial" pitchFamily="34" charset="0"/>
              </a:rPr>
              <a:t> University, </a:t>
            </a:r>
            <a:r>
              <a:rPr lang="en-US" sz="1050" dirty="0" err="1">
                <a:solidFill>
                  <a:schemeClr val="tx1"/>
                </a:solidFill>
                <a:latin typeface="Arial" pitchFamily="34" charset="0"/>
                <a:cs typeface="Arial" pitchFamily="34" charset="0"/>
              </a:rPr>
              <a:t>Beytepe</a:t>
            </a:r>
            <a:r>
              <a:rPr lang="en-US" sz="1050" dirty="0">
                <a:solidFill>
                  <a:schemeClr val="tx1"/>
                </a:solidFill>
                <a:latin typeface="Arial" pitchFamily="34" charset="0"/>
                <a:cs typeface="Arial" pitchFamily="34" charset="0"/>
              </a:rPr>
              <a:t>, Ankara (Turkey). </a:t>
            </a:r>
            <a:endParaRPr lang="en-US" sz="1050" u="sng" dirty="0">
              <a:solidFill>
                <a:schemeClr val="tx1"/>
              </a:solidFill>
              <a:latin typeface="Arial" pitchFamily="34" charset="0"/>
              <a:cs typeface="Arial" pitchFamily="34" charset="0"/>
            </a:endParaRPr>
          </a:p>
          <a:p>
            <a:pPr marL="0" indent="0">
              <a:spcBef>
                <a:spcPts val="0"/>
              </a:spcBef>
              <a:buNone/>
            </a:pPr>
            <a:endParaRPr lang="en-US" sz="1050" u="sng" dirty="0">
              <a:solidFill>
                <a:schemeClr val="tx1"/>
              </a:solidFill>
              <a:latin typeface="Arial" pitchFamily="34" charset="0"/>
              <a:ea typeface="Calibri"/>
              <a:cs typeface="Arial" pitchFamily="34" charset="0"/>
            </a:endParaRPr>
          </a:p>
          <a:p>
            <a:pPr marL="0" indent="0">
              <a:spcBef>
                <a:spcPts val="0"/>
              </a:spcBef>
              <a:buNone/>
            </a:pPr>
            <a:r>
              <a:rPr lang="en-US" sz="1050" dirty="0">
                <a:solidFill>
                  <a:schemeClr val="tx1"/>
                </a:solidFill>
                <a:latin typeface="Arial" pitchFamily="34" charset="0"/>
                <a:cs typeface="Arial" pitchFamily="34" charset="0"/>
              </a:rPr>
              <a:t>De Rosa, C. (2010). </a:t>
            </a:r>
            <a:r>
              <a:rPr lang="en-US" sz="1050" i="1" dirty="0">
                <a:solidFill>
                  <a:schemeClr val="tx1"/>
                </a:solidFill>
                <a:latin typeface="Arial" pitchFamily="34" charset="0"/>
                <a:cs typeface="Arial" pitchFamily="34" charset="0"/>
              </a:rPr>
              <a:t>Perceptions of libraries: A report to the OCLC membership.</a:t>
            </a:r>
            <a:r>
              <a:rPr lang="en-US" sz="1050" dirty="0">
                <a:solidFill>
                  <a:schemeClr val="tx1"/>
                </a:solidFill>
                <a:latin typeface="Arial" pitchFamily="34" charset="0"/>
                <a:cs typeface="Arial" pitchFamily="34" charset="0"/>
              </a:rPr>
              <a:t> Dublin, OH: OCLC Online Computer Library Center. </a:t>
            </a:r>
          </a:p>
          <a:p>
            <a:pPr marL="0" indent="0">
              <a:spcBef>
                <a:spcPts val="0"/>
              </a:spcBef>
              <a:buNone/>
            </a:pPr>
            <a:endParaRPr lang="en-US" sz="1050" dirty="0">
              <a:solidFill>
                <a:schemeClr val="tx1"/>
              </a:solidFill>
              <a:latin typeface="Arial" pitchFamily="34" charset="0"/>
              <a:cs typeface="Arial" pitchFamily="34" charset="0"/>
            </a:endParaRPr>
          </a:p>
          <a:p>
            <a:pPr marL="0" lvl="0" indent="0">
              <a:spcBef>
                <a:spcPts val="0"/>
              </a:spcBef>
              <a:buNone/>
            </a:pPr>
            <a:r>
              <a:rPr lang="en-US" sz="1050" dirty="0" err="1">
                <a:solidFill>
                  <a:schemeClr val="tx1"/>
                </a:solidFill>
                <a:latin typeface="Arial" panose="020B0604020202020204" pitchFamily="34" charset="0"/>
                <a:ea typeface="Calibri"/>
                <a:cs typeface="Arial" panose="020B0604020202020204" pitchFamily="34" charset="0"/>
              </a:rPr>
              <a:t>Dervin</a:t>
            </a:r>
            <a:r>
              <a:rPr lang="en-US" sz="1050" dirty="0">
                <a:solidFill>
                  <a:schemeClr val="tx1"/>
                </a:solidFill>
                <a:latin typeface="Arial" panose="020B0604020202020204" pitchFamily="34" charset="0"/>
                <a:ea typeface="Calibri"/>
                <a:cs typeface="Arial" panose="020B0604020202020204" pitchFamily="34" charset="0"/>
              </a:rPr>
              <a:t>, B., </a:t>
            </a:r>
            <a:r>
              <a:rPr lang="en-US" sz="1050" dirty="0" err="1">
                <a:solidFill>
                  <a:schemeClr val="tx1"/>
                </a:solidFill>
                <a:latin typeface="Arial" panose="020B0604020202020204" pitchFamily="34" charset="0"/>
                <a:ea typeface="Calibri"/>
                <a:cs typeface="Arial" panose="020B0604020202020204" pitchFamily="34" charset="0"/>
              </a:rPr>
              <a:t>Connaway</a:t>
            </a:r>
            <a:r>
              <a:rPr lang="en-US" sz="1050" dirty="0">
                <a:solidFill>
                  <a:schemeClr val="tx1"/>
                </a:solidFill>
                <a:latin typeface="Arial" panose="020B0604020202020204" pitchFamily="34" charset="0"/>
                <a:ea typeface="Calibri"/>
                <a:cs typeface="Arial" panose="020B0604020202020204" pitchFamily="34" charset="0"/>
              </a:rPr>
              <a:t>, L. S., &amp; </a:t>
            </a:r>
            <a:r>
              <a:rPr lang="en-US" sz="1050" dirty="0" err="1">
                <a:solidFill>
                  <a:schemeClr val="tx1"/>
                </a:solidFill>
                <a:latin typeface="Arial" panose="020B0604020202020204" pitchFamily="34" charset="0"/>
                <a:ea typeface="Calibri"/>
                <a:cs typeface="Arial" panose="020B0604020202020204" pitchFamily="34" charset="0"/>
              </a:rPr>
              <a:t>Prabha</a:t>
            </a:r>
            <a:r>
              <a:rPr lang="en-US" sz="1050" dirty="0">
                <a:solidFill>
                  <a:schemeClr val="tx1"/>
                </a:solidFill>
                <a:latin typeface="Arial" panose="020B0604020202020204" pitchFamily="34" charset="0"/>
                <a:ea typeface="Calibri"/>
                <a:cs typeface="Arial" panose="020B0604020202020204" pitchFamily="34" charset="0"/>
              </a:rPr>
              <a:t>, C. (2003-2006). </a:t>
            </a:r>
            <a:r>
              <a:rPr lang="en-US" sz="1050" i="1" dirty="0">
                <a:solidFill>
                  <a:schemeClr val="tx1"/>
                </a:solidFill>
                <a:latin typeface="Arial" panose="020B0604020202020204" pitchFamily="34" charset="0"/>
                <a:ea typeface="Calibri"/>
                <a:cs typeface="Arial" panose="020B0604020202020204" pitchFamily="34" charset="0"/>
              </a:rPr>
              <a:t>Sense-making the information confluence: The whys and </a:t>
            </a:r>
            <a:r>
              <a:rPr lang="en-US" sz="1050" i="1" dirty="0" err="1">
                <a:solidFill>
                  <a:schemeClr val="tx1"/>
                </a:solidFill>
                <a:latin typeface="Arial" panose="020B0604020202020204" pitchFamily="34" charset="0"/>
                <a:ea typeface="Calibri"/>
                <a:cs typeface="Arial" panose="020B0604020202020204" pitchFamily="34" charset="0"/>
              </a:rPr>
              <a:t>hows</a:t>
            </a:r>
            <a:r>
              <a:rPr lang="en-US" sz="1050" i="1" dirty="0">
                <a:solidFill>
                  <a:schemeClr val="tx1"/>
                </a:solidFill>
                <a:latin typeface="Arial" panose="020B0604020202020204" pitchFamily="34" charset="0"/>
                <a:ea typeface="Calibri"/>
                <a:cs typeface="Arial" panose="020B0604020202020204" pitchFamily="34" charset="0"/>
              </a:rPr>
              <a:t> of college and university user satisficing of information needs. </a:t>
            </a:r>
            <a:r>
              <a:rPr lang="en-US" sz="1050" dirty="0">
                <a:solidFill>
                  <a:schemeClr val="tx1"/>
                </a:solidFill>
                <a:latin typeface="Arial" panose="020B0604020202020204" pitchFamily="34" charset="0"/>
                <a:ea typeface="Calibri"/>
                <a:cs typeface="Arial" panose="020B0604020202020204" pitchFamily="34" charset="0"/>
              </a:rPr>
              <a:t>Funded by the Institute of Museum and Library Services (IMLS). Retrieved from </a:t>
            </a:r>
            <a:r>
              <a:rPr lang="en-US" sz="1050" u="sng" dirty="0">
                <a:solidFill>
                  <a:schemeClr val="tx1"/>
                </a:solidFill>
                <a:latin typeface="Arial" panose="020B0604020202020204" pitchFamily="34" charset="0"/>
                <a:ea typeface="Calibri"/>
                <a:cs typeface="Arial" panose="020B0604020202020204" pitchFamily="34" charset="0"/>
                <a:hlinkClick r:id="rId3"/>
              </a:rPr>
              <a:t>http://imlsosuoclcproject.jcomm.ohio-state.edu/</a:t>
            </a:r>
            <a:r>
              <a:rPr lang="en-US" sz="1050" dirty="0">
                <a:solidFill>
                  <a:schemeClr val="tx1"/>
                </a:solidFill>
                <a:latin typeface="Arial" panose="020B0604020202020204" pitchFamily="34" charset="0"/>
                <a:ea typeface="Calibri"/>
                <a:cs typeface="Arial" panose="020B0604020202020204" pitchFamily="34" charset="0"/>
              </a:rPr>
              <a:t> </a:t>
            </a:r>
            <a:endParaRPr lang="en-US" sz="1050" dirty="0" smtClean="0">
              <a:solidFill>
                <a:schemeClr val="tx1"/>
              </a:solidFill>
              <a:latin typeface="Arial" panose="020B0604020202020204" pitchFamily="34" charset="0"/>
              <a:ea typeface="Calibri"/>
              <a:cs typeface="Arial" panose="020B0604020202020204" pitchFamily="34" charset="0"/>
            </a:endParaRPr>
          </a:p>
          <a:p>
            <a:pPr marL="0" lvl="0" indent="0">
              <a:spcBef>
                <a:spcPts val="0"/>
              </a:spcBef>
              <a:buNone/>
            </a:pPr>
            <a:endParaRPr lang="en-US" sz="1050" dirty="0">
              <a:solidFill>
                <a:schemeClr val="tx1"/>
              </a:solidFill>
              <a:latin typeface="Arial" panose="020B0604020202020204" pitchFamily="34" charset="0"/>
              <a:ea typeface="Calibri"/>
              <a:cs typeface="Arial" panose="020B0604020202020204" pitchFamily="34" charset="0"/>
            </a:endParaRPr>
          </a:p>
          <a:p>
            <a:pPr marL="0" lvl="0" indent="0">
              <a:spcBef>
                <a:spcPts val="0"/>
              </a:spcBef>
              <a:buNone/>
            </a:pPr>
            <a:r>
              <a:rPr lang="en-US" sz="1050" dirty="0">
                <a:solidFill>
                  <a:schemeClr val="tx1"/>
                </a:solidFill>
                <a:latin typeface="Arial" panose="020B0604020202020204" pitchFamily="34" charset="0"/>
                <a:ea typeface="Calibri"/>
                <a:cs typeface="Arial" panose="020B0604020202020204" pitchFamily="34" charset="0"/>
              </a:rPr>
              <a:t>De </a:t>
            </a:r>
            <a:r>
              <a:rPr lang="en-US" sz="1050" dirty="0" err="1">
                <a:solidFill>
                  <a:schemeClr val="tx1"/>
                </a:solidFill>
                <a:latin typeface="Arial" panose="020B0604020202020204" pitchFamily="34" charset="0"/>
                <a:ea typeface="Calibri"/>
                <a:cs typeface="Arial" panose="020B0604020202020204" pitchFamily="34" charset="0"/>
              </a:rPr>
              <a:t>Santis</a:t>
            </a:r>
            <a:r>
              <a:rPr lang="en-US" sz="1050" dirty="0">
                <a:solidFill>
                  <a:schemeClr val="tx1"/>
                </a:solidFill>
                <a:latin typeface="Arial" panose="020B0604020202020204" pitchFamily="34" charset="0"/>
                <a:ea typeface="Calibri"/>
                <a:cs typeface="Arial" panose="020B0604020202020204" pitchFamily="34" charset="0"/>
              </a:rPr>
              <a:t>, N. (2012, January 6). On Facebook, librarian brings 2 students from the early 1900s to life. Chronicle of Higher Education. Retrieved from http://chronicle.com/blogs/wiredcampus/on-facebook-librarian-brings-two-students-from-the-early-1900s-to-life/34845 </a:t>
            </a:r>
          </a:p>
          <a:p>
            <a:pPr marL="0" lvl="0" indent="0">
              <a:spcBef>
                <a:spcPts val="0"/>
              </a:spcBef>
              <a:buNone/>
            </a:pPr>
            <a:endParaRPr lang="en-US" sz="1050" dirty="0">
              <a:solidFill>
                <a:schemeClr val="tx1"/>
              </a:solidFill>
              <a:latin typeface="Arial" panose="020B0604020202020204" pitchFamily="34" charset="0"/>
              <a:ea typeface="Calibri"/>
              <a:cs typeface="Arial" panose="020B0604020202020204" pitchFamily="34" charset="0"/>
            </a:endParaRPr>
          </a:p>
          <a:p>
            <a:pPr marL="0" indent="0">
              <a:spcBef>
                <a:spcPts val="0"/>
              </a:spcBef>
              <a:buNone/>
            </a:pPr>
            <a:r>
              <a:rPr lang="en-US" sz="1050" dirty="0" err="1">
                <a:solidFill>
                  <a:schemeClr val="tx1"/>
                </a:solidFill>
                <a:latin typeface="Arial" panose="020B0604020202020204" pitchFamily="34" charset="0"/>
                <a:cs typeface="Arial" panose="020B0604020202020204" pitchFamily="34" charset="0"/>
              </a:rPr>
              <a:t>Faniel</a:t>
            </a:r>
            <a:r>
              <a:rPr lang="en-US" sz="1050" dirty="0">
                <a:solidFill>
                  <a:schemeClr val="tx1"/>
                </a:solidFill>
                <a:latin typeface="Arial" panose="020B0604020202020204" pitchFamily="34" charset="0"/>
                <a:cs typeface="Arial" panose="020B0604020202020204" pitchFamily="34" charset="0"/>
              </a:rPr>
              <a:t>, I.M., </a:t>
            </a:r>
            <a:r>
              <a:rPr lang="en-US" sz="1050" dirty="0" err="1">
                <a:solidFill>
                  <a:schemeClr val="tx1"/>
                </a:solidFill>
                <a:latin typeface="Arial" panose="020B0604020202020204" pitchFamily="34" charset="0"/>
                <a:cs typeface="Arial" panose="020B0604020202020204" pitchFamily="34" charset="0"/>
              </a:rPr>
              <a:t>Connaway</a:t>
            </a:r>
            <a:r>
              <a:rPr lang="en-US" sz="1050" dirty="0">
                <a:solidFill>
                  <a:schemeClr val="tx1"/>
                </a:solidFill>
                <a:latin typeface="Arial" panose="020B0604020202020204" pitchFamily="34" charset="0"/>
                <a:cs typeface="Arial" panose="020B0604020202020204" pitchFamily="34" charset="0"/>
              </a:rPr>
              <a:t>, L.S. &amp; Parson, K. (2014). Building Relationships for the Effective Development and Delivery of Research Data Services. </a:t>
            </a:r>
            <a:r>
              <a:rPr lang="en-US" sz="1050" i="1" dirty="0">
                <a:solidFill>
                  <a:schemeClr val="tx1"/>
                </a:solidFill>
                <a:latin typeface="Arial" panose="020B0604020202020204" pitchFamily="34" charset="0"/>
                <a:cs typeface="Arial" panose="020B0604020202020204" pitchFamily="34" charset="0"/>
              </a:rPr>
              <a:t>RUSA ALA Annual Conference 2014. </a:t>
            </a:r>
            <a:endParaRPr lang="en-US" sz="1050" i="1" dirty="0" smtClean="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1050"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050" dirty="0" err="1" smtClean="0">
                <a:solidFill>
                  <a:schemeClr val="tx1"/>
                </a:solidFill>
                <a:latin typeface="Arial" pitchFamily="34" charset="0"/>
                <a:cs typeface="Arial" pitchFamily="34" charset="0"/>
              </a:rPr>
              <a:t>Kolowich</a:t>
            </a:r>
            <a:r>
              <a:rPr lang="en-US" sz="1050" dirty="0">
                <a:solidFill>
                  <a:schemeClr val="tx1"/>
                </a:solidFill>
                <a:latin typeface="Arial" pitchFamily="34" charset="0"/>
                <a:cs typeface="Arial" pitchFamily="34" charset="0"/>
              </a:rPr>
              <a:t>, S. (2011, August 22). Study: College students rarely use librarians’ expertise. </a:t>
            </a:r>
            <a:r>
              <a:rPr lang="en-US" sz="1050" i="1" dirty="0">
                <a:solidFill>
                  <a:schemeClr val="tx1"/>
                </a:solidFill>
                <a:latin typeface="Arial" pitchFamily="34" charset="0"/>
                <a:cs typeface="Arial" pitchFamily="34" charset="0"/>
              </a:rPr>
              <a:t>USA Today. </a:t>
            </a:r>
            <a:r>
              <a:rPr lang="en-US" sz="1050" dirty="0">
                <a:solidFill>
                  <a:schemeClr val="tx1"/>
                </a:solidFill>
                <a:latin typeface="Arial" pitchFamily="34" charset="0"/>
                <a:cs typeface="Arial" pitchFamily="34" charset="0"/>
              </a:rPr>
              <a:t> Retrieved from </a:t>
            </a:r>
            <a:r>
              <a:rPr lang="en-US" sz="1050" u="sng" dirty="0">
                <a:solidFill>
                  <a:schemeClr val="tx1"/>
                </a:solidFill>
                <a:latin typeface="Arial" pitchFamily="34" charset="0"/>
                <a:cs typeface="Arial" pitchFamily="34" charset="0"/>
                <a:hlinkClick r:id="rId4"/>
              </a:rPr>
              <a:t>http://www.usatoday.com/news/education/story/2011-08-22/Study-College-students-rarely-use-librarians-expertise/50094086/1</a:t>
            </a:r>
            <a:r>
              <a:rPr lang="en-US" sz="1050" dirty="0">
                <a:solidFill>
                  <a:schemeClr val="tx1"/>
                </a:solidFill>
                <a:latin typeface="Arial" pitchFamily="34" charset="0"/>
                <a:cs typeface="Arial" pitchFamily="34" charset="0"/>
              </a:rPr>
              <a:t> </a:t>
            </a:r>
            <a:endParaRPr lang="en-US" sz="1050" i="1" dirty="0" smtClean="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1050" i="1"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050" dirty="0">
                <a:solidFill>
                  <a:schemeClr val="tx1"/>
                </a:solidFill>
                <a:latin typeface="Arial" panose="020B0604020202020204" pitchFamily="34" charset="0"/>
                <a:cs typeface="Arial" panose="020B0604020202020204" pitchFamily="34" charset="0"/>
              </a:rPr>
              <a:t>Mathews, B. (2012). </a:t>
            </a:r>
            <a:r>
              <a:rPr lang="en-US" sz="1050" i="1" dirty="0">
                <a:solidFill>
                  <a:schemeClr val="tx1"/>
                </a:solidFill>
                <a:latin typeface="Arial" panose="020B0604020202020204" pitchFamily="34" charset="0"/>
                <a:cs typeface="Arial" panose="020B0604020202020204" pitchFamily="34" charset="0"/>
              </a:rPr>
              <a:t>Think like a startup: A white paper to inspire library entrepreneurialism </a:t>
            </a:r>
            <a:r>
              <a:rPr lang="en-US" sz="1050" dirty="0">
                <a:solidFill>
                  <a:schemeClr val="tx1"/>
                </a:solidFill>
                <a:latin typeface="Arial" panose="020B0604020202020204" pitchFamily="34" charset="0"/>
                <a:cs typeface="Arial" panose="020B0604020202020204" pitchFamily="34" charset="0"/>
              </a:rPr>
              <a:t>[White paper]</a:t>
            </a:r>
            <a:r>
              <a:rPr lang="en-US" sz="1050" i="1" dirty="0">
                <a:solidFill>
                  <a:schemeClr val="tx1"/>
                </a:solidFill>
                <a:latin typeface="Arial" panose="020B0604020202020204" pitchFamily="34" charset="0"/>
                <a:cs typeface="Arial" panose="020B0604020202020204" pitchFamily="34" charset="0"/>
              </a:rPr>
              <a:t>. </a:t>
            </a:r>
            <a:r>
              <a:rPr lang="en-US" sz="1050" dirty="0">
                <a:solidFill>
                  <a:schemeClr val="tx1"/>
                </a:solidFill>
                <a:latin typeface="Arial" panose="020B0604020202020204" pitchFamily="34" charset="0"/>
                <a:cs typeface="Arial" panose="020B0604020202020204" pitchFamily="34" charset="0"/>
              </a:rPr>
              <a:t>Retrieved from </a:t>
            </a:r>
            <a:r>
              <a:rPr lang="en-US" sz="1050" dirty="0">
                <a:solidFill>
                  <a:schemeClr val="tx1"/>
                </a:solidFill>
                <a:latin typeface="Arial" panose="020B0604020202020204" pitchFamily="34" charset="0"/>
                <a:cs typeface="Arial" panose="020B0604020202020204" pitchFamily="34" charset="0"/>
                <a:hlinkClick r:id="rId5"/>
              </a:rPr>
              <a:t>http://chronicle.com/blognetwork/theubiquitouslibrarian/2012/04/04/think-like-a-startup-a-white-paper/</a:t>
            </a:r>
            <a:endParaRPr lang="en-US" sz="1050" i="1"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1050" dirty="0">
              <a:solidFill>
                <a:schemeClr val="tx1"/>
              </a:solidFill>
              <a:latin typeface="Arial" panose="020B0604020202020204" pitchFamily="34" charset="0"/>
              <a:ea typeface="Calibri"/>
              <a:cs typeface="Arial" panose="020B0604020202020204" pitchFamily="34" charset="0"/>
            </a:endParaRPr>
          </a:p>
          <a:p>
            <a:pPr marL="0" indent="0">
              <a:spcBef>
                <a:spcPts val="0"/>
              </a:spcBef>
              <a:buNone/>
            </a:pPr>
            <a:r>
              <a:rPr lang="en-US" sz="1050" dirty="0" smtClean="0">
                <a:solidFill>
                  <a:schemeClr val="tx1"/>
                </a:solidFill>
                <a:latin typeface="Arial" panose="020B0604020202020204" pitchFamily="34" charset="0"/>
                <a:ea typeface="Calibri"/>
                <a:cs typeface="Arial" panose="020B0604020202020204" pitchFamily="34" charset="0"/>
              </a:rPr>
              <a:t>Radford</a:t>
            </a:r>
            <a:r>
              <a:rPr lang="en-US" sz="1050" dirty="0">
                <a:solidFill>
                  <a:schemeClr val="tx1"/>
                </a:solidFill>
                <a:latin typeface="Arial" panose="020B0604020202020204" pitchFamily="34" charset="0"/>
                <a:ea typeface="Calibri"/>
                <a:cs typeface="Arial" panose="020B0604020202020204" pitchFamily="34" charset="0"/>
              </a:rPr>
              <a:t>, M. L., &amp; </a:t>
            </a:r>
            <a:r>
              <a:rPr lang="en-US" sz="1050" dirty="0" err="1">
                <a:solidFill>
                  <a:schemeClr val="tx1"/>
                </a:solidFill>
                <a:latin typeface="Arial" panose="020B0604020202020204" pitchFamily="34" charset="0"/>
                <a:ea typeface="Calibri"/>
                <a:cs typeface="Arial" panose="020B0604020202020204" pitchFamily="34" charset="0"/>
              </a:rPr>
              <a:t>Connaway</a:t>
            </a:r>
            <a:r>
              <a:rPr lang="en-US" sz="1050" dirty="0">
                <a:solidFill>
                  <a:schemeClr val="tx1"/>
                </a:solidFill>
                <a:latin typeface="Arial" panose="020B0604020202020204" pitchFamily="34" charset="0"/>
                <a:ea typeface="Calibri"/>
                <a:cs typeface="Arial" panose="020B0604020202020204" pitchFamily="34" charset="0"/>
              </a:rPr>
              <a:t>, L. S. (2005-2007). Seeking Synchronicity: Evaluating virtual reference services from user, non-user, and librarian perspectives.  Funded by the Institute for Museums and Library Services (IMLS). Retrieved from http://www.oclc.org/research/activities/synchronicity/default.htm </a:t>
            </a:r>
            <a:endParaRPr lang="en-US" sz="1050" dirty="0" smtClean="0">
              <a:solidFill>
                <a:schemeClr val="tx1"/>
              </a:solidFill>
              <a:latin typeface="Arial" panose="020B0604020202020204" pitchFamily="34" charset="0"/>
              <a:ea typeface="Calibri"/>
              <a:cs typeface="Arial" panose="020B0604020202020204" pitchFamily="34" charset="0"/>
            </a:endParaRPr>
          </a:p>
          <a:p>
            <a:pPr marL="0" indent="0">
              <a:spcBef>
                <a:spcPts val="0"/>
              </a:spcBef>
              <a:buNone/>
            </a:pPr>
            <a:endParaRPr lang="en-US" sz="1050" dirty="0">
              <a:solidFill>
                <a:schemeClr val="tx1"/>
              </a:solidFill>
              <a:latin typeface="Arial" panose="020B0604020202020204" pitchFamily="34" charset="0"/>
              <a:ea typeface="Calibri"/>
              <a:cs typeface="Arial" panose="020B0604020202020204" pitchFamily="34" charset="0"/>
            </a:endParaRPr>
          </a:p>
          <a:p>
            <a:pPr marL="0" lvl="0" indent="0">
              <a:spcBef>
                <a:spcPts val="0"/>
              </a:spcBef>
              <a:buNone/>
            </a:pPr>
            <a:r>
              <a:rPr lang="en-US" sz="1050" dirty="0">
                <a:solidFill>
                  <a:prstClr val="black"/>
                </a:solidFill>
                <a:latin typeface="Arial" panose="020B0604020202020204" pitchFamily="34" charset="0"/>
                <a:ea typeface="Calibri"/>
                <a:cs typeface="Arial" panose="020B0604020202020204" pitchFamily="34" charset="0"/>
              </a:rPr>
              <a:t>Radford, M. L., </a:t>
            </a:r>
            <a:r>
              <a:rPr lang="en-US" sz="1050" dirty="0" err="1">
                <a:solidFill>
                  <a:prstClr val="black"/>
                </a:solidFill>
                <a:latin typeface="Arial" panose="020B0604020202020204" pitchFamily="34" charset="0"/>
                <a:ea typeface="Calibri"/>
                <a:cs typeface="Arial" panose="020B0604020202020204" pitchFamily="34" charset="0"/>
              </a:rPr>
              <a:t>Connaway</a:t>
            </a:r>
            <a:r>
              <a:rPr lang="en-US" sz="1050" dirty="0">
                <a:solidFill>
                  <a:prstClr val="black"/>
                </a:solidFill>
                <a:latin typeface="Arial" panose="020B0604020202020204" pitchFamily="34" charset="0"/>
                <a:ea typeface="Calibri"/>
                <a:cs typeface="Arial" panose="020B0604020202020204" pitchFamily="34" charset="0"/>
              </a:rPr>
              <a:t>, L. S., &amp; Shah, C. (2011-2013).  </a:t>
            </a:r>
            <a:r>
              <a:rPr lang="en-US" sz="1050" i="1" dirty="0">
                <a:solidFill>
                  <a:prstClr val="black"/>
                </a:solidFill>
                <a:latin typeface="Arial" panose="020B0604020202020204" pitchFamily="34" charset="0"/>
                <a:ea typeface="Calibri"/>
                <a:cs typeface="Arial" panose="020B0604020202020204" pitchFamily="34" charset="0"/>
              </a:rPr>
              <a:t>Cyber Synergy: Seeking Sustainability through Collaboration between Virtual Reference and Social Q&amp;A Sites</a:t>
            </a:r>
            <a:r>
              <a:rPr lang="en-US" sz="1050" dirty="0">
                <a:solidFill>
                  <a:prstClr val="black"/>
                </a:solidFill>
                <a:latin typeface="Arial" panose="020B0604020202020204" pitchFamily="34" charset="0"/>
                <a:ea typeface="Calibri"/>
                <a:cs typeface="Arial" panose="020B0604020202020204" pitchFamily="34" charset="0"/>
              </a:rPr>
              <a:t>. Funded by the Institute of Museum and Library Services (IMLS), Rutgers University, and OCLC. Retrieved from http://www.oclc.org/research/activities/synergy/default.htm </a:t>
            </a:r>
            <a:endParaRPr lang="en-US" sz="1050" dirty="0" smtClean="0">
              <a:solidFill>
                <a:prstClr val="black"/>
              </a:solidFill>
              <a:latin typeface="Arial" panose="020B0604020202020204" pitchFamily="34" charset="0"/>
              <a:ea typeface="Calibri"/>
              <a:cs typeface="Arial" panose="020B0604020202020204" pitchFamily="34" charset="0"/>
            </a:endParaRPr>
          </a:p>
          <a:p>
            <a:pPr marL="0" lvl="0" indent="0">
              <a:spcBef>
                <a:spcPts val="0"/>
              </a:spcBef>
              <a:buNone/>
            </a:pPr>
            <a:endParaRPr lang="en-US" sz="1050" dirty="0" smtClean="0">
              <a:solidFill>
                <a:prstClr val="black"/>
              </a:solidFill>
              <a:latin typeface="Arial" panose="020B0604020202020204" pitchFamily="34" charset="0"/>
              <a:ea typeface="Calibri"/>
              <a:cs typeface="Arial" panose="020B0604020202020204" pitchFamily="34" charset="0"/>
            </a:endParaRPr>
          </a:p>
          <a:p>
            <a:pPr marL="0" lvl="0" indent="0">
              <a:spcBef>
                <a:spcPts val="0"/>
              </a:spcBef>
              <a:buNone/>
            </a:pPr>
            <a:r>
              <a:rPr lang="en-US" sz="1050" dirty="0" err="1" smtClean="0">
                <a:solidFill>
                  <a:prstClr val="black"/>
                </a:solidFill>
                <a:latin typeface="Arial" panose="020B0604020202020204" pitchFamily="34" charset="0"/>
                <a:ea typeface="Calibri"/>
                <a:cs typeface="Arial" panose="020B0604020202020204" pitchFamily="34" charset="0"/>
              </a:rPr>
              <a:t>Rainie</a:t>
            </a:r>
            <a:r>
              <a:rPr lang="en-US" sz="1050" dirty="0" smtClean="0">
                <a:solidFill>
                  <a:prstClr val="black"/>
                </a:solidFill>
                <a:latin typeface="Arial" panose="020B0604020202020204" pitchFamily="34" charset="0"/>
                <a:ea typeface="Calibri"/>
                <a:cs typeface="Arial" panose="020B0604020202020204" pitchFamily="34" charset="0"/>
              </a:rPr>
              <a:t>, L. (2014). Libraries in communities. Washington, DC: Pew Research Center’s Internet &amp; American Life Project. </a:t>
            </a:r>
          </a:p>
          <a:p>
            <a:pPr marL="0" lvl="0" indent="0">
              <a:spcBef>
                <a:spcPts val="0"/>
              </a:spcBef>
              <a:buNone/>
            </a:pPr>
            <a:endParaRPr lang="en-US" sz="1050" dirty="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en-US" sz="105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28600" y="990600"/>
            <a:ext cx="8534400" cy="4525963"/>
          </a:xfrm>
        </p:spPr>
        <p:txBody>
          <a:bodyPr>
            <a:normAutofit/>
          </a:bodyPr>
          <a:lstStyle/>
          <a:p>
            <a:pPr marL="0" indent="0">
              <a:spcBef>
                <a:spcPts val="0"/>
              </a:spcBef>
              <a:buNone/>
            </a:pPr>
            <a:r>
              <a:rPr lang="en-US" sz="1100" dirty="0" smtClean="0">
                <a:solidFill>
                  <a:prstClr val="black"/>
                </a:solidFill>
                <a:latin typeface="Arial" panose="020B0604020202020204" pitchFamily="34" charset="0"/>
                <a:cs typeface="Arial" panose="020B0604020202020204" pitchFamily="34" charset="0"/>
              </a:rPr>
              <a:t>Research Information Network. (2006). </a:t>
            </a:r>
            <a:r>
              <a:rPr lang="en-US" sz="1100" i="1" dirty="0" smtClean="0">
                <a:solidFill>
                  <a:prstClr val="black"/>
                </a:solidFill>
                <a:latin typeface="Arial" panose="020B0604020202020204" pitchFamily="34" charset="0"/>
                <a:cs typeface="Arial" panose="020B0604020202020204" pitchFamily="34" charset="0"/>
              </a:rPr>
              <a:t>Researchers and discovery services: </a:t>
            </a:r>
            <a:r>
              <a:rPr lang="en-US" sz="1100" i="1" dirty="0" err="1" smtClean="0">
                <a:solidFill>
                  <a:prstClr val="black"/>
                </a:solidFill>
                <a:latin typeface="Arial" panose="020B0604020202020204" pitchFamily="34" charset="0"/>
                <a:cs typeface="Arial" panose="020B0604020202020204" pitchFamily="34" charset="0"/>
              </a:rPr>
              <a:t>Behaviour</a:t>
            </a:r>
            <a:r>
              <a:rPr lang="en-US" sz="1100" i="1" dirty="0" smtClean="0">
                <a:solidFill>
                  <a:prstClr val="black"/>
                </a:solidFill>
                <a:latin typeface="Arial" panose="020B0604020202020204" pitchFamily="34" charset="0"/>
                <a:cs typeface="Arial" panose="020B0604020202020204" pitchFamily="34" charset="0"/>
              </a:rPr>
              <a:t>, perceptions and needs. </a:t>
            </a:r>
            <a:r>
              <a:rPr lang="en-US" sz="1100" dirty="0" smtClean="0">
                <a:solidFill>
                  <a:prstClr val="black"/>
                </a:solidFill>
                <a:latin typeface="Arial" panose="020B0604020202020204" pitchFamily="34" charset="0"/>
                <a:cs typeface="Arial" panose="020B0604020202020204" pitchFamily="34" charset="0"/>
              </a:rPr>
              <a:t>London: Research Information Network </a:t>
            </a:r>
          </a:p>
          <a:p>
            <a:pPr marL="0" lvl="0" indent="0">
              <a:spcBef>
                <a:spcPts val="0"/>
              </a:spcBef>
              <a:buNone/>
            </a:pPr>
            <a:endParaRPr lang="en-US" sz="1100"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err="1" smtClean="0">
                <a:solidFill>
                  <a:prstClr val="black"/>
                </a:solidFill>
                <a:latin typeface="Arial" panose="020B0604020202020204" pitchFamily="34" charset="0"/>
                <a:cs typeface="Arial" panose="020B0604020202020204" pitchFamily="34" charset="0"/>
              </a:rPr>
              <a:t>Roskill</a:t>
            </a:r>
            <a:r>
              <a:rPr lang="en-US" sz="1100" dirty="0">
                <a:solidFill>
                  <a:prstClr val="black"/>
                </a:solidFill>
                <a:latin typeface="Arial" panose="020B0604020202020204" pitchFamily="34" charset="0"/>
                <a:cs typeface="Arial" panose="020B0604020202020204" pitchFamily="34" charset="0"/>
              </a:rPr>
              <a:t>, A. (2014 May). Get a Read on This: Libraries Bridging the Digital Divide: Andrew Roskill at </a:t>
            </a:r>
            <a:r>
              <a:rPr lang="en-US" sz="1100" dirty="0" err="1">
                <a:solidFill>
                  <a:prstClr val="black"/>
                </a:solidFill>
                <a:latin typeface="Arial" panose="020B0604020202020204" pitchFamily="34" charset="0"/>
                <a:cs typeface="Arial" panose="020B0604020202020204" pitchFamily="34" charset="0"/>
              </a:rPr>
              <a:t>TEDxCharleston</a:t>
            </a:r>
            <a:r>
              <a:rPr lang="en-US" sz="1100" dirty="0">
                <a:solidFill>
                  <a:prstClr val="black"/>
                </a:solidFill>
                <a:latin typeface="Arial" panose="020B0604020202020204" pitchFamily="34" charset="0"/>
                <a:cs typeface="Arial" panose="020B0604020202020204" pitchFamily="34" charset="0"/>
              </a:rPr>
              <a:t>. </a:t>
            </a:r>
            <a:r>
              <a:rPr lang="en-US" sz="1100" i="1" dirty="0">
                <a:solidFill>
                  <a:prstClr val="black"/>
                </a:solidFill>
                <a:latin typeface="Arial" panose="020B0604020202020204" pitchFamily="34" charset="0"/>
                <a:cs typeface="Arial" panose="020B0604020202020204" pitchFamily="34" charset="0"/>
              </a:rPr>
              <a:t>YouTube</a:t>
            </a:r>
            <a:r>
              <a:rPr lang="en-US" sz="1100" dirty="0">
                <a:solidFill>
                  <a:prstClr val="black"/>
                </a:solidFill>
                <a:latin typeface="Arial" panose="020B0604020202020204" pitchFamily="34" charset="0"/>
                <a:cs typeface="Arial" panose="020B0604020202020204" pitchFamily="34" charset="0"/>
              </a:rPr>
              <a:t>. Retrieved May 22, 2014, from http://www.youtube.com/watch?v=J198u5HK0pY</a:t>
            </a:r>
          </a:p>
          <a:p>
            <a:pPr marL="0" lvl="0" indent="0">
              <a:spcBef>
                <a:spcPts val="0"/>
              </a:spcBef>
              <a:buNone/>
            </a:pPr>
            <a:endParaRPr lang="en-US" sz="11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a:solidFill>
                  <a:prstClr val="black"/>
                </a:solidFill>
                <a:latin typeface="Arial" panose="020B0604020202020204" pitchFamily="34" charset="0"/>
                <a:cs typeface="Arial" panose="020B0604020202020204" pitchFamily="34" charset="0"/>
              </a:rPr>
              <a:t>Saunders, L. (2012). Faculty perspectives on information literacy as a student learning outcome. </a:t>
            </a:r>
            <a:r>
              <a:rPr lang="en-US" sz="1100" i="1" dirty="0">
                <a:solidFill>
                  <a:prstClr val="black"/>
                </a:solidFill>
                <a:latin typeface="Arial" panose="020B0604020202020204" pitchFamily="34" charset="0"/>
                <a:cs typeface="Arial" panose="020B0604020202020204" pitchFamily="34" charset="0"/>
              </a:rPr>
              <a:t>The Journal of Academic Librarianship ,38(4</a:t>
            </a:r>
            <a:r>
              <a:rPr lang="en-US" sz="1100" dirty="0">
                <a:solidFill>
                  <a:prstClr val="black"/>
                </a:solidFill>
                <a:latin typeface="Arial" panose="020B0604020202020204" pitchFamily="34" charset="0"/>
                <a:cs typeface="Arial" panose="020B0604020202020204" pitchFamily="34" charset="0"/>
              </a:rPr>
              <a:t>), 231</a:t>
            </a:r>
            <a:r>
              <a:rPr lang="en-US" sz="1100" dirty="0" smtClean="0">
                <a:solidFill>
                  <a:prstClr val="black"/>
                </a:solidFill>
                <a:latin typeface="Arial" panose="020B0604020202020204" pitchFamily="34" charset="0"/>
                <a:cs typeface="Arial" panose="020B0604020202020204" pitchFamily="34" charset="0"/>
              </a:rPr>
              <a:t>.</a:t>
            </a:r>
          </a:p>
          <a:p>
            <a:pPr marL="0" lvl="0" indent="0">
              <a:spcBef>
                <a:spcPts val="0"/>
              </a:spcBef>
              <a:buNone/>
            </a:pPr>
            <a:endParaRPr lang="en-US" sz="11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smtClean="0">
                <a:solidFill>
                  <a:prstClr val="black"/>
                </a:solidFill>
                <a:latin typeface="Arial" panose="020B0604020202020204" pitchFamily="34" charset="0"/>
                <a:cs typeface="Arial" panose="020B0604020202020204" pitchFamily="34" charset="0"/>
              </a:rPr>
              <a:t>Wasserman</a:t>
            </a:r>
            <a:r>
              <a:rPr lang="en-US" sz="1100" dirty="0">
                <a:solidFill>
                  <a:prstClr val="black"/>
                </a:solidFill>
                <a:latin typeface="Arial" panose="020B0604020202020204" pitchFamily="34" charset="0"/>
                <a:cs typeface="Arial" panose="020B0604020202020204" pitchFamily="34" charset="0"/>
              </a:rPr>
              <a:t>, S. (2012, June 18). The Amazon effect. </a:t>
            </a:r>
            <a:r>
              <a:rPr lang="en-US" sz="1100" i="1" dirty="0">
                <a:solidFill>
                  <a:prstClr val="black"/>
                </a:solidFill>
                <a:latin typeface="Arial" panose="020B0604020202020204" pitchFamily="34" charset="0"/>
                <a:cs typeface="Arial" panose="020B0604020202020204" pitchFamily="34" charset="0"/>
              </a:rPr>
              <a:t>The Nation</a:t>
            </a:r>
            <a:r>
              <a:rPr lang="en-US" sz="1100" dirty="0">
                <a:solidFill>
                  <a:prstClr val="black"/>
                </a:solidFill>
                <a:latin typeface="Arial" panose="020B0604020202020204" pitchFamily="34" charset="0"/>
                <a:cs typeface="Arial" panose="020B0604020202020204" pitchFamily="34" charset="0"/>
              </a:rPr>
              <a:t>. Retrieved from  </a:t>
            </a:r>
            <a:r>
              <a:rPr lang="en-US" sz="1100" dirty="0">
                <a:solidFill>
                  <a:prstClr val="black"/>
                </a:solidFill>
                <a:latin typeface="Arial" panose="020B0604020202020204" pitchFamily="34" charset="0"/>
                <a:cs typeface="Arial" panose="020B0604020202020204" pitchFamily="34" charset="0"/>
                <a:hlinkClick r:id="rId3"/>
              </a:rPr>
              <a:t>http://</a:t>
            </a:r>
            <a:r>
              <a:rPr lang="en-US" sz="1100" dirty="0" smtClean="0">
                <a:solidFill>
                  <a:prstClr val="black"/>
                </a:solidFill>
                <a:latin typeface="Arial" panose="020B0604020202020204" pitchFamily="34" charset="0"/>
                <a:cs typeface="Arial" panose="020B0604020202020204" pitchFamily="34" charset="0"/>
                <a:hlinkClick r:id="rId3"/>
              </a:rPr>
              <a:t>www.thenation.com/article/168125/amazon-effect</a:t>
            </a:r>
            <a:endParaRPr lang="en-US" sz="1100"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en-US" sz="1100" dirty="0">
              <a:solidFill>
                <a:schemeClr val="tx1"/>
              </a:solidFill>
              <a:latin typeface="Arial" panose="020B0604020202020204" pitchFamily="34" charset="0"/>
              <a:cs typeface="Arial" panose="020B0604020202020204" pitchFamily="34" charset="0"/>
            </a:endParaRPr>
          </a:p>
          <a:p>
            <a:pPr marL="0" indent="0">
              <a:spcBef>
                <a:spcPts val="0"/>
              </a:spcBef>
              <a:buNone/>
            </a:pPr>
            <a:r>
              <a:rPr lang="en-US" sz="1100" dirty="0" err="1">
                <a:solidFill>
                  <a:schemeClr val="tx1"/>
                </a:solidFill>
              </a:rPr>
              <a:t>Wikipedian</a:t>
            </a:r>
            <a:r>
              <a:rPr lang="en-US" sz="1100" dirty="0">
                <a:solidFill>
                  <a:schemeClr val="tx1"/>
                </a:solidFill>
              </a:rPr>
              <a:t> in residence. (2014, May 21). </a:t>
            </a:r>
            <a:r>
              <a:rPr lang="en-US" sz="1100" i="1" dirty="0">
                <a:solidFill>
                  <a:schemeClr val="tx1"/>
                </a:solidFill>
              </a:rPr>
              <a:t>Wikipedia</a:t>
            </a:r>
            <a:r>
              <a:rPr lang="en-US" sz="1100" dirty="0">
                <a:solidFill>
                  <a:schemeClr val="tx1"/>
                </a:solidFill>
              </a:rPr>
              <a:t>. Retrieved May 22, 2014, from http://</a:t>
            </a:r>
            <a:r>
              <a:rPr lang="en-US" sz="1100" dirty="0" smtClean="0">
                <a:solidFill>
                  <a:schemeClr val="tx1"/>
                </a:solidFill>
              </a:rPr>
              <a:t>en.wikipedia.org/wiki/Wikipedian_in_residence</a:t>
            </a:r>
            <a:endParaRPr lang="en-US" sz="1100" dirty="0">
              <a:solidFill>
                <a:schemeClr val="tx1"/>
              </a:solidFill>
              <a:latin typeface="Arial" panose="020B0604020202020204" pitchFamily="34" charset="0"/>
              <a:cs typeface="Arial" panose="020B0604020202020204" pitchFamily="34" charset="0"/>
            </a:endParaRPr>
          </a:p>
          <a:p>
            <a:pPr marL="0" lvl="0" indent="0">
              <a:spcBef>
                <a:spcPts val="0"/>
              </a:spcBef>
              <a:buNone/>
            </a:pPr>
            <a:endParaRPr lang="en-US" sz="11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a:solidFill>
                  <a:prstClr val="black"/>
                </a:solidFill>
                <a:latin typeface="Arial" panose="020B0604020202020204" pitchFamily="34" charset="0"/>
                <a:cs typeface="Arial" panose="020B0604020202020204" pitchFamily="34" charset="0"/>
              </a:rPr>
              <a:t>Wong, W., </a:t>
            </a:r>
            <a:r>
              <a:rPr lang="en-US" sz="1100" dirty="0" err="1">
                <a:solidFill>
                  <a:prstClr val="black"/>
                </a:solidFill>
                <a:latin typeface="Arial" panose="020B0604020202020204" pitchFamily="34" charset="0"/>
                <a:cs typeface="Arial" panose="020B0604020202020204" pitchFamily="34" charset="0"/>
              </a:rPr>
              <a:t>Stelmaszewska</a:t>
            </a:r>
            <a:r>
              <a:rPr lang="en-US" sz="1100" dirty="0">
                <a:solidFill>
                  <a:prstClr val="black"/>
                </a:solidFill>
                <a:latin typeface="Arial" panose="020B0604020202020204" pitchFamily="34" charset="0"/>
                <a:cs typeface="Arial" panose="020B0604020202020204" pitchFamily="34" charset="0"/>
              </a:rPr>
              <a:t>, H., </a:t>
            </a:r>
            <a:r>
              <a:rPr lang="en-US" sz="1100" dirty="0" err="1">
                <a:solidFill>
                  <a:prstClr val="black"/>
                </a:solidFill>
                <a:latin typeface="Arial" panose="020B0604020202020204" pitchFamily="34" charset="0"/>
                <a:cs typeface="Arial" panose="020B0604020202020204" pitchFamily="34" charset="0"/>
              </a:rPr>
              <a:t>Bhimani</a:t>
            </a:r>
            <a:r>
              <a:rPr lang="en-US" sz="1100" dirty="0">
                <a:solidFill>
                  <a:prstClr val="black"/>
                </a:solidFill>
                <a:latin typeface="Arial" panose="020B0604020202020204" pitchFamily="34" charset="0"/>
                <a:cs typeface="Arial" panose="020B0604020202020204" pitchFamily="34" charset="0"/>
              </a:rPr>
              <a:t>, N., Barn, S., &amp; Barn, B. (2009). User </a:t>
            </a:r>
            <a:r>
              <a:rPr lang="en-US" sz="1100" dirty="0" err="1">
                <a:solidFill>
                  <a:prstClr val="black"/>
                </a:solidFill>
                <a:latin typeface="Arial" panose="020B0604020202020204" pitchFamily="34" charset="0"/>
                <a:cs typeface="Arial" panose="020B0604020202020204" pitchFamily="34" charset="0"/>
              </a:rPr>
              <a:t>behaviour</a:t>
            </a:r>
            <a:r>
              <a:rPr lang="en-US" sz="1100" dirty="0">
                <a:solidFill>
                  <a:prstClr val="black"/>
                </a:solidFill>
                <a:latin typeface="Arial" panose="020B0604020202020204" pitchFamily="34" charset="0"/>
                <a:cs typeface="Arial" panose="020B0604020202020204" pitchFamily="34" charset="0"/>
              </a:rPr>
              <a:t> in resource discovery: Final report. Retrieved from </a:t>
            </a:r>
            <a:r>
              <a:rPr lang="en-US" sz="1100" u="sng" dirty="0">
                <a:solidFill>
                  <a:prstClr val="black"/>
                </a:solidFill>
                <a:latin typeface="Arial" panose="020B0604020202020204" pitchFamily="34" charset="0"/>
                <a:cs typeface="Arial" panose="020B0604020202020204" pitchFamily="34" charset="0"/>
              </a:rPr>
              <a:t>http://www.jisc.ac.uk/whatwedo/programmes/inf11/userbehaviourbusandecon.aspx </a:t>
            </a:r>
            <a:endParaRPr lang="en-US" sz="1100" u="sng"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en-US" sz="1100"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smtClean="0">
                <a:solidFill>
                  <a:prstClr val="black"/>
                </a:solidFill>
                <a:latin typeface="Arial" panose="020B0604020202020204" pitchFamily="34" charset="0"/>
                <a:cs typeface="Arial" panose="020B0604020202020204" pitchFamily="34" charset="0"/>
              </a:rPr>
              <a:t>White</a:t>
            </a:r>
            <a:r>
              <a:rPr lang="en-US" sz="1100" dirty="0">
                <a:solidFill>
                  <a:prstClr val="black"/>
                </a:solidFill>
                <a:latin typeface="Arial" panose="020B0604020202020204" pitchFamily="34" charset="0"/>
                <a:cs typeface="Arial" panose="020B0604020202020204" pitchFamily="34" charset="0"/>
              </a:rPr>
              <a:t>, D., &amp; </a:t>
            </a:r>
            <a:r>
              <a:rPr lang="en-US" sz="1100" dirty="0" err="1">
                <a:solidFill>
                  <a:prstClr val="black"/>
                </a:solidFill>
                <a:latin typeface="Arial" panose="020B0604020202020204" pitchFamily="34" charset="0"/>
                <a:cs typeface="Arial" panose="020B0604020202020204" pitchFamily="34" charset="0"/>
              </a:rPr>
              <a:t>Connaway</a:t>
            </a:r>
            <a:r>
              <a:rPr lang="en-US" sz="1100" dirty="0">
                <a:solidFill>
                  <a:prstClr val="black"/>
                </a:solidFill>
                <a:latin typeface="Arial" panose="020B0604020202020204" pitchFamily="34" charset="0"/>
                <a:cs typeface="Arial" panose="020B0604020202020204" pitchFamily="34" charset="0"/>
              </a:rPr>
              <a:t>, L. S. (2011-2014). </a:t>
            </a:r>
            <a:r>
              <a:rPr lang="en-US" sz="1100" i="1" dirty="0">
                <a:solidFill>
                  <a:prstClr val="black"/>
                </a:solidFill>
                <a:latin typeface="Arial" panose="020B0604020202020204" pitchFamily="34" charset="0"/>
                <a:cs typeface="Arial" panose="020B0604020202020204" pitchFamily="34" charset="0"/>
              </a:rPr>
              <a:t>Visitors and Residents: What motivates engagement with the digital information environment. </a:t>
            </a:r>
            <a:r>
              <a:rPr lang="en-US" sz="1100" dirty="0">
                <a:solidFill>
                  <a:prstClr val="black"/>
                </a:solidFill>
                <a:latin typeface="Arial" panose="020B0604020202020204" pitchFamily="34" charset="0"/>
                <a:cs typeface="Arial" panose="020B0604020202020204" pitchFamily="34" charset="0"/>
              </a:rPr>
              <a:t>Funded by JISC, OCLC, and Oxford University. Retrieved from </a:t>
            </a:r>
            <a:r>
              <a:rPr lang="en-US" sz="1100" dirty="0">
                <a:solidFill>
                  <a:prstClr val="black"/>
                </a:solidFill>
                <a:latin typeface="Arial" panose="020B0604020202020204" pitchFamily="34" charset="0"/>
                <a:cs typeface="Arial" panose="020B0604020202020204" pitchFamily="34" charset="0"/>
                <a:hlinkClick r:id="rId4"/>
              </a:rPr>
              <a:t>http://www.oclc.org/research/activities/vandr</a:t>
            </a:r>
            <a:r>
              <a:rPr lang="en-US" sz="1100" dirty="0" smtClean="0">
                <a:solidFill>
                  <a:prstClr val="black"/>
                </a:solidFill>
                <a:latin typeface="Arial" panose="020B0604020202020204" pitchFamily="34" charset="0"/>
                <a:cs typeface="Arial" panose="020B0604020202020204" pitchFamily="34" charset="0"/>
                <a:hlinkClick r:id="rId4"/>
              </a:rPr>
              <a:t>/</a:t>
            </a:r>
            <a:endParaRPr lang="en-US" sz="1100" dirty="0" smtClean="0">
              <a:solidFill>
                <a:prstClr val="black"/>
              </a:solidFill>
              <a:latin typeface="Arial" panose="020B0604020202020204" pitchFamily="34" charset="0"/>
              <a:cs typeface="Arial" panose="020B0604020202020204" pitchFamily="34" charset="0"/>
            </a:endParaRPr>
          </a:p>
          <a:p>
            <a:pPr marL="0" lvl="0" indent="0">
              <a:spcBef>
                <a:spcPts val="0"/>
              </a:spcBef>
              <a:buNone/>
            </a:pPr>
            <a:endParaRPr lang="en-US" sz="1100" dirty="0">
              <a:solidFill>
                <a:prstClr val="black"/>
              </a:solidFill>
              <a:latin typeface="Arial" panose="020B0604020202020204" pitchFamily="34" charset="0"/>
              <a:cs typeface="Arial" panose="020B0604020202020204" pitchFamily="34" charset="0"/>
            </a:endParaRPr>
          </a:p>
          <a:p>
            <a:pPr marL="0" indent="0">
              <a:spcBef>
                <a:spcPts val="0"/>
              </a:spcBef>
              <a:buNone/>
            </a:pPr>
            <a:r>
              <a:rPr lang="en-US" sz="1100" dirty="0">
                <a:solidFill>
                  <a:schemeClr val="tx1"/>
                </a:solidFill>
                <a:latin typeface="Arial" pitchFamily="34" charset="0"/>
                <a:cs typeface="Arial" pitchFamily="34" charset="0"/>
              </a:rPr>
              <a:t>White, D., </a:t>
            </a:r>
            <a:r>
              <a:rPr lang="en-US" sz="1100" dirty="0" err="1">
                <a:solidFill>
                  <a:schemeClr val="tx1"/>
                </a:solidFill>
                <a:latin typeface="Arial" pitchFamily="34" charset="0"/>
                <a:cs typeface="Arial" pitchFamily="34" charset="0"/>
              </a:rPr>
              <a:t>Connaway</a:t>
            </a:r>
            <a:r>
              <a:rPr lang="en-US" sz="1100" dirty="0">
                <a:solidFill>
                  <a:schemeClr val="tx1"/>
                </a:solidFill>
                <a:latin typeface="Arial" pitchFamily="34" charset="0"/>
                <a:cs typeface="Arial" pitchFamily="34" charset="0"/>
              </a:rPr>
              <a:t>, L. S., </a:t>
            </a:r>
            <a:r>
              <a:rPr lang="en-US" sz="1100" dirty="0" err="1">
                <a:solidFill>
                  <a:schemeClr val="tx1"/>
                </a:solidFill>
                <a:latin typeface="Arial" pitchFamily="34" charset="0"/>
                <a:cs typeface="Arial" pitchFamily="34" charset="0"/>
              </a:rPr>
              <a:t>Lanclos</a:t>
            </a:r>
            <a:r>
              <a:rPr lang="en-US" sz="1100" dirty="0">
                <a:solidFill>
                  <a:schemeClr val="tx1"/>
                </a:solidFill>
                <a:latin typeface="Arial" pitchFamily="34" charset="0"/>
                <a:cs typeface="Arial" pitchFamily="34" charset="0"/>
              </a:rPr>
              <a:t>, D., Hood, E. M., &amp; Vass, C. (2014).  </a:t>
            </a:r>
            <a:r>
              <a:rPr lang="en-US" sz="1100" i="1" dirty="0">
                <a:solidFill>
                  <a:schemeClr val="tx1"/>
                </a:solidFill>
                <a:latin typeface="Arial" pitchFamily="34" charset="0"/>
                <a:cs typeface="Arial" pitchFamily="34" charset="0"/>
              </a:rPr>
              <a:t>Evaluating digital services: A Visitors and Residents approach. </a:t>
            </a:r>
            <a:r>
              <a:rPr lang="en-US" sz="1100" dirty="0">
                <a:solidFill>
                  <a:schemeClr val="tx1"/>
                </a:solidFill>
                <a:latin typeface="Arial" pitchFamily="34" charset="0"/>
                <a:cs typeface="Arial" pitchFamily="34" charset="0"/>
              </a:rPr>
              <a:t>Retrieved from </a:t>
            </a:r>
            <a:r>
              <a:rPr lang="en-US" sz="1100" dirty="0">
                <a:solidFill>
                  <a:schemeClr val="tx1"/>
                </a:solidFill>
                <a:latin typeface="Arial" pitchFamily="34" charset="0"/>
                <a:cs typeface="Arial" pitchFamily="34" charset="0"/>
                <a:hlinkClick r:id="rId5"/>
              </a:rPr>
              <a:t>http://www.jiscinfonet.ac.uk/infokits/evaluating-services/</a:t>
            </a:r>
            <a:endParaRPr lang="en-US" sz="1100" dirty="0">
              <a:solidFill>
                <a:schemeClr val="tx1"/>
              </a:solidFill>
              <a:latin typeface="Arial" panose="020B0604020202020204" pitchFamily="34" charset="0"/>
              <a:cs typeface="Arial" panose="020B0604020202020204" pitchFamily="34" charset="0"/>
            </a:endParaRPr>
          </a:p>
          <a:p>
            <a:pPr marL="0" lvl="0" indent="0">
              <a:spcBef>
                <a:spcPts val="0"/>
              </a:spcBef>
              <a:buNone/>
            </a:pPr>
            <a:endParaRPr lang="en-US" sz="1100" dirty="0">
              <a:solidFill>
                <a:prstClr val="black"/>
              </a:solidFill>
              <a:latin typeface="Arial" panose="020B0604020202020204" pitchFamily="34" charset="0"/>
              <a:cs typeface="Arial" panose="020B0604020202020204" pitchFamily="34" charset="0"/>
            </a:endParaRPr>
          </a:p>
          <a:p>
            <a:pPr marL="0" lvl="0" indent="0">
              <a:spcBef>
                <a:spcPts val="0"/>
              </a:spcBef>
              <a:buNone/>
            </a:pPr>
            <a:r>
              <a:rPr lang="en-US" sz="1100" dirty="0" err="1">
                <a:solidFill>
                  <a:prstClr val="black"/>
                </a:solidFill>
                <a:latin typeface="Arial" panose="020B0604020202020204" pitchFamily="34" charset="0"/>
                <a:cs typeface="Arial" panose="020B0604020202020204" pitchFamily="34" charset="0"/>
              </a:rPr>
              <a:t>Zickuhr</a:t>
            </a:r>
            <a:r>
              <a:rPr lang="en-US" sz="1100" dirty="0">
                <a:solidFill>
                  <a:prstClr val="black"/>
                </a:solidFill>
                <a:latin typeface="Arial" panose="020B0604020202020204" pitchFamily="34" charset="0"/>
                <a:cs typeface="Arial" panose="020B0604020202020204" pitchFamily="34" charset="0"/>
              </a:rPr>
              <a:t>, K., </a:t>
            </a:r>
            <a:r>
              <a:rPr lang="en-US" sz="1100" dirty="0" err="1">
                <a:solidFill>
                  <a:prstClr val="black"/>
                </a:solidFill>
                <a:latin typeface="Arial" panose="020B0604020202020204" pitchFamily="34" charset="0"/>
                <a:cs typeface="Arial" panose="020B0604020202020204" pitchFamily="34" charset="0"/>
              </a:rPr>
              <a:t>Rainie</a:t>
            </a:r>
            <a:r>
              <a:rPr lang="en-US" sz="1100" dirty="0">
                <a:solidFill>
                  <a:prstClr val="black"/>
                </a:solidFill>
                <a:latin typeface="Arial" panose="020B0604020202020204" pitchFamily="34" charset="0"/>
                <a:cs typeface="Arial" panose="020B0604020202020204" pitchFamily="34" charset="0"/>
              </a:rPr>
              <a:t>, L., &amp; Purcell, K. (2013). </a:t>
            </a:r>
            <a:r>
              <a:rPr lang="en-US" sz="1100" i="1" dirty="0">
                <a:solidFill>
                  <a:prstClr val="black"/>
                </a:solidFill>
                <a:latin typeface="Arial" panose="020B0604020202020204" pitchFamily="34" charset="0"/>
                <a:cs typeface="Arial" panose="020B0604020202020204" pitchFamily="34" charset="0"/>
              </a:rPr>
              <a:t>Library services in the digital age</a:t>
            </a:r>
            <a:r>
              <a:rPr lang="en-US" sz="1100" dirty="0">
                <a:solidFill>
                  <a:prstClr val="black"/>
                </a:solidFill>
                <a:latin typeface="Arial" panose="020B0604020202020204" pitchFamily="34" charset="0"/>
                <a:cs typeface="Arial" panose="020B0604020202020204" pitchFamily="34" charset="0"/>
              </a:rPr>
              <a:t>. Washington, DC: Pew Research Center’s Internet &amp; American Life Project. </a:t>
            </a:r>
          </a:p>
          <a:p>
            <a:pPr marL="0" indent="0">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39</a:t>
            </a:fld>
            <a:endParaRPr lang="en-US"/>
          </a:p>
        </p:txBody>
      </p:sp>
    </p:spTree>
    <p:extLst>
      <p:ext uri="{BB962C8B-B14F-4D97-AF65-F5344CB8AC3E}">
        <p14:creationId xmlns="" xmlns:p14="http://schemas.microsoft.com/office/powerpoint/2010/main" val="42172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txBox="1">
            <a:spLocks/>
          </p:cNvSpPr>
          <p:nvPr/>
        </p:nvSpPr>
        <p:spPr>
          <a:xfrm>
            <a:off x="228600" y="3657600"/>
            <a:ext cx="8534400" cy="1943100"/>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10000"/>
              </a:lnSpc>
              <a:spcBef>
                <a:spcPts val="900"/>
              </a:spcBef>
              <a:spcAft>
                <a:spcPts val="0"/>
              </a:spcAft>
              <a:buClrTx/>
              <a:buSzTx/>
              <a:buFont typeface="Arial"/>
              <a:buNone/>
              <a:tabLst/>
              <a:defRPr/>
            </a:pPr>
            <a:r>
              <a:rPr lang="en-US" sz="2800" b="1" dirty="0" smtClean="0">
                <a:latin typeface="Arial"/>
                <a:cs typeface="Arial"/>
              </a:rPr>
              <a:t>“95% </a:t>
            </a:r>
            <a:r>
              <a:rPr lang="en-US" sz="2800" b="1" noProof="0" dirty="0" smtClean="0">
                <a:latin typeface="Arial"/>
                <a:cs typeface="Arial"/>
              </a:rPr>
              <a:t>of the population values libraries while only 52% are using them.”</a:t>
            </a:r>
            <a:endParaRPr kumimoji="0" lang="en-US" sz="2800" b="1" i="0" u="none" strike="noStrike" kern="1200" cap="none" spc="0" normalizeH="0" baseline="0" noProof="0" dirty="0">
              <a:ln>
                <a:noFill/>
              </a:ln>
              <a:effectLst/>
              <a:uLnTx/>
              <a:uFillTx/>
              <a:latin typeface="Arial"/>
              <a:ea typeface="+mn-ea"/>
              <a:cs typeface="Arial"/>
            </a:endParaRPr>
          </a:p>
        </p:txBody>
      </p:sp>
      <p:sp>
        <p:nvSpPr>
          <p:cNvPr id="13" name="Rectangle 12"/>
          <p:cNvSpPr/>
          <p:nvPr/>
        </p:nvSpPr>
        <p:spPr>
          <a:xfrm>
            <a:off x="7467600" y="6096000"/>
            <a:ext cx="1261884" cy="276999"/>
          </a:xfrm>
          <a:prstGeom prst="rect">
            <a:avLst/>
          </a:prstGeom>
        </p:spPr>
        <p:txBody>
          <a:bodyPr wrap="none">
            <a:spAutoFit/>
          </a:bodyPr>
          <a:lstStyle/>
          <a:p>
            <a:r>
              <a:rPr lang="en-US" sz="1200" b="1" dirty="0" smtClean="0">
                <a:latin typeface="Arial"/>
              </a:rPr>
              <a:t>( </a:t>
            </a:r>
            <a:r>
              <a:rPr lang="en-US" sz="1200" b="1" dirty="0" err="1" smtClean="0">
                <a:latin typeface="Arial"/>
              </a:rPr>
              <a:t>Roskill</a:t>
            </a:r>
            <a:r>
              <a:rPr lang="en-US" sz="1200" b="1" dirty="0" smtClean="0">
                <a:latin typeface="Arial"/>
              </a:rPr>
              <a:t>, 2014)</a:t>
            </a:r>
            <a:endParaRPr lang="en-US" sz="1200" b="1" dirty="0"/>
          </a:p>
        </p:txBody>
      </p:sp>
      <p:sp>
        <p:nvSpPr>
          <p:cNvPr id="104450" name="AutoShape 2" descr="data:image/jpeg;base64,/9j/4AAQSkZJRgABAQAAAQABAAD/2wCEAAkGBxQTEhQUEhQUFRQVFxQUFBcUFBcVFBUVFBQXFxQVFBQYHCggGBolHBQUITEhJSkrLi4uFx8zODMsNygtLisBCgoKDg0OFxAQFywcHxwsLCwsLCwsLCwsLCwsLCwsLCwsLCwsLCwsLCwsLCwsLCwrLCwsLCssLCwsLCwrLCwsLP/AABEIAKIBOAMBIgACEQEDEQH/xAAbAAACAwEBAQAAAAAAAAAAAAAEBQIDBgABB//EADsQAAEDAwIDBwIDBwQCAwAAAAEAAhEDBCEFMRJBUQYTImFxgZEy8EKhsSNSYsHR4fEUgpKiM0MHFnL/xAAZAQADAQEBAAAAAAAAAAAAAAABAgMABAX/xAAkEQACAgICAgICAwAAAAAAAAAAAQIRAyESMQRBIjITUSNhsf/aAAwDAQACEQMRAD8AzVCkEWxgVLQr2OXAeq4kwxWtYq2q4IgaImmq6rUSq3wszIBIUg1WOcFA1glCTDVLu/Q/f3hCvuo/sUVpD+8cQGT1c6SwDAg8Mbz15bFMkLJ0i+0sHvBcB4QJk4nmeHrj9E9pWYpAARJ4fEdyXREgjAk7fzRNvc0qFOCZwQASC4TvkAAzE/5Sa7ui8vfxO4ZAiOkgkGIwHjPkeid1EhycinUbuW+A8ZdJE9JgCOUx8KttZ0Dindozk5YWgvPInPnt5Kt10Q5vcMA4cEmeHizknmAczzjliJXlRzgRTbxHiklwLRMRhrTIGTzzJnJzuRuBTc6hwvjhEgCNpIJPjzuJLuswfKLqevOaCCXBx4Q3IAAjPhAjpH2EC3T38QqPw7YQMAgY35fOwncLq2ncROM8gPv3/wABHkFQNFp2szPESZAJEh0BwwYmRIn+eChL7QqNb9ox/BI5AOYTyGDieo/yguadVhbA5DMZgRiRnkEbYaw9p4XtDmu5yQSD15T0Pqjdg4uLtAdfSnMcWuBBHIiPMFWUrLyTynd06zT4ogw3iyWneJEGDJwR5qvug0xg7GQZBBGCDzU5xotjyctewKnYo2jbAK3iCgbgBIUsIbTCnxAJfV1ADml9xqnmigND99cAbpbd3gSOtq3ml1fUSUaYNIdVr5AVtQ80mqXJKgA4plEHP9DCrqCFqXpUBakq1lkUdI3yYK+uSogEpnTsURTswFuQVB+xQy1JRFOw8k3ZSAVkgJeQyxoTVbSEGRBTm7eEmrOynizkzaYRSqo+2fKT03pnZuRZzjWnsvV1N2F6kMFimptaEI66VbrpKekMS8BQfdAJVUu0O6sStRhs+9Q9S+QAaSrGWxKwUix10qjWJRFOx6oqnYoGoWhhK29tadzQABA24pbMy2SZIyc8sBKbCxLqjWiJJG+w8z5JxfVxVIoUySeJoMc28XDPQbj0E+SdOtkZ7aRZo2jGvUPGTwA5iPEenKMgY8lp/wD61TI+keu+23wmWj2jaVNrByHyepKZQpN8hvroQM7OUgMtn759T5qp2iMHL+i0RQ9RK0PGRmKmijoFK20cDdoPsn0KDk8TMz2o6K0iI22Cx3aDR6jWktyBnYEjr6j+i+mmoEPd2geI6p6oTtbPkOm1yB+80xjbOeR28loq1v8AsOJh2yBAOSAXNBnrmORJ6ofVtG7it4NiSSCAQ5pAmAcEiTj+e7uzpd5MtAkDhAwHRt5FwIABOSGxMgzdK0ckpOErMY/VMIOrqRV2uaaWV6jYjxEjfmULT04lQaSOxSbWil98SqHOcU4paX5IunpwCNo1N9mfp2rirP8AQLRC3aFVVgIcg8UJWWKLpWgUqtcBUuvQFtsKpBYpALxxAS6pfoWrfLcWFzSGzq4CofdgJO66JUC9xTcSbzDN98qH3yB4CrGWxRpCfkkyVW6lB1KqYts0NcWsIpolkjLsqthJTy3Yl1hRThjcLSZJFzHLl1Nq5KCgUSVY2kUxbawrBRSWenQvZZyiqVj5I1jAiGwhYegWlaBXCgFY6sAh6l2AgYIbTClhLnX6pffogNJook1HBrnFjMRiC4iJznYiPPOE27LaWO9e/eDAJz4jBfEY57eiWdknTQrGYL3imDnJDcZ5CXHPLC22g0QKYLfxeLzz184iU8l8Ecyl/IxxQaiu6wqaY5K4uSwSoM27KHNhC1UVUchqhStFIgryULVBKYcHNRc0QskPYoaDKmyvlGVLQkYQdS1LfXqnF0AdoaAPA+Jg56xzj2ke4PJLrRzQ7iYMSOIGCGwQZB9Ixtz3wnlZnGwtPl7H1WebRILsR+H1MmD+Z+VbHI5M0Ni7tDQHe8R/E0H3GDvmJBMcpS8BoRHay44TRjEsdiZiHcj7/p0Waq6kpZF8mXxP4IfGuAhK96Ehq6l5oKrdEpVFlHkih5X1JLq+oFLiSV6KadRIyzkn3JKgA47JhZWcp7a2AjZMkcs/Joy9OweUZS0Y81qqdkFey2TUc8vKZnKGijoiH6SByWipUQrn0QtxFj5DbMgdOgq6nYp1c0srxtJRketi3Gxa20CCvrUdFoTTSjUdilRSdcRRRZBRzRhAtOUXSKdnAFU2rl1Ny5ANDevAQFW4AQ95epNcXsndBRO5TSHTr5Vu1HzSLviVINJTcTc7GlTUEDVvioC2JVjLElBUjfJlXfkqxgcUdb2CPZagIOSKKH7HvYarLKlJxOOFwkyIy0AA4HicCY8+a+i6HPDB/D4Z9PsL5n2brBlcCPqBB9G+Pbn9PPlK+maK4CnA2aSPTKZu4o5XHjkY3phXOc0DJAWZ13XGUmy4w0bzjHusncapcvl9Ok4M3DnngaRvhpyf+MJVKh/xuR9Ie8HmPlBX9UMzyWN0K4qP8UtbBlw45OfVo6rbVLYPpbzISt2NXHsFuLsNaSTACymrdrQ0w2B65hedtLpzKRj065+/1XzrTLAXVZrKhJJkgfvROSeQxvn3KKTY7Sq2byz7VPdkHA6EZ80ytO1rS7gqCJxJH6lYCq6gSWNt2w0sALXu4zxtLm8LohxgZ9FbZ3hDxTIJacsc8Q9pOeFxIz5Hy2TOMoiRcJ/U+m+YyDtHMff6JPqMQSfRw65P9ER2crlzOEzjLTyyM5VerWnE0t5OIHpgjPxKeD9ksqMv2isH3LaQotc+o1z2nh24SAZcSYb9PPqshqmkVaDuGswtJEicgjqCMFfUqtV1NnBbxxEeEkSCWjJd1OOax9w99a2Jqkuc2uAC7JE03d4M7CQ3HkleROVV2PLx3HDKd9GP7lWMtSeSfMtB0VraICpR53NsSU7AomnpydUqKuNBGhXYJZWoHJNqLAFVRpq47InLlRxqKJqqBXBEiW0nGUYQgaW6YN2WGj2A3TV1MKy7aoUVCXZ72B3BHlbAWf1Ap5ePws/euSpbNlnSoDa1X0gquJW0imOZBdFq9U6ZwvEo5m69UkqFKjJUWZKZ2dNUei8VZK2skfSslfb00bTCm2WoFFoAqKsNTOtss/qVaJWoPKgj/VgLx16s8bglEUQ4o8BfzWfT9D7H8VNlXvi2qQHhoDSGh2wPOSOf6rV6G1ze8a4QQ445YAJjyyPlKew7g4UXx9du1hdz4qDzTcPvotHVe3vngETwAu6xmHEew+Eik+mCcdpmc1trTUbxsc4hzXAQSTwmYE43j7khN2k0y4r0g9zwx0SGmTTpw4HDBPeEtkEu9o2W5rWYPiAz+gn8vb4S66051Q/VUDegdwCZ8oOwj32WjJpjSipKjJ6PpzG1YLsHilpBBIO3mAOuPZfSbMcLIGw29PsJbpmgMpiQADMnzMmJJzzTmnSRV3ZpNVRi+1FuHnhPqsfVsqlKqKlNoPSZBBgDBG3LZfR9Xo5z0St9CRgwRlUoaxJTr1X5NJwmASKrWtPk7G23wj6WgF7gavDEyA3iMSP3yPFz5BMbN0GCB5QITNrhyhI07CkkLre2ZRc2BHueI9SDMOifphXahQPAS3JgwN5xul+qsc0gz4HOAP8AA+Yp1G+ROCPPzTGlWMx5T6YyPmUU60TnHox+j9oXMe9r2gs4jw48QAx+e/urNdtmtpl7Poq1hUb70ncX/YOReu6QOOabfE7xGPpgzJPQbrzX6YFrQpgyQ+fbgdxH5cEuNPkU8px/C3HVmYhQc5FttCpCz6rqo8YhbZRfclEW1AK95ARoFgTKK5zF6bgLjUlAhkBnLgpOCjCxzeybEwZsl7UfS2WCuym6GEIKkIy7OCklSvuoy7Pa8eXwJXVVI7p+UwqVJSy6QQk5WyjvMq6lUQ4arWBEyD6L1yhaNkrkBhJQanVkxL7duU4tGIyZ0Yw6iEQFVTarVMqRrHCz+oslP6owk941FMD6FdC2ynFraIe0anFuEZMmlRr/AP49r70nf+uarPMOEPb88B/3Fadg7ypxjcNLTG+XNwfvksBol8aFZlT8P0v82O+qPPn7BfTKNBhYarIPE2QQcOaQCDCnJFIzpF1hTkSeefnb4C8uhw/P5fcqujcbgfhIH5ApLqt8+rV7mnv+N3Jg9RzTJqqCovlb6H1G4bAA3RYcBPkEJY27WM9hvufNLaznNeSaji07N4WgD1MST7x5JtonSk6RRrGpMYfENykutXwNLiokcUgY3g/4WX7YVS+qWPc6CfDwEiQJgSOs59Ajuztg2kyBJLtyTxH0HQeSaKbKzqKAmdoalI+MgiYwdvUck8odog5szugdSsGvBBA6ZhZp1q+3dxs8TB9TfLqEJRaCppm3p6sysDScQO8HCCeTuR9jB9kfbXRNHvCPEAWuHPiZLSP+QKyGo2jSKFxSkN4wCD0d/f8AVayxJDKnCJkioBsCakTk/wAXGkBKqsu0jUC9pNSm4EgtcHbcI+mPlItXumvqkN+loDRHUb/n+iq1jXKjWmIbIiQZPtiAVl7fUswr44NbZxeVnUvjE0b6gCX170AoKtek7JLfVHlwVqOM1tveCN1VeX0BKdMYSNyjqtDC1AFNPUyXEBObSoSklGmA8p7ZpSOUIK8UnqKBzkgjqBwgAjbc4WCUag7BWRuLgyQthfMlpWOvqPiKnLs9HBfE4VUPUcuBVZQKUWBTaFW0q1gQGQXZ7r1e2zFyUYV2YT61ZhK7KinduxaTOqKovaF6VIBeEJRit+yWXbU2LcJfdtWRgK3GU2oFK6G6ZUiixUFBy1fZHtE2kDSrGKZPhcdmTu09Gnry91kWlSBQGrR9NoMh9WoMgsYRzBI4o+Qd0Bol13duKz446s1HE/xE8I9AAB7K/s3c95as6gd27/ZIH5EH3Vd9pzarA1zGkfIyZ29yki+LC/lotr9oqDA3vKjQTs0ZdJ5BrRJPoixqFNzZ4KsEYJpOGPRwBSKp2IpNrU69Mva5haYmWwBBbB2aQTt6rZ09QaGAd24kAjwwd94JI3V4q/YuSklxVmIvzQYT+xe55yIpuLsnbbdZ92oVCf2VtVgnhEw0cQ3BJ22/JfS62ruJJbbumD/5HBuJ5FvF8JBeXVX8TqNNvEXQJe4zJI/CAZKNL9gucl9D5nqnaKqzD6BBJIA4iTiQeXkfhe6bSrPdxVW8LT+Fwnfaei17rOnPGRxOz4nZJMz6b8kM4y+fwsz6n+aWQ1FWpgMpCkORoj34gZ/JPtJqSWg82hvsCTP/AGKxLLrjquqO2YZjq92Gj2E/K0mgVHGq2eoHo0Ekg/JU12GS0Ku01tHG390kfBWTtKUPW97Xt8dT2Py0FYRlUB4Xf/Z4zVNoammluoCCEwNyISTWroiIWMOdLqCEXcVsLM6PduMiU0qGQsBgBuwKhEp5Y15WMrYq+60+lHZKyWUeleQu5KQaUpzoijLUocUyi7enCxjqwwsvqdPJWqrBZnVtypzPT8R6EbzlRUau6mxAqyTFdSGVwapsCAUHWrVy6gFyA1kLVibUGpbaprQSs6y4MXppK1gVsIC2BuZhKb1O6wwkd+VgoXsdlHUqiWDdG0imYyQcx6nxIdpVrUpjTdjdR4Khpk4qZb04xy9xPwFs2OzPLmP5r5UwkEEGCMg9CNiFudA1sVgA4xUH1Dk7+Jv9OSnNezI1lJ/x1VNSqGTEj76LqLuQ2P8AZXlgOCnTFMtqWpuMwTy/X+yy+pVnT1PX15r6JdaXS3Ld/wCJ39UurabbtM922fPP6ynKqbaMjbvc4DMny9FbcUIbw8zk+sbLROrU2/TAP5x0Czmq3gyVmSbEdG0DSSeRn45rQ9l3k1CTyB9MkR+R/JZw1C+AN04sqxptDGS57jDQBJc44wPWUEgsn2/u2sNMu/8AaC0Z2LCZn2cF8/7xneQ9hBB3BJ/sVoO27Q9zGVXT3DR3haYHG8wWhwBgNx6k4WYqXdJzOENLXASPEXRtgk8l3wVKmeXlpybj7HXdwOoOQfJJtaGEZpV8COB3seh6H1Q2uthplCSokgXRnZKek4Wc0ieJaSlbPcMNKCM1szd6Yq/C02jCYS+57P1HPnZaTStL4AJKDRPN1oa0beQEQy1VlEwFI1ggcp423CkGBVOugoC5lYx7chZjVea0lYyszrZhSmeh4sqEFc5XtFyHquypUylOmtjIFetOUPSci6bUBgmmVy5rV6sAjbOym1B6R0DlOLZTZ3UMGFXNKHYFcCsIyFfZIL9PK5SO/KwYizmiqSF5oqkmHCWlX0lTTCKpNSgZcGqPEWkFpggyCNwVa0quosKbvs/qhqUmvdEjwvjk4RynEgg+60TbxsTK+c9kr3hqmmfpq49HtktPvke4Wnu6DoxPlCXphqyWra62YnbfoB08uSx+t9qIMNz1M45Zn5UNVtncRJnp5ewQLbWmN9/z+U/JBSfoooaw88nH1Byqryu52D6o2pVaMMb780GykXHALiSAABJJOGtA555LXY6h7ZbYsIgNBL3HhaAJOeg6rQXV9TsabiXA3BBaTMtpAj6Gn9/PiP2ZizFhS43wbt4IaNxQbzI/ig5PnG2/yrtLqpqugHwNJ/3OnJJ55XZjx8Fb7POz5ub4x6/0p1XVjVcTyknP4j++7z3gcpPUoOlVj3380GXLg5MiD2MqNxBmUwGr8WHNDh/FuOmVn25+/wBUXRp8zt1TpiNGs0jUKLSJYB6fyWvs7qk4eFw/n8L5XTr5xhGUL2OZRpC0fSq8KLaoCx1trTuZkIz/AF/Fs+PUSEHF+hZGirXmEL/q5QNGSNwfRescotM5Wgl1Yqy3cZQwKut3ZSmoa8lm9fatKzZIddbhLI6fHezKCnlXspLqYyr2qbZ6KJUmI2mFRTKIplAwUymuUqblyIBbR3Te2SumPEmluVNnb6D6ZVippIlrVhGC10lvQn1ZqS3zVhkKeaMotQh3TC1amYQqixEsao02qRKUBJjSSANyQB6nZeVKRgEeIHp/TdUuzjbz9UNauMEgw6mTLXHGT4mjyySPjkrYoKWmc+bJKFNFznuBHdmHgh0xPDBwY6yvqrHyAXNLSQDwuw5s54SDzGyVdiezAoBteu0Gq7x06Z/ADBDnj97mBy9dnV/l5PM7/CHkQSiq9A8fJKUm37M52lteMCP6JHa6e2YOR6rS6kDHP5++qF02zYwl9c8DIlgEF7+kb8LcbkdI8oRi5aR1zmoK2A2Wgms/hY2evLfm48gtM3SaNgw1DD6xENdGGdQwfqf8IJ1+XNimO7ZIMNJkkbOe85c7z8sJX2o1Uvgk54RxZ+Y6DB+V3YcMYu32edn8iU1S0jH9ttVcQZPjqbeTPuflfNbmpJgbDATrtFqZqvJ9h/X8vySIN6qknbIpUQAVjWqdNk4CvkN2yevT0WNZ61gaM79Oiqc8uUHOJV9KmiKetCtaVHAUgEQEmuV9GsRzQ5cBuod7KxhxR1AjYlG0dZdiQD+vys1xqfffkjYribGlftOD4T8hHUX5Cw1K7I8070zVMwdvyHp0Sygn0SljNvRdhKNbGExs6gc0EbFA6yPCVzyQMTpmVa9XsQwGUdbsUWeoi6nTUtkQG4VNVYJax65Qpr1EBXT+pM6C5cps7WH0EY1eLlibKq6R3/NcuWGiJ3bpjZrlyZhGTFB65clMVs3R/ZemDq1sCAQYkEbw3iE9Yc1p9QOi5cr4Tm8n6n1OmZrZ/eKCvj+0PoFy5Lm6YcP2RQ1oL2AgEF7Zn/8ASzGoPJe8kkk1akkmTgkDPsFy5HxemJ5X2RdYGRnOFme1J/8AIPKgPbumY9Fy5dMfZzS9Hy+6+v3VNVcuRMGUPo+EI/dcuWAidNFhcuRFZEbqQ3XLkQFD91Nq5cgEg5RC5csE9DijLM+ILlyZAZvezh8BV+q/SV4uUcvbOZfcyvNH2u335L1cuVnqIK5Id/38rlyyMXU1y5cm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2" name="AutoShape 4" descr="data:image/jpeg;base64,/9j/4AAQSkZJRgABAQAAAQABAAD/2wCEAAkGBxQTEhQUEhQUFRQVFxQUFBcUFBcVFBUVFBQXFxQVFBQYHCggGBolHBQUITEhJSkrLi4uFx8zODMsNygtLisBCgoKDg0OFxAQFywcHxwsLCwsLCwsLCwsLCwsLCwsLCwsLCwsLCwsLCwsLCwsLCwrLCwsLCssLCwsLCwrLCwsLP/AABEIAKIBOAMBIgACEQEDEQH/xAAbAAACAwEBAQAAAAAAAAAAAAAEBQIDBgABB//EADsQAAEDAwIDBwIDBwQCAwAAAAEAAhEDBCEFMRJBUQYTImFxgZEy8EKhsSNSYsHR4fEUgpKiM0MHFnL/xAAZAQADAQEBAAAAAAAAAAAAAAABAgMABAX/xAAkEQACAgICAgICAwAAAAAAAAAAAQIRAyESMQRBIjITUSNhsf/aAAwDAQACEQMRAD8AzVCkEWxgVLQr2OXAeq4kwxWtYq2q4IgaImmq6rUSq3wszIBIUg1WOcFA1glCTDVLu/Q/f3hCvuo/sUVpD+8cQGT1c6SwDAg8Mbz15bFMkLJ0i+0sHvBcB4QJk4nmeHrj9E9pWYpAARJ4fEdyXREgjAk7fzRNvc0qFOCZwQASC4TvkAAzE/5Sa7ui8vfxO4ZAiOkgkGIwHjPkeid1EhycinUbuW+A8ZdJE9JgCOUx8KttZ0Dindozk5YWgvPInPnt5Kt10Q5vcMA4cEmeHizknmAczzjliJXlRzgRTbxHiklwLRMRhrTIGTzzJnJzuRuBTc6hwvjhEgCNpIJPjzuJLuswfKLqevOaCCXBx4Q3IAAjPhAjpH2EC3T38QqPw7YQMAgY35fOwncLq2ncROM8gPv3/wABHkFQNFp2szPESZAJEh0BwwYmRIn+eChL7QqNb9ox/BI5AOYTyGDieo/yguadVhbA5DMZgRiRnkEbYaw9p4XtDmu5yQSD15T0Pqjdg4uLtAdfSnMcWuBBHIiPMFWUrLyTynd06zT4ogw3iyWneJEGDJwR5qvug0xg7GQZBBGCDzU5xotjyctewKnYo2jbAK3iCgbgBIUsIbTCnxAJfV1ADml9xqnmigND99cAbpbd3gSOtq3ml1fUSUaYNIdVr5AVtQ80mqXJKgA4plEHP9DCrqCFqXpUBakq1lkUdI3yYK+uSogEpnTsURTswFuQVB+xQy1JRFOw8k3ZSAVkgJeQyxoTVbSEGRBTm7eEmrOynizkzaYRSqo+2fKT03pnZuRZzjWnsvV1N2F6kMFimptaEI66VbrpKekMS8BQfdAJVUu0O6sStRhs+9Q9S+QAaSrGWxKwUix10qjWJRFOx6oqnYoGoWhhK29tadzQABA24pbMy2SZIyc8sBKbCxLqjWiJJG+w8z5JxfVxVIoUySeJoMc28XDPQbj0E+SdOtkZ7aRZo2jGvUPGTwA5iPEenKMgY8lp/wD61TI+keu+23wmWj2jaVNrByHyepKZQpN8hvroQM7OUgMtn759T5qp2iMHL+i0RQ9RK0PGRmKmijoFK20cDdoPsn0KDk8TMz2o6K0iI22Cx3aDR6jWktyBnYEjr6j+i+mmoEPd2geI6p6oTtbPkOm1yB+80xjbOeR28loq1v8AsOJh2yBAOSAXNBnrmORJ6ofVtG7it4NiSSCAQ5pAmAcEiTj+e7uzpd5MtAkDhAwHRt5FwIABOSGxMgzdK0ckpOErMY/VMIOrqRV2uaaWV6jYjxEjfmULT04lQaSOxSbWil98SqHOcU4paX5IunpwCNo1N9mfp2rirP8AQLRC3aFVVgIcg8UJWWKLpWgUqtcBUuvQFtsKpBYpALxxAS6pfoWrfLcWFzSGzq4CofdgJO66JUC9xTcSbzDN98qH3yB4CrGWxRpCfkkyVW6lB1KqYts0NcWsIpolkjLsqthJTy3Yl1hRThjcLSZJFzHLl1Nq5KCgUSVY2kUxbawrBRSWenQvZZyiqVj5I1jAiGwhYegWlaBXCgFY6sAh6l2AgYIbTClhLnX6pffogNJook1HBrnFjMRiC4iJznYiPPOE27LaWO9e/eDAJz4jBfEY57eiWdknTQrGYL3imDnJDcZ5CXHPLC22g0QKYLfxeLzz184iU8l8Ecyl/IxxQaiu6wqaY5K4uSwSoM27KHNhC1UVUchqhStFIgryULVBKYcHNRc0QskPYoaDKmyvlGVLQkYQdS1LfXqnF0AdoaAPA+Jg56xzj2ke4PJLrRzQ7iYMSOIGCGwQZB9Ixtz3wnlZnGwtPl7H1WebRILsR+H1MmD+Z+VbHI5M0Ni7tDQHe8R/E0H3GDvmJBMcpS8BoRHay44TRjEsdiZiHcj7/p0Waq6kpZF8mXxP4IfGuAhK96Ehq6l5oKrdEpVFlHkih5X1JLq+oFLiSV6KadRIyzkn3JKgA47JhZWcp7a2AjZMkcs/Joy9OweUZS0Y81qqdkFey2TUc8vKZnKGijoiH6SByWipUQrn0QtxFj5DbMgdOgq6nYp1c0srxtJRketi3Gxa20CCvrUdFoTTSjUdilRSdcRRRZBRzRhAtOUXSKdnAFU2rl1Ny5ANDevAQFW4AQ95epNcXsndBRO5TSHTr5Vu1HzSLviVINJTcTc7GlTUEDVvioC2JVjLElBUjfJlXfkqxgcUdb2CPZagIOSKKH7HvYarLKlJxOOFwkyIy0AA4HicCY8+a+i6HPDB/D4Z9PsL5n2brBlcCPqBB9G+Pbn9PPlK+maK4CnA2aSPTKZu4o5XHjkY3phXOc0DJAWZ13XGUmy4w0bzjHusncapcvl9Ok4M3DnngaRvhpyf+MJVKh/xuR9Ie8HmPlBX9UMzyWN0K4qP8UtbBlw45OfVo6rbVLYPpbzISt2NXHsFuLsNaSTACymrdrQ0w2B65hedtLpzKRj065+/1XzrTLAXVZrKhJJkgfvROSeQxvn3KKTY7Sq2byz7VPdkHA6EZ80ytO1rS7gqCJxJH6lYCq6gSWNt2w0sALXu4zxtLm8LohxgZ9FbZ3hDxTIJacsc8Q9pOeFxIz5Hy2TOMoiRcJ/U+m+YyDtHMff6JPqMQSfRw65P9ER2crlzOEzjLTyyM5VerWnE0t5OIHpgjPxKeD9ksqMv2isH3LaQotc+o1z2nh24SAZcSYb9PPqshqmkVaDuGswtJEicgjqCMFfUqtV1NnBbxxEeEkSCWjJd1OOax9w99a2Jqkuc2uAC7JE03d4M7CQ3HkleROVV2PLx3HDKd9GP7lWMtSeSfMtB0VraICpR53NsSU7AomnpydUqKuNBGhXYJZWoHJNqLAFVRpq47InLlRxqKJqqBXBEiW0nGUYQgaW6YN2WGj2A3TV1MKy7aoUVCXZ72B3BHlbAWf1Ap5ePws/euSpbNlnSoDa1X0gquJW0imOZBdFq9U6ZwvEo5m69UkqFKjJUWZKZ2dNUei8VZK2skfSslfb00bTCm2WoFFoAqKsNTOtss/qVaJWoPKgj/VgLx16s8bglEUQ4o8BfzWfT9D7H8VNlXvi2qQHhoDSGh2wPOSOf6rV6G1ze8a4QQ445YAJjyyPlKew7g4UXx9du1hdz4qDzTcPvotHVe3vngETwAu6xmHEew+Eik+mCcdpmc1trTUbxsc4hzXAQSTwmYE43j7khN2k0y4r0g9zwx0SGmTTpw4HDBPeEtkEu9o2W5rWYPiAz+gn8vb4S66051Q/VUDegdwCZ8oOwj32WjJpjSipKjJ6PpzG1YLsHilpBBIO3mAOuPZfSbMcLIGw29PsJbpmgMpiQADMnzMmJJzzTmnSRV3ZpNVRi+1FuHnhPqsfVsqlKqKlNoPSZBBgDBG3LZfR9Xo5z0St9CRgwRlUoaxJTr1X5NJwmASKrWtPk7G23wj6WgF7gavDEyA3iMSP3yPFz5BMbN0GCB5QITNrhyhI07CkkLre2ZRc2BHueI9SDMOifphXahQPAS3JgwN5xul+qsc0gz4HOAP8AA+Yp1G+ROCPPzTGlWMx5T6YyPmUU60TnHox+j9oXMe9r2gs4jw48QAx+e/urNdtmtpl7Poq1hUb70ncX/YOReu6QOOabfE7xGPpgzJPQbrzX6YFrQpgyQ+fbgdxH5cEuNPkU8px/C3HVmYhQc5FttCpCz6rqo8YhbZRfclEW1AK95ARoFgTKK5zF6bgLjUlAhkBnLgpOCjCxzeybEwZsl7UfS2WCuym6GEIKkIy7OCklSvuoy7Pa8eXwJXVVI7p+UwqVJSy6QQk5WyjvMq6lUQ4arWBEyD6L1yhaNkrkBhJQanVkxL7duU4tGIyZ0Yw6iEQFVTarVMqRrHCz+oslP6owk941FMD6FdC2ynFraIe0anFuEZMmlRr/AP49r70nf+uarPMOEPb88B/3Fadg7ypxjcNLTG+XNwfvksBol8aFZlT8P0v82O+qPPn7BfTKNBhYarIPE2QQcOaQCDCnJFIzpF1hTkSeefnb4C8uhw/P5fcqujcbgfhIH5ApLqt8+rV7mnv+N3Jg9RzTJqqCovlb6H1G4bAA3RYcBPkEJY27WM9hvufNLaznNeSaji07N4WgD1MST7x5JtonSk6RRrGpMYfENykutXwNLiokcUgY3g/4WX7YVS+qWPc6CfDwEiQJgSOs59Ajuztg2kyBJLtyTxH0HQeSaKbKzqKAmdoalI+MgiYwdvUck8odog5szugdSsGvBBA6ZhZp1q+3dxs8TB9TfLqEJRaCppm3p6sysDScQO8HCCeTuR9jB9kfbXRNHvCPEAWuHPiZLSP+QKyGo2jSKFxSkN4wCD0d/f8AVayxJDKnCJkioBsCakTk/wAXGkBKqsu0jUC9pNSm4EgtcHbcI+mPlItXumvqkN+loDRHUb/n+iq1jXKjWmIbIiQZPtiAVl7fUswr44NbZxeVnUvjE0b6gCX170AoKtek7JLfVHlwVqOM1tveCN1VeX0BKdMYSNyjqtDC1AFNPUyXEBObSoSklGmA8p7ZpSOUIK8UnqKBzkgjqBwgAjbc4WCUag7BWRuLgyQthfMlpWOvqPiKnLs9HBfE4VUPUcuBVZQKUWBTaFW0q1gQGQXZ7r1e2zFyUYV2YT61ZhK7KinduxaTOqKovaF6VIBeEJRit+yWXbU2LcJfdtWRgK3GU2oFK6G6ZUiixUFBy1fZHtE2kDSrGKZPhcdmTu09Gnry91kWlSBQGrR9NoMh9WoMgsYRzBI4o+Qd0Bol13duKz446s1HE/xE8I9AAB7K/s3c95as6gd27/ZIH5EH3Vd9pzarA1zGkfIyZ29yki+LC/lotr9oqDA3vKjQTs0ZdJ5BrRJPoixqFNzZ4KsEYJpOGPRwBSKp2IpNrU69Mva5haYmWwBBbB2aQTt6rZ09QaGAd24kAjwwd94JI3V4q/YuSklxVmIvzQYT+xe55yIpuLsnbbdZ92oVCf2VtVgnhEw0cQ3BJ22/JfS62ruJJbbumD/5HBuJ5FvF8JBeXVX8TqNNvEXQJe4zJI/CAZKNL9gucl9D5nqnaKqzD6BBJIA4iTiQeXkfhe6bSrPdxVW8LT+Fwnfaei17rOnPGRxOz4nZJMz6b8kM4y+fwsz6n+aWQ1FWpgMpCkORoj34gZ/JPtJqSWg82hvsCTP/AGKxLLrjquqO2YZjq92Gj2E/K0mgVHGq2eoHo0Ekg/JU12GS0Ku01tHG390kfBWTtKUPW97Xt8dT2Py0FYRlUB4Xf/Z4zVNoammluoCCEwNyISTWroiIWMOdLqCEXcVsLM6PduMiU0qGQsBgBuwKhEp5Y15WMrYq+60+lHZKyWUeleQu5KQaUpzoijLUocUyi7enCxjqwwsvqdPJWqrBZnVtypzPT8R6EbzlRUau6mxAqyTFdSGVwapsCAUHWrVy6gFyA1kLVibUGpbaprQSs6y4MXppK1gVsIC2BuZhKb1O6wwkd+VgoXsdlHUqiWDdG0imYyQcx6nxIdpVrUpjTdjdR4Khpk4qZb04xy9xPwFs2OzPLmP5r5UwkEEGCMg9CNiFudA1sVgA4xUH1Dk7+Jv9OSnNezI1lJ/x1VNSqGTEj76LqLuQ2P8AZXlgOCnTFMtqWpuMwTy/X+yy+pVnT1PX15r6JdaXS3Ld/wCJ39UurabbtM922fPP6ynKqbaMjbvc4DMny9FbcUIbw8zk+sbLROrU2/TAP5x0Czmq3gyVmSbEdG0DSSeRn45rQ9l3k1CTyB9MkR+R/JZw1C+AN04sqxptDGS57jDQBJc44wPWUEgsn2/u2sNMu/8AaC0Z2LCZn2cF8/7xneQ9hBB3BJ/sVoO27Q9zGVXT3DR3haYHG8wWhwBgNx6k4WYqXdJzOENLXASPEXRtgk8l3wVKmeXlpybj7HXdwOoOQfJJtaGEZpV8COB3seh6H1Q2uthplCSokgXRnZKek4Wc0ieJaSlbPcMNKCM1szd6Yq/C02jCYS+57P1HPnZaTStL4AJKDRPN1oa0beQEQy1VlEwFI1ggcp423CkGBVOugoC5lYx7chZjVea0lYyszrZhSmeh4sqEFc5XtFyHquypUylOmtjIFetOUPSci6bUBgmmVy5rV6sAjbOym1B6R0DlOLZTZ3UMGFXNKHYFcCsIyFfZIL9PK5SO/KwYizmiqSF5oqkmHCWlX0lTTCKpNSgZcGqPEWkFpggyCNwVa0quosKbvs/qhqUmvdEjwvjk4RynEgg+60TbxsTK+c9kr3hqmmfpq49HtktPvke4Wnu6DoxPlCXphqyWra62YnbfoB08uSx+t9qIMNz1M45Zn5UNVtncRJnp5ewQLbWmN9/z+U/JBSfoooaw88nH1Byqryu52D6o2pVaMMb780GykXHALiSAABJJOGtA555LXY6h7ZbYsIgNBL3HhaAJOeg6rQXV9TsabiXA3BBaTMtpAj6Gn9/PiP2ZizFhS43wbt4IaNxQbzI/ig5PnG2/yrtLqpqugHwNJ/3OnJJ55XZjx8Fb7POz5ub4x6/0p1XVjVcTyknP4j++7z3gcpPUoOlVj3380GXLg5MiD2MqNxBmUwGr8WHNDh/FuOmVn25+/wBUXRp8zt1TpiNGs0jUKLSJYB6fyWvs7qk4eFw/n8L5XTr5xhGUL2OZRpC0fSq8KLaoCx1trTuZkIz/AF/Fs+PUSEHF+hZGirXmEL/q5QNGSNwfRescotM5Wgl1Yqy3cZQwKut3ZSmoa8lm9fatKzZIddbhLI6fHezKCnlXspLqYyr2qbZ6KJUmI2mFRTKIplAwUymuUqblyIBbR3Te2SumPEmluVNnb6D6ZVippIlrVhGC10lvQn1ZqS3zVhkKeaMotQh3TC1amYQqixEsao02qRKUBJjSSANyQB6nZeVKRgEeIHp/TdUuzjbz9UNauMEgw6mTLXHGT4mjyySPjkrYoKWmc+bJKFNFznuBHdmHgh0xPDBwY6yvqrHyAXNLSQDwuw5s54SDzGyVdiezAoBteu0Gq7x06Z/ADBDnj97mBy9dnV/l5PM7/CHkQSiq9A8fJKUm37M52lteMCP6JHa6e2YOR6rS6kDHP5++qF02zYwl9c8DIlgEF7+kb8LcbkdI8oRi5aR1zmoK2A2Wgms/hY2evLfm48gtM3SaNgw1DD6xENdGGdQwfqf8IJ1+XNimO7ZIMNJkkbOe85c7z8sJX2o1Uvgk54RxZ+Y6DB+V3YcMYu32edn8iU1S0jH9ttVcQZPjqbeTPuflfNbmpJgbDATrtFqZqvJ9h/X8vySIN6qknbIpUQAVjWqdNk4CvkN2yevT0WNZ61gaM79Oiqc8uUHOJV9KmiKetCtaVHAUgEQEmuV9GsRzQ5cBuod7KxhxR1AjYlG0dZdiQD+vys1xqfffkjYribGlftOD4T8hHUX5Cw1K7I8070zVMwdvyHp0Sygn0SljNvRdhKNbGExs6gc0EbFA6yPCVzyQMTpmVa9XsQwGUdbsUWeoi6nTUtkQG4VNVYJax65Qpr1EBXT+pM6C5cps7WH0EY1eLlibKq6R3/NcuWGiJ3bpjZrlyZhGTFB65clMVs3R/ZemDq1sCAQYkEbw3iE9Yc1p9QOi5cr4Tm8n6n1OmZrZ/eKCvj+0PoFy5Lm6YcP2RQ1oL2AgEF7Zn/8ASzGoPJe8kkk1akkmTgkDPsFy5HxemJ5X2RdYGRnOFme1J/8AIPKgPbumY9Fy5dMfZzS9Hy+6+v3VNVcuRMGUPo+EI/dcuWAidNFhcuRFZEbqQ3XLkQFD91Nq5cgEg5RC5csE9DijLM+ILlyZAZvezh8BV+q/SV4uUcvbOZfcyvNH2u335L1cuVnqIK5Id/38rlyyMXU1y5cm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4" name="AutoShape 6" descr="data:image/jpeg;base64,/9j/4AAQSkZJRgABAQAAAQABAAD/2wCEAAkGBxQTEhQUEhQUFRQVFxQUFBcUFBcVFBUVFBQXFxQVFBQYHCggGBolHBQUITEhJSkrLi4uFx8zODMsNygtLisBCgoKDg0OFxAQFywcHxwsLCwsLCwsLCwsLCwsLCwsLCwsLCwsLCwsLCwsLCwsLCwrLCwsLCssLCwsLCwrLCwsLP/AABEIAKIBOAMBIgACEQEDEQH/xAAbAAACAwEBAQAAAAAAAAAAAAAEBQIDBgABB//EADsQAAEDAwIDBwIDBwQCAwAAAAEAAhEDBCEFMRJBUQYTImFxgZEy8EKhsSNSYsHR4fEUgpKiM0MHFnL/xAAZAQADAQEBAAAAAAAAAAAAAAABAgMABAX/xAAkEQACAgICAgICAwAAAAAAAAAAAQIRAyESMQRBIjITUSNhsf/aAAwDAQACEQMRAD8AzVCkEWxgVLQr2OXAeq4kwxWtYq2q4IgaImmq6rUSq3wszIBIUg1WOcFA1glCTDVLu/Q/f3hCvuo/sUVpD+8cQGT1c6SwDAg8Mbz15bFMkLJ0i+0sHvBcB4QJk4nmeHrj9E9pWYpAARJ4fEdyXREgjAk7fzRNvc0qFOCZwQASC4TvkAAzE/5Sa7ui8vfxO4ZAiOkgkGIwHjPkeid1EhycinUbuW+A8ZdJE9JgCOUx8KttZ0Dindozk5YWgvPInPnt5Kt10Q5vcMA4cEmeHizknmAczzjliJXlRzgRTbxHiklwLRMRhrTIGTzzJnJzuRuBTc6hwvjhEgCNpIJPjzuJLuswfKLqevOaCCXBx4Q3IAAjPhAjpH2EC3T38QqPw7YQMAgY35fOwncLq2ncROM8gPv3/wABHkFQNFp2szPESZAJEh0BwwYmRIn+eChL7QqNb9ox/BI5AOYTyGDieo/yguadVhbA5DMZgRiRnkEbYaw9p4XtDmu5yQSD15T0Pqjdg4uLtAdfSnMcWuBBHIiPMFWUrLyTynd06zT4ogw3iyWneJEGDJwR5qvug0xg7GQZBBGCDzU5xotjyctewKnYo2jbAK3iCgbgBIUsIbTCnxAJfV1ADml9xqnmigND99cAbpbd3gSOtq3ml1fUSUaYNIdVr5AVtQ80mqXJKgA4plEHP9DCrqCFqXpUBakq1lkUdI3yYK+uSogEpnTsURTswFuQVB+xQy1JRFOw8k3ZSAVkgJeQyxoTVbSEGRBTm7eEmrOynizkzaYRSqo+2fKT03pnZuRZzjWnsvV1N2F6kMFimptaEI66VbrpKekMS8BQfdAJVUu0O6sStRhs+9Q9S+QAaSrGWxKwUix10qjWJRFOx6oqnYoGoWhhK29tadzQABA24pbMy2SZIyc8sBKbCxLqjWiJJG+w8z5JxfVxVIoUySeJoMc28XDPQbj0E+SdOtkZ7aRZo2jGvUPGTwA5iPEenKMgY8lp/wD61TI+keu+23wmWj2jaVNrByHyepKZQpN8hvroQM7OUgMtn759T5qp2iMHL+i0RQ9RK0PGRmKmijoFK20cDdoPsn0KDk8TMz2o6K0iI22Cx3aDR6jWktyBnYEjr6j+i+mmoEPd2geI6p6oTtbPkOm1yB+80xjbOeR28loq1v8AsOJh2yBAOSAXNBnrmORJ6ofVtG7it4NiSSCAQ5pAmAcEiTj+e7uzpd5MtAkDhAwHRt5FwIABOSGxMgzdK0ckpOErMY/VMIOrqRV2uaaWV6jYjxEjfmULT04lQaSOxSbWil98SqHOcU4paX5IunpwCNo1N9mfp2rirP8AQLRC3aFVVgIcg8UJWWKLpWgUqtcBUuvQFtsKpBYpALxxAS6pfoWrfLcWFzSGzq4CofdgJO66JUC9xTcSbzDN98qH3yB4CrGWxRpCfkkyVW6lB1KqYts0NcWsIpolkjLsqthJTy3Yl1hRThjcLSZJFzHLl1Nq5KCgUSVY2kUxbawrBRSWenQvZZyiqVj5I1jAiGwhYegWlaBXCgFY6sAh6l2AgYIbTClhLnX6pffogNJook1HBrnFjMRiC4iJznYiPPOE27LaWO9e/eDAJz4jBfEY57eiWdknTQrGYL3imDnJDcZ5CXHPLC22g0QKYLfxeLzz184iU8l8Ecyl/IxxQaiu6wqaY5K4uSwSoM27KHNhC1UVUchqhStFIgryULVBKYcHNRc0QskPYoaDKmyvlGVLQkYQdS1LfXqnF0AdoaAPA+Jg56xzj2ke4PJLrRzQ7iYMSOIGCGwQZB9Ixtz3wnlZnGwtPl7H1WebRILsR+H1MmD+Z+VbHI5M0Ni7tDQHe8R/E0H3GDvmJBMcpS8BoRHay44TRjEsdiZiHcj7/p0Waq6kpZF8mXxP4IfGuAhK96Ehq6l5oKrdEpVFlHkih5X1JLq+oFLiSV6KadRIyzkn3JKgA47JhZWcp7a2AjZMkcs/Joy9OweUZS0Y81qqdkFey2TUc8vKZnKGijoiH6SByWipUQrn0QtxFj5DbMgdOgq6nYp1c0srxtJRketi3Gxa20CCvrUdFoTTSjUdilRSdcRRRZBRzRhAtOUXSKdnAFU2rl1Ny5ANDevAQFW4AQ95epNcXsndBRO5TSHTr5Vu1HzSLviVINJTcTc7GlTUEDVvioC2JVjLElBUjfJlXfkqxgcUdb2CPZagIOSKKH7HvYarLKlJxOOFwkyIy0AA4HicCY8+a+i6HPDB/D4Z9PsL5n2brBlcCPqBB9G+Pbn9PPlK+maK4CnA2aSPTKZu4o5XHjkY3phXOc0DJAWZ13XGUmy4w0bzjHusncapcvl9Ok4M3DnngaRvhpyf+MJVKh/xuR9Ie8HmPlBX9UMzyWN0K4qP8UtbBlw45OfVo6rbVLYPpbzISt2NXHsFuLsNaSTACymrdrQ0w2B65hedtLpzKRj065+/1XzrTLAXVZrKhJJkgfvROSeQxvn3KKTY7Sq2byz7VPdkHA6EZ80ytO1rS7gqCJxJH6lYCq6gSWNt2w0sALXu4zxtLm8LohxgZ9FbZ3hDxTIJacsc8Q9pOeFxIz5Hy2TOMoiRcJ/U+m+YyDtHMff6JPqMQSfRw65P9ER2crlzOEzjLTyyM5VerWnE0t5OIHpgjPxKeD9ksqMv2isH3LaQotc+o1z2nh24SAZcSYb9PPqshqmkVaDuGswtJEicgjqCMFfUqtV1NnBbxxEeEkSCWjJd1OOax9w99a2Jqkuc2uAC7JE03d4M7CQ3HkleROVV2PLx3HDKd9GP7lWMtSeSfMtB0VraICpR53NsSU7AomnpydUqKuNBGhXYJZWoHJNqLAFVRpq47InLlRxqKJqqBXBEiW0nGUYQgaW6YN2WGj2A3TV1MKy7aoUVCXZ72B3BHlbAWf1Ap5ePws/euSpbNlnSoDa1X0gquJW0imOZBdFq9U6ZwvEo5m69UkqFKjJUWZKZ2dNUei8VZK2skfSslfb00bTCm2WoFFoAqKsNTOtss/qVaJWoPKgj/VgLx16s8bglEUQ4o8BfzWfT9D7H8VNlXvi2qQHhoDSGh2wPOSOf6rV6G1ze8a4QQ445YAJjyyPlKew7g4UXx9du1hdz4qDzTcPvotHVe3vngETwAu6xmHEew+Eik+mCcdpmc1trTUbxsc4hzXAQSTwmYE43j7khN2k0y4r0g9zwx0SGmTTpw4HDBPeEtkEu9o2W5rWYPiAz+gn8vb4S66051Q/VUDegdwCZ8oOwj32WjJpjSipKjJ6PpzG1YLsHilpBBIO3mAOuPZfSbMcLIGw29PsJbpmgMpiQADMnzMmJJzzTmnSRV3ZpNVRi+1FuHnhPqsfVsqlKqKlNoPSZBBgDBG3LZfR9Xo5z0St9CRgwRlUoaxJTr1X5NJwmASKrWtPk7G23wj6WgF7gavDEyA3iMSP3yPFz5BMbN0GCB5QITNrhyhI07CkkLre2ZRc2BHueI9SDMOifphXahQPAS3JgwN5xul+qsc0gz4HOAP8AA+Yp1G+ROCPPzTGlWMx5T6YyPmUU60TnHox+j9oXMe9r2gs4jw48QAx+e/urNdtmtpl7Poq1hUb70ncX/YOReu6QOOabfE7xGPpgzJPQbrzX6YFrQpgyQ+fbgdxH5cEuNPkU8px/C3HVmYhQc5FttCpCz6rqo8YhbZRfclEW1AK95ARoFgTKK5zF6bgLjUlAhkBnLgpOCjCxzeybEwZsl7UfS2WCuym6GEIKkIy7OCklSvuoy7Pa8eXwJXVVI7p+UwqVJSy6QQk5WyjvMq6lUQ4arWBEyD6L1yhaNkrkBhJQanVkxL7duU4tGIyZ0Yw6iEQFVTarVMqRrHCz+oslP6owk941FMD6FdC2ynFraIe0anFuEZMmlRr/AP49r70nf+uarPMOEPb88B/3Fadg7ypxjcNLTG+XNwfvksBol8aFZlT8P0v82O+qPPn7BfTKNBhYarIPE2QQcOaQCDCnJFIzpF1hTkSeefnb4C8uhw/P5fcqujcbgfhIH5ApLqt8+rV7mnv+N3Jg9RzTJqqCovlb6H1G4bAA3RYcBPkEJY27WM9hvufNLaznNeSaji07N4WgD1MST7x5JtonSk6RRrGpMYfENykutXwNLiokcUgY3g/4WX7YVS+qWPc6CfDwEiQJgSOs59Ajuztg2kyBJLtyTxH0HQeSaKbKzqKAmdoalI+MgiYwdvUck8odog5szugdSsGvBBA6ZhZp1q+3dxs8TB9TfLqEJRaCppm3p6sysDScQO8HCCeTuR9jB9kfbXRNHvCPEAWuHPiZLSP+QKyGo2jSKFxSkN4wCD0d/f8AVayxJDKnCJkioBsCakTk/wAXGkBKqsu0jUC9pNSm4EgtcHbcI+mPlItXumvqkN+loDRHUb/n+iq1jXKjWmIbIiQZPtiAVl7fUswr44NbZxeVnUvjE0b6gCX170AoKtek7JLfVHlwVqOM1tveCN1VeX0BKdMYSNyjqtDC1AFNPUyXEBObSoSklGmA8p7ZpSOUIK8UnqKBzkgjqBwgAjbc4WCUag7BWRuLgyQthfMlpWOvqPiKnLs9HBfE4VUPUcuBVZQKUWBTaFW0q1gQGQXZ7r1e2zFyUYV2YT61ZhK7KinduxaTOqKovaF6VIBeEJRit+yWXbU2LcJfdtWRgK3GU2oFK6G6ZUiixUFBy1fZHtE2kDSrGKZPhcdmTu09Gnry91kWlSBQGrR9NoMh9WoMgsYRzBI4o+Qd0Bol13duKz446s1HE/xE8I9AAB7K/s3c95as6gd27/ZIH5EH3Vd9pzarA1zGkfIyZ29yki+LC/lotr9oqDA3vKjQTs0ZdJ5BrRJPoixqFNzZ4KsEYJpOGPRwBSKp2IpNrU69Mva5haYmWwBBbB2aQTt6rZ09QaGAd24kAjwwd94JI3V4q/YuSklxVmIvzQYT+xe55yIpuLsnbbdZ92oVCf2VtVgnhEw0cQ3BJ22/JfS62ruJJbbumD/5HBuJ5FvF8JBeXVX8TqNNvEXQJe4zJI/CAZKNL9gucl9D5nqnaKqzD6BBJIA4iTiQeXkfhe6bSrPdxVW8LT+Fwnfaei17rOnPGRxOz4nZJMz6b8kM4y+fwsz6n+aWQ1FWpgMpCkORoj34gZ/JPtJqSWg82hvsCTP/AGKxLLrjquqO2YZjq92Gj2E/K0mgVHGq2eoHo0Ekg/JU12GS0Ku01tHG390kfBWTtKUPW97Xt8dT2Py0FYRlUB4Xf/Z4zVNoammluoCCEwNyISTWroiIWMOdLqCEXcVsLM6PduMiU0qGQsBgBuwKhEp5Y15WMrYq+60+lHZKyWUeleQu5KQaUpzoijLUocUyi7enCxjqwwsvqdPJWqrBZnVtypzPT8R6EbzlRUau6mxAqyTFdSGVwapsCAUHWrVy6gFyA1kLVibUGpbaprQSs6y4MXppK1gVsIC2BuZhKb1O6wwkd+VgoXsdlHUqiWDdG0imYyQcx6nxIdpVrUpjTdjdR4Khpk4qZb04xy9xPwFs2OzPLmP5r5UwkEEGCMg9CNiFudA1sVgA4xUH1Dk7+Jv9OSnNezI1lJ/x1VNSqGTEj76LqLuQ2P8AZXlgOCnTFMtqWpuMwTy/X+yy+pVnT1PX15r6JdaXS3Ld/wCJ39UurabbtM922fPP6ynKqbaMjbvc4DMny9FbcUIbw8zk+sbLROrU2/TAP5x0Czmq3gyVmSbEdG0DSSeRn45rQ9l3k1CTyB9MkR+R/JZw1C+AN04sqxptDGS57jDQBJc44wPWUEgsn2/u2sNMu/8AaC0Z2LCZn2cF8/7xneQ9hBB3BJ/sVoO27Q9zGVXT3DR3haYHG8wWhwBgNx6k4WYqXdJzOENLXASPEXRtgk8l3wVKmeXlpybj7HXdwOoOQfJJtaGEZpV8COB3seh6H1Q2uthplCSokgXRnZKek4Wc0ieJaSlbPcMNKCM1szd6Yq/C02jCYS+57P1HPnZaTStL4AJKDRPN1oa0beQEQy1VlEwFI1ggcp423CkGBVOugoC5lYx7chZjVea0lYyszrZhSmeh4sqEFc5XtFyHquypUylOmtjIFetOUPSci6bUBgmmVy5rV6sAjbOym1B6R0DlOLZTZ3UMGFXNKHYFcCsIyFfZIL9PK5SO/KwYizmiqSF5oqkmHCWlX0lTTCKpNSgZcGqPEWkFpggyCNwVa0quosKbvs/qhqUmvdEjwvjk4RynEgg+60TbxsTK+c9kr3hqmmfpq49HtktPvke4Wnu6DoxPlCXphqyWra62YnbfoB08uSx+t9qIMNz1M45Zn5UNVtncRJnp5ewQLbWmN9/z+U/JBSfoooaw88nH1Byqryu52D6o2pVaMMb780GykXHALiSAABJJOGtA555LXY6h7ZbYsIgNBL3HhaAJOeg6rQXV9TsabiXA3BBaTMtpAj6Gn9/PiP2ZizFhS43wbt4IaNxQbzI/ig5PnG2/yrtLqpqugHwNJ/3OnJJ55XZjx8Fb7POz5ub4x6/0p1XVjVcTyknP4j++7z3gcpPUoOlVj3380GXLg5MiD2MqNxBmUwGr8WHNDh/FuOmVn25+/wBUXRp8zt1TpiNGs0jUKLSJYB6fyWvs7qk4eFw/n8L5XTr5xhGUL2OZRpC0fSq8KLaoCx1trTuZkIz/AF/Fs+PUSEHF+hZGirXmEL/q5QNGSNwfRescotM5Wgl1Yqy3cZQwKut3ZSmoa8lm9fatKzZIddbhLI6fHezKCnlXspLqYyr2qbZ6KJUmI2mFRTKIplAwUymuUqblyIBbR3Te2SumPEmluVNnb6D6ZVippIlrVhGC10lvQn1ZqS3zVhkKeaMotQh3TC1amYQqixEsao02qRKUBJjSSANyQB6nZeVKRgEeIHp/TdUuzjbz9UNauMEgw6mTLXHGT4mjyySPjkrYoKWmc+bJKFNFznuBHdmHgh0xPDBwY6yvqrHyAXNLSQDwuw5s54SDzGyVdiezAoBteu0Gq7x06Z/ADBDnj97mBy9dnV/l5PM7/CHkQSiq9A8fJKUm37M52lteMCP6JHa6e2YOR6rS6kDHP5++qF02zYwl9c8DIlgEF7+kb8LcbkdI8oRi5aR1zmoK2A2Wgms/hY2evLfm48gtM3SaNgw1DD6xENdGGdQwfqf8IJ1+XNimO7ZIMNJkkbOe85c7z8sJX2o1Uvgk54RxZ+Y6DB+V3YcMYu32edn8iU1S0jH9ttVcQZPjqbeTPuflfNbmpJgbDATrtFqZqvJ9h/X8vySIN6qknbIpUQAVjWqdNk4CvkN2yevT0WNZ61gaM79Oiqc8uUHOJV9KmiKetCtaVHAUgEQEmuV9GsRzQ5cBuod7KxhxR1AjYlG0dZdiQD+vys1xqfffkjYribGlftOD4T8hHUX5Cw1K7I8070zVMwdvyHp0Sygn0SljNvRdhKNbGExs6gc0EbFA6yPCVzyQMTpmVa9XsQwGUdbsUWeoi6nTUtkQG4VNVYJax65Qpr1EBXT+pM6C5cps7WH0EY1eLlibKq6R3/NcuWGiJ3bpjZrlyZhGTFB65clMVs3R/ZemDq1sCAQYkEbw3iE9Yc1p9QOi5cr4Tm8n6n1OmZrZ/eKCvj+0PoFy5Lm6YcP2RQ1oL2AgEF7Zn/8ASzGoPJe8kkk1akkmTgkDPsFy5HxemJ5X2RdYGRnOFme1J/8AIPKgPbumY9Fy5dMfZzS9Hy+6+v3VNVcuRMGUPo+EI/dcuWAidNFhcuRFZEbqQ3XLkQFD91Nq5cgEg5RC5csE9DijLM+ILlyZAZvezh8BV+q/SV4uUcvbOZfcyvNH2u335L1cuVnqIK5Id/38rlyyMXU1y5cm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56" name="AutoShape 8" descr="data:image/jpeg;base64,/9j/4AAQSkZJRgABAQAAAQABAAD/2wCEAAkGBxQTEhQUEhQUFRQVFxQUFBcUFBcVFBUVFBQXFxQVFBQYHCggGBolHBQUITEhJSkrLi4uFx8zODMsNygtLisBCgoKDg0OFxAQFywcHxwsLCwsLCwsLCwsLCwsLCwsLCwsLCwsLCwsLCwsLCwsLCwrLCwsLCssLCwsLCwrLCwsLP/AABEIAKIBOAMBIgACEQEDEQH/xAAbAAACAwEBAQAAAAAAAAAAAAAEBQIDBgABB//EADsQAAEDAwIDBwIDBwQCAwAAAAEAAhEDBCEFMRJBUQYTImFxgZEy8EKhsSNSYsHR4fEUgpKiM0MHFnL/xAAZAQADAQEBAAAAAAAAAAAAAAABAgMABAX/xAAkEQACAgICAgICAwAAAAAAAAAAAQIRAyESMQRBIjITUSNhsf/aAAwDAQACEQMRAD8AzVCkEWxgVLQr2OXAeq4kwxWtYq2q4IgaImmq6rUSq3wszIBIUg1WOcFA1glCTDVLu/Q/f3hCvuo/sUVpD+8cQGT1c6SwDAg8Mbz15bFMkLJ0i+0sHvBcB4QJk4nmeHrj9E9pWYpAARJ4fEdyXREgjAk7fzRNvc0qFOCZwQASC4TvkAAzE/5Sa7ui8vfxO4ZAiOkgkGIwHjPkeid1EhycinUbuW+A8ZdJE9JgCOUx8KttZ0Dindozk5YWgvPInPnt5Kt10Q5vcMA4cEmeHizknmAczzjliJXlRzgRTbxHiklwLRMRhrTIGTzzJnJzuRuBTc6hwvjhEgCNpIJPjzuJLuswfKLqevOaCCXBx4Q3IAAjPhAjpH2EC3T38QqPw7YQMAgY35fOwncLq2ncROM8gPv3/wABHkFQNFp2szPESZAJEh0BwwYmRIn+eChL7QqNb9ox/BI5AOYTyGDieo/yguadVhbA5DMZgRiRnkEbYaw9p4XtDmu5yQSD15T0Pqjdg4uLtAdfSnMcWuBBHIiPMFWUrLyTynd06zT4ogw3iyWneJEGDJwR5qvug0xg7GQZBBGCDzU5xotjyctewKnYo2jbAK3iCgbgBIUsIbTCnxAJfV1ADml9xqnmigND99cAbpbd3gSOtq3ml1fUSUaYNIdVr5AVtQ80mqXJKgA4plEHP9DCrqCFqXpUBakq1lkUdI3yYK+uSogEpnTsURTswFuQVB+xQy1JRFOw8k3ZSAVkgJeQyxoTVbSEGRBTm7eEmrOynizkzaYRSqo+2fKT03pnZuRZzjWnsvV1N2F6kMFimptaEI66VbrpKekMS8BQfdAJVUu0O6sStRhs+9Q9S+QAaSrGWxKwUix10qjWJRFOx6oqnYoGoWhhK29tadzQABA24pbMy2SZIyc8sBKbCxLqjWiJJG+w8z5JxfVxVIoUySeJoMc28XDPQbj0E+SdOtkZ7aRZo2jGvUPGTwA5iPEenKMgY8lp/wD61TI+keu+23wmWj2jaVNrByHyepKZQpN8hvroQM7OUgMtn759T5qp2iMHL+i0RQ9RK0PGRmKmijoFK20cDdoPsn0KDk8TMz2o6K0iI22Cx3aDR6jWktyBnYEjr6j+i+mmoEPd2geI6p6oTtbPkOm1yB+80xjbOeR28loq1v8AsOJh2yBAOSAXNBnrmORJ6ofVtG7it4NiSSCAQ5pAmAcEiTj+e7uzpd5MtAkDhAwHRt5FwIABOSGxMgzdK0ckpOErMY/VMIOrqRV2uaaWV6jYjxEjfmULT04lQaSOxSbWil98SqHOcU4paX5IunpwCNo1N9mfp2rirP8AQLRC3aFVVgIcg8UJWWKLpWgUqtcBUuvQFtsKpBYpALxxAS6pfoWrfLcWFzSGzq4CofdgJO66JUC9xTcSbzDN98qH3yB4CrGWxRpCfkkyVW6lB1KqYts0NcWsIpolkjLsqthJTy3Yl1hRThjcLSZJFzHLl1Nq5KCgUSVY2kUxbawrBRSWenQvZZyiqVj5I1jAiGwhYegWlaBXCgFY6sAh6l2AgYIbTClhLnX6pffogNJook1HBrnFjMRiC4iJznYiPPOE27LaWO9e/eDAJz4jBfEY57eiWdknTQrGYL3imDnJDcZ5CXHPLC22g0QKYLfxeLzz184iU8l8Ecyl/IxxQaiu6wqaY5K4uSwSoM27KHNhC1UVUchqhStFIgryULVBKYcHNRc0QskPYoaDKmyvlGVLQkYQdS1LfXqnF0AdoaAPA+Jg56xzj2ke4PJLrRzQ7iYMSOIGCGwQZB9Ixtz3wnlZnGwtPl7H1WebRILsR+H1MmD+Z+VbHI5M0Ni7tDQHe8R/E0H3GDvmJBMcpS8BoRHay44TRjEsdiZiHcj7/p0Waq6kpZF8mXxP4IfGuAhK96Ehq6l5oKrdEpVFlHkih5X1JLq+oFLiSV6KadRIyzkn3JKgA47JhZWcp7a2AjZMkcs/Joy9OweUZS0Y81qqdkFey2TUc8vKZnKGijoiH6SByWipUQrn0QtxFj5DbMgdOgq6nYp1c0srxtJRketi3Gxa20CCvrUdFoTTSjUdilRSdcRRRZBRzRhAtOUXSKdnAFU2rl1Ny5ANDevAQFW4AQ95epNcXsndBRO5TSHTr5Vu1HzSLviVINJTcTc7GlTUEDVvioC2JVjLElBUjfJlXfkqxgcUdb2CPZagIOSKKH7HvYarLKlJxOOFwkyIy0AA4HicCY8+a+i6HPDB/D4Z9PsL5n2brBlcCPqBB9G+Pbn9PPlK+maK4CnA2aSPTKZu4o5XHjkY3phXOc0DJAWZ13XGUmy4w0bzjHusncapcvl9Ok4M3DnngaRvhpyf+MJVKh/xuR9Ie8HmPlBX9UMzyWN0K4qP8UtbBlw45OfVo6rbVLYPpbzISt2NXHsFuLsNaSTACymrdrQ0w2B65hedtLpzKRj065+/1XzrTLAXVZrKhJJkgfvROSeQxvn3KKTY7Sq2byz7VPdkHA6EZ80ytO1rS7gqCJxJH6lYCq6gSWNt2w0sALXu4zxtLm8LohxgZ9FbZ3hDxTIJacsc8Q9pOeFxIz5Hy2TOMoiRcJ/U+m+YyDtHMff6JPqMQSfRw65P9ER2crlzOEzjLTyyM5VerWnE0t5OIHpgjPxKeD9ksqMv2isH3LaQotc+o1z2nh24SAZcSYb9PPqshqmkVaDuGswtJEicgjqCMFfUqtV1NnBbxxEeEkSCWjJd1OOax9w99a2Jqkuc2uAC7JE03d4M7CQ3HkleROVV2PLx3HDKd9GP7lWMtSeSfMtB0VraICpR53NsSU7AomnpydUqKuNBGhXYJZWoHJNqLAFVRpq47InLlRxqKJqqBXBEiW0nGUYQgaW6YN2WGj2A3TV1MKy7aoUVCXZ72B3BHlbAWf1Ap5ePws/euSpbNlnSoDa1X0gquJW0imOZBdFq9U6ZwvEo5m69UkqFKjJUWZKZ2dNUei8VZK2skfSslfb00bTCm2WoFFoAqKsNTOtss/qVaJWoPKgj/VgLx16s8bglEUQ4o8BfzWfT9D7H8VNlXvi2qQHhoDSGh2wPOSOf6rV6G1ze8a4QQ445YAJjyyPlKew7g4UXx9du1hdz4qDzTcPvotHVe3vngETwAu6xmHEew+Eik+mCcdpmc1trTUbxsc4hzXAQSTwmYE43j7khN2k0y4r0g9zwx0SGmTTpw4HDBPeEtkEu9o2W5rWYPiAz+gn8vb4S66051Q/VUDegdwCZ8oOwj32WjJpjSipKjJ6PpzG1YLsHilpBBIO3mAOuPZfSbMcLIGw29PsJbpmgMpiQADMnzMmJJzzTmnSRV3ZpNVRi+1FuHnhPqsfVsqlKqKlNoPSZBBgDBG3LZfR9Xo5z0St9CRgwRlUoaxJTr1X5NJwmASKrWtPk7G23wj6WgF7gavDEyA3iMSP3yPFz5BMbN0GCB5QITNrhyhI07CkkLre2ZRc2BHueI9SDMOifphXahQPAS3JgwN5xul+qsc0gz4HOAP8AA+Yp1G+ROCPPzTGlWMx5T6YyPmUU60TnHox+j9oXMe9r2gs4jw48QAx+e/urNdtmtpl7Poq1hUb70ncX/YOReu6QOOabfE7xGPpgzJPQbrzX6YFrQpgyQ+fbgdxH5cEuNPkU8px/C3HVmYhQc5FttCpCz6rqo8YhbZRfclEW1AK95ARoFgTKK5zF6bgLjUlAhkBnLgpOCjCxzeybEwZsl7UfS2WCuym6GEIKkIy7OCklSvuoy7Pa8eXwJXVVI7p+UwqVJSy6QQk5WyjvMq6lUQ4arWBEyD6L1yhaNkrkBhJQanVkxL7duU4tGIyZ0Yw6iEQFVTarVMqRrHCz+oslP6owk941FMD6FdC2ynFraIe0anFuEZMmlRr/AP49r70nf+uarPMOEPb88B/3Fadg7ypxjcNLTG+XNwfvksBol8aFZlT8P0v82O+qPPn7BfTKNBhYarIPE2QQcOaQCDCnJFIzpF1hTkSeefnb4C8uhw/P5fcqujcbgfhIH5ApLqt8+rV7mnv+N3Jg9RzTJqqCovlb6H1G4bAA3RYcBPkEJY27WM9hvufNLaznNeSaji07N4WgD1MST7x5JtonSk6RRrGpMYfENykutXwNLiokcUgY3g/4WX7YVS+qWPc6CfDwEiQJgSOs59Ajuztg2kyBJLtyTxH0HQeSaKbKzqKAmdoalI+MgiYwdvUck8odog5szugdSsGvBBA6ZhZp1q+3dxs8TB9TfLqEJRaCppm3p6sysDScQO8HCCeTuR9jB9kfbXRNHvCPEAWuHPiZLSP+QKyGo2jSKFxSkN4wCD0d/f8AVayxJDKnCJkioBsCakTk/wAXGkBKqsu0jUC9pNSm4EgtcHbcI+mPlItXumvqkN+loDRHUb/n+iq1jXKjWmIbIiQZPtiAVl7fUswr44NbZxeVnUvjE0b6gCX170AoKtek7JLfVHlwVqOM1tveCN1VeX0BKdMYSNyjqtDC1AFNPUyXEBObSoSklGmA8p7ZpSOUIK8UnqKBzkgjqBwgAjbc4WCUag7BWRuLgyQthfMlpWOvqPiKnLs9HBfE4VUPUcuBVZQKUWBTaFW0q1gQGQXZ7r1e2zFyUYV2YT61ZhK7KinduxaTOqKovaF6VIBeEJRit+yWXbU2LcJfdtWRgK3GU2oFK6G6ZUiixUFBy1fZHtE2kDSrGKZPhcdmTu09Gnry91kWlSBQGrR9NoMh9WoMgsYRzBI4o+Qd0Bol13duKz446s1HE/xE8I9AAB7K/s3c95as6gd27/ZIH5EH3Vd9pzarA1zGkfIyZ29yki+LC/lotr9oqDA3vKjQTs0ZdJ5BrRJPoixqFNzZ4KsEYJpOGPRwBSKp2IpNrU69Mva5haYmWwBBbB2aQTt6rZ09QaGAd24kAjwwd94JI3V4q/YuSklxVmIvzQYT+xe55yIpuLsnbbdZ92oVCf2VtVgnhEw0cQ3BJ22/JfS62ruJJbbumD/5HBuJ5FvF8JBeXVX8TqNNvEXQJe4zJI/CAZKNL9gucl9D5nqnaKqzD6BBJIA4iTiQeXkfhe6bSrPdxVW8LT+Fwnfaei17rOnPGRxOz4nZJMz6b8kM4y+fwsz6n+aWQ1FWpgMpCkORoj34gZ/JPtJqSWg82hvsCTP/AGKxLLrjquqO2YZjq92Gj2E/K0mgVHGq2eoHo0Ekg/JU12GS0Ku01tHG390kfBWTtKUPW97Xt8dT2Py0FYRlUB4Xf/Z4zVNoammluoCCEwNyISTWroiIWMOdLqCEXcVsLM6PduMiU0qGQsBgBuwKhEp5Y15WMrYq+60+lHZKyWUeleQu5KQaUpzoijLUocUyi7enCxjqwwsvqdPJWqrBZnVtypzPT8R6EbzlRUau6mxAqyTFdSGVwapsCAUHWrVy6gFyA1kLVibUGpbaprQSs6y4MXppK1gVsIC2BuZhKb1O6wwkd+VgoXsdlHUqiWDdG0imYyQcx6nxIdpVrUpjTdjdR4Khpk4qZb04xy9xPwFs2OzPLmP5r5UwkEEGCMg9CNiFudA1sVgA4xUH1Dk7+Jv9OSnNezI1lJ/x1VNSqGTEj76LqLuQ2P8AZXlgOCnTFMtqWpuMwTy/X+yy+pVnT1PX15r6JdaXS3Ld/wCJ39UurabbtM922fPP6ynKqbaMjbvc4DMny9FbcUIbw8zk+sbLROrU2/TAP5x0Czmq3gyVmSbEdG0DSSeRn45rQ9l3k1CTyB9MkR+R/JZw1C+AN04sqxptDGS57jDQBJc44wPWUEgsn2/u2sNMu/8AaC0Z2LCZn2cF8/7xneQ9hBB3BJ/sVoO27Q9zGVXT3DR3haYHG8wWhwBgNx6k4WYqXdJzOENLXASPEXRtgk8l3wVKmeXlpybj7HXdwOoOQfJJtaGEZpV8COB3seh6H1Q2uthplCSokgXRnZKek4Wc0ieJaSlbPcMNKCM1szd6Yq/C02jCYS+57P1HPnZaTStL4AJKDRPN1oa0beQEQy1VlEwFI1ggcp423CkGBVOugoC5lYx7chZjVea0lYyszrZhSmeh4sqEFc5XtFyHquypUylOmtjIFetOUPSci6bUBgmmVy5rV6sAjbOym1B6R0DlOLZTZ3UMGFXNKHYFcCsIyFfZIL9PK5SO/KwYizmiqSF5oqkmHCWlX0lTTCKpNSgZcGqPEWkFpggyCNwVa0quosKbvs/qhqUmvdEjwvjk4RynEgg+60TbxsTK+c9kr3hqmmfpq49HtktPvke4Wnu6DoxPlCXphqyWra62YnbfoB08uSx+t9qIMNz1M45Zn5UNVtncRJnp5ewQLbWmN9/z+U/JBSfoooaw88nH1Byqryu52D6o2pVaMMb780GykXHALiSAABJJOGtA555LXY6h7ZbYsIgNBL3HhaAJOeg6rQXV9TsabiXA3BBaTMtpAj6Gn9/PiP2ZizFhS43wbt4IaNxQbzI/ig5PnG2/yrtLqpqugHwNJ/3OnJJ55XZjx8Fb7POz5ub4x6/0p1XVjVcTyknP4j++7z3gcpPUoOlVj3380GXLg5MiD2MqNxBmUwGr8WHNDh/FuOmVn25+/wBUXRp8zt1TpiNGs0jUKLSJYB6fyWvs7qk4eFw/n8L5XTr5xhGUL2OZRpC0fSq8KLaoCx1trTuZkIz/AF/Fs+PUSEHF+hZGirXmEL/q5QNGSNwfRescotM5Wgl1Yqy3cZQwKut3ZSmoa8lm9fatKzZIddbhLI6fHezKCnlXspLqYyr2qbZ6KJUmI2mFRTKIplAwUymuUqblyIBbR3Te2SumPEmluVNnb6D6ZVippIlrVhGC10lvQn1ZqS3zVhkKeaMotQh3TC1amYQqixEsao02qRKUBJjSSANyQB6nZeVKRgEeIHp/TdUuzjbz9UNauMEgw6mTLXHGT4mjyySPjkrYoKWmc+bJKFNFznuBHdmHgh0xPDBwY6yvqrHyAXNLSQDwuw5s54SDzGyVdiezAoBteu0Gq7x06Z/ADBDnj97mBy9dnV/l5PM7/CHkQSiq9A8fJKUm37M52lteMCP6JHa6e2YOR6rS6kDHP5++qF02zYwl9c8DIlgEF7+kb8LcbkdI8oRi5aR1zmoK2A2Wgms/hY2evLfm48gtM3SaNgw1DD6xENdGGdQwfqf8IJ1+XNimO7ZIMNJkkbOe85c7z8sJX2o1Uvgk54RxZ+Y6DB+V3YcMYu32edn8iU1S0jH9ttVcQZPjqbeTPuflfNbmpJgbDATrtFqZqvJ9h/X8vySIN6qknbIpUQAVjWqdNk4CvkN2yevT0WNZ61gaM79Oiqc8uUHOJV9KmiKetCtaVHAUgEQEmuV9GsRzQ5cBuod7KxhxR1AjYlG0dZdiQD+vys1xqfffkjYribGlftOD4T8hHUX5Cw1K7I8070zVMwdvyHp0Sygn0SljNvRdhKNbGExs6gc0EbFA6yPCVzyQMTpmVa9XsQwGUdbsUWeoi6nTUtkQG4VNVYJax65Qpr1EBXT+pM6C5cps7WH0EY1eLlibKq6R3/NcuWGiJ3bpjZrlyZhGTFB65clMVs3R/ZemDq1sCAQYkEbw3iE9Yc1p9QOi5cr4Tm8n6n1OmZrZ/eKCvj+0PoFy5Lm6YcP2RQ1oL2AgEF7Zn/8ASzGoPJe8kkk1akkmTgkDPsFy5HxemJ5X2RdYGRnOFme1J/8AIPKgPbumY9Fy5dMfZzS9Hy+6+v3VNVcuRMGUPo+EI/dcuWAidNFhcuRFZEbqQ3XLkQFD91Nq5cgEg5RC5csE9DijLM+ILlyZAZvezh8BV+q/SV4uUcvbOZfcyvNH2u335L1cuVnqIK5Id/38rlyyMXU1y5cm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58" name="Picture 10" descr="http://tedxcharleston.org/wp-content/files_mf/cache/th_0560d788d431b1e36f597a0c4e00e3b4_andrewroskill.jpg"/>
          <p:cNvPicPr>
            <a:picLocks noChangeAspect="1" noChangeArrowheads="1"/>
          </p:cNvPicPr>
          <p:nvPr/>
        </p:nvPicPr>
        <p:blipFill>
          <a:blip r:embed="rId3" cstate="print"/>
          <a:srcRect/>
          <a:stretch>
            <a:fillRect/>
          </a:stretch>
        </p:blipFill>
        <p:spPr bwMode="auto">
          <a:xfrm>
            <a:off x="1295400" y="609600"/>
            <a:ext cx="6553200" cy="339956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spcBef>
                <a:spcPts val="0"/>
              </a:spcBef>
            </a:pPr>
            <a:r>
              <a:rPr lang="en-US" sz="1800" b="1" dirty="0" smtClean="0">
                <a:solidFill>
                  <a:schemeClr val="tx1">
                    <a:lumMod val="50000"/>
                    <a:lumOff val="50000"/>
                  </a:schemeClr>
                </a:solidFill>
              </a:rPr>
              <a:t>Lynn </a:t>
            </a:r>
            <a:r>
              <a:rPr lang="en-US" sz="1800" b="1" dirty="0" err="1" smtClean="0">
                <a:solidFill>
                  <a:schemeClr val="tx1">
                    <a:lumMod val="50000"/>
                    <a:lumOff val="50000"/>
                  </a:schemeClr>
                </a:solidFill>
              </a:rPr>
              <a:t>Silipigni</a:t>
            </a:r>
            <a:r>
              <a:rPr lang="en-US" sz="1800" b="1" dirty="0" smtClean="0">
                <a:solidFill>
                  <a:schemeClr val="tx1">
                    <a:lumMod val="50000"/>
                    <a:lumOff val="50000"/>
                  </a:schemeClr>
                </a:solidFill>
              </a:rPr>
              <a:t> </a:t>
            </a:r>
            <a:r>
              <a:rPr lang="en-US" sz="1800" b="1" dirty="0" err="1" smtClean="0">
                <a:solidFill>
                  <a:schemeClr val="tx1">
                    <a:lumMod val="50000"/>
                    <a:lumOff val="50000"/>
                  </a:schemeClr>
                </a:solidFill>
              </a:rPr>
              <a:t>Connaway</a:t>
            </a:r>
            <a:r>
              <a:rPr lang="en-US" sz="1800" b="1" dirty="0" smtClean="0">
                <a:solidFill>
                  <a:schemeClr val="tx1">
                    <a:lumMod val="50000"/>
                    <a:lumOff val="50000"/>
                  </a:schemeClr>
                </a:solidFill>
              </a:rPr>
              <a:t>, Ph.D.</a:t>
            </a:r>
          </a:p>
          <a:p>
            <a:pPr lvl="0">
              <a:spcBef>
                <a:spcPts val="0"/>
              </a:spcBef>
            </a:pPr>
            <a:r>
              <a:rPr lang="en-US" sz="1800" b="1" dirty="0" smtClean="0">
                <a:solidFill>
                  <a:schemeClr val="tx1">
                    <a:lumMod val="50000"/>
                    <a:lumOff val="50000"/>
                  </a:schemeClr>
                </a:solidFill>
                <a:hlinkClick r:id="rId3"/>
              </a:rPr>
              <a:t>connawal@oclc.org</a:t>
            </a:r>
            <a:endParaRPr lang="en-US" sz="1800" b="1" dirty="0" smtClean="0">
              <a:solidFill>
                <a:schemeClr val="tx1">
                  <a:lumMod val="50000"/>
                  <a:lumOff val="50000"/>
                </a:schemeClr>
              </a:solidFill>
            </a:endParaRPr>
          </a:p>
          <a:p>
            <a:pPr lvl="0">
              <a:spcBef>
                <a:spcPts val="0"/>
              </a:spcBef>
            </a:pPr>
            <a:r>
              <a:rPr lang="en-US" sz="1800" b="1" dirty="0" smtClean="0">
                <a:solidFill>
                  <a:schemeClr val="tx1">
                    <a:lumMod val="50000"/>
                    <a:lumOff val="50000"/>
                  </a:schemeClr>
                </a:solidFill>
              </a:rPr>
              <a:t>@</a:t>
            </a:r>
            <a:r>
              <a:rPr lang="en-US" sz="1800" b="1" dirty="0" err="1" smtClean="0">
                <a:solidFill>
                  <a:schemeClr val="tx1">
                    <a:lumMod val="50000"/>
                    <a:lumOff val="50000"/>
                  </a:schemeClr>
                </a:solidFill>
              </a:rPr>
              <a:t>LynnConnaway</a:t>
            </a:r>
            <a:endParaRPr lang="en-US" sz="1800" b="1" dirty="0" smtClean="0">
              <a:solidFill>
                <a:schemeClr val="tx1">
                  <a:lumMod val="50000"/>
                  <a:lumOff val="50000"/>
                </a:schemeClr>
              </a:solidFill>
            </a:endParaRPr>
          </a:p>
          <a:p>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https://pbs.twimg.com/profile_images/2284174758/v65oai7fxn47qv9nectx.png"/>
          <p:cNvPicPr>
            <a:picLocks noChangeAspect="1" noChangeArrowheads="1"/>
          </p:cNvPicPr>
          <p:nvPr/>
        </p:nvPicPr>
        <p:blipFill>
          <a:blip r:embed="rId3" cstate="print"/>
          <a:srcRect/>
          <a:stretch>
            <a:fillRect/>
          </a:stretch>
        </p:blipFill>
        <p:spPr bwMode="auto">
          <a:xfrm>
            <a:off x="4800600" y="2743200"/>
            <a:ext cx="2476500" cy="2476500"/>
          </a:xfrm>
          <a:prstGeom prst="rect">
            <a:avLst/>
          </a:prstGeom>
          <a:noFill/>
        </p:spPr>
      </p:pic>
      <p:sp>
        <p:nvSpPr>
          <p:cNvPr id="2" name="Title 1"/>
          <p:cNvSpPr>
            <a:spLocks noGrp="1"/>
          </p:cNvSpPr>
          <p:nvPr>
            <p:ph type="title"/>
          </p:nvPr>
        </p:nvSpPr>
        <p:spPr/>
        <p:txBody>
          <a:bodyPr>
            <a:normAutofit/>
          </a:bodyPr>
          <a:lstStyle/>
          <a:p>
            <a:r>
              <a:rPr lang="en-US" sz="6600" dirty="0" smtClean="0"/>
              <a:t>Why? </a:t>
            </a:r>
            <a:endParaRPr lang="en-US" sz="6600" dirty="0"/>
          </a:p>
        </p:txBody>
      </p:sp>
      <p:pic>
        <p:nvPicPr>
          <p:cNvPr id="2050" name="Picture 2" descr="https://encrypted-tbn2.gstatic.com/images?q=tbn:ANd9GcSW_YQ0SQXbuERWgHjsRXl9OSEcJKKTNF1tPOLMm831NuhqLpDzdi2ys4eV"/>
          <p:cNvPicPr>
            <a:picLocks noChangeAspect="1" noChangeArrowheads="1"/>
          </p:cNvPicPr>
          <p:nvPr/>
        </p:nvPicPr>
        <p:blipFill>
          <a:blip r:embed="rId4" cstate="print"/>
          <a:srcRect/>
          <a:stretch>
            <a:fillRect/>
          </a:stretch>
        </p:blipFill>
        <p:spPr bwMode="auto">
          <a:xfrm>
            <a:off x="228600" y="2209800"/>
            <a:ext cx="2619375" cy="1743076"/>
          </a:xfrm>
          <a:prstGeom prst="rect">
            <a:avLst/>
          </a:prstGeom>
          <a:noFill/>
        </p:spPr>
      </p:pic>
      <p:pic>
        <p:nvPicPr>
          <p:cNvPr id="2052" name="Picture 4" descr="http://www.better-ears.com/de/images/iphone/retina/wikipedia-icon.jpg"/>
          <p:cNvPicPr>
            <a:picLocks noChangeAspect="1" noChangeArrowheads="1"/>
          </p:cNvPicPr>
          <p:nvPr/>
        </p:nvPicPr>
        <p:blipFill>
          <a:blip r:embed="rId5" cstate="print"/>
          <a:srcRect/>
          <a:stretch>
            <a:fillRect/>
          </a:stretch>
        </p:blipFill>
        <p:spPr bwMode="auto">
          <a:xfrm>
            <a:off x="3048000" y="1295400"/>
            <a:ext cx="2095500" cy="1905000"/>
          </a:xfrm>
          <a:prstGeom prst="rect">
            <a:avLst/>
          </a:prstGeom>
          <a:noFill/>
        </p:spPr>
      </p:pic>
      <p:pic>
        <p:nvPicPr>
          <p:cNvPr id="2054" name="Picture 6" descr="http://www.conceptcupboard.com/blog/wp-content/uploads/2013/09/google.jpg"/>
          <p:cNvPicPr>
            <a:picLocks noChangeAspect="1" noChangeArrowheads="1"/>
          </p:cNvPicPr>
          <p:nvPr/>
        </p:nvPicPr>
        <p:blipFill>
          <a:blip r:embed="rId6" cstate="print"/>
          <a:srcRect/>
          <a:stretch>
            <a:fillRect/>
          </a:stretch>
        </p:blipFill>
        <p:spPr bwMode="auto">
          <a:xfrm>
            <a:off x="609600" y="4724400"/>
            <a:ext cx="4568155" cy="1524000"/>
          </a:xfrm>
          <a:prstGeom prst="rect">
            <a:avLst/>
          </a:prstGeom>
          <a:noFill/>
        </p:spPr>
      </p:pic>
      <p:pic>
        <p:nvPicPr>
          <p:cNvPr id="2056" name="Picture 8" descr="http://launchdfw.com/wp-content/uploads/2014/05/amazon-1.png"/>
          <p:cNvPicPr>
            <a:picLocks noChangeAspect="1" noChangeArrowheads="1"/>
          </p:cNvPicPr>
          <p:nvPr/>
        </p:nvPicPr>
        <p:blipFill>
          <a:blip r:embed="rId7" cstate="print"/>
          <a:srcRect/>
          <a:stretch>
            <a:fillRect/>
          </a:stretch>
        </p:blipFill>
        <p:spPr bwMode="auto">
          <a:xfrm>
            <a:off x="5715000" y="533400"/>
            <a:ext cx="2438400" cy="2438400"/>
          </a:xfrm>
          <a:prstGeom prst="rect">
            <a:avLst/>
          </a:prstGeom>
          <a:noFill/>
        </p:spPr>
      </p:pic>
      <p:pic>
        <p:nvPicPr>
          <p:cNvPr id="2058" name="Picture 10" descr="https://encrypted-tbn0.gstatic.com/images?q=tbn:ANd9GcTvMHlAbrfxFfaPaA-pvPxMeQ8a2s_rTVafQq-cVh7pFyS8f_Y13m9W2hZo"/>
          <p:cNvPicPr>
            <a:picLocks noChangeAspect="1" noChangeArrowheads="1"/>
          </p:cNvPicPr>
          <p:nvPr/>
        </p:nvPicPr>
        <p:blipFill>
          <a:blip r:embed="rId8" cstate="print"/>
          <a:srcRect/>
          <a:stretch>
            <a:fillRect/>
          </a:stretch>
        </p:blipFill>
        <p:spPr bwMode="auto">
          <a:xfrm>
            <a:off x="6934200" y="4038600"/>
            <a:ext cx="1971675" cy="2314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0-#ppt_w/2"/>
                                          </p:val>
                                        </p:tav>
                                        <p:tav tm="100000">
                                          <p:val>
                                            <p:strVal val="#ppt_x"/>
                                          </p:val>
                                        </p:tav>
                                      </p:tavLst>
                                    </p:anim>
                                    <p:anim calcmode="lin" valueType="num">
                                      <p:cBhvr additive="base">
                                        <p:cTn id="14"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anim calcmode="lin" valueType="num">
                                      <p:cBhvr additive="base">
                                        <p:cTn id="19" dur="500" fill="hold"/>
                                        <p:tgtEl>
                                          <p:spTgt spid="2060"/>
                                        </p:tgtEl>
                                        <p:attrNameLst>
                                          <p:attrName>ppt_x</p:attrName>
                                        </p:attrNameLst>
                                      </p:cBhvr>
                                      <p:tavLst>
                                        <p:tav tm="0">
                                          <p:val>
                                            <p:strVal val="#ppt_x"/>
                                          </p:val>
                                        </p:tav>
                                        <p:tav tm="100000">
                                          <p:val>
                                            <p:strVal val="#ppt_x"/>
                                          </p:val>
                                        </p:tav>
                                      </p:tavLst>
                                    </p:anim>
                                    <p:anim calcmode="lin" valueType="num">
                                      <p:cBhvr additive="base">
                                        <p:cTn id="20" dur="500" fill="hold"/>
                                        <p:tgtEl>
                                          <p:spTgt spid="206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 calcmode="lin" valueType="num">
                                      <p:cBhvr additive="base">
                                        <p:cTn id="25" dur="500" fill="hold"/>
                                        <p:tgtEl>
                                          <p:spTgt spid="2052"/>
                                        </p:tgtEl>
                                        <p:attrNameLst>
                                          <p:attrName>ppt_x</p:attrName>
                                        </p:attrNameLst>
                                      </p:cBhvr>
                                      <p:tavLst>
                                        <p:tav tm="0">
                                          <p:val>
                                            <p:strVal val="1+#ppt_w/2"/>
                                          </p:val>
                                        </p:tav>
                                        <p:tav tm="100000">
                                          <p:val>
                                            <p:strVal val="#ppt_x"/>
                                          </p:val>
                                        </p:tav>
                                      </p:tavLst>
                                    </p:anim>
                                    <p:anim calcmode="lin" valueType="num">
                                      <p:cBhvr additive="base">
                                        <p:cTn id="26"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anim calcmode="lin" valueType="num">
                                      <p:cBhvr additive="base">
                                        <p:cTn id="31" dur="500" fill="hold"/>
                                        <p:tgtEl>
                                          <p:spTgt spid="2056"/>
                                        </p:tgtEl>
                                        <p:attrNameLst>
                                          <p:attrName>ppt_x</p:attrName>
                                        </p:attrNameLst>
                                      </p:cBhvr>
                                      <p:tavLst>
                                        <p:tav tm="0">
                                          <p:val>
                                            <p:strVal val="#ppt_x"/>
                                          </p:val>
                                        </p:tav>
                                        <p:tav tm="100000">
                                          <p:val>
                                            <p:strVal val="#ppt_x"/>
                                          </p:val>
                                        </p:tav>
                                      </p:tavLst>
                                    </p:anim>
                                    <p:anim calcmode="lin" valueType="num">
                                      <p:cBhvr additive="base">
                                        <p:cTn id="3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additive="base">
                                        <p:cTn id="37" dur="500" fill="hold"/>
                                        <p:tgtEl>
                                          <p:spTgt spid="2058"/>
                                        </p:tgtEl>
                                        <p:attrNameLst>
                                          <p:attrName>ppt_x</p:attrName>
                                        </p:attrNameLst>
                                      </p:cBhvr>
                                      <p:tavLst>
                                        <p:tav tm="0">
                                          <p:val>
                                            <p:strVal val="1+#ppt_w/2"/>
                                          </p:val>
                                        </p:tav>
                                        <p:tav tm="100000">
                                          <p:val>
                                            <p:strVal val="#ppt_x"/>
                                          </p:val>
                                        </p:tav>
                                      </p:tavLst>
                                    </p:anim>
                                    <p:anim calcmode="lin" valueType="num">
                                      <p:cBhvr additive="base">
                                        <p:cTn id="38" dur="500" fill="hold"/>
                                        <p:tgtEl>
                                          <p:spTgt spid="2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oode\Downloads\large_2241169614.jpg"/>
          <p:cNvPicPr>
            <a:picLocks noChangeAspect="1" noChangeArrowheads="1"/>
          </p:cNvPicPr>
          <p:nvPr/>
        </p:nvPicPr>
        <p:blipFill>
          <a:blip r:embed="rId3" cstate="print">
            <a:duotone>
              <a:prstClr val="black"/>
              <a:schemeClr val="tx2">
                <a:tint val="45000"/>
                <a:satMod val="400000"/>
              </a:schemeClr>
            </a:duotone>
            <a:lum bright="-20000" contrast="-20000"/>
          </a:blip>
          <a:srcRect l="17500" t="6143" r="5833" b="7396"/>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609600" y="3124200"/>
            <a:ext cx="8077200" cy="2743200"/>
          </a:xfrm>
        </p:spPr>
        <p:txBody>
          <a:bodyPr>
            <a:noAutofit/>
          </a:bodyPr>
          <a:lstStyle/>
          <a:p>
            <a:pPr>
              <a:buNone/>
            </a:pPr>
            <a:r>
              <a:rPr lang="en-US" b="1" dirty="0" smtClean="0">
                <a:solidFill>
                  <a:schemeClr val="bg1"/>
                </a:solidFill>
              </a:rPr>
              <a:t>“I don't know how to access computer library service. When I need to look something [sic] up I use </a:t>
            </a:r>
            <a:r>
              <a:rPr lang="en-US" b="1" dirty="0" err="1" smtClean="0">
                <a:solidFill>
                  <a:schemeClr val="bg1"/>
                </a:solidFill>
              </a:rPr>
              <a:t>google</a:t>
            </a:r>
            <a:r>
              <a:rPr lang="en-US" b="1" dirty="0" smtClean="0">
                <a:solidFill>
                  <a:schemeClr val="bg1"/>
                </a:solidFill>
              </a:rPr>
              <a:t>.” </a:t>
            </a:r>
          </a:p>
          <a:p>
            <a:pPr algn="r">
              <a:buNone/>
            </a:pPr>
            <a:endParaRPr lang="en-US" b="1" i="1" dirty="0">
              <a:solidFill>
                <a:schemeClr val="bg1"/>
              </a:solidFill>
            </a:endParaRPr>
          </a:p>
          <a:p>
            <a:pPr algn="r">
              <a:buNone/>
            </a:pPr>
            <a:r>
              <a:rPr lang="en-US" sz="2400" b="1" dirty="0" smtClean="0">
                <a:solidFill>
                  <a:schemeClr val="bg1"/>
                </a:solidFill>
              </a:rPr>
              <a:t>(</a:t>
            </a:r>
            <a:r>
              <a:rPr lang="en-US" sz="2400" b="1" i="1" dirty="0" smtClean="0">
                <a:solidFill>
                  <a:schemeClr val="bg1"/>
                </a:solidFill>
              </a:rPr>
              <a:t>Seeking Synchronicity, </a:t>
            </a:r>
            <a:r>
              <a:rPr lang="en-US" sz="2400" b="1" dirty="0" smtClean="0">
                <a:solidFill>
                  <a:schemeClr val="bg1"/>
                </a:solidFill>
              </a:rPr>
              <a:t>NOS-61939, Male, Age 46-55)</a:t>
            </a:r>
            <a:endParaRPr lang="en-US" sz="2400"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b="1" dirty="0" smtClean="0"/>
              <a:t>Tools Used: Students </a:t>
            </a:r>
            <a:endParaRPr lang="en-US" sz="3600" b="1" dirty="0"/>
          </a:p>
        </p:txBody>
      </p:sp>
      <p:sp>
        <p:nvSpPr>
          <p:cNvPr id="3" name="Content Placeholder 2"/>
          <p:cNvSpPr>
            <a:spLocks noGrp="1"/>
          </p:cNvSpPr>
          <p:nvPr>
            <p:ph idx="1"/>
          </p:nvPr>
        </p:nvSpPr>
        <p:spPr>
          <a:xfrm>
            <a:off x="457200" y="1219200"/>
            <a:ext cx="5715000" cy="4906963"/>
          </a:xfrm>
        </p:spPr>
        <p:txBody>
          <a:bodyPr>
            <a:noAutofit/>
          </a:bodyPr>
          <a:lstStyle/>
          <a:p>
            <a:pPr>
              <a:buFont typeface="Arial" pitchFamily="34" charset="0"/>
              <a:buChar char="•"/>
            </a:pPr>
            <a:r>
              <a:rPr lang="en-US" sz="2400" b="1" dirty="0" smtClean="0">
                <a:solidFill>
                  <a:schemeClr val="tx1">
                    <a:lumMod val="85000"/>
                    <a:lumOff val="15000"/>
                  </a:schemeClr>
                </a:solidFill>
              </a:rPr>
              <a:t>Undergraduate Students</a:t>
            </a:r>
          </a:p>
          <a:p>
            <a:pPr lvl="1">
              <a:buFont typeface="Arial" pitchFamily="34" charset="0"/>
              <a:buChar char="•"/>
            </a:pPr>
            <a:r>
              <a:rPr lang="en-US" b="1" dirty="0" smtClean="0">
                <a:solidFill>
                  <a:schemeClr val="tx1">
                    <a:lumMod val="85000"/>
                    <a:lumOff val="15000"/>
                  </a:schemeClr>
                </a:solidFill>
              </a:rPr>
              <a:t>Google, Wikipedia</a:t>
            </a:r>
          </a:p>
          <a:p>
            <a:pPr lvl="1">
              <a:buFont typeface="Arial" pitchFamily="34" charset="0"/>
              <a:buChar char="•"/>
            </a:pPr>
            <a:r>
              <a:rPr lang="en-US" b="1" dirty="0" smtClean="0">
                <a:solidFill>
                  <a:schemeClr val="tx1">
                    <a:lumMod val="85000"/>
                    <a:lumOff val="15000"/>
                  </a:schemeClr>
                </a:solidFill>
              </a:rPr>
              <a:t>Also use library website &amp; e-journals</a:t>
            </a:r>
          </a:p>
          <a:p>
            <a:pPr lvl="1">
              <a:buFont typeface="Arial" pitchFamily="34" charset="0"/>
              <a:buChar char="•"/>
            </a:pPr>
            <a:r>
              <a:rPr lang="en-US" b="1" dirty="0" smtClean="0">
                <a:solidFill>
                  <a:schemeClr val="tx1">
                    <a:lumMod val="85000"/>
                    <a:lumOff val="15000"/>
                  </a:schemeClr>
                </a:solidFill>
              </a:rPr>
              <a:t>Human resources</a:t>
            </a:r>
          </a:p>
          <a:p>
            <a:pPr lvl="2">
              <a:buFont typeface="Arial" pitchFamily="34" charset="0"/>
              <a:buChar char="•"/>
            </a:pPr>
            <a:r>
              <a:rPr lang="en-US" sz="2400" b="1" dirty="0" smtClean="0">
                <a:solidFill>
                  <a:schemeClr val="tx1">
                    <a:lumMod val="85000"/>
                    <a:lumOff val="15000"/>
                  </a:schemeClr>
                </a:solidFill>
              </a:rPr>
              <a:t>Other students/classmates</a:t>
            </a:r>
          </a:p>
          <a:p>
            <a:pPr lvl="2">
              <a:buFont typeface="Arial" pitchFamily="34" charset="0"/>
              <a:buChar char="•"/>
            </a:pPr>
            <a:r>
              <a:rPr lang="en-US" sz="2400" b="1" dirty="0" smtClean="0">
                <a:solidFill>
                  <a:schemeClr val="tx1">
                    <a:lumMod val="85000"/>
                    <a:lumOff val="15000"/>
                  </a:schemeClr>
                </a:solidFill>
              </a:rPr>
              <a:t>Family &amp; relatives </a:t>
            </a:r>
          </a:p>
          <a:p>
            <a:pPr lvl="2">
              <a:buFont typeface="Arial" pitchFamily="34" charset="0"/>
              <a:buChar char="•"/>
            </a:pPr>
            <a:r>
              <a:rPr lang="en-US" sz="2400" b="1" dirty="0" smtClean="0">
                <a:solidFill>
                  <a:schemeClr val="tx1">
                    <a:lumMod val="85000"/>
                    <a:lumOff val="15000"/>
                  </a:schemeClr>
                </a:solidFill>
              </a:rPr>
              <a:t>Friends</a:t>
            </a:r>
          </a:p>
          <a:p>
            <a:pPr>
              <a:buFont typeface="Arial" pitchFamily="34" charset="0"/>
              <a:buChar char="•"/>
            </a:pPr>
            <a:r>
              <a:rPr lang="en-US" sz="2400" b="1" dirty="0" smtClean="0">
                <a:solidFill>
                  <a:schemeClr val="tx1">
                    <a:lumMod val="85000"/>
                    <a:lumOff val="15000"/>
                  </a:schemeClr>
                </a:solidFill>
              </a:rPr>
              <a:t>Graduate students</a:t>
            </a:r>
          </a:p>
          <a:p>
            <a:pPr lvl="1">
              <a:buFont typeface="Arial" pitchFamily="34" charset="0"/>
              <a:buChar char="•"/>
            </a:pPr>
            <a:r>
              <a:rPr lang="en-US" b="1" dirty="0" smtClean="0">
                <a:solidFill>
                  <a:schemeClr val="tx1">
                    <a:lumMod val="85000"/>
                    <a:lumOff val="15000"/>
                  </a:schemeClr>
                </a:solidFill>
              </a:rPr>
              <a:t>Professors, advisors, mentors</a:t>
            </a:r>
          </a:p>
          <a:p>
            <a:pPr lvl="1">
              <a:buFont typeface="Arial" pitchFamily="34" charset="0"/>
              <a:buChar char="•"/>
            </a:pPr>
            <a:r>
              <a:rPr lang="en-US" b="1" dirty="0" smtClean="0">
                <a:solidFill>
                  <a:schemeClr val="tx1">
                    <a:lumMod val="85000"/>
                    <a:lumOff val="15000"/>
                  </a:schemeClr>
                </a:solidFill>
              </a:rPr>
              <a:t>Electronic databases</a:t>
            </a:r>
            <a:endParaRPr lang="en-US" b="1" dirty="0">
              <a:solidFill>
                <a:schemeClr val="tx1">
                  <a:lumMod val="85000"/>
                  <a:lumOff val="15000"/>
                </a:schemeClr>
              </a:solidFill>
            </a:endParaRPr>
          </a:p>
        </p:txBody>
      </p:sp>
      <p:sp>
        <p:nvSpPr>
          <p:cNvPr id="8" name="TextBox 7"/>
          <p:cNvSpPr txBox="1"/>
          <p:nvPr/>
        </p:nvSpPr>
        <p:spPr>
          <a:xfrm>
            <a:off x="6400800" y="5638800"/>
            <a:ext cx="2552700" cy="400110"/>
          </a:xfrm>
          <a:prstGeom prst="rect">
            <a:avLst/>
          </a:prstGeom>
          <a:noFill/>
        </p:spPr>
        <p:txBody>
          <a:bodyPr wrap="square" rtlCol="0">
            <a:spAutoFit/>
          </a:bodyPr>
          <a:lstStyle/>
          <a:p>
            <a:pPr algn="r"/>
            <a:r>
              <a:rPr lang="en-US" sz="1000" b="1" dirty="0" smtClean="0">
                <a:solidFill>
                  <a:schemeClr val="tx1">
                    <a:lumMod val="85000"/>
                    <a:lumOff val="15000"/>
                  </a:schemeClr>
                </a:solidFill>
                <a:latin typeface="Arial" pitchFamily="34" charset="0"/>
                <a:cs typeface="Arial" pitchFamily="34" charset="0"/>
              </a:rPr>
              <a:t>(Connaway &amp; Dickey, 2010) </a:t>
            </a:r>
          </a:p>
          <a:p>
            <a:pPr algn="r"/>
            <a:r>
              <a:rPr lang="en-US" sz="1000" b="1" dirty="0" smtClean="0">
                <a:solidFill>
                  <a:schemeClr val="tx1">
                    <a:lumMod val="85000"/>
                    <a:lumOff val="15000"/>
                  </a:schemeClr>
                </a:solidFill>
                <a:latin typeface="Arial" pitchFamily="34" charset="0"/>
                <a:cs typeface="Arial" pitchFamily="34" charset="0"/>
              </a:rPr>
              <a:t>(De Rosa, 2010)</a:t>
            </a:r>
            <a:endParaRPr lang="en-US" sz="1000" b="1" dirty="0">
              <a:solidFill>
                <a:schemeClr val="tx1">
                  <a:lumMod val="85000"/>
                  <a:lumOff val="15000"/>
                </a:schemeClr>
              </a:solidFill>
              <a:latin typeface="Arial" pitchFamily="34" charset="0"/>
              <a:cs typeface="Arial" pitchFamily="34" charset="0"/>
            </a:endParaRPr>
          </a:p>
        </p:txBody>
      </p:sp>
      <p:pic>
        <p:nvPicPr>
          <p:cNvPr id="53252" name="Picture 4" descr="http://emarketingcreative.com/wp-content/uploads/2013/04/search-engine-optimization.jpg"/>
          <p:cNvPicPr>
            <a:picLocks noChangeAspect="1" noChangeArrowheads="1"/>
          </p:cNvPicPr>
          <p:nvPr/>
        </p:nvPicPr>
        <p:blipFill>
          <a:blip r:embed="rId3" cstate="print"/>
          <a:srcRect/>
          <a:stretch>
            <a:fillRect/>
          </a:stretch>
        </p:blipFill>
        <p:spPr bwMode="auto">
          <a:xfrm>
            <a:off x="5619750" y="1524000"/>
            <a:ext cx="3524250" cy="2952751"/>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600" b="1" dirty="0" smtClean="0"/>
              <a:t>Tools Used: Researchers</a:t>
            </a:r>
            <a:endParaRPr lang="en-US" sz="3600" b="1" dirty="0"/>
          </a:p>
        </p:txBody>
      </p:sp>
      <p:sp>
        <p:nvSpPr>
          <p:cNvPr id="3" name="Content Placeholder 2"/>
          <p:cNvSpPr>
            <a:spLocks noGrp="1"/>
          </p:cNvSpPr>
          <p:nvPr>
            <p:ph idx="1"/>
          </p:nvPr>
        </p:nvSpPr>
        <p:spPr>
          <a:xfrm>
            <a:off x="457200" y="1219200"/>
            <a:ext cx="5334000" cy="4906963"/>
          </a:xfrm>
        </p:spPr>
        <p:txBody>
          <a:bodyPr anchor="t">
            <a:noAutofit/>
          </a:bodyPr>
          <a:lstStyle/>
          <a:p>
            <a:pPr marL="233363" lvl="1">
              <a:buFont typeface="Arial" pitchFamily="34" charset="0"/>
              <a:buChar char="•"/>
            </a:pPr>
            <a:r>
              <a:rPr lang="en-US" b="1" dirty="0" smtClean="0">
                <a:solidFill>
                  <a:schemeClr val="tx1">
                    <a:lumMod val="85000"/>
                    <a:lumOff val="15000"/>
                  </a:schemeClr>
                </a:solidFill>
                <a:latin typeface="Arial" pitchFamily="34" charset="0"/>
                <a:cs typeface="Arial" pitchFamily="34" charset="0"/>
              </a:rPr>
              <a:t>Online resources</a:t>
            </a:r>
          </a:p>
          <a:p>
            <a:pPr marL="460375" lvl="2">
              <a:buFont typeface="Arial" pitchFamily="34" charset="0"/>
              <a:buChar char="•"/>
            </a:pPr>
            <a:r>
              <a:rPr lang="en-US" sz="2400" b="1" dirty="0">
                <a:solidFill>
                  <a:schemeClr val="tx1">
                    <a:lumMod val="85000"/>
                    <a:lumOff val="15000"/>
                  </a:schemeClr>
                </a:solidFill>
                <a:latin typeface="Arial" pitchFamily="34" charset="0"/>
                <a:cs typeface="Arial" pitchFamily="34" charset="0"/>
              </a:rPr>
              <a:t>99.5% use journals as primary resource</a:t>
            </a:r>
          </a:p>
          <a:p>
            <a:pPr marL="460375" lvl="2">
              <a:buFont typeface="Arial" pitchFamily="34" charset="0"/>
              <a:buChar char="•"/>
            </a:pPr>
            <a:r>
              <a:rPr lang="en-US" sz="2400" b="1" dirty="0" smtClean="0">
                <a:solidFill>
                  <a:schemeClr val="tx1">
                    <a:lumMod val="85000"/>
                    <a:lumOff val="15000"/>
                  </a:schemeClr>
                </a:solidFill>
                <a:latin typeface="Arial" pitchFamily="34" charset="0"/>
                <a:cs typeface="Arial" pitchFamily="34" charset="0"/>
              </a:rPr>
              <a:t>Google, Web of Science, PubMed, Science Direct, JSTOR</a:t>
            </a:r>
          </a:p>
          <a:p>
            <a:pPr marL="233363" lvl="1">
              <a:buFont typeface="Arial" pitchFamily="34" charset="0"/>
              <a:buChar char="•"/>
            </a:pPr>
            <a:r>
              <a:rPr lang="en-US" b="1" dirty="0" smtClean="0">
                <a:solidFill>
                  <a:schemeClr val="tx1">
                    <a:lumMod val="85000"/>
                    <a:lumOff val="15000"/>
                  </a:schemeClr>
                </a:solidFill>
                <a:latin typeface="Arial" pitchFamily="34" charset="0"/>
                <a:cs typeface="Arial" pitchFamily="34" charset="0"/>
              </a:rPr>
              <a:t>Human resources</a:t>
            </a:r>
          </a:p>
          <a:p>
            <a:pPr marL="460375" lvl="2">
              <a:buFont typeface="Arial" pitchFamily="34" charset="0"/>
              <a:buChar char="•"/>
              <a:tabLst>
                <a:tab pos="573088" algn="l"/>
              </a:tabLst>
            </a:pPr>
            <a:r>
              <a:rPr lang="en-US" sz="2400" b="1" dirty="0">
                <a:solidFill>
                  <a:schemeClr val="tx1">
                    <a:lumMod val="85000"/>
                    <a:lumOff val="15000"/>
                  </a:schemeClr>
                </a:solidFill>
                <a:latin typeface="Arial" pitchFamily="34" charset="0"/>
                <a:cs typeface="Arial" pitchFamily="34" charset="0"/>
              </a:rPr>
              <a:t>90% mention expertise of individuals as important resource </a:t>
            </a:r>
            <a:endParaRPr lang="en-US" sz="2400" b="1" dirty="0" smtClean="0">
              <a:solidFill>
                <a:schemeClr val="tx1">
                  <a:lumMod val="85000"/>
                  <a:lumOff val="15000"/>
                </a:schemeClr>
              </a:solidFill>
              <a:latin typeface="Arial" pitchFamily="34" charset="0"/>
              <a:cs typeface="Arial" pitchFamily="34" charset="0"/>
            </a:endParaRPr>
          </a:p>
          <a:p>
            <a:pPr marL="917575" lvl="3">
              <a:buFont typeface="Arial" pitchFamily="34" charset="0"/>
              <a:buChar char="•"/>
            </a:pPr>
            <a:r>
              <a:rPr lang="en-US" sz="2400" b="1" dirty="0" smtClean="0">
                <a:solidFill>
                  <a:schemeClr val="tx1">
                    <a:lumMod val="85000"/>
                    <a:lumOff val="15000"/>
                  </a:schemeClr>
                </a:solidFill>
                <a:latin typeface="Arial" pitchFamily="34" charset="0"/>
                <a:cs typeface="Arial" pitchFamily="34" charset="0"/>
              </a:rPr>
              <a:t>Coworkers</a:t>
            </a:r>
          </a:p>
          <a:p>
            <a:pPr marL="917575" lvl="3">
              <a:buFont typeface="Arial" pitchFamily="34" charset="0"/>
              <a:buChar char="•"/>
            </a:pPr>
            <a:r>
              <a:rPr lang="en-US" sz="2400" b="1" dirty="0" smtClean="0">
                <a:solidFill>
                  <a:schemeClr val="tx1">
                    <a:lumMod val="85000"/>
                    <a:lumOff val="15000"/>
                  </a:schemeClr>
                </a:solidFill>
                <a:latin typeface="Arial" pitchFamily="34" charset="0"/>
                <a:cs typeface="Arial" pitchFamily="34" charset="0"/>
              </a:rPr>
              <a:t>Colleagues</a:t>
            </a:r>
          </a:p>
          <a:p>
            <a:pPr marL="917575" lvl="3">
              <a:buFont typeface="Arial" pitchFamily="34" charset="0"/>
              <a:buChar char="•"/>
            </a:pPr>
            <a:r>
              <a:rPr lang="en-US" sz="2400" b="1" dirty="0" smtClean="0">
                <a:solidFill>
                  <a:schemeClr val="tx1">
                    <a:lumMod val="85000"/>
                    <a:lumOff val="15000"/>
                  </a:schemeClr>
                </a:solidFill>
                <a:latin typeface="Arial" pitchFamily="34" charset="0"/>
                <a:cs typeface="Arial" pitchFamily="34" charset="0"/>
              </a:rPr>
              <a:t>Other professionals</a:t>
            </a:r>
          </a:p>
        </p:txBody>
      </p:sp>
      <p:pic>
        <p:nvPicPr>
          <p:cNvPr id="9229" name="Picture 13" descr="C:\Users\dardena\AppData\Local\Microsoft\Windows\Temporary Internet Files\Content.IE5\IFXUBJ0A\MP900430491[1].jpg"/>
          <p:cNvPicPr>
            <a:picLocks noGrp="1" noChangeAspect="1" noChangeArrowheads="1"/>
          </p:cNvPicPr>
          <p:nvPr>
            <p:ph sz="half" idx="4294967295"/>
          </p:nvPr>
        </p:nvPicPr>
        <p:blipFill>
          <a:blip r:embed="rId3" cstate="print"/>
          <a:stretch>
            <a:fillRect/>
          </a:stretch>
        </p:blipFill>
        <p:spPr bwMode="auto">
          <a:xfrm>
            <a:off x="5867400" y="1752600"/>
            <a:ext cx="3276600" cy="32766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638800" y="5715000"/>
            <a:ext cx="3333749" cy="400110"/>
          </a:xfrm>
          <a:prstGeom prst="rect">
            <a:avLst/>
          </a:prstGeom>
          <a:noFill/>
        </p:spPr>
        <p:txBody>
          <a:bodyPr wrap="square" rtlCol="0">
            <a:spAutoFit/>
          </a:bodyPr>
          <a:lstStyle/>
          <a:p>
            <a:pPr algn="r"/>
            <a:r>
              <a:rPr lang="en-US" sz="1000" b="1" dirty="0" smtClean="0">
                <a:solidFill>
                  <a:schemeClr val="tx1">
                    <a:lumMod val="85000"/>
                    <a:lumOff val="15000"/>
                  </a:schemeClr>
                </a:solidFill>
                <a:latin typeface="Arial" pitchFamily="34" charset="0"/>
                <a:cs typeface="Arial" pitchFamily="34" charset="0"/>
              </a:rPr>
              <a:t>(Research Information Network, 2006) </a:t>
            </a:r>
          </a:p>
          <a:p>
            <a:pPr algn="r"/>
            <a:r>
              <a:rPr lang="en-US" sz="1000" b="1" dirty="0" smtClean="0">
                <a:solidFill>
                  <a:schemeClr val="tx1">
                    <a:lumMod val="85000"/>
                    <a:lumOff val="15000"/>
                  </a:schemeClr>
                </a:solidFill>
                <a:latin typeface="Arial" pitchFamily="34" charset="0"/>
                <a:cs typeface="Arial" pitchFamily="34" charset="0"/>
              </a:rPr>
              <a:t>(Connaway &amp; Dickey, 2010)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sp>
        <p:nvSpPr>
          <p:cNvPr id="5" name="Content Placeholder 2"/>
          <p:cNvSpPr>
            <a:spLocks noGrp="1"/>
          </p:cNvSpPr>
          <p:nvPr>
            <p:ph sz="half" idx="1"/>
          </p:nvPr>
        </p:nvSpPr>
        <p:spPr>
          <a:xfrm>
            <a:off x="255520" y="609600"/>
            <a:ext cx="8382000" cy="2590800"/>
          </a:xfrm>
          <a:noFill/>
        </p:spPr>
        <p:txBody>
          <a:bodyPr>
            <a:normAutofit fontScale="92500" lnSpcReduction="10000"/>
          </a:bodyPr>
          <a:lstStyle/>
          <a:p>
            <a:pPr indent="0" algn="ctr">
              <a:buNone/>
            </a:pPr>
            <a:r>
              <a:rPr lang="en-US" sz="3200" b="1" i="1" dirty="0" smtClean="0">
                <a:solidFill>
                  <a:schemeClr val="tx1"/>
                </a:solidFill>
              </a:rPr>
              <a:t>“I find Google a lot easier [than library catalog]…so many journals come up and when you look at the first ten and they just don’t make any sense. I, kind of, give up.”</a:t>
            </a:r>
          </a:p>
          <a:p>
            <a:pPr indent="0">
              <a:buNone/>
            </a:pPr>
            <a:endParaRPr lang="en-US" sz="3000" b="1" i="1" dirty="0" smtClean="0">
              <a:solidFill>
                <a:schemeClr val="tx1"/>
              </a:solidFill>
            </a:endParaRPr>
          </a:p>
          <a:p>
            <a:pPr algn="ctr">
              <a:buNone/>
            </a:pPr>
            <a:r>
              <a:rPr lang="en-US" sz="1700" b="1" dirty="0" smtClean="0">
                <a:solidFill>
                  <a:schemeClr val="tx1"/>
                </a:solidFill>
              </a:rPr>
              <a:t>(</a:t>
            </a:r>
            <a:r>
              <a:rPr lang="en-US" sz="1700" b="1" i="1" dirty="0" smtClean="0">
                <a:solidFill>
                  <a:schemeClr val="tx1"/>
                </a:solidFill>
              </a:rPr>
              <a:t>Digital Visitors and Residents</a:t>
            </a:r>
            <a:r>
              <a:rPr lang="en-US" sz="1700" b="1" dirty="0" smtClean="0">
                <a:solidFill>
                  <a:schemeClr val="tx1"/>
                </a:solidFill>
              </a:rPr>
              <a:t>, USU7, Emerging, Female, Age 19, Political Science</a:t>
            </a:r>
            <a:r>
              <a:rPr lang="en-US" sz="1500" b="1" dirty="0" smtClean="0">
                <a:solidFill>
                  <a:schemeClr val="tx1"/>
                </a:solidFill>
              </a:rPr>
              <a:t>)</a:t>
            </a:r>
            <a:endParaRPr lang="en-US" sz="1500" b="1" dirty="0">
              <a:solidFill>
                <a:schemeClr val="tx1"/>
              </a:solidFill>
            </a:endParaRPr>
          </a:p>
        </p:txBody>
      </p:sp>
      <p:pic>
        <p:nvPicPr>
          <p:cNvPr id="1026" name="Picture 2" descr="http://cdn.phys.org/newman/gfx/news/hires/googleappsi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79509" y="3547334"/>
            <a:ext cx="3734023" cy="2486919"/>
          </a:xfrm>
          <a:prstGeom prst="rect">
            <a:avLst/>
          </a:prstGeom>
          <a:noFill/>
          <a:ln w="0" cap="sq" cmpd="sng">
            <a:solidFill>
              <a:srgbClr val="FFFFFF"/>
            </a:solidFill>
            <a:miter lim="800000"/>
          </a:ln>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4937</TotalTime>
  <Words>9031</Words>
  <Application>Microsoft Office PowerPoint</Application>
  <PresentationFormat>On-screen Show (4:3)</PresentationFormat>
  <Paragraphs>698</Paragraphs>
  <Slides>40</Slides>
  <Notes>40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Open Sans</vt:lpstr>
      <vt:lpstr>Open Sans Semibold</vt:lpstr>
      <vt:lpstr>Times New Roman</vt:lpstr>
      <vt:lpstr>Georgia</vt:lpstr>
      <vt:lpstr>ff-meta-web-pro</vt:lpstr>
      <vt:lpstr>Calibri</vt:lpstr>
      <vt:lpstr>OCLC-Research-Template-2014</vt:lpstr>
      <vt:lpstr>The Importance of an Engagement-Centered Approach to Library Services</vt:lpstr>
      <vt:lpstr>Slide 2</vt:lpstr>
      <vt:lpstr>Slide 3</vt:lpstr>
      <vt:lpstr>Slide 4</vt:lpstr>
      <vt:lpstr>Why? </vt:lpstr>
      <vt:lpstr>Slide 6</vt:lpstr>
      <vt:lpstr>Tools Used: Students </vt:lpstr>
      <vt:lpstr>Tools Used: Researchers</vt:lpstr>
      <vt:lpstr>Slide 9</vt:lpstr>
      <vt:lpstr>Journals &amp; Databases</vt:lpstr>
      <vt:lpstr>Digital Visitors &amp; Residents: Digital Sources</vt:lpstr>
      <vt:lpstr>Slide 12</vt:lpstr>
      <vt:lpstr>Slide 13</vt:lpstr>
      <vt:lpstr>Slide 14</vt:lpstr>
      <vt:lpstr>Slide 15</vt:lpstr>
      <vt:lpstr>Place and Educational Stages</vt:lpstr>
      <vt:lpstr>The Learning Black Market </vt:lpstr>
      <vt:lpstr>Slide 18</vt:lpstr>
      <vt:lpstr>Slide 19</vt:lpstr>
      <vt:lpstr>Slide 20</vt:lpstr>
      <vt:lpstr>VRS Potential User Online Survey</vt:lpstr>
      <vt:lpstr>Slide 22</vt:lpstr>
      <vt:lpstr>Human Sources Mean Frequency</vt:lpstr>
      <vt:lpstr>Human Sources and Educational Stages</vt:lpstr>
      <vt:lpstr>Human Sources and Educational Stages</vt:lpstr>
      <vt:lpstr>Place (Type of Library) and Educational Stage </vt:lpstr>
      <vt:lpstr>Slide 27</vt:lpstr>
      <vt:lpstr>Slide 28</vt:lpstr>
      <vt:lpstr>Slide 29</vt:lpstr>
      <vt:lpstr>Slide 30</vt:lpstr>
      <vt:lpstr>Know Your Community</vt:lpstr>
      <vt:lpstr>Community is Content</vt:lpstr>
      <vt:lpstr>What can we do?</vt:lpstr>
      <vt:lpstr>infoKit </vt:lpstr>
      <vt:lpstr>Slide 35</vt:lpstr>
      <vt:lpstr>Funding</vt:lpstr>
      <vt:lpstr>References</vt:lpstr>
      <vt:lpstr>References</vt:lpstr>
      <vt:lpstr>References</vt:lpstr>
      <vt:lpstr>Slide 40</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an Engagement-Centered Approach to Library Services</dc:title>
  <dc:creator>Lynn Silipigni Connaway</dc:creator>
  <cp:lastModifiedBy>Windows User</cp:lastModifiedBy>
  <cp:revision>67</cp:revision>
  <cp:lastPrinted>2014-05-29T19:53:39Z</cp:lastPrinted>
  <dcterms:created xsi:type="dcterms:W3CDTF">2014-04-30T14:47:07Z</dcterms:created>
  <dcterms:modified xsi:type="dcterms:W3CDTF">2014-06-27T11:55:04Z</dcterms:modified>
</cp:coreProperties>
</file>