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Layouts/slideLayout6.xml" ContentType="application/vnd.openxmlformats-officedocument.presentationml.slideLayout+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notesSlides/notesSlide16.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Default Extension="xlsx" ContentType="application/vnd.openxmlformats-officedocument.spreadsheetml.sheet"/>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charts/chart1.xml" ContentType="application/vnd.openxmlformats-officedocument.drawingml.chart+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Override PartName="/ppt/notesSlides/notesSlide28.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slides/slide49.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ppt/charts/chart2.xml" ContentType="application/vnd.openxmlformats-officedocument.drawingml.chart+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notesSlides/notesSlide18.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notesSlides/notesSlide25.xml" ContentType="application/vnd.openxmlformats-officedocument.presentationml.notesSlid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Lst>
  <p:notesMasterIdLst>
    <p:notesMasterId r:id="rId57"/>
  </p:notesMasterIdLst>
  <p:handoutMasterIdLst>
    <p:handoutMasterId r:id="rId58"/>
  </p:handoutMasterIdLst>
  <p:sldIdLst>
    <p:sldId id="262" r:id="rId2"/>
    <p:sldId id="376" r:id="rId3"/>
    <p:sldId id="358" r:id="rId4"/>
    <p:sldId id="300" r:id="rId5"/>
    <p:sldId id="395" r:id="rId6"/>
    <p:sldId id="298" r:id="rId7"/>
    <p:sldId id="385" r:id="rId8"/>
    <p:sldId id="386" r:id="rId9"/>
    <p:sldId id="387" r:id="rId10"/>
    <p:sldId id="388" r:id="rId11"/>
    <p:sldId id="389" r:id="rId12"/>
    <p:sldId id="390" r:id="rId13"/>
    <p:sldId id="401" r:id="rId14"/>
    <p:sldId id="319" r:id="rId15"/>
    <p:sldId id="359" r:id="rId16"/>
    <p:sldId id="360" r:id="rId17"/>
    <p:sldId id="361" r:id="rId18"/>
    <p:sldId id="362" r:id="rId19"/>
    <p:sldId id="363" r:id="rId20"/>
    <p:sldId id="365" r:id="rId21"/>
    <p:sldId id="366" r:id="rId22"/>
    <p:sldId id="367" r:id="rId23"/>
    <p:sldId id="368" r:id="rId24"/>
    <p:sldId id="369" r:id="rId25"/>
    <p:sldId id="370" r:id="rId26"/>
    <p:sldId id="371" r:id="rId27"/>
    <p:sldId id="413" r:id="rId28"/>
    <p:sldId id="414" r:id="rId29"/>
    <p:sldId id="415" r:id="rId30"/>
    <p:sldId id="416" r:id="rId31"/>
    <p:sldId id="417" r:id="rId32"/>
    <p:sldId id="418" r:id="rId33"/>
    <p:sldId id="419" r:id="rId34"/>
    <p:sldId id="420" r:id="rId35"/>
    <p:sldId id="421" r:id="rId36"/>
    <p:sldId id="422" r:id="rId37"/>
    <p:sldId id="423" r:id="rId38"/>
    <p:sldId id="424" r:id="rId39"/>
    <p:sldId id="408" r:id="rId40"/>
    <p:sldId id="411" r:id="rId41"/>
    <p:sldId id="412" r:id="rId42"/>
    <p:sldId id="410" r:id="rId43"/>
    <p:sldId id="409" r:id="rId44"/>
    <p:sldId id="402" r:id="rId45"/>
    <p:sldId id="403" r:id="rId46"/>
    <p:sldId id="404" r:id="rId47"/>
    <p:sldId id="405" r:id="rId48"/>
    <p:sldId id="406" r:id="rId49"/>
    <p:sldId id="407" r:id="rId50"/>
    <p:sldId id="425" r:id="rId51"/>
    <p:sldId id="426" r:id="rId52"/>
    <p:sldId id="427" r:id="rId53"/>
    <p:sldId id="428" r:id="rId54"/>
    <p:sldId id="336" r:id="rId55"/>
    <p:sldId id="330" r:id="rId56"/>
  </p:sldIdLst>
  <p:sldSz cx="9144000" cy="6858000" type="screen4x3"/>
  <p:notesSz cx="6858000" cy="9144000"/>
  <p:defaultTextStyle>
    <a:defPPr>
      <a:defRPr lang="en-US"/>
    </a:defPPr>
    <a:lvl1pPr algn="l" defTabSz="457200" rtl="0" fontAlgn="base">
      <a:spcBef>
        <a:spcPct val="0"/>
      </a:spcBef>
      <a:spcAft>
        <a:spcPct val="0"/>
      </a:spcAft>
      <a:defRPr kern="1200">
        <a:solidFill>
          <a:schemeClr val="tx1"/>
        </a:solidFill>
        <a:latin typeface="Arial" charset="0"/>
        <a:ea typeface="+mn-ea"/>
        <a:cs typeface="+mn-cs"/>
      </a:defRPr>
    </a:lvl1pPr>
    <a:lvl2pPr marL="457200" algn="l" defTabSz="457200" rtl="0" fontAlgn="base">
      <a:spcBef>
        <a:spcPct val="0"/>
      </a:spcBef>
      <a:spcAft>
        <a:spcPct val="0"/>
      </a:spcAft>
      <a:defRPr kern="1200">
        <a:solidFill>
          <a:schemeClr val="tx1"/>
        </a:solidFill>
        <a:latin typeface="Arial" charset="0"/>
        <a:ea typeface="+mn-ea"/>
        <a:cs typeface="+mn-cs"/>
      </a:defRPr>
    </a:lvl2pPr>
    <a:lvl3pPr marL="914400" algn="l" defTabSz="457200" rtl="0" fontAlgn="base">
      <a:spcBef>
        <a:spcPct val="0"/>
      </a:spcBef>
      <a:spcAft>
        <a:spcPct val="0"/>
      </a:spcAft>
      <a:defRPr kern="1200">
        <a:solidFill>
          <a:schemeClr val="tx1"/>
        </a:solidFill>
        <a:latin typeface="Arial" charset="0"/>
        <a:ea typeface="+mn-ea"/>
        <a:cs typeface="+mn-cs"/>
      </a:defRPr>
    </a:lvl3pPr>
    <a:lvl4pPr marL="1371600" algn="l" defTabSz="457200" rtl="0" fontAlgn="base">
      <a:spcBef>
        <a:spcPct val="0"/>
      </a:spcBef>
      <a:spcAft>
        <a:spcPct val="0"/>
      </a:spcAft>
      <a:defRPr kern="1200">
        <a:solidFill>
          <a:schemeClr val="tx1"/>
        </a:solidFill>
        <a:latin typeface="Arial" charset="0"/>
        <a:ea typeface="+mn-ea"/>
        <a:cs typeface="+mn-cs"/>
      </a:defRPr>
    </a:lvl4pPr>
    <a:lvl5pPr marL="1828800" algn="l" defTabSz="457200"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521415D9-36F7-43E2-AB2F-B90AF26B5E84}">
      <p14:sectionLst xmlns="" xmlns:p14="http://schemas.microsoft.com/office/powerpoint/2010/main">
        <p14:section name="Frontmatter" id="{9D635E1A-7BC2-9F44-941C-5E928816AB4C}">
          <p14:sldIdLst>
            <p14:sldId id="262"/>
            <p14:sldId id="376"/>
          </p14:sldIdLst>
        </p14:section>
        <p14:section name="About OCLC Research" id="{DF4F2E72-4880-4547-A756-A12E8347906E}">
          <p14:sldIdLst>
            <p14:sldId id="358"/>
            <p14:sldId id="300"/>
            <p14:sldId id="395"/>
            <p14:sldId id="298"/>
          </p14:sldIdLst>
        </p14:section>
        <p14:section name="Motivations" id="{46B288E3-1616-D94D-91DF-03F737AC64D8}">
          <p14:sldIdLst>
            <p14:sldId id="385"/>
            <p14:sldId id="386"/>
            <p14:sldId id="387"/>
            <p14:sldId id="388"/>
            <p14:sldId id="389"/>
            <p14:sldId id="390"/>
            <p14:sldId id="401"/>
          </p14:sldIdLst>
        </p14:section>
        <p14:section name="State of the Practice" id="{77FECDA4-CA04-7A48-B024-1A39B38EF4BF}">
          <p14:sldIdLst>
            <p14:sldId id="319"/>
            <p14:sldId id="359"/>
            <p14:sldId id="360"/>
            <p14:sldId id="361"/>
            <p14:sldId id="362"/>
            <p14:sldId id="363"/>
            <p14:sldId id="365"/>
            <p14:sldId id="366"/>
            <p14:sldId id="367"/>
            <p14:sldId id="368"/>
            <p14:sldId id="369"/>
            <p14:sldId id="370"/>
            <p14:sldId id="371"/>
            <p14:sldId id="413"/>
            <p14:sldId id="414"/>
            <p14:sldId id="415"/>
            <p14:sldId id="416"/>
            <p14:sldId id="417"/>
            <p14:sldId id="418"/>
            <p14:sldId id="419"/>
            <p14:sldId id="420"/>
            <p14:sldId id="421"/>
            <p14:sldId id="422"/>
            <p14:sldId id="423"/>
            <p14:sldId id="424"/>
          </p14:sldIdLst>
        </p14:section>
        <p14:section name="Building" id="{D7D20986-FB11-F844-8A0F-28A4E1EA9B9B}">
          <p14:sldIdLst>
            <p14:sldId id="408"/>
            <p14:sldId id="411"/>
            <p14:sldId id="412"/>
            <p14:sldId id="410"/>
            <p14:sldId id="409"/>
            <p14:sldId id="402"/>
            <p14:sldId id="403"/>
            <p14:sldId id="404"/>
            <p14:sldId id="405"/>
            <p14:sldId id="406"/>
            <p14:sldId id="407"/>
          </p14:sldIdLst>
        </p14:section>
        <p14:section name="Summary &amp; Next Steps" id="{13BA4CA1-AFD6-114C-870F-069B4E40A8D3}">
          <p14:sldIdLst>
            <p14:sldId id="425"/>
            <p14:sldId id="426"/>
            <p14:sldId id="427"/>
            <p14:sldId id="428"/>
          </p14:sldIdLst>
        </p14:section>
        <p14:section name="Backmatter" id="{67136724-C4A4-9741-A569-1E6C29D5451A}">
          <p14:sldIdLst>
            <p14:sldId id="336"/>
            <p14:sldId id="330"/>
          </p14:sldIdLst>
        </p14:section>
      </p14:section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3643" autoAdjust="0"/>
    <p:restoredTop sz="97207" autoAdjust="0"/>
  </p:normalViewPr>
  <p:slideViewPr>
    <p:cSldViewPr snapToGrid="0" snapToObjects="1">
      <p:cViewPr>
        <p:scale>
          <a:sx n="100" d="100"/>
          <a:sy n="100" d="100"/>
        </p:scale>
        <p:origin x="-1188" y="-78"/>
      </p:cViewPr>
      <p:guideLst>
        <p:guide orient="horz" pos="2160"/>
        <p:guide pos="2880"/>
      </p:guideLst>
    </p:cSldViewPr>
  </p:slideViewPr>
  <p:outlineViewPr>
    <p:cViewPr>
      <p:scale>
        <a:sx n="33" d="100"/>
        <a:sy n="33" d="100"/>
      </p:scale>
      <p:origin x="8" y="27488"/>
    </p:cViewPr>
    <p:sldLst>
      <p:sld r:id="rId1" collapse="1"/>
    </p:sldLst>
  </p:outlineViewPr>
  <p:notesTextViewPr>
    <p:cViewPr>
      <p:scale>
        <a:sx n="100" d="100"/>
        <a:sy n="100" d="100"/>
      </p:scale>
      <p:origin x="0" y="0"/>
    </p:cViewPr>
  </p:notesTextViewPr>
  <p:sorterViewPr>
    <p:cViewPr>
      <p:scale>
        <a:sx n="66" d="100"/>
        <a:sy n="66" d="100"/>
      </p:scale>
      <p:origin x="0" y="160"/>
    </p:cViewPr>
  </p:sorter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notesMaster" Target="notesMasters/notesMaster1.xml"/><Relationship Id="rId61"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presProps" Target="presProps.xml"/></Relationships>
</file>

<file path=ppt/_rels/viewProps.xml.rels><?xml version="1.0" encoding="UTF-8" standalone="yes"?>
<Relationships xmlns="http://schemas.openxmlformats.org/package/2006/relationships"><Relationship Id="rId1" Type="http://schemas.openxmlformats.org/officeDocument/2006/relationships/slide" Target="slides/slide55.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Office_Excel_Worksheet1.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Office_Excel_Worksheet2.xlsx"/></Relationships>
</file>

<file path=ppt/charts/chart1.xml><?xml version="1.0" encoding="utf-8"?>
<c:chartSpace xmlns:c="http://schemas.openxmlformats.org/drawingml/2006/chart" xmlns:a="http://schemas.openxmlformats.org/drawingml/2006/main" xmlns:r="http://schemas.openxmlformats.org/officeDocument/2006/relationships">
  <c:lang val="en-US"/>
  <c:style val="18"/>
  <c:chart>
    <c:plotArea>
      <c:layout/>
      <c:barChart>
        <c:barDir val="col"/>
        <c:grouping val="clustered"/>
        <c:ser>
          <c:idx val="0"/>
          <c:order val="0"/>
          <c:tx>
            <c:strRef>
              <c:f>Sheet1!$B$1</c:f>
              <c:strCache>
                <c:ptCount val="1"/>
                <c:pt idx="0">
                  <c:v>Professionals</c:v>
                </c:pt>
              </c:strCache>
            </c:strRef>
          </c:tx>
          <c:cat>
            <c:strRef>
              <c:f>Sheet1!$A$2:$A$7</c:f>
              <c:strCache>
                <c:ptCount val="6"/>
                <c:pt idx="0">
                  <c:v>DAI</c:v>
                </c:pt>
                <c:pt idx="1">
                  <c:v>ISNI</c:v>
                </c:pt>
                <c:pt idx="2">
                  <c:v>ORCID</c:v>
                </c:pt>
                <c:pt idx="3">
                  <c:v>LC/NACO</c:v>
                </c:pt>
                <c:pt idx="4">
                  <c:v>VIAF</c:v>
                </c:pt>
                <c:pt idx="5">
                  <c:v>LinkedIN</c:v>
                </c:pt>
              </c:strCache>
            </c:strRef>
          </c:cat>
          <c:val>
            <c:numRef>
              <c:f>Sheet1!$B$2:$B$7</c:f>
              <c:numCache>
                <c:formatCode>General</c:formatCode>
                <c:ptCount val="6"/>
                <c:pt idx="0">
                  <c:v>66000</c:v>
                </c:pt>
                <c:pt idx="1">
                  <c:v>7000000</c:v>
                </c:pt>
                <c:pt idx="2">
                  <c:v>500000</c:v>
                </c:pt>
                <c:pt idx="3">
                  <c:v>9000000</c:v>
                </c:pt>
                <c:pt idx="4">
                  <c:v>26000000</c:v>
                </c:pt>
                <c:pt idx="5">
                  <c:v>259000000</c:v>
                </c:pt>
              </c:numCache>
            </c:numRef>
          </c:val>
        </c:ser>
        <c:ser>
          <c:idx val="1"/>
          <c:order val="1"/>
          <c:tx>
            <c:strRef>
              <c:f>Sheet1!$C$1</c:f>
              <c:strCache>
                <c:ptCount val="1"/>
                <c:pt idx="0">
                  <c:v>Researchers</c:v>
                </c:pt>
              </c:strCache>
            </c:strRef>
          </c:tx>
          <c:cat>
            <c:strRef>
              <c:f>Sheet1!$A$2:$A$7</c:f>
              <c:strCache>
                <c:ptCount val="6"/>
                <c:pt idx="0">
                  <c:v>DAI</c:v>
                </c:pt>
                <c:pt idx="1">
                  <c:v>ISNI</c:v>
                </c:pt>
                <c:pt idx="2">
                  <c:v>ORCID</c:v>
                </c:pt>
                <c:pt idx="3">
                  <c:v>LC/NACO</c:v>
                </c:pt>
                <c:pt idx="4">
                  <c:v>VIAF</c:v>
                </c:pt>
                <c:pt idx="5">
                  <c:v>LinkedIN</c:v>
                </c:pt>
              </c:strCache>
            </c:strRef>
          </c:cat>
          <c:val>
            <c:numRef>
              <c:f>Sheet1!$C$2:$C$7</c:f>
              <c:numCache>
                <c:formatCode>General</c:formatCode>
                <c:ptCount val="6"/>
                <c:pt idx="0">
                  <c:v>66000</c:v>
                </c:pt>
                <c:pt idx="1">
                  <c:v>720000</c:v>
                </c:pt>
                <c:pt idx="2">
                  <c:v>500000</c:v>
                </c:pt>
                <c:pt idx="3">
                  <c:v>90000</c:v>
                </c:pt>
                <c:pt idx="4">
                  <c:v>260000</c:v>
                </c:pt>
                <c:pt idx="5">
                  <c:v>25900</c:v>
                </c:pt>
              </c:numCache>
            </c:numRef>
          </c:val>
        </c:ser>
        <c:axId val="137949952"/>
        <c:axId val="137951488"/>
      </c:barChart>
      <c:catAx>
        <c:axId val="137949952"/>
        <c:scaling>
          <c:orientation val="minMax"/>
        </c:scaling>
        <c:axPos val="b"/>
        <c:tickLblPos val="nextTo"/>
        <c:crossAx val="137951488"/>
        <c:crosses val="autoZero"/>
        <c:auto val="1"/>
        <c:lblAlgn val="ctr"/>
        <c:lblOffset val="100"/>
      </c:catAx>
      <c:valAx>
        <c:axId val="137951488"/>
        <c:scaling>
          <c:orientation val="minMax"/>
        </c:scaling>
        <c:axPos val="l"/>
        <c:majorGridlines/>
        <c:numFmt formatCode="General" sourceLinked="1"/>
        <c:tickLblPos val="nextTo"/>
        <c:crossAx val="137949952"/>
        <c:crosses val="autoZero"/>
        <c:crossBetween val="between"/>
      </c:valAx>
    </c:plotArea>
    <c:legend>
      <c:legendPos val="r"/>
    </c:legend>
    <c:plotVisOnly val="1"/>
    <c:dispBlanksAs val="gap"/>
  </c:chart>
  <c:txPr>
    <a:bodyPr/>
    <a:lstStyle/>
    <a:p>
      <a:pPr>
        <a:defRPr sz="1800"/>
      </a:pPr>
      <a:endParaRPr lang="en-US"/>
    </a:p>
  </c:txPr>
  <c:externalData r:id="rId1"/>
</c:chartSpace>
</file>

<file path=ppt/charts/chart2.xml><?xml version="1.0" encoding="utf-8"?>
<c:chartSpace xmlns:c="http://schemas.openxmlformats.org/drawingml/2006/chart" xmlns:a="http://schemas.openxmlformats.org/drawingml/2006/main" xmlns:r="http://schemas.openxmlformats.org/officeDocument/2006/relationships">
  <c:lang val="en-US"/>
  <c:style val="18"/>
  <c:chart>
    <c:title/>
    <c:plotArea>
      <c:layout/>
      <c:barChart>
        <c:barDir val="col"/>
        <c:grouping val="clustered"/>
        <c:ser>
          <c:idx val="0"/>
          <c:order val="0"/>
          <c:tx>
            <c:strRef>
              <c:f>Sheet1!$B$1</c:f>
              <c:strCache>
                <c:ptCount val="1"/>
                <c:pt idx="0">
                  <c:v>Professionals</c:v>
                </c:pt>
              </c:strCache>
            </c:strRef>
          </c:tx>
          <c:cat>
            <c:strRef>
              <c:f>Sheet1!$A$2:$A$8</c:f>
              <c:strCache>
                <c:ptCount val="7"/>
                <c:pt idx="0">
                  <c:v>DAI</c:v>
                </c:pt>
                <c:pt idx="1">
                  <c:v>ISNI</c:v>
                </c:pt>
                <c:pt idx="2">
                  <c:v>ORCID</c:v>
                </c:pt>
                <c:pt idx="3">
                  <c:v>LC/NACO (?)</c:v>
                </c:pt>
                <c:pt idx="4">
                  <c:v>VIAF (?)</c:v>
                </c:pt>
                <c:pt idx="5">
                  <c:v>LinkedIN (???)</c:v>
                </c:pt>
                <c:pt idx="6">
                  <c:v>Unlisted (??)</c:v>
                </c:pt>
              </c:strCache>
            </c:strRef>
          </c:cat>
          <c:val>
            <c:numRef>
              <c:f>Sheet1!$B$2:$B$8</c:f>
            </c:numRef>
          </c:val>
        </c:ser>
        <c:ser>
          <c:idx val="1"/>
          <c:order val="1"/>
          <c:tx>
            <c:strRef>
              <c:f>Sheet1!$C$1</c:f>
              <c:strCache>
                <c:ptCount val="1"/>
                <c:pt idx="0">
                  <c:v>Researchers</c:v>
                </c:pt>
              </c:strCache>
            </c:strRef>
          </c:tx>
          <c:cat>
            <c:strRef>
              <c:f>Sheet1!$A$2:$A$8</c:f>
              <c:strCache>
                <c:ptCount val="7"/>
                <c:pt idx="0">
                  <c:v>DAI</c:v>
                </c:pt>
                <c:pt idx="1">
                  <c:v>ISNI</c:v>
                </c:pt>
                <c:pt idx="2">
                  <c:v>ORCID</c:v>
                </c:pt>
                <c:pt idx="3">
                  <c:v>LC/NACO (?)</c:v>
                </c:pt>
                <c:pt idx="4">
                  <c:v>VIAF (?)</c:v>
                </c:pt>
                <c:pt idx="5">
                  <c:v>LinkedIN (???)</c:v>
                </c:pt>
                <c:pt idx="6">
                  <c:v>Unlisted (??)</c:v>
                </c:pt>
              </c:strCache>
            </c:strRef>
          </c:cat>
          <c:val>
            <c:numRef>
              <c:f>Sheet1!$C$2:$C$8</c:f>
              <c:numCache>
                <c:formatCode>General</c:formatCode>
                <c:ptCount val="7"/>
                <c:pt idx="0">
                  <c:v>66000</c:v>
                </c:pt>
                <c:pt idx="1">
                  <c:v>720000</c:v>
                </c:pt>
                <c:pt idx="2">
                  <c:v>500000</c:v>
                </c:pt>
                <c:pt idx="3">
                  <c:v>90000</c:v>
                </c:pt>
                <c:pt idx="4">
                  <c:v>260000</c:v>
                </c:pt>
                <c:pt idx="5">
                  <c:v>25900</c:v>
                </c:pt>
                <c:pt idx="6">
                  <c:v>6338100</c:v>
                </c:pt>
              </c:numCache>
            </c:numRef>
          </c:val>
        </c:ser>
        <c:axId val="104725888"/>
        <c:axId val="138347648"/>
      </c:barChart>
      <c:catAx>
        <c:axId val="104725888"/>
        <c:scaling>
          <c:orientation val="minMax"/>
        </c:scaling>
        <c:axPos val="b"/>
        <c:tickLblPos val="nextTo"/>
        <c:crossAx val="138347648"/>
        <c:crosses val="autoZero"/>
        <c:auto val="1"/>
        <c:lblAlgn val="ctr"/>
        <c:lblOffset val="100"/>
      </c:catAx>
      <c:valAx>
        <c:axId val="138347648"/>
        <c:scaling>
          <c:orientation val="minMax"/>
        </c:scaling>
        <c:axPos val="l"/>
        <c:majorGridlines/>
        <c:numFmt formatCode="General" sourceLinked="1"/>
        <c:tickLblPos val="nextTo"/>
        <c:crossAx val="104725888"/>
        <c:crosses val="autoZero"/>
        <c:crossBetween val="between"/>
      </c:valAx>
    </c:plotArea>
    <c:legend>
      <c:legendPos val="r"/>
    </c:legend>
    <c:plotVisOnly val="1"/>
    <c:dispBlanksAs val="gap"/>
  </c:chart>
  <c:txPr>
    <a:bodyPr/>
    <a:lstStyle/>
    <a:p>
      <a:pPr>
        <a:defRPr sz="1800"/>
      </a:pPr>
      <a:endParaRPr lang="en-US"/>
    </a:p>
  </c:txPr>
  <c:externalData r:id="rId1"/>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A8B59F78-E950-E840-853D-AD3070C1FDD3}" type="datetimeFigureOut">
              <a:rPr lang="en-US" smtClean="0"/>
              <a:pPr/>
              <a:t>6/27/2014</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9DB590FC-3D0D-5741-92D1-BDB852752526}" type="slidenum">
              <a:rPr lang="en-US" smtClean="0"/>
              <a:pPr/>
              <a:t>‹#›</a:t>
            </a:fld>
            <a:endParaRPr lang="en-US"/>
          </a:p>
        </p:txBody>
      </p:sp>
    </p:spTree>
    <p:extLst>
      <p:ext uri="{BB962C8B-B14F-4D97-AF65-F5344CB8AC3E}">
        <p14:creationId xmlns="" xmlns:p14="http://schemas.microsoft.com/office/powerpoint/2010/main" val="2788018212"/>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2530"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pPr>
              <a:defRPr/>
            </a:pPr>
            <a:endParaRPr lang="en-US"/>
          </a:p>
        </p:txBody>
      </p:sp>
      <p:sp>
        <p:nvSpPr>
          <p:cNvPr id="22531"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pPr>
              <a:defRPr/>
            </a:pPr>
            <a:fld id="{60CFC178-ECA6-444B-9022-8AA3004DB37D}" type="datetimeFigureOut">
              <a:rPr lang="en-US"/>
              <a:pPr>
                <a:defRPr/>
              </a:pPr>
              <a:t>6/27/2014</a:t>
            </a:fld>
            <a:endParaRPr lang="en-US"/>
          </a:p>
        </p:txBody>
      </p:sp>
      <p:sp>
        <p:nvSpPr>
          <p:cNvPr id="13316"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22533"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22534"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pPr>
              <a:defRPr/>
            </a:pPr>
            <a:endParaRPr lang="en-US"/>
          </a:p>
        </p:txBody>
      </p:sp>
      <p:sp>
        <p:nvSpPr>
          <p:cNvPr id="22535"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pPr>
              <a:defRPr/>
            </a:pPr>
            <a:fld id="{DC74439C-5C8F-487A-BC85-10C985203FFE}" type="slidenum">
              <a:rPr lang="en-US"/>
              <a:pPr>
                <a:defRPr/>
              </a:pPr>
              <a:t>‹#›</a:t>
            </a:fld>
            <a:endParaRPr lang="en-US"/>
          </a:p>
        </p:txBody>
      </p:sp>
    </p:spTree>
    <p:extLst>
      <p:ext uri="{BB962C8B-B14F-4D97-AF65-F5344CB8AC3E}">
        <p14:creationId xmlns="" xmlns:p14="http://schemas.microsoft.com/office/powerpoint/2010/main" val="1521619994"/>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Calibri" pitchFamily="34" charset="0"/>
        <a:ea typeface="+mn-ea"/>
        <a:cs typeface="+mn-cs"/>
      </a:defRPr>
    </a:lvl1pPr>
    <a:lvl2pPr marL="457200" algn="l" rtl="0" eaLnBrk="0" fontAlgn="base" hangingPunct="0">
      <a:spcBef>
        <a:spcPct val="30000"/>
      </a:spcBef>
      <a:spcAft>
        <a:spcPct val="0"/>
      </a:spcAft>
      <a:defRPr sz="1200" kern="1200">
        <a:solidFill>
          <a:schemeClr val="tx1"/>
        </a:solidFill>
        <a:latin typeface="Calibri" pitchFamily="34" charset="0"/>
        <a:ea typeface="+mn-ea"/>
        <a:cs typeface="+mn-cs"/>
      </a:defRPr>
    </a:lvl2pPr>
    <a:lvl3pPr marL="914400" algn="l" rtl="0" eaLnBrk="0" fontAlgn="base" hangingPunct="0">
      <a:spcBef>
        <a:spcPct val="30000"/>
      </a:spcBef>
      <a:spcAft>
        <a:spcPct val="0"/>
      </a:spcAft>
      <a:defRPr sz="1200" kern="1200">
        <a:solidFill>
          <a:schemeClr val="tx1"/>
        </a:solidFill>
        <a:latin typeface="Calibri" pitchFamily="34" charset="0"/>
        <a:ea typeface="+mn-ea"/>
        <a:cs typeface="+mn-cs"/>
      </a:defRPr>
    </a:lvl3pPr>
    <a:lvl4pPr marL="1371600" algn="l" rtl="0" eaLnBrk="0" fontAlgn="base" hangingPunct="0">
      <a:spcBef>
        <a:spcPct val="30000"/>
      </a:spcBef>
      <a:spcAft>
        <a:spcPct val="0"/>
      </a:spcAft>
      <a:defRPr sz="1200" kern="1200">
        <a:solidFill>
          <a:schemeClr val="tx1"/>
        </a:solidFill>
        <a:latin typeface="Calibri" pitchFamily="34" charset="0"/>
        <a:ea typeface="+mn-ea"/>
        <a:cs typeface="+mn-cs"/>
      </a:defRPr>
    </a:lvl4pPr>
    <a:lvl5pPr marL="1828800" algn="l" rtl="0" eaLnBrk="0" fontAlgn="base" hangingPunct="0">
      <a:spcBef>
        <a:spcPct val="30000"/>
      </a:spcBef>
      <a:spcAft>
        <a:spcPct val="0"/>
      </a:spcAft>
      <a:defRPr sz="1200" kern="1200">
        <a:solidFill>
          <a:schemeClr val="tx1"/>
        </a:solidFill>
        <a:latin typeface="Calibri"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Rectangle 2"/>
          <p:cNvSpPr>
            <a:spLocks noGrp="1" noRot="1" noChangeAspect="1" noChangeArrowheads="1" noTextEdit="1"/>
          </p:cNvSpPr>
          <p:nvPr>
            <p:ph type="sldImg"/>
          </p:nvPr>
        </p:nvSpPr>
        <p:spPr>
          <a:ln/>
        </p:spPr>
      </p:sp>
      <p:sp>
        <p:nvSpPr>
          <p:cNvPr id="15362" name="Rectangle 3"/>
          <p:cNvSpPr>
            <a:spLocks noGrp="1" noChangeArrowheads="1"/>
          </p:cNvSpPr>
          <p:nvPr>
            <p:ph type="body" idx="1"/>
          </p:nvPr>
        </p:nvSpPr>
        <p:spPr>
          <a:noFill/>
          <a:ln/>
        </p:spPr>
        <p:txBody>
          <a:bodyPr/>
          <a:lstStyle/>
          <a:p>
            <a:pPr eaLnBrk="1" hangingPunct="1"/>
            <a:endParaRPr lang="en-US" dirty="0"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Michael Conlon is a</a:t>
            </a:r>
            <a:r>
              <a:rPr lang="en-US" baseline="0" dirty="0" smtClean="0"/>
              <a:t> member of our task group, an expert in </a:t>
            </a:r>
            <a:r>
              <a:rPr lang="en-US" baseline="0" dirty="0" err="1" smtClean="0"/>
              <a:t>biomedial</a:t>
            </a:r>
            <a:r>
              <a:rPr lang="en-US" baseline="0" dirty="0" smtClean="0"/>
              <a:t> informatics at the University of Florida. There is another Michael Conlon in the UK who writes articles on European taxes. Obviously two different people. Then there’s an article on </a:t>
            </a:r>
            <a:r>
              <a:rPr lang="en-US" baseline="0" dirty="0" err="1" smtClean="0"/>
              <a:t>microbiota</a:t>
            </a:r>
            <a:r>
              <a:rPr lang="en-US" baseline="0" dirty="0" smtClean="0"/>
              <a:t> in the Australian journal Microbiology written by a Michael Conlon. The same Michael Conlon as the U. Florida one or a different one based in Australia? Without other metadata, it is difficult to tell.</a:t>
            </a:r>
          </a:p>
          <a:p>
            <a:endParaRPr lang="en-US" baseline="0" dirty="0" smtClean="0"/>
          </a:p>
          <a:p>
            <a:r>
              <a:rPr lang="en-US" dirty="0" smtClean="0"/>
              <a:t>Michael</a:t>
            </a:r>
            <a:r>
              <a:rPr lang="en-US" baseline="0" dirty="0" smtClean="0"/>
              <a:t> Conlon is a rather uncommon name. But consider that in China 275 million people have the surname of Li, Wang or Zhang. And that’s not including the millions of overseas Chinese. The chances ethnic Chinese having the same name—especially in the abbreviated form used in journal articles– is high. We need other identifying attributes such as institutional affiliation and discipline (if not photos) to disambiguate names.</a:t>
            </a:r>
          </a:p>
          <a:p>
            <a:endParaRPr lang="en-US" baseline="0" dirty="0" smtClean="0"/>
          </a:p>
          <a:p>
            <a:r>
              <a:rPr lang="en-US" baseline="0" dirty="0" smtClean="0"/>
              <a:t> </a:t>
            </a:r>
            <a:endParaRPr lang="en-US" dirty="0"/>
          </a:p>
        </p:txBody>
      </p:sp>
      <p:sp>
        <p:nvSpPr>
          <p:cNvPr id="4" name="Slide Number Placeholder 3"/>
          <p:cNvSpPr>
            <a:spLocks noGrp="1"/>
          </p:cNvSpPr>
          <p:nvPr>
            <p:ph type="sldNum" sz="quarter" idx="10"/>
          </p:nvPr>
        </p:nvSpPr>
        <p:spPr/>
        <p:txBody>
          <a:bodyPr/>
          <a:lstStyle/>
          <a:p>
            <a:fld id="{0548E1CA-D777-4AFC-8925-EA301F6DEEBB}" type="slidenum">
              <a:rPr lang="en-US" smtClean="0"/>
              <a:pPr/>
              <a:t>17</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Some researchers already have multiple identifiers. This is an example from a signature block in an email. The researcher includes </a:t>
            </a:r>
            <a:r>
              <a:rPr lang="en-US" i="1" dirty="0" smtClean="0"/>
              <a:t>twelve</a:t>
            </a:r>
            <a:r>
              <a:rPr lang="en-US" i="0" dirty="0" smtClean="0"/>
              <a:t> different identifiers or profiles he’s represented in. This also fragments his Web presence.</a:t>
            </a:r>
          </a:p>
          <a:p>
            <a:r>
              <a:rPr lang="en-US" i="0" dirty="0" smtClean="0"/>
              <a:t> </a:t>
            </a:r>
          </a:p>
          <a:p>
            <a:r>
              <a:rPr lang="en-US" i="0" dirty="0" smtClean="0"/>
              <a:t>To</a:t>
            </a:r>
            <a:r>
              <a:rPr lang="en-US" i="0" baseline="0" dirty="0" smtClean="0"/>
              <a:t> recap the problem statement:</a:t>
            </a:r>
          </a:p>
          <a:p>
            <a:pPr>
              <a:buFontTx/>
              <a:buChar char="-"/>
            </a:pPr>
            <a:r>
              <a:rPr lang="en-US" i="0" baseline="0" dirty="0" smtClean="0"/>
              <a:t>Citations are a factor in assessing the impact of scholarship but journal article authors often are not represented in authority files.</a:t>
            </a:r>
          </a:p>
          <a:p>
            <a:pPr>
              <a:buFontTx/>
              <a:buChar char="-"/>
            </a:pPr>
            <a:r>
              <a:rPr lang="en-US" i="0" baseline="0" dirty="0" smtClean="0"/>
              <a:t> A given scholar can be represented by different forms of the name, all of which may not be included in authority files.</a:t>
            </a:r>
          </a:p>
          <a:p>
            <a:pPr>
              <a:buFontTx/>
              <a:buChar char="-"/>
            </a:pPr>
            <a:r>
              <a:rPr lang="en-US" i="0" baseline="0" dirty="0" smtClean="0"/>
              <a:t>Two or more researchers may have the same name, and we need other attributes to disambiguate them.</a:t>
            </a:r>
          </a:p>
          <a:p>
            <a:pPr>
              <a:buFontTx/>
              <a:buChar char="-"/>
            </a:pPr>
            <a:r>
              <a:rPr lang="en-US" i="0" baseline="0" dirty="0" smtClean="0"/>
              <a:t>Some researchers already have multiple identifiers.</a:t>
            </a:r>
            <a:endParaRPr lang="en-US" dirty="0"/>
          </a:p>
        </p:txBody>
      </p:sp>
      <p:sp>
        <p:nvSpPr>
          <p:cNvPr id="4" name="Slide Number Placeholder 3"/>
          <p:cNvSpPr>
            <a:spLocks noGrp="1"/>
          </p:cNvSpPr>
          <p:nvPr>
            <p:ph type="sldNum" sz="quarter" idx="10"/>
          </p:nvPr>
        </p:nvSpPr>
        <p:spPr/>
        <p:txBody>
          <a:bodyPr/>
          <a:lstStyle/>
          <a:p>
            <a:fld id="{0548E1CA-D777-4AFC-8925-EA301F6DEEBB}" type="slidenum">
              <a:rPr lang="en-US" smtClean="0"/>
              <a:pPr/>
              <a:t>18</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0548E1CA-D777-4AFC-8925-EA301F6DEEBB}" type="slidenum">
              <a:rPr lang="en-US" smtClean="0"/>
              <a:pPr/>
              <a:t>19</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first thing the task</a:t>
            </a:r>
            <a:r>
              <a:rPr lang="en-US" baseline="0" dirty="0" smtClean="0"/>
              <a:t> group did was write up 18 use case scenarios from the perspective of different actors or stakeholders. I’ve consolidate the needs identified here; some overlap. </a:t>
            </a:r>
            <a:endParaRPr lang="en-US" dirty="0"/>
          </a:p>
        </p:txBody>
      </p:sp>
      <p:sp>
        <p:nvSpPr>
          <p:cNvPr id="4" name="Slide Number Placeholder 3"/>
          <p:cNvSpPr>
            <a:spLocks noGrp="1"/>
          </p:cNvSpPr>
          <p:nvPr>
            <p:ph type="sldNum" sz="quarter" idx="10"/>
          </p:nvPr>
        </p:nvSpPr>
        <p:spPr/>
        <p:txBody>
          <a:bodyPr/>
          <a:lstStyle/>
          <a:p>
            <a:fld id="{0548E1CA-D777-4AFC-8925-EA301F6DEEBB}" type="slidenum">
              <a:rPr lang="en-US" smtClean="0"/>
              <a:pPr/>
              <a:t>20</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From the use case scenarios we derived functional requirements, again linked to the stakeholders. These are the functional requirements for librarians – we need consistent and robust metadata </a:t>
            </a:r>
            <a:r>
              <a:rPr lang="en-US" dirty="0" smtClean="0">
                <a:latin typeface="Open Sans"/>
              </a:rPr>
              <a:t>to allow for successful integration with other researcher’s output and various types of sorting. </a:t>
            </a:r>
            <a:endParaRPr lang="en-US" dirty="0"/>
          </a:p>
        </p:txBody>
      </p:sp>
      <p:sp>
        <p:nvSpPr>
          <p:cNvPr id="4" name="Slide Number Placeholder 3"/>
          <p:cNvSpPr>
            <a:spLocks noGrp="1"/>
          </p:cNvSpPr>
          <p:nvPr>
            <p:ph type="sldNum" sz="quarter" idx="10"/>
          </p:nvPr>
        </p:nvSpPr>
        <p:spPr/>
        <p:txBody>
          <a:bodyPr/>
          <a:lstStyle/>
          <a:p>
            <a:fld id="{0548E1CA-D777-4AFC-8925-EA301F6DEEBB}" type="slidenum">
              <a:rPr lang="en-US" smtClean="0"/>
              <a:pPr/>
              <a:t>21</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These are some functional requirements for the researcher, university administrator and funder. Other requirements are targeted for other stakeholders.</a:t>
            </a:r>
            <a:endParaRPr lang="en-US" dirty="0"/>
          </a:p>
        </p:txBody>
      </p:sp>
      <p:sp>
        <p:nvSpPr>
          <p:cNvPr id="4" name="Slide Number Placeholder 3"/>
          <p:cNvSpPr>
            <a:spLocks noGrp="1"/>
          </p:cNvSpPr>
          <p:nvPr>
            <p:ph type="sldNum" sz="quarter" idx="10"/>
          </p:nvPr>
        </p:nvSpPr>
        <p:spPr/>
        <p:txBody>
          <a:bodyPr/>
          <a:lstStyle/>
          <a:p>
            <a:fld id="{0548E1CA-D777-4AFC-8925-EA301F6DEEBB}" type="slidenum">
              <a:rPr lang="en-US" smtClean="0"/>
              <a:pPr/>
              <a:t>22</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We started with a list of </a:t>
            </a:r>
            <a:r>
              <a:rPr lang="en-US" baseline="0" dirty="0" smtClean="0"/>
              <a:t>over 100 different research information/identifier systems. </a:t>
            </a:r>
            <a:r>
              <a:rPr lang="en-US" dirty="0" smtClean="0"/>
              <a:t> Criteria used to select systems to profile: 1) have significant mind-share/take-up by researchers and 2) researchers are represented by a persistent, unique, and publicly accessible</a:t>
            </a:r>
            <a:r>
              <a:rPr lang="en-US" baseline="0" dirty="0" smtClean="0"/>
              <a:t> URI.  We wanted to end up with a representative sample  of different research information/identifier systems. For some system types we profiled only one system to represent a category.</a:t>
            </a:r>
            <a:endParaRPr lang="en-US" dirty="0"/>
          </a:p>
        </p:txBody>
      </p:sp>
      <p:sp>
        <p:nvSpPr>
          <p:cNvPr id="4" name="Slide Number Placeholder 3"/>
          <p:cNvSpPr>
            <a:spLocks noGrp="1"/>
          </p:cNvSpPr>
          <p:nvPr>
            <p:ph type="sldNum" sz="quarter" idx="10"/>
          </p:nvPr>
        </p:nvSpPr>
        <p:spPr/>
        <p:txBody>
          <a:bodyPr/>
          <a:lstStyle/>
          <a:p>
            <a:fld id="{0548E1CA-D777-4AFC-8925-EA301F6DEEBB}" type="slidenum">
              <a:rPr lang="en-US" smtClean="0"/>
              <a:pPr/>
              <a:t>23</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Each</a:t>
            </a:r>
            <a:r>
              <a:rPr lang="en-US" baseline="0" dirty="0" smtClean="0"/>
              <a:t> profile contains many characteristics; I’m showing only a partial overview, of the scope and size, for the systems characterized as authority or identifier hubs. Some focus </a:t>
            </a:r>
            <a:r>
              <a:rPr lang="en-US" i="1" baseline="0" dirty="0" smtClean="0"/>
              <a:t>only</a:t>
            </a:r>
            <a:r>
              <a:rPr lang="en-US" i="0" baseline="0" dirty="0" smtClean="0"/>
              <a:t> on researchers, while others are broad with millions of people represented. It is often impossible to tell how many researchers are represented in these larger databases.</a:t>
            </a:r>
            <a:endParaRPr lang="en-US" dirty="0" smtClean="0"/>
          </a:p>
          <a:p>
            <a:endParaRPr lang="en-US" dirty="0" smtClean="0"/>
          </a:p>
          <a:p>
            <a:r>
              <a:rPr lang="en-US" dirty="0" smtClean="0"/>
              <a:t>The Lattes Platform is the largest of the researcher-only databases; it  includes Brazilian researchers in all disciplines plus those outside Brazil</a:t>
            </a:r>
            <a:r>
              <a:rPr lang="en-US" baseline="0" dirty="0" smtClean="0"/>
              <a:t> who work with them.</a:t>
            </a:r>
          </a:p>
          <a:p>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ISNI’s focus is to consolidate the data from multiple sources and assign then diffuse identifiers to support machine matching and disambiguation of name identities.  </a:t>
            </a:r>
            <a:r>
              <a:rPr lang="en-GB" sz="1200" kern="1200" dirty="0" smtClean="0">
                <a:solidFill>
                  <a:schemeClr val="tx1"/>
                </a:solidFill>
                <a:latin typeface="+mn-lt"/>
                <a:ea typeface="+mn-ea"/>
                <a:cs typeface="+mn-cs"/>
              </a:rPr>
              <a:t>ISNI can be assigned to all individuals and organisations that create, perform, produce, manage, distribute or feature in creative content including natural, legal, or fictional identities.  Note that ISNI is a VIAF</a:t>
            </a:r>
            <a:r>
              <a:rPr lang="en-GB" sz="1200" kern="1200" baseline="0" dirty="0" smtClean="0">
                <a:solidFill>
                  <a:schemeClr val="tx1"/>
                </a:solidFill>
                <a:latin typeface="+mn-lt"/>
                <a:ea typeface="+mn-ea"/>
                <a:cs typeface="+mn-cs"/>
              </a:rPr>
              <a:t> contributor and Digital Author Identifiers are being loaded into ISNI.</a:t>
            </a:r>
            <a:endParaRPr lang="en-US" sz="1200" kern="1200" dirty="0" smtClean="0">
              <a:solidFill>
                <a:schemeClr val="tx1"/>
              </a:solidFill>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0548E1CA-D777-4AFC-8925-EA301F6DEEBB}" type="slidenum">
              <a:rPr lang="en-US" smtClean="0"/>
              <a:pPr/>
              <a:t>25</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There are overlaps.</a:t>
            </a:r>
            <a:r>
              <a:rPr lang="en-US" baseline="0" dirty="0" smtClean="0"/>
              <a:t> Here, Cliff Lynch’s VIAF cluster shows he is represented by a Wikipedia article, and is also in the ISNI database as well as the LC/NACO and Dutch national authority files. My OCLC colleague Eric Childress has an authority record with his ISNI, ORCID, and VIAF identifiers.</a:t>
            </a:r>
            <a:endParaRPr lang="en-US" dirty="0"/>
          </a:p>
        </p:txBody>
      </p:sp>
      <p:sp>
        <p:nvSpPr>
          <p:cNvPr id="4" name="Slide Number Placeholder 3"/>
          <p:cNvSpPr>
            <a:spLocks noGrp="1"/>
          </p:cNvSpPr>
          <p:nvPr>
            <p:ph type="sldNum" sz="quarter" idx="10"/>
          </p:nvPr>
        </p:nvSpPr>
        <p:spPr/>
        <p:txBody>
          <a:bodyPr/>
          <a:lstStyle/>
          <a:p>
            <a:fld id="{0548E1CA-D777-4AFC-8925-EA301F6DEEBB}" type="slidenum">
              <a:rPr lang="en-US" smtClean="0"/>
              <a:pPr/>
              <a:t>26</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5 Minutes</a:t>
            </a:r>
            <a:endParaRPr lang="en-US" dirty="0"/>
          </a:p>
        </p:txBody>
      </p:sp>
      <p:sp>
        <p:nvSpPr>
          <p:cNvPr id="4" name="Slide Number Placeholder 3"/>
          <p:cNvSpPr>
            <a:spLocks noGrp="1"/>
          </p:cNvSpPr>
          <p:nvPr>
            <p:ph type="sldNum" sz="quarter" idx="10"/>
          </p:nvPr>
        </p:nvSpPr>
        <p:spPr/>
        <p:txBody>
          <a:bodyPr/>
          <a:lstStyle/>
          <a:p>
            <a:pPr>
              <a:defRPr/>
            </a:pPr>
            <a:fld id="{DC74439C-5C8F-487A-BC85-10C985203FFE}" type="slidenum">
              <a:rPr lang="en-US" smtClean="0"/>
              <a:pPr>
                <a:defRPr/>
              </a:pPr>
              <a:t>27</a:t>
            </a:fld>
            <a:endParaRPr lang="en-US"/>
          </a:p>
        </p:txBody>
      </p:sp>
    </p:spTree>
    <p:extLst>
      <p:ext uri="{BB962C8B-B14F-4D97-AF65-F5344CB8AC3E}">
        <p14:creationId xmlns="" xmlns:p14="http://schemas.microsoft.com/office/powerpoint/2010/main" val="98869898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6D040ED-0FFF-F44D-B7A7-C3A682EC5AD9}" type="slidenum">
              <a:rPr lang="en-US" smtClean="0"/>
              <a:pPr/>
              <a:t>2</a:t>
            </a:fld>
            <a:endParaRPr lang="en-US"/>
          </a:p>
        </p:txBody>
      </p:sp>
    </p:spTree>
    <p:extLst>
      <p:ext uri="{BB962C8B-B14F-4D97-AF65-F5344CB8AC3E}">
        <p14:creationId xmlns="" xmlns:p14="http://schemas.microsoft.com/office/powerpoint/2010/main" val="206749878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We have started identifying some “possibly emerging trends”.</a:t>
            </a:r>
            <a:r>
              <a:rPr lang="en-US" baseline="0" dirty="0" smtClean="0"/>
              <a:t> The field is changing so quickly it is hard to tell whether a couple of examples are isolated occurrences or indicative of an emerging trend.</a:t>
            </a:r>
          </a:p>
          <a:p>
            <a:endParaRPr lang="en-US" baseline="0" dirty="0" smtClean="0"/>
          </a:p>
          <a:p>
            <a:r>
              <a:rPr lang="en-US" baseline="0" dirty="0" smtClean="0"/>
              <a:t>Note that the four universities shown here are taking five different approaches to assigning identifiers to researchers.</a:t>
            </a:r>
            <a:endParaRPr lang="en-US" dirty="0"/>
          </a:p>
        </p:txBody>
      </p:sp>
      <p:sp>
        <p:nvSpPr>
          <p:cNvPr id="4" name="Slide Number Placeholder 3"/>
          <p:cNvSpPr>
            <a:spLocks noGrp="1"/>
          </p:cNvSpPr>
          <p:nvPr>
            <p:ph type="sldNum" sz="quarter" idx="10"/>
          </p:nvPr>
        </p:nvSpPr>
        <p:spPr/>
        <p:txBody>
          <a:bodyPr/>
          <a:lstStyle/>
          <a:p>
            <a:fld id="{0548E1CA-D777-4AFC-8925-EA301F6DEEBB}" type="slidenum">
              <a:rPr lang="en-US" smtClean="0"/>
              <a:pPr/>
              <a:t>30</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We have started identifying some “possibly emerging trends”.</a:t>
            </a:r>
            <a:r>
              <a:rPr lang="en-US" baseline="0" dirty="0" smtClean="0"/>
              <a:t> The field is changing so quickly it is hard to tell whether a couple of examples are isolated occurrences or indicative of an emerging trend.</a:t>
            </a:r>
          </a:p>
          <a:p>
            <a:endParaRPr lang="en-US" baseline="0" dirty="0" smtClean="0"/>
          </a:p>
          <a:p>
            <a:r>
              <a:rPr lang="en-US" baseline="0" dirty="0" smtClean="0"/>
              <a:t>Note that the four universities shown here are taking five different approaches to assigning identifiers to researchers.</a:t>
            </a:r>
            <a:endParaRPr lang="en-US" dirty="0"/>
          </a:p>
        </p:txBody>
      </p:sp>
      <p:sp>
        <p:nvSpPr>
          <p:cNvPr id="4" name="Slide Number Placeholder 3"/>
          <p:cNvSpPr>
            <a:spLocks noGrp="1"/>
          </p:cNvSpPr>
          <p:nvPr>
            <p:ph type="sldNum" sz="quarter" idx="10"/>
          </p:nvPr>
        </p:nvSpPr>
        <p:spPr/>
        <p:txBody>
          <a:bodyPr/>
          <a:lstStyle/>
          <a:p>
            <a:fld id="{0548E1CA-D777-4AFC-8925-EA301F6DEEBB}" type="slidenum">
              <a:rPr lang="en-US" smtClean="0"/>
              <a:pPr/>
              <a:t>31</a:t>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Micah Altman (MIT) diagramed this Researcher</a:t>
            </a:r>
            <a:r>
              <a:rPr lang="en-US" baseline="0" dirty="0" smtClean="0"/>
              <a:t> ID information flow which demonstrates the complexity of the current researcher information workflow ecosystem. The ovals on the left show the various stakeholders: libraries, publishers, individual </a:t>
            </a:r>
            <a:r>
              <a:rPr lang="en-US" baseline="0" dirty="0" err="1" smtClean="0"/>
              <a:t>reserachers</a:t>
            </a:r>
            <a:r>
              <a:rPr lang="en-US" baseline="0" dirty="0" smtClean="0"/>
              <a:t>, ISNI registration agencies, ORCID and VIVO members, national research institutions. The dotted lines show the information flow among them, for example, book publishers provide information to libraries. The drums in the centers represent various types of aggregated databases: Virtual International Authority File, ISNI, ORCID, </a:t>
            </a:r>
            <a:r>
              <a:rPr lang="en-US" baseline="0" dirty="0" err="1" smtClean="0"/>
              <a:t>CrossRef</a:t>
            </a:r>
            <a:r>
              <a:rPr lang="en-US" baseline="0" dirty="0" smtClean="0"/>
              <a:t>, National platforms, VIVO.  The lower right represents institutional-based databases such as Harvard Profiles, Stanford’s Community Academic Profiles, an institution’s CRIS or Institutional repository. Note that these operate separately from the libraries’ work on authority records on the top left.  The information flows to either controlled information sources on the far right, or uncontrolled information sources on the Internet shown on the top (Google Scholar, LinkedIn, </a:t>
            </a:r>
            <a:r>
              <a:rPr lang="en-US" baseline="0" dirty="0" err="1" smtClean="0"/>
              <a:t>Mendeley</a:t>
            </a:r>
            <a:r>
              <a:rPr lang="en-US" baseline="0" dirty="0" smtClean="0"/>
              <a:t>). </a:t>
            </a:r>
          </a:p>
          <a:p>
            <a:endParaRPr lang="en-US" baseline="0" dirty="0" smtClean="0"/>
          </a:p>
          <a:p>
            <a:r>
              <a:rPr lang="en-US" baseline="0" dirty="0" smtClean="0"/>
              <a:t>A key question is how corrections or updates can be communicated between systems. Researchers are frustrated when they see errors in their profile or works incorrectly assigned to them, or works missing. Even if the information is corrected in the local instance, it often does not get reflected in the aggregated databases or hubs.</a:t>
            </a:r>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0548E1CA-D777-4AFC-8925-EA301F6DEEBB}" type="slidenum">
              <a:rPr lang="en-US" smtClean="0"/>
              <a:pPr/>
              <a:t>33</a:t>
            </a:fld>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We have started identifying some “possibly emerging trends”.</a:t>
            </a:r>
            <a:r>
              <a:rPr lang="en-US" baseline="0" dirty="0" smtClean="0"/>
              <a:t> The field is changing so quickly it is hard to tell whether a couple of examples are isolated occurrences or indicative of an emerging trend.</a:t>
            </a:r>
          </a:p>
          <a:p>
            <a:endParaRPr lang="en-US" baseline="0" dirty="0" smtClean="0"/>
          </a:p>
          <a:p>
            <a:r>
              <a:rPr lang="en-US" baseline="0" dirty="0" smtClean="0"/>
              <a:t>Note that the four universities shown here are taking five different approaches to assigning identifiers to researchers.</a:t>
            </a:r>
            <a:endParaRPr lang="en-US" dirty="0"/>
          </a:p>
        </p:txBody>
      </p:sp>
      <p:sp>
        <p:nvSpPr>
          <p:cNvPr id="4" name="Slide Number Placeholder 3"/>
          <p:cNvSpPr>
            <a:spLocks noGrp="1"/>
          </p:cNvSpPr>
          <p:nvPr>
            <p:ph type="sldNum" sz="quarter" idx="10"/>
          </p:nvPr>
        </p:nvSpPr>
        <p:spPr/>
        <p:txBody>
          <a:bodyPr/>
          <a:lstStyle/>
          <a:p>
            <a:fld id="{0548E1CA-D777-4AFC-8925-EA301F6DEEBB}" type="slidenum">
              <a:rPr lang="en-US" smtClean="0"/>
              <a:pPr/>
              <a:t>34</a:t>
            </a:fld>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We have started identifying some “possibly emerging trends”.</a:t>
            </a:r>
            <a:r>
              <a:rPr lang="en-US" baseline="0" dirty="0" smtClean="0"/>
              <a:t> The field is changing so quickly it is hard to tell whether a couple of examples are isolated occurrences or indicative of an emerging trend.</a:t>
            </a:r>
          </a:p>
          <a:p>
            <a:endParaRPr lang="en-US" baseline="0" dirty="0" smtClean="0"/>
          </a:p>
          <a:p>
            <a:r>
              <a:rPr lang="en-US" baseline="0" dirty="0" smtClean="0"/>
              <a:t>Note that the four universities shown here are taking five different approaches to assigning identifiers to researchers.</a:t>
            </a:r>
            <a:endParaRPr lang="en-US" dirty="0"/>
          </a:p>
        </p:txBody>
      </p:sp>
      <p:sp>
        <p:nvSpPr>
          <p:cNvPr id="4" name="Slide Number Placeholder 3"/>
          <p:cNvSpPr>
            <a:spLocks noGrp="1"/>
          </p:cNvSpPr>
          <p:nvPr>
            <p:ph type="sldNum" sz="quarter" idx="10"/>
          </p:nvPr>
        </p:nvSpPr>
        <p:spPr/>
        <p:txBody>
          <a:bodyPr/>
          <a:lstStyle/>
          <a:p>
            <a:fld id="{0548E1CA-D777-4AFC-8925-EA301F6DEEBB}" type="slidenum">
              <a:rPr lang="en-US" smtClean="0"/>
              <a:pPr/>
              <a:t>35</a:t>
            </a:fld>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We have started identifying some “possibly emerging trends”.</a:t>
            </a:r>
            <a:r>
              <a:rPr lang="en-US" baseline="0" dirty="0" smtClean="0"/>
              <a:t> The field is changing so quickly it is hard to tell whether a couple of examples are isolated occurrences or indicative of an emerging trend.</a:t>
            </a:r>
          </a:p>
          <a:p>
            <a:endParaRPr lang="en-US" baseline="0" dirty="0" smtClean="0"/>
          </a:p>
          <a:p>
            <a:r>
              <a:rPr lang="en-US" baseline="0" dirty="0" smtClean="0"/>
              <a:t>Note that the four universities shown here are taking five different approaches to assigning identifiers to researchers.</a:t>
            </a:r>
            <a:endParaRPr lang="en-US" dirty="0"/>
          </a:p>
        </p:txBody>
      </p:sp>
      <p:sp>
        <p:nvSpPr>
          <p:cNvPr id="4" name="Slide Number Placeholder 3"/>
          <p:cNvSpPr>
            <a:spLocks noGrp="1"/>
          </p:cNvSpPr>
          <p:nvPr>
            <p:ph type="sldNum" sz="quarter" idx="10"/>
          </p:nvPr>
        </p:nvSpPr>
        <p:spPr/>
        <p:txBody>
          <a:bodyPr/>
          <a:lstStyle/>
          <a:p>
            <a:fld id="{0548E1CA-D777-4AFC-8925-EA301F6DEEBB}" type="slidenum">
              <a:rPr lang="en-US" smtClean="0"/>
              <a:pPr/>
              <a:t>36</a:t>
            </a:fld>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We have started identifying some “possibly emerging trends”.</a:t>
            </a:r>
            <a:r>
              <a:rPr lang="en-US" baseline="0" dirty="0" smtClean="0"/>
              <a:t> The field is changing so quickly it is hard to tell whether a couple of examples are isolated occurrences or indicative of an emerging trend.</a:t>
            </a:r>
          </a:p>
          <a:p>
            <a:endParaRPr lang="en-US" baseline="0" dirty="0" smtClean="0"/>
          </a:p>
          <a:p>
            <a:r>
              <a:rPr lang="en-US" baseline="0" dirty="0" smtClean="0"/>
              <a:t>Note that the four universities shown here are taking five different approaches to assigning identifiers to researchers.</a:t>
            </a:r>
            <a:endParaRPr lang="en-US" dirty="0"/>
          </a:p>
        </p:txBody>
      </p:sp>
      <p:sp>
        <p:nvSpPr>
          <p:cNvPr id="4" name="Slide Number Placeholder 3"/>
          <p:cNvSpPr>
            <a:spLocks noGrp="1"/>
          </p:cNvSpPr>
          <p:nvPr>
            <p:ph type="sldNum" sz="quarter" idx="10"/>
          </p:nvPr>
        </p:nvSpPr>
        <p:spPr/>
        <p:txBody>
          <a:bodyPr/>
          <a:lstStyle/>
          <a:p>
            <a:fld id="{0548E1CA-D777-4AFC-8925-EA301F6DEEBB}" type="slidenum">
              <a:rPr lang="en-US" smtClean="0"/>
              <a:pPr/>
              <a:t>37</a:t>
            </a:fld>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We have started identifying some “possibly emerging trends”.</a:t>
            </a:r>
            <a:r>
              <a:rPr lang="en-US" baseline="0" dirty="0" smtClean="0"/>
              <a:t> The field is changing so quickly it is hard to tell whether a couple of examples are isolated occurrences or indicative of an emerging trend.</a:t>
            </a:r>
          </a:p>
          <a:p>
            <a:endParaRPr lang="en-US" baseline="0" dirty="0" smtClean="0"/>
          </a:p>
          <a:p>
            <a:r>
              <a:rPr lang="en-US" baseline="0" dirty="0" smtClean="0"/>
              <a:t>Note that the four universities shown here are taking five different approaches to assigning identifiers to researchers.</a:t>
            </a:r>
            <a:endParaRPr lang="en-US" dirty="0"/>
          </a:p>
        </p:txBody>
      </p:sp>
      <p:sp>
        <p:nvSpPr>
          <p:cNvPr id="4" name="Slide Number Placeholder 3"/>
          <p:cNvSpPr>
            <a:spLocks noGrp="1"/>
          </p:cNvSpPr>
          <p:nvPr>
            <p:ph type="sldNum" sz="quarter" idx="10"/>
          </p:nvPr>
        </p:nvSpPr>
        <p:spPr/>
        <p:txBody>
          <a:bodyPr/>
          <a:lstStyle/>
          <a:p>
            <a:fld id="{0548E1CA-D777-4AFC-8925-EA301F6DEEBB}" type="slidenum">
              <a:rPr lang="en-US" smtClean="0"/>
              <a:pPr/>
              <a:t>38</a:t>
            </a:fld>
            <a:endParaRPr 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5 Minutes</a:t>
            </a:r>
            <a:endParaRPr lang="en-US" dirty="0"/>
          </a:p>
        </p:txBody>
      </p:sp>
      <p:sp>
        <p:nvSpPr>
          <p:cNvPr id="4" name="Slide Number Placeholder 3"/>
          <p:cNvSpPr>
            <a:spLocks noGrp="1"/>
          </p:cNvSpPr>
          <p:nvPr>
            <p:ph type="sldNum" sz="quarter" idx="10"/>
          </p:nvPr>
        </p:nvSpPr>
        <p:spPr/>
        <p:txBody>
          <a:bodyPr/>
          <a:lstStyle/>
          <a:p>
            <a:pPr>
              <a:defRPr/>
            </a:pPr>
            <a:fld id="{DC74439C-5C8F-487A-BC85-10C985203FFE}" type="slidenum">
              <a:rPr lang="en-US" smtClean="0"/>
              <a:pPr>
                <a:defRPr/>
              </a:pPr>
              <a:t>39</a:t>
            </a:fld>
            <a:endParaRPr lang="en-US"/>
          </a:p>
        </p:txBody>
      </p:sp>
    </p:spTree>
    <p:extLst>
      <p:ext uri="{BB962C8B-B14F-4D97-AF65-F5344CB8AC3E}">
        <p14:creationId xmlns="" xmlns:p14="http://schemas.microsoft.com/office/powerpoint/2010/main" val="179377240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5 Minutes</a:t>
            </a:r>
            <a:endParaRPr lang="en-US" dirty="0"/>
          </a:p>
        </p:txBody>
      </p:sp>
      <p:sp>
        <p:nvSpPr>
          <p:cNvPr id="4" name="Slide Number Placeholder 3"/>
          <p:cNvSpPr>
            <a:spLocks noGrp="1"/>
          </p:cNvSpPr>
          <p:nvPr>
            <p:ph type="sldNum" sz="quarter" idx="10"/>
          </p:nvPr>
        </p:nvSpPr>
        <p:spPr/>
        <p:txBody>
          <a:bodyPr/>
          <a:lstStyle/>
          <a:p>
            <a:pPr>
              <a:defRPr/>
            </a:pPr>
            <a:fld id="{DC74439C-5C8F-487A-BC85-10C985203FFE}" type="slidenum">
              <a:rPr lang="en-US" smtClean="0"/>
              <a:pPr>
                <a:defRPr/>
              </a:pPr>
              <a:t>44</a:t>
            </a:fld>
            <a:endParaRPr lang="en-US"/>
          </a:p>
        </p:txBody>
      </p:sp>
    </p:spTree>
    <p:extLst>
      <p:ext uri="{BB962C8B-B14F-4D97-AF65-F5344CB8AC3E}">
        <p14:creationId xmlns="" xmlns:p14="http://schemas.microsoft.com/office/powerpoint/2010/main" val="179377240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a:p>
            <a:endParaRPr lang="en-US" dirty="0" smtClean="0"/>
          </a:p>
          <a:p>
            <a:r>
              <a:rPr lang="en-US" dirty="0" smtClean="0"/>
              <a:t>Scholarly publishers, research funders, universities, and the media, are increasingly scrutinizing research outputs. Of major concern is the integrity, reliability, and extensibility of the evidence on which published findings are based. A flood of new funder mandates, journal policies, university efforts, and professional society initiatives aim to make this data verifiable, reliable, and reusable:  If "data is the new oil", we need data management to prevent 'fires', ensure 'high-octane',  and enable 'recycling'.</a:t>
            </a:r>
          </a:p>
          <a:p>
            <a:endParaRPr lang="en-US" dirty="0" smtClean="0"/>
          </a:p>
          <a:p>
            <a:r>
              <a:rPr lang="en-US" dirty="0" smtClean="0"/>
              <a:t>In this presentation we provide an overview of the major categories of new initiatives to promote research reproducibility, reliability, and reuse. We then examine the state of the art in informatics methods for managing data in support of reproducibility, reliability, and reuse -- and we examine the state of the practice -- how publishers, universities, libraries, and archives, can support these goals while under the practical constraints of  time, budget, legal requirements for data protection.</a:t>
            </a:r>
            <a:endParaRPr lang="en-US" dirty="0"/>
          </a:p>
        </p:txBody>
      </p:sp>
      <p:sp>
        <p:nvSpPr>
          <p:cNvPr id="4" name="Slide Number Placeholder 3"/>
          <p:cNvSpPr>
            <a:spLocks noGrp="1"/>
          </p:cNvSpPr>
          <p:nvPr>
            <p:ph type="sldNum" sz="quarter" idx="10"/>
          </p:nvPr>
        </p:nvSpPr>
        <p:spPr/>
        <p:txBody>
          <a:bodyPr/>
          <a:lstStyle/>
          <a:p>
            <a:fld id="{D6D040ED-0FFF-F44D-B7A7-C3A682EC5AD9}" type="slidenum">
              <a:rPr lang="en-US" smtClean="0"/>
              <a:pPr/>
              <a:t>3</a:t>
            </a:fld>
            <a:endParaRPr lang="en-US"/>
          </a:p>
        </p:txBody>
      </p:sp>
    </p:spTree>
    <p:extLst>
      <p:ext uri="{BB962C8B-B14F-4D97-AF65-F5344CB8AC3E}">
        <p14:creationId xmlns="" xmlns:p14="http://schemas.microsoft.com/office/powerpoint/2010/main" val="254164486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Some of the less frequent terms:</a:t>
            </a:r>
          </a:p>
          <a:p>
            <a:endParaRPr lang="en-US" baseline="0" dirty="0" smtClean="0"/>
          </a:p>
          <a:p>
            <a:pPr marL="228600" indent="-228600">
              <a:buAutoNum type="arabicParenBoth"/>
            </a:pPr>
            <a:r>
              <a:rPr lang="en-US" baseline="0" dirty="0" smtClean="0"/>
              <a:t>Grey – type of contribution: </a:t>
            </a:r>
          </a:p>
          <a:p>
            <a:pPr marL="228600" indent="-228600">
              <a:buAutoNum type="arabicParenBoth"/>
            </a:pPr>
            <a:r>
              <a:rPr lang="en-US" baseline="0" dirty="0" smtClean="0"/>
              <a:t> blue – experiment specific or analytic</a:t>
            </a:r>
          </a:p>
          <a:p>
            <a:pPr marL="228600" indent="-228600">
              <a:buAutoNum type="arabicParenBoth"/>
            </a:pPr>
            <a:r>
              <a:rPr lang="en-US" baseline="0" dirty="0" smtClean="0"/>
              <a:t> green – stage of the experiment</a:t>
            </a:r>
          </a:p>
          <a:p>
            <a:pPr marL="0" indent="0">
              <a:buNone/>
            </a:pPr>
            <a:endParaRPr lang="en-US" baseline="0" dirty="0" smtClean="0"/>
          </a:p>
          <a:p>
            <a:pPr marL="0" indent="0">
              <a:buNone/>
            </a:pPr>
            <a:r>
              <a:rPr lang="en-US" baseline="0" dirty="0" smtClean="0"/>
              <a:t>Other things that appear in this analysis: </a:t>
            </a:r>
          </a:p>
          <a:p>
            <a:pPr marL="0" indent="0">
              <a:buNone/>
            </a:pPr>
            <a:r>
              <a:rPr lang="en-US" baseline="0" dirty="0" smtClean="0"/>
              <a:t>(4) Degree of contribution – equal, contribute, supervise</a:t>
            </a:r>
          </a:p>
          <a:p>
            <a:pPr marL="0" indent="0">
              <a:buNone/>
            </a:pPr>
            <a:endParaRPr lang="en-US" baseline="0" dirty="0" smtClean="0"/>
          </a:p>
        </p:txBody>
      </p:sp>
      <p:sp>
        <p:nvSpPr>
          <p:cNvPr id="4" name="Slide Number Placeholder 3"/>
          <p:cNvSpPr>
            <a:spLocks noGrp="1"/>
          </p:cNvSpPr>
          <p:nvPr>
            <p:ph type="sldNum" sz="quarter" idx="10"/>
          </p:nvPr>
        </p:nvSpPr>
        <p:spPr/>
        <p:txBody>
          <a:bodyPr/>
          <a:lstStyle/>
          <a:p>
            <a:fld id="{795BF85B-BC20-624B-804B-421167D1CFD0}" type="slidenum">
              <a:rPr lang="en-US" smtClean="0"/>
              <a:pPr/>
              <a:t>48</a:t>
            </a:fld>
            <a:endParaRPr lang="en-US"/>
          </a:p>
        </p:txBody>
      </p:sp>
    </p:spTree>
    <p:extLst>
      <p:ext uri="{BB962C8B-B14F-4D97-AF65-F5344CB8AC3E}">
        <p14:creationId xmlns="" xmlns:p14="http://schemas.microsoft.com/office/powerpoint/2010/main" val="248247592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5 Minutes</a:t>
            </a:r>
            <a:endParaRPr lang="en-US" dirty="0"/>
          </a:p>
        </p:txBody>
      </p:sp>
      <p:sp>
        <p:nvSpPr>
          <p:cNvPr id="4" name="Slide Number Placeholder 3"/>
          <p:cNvSpPr>
            <a:spLocks noGrp="1"/>
          </p:cNvSpPr>
          <p:nvPr>
            <p:ph type="sldNum" sz="quarter" idx="10"/>
          </p:nvPr>
        </p:nvSpPr>
        <p:spPr/>
        <p:txBody>
          <a:bodyPr/>
          <a:lstStyle/>
          <a:p>
            <a:pPr>
              <a:defRPr/>
            </a:pPr>
            <a:fld id="{DC74439C-5C8F-487A-BC85-10C985203FFE}" type="slidenum">
              <a:rPr lang="en-US" smtClean="0"/>
              <a:pPr>
                <a:defRPr/>
              </a:pPr>
              <a:t>50</a:t>
            </a:fld>
            <a:endParaRPr lang="en-US"/>
          </a:p>
        </p:txBody>
      </p:sp>
    </p:spTree>
    <p:extLst>
      <p:ext uri="{BB962C8B-B14F-4D97-AF65-F5344CB8AC3E}">
        <p14:creationId xmlns="" xmlns:p14="http://schemas.microsoft.com/office/powerpoint/2010/main" val="98869898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t>One</a:t>
            </a:r>
            <a:r>
              <a:rPr lang="en-US" baseline="0" dirty="0" smtClean="0"/>
              <a:t> of OCLC Research’s missions is to </a:t>
            </a:r>
            <a:r>
              <a:rPr lang="en-US" b="0" dirty="0" smtClean="0"/>
              <a:t>act as a </a:t>
            </a:r>
            <a:r>
              <a:rPr lang="en-US" b="0" i="1" dirty="0" smtClean="0"/>
              <a:t>community resource </a:t>
            </a:r>
            <a:r>
              <a:rPr lang="en-US" b="0" dirty="0" smtClean="0"/>
              <a:t>for shared Research and Development (R&amp;D).</a:t>
            </a:r>
            <a:r>
              <a:rPr lang="en-US" b="0" baseline="0" dirty="0" smtClean="0"/>
              <a:t> And we collaborate with the institutions affiliated with the OCLC Research Library Partnership on issues of common </a:t>
            </a:r>
            <a:r>
              <a:rPr lang="en-US" b="0" baseline="0" dirty="0" err="1" smtClean="0"/>
              <a:t>cern</a:t>
            </a:r>
            <a:r>
              <a:rPr lang="en-US" b="0" baseline="0" dirty="0" smtClean="0"/>
              <a:t>.</a:t>
            </a:r>
            <a:endParaRPr lang="en-US" b="0" dirty="0" smtClean="0"/>
          </a:p>
          <a:p>
            <a:endParaRPr lang="en-US" dirty="0"/>
          </a:p>
        </p:txBody>
      </p:sp>
      <p:sp>
        <p:nvSpPr>
          <p:cNvPr id="4" name="Slide Number Placeholder 3"/>
          <p:cNvSpPr>
            <a:spLocks noGrp="1"/>
          </p:cNvSpPr>
          <p:nvPr>
            <p:ph type="sldNum" sz="quarter" idx="10"/>
          </p:nvPr>
        </p:nvSpPr>
        <p:spPr/>
        <p:txBody>
          <a:bodyPr/>
          <a:lstStyle/>
          <a:p>
            <a:pPr>
              <a:defRPr/>
            </a:pPr>
            <a:fld id="{DC74439C-5C8F-487A-BC85-10C985203FFE}" type="slidenum">
              <a:rPr lang="en-US" smtClean="0"/>
              <a:pPr>
                <a:defRPr/>
              </a:pPr>
              <a:t>5</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6D040ED-0FFF-F44D-B7A7-C3A682EC5AD9}" type="slidenum">
              <a:rPr lang="en-US" smtClean="0"/>
              <a:pPr/>
              <a:t>6</a:t>
            </a:fld>
            <a:endParaRPr lang="en-US"/>
          </a:p>
        </p:txBody>
      </p:sp>
    </p:spTree>
    <p:extLst>
      <p:ext uri="{BB962C8B-B14F-4D97-AF65-F5344CB8AC3E}">
        <p14:creationId xmlns="" xmlns:p14="http://schemas.microsoft.com/office/powerpoint/2010/main" val="70343858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5 Minutes</a:t>
            </a:r>
            <a:endParaRPr lang="en-US" dirty="0"/>
          </a:p>
        </p:txBody>
      </p:sp>
      <p:sp>
        <p:nvSpPr>
          <p:cNvPr id="4" name="Slide Number Placeholder 3"/>
          <p:cNvSpPr>
            <a:spLocks noGrp="1"/>
          </p:cNvSpPr>
          <p:nvPr>
            <p:ph type="sldNum" sz="quarter" idx="10"/>
          </p:nvPr>
        </p:nvSpPr>
        <p:spPr/>
        <p:txBody>
          <a:bodyPr/>
          <a:lstStyle/>
          <a:p>
            <a:pPr>
              <a:defRPr/>
            </a:pPr>
            <a:fld id="{DC74439C-5C8F-487A-BC85-10C985203FFE}" type="slidenum">
              <a:rPr lang="en-US" smtClean="0"/>
              <a:pPr>
                <a:defRPr/>
              </a:pPr>
              <a:t>7</a:t>
            </a:fld>
            <a:endParaRPr lang="en-US"/>
          </a:p>
        </p:txBody>
      </p:sp>
    </p:spTree>
    <p:extLst>
      <p:ext uri="{BB962C8B-B14F-4D97-AF65-F5344CB8AC3E}">
        <p14:creationId xmlns="" xmlns:p14="http://schemas.microsoft.com/office/powerpoint/2010/main" val="179377240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5 Minutes</a:t>
            </a:r>
            <a:endParaRPr lang="en-US" dirty="0"/>
          </a:p>
        </p:txBody>
      </p:sp>
      <p:sp>
        <p:nvSpPr>
          <p:cNvPr id="4" name="Slide Number Placeholder 3"/>
          <p:cNvSpPr>
            <a:spLocks noGrp="1"/>
          </p:cNvSpPr>
          <p:nvPr>
            <p:ph type="sldNum" sz="quarter" idx="10"/>
          </p:nvPr>
        </p:nvSpPr>
        <p:spPr/>
        <p:txBody>
          <a:bodyPr/>
          <a:lstStyle/>
          <a:p>
            <a:pPr>
              <a:defRPr/>
            </a:pPr>
            <a:fld id="{DC74439C-5C8F-487A-BC85-10C985203FFE}" type="slidenum">
              <a:rPr lang="en-US" smtClean="0"/>
              <a:pPr>
                <a:defRPr/>
              </a:pPr>
              <a:t>14</a:t>
            </a:fld>
            <a:endParaRPr lang="en-US"/>
          </a:p>
        </p:txBody>
      </p:sp>
    </p:spTree>
    <p:extLst>
      <p:ext uri="{BB962C8B-B14F-4D97-AF65-F5344CB8AC3E}">
        <p14:creationId xmlns="" xmlns:p14="http://schemas.microsoft.com/office/powerpoint/2010/main" val="98869898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First, some background</a:t>
            </a:r>
            <a:r>
              <a:rPr lang="en-US" baseline="0" dirty="0" smtClean="0"/>
              <a:t> and the problem statement. These are three university rankings issued annually, </a:t>
            </a:r>
            <a:r>
              <a:rPr lang="en-US" dirty="0" smtClean="0"/>
              <a:t>rankings that are of particular importance to research libraries. Some universities even incorporate</a:t>
            </a:r>
            <a:r>
              <a:rPr lang="en-US" baseline="0" dirty="0" smtClean="0"/>
              <a:t> raising their ranking in their strategic plans. All three use citations as a factor in determining the rankings, which skews the results towards universities focusing on the sciences rather than the humanities. It also puts added weight to authors of </a:t>
            </a:r>
            <a:r>
              <a:rPr lang="en-US" i="1" baseline="0" dirty="0" smtClean="0"/>
              <a:t>journal articles</a:t>
            </a:r>
            <a:r>
              <a:rPr lang="en-US" i="0" baseline="0" dirty="0" smtClean="0"/>
              <a:t>, which are usually not represented in national authority files.</a:t>
            </a:r>
            <a:endParaRPr lang="en-US" dirty="0"/>
          </a:p>
        </p:txBody>
      </p:sp>
      <p:sp>
        <p:nvSpPr>
          <p:cNvPr id="4" name="Slide Number Placeholder 3"/>
          <p:cNvSpPr>
            <a:spLocks noGrp="1"/>
          </p:cNvSpPr>
          <p:nvPr>
            <p:ph type="sldNum" sz="quarter" idx="10"/>
          </p:nvPr>
        </p:nvSpPr>
        <p:spPr/>
        <p:txBody>
          <a:bodyPr/>
          <a:lstStyle/>
          <a:p>
            <a:fld id="{0548E1CA-D777-4AFC-8925-EA301F6DEEBB}" type="slidenum">
              <a:rPr lang="en-US" smtClean="0"/>
              <a:pPr/>
              <a:t>15</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Noam</a:t>
            </a:r>
            <a:r>
              <a:rPr lang="en-US" baseline="0" dirty="0" smtClean="0"/>
              <a:t> Chomsky is a scholar widely translated.  </a:t>
            </a:r>
            <a:r>
              <a:rPr lang="en-US" baseline="0" dirty="0" err="1" smtClean="0"/>
              <a:t>WorldCat</a:t>
            </a:r>
            <a:r>
              <a:rPr lang="en-US" baseline="0" dirty="0" smtClean="0"/>
              <a:t> has records for his works in fifty languages. But only some of the forms of his name are represented as “preferred forms” in national authority files (shown on the left). </a:t>
            </a:r>
            <a:r>
              <a:rPr lang="en-US" dirty="0" smtClean="0"/>
              <a:t>T</a:t>
            </a:r>
            <a:r>
              <a:rPr lang="en-US" baseline="0" dirty="0" smtClean="0"/>
              <a:t>he forms on the right are from </a:t>
            </a:r>
            <a:r>
              <a:rPr lang="en-US" baseline="0" dirty="0" err="1" smtClean="0"/>
              <a:t>wikidata</a:t>
            </a:r>
            <a:r>
              <a:rPr lang="en-US" baseline="0" dirty="0" smtClean="0"/>
              <a:t>. The Library of Congress/NACO authority file can support only a few of the scripts shown, representing these scripts with </a:t>
            </a:r>
            <a:r>
              <a:rPr lang="en-US" baseline="0" dirty="0" err="1" smtClean="0"/>
              <a:t>romanizations</a:t>
            </a:r>
            <a:r>
              <a:rPr lang="en-US" baseline="0" dirty="0" smtClean="0"/>
              <a:t>.</a:t>
            </a:r>
          </a:p>
          <a:p>
            <a:endParaRPr lang="en-US" baseline="0" dirty="0" smtClean="0"/>
          </a:p>
          <a:p>
            <a:r>
              <a:rPr lang="en-US" baseline="0" dirty="0" smtClean="0"/>
              <a:t>Note that the “N. Chomsky” form used in journal articles is generally </a:t>
            </a:r>
            <a:r>
              <a:rPr lang="en-US" i="1" baseline="0" dirty="0" smtClean="0"/>
              <a:t>not</a:t>
            </a:r>
            <a:r>
              <a:rPr lang="en-US" i="0" baseline="0" dirty="0" smtClean="0"/>
              <a:t> included in national authority files. Chomsky happens to have a rather unique name, but for many others it would be a challenge to match up the abbreviated journal citation form with the fuller forms of name. This illustrates the futility of relying on text string matching to determine if two authors represent the same person or not.</a:t>
            </a:r>
            <a:endParaRPr lang="en-US" dirty="0"/>
          </a:p>
        </p:txBody>
      </p:sp>
      <p:sp>
        <p:nvSpPr>
          <p:cNvPr id="4" name="Slide Number Placeholder 3"/>
          <p:cNvSpPr>
            <a:spLocks noGrp="1"/>
          </p:cNvSpPr>
          <p:nvPr>
            <p:ph type="sldNum" sz="quarter" idx="10"/>
          </p:nvPr>
        </p:nvSpPr>
        <p:spPr/>
        <p:txBody>
          <a:bodyPr/>
          <a:lstStyle/>
          <a:p>
            <a:fld id="{0548E1CA-D777-4AFC-8925-EA301F6DEEBB}" type="slidenum">
              <a:rPr lang="en-US" smtClean="0"/>
              <a:pPr/>
              <a:t>16</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a:defRPr/>
            </a:lvl1pPr>
          </a:lstStyle>
          <a:p>
            <a:pPr>
              <a:defRPr/>
            </a:pPr>
            <a:fld id="{7697AA15-2A65-834E-918D-C3076EF790DC}" type="datetime1">
              <a:rPr lang="en-US" smtClean="0"/>
              <a:pPr>
                <a:defRPr/>
              </a:pPr>
              <a:t>6/27/2014</a:t>
            </a:fld>
            <a:endParaRPr lang="en-US"/>
          </a:p>
        </p:txBody>
      </p:sp>
      <p:sp>
        <p:nvSpPr>
          <p:cNvPr id="5" name="Footer Placeholder 4"/>
          <p:cNvSpPr>
            <a:spLocks noGrp="1"/>
          </p:cNvSpPr>
          <p:nvPr>
            <p:ph type="ftr" sz="quarter" idx="11"/>
          </p:nvPr>
        </p:nvSpPr>
        <p:spPr/>
        <p:txBody>
          <a:bodyPr/>
          <a:lstStyle>
            <a:lvl1pPr>
              <a:defRPr/>
            </a:lvl1pPr>
          </a:lstStyle>
          <a:p>
            <a:pPr>
              <a:defRPr/>
            </a:pPr>
            <a:r>
              <a:rPr lang="en-US" smtClean="0"/>
              <a:t>Integrating Researcher Identifiers into the Scholarly Record</a:t>
            </a:r>
            <a:endParaRPr lang="en-US"/>
          </a:p>
        </p:txBody>
      </p:sp>
      <p:sp>
        <p:nvSpPr>
          <p:cNvPr id="6" name="Slide Number Placeholder 5"/>
          <p:cNvSpPr>
            <a:spLocks noGrp="1"/>
          </p:cNvSpPr>
          <p:nvPr>
            <p:ph type="sldNum" sz="quarter" idx="12"/>
          </p:nvPr>
        </p:nvSpPr>
        <p:spPr/>
        <p:txBody>
          <a:bodyPr/>
          <a:lstStyle>
            <a:lvl1pPr>
              <a:defRPr/>
            </a:lvl1pPr>
          </a:lstStyle>
          <a:p>
            <a:pPr>
              <a:defRPr/>
            </a:pPr>
            <a:fld id="{09B7FCB0-F82D-424A-A919-A749D13CD860}"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a:defRPr/>
            </a:lvl1pPr>
          </a:lstStyle>
          <a:p>
            <a:pPr>
              <a:defRPr/>
            </a:pPr>
            <a:fld id="{7FBEC83C-5340-6348-9550-3FDA3E0C95D6}" type="datetime1">
              <a:rPr lang="en-US" smtClean="0"/>
              <a:pPr>
                <a:defRPr/>
              </a:pPr>
              <a:t>6/27/2014</a:t>
            </a:fld>
            <a:endParaRPr lang="en-US"/>
          </a:p>
        </p:txBody>
      </p:sp>
      <p:sp>
        <p:nvSpPr>
          <p:cNvPr id="5" name="Footer Placeholder 4"/>
          <p:cNvSpPr>
            <a:spLocks noGrp="1"/>
          </p:cNvSpPr>
          <p:nvPr>
            <p:ph type="ftr" sz="quarter" idx="11"/>
          </p:nvPr>
        </p:nvSpPr>
        <p:spPr/>
        <p:txBody>
          <a:bodyPr/>
          <a:lstStyle>
            <a:lvl1pPr>
              <a:defRPr/>
            </a:lvl1pPr>
          </a:lstStyle>
          <a:p>
            <a:pPr>
              <a:defRPr/>
            </a:pPr>
            <a:r>
              <a:rPr lang="en-US" smtClean="0"/>
              <a:t>Integrating Researcher Identifiers into the Scholarly Record</a:t>
            </a:r>
            <a:endParaRPr lang="en-US"/>
          </a:p>
        </p:txBody>
      </p:sp>
      <p:sp>
        <p:nvSpPr>
          <p:cNvPr id="6" name="Slide Number Placeholder 5"/>
          <p:cNvSpPr>
            <a:spLocks noGrp="1"/>
          </p:cNvSpPr>
          <p:nvPr>
            <p:ph type="sldNum" sz="quarter" idx="12"/>
          </p:nvPr>
        </p:nvSpPr>
        <p:spPr/>
        <p:txBody>
          <a:bodyPr/>
          <a:lstStyle>
            <a:lvl1pPr>
              <a:defRPr/>
            </a:lvl1pPr>
          </a:lstStyle>
          <a:p>
            <a:pPr>
              <a:defRPr/>
            </a:pPr>
            <a:fld id="{AE3F596C-B4CF-438B-B565-BE7FFF7CB8D5}"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a:defRPr/>
            </a:lvl1pPr>
          </a:lstStyle>
          <a:p>
            <a:pPr>
              <a:defRPr/>
            </a:pPr>
            <a:fld id="{2E23A143-C58B-284A-A195-C7A0EC2429CF}" type="datetime1">
              <a:rPr lang="en-US" smtClean="0"/>
              <a:pPr>
                <a:defRPr/>
              </a:pPr>
              <a:t>6/27/2014</a:t>
            </a:fld>
            <a:endParaRPr lang="en-US"/>
          </a:p>
        </p:txBody>
      </p:sp>
      <p:sp>
        <p:nvSpPr>
          <p:cNvPr id="5" name="Footer Placeholder 4"/>
          <p:cNvSpPr>
            <a:spLocks noGrp="1"/>
          </p:cNvSpPr>
          <p:nvPr>
            <p:ph type="ftr" sz="quarter" idx="11"/>
          </p:nvPr>
        </p:nvSpPr>
        <p:spPr/>
        <p:txBody>
          <a:bodyPr/>
          <a:lstStyle>
            <a:lvl1pPr>
              <a:defRPr/>
            </a:lvl1pPr>
          </a:lstStyle>
          <a:p>
            <a:pPr>
              <a:defRPr/>
            </a:pPr>
            <a:r>
              <a:rPr lang="en-US" smtClean="0"/>
              <a:t>Integrating Researcher Identifiers into the Scholarly Record</a:t>
            </a:r>
            <a:endParaRPr lang="en-US"/>
          </a:p>
        </p:txBody>
      </p:sp>
      <p:sp>
        <p:nvSpPr>
          <p:cNvPr id="6" name="Slide Number Placeholder 5"/>
          <p:cNvSpPr>
            <a:spLocks noGrp="1"/>
          </p:cNvSpPr>
          <p:nvPr>
            <p:ph type="sldNum" sz="quarter" idx="12"/>
          </p:nvPr>
        </p:nvSpPr>
        <p:spPr/>
        <p:txBody>
          <a:bodyPr/>
          <a:lstStyle>
            <a:lvl1pPr>
              <a:defRPr/>
            </a:lvl1pPr>
          </a:lstStyle>
          <a:p>
            <a:pPr>
              <a:defRPr/>
            </a:pPr>
            <a:fld id="{0FB1F694-D477-4A5D-8D6E-FE011FAD4A61}"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Blank Page Color Logo">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6B3AA010-7757-41E0-A212-D41514C97AA5}" type="slidenum">
              <a:rPr lang="en-US" smtClean="0"/>
              <a:pPr/>
              <a:t>‹#›</a:t>
            </a:fld>
            <a:endParaRPr lang="en-US"/>
          </a:p>
        </p:txBody>
      </p:sp>
      <p:pic>
        <p:nvPicPr>
          <p:cNvPr id="5" name="Picture 4" descr="OCLC-RESEARCH_H_MD.png"/>
          <p:cNvPicPr>
            <a:picLocks noChangeAspect="1"/>
          </p:cNvPicPr>
          <p:nvPr userDrawn="1"/>
        </p:nvPicPr>
        <p:blipFill>
          <a:blip r:embed="rId2" cstate="print"/>
          <a:stretch>
            <a:fillRect/>
          </a:stretch>
        </p:blipFill>
        <p:spPr>
          <a:xfrm>
            <a:off x="457200" y="6359328"/>
            <a:ext cx="1676400" cy="346272"/>
          </a:xfrm>
          <a:prstGeom prst="rect">
            <a:avLst/>
          </a:prstGeom>
        </p:spPr>
      </p:pic>
      <p:sp>
        <p:nvSpPr>
          <p:cNvPr id="7" name="TextBox 6"/>
          <p:cNvSpPr txBox="1"/>
          <p:nvPr userDrawn="1"/>
        </p:nvSpPr>
        <p:spPr>
          <a:xfrm>
            <a:off x="4114800" y="6400800"/>
            <a:ext cx="835485" cy="246221"/>
          </a:xfrm>
          <a:prstGeom prst="rect">
            <a:avLst/>
          </a:prstGeom>
          <a:noFill/>
        </p:spPr>
        <p:txBody>
          <a:bodyPr wrap="none" rtlCol="0">
            <a:spAutoFit/>
          </a:bodyPr>
          <a:lstStyle/>
          <a:p>
            <a:r>
              <a:rPr lang="en-US" sz="1000" baseline="0" dirty="0" smtClean="0">
                <a:latin typeface="Open Sans"/>
              </a:rPr>
              <a:t>2014-01-27</a:t>
            </a:r>
            <a:endParaRPr lang="en-US" sz="1000" baseline="0" dirty="0">
              <a:latin typeface="Open Sans"/>
            </a:endParaRPr>
          </a:p>
        </p:txBody>
      </p:sp>
    </p:spTree>
    <p:extLst>
      <p:ext uri="{BB962C8B-B14F-4D97-AF65-F5344CB8AC3E}">
        <p14:creationId xmlns="" xmlns:p14="http://schemas.microsoft.com/office/powerpoint/2010/main" val="67022076"/>
      </p:ext>
    </p:extLst>
  </p:cSld>
  <p:clrMapOvr>
    <a:masterClrMapping/>
  </p:clrMapOvr>
  <p:transition>
    <p:pull/>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dirty="0"/>
          </a:p>
        </p:txBody>
      </p:sp>
      <p:sp>
        <p:nvSpPr>
          <p:cNvPr id="4" name="Footer Placeholder 3"/>
          <p:cNvSpPr>
            <a:spLocks noGrp="1"/>
          </p:cNvSpPr>
          <p:nvPr>
            <p:ph type="ftr" sz="quarter" idx="11"/>
          </p:nvPr>
        </p:nvSpPr>
        <p:spPr/>
        <p:txBody>
          <a:bodyPr/>
          <a:lstStyle/>
          <a:p>
            <a:r>
              <a:rPr lang="en-GB" smtClean="0"/>
              <a:t>Integrating Researcher Identifiers into the Scholarly Record</a:t>
            </a:r>
            <a:endParaRPr lang="en-GB"/>
          </a:p>
        </p:txBody>
      </p:sp>
      <p:sp>
        <p:nvSpPr>
          <p:cNvPr id="5" name="Slide Number Placeholder 4"/>
          <p:cNvSpPr>
            <a:spLocks noGrp="1"/>
          </p:cNvSpPr>
          <p:nvPr>
            <p:ph type="sldNum" sz="quarter" idx="12"/>
          </p:nvPr>
        </p:nvSpPr>
        <p:spPr/>
        <p:txBody>
          <a:bodyPr/>
          <a:lstStyle/>
          <a:p>
            <a:fld id="{F49BA600-1922-4C35-BEC7-69277DCE8BE8}" type="slidenum">
              <a:rPr lang="en-GB" smtClean="0"/>
              <a:pPr/>
              <a:t>‹#›</a:t>
            </a:fld>
            <a:endParaRPr lang="en-GB"/>
          </a:p>
        </p:txBody>
      </p:sp>
      <p:sp>
        <p:nvSpPr>
          <p:cNvPr id="6" name="Text Placeholder 7"/>
          <p:cNvSpPr>
            <a:spLocks noGrp="1"/>
          </p:cNvSpPr>
          <p:nvPr>
            <p:ph type="body" sz="quarter" idx="13" hasCustomPrompt="1"/>
          </p:nvPr>
        </p:nvSpPr>
        <p:spPr>
          <a:xfrm>
            <a:off x="867507" y="781152"/>
            <a:ext cx="7614139" cy="434340"/>
          </a:xfrm>
        </p:spPr>
        <p:txBody>
          <a:bodyPr>
            <a:normAutofit/>
          </a:bodyPr>
          <a:lstStyle>
            <a:lvl1pPr>
              <a:defRPr sz="2200" b="0" baseline="0">
                <a:solidFill>
                  <a:schemeClr val="bg2"/>
                </a:solidFill>
              </a:defRPr>
            </a:lvl1pPr>
          </a:lstStyle>
          <a:p>
            <a:pPr lvl="0"/>
            <a:r>
              <a:rPr lang="en-GB" dirty="0" smtClean="0"/>
              <a:t>Subheading</a:t>
            </a:r>
            <a:endParaRPr lang="en-GB" dirty="0"/>
          </a:p>
        </p:txBody>
      </p:sp>
    </p:spTree>
    <p:extLst>
      <p:ext uri="{BB962C8B-B14F-4D97-AF65-F5344CB8AC3E}">
        <p14:creationId xmlns="" xmlns:p14="http://schemas.microsoft.com/office/powerpoint/2010/main" val="30445833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a:defRPr/>
            </a:lvl1pPr>
          </a:lstStyle>
          <a:p>
            <a:pPr>
              <a:defRPr/>
            </a:pPr>
            <a:fld id="{BFB378E8-6C80-6A46-B389-3C40D5A9976D}" type="datetime1">
              <a:rPr lang="en-US" smtClean="0"/>
              <a:pPr>
                <a:defRPr/>
              </a:pPr>
              <a:t>6/27/2014</a:t>
            </a:fld>
            <a:endParaRPr lang="en-US"/>
          </a:p>
        </p:txBody>
      </p:sp>
      <p:sp>
        <p:nvSpPr>
          <p:cNvPr id="5" name="Footer Placeholder 4"/>
          <p:cNvSpPr>
            <a:spLocks noGrp="1"/>
          </p:cNvSpPr>
          <p:nvPr>
            <p:ph type="ftr" sz="quarter" idx="11"/>
          </p:nvPr>
        </p:nvSpPr>
        <p:spPr/>
        <p:txBody>
          <a:bodyPr/>
          <a:lstStyle>
            <a:lvl1pPr>
              <a:defRPr/>
            </a:lvl1pPr>
          </a:lstStyle>
          <a:p>
            <a:pPr>
              <a:defRPr/>
            </a:pPr>
            <a:r>
              <a:rPr lang="en-US" smtClean="0"/>
              <a:t>Integrating Researcher Identifiers into the Scholarly Record</a:t>
            </a:r>
            <a:endParaRPr lang="en-US"/>
          </a:p>
        </p:txBody>
      </p:sp>
      <p:sp>
        <p:nvSpPr>
          <p:cNvPr id="6" name="Slide Number Placeholder 5"/>
          <p:cNvSpPr>
            <a:spLocks noGrp="1"/>
          </p:cNvSpPr>
          <p:nvPr>
            <p:ph type="sldNum" sz="quarter" idx="12"/>
          </p:nvPr>
        </p:nvSpPr>
        <p:spPr/>
        <p:txBody>
          <a:bodyPr/>
          <a:lstStyle>
            <a:lvl1pPr>
              <a:defRPr/>
            </a:lvl1pPr>
          </a:lstStyle>
          <a:p>
            <a:pPr>
              <a:defRPr/>
            </a:pPr>
            <a:fld id="{E08BACCB-F39C-45CF-A3EC-F7B6C377D0F9}"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a:defRPr/>
            </a:lvl1pPr>
          </a:lstStyle>
          <a:p>
            <a:pPr>
              <a:defRPr/>
            </a:pPr>
            <a:fld id="{D59D884D-1057-E34D-9B7F-9E0DD0CB3340}" type="datetime1">
              <a:rPr lang="en-US" smtClean="0"/>
              <a:pPr>
                <a:defRPr/>
              </a:pPr>
              <a:t>6/27/2014</a:t>
            </a:fld>
            <a:endParaRPr lang="en-US"/>
          </a:p>
        </p:txBody>
      </p:sp>
      <p:sp>
        <p:nvSpPr>
          <p:cNvPr id="5" name="Footer Placeholder 4"/>
          <p:cNvSpPr>
            <a:spLocks noGrp="1"/>
          </p:cNvSpPr>
          <p:nvPr>
            <p:ph type="ftr" sz="quarter" idx="11"/>
          </p:nvPr>
        </p:nvSpPr>
        <p:spPr/>
        <p:txBody>
          <a:bodyPr/>
          <a:lstStyle>
            <a:lvl1pPr>
              <a:defRPr/>
            </a:lvl1pPr>
          </a:lstStyle>
          <a:p>
            <a:pPr>
              <a:defRPr/>
            </a:pPr>
            <a:r>
              <a:rPr lang="en-US" smtClean="0"/>
              <a:t>Integrating Researcher Identifiers into the Scholarly Record</a:t>
            </a:r>
            <a:endParaRPr lang="en-US"/>
          </a:p>
        </p:txBody>
      </p:sp>
      <p:sp>
        <p:nvSpPr>
          <p:cNvPr id="6" name="Slide Number Placeholder 5"/>
          <p:cNvSpPr>
            <a:spLocks noGrp="1"/>
          </p:cNvSpPr>
          <p:nvPr>
            <p:ph type="sldNum" sz="quarter" idx="12"/>
          </p:nvPr>
        </p:nvSpPr>
        <p:spPr/>
        <p:txBody>
          <a:bodyPr/>
          <a:lstStyle>
            <a:lvl1pPr>
              <a:defRPr/>
            </a:lvl1pPr>
          </a:lstStyle>
          <a:p>
            <a:pPr>
              <a:defRPr/>
            </a:pPr>
            <a:fld id="{772B28D9-98DF-4A2E-A512-7E6E14D29976}"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a:xfrm>
            <a:off x="457200" y="6356350"/>
            <a:ext cx="2133600" cy="365125"/>
          </a:xfrm>
          <a:prstGeom prst="rect">
            <a:avLst/>
          </a:prstGeom>
        </p:spPr>
        <p:txBody>
          <a:bodyPr/>
          <a:lstStyle>
            <a:lvl1pPr>
              <a:defRPr/>
            </a:lvl1pPr>
          </a:lstStyle>
          <a:p>
            <a:pPr>
              <a:defRPr/>
            </a:pPr>
            <a:fld id="{3EB970F0-5666-3340-A986-56747A0016F1}" type="datetime1">
              <a:rPr lang="en-US" smtClean="0"/>
              <a:pPr>
                <a:defRPr/>
              </a:pPr>
              <a:t>6/27/2014</a:t>
            </a:fld>
            <a:endParaRPr lang="en-US"/>
          </a:p>
        </p:txBody>
      </p:sp>
      <p:sp>
        <p:nvSpPr>
          <p:cNvPr id="6" name="Footer Placeholder 4"/>
          <p:cNvSpPr>
            <a:spLocks noGrp="1"/>
          </p:cNvSpPr>
          <p:nvPr>
            <p:ph type="ftr" sz="quarter" idx="11"/>
          </p:nvPr>
        </p:nvSpPr>
        <p:spPr/>
        <p:txBody>
          <a:bodyPr/>
          <a:lstStyle>
            <a:lvl1pPr>
              <a:defRPr/>
            </a:lvl1pPr>
          </a:lstStyle>
          <a:p>
            <a:pPr>
              <a:defRPr/>
            </a:pPr>
            <a:r>
              <a:rPr lang="en-US" smtClean="0"/>
              <a:t>Integrating Researcher Identifiers into the Scholarly Record</a:t>
            </a:r>
            <a:endParaRPr lang="en-US"/>
          </a:p>
        </p:txBody>
      </p:sp>
      <p:sp>
        <p:nvSpPr>
          <p:cNvPr id="7" name="Slide Number Placeholder 5"/>
          <p:cNvSpPr>
            <a:spLocks noGrp="1"/>
          </p:cNvSpPr>
          <p:nvPr>
            <p:ph type="sldNum" sz="quarter" idx="12"/>
          </p:nvPr>
        </p:nvSpPr>
        <p:spPr/>
        <p:txBody>
          <a:bodyPr/>
          <a:lstStyle>
            <a:lvl1pPr>
              <a:defRPr/>
            </a:lvl1pPr>
          </a:lstStyle>
          <a:p>
            <a:pPr>
              <a:defRPr/>
            </a:pPr>
            <a:fld id="{DCC7908F-C9B9-4944-868D-61E957BF2EE3}"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a:xfrm>
            <a:off x="457200" y="6356350"/>
            <a:ext cx="2133600" cy="365125"/>
          </a:xfrm>
          <a:prstGeom prst="rect">
            <a:avLst/>
          </a:prstGeom>
        </p:spPr>
        <p:txBody>
          <a:bodyPr/>
          <a:lstStyle>
            <a:lvl1pPr>
              <a:defRPr/>
            </a:lvl1pPr>
          </a:lstStyle>
          <a:p>
            <a:pPr>
              <a:defRPr/>
            </a:pPr>
            <a:fld id="{B14E6189-07D4-E449-8CB2-E0A4299AB572}" type="datetime1">
              <a:rPr lang="en-US" smtClean="0"/>
              <a:pPr>
                <a:defRPr/>
              </a:pPr>
              <a:t>6/27/2014</a:t>
            </a:fld>
            <a:endParaRPr lang="en-US"/>
          </a:p>
        </p:txBody>
      </p:sp>
      <p:sp>
        <p:nvSpPr>
          <p:cNvPr id="8" name="Footer Placeholder 4"/>
          <p:cNvSpPr>
            <a:spLocks noGrp="1"/>
          </p:cNvSpPr>
          <p:nvPr>
            <p:ph type="ftr" sz="quarter" idx="11"/>
          </p:nvPr>
        </p:nvSpPr>
        <p:spPr/>
        <p:txBody>
          <a:bodyPr/>
          <a:lstStyle>
            <a:lvl1pPr>
              <a:defRPr/>
            </a:lvl1pPr>
          </a:lstStyle>
          <a:p>
            <a:pPr>
              <a:defRPr/>
            </a:pPr>
            <a:r>
              <a:rPr lang="en-US" smtClean="0"/>
              <a:t>Integrating Researcher Identifiers into the Scholarly Record</a:t>
            </a:r>
            <a:endParaRPr lang="en-US"/>
          </a:p>
        </p:txBody>
      </p:sp>
      <p:sp>
        <p:nvSpPr>
          <p:cNvPr id="9" name="Slide Number Placeholder 5"/>
          <p:cNvSpPr>
            <a:spLocks noGrp="1"/>
          </p:cNvSpPr>
          <p:nvPr>
            <p:ph type="sldNum" sz="quarter" idx="12"/>
          </p:nvPr>
        </p:nvSpPr>
        <p:spPr/>
        <p:txBody>
          <a:bodyPr/>
          <a:lstStyle>
            <a:lvl1pPr>
              <a:defRPr/>
            </a:lvl1pPr>
          </a:lstStyle>
          <a:p>
            <a:pPr>
              <a:defRPr/>
            </a:pPr>
            <a:fld id="{901AFBC3-F6B2-4504-8A23-BDE9862CFD51}"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a:xfrm>
            <a:off x="457200" y="6356350"/>
            <a:ext cx="2133600" cy="365125"/>
          </a:xfrm>
          <a:prstGeom prst="rect">
            <a:avLst/>
          </a:prstGeom>
        </p:spPr>
        <p:txBody>
          <a:bodyPr/>
          <a:lstStyle>
            <a:lvl1pPr>
              <a:defRPr/>
            </a:lvl1pPr>
          </a:lstStyle>
          <a:p>
            <a:pPr>
              <a:defRPr/>
            </a:pPr>
            <a:fld id="{89D4B055-92DC-1E44-BCBE-CC06F037F776}" type="datetime1">
              <a:rPr lang="en-US" smtClean="0"/>
              <a:pPr>
                <a:defRPr/>
              </a:pPr>
              <a:t>6/27/2014</a:t>
            </a:fld>
            <a:endParaRPr lang="en-US"/>
          </a:p>
        </p:txBody>
      </p:sp>
      <p:sp>
        <p:nvSpPr>
          <p:cNvPr id="4" name="Footer Placeholder 4"/>
          <p:cNvSpPr>
            <a:spLocks noGrp="1"/>
          </p:cNvSpPr>
          <p:nvPr>
            <p:ph type="ftr" sz="quarter" idx="11"/>
          </p:nvPr>
        </p:nvSpPr>
        <p:spPr/>
        <p:txBody>
          <a:bodyPr/>
          <a:lstStyle>
            <a:lvl1pPr>
              <a:defRPr/>
            </a:lvl1pPr>
          </a:lstStyle>
          <a:p>
            <a:pPr>
              <a:defRPr/>
            </a:pPr>
            <a:r>
              <a:rPr lang="en-US" smtClean="0"/>
              <a:t>Integrating Researcher Identifiers into the Scholarly Record</a:t>
            </a:r>
            <a:endParaRPr lang="en-US"/>
          </a:p>
        </p:txBody>
      </p:sp>
      <p:sp>
        <p:nvSpPr>
          <p:cNvPr id="5" name="Slide Number Placeholder 5"/>
          <p:cNvSpPr>
            <a:spLocks noGrp="1"/>
          </p:cNvSpPr>
          <p:nvPr>
            <p:ph type="sldNum" sz="quarter" idx="12"/>
          </p:nvPr>
        </p:nvSpPr>
        <p:spPr/>
        <p:txBody>
          <a:bodyPr/>
          <a:lstStyle>
            <a:lvl1pPr>
              <a:defRPr/>
            </a:lvl1pPr>
          </a:lstStyle>
          <a:p>
            <a:pPr>
              <a:defRPr/>
            </a:pPr>
            <a:fld id="{FD8E85A1-EB6C-44C5-A34F-7B0C654CFF30}"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a:xfrm>
            <a:off x="457200" y="6356350"/>
            <a:ext cx="2133600" cy="365125"/>
          </a:xfrm>
          <a:prstGeom prst="rect">
            <a:avLst/>
          </a:prstGeom>
        </p:spPr>
        <p:txBody>
          <a:bodyPr/>
          <a:lstStyle>
            <a:lvl1pPr>
              <a:defRPr/>
            </a:lvl1pPr>
          </a:lstStyle>
          <a:p>
            <a:pPr>
              <a:defRPr/>
            </a:pPr>
            <a:fld id="{9D7B3D1B-8BD4-1045-8684-62DC3DA55FC2}" type="datetime1">
              <a:rPr lang="en-US" smtClean="0"/>
              <a:pPr>
                <a:defRPr/>
              </a:pPr>
              <a:t>6/27/2014</a:t>
            </a:fld>
            <a:endParaRPr lang="en-US"/>
          </a:p>
        </p:txBody>
      </p:sp>
      <p:sp>
        <p:nvSpPr>
          <p:cNvPr id="3" name="Footer Placeholder 4"/>
          <p:cNvSpPr>
            <a:spLocks noGrp="1"/>
          </p:cNvSpPr>
          <p:nvPr>
            <p:ph type="ftr" sz="quarter" idx="11"/>
          </p:nvPr>
        </p:nvSpPr>
        <p:spPr/>
        <p:txBody>
          <a:bodyPr/>
          <a:lstStyle>
            <a:lvl1pPr>
              <a:defRPr/>
            </a:lvl1pPr>
          </a:lstStyle>
          <a:p>
            <a:pPr>
              <a:defRPr/>
            </a:pPr>
            <a:r>
              <a:rPr lang="en-US" smtClean="0"/>
              <a:t>Integrating Researcher Identifiers into the Scholarly Record</a:t>
            </a:r>
            <a:endParaRPr lang="en-US"/>
          </a:p>
        </p:txBody>
      </p:sp>
      <p:sp>
        <p:nvSpPr>
          <p:cNvPr id="4" name="Slide Number Placeholder 5"/>
          <p:cNvSpPr>
            <a:spLocks noGrp="1"/>
          </p:cNvSpPr>
          <p:nvPr>
            <p:ph type="sldNum" sz="quarter" idx="12"/>
          </p:nvPr>
        </p:nvSpPr>
        <p:spPr/>
        <p:txBody>
          <a:bodyPr/>
          <a:lstStyle>
            <a:lvl1pPr>
              <a:defRPr/>
            </a:lvl1pPr>
          </a:lstStyle>
          <a:p>
            <a:pPr>
              <a:defRPr/>
            </a:pPr>
            <a:fld id="{FD4663C7-A677-4EA5-A799-DE3AB654AFC0}"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a:xfrm>
            <a:off x="457200" y="6356350"/>
            <a:ext cx="2133600" cy="365125"/>
          </a:xfrm>
          <a:prstGeom prst="rect">
            <a:avLst/>
          </a:prstGeom>
        </p:spPr>
        <p:txBody>
          <a:bodyPr/>
          <a:lstStyle>
            <a:lvl1pPr>
              <a:defRPr/>
            </a:lvl1pPr>
          </a:lstStyle>
          <a:p>
            <a:pPr>
              <a:defRPr/>
            </a:pPr>
            <a:fld id="{55E0FB9A-F5D1-B046-926A-2D3D35A12D46}" type="datetime1">
              <a:rPr lang="en-US" smtClean="0"/>
              <a:pPr>
                <a:defRPr/>
              </a:pPr>
              <a:t>6/27/2014</a:t>
            </a:fld>
            <a:endParaRPr lang="en-US"/>
          </a:p>
        </p:txBody>
      </p:sp>
      <p:sp>
        <p:nvSpPr>
          <p:cNvPr id="6" name="Footer Placeholder 4"/>
          <p:cNvSpPr>
            <a:spLocks noGrp="1"/>
          </p:cNvSpPr>
          <p:nvPr>
            <p:ph type="ftr" sz="quarter" idx="11"/>
          </p:nvPr>
        </p:nvSpPr>
        <p:spPr/>
        <p:txBody>
          <a:bodyPr/>
          <a:lstStyle>
            <a:lvl1pPr>
              <a:defRPr/>
            </a:lvl1pPr>
          </a:lstStyle>
          <a:p>
            <a:pPr>
              <a:defRPr/>
            </a:pPr>
            <a:r>
              <a:rPr lang="en-US" smtClean="0"/>
              <a:t>Integrating Researcher Identifiers into the Scholarly Record</a:t>
            </a:r>
            <a:endParaRPr lang="en-US"/>
          </a:p>
        </p:txBody>
      </p:sp>
      <p:sp>
        <p:nvSpPr>
          <p:cNvPr id="7" name="Slide Number Placeholder 5"/>
          <p:cNvSpPr>
            <a:spLocks noGrp="1"/>
          </p:cNvSpPr>
          <p:nvPr>
            <p:ph type="sldNum" sz="quarter" idx="12"/>
          </p:nvPr>
        </p:nvSpPr>
        <p:spPr/>
        <p:txBody>
          <a:bodyPr/>
          <a:lstStyle>
            <a:lvl1pPr>
              <a:defRPr/>
            </a:lvl1pPr>
          </a:lstStyle>
          <a:p>
            <a:pPr>
              <a:defRPr/>
            </a:pPr>
            <a:fld id="{81DA0E66-45F1-430C-8F2A-8650B5359AEE}"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a:xfrm>
            <a:off x="457200" y="6356350"/>
            <a:ext cx="2133600" cy="365125"/>
          </a:xfrm>
          <a:prstGeom prst="rect">
            <a:avLst/>
          </a:prstGeom>
        </p:spPr>
        <p:txBody>
          <a:bodyPr/>
          <a:lstStyle>
            <a:lvl1pPr>
              <a:defRPr/>
            </a:lvl1pPr>
          </a:lstStyle>
          <a:p>
            <a:pPr>
              <a:defRPr/>
            </a:pPr>
            <a:fld id="{EF1FB23C-2D67-E44A-A3C7-F87DE40FDC09}" type="datetime1">
              <a:rPr lang="en-US" smtClean="0"/>
              <a:pPr>
                <a:defRPr/>
              </a:pPr>
              <a:t>6/27/2014</a:t>
            </a:fld>
            <a:endParaRPr lang="en-US"/>
          </a:p>
        </p:txBody>
      </p:sp>
      <p:sp>
        <p:nvSpPr>
          <p:cNvPr id="6" name="Footer Placeholder 4"/>
          <p:cNvSpPr>
            <a:spLocks noGrp="1"/>
          </p:cNvSpPr>
          <p:nvPr>
            <p:ph type="ftr" sz="quarter" idx="11"/>
          </p:nvPr>
        </p:nvSpPr>
        <p:spPr/>
        <p:txBody>
          <a:bodyPr/>
          <a:lstStyle>
            <a:lvl1pPr>
              <a:defRPr/>
            </a:lvl1pPr>
          </a:lstStyle>
          <a:p>
            <a:pPr>
              <a:defRPr/>
            </a:pPr>
            <a:r>
              <a:rPr lang="en-US" smtClean="0"/>
              <a:t>Integrating Researcher Identifiers into the Scholarly Record</a:t>
            </a:r>
            <a:endParaRPr lang="en-US"/>
          </a:p>
        </p:txBody>
      </p:sp>
      <p:sp>
        <p:nvSpPr>
          <p:cNvPr id="7" name="Slide Number Placeholder 5"/>
          <p:cNvSpPr>
            <a:spLocks noGrp="1"/>
          </p:cNvSpPr>
          <p:nvPr>
            <p:ph type="sldNum" sz="quarter" idx="12"/>
          </p:nvPr>
        </p:nvSpPr>
        <p:spPr/>
        <p:txBody>
          <a:bodyPr/>
          <a:lstStyle>
            <a:lvl1pPr>
              <a:defRPr/>
            </a:lvl1pPr>
          </a:lstStyle>
          <a:p>
            <a:pPr>
              <a:defRPr/>
            </a:pPr>
            <a:fld id="{A73724BC-16B5-4A7E-9FA8-DFA25D7375D9}"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a:defRPr/>
            </a:pPr>
            <a:r>
              <a:rPr lang="en-US" smtClean="0"/>
              <a:t>Integrating Researcher Identifiers into the Scholarly Record</a:t>
            </a: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defRPr>
            </a:lvl1pPr>
          </a:lstStyle>
          <a:p>
            <a:pPr>
              <a:defRPr/>
            </a:pPr>
            <a:fld id="{9D449A91-93AC-4C7D-AC51-47C74C39D3FE}" type="slidenum">
              <a:rPr lang="en-US"/>
              <a:pPr>
                <a:defRPr/>
              </a:pPr>
              <a:t>‹#›</a:t>
            </a:fld>
            <a:endParaRPr lang="en-US"/>
          </a:p>
        </p:txBody>
      </p:sp>
      <p:pic>
        <p:nvPicPr>
          <p:cNvPr id="8" name="Picture 7" descr="OCLC-RESEARCH_H_MD.png"/>
          <p:cNvPicPr>
            <a:picLocks noChangeAspect="1"/>
          </p:cNvPicPr>
          <p:nvPr userDrawn="1"/>
        </p:nvPicPr>
        <p:blipFill>
          <a:blip r:embed="rId15" cstate="print"/>
          <a:stretch>
            <a:fillRect/>
          </a:stretch>
        </p:blipFill>
        <p:spPr>
          <a:xfrm>
            <a:off x="186246" y="6356350"/>
            <a:ext cx="2089280" cy="431555"/>
          </a:xfrm>
          <a:prstGeom prst="rect">
            <a:avLst/>
          </a:prstGeom>
        </p:spPr>
      </p:pic>
    </p:spTree>
  </p:cSld>
  <p:clrMap bg1="lt1" tx1="dk1" bg2="lt2" tx2="dk2" accent1="accent1" accent2="accent2" accent3="accent3" accent4="accent4" accent5="accent5" accent6="accent6" hlink="hlink" folHlink="folHlink"/>
  <p:sldLayoutIdLst>
    <p:sldLayoutId id="2147483659" r:id="rId1"/>
    <p:sldLayoutId id="2147483658" r:id="rId2"/>
    <p:sldLayoutId id="2147483657" r:id="rId3"/>
    <p:sldLayoutId id="2147483656" r:id="rId4"/>
    <p:sldLayoutId id="2147483655" r:id="rId5"/>
    <p:sldLayoutId id="2147483654" r:id="rId6"/>
    <p:sldLayoutId id="2147483653" r:id="rId7"/>
    <p:sldLayoutId id="2147483652" r:id="rId8"/>
    <p:sldLayoutId id="2147483651" r:id="rId9"/>
    <p:sldLayoutId id="2147483650" r:id="rId10"/>
    <p:sldLayoutId id="2147483649" r:id="rId11"/>
    <p:sldLayoutId id="2147483660" r:id="rId12"/>
    <p:sldLayoutId id="2147483661" r:id="rId13"/>
  </p:sldLayoutIdLst>
  <p:hf sldNum="0" hdr="0" dt="0"/>
  <p:txStyles>
    <p:titleStyle>
      <a:lvl1pPr algn="ctr" defTabSz="457200" rtl="0" eaLnBrk="0" fontAlgn="base" hangingPunct="0">
        <a:spcBef>
          <a:spcPct val="0"/>
        </a:spcBef>
        <a:spcAft>
          <a:spcPct val="0"/>
        </a:spcAft>
        <a:defRPr sz="4400" kern="1200">
          <a:solidFill>
            <a:schemeClr val="tx1"/>
          </a:solidFill>
          <a:latin typeface="+mj-lt"/>
          <a:ea typeface="+mj-ea"/>
          <a:cs typeface="+mj-cs"/>
        </a:defRPr>
      </a:lvl1pPr>
      <a:lvl2pPr algn="ctr" defTabSz="457200" rtl="0" eaLnBrk="0" fontAlgn="base" hangingPunct="0">
        <a:spcBef>
          <a:spcPct val="0"/>
        </a:spcBef>
        <a:spcAft>
          <a:spcPct val="0"/>
        </a:spcAft>
        <a:defRPr sz="4400">
          <a:solidFill>
            <a:schemeClr val="tx1"/>
          </a:solidFill>
          <a:latin typeface="Calibri" pitchFamily="34" charset="0"/>
        </a:defRPr>
      </a:lvl2pPr>
      <a:lvl3pPr algn="ctr" defTabSz="457200" rtl="0" eaLnBrk="0" fontAlgn="base" hangingPunct="0">
        <a:spcBef>
          <a:spcPct val="0"/>
        </a:spcBef>
        <a:spcAft>
          <a:spcPct val="0"/>
        </a:spcAft>
        <a:defRPr sz="4400">
          <a:solidFill>
            <a:schemeClr val="tx1"/>
          </a:solidFill>
          <a:latin typeface="Calibri" pitchFamily="34" charset="0"/>
        </a:defRPr>
      </a:lvl3pPr>
      <a:lvl4pPr algn="ctr" defTabSz="457200" rtl="0" eaLnBrk="0" fontAlgn="base" hangingPunct="0">
        <a:spcBef>
          <a:spcPct val="0"/>
        </a:spcBef>
        <a:spcAft>
          <a:spcPct val="0"/>
        </a:spcAft>
        <a:defRPr sz="4400">
          <a:solidFill>
            <a:schemeClr val="tx1"/>
          </a:solidFill>
          <a:latin typeface="Calibri" pitchFamily="34" charset="0"/>
        </a:defRPr>
      </a:lvl4pPr>
      <a:lvl5pPr algn="ctr" defTabSz="457200" rtl="0" eaLnBrk="0" fontAlgn="base" hangingPunct="0">
        <a:spcBef>
          <a:spcPct val="0"/>
        </a:spcBef>
        <a:spcAft>
          <a:spcPct val="0"/>
        </a:spcAft>
        <a:defRPr sz="4400">
          <a:solidFill>
            <a:schemeClr val="tx1"/>
          </a:solidFill>
          <a:latin typeface="Calibri" pitchFamily="34" charset="0"/>
        </a:defRPr>
      </a:lvl5pPr>
      <a:lvl6pPr marL="457200" algn="ctr" defTabSz="457200" rtl="0" fontAlgn="base">
        <a:spcBef>
          <a:spcPct val="0"/>
        </a:spcBef>
        <a:spcAft>
          <a:spcPct val="0"/>
        </a:spcAft>
        <a:defRPr sz="4400">
          <a:solidFill>
            <a:schemeClr val="tx1"/>
          </a:solidFill>
          <a:latin typeface="Calibri" pitchFamily="34" charset="0"/>
        </a:defRPr>
      </a:lvl6pPr>
      <a:lvl7pPr marL="914400" algn="ctr" defTabSz="457200" rtl="0" fontAlgn="base">
        <a:spcBef>
          <a:spcPct val="0"/>
        </a:spcBef>
        <a:spcAft>
          <a:spcPct val="0"/>
        </a:spcAft>
        <a:defRPr sz="4400">
          <a:solidFill>
            <a:schemeClr val="tx1"/>
          </a:solidFill>
          <a:latin typeface="Calibri" pitchFamily="34" charset="0"/>
        </a:defRPr>
      </a:lvl7pPr>
      <a:lvl8pPr marL="1371600" algn="ctr" defTabSz="457200" rtl="0" fontAlgn="base">
        <a:spcBef>
          <a:spcPct val="0"/>
        </a:spcBef>
        <a:spcAft>
          <a:spcPct val="0"/>
        </a:spcAft>
        <a:defRPr sz="4400">
          <a:solidFill>
            <a:schemeClr val="tx1"/>
          </a:solidFill>
          <a:latin typeface="Calibri" pitchFamily="34" charset="0"/>
        </a:defRPr>
      </a:lvl8pPr>
      <a:lvl9pPr marL="1828800" algn="ctr" defTabSz="457200" rtl="0" fontAlgn="base">
        <a:spcBef>
          <a:spcPct val="0"/>
        </a:spcBef>
        <a:spcAft>
          <a:spcPct val="0"/>
        </a:spcAft>
        <a:defRPr sz="4400">
          <a:solidFill>
            <a:schemeClr val="tx1"/>
          </a:solidFill>
          <a:latin typeface="Calibri" pitchFamily="34" charset="0"/>
        </a:defRPr>
      </a:lvl9pPr>
    </p:titleStyle>
    <p:bodyStyle>
      <a:lvl1pPr marL="342900" indent="-342900" algn="l" defTabSz="457200"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defTabSz="457200"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hyperlink" Target="mailto:escience@mit.edu" TargetMode="External"/></Relationships>
</file>

<file path=ppt/slides/_rels/slide10.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6.xml"/><Relationship Id="rId5" Type="http://schemas.openxmlformats.org/officeDocument/2006/relationships/image" Target="../media/image9.png"/><Relationship Id="rId4" Type="http://schemas.openxmlformats.org/officeDocument/2006/relationships/image" Target="../media/image8.png"/></Relationships>
</file>

<file path=ppt/slides/_rels/slide16.xml.rels><?xml version="1.0" encoding="UTF-8" standalone="yes"?>
<Relationships xmlns="http://schemas.openxmlformats.org/package/2006/relationships"><Relationship Id="rId8" Type="http://schemas.openxmlformats.org/officeDocument/2006/relationships/hyperlink" Target="http://hi.wikipedia.org/wiki/%E0%A4%A8%E0%A5%8B%E0%A4%86%E0%A4%AE_%E0%A4%9A%E0%A4%BE%E0%A4%AE%E0%A5%8D%E0%A4%B8%E0%A4%95%E0%A5%80" TargetMode="External"/><Relationship Id="rId13" Type="http://schemas.openxmlformats.org/officeDocument/2006/relationships/hyperlink" Target="http://kn.wikipedia.org/wiki/%E0%B2%A8%E0%B3%8B%E0%B2%85%E0%B2%AE%E0%B3%8D_%E0%B2%9A%E0%B2%BE%E0%B2%AE%E0%B3%8D%E0%B2%B8%E0%B3%8D%E0%B2%95%E0%B3%80" TargetMode="External"/><Relationship Id="rId18" Type="http://schemas.openxmlformats.org/officeDocument/2006/relationships/hyperlink" Target="http://zh.wikipedia.org/wiki/%E8%AF%BA%E5%A7%86%C2%B7%E4%B9%94%E5%A7%86%E6%96%AF%E5%9F%BA" TargetMode="External"/><Relationship Id="rId3" Type="http://schemas.openxmlformats.org/officeDocument/2006/relationships/image" Target="../media/image10.png"/><Relationship Id="rId7" Type="http://schemas.openxmlformats.org/officeDocument/2006/relationships/hyperlink" Target="http://gu.wikipedia.org/wiki/%E0%AA%A8%E0%AB%8B%E0%AA%86%E0%AA%AE_%E0%AA%9A%E0%AB%8B%E0%AA%AE%E0%AB%8D%E0%AA%B8%E0%AB%8D%E0%AA%95%E0%AB%80" TargetMode="External"/><Relationship Id="rId12" Type="http://schemas.openxmlformats.org/officeDocument/2006/relationships/hyperlink" Target="http://kk.wikipedia.org/wiki/%D0%9D%D0%BE%D0%B0%D0%BC_%D0%A7%D0%BE%D0%BC%D1%81%D0%BA%D0%B8" TargetMode="External"/><Relationship Id="rId17" Type="http://schemas.openxmlformats.org/officeDocument/2006/relationships/hyperlink" Target="http://ru.wikipedia.org/wiki/%D0%A5%D0%BE%D0%BC%D1%81%D0%BA%D0%B8%D0%B9,_%D0%9D%D0%BE%D0%B0%D0%BC" TargetMode="External"/><Relationship Id="rId2" Type="http://schemas.openxmlformats.org/officeDocument/2006/relationships/notesSlide" Target="../notesSlides/notesSlide9.xml"/><Relationship Id="rId16" Type="http://schemas.openxmlformats.org/officeDocument/2006/relationships/hyperlink" Target="http://pa.wikipedia.org/wiki/%E0%A8%A8%E0%A9%8C%E0%A8%AE_%E0%A8%9A%E0%A9%8C%E0%A8%AE%E0%A8%B8%E0%A8%95%E0%A9%80" TargetMode="External"/><Relationship Id="rId1" Type="http://schemas.openxmlformats.org/officeDocument/2006/relationships/slideLayout" Target="../slideLayouts/slideLayout6.xml"/><Relationship Id="rId6" Type="http://schemas.openxmlformats.org/officeDocument/2006/relationships/hyperlink" Target="http://bo.wikipedia.org/wiki/%E0%BD%93%E0%BD%98%E0%BC%8B%E0%BD%86%E0%BD%BC%E0%BD%98%E0%BC%8B%E0%BD%A6%E0%BD%B2%E0%BC%8B%E0%BD%80%E0%BD%BA%E0%BC%8D" TargetMode="External"/><Relationship Id="rId11" Type="http://schemas.openxmlformats.org/officeDocument/2006/relationships/hyperlink" Target="http://ka.wikipedia.org/wiki/%E1%83%9C%E1%83%9D%E1%83%90%E1%83%9B_%E1%83%A9%E1%83%9D%E1%83%9B%E1%83%A1%E1%83%99%E1%83%98" TargetMode="External"/><Relationship Id="rId5" Type="http://schemas.openxmlformats.org/officeDocument/2006/relationships/hyperlink" Target="http://bn.wikipedia.org/wiki/%E0%A6%A8%E0%A7%8B%E0%A6%AE_%E0%A6%9A%E0%A6%AE%E0%A7%8D%E2%80%8C%E0%A6%B8%E0%A7%8D%E0%A6%95%E0%A6%BF" TargetMode="External"/><Relationship Id="rId15" Type="http://schemas.openxmlformats.org/officeDocument/2006/relationships/hyperlink" Target="http://ml.wikipedia.org/wiki/%E0%B4%A8%E0%B5%8B%E0%B4%82_%E0%B4%9A%E0%B5%8B%E0%B4%82%E0%B4%B8%E0%B5%8D%E0%B4%95%E0%B4%BF" TargetMode="External"/><Relationship Id="rId10" Type="http://schemas.openxmlformats.org/officeDocument/2006/relationships/hyperlink" Target="http://ja.wikipedia.org/wiki/%E3%83%8E%E3%83%BC%E3%83%A0%E3%83%BB%E3%83%81%E3%83%A7%E3%83%A0%E3%82%B9%E3%82%AD%E3%83%BC" TargetMode="External"/><Relationship Id="rId4" Type="http://schemas.openxmlformats.org/officeDocument/2006/relationships/hyperlink" Target="http://el.wikipedia.org/wiki/%CE%9D%CF%8C%CE%B1%CE%BC_%CE%A4%CF%83%CF%8C%CE%BC%CF%83%CE%BA%CE%B9" TargetMode="External"/><Relationship Id="rId9" Type="http://schemas.openxmlformats.org/officeDocument/2006/relationships/hyperlink" Target="http://hy.wikipedia.org/wiki/%D5%86%D5%B8%D5%A1%D5%B4_%D5%89%D5%B8%D5%B4%D5%BD%D5%AF%D5%AB" TargetMode="External"/><Relationship Id="rId14" Type="http://schemas.openxmlformats.org/officeDocument/2006/relationships/hyperlink" Target="http://ko.wikipedia.org/wiki/%EB%85%B8%EC%97%84_%EC%B4%98%EC%8A%A4%ED%82%A4" TargetMode="External"/></Relationships>
</file>

<file path=ppt/slides/_rels/slide17.xml.rels><?xml version="1.0" encoding="UTF-8" standalone="yes"?>
<Relationships xmlns="http://schemas.openxmlformats.org/package/2006/relationships"><Relationship Id="rId3" Type="http://schemas.openxmlformats.org/officeDocument/2006/relationships/image" Target="../media/image11.png"/><Relationship Id="rId7" Type="http://schemas.openxmlformats.org/officeDocument/2006/relationships/image" Target="../media/image15.png"/><Relationship Id="rId2" Type="http://schemas.openxmlformats.org/officeDocument/2006/relationships/notesSlide" Target="../notesSlides/notesSlide10.xml"/><Relationship Id="rId1" Type="http://schemas.openxmlformats.org/officeDocument/2006/relationships/slideLayout" Target="../slideLayouts/slideLayout6.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18.xml.rels><?xml version="1.0" encoding="UTF-8" standalone="yes"?>
<Relationships xmlns="http://schemas.openxmlformats.org/package/2006/relationships"><Relationship Id="rId8" Type="http://schemas.openxmlformats.org/officeDocument/2006/relationships/hyperlink" Target="http://orcid.org/0000-0001-5796-2727" TargetMode="External"/><Relationship Id="rId13" Type="http://schemas.openxmlformats.org/officeDocument/2006/relationships/hyperlink" Target="http://viaf.org/viaf/36099266/" TargetMode="External"/><Relationship Id="rId18" Type="http://schemas.openxmlformats.org/officeDocument/2006/relationships/image" Target="../media/image19.png"/><Relationship Id="rId26" Type="http://schemas.openxmlformats.org/officeDocument/2006/relationships/image" Target="../media/image27.png"/><Relationship Id="rId3" Type="http://schemas.openxmlformats.org/officeDocument/2006/relationships/hyperlink" Target="http://uu.academia.edu/JeroenBosman" TargetMode="External"/><Relationship Id="rId21" Type="http://schemas.openxmlformats.org/officeDocument/2006/relationships/image" Target="../media/image22.png"/><Relationship Id="rId7" Type="http://schemas.openxmlformats.org/officeDocument/2006/relationships/hyperlink" Target="http://academic.research.microsoft.com/Author/51538592/jeroen-bosman" TargetMode="External"/><Relationship Id="rId12" Type="http://schemas.openxmlformats.org/officeDocument/2006/relationships/hyperlink" Target="http://www.slideshare.net/hierohiero" TargetMode="External"/><Relationship Id="rId17" Type="http://schemas.openxmlformats.org/officeDocument/2006/relationships/image" Target="../media/image18.png"/><Relationship Id="rId25" Type="http://schemas.openxmlformats.org/officeDocument/2006/relationships/image" Target="../media/image26.png"/><Relationship Id="rId2" Type="http://schemas.openxmlformats.org/officeDocument/2006/relationships/notesSlide" Target="../notesSlides/notesSlide11.xml"/><Relationship Id="rId16" Type="http://schemas.openxmlformats.org/officeDocument/2006/relationships/image" Target="../media/image17.png"/><Relationship Id="rId20" Type="http://schemas.openxmlformats.org/officeDocument/2006/relationships/image" Target="../media/image21.png"/><Relationship Id="rId1" Type="http://schemas.openxmlformats.org/officeDocument/2006/relationships/slideLayout" Target="../slideLayouts/slideLayout6.xml"/><Relationship Id="rId6" Type="http://schemas.openxmlformats.org/officeDocument/2006/relationships/hyperlink" Target="http://www.mendeley.com/profiles/jeroen-bosman/" TargetMode="External"/><Relationship Id="rId11" Type="http://schemas.openxmlformats.org/officeDocument/2006/relationships/hyperlink" Target="http://www.scopus.com/authid/detail.url?authorId=7003519484" TargetMode="External"/><Relationship Id="rId24" Type="http://schemas.openxmlformats.org/officeDocument/2006/relationships/image" Target="../media/image25.png"/><Relationship Id="rId5" Type="http://schemas.openxmlformats.org/officeDocument/2006/relationships/hyperlink" Target="http://www.isni.org/0000000028810209" TargetMode="External"/><Relationship Id="rId15" Type="http://schemas.openxmlformats.org/officeDocument/2006/relationships/image" Target="../media/image16.png"/><Relationship Id="rId23" Type="http://schemas.openxmlformats.org/officeDocument/2006/relationships/image" Target="../media/image24.png"/><Relationship Id="rId28" Type="http://schemas.openxmlformats.org/officeDocument/2006/relationships/image" Target="../media/image29.png"/><Relationship Id="rId10" Type="http://schemas.openxmlformats.org/officeDocument/2006/relationships/hyperlink" Target="http://www.researchgate.net/profile/Jeroen_Bosman/" TargetMode="External"/><Relationship Id="rId19" Type="http://schemas.openxmlformats.org/officeDocument/2006/relationships/image" Target="../media/image20.png"/><Relationship Id="rId4" Type="http://schemas.openxmlformats.org/officeDocument/2006/relationships/hyperlink" Target="http://scholar.google.com/citations?user=-IfPy3IAAAAJ&amp;hl=en" TargetMode="External"/><Relationship Id="rId9" Type="http://schemas.openxmlformats.org/officeDocument/2006/relationships/hyperlink" Target="http://www.researcherid.com/ProfileView.action?queryString=KG0UuZjN5WmCiHc/MC4oLVEKrQQu+pzQ8/9yrRrmi8Y=&amp;Init=Yes&amp;SrcApp=CR&amp;returnCode=ROUTER.Success&amp;SID=N27lOD6EgipnADLnAbK" TargetMode="External"/><Relationship Id="rId14" Type="http://schemas.openxmlformats.org/officeDocument/2006/relationships/hyperlink" Target="http://www.worldcat.org/wcidentities/lccn-n91-100619" TargetMode="External"/><Relationship Id="rId22" Type="http://schemas.openxmlformats.org/officeDocument/2006/relationships/image" Target="../media/image23.png"/><Relationship Id="rId27" Type="http://schemas.openxmlformats.org/officeDocument/2006/relationships/image" Target="../media/image28.pn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8" Type="http://schemas.openxmlformats.org/officeDocument/2006/relationships/image" Target="../media/image32.png"/><Relationship Id="rId3" Type="http://schemas.openxmlformats.org/officeDocument/2006/relationships/image" Target="../media/image18.png"/><Relationship Id="rId7" Type="http://schemas.openxmlformats.org/officeDocument/2006/relationships/image" Target="../media/image27.png"/><Relationship Id="rId2" Type="http://schemas.openxmlformats.org/officeDocument/2006/relationships/notesSlide" Target="../notesSlides/notesSlide16.xml"/><Relationship Id="rId1" Type="http://schemas.openxmlformats.org/officeDocument/2006/relationships/slideLayout" Target="../slideLayouts/slideLayout6.xml"/><Relationship Id="rId6" Type="http://schemas.openxmlformats.org/officeDocument/2006/relationships/image" Target="../media/image31.png"/><Relationship Id="rId11" Type="http://schemas.openxmlformats.org/officeDocument/2006/relationships/image" Target="../media/image34.png"/><Relationship Id="rId5" Type="http://schemas.openxmlformats.org/officeDocument/2006/relationships/image" Target="../media/image30.png"/><Relationship Id="rId10" Type="http://schemas.openxmlformats.org/officeDocument/2006/relationships/image" Target="../media/image22.png"/><Relationship Id="rId4" Type="http://schemas.openxmlformats.org/officeDocument/2006/relationships/image" Target="../media/image21.png"/><Relationship Id="rId9" Type="http://schemas.openxmlformats.org/officeDocument/2006/relationships/image" Target="../media/image33.png"/></Relationships>
</file>

<file path=ppt/slides/_rels/slide24.xml.rels><?xml version="1.0" encoding="UTF-8" standalone="yes"?>
<Relationships xmlns="http://schemas.openxmlformats.org/package/2006/relationships"><Relationship Id="rId8" Type="http://schemas.openxmlformats.org/officeDocument/2006/relationships/image" Target="../media/image39.png"/><Relationship Id="rId3" Type="http://schemas.openxmlformats.org/officeDocument/2006/relationships/image" Target="../media/image35.png"/><Relationship Id="rId7" Type="http://schemas.openxmlformats.org/officeDocument/2006/relationships/image" Target="../media/image38.png"/><Relationship Id="rId2" Type="http://schemas.openxmlformats.org/officeDocument/2006/relationships/image" Target="../media/image19.png"/><Relationship Id="rId1" Type="http://schemas.openxmlformats.org/officeDocument/2006/relationships/slideLayout" Target="../slideLayouts/slideLayout6.xml"/><Relationship Id="rId6" Type="http://schemas.openxmlformats.org/officeDocument/2006/relationships/image" Target="../media/image17.png"/><Relationship Id="rId5" Type="http://schemas.openxmlformats.org/officeDocument/2006/relationships/image" Target="../media/image37.png"/><Relationship Id="rId10" Type="http://schemas.openxmlformats.org/officeDocument/2006/relationships/image" Target="../media/image41.png"/><Relationship Id="rId4" Type="http://schemas.openxmlformats.org/officeDocument/2006/relationships/image" Target="../media/image36.png"/><Relationship Id="rId9" Type="http://schemas.openxmlformats.org/officeDocument/2006/relationships/image" Target="../media/image40.png"/></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8" Type="http://schemas.openxmlformats.org/officeDocument/2006/relationships/image" Target="../media/image44.png"/><Relationship Id="rId3" Type="http://schemas.openxmlformats.org/officeDocument/2006/relationships/image" Target="../media/image42.png"/><Relationship Id="rId7" Type="http://schemas.openxmlformats.org/officeDocument/2006/relationships/image" Target="../media/image43.png"/><Relationship Id="rId2" Type="http://schemas.openxmlformats.org/officeDocument/2006/relationships/notesSlide" Target="../notesSlides/notesSlide18.xml"/><Relationship Id="rId1" Type="http://schemas.openxmlformats.org/officeDocument/2006/relationships/slideLayout" Target="../slideLayouts/slideLayout12.xml"/><Relationship Id="rId6" Type="http://schemas.openxmlformats.org/officeDocument/2006/relationships/image" Target="../media/image27.png"/><Relationship Id="rId5" Type="http://schemas.openxmlformats.org/officeDocument/2006/relationships/image" Target="../media/image18.png"/><Relationship Id="rId4" Type="http://schemas.openxmlformats.org/officeDocument/2006/relationships/image" Target="../media/image36.png"/></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20.xml"/><Relationship Id="rId1" Type="http://schemas.openxmlformats.org/officeDocument/2006/relationships/slideLayout" Target="../slideLayouts/slideLayout6.xml"/><Relationship Id="rId4" Type="http://schemas.openxmlformats.org/officeDocument/2006/relationships/image" Target="../media/image46.png"/></Relationships>
</file>

<file path=ppt/slides/_rels/slide31.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21.xml"/><Relationship Id="rId1" Type="http://schemas.openxmlformats.org/officeDocument/2006/relationships/slideLayout" Target="../slideLayouts/slideLayout6.xml"/><Relationship Id="rId4" Type="http://schemas.openxmlformats.org/officeDocument/2006/relationships/image" Target="../media/image48.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3" Type="http://schemas.openxmlformats.org/officeDocument/2006/relationships/image" Target="../media/image49.png"/><Relationship Id="rId7" Type="http://schemas.openxmlformats.org/officeDocument/2006/relationships/image" Target="../media/image53.png"/><Relationship Id="rId2" Type="http://schemas.openxmlformats.org/officeDocument/2006/relationships/notesSlide" Target="../notesSlides/notesSlide26.xml"/><Relationship Id="rId1" Type="http://schemas.openxmlformats.org/officeDocument/2006/relationships/slideLayout" Target="../slideLayouts/slideLayout6.xml"/><Relationship Id="rId6" Type="http://schemas.openxmlformats.org/officeDocument/2006/relationships/image" Target="../media/image52.png"/><Relationship Id="rId5" Type="http://schemas.openxmlformats.org/officeDocument/2006/relationships/image" Target="../media/image51.png"/><Relationship Id="rId4" Type="http://schemas.openxmlformats.org/officeDocument/2006/relationships/image" Target="../media/image50.png"/></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hyperlink" Target="http://www.force11.org/node/4769" TargetMode="Externa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image" Target="../media/image55.png"/><Relationship Id="rId1" Type="http://schemas.openxmlformats.org/officeDocument/2006/relationships/slideLayout" Target="../slideLayouts/slideLayout4.xml"/><Relationship Id="rId5" Type="http://schemas.openxmlformats.org/officeDocument/2006/relationships/image" Target="../media/image57.png"/><Relationship Id="rId4" Type="http://schemas.openxmlformats.org/officeDocument/2006/relationships/hyperlink" Target="http://www.dlib.org/dlib/january11/aalbersberg/01aalbersberg.html" TargetMode="External"/></Relationships>
</file>

<file path=ppt/slides/_rels/slide43.xml.rels><?xml version="1.0" encoding="UTF-8" standalone="yes"?>
<Relationships xmlns="http://schemas.openxmlformats.org/package/2006/relationships"><Relationship Id="rId3" Type="http://schemas.openxmlformats.org/officeDocument/2006/relationships/hyperlink" Target="https://www.force11.org/datacitationimplementation" TargetMode="External"/><Relationship Id="rId2" Type="http://schemas.openxmlformats.org/officeDocument/2006/relationships/hyperlink" Target="https://rd-alliance.org/working-groups/data-citation-wg.html" TargetMode="External"/><Relationship Id="rId1" Type="http://schemas.openxmlformats.org/officeDocument/2006/relationships/slideLayout" Target="../slideLayouts/slideLayout4.xml"/><Relationship Id="rId5" Type="http://schemas.openxmlformats.org/officeDocument/2006/relationships/image" Target="../media/image59.png"/><Relationship Id="rId4" Type="http://schemas.openxmlformats.org/officeDocument/2006/relationships/image" Target="../media/image58.png"/></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6.xml.rels><?xml version="1.0" encoding="UTF-8" standalone="yes"?>
<Relationships xmlns="http://schemas.openxmlformats.org/package/2006/relationships"><Relationship Id="rId3" Type="http://schemas.openxmlformats.org/officeDocument/2006/relationships/hyperlink" Target="http://publicationethics.org/resources/flowcharts" TargetMode="External"/><Relationship Id="rId2" Type="http://schemas.openxmlformats.org/officeDocument/2006/relationships/image" Target="../media/image60.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61.png"/><Relationship Id="rId1" Type="http://schemas.openxmlformats.org/officeDocument/2006/relationships/slideLayout" Target="../slideLayouts/slideLayout13.xml"/></Relationships>
</file>

<file path=ppt/slides/_rels/slide48.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2" Type="http://schemas.openxmlformats.org/officeDocument/2006/relationships/image" Target="../media/image6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hyperlink" Target="http://www.icmje.org/recommendations" TargetMode="External"/><Relationship Id="rId2" Type="http://schemas.openxmlformats.org/officeDocument/2006/relationships/hyperlink" Target="http://oclc.org/research/activities/viaf.html" TargetMode="Externa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8" Type="http://schemas.openxmlformats.org/officeDocument/2006/relationships/hyperlink" Target="http://informatics.mit.edu" TargetMode="External"/><Relationship Id="rId3" Type="http://schemas.openxmlformats.org/officeDocument/2006/relationships/hyperlink" Target="mailto:smithyok@oclc.org" TargetMode="External"/><Relationship Id="rId7" Type="http://schemas.openxmlformats.org/officeDocument/2006/relationships/hyperlink" Target="mailto:escience@mit.edu" TargetMode="External"/><Relationship Id="rId2" Type="http://schemas.openxmlformats.org/officeDocument/2006/relationships/image" Target="../media/image64.png"/><Relationship Id="rId1" Type="http://schemas.openxmlformats.org/officeDocument/2006/relationships/slideLayout" Target="../slideLayouts/slideLayout2.xml"/><Relationship Id="rId6" Type="http://schemas.openxmlformats.org/officeDocument/2006/relationships/hyperlink" Target="http://www.icpsr.umich.edu/icpsrweb/ICPSR/staff/mcgovern.jsp" TargetMode="External"/><Relationship Id="rId5" Type="http://schemas.openxmlformats.org/officeDocument/2006/relationships/hyperlink" Target="http://www.irss.unc.edu/odum/jsp/content_node.jsp?nodeid=522" TargetMode="External"/><Relationship Id="rId4" Type="http://schemas.openxmlformats.org/officeDocument/2006/relationships/hyperlink" Target="http://oclc.org/research/people/smith-yoshimura.html" TargetMode="External"/><Relationship Id="rId9" Type="http://schemas.openxmlformats.org/officeDocument/2006/relationships/image" Target="../media/image65.jpe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alphaModFix amt="15000"/>
          </a:blip>
          <a:stretch>
            <a:fillRect/>
          </a:stretch>
        </p:blipFill>
        <p:spPr>
          <a:xfrm>
            <a:off x="12700" y="0"/>
            <a:ext cx="9110809" cy="6858000"/>
          </a:xfrm>
          <a:prstGeom prst="rect">
            <a:avLst/>
          </a:prstGeom>
        </p:spPr>
      </p:pic>
      <p:sp>
        <p:nvSpPr>
          <p:cNvPr id="2" name="Title 1"/>
          <p:cNvSpPr>
            <a:spLocks noGrp="1"/>
          </p:cNvSpPr>
          <p:nvPr>
            <p:ph type="ctrTitle"/>
          </p:nvPr>
        </p:nvSpPr>
        <p:spPr>
          <a:xfrm>
            <a:off x="291443" y="1299287"/>
            <a:ext cx="8680814" cy="2911820"/>
          </a:xfrm>
        </p:spPr>
        <p:txBody>
          <a:bodyPr rtlCol="0">
            <a:normAutofit/>
          </a:bodyPr>
          <a:lstStyle/>
          <a:p>
            <a:r>
              <a:rPr lang="en-US" sz="6000" dirty="0" smtClean="0"/>
              <a:t>Integrating Researcher Identifiers into the Scholarly Record</a:t>
            </a:r>
            <a:endParaRPr lang="en-US" sz="6000" dirty="0"/>
          </a:p>
        </p:txBody>
      </p:sp>
      <p:sp>
        <p:nvSpPr>
          <p:cNvPr id="5" name="Rectangle 3"/>
          <p:cNvSpPr>
            <a:spLocks noChangeArrowheads="1"/>
          </p:cNvSpPr>
          <p:nvPr/>
        </p:nvSpPr>
        <p:spPr bwMode="auto">
          <a:xfrm>
            <a:off x="2286000" y="384720"/>
            <a:ext cx="4572000" cy="1107996"/>
          </a:xfrm>
          <a:prstGeom prst="rect">
            <a:avLst/>
          </a:prstGeom>
          <a:noFill/>
          <a:ln w="9525">
            <a:solidFill>
              <a:schemeClr val="tx1"/>
            </a:solidFill>
            <a:miter lim="800000"/>
            <a:headEnd/>
            <a:tailEnd/>
          </a:ln>
        </p:spPr>
        <p:txBody>
          <a:bodyPr>
            <a:prstTxWarp prst="textNoShape">
              <a:avLst/>
            </a:prstTxWarp>
            <a:spAutoFit/>
          </a:bodyPr>
          <a:lstStyle/>
          <a:p>
            <a:pPr algn="ctr"/>
            <a:r>
              <a:rPr lang="en-US" sz="1100" dirty="0" smtClean="0"/>
              <a:t>Prepared for </a:t>
            </a:r>
            <a:br>
              <a:rPr lang="en-US" sz="1100" dirty="0" smtClean="0"/>
            </a:br>
            <a:endParaRPr lang="en-US" sz="1100" dirty="0" smtClean="0"/>
          </a:p>
          <a:p>
            <a:pPr algn="ctr"/>
            <a:r>
              <a:rPr lang="en-US" sz="1100" i="1" dirty="0" smtClean="0"/>
              <a:t>Libraries </a:t>
            </a:r>
            <a:r>
              <a:rPr lang="en-US" sz="1100" i="1" dirty="0"/>
              <a:t>and Research: Supporting Change/Changing </a:t>
            </a:r>
            <a:r>
              <a:rPr lang="en-US" sz="1100" i="1" dirty="0" smtClean="0"/>
              <a:t>Support</a:t>
            </a:r>
            <a:br>
              <a:rPr lang="en-US" sz="1100" i="1" dirty="0" smtClean="0"/>
            </a:br>
            <a:r>
              <a:rPr lang="en-US" sz="1100" i="1" dirty="0" smtClean="0"/>
              <a:t>-- OCLC Research Library Partnership Meeting</a:t>
            </a:r>
            <a:br>
              <a:rPr lang="en-US" sz="1100" i="1" dirty="0" smtClean="0"/>
            </a:br>
            <a:endParaRPr lang="en-US" sz="1100" dirty="0" smtClean="0"/>
          </a:p>
          <a:p>
            <a:pPr algn="ctr"/>
            <a:r>
              <a:rPr lang="en-US" sz="1100" dirty="0" smtClean="0"/>
              <a:t>June2014</a:t>
            </a:r>
            <a:endParaRPr lang="en-US" sz="1100" dirty="0"/>
          </a:p>
        </p:txBody>
      </p:sp>
      <p:sp>
        <p:nvSpPr>
          <p:cNvPr id="6" name="Subtitle 4"/>
          <p:cNvSpPr>
            <a:spLocks noGrp="1"/>
          </p:cNvSpPr>
          <p:nvPr>
            <p:ph type="subTitle" idx="1"/>
          </p:nvPr>
        </p:nvSpPr>
        <p:spPr>
          <a:xfrm>
            <a:off x="0" y="4211107"/>
            <a:ext cx="9144000" cy="2263527"/>
          </a:xfrm>
        </p:spPr>
        <p:txBody>
          <a:bodyPr>
            <a:normAutofit fontScale="70000" lnSpcReduction="20000"/>
          </a:bodyPr>
          <a:lstStyle/>
          <a:p>
            <a:pPr>
              <a:lnSpc>
                <a:spcPct val="80000"/>
              </a:lnSpc>
            </a:pPr>
            <a:r>
              <a:rPr lang="en-US" dirty="0" smtClean="0">
                <a:latin typeface="Bookman Old Style" charset="0"/>
                <a:ea typeface="ＭＳ Ｐゴシック" charset="0"/>
                <a:cs typeface="ＭＳ Ｐゴシック" charset="0"/>
              </a:rPr>
              <a:t>Presented by:</a:t>
            </a:r>
          </a:p>
          <a:p>
            <a:pPr>
              <a:lnSpc>
                <a:spcPct val="120000"/>
              </a:lnSpc>
            </a:pPr>
            <a:endParaRPr lang="en-US" dirty="0" smtClean="0">
              <a:latin typeface="Bookman Old Style" charset="0"/>
              <a:ea typeface="ＭＳ Ｐゴシック" charset="0"/>
              <a:cs typeface="ＭＳ Ｐゴシック" charset="0"/>
            </a:endParaRPr>
          </a:p>
          <a:p>
            <a:pPr>
              <a:lnSpc>
                <a:spcPct val="120000"/>
              </a:lnSpc>
            </a:pPr>
            <a:r>
              <a:rPr lang="en-US" dirty="0" smtClean="0">
                <a:latin typeface="Bookman Old Style" charset="0"/>
                <a:ea typeface="ＭＳ Ｐゴシック" charset="0"/>
                <a:cs typeface="ＭＳ Ｐゴシック" charset="0"/>
              </a:rPr>
              <a:t>Micah Altman,</a:t>
            </a:r>
            <a:r>
              <a:rPr lang="en-US" dirty="0">
                <a:latin typeface="Bookman Old Style" charset="0"/>
                <a:ea typeface="ＭＳ Ｐゴシック" charset="0"/>
                <a:cs typeface="ＭＳ Ｐゴシック" charset="0"/>
              </a:rPr>
              <a:t> </a:t>
            </a:r>
            <a:r>
              <a:rPr lang="en-US" dirty="0" smtClean="0">
                <a:latin typeface="Bookman Old Style" charset="0"/>
                <a:ea typeface="ＭＳ Ｐゴシック" charset="0"/>
                <a:cs typeface="ＭＳ Ｐゴシック" charset="0"/>
                <a:hlinkClick r:id="rId4"/>
              </a:rPr>
              <a:t>escience@mit.edu</a:t>
            </a:r>
            <a:r>
              <a:rPr lang="en-US" dirty="0" smtClean="0">
                <a:latin typeface="Bookman Old Style" charset="0"/>
                <a:ea typeface="ＭＳ Ｐゴシック" charset="0"/>
                <a:cs typeface="ＭＳ Ｐゴシック" charset="0"/>
              </a:rPr>
              <a:t/>
            </a:r>
            <a:br>
              <a:rPr lang="en-US" dirty="0" smtClean="0">
                <a:latin typeface="Bookman Old Style" charset="0"/>
                <a:ea typeface="ＭＳ Ｐゴシック" charset="0"/>
                <a:cs typeface="ＭＳ Ｐゴシック" charset="0"/>
              </a:rPr>
            </a:br>
            <a:r>
              <a:rPr lang="en-US" dirty="0" smtClean="0">
                <a:latin typeface="Bookman Old Style" charset="0"/>
                <a:ea typeface="ＭＳ Ｐゴシック" charset="0"/>
                <a:cs typeface="ＭＳ Ｐゴシック" charset="0"/>
              </a:rPr>
              <a:t>Director of Research, MIT Libraries</a:t>
            </a:r>
            <a:r>
              <a:rPr lang="en-US" dirty="0">
                <a:latin typeface="Bookman Old Style" charset="0"/>
                <a:ea typeface="ＭＳ Ｐゴシック" charset="0"/>
                <a:cs typeface="ＭＳ Ｐゴシック" charset="0"/>
              </a:rPr>
              <a:t/>
            </a:r>
            <a:br>
              <a:rPr lang="en-US" dirty="0">
                <a:latin typeface="Bookman Old Style" charset="0"/>
                <a:ea typeface="ＭＳ Ｐゴシック" charset="0"/>
                <a:cs typeface="ＭＳ Ｐゴシック" charset="0"/>
              </a:rPr>
            </a:br>
            <a:r>
              <a:rPr lang="en-US" dirty="0" smtClean="0">
                <a:latin typeface="Bookman Old Style" charset="0"/>
                <a:ea typeface="ＭＳ Ｐゴシック" charset="0"/>
                <a:cs typeface="ＭＳ Ｐゴシック" charset="0"/>
              </a:rPr>
              <a:t>Non-Resident Senior Fellow, Brookings Institution</a:t>
            </a:r>
            <a:br>
              <a:rPr lang="en-US" dirty="0" smtClean="0">
                <a:latin typeface="Bookman Old Style" charset="0"/>
                <a:ea typeface="ＭＳ Ｐゴシック" charset="0"/>
                <a:cs typeface="ＭＳ Ｐゴシック" charset="0"/>
              </a:rPr>
            </a:br>
            <a:endParaRPr lang="en-US" dirty="0" smtClean="0">
              <a:latin typeface="Bookman Old Style" charset="0"/>
              <a:ea typeface="ＭＳ Ｐゴシック" charset="0"/>
              <a:cs typeface="ＭＳ Ｐゴシック" charset="0"/>
            </a:endParaRPr>
          </a:p>
          <a:p>
            <a:pPr>
              <a:lnSpc>
                <a:spcPct val="80000"/>
              </a:lnSpc>
            </a:pPr>
            <a:endParaRPr lang="en-US" dirty="0" smtClean="0">
              <a:latin typeface="Bookman Old Style" charset="0"/>
              <a:ea typeface="ＭＳ Ｐゴシック" charset="0"/>
              <a:cs typeface="ＭＳ Ｐゴシック" charset="0"/>
            </a:endParaRPr>
          </a:p>
          <a:p>
            <a:pPr>
              <a:lnSpc>
                <a:spcPct val="80000"/>
              </a:lnSpc>
            </a:pPr>
            <a:endParaRPr lang="en-US" dirty="0" smtClean="0">
              <a:latin typeface="Bookman Old Style" charset="0"/>
              <a:ea typeface="ＭＳ Ｐゴシック" charset="0"/>
              <a:cs typeface="ＭＳ Ｐゴシック"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Now</a:t>
            </a:r>
            <a:endParaRPr lang="en-US" dirty="0"/>
          </a:p>
        </p:txBody>
      </p:sp>
      <p:sp>
        <p:nvSpPr>
          <p:cNvPr id="4" name="Footer Placeholder 3"/>
          <p:cNvSpPr>
            <a:spLocks noGrp="1"/>
          </p:cNvSpPr>
          <p:nvPr>
            <p:ph type="ftr" sz="quarter" idx="11"/>
          </p:nvPr>
        </p:nvSpPr>
        <p:spPr/>
        <p:txBody>
          <a:bodyPr/>
          <a:lstStyle/>
          <a:p>
            <a:r>
              <a:rPr lang="en-US" smtClean="0"/>
              <a:t>Integrating Researcher Identifiers into the Scholarly Record</a:t>
            </a:r>
            <a:endParaRPr lang="en-US"/>
          </a:p>
        </p:txBody>
      </p:sp>
      <p:pic>
        <p:nvPicPr>
          <p:cNvPr id="7" name="Picture 6"/>
          <p:cNvPicPr>
            <a:picLocks noChangeAspect="1"/>
          </p:cNvPicPr>
          <p:nvPr/>
        </p:nvPicPr>
        <p:blipFill>
          <a:blip r:embed="rId2"/>
          <a:stretch>
            <a:fillRect/>
          </a:stretch>
        </p:blipFill>
        <p:spPr>
          <a:xfrm>
            <a:off x="845241" y="1417638"/>
            <a:ext cx="7459761" cy="5303837"/>
          </a:xfrm>
          <a:prstGeom prst="rect">
            <a:avLst/>
          </a:prstGeom>
        </p:spPr>
      </p:pic>
      <p:pic>
        <p:nvPicPr>
          <p:cNvPr id="8" name="Picture 7" descr="GalaxyZoo_lowres.pdf"/>
          <p:cNvPicPr>
            <a:picLocks noChangeAspect="1"/>
          </p:cNvPicPr>
          <p:nvPr/>
        </p:nvPicPr>
        <p:blipFill>
          <a:blip r:embed="rId3">
            <a:extLst>
              <a:ext uri="{28A0092B-C50C-407E-A947-70E740481C1C}">
                <a14:useLocalDpi xmlns="" xmlns:a14="http://schemas.microsoft.com/office/drawing/2010/main" val="0"/>
              </a:ext>
            </a:extLst>
          </a:blip>
          <a:stretch>
            <a:fillRect/>
          </a:stretch>
        </p:blipFill>
        <p:spPr>
          <a:xfrm>
            <a:off x="845241" y="1316355"/>
            <a:ext cx="7620000" cy="5405120"/>
          </a:xfrm>
          <a:prstGeom prst="rect">
            <a:avLst/>
          </a:prstGeom>
        </p:spPr>
      </p:pic>
    </p:spTree>
    <p:extLst>
      <p:ext uri="{BB962C8B-B14F-4D97-AF65-F5344CB8AC3E}">
        <p14:creationId xmlns="" xmlns:p14="http://schemas.microsoft.com/office/powerpoint/2010/main" val="16118092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7"/>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6" presetClass="emph" presetSubtype="0" fill="hold" nodeType="clickEffect">
                                  <p:stCondLst>
                                    <p:cond delay="0"/>
                                  </p:stCondLst>
                                  <p:childTnLst>
                                    <p:animScale>
                                      <p:cBhvr>
                                        <p:cTn id="10" dur="5000" fill="hold"/>
                                        <p:tgtEl>
                                          <p:spTgt spid="8"/>
                                        </p:tgtEl>
                                      </p:cBhvr>
                                      <p:by x="400000" y="4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Now is More</a:t>
            </a:r>
            <a:endParaRPr lang="en-US" dirty="0"/>
          </a:p>
        </p:txBody>
      </p:sp>
      <p:sp>
        <p:nvSpPr>
          <p:cNvPr id="4" name="Footer Placeholder 3"/>
          <p:cNvSpPr>
            <a:spLocks noGrp="1"/>
          </p:cNvSpPr>
          <p:nvPr>
            <p:ph type="ftr" sz="quarter" idx="11"/>
          </p:nvPr>
        </p:nvSpPr>
        <p:spPr/>
        <p:txBody>
          <a:bodyPr/>
          <a:lstStyle/>
          <a:p>
            <a:r>
              <a:rPr lang="en-US" smtClean="0"/>
              <a:t>Integrating Researcher Identifiers into the Scholarly Record</a:t>
            </a:r>
            <a:endParaRPr lang="en-US"/>
          </a:p>
        </p:txBody>
      </p:sp>
      <p:pic>
        <p:nvPicPr>
          <p:cNvPr id="6" name="Picture 5" descr="GalaxyZoo_lowres.pdf"/>
          <p:cNvPicPr>
            <a:picLocks noChangeAspect="1"/>
          </p:cNvPicPr>
          <p:nvPr/>
        </p:nvPicPr>
        <p:blipFill>
          <a:blip r:embed="rId2">
            <a:extLst>
              <a:ext uri="{28A0092B-C50C-407E-A947-70E740481C1C}">
                <a14:useLocalDpi xmlns="" xmlns:a14="http://schemas.microsoft.com/office/drawing/2010/main" val="0"/>
              </a:ext>
            </a:extLst>
          </a:blip>
          <a:stretch>
            <a:fillRect/>
          </a:stretch>
        </p:blipFill>
        <p:spPr>
          <a:xfrm>
            <a:off x="-8928452" y="-4064579"/>
            <a:ext cx="38100000" cy="27025600"/>
          </a:xfrm>
          <a:prstGeom prst="rect">
            <a:avLst/>
          </a:prstGeom>
        </p:spPr>
      </p:pic>
    </p:spTree>
    <p:extLst>
      <p:ext uri="{BB962C8B-B14F-4D97-AF65-F5344CB8AC3E}">
        <p14:creationId xmlns="" xmlns:p14="http://schemas.microsoft.com/office/powerpoint/2010/main" val="419045597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612372"/>
          </a:xfrm>
        </p:spPr>
        <p:txBody>
          <a:bodyPr>
            <a:normAutofit fontScale="90000"/>
          </a:bodyPr>
          <a:lstStyle/>
          <a:p>
            <a:r>
              <a:rPr lang="en-US" dirty="0" smtClean="0"/>
              <a:t>Authorship Trends, Issues, &amp; Questions</a:t>
            </a:r>
            <a:endParaRPr lang="en-US" dirty="0"/>
          </a:p>
        </p:txBody>
      </p:sp>
      <p:graphicFrame>
        <p:nvGraphicFramePr>
          <p:cNvPr id="5" name="Content Placeholder 4"/>
          <p:cNvGraphicFramePr>
            <a:graphicFrameLocks noGrp="1"/>
          </p:cNvGraphicFramePr>
          <p:nvPr>
            <p:ph idx="1"/>
            <p:extLst>
              <p:ext uri="{D42A27DB-BD31-4B8C-83A1-F6EECF244321}">
                <p14:modId xmlns="" xmlns:p14="http://schemas.microsoft.com/office/powerpoint/2010/main" val="2718063615"/>
              </p:ext>
            </p:extLst>
          </p:nvPr>
        </p:nvGraphicFramePr>
        <p:xfrm>
          <a:off x="0" y="715663"/>
          <a:ext cx="9144000" cy="6314440"/>
        </p:xfrm>
        <a:graphic>
          <a:graphicData uri="http://schemas.openxmlformats.org/drawingml/2006/table">
            <a:tbl>
              <a:tblPr firstRow="1" bandRow="1">
                <a:tableStyleId>{5C22544A-7EE6-4342-B048-85BDC9FD1C3A}</a:tableStyleId>
              </a:tblPr>
              <a:tblGrid>
                <a:gridCol w="3048000"/>
                <a:gridCol w="3048000"/>
                <a:gridCol w="3048000"/>
              </a:tblGrid>
              <a:tr h="370840">
                <a:tc>
                  <a:txBody>
                    <a:bodyPr/>
                    <a:lstStyle/>
                    <a:p>
                      <a:r>
                        <a:rPr lang="en-US" dirty="0" smtClean="0"/>
                        <a:t>Trend</a:t>
                      </a:r>
                      <a:endParaRPr lang="en-US" dirty="0"/>
                    </a:p>
                  </a:txBody>
                  <a:tcPr/>
                </a:tc>
                <a:tc>
                  <a:txBody>
                    <a:bodyPr/>
                    <a:lstStyle/>
                    <a:p>
                      <a:r>
                        <a:rPr lang="en-US" dirty="0" smtClean="0"/>
                        <a:t>Potential</a:t>
                      </a:r>
                      <a:r>
                        <a:rPr lang="en-US" baseline="0" dirty="0" smtClean="0"/>
                        <a:t> Authorship </a:t>
                      </a:r>
                      <a:r>
                        <a:rPr lang="en-US" dirty="0" smtClean="0"/>
                        <a:t>Issues</a:t>
                      </a:r>
                      <a:endParaRPr lang="en-US" dirty="0"/>
                    </a:p>
                  </a:txBody>
                  <a:tcPr/>
                </a:tc>
                <a:tc>
                  <a:txBody>
                    <a:bodyPr/>
                    <a:lstStyle/>
                    <a:p>
                      <a:r>
                        <a:rPr lang="en-US" dirty="0" smtClean="0"/>
                        <a:t>Questions</a:t>
                      </a:r>
                      <a:endParaRPr lang="en-US" dirty="0"/>
                    </a:p>
                  </a:txBody>
                  <a:tcPr/>
                </a:tc>
              </a:tr>
              <a:tr h="370840">
                <a:tc>
                  <a:txBody>
                    <a:bodyPr/>
                    <a:lstStyle/>
                    <a:p>
                      <a:r>
                        <a:rPr lang="en-US" dirty="0" smtClean="0"/>
                        <a:t>Increase in number</a:t>
                      </a:r>
                      <a:r>
                        <a:rPr lang="en-US" baseline="0" dirty="0" smtClean="0"/>
                        <a:t> of coauthors</a:t>
                      </a:r>
                      <a:endParaRPr lang="en-US" dirty="0"/>
                    </a:p>
                  </a:txBody>
                  <a:tcPr/>
                </a:tc>
                <a:tc>
                  <a:txBody>
                    <a:bodyPr/>
                    <a:lstStyle/>
                    <a:p>
                      <a:pPr marL="285750" indent="-285750">
                        <a:buFontTx/>
                        <a:buChar char="-"/>
                      </a:pPr>
                      <a:r>
                        <a:rPr lang="en-US" dirty="0" smtClean="0"/>
                        <a:t>‘honorary’ authorship</a:t>
                      </a:r>
                    </a:p>
                    <a:p>
                      <a:pPr marL="285750" indent="-285750">
                        <a:buFontTx/>
                        <a:buChar char="-"/>
                      </a:pPr>
                      <a:r>
                        <a:rPr lang="en-US" dirty="0" smtClean="0"/>
                        <a:t>‘ghost’ authorship</a:t>
                      </a:r>
                    </a:p>
                    <a:p>
                      <a:pPr marL="285750" indent="-285750">
                        <a:buFontTx/>
                        <a:buChar char="-"/>
                      </a:pPr>
                      <a:r>
                        <a:rPr lang="en-US" dirty="0" smtClean="0"/>
                        <a:t>disputes</a:t>
                      </a:r>
                    </a:p>
                  </a:txBody>
                  <a:tcPr/>
                </a:tc>
                <a:tc>
                  <a:txBody>
                    <a:bodyPr/>
                    <a:lstStyle/>
                    <a:p>
                      <a:pPr marL="285750" indent="-285750">
                        <a:buFontTx/>
                        <a:buChar char="-"/>
                      </a:pPr>
                      <a:r>
                        <a:rPr lang="en-US" dirty="0" smtClean="0"/>
                        <a:t>How to disambiguate author names?</a:t>
                      </a:r>
                      <a:endParaRPr lang="en-US" baseline="0" dirty="0" smtClean="0"/>
                    </a:p>
                    <a:p>
                      <a:pPr marL="285750" indent="-285750">
                        <a:buFontTx/>
                        <a:buChar char="-"/>
                      </a:pPr>
                      <a:r>
                        <a:rPr lang="en-US" baseline="0" dirty="0" smtClean="0"/>
                        <a:t>How to communicate attribution in citation?</a:t>
                      </a:r>
                    </a:p>
                    <a:p>
                      <a:pPr marL="285750" indent="-285750">
                        <a:buFontTx/>
                        <a:buChar char="-"/>
                      </a:pPr>
                      <a:r>
                        <a:rPr lang="en-US" b="0" baseline="0" dirty="0" smtClean="0">
                          <a:solidFill>
                            <a:schemeClr val="tx1">
                              <a:lumMod val="75000"/>
                              <a:lumOff val="25000"/>
                            </a:schemeClr>
                          </a:solidFill>
                        </a:rPr>
                        <a:t>How to describe contributions to work?</a:t>
                      </a:r>
                    </a:p>
                    <a:p>
                      <a:pPr marL="285750" indent="-285750">
                        <a:buFontTx/>
                        <a:buChar char="-"/>
                      </a:pPr>
                      <a:r>
                        <a:rPr lang="en-US" baseline="0" dirty="0" smtClean="0"/>
                        <a:t>How to evaluate and predict impact?</a:t>
                      </a:r>
                    </a:p>
                    <a:p>
                      <a:pPr marL="285750" indent="-285750">
                        <a:buFontTx/>
                        <a:buChar char="-"/>
                      </a:pPr>
                      <a:r>
                        <a:rPr lang="en-US" baseline="0" dirty="0" smtClean="0"/>
                        <a:t>Who is responsible?</a:t>
                      </a:r>
                    </a:p>
                  </a:txBody>
                  <a:tcPr/>
                </a:tc>
              </a:tr>
              <a:tr h="370840">
                <a:tc>
                  <a:txBody>
                    <a:bodyPr/>
                    <a:lstStyle/>
                    <a:p>
                      <a:r>
                        <a:rPr lang="en-US" dirty="0" smtClean="0"/>
                        <a:t>Shift from</a:t>
                      </a:r>
                      <a:r>
                        <a:rPr lang="en-US" baseline="0" dirty="0" smtClean="0"/>
                        <a:t> academic publishing in books </a:t>
                      </a:r>
                      <a:r>
                        <a:rPr lang="en-US" dirty="0" smtClean="0"/>
                        <a:t>to journals</a:t>
                      </a:r>
                      <a:endParaRPr lang="en-US" dirty="0"/>
                    </a:p>
                  </a:txBody>
                  <a:tcPr/>
                </a:tc>
                <a:tc>
                  <a:txBody>
                    <a:bodyPr/>
                    <a:lstStyle/>
                    <a:p>
                      <a:pPr marL="285750" indent="-285750">
                        <a:buFontTx/>
                        <a:buChar char="-"/>
                      </a:pPr>
                      <a:r>
                        <a:rPr lang="en-US" baseline="0" dirty="0" smtClean="0"/>
                        <a:t>loss of sole-author-book as a evaluation measure</a:t>
                      </a:r>
                    </a:p>
                    <a:p>
                      <a:pPr marL="0" indent="0">
                        <a:buFontTx/>
                        <a:buNone/>
                      </a:pPr>
                      <a:endParaRPr lang="en-US" dirty="0"/>
                    </a:p>
                  </a:txBody>
                  <a:tcPr/>
                </a:tc>
                <a:tc>
                  <a:txBody>
                    <a:bodyPr/>
                    <a:lstStyle/>
                    <a:p>
                      <a:pPr marL="285750" indent="-285750">
                        <a:buFontTx/>
                        <a:buChar char="-"/>
                      </a:pPr>
                      <a:r>
                        <a:rPr lang="en-US" dirty="0" smtClean="0">
                          <a:solidFill>
                            <a:srgbClr val="FF0000"/>
                          </a:solidFill>
                        </a:rPr>
                        <a:t>How to</a:t>
                      </a:r>
                      <a:r>
                        <a:rPr lang="en-US" baseline="0" dirty="0" smtClean="0">
                          <a:solidFill>
                            <a:srgbClr val="FF0000"/>
                          </a:solidFill>
                        </a:rPr>
                        <a:t> integrate name authority and researcher identifier systems?</a:t>
                      </a:r>
                    </a:p>
                  </a:txBody>
                  <a:tcPr/>
                </a:tc>
              </a:tr>
              <a:tr h="370840">
                <a:tc>
                  <a:txBody>
                    <a:bodyPr/>
                    <a:lstStyle/>
                    <a:p>
                      <a:r>
                        <a:rPr lang="en-US" dirty="0" smtClean="0"/>
                        <a:t>Decreasing</a:t>
                      </a:r>
                      <a:r>
                        <a:rPr lang="en-US" baseline="0" dirty="0" smtClean="0"/>
                        <a:t> granularity of publications</a:t>
                      </a:r>
                      <a:endParaRPr lang="en-US" dirty="0"/>
                    </a:p>
                  </a:txBody>
                  <a:tcPr/>
                </a:tc>
                <a:tc>
                  <a:txBody>
                    <a:bodyPr/>
                    <a:lstStyle/>
                    <a:p>
                      <a:pPr marL="285750" indent="-285750">
                        <a:buFontTx/>
                        <a:buChar char="-"/>
                      </a:pPr>
                      <a:r>
                        <a:rPr lang="en-US" dirty="0" smtClean="0"/>
                        <a:t>persistence of “</a:t>
                      </a:r>
                      <a:r>
                        <a:rPr lang="en-US" dirty="0" err="1" smtClean="0"/>
                        <a:t>nano</a:t>
                      </a:r>
                      <a:r>
                        <a:rPr lang="en-US" dirty="0" smtClean="0"/>
                        <a:t>” publication vs. authorship</a:t>
                      </a:r>
                    </a:p>
                    <a:p>
                      <a:pPr marL="0" indent="0">
                        <a:buFontTx/>
                        <a:buNone/>
                      </a:pPr>
                      <a:endParaRPr lang="en-US" dirty="0"/>
                    </a:p>
                  </a:txBody>
                  <a:tcPr/>
                </a:tc>
                <a:tc>
                  <a:txBody>
                    <a:bodyPr/>
                    <a:lstStyle/>
                    <a:p>
                      <a:pPr marL="285750" indent="-285750">
                        <a:buFontTx/>
                        <a:buChar char="-"/>
                      </a:pPr>
                      <a:r>
                        <a:rPr lang="en-US" dirty="0" smtClean="0"/>
                        <a:t>How to document</a:t>
                      </a:r>
                      <a:r>
                        <a:rPr lang="en-US" baseline="0" dirty="0" smtClean="0"/>
                        <a:t> authorship over substructure of work?</a:t>
                      </a:r>
                    </a:p>
                  </a:txBody>
                  <a:tcPr/>
                </a:tc>
              </a:tr>
              <a:tr h="370840">
                <a:tc>
                  <a:txBody>
                    <a:bodyPr/>
                    <a:lstStyle/>
                    <a:p>
                      <a:r>
                        <a:rPr lang="en-US" dirty="0" smtClean="0"/>
                        <a:t>Dynamic</a:t>
                      </a:r>
                      <a:r>
                        <a:rPr lang="en-US" baseline="0" dirty="0" smtClean="0"/>
                        <a:t> documents</a:t>
                      </a:r>
                      <a:endParaRPr lang="en-US" dirty="0"/>
                    </a:p>
                  </a:txBody>
                  <a:tcPr/>
                </a:tc>
                <a:tc>
                  <a:txBody>
                    <a:bodyPr/>
                    <a:lstStyle/>
                    <a:p>
                      <a:pPr marL="285750" marR="0" indent="-285750" algn="l" defTabSz="457200" rtl="0" eaLnBrk="1" fontAlgn="auto" latinLnBrk="0" hangingPunct="1">
                        <a:lnSpc>
                          <a:spcPct val="100000"/>
                        </a:lnSpc>
                        <a:spcBef>
                          <a:spcPts val="0"/>
                        </a:spcBef>
                        <a:spcAft>
                          <a:spcPts val="0"/>
                        </a:spcAft>
                        <a:buClrTx/>
                        <a:buSzTx/>
                        <a:buFontTx/>
                        <a:buChar char="-"/>
                        <a:tabLst/>
                        <a:defRPr/>
                      </a:pPr>
                      <a:r>
                        <a:rPr lang="en-US" dirty="0" smtClean="0"/>
                        <a:t>version</a:t>
                      </a:r>
                      <a:r>
                        <a:rPr lang="en-US" baseline="0" dirty="0" smtClean="0"/>
                        <a:t> misattribution</a:t>
                      </a:r>
                      <a:endParaRPr lang="en-US" dirty="0" smtClean="0"/>
                    </a:p>
                    <a:p>
                      <a:pPr marL="0" marR="0" indent="0" algn="l" defTabSz="457200" rtl="0" eaLnBrk="1" fontAlgn="auto" latinLnBrk="0" hangingPunct="1">
                        <a:lnSpc>
                          <a:spcPct val="100000"/>
                        </a:lnSpc>
                        <a:spcBef>
                          <a:spcPts val="0"/>
                        </a:spcBef>
                        <a:spcAft>
                          <a:spcPts val="0"/>
                        </a:spcAft>
                        <a:buClrTx/>
                        <a:buSzTx/>
                        <a:buFontTx/>
                        <a:buNone/>
                        <a:tabLst/>
                        <a:defRPr/>
                      </a:pPr>
                      <a:endParaRPr lang="en-US" dirty="0" smtClean="0"/>
                    </a:p>
                  </a:txBody>
                  <a:tcPr/>
                </a:tc>
                <a:tc>
                  <a:txBody>
                    <a:bodyPr/>
                    <a:lstStyle/>
                    <a:p>
                      <a:pPr marL="285750" indent="-285750">
                        <a:buFontTx/>
                        <a:buChar char="-"/>
                      </a:pPr>
                      <a:r>
                        <a:rPr lang="en-US" dirty="0" smtClean="0"/>
                        <a:t>How to document</a:t>
                      </a:r>
                      <a:r>
                        <a:rPr lang="en-US" baseline="0" dirty="0" smtClean="0"/>
                        <a:t> authorship over time?</a:t>
                      </a:r>
                    </a:p>
                  </a:txBody>
                  <a:tcPr/>
                </a:tc>
              </a:tr>
              <a:tr h="370840">
                <a:tc>
                  <a:txBody>
                    <a:bodyPr/>
                    <a:lstStyle/>
                    <a:p>
                      <a:r>
                        <a:rPr lang="en-US" dirty="0" smtClean="0"/>
                        <a:t>Increasing</a:t>
                      </a:r>
                      <a:r>
                        <a:rPr lang="en-US" baseline="0" dirty="0" smtClean="0"/>
                        <a:t> diversity in citable scholarly outputs</a:t>
                      </a:r>
                      <a:endParaRPr lang="en-US" dirty="0"/>
                    </a:p>
                  </a:txBody>
                  <a:tcPr/>
                </a:tc>
                <a:tc>
                  <a:txBody>
                    <a:bodyPr/>
                    <a:lstStyle/>
                    <a:p>
                      <a:pPr marL="285750" indent="-285750">
                        <a:buFontTx/>
                        <a:buChar char="-"/>
                      </a:pPr>
                      <a:r>
                        <a:rPr lang="en-US" dirty="0" smtClean="0"/>
                        <a:t>citation cannibalization, </a:t>
                      </a:r>
                      <a:r>
                        <a:rPr lang="en-US" dirty="0" err="1" smtClean="0"/>
                        <a:t>overrcounting</a:t>
                      </a:r>
                      <a:endParaRPr lang="en-US" dirty="0" smtClean="0"/>
                    </a:p>
                  </a:txBody>
                  <a:tcPr/>
                </a:tc>
                <a:tc>
                  <a:txBody>
                    <a:bodyPr/>
                    <a:lstStyle/>
                    <a:p>
                      <a:pPr marL="285750" indent="-285750">
                        <a:buFontTx/>
                        <a:buChar char="-"/>
                      </a:pPr>
                      <a:r>
                        <a:rPr lang="en-US" dirty="0" smtClean="0"/>
                        <a:t>How to cite</a:t>
                      </a:r>
                      <a:r>
                        <a:rPr lang="en-US" baseline="0" dirty="0" smtClean="0"/>
                        <a:t> data, software, presentations(?), blogs (?), tweets (?)</a:t>
                      </a:r>
                    </a:p>
                  </a:txBody>
                  <a:tcPr/>
                </a:tc>
              </a:tr>
            </a:tbl>
          </a:graphicData>
        </a:graphic>
      </p:graphicFrame>
      <p:sp>
        <p:nvSpPr>
          <p:cNvPr id="3" name="Footer Placeholder 2"/>
          <p:cNvSpPr>
            <a:spLocks noGrp="1"/>
          </p:cNvSpPr>
          <p:nvPr>
            <p:ph type="ftr" sz="quarter" idx="11"/>
          </p:nvPr>
        </p:nvSpPr>
        <p:spPr/>
        <p:txBody>
          <a:bodyPr/>
          <a:lstStyle/>
          <a:p>
            <a:pPr>
              <a:defRPr/>
            </a:pPr>
            <a:r>
              <a:rPr lang="en-US" smtClean="0"/>
              <a:t>Integrating Researcher Identifiers into the Scholarly Record</a:t>
            </a:r>
            <a:endParaRPr lang="en-US"/>
          </a:p>
        </p:txBody>
      </p:sp>
    </p:spTree>
    <p:extLst>
      <p:ext uri="{BB962C8B-B14F-4D97-AF65-F5344CB8AC3E}">
        <p14:creationId xmlns="" xmlns:p14="http://schemas.microsoft.com/office/powerpoint/2010/main" val="66973594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3396" y="274638"/>
            <a:ext cx="9030604" cy="1143000"/>
          </a:xfrm>
        </p:spPr>
        <p:txBody>
          <a:bodyPr>
            <a:normAutofit/>
          </a:bodyPr>
          <a:lstStyle/>
          <a:p>
            <a:r>
              <a:rPr lang="en-US" dirty="0" smtClean="0"/>
              <a:t>Potential improved analytics…</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Reduce error in standard analytics</a:t>
            </a:r>
            <a:br>
              <a:rPr lang="en-US" dirty="0" smtClean="0"/>
            </a:br>
            <a:r>
              <a:rPr lang="en-US" dirty="0" smtClean="0"/>
              <a:t>-- impact factors, citation indices</a:t>
            </a:r>
          </a:p>
          <a:p>
            <a:r>
              <a:rPr lang="en-US" dirty="0" smtClean="0"/>
              <a:t>New measures become feasible</a:t>
            </a:r>
            <a:br>
              <a:rPr lang="en-US" dirty="0" smtClean="0"/>
            </a:br>
            <a:r>
              <a:rPr lang="en-US" dirty="0" smtClean="0"/>
              <a:t>-- collaboration analysis</a:t>
            </a:r>
          </a:p>
          <a:p>
            <a:r>
              <a:rPr lang="en-US" dirty="0" smtClean="0"/>
              <a:t>Measures including new research objects</a:t>
            </a:r>
            <a:br>
              <a:rPr lang="en-US" dirty="0" smtClean="0"/>
            </a:br>
            <a:r>
              <a:rPr lang="en-US" dirty="0" smtClean="0"/>
              <a:t>-- grants, datasets, software</a:t>
            </a:r>
          </a:p>
          <a:p>
            <a:r>
              <a:rPr lang="en-US" dirty="0" smtClean="0"/>
              <a:t>Measure of new populations</a:t>
            </a:r>
            <a:br>
              <a:rPr lang="en-US" dirty="0" smtClean="0"/>
            </a:br>
            <a:r>
              <a:rPr lang="en-US" dirty="0" smtClean="0"/>
              <a:t>-- graduate students, postdocs, citizen scientists</a:t>
            </a:r>
          </a:p>
          <a:p>
            <a:r>
              <a:rPr lang="en-US" dirty="0" smtClean="0"/>
              <a:t>Measures of new connections</a:t>
            </a:r>
            <a:br>
              <a:rPr lang="en-US" dirty="0" smtClean="0"/>
            </a:br>
            <a:r>
              <a:rPr lang="en-US" dirty="0" smtClean="0"/>
              <a:t>-- new maps of science, revealing “dark matter”</a:t>
            </a:r>
            <a:endParaRPr lang="en-US" dirty="0"/>
          </a:p>
        </p:txBody>
      </p:sp>
      <p:sp>
        <p:nvSpPr>
          <p:cNvPr id="4" name="Footer Placeholder 3"/>
          <p:cNvSpPr>
            <a:spLocks noGrp="1"/>
          </p:cNvSpPr>
          <p:nvPr>
            <p:ph type="ftr" sz="quarter" idx="11"/>
          </p:nvPr>
        </p:nvSpPr>
        <p:spPr/>
        <p:txBody>
          <a:bodyPr/>
          <a:lstStyle/>
          <a:p>
            <a:r>
              <a:rPr lang="en-US" smtClean="0"/>
              <a:t>Integrating Researcher Identifiers into the Scholarly Record</a:t>
            </a:r>
            <a:endParaRPr lang="en-US"/>
          </a:p>
        </p:txBody>
      </p:sp>
    </p:spTree>
    <p:extLst>
      <p:ext uri="{BB962C8B-B14F-4D97-AF65-F5344CB8AC3E}">
        <p14:creationId xmlns="" xmlns:p14="http://schemas.microsoft.com/office/powerpoint/2010/main" val="183046067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pPr>
              <a:defRPr/>
            </a:pPr>
            <a:r>
              <a:rPr lang="en-US" smtClean="0"/>
              <a:t>Integrating Researcher Identifiers into the Scholarly Record</a:t>
            </a:r>
            <a:endParaRPr lang="en-US" dirty="0"/>
          </a:p>
        </p:txBody>
      </p:sp>
      <p:sp>
        <p:nvSpPr>
          <p:cNvPr id="34818" name="Rectangle 4"/>
          <p:cNvSpPr>
            <a:spLocks noChangeArrowheads="1"/>
          </p:cNvSpPr>
          <p:nvPr/>
        </p:nvSpPr>
        <p:spPr bwMode="auto">
          <a:xfrm>
            <a:off x="0" y="1157176"/>
            <a:ext cx="9144000" cy="452431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p>
            <a:pPr algn="ctr">
              <a:buFont typeface="Wingdings 3" charset="0"/>
              <a:buNone/>
            </a:pPr>
            <a:r>
              <a:rPr lang="en-US" sz="7200" dirty="0" smtClean="0">
                <a:latin typeface="Courier" charset="0"/>
                <a:cs typeface="Courier" charset="0"/>
              </a:rPr>
              <a:t>The State of the Practice in Researcher Identificatio</a:t>
            </a:r>
            <a:r>
              <a:rPr lang="en-US" sz="7200" dirty="0">
                <a:latin typeface="Courier" charset="0"/>
                <a:cs typeface="Courier" charset="0"/>
              </a:rPr>
              <a:t>n</a:t>
            </a:r>
          </a:p>
        </p:txBody>
      </p:sp>
    </p:spTree>
    <p:extLst>
      <p:ext uri="{BB962C8B-B14F-4D97-AF65-F5344CB8AC3E}">
        <p14:creationId xmlns="" xmlns:p14="http://schemas.microsoft.com/office/powerpoint/2010/main" val="170827787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solidFill>
                  <a:srgbClr val="0070C0"/>
                </a:solidFill>
              </a:rPr>
              <a:t>Scholarly output impacts the reputation and ranking of the institution</a:t>
            </a:r>
            <a:endParaRPr lang="en-US" dirty="0">
              <a:solidFill>
                <a:srgbClr val="0070C0"/>
              </a:solidFill>
            </a:endParaRPr>
          </a:p>
        </p:txBody>
      </p:sp>
      <p:sp>
        <p:nvSpPr>
          <p:cNvPr id="4" name="Rectangle 3"/>
          <p:cNvSpPr/>
          <p:nvPr/>
        </p:nvSpPr>
        <p:spPr>
          <a:xfrm>
            <a:off x="762000" y="2667000"/>
            <a:ext cx="4572000" cy="923330"/>
          </a:xfrm>
          <a:prstGeom prst="rect">
            <a:avLst/>
          </a:prstGeom>
        </p:spPr>
        <p:txBody>
          <a:bodyPr>
            <a:spAutoFit/>
          </a:bodyPr>
          <a:lstStyle/>
          <a:p>
            <a:r>
              <a:rPr lang="en-US" dirty="0" smtClean="0"/>
              <a:t>We initially use </a:t>
            </a:r>
            <a:r>
              <a:rPr lang="en-US" i="1" dirty="0" err="1" smtClean="0"/>
              <a:t>bibliometric</a:t>
            </a:r>
            <a:r>
              <a:rPr lang="en-US" i="1" dirty="0" smtClean="0"/>
              <a:t> analysis</a:t>
            </a:r>
            <a:r>
              <a:rPr lang="en-US" dirty="0" smtClean="0"/>
              <a:t> to look at the top institutions, by publications and citation count for the past ten years…</a:t>
            </a:r>
            <a:endParaRPr lang="en-US" dirty="0"/>
          </a:p>
        </p:txBody>
      </p:sp>
      <p:pic>
        <p:nvPicPr>
          <p:cNvPr id="34819" name="Picture 3"/>
          <p:cNvPicPr>
            <a:picLocks noChangeAspect="1" noChangeArrowheads="1"/>
          </p:cNvPicPr>
          <p:nvPr/>
        </p:nvPicPr>
        <p:blipFill>
          <a:blip r:embed="rId3" cstate="print"/>
          <a:srcRect/>
          <a:stretch>
            <a:fillRect/>
          </a:stretch>
        </p:blipFill>
        <p:spPr bwMode="auto">
          <a:xfrm>
            <a:off x="762000" y="3733800"/>
            <a:ext cx="3009900" cy="968375"/>
          </a:xfrm>
          <a:prstGeom prst="rect">
            <a:avLst/>
          </a:prstGeom>
          <a:noFill/>
          <a:ln w="9525">
            <a:noFill/>
            <a:miter lim="800000"/>
            <a:headEnd/>
            <a:tailEnd/>
          </a:ln>
        </p:spPr>
      </p:pic>
      <p:pic>
        <p:nvPicPr>
          <p:cNvPr id="34820" name="Picture 4"/>
          <p:cNvPicPr>
            <a:picLocks noChangeAspect="1" noChangeArrowheads="1"/>
          </p:cNvPicPr>
          <p:nvPr/>
        </p:nvPicPr>
        <p:blipFill>
          <a:blip r:embed="rId4" cstate="print"/>
          <a:srcRect/>
          <a:stretch>
            <a:fillRect/>
          </a:stretch>
        </p:blipFill>
        <p:spPr bwMode="auto">
          <a:xfrm>
            <a:off x="3810000" y="3733800"/>
            <a:ext cx="4786313" cy="892175"/>
          </a:xfrm>
          <a:prstGeom prst="rect">
            <a:avLst/>
          </a:prstGeom>
          <a:noFill/>
          <a:ln w="9525">
            <a:noFill/>
            <a:miter lim="800000"/>
            <a:headEnd/>
            <a:tailEnd/>
          </a:ln>
        </p:spPr>
      </p:pic>
      <p:sp>
        <p:nvSpPr>
          <p:cNvPr id="8" name="Rectangle 7"/>
          <p:cNvSpPr/>
          <p:nvPr/>
        </p:nvSpPr>
        <p:spPr>
          <a:xfrm>
            <a:off x="381000" y="4800600"/>
            <a:ext cx="3352800" cy="1200329"/>
          </a:xfrm>
          <a:prstGeom prst="rect">
            <a:avLst/>
          </a:prstGeom>
        </p:spPr>
        <p:txBody>
          <a:bodyPr wrap="square">
            <a:spAutoFit/>
          </a:bodyPr>
          <a:lstStyle/>
          <a:p>
            <a:r>
              <a:rPr lang="en-US" dirty="0" smtClean="0"/>
              <a:t>Universities are ranked by several indicators of academic or research performance, including… highly cited researchers…</a:t>
            </a:r>
            <a:endParaRPr lang="en-US" dirty="0"/>
          </a:p>
        </p:txBody>
      </p:sp>
      <p:pic>
        <p:nvPicPr>
          <p:cNvPr id="34821" name="Picture 5"/>
          <p:cNvPicPr>
            <a:picLocks noChangeAspect="1" noChangeArrowheads="1"/>
          </p:cNvPicPr>
          <p:nvPr/>
        </p:nvPicPr>
        <p:blipFill>
          <a:blip r:embed="rId5" cstate="print"/>
          <a:srcRect/>
          <a:stretch>
            <a:fillRect/>
          </a:stretch>
        </p:blipFill>
        <p:spPr bwMode="auto">
          <a:xfrm>
            <a:off x="914400" y="1676400"/>
            <a:ext cx="3605213" cy="1006475"/>
          </a:xfrm>
          <a:prstGeom prst="rect">
            <a:avLst/>
          </a:prstGeom>
          <a:noFill/>
          <a:ln w="9525">
            <a:noFill/>
            <a:miter lim="800000"/>
            <a:headEnd/>
            <a:tailEnd/>
          </a:ln>
        </p:spPr>
      </p:pic>
      <p:sp>
        <p:nvSpPr>
          <p:cNvPr id="10" name="Rectangle 9"/>
          <p:cNvSpPr/>
          <p:nvPr/>
        </p:nvSpPr>
        <p:spPr>
          <a:xfrm>
            <a:off x="3886200" y="4876800"/>
            <a:ext cx="4572000" cy="646331"/>
          </a:xfrm>
          <a:prstGeom prst="rect">
            <a:avLst/>
          </a:prstGeom>
        </p:spPr>
        <p:txBody>
          <a:bodyPr>
            <a:spAutoFit/>
          </a:bodyPr>
          <a:lstStyle/>
          <a:p>
            <a:r>
              <a:rPr lang="en-US" dirty="0" smtClean="0"/>
              <a:t>Citations… are the best understood and most widely accepted measure of research strength.</a:t>
            </a:r>
            <a:endParaRPr lang="en-US" dirty="0"/>
          </a:p>
        </p:txBody>
      </p:sp>
      <p:sp>
        <p:nvSpPr>
          <p:cNvPr id="5" name="Footer Placeholder 4"/>
          <p:cNvSpPr>
            <a:spLocks noGrp="1"/>
          </p:cNvSpPr>
          <p:nvPr>
            <p:ph type="ftr" sz="quarter" idx="11"/>
          </p:nvPr>
        </p:nvSpPr>
        <p:spPr/>
        <p:txBody>
          <a:bodyPr/>
          <a:lstStyle/>
          <a:p>
            <a:pPr>
              <a:defRPr/>
            </a:pPr>
            <a:r>
              <a:rPr lang="en-US" smtClean="0"/>
              <a:t>Integrating Researcher Identifiers into the Scholarly Record</a:t>
            </a:r>
            <a:endParaRPr lang="en-US"/>
          </a:p>
        </p:txBody>
      </p:sp>
    </p:spTree>
    <p:extLst>
      <p:ext uri="{BB962C8B-B14F-4D97-AF65-F5344CB8AC3E}">
        <p14:creationId xmlns="" xmlns:p14="http://schemas.microsoft.com/office/powerpoint/2010/main" val="3779760272"/>
      </p:ext>
    </p:extLst>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solidFill>
                  <a:srgbClr val="0070C0"/>
                </a:solidFill>
              </a:rPr>
              <a:t>A scholar may be published under many forms of names</a:t>
            </a:r>
            <a:endParaRPr lang="en-US" dirty="0"/>
          </a:p>
        </p:txBody>
      </p:sp>
      <p:pic>
        <p:nvPicPr>
          <p:cNvPr id="1026" name="Picture 2"/>
          <p:cNvPicPr>
            <a:picLocks noChangeAspect="1" noChangeArrowheads="1"/>
          </p:cNvPicPr>
          <p:nvPr/>
        </p:nvPicPr>
        <p:blipFill>
          <a:blip r:embed="rId3" cstate="print"/>
          <a:srcRect/>
          <a:stretch>
            <a:fillRect/>
          </a:stretch>
        </p:blipFill>
        <p:spPr bwMode="auto">
          <a:xfrm>
            <a:off x="685800" y="1676400"/>
            <a:ext cx="3490913" cy="2043113"/>
          </a:xfrm>
          <a:prstGeom prst="rect">
            <a:avLst/>
          </a:prstGeom>
          <a:noFill/>
          <a:ln w="9525">
            <a:noFill/>
            <a:miter lim="800000"/>
            <a:headEnd/>
            <a:tailEnd/>
          </a:ln>
        </p:spPr>
      </p:pic>
      <p:sp>
        <p:nvSpPr>
          <p:cNvPr id="6" name="TextBox 5"/>
          <p:cNvSpPr txBox="1"/>
          <p:nvPr/>
        </p:nvSpPr>
        <p:spPr>
          <a:xfrm>
            <a:off x="838200" y="3810000"/>
            <a:ext cx="2309222" cy="1477328"/>
          </a:xfrm>
          <a:prstGeom prst="rect">
            <a:avLst/>
          </a:prstGeom>
          <a:noFill/>
        </p:spPr>
        <p:txBody>
          <a:bodyPr wrap="square" rtlCol="0">
            <a:spAutoFit/>
          </a:bodyPr>
          <a:lstStyle/>
          <a:p>
            <a:r>
              <a:rPr lang="en-US" dirty="0" smtClean="0"/>
              <a:t>Also published as:</a:t>
            </a:r>
          </a:p>
          <a:p>
            <a:r>
              <a:rPr lang="en-US" dirty="0" err="1" smtClean="0"/>
              <a:t>Avram</a:t>
            </a:r>
            <a:r>
              <a:rPr lang="en-US" dirty="0" smtClean="0"/>
              <a:t> Noam Chomsky</a:t>
            </a:r>
          </a:p>
          <a:p>
            <a:r>
              <a:rPr lang="en-US" dirty="0" smtClean="0"/>
              <a:t>N. Chomsky </a:t>
            </a:r>
          </a:p>
          <a:p>
            <a:r>
              <a:rPr lang="ar-AE" dirty="0" smtClean="0"/>
              <a:t>نعوم تشومسكي</a:t>
            </a:r>
          </a:p>
          <a:p>
            <a:r>
              <a:rPr lang="he-IL" dirty="0" smtClean="0"/>
              <a:t>נועם חומסקי</a:t>
            </a:r>
            <a:endParaRPr lang="en-US" dirty="0"/>
          </a:p>
        </p:txBody>
      </p:sp>
      <p:sp>
        <p:nvSpPr>
          <p:cNvPr id="7" name="TextBox 6"/>
          <p:cNvSpPr txBox="1"/>
          <p:nvPr/>
        </p:nvSpPr>
        <p:spPr>
          <a:xfrm>
            <a:off x="4953000" y="2057400"/>
            <a:ext cx="3796873" cy="646331"/>
          </a:xfrm>
          <a:prstGeom prst="rect">
            <a:avLst/>
          </a:prstGeom>
          <a:noFill/>
        </p:spPr>
        <p:txBody>
          <a:bodyPr wrap="none" rtlCol="0">
            <a:spAutoFit/>
          </a:bodyPr>
          <a:lstStyle/>
          <a:p>
            <a:r>
              <a:rPr lang="en-US" dirty="0" smtClean="0">
                <a:latin typeface="Open Sans"/>
              </a:rPr>
              <a:t>Works translated into 50 languages</a:t>
            </a:r>
          </a:p>
          <a:p>
            <a:r>
              <a:rPr lang="en-US" dirty="0" smtClean="0">
                <a:latin typeface="Open Sans"/>
              </a:rPr>
              <a:t>(</a:t>
            </a:r>
            <a:r>
              <a:rPr lang="en-US" dirty="0" err="1" smtClean="0">
                <a:latin typeface="Open Sans"/>
              </a:rPr>
              <a:t>WorldCat</a:t>
            </a:r>
            <a:r>
              <a:rPr lang="en-US" dirty="0" smtClean="0">
                <a:latin typeface="Open Sans"/>
              </a:rPr>
              <a:t>)</a:t>
            </a:r>
            <a:endParaRPr lang="en-US" dirty="0">
              <a:latin typeface="Open Sans"/>
            </a:endParaRPr>
          </a:p>
        </p:txBody>
      </p:sp>
      <p:sp>
        <p:nvSpPr>
          <p:cNvPr id="8" name="Left Arrow 7"/>
          <p:cNvSpPr/>
          <p:nvPr/>
        </p:nvSpPr>
        <p:spPr>
          <a:xfrm>
            <a:off x="2209800" y="4419600"/>
            <a:ext cx="1371600" cy="304800"/>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3581400" y="4419600"/>
            <a:ext cx="1596912" cy="369332"/>
          </a:xfrm>
          <a:prstGeom prst="rect">
            <a:avLst/>
          </a:prstGeom>
          <a:noFill/>
        </p:spPr>
        <p:txBody>
          <a:bodyPr wrap="none" rtlCol="0">
            <a:spAutoFit/>
          </a:bodyPr>
          <a:lstStyle/>
          <a:p>
            <a:r>
              <a:rPr lang="en-US" dirty="0" smtClean="0"/>
              <a:t>Journal articles</a:t>
            </a:r>
            <a:endParaRPr lang="en-US" dirty="0"/>
          </a:p>
        </p:txBody>
      </p:sp>
      <p:sp>
        <p:nvSpPr>
          <p:cNvPr id="11" name="TextBox 10"/>
          <p:cNvSpPr txBox="1"/>
          <p:nvPr/>
        </p:nvSpPr>
        <p:spPr>
          <a:xfrm>
            <a:off x="5410200" y="2895600"/>
            <a:ext cx="2362200" cy="4093428"/>
          </a:xfrm>
          <a:prstGeom prst="rect">
            <a:avLst/>
          </a:prstGeom>
          <a:noFill/>
        </p:spPr>
        <p:txBody>
          <a:bodyPr wrap="square" rtlCol="0">
            <a:spAutoFit/>
          </a:bodyPr>
          <a:lstStyle/>
          <a:p>
            <a:r>
              <a:rPr lang="el-GR" sz="1600" dirty="0" smtClean="0">
                <a:hlinkClick r:id="rId4"/>
              </a:rPr>
              <a:t>Νόαμ Τσόμσκι</a:t>
            </a:r>
            <a:endParaRPr lang="en-US" sz="1600" dirty="0" smtClean="0">
              <a:latin typeface="Open Sans"/>
              <a:hlinkClick r:id="rId5"/>
            </a:endParaRPr>
          </a:p>
          <a:p>
            <a:r>
              <a:rPr lang="as-IN" dirty="0" smtClean="0">
                <a:latin typeface="Open Sans"/>
                <a:hlinkClick r:id="rId5"/>
              </a:rPr>
              <a:t>নোম চম্‌স্কি</a:t>
            </a:r>
            <a:endParaRPr lang="en-US" dirty="0" smtClean="0">
              <a:latin typeface="Open Sans"/>
            </a:endParaRPr>
          </a:p>
          <a:p>
            <a:r>
              <a:rPr lang="bo-CN" sz="2400" dirty="0" smtClean="0">
                <a:hlinkClick r:id="rId6"/>
              </a:rPr>
              <a:t>ནམ་ཆོམ་སི་ཀེ།</a:t>
            </a:r>
            <a:endParaRPr lang="en-US" sz="2400" dirty="0" smtClean="0"/>
          </a:p>
          <a:p>
            <a:r>
              <a:rPr lang="gu-IN" sz="1600" dirty="0" smtClean="0">
                <a:hlinkClick r:id="rId7"/>
              </a:rPr>
              <a:t>નોઆમ ચોમ્સ્કી</a:t>
            </a:r>
            <a:endParaRPr lang="en-US" sz="1600" dirty="0" smtClean="0"/>
          </a:p>
          <a:p>
            <a:r>
              <a:rPr lang="x-none" sz="1600" dirty="0" smtClean="0">
                <a:hlinkClick r:id="rId8"/>
              </a:rPr>
              <a:t>नोआम चाम्सकी</a:t>
            </a:r>
            <a:endParaRPr lang="en-US" sz="1600" dirty="0" smtClean="0"/>
          </a:p>
          <a:p>
            <a:r>
              <a:rPr lang="hy-AM" sz="1600" dirty="0" smtClean="0">
                <a:hlinkClick r:id="rId9"/>
              </a:rPr>
              <a:t>Նոամ Չոմսկի</a:t>
            </a:r>
            <a:endParaRPr lang="en-US" sz="1600" dirty="0" smtClean="0"/>
          </a:p>
          <a:p>
            <a:r>
              <a:rPr lang="ja-JP" altLang="en-US" sz="1400" smtClean="0">
                <a:latin typeface="Arial Unicode MS" pitchFamily="34" charset="-128"/>
                <a:ea typeface="Arial Unicode MS" pitchFamily="34" charset="-128"/>
                <a:cs typeface="Arial Unicode MS" pitchFamily="34" charset="-128"/>
                <a:hlinkClick r:id="rId10"/>
              </a:rPr>
              <a:t>ノーム・チョムスキー</a:t>
            </a:r>
            <a:endParaRPr lang="en-US" altLang="ja-JP" sz="1400" dirty="0" smtClean="0">
              <a:latin typeface="Arial Unicode MS" pitchFamily="34" charset="-128"/>
              <a:ea typeface="Arial Unicode MS" pitchFamily="34" charset="-128"/>
              <a:cs typeface="Arial Unicode MS" pitchFamily="34" charset="-128"/>
            </a:endParaRPr>
          </a:p>
          <a:p>
            <a:r>
              <a:rPr lang="ka-GE" sz="1600" dirty="0" smtClean="0">
                <a:hlinkClick r:id="rId11"/>
              </a:rPr>
              <a:t>ნოამ ჩომსკი</a:t>
            </a:r>
            <a:endParaRPr lang="en-US" sz="1600" dirty="0" smtClean="0"/>
          </a:p>
          <a:p>
            <a:r>
              <a:rPr lang="az-Cyrl-AZ" sz="1600" dirty="0" smtClean="0">
                <a:hlinkClick r:id="rId12"/>
              </a:rPr>
              <a:t>Ноам Чомски</a:t>
            </a:r>
            <a:endParaRPr lang="en-US" sz="1600" dirty="0" smtClean="0"/>
          </a:p>
          <a:p>
            <a:r>
              <a:rPr lang="kn-IN" sz="1600" dirty="0" smtClean="0">
                <a:hlinkClick r:id="rId13"/>
              </a:rPr>
              <a:t>ನೋಅಮ್ ಚಾಮ್ಸ್ಕೀ</a:t>
            </a:r>
            <a:endParaRPr lang="en-US" sz="1600" dirty="0" smtClean="0"/>
          </a:p>
          <a:p>
            <a:r>
              <a:rPr lang="ko-KR" altLang="en-US" sz="1600" dirty="0" smtClean="0">
                <a:latin typeface="Arial Unicode MS" pitchFamily="34" charset="-128"/>
                <a:ea typeface="Arial Unicode MS" pitchFamily="34" charset="-128"/>
                <a:cs typeface="Arial Unicode MS" pitchFamily="34" charset="-128"/>
                <a:hlinkClick r:id="rId14"/>
              </a:rPr>
              <a:t>노엄 촘스키</a:t>
            </a:r>
            <a:endParaRPr lang="en-US" altLang="ko-KR" sz="1600" dirty="0" smtClean="0">
              <a:latin typeface="Arial Unicode MS" pitchFamily="34" charset="-128"/>
              <a:ea typeface="Arial Unicode MS" pitchFamily="34" charset="-128"/>
              <a:cs typeface="Arial Unicode MS" pitchFamily="34" charset="-128"/>
            </a:endParaRPr>
          </a:p>
          <a:p>
            <a:r>
              <a:rPr lang="ml-IN" sz="1400" dirty="0" smtClean="0">
                <a:latin typeface="Open Sans"/>
                <a:hlinkClick r:id="rId15"/>
              </a:rPr>
              <a:t>നോം ചോംസ്കി</a:t>
            </a:r>
            <a:endParaRPr lang="en-US" sz="1400" dirty="0" smtClean="0">
              <a:latin typeface="Open Sans"/>
            </a:endParaRPr>
          </a:p>
          <a:p>
            <a:r>
              <a:rPr lang="pa-IN" sz="1400" dirty="0" smtClean="0">
                <a:hlinkClick r:id="rId16"/>
              </a:rPr>
              <a:t>ਨੌਮ ਚੌਮਸਕੀ</a:t>
            </a:r>
            <a:endParaRPr lang="en-US" sz="1400" dirty="0" smtClean="0"/>
          </a:p>
          <a:p>
            <a:r>
              <a:rPr lang="az-Cyrl-AZ" sz="1600" dirty="0" smtClean="0">
                <a:hlinkClick r:id="rId17"/>
              </a:rPr>
              <a:t>Ноам</a:t>
            </a:r>
            <a:r>
              <a:rPr lang="en-US" sz="1600" dirty="0" smtClean="0">
                <a:latin typeface="Open Sans"/>
              </a:rPr>
              <a:t> </a:t>
            </a:r>
            <a:r>
              <a:rPr lang="az-Cyrl-AZ" sz="1600" dirty="0" smtClean="0">
                <a:hlinkClick r:id="rId17"/>
              </a:rPr>
              <a:t>Хомский</a:t>
            </a:r>
            <a:endParaRPr lang="en-US" sz="1600" dirty="0" smtClean="0"/>
          </a:p>
          <a:p>
            <a:r>
              <a:rPr lang="zh-CN" altLang="en-US" sz="1600" dirty="0" smtClean="0">
                <a:latin typeface="Arial Unicode MS" pitchFamily="34" charset="-128"/>
                <a:ea typeface="Arial Unicode MS" pitchFamily="34" charset="-128"/>
                <a:cs typeface="Arial Unicode MS" pitchFamily="34" charset="-128"/>
                <a:hlinkClick r:id="rId18"/>
              </a:rPr>
              <a:t>诺姆</a:t>
            </a:r>
            <a:r>
              <a:rPr lang="en-US" altLang="zh-CN" sz="1600" dirty="0" smtClean="0">
                <a:latin typeface="Arial Unicode MS" pitchFamily="34" charset="-128"/>
                <a:ea typeface="Arial Unicode MS" pitchFamily="34" charset="-128"/>
                <a:cs typeface="Arial Unicode MS" pitchFamily="34" charset="-128"/>
                <a:hlinkClick r:id="rId18"/>
              </a:rPr>
              <a:t>·</a:t>
            </a:r>
            <a:r>
              <a:rPr lang="zh-CN" altLang="en-US" sz="1600" dirty="0" smtClean="0">
                <a:latin typeface="Arial Unicode MS" pitchFamily="34" charset="-128"/>
                <a:ea typeface="Arial Unicode MS" pitchFamily="34" charset="-128"/>
                <a:cs typeface="Arial Unicode MS" pitchFamily="34" charset="-128"/>
                <a:hlinkClick r:id="rId18"/>
              </a:rPr>
              <a:t>乔姆斯基</a:t>
            </a:r>
            <a:endParaRPr lang="en-US" altLang="ko-KR" sz="1600" dirty="0" smtClean="0">
              <a:latin typeface="Arial Unicode MS" pitchFamily="34" charset="-128"/>
              <a:ea typeface="Arial Unicode MS" pitchFamily="34" charset="-128"/>
              <a:cs typeface="Arial Unicode MS" pitchFamily="34" charset="-128"/>
            </a:endParaRPr>
          </a:p>
          <a:p>
            <a:endParaRPr lang="en-US" sz="1600" dirty="0">
              <a:latin typeface="Arial Unicode MS" pitchFamily="34" charset="-128"/>
              <a:ea typeface="Arial Unicode MS" pitchFamily="34" charset="-128"/>
              <a:cs typeface="Arial Unicode MS" pitchFamily="34" charset="-128"/>
            </a:endParaRPr>
          </a:p>
        </p:txBody>
      </p:sp>
      <p:sp>
        <p:nvSpPr>
          <p:cNvPr id="4" name="Footer Placeholder 3"/>
          <p:cNvSpPr>
            <a:spLocks noGrp="1"/>
          </p:cNvSpPr>
          <p:nvPr>
            <p:ph type="ftr" sz="quarter" idx="11"/>
          </p:nvPr>
        </p:nvSpPr>
        <p:spPr/>
        <p:txBody>
          <a:bodyPr/>
          <a:lstStyle/>
          <a:p>
            <a:pPr>
              <a:defRPr/>
            </a:pPr>
            <a:r>
              <a:rPr lang="en-US" smtClean="0"/>
              <a:t>Integrating Researcher Identifiers into the Scholarly Record</a:t>
            </a:r>
            <a:endParaRPr lang="en-US"/>
          </a:p>
        </p:txBody>
      </p:sp>
    </p:spTree>
    <p:extLst>
      <p:ext uri="{BB962C8B-B14F-4D97-AF65-F5344CB8AC3E}">
        <p14:creationId xmlns="" xmlns:p14="http://schemas.microsoft.com/office/powerpoint/2010/main" val="3948541847"/>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1+#ppt_w/2"/>
                                          </p:val>
                                        </p:tav>
                                        <p:tav tm="100000">
                                          <p:val>
                                            <p:strVal val="#ppt_x"/>
                                          </p:val>
                                        </p:tav>
                                      </p:tavLst>
                                    </p:anim>
                                    <p:anim calcmode="lin" valueType="num">
                                      <p:cBhvr additive="base">
                                        <p:cTn id="8" dur="500" fill="hold"/>
                                        <p:tgtEl>
                                          <p:spTgt spid="8"/>
                                        </p:tgtEl>
                                        <p:attrNameLst>
                                          <p:attrName>ppt_y</p:attrName>
                                        </p:attrNameLst>
                                      </p:cBhvr>
                                      <p:tavLst>
                                        <p:tav tm="0">
                                          <p:val>
                                            <p:strVal val="#ppt_y"/>
                                          </p:val>
                                        </p:tav>
                                        <p:tav tm="100000">
                                          <p:val>
                                            <p:strVal val="#ppt_y"/>
                                          </p:val>
                                        </p:tav>
                                      </p:tavLst>
                                    </p:anim>
                                  </p:childTnLst>
                                </p:cTn>
                              </p:par>
                              <p:par>
                                <p:cTn id="9" presetID="2" presetClass="entr" presetSubtype="2" fill="hold" grpId="0" nodeType="with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500" fill="hold"/>
                                        <p:tgtEl>
                                          <p:spTgt spid="9"/>
                                        </p:tgtEl>
                                        <p:attrNameLst>
                                          <p:attrName>ppt_x</p:attrName>
                                        </p:attrNameLst>
                                      </p:cBhvr>
                                      <p:tavLst>
                                        <p:tav tm="0">
                                          <p:val>
                                            <p:strVal val="1+#ppt_w/2"/>
                                          </p:val>
                                        </p:tav>
                                        <p:tav tm="100000">
                                          <p:val>
                                            <p:strVal val="#ppt_x"/>
                                          </p:val>
                                        </p:tav>
                                      </p:tavLst>
                                    </p:anim>
                                    <p:anim calcmode="lin" valueType="num">
                                      <p:cBhvr additive="base">
                                        <p:cTn id="12" dur="5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0070C0"/>
                </a:solidFill>
              </a:rPr>
              <a:t>Same name, different people</a:t>
            </a:r>
            <a:endParaRPr lang="en-US" dirty="0"/>
          </a:p>
        </p:txBody>
      </p:sp>
      <p:pic>
        <p:nvPicPr>
          <p:cNvPr id="2050" name="Picture 2"/>
          <p:cNvPicPr>
            <a:picLocks noChangeAspect="1" noChangeArrowheads="1"/>
          </p:cNvPicPr>
          <p:nvPr/>
        </p:nvPicPr>
        <p:blipFill>
          <a:blip r:embed="rId3" cstate="print"/>
          <a:srcRect/>
          <a:stretch>
            <a:fillRect/>
          </a:stretch>
        </p:blipFill>
        <p:spPr bwMode="auto">
          <a:xfrm>
            <a:off x="304800" y="1295400"/>
            <a:ext cx="4983163" cy="2354263"/>
          </a:xfrm>
          <a:prstGeom prst="rect">
            <a:avLst/>
          </a:prstGeom>
          <a:noFill/>
          <a:ln w="9525">
            <a:noFill/>
            <a:miter lim="800000"/>
            <a:headEnd/>
            <a:tailEnd/>
          </a:ln>
        </p:spPr>
      </p:pic>
      <p:sp>
        <p:nvSpPr>
          <p:cNvPr id="5" name="Rectangle 4"/>
          <p:cNvSpPr/>
          <p:nvPr/>
        </p:nvSpPr>
        <p:spPr>
          <a:xfrm>
            <a:off x="304800" y="3962400"/>
            <a:ext cx="4572000" cy="923330"/>
          </a:xfrm>
          <a:prstGeom prst="rect">
            <a:avLst/>
          </a:prstGeom>
        </p:spPr>
        <p:txBody>
          <a:bodyPr>
            <a:spAutoFit/>
          </a:bodyPr>
          <a:lstStyle/>
          <a:p>
            <a:r>
              <a:rPr lang="en-US" dirty="0" smtClean="0"/>
              <a:t>Conlon, Michael. 1982. </a:t>
            </a:r>
            <a:r>
              <a:rPr lang="en-US" i="1" dirty="0" smtClean="0"/>
              <a:t>Continuously adaptive M-estimation in the linear model</a:t>
            </a:r>
            <a:r>
              <a:rPr lang="en-US" dirty="0" smtClean="0"/>
              <a:t>. Thesis (Ph. D.)--University of Florida, 1982.</a:t>
            </a:r>
            <a:endParaRPr lang="en-US" dirty="0"/>
          </a:p>
        </p:txBody>
      </p:sp>
      <p:pic>
        <p:nvPicPr>
          <p:cNvPr id="2051" name="Picture 3"/>
          <p:cNvPicPr>
            <a:picLocks noChangeAspect="1" noChangeArrowheads="1"/>
          </p:cNvPicPr>
          <p:nvPr/>
        </p:nvPicPr>
        <p:blipFill>
          <a:blip r:embed="rId4" cstate="print"/>
          <a:srcRect/>
          <a:stretch>
            <a:fillRect/>
          </a:stretch>
        </p:blipFill>
        <p:spPr bwMode="auto">
          <a:xfrm>
            <a:off x="5257800" y="1295400"/>
            <a:ext cx="3589337" cy="2035175"/>
          </a:xfrm>
          <a:prstGeom prst="rect">
            <a:avLst/>
          </a:prstGeom>
          <a:noFill/>
          <a:ln w="9525">
            <a:noFill/>
            <a:miter lim="800000"/>
            <a:headEnd/>
            <a:tailEnd/>
          </a:ln>
        </p:spPr>
      </p:pic>
      <p:pic>
        <p:nvPicPr>
          <p:cNvPr id="2052" name="Picture 4"/>
          <p:cNvPicPr>
            <a:picLocks noChangeAspect="1" noChangeArrowheads="1"/>
          </p:cNvPicPr>
          <p:nvPr/>
        </p:nvPicPr>
        <p:blipFill>
          <a:blip r:embed="rId5" cstate="print"/>
          <a:srcRect/>
          <a:stretch>
            <a:fillRect/>
          </a:stretch>
        </p:blipFill>
        <p:spPr bwMode="auto">
          <a:xfrm>
            <a:off x="5486400" y="3429000"/>
            <a:ext cx="2338476" cy="1225403"/>
          </a:xfrm>
          <a:prstGeom prst="rect">
            <a:avLst/>
          </a:prstGeom>
          <a:noFill/>
          <a:ln w="9525">
            <a:noFill/>
            <a:miter lim="800000"/>
            <a:headEnd/>
            <a:tailEnd/>
          </a:ln>
        </p:spPr>
      </p:pic>
      <p:pic>
        <p:nvPicPr>
          <p:cNvPr id="2053" name="Picture 5"/>
          <p:cNvPicPr>
            <a:picLocks noChangeAspect="1" noChangeArrowheads="1"/>
          </p:cNvPicPr>
          <p:nvPr/>
        </p:nvPicPr>
        <p:blipFill>
          <a:blip r:embed="rId6" cstate="print"/>
          <a:srcRect/>
          <a:stretch>
            <a:fillRect/>
          </a:stretch>
        </p:blipFill>
        <p:spPr bwMode="auto">
          <a:xfrm>
            <a:off x="5638800" y="4648200"/>
            <a:ext cx="1836737" cy="655637"/>
          </a:xfrm>
          <a:prstGeom prst="rect">
            <a:avLst/>
          </a:prstGeom>
          <a:noFill/>
          <a:ln w="9525">
            <a:noFill/>
            <a:miter lim="800000"/>
            <a:headEnd/>
            <a:tailEnd/>
          </a:ln>
        </p:spPr>
      </p:pic>
      <p:pic>
        <p:nvPicPr>
          <p:cNvPr id="2054" name="Picture 6"/>
          <p:cNvPicPr>
            <a:picLocks noChangeAspect="1" noChangeArrowheads="1"/>
          </p:cNvPicPr>
          <p:nvPr/>
        </p:nvPicPr>
        <p:blipFill>
          <a:blip r:embed="rId7" cstate="print"/>
          <a:srcRect/>
          <a:stretch>
            <a:fillRect/>
          </a:stretch>
        </p:blipFill>
        <p:spPr bwMode="auto">
          <a:xfrm>
            <a:off x="3611563" y="5334000"/>
            <a:ext cx="5532437" cy="1012825"/>
          </a:xfrm>
          <a:prstGeom prst="rect">
            <a:avLst/>
          </a:prstGeom>
          <a:noFill/>
          <a:ln w="9525">
            <a:noFill/>
            <a:miter lim="800000"/>
            <a:headEnd/>
            <a:tailEnd/>
          </a:ln>
        </p:spPr>
      </p:pic>
      <p:sp>
        <p:nvSpPr>
          <p:cNvPr id="4" name="Footer Placeholder 3"/>
          <p:cNvSpPr>
            <a:spLocks noGrp="1"/>
          </p:cNvSpPr>
          <p:nvPr>
            <p:ph type="ftr" sz="quarter" idx="11"/>
          </p:nvPr>
        </p:nvSpPr>
        <p:spPr/>
        <p:txBody>
          <a:bodyPr/>
          <a:lstStyle/>
          <a:p>
            <a:pPr>
              <a:defRPr/>
            </a:pPr>
            <a:r>
              <a:rPr lang="en-US" smtClean="0"/>
              <a:t>Integrating Researcher Identifiers into the Scholarly Record</a:t>
            </a:r>
            <a:endParaRPr lang="en-US"/>
          </a:p>
        </p:txBody>
      </p:sp>
    </p:spTree>
    <p:extLst>
      <p:ext uri="{BB962C8B-B14F-4D97-AF65-F5344CB8AC3E}">
        <p14:creationId xmlns="" xmlns:p14="http://schemas.microsoft.com/office/powerpoint/2010/main" val="928288695"/>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5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053"/>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05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solidFill>
                  <a:srgbClr val="0070C0"/>
                </a:solidFill>
              </a:rPr>
              <a:t>One researcher may have many profiles or identifiers…</a:t>
            </a:r>
            <a:endParaRPr lang="en-US" dirty="0">
              <a:solidFill>
                <a:srgbClr val="0070C0"/>
              </a:solidFill>
            </a:endParaRPr>
          </a:p>
        </p:txBody>
      </p:sp>
      <p:sp>
        <p:nvSpPr>
          <p:cNvPr id="4" name="TextBox 3"/>
          <p:cNvSpPr txBox="1"/>
          <p:nvPr/>
        </p:nvSpPr>
        <p:spPr>
          <a:xfrm>
            <a:off x="914400" y="1447800"/>
            <a:ext cx="4482317" cy="461665"/>
          </a:xfrm>
          <a:prstGeom prst="rect">
            <a:avLst/>
          </a:prstGeom>
          <a:noFill/>
        </p:spPr>
        <p:txBody>
          <a:bodyPr wrap="none" rtlCol="0">
            <a:spAutoFit/>
          </a:bodyPr>
          <a:lstStyle/>
          <a:p>
            <a:r>
              <a:rPr lang="en-US" sz="2400" dirty="0" smtClean="0">
                <a:latin typeface="Open Sans"/>
              </a:rPr>
              <a:t>(from an email signature block)</a:t>
            </a:r>
            <a:endParaRPr lang="en-US" sz="2400" dirty="0">
              <a:latin typeface="Open Sans"/>
            </a:endParaRPr>
          </a:p>
        </p:txBody>
      </p:sp>
      <p:sp>
        <p:nvSpPr>
          <p:cNvPr id="1026" name="Rectangle 2"/>
          <p:cNvSpPr>
            <a:spLocks noChangeArrowheads="1"/>
          </p:cNvSpPr>
          <p:nvPr/>
        </p:nvSpPr>
        <p:spPr bwMode="auto">
          <a:xfrm>
            <a:off x="533400" y="2070929"/>
            <a:ext cx="8289449" cy="58477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rgbClr val="000080"/>
                </a:solidFill>
                <a:effectLst/>
                <a:latin typeface="Open Sans"/>
                <a:ea typeface="Calibri" pitchFamily="34" charset="0"/>
                <a:cs typeface="Times New Roman" pitchFamily="18" charset="0"/>
              </a:rPr>
              <a:t>Profile</a:t>
            </a:r>
            <a:r>
              <a:rPr kumimoji="0" lang="en-US" sz="1600" b="0" i="0" u="none" strike="noStrike" cap="none" normalizeH="0" dirty="0" smtClean="0">
                <a:ln>
                  <a:noFill/>
                </a:ln>
                <a:solidFill>
                  <a:srgbClr val="000080"/>
                </a:solidFill>
                <a:effectLst/>
                <a:latin typeface="Open Sans"/>
                <a:ea typeface="Calibri" pitchFamily="34" charset="0"/>
                <a:cs typeface="Times New Roman" pitchFamily="18" charset="0"/>
              </a:rPr>
              <a:t>s: </a:t>
            </a:r>
            <a:r>
              <a:rPr kumimoji="0" lang="en-US" sz="1600" b="0" i="0" u="none" strike="noStrike" cap="none" normalizeH="0" baseline="0" dirty="0" smtClean="0">
                <a:ln>
                  <a:noFill/>
                </a:ln>
                <a:solidFill>
                  <a:srgbClr val="000080"/>
                </a:solidFill>
                <a:effectLst/>
                <a:latin typeface="Open Sans"/>
                <a:ea typeface="Calibri" pitchFamily="34" charset="0"/>
                <a:cs typeface="Times New Roman" pitchFamily="18" charset="0"/>
              </a:rPr>
              <a:t> </a:t>
            </a:r>
            <a:r>
              <a:rPr kumimoji="0" lang="en-US" sz="1600" b="0" i="0" u="none" strike="noStrike" cap="none" normalizeH="0" baseline="0" dirty="0" smtClean="0">
                <a:ln>
                  <a:noFill/>
                </a:ln>
                <a:solidFill>
                  <a:srgbClr val="000080"/>
                </a:solidFill>
                <a:effectLst/>
                <a:latin typeface="Open Sans"/>
                <a:ea typeface="Calibri" pitchFamily="34" charset="0"/>
                <a:cs typeface="Times New Roman" pitchFamily="18" charset="0"/>
                <a:hlinkClick r:id="rId3"/>
              </a:rPr>
              <a:t>Academia</a:t>
            </a:r>
            <a:r>
              <a:rPr kumimoji="0" lang="en-US" sz="1600" b="0" i="0" u="none" strike="noStrike" cap="none" normalizeH="0" baseline="0" dirty="0" smtClean="0">
                <a:ln>
                  <a:noFill/>
                </a:ln>
                <a:solidFill>
                  <a:srgbClr val="000080"/>
                </a:solidFill>
                <a:effectLst/>
                <a:latin typeface="Open Sans"/>
                <a:ea typeface="Calibri" pitchFamily="34" charset="0"/>
                <a:cs typeface="Times New Roman" pitchFamily="18" charset="0"/>
              </a:rPr>
              <a:t> / </a:t>
            </a:r>
            <a:r>
              <a:rPr kumimoji="0" lang="en-US" sz="1600" b="0" i="0" u="none" strike="noStrike" cap="none" normalizeH="0" baseline="0" dirty="0" smtClean="0">
                <a:ln>
                  <a:noFill/>
                </a:ln>
                <a:solidFill>
                  <a:srgbClr val="000080"/>
                </a:solidFill>
                <a:effectLst/>
                <a:latin typeface="Open Sans"/>
                <a:ea typeface="Calibri" pitchFamily="34" charset="0"/>
                <a:cs typeface="Times New Roman" pitchFamily="18" charset="0"/>
                <a:hlinkClick r:id="rId4"/>
              </a:rPr>
              <a:t>Google Scholar</a:t>
            </a:r>
            <a:r>
              <a:rPr kumimoji="0" lang="en-US" sz="1600" b="0" i="0" u="none" strike="noStrike" cap="none" normalizeH="0" baseline="0" dirty="0" smtClean="0">
                <a:ln>
                  <a:noFill/>
                </a:ln>
                <a:solidFill>
                  <a:srgbClr val="000080"/>
                </a:solidFill>
                <a:effectLst/>
                <a:latin typeface="Open Sans"/>
                <a:ea typeface="Calibri" pitchFamily="34" charset="0"/>
                <a:cs typeface="Times New Roman" pitchFamily="18" charset="0"/>
              </a:rPr>
              <a:t> / </a:t>
            </a:r>
            <a:r>
              <a:rPr kumimoji="0" lang="en-US" sz="1600" b="0" i="0" u="none" strike="noStrike" cap="none" normalizeH="0" baseline="0" dirty="0" smtClean="0">
                <a:ln>
                  <a:noFill/>
                </a:ln>
                <a:solidFill>
                  <a:srgbClr val="000080"/>
                </a:solidFill>
                <a:effectLst/>
                <a:latin typeface="Open Sans"/>
                <a:ea typeface="Calibri" pitchFamily="34" charset="0"/>
                <a:cs typeface="Times New Roman" pitchFamily="18" charset="0"/>
                <a:hlinkClick r:id="rId5"/>
              </a:rPr>
              <a:t>ISNI</a:t>
            </a:r>
            <a:r>
              <a:rPr kumimoji="0" lang="en-US" sz="1600" b="0" i="0" u="none" strike="noStrike" cap="none" normalizeH="0" baseline="0" dirty="0" smtClean="0">
                <a:ln>
                  <a:noFill/>
                </a:ln>
                <a:solidFill>
                  <a:srgbClr val="000080"/>
                </a:solidFill>
                <a:effectLst/>
                <a:latin typeface="Open Sans"/>
                <a:ea typeface="Calibri" pitchFamily="34" charset="0"/>
                <a:cs typeface="Times New Roman" pitchFamily="18" charset="0"/>
              </a:rPr>
              <a:t> / </a:t>
            </a:r>
            <a:r>
              <a:rPr kumimoji="0" lang="en-US" sz="1600" b="0" i="0" u="none" strike="noStrike" cap="none" normalizeH="0" baseline="0" dirty="0" err="1" smtClean="0">
                <a:ln>
                  <a:noFill/>
                </a:ln>
                <a:solidFill>
                  <a:srgbClr val="000080"/>
                </a:solidFill>
                <a:effectLst/>
                <a:latin typeface="Open Sans"/>
                <a:ea typeface="Calibri" pitchFamily="34" charset="0"/>
                <a:cs typeface="Times New Roman" pitchFamily="18" charset="0"/>
                <a:hlinkClick r:id="rId6"/>
              </a:rPr>
              <a:t>Mendeley</a:t>
            </a:r>
            <a:r>
              <a:rPr kumimoji="0" lang="en-US" sz="1600" b="0" i="0" u="none" strike="noStrike" cap="none" normalizeH="0" baseline="0" dirty="0" smtClean="0">
                <a:ln>
                  <a:noFill/>
                </a:ln>
                <a:solidFill>
                  <a:srgbClr val="000080"/>
                </a:solidFill>
                <a:effectLst/>
                <a:latin typeface="Open Sans"/>
                <a:ea typeface="Calibri" pitchFamily="34" charset="0"/>
                <a:cs typeface="Times New Roman" pitchFamily="18" charset="0"/>
              </a:rPr>
              <a:t> / </a:t>
            </a:r>
            <a:r>
              <a:rPr kumimoji="0" lang="en-US" sz="1600" b="0" i="0" u="none" strike="noStrike" cap="none" normalizeH="0" baseline="0" dirty="0" err="1" smtClean="0">
                <a:ln>
                  <a:noFill/>
                </a:ln>
                <a:solidFill>
                  <a:srgbClr val="000080"/>
                </a:solidFill>
                <a:effectLst/>
                <a:latin typeface="Open Sans"/>
                <a:ea typeface="Calibri" pitchFamily="34" charset="0"/>
                <a:cs typeface="Times New Roman" pitchFamily="18" charset="0"/>
                <a:hlinkClick r:id="rId7"/>
              </a:rPr>
              <a:t>MicrosoftAcademic</a:t>
            </a:r>
            <a:r>
              <a:rPr kumimoji="0" lang="en-US" sz="1600" b="0" i="0" u="none" strike="noStrike" cap="none" normalizeH="0" baseline="0" dirty="0" smtClean="0">
                <a:ln>
                  <a:noFill/>
                </a:ln>
                <a:solidFill>
                  <a:srgbClr val="000080"/>
                </a:solidFill>
                <a:effectLst/>
                <a:latin typeface="Open Sans"/>
                <a:ea typeface="Calibri" pitchFamily="34" charset="0"/>
                <a:cs typeface="Times New Roman" pitchFamily="18" charset="0"/>
              </a:rPr>
              <a:t> / </a:t>
            </a:r>
            <a:r>
              <a:rPr kumimoji="0" lang="en-US" sz="1600" b="0" i="0" u="none" strike="noStrike" cap="none" normalizeH="0" baseline="0" dirty="0" smtClean="0">
                <a:ln>
                  <a:noFill/>
                </a:ln>
                <a:solidFill>
                  <a:srgbClr val="000080"/>
                </a:solidFill>
                <a:effectLst/>
                <a:latin typeface="Open Sans"/>
                <a:ea typeface="Calibri" pitchFamily="34" charset="0"/>
                <a:cs typeface="Times New Roman" pitchFamily="18" charset="0"/>
                <a:hlinkClick r:id="rId8"/>
              </a:rPr>
              <a:t>ORCID</a:t>
            </a:r>
            <a:r>
              <a:rPr kumimoji="0" lang="en-US" sz="1600" b="0" i="0" u="none" strike="noStrike" cap="none" normalizeH="0" baseline="0" dirty="0" smtClean="0">
                <a:ln>
                  <a:noFill/>
                </a:ln>
                <a:solidFill>
                  <a:srgbClr val="000080"/>
                </a:solidFill>
                <a:effectLst/>
                <a:latin typeface="Open Sans"/>
                <a:ea typeface="Calibri" pitchFamily="34" charset="0"/>
                <a:cs typeface="Times New Roman" pitchFamily="18" charset="0"/>
              </a:rPr>
              <a:t> / </a:t>
            </a:r>
            <a:r>
              <a:rPr kumimoji="0" lang="en-US" sz="1600" b="0" i="0" u="none" strike="noStrike" cap="none" normalizeH="0" baseline="0" dirty="0" err="1" smtClean="0">
                <a:ln>
                  <a:noFill/>
                </a:ln>
                <a:solidFill>
                  <a:srgbClr val="000080"/>
                </a:solidFill>
                <a:effectLst/>
                <a:latin typeface="Open Sans"/>
                <a:ea typeface="Calibri" pitchFamily="34" charset="0"/>
                <a:cs typeface="Times New Roman" pitchFamily="18" charset="0"/>
                <a:hlinkClick r:id="rId9"/>
              </a:rPr>
              <a:t>ResearcherID</a:t>
            </a:r>
            <a:r>
              <a:rPr kumimoji="0" lang="en-US" sz="1600" b="0" i="0" u="none" strike="noStrike" cap="none" normalizeH="0" baseline="0" dirty="0" smtClean="0">
                <a:ln>
                  <a:noFill/>
                </a:ln>
                <a:solidFill>
                  <a:srgbClr val="000080"/>
                </a:solidFill>
                <a:effectLst/>
                <a:latin typeface="Open Sans"/>
                <a:ea typeface="Calibri" pitchFamily="34" charset="0"/>
                <a:cs typeface="Times New Roman" pitchFamily="18" charset="0"/>
              </a:rPr>
              <a:t> / </a:t>
            </a:r>
            <a:r>
              <a:rPr kumimoji="0" lang="en-US" sz="1600" b="0" i="0" u="none" strike="noStrike" cap="none" normalizeH="0" baseline="0" dirty="0" err="1" smtClean="0">
                <a:ln>
                  <a:noFill/>
                </a:ln>
                <a:solidFill>
                  <a:srgbClr val="000080"/>
                </a:solidFill>
                <a:effectLst/>
                <a:latin typeface="Open Sans"/>
                <a:ea typeface="Calibri" pitchFamily="34" charset="0"/>
                <a:cs typeface="Times New Roman" pitchFamily="18" charset="0"/>
                <a:hlinkClick r:id="rId10"/>
              </a:rPr>
              <a:t>ResearchGate</a:t>
            </a:r>
            <a:r>
              <a:rPr kumimoji="0" lang="en-US" sz="1600" b="0" i="0" u="none" strike="noStrike" cap="none" normalizeH="0" baseline="0" dirty="0" smtClean="0">
                <a:ln>
                  <a:noFill/>
                </a:ln>
                <a:solidFill>
                  <a:srgbClr val="000080"/>
                </a:solidFill>
                <a:effectLst/>
                <a:latin typeface="Open Sans"/>
                <a:ea typeface="Calibri" pitchFamily="34" charset="0"/>
                <a:cs typeface="Times New Roman" pitchFamily="18" charset="0"/>
              </a:rPr>
              <a:t> / </a:t>
            </a:r>
            <a:r>
              <a:rPr kumimoji="0" lang="en-US" sz="1600" b="0" i="0" u="none" strike="noStrike" cap="none" normalizeH="0" baseline="0" dirty="0" smtClean="0">
                <a:ln>
                  <a:noFill/>
                </a:ln>
                <a:solidFill>
                  <a:srgbClr val="000080"/>
                </a:solidFill>
                <a:effectLst/>
                <a:latin typeface="Open Sans"/>
                <a:ea typeface="Calibri" pitchFamily="34" charset="0"/>
                <a:cs typeface="Times New Roman" pitchFamily="18" charset="0"/>
                <a:hlinkClick r:id="rId11"/>
              </a:rPr>
              <a:t>Scopus</a:t>
            </a:r>
            <a:r>
              <a:rPr kumimoji="0" lang="en-US" sz="1600" b="0" i="0" u="none" strike="noStrike" cap="none" normalizeH="0" baseline="0" dirty="0" smtClean="0">
                <a:ln>
                  <a:noFill/>
                </a:ln>
                <a:solidFill>
                  <a:srgbClr val="000080"/>
                </a:solidFill>
                <a:effectLst/>
                <a:latin typeface="Open Sans"/>
                <a:ea typeface="Calibri" pitchFamily="34" charset="0"/>
                <a:cs typeface="Times New Roman" pitchFamily="18" charset="0"/>
              </a:rPr>
              <a:t> /  </a:t>
            </a:r>
            <a:r>
              <a:rPr kumimoji="0" lang="en-US" sz="1600" b="0" i="0" u="none" strike="noStrike" cap="none" normalizeH="0" baseline="0" dirty="0" err="1" smtClean="0">
                <a:ln>
                  <a:noFill/>
                </a:ln>
                <a:solidFill>
                  <a:srgbClr val="000080"/>
                </a:solidFill>
                <a:effectLst/>
                <a:latin typeface="Open Sans"/>
                <a:ea typeface="Calibri" pitchFamily="34" charset="0"/>
                <a:cs typeface="Times New Roman" pitchFamily="18" charset="0"/>
                <a:hlinkClick r:id="rId12"/>
              </a:rPr>
              <a:t>Slideshare</a:t>
            </a:r>
            <a:r>
              <a:rPr kumimoji="0" lang="en-US" sz="1600" b="0" i="0" u="none" strike="noStrike" cap="none" normalizeH="0" baseline="0" dirty="0" smtClean="0">
                <a:ln>
                  <a:noFill/>
                </a:ln>
                <a:solidFill>
                  <a:srgbClr val="000080"/>
                </a:solidFill>
                <a:effectLst/>
                <a:latin typeface="Open Sans"/>
                <a:ea typeface="Calibri" pitchFamily="34" charset="0"/>
                <a:cs typeface="Times New Roman" pitchFamily="18" charset="0"/>
              </a:rPr>
              <a:t> /  </a:t>
            </a:r>
            <a:r>
              <a:rPr kumimoji="0" lang="en-US" sz="1600" b="0" i="0" u="none" strike="noStrike" cap="none" normalizeH="0" baseline="0" dirty="0" smtClean="0">
                <a:ln>
                  <a:noFill/>
                </a:ln>
                <a:solidFill>
                  <a:srgbClr val="000080"/>
                </a:solidFill>
                <a:effectLst/>
                <a:latin typeface="Open Sans"/>
                <a:ea typeface="Calibri" pitchFamily="34" charset="0"/>
                <a:cs typeface="Times New Roman" pitchFamily="18" charset="0"/>
                <a:hlinkClick r:id="rId13"/>
              </a:rPr>
              <a:t>VIAF</a:t>
            </a:r>
            <a:r>
              <a:rPr kumimoji="0" lang="en-US" sz="1600" b="0" i="0" u="none" strike="noStrike" cap="none" normalizeH="0" baseline="0" dirty="0" smtClean="0">
                <a:ln>
                  <a:noFill/>
                </a:ln>
                <a:solidFill>
                  <a:srgbClr val="000080"/>
                </a:solidFill>
                <a:effectLst/>
                <a:latin typeface="Open Sans"/>
                <a:ea typeface="Calibri" pitchFamily="34" charset="0"/>
                <a:cs typeface="Times New Roman" pitchFamily="18" charset="0"/>
              </a:rPr>
              <a:t> /  </a:t>
            </a:r>
            <a:r>
              <a:rPr kumimoji="0" lang="en-US" sz="1600" b="0" i="0" u="none" strike="noStrike" cap="none" normalizeH="0" baseline="0" dirty="0" err="1" smtClean="0">
                <a:ln>
                  <a:noFill/>
                </a:ln>
                <a:solidFill>
                  <a:srgbClr val="000080"/>
                </a:solidFill>
                <a:effectLst/>
                <a:latin typeface="Open Sans"/>
                <a:ea typeface="Calibri" pitchFamily="34" charset="0"/>
                <a:cs typeface="Times New Roman" pitchFamily="18" charset="0"/>
                <a:hlinkClick r:id="rId14"/>
              </a:rPr>
              <a:t>Worldcat</a:t>
            </a:r>
            <a:endParaRPr kumimoji="0" lang="en-US" sz="1600" b="0" i="0" u="none" strike="noStrike" cap="none" normalizeH="0" baseline="0" dirty="0" smtClean="0">
              <a:ln>
                <a:noFill/>
              </a:ln>
              <a:solidFill>
                <a:schemeClr val="tx1"/>
              </a:solidFill>
              <a:effectLst/>
              <a:latin typeface="Open Sans"/>
              <a:cs typeface="Arial" pitchFamily="34" charset="0"/>
            </a:endParaRPr>
          </a:p>
        </p:txBody>
      </p:sp>
      <p:pic>
        <p:nvPicPr>
          <p:cNvPr id="1027" name="Picture 3"/>
          <p:cNvPicPr>
            <a:picLocks noChangeAspect="1" noChangeArrowheads="1"/>
          </p:cNvPicPr>
          <p:nvPr/>
        </p:nvPicPr>
        <p:blipFill>
          <a:blip r:embed="rId15" cstate="print"/>
          <a:srcRect/>
          <a:stretch>
            <a:fillRect/>
          </a:stretch>
        </p:blipFill>
        <p:spPr bwMode="auto">
          <a:xfrm>
            <a:off x="533400" y="2743200"/>
            <a:ext cx="2103437" cy="427037"/>
          </a:xfrm>
          <a:prstGeom prst="rect">
            <a:avLst/>
          </a:prstGeom>
          <a:noFill/>
          <a:ln w="9525">
            <a:noFill/>
            <a:miter lim="800000"/>
            <a:headEnd/>
            <a:tailEnd/>
          </a:ln>
        </p:spPr>
      </p:pic>
      <p:pic>
        <p:nvPicPr>
          <p:cNvPr id="1028" name="Picture 4"/>
          <p:cNvPicPr>
            <a:picLocks noChangeAspect="1" noChangeArrowheads="1"/>
          </p:cNvPicPr>
          <p:nvPr/>
        </p:nvPicPr>
        <p:blipFill>
          <a:blip r:embed="rId16" cstate="print"/>
          <a:srcRect/>
          <a:stretch>
            <a:fillRect/>
          </a:stretch>
        </p:blipFill>
        <p:spPr bwMode="auto">
          <a:xfrm>
            <a:off x="3124200" y="2667000"/>
            <a:ext cx="2378075" cy="1165225"/>
          </a:xfrm>
          <a:prstGeom prst="rect">
            <a:avLst/>
          </a:prstGeom>
          <a:noFill/>
          <a:ln w="9525">
            <a:noFill/>
            <a:miter lim="800000"/>
            <a:headEnd/>
            <a:tailEnd/>
          </a:ln>
        </p:spPr>
      </p:pic>
      <p:pic>
        <p:nvPicPr>
          <p:cNvPr id="1029" name="Picture 5"/>
          <p:cNvPicPr>
            <a:picLocks noChangeAspect="1" noChangeArrowheads="1"/>
          </p:cNvPicPr>
          <p:nvPr/>
        </p:nvPicPr>
        <p:blipFill>
          <a:blip r:embed="rId17" cstate="print"/>
          <a:srcRect/>
          <a:stretch>
            <a:fillRect/>
          </a:stretch>
        </p:blipFill>
        <p:spPr bwMode="auto">
          <a:xfrm>
            <a:off x="5486400" y="2819400"/>
            <a:ext cx="1806575" cy="647700"/>
          </a:xfrm>
          <a:prstGeom prst="rect">
            <a:avLst/>
          </a:prstGeom>
          <a:noFill/>
          <a:ln w="9525">
            <a:noFill/>
            <a:miter lim="800000"/>
            <a:headEnd/>
            <a:tailEnd/>
          </a:ln>
        </p:spPr>
      </p:pic>
      <p:pic>
        <p:nvPicPr>
          <p:cNvPr id="1030" name="Picture 6"/>
          <p:cNvPicPr>
            <a:picLocks noChangeAspect="1" noChangeArrowheads="1"/>
          </p:cNvPicPr>
          <p:nvPr/>
        </p:nvPicPr>
        <p:blipFill>
          <a:blip r:embed="rId18" cstate="print"/>
          <a:srcRect/>
          <a:stretch>
            <a:fillRect/>
          </a:stretch>
        </p:blipFill>
        <p:spPr bwMode="auto">
          <a:xfrm>
            <a:off x="381000" y="3962400"/>
            <a:ext cx="3338513" cy="631825"/>
          </a:xfrm>
          <a:prstGeom prst="rect">
            <a:avLst/>
          </a:prstGeom>
          <a:noFill/>
          <a:ln w="9525">
            <a:noFill/>
            <a:miter lim="800000"/>
            <a:headEnd/>
            <a:tailEnd/>
          </a:ln>
        </p:spPr>
      </p:pic>
      <p:pic>
        <p:nvPicPr>
          <p:cNvPr id="1031" name="Picture 7"/>
          <p:cNvPicPr>
            <a:picLocks noChangeAspect="1" noChangeArrowheads="1"/>
          </p:cNvPicPr>
          <p:nvPr/>
        </p:nvPicPr>
        <p:blipFill>
          <a:blip r:embed="rId19" cstate="print"/>
          <a:srcRect/>
          <a:stretch>
            <a:fillRect/>
          </a:stretch>
        </p:blipFill>
        <p:spPr bwMode="auto">
          <a:xfrm>
            <a:off x="4114800" y="3962400"/>
            <a:ext cx="1463675" cy="723900"/>
          </a:xfrm>
          <a:prstGeom prst="rect">
            <a:avLst/>
          </a:prstGeom>
          <a:noFill/>
          <a:ln w="9525">
            <a:noFill/>
            <a:miter lim="800000"/>
            <a:headEnd/>
            <a:tailEnd/>
          </a:ln>
        </p:spPr>
      </p:pic>
      <p:pic>
        <p:nvPicPr>
          <p:cNvPr id="1032" name="Picture 8"/>
          <p:cNvPicPr>
            <a:picLocks noChangeAspect="1" noChangeArrowheads="1"/>
          </p:cNvPicPr>
          <p:nvPr/>
        </p:nvPicPr>
        <p:blipFill>
          <a:blip r:embed="rId20" cstate="print"/>
          <a:srcRect/>
          <a:stretch>
            <a:fillRect/>
          </a:stretch>
        </p:blipFill>
        <p:spPr bwMode="auto">
          <a:xfrm>
            <a:off x="5943600" y="3886200"/>
            <a:ext cx="2378075" cy="914400"/>
          </a:xfrm>
          <a:prstGeom prst="rect">
            <a:avLst/>
          </a:prstGeom>
          <a:noFill/>
          <a:ln w="9525">
            <a:noFill/>
            <a:miter lim="800000"/>
            <a:headEnd/>
            <a:tailEnd/>
          </a:ln>
        </p:spPr>
      </p:pic>
      <p:pic>
        <p:nvPicPr>
          <p:cNvPr id="1033" name="Picture 9"/>
          <p:cNvPicPr>
            <a:picLocks noChangeAspect="1" noChangeArrowheads="1"/>
          </p:cNvPicPr>
          <p:nvPr/>
        </p:nvPicPr>
        <p:blipFill>
          <a:blip r:embed="rId21" cstate="print"/>
          <a:srcRect/>
          <a:stretch>
            <a:fillRect/>
          </a:stretch>
        </p:blipFill>
        <p:spPr bwMode="auto">
          <a:xfrm>
            <a:off x="381000" y="4876800"/>
            <a:ext cx="1852613" cy="655637"/>
          </a:xfrm>
          <a:prstGeom prst="rect">
            <a:avLst/>
          </a:prstGeom>
          <a:noFill/>
          <a:ln w="9525">
            <a:noFill/>
            <a:miter lim="800000"/>
            <a:headEnd/>
            <a:tailEnd/>
          </a:ln>
        </p:spPr>
      </p:pic>
      <p:pic>
        <p:nvPicPr>
          <p:cNvPr id="1034" name="Picture 10"/>
          <p:cNvPicPr>
            <a:picLocks noChangeAspect="1" noChangeArrowheads="1"/>
          </p:cNvPicPr>
          <p:nvPr/>
        </p:nvPicPr>
        <p:blipFill>
          <a:blip r:embed="rId22" cstate="print"/>
          <a:srcRect/>
          <a:stretch>
            <a:fillRect/>
          </a:stretch>
        </p:blipFill>
        <p:spPr bwMode="auto">
          <a:xfrm>
            <a:off x="2590800" y="4953000"/>
            <a:ext cx="1897063" cy="441325"/>
          </a:xfrm>
          <a:prstGeom prst="rect">
            <a:avLst/>
          </a:prstGeom>
          <a:noFill/>
          <a:ln w="9525">
            <a:noFill/>
            <a:miter lim="800000"/>
            <a:headEnd/>
            <a:tailEnd/>
          </a:ln>
        </p:spPr>
      </p:pic>
      <p:pic>
        <p:nvPicPr>
          <p:cNvPr id="1035" name="Picture 11"/>
          <p:cNvPicPr>
            <a:picLocks noChangeAspect="1" noChangeArrowheads="1"/>
          </p:cNvPicPr>
          <p:nvPr/>
        </p:nvPicPr>
        <p:blipFill>
          <a:blip r:embed="rId23" cstate="print"/>
          <a:srcRect/>
          <a:stretch>
            <a:fillRect/>
          </a:stretch>
        </p:blipFill>
        <p:spPr bwMode="auto">
          <a:xfrm>
            <a:off x="4876800" y="4876800"/>
            <a:ext cx="1485900" cy="312737"/>
          </a:xfrm>
          <a:prstGeom prst="rect">
            <a:avLst/>
          </a:prstGeom>
          <a:noFill/>
          <a:ln w="9525">
            <a:noFill/>
            <a:miter lim="800000"/>
            <a:headEnd/>
            <a:tailEnd/>
          </a:ln>
        </p:spPr>
      </p:pic>
      <p:pic>
        <p:nvPicPr>
          <p:cNvPr id="1036" name="Picture 12"/>
          <p:cNvPicPr>
            <a:picLocks noChangeAspect="1" noChangeArrowheads="1"/>
          </p:cNvPicPr>
          <p:nvPr/>
        </p:nvPicPr>
        <p:blipFill>
          <a:blip r:embed="rId24" cstate="print"/>
          <a:srcRect/>
          <a:stretch>
            <a:fillRect/>
          </a:stretch>
        </p:blipFill>
        <p:spPr bwMode="auto">
          <a:xfrm>
            <a:off x="4800600" y="5181600"/>
            <a:ext cx="1393825" cy="296863"/>
          </a:xfrm>
          <a:prstGeom prst="rect">
            <a:avLst/>
          </a:prstGeom>
          <a:noFill/>
          <a:ln w="9525">
            <a:noFill/>
            <a:miter lim="800000"/>
            <a:headEnd/>
            <a:tailEnd/>
          </a:ln>
        </p:spPr>
      </p:pic>
      <p:pic>
        <p:nvPicPr>
          <p:cNvPr id="1037" name="Picture 13"/>
          <p:cNvPicPr>
            <a:picLocks noChangeAspect="1" noChangeArrowheads="1"/>
          </p:cNvPicPr>
          <p:nvPr/>
        </p:nvPicPr>
        <p:blipFill>
          <a:blip r:embed="rId25" cstate="print"/>
          <a:srcRect/>
          <a:stretch>
            <a:fillRect/>
          </a:stretch>
        </p:blipFill>
        <p:spPr bwMode="auto">
          <a:xfrm>
            <a:off x="6629400" y="4953000"/>
            <a:ext cx="1196975" cy="282575"/>
          </a:xfrm>
          <a:prstGeom prst="rect">
            <a:avLst/>
          </a:prstGeom>
          <a:noFill/>
          <a:ln w="9525">
            <a:noFill/>
            <a:miter lim="800000"/>
            <a:headEnd/>
            <a:tailEnd/>
          </a:ln>
        </p:spPr>
      </p:pic>
      <p:pic>
        <p:nvPicPr>
          <p:cNvPr id="1038" name="Picture 14"/>
          <p:cNvPicPr>
            <a:picLocks noChangeAspect="1" noChangeArrowheads="1"/>
          </p:cNvPicPr>
          <p:nvPr/>
        </p:nvPicPr>
        <p:blipFill>
          <a:blip r:embed="rId26" cstate="print"/>
          <a:srcRect/>
          <a:stretch>
            <a:fillRect/>
          </a:stretch>
        </p:blipFill>
        <p:spPr bwMode="auto">
          <a:xfrm>
            <a:off x="914400" y="5715000"/>
            <a:ext cx="2293937" cy="533400"/>
          </a:xfrm>
          <a:prstGeom prst="rect">
            <a:avLst/>
          </a:prstGeom>
          <a:noFill/>
          <a:ln w="9525">
            <a:noFill/>
            <a:miter lim="800000"/>
            <a:headEnd/>
            <a:tailEnd/>
          </a:ln>
        </p:spPr>
      </p:pic>
      <p:pic>
        <p:nvPicPr>
          <p:cNvPr id="1039" name="Picture 15"/>
          <p:cNvPicPr>
            <a:picLocks noChangeAspect="1" noChangeArrowheads="1"/>
          </p:cNvPicPr>
          <p:nvPr/>
        </p:nvPicPr>
        <p:blipFill>
          <a:blip r:embed="rId27" cstate="print"/>
          <a:srcRect/>
          <a:stretch>
            <a:fillRect/>
          </a:stretch>
        </p:blipFill>
        <p:spPr bwMode="auto">
          <a:xfrm>
            <a:off x="4343400" y="5715000"/>
            <a:ext cx="1973263" cy="677863"/>
          </a:xfrm>
          <a:prstGeom prst="rect">
            <a:avLst/>
          </a:prstGeom>
          <a:noFill/>
          <a:ln w="9525">
            <a:noFill/>
            <a:miter lim="800000"/>
            <a:headEnd/>
            <a:tailEnd/>
          </a:ln>
        </p:spPr>
      </p:pic>
      <p:pic>
        <p:nvPicPr>
          <p:cNvPr id="1041" name="Picture 17" descr="C:\Users\smithyok\AppData\Local\Temp\SNAGHTML670b19.PNG"/>
          <p:cNvPicPr>
            <a:picLocks noChangeAspect="1" noChangeArrowheads="1"/>
          </p:cNvPicPr>
          <p:nvPr/>
        </p:nvPicPr>
        <p:blipFill>
          <a:blip r:embed="rId28" cstate="print"/>
          <a:srcRect/>
          <a:stretch>
            <a:fillRect/>
          </a:stretch>
        </p:blipFill>
        <p:spPr bwMode="auto">
          <a:xfrm>
            <a:off x="3238500" y="6248400"/>
            <a:ext cx="5905500" cy="476250"/>
          </a:xfrm>
          <a:prstGeom prst="rect">
            <a:avLst/>
          </a:prstGeom>
          <a:noFill/>
        </p:spPr>
      </p:pic>
      <p:sp>
        <p:nvSpPr>
          <p:cNvPr id="5" name="Footer Placeholder 4"/>
          <p:cNvSpPr>
            <a:spLocks noGrp="1"/>
          </p:cNvSpPr>
          <p:nvPr>
            <p:ph type="ftr" sz="quarter" idx="11"/>
          </p:nvPr>
        </p:nvSpPr>
        <p:spPr/>
        <p:txBody>
          <a:bodyPr/>
          <a:lstStyle/>
          <a:p>
            <a:pPr>
              <a:defRPr/>
            </a:pPr>
            <a:r>
              <a:rPr lang="en-US" smtClean="0"/>
              <a:t>Integrating Researcher Identifiers into the Scholarly Record</a:t>
            </a:r>
            <a:endParaRPr lang="en-US"/>
          </a:p>
        </p:txBody>
      </p:sp>
    </p:spTree>
    <p:extLst>
      <p:ext uri="{BB962C8B-B14F-4D97-AF65-F5344CB8AC3E}">
        <p14:creationId xmlns="" xmlns:p14="http://schemas.microsoft.com/office/powerpoint/2010/main" val="621954886"/>
      </p:ext>
    </p:extLst>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solidFill>
                  <a:srgbClr val="0070C0"/>
                </a:solidFill>
              </a:rPr>
              <a:t>Registering Researchers in Authority Files Task Group</a:t>
            </a:r>
            <a:endParaRPr lang="en-US" dirty="0">
              <a:solidFill>
                <a:srgbClr val="0070C0"/>
              </a:solidFill>
            </a:endParaRPr>
          </a:p>
        </p:txBody>
      </p:sp>
      <p:sp>
        <p:nvSpPr>
          <p:cNvPr id="5" name="TextBox 4"/>
          <p:cNvSpPr txBox="1"/>
          <p:nvPr/>
        </p:nvSpPr>
        <p:spPr>
          <a:xfrm>
            <a:off x="533400" y="1752600"/>
            <a:ext cx="8229601" cy="1384995"/>
          </a:xfrm>
          <a:prstGeom prst="rect">
            <a:avLst/>
          </a:prstGeom>
          <a:noFill/>
        </p:spPr>
        <p:txBody>
          <a:bodyPr wrap="square" rtlCol="0">
            <a:spAutoFit/>
          </a:bodyPr>
          <a:lstStyle/>
          <a:p>
            <a:r>
              <a:rPr lang="en-US" sz="2800" dirty="0" smtClean="0">
                <a:latin typeface="Open Sans"/>
              </a:rPr>
              <a:t>How to make it easier for  researchers and institutions  to more accurately measure their scholarly output?  </a:t>
            </a:r>
            <a:endParaRPr lang="en-US" sz="2800" dirty="0">
              <a:latin typeface="Open Sans"/>
            </a:endParaRPr>
          </a:p>
        </p:txBody>
      </p:sp>
      <p:sp>
        <p:nvSpPr>
          <p:cNvPr id="6" name="TextBox 5"/>
          <p:cNvSpPr txBox="1"/>
          <p:nvPr/>
        </p:nvSpPr>
        <p:spPr>
          <a:xfrm>
            <a:off x="609600" y="3429000"/>
            <a:ext cx="7772400" cy="1569660"/>
          </a:xfrm>
          <a:prstGeom prst="rect">
            <a:avLst/>
          </a:prstGeom>
          <a:noFill/>
        </p:spPr>
        <p:txBody>
          <a:bodyPr wrap="square" rtlCol="0">
            <a:spAutoFit/>
          </a:bodyPr>
          <a:lstStyle/>
          <a:p>
            <a:pPr>
              <a:buClr>
                <a:srgbClr val="0070C0"/>
              </a:buClr>
              <a:buFont typeface="Wingdings" pitchFamily="2" charset="2"/>
              <a:buChar char="Ø"/>
            </a:pPr>
            <a:r>
              <a:rPr lang="en-US" sz="2400" dirty="0" smtClean="0">
                <a:latin typeface="Open Sans"/>
              </a:rPr>
              <a:t> Challenges to integrate author identification</a:t>
            </a:r>
          </a:p>
          <a:p>
            <a:pPr>
              <a:buClr>
                <a:srgbClr val="0070C0"/>
              </a:buClr>
              <a:buFont typeface="Wingdings" pitchFamily="2" charset="2"/>
              <a:buChar char="Ø"/>
            </a:pPr>
            <a:r>
              <a:rPr lang="en-US" sz="2400" dirty="0" smtClean="0">
                <a:latin typeface="Open Sans"/>
              </a:rPr>
              <a:t> Approaches to reconcile data from multiple sources</a:t>
            </a:r>
          </a:p>
          <a:p>
            <a:pPr>
              <a:buClr>
                <a:srgbClr val="0070C0"/>
              </a:buClr>
              <a:buFont typeface="Wingdings" pitchFamily="2" charset="2"/>
              <a:buChar char="Ø"/>
            </a:pPr>
            <a:r>
              <a:rPr lang="en-US" sz="2400" dirty="0" smtClean="0">
                <a:latin typeface="Open Sans"/>
              </a:rPr>
              <a:t> Models, workflows to register and maintain integrated researcher information</a:t>
            </a:r>
            <a:endParaRPr lang="en-US" sz="2400" dirty="0">
              <a:latin typeface="Open Sans"/>
            </a:endParaRPr>
          </a:p>
        </p:txBody>
      </p:sp>
      <p:sp>
        <p:nvSpPr>
          <p:cNvPr id="4" name="Footer Placeholder 3"/>
          <p:cNvSpPr>
            <a:spLocks noGrp="1"/>
          </p:cNvSpPr>
          <p:nvPr>
            <p:ph type="ftr" sz="quarter" idx="11"/>
          </p:nvPr>
        </p:nvSpPr>
        <p:spPr/>
        <p:txBody>
          <a:bodyPr/>
          <a:lstStyle/>
          <a:p>
            <a:pPr>
              <a:defRPr/>
            </a:pPr>
            <a:r>
              <a:rPr lang="en-US" smtClean="0"/>
              <a:t>Integrating Researcher Identifiers into the Scholarly Record</a:t>
            </a:r>
            <a:endParaRPr lang="en-US"/>
          </a:p>
        </p:txBody>
      </p:sp>
    </p:spTree>
    <p:extLst>
      <p:ext uri="{BB962C8B-B14F-4D97-AF65-F5344CB8AC3E}">
        <p14:creationId xmlns="" xmlns:p14="http://schemas.microsoft.com/office/powerpoint/2010/main" val="883190591"/>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Related Work</a:t>
            </a:r>
            <a:endParaRPr lang="en-US" dirty="0"/>
          </a:p>
        </p:txBody>
      </p:sp>
      <p:sp>
        <p:nvSpPr>
          <p:cNvPr id="3" name="Content Placeholder 2"/>
          <p:cNvSpPr>
            <a:spLocks noGrp="1"/>
          </p:cNvSpPr>
          <p:nvPr>
            <p:ph idx="1"/>
          </p:nvPr>
        </p:nvSpPr>
        <p:spPr>
          <a:xfrm>
            <a:off x="457200" y="1100667"/>
            <a:ext cx="8229600" cy="5349677"/>
          </a:xfrm>
        </p:spPr>
        <p:txBody>
          <a:bodyPr>
            <a:normAutofit/>
          </a:bodyPr>
          <a:lstStyle/>
          <a:p>
            <a:pPr marL="0" indent="0">
              <a:buNone/>
            </a:pPr>
            <a:endParaRPr lang="en-US" sz="1600" dirty="0" smtClean="0">
              <a:latin typeface="Gill Sans MT" charset="0"/>
              <a:ea typeface="ＭＳ Ｐゴシック" charset="0"/>
              <a:cs typeface="ＭＳ Ｐゴシック" charset="0"/>
            </a:endParaRPr>
          </a:p>
          <a:p>
            <a:pPr>
              <a:lnSpc>
                <a:spcPct val="120000"/>
              </a:lnSpc>
            </a:pPr>
            <a:r>
              <a:rPr lang="en-US" sz="2800" dirty="0">
                <a:ea typeface="ＭＳ Ｐゴシック" charset="0"/>
                <a:cs typeface="ＭＳ Ｐゴシック" charset="0"/>
              </a:rPr>
              <a:t>K. </a:t>
            </a:r>
            <a:r>
              <a:rPr lang="en-US" sz="2800" dirty="0" smtClean="0">
                <a:ea typeface="ＭＳ Ｐゴシック" charset="0"/>
                <a:cs typeface="ＭＳ Ｐゴシック" charset="0"/>
              </a:rPr>
              <a:t>Smith</a:t>
            </a:r>
            <a:r>
              <a:rPr lang="en-US" sz="2800" dirty="0">
                <a:ea typeface="ＭＳ Ｐゴシック" charset="0"/>
                <a:cs typeface="ＭＳ Ｐゴシック" charset="0"/>
              </a:rPr>
              <a:t>-</a:t>
            </a:r>
            <a:r>
              <a:rPr lang="en-US" sz="2800" dirty="0" smtClean="0">
                <a:ea typeface="ＭＳ Ｐゴシック" charset="0"/>
                <a:cs typeface="ＭＳ Ｐゴシック" charset="0"/>
              </a:rPr>
              <a:t>Yoshimura, </a:t>
            </a:r>
            <a:r>
              <a:rPr lang="en-US" sz="2800" i="1" dirty="0" smtClean="0">
                <a:ea typeface="ＭＳ Ｐゴシック" charset="0"/>
                <a:cs typeface="ＭＳ Ｐゴシック" charset="0"/>
              </a:rPr>
              <a:t>et </a:t>
            </a:r>
            <a:r>
              <a:rPr lang="en-US" sz="2800" dirty="0" smtClean="0">
                <a:ea typeface="ＭＳ Ｐゴシック" charset="0"/>
                <a:cs typeface="ＭＳ Ｐゴシック" charset="0"/>
              </a:rPr>
              <a:t>al., 2014, Registering </a:t>
            </a:r>
            <a:r>
              <a:rPr lang="en-US" sz="2800" dirty="0">
                <a:ea typeface="ＭＳ Ｐゴシック" charset="0"/>
                <a:cs typeface="ＭＳ Ｐゴシック" charset="0"/>
              </a:rPr>
              <a:t>Researchers in Authority </a:t>
            </a:r>
            <a:r>
              <a:rPr lang="en-US" sz="2800" dirty="0" smtClean="0">
                <a:ea typeface="ＭＳ Ｐゴシック" charset="0"/>
                <a:cs typeface="ＭＳ Ｐゴシック" charset="0"/>
              </a:rPr>
              <a:t>Files, OCLC Research.</a:t>
            </a:r>
          </a:p>
          <a:p>
            <a:r>
              <a:rPr lang="en-GB" sz="2800" dirty="0" smtClean="0"/>
              <a:t>Liz </a:t>
            </a:r>
            <a:r>
              <a:rPr lang="en-GB" sz="2800" dirty="0"/>
              <a:t>Allen, Jo Scott, Amy Brand, Marjorie M.K.  </a:t>
            </a:r>
            <a:r>
              <a:rPr lang="en-GB" sz="2800" dirty="0" err="1"/>
              <a:t>Hlava</a:t>
            </a:r>
            <a:r>
              <a:rPr lang="en-GB" sz="2800" dirty="0"/>
              <a:t>, Micah Altman</a:t>
            </a:r>
            <a:r>
              <a:rPr lang="en-US" sz="2800" dirty="0"/>
              <a:t> </a:t>
            </a:r>
            <a:r>
              <a:rPr lang="en-US" sz="2800" dirty="0" smtClean="0"/>
              <a:t>2014</a:t>
            </a:r>
            <a:r>
              <a:rPr lang="en-GB" sz="2800" dirty="0" smtClean="0"/>
              <a:t>, </a:t>
            </a:r>
            <a:r>
              <a:rPr lang="en-GB" sz="2800" dirty="0"/>
              <a:t>Beyond authorship: recognising the contributions to research; </a:t>
            </a:r>
            <a:r>
              <a:rPr lang="en-GB" sz="2800" i="1" dirty="0"/>
              <a:t>Nature</a:t>
            </a:r>
            <a:r>
              <a:rPr lang="en-GB" sz="2800" dirty="0"/>
              <a:t>. </a:t>
            </a:r>
          </a:p>
          <a:p>
            <a:r>
              <a:rPr lang="en-US" sz="2800" dirty="0">
                <a:ea typeface="ＭＳ Ｐゴシック" charset="0"/>
                <a:cs typeface="ＭＳ Ｐゴシック" charset="0"/>
              </a:rPr>
              <a:t>Data Synthesis Task Group</a:t>
            </a:r>
            <a:r>
              <a:rPr lang="en-US" sz="2800" i="1" dirty="0">
                <a:ea typeface="ＭＳ Ｐゴシック" charset="0"/>
                <a:cs typeface="ＭＳ Ｐゴシック" charset="0"/>
              </a:rPr>
              <a:t>. 2014.  Joint Principles for Data Citation</a:t>
            </a:r>
            <a:r>
              <a:rPr lang="en-US" sz="2800" dirty="0" smtClean="0">
                <a:ea typeface="ＭＳ Ｐゴシック" charset="0"/>
                <a:cs typeface="ＭＳ Ｐゴシック" charset="0"/>
              </a:rPr>
              <a:t>. </a:t>
            </a:r>
            <a:endParaRPr lang="en-US" sz="2800" dirty="0">
              <a:ea typeface="ＭＳ Ｐゴシック" charset="0"/>
              <a:cs typeface="ＭＳ Ｐゴシック" charset="0"/>
            </a:endParaRPr>
          </a:p>
          <a:p>
            <a:pPr marL="0" indent="0">
              <a:buNone/>
            </a:pPr>
            <a:endParaRPr lang="en-US" sz="3600" dirty="0" smtClean="0">
              <a:latin typeface="Gill Sans MT" charset="0"/>
            </a:endParaRPr>
          </a:p>
          <a:p>
            <a:pPr>
              <a:lnSpc>
                <a:spcPct val="50000"/>
              </a:lnSpc>
            </a:pPr>
            <a:endParaRPr lang="en-US" sz="3600" dirty="0" smtClean="0">
              <a:latin typeface="Gill Sans MT" charset="0"/>
              <a:ea typeface="ＭＳ Ｐゴシック" charset="0"/>
              <a:cs typeface="ＭＳ Ｐゴシック" charset="0"/>
            </a:endParaRPr>
          </a:p>
          <a:p>
            <a:pPr marL="0" indent="0">
              <a:lnSpc>
                <a:spcPct val="60000"/>
              </a:lnSpc>
              <a:buNone/>
            </a:pPr>
            <a:endParaRPr lang="en-US" b="1" dirty="0">
              <a:latin typeface="Gill Sans MT" charset="0"/>
              <a:ea typeface="ＭＳ Ｐゴシック" charset="0"/>
              <a:cs typeface="ＭＳ Ｐゴシック" charset="0"/>
            </a:endParaRPr>
          </a:p>
          <a:p>
            <a:pPr>
              <a:lnSpc>
                <a:spcPct val="80000"/>
              </a:lnSpc>
            </a:pPr>
            <a:endParaRPr lang="en-US" dirty="0" smtClean="0">
              <a:latin typeface="Gill Sans MT" charset="0"/>
              <a:ea typeface="ＭＳ Ｐゴシック" charset="0"/>
              <a:cs typeface="ＭＳ Ｐゴシック" charset="0"/>
            </a:endParaRPr>
          </a:p>
        </p:txBody>
      </p:sp>
      <p:sp>
        <p:nvSpPr>
          <p:cNvPr id="4" name="Footer Placeholder 3"/>
          <p:cNvSpPr>
            <a:spLocks noGrp="1"/>
          </p:cNvSpPr>
          <p:nvPr>
            <p:ph type="ftr" sz="quarter" idx="11"/>
          </p:nvPr>
        </p:nvSpPr>
        <p:spPr/>
        <p:txBody>
          <a:bodyPr/>
          <a:lstStyle/>
          <a:p>
            <a:r>
              <a:rPr lang="en-US" smtClean="0"/>
              <a:t>Integrating Researcher Identifiers into the Scholarly Record</a:t>
            </a:r>
            <a:endParaRPr lang="en-US" dirty="0"/>
          </a:p>
        </p:txBody>
      </p:sp>
    </p:spTree>
    <p:extLst>
      <p:ext uri="{BB962C8B-B14F-4D97-AF65-F5344CB8AC3E}">
        <p14:creationId xmlns="" xmlns:p14="http://schemas.microsoft.com/office/powerpoint/2010/main" val="94034724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0070C0"/>
                </a:solidFill>
              </a:rPr>
              <a:t>Stakeholders &amp; needs</a:t>
            </a:r>
            <a:endParaRPr lang="en-US" dirty="0">
              <a:solidFill>
                <a:srgbClr val="0070C0"/>
              </a:solidFill>
            </a:endParaRPr>
          </a:p>
        </p:txBody>
      </p:sp>
      <p:graphicFrame>
        <p:nvGraphicFramePr>
          <p:cNvPr id="5" name="Table 4"/>
          <p:cNvGraphicFramePr>
            <a:graphicFrameLocks noGrp="1"/>
          </p:cNvGraphicFramePr>
          <p:nvPr/>
        </p:nvGraphicFramePr>
        <p:xfrm>
          <a:off x="990600" y="1676400"/>
          <a:ext cx="6858000" cy="4122419"/>
        </p:xfrm>
        <a:graphic>
          <a:graphicData uri="http://schemas.openxmlformats.org/drawingml/2006/table">
            <a:tbl>
              <a:tblPr/>
              <a:tblGrid>
                <a:gridCol w="1982755"/>
                <a:gridCol w="4875245"/>
              </a:tblGrid>
              <a:tr h="182880">
                <a:tc rowSpan="4">
                  <a:txBody>
                    <a:bodyPr/>
                    <a:lstStyle/>
                    <a:p>
                      <a:pPr algn="l" fontAlgn="ctr"/>
                      <a:r>
                        <a:rPr lang="en-US" sz="1400" b="0" i="0" u="none" strike="noStrike" dirty="0">
                          <a:solidFill>
                            <a:srgbClr val="000000"/>
                          </a:solidFill>
                          <a:latin typeface="Open Sans"/>
                        </a:rPr>
                        <a:t>Researcher</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400" b="0" i="0" u="none" strike="noStrike" dirty="0">
                          <a:solidFill>
                            <a:srgbClr val="000000"/>
                          </a:solidFill>
                          <a:latin typeface="Open Sans"/>
                        </a:rPr>
                        <a:t>Disseminate research</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82880">
                <a:tc vMerge="1">
                  <a:txBody>
                    <a:bodyPr/>
                    <a:lstStyle/>
                    <a:p>
                      <a:endParaRPr lang="en-US"/>
                    </a:p>
                  </a:txBody>
                  <a:tcPr/>
                </a:tc>
                <a:tc>
                  <a:txBody>
                    <a:bodyPr/>
                    <a:lstStyle/>
                    <a:p>
                      <a:pPr algn="l" fontAlgn="b"/>
                      <a:r>
                        <a:rPr lang="en-US" sz="1400" b="0" i="0" u="none" strike="noStrike" dirty="0">
                          <a:solidFill>
                            <a:srgbClr val="000000"/>
                          </a:solidFill>
                          <a:latin typeface="Open Sans"/>
                        </a:rPr>
                        <a:t>Compile all </a:t>
                      </a:r>
                      <a:r>
                        <a:rPr lang="en-US" sz="1400" b="0" i="0" u="none" strike="noStrike" dirty="0" smtClean="0">
                          <a:solidFill>
                            <a:srgbClr val="000000"/>
                          </a:solidFill>
                          <a:latin typeface="Open Sans"/>
                        </a:rPr>
                        <a:t>output</a:t>
                      </a:r>
                      <a:endParaRPr lang="en-US" sz="1400" b="0" i="0" u="none" strike="noStrike" dirty="0">
                        <a:solidFill>
                          <a:srgbClr val="000000"/>
                        </a:solidFill>
                        <a:latin typeface="Open Sans"/>
                      </a:endParaRP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82880">
                <a:tc vMerge="1">
                  <a:txBody>
                    <a:bodyPr/>
                    <a:lstStyle/>
                    <a:p>
                      <a:endParaRPr lang="en-US"/>
                    </a:p>
                  </a:txBody>
                  <a:tcPr/>
                </a:tc>
                <a:tc>
                  <a:txBody>
                    <a:bodyPr/>
                    <a:lstStyle/>
                    <a:p>
                      <a:pPr algn="l" fontAlgn="b"/>
                      <a:r>
                        <a:rPr lang="en-US" sz="1400" b="0" i="0" u="none" strike="noStrike" dirty="0">
                          <a:solidFill>
                            <a:srgbClr val="000000"/>
                          </a:solidFill>
                          <a:latin typeface="Open Sans"/>
                        </a:rPr>
                        <a:t>Find collaborators</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82880">
                <a:tc vMerge="1">
                  <a:txBody>
                    <a:bodyPr/>
                    <a:lstStyle/>
                    <a:p>
                      <a:endParaRPr lang="en-US"/>
                    </a:p>
                  </a:txBody>
                  <a:tcPr/>
                </a:tc>
                <a:tc>
                  <a:txBody>
                    <a:bodyPr/>
                    <a:lstStyle/>
                    <a:p>
                      <a:pPr algn="l" fontAlgn="b"/>
                      <a:r>
                        <a:rPr lang="en-US" sz="1400" b="0" i="0" u="none" strike="noStrike" dirty="0">
                          <a:solidFill>
                            <a:srgbClr val="000000"/>
                          </a:solidFill>
                          <a:latin typeface="Open Sans"/>
                        </a:rPr>
                        <a:t>Ensure network presence correct</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82880">
                <a:tc>
                  <a:txBody>
                    <a:bodyPr/>
                    <a:lstStyle/>
                    <a:p>
                      <a:pPr algn="l" fontAlgn="b"/>
                      <a:r>
                        <a:rPr lang="en-US" sz="1400" b="0" i="0" u="none" strike="noStrike">
                          <a:solidFill>
                            <a:srgbClr val="000000"/>
                          </a:solidFill>
                          <a:latin typeface="Open Sans"/>
                        </a:rPr>
                        <a:t>Funder</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400" b="0" i="0" u="none" strike="noStrike" dirty="0">
                          <a:solidFill>
                            <a:srgbClr val="000000"/>
                          </a:solidFill>
                          <a:latin typeface="Open Sans"/>
                        </a:rPr>
                        <a:t>Track research outputs for grants</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65760">
                <a:tc>
                  <a:txBody>
                    <a:bodyPr/>
                    <a:lstStyle/>
                    <a:p>
                      <a:pPr algn="l" fontAlgn="b"/>
                      <a:r>
                        <a:rPr lang="en-US" sz="1400" b="0" i="0" u="none" strike="noStrike">
                          <a:solidFill>
                            <a:srgbClr val="000000"/>
                          </a:solidFill>
                          <a:latin typeface="Open Sans"/>
                        </a:rPr>
                        <a:t>University administrator</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400" b="0" i="0" u="none" strike="noStrike" dirty="0">
                          <a:solidFill>
                            <a:srgbClr val="000000"/>
                          </a:solidFill>
                          <a:latin typeface="Open Sans"/>
                        </a:rPr>
                        <a:t>Collate intellectual output of their researchers</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82880">
                <a:tc>
                  <a:txBody>
                    <a:bodyPr/>
                    <a:lstStyle/>
                    <a:p>
                      <a:pPr algn="l" fontAlgn="b"/>
                      <a:r>
                        <a:rPr lang="en-US" sz="1400" b="0" i="0" u="none" strike="noStrike">
                          <a:solidFill>
                            <a:srgbClr val="000000"/>
                          </a:solidFill>
                          <a:latin typeface="Open Sans"/>
                        </a:rPr>
                        <a:t>Journalist</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400" b="0" i="0" u="none" strike="noStrike" dirty="0">
                          <a:solidFill>
                            <a:srgbClr val="000000"/>
                          </a:solidFill>
                          <a:latin typeface="Open Sans"/>
                        </a:rPr>
                        <a:t>Retrieve all output of a specific researcher</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82880">
                <a:tc>
                  <a:txBody>
                    <a:bodyPr/>
                    <a:lstStyle/>
                    <a:p>
                      <a:pPr algn="l" fontAlgn="b"/>
                      <a:r>
                        <a:rPr lang="en-US" sz="1400" b="0" i="0" u="none" strike="noStrike" dirty="0">
                          <a:solidFill>
                            <a:srgbClr val="000000"/>
                          </a:solidFill>
                          <a:latin typeface="Open Sans"/>
                        </a:rPr>
                        <a:t>Librarian</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400" b="0" i="0" u="none" strike="noStrike" dirty="0">
                          <a:solidFill>
                            <a:srgbClr val="000000"/>
                          </a:solidFill>
                          <a:latin typeface="Open Sans"/>
                        </a:rPr>
                        <a:t>Uniquely identify each </a:t>
                      </a:r>
                      <a:r>
                        <a:rPr lang="en-US" sz="1400" b="0" i="0" u="none" strike="noStrike" dirty="0" smtClean="0">
                          <a:solidFill>
                            <a:srgbClr val="000000"/>
                          </a:solidFill>
                          <a:latin typeface="Open Sans"/>
                        </a:rPr>
                        <a:t>author </a:t>
                      </a:r>
                      <a:endParaRPr lang="en-US" sz="1400" b="0" i="0" u="none" strike="noStrike" dirty="0">
                        <a:solidFill>
                          <a:srgbClr val="000000"/>
                        </a:solidFill>
                        <a:latin typeface="Open Sans"/>
                      </a:endParaRP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82880">
                <a:tc rowSpan="4">
                  <a:txBody>
                    <a:bodyPr/>
                    <a:lstStyle/>
                    <a:p>
                      <a:pPr algn="l" fontAlgn="ctr"/>
                      <a:r>
                        <a:rPr lang="en-US" sz="1400" b="0" i="0" u="none" strike="noStrike" dirty="0">
                          <a:solidFill>
                            <a:srgbClr val="000000"/>
                          </a:solidFill>
                          <a:latin typeface="Open Sans"/>
                        </a:rPr>
                        <a:t>Identity management system</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400" b="0" i="0" u="none" strike="noStrike" dirty="0">
                          <a:solidFill>
                            <a:srgbClr val="000000"/>
                          </a:solidFill>
                          <a:latin typeface="Open Sans"/>
                        </a:rPr>
                        <a:t>Associate metadata, output to researcher</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82880">
                <a:tc vMerge="1">
                  <a:txBody>
                    <a:bodyPr/>
                    <a:lstStyle/>
                    <a:p>
                      <a:endParaRPr lang="en-US"/>
                    </a:p>
                  </a:txBody>
                  <a:tcPr/>
                </a:tc>
                <a:tc>
                  <a:txBody>
                    <a:bodyPr/>
                    <a:lstStyle/>
                    <a:p>
                      <a:pPr algn="l" fontAlgn="b"/>
                      <a:r>
                        <a:rPr lang="en-US" sz="1400" b="0" i="0" u="none" strike="noStrike" dirty="0">
                          <a:solidFill>
                            <a:srgbClr val="000000"/>
                          </a:solidFill>
                          <a:latin typeface="Open Sans"/>
                        </a:rPr>
                        <a:t>Disambiguate names</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82880">
                <a:tc vMerge="1">
                  <a:txBody>
                    <a:bodyPr/>
                    <a:lstStyle/>
                    <a:p>
                      <a:endParaRPr lang="en-US"/>
                    </a:p>
                  </a:txBody>
                  <a:tcPr/>
                </a:tc>
                <a:tc>
                  <a:txBody>
                    <a:bodyPr/>
                    <a:lstStyle/>
                    <a:p>
                      <a:pPr algn="l" fontAlgn="b"/>
                      <a:r>
                        <a:rPr lang="en-US" sz="1400" b="0" i="0" u="none" strike="noStrike" dirty="0">
                          <a:solidFill>
                            <a:srgbClr val="000000"/>
                          </a:solidFill>
                          <a:latin typeface="Open Sans"/>
                        </a:rPr>
                        <a:t>Link researcher's multiple identifiers</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82880">
                <a:tc vMerge="1">
                  <a:txBody>
                    <a:bodyPr/>
                    <a:lstStyle/>
                    <a:p>
                      <a:endParaRPr lang="en-US"/>
                    </a:p>
                  </a:txBody>
                  <a:tcPr/>
                </a:tc>
                <a:tc>
                  <a:txBody>
                    <a:bodyPr/>
                    <a:lstStyle/>
                    <a:p>
                      <a:pPr algn="l" fontAlgn="b"/>
                      <a:r>
                        <a:rPr lang="en-US" sz="1400" b="0" i="0" u="none" strike="noStrike" dirty="0">
                          <a:solidFill>
                            <a:srgbClr val="000000"/>
                          </a:solidFill>
                          <a:latin typeface="Open Sans"/>
                        </a:rPr>
                        <a:t>Disseminate identifiers</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82880">
                <a:tc rowSpan="6">
                  <a:txBody>
                    <a:bodyPr/>
                    <a:lstStyle/>
                    <a:p>
                      <a:pPr algn="l" fontAlgn="ctr"/>
                      <a:r>
                        <a:rPr lang="en-US" sz="1400" b="0" i="0" u="none" strike="noStrike" dirty="0" smtClean="0">
                          <a:solidFill>
                            <a:srgbClr val="000000"/>
                          </a:solidFill>
                          <a:latin typeface="Open Sans"/>
                        </a:rPr>
                        <a:t>Aggregator (includes</a:t>
                      </a:r>
                      <a:r>
                        <a:rPr lang="en-US" sz="1400" b="0" i="0" u="none" strike="noStrike" baseline="0" dirty="0" smtClean="0">
                          <a:solidFill>
                            <a:srgbClr val="000000"/>
                          </a:solidFill>
                          <a:latin typeface="Open Sans"/>
                        </a:rPr>
                        <a:t> publishers)</a:t>
                      </a:r>
                      <a:endParaRPr lang="en-US" sz="1400" b="0" i="0" u="none" strike="noStrike" dirty="0">
                        <a:solidFill>
                          <a:srgbClr val="000000"/>
                        </a:solidFill>
                        <a:latin typeface="Open Sans"/>
                      </a:endParaRP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400" b="0" i="0" u="none" strike="noStrike" dirty="0">
                          <a:solidFill>
                            <a:srgbClr val="000000"/>
                          </a:solidFill>
                          <a:latin typeface="Open Sans"/>
                        </a:rPr>
                        <a:t>Associate metadata, output to researcher</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82880">
                <a:tc vMerge="1">
                  <a:txBody>
                    <a:bodyPr/>
                    <a:lstStyle/>
                    <a:p>
                      <a:endParaRPr lang="en-US"/>
                    </a:p>
                  </a:txBody>
                  <a:tcPr/>
                </a:tc>
                <a:tc>
                  <a:txBody>
                    <a:bodyPr/>
                    <a:lstStyle/>
                    <a:p>
                      <a:pPr algn="l" fontAlgn="b"/>
                      <a:r>
                        <a:rPr lang="en-US" sz="1400" b="0" i="0" u="none" strike="noStrike" dirty="0">
                          <a:solidFill>
                            <a:srgbClr val="000000"/>
                          </a:solidFill>
                          <a:latin typeface="Open Sans"/>
                        </a:rPr>
                        <a:t>Collate intellectual output of each researcher</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82880">
                <a:tc vMerge="1">
                  <a:txBody>
                    <a:bodyPr/>
                    <a:lstStyle/>
                    <a:p>
                      <a:endParaRPr lang="en-US"/>
                    </a:p>
                  </a:txBody>
                  <a:tcPr/>
                </a:tc>
                <a:tc>
                  <a:txBody>
                    <a:bodyPr/>
                    <a:lstStyle/>
                    <a:p>
                      <a:pPr algn="l" fontAlgn="b"/>
                      <a:r>
                        <a:rPr lang="en-US" sz="1400" b="0" i="0" u="none" strike="noStrike" dirty="0">
                          <a:solidFill>
                            <a:srgbClr val="000000"/>
                          </a:solidFill>
                          <a:latin typeface="Open Sans"/>
                        </a:rPr>
                        <a:t>Disambiguate names</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82880">
                <a:tc vMerge="1">
                  <a:txBody>
                    <a:bodyPr/>
                    <a:lstStyle/>
                    <a:p>
                      <a:endParaRPr lang="en-US"/>
                    </a:p>
                  </a:txBody>
                  <a:tcPr/>
                </a:tc>
                <a:tc>
                  <a:txBody>
                    <a:bodyPr/>
                    <a:lstStyle/>
                    <a:p>
                      <a:pPr algn="l" fontAlgn="b"/>
                      <a:r>
                        <a:rPr lang="en-US" sz="1400" b="0" i="0" u="none" strike="noStrike" dirty="0">
                          <a:solidFill>
                            <a:srgbClr val="000000"/>
                          </a:solidFill>
                          <a:latin typeface="Open Sans"/>
                        </a:rPr>
                        <a:t>Link researcher's multiple identifiers</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82880">
                <a:tc vMerge="1">
                  <a:txBody>
                    <a:bodyPr/>
                    <a:lstStyle/>
                    <a:p>
                      <a:endParaRPr lang="en-US"/>
                    </a:p>
                  </a:txBody>
                  <a:tcPr/>
                </a:tc>
                <a:tc>
                  <a:txBody>
                    <a:bodyPr/>
                    <a:lstStyle/>
                    <a:p>
                      <a:pPr algn="l" fontAlgn="b"/>
                      <a:r>
                        <a:rPr lang="en-US" sz="1400" b="0" i="0" u="none" strike="noStrike" dirty="0">
                          <a:solidFill>
                            <a:srgbClr val="000000"/>
                          </a:solidFill>
                          <a:latin typeface="Open Sans"/>
                        </a:rPr>
                        <a:t>Track history of researcher's affiliations</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82880">
                <a:tc vMerge="1">
                  <a:txBody>
                    <a:bodyPr/>
                    <a:lstStyle/>
                    <a:p>
                      <a:endParaRPr lang="en-US"/>
                    </a:p>
                  </a:txBody>
                  <a:tcPr/>
                </a:tc>
                <a:tc>
                  <a:txBody>
                    <a:bodyPr/>
                    <a:lstStyle/>
                    <a:p>
                      <a:pPr algn="l" fontAlgn="b"/>
                      <a:r>
                        <a:rPr lang="en-US" sz="1400" b="0" i="0" u="none" strike="noStrike" dirty="0">
                          <a:solidFill>
                            <a:srgbClr val="000000"/>
                          </a:solidFill>
                          <a:latin typeface="Open Sans"/>
                        </a:rPr>
                        <a:t>Track &amp; communicate updates</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sp>
        <p:nvSpPr>
          <p:cNvPr id="4" name="Footer Placeholder 3"/>
          <p:cNvSpPr>
            <a:spLocks noGrp="1"/>
          </p:cNvSpPr>
          <p:nvPr>
            <p:ph type="ftr" sz="quarter" idx="11"/>
          </p:nvPr>
        </p:nvSpPr>
        <p:spPr/>
        <p:txBody>
          <a:bodyPr/>
          <a:lstStyle/>
          <a:p>
            <a:pPr>
              <a:defRPr/>
            </a:pPr>
            <a:r>
              <a:rPr lang="en-US" smtClean="0"/>
              <a:t>Integrating Researcher Identifiers into the Scholarly Record</a:t>
            </a:r>
            <a:endParaRPr lang="en-US"/>
          </a:p>
        </p:txBody>
      </p:sp>
    </p:spTree>
    <p:extLst>
      <p:ext uri="{BB962C8B-B14F-4D97-AF65-F5344CB8AC3E}">
        <p14:creationId xmlns="" xmlns:p14="http://schemas.microsoft.com/office/powerpoint/2010/main" val="3123659318"/>
      </p:ext>
    </p:extLst>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0070C0"/>
                </a:solidFill>
              </a:rPr>
              <a:t>Some functional requirements</a:t>
            </a:r>
            <a:endParaRPr lang="en-US" dirty="0"/>
          </a:p>
        </p:txBody>
      </p:sp>
      <p:sp>
        <p:nvSpPr>
          <p:cNvPr id="4" name="TextBox 3"/>
          <p:cNvSpPr txBox="1"/>
          <p:nvPr/>
        </p:nvSpPr>
        <p:spPr>
          <a:xfrm>
            <a:off x="609600" y="2209800"/>
            <a:ext cx="8076698" cy="3693319"/>
          </a:xfrm>
          <a:prstGeom prst="rect">
            <a:avLst/>
          </a:prstGeom>
          <a:noFill/>
        </p:spPr>
        <p:txBody>
          <a:bodyPr wrap="square" rtlCol="0">
            <a:spAutoFit/>
          </a:bodyPr>
          <a:lstStyle/>
          <a:p>
            <a:pPr>
              <a:buClr>
                <a:srgbClr val="0070C0"/>
              </a:buClr>
              <a:buFont typeface="Wingdings" pitchFamily="2" charset="2"/>
              <a:buChar char="Ø"/>
            </a:pPr>
            <a:r>
              <a:rPr lang="en-US" sz="2400" dirty="0" smtClean="0">
                <a:latin typeface="Open Sans"/>
              </a:rPr>
              <a:t>Create  consistent and robust metadata</a:t>
            </a:r>
          </a:p>
          <a:p>
            <a:pPr>
              <a:buClr>
                <a:srgbClr val="0070C0"/>
              </a:buClr>
            </a:pPr>
            <a:endParaRPr lang="en-US" sz="2400" dirty="0" smtClean="0">
              <a:latin typeface="Open Sans"/>
            </a:endParaRPr>
          </a:p>
          <a:p>
            <a:pPr>
              <a:buClr>
                <a:srgbClr val="0070C0"/>
              </a:buClr>
              <a:buFont typeface="Wingdings" pitchFamily="2" charset="2"/>
              <a:buChar char="Ø"/>
            </a:pPr>
            <a:r>
              <a:rPr lang="en-US" sz="2400" dirty="0" smtClean="0">
                <a:latin typeface="Open Sans"/>
              </a:rPr>
              <a:t> Associate metadata for a researcher’s output with the correct identifier</a:t>
            </a:r>
          </a:p>
          <a:p>
            <a:pPr>
              <a:buClr>
                <a:srgbClr val="0070C0"/>
              </a:buClr>
            </a:pPr>
            <a:endParaRPr lang="en-US" sz="2400" dirty="0" smtClean="0">
              <a:latin typeface="Open Sans"/>
            </a:endParaRPr>
          </a:p>
          <a:p>
            <a:pPr>
              <a:buClr>
                <a:srgbClr val="0070C0"/>
              </a:buClr>
              <a:buFont typeface="Wingdings" pitchFamily="2" charset="2"/>
              <a:buChar char="Ø"/>
            </a:pPr>
            <a:r>
              <a:rPr lang="en-US" sz="2400" dirty="0" smtClean="0">
                <a:latin typeface="Open Sans"/>
              </a:rPr>
              <a:t> Disambiguate similar results</a:t>
            </a:r>
          </a:p>
          <a:p>
            <a:pPr>
              <a:buClr>
                <a:srgbClr val="0070C0"/>
              </a:buClr>
            </a:pPr>
            <a:endParaRPr lang="en-US" sz="2400" dirty="0" smtClean="0">
              <a:latin typeface="Open Sans"/>
            </a:endParaRPr>
          </a:p>
          <a:p>
            <a:pPr>
              <a:buClr>
                <a:srgbClr val="0070C0"/>
              </a:buClr>
              <a:buFont typeface="Wingdings" pitchFamily="2" charset="2"/>
              <a:buChar char="Ø"/>
            </a:pPr>
            <a:r>
              <a:rPr lang="en-US" sz="2400" dirty="0" smtClean="0">
                <a:latin typeface="Open Sans"/>
              </a:rPr>
              <a:t> Merge entities that represent the same researcher and split entities that represent different researchers</a:t>
            </a:r>
          </a:p>
          <a:p>
            <a:pPr>
              <a:buFont typeface="Wingdings" pitchFamily="2" charset="2"/>
              <a:buChar char="Ø"/>
            </a:pPr>
            <a:endParaRPr lang="en-US" dirty="0">
              <a:latin typeface="Open Sans"/>
            </a:endParaRPr>
          </a:p>
        </p:txBody>
      </p:sp>
      <p:sp>
        <p:nvSpPr>
          <p:cNvPr id="5" name="TextBox 4"/>
          <p:cNvSpPr txBox="1"/>
          <p:nvPr/>
        </p:nvSpPr>
        <p:spPr>
          <a:xfrm>
            <a:off x="533400" y="1371600"/>
            <a:ext cx="4801314" cy="523220"/>
          </a:xfrm>
          <a:prstGeom prst="rect">
            <a:avLst/>
          </a:prstGeom>
          <a:noFill/>
        </p:spPr>
        <p:txBody>
          <a:bodyPr wrap="none" rtlCol="0">
            <a:spAutoFit/>
          </a:bodyPr>
          <a:lstStyle/>
          <a:p>
            <a:r>
              <a:rPr lang="en-US" sz="2800" b="1" dirty="0" smtClean="0">
                <a:latin typeface="Open Sans"/>
              </a:rPr>
              <a:t>Librarian as a stakeholder</a:t>
            </a:r>
            <a:r>
              <a:rPr lang="en-US" sz="2400" dirty="0" smtClean="0">
                <a:latin typeface="Open Sans"/>
              </a:rPr>
              <a:t>	</a:t>
            </a:r>
            <a:endParaRPr lang="en-US" sz="2400" dirty="0">
              <a:latin typeface="Open Sans"/>
            </a:endParaRPr>
          </a:p>
        </p:txBody>
      </p:sp>
      <p:sp>
        <p:nvSpPr>
          <p:cNvPr id="6" name="Footer Placeholder 5"/>
          <p:cNvSpPr>
            <a:spLocks noGrp="1"/>
          </p:cNvSpPr>
          <p:nvPr>
            <p:ph type="ftr" sz="quarter" idx="11"/>
          </p:nvPr>
        </p:nvSpPr>
        <p:spPr/>
        <p:txBody>
          <a:bodyPr/>
          <a:lstStyle/>
          <a:p>
            <a:pPr>
              <a:defRPr/>
            </a:pPr>
            <a:r>
              <a:rPr lang="en-US" smtClean="0"/>
              <a:t>Integrating Researcher Identifiers into the Scholarly Record</a:t>
            </a:r>
            <a:endParaRPr lang="en-US"/>
          </a:p>
        </p:txBody>
      </p:sp>
    </p:spTree>
    <p:extLst>
      <p:ext uri="{BB962C8B-B14F-4D97-AF65-F5344CB8AC3E}">
        <p14:creationId xmlns="" xmlns:p14="http://schemas.microsoft.com/office/powerpoint/2010/main" val="1353529160"/>
      </p:ext>
    </p:extLst>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0070C0"/>
                </a:solidFill>
              </a:rPr>
              <a:t>More functional requirements</a:t>
            </a:r>
            <a:endParaRPr lang="en-US" dirty="0"/>
          </a:p>
        </p:txBody>
      </p:sp>
      <p:sp>
        <p:nvSpPr>
          <p:cNvPr id="4" name="TextBox 3"/>
          <p:cNvSpPr txBox="1"/>
          <p:nvPr/>
        </p:nvSpPr>
        <p:spPr>
          <a:xfrm>
            <a:off x="533400" y="1905000"/>
            <a:ext cx="8076698" cy="2831544"/>
          </a:xfrm>
          <a:prstGeom prst="rect">
            <a:avLst/>
          </a:prstGeom>
          <a:noFill/>
        </p:spPr>
        <p:txBody>
          <a:bodyPr wrap="square" rtlCol="0">
            <a:spAutoFit/>
          </a:bodyPr>
          <a:lstStyle/>
          <a:p>
            <a:pPr>
              <a:buClr>
                <a:srgbClr val="0070C0"/>
              </a:buClr>
              <a:buFont typeface="Wingdings" pitchFamily="2" charset="2"/>
              <a:buChar char="Ø"/>
            </a:pPr>
            <a:r>
              <a:rPr lang="en-US" sz="2000" dirty="0" smtClean="0">
                <a:latin typeface="Open Sans"/>
              </a:rPr>
              <a:t>Link multiple identifiers a researcher might have to collate output</a:t>
            </a:r>
          </a:p>
          <a:p>
            <a:pPr>
              <a:buClr>
                <a:srgbClr val="0070C0"/>
              </a:buClr>
            </a:pPr>
            <a:endParaRPr lang="en-US" sz="2000" dirty="0" smtClean="0">
              <a:latin typeface="Open Sans"/>
            </a:endParaRPr>
          </a:p>
          <a:p>
            <a:pPr>
              <a:buClr>
                <a:srgbClr val="0070C0"/>
              </a:buClr>
              <a:buFont typeface="Wingdings" pitchFamily="2" charset="2"/>
              <a:buChar char="Ø"/>
            </a:pPr>
            <a:r>
              <a:rPr lang="en-US" sz="2000" dirty="0" smtClean="0">
                <a:latin typeface="Open Sans"/>
              </a:rPr>
              <a:t>Associate metadata  with a researcher’s identifier that resolves to the researcher’s intellectual output.</a:t>
            </a:r>
          </a:p>
          <a:p>
            <a:pPr>
              <a:buClr>
                <a:srgbClr val="0070C0"/>
              </a:buClr>
            </a:pPr>
            <a:endParaRPr lang="en-US" sz="2000" dirty="0" smtClean="0">
              <a:latin typeface="Open Sans"/>
            </a:endParaRPr>
          </a:p>
          <a:p>
            <a:pPr>
              <a:buClr>
                <a:srgbClr val="0070C0"/>
              </a:buClr>
              <a:buFont typeface="Wingdings" pitchFamily="2" charset="2"/>
              <a:buChar char="Ø"/>
            </a:pPr>
            <a:r>
              <a:rPr lang="en-US" sz="2000" dirty="0" smtClean="0">
                <a:latin typeface="Open Sans"/>
              </a:rPr>
              <a:t>Verify a researcher/work related to a researcher is represented</a:t>
            </a:r>
          </a:p>
          <a:p>
            <a:pPr>
              <a:buClr>
                <a:srgbClr val="0070C0"/>
              </a:buClr>
            </a:pPr>
            <a:endParaRPr lang="en-US" sz="2000" dirty="0" smtClean="0">
              <a:latin typeface="Open Sans"/>
            </a:endParaRPr>
          </a:p>
          <a:p>
            <a:pPr>
              <a:buClr>
                <a:srgbClr val="0070C0"/>
              </a:buClr>
              <a:buFont typeface="Wingdings" pitchFamily="2" charset="2"/>
              <a:buChar char="Ø"/>
            </a:pPr>
            <a:r>
              <a:rPr lang="en-US" sz="2000" dirty="0" smtClean="0">
                <a:latin typeface="Open Sans"/>
              </a:rPr>
              <a:t>Register a researcher who does not yet have a persistent identifier</a:t>
            </a:r>
          </a:p>
          <a:p>
            <a:pPr>
              <a:buFont typeface="Wingdings" pitchFamily="2" charset="2"/>
              <a:buChar char="Ø"/>
            </a:pPr>
            <a:endParaRPr lang="en-US" dirty="0">
              <a:latin typeface="Open Sans"/>
            </a:endParaRPr>
          </a:p>
        </p:txBody>
      </p:sp>
      <p:sp>
        <p:nvSpPr>
          <p:cNvPr id="5" name="TextBox 4"/>
          <p:cNvSpPr txBox="1"/>
          <p:nvPr/>
        </p:nvSpPr>
        <p:spPr>
          <a:xfrm>
            <a:off x="304800" y="1371600"/>
            <a:ext cx="9417963" cy="461665"/>
          </a:xfrm>
          <a:prstGeom prst="rect">
            <a:avLst/>
          </a:prstGeom>
          <a:noFill/>
        </p:spPr>
        <p:txBody>
          <a:bodyPr wrap="none" rtlCol="0">
            <a:spAutoFit/>
          </a:bodyPr>
          <a:lstStyle/>
          <a:p>
            <a:r>
              <a:rPr lang="en-US" sz="2400" b="1" dirty="0" smtClean="0">
                <a:latin typeface="Open Sans"/>
              </a:rPr>
              <a:t>Researcher  &amp; university administrator as a stakeholder</a:t>
            </a:r>
            <a:r>
              <a:rPr lang="en-US" dirty="0" smtClean="0"/>
              <a:t>	</a:t>
            </a:r>
            <a:endParaRPr lang="en-US" dirty="0"/>
          </a:p>
        </p:txBody>
      </p:sp>
      <p:sp>
        <p:nvSpPr>
          <p:cNvPr id="6" name="TextBox 5"/>
          <p:cNvSpPr txBox="1"/>
          <p:nvPr/>
        </p:nvSpPr>
        <p:spPr>
          <a:xfrm>
            <a:off x="304800" y="5029200"/>
            <a:ext cx="8494633" cy="461665"/>
          </a:xfrm>
          <a:prstGeom prst="rect">
            <a:avLst/>
          </a:prstGeom>
          <a:noFill/>
        </p:spPr>
        <p:txBody>
          <a:bodyPr wrap="none" rtlCol="0">
            <a:spAutoFit/>
          </a:bodyPr>
          <a:lstStyle/>
          <a:p>
            <a:r>
              <a:rPr lang="en-US" sz="2400" b="1" dirty="0" smtClean="0">
                <a:latin typeface="Open Sans"/>
              </a:rPr>
              <a:t>Funder  and university administrator as a stakeholder</a:t>
            </a:r>
            <a:r>
              <a:rPr lang="en-US" dirty="0" smtClean="0"/>
              <a:t>	</a:t>
            </a:r>
            <a:endParaRPr lang="en-US" dirty="0"/>
          </a:p>
        </p:txBody>
      </p:sp>
      <p:sp>
        <p:nvSpPr>
          <p:cNvPr id="7" name="Rectangle 6"/>
          <p:cNvSpPr/>
          <p:nvPr/>
        </p:nvSpPr>
        <p:spPr>
          <a:xfrm>
            <a:off x="609600" y="5638800"/>
            <a:ext cx="7696200" cy="400110"/>
          </a:xfrm>
          <a:prstGeom prst="rect">
            <a:avLst/>
          </a:prstGeom>
        </p:spPr>
        <p:txBody>
          <a:bodyPr wrap="square">
            <a:spAutoFit/>
          </a:bodyPr>
          <a:lstStyle/>
          <a:p>
            <a:pPr>
              <a:buClr>
                <a:srgbClr val="0070C0"/>
              </a:buClr>
              <a:buFont typeface="Wingdings" pitchFamily="2" charset="2"/>
              <a:buChar char="Ø"/>
            </a:pPr>
            <a:r>
              <a:rPr lang="en-US" sz="2000" dirty="0" smtClean="0">
                <a:latin typeface="Open Sans"/>
              </a:rPr>
              <a:t>Link metadata for a researcher’s output to grant funder’s data</a:t>
            </a:r>
            <a:endParaRPr lang="en-US" sz="2000" dirty="0">
              <a:latin typeface="Open Sans"/>
            </a:endParaRPr>
          </a:p>
        </p:txBody>
      </p:sp>
      <p:sp>
        <p:nvSpPr>
          <p:cNvPr id="8" name="Footer Placeholder 7"/>
          <p:cNvSpPr>
            <a:spLocks noGrp="1"/>
          </p:cNvSpPr>
          <p:nvPr>
            <p:ph type="ftr" sz="quarter" idx="11"/>
          </p:nvPr>
        </p:nvSpPr>
        <p:spPr/>
        <p:txBody>
          <a:bodyPr/>
          <a:lstStyle/>
          <a:p>
            <a:pPr>
              <a:defRPr/>
            </a:pPr>
            <a:r>
              <a:rPr lang="en-US" smtClean="0"/>
              <a:t>Integrating Researcher Identifiers into the Scholarly Record</a:t>
            </a:r>
            <a:endParaRPr lang="en-US"/>
          </a:p>
        </p:txBody>
      </p:sp>
    </p:spTree>
    <p:extLst>
      <p:ext uri="{BB962C8B-B14F-4D97-AF65-F5344CB8AC3E}">
        <p14:creationId xmlns="" xmlns:p14="http://schemas.microsoft.com/office/powerpoint/2010/main" val="660925480"/>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0070C0"/>
                </a:solidFill>
              </a:rPr>
              <a:t>Systems profiled (20)</a:t>
            </a:r>
            <a:endParaRPr lang="en-US" dirty="0">
              <a:solidFill>
                <a:srgbClr val="0070C0"/>
              </a:solidFill>
            </a:endParaRPr>
          </a:p>
        </p:txBody>
      </p:sp>
      <p:sp>
        <p:nvSpPr>
          <p:cNvPr id="4" name="TextBox 3"/>
          <p:cNvSpPr txBox="1"/>
          <p:nvPr/>
        </p:nvSpPr>
        <p:spPr>
          <a:xfrm>
            <a:off x="533400" y="1447800"/>
            <a:ext cx="4876800" cy="2123658"/>
          </a:xfrm>
          <a:prstGeom prst="rect">
            <a:avLst/>
          </a:prstGeom>
          <a:noFill/>
        </p:spPr>
        <p:txBody>
          <a:bodyPr wrap="square" rtlCol="0">
            <a:spAutoFit/>
          </a:bodyPr>
          <a:lstStyle/>
          <a:p>
            <a:r>
              <a:rPr lang="en-US" b="1" dirty="0" smtClean="0">
                <a:latin typeface="Open Sans"/>
              </a:rPr>
              <a:t>Authority hubs:</a:t>
            </a:r>
          </a:p>
          <a:p>
            <a:r>
              <a:rPr lang="en-US" dirty="0" smtClean="0">
                <a:latin typeface="Open Sans"/>
              </a:rPr>
              <a:t>   </a:t>
            </a:r>
            <a:r>
              <a:rPr lang="en-US" sz="1600" dirty="0" smtClean="0">
                <a:latin typeface="Open Sans"/>
              </a:rPr>
              <a:t>Digital Author Identifier (DAI)</a:t>
            </a:r>
          </a:p>
          <a:p>
            <a:r>
              <a:rPr lang="en-US" sz="1600" dirty="0" smtClean="0">
                <a:latin typeface="Open Sans"/>
              </a:rPr>
              <a:t>   Lattes Platform</a:t>
            </a:r>
          </a:p>
          <a:p>
            <a:r>
              <a:rPr lang="en-US" sz="1600" dirty="0" smtClean="0">
                <a:latin typeface="Open Sans"/>
              </a:rPr>
              <a:t>   LC/NACO Authority File</a:t>
            </a:r>
          </a:p>
          <a:p>
            <a:r>
              <a:rPr lang="en-US" sz="1600" dirty="0" smtClean="0">
                <a:latin typeface="Open Sans"/>
              </a:rPr>
              <a:t>   Names Project</a:t>
            </a:r>
          </a:p>
          <a:p>
            <a:r>
              <a:rPr lang="en-US" sz="1600" dirty="0" smtClean="0">
                <a:latin typeface="Open Sans"/>
              </a:rPr>
              <a:t>   Open Researcher and Contributor ID (ORCID) </a:t>
            </a:r>
          </a:p>
          <a:p>
            <a:r>
              <a:rPr lang="en-US" sz="1600" dirty="0" smtClean="0">
                <a:latin typeface="Open Sans"/>
              </a:rPr>
              <a:t>   </a:t>
            </a:r>
            <a:r>
              <a:rPr lang="en-US" sz="1600" dirty="0" err="1" smtClean="0">
                <a:latin typeface="Open Sans"/>
              </a:rPr>
              <a:t>ResearcherID</a:t>
            </a:r>
            <a:endParaRPr lang="en-US" sz="1600" dirty="0" smtClean="0">
              <a:latin typeface="Open Sans"/>
            </a:endParaRPr>
          </a:p>
          <a:p>
            <a:r>
              <a:rPr lang="en-US" sz="1600" dirty="0" smtClean="0">
                <a:latin typeface="Open Sans"/>
              </a:rPr>
              <a:t>   Virtual International Authority File (VIAF)</a:t>
            </a:r>
            <a:endParaRPr lang="en-US" sz="1600" dirty="0">
              <a:latin typeface="Open Sans"/>
            </a:endParaRPr>
          </a:p>
        </p:txBody>
      </p:sp>
      <p:sp>
        <p:nvSpPr>
          <p:cNvPr id="5" name="TextBox 4"/>
          <p:cNvSpPr txBox="1"/>
          <p:nvPr/>
        </p:nvSpPr>
        <p:spPr>
          <a:xfrm>
            <a:off x="228600" y="4114800"/>
            <a:ext cx="6070893" cy="369332"/>
          </a:xfrm>
          <a:prstGeom prst="rect">
            <a:avLst/>
          </a:prstGeom>
          <a:noFill/>
        </p:spPr>
        <p:txBody>
          <a:bodyPr wrap="none" rtlCol="0">
            <a:spAutoFit/>
          </a:bodyPr>
          <a:lstStyle/>
          <a:p>
            <a:r>
              <a:rPr lang="en-US" dirty="0" smtClean="0">
                <a:latin typeface="Open Sans"/>
              </a:rPr>
              <a:t>Current Research Information System (CRIS): </a:t>
            </a:r>
            <a:r>
              <a:rPr lang="en-US" dirty="0" err="1" smtClean="0">
                <a:latin typeface="Open Sans"/>
              </a:rPr>
              <a:t>Symplectic</a:t>
            </a:r>
            <a:endParaRPr lang="en-US" dirty="0">
              <a:latin typeface="Open Sans"/>
            </a:endParaRPr>
          </a:p>
        </p:txBody>
      </p:sp>
      <p:sp>
        <p:nvSpPr>
          <p:cNvPr id="6" name="TextBox 5"/>
          <p:cNvSpPr txBox="1"/>
          <p:nvPr/>
        </p:nvSpPr>
        <p:spPr>
          <a:xfrm>
            <a:off x="228600" y="4724400"/>
            <a:ext cx="5715000" cy="369332"/>
          </a:xfrm>
          <a:prstGeom prst="rect">
            <a:avLst/>
          </a:prstGeom>
          <a:noFill/>
        </p:spPr>
        <p:txBody>
          <a:bodyPr wrap="square" rtlCol="0">
            <a:spAutoFit/>
          </a:bodyPr>
          <a:lstStyle/>
          <a:p>
            <a:r>
              <a:rPr lang="en-US" dirty="0" smtClean="0">
                <a:latin typeface="Open Sans"/>
              </a:rPr>
              <a:t>Identifier hub: International Standard Name Identifier </a:t>
            </a:r>
            <a:endParaRPr lang="en-US" dirty="0">
              <a:latin typeface="Open Sans"/>
            </a:endParaRPr>
          </a:p>
        </p:txBody>
      </p:sp>
      <p:sp>
        <p:nvSpPr>
          <p:cNvPr id="7" name="TextBox 6"/>
          <p:cNvSpPr txBox="1"/>
          <p:nvPr/>
        </p:nvSpPr>
        <p:spPr>
          <a:xfrm>
            <a:off x="213285" y="5410200"/>
            <a:ext cx="8930715" cy="646331"/>
          </a:xfrm>
          <a:prstGeom prst="rect">
            <a:avLst/>
          </a:prstGeom>
          <a:noFill/>
        </p:spPr>
        <p:txBody>
          <a:bodyPr wrap="none" rtlCol="0">
            <a:spAutoFit/>
          </a:bodyPr>
          <a:lstStyle/>
          <a:p>
            <a:r>
              <a:rPr lang="en-US" dirty="0" smtClean="0">
                <a:latin typeface="Open Sans"/>
              </a:rPr>
              <a:t>National research portal: National Academic Research and Collaborations Information</a:t>
            </a:r>
          </a:p>
          <a:p>
            <a:r>
              <a:rPr lang="en-US" dirty="0" smtClean="0">
                <a:latin typeface="Open Sans"/>
              </a:rPr>
              <a:t>                                         System (NARCIS)</a:t>
            </a:r>
            <a:endParaRPr lang="en-US" dirty="0">
              <a:latin typeface="Open Sans"/>
            </a:endParaRPr>
          </a:p>
        </p:txBody>
      </p:sp>
      <p:pic>
        <p:nvPicPr>
          <p:cNvPr id="12" name="Picture 5"/>
          <p:cNvPicPr>
            <a:picLocks noChangeAspect="1" noChangeArrowheads="1"/>
          </p:cNvPicPr>
          <p:nvPr/>
        </p:nvPicPr>
        <p:blipFill>
          <a:blip r:embed="rId3" cstate="print"/>
          <a:srcRect/>
          <a:stretch>
            <a:fillRect/>
          </a:stretch>
        </p:blipFill>
        <p:spPr bwMode="auto">
          <a:xfrm>
            <a:off x="5715000" y="4876800"/>
            <a:ext cx="1228146" cy="440474"/>
          </a:xfrm>
          <a:prstGeom prst="rect">
            <a:avLst/>
          </a:prstGeom>
          <a:noFill/>
          <a:ln w="9525">
            <a:noFill/>
            <a:miter lim="800000"/>
            <a:headEnd/>
            <a:tailEnd/>
          </a:ln>
        </p:spPr>
      </p:pic>
      <p:pic>
        <p:nvPicPr>
          <p:cNvPr id="13" name="Picture 8"/>
          <p:cNvPicPr>
            <a:picLocks noChangeAspect="1" noChangeArrowheads="1"/>
          </p:cNvPicPr>
          <p:nvPr/>
        </p:nvPicPr>
        <p:blipFill>
          <a:blip r:embed="rId4" cstate="print"/>
          <a:srcRect/>
          <a:stretch>
            <a:fillRect/>
          </a:stretch>
        </p:blipFill>
        <p:spPr bwMode="auto">
          <a:xfrm>
            <a:off x="6400800" y="2057400"/>
            <a:ext cx="1474141" cy="566977"/>
          </a:xfrm>
          <a:prstGeom prst="rect">
            <a:avLst/>
          </a:prstGeom>
          <a:noFill/>
          <a:ln w="9525">
            <a:noFill/>
            <a:miter lim="800000"/>
            <a:headEnd/>
            <a:tailEnd/>
          </a:ln>
        </p:spPr>
      </p:pic>
      <p:pic>
        <p:nvPicPr>
          <p:cNvPr id="1026" name="Picture 2"/>
          <p:cNvPicPr>
            <a:picLocks noChangeAspect="1" noChangeArrowheads="1"/>
          </p:cNvPicPr>
          <p:nvPr/>
        </p:nvPicPr>
        <p:blipFill>
          <a:blip r:embed="rId5" cstate="print"/>
          <a:srcRect/>
          <a:stretch>
            <a:fillRect/>
          </a:stretch>
        </p:blipFill>
        <p:spPr bwMode="auto">
          <a:xfrm>
            <a:off x="4191004" y="1828805"/>
            <a:ext cx="1114141" cy="479340"/>
          </a:xfrm>
          <a:prstGeom prst="rect">
            <a:avLst/>
          </a:prstGeom>
          <a:noFill/>
          <a:ln w="9525">
            <a:noFill/>
            <a:miter lim="800000"/>
            <a:headEnd/>
            <a:tailEnd/>
          </a:ln>
        </p:spPr>
      </p:pic>
      <p:pic>
        <p:nvPicPr>
          <p:cNvPr id="1027" name="Picture 3"/>
          <p:cNvPicPr>
            <a:picLocks noChangeAspect="1" noChangeArrowheads="1"/>
          </p:cNvPicPr>
          <p:nvPr/>
        </p:nvPicPr>
        <p:blipFill>
          <a:blip r:embed="rId6" cstate="print"/>
          <a:srcRect/>
          <a:stretch>
            <a:fillRect/>
          </a:stretch>
        </p:blipFill>
        <p:spPr bwMode="auto">
          <a:xfrm>
            <a:off x="3048000" y="2209800"/>
            <a:ext cx="441325" cy="381000"/>
          </a:xfrm>
          <a:prstGeom prst="rect">
            <a:avLst/>
          </a:prstGeom>
          <a:noFill/>
          <a:ln w="9525">
            <a:noFill/>
            <a:miter lim="800000"/>
            <a:headEnd/>
            <a:tailEnd/>
          </a:ln>
        </p:spPr>
      </p:pic>
      <p:pic>
        <p:nvPicPr>
          <p:cNvPr id="16" name="Picture 14"/>
          <p:cNvPicPr>
            <a:picLocks noChangeAspect="1" noChangeArrowheads="1"/>
          </p:cNvPicPr>
          <p:nvPr/>
        </p:nvPicPr>
        <p:blipFill>
          <a:blip r:embed="rId7" cstate="print"/>
          <a:srcRect/>
          <a:stretch>
            <a:fillRect/>
          </a:stretch>
        </p:blipFill>
        <p:spPr bwMode="auto">
          <a:xfrm>
            <a:off x="4648200" y="3429000"/>
            <a:ext cx="2293937" cy="533400"/>
          </a:xfrm>
          <a:prstGeom prst="rect">
            <a:avLst/>
          </a:prstGeom>
          <a:noFill/>
          <a:ln w="9525">
            <a:noFill/>
            <a:miter lim="800000"/>
            <a:headEnd/>
            <a:tailEnd/>
          </a:ln>
        </p:spPr>
      </p:pic>
      <p:pic>
        <p:nvPicPr>
          <p:cNvPr id="1028" name="Picture 4"/>
          <p:cNvPicPr>
            <a:picLocks noChangeAspect="1" noChangeArrowheads="1"/>
          </p:cNvPicPr>
          <p:nvPr/>
        </p:nvPicPr>
        <p:blipFill>
          <a:blip r:embed="rId8" cstate="print"/>
          <a:srcRect/>
          <a:stretch>
            <a:fillRect/>
          </a:stretch>
        </p:blipFill>
        <p:spPr bwMode="auto">
          <a:xfrm>
            <a:off x="5410200" y="2209800"/>
            <a:ext cx="769937" cy="411163"/>
          </a:xfrm>
          <a:prstGeom prst="rect">
            <a:avLst/>
          </a:prstGeom>
          <a:noFill/>
          <a:ln w="9525">
            <a:noFill/>
            <a:miter lim="800000"/>
            <a:headEnd/>
            <a:tailEnd/>
          </a:ln>
        </p:spPr>
      </p:pic>
      <p:pic>
        <p:nvPicPr>
          <p:cNvPr id="1029" name="Picture 5"/>
          <p:cNvPicPr>
            <a:picLocks noChangeAspect="1" noChangeArrowheads="1"/>
          </p:cNvPicPr>
          <p:nvPr/>
        </p:nvPicPr>
        <p:blipFill>
          <a:blip r:embed="rId9" cstate="print"/>
          <a:srcRect/>
          <a:stretch>
            <a:fillRect/>
          </a:stretch>
        </p:blipFill>
        <p:spPr bwMode="auto">
          <a:xfrm>
            <a:off x="6781800" y="4038600"/>
            <a:ext cx="1836737" cy="723900"/>
          </a:xfrm>
          <a:prstGeom prst="rect">
            <a:avLst/>
          </a:prstGeom>
          <a:noFill/>
          <a:ln w="9525">
            <a:noFill/>
            <a:miter lim="800000"/>
            <a:headEnd/>
            <a:tailEnd/>
          </a:ln>
        </p:spPr>
      </p:pic>
      <p:pic>
        <p:nvPicPr>
          <p:cNvPr id="19" name="Picture 9"/>
          <p:cNvPicPr>
            <a:picLocks noChangeAspect="1" noChangeArrowheads="1"/>
          </p:cNvPicPr>
          <p:nvPr/>
        </p:nvPicPr>
        <p:blipFill>
          <a:blip r:embed="rId10" cstate="print"/>
          <a:srcRect/>
          <a:stretch>
            <a:fillRect/>
          </a:stretch>
        </p:blipFill>
        <p:spPr bwMode="auto">
          <a:xfrm>
            <a:off x="5791200" y="2743200"/>
            <a:ext cx="1852613" cy="655637"/>
          </a:xfrm>
          <a:prstGeom prst="rect">
            <a:avLst/>
          </a:prstGeom>
          <a:noFill/>
          <a:ln w="9525">
            <a:noFill/>
            <a:miter lim="800000"/>
            <a:headEnd/>
            <a:tailEnd/>
          </a:ln>
        </p:spPr>
      </p:pic>
      <p:pic>
        <p:nvPicPr>
          <p:cNvPr id="1030" name="Picture 6"/>
          <p:cNvPicPr>
            <a:picLocks noChangeAspect="1" noChangeArrowheads="1"/>
          </p:cNvPicPr>
          <p:nvPr/>
        </p:nvPicPr>
        <p:blipFill>
          <a:blip r:embed="rId11" cstate="print"/>
          <a:srcRect/>
          <a:stretch>
            <a:fillRect/>
          </a:stretch>
        </p:blipFill>
        <p:spPr bwMode="auto">
          <a:xfrm>
            <a:off x="4876800" y="5791200"/>
            <a:ext cx="685800" cy="457200"/>
          </a:xfrm>
          <a:prstGeom prst="rect">
            <a:avLst/>
          </a:prstGeom>
          <a:noFill/>
          <a:ln w="9525">
            <a:noFill/>
            <a:miter lim="800000"/>
            <a:headEnd/>
            <a:tailEnd/>
          </a:ln>
        </p:spPr>
      </p:pic>
      <p:sp>
        <p:nvSpPr>
          <p:cNvPr id="8" name="Footer Placeholder 7"/>
          <p:cNvSpPr>
            <a:spLocks noGrp="1"/>
          </p:cNvSpPr>
          <p:nvPr>
            <p:ph type="ftr" sz="quarter" idx="11"/>
          </p:nvPr>
        </p:nvSpPr>
        <p:spPr/>
        <p:txBody>
          <a:bodyPr/>
          <a:lstStyle/>
          <a:p>
            <a:pPr>
              <a:defRPr/>
            </a:pPr>
            <a:r>
              <a:rPr lang="en-US" smtClean="0"/>
              <a:t>Integrating Researcher Identifiers into the Scholarly Record</a:t>
            </a:r>
            <a:endParaRPr lang="en-US"/>
          </a:p>
        </p:txBody>
      </p:sp>
    </p:spTree>
    <p:extLst>
      <p:ext uri="{BB962C8B-B14F-4D97-AF65-F5344CB8AC3E}">
        <p14:creationId xmlns="" xmlns:p14="http://schemas.microsoft.com/office/powerpoint/2010/main" val="1234593212"/>
      </p:ext>
    </p:extLst>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0070C0"/>
                </a:solidFill>
              </a:rPr>
              <a:t>Systems profiled (20)</a:t>
            </a:r>
            <a:endParaRPr lang="en-US" dirty="0">
              <a:solidFill>
                <a:srgbClr val="0070C0"/>
              </a:solidFill>
            </a:endParaRPr>
          </a:p>
        </p:txBody>
      </p:sp>
      <p:sp>
        <p:nvSpPr>
          <p:cNvPr id="4" name="TextBox 3"/>
          <p:cNvSpPr txBox="1"/>
          <p:nvPr/>
        </p:nvSpPr>
        <p:spPr>
          <a:xfrm>
            <a:off x="457200" y="3321784"/>
            <a:ext cx="8229600" cy="1631216"/>
          </a:xfrm>
          <a:prstGeom prst="rect">
            <a:avLst/>
          </a:prstGeom>
          <a:noFill/>
        </p:spPr>
        <p:txBody>
          <a:bodyPr wrap="square" rtlCol="0">
            <a:spAutoFit/>
          </a:bodyPr>
          <a:lstStyle/>
          <a:p>
            <a:r>
              <a:rPr lang="en-US" b="1" dirty="0" smtClean="0">
                <a:latin typeface="Open Sans"/>
              </a:rPr>
              <a:t>Researcher profile systems:</a:t>
            </a:r>
          </a:p>
          <a:p>
            <a:r>
              <a:rPr lang="en-US" dirty="0" smtClean="0">
                <a:latin typeface="Open Sans"/>
              </a:rPr>
              <a:t>  </a:t>
            </a:r>
            <a:r>
              <a:rPr lang="en-US" sz="1600" dirty="0" smtClean="0">
                <a:latin typeface="Open Sans"/>
              </a:rPr>
              <a:t>Community of Scholars</a:t>
            </a:r>
          </a:p>
          <a:p>
            <a:r>
              <a:rPr lang="en-US" sz="1600" dirty="0" smtClean="0">
                <a:latin typeface="Open Sans"/>
              </a:rPr>
              <a:t>  Google Scholar</a:t>
            </a:r>
          </a:p>
          <a:p>
            <a:r>
              <a:rPr lang="en-US" sz="1600" dirty="0" smtClean="0">
                <a:latin typeface="Open Sans"/>
              </a:rPr>
              <a:t>   LinkedIn</a:t>
            </a:r>
          </a:p>
          <a:p>
            <a:r>
              <a:rPr lang="en-US" sz="1600" dirty="0" smtClean="0">
                <a:latin typeface="Open Sans"/>
              </a:rPr>
              <a:t>   </a:t>
            </a:r>
            <a:r>
              <a:rPr lang="en-US" sz="1600" dirty="0" err="1" smtClean="0">
                <a:latin typeface="Open Sans"/>
              </a:rPr>
              <a:t>SciENcv</a:t>
            </a:r>
            <a:r>
              <a:rPr lang="en-US" sz="1600" dirty="0" smtClean="0">
                <a:latin typeface="Open Sans"/>
              </a:rPr>
              <a:t> </a:t>
            </a:r>
          </a:p>
          <a:p>
            <a:r>
              <a:rPr lang="en-US" sz="1600" dirty="0" smtClean="0">
                <a:latin typeface="Open Sans"/>
              </a:rPr>
              <a:t>   VIVO</a:t>
            </a:r>
          </a:p>
        </p:txBody>
      </p:sp>
      <p:sp>
        <p:nvSpPr>
          <p:cNvPr id="5" name="TextBox 4"/>
          <p:cNvSpPr txBox="1"/>
          <p:nvPr/>
        </p:nvSpPr>
        <p:spPr>
          <a:xfrm>
            <a:off x="381000" y="5029200"/>
            <a:ext cx="6629400" cy="369332"/>
          </a:xfrm>
          <a:prstGeom prst="rect">
            <a:avLst/>
          </a:prstGeom>
          <a:noFill/>
        </p:spPr>
        <p:txBody>
          <a:bodyPr wrap="square" rtlCol="0">
            <a:spAutoFit/>
          </a:bodyPr>
          <a:lstStyle/>
          <a:p>
            <a:r>
              <a:rPr lang="en-US" dirty="0" smtClean="0">
                <a:latin typeface="Open Sans"/>
              </a:rPr>
              <a:t>Subject author identifier system: </a:t>
            </a:r>
            <a:endParaRPr lang="en-US" dirty="0">
              <a:latin typeface="Open Sans"/>
            </a:endParaRPr>
          </a:p>
        </p:txBody>
      </p:sp>
      <p:sp>
        <p:nvSpPr>
          <p:cNvPr id="6" name="TextBox 5"/>
          <p:cNvSpPr txBox="1"/>
          <p:nvPr/>
        </p:nvSpPr>
        <p:spPr>
          <a:xfrm>
            <a:off x="381000" y="5486400"/>
            <a:ext cx="6019800" cy="369332"/>
          </a:xfrm>
          <a:prstGeom prst="rect">
            <a:avLst/>
          </a:prstGeom>
          <a:noFill/>
        </p:spPr>
        <p:txBody>
          <a:bodyPr wrap="square" rtlCol="0">
            <a:spAutoFit/>
          </a:bodyPr>
          <a:lstStyle/>
          <a:p>
            <a:r>
              <a:rPr lang="en-US" dirty="0" smtClean="0">
                <a:latin typeface="Open Sans"/>
              </a:rPr>
              <a:t>Subject repository: </a:t>
            </a:r>
            <a:r>
              <a:rPr lang="en-US" dirty="0" err="1" smtClean="0">
                <a:latin typeface="Open Sans"/>
              </a:rPr>
              <a:t>arXiv</a:t>
            </a:r>
            <a:endParaRPr lang="en-US" dirty="0">
              <a:latin typeface="Open Sans"/>
            </a:endParaRPr>
          </a:p>
        </p:txBody>
      </p:sp>
      <p:sp>
        <p:nvSpPr>
          <p:cNvPr id="12" name="TextBox 11"/>
          <p:cNvSpPr txBox="1"/>
          <p:nvPr/>
        </p:nvSpPr>
        <p:spPr>
          <a:xfrm>
            <a:off x="457200" y="2590800"/>
            <a:ext cx="4351729" cy="369332"/>
          </a:xfrm>
          <a:prstGeom prst="rect">
            <a:avLst/>
          </a:prstGeom>
          <a:noFill/>
        </p:spPr>
        <p:txBody>
          <a:bodyPr wrap="square" rtlCol="0">
            <a:spAutoFit/>
          </a:bodyPr>
          <a:lstStyle/>
          <a:p>
            <a:r>
              <a:rPr lang="en-US" dirty="0" smtClean="0">
                <a:latin typeface="Open Sans"/>
              </a:rPr>
              <a:t>Research &amp; collaboration hub: </a:t>
            </a:r>
            <a:r>
              <a:rPr lang="en-US" dirty="0" err="1" smtClean="0">
                <a:latin typeface="Open Sans"/>
              </a:rPr>
              <a:t>nanoHUB</a:t>
            </a:r>
            <a:endParaRPr lang="en-US" dirty="0">
              <a:latin typeface="Open Sans"/>
            </a:endParaRPr>
          </a:p>
        </p:txBody>
      </p:sp>
      <p:sp>
        <p:nvSpPr>
          <p:cNvPr id="13" name="TextBox 12"/>
          <p:cNvSpPr txBox="1"/>
          <p:nvPr/>
        </p:nvSpPr>
        <p:spPr>
          <a:xfrm>
            <a:off x="381000" y="2057400"/>
            <a:ext cx="2787943" cy="369332"/>
          </a:xfrm>
          <a:prstGeom prst="rect">
            <a:avLst/>
          </a:prstGeom>
          <a:noFill/>
        </p:spPr>
        <p:txBody>
          <a:bodyPr wrap="none" rtlCol="0">
            <a:spAutoFit/>
          </a:bodyPr>
          <a:lstStyle/>
          <a:p>
            <a:r>
              <a:rPr lang="en-US" dirty="0" smtClean="0">
                <a:latin typeface="Open Sans"/>
              </a:rPr>
              <a:t>Reference management: </a:t>
            </a:r>
            <a:endParaRPr lang="en-US" dirty="0">
              <a:latin typeface="Open Sans"/>
            </a:endParaRPr>
          </a:p>
        </p:txBody>
      </p:sp>
      <p:pic>
        <p:nvPicPr>
          <p:cNvPr id="14" name="Picture 6"/>
          <p:cNvPicPr>
            <a:picLocks noChangeAspect="1" noChangeArrowheads="1"/>
          </p:cNvPicPr>
          <p:nvPr/>
        </p:nvPicPr>
        <p:blipFill>
          <a:blip r:embed="rId2" cstate="print"/>
          <a:srcRect/>
          <a:stretch>
            <a:fillRect/>
          </a:stretch>
        </p:blipFill>
        <p:spPr bwMode="auto">
          <a:xfrm>
            <a:off x="3276600" y="2057400"/>
            <a:ext cx="1969331" cy="373184"/>
          </a:xfrm>
          <a:prstGeom prst="rect">
            <a:avLst/>
          </a:prstGeom>
          <a:noFill/>
          <a:ln w="9525">
            <a:noFill/>
            <a:miter lim="800000"/>
            <a:headEnd/>
            <a:tailEnd/>
          </a:ln>
        </p:spPr>
      </p:pic>
      <p:sp>
        <p:nvSpPr>
          <p:cNvPr id="16" name="TextBox 15"/>
          <p:cNvSpPr txBox="1"/>
          <p:nvPr/>
        </p:nvSpPr>
        <p:spPr>
          <a:xfrm>
            <a:off x="381000" y="1524000"/>
            <a:ext cx="3390672" cy="369332"/>
          </a:xfrm>
          <a:prstGeom prst="rect">
            <a:avLst/>
          </a:prstGeom>
          <a:noFill/>
        </p:spPr>
        <p:txBody>
          <a:bodyPr wrap="none" rtlCol="0">
            <a:spAutoFit/>
          </a:bodyPr>
          <a:lstStyle/>
          <a:p>
            <a:r>
              <a:rPr lang="en-US" dirty="0" smtClean="0">
                <a:latin typeface="Open Sans"/>
              </a:rPr>
              <a:t>Online encyclopedia: Wikipedia</a:t>
            </a:r>
            <a:endParaRPr lang="en-US" dirty="0">
              <a:latin typeface="Open Sans"/>
            </a:endParaRPr>
          </a:p>
        </p:txBody>
      </p:sp>
      <p:pic>
        <p:nvPicPr>
          <p:cNvPr id="2050" name="Picture 2"/>
          <p:cNvPicPr>
            <a:picLocks noChangeAspect="1" noChangeArrowheads="1"/>
          </p:cNvPicPr>
          <p:nvPr/>
        </p:nvPicPr>
        <p:blipFill>
          <a:blip r:embed="rId3" cstate="print"/>
          <a:srcRect/>
          <a:stretch>
            <a:fillRect/>
          </a:stretch>
        </p:blipFill>
        <p:spPr bwMode="auto">
          <a:xfrm>
            <a:off x="3352801" y="4267207"/>
            <a:ext cx="2624860" cy="427443"/>
          </a:xfrm>
          <a:prstGeom prst="rect">
            <a:avLst/>
          </a:prstGeom>
          <a:noFill/>
          <a:ln w="9525">
            <a:noFill/>
            <a:miter lim="800000"/>
            <a:headEnd/>
            <a:tailEnd/>
          </a:ln>
        </p:spPr>
      </p:pic>
      <p:pic>
        <p:nvPicPr>
          <p:cNvPr id="2051" name="Picture 3"/>
          <p:cNvPicPr>
            <a:picLocks noChangeAspect="1" noChangeArrowheads="1"/>
          </p:cNvPicPr>
          <p:nvPr/>
        </p:nvPicPr>
        <p:blipFill>
          <a:blip r:embed="rId4" cstate="print"/>
          <a:srcRect/>
          <a:stretch>
            <a:fillRect/>
          </a:stretch>
        </p:blipFill>
        <p:spPr bwMode="auto">
          <a:xfrm>
            <a:off x="5562600" y="1143000"/>
            <a:ext cx="1158875" cy="1127125"/>
          </a:xfrm>
          <a:prstGeom prst="rect">
            <a:avLst/>
          </a:prstGeom>
          <a:noFill/>
          <a:ln w="9525">
            <a:noFill/>
            <a:miter lim="800000"/>
            <a:headEnd/>
            <a:tailEnd/>
          </a:ln>
        </p:spPr>
      </p:pic>
      <p:pic>
        <p:nvPicPr>
          <p:cNvPr id="2052" name="Picture 4"/>
          <p:cNvPicPr>
            <a:picLocks noChangeAspect="1" noChangeArrowheads="1"/>
          </p:cNvPicPr>
          <p:nvPr/>
        </p:nvPicPr>
        <p:blipFill>
          <a:blip r:embed="rId5" cstate="print"/>
          <a:srcRect/>
          <a:stretch>
            <a:fillRect/>
          </a:stretch>
        </p:blipFill>
        <p:spPr bwMode="auto">
          <a:xfrm>
            <a:off x="5105400" y="2590800"/>
            <a:ext cx="2087563" cy="579437"/>
          </a:xfrm>
          <a:prstGeom prst="rect">
            <a:avLst/>
          </a:prstGeom>
          <a:noFill/>
          <a:ln w="9525">
            <a:noFill/>
            <a:miter lim="800000"/>
            <a:headEnd/>
            <a:tailEnd/>
          </a:ln>
        </p:spPr>
      </p:pic>
      <p:pic>
        <p:nvPicPr>
          <p:cNvPr id="20" name="Picture 4"/>
          <p:cNvPicPr>
            <a:picLocks noChangeAspect="1" noChangeArrowheads="1"/>
          </p:cNvPicPr>
          <p:nvPr/>
        </p:nvPicPr>
        <p:blipFill>
          <a:blip r:embed="rId6" cstate="print"/>
          <a:srcRect/>
          <a:stretch>
            <a:fillRect/>
          </a:stretch>
        </p:blipFill>
        <p:spPr bwMode="auto">
          <a:xfrm>
            <a:off x="5943600" y="3352800"/>
            <a:ext cx="2378075" cy="1165225"/>
          </a:xfrm>
          <a:prstGeom prst="rect">
            <a:avLst/>
          </a:prstGeom>
          <a:noFill/>
          <a:ln w="9525">
            <a:noFill/>
            <a:miter lim="800000"/>
            <a:headEnd/>
            <a:tailEnd/>
          </a:ln>
        </p:spPr>
      </p:pic>
      <p:pic>
        <p:nvPicPr>
          <p:cNvPr id="2053" name="Picture 5"/>
          <p:cNvPicPr>
            <a:picLocks noChangeAspect="1" noChangeArrowheads="1"/>
          </p:cNvPicPr>
          <p:nvPr/>
        </p:nvPicPr>
        <p:blipFill>
          <a:blip r:embed="rId7" cstate="print"/>
          <a:srcRect/>
          <a:stretch>
            <a:fillRect/>
          </a:stretch>
        </p:blipFill>
        <p:spPr bwMode="auto">
          <a:xfrm>
            <a:off x="2362200" y="4038600"/>
            <a:ext cx="288925" cy="274637"/>
          </a:xfrm>
          <a:prstGeom prst="rect">
            <a:avLst/>
          </a:prstGeom>
          <a:noFill/>
          <a:ln w="9525">
            <a:noFill/>
            <a:miter lim="800000"/>
            <a:headEnd/>
            <a:tailEnd/>
          </a:ln>
        </p:spPr>
      </p:pic>
      <p:pic>
        <p:nvPicPr>
          <p:cNvPr id="2054" name="Picture 6"/>
          <p:cNvPicPr>
            <a:picLocks noChangeAspect="1" noChangeArrowheads="1"/>
          </p:cNvPicPr>
          <p:nvPr/>
        </p:nvPicPr>
        <p:blipFill>
          <a:blip r:embed="rId8" cstate="print"/>
          <a:srcRect/>
          <a:stretch>
            <a:fillRect/>
          </a:stretch>
        </p:blipFill>
        <p:spPr bwMode="auto">
          <a:xfrm>
            <a:off x="4191000" y="5105400"/>
            <a:ext cx="1768475" cy="334963"/>
          </a:xfrm>
          <a:prstGeom prst="rect">
            <a:avLst/>
          </a:prstGeom>
          <a:noFill/>
          <a:ln w="9525">
            <a:noFill/>
            <a:miter lim="800000"/>
            <a:headEnd/>
            <a:tailEnd/>
          </a:ln>
        </p:spPr>
      </p:pic>
      <p:pic>
        <p:nvPicPr>
          <p:cNvPr id="2055" name="Picture 7"/>
          <p:cNvPicPr>
            <a:picLocks noChangeAspect="1" noChangeArrowheads="1"/>
          </p:cNvPicPr>
          <p:nvPr/>
        </p:nvPicPr>
        <p:blipFill>
          <a:blip r:embed="rId9" cstate="print"/>
          <a:srcRect/>
          <a:stretch>
            <a:fillRect/>
          </a:stretch>
        </p:blipFill>
        <p:spPr bwMode="auto">
          <a:xfrm>
            <a:off x="3657600" y="3505200"/>
            <a:ext cx="1455737" cy="609600"/>
          </a:xfrm>
          <a:prstGeom prst="rect">
            <a:avLst/>
          </a:prstGeom>
          <a:noFill/>
          <a:ln w="9525">
            <a:noFill/>
            <a:miter lim="800000"/>
            <a:headEnd/>
            <a:tailEnd/>
          </a:ln>
        </p:spPr>
      </p:pic>
      <p:pic>
        <p:nvPicPr>
          <p:cNvPr id="2056" name="Picture 8"/>
          <p:cNvPicPr>
            <a:picLocks noChangeAspect="1" noChangeArrowheads="1"/>
          </p:cNvPicPr>
          <p:nvPr/>
        </p:nvPicPr>
        <p:blipFill>
          <a:blip r:embed="rId10" cstate="print"/>
          <a:srcRect/>
          <a:stretch>
            <a:fillRect/>
          </a:stretch>
        </p:blipFill>
        <p:spPr bwMode="auto">
          <a:xfrm>
            <a:off x="3276600" y="5562600"/>
            <a:ext cx="2065337" cy="1020763"/>
          </a:xfrm>
          <a:prstGeom prst="rect">
            <a:avLst/>
          </a:prstGeom>
          <a:noFill/>
          <a:ln w="9525">
            <a:noFill/>
            <a:miter lim="800000"/>
            <a:headEnd/>
            <a:tailEnd/>
          </a:ln>
        </p:spPr>
      </p:pic>
      <p:sp>
        <p:nvSpPr>
          <p:cNvPr id="7" name="Footer Placeholder 6"/>
          <p:cNvSpPr>
            <a:spLocks noGrp="1"/>
          </p:cNvSpPr>
          <p:nvPr>
            <p:ph type="ftr" sz="quarter" idx="11"/>
          </p:nvPr>
        </p:nvSpPr>
        <p:spPr/>
        <p:txBody>
          <a:bodyPr/>
          <a:lstStyle/>
          <a:p>
            <a:pPr>
              <a:defRPr/>
            </a:pPr>
            <a:r>
              <a:rPr lang="en-US" smtClean="0"/>
              <a:t>Integrating Researcher Identifiers into the Scholarly Record</a:t>
            </a:r>
            <a:endParaRPr lang="en-US"/>
          </a:p>
        </p:txBody>
      </p:sp>
    </p:spTree>
    <p:extLst>
      <p:ext uri="{BB962C8B-B14F-4D97-AF65-F5344CB8AC3E}">
        <p14:creationId xmlns="" xmlns:p14="http://schemas.microsoft.com/office/powerpoint/2010/main" val="4001252375"/>
      </p:ext>
    </p:extLst>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solidFill>
                  <a:srgbClr val="0070C0"/>
                </a:solidFill>
              </a:rPr>
              <a:t>Partial overview: Authority &amp; identifier hubs</a:t>
            </a:r>
            <a:endParaRPr lang="en-US" sz="3200" dirty="0"/>
          </a:p>
        </p:txBody>
      </p:sp>
      <p:graphicFrame>
        <p:nvGraphicFramePr>
          <p:cNvPr id="4" name="Table 3"/>
          <p:cNvGraphicFramePr>
            <a:graphicFrameLocks noGrp="1"/>
          </p:cNvGraphicFramePr>
          <p:nvPr/>
        </p:nvGraphicFramePr>
        <p:xfrm>
          <a:off x="457200" y="1752600"/>
          <a:ext cx="7772400" cy="281940"/>
        </p:xfrm>
        <a:graphic>
          <a:graphicData uri="http://schemas.openxmlformats.org/drawingml/2006/table">
            <a:tbl>
              <a:tblPr/>
              <a:tblGrid>
                <a:gridCol w="2622014"/>
                <a:gridCol w="5150386"/>
              </a:tblGrid>
              <a:tr h="182880">
                <a:tc>
                  <a:txBody>
                    <a:bodyPr/>
                    <a:lstStyle/>
                    <a:p>
                      <a:pPr algn="l" fontAlgn="b"/>
                      <a:endParaRPr lang="en-US" sz="1800" b="0" i="0" u="none" strike="noStrike" dirty="0">
                        <a:solidFill>
                          <a:srgbClr val="000000"/>
                        </a:solidFill>
                        <a:latin typeface="Open Sans"/>
                      </a:endParaRPr>
                    </a:p>
                  </a:txBody>
                  <a:tcPr marL="7620" marR="7620" marT="7620" marB="0" anchor="b">
                    <a:lnL>
                      <a:noFill/>
                    </a:lnL>
                    <a:lnR>
                      <a:noFill/>
                    </a:lnR>
                    <a:lnT>
                      <a:noFill/>
                    </a:lnT>
                    <a:lnB>
                      <a:noFill/>
                    </a:lnB>
                  </a:tcPr>
                </a:tc>
                <a:tc>
                  <a:txBody>
                    <a:bodyPr/>
                    <a:lstStyle/>
                    <a:p>
                      <a:pPr algn="l" fontAlgn="b"/>
                      <a:endParaRPr lang="en-US" sz="1800" b="0" i="0" u="none" strike="noStrike" dirty="0">
                        <a:solidFill>
                          <a:srgbClr val="000000"/>
                        </a:solidFill>
                        <a:latin typeface="Open Sans"/>
                      </a:endParaRPr>
                    </a:p>
                  </a:txBody>
                  <a:tcPr marL="7620" marR="7620" marT="7620" marB="0" anchor="b">
                    <a:lnL>
                      <a:noFill/>
                    </a:lnL>
                    <a:lnR>
                      <a:noFill/>
                    </a:lnR>
                    <a:lnT>
                      <a:noFill/>
                    </a:lnT>
                    <a:lnB>
                      <a:noFill/>
                    </a:lnB>
                  </a:tcPr>
                </a:tc>
              </a:tr>
            </a:tbl>
          </a:graphicData>
        </a:graphic>
      </p:graphicFrame>
      <p:graphicFrame>
        <p:nvGraphicFramePr>
          <p:cNvPr id="7" name="Table 6"/>
          <p:cNvGraphicFramePr>
            <a:graphicFrameLocks noGrp="1"/>
          </p:cNvGraphicFramePr>
          <p:nvPr/>
        </p:nvGraphicFramePr>
        <p:xfrm>
          <a:off x="609600" y="1295400"/>
          <a:ext cx="7938512" cy="4459406"/>
        </p:xfrm>
        <a:graphic>
          <a:graphicData uri="http://schemas.openxmlformats.org/drawingml/2006/table">
            <a:tbl>
              <a:tblPr/>
              <a:tblGrid>
                <a:gridCol w="2194560"/>
                <a:gridCol w="4496202"/>
                <a:gridCol w="1247750"/>
              </a:tblGrid>
              <a:tr h="497755">
                <a:tc>
                  <a:txBody>
                    <a:bodyPr/>
                    <a:lstStyle/>
                    <a:p>
                      <a:pPr algn="l" fontAlgn="b"/>
                      <a:r>
                        <a:rPr lang="en-US" sz="1600" b="0" i="0" u="none" strike="noStrike" dirty="0">
                          <a:solidFill>
                            <a:srgbClr val="000000"/>
                          </a:solidFill>
                          <a:latin typeface="Open Sans"/>
                        </a:rPr>
                        <a:t>Digital Author Identifier</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600" b="0" i="0" u="none" strike="noStrike" dirty="0">
                          <a:solidFill>
                            <a:srgbClr val="000000"/>
                          </a:solidFill>
                          <a:latin typeface="Open Sans"/>
                        </a:rPr>
                        <a:t>Researchers in all Dutch CRIS &amp; library catalogs</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0" i="0" u="none" strike="noStrike" dirty="0">
                          <a:solidFill>
                            <a:srgbClr val="000000"/>
                          </a:solidFill>
                          <a:latin typeface="Open Sans"/>
                        </a:rPr>
                        <a:t>66K</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609220">
                <a:tc>
                  <a:txBody>
                    <a:bodyPr/>
                    <a:lstStyle/>
                    <a:p>
                      <a:pPr algn="l" fontAlgn="ctr"/>
                      <a:r>
                        <a:rPr lang="en-US" sz="1600" b="0" i="0" u="none" strike="noStrike" dirty="0">
                          <a:solidFill>
                            <a:srgbClr val="000000"/>
                          </a:solidFill>
                          <a:latin typeface="Open Sans"/>
                        </a:rPr>
                        <a:t>Lattes Platform</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600" b="0" i="0" u="none" strike="noStrike">
                          <a:solidFill>
                            <a:srgbClr val="000000"/>
                          </a:solidFill>
                          <a:latin typeface="Open Sans"/>
                        </a:rPr>
                        <a:t> Brazilian researchers and research institutions</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600" b="0" i="0" u="none" strike="noStrike" dirty="0">
                          <a:solidFill>
                            <a:srgbClr val="000000"/>
                          </a:solidFill>
                          <a:latin typeface="Open Sans"/>
                        </a:rPr>
                        <a:t>2M people, 4K inst.</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912692">
                <a:tc>
                  <a:txBody>
                    <a:bodyPr/>
                    <a:lstStyle/>
                    <a:p>
                      <a:pPr algn="l" fontAlgn="ctr"/>
                      <a:r>
                        <a:rPr lang="en-US" sz="1600" b="0" i="0" u="none" strike="noStrike" dirty="0" smtClean="0">
                          <a:solidFill>
                            <a:srgbClr val="000000"/>
                          </a:solidFill>
                          <a:latin typeface="Open Sans"/>
                        </a:rPr>
                        <a:t>ISNI</a:t>
                      </a:r>
                      <a:endParaRPr lang="en-US" sz="1600" b="0" i="0" u="none" strike="noStrike" dirty="0">
                        <a:solidFill>
                          <a:srgbClr val="000000"/>
                        </a:solidFill>
                        <a:latin typeface="Open Sans"/>
                      </a:endParaRP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600" b="0" i="0" u="none" strike="noStrike" dirty="0">
                          <a:solidFill>
                            <a:srgbClr val="000000"/>
                          </a:solidFill>
                          <a:latin typeface="Open Sans"/>
                        </a:rPr>
                        <a:t>Data from libraries, open source resource files, commercial aggregators, rights management </a:t>
                      </a:r>
                      <a:r>
                        <a:rPr lang="en-US" sz="1600" b="0" i="0" u="none" strike="noStrike" dirty="0" smtClean="0">
                          <a:solidFill>
                            <a:srgbClr val="000000"/>
                          </a:solidFill>
                          <a:latin typeface="Open Sans"/>
                        </a:rPr>
                        <a:t>organizations. Includes</a:t>
                      </a:r>
                      <a:r>
                        <a:rPr lang="en-US" sz="1600" b="0" i="0" u="none" strike="noStrike" baseline="0" dirty="0" smtClean="0">
                          <a:solidFill>
                            <a:srgbClr val="000000"/>
                          </a:solidFill>
                          <a:latin typeface="Open Sans"/>
                        </a:rPr>
                        <a:t> performers, artists, producers, publishers</a:t>
                      </a:r>
                      <a:endParaRPr lang="en-US" sz="1600" b="0" i="0" u="none" strike="noStrike" dirty="0">
                        <a:solidFill>
                          <a:srgbClr val="000000"/>
                        </a:solidFill>
                        <a:latin typeface="Open Sans"/>
                      </a:endParaRP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0" i="0" u="none" strike="noStrike" dirty="0">
                          <a:solidFill>
                            <a:srgbClr val="000000"/>
                          </a:solidFill>
                          <a:latin typeface="Open Sans"/>
                        </a:rPr>
                        <a:t>7M </a:t>
                      </a:r>
                      <a:r>
                        <a:rPr lang="en-US" sz="1600" b="0" i="0" u="none" strike="noStrike" dirty="0" smtClean="0">
                          <a:solidFill>
                            <a:srgbClr val="000000"/>
                          </a:solidFill>
                          <a:latin typeface="Open Sans"/>
                        </a:rPr>
                        <a:t>total; </a:t>
                      </a:r>
                    </a:p>
                    <a:p>
                      <a:pPr algn="ctr" fontAlgn="b"/>
                      <a:r>
                        <a:rPr lang="en-US" sz="1600" b="0" i="0" u="none" strike="noStrike" dirty="0" smtClean="0">
                          <a:solidFill>
                            <a:srgbClr val="000000"/>
                          </a:solidFill>
                          <a:latin typeface="Open Sans"/>
                        </a:rPr>
                        <a:t>720 </a:t>
                      </a:r>
                      <a:r>
                        <a:rPr lang="en-US" sz="1600" b="0" i="0" u="none" strike="noStrike" dirty="0">
                          <a:solidFill>
                            <a:srgbClr val="000000"/>
                          </a:solidFill>
                          <a:latin typeface="Open Sans"/>
                        </a:rPr>
                        <a:t>K researchers</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742804">
                <a:tc>
                  <a:txBody>
                    <a:bodyPr/>
                    <a:lstStyle/>
                    <a:p>
                      <a:pPr algn="l" fontAlgn="ctr"/>
                      <a:r>
                        <a:rPr lang="en-US" sz="1600" b="0" i="0" u="none" strike="noStrike" dirty="0">
                          <a:solidFill>
                            <a:srgbClr val="000000"/>
                          </a:solidFill>
                          <a:latin typeface="Open Sans"/>
                        </a:rPr>
                        <a:t>LC/NACO Authority File</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600" b="0" i="0" u="none" strike="noStrike" dirty="0">
                          <a:solidFill>
                            <a:srgbClr val="000000"/>
                          </a:solidFill>
                          <a:latin typeface="Open Sans"/>
                        </a:rPr>
                        <a:t>Persons, </a:t>
                      </a:r>
                      <a:r>
                        <a:rPr lang="en-US" sz="1600" b="0" i="0" u="none" strike="noStrike" dirty="0" smtClean="0">
                          <a:solidFill>
                            <a:srgbClr val="000000"/>
                          </a:solidFill>
                          <a:latin typeface="Open Sans"/>
                        </a:rPr>
                        <a:t>organizations, </a:t>
                      </a:r>
                      <a:r>
                        <a:rPr lang="en-US" sz="1600" b="0" i="0" u="none" strike="noStrike" dirty="0">
                          <a:solidFill>
                            <a:srgbClr val="000000"/>
                          </a:solidFill>
                          <a:latin typeface="Open Sans"/>
                        </a:rPr>
                        <a:t>conferences, place names, works </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0" i="0" u="none" strike="noStrike" dirty="0">
                          <a:solidFill>
                            <a:srgbClr val="000000"/>
                          </a:solidFill>
                          <a:latin typeface="Open Sans"/>
                        </a:rPr>
                        <a:t>9M total;      ? researchers</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497755">
                <a:tc>
                  <a:txBody>
                    <a:bodyPr/>
                    <a:lstStyle/>
                    <a:p>
                      <a:pPr algn="l" fontAlgn="ctr"/>
                      <a:r>
                        <a:rPr lang="en-US" sz="1600" b="0" i="0" u="none" strike="noStrike">
                          <a:solidFill>
                            <a:srgbClr val="000000"/>
                          </a:solidFill>
                          <a:latin typeface="Open Sans"/>
                        </a:rPr>
                        <a:t>ORCID</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600" b="0" i="0" u="none" strike="noStrike">
                          <a:solidFill>
                            <a:srgbClr val="000000"/>
                          </a:solidFill>
                          <a:latin typeface="Open Sans"/>
                        </a:rPr>
                        <a:t>Individual researchers plus data from CrossRef/Scopus, institutions, publishers</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0" i="0" u="none" strike="noStrike" dirty="0">
                          <a:solidFill>
                            <a:srgbClr val="000000"/>
                          </a:solidFill>
                          <a:latin typeface="Open Sans"/>
                        </a:rPr>
                        <a:t>200K</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52707">
                <a:tc>
                  <a:txBody>
                    <a:bodyPr/>
                    <a:lstStyle/>
                    <a:p>
                      <a:pPr algn="l" fontAlgn="ctr"/>
                      <a:r>
                        <a:rPr lang="en-US" sz="1600" b="0" i="0" u="none" strike="noStrike">
                          <a:solidFill>
                            <a:srgbClr val="000000"/>
                          </a:solidFill>
                          <a:latin typeface="Open Sans"/>
                        </a:rPr>
                        <a:t>ResearcherID</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600" b="0" i="0" u="none" strike="noStrike">
                          <a:solidFill>
                            <a:srgbClr val="000000"/>
                          </a:solidFill>
                          <a:latin typeface="Open Sans"/>
                        </a:rPr>
                        <a:t>Researchers in any field, in any country</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0" i="0" u="none" strike="noStrike" dirty="0">
                          <a:solidFill>
                            <a:srgbClr val="000000"/>
                          </a:solidFill>
                          <a:latin typeface="Open Sans"/>
                        </a:rPr>
                        <a:t>250K</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876185">
                <a:tc>
                  <a:txBody>
                    <a:bodyPr/>
                    <a:lstStyle/>
                    <a:p>
                      <a:pPr algn="l" fontAlgn="ctr"/>
                      <a:r>
                        <a:rPr lang="en-US" sz="1600" b="0" i="0" u="none" strike="noStrike" dirty="0">
                          <a:solidFill>
                            <a:srgbClr val="000000"/>
                          </a:solidFill>
                          <a:latin typeface="Open Sans"/>
                        </a:rPr>
                        <a:t>VIAF</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600" b="0" i="0" u="none" strike="noStrike" dirty="0">
                          <a:solidFill>
                            <a:srgbClr val="000000"/>
                          </a:solidFill>
                          <a:latin typeface="Open Sans"/>
                        </a:rPr>
                        <a:t>Library authority files for </a:t>
                      </a:r>
                      <a:r>
                        <a:rPr lang="en-US" sz="1600" b="0" i="0" u="none" strike="noStrike" dirty="0" smtClean="0">
                          <a:solidFill>
                            <a:srgbClr val="000000"/>
                          </a:solidFill>
                          <a:latin typeface="Open Sans"/>
                        </a:rPr>
                        <a:t>persons, organizations, conferences, place</a:t>
                      </a:r>
                      <a:r>
                        <a:rPr lang="en-US" sz="1600" b="0" i="0" u="none" strike="noStrike" baseline="0" dirty="0" smtClean="0">
                          <a:solidFill>
                            <a:srgbClr val="000000"/>
                          </a:solidFill>
                          <a:latin typeface="Open Sans"/>
                        </a:rPr>
                        <a:t> names, </a:t>
                      </a:r>
                      <a:r>
                        <a:rPr lang="en-US" sz="1600" b="0" i="0" u="none" strike="noStrike" dirty="0" smtClean="0">
                          <a:solidFill>
                            <a:srgbClr val="000000"/>
                          </a:solidFill>
                          <a:latin typeface="Open Sans"/>
                        </a:rPr>
                        <a:t>works</a:t>
                      </a:r>
                      <a:endParaRPr lang="en-US" sz="1600" b="0" i="0" u="none" strike="noStrike" dirty="0">
                        <a:solidFill>
                          <a:srgbClr val="000000"/>
                        </a:solidFill>
                        <a:latin typeface="Open Sans"/>
                      </a:endParaRP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600" b="0" i="0" u="none" strike="noStrike" dirty="0">
                          <a:solidFill>
                            <a:srgbClr val="000000"/>
                          </a:solidFill>
                          <a:latin typeface="Open Sans"/>
                        </a:rPr>
                        <a:t>26M people;        ? researchers</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sp>
        <p:nvSpPr>
          <p:cNvPr id="5" name="Footer Placeholder 4"/>
          <p:cNvSpPr>
            <a:spLocks noGrp="1"/>
          </p:cNvSpPr>
          <p:nvPr>
            <p:ph type="ftr" sz="quarter" idx="11"/>
          </p:nvPr>
        </p:nvSpPr>
        <p:spPr/>
        <p:txBody>
          <a:bodyPr/>
          <a:lstStyle/>
          <a:p>
            <a:pPr>
              <a:defRPr/>
            </a:pPr>
            <a:r>
              <a:rPr lang="en-US" smtClean="0"/>
              <a:t>Integrating Researcher Identifiers into the Scholarly Record</a:t>
            </a:r>
            <a:endParaRPr lang="en-US"/>
          </a:p>
        </p:txBody>
      </p:sp>
    </p:spTree>
    <p:extLst>
      <p:ext uri="{BB962C8B-B14F-4D97-AF65-F5344CB8AC3E}">
        <p14:creationId xmlns="" xmlns:p14="http://schemas.microsoft.com/office/powerpoint/2010/main" val="682853783"/>
      </p:ext>
    </p:extLst>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609600" y="838200"/>
            <a:ext cx="3607078" cy="707886"/>
          </a:xfrm>
          <a:prstGeom prst="rect">
            <a:avLst/>
          </a:prstGeom>
          <a:noFill/>
        </p:spPr>
        <p:txBody>
          <a:bodyPr wrap="none" rtlCol="0">
            <a:spAutoFit/>
          </a:bodyPr>
          <a:lstStyle/>
          <a:p>
            <a:r>
              <a:rPr lang="en-US" sz="4000" dirty="0" smtClean="0">
                <a:solidFill>
                  <a:srgbClr val="0070C0"/>
                </a:solidFill>
                <a:latin typeface="Open Sans"/>
              </a:rPr>
              <a:t>Some overlaps</a:t>
            </a:r>
            <a:endParaRPr lang="en-US" sz="4000" dirty="0">
              <a:solidFill>
                <a:srgbClr val="0070C0"/>
              </a:solidFill>
              <a:latin typeface="Open Sans"/>
            </a:endParaRPr>
          </a:p>
        </p:txBody>
      </p:sp>
      <p:pic>
        <p:nvPicPr>
          <p:cNvPr id="11265" name="Picture 1"/>
          <p:cNvPicPr>
            <a:picLocks noChangeAspect="1" noChangeArrowheads="1"/>
          </p:cNvPicPr>
          <p:nvPr/>
        </p:nvPicPr>
        <p:blipFill>
          <a:blip r:embed="rId3" cstate="print"/>
          <a:srcRect/>
          <a:stretch>
            <a:fillRect/>
          </a:stretch>
        </p:blipFill>
        <p:spPr bwMode="auto">
          <a:xfrm>
            <a:off x="533402" y="2438404"/>
            <a:ext cx="4561423" cy="1926808"/>
          </a:xfrm>
          <a:prstGeom prst="rect">
            <a:avLst/>
          </a:prstGeom>
          <a:noFill/>
          <a:ln w="9525">
            <a:noFill/>
            <a:miter lim="800000"/>
            <a:headEnd/>
            <a:tailEnd/>
          </a:ln>
        </p:spPr>
      </p:pic>
      <p:pic>
        <p:nvPicPr>
          <p:cNvPr id="6" name="Picture 3"/>
          <p:cNvPicPr>
            <a:picLocks noChangeAspect="1" noChangeArrowheads="1"/>
          </p:cNvPicPr>
          <p:nvPr/>
        </p:nvPicPr>
        <p:blipFill>
          <a:blip r:embed="rId4" cstate="print"/>
          <a:srcRect/>
          <a:stretch>
            <a:fillRect/>
          </a:stretch>
        </p:blipFill>
        <p:spPr bwMode="auto">
          <a:xfrm>
            <a:off x="4114800" y="2362200"/>
            <a:ext cx="938255" cy="913565"/>
          </a:xfrm>
          <a:prstGeom prst="rect">
            <a:avLst/>
          </a:prstGeom>
          <a:noFill/>
          <a:ln w="9525">
            <a:noFill/>
            <a:miter lim="800000"/>
            <a:headEnd/>
            <a:tailEnd/>
          </a:ln>
        </p:spPr>
      </p:pic>
      <p:pic>
        <p:nvPicPr>
          <p:cNvPr id="7" name="Picture 5"/>
          <p:cNvPicPr>
            <a:picLocks noChangeAspect="1" noChangeArrowheads="1"/>
          </p:cNvPicPr>
          <p:nvPr/>
        </p:nvPicPr>
        <p:blipFill>
          <a:blip r:embed="rId5" cstate="print"/>
          <a:srcRect/>
          <a:stretch>
            <a:fillRect/>
          </a:stretch>
        </p:blipFill>
        <p:spPr bwMode="auto">
          <a:xfrm>
            <a:off x="2362200" y="4114800"/>
            <a:ext cx="1228146" cy="440474"/>
          </a:xfrm>
          <a:prstGeom prst="rect">
            <a:avLst/>
          </a:prstGeom>
          <a:noFill/>
          <a:ln w="9525">
            <a:noFill/>
            <a:miter lim="800000"/>
            <a:headEnd/>
            <a:tailEnd/>
          </a:ln>
        </p:spPr>
      </p:pic>
      <p:pic>
        <p:nvPicPr>
          <p:cNvPr id="8" name="Picture 14"/>
          <p:cNvPicPr>
            <a:picLocks noChangeAspect="1" noChangeArrowheads="1"/>
          </p:cNvPicPr>
          <p:nvPr/>
        </p:nvPicPr>
        <p:blipFill>
          <a:blip r:embed="rId6" cstate="print"/>
          <a:srcRect/>
          <a:stretch>
            <a:fillRect/>
          </a:stretch>
        </p:blipFill>
        <p:spPr bwMode="auto">
          <a:xfrm>
            <a:off x="609600" y="1752600"/>
            <a:ext cx="2293937" cy="533400"/>
          </a:xfrm>
          <a:prstGeom prst="rect">
            <a:avLst/>
          </a:prstGeom>
          <a:noFill/>
          <a:ln w="9525">
            <a:noFill/>
            <a:miter lim="800000"/>
            <a:headEnd/>
            <a:tailEnd/>
          </a:ln>
        </p:spPr>
      </p:pic>
      <p:pic>
        <p:nvPicPr>
          <p:cNvPr id="11268" name="Picture 4"/>
          <p:cNvPicPr>
            <a:picLocks noChangeAspect="1" noChangeArrowheads="1"/>
          </p:cNvPicPr>
          <p:nvPr/>
        </p:nvPicPr>
        <p:blipFill>
          <a:blip r:embed="rId7" cstate="print"/>
          <a:srcRect/>
          <a:stretch>
            <a:fillRect/>
          </a:stretch>
        </p:blipFill>
        <p:spPr bwMode="auto">
          <a:xfrm>
            <a:off x="4419600" y="3657600"/>
            <a:ext cx="4395216" cy="2903472"/>
          </a:xfrm>
          <a:prstGeom prst="rect">
            <a:avLst/>
          </a:prstGeom>
          <a:noFill/>
          <a:ln w="9525">
            <a:noFill/>
            <a:miter lim="800000"/>
            <a:headEnd/>
            <a:tailEnd/>
          </a:ln>
        </p:spPr>
      </p:pic>
      <p:pic>
        <p:nvPicPr>
          <p:cNvPr id="12289" name="Picture 1"/>
          <p:cNvPicPr>
            <a:picLocks noChangeAspect="1" noChangeArrowheads="1"/>
          </p:cNvPicPr>
          <p:nvPr/>
        </p:nvPicPr>
        <p:blipFill>
          <a:blip r:embed="rId8" cstate="print"/>
          <a:srcRect/>
          <a:stretch>
            <a:fillRect/>
          </a:stretch>
        </p:blipFill>
        <p:spPr bwMode="auto">
          <a:xfrm>
            <a:off x="5105400" y="1752600"/>
            <a:ext cx="1820863" cy="1333500"/>
          </a:xfrm>
          <a:prstGeom prst="rect">
            <a:avLst/>
          </a:prstGeom>
          <a:noFill/>
          <a:ln w="9525">
            <a:noFill/>
            <a:miter lim="800000"/>
            <a:headEnd/>
            <a:tailEnd/>
          </a:ln>
        </p:spPr>
      </p:pic>
    </p:spTree>
    <p:extLst>
      <p:ext uri="{BB962C8B-B14F-4D97-AF65-F5344CB8AC3E}">
        <p14:creationId xmlns="" xmlns:p14="http://schemas.microsoft.com/office/powerpoint/2010/main" val="2440051547"/>
      </p:ext>
    </p:extLst>
  </p:cSld>
  <p:clrMapOvr>
    <a:masterClrMapping/>
  </p:clrMapOvr>
  <p:transition>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26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pPr>
              <a:defRPr/>
            </a:pPr>
            <a:r>
              <a:rPr lang="en-US" smtClean="0"/>
              <a:t>Integrating Researcher Identifiers into University and Library Systems </a:t>
            </a:r>
            <a:endParaRPr lang="en-US" dirty="0"/>
          </a:p>
        </p:txBody>
      </p:sp>
      <p:sp>
        <p:nvSpPr>
          <p:cNvPr id="34818" name="Rectangle 4"/>
          <p:cNvSpPr>
            <a:spLocks noChangeArrowheads="1"/>
          </p:cNvSpPr>
          <p:nvPr/>
        </p:nvSpPr>
        <p:spPr bwMode="auto">
          <a:xfrm>
            <a:off x="0" y="2114213"/>
            <a:ext cx="9144000" cy="120032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p>
            <a:pPr algn="ctr">
              <a:buFont typeface="Wingdings 3" charset="0"/>
              <a:buNone/>
            </a:pPr>
            <a:r>
              <a:rPr lang="en-US" sz="7200" dirty="0" smtClean="0">
                <a:latin typeface="Courier" charset="0"/>
                <a:cs typeface="Courier" charset="0"/>
              </a:rPr>
              <a:t>Observations</a:t>
            </a:r>
            <a:endParaRPr lang="en-US" sz="7200" dirty="0">
              <a:latin typeface="Courier" charset="0"/>
              <a:cs typeface="Courier" charset="0"/>
            </a:endParaRPr>
          </a:p>
        </p:txBody>
      </p:sp>
      <p:sp>
        <p:nvSpPr>
          <p:cNvPr id="2" name="Slide Number Placeholder 1"/>
          <p:cNvSpPr>
            <a:spLocks noGrp="1"/>
          </p:cNvSpPr>
          <p:nvPr>
            <p:ph type="sldNum" sz="quarter" idx="12"/>
          </p:nvPr>
        </p:nvSpPr>
        <p:spPr/>
        <p:txBody>
          <a:bodyPr/>
          <a:lstStyle/>
          <a:p>
            <a:pPr>
              <a:defRPr/>
            </a:pPr>
            <a:fld id="{E08BACCB-F39C-45CF-A3EC-F7B6C377D0F9}" type="slidenum">
              <a:rPr lang="en-US" smtClean="0"/>
              <a:pPr>
                <a:defRPr/>
              </a:pPr>
              <a:t>27</a:t>
            </a:fld>
            <a:endParaRPr lang="en-US"/>
          </a:p>
        </p:txBody>
      </p:sp>
    </p:spTree>
    <p:extLst>
      <p:ext uri="{BB962C8B-B14F-4D97-AF65-F5344CB8AC3E}">
        <p14:creationId xmlns="" xmlns:p14="http://schemas.microsoft.com/office/powerpoint/2010/main" val="322635205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Where is Everyone?</a:t>
            </a:r>
            <a:endParaRPr lang="en-US" dirty="0"/>
          </a:p>
        </p:txBody>
      </p:sp>
      <p:graphicFrame>
        <p:nvGraphicFramePr>
          <p:cNvPr id="6" name="Content Placeholder 5"/>
          <p:cNvGraphicFramePr>
            <a:graphicFrameLocks noGrp="1"/>
          </p:cNvGraphicFramePr>
          <p:nvPr>
            <p:ph idx="1"/>
            <p:extLst>
              <p:ext uri="{D42A27DB-BD31-4B8C-83A1-F6EECF244321}">
                <p14:modId xmlns="" xmlns:p14="http://schemas.microsoft.com/office/powerpoint/2010/main" val="551329266"/>
              </p:ext>
            </p:extLst>
          </p:nvPr>
        </p:nvGraphicFramePr>
        <p:xfrm>
          <a:off x="457200" y="1600200"/>
          <a:ext cx="8229600" cy="4525963"/>
        </p:xfrm>
        <a:graphic>
          <a:graphicData uri="http://schemas.openxmlformats.org/drawingml/2006/chart">
            <c:chart xmlns:c="http://schemas.openxmlformats.org/drawingml/2006/chart" xmlns:r="http://schemas.openxmlformats.org/officeDocument/2006/relationships" r:id="rId2"/>
          </a:graphicData>
        </a:graphic>
      </p:graphicFrame>
      <p:sp>
        <p:nvSpPr>
          <p:cNvPr id="4" name="Footer Placeholder 3"/>
          <p:cNvSpPr>
            <a:spLocks noGrp="1"/>
          </p:cNvSpPr>
          <p:nvPr>
            <p:ph type="ftr" sz="quarter" idx="11"/>
          </p:nvPr>
        </p:nvSpPr>
        <p:spPr/>
        <p:txBody>
          <a:bodyPr/>
          <a:lstStyle/>
          <a:p>
            <a:pPr>
              <a:defRPr/>
            </a:pPr>
            <a:r>
              <a:rPr lang="en-US" smtClean="0"/>
              <a:t>Integrating Researcher Identifiers into University and Library Systems </a:t>
            </a:r>
            <a:endParaRPr lang="en-US"/>
          </a:p>
        </p:txBody>
      </p:sp>
      <p:sp>
        <p:nvSpPr>
          <p:cNvPr id="5" name="Slide Number Placeholder 4"/>
          <p:cNvSpPr>
            <a:spLocks noGrp="1"/>
          </p:cNvSpPr>
          <p:nvPr>
            <p:ph type="sldNum" sz="quarter" idx="12"/>
          </p:nvPr>
        </p:nvSpPr>
        <p:spPr/>
        <p:txBody>
          <a:bodyPr/>
          <a:lstStyle/>
          <a:p>
            <a:pPr>
              <a:defRPr/>
            </a:pPr>
            <a:fld id="{E08BACCB-F39C-45CF-A3EC-F7B6C377D0F9}" type="slidenum">
              <a:rPr lang="en-US" smtClean="0"/>
              <a:pPr>
                <a:defRPr/>
              </a:pPr>
              <a:t>28</a:t>
            </a:fld>
            <a:endParaRPr lang="en-US"/>
          </a:p>
        </p:txBody>
      </p:sp>
    </p:spTree>
    <p:extLst>
      <p:ext uri="{BB962C8B-B14F-4D97-AF65-F5344CB8AC3E}">
        <p14:creationId xmlns="" xmlns:p14="http://schemas.microsoft.com/office/powerpoint/2010/main" val="283306181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Where are researchers?</a:t>
            </a:r>
            <a:endParaRPr lang="en-US" dirty="0"/>
          </a:p>
        </p:txBody>
      </p:sp>
      <p:graphicFrame>
        <p:nvGraphicFramePr>
          <p:cNvPr id="6" name="Content Placeholder 5"/>
          <p:cNvGraphicFramePr>
            <a:graphicFrameLocks noGrp="1"/>
          </p:cNvGraphicFramePr>
          <p:nvPr>
            <p:ph idx="1"/>
            <p:extLst>
              <p:ext uri="{D42A27DB-BD31-4B8C-83A1-F6EECF244321}">
                <p14:modId xmlns="" xmlns:p14="http://schemas.microsoft.com/office/powerpoint/2010/main" val="2249926319"/>
              </p:ext>
            </p:extLst>
          </p:nvPr>
        </p:nvGraphicFramePr>
        <p:xfrm>
          <a:off x="457200" y="1600200"/>
          <a:ext cx="8229600" cy="4525963"/>
        </p:xfrm>
        <a:graphic>
          <a:graphicData uri="http://schemas.openxmlformats.org/drawingml/2006/chart">
            <c:chart xmlns:c="http://schemas.openxmlformats.org/drawingml/2006/chart" xmlns:r="http://schemas.openxmlformats.org/officeDocument/2006/relationships" r:id="rId2"/>
          </a:graphicData>
        </a:graphic>
      </p:graphicFrame>
      <p:sp>
        <p:nvSpPr>
          <p:cNvPr id="4" name="Footer Placeholder 3"/>
          <p:cNvSpPr>
            <a:spLocks noGrp="1"/>
          </p:cNvSpPr>
          <p:nvPr>
            <p:ph type="ftr" sz="quarter" idx="11"/>
          </p:nvPr>
        </p:nvSpPr>
        <p:spPr/>
        <p:txBody>
          <a:bodyPr/>
          <a:lstStyle/>
          <a:p>
            <a:pPr>
              <a:defRPr/>
            </a:pPr>
            <a:r>
              <a:rPr lang="en-US" smtClean="0"/>
              <a:t>Integrating Researcher Identifiers into University and Library Systems </a:t>
            </a:r>
            <a:endParaRPr lang="en-US"/>
          </a:p>
        </p:txBody>
      </p:sp>
      <p:sp>
        <p:nvSpPr>
          <p:cNvPr id="5" name="Slide Number Placeholder 4"/>
          <p:cNvSpPr>
            <a:spLocks noGrp="1"/>
          </p:cNvSpPr>
          <p:nvPr>
            <p:ph type="sldNum" sz="quarter" idx="12"/>
          </p:nvPr>
        </p:nvSpPr>
        <p:spPr/>
        <p:txBody>
          <a:bodyPr/>
          <a:lstStyle/>
          <a:p>
            <a:pPr>
              <a:defRPr/>
            </a:pPr>
            <a:fld id="{E08BACCB-F39C-45CF-A3EC-F7B6C377D0F9}" type="slidenum">
              <a:rPr lang="en-US" smtClean="0"/>
              <a:pPr>
                <a:defRPr/>
              </a:pPr>
              <a:t>29</a:t>
            </a:fld>
            <a:endParaRPr lang="en-US"/>
          </a:p>
        </p:txBody>
      </p:sp>
      <p:cxnSp>
        <p:nvCxnSpPr>
          <p:cNvPr id="7" name="Straight Arrow Connector 6"/>
          <p:cNvCxnSpPr/>
          <p:nvPr/>
        </p:nvCxnSpPr>
        <p:spPr>
          <a:xfrm>
            <a:off x="4187611" y="2928459"/>
            <a:ext cx="587735" cy="1259552"/>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8" name="TextBox 7"/>
          <p:cNvSpPr txBox="1"/>
          <p:nvPr/>
        </p:nvSpPr>
        <p:spPr>
          <a:xfrm>
            <a:off x="3757305" y="2483227"/>
            <a:ext cx="1206956" cy="369332"/>
          </a:xfrm>
          <a:prstGeom prst="rect">
            <a:avLst/>
          </a:prstGeom>
          <a:noFill/>
        </p:spPr>
        <p:txBody>
          <a:bodyPr wrap="square" rtlCol="0">
            <a:spAutoFit/>
          </a:bodyPr>
          <a:lstStyle/>
          <a:p>
            <a:r>
              <a:rPr lang="en-US" dirty="0" smtClean="0"/>
              <a:t>W.A.G.’s</a:t>
            </a:r>
            <a:endParaRPr lang="en-US" dirty="0"/>
          </a:p>
        </p:txBody>
      </p:sp>
    </p:spTree>
    <p:extLst>
      <p:ext uri="{BB962C8B-B14F-4D97-AF65-F5344CB8AC3E}">
        <p14:creationId xmlns="" xmlns:p14="http://schemas.microsoft.com/office/powerpoint/2010/main" val="359217687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4749"/>
            <a:ext cx="8229600" cy="1143000"/>
          </a:xfrm>
        </p:spPr>
        <p:txBody>
          <a:bodyPr/>
          <a:lstStyle/>
          <a:p>
            <a:r>
              <a:rPr lang="en-US" dirty="0" smtClean="0"/>
              <a:t>DISCLAIMER</a:t>
            </a:r>
            <a:endParaRPr lang="en-US" dirty="0"/>
          </a:p>
        </p:txBody>
      </p:sp>
      <p:sp>
        <p:nvSpPr>
          <p:cNvPr id="3" name="Content Placeholder 2"/>
          <p:cNvSpPr>
            <a:spLocks noGrp="1"/>
          </p:cNvSpPr>
          <p:nvPr>
            <p:ph idx="1"/>
          </p:nvPr>
        </p:nvSpPr>
        <p:spPr>
          <a:xfrm>
            <a:off x="457200" y="1177750"/>
            <a:ext cx="8229600" cy="4948414"/>
          </a:xfrm>
        </p:spPr>
        <p:txBody>
          <a:bodyPr>
            <a:normAutofit fontScale="70000" lnSpcReduction="20000"/>
          </a:bodyPr>
          <a:lstStyle/>
          <a:p>
            <a:pPr marL="0" indent="0">
              <a:buNone/>
            </a:pPr>
            <a:r>
              <a:rPr lang="en-US" sz="4000" dirty="0" smtClean="0"/>
              <a:t>These opinions are our own, they are not the opinions of MIT, Brookings, OCLC, any of the project funders, nor (with the exception of co-authored previously published work)  my collaborators</a:t>
            </a:r>
          </a:p>
          <a:p>
            <a:pPr marL="0" indent="0">
              <a:buNone/>
            </a:pPr>
            <a:endParaRPr lang="en-US" sz="4000" dirty="0"/>
          </a:p>
          <a:p>
            <a:pPr marL="0" indent="0">
              <a:buNone/>
            </a:pPr>
            <a:r>
              <a:rPr lang="en-US" sz="4000" i="1" dirty="0" smtClean="0"/>
              <a:t>Secondary disclaimer</a:t>
            </a:r>
            <a:r>
              <a:rPr lang="en-US" sz="4000" i="1" dirty="0"/>
              <a:t>: </a:t>
            </a:r>
            <a:r>
              <a:rPr lang="en-US" sz="4000" dirty="0" smtClean="0"/>
              <a:t/>
            </a:r>
            <a:br>
              <a:rPr lang="en-US" sz="4000" dirty="0" smtClean="0"/>
            </a:br>
            <a:endParaRPr lang="en-US" sz="4000" dirty="0" smtClean="0"/>
          </a:p>
          <a:p>
            <a:pPr marL="0" indent="0" algn="ctr">
              <a:buNone/>
            </a:pPr>
            <a:r>
              <a:rPr lang="en-US" sz="4000" dirty="0" smtClean="0"/>
              <a:t>“</a:t>
            </a:r>
            <a:r>
              <a:rPr lang="en-US" sz="4000" dirty="0"/>
              <a:t>It’s tough to make predictions, especially about the future!</a:t>
            </a:r>
            <a:r>
              <a:rPr lang="en-US" sz="4000" dirty="0" smtClean="0"/>
              <a:t>”</a:t>
            </a:r>
          </a:p>
          <a:p>
            <a:pPr marL="0" indent="0" algn="ctr">
              <a:buNone/>
            </a:pPr>
            <a:r>
              <a:rPr lang="en-US" sz="4000" dirty="0" smtClean="0"/>
              <a:t>-</a:t>
            </a:r>
            <a:r>
              <a:rPr lang="en-US" sz="2600" dirty="0" smtClean="0"/>
              <a:t>- Attributed </a:t>
            </a:r>
            <a:r>
              <a:rPr lang="en-US" sz="2600" dirty="0"/>
              <a:t>to Woody Allen, Yogi Berra, </a:t>
            </a:r>
            <a:r>
              <a:rPr lang="en-US" sz="2600" dirty="0" err="1"/>
              <a:t>Niels</a:t>
            </a:r>
            <a:r>
              <a:rPr lang="en-US" sz="2600" dirty="0"/>
              <a:t> Bohr, </a:t>
            </a:r>
            <a:r>
              <a:rPr lang="en-US" sz="2600" dirty="0" err="1"/>
              <a:t>Vint</a:t>
            </a:r>
            <a:r>
              <a:rPr lang="en-US" sz="2600" dirty="0"/>
              <a:t> Cerf, Winston Churchill, Confucius, </a:t>
            </a:r>
            <a:r>
              <a:rPr lang="en-US" sz="2600" dirty="0" err="1"/>
              <a:t>Disreali</a:t>
            </a:r>
            <a:r>
              <a:rPr lang="en-US" sz="2600" dirty="0"/>
              <a:t> [sic], Freeman Dyson, Cecil B. </a:t>
            </a:r>
            <a:r>
              <a:rPr lang="en-US" sz="2600" dirty="0" err="1"/>
              <a:t>Demille</a:t>
            </a:r>
            <a:r>
              <a:rPr lang="en-US" sz="2600" dirty="0"/>
              <a:t>, Albert Einstein, Enrico Fermi, Edgar R. Fiedler, Bob </a:t>
            </a:r>
            <a:r>
              <a:rPr lang="en-US" sz="2600" dirty="0" err="1"/>
              <a:t>Fourer</a:t>
            </a:r>
            <a:r>
              <a:rPr lang="en-US" sz="2600" dirty="0"/>
              <a:t>, Sam Goldwyn, Allan </a:t>
            </a:r>
            <a:r>
              <a:rPr lang="en-US" sz="2600" dirty="0" err="1"/>
              <a:t>Lamport</a:t>
            </a:r>
            <a:r>
              <a:rPr lang="en-US" sz="2600" dirty="0"/>
              <a:t>, Groucho Marx, Dan Quayle, George Bernard Shaw, Casey Stengel, Will Rogers, M. </a:t>
            </a:r>
            <a:r>
              <a:rPr lang="en-US" sz="2600" dirty="0" err="1"/>
              <a:t>Taub</a:t>
            </a:r>
            <a:r>
              <a:rPr lang="en-US" sz="2600" dirty="0"/>
              <a:t>, Mark Twain, Kerr L. White, etc. </a:t>
            </a:r>
          </a:p>
          <a:p>
            <a:pPr marL="0" indent="0" algn="ctr">
              <a:buNone/>
            </a:pPr>
            <a:endParaRPr lang="en-US" dirty="0"/>
          </a:p>
          <a:p>
            <a:pPr marL="0" indent="0">
              <a:buNone/>
            </a:pPr>
            <a:endParaRPr lang="en-US" dirty="0" smtClean="0"/>
          </a:p>
        </p:txBody>
      </p:sp>
      <p:sp>
        <p:nvSpPr>
          <p:cNvPr id="4" name="Footer Placeholder 3"/>
          <p:cNvSpPr>
            <a:spLocks noGrp="1"/>
          </p:cNvSpPr>
          <p:nvPr>
            <p:ph type="ftr" sz="quarter" idx="11"/>
          </p:nvPr>
        </p:nvSpPr>
        <p:spPr/>
        <p:txBody>
          <a:bodyPr/>
          <a:lstStyle/>
          <a:p>
            <a:r>
              <a:rPr lang="en-US" smtClean="0"/>
              <a:t>Integrating Researcher Identifiers into the Scholarly Record</a:t>
            </a:r>
            <a:endParaRPr lang="en-US" dirty="0"/>
          </a:p>
        </p:txBody>
      </p:sp>
    </p:spTree>
    <p:extLst>
      <p:ext uri="{BB962C8B-B14F-4D97-AF65-F5344CB8AC3E}">
        <p14:creationId xmlns="" xmlns:p14="http://schemas.microsoft.com/office/powerpoint/2010/main" val="2137824108"/>
      </p:ext>
    </p:extLst>
  </p:cSld>
  <p:clrMapOvr>
    <a:masterClrMapping/>
  </p:clrMapOvr>
  <mc:AlternateContent xmlns:mc="http://schemas.openxmlformats.org/markup-compatibility/2006">
    <mc:Choice xmlns="" xmlns:p14="http://schemas.microsoft.com/office/powerpoint/2010/main" Requires="p14">
      <p:transition p14:dur="300">
        <p14:conveyor dir="l"/>
      </p:transition>
    </mc:Choice>
    <mc:Fallback>
      <p:transition>
        <p:fade/>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 y="84138"/>
            <a:ext cx="9144000" cy="1143000"/>
          </a:xfrm>
        </p:spPr>
        <p:txBody>
          <a:bodyPr/>
          <a:lstStyle/>
          <a:p>
            <a:r>
              <a:rPr lang="en-US" sz="4000" dirty="0" smtClean="0">
                <a:solidFill>
                  <a:srgbClr val="0070C0"/>
                </a:solidFill>
              </a:rPr>
              <a:t>Changing Scholarly Landscape </a:t>
            </a:r>
            <a:br>
              <a:rPr lang="en-US" sz="4000" dirty="0" smtClean="0">
                <a:solidFill>
                  <a:srgbClr val="0070C0"/>
                </a:solidFill>
              </a:rPr>
            </a:br>
            <a:r>
              <a:rPr lang="en-US" sz="4000" dirty="0" smtClean="0">
                <a:solidFill>
                  <a:srgbClr val="0070C0"/>
                </a:solidFill>
              </a:rPr>
              <a:t>… Books vs. Journals</a:t>
            </a:r>
            <a:endParaRPr lang="en-US" sz="4000" dirty="0">
              <a:solidFill>
                <a:srgbClr val="0070C0"/>
              </a:solidFill>
            </a:endParaRPr>
          </a:p>
        </p:txBody>
      </p:sp>
      <p:sp>
        <p:nvSpPr>
          <p:cNvPr id="3" name="Slide Number Placeholder 2"/>
          <p:cNvSpPr>
            <a:spLocks noGrp="1"/>
          </p:cNvSpPr>
          <p:nvPr>
            <p:ph type="sldNum" sz="quarter" idx="12"/>
          </p:nvPr>
        </p:nvSpPr>
        <p:spPr/>
        <p:txBody>
          <a:bodyPr/>
          <a:lstStyle/>
          <a:p>
            <a:fld id="{6B3AA010-7757-41E0-A212-D41514C97AA5}" type="slidenum">
              <a:rPr lang="en-US" smtClean="0"/>
              <a:pPr/>
              <a:t>30</a:t>
            </a:fld>
            <a:endParaRPr lang="en-US"/>
          </a:p>
        </p:txBody>
      </p:sp>
      <p:graphicFrame>
        <p:nvGraphicFramePr>
          <p:cNvPr id="10" name="Table 9"/>
          <p:cNvGraphicFramePr>
            <a:graphicFrameLocks noGrp="1"/>
          </p:cNvGraphicFramePr>
          <p:nvPr>
            <p:extLst>
              <p:ext uri="{D42A27DB-BD31-4B8C-83A1-F6EECF244321}">
                <p14:modId xmlns="" xmlns:p14="http://schemas.microsoft.com/office/powerpoint/2010/main" val="4570232"/>
              </p:ext>
            </p:extLst>
          </p:nvPr>
        </p:nvGraphicFramePr>
        <p:xfrm>
          <a:off x="457200" y="1397000"/>
          <a:ext cx="8064501" cy="5073649"/>
        </p:xfrm>
        <a:graphic>
          <a:graphicData uri="http://schemas.openxmlformats.org/drawingml/2006/table">
            <a:tbl>
              <a:tblPr firstRow="1" bandRow="1">
                <a:tableStyleId>{5C22544A-7EE6-4342-B048-85BDC9FD1C3A}</a:tableStyleId>
              </a:tblPr>
              <a:tblGrid>
                <a:gridCol w="2688167"/>
                <a:gridCol w="2688167"/>
                <a:gridCol w="2688167"/>
              </a:tblGrid>
              <a:tr h="501650">
                <a:tc>
                  <a:txBody>
                    <a:bodyPr/>
                    <a:lstStyle/>
                    <a:p>
                      <a:endParaRPr lang="en-US" dirty="0"/>
                    </a:p>
                  </a:txBody>
                  <a:tcPr/>
                </a:tc>
                <a:tc>
                  <a:txBody>
                    <a:bodyPr/>
                    <a:lstStyle/>
                    <a:p>
                      <a:pPr algn="ctr"/>
                      <a:r>
                        <a:rPr lang="en-US" dirty="0" smtClean="0"/>
                        <a:t>Books</a:t>
                      </a:r>
                      <a:endParaRPr lang="en-US" baseline="0" dirty="0" smtClean="0"/>
                    </a:p>
                    <a:p>
                      <a:pPr algn="ctr"/>
                      <a:endParaRPr lang="en-US" baseline="0" dirty="0" smtClean="0"/>
                    </a:p>
                    <a:p>
                      <a:pPr algn="ctr"/>
                      <a:endParaRPr lang="en-US" baseline="0" dirty="0" smtClean="0"/>
                    </a:p>
                    <a:p>
                      <a:pPr algn="ctr"/>
                      <a:endParaRPr lang="en-US" baseline="0" dirty="0" smtClean="0"/>
                    </a:p>
                    <a:p>
                      <a:pPr algn="ctr"/>
                      <a:endParaRPr lang="en-US" baseline="0" dirty="0" smtClean="0"/>
                    </a:p>
                    <a:p>
                      <a:pPr algn="ctr"/>
                      <a:endParaRPr lang="en-US" dirty="0"/>
                    </a:p>
                  </a:txBody>
                  <a:tcPr/>
                </a:tc>
                <a:tc>
                  <a:txBody>
                    <a:bodyPr/>
                    <a:lstStyle/>
                    <a:p>
                      <a:pPr algn="ctr"/>
                      <a:r>
                        <a:rPr lang="en-US" dirty="0" smtClean="0"/>
                        <a:t>Journals</a:t>
                      </a:r>
                      <a:endParaRPr lang="en-US" dirty="0"/>
                    </a:p>
                  </a:txBody>
                  <a:tcPr/>
                </a:tc>
              </a:tr>
              <a:tr h="501650">
                <a:tc>
                  <a:txBody>
                    <a:bodyPr/>
                    <a:lstStyle/>
                    <a:p>
                      <a:r>
                        <a:rPr lang="en-US" i="1" dirty="0" smtClean="0"/>
                        <a:t>Read</a:t>
                      </a:r>
                      <a:r>
                        <a:rPr lang="en-US" i="1" baseline="0" dirty="0" smtClean="0"/>
                        <a:t> by</a:t>
                      </a:r>
                      <a:endParaRPr lang="en-US" i="1" dirty="0"/>
                    </a:p>
                  </a:txBody>
                  <a:tcPr/>
                </a:tc>
                <a:tc>
                  <a:txBody>
                    <a:bodyPr/>
                    <a:lstStyle/>
                    <a:p>
                      <a:pPr algn="ctr"/>
                      <a:r>
                        <a:rPr lang="en-US" dirty="0" smtClean="0"/>
                        <a:t>All disciplines</a:t>
                      </a:r>
                      <a:endParaRPr lang="en-US" dirty="0"/>
                    </a:p>
                  </a:txBody>
                  <a:tcPr/>
                </a:tc>
                <a:tc>
                  <a:txBody>
                    <a:bodyPr/>
                    <a:lstStyle/>
                    <a:p>
                      <a:pPr algn="ctr"/>
                      <a:r>
                        <a:rPr lang="en-US" dirty="0" smtClean="0"/>
                        <a:t>Most</a:t>
                      </a:r>
                      <a:r>
                        <a:rPr lang="en-US" baseline="0" dirty="0" smtClean="0"/>
                        <a:t> Disciplines</a:t>
                      </a:r>
                      <a:endParaRPr lang="en-US" dirty="0"/>
                    </a:p>
                  </a:txBody>
                  <a:tcPr/>
                </a:tc>
              </a:tr>
              <a:tr h="501650">
                <a:tc>
                  <a:txBody>
                    <a:bodyPr/>
                    <a:lstStyle/>
                    <a:p>
                      <a:r>
                        <a:rPr lang="en-US" i="1" dirty="0" smtClean="0"/>
                        <a:t>Tenure</a:t>
                      </a:r>
                      <a:r>
                        <a:rPr lang="en-US" i="1" baseline="0" dirty="0" smtClean="0"/>
                        <a:t> &amp; promotion driver</a:t>
                      </a:r>
                      <a:endParaRPr lang="en-US" i="1" dirty="0"/>
                    </a:p>
                  </a:txBody>
                  <a:tcPr/>
                </a:tc>
                <a:tc>
                  <a:txBody>
                    <a:bodyPr/>
                    <a:lstStyle/>
                    <a:p>
                      <a:pPr algn="ctr"/>
                      <a:r>
                        <a:rPr lang="en-US" dirty="0" smtClean="0"/>
                        <a:t>Humanities, some</a:t>
                      </a:r>
                      <a:r>
                        <a:rPr lang="en-US" baseline="0" dirty="0" smtClean="0"/>
                        <a:t> Social Sciences (e.g. Political Science) </a:t>
                      </a:r>
                      <a:endParaRPr lang="en-US" dirty="0"/>
                    </a:p>
                  </a:txBody>
                  <a:tcPr/>
                </a:tc>
                <a:tc>
                  <a:txBody>
                    <a:bodyPr/>
                    <a:lstStyle/>
                    <a:p>
                      <a:pPr algn="ctr"/>
                      <a:r>
                        <a:rPr lang="en-US" dirty="0" smtClean="0"/>
                        <a:t>Some Humanities, Social Sciences,</a:t>
                      </a:r>
                      <a:r>
                        <a:rPr lang="en-US" baseline="0" dirty="0" smtClean="0"/>
                        <a:t> Life Sciences, Physical Sciences</a:t>
                      </a:r>
                      <a:endParaRPr lang="en-US" dirty="0"/>
                    </a:p>
                  </a:txBody>
                  <a:tcPr/>
                </a:tc>
              </a:tr>
              <a:tr h="501650">
                <a:tc>
                  <a:txBody>
                    <a:bodyPr/>
                    <a:lstStyle/>
                    <a:p>
                      <a:r>
                        <a:rPr lang="en-US" i="1" dirty="0" smtClean="0"/>
                        <a:t>Robust</a:t>
                      </a:r>
                      <a:r>
                        <a:rPr lang="en-US" i="1" baseline="0" dirty="0" smtClean="0"/>
                        <a:t> system of name and subject</a:t>
                      </a:r>
                      <a:endParaRPr lang="en-US" i="1" dirty="0"/>
                    </a:p>
                  </a:txBody>
                  <a:tcPr/>
                </a:tc>
                <a:tc>
                  <a:txBody>
                    <a:bodyPr/>
                    <a:lstStyle/>
                    <a:p>
                      <a:pPr algn="ctr"/>
                      <a:r>
                        <a:rPr lang="en-US" dirty="0" smtClean="0"/>
                        <a:t>Yes</a:t>
                      </a:r>
                      <a:endParaRPr lang="en-US" dirty="0"/>
                    </a:p>
                  </a:txBody>
                  <a:tcPr/>
                </a:tc>
                <a:tc>
                  <a:txBody>
                    <a:bodyPr/>
                    <a:lstStyle/>
                    <a:p>
                      <a:pPr algn="ctr"/>
                      <a:r>
                        <a:rPr lang="en-US" dirty="0" smtClean="0"/>
                        <a:t>No</a:t>
                      </a:r>
                      <a:endParaRPr lang="en-US" dirty="0"/>
                    </a:p>
                  </a:txBody>
                  <a:tcPr/>
                </a:tc>
              </a:tr>
              <a:tr h="501650">
                <a:tc>
                  <a:txBody>
                    <a:bodyPr/>
                    <a:lstStyle/>
                    <a:p>
                      <a:r>
                        <a:rPr lang="en-US" i="1" dirty="0" smtClean="0"/>
                        <a:t>Robust system</a:t>
                      </a:r>
                      <a:r>
                        <a:rPr lang="en-US" i="1" baseline="0" dirty="0" smtClean="0"/>
                        <a:t> of citation tracking</a:t>
                      </a:r>
                      <a:endParaRPr lang="en-US" i="1" dirty="0"/>
                    </a:p>
                  </a:txBody>
                  <a:tcPr/>
                </a:tc>
                <a:tc>
                  <a:txBody>
                    <a:bodyPr/>
                    <a:lstStyle/>
                    <a:p>
                      <a:pPr algn="ctr"/>
                      <a:r>
                        <a:rPr lang="en-US" dirty="0" smtClean="0"/>
                        <a:t>No</a:t>
                      </a:r>
                      <a:endParaRPr lang="en-US" dirty="0"/>
                    </a:p>
                  </a:txBody>
                  <a:tcPr/>
                </a:tc>
                <a:tc>
                  <a:txBody>
                    <a:bodyPr/>
                    <a:lstStyle/>
                    <a:p>
                      <a:pPr algn="ctr"/>
                      <a:r>
                        <a:rPr lang="en-US" dirty="0" smtClean="0"/>
                        <a:t>Yes</a:t>
                      </a:r>
                      <a:endParaRPr lang="en-US" dirty="0"/>
                    </a:p>
                  </a:txBody>
                  <a:tcPr/>
                </a:tc>
              </a:tr>
              <a:tr h="501650">
                <a:tc>
                  <a:txBody>
                    <a:bodyPr/>
                    <a:lstStyle/>
                    <a:p>
                      <a:r>
                        <a:rPr lang="en-US" i="1" dirty="0" smtClean="0"/>
                        <a:t>Robust system of full-text indexing</a:t>
                      </a:r>
                      <a:endParaRPr lang="en-US" i="1" dirty="0"/>
                    </a:p>
                  </a:txBody>
                  <a:tcPr/>
                </a:tc>
                <a:tc>
                  <a:txBody>
                    <a:bodyPr/>
                    <a:lstStyle/>
                    <a:p>
                      <a:pPr algn="ctr"/>
                      <a:r>
                        <a:rPr lang="en-US" dirty="0" smtClean="0"/>
                        <a:t>No</a:t>
                      </a:r>
                      <a:endParaRPr lang="en-US" dirty="0"/>
                    </a:p>
                  </a:txBody>
                  <a:tcPr/>
                </a:tc>
                <a:tc>
                  <a:txBody>
                    <a:bodyPr/>
                    <a:lstStyle/>
                    <a:p>
                      <a:pPr algn="ctr"/>
                      <a:r>
                        <a:rPr lang="en-US" dirty="0" smtClean="0"/>
                        <a:t>Yes,</a:t>
                      </a:r>
                      <a:r>
                        <a:rPr lang="en-US" baseline="0" dirty="0" smtClean="0"/>
                        <a:t> although fragmented</a:t>
                      </a:r>
                      <a:endParaRPr lang="en-US" dirty="0"/>
                    </a:p>
                  </a:txBody>
                  <a:tcPr/>
                </a:tc>
              </a:tr>
            </a:tbl>
          </a:graphicData>
        </a:graphic>
      </p:graphicFrame>
      <p:pic>
        <p:nvPicPr>
          <p:cNvPr id="4" name="Picture 3"/>
          <p:cNvPicPr>
            <a:picLocks noChangeAspect="1"/>
          </p:cNvPicPr>
          <p:nvPr/>
        </p:nvPicPr>
        <p:blipFill>
          <a:blip r:embed="rId3"/>
          <a:stretch>
            <a:fillRect/>
          </a:stretch>
        </p:blipFill>
        <p:spPr>
          <a:xfrm>
            <a:off x="3670300" y="1830070"/>
            <a:ext cx="1717623" cy="1143000"/>
          </a:xfrm>
          <a:prstGeom prst="rect">
            <a:avLst/>
          </a:prstGeom>
        </p:spPr>
      </p:pic>
      <p:pic>
        <p:nvPicPr>
          <p:cNvPr id="5" name="Picture 4"/>
          <p:cNvPicPr>
            <a:picLocks noChangeAspect="1"/>
          </p:cNvPicPr>
          <p:nvPr/>
        </p:nvPicPr>
        <p:blipFill>
          <a:blip r:embed="rId4"/>
          <a:stretch>
            <a:fillRect/>
          </a:stretch>
        </p:blipFill>
        <p:spPr>
          <a:xfrm>
            <a:off x="6794501" y="1830070"/>
            <a:ext cx="818606" cy="1219200"/>
          </a:xfrm>
          <a:prstGeom prst="rect">
            <a:avLst/>
          </a:prstGeom>
        </p:spPr>
      </p:pic>
    </p:spTree>
    <p:extLst>
      <p:ext uri="{BB962C8B-B14F-4D97-AF65-F5344CB8AC3E}">
        <p14:creationId xmlns="" xmlns:p14="http://schemas.microsoft.com/office/powerpoint/2010/main" val="3415315783"/>
      </p:ext>
    </p:extLst>
  </p:cSld>
  <p:clrMapOvr>
    <a:masterClrMapping/>
  </p:clrMapOv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 y="84138"/>
            <a:ext cx="9144000" cy="550862"/>
          </a:xfrm>
        </p:spPr>
        <p:txBody>
          <a:bodyPr/>
          <a:lstStyle/>
          <a:p>
            <a:r>
              <a:rPr lang="en-US" sz="4000" dirty="0" smtClean="0">
                <a:solidFill>
                  <a:srgbClr val="0070C0"/>
                </a:solidFill>
              </a:rPr>
              <a:t>Researcher Identifier ≠ Name Authorities</a:t>
            </a:r>
            <a:endParaRPr lang="en-US" sz="4000" dirty="0">
              <a:solidFill>
                <a:srgbClr val="0070C0"/>
              </a:solidFill>
            </a:endParaRPr>
          </a:p>
        </p:txBody>
      </p:sp>
      <p:sp>
        <p:nvSpPr>
          <p:cNvPr id="3" name="Slide Number Placeholder 2"/>
          <p:cNvSpPr>
            <a:spLocks noGrp="1"/>
          </p:cNvSpPr>
          <p:nvPr>
            <p:ph type="sldNum" sz="quarter" idx="12"/>
          </p:nvPr>
        </p:nvSpPr>
        <p:spPr/>
        <p:txBody>
          <a:bodyPr/>
          <a:lstStyle/>
          <a:p>
            <a:fld id="{6B3AA010-7757-41E0-A212-D41514C97AA5}" type="slidenum">
              <a:rPr lang="en-US" smtClean="0"/>
              <a:pPr/>
              <a:t>31</a:t>
            </a:fld>
            <a:endParaRPr lang="en-US"/>
          </a:p>
        </p:txBody>
      </p:sp>
      <p:graphicFrame>
        <p:nvGraphicFramePr>
          <p:cNvPr id="10" name="Table 9"/>
          <p:cNvGraphicFramePr>
            <a:graphicFrameLocks noGrp="1"/>
          </p:cNvGraphicFramePr>
          <p:nvPr>
            <p:extLst>
              <p:ext uri="{D42A27DB-BD31-4B8C-83A1-F6EECF244321}">
                <p14:modId xmlns="" xmlns:p14="http://schemas.microsoft.com/office/powerpoint/2010/main" val="3076195679"/>
              </p:ext>
            </p:extLst>
          </p:nvPr>
        </p:nvGraphicFramePr>
        <p:xfrm>
          <a:off x="94458" y="753182"/>
          <a:ext cx="8947656" cy="5912841"/>
        </p:xfrm>
        <a:graphic>
          <a:graphicData uri="http://schemas.openxmlformats.org/drawingml/2006/table">
            <a:tbl>
              <a:tblPr firstRow="1" bandRow="1">
                <a:tableStyleId>{5C22544A-7EE6-4342-B048-85BDC9FD1C3A}</a:tableStyleId>
              </a:tblPr>
              <a:tblGrid>
                <a:gridCol w="2982552"/>
                <a:gridCol w="2982552"/>
                <a:gridCol w="2982552"/>
              </a:tblGrid>
              <a:tr h="1045991">
                <a:tc>
                  <a:txBody>
                    <a:bodyPr/>
                    <a:lstStyle/>
                    <a:p>
                      <a:endParaRPr lang="en-US" sz="1600" dirty="0" smtClean="0"/>
                    </a:p>
                    <a:p>
                      <a:endParaRPr lang="en-US" sz="1600" dirty="0" smtClean="0"/>
                    </a:p>
                    <a:p>
                      <a:r>
                        <a:rPr lang="en-US" sz="1600" dirty="0" smtClean="0"/>
                        <a:t>(Example)</a:t>
                      </a:r>
                      <a:endParaRPr lang="en-US" sz="1600" dirty="0"/>
                    </a:p>
                  </a:txBody>
                  <a:tcPr/>
                </a:tc>
                <a:tc>
                  <a:txBody>
                    <a:bodyPr/>
                    <a:lstStyle/>
                    <a:p>
                      <a:pPr algn="ctr"/>
                      <a:r>
                        <a:rPr lang="en-US" sz="1600" dirty="0" smtClean="0"/>
                        <a:t>Traditional</a:t>
                      </a:r>
                      <a:r>
                        <a:rPr lang="en-US" sz="1600" baseline="0" dirty="0" smtClean="0"/>
                        <a:t> Name Authorities</a:t>
                      </a:r>
                    </a:p>
                    <a:p>
                      <a:pPr algn="ctr"/>
                      <a:endParaRPr lang="en-US" sz="1600" baseline="0" dirty="0" smtClean="0"/>
                    </a:p>
                    <a:p>
                      <a:pPr algn="ctr"/>
                      <a:endParaRPr lang="en-US" sz="1600" baseline="0" dirty="0" smtClean="0"/>
                    </a:p>
                    <a:p>
                      <a:pPr algn="ctr"/>
                      <a:endParaRPr lang="en-US" sz="1600" dirty="0"/>
                    </a:p>
                  </a:txBody>
                  <a:tcPr/>
                </a:tc>
                <a:tc>
                  <a:txBody>
                    <a:bodyPr/>
                    <a:lstStyle/>
                    <a:p>
                      <a:pPr algn="ctr"/>
                      <a:r>
                        <a:rPr lang="en-US" sz="1600" dirty="0" smtClean="0"/>
                        <a:t>Researcher Identifier Systems</a:t>
                      </a:r>
                      <a:endParaRPr lang="en-US" sz="1600" dirty="0"/>
                    </a:p>
                  </a:txBody>
                  <a:tcPr/>
                </a:tc>
              </a:tr>
              <a:tr h="491865">
                <a:tc>
                  <a:txBody>
                    <a:bodyPr/>
                    <a:lstStyle/>
                    <a:p>
                      <a:r>
                        <a:rPr lang="en-US" sz="1400" dirty="0" smtClean="0"/>
                        <a:t>Primary Stakeholders</a:t>
                      </a:r>
                      <a:endParaRPr lang="en-US" sz="1400" dirty="0"/>
                    </a:p>
                  </a:txBody>
                  <a:tcPr/>
                </a:tc>
                <a:tc>
                  <a:txBody>
                    <a:bodyPr/>
                    <a:lstStyle/>
                    <a:p>
                      <a:pPr algn="ctr"/>
                      <a:r>
                        <a:rPr lang="en-US" sz="1400" dirty="0" smtClean="0"/>
                        <a:t>Research Libraries</a:t>
                      </a:r>
                      <a:endParaRPr lang="en-US" sz="1400" dirty="0"/>
                    </a:p>
                  </a:txBody>
                  <a:tcPr/>
                </a:tc>
                <a:tc>
                  <a:txBody>
                    <a:bodyPr/>
                    <a:lstStyle/>
                    <a:p>
                      <a:pPr algn="ctr"/>
                      <a:r>
                        <a:rPr lang="en-US" sz="1400" dirty="0" smtClean="0"/>
                        <a:t>Publishers,</a:t>
                      </a:r>
                      <a:r>
                        <a:rPr lang="en-US" sz="1400" baseline="0" dirty="0" smtClean="0"/>
                        <a:t> Researchers, Funders, Libraries</a:t>
                      </a:r>
                      <a:endParaRPr lang="en-US" sz="1400" dirty="0"/>
                    </a:p>
                  </a:txBody>
                  <a:tcPr/>
                </a:tc>
              </a:tr>
              <a:tr h="717251">
                <a:tc>
                  <a:txBody>
                    <a:bodyPr/>
                    <a:lstStyle/>
                    <a:p>
                      <a:r>
                        <a:rPr lang="en-US" sz="1400" dirty="0" smtClean="0"/>
                        <a:t>Internal standardization/integration</a:t>
                      </a:r>
                      <a:endParaRPr lang="en-US" sz="1400" dirty="0"/>
                    </a:p>
                  </a:txBody>
                  <a:tcPr/>
                </a:tc>
                <a:tc>
                  <a:txBody>
                    <a:bodyPr/>
                    <a:lstStyle/>
                    <a:p>
                      <a:pPr algn="ctr"/>
                      <a:r>
                        <a:rPr lang="en-US" sz="1400" dirty="0" smtClean="0"/>
                        <a:t>Standardized</a:t>
                      </a:r>
                      <a:r>
                        <a:rPr lang="en-US" sz="1400" baseline="0" dirty="0" smtClean="0"/>
                        <a:t> and well integrated within libraries</a:t>
                      </a:r>
                      <a:endParaRPr lang="en-US" sz="1400" dirty="0"/>
                    </a:p>
                  </a:txBody>
                  <a:tcPr/>
                </a:tc>
                <a:tc>
                  <a:txBody>
                    <a:bodyPr/>
                    <a:lstStyle/>
                    <a:p>
                      <a:pPr algn="ctr"/>
                      <a:r>
                        <a:rPr lang="en-US" sz="1400" dirty="0" smtClean="0"/>
                        <a:t>Fragmented. Some</a:t>
                      </a:r>
                      <a:r>
                        <a:rPr lang="en-US" sz="1400" baseline="0" dirty="0" smtClean="0"/>
                        <a:t> </a:t>
                      </a:r>
                      <a:r>
                        <a:rPr lang="en-US" sz="1400" dirty="0" smtClean="0"/>
                        <a:t>well-integrated</a:t>
                      </a:r>
                      <a:r>
                        <a:rPr lang="en-US" sz="1400" baseline="0" dirty="0" smtClean="0"/>
                        <a:t>  communities of practice.</a:t>
                      </a:r>
                      <a:endParaRPr lang="en-US" sz="1400" dirty="0"/>
                    </a:p>
                  </a:txBody>
                  <a:tcPr/>
                </a:tc>
              </a:tr>
              <a:tr h="717251">
                <a:tc>
                  <a:txBody>
                    <a:bodyPr/>
                    <a:lstStyle/>
                    <a:p>
                      <a:r>
                        <a:rPr lang="en-US" sz="1400" dirty="0" smtClean="0"/>
                        <a:t>Organization</a:t>
                      </a:r>
                      <a:endParaRPr lang="en-US" sz="1400" dirty="0"/>
                    </a:p>
                  </a:txBody>
                  <a:tcPr/>
                </a:tc>
                <a:tc>
                  <a:txBody>
                    <a:bodyPr/>
                    <a:lstStyle/>
                    <a:p>
                      <a:pPr algn="ctr"/>
                      <a:r>
                        <a:rPr lang="en-US" sz="1400" dirty="0" smtClean="0"/>
                        <a:t>Primarily</a:t>
                      </a:r>
                      <a:r>
                        <a:rPr lang="en-US" sz="1400" baseline="0" dirty="0" smtClean="0"/>
                        <a:t> top-down, careful controlled entry from participating organizations</a:t>
                      </a:r>
                      <a:endParaRPr lang="en-US" sz="1400" dirty="0"/>
                    </a:p>
                  </a:txBody>
                  <a:tcPr/>
                </a:tc>
                <a:tc>
                  <a:txBody>
                    <a:bodyPr/>
                    <a:lstStyle/>
                    <a:p>
                      <a:pPr algn="ctr"/>
                      <a:r>
                        <a:rPr lang="en-US" sz="1400" dirty="0" smtClean="0"/>
                        <a:t>Varies:</a:t>
                      </a:r>
                      <a:r>
                        <a:rPr lang="en-US" sz="1400" baseline="0" dirty="0" smtClean="0"/>
                        <a:t> top down, bottom-up, middle out; often individual contributors</a:t>
                      </a:r>
                      <a:endParaRPr lang="en-US" sz="1400" dirty="0"/>
                    </a:p>
                  </a:txBody>
                  <a:tcPr/>
                </a:tc>
              </a:tr>
              <a:tr h="926449">
                <a:tc>
                  <a:txBody>
                    <a:bodyPr/>
                    <a:lstStyle/>
                    <a:p>
                      <a:r>
                        <a:rPr lang="en-US" sz="1400" dirty="0" smtClean="0"/>
                        <a:t>External integration</a:t>
                      </a:r>
                      <a:endParaRPr lang="en-US" sz="1400" dirty="0"/>
                    </a:p>
                  </a:txBody>
                  <a:tcPr/>
                </a:tc>
                <a:tc>
                  <a:txBody>
                    <a:bodyPr/>
                    <a:lstStyle/>
                    <a:p>
                      <a:pPr algn="ctr"/>
                      <a:r>
                        <a:rPr lang="en-US" sz="1400" dirty="0" smtClean="0"/>
                        <a:t>Very</a:t>
                      </a:r>
                      <a:r>
                        <a:rPr lang="en-US" sz="1400" baseline="0" dirty="0" smtClean="0"/>
                        <a:t> limited: </a:t>
                      </a:r>
                      <a:r>
                        <a:rPr lang="en-US" sz="1400" dirty="0" smtClean="0"/>
                        <a:t>High</a:t>
                      </a:r>
                      <a:r>
                        <a:rPr lang="en-US" sz="1400" baseline="0" dirty="0" smtClean="0"/>
                        <a:t> barriers to entry, few simple API’s</a:t>
                      </a:r>
                      <a:endParaRPr lang="en-US" sz="1400" dirty="0"/>
                    </a:p>
                  </a:txBody>
                  <a:tcPr/>
                </a:tc>
                <a:tc>
                  <a:txBody>
                    <a:bodyPr/>
                    <a:lstStyle/>
                    <a:p>
                      <a:pPr algn="ctr"/>
                      <a:r>
                        <a:rPr lang="en-US" sz="1400" dirty="0" smtClean="0"/>
                        <a:t>Varies</a:t>
                      </a:r>
                      <a:r>
                        <a:rPr lang="en-US" sz="1400" baseline="0" dirty="0" smtClean="0"/>
                        <a:t>, but more open. Some services offer simple open API’s; integration with web 2.0 protocols (e.g. </a:t>
                      </a:r>
                      <a:r>
                        <a:rPr lang="en-US" sz="1400" baseline="0" dirty="0" err="1" smtClean="0"/>
                        <a:t>OpenId</a:t>
                      </a:r>
                      <a:r>
                        <a:rPr lang="en-US" sz="1400" baseline="0" dirty="0" smtClean="0"/>
                        <a:t>)</a:t>
                      </a:r>
                      <a:endParaRPr lang="en-US" sz="1400" dirty="0"/>
                    </a:p>
                  </a:txBody>
                  <a:tcPr/>
                </a:tc>
              </a:tr>
              <a:tr h="717251">
                <a:tc>
                  <a:txBody>
                    <a:bodyPr/>
                    <a:lstStyle/>
                    <a:p>
                      <a:r>
                        <a:rPr lang="en-US" sz="1400" dirty="0" smtClean="0"/>
                        <a:t>Works</a:t>
                      </a:r>
                      <a:r>
                        <a:rPr lang="en-US" sz="1400" baseline="0" dirty="0" smtClean="0"/>
                        <a:t> Covered</a:t>
                      </a:r>
                      <a:endParaRPr lang="en-US" sz="1400" dirty="0"/>
                    </a:p>
                  </a:txBody>
                  <a:tcPr/>
                </a:tc>
                <a:tc>
                  <a:txBody>
                    <a:bodyPr/>
                    <a:lstStyle/>
                    <a:p>
                      <a:pPr algn="ctr"/>
                      <a:r>
                        <a:rPr lang="en-US" sz="1400" dirty="0" smtClean="0"/>
                        <a:t>Primarily</a:t>
                      </a:r>
                      <a:r>
                        <a:rPr lang="en-US" sz="1400" baseline="0" dirty="0" smtClean="0"/>
                        <a:t> Books &amp; other works traditionally catalogued by libraries</a:t>
                      </a:r>
                      <a:endParaRPr lang="en-US" sz="1400" dirty="0"/>
                    </a:p>
                  </a:txBody>
                  <a:tcPr/>
                </a:tc>
                <a:tc>
                  <a:txBody>
                    <a:bodyPr/>
                    <a:lstStyle/>
                    <a:p>
                      <a:pPr algn="ctr"/>
                      <a:r>
                        <a:rPr lang="en-US" sz="1400" dirty="0" smtClean="0"/>
                        <a:t>Journal</a:t>
                      </a:r>
                      <a:r>
                        <a:rPr lang="en-US" sz="1400" baseline="0" dirty="0" smtClean="0"/>
                        <a:t> articles; Grants; Datasets</a:t>
                      </a:r>
                      <a:endParaRPr lang="en-US" sz="1400" dirty="0"/>
                    </a:p>
                  </a:txBody>
                  <a:tcPr/>
                </a:tc>
              </a:tr>
              <a:tr h="717251">
                <a:tc>
                  <a:txBody>
                    <a:bodyPr/>
                    <a:lstStyle/>
                    <a:p>
                      <a:r>
                        <a:rPr lang="en-US" sz="1400" dirty="0" smtClean="0"/>
                        <a:t>People</a:t>
                      </a:r>
                      <a:r>
                        <a:rPr lang="en-US" sz="1400" baseline="0" dirty="0" smtClean="0"/>
                        <a:t> covered</a:t>
                      </a:r>
                      <a:endParaRPr lang="en-US" sz="1400" dirty="0"/>
                    </a:p>
                  </a:txBody>
                  <a:tcPr/>
                </a:tc>
                <a:tc>
                  <a:txBody>
                    <a:bodyPr/>
                    <a:lstStyle/>
                    <a:p>
                      <a:pPr algn="ctr"/>
                      <a:r>
                        <a:rPr lang="en-US" sz="1400" dirty="0" smtClean="0"/>
                        <a:t>Authors</a:t>
                      </a:r>
                      <a:r>
                        <a:rPr lang="en-US" sz="1400" baseline="0" dirty="0" smtClean="0"/>
                        <a:t> of works published in or about a single country*</a:t>
                      </a:r>
                      <a:endParaRPr lang="en-US" sz="1400" dirty="0"/>
                    </a:p>
                  </a:txBody>
                  <a:tcPr/>
                </a:tc>
                <a:tc>
                  <a:txBody>
                    <a:bodyPr/>
                    <a:lstStyle/>
                    <a:p>
                      <a:pPr algn="ctr"/>
                      <a:r>
                        <a:rPr lang="en-US" sz="1400" dirty="0" smtClean="0"/>
                        <a:t>Authors</a:t>
                      </a:r>
                      <a:r>
                        <a:rPr lang="en-US" sz="1400" baseline="0" dirty="0" smtClean="0"/>
                        <a:t> of research articles, </a:t>
                      </a:r>
                      <a:r>
                        <a:rPr lang="en-US" sz="1400" baseline="0" dirty="0" err="1" smtClean="0"/>
                        <a:t>fundees</a:t>
                      </a:r>
                      <a:r>
                        <a:rPr lang="en-US" sz="1400" baseline="0" dirty="0" smtClean="0"/>
                        <a:t>, members of research institutions – international; </a:t>
                      </a:r>
                      <a:endParaRPr lang="en-US" sz="1400" dirty="0"/>
                    </a:p>
                  </a:txBody>
                  <a:tcPr/>
                </a:tc>
              </a:tr>
              <a:tr h="491865">
                <a:tc>
                  <a:txBody>
                    <a:bodyPr/>
                    <a:lstStyle/>
                    <a:p>
                      <a:r>
                        <a:rPr lang="en-US" sz="1400" dirty="0" smtClean="0"/>
                        <a:t>Key record criterion</a:t>
                      </a:r>
                      <a:endParaRPr lang="en-US" sz="1400" dirty="0"/>
                    </a:p>
                  </a:txBody>
                  <a:tcPr/>
                </a:tc>
                <a:tc>
                  <a:txBody>
                    <a:bodyPr/>
                    <a:lstStyle/>
                    <a:p>
                      <a:pPr algn="ctr"/>
                      <a:r>
                        <a:rPr lang="en-US" sz="1400" dirty="0" smtClean="0"/>
                        <a:t>Complete record of work</a:t>
                      </a:r>
                      <a:r>
                        <a:rPr lang="en-US" sz="1400" baseline="0" dirty="0" smtClean="0"/>
                        <a:t>.</a:t>
                      </a:r>
                      <a:endParaRPr lang="en-US" sz="1400" dirty="0"/>
                    </a:p>
                  </a:txBody>
                  <a:tcPr/>
                </a:tc>
                <a:tc>
                  <a:txBody>
                    <a:bodyPr/>
                    <a:lstStyle/>
                    <a:p>
                      <a:pPr algn="ctr"/>
                      <a:r>
                        <a:rPr lang="en-US" sz="1400" dirty="0" smtClean="0"/>
                        <a:t>Persistent</a:t>
                      </a:r>
                      <a:r>
                        <a:rPr lang="en-US" sz="1400" baseline="0" dirty="0" smtClean="0"/>
                        <a:t> and unambiguous identifier for an individual contributor</a:t>
                      </a:r>
                      <a:endParaRPr lang="en-US" sz="1400" dirty="0"/>
                    </a:p>
                  </a:txBody>
                  <a:tcPr/>
                </a:tc>
              </a:tr>
            </a:tbl>
          </a:graphicData>
        </a:graphic>
      </p:graphicFrame>
      <p:pic>
        <p:nvPicPr>
          <p:cNvPr id="14" name="Picture 13"/>
          <p:cNvPicPr>
            <a:picLocks noChangeAspect="1"/>
          </p:cNvPicPr>
          <p:nvPr/>
        </p:nvPicPr>
        <p:blipFill>
          <a:blip r:embed="rId3"/>
          <a:stretch>
            <a:fillRect/>
          </a:stretch>
        </p:blipFill>
        <p:spPr>
          <a:xfrm>
            <a:off x="3224057" y="1122445"/>
            <a:ext cx="2706519" cy="563858"/>
          </a:xfrm>
          <a:prstGeom prst="rect">
            <a:avLst/>
          </a:prstGeom>
        </p:spPr>
      </p:pic>
      <p:pic>
        <p:nvPicPr>
          <p:cNvPr id="18" name="Picture 17"/>
          <p:cNvPicPr>
            <a:picLocks noChangeAspect="1"/>
          </p:cNvPicPr>
          <p:nvPr/>
        </p:nvPicPr>
        <p:blipFill>
          <a:blip r:embed="rId4"/>
          <a:stretch>
            <a:fillRect/>
          </a:stretch>
        </p:blipFill>
        <p:spPr>
          <a:xfrm>
            <a:off x="6553200" y="1122445"/>
            <a:ext cx="2324100" cy="626127"/>
          </a:xfrm>
          <a:prstGeom prst="rect">
            <a:avLst/>
          </a:prstGeom>
        </p:spPr>
      </p:pic>
    </p:spTree>
    <p:extLst>
      <p:ext uri="{BB962C8B-B14F-4D97-AF65-F5344CB8AC3E}">
        <p14:creationId xmlns="" xmlns:p14="http://schemas.microsoft.com/office/powerpoint/2010/main" val="3230648722"/>
      </p:ext>
    </p:extLst>
  </p:cSld>
  <p:clrMapOvr>
    <a:masterClrMapping/>
  </p:clrMapOv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0" y="85705"/>
            <a:ext cx="8229600" cy="649034"/>
          </a:xfrm>
        </p:spPr>
        <p:txBody>
          <a:bodyPr/>
          <a:lstStyle/>
          <a:p>
            <a:r>
              <a:rPr lang="en-US" dirty="0" smtClean="0"/>
              <a:t>Complex Environment</a:t>
            </a:r>
            <a:endParaRPr lang="en-US" dirty="0"/>
          </a:p>
        </p:txBody>
      </p:sp>
      <p:sp>
        <p:nvSpPr>
          <p:cNvPr id="6" name="Content Placeholder 5"/>
          <p:cNvSpPr>
            <a:spLocks noGrp="1"/>
          </p:cNvSpPr>
          <p:nvPr>
            <p:ph idx="1"/>
          </p:nvPr>
        </p:nvSpPr>
        <p:spPr>
          <a:xfrm>
            <a:off x="257790" y="713747"/>
            <a:ext cx="5378168" cy="3127889"/>
          </a:xfrm>
        </p:spPr>
        <p:txBody>
          <a:bodyPr>
            <a:noAutofit/>
          </a:bodyPr>
          <a:lstStyle/>
          <a:p>
            <a:pPr marL="0" indent="0">
              <a:buNone/>
            </a:pPr>
            <a:r>
              <a:rPr lang="en-US" sz="1600" b="1" dirty="0" smtClean="0"/>
              <a:t>Types of Systems </a:t>
            </a:r>
          </a:p>
          <a:p>
            <a:r>
              <a:rPr lang="en-US" sz="1400" b="1" dirty="0" smtClean="0"/>
              <a:t>Authority hubs</a:t>
            </a:r>
            <a:r>
              <a:rPr lang="en-US" sz="1400" dirty="0" smtClean="0"/>
              <a:t>: providing a centralized location of records for multiple institutions </a:t>
            </a:r>
          </a:p>
          <a:p>
            <a:r>
              <a:rPr lang="en-US" sz="1400" b="1" dirty="0" smtClean="0"/>
              <a:t>Current </a:t>
            </a:r>
            <a:r>
              <a:rPr lang="en-US" sz="1400" b="1" dirty="0"/>
              <a:t>Research Information System </a:t>
            </a:r>
            <a:r>
              <a:rPr lang="en-US" sz="1400" dirty="0"/>
              <a:t>(CRIS</a:t>
            </a:r>
            <a:r>
              <a:rPr lang="en-US" sz="1400" dirty="0" smtClean="0"/>
              <a:t>): stores </a:t>
            </a:r>
            <a:r>
              <a:rPr lang="en-US" sz="1400" dirty="0"/>
              <a:t>and manages data about research conducted at an institution and integrates it with data from external sources</a:t>
            </a:r>
            <a:r>
              <a:rPr lang="en-US" sz="1400" dirty="0" smtClean="0"/>
              <a:t>:</a:t>
            </a:r>
            <a:endParaRPr lang="en-US" sz="1400" dirty="0"/>
          </a:p>
          <a:p>
            <a:pPr lvl="0"/>
            <a:r>
              <a:rPr lang="en-US" sz="1400" b="1" dirty="0"/>
              <a:t>Identifier </a:t>
            </a:r>
            <a:r>
              <a:rPr lang="en-US" sz="1400" b="1" dirty="0" smtClean="0"/>
              <a:t>hubs: </a:t>
            </a:r>
            <a:r>
              <a:rPr lang="en-US" sz="1400" dirty="0" smtClean="0"/>
              <a:t>providing </a:t>
            </a:r>
            <a:r>
              <a:rPr lang="en-US" sz="1400" dirty="0"/>
              <a:t>a centralized registry of </a:t>
            </a:r>
            <a:r>
              <a:rPr lang="en-US" sz="1400" dirty="0" smtClean="0"/>
              <a:t>identifiers</a:t>
            </a:r>
            <a:endParaRPr lang="en-US" sz="1400" dirty="0"/>
          </a:p>
          <a:p>
            <a:pPr lvl="0"/>
            <a:r>
              <a:rPr lang="en-US" sz="1400" b="1" dirty="0"/>
              <a:t>National research </a:t>
            </a:r>
            <a:r>
              <a:rPr lang="en-US" sz="1400" b="1" dirty="0" smtClean="0"/>
              <a:t>portal: </a:t>
            </a:r>
            <a:r>
              <a:rPr lang="en-US" sz="1400" dirty="0" smtClean="0"/>
              <a:t>providing </a:t>
            </a:r>
            <a:r>
              <a:rPr lang="en-US" sz="1400" dirty="0"/>
              <a:t>access to all research data stored in a nation’s network of </a:t>
            </a:r>
            <a:r>
              <a:rPr lang="en-US" sz="1400" dirty="0" smtClean="0"/>
              <a:t>repositories</a:t>
            </a:r>
          </a:p>
          <a:p>
            <a:pPr lvl="0"/>
            <a:r>
              <a:rPr lang="en-US" sz="1400" b="1" dirty="0" smtClean="0"/>
              <a:t>Online encyclopedia: </a:t>
            </a:r>
            <a:r>
              <a:rPr lang="en-US" sz="1400" dirty="0" smtClean="0"/>
              <a:t>a </a:t>
            </a:r>
            <a:r>
              <a:rPr lang="en-US" sz="1400" dirty="0"/>
              <a:t>compendium of information divided into articles which includes references to the works by </a:t>
            </a:r>
            <a:r>
              <a:rPr lang="en-US" sz="1400" dirty="0" smtClean="0"/>
              <a:t>scholars</a:t>
            </a:r>
            <a:endParaRPr lang="en-US" sz="1400" dirty="0"/>
          </a:p>
          <a:p>
            <a:pPr lvl="0"/>
            <a:r>
              <a:rPr lang="en-US" sz="1400" b="1" dirty="0"/>
              <a:t>Reference </a:t>
            </a:r>
            <a:r>
              <a:rPr lang="en-US" sz="1400" b="1" dirty="0" smtClean="0"/>
              <a:t>management: </a:t>
            </a:r>
            <a:r>
              <a:rPr lang="en-US" sz="1400" dirty="0" smtClean="0"/>
              <a:t>a </a:t>
            </a:r>
            <a:r>
              <a:rPr lang="en-US" sz="1400" dirty="0"/>
              <a:t>system to help scholars organize their research, collaborate with others, and discover the latest </a:t>
            </a:r>
            <a:r>
              <a:rPr lang="en-US" sz="1400" dirty="0" smtClean="0"/>
              <a:t>research</a:t>
            </a:r>
            <a:endParaRPr lang="en-US" sz="1400" dirty="0"/>
          </a:p>
          <a:p>
            <a:pPr lvl="0"/>
            <a:r>
              <a:rPr lang="en-US" sz="1400" b="1" dirty="0"/>
              <a:t>Research and collaboration </a:t>
            </a:r>
            <a:r>
              <a:rPr lang="en-US" sz="1400" b="1" dirty="0" smtClean="0"/>
              <a:t>hub: </a:t>
            </a:r>
            <a:r>
              <a:rPr lang="en-US" sz="1400" dirty="0" smtClean="0"/>
              <a:t>a </a:t>
            </a:r>
            <a:r>
              <a:rPr lang="en-US" sz="1400" dirty="0"/>
              <a:t>centralized portal where scholars in a particular discipline can work </a:t>
            </a:r>
            <a:r>
              <a:rPr lang="en-US" sz="1400" dirty="0" smtClean="0"/>
              <a:t>together</a:t>
            </a:r>
            <a:endParaRPr lang="en-US" sz="1400" dirty="0"/>
          </a:p>
          <a:p>
            <a:pPr lvl="0"/>
            <a:r>
              <a:rPr lang="en-US" sz="1400" b="1" dirty="0"/>
              <a:t>Researcher profile </a:t>
            </a:r>
            <a:r>
              <a:rPr lang="en-US" sz="1400" b="1" dirty="0" smtClean="0"/>
              <a:t>systems: </a:t>
            </a:r>
            <a:r>
              <a:rPr lang="en-US" sz="1400" dirty="0" smtClean="0"/>
              <a:t>networks </a:t>
            </a:r>
            <a:r>
              <a:rPr lang="en-US" sz="1400" dirty="0"/>
              <a:t>that facilitate professional networking among </a:t>
            </a:r>
            <a:r>
              <a:rPr lang="en-US" sz="1400" dirty="0" smtClean="0"/>
              <a:t>scholars</a:t>
            </a:r>
          </a:p>
          <a:p>
            <a:pPr lvl="0"/>
            <a:r>
              <a:rPr lang="en-US" sz="1400" b="1" dirty="0" smtClean="0"/>
              <a:t>Subject </a:t>
            </a:r>
            <a:r>
              <a:rPr lang="en-US" sz="1400" b="1" dirty="0"/>
              <a:t>author identifier </a:t>
            </a:r>
            <a:r>
              <a:rPr lang="en-US" sz="1400" b="1" dirty="0" smtClean="0"/>
              <a:t>system: </a:t>
            </a:r>
            <a:r>
              <a:rPr lang="en-US" sz="1400" dirty="0" smtClean="0"/>
              <a:t> </a:t>
            </a:r>
            <a:r>
              <a:rPr lang="en-US" sz="1400" dirty="0"/>
              <a:t>a registration service to link scholars with the records about the works they have </a:t>
            </a:r>
            <a:r>
              <a:rPr lang="en-US" sz="1400" dirty="0" smtClean="0"/>
              <a:t>written</a:t>
            </a:r>
            <a:endParaRPr lang="en-US" sz="1400" dirty="0"/>
          </a:p>
          <a:p>
            <a:pPr lvl="0"/>
            <a:r>
              <a:rPr lang="en-US" sz="1400" b="1" dirty="0"/>
              <a:t>Subject </a:t>
            </a:r>
            <a:r>
              <a:rPr lang="en-US" sz="1400" b="1" dirty="0" smtClean="0"/>
              <a:t>repository: </a:t>
            </a:r>
            <a:r>
              <a:rPr lang="en-US" sz="1400" dirty="0" smtClean="0"/>
              <a:t> </a:t>
            </a:r>
            <a:r>
              <a:rPr lang="en-US" sz="1400" dirty="0"/>
              <a:t>a discipline-based centralized repository to facilitate scholarly exchanged in the fields </a:t>
            </a:r>
            <a:r>
              <a:rPr lang="en-US" sz="1400" dirty="0" smtClean="0"/>
              <a:t>covered</a:t>
            </a:r>
            <a:endParaRPr lang="en-US" sz="1400" dirty="0"/>
          </a:p>
        </p:txBody>
      </p:sp>
      <p:sp>
        <p:nvSpPr>
          <p:cNvPr id="3" name="Footer Placeholder 2"/>
          <p:cNvSpPr>
            <a:spLocks noGrp="1"/>
          </p:cNvSpPr>
          <p:nvPr>
            <p:ph type="ftr" sz="quarter" idx="11"/>
          </p:nvPr>
        </p:nvSpPr>
        <p:spPr/>
        <p:txBody>
          <a:bodyPr/>
          <a:lstStyle/>
          <a:p>
            <a:pPr>
              <a:defRPr/>
            </a:pPr>
            <a:r>
              <a:rPr lang="en-US" smtClean="0"/>
              <a:t>Integrating Researcher Identifiers into University and Library Systems </a:t>
            </a:r>
            <a:endParaRPr lang="en-US"/>
          </a:p>
        </p:txBody>
      </p:sp>
      <p:sp>
        <p:nvSpPr>
          <p:cNvPr id="4" name="Slide Number Placeholder 3"/>
          <p:cNvSpPr>
            <a:spLocks noGrp="1"/>
          </p:cNvSpPr>
          <p:nvPr>
            <p:ph type="sldNum" sz="quarter" idx="12"/>
          </p:nvPr>
        </p:nvSpPr>
        <p:spPr/>
        <p:txBody>
          <a:bodyPr/>
          <a:lstStyle/>
          <a:p>
            <a:pPr>
              <a:defRPr/>
            </a:pPr>
            <a:fld id="{FD8E85A1-EB6C-44C5-A34F-7B0C654CFF30}" type="slidenum">
              <a:rPr lang="en-US" smtClean="0"/>
              <a:pPr>
                <a:defRPr/>
              </a:pPr>
              <a:t>32</a:t>
            </a:fld>
            <a:endParaRPr lang="en-US"/>
          </a:p>
        </p:txBody>
      </p:sp>
      <p:sp>
        <p:nvSpPr>
          <p:cNvPr id="7" name="Content Placeholder 5"/>
          <p:cNvSpPr txBox="1">
            <a:spLocks/>
          </p:cNvSpPr>
          <p:nvPr/>
        </p:nvSpPr>
        <p:spPr bwMode="auto">
          <a:xfrm>
            <a:off x="5867729" y="1983795"/>
            <a:ext cx="3276272" cy="3127889"/>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Autofit/>
          </a:bodyPr>
          <a:lstStyle>
            <a:lvl1pPr marL="342900" indent="-342900" algn="l" defTabSz="457200"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defTabSz="457200"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Arial" charset="0"/>
              <a:buNone/>
            </a:pPr>
            <a:r>
              <a:rPr lang="en-US" sz="1600" b="1" dirty="0" smtClean="0"/>
              <a:t>Roles</a:t>
            </a:r>
          </a:p>
          <a:p>
            <a:r>
              <a:rPr lang="en-US" sz="1400" b="1" dirty="0" smtClean="0"/>
              <a:t>Systems overlap </a:t>
            </a:r>
            <a:br>
              <a:rPr lang="en-US" sz="1400" b="1" dirty="0" smtClean="0"/>
            </a:br>
            <a:r>
              <a:rPr lang="en-US" sz="1400" dirty="0" smtClean="0"/>
              <a:t>– Google Scholar combines reference management, profiles, ids</a:t>
            </a:r>
          </a:p>
          <a:p>
            <a:r>
              <a:rPr lang="en-US" sz="1400" b="1" dirty="0" smtClean="0"/>
              <a:t>Systems can have both producers and consumers relationships with each other </a:t>
            </a:r>
          </a:p>
          <a:p>
            <a:r>
              <a:rPr lang="en-US" sz="1400" b="1" dirty="0" smtClean="0"/>
              <a:t>Institutional members/maintainers overlap systems, but do not necessarily coordinate</a:t>
            </a:r>
          </a:p>
          <a:p>
            <a:r>
              <a:rPr lang="en-US" sz="1400" b="1" dirty="0" smtClean="0"/>
              <a:t>How disputed information is resolved is often unclear</a:t>
            </a:r>
          </a:p>
        </p:txBody>
      </p:sp>
    </p:spTree>
    <p:extLst>
      <p:ext uri="{BB962C8B-B14F-4D97-AF65-F5344CB8AC3E}">
        <p14:creationId xmlns="" xmlns:p14="http://schemas.microsoft.com/office/powerpoint/2010/main" val="182928280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80" name="Straight Arrow Connector 79"/>
          <p:cNvCxnSpPr>
            <a:stCxn id="28" idx="3"/>
            <a:endCxn id="79" idx="2"/>
          </p:cNvCxnSpPr>
          <p:nvPr/>
        </p:nvCxnSpPr>
        <p:spPr>
          <a:xfrm>
            <a:off x="3869144" y="2168951"/>
            <a:ext cx="1342235" cy="4371864"/>
          </a:xfrm>
          <a:prstGeom prst="straightConnector1">
            <a:avLst/>
          </a:prstGeom>
          <a:ln>
            <a:solidFill>
              <a:schemeClr val="accent6"/>
            </a:solidFill>
            <a:prstDash val="dash"/>
            <a:headEnd type="arrow"/>
            <a:tailEnd type="arrow"/>
          </a:ln>
        </p:spPr>
        <p:style>
          <a:lnRef idx="2">
            <a:schemeClr val="accent1"/>
          </a:lnRef>
          <a:fillRef idx="0">
            <a:schemeClr val="accent1"/>
          </a:fillRef>
          <a:effectRef idx="1">
            <a:schemeClr val="accent1"/>
          </a:effectRef>
          <a:fontRef idx="minor">
            <a:schemeClr val="tx1"/>
          </a:fontRef>
        </p:style>
      </p:cxnSp>
      <p:sp>
        <p:nvSpPr>
          <p:cNvPr id="199" name="Rectangle 198"/>
          <p:cNvSpPr/>
          <p:nvPr/>
        </p:nvSpPr>
        <p:spPr>
          <a:xfrm>
            <a:off x="7883628" y="0"/>
            <a:ext cx="1260372" cy="6858000"/>
          </a:xfrm>
          <a:prstGeom prst="rect">
            <a:avLst/>
          </a:prstGeom>
          <a:solidFill>
            <a:schemeClr val="bg1">
              <a:lumMod val="85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 name="Rectangle 3"/>
          <p:cNvSpPr/>
          <p:nvPr/>
        </p:nvSpPr>
        <p:spPr>
          <a:xfrm>
            <a:off x="8331247" y="1250725"/>
            <a:ext cx="766380" cy="472966"/>
          </a:xfrm>
          <a:prstGeom prst="rect">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800" dirty="0" smtClean="0">
                <a:solidFill>
                  <a:srgbClr val="000000"/>
                </a:solidFill>
              </a:rPr>
              <a:t>Controlled</a:t>
            </a:r>
          </a:p>
          <a:p>
            <a:pPr algn="ctr"/>
            <a:r>
              <a:rPr lang="en-US" sz="800" dirty="0" smtClean="0">
                <a:solidFill>
                  <a:srgbClr val="000000"/>
                </a:solidFill>
              </a:rPr>
              <a:t>Information</a:t>
            </a:r>
          </a:p>
          <a:p>
            <a:pPr algn="ctr"/>
            <a:r>
              <a:rPr lang="en-US" sz="800" dirty="0" smtClean="0">
                <a:solidFill>
                  <a:srgbClr val="000000"/>
                </a:solidFill>
              </a:rPr>
              <a:t>Source</a:t>
            </a:r>
            <a:endParaRPr lang="en-US" sz="800" dirty="0">
              <a:solidFill>
                <a:srgbClr val="000000"/>
              </a:solidFill>
            </a:endParaRPr>
          </a:p>
        </p:txBody>
      </p:sp>
      <p:sp>
        <p:nvSpPr>
          <p:cNvPr id="5" name="Rectangle 4"/>
          <p:cNvSpPr/>
          <p:nvPr/>
        </p:nvSpPr>
        <p:spPr>
          <a:xfrm>
            <a:off x="8341346" y="2075782"/>
            <a:ext cx="766380" cy="472966"/>
          </a:xfrm>
          <a:prstGeom prst="rect">
            <a:avLst/>
          </a:prstGeom>
          <a:noFill/>
          <a:ln>
            <a:solidFill>
              <a:schemeClr val="bg1">
                <a:lumMod val="65000"/>
              </a:schemeClr>
            </a:solidFill>
            <a:prstDash val="dash"/>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800" dirty="0" smtClean="0">
                <a:solidFill>
                  <a:srgbClr val="000000"/>
                </a:solidFill>
              </a:rPr>
              <a:t>Uncontrolled</a:t>
            </a:r>
          </a:p>
          <a:p>
            <a:pPr algn="ctr"/>
            <a:r>
              <a:rPr lang="en-US" sz="800" dirty="0" smtClean="0">
                <a:solidFill>
                  <a:srgbClr val="000000"/>
                </a:solidFill>
              </a:rPr>
              <a:t>Information</a:t>
            </a:r>
          </a:p>
          <a:p>
            <a:pPr algn="ctr"/>
            <a:r>
              <a:rPr lang="en-US" sz="800" dirty="0" smtClean="0">
                <a:solidFill>
                  <a:srgbClr val="000000"/>
                </a:solidFill>
              </a:rPr>
              <a:t>Source</a:t>
            </a:r>
            <a:endParaRPr lang="en-US" sz="800" dirty="0">
              <a:solidFill>
                <a:srgbClr val="000000"/>
              </a:solidFill>
            </a:endParaRPr>
          </a:p>
        </p:txBody>
      </p:sp>
      <p:sp>
        <p:nvSpPr>
          <p:cNvPr id="10" name="Bevel 9"/>
          <p:cNvSpPr/>
          <p:nvPr/>
        </p:nvSpPr>
        <p:spPr>
          <a:xfrm>
            <a:off x="6581305" y="5024771"/>
            <a:ext cx="973801" cy="630621"/>
          </a:xfrm>
          <a:prstGeom prst="bevel">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800" dirty="0" smtClean="0">
                <a:solidFill>
                  <a:srgbClr val="000000"/>
                </a:solidFill>
              </a:rPr>
              <a:t>Organizational Directory Profile</a:t>
            </a:r>
          </a:p>
        </p:txBody>
      </p:sp>
      <p:grpSp>
        <p:nvGrpSpPr>
          <p:cNvPr id="2" name="Group 18"/>
          <p:cNvGrpSpPr/>
          <p:nvPr/>
        </p:nvGrpSpPr>
        <p:grpSpPr>
          <a:xfrm>
            <a:off x="1887482" y="1245473"/>
            <a:ext cx="1188546" cy="926658"/>
            <a:chOff x="2039882" y="634122"/>
            <a:chExt cx="1188546" cy="926658"/>
          </a:xfrm>
        </p:grpSpPr>
        <p:sp>
          <p:nvSpPr>
            <p:cNvPr id="14" name="Rectangle 13"/>
            <p:cNvSpPr/>
            <p:nvPr/>
          </p:nvSpPr>
          <p:spPr>
            <a:xfrm>
              <a:off x="2039882" y="634122"/>
              <a:ext cx="766380" cy="472966"/>
            </a:xfrm>
            <a:prstGeom prst="rect">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800" dirty="0" smtClean="0">
                  <a:solidFill>
                    <a:srgbClr val="000000"/>
                  </a:solidFill>
                </a:rPr>
                <a:t>NACO</a:t>
              </a:r>
              <a:endParaRPr lang="en-US" sz="800" dirty="0">
                <a:solidFill>
                  <a:srgbClr val="000000"/>
                </a:solidFill>
              </a:endParaRPr>
            </a:p>
          </p:txBody>
        </p:sp>
        <p:sp>
          <p:nvSpPr>
            <p:cNvPr id="15" name="Rectangle 14"/>
            <p:cNvSpPr/>
            <p:nvPr/>
          </p:nvSpPr>
          <p:spPr>
            <a:xfrm>
              <a:off x="2174765" y="784768"/>
              <a:ext cx="766380" cy="472966"/>
            </a:xfrm>
            <a:prstGeom prst="rect">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800" dirty="0" smtClean="0">
                  <a:solidFill>
                    <a:srgbClr val="000000"/>
                  </a:solidFill>
                </a:rPr>
                <a:t>RERO</a:t>
              </a:r>
              <a:endParaRPr lang="en-US" sz="800" dirty="0">
                <a:solidFill>
                  <a:srgbClr val="000000"/>
                </a:solidFill>
              </a:endParaRPr>
            </a:p>
          </p:txBody>
        </p:sp>
        <p:sp>
          <p:nvSpPr>
            <p:cNvPr id="16" name="Rectangle 15"/>
            <p:cNvSpPr/>
            <p:nvPr/>
          </p:nvSpPr>
          <p:spPr>
            <a:xfrm>
              <a:off x="2309648" y="935414"/>
              <a:ext cx="766380" cy="472966"/>
            </a:xfrm>
            <a:prstGeom prst="rect">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800" dirty="0" smtClean="0">
                  <a:solidFill>
                    <a:srgbClr val="000000"/>
                  </a:solidFill>
                </a:rPr>
                <a:t>GNL</a:t>
              </a:r>
              <a:endParaRPr lang="en-US" sz="800" dirty="0">
                <a:solidFill>
                  <a:srgbClr val="000000"/>
                </a:solidFill>
              </a:endParaRPr>
            </a:p>
          </p:txBody>
        </p:sp>
        <p:sp>
          <p:nvSpPr>
            <p:cNvPr id="18" name="Rectangle 17"/>
            <p:cNvSpPr/>
            <p:nvPr/>
          </p:nvSpPr>
          <p:spPr>
            <a:xfrm>
              <a:off x="2462048" y="1087814"/>
              <a:ext cx="766380" cy="472966"/>
            </a:xfrm>
            <a:prstGeom prst="rect">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800" dirty="0" smtClean="0">
                  <a:solidFill>
                    <a:srgbClr val="000000"/>
                  </a:solidFill>
                </a:rPr>
                <a:t>…</a:t>
              </a:r>
              <a:endParaRPr lang="en-US" sz="800" dirty="0">
                <a:solidFill>
                  <a:srgbClr val="000000"/>
                </a:solidFill>
              </a:endParaRPr>
            </a:p>
          </p:txBody>
        </p:sp>
      </p:grpSp>
      <p:cxnSp>
        <p:nvCxnSpPr>
          <p:cNvPr id="21" name="Straight Arrow Connector 20"/>
          <p:cNvCxnSpPr/>
          <p:nvPr/>
        </p:nvCxnSpPr>
        <p:spPr>
          <a:xfrm>
            <a:off x="8051062" y="2915445"/>
            <a:ext cx="1071189" cy="0"/>
          </a:xfrm>
          <a:prstGeom prst="straightConnector1">
            <a:avLst/>
          </a:prstGeom>
          <a:ln>
            <a:prstDash val="sysDot"/>
            <a:tailEnd type="arrow"/>
          </a:ln>
        </p:spPr>
        <p:style>
          <a:lnRef idx="2">
            <a:schemeClr val="accent1"/>
          </a:lnRef>
          <a:fillRef idx="0">
            <a:schemeClr val="accent1"/>
          </a:fillRef>
          <a:effectRef idx="1">
            <a:schemeClr val="accent1"/>
          </a:effectRef>
          <a:fontRef idx="minor">
            <a:schemeClr val="tx1"/>
          </a:fontRef>
        </p:style>
      </p:cxnSp>
      <p:sp>
        <p:nvSpPr>
          <p:cNvPr id="22" name="Rectangle 21"/>
          <p:cNvSpPr/>
          <p:nvPr/>
        </p:nvSpPr>
        <p:spPr>
          <a:xfrm>
            <a:off x="7930682" y="2584029"/>
            <a:ext cx="1112742" cy="261610"/>
          </a:xfrm>
          <a:prstGeom prst="rect">
            <a:avLst/>
          </a:prstGeom>
        </p:spPr>
        <p:txBody>
          <a:bodyPr wrap="none">
            <a:spAutoFit/>
          </a:bodyPr>
          <a:lstStyle/>
          <a:p>
            <a:r>
              <a:rPr lang="en-US" sz="1100" dirty="0" smtClean="0">
                <a:solidFill>
                  <a:srgbClr val="000000"/>
                </a:solidFill>
              </a:rPr>
              <a:t>Anonymous Pull</a:t>
            </a:r>
            <a:endParaRPr lang="en-US" sz="2000" dirty="0"/>
          </a:p>
        </p:txBody>
      </p:sp>
      <p:cxnSp>
        <p:nvCxnSpPr>
          <p:cNvPr id="23" name="Straight Arrow Connector 22"/>
          <p:cNvCxnSpPr/>
          <p:nvPr/>
        </p:nvCxnSpPr>
        <p:spPr>
          <a:xfrm>
            <a:off x="8057394" y="3231490"/>
            <a:ext cx="1071189" cy="8759"/>
          </a:xfrm>
          <a:prstGeom prst="straightConnector1">
            <a:avLst/>
          </a:prstGeom>
          <a:ln>
            <a:solidFill>
              <a:schemeClr val="accent6"/>
            </a:solidFill>
            <a:prstDash val="dash"/>
            <a:tailEnd type="arrow"/>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7890640" y="2938457"/>
            <a:ext cx="1198766" cy="253916"/>
          </a:xfrm>
          <a:prstGeom prst="rect">
            <a:avLst/>
          </a:prstGeom>
        </p:spPr>
        <p:txBody>
          <a:bodyPr wrap="none">
            <a:spAutoFit/>
          </a:bodyPr>
          <a:lstStyle/>
          <a:p>
            <a:r>
              <a:rPr lang="en-US" sz="1050" dirty="0" smtClean="0">
                <a:solidFill>
                  <a:srgbClr val="000000"/>
                </a:solidFill>
              </a:rPr>
              <a:t>Authenticated Pull</a:t>
            </a:r>
            <a:endParaRPr lang="en-US" dirty="0"/>
          </a:p>
        </p:txBody>
      </p:sp>
      <p:cxnSp>
        <p:nvCxnSpPr>
          <p:cNvPr id="25" name="Straight Arrow Connector 24"/>
          <p:cNvCxnSpPr>
            <a:stCxn id="138" idx="3"/>
            <a:endCxn id="41" idx="3"/>
          </p:cNvCxnSpPr>
          <p:nvPr/>
        </p:nvCxnSpPr>
        <p:spPr>
          <a:xfrm flipH="1" flipV="1">
            <a:off x="3807833" y="4247573"/>
            <a:ext cx="2030821" cy="488250"/>
          </a:xfrm>
          <a:prstGeom prst="straightConnector1">
            <a:avLst/>
          </a:prstGeom>
          <a:ln w="28575" cmpd="sng">
            <a:solidFill>
              <a:srgbClr val="FF0000"/>
            </a:solidFill>
            <a:prstDash val="lgDash"/>
            <a:tailEnd type="arrow"/>
          </a:ln>
        </p:spPr>
        <p:style>
          <a:lnRef idx="2">
            <a:schemeClr val="accent1"/>
          </a:lnRef>
          <a:fillRef idx="0">
            <a:schemeClr val="accent1"/>
          </a:fillRef>
          <a:effectRef idx="1">
            <a:schemeClr val="accent1"/>
          </a:effectRef>
          <a:fontRef idx="minor">
            <a:schemeClr val="tx1"/>
          </a:fontRef>
        </p:style>
      </p:cxnSp>
      <p:sp>
        <p:nvSpPr>
          <p:cNvPr id="26" name="Rectangle 25"/>
          <p:cNvSpPr/>
          <p:nvPr/>
        </p:nvSpPr>
        <p:spPr>
          <a:xfrm>
            <a:off x="7883628" y="3218497"/>
            <a:ext cx="1260372" cy="253916"/>
          </a:xfrm>
          <a:prstGeom prst="rect">
            <a:avLst/>
          </a:prstGeom>
        </p:spPr>
        <p:txBody>
          <a:bodyPr wrap="none">
            <a:spAutoFit/>
          </a:bodyPr>
          <a:lstStyle/>
          <a:p>
            <a:r>
              <a:rPr lang="en-US" sz="1050" dirty="0" smtClean="0">
                <a:solidFill>
                  <a:srgbClr val="000000"/>
                </a:solidFill>
              </a:rPr>
              <a:t>Authenticated Push</a:t>
            </a:r>
            <a:endParaRPr lang="en-US" dirty="0"/>
          </a:p>
        </p:txBody>
      </p:sp>
      <p:sp>
        <p:nvSpPr>
          <p:cNvPr id="28" name="Can 27"/>
          <p:cNvSpPr/>
          <p:nvPr/>
        </p:nvSpPr>
        <p:spPr>
          <a:xfrm>
            <a:off x="3373405" y="1241262"/>
            <a:ext cx="991477" cy="927689"/>
          </a:xfrm>
          <a:prstGeom prst="can">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800" b="1" dirty="0" smtClean="0">
                <a:solidFill>
                  <a:srgbClr val="000000"/>
                </a:solidFill>
              </a:rPr>
              <a:t>VIAF</a:t>
            </a:r>
            <a:br>
              <a:rPr lang="en-US" sz="800" b="1" dirty="0" smtClean="0">
                <a:solidFill>
                  <a:srgbClr val="000000"/>
                </a:solidFill>
              </a:rPr>
            </a:br>
            <a:r>
              <a:rPr lang="en-US" sz="800" dirty="0" smtClean="0">
                <a:solidFill>
                  <a:srgbClr val="000000"/>
                </a:solidFill>
              </a:rPr>
              <a:t> (Identifiers)</a:t>
            </a:r>
          </a:p>
          <a:p>
            <a:pPr algn="ctr"/>
            <a:r>
              <a:rPr lang="en-US" sz="800" dirty="0" smtClean="0">
                <a:solidFill>
                  <a:srgbClr val="000000"/>
                </a:solidFill>
              </a:rPr>
              <a:t>Individuals, </a:t>
            </a:r>
          </a:p>
          <a:p>
            <a:pPr algn="ctr"/>
            <a:r>
              <a:rPr lang="en-US" sz="800" dirty="0" smtClean="0">
                <a:solidFill>
                  <a:srgbClr val="000000"/>
                </a:solidFill>
              </a:rPr>
              <a:t>Pseudonyms, Organizations, Uniform titles, Fictional Names</a:t>
            </a:r>
          </a:p>
        </p:txBody>
      </p:sp>
      <p:cxnSp>
        <p:nvCxnSpPr>
          <p:cNvPr id="29" name="Straight Arrow Connector 28"/>
          <p:cNvCxnSpPr>
            <a:stCxn id="15" idx="3"/>
            <a:endCxn id="28" idx="2"/>
          </p:cNvCxnSpPr>
          <p:nvPr/>
        </p:nvCxnSpPr>
        <p:spPr>
          <a:xfrm>
            <a:off x="2788745" y="1632602"/>
            <a:ext cx="584660" cy="72505"/>
          </a:xfrm>
          <a:prstGeom prst="straightConnector1">
            <a:avLst/>
          </a:prstGeom>
          <a:ln>
            <a:solidFill>
              <a:schemeClr val="accent6"/>
            </a:solidFill>
            <a:prstDash val="dash"/>
            <a:tailEnd type="arrow"/>
          </a:ln>
        </p:spPr>
        <p:style>
          <a:lnRef idx="2">
            <a:schemeClr val="accent1"/>
          </a:lnRef>
          <a:fillRef idx="0">
            <a:schemeClr val="accent1"/>
          </a:fillRef>
          <a:effectRef idx="1">
            <a:schemeClr val="accent1"/>
          </a:effectRef>
          <a:fontRef idx="minor">
            <a:schemeClr val="tx1"/>
          </a:fontRef>
        </p:style>
      </p:cxnSp>
      <p:sp>
        <p:nvSpPr>
          <p:cNvPr id="40" name="Can 39"/>
          <p:cNvSpPr/>
          <p:nvPr/>
        </p:nvSpPr>
        <p:spPr>
          <a:xfrm>
            <a:off x="3373404" y="2622633"/>
            <a:ext cx="991477" cy="686525"/>
          </a:xfrm>
          <a:prstGeom prst="can">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800" b="1" dirty="0" smtClean="0">
                <a:solidFill>
                  <a:srgbClr val="000000"/>
                </a:solidFill>
              </a:rPr>
              <a:t>ISNI</a:t>
            </a:r>
            <a:br>
              <a:rPr lang="en-US" sz="800" b="1" dirty="0" smtClean="0">
                <a:solidFill>
                  <a:srgbClr val="000000"/>
                </a:solidFill>
              </a:rPr>
            </a:br>
            <a:r>
              <a:rPr lang="en-US" sz="800" b="1" dirty="0" smtClean="0">
                <a:solidFill>
                  <a:srgbClr val="000000"/>
                </a:solidFill>
              </a:rPr>
              <a:t>(</a:t>
            </a:r>
            <a:r>
              <a:rPr lang="en-US" sz="800" dirty="0" smtClean="0">
                <a:solidFill>
                  <a:srgbClr val="000000"/>
                </a:solidFill>
              </a:rPr>
              <a:t>Identifiers) Individuals, Pseudonyms, &amp; Organizations</a:t>
            </a:r>
          </a:p>
        </p:txBody>
      </p:sp>
      <p:sp>
        <p:nvSpPr>
          <p:cNvPr id="41" name="Can 40"/>
          <p:cNvSpPr/>
          <p:nvPr/>
        </p:nvSpPr>
        <p:spPr>
          <a:xfrm>
            <a:off x="3312094" y="3541159"/>
            <a:ext cx="991477" cy="706414"/>
          </a:xfrm>
          <a:prstGeom prst="can">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800" b="1" dirty="0" smtClean="0">
                <a:solidFill>
                  <a:srgbClr val="000000"/>
                </a:solidFill>
              </a:rPr>
              <a:t>ORCID:</a:t>
            </a:r>
            <a:r>
              <a:rPr lang="en-US" sz="800" dirty="0" smtClean="0">
                <a:solidFill>
                  <a:srgbClr val="000000"/>
                </a:solidFill>
              </a:rPr>
              <a:t/>
            </a:r>
            <a:br>
              <a:rPr lang="en-US" sz="800" dirty="0" smtClean="0">
                <a:solidFill>
                  <a:srgbClr val="000000"/>
                </a:solidFill>
              </a:rPr>
            </a:br>
            <a:r>
              <a:rPr lang="en-US" sz="800" dirty="0" smtClean="0">
                <a:solidFill>
                  <a:srgbClr val="000000"/>
                </a:solidFill>
              </a:rPr>
              <a:t>(Identifiers &amp; Researcher outputs)</a:t>
            </a:r>
            <a:br>
              <a:rPr lang="en-US" sz="800" dirty="0" smtClean="0">
                <a:solidFill>
                  <a:srgbClr val="000000"/>
                </a:solidFill>
              </a:rPr>
            </a:br>
            <a:r>
              <a:rPr lang="en-US" sz="800" dirty="0" smtClean="0">
                <a:solidFill>
                  <a:srgbClr val="000000"/>
                </a:solidFill>
              </a:rPr>
              <a:t>Living Researchers</a:t>
            </a:r>
          </a:p>
        </p:txBody>
      </p:sp>
      <p:sp>
        <p:nvSpPr>
          <p:cNvPr id="42" name="Can 41"/>
          <p:cNvSpPr/>
          <p:nvPr/>
        </p:nvSpPr>
        <p:spPr>
          <a:xfrm>
            <a:off x="3298453" y="6053815"/>
            <a:ext cx="991476" cy="804185"/>
          </a:xfrm>
          <a:prstGeom prst="can">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800" b="1" dirty="0" smtClean="0">
                <a:solidFill>
                  <a:srgbClr val="000000"/>
                </a:solidFill>
              </a:rPr>
              <a:t>VIVO</a:t>
            </a:r>
            <a:r>
              <a:rPr lang="en-US" sz="800" dirty="0" smtClean="0">
                <a:solidFill>
                  <a:srgbClr val="000000"/>
                </a:solidFill>
              </a:rPr>
              <a:t>:</a:t>
            </a:r>
            <a:br>
              <a:rPr lang="en-US" sz="800" dirty="0" smtClean="0">
                <a:solidFill>
                  <a:srgbClr val="000000"/>
                </a:solidFill>
              </a:rPr>
            </a:br>
            <a:r>
              <a:rPr lang="en-US" sz="800" dirty="0" smtClean="0">
                <a:solidFill>
                  <a:srgbClr val="000000"/>
                </a:solidFill>
              </a:rPr>
              <a:t>(Researcher Outputs)</a:t>
            </a:r>
            <a:br>
              <a:rPr lang="en-US" sz="800" dirty="0" smtClean="0">
                <a:solidFill>
                  <a:srgbClr val="000000"/>
                </a:solidFill>
              </a:rPr>
            </a:br>
            <a:r>
              <a:rPr lang="en-US" sz="800" dirty="0" smtClean="0">
                <a:solidFill>
                  <a:srgbClr val="000000"/>
                </a:solidFill>
              </a:rPr>
              <a:t>Researchers from Member Institutions</a:t>
            </a:r>
          </a:p>
        </p:txBody>
      </p:sp>
      <p:sp>
        <p:nvSpPr>
          <p:cNvPr id="43" name="Bevel 42"/>
          <p:cNvSpPr/>
          <p:nvPr/>
        </p:nvSpPr>
        <p:spPr>
          <a:xfrm>
            <a:off x="8277044" y="5353126"/>
            <a:ext cx="766380" cy="630621"/>
          </a:xfrm>
          <a:prstGeom prst="bevel">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800" dirty="0" smtClean="0">
                <a:solidFill>
                  <a:srgbClr val="000000"/>
                </a:solidFill>
              </a:rPr>
              <a:t>Public </a:t>
            </a:r>
            <a:br>
              <a:rPr lang="en-US" sz="800" dirty="0" smtClean="0">
                <a:solidFill>
                  <a:srgbClr val="000000"/>
                </a:solidFill>
              </a:rPr>
            </a:br>
            <a:r>
              <a:rPr lang="en-US" sz="800" dirty="0" smtClean="0">
                <a:solidFill>
                  <a:srgbClr val="000000"/>
                </a:solidFill>
              </a:rPr>
              <a:t>View</a:t>
            </a:r>
          </a:p>
        </p:txBody>
      </p:sp>
      <p:cxnSp>
        <p:nvCxnSpPr>
          <p:cNvPr id="49" name="Straight Arrow Connector 48"/>
          <p:cNvCxnSpPr>
            <a:stCxn id="47" idx="6"/>
            <a:endCxn id="40" idx="2"/>
          </p:cNvCxnSpPr>
          <p:nvPr/>
        </p:nvCxnSpPr>
        <p:spPr>
          <a:xfrm flipV="1">
            <a:off x="3057100" y="2965896"/>
            <a:ext cx="316304" cy="15444"/>
          </a:xfrm>
          <a:prstGeom prst="straightConnector1">
            <a:avLst/>
          </a:prstGeom>
          <a:ln w="28575" cmpd="sng">
            <a:solidFill>
              <a:srgbClr val="FF0000"/>
            </a:solidFill>
            <a:prstDash val="lgDash"/>
            <a:tailEnd type="arrow"/>
          </a:ln>
        </p:spPr>
        <p:style>
          <a:lnRef idx="2">
            <a:schemeClr val="accent1"/>
          </a:lnRef>
          <a:fillRef idx="0">
            <a:schemeClr val="accent1"/>
          </a:fillRef>
          <a:effectRef idx="1">
            <a:schemeClr val="accent1"/>
          </a:effectRef>
          <a:fontRef idx="minor">
            <a:schemeClr val="tx1"/>
          </a:fontRef>
        </p:style>
      </p:cxnSp>
      <p:sp>
        <p:nvSpPr>
          <p:cNvPr id="56" name="Oval 55"/>
          <p:cNvSpPr/>
          <p:nvPr/>
        </p:nvSpPr>
        <p:spPr>
          <a:xfrm>
            <a:off x="766380" y="2347225"/>
            <a:ext cx="1053664" cy="595586"/>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900" dirty="0" err="1" smtClean="0">
                <a:solidFill>
                  <a:srgbClr val="000000"/>
                </a:solidFill>
              </a:rPr>
              <a:t>Ringold</a:t>
            </a:r>
            <a:r>
              <a:rPr lang="en-US" sz="900" dirty="0" smtClean="0">
                <a:solidFill>
                  <a:srgbClr val="000000"/>
                </a:solidFill>
              </a:rPr>
              <a:t/>
            </a:r>
            <a:br>
              <a:rPr lang="en-US" sz="900" dirty="0" smtClean="0">
                <a:solidFill>
                  <a:srgbClr val="000000"/>
                </a:solidFill>
              </a:rPr>
            </a:br>
            <a:r>
              <a:rPr lang="en-US" sz="900" dirty="0" smtClean="0">
                <a:solidFill>
                  <a:srgbClr val="000000"/>
                </a:solidFill>
              </a:rPr>
              <a:t>(Org Names)</a:t>
            </a:r>
            <a:endParaRPr lang="en-US" sz="900" dirty="0">
              <a:solidFill>
                <a:srgbClr val="000000"/>
              </a:solidFill>
            </a:endParaRPr>
          </a:p>
        </p:txBody>
      </p:sp>
      <p:sp>
        <p:nvSpPr>
          <p:cNvPr id="57" name="Oval 56"/>
          <p:cNvSpPr/>
          <p:nvPr/>
        </p:nvSpPr>
        <p:spPr>
          <a:xfrm>
            <a:off x="766380" y="3026809"/>
            <a:ext cx="1053664" cy="595586"/>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900" dirty="0" err="1" smtClean="0">
                <a:solidFill>
                  <a:srgbClr val="000000"/>
                </a:solidFill>
              </a:rPr>
              <a:t>Bowker</a:t>
            </a:r>
            <a:endParaRPr lang="en-US" sz="900" dirty="0">
              <a:solidFill>
                <a:srgbClr val="000000"/>
              </a:solidFill>
            </a:endParaRPr>
          </a:p>
        </p:txBody>
      </p:sp>
      <p:cxnSp>
        <p:nvCxnSpPr>
          <p:cNvPr id="58" name="Straight Arrow Connector 57"/>
          <p:cNvCxnSpPr>
            <a:stCxn id="56" idx="6"/>
            <a:endCxn id="47" idx="2"/>
          </p:cNvCxnSpPr>
          <p:nvPr/>
        </p:nvCxnSpPr>
        <p:spPr>
          <a:xfrm>
            <a:off x="1820044" y="2645018"/>
            <a:ext cx="183392" cy="336322"/>
          </a:xfrm>
          <a:prstGeom prst="straightConnector1">
            <a:avLst/>
          </a:prstGeom>
          <a:ln w="28575" cmpd="sng">
            <a:solidFill>
              <a:srgbClr val="FF0000"/>
            </a:solidFill>
            <a:prstDash val="lgDash"/>
            <a:tailEnd type="arrow"/>
          </a:ln>
        </p:spPr>
        <p:style>
          <a:lnRef idx="2">
            <a:schemeClr val="accent1"/>
          </a:lnRef>
          <a:fillRef idx="0">
            <a:schemeClr val="accent1"/>
          </a:fillRef>
          <a:effectRef idx="1">
            <a:schemeClr val="accent1"/>
          </a:effectRef>
          <a:fontRef idx="minor">
            <a:schemeClr val="tx1"/>
          </a:fontRef>
        </p:style>
      </p:cxnSp>
      <p:cxnSp>
        <p:nvCxnSpPr>
          <p:cNvPr id="61" name="Straight Arrow Connector 60"/>
          <p:cNvCxnSpPr>
            <a:stCxn id="57" idx="6"/>
            <a:endCxn id="47" idx="2"/>
          </p:cNvCxnSpPr>
          <p:nvPr/>
        </p:nvCxnSpPr>
        <p:spPr>
          <a:xfrm flipV="1">
            <a:off x="1820044" y="2981340"/>
            <a:ext cx="183392" cy="343262"/>
          </a:xfrm>
          <a:prstGeom prst="straightConnector1">
            <a:avLst/>
          </a:prstGeom>
          <a:ln w="28575" cmpd="sng">
            <a:solidFill>
              <a:srgbClr val="FF0000"/>
            </a:solidFill>
            <a:prstDash val="lgDash"/>
            <a:tailEnd type="arrow"/>
          </a:ln>
        </p:spPr>
        <p:style>
          <a:lnRef idx="2">
            <a:schemeClr val="accent1"/>
          </a:lnRef>
          <a:fillRef idx="0">
            <a:schemeClr val="accent1"/>
          </a:fillRef>
          <a:effectRef idx="1">
            <a:schemeClr val="accent1"/>
          </a:effectRef>
          <a:fontRef idx="minor">
            <a:schemeClr val="tx1"/>
          </a:fontRef>
        </p:style>
      </p:cxnSp>
      <p:sp>
        <p:nvSpPr>
          <p:cNvPr id="68" name="Oval 67"/>
          <p:cNvSpPr/>
          <p:nvPr/>
        </p:nvSpPr>
        <p:spPr>
          <a:xfrm>
            <a:off x="8229674" y="4568439"/>
            <a:ext cx="861120" cy="595586"/>
          </a:xfrm>
          <a:prstGeom prst="ellipse">
            <a:avLst/>
          </a:prstGeom>
          <a:noFill/>
        </p:spPr>
        <p:style>
          <a:lnRef idx="2">
            <a:schemeClr val="dk1"/>
          </a:lnRef>
          <a:fillRef idx="1">
            <a:schemeClr val="lt1"/>
          </a:fillRef>
          <a:effectRef idx="0">
            <a:schemeClr val="dk1"/>
          </a:effectRef>
          <a:fontRef idx="minor">
            <a:schemeClr val="dk1"/>
          </a:fontRef>
        </p:style>
        <p:txBody>
          <a:bodyPr rtlCol="0" anchor="ctr"/>
          <a:lstStyle/>
          <a:p>
            <a:pPr algn="ctr"/>
            <a:r>
              <a:rPr lang="en-US" sz="900" dirty="0" smtClean="0">
                <a:solidFill>
                  <a:srgbClr val="000000"/>
                </a:solidFill>
              </a:rPr>
              <a:t>Specific Actor</a:t>
            </a:r>
            <a:endParaRPr lang="en-US" sz="900" dirty="0">
              <a:solidFill>
                <a:srgbClr val="000000"/>
              </a:solidFill>
            </a:endParaRPr>
          </a:p>
        </p:txBody>
      </p:sp>
      <p:sp>
        <p:nvSpPr>
          <p:cNvPr id="69" name="Oval 68"/>
          <p:cNvSpPr/>
          <p:nvPr/>
        </p:nvSpPr>
        <p:spPr>
          <a:xfrm>
            <a:off x="8229675" y="3909810"/>
            <a:ext cx="798036" cy="595586"/>
          </a:xfrm>
          <a:prstGeom prst="ellipse">
            <a:avLst/>
          </a:prstGeom>
          <a:noFill/>
          <a:ln w="38100" cmpd="dbl"/>
        </p:spPr>
        <p:style>
          <a:lnRef idx="2">
            <a:schemeClr val="dk1"/>
          </a:lnRef>
          <a:fillRef idx="1">
            <a:schemeClr val="lt1"/>
          </a:fillRef>
          <a:effectRef idx="0">
            <a:schemeClr val="dk1"/>
          </a:effectRef>
          <a:fontRef idx="minor">
            <a:schemeClr val="dk1"/>
          </a:fontRef>
        </p:style>
        <p:txBody>
          <a:bodyPr rtlCol="0" anchor="ctr"/>
          <a:lstStyle/>
          <a:p>
            <a:pPr algn="ctr"/>
            <a:r>
              <a:rPr lang="en-US" sz="900" dirty="0" smtClean="0">
                <a:solidFill>
                  <a:srgbClr val="000000"/>
                </a:solidFill>
              </a:rPr>
              <a:t>Actor Type</a:t>
            </a:r>
            <a:endParaRPr lang="en-US" sz="900" dirty="0">
              <a:solidFill>
                <a:srgbClr val="000000"/>
              </a:solidFill>
            </a:endParaRPr>
          </a:p>
        </p:txBody>
      </p:sp>
      <p:cxnSp>
        <p:nvCxnSpPr>
          <p:cNvPr id="72" name="Straight Arrow Connector 71"/>
          <p:cNvCxnSpPr>
            <a:endCxn id="14" idx="1"/>
          </p:cNvCxnSpPr>
          <p:nvPr/>
        </p:nvCxnSpPr>
        <p:spPr>
          <a:xfrm>
            <a:off x="1289366" y="1171233"/>
            <a:ext cx="598116" cy="310723"/>
          </a:xfrm>
          <a:prstGeom prst="straightConnector1">
            <a:avLst/>
          </a:prstGeom>
          <a:ln w="28575" cmpd="sng">
            <a:solidFill>
              <a:srgbClr val="FF0000"/>
            </a:solidFill>
            <a:prstDash val="lgDash"/>
            <a:tailEnd type="arrow"/>
          </a:ln>
        </p:spPr>
        <p:style>
          <a:lnRef idx="2">
            <a:schemeClr val="accent1"/>
          </a:lnRef>
          <a:fillRef idx="0">
            <a:schemeClr val="accent1"/>
          </a:fillRef>
          <a:effectRef idx="1">
            <a:schemeClr val="accent1"/>
          </a:effectRef>
          <a:fontRef idx="minor">
            <a:schemeClr val="tx1"/>
          </a:fontRef>
        </p:style>
      </p:cxnSp>
      <p:sp>
        <p:nvSpPr>
          <p:cNvPr id="95" name="Line Callout 3 (Border and Accent Bar) 94"/>
          <p:cNvSpPr/>
          <p:nvPr/>
        </p:nvSpPr>
        <p:spPr>
          <a:xfrm>
            <a:off x="8341346" y="6157311"/>
            <a:ext cx="702078" cy="595586"/>
          </a:xfrm>
          <a:prstGeom prst="accentBorderCallout3">
            <a:avLst/>
          </a:prstGeom>
          <a:solidFill>
            <a:srgbClr val="FFFF0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00" dirty="0" smtClean="0">
                <a:solidFill>
                  <a:srgbClr val="000000"/>
                </a:solidFill>
              </a:rPr>
              <a:t>Question?</a:t>
            </a:r>
            <a:endParaRPr lang="en-US" sz="1000" dirty="0">
              <a:solidFill>
                <a:srgbClr val="000000"/>
              </a:solidFill>
            </a:endParaRPr>
          </a:p>
        </p:txBody>
      </p:sp>
      <p:sp>
        <p:nvSpPr>
          <p:cNvPr id="97" name="Bevel 96"/>
          <p:cNvSpPr/>
          <p:nvPr/>
        </p:nvSpPr>
        <p:spPr>
          <a:xfrm>
            <a:off x="6502480" y="1996954"/>
            <a:ext cx="973800" cy="630621"/>
          </a:xfrm>
          <a:prstGeom prst="bevel">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800" dirty="0" smtClean="0">
                <a:solidFill>
                  <a:srgbClr val="000000"/>
                </a:solidFill>
              </a:rPr>
              <a:t>Library Catalog</a:t>
            </a:r>
          </a:p>
          <a:p>
            <a:pPr algn="ctr"/>
            <a:r>
              <a:rPr lang="en-US" sz="800" dirty="0" smtClean="0">
                <a:solidFill>
                  <a:srgbClr val="000000"/>
                </a:solidFill>
              </a:rPr>
              <a:t>Gateway</a:t>
            </a:r>
          </a:p>
        </p:txBody>
      </p:sp>
      <p:sp>
        <p:nvSpPr>
          <p:cNvPr id="98" name="Bevel 97"/>
          <p:cNvSpPr/>
          <p:nvPr/>
        </p:nvSpPr>
        <p:spPr>
          <a:xfrm>
            <a:off x="6502479" y="4096443"/>
            <a:ext cx="973801" cy="630621"/>
          </a:xfrm>
          <a:prstGeom prst="bevel">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800" dirty="0" smtClean="0">
                <a:solidFill>
                  <a:srgbClr val="000000"/>
                </a:solidFill>
              </a:rPr>
              <a:t>Institutional Repository </a:t>
            </a:r>
          </a:p>
          <a:p>
            <a:pPr algn="ctr"/>
            <a:r>
              <a:rPr lang="en-US" sz="800" dirty="0" smtClean="0">
                <a:solidFill>
                  <a:srgbClr val="000000"/>
                </a:solidFill>
              </a:rPr>
              <a:t>Gateway</a:t>
            </a:r>
          </a:p>
        </p:txBody>
      </p:sp>
      <p:sp>
        <p:nvSpPr>
          <p:cNvPr id="99" name="Oval 98"/>
          <p:cNvSpPr/>
          <p:nvPr/>
        </p:nvSpPr>
        <p:spPr>
          <a:xfrm>
            <a:off x="766380" y="661120"/>
            <a:ext cx="965839" cy="595586"/>
          </a:xfrm>
          <a:prstGeom prst="ellipse">
            <a:avLst/>
          </a:prstGeom>
          <a:solidFill>
            <a:schemeClr val="accent6">
              <a:lumMod val="40000"/>
              <a:lumOff val="60000"/>
            </a:schemeClr>
          </a:solidFill>
          <a:ln w="38100" cmpd="dbl"/>
        </p:spPr>
        <p:style>
          <a:lnRef idx="2">
            <a:schemeClr val="dk1"/>
          </a:lnRef>
          <a:fillRef idx="1">
            <a:schemeClr val="lt1"/>
          </a:fillRef>
          <a:effectRef idx="0">
            <a:schemeClr val="dk1"/>
          </a:effectRef>
          <a:fontRef idx="minor">
            <a:schemeClr val="dk1"/>
          </a:fontRef>
        </p:style>
        <p:txBody>
          <a:bodyPr rtlCol="0" anchor="ctr"/>
          <a:lstStyle/>
          <a:p>
            <a:pPr algn="ctr"/>
            <a:r>
              <a:rPr lang="en-US" sz="900" dirty="0" smtClean="0">
                <a:solidFill>
                  <a:srgbClr val="000000"/>
                </a:solidFill>
              </a:rPr>
              <a:t>Libraries</a:t>
            </a:r>
            <a:endParaRPr lang="en-US" sz="900" dirty="0">
              <a:solidFill>
                <a:srgbClr val="000000"/>
              </a:solidFill>
            </a:endParaRPr>
          </a:p>
        </p:txBody>
      </p:sp>
      <p:sp>
        <p:nvSpPr>
          <p:cNvPr id="102" name="Oval 101"/>
          <p:cNvSpPr/>
          <p:nvPr/>
        </p:nvSpPr>
        <p:spPr>
          <a:xfrm>
            <a:off x="0" y="4214629"/>
            <a:ext cx="1076068" cy="595586"/>
          </a:xfrm>
          <a:prstGeom prst="ellipse">
            <a:avLst/>
          </a:prstGeom>
          <a:solidFill>
            <a:schemeClr val="accent6">
              <a:lumMod val="40000"/>
              <a:lumOff val="60000"/>
            </a:schemeClr>
          </a:solidFill>
          <a:ln w="38100" cmpd="dbl"/>
        </p:spPr>
        <p:style>
          <a:lnRef idx="2">
            <a:schemeClr val="dk1"/>
          </a:lnRef>
          <a:fillRef idx="1">
            <a:schemeClr val="lt1"/>
          </a:fillRef>
          <a:effectRef idx="0">
            <a:schemeClr val="dk1"/>
          </a:effectRef>
          <a:fontRef idx="minor">
            <a:schemeClr val="dk1"/>
          </a:fontRef>
        </p:style>
        <p:txBody>
          <a:bodyPr rtlCol="0" anchor="ctr"/>
          <a:lstStyle/>
          <a:p>
            <a:pPr algn="ctr"/>
            <a:r>
              <a:rPr lang="en-US" sz="900" dirty="0" smtClean="0">
                <a:solidFill>
                  <a:srgbClr val="000000"/>
                </a:solidFill>
              </a:rPr>
              <a:t>ORCID Member Research Orgs</a:t>
            </a:r>
            <a:endParaRPr lang="en-US" sz="900" dirty="0">
              <a:solidFill>
                <a:srgbClr val="000000"/>
              </a:solidFill>
            </a:endParaRPr>
          </a:p>
        </p:txBody>
      </p:sp>
      <p:sp>
        <p:nvSpPr>
          <p:cNvPr id="104" name="Oval 103"/>
          <p:cNvSpPr/>
          <p:nvPr/>
        </p:nvSpPr>
        <p:spPr>
          <a:xfrm>
            <a:off x="1400154" y="4583280"/>
            <a:ext cx="1076068" cy="595586"/>
          </a:xfrm>
          <a:prstGeom prst="ellipse">
            <a:avLst/>
          </a:prstGeom>
          <a:noFill/>
          <a:ln w="38100" cmpd="dbl"/>
        </p:spPr>
        <p:style>
          <a:lnRef idx="2">
            <a:schemeClr val="dk1"/>
          </a:lnRef>
          <a:fillRef idx="1">
            <a:schemeClr val="lt1"/>
          </a:fillRef>
          <a:effectRef idx="0">
            <a:schemeClr val="dk1"/>
          </a:effectRef>
          <a:fontRef idx="minor">
            <a:schemeClr val="dk1"/>
          </a:fontRef>
        </p:style>
        <p:txBody>
          <a:bodyPr rtlCol="0" anchor="ctr"/>
          <a:lstStyle/>
          <a:p>
            <a:pPr algn="ctr"/>
            <a:r>
              <a:rPr lang="en-US" sz="900" dirty="0" smtClean="0">
                <a:solidFill>
                  <a:srgbClr val="000000"/>
                </a:solidFill>
              </a:rPr>
              <a:t>Scholarly Publishers</a:t>
            </a:r>
            <a:endParaRPr lang="en-US" sz="900" dirty="0">
              <a:solidFill>
                <a:srgbClr val="000000"/>
              </a:solidFill>
            </a:endParaRPr>
          </a:p>
        </p:txBody>
      </p:sp>
      <p:sp>
        <p:nvSpPr>
          <p:cNvPr id="105" name="Oval 104"/>
          <p:cNvSpPr/>
          <p:nvPr/>
        </p:nvSpPr>
        <p:spPr>
          <a:xfrm>
            <a:off x="1349448" y="3622395"/>
            <a:ext cx="1076068" cy="595586"/>
          </a:xfrm>
          <a:prstGeom prst="ellipse">
            <a:avLst/>
          </a:prstGeom>
          <a:solidFill>
            <a:schemeClr val="accent6">
              <a:lumMod val="40000"/>
              <a:lumOff val="60000"/>
            </a:schemeClr>
          </a:solidFill>
          <a:ln w="38100" cmpd="dbl"/>
        </p:spPr>
        <p:style>
          <a:lnRef idx="2">
            <a:schemeClr val="dk1"/>
          </a:lnRef>
          <a:fillRef idx="1">
            <a:schemeClr val="lt1"/>
          </a:fillRef>
          <a:effectRef idx="0">
            <a:schemeClr val="dk1"/>
          </a:effectRef>
          <a:fontRef idx="minor">
            <a:schemeClr val="dk1"/>
          </a:fontRef>
        </p:style>
        <p:txBody>
          <a:bodyPr rtlCol="0" anchor="ctr"/>
          <a:lstStyle/>
          <a:p>
            <a:pPr algn="ctr"/>
            <a:r>
              <a:rPr lang="en-US" sz="900" dirty="0" smtClean="0">
                <a:solidFill>
                  <a:srgbClr val="000000"/>
                </a:solidFill>
              </a:rPr>
              <a:t>Individual </a:t>
            </a:r>
          </a:p>
          <a:p>
            <a:pPr algn="ctr"/>
            <a:r>
              <a:rPr lang="en-US" sz="900" dirty="0" smtClean="0">
                <a:solidFill>
                  <a:srgbClr val="000000"/>
                </a:solidFill>
              </a:rPr>
              <a:t>Researchers</a:t>
            </a:r>
            <a:endParaRPr lang="en-US" sz="900" dirty="0">
              <a:solidFill>
                <a:srgbClr val="000000"/>
              </a:solidFill>
            </a:endParaRPr>
          </a:p>
        </p:txBody>
      </p:sp>
      <p:cxnSp>
        <p:nvCxnSpPr>
          <p:cNvPr id="107" name="Straight Arrow Connector 106"/>
          <p:cNvCxnSpPr>
            <a:stCxn id="105" idx="6"/>
            <a:endCxn id="41" idx="2"/>
          </p:cNvCxnSpPr>
          <p:nvPr/>
        </p:nvCxnSpPr>
        <p:spPr>
          <a:xfrm flipV="1">
            <a:off x="2425516" y="3894366"/>
            <a:ext cx="886578" cy="25822"/>
          </a:xfrm>
          <a:prstGeom prst="straightConnector1">
            <a:avLst/>
          </a:prstGeom>
          <a:ln w="28575" cmpd="sng">
            <a:solidFill>
              <a:srgbClr val="FF0000"/>
            </a:solidFill>
            <a:prstDash val="lgDash"/>
            <a:tailEnd type="arrow"/>
          </a:ln>
        </p:spPr>
        <p:style>
          <a:lnRef idx="2">
            <a:schemeClr val="accent1"/>
          </a:lnRef>
          <a:fillRef idx="0">
            <a:schemeClr val="accent1"/>
          </a:fillRef>
          <a:effectRef idx="1">
            <a:schemeClr val="accent1"/>
          </a:effectRef>
          <a:fontRef idx="minor">
            <a:schemeClr val="tx1"/>
          </a:fontRef>
        </p:style>
      </p:cxnSp>
      <p:cxnSp>
        <p:nvCxnSpPr>
          <p:cNvPr id="110" name="Straight Arrow Connector 109"/>
          <p:cNvCxnSpPr>
            <a:stCxn id="102" idx="6"/>
            <a:endCxn id="41" idx="2"/>
          </p:cNvCxnSpPr>
          <p:nvPr/>
        </p:nvCxnSpPr>
        <p:spPr>
          <a:xfrm flipV="1">
            <a:off x="1076068" y="3894366"/>
            <a:ext cx="2236026" cy="618056"/>
          </a:xfrm>
          <a:prstGeom prst="straightConnector1">
            <a:avLst/>
          </a:prstGeom>
          <a:ln w="28575" cmpd="sng">
            <a:solidFill>
              <a:srgbClr val="FF0000"/>
            </a:solidFill>
            <a:prstDash val="lgDash"/>
            <a:tailEnd type="arrow"/>
          </a:ln>
        </p:spPr>
        <p:style>
          <a:lnRef idx="2">
            <a:schemeClr val="accent1"/>
          </a:lnRef>
          <a:fillRef idx="0">
            <a:schemeClr val="accent1"/>
          </a:fillRef>
          <a:effectRef idx="1">
            <a:schemeClr val="accent1"/>
          </a:effectRef>
          <a:fontRef idx="minor">
            <a:schemeClr val="tx1"/>
          </a:fontRef>
        </p:style>
      </p:cxnSp>
      <p:cxnSp>
        <p:nvCxnSpPr>
          <p:cNvPr id="114" name="Straight Arrow Connector 113"/>
          <p:cNvCxnSpPr>
            <a:stCxn id="104" idx="6"/>
            <a:endCxn id="41" idx="2"/>
          </p:cNvCxnSpPr>
          <p:nvPr/>
        </p:nvCxnSpPr>
        <p:spPr>
          <a:xfrm flipV="1">
            <a:off x="2476222" y="3894366"/>
            <a:ext cx="835872" cy="986707"/>
          </a:xfrm>
          <a:prstGeom prst="straightConnector1">
            <a:avLst/>
          </a:prstGeom>
          <a:ln w="28575" cmpd="sng">
            <a:solidFill>
              <a:srgbClr val="FF0000"/>
            </a:solidFill>
            <a:prstDash val="lgDash"/>
            <a:tailEnd type="arrow"/>
          </a:ln>
        </p:spPr>
        <p:style>
          <a:lnRef idx="2">
            <a:schemeClr val="accent1"/>
          </a:lnRef>
          <a:fillRef idx="0">
            <a:schemeClr val="accent1"/>
          </a:fillRef>
          <a:effectRef idx="1">
            <a:schemeClr val="accent1"/>
          </a:effectRef>
          <a:fontRef idx="minor">
            <a:schemeClr val="tx1"/>
          </a:fontRef>
        </p:style>
      </p:cxnSp>
      <p:sp>
        <p:nvSpPr>
          <p:cNvPr id="117" name="Oval 116"/>
          <p:cNvSpPr/>
          <p:nvPr/>
        </p:nvSpPr>
        <p:spPr>
          <a:xfrm>
            <a:off x="283460" y="6098174"/>
            <a:ext cx="965839" cy="595586"/>
          </a:xfrm>
          <a:prstGeom prst="ellipse">
            <a:avLst/>
          </a:prstGeom>
          <a:solidFill>
            <a:schemeClr val="accent6">
              <a:lumMod val="40000"/>
              <a:lumOff val="60000"/>
            </a:schemeClr>
          </a:solidFill>
          <a:ln w="38100" cmpd="dbl"/>
        </p:spPr>
        <p:style>
          <a:lnRef idx="2">
            <a:schemeClr val="dk1"/>
          </a:lnRef>
          <a:fillRef idx="1">
            <a:schemeClr val="lt1"/>
          </a:fillRef>
          <a:effectRef idx="0">
            <a:schemeClr val="dk1"/>
          </a:effectRef>
          <a:fontRef idx="minor">
            <a:schemeClr val="dk1"/>
          </a:fontRef>
        </p:style>
        <p:txBody>
          <a:bodyPr rtlCol="0" anchor="ctr"/>
          <a:lstStyle/>
          <a:p>
            <a:pPr algn="ctr"/>
            <a:r>
              <a:rPr lang="en-US" sz="900" dirty="0" smtClean="0">
                <a:solidFill>
                  <a:srgbClr val="000000"/>
                </a:solidFill>
              </a:rPr>
              <a:t>VIVO</a:t>
            </a:r>
          </a:p>
          <a:p>
            <a:pPr algn="ctr"/>
            <a:r>
              <a:rPr lang="en-US" sz="900" dirty="0" smtClean="0">
                <a:solidFill>
                  <a:srgbClr val="000000"/>
                </a:solidFill>
              </a:rPr>
              <a:t>Member Research Orgs</a:t>
            </a:r>
            <a:endParaRPr lang="en-US" sz="900" dirty="0">
              <a:solidFill>
                <a:srgbClr val="000000"/>
              </a:solidFill>
            </a:endParaRPr>
          </a:p>
        </p:txBody>
      </p:sp>
      <p:cxnSp>
        <p:nvCxnSpPr>
          <p:cNvPr id="118" name="Straight Arrow Connector 117"/>
          <p:cNvCxnSpPr>
            <a:stCxn id="117" idx="6"/>
            <a:endCxn id="42" idx="2"/>
          </p:cNvCxnSpPr>
          <p:nvPr/>
        </p:nvCxnSpPr>
        <p:spPr>
          <a:xfrm>
            <a:off x="1249299" y="6395967"/>
            <a:ext cx="2049154" cy="59941"/>
          </a:xfrm>
          <a:prstGeom prst="straightConnector1">
            <a:avLst/>
          </a:prstGeom>
          <a:ln w="28575" cmpd="sng">
            <a:solidFill>
              <a:srgbClr val="FF0000"/>
            </a:solidFill>
            <a:prstDash val="lgDash"/>
            <a:tailEnd type="arrow"/>
          </a:ln>
        </p:spPr>
        <p:style>
          <a:lnRef idx="2">
            <a:schemeClr val="accent1"/>
          </a:lnRef>
          <a:fillRef idx="0">
            <a:schemeClr val="accent1"/>
          </a:fillRef>
          <a:effectRef idx="1">
            <a:schemeClr val="accent1"/>
          </a:effectRef>
          <a:fontRef idx="minor">
            <a:schemeClr val="tx1"/>
          </a:fontRef>
        </p:style>
      </p:cxnSp>
      <p:sp>
        <p:nvSpPr>
          <p:cNvPr id="123" name="Can 122"/>
          <p:cNvSpPr/>
          <p:nvPr/>
        </p:nvSpPr>
        <p:spPr>
          <a:xfrm>
            <a:off x="5342915" y="1800754"/>
            <a:ext cx="991477" cy="630621"/>
          </a:xfrm>
          <a:prstGeom prst="can">
            <a:avLst>
              <a:gd name="adj" fmla="val 30555"/>
            </a:avLst>
          </a:prstGeom>
          <a:noFill/>
          <a:ln w="38100" cmpd="dbl">
            <a:solidFill>
              <a:schemeClr val="bg1">
                <a:lumMod val="75000"/>
              </a:schemeClr>
            </a:solidFill>
            <a:prstDash val="sysDash"/>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800" dirty="0" smtClean="0">
                <a:solidFill>
                  <a:srgbClr val="000000"/>
                </a:solidFill>
              </a:rPr>
              <a:t>Library Catalogs</a:t>
            </a:r>
            <a:br>
              <a:rPr lang="en-US" sz="800" dirty="0" smtClean="0">
                <a:solidFill>
                  <a:srgbClr val="000000"/>
                </a:solidFill>
              </a:rPr>
            </a:br>
            <a:r>
              <a:rPr lang="en-US" sz="800" dirty="0" smtClean="0">
                <a:solidFill>
                  <a:srgbClr val="000000"/>
                </a:solidFill>
              </a:rPr>
              <a:t> </a:t>
            </a:r>
          </a:p>
        </p:txBody>
      </p:sp>
      <p:cxnSp>
        <p:nvCxnSpPr>
          <p:cNvPr id="128" name="Straight Arrow Connector 127"/>
          <p:cNvCxnSpPr>
            <a:stCxn id="123" idx="4"/>
            <a:endCxn id="97" idx="5"/>
          </p:cNvCxnSpPr>
          <p:nvPr/>
        </p:nvCxnSpPr>
        <p:spPr>
          <a:xfrm>
            <a:off x="6334392" y="2116065"/>
            <a:ext cx="246916" cy="196200"/>
          </a:xfrm>
          <a:prstGeom prst="straightConnector1">
            <a:avLst/>
          </a:prstGeom>
          <a:ln w="28575" cmpd="sng">
            <a:solidFill>
              <a:srgbClr val="FF0000"/>
            </a:solidFill>
            <a:prstDash val="lgDash"/>
            <a:tailEnd type="arrow"/>
          </a:ln>
        </p:spPr>
        <p:style>
          <a:lnRef idx="2">
            <a:schemeClr val="accent1"/>
          </a:lnRef>
          <a:fillRef idx="0">
            <a:schemeClr val="accent1"/>
          </a:fillRef>
          <a:effectRef idx="1">
            <a:schemeClr val="accent1"/>
          </a:effectRef>
          <a:fontRef idx="minor">
            <a:schemeClr val="tx1"/>
          </a:fontRef>
        </p:style>
      </p:cxnSp>
      <p:sp>
        <p:nvSpPr>
          <p:cNvPr id="136" name="Bevel 135"/>
          <p:cNvSpPr/>
          <p:nvPr/>
        </p:nvSpPr>
        <p:spPr>
          <a:xfrm>
            <a:off x="6502480" y="1093070"/>
            <a:ext cx="973801" cy="630621"/>
          </a:xfrm>
          <a:prstGeom prst="bevel">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800" dirty="0" smtClean="0">
                <a:solidFill>
                  <a:srgbClr val="000000"/>
                </a:solidFill>
              </a:rPr>
              <a:t>Individually Maintained Profile</a:t>
            </a:r>
          </a:p>
        </p:txBody>
      </p:sp>
      <p:sp>
        <p:nvSpPr>
          <p:cNvPr id="138" name="Can 137"/>
          <p:cNvSpPr/>
          <p:nvPr/>
        </p:nvSpPr>
        <p:spPr>
          <a:xfrm>
            <a:off x="5342915" y="4087684"/>
            <a:ext cx="991477" cy="648139"/>
          </a:xfrm>
          <a:prstGeom prst="can">
            <a:avLst/>
          </a:prstGeom>
          <a:noFill/>
          <a:ln w="38100" cmpd="dbl">
            <a:solidFill>
              <a:schemeClr val="bg1">
                <a:lumMod val="75000"/>
              </a:schemeClr>
            </a:solidFill>
            <a:prstDash val="sysDash"/>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800" dirty="0" smtClean="0">
                <a:solidFill>
                  <a:srgbClr val="000000"/>
                </a:solidFill>
              </a:rPr>
              <a:t>Institutional Repository Catalogs</a:t>
            </a:r>
            <a:br>
              <a:rPr lang="en-US" sz="800" dirty="0" smtClean="0">
                <a:solidFill>
                  <a:srgbClr val="000000"/>
                </a:solidFill>
              </a:rPr>
            </a:br>
            <a:r>
              <a:rPr lang="en-US" sz="800" dirty="0" smtClean="0">
                <a:solidFill>
                  <a:srgbClr val="000000"/>
                </a:solidFill>
              </a:rPr>
              <a:t> </a:t>
            </a:r>
          </a:p>
        </p:txBody>
      </p:sp>
      <p:sp>
        <p:nvSpPr>
          <p:cNvPr id="143" name="Can 142"/>
          <p:cNvSpPr/>
          <p:nvPr/>
        </p:nvSpPr>
        <p:spPr>
          <a:xfrm>
            <a:off x="8277044" y="107214"/>
            <a:ext cx="824165" cy="499151"/>
          </a:xfrm>
          <a:prstGeom prst="can">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800" dirty="0" smtClean="0">
                <a:solidFill>
                  <a:srgbClr val="000000"/>
                </a:solidFill>
              </a:rPr>
              <a:t>Aggregator:</a:t>
            </a:r>
            <a:br>
              <a:rPr lang="en-US" sz="800" dirty="0" smtClean="0">
                <a:solidFill>
                  <a:srgbClr val="000000"/>
                </a:solidFill>
              </a:rPr>
            </a:br>
            <a:r>
              <a:rPr lang="en-US" sz="800" dirty="0" smtClean="0">
                <a:solidFill>
                  <a:srgbClr val="000000"/>
                </a:solidFill>
              </a:rPr>
              <a:t>(Content Type)</a:t>
            </a:r>
          </a:p>
          <a:p>
            <a:pPr algn="ctr"/>
            <a:r>
              <a:rPr lang="en-US" sz="800" dirty="0" smtClean="0">
                <a:solidFill>
                  <a:srgbClr val="000000"/>
                </a:solidFill>
              </a:rPr>
              <a:t>Scope</a:t>
            </a:r>
          </a:p>
        </p:txBody>
      </p:sp>
      <p:sp>
        <p:nvSpPr>
          <p:cNvPr id="145" name="Can 144"/>
          <p:cNvSpPr/>
          <p:nvPr/>
        </p:nvSpPr>
        <p:spPr>
          <a:xfrm>
            <a:off x="8305774" y="661120"/>
            <a:ext cx="820811" cy="499151"/>
          </a:xfrm>
          <a:prstGeom prst="can">
            <a:avLst/>
          </a:prstGeom>
          <a:noFill/>
          <a:ln w="38100" cmpd="dbl">
            <a:solidFill>
              <a:schemeClr val="bg1">
                <a:lumMod val="75000"/>
              </a:schemeClr>
            </a:solidFill>
            <a:prstDash val="sysDash"/>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800" dirty="0" smtClean="0">
                <a:solidFill>
                  <a:srgbClr val="000000"/>
                </a:solidFill>
              </a:rPr>
              <a:t>Aggregator:</a:t>
            </a:r>
            <a:br>
              <a:rPr lang="en-US" sz="800" dirty="0" smtClean="0">
                <a:solidFill>
                  <a:srgbClr val="000000"/>
                </a:solidFill>
              </a:rPr>
            </a:br>
            <a:r>
              <a:rPr lang="en-US" sz="800" dirty="0" smtClean="0">
                <a:solidFill>
                  <a:srgbClr val="000000"/>
                </a:solidFill>
              </a:rPr>
              <a:t>Internal/Private</a:t>
            </a:r>
          </a:p>
        </p:txBody>
      </p:sp>
      <p:cxnSp>
        <p:nvCxnSpPr>
          <p:cNvPr id="156" name="Straight Arrow Connector 155"/>
          <p:cNvCxnSpPr>
            <a:stCxn id="40" idx="4"/>
            <a:endCxn id="123" idx="2"/>
          </p:cNvCxnSpPr>
          <p:nvPr/>
        </p:nvCxnSpPr>
        <p:spPr>
          <a:xfrm flipV="1">
            <a:off x="4364881" y="2116065"/>
            <a:ext cx="978034" cy="849831"/>
          </a:xfrm>
          <a:prstGeom prst="straightConnector1">
            <a:avLst/>
          </a:prstGeom>
          <a:ln>
            <a:prstDash val="sysDot"/>
            <a:tailEnd type="arrow"/>
          </a:ln>
        </p:spPr>
        <p:style>
          <a:lnRef idx="2">
            <a:schemeClr val="accent1"/>
          </a:lnRef>
          <a:fillRef idx="0">
            <a:schemeClr val="accent1"/>
          </a:fillRef>
          <a:effectRef idx="1">
            <a:schemeClr val="accent1"/>
          </a:effectRef>
          <a:fontRef idx="minor">
            <a:schemeClr val="tx1"/>
          </a:fontRef>
        </p:style>
      </p:cxnSp>
      <p:cxnSp>
        <p:nvCxnSpPr>
          <p:cNvPr id="177" name="Straight Arrow Connector 176"/>
          <p:cNvCxnSpPr>
            <a:stCxn id="41" idx="4"/>
            <a:endCxn id="123" idx="2"/>
          </p:cNvCxnSpPr>
          <p:nvPr/>
        </p:nvCxnSpPr>
        <p:spPr>
          <a:xfrm flipV="1">
            <a:off x="4303571" y="2116065"/>
            <a:ext cx="1039344" cy="1778301"/>
          </a:xfrm>
          <a:prstGeom prst="straightConnector1">
            <a:avLst/>
          </a:prstGeom>
          <a:ln>
            <a:prstDash val="sysDot"/>
            <a:tailEnd type="arrow"/>
          </a:ln>
        </p:spPr>
        <p:style>
          <a:lnRef idx="2">
            <a:schemeClr val="accent1"/>
          </a:lnRef>
          <a:fillRef idx="0">
            <a:schemeClr val="accent1"/>
          </a:fillRef>
          <a:effectRef idx="1">
            <a:schemeClr val="accent1"/>
          </a:effectRef>
          <a:fontRef idx="minor">
            <a:schemeClr val="tx1"/>
          </a:fontRef>
        </p:style>
      </p:cxnSp>
      <p:cxnSp>
        <p:nvCxnSpPr>
          <p:cNvPr id="180" name="Straight Arrow Connector 179"/>
          <p:cNvCxnSpPr>
            <a:stCxn id="41" idx="4"/>
            <a:endCxn id="138" idx="2"/>
          </p:cNvCxnSpPr>
          <p:nvPr/>
        </p:nvCxnSpPr>
        <p:spPr>
          <a:xfrm>
            <a:off x="4303571" y="3894366"/>
            <a:ext cx="1039344" cy="517388"/>
          </a:xfrm>
          <a:prstGeom prst="straightConnector1">
            <a:avLst/>
          </a:prstGeom>
          <a:ln>
            <a:prstDash val="sysDot"/>
            <a:tailEnd type="arrow"/>
          </a:ln>
        </p:spPr>
        <p:style>
          <a:lnRef idx="2">
            <a:schemeClr val="accent1"/>
          </a:lnRef>
          <a:fillRef idx="0">
            <a:schemeClr val="accent1"/>
          </a:fillRef>
          <a:effectRef idx="1">
            <a:schemeClr val="accent1"/>
          </a:effectRef>
          <a:fontRef idx="minor">
            <a:schemeClr val="tx1"/>
          </a:fontRef>
        </p:style>
      </p:cxnSp>
      <p:sp>
        <p:nvSpPr>
          <p:cNvPr id="200" name="Bevel 199"/>
          <p:cNvSpPr/>
          <p:nvPr/>
        </p:nvSpPr>
        <p:spPr>
          <a:xfrm>
            <a:off x="6446345" y="2991774"/>
            <a:ext cx="1108763" cy="630621"/>
          </a:xfrm>
          <a:prstGeom prst="bevel">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800" dirty="0" smtClean="0">
                <a:solidFill>
                  <a:srgbClr val="000000"/>
                </a:solidFill>
              </a:rPr>
              <a:t>Funder Maintained Profiles</a:t>
            </a:r>
            <a:br>
              <a:rPr lang="en-US" sz="800" dirty="0" smtClean="0">
                <a:solidFill>
                  <a:srgbClr val="000000"/>
                </a:solidFill>
              </a:rPr>
            </a:br>
            <a:r>
              <a:rPr lang="en-US" sz="800" dirty="0" smtClean="0">
                <a:solidFill>
                  <a:srgbClr val="000000"/>
                </a:solidFill>
              </a:rPr>
              <a:t>(e.g.  </a:t>
            </a:r>
            <a:r>
              <a:rPr lang="en-US" sz="800" dirty="0" err="1" smtClean="0">
                <a:solidFill>
                  <a:srgbClr val="000000"/>
                </a:solidFill>
              </a:rPr>
              <a:t>ScienceCV</a:t>
            </a:r>
            <a:r>
              <a:rPr lang="en-US" sz="800" dirty="0">
                <a:solidFill>
                  <a:srgbClr val="000000"/>
                </a:solidFill>
              </a:rPr>
              <a:t>)</a:t>
            </a:r>
            <a:endParaRPr lang="en-US" sz="800" dirty="0" smtClean="0">
              <a:solidFill>
                <a:srgbClr val="000000"/>
              </a:solidFill>
            </a:endParaRPr>
          </a:p>
        </p:txBody>
      </p:sp>
      <p:cxnSp>
        <p:nvCxnSpPr>
          <p:cNvPr id="201" name="Straight Arrow Connector 200"/>
          <p:cNvCxnSpPr>
            <a:stCxn id="138" idx="4"/>
            <a:endCxn id="98" idx="4"/>
          </p:cNvCxnSpPr>
          <p:nvPr/>
        </p:nvCxnSpPr>
        <p:spPr>
          <a:xfrm>
            <a:off x="6334392" y="4411754"/>
            <a:ext cx="168087" cy="0"/>
          </a:xfrm>
          <a:prstGeom prst="straightConnector1">
            <a:avLst/>
          </a:prstGeom>
          <a:ln w="28575" cmpd="sng">
            <a:solidFill>
              <a:srgbClr val="FF0000"/>
            </a:solidFill>
            <a:prstDash val="lgDash"/>
            <a:tailEnd type="arrow"/>
          </a:ln>
        </p:spPr>
        <p:style>
          <a:lnRef idx="2">
            <a:schemeClr val="accent1"/>
          </a:lnRef>
          <a:fillRef idx="0">
            <a:schemeClr val="accent1"/>
          </a:fillRef>
          <a:effectRef idx="1">
            <a:schemeClr val="accent1"/>
          </a:effectRef>
          <a:fontRef idx="minor">
            <a:schemeClr val="tx1"/>
          </a:fontRef>
        </p:style>
      </p:cxnSp>
      <p:cxnSp>
        <p:nvCxnSpPr>
          <p:cNvPr id="207" name="Straight Arrow Connector 206"/>
          <p:cNvCxnSpPr/>
          <p:nvPr/>
        </p:nvCxnSpPr>
        <p:spPr>
          <a:xfrm>
            <a:off x="8051063" y="3592445"/>
            <a:ext cx="1039731" cy="0"/>
          </a:xfrm>
          <a:prstGeom prst="straightConnector1">
            <a:avLst/>
          </a:prstGeom>
          <a:ln w="28575" cmpd="sng">
            <a:solidFill>
              <a:srgbClr val="FF0000"/>
            </a:solidFill>
            <a:prstDash val="lgDash"/>
            <a:tailEnd type="arrow"/>
          </a:ln>
        </p:spPr>
        <p:style>
          <a:lnRef idx="2">
            <a:schemeClr val="accent1"/>
          </a:lnRef>
          <a:fillRef idx="0">
            <a:schemeClr val="accent1"/>
          </a:fillRef>
          <a:effectRef idx="1">
            <a:schemeClr val="accent1"/>
          </a:effectRef>
          <a:fontRef idx="minor">
            <a:schemeClr val="tx1"/>
          </a:fontRef>
        </p:style>
      </p:cxnSp>
      <p:cxnSp>
        <p:nvCxnSpPr>
          <p:cNvPr id="227" name="Straight Arrow Connector 226"/>
          <p:cNvCxnSpPr>
            <a:stCxn id="41" idx="4"/>
            <a:endCxn id="200" idx="4"/>
          </p:cNvCxnSpPr>
          <p:nvPr/>
        </p:nvCxnSpPr>
        <p:spPr>
          <a:xfrm flipV="1">
            <a:off x="4303571" y="3307085"/>
            <a:ext cx="2142774" cy="587281"/>
          </a:xfrm>
          <a:prstGeom prst="straightConnector1">
            <a:avLst/>
          </a:prstGeom>
          <a:ln>
            <a:prstDash val="sysDot"/>
            <a:tailEnd type="arrow"/>
          </a:ln>
        </p:spPr>
        <p:style>
          <a:lnRef idx="2">
            <a:schemeClr val="accent1"/>
          </a:lnRef>
          <a:fillRef idx="0">
            <a:schemeClr val="accent1"/>
          </a:fillRef>
          <a:effectRef idx="1">
            <a:schemeClr val="accent1"/>
          </a:effectRef>
          <a:fontRef idx="minor">
            <a:schemeClr val="tx1"/>
          </a:fontRef>
        </p:style>
      </p:cxnSp>
      <p:cxnSp>
        <p:nvCxnSpPr>
          <p:cNvPr id="241" name="Straight Arrow Connector 240"/>
          <p:cNvCxnSpPr>
            <a:stCxn id="42" idx="4"/>
            <a:endCxn id="10" idx="5"/>
          </p:cNvCxnSpPr>
          <p:nvPr/>
        </p:nvCxnSpPr>
        <p:spPr>
          <a:xfrm flipV="1">
            <a:off x="4289929" y="5340082"/>
            <a:ext cx="2370204" cy="1115826"/>
          </a:xfrm>
          <a:prstGeom prst="straightConnector1">
            <a:avLst/>
          </a:prstGeom>
          <a:ln>
            <a:prstDash val="sysDot"/>
            <a:tailEnd type="arrow"/>
          </a:ln>
        </p:spPr>
        <p:style>
          <a:lnRef idx="2">
            <a:schemeClr val="accent1"/>
          </a:lnRef>
          <a:fillRef idx="0">
            <a:schemeClr val="accent1"/>
          </a:fillRef>
          <a:effectRef idx="1">
            <a:schemeClr val="accent1"/>
          </a:effectRef>
          <a:fontRef idx="minor">
            <a:schemeClr val="tx1"/>
          </a:fontRef>
        </p:style>
      </p:cxnSp>
      <p:sp>
        <p:nvSpPr>
          <p:cNvPr id="245" name="Rectangle 244"/>
          <p:cNvSpPr/>
          <p:nvPr/>
        </p:nvSpPr>
        <p:spPr>
          <a:xfrm>
            <a:off x="4601498" y="133399"/>
            <a:ext cx="766380" cy="472966"/>
          </a:xfrm>
          <a:prstGeom prst="rect">
            <a:avLst/>
          </a:prstGeom>
          <a:noFill/>
          <a:ln>
            <a:solidFill>
              <a:schemeClr val="bg1">
                <a:lumMod val="65000"/>
              </a:schemeClr>
            </a:solidFill>
            <a:prstDash val="dash"/>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800" dirty="0" smtClean="0">
                <a:solidFill>
                  <a:srgbClr val="000000"/>
                </a:solidFill>
              </a:rPr>
              <a:t>LinkedIn</a:t>
            </a:r>
            <a:endParaRPr lang="en-US" sz="800" dirty="0">
              <a:solidFill>
                <a:srgbClr val="000000"/>
              </a:solidFill>
            </a:endParaRPr>
          </a:p>
        </p:txBody>
      </p:sp>
      <p:sp>
        <p:nvSpPr>
          <p:cNvPr id="246" name="Rectangle 245"/>
          <p:cNvSpPr/>
          <p:nvPr/>
        </p:nvSpPr>
        <p:spPr>
          <a:xfrm>
            <a:off x="5455464" y="133399"/>
            <a:ext cx="766380" cy="472966"/>
          </a:xfrm>
          <a:prstGeom prst="rect">
            <a:avLst/>
          </a:prstGeom>
          <a:noFill/>
          <a:ln>
            <a:solidFill>
              <a:schemeClr val="bg1">
                <a:lumMod val="65000"/>
              </a:schemeClr>
            </a:solidFill>
            <a:prstDash val="dash"/>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800" dirty="0" err="1" smtClean="0">
                <a:solidFill>
                  <a:srgbClr val="000000"/>
                </a:solidFill>
              </a:rPr>
              <a:t>Mendeley</a:t>
            </a:r>
            <a:endParaRPr lang="en-US" sz="800" dirty="0">
              <a:solidFill>
                <a:srgbClr val="000000"/>
              </a:solidFill>
            </a:endParaRPr>
          </a:p>
        </p:txBody>
      </p:sp>
      <p:sp>
        <p:nvSpPr>
          <p:cNvPr id="248" name="Rectangle 247"/>
          <p:cNvSpPr/>
          <p:nvPr/>
        </p:nvSpPr>
        <p:spPr>
          <a:xfrm>
            <a:off x="3677390" y="144632"/>
            <a:ext cx="766380" cy="472966"/>
          </a:xfrm>
          <a:prstGeom prst="rect">
            <a:avLst/>
          </a:prstGeom>
          <a:noFill/>
          <a:ln>
            <a:solidFill>
              <a:schemeClr val="bg1">
                <a:lumMod val="65000"/>
              </a:schemeClr>
            </a:solidFill>
            <a:prstDash val="dash"/>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800" dirty="0" smtClean="0">
                <a:solidFill>
                  <a:srgbClr val="000000"/>
                </a:solidFill>
              </a:rPr>
              <a:t>Google Scholar</a:t>
            </a:r>
            <a:endParaRPr lang="en-US" sz="800" dirty="0">
              <a:solidFill>
                <a:srgbClr val="000000"/>
              </a:solidFill>
            </a:endParaRPr>
          </a:p>
        </p:txBody>
      </p:sp>
      <p:sp>
        <p:nvSpPr>
          <p:cNvPr id="249" name="Rectangle 248"/>
          <p:cNvSpPr/>
          <p:nvPr/>
        </p:nvSpPr>
        <p:spPr>
          <a:xfrm>
            <a:off x="3503532" y="63692"/>
            <a:ext cx="2870712" cy="695073"/>
          </a:xfrm>
          <a:prstGeom prst="rect">
            <a:avLst/>
          </a:prstGeom>
          <a:noFill/>
          <a:ln>
            <a:solidFill>
              <a:schemeClr val="bg1">
                <a:lumMod val="65000"/>
              </a:schemeClr>
            </a:solidFill>
            <a:prstDash val="dash"/>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800" dirty="0">
              <a:solidFill>
                <a:srgbClr val="000000"/>
              </a:solidFill>
            </a:endParaRPr>
          </a:p>
        </p:txBody>
      </p:sp>
      <p:cxnSp>
        <p:nvCxnSpPr>
          <p:cNvPr id="250" name="Straight Arrow Connector 249"/>
          <p:cNvCxnSpPr>
            <a:stCxn id="249" idx="3"/>
            <a:endCxn id="136" idx="6"/>
          </p:cNvCxnSpPr>
          <p:nvPr/>
        </p:nvCxnSpPr>
        <p:spPr>
          <a:xfrm>
            <a:off x="6374244" y="411229"/>
            <a:ext cx="615137" cy="681841"/>
          </a:xfrm>
          <a:prstGeom prst="straightConnector1">
            <a:avLst/>
          </a:prstGeom>
          <a:ln>
            <a:prstDash val="sysDot"/>
            <a:tailEnd type="arrow"/>
          </a:ln>
        </p:spPr>
        <p:style>
          <a:lnRef idx="2">
            <a:schemeClr val="accent1"/>
          </a:lnRef>
          <a:fillRef idx="0">
            <a:schemeClr val="accent1"/>
          </a:fillRef>
          <a:effectRef idx="1">
            <a:schemeClr val="accent1"/>
          </a:effectRef>
          <a:fontRef idx="minor">
            <a:schemeClr val="tx1"/>
          </a:fontRef>
        </p:style>
      </p:cxnSp>
      <p:cxnSp>
        <p:nvCxnSpPr>
          <p:cNvPr id="254" name="Straight Arrow Connector 253"/>
          <p:cNvCxnSpPr>
            <a:stCxn id="136" idx="5"/>
            <a:endCxn id="249" idx="2"/>
          </p:cNvCxnSpPr>
          <p:nvPr/>
        </p:nvCxnSpPr>
        <p:spPr>
          <a:xfrm flipH="1" flipV="1">
            <a:off x="4938888" y="758765"/>
            <a:ext cx="1642420" cy="649616"/>
          </a:xfrm>
          <a:prstGeom prst="straightConnector1">
            <a:avLst/>
          </a:prstGeom>
          <a:ln w="28575" cmpd="sng">
            <a:solidFill>
              <a:srgbClr val="FF0000"/>
            </a:solidFill>
            <a:prstDash val="lgDash"/>
            <a:tailEnd type="arrow"/>
          </a:ln>
        </p:spPr>
        <p:style>
          <a:lnRef idx="2">
            <a:schemeClr val="accent1"/>
          </a:lnRef>
          <a:fillRef idx="0">
            <a:schemeClr val="accent1"/>
          </a:fillRef>
          <a:effectRef idx="1">
            <a:schemeClr val="accent1"/>
          </a:effectRef>
          <a:fontRef idx="minor">
            <a:schemeClr val="tx1"/>
          </a:fontRef>
        </p:style>
      </p:cxnSp>
      <p:sp>
        <p:nvSpPr>
          <p:cNvPr id="259" name="Can 258"/>
          <p:cNvSpPr/>
          <p:nvPr/>
        </p:nvSpPr>
        <p:spPr>
          <a:xfrm>
            <a:off x="3312094" y="4405736"/>
            <a:ext cx="991477" cy="706414"/>
          </a:xfrm>
          <a:prstGeom prst="can">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800" b="1" dirty="0" err="1" smtClean="0">
                <a:solidFill>
                  <a:srgbClr val="000000"/>
                </a:solidFill>
              </a:rPr>
              <a:t>CrossRef</a:t>
            </a:r>
            <a:r>
              <a:rPr lang="en-US" sz="800" b="1" dirty="0" smtClean="0">
                <a:solidFill>
                  <a:srgbClr val="000000"/>
                </a:solidFill>
              </a:rPr>
              <a:t>:</a:t>
            </a:r>
            <a:r>
              <a:rPr lang="en-US" sz="800" dirty="0" smtClean="0">
                <a:solidFill>
                  <a:srgbClr val="000000"/>
                </a:solidFill>
              </a:rPr>
              <a:t/>
            </a:r>
            <a:br>
              <a:rPr lang="en-US" sz="800" dirty="0" smtClean="0">
                <a:solidFill>
                  <a:srgbClr val="000000"/>
                </a:solidFill>
              </a:rPr>
            </a:br>
            <a:r>
              <a:rPr lang="en-US" sz="800" dirty="0" smtClean="0">
                <a:solidFill>
                  <a:srgbClr val="000000"/>
                </a:solidFill>
              </a:rPr>
              <a:t>(Publication)</a:t>
            </a:r>
            <a:br>
              <a:rPr lang="en-US" sz="800" dirty="0" smtClean="0">
                <a:solidFill>
                  <a:srgbClr val="000000"/>
                </a:solidFill>
              </a:rPr>
            </a:br>
            <a:r>
              <a:rPr lang="en-US" sz="800" dirty="0" smtClean="0">
                <a:solidFill>
                  <a:srgbClr val="000000"/>
                </a:solidFill>
              </a:rPr>
              <a:t>Journal Authors</a:t>
            </a:r>
          </a:p>
        </p:txBody>
      </p:sp>
      <p:cxnSp>
        <p:nvCxnSpPr>
          <p:cNvPr id="260" name="Straight Arrow Connector 259"/>
          <p:cNvCxnSpPr>
            <a:stCxn id="259" idx="1"/>
            <a:endCxn id="41" idx="3"/>
          </p:cNvCxnSpPr>
          <p:nvPr/>
        </p:nvCxnSpPr>
        <p:spPr>
          <a:xfrm flipV="1">
            <a:off x="3807833" y="4247573"/>
            <a:ext cx="0" cy="158163"/>
          </a:xfrm>
          <a:prstGeom prst="straightConnector1">
            <a:avLst/>
          </a:prstGeom>
          <a:ln w="28575" cmpd="sng">
            <a:solidFill>
              <a:srgbClr val="FF0000"/>
            </a:solidFill>
            <a:prstDash val="lgDash"/>
            <a:tailEnd type="arrow"/>
          </a:ln>
        </p:spPr>
        <p:style>
          <a:lnRef idx="2">
            <a:schemeClr val="accent1"/>
          </a:lnRef>
          <a:fillRef idx="0">
            <a:schemeClr val="accent1"/>
          </a:fillRef>
          <a:effectRef idx="1">
            <a:schemeClr val="accent1"/>
          </a:effectRef>
          <a:fontRef idx="minor">
            <a:schemeClr val="tx1"/>
          </a:fontRef>
        </p:style>
      </p:cxnSp>
      <p:cxnSp>
        <p:nvCxnSpPr>
          <p:cNvPr id="263" name="Straight Arrow Connector 262"/>
          <p:cNvCxnSpPr>
            <a:endCxn id="140" idx="2"/>
          </p:cNvCxnSpPr>
          <p:nvPr/>
        </p:nvCxnSpPr>
        <p:spPr>
          <a:xfrm flipV="1">
            <a:off x="2125591" y="5630540"/>
            <a:ext cx="1070113" cy="85917"/>
          </a:xfrm>
          <a:prstGeom prst="straightConnector1">
            <a:avLst/>
          </a:prstGeom>
          <a:ln w="28575" cmpd="sng">
            <a:solidFill>
              <a:srgbClr val="FF0000"/>
            </a:solidFill>
            <a:prstDash val="lgDash"/>
            <a:tailEnd type="arrow"/>
          </a:ln>
        </p:spPr>
        <p:style>
          <a:lnRef idx="2">
            <a:schemeClr val="accent1"/>
          </a:lnRef>
          <a:fillRef idx="0">
            <a:schemeClr val="accent1"/>
          </a:fillRef>
          <a:effectRef idx="1">
            <a:schemeClr val="accent1"/>
          </a:effectRef>
          <a:fontRef idx="minor">
            <a:schemeClr val="tx1"/>
          </a:fontRef>
        </p:style>
      </p:cxnSp>
      <p:cxnSp>
        <p:nvCxnSpPr>
          <p:cNvPr id="266" name="Straight Arrow Connector 265"/>
          <p:cNvCxnSpPr>
            <a:stCxn id="259" idx="4"/>
            <a:endCxn id="138" idx="2"/>
          </p:cNvCxnSpPr>
          <p:nvPr/>
        </p:nvCxnSpPr>
        <p:spPr>
          <a:xfrm flipV="1">
            <a:off x="4303571" y="4411754"/>
            <a:ext cx="1039344" cy="347189"/>
          </a:xfrm>
          <a:prstGeom prst="straightConnector1">
            <a:avLst/>
          </a:prstGeom>
          <a:ln>
            <a:prstDash val="sysDot"/>
            <a:tailEnd type="arrow"/>
          </a:ln>
        </p:spPr>
        <p:style>
          <a:lnRef idx="2">
            <a:schemeClr val="accent1"/>
          </a:lnRef>
          <a:fillRef idx="0">
            <a:schemeClr val="accent1"/>
          </a:fillRef>
          <a:effectRef idx="1">
            <a:schemeClr val="accent1"/>
          </a:effectRef>
          <a:fontRef idx="minor">
            <a:schemeClr val="tx1"/>
          </a:fontRef>
        </p:style>
      </p:cxnSp>
      <p:cxnSp>
        <p:nvCxnSpPr>
          <p:cNvPr id="281" name="Straight Arrow Connector 280"/>
          <p:cNvCxnSpPr>
            <a:stCxn id="105" idx="0"/>
            <a:endCxn id="249" idx="1"/>
          </p:cNvCxnSpPr>
          <p:nvPr/>
        </p:nvCxnSpPr>
        <p:spPr>
          <a:xfrm flipV="1">
            <a:off x="1887482" y="411229"/>
            <a:ext cx="1616050" cy="3211166"/>
          </a:xfrm>
          <a:prstGeom prst="straightConnector1">
            <a:avLst/>
          </a:prstGeom>
          <a:ln w="28575" cmpd="sng">
            <a:solidFill>
              <a:srgbClr val="FF0000"/>
            </a:solidFill>
            <a:prstDash val="lgDash"/>
            <a:tailEnd type="arrow"/>
          </a:ln>
        </p:spPr>
        <p:style>
          <a:lnRef idx="2">
            <a:schemeClr val="accent1"/>
          </a:lnRef>
          <a:fillRef idx="0">
            <a:schemeClr val="accent1"/>
          </a:fillRef>
          <a:effectRef idx="1">
            <a:schemeClr val="accent1"/>
          </a:effectRef>
          <a:fontRef idx="minor">
            <a:schemeClr val="tx1"/>
          </a:fontRef>
        </p:style>
      </p:cxnSp>
      <p:sp>
        <p:nvSpPr>
          <p:cNvPr id="47" name="Oval 46"/>
          <p:cNvSpPr/>
          <p:nvPr/>
        </p:nvSpPr>
        <p:spPr>
          <a:xfrm>
            <a:off x="2003436" y="2683547"/>
            <a:ext cx="1053664" cy="595586"/>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900" dirty="0" smtClean="0">
                <a:solidFill>
                  <a:srgbClr val="000000"/>
                </a:solidFill>
              </a:rPr>
              <a:t>ISNI </a:t>
            </a:r>
          </a:p>
          <a:p>
            <a:pPr algn="ctr"/>
            <a:r>
              <a:rPr lang="en-US" sz="900" dirty="0" smtClean="0">
                <a:solidFill>
                  <a:srgbClr val="000000"/>
                </a:solidFill>
              </a:rPr>
              <a:t>Registration</a:t>
            </a:r>
          </a:p>
          <a:p>
            <a:pPr algn="ctr"/>
            <a:r>
              <a:rPr lang="en-US" sz="900" dirty="0" smtClean="0">
                <a:solidFill>
                  <a:srgbClr val="000000"/>
                </a:solidFill>
              </a:rPr>
              <a:t>Agencies/Members</a:t>
            </a:r>
            <a:endParaRPr lang="en-US" sz="900" dirty="0">
              <a:solidFill>
                <a:srgbClr val="000000"/>
              </a:solidFill>
            </a:endParaRPr>
          </a:p>
        </p:txBody>
      </p:sp>
      <p:sp>
        <p:nvSpPr>
          <p:cNvPr id="298" name="Can 297"/>
          <p:cNvSpPr/>
          <p:nvPr/>
        </p:nvSpPr>
        <p:spPr>
          <a:xfrm>
            <a:off x="5211379" y="5488978"/>
            <a:ext cx="1123013" cy="648139"/>
          </a:xfrm>
          <a:prstGeom prst="can">
            <a:avLst/>
          </a:prstGeom>
          <a:noFill/>
          <a:ln w="38100" cmpd="dbl">
            <a:solidFill>
              <a:schemeClr val="bg1">
                <a:lumMod val="75000"/>
              </a:schemeClr>
            </a:solidFill>
            <a:prstDash val="sysDash"/>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800" dirty="0" smtClean="0">
                <a:solidFill>
                  <a:srgbClr val="000000"/>
                </a:solidFill>
              </a:rPr>
              <a:t>Harvard Profiles/Other Institutionally Deployed  Profile systems</a:t>
            </a:r>
          </a:p>
        </p:txBody>
      </p:sp>
      <p:cxnSp>
        <p:nvCxnSpPr>
          <p:cNvPr id="299" name="Straight Arrow Connector 298"/>
          <p:cNvCxnSpPr>
            <a:stCxn id="298" idx="4"/>
            <a:endCxn id="10" idx="5"/>
          </p:cNvCxnSpPr>
          <p:nvPr/>
        </p:nvCxnSpPr>
        <p:spPr>
          <a:xfrm flipV="1">
            <a:off x="6334392" y="5340082"/>
            <a:ext cx="325741" cy="472966"/>
          </a:xfrm>
          <a:prstGeom prst="straightConnector1">
            <a:avLst/>
          </a:prstGeom>
          <a:ln w="28575" cmpd="sng">
            <a:solidFill>
              <a:srgbClr val="FF0000"/>
            </a:solidFill>
            <a:prstDash val="lgDash"/>
            <a:tailEnd type="arrow"/>
          </a:ln>
        </p:spPr>
        <p:style>
          <a:lnRef idx="2">
            <a:schemeClr val="accent1"/>
          </a:lnRef>
          <a:fillRef idx="0">
            <a:schemeClr val="accent1"/>
          </a:fillRef>
          <a:effectRef idx="1">
            <a:schemeClr val="accent1"/>
          </a:effectRef>
          <a:fontRef idx="minor">
            <a:schemeClr val="tx1"/>
          </a:fontRef>
        </p:style>
      </p:cxnSp>
      <p:sp>
        <p:nvSpPr>
          <p:cNvPr id="76" name="Line Callout 3 (Border and Accent Bar) 75"/>
          <p:cNvSpPr/>
          <p:nvPr/>
        </p:nvSpPr>
        <p:spPr>
          <a:xfrm>
            <a:off x="6760425" y="63693"/>
            <a:ext cx="1123203" cy="1029378"/>
          </a:xfrm>
          <a:prstGeom prst="accentBorderCallout3">
            <a:avLst/>
          </a:prstGeom>
          <a:solidFill>
            <a:srgbClr val="FFFF0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900" dirty="0" smtClean="0">
                <a:solidFill>
                  <a:srgbClr val="000000"/>
                </a:solidFill>
              </a:rPr>
              <a:t>How do corrections, annotations, and conflicting assertions </a:t>
            </a:r>
            <a:r>
              <a:rPr lang="en-US" sz="900" dirty="0">
                <a:solidFill>
                  <a:srgbClr val="000000"/>
                </a:solidFill>
              </a:rPr>
              <a:t> </a:t>
            </a:r>
            <a:r>
              <a:rPr lang="en-US" sz="900" dirty="0" smtClean="0">
                <a:solidFill>
                  <a:srgbClr val="000000"/>
                </a:solidFill>
              </a:rPr>
              <a:t>on public profile presentation propagate back ?</a:t>
            </a:r>
          </a:p>
        </p:txBody>
      </p:sp>
      <p:cxnSp>
        <p:nvCxnSpPr>
          <p:cNvPr id="78" name="Straight Arrow Connector 77"/>
          <p:cNvCxnSpPr>
            <a:endCxn id="57" idx="2"/>
          </p:cNvCxnSpPr>
          <p:nvPr/>
        </p:nvCxnSpPr>
        <p:spPr>
          <a:xfrm>
            <a:off x="526832" y="2225480"/>
            <a:ext cx="239548" cy="1099122"/>
          </a:xfrm>
          <a:prstGeom prst="straightConnector1">
            <a:avLst/>
          </a:prstGeom>
          <a:ln w="28575" cmpd="sng">
            <a:solidFill>
              <a:srgbClr val="FF0000"/>
            </a:solidFill>
            <a:prstDash val="lgDash"/>
            <a:tailEnd type="arrow"/>
          </a:ln>
        </p:spPr>
        <p:style>
          <a:lnRef idx="2">
            <a:schemeClr val="accent1"/>
          </a:lnRef>
          <a:fillRef idx="0">
            <a:schemeClr val="accent1"/>
          </a:fillRef>
          <a:effectRef idx="1">
            <a:schemeClr val="accent1"/>
          </a:effectRef>
          <a:fontRef idx="minor">
            <a:schemeClr val="tx1"/>
          </a:fontRef>
        </p:style>
      </p:cxnSp>
      <p:sp>
        <p:nvSpPr>
          <p:cNvPr id="79" name="Can 78"/>
          <p:cNvSpPr/>
          <p:nvPr/>
        </p:nvSpPr>
        <p:spPr>
          <a:xfrm>
            <a:off x="5211379" y="6216745"/>
            <a:ext cx="1123013" cy="648139"/>
          </a:xfrm>
          <a:prstGeom prst="can">
            <a:avLst/>
          </a:prstGeom>
          <a:noFill/>
          <a:ln w="38100" cmpd="dbl">
            <a:solidFill>
              <a:schemeClr val="bg1">
                <a:lumMod val="75000"/>
              </a:schemeClr>
            </a:solidFill>
            <a:prstDash val="sysDash"/>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800" dirty="0" smtClean="0">
                <a:solidFill>
                  <a:srgbClr val="000000"/>
                </a:solidFill>
              </a:rPr>
              <a:t>CAP</a:t>
            </a:r>
          </a:p>
        </p:txBody>
      </p:sp>
      <p:cxnSp>
        <p:nvCxnSpPr>
          <p:cNvPr id="82" name="Straight Arrow Connector 81"/>
          <p:cNvCxnSpPr>
            <a:stCxn id="79" idx="4"/>
          </p:cNvCxnSpPr>
          <p:nvPr/>
        </p:nvCxnSpPr>
        <p:spPr>
          <a:xfrm flipV="1">
            <a:off x="6334392" y="5311129"/>
            <a:ext cx="330958" cy="1229686"/>
          </a:xfrm>
          <a:prstGeom prst="straightConnector1">
            <a:avLst/>
          </a:prstGeom>
          <a:ln w="28575" cmpd="sng">
            <a:solidFill>
              <a:srgbClr val="FF0000"/>
            </a:solidFill>
            <a:prstDash val="lgDash"/>
            <a:tailEnd type="arrow"/>
          </a:ln>
        </p:spPr>
        <p:style>
          <a:lnRef idx="2">
            <a:schemeClr val="accent1"/>
          </a:lnRef>
          <a:fillRef idx="0">
            <a:schemeClr val="accent1"/>
          </a:fillRef>
          <a:effectRef idx="1">
            <a:schemeClr val="accent1"/>
          </a:effectRef>
          <a:fontRef idx="minor">
            <a:schemeClr val="tx1"/>
          </a:fontRef>
        </p:style>
      </p:cxnSp>
      <p:sp>
        <p:nvSpPr>
          <p:cNvPr id="87" name="Line Callout 3 (Border and Accent Bar) 86"/>
          <p:cNvSpPr/>
          <p:nvPr/>
        </p:nvSpPr>
        <p:spPr>
          <a:xfrm>
            <a:off x="2007680" y="0"/>
            <a:ext cx="1304414" cy="979674"/>
          </a:xfrm>
          <a:prstGeom prst="accentBorderCallout3">
            <a:avLst>
              <a:gd name="adj1" fmla="val 18750"/>
              <a:gd name="adj2" fmla="val -8333"/>
              <a:gd name="adj3" fmla="val 18750"/>
              <a:gd name="adj4" fmla="val -16667"/>
              <a:gd name="adj5" fmla="val 96696"/>
              <a:gd name="adj6" fmla="val 150810"/>
              <a:gd name="adj7" fmla="val 126422"/>
              <a:gd name="adj8" fmla="val 178943"/>
            </a:avLst>
          </a:prstGeom>
          <a:solidFill>
            <a:srgbClr val="FFFF0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900" dirty="0" smtClean="0">
                <a:solidFill>
                  <a:srgbClr val="000000"/>
                </a:solidFill>
              </a:rPr>
              <a:t>How are differences in data models , provenance – maintained ?</a:t>
            </a:r>
          </a:p>
        </p:txBody>
      </p:sp>
      <p:cxnSp>
        <p:nvCxnSpPr>
          <p:cNvPr id="89" name="Straight Arrow Connector 88"/>
          <p:cNvCxnSpPr>
            <a:stCxn id="28" idx="4"/>
            <a:endCxn id="123" idx="2"/>
          </p:cNvCxnSpPr>
          <p:nvPr/>
        </p:nvCxnSpPr>
        <p:spPr>
          <a:xfrm>
            <a:off x="4364882" y="1705107"/>
            <a:ext cx="978033" cy="410958"/>
          </a:xfrm>
          <a:prstGeom prst="straightConnector1">
            <a:avLst/>
          </a:prstGeom>
          <a:ln>
            <a:prstDash val="sysDot"/>
            <a:tailEnd type="arrow"/>
          </a:ln>
        </p:spPr>
        <p:style>
          <a:lnRef idx="2">
            <a:schemeClr val="accent1"/>
          </a:lnRef>
          <a:fillRef idx="0">
            <a:schemeClr val="accent1"/>
          </a:fillRef>
          <a:effectRef idx="1">
            <a:schemeClr val="accent1"/>
          </a:effectRef>
          <a:fontRef idx="minor">
            <a:schemeClr val="tx1"/>
          </a:fontRef>
        </p:style>
      </p:cxnSp>
      <p:cxnSp>
        <p:nvCxnSpPr>
          <p:cNvPr id="91" name="Straight Arrow Connector 90"/>
          <p:cNvCxnSpPr/>
          <p:nvPr/>
        </p:nvCxnSpPr>
        <p:spPr>
          <a:xfrm>
            <a:off x="4155091" y="2110568"/>
            <a:ext cx="0" cy="562544"/>
          </a:xfrm>
          <a:prstGeom prst="straightConnector1">
            <a:avLst/>
          </a:prstGeom>
          <a:ln>
            <a:prstDash val="sysDot"/>
            <a:tailEnd type="arrow"/>
          </a:ln>
        </p:spPr>
        <p:style>
          <a:lnRef idx="2">
            <a:schemeClr val="accent1"/>
          </a:lnRef>
          <a:fillRef idx="0">
            <a:schemeClr val="accent1"/>
          </a:fillRef>
          <a:effectRef idx="1">
            <a:schemeClr val="accent1"/>
          </a:effectRef>
          <a:fontRef idx="minor">
            <a:schemeClr val="tx1"/>
          </a:fontRef>
        </p:style>
      </p:cxnSp>
      <p:cxnSp>
        <p:nvCxnSpPr>
          <p:cNvPr id="94" name="Straight Arrow Connector 93"/>
          <p:cNvCxnSpPr/>
          <p:nvPr/>
        </p:nvCxnSpPr>
        <p:spPr>
          <a:xfrm flipV="1">
            <a:off x="4077893" y="2184395"/>
            <a:ext cx="1" cy="453682"/>
          </a:xfrm>
          <a:prstGeom prst="straightConnector1">
            <a:avLst/>
          </a:prstGeom>
          <a:ln>
            <a:solidFill>
              <a:schemeClr val="accent6"/>
            </a:solidFill>
            <a:prstDash val="dash"/>
            <a:tailEnd type="arrow"/>
          </a:ln>
        </p:spPr>
        <p:style>
          <a:lnRef idx="2">
            <a:schemeClr val="accent1"/>
          </a:lnRef>
          <a:fillRef idx="0">
            <a:schemeClr val="accent1"/>
          </a:fillRef>
          <a:effectRef idx="1">
            <a:schemeClr val="accent1"/>
          </a:effectRef>
          <a:fontRef idx="minor">
            <a:schemeClr val="tx1"/>
          </a:fontRef>
        </p:style>
      </p:cxnSp>
      <p:cxnSp>
        <p:nvCxnSpPr>
          <p:cNvPr id="100" name="Straight Arrow Connector 99"/>
          <p:cNvCxnSpPr/>
          <p:nvPr/>
        </p:nvCxnSpPr>
        <p:spPr>
          <a:xfrm flipV="1">
            <a:off x="524831" y="1245473"/>
            <a:ext cx="528833" cy="362962"/>
          </a:xfrm>
          <a:prstGeom prst="straightConnector1">
            <a:avLst/>
          </a:prstGeom>
          <a:ln>
            <a:prstDash val="sysDot"/>
            <a:tailEnd type="arrow"/>
          </a:ln>
        </p:spPr>
        <p:style>
          <a:lnRef idx="2">
            <a:schemeClr val="accent1"/>
          </a:lnRef>
          <a:fillRef idx="0">
            <a:schemeClr val="accent1"/>
          </a:fillRef>
          <a:effectRef idx="1">
            <a:schemeClr val="accent1"/>
          </a:effectRef>
          <a:fontRef idx="minor">
            <a:schemeClr val="tx1"/>
          </a:fontRef>
        </p:style>
      </p:cxnSp>
      <p:cxnSp>
        <p:nvCxnSpPr>
          <p:cNvPr id="86" name="Straight Arrow Connector 85"/>
          <p:cNvCxnSpPr>
            <a:stCxn id="138" idx="1"/>
            <a:endCxn id="248" idx="2"/>
          </p:cNvCxnSpPr>
          <p:nvPr/>
        </p:nvCxnSpPr>
        <p:spPr>
          <a:xfrm flipH="1" flipV="1">
            <a:off x="4060580" y="617598"/>
            <a:ext cx="1778074" cy="3470086"/>
          </a:xfrm>
          <a:prstGeom prst="straightConnector1">
            <a:avLst/>
          </a:prstGeom>
          <a:ln>
            <a:prstDash val="sysDot"/>
            <a:tailEnd type="arrow"/>
          </a:ln>
        </p:spPr>
        <p:style>
          <a:lnRef idx="2">
            <a:schemeClr val="accent1"/>
          </a:lnRef>
          <a:fillRef idx="0">
            <a:schemeClr val="accent1"/>
          </a:fillRef>
          <a:effectRef idx="1">
            <a:schemeClr val="accent1"/>
          </a:effectRef>
          <a:fontRef idx="minor">
            <a:schemeClr val="tx1"/>
          </a:fontRef>
        </p:style>
      </p:cxnSp>
      <p:cxnSp>
        <p:nvCxnSpPr>
          <p:cNvPr id="90" name="Straight Arrow Connector 89"/>
          <p:cNvCxnSpPr>
            <a:stCxn id="123" idx="1"/>
            <a:endCxn id="248" idx="2"/>
          </p:cNvCxnSpPr>
          <p:nvPr/>
        </p:nvCxnSpPr>
        <p:spPr>
          <a:xfrm flipH="1" flipV="1">
            <a:off x="4060580" y="617598"/>
            <a:ext cx="1778074" cy="1183156"/>
          </a:xfrm>
          <a:prstGeom prst="straightConnector1">
            <a:avLst/>
          </a:prstGeom>
          <a:ln>
            <a:prstDash val="sysDot"/>
            <a:tailEnd type="arrow"/>
          </a:ln>
        </p:spPr>
        <p:style>
          <a:lnRef idx="2">
            <a:schemeClr val="accent1"/>
          </a:lnRef>
          <a:fillRef idx="0">
            <a:schemeClr val="accent1"/>
          </a:fillRef>
          <a:effectRef idx="1">
            <a:schemeClr val="accent1"/>
          </a:effectRef>
          <a:fontRef idx="minor">
            <a:schemeClr val="tx1"/>
          </a:fontRef>
        </p:style>
      </p:cxnSp>
      <p:sp>
        <p:nvSpPr>
          <p:cNvPr id="134" name="Can 133"/>
          <p:cNvSpPr/>
          <p:nvPr/>
        </p:nvSpPr>
        <p:spPr>
          <a:xfrm>
            <a:off x="4420704" y="4758943"/>
            <a:ext cx="991477" cy="648139"/>
          </a:xfrm>
          <a:prstGeom prst="can">
            <a:avLst/>
          </a:prstGeom>
          <a:noFill/>
          <a:ln w="38100" cmpd="dbl">
            <a:solidFill>
              <a:schemeClr val="bg1">
                <a:lumMod val="75000"/>
              </a:schemeClr>
            </a:solidFill>
            <a:prstDash val="sysDash"/>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800" dirty="0" smtClean="0">
                <a:solidFill>
                  <a:srgbClr val="000000"/>
                </a:solidFill>
              </a:rPr>
              <a:t>CRIS Instances</a:t>
            </a:r>
          </a:p>
          <a:p>
            <a:pPr algn="ctr"/>
            <a:r>
              <a:rPr lang="en-US" sz="800" dirty="0" smtClean="0">
                <a:solidFill>
                  <a:srgbClr val="000000"/>
                </a:solidFill>
              </a:rPr>
              <a:t>E.g. </a:t>
            </a:r>
            <a:r>
              <a:rPr lang="en-US" sz="800" dirty="0" err="1" smtClean="0">
                <a:solidFill>
                  <a:srgbClr val="000000"/>
                </a:solidFill>
              </a:rPr>
              <a:t>Symplectic</a:t>
            </a:r>
            <a:r>
              <a:rPr lang="en-US" sz="800" dirty="0" smtClean="0">
                <a:solidFill>
                  <a:srgbClr val="000000"/>
                </a:solidFill>
              </a:rPr>
              <a:t>, METIS</a:t>
            </a:r>
          </a:p>
        </p:txBody>
      </p:sp>
      <p:cxnSp>
        <p:nvCxnSpPr>
          <p:cNvPr id="137" name="Straight Arrow Connector 136"/>
          <p:cNvCxnSpPr>
            <a:stCxn id="134" idx="3"/>
            <a:endCxn id="42" idx="1"/>
          </p:cNvCxnSpPr>
          <p:nvPr/>
        </p:nvCxnSpPr>
        <p:spPr>
          <a:xfrm flipH="1">
            <a:off x="3794191" y="5407082"/>
            <a:ext cx="1122252" cy="646733"/>
          </a:xfrm>
          <a:prstGeom prst="straightConnector1">
            <a:avLst/>
          </a:prstGeom>
          <a:ln w="28575" cmpd="sng">
            <a:solidFill>
              <a:srgbClr val="FF0000"/>
            </a:solidFill>
            <a:prstDash val="lgDash"/>
            <a:tailEnd type="arrow"/>
          </a:ln>
        </p:spPr>
        <p:style>
          <a:lnRef idx="2">
            <a:schemeClr val="accent1"/>
          </a:lnRef>
          <a:fillRef idx="0">
            <a:schemeClr val="accent1"/>
          </a:fillRef>
          <a:effectRef idx="1">
            <a:schemeClr val="accent1"/>
          </a:effectRef>
          <a:fontRef idx="minor">
            <a:schemeClr val="tx1"/>
          </a:fontRef>
        </p:style>
      </p:cxnSp>
      <p:sp>
        <p:nvSpPr>
          <p:cNvPr id="140" name="Can 139"/>
          <p:cNvSpPr/>
          <p:nvPr/>
        </p:nvSpPr>
        <p:spPr>
          <a:xfrm>
            <a:off x="3195704" y="5277333"/>
            <a:ext cx="991477" cy="706414"/>
          </a:xfrm>
          <a:prstGeom prst="can">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800" b="1" dirty="0" smtClean="0">
                <a:solidFill>
                  <a:srgbClr val="000000"/>
                </a:solidFill>
              </a:rPr>
              <a:t>National Identifier </a:t>
            </a:r>
            <a:r>
              <a:rPr lang="en-US" sz="800" dirty="0" smtClean="0">
                <a:solidFill>
                  <a:srgbClr val="000000"/>
                </a:solidFill>
              </a:rPr>
              <a:t>Systems</a:t>
            </a:r>
          </a:p>
          <a:p>
            <a:pPr algn="ctr"/>
            <a:r>
              <a:rPr lang="en-US" sz="800" dirty="0" smtClean="0">
                <a:solidFill>
                  <a:srgbClr val="000000"/>
                </a:solidFill>
              </a:rPr>
              <a:t>(Identifier)</a:t>
            </a:r>
          </a:p>
          <a:p>
            <a:pPr algn="ctr"/>
            <a:r>
              <a:rPr lang="en-US" sz="800" dirty="0" smtClean="0">
                <a:solidFill>
                  <a:srgbClr val="000000"/>
                </a:solidFill>
              </a:rPr>
              <a:t>E.g. DAI</a:t>
            </a:r>
          </a:p>
        </p:txBody>
      </p:sp>
      <p:sp>
        <p:nvSpPr>
          <p:cNvPr id="147" name="Oval 146"/>
          <p:cNvSpPr/>
          <p:nvPr/>
        </p:nvSpPr>
        <p:spPr>
          <a:xfrm>
            <a:off x="1053664" y="5388161"/>
            <a:ext cx="1076068" cy="595586"/>
          </a:xfrm>
          <a:prstGeom prst="ellipse">
            <a:avLst/>
          </a:prstGeom>
          <a:solidFill>
            <a:schemeClr val="accent6">
              <a:lumMod val="40000"/>
              <a:lumOff val="60000"/>
            </a:schemeClr>
          </a:solidFill>
          <a:ln w="38100" cmpd="dbl"/>
        </p:spPr>
        <p:style>
          <a:lnRef idx="2">
            <a:schemeClr val="dk1"/>
          </a:lnRef>
          <a:fillRef idx="1">
            <a:schemeClr val="lt1"/>
          </a:fillRef>
          <a:effectRef idx="0">
            <a:schemeClr val="dk1"/>
          </a:effectRef>
          <a:fontRef idx="minor">
            <a:schemeClr val="dk1"/>
          </a:fontRef>
        </p:style>
        <p:txBody>
          <a:bodyPr rtlCol="0" anchor="ctr"/>
          <a:lstStyle/>
          <a:p>
            <a:pPr algn="ctr"/>
            <a:r>
              <a:rPr lang="en-US" sz="900" dirty="0" smtClean="0">
                <a:solidFill>
                  <a:srgbClr val="000000"/>
                </a:solidFill>
              </a:rPr>
              <a:t>National Research Institutions</a:t>
            </a:r>
            <a:endParaRPr lang="en-US" sz="900" dirty="0">
              <a:solidFill>
                <a:srgbClr val="000000"/>
              </a:solidFill>
            </a:endParaRPr>
          </a:p>
        </p:txBody>
      </p:sp>
      <p:cxnSp>
        <p:nvCxnSpPr>
          <p:cNvPr id="149" name="Straight Arrow Connector 148"/>
          <p:cNvCxnSpPr>
            <a:stCxn id="134" idx="2"/>
            <a:endCxn id="140" idx="4"/>
          </p:cNvCxnSpPr>
          <p:nvPr/>
        </p:nvCxnSpPr>
        <p:spPr>
          <a:xfrm flipH="1">
            <a:off x="4187181" y="5083013"/>
            <a:ext cx="233523" cy="547527"/>
          </a:xfrm>
          <a:prstGeom prst="straightConnector1">
            <a:avLst/>
          </a:prstGeom>
          <a:ln w="28575" cmpd="sng">
            <a:solidFill>
              <a:srgbClr val="FF0000"/>
            </a:solidFill>
            <a:prstDash val="lgDash"/>
            <a:tailEnd type="arrow"/>
          </a:ln>
        </p:spPr>
        <p:style>
          <a:lnRef idx="2">
            <a:schemeClr val="accent1"/>
          </a:lnRef>
          <a:fillRef idx="0">
            <a:schemeClr val="accent1"/>
          </a:fillRef>
          <a:effectRef idx="1">
            <a:schemeClr val="accent1"/>
          </a:effectRef>
          <a:fontRef idx="minor">
            <a:schemeClr val="tx1"/>
          </a:fontRef>
        </p:style>
      </p:cxnSp>
      <p:cxnSp>
        <p:nvCxnSpPr>
          <p:cNvPr id="152" name="Straight Arrow Connector 151"/>
          <p:cNvCxnSpPr/>
          <p:nvPr/>
        </p:nvCxnSpPr>
        <p:spPr>
          <a:xfrm flipV="1">
            <a:off x="4232074" y="5063516"/>
            <a:ext cx="265613" cy="547527"/>
          </a:xfrm>
          <a:prstGeom prst="straightConnector1">
            <a:avLst/>
          </a:prstGeom>
          <a:ln>
            <a:prstDash val="sysDot"/>
            <a:tailEnd type="arrow"/>
          </a:ln>
        </p:spPr>
        <p:style>
          <a:lnRef idx="2">
            <a:schemeClr val="accent1"/>
          </a:lnRef>
          <a:fillRef idx="0">
            <a:schemeClr val="accent1"/>
          </a:fillRef>
          <a:effectRef idx="1">
            <a:schemeClr val="accent1"/>
          </a:effectRef>
          <a:fontRef idx="minor">
            <a:schemeClr val="tx1"/>
          </a:fontRef>
        </p:style>
      </p:cxnSp>
      <p:cxnSp>
        <p:nvCxnSpPr>
          <p:cNvPr id="154" name="Straight Arrow Connector 153"/>
          <p:cNvCxnSpPr>
            <a:endCxn id="138" idx="3"/>
          </p:cNvCxnSpPr>
          <p:nvPr/>
        </p:nvCxnSpPr>
        <p:spPr>
          <a:xfrm flipV="1">
            <a:off x="5412181" y="4735823"/>
            <a:ext cx="426473" cy="299374"/>
          </a:xfrm>
          <a:prstGeom prst="straightConnector1">
            <a:avLst/>
          </a:prstGeom>
          <a:ln w="28575" cmpd="sng">
            <a:solidFill>
              <a:srgbClr val="FF0000"/>
            </a:solidFill>
            <a:prstDash val="lgDash"/>
            <a:tailEnd type="arrow"/>
          </a:ln>
        </p:spPr>
        <p:style>
          <a:lnRef idx="2">
            <a:schemeClr val="accent1"/>
          </a:lnRef>
          <a:fillRef idx="0">
            <a:schemeClr val="accent1"/>
          </a:fillRef>
          <a:effectRef idx="1">
            <a:schemeClr val="accent1"/>
          </a:effectRef>
          <a:fontRef idx="minor">
            <a:schemeClr val="tx1"/>
          </a:fontRef>
        </p:style>
      </p:cxnSp>
      <p:cxnSp>
        <p:nvCxnSpPr>
          <p:cNvPr id="157" name="Straight Arrow Connector 156"/>
          <p:cNvCxnSpPr>
            <a:stCxn id="41" idx="4"/>
            <a:endCxn id="134" idx="1"/>
          </p:cNvCxnSpPr>
          <p:nvPr/>
        </p:nvCxnSpPr>
        <p:spPr>
          <a:xfrm>
            <a:off x="4303571" y="3894366"/>
            <a:ext cx="612872" cy="864577"/>
          </a:xfrm>
          <a:prstGeom prst="straightConnector1">
            <a:avLst/>
          </a:prstGeom>
          <a:ln>
            <a:prstDash val="sysDot"/>
            <a:tailEnd type="arrow"/>
          </a:ln>
        </p:spPr>
        <p:style>
          <a:lnRef idx="2">
            <a:schemeClr val="accent1"/>
          </a:lnRef>
          <a:fillRef idx="0">
            <a:schemeClr val="accent1"/>
          </a:fillRef>
          <a:effectRef idx="1">
            <a:schemeClr val="accent1"/>
          </a:effectRef>
          <a:fontRef idx="minor">
            <a:schemeClr val="tx1"/>
          </a:fontRef>
        </p:style>
      </p:cxnSp>
      <p:cxnSp>
        <p:nvCxnSpPr>
          <p:cNvPr id="160" name="Straight Arrow Connector 159"/>
          <p:cNvCxnSpPr>
            <a:stCxn id="40" idx="3"/>
          </p:cNvCxnSpPr>
          <p:nvPr/>
        </p:nvCxnSpPr>
        <p:spPr>
          <a:xfrm>
            <a:off x="3869143" y="3309158"/>
            <a:ext cx="1047300" cy="1449785"/>
          </a:xfrm>
          <a:prstGeom prst="straightConnector1">
            <a:avLst/>
          </a:prstGeom>
          <a:ln>
            <a:prstDash val="sysDot"/>
            <a:tailEnd type="arrow"/>
          </a:ln>
        </p:spPr>
        <p:style>
          <a:lnRef idx="2">
            <a:schemeClr val="accent1"/>
          </a:lnRef>
          <a:fillRef idx="0">
            <a:schemeClr val="accent1"/>
          </a:fillRef>
          <a:effectRef idx="1">
            <a:schemeClr val="accent1"/>
          </a:effectRef>
          <a:fontRef idx="minor">
            <a:schemeClr val="tx1"/>
          </a:fontRef>
        </p:style>
      </p:cxnSp>
      <p:cxnSp>
        <p:nvCxnSpPr>
          <p:cNvPr id="166" name="Straight Arrow Connector 165"/>
          <p:cNvCxnSpPr>
            <a:stCxn id="134" idx="3"/>
            <a:endCxn id="298" idx="2"/>
          </p:cNvCxnSpPr>
          <p:nvPr/>
        </p:nvCxnSpPr>
        <p:spPr>
          <a:xfrm>
            <a:off x="4916443" y="5407082"/>
            <a:ext cx="294936" cy="405966"/>
          </a:xfrm>
          <a:prstGeom prst="straightConnector1">
            <a:avLst/>
          </a:prstGeom>
          <a:ln w="28575" cmpd="sng">
            <a:solidFill>
              <a:srgbClr val="FF0000"/>
            </a:solidFill>
            <a:prstDash val="lgDash"/>
            <a:tailEnd type="arrow"/>
          </a:ln>
        </p:spPr>
        <p:style>
          <a:lnRef idx="2">
            <a:schemeClr val="accent1"/>
          </a:lnRef>
          <a:fillRef idx="0">
            <a:schemeClr val="accent1"/>
          </a:fillRef>
          <a:effectRef idx="1">
            <a:schemeClr val="accent1"/>
          </a:effectRef>
          <a:fontRef idx="minor">
            <a:schemeClr val="tx1"/>
          </a:fontRef>
        </p:style>
      </p:cxnSp>
      <p:sp>
        <p:nvSpPr>
          <p:cNvPr id="169" name="Line Callout 3 (Border and Accent Bar) 168"/>
          <p:cNvSpPr/>
          <p:nvPr/>
        </p:nvSpPr>
        <p:spPr>
          <a:xfrm>
            <a:off x="283460" y="144632"/>
            <a:ext cx="919142" cy="432547"/>
          </a:xfrm>
          <a:prstGeom prst="accentBorderCallout3">
            <a:avLst>
              <a:gd name="adj1" fmla="val 18750"/>
              <a:gd name="adj2" fmla="val -8333"/>
              <a:gd name="adj3" fmla="val 18750"/>
              <a:gd name="adj4" fmla="val -16667"/>
              <a:gd name="adj5" fmla="val 96696"/>
              <a:gd name="adj6" fmla="val 150810"/>
              <a:gd name="adj7" fmla="val 126422"/>
              <a:gd name="adj8" fmla="val 178943"/>
            </a:avLst>
          </a:prstGeom>
          <a:solidFill>
            <a:srgbClr val="FFFF0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900" dirty="0" smtClean="0">
                <a:solidFill>
                  <a:srgbClr val="000000"/>
                </a:solidFill>
              </a:rPr>
              <a:t>Overlap among members of group actor types?</a:t>
            </a:r>
          </a:p>
        </p:txBody>
      </p:sp>
      <p:sp>
        <p:nvSpPr>
          <p:cNvPr id="170" name="Oval 169"/>
          <p:cNvSpPr/>
          <p:nvPr/>
        </p:nvSpPr>
        <p:spPr>
          <a:xfrm>
            <a:off x="43912" y="1620949"/>
            <a:ext cx="965839" cy="595586"/>
          </a:xfrm>
          <a:prstGeom prst="ellipse">
            <a:avLst/>
          </a:prstGeom>
          <a:solidFill>
            <a:schemeClr val="accent6">
              <a:lumMod val="40000"/>
              <a:lumOff val="60000"/>
            </a:schemeClr>
          </a:solidFill>
          <a:ln w="38100" cmpd="dbl"/>
        </p:spPr>
        <p:style>
          <a:lnRef idx="2">
            <a:schemeClr val="dk1"/>
          </a:lnRef>
          <a:fillRef idx="1">
            <a:schemeClr val="lt1"/>
          </a:fillRef>
          <a:effectRef idx="0">
            <a:schemeClr val="dk1"/>
          </a:effectRef>
          <a:fontRef idx="minor">
            <a:schemeClr val="dk1"/>
          </a:fontRef>
        </p:style>
        <p:txBody>
          <a:bodyPr rtlCol="0" anchor="ctr"/>
          <a:lstStyle/>
          <a:p>
            <a:pPr algn="ctr"/>
            <a:r>
              <a:rPr lang="en-US" sz="900" smtClean="0">
                <a:solidFill>
                  <a:srgbClr val="000000"/>
                </a:solidFill>
              </a:rPr>
              <a:t>Book Publishers</a:t>
            </a:r>
            <a:endParaRPr lang="en-US" sz="900" dirty="0">
              <a:solidFill>
                <a:srgbClr val="000000"/>
              </a:solidFill>
            </a:endParaRPr>
          </a:p>
        </p:txBody>
      </p:sp>
    </p:spTree>
    <p:extLst>
      <p:ext uri="{BB962C8B-B14F-4D97-AF65-F5344CB8AC3E}">
        <p14:creationId xmlns="" xmlns:p14="http://schemas.microsoft.com/office/powerpoint/2010/main" val="4253269569"/>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71958"/>
          </a:xfrm>
        </p:spPr>
        <p:txBody>
          <a:bodyPr/>
          <a:lstStyle/>
          <a:p>
            <a:r>
              <a:rPr lang="en-US" sz="4000" dirty="0" smtClean="0">
                <a:solidFill>
                  <a:srgbClr val="0070C0"/>
                </a:solidFill>
              </a:rPr>
              <a:t>Some Emerging trends:</a:t>
            </a:r>
            <a:r>
              <a:rPr lang="en-US" sz="4000" dirty="0">
                <a:solidFill>
                  <a:srgbClr val="0070C0"/>
                </a:solidFill>
              </a:rPr>
              <a:t/>
            </a:r>
            <a:br>
              <a:rPr lang="en-US" sz="4000" dirty="0">
                <a:solidFill>
                  <a:srgbClr val="0070C0"/>
                </a:solidFill>
              </a:rPr>
            </a:br>
            <a:endParaRPr lang="en-US" sz="3200" dirty="0">
              <a:solidFill>
                <a:srgbClr val="0070C0"/>
              </a:solidFill>
            </a:endParaRPr>
          </a:p>
        </p:txBody>
      </p:sp>
      <p:sp>
        <p:nvSpPr>
          <p:cNvPr id="3" name="Slide Number Placeholder 2"/>
          <p:cNvSpPr>
            <a:spLocks noGrp="1"/>
          </p:cNvSpPr>
          <p:nvPr>
            <p:ph type="sldNum" sz="quarter" idx="12"/>
          </p:nvPr>
        </p:nvSpPr>
        <p:spPr/>
        <p:txBody>
          <a:bodyPr/>
          <a:lstStyle/>
          <a:p>
            <a:fld id="{6B3AA010-7757-41E0-A212-D41514C97AA5}" type="slidenum">
              <a:rPr lang="en-US" smtClean="0"/>
              <a:pPr/>
              <a:t>34</a:t>
            </a:fld>
            <a:endParaRPr lang="en-US"/>
          </a:p>
        </p:txBody>
      </p:sp>
      <p:sp>
        <p:nvSpPr>
          <p:cNvPr id="4" name="TextBox 3"/>
          <p:cNvSpPr txBox="1"/>
          <p:nvPr/>
        </p:nvSpPr>
        <p:spPr>
          <a:xfrm>
            <a:off x="184945" y="1307729"/>
            <a:ext cx="8667765" cy="6124754"/>
          </a:xfrm>
          <a:prstGeom prst="rect">
            <a:avLst/>
          </a:prstGeom>
          <a:noFill/>
        </p:spPr>
        <p:txBody>
          <a:bodyPr wrap="square" rtlCol="0">
            <a:spAutoFit/>
          </a:bodyPr>
          <a:lstStyle/>
          <a:p>
            <a:pPr>
              <a:buClr>
                <a:srgbClr val="0070C0"/>
              </a:buClr>
              <a:buFont typeface="Wingdings" pitchFamily="2" charset="2"/>
              <a:buChar char="Ø"/>
            </a:pPr>
            <a:r>
              <a:rPr lang="en-US" sz="2800" dirty="0" smtClean="0">
                <a:latin typeface="Open Sans"/>
              </a:rPr>
              <a:t> Widespread recognition that persistent identifiers for researchers are needed</a:t>
            </a:r>
          </a:p>
          <a:p>
            <a:pPr>
              <a:buClr>
                <a:srgbClr val="0070C0"/>
              </a:buClr>
              <a:buFont typeface="Wingdings" pitchFamily="2" charset="2"/>
              <a:buChar char="Ø"/>
            </a:pPr>
            <a:r>
              <a:rPr lang="en-US" sz="2800" dirty="0">
                <a:latin typeface="Open Sans"/>
              </a:rPr>
              <a:t> </a:t>
            </a:r>
            <a:r>
              <a:rPr lang="en-US" sz="2800" dirty="0" smtClean="0">
                <a:latin typeface="Open Sans"/>
              </a:rPr>
              <a:t>Registration services rather </a:t>
            </a:r>
            <a:r>
              <a:rPr lang="en-US" sz="2800" dirty="0">
                <a:latin typeface="Open Sans"/>
              </a:rPr>
              <a:t>than authority files </a:t>
            </a:r>
            <a:r>
              <a:rPr lang="en-US" sz="2800" dirty="0" smtClean="0">
                <a:latin typeface="Open Sans"/>
              </a:rPr>
              <a:t>as a solution for </a:t>
            </a:r>
            <a:r>
              <a:rPr lang="en-US" sz="2800" dirty="0">
                <a:latin typeface="Open Sans"/>
              </a:rPr>
              <a:t>researcher </a:t>
            </a:r>
            <a:r>
              <a:rPr lang="en-US" sz="2800" dirty="0" smtClean="0">
                <a:latin typeface="Open Sans"/>
              </a:rPr>
              <a:t>identification</a:t>
            </a:r>
          </a:p>
          <a:p>
            <a:pPr>
              <a:buClr>
                <a:srgbClr val="0070C0"/>
              </a:buClr>
              <a:buFont typeface="Wingdings" pitchFamily="2" charset="2"/>
              <a:buChar char="Ø"/>
            </a:pPr>
            <a:r>
              <a:rPr lang="en-US" sz="2800" dirty="0" smtClean="0">
                <a:latin typeface="Open Sans"/>
              </a:rPr>
              <a:t> Interoperability </a:t>
            </a:r>
            <a:r>
              <a:rPr lang="en-US" sz="2800" dirty="0">
                <a:latin typeface="Open Sans"/>
              </a:rPr>
              <a:t>between systems is increasing:</a:t>
            </a:r>
          </a:p>
          <a:p>
            <a:pPr lvl="1">
              <a:buClr>
                <a:srgbClr val="0070C0"/>
              </a:buClr>
              <a:buFont typeface="Wingdings" pitchFamily="2" charset="2"/>
              <a:buChar char="Ø"/>
            </a:pPr>
            <a:r>
              <a:rPr lang="en-US" sz="2800" dirty="0" smtClean="0">
                <a:latin typeface="Open Sans"/>
              </a:rPr>
              <a:t>ISNI &amp; VIAF interoperability.</a:t>
            </a:r>
            <a:endParaRPr lang="en-US" sz="2800" dirty="0">
              <a:latin typeface="Open Sans"/>
            </a:endParaRPr>
          </a:p>
          <a:p>
            <a:pPr lvl="1">
              <a:buClr>
                <a:srgbClr val="0070C0"/>
              </a:buClr>
              <a:buFont typeface="Wingdings" pitchFamily="2" charset="2"/>
              <a:buChar char="Ø"/>
            </a:pPr>
            <a:r>
              <a:rPr lang="en-US" sz="2800" dirty="0" smtClean="0">
                <a:latin typeface="Open Sans"/>
              </a:rPr>
              <a:t> ORCID </a:t>
            </a:r>
            <a:r>
              <a:rPr lang="en-US" sz="2800" dirty="0">
                <a:latin typeface="Open Sans"/>
              </a:rPr>
              <a:t>and ISNI </a:t>
            </a:r>
            <a:r>
              <a:rPr lang="en-US" sz="2800" dirty="0" smtClean="0">
                <a:latin typeface="Open Sans"/>
              </a:rPr>
              <a:t>coordination</a:t>
            </a:r>
            <a:endParaRPr lang="en-US" sz="2800" dirty="0">
              <a:latin typeface="Open Sans"/>
            </a:endParaRPr>
          </a:p>
          <a:p>
            <a:pPr lvl="1">
              <a:buClr>
                <a:srgbClr val="0070C0"/>
              </a:buClr>
              <a:buFont typeface="Wingdings" pitchFamily="2" charset="2"/>
              <a:buChar char="Ø"/>
            </a:pPr>
            <a:r>
              <a:rPr lang="en-US" sz="2800" dirty="0">
                <a:latin typeface="Open Sans"/>
              </a:rPr>
              <a:t> </a:t>
            </a:r>
            <a:r>
              <a:rPr lang="en-US" sz="2800" dirty="0" smtClean="0">
                <a:latin typeface="Open Sans"/>
              </a:rPr>
              <a:t>CRIS system integration with </a:t>
            </a:r>
            <a:br>
              <a:rPr lang="en-US" sz="2800" dirty="0" smtClean="0">
                <a:latin typeface="Open Sans"/>
              </a:rPr>
            </a:br>
            <a:r>
              <a:rPr lang="en-US" sz="2800" dirty="0" smtClean="0">
                <a:latin typeface="Open Sans"/>
              </a:rPr>
              <a:t>		ORCID, ISNI, VIVO</a:t>
            </a:r>
          </a:p>
          <a:p>
            <a:pPr lvl="1">
              <a:buClr>
                <a:srgbClr val="0070C0"/>
              </a:buClr>
            </a:pPr>
            <a:endParaRPr lang="en-US" sz="2800" dirty="0" smtClean="0">
              <a:latin typeface="Open Sans"/>
            </a:endParaRPr>
          </a:p>
          <a:p>
            <a:pPr>
              <a:buClr>
                <a:srgbClr val="0070C0"/>
              </a:buClr>
              <a:buFont typeface="Wingdings" pitchFamily="2" charset="2"/>
              <a:buChar char="Ø"/>
            </a:pPr>
            <a:r>
              <a:rPr lang="en-US" sz="2800" dirty="0">
                <a:latin typeface="Open Sans"/>
              </a:rPr>
              <a:t> </a:t>
            </a:r>
            <a:r>
              <a:rPr lang="en-US" sz="2800" dirty="0" smtClean="0">
                <a:latin typeface="Open Sans"/>
              </a:rPr>
              <a:t>Adoption trends …</a:t>
            </a:r>
          </a:p>
          <a:p>
            <a:pPr>
              <a:buClr>
                <a:srgbClr val="0070C0"/>
              </a:buClr>
              <a:buFont typeface="Wingdings" pitchFamily="2" charset="2"/>
              <a:buChar char="Ø"/>
            </a:pPr>
            <a:endParaRPr lang="en-US" sz="2800" dirty="0">
              <a:latin typeface="Open Sans"/>
            </a:endParaRPr>
          </a:p>
          <a:p>
            <a:pPr>
              <a:buClr>
                <a:srgbClr val="0070C0"/>
              </a:buClr>
              <a:buFont typeface="Wingdings" pitchFamily="2" charset="2"/>
              <a:buChar char="Ø"/>
            </a:pPr>
            <a:endParaRPr lang="en-US" sz="2800" dirty="0" smtClean="0">
              <a:latin typeface="Open Sans"/>
            </a:endParaRPr>
          </a:p>
          <a:p>
            <a:pPr>
              <a:buClr>
                <a:srgbClr val="0070C0"/>
              </a:buClr>
              <a:buFont typeface="Wingdings" pitchFamily="2" charset="2"/>
              <a:buChar char="Ø"/>
            </a:pPr>
            <a:endParaRPr lang="en-US" sz="2800" dirty="0">
              <a:latin typeface="Open Sans"/>
            </a:endParaRPr>
          </a:p>
        </p:txBody>
      </p:sp>
    </p:spTree>
    <p:extLst>
      <p:ext uri="{BB962C8B-B14F-4D97-AF65-F5344CB8AC3E}">
        <p14:creationId xmlns="" xmlns:p14="http://schemas.microsoft.com/office/powerpoint/2010/main" val="2716090312"/>
      </p:ext>
    </p:extLst>
  </p:cSld>
  <p:clrMapOvr>
    <a:masterClrMapping/>
  </p:clrMapOvr>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71958"/>
          </a:xfrm>
        </p:spPr>
        <p:txBody>
          <a:bodyPr/>
          <a:lstStyle/>
          <a:p>
            <a:r>
              <a:rPr lang="en-US" sz="4000" dirty="0" smtClean="0">
                <a:solidFill>
                  <a:srgbClr val="0070C0"/>
                </a:solidFill>
              </a:rPr>
              <a:t>Adoption Trends:</a:t>
            </a:r>
            <a:br>
              <a:rPr lang="en-US" sz="4000" dirty="0" smtClean="0">
                <a:solidFill>
                  <a:srgbClr val="0070C0"/>
                </a:solidFill>
              </a:rPr>
            </a:br>
            <a:r>
              <a:rPr lang="en-US" sz="4000" dirty="0" smtClean="0">
                <a:solidFill>
                  <a:srgbClr val="0070C0"/>
                </a:solidFill>
              </a:rPr>
              <a:t>Publishers -- Early Adopters</a:t>
            </a:r>
            <a:endParaRPr lang="en-US" sz="3200" dirty="0">
              <a:solidFill>
                <a:srgbClr val="0070C0"/>
              </a:solidFill>
            </a:endParaRPr>
          </a:p>
        </p:txBody>
      </p:sp>
      <p:sp>
        <p:nvSpPr>
          <p:cNvPr id="3" name="Slide Number Placeholder 2"/>
          <p:cNvSpPr>
            <a:spLocks noGrp="1"/>
          </p:cNvSpPr>
          <p:nvPr>
            <p:ph type="sldNum" sz="quarter" idx="12"/>
          </p:nvPr>
        </p:nvSpPr>
        <p:spPr/>
        <p:txBody>
          <a:bodyPr/>
          <a:lstStyle/>
          <a:p>
            <a:fld id="{6B3AA010-7757-41E0-A212-D41514C97AA5}" type="slidenum">
              <a:rPr lang="en-US" smtClean="0"/>
              <a:pPr/>
              <a:t>35</a:t>
            </a:fld>
            <a:endParaRPr lang="en-US"/>
          </a:p>
        </p:txBody>
      </p:sp>
      <p:sp>
        <p:nvSpPr>
          <p:cNvPr id="4" name="TextBox 3"/>
          <p:cNvSpPr txBox="1"/>
          <p:nvPr/>
        </p:nvSpPr>
        <p:spPr>
          <a:xfrm>
            <a:off x="184945" y="1504993"/>
            <a:ext cx="8667765" cy="4401205"/>
          </a:xfrm>
          <a:prstGeom prst="rect">
            <a:avLst/>
          </a:prstGeom>
          <a:noFill/>
        </p:spPr>
        <p:txBody>
          <a:bodyPr wrap="square" rtlCol="0">
            <a:spAutoFit/>
          </a:bodyPr>
          <a:lstStyle/>
          <a:p>
            <a:pPr>
              <a:buClr>
                <a:srgbClr val="0070C0"/>
              </a:buClr>
              <a:buFont typeface="Wingdings" pitchFamily="2" charset="2"/>
              <a:buChar char="Ø"/>
            </a:pPr>
            <a:r>
              <a:rPr lang="en-US" sz="2800" dirty="0" smtClean="0">
                <a:latin typeface="Open Sans"/>
              </a:rPr>
              <a:t> Most major scholarly journal publishers with US presence now integrate ORCIDs</a:t>
            </a:r>
            <a:br>
              <a:rPr lang="en-US" sz="2800" dirty="0" smtClean="0">
                <a:latin typeface="Open Sans"/>
              </a:rPr>
            </a:br>
            <a:r>
              <a:rPr lang="en-US" sz="2800" dirty="0" smtClean="0">
                <a:latin typeface="Open Sans"/>
              </a:rPr>
              <a:t>(ACM, Elsevier, </a:t>
            </a:r>
            <a:r>
              <a:rPr lang="en-US" sz="2800" dirty="0" err="1" smtClean="0">
                <a:latin typeface="Open Sans"/>
              </a:rPr>
              <a:t>Hindawi</a:t>
            </a:r>
            <a:r>
              <a:rPr lang="en-US" sz="2800" dirty="0" smtClean="0">
                <a:latin typeface="Open Sans"/>
              </a:rPr>
              <a:t>, IEEE, NPG, PLOS, Springer, Taylor &amp; Francis, Thomson Reuters, Wiley)</a:t>
            </a:r>
          </a:p>
          <a:p>
            <a:pPr>
              <a:buClr>
                <a:srgbClr val="0070C0"/>
              </a:buClr>
              <a:buFont typeface="Wingdings" pitchFamily="2" charset="2"/>
              <a:buChar char="Ø"/>
            </a:pPr>
            <a:r>
              <a:rPr lang="en-US" sz="2800" dirty="0">
                <a:latin typeface="Open Sans"/>
              </a:rPr>
              <a:t>Widespread integration of ORCIDs with manuscript subscription </a:t>
            </a:r>
            <a:r>
              <a:rPr lang="en-US" sz="2800" dirty="0" smtClean="0">
                <a:latin typeface="Open Sans"/>
              </a:rPr>
              <a:t>systems</a:t>
            </a:r>
          </a:p>
          <a:p>
            <a:pPr>
              <a:buClr>
                <a:srgbClr val="0070C0"/>
              </a:buClr>
              <a:buFont typeface="Wingdings" pitchFamily="2" charset="2"/>
              <a:buChar char="Ø"/>
            </a:pPr>
            <a:r>
              <a:rPr lang="en-US" sz="2800" dirty="0">
                <a:latin typeface="Open Sans"/>
              </a:rPr>
              <a:t> </a:t>
            </a:r>
            <a:r>
              <a:rPr lang="en-US" sz="2800" dirty="0" smtClean="0">
                <a:latin typeface="Open Sans"/>
              </a:rPr>
              <a:t>MacMillan integrating ISNIs in Digital Science family of systems</a:t>
            </a:r>
          </a:p>
          <a:p>
            <a:pPr>
              <a:buClr>
                <a:srgbClr val="0070C0"/>
              </a:buClr>
              <a:buFont typeface="Wingdings" pitchFamily="2" charset="2"/>
              <a:buChar char="Ø"/>
            </a:pPr>
            <a:r>
              <a:rPr lang="en-US" sz="2800" dirty="0" smtClean="0">
                <a:latin typeface="Open Sans"/>
              </a:rPr>
              <a:t> Integration of ORCIDs with </a:t>
            </a:r>
            <a:r>
              <a:rPr lang="en-US" sz="2800" dirty="0" err="1" smtClean="0">
                <a:latin typeface="Open Sans"/>
              </a:rPr>
              <a:t>CrossRef</a:t>
            </a:r>
            <a:r>
              <a:rPr lang="en-US" sz="2800" dirty="0" smtClean="0">
                <a:latin typeface="Open Sans"/>
              </a:rPr>
              <a:t> platform for DOI indexing and interlinking services</a:t>
            </a:r>
          </a:p>
        </p:txBody>
      </p:sp>
    </p:spTree>
    <p:extLst>
      <p:ext uri="{BB962C8B-B14F-4D97-AF65-F5344CB8AC3E}">
        <p14:creationId xmlns="" xmlns:p14="http://schemas.microsoft.com/office/powerpoint/2010/main" val="2305643011"/>
      </p:ext>
    </p:extLst>
  </p:cSld>
  <p:clrMapOvr>
    <a:masterClrMapping/>
  </p:clrMapOvr>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8686800" cy="871958"/>
          </a:xfrm>
        </p:spPr>
        <p:txBody>
          <a:bodyPr/>
          <a:lstStyle/>
          <a:p>
            <a:r>
              <a:rPr lang="en-US" sz="4000" dirty="0" smtClean="0">
                <a:solidFill>
                  <a:srgbClr val="0070C0"/>
                </a:solidFill>
              </a:rPr>
              <a:t>Adoption Trends:</a:t>
            </a:r>
            <a:br>
              <a:rPr lang="en-US" sz="4000" dirty="0" smtClean="0">
                <a:solidFill>
                  <a:srgbClr val="0070C0"/>
                </a:solidFill>
              </a:rPr>
            </a:br>
            <a:r>
              <a:rPr lang="en-US" sz="4000" dirty="0" smtClean="0">
                <a:solidFill>
                  <a:srgbClr val="0070C0"/>
                </a:solidFill>
              </a:rPr>
              <a:t>Funders  -- National Adoption &amp; Beyond</a:t>
            </a:r>
            <a:endParaRPr lang="en-US" sz="3200" dirty="0">
              <a:solidFill>
                <a:srgbClr val="0070C0"/>
              </a:solidFill>
            </a:endParaRPr>
          </a:p>
        </p:txBody>
      </p:sp>
      <p:sp>
        <p:nvSpPr>
          <p:cNvPr id="3" name="Slide Number Placeholder 2"/>
          <p:cNvSpPr>
            <a:spLocks noGrp="1"/>
          </p:cNvSpPr>
          <p:nvPr>
            <p:ph type="sldNum" sz="quarter" idx="12"/>
          </p:nvPr>
        </p:nvSpPr>
        <p:spPr/>
        <p:txBody>
          <a:bodyPr/>
          <a:lstStyle/>
          <a:p>
            <a:fld id="{6B3AA010-7757-41E0-A212-D41514C97AA5}" type="slidenum">
              <a:rPr lang="en-US" smtClean="0"/>
              <a:pPr/>
              <a:t>36</a:t>
            </a:fld>
            <a:endParaRPr lang="en-US"/>
          </a:p>
        </p:txBody>
      </p:sp>
      <p:sp>
        <p:nvSpPr>
          <p:cNvPr id="4" name="TextBox 3"/>
          <p:cNvSpPr txBox="1"/>
          <p:nvPr/>
        </p:nvSpPr>
        <p:spPr>
          <a:xfrm>
            <a:off x="184945" y="1345572"/>
            <a:ext cx="8667765" cy="5262979"/>
          </a:xfrm>
          <a:prstGeom prst="rect">
            <a:avLst/>
          </a:prstGeom>
          <a:noFill/>
        </p:spPr>
        <p:txBody>
          <a:bodyPr wrap="square" rtlCol="0">
            <a:spAutoFit/>
          </a:bodyPr>
          <a:lstStyle/>
          <a:p>
            <a:pPr>
              <a:buClr>
                <a:srgbClr val="0070C0"/>
              </a:buClr>
              <a:buFont typeface="Wingdings" pitchFamily="2" charset="2"/>
              <a:buChar char="Ø"/>
            </a:pPr>
            <a:r>
              <a:rPr lang="en-US" sz="2400" dirty="0" smtClean="0">
                <a:latin typeface="Open Sans"/>
              </a:rPr>
              <a:t> FCT</a:t>
            </a:r>
            <a:r>
              <a:rPr lang="en-US" sz="2400" dirty="0">
                <a:latin typeface="Open Sans"/>
              </a:rPr>
              <a:t>, the </a:t>
            </a:r>
            <a:r>
              <a:rPr lang="en-US" sz="2400" b="1" dirty="0">
                <a:latin typeface="Open Sans"/>
              </a:rPr>
              <a:t>Portuguese</a:t>
            </a:r>
            <a:r>
              <a:rPr lang="en-US" sz="2400" dirty="0">
                <a:latin typeface="Open Sans"/>
              </a:rPr>
              <a:t> national funder, requires ORCIDS for  their national evaluation system</a:t>
            </a:r>
          </a:p>
          <a:p>
            <a:pPr>
              <a:buClr>
                <a:srgbClr val="0070C0"/>
              </a:buClr>
              <a:buFont typeface="Wingdings" pitchFamily="2" charset="2"/>
              <a:buChar char="Ø"/>
            </a:pPr>
            <a:r>
              <a:rPr lang="en-US" sz="2400" dirty="0">
                <a:latin typeface="Open Sans"/>
              </a:rPr>
              <a:t> DAI, the </a:t>
            </a:r>
            <a:r>
              <a:rPr lang="en-US" sz="2400" b="1" dirty="0">
                <a:latin typeface="Open Sans"/>
              </a:rPr>
              <a:t>Netherlands </a:t>
            </a:r>
            <a:r>
              <a:rPr lang="en-US" sz="2400" dirty="0">
                <a:latin typeface="Open Sans"/>
              </a:rPr>
              <a:t>national </a:t>
            </a:r>
            <a:r>
              <a:rPr lang="en-US" sz="2400" dirty="0" smtClean="0">
                <a:latin typeface="Open Sans"/>
              </a:rPr>
              <a:t>funder, has created ISNIs for each researcher</a:t>
            </a:r>
          </a:p>
          <a:p>
            <a:pPr>
              <a:buClr>
                <a:srgbClr val="0070C0"/>
              </a:buClr>
              <a:buFont typeface="Wingdings" pitchFamily="2" charset="2"/>
              <a:buChar char="Ø"/>
            </a:pPr>
            <a:r>
              <a:rPr lang="en-US" sz="2400" dirty="0" smtClean="0">
                <a:latin typeface="Open Sans"/>
              </a:rPr>
              <a:t> SNSF, the </a:t>
            </a:r>
            <a:r>
              <a:rPr lang="en-US" sz="2400" b="1" dirty="0" smtClean="0">
                <a:latin typeface="Open Sans"/>
              </a:rPr>
              <a:t>Swiss </a:t>
            </a:r>
            <a:r>
              <a:rPr lang="en-US" sz="2400" dirty="0" smtClean="0">
                <a:latin typeface="Open Sans"/>
              </a:rPr>
              <a:t>national funder</a:t>
            </a:r>
            <a:r>
              <a:rPr lang="en-US" sz="2400" dirty="0">
                <a:latin typeface="Open Sans"/>
              </a:rPr>
              <a:t>, has created ISNIs for each researcher</a:t>
            </a:r>
          </a:p>
          <a:p>
            <a:pPr>
              <a:buClr>
                <a:srgbClr val="0070C0"/>
              </a:buClr>
              <a:buFont typeface="Wingdings" pitchFamily="2" charset="2"/>
              <a:buChar char="Ø"/>
            </a:pPr>
            <a:endParaRPr lang="en-US" sz="2400" b="1" dirty="0" smtClean="0">
              <a:latin typeface="Open Sans"/>
            </a:endParaRPr>
          </a:p>
          <a:p>
            <a:pPr>
              <a:buClr>
                <a:srgbClr val="0070C0"/>
              </a:buClr>
              <a:buFont typeface="Wingdings" pitchFamily="2" charset="2"/>
              <a:buChar char="Ø"/>
            </a:pPr>
            <a:r>
              <a:rPr lang="en-US" sz="2400" b="1" dirty="0" smtClean="0">
                <a:latin typeface="Open Sans"/>
              </a:rPr>
              <a:t> </a:t>
            </a:r>
            <a:r>
              <a:rPr lang="en-US" sz="2400" b="1" dirty="0" err="1" smtClean="0">
                <a:latin typeface="Open Sans"/>
              </a:rPr>
              <a:t>Wellcome</a:t>
            </a:r>
            <a:r>
              <a:rPr lang="en-US" sz="2400" b="1" dirty="0" smtClean="0">
                <a:latin typeface="Open Sans"/>
              </a:rPr>
              <a:t> Trust </a:t>
            </a:r>
            <a:r>
              <a:rPr lang="en-US" sz="2400" dirty="0" smtClean="0">
                <a:latin typeface="Open Sans"/>
              </a:rPr>
              <a:t>has integrated ORCIDs into grant submission and evaluation. </a:t>
            </a:r>
          </a:p>
          <a:p>
            <a:pPr>
              <a:buClr>
                <a:srgbClr val="0070C0"/>
              </a:buClr>
              <a:buFont typeface="Wingdings" pitchFamily="2" charset="2"/>
              <a:buChar char="Ø"/>
            </a:pPr>
            <a:r>
              <a:rPr lang="en-US" sz="2400" dirty="0" smtClean="0">
                <a:latin typeface="Open Sans"/>
              </a:rPr>
              <a:t> </a:t>
            </a:r>
            <a:r>
              <a:rPr lang="en-US" sz="2400" b="1" dirty="0">
                <a:latin typeface="Open Sans"/>
              </a:rPr>
              <a:t>NIH</a:t>
            </a:r>
            <a:r>
              <a:rPr lang="en-US" sz="2400" dirty="0">
                <a:latin typeface="Open Sans"/>
              </a:rPr>
              <a:t> </a:t>
            </a:r>
            <a:r>
              <a:rPr lang="en-US" sz="2400" dirty="0" smtClean="0">
                <a:latin typeface="Open Sans"/>
              </a:rPr>
              <a:t>integrated </a:t>
            </a:r>
            <a:r>
              <a:rPr lang="en-US" sz="2400" dirty="0">
                <a:latin typeface="Open Sans"/>
              </a:rPr>
              <a:t>ORCIDs into </a:t>
            </a:r>
            <a:r>
              <a:rPr lang="en-US" sz="2400" dirty="0" smtClean="0">
                <a:latin typeface="Open Sans"/>
              </a:rPr>
              <a:t>the </a:t>
            </a:r>
            <a:r>
              <a:rPr lang="en-US" sz="2400" dirty="0">
                <a:latin typeface="Open Sans"/>
              </a:rPr>
              <a:t>inter-agency </a:t>
            </a:r>
            <a:r>
              <a:rPr lang="en-US" sz="2400" dirty="0" err="1">
                <a:latin typeface="Open Sans"/>
              </a:rPr>
              <a:t>biosketch</a:t>
            </a:r>
            <a:r>
              <a:rPr lang="en-US" sz="2400" dirty="0">
                <a:latin typeface="Open Sans"/>
              </a:rPr>
              <a:t> platform </a:t>
            </a:r>
            <a:r>
              <a:rPr lang="en-US" sz="2400" b="1" dirty="0" err="1">
                <a:latin typeface="Open Sans"/>
              </a:rPr>
              <a:t>SciENcv</a:t>
            </a:r>
            <a:r>
              <a:rPr lang="en-US" sz="2400" dirty="0">
                <a:latin typeface="Open Sans"/>
              </a:rPr>
              <a:t>.</a:t>
            </a:r>
          </a:p>
          <a:p>
            <a:pPr>
              <a:buClr>
                <a:srgbClr val="0070C0"/>
              </a:buClr>
              <a:buFont typeface="Wingdings" pitchFamily="2" charset="2"/>
              <a:buChar char="Ø"/>
            </a:pPr>
            <a:r>
              <a:rPr lang="en-US" sz="2400" dirty="0">
                <a:latin typeface="Open Sans"/>
              </a:rPr>
              <a:t> </a:t>
            </a:r>
            <a:r>
              <a:rPr lang="en-US" sz="2400" b="1" dirty="0" smtClean="0">
                <a:latin typeface="Open Sans"/>
              </a:rPr>
              <a:t>U.S</a:t>
            </a:r>
            <a:r>
              <a:rPr lang="en-US" sz="2400" b="1" dirty="0">
                <a:latin typeface="Open Sans"/>
              </a:rPr>
              <a:t>. D.O.E</a:t>
            </a:r>
            <a:r>
              <a:rPr lang="en-US" sz="2400" dirty="0">
                <a:latin typeface="Open Sans"/>
              </a:rPr>
              <a:t>. </a:t>
            </a:r>
            <a:r>
              <a:rPr lang="en-US" sz="2400" dirty="0" smtClean="0">
                <a:latin typeface="Open Sans"/>
              </a:rPr>
              <a:t>integrated </a:t>
            </a:r>
            <a:r>
              <a:rPr lang="en-US" sz="2400" dirty="0">
                <a:latin typeface="Open Sans"/>
              </a:rPr>
              <a:t>ORCIDs into </a:t>
            </a:r>
            <a:r>
              <a:rPr lang="en-US" sz="2400" dirty="0" smtClean="0">
                <a:latin typeface="Open Sans"/>
              </a:rPr>
              <a:t>grant submission </a:t>
            </a:r>
            <a:endParaRPr lang="en-US" sz="2400" dirty="0">
              <a:latin typeface="Open Sans"/>
            </a:endParaRPr>
          </a:p>
          <a:p>
            <a:pPr>
              <a:buClr>
                <a:srgbClr val="0070C0"/>
              </a:buClr>
            </a:pPr>
            <a:endParaRPr lang="en-US" sz="2400" dirty="0" smtClean="0">
              <a:latin typeface="Open Sans"/>
            </a:endParaRPr>
          </a:p>
          <a:p>
            <a:pPr>
              <a:buClr>
                <a:srgbClr val="0070C0"/>
              </a:buClr>
              <a:buFont typeface="Wingdings" pitchFamily="2" charset="2"/>
              <a:buChar char="Ø"/>
            </a:pPr>
            <a:endParaRPr lang="en-US" sz="2400" dirty="0">
              <a:latin typeface="Open Sans"/>
            </a:endParaRPr>
          </a:p>
        </p:txBody>
      </p:sp>
    </p:spTree>
    <p:extLst>
      <p:ext uri="{BB962C8B-B14F-4D97-AF65-F5344CB8AC3E}">
        <p14:creationId xmlns="" xmlns:p14="http://schemas.microsoft.com/office/powerpoint/2010/main" val="3797859707"/>
      </p:ext>
    </p:extLst>
  </p:cSld>
  <p:clrMapOvr>
    <a:masterClrMapping/>
  </p:clrMapOvr>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smtClean="0">
                <a:solidFill>
                  <a:srgbClr val="0070C0"/>
                </a:solidFill>
              </a:rPr>
              <a:t>Adoption trends:</a:t>
            </a:r>
            <a:br>
              <a:rPr lang="en-US" sz="4000" dirty="0" smtClean="0">
                <a:solidFill>
                  <a:srgbClr val="0070C0"/>
                </a:solidFill>
              </a:rPr>
            </a:br>
            <a:r>
              <a:rPr lang="en-US" sz="4000" dirty="0" smtClean="0">
                <a:solidFill>
                  <a:srgbClr val="0070C0"/>
                </a:solidFill>
              </a:rPr>
              <a:t>  </a:t>
            </a:r>
            <a:r>
              <a:rPr lang="en-US" sz="3200" dirty="0" smtClean="0">
                <a:solidFill>
                  <a:srgbClr val="0070C0"/>
                </a:solidFill>
              </a:rPr>
              <a:t>Increasing </a:t>
            </a:r>
            <a:r>
              <a:rPr lang="en-US" sz="3200" dirty="0">
                <a:solidFill>
                  <a:srgbClr val="0070C0"/>
                </a:solidFill>
              </a:rPr>
              <a:t> </a:t>
            </a:r>
            <a:r>
              <a:rPr lang="en-US" sz="3200" dirty="0" smtClean="0">
                <a:solidFill>
                  <a:srgbClr val="0070C0"/>
                </a:solidFill>
              </a:rPr>
              <a:t>number of Universities assigning </a:t>
            </a:r>
            <a:r>
              <a:rPr lang="en-US" sz="3200" dirty="0">
                <a:solidFill>
                  <a:srgbClr val="0070C0"/>
                </a:solidFill>
              </a:rPr>
              <a:t>identifiers to researchers</a:t>
            </a:r>
            <a:br>
              <a:rPr lang="en-US" sz="3200" dirty="0">
                <a:solidFill>
                  <a:srgbClr val="0070C0"/>
                </a:solidFill>
              </a:rPr>
            </a:br>
            <a:endParaRPr lang="en-US" sz="3200" dirty="0">
              <a:solidFill>
                <a:srgbClr val="0070C0"/>
              </a:solidFill>
            </a:endParaRPr>
          </a:p>
        </p:txBody>
      </p:sp>
      <p:sp>
        <p:nvSpPr>
          <p:cNvPr id="3" name="Slide Number Placeholder 2"/>
          <p:cNvSpPr>
            <a:spLocks noGrp="1"/>
          </p:cNvSpPr>
          <p:nvPr>
            <p:ph type="sldNum" sz="quarter" idx="12"/>
          </p:nvPr>
        </p:nvSpPr>
        <p:spPr/>
        <p:txBody>
          <a:bodyPr/>
          <a:lstStyle/>
          <a:p>
            <a:fld id="{6B3AA010-7757-41E0-A212-D41514C97AA5}" type="slidenum">
              <a:rPr lang="en-US" smtClean="0"/>
              <a:pPr/>
              <a:t>37</a:t>
            </a:fld>
            <a:endParaRPr lang="en-US"/>
          </a:p>
        </p:txBody>
      </p:sp>
      <p:pic>
        <p:nvPicPr>
          <p:cNvPr id="9217" name="Picture 1"/>
          <p:cNvPicPr>
            <a:picLocks noChangeAspect="1" noChangeArrowheads="1"/>
          </p:cNvPicPr>
          <p:nvPr/>
        </p:nvPicPr>
        <p:blipFill>
          <a:blip r:embed="rId3" cstate="print"/>
          <a:srcRect/>
          <a:stretch>
            <a:fillRect/>
          </a:stretch>
        </p:blipFill>
        <p:spPr bwMode="auto">
          <a:xfrm>
            <a:off x="990600" y="1818360"/>
            <a:ext cx="1981200" cy="617537"/>
          </a:xfrm>
          <a:prstGeom prst="rect">
            <a:avLst/>
          </a:prstGeom>
          <a:noFill/>
          <a:ln w="9525">
            <a:noFill/>
            <a:miter lim="800000"/>
            <a:headEnd/>
            <a:tailEnd/>
          </a:ln>
        </p:spPr>
      </p:pic>
      <p:sp>
        <p:nvSpPr>
          <p:cNvPr id="7" name="TextBox 6"/>
          <p:cNvSpPr txBox="1"/>
          <p:nvPr/>
        </p:nvSpPr>
        <p:spPr>
          <a:xfrm>
            <a:off x="3200400" y="1665960"/>
            <a:ext cx="5336717" cy="584775"/>
          </a:xfrm>
          <a:prstGeom prst="rect">
            <a:avLst/>
          </a:prstGeom>
          <a:noFill/>
        </p:spPr>
        <p:txBody>
          <a:bodyPr wrap="none" rtlCol="0">
            <a:spAutoFit/>
          </a:bodyPr>
          <a:lstStyle/>
          <a:p>
            <a:r>
              <a:rPr lang="en-US" sz="1600" dirty="0" smtClean="0">
                <a:latin typeface="Open Sans"/>
              </a:rPr>
              <a:t>Assigning ORCIDs to authors when submitting electronic</a:t>
            </a:r>
          </a:p>
          <a:p>
            <a:r>
              <a:rPr lang="en-US" sz="1600" dirty="0" smtClean="0">
                <a:latin typeface="Open Sans"/>
              </a:rPr>
              <a:t>dissertations in institutional repositories</a:t>
            </a:r>
            <a:endParaRPr lang="en-US" sz="1600" dirty="0">
              <a:latin typeface="Open Sans"/>
            </a:endParaRPr>
          </a:p>
        </p:txBody>
      </p:sp>
      <p:sp>
        <p:nvSpPr>
          <p:cNvPr id="9" name="TextBox 8"/>
          <p:cNvSpPr txBox="1"/>
          <p:nvPr/>
        </p:nvSpPr>
        <p:spPr>
          <a:xfrm>
            <a:off x="3200400" y="2199360"/>
            <a:ext cx="5578771" cy="584775"/>
          </a:xfrm>
          <a:prstGeom prst="rect">
            <a:avLst/>
          </a:prstGeom>
          <a:noFill/>
        </p:spPr>
        <p:txBody>
          <a:bodyPr wrap="none" rtlCol="0">
            <a:spAutoFit/>
          </a:bodyPr>
          <a:lstStyle/>
          <a:p>
            <a:r>
              <a:rPr lang="en-US" sz="1600" dirty="0" smtClean="0">
                <a:latin typeface="Open Sans"/>
              </a:rPr>
              <a:t>Pilot to automatically generate preliminary authority records</a:t>
            </a:r>
          </a:p>
          <a:p>
            <a:r>
              <a:rPr lang="en-US" sz="1600" dirty="0" smtClean="0">
                <a:latin typeface="Open Sans"/>
              </a:rPr>
              <a:t>from publisher files (Harvard U. press, one other)</a:t>
            </a:r>
            <a:endParaRPr lang="en-US" sz="1600" dirty="0">
              <a:latin typeface="Open Sans"/>
            </a:endParaRPr>
          </a:p>
        </p:txBody>
      </p:sp>
      <p:pic>
        <p:nvPicPr>
          <p:cNvPr id="9218" name="Picture 2"/>
          <p:cNvPicPr>
            <a:picLocks noChangeAspect="1" noChangeArrowheads="1"/>
          </p:cNvPicPr>
          <p:nvPr/>
        </p:nvPicPr>
        <p:blipFill>
          <a:blip r:embed="rId4" cstate="print"/>
          <a:srcRect/>
          <a:stretch>
            <a:fillRect/>
          </a:stretch>
        </p:blipFill>
        <p:spPr bwMode="auto">
          <a:xfrm>
            <a:off x="1371600" y="2504160"/>
            <a:ext cx="1158875" cy="1173163"/>
          </a:xfrm>
          <a:prstGeom prst="rect">
            <a:avLst/>
          </a:prstGeom>
          <a:noFill/>
          <a:ln w="9525">
            <a:noFill/>
            <a:miter lim="800000"/>
            <a:headEnd/>
            <a:tailEnd/>
          </a:ln>
        </p:spPr>
      </p:pic>
      <p:sp>
        <p:nvSpPr>
          <p:cNvPr id="11" name="TextBox 10"/>
          <p:cNvSpPr txBox="1"/>
          <p:nvPr/>
        </p:nvSpPr>
        <p:spPr>
          <a:xfrm>
            <a:off x="3200400" y="3037560"/>
            <a:ext cx="4347665" cy="338554"/>
          </a:xfrm>
          <a:prstGeom prst="rect">
            <a:avLst/>
          </a:prstGeom>
          <a:noFill/>
        </p:spPr>
        <p:txBody>
          <a:bodyPr wrap="none" rtlCol="0">
            <a:spAutoFit/>
          </a:bodyPr>
          <a:lstStyle/>
          <a:p>
            <a:r>
              <a:rPr lang="en-US" sz="1600" dirty="0" smtClean="0">
                <a:latin typeface="Open Sans"/>
              </a:rPr>
              <a:t>Assigning ISNI identifiers to their researchers.</a:t>
            </a:r>
          </a:p>
        </p:txBody>
      </p:sp>
      <p:pic>
        <p:nvPicPr>
          <p:cNvPr id="9219" name="Picture 3"/>
          <p:cNvPicPr>
            <a:picLocks noChangeAspect="1" noChangeArrowheads="1"/>
          </p:cNvPicPr>
          <p:nvPr/>
        </p:nvPicPr>
        <p:blipFill>
          <a:blip r:embed="rId5" cstate="print"/>
          <a:srcRect/>
          <a:stretch>
            <a:fillRect/>
          </a:stretch>
        </p:blipFill>
        <p:spPr bwMode="auto">
          <a:xfrm>
            <a:off x="457200" y="3418560"/>
            <a:ext cx="1036637" cy="1325563"/>
          </a:xfrm>
          <a:prstGeom prst="rect">
            <a:avLst/>
          </a:prstGeom>
          <a:noFill/>
          <a:ln w="9525">
            <a:noFill/>
            <a:miter lim="800000"/>
            <a:headEnd/>
            <a:tailEnd/>
          </a:ln>
        </p:spPr>
      </p:pic>
      <p:pic>
        <p:nvPicPr>
          <p:cNvPr id="9220" name="Picture 4"/>
          <p:cNvPicPr>
            <a:picLocks noChangeAspect="1" noChangeArrowheads="1"/>
          </p:cNvPicPr>
          <p:nvPr/>
        </p:nvPicPr>
        <p:blipFill>
          <a:blip r:embed="rId6" cstate="print"/>
          <a:srcRect/>
          <a:stretch>
            <a:fillRect/>
          </a:stretch>
        </p:blipFill>
        <p:spPr bwMode="auto">
          <a:xfrm>
            <a:off x="457200" y="5943600"/>
            <a:ext cx="2149475" cy="411163"/>
          </a:xfrm>
          <a:prstGeom prst="rect">
            <a:avLst/>
          </a:prstGeom>
          <a:noFill/>
          <a:ln w="9525">
            <a:noFill/>
            <a:miter lim="800000"/>
            <a:headEnd/>
            <a:tailEnd/>
          </a:ln>
        </p:spPr>
      </p:pic>
      <p:sp>
        <p:nvSpPr>
          <p:cNvPr id="15" name="TextBox 14"/>
          <p:cNvSpPr txBox="1"/>
          <p:nvPr/>
        </p:nvSpPr>
        <p:spPr>
          <a:xfrm>
            <a:off x="1600201" y="3875760"/>
            <a:ext cx="2971800" cy="830997"/>
          </a:xfrm>
          <a:prstGeom prst="rect">
            <a:avLst/>
          </a:prstGeom>
          <a:noFill/>
        </p:spPr>
        <p:txBody>
          <a:bodyPr wrap="square" rtlCol="0">
            <a:spAutoFit/>
          </a:bodyPr>
          <a:lstStyle/>
          <a:p>
            <a:r>
              <a:rPr lang="en-US" sz="1600" dirty="0" smtClean="0">
                <a:latin typeface="Open Sans"/>
              </a:rPr>
              <a:t>Assigning local identifiers to researchers who don’t have one.</a:t>
            </a:r>
          </a:p>
        </p:txBody>
      </p:sp>
      <p:pic>
        <p:nvPicPr>
          <p:cNvPr id="9222" name="Picture 6"/>
          <p:cNvPicPr>
            <a:picLocks noChangeAspect="1" noChangeArrowheads="1"/>
          </p:cNvPicPr>
          <p:nvPr/>
        </p:nvPicPr>
        <p:blipFill>
          <a:blip r:embed="rId7" cstate="print"/>
          <a:srcRect/>
          <a:stretch>
            <a:fillRect/>
          </a:stretch>
        </p:blipFill>
        <p:spPr bwMode="auto">
          <a:xfrm>
            <a:off x="4495800" y="3799560"/>
            <a:ext cx="1173163" cy="1211263"/>
          </a:xfrm>
          <a:prstGeom prst="rect">
            <a:avLst/>
          </a:prstGeom>
          <a:noFill/>
          <a:ln w="9525">
            <a:noFill/>
            <a:miter lim="800000"/>
            <a:headEnd/>
            <a:tailEnd/>
          </a:ln>
        </p:spPr>
      </p:pic>
      <p:sp>
        <p:nvSpPr>
          <p:cNvPr id="19" name="TextBox 18"/>
          <p:cNvSpPr txBox="1"/>
          <p:nvPr/>
        </p:nvSpPr>
        <p:spPr>
          <a:xfrm>
            <a:off x="5867400" y="3951960"/>
            <a:ext cx="2971800" cy="830997"/>
          </a:xfrm>
          <a:prstGeom prst="rect">
            <a:avLst/>
          </a:prstGeom>
          <a:noFill/>
        </p:spPr>
        <p:txBody>
          <a:bodyPr wrap="square" rtlCol="0">
            <a:spAutoFit/>
          </a:bodyPr>
          <a:lstStyle/>
          <a:p>
            <a:r>
              <a:rPr lang="en-US" sz="1600" dirty="0" smtClean="0">
                <a:latin typeface="Open Sans"/>
              </a:rPr>
              <a:t>Using UUIDs (Universally Unique identifiers) to map to other identifiers like ORCID. </a:t>
            </a:r>
          </a:p>
        </p:txBody>
      </p:sp>
    </p:spTree>
    <p:extLst>
      <p:ext uri="{BB962C8B-B14F-4D97-AF65-F5344CB8AC3E}">
        <p14:creationId xmlns="" xmlns:p14="http://schemas.microsoft.com/office/powerpoint/2010/main" val="3489836412"/>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21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218"/>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1"/>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9219"/>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9220"/>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5"/>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9222"/>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p:bldP spid="11" grpId="0"/>
      <p:bldP spid="15" grpId="0"/>
      <p:bldP spid="19"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43639"/>
            <a:ext cx="8839200" cy="1143000"/>
          </a:xfrm>
        </p:spPr>
        <p:txBody>
          <a:bodyPr/>
          <a:lstStyle/>
          <a:p>
            <a:r>
              <a:rPr lang="en-US" dirty="0" smtClean="0">
                <a:solidFill>
                  <a:srgbClr val="0070C0"/>
                </a:solidFill>
              </a:rPr>
              <a:t>(But wait, there’s more! …)</a:t>
            </a:r>
            <a:endParaRPr lang="en-US" dirty="0">
              <a:solidFill>
                <a:srgbClr val="0070C0"/>
              </a:solidFill>
            </a:endParaRPr>
          </a:p>
        </p:txBody>
      </p:sp>
      <p:sp>
        <p:nvSpPr>
          <p:cNvPr id="3" name="Slide Number Placeholder 2"/>
          <p:cNvSpPr>
            <a:spLocks noGrp="1"/>
          </p:cNvSpPr>
          <p:nvPr>
            <p:ph type="sldNum" sz="quarter" idx="12"/>
          </p:nvPr>
        </p:nvSpPr>
        <p:spPr/>
        <p:txBody>
          <a:bodyPr/>
          <a:lstStyle/>
          <a:p>
            <a:fld id="{6B3AA010-7757-41E0-A212-D41514C97AA5}" type="slidenum">
              <a:rPr lang="en-US" smtClean="0"/>
              <a:pPr/>
              <a:t>38</a:t>
            </a:fld>
            <a:endParaRPr lang="en-US"/>
          </a:p>
        </p:txBody>
      </p:sp>
      <p:sp>
        <p:nvSpPr>
          <p:cNvPr id="4" name="TextBox 3"/>
          <p:cNvSpPr txBox="1"/>
          <p:nvPr/>
        </p:nvSpPr>
        <p:spPr>
          <a:xfrm>
            <a:off x="457200" y="1295400"/>
            <a:ext cx="8382000" cy="4770537"/>
          </a:xfrm>
          <a:prstGeom prst="rect">
            <a:avLst/>
          </a:prstGeom>
          <a:noFill/>
        </p:spPr>
        <p:txBody>
          <a:bodyPr wrap="square" rtlCol="0">
            <a:spAutoFit/>
          </a:bodyPr>
          <a:lstStyle/>
          <a:p>
            <a:pPr>
              <a:buFont typeface="Courier New"/>
              <a:buChar char="o"/>
            </a:pPr>
            <a:r>
              <a:rPr lang="en-US" sz="1600" dirty="0" smtClean="0">
                <a:latin typeface="Open Sans"/>
              </a:rPr>
              <a:t> </a:t>
            </a:r>
            <a:r>
              <a:rPr lang="en-US" sz="1600" dirty="0" smtClean="0">
                <a:latin typeface="Calibri"/>
                <a:ea typeface="Calibri"/>
              </a:rPr>
              <a:t>New universities now </a:t>
            </a:r>
            <a:r>
              <a:rPr lang="en-US" sz="1600" dirty="0">
                <a:latin typeface="Calibri"/>
                <a:ea typeface="Calibri"/>
              </a:rPr>
              <a:t>systematically creating </a:t>
            </a:r>
            <a:r>
              <a:rPr lang="en-US" sz="1600" dirty="0" smtClean="0">
                <a:latin typeface="Calibri"/>
                <a:ea typeface="Calibri"/>
              </a:rPr>
              <a:t>ORCID’s for </a:t>
            </a:r>
            <a:r>
              <a:rPr lang="en-US" sz="1600" dirty="0">
                <a:latin typeface="Calibri"/>
                <a:ea typeface="Calibri"/>
              </a:rPr>
              <a:t>their </a:t>
            </a:r>
            <a:r>
              <a:rPr lang="en-US" sz="1600" dirty="0" smtClean="0">
                <a:latin typeface="Calibri"/>
                <a:ea typeface="Calibri"/>
              </a:rPr>
              <a:t>researchers: </a:t>
            </a:r>
            <a:br>
              <a:rPr lang="en-US" sz="1600" dirty="0" smtClean="0">
                <a:latin typeface="Calibri"/>
                <a:ea typeface="Calibri"/>
              </a:rPr>
            </a:br>
            <a:r>
              <a:rPr lang="en-US" sz="1600" dirty="0" smtClean="0">
                <a:latin typeface="Calibri"/>
                <a:ea typeface="Calibri"/>
              </a:rPr>
              <a:t/>
            </a:r>
            <a:br>
              <a:rPr lang="en-US" sz="1600" dirty="0" smtClean="0">
                <a:latin typeface="Calibri"/>
                <a:ea typeface="Calibri"/>
              </a:rPr>
            </a:br>
            <a:r>
              <a:rPr lang="en-US" sz="1600" i="1" dirty="0" smtClean="0">
                <a:latin typeface="Calibri"/>
                <a:ea typeface="Calibri"/>
              </a:rPr>
              <a:t> Boston University (medical school), Chalmers </a:t>
            </a:r>
            <a:r>
              <a:rPr lang="en-US" sz="1600" i="1" dirty="0">
                <a:latin typeface="Calibri"/>
                <a:ea typeface="Calibri"/>
              </a:rPr>
              <a:t>Institute of Technology, Hong Kong University, La Universidad de Zaragoza, National Taiwan University, Texas A&amp;M, </a:t>
            </a:r>
            <a:r>
              <a:rPr lang="en-US" sz="1600" dirty="0">
                <a:latin typeface="Calibri"/>
                <a:ea typeface="Calibri"/>
              </a:rPr>
              <a:t>and</a:t>
            </a:r>
            <a:r>
              <a:rPr lang="en-US" sz="1600" i="1" dirty="0">
                <a:latin typeface="Calibri"/>
                <a:ea typeface="Calibri"/>
              </a:rPr>
              <a:t> University of </a:t>
            </a:r>
            <a:r>
              <a:rPr lang="en-US" sz="1600" i="1" dirty="0" smtClean="0">
                <a:latin typeface="Calibri"/>
                <a:ea typeface="Calibri"/>
              </a:rPr>
              <a:t>Michigan</a:t>
            </a:r>
            <a:r>
              <a:rPr lang="en-US" sz="1600" dirty="0">
                <a:latin typeface="Times New Roman"/>
                <a:ea typeface="Calibri"/>
              </a:rPr>
              <a:t> </a:t>
            </a:r>
            <a:r>
              <a:rPr lang="en-US" sz="1600" dirty="0" smtClean="0">
                <a:latin typeface="Times New Roman"/>
                <a:ea typeface="Calibri"/>
              </a:rPr>
              <a:t>(in progress) </a:t>
            </a:r>
          </a:p>
          <a:p>
            <a:pPr>
              <a:buFont typeface="Courier New"/>
              <a:buChar char="o"/>
            </a:pPr>
            <a:endParaRPr lang="en-US" sz="1600" dirty="0">
              <a:latin typeface="Calibri"/>
              <a:ea typeface="Calibri"/>
            </a:endParaRPr>
          </a:p>
          <a:p>
            <a:pPr>
              <a:buFont typeface="Courier New"/>
              <a:buChar char="o"/>
            </a:pPr>
            <a:r>
              <a:rPr lang="en-US" sz="1600" i="1" dirty="0" smtClean="0">
                <a:latin typeface="Calibri"/>
                <a:ea typeface="Calibri"/>
              </a:rPr>
              <a:t>University efforts to integrate ORCID’s and software Infrastructure</a:t>
            </a:r>
          </a:p>
          <a:p>
            <a:pPr lvl="1">
              <a:buFont typeface="Courier New"/>
              <a:buChar char="o"/>
            </a:pPr>
            <a:r>
              <a:rPr lang="en-US" sz="1600" dirty="0" smtClean="0">
                <a:latin typeface="Calibri"/>
                <a:ea typeface="Calibri"/>
              </a:rPr>
              <a:t> BU </a:t>
            </a:r>
            <a:r>
              <a:rPr lang="en-US" sz="1600" i="1" dirty="0">
                <a:latin typeface="Calibri"/>
                <a:ea typeface="Calibri"/>
              </a:rPr>
              <a:t>is </a:t>
            </a:r>
            <a:r>
              <a:rPr lang="en-US" sz="1600" dirty="0">
                <a:latin typeface="Calibri"/>
                <a:ea typeface="Calibri"/>
              </a:rPr>
              <a:t>integrating ORCID into the </a:t>
            </a:r>
            <a:r>
              <a:rPr lang="en-US" sz="1600" i="1" dirty="0">
                <a:latin typeface="Calibri"/>
                <a:ea typeface="Calibri"/>
              </a:rPr>
              <a:t>Profiles</a:t>
            </a:r>
            <a:r>
              <a:rPr lang="en-US" sz="1600" dirty="0">
                <a:latin typeface="Calibri"/>
                <a:ea typeface="Calibri"/>
              </a:rPr>
              <a:t> research profile platform (used by 30+ institutions</a:t>
            </a:r>
            <a:r>
              <a:rPr lang="en-US" sz="1600" dirty="0" smtClean="0">
                <a:latin typeface="Calibri"/>
                <a:ea typeface="Calibri"/>
              </a:rPr>
              <a:t>)</a:t>
            </a:r>
            <a:endParaRPr lang="en-US" sz="1600" i="1" dirty="0" smtClean="0">
              <a:latin typeface="Calibri"/>
              <a:ea typeface="Calibri"/>
            </a:endParaRPr>
          </a:p>
          <a:p>
            <a:pPr lvl="1">
              <a:buFont typeface="Courier New"/>
              <a:buChar char="o"/>
            </a:pPr>
            <a:r>
              <a:rPr lang="en-US" sz="1600" i="1" dirty="0" smtClean="0">
                <a:latin typeface="Calibri"/>
                <a:ea typeface="Calibri"/>
              </a:rPr>
              <a:t> Cornell </a:t>
            </a:r>
            <a:r>
              <a:rPr lang="en-US" sz="1600" i="1" dirty="0">
                <a:latin typeface="Calibri"/>
                <a:ea typeface="Calibri"/>
              </a:rPr>
              <a:t>University, </a:t>
            </a:r>
            <a:r>
              <a:rPr lang="en-US" sz="1600" dirty="0">
                <a:latin typeface="Calibri"/>
                <a:ea typeface="Calibri"/>
              </a:rPr>
              <a:t>is integrating ORCID into the VIVO open source researcher profiling system, used by over a hundred institutions</a:t>
            </a:r>
            <a:endParaRPr lang="en-US" sz="1600" dirty="0">
              <a:latin typeface="Times New Roman"/>
              <a:ea typeface="Calibri"/>
            </a:endParaRPr>
          </a:p>
          <a:p>
            <a:pPr lvl="1">
              <a:buFont typeface="Courier New"/>
              <a:buChar char="o"/>
            </a:pPr>
            <a:r>
              <a:rPr lang="en-US" sz="1600" i="1" dirty="0" smtClean="0">
                <a:latin typeface="Calibri"/>
                <a:ea typeface="Calibri"/>
              </a:rPr>
              <a:t> University </a:t>
            </a:r>
            <a:r>
              <a:rPr lang="en-US" sz="1600" i="1" dirty="0">
                <a:latin typeface="Calibri"/>
                <a:ea typeface="Calibri"/>
              </a:rPr>
              <a:t>of Notre Dame, </a:t>
            </a:r>
            <a:r>
              <a:rPr lang="en-US" sz="1600" dirty="0">
                <a:latin typeface="Calibri"/>
                <a:ea typeface="Calibri"/>
              </a:rPr>
              <a:t>is integrating ORCID identifiers into their Institutional Repository and into the </a:t>
            </a:r>
            <a:r>
              <a:rPr lang="en-US" sz="1600" i="1" dirty="0">
                <a:latin typeface="Calibri"/>
                <a:ea typeface="Calibri"/>
              </a:rPr>
              <a:t>Hydra </a:t>
            </a:r>
            <a:r>
              <a:rPr lang="en-US" sz="1600" dirty="0">
                <a:latin typeface="Calibri"/>
                <a:ea typeface="Calibri"/>
              </a:rPr>
              <a:t>open source IR tool. </a:t>
            </a:r>
            <a:endParaRPr lang="en-US" sz="1600" i="1" dirty="0">
              <a:latin typeface="Times New Roman"/>
              <a:ea typeface="Calibri"/>
            </a:endParaRPr>
          </a:p>
          <a:p>
            <a:pPr lvl="1">
              <a:buFont typeface="Courier New"/>
              <a:buChar char="o"/>
            </a:pPr>
            <a:r>
              <a:rPr lang="en-US" sz="1600" i="1" dirty="0" smtClean="0">
                <a:latin typeface="Calibri"/>
                <a:ea typeface="Calibri"/>
              </a:rPr>
              <a:t> Purdue </a:t>
            </a:r>
            <a:r>
              <a:rPr lang="en-US" sz="1600" i="1" dirty="0">
                <a:latin typeface="Calibri"/>
                <a:ea typeface="Calibri"/>
              </a:rPr>
              <a:t>University, </a:t>
            </a:r>
            <a:r>
              <a:rPr lang="en-US" sz="1600" dirty="0">
                <a:latin typeface="Calibri"/>
                <a:ea typeface="Calibri"/>
              </a:rPr>
              <a:t>is integrating ORCID identifiers into their data management platform, and the </a:t>
            </a:r>
            <a:r>
              <a:rPr lang="en-US" sz="1600" dirty="0" err="1">
                <a:latin typeface="Calibri"/>
                <a:ea typeface="Calibri"/>
              </a:rPr>
              <a:t>HUBzero</a:t>
            </a:r>
            <a:r>
              <a:rPr lang="en-US" sz="1600" dirty="0">
                <a:latin typeface="Calibri"/>
                <a:ea typeface="Calibri"/>
              </a:rPr>
              <a:t> open source platform for supporting research collaboration.</a:t>
            </a:r>
            <a:endParaRPr lang="en-US" sz="1600" dirty="0">
              <a:latin typeface="Times New Roman"/>
              <a:ea typeface="Calibri"/>
            </a:endParaRPr>
          </a:p>
          <a:p>
            <a:pPr lvl="1">
              <a:buFont typeface="Courier New"/>
              <a:buChar char="o"/>
            </a:pPr>
            <a:r>
              <a:rPr lang="en-US" sz="1600" dirty="0" smtClean="0">
                <a:latin typeface="Calibri"/>
                <a:ea typeface="Calibri"/>
              </a:rPr>
              <a:t> Texas </a:t>
            </a:r>
            <a:r>
              <a:rPr lang="en-US" sz="1600" dirty="0">
                <a:latin typeface="Calibri"/>
                <a:ea typeface="Calibri"/>
              </a:rPr>
              <a:t>A&amp;M </a:t>
            </a:r>
            <a:r>
              <a:rPr lang="en-US" sz="1600" dirty="0" smtClean="0">
                <a:latin typeface="Calibri"/>
                <a:ea typeface="Calibri"/>
              </a:rPr>
              <a:t>University </a:t>
            </a:r>
            <a:r>
              <a:rPr lang="en-US" sz="1600" dirty="0">
                <a:latin typeface="Calibri"/>
                <a:ea typeface="Calibri"/>
              </a:rPr>
              <a:t>is integrating ORCID identifiers into the open source Vireo electronic theses and dissertations (ETD) workflow</a:t>
            </a:r>
          </a:p>
          <a:p>
            <a:pPr lvl="1">
              <a:buFont typeface="Courier New"/>
              <a:buChar char="o"/>
            </a:pPr>
            <a:r>
              <a:rPr lang="en-US" sz="1600" dirty="0">
                <a:latin typeface="Calibri"/>
                <a:ea typeface="Calibri"/>
              </a:rPr>
              <a:t>University of Colorado, is integrating ORCID identifiers into their Faculty information System (FIS). </a:t>
            </a:r>
          </a:p>
          <a:p>
            <a:pPr lvl="1">
              <a:buFont typeface="Courier New"/>
              <a:buChar char="o"/>
            </a:pPr>
            <a:r>
              <a:rPr lang="en-US" sz="1600" dirty="0" smtClean="0">
                <a:latin typeface="Calibri"/>
                <a:ea typeface="Calibri"/>
              </a:rPr>
              <a:t> University </a:t>
            </a:r>
            <a:r>
              <a:rPr lang="en-US" sz="1600" dirty="0">
                <a:latin typeface="Calibri"/>
                <a:ea typeface="Calibri"/>
              </a:rPr>
              <a:t>of Missouri, is integrating ORCID identifiers into </a:t>
            </a:r>
            <a:r>
              <a:rPr lang="en-US" sz="1600" dirty="0" err="1">
                <a:latin typeface="Calibri"/>
                <a:ea typeface="Calibri"/>
              </a:rPr>
              <a:t>DSpace</a:t>
            </a:r>
            <a:r>
              <a:rPr lang="en-US" sz="1600" dirty="0">
                <a:latin typeface="Calibri"/>
                <a:ea typeface="Calibri"/>
              </a:rPr>
              <a:t>.</a:t>
            </a:r>
            <a:endParaRPr lang="en-US" sz="1600" dirty="0">
              <a:latin typeface="Times New Roman"/>
              <a:ea typeface="Calibri"/>
            </a:endParaRPr>
          </a:p>
        </p:txBody>
      </p:sp>
    </p:spTree>
    <p:extLst>
      <p:ext uri="{BB962C8B-B14F-4D97-AF65-F5344CB8AC3E}">
        <p14:creationId xmlns="" xmlns:p14="http://schemas.microsoft.com/office/powerpoint/2010/main" val="2764388291"/>
      </p:ext>
    </p:extLst>
  </p:cSld>
  <p:clrMapOvr>
    <a:masterClrMapping/>
  </p:clrMapOvr>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pPr>
              <a:defRPr/>
            </a:pPr>
            <a:r>
              <a:rPr lang="en-US" smtClean="0"/>
              <a:t>Integrating Researcher Identifiers into the Scholarly Record</a:t>
            </a:r>
            <a:endParaRPr lang="en-US" dirty="0"/>
          </a:p>
        </p:txBody>
      </p:sp>
      <p:sp>
        <p:nvSpPr>
          <p:cNvPr id="34818" name="Rectangle 4"/>
          <p:cNvSpPr>
            <a:spLocks noChangeArrowheads="1"/>
          </p:cNvSpPr>
          <p:nvPr/>
        </p:nvSpPr>
        <p:spPr bwMode="auto">
          <a:xfrm>
            <a:off x="0" y="2056227"/>
            <a:ext cx="9144000" cy="341632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p>
            <a:pPr algn="ctr">
              <a:buFont typeface="Wingdings 3" charset="0"/>
              <a:buNone/>
            </a:pPr>
            <a:r>
              <a:rPr lang="en-US" sz="7200" dirty="0" smtClean="0">
                <a:latin typeface="Courier" charset="0"/>
                <a:cs typeface="Courier" charset="0"/>
              </a:rPr>
              <a:t>Building on Identifiers</a:t>
            </a:r>
          </a:p>
          <a:p>
            <a:pPr algn="ctr">
              <a:buFont typeface="Wingdings 3" charset="0"/>
              <a:buNone/>
            </a:pPr>
            <a:r>
              <a:rPr lang="en-US" sz="7200" dirty="0" smtClean="0">
                <a:latin typeface="Courier" charset="0"/>
                <a:cs typeface="Courier" charset="0"/>
              </a:rPr>
              <a:t>-- Outputs</a:t>
            </a:r>
          </a:p>
        </p:txBody>
      </p:sp>
    </p:spTree>
    <p:extLst>
      <p:ext uri="{BB962C8B-B14F-4D97-AF65-F5344CB8AC3E}">
        <p14:creationId xmlns="" xmlns:p14="http://schemas.microsoft.com/office/powerpoint/2010/main" val="326675743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23088"/>
          </a:xfrm>
        </p:spPr>
        <p:txBody>
          <a:bodyPr/>
          <a:lstStyle/>
          <a:p>
            <a:r>
              <a:rPr lang="en-US" dirty="0" smtClean="0"/>
              <a:t>Collaborators &amp; Co-Conspirators</a:t>
            </a:r>
            <a:endParaRPr lang="en-US" dirty="0"/>
          </a:p>
        </p:txBody>
      </p:sp>
      <p:sp>
        <p:nvSpPr>
          <p:cNvPr id="3" name="Content Placeholder 2"/>
          <p:cNvSpPr>
            <a:spLocks noGrp="1"/>
          </p:cNvSpPr>
          <p:nvPr>
            <p:ph idx="1"/>
          </p:nvPr>
        </p:nvSpPr>
        <p:spPr>
          <a:xfrm>
            <a:off x="457200" y="1409549"/>
            <a:ext cx="8229600" cy="4716614"/>
          </a:xfrm>
        </p:spPr>
        <p:txBody>
          <a:bodyPr>
            <a:normAutofit fontScale="40000" lnSpcReduction="20000"/>
          </a:bodyPr>
          <a:lstStyle/>
          <a:p>
            <a:pPr>
              <a:buClr>
                <a:srgbClr val="0070C0"/>
              </a:buClr>
              <a:buFont typeface="Wingdings" pitchFamily="2" charset="2"/>
              <a:buChar char="Ø"/>
            </a:pPr>
            <a:r>
              <a:rPr lang="en-US" dirty="0">
                <a:solidFill>
                  <a:srgbClr val="0070C0"/>
                </a:solidFill>
              </a:rPr>
              <a:t>Registering Researchers in Authority Files Task Group Members</a:t>
            </a:r>
          </a:p>
          <a:p>
            <a:pPr>
              <a:buClr>
                <a:srgbClr val="0070C0"/>
              </a:buClr>
              <a:buFont typeface="Wingdings" pitchFamily="2" charset="2"/>
              <a:buChar char="Ø"/>
            </a:pPr>
            <a:endParaRPr lang="en-US" dirty="0" smtClean="0"/>
          </a:p>
          <a:p>
            <a:pPr lvl="1">
              <a:buClr>
                <a:srgbClr val="0070C0"/>
              </a:buClr>
              <a:buFont typeface="Wingdings" pitchFamily="2" charset="2"/>
              <a:buChar char="Ø"/>
            </a:pPr>
            <a:r>
              <a:rPr lang="en-US" dirty="0" smtClean="0"/>
              <a:t> </a:t>
            </a:r>
            <a:r>
              <a:rPr lang="en-US" dirty="0">
                <a:latin typeface="Open Sans"/>
              </a:rPr>
              <a:t>Micah Altman, MIT - </a:t>
            </a:r>
            <a:r>
              <a:rPr lang="en-US" dirty="0">
                <a:solidFill>
                  <a:srgbClr val="0070C0"/>
                </a:solidFill>
                <a:latin typeface="Open Sans"/>
              </a:rPr>
              <a:t>ORCID Board member</a:t>
            </a:r>
          </a:p>
          <a:p>
            <a:pPr lvl="1">
              <a:buClr>
                <a:srgbClr val="0070C0"/>
              </a:buClr>
              <a:buFont typeface="Wingdings" pitchFamily="2" charset="2"/>
              <a:buChar char="Ø"/>
            </a:pPr>
            <a:r>
              <a:rPr lang="en-US" dirty="0">
                <a:latin typeface="Open Sans"/>
              </a:rPr>
              <a:t> Michael Conlon, U. Florida – </a:t>
            </a:r>
            <a:r>
              <a:rPr lang="en-US" dirty="0">
                <a:solidFill>
                  <a:srgbClr val="0070C0"/>
                </a:solidFill>
                <a:latin typeface="Open Sans"/>
              </a:rPr>
              <a:t>PI for VIVO</a:t>
            </a:r>
          </a:p>
          <a:p>
            <a:pPr lvl="1">
              <a:buClr>
                <a:srgbClr val="0070C0"/>
              </a:buClr>
              <a:buFont typeface="Wingdings" pitchFamily="2" charset="2"/>
              <a:buChar char="Ø"/>
            </a:pPr>
            <a:r>
              <a:rPr lang="en-US" dirty="0">
                <a:latin typeface="Open Sans"/>
              </a:rPr>
              <a:t> Ana Lupe </a:t>
            </a:r>
            <a:r>
              <a:rPr lang="en-US" dirty="0" err="1">
                <a:latin typeface="Open Sans"/>
              </a:rPr>
              <a:t>Cristan</a:t>
            </a:r>
            <a:r>
              <a:rPr lang="en-US" dirty="0">
                <a:latin typeface="Open Sans"/>
              </a:rPr>
              <a:t>, Library of Congress – </a:t>
            </a:r>
            <a:r>
              <a:rPr lang="en-US" dirty="0">
                <a:solidFill>
                  <a:srgbClr val="0070C0"/>
                </a:solidFill>
                <a:latin typeface="Open Sans"/>
              </a:rPr>
              <a:t>LC/NACO trainer</a:t>
            </a:r>
          </a:p>
          <a:p>
            <a:pPr lvl="1">
              <a:buClr>
                <a:srgbClr val="0070C0"/>
              </a:buClr>
              <a:buFont typeface="Wingdings" pitchFamily="2" charset="2"/>
              <a:buChar char="Ø"/>
            </a:pPr>
            <a:r>
              <a:rPr lang="en-US" dirty="0">
                <a:solidFill>
                  <a:srgbClr val="0070C0"/>
                </a:solidFill>
                <a:latin typeface="Open Sans"/>
              </a:rPr>
              <a:t> </a:t>
            </a:r>
            <a:r>
              <a:rPr lang="en-US" dirty="0">
                <a:latin typeface="Open Sans"/>
              </a:rPr>
              <a:t>Laura Dawson, </a:t>
            </a:r>
            <a:r>
              <a:rPr lang="en-US" dirty="0" err="1">
                <a:latin typeface="Open Sans"/>
              </a:rPr>
              <a:t>Bowker</a:t>
            </a:r>
            <a:r>
              <a:rPr lang="en-US" dirty="0">
                <a:latin typeface="Open Sans"/>
              </a:rPr>
              <a:t> – </a:t>
            </a:r>
            <a:r>
              <a:rPr lang="en-US" dirty="0">
                <a:solidFill>
                  <a:srgbClr val="0070C0"/>
                </a:solidFill>
                <a:latin typeface="Open Sans"/>
              </a:rPr>
              <a:t>ISNI Board member</a:t>
            </a:r>
          </a:p>
          <a:p>
            <a:pPr lvl="1">
              <a:buClr>
                <a:srgbClr val="0070C0"/>
              </a:buClr>
              <a:buFont typeface="Wingdings" pitchFamily="2" charset="2"/>
              <a:buChar char="Ø"/>
            </a:pPr>
            <a:r>
              <a:rPr lang="en-US" dirty="0">
                <a:latin typeface="Open Sans"/>
              </a:rPr>
              <a:t> Joanne Dunham, U. Leicester</a:t>
            </a:r>
          </a:p>
          <a:p>
            <a:pPr lvl="1">
              <a:buClr>
                <a:srgbClr val="0070C0"/>
              </a:buClr>
              <a:buFont typeface="Wingdings" pitchFamily="2" charset="2"/>
              <a:buChar char="Ø"/>
            </a:pPr>
            <a:r>
              <a:rPr lang="en-US" dirty="0">
                <a:latin typeface="Open Sans"/>
              </a:rPr>
              <a:t> </a:t>
            </a:r>
            <a:r>
              <a:rPr lang="en-US" dirty="0" smtClean="0">
                <a:latin typeface="Open Sans"/>
              </a:rPr>
              <a:t>Amanda </a:t>
            </a:r>
            <a:r>
              <a:rPr lang="en-US" dirty="0">
                <a:latin typeface="Open Sans"/>
              </a:rPr>
              <a:t>Hill, U. Manchester – </a:t>
            </a:r>
            <a:r>
              <a:rPr lang="en-US" dirty="0">
                <a:solidFill>
                  <a:srgbClr val="0070C0"/>
                </a:solidFill>
                <a:latin typeface="Open Sans"/>
              </a:rPr>
              <a:t>UK Names Project</a:t>
            </a:r>
          </a:p>
          <a:p>
            <a:pPr lvl="1">
              <a:buClr>
                <a:srgbClr val="0070C0"/>
              </a:buClr>
              <a:buFont typeface="Wingdings" pitchFamily="2" charset="2"/>
              <a:buChar char="Ø"/>
            </a:pPr>
            <a:r>
              <a:rPr lang="en-US" dirty="0">
                <a:solidFill>
                  <a:srgbClr val="0070C0"/>
                </a:solidFill>
                <a:latin typeface="Open Sans"/>
              </a:rPr>
              <a:t> </a:t>
            </a:r>
            <a:r>
              <a:rPr lang="en-US" dirty="0" smtClean="0">
                <a:latin typeface="Open Sans"/>
              </a:rPr>
              <a:t>Daniel </a:t>
            </a:r>
            <a:r>
              <a:rPr lang="en-US" dirty="0">
                <a:latin typeface="Open Sans"/>
              </a:rPr>
              <a:t>Hook, </a:t>
            </a:r>
            <a:r>
              <a:rPr lang="en-US" dirty="0" err="1">
                <a:latin typeface="Open Sans"/>
              </a:rPr>
              <a:t>Symplectic</a:t>
            </a:r>
            <a:r>
              <a:rPr lang="en-US" dirty="0">
                <a:latin typeface="Open Sans"/>
              </a:rPr>
              <a:t> Limited</a:t>
            </a:r>
          </a:p>
          <a:p>
            <a:pPr lvl="1">
              <a:buClr>
                <a:srgbClr val="0070C0"/>
              </a:buClr>
              <a:buFont typeface="Wingdings" pitchFamily="2" charset="2"/>
              <a:buChar char="Ø"/>
            </a:pPr>
            <a:r>
              <a:rPr lang="en-US" dirty="0">
                <a:latin typeface="Open Sans"/>
              </a:rPr>
              <a:t> </a:t>
            </a:r>
            <a:r>
              <a:rPr lang="en-US" dirty="0" smtClean="0">
                <a:latin typeface="Open Sans"/>
              </a:rPr>
              <a:t>Wolfram </a:t>
            </a:r>
            <a:r>
              <a:rPr lang="en-US" dirty="0" err="1">
                <a:latin typeface="Open Sans"/>
              </a:rPr>
              <a:t>Horstmann</a:t>
            </a:r>
            <a:r>
              <a:rPr lang="en-US" dirty="0">
                <a:latin typeface="Open Sans"/>
              </a:rPr>
              <a:t>, U. Oxford</a:t>
            </a:r>
          </a:p>
          <a:p>
            <a:pPr lvl="1">
              <a:buClr>
                <a:srgbClr val="0070C0"/>
              </a:buClr>
              <a:buFont typeface="Wingdings" pitchFamily="2" charset="2"/>
              <a:buChar char="Ø"/>
            </a:pPr>
            <a:r>
              <a:rPr lang="en-US" dirty="0">
                <a:latin typeface="Open Sans"/>
              </a:rPr>
              <a:t> Andrew </a:t>
            </a:r>
            <a:r>
              <a:rPr lang="en-US" dirty="0" err="1">
                <a:latin typeface="Open Sans"/>
              </a:rPr>
              <a:t>MacEwan</a:t>
            </a:r>
            <a:r>
              <a:rPr lang="en-US" dirty="0">
                <a:latin typeface="Open Sans"/>
              </a:rPr>
              <a:t>, British Library – </a:t>
            </a:r>
            <a:r>
              <a:rPr lang="en-US" dirty="0">
                <a:solidFill>
                  <a:srgbClr val="0070C0"/>
                </a:solidFill>
                <a:latin typeface="Open Sans"/>
              </a:rPr>
              <a:t>ISNI Board member</a:t>
            </a:r>
          </a:p>
          <a:p>
            <a:pPr lvl="1">
              <a:buClr>
                <a:srgbClr val="0070C0"/>
              </a:buClr>
              <a:buFont typeface="Wingdings" pitchFamily="2" charset="2"/>
              <a:buChar char="Ø"/>
            </a:pPr>
            <a:r>
              <a:rPr lang="en-US" dirty="0">
                <a:solidFill>
                  <a:srgbClr val="0070C0"/>
                </a:solidFill>
                <a:latin typeface="Open Sans"/>
              </a:rPr>
              <a:t> </a:t>
            </a:r>
            <a:r>
              <a:rPr lang="en-US" dirty="0">
                <a:latin typeface="Open Sans"/>
              </a:rPr>
              <a:t>Philip </a:t>
            </a:r>
            <a:r>
              <a:rPr lang="en-US" dirty="0" err="1">
                <a:latin typeface="Open Sans"/>
              </a:rPr>
              <a:t>Schreur</a:t>
            </a:r>
            <a:r>
              <a:rPr lang="en-US" dirty="0">
                <a:latin typeface="Open Sans"/>
              </a:rPr>
              <a:t>, Stanford </a:t>
            </a:r>
            <a:r>
              <a:rPr lang="en-US" dirty="0">
                <a:solidFill>
                  <a:srgbClr val="0070C0"/>
                </a:solidFill>
                <a:latin typeface="Open Sans"/>
              </a:rPr>
              <a:t>– Program for Cooperative Cataloging</a:t>
            </a:r>
          </a:p>
          <a:p>
            <a:pPr lvl="1">
              <a:buClr>
                <a:srgbClr val="0070C0"/>
              </a:buClr>
              <a:buFont typeface="Wingdings" pitchFamily="2" charset="2"/>
              <a:buChar char="Ø"/>
            </a:pPr>
            <a:r>
              <a:rPr lang="en-US" dirty="0">
                <a:solidFill>
                  <a:srgbClr val="0070C0"/>
                </a:solidFill>
                <a:latin typeface="Open Sans"/>
              </a:rPr>
              <a:t> </a:t>
            </a:r>
            <a:r>
              <a:rPr lang="en-US" dirty="0">
                <a:latin typeface="Open Sans"/>
              </a:rPr>
              <a:t>Laura Smart, Caltech  </a:t>
            </a:r>
            <a:r>
              <a:rPr lang="en-US" dirty="0">
                <a:solidFill>
                  <a:srgbClr val="0070C0"/>
                </a:solidFill>
                <a:latin typeface="Open Sans"/>
              </a:rPr>
              <a:t>– LC/NACO contributor</a:t>
            </a:r>
          </a:p>
          <a:p>
            <a:pPr lvl="1">
              <a:buClr>
                <a:srgbClr val="0070C0"/>
              </a:buClr>
              <a:buFont typeface="Wingdings" pitchFamily="2" charset="2"/>
              <a:buChar char="Ø"/>
            </a:pPr>
            <a:r>
              <a:rPr lang="en-US" dirty="0">
                <a:solidFill>
                  <a:srgbClr val="0070C0"/>
                </a:solidFill>
                <a:latin typeface="Open Sans"/>
              </a:rPr>
              <a:t> </a:t>
            </a:r>
            <a:r>
              <a:rPr lang="en-US" dirty="0">
                <a:latin typeface="Open Sans"/>
              </a:rPr>
              <a:t>Melanie </a:t>
            </a:r>
            <a:r>
              <a:rPr lang="en-US" dirty="0" err="1">
                <a:latin typeface="Open Sans"/>
              </a:rPr>
              <a:t>Wacker</a:t>
            </a:r>
            <a:r>
              <a:rPr lang="en-US" dirty="0">
                <a:latin typeface="Open Sans"/>
              </a:rPr>
              <a:t>, Columbia</a:t>
            </a:r>
            <a:r>
              <a:rPr lang="en-US" dirty="0">
                <a:solidFill>
                  <a:srgbClr val="0070C0"/>
                </a:solidFill>
                <a:latin typeface="Open Sans"/>
              </a:rPr>
              <a:t> – LC/NACO contributor</a:t>
            </a:r>
          </a:p>
          <a:p>
            <a:pPr lvl="1">
              <a:buClr>
                <a:srgbClr val="0070C0"/>
              </a:buClr>
              <a:buFont typeface="Wingdings" pitchFamily="2" charset="2"/>
              <a:buChar char="Ø"/>
            </a:pPr>
            <a:r>
              <a:rPr lang="en-US" dirty="0">
                <a:solidFill>
                  <a:srgbClr val="0070C0"/>
                </a:solidFill>
                <a:latin typeface="Open Sans"/>
              </a:rPr>
              <a:t> </a:t>
            </a:r>
            <a:r>
              <a:rPr lang="en-US" dirty="0" err="1">
                <a:latin typeface="Open Sans"/>
              </a:rPr>
              <a:t>Saskia</a:t>
            </a:r>
            <a:r>
              <a:rPr lang="en-US" dirty="0">
                <a:latin typeface="Open Sans"/>
              </a:rPr>
              <a:t> </a:t>
            </a:r>
            <a:r>
              <a:rPr lang="en-US" dirty="0" err="1">
                <a:latin typeface="Open Sans"/>
              </a:rPr>
              <a:t>Woutersen</a:t>
            </a:r>
            <a:r>
              <a:rPr lang="en-US" dirty="0">
                <a:latin typeface="Open Sans"/>
              </a:rPr>
              <a:t>, U. Amsterdam</a:t>
            </a:r>
          </a:p>
          <a:p>
            <a:pPr>
              <a:buClr>
                <a:srgbClr val="0070C0"/>
              </a:buClr>
              <a:buFont typeface="Wingdings" pitchFamily="2" charset="2"/>
              <a:buChar char="Ø"/>
            </a:pPr>
            <a:endParaRPr lang="en-US" dirty="0">
              <a:solidFill>
                <a:srgbClr val="0070C0"/>
              </a:solidFill>
              <a:latin typeface="Open Sans"/>
            </a:endParaRPr>
          </a:p>
          <a:p>
            <a:pPr lvl="1">
              <a:buClr>
                <a:srgbClr val="0070C0"/>
              </a:buClr>
              <a:buFont typeface="Wingdings" pitchFamily="2" charset="2"/>
              <a:buChar char="Ø"/>
            </a:pPr>
            <a:r>
              <a:rPr lang="en-US" dirty="0">
                <a:ea typeface="ＭＳ Ｐゴシック" charset="0"/>
                <a:cs typeface="ＭＳ Ｐゴシック" charset="0"/>
              </a:rPr>
              <a:t>K. Smith-</a:t>
            </a:r>
            <a:r>
              <a:rPr lang="en-US" dirty="0" smtClean="0">
                <a:ea typeface="ＭＳ Ｐゴシック" charset="0"/>
                <a:cs typeface="ＭＳ Ｐゴシック" charset="0"/>
              </a:rPr>
              <a:t>Yoshimura, OCLC Research</a:t>
            </a:r>
            <a:r>
              <a:rPr lang="en-US" dirty="0" smtClean="0">
                <a:solidFill>
                  <a:srgbClr val="0070C0"/>
                </a:solidFill>
                <a:latin typeface="Open Sans"/>
              </a:rPr>
              <a:t> </a:t>
            </a:r>
          </a:p>
          <a:p>
            <a:pPr lvl="1">
              <a:buClr>
                <a:srgbClr val="0070C0"/>
              </a:buClr>
              <a:buFont typeface="Wingdings" pitchFamily="2" charset="2"/>
              <a:buChar char="Ø"/>
            </a:pPr>
            <a:r>
              <a:rPr lang="en-US" dirty="0" smtClean="0">
                <a:latin typeface="Open Sans"/>
              </a:rPr>
              <a:t>Thom </a:t>
            </a:r>
            <a:r>
              <a:rPr lang="en-US" dirty="0">
                <a:latin typeface="Open Sans"/>
              </a:rPr>
              <a:t>Hickey, OCLC Research </a:t>
            </a:r>
            <a:r>
              <a:rPr lang="en-US" dirty="0">
                <a:solidFill>
                  <a:srgbClr val="0070C0"/>
                </a:solidFill>
                <a:latin typeface="Open Sans"/>
              </a:rPr>
              <a:t>– VIAF Council, ORCID </a:t>
            </a:r>
            <a:r>
              <a:rPr lang="en-US" dirty="0" smtClean="0">
                <a:solidFill>
                  <a:srgbClr val="0070C0"/>
                </a:solidFill>
                <a:latin typeface="Open Sans"/>
              </a:rPr>
              <a:t>Board</a:t>
            </a:r>
          </a:p>
          <a:p>
            <a:pPr>
              <a:buClr>
                <a:srgbClr val="0070C0"/>
              </a:buClr>
              <a:buFont typeface="Wingdings" pitchFamily="2" charset="2"/>
              <a:buChar char="Ø"/>
            </a:pPr>
            <a:r>
              <a:rPr lang="en-US" dirty="0" smtClean="0">
                <a:solidFill>
                  <a:srgbClr val="0070C0"/>
                </a:solidFill>
                <a:latin typeface="Open Sans"/>
              </a:rPr>
              <a:t>Contributor Roles Project	</a:t>
            </a:r>
            <a:endParaRPr lang="en-US" dirty="0" smtClean="0"/>
          </a:p>
          <a:p>
            <a:pPr lvl="1">
              <a:lnSpc>
                <a:spcPct val="80000"/>
              </a:lnSpc>
            </a:pPr>
            <a:r>
              <a:rPr lang="en-US" dirty="0" smtClean="0"/>
              <a:t>Amy </a:t>
            </a:r>
            <a:r>
              <a:rPr lang="en-US" dirty="0"/>
              <a:t>Brand, Digital Science</a:t>
            </a:r>
          </a:p>
          <a:p>
            <a:pPr lvl="1">
              <a:lnSpc>
                <a:spcPct val="80000"/>
              </a:lnSpc>
            </a:pPr>
            <a:r>
              <a:rPr lang="en-US" dirty="0">
                <a:latin typeface="Gill Sans MT" charset="0"/>
                <a:ea typeface="ＭＳ Ｐゴシック" charset="0"/>
                <a:cs typeface="ＭＳ Ｐゴシック" charset="0"/>
              </a:rPr>
              <a:t>Liz Allen, </a:t>
            </a:r>
            <a:r>
              <a:rPr lang="en-US" dirty="0" err="1">
                <a:latin typeface="Gill Sans MT" charset="0"/>
                <a:ea typeface="ＭＳ Ｐゴシック" charset="0"/>
                <a:cs typeface="ＭＳ Ｐゴシック" charset="0"/>
              </a:rPr>
              <a:t>Wellcome</a:t>
            </a:r>
            <a:r>
              <a:rPr lang="en-US" dirty="0">
                <a:latin typeface="Gill Sans MT" charset="0"/>
                <a:ea typeface="ＭＳ Ｐゴシック" charset="0"/>
                <a:cs typeface="ＭＳ Ｐゴシック" charset="0"/>
              </a:rPr>
              <a:t> Trust</a:t>
            </a:r>
          </a:p>
          <a:p>
            <a:pPr lvl="1">
              <a:lnSpc>
                <a:spcPct val="80000"/>
              </a:lnSpc>
            </a:pPr>
            <a:r>
              <a:rPr lang="en-US" dirty="0">
                <a:latin typeface="Gill Sans MT" charset="0"/>
                <a:ea typeface="ＭＳ Ｐゴシック" charset="0"/>
                <a:cs typeface="ＭＳ Ｐゴシック" charset="0"/>
              </a:rPr>
              <a:t>Marjorie M.K.  </a:t>
            </a:r>
            <a:r>
              <a:rPr lang="en-US" dirty="0" err="1">
                <a:latin typeface="Gill Sans MT" charset="0"/>
                <a:ea typeface="ＭＳ Ｐゴシック" charset="0"/>
                <a:cs typeface="ＭＳ Ｐゴシック" charset="0"/>
              </a:rPr>
              <a:t>Hlava</a:t>
            </a:r>
            <a:r>
              <a:rPr lang="en-US" dirty="0">
                <a:latin typeface="Gill Sans MT" charset="0"/>
                <a:ea typeface="ＭＳ Ｐゴシック" charset="0"/>
                <a:cs typeface="ＭＳ Ｐゴシック" charset="0"/>
              </a:rPr>
              <a:t>, Access Innovations</a:t>
            </a:r>
          </a:p>
          <a:p>
            <a:pPr lvl="1">
              <a:lnSpc>
                <a:spcPct val="80000"/>
              </a:lnSpc>
            </a:pPr>
            <a:r>
              <a:rPr lang="en-US" dirty="0">
                <a:latin typeface="Gill Sans MT" charset="0"/>
                <a:ea typeface="ＭＳ Ｐゴシック" charset="0"/>
                <a:cs typeface="ＭＳ Ｐゴシック" charset="0"/>
              </a:rPr>
              <a:t>Jo Scott, </a:t>
            </a:r>
            <a:r>
              <a:rPr lang="en-US" dirty="0" err="1">
                <a:latin typeface="Gill Sans MT" charset="0"/>
                <a:ea typeface="ＭＳ Ｐゴシック" charset="0"/>
                <a:cs typeface="ＭＳ Ｐゴシック" charset="0"/>
              </a:rPr>
              <a:t>Wellcome</a:t>
            </a:r>
            <a:r>
              <a:rPr lang="en-US" dirty="0">
                <a:latin typeface="Gill Sans MT" charset="0"/>
                <a:ea typeface="ＭＳ Ｐゴシック" charset="0"/>
                <a:cs typeface="ＭＳ Ｐゴシック" charset="0"/>
              </a:rPr>
              <a:t> Trust</a:t>
            </a:r>
            <a:br>
              <a:rPr lang="en-US" dirty="0">
                <a:latin typeface="Gill Sans MT" charset="0"/>
                <a:ea typeface="ＭＳ Ｐゴシック" charset="0"/>
                <a:cs typeface="ＭＳ Ｐゴシック" charset="0"/>
              </a:rPr>
            </a:br>
            <a:endParaRPr lang="en-US" dirty="0">
              <a:latin typeface="Gill Sans MT" charset="0"/>
              <a:ea typeface="ＭＳ Ｐゴシック" charset="0"/>
              <a:cs typeface="ＭＳ Ｐゴシック" charset="0"/>
            </a:endParaRPr>
          </a:p>
          <a:p>
            <a:pPr marL="0" indent="0">
              <a:lnSpc>
                <a:spcPct val="80000"/>
              </a:lnSpc>
              <a:buNone/>
            </a:pPr>
            <a:r>
              <a:rPr lang="en-US" sz="4500" dirty="0">
                <a:latin typeface="Gill Sans MT" charset="0"/>
                <a:ea typeface="ＭＳ Ｐゴシック" charset="0"/>
                <a:cs typeface="ＭＳ Ｐゴシック" charset="0"/>
              </a:rPr>
              <a:t>Research Support </a:t>
            </a:r>
          </a:p>
          <a:p>
            <a:pPr lvl="1">
              <a:lnSpc>
                <a:spcPct val="80000"/>
              </a:lnSpc>
              <a:buFont typeface="Wingdings 3" charset="0"/>
              <a:buNone/>
            </a:pPr>
            <a:r>
              <a:rPr lang="en-US" sz="4000" dirty="0" err="1" smtClean="0">
                <a:latin typeface="Gill Sans MT" charset="0"/>
                <a:ea typeface="ＭＳ Ｐゴシック" charset="0"/>
              </a:rPr>
              <a:t>Wellcome</a:t>
            </a:r>
            <a:r>
              <a:rPr lang="en-US" sz="4000" dirty="0" smtClean="0">
                <a:latin typeface="Gill Sans MT" charset="0"/>
                <a:ea typeface="ＭＳ Ｐゴシック" charset="0"/>
              </a:rPr>
              <a:t> Trust; Digital Science; OCLC Research</a:t>
            </a:r>
            <a:endParaRPr lang="en-US" sz="4500" dirty="0">
              <a:latin typeface="Gill Sans MT" charset="0"/>
              <a:ea typeface="ＭＳ Ｐゴシック" charset="0"/>
              <a:cs typeface="ＭＳ Ｐゴシック" charset="0"/>
            </a:endParaRPr>
          </a:p>
          <a:p>
            <a:pPr>
              <a:buClr>
                <a:srgbClr val="0070C0"/>
              </a:buClr>
              <a:buFont typeface="Wingdings" pitchFamily="2" charset="2"/>
              <a:buChar char="Ø"/>
            </a:pPr>
            <a:endParaRPr lang="en-US" dirty="0">
              <a:solidFill>
                <a:srgbClr val="0070C0"/>
              </a:solidFill>
              <a:latin typeface="Open Sans"/>
            </a:endParaRPr>
          </a:p>
          <a:p>
            <a:pPr marL="0" indent="0">
              <a:buNone/>
            </a:pPr>
            <a:endParaRPr lang="en-US" dirty="0" smtClean="0"/>
          </a:p>
        </p:txBody>
      </p:sp>
      <p:sp>
        <p:nvSpPr>
          <p:cNvPr id="4" name="Footer Placeholder 3"/>
          <p:cNvSpPr>
            <a:spLocks noGrp="1"/>
          </p:cNvSpPr>
          <p:nvPr>
            <p:ph type="ftr" sz="quarter" idx="11"/>
          </p:nvPr>
        </p:nvSpPr>
        <p:spPr/>
        <p:txBody>
          <a:bodyPr/>
          <a:lstStyle/>
          <a:p>
            <a:r>
              <a:rPr lang="en-US" smtClean="0"/>
              <a:t>Integrating Researcher Identifiers into the Scholarly Record</a:t>
            </a:r>
            <a:endParaRPr lang="en-US"/>
          </a:p>
        </p:txBody>
      </p:sp>
      <p:sp>
        <p:nvSpPr>
          <p:cNvPr id="8" name="Title 1"/>
          <p:cNvSpPr txBox="1">
            <a:spLocks/>
          </p:cNvSpPr>
          <p:nvPr/>
        </p:nvSpPr>
        <p:spPr bwMode="auto">
          <a:xfrm>
            <a:off x="457200" y="859684"/>
            <a:ext cx="7860103" cy="348859"/>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normAutofit fontScale="47500" lnSpcReduction="20000"/>
          </a:bodyPr>
          <a:lstStyle>
            <a:lvl1pPr algn="ctr" defTabSz="457200" rtl="0" eaLnBrk="0" fontAlgn="base" hangingPunct="0">
              <a:spcBef>
                <a:spcPct val="0"/>
              </a:spcBef>
              <a:spcAft>
                <a:spcPct val="0"/>
              </a:spcAft>
              <a:defRPr sz="4400" kern="1200">
                <a:solidFill>
                  <a:schemeClr val="tx1"/>
                </a:solidFill>
                <a:latin typeface="+mj-lt"/>
                <a:ea typeface="+mj-ea"/>
                <a:cs typeface="+mj-cs"/>
              </a:defRPr>
            </a:lvl1pPr>
            <a:lvl2pPr algn="ctr" defTabSz="457200" rtl="0" eaLnBrk="0" fontAlgn="base" hangingPunct="0">
              <a:spcBef>
                <a:spcPct val="0"/>
              </a:spcBef>
              <a:spcAft>
                <a:spcPct val="0"/>
              </a:spcAft>
              <a:defRPr sz="4400">
                <a:solidFill>
                  <a:schemeClr val="tx1"/>
                </a:solidFill>
                <a:latin typeface="Calibri" pitchFamily="34" charset="0"/>
              </a:defRPr>
            </a:lvl2pPr>
            <a:lvl3pPr algn="ctr" defTabSz="457200" rtl="0" eaLnBrk="0" fontAlgn="base" hangingPunct="0">
              <a:spcBef>
                <a:spcPct val="0"/>
              </a:spcBef>
              <a:spcAft>
                <a:spcPct val="0"/>
              </a:spcAft>
              <a:defRPr sz="4400">
                <a:solidFill>
                  <a:schemeClr val="tx1"/>
                </a:solidFill>
                <a:latin typeface="Calibri" pitchFamily="34" charset="0"/>
              </a:defRPr>
            </a:lvl3pPr>
            <a:lvl4pPr algn="ctr" defTabSz="457200" rtl="0" eaLnBrk="0" fontAlgn="base" hangingPunct="0">
              <a:spcBef>
                <a:spcPct val="0"/>
              </a:spcBef>
              <a:spcAft>
                <a:spcPct val="0"/>
              </a:spcAft>
              <a:defRPr sz="4400">
                <a:solidFill>
                  <a:schemeClr val="tx1"/>
                </a:solidFill>
                <a:latin typeface="Calibri" pitchFamily="34" charset="0"/>
              </a:defRPr>
            </a:lvl4pPr>
            <a:lvl5pPr algn="ctr" defTabSz="457200" rtl="0" eaLnBrk="0" fontAlgn="base" hangingPunct="0">
              <a:spcBef>
                <a:spcPct val="0"/>
              </a:spcBef>
              <a:spcAft>
                <a:spcPct val="0"/>
              </a:spcAft>
              <a:defRPr sz="4400">
                <a:solidFill>
                  <a:schemeClr val="tx1"/>
                </a:solidFill>
                <a:latin typeface="Calibri" pitchFamily="34" charset="0"/>
              </a:defRPr>
            </a:lvl5pPr>
            <a:lvl6pPr marL="457200" algn="ctr" defTabSz="457200" rtl="0" fontAlgn="base">
              <a:spcBef>
                <a:spcPct val="0"/>
              </a:spcBef>
              <a:spcAft>
                <a:spcPct val="0"/>
              </a:spcAft>
              <a:defRPr sz="4400">
                <a:solidFill>
                  <a:schemeClr val="tx1"/>
                </a:solidFill>
                <a:latin typeface="Calibri" pitchFamily="34" charset="0"/>
              </a:defRPr>
            </a:lvl6pPr>
            <a:lvl7pPr marL="914400" algn="ctr" defTabSz="457200" rtl="0" fontAlgn="base">
              <a:spcBef>
                <a:spcPct val="0"/>
              </a:spcBef>
              <a:spcAft>
                <a:spcPct val="0"/>
              </a:spcAft>
              <a:defRPr sz="4400">
                <a:solidFill>
                  <a:schemeClr val="tx1"/>
                </a:solidFill>
                <a:latin typeface="Calibri" pitchFamily="34" charset="0"/>
              </a:defRPr>
            </a:lvl7pPr>
            <a:lvl8pPr marL="1371600" algn="ctr" defTabSz="457200" rtl="0" fontAlgn="base">
              <a:spcBef>
                <a:spcPct val="0"/>
              </a:spcBef>
              <a:spcAft>
                <a:spcPct val="0"/>
              </a:spcAft>
              <a:defRPr sz="4400">
                <a:solidFill>
                  <a:schemeClr val="tx1"/>
                </a:solidFill>
                <a:latin typeface="Calibri" pitchFamily="34" charset="0"/>
              </a:defRPr>
            </a:lvl8pPr>
            <a:lvl9pPr marL="1828800" algn="ctr" defTabSz="457200" rtl="0" fontAlgn="base">
              <a:spcBef>
                <a:spcPct val="0"/>
              </a:spcBef>
              <a:spcAft>
                <a:spcPct val="0"/>
              </a:spcAft>
              <a:defRPr sz="4400">
                <a:solidFill>
                  <a:schemeClr val="tx1"/>
                </a:solidFill>
                <a:latin typeface="Calibri" pitchFamily="34" charset="0"/>
              </a:defRPr>
            </a:lvl9pPr>
          </a:lstStyle>
          <a:p>
            <a:endParaRPr lang="en-US" dirty="0">
              <a:solidFill>
                <a:srgbClr val="0070C0"/>
              </a:solidFill>
            </a:endParaRPr>
          </a:p>
        </p:txBody>
      </p:sp>
    </p:spTree>
    <p:extLst>
      <p:ext uri="{BB962C8B-B14F-4D97-AF65-F5344CB8AC3E}">
        <p14:creationId xmlns="" xmlns:p14="http://schemas.microsoft.com/office/powerpoint/2010/main" val="2434421415"/>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2991"/>
            <a:ext cx="8229600" cy="880046"/>
          </a:xfrm>
        </p:spPr>
        <p:txBody>
          <a:bodyPr>
            <a:normAutofit/>
          </a:bodyPr>
          <a:lstStyle/>
          <a:p>
            <a:r>
              <a:rPr lang="en-US" sz="3600" dirty="0" smtClean="0"/>
              <a:t>Joint Principles for Data Citation</a:t>
            </a:r>
            <a:endParaRPr lang="en-US" sz="3600" dirty="0"/>
          </a:p>
        </p:txBody>
      </p:sp>
      <p:sp>
        <p:nvSpPr>
          <p:cNvPr id="3" name="Content Placeholder 2"/>
          <p:cNvSpPr>
            <a:spLocks noGrp="1"/>
          </p:cNvSpPr>
          <p:nvPr>
            <p:ph idx="1"/>
          </p:nvPr>
        </p:nvSpPr>
        <p:spPr>
          <a:xfrm>
            <a:off x="181437" y="725735"/>
            <a:ext cx="8676813" cy="4824165"/>
          </a:xfrm>
        </p:spPr>
        <p:txBody>
          <a:bodyPr>
            <a:normAutofit fontScale="92500" lnSpcReduction="20000"/>
          </a:bodyPr>
          <a:lstStyle/>
          <a:p>
            <a:r>
              <a:rPr lang="en-US" sz="1600" b="1" dirty="0" smtClean="0"/>
              <a:t>Importance. </a:t>
            </a:r>
            <a:r>
              <a:rPr lang="en-US" sz="1600" dirty="0" smtClean="0"/>
              <a:t>Data </a:t>
            </a:r>
            <a:r>
              <a:rPr lang="en-US" sz="1600" dirty="0"/>
              <a:t>should be considered legitimate, citable products of research. Data citations should be accorded the same importance in the scholarly record as citations of other research objects, such as publications[1].</a:t>
            </a:r>
          </a:p>
          <a:p>
            <a:r>
              <a:rPr lang="en-US" sz="1600" b="1" dirty="0">
                <a:solidFill>
                  <a:srgbClr val="FF0000"/>
                </a:solidFill>
              </a:rPr>
              <a:t>Credit and </a:t>
            </a:r>
            <a:r>
              <a:rPr lang="en-US" sz="1600" b="1" dirty="0" smtClean="0">
                <a:solidFill>
                  <a:srgbClr val="FF0000"/>
                </a:solidFill>
              </a:rPr>
              <a:t>attribution</a:t>
            </a:r>
            <a:r>
              <a:rPr lang="en-US" sz="1600" dirty="0" smtClean="0">
                <a:solidFill>
                  <a:srgbClr val="FF0000"/>
                </a:solidFill>
              </a:rPr>
              <a:t>. Data </a:t>
            </a:r>
            <a:r>
              <a:rPr lang="en-US" sz="1600" dirty="0">
                <a:solidFill>
                  <a:srgbClr val="FF0000"/>
                </a:solidFill>
              </a:rPr>
              <a:t>citations should facilitate giving scholarly credit and normative and legal attribution to all contributors to the data, recognizing that a single style or mechanism of attribution may not be applicable to all data[2].</a:t>
            </a:r>
          </a:p>
          <a:p>
            <a:r>
              <a:rPr lang="en-US" sz="1600" b="1" dirty="0" smtClean="0"/>
              <a:t>Evidence. </a:t>
            </a:r>
            <a:r>
              <a:rPr lang="en-US" sz="1600" dirty="0" smtClean="0"/>
              <a:t>In </a:t>
            </a:r>
            <a:r>
              <a:rPr lang="en-US" sz="1600" dirty="0"/>
              <a:t>scholarly literature, whenever and wherever a claim relies upon data, the corresponding data should be cited [3].</a:t>
            </a:r>
          </a:p>
          <a:p>
            <a:r>
              <a:rPr lang="en-US" sz="1600" b="1" dirty="0"/>
              <a:t>Unique </a:t>
            </a:r>
            <a:r>
              <a:rPr lang="en-US" sz="1600" b="1" dirty="0" smtClean="0"/>
              <a:t>Identification.</a:t>
            </a:r>
            <a:r>
              <a:rPr lang="en-US" sz="1600" dirty="0" smtClean="0"/>
              <a:t> A </a:t>
            </a:r>
            <a:r>
              <a:rPr lang="en-US" sz="1600" dirty="0"/>
              <a:t>data citation should include a persistent method for identification that is machine-actionable, globally unique, and widely used by a community[4].</a:t>
            </a:r>
          </a:p>
          <a:p>
            <a:r>
              <a:rPr lang="en-US" sz="1600" b="1" dirty="0" smtClean="0"/>
              <a:t>Access. </a:t>
            </a:r>
            <a:r>
              <a:rPr lang="en-US" sz="1600" dirty="0" smtClean="0"/>
              <a:t>Data </a:t>
            </a:r>
            <a:r>
              <a:rPr lang="en-US" sz="1600" dirty="0"/>
              <a:t>citations should facilitate access to the data themselves and to such associated metadata, documentation, code, and other materials, as are necessary for both humans and machines to make informed use of the referenced data[5].</a:t>
            </a:r>
          </a:p>
          <a:p>
            <a:r>
              <a:rPr lang="en-US" sz="1600" b="1" dirty="0" smtClean="0"/>
              <a:t>Persistence. </a:t>
            </a:r>
            <a:r>
              <a:rPr lang="en-US" sz="1600" dirty="0" smtClean="0"/>
              <a:t>Unique </a:t>
            </a:r>
            <a:r>
              <a:rPr lang="en-US" sz="1600" dirty="0"/>
              <a:t>identifiers, and metadata describing the data and its disposition, should persist -- even beyond the lifespan of the data they describe[6].</a:t>
            </a:r>
          </a:p>
          <a:p>
            <a:r>
              <a:rPr lang="en-US" sz="1600" b="1" dirty="0">
                <a:solidFill>
                  <a:srgbClr val="FF0000"/>
                </a:solidFill>
              </a:rPr>
              <a:t>Specificity and </a:t>
            </a:r>
            <a:r>
              <a:rPr lang="en-US" sz="1600" b="1" dirty="0" smtClean="0">
                <a:solidFill>
                  <a:srgbClr val="FF0000"/>
                </a:solidFill>
              </a:rPr>
              <a:t>verifiability. </a:t>
            </a:r>
            <a:r>
              <a:rPr lang="en-US" sz="1600" dirty="0" smtClean="0">
                <a:solidFill>
                  <a:srgbClr val="FF0000"/>
                </a:solidFill>
              </a:rPr>
              <a:t>Data </a:t>
            </a:r>
            <a:r>
              <a:rPr lang="en-US" sz="1600" dirty="0">
                <a:solidFill>
                  <a:srgbClr val="FF0000"/>
                </a:solidFill>
              </a:rPr>
              <a:t>citations should facilitate identification of, access to, and verification of the specific data that support a claim. Citations or citation metadata should include information about provenance and fixity sufficient to facilitate verifying that the specific </a:t>
            </a:r>
            <a:r>
              <a:rPr lang="en-US" sz="1600" dirty="0" err="1">
                <a:solidFill>
                  <a:srgbClr val="FF0000"/>
                </a:solidFill>
              </a:rPr>
              <a:t>timeslice</a:t>
            </a:r>
            <a:r>
              <a:rPr lang="en-US" sz="1600" dirty="0">
                <a:solidFill>
                  <a:srgbClr val="FF0000"/>
                </a:solidFill>
              </a:rPr>
              <a:t>, version and/or granular portion of data retrieved subsequently is the same as was originally cited[7].</a:t>
            </a:r>
          </a:p>
          <a:p>
            <a:r>
              <a:rPr lang="en-US" sz="1600" b="1" dirty="0"/>
              <a:t>Interoperability and </a:t>
            </a:r>
            <a:r>
              <a:rPr lang="en-US" sz="1600" b="1" dirty="0" smtClean="0"/>
              <a:t>flexibility. </a:t>
            </a:r>
            <a:r>
              <a:rPr lang="en-US" sz="1600" dirty="0" smtClean="0"/>
              <a:t>Data </a:t>
            </a:r>
            <a:r>
              <a:rPr lang="en-US" sz="1600" dirty="0"/>
              <a:t>citation methods should be sufficiently flexible to accommodate the variant practices among communities, but should not differ so much that they compromise interoperability of data citation practices across communities[8].</a:t>
            </a:r>
          </a:p>
        </p:txBody>
      </p:sp>
      <p:sp>
        <p:nvSpPr>
          <p:cNvPr id="4" name="Footer Placeholder 3"/>
          <p:cNvSpPr>
            <a:spLocks noGrp="1"/>
          </p:cNvSpPr>
          <p:nvPr>
            <p:ph type="ftr" sz="quarter" idx="11"/>
          </p:nvPr>
        </p:nvSpPr>
        <p:spPr/>
        <p:txBody>
          <a:bodyPr/>
          <a:lstStyle/>
          <a:p>
            <a:r>
              <a:rPr lang="en-US" smtClean="0"/>
              <a:t>Integrating Researcher Identifiers into the Scholarly Record</a:t>
            </a:r>
            <a:endParaRPr lang="en-US"/>
          </a:p>
        </p:txBody>
      </p:sp>
      <p:sp>
        <p:nvSpPr>
          <p:cNvPr id="6" name="Rectangle 5"/>
          <p:cNvSpPr/>
          <p:nvPr/>
        </p:nvSpPr>
        <p:spPr>
          <a:xfrm>
            <a:off x="2286000" y="5391835"/>
            <a:ext cx="5461000" cy="830997"/>
          </a:xfrm>
          <a:prstGeom prst="rect">
            <a:avLst/>
          </a:prstGeom>
        </p:spPr>
        <p:txBody>
          <a:bodyPr wrap="square">
            <a:spAutoFit/>
          </a:bodyPr>
          <a:lstStyle/>
          <a:p>
            <a:r>
              <a:rPr lang="en-US" sz="2400" b="1" dirty="0" smtClean="0"/>
              <a:t> </a:t>
            </a:r>
            <a:r>
              <a:rPr lang="en-US" sz="2400" b="1" dirty="0" smtClean="0">
                <a:hlinkClick r:id="rId2"/>
              </a:rPr>
              <a:t>http://www.force11</a:t>
            </a:r>
            <a:r>
              <a:rPr lang="en-US" sz="2400" b="1" dirty="0">
                <a:hlinkClick r:id="rId2"/>
              </a:rPr>
              <a:t>.org/node/</a:t>
            </a:r>
            <a:r>
              <a:rPr lang="en-US" sz="2400" b="1" dirty="0" smtClean="0">
                <a:hlinkClick r:id="rId2"/>
              </a:rPr>
              <a:t>4769</a:t>
            </a:r>
            <a:r>
              <a:rPr lang="en-US" sz="2400" b="1" dirty="0" smtClean="0"/>
              <a:t> </a:t>
            </a:r>
            <a:r>
              <a:rPr lang="en-US" sz="2400" b="1" dirty="0"/>
              <a:t/>
            </a:r>
            <a:br>
              <a:rPr lang="en-US" sz="2400" b="1" dirty="0"/>
            </a:br>
            <a:endParaRPr lang="en-US" sz="2400" b="1" dirty="0"/>
          </a:p>
        </p:txBody>
      </p:sp>
    </p:spTree>
    <p:extLst>
      <p:ext uri="{BB962C8B-B14F-4D97-AF65-F5344CB8AC3E}">
        <p14:creationId xmlns="" xmlns:p14="http://schemas.microsoft.com/office/powerpoint/2010/main" val="396802241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pPr>
              <a:defRPr/>
            </a:pPr>
            <a:r>
              <a:rPr lang="en-US" smtClean="0"/>
              <a:t>Integrating Researcher Identifiers into the Scholarly Record</a:t>
            </a:r>
            <a:endParaRPr lang="en-US"/>
          </a:p>
        </p:txBody>
      </p:sp>
      <p:pic>
        <p:nvPicPr>
          <p:cNvPr id="7" name="Picture 6"/>
          <p:cNvPicPr>
            <a:picLocks noChangeAspect="1"/>
          </p:cNvPicPr>
          <p:nvPr/>
        </p:nvPicPr>
        <p:blipFill>
          <a:blip r:embed="rId2"/>
          <a:stretch>
            <a:fillRect/>
          </a:stretch>
        </p:blipFill>
        <p:spPr>
          <a:xfrm>
            <a:off x="927100" y="0"/>
            <a:ext cx="7270750" cy="6858000"/>
          </a:xfrm>
          <a:prstGeom prst="rect">
            <a:avLst/>
          </a:prstGeom>
        </p:spPr>
      </p:pic>
    </p:spTree>
    <p:extLst>
      <p:ext uri="{BB962C8B-B14F-4D97-AF65-F5344CB8AC3E}">
        <p14:creationId xmlns="" xmlns:p14="http://schemas.microsoft.com/office/powerpoint/2010/main" val="307513180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300" y="274638"/>
            <a:ext cx="8534400" cy="806160"/>
          </a:xfrm>
        </p:spPr>
        <p:txBody>
          <a:bodyPr/>
          <a:lstStyle/>
          <a:p>
            <a:r>
              <a:rPr lang="en-US" dirty="0" smtClean="0"/>
              <a:t>Current Data Citation Indexing &amp; Linking</a:t>
            </a:r>
            <a:endParaRPr lang="en-US" dirty="0"/>
          </a:p>
        </p:txBody>
      </p:sp>
      <p:sp>
        <p:nvSpPr>
          <p:cNvPr id="5" name="Footer Placeholder 4"/>
          <p:cNvSpPr>
            <a:spLocks noGrp="1"/>
          </p:cNvSpPr>
          <p:nvPr>
            <p:ph type="ftr" sz="quarter" idx="11"/>
          </p:nvPr>
        </p:nvSpPr>
        <p:spPr/>
        <p:txBody>
          <a:bodyPr/>
          <a:lstStyle/>
          <a:p>
            <a:r>
              <a:rPr lang="en-US" smtClean="0"/>
              <a:t>Integrating Researcher Identifiers into the Scholarly Record</a:t>
            </a:r>
            <a:endParaRPr lang="en-US"/>
          </a:p>
        </p:txBody>
      </p:sp>
      <p:pic>
        <p:nvPicPr>
          <p:cNvPr id="8" name="Picture 7"/>
          <p:cNvPicPr>
            <a:picLocks noChangeAspect="1"/>
          </p:cNvPicPr>
          <p:nvPr/>
        </p:nvPicPr>
        <p:blipFill>
          <a:blip r:embed="rId2"/>
          <a:stretch>
            <a:fillRect/>
          </a:stretch>
        </p:blipFill>
        <p:spPr>
          <a:xfrm>
            <a:off x="3704521" y="5208233"/>
            <a:ext cx="1268992" cy="1134707"/>
          </a:xfrm>
          <a:prstGeom prst="rect">
            <a:avLst/>
          </a:prstGeom>
        </p:spPr>
      </p:pic>
      <p:sp>
        <p:nvSpPr>
          <p:cNvPr id="10" name="Content Placeholder 3"/>
          <p:cNvSpPr>
            <a:spLocks noGrp="1"/>
          </p:cNvSpPr>
          <p:nvPr>
            <p:ph sz="half" idx="2"/>
          </p:nvPr>
        </p:nvSpPr>
        <p:spPr>
          <a:xfrm>
            <a:off x="4975" y="1682999"/>
            <a:ext cx="2430554" cy="4525963"/>
          </a:xfrm>
        </p:spPr>
        <p:txBody>
          <a:bodyPr>
            <a:normAutofit/>
          </a:bodyPr>
          <a:lstStyle/>
          <a:p>
            <a:pPr marL="0" indent="0" algn="ctr">
              <a:buNone/>
            </a:pPr>
            <a:r>
              <a:rPr lang="en-US" sz="2000" b="1" dirty="0" smtClean="0"/>
              <a:t>Data Citation Index</a:t>
            </a:r>
            <a:endParaRPr lang="en-US" sz="2000" b="1" dirty="0"/>
          </a:p>
          <a:p>
            <a:r>
              <a:rPr lang="en-US" sz="1600" dirty="0" smtClean="0"/>
              <a:t>Commercial Service</a:t>
            </a:r>
            <a:br>
              <a:rPr lang="en-US" sz="1600" dirty="0" smtClean="0"/>
            </a:br>
            <a:r>
              <a:rPr lang="en-US" sz="1600" dirty="0" smtClean="0"/>
              <a:t>(Thomson Reuters)</a:t>
            </a:r>
          </a:p>
          <a:p>
            <a:r>
              <a:rPr lang="en-US" sz="1600" dirty="0" smtClean="0"/>
              <a:t>Indexes many large repositories</a:t>
            </a:r>
            <a:br>
              <a:rPr lang="en-US" sz="1600" dirty="0" smtClean="0"/>
            </a:br>
            <a:r>
              <a:rPr lang="en-US" sz="1600" dirty="0" smtClean="0"/>
              <a:t> (e.g. Data-PASS)</a:t>
            </a:r>
          </a:p>
          <a:p>
            <a:r>
              <a:rPr lang="en-US" sz="1600" dirty="0" smtClean="0"/>
              <a:t>Beginning to extract citations from TR publications</a:t>
            </a:r>
            <a:endParaRPr lang="en-US" sz="1600" dirty="0"/>
          </a:p>
        </p:txBody>
      </p:sp>
      <p:pic>
        <p:nvPicPr>
          <p:cNvPr id="12" name="Picture 11"/>
          <p:cNvPicPr>
            <a:picLocks noChangeAspect="1"/>
          </p:cNvPicPr>
          <p:nvPr/>
        </p:nvPicPr>
        <p:blipFill>
          <a:blip r:embed="rId3"/>
          <a:stretch>
            <a:fillRect/>
          </a:stretch>
        </p:blipFill>
        <p:spPr>
          <a:xfrm>
            <a:off x="0" y="4811855"/>
            <a:ext cx="2283129" cy="795515"/>
          </a:xfrm>
          <a:prstGeom prst="rect">
            <a:avLst/>
          </a:prstGeom>
        </p:spPr>
      </p:pic>
      <p:sp>
        <p:nvSpPr>
          <p:cNvPr id="11" name="Content Placeholder 3"/>
          <p:cNvSpPr>
            <a:spLocks noGrp="1"/>
          </p:cNvSpPr>
          <p:nvPr>
            <p:ph sz="half" idx="2"/>
          </p:nvPr>
        </p:nvSpPr>
        <p:spPr>
          <a:xfrm>
            <a:off x="3124995" y="1653933"/>
            <a:ext cx="2494715" cy="4525963"/>
          </a:xfrm>
        </p:spPr>
        <p:txBody>
          <a:bodyPr>
            <a:normAutofit/>
          </a:bodyPr>
          <a:lstStyle/>
          <a:p>
            <a:pPr marL="0" indent="0" algn="ctr">
              <a:buNone/>
            </a:pPr>
            <a:r>
              <a:rPr lang="en-US" sz="2400" b="1" dirty="0" err="1" smtClean="0"/>
              <a:t>DataCite</a:t>
            </a:r>
            <a:endParaRPr lang="en-US" sz="2400" b="1" dirty="0"/>
          </a:p>
          <a:p>
            <a:r>
              <a:rPr lang="en-US" sz="1600" dirty="0" smtClean="0"/>
              <a:t>DOI registry service</a:t>
            </a:r>
            <a:br>
              <a:rPr lang="en-US" sz="1600" dirty="0" smtClean="0"/>
            </a:br>
            <a:r>
              <a:rPr lang="en-US" sz="1600" dirty="0" smtClean="0"/>
              <a:t>(DOI provider)</a:t>
            </a:r>
          </a:p>
          <a:p>
            <a:r>
              <a:rPr lang="en-US" sz="1600" dirty="0" smtClean="0"/>
              <a:t>Data DOI metadata indexing service </a:t>
            </a:r>
            <a:br>
              <a:rPr lang="en-US" sz="1600" dirty="0" smtClean="0"/>
            </a:br>
            <a:r>
              <a:rPr lang="en-US" sz="1600" dirty="0" smtClean="0"/>
              <a:t>(parallel to </a:t>
            </a:r>
            <a:r>
              <a:rPr lang="en-US" sz="1600" dirty="0" err="1" smtClean="0"/>
              <a:t>CrossRef</a:t>
            </a:r>
            <a:r>
              <a:rPr lang="en-US" sz="1600" dirty="0" smtClean="0"/>
              <a:t>) </a:t>
            </a:r>
          </a:p>
          <a:p>
            <a:r>
              <a:rPr lang="en-US" sz="1600" dirty="0" smtClean="0"/>
              <a:t>Not-for-profit membership Organization</a:t>
            </a:r>
          </a:p>
          <a:p>
            <a:r>
              <a:rPr lang="en-US" sz="1600" dirty="0" smtClean="0"/>
              <a:t>Collaborating with ORCID-EU to embed ORCIDs</a:t>
            </a:r>
            <a:endParaRPr lang="en-US" sz="1600" dirty="0"/>
          </a:p>
        </p:txBody>
      </p:sp>
      <p:sp>
        <p:nvSpPr>
          <p:cNvPr id="16" name="Content Placeholder 3"/>
          <p:cNvSpPr>
            <a:spLocks noGrp="1"/>
          </p:cNvSpPr>
          <p:nvPr>
            <p:ph sz="half" idx="2"/>
          </p:nvPr>
        </p:nvSpPr>
        <p:spPr>
          <a:xfrm>
            <a:off x="6198395" y="1653933"/>
            <a:ext cx="2494715" cy="4525963"/>
          </a:xfrm>
        </p:spPr>
        <p:txBody>
          <a:bodyPr>
            <a:normAutofit/>
          </a:bodyPr>
          <a:lstStyle/>
          <a:p>
            <a:pPr marL="0" indent="0" algn="ctr">
              <a:buNone/>
            </a:pPr>
            <a:r>
              <a:rPr lang="en-US" sz="2400" b="1" dirty="0" err="1" smtClean="0"/>
              <a:t>SciDirect</a:t>
            </a:r>
            <a:r>
              <a:rPr lang="en-US" sz="2400" b="1" dirty="0" smtClean="0"/>
              <a:t> Linking</a:t>
            </a:r>
            <a:endParaRPr lang="en-US" sz="2400" b="1" dirty="0"/>
          </a:p>
          <a:p>
            <a:r>
              <a:rPr lang="en-US" sz="1600" dirty="0" smtClean="0"/>
              <a:t>DOI, entity, and application linking</a:t>
            </a:r>
          </a:p>
          <a:p>
            <a:r>
              <a:rPr lang="en-US" sz="1600" dirty="0" smtClean="0"/>
              <a:t>Limited number of repositories</a:t>
            </a:r>
          </a:p>
          <a:p>
            <a:r>
              <a:rPr lang="en-US" sz="1600" dirty="0" smtClean="0"/>
              <a:t>Elsevier </a:t>
            </a:r>
            <a:r>
              <a:rPr lang="en-US" sz="1600" dirty="0" err="1" smtClean="0"/>
              <a:t>jorunals</a:t>
            </a:r>
            <a:endParaRPr lang="en-US" sz="1600" dirty="0" smtClean="0"/>
          </a:p>
          <a:p>
            <a:r>
              <a:rPr lang="en-US" sz="1600" dirty="0">
                <a:hlinkClick r:id="rId4"/>
              </a:rPr>
              <a:t>http://www.dlib.org/dlib/january11/aalbersberg/</a:t>
            </a:r>
            <a:r>
              <a:rPr lang="en-US" sz="1600" dirty="0" smtClean="0">
                <a:hlinkClick r:id="rId4"/>
              </a:rPr>
              <a:t>01aalbersberg.html</a:t>
            </a:r>
            <a:r>
              <a:rPr lang="en-US" sz="1600" dirty="0" smtClean="0"/>
              <a:t> </a:t>
            </a:r>
            <a:endParaRPr lang="en-US" sz="1600" dirty="0"/>
          </a:p>
        </p:txBody>
      </p:sp>
      <p:pic>
        <p:nvPicPr>
          <p:cNvPr id="7" name="Picture 6"/>
          <p:cNvPicPr>
            <a:picLocks noChangeAspect="1"/>
          </p:cNvPicPr>
          <p:nvPr/>
        </p:nvPicPr>
        <p:blipFill>
          <a:blip r:embed="rId5"/>
          <a:stretch>
            <a:fillRect/>
          </a:stretch>
        </p:blipFill>
        <p:spPr>
          <a:xfrm>
            <a:off x="6127710" y="5099370"/>
            <a:ext cx="2565400" cy="508000"/>
          </a:xfrm>
          <a:prstGeom prst="rect">
            <a:avLst/>
          </a:prstGeom>
        </p:spPr>
      </p:pic>
    </p:spTree>
    <p:extLst>
      <p:ext uri="{BB962C8B-B14F-4D97-AF65-F5344CB8AC3E}">
        <p14:creationId xmlns="" xmlns:p14="http://schemas.microsoft.com/office/powerpoint/2010/main" val="423322010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06160"/>
          </a:xfrm>
        </p:spPr>
        <p:txBody>
          <a:bodyPr/>
          <a:lstStyle/>
          <a:p>
            <a:r>
              <a:rPr lang="en-US" dirty="0" smtClean="0"/>
              <a:t>Community Implementation Efforts</a:t>
            </a:r>
            <a:endParaRPr lang="en-US" dirty="0"/>
          </a:p>
        </p:txBody>
      </p:sp>
      <p:sp>
        <p:nvSpPr>
          <p:cNvPr id="5" name="Footer Placeholder 4"/>
          <p:cNvSpPr>
            <a:spLocks noGrp="1"/>
          </p:cNvSpPr>
          <p:nvPr>
            <p:ph type="ftr" sz="quarter" idx="11"/>
          </p:nvPr>
        </p:nvSpPr>
        <p:spPr/>
        <p:txBody>
          <a:bodyPr/>
          <a:lstStyle/>
          <a:p>
            <a:r>
              <a:rPr lang="en-US" smtClean="0"/>
              <a:t>Integrating Researcher Identifiers into the Scholarly Record</a:t>
            </a:r>
            <a:endParaRPr lang="en-US"/>
          </a:p>
        </p:txBody>
      </p:sp>
      <p:sp>
        <p:nvSpPr>
          <p:cNvPr id="10" name="Content Placeholder 3"/>
          <p:cNvSpPr>
            <a:spLocks noGrp="1"/>
          </p:cNvSpPr>
          <p:nvPr>
            <p:ph sz="half" idx="2"/>
          </p:nvPr>
        </p:nvSpPr>
        <p:spPr>
          <a:xfrm>
            <a:off x="4975" y="1682999"/>
            <a:ext cx="3376400" cy="4525963"/>
          </a:xfrm>
        </p:spPr>
        <p:txBody>
          <a:bodyPr>
            <a:normAutofit/>
          </a:bodyPr>
          <a:lstStyle/>
          <a:p>
            <a:pPr marL="0" indent="0" algn="ctr">
              <a:buNone/>
            </a:pPr>
            <a:r>
              <a:rPr lang="en-US" sz="2000" b="1" dirty="0" smtClean="0"/>
              <a:t>Research Data Alliance</a:t>
            </a:r>
          </a:p>
          <a:p>
            <a:pPr marL="0" indent="0" algn="ctr">
              <a:buNone/>
            </a:pPr>
            <a:r>
              <a:rPr lang="en-US" sz="2000" b="1" dirty="0" smtClean="0"/>
              <a:t>Data Citation Working Group</a:t>
            </a:r>
            <a:endParaRPr lang="en-US" sz="2000" b="1" dirty="0"/>
          </a:p>
          <a:p>
            <a:r>
              <a:rPr lang="en-US" sz="1800" dirty="0"/>
              <a:t>Overlaps with synthesis </a:t>
            </a:r>
            <a:r>
              <a:rPr lang="en-US" sz="1800" dirty="0" smtClean="0"/>
              <a:t>group</a:t>
            </a:r>
          </a:p>
          <a:p>
            <a:r>
              <a:rPr lang="en-US" sz="1800" dirty="0" smtClean="0"/>
              <a:t>Focuses on dynamic data citation</a:t>
            </a:r>
            <a:endParaRPr lang="en-US" sz="1800" dirty="0"/>
          </a:p>
          <a:p>
            <a:r>
              <a:rPr lang="en-US" sz="1800" dirty="0" smtClean="0"/>
              <a:t>Early-mid stage</a:t>
            </a:r>
            <a:endParaRPr lang="en-US" sz="1800" dirty="0"/>
          </a:p>
          <a:p>
            <a:r>
              <a:rPr lang="en-US" sz="1800" dirty="0"/>
              <a:t>Lead </a:t>
            </a:r>
            <a:r>
              <a:rPr lang="en-US" sz="1800" dirty="0" smtClean="0"/>
              <a:t>by Andreas </a:t>
            </a:r>
            <a:r>
              <a:rPr lang="en-US" sz="1800" dirty="0" err="1" smtClean="0"/>
              <a:t>Rauber</a:t>
            </a:r>
            <a:endParaRPr lang="en-US" sz="1800" b="1" dirty="0"/>
          </a:p>
          <a:p>
            <a:pPr marL="0" indent="0">
              <a:buNone/>
            </a:pPr>
            <a:endParaRPr lang="en-US" sz="2000" dirty="0" smtClean="0">
              <a:hlinkClick r:id=""/>
            </a:endParaRPr>
          </a:p>
          <a:p>
            <a:pPr marL="0" indent="0">
              <a:buNone/>
            </a:pPr>
            <a:r>
              <a:rPr lang="en-US" sz="2000" dirty="0" smtClean="0">
                <a:hlinkClick r:id=""/>
              </a:rPr>
              <a:t>rd</a:t>
            </a:r>
            <a:r>
              <a:rPr lang="en-US" sz="2000" dirty="0">
                <a:hlinkClick r:id="rId2"/>
              </a:rPr>
              <a:t>-alliance.org/working-groups/data-citation-wg.html</a:t>
            </a:r>
            <a:endParaRPr lang="en-US" sz="2000" dirty="0"/>
          </a:p>
          <a:p>
            <a:pPr marL="0" indent="0">
              <a:buNone/>
            </a:pPr>
            <a:endParaRPr lang="en-US" sz="2000" dirty="0"/>
          </a:p>
        </p:txBody>
      </p:sp>
      <p:sp>
        <p:nvSpPr>
          <p:cNvPr id="11" name="Content Placeholder 3"/>
          <p:cNvSpPr>
            <a:spLocks noGrp="1"/>
          </p:cNvSpPr>
          <p:nvPr>
            <p:ph sz="half" idx="2"/>
          </p:nvPr>
        </p:nvSpPr>
        <p:spPr>
          <a:xfrm>
            <a:off x="4492625" y="1653933"/>
            <a:ext cx="4194175" cy="4525963"/>
          </a:xfrm>
        </p:spPr>
        <p:txBody>
          <a:bodyPr>
            <a:normAutofit/>
          </a:bodyPr>
          <a:lstStyle/>
          <a:p>
            <a:pPr marL="0" indent="0" algn="ctr">
              <a:buNone/>
            </a:pPr>
            <a:r>
              <a:rPr lang="en-US" sz="2400" b="1" dirty="0" smtClean="0"/>
              <a:t>Joint Data Citation</a:t>
            </a:r>
            <a:br>
              <a:rPr lang="en-US" sz="2400" b="1" dirty="0" smtClean="0"/>
            </a:br>
            <a:r>
              <a:rPr lang="en-US" sz="2400" b="1" dirty="0" smtClean="0"/>
              <a:t> Implementation Group</a:t>
            </a:r>
          </a:p>
          <a:p>
            <a:r>
              <a:rPr lang="en-US" sz="1800" dirty="0" smtClean="0"/>
              <a:t>Overlaps with citation synthesis group</a:t>
            </a:r>
          </a:p>
          <a:p>
            <a:r>
              <a:rPr lang="en-US" sz="1800" dirty="0" smtClean="0"/>
              <a:t>Focuses on broad range of implementation</a:t>
            </a:r>
          </a:p>
          <a:p>
            <a:r>
              <a:rPr lang="en-US" sz="1800" dirty="0" smtClean="0"/>
              <a:t>Early stages</a:t>
            </a:r>
          </a:p>
          <a:p>
            <a:r>
              <a:rPr lang="en-US" sz="1800" dirty="0" smtClean="0"/>
              <a:t>Lead by Tim Clark</a:t>
            </a:r>
          </a:p>
          <a:p>
            <a:pPr marL="0" indent="0">
              <a:buNone/>
            </a:pPr>
            <a:endParaRPr lang="en-US" sz="1600" dirty="0" smtClean="0">
              <a:hlinkClick r:id=""/>
            </a:endParaRPr>
          </a:p>
          <a:p>
            <a:pPr marL="0" indent="0">
              <a:buNone/>
            </a:pPr>
            <a:r>
              <a:rPr lang="en-US" sz="1600" dirty="0" smtClean="0">
                <a:hlinkClick r:id=""/>
              </a:rPr>
              <a:t>www.force11</a:t>
            </a:r>
            <a:r>
              <a:rPr lang="en-US" sz="1600" dirty="0">
                <a:hlinkClick r:id="rId3"/>
              </a:rPr>
              <a:t>.org/</a:t>
            </a:r>
            <a:r>
              <a:rPr lang="en-US" sz="1600" dirty="0" smtClean="0">
                <a:hlinkClick r:id="rId3"/>
              </a:rPr>
              <a:t>datacitationimplementation</a:t>
            </a:r>
            <a:r>
              <a:rPr lang="en-US" sz="1600" dirty="0" smtClean="0"/>
              <a:t> </a:t>
            </a:r>
            <a:endParaRPr lang="en-US" sz="1600" dirty="0"/>
          </a:p>
        </p:txBody>
      </p:sp>
      <p:pic>
        <p:nvPicPr>
          <p:cNvPr id="3" name="Picture 2"/>
          <p:cNvPicPr>
            <a:picLocks noChangeAspect="1"/>
          </p:cNvPicPr>
          <p:nvPr/>
        </p:nvPicPr>
        <p:blipFill>
          <a:blip r:embed="rId4"/>
          <a:stretch>
            <a:fillRect/>
          </a:stretch>
        </p:blipFill>
        <p:spPr>
          <a:xfrm>
            <a:off x="4664075" y="4940620"/>
            <a:ext cx="2990850" cy="812330"/>
          </a:xfrm>
          <a:prstGeom prst="rect">
            <a:avLst/>
          </a:prstGeom>
        </p:spPr>
      </p:pic>
      <p:pic>
        <p:nvPicPr>
          <p:cNvPr id="4" name="Picture 3"/>
          <p:cNvPicPr>
            <a:picLocks noChangeAspect="1"/>
          </p:cNvPicPr>
          <p:nvPr/>
        </p:nvPicPr>
        <p:blipFill>
          <a:blip r:embed="rId5"/>
          <a:stretch>
            <a:fillRect/>
          </a:stretch>
        </p:blipFill>
        <p:spPr>
          <a:xfrm>
            <a:off x="520700" y="5254625"/>
            <a:ext cx="2133600" cy="1270000"/>
          </a:xfrm>
          <a:prstGeom prst="rect">
            <a:avLst/>
          </a:prstGeom>
        </p:spPr>
      </p:pic>
    </p:spTree>
    <p:extLst>
      <p:ext uri="{BB962C8B-B14F-4D97-AF65-F5344CB8AC3E}">
        <p14:creationId xmlns="" xmlns:p14="http://schemas.microsoft.com/office/powerpoint/2010/main" val="245184182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pPr>
              <a:defRPr/>
            </a:pPr>
            <a:r>
              <a:rPr lang="en-US" smtClean="0"/>
              <a:t>Integrating Researcher Identifiers into the Scholarly Record</a:t>
            </a:r>
            <a:endParaRPr lang="en-US" dirty="0"/>
          </a:p>
        </p:txBody>
      </p:sp>
      <p:sp>
        <p:nvSpPr>
          <p:cNvPr id="34818" name="Rectangle 4"/>
          <p:cNvSpPr>
            <a:spLocks noChangeArrowheads="1"/>
          </p:cNvSpPr>
          <p:nvPr/>
        </p:nvSpPr>
        <p:spPr bwMode="auto">
          <a:xfrm>
            <a:off x="0" y="2056227"/>
            <a:ext cx="9144000" cy="341632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p>
            <a:pPr algn="ctr">
              <a:buFont typeface="Wingdings 3" charset="0"/>
              <a:buNone/>
            </a:pPr>
            <a:r>
              <a:rPr lang="en-US" sz="7200" dirty="0" smtClean="0">
                <a:latin typeface="Courier" charset="0"/>
                <a:cs typeface="Courier" charset="0"/>
              </a:rPr>
              <a:t>Building on Identifiers</a:t>
            </a:r>
          </a:p>
          <a:p>
            <a:pPr algn="ctr">
              <a:buFont typeface="Wingdings 3" charset="0"/>
              <a:buNone/>
            </a:pPr>
            <a:r>
              <a:rPr lang="en-US" sz="7200" dirty="0" smtClean="0">
                <a:latin typeface="Courier" charset="0"/>
                <a:cs typeface="Courier" charset="0"/>
              </a:rPr>
              <a:t>-- Roles</a:t>
            </a:r>
          </a:p>
        </p:txBody>
      </p:sp>
    </p:spTree>
    <p:extLst>
      <p:ext uri="{BB962C8B-B14F-4D97-AF65-F5344CB8AC3E}">
        <p14:creationId xmlns="" xmlns:p14="http://schemas.microsoft.com/office/powerpoint/2010/main" val="2003758810"/>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45471"/>
            <a:ext cx="8229600" cy="555561"/>
          </a:xfrm>
        </p:spPr>
        <p:txBody>
          <a:bodyPr>
            <a:normAutofit fontScale="90000"/>
          </a:bodyPr>
          <a:lstStyle/>
          <a:p>
            <a:r>
              <a:rPr lang="en-US" dirty="0" smtClean="0"/>
              <a:t>Author Roles Remain </a:t>
            </a:r>
            <a:r>
              <a:rPr lang="en-US" dirty="0" err="1" smtClean="0"/>
              <a:t>Ambigous</a:t>
            </a:r>
            <a:endParaRPr lang="en-US" dirty="0"/>
          </a:p>
        </p:txBody>
      </p:sp>
      <p:sp>
        <p:nvSpPr>
          <p:cNvPr id="5" name="Content Placeholder 4"/>
          <p:cNvSpPr>
            <a:spLocks noGrp="1"/>
          </p:cNvSpPr>
          <p:nvPr>
            <p:ph sz="half" idx="1"/>
          </p:nvPr>
        </p:nvSpPr>
        <p:spPr>
          <a:xfrm>
            <a:off x="457200" y="771136"/>
            <a:ext cx="4038600" cy="5355028"/>
          </a:xfrm>
        </p:spPr>
        <p:txBody>
          <a:bodyPr>
            <a:noAutofit/>
          </a:bodyPr>
          <a:lstStyle/>
          <a:p>
            <a:r>
              <a:rPr lang="en-US" sz="1600" dirty="0" smtClean="0"/>
              <a:t>Citation is ambiguous</a:t>
            </a:r>
          </a:p>
          <a:p>
            <a:pPr lvl="1"/>
            <a:r>
              <a:rPr lang="en-US" sz="1600" dirty="0" smtClean="0"/>
              <a:t>meaning of first author?</a:t>
            </a:r>
          </a:p>
          <a:p>
            <a:pPr lvl="1"/>
            <a:r>
              <a:rPr lang="en-US" sz="1600" dirty="0" smtClean="0"/>
              <a:t>meaning of last author?</a:t>
            </a:r>
          </a:p>
          <a:p>
            <a:pPr lvl="1"/>
            <a:r>
              <a:rPr lang="en-US" sz="1600" dirty="0" smtClean="0"/>
              <a:t>collective authorship?</a:t>
            </a:r>
          </a:p>
          <a:p>
            <a:pPr lvl="1"/>
            <a:r>
              <a:rPr lang="en-US" sz="1600" dirty="0"/>
              <a:t>c</a:t>
            </a:r>
            <a:r>
              <a:rPr lang="en-US" sz="1600" dirty="0" smtClean="0"/>
              <a:t>orresponding author?</a:t>
            </a:r>
          </a:p>
          <a:p>
            <a:pPr lvl="1"/>
            <a:r>
              <a:rPr lang="en-US" sz="1600" dirty="0" smtClean="0"/>
              <a:t>(semi-) alphabetical ordering</a:t>
            </a:r>
          </a:p>
          <a:p>
            <a:r>
              <a:rPr lang="en-US" sz="1600" dirty="0" smtClean="0"/>
              <a:t>Acknowledgements ≠ Authorships</a:t>
            </a:r>
          </a:p>
          <a:p>
            <a:pPr lvl="1"/>
            <a:r>
              <a:rPr lang="en-US" sz="1600" dirty="0" smtClean="0"/>
              <a:t>sometimes honorary</a:t>
            </a:r>
          </a:p>
          <a:p>
            <a:pPr lvl="1"/>
            <a:r>
              <a:rPr lang="en-US" sz="1600" dirty="0" smtClean="0"/>
              <a:t>sometimes strategic</a:t>
            </a:r>
          </a:p>
          <a:p>
            <a:pPr lvl="1"/>
            <a:r>
              <a:rPr lang="en-US" sz="1600" dirty="0" smtClean="0"/>
              <a:t>sometimes non-intellectual contribution</a:t>
            </a:r>
          </a:p>
          <a:p>
            <a:r>
              <a:rPr lang="en-US" sz="1600" dirty="0" smtClean="0"/>
              <a:t>Authorship Statements</a:t>
            </a:r>
          </a:p>
          <a:p>
            <a:pPr lvl="1"/>
            <a:r>
              <a:rPr lang="en-US" sz="1600" dirty="0" smtClean="0"/>
              <a:t>typically qualitative</a:t>
            </a:r>
          </a:p>
          <a:p>
            <a:pPr lvl="1"/>
            <a:r>
              <a:rPr lang="en-US" sz="1600" dirty="0" smtClean="0"/>
              <a:t>rarely published</a:t>
            </a:r>
          </a:p>
          <a:p>
            <a:pPr lvl="1"/>
            <a:r>
              <a:rPr lang="en-US" sz="1600" dirty="0"/>
              <a:t>m</a:t>
            </a:r>
            <a:r>
              <a:rPr lang="en-US" sz="1600" dirty="0" smtClean="0"/>
              <a:t>otivation is often on misconduct, not scholarly </a:t>
            </a:r>
          </a:p>
          <a:p>
            <a:pPr lvl="1"/>
            <a:endParaRPr lang="en-US" sz="1600" dirty="0"/>
          </a:p>
        </p:txBody>
      </p:sp>
      <p:sp>
        <p:nvSpPr>
          <p:cNvPr id="6" name="Content Placeholder 5"/>
          <p:cNvSpPr>
            <a:spLocks noGrp="1"/>
          </p:cNvSpPr>
          <p:nvPr>
            <p:ph sz="half" idx="2"/>
          </p:nvPr>
        </p:nvSpPr>
        <p:spPr>
          <a:xfrm>
            <a:off x="4138968" y="771136"/>
            <a:ext cx="4547832" cy="4660831"/>
          </a:xfrm>
        </p:spPr>
        <p:txBody>
          <a:bodyPr>
            <a:noAutofit/>
          </a:bodyPr>
          <a:lstStyle/>
          <a:p>
            <a:pPr marL="0" indent="0">
              <a:buNone/>
            </a:pPr>
            <a:r>
              <a:rPr lang="en-US" sz="1600" i="1" dirty="0" smtClean="0"/>
              <a:t>Authorship Norms Vary by Journal, even within same field…</a:t>
            </a:r>
            <a:endParaRPr lang="en-US" sz="1600" dirty="0"/>
          </a:p>
          <a:p>
            <a:r>
              <a:rPr lang="en-US" sz="1600" b="1" dirty="0"/>
              <a:t>PNAS</a:t>
            </a:r>
            <a:r>
              <a:rPr lang="en-US" sz="1600" dirty="0"/>
              <a:t>: “Authorship must be limited to those who have contributed substantially to the work</a:t>
            </a:r>
            <a:r>
              <a:rPr lang="en-US" sz="1600" dirty="0" smtClean="0"/>
              <a:t>.”</a:t>
            </a:r>
            <a:endParaRPr lang="en-US" sz="1600" dirty="0"/>
          </a:p>
          <a:p>
            <a:r>
              <a:rPr lang="en-US" sz="1600" b="1" dirty="0" smtClean="0"/>
              <a:t>Harvard </a:t>
            </a:r>
            <a:r>
              <a:rPr lang="en-US" sz="1600" b="1" dirty="0"/>
              <a:t>Medical School</a:t>
            </a:r>
            <a:r>
              <a:rPr lang="en-US" sz="1600" dirty="0"/>
              <a:t>: </a:t>
            </a:r>
            <a:r>
              <a:rPr lang="en-US" sz="1600" dirty="0" smtClean="0"/>
              <a:t>“Everyone </a:t>
            </a:r>
            <a:r>
              <a:rPr lang="en-US" sz="1600" dirty="0"/>
              <a:t>who has made substantial intellectual contributions to the work should be an author. Everyone who has made other substantial contributions should be acknowledged</a:t>
            </a:r>
            <a:r>
              <a:rPr lang="en-US" sz="1600" dirty="0" smtClean="0"/>
              <a:t>.”</a:t>
            </a:r>
            <a:endParaRPr lang="en-US" sz="1600" dirty="0"/>
          </a:p>
          <a:p>
            <a:r>
              <a:rPr lang="en-US" sz="1600" b="1" dirty="0"/>
              <a:t>ICMJE</a:t>
            </a:r>
            <a:r>
              <a:rPr lang="en-US" sz="1600" dirty="0"/>
              <a:t>: </a:t>
            </a:r>
            <a:r>
              <a:rPr lang="en-US" sz="1600" dirty="0" smtClean="0"/>
              <a:t>“Substantial </a:t>
            </a:r>
            <a:r>
              <a:rPr lang="en-US" sz="1600" dirty="0"/>
              <a:t>contributions to the conception or design of the work; or the acquisition, analysis, or interpretation of data for the work; </a:t>
            </a:r>
            <a:r>
              <a:rPr lang="en-US" sz="1600" dirty="0" smtClean="0"/>
              <a:t>AND Drafting </a:t>
            </a:r>
            <a:r>
              <a:rPr lang="en-US" sz="1600" dirty="0"/>
              <a:t>the work or revising it critically for important intellectual content; </a:t>
            </a:r>
            <a:r>
              <a:rPr lang="en-US" sz="1600" dirty="0" smtClean="0"/>
              <a:t>AND Final </a:t>
            </a:r>
            <a:r>
              <a:rPr lang="en-US" sz="1600" dirty="0"/>
              <a:t>approval of the version to be published; </a:t>
            </a:r>
            <a:r>
              <a:rPr lang="en-US" sz="1600" dirty="0" smtClean="0"/>
              <a:t>AND Agreement </a:t>
            </a:r>
            <a:r>
              <a:rPr lang="en-US" sz="1600" dirty="0"/>
              <a:t>to be accountable for all aspects of the work in ensuring that questions related to the accuracy or integrity of any part of the work are appropriately investigated and resolved</a:t>
            </a:r>
            <a:r>
              <a:rPr lang="en-US" sz="1600" dirty="0" smtClean="0"/>
              <a:t>.”</a:t>
            </a:r>
            <a:endParaRPr lang="en-US" sz="1600" dirty="0"/>
          </a:p>
          <a:p>
            <a:pPr marL="0" indent="0">
              <a:buNone/>
            </a:pPr>
            <a:r>
              <a:rPr lang="en-US" sz="1600" dirty="0"/>
              <a:t> </a:t>
            </a:r>
            <a:endParaRPr lang="en-US" sz="1600" dirty="0" smtClean="0"/>
          </a:p>
          <a:p>
            <a:pPr marL="0" indent="0">
              <a:buNone/>
            </a:pPr>
            <a:endParaRPr lang="en-US" sz="1600" dirty="0"/>
          </a:p>
        </p:txBody>
      </p:sp>
      <p:sp>
        <p:nvSpPr>
          <p:cNvPr id="4" name="Footer Placeholder 3"/>
          <p:cNvSpPr>
            <a:spLocks noGrp="1"/>
          </p:cNvSpPr>
          <p:nvPr>
            <p:ph type="ftr" sz="quarter" idx="11"/>
          </p:nvPr>
        </p:nvSpPr>
        <p:spPr>
          <a:xfrm>
            <a:off x="2707266" y="6478641"/>
            <a:ext cx="3712024" cy="365125"/>
          </a:xfrm>
        </p:spPr>
        <p:txBody>
          <a:bodyPr/>
          <a:lstStyle/>
          <a:p>
            <a:r>
              <a:rPr lang="en-US" smtClean="0"/>
              <a:t>Integrating Researcher Identifiers into the Scholarly Record</a:t>
            </a:r>
            <a:endParaRPr lang="en-US" dirty="0"/>
          </a:p>
        </p:txBody>
      </p:sp>
      <p:sp>
        <p:nvSpPr>
          <p:cNvPr id="7" name="TextBox 6"/>
          <p:cNvSpPr txBox="1"/>
          <p:nvPr/>
        </p:nvSpPr>
        <p:spPr>
          <a:xfrm>
            <a:off x="4592553" y="6114824"/>
            <a:ext cx="4751308" cy="369332"/>
          </a:xfrm>
          <a:prstGeom prst="rect">
            <a:avLst/>
          </a:prstGeom>
          <a:noFill/>
        </p:spPr>
        <p:txBody>
          <a:bodyPr wrap="square" rtlCol="0">
            <a:spAutoFit/>
          </a:bodyPr>
          <a:lstStyle/>
          <a:p>
            <a:r>
              <a:rPr lang="en-US" dirty="0" smtClean="0"/>
              <a:t>[Sadler 2011]</a:t>
            </a:r>
            <a:endParaRPr lang="en-US" dirty="0"/>
          </a:p>
        </p:txBody>
      </p:sp>
    </p:spTree>
    <p:extLst>
      <p:ext uri="{BB962C8B-B14F-4D97-AF65-F5344CB8AC3E}">
        <p14:creationId xmlns="" xmlns:p14="http://schemas.microsoft.com/office/powerpoint/2010/main" val="126334251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Authorship Guidelines &amp; Best Practices</a:t>
            </a:r>
            <a:endParaRPr lang="en-US" dirty="0"/>
          </a:p>
        </p:txBody>
      </p:sp>
      <p:sp>
        <p:nvSpPr>
          <p:cNvPr id="3" name="Content Placeholder 2"/>
          <p:cNvSpPr>
            <a:spLocks noGrp="1"/>
          </p:cNvSpPr>
          <p:nvPr>
            <p:ph idx="1"/>
          </p:nvPr>
        </p:nvSpPr>
        <p:spPr>
          <a:xfrm>
            <a:off x="226794" y="1600200"/>
            <a:ext cx="3311174" cy="4525963"/>
          </a:xfrm>
        </p:spPr>
        <p:txBody>
          <a:bodyPr>
            <a:normAutofit fontScale="85000" lnSpcReduction="10000"/>
          </a:bodyPr>
          <a:lstStyle/>
          <a:p>
            <a:r>
              <a:rPr lang="en-US" sz="2000" dirty="0" smtClean="0"/>
              <a:t>Typically created by publisher community</a:t>
            </a:r>
          </a:p>
          <a:p>
            <a:r>
              <a:rPr lang="en-US" sz="2000" dirty="0" smtClean="0"/>
              <a:t>Many to choose from</a:t>
            </a:r>
          </a:p>
          <a:p>
            <a:r>
              <a:rPr lang="en-US" sz="2000" dirty="0" smtClean="0"/>
              <a:t>Oriented to </a:t>
            </a:r>
            <a:r>
              <a:rPr lang="en-US" sz="2000" dirty="0" err="1" smtClean="0"/>
              <a:t>BioMedical</a:t>
            </a:r>
            <a:r>
              <a:rPr lang="en-US" sz="2000" dirty="0" smtClean="0"/>
              <a:t> disciplines</a:t>
            </a:r>
          </a:p>
          <a:p>
            <a:r>
              <a:rPr lang="en-US" sz="2000" dirty="0" smtClean="0"/>
              <a:t>Primarily proscriptive, not descriptive/empirical</a:t>
            </a:r>
          </a:p>
          <a:p>
            <a:r>
              <a:rPr lang="en-US" sz="2000" dirty="0" smtClean="0"/>
              <a:t>Even when author statements are collected, they are typically not published/available (and never in structured form)</a:t>
            </a:r>
          </a:p>
          <a:p>
            <a:endParaRPr lang="en-US" sz="2000" dirty="0"/>
          </a:p>
          <a:p>
            <a:r>
              <a:rPr lang="en-US" sz="2000" dirty="0" smtClean="0"/>
              <a:t>Notable examples:</a:t>
            </a:r>
          </a:p>
          <a:p>
            <a:pPr lvl="1"/>
            <a:r>
              <a:rPr lang="en-US" sz="1600" dirty="0" smtClean="0"/>
              <a:t>Wager &amp; </a:t>
            </a:r>
            <a:r>
              <a:rPr lang="en-US" sz="1600" dirty="0" err="1" smtClean="0"/>
              <a:t>Kleiner</a:t>
            </a:r>
            <a:r>
              <a:rPr lang="en-US" sz="1600" dirty="0" smtClean="0"/>
              <a:t> 2011</a:t>
            </a:r>
            <a:br>
              <a:rPr lang="en-US" sz="1600" dirty="0" smtClean="0"/>
            </a:br>
            <a:r>
              <a:rPr lang="en-US" sz="1600" dirty="0" smtClean="0"/>
              <a:t>(Committee on Publication Ethics)</a:t>
            </a:r>
          </a:p>
          <a:p>
            <a:pPr lvl="1"/>
            <a:r>
              <a:rPr lang="en-US" sz="2000" dirty="0" smtClean="0"/>
              <a:t>ICMJE 2013</a:t>
            </a:r>
            <a:endParaRPr lang="en-US" sz="2000" dirty="0"/>
          </a:p>
        </p:txBody>
      </p:sp>
      <p:sp>
        <p:nvSpPr>
          <p:cNvPr id="4" name="Footer Placeholder 3"/>
          <p:cNvSpPr>
            <a:spLocks noGrp="1"/>
          </p:cNvSpPr>
          <p:nvPr>
            <p:ph type="ftr" sz="quarter" idx="11"/>
          </p:nvPr>
        </p:nvSpPr>
        <p:spPr/>
        <p:txBody>
          <a:bodyPr/>
          <a:lstStyle/>
          <a:p>
            <a:r>
              <a:rPr lang="en-US" smtClean="0"/>
              <a:t>Integrating Researcher Identifiers into the Scholarly Record</a:t>
            </a:r>
            <a:endParaRPr lang="en-US"/>
          </a:p>
        </p:txBody>
      </p:sp>
      <p:pic>
        <p:nvPicPr>
          <p:cNvPr id="5" name="Picture 4"/>
          <p:cNvPicPr>
            <a:picLocks noChangeAspect="1"/>
          </p:cNvPicPr>
          <p:nvPr/>
        </p:nvPicPr>
        <p:blipFill>
          <a:blip r:embed="rId2"/>
          <a:stretch>
            <a:fillRect/>
          </a:stretch>
        </p:blipFill>
        <p:spPr>
          <a:xfrm>
            <a:off x="3537967" y="1600199"/>
            <a:ext cx="5523819" cy="4251355"/>
          </a:xfrm>
          <a:prstGeom prst="rect">
            <a:avLst/>
          </a:prstGeom>
        </p:spPr>
      </p:pic>
      <p:sp>
        <p:nvSpPr>
          <p:cNvPr id="6" name="TextBox 5"/>
          <p:cNvSpPr txBox="1"/>
          <p:nvPr/>
        </p:nvSpPr>
        <p:spPr>
          <a:xfrm>
            <a:off x="4172986" y="5713054"/>
            <a:ext cx="4785327" cy="276999"/>
          </a:xfrm>
          <a:prstGeom prst="rect">
            <a:avLst/>
          </a:prstGeom>
          <a:noFill/>
        </p:spPr>
        <p:txBody>
          <a:bodyPr wrap="square" rtlCol="0">
            <a:spAutoFit/>
          </a:bodyPr>
          <a:lstStyle/>
          <a:p>
            <a:r>
              <a:rPr lang="en-US" sz="1200" dirty="0" smtClean="0"/>
              <a:t>[COPE </a:t>
            </a:r>
            <a:r>
              <a:rPr lang="en-US" sz="1200" dirty="0"/>
              <a:t>Flowcharts </a:t>
            </a:r>
            <a:r>
              <a:rPr lang="en-US" sz="1200" dirty="0">
                <a:hlinkClick r:id="rId3"/>
              </a:rPr>
              <a:t>http://publicationethics.org/resources/</a:t>
            </a:r>
            <a:r>
              <a:rPr lang="en-US" sz="1200" dirty="0" smtClean="0">
                <a:hlinkClick r:id="rId3"/>
              </a:rPr>
              <a:t>flowcharts</a:t>
            </a:r>
            <a:r>
              <a:rPr lang="en-US" sz="1200" dirty="0" smtClean="0"/>
              <a:t> ]</a:t>
            </a:r>
            <a:endParaRPr lang="en-US" sz="1200" dirty="0"/>
          </a:p>
        </p:txBody>
      </p:sp>
    </p:spTree>
    <p:extLst>
      <p:ext uri="{BB962C8B-B14F-4D97-AF65-F5344CB8AC3E}">
        <p14:creationId xmlns="" xmlns:p14="http://schemas.microsoft.com/office/powerpoint/2010/main" val="90648010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457200" y="274638"/>
            <a:ext cx="8229600" cy="940854"/>
          </a:xfrm>
        </p:spPr>
        <p:txBody>
          <a:bodyPr/>
          <a:lstStyle/>
          <a:p>
            <a:r>
              <a:rPr lang="en-US" dirty="0" smtClean="0"/>
              <a:t>Developing a Taxonomy of Contributor Roles</a:t>
            </a:r>
            <a:endParaRPr lang="en-US" dirty="0"/>
          </a:p>
        </p:txBody>
      </p:sp>
      <p:pic>
        <p:nvPicPr>
          <p:cNvPr id="7" name="Picture 6"/>
          <p:cNvPicPr>
            <a:picLocks noChangeAspect="1"/>
          </p:cNvPicPr>
          <p:nvPr/>
        </p:nvPicPr>
        <p:blipFill>
          <a:blip r:embed="rId2"/>
          <a:stretch>
            <a:fillRect/>
          </a:stretch>
        </p:blipFill>
        <p:spPr>
          <a:xfrm>
            <a:off x="867390" y="1398533"/>
            <a:ext cx="7385538" cy="4368800"/>
          </a:xfrm>
          <a:prstGeom prst="rect">
            <a:avLst/>
          </a:prstGeom>
        </p:spPr>
      </p:pic>
      <p:sp>
        <p:nvSpPr>
          <p:cNvPr id="9" name="TextBox 8"/>
          <p:cNvSpPr txBox="1"/>
          <p:nvPr/>
        </p:nvSpPr>
        <p:spPr>
          <a:xfrm>
            <a:off x="4073210" y="6147066"/>
            <a:ext cx="4171455" cy="276999"/>
          </a:xfrm>
          <a:prstGeom prst="rect">
            <a:avLst/>
          </a:prstGeom>
          <a:noFill/>
        </p:spPr>
        <p:txBody>
          <a:bodyPr wrap="none" rtlCol="0">
            <a:spAutoFit/>
          </a:bodyPr>
          <a:lstStyle/>
          <a:p>
            <a:r>
              <a:rPr lang="fr-FR" sz="1200" i="1" dirty="0"/>
              <a:t>Nature</a:t>
            </a:r>
            <a:r>
              <a:rPr lang="fr-FR" sz="1200" dirty="0"/>
              <a:t> </a:t>
            </a:r>
            <a:r>
              <a:rPr lang="fr-FR" sz="1200" b="1" dirty="0"/>
              <a:t>508,</a:t>
            </a:r>
            <a:r>
              <a:rPr lang="fr-FR" sz="1200" dirty="0"/>
              <a:t> 312–313 (17 April 2014) doi:10.1038/508312a</a:t>
            </a:r>
          </a:p>
        </p:txBody>
      </p:sp>
      <p:sp>
        <p:nvSpPr>
          <p:cNvPr id="2" name="Footer Placeholder 1"/>
          <p:cNvSpPr>
            <a:spLocks noGrp="1"/>
          </p:cNvSpPr>
          <p:nvPr>
            <p:ph type="ftr" sz="quarter" idx="11"/>
          </p:nvPr>
        </p:nvSpPr>
        <p:spPr/>
        <p:txBody>
          <a:bodyPr/>
          <a:lstStyle/>
          <a:p>
            <a:r>
              <a:rPr lang="en-GB" smtClean="0"/>
              <a:t>Integrating Researcher Identifiers into the Scholarly Record</a:t>
            </a:r>
            <a:endParaRPr lang="en-GB"/>
          </a:p>
        </p:txBody>
      </p:sp>
    </p:spTree>
    <p:extLst>
      <p:ext uri="{BB962C8B-B14F-4D97-AF65-F5344CB8AC3E}">
        <p14:creationId xmlns="" xmlns:p14="http://schemas.microsoft.com/office/powerpoint/2010/main" val="1605383446"/>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cstate="print"/>
          <a:srcRect/>
          <a:stretch>
            <a:fillRect/>
          </a:stretch>
        </p:blipFill>
        <p:spPr bwMode="auto">
          <a:xfrm>
            <a:off x="381000" y="452439"/>
            <a:ext cx="8572500" cy="5872163"/>
          </a:xfrm>
          <a:prstGeom prst="rect">
            <a:avLst/>
          </a:prstGeom>
          <a:noFill/>
          <a:ln w="9525">
            <a:noFill/>
            <a:miter lim="800000"/>
            <a:headEnd/>
            <a:tailEnd/>
          </a:ln>
        </p:spPr>
      </p:pic>
      <p:sp>
        <p:nvSpPr>
          <p:cNvPr id="4" name="Line Callout 2 3"/>
          <p:cNvSpPr/>
          <p:nvPr/>
        </p:nvSpPr>
        <p:spPr>
          <a:xfrm>
            <a:off x="7696200" y="1214437"/>
            <a:ext cx="1066800" cy="457200"/>
          </a:xfrm>
          <a:prstGeom prst="borderCallout2">
            <a:avLst>
              <a:gd name="adj1" fmla="val 18750"/>
              <a:gd name="adj2" fmla="val -8333"/>
              <a:gd name="adj3" fmla="val 14464"/>
              <a:gd name="adj4" fmla="val -53810"/>
              <a:gd name="adj5" fmla="val 323929"/>
              <a:gd name="adj6" fmla="val -12238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mouse</a:t>
            </a:r>
            <a:endParaRPr lang="en-US" dirty="0"/>
          </a:p>
        </p:txBody>
      </p:sp>
      <p:sp>
        <p:nvSpPr>
          <p:cNvPr id="5" name="Line Callout 2 4"/>
          <p:cNvSpPr/>
          <p:nvPr/>
        </p:nvSpPr>
        <p:spPr>
          <a:xfrm>
            <a:off x="7696200" y="1752600"/>
            <a:ext cx="762000" cy="457200"/>
          </a:xfrm>
          <a:prstGeom prst="borderCallout2">
            <a:avLst>
              <a:gd name="adj1" fmla="val 18750"/>
              <a:gd name="adj2" fmla="val -8333"/>
              <a:gd name="adj3" fmla="val 4464"/>
              <a:gd name="adj4" fmla="val -54381"/>
              <a:gd name="adj5" fmla="val 304484"/>
              <a:gd name="adj6" fmla="val -206667"/>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US" dirty="0" smtClean="0"/>
              <a:t>initial</a:t>
            </a:r>
            <a:endParaRPr lang="en-US" dirty="0"/>
          </a:p>
        </p:txBody>
      </p:sp>
      <p:sp>
        <p:nvSpPr>
          <p:cNvPr id="6" name="Line Callout 2 5"/>
          <p:cNvSpPr/>
          <p:nvPr/>
        </p:nvSpPr>
        <p:spPr>
          <a:xfrm>
            <a:off x="7315200" y="4872037"/>
            <a:ext cx="1524000" cy="533400"/>
          </a:xfrm>
          <a:prstGeom prst="borderCallout2">
            <a:avLst>
              <a:gd name="adj1" fmla="val 18750"/>
              <a:gd name="adj2" fmla="val -8333"/>
              <a:gd name="adj3" fmla="val 18750"/>
              <a:gd name="adj4" fmla="val -16667"/>
              <a:gd name="adj5" fmla="val -21451"/>
              <a:gd name="adj6" fmla="val -71239"/>
            </a:avLst>
          </a:prstGeom>
        </p:spPr>
        <p:style>
          <a:lnRef idx="1">
            <a:schemeClr val="dk1"/>
          </a:lnRef>
          <a:fillRef idx="2">
            <a:schemeClr val="dk1"/>
          </a:fillRef>
          <a:effectRef idx="1">
            <a:schemeClr val="dk1"/>
          </a:effectRef>
          <a:fontRef idx="minor">
            <a:schemeClr val="dk1"/>
          </a:fontRef>
        </p:style>
        <p:txBody>
          <a:bodyPr rtlCol="0" anchor="ctr"/>
          <a:lstStyle/>
          <a:p>
            <a:pPr algn="ctr"/>
            <a:r>
              <a:rPr lang="en-US" dirty="0" smtClean="0"/>
              <a:t>participated</a:t>
            </a:r>
            <a:endParaRPr lang="en-US" dirty="0"/>
          </a:p>
        </p:txBody>
      </p:sp>
      <p:sp>
        <p:nvSpPr>
          <p:cNvPr id="7" name="Line Callout 2 6"/>
          <p:cNvSpPr/>
          <p:nvPr/>
        </p:nvSpPr>
        <p:spPr>
          <a:xfrm>
            <a:off x="7696200" y="2967037"/>
            <a:ext cx="1219200" cy="457200"/>
          </a:xfrm>
          <a:prstGeom prst="borderCallout2">
            <a:avLst>
              <a:gd name="adj1" fmla="val 61607"/>
              <a:gd name="adj2" fmla="val -4047"/>
              <a:gd name="adj3" fmla="val 98750"/>
              <a:gd name="adj4" fmla="val -45595"/>
              <a:gd name="adj5" fmla="val 116296"/>
              <a:gd name="adj6" fmla="val -194167"/>
            </a:avLst>
          </a:prstGeom>
        </p:spPr>
        <p:style>
          <a:lnRef idx="1">
            <a:schemeClr val="dk1"/>
          </a:lnRef>
          <a:fillRef idx="2">
            <a:schemeClr val="dk1"/>
          </a:fillRef>
          <a:effectRef idx="1">
            <a:schemeClr val="dk1"/>
          </a:effectRef>
          <a:fontRef idx="minor">
            <a:schemeClr val="dk1"/>
          </a:fontRef>
        </p:style>
        <p:txBody>
          <a:bodyPr rtlCol="0" anchor="ctr"/>
          <a:lstStyle/>
          <a:p>
            <a:pPr algn="ctr"/>
            <a:r>
              <a:rPr lang="en-US" dirty="0" smtClean="0"/>
              <a:t>discussed</a:t>
            </a:r>
            <a:endParaRPr lang="en-US" dirty="0"/>
          </a:p>
        </p:txBody>
      </p:sp>
      <p:sp>
        <p:nvSpPr>
          <p:cNvPr id="8" name="Line Callout 2 7"/>
          <p:cNvSpPr/>
          <p:nvPr/>
        </p:nvSpPr>
        <p:spPr>
          <a:xfrm>
            <a:off x="7467600" y="3576637"/>
            <a:ext cx="1447800" cy="457200"/>
          </a:xfrm>
          <a:prstGeom prst="borderCallout2">
            <a:avLst>
              <a:gd name="adj1" fmla="val 18750"/>
              <a:gd name="adj2" fmla="val -8333"/>
              <a:gd name="adj3" fmla="val 33036"/>
              <a:gd name="adj4" fmla="val -45595"/>
              <a:gd name="adj5" fmla="val 84867"/>
              <a:gd name="adj6" fmla="val -107551"/>
            </a:avLst>
          </a:prstGeom>
        </p:spPr>
        <p:style>
          <a:lnRef idx="1">
            <a:schemeClr val="dk1"/>
          </a:lnRef>
          <a:fillRef idx="2">
            <a:schemeClr val="dk1"/>
          </a:fillRef>
          <a:effectRef idx="1">
            <a:schemeClr val="dk1"/>
          </a:effectRef>
          <a:fontRef idx="minor">
            <a:schemeClr val="dk1"/>
          </a:fontRef>
        </p:style>
        <p:txBody>
          <a:bodyPr rtlCol="0" anchor="ctr"/>
          <a:lstStyle/>
          <a:p>
            <a:pPr algn="ctr"/>
            <a:r>
              <a:rPr lang="en-US" dirty="0" smtClean="0"/>
              <a:t>developed</a:t>
            </a:r>
            <a:endParaRPr lang="en-US" dirty="0"/>
          </a:p>
        </p:txBody>
      </p:sp>
      <p:sp>
        <p:nvSpPr>
          <p:cNvPr id="9" name="Line Callout 2 8"/>
          <p:cNvSpPr/>
          <p:nvPr/>
        </p:nvSpPr>
        <p:spPr>
          <a:xfrm>
            <a:off x="7391400" y="4262437"/>
            <a:ext cx="1447800" cy="457200"/>
          </a:xfrm>
          <a:prstGeom prst="borderCallout2">
            <a:avLst>
              <a:gd name="adj1" fmla="val 18750"/>
              <a:gd name="adj2" fmla="val -8333"/>
              <a:gd name="adj3" fmla="val 33036"/>
              <a:gd name="adj4" fmla="val -45595"/>
              <a:gd name="adj5" fmla="val -9419"/>
              <a:gd name="adj6" fmla="val -117476"/>
            </a:avLst>
          </a:prstGeom>
        </p:spPr>
        <p:style>
          <a:lnRef idx="1">
            <a:schemeClr val="dk1"/>
          </a:lnRef>
          <a:fillRef idx="2">
            <a:schemeClr val="dk1"/>
          </a:fillRef>
          <a:effectRef idx="1">
            <a:schemeClr val="dk1"/>
          </a:effectRef>
          <a:fontRef idx="minor">
            <a:schemeClr val="dk1"/>
          </a:fontRef>
        </p:style>
        <p:txBody>
          <a:bodyPr rtlCol="0" anchor="ctr"/>
          <a:lstStyle/>
          <a:p>
            <a:pPr algn="ctr"/>
            <a:r>
              <a:rPr lang="en-US" dirty="0" smtClean="0"/>
              <a:t>assisted</a:t>
            </a:r>
            <a:endParaRPr lang="en-US" dirty="0"/>
          </a:p>
        </p:txBody>
      </p:sp>
      <p:sp>
        <p:nvSpPr>
          <p:cNvPr id="10" name="Line Callout 2 9"/>
          <p:cNvSpPr/>
          <p:nvPr/>
        </p:nvSpPr>
        <p:spPr>
          <a:xfrm>
            <a:off x="7162800" y="5481637"/>
            <a:ext cx="1447800" cy="457200"/>
          </a:xfrm>
          <a:prstGeom prst="borderCallout2">
            <a:avLst>
              <a:gd name="adj1" fmla="val 58750"/>
              <a:gd name="adj2" fmla="val -11040"/>
              <a:gd name="adj3" fmla="val 73036"/>
              <a:gd name="adj4" fmla="val -63640"/>
              <a:gd name="adj5" fmla="val -29419"/>
              <a:gd name="adj6" fmla="val -118378"/>
            </a:avLst>
          </a:prstGeom>
        </p:spPr>
        <p:style>
          <a:lnRef idx="1">
            <a:schemeClr val="dk1"/>
          </a:lnRef>
          <a:fillRef idx="2">
            <a:schemeClr val="dk1"/>
          </a:fillRef>
          <a:effectRef idx="1">
            <a:schemeClr val="dk1"/>
          </a:effectRef>
          <a:fontRef idx="minor">
            <a:schemeClr val="dk1"/>
          </a:fontRef>
        </p:style>
        <p:txBody>
          <a:bodyPr rtlCol="0" anchor="ctr"/>
          <a:lstStyle/>
          <a:p>
            <a:pPr algn="ctr"/>
            <a:r>
              <a:rPr lang="en-US" dirty="0" smtClean="0"/>
              <a:t>collected</a:t>
            </a:r>
            <a:endParaRPr lang="en-US" dirty="0"/>
          </a:p>
        </p:txBody>
      </p:sp>
      <p:sp>
        <p:nvSpPr>
          <p:cNvPr id="11" name="Line Callout 2 10"/>
          <p:cNvSpPr/>
          <p:nvPr/>
        </p:nvSpPr>
        <p:spPr>
          <a:xfrm>
            <a:off x="304800" y="1062037"/>
            <a:ext cx="1295400" cy="457200"/>
          </a:xfrm>
          <a:prstGeom prst="borderCallout2">
            <a:avLst>
              <a:gd name="adj1" fmla="val 25147"/>
              <a:gd name="adj2" fmla="val 98810"/>
              <a:gd name="adj3" fmla="val 54998"/>
              <a:gd name="adj4" fmla="val 153333"/>
              <a:gd name="adj5" fmla="val 206317"/>
              <a:gd name="adj6" fmla="val 210476"/>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reagents</a:t>
            </a:r>
            <a:endParaRPr lang="en-US" dirty="0"/>
          </a:p>
        </p:txBody>
      </p:sp>
      <p:sp>
        <p:nvSpPr>
          <p:cNvPr id="12" name="Line Callout 2 11"/>
          <p:cNvSpPr/>
          <p:nvPr/>
        </p:nvSpPr>
        <p:spPr>
          <a:xfrm>
            <a:off x="304800" y="1747837"/>
            <a:ext cx="1295400" cy="457200"/>
          </a:xfrm>
          <a:prstGeom prst="borderCallout2">
            <a:avLst>
              <a:gd name="adj1" fmla="val 25147"/>
              <a:gd name="adj2" fmla="val 98810"/>
              <a:gd name="adj3" fmla="val 54998"/>
              <a:gd name="adj4" fmla="val 153333"/>
              <a:gd name="adj5" fmla="val 129174"/>
              <a:gd name="adj6" fmla="val 179216"/>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US" dirty="0" smtClean="0"/>
              <a:t>design</a:t>
            </a:r>
            <a:endParaRPr lang="en-US" dirty="0"/>
          </a:p>
        </p:txBody>
      </p:sp>
      <p:sp>
        <p:nvSpPr>
          <p:cNvPr id="13" name="Line Callout 2 12"/>
          <p:cNvSpPr/>
          <p:nvPr/>
        </p:nvSpPr>
        <p:spPr>
          <a:xfrm>
            <a:off x="76200" y="2357437"/>
            <a:ext cx="1600200" cy="457200"/>
          </a:xfrm>
          <a:prstGeom prst="borderCallout2">
            <a:avLst>
              <a:gd name="adj1" fmla="val 25147"/>
              <a:gd name="adj2" fmla="val 98810"/>
              <a:gd name="adj3" fmla="val 20712"/>
              <a:gd name="adj4" fmla="val 114966"/>
              <a:gd name="adj5" fmla="val 92031"/>
              <a:gd name="adj6" fmla="val 138639"/>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US" sz="1600" dirty="0" smtClean="0"/>
              <a:t>interpretation</a:t>
            </a:r>
            <a:endParaRPr lang="en-US" dirty="0"/>
          </a:p>
        </p:txBody>
      </p:sp>
      <p:sp>
        <p:nvSpPr>
          <p:cNvPr id="14" name="Line Callout 2 13"/>
          <p:cNvSpPr/>
          <p:nvPr/>
        </p:nvSpPr>
        <p:spPr>
          <a:xfrm>
            <a:off x="7239000" y="604837"/>
            <a:ext cx="1371600" cy="457200"/>
          </a:xfrm>
          <a:prstGeom prst="borderCallout2">
            <a:avLst>
              <a:gd name="adj1" fmla="val 18750"/>
              <a:gd name="adj2" fmla="val -8333"/>
              <a:gd name="adj3" fmla="val 14464"/>
              <a:gd name="adj4" fmla="val -53810"/>
              <a:gd name="adj5" fmla="val 481072"/>
              <a:gd name="adj6" fmla="val -139524"/>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microarray</a:t>
            </a:r>
            <a:endParaRPr lang="en-US" dirty="0"/>
          </a:p>
        </p:txBody>
      </p:sp>
      <p:sp>
        <p:nvSpPr>
          <p:cNvPr id="15" name="Line Callout 2 14"/>
          <p:cNvSpPr/>
          <p:nvPr/>
        </p:nvSpPr>
        <p:spPr>
          <a:xfrm>
            <a:off x="228600" y="3805237"/>
            <a:ext cx="1600200" cy="457200"/>
          </a:xfrm>
          <a:prstGeom prst="borderCallout2">
            <a:avLst>
              <a:gd name="adj1" fmla="val 25147"/>
              <a:gd name="adj2" fmla="val 98810"/>
              <a:gd name="adj3" fmla="val 20712"/>
              <a:gd name="adj4" fmla="val 114966"/>
              <a:gd name="adj5" fmla="val -130826"/>
              <a:gd name="adj6" fmla="val 172925"/>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dirty="0" smtClean="0"/>
              <a:t>calculations</a:t>
            </a:r>
            <a:endParaRPr lang="en-US" dirty="0"/>
          </a:p>
        </p:txBody>
      </p:sp>
      <p:sp>
        <p:nvSpPr>
          <p:cNvPr id="16" name="Line Callout 2 15"/>
          <p:cNvSpPr/>
          <p:nvPr/>
        </p:nvSpPr>
        <p:spPr>
          <a:xfrm>
            <a:off x="457200" y="452437"/>
            <a:ext cx="1295400" cy="457200"/>
          </a:xfrm>
          <a:prstGeom prst="borderCallout2">
            <a:avLst>
              <a:gd name="adj1" fmla="val 25147"/>
              <a:gd name="adj2" fmla="val 98810"/>
              <a:gd name="adj3" fmla="val 54998"/>
              <a:gd name="adj4" fmla="val 153333"/>
              <a:gd name="adj5" fmla="val 206317"/>
              <a:gd name="adj6" fmla="val 210476"/>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synthesis</a:t>
            </a:r>
            <a:endParaRPr lang="en-US" dirty="0"/>
          </a:p>
        </p:txBody>
      </p:sp>
      <p:sp>
        <p:nvSpPr>
          <p:cNvPr id="17" name="Line Callout 2 16"/>
          <p:cNvSpPr/>
          <p:nvPr/>
        </p:nvSpPr>
        <p:spPr>
          <a:xfrm>
            <a:off x="381000" y="5029200"/>
            <a:ext cx="1600200" cy="457200"/>
          </a:xfrm>
          <a:prstGeom prst="borderCallout2">
            <a:avLst>
              <a:gd name="adj1" fmla="val 25147"/>
              <a:gd name="adj2" fmla="val 98810"/>
              <a:gd name="adj3" fmla="val 20712"/>
              <a:gd name="adj4" fmla="val 114966"/>
              <a:gd name="adj5" fmla="val -213684"/>
              <a:gd name="adj6" fmla="val 230884"/>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dirty="0" smtClean="0"/>
              <a:t>statistical</a:t>
            </a:r>
            <a:endParaRPr lang="en-US" dirty="0"/>
          </a:p>
        </p:txBody>
      </p:sp>
      <p:sp>
        <p:nvSpPr>
          <p:cNvPr id="18" name="Line Callout 2 17"/>
          <p:cNvSpPr/>
          <p:nvPr/>
        </p:nvSpPr>
        <p:spPr>
          <a:xfrm>
            <a:off x="304800" y="4419600"/>
            <a:ext cx="1600200" cy="457200"/>
          </a:xfrm>
          <a:prstGeom prst="borderCallout2">
            <a:avLst>
              <a:gd name="adj1" fmla="val 25147"/>
              <a:gd name="adj2" fmla="val 98810"/>
              <a:gd name="adj3" fmla="val 20712"/>
              <a:gd name="adj4" fmla="val 114966"/>
              <a:gd name="adj5" fmla="val -273683"/>
              <a:gd name="adj6" fmla="val 245578"/>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dirty="0" smtClean="0"/>
              <a:t>model</a:t>
            </a:r>
            <a:endParaRPr lang="en-US" dirty="0"/>
          </a:p>
        </p:txBody>
      </p:sp>
      <p:sp>
        <p:nvSpPr>
          <p:cNvPr id="19" name="Line Callout 2 18"/>
          <p:cNvSpPr/>
          <p:nvPr/>
        </p:nvSpPr>
        <p:spPr>
          <a:xfrm>
            <a:off x="5410200" y="76200"/>
            <a:ext cx="1371600" cy="457200"/>
          </a:xfrm>
          <a:prstGeom prst="borderCallout2">
            <a:avLst>
              <a:gd name="adj1" fmla="val 18750"/>
              <a:gd name="adj2" fmla="val -8333"/>
              <a:gd name="adj3" fmla="val 97321"/>
              <a:gd name="adj4" fmla="val -29048"/>
              <a:gd name="adj5" fmla="val 495358"/>
              <a:gd name="adj6" fmla="val -45238"/>
            </a:avLst>
          </a:prstGeom>
        </p:spPr>
        <p:style>
          <a:lnRef idx="1">
            <a:schemeClr val="dk1"/>
          </a:lnRef>
          <a:fillRef idx="2">
            <a:schemeClr val="dk1"/>
          </a:fillRef>
          <a:effectRef idx="1">
            <a:schemeClr val="dk1"/>
          </a:effectRef>
          <a:fontRef idx="minor">
            <a:schemeClr val="dk1"/>
          </a:fontRef>
        </p:style>
        <p:txBody>
          <a:bodyPr rtlCol="0" anchor="ctr"/>
          <a:lstStyle/>
          <a:p>
            <a:pPr algn="ctr"/>
            <a:r>
              <a:rPr lang="en-US" dirty="0" smtClean="0"/>
              <a:t>supervised</a:t>
            </a:r>
            <a:endParaRPr lang="en-US" dirty="0"/>
          </a:p>
        </p:txBody>
      </p:sp>
      <p:sp>
        <p:nvSpPr>
          <p:cNvPr id="20" name="Line Callout 2 19"/>
          <p:cNvSpPr/>
          <p:nvPr/>
        </p:nvSpPr>
        <p:spPr>
          <a:xfrm>
            <a:off x="6019800" y="6019800"/>
            <a:ext cx="1447800" cy="457200"/>
          </a:xfrm>
          <a:prstGeom prst="borderCallout2">
            <a:avLst>
              <a:gd name="adj1" fmla="val 58750"/>
              <a:gd name="adj2" fmla="val -11040"/>
              <a:gd name="adj3" fmla="val 73036"/>
              <a:gd name="adj4" fmla="val -63640"/>
              <a:gd name="adj5" fmla="val -172276"/>
              <a:gd name="adj6" fmla="val -181536"/>
            </a:avLst>
          </a:prstGeom>
        </p:spPr>
        <p:style>
          <a:lnRef idx="1">
            <a:schemeClr val="dk1"/>
          </a:lnRef>
          <a:fillRef idx="2">
            <a:schemeClr val="dk1"/>
          </a:fillRef>
          <a:effectRef idx="1">
            <a:schemeClr val="dk1"/>
          </a:effectRef>
          <a:fontRef idx="minor">
            <a:schemeClr val="dk1"/>
          </a:fontRef>
        </p:style>
        <p:txBody>
          <a:bodyPr rtlCol="0" anchor="ctr"/>
          <a:lstStyle/>
          <a:p>
            <a:pPr algn="ctr"/>
            <a:r>
              <a:rPr lang="en-US" dirty="0" smtClean="0"/>
              <a:t>conceived</a:t>
            </a:r>
            <a:endParaRPr lang="en-US" dirty="0"/>
          </a:p>
        </p:txBody>
      </p:sp>
      <p:sp>
        <p:nvSpPr>
          <p:cNvPr id="21" name="Line Callout 2 20"/>
          <p:cNvSpPr/>
          <p:nvPr/>
        </p:nvSpPr>
        <p:spPr>
          <a:xfrm>
            <a:off x="7467600" y="2362200"/>
            <a:ext cx="1447800" cy="457200"/>
          </a:xfrm>
          <a:prstGeom prst="borderCallout2">
            <a:avLst>
              <a:gd name="adj1" fmla="val 18750"/>
              <a:gd name="adj2" fmla="val -8333"/>
              <a:gd name="adj3" fmla="val 21607"/>
              <a:gd name="adj4" fmla="val -20998"/>
              <a:gd name="adj5" fmla="val 195912"/>
              <a:gd name="adj6" fmla="val -71238"/>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microscopy</a:t>
            </a:r>
            <a:endParaRPr lang="en-US" dirty="0"/>
          </a:p>
        </p:txBody>
      </p:sp>
      <p:sp>
        <p:nvSpPr>
          <p:cNvPr id="22" name="TextBox 21"/>
          <p:cNvSpPr txBox="1"/>
          <p:nvPr/>
        </p:nvSpPr>
        <p:spPr>
          <a:xfrm>
            <a:off x="381000" y="6019800"/>
            <a:ext cx="3155607" cy="369332"/>
          </a:xfrm>
          <a:prstGeom prst="rect">
            <a:avLst/>
          </a:prstGeom>
          <a:noFill/>
        </p:spPr>
        <p:txBody>
          <a:bodyPr wrap="none" rtlCol="0">
            <a:spAutoFit/>
          </a:bodyPr>
          <a:lstStyle/>
          <a:p>
            <a:r>
              <a:rPr lang="en-US" dirty="0" smtClean="0"/>
              <a:t>Micah Altman, MIT Libraries</a:t>
            </a:r>
            <a:endParaRPr lang="en-US" dirty="0"/>
          </a:p>
        </p:txBody>
      </p:sp>
      <p:sp>
        <p:nvSpPr>
          <p:cNvPr id="2" name="Footer Placeholder 1"/>
          <p:cNvSpPr>
            <a:spLocks noGrp="1"/>
          </p:cNvSpPr>
          <p:nvPr>
            <p:ph type="ftr" sz="quarter" idx="11"/>
          </p:nvPr>
        </p:nvSpPr>
        <p:spPr/>
        <p:txBody>
          <a:bodyPr/>
          <a:lstStyle/>
          <a:p>
            <a:pPr>
              <a:defRPr/>
            </a:pPr>
            <a:r>
              <a:rPr lang="en-US" smtClean="0"/>
              <a:t>Integrating Researcher Identifiers into the Scholarly Record</a:t>
            </a:r>
            <a:endParaRPr lang="en-US"/>
          </a:p>
        </p:txBody>
      </p:sp>
    </p:spTree>
    <p:extLst>
      <p:ext uri="{BB962C8B-B14F-4D97-AF65-F5344CB8AC3E}">
        <p14:creationId xmlns="" xmlns:p14="http://schemas.microsoft.com/office/powerpoint/2010/main" val="376339921"/>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274638"/>
            <a:ext cx="3797300" cy="1143000"/>
          </a:xfrm>
        </p:spPr>
        <p:txBody>
          <a:bodyPr/>
          <a:lstStyle/>
          <a:p>
            <a:r>
              <a:rPr lang="en-US" dirty="0" smtClean="0"/>
              <a:t>Prototype Taxonomy</a:t>
            </a:r>
            <a:endParaRPr lang="en-US" dirty="0"/>
          </a:p>
        </p:txBody>
      </p:sp>
      <p:sp>
        <p:nvSpPr>
          <p:cNvPr id="5" name="Content Placeholder 4"/>
          <p:cNvSpPr>
            <a:spLocks noGrp="1"/>
          </p:cNvSpPr>
          <p:nvPr>
            <p:ph idx="1"/>
          </p:nvPr>
        </p:nvSpPr>
        <p:spPr>
          <a:xfrm>
            <a:off x="457200" y="1600200"/>
            <a:ext cx="3797300" cy="4525963"/>
          </a:xfrm>
        </p:spPr>
        <p:txBody>
          <a:bodyPr>
            <a:normAutofit fontScale="92500" lnSpcReduction="20000"/>
          </a:bodyPr>
          <a:lstStyle/>
          <a:p>
            <a:r>
              <a:rPr lang="en-US" dirty="0" smtClean="0"/>
              <a:t>Prototype Harvard-</a:t>
            </a:r>
            <a:r>
              <a:rPr lang="en-US" dirty="0" err="1" smtClean="0"/>
              <a:t>Wellcome</a:t>
            </a:r>
            <a:r>
              <a:rPr lang="en-US" dirty="0" smtClean="0"/>
              <a:t> taxonomy described in </a:t>
            </a:r>
            <a:r>
              <a:rPr lang="en-US" i="1" dirty="0" smtClean="0"/>
              <a:t>Nature</a:t>
            </a:r>
          </a:p>
          <a:p>
            <a:r>
              <a:rPr lang="en-US" dirty="0" smtClean="0"/>
              <a:t>CASRAI/NISO Working Group to develop formal recommendations</a:t>
            </a:r>
          </a:p>
          <a:p>
            <a:r>
              <a:rPr lang="en-US" sz="3500" dirty="0" smtClean="0"/>
              <a:t>Community workshop at CNI 2014 winter meeting</a:t>
            </a:r>
          </a:p>
          <a:p>
            <a:endParaRPr lang="en-US" dirty="0"/>
          </a:p>
        </p:txBody>
      </p:sp>
      <p:sp>
        <p:nvSpPr>
          <p:cNvPr id="2" name="Footer Placeholder 1"/>
          <p:cNvSpPr>
            <a:spLocks noGrp="1"/>
          </p:cNvSpPr>
          <p:nvPr>
            <p:ph type="ftr" sz="quarter" idx="11"/>
          </p:nvPr>
        </p:nvSpPr>
        <p:spPr/>
        <p:txBody>
          <a:bodyPr/>
          <a:lstStyle/>
          <a:p>
            <a:pPr>
              <a:defRPr/>
            </a:pPr>
            <a:r>
              <a:rPr lang="en-US" smtClean="0"/>
              <a:t>Integrating Researcher Identifiers into the Scholarly Record</a:t>
            </a:r>
            <a:endParaRPr lang="en-US"/>
          </a:p>
        </p:txBody>
      </p:sp>
      <p:pic>
        <p:nvPicPr>
          <p:cNvPr id="6" name="Picture 2"/>
          <p:cNvPicPr>
            <a:picLocks noChangeAspect="1"/>
          </p:cNvPicPr>
          <p:nvPr/>
        </p:nvPicPr>
        <p:blipFill>
          <a:blip r:embed="rId2">
            <a:extLst>
              <a:ext uri="{28A0092B-C50C-407E-A947-70E740481C1C}">
                <a14:useLocalDpi xmlns="" xmlns:a14="http://schemas.microsoft.com/office/drawing/2010/main" val="0"/>
              </a:ext>
            </a:extLst>
          </a:blip>
          <a:srcRect/>
          <a:stretch>
            <a:fillRect/>
          </a:stretch>
        </p:blipFill>
        <p:spPr bwMode="auto">
          <a:xfrm>
            <a:off x="4495800" y="373063"/>
            <a:ext cx="4560888" cy="5753100"/>
          </a:xfrm>
          <a:prstGeom prst="rect">
            <a:avLst/>
          </a:prstGeom>
          <a:noFill/>
          <a:ln w="9525">
            <a:solidFill>
              <a:srgbClr val="000000"/>
            </a:solidFill>
            <a:miter lim="800000"/>
            <a:headEnd/>
            <a:tailEnd/>
          </a:ln>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279981512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pPr>
              <a:defRPr/>
            </a:pPr>
            <a:r>
              <a:rPr lang="en-US" smtClean="0"/>
              <a:t>Integrating Researcher Identifiers into the Scholarly Record</a:t>
            </a:r>
            <a:endParaRPr lang="en-US"/>
          </a:p>
        </p:txBody>
      </p:sp>
      <p:pic>
        <p:nvPicPr>
          <p:cNvPr id="7" name="Picture 6"/>
          <p:cNvPicPr>
            <a:picLocks noChangeAspect="1"/>
          </p:cNvPicPr>
          <p:nvPr/>
        </p:nvPicPr>
        <p:blipFill>
          <a:blip r:embed="rId3"/>
          <a:stretch>
            <a:fillRect/>
          </a:stretch>
        </p:blipFill>
        <p:spPr>
          <a:xfrm>
            <a:off x="108311" y="72031"/>
            <a:ext cx="8578489" cy="6785969"/>
          </a:xfrm>
          <a:prstGeom prst="rect">
            <a:avLst/>
          </a:prstGeom>
        </p:spPr>
      </p:pic>
    </p:spTree>
    <p:extLst>
      <p:ext uri="{BB962C8B-B14F-4D97-AF65-F5344CB8AC3E}">
        <p14:creationId xmlns="" xmlns:p14="http://schemas.microsoft.com/office/powerpoint/2010/main" val="3224295639"/>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pPr>
              <a:defRPr/>
            </a:pPr>
            <a:r>
              <a:rPr lang="en-US" smtClean="0"/>
              <a:t>Integrating Researcher Identifiers into University and Library Systems </a:t>
            </a:r>
            <a:endParaRPr lang="en-US" dirty="0"/>
          </a:p>
        </p:txBody>
      </p:sp>
      <p:sp>
        <p:nvSpPr>
          <p:cNvPr id="34818" name="Rectangle 4"/>
          <p:cNvSpPr>
            <a:spLocks noChangeArrowheads="1"/>
          </p:cNvSpPr>
          <p:nvPr/>
        </p:nvSpPr>
        <p:spPr bwMode="auto">
          <a:xfrm>
            <a:off x="0" y="2114213"/>
            <a:ext cx="9144000" cy="341632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p>
            <a:pPr algn="ctr">
              <a:buFont typeface="Wingdings 3" charset="0"/>
              <a:buNone/>
            </a:pPr>
            <a:r>
              <a:rPr lang="en-US" sz="7200" dirty="0" smtClean="0">
                <a:latin typeface="Courier" charset="0"/>
                <a:cs typeface="Courier" charset="0"/>
              </a:rPr>
              <a:t>Recommendations</a:t>
            </a:r>
          </a:p>
          <a:p>
            <a:pPr algn="ctr">
              <a:buFont typeface="Wingdings 3" charset="0"/>
              <a:buNone/>
            </a:pPr>
            <a:r>
              <a:rPr lang="en-US" sz="7200" dirty="0" smtClean="0">
                <a:latin typeface="Courier" charset="0"/>
                <a:cs typeface="Courier" charset="0"/>
              </a:rPr>
              <a:t>for </a:t>
            </a:r>
            <a:br>
              <a:rPr lang="en-US" sz="7200" dirty="0" smtClean="0">
                <a:latin typeface="Courier" charset="0"/>
                <a:cs typeface="Courier" charset="0"/>
              </a:rPr>
            </a:br>
            <a:r>
              <a:rPr lang="en-US" sz="7200" dirty="0" smtClean="0">
                <a:latin typeface="Courier" charset="0"/>
                <a:cs typeface="Courier" charset="0"/>
              </a:rPr>
              <a:t>Universities</a:t>
            </a:r>
          </a:p>
        </p:txBody>
      </p:sp>
      <p:sp>
        <p:nvSpPr>
          <p:cNvPr id="2" name="Slide Number Placeholder 1"/>
          <p:cNvSpPr>
            <a:spLocks noGrp="1"/>
          </p:cNvSpPr>
          <p:nvPr>
            <p:ph type="sldNum" sz="quarter" idx="12"/>
          </p:nvPr>
        </p:nvSpPr>
        <p:spPr/>
        <p:txBody>
          <a:bodyPr/>
          <a:lstStyle/>
          <a:p>
            <a:pPr>
              <a:defRPr/>
            </a:pPr>
            <a:fld id="{E08BACCB-F39C-45CF-A3EC-F7B6C377D0F9}" type="slidenum">
              <a:rPr lang="en-US" smtClean="0"/>
              <a:pPr>
                <a:defRPr/>
              </a:pPr>
              <a:t>50</a:t>
            </a:fld>
            <a:endParaRPr lang="en-US"/>
          </a:p>
        </p:txBody>
      </p:sp>
    </p:spTree>
    <p:extLst>
      <p:ext uri="{BB962C8B-B14F-4D97-AF65-F5344CB8AC3E}">
        <p14:creationId xmlns="" xmlns:p14="http://schemas.microsoft.com/office/powerpoint/2010/main" val="810729414"/>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FF0000"/>
                </a:solidFill>
              </a:rPr>
              <a:t>Prepare to Engage</a:t>
            </a:r>
            <a:endParaRPr lang="en-US" b="1" dirty="0">
              <a:solidFill>
                <a:srgbClr val="FF0000"/>
              </a:solidFill>
            </a:endParaRPr>
          </a:p>
        </p:txBody>
      </p:sp>
      <p:sp>
        <p:nvSpPr>
          <p:cNvPr id="3" name="Content Placeholder 2"/>
          <p:cNvSpPr>
            <a:spLocks noGrp="1"/>
          </p:cNvSpPr>
          <p:nvPr>
            <p:ph idx="1"/>
          </p:nvPr>
        </p:nvSpPr>
        <p:spPr/>
        <p:txBody>
          <a:bodyPr>
            <a:normAutofit fontScale="55000" lnSpcReduction="20000"/>
          </a:bodyPr>
          <a:lstStyle/>
          <a:p>
            <a:r>
              <a:rPr lang="en-US" dirty="0" smtClean="0"/>
              <a:t>Adoption of researcher identifiers has been rapid within scholarly publishing</a:t>
            </a:r>
          </a:p>
          <a:p>
            <a:r>
              <a:rPr lang="en-US" dirty="0" smtClean="0"/>
              <a:t>Funders see clear benefits, and are engaged</a:t>
            </a:r>
          </a:p>
          <a:p>
            <a:r>
              <a:rPr lang="en-US" b="1" dirty="0" smtClean="0"/>
              <a:t>It is time for many universities to transition from watchful waiting to and engagement</a:t>
            </a:r>
          </a:p>
          <a:p>
            <a:endParaRPr lang="en-US" dirty="0" smtClean="0"/>
          </a:p>
          <a:p>
            <a:pPr marL="0" indent="0">
              <a:buNone/>
            </a:pPr>
            <a:r>
              <a:rPr lang="en-US" dirty="0" smtClean="0"/>
              <a:t>Starting to engage…</a:t>
            </a:r>
          </a:p>
          <a:p>
            <a:pPr marL="0" indent="0">
              <a:buNone/>
            </a:pPr>
            <a:endParaRPr lang="en-US" dirty="0" smtClean="0"/>
          </a:p>
          <a:p>
            <a:r>
              <a:rPr lang="en-US" dirty="0" smtClean="0"/>
              <a:t>Develop outreach and educational materials for researchers, stakeholders</a:t>
            </a:r>
          </a:p>
          <a:p>
            <a:r>
              <a:rPr lang="en-US" dirty="0" smtClean="0"/>
              <a:t>Future-</a:t>
            </a:r>
            <a:r>
              <a:rPr lang="en-US" dirty="0"/>
              <a:t>proof </a:t>
            </a:r>
            <a:r>
              <a:rPr lang="en-US" dirty="0" smtClean="0"/>
              <a:t>systems:</a:t>
            </a:r>
          </a:p>
          <a:p>
            <a:pPr lvl="1"/>
            <a:r>
              <a:rPr lang="en-US" dirty="0" smtClean="0"/>
              <a:t>Authors </a:t>
            </a:r>
            <a:r>
              <a:rPr lang="en-US" dirty="0"/>
              <a:t>are not a </a:t>
            </a:r>
            <a:r>
              <a:rPr lang="en-US" dirty="0" smtClean="0"/>
              <a:t>string</a:t>
            </a:r>
          </a:p>
          <a:p>
            <a:pPr lvl="1"/>
            <a:r>
              <a:rPr lang="en-US" dirty="0" smtClean="0"/>
              <a:t>Identifiers are multi</a:t>
            </a:r>
            <a:r>
              <a:rPr lang="en-US" dirty="0"/>
              <a:t>-valued, with multiple </a:t>
            </a:r>
            <a:r>
              <a:rPr lang="en-US" dirty="0" smtClean="0"/>
              <a:t>authorities</a:t>
            </a:r>
            <a:endParaRPr lang="en-US" dirty="0"/>
          </a:p>
          <a:p>
            <a:r>
              <a:rPr lang="en-US" dirty="0"/>
              <a:t>Demand more than PDF’s … </a:t>
            </a:r>
            <a:endParaRPr lang="en-US" dirty="0" smtClean="0"/>
          </a:p>
          <a:p>
            <a:pPr lvl="1"/>
            <a:r>
              <a:rPr lang="en-US" dirty="0" smtClean="0"/>
              <a:t>Many </a:t>
            </a:r>
            <a:r>
              <a:rPr lang="en-US" dirty="0"/>
              <a:t>publishers are already associating each article with:</a:t>
            </a:r>
          </a:p>
          <a:p>
            <a:pPr lvl="1"/>
            <a:r>
              <a:rPr lang="en-US" dirty="0"/>
              <a:t>Multi-valued author list</a:t>
            </a:r>
          </a:p>
          <a:p>
            <a:pPr lvl="1"/>
            <a:r>
              <a:rPr lang="en-US" dirty="0" smtClean="0"/>
              <a:t>Identifiers </a:t>
            </a:r>
            <a:r>
              <a:rPr lang="en-US" dirty="0"/>
              <a:t>– author, funder, institution</a:t>
            </a:r>
          </a:p>
          <a:p>
            <a:pPr lvl="1"/>
            <a:r>
              <a:rPr lang="en-US" dirty="0"/>
              <a:t>Contribution/COI statements</a:t>
            </a:r>
          </a:p>
          <a:p>
            <a:r>
              <a:rPr lang="en-US" dirty="0"/>
              <a:t>Prepare for more complex measurement &amp; reporting of usage </a:t>
            </a:r>
          </a:p>
          <a:p>
            <a:endParaRPr lang="en-US" dirty="0" smtClean="0"/>
          </a:p>
          <a:p>
            <a:endParaRPr lang="en-US" dirty="0"/>
          </a:p>
          <a:p>
            <a:endParaRPr lang="en-US" dirty="0" smtClean="0"/>
          </a:p>
        </p:txBody>
      </p:sp>
      <p:sp>
        <p:nvSpPr>
          <p:cNvPr id="4" name="Footer Placeholder 3"/>
          <p:cNvSpPr>
            <a:spLocks noGrp="1"/>
          </p:cNvSpPr>
          <p:nvPr>
            <p:ph type="ftr" sz="quarter" idx="11"/>
          </p:nvPr>
        </p:nvSpPr>
        <p:spPr/>
        <p:txBody>
          <a:bodyPr/>
          <a:lstStyle/>
          <a:p>
            <a:pPr>
              <a:defRPr/>
            </a:pPr>
            <a:r>
              <a:rPr lang="en-US" smtClean="0"/>
              <a:t>Integrating Researcher Identifiers into University and Library Systems </a:t>
            </a:r>
            <a:endParaRPr lang="en-US"/>
          </a:p>
        </p:txBody>
      </p:sp>
      <p:sp>
        <p:nvSpPr>
          <p:cNvPr id="5" name="Slide Number Placeholder 4"/>
          <p:cNvSpPr>
            <a:spLocks noGrp="1"/>
          </p:cNvSpPr>
          <p:nvPr>
            <p:ph type="sldNum" sz="quarter" idx="12"/>
          </p:nvPr>
        </p:nvSpPr>
        <p:spPr/>
        <p:txBody>
          <a:bodyPr/>
          <a:lstStyle/>
          <a:p>
            <a:pPr>
              <a:defRPr/>
            </a:pPr>
            <a:fld id="{E08BACCB-F39C-45CF-A3EC-F7B6C377D0F9}" type="slidenum">
              <a:rPr lang="en-US" smtClean="0"/>
              <a:pPr>
                <a:defRPr/>
              </a:pPr>
              <a:t>51</a:t>
            </a:fld>
            <a:endParaRPr lang="en-US"/>
          </a:p>
        </p:txBody>
      </p:sp>
    </p:spTree>
    <p:extLst>
      <p:ext uri="{BB962C8B-B14F-4D97-AF65-F5344CB8AC3E}">
        <p14:creationId xmlns="" xmlns:p14="http://schemas.microsoft.com/office/powerpoint/2010/main" val="515919807"/>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FF0000"/>
                </a:solidFill>
              </a:rPr>
              <a:t>Choosing Identifiers</a:t>
            </a:r>
            <a:endParaRPr lang="en-US" b="1" dirty="0">
              <a:solidFill>
                <a:srgbClr val="FF0000"/>
              </a:solidFill>
            </a:endParaRPr>
          </a:p>
        </p:txBody>
      </p:sp>
      <p:sp>
        <p:nvSpPr>
          <p:cNvPr id="3" name="Content Placeholder 2"/>
          <p:cNvSpPr>
            <a:spLocks noGrp="1"/>
          </p:cNvSpPr>
          <p:nvPr>
            <p:ph idx="1"/>
          </p:nvPr>
        </p:nvSpPr>
        <p:spPr/>
        <p:txBody>
          <a:bodyPr>
            <a:normAutofit fontScale="92500" lnSpcReduction="10000"/>
          </a:bodyPr>
          <a:lstStyle/>
          <a:p>
            <a:r>
              <a:rPr lang="en-US" dirty="0" smtClean="0"/>
              <a:t>Broad Researcher Identifiers:</a:t>
            </a:r>
            <a:br>
              <a:rPr lang="en-US" dirty="0" smtClean="0"/>
            </a:br>
            <a:r>
              <a:rPr lang="en-US" dirty="0" smtClean="0"/>
              <a:t>Compare ORCID &amp; ISNI</a:t>
            </a:r>
          </a:p>
          <a:p>
            <a:pPr lvl="1"/>
            <a:r>
              <a:rPr lang="en-US" dirty="0" smtClean="0"/>
              <a:t>National mandates</a:t>
            </a:r>
          </a:p>
          <a:p>
            <a:pPr lvl="1"/>
            <a:r>
              <a:rPr lang="en-US" dirty="0" smtClean="0"/>
              <a:t>Capabilities</a:t>
            </a:r>
          </a:p>
          <a:p>
            <a:pPr lvl="1"/>
            <a:r>
              <a:rPr lang="en-US" dirty="0" smtClean="0"/>
              <a:t>Usage patterns</a:t>
            </a:r>
            <a:endParaRPr lang="en-US" dirty="0"/>
          </a:p>
          <a:p>
            <a:r>
              <a:rPr lang="en-US" dirty="0"/>
              <a:t> </a:t>
            </a:r>
            <a:r>
              <a:rPr lang="en-US" dirty="0" smtClean="0"/>
              <a:t>Retain traditional </a:t>
            </a:r>
            <a:r>
              <a:rPr lang="en-US" dirty="0"/>
              <a:t>identifiers: VIAF, NACO</a:t>
            </a:r>
          </a:p>
          <a:p>
            <a:pPr lvl="1"/>
            <a:r>
              <a:rPr lang="en-US" dirty="0"/>
              <a:t>Well supported in library systems</a:t>
            </a:r>
          </a:p>
          <a:p>
            <a:pPr lvl="1"/>
            <a:r>
              <a:rPr lang="en-US" dirty="0"/>
              <a:t>Primarily describe authors of books and similar works</a:t>
            </a:r>
          </a:p>
          <a:p>
            <a:r>
              <a:rPr lang="en-US" dirty="0" smtClean="0"/>
              <a:t> Be aware of community identifiers</a:t>
            </a:r>
            <a:br>
              <a:rPr lang="en-US" dirty="0" smtClean="0"/>
            </a:br>
            <a:r>
              <a:rPr lang="en-US" dirty="0" smtClean="0"/>
              <a:t> for local integration (e.g. </a:t>
            </a:r>
            <a:r>
              <a:rPr lang="en-US" dirty="0" err="1" smtClean="0"/>
              <a:t>ArXiV</a:t>
            </a:r>
            <a:r>
              <a:rPr lang="en-US" dirty="0"/>
              <a:t> </a:t>
            </a:r>
            <a:r>
              <a:rPr lang="en-US" dirty="0" smtClean="0"/>
              <a:t>)</a:t>
            </a:r>
          </a:p>
        </p:txBody>
      </p:sp>
      <p:sp>
        <p:nvSpPr>
          <p:cNvPr id="4" name="Footer Placeholder 3"/>
          <p:cNvSpPr>
            <a:spLocks noGrp="1"/>
          </p:cNvSpPr>
          <p:nvPr>
            <p:ph type="ftr" sz="quarter" idx="11"/>
          </p:nvPr>
        </p:nvSpPr>
        <p:spPr/>
        <p:txBody>
          <a:bodyPr/>
          <a:lstStyle/>
          <a:p>
            <a:pPr>
              <a:defRPr/>
            </a:pPr>
            <a:r>
              <a:rPr lang="en-US" smtClean="0"/>
              <a:t>Integrating Researcher Identifiers into University and Library Systems </a:t>
            </a:r>
            <a:endParaRPr lang="en-US"/>
          </a:p>
        </p:txBody>
      </p:sp>
      <p:sp>
        <p:nvSpPr>
          <p:cNvPr id="5" name="Slide Number Placeholder 4"/>
          <p:cNvSpPr>
            <a:spLocks noGrp="1"/>
          </p:cNvSpPr>
          <p:nvPr>
            <p:ph type="sldNum" sz="quarter" idx="12"/>
          </p:nvPr>
        </p:nvSpPr>
        <p:spPr/>
        <p:txBody>
          <a:bodyPr/>
          <a:lstStyle/>
          <a:p>
            <a:pPr>
              <a:defRPr/>
            </a:pPr>
            <a:fld id="{E08BACCB-F39C-45CF-A3EC-F7B6C377D0F9}" type="slidenum">
              <a:rPr lang="en-US" smtClean="0"/>
              <a:pPr>
                <a:defRPr/>
              </a:pPr>
              <a:t>52</a:t>
            </a:fld>
            <a:endParaRPr lang="en-US"/>
          </a:p>
        </p:txBody>
      </p:sp>
    </p:spTree>
    <p:extLst>
      <p:ext uri="{BB962C8B-B14F-4D97-AF65-F5344CB8AC3E}">
        <p14:creationId xmlns="" xmlns:p14="http://schemas.microsoft.com/office/powerpoint/2010/main" val="231616352"/>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FF0000"/>
                </a:solidFill>
              </a:rPr>
              <a:t>Manage Risks</a:t>
            </a:r>
            <a:endParaRPr lang="en-US" b="1" dirty="0">
              <a:solidFill>
                <a:srgbClr val="FF0000"/>
              </a:solidFill>
            </a:endParaRPr>
          </a:p>
        </p:txBody>
      </p:sp>
      <p:sp>
        <p:nvSpPr>
          <p:cNvPr id="3" name="Content Placeholder 2"/>
          <p:cNvSpPr>
            <a:spLocks noGrp="1"/>
          </p:cNvSpPr>
          <p:nvPr>
            <p:ph idx="1"/>
          </p:nvPr>
        </p:nvSpPr>
        <p:spPr/>
        <p:txBody>
          <a:bodyPr>
            <a:normAutofit fontScale="77500" lnSpcReduction="20000"/>
          </a:bodyPr>
          <a:lstStyle/>
          <a:p>
            <a:endParaRPr lang="en-US" dirty="0"/>
          </a:p>
          <a:p>
            <a:r>
              <a:rPr lang="en-US" dirty="0" smtClean="0"/>
              <a:t>Environment is evolving</a:t>
            </a:r>
          </a:p>
          <a:p>
            <a:pPr lvl="1"/>
            <a:r>
              <a:rPr lang="en-US" dirty="0" smtClean="0"/>
              <a:t>Funder mandates and policies are incomplete</a:t>
            </a:r>
            <a:endParaRPr lang="en-US" dirty="0"/>
          </a:p>
          <a:p>
            <a:pPr lvl="1"/>
            <a:r>
              <a:rPr lang="en-US" dirty="0"/>
              <a:t>N</a:t>
            </a:r>
            <a:r>
              <a:rPr lang="en-US" dirty="0" smtClean="0"/>
              <a:t>o </a:t>
            </a:r>
            <a:r>
              <a:rPr lang="en-US" dirty="0"/>
              <a:t>dominant business model</a:t>
            </a:r>
          </a:p>
          <a:p>
            <a:pPr lvl="1"/>
            <a:r>
              <a:rPr lang="en-US" dirty="0"/>
              <a:t>I</a:t>
            </a:r>
            <a:r>
              <a:rPr lang="en-US" dirty="0" smtClean="0"/>
              <a:t>ncomplete adoption, no single comprehensive data source</a:t>
            </a:r>
          </a:p>
          <a:p>
            <a:pPr lvl="1"/>
            <a:r>
              <a:rPr lang="en-US" dirty="0"/>
              <a:t>Integration between classic and new name authority is </a:t>
            </a:r>
            <a:r>
              <a:rPr lang="en-US" dirty="0" smtClean="0"/>
              <a:t>lacking</a:t>
            </a:r>
          </a:p>
          <a:p>
            <a:r>
              <a:rPr lang="en-US" dirty="0" smtClean="0"/>
              <a:t>Researchers …</a:t>
            </a:r>
          </a:p>
          <a:p>
            <a:pPr lvl="1"/>
            <a:r>
              <a:rPr lang="en-US" dirty="0"/>
              <a:t>will not drive </a:t>
            </a:r>
            <a:r>
              <a:rPr lang="en-US" dirty="0" smtClean="0"/>
              <a:t>change alone;</a:t>
            </a:r>
          </a:p>
          <a:p>
            <a:pPr lvl="1"/>
            <a:r>
              <a:rPr lang="en-US" dirty="0" smtClean="0"/>
              <a:t>are sensitive to who controls their profile,</a:t>
            </a:r>
            <a:br>
              <a:rPr lang="en-US" dirty="0" smtClean="0"/>
            </a:br>
            <a:r>
              <a:rPr lang="en-US" dirty="0" smtClean="0"/>
              <a:t> and how information can be “corrected”;</a:t>
            </a:r>
          </a:p>
          <a:p>
            <a:r>
              <a:rPr lang="en-US" dirty="0" smtClean="0"/>
              <a:t>Incentive </a:t>
            </a:r>
            <a:r>
              <a:rPr lang="en-US" dirty="0"/>
              <a:t>mechanisms, well-timed nudges, </a:t>
            </a:r>
            <a:r>
              <a:rPr lang="en-US" dirty="0" smtClean="0"/>
              <a:t>setting norms with junior scholars, and </a:t>
            </a:r>
            <a:r>
              <a:rPr lang="en-US" dirty="0"/>
              <a:t>establishing information feedback loops are </a:t>
            </a:r>
            <a:r>
              <a:rPr lang="en-US" dirty="0" smtClean="0"/>
              <a:t>critical.</a:t>
            </a:r>
          </a:p>
          <a:p>
            <a:endParaRPr lang="en-US" dirty="0" smtClean="0"/>
          </a:p>
          <a:p>
            <a:endParaRPr lang="en-US" dirty="0"/>
          </a:p>
        </p:txBody>
      </p:sp>
      <p:sp>
        <p:nvSpPr>
          <p:cNvPr id="4" name="Footer Placeholder 3"/>
          <p:cNvSpPr>
            <a:spLocks noGrp="1"/>
          </p:cNvSpPr>
          <p:nvPr>
            <p:ph type="ftr" sz="quarter" idx="11"/>
          </p:nvPr>
        </p:nvSpPr>
        <p:spPr/>
        <p:txBody>
          <a:bodyPr/>
          <a:lstStyle/>
          <a:p>
            <a:pPr>
              <a:defRPr/>
            </a:pPr>
            <a:r>
              <a:rPr lang="en-US" smtClean="0"/>
              <a:t>Integrating Researcher Identifiers into University and Library Systems </a:t>
            </a:r>
            <a:endParaRPr lang="en-US"/>
          </a:p>
        </p:txBody>
      </p:sp>
      <p:sp>
        <p:nvSpPr>
          <p:cNvPr id="5" name="Slide Number Placeholder 4"/>
          <p:cNvSpPr>
            <a:spLocks noGrp="1"/>
          </p:cNvSpPr>
          <p:nvPr>
            <p:ph type="sldNum" sz="quarter" idx="12"/>
          </p:nvPr>
        </p:nvSpPr>
        <p:spPr/>
        <p:txBody>
          <a:bodyPr/>
          <a:lstStyle/>
          <a:p>
            <a:pPr>
              <a:defRPr/>
            </a:pPr>
            <a:fld id="{E08BACCB-F39C-45CF-A3EC-F7B6C377D0F9}" type="slidenum">
              <a:rPr lang="en-US" smtClean="0"/>
              <a:pPr>
                <a:defRPr/>
              </a:pPr>
              <a:t>53</a:t>
            </a:fld>
            <a:endParaRPr lang="en-US"/>
          </a:p>
        </p:txBody>
      </p:sp>
    </p:spTree>
    <p:extLst>
      <p:ext uri="{BB962C8B-B14F-4D97-AF65-F5344CB8AC3E}">
        <p14:creationId xmlns="" xmlns:p14="http://schemas.microsoft.com/office/powerpoint/2010/main" val="3812808707"/>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722012"/>
          </a:xfrm>
        </p:spPr>
        <p:txBody>
          <a:bodyPr/>
          <a:lstStyle/>
          <a:p>
            <a:r>
              <a:rPr lang="en-US" dirty="0" smtClean="0"/>
              <a:t>Additional References</a:t>
            </a:r>
            <a:endParaRPr lang="en-US" dirty="0"/>
          </a:p>
        </p:txBody>
      </p:sp>
      <p:sp>
        <p:nvSpPr>
          <p:cNvPr id="3" name="Content Placeholder 2"/>
          <p:cNvSpPr>
            <a:spLocks noGrp="1"/>
          </p:cNvSpPr>
          <p:nvPr>
            <p:ph idx="1"/>
          </p:nvPr>
        </p:nvSpPr>
        <p:spPr>
          <a:xfrm>
            <a:off x="457200" y="722012"/>
            <a:ext cx="8229600" cy="5634338"/>
          </a:xfrm>
        </p:spPr>
        <p:txBody>
          <a:bodyPr>
            <a:normAutofit fontScale="47500" lnSpcReduction="20000"/>
          </a:bodyPr>
          <a:lstStyle/>
          <a:p>
            <a:r>
              <a:rPr lang="en-US" dirty="0" err="1" smtClean="0"/>
              <a:t>Haak</a:t>
            </a:r>
            <a:r>
              <a:rPr lang="en-US" dirty="0"/>
              <a:t>, Laurel L., et al. "ORCID: a system to uniquely identify researchers." Learned Publishing 25.4 (2012)</a:t>
            </a:r>
            <a:r>
              <a:rPr lang="en-US" dirty="0" smtClean="0"/>
              <a:t>.</a:t>
            </a:r>
          </a:p>
          <a:p>
            <a:r>
              <a:rPr lang="en-US" dirty="0" smtClean="0"/>
              <a:t>VIAF Presentations </a:t>
            </a:r>
            <a:r>
              <a:rPr lang="en-US" dirty="0"/>
              <a:t>and Publications</a:t>
            </a:r>
            <a:br>
              <a:rPr lang="en-US" dirty="0"/>
            </a:br>
            <a:r>
              <a:rPr lang="en-US" dirty="0">
                <a:hlinkClick r:id="rId2"/>
              </a:rPr>
              <a:t>http://oclc.org/research/activities/</a:t>
            </a:r>
            <a:r>
              <a:rPr lang="en-US" dirty="0" smtClean="0">
                <a:hlinkClick r:id="rId2"/>
              </a:rPr>
              <a:t>viaf.html</a:t>
            </a:r>
            <a:r>
              <a:rPr lang="en-US" dirty="0" smtClean="0"/>
              <a:t> </a:t>
            </a:r>
          </a:p>
          <a:p>
            <a:r>
              <a:rPr lang="en-US" dirty="0"/>
              <a:t>Jones, Richard, et al. "Researcher Identifiers Technical interoperability report." (2011)</a:t>
            </a:r>
            <a:r>
              <a:rPr lang="en-US" dirty="0" smtClean="0"/>
              <a:t>.</a:t>
            </a:r>
          </a:p>
          <a:p>
            <a:r>
              <a:rPr lang="en-US" dirty="0">
                <a:latin typeface="Gill Sans MT" charset="0"/>
              </a:rPr>
              <a:t>Clarke, Beverly L. "Multiple authorship trends in scientific papers." Science 143.3608 (1964): 822-824.</a:t>
            </a:r>
          </a:p>
          <a:p>
            <a:r>
              <a:rPr lang="en-US" dirty="0">
                <a:latin typeface="Gill Sans MT" charset="0"/>
              </a:rPr>
              <a:t>Weeks, William B., Amy E. Wallace, and B. C. Kimberly. "Changes in authorship patterns in prestigious US medical journals." Social science &amp; medicine 59.9 (2004): 1949-1954.</a:t>
            </a:r>
          </a:p>
          <a:p>
            <a:r>
              <a:rPr lang="en-US" dirty="0" err="1">
                <a:latin typeface="Gill Sans MT" charset="0"/>
              </a:rPr>
              <a:t>Papatheodorou</a:t>
            </a:r>
            <a:r>
              <a:rPr lang="en-US" dirty="0">
                <a:latin typeface="Gill Sans MT" charset="0"/>
              </a:rPr>
              <a:t>, </a:t>
            </a:r>
            <a:r>
              <a:rPr lang="en-US" dirty="0" err="1">
                <a:latin typeface="Gill Sans MT" charset="0"/>
              </a:rPr>
              <a:t>Stefania</a:t>
            </a:r>
            <a:r>
              <a:rPr lang="en-US" dirty="0">
                <a:latin typeface="Gill Sans MT" charset="0"/>
              </a:rPr>
              <a:t> I., Thomas A. </a:t>
            </a:r>
            <a:r>
              <a:rPr lang="en-US" dirty="0" err="1">
                <a:latin typeface="Gill Sans MT" charset="0"/>
              </a:rPr>
              <a:t>Trikalinos</a:t>
            </a:r>
            <a:r>
              <a:rPr lang="en-US" dirty="0">
                <a:latin typeface="Gill Sans MT" charset="0"/>
              </a:rPr>
              <a:t>, and John Ioannidis. "Inflated numbers of authors over time have not been just due to increasing research complexity." Journal of clinical epidemiology 61.6 (2008): 546-551.</a:t>
            </a:r>
          </a:p>
          <a:p>
            <a:r>
              <a:rPr lang="en-US" dirty="0">
                <a:latin typeface="Gill Sans MT" charset="0"/>
              </a:rPr>
              <a:t>Sadler, Theodore R. "Publishing in Academia: Woes of Authorship, Figures, and Peer Review." Drug Information Journal 45.2 (2011): 145-150.</a:t>
            </a:r>
          </a:p>
          <a:p>
            <a:r>
              <a:rPr lang="en-US" dirty="0">
                <a:latin typeface="Gill Sans MT" charset="0"/>
              </a:rPr>
              <a:t>Wager E &amp; </a:t>
            </a:r>
            <a:r>
              <a:rPr lang="en-US" dirty="0" err="1">
                <a:latin typeface="Gill Sans MT" charset="0"/>
              </a:rPr>
              <a:t>Kleinert</a:t>
            </a:r>
            <a:r>
              <a:rPr lang="en-US" dirty="0">
                <a:latin typeface="Gill Sans MT" charset="0"/>
              </a:rPr>
              <a:t> S (2011) Responsible research publication: international  standards for authors. A position statement developed at the 2nd World Conference on  Research Integrity, Singapore, July 22-24, 2010. Chapter 50 in: Mayer T &amp; </a:t>
            </a:r>
            <a:r>
              <a:rPr lang="en-US" dirty="0" err="1">
                <a:latin typeface="Gill Sans MT" charset="0"/>
              </a:rPr>
              <a:t>Steneck</a:t>
            </a:r>
            <a:r>
              <a:rPr lang="en-US" dirty="0">
                <a:latin typeface="Gill Sans MT" charset="0"/>
              </a:rPr>
              <a:t> N  (</a:t>
            </a:r>
            <a:r>
              <a:rPr lang="en-US" dirty="0" err="1">
                <a:latin typeface="Gill Sans MT" charset="0"/>
              </a:rPr>
              <a:t>eds</a:t>
            </a:r>
            <a:r>
              <a:rPr lang="en-US" dirty="0">
                <a:latin typeface="Gill Sans MT" charset="0"/>
              </a:rPr>
              <a:t>) Promoting Research Integrity in a Global Environment. Imperial College Press /  World Scientific Publishing, Singapore (</a:t>
            </a:r>
            <a:r>
              <a:rPr lang="en-US" dirty="0" err="1">
                <a:latin typeface="Gill Sans MT" charset="0"/>
              </a:rPr>
              <a:t>pp</a:t>
            </a:r>
            <a:r>
              <a:rPr lang="en-US" dirty="0">
                <a:latin typeface="Gill Sans MT" charset="0"/>
              </a:rPr>
              <a:t> 309-16). (ISBN 978-981-4340-97-7) </a:t>
            </a:r>
          </a:p>
          <a:p>
            <a:r>
              <a:rPr lang="en-US" dirty="0">
                <a:latin typeface="Gill Sans MT" charset="0"/>
              </a:rPr>
              <a:t>ICMJE, 2013. Recommendations for the Conduct, Reporting, Editing, and Publication of Scholarly Work in Medical Journals, </a:t>
            </a:r>
            <a:r>
              <a:rPr lang="en-US" dirty="0">
                <a:latin typeface="Gill Sans MT" charset="0"/>
                <a:hlinkClick r:id="rId3"/>
              </a:rPr>
              <a:t>http://www.icmje.org/</a:t>
            </a:r>
            <a:r>
              <a:rPr lang="en-US" dirty="0" smtClean="0">
                <a:latin typeface="Gill Sans MT" charset="0"/>
                <a:hlinkClick r:id="rId3"/>
              </a:rPr>
              <a:t>recommendations</a:t>
            </a:r>
            <a:endParaRPr lang="en-US" dirty="0">
              <a:latin typeface="Gill Sans MT" charset="0"/>
            </a:endParaRPr>
          </a:p>
        </p:txBody>
      </p:sp>
      <p:sp>
        <p:nvSpPr>
          <p:cNvPr id="4" name="Footer Placeholder 3"/>
          <p:cNvSpPr>
            <a:spLocks noGrp="1"/>
          </p:cNvSpPr>
          <p:nvPr>
            <p:ph type="ftr" sz="quarter" idx="11"/>
          </p:nvPr>
        </p:nvSpPr>
        <p:spPr/>
        <p:txBody>
          <a:bodyPr/>
          <a:lstStyle/>
          <a:p>
            <a:pPr>
              <a:defRPr/>
            </a:pPr>
            <a:r>
              <a:rPr lang="en-US" smtClean="0"/>
              <a:t>Integrating Researcher Identifiers into the Scholarly Record</a:t>
            </a:r>
            <a:endParaRPr lang="en-US"/>
          </a:p>
        </p:txBody>
      </p:sp>
    </p:spTree>
    <p:extLst>
      <p:ext uri="{BB962C8B-B14F-4D97-AF65-F5344CB8AC3E}">
        <p14:creationId xmlns="" xmlns:p14="http://schemas.microsoft.com/office/powerpoint/2010/main" val="1877515008"/>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16244" y="3319839"/>
            <a:ext cx="4114332" cy="2410303"/>
          </a:xfrm>
          <a:prstGeom prst="rect">
            <a:avLst/>
          </a:prstGeom>
        </p:spPr>
      </p:pic>
      <p:sp>
        <p:nvSpPr>
          <p:cNvPr id="33793" name="Title 1"/>
          <p:cNvSpPr>
            <a:spLocks noGrp="1"/>
          </p:cNvSpPr>
          <p:nvPr>
            <p:ph type="title"/>
          </p:nvPr>
        </p:nvSpPr>
        <p:spPr>
          <a:xfrm>
            <a:off x="457200" y="138394"/>
            <a:ext cx="8232775" cy="609600"/>
          </a:xfrm>
        </p:spPr>
        <p:txBody>
          <a:bodyPr rtlCol="0">
            <a:normAutofit fontScale="90000"/>
          </a:bodyPr>
          <a:lstStyle/>
          <a:p>
            <a:pPr fontAlgn="auto">
              <a:spcAft>
                <a:spcPts val="0"/>
              </a:spcAft>
              <a:defRPr/>
            </a:pPr>
            <a:r>
              <a:rPr lang="en-US" dirty="0" smtClean="0">
                <a:latin typeface="Bookman Old Style" charset="0"/>
              </a:rPr>
              <a:t>Questions?</a:t>
            </a:r>
          </a:p>
        </p:txBody>
      </p:sp>
      <p:sp>
        <p:nvSpPr>
          <p:cNvPr id="3" name="Footer Placeholder 2"/>
          <p:cNvSpPr>
            <a:spLocks noGrp="1"/>
          </p:cNvSpPr>
          <p:nvPr>
            <p:ph type="ftr" sz="quarter" idx="11"/>
          </p:nvPr>
        </p:nvSpPr>
        <p:spPr/>
        <p:txBody>
          <a:bodyPr/>
          <a:lstStyle/>
          <a:p>
            <a:r>
              <a:rPr lang="en-US" smtClean="0"/>
              <a:t>Integrating Researcher Identifiers into the Scholarly Record</a:t>
            </a:r>
            <a:endParaRPr lang="en-US"/>
          </a:p>
        </p:txBody>
      </p:sp>
      <p:sp>
        <p:nvSpPr>
          <p:cNvPr id="9" name="Content Placeholder 2"/>
          <p:cNvSpPr txBox="1">
            <a:spLocks/>
          </p:cNvSpPr>
          <p:nvPr/>
        </p:nvSpPr>
        <p:spPr bwMode="auto">
          <a:xfrm>
            <a:off x="4873807" y="988402"/>
            <a:ext cx="4270194" cy="1388708"/>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Autofit/>
          </a:bodyPr>
          <a:lstStyle>
            <a:lvl1pPr marL="342900" indent="-342900" algn="l" defTabSz="457200"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defTabSz="457200"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buFont typeface="Wingdings 3" charset="0"/>
              <a:buNone/>
            </a:pPr>
            <a:r>
              <a:rPr lang="en-US" sz="2400" dirty="0">
                <a:latin typeface="Gill Sans MT" charset="0"/>
              </a:rPr>
              <a:t>Karen Smith-Yoshimura </a:t>
            </a:r>
          </a:p>
          <a:p>
            <a:pPr>
              <a:buFont typeface="Wingdings 3" charset="0"/>
              <a:buNone/>
            </a:pPr>
            <a:r>
              <a:rPr lang="en-US" sz="2400" dirty="0" smtClean="0">
                <a:latin typeface="Gill Sans MT" charset="0"/>
              </a:rPr>
              <a:t>E-mail:		</a:t>
            </a:r>
            <a:r>
              <a:rPr lang="en-US" sz="2000" dirty="0" smtClean="0">
                <a:latin typeface="Open Sans"/>
                <a:ea typeface="Segoe UI" pitchFamily="34" charset="0"/>
                <a:cs typeface="Segoe UI" pitchFamily="34" charset="0"/>
                <a:hlinkClick r:id="rId3"/>
              </a:rPr>
              <a:t>smithyok@oclc.org</a:t>
            </a:r>
            <a:endParaRPr lang="en-US" sz="2000" dirty="0" smtClean="0">
              <a:latin typeface="Open Sans"/>
              <a:ea typeface="Segoe UI" pitchFamily="34" charset="0"/>
              <a:cs typeface="Segoe UI" pitchFamily="34" charset="0"/>
            </a:endParaRPr>
          </a:p>
          <a:p>
            <a:pPr>
              <a:buFont typeface="Wingdings 3" charset="0"/>
              <a:buNone/>
            </a:pPr>
            <a:r>
              <a:rPr lang="en-US" sz="2400" dirty="0" smtClean="0">
                <a:latin typeface="Gill Sans MT" charset="0"/>
              </a:rPr>
              <a:t>Twitter:	@</a:t>
            </a:r>
            <a:r>
              <a:rPr lang="en-US" sz="2400" dirty="0" err="1" smtClean="0">
                <a:latin typeface="Gill Sans MT" charset="0"/>
              </a:rPr>
              <a:t>KarenS_Y</a:t>
            </a:r>
            <a:endParaRPr lang="en-US" sz="2400" dirty="0">
              <a:latin typeface="Gill Sans MT" charset="0"/>
            </a:endParaRPr>
          </a:p>
          <a:p>
            <a:pPr>
              <a:buFont typeface="Wingdings 3" charset="0"/>
              <a:buNone/>
            </a:pPr>
            <a:r>
              <a:rPr lang="en-US" sz="2400" dirty="0" smtClean="0">
                <a:latin typeface="Gill Sans MT" charset="0"/>
              </a:rPr>
              <a:t>Web: </a:t>
            </a:r>
            <a:r>
              <a:rPr lang="en-US" sz="1400" dirty="0" smtClean="0">
                <a:latin typeface="Gill Sans MT" charset="0"/>
                <a:hlinkClick r:id="rId4"/>
              </a:rPr>
              <a:t>oclc.org</a:t>
            </a:r>
            <a:r>
              <a:rPr lang="en-US" sz="1400" dirty="0">
                <a:latin typeface="Gill Sans MT" charset="0"/>
                <a:hlinkClick r:id="rId4"/>
              </a:rPr>
              <a:t>/research/people/smith-</a:t>
            </a:r>
            <a:r>
              <a:rPr lang="en-US" sz="1400" dirty="0" smtClean="0">
                <a:latin typeface="Gill Sans MT" charset="0"/>
                <a:hlinkClick r:id="rId4"/>
              </a:rPr>
              <a:t>yoshimura.html</a:t>
            </a:r>
            <a:endParaRPr lang="en-US" sz="2400" dirty="0" smtClean="0">
              <a:latin typeface="Gill Sans MT" charset="0"/>
            </a:endParaRPr>
          </a:p>
          <a:p>
            <a:pPr>
              <a:buFont typeface="Wingdings 3" charset="0"/>
              <a:buNone/>
            </a:pPr>
            <a:r>
              <a:rPr lang="en-US" sz="2400" dirty="0" smtClean="0">
                <a:latin typeface="Gill Sans MT" charset="0"/>
              </a:rPr>
              <a:t>AC:			</a:t>
            </a:r>
            <a:r>
              <a:rPr lang="en-US" sz="2400" dirty="0" err="1" smtClean="0">
                <a:latin typeface="Gill Sans MT" charset="0"/>
              </a:rPr>
              <a:t>viaf.org</a:t>
            </a:r>
            <a:r>
              <a:rPr lang="en-US" sz="2400" dirty="0">
                <a:latin typeface="Gill Sans MT" charset="0"/>
              </a:rPr>
              <a:t>/</a:t>
            </a:r>
            <a:r>
              <a:rPr lang="en-US" sz="2400" dirty="0" err="1">
                <a:latin typeface="Gill Sans MT" charset="0"/>
              </a:rPr>
              <a:t>viaf</a:t>
            </a:r>
            <a:r>
              <a:rPr lang="en-US" sz="2400" dirty="0">
                <a:latin typeface="Gill Sans MT" charset="0"/>
              </a:rPr>
              <a:t>/72868513</a:t>
            </a:r>
          </a:p>
          <a:p>
            <a:pPr>
              <a:buFont typeface="Wingdings 3" charset="0"/>
              <a:buNone/>
            </a:pPr>
            <a:endParaRPr lang="en-US" sz="600" dirty="0" smtClean="0">
              <a:latin typeface="Gill Sans MT" charset="0"/>
            </a:endParaRPr>
          </a:p>
          <a:p>
            <a:pPr>
              <a:buFont typeface="Wingdings 3" charset="0"/>
              <a:buNone/>
            </a:pPr>
            <a:endParaRPr lang="en-US" sz="600" dirty="0" smtClean="0">
              <a:latin typeface="Gill Sans MT" charset="0"/>
            </a:endParaRPr>
          </a:p>
          <a:p>
            <a:pPr>
              <a:buFont typeface="Wingdings 3" charset="0"/>
              <a:buNone/>
            </a:pPr>
            <a:endParaRPr lang="en-US" sz="600" dirty="0" smtClean="0">
              <a:latin typeface="Gill Sans MT" charset="0"/>
            </a:endParaRPr>
          </a:p>
          <a:p>
            <a:pPr>
              <a:buFont typeface="Wingdings 3" charset="0"/>
              <a:buNone/>
            </a:pPr>
            <a:endParaRPr lang="en-US" sz="600" dirty="0" smtClean="0">
              <a:latin typeface="Gill Sans MT" charset="0"/>
              <a:hlinkClick r:id="rId5"/>
            </a:endParaRPr>
          </a:p>
          <a:p>
            <a:pPr algn="ctr">
              <a:buFont typeface="Wingdings 3" charset="0"/>
              <a:buNone/>
            </a:pPr>
            <a:endParaRPr lang="en-US" sz="600" dirty="0" smtClean="0">
              <a:latin typeface="Gill Sans MT" charset="0"/>
            </a:endParaRPr>
          </a:p>
          <a:p>
            <a:pPr algn="ctr">
              <a:buFont typeface="Wingdings 3" charset="0"/>
              <a:buNone/>
            </a:pPr>
            <a:endParaRPr lang="en-US" sz="600" dirty="0" smtClean="0">
              <a:latin typeface="Gill Sans MT" charset="0"/>
              <a:hlinkClick r:id="rId6"/>
            </a:endParaRPr>
          </a:p>
          <a:p>
            <a:pPr algn="ctr">
              <a:buFont typeface="Wingdings 3" charset="0"/>
              <a:buNone/>
            </a:pPr>
            <a:endParaRPr lang="en-US" sz="600" dirty="0" smtClean="0">
              <a:latin typeface="Gill Sans MT" charset="0"/>
            </a:endParaRPr>
          </a:p>
          <a:p>
            <a:pPr algn="ctr">
              <a:buFont typeface="Wingdings 3" charset="0"/>
              <a:buNone/>
            </a:pPr>
            <a:endParaRPr lang="en-US" sz="600" dirty="0" smtClean="0">
              <a:latin typeface="Gill Sans MT" charset="0"/>
            </a:endParaRPr>
          </a:p>
          <a:p>
            <a:pPr algn="ctr">
              <a:buFont typeface="Wingdings 3" charset="0"/>
              <a:buNone/>
            </a:pPr>
            <a:endParaRPr lang="en-US" sz="600" dirty="0" smtClean="0">
              <a:latin typeface="Gill Sans MT" charset="0"/>
            </a:endParaRPr>
          </a:p>
          <a:p>
            <a:pPr algn="ctr">
              <a:buFont typeface="Wingdings 3" charset="0"/>
              <a:buNone/>
            </a:pPr>
            <a:endParaRPr lang="en-US" sz="600" dirty="0" smtClean="0">
              <a:latin typeface="Gill Sans MT" charset="0"/>
            </a:endParaRPr>
          </a:p>
          <a:p>
            <a:pPr algn="ctr">
              <a:buFont typeface="Wingdings 3" charset="0"/>
              <a:buNone/>
            </a:pPr>
            <a:endParaRPr lang="en-US" sz="600" dirty="0" smtClean="0">
              <a:latin typeface="Gill Sans MT" charset="0"/>
            </a:endParaRPr>
          </a:p>
          <a:p>
            <a:pPr>
              <a:buFont typeface="Wingdings 3" charset="0"/>
              <a:buNone/>
            </a:pPr>
            <a:r>
              <a:rPr lang="en-US" sz="600" dirty="0" smtClean="0">
                <a:latin typeface="Gill Sans MT" charset="0"/>
              </a:rPr>
              <a:t> </a:t>
            </a:r>
          </a:p>
          <a:p>
            <a:endParaRPr lang="en-US" sz="600" dirty="0" smtClean="0">
              <a:latin typeface="Gill Sans MT" charset="0"/>
            </a:endParaRPr>
          </a:p>
          <a:p>
            <a:endParaRPr lang="en-US" sz="600" dirty="0">
              <a:latin typeface="Gill Sans MT" charset="0"/>
            </a:endParaRPr>
          </a:p>
        </p:txBody>
      </p:sp>
      <p:sp>
        <p:nvSpPr>
          <p:cNvPr id="11" name="Content Placeholder 2"/>
          <p:cNvSpPr txBox="1">
            <a:spLocks/>
          </p:cNvSpPr>
          <p:nvPr/>
        </p:nvSpPr>
        <p:spPr bwMode="auto">
          <a:xfrm>
            <a:off x="116244" y="977698"/>
            <a:ext cx="4114331" cy="1388708"/>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Autofit/>
          </a:bodyPr>
          <a:lstStyle>
            <a:lvl1pPr marL="342900" indent="-342900" algn="l" defTabSz="457200"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defTabSz="457200"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buFont typeface="Wingdings 3" charset="0"/>
              <a:buNone/>
            </a:pPr>
            <a:r>
              <a:rPr lang="en-US" sz="2400" dirty="0" smtClean="0">
                <a:latin typeface="Gill Sans MT" charset="0"/>
              </a:rPr>
              <a:t>Micah Altman</a:t>
            </a:r>
          </a:p>
          <a:p>
            <a:pPr>
              <a:buFont typeface="Wingdings 3" charset="0"/>
              <a:buNone/>
            </a:pPr>
            <a:r>
              <a:rPr lang="en-US" sz="2400" dirty="0" smtClean="0">
                <a:latin typeface="Gill Sans MT" charset="0"/>
              </a:rPr>
              <a:t>E-mail: 		</a:t>
            </a:r>
            <a:r>
              <a:rPr lang="en-US" sz="2400" dirty="0" smtClean="0">
                <a:latin typeface="Gill Sans MT" charset="0"/>
                <a:hlinkClick r:id="rId7"/>
              </a:rPr>
              <a:t>escience@mit.edu</a:t>
            </a:r>
            <a:r>
              <a:rPr lang="en-US" sz="2400" dirty="0" smtClean="0">
                <a:latin typeface="Gill Sans MT" charset="0"/>
              </a:rPr>
              <a:t>	</a:t>
            </a:r>
          </a:p>
          <a:p>
            <a:pPr>
              <a:buNone/>
            </a:pPr>
            <a:r>
              <a:rPr lang="en-US" sz="2400" dirty="0">
                <a:latin typeface="Gill Sans MT" charset="0"/>
              </a:rPr>
              <a:t>Twitter:	</a:t>
            </a:r>
            <a:r>
              <a:rPr lang="en-US" sz="2400" dirty="0" smtClean="0">
                <a:latin typeface="Gill Sans MT" charset="0"/>
              </a:rPr>
              <a:t>@</a:t>
            </a:r>
            <a:r>
              <a:rPr lang="en-US" sz="2400" dirty="0" err="1" smtClean="0">
                <a:latin typeface="Gill Sans MT" charset="0"/>
              </a:rPr>
              <a:t>drmaltman</a:t>
            </a:r>
            <a:endParaRPr lang="en-US" sz="2400" dirty="0">
              <a:latin typeface="Gill Sans MT" charset="0"/>
            </a:endParaRPr>
          </a:p>
          <a:p>
            <a:pPr>
              <a:buFont typeface="Wingdings 3" charset="0"/>
              <a:buNone/>
            </a:pPr>
            <a:r>
              <a:rPr lang="en-US" sz="2400" dirty="0" smtClean="0">
                <a:latin typeface="Gill Sans MT" charset="0"/>
              </a:rPr>
              <a:t>Web:		</a:t>
            </a:r>
            <a:r>
              <a:rPr lang="en-US" sz="2400" dirty="0" smtClean="0">
                <a:latin typeface="Gill Sans MT" charset="0"/>
                <a:hlinkClick r:id="rId8"/>
              </a:rPr>
              <a:t>informatics.mit.edu</a:t>
            </a:r>
            <a:endParaRPr lang="en-US" sz="2400" dirty="0" smtClean="0">
              <a:latin typeface="Gill Sans MT" charset="0"/>
            </a:endParaRPr>
          </a:p>
          <a:p>
            <a:pPr>
              <a:buNone/>
            </a:pPr>
            <a:r>
              <a:rPr lang="en-US" sz="2400" dirty="0">
                <a:latin typeface="Gill Sans MT" charset="0"/>
              </a:rPr>
              <a:t>AC: 	</a:t>
            </a:r>
            <a:r>
              <a:rPr lang="en-US" sz="1800" dirty="0" smtClean="0">
                <a:latin typeface="Gill Sans MT" charset="0"/>
              </a:rPr>
              <a:t>ORCID</a:t>
            </a:r>
            <a:r>
              <a:rPr lang="en-US" sz="1800" dirty="0">
                <a:latin typeface="Gill Sans MT" charset="0"/>
              </a:rPr>
              <a:t>:0000-0001-7382-6960</a:t>
            </a:r>
          </a:p>
          <a:p>
            <a:pPr>
              <a:buFont typeface="Wingdings 3" charset="0"/>
              <a:buNone/>
            </a:pPr>
            <a:r>
              <a:rPr lang="en-US" sz="2400" dirty="0" smtClean="0">
                <a:latin typeface="Gill Sans MT" charset="0"/>
              </a:rPr>
              <a:t> </a:t>
            </a:r>
          </a:p>
          <a:p>
            <a:pPr>
              <a:buFont typeface="Wingdings 3" charset="0"/>
              <a:buNone/>
            </a:pPr>
            <a:endParaRPr lang="en-US" sz="600" dirty="0" smtClean="0">
              <a:latin typeface="Gill Sans MT" charset="0"/>
            </a:endParaRPr>
          </a:p>
          <a:p>
            <a:pPr>
              <a:buFont typeface="Wingdings 3" charset="0"/>
              <a:buNone/>
            </a:pPr>
            <a:endParaRPr lang="en-US" sz="600" dirty="0" smtClean="0">
              <a:latin typeface="Gill Sans MT" charset="0"/>
            </a:endParaRPr>
          </a:p>
          <a:p>
            <a:pPr>
              <a:buFont typeface="Wingdings 3" charset="0"/>
              <a:buNone/>
            </a:pPr>
            <a:endParaRPr lang="en-US" sz="600" dirty="0" smtClean="0">
              <a:latin typeface="Gill Sans MT" charset="0"/>
            </a:endParaRPr>
          </a:p>
          <a:p>
            <a:pPr>
              <a:buFont typeface="Wingdings 3" charset="0"/>
              <a:buNone/>
            </a:pPr>
            <a:endParaRPr lang="en-US" sz="600" dirty="0" smtClean="0">
              <a:latin typeface="Gill Sans MT" charset="0"/>
              <a:hlinkClick r:id="rId5"/>
            </a:endParaRPr>
          </a:p>
          <a:p>
            <a:pPr algn="ctr">
              <a:buFont typeface="Wingdings 3" charset="0"/>
              <a:buNone/>
            </a:pPr>
            <a:endParaRPr lang="en-US" sz="600" dirty="0" smtClean="0">
              <a:latin typeface="Gill Sans MT" charset="0"/>
            </a:endParaRPr>
          </a:p>
          <a:p>
            <a:pPr algn="ctr">
              <a:buFont typeface="Wingdings 3" charset="0"/>
              <a:buNone/>
            </a:pPr>
            <a:endParaRPr lang="en-US" sz="600" dirty="0" smtClean="0">
              <a:latin typeface="Gill Sans MT" charset="0"/>
              <a:hlinkClick r:id="rId6"/>
            </a:endParaRPr>
          </a:p>
          <a:p>
            <a:pPr algn="ctr">
              <a:buFont typeface="Wingdings 3" charset="0"/>
              <a:buNone/>
            </a:pPr>
            <a:endParaRPr lang="en-US" sz="600" dirty="0" smtClean="0">
              <a:latin typeface="Gill Sans MT" charset="0"/>
            </a:endParaRPr>
          </a:p>
          <a:p>
            <a:pPr algn="ctr">
              <a:buFont typeface="Wingdings 3" charset="0"/>
              <a:buNone/>
            </a:pPr>
            <a:endParaRPr lang="en-US" sz="600" dirty="0" smtClean="0">
              <a:latin typeface="Gill Sans MT" charset="0"/>
            </a:endParaRPr>
          </a:p>
          <a:p>
            <a:pPr algn="ctr">
              <a:buFont typeface="Wingdings 3" charset="0"/>
              <a:buNone/>
            </a:pPr>
            <a:endParaRPr lang="en-US" sz="600" dirty="0" smtClean="0">
              <a:latin typeface="Gill Sans MT" charset="0"/>
            </a:endParaRPr>
          </a:p>
          <a:p>
            <a:pPr algn="ctr">
              <a:buFont typeface="Wingdings 3" charset="0"/>
              <a:buNone/>
            </a:pPr>
            <a:endParaRPr lang="en-US" sz="600" dirty="0" smtClean="0">
              <a:latin typeface="Gill Sans MT" charset="0"/>
            </a:endParaRPr>
          </a:p>
          <a:p>
            <a:pPr algn="ctr">
              <a:buFont typeface="Wingdings 3" charset="0"/>
              <a:buNone/>
            </a:pPr>
            <a:endParaRPr lang="en-US" sz="600" dirty="0" smtClean="0">
              <a:latin typeface="Gill Sans MT" charset="0"/>
            </a:endParaRPr>
          </a:p>
          <a:p>
            <a:pPr>
              <a:buFont typeface="Wingdings 3" charset="0"/>
              <a:buNone/>
            </a:pPr>
            <a:r>
              <a:rPr lang="en-US" sz="600" dirty="0" smtClean="0">
                <a:latin typeface="Gill Sans MT" charset="0"/>
              </a:rPr>
              <a:t> </a:t>
            </a:r>
          </a:p>
          <a:p>
            <a:endParaRPr lang="en-US" sz="600" dirty="0" smtClean="0">
              <a:latin typeface="Gill Sans MT" charset="0"/>
            </a:endParaRPr>
          </a:p>
          <a:p>
            <a:endParaRPr lang="en-US" sz="600" dirty="0">
              <a:latin typeface="Gill Sans MT" charset="0"/>
            </a:endParaRPr>
          </a:p>
        </p:txBody>
      </p:sp>
      <p:pic>
        <p:nvPicPr>
          <p:cNvPr id="13" name="Picture 8"/>
          <p:cNvPicPr>
            <a:picLocks noChangeAspect="1" noChangeArrowheads="1"/>
          </p:cNvPicPr>
          <p:nvPr/>
        </p:nvPicPr>
        <p:blipFill>
          <a:blip r:embed="rId9" cstate="print"/>
          <a:srcRect l="12614" r="11705"/>
          <a:stretch>
            <a:fillRect/>
          </a:stretch>
        </p:blipFill>
        <p:spPr bwMode="auto">
          <a:xfrm>
            <a:off x="6235639" y="3613627"/>
            <a:ext cx="1295400" cy="1727200"/>
          </a:xfrm>
          <a:prstGeom prst="rect">
            <a:avLst/>
          </a:prstGeom>
          <a:noFill/>
          <a:ln w="9525">
            <a:noFill/>
            <a:miter lim="800000"/>
            <a:headEnd/>
            <a:tailEnd/>
          </a:ln>
          <a:effectLst/>
        </p:spPr>
      </p:pic>
      <p:sp>
        <p:nvSpPr>
          <p:cNvPr id="8" name="TextBox 7"/>
          <p:cNvSpPr txBox="1"/>
          <p:nvPr/>
        </p:nvSpPr>
        <p:spPr>
          <a:xfrm>
            <a:off x="5457826" y="5433020"/>
            <a:ext cx="3686175" cy="923330"/>
          </a:xfrm>
          <a:prstGeom prst="rect">
            <a:avLst/>
          </a:prstGeom>
          <a:noFill/>
        </p:spPr>
        <p:txBody>
          <a:bodyPr wrap="square" rtlCol="0">
            <a:spAutoFit/>
          </a:bodyPr>
          <a:lstStyle/>
          <a:p>
            <a:r>
              <a:rPr lang="en-US" sz="900" dirty="0" smtClean="0"/>
              <a:t>©2014 Micah Altman. This work is licensed under a Creative Commons Attribution 3.0 </a:t>
            </a:r>
            <a:r>
              <a:rPr lang="en-US" sz="900" dirty="0" err="1" smtClean="0"/>
              <a:t>Unported</a:t>
            </a:r>
            <a:r>
              <a:rPr lang="en-US" sz="900" dirty="0" smtClean="0"/>
              <a:t> License. Suggested attribution: “This work uses content from "Integrating Researcher Identifiers into the Scholarly Record" © Micah Altman, used under a Creative Commons Attribution license:  http://creativecommons.org/licenses/by/3.0/”</a:t>
            </a:r>
            <a:endParaRPr lang="en-US" sz="900" dirty="0"/>
          </a:p>
        </p:txBody>
      </p:sp>
    </p:spTree>
    <p:extLst>
      <p:ext uri="{BB962C8B-B14F-4D97-AF65-F5344CB8AC3E}">
        <p14:creationId xmlns="" xmlns:p14="http://schemas.microsoft.com/office/powerpoint/2010/main" val="2025965669"/>
      </p:ext>
    </p:extLst>
  </p:cSld>
  <p:clrMapOvr>
    <a:masterClrMapping/>
  </p:clrMapOvr>
  <p:transition spd="med">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Title 1"/>
          <p:cNvSpPr>
            <a:spLocks noGrp="1"/>
          </p:cNvSpPr>
          <p:nvPr>
            <p:ph type="title"/>
          </p:nvPr>
        </p:nvSpPr>
        <p:spPr>
          <a:xfrm>
            <a:off x="2057400" y="152400"/>
            <a:ext cx="5105400" cy="609600"/>
          </a:xfrm>
        </p:spPr>
        <p:txBody>
          <a:bodyPr rtlCol="0">
            <a:normAutofit fontScale="90000"/>
          </a:bodyPr>
          <a:lstStyle/>
          <a:p>
            <a:pPr fontAlgn="auto">
              <a:spcAft>
                <a:spcPts val="0"/>
              </a:spcAft>
              <a:defRPr/>
            </a:pPr>
            <a:r>
              <a:rPr lang="en-US" sz="4000" b="1" dirty="0" smtClean="0">
                <a:latin typeface="Courier"/>
                <a:cs typeface="Courier"/>
              </a:rPr>
              <a:t>Preview</a:t>
            </a:r>
          </a:p>
        </p:txBody>
      </p:sp>
      <p:sp>
        <p:nvSpPr>
          <p:cNvPr id="9218" name="Content Placeholder 2"/>
          <p:cNvSpPr>
            <a:spLocks noGrp="1"/>
          </p:cNvSpPr>
          <p:nvPr>
            <p:ph idx="1"/>
          </p:nvPr>
        </p:nvSpPr>
        <p:spPr>
          <a:xfrm>
            <a:off x="172155" y="1616076"/>
            <a:ext cx="8647289" cy="3776462"/>
          </a:xfrm>
        </p:spPr>
        <p:txBody>
          <a:bodyPr>
            <a:normAutofit/>
          </a:bodyPr>
          <a:lstStyle/>
          <a:p>
            <a:pPr marL="0" indent="0" algn="ctr">
              <a:buFont typeface="Wingdings 3" charset="0"/>
              <a:buNone/>
            </a:pPr>
            <a:endParaRPr lang="en-US" sz="4000" dirty="0">
              <a:latin typeface="Gill Sans MT" charset="0"/>
            </a:endParaRPr>
          </a:p>
          <a:p>
            <a:pPr marL="0" indent="0" algn="ctr">
              <a:buFont typeface="Wingdings 3" charset="0"/>
              <a:buNone/>
            </a:pPr>
            <a:endParaRPr lang="en-US" sz="4000" dirty="0">
              <a:latin typeface="Gill Sans MT" charset="0"/>
            </a:endParaRPr>
          </a:p>
        </p:txBody>
      </p:sp>
      <p:sp>
        <p:nvSpPr>
          <p:cNvPr id="2" name="Footer Placeholder 1"/>
          <p:cNvSpPr>
            <a:spLocks noGrp="1"/>
          </p:cNvSpPr>
          <p:nvPr>
            <p:ph type="ftr" sz="quarter" idx="11"/>
          </p:nvPr>
        </p:nvSpPr>
        <p:spPr/>
        <p:txBody>
          <a:bodyPr/>
          <a:lstStyle/>
          <a:p>
            <a:pPr>
              <a:defRPr/>
            </a:pPr>
            <a:r>
              <a:rPr lang="en-US" smtClean="0"/>
              <a:t>Integrating Researcher Identifiers into the Scholarly Record</a:t>
            </a:r>
            <a:endParaRPr lang="en-US"/>
          </a:p>
        </p:txBody>
      </p:sp>
      <p:sp>
        <p:nvSpPr>
          <p:cNvPr id="3" name="Rectangle 2"/>
          <p:cNvSpPr/>
          <p:nvPr/>
        </p:nvSpPr>
        <p:spPr>
          <a:xfrm>
            <a:off x="460191" y="1114424"/>
            <a:ext cx="8007328" cy="3416320"/>
          </a:xfrm>
          <a:prstGeom prst="rect">
            <a:avLst/>
          </a:prstGeom>
        </p:spPr>
        <p:txBody>
          <a:bodyPr wrap="square">
            <a:spAutoFit/>
          </a:bodyPr>
          <a:lstStyle/>
          <a:p>
            <a:pPr algn="ctr"/>
            <a:endParaRPr lang="en-US" sz="3600" dirty="0" smtClean="0"/>
          </a:p>
          <a:p>
            <a:pPr algn="ctr"/>
            <a:r>
              <a:rPr lang="en-US" sz="3600" dirty="0" smtClean="0"/>
              <a:t>* Motivations *</a:t>
            </a:r>
          </a:p>
          <a:p>
            <a:pPr algn="ctr"/>
            <a:endParaRPr lang="en-US" sz="3600" dirty="0"/>
          </a:p>
          <a:p>
            <a:pPr marL="0" indent="0" algn="ctr">
              <a:buNone/>
            </a:pPr>
            <a:r>
              <a:rPr lang="en-US" sz="3600" dirty="0"/>
              <a:t>* </a:t>
            </a:r>
            <a:r>
              <a:rPr lang="en-US" sz="3600" dirty="0" smtClean="0"/>
              <a:t>State of the Practice *</a:t>
            </a:r>
            <a:endParaRPr lang="en-US" sz="3600" dirty="0"/>
          </a:p>
          <a:p>
            <a:pPr marL="0" indent="0" algn="ctr">
              <a:buNone/>
            </a:pPr>
            <a:endParaRPr lang="en-US" sz="3600" dirty="0"/>
          </a:p>
          <a:p>
            <a:pPr marL="0" indent="0" algn="ctr">
              <a:buNone/>
            </a:pPr>
            <a:r>
              <a:rPr lang="en-US" sz="3600" dirty="0"/>
              <a:t>* </a:t>
            </a:r>
            <a:r>
              <a:rPr lang="en-US" sz="3600" dirty="0" smtClean="0"/>
              <a:t>Observations &amp; Recommendations *</a:t>
            </a:r>
            <a:endParaRPr lang="en-US" sz="3600" dirty="0"/>
          </a:p>
        </p:txBody>
      </p:sp>
    </p:spTree>
    <p:extLst>
      <p:ext uri="{BB962C8B-B14F-4D97-AF65-F5344CB8AC3E}">
        <p14:creationId xmlns="" xmlns:p14="http://schemas.microsoft.com/office/powerpoint/2010/main" val="216214018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pPr>
              <a:defRPr/>
            </a:pPr>
            <a:r>
              <a:rPr lang="en-US" smtClean="0"/>
              <a:t>Integrating Researcher Identifiers into the Scholarly Record</a:t>
            </a:r>
            <a:endParaRPr lang="en-US" dirty="0"/>
          </a:p>
        </p:txBody>
      </p:sp>
      <p:sp>
        <p:nvSpPr>
          <p:cNvPr id="34818" name="Rectangle 4"/>
          <p:cNvSpPr>
            <a:spLocks noChangeArrowheads="1"/>
          </p:cNvSpPr>
          <p:nvPr/>
        </p:nvSpPr>
        <p:spPr bwMode="auto">
          <a:xfrm>
            <a:off x="0" y="1593704"/>
            <a:ext cx="9144000" cy="452431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p>
            <a:pPr algn="ctr">
              <a:buFont typeface="Wingdings 3" charset="0"/>
              <a:buNone/>
            </a:pPr>
            <a:r>
              <a:rPr lang="en-US" sz="7200" dirty="0" smtClean="0">
                <a:latin typeface="Courier" charset="0"/>
                <a:cs typeface="Courier" charset="0"/>
              </a:rPr>
              <a:t>What’s the problem?</a:t>
            </a:r>
            <a:br>
              <a:rPr lang="en-US" sz="7200" dirty="0" smtClean="0">
                <a:latin typeface="Courier" charset="0"/>
                <a:cs typeface="Courier" charset="0"/>
              </a:rPr>
            </a:br>
            <a:r>
              <a:rPr lang="en-US" sz="7200" dirty="0" smtClean="0">
                <a:latin typeface="Courier" charset="0"/>
                <a:cs typeface="Courier" charset="0"/>
              </a:rPr>
              <a:t> </a:t>
            </a:r>
            <a:br>
              <a:rPr lang="en-US" sz="7200" dirty="0" smtClean="0">
                <a:latin typeface="Courier" charset="0"/>
                <a:cs typeface="Courier" charset="0"/>
              </a:rPr>
            </a:br>
            <a:r>
              <a:rPr lang="en-US" sz="7200" dirty="0">
                <a:latin typeface="Courier" charset="0"/>
                <a:cs typeface="Courier" charset="0"/>
              </a:rPr>
              <a:t>(</a:t>
            </a:r>
            <a:r>
              <a:rPr lang="en-US" sz="7200" dirty="0" smtClean="0">
                <a:latin typeface="Courier" charset="0"/>
                <a:cs typeface="Courier" charset="0"/>
              </a:rPr>
              <a:t>more)</a:t>
            </a:r>
          </a:p>
        </p:txBody>
      </p:sp>
    </p:spTree>
    <p:extLst>
      <p:ext uri="{BB962C8B-B14F-4D97-AF65-F5344CB8AC3E}">
        <p14:creationId xmlns="" xmlns:p14="http://schemas.microsoft.com/office/powerpoint/2010/main" val="175420435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Then</a:t>
            </a:r>
            <a:endParaRPr lang="en-US" dirty="0"/>
          </a:p>
        </p:txBody>
      </p:sp>
      <p:sp>
        <p:nvSpPr>
          <p:cNvPr id="4" name="Footer Placeholder 3"/>
          <p:cNvSpPr>
            <a:spLocks noGrp="1"/>
          </p:cNvSpPr>
          <p:nvPr>
            <p:ph type="ftr" sz="quarter" idx="11"/>
          </p:nvPr>
        </p:nvSpPr>
        <p:spPr/>
        <p:txBody>
          <a:bodyPr/>
          <a:lstStyle/>
          <a:p>
            <a:r>
              <a:rPr lang="en-US" smtClean="0"/>
              <a:t>Integrating Researcher Identifiers into the Scholarly Record</a:t>
            </a:r>
            <a:endParaRPr lang="en-US"/>
          </a:p>
        </p:txBody>
      </p:sp>
      <p:pic>
        <p:nvPicPr>
          <p:cNvPr id="3" name="Picture 2"/>
          <p:cNvPicPr>
            <a:picLocks noChangeAspect="1"/>
          </p:cNvPicPr>
          <p:nvPr/>
        </p:nvPicPr>
        <p:blipFill>
          <a:blip r:embed="rId2"/>
          <a:stretch>
            <a:fillRect/>
          </a:stretch>
        </p:blipFill>
        <p:spPr>
          <a:xfrm>
            <a:off x="650951" y="1605808"/>
            <a:ext cx="7551200" cy="2714433"/>
          </a:xfrm>
          <a:prstGeom prst="rect">
            <a:avLst/>
          </a:prstGeom>
        </p:spPr>
      </p:pic>
      <p:sp>
        <p:nvSpPr>
          <p:cNvPr id="6" name="TextBox 5"/>
          <p:cNvSpPr txBox="1"/>
          <p:nvPr/>
        </p:nvSpPr>
        <p:spPr>
          <a:xfrm>
            <a:off x="2303492" y="4412366"/>
            <a:ext cx="4590793" cy="687881"/>
          </a:xfrm>
          <a:prstGeom prst="rect">
            <a:avLst/>
          </a:prstGeom>
          <a:noFill/>
        </p:spPr>
        <p:txBody>
          <a:bodyPr wrap="square" rtlCol="0">
            <a:spAutoFit/>
          </a:bodyPr>
          <a:lstStyle/>
          <a:p>
            <a:pPr>
              <a:lnSpc>
                <a:spcPct val="70000"/>
              </a:lnSpc>
            </a:pPr>
            <a:r>
              <a:rPr lang="en-US" dirty="0">
                <a:latin typeface="Gill Sans MT" charset="0"/>
              </a:rPr>
              <a:t>Clarke, Beverly L. "Multiple authorship trends in scientific papers." Science 143.3608 (1964): 822-824.</a:t>
            </a:r>
          </a:p>
        </p:txBody>
      </p:sp>
    </p:spTree>
    <p:extLst>
      <p:ext uri="{BB962C8B-B14F-4D97-AF65-F5344CB8AC3E}">
        <p14:creationId xmlns="" xmlns:p14="http://schemas.microsoft.com/office/powerpoint/2010/main" val="94303055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Later</a:t>
            </a:r>
            <a:endParaRPr lang="en-US" dirty="0"/>
          </a:p>
        </p:txBody>
      </p:sp>
      <p:sp>
        <p:nvSpPr>
          <p:cNvPr id="3" name="Content Placeholder 2"/>
          <p:cNvSpPr>
            <a:spLocks noGrp="1"/>
          </p:cNvSpPr>
          <p:nvPr>
            <p:ph idx="1"/>
          </p:nvPr>
        </p:nvSpPr>
        <p:spPr/>
        <p:txBody>
          <a:bodyPr/>
          <a:lstStyle/>
          <a:p>
            <a:r>
              <a:rPr lang="en-US" dirty="0" smtClean="0"/>
              <a:t>By 1980, average number of authors in high-ranked medical journals was 4.5</a:t>
            </a:r>
          </a:p>
          <a:p>
            <a:r>
              <a:rPr lang="en-US" dirty="0" smtClean="0"/>
              <a:t>By 2000, average number of authors was 6.9</a:t>
            </a:r>
          </a:p>
          <a:p>
            <a:endParaRPr lang="en-US" dirty="0"/>
          </a:p>
          <a:p>
            <a:pPr marL="0" indent="0" algn="ctr">
              <a:buNone/>
            </a:pPr>
            <a:r>
              <a:rPr lang="en-US" dirty="0" smtClean="0"/>
              <a:t>[Weeks et al. 2004]</a:t>
            </a:r>
            <a:endParaRPr lang="en-US" dirty="0"/>
          </a:p>
        </p:txBody>
      </p:sp>
      <p:sp>
        <p:nvSpPr>
          <p:cNvPr id="4" name="Footer Placeholder 3"/>
          <p:cNvSpPr>
            <a:spLocks noGrp="1"/>
          </p:cNvSpPr>
          <p:nvPr>
            <p:ph type="ftr" sz="quarter" idx="11"/>
          </p:nvPr>
        </p:nvSpPr>
        <p:spPr/>
        <p:txBody>
          <a:bodyPr/>
          <a:lstStyle/>
          <a:p>
            <a:r>
              <a:rPr lang="en-US" smtClean="0"/>
              <a:t>Integrating Researcher Identifiers into the Scholarly Record</a:t>
            </a:r>
            <a:endParaRPr lang="en-US"/>
          </a:p>
        </p:txBody>
      </p:sp>
    </p:spTree>
    <p:extLst>
      <p:ext uri="{BB962C8B-B14F-4D97-AF65-F5344CB8AC3E}">
        <p14:creationId xmlns="" xmlns:p14="http://schemas.microsoft.com/office/powerpoint/2010/main" val="385885361"/>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2905</TotalTime>
  <Words>5046</Words>
  <Application>Microsoft Office PowerPoint</Application>
  <PresentationFormat>On-screen Show (4:3)</PresentationFormat>
  <Paragraphs>753</Paragraphs>
  <Slides>55</Slides>
  <Notes>31</Notes>
  <HiddenSlides>0</HiddenSlides>
  <MMClips>0</MMClips>
  <ScaleCrop>false</ScaleCrop>
  <HeadingPairs>
    <vt:vector size="4" baseType="variant">
      <vt:variant>
        <vt:lpstr>Theme</vt:lpstr>
      </vt:variant>
      <vt:variant>
        <vt:i4>1</vt:i4>
      </vt:variant>
      <vt:variant>
        <vt:lpstr>Slide Titles</vt:lpstr>
      </vt:variant>
      <vt:variant>
        <vt:i4>55</vt:i4>
      </vt:variant>
    </vt:vector>
  </HeadingPairs>
  <TitlesOfParts>
    <vt:vector size="56" baseType="lpstr">
      <vt:lpstr>Office Theme</vt:lpstr>
      <vt:lpstr>Integrating Researcher Identifiers into the Scholarly Record</vt:lpstr>
      <vt:lpstr>Related Work</vt:lpstr>
      <vt:lpstr>DISCLAIMER</vt:lpstr>
      <vt:lpstr>Collaborators &amp; Co-Conspirators</vt:lpstr>
      <vt:lpstr>Slide 5</vt:lpstr>
      <vt:lpstr>Preview</vt:lpstr>
      <vt:lpstr>Slide 7</vt:lpstr>
      <vt:lpstr>Then</vt:lpstr>
      <vt:lpstr>Later</vt:lpstr>
      <vt:lpstr>Now</vt:lpstr>
      <vt:lpstr>Now is More</vt:lpstr>
      <vt:lpstr>Authorship Trends, Issues, &amp; Questions</vt:lpstr>
      <vt:lpstr>Potential improved analytics…</vt:lpstr>
      <vt:lpstr>Slide 14</vt:lpstr>
      <vt:lpstr>Scholarly output impacts the reputation and ranking of the institution</vt:lpstr>
      <vt:lpstr>A scholar may be published under many forms of names</vt:lpstr>
      <vt:lpstr>Same name, different people</vt:lpstr>
      <vt:lpstr>One researcher may have many profiles or identifiers…</vt:lpstr>
      <vt:lpstr>Registering Researchers in Authority Files Task Group</vt:lpstr>
      <vt:lpstr>Stakeholders &amp; needs</vt:lpstr>
      <vt:lpstr>Some functional requirements</vt:lpstr>
      <vt:lpstr>More functional requirements</vt:lpstr>
      <vt:lpstr>Systems profiled (20)</vt:lpstr>
      <vt:lpstr>Systems profiled (20)</vt:lpstr>
      <vt:lpstr>Partial overview: Authority &amp; identifier hubs</vt:lpstr>
      <vt:lpstr>Slide 26</vt:lpstr>
      <vt:lpstr>Slide 27</vt:lpstr>
      <vt:lpstr>Where is Everyone?</vt:lpstr>
      <vt:lpstr>Where are researchers?</vt:lpstr>
      <vt:lpstr>Changing Scholarly Landscape  … Books vs. Journals</vt:lpstr>
      <vt:lpstr>Researcher Identifier ≠ Name Authorities</vt:lpstr>
      <vt:lpstr>Complex Environment</vt:lpstr>
      <vt:lpstr>Slide 33</vt:lpstr>
      <vt:lpstr>Some Emerging trends: </vt:lpstr>
      <vt:lpstr>Adoption Trends: Publishers -- Early Adopters</vt:lpstr>
      <vt:lpstr>Adoption Trends: Funders  -- National Adoption &amp; Beyond</vt:lpstr>
      <vt:lpstr>Adoption trends:   Increasing  number of Universities assigning identifiers to researchers </vt:lpstr>
      <vt:lpstr>(But wait, there’s more! …)</vt:lpstr>
      <vt:lpstr>Slide 39</vt:lpstr>
      <vt:lpstr>Joint Principles for Data Citation</vt:lpstr>
      <vt:lpstr>Slide 41</vt:lpstr>
      <vt:lpstr>Current Data Citation Indexing &amp; Linking</vt:lpstr>
      <vt:lpstr>Community Implementation Efforts</vt:lpstr>
      <vt:lpstr>Slide 44</vt:lpstr>
      <vt:lpstr>Author Roles Remain Ambigous</vt:lpstr>
      <vt:lpstr>Authorship Guidelines &amp; Best Practices</vt:lpstr>
      <vt:lpstr>Developing a Taxonomy of Contributor Roles</vt:lpstr>
      <vt:lpstr>Slide 48</vt:lpstr>
      <vt:lpstr>Prototype Taxonomy</vt:lpstr>
      <vt:lpstr>Slide 50</vt:lpstr>
      <vt:lpstr>Prepare to Engage</vt:lpstr>
      <vt:lpstr>Choosing Identifiers</vt:lpstr>
      <vt:lpstr>Manage Risks</vt:lpstr>
      <vt:lpstr>Additional References</vt:lpstr>
      <vt:lpstr>Questions?</vt:lpstr>
    </vt:vector>
  </TitlesOfParts>
  <Company>MIT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Integrating Researcher Identifiers into the Scholarly Record</dc:title>
  <dc:creator>Micah Altman</dc:creator>
  <cp:lastModifiedBy>Windows User</cp:lastModifiedBy>
  <cp:revision>113</cp:revision>
  <dcterms:created xsi:type="dcterms:W3CDTF">2013-07-23T12:13:23Z</dcterms:created>
  <dcterms:modified xsi:type="dcterms:W3CDTF">2014-06-27T11:46:53Z</dcterms:modified>
</cp:coreProperties>
</file>