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76"/>
  </p:notesMasterIdLst>
  <p:handoutMasterIdLst>
    <p:handoutMasterId r:id="rId77"/>
  </p:handoutMasterIdLst>
  <p:sldIdLst>
    <p:sldId id="589" r:id="rId5"/>
    <p:sldId id="509" r:id="rId6"/>
    <p:sldId id="513" r:id="rId7"/>
    <p:sldId id="514" r:id="rId8"/>
    <p:sldId id="588" r:id="rId9"/>
    <p:sldId id="557" r:id="rId10"/>
    <p:sldId id="526" r:id="rId11"/>
    <p:sldId id="528" r:id="rId12"/>
    <p:sldId id="529" r:id="rId13"/>
    <p:sldId id="530" r:id="rId14"/>
    <p:sldId id="531" r:id="rId15"/>
    <p:sldId id="532" r:id="rId16"/>
    <p:sldId id="533" r:id="rId17"/>
    <p:sldId id="538" r:id="rId18"/>
    <p:sldId id="539" r:id="rId19"/>
    <p:sldId id="551" r:id="rId20"/>
    <p:sldId id="552" r:id="rId21"/>
    <p:sldId id="553" r:id="rId22"/>
    <p:sldId id="587" r:id="rId23"/>
    <p:sldId id="542" r:id="rId24"/>
    <p:sldId id="543" r:id="rId25"/>
    <p:sldId id="544" r:id="rId26"/>
    <p:sldId id="545" r:id="rId27"/>
    <p:sldId id="547" r:id="rId28"/>
    <p:sldId id="550" r:id="rId29"/>
    <p:sldId id="560" r:id="rId30"/>
    <p:sldId id="559" r:id="rId31"/>
    <p:sldId id="554" r:id="rId32"/>
    <p:sldId id="555" r:id="rId33"/>
    <p:sldId id="556" r:id="rId34"/>
    <p:sldId id="519" r:id="rId35"/>
    <p:sldId id="521" r:id="rId36"/>
    <p:sldId id="522" r:id="rId37"/>
    <p:sldId id="523" r:id="rId38"/>
    <p:sldId id="524" r:id="rId39"/>
    <p:sldId id="525" r:id="rId40"/>
    <p:sldId id="561" r:id="rId41"/>
    <p:sldId id="562" r:id="rId42"/>
    <p:sldId id="563" r:id="rId43"/>
    <p:sldId id="558" r:id="rId44"/>
    <p:sldId id="492" r:id="rId45"/>
    <p:sldId id="499" r:id="rId46"/>
    <p:sldId id="497" r:id="rId47"/>
    <p:sldId id="500" r:id="rId48"/>
    <p:sldId id="490" r:id="rId49"/>
    <p:sldId id="487" r:id="rId50"/>
    <p:sldId id="494" r:id="rId51"/>
    <p:sldId id="495" r:id="rId52"/>
    <p:sldId id="564" r:id="rId53"/>
    <p:sldId id="565" r:id="rId54"/>
    <p:sldId id="566" r:id="rId55"/>
    <p:sldId id="567" r:id="rId56"/>
    <p:sldId id="568" r:id="rId57"/>
    <p:sldId id="569" r:id="rId58"/>
    <p:sldId id="570" r:id="rId59"/>
    <p:sldId id="571" r:id="rId60"/>
    <p:sldId id="572" r:id="rId61"/>
    <p:sldId id="573" r:id="rId62"/>
    <p:sldId id="574" r:id="rId63"/>
    <p:sldId id="575" r:id="rId64"/>
    <p:sldId id="576" r:id="rId65"/>
    <p:sldId id="577" r:id="rId66"/>
    <p:sldId id="578" r:id="rId67"/>
    <p:sldId id="579" r:id="rId68"/>
    <p:sldId id="580" r:id="rId69"/>
    <p:sldId id="581" r:id="rId70"/>
    <p:sldId id="582" r:id="rId71"/>
    <p:sldId id="583" r:id="rId72"/>
    <p:sldId id="584" r:id="rId73"/>
    <p:sldId id="585" r:id="rId74"/>
    <p:sldId id="586"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8714" autoAdjust="0"/>
  </p:normalViewPr>
  <p:slideViewPr>
    <p:cSldViewPr snapToObjects="1" showGuides="1">
      <p:cViewPr varScale="1">
        <p:scale>
          <a:sx n="78" d="100"/>
          <a:sy n="78" d="100"/>
        </p:scale>
        <p:origin x="-1056" y="-90"/>
      </p:cViewPr>
      <p:guideLst>
        <p:guide orient="horz" pos="672"/>
        <p:guide/>
      </p:guideLst>
    </p:cSldViewPr>
  </p:slideViewPr>
  <p:outlineViewPr>
    <p:cViewPr>
      <p:scale>
        <a:sx n="33" d="100"/>
        <a:sy n="33" d="100"/>
      </p:scale>
      <p:origin x="0" y="117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kingtn\Desktop\ORLP%20-%20OCLC%20Research%20Library%20Partners%20-%20Billing%20for%20FY13%20%20ver%201%20on%2024%20February%20201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elkingtn\Desktop\ORLP%20-%20OCLC%20Research%20Library%20Partners%20-%20Billing%20for%20FY13%20%20ver%201%20on%2024%20February%20201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Data\Shared%20Print\Mega%20Regions%20Print%20Consolidation%20Project\SoCal%20MR%20pre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0.18392005686789281"/>
          <c:y val="0.19583333333333347"/>
          <c:w val="0.54097222222222197"/>
          <c:h val="0.72129629629629843"/>
        </c:manualLayout>
      </c:layout>
      <c:pieChart>
        <c:varyColors val="1"/>
        <c:dLbls>
          <c:showPercent val="1"/>
        </c:dLbls>
        <c:firstSliceAng val="0"/>
      </c:pieChart>
    </c:plotArea>
    <c:legend>
      <c:legendPos val="r"/>
      <c:layout>
        <c:manualLayout>
          <c:xMode val="edge"/>
          <c:yMode val="edge"/>
          <c:x val="0"/>
          <c:y val="0.17685841353164194"/>
          <c:w val="0.21586701662292257"/>
          <c:h val="0.31283449985418604"/>
        </c:manualLayout>
      </c:layout>
      <c:txPr>
        <a:bodyPr/>
        <a:lstStyle/>
        <a:p>
          <a:pPr>
            <a:defRPr sz="2400">
              <a:solidFill>
                <a:schemeClr val="tx1"/>
              </a:solidFill>
            </a:defRPr>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OCLC Research Library Partners</c:v>
                </c:pt>
              </c:strCache>
            </c:strRef>
          </c:tx>
          <c:dLbls>
            <c:showPercent val="1"/>
            <c:showLeaderLines val="1"/>
          </c:dLbls>
          <c:cat>
            <c:strRef>
              <c:f>Sheet1!$A$2:$A$5</c:f>
              <c:strCache>
                <c:ptCount val="4"/>
                <c:pt idx="0">
                  <c:v>Americas</c:v>
                </c:pt>
                <c:pt idx="1">
                  <c:v>Europe - Middle East</c:v>
                </c:pt>
                <c:pt idx="2">
                  <c:v>Asia-Pacific</c:v>
                </c:pt>
                <c:pt idx="3">
                  <c:v>Australia-New Zealand</c:v>
                </c:pt>
              </c:strCache>
            </c:strRef>
          </c:cat>
          <c:val>
            <c:numRef>
              <c:f>Sheet1!$B$2:$B$5</c:f>
              <c:numCache>
                <c:formatCode>General</c:formatCode>
                <c:ptCount val="4"/>
                <c:pt idx="0">
                  <c:v>122</c:v>
                </c:pt>
                <c:pt idx="1">
                  <c:v>28</c:v>
                </c:pt>
                <c:pt idx="2">
                  <c:v>2</c:v>
                </c:pt>
                <c:pt idx="3">
                  <c:v>8</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0.18392005686789287"/>
          <c:y val="0.19583333333333344"/>
          <c:w val="0.54097222222222197"/>
          <c:h val="0.72129629629629854"/>
        </c:manualLayout>
      </c:layout>
      <c:pieChart>
        <c:varyColors val="1"/>
        <c:dLbls>
          <c:showPercent val="1"/>
        </c:dLbls>
        <c:firstSliceAng val="0"/>
      </c:pieChart>
    </c:plotArea>
    <c:legend>
      <c:legendPos val="r"/>
      <c:layout>
        <c:manualLayout>
          <c:xMode val="edge"/>
          <c:yMode val="edge"/>
          <c:x val="0"/>
          <c:y val="0.17685841353164194"/>
          <c:w val="0.21586701662292263"/>
          <c:h val="0.31283449985418615"/>
        </c:manualLayout>
      </c:layout>
      <c:txPr>
        <a:bodyPr/>
        <a:lstStyle/>
        <a:p>
          <a:pPr>
            <a:defRPr sz="2400">
              <a:solidFill>
                <a:schemeClr val="tx1"/>
              </a:solidFill>
            </a:defRPr>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spPr>
            <a:solidFill>
              <a:srgbClr val="00B050"/>
            </a:solidFill>
          </c:spPr>
          <c:dLbls>
            <c:dLbl>
              <c:idx val="0"/>
              <c:layout>
                <c:manualLayout>
                  <c:x val="-1.2346894138231615E-3"/>
                  <c:y val="-9.627678438382975E-2"/>
                </c:manualLayout>
              </c:layout>
              <c:numFmt formatCode="0%" sourceLinked="0"/>
              <c:spPr>
                <a:solidFill>
                  <a:schemeClr val="bg1"/>
                </a:solidFill>
              </c:spPr>
              <c:txPr>
                <a:bodyPr/>
                <a:lstStyle/>
                <a:p>
                  <a:pPr>
                    <a:defRPr sz="2800" b="1"/>
                  </a:pPr>
                  <a:endParaRPr lang="en-US"/>
                </a:p>
              </c:txPr>
              <c:showVal val="1"/>
            </c:dLbl>
            <c:numFmt formatCode="0%" sourceLinked="0"/>
            <c:showVal val="1"/>
          </c:dLbls>
          <c:cat>
            <c:strRef>
              <c:f>'intra-MR overlap'!$G$3:$G$7</c:f>
              <c:strCache>
                <c:ptCount val="5"/>
                <c:pt idx="0">
                  <c:v>&lt;5 in region</c:v>
                </c:pt>
                <c:pt idx="1">
                  <c:v>5 to 9 in region</c:v>
                </c:pt>
                <c:pt idx="2">
                  <c:v>10 to 24 in region</c:v>
                </c:pt>
                <c:pt idx="3">
                  <c:v>25 to 99 in region</c:v>
                </c:pt>
                <c:pt idx="4">
                  <c:v>&gt;99 in region</c:v>
                </c:pt>
              </c:strCache>
            </c:strRef>
          </c:cat>
          <c:val>
            <c:numRef>
              <c:f>'intra-MR overlap'!$H$3:$H$7</c:f>
              <c:numCache>
                <c:formatCode>0.00</c:formatCode>
                <c:ptCount val="5"/>
                <c:pt idx="0">
                  <c:v>0.78316847752562591</c:v>
                </c:pt>
                <c:pt idx="1">
                  <c:v>0.11462269547585811</c:v>
                </c:pt>
                <c:pt idx="2">
                  <c:v>8.0308338929268724E-2</c:v>
                </c:pt>
                <c:pt idx="3">
                  <c:v>2.1770319896471383E-2</c:v>
                </c:pt>
                <c:pt idx="4">
                  <c:v>1.3016817277655503E-4</c:v>
                </c:pt>
              </c:numCache>
            </c:numRef>
          </c:val>
        </c:ser>
        <c:axId val="102205696"/>
        <c:axId val="102216064"/>
      </c:barChart>
      <c:catAx>
        <c:axId val="102205696"/>
        <c:scaling>
          <c:orientation val="minMax"/>
        </c:scaling>
        <c:axPos val="l"/>
        <c:title>
          <c:tx>
            <c:rich>
              <a:bodyPr rot="-5400000" vert="horz"/>
              <a:lstStyle/>
              <a:p>
                <a:pPr>
                  <a:defRPr sz="1600"/>
                </a:pPr>
                <a:r>
                  <a:rPr lang="en-US" sz="1600" dirty="0"/>
                  <a:t>Holding Libraries in SoCal</a:t>
                </a:r>
              </a:p>
            </c:rich>
          </c:tx>
          <c:layout/>
        </c:title>
        <c:majorTickMark val="none"/>
        <c:tickLblPos val="nextTo"/>
        <c:txPr>
          <a:bodyPr/>
          <a:lstStyle/>
          <a:p>
            <a:pPr>
              <a:defRPr sz="1600"/>
            </a:pPr>
            <a:endParaRPr lang="en-US"/>
          </a:p>
        </c:txPr>
        <c:crossAx val="102216064"/>
        <c:crosses val="autoZero"/>
        <c:auto val="1"/>
        <c:lblAlgn val="ctr"/>
        <c:lblOffset val="100"/>
      </c:catAx>
      <c:valAx>
        <c:axId val="102216064"/>
        <c:scaling>
          <c:orientation val="minMax"/>
          <c:max val="0.8"/>
        </c:scaling>
        <c:axPos val="b"/>
        <c:majorGridlines/>
        <c:title>
          <c:tx>
            <c:rich>
              <a:bodyPr/>
              <a:lstStyle/>
              <a:p>
                <a:pPr>
                  <a:defRPr sz="1600"/>
                </a:pPr>
                <a:r>
                  <a:rPr lang="en-US" sz="1600" dirty="0"/>
                  <a:t>Percent of SoCal Print Books (holdings)</a:t>
                </a:r>
              </a:p>
            </c:rich>
          </c:tx>
          <c:layout/>
        </c:title>
        <c:numFmt formatCode="0%" sourceLinked="0"/>
        <c:majorTickMark val="none"/>
        <c:tickLblPos val="nextTo"/>
        <c:crossAx val="102205696"/>
        <c:crosses val="autoZero"/>
        <c:crossBetween val="between"/>
      </c:valAx>
    </c:plotArea>
    <c:plotVisOnly val="1"/>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explosion val="25"/>
          <c:dLbls>
            <c:dLbl>
              <c:idx val="0"/>
              <c:layout>
                <c:manualLayout>
                  <c:x val="0.15550237860892391"/>
                  <c:y val="0.1943675238317023"/>
                </c:manualLayout>
              </c:layout>
              <c:tx>
                <c:rich>
                  <a:bodyPr/>
                  <a:lstStyle/>
                  <a:p>
                    <a:pPr>
                      <a:defRPr sz="2000" b="1">
                        <a:solidFill>
                          <a:schemeClr val="tx1"/>
                        </a:solidFill>
                      </a:defRPr>
                    </a:pPr>
                    <a:r>
                      <a:rPr lang="en-US" sz="2000" b="1" dirty="0" smtClean="0">
                        <a:solidFill>
                          <a:schemeClr val="tx1"/>
                        </a:solidFill>
                      </a:rPr>
                      <a:t>25,876,932</a:t>
                    </a:r>
                    <a:r>
                      <a:rPr lang="en-US" sz="2000" b="1" dirty="0">
                        <a:solidFill>
                          <a:schemeClr val="tx1"/>
                        </a:solidFill>
                      </a:rPr>
                      <a:t>
65%</a:t>
                    </a:r>
                  </a:p>
                </c:rich>
              </c:tx>
              <c:spPr/>
              <c:showVal val="1"/>
              <c:showPercent val="1"/>
              <c:separator>
</c:separator>
            </c:dLbl>
            <c:dLbl>
              <c:idx val="1"/>
              <c:layout/>
              <c:tx>
                <c:rich>
                  <a:bodyPr/>
                  <a:lstStyle/>
                  <a:p>
                    <a:r>
                      <a:rPr lang="en-US" sz="1800"/>
                      <a:t>11,600,841
29%</a:t>
                    </a:r>
                  </a:p>
                </c:rich>
              </c:tx>
              <c:showVal val="1"/>
              <c:showPercent val="1"/>
              <c:separator>
</c:separator>
            </c:dLbl>
            <c:dLbl>
              <c:idx val="2"/>
              <c:layout/>
              <c:tx>
                <c:rich>
                  <a:bodyPr/>
                  <a:lstStyle/>
                  <a:p>
                    <a:r>
                      <a:rPr lang="en-US" sz="1800"/>
                      <a:t>2,492,043
6%</a:t>
                    </a:r>
                  </a:p>
                </c:rich>
              </c:tx>
              <c:showVal val="1"/>
              <c:showPercent val="1"/>
              <c:separator>
</c:separator>
            </c:dLbl>
            <c:txPr>
              <a:bodyPr/>
              <a:lstStyle/>
              <a:p>
                <a:pPr>
                  <a:defRPr sz="1800"/>
                </a:pPr>
                <a:endParaRPr lang="en-US"/>
              </a:p>
            </c:txPr>
            <c:showVal val="1"/>
            <c:showPercent val="1"/>
            <c:separator>
</c:separator>
            <c:showLeaderLines val="1"/>
          </c:dLbls>
          <c:cat>
            <c:strRef>
              <c:f>'holds by lib type'!$A$22:$A$24</c:f>
              <c:strCache>
                <c:ptCount val="3"/>
                <c:pt idx="0">
                  <c:v>Academic</c:v>
                </c:pt>
                <c:pt idx="1">
                  <c:v>Public</c:v>
                </c:pt>
                <c:pt idx="2">
                  <c:v>Other</c:v>
                </c:pt>
              </c:strCache>
            </c:strRef>
          </c:cat>
          <c:val>
            <c:numRef>
              <c:f>'holds by lib type'!$B$22:$B$24</c:f>
              <c:numCache>
                <c:formatCode>General</c:formatCode>
                <c:ptCount val="3"/>
                <c:pt idx="0">
                  <c:v>25876932</c:v>
                </c:pt>
                <c:pt idx="1">
                  <c:v>11600841</c:v>
                </c:pt>
                <c:pt idx="2">
                  <c:v>2492043</c:v>
                </c:pt>
              </c:numCache>
            </c:numRef>
          </c:val>
        </c:ser>
        <c:firstSliceAng val="221"/>
      </c:pieChart>
    </c:plotArea>
    <c:legend>
      <c:legendPos val="t"/>
      <c:layout/>
      <c:txPr>
        <a:bodyPr/>
        <a:lstStyle/>
        <a:p>
          <a:pPr>
            <a:defRPr sz="20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4/24/2013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4/24/2013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ikidata.org/wiki/Q139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lickr.com/photos/greenputty/168099505/"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clc.org/research/publications/library/2010/2010-05.pdf"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sunshinecoast.spydus.com/cgi-bin/spydus.exe/FULL/PIC/BIBENQ/55304388/30126892,1?FMT=IMG&amp;IMGNUM=1" TargetMode="External"/><Relationship Id="rId4" Type="http://schemas.openxmlformats.org/officeDocument/2006/relationships/hyperlink" Target="https://sunshinecoast.spydus.com/cgi-bin/spydus.exe/FULL/PIC/BIBENQ/55304388/30126892,1"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library.act.gov.au/find/history"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www.basis.act.gov.au/DUSLibrary/ImagesACT.nsf/3506a89b45287c52ca256abc000c49a8/6a1b1a321a2feb924a256ca70016fed1!OpenDocument" TargetMode="External"/><Relationship Id="rId4" Type="http://schemas.openxmlformats.org/officeDocument/2006/relationships/hyperlink" Target="http://www.images.act.gov.au/DUSLibrary/ImagesACT.ns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lc.org/research.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viaf.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angingtogether.org/?p=262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a:t>
            </a:r>
            <a:r>
              <a:rPr lang="en-US" baseline="0" dirty="0" smtClean="0"/>
              <a:t> I talked to someone who was </a:t>
            </a:r>
            <a:r>
              <a:rPr lang="en-US" baseline="0" dirty="0" err="1" smtClean="0"/>
              <a:t>invovled</a:t>
            </a:r>
            <a:r>
              <a:rPr lang="en-US" baseline="0" dirty="0" smtClean="0"/>
              <a:t> with Wikipedia, it turned out that disambiguation, for names in particular, is really important. Just as it is for libraries. There was is a growing recognition of the importance of library name authorities, and some Wikipedia articles have started incorporating authority control into articles. Not surprisingly, the German language Wikipedia had already started to add in authority control. But the English language Wikipedia has only 4k articles with authority data (on perhaps 1m articles about people – kind of difficult to tell).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Cataloger</a:t>
            </a:r>
            <a:r>
              <a:rPr lang="en-US" sz="1200" kern="1200" baseline="0" dirty="0" smtClean="0">
                <a:solidFill>
                  <a:schemeClr val="tx1"/>
                </a:solidFill>
                <a:latin typeface="+mn-lt"/>
                <a:ea typeface="+mn-ea"/>
                <a:cs typeface="+mn-cs"/>
              </a:rPr>
              <a:t> John Myers from Union College in </a:t>
            </a:r>
            <a:r>
              <a:rPr lang="en-US" sz="1200" kern="1200" dirty="0" smtClean="0">
                <a:solidFill>
                  <a:schemeClr val="tx1"/>
                </a:solidFill>
                <a:latin typeface="+mn-lt"/>
                <a:ea typeface="+mn-ea"/>
                <a:cs typeface="+mn-cs"/>
              </a:rPr>
              <a:t>Schenectady NY wrote</a:t>
            </a:r>
            <a:r>
              <a:rPr lang="en-US" sz="1200" kern="1200" baseline="0" dirty="0" smtClean="0">
                <a:solidFill>
                  <a:schemeClr val="tx1"/>
                </a:solidFill>
                <a:latin typeface="+mn-lt"/>
                <a:ea typeface="+mn-ea"/>
                <a:cs typeface="+mn-cs"/>
              </a:rPr>
              <a:t> to us last week to report</a:t>
            </a:r>
            <a:r>
              <a:rPr lang="en-US" sz="1200" kern="1200" dirty="0" smtClean="0">
                <a:solidFill>
                  <a:schemeClr val="tx1"/>
                </a:solidFill>
                <a:latin typeface="+mn-lt"/>
                <a:ea typeface="+mn-ea"/>
                <a:cs typeface="+mn-cs"/>
              </a:rPr>
              <a:t>, “I had an Arabic name to enter into a record as part of a note, and I wasn’t confident about the diacritics.  So, I look in the authority file to temporarily download it, copy the form of the name, and then move on.  [I] Couldn’t find the name in OCLC. [I looked]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Wikipedia under his common name – bingo.  Even better, Wikipedia has a link to VIAF, double bingo!  With the authorized form from VIAF, I could readily find the record in OCLC …The miracles of an interconnected bibliographic </a:t>
            </a:r>
            <a:r>
              <a:rPr lang="en-US" sz="1200" kern="1200" dirty="0" err="1" smtClean="0">
                <a:solidFill>
                  <a:schemeClr val="tx1"/>
                </a:solidFill>
                <a:latin typeface="+mn-lt"/>
                <a:ea typeface="+mn-ea"/>
                <a:cs typeface="+mn-cs"/>
              </a:rPr>
              <a:t>dataverse</a:t>
            </a:r>
            <a:r>
              <a:rPr lang="en-US" sz="1200" kern="1200" dirty="0" smtClean="0">
                <a:solidFill>
                  <a:schemeClr val="tx1"/>
                </a:solidFill>
                <a:latin typeface="+mn-lt"/>
                <a:ea typeface="+mn-ea"/>
                <a:cs typeface="+mn-cs"/>
              </a:rPr>
              <a:t>!...Thank you for your efforts!  It made my work in my catalog possible!!</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example of a rich </a:t>
            </a:r>
            <a:r>
              <a:rPr lang="en-US" dirty="0" err="1" smtClean="0"/>
              <a:t>Wikidata</a:t>
            </a:r>
            <a:r>
              <a:rPr lang="en-US" dirty="0" smtClean="0"/>
              <a:t> record:</a:t>
            </a:r>
            <a:r>
              <a:rPr lang="en-US" baseline="0" dirty="0" smtClean="0"/>
              <a:t> </a:t>
            </a:r>
            <a:r>
              <a:rPr lang="en-US" dirty="0" smtClean="0">
                <a:hlinkClick r:id="rId3"/>
              </a:rPr>
              <a:t>https://www.wikidata.org/wiki/Q1394</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Ricky Erway</a:t>
            </a:r>
            <a:r>
              <a:rPr lang="en-US" baseline="0" dirty="0" smtClean="0"/>
              <a:t> for more information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31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23B37-EAB2-4853-9F0D-7266E1E24ADA}" type="slidenum">
              <a:rPr lang="en-US" smtClean="0"/>
              <a:pPr/>
              <a:t>35</a:t>
            </a:fld>
            <a:endParaRPr lang="en-US" dirty="0"/>
          </a:p>
        </p:txBody>
      </p:sp>
    </p:spTree>
    <p:extLst>
      <p:ext uri="{BB962C8B-B14F-4D97-AF65-F5344CB8AC3E}">
        <p14:creationId xmlns="" xmlns:p14="http://schemas.microsoft.com/office/powerpoint/2010/main" val="104303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our investigation</a:t>
            </a:r>
            <a:r>
              <a:rPr lang="en-US" baseline="0" dirty="0" smtClean="0"/>
              <a:t> by attempting to make contact with librarians who are already involved in MOOCs, or who work at institutions who are engaged in partnership with the three main MOOC providers. To give you a sense of how quickly this space is moving, when I started this investigation in December, there were…. In the middle of my investigation, </a:t>
            </a:r>
            <a:r>
              <a:rPr lang="en-US" baseline="0" dirty="0" err="1" smtClean="0"/>
              <a:t>FutureLearn</a:t>
            </a:r>
            <a:r>
              <a:rPr lang="en-US" baseline="0" dirty="0" smtClean="0"/>
              <a:t> was launched by the Open University in the UK, and in February both </a:t>
            </a:r>
            <a:r>
              <a:rPr lang="en-US" baseline="0" dirty="0" err="1" smtClean="0"/>
              <a:t>Coursera</a:t>
            </a:r>
            <a:r>
              <a:rPr lang="en-US" baseline="0" dirty="0" smtClean="0"/>
              <a:t> and edX increased their numbers substantially. I also visited the </a:t>
            </a:r>
            <a:r>
              <a:rPr lang="en-US" baseline="0" dirty="0" err="1" smtClean="0"/>
              <a:t>Coursera</a:t>
            </a:r>
            <a:r>
              <a:rPr lang="en-US" baseline="0" dirty="0" smtClean="0"/>
              <a:t> offices in Mountain View. </a:t>
            </a:r>
          </a:p>
          <a:p>
            <a:endParaRPr lang="en-US" baseline="0" dirty="0" smtClean="0"/>
          </a:p>
          <a:p>
            <a:r>
              <a:rPr lang="en-US" baseline="0" dirty="0" smtClean="0"/>
              <a:t>Most of what I learned has been from the edX and </a:t>
            </a:r>
            <a:r>
              <a:rPr lang="en-US" baseline="0" dirty="0" err="1" smtClean="0"/>
              <a:t>Coursera</a:t>
            </a:r>
            <a:r>
              <a:rPr lang="en-US" baseline="0" dirty="0" smtClean="0"/>
              <a:t> cohort. </a:t>
            </a:r>
            <a:r>
              <a:rPr lang="en-US" baseline="0" dirty="0" err="1" smtClean="0"/>
              <a:t>FutureLearn</a:t>
            </a:r>
            <a:r>
              <a:rPr lang="en-US" baseline="0" dirty="0" smtClean="0"/>
              <a:t> was still getting underway, but those institutions were delighted that we are doing work in this area, and hope to be able to learn how libraries are already engaged with MOOCs, so this was a useful interaction (Gill Needham attending). I also learned that the edX group has a self-assembled group of librarians. There is nothing similar within the </a:t>
            </a:r>
            <a:r>
              <a:rPr lang="en-US" baseline="0" dirty="0" err="1" smtClean="0"/>
              <a:t>Coursera</a:t>
            </a:r>
            <a:r>
              <a:rPr lang="en-US" baseline="0" dirty="0" smtClean="0"/>
              <a:t> group. </a:t>
            </a:r>
          </a:p>
          <a:p>
            <a:endParaRPr lang="en-US" baseline="0" dirty="0" smtClean="0"/>
          </a:p>
          <a:p>
            <a:r>
              <a:rPr lang="en-US" baseline="0" dirty="0" smtClean="0"/>
              <a:t>I was also part of conversations with a handful of public libraries together with my colleague </a:t>
            </a:r>
            <a:r>
              <a:rPr lang="en-US" baseline="0" dirty="0" err="1" smtClean="0"/>
              <a:t>Chrystie</a:t>
            </a:r>
            <a:r>
              <a:rPr lang="en-US" baseline="0" dirty="0" smtClean="0"/>
              <a:t> Hill. These conversations were real eye openers for me – while many academic institutions at this point are concerned with issues around MOOC production, many public libraries are thinking creatively about MOOC consumption and how MOOCs may fit into the learning lives of the broad and diverse audience that public libraries serve, including home </a:t>
            </a:r>
            <a:r>
              <a:rPr lang="en-US" baseline="0" dirty="0" err="1" smtClean="0"/>
              <a:t>schoolers</a:t>
            </a:r>
            <a:r>
              <a:rPr lang="en-US" baseline="0" dirty="0" smtClean="0"/>
              <a:t>, those returning to college, and how MOOCs may fit into a broad portfolio of materials provided to support a variety of learning objectives. </a:t>
            </a:r>
          </a:p>
          <a:p>
            <a:endParaRPr lang="en-US" baseline="0" dirty="0" smtClean="0"/>
          </a:p>
          <a:p>
            <a:r>
              <a:rPr lang="en-US" baseline="0" dirty="0" smtClean="0"/>
              <a:t>I also visited the </a:t>
            </a:r>
            <a:r>
              <a:rPr lang="en-US" baseline="0" dirty="0" err="1" smtClean="0"/>
              <a:t>Coursera</a:t>
            </a:r>
            <a:r>
              <a:rPr lang="en-US" baseline="0" dirty="0" smtClean="0"/>
              <a:t> offices in Mountain View, very close to the office I work out of in San Mateo California.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Mega-region</a:t>
            </a:r>
            <a:r>
              <a:rPr lang="en-US" baseline="0" dirty="0" smtClean="0"/>
              <a:t> framework not prescriptive – simply one model among others for how to organize a regional approach to print management.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to talk about SoCal print book resource, but useful to put it in context of other NA mega regions.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necessarily</a:t>
            </a:r>
            <a:r>
              <a:rPr lang="en-US" baseline="0" dirty="0" smtClean="0"/>
              <a:t> </a:t>
            </a:r>
            <a:r>
              <a:rPr lang="en-US" dirty="0" smtClean="0"/>
              <a:t>raises the question of ‘how much is enough’ and</a:t>
            </a:r>
            <a:r>
              <a:rPr lang="en-US" baseline="0" dirty="0" smtClean="0"/>
              <a:t> the degree to which SoCal institutions must rely on extra-regional partners to supplement intra-regional preservation infrastructure.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2/3rds of the regional print book collection (holdings)</a:t>
            </a:r>
            <a:r>
              <a:rPr lang="en-US" baseline="0" dirty="0" smtClean="0"/>
              <a:t> is held by academic libraries. </a:t>
            </a:r>
            <a:r>
              <a:rPr lang="en-US" dirty="0" smtClean="0"/>
              <a:t>So as academic sector changes, we can</a:t>
            </a:r>
            <a:r>
              <a:rPr lang="en-US" baseline="0" dirty="0" smtClean="0"/>
              <a:t> anticipate potentially major impact on SoCal print book collection.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2/3rds of the regional print book collection (holdings)</a:t>
            </a:r>
            <a:r>
              <a:rPr lang="en-US" baseline="0" dirty="0" smtClean="0"/>
              <a:t> is held by academic libraries. </a:t>
            </a:r>
            <a:r>
              <a:rPr lang="en-US" dirty="0" smtClean="0"/>
              <a:t>So as academic sector changes, we can</a:t>
            </a:r>
            <a:r>
              <a:rPr lang="en-US" baseline="0" dirty="0" smtClean="0"/>
              <a:t> anticipate potentially major impact on SoCal print book collection.  A significant part of the regional inventory is held by institutions that are likely to shed low-use print materials.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z="1200" dirty="0" smtClean="0"/>
              <a:t>A 2009 survey of special collections and archives in the US and Canada</a:t>
            </a:r>
            <a:r>
              <a:rPr lang="en-US" sz="1200" baseline="30000" dirty="0" smtClean="0"/>
              <a:t> </a:t>
            </a:r>
            <a:r>
              <a:rPr lang="en-US" sz="1200" dirty="0" smtClean="0"/>
              <a:t>shows that digitization of special collections and increasing user access to those collections are of critical importance to research libraries. </a:t>
            </a:r>
          </a:p>
          <a:p>
            <a:pPr eaLnBrk="1" hangingPunct="1"/>
            <a:endParaRPr lang="en-US" sz="1200" dirty="0" smtClean="0"/>
          </a:p>
          <a:p>
            <a:pPr eaLnBrk="1" hangingPunct="1"/>
            <a:r>
              <a:rPr lang="en-US" sz="1200" dirty="0" smtClean="0"/>
              <a:t>The survey was a follow up to the 1998 ARL survey led directly to many high-profile initiatives to "expose hidden collections.“  </a:t>
            </a:r>
          </a:p>
          <a:p>
            <a:pPr eaLnBrk="1" hangingPunct="1"/>
            <a:endParaRPr lang="en-US" sz="1200" dirty="0" smtClean="0"/>
          </a:p>
          <a:p>
            <a:pPr eaLnBrk="1" hangingPunct="1"/>
            <a:r>
              <a:rPr lang="en-US" sz="1200" dirty="0" smtClean="0"/>
              <a:t>We updated ARL’s survey instrument and extended the subject population to encompass the 275 libraries in the following five overlapping membership organizations:</a:t>
            </a:r>
          </a:p>
          <a:p>
            <a:pPr eaLnBrk="1" hangingPunct="1"/>
            <a:r>
              <a:rPr lang="en-US" sz="1200" dirty="0" smtClean="0"/>
              <a:t>• Association of Research Libraries (124 universities and others)</a:t>
            </a:r>
          </a:p>
          <a:p>
            <a:pPr eaLnBrk="1" hangingPunct="1"/>
            <a:r>
              <a:rPr lang="en-US" sz="1200" dirty="0" smtClean="0"/>
              <a:t>• Canadian Academic and Research Libraries (30 universities and others)</a:t>
            </a:r>
          </a:p>
          <a:p>
            <a:pPr eaLnBrk="1" hangingPunct="1"/>
            <a:r>
              <a:rPr lang="en-US" sz="1200" dirty="0" smtClean="0"/>
              <a:t>• Independent Research Libraries Association (19 private research libraries)</a:t>
            </a:r>
          </a:p>
          <a:p>
            <a:pPr eaLnBrk="1" hangingPunct="1"/>
            <a:r>
              <a:rPr lang="en-US" sz="1200" dirty="0" smtClean="0"/>
              <a:t>• Oberlin Group (80 liberal arts colleges)</a:t>
            </a:r>
          </a:p>
          <a:p>
            <a:pPr eaLnBrk="1" hangingPunct="1"/>
            <a:r>
              <a:rPr lang="en-US" sz="1200" dirty="0" smtClean="0"/>
              <a:t>• RLG Partnership, U.S. and Canadian members (85 research institutions)</a:t>
            </a:r>
          </a:p>
          <a:p>
            <a:pPr eaLnBrk="1" hangingPunct="1"/>
            <a:r>
              <a:rPr lang="en-US" sz="1200" dirty="0" smtClean="0"/>
              <a:t>The rate of response was 61% (169 responses).</a:t>
            </a:r>
          </a:p>
          <a:p>
            <a:pPr eaLnBrk="1" hangingPunct="1"/>
            <a:endParaRPr lang="en-US" dirty="0" smtClean="0"/>
          </a:p>
          <a:p>
            <a:pPr eaLnBrk="1" hangingPunct="1"/>
            <a:endParaRPr lang="en-US" dirty="0" smtClean="0"/>
          </a:p>
          <a:p>
            <a:pPr eaLnBrk="1" hangingPunct="1"/>
            <a:endParaRPr lang="en-US" dirty="0" smtClean="0"/>
          </a:p>
          <a:p>
            <a:pPr eaLnBrk="1" hangingPunct="1"/>
            <a:r>
              <a:rPr lang="en-US" sz="1100" i="1" dirty="0" smtClean="0"/>
              <a:t>http://commons.wikimedia.org/wiki/File:Stethoscope_1.jpg</a:t>
            </a:r>
          </a:p>
          <a:p>
            <a:pPr eaLnBrk="1" hangingPunct="1"/>
            <a:r>
              <a:rPr lang="en-US" sz="1100" i="1" dirty="0" smtClean="0"/>
              <a:t>Stethoscope.  Public domain.</a:t>
            </a:r>
          </a:p>
          <a:p>
            <a:pPr eaLnBrk="1" hangingPunct="1"/>
            <a:endParaRPr lang="en-US" i="1" dirty="0" smtClean="0"/>
          </a:p>
          <a:p>
            <a:pPr eaLnBrk="1" hangingPunct="1"/>
            <a:endParaRPr lang="en-US" i="1" dirty="0" smtClean="0"/>
          </a:p>
        </p:txBody>
      </p:sp>
      <p:sp>
        <p:nvSpPr>
          <p:cNvPr id="61444" name="Slide Number Placeholder 3"/>
          <p:cNvSpPr>
            <a:spLocks noGrp="1"/>
          </p:cNvSpPr>
          <p:nvPr>
            <p:ph type="sldNum" sz="quarter" idx="5"/>
          </p:nvPr>
        </p:nvSpPr>
        <p:spPr>
          <a:noFill/>
        </p:spPr>
        <p:txBody>
          <a:bodyPr/>
          <a:lstStyle/>
          <a:p>
            <a:fld id="{3436B79C-7ADF-4613-99DC-533803EAD5BA}" type="slidenum">
              <a:rPr lang="en-US" smtClean="0"/>
              <a:pPr/>
              <a:t>49</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kern="1200" baseline="0" dirty="0" smtClean="0">
                <a:solidFill>
                  <a:schemeClr val="tx1"/>
                </a:solidFill>
                <a:latin typeface="Trebuchet MS" pitchFamily="34" charset="0"/>
                <a:ea typeface="+mn-ea"/>
                <a:cs typeface="+mn-cs"/>
              </a:rPr>
              <a:t>The OCLC report reveals, despite the efforts to uncover hidden collections, much rare and unique material remains undiscoverable, and monetary resources are shrinking at the same time that user demand is growing. The balance sheet is both encouraging and sobering:</a:t>
            </a:r>
          </a:p>
          <a:p>
            <a:r>
              <a:rPr lang="en-US" sz="1800" kern="1200" baseline="0" dirty="0" smtClean="0">
                <a:solidFill>
                  <a:schemeClr val="tx1"/>
                </a:solidFill>
                <a:latin typeface="Trebuchet MS" pitchFamily="34" charset="0"/>
                <a:ea typeface="+mn-ea"/>
                <a:cs typeface="+mn-cs"/>
              </a:rPr>
              <a:t>• The size of ARL collections has grown dramatically, up to 300% for some formats</a:t>
            </a:r>
          </a:p>
          <a:p>
            <a:r>
              <a:rPr lang="en-US" sz="1800" kern="1200" baseline="0" dirty="0" smtClean="0">
                <a:solidFill>
                  <a:schemeClr val="tx1"/>
                </a:solidFill>
                <a:latin typeface="Trebuchet MS" pitchFamily="34" charset="0"/>
                <a:ea typeface="+mn-ea"/>
                <a:cs typeface="+mn-cs"/>
              </a:rPr>
              <a:t>• Use of all types of material has increased across the board</a:t>
            </a:r>
          </a:p>
          <a:p>
            <a:r>
              <a:rPr lang="en-US" sz="1800" kern="1200" baseline="0" dirty="0" smtClean="0">
                <a:solidFill>
                  <a:schemeClr val="tx1"/>
                </a:solidFill>
                <a:latin typeface="Trebuchet MS" pitchFamily="34" charset="0"/>
                <a:ea typeface="+mn-ea"/>
                <a:cs typeface="+mn-cs"/>
              </a:rPr>
              <a:t>• Half of archival collection descriptions have no online presence</a:t>
            </a:r>
          </a:p>
          <a:p>
            <a:r>
              <a:rPr lang="en-US" sz="1800" kern="1200" baseline="0" dirty="0" smtClean="0">
                <a:solidFill>
                  <a:schemeClr val="tx1"/>
                </a:solidFill>
                <a:latin typeface="Trebuchet MS" pitchFamily="34" charset="0"/>
                <a:ea typeface="+mn-ea"/>
                <a:cs typeface="+mn-cs"/>
              </a:rPr>
              <a:t>• While many backlogs have decreased (compared to the 1998 survey), almost as many continue to grow</a:t>
            </a:r>
          </a:p>
          <a:p>
            <a:r>
              <a:rPr lang="en-US" sz="1800" kern="1200" baseline="0" dirty="0" smtClean="0">
                <a:solidFill>
                  <a:schemeClr val="tx1"/>
                </a:solidFill>
                <a:latin typeface="Trebuchet MS" pitchFamily="34" charset="0"/>
                <a:ea typeface="+mn-ea"/>
                <a:cs typeface="+mn-cs"/>
              </a:rPr>
              <a:t>• User demand for digitized collections is insatiable</a:t>
            </a:r>
          </a:p>
          <a:p>
            <a:r>
              <a:rPr lang="en-US" sz="1800" kern="1200" baseline="0" dirty="0" smtClean="0">
                <a:solidFill>
                  <a:schemeClr val="tx1"/>
                </a:solidFill>
                <a:latin typeface="Trebuchet MS" pitchFamily="34" charset="0"/>
                <a:ea typeface="+mn-ea"/>
                <a:cs typeface="+mn-cs"/>
              </a:rPr>
              <a:t>• Management of born-digital archival materials is still in its infancy</a:t>
            </a:r>
          </a:p>
          <a:p>
            <a:r>
              <a:rPr lang="en-US" sz="1800" kern="1200" baseline="0" dirty="0" smtClean="0">
                <a:solidFill>
                  <a:schemeClr val="tx1"/>
                </a:solidFill>
                <a:latin typeface="Trebuchet MS" pitchFamily="34" charset="0"/>
                <a:ea typeface="+mn-ea"/>
                <a:cs typeface="+mn-cs"/>
              </a:rPr>
              <a:t>• 75% of general library budgets have been reduced</a:t>
            </a:r>
          </a:p>
          <a:p>
            <a:r>
              <a:rPr lang="en-US" sz="1800" kern="1200" baseline="0" dirty="0" smtClean="0">
                <a:solidFill>
                  <a:schemeClr val="tx1"/>
                </a:solidFill>
                <a:latin typeface="Trebuchet MS" pitchFamily="34" charset="0"/>
                <a:ea typeface="+mn-ea"/>
                <a:cs typeface="+mn-cs"/>
              </a:rPr>
              <a:t>• Staffing is generally stable, but has grown for digital services</a:t>
            </a:r>
          </a:p>
          <a:p>
            <a:r>
              <a:rPr lang="en-US" sz="1800" kern="1200" baseline="0" dirty="0" smtClean="0">
                <a:solidFill>
                  <a:schemeClr val="tx1"/>
                </a:solidFill>
                <a:latin typeface="Trebuchet MS" pitchFamily="34" charset="0"/>
                <a:ea typeface="+mn-ea"/>
                <a:cs typeface="+mn-cs"/>
              </a:rPr>
              <a:t>• The current tough economy renders “business as usual” impossible</a:t>
            </a:r>
          </a:p>
          <a:p>
            <a:r>
              <a:rPr lang="en-US" sz="1800" kern="1200" baseline="0" dirty="0" smtClean="0">
                <a:solidFill>
                  <a:schemeClr val="tx1"/>
                </a:solidFill>
                <a:latin typeface="Trebuchet MS" pitchFamily="34" charset="0"/>
                <a:ea typeface="+mn-ea"/>
                <a:cs typeface="+mn-cs"/>
              </a:rPr>
              <a:t>The top three “most challenging issues” in managing special collections were space (105 respondents), born-digital materials, and digitization.</a:t>
            </a:r>
            <a:endParaRPr lang="en-US" sz="1800" b="1" kern="1200" baseline="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*Included CIC and University</a:t>
            </a:r>
            <a:r>
              <a:rPr lang="en-US" baseline="0" dirty="0" smtClean="0"/>
              <a:t> of California in the OCLC RLP column, because there significant representation from both in the Partnership</a:t>
            </a:r>
            <a:endParaRPr lang="en-US" dirty="0"/>
          </a:p>
        </p:txBody>
      </p:sp>
      <p:sp>
        <p:nvSpPr>
          <p:cNvPr id="4" name="Slide Number Placeholder 3"/>
          <p:cNvSpPr>
            <a:spLocks noGrp="1"/>
          </p:cNvSpPr>
          <p:nvPr>
            <p:ph type="sldNum" sz="quarter" idx="10"/>
          </p:nvPr>
        </p:nvSpPr>
        <p:spPr/>
        <p:txBody>
          <a:bodyPr/>
          <a:lstStyle/>
          <a:p>
            <a:fld id="{EF6FE117-B63C-4C97-AB27-8259BDF01B8B}"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b="0" i="0" kern="1200" baseline="0" dirty="0" smtClean="0">
                <a:solidFill>
                  <a:schemeClr val="tx1"/>
                </a:solidFill>
                <a:latin typeface="Trebuchet MS" pitchFamily="34" charset="0"/>
                <a:ea typeface="+mn-ea"/>
                <a:cs typeface="+mn-cs"/>
              </a:rPr>
              <a:t>Focused on issues that warrant shared action</a:t>
            </a:r>
          </a:p>
          <a:p>
            <a:r>
              <a:rPr lang="en-US" sz="1800" b="0" i="0" kern="1200" baseline="0" dirty="0" smtClean="0">
                <a:solidFill>
                  <a:schemeClr val="tx1"/>
                </a:solidFill>
                <a:latin typeface="Trebuchet MS" pitchFamily="34" charset="0"/>
                <a:ea typeface="+mn-ea"/>
                <a:cs typeface="+mn-cs"/>
              </a:rPr>
              <a:t>Assessment</a:t>
            </a:r>
          </a:p>
          <a:p>
            <a:r>
              <a:rPr lang="en-US" sz="1800" b="0" i="0" kern="1200" baseline="0" dirty="0" smtClean="0">
                <a:solidFill>
                  <a:schemeClr val="tx1"/>
                </a:solidFill>
                <a:latin typeface="Trebuchet MS" pitchFamily="34" charset="0"/>
                <a:ea typeface="+mn-ea"/>
                <a:cs typeface="+mn-cs"/>
              </a:rPr>
              <a:t>--Develop and promulgate metrics that enable standardized measurement of key aspects of special collections use and management.</a:t>
            </a:r>
          </a:p>
          <a:p>
            <a:r>
              <a:rPr lang="en-US" sz="1800" b="0" i="0" kern="1200" baseline="0" dirty="0" smtClean="0">
                <a:solidFill>
                  <a:schemeClr val="tx1"/>
                </a:solidFill>
                <a:latin typeface="Trebuchet MS" pitchFamily="34" charset="0"/>
                <a:ea typeface="+mn-ea"/>
                <a:cs typeface="+mn-cs"/>
              </a:rPr>
              <a:t>Collections</a:t>
            </a:r>
          </a:p>
          <a:p>
            <a:r>
              <a:rPr lang="en-US" sz="1800" b="0" i="0" kern="1200" baseline="0" dirty="0" smtClean="0">
                <a:solidFill>
                  <a:schemeClr val="tx1"/>
                </a:solidFill>
                <a:latin typeface="Trebuchet MS" pitchFamily="34" charset="0"/>
                <a:ea typeface="+mn-ea"/>
                <a:cs typeface="+mn-cs"/>
              </a:rPr>
              <a:t>--Identify barriers that limit collaborative collection development.</a:t>
            </a:r>
          </a:p>
          <a:p>
            <a:r>
              <a:rPr lang="en-US" sz="1800" b="0" i="0" kern="1200" baseline="0" dirty="0" smtClean="0">
                <a:solidFill>
                  <a:schemeClr val="tx1"/>
                </a:solidFill>
                <a:latin typeface="Trebuchet MS" pitchFamily="34" charset="0"/>
                <a:ea typeface="+mn-ea"/>
                <a:cs typeface="+mn-cs"/>
              </a:rPr>
              <a:t>--Take collective action to share resources for cost-effective preservation of at-risk audiovisual materials.</a:t>
            </a:r>
          </a:p>
          <a:p>
            <a:r>
              <a:rPr lang="en-US" sz="1800" b="0" i="0" kern="1200" baseline="0" dirty="0" smtClean="0">
                <a:solidFill>
                  <a:schemeClr val="tx1"/>
                </a:solidFill>
                <a:latin typeface="Trebuchet MS" pitchFamily="34" charset="0"/>
                <a:ea typeface="+mn-ea"/>
                <a:cs typeface="+mn-cs"/>
              </a:rPr>
              <a:t>User Services</a:t>
            </a:r>
          </a:p>
          <a:p>
            <a:r>
              <a:rPr lang="en-US" sz="1800" b="0" i="0" kern="1200" baseline="0" dirty="0" smtClean="0">
                <a:solidFill>
                  <a:schemeClr val="tx1"/>
                </a:solidFill>
                <a:latin typeface="Trebuchet MS" pitchFamily="34" charset="0"/>
                <a:ea typeface="+mn-ea"/>
                <a:cs typeface="+mn-cs"/>
              </a:rPr>
              <a:t>--Develop and liberally implement exemplary policies to facilitate  rather than inhibit access to and interlibrary loan of rare and unique  materials.</a:t>
            </a:r>
          </a:p>
          <a:p>
            <a:r>
              <a:rPr lang="en-US" sz="1800" b="0" i="0" kern="1200" baseline="0" dirty="0" smtClean="0">
                <a:solidFill>
                  <a:schemeClr val="tx1"/>
                </a:solidFill>
                <a:latin typeface="Trebuchet MS" pitchFamily="34" charset="0"/>
                <a:ea typeface="+mn-ea"/>
                <a:cs typeface="+mn-cs"/>
              </a:rPr>
              <a:t>Cataloging and Metadata</a:t>
            </a:r>
          </a:p>
          <a:p>
            <a:r>
              <a:rPr lang="en-US" sz="1800" b="0" i="0" kern="1200" baseline="0" dirty="0" smtClean="0">
                <a:solidFill>
                  <a:schemeClr val="tx1"/>
                </a:solidFill>
                <a:latin typeface="Trebuchet MS" pitchFamily="34" charset="0"/>
                <a:ea typeface="+mn-ea"/>
                <a:cs typeface="+mn-cs"/>
              </a:rPr>
              <a:t>--Compile, disseminate, and adopt a slate of replicable, sustainable methodologies for cataloging and processing to facilitate exposure of materials that remain hidden and stop the growth of backlogs.</a:t>
            </a:r>
          </a:p>
          <a:p>
            <a:r>
              <a:rPr lang="en-US" sz="1800" b="0" i="0" kern="1200" baseline="0" dirty="0" smtClean="0">
                <a:solidFill>
                  <a:schemeClr val="tx1"/>
                </a:solidFill>
                <a:latin typeface="Trebuchet MS" pitchFamily="34" charset="0"/>
                <a:ea typeface="+mn-ea"/>
                <a:cs typeface="+mn-cs"/>
              </a:rPr>
              <a:t>--Develop shared capacities to create metadata for published</a:t>
            </a:r>
          </a:p>
          <a:p>
            <a:r>
              <a:rPr lang="en-US" sz="1800" b="0" i="0" kern="1200" baseline="0" dirty="0" smtClean="0">
                <a:solidFill>
                  <a:schemeClr val="tx1"/>
                </a:solidFill>
                <a:latin typeface="Trebuchet MS" pitchFamily="34" charset="0"/>
                <a:ea typeface="+mn-ea"/>
                <a:cs typeface="+mn-cs"/>
              </a:rPr>
              <a:t>--Convert legacy finding aids using affordable methodologies to</a:t>
            </a:r>
          </a:p>
          <a:p>
            <a:r>
              <a:rPr lang="en-US" sz="1800" b="0" i="0" kern="1200" baseline="0" dirty="0" smtClean="0">
                <a:solidFill>
                  <a:schemeClr val="tx1"/>
                </a:solidFill>
                <a:latin typeface="Trebuchet MS" pitchFamily="34" charset="0"/>
                <a:ea typeface="+mn-ea"/>
                <a:cs typeface="+mn-cs"/>
              </a:rPr>
              <a:t>Digitization</a:t>
            </a:r>
          </a:p>
          <a:p>
            <a:r>
              <a:rPr lang="en-US" sz="1800" b="0" i="0" kern="1200" baseline="0" dirty="0" smtClean="0">
                <a:solidFill>
                  <a:schemeClr val="tx1"/>
                </a:solidFill>
                <a:latin typeface="Trebuchet MS" pitchFamily="34" charset="0"/>
                <a:ea typeface="+mn-ea"/>
                <a:cs typeface="+mn-cs"/>
              </a:rPr>
              <a:t>--Develop models for large-scale digitization of special collections,</a:t>
            </a:r>
          </a:p>
          <a:p>
            <a:r>
              <a:rPr lang="en-US" sz="1800" b="0" i="0" kern="1200" baseline="0" dirty="0" smtClean="0">
                <a:solidFill>
                  <a:schemeClr val="tx1"/>
                </a:solidFill>
                <a:latin typeface="Trebuchet MS" pitchFamily="34" charset="0"/>
                <a:ea typeface="+mn-ea"/>
                <a:cs typeface="+mn-cs"/>
              </a:rPr>
              <a:t>--Determine the scope of the existing corpus of digitized rare books,</a:t>
            </a:r>
          </a:p>
          <a:p>
            <a:r>
              <a:rPr lang="en-US" sz="1800" b="0" i="0" kern="1200" baseline="0" dirty="0" smtClean="0">
                <a:solidFill>
                  <a:schemeClr val="tx1"/>
                </a:solidFill>
                <a:latin typeface="Trebuchet MS" pitchFamily="34" charset="0"/>
                <a:ea typeface="+mn-ea"/>
                <a:cs typeface="+mn-cs"/>
              </a:rPr>
              <a:t>Born-Digital Archival Materials</a:t>
            </a:r>
          </a:p>
          <a:p>
            <a:r>
              <a:rPr lang="en-US" sz="1800" b="0" i="0" kern="1200" baseline="0" dirty="0" smtClean="0">
                <a:solidFill>
                  <a:schemeClr val="tx1"/>
                </a:solidFill>
                <a:latin typeface="Trebuchet MS" pitchFamily="34" charset="0"/>
                <a:ea typeface="+mn-ea"/>
                <a:cs typeface="+mn-cs"/>
              </a:rPr>
              <a:t>--Define the characteristics of born-digital materials that warrant their</a:t>
            </a:r>
          </a:p>
          <a:p>
            <a:r>
              <a:rPr lang="en-US" sz="1800" b="0" i="0" kern="1200" baseline="0" dirty="0" smtClean="0">
                <a:solidFill>
                  <a:schemeClr val="tx1"/>
                </a:solidFill>
                <a:latin typeface="Trebuchet MS" pitchFamily="34" charset="0"/>
                <a:ea typeface="+mn-ea"/>
                <a:cs typeface="+mn-cs"/>
              </a:rPr>
              <a:t>management as “special collections.”</a:t>
            </a:r>
          </a:p>
          <a:p>
            <a:r>
              <a:rPr lang="en-US" sz="1800" b="0" i="0" kern="1200" baseline="0" dirty="0" smtClean="0">
                <a:solidFill>
                  <a:schemeClr val="tx1"/>
                </a:solidFill>
                <a:latin typeface="Trebuchet MS" pitchFamily="34" charset="0"/>
                <a:ea typeface="+mn-ea"/>
                <a:cs typeface="+mn-cs"/>
              </a:rPr>
              <a:t>--Define a reasonable set of basic steps for initiating an institutional program for responsibly managing born-digital archival materials.</a:t>
            </a:r>
          </a:p>
          <a:p>
            <a:r>
              <a:rPr lang="en-US" sz="1800" b="0" i="0" kern="1200" baseline="0" dirty="0" smtClean="0">
                <a:solidFill>
                  <a:schemeClr val="tx1"/>
                </a:solidFill>
                <a:latin typeface="Trebuchet MS" pitchFamily="34" charset="0"/>
                <a:ea typeface="+mn-ea"/>
                <a:cs typeface="+mn-cs"/>
              </a:rPr>
              <a:t>--Develop use cases and cost models for selection, management, and preservation of born-digital archival materials.</a:t>
            </a:r>
          </a:p>
          <a:p>
            <a:r>
              <a:rPr lang="en-US" sz="1800" b="0" i="0" kern="1200" baseline="0" dirty="0" smtClean="0">
                <a:solidFill>
                  <a:schemeClr val="tx1"/>
                </a:solidFill>
                <a:latin typeface="Trebuchet MS" pitchFamily="34" charset="0"/>
                <a:ea typeface="+mn-ea"/>
                <a:cs typeface="+mn-cs"/>
              </a:rPr>
              <a:t>Staffing</a:t>
            </a:r>
          </a:p>
          <a:p>
            <a:r>
              <a:rPr lang="en-US" sz="1800" b="0" i="0" kern="1200" baseline="0" dirty="0" smtClean="0">
                <a:solidFill>
                  <a:schemeClr val="tx1"/>
                </a:solidFill>
                <a:latin typeface="Trebuchet MS" pitchFamily="34" charset="0"/>
                <a:ea typeface="+mn-ea"/>
                <a:cs typeface="+mn-cs"/>
              </a:rPr>
              <a:t>--Confirm high-priority areas in which education and training</a:t>
            </a:r>
          </a:p>
        </p:txBody>
      </p:sp>
      <p:sp>
        <p:nvSpPr>
          <p:cNvPr id="4" name="Slide Number Placeholder 3"/>
          <p:cNvSpPr>
            <a:spLocks noGrp="1"/>
          </p:cNvSpPr>
          <p:nvPr>
            <p:ph type="sldNum" sz="quarter" idx="10"/>
          </p:nvPr>
        </p:nvSpPr>
        <p:spPr/>
        <p:txBody>
          <a:bodyPr/>
          <a:lstStyle/>
          <a:p>
            <a:fld id="{32CF4C4C-19F4-4555-84AC-DDCE43DBCD2E}"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kern="1200" dirty="0" smtClean="0">
                <a:solidFill>
                  <a:schemeClr val="tx1"/>
                </a:solidFill>
                <a:latin typeface="Trebuchet MS" pitchFamily="34" charset="0"/>
                <a:ea typeface="+mn-ea"/>
                <a:cs typeface="+mn-cs"/>
              </a:rPr>
              <a:t>So let’s take each of these in turn,</a:t>
            </a:r>
            <a:r>
              <a:rPr lang="en-US" sz="1800" kern="1200" baseline="0" dirty="0" smtClean="0">
                <a:solidFill>
                  <a:schemeClr val="tx1"/>
                </a:solidFill>
                <a:latin typeface="Trebuchet MS" pitchFamily="34" charset="0"/>
                <a:ea typeface="+mn-ea"/>
                <a:cs typeface="+mn-cs"/>
              </a:rPr>
              <a:t> starting with </a:t>
            </a:r>
            <a:r>
              <a:rPr lang="en-US" sz="1800" kern="1200" baseline="0" dirty="0" err="1" smtClean="0">
                <a:solidFill>
                  <a:schemeClr val="tx1"/>
                </a:solidFill>
                <a:latin typeface="Trebuchet MS" pitchFamily="34" charset="0"/>
                <a:ea typeface="+mn-ea"/>
                <a:cs typeface="+mn-cs"/>
              </a:rPr>
              <a:t>digitizition</a:t>
            </a:r>
            <a:r>
              <a:rPr lang="en-US" sz="1800" kern="1200" baseline="0" dirty="0" smtClean="0">
                <a:solidFill>
                  <a:schemeClr val="tx1"/>
                </a:solidFill>
                <a:latin typeface="Trebuchet MS" pitchFamily="34" charset="0"/>
                <a:ea typeface="+mn-ea"/>
                <a:cs typeface="+mn-cs"/>
              </a:rPr>
              <a:t> and what institutions can do</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Our paper “Shifting Gears,”</a:t>
            </a:r>
            <a:r>
              <a:rPr lang="en-US" sz="1800" kern="1200" baseline="30000" dirty="0" smtClean="0">
                <a:solidFill>
                  <a:schemeClr val="tx1"/>
                </a:solidFill>
                <a:latin typeface="Trebuchet MS" pitchFamily="34" charset="0"/>
                <a:ea typeface="+mn-ea"/>
                <a:cs typeface="+mn-cs"/>
              </a:rPr>
              <a:t> </a:t>
            </a:r>
            <a:r>
              <a:rPr lang="en-US" sz="1800" kern="1200" baseline="0" dirty="0" smtClean="0">
                <a:solidFill>
                  <a:schemeClr val="tx1"/>
                </a:solidFill>
                <a:latin typeface="Trebuchet MS" pitchFamily="34" charset="0"/>
                <a:ea typeface="+mn-ea"/>
                <a:cs typeface="+mn-cs"/>
              </a:rPr>
              <a:t> was written following a partner event called “Digitization Matters” where we invited speakers to talk about what they were or should be doing to increase scale of special collections digitization. The paper tales off from the event and </a:t>
            </a:r>
            <a:r>
              <a:rPr lang="en-US" sz="1800" kern="1200" dirty="0" smtClean="0">
                <a:solidFill>
                  <a:schemeClr val="tx1"/>
                </a:solidFill>
                <a:latin typeface="Trebuchet MS" pitchFamily="34" charset="0"/>
                <a:ea typeface="+mn-ea"/>
                <a:cs typeface="+mn-cs"/>
              </a:rPr>
              <a:t>argues for scaling up the digitization of special collections, encouraging more radically accessible collections, with a particular focus on adopting a “just do it” attitude towards digitization. </a:t>
            </a:r>
          </a:p>
          <a:p>
            <a:endParaRPr lang="en-US" sz="1800" kern="1200" dirty="0" smtClean="0">
              <a:solidFill>
                <a:schemeClr val="tx1"/>
              </a:solidFill>
              <a:latin typeface="Trebuchet MS" pitchFamily="34" charset="0"/>
              <a:ea typeface="+mn-ea"/>
              <a:cs typeface="+mn-cs"/>
            </a:endParaRPr>
          </a:p>
          <a:p>
            <a:r>
              <a:rPr lang="en-US" sz="1800" kern="1200" baseline="0" dirty="0" smtClean="0">
                <a:solidFill>
                  <a:schemeClr val="tx1"/>
                </a:solidFill>
                <a:latin typeface="Trebuchet MS" pitchFamily="34" charset="0"/>
                <a:ea typeface="+mn-ea"/>
                <a:cs typeface="+mn-cs"/>
              </a:rPr>
              <a:t>Recommendations are intended to help special collections keep pace with mass digitization of books. We can hide those treasures in our backlogs or behind custom portals -- or we can push them out into the light of day.</a:t>
            </a:r>
            <a:endParaRPr lang="en-US" sz="1800" kern="1200" dirty="0" smtClean="0">
              <a:solidFill>
                <a:schemeClr val="tx1"/>
              </a:solidFill>
              <a:latin typeface="Trebuchet MS" pitchFamily="34" charset="0"/>
              <a:ea typeface="+mn-ea"/>
              <a:cs typeface="+mn-cs"/>
            </a:endParaRPr>
          </a:p>
          <a:p>
            <a:endParaRPr lang="en-US" sz="1800" kern="1200" dirty="0" smtClean="0">
              <a:solidFill>
                <a:schemeClr val="tx1"/>
              </a:solidFill>
              <a:latin typeface="Trebuchet MS"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kern="1200" dirty="0" smtClean="0">
                <a:solidFill>
                  <a:schemeClr val="tx1"/>
                </a:solidFill>
                <a:latin typeface="+mn-lt"/>
                <a:ea typeface="+mn-ea"/>
                <a:cs typeface="+mn-cs"/>
              </a:rPr>
              <a:t>Cogs And Gears At Pier In Sydney</a:t>
            </a:r>
          </a:p>
          <a:p>
            <a:r>
              <a:rPr lang="en-US" sz="800" dirty="0" smtClean="0">
                <a:hlinkClick r:id="rId3"/>
              </a:rPr>
              <a:t>http://www.flickr.com/photos/greenputty/168099505/</a:t>
            </a:r>
            <a:endParaRPr lang="en-US" sz="8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kern="1200" dirty="0" smtClean="0">
                <a:solidFill>
                  <a:schemeClr val="tx1"/>
                </a:solidFill>
                <a:latin typeface="Trebuchet MS" pitchFamily="34" charset="0"/>
                <a:ea typeface="+mn-ea"/>
                <a:cs typeface="+mn-cs"/>
              </a:rPr>
              <a:t>As institutions begin programmatically digitizing collections, they will want to incorporate innovative approaches. "Rapid Capture”</a:t>
            </a:r>
            <a:r>
              <a:rPr lang="en-US" sz="1800" kern="1200" baseline="30000" dirty="0" smtClean="0">
                <a:solidFill>
                  <a:schemeClr val="tx1"/>
                </a:solidFill>
                <a:latin typeface="Trebuchet MS" pitchFamily="34" charset="0"/>
                <a:ea typeface="+mn-ea"/>
                <a:cs typeface="+mn-cs"/>
              </a:rPr>
              <a:t> </a:t>
            </a:r>
            <a:r>
              <a:rPr lang="en-US" sz="1800" kern="1200" dirty="0" smtClean="0">
                <a:solidFill>
                  <a:schemeClr val="tx1"/>
                </a:solidFill>
                <a:latin typeface="Trebuchet MS" pitchFamily="34" charset="0"/>
                <a:ea typeface="+mn-ea"/>
                <a:cs typeface="+mn-cs"/>
              </a:rPr>
              <a:t>looks at the moment of actual digitization of a variety of formats and highlights approaches that capture at scale. </a:t>
            </a:r>
          </a:p>
          <a:p>
            <a:endParaRPr lang="en-US" sz="1800" kern="1200" dirty="0" smtClean="0">
              <a:solidFill>
                <a:schemeClr val="tx1"/>
              </a:solidFill>
              <a:latin typeface="Trebuchet MS" pitchFamily="34" charset="0"/>
              <a:ea typeface="+mn-ea"/>
              <a:cs typeface="+mn-cs"/>
            </a:endParaRPr>
          </a:p>
          <a:p>
            <a:r>
              <a:rPr lang="en-US" dirty="0" smtClean="0"/>
              <a:t>We identified some innovative ways to accelerate</a:t>
            </a:r>
            <a:r>
              <a:rPr lang="en-US" baseline="0" dirty="0" smtClean="0"/>
              <a:t> </a:t>
            </a:r>
            <a:r>
              <a:rPr lang="en-US" dirty="0" smtClean="0"/>
              <a:t>throughput.</a:t>
            </a:r>
          </a:p>
          <a:p>
            <a:r>
              <a:rPr lang="en-US" dirty="0" smtClean="0"/>
              <a:t>There are 9 vignettes + 2 bonus stories.  They describe</a:t>
            </a:r>
            <a:r>
              <a:rPr lang="en-US" baseline="0" dirty="0" smtClean="0"/>
              <a:t> quite succinctly</a:t>
            </a:r>
            <a:r>
              <a:rPr lang="en-US" dirty="0" smtClean="0"/>
              <a:t>:</a:t>
            </a:r>
            <a:r>
              <a:rPr lang="en-US" baseline="0" dirty="0" smtClean="0"/>
              <a:t> </a:t>
            </a:r>
            <a:r>
              <a:rPr lang="en-US" dirty="0" smtClean="0"/>
              <a:t>What they did, how they did it, and the result.</a:t>
            </a:r>
          </a:p>
        </p:txBody>
      </p:sp>
      <p:sp>
        <p:nvSpPr>
          <p:cNvPr id="4" name="Slide Number Placeholder 3"/>
          <p:cNvSpPr>
            <a:spLocks noGrp="1"/>
          </p:cNvSpPr>
          <p:nvPr>
            <p:ph type="sldNum" sz="quarter" idx="10"/>
          </p:nvPr>
        </p:nvSpPr>
        <p:spPr/>
        <p:txBody>
          <a:bodyPr/>
          <a:lstStyle/>
          <a:p>
            <a:fld id="{32CF4C4C-19F4-4555-84AC-DDCE43DBCD2E}" type="slidenum">
              <a:rPr lang="en-US" smtClean="0"/>
              <a:pPr/>
              <a:t>53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kern="1200" dirty="0" smtClean="0">
                <a:solidFill>
                  <a:schemeClr val="tx1"/>
                </a:solidFill>
                <a:latin typeface="Trebuchet MS" pitchFamily="34" charset="0"/>
                <a:ea typeface="+mn-ea"/>
                <a:cs typeface="+mn-cs"/>
              </a:rPr>
              <a:t>There are other ways we can make special collections more accessible. The 2010 "Capture and Release”</a:t>
            </a:r>
            <a:r>
              <a:rPr lang="en-US" sz="1800" kern="1200" baseline="30000" dirty="0" smtClean="0">
                <a:solidFill>
                  <a:schemeClr val="tx1"/>
                </a:solidFill>
                <a:latin typeface="Trebuchet MS" pitchFamily="34" charset="0"/>
                <a:ea typeface="+mn-ea"/>
                <a:cs typeface="+mn-cs"/>
              </a:rPr>
              <a:t>8 </a:t>
            </a:r>
            <a:r>
              <a:rPr lang="en-US" sz="1800" kern="1200" dirty="0" smtClean="0">
                <a:solidFill>
                  <a:schemeClr val="tx1"/>
                </a:solidFill>
                <a:latin typeface="Trebuchet MS" pitchFamily="34" charset="0"/>
                <a:ea typeface="+mn-ea"/>
                <a:cs typeface="+mn-cs"/>
              </a:rPr>
              <a:t>argues for allowing, if not encouraging, cameras in the Reading Rooms, and was written</a:t>
            </a:r>
            <a:r>
              <a:rPr lang="en-US" sz="1800" kern="1200" baseline="0" dirty="0" smtClean="0">
                <a:solidFill>
                  <a:schemeClr val="tx1"/>
                </a:solidFill>
                <a:latin typeface="Trebuchet MS" pitchFamily="34" charset="0"/>
                <a:ea typeface="+mn-ea"/>
                <a:cs typeface="+mn-cs"/>
              </a:rPr>
              <a:t> in response to something we heard repeatedly in the OCLC Research Library partnership – should I, or should I not allow the use of camera in the reading room</a:t>
            </a:r>
            <a:r>
              <a:rPr lang="en-US" sz="1800" kern="1200" dirty="0" smtClean="0">
                <a:solidFill>
                  <a:schemeClr val="tx1"/>
                </a:solidFill>
                <a:latin typeface="Trebuchet MS" pitchFamily="34" charset="0"/>
                <a:ea typeface="+mn-ea"/>
                <a:cs typeface="+mn-cs"/>
              </a:rPr>
              <a:t>. </a:t>
            </a:r>
            <a:r>
              <a:rPr lang="en-US" sz="1800" kern="1200" baseline="30000" dirty="0" smtClean="0">
                <a:solidFill>
                  <a:schemeClr val="tx1"/>
                </a:solidFill>
                <a:latin typeface="Trebuchet MS" pitchFamily="34" charset="0"/>
                <a:ea typeface="+mn-ea"/>
                <a:cs typeface="+mn-cs"/>
              </a:rPr>
              <a:t>8</a:t>
            </a:r>
            <a:r>
              <a:rPr lang="en-US" sz="1800" kern="1200" dirty="0" smtClean="0">
                <a:solidFill>
                  <a:schemeClr val="tx1"/>
                </a:solidFill>
                <a:latin typeface="Trebuchet MS" pitchFamily="34" charset="0"/>
                <a:ea typeface="+mn-ea"/>
                <a:cs typeface="+mn-cs"/>
              </a:rPr>
              <a:t> </a:t>
            </a:r>
            <a:r>
              <a:rPr lang="en-US" sz="1800" u="sng" kern="1200" dirty="0" smtClean="0">
                <a:solidFill>
                  <a:schemeClr val="tx1"/>
                </a:solidFill>
                <a:latin typeface="Trebuchet MS" pitchFamily="34" charset="0"/>
                <a:ea typeface="+mn-ea"/>
                <a:cs typeface="+mn-cs"/>
                <a:hlinkClick r:id="rId3"/>
              </a:rPr>
              <a:t>www.oclc.org/research/publications/library/2010/2010-05.pdf</a:t>
            </a:r>
            <a:r>
              <a:rPr lang="en-US" sz="1800" i="1" kern="1200" dirty="0" smtClean="0">
                <a:solidFill>
                  <a:schemeClr val="tx1"/>
                </a:solidFill>
                <a:latin typeface="Trebuchet MS" pitchFamily="34" charset="0"/>
                <a:ea typeface="+mn-ea"/>
                <a:cs typeface="+mn-cs"/>
              </a:rPr>
              <a:t> </a:t>
            </a:r>
            <a:endParaRPr lang="en-US" sz="1800" kern="1200" dirty="0" smtClean="0">
              <a:solidFill>
                <a:schemeClr val="tx1"/>
              </a:solidFill>
              <a:latin typeface="Trebuchet MS" pitchFamily="34" charset="0"/>
              <a:ea typeface="+mn-ea"/>
              <a:cs typeface="+mn-cs"/>
            </a:endParaRPr>
          </a:p>
          <a:p>
            <a:endParaRPr lang="en-US" dirty="0" smtClean="0"/>
          </a:p>
          <a:p>
            <a:endParaRPr lang="en-US" baseline="0" dirty="0" smtClean="0"/>
          </a:p>
          <a:p>
            <a:r>
              <a:rPr lang="en-US" sz="1200" u="none" strike="noStrike" kern="1200" dirty="0" smtClean="0">
                <a:solidFill>
                  <a:schemeClr val="tx1"/>
                </a:solidFill>
                <a:latin typeface="+mn-lt"/>
                <a:ea typeface="+mn-ea"/>
                <a:cs typeface="+mn-cs"/>
                <a:hlinkClick r:id="rId4"/>
              </a:rPr>
              <a:t/>
            </a:r>
            <a:br>
              <a:rPr lang="en-US" sz="1200" u="none" strike="noStrike" kern="1200" dirty="0" smtClean="0">
                <a:solidFill>
                  <a:schemeClr val="tx1"/>
                </a:solidFill>
                <a:latin typeface="+mn-lt"/>
                <a:ea typeface="+mn-ea"/>
                <a:cs typeface="+mn-cs"/>
                <a:hlinkClick r:id="rId4"/>
              </a:rPr>
            </a:br>
            <a:r>
              <a:rPr lang="en-US" sz="800" u="none" strike="noStrike" kern="1200" dirty="0" smtClean="0">
                <a:solidFill>
                  <a:schemeClr val="tx1"/>
                </a:solidFill>
                <a:latin typeface="+mn-lt"/>
                <a:ea typeface="+mn-ea"/>
                <a:cs typeface="+mn-cs"/>
                <a:hlinkClick r:id="rId4"/>
              </a:rPr>
              <a:t>Ray Madsen with a prize catch, Noosa Heads, ca 1950 [picture]</a:t>
            </a:r>
            <a:endParaRPr lang="en-US" sz="800" u="none" strike="noStrike" kern="1200" dirty="0" smtClean="0">
              <a:solidFill>
                <a:schemeClr val="tx1"/>
              </a:solidFill>
              <a:latin typeface="+mn-lt"/>
              <a:ea typeface="+mn-ea"/>
              <a:cs typeface="+mn-cs"/>
            </a:endParaRPr>
          </a:p>
          <a:p>
            <a:r>
              <a:rPr lang="en-US" sz="800" dirty="0" smtClean="0">
                <a:hlinkClick r:id="rId5"/>
              </a:rPr>
              <a:t>https://sunshinecoast.spydus.com/cgi-bin/spydus.exe/FULL/PIC/BIBENQ/55304388/30126892,1?FMT=IMG&amp;IMGNUM=1</a:t>
            </a:r>
            <a:endParaRPr lang="en-US" sz="8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kern="1200" dirty="0" smtClean="0">
                <a:solidFill>
                  <a:schemeClr val="tx1"/>
                </a:solidFill>
                <a:latin typeface="Trebuchet MS" pitchFamily="34" charset="0"/>
                <a:ea typeface="+mn-ea"/>
                <a:cs typeface="+mn-cs"/>
              </a:rPr>
              <a:t>"Scan and Deliver: Managing User</a:t>
            </a:r>
            <a:r>
              <a:rPr lang="en-US" sz="1800" kern="1200" baseline="0" dirty="0" smtClean="0">
                <a:solidFill>
                  <a:schemeClr val="tx1"/>
                </a:solidFill>
                <a:latin typeface="Trebuchet MS" pitchFamily="34" charset="0"/>
                <a:ea typeface="+mn-ea"/>
                <a:cs typeface="+mn-cs"/>
              </a:rPr>
              <a:t> Initiated Digitization in Special Collections and Archives</a:t>
            </a:r>
            <a:r>
              <a:rPr lang="en-US" sz="1800" kern="1200" dirty="0" smtClean="0">
                <a:solidFill>
                  <a:schemeClr val="tx1"/>
                </a:solidFill>
                <a:latin typeface="Trebuchet MS" pitchFamily="34" charset="0"/>
                <a:ea typeface="+mn-ea"/>
                <a:cs typeface="+mn-cs"/>
              </a:rPr>
              <a:t>"</a:t>
            </a:r>
            <a:r>
              <a:rPr lang="en-US" sz="1800" kern="1200" baseline="30000" dirty="0" smtClean="0">
                <a:solidFill>
                  <a:schemeClr val="tx1"/>
                </a:solidFill>
                <a:latin typeface="Trebuchet MS" pitchFamily="34" charset="0"/>
                <a:ea typeface="+mn-ea"/>
                <a:cs typeface="+mn-cs"/>
              </a:rPr>
              <a:t>9</a:t>
            </a:r>
            <a:r>
              <a:rPr lang="en-US" sz="1800" kern="1200" dirty="0" smtClean="0">
                <a:solidFill>
                  <a:schemeClr val="tx1"/>
                </a:solidFill>
                <a:latin typeface="Trebuchet MS" pitchFamily="34" charset="0"/>
                <a:ea typeface="+mn-ea"/>
                <a:cs typeface="+mn-cs"/>
              </a:rPr>
              <a:t>investigates policy issues related to patron-initiated digitization of materials.</a:t>
            </a:r>
          </a:p>
          <a:p>
            <a:r>
              <a:rPr lang="en-US" sz="1800" kern="1200" baseline="30000" dirty="0" smtClean="0">
                <a:solidFill>
                  <a:schemeClr val="tx1"/>
                </a:solidFill>
                <a:latin typeface="Trebuchet MS" pitchFamily="34" charset="0"/>
                <a:ea typeface="+mn-ea"/>
                <a:cs typeface="+mn-cs"/>
              </a:rPr>
              <a:t>9</a:t>
            </a:r>
            <a:endParaRPr lang="en-US" sz="1800" kern="1200" dirty="0" smtClean="0">
              <a:solidFill>
                <a:schemeClr val="tx1"/>
              </a:solidFill>
              <a:latin typeface="Trebuchet MS" pitchFamily="34" charset="0"/>
              <a:ea typeface="+mn-ea"/>
              <a:cs typeface="+mn-cs"/>
            </a:endParaRP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Steps in user-initiated digitization – review, decide, scan, and deliver – have a spectrum of tracks for workflow. </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not going to talk</a:t>
            </a:r>
            <a:r>
              <a:rPr lang="en-US" baseline="0" dirty="0" smtClean="0"/>
              <a:t> about our work to define and provide models for archival collections assessment, the collection of qualitative and quantitative data which can help you prioritize important archival management functions including </a:t>
            </a:r>
            <a:r>
              <a:rPr lang="en-US" sz="1200" kern="1200" baseline="0" dirty="0" smtClean="0">
                <a:solidFill>
                  <a:schemeClr val="tx1"/>
                </a:solidFill>
                <a:latin typeface="+mn-lt"/>
                <a:ea typeface="+mn-ea"/>
                <a:cs typeface="+mn-cs"/>
              </a:rPr>
              <a:t>appraisal, processing, digitization, conservation, and collection management.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Finally, I’m not</a:t>
            </a:r>
            <a:r>
              <a:rPr lang="en-US" baseline="0" dirty="0" smtClean="0"/>
              <a:t> talking about how we are working to help make researchers lives easier by sharing special collections via interlibrary loan. This in controversial in the US and almost unheard of in the UK and Ireland, but we hope to establish some models for experimentation and implementation. </a:t>
            </a:r>
          </a:p>
          <a:p>
            <a:endParaRPr lang="en-US" dirty="0" smtClean="0"/>
          </a:p>
          <a:p>
            <a:r>
              <a:rPr lang="en-US" dirty="0" smtClean="0"/>
              <a:t>The Sharing Special Collections Advisory Group is made up of special collections specialists and interlibrary lending staff, in several cases teams from the same institution.</a:t>
            </a:r>
          </a:p>
          <a:p>
            <a:r>
              <a:rPr lang="en-US" dirty="0" smtClean="0"/>
              <a:t>Two main tasks have been identified during preliminary discussions: streamlining work flows when handling ILL requests for rare and unique materials, and exploring how best to go about building trust between two institutions sufficient to allow the physical lending of special collections materials.</a:t>
            </a:r>
          </a:p>
          <a:p>
            <a:r>
              <a:rPr lang="en-US" dirty="0" smtClean="0"/>
              <a:t>A subset of the interlibrary loan practitioners will draft recommended work flows for handling external requests for special collections items, which will be submitted for review to the entire group.</a:t>
            </a:r>
          </a:p>
          <a:p>
            <a:r>
              <a:rPr lang="en-US" dirty="0" smtClean="0"/>
              <a:t>Another subset of the group will explore the idea of creating a checklist for facility, staffing, policy and procedural standards that must be met to ensure “trustworthy” handling of another library's special materials on loan.</a:t>
            </a:r>
          </a:p>
          <a:p>
            <a:endParaRPr lang="en-US" dirty="0" smtClean="0"/>
          </a:p>
          <a:p>
            <a:r>
              <a:rPr lang="en-US" sz="1200" b="1" i="0" kern="1200" dirty="0" err="1" smtClean="0">
                <a:solidFill>
                  <a:schemeClr val="tx1"/>
                </a:solidFill>
                <a:latin typeface="+mn-lt"/>
                <a:ea typeface="+mn-ea"/>
                <a:cs typeface="+mn-cs"/>
              </a:rPr>
              <a:t>ImagesACT</a:t>
            </a:r>
            <a:endParaRPr lang="en-US" sz="1200" b="0" i="0" kern="1200" dirty="0" smtClean="0">
              <a:solidFill>
                <a:schemeClr val="tx1"/>
              </a:solidFill>
              <a:latin typeface="+mn-lt"/>
              <a:ea typeface="+mn-ea"/>
              <a:cs typeface="+mn-cs"/>
            </a:endParaRPr>
          </a:p>
          <a:p>
            <a:r>
              <a:rPr lang="en-US" sz="1200" b="1" i="0" u="none" strike="noStrike" kern="1200" dirty="0" smtClean="0">
                <a:solidFill>
                  <a:schemeClr val="tx1"/>
                </a:solidFill>
                <a:latin typeface="+mn-lt"/>
                <a:ea typeface="+mn-ea"/>
                <a:cs typeface="+mn-cs"/>
                <a:hlinkClick r:id="rId3"/>
              </a:rPr>
              <a:t>ACT Heritage Library</a:t>
            </a:r>
            <a:r>
              <a:rPr lang="en-US" sz="1200" b="1" i="0" kern="1200" dirty="0" smtClean="0">
                <a:solidFill>
                  <a:schemeClr val="tx1"/>
                </a:solidFill>
                <a:latin typeface="+mn-lt"/>
                <a:ea typeface="+mn-ea"/>
                <a:cs typeface="+mn-cs"/>
              </a:rPr>
              <a:t> </a:t>
            </a:r>
            <a:r>
              <a:rPr lang="en-US" sz="1200" b="1" i="0" u="none" strike="noStrike" kern="1200" dirty="0" smtClean="0">
                <a:solidFill>
                  <a:schemeClr val="tx1"/>
                </a:solidFill>
                <a:latin typeface="+mn-lt"/>
                <a:ea typeface="+mn-ea"/>
                <a:cs typeface="+mn-cs"/>
                <a:hlinkClick r:id="rId4"/>
              </a:rPr>
              <a:t>Images ACT</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1" i="0" u="none" strike="noStrike" kern="1200" dirty="0" err="1" smtClean="0">
                <a:solidFill>
                  <a:schemeClr val="tx1"/>
                </a:solidFill>
                <a:latin typeface="+mn-lt"/>
                <a:ea typeface="+mn-ea"/>
                <a:cs typeface="+mn-cs"/>
                <a:hlinkClick r:id="rId5"/>
              </a:rPr>
              <a:t>back</a:t>
            </a:r>
            <a:r>
              <a:rPr lang="en-US" sz="1200" b="1" i="0" kern="1200" dirty="0" err="1" smtClean="0">
                <a:solidFill>
                  <a:schemeClr val="tx1"/>
                </a:solidFill>
                <a:latin typeface="+mn-lt"/>
                <a:ea typeface="+mn-ea"/>
                <a:cs typeface="+mn-cs"/>
              </a:rPr>
              <a:t>Reference</a:t>
            </a:r>
            <a:r>
              <a:rPr lang="en-US" sz="1200" b="1" i="0" kern="1200" dirty="0" smtClean="0">
                <a:solidFill>
                  <a:schemeClr val="tx1"/>
                </a:solidFill>
                <a:latin typeface="+mn-lt"/>
                <a:ea typeface="+mn-ea"/>
                <a:cs typeface="+mn-cs"/>
              </a:rPr>
              <a:t> #: 002651</a:t>
            </a:r>
            <a:r>
              <a:rPr lang="en-US" sz="1200" b="0" i="0" kern="1200" dirty="0" smtClean="0">
                <a:solidFill>
                  <a:schemeClr val="tx1"/>
                </a:solidFill>
                <a:latin typeface="+mn-lt"/>
                <a:ea typeface="+mn-ea"/>
                <a:cs typeface="+mn-cs"/>
              </a:rPr>
              <a:t>Sharing stories at the public library</a:t>
            </a:r>
            <a:endParaRPr lang="en-US" sz="1200" b="1" i="0" kern="1200" dirty="0" smtClean="0">
              <a:solidFill>
                <a:schemeClr val="tx1"/>
              </a:solidFill>
              <a:latin typeface="+mn-lt"/>
              <a:ea typeface="+mn-ea"/>
              <a:cs typeface="+mn-cs"/>
            </a:endParaRPr>
          </a:p>
          <a:p>
            <a:r>
              <a:rPr lang="en-US" dirty="0" smtClean="0">
                <a:hlinkClick r:id="rId5"/>
              </a:rPr>
              <a:t>http://www.basis.act.gov.au/DUSLibrary/ImagesACT.nsf/3506a89b45287c52ca256abc000c49a8/6a1b1a321a2feb924a256ca70016fed1!OpenDocument</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Program of work inspired by findings from our survey of</a:t>
            </a:r>
            <a:r>
              <a:rPr lang="en-US" baseline="0" dirty="0" smtClean="0"/>
              <a:t> special collections, which identified this not only as an area of concern, but an area where our partners and others have been paralyzed and have made very little progress. This program area </a:t>
            </a:r>
            <a:r>
              <a:rPr lang="en-US" dirty="0" err="1" smtClean="0"/>
              <a:t>focussed</a:t>
            </a:r>
            <a:r>
              <a:rPr lang="en-US" dirty="0" smtClean="0"/>
              <a:t> on enhancing effective management of born-digital materials as they intersect with special collections and archives in research libraries. </a:t>
            </a:r>
          </a:p>
          <a:p>
            <a:r>
              <a:rPr lang="en-US" baseline="0" dirty="0" smtClean="0"/>
              <a:t>Working with a number of advisors (who are themselves largely learning as they go, rather than experts in digital preservation), break down what seems to be a giant problem into a number of smaller problems.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photo credit: &lt;a </a:t>
            </a:r>
            <a:r>
              <a:rPr lang="en-US" dirty="0" err="1" smtClean="0"/>
              <a:t>href</a:t>
            </a:r>
            <a:r>
              <a:rPr lang="en-US" dirty="0" smtClean="0"/>
              <a:t>="http://www.flickr.com/photos/gatiuss/4053789290/"&gt;Gatis </a:t>
            </a:r>
            <a:r>
              <a:rPr lang="en-US" dirty="0" err="1" smtClean="0"/>
              <a:t>Gribusts</a:t>
            </a:r>
            <a:r>
              <a:rPr lang="en-US" dirty="0" smtClean="0"/>
              <a:t>&lt;/a&gt; via &lt;a </a:t>
            </a:r>
            <a:r>
              <a:rPr lang="en-US" dirty="0" err="1" smtClean="0"/>
              <a:t>href</a:t>
            </a:r>
            <a:r>
              <a:rPr lang="en-US" dirty="0" smtClean="0"/>
              <a:t>="http://photopin.com"&gt;photopin&lt;/a&gt; &lt;a </a:t>
            </a:r>
            <a:r>
              <a:rPr lang="en-US" dirty="0" err="1" smtClean="0"/>
              <a:t>href</a:t>
            </a:r>
            <a:r>
              <a:rPr lang="en-US" dirty="0" smtClean="0"/>
              <a:t>="http://creativecommons.org/licenses/by-nc/2.0/"&gt;cc&lt;/a&gt;</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*Included CIC and University</a:t>
            </a:r>
            <a:r>
              <a:rPr lang="en-US" baseline="0" dirty="0" smtClean="0"/>
              <a:t> of California in the OCLC RLP column, because there significant representation from both in the Partnership</a:t>
            </a:r>
            <a:endParaRPr lang="en-US" dirty="0"/>
          </a:p>
        </p:txBody>
      </p:sp>
      <p:sp>
        <p:nvSpPr>
          <p:cNvPr id="4" name="Slide Number Placeholder 3"/>
          <p:cNvSpPr>
            <a:spLocks noGrp="1"/>
          </p:cNvSpPr>
          <p:nvPr>
            <p:ph type="sldNum" sz="quarter" idx="10"/>
          </p:nvPr>
        </p:nvSpPr>
        <p:spPr/>
        <p:txBody>
          <a:bodyPr/>
          <a:lstStyle/>
          <a:p>
            <a:fld id="{EF6FE117-B63C-4C97-AB27-8259BDF01B8B}"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second report, </a:t>
            </a:r>
            <a:r>
              <a:rPr lang="en-US" sz="1200" b="0" i="1" kern="1200" dirty="0" smtClean="0">
                <a:solidFill>
                  <a:schemeClr val="tx1"/>
                </a:solidFill>
                <a:latin typeface="+mn-lt"/>
                <a:ea typeface="+mn-ea"/>
                <a:cs typeface="+mn-cs"/>
              </a:rPr>
              <a:t>Swatting the Long Tail of Digital Media: A Call for Collaboration</a:t>
            </a:r>
            <a:r>
              <a:rPr lang="en-US" sz="1200" b="0" i="0" kern="1200" dirty="0" smtClean="0">
                <a:solidFill>
                  <a:schemeClr val="tx1"/>
                </a:solidFill>
                <a:latin typeface="+mn-lt"/>
                <a:ea typeface="+mn-ea"/>
                <a:cs typeface="+mn-cs"/>
              </a:rPr>
              <a:t>, urges a collaborative approach for conversion of content on various types of digital media. As with First Steps, the document refers only to born-digital material on physical media. This essay is intended for managers who are making decisions on where to invest their born-digital time and money. It should help them understand that any expectations that local staff will be able to handle everything are probably impractical. We hope it’ll also help archivists (and others) in the trenches breathe a sigh of relief to think that perhaps they won’t have to deal with an array of obsolete media all on their own.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I’m also not going to talk about ArchiveGrid, which is a free service that brings together 1.7 million archival collection descriptions to help researchers discover</a:t>
            </a:r>
            <a:r>
              <a:rPr lang="en-US" b="0" u="none" baseline="0" dirty="0" smtClean="0">
                <a:solidFill>
                  <a:schemeClr val="tx1"/>
                </a:solidFill>
              </a:rPr>
              <a:t> collections of interest and connect with archives.</a:t>
            </a:r>
            <a:endParaRPr lang="en-US" b="0" u="none"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u="none"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“Current</a:t>
            </a:r>
            <a:r>
              <a:rPr lang="en-US" b="0" u="none" baseline="0" dirty="0" smtClean="0">
                <a:solidFill>
                  <a:schemeClr val="tx1"/>
                </a:solidFill>
              </a:rPr>
              <a:t> Archives</a:t>
            </a:r>
            <a:r>
              <a:rPr lang="en-US" b="0" u="none" dirty="0" smtClean="0">
                <a:solidFill>
                  <a:schemeClr val="tx1"/>
                </a:solidFill>
              </a:rPr>
              <a:t>” is copyright (c) 2011 Carmichael Library and made available under a </a:t>
            </a:r>
            <a:r>
              <a:rPr lang="en-US" b="0" u="none" dirty="0" smtClean="0">
                <a:solidFill>
                  <a:schemeClr val="tx1"/>
                </a:solidFill>
                <a:hlinkClick r:id="rId3"/>
              </a:rPr>
              <a:t>Attribution 2.0 license</a:t>
            </a:r>
            <a:r>
              <a:rPr lang="en-US" b="0" u="none" dirty="0" smtClean="0">
                <a:solidFill>
                  <a:schemeClr val="tx1"/>
                </a:solidFill>
              </a:rPr>
              <a:t>: http://creativecommons.org/licenses/by/2.0/deed.en</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led</a:t>
            </a:r>
            <a:r>
              <a:rPr lang="en-US" baseline="0" dirty="0" smtClean="0"/>
              <a:t> by Roy Tennant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past year </a:t>
            </a:r>
            <a:r>
              <a:rPr lang="en-US" sz="1200" u="sng" kern="1200" dirty="0" smtClean="0">
                <a:solidFill>
                  <a:schemeClr val="tx1"/>
                </a:solidFill>
                <a:latin typeface="+mn-lt"/>
                <a:ea typeface="+mn-ea"/>
                <a:cs typeface="+mn-cs"/>
                <a:hlinkClick r:id="rId3"/>
              </a:rPr>
              <a:t>OCLC Research</a:t>
            </a:r>
            <a:r>
              <a:rPr lang="en-US" sz="1200" kern="1200" dirty="0" smtClean="0">
                <a:solidFill>
                  <a:schemeClr val="tx1"/>
                </a:solidFill>
                <a:latin typeface="+mn-lt"/>
                <a:ea typeface="+mn-ea"/>
                <a:cs typeface="+mn-cs"/>
              </a:rPr>
              <a:t> has been working with a group of </a:t>
            </a:r>
            <a:r>
              <a:rPr lang="en-US" sz="1200" kern="1200" dirty="0" err="1" smtClean="0">
                <a:solidFill>
                  <a:schemeClr val="tx1"/>
                </a:solidFill>
                <a:latin typeface="+mn-lt"/>
                <a:ea typeface="+mn-ea"/>
                <a:cs typeface="+mn-cs"/>
              </a:rPr>
              <a:t>Syriac</a:t>
            </a:r>
            <a:r>
              <a:rPr lang="en-US" sz="1200" kern="1200" dirty="0" smtClean="0">
                <a:solidFill>
                  <a:schemeClr val="tx1"/>
                </a:solidFill>
                <a:latin typeface="+mn-lt"/>
                <a:ea typeface="+mn-ea"/>
                <a:cs typeface="+mn-cs"/>
              </a:rPr>
              <a:t> studies scholars with the goal of tapping their expertise to enrich the Virtual International Authority File (</a:t>
            </a:r>
            <a:r>
              <a:rPr lang="en-US" sz="1200" u="sng" kern="1200" dirty="0" smtClean="0">
                <a:solidFill>
                  <a:schemeClr val="tx1"/>
                </a:solidFill>
                <a:latin typeface="+mn-lt"/>
                <a:ea typeface="+mn-ea"/>
                <a:cs typeface="+mn-cs"/>
                <a:hlinkClick r:id="rId4"/>
              </a:rPr>
              <a:t>VIAF</a:t>
            </a:r>
            <a:r>
              <a:rPr lang="en-US" sz="1200" kern="1200" dirty="0" smtClean="0">
                <a:solidFill>
                  <a:schemeClr val="tx1"/>
                </a:solidFill>
                <a:latin typeface="+mn-lt"/>
                <a:ea typeface="+mn-ea"/>
                <a:cs typeface="+mn-cs"/>
              </a:rPr>
              <a:t>), by adding </a:t>
            </a:r>
            <a:r>
              <a:rPr lang="en-US" sz="1200" kern="1200" dirty="0" err="1" smtClean="0">
                <a:solidFill>
                  <a:schemeClr val="tx1"/>
                </a:solidFill>
                <a:latin typeface="+mn-lt"/>
                <a:ea typeface="+mn-ea"/>
                <a:cs typeface="+mn-cs"/>
              </a:rPr>
              <a:t>Syriac</a:t>
            </a:r>
            <a:r>
              <a:rPr lang="en-US" sz="1200" kern="1200" dirty="0" smtClean="0">
                <a:solidFill>
                  <a:schemeClr val="tx1"/>
                </a:solidFill>
                <a:latin typeface="+mn-lt"/>
                <a:ea typeface="+mn-ea"/>
                <a:cs typeface="+mn-cs"/>
              </a:rPr>
              <a:t> script to existing names and adding new ones. </a:t>
            </a:r>
            <a:r>
              <a:rPr lang="en-US" sz="1200" kern="1200" dirty="0" err="1" smtClean="0">
                <a:solidFill>
                  <a:schemeClr val="tx1"/>
                </a:solidFill>
                <a:latin typeface="+mn-lt"/>
                <a:ea typeface="+mn-ea"/>
                <a:cs typeface="+mn-cs"/>
              </a:rPr>
              <a:t>Syriac</a:t>
            </a:r>
            <a:r>
              <a:rPr lang="en-US" sz="1200" kern="1200" dirty="0" smtClean="0">
                <a:solidFill>
                  <a:schemeClr val="tx1"/>
                </a:solidFill>
                <a:latin typeface="+mn-lt"/>
                <a:ea typeface="+mn-ea"/>
                <a:cs typeface="+mn-cs"/>
              </a:rPr>
              <a:t> is a dialect of Aramaic, developed in the kingdom of Mesopotamia in the first century A.D. It flourished in the Persian and Roman Empires, and </a:t>
            </a:r>
            <a:r>
              <a:rPr lang="en-US" sz="1200" kern="1200" dirty="0" err="1" smtClean="0">
                <a:solidFill>
                  <a:schemeClr val="tx1"/>
                </a:solidFill>
                <a:latin typeface="+mn-lt"/>
                <a:ea typeface="+mn-ea"/>
                <a:cs typeface="+mn-cs"/>
              </a:rPr>
              <a:t>Syriac</a:t>
            </a:r>
            <a:r>
              <a:rPr lang="en-US" sz="1200" kern="1200" dirty="0" smtClean="0">
                <a:solidFill>
                  <a:schemeClr val="tx1"/>
                </a:solidFill>
                <a:latin typeface="+mn-lt"/>
                <a:ea typeface="+mn-ea"/>
                <a:cs typeface="+mn-cs"/>
              </a:rPr>
              <a:t> texts comprise the third largest surviving corpus of literature from the fourth through seventh centuries, after Greek and Latin.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number of </a:t>
            </a:r>
            <a:r>
              <a:rPr lang="en-US" sz="1200" kern="1200" dirty="0" err="1" smtClean="0">
                <a:solidFill>
                  <a:schemeClr val="tx1"/>
                </a:solidFill>
                <a:latin typeface="+mn-lt"/>
                <a:ea typeface="+mn-ea"/>
                <a:cs typeface="+mn-cs"/>
              </a:rPr>
              <a:t>Syriac</a:t>
            </a:r>
            <a:r>
              <a:rPr lang="en-US" sz="1200" kern="1200" baseline="0" dirty="0" smtClean="0">
                <a:solidFill>
                  <a:schemeClr val="tx1"/>
                </a:solidFill>
                <a:latin typeface="+mn-lt"/>
                <a:ea typeface="+mn-ea"/>
                <a:cs typeface="+mn-cs"/>
              </a:rPr>
              <a:t> names are already represented in VIAF, as in this example Note that although </a:t>
            </a:r>
            <a:r>
              <a:rPr lang="en-US" sz="1200" kern="1200" baseline="0" dirty="0" err="1" smtClean="0">
                <a:solidFill>
                  <a:schemeClr val="tx1"/>
                </a:solidFill>
                <a:latin typeface="+mn-lt"/>
                <a:ea typeface="+mn-ea"/>
                <a:cs typeface="+mn-cs"/>
              </a:rPr>
              <a:t>Ephram</a:t>
            </a:r>
            <a:r>
              <a:rPr lang="en-US" sz="1200" kern="1200" baseline="0" dirty="0" smtClean="0">
                <a:solidFill>
                  <a:schemeClr val="tx1"/>
                </a:solidFill>
                <a:latin typeface="+mn-lt"/>
                <a:ea typeface="+mn-ea"/>
                <a:cs typeface="+mn-cs"/>
              </a:rPr>
              <a:t> has been contributed 14 different sources, (click) none includes the </a:t>
            </a:r>
            <a:r>
              <a:rPr lang="en-US" sz="1200" kern="1200" baseline="0" dirty="0" err="1" smtClean="0">
                <a:solidFill>
                  <a:schemeClr val="tx1"/>
                </a:solidFill>
                <a:latin typeface="+mn-lt"/>
                <a:ea typeface="+mn-ea"/>
                <a:cs typeface="+mn-cs"/>
              </a:rPr>
              <a:t>Syriac</a:t>
            </a:r>
            <a:r>
              <a:rPr lang="en-US" sz="1200" kern="1200" baseline="0" dirty="0" smtClean="0">
                <a:solidFill>
                  <a:schemeClr val="tx1"/>
                </a:solidFill>
                <a:latin typeface="+mn-lt"/>
                <a:ea typeface="+mn-ea"/>
                <a:cs typeface="+mn-cs"/>
              </a:rPr>
              <a:t> script that </a:t>
            </a:r>
            <a:r>
              <a:rPr lang="en-US" sz="1200" kern="1200" baseline="0" dirty="0" err="1" smtClean="0">
                <a:solidFill>
                  <a:schemeClr val="tx1"/>
                </a:solidFill>
                <a:latin typeface="+mn-lt"/>
                <a:ea typeface="+mn-ea"/>
                <a:cs typeface="+mn-cs"/>
              </a:rPr>
              <a:t>Ephram</a:t>
            </a:r>
            <a:r>
              <a:rPr lang="en-US" sz="1200" kern="1200" baseline="0" dirty="0" smtClean="0">
                <a:solidFill>
                  <a:schemeClr val="tx1"/>
                </a:solidFill>
                <a:latin typeface="+mn-lt"/>
                <a:ea typeface="+mn-ea"/>
                <a:cs typeface="+mn-cs"/>
              </a:rPr>
              <a:t> wrote in.  The </a:t>
            </a:r>
            <a:r>
              <a:rPr lang="en-US" sz="1200" kern="1200" baseline="0" dirty="0" err="1" smtClean="0">
                <a:solidFill>
                  <a:schemeClr val="tx1"/>
                </a:solidFill>
                <a:latin typeface="+mn-lt"/>
                <a:ea typeface="+mn-ea"/>
                <a:cs typeface="+mn-cs"/>
              </a:rPr>
              <a:t>Syriac</a:t>
            </a:r>
            <a:r>
              <a:rPr lang="en-US" sz="1200" kern="1200" baseline="0" dirty="0" smtClean="0">
                <a:solidFill>
                  <a:schemeClr val="tx1"/>
                </a:solidFill>
                <a:latin typeface="+mn-lt"/>
                <a:ea typeface="+mn-ea"/>
                <a:cs typeface="+mn-cs"/>
              </a:rPr>
              <a:t> reference portal in development (click) includes not only the </a:t>
            </a:r>
            <a:r>
              <a:rPr lang="en-US" sz="1200" kern="1200" baseline="0" dirty="0" err="1" smtClean="0">
                <a:solidFill>
                  <a:schemeClr val="tx1"/>
                </a:solidFill>
                <a:latin typeface="+mn-lt"/>
                <a:ea typeface="+mn-ea"/>
                <a:cs typeface="+mn-cs"/>
              </a:rPr>
              <a:t>Syriac</a:t>
            </a:r>
            <a:r>
              <a:rPr lang="en-US" sz="1200" kern="1200" baseline="0" dirty="0" smtClean="0">
                <a:solidFill>
                  <a:schemeClr val="tx1"/>
                </a:solidFill>
                <a:latin typeface="+mn-lt"/>
                <a:ea typeface="+mn-ea"/>
                <a:cs typeface="+mn-cs"/>
              </a:rPr>
              <a:t> script form of the name, but other script variations as well, including Arabic. It also includes (click) a short biographical note.</a:t>
            </a:r>
            <a:endParaRPr lang="en-US" dirty="0"/>
          </a:p>
        </p:txBody>
      </p:sp>
      <p:sp>
        <p:nvSpPr>
          <p:cNvPr id="4" name="Slide Number Placeholder 3"/>
          <p:cNvSpPr>
            <a:spLocks noGrp="1"/>
          </p:cNvSpPr>
          <p:nvPr>
            <p:ph type="sldNum" sz="quarter" idx="10"/>
          </p:nvPr>
        </p:nvSpPr>
        <p:spPr/>
        <p:txBody>
          <a:bodyPr/>
          <a:lstStyle/>
          <a:p>
            <a:fld id="{3A0723AC-E476-4825-8D42-72771A69A53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VIAF</a:t>
            </a:r>
            <a:r>
              <a:rPr lang="en-US" baseline="0" dirty="0" smtClean="0"/>
              <a:t> includes  only a few data elements about a personal name – in this case, only the nationality (using modern nomenclature) and external links, if present, to ISNI (International Standard Name Identifier) and WorldCat Identities. The </a:t>
            </a:r>
            <a:r>
              <a:rPr lang="en-US" baseline="0" dirty="0" err="1" smtClean="0"/>
              <a:t>Syriac</a:t>
            </a:r>
            <a:r>
              <a:rPr lang="en-US" baseline="0" dirty="0" smtClean="0"/>
              <a:t> scholars (click) include place of birth and death, as known at the time the person lived there – with links to a map. A short biography lists life milestones, and it also includes external links – to VIAF, WorldCat Identities, and </a:t>
            </a:r>
            <a:r>
              <a:rPr lang="en-US" baseline="0" dirty="0" err="1" smtClean="0"/>
              <a:t>Fihrist</a:t>
            </a:r>
            <a:r>
              <a:rPr lang="en-US" baseline="0" dirty="0" smtClean="0"/>
              <a:t>, the union catalog of Islamic Manuscripts based in the UK, which is also interested in contributing its Arabic names to VIAF.</a:t>
            </a:r>
            <a:endParaRPr lang="en-US" dirty="0"/>
          </a:p>
        </p:txBody>
      </p:sp>
      <p:sp>
        <p:nvSpPr>
          <p:cNvPr id="4" name="Slide Number Placeholder 3"/>
          <p:cNvSpPr>
            <a:spLocks noGrp="1"/>
          </p:cNvSpPr>
          <p:nvPr>
            <p:ph type="sldNum" sz="quarter" idx="10"/>
          </p:nvPr>
        </p:nvSpPr>
        <p:spPr/>
        <p:txBody>
          <a:bodyPr/>
          <a:lstStyle/>
          <a:p>
            <a:fld id="{3A0723AC-E476-4825-8D42-72771A69A53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would this work? Imagine that the </a:t>
            </a:r>
            <a:r>
              <a:rPr lang="en-US" dirty="0" err="1" smtClean="0"/>
              <a:t>Syriac</a:t>
            </a:r>
            <a:r>
              <a:rPr lang="en-US" dirty="0" smtClean="0"/>
              <a:t>-script form of the name will</a:t>
            </a:r>
            <a:r>
              <a:rPr lang="en-US" baseline="0" dirty="0" smtClean="0"/>
              <a:t> appear within the VIAF cluster, with its own icon. The other script forms found in the </a:t>
            </a:r>
            <a:r>
              <a:rPr lang="en-US" baseline="0" dirty="0" err="1" smtClean="0"/>
              <a:t>Syriac</a:t>
            </a:r>
            <a:r>
              <a:rPr lang="en-US" baseline="0" dirty="0" smtClean="0"/>
              <a:t> reference portal would be included under “Alternate names”. Just as now when you click on the “Wikipedia” link in a VIAF cluster you are brought to the Wikipedia article (click), we expect scholars interested in more detail will click on the </a:t>
            </a:r>
            <a:r>
              <a:rPr lang="en-US" baseline="0" dirty="0" err="1" smtClean="0"/>
              <a:t>Syriac</a:t>
            </a:r>
            <a:r>
              <a:rPr lang="en-US" baseline="0" dirty="0" smtClean="0"/>
              <a:t>-scholar link.</a:t>
            </a:r>
            <a:endParaRPr lang="en-US" dirty="0"/>
          </a:p>
        </p:txBody>
      </p:sp>
      <p:sp>
        <p:nvSpPr>
          <p:cNvPr id="4" name="Slide Number Placeholder 3"/>
          <p:cNvSpPr>
            <a:spLocks noGrp="1"/>
          </p:cNvSpPr>
          <p:nvPr>
            <p:ph type="sldNum" sz="quarter" idx="10"/>
          </p:nvPr>
        </p:nvSpPr>
        <p:spPr/>
        <p:txBody>
          <a:bodyPr/>
          <a:lstStyle/>
          <a:p>
            <a:fld id="{3A0723AC-E476-4825-8D42-72771A69A53E}"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http://hangingtogether.org/?p=2621</a:t>
            </a:r>
            <a:r>
              <a:rPr lang="en-US" dirty="0" smtClean="0"/>
              <a:t>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screen">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0" cstate="screen"/>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4/24/2013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4" r:id="rId38"/>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www.dipir.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hangingtogether.org/?cat=5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oclc.org/research/events/2013/03-18.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67.jpeg"/></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1981200" y="304800"/>
            <a:ext cx="5029200" cy="5284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age11.png"/>
          <p:cNvPicPr>
            <a:picLocks noGrp="1" noChangeAspect="1"/>
          </p:cNvPicPr>
          <p:nvPr>
            <p:ph idx="1"/>
          </p:nvPr>
        </p:nvPicPr>
        <p:blipFill>
          <a:blip r:embed="rId2" cstate="screen"/>
          <a:stretch>
            <a:fillRect/>
          </a:stretch>
        </p:blipFill>
        <p:spPr>
          <a:xfrm>
            <a:off x="0" y="0"/>
            <a:ext cx="9144000" cy="9637888"/>
          </a:xfrm>
        </p:spPr>
      </p:pic>
      <p:sp>
        <p:nvSpPr>
          <p:cNvPr id="6" name="Text Placeholder 5"/>
          <p:cNvSpPr>
            <a:spLocks noGrp="1"/>
          </p:cNvSpPr>
          <p:nvPr>
            <p:ph type="body" sz="quarter" idx="13"/>
          </p:nvPr>
        </p:nvSpPr>
        <p:spPr/>
        <p:txBody>
          <a:bodyPr/>
          <a:lstStyle/>
          <a:p>
            <a:r>
              <a:rPr lang="en-US" dirty="0" smtClean="0">
                <a:solidFill>
                  <a:srgbClr val="0070C0"/>
                </a:solidFill>
              </a:rPr>
              <a:t>Prior work…</a:t>
            </a:r>
            <a:endParaRPr lang="en-US" dirty="0">
              <a:solidFill>
                <a:srgbClr val="0070C0"/>
              </a:solidFill>
            </a:endParaRPr>
          </a:p>
        </p:txBody>
      </p:sp>
      <p:sp>
        <p:nvSpPr>
          <p:cNvPr id="9" name="TextBox 8"/>
          <p:cNvSpPr txBox="1"/>
          <p:nvPr/>
        </p:nvSpPr>
        <p:spPr>
          <a:xfrm>
            <a:off x="1534966" y="3453824"/>
            <a:ext cx="5932634" cy="584776"/>
          </a:xfrm>
          <a:prstGeom prst="rect">
            <a:avLst/>
          </a:prstGeom>
          <a:solidFill>
            <a:schemeClr val="bg1"/>
          </a:solidFill>
          <a:effectLst>
            <a:outerShdw blurRad="50800" dist="38100" dir="2700000" algn="tl" rotWithShape="0">
              <a:srgbClr val="000000">
                <a:alpha val="43000"/>
              </a:srgbClr>
            </a:outerShdw>
          </a:effectLst>
        </p:spPr>
        <p:txBody>
          <a:bodyPr wrap="none" rtlCol="0">
            <a:spAutoFit/>
          </a:bodyPr>
          <a:lstStyle/>
          <a:p>
            <a:r>
              <a:rPr lang="en-US" sz="3200" b="1" dirty="0" smtClean="0"/>
              <a:t>2003: 420,000 MARC Records</a:t>
            </a:r>
            <a:endParaRPr lang="en-US" sz="3200" b="1"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12.png"/>
          <p:cNvPicPr>
            <a:picLocks noGrp="1" noChangeAspect="1"/>
          </p:cNvPicPr>
          <p:nvPr>
            <p:ph idx="1"/>
          </p:nvPr>
        </p:nvPicPr>
        <p:blipFill>
          <a:blip r:embed="rId2" cstate="screen"/>
          <a:stretch>
            <a:fillRect/>
          </a:stretch>
        </p:blipFill>
        <p:spPr>
          <a:xfrm>
            <a:off x="914400" y="0"/>
            <a:ext cx="7417244" cy="7924800"/>
          </a:xfrm>
        </p:spPr>
      </p:pic>
      <p:sp>
        <p:nvSpPr>
          <p:cNvPr id="4" name="Text Placeholder 3"/>
          <p:cNvSpPr>
            <a:spLocks noGrp="1"/>
          </p:cNvSpPr>
          <p:nvPr>
            <p:ph type="body" sz="quarter" idx="13"/>
          </p:nvPr>
        </p:nvSpPr>
        <p:spPr>
          <a:xfrm>
            <a:off x="1143000" y="152400"/>
            <a:ext cx="8229599" cy="304800"/>
          </a:xfrm>
        </p:spPr>
        <p:txBody>
          <a:bodyPr/>
          <a:lstStyle/>
          <a:p>
            <a:r>
              <a:rPr lang="en-US" dirty="0" smtClean="0">
                <a:solidFill>
                  <a:srgbClr val="0070C0"/>
                </a:solidFill>
              </a:rPr>
              <a:t>Prior work</a:t>
            </a:r>
            <a:endParaRPr lang="en-US" dirty="0">
              <a:solidFill>
                <a:srgbClr val="0070C0"/>
              </a:solidFill>
            </a:endParaRPr>
          </a:p>
        </p:txBody>
      </p:sp>
      <p:pic>
        <p:nvPicPr>
          <p:cNvPr id="6" name="Picture 5" descr="image13.png"/>
          <p:cNvPicPr>
            <a:picLocks noChangeAspect="1"/>
          </p:cNvPicPr>
          <p:nvPr/>
        </p:nvPicPr>
        <p:blipFill>
          <a:blip r:embed="rId3" cstate="screen"/>
          <a:stretch>
            <a:fillRect/>
          </a:stretch>
        </p:blipFill>
        <p:spPr>
          <a:xfrm>
            <a:off x="304800" y="3657600"/>
            <a:ext cx="8521700" cy="1676400"/>
          </a:xfrm>
          <a:prstGeom prst="rect">
            <a:avLst/>
          </a:prstGeom>
          <a:ln>
            <a:solidFill>
              <a:schemeClr val="tx1"/>
            </a:solidFill>
          </a:ln>
          <a:effectLst>
            <a:outerShdw blurRad="63500" dist="101600" dir="2700000" algn="tl" rotWithShape="0">
              <a:srgbClr val="000000">
                <a:alpha val="36000"/>
              </a:srgbClr>
            </a:outerShdw>
          </a:effectLst>
        </p:spPr>
      </p:pic>
      <p:sp>
        <p:nvSpPr>
          <p:cNvPr id="8" name="TextBox 7"/>
          <p:cNvSpPr txBox="1"/>
          <p:nvPr/>
        </p:nvSpPr>
        <p:spPr>
          <a:xfrm>
            <a:off x="1555695" y="2219980"/>
            <a:ext cx="6064305" cy="523220"/>
          </a:xfrm>
          <a:prstGeom prst="rect">
            <a:avLst/>
          </a:prstGeom>
          <a:solidFill>
            <a:schemeClr val="bg1"/>
          </a:solidFill>
          <a:ln>
            <a:solidFill>
              <a:schemeClr val="tx1"/>
            </a:solidFill>
          </a:ln>
          <a:effectLst>
            <a:outerShdw blurRad="50800" dist="88900" dir="2700000" algn="tl" rotWithShape="0">
              <a:srgbClr val="000000">
                <a:alpha val="37000"/>
              </a:srgbClr>
            </a:outerShdw>
          </a:effectLst>
        </p:spPr>
        <p:txBody>
          <a:bodyPr wrap="none" rtlCol="0">
            <a:spAutoFit/>
          </a:bodyPr>
          <a:lstStyle/>
          <a:p>
            <a:r>
              <a:rPr lang="en-US" sz="2800" b="1" dirty="0" smtClean="0"/>
              <a:t>2006: 54 Million </a:t>
            </a:r>
            <a:r>
              <a:rPr lang="en-US" sz="2800" b="1" dirty="0" err="1" smtClean="0"/>
              <a:t>WorldCat</a:t>
            </a:r>
            <a:r>
              <a:rPr lang="en-US" sz="2800" b="1" dirty="0" smtClean="0"/>
              <a:t> Records</a:t>
            </a:r>
            <a:endParaRPr lang="en-US" sz="28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3"/>
          </p:nvPr>
        </p:nvSpPr>
        <p:spPr/>
        <p:txBody>
          <a:bodyPr/>
          <a:lstStyle/>
          <a:p>
            <a:pPr algn="r"/>
            <a:r>
              <a:rPr lang="en-US" dirty="0" smtClean="0">
                <a:solidFill>
                  <a:schemeClr val="bg2"/>
                </a:solidFill>
              </a:rPr>
              <a:t>Prior work</a:t>
            </a:r>
            <a:endParaRPr lang="en-US" dirty="0">
              <a:solidFill>
                <a:schemeClr val="bg2"/>
              </a:solidFill>
            </a:endParaRPr>
          </a:p>
        </p:txBody>
      </p:sp>
      <p:pic>
        <p:nvPicPr>
          <p:cNvPr id="5" name="Picture 4" descr="image14.png"/>
          <p:cNvPicPr>
            <a:picLocks noChangeAspect="1"/>
          </p:cNvPicPr>
          <p:nvPr/>
        </p:nvPicPr>
        <p:blipFill>
          <a:blip r:embed="rId2" cstate="screen"/>
          <a:stretch>
            <a:fillRect/>
          </a:stretch>
        </p:blipFill>
        <p:spPr>
          <a:xfrm>
            <a:off x="0" y="-152401"/>
            <a:ext cx="5638800" cy="6449451"/>
          </a:xfrm>
          <a:prstGeom prst="rect">
            <a:avLst/>
          </a:prstGeom>
        </p:spPr>
      </p:pic>
      <p:sp>
        <p:nvSpPr>
          <p:cNvPr id="7" name="TextBox 6"/>
          <p:cNvSpPr txBox="1"/>
          <p:nvPr/>
        </p:nvSpPr>
        <p:spPr>
          <a:xfrm>
            <a:off x="5638800" y="2339370"/>
            <a:ext cx="3124199" cy="1569660"/>
          </a:xfrm>
          <a:prstGeom prst="rect">
            <a:avLst/>
          </a:prstGeom>
          <a:noFill/>
        </p:spPr>
        <p:txBody>
          <a:bodyPr wrap="square" rtlCol="0">
            <a:spAutoFit/>
          </a:bodyPr>
          <a:lstStyle/>
          <a:p>
            <a:pPr algn="ctr"/>
            <a:r>
              <a:rPr lang="en-US" sz="3200" dirty="0" smtClean="0"/>
              <a:t>What is “good enough” cataloging?</a:t>
            </a:r>
            <a:endParaRPr lang="en-US" sz="3200"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221163"/>
          </a:xfrm>
        </p:spPr>
        <p:txBody>
          <a:bodyPr/>
          <a:lstStyle/>
          <a:p>
            <a:endParaRPr lang="en-US" dirty="0"/>
          </a:p>
        </p:txBody>
      </p:sp>
      <p:pic>
        <p:nvPicPr>
          <p:cNvPr id="4" name="Picture 3"/>
          <p:cNvPicPr>
            <a:picLocks noChangeAspect="1"/>
          </p:cNvPicPr>
          <p:nvPr/>
        </p:nvPicPr>
        <p:blipFill>
          <a:blip r:embed="rId2" cstate="screen"/>
          <a:stretch>
            <a:fillRect/>
          </a:stretch>
        </p:blipFill>
        <p:spPr>
          <a:xfrm>
            <a:off x="2819400" y="228600"/>
            <a:ext cx="6096000" cy="6007509"/>
          </a:xfrm>
          <a:prstGeom prst="rect">
            <a:avLst/>
          </a:prstGeom>
        </p:spPr>
      </p:pic>
      <p:grpSp>
        <p:nvGrpSpPr>
          <p:cNvPr id="2" name="Group 18"/>
          <p:cNvGrpSpPr/>
          <p:nvPr/>
        </p:nvGrpSpPr>
        <p:grpSpPr>
          <a:xfrm>
            <a:off x="609600" y="1371600"/>
            <a:ext cx="7096611" cy="2807732"/>
            <a:chOff x="609600" y="2057400"/>
            <a:chExt cx="7096611" cy="2807732"/>
          </a:xfrm>
        </p:grpSpPr>
        <p:sp>
          <p:nvSpPr>
            <p:cNvPr id="6" name="TextBox 5"/>
            <p:cNvSpPr txBox="1"/>
            <p:nvPr/>
          </p:nvSpPr>
          <p:spPr>
            <a:xfrm>
              <a:off x="4648200" y="2057400"/>
              <a:ext cx="3058011" cy="369332"/>
            </a:xfrm>
            <a:prstGeom prst="rect">
              <a:avLst/>
            </a:prstGeom>
            <a:noFill/>
          </p:spPr>
          <p:txBody>
            <a:bodyPr wrap="none" rtlCol="0">
              <a:spAutoFit/>
            </a:bodyPr>
            <a:lstStyle/>
            <a:p>
              <a:r>
                <a:rPr lang="en-US" b="1" dirty="0" smtClean="0">
                  <a:solidFill>
                    <a:srgbClr val="3366FF"/>
                  </a:solidFill>
                </a:rPr>
                <a:t>260 Publication Statement</a:t>
              </a:r>
              <a:endParaRPr lang="en-US" b="1" dirty="0">
                <a:solidFill>
                  <a:srgbClr val="3366FF"/>
                </a:solidFill>
              </a:endParaRPr>
            </a:p>
          </p:txBody>
        </p:sp>
        <p:sp>
          <p:nvSpPr>
            <p:cNvPr id="7" name="TextBox 6"/>
            <p:cNvSpPr txBox="1"/>
            <p:nvPr/>
          </p:nvSpPr>
          <p:spPr>
            <a:xfrm>
              <a:off x="4800600" y="2286000"/>
              <a:ext cx="2904611" cy="369332"/>
            </a:xfrm>
            <a:prstGeom prst="rect">
              <a:avLst/>
            </a:prstGeom>
            <a:noFill/>
          </p:spPr>
          <p:txBody>
            <a:bodyPr wrap="none" rtlCol="0">
              <a:spAutoFit/>
            </a:bodyPr>
            <a:lstStyle/>
            <a:p>
              <a:r>
                <a:rPr lang="en-US" b="1" dirty="0" smtClean="0">
                  <a:solidFill>
                    <a:srgbClr val="3366FF"/>
                  </a:solidFill>
                </a:rPr>
                <a:t>300 Physical Description</a:t>
              </a:r>
              <a:endParaRPr lang="en-US" b="1" dirty="0">
                <a:solidFill>
                  <a:srgbClr val="3366FF"/>
                </a:solidFill>
              </a:endParaRPr>
            </a:p>
          </p:txBody>
        </p:sp>
        <p:sp>
          <p:nvSpPr>
            <p:cNvPr id="9" name="TextBox 8"/>
            <p:cNvSpPr txBox="1"/>
            <p:nvPr/>
          </p:nvSpPr>
          <p:spPr>
            <a:xfrm>
              <a:off x="609600" y="3297198"/>
              <a:ext cx="1740981" cy="461665"/>
            </a:xfrm>
            <a:prstGeom prst="rect">
              <a:avLst/>
            </a:prstGeom>
            <a:noFill/>
          </p:spPr>
          <p:txBody>
            <a:bodyPr wrap="none" rtlCol="0">
              <a:spAutoFit/>
            </a:bodyPr>
            <a:lstStyle/>
            <a:p>
              <a:r>
                <a:rPr lang="en-US" sz="2400" b="1" dirty="0" smtClean="0">
                  <a:solidFill>
                    <a:srgbClr val="3366FF"/>
                  </a:solidFill>
                </a:rPr>
                <a:t>Evaluation</a:t>
              </a:r>
              <a:endParaRPr lang="en-US" sz="2400" b="1" dirty="0">
                <a:solidFill>
                  <a:srgbClr val="3366FF"/>
                </a:solidFill>
              </a:endParaRPr>
            </a:p>
          </p:txBody>
        </p:sp>
        <p:sp>
          <p:nvSpPr>
            <p:cNvPr id="13" name="TextBox 12"/>
            <p:cNvSpPr txBox="1"/>
            <p:nvPr/>
          </p:nvSpPr>
          <p:spPr>
            <a:xfrm>
              <a:off x="4495800" y="4495800"/>
              <a:ext cx="1275259" cy="369332"/>
            </a:xfrm>
            <a:prstGeom prst="rect">
              <a:avLst/>
            </a:prstGeom>
            <a:noFill/>
          </p:spPr>
          <p:txBody>
            <a:bodyPr wrap="none" rtlCol="0">
              <a:spAutoFit/>
            </a:bodyPr>
            <a:lstStyle/>
            <a:p>
              <a:r>
                <a:rPr lang="en-US" b="1" dirty="0" smtClean="0">
                  <a:solidFill>
                    <a:srgbClr val="3366FF"/>
                  </a:solidFill>
                </a:rPr>
                <a:t>500 Notes</a:t>
              </a:r>
              <a:endParaRPr lang="en-US" b="1" dirty="0">
                <a:solidFill>
                  <a:srgbClr val="3366FF"/>
                </a:solidFill>
              </a:endParaRPr>
            </a:p>
          </p:txBody>
        </p:sp>
      </p:grpSp>
      <p:grpSp>
        <p:nvGrpSpPr>
          <p:cNvPr id="17" name="Group 17"/>
          <p:cNvGrpSpPr/>
          <p:nvPr/>
        </p:nvGrpSpPr>
        <p:grpSpPr>
          <a:xfrm>
            <a:off x="609600" y="1154668"/>
            <a:ext cx="8093032" cy="3558064"/>
            <a:chOff x="609600" y="1840468"/>
            <a:chExt cx="8093032" cy="3558064"/>
          </a:xfrm>
        </p:grpSpPr>
        <p:sp>
          <p:nvSpPr>
            <p:cNvPr id="5" name="TextBox 4"/>
            <p:cNvSpPr txBox="1"/>
            <p:nvPr/>
          </p:nvSpPr>
          <p:spPr>
            <a:xfrm>
              <a:off x="4495800" y="1840468"/>
              <a:ext cx="2287806" cy="369332"/>
            </a:xfrm>
            <a:prstGeom prst="rect">
              <a:avLst/>
            </a:prstGeom>
            <a:noFill/>
          </p:spPr>
          <p:txBody>
            <a:bodyPr wrap="none" rtlCol="0">
              <a:spAutoFit/>
            </a:bodyPr>
            <a:lstStyle/>
            <a:p>
              <a:r>
                <a:rPr lang="en-US" b="1" dirty="0" smtClean="0">
                  <a:solidFill>
                    <a:srgbClr val="FF0000"/>
                  </a:solidFill>
                </a:rPr>
                <a:t>245 Title Statement</a:t>
              </a:r>
              <a:endParaRPr lang="en-US" b="1" dirty="0">
                <a:solidFill>
                  <a:srgbClr val="FF0000"/>
                </a:solidFill>
              </a:endParaRPr>
            </a:p>
          </p:txBody>
        </p:sp>
        <p:sp>
          <p:nvSpPr>
            <p:cNvPr id="8" name="TextBox 7"/>
            <p:cNvSpPr txBox="1"/>
            <p:nvPr/>
          </p:nvSpPr>
          <p:spPr>
            <a:xfrm>
              <a:off x="609600" y="2667000"/>
              <a:ext cx="1659429" cy="461665"/>
            </a:xfrm>
            <a:prstGeom prst="rect">
              <a:avLst/>
            </a:prstGeom>
            <a:noFill/>
          </p:spPr>
          <p:txBody>
            <a:bodyPr wrap="none" rtlCol="0">
              <a:spAutoFit/>
            </a:bodyPr>
            <a:lstStyle/>
            <a:p>
              <a:r>
                <a:rPr lang="en-US" sz="2400" b="1" dirty="0" smtClean="0">
                  <a:solidFill>
                    <a:srgbClr val="FF0000"/>
                  </a:solidFill>
                </a:rPr>
                <a:t>Discovery</a:t>
              </a:r>
              <a:endParaRPr lang="en-US" sz="2400" b="1" dirty="0">
                <a:solidFill>
                  <a:srgbClr val="FF0000"/>
                </a:solidFill>
              </a:endParaRPr>
            </a:p>
          </p:txBody>
        </p:sp>
        <p:sp>
          <p:nvSpPr>
            <p:cNvPr id="10" name="TextBox 9"/>
            <p:cNvSpPr txBox="1"/>
            <p:nvPr/>
          </p:nvSpPr>
          <p:spPr>
            <a:xfrm>
              <a:off x="4191000" y="3505200"/>
              <a:ext cx="2301832" cy="369332"/>
            </a:xfrm>
            <a:prstGeom prst="rect">
              <a:avLst/>
            </a:prstGeom>
            <a:noFill/>
          </p:spPr>
          <p:txBody>
            <a:bodyPr wrap="none" rtlCol="0">
              <a:spAutoFit/>
            </a:bodyPr>
            <a:lstStyle/>
            <a:p>
              <a:r>
                <a:rPr lang="en-US" b="1" dirty="0" smtClean="0">
                  <a:solidFill>
                    <a:srgbClr val="FF0000"/>
                  </a:solidFill>
                </a:rPr>
                <a:t>100 Personal Name</a:t>
              </a:r>
              <a:endParaRPr lang="en-US" b="1" dirty="0">
                <a:solidFill>
                  <a:srgbClr val="FF0000"/>
                </a:solidFill>
              </a:endParaRPr>
            </a:p>
          </p:txBody>
        </p:sp>
        <p:sp>
          <p:nvSpPr>
            <p:cNvPr id="12" name="TextBox 11"/>
            <p:cNvSpPr txBox="1"/>
            <p:nvPr/>
          </p:nvSpPr>
          <p:spPr>
            <a:xfrm>
              <a:off x="6096000" y="4431268"/>
              <a:ext cx="1467657" cy="369332"/>
            </a:xfrm>
            <a:prstGeom prst="rect">
              <a:avLst/>
            </a:prstGeom>
            <a:noFill/>
          </p:spPr>
          <p:txBody>
            <a:bodyPr wrap="none" rtlCol="0">
              <a:spAutoFit/>
            </a:bodyPr>
            <a:lstStyle/>
            <a:p>
              <a:r>
                <a:rPr lang="en-US" b="1" dirty="0" smtClean="0">
                  <a:solidFill>
                    <a:srgbClr val="FF0000"/>
                  </a:solidFill>
                </a:rPr>
                <a:t>650 Subject</a:t>
              </a:r>
              <a:endParaRPr lang="en-US" b="1" dirty="0">
                <a:solidFill>
                  <a:srgbClr val="FF0000"/>
                </a:solidFill>
              </a:endParaRPr>
            </a:p>
          </p:txBody>
        </p:sp>
        <p:sp>
          <p:nvSpPr>
            <p:cNvPr id="14" name="TextBox 13"/>
            <p:cNvSpPr txBox="1"/>
            <p:nvPr/>
          </p:nvSpPr>
          <p:spPr>
            <a:xfrm>
              <a:off x="6400800" y="5029200"/>
              <a:ext cx="2301832" cy="369332"/>
            </a:xfrm>
            <a:prstGeom prst="rect">
              <a:avLst/>
            </a:prstGeom>
            <a:noFill/>
          </p:spPr>
          <p:txBody>
            <a:bodyPr wrap="none" rtlCol="0">
              <a:spAutoFit/>
            </a:bodyPr>
            <a:lstStyle/>
            <a:p>
              <a:r>
                <a:rPr lang="en-US" b="1" dirty="0" smtClean="0">
                  <a:solidFill>
                    <a:srgbClr val="FF0000"/>
                  </a:solidFill>
                </a:rPr>
                <a:t>700 Personal Name</a:t>
              </a:r>
              <a:endParaRPr lang="en-US" b="1" dirty="0">
                <a:solidFill>
                  <a:srgbClr val="FF0000"/>
                </a:solidFill>
              </a:endParaRPr>
            </a:p>
          </p:txBody>
        </p:sp>
      </p:grpSp>
      <p:grpSp>
        <p:nvGrpSpPr>
          <p:cNvPr id="18" name="Group 16"/>
          <p:cNvGrpSpPr/>
          <p:nvPr/>
        </p:nvGrpSpPr>
        <p:grpSpPr>
          <a:xfrm>
            <a:off x="609600" y="838200"/>
            <a:ext cx="3429000" cy="4114800"/>
            <a:chOff x="609600" y="1524000"/>
            <a:chExt cx="3429000" cy="4114800"/>
          </a:xfrm>
        </p:grpSpPr>
        <p:sp>
          <p:nvSpPr>
            <p:cNvPr id="11" name="Oval 10"/>
            <p:cNvSpPr/>
            <p:nvPr/>
          </p:nvSpPr>
          <p:spPr>
            <a:xfrm>
              <a:off x="3124200" y="1524000"/>
              <a:ext cx="914400" cy="4114800"/>
            </a:xfrm>
            <a:prstGeom prst="ellipse">
              <a:avLst/>
            </a:prstGeom>
            <a:solidFill>
              <a:schemeClr val="accent3">
                <a:lumMod val="40000"/>
                <a:lumOff val="60000"/>
                <a:alpha val="31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alpha val="16000"/>
                  </a:schemeClr>
                </a:solidFill>
              </a:endParaRPr>
            </a:p>
          </p:txBody>
        </p:sp>
        <p:sp>
          <p:nvSpPr>
            <p:cNvPr id="15" name="TextBox 14"/>
            <p:cNvSpPr txBox="1"/>
            <p:nvPr/>
          </p:nvSpPr>
          <p:spPr>
            <a:xfrm>
              <a:off x="609600" y="4038600"/>
              <a:ext cx="1655471" cy="461665"/>
            </a:xfrm>
            <a:prstGeom prst="rect">
              <a:avLst/>
            </a:prstGeom>
            <a:noFill/>
          </p:spPr>
          <p:txBody>
            <a:bodyPr wrap="none" rtlCol="0">
              <a:spAutoFit/>
            </a:bodyPr>
            <a:lstStyle/>
            <a:p>
              <a:r>
                <a:rPr lang="en-US" sz="2400" b="1" dirty="0" smtClean="0">
                  <a:solidFill>
                    <a:srgbClr val="008000"/>
                  </a:solidFill>
                </a:rPr>
                <a:t>Identifiers</a:t>
              </a:r>
              <a:endParaRPr lang="en-US" sz="2400" b="1" dirty="0">
                <a:solidFill>
                  <a:srgbClr val="008000"/>
                </a:solidFill>
              </a:endParaRPr>
            </a:p>
          </p:txBody>
        </p:sp>
      </p:grpSp>
      <p:sp>
        <p:nvSpPr>
          <p:cNvPr id="16" name="Frame 15"/>
          <p:cNvSpPr/>
          <p:nvPr/>
        </p:nvSpPr>
        <p:spPr>
          <a:xfrm>
            <a:off x="3276600" y="5715000"/>
            <a:ext cx="4419600" cy="304800"/>
          </a:xfrm>
          <a:prstGeom prst="frame">
            <a:avLst/>
          </a:prstGeom>
          <a:solidFill>
            <a:schemeClr val="accent6"/>
          </a:solidFill>
          <a:ln>
            <a:solidFill>
              <a:schemeClr val="accent6"/>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12700" cmpd="sng">
                <a:solidFill>
                  <a:schemeClr val="accent6"/>
                </a:solidFill>
                <a:prstDash val="solid"/>
              </a:ln>
              <a:solidFill>
                <a:srgbClr val="FF6600"/>
              </a:solidFill>
              <a:effectLst>
                <a:glow rad="53100">
                  <a:schemeClr val="accent6">
                    <a:satMod val="180000"/>
                    <a:alpha val="30000"/>
                  </a:schemeClr>
                </a:glow>
              </a:effectLst>
            </a:endParaRPr>
          </a:p>
        </p:txBody>
      </p:sp>
      <p:sp>
        <p:nvSpPr>
          <p:cNvPr id="20" name="Title 19"/>
          <p:cNvSpPr>
            <a:spLocks noGrp="1"/>
          </p:cNvSpPr>
          <p:nvPr>
            <p:ph type="title"/>
          </p:nvPr>
        </p:nvSpPr>
        <p:spPr>
          <a:xfrm>
            <a:off x="457200" y="-304800"/>
            <a:ext cx="8229600" cy="914400"/>
          </a:xfrm>
        </p:spPr>
        <p:txBody>
          <a:bodyPr/>
          <a:lstStyle/>
          <a:p>
            <a:endParaRPr lang="en-US" dirty="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To provide actual evidence of how MARC has been used over the last 40+ years</a:t>
            </a:r>
          </a:p>
          <a:p>
            <a:r>
              <a:rPr lang="en-US" dirty="0" smtClean="0"/>
              <a:t>Report over the course of one year in quarterly snapshots</a:t>
            </a:r>
          </a:p>
          <a:p>
            <a:r>
              <a:rPr lang="en-US" dirty="0" smtClean="0"/>
              <a:t>Expose some fields immediately, but also take requests</a:t>
            </a:r>
          </a:p>
          <a:p>
            <a:r>
              <a:rPr lang="en-US" dirty="0" smtClean="0"/>
              <a:t>Provide particular feedback to </a:t>
            </a:r>
            <a:r>
              <a:rPr lang="en-US" dirty="0" err="1" smtClean="0"/>
              <a:t>WorldCat</a:t>
            </a:r>
            <a:r>
              <a:rPr lang="en-US" dirty="0" smtClean="0"/>
              <a:t> Quality Control and the Library of Congress’ BIBFRAME initiative</a:t>
            </a:r>
            <a:endParaRPr lang="en-US" dirty="0"/>
          </a:p>
        </p:txBody>
      </p:sp>
      <p:sp>
        <p:nvSpPr>
          <p:cNvPr id="6" name="Title 5"/>
          <p:cNvSpPr>
            <a:spLocks noGrp="1"/>
          </p:cNvSpPr>
          <p:nvPr>
            <p:ph type="title"/>
          </p:nvPr>
        </p:nvSpPr>
        <p:spPr/>
        <p:txBody>
          <a:bodyPr/>
          <a:lstStyle/>
          <a:p>
            <a:r>
              <a:rPr lang="en-US" dirty="0" smtClean="0"/>
              <a:t>The Project</a:t>
            </a:r>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 xmlns:p14="http://schemas.microsoft.com/office/powerpoint/2010/main" val="14996146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905001"/>
            <a:ext cx="8229600" cy="762000"/>
          </a:xfrm>
        </p:spPr>
        <p:txBody>
          <a:bodyPr/>
          <a:lstStyle/>
          <a:p>
            <a:pPr>
              <a:buNone/>
            </a:pPr>
            <a:r>
              <a:rPr lang="en-US" dirty="0" smtClean="0"/>
              <a:t>http://experimental.worldcat.org/marcusage/</a:t>
            </a:r>
            <a:endParaRPr lang="en-US" dirty="0"/>
          </a:p>
        </p:txBody>
      </p:sp>
      <p:sp>
        <p:nvSpPr>
          <p:cNvPr id="6" name="Title 5"/>
          <p:cNvSpPr>
            <a:spLocks noGrp="1"/>
          </p:cNvSpPr>
          <p:nvPr>
            <p:ph type="title"/>
          </p:nvPr>
        </p:nvSpPr>
        <p:spPr/>
        <p:txBody>
          <a:bodyPr/>
          <a:lstStyle/>
          <a:p>
            <a:r>
              <a:rPr lang="en-US" dirty="0" smtClean="0"/>
              <a:t>See for yourself</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228600" y="2438400"/>
            <a:ext cx="8686800" cy="51020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5083175" cy="47625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2971800" y="0"/>
            <a:ext cx="2220561" cy="2212797"/>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3951287" y="2057400"/>
            <a:ext cx="5192713" cy="4433887"/>
          </a:xfrm>
          <a:prstGeom prst="rect">
            <a:avLst/>
          </a:prstGeom>
          <a:noFill/>
          <a:ln w="9525">
            <a:noFill/>
            <a:miter lim="800000"/>
            <a:headEnd/>
            <a:tailEnd/>
          </a:ln>
        </p:spPr>
      </p:pic>
      <p:sp>
        <p:nvSpPr>
          <p:cNvPr id="5" name="Left Arrow 4"/>
          <p:cNvSpPr/>
          <p:nvPr/>
        </p:nvSpPr>
        <p:spPr>
          <a:xfrm>
            <a:off x="6400800" y="2133600"/>
            <a:ext cx="1447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p:cNvSpPr/>
          <p:nvPr/>
        </p:nvSpPr>
        <p:spPr>
          <a:xfrm>
            <a:off x="7848600" y="3657600"/>
            <a:ext cx="12954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Black" pitchFamily="34" charset="0"/>
            </a:endParaRPr>
          </a:p>
        </p:txBody>
      </p:sp>
      <p:sp>
        <p:nvSpPr>
          <p:cNvPr id="9" name="Rectangle 8"/>
          <p:cNvSpPr/>
          <p:nvPr/>
        </p:nvSpPr>
        <p:spPr>
          <a:xfrm>
            <a:off x="4114800" y="2514600"/>
            <a:ext cx="4572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5083175" cy="47625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2971800" y="0"/>
            <a:ext cx="2220561" cy="2212797"/>
          </a:xfrm>
          <a:prstGeom prst="rect">
            <a:avLst/>
          </a:prstGeom>
          <a:noFill/>
          <a:ln w="9525">
            <a:noFill/>
            <a:miter lim="800000"/>
            <a:headEnd/>
            <a:tailEnd/>
          </a:ln>
        </p:spPr>
      </p:pic>
      <p:pic>
        <p:nvPicPr>
          <p:cNvPr id="3077" name="Picture 5"/>
          <p:cNvPicPr>
            <a:picLocks noChangeAspect="1" noChangeArrowheads="1"/>
          </p:cNvPicPr>
          <p:nvPr/>
        </p:nvPicPr>
        <p:blipFill>
          <a:blip r:embed="rId5" cstate="screen"/>
          <a:srcRect/>
          <a:stretch>
            <a:fillRect/>
          </a:stretch>
        </p:blipFill>
        <p:spPr bwMode="auto">
          <a:xfrm>
            <a:off x="457200" y="4953000"/>
            <a:ext cx="2286000" cy="1570037"/>
          </a:xfrm>
          <a:prstGeom prst="rect">
            <a:avLst/>
          </a:prstGeom>
          <a:noFill/>
          <a:ln w="9525">
            <a:noFill/>
            <a:miter lim="800000"/>
            <a:headEnd/>
            <a:tailEnd/>
          </a:ln>
        </p:spPr>
      </p:pic>
      <p:pic>
        <p:nvPicPr>
          <p:cNvPr id="3078" name="Picture 6"/>
          <p:cNvPicPr>
            <a:picLocks noChangeAspect="1" noChangeArrowheads="1"/>
          </p:cNvPicPr>
          <p:nvPr/>
        </p:nvPicPr>
        <p:blipFill>
          <a:blip r:embed="rId6" cstate="screen"/>
          <a:srcRect/>
          <a:stretch>
            <a:fillRect/>
          </a:stretch>
        </p:blipFill>
        <p:spPr bwMode="auto">
          <a:xfrm>
            <a:off x="3505200" y="4267200"/>
            <a:ext cx="5961063" cy="2303463"/>
          </a:xfrm>
          <a:prstGeom prst="rect">
            <a:avLst/>
          </a:prstGeom>
          <a:noFill/>
          <a:ln w="9525">
            <a:noFill/>
            <a:miter lim="800000"/>
            <a:headEnd/>
            <a:tailEnd/>
          </a:ln>
        </p:spPr>
      </p:pic>
      <p:pic>
        <p:nvPicPr>
          <p:cNvPr id="3079" name="Picture 7"/>
          <p:cNvPicPr>
            <a:picLocks noChangeAspect="1" noChangeArrowheads="1"/>
          </p:cNvPicPr>
          <p:nvPr/>
        </p:nvPicPr>
        <p:blipFill>
          <a:blip r:embed="rId7" cstate="screen"/>
          <a:srcRect/>
          <a:stretch>
            <a:fillRect/>
          </a:stretch>
        </p:blipFill>
        <p:spPr bwMode="auto">
          <a:xfrm>
            <a:off x="3429000" y="2819400"/>
            <a:ext cx="5192713" cy="1336675"/>
          </a:xfrm>
          <a:prstGeom prst="rect">
            <a:avLst/>
          </a:prstGeom>
          <a:noFill/>
          <a:ln w="9525">
            <a:noFill/>
            <a:miter lim="800000"/>
            <a:headEnd/>
            <a:tailEnd/>
          </a:ln>
        </p:spPr>
      </p:pic>
      <p:sp>
        <p:nvSpPr>
          <p:cNvPr id="15" name="Left-Right Arrow 14"/>
          <p:cNvSpPr/>
          <p:nvPr/>
        </p:nvSpPr>
        <p:spPr>
          <a:xfrm>
            <a:off x="2209800" y="51816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5083175" cy="47625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2971800" y="0"/>
            <a:ext cx="2220561" cy="2212797"/>
          </a:xfrm>
          <a:prstGeom prst="rect">
            <a:avLst/>
          </a:prstGeom>
          <a:noFill/>
          <a:ln w="9525">
            <a:noFill/>
            <a:miter lim="800000"/>
            <a:headEnd/>
            <a:tailEnd/>
          </a:ln>
        </p:spPr>
      </p:pic>
      <p:pic>
        <p:nvPicPr>
          <p:cNvPr id="2051" name="Picture 3"/>
          <p:cNvPicPr>
            <a:picLocks noChangeAspect="1" noChangeArrowheads="1"/>
          </p:cNvPicPr>
          <p:nvPr/>
        </p:nvPicPr>
        <p:blipFill>
          <a:blip r:embed="rId5" cstate="screen"/>
          <a:srcRect/>
          <a:stretch>
            <a:fillRect/>
          </a:stretch>
        </p:blipFill>
        <p:spPr bwMode="auto">
          <a:xfrm>
            <a:off x="5257800" y="0"/>
            <a:ext cx="1379537" cy="1328737"/>
          </a:xfrm>
          <a:prstGeom prst="rect">
            <a:avLst/>
          </a:prstGeom>
          <a:noFill/>
          <a:ln w="9525">
            <a:noFill/>
            <a:miter lim="800000"/>
            <a:headEnd/>
            <a:tailEnd/>
          </a:ln>
        </p:spPr>
      </p:pic>
      <p:sp>
        <p:nvSpPr>
          <p:cNvPr id="7" name="Right Arrow 6"/>
          <p:cNvSpPr/>
          <p:nvPr/>
        </p:nvSpPr>
        <p:spPr>
          <a:xfrm>
            <a:off x="4953000" y="8382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6" cstate="screen"/>
          <a:srcRect/>
          <a:stretch>
            <a:fillRect/>
          </a:stretch>
        </p:blipFill>
        <p:spPr bwMode="auto">
          <a:xfrm>
            <a:off x="4267200" y="2133600"/>
            <a:ext cx="4278313" cy="4097337"/>
          </a:xfrm>
          <a:prstGeom prst="rect">
            <a:avLst/>
          </a:prstGeom>
          <a:noFill/>
          <a:ln w="9525">
            <a:noFill/>
            <a:miter lim="800000"/>
            <a:headEnd/>
            <a:tailEnd/>
          </a:ln>
        </p:spPr>
      </p:pic>
      <p:pic>
        <p:nvPicPr>
          <p:cNvPr id="2053" name="Picture 5"/>
          <p:cNvPicPr>
            <a:picLocks noChangeAspect="1" noChangeArrowheads="1"/>
          </p:cNvPicPr>
          <p:nvPr/>
        </p:nvPicPr>
        <p:blipFill>
          <a:blip r:embed="rId7" cstate="screen"/>
          <a:srcRect/>
          <a:stretch>
            <a:fillRect/>
          </a:stretch>
        </p:blipFill>
        <p:spPr bwMode="auto">
          <a:xfrm>
            <a:off x="1447800" y="1981200"/>
            <a:ext cx="577850" cy="258763"/>
          </a:xfrm>
          <a:prstGeom prst="rect">
            <a:avLst/>
          </a:prstGeom>
          <a:noFill/>
          <a:ln w="9525">
            <a:noFill/>
            <a:miter lim="800000"/>
            <a:headEnd/>
            <a:tailEnd/>
          </a:ln>
        </p:spPr>
      </p:pic>
      <p:pic>
        <p:nvPicPr>
          <p:cNvPr id="2054" name="Picture 6"/>
          <p:cNvPicPr>
            <a:picLocks noChangeAspect="1" noChangeArrowheads="1"/>
          </p:cNvPicPr>
          <p:nvPr/>
        </p:nvPicPr>
        <p:blipFill>
          <a:blip r:embed="rId8" cstate="screen"/>
          <a:srcRect/>
          <a:stretch>
            <a:fillRect/>
          </a:stretch>
        </p:blipFill>
        <p:spPr bwMode="auto">
          <a:xfrm>
            <a:off x="2057400" y="2057400"/>
            <a:ext cx="231200" cy="213947"/>
          </a:xfrm>
          <a:prstGeom prst="rect">
            <a:avLst/>
          </a:prstGeom>
          <a:noFill/>
          <a:ln w="9525">
            <a:noFill/>
            <a:miter lim="800000"/>
            <a:headEnd/>
            <a:tailEnd/>
          </a:ln>
        </p:spPr>
      </p:pic>
      <p:sp>
        <p:nvSpPr>
          <p:cNvPr id="11" name="Left Arrow 10"/>
          <p:cNvSpPr/>
          <p:nvPr/>
        </p:nvSpPr>
        <p:spPr>
          <a:xfrm>
            <a:off x="2438400" y="2057400"/>
            <a:ext cx="838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609600" y="0"/>
            <a:ext cx="4476750" cy="5572125"/>
          </a:xfrm>
          <a:prstGeom prst="rect">
            <a:avLst/>
          </a:prstGeom>
          <a:noFill/>
          <a:ln w="9525">
            <a:noFill/>
            <a:miter lim="800000"/>
            <a:headEnd/>
            <a:tailEnd/>
          </a:ln>
        </p:spPr>
      </p:pic>
      <p:sp>
        <p:nvSpPr>
          <p:cNvPr id="3" name="TextBox 2"/>
          <p:cNvSpPr txBox="1"/>
          <p:nvPr/>
        </p:nvSpPr>
        <p:spPr>
          <a:xfrm>
            <a:off x="5562600" y="2057400"/>
            <a:ext cx="2927661" cy="954107"/>
          </a:xfrm>
          <a:prstGeom prst="rect">
            <a:avLst/>
          </a:prstGeom>
          <a:noFill/>
        </p:spPr>
        <p:txBody>
          <a:bodyPr wrap="none" rtlCol="0">
            <a:spAutoFit/>
          </a:bodyPr>
          <a:lstStyle/>
          <a:p>
            <a:r>
              <a:rPr lang="en-US" sz="2800" dirty="0" smtClean="0"/>
              <a:t>Summary on </a:t>
            </a:r>
          </a:p>
          <a:p>
            <a:r>
              <a:rPr lang="en-US" sz="2800" dirty="0" err="1" smtClean="0"/>
              <a:t>HangingTogether</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Briefing - OCLC Research Library Partnership</a:t>
            </a:r>
            <a:endParaRPr lang="en-US" sz="4800" dirty="0"/>
          </a:p>
        </p:txBody>
      </p:sp>
      <p:sp>
        <p:nvSpPr>
          <p:cNvPr id="3" name="Subtitle 2"/>
          <p:cNvSpPr>
            <a:spLocks noGrp="1"/>
          </p:cNvSpPr>
          <p:nvPr>
            <p:ph type="subTitle" idx="1"/>
          </p:nvPr>
        </p:nvSpPr>
        <p:spPr/>
        <p:txBody>
          <a:bodyPr>
            <a:normAutofit/>
          </a:bodyPr>
          <a:lstStyle/>
          <a:p>
            <a:r>
              <a:rPr lang="en-US" dirty="0" smtClean="0"/>
              <a:t>Southern California </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April 2013</a:t>
            </a:r>
            <a:br>
              <a:rPr lang="en-US" dirty="0" smtClean="0"/>
            </a:br>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Merrilee </a:t>
            </a:r>
            <a:r>
              <a:rPr lang="en-US" dirty="0" err="1" smtClean="0"/>
              <a:t>Proffitt</a:t>
            </a:r>
            <a:r>
              <a:rPr lang="en-US" dirty="0" smtClean="0"/>
              <a:t> &amp; Jackie Dooley</a:t>
            </a:r>
            <a:endParaRPr lang="en-US" dirty="0"/>
          </a:p>
        </p:txBody>
      </p:sp>
      <p:sp>
        <p:nvSpPr>
          <p:cNvPr id="18" name="Text Placeholder 17"/>
          <p:cNvSpPr>
            <a:spLocks noGrp="1"/>
          </p:cNvSpPr>
          <p:nvPr>
            <p:ph type="body" sz="quarter" idx="15"/>
          </p:nvPr>
        </p:nvSpPr>
        <p:spPr/>
        <p:txBody>
          <a:bodyPr/>
          <a:lstStyle/>
          <a:p>
            <a:r>
              <a:rPr lang="en-US" dirty="0" smtClean="0"/>
              <a:t>Program Officers</a:t>
            </a:r>
            <a:br>
              <a:rPr lang="en-US" dirty="0" smtClean="0"/>
            </a:br>
            <a:r>
              <a:rPr lang="en-US" dirty="0" smtClean="0"/>
              <a:t>OCLC</a:t>
            </a:r>
          </a:p>
        </p:txBody>
      </p:sp>
      <p:sp>
        <p:nvSpPr>
          <p:cNvPr id="7" name="TextBox 6"/>
          <p:cNvSpPr txBox="1"/>
          <p:nvPr/>
        </p:nvSpPr>
        <p:spPr>
          <a:xfrm>
            <a:off x="685800" y="5562600"/>
            <a:ext cx="7725576" cy="646331"/>
          </a:xfrm>
          <a:prstGeom prst="rect">
            <a:avLst/>
          </a:prstGeom>
          <a:noFill/>
        </p:spPr>
        <p:txBody>
          <a:bodyPr wrap="none" rtlCol="0">
            <a:spAutoFit/>
          </a:bodyPr>
          <a:lstStyle/>
          <a:p>
            <a:r>
              <a:rPr lang="en-US" dirty="0" smtClean="0"/>
              <a:t>With thanks to Roy Tennant, Karen Smith-Yoshimura, Constance </a:t>
            </a:r>
            <a:r>
              <a:rPr lang="en-US" dirty="0" err="1" smtClean="0"/>
              <a:t>Malpas</a:t>
            </a:r>
            <a:r>
              <a:rPr lang="en-US" dirty="0" smtClean="0"/>
              <a:t>, </a:t>
            </a:r>
          </a:p>
          <a:p>
            <a:r>
              <a:rPr lang="en-US" dirty="0" err="1" smtClean="0"/>
              <a:t>Ixchel</a:t>
            </a:r>
            <a:r>
              <a:rPr lang="en-US" dirty="0" smtClean="0"/>
              <a:t> </a:t>
            </a:r>
            <a:r>
              <a:rPr lang="en-US" dirty="0" err="1" smtClean="0"/>
              <a:t>Faniel</a:t>
            </a:r>
            <a:r>
              <a:rPr lang="en-US" dirty="0" smtClean="0"/>
              <a:t>, and Ricky Erway for contributions!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Opportunities with library data</a:t>
            </a:r>
          </a:p>
          <a:p>
            <a:r>
              <a:rPr lang="en-US" dirty="0" smtClean="0"/>
              <a:t>Education and outreach for librarians</a:t>
            </a:r>
            <a:endParaRPr lang="en-US" dirty="0"/>
          </a:p>
        </p:txBody>
      </p:sp>
      <p:sp>
        <p:nvSpPr>
          <p:cNvPr id="3" name="Title 2"/>
          <p:cNvSpPr>
            <a:spLocks noGrp="1"/>
          </p:cNvSpPr>
          <p:nvPr>
            <p:ph type="title"/>
          </p:nvPr>
        </p:nvSpPr>
        <p:spPr/>
        <p:txBody>
          <a:bodyPr/>
          <a:lstStyle/>
          <a:p>
            <a:r>
              <a:rPr lang="en-US" dirty="0" smtClean="0"/>
              <a:t>OCLC Wikipedian in Residence</a:t>
            </a:r>
            <a:endParaRPr lang="en-US" dirty="0"/>
          </a:p>
        </p:txBody>
      </p:sp>
      <p:pic>
        <p:nvPicPr>
          <p:cNvPr id="3076" name="Picture 4"/>
          <p:cNvPicPr>
            <a:picLocks noChangeAspect="1" noChangeArrowheads="1"/>
          </p:cNvPicPr>
          <p:nvPr/>
        </p:nvPicPr>
        <p:blipFill>
          <a:blip r:embed="rId2" cstate="screen"/>
          <a:srcRect/>
          <a:stretch>
            <a:fillRect/>
          </a:stretch>
        </p:blipFill>
        <p:spPr bwMode="auto">
          <a:xfrm>
            <a:off x="3048000" y="1219200"/>
            <a:ext cx="1981200" cy="2680447"/>
          </a:xfrm>
          <a:prstGeom prst="rect">
            <a:avLst/>
          </a:prstGeom>
          <a:noFill/>
          <a:ln w="9525">
            <a:noFill/>
            <a:miter lim="800000"/>
            <a:headEnd/>
            <a:tailEnd/>
          </a:ln>
        </p:spPr>
      </p:pic>
      <p:sp>
        <p:nvSpPr>
          <p:cNvPr id="7" name="TextBox 6"/>
          <p:cNvSpPr txBox="1"/>
          <p:nvPr/>
        </p:nvSpPr>
        <p:spPr>
          <a:xfrm>
            <a:off x="3048001" y="3899647"/>
            <a:ext cx="1981200" cy="523220"/>
          </a:xfrm>
          <a:prstGeom prst="rect">
            <a:avLst/>
          </a:prstGeom>
          <a:noFill/>
        </p:spPr>
        <p:txBody>
          <a:bodyPr wrap="square" rtlCol="0">
            <a:spAutoFit/>
          </a:bodyPr>
          <a:lstStyle/>
          <a:p>
            <a:r>
              <a:rPr lang="en-US" sz="2800" b="1" dirty="0" smtClean="0"/>
              <a:t>Max Klein! </a:t>
            </a:r>
            <a:endParaRPr lang="en-US" sz="2800" b="1"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4000" dirty="0" smtClean="0"/>
              <a:t>Disambiguation is important!</a:t>
            </a:r>
          </a:p>
          <a:p>
            <a:pPr lvl="1"/>
            <a:r>
              <a:rPr lang="en-US" sz="4000" dirty="0" smtClean="0"/>
              <a:t>Wikipedia articles utilize Authority Control</a:t>
            </a:r>
          </a:p>
        </p:txBody>
      </p:sp>
      <p:sp>
        <p:nvSpPr>
          <p:cNvPr id="3" name="Title 2"/>
          <p:cNvSpPr>
            <a:spLocks noGrp="1"/>
          </p:cNvSpPr>
          <p:nvPr>
            <p:ph type="title"/>
          </p:nvPr>
        </p:nvSpPr>
        <p:spPr/>
        <p:txBody>
          <a:bodyPr>
            <a:normAutofit/>
          </a:bodyPr>
          <a:lstStyle/>
          <a:p>
            <a:r>
              <a:rPr lang="en-US" dirty="0" err="1" smtClean="0"/>
              <a:t>VIAFbot</a:t>
            </a:r>
            <a:r>
              <a:rPr lang="en-US" dirty="0" smtClean="0"/>
              <a:t> - Purpose</a:t>
            </a:r>
            <a:endParaRPr lang="en-US" dirty="0"/>
          </a:p>
        </p:txBody>
      </p:sp>
      <p:pic>
        <p:nvPicPr>
          <p:cNvPr id="4100" name="Picture 4"/>
          <p:cNvPicPr>
            <a:picLocks noChangeAspect="1" noChangeArrowheads="1"/>
          </p:cNvPicPr>
          <p:nvPr/>
        </p:nvPicPr>
        <p:blipFill>
          <a:blip r:embed="rId3" cstate="screen"/>
          <a:srcRect/>
          <a:stretch>
            <a:fillRect/>
          </a:stretch>
        </p:blipFill>
        <p:spPr bwMode="auto">
          <a:xfrm>
            <a:off x="914400" y="1018270"/>
            <a:ext cx="7391400" cy="5839730"/>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screen"/>
          <a:srcRect/>
          <a:stretch>
            <a:fillRect/>
          </a:stretch>
        </p:blipFill>
        <p:spPr bwMode="auto">
          <a:xfrm>
            <a:off x="819150" y="1018270"/>
            <a:ext cx="7486650" cy="4333875"/>
          </a:xfrm>
          <a:prstGeom prst="rect">
            <a:avLst/>
          </a:prstGeom>
          <a:noFill/>
          <a:ln w="9525">
            <a:solidFill>
              <a:schemeClr val="accent1"/>
            </a:solidFill>
            <a:miter lim="800000"/>
            <a:headEnd/>
            <a:tailEnd/>
          </a:ln>
        </p:spPr>
      </p:pic>
      <p:pic>
        <p:nvPicPr>
          <p:cNvPr id="5" name="Picture 7"/>
          <p:cNvPicPr>
            <a:picLocks noChangeAspect="1" noChangeArrowheads="1"/>
          </p:cNvPicPr>
          <p:nvPr/>
        </p:nvPicPr>
        <p:blipFill>
          <a:blip r:embed="rId3" cstate="screen"/>
          <a:srcRect/>
          <a:stretch>
            <a:fillRect/>
          </a:stretch>
        </p:blipFill>
        <p:spPr bwMode="auto">
          <a:xfrm>
            <a:off x="76200" y="3581400"/>
            <a:ext cx="9539235" cy="1219200"/>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screen"/>
          <a:srcRect/>
          <a:stretch>
            <a:fillRect/>
          </a:stretch>
        </p:blipFill>
        <p:spPr bwMode="auto">
          <a:xfrm>
            <a:off x="100038" y="76200"/>
            <a:ext cx="9043962" cy="6507649"/>
          </a:xfrm>
          <a:prstGeom prst="rect">
            <a:avLst/>
          </a:prstGeom>
          <a:noFill/>
          <a:ln w="9525">
            <a:noFill/>
            <a:miter lim="800000"/>
            <a:headEnd/>
            <a:tailEnd/>
          </a:ln>
        </p:spPr>
      </p:pic>
      <p:pic>
        <p:nvPicPr>
          <p:cNvPr id="5124" name="Picture 4"/>
          <p:cNvPicPr>
            <a:picLocks noChangeAspect="1" noChangeArrowheads="1"/>
          </p:cNvPicPr>
          <p:nvPr/>
        </p:nvPicPr>
        <p:blipFill>
          <a:blip r:embed="rId3" cstate="screen"/>
          <a:srcRect/>
          <a:stretch>
            <a:fillRect/>
          </a:stretch>
        </p:blipFill>
        <p:spPr bwMode="auto">
          <a:xfrm>
            <a:off x="876300" y="1000125"/>
            <a:ext cx="7391400" cy="4857750"/>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5"/>
                                      </p:to>
                                    </p:set>
                                    <p:animEffect filter="image" prLst="opacity: 0.5">
                                      <p:cBhvr rctx="IE">
                                        <p:cTn id="7" dur="indefinite"/>
                                        <p:tgtEl>
                                          <p:spTgt spid="5122"/>
                                        </p:tgtEl>
                                      </p:cBhvr>
                                    </p:animEffect>
                                  </p:childTnLst>
                                </p:cTn>
                              </p:par>
                              <p:par>
                                <p:cTn id="8" presetID="1"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250,000 + articles now have authority data, and links to VIAF</a:t>
            </a:r>
          </a:p>
          <a:p>
            <a:r>
              <a:rPr lang="en-US" dirty="0" smtClean="0"/>
              <a:t>…out of roughly 1 million articles about “people” on WP:EN</a:t>
            </a:r>
          </a:p>
        </p:txBody>
      </p:sp>
      <p:sp>
        <p:nvSpPr>
          <p:cNvPr id="3" name="Title 2"/>
          <p:cNvSpPr>
            <a:spLocks noGrp="1"/>
          </p:cNvSpPr>
          <p:nvPr>
            <p:ph type="title"/>
          </p:nvPr>
        </p:nvSpPr>
        <p:spPr/>
        <p:txBody>
          <a:bodyPr>
            <a:normAutofit/>
          </a:bodyPr>
          <a:lstStyle/>
          <a:p>
            <a:r>
              <a:rPr lang="en-US" dirty="0" err="1" smtClean="0"/>
              <a:t>VIAFbot</a:t>
            </a:r>
            <a:r>
              <a:rPr lang="en-US" dirty="0" smtClean="0"/>
              <a:t> - Progress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sz="3200" dirty="0" smtClean="0"/>
              <a:t>A heartwarming story from a cataloger</a:t>
            </a:r>
            <a:endParaRPr lang="en-US" sz="3200" dirty="0"/>
          </a:p>
        </p:txBody>
      </p:sp>
      <p:pic>
        <p:nvPicPr>
          <p:cNvPr id="1026" name="Picture 2"/>
          <p:cNvPicPr>
            <a:picLocks noChangeAspect="1" noChangeArrowheads="1"/>
          </p:cNvPicPr>
          <p:nvPr/>
        </p:nvPicPr>
        <p:blipFill>
          <a:blip r:embed="rId3" cstate="screen"/>
          <a:srcRect/>
          <a:stretch>
            <a:fillRect/>
          </a:stretch>
        </p:blipFill>
        <p:spPr bwMode="auto">
          <a:xfrm>
            <a:off x="7902" y="1283241"/>
            <a:ext cx="9136098" cy="54102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609600" y="2616740"/>
            <a:ext cx="10708467" cy="1524001"/>
          </a:xfrm>
          <a:prstGeom prst="rect">
            <a:avLst/>
          </a:prstGeom>
          <a:noFill/>
          <a:ln w="9525" cmpd="sng">
            <a:solidFill>
              <a:schemeClr val="accent1"/>
            </a:solidFill>
            <a:miter lim="800000"/>
            <a:headEnd/>
            <a:tailEnd/>
          </a:ln>
        </p:spPr>
      </p:pic>
      <p:sp>
        <p:nvSpPr>
          <p:cNvPr id="6" name="Oval 5"/>
          <p:cNvSpPr/>
          <p:nvPr/>
        </p:nvSpPr>
        <p:spPr>
          <a:xfrm>
            <a:off x="2057400" y="3531140"/>
            <a:ext cx="1752600" cy="457201"/>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4006596" y="3531140"/>
            <a:ext cx="3994404"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Added by </a:t>
            </a:r>
            <a:r>
              <a:rPr lang="en-US" dirty="0" err="1" smtClean="0"/>
              <a:t>VIAFbot</a:t>
            </a:r>
            <a:r>
              <a:rPr lang="en-US" dirty="0" smtClean="0"/>
              <a:t> 9 October 2012</a:t>
            </a:r>
            <a:endParaRPr lang="en-US" dirty="0"/>
          </a:p>
        </p:txBody>
      </p:sp>
      <p:pic>
        <p:nvPicPr>
          <p:cNvPr id="1028" name="Picture 4"/>
          <p:cNvPicPr>
            <a:picLocks noChangeAspect="1" noChangeArrowheads="1"/>
          </p:cNvPicPr>
          <p:nvPr/>
        </p:nvPicPr>
        <p:blipFill>
          <a:blip r:embed="rId5" cstate="screen"/>
          <a:srcRect/>
          <a:stretch>
            <a:fillRect/>
          </a:stretch>
        </p:blipFill>
        <p:spPr bwMode="auto">
          <a:xfrm>
            <a:off x="0" y="4648200"/>
            <a:ext cx="9144000" cy="559341"/>
          </a:xfrm>
          <a:prstGeom prst="rect">
            <a:avLst/>
          </a:prstGeom>
          <a:noFill/>
          <a:ln w="9525">
            <a:noFill/>
            <a:miter lim="800000"/>
            <a:headEnd/>
            <a:tailEnd/>
          </a:ln>
        </p:spPr>
      </p:pic>
      <p:pic>
        <p:nvPicPr>
          <p:cNvPr id="1029" name="Picture 5"/>
          <p:cNvPicPr>
            <a:picLocks noChangeAspect="1" noChangeArrowheads="1"/>
          </p:cNvPicPr>
          <p:nvPr/>
        </p:nvPicPr>
        <p:blipFill>
          <a:blip r:embed="rId6" cstate="screen"/>
          <a:srcRect/>
          <a:stretch>
            <a:fillRect/>
          </a:stretch>
        </p:blipFill>
        <p:spPr bwMode="auto">
          <a:xfrm>
            <a:off x="1" y="1409700"/>
            <a:ext cx="8876558" cy="379784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1000"/>
                                  </p:stCondLst>
                                  <p:childTnLst>
                                    <p:animEffect transition="out" filter="fade">
                                      <p:cBhvr>
                                        <p:cTn id="21" dur="5000"/>
                                        <p:tgtEl>
                                          <p:spTgt spid="1026"/>
                                        </p:tgtEl>
                                      </p:cBhvr>
                                    </p:animEffect>
                                    <p:set>
                                      <p:cBhvr>
                                        <p:cTn id="22" dur="1" fill="hold">
                                          <p:stCondLst>
                                            <p:cond delay="49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up….</a:t>
            </a:r>
            <a:r>
              <a:rPr lang="en-US" dirty="0" err="1" smtClean="0"/>
              <a:t>WikiData</a:t>
            </a:r>
            <a:endParaRPr lang="en-US" dirty="0"/>
          </a:p>
        </p:txBody>
      </p:sp>
      <p:pic>
        <p:nvPicPr>
          <p:cNvPr id="1026" name="Picture 2"/>
          <p:cNvPicPr>
            <a:picLocks noGrp="1" noChangeAspect="1" noChangeArrowheads="1"/>
          </p:cNvPicPr>
          <p:nvPr>
            <p:ph idx="1"/>
          </p:nvPr>
        </p:nvPicPr>
        <p:blipFill>
          <a:blip r:embed="rId3" cstate="screen"/>
          <a:srcRect/>
          <a:stretch>
            <a:fillRect/>
          </a:stretch>
        </p:blipFill>
        <p:spPr bwMode="auto">
          <a:xfrm>
            <a:off x="457200" y="1905000"/>
            <a:ext cx="6124669" cy="4221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you?</a:t>
            </a:r>
            <a:endParaRPr lang="en-US" dirty="0"/>
          </a:p>
        </p:txBody>
      </p:sp>
      <p:sp>
        <p:nvSpPr>
          <p:cNvPr id="4" name="Text Placeholder 3"/>
          <p:cNvSpPr>
            <a:spLocks noGrp="1"/>
          </p:cNvSpPr>
          <p:nvPr>
            <p:ph type="body" sz="quarter" idx="13"/>
          </p:nvPr>
        </p:nvSpPr>
        <p:spPr/>
        <p:txBody>
          <a:bodyPr/>
          <a:lstStyle/>
          <a:p>
            <a:r>
              <a:rPr lang="en-US" dirty="0" smtClean="0"/>
              <a:t>Opportunities or challenges for working with metadata?</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Partner email discussion forum for identifying areas of need.  Subgroups then take on a topic and develop something of use to the community. </a:t>
            </a:r>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Advancing the Research Mission</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Advancing the Research Mission</a:t>
            </a:r>
            <a:endParaRPr lang="en-US" dirty="0"/>
          </a:p>
        </p:txBody>
      </p:sp>
      <p:sp>
        <p:nvSpPr>
          <p:cNvPr id="2" name="Content Placeholder 1"/>
          <p:cNvSpPr>
            <a:spLocks noGrp="1"/>
          </p:cNvSpPr>
          <p:nvPr>
            <p:ph idx="4294967295"/>
          </p:nvPr>
        </p:nvSpPr>
        <p:spPr>
          <a:xfrm>
            <a:off x="152400" y="914400"/>
            <a:ext cx="8077200" cy="5211763"/>
          </a:xfrm>
        </p:spPr>
        <p:txBody>
          <a:bodyPr>
            <a:normAutofit fontScale="85000" lnSpcReduction="10000"/>
          </a:bodyPr>
          <a:lstStyle/>
          <a:p>
            <a:pPr>
              <a:buNone/>
            </a:pPr>
            <a:r>
              <a:rPr lang="en-US" sz="3600" dirty="0" smtClean="0"/>
              <a:t>	Encouraging campus-wide data management planning.  This group is identifying topics for libraries to raise to other stakeholders on campus (IT, Office of Research, Academic departments) about the advantages of a campus-wide policy. </a:t>
            </a:r>
            <a:endParaRPr lang="en-US" sz="3600" b="1" dirty="0" smtClean="0"/>
          </a:p>
          <a:p>
            <a:pPr>
              <a:buNone/>
            </a:pPr>
            <a:r>
              <a:rPr lang="en-US" dirty="0" smtClean="0"/>
              <a:t>	Dan Tsang, chair   (University of California, Irvine);  Allan Bell  (University of British Columbia);  Anna Clements  (University of St. Andrews);  Joy Davidson  (DCC, University of Glasgow ); Mike Furlough  (Pennsylvania  State University); Chuck Humphrey  (University of Alberta);  Amy </a:t>
            </a:r>
            <a:r>
              <a:rPr lang="en-US" dirty="0" err="1" smtClean="0"/>
              <a:t>Nurnberger</a:t>
            </a:r>
            <a:r>
              <a:rPr lang="en-US" dirty="0" smtClean="0"/>
              <a:t> (Columbia University); Claire Stewart (Northwestern University); Beth Warner (Ohio State University); Perry Willett (California Digital Library)</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4" name="Text Placeholder 3"/>
          <p:cNvSpPr>
            <a:spLocks noGrp="1"/>
          </p:cNvSpPr>
          <p:nvPr>
            <p:ph type="body" sz="half" idx="2"/>
          </p:nvPr>
        </p:nvSpPr>
        <p:spPr>
          <a:xfrm>
            <a:off x="457200" y="990600"/>
            <a:ext cx="8381999" cy="5153025"/>
          </a:xfrm>
        </p:spPr>
        <p:txBody>
          <a:bodyPr/>
          <a:lstStyle/>
          <a:p>
            <a:pPr>
              <a:buFont typeface="Arial" pitchFamily="34" charset="0"/>
              <a:buChar char="•"/>
            </a:pPr>
            <a:r>
              <a:rPr lang="en-US" sz="3200" dirty="0" smtClean="0"/>
              <a:t>OCLC Research Library Partnership</a:t>
            </a:r>
          </a:p>
          <a:p>
            <a:pPr lvl="1">
              <a:buFont typeface="Arial" pitchFamily="34" charset="0"/>
              <a:buChar char="•"/>
            </a:pPr>
            <a:r>
              <a:rPr lang="en-US" sz="2600" dirty="0" smtClean="0"/>
              <a:t>transnational</a:t>
            </a:r>
          </a:p>
          <a:p>
            <a:pPr lvl="1">
              <a:buFont typeface="Arial" pitchFamily="34" charset="0"/>
              <a:buChar char="•"/>
            </a:pPr>
            <a:r>
              <a:rPr lang="en-US" sz="2600" dirty="0" smtClean="0"/>
              <a:t>heterogeneous</a:t>
            </a:r>
          </a:p>
          <a:p>
            <a:pPr>
              <a:buFont typeface="Arial" pitchFamily="34" charset="0"/>
              <a:buChar char="•"/>
            </a:pPr>
            <a:r>
              <a:rPr lang="en-US" sz="3200" dirty="0" smtClean="0"/>
              <a:t>Surrounded by smart people</a:t>
            </a:r>
          </a:p>
          <a:p>
            <a:endParaRPr lang="en-US" sz="3200" dirty="0" smtClean="0"/>
          </a:p>
          <a:p>
            <a:pPr>
              <a:buFont typeface="Arial" pitchFamily="34" charset="0"/>
              <a:buChar char="•"/>
            </a:pPr>
            <a:endParaRPr lang="en-US" dirty="0"/>
          </a:p>
        </p:txBody>
      </p:sp>
      <p:pic>
        <p:nvPicPr>
          <p:cNvPr id="61442" name="Picture 2" descr="https://fbcdn-sphotos-d-a.akamaihd.net/hphotos-ak-ash4/423336_266484350101615_1494917875_n.jpg"/>
          <p:cNvPicPr>
            <a:picLocks noChangeAspect="1" noChangeArrowheads="1"/>
          </p:cNvPicPr>
          <p:nvPr/>
        </p:nvPicPr>
        <p:blipFill>
          <a:blip r:embed="rId3" cstate="screen"/>
          <a:srcRect/>
          <a:stretch>
            <a:fillRect/>
          </a:stretch>
        </p:blipFill>
        <p:spPr bwMode="auto">
          <a:xfrm>
            <a:off x="3733799" y="3429000"/>
            <a:ext cx="5105400" cy="3205716"/>
          </a:xfrm>
          <a:prstGeom prst="rect">
            <a:avLst/>
          </a:prstGeom>
          <a:noFill/>
        </p:spPr>
      </p:pic>
      <p:sp>
        <p:nvSpPr>
          <p:cNvPr id="5" name="Bent Arrow 4"/>
          <p:cNvSpPr/>
          <p:nvPr/>
        </p:nvSpPr>
        <p:spPr>
          <a:xfrm>
            <a:off x="3049524" y="3779520"/>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142999" y="4648200"/>
            <a:ext cx="2590800" cy="369332"/>
          </a:xfrm>
          <a:prstGeom prst="rect">
            <a:avLst/>
          </a:prstGeom>
          <a:noFill/>
        </p:spPr>
        <p:txBody>
          <a:bodyPr wrap="square" rtlCol="0">
            <a:spAutoFit/>
          </a:bodyPr>
          <a:lstStyle/>
          <a:p>
            <a:r>
              <a:rPr lang="en-US" dirty="0" smtClean="0"/>
              <a:t>Your photo here….</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Advancing the Research Mission</a:t>
            </a:r>
            <a:endParaRPr lang="en-US" dirty="0"/>
          </a:p>
        </p:txBody>
      </p:sp>
      <p:sp>
        <p:nvSpPr>
          <p:cNvPr id="2" name="Content Placeholder 1"/>
          <p:cNvSpPr>
            <a:spLocks noGrp="1"/>
          </p:cNvSpPr>
          <p:nvPr>
            <p:ph idx="4294967295"/>
          </p:nvPr>
        </p:nvSpPr>
        <p:spPr>
          <a:xfrm>
            <a:off x="457200" y="990600"/>
            <a:ext cx="8229600" cy="5135563"/>
          </a:xfrm>
        </p:spPr>
        <p:txBody>
          <a:bodyPr>
            <a:normAutofit fontScale="85000" lnSpcReduction="20000"/>
          </a:bodyPr>
          <a:lstStyle/>
          <a:p>
            <a:pPr>
              <a:buNone/>
            </a:pPr>
            <a:r>
              <a:rPr lang="en-US" dirty="0" smtClean="0"/>
              <a:t>	</a:t>
            </a:r>
            <a:r>
              <a:rPr lang="en-US" sz="3600" dirty="0" smtClean="0"/>
              <a:t>Selecting datasets for preservation and access.  This group is exploring issues related to deciding which datasets merit long term curation, how to handle deposit agreements (use restrictions, duration, service levels), and what to do when a dataset is decommissioned. </a:t>
            </a:r>
            <a:endParaRPr lang="en-US" sz="3600" b="1" dirty="0" smtClean="0"/>
          </a:p>
          <a:p>
            <a:pPr>
              <a:buNone/>
            </a:pPr>
            <a:r>
              <a:rPr lang="en-US" dirty="0" smtClean="0"/>
              <a:t>	Ann </a:t>
            </a:r>
            <a:r>
              <a:rPr lang="en-US" dirty="0" err="1" smtClean="0"/>
              <a:t>Lally</a:t>
            </a:r>
            <a:r>
              <a:rPr lang="en-US" dirty="0" smtClean="0"/>
              <a:t>, chair (University of Washington ); Brian Clifford  (University of Leeds; Joy Davidson  (DCC, University of Glasgow ); Chuck Humphrey  (University of Alberta); Harrison W. </a:t>
            </a:r>
            <a:r>
              <a:rPr lang="en-US" dirty="0" err="1" smtClean="0"/>
              <a:t>Inefuku</a:t>
            </a:r>
            <a:r>
              <a:rPr lang="en-US" dirty="0" smtClean="0"/>
              <a:t>  (Iowa State University); Rachael </a:t>
            </a:r>
            <a:r>
              <a:rPr lang="en-US" dirty="0" err="1" smtClean="0"/>
              <a:t>Kotarski</a:t>
            </a:r>
            <a:r>
              <a:rPr lang="en-US" dirty="0" smtClean="0"/>
              <a:t>  (British Library); Ron </a:t>
            </a:r>
            <a:r>
              <a:rPr lang="en-US" dirty="0" err="1" smtClean="0"/>
              <a:t>Nakao</a:t>
            </a:r>
            <a:r>
              <a:rPr lang="en-US" dirty="0" smtClean="0"/>
              <a:t> (Stanford University); Barbara </a:t>
            </a:r>
            <a:r>
              <a:rPr lang="en-US" dirty="0" err="1" smtClean="0"/>
              <a:t>Rockenbach</a:t>
            </a:r>
            <a:r>
              <a:rPr lang="en-US" dirty="0" smtClean="0"/>
              <a:t> (Columbia University); Sally Rumsey (University of Oxford);  Anna </a:t>
            </a:r>
            <a:r>
              <a:rPr lang="en-US" dirty="0" err="1" smtClean="0"/>
              <a:t>Shadbolt</a:t>
            </a:r>
            <a:r>
              <a:rPr lang="en-US" dirty="0" smtClean="0"/>
              <a:t> (University of Melbourne)</a:t>
            </a:r>
            <a:endParaRPr lang="en-US" b="1" dirty="0" smtClean="0"/>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Institute for Museum and Library Services (IMLS) funded project led by Drs. Ixchel Faniel (PI) &amp; Elizabeth Yakel (co-PI)</a:t>
            </a:r>
          </a:p>
          <a:p>
            <a:endParaRPr lang="en-US" sz="7200" dirty="0" smtClean="0"/>
          </a:p>
          <a:p>
            <a:r>
              <a:rPr lang="en-US" sz="7200" dirty="0" smtClean="0"/>
              <a:t>Studying the intersection between data reuse and digital preservation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cstate="screen"/>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 xmlns:p14="http://schemas.microsoft.com/office/powerpoint/2010/main" val="314600789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omezj\Desktop\ummz.pn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screen"/>
          <a:srcRect l="9734" t="19780" r="11285" b="1099"/>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srcRect l="3082" r="2364"/>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Motivations &amp; Questions</a:t>
            </a:r>
            <a:endParaRPr lang="en-US" dirty="0"/>
          </a:p>
        </p:txBody>
      </p:sp>
      <p:sp>
        <p:nvSpPr>
          <p:cNvPr id="10" name="Text Placeholder 9"/>
          <p:cNvSpPr>
            <a:spLocks noGrp="1"/>
          </p:cNvSpPr>
          <p:nvPr>
            <p:ph type="body" sz="half" idx="2"/>
          </p:nvPr>
        </p:nvSpPr>
        <p:spPr>
          <a:xfrm>
            <a:off x="457201" y="1066800"/>
            <a:ext cx="4085770" cy="5153025"/>
          </a:xfrm>
        </p:spPr>
        <p:txBody>
          <a:bodyPr anchor="ctr">
            <a:normAutofit lnSpcReduction="10000"/>
          </a:bodyPr>
          <a:lstStyle/>
          <a:p>
            <a:pPr marL="457200" lvl="0" indent="-457200">
              <a:buFont typeface="+mj-lt"/>
              <a:buAutoNum type="arabicPeriod"/>
              <a:defRPr/>
            </a:pPr>
            <a:r>
              <a:rPr lang="en-US" sz="2400" dirty="0" smtClean="0"/>
              <a:t>What are the significant properties of quantitative social science, archaeological, and zoological data that facilitate reuse? </a:t>
            </a:r>
          </a:p>
          <a:p>
            <a:pPr marL="457200" lvl="0" indent="-457200">
              <a:defRPr/>
            </a:pPr>
            <a:endParaRPr lang="en-US" sz="2400" dirty="0" smtClean="0"/>
          </a:p>
          <a:p>
            <a:pPr marL="342900" lvl="0" indent="-342900">
              <a:defRPr/>
            </a:pPr>
            <a:r>
              <a:rPr lang="en-US" sz="2400" dirty="0" smtClean="0"/>
              <a:t>2. How can these significant properties be expressed as representation information to ensure the preservation of meaning and enable data reuse?</a:t>
            </a:r>
            <a:endParaRPr lang="en-US" sz="2400" dirty="0"/>
          </a:p>
        </p:txBody>
      </p:sp>
      <p:sp>
        <p:nvSpPr>
          <p:cNvPr id="12" name="Content Placeholder 2"/>
          <p:cNvSpPr txBox="1">
            <a:spLocks/>
          </p:cNvSpPr>
          <p:nvPr/>
        </p:nvSpPr>
        <p:spPr>
          <a:xfrm>
            <a:off x="609600" y="1828800"/>
            <a:ext cx="3775075" cy="420211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3" name="Group 18"/>
          <p:cNvGrpSpPr/>
          <p:nvPr/>
        </p:nvGrpSpPr>
        <p:grpSpPr>
          <a:xfrm>
            <a:off x="4384675" y="1066800"/>
            <a:ext cx="4565470" cy="4638675"/>
            <a:chOff x="4384675" y="1066800"/>
            <a:chExt cx="4565470" cy="4638675"/>
          </a:xfrm>
        </p:grpSpPr>
        <p:pic>
          <p:nvPicPr>
            <p:cNvPr id="7171" name="Picture 3" descr="C:\Users\gomezj\Desktop\slide5.png"/>
            <p:cNvPicPr>
              <a:picLocks noChangeAspect="1" noChangeArrowheads="1"/>
            </p:cNvPicPr>
            <p:nvPr/>
          </p:nvPicPr>
          <p:blipFill>
            <a:blip r:embed="rId3" cstate="screen"/>
            <a:srcRect/>
            <a:stretch>
              <a:fillRect/>
            </a:stretch>
          </p:blipFill>
          <p:spPr bwMode="auto">
            <a:xfrm>
              <a:off x="4384675" y="1066800"/>
              <a:ext cx="4505325" cy="4638675"/>
            </a:xfrm>
            <a:prstGeom prst="rect">
              <a:avLst/>
            </a:prstGeom>
            <a:noFill/>
          </p:spPr>
        </p:pic>
        <p:sp>
          <p:nvSpPr>
            <p:cNvPr id="18" name="TextBox 17"/>
            <p:cNvSpPr txBox="1"/>
            <p:nvPr/>
          </p:nvSpPr>
          <p:spPr>
            <a:xfrm>
              <a:off x="7625743" y="5437386"/>
              <a:ext cx="1324402" cy="246221"/>
            </a:xfrm>
            <a:prstGeom prst="rect">
              <a:avLst/>
            </a:prstGeom>
            <a:noFill/>
          </p:spPr>
          <p:txBody>
            <a:bodyPr wrap="none" rtlCol="0">
              <a:spAutoFit/>
            </a:bodyPr>
            <a:lstStyle/>
            <a:p>
              <a:r>
                <a:rPr lang="en-US" sz="1000" dirty="0" smtClean="0"/>
                <a:t>Faniel &amp; Yakel 2011</a:t>
              </a:r>
              <a:endParaRPr lang="en-US" sz="1000" dirty="0"/>
            </a:p>
          </p:txBody>
        </p:sp>
      </p:grpSp>
    </p:spTree>
    <p:extLst>
      <p:ext uri="{BB962C8B-B14F-4D97-AF65-F5344CB8AC3E}">
        <p14:creationId xmlns="" xmlns:p14="http://schemas.microsoft.com/office/powerpoint/2010/main" val="21365867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Survey of Data Reusers – Part 1 (The Conceptual Model)</a:t>
            </a:r>
            <a:endParaRPr lang="en-US" dirty="0"/>
          </a:p>
        </p:txBody>
      </p:sp>
      <p:sp>
        <p:nvSpPr>
          <p:cNvPr id="9" name="TextBox 8"/>
          <p:cNvSpPr txBox="1"/>
          <p:nvPr/>
        </p:nvSpPr>
        <p:spPr>
          <a:xfrm>
            <a:off x="152400" y="1626850"/>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Ease of Operation    </a:t>
            </a:r>
          </a:p>
        </p:txBody>
      </p:sp>
      <p:sp>
        <p:nvSpPr>
          <p:cNvPr id="10" name="TextBox 9"/>
          <p:cNvSpPr txBox="1"/>
          <p:nvPr/>
        </p:nvSpPr>
        <p:spPr>
          <a:xfrm>
            <a:off x="152400" y="88189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Producer Reputation</a:t>
            </a:r>
            <a:endParaRPr lang="en-US" sz="2000" dirty="0" smtClean="0"/>
          </a:p>
        </p:txBody>
      </p:sp>
      <p:sp>
        <p:nvSpPr>
          <p:cNvPr id="11" name="TextBox 10"/>
          <p:cNvSpPr txBox="1"/>
          <p:nvPr/>
        </p:nvSpPr>
        <p:spPr>
          <a:xfrm>
            <a:off x="152400" y="5351621"/>
            <a:ext cx="3733800" cy="461665"/>
          </a:xfrm>
          <a:prstGeom prst="rect">
            <a:avLst/>
          </a:prstGeom>
          <a:noFill/>
          <a:ln>
            <a:solidFill>
              <a:schemeClr val="accent1">
                <a:shade val="95000"/>
                <a:satMod val="105000"/>
              </a:schemeClr>
            </a:solidFill>
          </a:ln>
        </p:spPr>
        <p:txBody>
          <a:bodyPr wrap="square" rtlCol="0" anchor="ctr" anchorCtr="0">
            <a:spAutoFit/>
          </a:bodyPr>
          <a:lstStyle/>
          <a:p>
            <a:pPr algn="ctr"/>
            <a:r>
              <a:rPr lang="en-US" sz="2400" dirty="0" smtClean="0"/>
              <a:t>Documentation Quality</a:t>
            </a:r>
          </a:p>
        </p:txBody>
      </p:sp>
      <p:sp>
        <p:nvSpPr>
          <p:cNvPr id="12" name="TextBox 11"/>
          <p:cNvSpPr txBox="1"/>
          <p:nvPr/>
        </p:nvSpPr>
        <p:spPr>
          <a:xfrm>
            <a:off x="5181600" y="3116758"/>
            <a:ext cx="3725917"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Reuse Satisfaction</a:t>
            </a:r>
          </a:p>
        </p:txBody>
      </p:sp>
      <p:sp>
        <p:nvSpPr>
          <p:cNvPr id="14" name="TextBox 13"/>
          <p:cNvSpPr txBox="1"/>
          <p:nvPr/>
        </p:nvSpPr>
        <p:spPr>
          <a:xfrm>
            <a:off x="152400" y="3861712"/>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Completeness </a:t>
            </a:r>
          </a:p>
        </p:txBody>
      </p:sp>
      <p:sp>
        <p:nvSpPr>
          <p:cNvPr id="16" name="TextBox 15"/>
          <p:cNvSpPr txBox="1"/>
          <p:nvPr/>
        </p:nvSpPr>
        <p:spPr>
          <a:xfrm>
            <a:off x="152400" y="2371804"/>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Credibility</a:t>
            </a:r>
          </a:p>
        </p:txBody>
      </p:sp>
      <p:sp>
        <p:nvSpPr>
          <p:cNvPr id="18" name="TextBox 17"/>
          <p:cNvSpPr txBox="1"/>
          <p:nvPr/>
        </p:nvSpPr>
        <p:spPr>
          <a:xfrm>
            <a:off x="152400" y="3116758"/>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Accessibility</a:t>
            </a:r>
          </a:p>
        </p:txBody>
      </p:sp>
      <p:sp>
        <p:nvSpPr>
          <p:cNvPr id="20" name="TextBox 19"/>
          <p:cNvSpPr txBox="1"/>
          <p:nvPr/>
        </p:nvSpPr>
        <p:spPr>
          <a:xfrm>
            <a:off x="152400" y="460666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Relevancy</a:t>
            </a:r>
          </a:p>
        </p:txBody>
      </p:sp>
      <p:cxnSp>
        <p:nvCxnSpPr>
          <p:cNvPr id="24" name="Straight Arrow Connector 23"/>
          <p:cNvCxnSpPr>
            <a:stCxn id="10" idx="3"/>
            <a:endCxn id="12" idx="0"/>
          </p:cNvCxnSpPr>
          <p:nvPr/>
        </p:nvCxnSpPr>
        <p:spPr>
          <a:xfrm>
            <a:off x="3886200" y="1112729"/>
            <a:ext cx="3158359" cy="200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3"/>
          </p:cNvCxnSpPr>
          <p:nvPr/>
        </p:nvCxnSpPr>
        <p:spPr>
          <a:xfrm>
            <a:off x="3886200" y="1857683"/>
            <a:ext cx="2514600" cy="125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6" idx="3"/>
          </p:cNvCxnSpPr>
          <p:nvPr/>
        </p:nvCxnSpPr>
        <p:spPr>
          <a:xfrm>
            <a:off x="3886200" y="2602637"/>
            <a:ext cx="1752600" cy="514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8" idx="3"/>
            <a:endCxn id="12" idx="1"/>
          </p:cNvCxnSpPr>
          <p:nvPr/>
        </p:nvCxnSpPr>
        <p:spPr>
          <a:xfrm>
            <a:off x="3886200" y="3347591"/>
            <a:ext cx="1295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4" idx="3"/>
          </p:cNvCxnSpPr>
          <p:nvPr/>
        </p:nvCxnSpPr>
        <p:spPr>
          <a:xfrm flipV="1">
            <a:off x="3886200" y="3578423"/>
            <a:ext cx="1752600" cy="514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 idx="3"/>
          </p:cNvCxnSpPr>
          <p:nvPr/>
        </p:nvCxnSpPr>
        <p:spPr>
          <a:xfrm flipV="1">
            <a:off x="3886200" y="3578423"/>
            <a:ext cx="2514600" cy="1259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1" idx="3"/>
          </p:cNvCxnSpPr>
          <p:nvPr/>
        </p:nvCxnSpPr>
        <p:spPr>
          <a:xfrm flipV="1">
            <a:off x="3886200" y="3578423"/>
            <a:ext cx="3158359" cy="200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400800" y="2371804"/>
            <a:ext cx="364202" cy="461665"/>
          </a:xfrm>
          <a:prstGeom prst="rect">
            <a:avLst/>
          </a:prstGeom>
          <a:noFill/>
        </p:spPr>
        <p:txBody>
          <a:bodyPr wrap="none" rtlCol="0">
            <a:spAutoFit/>
          </a:bodyPr>
          <a:lstStyle/>
          <a:p>
            <a:r>
              <a:rPr lang="en-US" sz="2400" dirty="0" smtClean="0"/>
              <a:t>+</a:t>
            </a:r>
            <a:endParaRPr lang="en-US" dirty="0"/>
          </a:p>
        </p:txBody>
      </p:sp>
      <p:sp>
        <p:nvSpPr>
          <p:cNvPr id="42" name="TextBox 41"/>
          <p:cNvSpPr txBox="1"/>
          <p:nvPr/>
        </p:nvSpPr>
        <p:spPr>
          <a:xfrm>
            <a:off x="4572000" y="2371804"/>
            <a:ext cx="364202" cy="461665"/>
          </a:xfrm>
          <a:prstGeom prst="rect">
            <a:avLst/>
          </a:prstGeom>
          <a:noFill/>
        </p:spPr>
        <p:txBody>
          <a:bodyPr wrap="none" rtlCol="0">
            <a:spAutoFit/>
          </a:bodyPr>
          <a:lstStyle/>
          <a:p>
            <a:r>
              <a:rPr lang="en-US" sz="2400" dirty="0" smtClean="0"/>
              <a:t>+</a:t>
            </a:r>
            <a:endParaRPr lang="en-US" dirty="0"/>
          </a:p>
        </p:txBody>
      </p:sp>
      <p:sp>
        <p:nvSpPr>
          <p:cNvPr id="43" name="TextBox 42"/>
          <p:cNvSpPr txBox="1"/>
          <p:nvPr/>
        </p:nvSpPr>
        <p:spPr>
          <a:xfrm>
            <a:off x="5330059" y="2214939"/>
            <a:ext cx="364202" cy="461665"/>
          </a:xfrm>
          <a:prstGeom prst="rect">
            <a:avLst/>
          </a:prstGeom>
          <a:noFill/>
        </p:spPr>
        <p:txBody>
          <a:bodyPr wrap="none" rtlCol="0">
            <a:spAutoFit/>
          </a:bodyPr>
          <a:lstStyle/>
          <a:p>
            <a:r>
              <a:rPr lang="en-US" sz="2400" dirty="0" smtClean="0"/>
              <a:t>+</a:t>
            </a:r>
            <a:endParaRPr lang="en-US" dirty="0"/>
          </a:p>
        </p:txBody>
      </p:sp>
      <p:sp>
        <p:nvSpPr>
          <p:cNvPr id="44" name="TextBox 43"/>
          <p:cNvSpPr txBox="1"/>
          <p:nvPr/>
        </p:nvSpPr>
        <p:spPr>
          <a:xfrm>
            <a:off x="4207798" y="2885925"/>
            <a:ext cx="364202" cy="461665"/>
          </a:xfrm>
          <a:prstGeom prst="rect">
            <a:avLst/>
          </a:prstGeom>
          <a:noFill/>
        </p:spPr>
        <p:txBody>
          <a:bodyPr wrap="none" rtlCol="0">
            <a:spAutoFit/>
          </a:bodyPr>
          <a:lstStyle/>
          <a:p>
            <a:r>
              <a:rPr lang="en-US" sz="2400" dirty="0" smtClean="0"/>
              <a:t>+</a:t>
            </a:r>
            <a:endParaRPr lang="en-US" dirty="0"/>
          </a:p>
        </p:txBody>
      </p:sp>
      <p:sp>
        <p:nvSpPr>
          <p:cNvPr id="45" name="TextBox 44"/>
          <p:cNvSpPr txBox="1"/>
          <p:nvPr/>
        </p:nvSpPr>
        <p:spPr>
          <a:xfrm>
            <a:off x="4025697" y="3630879"/>
            <a:ext cx="364202" cy="461665"/>
          </a:xfrm>
          <a:prstGeom prst="rect">
            <a:avLst/>
          </a:prstGeom>
          <a:noFill/>
        </p:spPr>
        <p:txBody>
          <a:bodyPr wrap="none" rtlCol="0">
            <a:spAutoFit/>
          </a:bodyPr>
          <a:lstStyle/>
          <a:p>
            <a:r>
              <a:rPr lang="en-US" sz="2400" dirty="0" smtClean="0"/>
              <a:t>+</a:t>
            </a:r>
            <a:endParaRPr lang="en-US" dirty="0"/>
          </a:p>
        </p:txBody>
      </p:sp>
      <p:sp>
        <p:nvSpPr>
          <p:cNvPr id="46" name="TextBox 45"/>
          <p:cNvSpPr txBox="1"/>
          <p:nvPr/>
        </p:nvSpPr>
        <p:spPr>
          <a:xfrm>
            <a:off x="5694261" y="3861712"/>
            <a:ext cx="364202" cy="461665"/>
          </a:xfrm>
          <a:prstGeom prst="rect">
            <a:avLst/>
          </a:prstGeom>
          <a:noFill/>
        </p:spPr>
        <p:txBody>
          <a:bodyPr wrap="none" rtlCol="0">
            <a:spAutoFit/>
          </a:bodyPr>
          <a:lstStyle/>
          <a:p>
            <a:r>
              <a:rPr lang="en-US" sz="2400" dirty="0" smtClean="0"/>
              <a:t>+</a:t>
            </a:r>
            <a:endParaRPr lang="en-US" dirty="0"/>
          </a:p>
        </p:txBody>
      </p:sp>
      <p:sp>
        <p:nvSpPr>
          <p:cNvPr id="47" name="TextBox 46"/>
          <p:cNvSpPr txBox="1"/>
          <p:nvPr/>
        </p:nvSpPr>
        <p:spPr>
          <a:xfrm>
            <a:off x="4754101" y="3861712"/>
            <a:ext cx="364202" cy="461665"/>
          </a:xfrm>
          <a:prstGeom prst="rect">
            <a:avLst/>
          </a:prstGeom>
          <a:noFill/>
        </p:spPr>
        <p:txBody>
          <a:bodyPr wrap="none" rtlCol="0">
            <a:spAutoFit/>
          </a:bodyPr>
          <a:lstStyle/>
          <a:p>
            <a:r>
              <a:rPr lang="en-US" sz="2400" dirty="0" smtClean="0"/>
              <a:t>+</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a:blip r:embed="rId3" cstate="screen"/>
          <a:srcRect/>
          <a:stretch>
            <a:fillRect/>
          </a:stretch>
        </p:blipFill>
        <p:spPr bwMode="auto">
          <a:xfrm>
            <a:off x="1447800" y="0"/>
            <a:ext cx="6877787" cy="5943600"/>
          </a:xfrm>
          <a:prstGeom prst="rect">
            <a:avLst/>
          </a:prstGeom>
          <a:noFill/>
          <a:ln w="9525">
            <a:noFill/>
            <a:miter lim="800000"/>
            <a:headEnd/>
            <a:tailEnd/>
          </a:ln>
        </p:spPr>
      </p:pic>
      <p:sp>
        <p:nvSpPr>
          <p:cNvPr id="5" name="TextBox 4"/>
          <p:cNvSpPr txBox="1"/>
          <p:nvPr/>
        </p:nvSpPr>
        <p:spPr>
          <a:xfrm>
            <a:off x="2667000" y="5943600"/>
            <a:ext cx="4419600" cy="369332"/>
          </a:xfrm>
          <a:prstGeom prst="rect">
            <a:avLst/>
          </a:prstGeom>
          <a:noFill/>
        </p:spPr>
        <p:txBody>
          <a:bodyPr wrap="square" rtlCol="0">
            <a:spAutoFit/>
          </a:bodyPr>
          <a:lstStyle/>
          <a:p>
            <a:r>
              <a:rPr lang="en-US" dirty="0" smtClean="0"/>
              <a:t>http://www.downes.ca/presentation/304</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and Libraries</a:t>
            </a:r>
            <a:endParaRPr lang="en-US" dirty="0"/>
          </a:p>
        </p:txBody>
      </p:sp>
      <p:sp>
        <p:nvSpPr>
          <p:cNvPr id="3" name="Content Placeholder 2"/>
          <p:cNvSpPr>
            <a:spLocks noGrp="1"/>
          </p:cNvSpPr>
          <p:nvPr>
            <p:ph idx="1"/>
          </p:nvPr>
        </p:nvSpPr>
        <p:spPr/>
        <p:txBody>
          <a:bodyPr/>
          <a:lstStyle/>
          <a:p>
            <a:r>
              <a:rPr lang="en-US" dirty="0" smtClean="0"/>
              <a:t>Contacted institutional partners represented in the OCLC Research Library Partnership</a:t>
            </a:r>
          </a:p>
          <a:p>
            <a:pPr lvl="1"/>
            <a:r>
              <a:rPr lang="en-US" dirty="0" err="1" smtClean="0"/>
              <a:t>Coursera</a:t>
            </a:r>
            <a:r>
              <a:rPr lang="en-US" dirty="0" smtClean="0"/>
              <a:t> – 20 of  32 (now 62)</a:t>
            </a:r>
          </a:p>
          <a:p>
            <a:pPr lvl="1"/>
            <a:r>
              <a:rPr lang="en-US" dirty="0" smtClean="0"/>
              <a:t>edX - 2 of 6 (now 12)</a:t>
            </a:r>
          </a:p>
          <a:p>
            <a:pPr lvl="1"/>
            <a:r>
              <a:rPr lang="en-US" dirty="0" err="1" smtClean="0"/>
              <a:t>FutureLearn</a:t>
            </a:r>
            <a:r>
              <a:rPr lang="en-US" dirty="0" smtClean="0"/>
              <a:t> - 4 of 12 (now 17 plus the British Library)</a:t>
            </a:r>
          </a:p>
          <a:p>
            <a:r>
              <a:rPr lang="en-US" dirty="0" smtClean="0"/>
              <a:t>Conversations with Public Libraries</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Themes for meeting</a:t>
            </a:r>
          </a:p>
          <a:p>
            <a:pPr lvl="1"/>
            <a:r>
              <a:rPr lang="en-US" dirty="0" smtClean="0"/>
              <a:t>Copyright</a:t>
            </a:r>
          </a:p>
          <a:p>
            <a:pPr lvl="1"/>
            <a:r>
              <a:rPr lang="en-US" dirty="0" smtClean="0"/>
              <a:t>Production</a:t>
            </a:r>
          </a:p>
          <a:p>
            <a:pPr lvl="1"/>
            <a:r>
              <a:rPr lang="en-US" dirty="0" smtClean="0"/>
              <a:t>New opportunities for librarians</a:t>
            </a:r>
          </a:p>
          <a:p>
            <a:pPr lvl="1"/>
            <a:r>
              <a:rPr lang="en-US" dirty="0" smtClean="0"/>
              <a:t>Audience</a:t>
            </a:r>
          </a:p>
          <a:p>
            <a:r>
              <a:rPr lang="en-US" dirty="0" smtClean="0"/>
              <a:t>Summaries on HangingTogether.org	</a:t>
            </a:r>
          </a:p>
          <a:p>
            <a:pPr lvl="1">
              <a:buNone/>
            </a:pPr>
            <a:r>
              <a:rPr lang="en-US" dirty="0" smtClean="0">
                <a:hlinkClick r:id="rId3"/>
              </a:rPr>
              <a:t>http://hangingtogether.org/?cat=58</a:t>
            </a:r>
            <a:r>
              <a:rPr lang="en-US" dirty="0" smtClean="0"/>
              <a:t> </a:t>
            </a:r>
          </a:p>
          <a:p>
            <a:r>
              <a:rPr lang="en-US" dirty="0" smtClean="0"/>
              <a:t>Video and slides on OCLC Research website</a:t>
            </a:r>
          </a:p>
          <a:p>
            <a:pPr lvl="1"/>
            <a:r>
              <a:rPr lang="en-US" dirty="0" smtClean="0">
                <a:hlinkClick r:id="rId4"/>
              </a:rPr>
              <a:t>http://www.oclc.org/research/events/2013/03-18.html</a:t>
            </a:r>
            <a:endParaRPr lang="en-US" dirty="0" smtClean="0"/>
          </a:p>
        </p:txBody>
      </p:sp>
      <p:sp>
        <p:nvSpPr>
          <p:cNvPr id="3" name="Title 2"/>
          <p:cNvSpPr>
            <a:spLocks noGrp="1"/>
          </p:cNvSpPr>
          <p:nvPr>
            <p:ph type="title"/>
          </p:nvPr>
        </p:nvSpPr>
        <p:spPr/>
        <p:txBody>
          <a:bodyPr>
            <a:noAutofit/>
          </a:bodyPr>
          <a:lstStyle/>
          <a:p>
            <a:r>
              <a:rPr lang="en-US" sz="3600" dirty="0" smtClean="0"/>
              <a:t>MOOCs and Libraries: </a:t>
            </a:r>
            <a:br>
              <a:rPr lang="en-US" sz="3600" dirty="0" smtClean="0"/>
            </a:br>
            <a:r>
              <a:rPr lang="en-US" sz="3600" dirty="0" smtClean="0"/>
              <a:t>March 18-19 University of Pennsylvania</a:t>
            </a:r>
            <a:endParaRPr lang="en-US" sz="3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228600"/>
            <a:ext cx="8535478" cy="646331"/>
          </a:xfrm>
          <a:prstGeom prst="rect">
            <a:avLst/>
          </a:prstGeom>
          <a:noFill/>
        </p:spPr>
        <p:txBody>
          <a:bodyPr wrap="none" rtlCol="0">
            <a:spAutoFit/>
          </a:bodyPr>
          <a:lstStyle/>
          <a:p>
            <a:r>
              <a:rPr lang="en-US" sz="3600" dirty="0" smtClean="0">
                <a:solidFill>
                  <a:srgbClr val="002060"/>
                </a:solidFill>
                <a:latin typeface="Trebuchet MS" pitchFamily="34" charset="0"/>
              </a:rPr>
              <a:t>Composition of the Partnership (4/2013)</a:t>
            </a:r>
            <a:endParaRPr lang="en-US" sz="3600" dirty="0">
              <a:solidFill>
                <a:srgbClr val="002060"/>
              </a:solidFill>
              <a:latin typeface="Trebuchet MS" pitchFamily="34" charset="0"/>
            </a:endParaRPr>
          </a:p>
        </p:txBody>
      </p:sp>
      <p:graphicFrame>
        <p:nvGraphicFramePr>
          <p:cNvPr id="6" name="Chart 5"/>
          <p:cNvGraphicFramePr/>
          <p:nvPr/>
        </p:nvGraphicFramePr>
        <p:xfrm>
          <a:off x="381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you?</a:t>
            </a:r>
            <a:endParaRPr lang="en-US" dirty="0"/>
          </a:p>
        </p:txBody>
      </p:sp>
      <p:sp>
        <p:nvSpPr>
          <p:cNvPr id="4" name="Text Placeholder 3"/>
          <p:cNvSpPr>
            <a:spLocks noGrp="1"/>
          </p:cNvSpPr>
          <p:nvPr>
            <p:ph type="body" sz="quarter" idx="13"/>
          </p:nvPr>
        </p:nvSpPr>
        <p:spPr/>
        <p:txBody>
          <a:bodyPr/>
          <a:lstStyle/>
          <a:p>
            <a:r>
              <a:rPr lang="en-US" dirty="0" smtClean="0"/>
              <a:t>Opportunities or challenges for new ways of working with faculty/scholars?</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609600"/>
          </a:xfrm>
        </p:spPr>
        <p:txBody>
          <a:bodyPr/>
          <a:lstStyle/>
          <a:p>
            <a:r>
              <a:rPr lang="en-US" sz="1980" b="1" dirty="0" smtClean="0">
                <a:latin typeface="+mn-lt"/>
              </a:rPr>
              <a:t>A mega-regional perspective on print books in Southern California libraries</a:t>
            </a:r>
            <a:endParaRPr lang="en-US" sz="1980" b="1" dirty="0">
              <a:latin typeface="+mn-lt"/>
            </a:endParaRPr>
          </a:p>
        </p:txBody>
      </p:sp>
      <p:pic>
        <p:nvPicPr>
          <p:cNvPr id="3" name="Picture 2"/>
          <p:cNvPicPr>
            <a:picLocks noChangeAspect="1" noChangeArrowheads="1"/>
          </p:cNvPicPr>
          <p:nvPr/>
        </p:nvPicPr>
        <p:blipFill>
          <a:blip r:embed="rId3" cstate="screen"/>
          <a:srcRect/>
          <a:stretch>
            <a:fillRect/>
          </a:stretch>
        </p:blipFill>
        <p:spPr bwMode="auto">
          <a:xfrm>
            <a:off x="533400" y="914400"/>
            <a:ext cx="7924800" cy="5259060"/>
          </a:xfrm>
          <a:prstGeom prst="rect">
            <a:avLst/>
          </a:prstGeom>
          <a:noFill/>
          <a:ln w="9525">
            <a:noFill/>
            <a:miter lim="800000"/>
            <a:headEnd/>
            <a:tailEnd/>
          </a:ln>
        </p:spPr>
      </p:pic>
      <p:grpSp>
        <p:nvGrpSpPr>
          <p:cNvPr id="4" name="Group 3"/>
          <p:cNvGrpSpPr/>
          <p:nvPr/>
        </p:nvGrpSpPr>
        <p:grpSpPr>
          <a:xfrm>
            <a:off x="258989" y="762000"/>
            <a:ext cx="2326578" cy="1524000"/>
            <a:chOff x="152400" y="1600200"/>
            <a:chExt cx="2326578" cy="1524000"/>
          </a:xfrm>
          <a:effectLst>
            <a:outerShdw blurRad="50800" dist="38100" dir="2700000" algn="tl" rotWithShape="0">
              <a:prstClr val="black">
                <a:alpha val="40000"/>
              </a:prstClr>
            </a:outerShdw>
          </a:effectLst>
        </p:grpSpPr>
        <p:pic>
          <p:nvPicPr>
            <p:cNvPr id="5" name="Picture 2"/>
            <p:cNvPicPr>
              <a:picLocks noChangeAspect="1" noChangeArrowheads="1"/>
            </p:cNvPicPr>
            <p:nvPr/>
          </p:nvPicPr>
          <p:blipFill>
            <a:blip r:embed="rId4" cstate="screen"/>
            <a:srcRect/>
            <a:stretch>
              <a:fillRect/>
            </a:stretch>
          </p:blipFill>
          <p:spPr bwMode="auto">
            <a:xfrm>
              <a:off x="152400" y="1705903"/>
              <a:ext cx="1676400" cy="1418297"/>
            </a:xfrm>
            <a:prstGeom prst="rect">
              <a:avLst/>
            </a:prstGeom>
            <a:ln>
              <a:noFill/>
            </a:ln>
            <a:effectLst>
              <a:softEdge rad="112500"/>
            </a:effectLst>
          </p:spPr>
        </p:pic>
        <p:sp>
          <p:nvSpPr>
            <p:cNvPr id="6" name="TextBox 5"/>
            <p:cNvSpPr txBox="1"/>
            <p:nvPr/>
          </p:nvSpPr>
          <p:spPr>
            <a:xfrm>
              <a:off x="1422278" y="1600200"/>
              <a:ext cx="1056700" cy="461665"/>
            </a:xfrm>
            <a:prstGeom prst="rect">
              <a:avLst/>
            </a:prstGeom>
            <a:solidFill>
              <a:schemeClr val="bg1"/>
            </a:solidFill>
          </p:spPr>
          <p:txBody>
            <a:bodyPr wrap="none" rtlCol="0">
              <a:spAutoFit/>
            </a:bodyPr>
            <a:lstStyle/>
            <a:p>
              <a:r>
                <a:rPr lang="en-US" sz="2400" b="1" dirty="0" smtClean="0">
                  <a:solidFill>
                    <a:schemeClr val="accent4">
                      <a:lumMod val="75000"/>
                    </a:schemeClr>
                  </a:solidFill>
                </a:rPr>
                <a:t>SoCal</a:t>
              </a:r>
              <a:endParaRPr lang="en-US" sz="2400" b="1" dirty="0">
                <a:solidFill>
                  <a:schemeClr val="accent4">
                    <a:lumMod val="75000"/>
                  </a:schemeClr>
                </a:solidFill>
              </a:endParaRPr>
            </a:p>
          </p:txBody>
        </p:sp>
      </p:grpSp>
      <p:sp>
        <p:nvSpPr>
          <p:cNvPr id="7" name="Text Placeholder 17"/>
          <p:cNvSpPr txBox="1">
            <a:spLocks/>
          </p:cNvSpPr>
          <p:nvPr/>
        </p:nvSpPr>
        <p:spPr>
          <a:xfrm>
            <a:off x="76200" y="5327700"/>
            <a:ext cx="3810000" cy="768300"/>
          </a:xfrm>
          <a:prstGeom prst="rect">
            <a:avLst/>
          </a:prstGeom>
          <a:solidFill>
            <a:schemeClr val="bg1">
              <a:alpha val="44000"/>
            </a:schemeClr>
          </a:solidFill>
        </p:spPr>
        <p:txBody>
          <a:bodyPr/>
          <a:lstStyle/>
          <a:p>
            <a:pPr marL="233363" marR="0" lvl="0" indent="-233363" algn="l" defTabSz="457200" rtl="0" eaLnBrk="1" fontAlgn="auto" latinLnBrk="0" hangingPunct="1">
              <a:spcAft>
                <a:spcPts val="0"/>
              </a:spcAft>
              <a:buClrTx/>
              <a:buSzTx/>
              <a:tabLst/>
              <a:defRPr/>
            </a:pPr>
            <a:r>
              <a:rPr kumimoji="0" lang="en-US" b="1" i="0" u="none" strike="noStrike" kern="1200" cap="none" spc="0" normalizeH="0" baseline="0" noProof="0" dirty="0" smtClean="0">
                <a:ln>
                  <a:noFill/>
                </a:ln>
                <a:solidFill>
                  <a:schemeClr val="accent1">
                    <a:lumMod val="75000"/>
                  </a:schemeClr>
                </a:solidFill>
                <a:effectLst/>
                <a:uLnTx/>
                <a:uFillTx/>
                <a:latin typeface="Arial"/>
                <a:ea typeface="+mn-ea"/>
                <a:cs typeface="Arial"/>
              </a:rPr>
              <a:t>Constance Malpas</a:t>
            </a:r>
          </a:p>
          <a:p>
            <a:pPr marL="233363" marR="0" lvl="0" indent="-233363" algn="l" defTabSz="457200" rtl="0" eaLnBrk="1" fontAlgn="auto" latinLnBrk="0" hangingPunct="1">
              <a:spcAft>
                <a:spcPts val="0"/>
              </a:spcAft>
              <a:buClrTx/>
              <a:buSzTx/>
              <a:tabLst/>
              <a:defRPr/>
            </a:pPr>
            <a:r>
              <a:rPr lang="en-US" sz="1600" b="1" dirty="0" smtClean="0">
                <a:solidFill>
                  <a:schemeClr val="accent1">
                    <a:lumMod val="75000"/>
                  </a:schemeClr>
                </a:solidFill>
                <a:latin typeface="Arial"/>
                <a:cs typeface="Arial"/>
              </a:rPr>
              <a:t>OCLC Research</a:t>
            </a:r>
            <a:endParaRPr kumimoji="0" lang="en-US" sz="1600" b="1" i="0" u="none" strike="noStrike" kern="1200" cap="none" spc="0" normalizeH="0" baseline="0" noProof="0" dirty="0" smtClean="0">
              <a:ln>
                <a:noFill/>
              </a:ln>
              <a:solidFill>
                <a:schemeClr val="accent1">
                  <a:lumMod val="75000"/>
                </a:schemeClr>
              </a:solidFill>
              <a:effectLst/>
              <a:uLnTx/>
              <a:uFillTx/>
              <a:latin typeface="Arial"/>
              <a:ea typeface="+mn-ea"/>
              <a:cs typeface="Arial"/>
            </a:endParaRPr>
          </a:p>
          <a:p>
            <a:pPr marL="233363" marR="0" lvl="0" indent="-233363" algn="l" defTabSz="457200" rtl="0" eaLnBrk="1" fontAlgn="auto" latinLnBrk="0" hangingPunct="1">
              <a:spcAft>
                <a:spcPts val="0"/>
              </a:spcAft>
              <a:buClrTx/>
              <a:buSzTx/>
              <a:tabLst/>
              <a:defRPr/>
            </a:pPr>
            <a:r>
              <a:rPr lang="en-US" sz="1600" b="1" dirty="0" smtClean="0">
                <a:solidFill>
                  <a:schemeClr val="accent1">
                    <a:lumMod val="75000"/>
                  </a:schemeClr>
                </a:solidFill>
                <a:latin typeface="Arial"/>
                <a:cs typeface="Arial"/>
              </a:rPr>
              <a:t>malpasc@oclc.org</a:t>
            </a:r>
            <a:endParaRPr kumimoji="0" lang="en-US" sz="1600" b="1" i="0" u="none" strike="noStrike" kern="1200" cap="none" spc="0" normalizeH="0" baseline="0" noProof="0" dirty="0" smtClean="0">
              <a:ln>
                <a:noFill/>
              </a:ln>
              <a:solidFill>
                <a:schemeClr val="accent1">
                  <a:lumMod val="75000"/>
                </a:schemeClr>
              </a:solidFill>
              <a:effectLst/>
              <a:uLnTx/>
              <a:uFillTx/>
              <a:latin typeface="Arial"/>
              <a:ea typeface="+mn-ea"/>
              <a:cs typeface="Arial"/>
            </a:endParaRPr>
          </a:p>
          <a:p>
            <a:pPr marL="233363" marR="0" lvl="0" indent="-233363" algn="l" defTabSz="457200" rtl="0" eaLnBrk="1" fontAlgn="auto" latinLnBrk="0" hangingPunct="1">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spcAft>
                <a:spcPts val="0"/>
              </a:spcAft>
              <a:buClrTx/>
              <a:buSzTx/>
              <a:buFont typeface="Arial"/>
              <a:buChar char="•"/>
              <a:tabLst/>
              <a:defRPr/>
            </a:pPr>
            <a:endParaRPr kumimoji="0" lang="en-US" sz="1600" b="1"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9" name="Rectangle 8"/>
          <p:cNvSpPr/>
          <p:nvPr/>
        </p:nvSpPr>
        <p:spPr>
          <a:xfrm>
            <a:off x="3657600" y="6310093"/>
            <a:ext cx="5486400" cy="566309"/>
          </a:xfrm>
          <a:prstGeom prst="rect">
            <a:avLst/>
          </a:prstGeom>
        </p:spPr>
        <p:txBody>
          <a:bodyPr wrap="square">
            <a:spAutoFit/>
          </a:bodyPr>
          <a:lstStyle/>
          <a:p>
            <a:pPr marL="233363" lvl="0" indent="-233363" algn="r">
              <a:lnSpc>
                <a:spcPct val="110000"/>
              </a:lnSpc>
              <a:defRPr/>
            </a:pPr>
            <a:r>
              <a:rPr lang="en-US" sz="1400" dirty="0" smtClean="0">
                <a:cs typeface="Arial"/>
              </a:rPr>
              <a:t>Shared Print Collections Southern California Mega-Region Meeting  </a:t>
            </a:r>
          </a:p>
          <a:p>
            <a:pPr marL="233363" lvl="0" indent="-233363" algn="r">
              <a:lnSpc>
                <a:spcPct val="110000"/>
              </a:lnSpc>
              <a:defRPr/>
            </a:pPr>
            <a:r>
              <a:rPr lang="en-US" sz="1400" dirty="0" smtClean="0">
                <a:cs typeface="Arial"/>
              </a:rPr>
              <a:t>14 December 2012 - UCLA - Bob Kieft, convener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xit" presetSubtype="0" fill="hold" nodeType="afterEffect">
                                  <p:stCondLst>
                                    <p:cond delay="0"/>
                                  </p:stCondLst>
                                  <p:childTnLst>
                                    <p:animEffect transition="out" filter="dissolve">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458200" cy="4221163"/>
          </a:xfrm>
        </p:spPr>
        <p:txBody>
          <a:bodyPr>
            <a:normAutofit/>
          </a:bodyPr>
          <a:lstStyle/>
          <a:p>
            <a:r>
              <a:rPr lang="en-US" dirty="0" smtClean="0"/>
              <a:t>Geographic area defined by </a:t>
            </a:r>
            <a:r>
              <a:rPr lang="en-US" b="1" i="1" dirty="0" smtClean="0"/>
              <a:t>high level of economic integration </a:t>
            </a:r>
            <a:r>
              <a:rPr lang="en-US" dirty="0" smtClean="0"/>
              <a:t>underpinned by robust supporting infrastructure (transportation, logistics, etc.)</a:t>
            </a:r>
          </a:p>
          <a:p>
            <a:r>
              <a:rPr lang="en-US" dirty="0" smtClean="0"/>
              <a:t>Anchored by one or more </a:t>
            </a:r>
            <a:r>
              <a:rPr lang="en-US" b="1" i="1" dirty="0" smtClean="0"/>
              <a:t>urban agglomerations</a:t>
            </a:r>
          </a:p>
          <a:p>
            <a:r>
              <a:rPr lang="en-US" dirty="0" smtClean="0"/>
              <a:t>High </a:t>
            </a:r>
            <a:r>
              <a:rPr lang="en-US" b="1" i="1" dirty="0" smtClean="0"/>
              <a:t>concentration of educational and cultural organizations</a:t>
            </a:r>
            <a:r>
              <a:rPr lang="en-US" dirty="0" smtClean="0"/>
              <a:t>, a center of gravity for the ‘creative class’</a:t>
            </a:r>
            <a:endParaRPr lang="en-US" dirty="0"/>
          </a:p>
        </p:txBody>
      </p:sp>
      <p:sp>
        <p:nvSpPr>
          <p:cNvPr id="3" name="Title 2"/>
          <p:cNvSpPr>
            <a:spLocks noGrp="1"/>
          </p:cNvSpPr>
          <p:nvPr>
            <p:ph type="title"/>
          </p:nvPr>
        </p:nvSpPr>
        <p:spPr/>
        <p:txBody>
          <a:bodyPr/>
          <a:lstStyle/>
          <a:p>
            <a:r>
              <a:rPr lang="en-US" dirty="0" smtClean="0"/>
              <a:t>What we mean by ‘mega-region’</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5400"/>
            <a:ext cx="8229600" cy="4221163"/>
          </a:xfrm>
          <a:prstGeom prst="rect">
            <a:avLst/>
          </a:prstGeom>
        </p:spPr>
        <p:txBody>
          <a:bodyPr>
            <a:noAutofit/>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300" b="0" u="none" strike="noStrike" kern="1200" cap="none" spc="0" normalizeH="0" baseline="0" noProof="0" dirty="0" smtClean="0">
                <a:ln>
                  <a:noFill/>
                </a:ln>
                <a:solidFill>
                  <a:schemeClr val="tx1"/>
                </a:solidFill>
                <a:effectLst/>
                <a:uLnTx/>
                <a:uFillTx/>
                <a:latin typeface="Arial"/>
                <a:ea typeface="+mn-ea"/>
                <a:cs typeface="Arial"/>
              </a:rPr>
              <a:t>An</a:t>
            </a:r>
            <a:r>
              <a:rPr kumimoji="0" lang="en-US" sz="2300" b="0" u="none" strike="noStrike" kern="1200" cap="none" spc="0" normalizeH="0" noProof="0" dirty="0" smtClean="0">
                <a:ln>
                  <a:noFill/>
                </a:ln>
                <a:solidFill>
                  <a:schemeClr val="tx1"/>
                </a:solidFill>
                <a:effectLst/>
                <a:uLnTx/>
                <a:uFillTx/>
                <a:latin typeface="Arial"/>
                <a:ea typeface="+mn-ea"/>
                <a:cs typeface="Arial"/>
              </a:rPr>
              <a:t> </a:t>
            </a:r>
            <a:r>
              <a:rPr kumimoji="0" lang="en-US" sz="2300" b="1" i="1" u="none" strike="noStrike" kern="1200" cap="none" spc="0" normalizeH="0" noProof="0" dirty="0" smtClean="0">
                <a:ln>
                  <a:noFill/>
                </a:ln>
                <a:solidFill>
                  <a:schemeClr val="accent6"/>
                </a:solidFill>
                <a:effectLst/>
                <a:uLnTx/>
                <a:uFillTx/>
                <a:latin typeface="Arial"/>
                <a:ea typeface="+mn-ea"/>
                <a:cs typeface="Arial"/>
              </a:rPr>
              <a:t>empirically derived framework </a:t>
            </a:r>
            <a:r>
              <a:rPr kumimoji="0" lang="en-US" sz="2300" b="0" u="none" strike="noStrike" kern="1200" cap="none" spc="0" normalizeH="0" noProof="0" dirty="0" smtClean="0">
                <a:ln>
                  <a:noFill/>
                </a:ln>
                <a:solidFill>
                  <a:schemeClr val="tx1"/>
                </a:solidFill>
                <a:effectLst/>
                <a:uLnTx/>
                <a:uFillTx/>
                <a:latin typeface="Arial"/>
                <a:ea typeface="+mn-ea"/>
                <a:cs typeface="Arial"/>
              </a:rPr>
              <a:t>(</a:t>
            </a:r>
            <a:r>
              <a:rPr lang="en-US" sz="2300" noProof="0" dirty="0" smtClean="0">
                <a:latin typeface="Arial"/>
                <a:cs typeface="Arial"/>
              </a:rPr>
              <a:t>Richard Florida, et al.) </a:t>
            </a:r>
            <a:r>
              <a:rPr kumimoji="0" lang="en-US" sz="2300" b="0" u="none" strike="noStrike" kern="1200" cap="none" spc="0" normalizeH="0" noProof="0" dirty="0" smtClean="0">
                <a:ln>
                  <a:noFill/>
                </a:ln>
                <a:solidFill>
                  <a:schemeClr val="tx1"/>
                </a:solidFill>
                <a:effectLst/>
                <a:uLnTx/>
                <a:uFillTx/>
                <a:latin typeface="Arial"/>
                <a:ea typeface="+mn-ea"/>
                <a:cs typeface="Arial"/>
              </a:rPr>
              <a:t>based on regional economic activity; mega-regions are a </a:t>
            </a:r>
            <a:r>
              <a:rPr kumimoji="0" lang="en-US" sz="2300" b="1" i="1" u="none" strike="noStrike" kern="1200" cap="none" spc="0" normalizeH="0" noProof="0" dirty="0" smtClean="0">
                <a:ln>
                  <a:noFill/>
                </a:ln>
                <a:solidFill>
                  <a:schemeClr val="accent6"/>
                </a:solidFill>
                <a:effectLst/>
                <a:uLnTx/>
                <a:uFillTx/>
                <a:latin typeface="Arial"/>
                <a:ea typeface="+mn-ea"/>
                <a:cs typeface="Arial"/>
              </a:rPr>
              <a:t>‘natural unit’ for analysis</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Helps situate print management within broader networks of economic exchange; builds on </a:t>
            </a:r>
            <a:r>
              <a:rPr lang="en-US" sz="2300" b="1" i="1" dirty="0" smtClean="0">
                <a:solidFill>
                  <a:schemeClr val="accent6"/>
                </a:solidFill>
                <a:latin typeface="Arial"/>
                <a:cs typeface="Arial"/>
              </a:rPr>
              <a:t>existing organizational infrastructure and institutional interests </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Shared print management efforts being undertaken at variable (and overlapping) scale; we have no </a:t>
            </a:r>
            <a:r>
              <a:rPr lang="en-US" sz="2300" b="1" i="1" dirty="0" smtClean="0">
                <a:solidFill>
                  <a:schemeClr val="accent6"/>
                </a:solidFill>
                <a:latin typeface="Arial"/>
                <a:cs typeface="Arial"/>
              </a:rPr>
              <a:t>objective benchmarks </a:t>
            </a:r>
            <a:r>
              <a:rPr lang="en-US" sz="2300" dirty="0" smtClean="0">
                <a:latin typeface="Arial"/>
                <a:cs typeface="Arial"/>
              </a:rPr>
              <a:t>for establishing appropriate scale of action</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For monographic literature especially, we believe </a:t>
            </a:r>
            <a:r>
              <a:rPr lang="en-US" sz="2300" b="1" i="1" dirty="0" smtClean="0">
                <a:solidFill>
                  <a:schemeClr val="accent6"/>
                </a:solidFill>
                <a:latin typeface="Arial"/>
                <a:cs typeface="Arial"/>
              </a:rPr>
              <a:t>a model based on economic ‘flows’</a:t>
            </a:r>
            <a:r>
              <a:rPr lang="en-US" sz="2300" b="1" i="1" dirty="0" smtClean="0">
                <a:latin typeface="Arial"/>
                <a:cs typeface="Arial"/>
              </a:rPr>
              <a:t> </a:t>
            </a:r>
            <a:r>
              <a:rPr lang="en-US" sz="2300" dirty="0" smtClean="0">
                <a:latin typeface="Arial"/>
                <a:cs typeface="Arial"/>
              </a:rPr>
              <a:t>is an appropriate choice</a:t>
            </a: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300" b="0" u="none" strike="noStrike" kern="1200" cap="none" spc="0" normalizeH="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300" b="0" u="none" strike="noStrike" kern="1200" cap="none" spc="0" normalizeH="0" baseline="0" noProof="0" dirty="0">
              <a:ln>
                <a:noFill/>
              </a:ln>
              <a:solidFill>
                <a:schemeClr val="tx1"/>
              </a:solidFill>
              <a:effectLst/>
              <a:uLnTx/>
              <a:uFillTx/>
              <a:latin typeface="Arial"/>
              <a:ea typeface="+mn-ea"/>
              <a:cs typeface="Arial"/>
            </a:endParaRPr>
          </a:p>
        </p:txBody>
      </p:sp>
      <p:sp>
        <p:nvSpPr>
          <p:cNvPr id="2" name="Title 1"/>
          <p:cNvSpPr>
            <a:spLocks noGrp="1"/>
          </p:cNvSpPr>
          <p:nvPr>
            <p:ph type="title"/>
          </p:nvPr>
        </p:nvSpPr>
        <p:spPr/>
        <p:txBody>
          <a:bodyPr/>
          <a:lstStyle/>
          <a:p>
            <a:r>
              <a:rPr lang="en-US" sz="2400" dirty="0" smtClean="0"/>
              <a:t>Mega-regions and print management</a:t>
            </a:r>
            <a:endParaRPr lang="en-US" sz="24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NorthAmerican\Blog\MR-publications-upd-b.png"/>
          <p:cNvPicPr/>
          <p:nvPr/>
        </p:nvPicPr>
        <p:blipFill>
          <a:blip r:embed="rId3" cstate="screen"/>
          <a:srcRect/>
          <a:stretch>
            <a:fillRect/>
          </a:stretch>
        </p:blipFill>
        <p:spPr bwMode="auto">
          <a:xfrm>
            <a:off x="304800" y="228600"/>
            <a:ext cx="8458200" cy="5943600"/>
          </a:xfrm>
          <a:prstGeom prst="rect">
            <a:avLst/>
          </a:prstGeom>
          <a:noFill/>
          <a:ln w="9525">
            <a:noFill/>
            <a:miter lim="800000"/>
            <a:headEnd/>
            <a:tailEnd/>
          </a:ln>
        </p:spPr>
      </p:pic>
      <p:sp>
        <p:nvSpPr>
          <p:cNvPr id="5" name="TextBox 4"/>
          <p:cNvSpPr txBox="1"/>
          <p:nvPr/>
        </p:nvSpPr>
        <p:spPr>
          <a:xfrm>
            <a:off x="6945847" y="6400800"/>
            <a:ext cx="2045753" cy="307777"/>
          </a:xfrm>
          <a:prstGeom prst="rect">
            <a:avLst/>
          </a:prstGeom>
          <a:noFill/>
        </p:spPr>
        <p:txBody>
          <a:bodyPr wrap="none" rtlCol="0">
            <a:spAutoFit/>
          </a:bodyPr>
          <a:lstStyle/>
          <a:p>
            <a:r>
              <a:rPr lang="en-US" sz="1400" b="1" dirty="0" smtClean="0">
                <a:solidFill>
                  <a:schemeClr val="accent1">
                    <a:lumMod val="50000"/>
                  </a:schemeClr>
                </a:solidFill>
              </a:rPr>
              <a:t>OCLC Research, 2012</a:t>
            </a:r>
            <a:endParaRPr lang="en-US" sz="1400" b="1"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dirty="0" smtClean="0"/>
              <a:t>‘Density’ of print book holdings in SoCal</a:t>
            </a:r>
            <a:endParaRPr lang="en-US" sz="2600" dirty="0"/>
          </a:p>
        </p:txBody>
      </p:sp>
      <p:graphicFrame>
        <p:nvGraphicFramePr>
          <p:cNvPr id="4" name="Content Placeholder 3"/>
          <p:cNvGraphicFramePr>
            <a:graphicFrameLocks noGrp="1"/>
          </p:cNvGraphicFramePr>
          <p:nvPr>
            <p:ph idx="4294967295"/>
          </p:nvPr>
        </p:nvGraphicFramePr>
        <p:xfrm>
          <a:off x="152400" y="1981200"/>
          <a:ext cx="84582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45847" y="6400800"/>
            <a:ext cx="2045753" cy="307777"/>
          </a:xfrm>
          <a:prstGeom prst="rect">
            <a:avLst/>
          </a:prstGeom>
          <a:noFill/>
        </p:spPr>
        <p:txBody>
          <a:bodyPr wrap="none" rtlCol="0">
            <a:spAutoFit/>
          </a:bodyPr>
          <a:lstStyle/>
          <a:p>
            <a:r>
              <a:rPr lang="en-US" sz="1400" b="1" dirty="0" smtClean="0">
                <a:solidFill>
                  <a:schemeClr val="accent1">
                    <a:lumMod val="50000"/>
                  </a:schemeClr>
                </a:solidFill>
              </a:rPr>
              <a:t>OCLC Research, 2012</a:t>
            </a:r>
            <a:endParaRPr lang="en-US" sz="1400" b="1" dirty="0">
              <a:solidFill>
                <a:schemeClr val="accent1">
                  <a:lumMod val="50000"/>
                </a:schemeClr>
              </a:solidFill>
            </a:endParaRPr>
          </a:p>
        </p:txBody>
      </p:sp>
      <p:grpSp>
        <p:nvGrpSpPr>
          <p:cNvPr id="6" name="Group 5"/>
          <p:cNvGrpSpPr/>
          <p:nvPr/>
        </p:nvGrpSpPr>
        <p:grpSpPr>
          <a:xfrm>
            <a:off x="258989" y="762000"/>
            <a:ext cx="2326578" cy="1524000"/>
            <a:chOff x="152400" y="1600200"/>
            <a:chExt cx="2326578" cy="1524000"/>
          </a:xfrm>
          <a:effectLst>
            <a:outerShdw blurRad="50800" dist="38100" dir="2700000" algn="tl" rotWithShape="0">
              <a:prstClr val="black">
                <a:alpha val="40000"/>
              </a:prstClr>
            </a:outerShdw>
          </a:effectLst>
        </p:grpSpPr>
        <p:pic>
          <p:nvPicPr>
            <p:cNvPr id="7" name="Picture 2"/>
            <p:cNvPicPr>
              <a:picLocks noChangeAspect="1" noChangeArrowheads="1"/>
            </p:cNvPicPr>
            <p:nvPr/>
          </p:nvPicPr>
          <p:blipFill>
            <a:blip r:embed="rId4" cstate="screen"/>
            <a:srcRect/>
            <a:stretch>
              <a:fillRect/>
            </a:stretch>
          </p:blipFill>
          <p:spPr bwMode="auto">
            <a:xfrm>
              <a:off x="152400" y="1705903"/>
              <a:ext cx="1676400" cy="1418297"/>
            </a:xfrm>
            <a:prstGeom prst="rect">
              <a:avLst/>
            </a:prstGeom>
            <a:ln>
              <a:noFill/>
            </a:ln>
            <a:effectLst>
              <a:softEdge rad="112500"/>
            </a:effectLst>
          </p:spPr>
        </p:pic>
        <p:sp>
          <p:nvSpPr>
            <p:cNvPr id="8" name="TextBox 7"/>
            <p:cNvSpPr txBox="1"/>
            <p:nvPr/>
          </p:nvSpPr>
          <p:spPr>
            <a:xfrm>
              <a:off x="1422278" y="1600200"/>
              <a:ext cx="1056700" cy="461665"/>
            </a:xfrm>
            <a:prstGeom prst="rect">
              <a:avLst/>
            </a:prstGeom>
            <a:solidFill>
              <a:schemeClr val="bg1"/>
            </a:solidFill>
          </p:spPr>
          <p:txBody>
            <a:bodyPr wrap="none" rtlCol="0">
              <a:spAutoFit/>
            </a:bodyPr>
            <a:lstStyle/>
            <a:p>
              <a:r>
                <a:rPr lang="en-US" sz="2400" b="1" dirty="0" smtClean="0">
                  <a:solidFill>
                    <a:schemeClr val="accent4">
                      <a:lumMod val="75000"/>
                    </a:schemeClr>
                  </a:solidFill>
                </a:rPr>
                <a:t>SoCal</a:t>
              </a:r>
              <a:endParaRPr lang="en-US" sz="2400" b="1" dirty="0">
                <a:solidFill>
                  <a:schemeClr val="accent4">
                    <a:lumMod val="75000"/>
                  </a:schemeClr>
                </a:solidFill>
              </a:endParaRPr>
            </a:p>
          </p:txBody>
        </p:sp>
      </p:grpSp>
      <p:sp>
        <p:nvSpPr>
          <p:cNvPr id="9" name="TextBox 8"/>
          <p:cNvSpPr txBox="1"/>
          <p:nvPr/>
        </p:nvSpPr>
        <p:spPr>
          <a:xfrm>
            <a:off x="2209800" y="1383268"/>
            <a:ext cx="6803466" cy="461665"/>
          </a:xfrm>
          <a:prstGeom prst="rect">
            <a:avLst/>
          </a:prstGeom>
          <a:noFill/>
        </p:spPr>
        <p:txBody>
          <a:bodyPr wrap="none" rtlCol="0">
            <a:spAutoFit/>
          </a:bodyPr>
          <a:lstStyle/>
          <a:p>
            <a:r>
              <a:rPr lang="en-US" sz="2400" b="1" i="1" dirty="0" smtClean="0"/>
              <a:t>Majority of titles held by &lt;5 libraries in region</a:t>
            </a:r>
            <a:endParaRPr lang="en-US" sz="2400" b="1" i="1" dirty="0"/>
          </a:p>
        </p:txBody>
      </p:sp>
      <p:cxnSp>
        <p:nvCxnSpPr>
          <p:cNvPr id="11" name="Straight Arrow Connector 10"/>
          <p:cNvCxnSpPr/>
          <p:nvPr/>
        </p:nvCxnSpPr>
        <p:spPr>
          <a:xfrm rot="5400000">
            <a:off x="4085562" y="3229639"/>
            <a:ext cx="249846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smtClean="0"/>
              <a:t>Distribution of SoCal Print Books by Holding Library Type</a:t>
            </a:r>
            <a:endParaRPr lang="en-US" sz="2700" dirty="0"/>
          </a:p>
        </p:txBody>
      </p:sp>
      <p:graphicFrame>
        <p:nvGraphicFramePr>
          <p:cNvPr id="4" name="Content Placeholder 3"/>
          <p:cNvGraphicFramePr>
            <a:graphicFrameLocks noGrp="1"/>
          </p:cNvGraphicFramePr>
          <p:nvPr>
            <p:ph idx="4294967295"/>
          </p:nvPr>
        </p:nvGraphicFramePr>
        <p:xfrm>
          <a:off x="1828800" y="1223664"/>
          <a:ext cx="7315200" cy="45331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45847" y="6400800"/>
            <a:ext cx="2045753" cy="307777"/>
          </a:xfrm>
          <a:prstGeom prst="rect">
            <a:avLst/>
          </a:prstGeom>
          <a:noFill/>
        </p:spPr>
        <p:txBody>
          <a:bodyPr wrap="none" rtlCol="0">
            <a:spAutoFit/>
          </a:bodyPr>
          <a:lstStyle/>
          <a:p>
            <a:r>
              <a:rPr lang="en-US" sz="1400" b="1" dirty="0" smtClean="0">
                <a:solidFill>
                  <a:schemeClr val="accent1">
                    <a:lumMod val="50000"/>
                  </a:schemeClr>
                </a:solidFill>
              </a:rPr>
              <a:t>OCLC Research, 2012</a:t>
            </a:r>
            <a:endParaRPr lang="en-US" sz="1400" b="1" dirty="0">
              <a:solidFill>
                <a:schemeClr val="accent1">
                  <a:lumMod val="50000"/>
                </a:schemeClr>
              </a:solidFill>
            </a:endParaRPr>
          </a:p>
        </p:txBody>
      </p:sp>
      <p:grpSp>
        <p:nvGrpSpPr>
          <p:cNvPr id="9" name="Group 8"/>
          <p:cNvGrpSpPr/>
          <p:nvPr/>
        </p:nvGrpSpPr>
        <p:grpSpPr>
          <a:xfrm>
            <a:off x="258989" y="762000"/>
            <a:ext cx="2326578" cy="1524000"/>
            <a:chOff x="152400" y="1600200"/>
            <a:chExt cx="2326578" cy="1524000"/>
          </a:xfrm>
          <a:effectLst>
            <a:outerShdw blurRad="50800" dist="38100" dir="2700000" algn="tl" rotWithShape="0">
              <a:prstClr val="black">
                <a:alpha val="40000"/>
              </a:prstClr>
            </a:outerShdw>
          </a:effectLst>
        </p:grpSpPr>
        <p:pic>
          <p:nvPicPr>
            <p:cNvPr id="7" name="Picture 2"/>
            <p:cNvPicPr>
              <a:picLocks noChangeAspect="1" noChangeArrowheads="1"/>
            </p:cNvPicPr>
            <p:nvPr/>
          </p:nvPicPr>
          <p:blipFill>
            <a:blip r:embed="rId4" cstate="screen"/>
            <a:srcRect/>
            <a:stretch>
              <a:fillRect/>
            </a:stretch>
          </p:blipFill>
          <p:spPr bwMode="auto">
            <a:xfrm>
              <a:off x="152400" y="1705903"/>
              <a:ext cx="1676400" cy="1418297"/>
            </a:xfrm>
            <a:prstGeom prst="rect">
              <a:avLst/>
            </a:prstGeom>
            <a:ln>
              <a:noFill/>
            </a:ln>
            <a:effectLst>
              <a:softEdge rad="112500"/>
            </a:effectLst>
          </p:spPr>
        </p:pic>
        <p:sp>
          <p:nvSpPr>
            <p:cNvPr id="8" name="TextBox 7"/>
            <p:cNvSpPr txBox="1"/>
            <p:nvPr/>
          </p:nvSpPr>
          <p:spPr>
            <a:xfrm>
              <a:off x="1422278" y="1600200"/>
              <a:ext cx="1056700" cy="461665"/>
            </a:xfrm>
            <a:prstGeom prst="rect">
              <a:avLst/>
            </a:prstGeom>
            <a:solidFill>
              <a:schemeClr val="bg1"/>
            </a:solidFill>
          </p:spPr>
          <p:txBody>
            <a:bodyPr wrap="none" rtlCol="0">
              <a:spAutoFit/>
            </a:bodyPr>
            <a:lstStyle/>
            <a:p>
              <a:r>
                <a:rPr lang="en-US" sz="2400" b="1" dirty="0" smtClean="0">
                  <a:solidFill>
                    <a:schemeClr val="accent4">
                      <a:lumMod val="75000"/>
                    </a:schemeClr>
                  </a:solidFill>
                </a:rPr>
                <a:t>SoCal</a:t>
              </a:r>
              <a:endParaRPr lang="en-US" sz="2400" b="1" dirty="0">
                <a:solidFill>
                  <a:schemeClr val="accent4">
                    <a:lumMod val="75000"/>
                  </a:schemeClr>
                </a:solidFill>
              </a:endParaRPr>
            </a:p>
          </p:txBody>
        </p:sp>
      </p:grpSp>
      <p:sp>
        <p:nvSpPr>
          <p:cNvPr id="10" name="TextBox 9"/>
          <p:cNvSpPr txBox="1"/>
          <p:nvPr/>
        </p:nvSpPr>
        <p:spPr>
          <a:xfrm>
            <a:off x="152400" y="5756831"/>
            <a:ext cx="1986441" cy="369332"/>
          </a:xfrm>
          <a:prstGeom prst="rect">
            <a:avLst/>
          </a:prstGeom>
          <a:noFill/>
        </p:spPr>
        <p:txBody>
          <a:bodyPr wrap="none" rtlCol="0">
            <a:spAutoFit/>
          </a:bodyPr>
          <a:lstStyle/>
          <a:p>
            <a:r>
              <a:rPr lang="en-US" dirty="0" smtClean="0">
                <a:latin typeface="+mj-lt"/>
              </a:rPr>
              <a:t>N = 40M holdings</a:t>
            </a:r>
            <a:endParaRPr lang="en-US" dirty="0">
              <a:latin typeface="+mj-lt"/>
            </a:endParaRPr>
          </a:p>
        </p:txBody>
      </p:sp>
      <p:sp>
        <p:nvSpPr>
          <p:cNvPr id="11" name="TextBox 10"/>
          <p:cNvSpPr txBox="1"/>
          <p:nvPr/>
        </p:nvSpPr>
        <p:spPr>
          <a:xfrm>
            <a:off x="152400" y="2895600"/>
            <a:ext cx="3551011" cy="830997"/>
          </a:xfrm>
          <a:prstGeom prst="rect">
            <a:avLst/>
          </a:prstGeom>
          <a:noFill/>
        </p:spPr>
        <p:txBody>
          <a:bodyPr wrap="square" rtlCol="0">
            <a:spAutoFit/>
          </a:bodyPr>
          <a:lstStyle/>
          <a:p>
            <a:r>
              <a:rPr lang="en-US" sz="2400" i="1" dirty="0" smtClean="0"/>
              <a:t>Majority of titles held by </a:t>
            </a:r>
            <a:r>
              <a:rPr lang="en-US" sz="2400" b="1" i="1" dirty="0" smtClean="0"/>
              <a:t>academic libraries</a:t>
            </a:r>
            <a:endParaRPr lang="en-US" sz="2400" b="1" i="1" dirty="0"/>
          </a:p>
        </p:txBody>
      </p:sp>
      <p:cxnSp>
        <p:nvCxnSpPr>
          <p:cNvPr id="12" name="Straight Arrow Connector 11"/>
          <p:cNvCxnSpPr/>
          <p:nvPr/>
        </p:nvCxnSpPr>
        <p:spPr>
          <a:xfrm flipV="1">
            <a:off x="2956560" y="3505200"/>
            <a:ext cx="1005840"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smtClean="0"/>
              <a:t>Distribution of SoCal Print Books in Academic Libraries</a:t>
            </a:r>
            <a:endParaRPr lang="en-US" sz="2700" dirty="0"/>
          </a:p>
        </p:txBody>
      </p:sp>
      <p:sp>
        <p:nvSpPr>
          <p:cNvPr id="5" name="TextBox 4"/>
          <p:cNvSpPr txBox="1"/>
          <p:nvPr/>
        </p:nvSpPr>
        <p:spPr>
          <a:xfrm>
            <a:off x="6945847" y="6400800"/>
            <a:ext cx="2045753" cy="307777"/>
          </a:xfrm>
          <a:prstGeom prst="rect">
            <a:avLst/>
          </a:prstGeom>
          <a:noFill/>
        </p:spPr>
        <p:txBody>
          <a:bodyPr wrap="none" rtlCol="0">
            <a:spAutoFit/>
          </a:bodyPr>
          <a:lstStyle/>
          <a:p>
            <a:r>
              <a:rPr lang="en-US" sz="1400" b="1" dirty="0" smtClean="0">
                <a:solidFill>
                  <a:schemeClr val="accent1">
                    <a:lumMod val="50000"/>
                  </a:schemeClr>
                </a:solidFill>
              </a:rPr>
              <a:t>OCLC Research, 2012</a:t>
            </a:r>
            <a:endParaRPr lang="en-US" sz="1400" b="1" dirty="0">
              <a:solidFill>
                <a:schemeClr val="accent1">
                  <a:lumMod val="50000"/>
                </a:schemeClr>
              </a:solidFill>
            </a:endParaRPr>
          </a:p>
        </p:txBody>
      </p:sp>
      <p:grpSp>
        <p:nvGrpSpPr>
          <p:cNvPr id="2" name="Group 8"/>
          <p:cNvGrpSpPr/>
          <p:nvPr/>
        </p:nvGrpSpPr>
        <p:grpSpPr>
          <a:xfrm>
            <a:off x="258989" y="762000"/>
            <a:ext cx="2326578" cy="1524000"/>
            <a:chOff x="152400" y="1600200"/>
            <a:chExt cx="2326578" cy="1524000"/>
          </a:xfrm>
          <a:effectLst>
            <a:outerShdw blurRad="50800" dist="38100" dir="2700000" algn="tl" rotWithShape="0">
              <a:prstClr val="black">
                <a:alpha val="40000"/>
              </a:prstClr>
            </a:outerShdw>
          </a:effectLst>
        </p:grpSpPr>
        <p:pic>
          <p:nvPicPr>
            <p:cNvPr id="7" name="Picture 2"/>
            <p:cNvPicPr>
              <a:picLocks noChangeAspect="1" noChangeArrowheads="1"/>
            </p:cNvPicPr>
            <p:nvPr/>
          </p:nvPicPr>
          <p:blipFill>
            <a:blip r:embed="rId3" cstate="screen"/>
            <a:srcRect/>
            <a:stretch>
              <a:fillRect/>
            </a:stretch>
          </p:blipFill>
          <p:spPr bwMode="auto">
            <a:xfrm>
              <a:off x="152400" y="1705903"/>
              <a:ext cx="1676400" cy="1418297"/>
            </a:xfrm>
            <a:prstGeom prst="rect">
              <a:avLst/>
            </a:prstGeom>
            <a:ln>
              <a:noFill/>
            </a:ln>
            <a:effectLst>
              <a:softEdge rad="112500"/>
            </a:effectLst>
          </p:spPr>
        </p:pic>
        <p:sp>
          <p:nvSpPr>
            <p:cNvPr id="8" name="TextBox 7"/>
            <p:cNvSpPr txBox="1"/>
            <p:nvPr/>
          </p:nvSpPr>
          <p:spPr>
            <a:xfrm>
              <a:off x="1422278" y="1600200"/>
              <a:ext cx="1056700" cy="461665"/>
            </a:xfrm>
            <a:prstGeom prst="rect">
              <a:avLst/>
            </a:prstGeom>
            <a:solidFill>
              <a:schemeClr val="bg1"/>
            </a:solidFill>
          </p:spPr>
          <p:txBody>
            <a:bodyPr wrap="none" rtlCol="0">
              <a:spAutoFit/>
            </a:bodyPr>
            <a:lstStyle/>
            <a:p>
              <a:r>
                <a:rPr lang="en-US" sz="2400" b="1" dirty="0" smtClean="0">
                  <a:solidFill>
                    <a:schemeClr val="accent4">
                      <a:lumMod val="75000"/>
                    </a:schemeClr>
                  </a:solidFill>
                </a:rPr>
                <a:t>SoCal</a:t>
              </a:r>
              <a:endParaRPr lang="en-US" sz="2400" b="1" dirty="0">
                <a:solidFill>
                  <a:schemeClr val="accent4">
                    <a:lumMod val="75000"/>
                  </a:schemeClr>
                </a:solidFill>
              </a:endParaRPr>
            </a:p>
          </p:txBody>
        </p:sp>
      </p:grpSp>
      <p:pic>
        <p:nvPicPr>
          <p:cNvPr id="2050" name="Picture 2"/>
          <p:cNvPicPr>
            <a:picLocks noChangeAspect="1" noChangeArrowheads="1"/>
          </p:cNvPicPr>
          <p:nvPr/>
        </p:nvPicPr>
        <p:blipFill>
          <a:blip r:embed="rId4" cstate="screen"/>
          <a:srcRect/>
          <a:stretch>
            <a:fillRect/>
          </a:stretch>
        </p:blipFill>
        <p:spPr bwMode="auto">
          <a:xfrm>
            <a:off x="1752600" y="1596198"/>
            <a:ext cx="7239000" cy="4347402"/>
          </a:xfrm>
          <a:prstGeom prst="rect">
            <a:avLst/>
          </a:prstGeom>
          <a:ln>
            <a:noFill/>
          </a:ln>
          <a:effectLst>
            <a:softEdge rad="112500"/>
          </a:effectLst>
        </p:spPr>
      </p:pic>
      <p:sp>
        <p:nvSpPr>
          <p:cNvPr id="11" name="TextBox 10"/>
          <p:cNvSpPr txBox="1"/>
          <p:nvPr/>
        </p:nvSpPr>
        <p:spPr>
          <a:xfrm>
            <a:off x="4865153" y="3440668"/>
            <a:ext cx="2145247" cy="738664"/>
          </a:xfrm>
          <a:prstGeom prst="rect">
            <a:avLst/>
          </a:prstGeom>
          <a:noFill/>
        </p:spPr>
        <p:txBody>
          <a:bodyPr wrap="square" rtlCol="0">
            <a:spAutoFit/>
          </a:bodyPr>
          <a:lstStyle/>
          <a:p>
            <a:pPr algn="ctr"/>
            <a:r>
              <a:rPr lang="en-US" sz="2400" b="1" dirty="0" smtClean="0"/>
              <a:t>37% </a:t>
            </a:r>
          </a:p>
          <a:p>
            <a:pPr algn="ctr"/>
            <a:r>
              <a:rPr lang="en-US" dirty="0" smtClean="0"/>
              <a:t>of SoCal holdings</a:t>
            </a:r>
            <a:endParaRPr lang="en-US" dirty="0"/>
          </a:p>
        </p:txBody>
      </p:sp>
      <p:sp>
        <p:nvSpPr>
          <p:cNvPr id="9" name="TextBox 8"/>
          <p:cNvSpPr txBox="1"/>
          <p:nvPr/>
        </p:nvSpPr>
        <p:spPr>
          <a:xfrm>
            <a:off x="76200" y="5879068"/>
            <a:ext cx="8449749" cy="369332"/>
          </a:xfrm>
          <a:prstGeom prst="rect">
            <a:avLst/>
          </a:prstGeom>
          <a:noFill/>
        </p:spPr>
        <p:txBody>
          <a:bodyPr wrap="none" rtlCol="0">
            <a:spAutoFit/>
          </a:bodyPr>
          <a:lstStyle/>
          <a:p>
            <a:r>
              <a:rPr lang="en-US" dirty="0" smtClean="0"/>
              <a:t>N = 26M holdings in SoCal academic libraries; 40M holdings in all SoCal libraries</a:t>
            </a:r>
            <a:endParaRPr lang="en-US" dirty="0"/>
          </a:p>
        </p:txBody>
      </p:sp>
      <p:sp>
        <p:nvSpPr>
          <p:cNvPr id="10" name="TextBox 9"/>
          <p:cNvSpPr txBox="1"/>
          <p:nvPr/>
        </p:nvSpPr>
        <p:spPr>
          <a:xfrm>
            <a:off x="4800600" y="4648200"/>
            <a:ext cx="2145247" cy="738664"/>
          </a:xfrm>
          <a:prstGeom prst="rect">
            <a:avLst/>
          </a:prstGeom>
          <a:noFill/>
        </p:spPr>
        <p:txBody>
          <a:bodyPr wrap="square" rtlCol="0">
            <a:spAutoFit/>
          </a:bodyPr>
          <a:lstStyle/>
          <a:p>
            <a:pPr algn="ctr"/>
            <a:r>
              <a:rPr lang="en-US" sz="2400" b="1" dirty="0" smtClean="0"/>
              <a:t>27%</a:t>
            </a:r>
            <a:r>
              <a:rPr lang="en-US" b="1" dirty="0" smtClean="0"/>
              <a:t> </a:t>
            </a:r>
          </a:p>
          <a:p>
            <a:pPr algn="ctr"/>
            <a:r>
              <a:rPr lang="en-US" dirty="0" smtClean="0"/>
              <a:t>of SoCal holdings</a:t>
            </a:r>
            <a:endParaRPr lang="en-US" dirty="0"/>
          </a:p>
        </p:txBody>
      </p:sp>
      <p:sp>
        <p:nvSpPr>
          <p:cNvPr id="12" name="TextBox 11"/>
          <p:cNvSpPr txBox="1"/>
          <p:nvPr/>
        </p:nvSpPr>
        <p:spPr>
          <a:xfrm>
            <a:off x="3461400" y="1143000"/>
            <a:ext cx="4229876" cy="461665"/>
          </a:xfrm>
          <a:prstGeom prst="rect">
            <a:avLst/>
          </a:prstGeom>
          <a:noFill/>
        </p:spPr>
        <p:txBody>
          <a:bodyPr wrap="none" rtlCol="0">
            <a:spAutoFit/>
          </a:bodyPr>
          <a:lstStyle/>
          <a:p>
            <a:r>
              <a:rPr lang="en-US" sz="2400" b="1" i="1" dirty="0" smtClean="0"/>
              <a:t>… mostly non-ARL libraries</a:t>
            </a:r>
            <a:endParaRPr lang="en-US" sz="2400" b="1" i="1"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5052203" y="4239931"/>
            <a:ext cx="552303" cy="255868"/>
          </a:xfrm>
          <a:prstGeom prst="triangle">
            <a:avLst/>
          </a:prstGeom>
          <a:solidFill>
            <a:srgbClr val="2178B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8" name="Rounded Rectangle 7"/>
          <p:cNvSpPr/>
          <p:nvPr/>
        </p:nvSpPr>
        <p:spPr>
          <a:xfrm>
            <a:off x="4495800" y="1608208"/>
            <a:ext cx="4297680" cy="2658992"/>
          </a:xfrm>
          <a:prstGeom prst="roundRect">
            <a:avLst>
              <a:gd name="adj" fmla="val 4488"/>
            </a:avLst>
          </a:prstGeom>
          <a:solidFill>
            <a:srgbClr val="2178B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spcBef>
                <a:spcPts val="1200"/>
              </a:spcBef>
            </a:pPr>
            <a:r>
              <a:rPr lang="en-US" b="1" dirty="0" smtClean="0">
                <a:latin typeface="+mj-lt"/>
              </a:rPr>
              <a:t>OPINION</a:t>
            </a:r>
          </a:p>
          <a:p>
            <a:pPr>
              <a:spcBef>
                <a:spcPts val="1200"/>
              </a:spcBef>
            </a:pPr>
            <a:r>
              <a:rPr lang="en-US" dirty="0" smtClean="0"/>
              <a:t>As mid-tier HEI seek to adapt to competitive e-learning environment, local investment in print management is likely to decline; </a:t>
            </a:r>
            <a:r>
              <a:rPr lang="en-US" b="1" dirty="0" smtClean="0">
                <a:solidFill>
                  <a:schemeClr val="accent6"/>
                </a:solidFill>
              </a:rPr>
              <a:t>external cooperative or commercial strategies </a:t>
            </a:r>
            <a:r>
              <a:rPr lang="en-US" dirty="0" smtClean="0"/>
              <a:t>will be</a:t>
            </a:r>
            <a:r>
              <a:rPr lang="en-US" b="1" dirty="0" smtClean="0"/>
              <a:t> </a:t>
            </a:r>
            <a:r>
              <a:rPr lang="en-US" b="1" dirty="0" smtClean="0">
                <a:solidFill>
                  <a:schemeClr val="accent6"/>
                </a:solidFill>
              </a:rPr>
              <a:t>increasingly attractive </a:t>
            </a:r>
            <a:r>
              <a:rPr lang="en-US" dirty="0" smtClean="0">
                <a:solidFill>
                  <a:schemeClr val="bg1"/>
                </a:solidFill>
              </a:rPr>
              <a:t>to academic administrators</a:t>
            </a:r>
          </a:p>
        </p:txBody>
      </p:sp>
      <p:sp>
        <p:nvSpPr>
          <p:cNvPr id="2" name="Title 1"/>
          <p:cNvSpPr>
            <a:spLocks noGrp="1"/>
          </p:cNvSpPr>
          <p:nvPr>
            <p:ph type="title"/>
          </p:nvPr>
        </p:nvSpPr>
        <p:spPr/>
        <p:txBody>
          <a:bodyPr/>
          <a:lstStyle/>
          <a:p>
            <a:r>
              <a:rPr lang="en-US" sz="2600" b="1" dirty="0" smtClean="0"/>
              <a:t>In sum: </a:t>
            </a:r>
            <a:r>
              <a:rPr lang="en-US" sz="2600" b="1" dirty="0" smtClean="0">
                <a:solidFill>
                  <a:schemeClr val="accent6"/>
                </a:solidFill>
              </a:rPr>
              <a:t>institutional stewardship</a:t>
            </a:r>
            <a:endParaRPr lang="en-US" sz="2600" b="1" dirty="0">
              <a:solidFill>
                <a:schemeClr val="accent6"/>
              </a:solidFill>
            </a:endParaRPr>
          </a:p>
        </p:txBody>
      </p:sp>
      <p:sp>
        <p:nvSpPr>
          <p:cNvPr id="6" name="Rounded Rectangle 5"/>
          <p:cNvSpPr/>
          <p:nvPr/>
        </p:nvSpPr>
        <p:spPr>
          <a:xfrm>
            <a:off x="381000" y="1600200"/>
            <a:ext cx="3886200" cy="2658992"/>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spcBef>
                <a:spcPts val="1200"/>
              </a:spcBef>
            </a:pPr>
            <a:r>
              <a:rPr lang="en-US" b="1" cap="all" dirty="0" smtClean="0">
                <a:solidFill>
                  <a:srgbClr val="195A88"/>
                </a:solidFill>
                <a:latin typeface="+mj-lt"/>
                <a:cs typeface="Tahoma"/>
              </a:rPr>
              <a:t>Evidence</a:t>
            </a:r>
          </a:p>
          <a:p>
            <a:pPr marL="109538" indent="-109538">
              <a:spcBef>
                <a:spcPts val="1200"/>
              </a:spcBef>
              <a:buFont typeface="Arial"/>
              <a:buChar char="•"/>
            </a:pPr>
            <a:r>
              <a:rPr lang="en-US" dirty="0" smtClean="0"/>
              <a:t>2/3rds of SoCal print book collection is held by academic libraries</a:t>
            </a:r>
          </a:p>
          <a:p>
            <a:pPr marL="109538" indent="-109538">
              <a:spcBef>
                <a:spcPts val="1200"/>
              </a:spcBef>
              <a:buFont typeface="Arial"/>
              <a:buChar char="•"/>
            </a:pPr>
            <a:r>
              <a:rPr lang="en-US" dirty="0" smtClean="0"/>
              <a:t> Most of these held by non-ARL institutions with limited preservation capacity or mandate</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147638"/>
            <a:ext cx="8328025" cy="995362"/>
          </a:xfrm>
        </p:spPr>
        <p:txBody>
          <a:bodyPr/>
          <a:lstStyle/>
          <a:p>
            <a:pPr eaLnBrk="1" hangingPunct="1"/>
            <a:r>
              <a:rPr lang="en-US" i="1" dirty="0" smtClean="0"/>
              <a:t>Taking Our Pulse(s)</a:t>
            </a:r>
          </a:p>
        </p:txBody>
      </p:sp>
      <p:pic>
        <p:nvPicPr>
          <p:cNvPr id="23555" name="Picture 2"/>
          <p:cNvPicPr>
            <a:picLocks noGrp="1" noChangeAspect="1" noChangeArrowheads="1"/>
          </p:cNvPicPr>
          <p:nvPr>
            <p:ph idx="1"/>
          </p:nvPr>
        </p:nvPicPr>
        <p:blipFill>
          <a:blip r:embed="rId3" cstate="screen"/>
          <a:srcRect/>
          <a:stretch>
            <a:fillRect/>
          </a:stretch>
        </p:blipFill>
        <p:spPr>
          <a:xfrm>
            <a:off x="4267200" y="1136269"/>
            <a:ext cx="3482662" cy="4495800"/>
          </a:xfrm>
        </p:spPr>
      </p:pic>
      <p:pic>
        <p:nvPicPr>
          <p:cNvPr id="6" name="Picture 2"/>
          <p:cNvPicPr>
            <a:picLocks noChangeAspect="1" noChangeArrowheads="1"/>
          </p:cNvPicPr>
          <p:nvPr/>
        </p:nvPicPr>
        <p:blipFill>
          <a:blip r:embed="rId4" cstate="screen"/>
          <a:srcRect/>
          <a:stretch>
            <a:fillRect/>
          </a:stretch>
        </p:blipFill>
        <p:spPr bwMode="auto">
          <a:xfrm>
            <a:off x="16934" y="1154977"/>
            <a:ext cx="3890596" cy="3429000"/>
          </a:xfrm>
          <a:prstGeom prst="rect">
            <a:avLst/>
          </a:prstGeom>
          <a:noFill/>
          <a:ln w="9525">
            <a:noFill/>
            <a:miter lim="800000"/>
            <a:headEnd/>
            <a:tailEnd/>
          </a:ln>
        </p:spPr>
      </p:pic>
      <p:pic>
        <p:nvPicPr>
          <p:cNvPr id="2" name="Picture 1"/>
          <p:cNvPicPr>
            <a:picLocks noChangeAspect="1"/>
          </p:cNvPicPr>
          <p:nvPr/>
        </p:nvPicPr>
        <p:blipFill>
          <a:blip r:embed="rId5" cstate="screen"/>
          <a:stretch>
            <a:fillRect/>
          </a:stretch>
        </p:blipFill>
        <p:spPr>
          <a:xfrm>
            <a:off x="5715000" y="2667000"/>
            <a:ext cx="3733800" cy="4748927"/>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228600"/>
            <a:ext cx="8535478" cy="646331"/>
          </a:xfrm>
          <a:prstGeom prst="rect">
            <a:avLst/>
          </a:prstGeom>
          <a:noFill/>
        </p:spPr>
        <p:txBody>
          <a:bodyPr wrap="none" rtlCol="0">
            <a:spAutoFit/>
          </a:bodyPr>
          <a:lstStyle/>
          <a:p>
            <a:r>
              <a:rPr lang="en-US" sz="3600" dirty="0" smtClean="0">
                <a:solidFill>
                  <a:srgbClr val="002060"/>
                </a:solidFill>
                <a:latin typeface="Trebuchet MS" pitchFamily="34" charset="0"/>
              </a:rPr>
              <a:t>Composition of the Partnership (4/2013)</a:t>
            </a:r>
            <a:endParaRPr lang="en-US" sz="3600" dirty="0">
              <a:solidFill>
                <a:srgbClr val="002060"/>
              </a:solidFill>
              <a:latin typeface="Trebuchet MS" pitchFamily="34" charset="0"/>
            </a:endParaRPr>
          </a:p>
        </p:txBody>
      </p:sp>
      <p:graphicFrame>
        <p:nvGraphicFramePr>
          <p:cNvPr id="6" name="Chart 5"/>
          <p:cNvGraphicFramePr/>
          <p:nvPr/>
        </p:nvGraphicFramePr>
        <p:xfrm>
          <a:off x="381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171700" y="1397000"/>
            <a:ext cx="4648200" cy="4154984"/>
          </a:xfrm>
          <a:prstGeom prst="rect">
            <a:avLst/>
          </a:prstGeom>
          <a:solidFill>
            <a:schemeClr val="bg1"/>
          </a:solidFill>
        </p:spPr>
        <p:txBody>
          <a:bodyPr wrap="square">
            <a:spAutoFit/>
          </a:bodyPr>
          <a:lstStyle/>
          <a:p>
            <a:r>
              <a:rPr lang="en-US" sz="2400" dirty="0" smtClean="0">
                <a:solidFill>
                  <a:schemeClr val="tx1"/>
                </a:solidFill>
                <a:latin typeface="Trebuchet MS" pitchFamily="34" charset="0"/>
              </a:rPr>
              <a:t>25 of the top 30 universities in The Times Higher Education World Ranking</a:t>
            </a:r>
          </a:p>
          <a:p>
            <a:endParaRPr lang="en-US" sz="2400" dirty="0">
              <a:solidFill>
                <a:schemeClr val="tx1"/>
              </a:solidFill>
              <a:latin typeface="Trebuchet MS" pitchFamily="34" charset="0"/>
            </a:endParaRPr>
          </a:p>
          <a:p>
            <a:r>
              <a:rPr lang="en-US" sz="2400" dirty="0" smtClean="0">
                <a:solidFill>
                  <a:schemeClr val="tx1"/>
                </a:solidFill>
                <a:latin typeface="Trebuchet MS" pitchFamily="34" charset="0"/>
              </a:rPr>
              <a:t>57% of Research Libraries UK </a:t>
            </a:r>
          </a:p>
          <a:p>
            <a:endParaRPr lang="en-US" sz="2400" dirty="0" smtClean="0">
              <a:solidFill>
                <a:schemeClr val="tx1"/>
              </a:solidFill>
              <a:latin typeface="Trebuchet MS" pitchFamily="34" charset="0"/>
            </a:endParaRPr>
          </a:p>
          <a:p>
            <a:pPr>
              <a:buNone/>
            </a:pPr>
            <a:r>
              <a:rPr lang="en-US" sz="2400" dirty="0" smtClean="0">
                <a:solidFill>
                  <a:schemeClr val="tx1"/>
                </a:solidFill>
                <a:latin typeface="Trebuchet MS" pitchFamily="34" charset="0"/>
              </a:rPr>
              <a:t>61% of </a:t>
            </a:r>
            <a:r>
              <a:rPr lang="en-US" sz="2400" dirty="0" err="1" smtClean="0">
                <a:solidFill>
                  <a:schemeClr val="tx1"/>
                </a:solidFill>
                <a:latin typeface="Trebuchet MS" pitchFamily="34" charset="0"/>
              </a:rPr>
              <a:t>Hathi</a:t>
            </a:r>
            <a:r>
              <a:rPr lang="en-US" sz="2400" dirty="0" smtClean="0">
                <a:solidFill>
                  <a:schemeClr val="tx1"/>
                </a:solidFill>
                <a:latin typeface="Trebuchet MS" pitchFamily="34" charset="0"/>
              </a:rPr>
              <a:t> Trust Partners</a:t>
            </a:r>
          </a:p>
          <a:p>
            <a:pPr>
              <a:buNone/>
            </a:pPr>
            <a:endParaRPr lang="en-US" sz="2400" dirty="0" smtClean="0">
              <a:solidFill>
                <a:schemeClr val="tx1"/>
              </a:solidFill>
              <a:latin typeface="Trebuchet MS" pitchFamily="34" charset="0"/>
            </a:endParaRPr>
          </a:p>
          <a:p>
            <a:pPr>
              <a:buNone/>
            </a:pPr>
            <a:r>
              <a:rPr lang="en-US" sz="2400" dirty="0" smtClean="0">
                <a:solidFill>
                  <a:schemeClr val="tx1"/>
                </a:solidFill>
                <a:latin typeface="Trebuchet MS" pitchFamily="34" charset="0"/>
              </a:rPr>
              <a:t>50% of ARL Members</a:t>
            </a:r>
          </a:p>
          <a:p>
            <a:pPr>
              <a:buNone/>
            </a:pPr>
            <a:endParaRPr lang="en-US" sz="2400" dirty="0" smtClean="0">
              <a:solidFill>
                <a:schemeClr val="tx1"/>
              </a:solidFill>
              <a:latin typeface="Trebuchet MS" pitchFamily="34" charset="0"/>
            </a:endParaRPr>
          </a:p>
          <a:p>
            <a:pPr>
              <a:buNone/>
            </a:pPr>
            <a:r>
              <a:rPr lang="en-US" sz="2400" dirty="0" smtClean="0">
                <a:latin typeface="Trebuchet MS" pitchFamily="34" charset="0"/>
              </a:rPr>
              <a:t>60</a:t>
            </a:r>
            <a:r>
              <a:rPr lang="en-US" sz="2400" dirty="0" smtClean="0">
                <a:solidFill>
                  <a:schemeClr val="tx1"/>
                </a:solidFill>
                <a:latin typeface="Trebuchet MS" pitchFamily="34" charset="0"/>
              </a:rPr>
              <a:t>% of Google Books Partners*</a:t>
            </a:r>
            <a:endParaRPr lang="en-US" sz="2800" dirty="0">
              <a:solidFill>
                <a:schemeClr val="tx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1295400" y="1752600"/>
            <a:ext cx="7162800" cy="4691064"/>
          </a:xfrm>
        </p:spPr>
        <p:txBody>
          <a:bodyPr>
            <a:normAutofit fontScale="85000" lnSpcReduction="20000"/>
          </a:bodyPr>
          <a:lstStyle/>
          <a:p>
            <a:r>
              <a:rPr lang="en-US" kern="1200" dirty="0" smtClean="0">
                <a:latin typeface="Trebuchet MS" pitchFamily="34" charset="0"/>
              </a:rPr>
              <a:t>“</a:t>
            </a:r>
            <a:r>
              <a:rPr lang="en-US" kern="1200" dirty="0">
                <a:latin typeface="Trebuchet MS" pitchFamily="34" charset="0"/>
              </a:rPr>
              <a:t>M</a:t>
            </a:r>
            <a:r>
              <a:rPr lang="en-US" kern="1200" dirty="0" smtClean="0">
                <a:latin typeface="Trebuchet MS" pitchFamily="34" charset="0"/>
              </a:rPr>
              <a:t>ost challenging issues”</a:t>
            </a:r>
          </a:p>
          <a:p>
            <a:pPr lvl="1"/>
            <a:r>
              <a:rPr lang="en-US" kern="1200" dirty="0" smtClean="0">
                <a:latin typeface="Trebuchet MS" pitchFamily="34" charset="0"/>
              </a:rPr>
              <a:t>Space</a:t>
            </a:r>
          </a:p>
          <a:p>
            <a:pPr lvl="1"/>
            <a:r>
              <a:rPr lang="en-US" kern="1200" dirty="0" smtClean="0">
                <a:latin typeface="Trebuchet MS" pitchFamily="34" charset="0"/>
              </a:rPr>
              <a:t>Born Digital</a:t>
            </a:r>
          </a:p>
          <a:p>
            <a:pPr lvl="1"/>
            <a:r>
              <a:rPr lang="en-US" kern="1200" dirty="0" smtClean="0">
                <a:latin typeface="Trebuchet MS" pitchFamily="34" charset="0"/>
              </a:rPr>
              <a:t>Digitization</a:t>
            </a:r>
          </a:p>
          <a:p>
            <a:pPr marL="469900" lvl="1" indent="0">
              <a:buNone/>
            </a:pPr>
            <a:endParaRPr lang="en-US" sz="800" dirty="0" smtClean="0"/>
          </a:p>
          <a:p>
            <a:r>
              <a:rPr lang="en-US" kern="1200" dirty="0" smtClean="0">
                <a:latin typeface="Trebuchet MS" pitchFamily="34" charset="0"/>
              </a:rPr>
              <a:t>Tough economy renders “business as usual” impossible</a:t>
            </a:r>
          </a:p>
          <a:p>
            <a:pPr marL="12700" indent="0">
              <a:buNone/>
            </a:pPr>
            <a:endParaRPr lang="en-US" sz="800" kern="1200" dirty="0" smtClean="0">
              <a:latin typeface="Trebuchet MS" pitchFamily="34" charset="0"/>
            </a:endParaRPr>
          </a:p>
          <a:p>
            <a:r>
              <a:rPr lang="en-US" kern="1200" dirty="0" smtClean="0">
                <a:latin typeface="Trebuchet MS" pitchFamily="34" charset="0"/>
              </a:rPr>
              <a:t>User demand for digitized collections is insatiable</a:t>
            </a:r>
          </a:p>
          <a:p>
            <a:pPr marL="12700" indent="0">
              <a:buNone/>
            </a:pPr>
            <a:endParaRPr lang="en-US" sz="800" kern="1200" dirty="0" smtClean="0">
              <a:latin typeface="Trebuchet MS" pitchFamily="34" charset="0"/>
            </a:endParaRPr>
          </a:p>
          <a:p>
            <a:r>
              <a:rPr lang="en-US" kern="1200" dirty="0" smtClean="0">
                <a:latin typeface="Trebuchet MS" pitchFamily="34" charset="0"/>
              </a:rPr>
              <a:t>Management of born-digital materials is in its infancy</a:t>
            </a:r>
          </a:p>
        </p:txBody>
      </p:sp>
    </p:spTree>
    <p:extLst>
      <p:ext uri="{BB962C8B-B14F-4D97-AF65-F5344CB8AC3E}">
        <p14:creationId xmlns:p14="http://schemas.microsoft.com/office/powerpoint/2010/main" xmlns="" val="10189346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a:t>
            </a:r>
            <a:endParaRPr lang="en-US" dirty="0"/>
          </a:p>
        </p:txBody>
      </p:sp>
      <p:sp>
        <p:nvSpPr>
          <p:cNvPr id="3" name="Content Placeholder 2"/>
          <p:cNvSpPr>
            <a:spLocks noGrp="1"/>
          </p:cNvSpPr>
          <p:nvPr>
            <p:ph idx="1"/>
          </p:nvPr>
        </p:nvSpPr>
        <p:spPr>
          <a:xfrm>
            <a:off x="1447800" y="1600200"/>
            <a:ext cx="6705600" cy="4691064"/>
          </a:xfrm>
        </p:spPr>
        <p:txBody>
          <a:bodyPr/>
          <a:lstStyle/>
          <a:p>
            <a:r>
              <a:rPr lang="en-US" dirty="0" smtClean="0"/>
              <a:t>Digitization</a:t>
            </a:r>
          </a:p>
          <a:p>
            <a:pPr lvl="1"/>
            <a:r>
              <a:rPr lang="en-US" dirty="0" smtClean="0"/>
              <a:t>Develop models for large scale digitization</a:t>
            </a:r>
          </a:p>
          <a:p>
            <a:pPr marL="469900" lvl="1" indent="0">
              <a:buNone/>
            </a:pPr>
            <a:endParaRPr lang="en-US" sz="1000" dirty="0" smtClean="0"/>
          </a:p>
          <a:p>
            <a:r>
              <a:rPr lang="en-US" dirty="0" smtClean="0"/>
              <a:t>User services</a:t>
            </a:r>
          </a:p>
          <a:p>
            <a:pPr lvl="1"/>
            <a:r>
              <a:rPr lang="en-US" dirty="0" smtClean="0"/>
              <a:t>Promote policies that facilitate (rather than inhibit) access</a:t>
            </a:r>
          </a:p>
          <a:p>
            <a:pPr marL="469900" lvl="1" indent="0">
              <a:buNone/>
            </a:pPr>
            <a:endParaRPr lang="en-US" sz="1000" dirty="0" smtClean="0"/>
          </a:p>
          <a:p>
            <a:r>
              <a:rPr lang="en-US" dirty="0" smtClean="0"/>
              <a:t>Born-digital </a:t>
            </a:r>
            <a:r>
              <a:rPr lang="en-US" dirty="0"/>
              <a:t>a</a:t>
            </a:r>
            <a:r>
              <a:rPr lang="en-US" dirty="0" smtClean="0"/>
              <a:t>rchival </a:t>
            </a:r>
            <a:r>
              <a:rPr lang="en-US" dirty="0"/>
              <a:t>m</a:t>
            </a:r>
            <a:r>
              <a:rPr lang="en-US" dirty="0" smtClean="0"/>
              <a:t>aterials</a:t>
            </a:r>
          </a:p>
          <a:p>
            <a:pPr lvl="1"/>
            <a:r>
              <a:rPr lang="en-US" dirty="0" smtClean="0"/>
              <a:t>Create a no-expertise-needed program for management</a:t>
            </a:r>
          </a:p>
          <a:p>
            <a:endParaRPr lang="en-US" dirty="0" smtClean="0"/>
          </a:p>
        </p:txBody>
      </p:sp>
    </p:spTree>
    <p:extLst>
      <p:ext uri="{BB962C8B-B14F-4D97-AF65-F5344CB8AC3E}">
        <p14:creationId xmlns:p14="http://schemas.microsoft.com/office/powerpoint/2010/main" xmlns="" val="297609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14400"/>
          </a:xfrm>
        </p:spPr>
        <p:txBody>
          <a:bodyPr>
            <a:normAutofit fontScale="90000"/>
          </a:bodyPr>
          <a:lstStyle/>
          <a:p>
            <a:r>
              <a:rPr lang="en-US" sz="3200" i="1" dirty="0" smtClean="0"/>
              <a:t>Shifting Gears: </a:t>
            </a:r>
            <a:r>
              <a:rPr lang="en-US" sz="3200" dirty="0" smtClean="0"/>
              <a:t>Moving up to large-scale</a:t>
            </a:r>
            <a:br>
              <a:rPr lang="en-US" sz="3200" dirty="0" smtClean="0"/>
            </a:br>
            <a:r>
              <a:rPr lang="en-US" sz="3200" dirty="0" smtClean="0"/>
              <a:t>digitization</a:t>
            </a:r>
            <a:endParaRPr lang="en-US" sz="3200" dirty="0"/>
          </a:p>
        </p:txBody>
      </p:sp>
      <p:pic>
        <p:nvPicPr>
          <p:cNvPr id="3074" name="Picture 2"/>
          <p:cNvPicPr>
            <a:picLocks noGrp="1" noChangeAspect="1" noChangeArrowheads="1"/>
          </p:cNvPicPr>
          <p:nvPr>
            <p:ph idx="1"/>
          </p:nvPr>
        </p:nvPicPr>
        <p:blipFill>
          <a:blip r:embed="rId3" cstate="screen"/>
          <a:srcRect/>
          <a:stretch>
            <a:fillRect/>
          </a:stretch>
        </p:blipFill>
        <p:spPr bwMode="auto">
          <a:xfrm>
            <a:off x="5029200" y="1295400"/>
            <a:ext cx="3886200" cy="5001227"/>
          </a:xfrm>
          <a:prstGeom prst="rect">
            <a:avLst/>
          </a:prstGeom>
          <a:noFill/>
          <a:ln w="9525">
            <a:noFill/>
            <a:miter lim="800000"/>
            <a:headEnd/>
            <a:tailEnd/>
          </a:ln>
        </p:spPr>
      </p:pic>
      <p:pic>
        <p:nvPicPr>
          <p:cNvPr id="4098" name="Picture 2"/>
          <p:cNvPicPr>
            <a:picLocks noChangeAspect="1" noChangeArrowheads="1"/>
          </p:cNvPicPr>
          <p:nvPr/>
        </p:nvPicPr>
        <p:blipFill>
          <a:blip r:embed="rId4" cstate="screen"/>
          <a:srcRect/>
          <a:stretch>
            <a:fillRect/>
          </a:stretch>
        </p:blipFill>
        <p:spPr bwMode="auto">
          <a:xfrm>
            <a:off x="0" y="1828800"/>
            <a:ext cx="4931492" cy="3810000"/>
          </a:xfrm>
          <a:prstGeom prst="rect">
            <a:avLst/>
          </a:prstGeom>
          <a:noFill/>
          <a:ln w="9525">
            <a:noFill/>
            <a:miter lim="800000"/>
            <a:headEnd/>
            <a:tailEnd/>
          </a:ln>
        </p:spPr>
      </p:pic>
    </p:spTree>
    <p:extLst>
      <p:ext uri="{BB962C8B-B14F-4D97-AF65-F5344CB8AC3E}">
        <p14:creationId xmlns:p14="http://schemas.microsoft.com/office/powerpoint/2010/main" xmlns="" val="7613726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175"/>
            <a:ext cx="8229600" cy="914400"/>
          </a:xfrm>
        </p:spPr>
        <p:txBody>
          <a:bodyPr>
            <a:normAutofit/>
          </a:bodyPr>
          <a:lstStyle/>
          <a:p>
            <a:r>
              <a:rPr lang="en-US" sz="3200" i="1" dirty="0" smtClean="0"/>
              <a:t>Rapid Capture: </a:t>
            </a:r>
            <a:r>
              <a:rPr lang="en-US" sz="3200" dirty="0" smtClean="0"/>
              <a:t>Faster throughput</a:t>
            </a:r>
            <a:endParaRPr lang="en-US" sz="32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6" name="Picture 5" descr="montage.JPG"/>
          <p:cNvPicPr>
            <a:picLocks noChangeAspect="1"/>
          </p:cNvPicPr>
          <p:nvPr/>
        </p:nvPicPr>
        <p:blipFill>
          <a:blip r:embed="rId3" cstate="screen"/>
          <a:stretch>
            <a:fillRect/>
          </a:stretch>
        </p:blipFill>
        <p:spPr>
          <a:xfrm>
            <a:off x="228600" y="1524000"/>
            <a:ext cx="4800600" cy="3581212"/>
          </a:xfrm>
          <a:prstGeom prst="rect">
            <a:avLst/>
          </a:prstGeom>
        </p:spPr>
      </p:pic>
      <p:pic>
        <p:nvPicPr>
          <p:cNvPr id="1026" name="Picture 2"/>
          <p:cNvPicPr>
            <a:picLocks noChangeAspect="1" noChangeArrowheads="1"/>
          </p:cNvPicPr>
          <p:nvPr/>
        </p:nvPicPr>
        <p:blipFill>
          <a:blip r:embed="rId4" cstate="screen"/>
          <a:srcRect/>
          <a:stretch>
            <a:fillRect/>
          </a:stretch>
        </p:blipFill>
        <p:spPr bwMode="auto">
          <a:xfrm>
            <a:off x="5029200" y="1905000"/>
            <a:ext cx="3745807" cy="482792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416038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4723"/>
            <a:ext cx="8229600" cy="914400"/>
          </a:xfrm>
        </p:spPr>
        <p:txBody>
          <a:bodyPr>
            <a:normAutofit fontScale="90000"/>
          </a:bodyPr>
          <a:lstStyle/>
          <a:p>
            <a:r>
              <a:rPr lang="en-US" sz="3200" i="1" dirty="0" smtClean="0"/>
              <a:t>Capture and Release: </a:t>
            </a:r>
            <a:r>
              <a:rPr lang="en-US" sz="3200" dirty="0" smtClean="0"/>
              <a:t>DIY reading room </a:t>
            </a:r>
            <a:br>
              <a:rPr lang="en-US" sz="3200" dirty="0" smtClean="0"/>
            </a:br>
            <a:r>
              <a:rPr lang="en-US" sz="3200" dirty="0" smtClean="0"/>
              <a:t>photography </a:t>
            </a:r>
            <a:endParaRPr lang="en-US" sz="32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3" cstate="screen"/>
          <a:srcRect/>
          <a:stretch>
            <a:fillRect/>
          </a:stretch>
        </p:blipFill>
        <p:spPr bwMode="auto">
          <a:xfrm>
            <a:off x="4800600" y="1300019"/>
            <a:ext cx="3962400" cy="5084940"/>
          </a:xfrm>
          <a:prstGeom prst="rect">
            <a:avLst/>
          </a:prstGeom>
          <a:noFill/>
          <a:ln w="9525">
            <a:noFill/>
            <a:miter lim="800000"/>
            <a:headEnd/>
            <a:tailEnd/>
          </a:ln>
        </p:spPr>
      </p:pic>
      <p:pic>
        <p:nvPicPr>
          <p:cNvPr id="7170" name="Picture 2"/>
          <p:cNvPicPr>
            <a:picLocks noChangeAspect="1" noChangeArrowheads="1"/>
          </p:cNvPicPr>
          <p:nvPr/>
        </p:nvPicPr>
        <p:blipFill>
          <a:blip r:embed="rId4" cstate="screen"/>
          <a:srcRect/>
          <a:stretch>
            <a:fillRect/>
          </a:stretch>
        </p:blipFill>
        <p:spPr bwMode="auto">
          <a:xfrm>
            <a:off x="381000" y="1219200"/>
            <a:ext cx="3962400" cy="4126877"/>
          </a:xfrm>
          <a:prstGeom prst="rect">
            <a:avLst/>
          </a:prstGeom>
          <a:noFill/>
          <a:ln w="9525">
            <a:noFill/>
            <a:miter lim="800000"/>
            <a:headEnd/>
            <a:tailEnd/>
          </a:ln>
        </p:spPr>
      </p:pic>
    </p:spTree>
    <p:extLst>
      <p:ext uri="{BB962C8B-B14F-4D97-AF65-F5344CB8AC3E}">
        <p14:creationId xmlns:p14="http://schemas.microsoft.com/office/powerpoint/2010/main" xmlns="" val="1272864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2800" i="1" dirty="0" smtClean="0"/>
              <a:t>Scan and Deliver: </a:t>
            </a:r>
            <a:r>
              <a:rPr lang="en-US" sz="2800" dirty="0" smtClean="0"/>
              <a:t>User-initiated </a:t>
            </a:r>
            <a:r>
              <a:rPr lang="en-US" sz="2800" dirty="0"/>
              <a:t>d</a:t>
            </a:r>
            <a:r>
              <a:rPr lang="en-US" sz="2800" dirty="0" smtClean="0"/>
              <a:t>igitization</a:t>
            </a:r>
            <a:endParaRPr lang="en-US" sz="28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26625" name="Picture 1"/>
          <p:cNvPicPr>
            <a:picLocks noChangeAspect="1" noChangeArrowheads="1"/>
          </p:cNvPicPr>
          <p:nvPr/>
        </p:nvPicPr>
        <p:blipFill>
          <a:blip r:embed="rId3" cstate="screen"/>
          <a:srcRect/>
          <a:stretch>
            <a:fillRect/>
          </a:stretch>
        </p:blipFill>
        <p:spPr bwMode="auto">
          <a:xfrm>
            <a:off x="304800" y="1177676"/>
            <a:ext cx="4848225" cy="3476625"/>
          </a:xfrm>
          <a:prstGeom prst="rect">
            <a:avLst/>
          </a:prstGeom>
          <a:noFill/>
          <a:ln w="9525">
            <a:noFill/>
            <a:miter lim="800000"/>
            <a:headEnd/>
            <a:tailEnd/>
          </a:ln>
        </p:spPr>
      </p:pic>
      <p:pic>
        <p:nvPicPr>
          <p:cNvPr id="26626" name="Picture 2"/>
          <p:cNvPicPr>
            <a:picLocks noChangeAspect="1" noChangeArrowheads="1"/>
          </p:cNvPicPr>
          <p:nvPr/>
        </p:nvPicPr>
        <p:blipFill>
          <a:blip r:embed="rId4" cstate="screen"/>
          <a:srcRect/>
          <a:stretch>
            <a:fillRect/>
          </a:stretch>
        </p:blipFill>
        <p:spPr bwMode="auto">
          <a:xfrm>
            <a:off x="5392725" y="1588839"/>
            <a:ext cx="3542470" cy="4572000"/>
          </a:xfrm>
          <a:prstGeom prst="rect">
            <a:avLst/>
          </a:prstGeom>
          <a:noFill/>
          <a:ln w="9525">
            <a:noFill/>
            <a:miter lim="800000"/>
            <a:headEnd/>
            <a:tailEnd/>
          </a:ln>
        </p:spPr>
      </p:pic>
    </p:spTree>
    <p:extLst>
      <p:ext uri="{BB962C8B-B14F-4D97-AF65-F5344CB8AC3E}">
        <p14:creationId xmlns:p14="http://schemas.microsoft.com/office/powerpoint/2010/main" xmlns="" val="2185991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75" y="304800"/>
            <a:ext cx="8229600" cy="914400"/>
          </a:xfrm>
        </p:spPr>
        <p:txBody>
          <a:bodyPr>
            <a:normAutofit fontScale="90000"/>
          </a:bodyPr>
          <a:lstStyle/>
          <a:p>
            <a:r>
              <a:rPr lang="en-US" sz="3200" dirty="0" smtClean="0"/>
              <a:t>Archival collections assessment:</a:t>
            </a:r>
            <a:r>
              <a:rPr lang="en-US" sz="3200" dirty="0"/>
              <a:t> H</a:t>
            </a:r>
            <a:r>
              <a:rPr lang="en-US" sz="3200" dirty="0" smtClean="0"/>
              <a:t>ow to </a:t>
            </a:r>
            <a:br>
              <a:rPr lang="en-US" sz="3200" dirty="0" smtClean="0"/>
            </a:br>
            <a:r>
              <a:rPr lang="en-US" sz="3200" dirty="0" smtClean="0"/>
              <a:t>prioritize?</a:t>
            </a:r>
            <a:endParaRPr lang="en-US" sz="3200" dirty="0"/>
          </a:p>
        </p:txBody>
      </p:sp>
      <p:pic>
        <p:nvPicPr>
          <p:cNvPr id="20481" name="Picture 1"/>
          <p:cNvPicPr>
            <a:picLocks noGrp="1" noChangeAspect="1" noChangeArrowheads="1"/>
          </p:cNvPicPr>
          <p:nvPr>
            <p:ph idx="1"/>
          </p:nvPr>
        </p:nvPicPr>
        <p:blipFill>
          <a:blip r:embed="rId3" cstate="screen"/>
          <a:srcRect/>
          <a:stretch>
            <a:fillRect/>
          </a:stretch>
        </p:blipFill>
        <p:spPr bwMode="auto">
          <a:xfrm>
            <a:off x="5005668" y="1600200"/>
            <a:ext cx="3657600" cy="4724400"/>
          </a:xfrm>
          <a:prstGeom prst="rect">
            <a:avLst/>
          </a:prstGeom>
          <a:noFill/>
          <a:ln w="9525">
            <a:noFill/>
            <a:miter lim="800000"/>
            <a:headEnd/>
            <a:tailEnd/>
          </a:ln>
        </p:spPr>
      </p:pic>
      <p:pic>
        <p:nvPicPr>
          <p:cNvPr id="20483" name="Picture 3" descr="Measuring Anthill"/>
          <p:cNvPicPr>
            <a:picLocks noChangeAspect="1" noChangeArrowheads="1"/>
          </p:cNvPicPr>
          <p:nvPr/>
        </p:nvPicPr>
        <p:blipFill>
          <a:blip r:embed="rId4" cstate="screen"/>
          <a:srcRect/>
          <a:stretch>
            <a:fillRect/>
          </a:stretch>
        </p:blipFill>
        <p:spPr bwMode="auto">
          <a:xfrm>
            <a:off x="838200" y="1420991"/>
            <a:ext cx="3419475" cy="4953001"/>
          </a:xfrm>
          <a:prstGeom prst="rect">
            <a:avLst/>
          </a:prstGeom>
          <a:noFill/>
        </p:spPr>
      </p:pic>
    </p:spTree>
    <p:extLst>
      <p:ext uri="{BB962C8B-B14F-4D97-AF65-F5344CB8AC3E}">
        <p14:creationId xmlns:p14="http://schemas.microsoft.com/office/powerpoint/2010/main" xmlns="" val="21199239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0" y="1981200"/>
            <a:ext cx="4343400" cy="4221163"/>
          </a:xfrm>
        </p:spPr>
        <p:txBody>
          <a:bodyPr/>
          <a:lstStyle/>
          <a:p>
            <a:r>
              <a:rPr lang="en-US" dirty="0" smtClean="0"/>
              <a:t>Advisory group made up of special collections and ILL staff</a:t>
            </a:r>
          </a:p>
          <a:p>
            <a:pPr marL="12700" indent="0">
              <a:buNone/>
            </a:pPr>
            <a:endParaRPr lang="en-US" sz="1000" dirty="0" smtClean="0"/>
          </a:p>
          <a:p>
            <a:pPr>
              <a:buFont typeface="Arial" pitchFamily="34" charset="0"/>
              <a:buChar char="•"/>
            </a:pPr>
            <a:r>
              <a:rPr lang="en-US" dirty="0" smtClean="0"/>
              <a:t>Streamlining workflows for requests</a:t>
            </a:r>
          </a:p>
          <a:p>
            <a:pPr marL="12700" indent="0">
              <a:buNone/>
            </a:pPr>
            <a:endParaRPr lang="en-US" sz="1000" dirty="0" smtClean="0"/>
          </a:p>
          <a:p>
            <a:pPr>
              <a:buFont typeface="Arial" pitchFamily="34" charset="0"/>
              <a:buChar char="•"/>
            </a:pPr>
            <a:r>
              <a:rPr lang="en-US" dirty="0" smtClean="0"/>
              <a:t>Checklist to ensure trust</a:t>
            </a:r>
          </a:p>
        </p:txBody>
      </p:sp>
      <p:sp>
        <p:nvSpPr>
          <p:cNvPr id="2" name="Title 1"/>
          <p:cNvSpPr>
            <a:spLocks noGrp="1"/>
          </p:cNvSpPr>
          <p:nvPr>
            <p:ph type="title"/>
          </p:nvPr>
        </p:nvSpPr>
        <p:spPr>
          <a:xfrm>
            <a:off x="0" y="228600"/>
            <a:ext cx="8229600" cy="914400"/>
          </a:xfrm>
        </p:spPr>
        <p:txBody>
          <a:bodyPr>
            <a:normAutofit/>
          </a:bodyPr>
          <a:lstStyle/>
          <a:p>
            <a:r>
              <a:rPr lang="en-US" sz="3200" dirty="0" smtClean="0"/>
              <a:t>Sharing special collections: “Treasures on trucks”!</a:t>
            </a:r>
            <a:endParaRPr lang="en-US" sz="3200" dirty="0"/>
          </a:p>
        </p:txBody>
      </p:sp>
      <p:pic>
        <p:nvPicPr>
          <p:cNvPr id="6146" name="Picture 2"/>
          <p:cNvPicPr>
            <a:picLocks noChangeAspect="1" noChangeArrowheads="1"/>
          </p:cNvPicPr>
          <p:nvPr/>
        </p:nvPicPr>
        <p:blipFill>
          <a:blip r:embed="rId3" cstate="screen"/>
          <a:srcRect/>
          <a:stretch>
            <a:fillRect/>
          </a:stretch>
        </p:blipFill>
        <p:spPr bwMode="auto">
          <a:xfrm>
            <a:off x="228600" y="1295400"/>
            <a:ext cx="3657600" cy="4884928"/>
          </a:xfrm>
          <a:prstGeom prst="rect">
            <a:avLst/>
          </a:prstGeom>
          <a:noFill/>
          <a:ln w="9525">
            <a:noFill/>
            <a:miter lim="800000"/>
            <a:headEnd/>
            <a:tailEnd/>
          </a:ln>
        </p:spPr>
      </p:pic>
    </p:spTree>
    <p:extLst>
      <p:ext uri="{BB962C8B-B14F-4D97-AF65-F5344CB8AC3E}">
        <p14:creationId xmlns:p14="http://schemas.microsoft.com/office/powerpoint/2010/main" xmlns="" val="34320406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special collections</a:t>
            </a:r>
            <a:endParaRPr lang="en-US" dirty="0"/>
          </a:p>
        </p:txBody>
      </p:sp>
      <p:pic>
        <p:nvPicPr>
          <p:cNvPr id="4" name="Picture 3"/>
          <p:cNvPicPr>
            <a:picLocks noChangeAspect="1"/>
          </p:cNvPicPr>
          <p:nvPr/>
        </p:nvPicPr>
        <p:blipFill>
          <a:blip r:embed="rId3" cstate="screen"/>
          <a:stretch>
            <a:fillRect/>
          </a:stretch>
        </p:blipFill>
        <p:spPr>
          <a:xfrm>
            <a:off x="559647" y="1305382"/>
            <a:ext cx="3877753" cy="4953000"/>
          </a:xfrm>
          <a:prstGeom prst="rect">
            <a:avLst/>
          </a:prstGeom>
        </p:spPr>
      </p:pic>
      <p:pic>
        <p:nvPicPr>
          <p:cNvPr id="5" name="Picture 4"/>
          <p:cNvPicPr>
            <a:picLocks noChangeAspect="1"/>
          </p:cNvPicPr>
          <p:nvPr/>
        </p:nvPicPr>
        <p:blipFill>
          <a:blip r:embed="rId4" cstate="screen"/>
          <a:stretch>
            <a:fillRect/>
          </a:stretch>
        </p:blipFill>
        <p:spPr>
          <a:xfrm>
            <a:off x="2344215" y="2667000"/>
            <a:ext cx="6808252" cy="2298700"/>
          </a:xfrm>
          <a:prstGeom prst="rect">
            <a:avLst/>
          </a:prstGeom>
        </p:spPr>
      </p:pic>
      <p:sp>
        <p:nvSpPr>
          <p:cNvPr id="7" name="Rectangle 6"/>
          <p:cNvSpPr/>
          <p:nvPr/>
        </p:nvSpPr>
        <p:spPr>
          <a:xfrm>
            <a:off x="3352800" y="5181600"/>
            <a:ext cx="5094864" cy="810478"/>
          </a:xfrm>
          <a:prstGeom prst="rect">
            <a:avLst/>
          </a:prstGeom>
          <a:solidFill>
            <a:schemeClr val="bg1"/>
          </a:solidFill>
          <a:ln>
            <a:solidFill>
              <a:srgbClr val="FF0000"/>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Coming spring 2013!</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34463243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77" y="147641"/>
            <a:ext cx="8023223" cy="995360"/>
          </a:xfrm>
        </p:spPr>
        <p:txBody>
          <a:bodyPr/>
          <a:lstStyle/>
          <a:p>
            <a:r>
              <a:rPr lang="en-US" dirty="0" smtClean="0"/>
              <a:t>Demystifying Born Digital</a:t>
            </a:r>
            <a:endParaRPr lang="en-US" dirty="0"/>
          </a:p>
        </p:txBody>
      </p:sp>
      <p:pic>
        <p:nvPicPr>
          <p:cNvPr id="22529" name="Picture 1" descr="C:\Users\proffitm\Downloads\medium_4053789290.jpg"/>
          <p:cNvPicPr>
            <a:picLocks noChangeAspect="1" noChangeArrowheads="1"/>
          </p:cNvPicPr>
          <p:nvPr/>
        </p:nvPicPr>
        <p:blipFill>
          <a:blip r:embed="rId3" cstate="screen"/>
          <a:srcRect/>
          <a:stretch>
            <a:fillRect/>
          </a:stretch>
        </p:blipFill>
        <p:spPr bwMode="auto">
          <a:xfrm>
            <a:off x="1676400" y="1981200"/>
            <a:ext cx="5004179" cy="3352800"/>
          </a:xfrm>
          <a:prstGeom prst="rect">
            <a:avLst/>
          </a:prstGeom>
          <a:noFill/>
        </p:spPr>
      </p:pic>
    </p:spTree>
    <p:extLst>
      <p:ext uri="{BB962C8B-B14F-4D97-AF65-F5344CB8AC3E}">
        <p14:creationId xmlns:p14="http://schemas.microsoft.com/office/powerpoint/2010/main" xmlns="" val="1149096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34706"/>
            <a:ext cx="3505200" cy="4537493"/>
          </a:xfrm>
        </p:spPr>
        <p:txBody>
          <a:bodyPr>
            <a:normAutofit fontScale="85000" lnSpcReduction="20000"/>
          </a:bodyPr>
          <a:lstStyle/>
          <a:p>
            <a:pPr>
              <a:buNone/>
            </a:pPr>
            <a:r>
              <a:rPr lang="en-US" b="1" dirty="0" smtClean="0"/>
              <a:t>In </a:t>
            </a:r>
            <a:r>
              <a:rPr lang="en-US" b="1" dirty="0" err="1" smtClean="0"/>
              <a:t>SoCal</a:t>
            </a:r>
            <a:endParaRPr lang="en-US" b="1" dirty="0" smtClean="0"/>
          </a:p>
          <a:p>
            <a:r>
              <a:rPr lang="en-US" dirty="0" smtClean="0"/>
              <a:t>Cal Tech</a:t>
            </a:r>
          </a:p>
          <a:p>
            <a:r>
              <a:rPr lang="en-US" dirty="0" smtClean="0"/>
              <a:t>Getty</a:t>
            </a:r>
          </a:p>
          <a:p>
            <a:r>
              <a:rPr lang="en-US" dirty="0" smtClean="0"/>
              <a:t>Huntington</a:t>
            </a:r>
          </a:p>
          <a:p>
            <a:r>
              <a:rPr lang="en-US" dirty="0" smtClean="0"/>
              <a:t>San Diego State University</a:t>
            </a:r>
          </a:p>
          <a:p>
            <a:r>
              <a:rPr lang="en-US" dirty="0" smtClean="0"/>
              <a:t>UCI</a:t>
            </a:r>
          </a:p>
          <a:p>
            <a:r>
              <a:rPr lang="en-US" dirty="0" smtClean="0"/>
              <a:t>UCLA</a:t>
            </a:r>
          </a:p>
          <a:p>
            <a:r>
              <a:rPr lang="en-US" dirty="0" smtClean="0"/>
              <a:t>UCSD</a:t>
            </a:r>
          </a:p>
          <a:p>
            <a:r>
              <a:rPr lang="en-US" dirty="0" smtClean="0"/>
              <a:t>USC</a:t>
            </a:r>
          </a:p>
          <a:p>
            <a:endParaRPr lang="en-US" dirty="0" smtClean="0"/>
          </a:p>
          <a:p>
            <a:endParaRPr lang="en-US" dirty="0" smtClean="0"/>
          </a:p>
        </p:txBody>
      </p:sp>
      <p:sp>
        <p:nvSpPr>
          <p:cNvPr id="3" name="Title 2"/>
          <p:cNvSpPr>
            <a:spLocks noGrp="1"/>
          </p:cNvSpPr>
          <p:nvPr>
            <p:ph type="title"/>
          </p:nvPr>
        </p:nvSpPr>
        <p:spPr>
          <a:xfrm>
            <a:off x="226804" y="274638"/>
            <a:ext cx="8917196" cy="1143000"/>
          </a:xfrm>
        </p:spPr>
        <p:txBody>
          <a:bodyPr>
            <a:normAutofit/>
          </a:bodyPr>
          <a:lstStyle/>
          <a:p>
            <a:r>
              <a:rPr lang="en-US" sz="3200" dirty="0" smtClean="0"/>
              <a:t>More about Partners</a:t>
            </a:r>
          </a:p>
        </p:txBody>
      </p:sp>
      <p:sp>
        <p:nvSpPr>
          <p:cNvPr id="4" name="Date Placeholder 3"/>
          <p:cNvSpPr>
            <a:spLocks noGrp="1"/>
          </p:cNvSpPr>
          <p:nvPr>
            <p:ph type="dt" sz="half" idx="10"/>
          </p:nvPr>
        </p:nvSpPr>
        <p:spPr/>
        <p:txBody>
          <a:bodyPr/>
          <a:lstStyle/>
          <a:p>
            <a:r>
              <a:rPr lang="en-US" smtClean="0"/>
              <a:t>20 December 2012</a:t>
            </a:r>
            <a:endParaRPr lang="en-US"/>
          </a:p>
        </p:txBody>
      </p:sp>
      <p:sp>
        <p:nvSpPr>
          <p:cNvPr id="5" name="Slide Number Placeholder 4"/>
          <p:cNvSpPr>
            <a:spLocks noGrp="1"/>
          </p:cNvSpPr>
          <p:nvPr>
            <p:ph type="sldNum" sz="quarter" idx="12"/>
          </p:nvPr>
        </p:nvSpPr>
        <p:spPr/>
        <p:txBody>
          <a:bodyPr/>
          <a:lstStyle/>
          <a:p>
            <a:fld id="{AA5F62D1-9616-9145-9532-74A27346ACFC}"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LAUC-I, UC Irvine</a:t>
            </a:r>
            <a:endParaRPr lang="en-US"/>
          </a:p>
        </p:txBody>
      </p:sp>
      <p:sp>
        <p:nvSpPr>
          <p:cNvPr id="7" name="TextBox 6"/>
          <p:cNvSpPr txBox="1"/>
          <p:nvPr/>
        </p:nvSpPr>
        <p:spPr>
          <a:xfrm>
            <a:off x="4038600" y="1634706"/>
            <a:ext cx="4419600" cy="2769989"/>
          </a:xfrm>
          <a:prstGeom prst="rect">
            <a:avLst/>
          </a:prstGeom>
          <a:noFill/>
        </p:spPr>
        <p:txBody>
          <a:bodyPr wrap="square" rtlCol="0">
            <a:spAutoFit/>
          </a:bodyPr>
          <a:lstStyle/>
          <a:p>
            <a:r>
              <a:rPr lang="en-US" sz="2600" b="1" dirty="0" smtClean="0"/>
              <a:t>Newest Partners</a:t>
            </a:r>
          </a:p>
          <a:p>
            <a:pPr>
              <a:buFont typeface="Arial" pitchFamily="34" charset="0"/>
              <a:buChar char="•"/>
            </a:pPr>
            <a:r>
              <a:rPr lang="en-US" sz="2600" dirty="0" smtClean="0"/>
              <a:t>Occidental College (July 1)</a:t>
            </a:r>
          </a:p>
          <a:p>
            <a:pPr>
              <a:buFont typeface="Arial" pitchFamily="34" charset="0"/>
              <a:buChar char="•"/>
            </a:pPr>
            <a:r>
              <a:rPr lang="en-US" sz="2600" dirty="0" smtClean="0"/>
              <a:t>University of Wisconsin</a:t>
            </a:r>
          </a:p>
          <a:p>
            <a:pPr>
              <a:buFont typeface="Arial" pitchFamily="34" charset="0"/>
              <a:buChar char="•"/>
            </a:pPr>
            <a:r>
              <a:rPr lang="en-US" sz="2600" b="1" dirty="0" smtClean="0"/>
              <a:t> </a:t>
            </a:r>
            <a:r>
              <a:rPr lang="en-US" sz="2600" dirty="0" smtClean="0"/>
              <a:t>Memorial Sloan-Kettering Cancer Center Library</a:t>
            </a:r>
          </a:p>
          <a:p>
            <a:pPr>
              <a:buFont typeface="Arial" pitchFamily="34" charset="0"/>
              <a:buChar char="•"/>
            </a:pPr>
            <a:r>
              <a:rPr lang="en-US" sz="2600" dirty="0" smtClean="0"/>
              <a:t>Fordham University</a:t>
            </a:r>
          </a:p>
          <a:p>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a:t>
            </a:r>
            <a:r>
              <a:rPr lang="en-US" dirty="0" smtClean="0"/>
              <a:t>orn-digital materials are …</a:t>
            </a:r>
            <a:endParaRPr lang="en-US" dirty="0"/>
          </a:p>
        </p:txBody>
      </p:sp>
      <p:sp>
        <p:nvSpPr>
          <p:cNvPr id="3" name="Content Placeholder 2"/>
          <p:cNvSpPr>
            <a:spLocks noGrp="1"/>
          </p:cNvSpPr>
          <p:nvPr>
            <p:ph idx="1"/>
          </p:nvPr>
        </p:nvSpPr>
        <p:spPr>
          <a:xfrm>
            <a:off x="267518" y="2133600"/>
            <a:ext cx="3352800" cy="3657600"/>
          </a:xfrm>
        </p:spPr>
        <p:txBody>
          <a:bodyPr>
            <a:normAutofit fontScale="92500" lnSpcReduction="20000"/>
          </a:bodyPr>
          <a:lstStyle/>
          <a:p>
            <a:pPr lvl="1">
              <a:buNone/>
            </a:pPr>
            <a:endParaRPr lang="en-US" sz="1200" dirty="0" smtClean="0"/>
          </a:p>
          <a:p>
            <a:pPr lvl="1">
              <a:buNone/>
            </a:pPr>
            <a:r>
              <a:rPr lang="en-US" sz="2800" dirty="0" smtClean="0"/>
              <a:t>Undercollected</a:t>
            </a:r>
          </a:p>
          <a:p>
            <a:pPr lvl="1">
              <a:buNone/>
            </a:pPr>
            <a:endParaRPr lang="en-US" sz="800" dirty="0" smtClean="0"/>
          </a:p>
          <a:p>
            <a:pPr lvl="1">
              <a:buNone/>
            </a:pPr>
            <a:r>
              <a:rPr lang="en-US" sz="2800" dirty="0" smtClean="0"/>
              <a:t>Undercounted</a:t>
            </a:r>
          </a:p>
          <a:p>
            <a:pPr lvl="1">
              <a:buNone/>
            </a:pPr>
            <a:endParaRPr lang="en-US" sz="800" dirty="0" smtClean="0"/>
          </a:p>
          <a:p>
            <a:pPr lvl="1">
              <a:buNone/>
            </a:pPr>
            <a:r>
              <a:rPr lang="en-US" sz="2800" dirty="0" smtClean="0"/>
              <a:t>Undermanaged</a:t>
            </a:r>
          </a:p>
          <a:p>
            <a:pPr lvl="1">
              <a:buNone/>
            </a:pPr>
            <a:endParaRPr lang="en-US" sz="800" dirty="0" smtClean="0"/>
          </a:p>
          <a:p>
            <a:pPr lvl="1">
              <a:buNone/>
            </a:pPr>
            <a:r>
              <a:rPr lang="en-US" sz="2800" dirty="0" smtClean="0"/>
              <a:t>Unpreserved</a:t>
            </a:r>
          </a:p>
          <a:p>
            <a:pPr lvl="1">
              <a:buNone/>
            </a:pPr>
            <a:endParaRPr lang="en-US" sz="800" dirty="0" smtClean="0"/>
          </a:p>
          <a:p>
            <a:pPr lvl="1">
              <a:buNone/>
            </a:pPr>
            <a:r>
              <a:rPr lang="en-US" sz="2800" dirty="0" smtClean="0"/>
              <a:t>Inaccessible</a:t>
            </a:r>
          </a:p>
          <a:p>
            <a:endParaRPr lang="en-US" dirty="0"/>
          </a:p>
        </p:txBody>
      </p:sp>
      <p:sp>
        <p:nvSpPr>
          <p:cNvPr id="4" name="TextBox 3"/>
          <p:cNvSpPr txBox="1"/>
          <p:nvPr/>
        </p:nvSpPr>
        <p:spPr>
          <a:xfrm>
            <a:off x="5181600" y="2209800"/>
            <a:ext cx="184666" cy="523220"/>
          </a:xfrm>
          <a:prstGeom prst="rect">
            <a:avLst/>
          </a:prstGeom>
          <a:noFill/>
        </p:spPr>
        <p:txBody>
          <a:bodyPr wrap="none" rtlCol="0">
            <a:spAutoFit/>
          </a:bodyPr>
          <a:lstStyle/>
          <a:p>
            <a:r>
              <a:rPr lang="en-US" dirty="0" smtClean="0"/>
              <a:t>  </a:t>
            </a:r>
            <a:endParaRPr lang="en-US" dirty="0"/>
          </a:p>
        </p:txBody>
      </p:sp>
      <p:pic>
        <p:nvPicPr>
          <p:cNvPr id="5" name="Content Placeholder 3" descr="DSC00001.JPG"/>
          <p:cNvPicPr>
            <a:picLocks noChangeAspect="1"/>
          </p:cNvPicPr>
          <p:nvPr/>
        </p:nvPicPr>
        <p:blipFill>
          <a:blip r:embed="rId2" cstate="screen"/>
          <a:stretch>
            <a:fillRect/>
          </a:stretch>
        </p:blipFill>
        <p:spPr>
          <a:xfrm>
            <a:off x="3810000" y="1600200"/>
            <a:ext cx="5044017" cy="4952999"/>
          </a:xfrm>
          <a:prstGeom prst="rect">
            <a:avLst/>
          </a:prstGeom>
        </p:spPr>
      </p:pic>
      <p:sp>
        <p:nvSpPr>
          <p:cNvPr id="6" name="TextBox 5"/>
          <p:cNvSpPr txBox="1"/>
          <p:nvPr/>
        </p:nvSpPr>
        <p:spPr>
          <a:xfrm>
            <a:off x="6781800" y="5791200"/>
            <a:ext cx="2061382" cy="307777"/>
          </a:xfrm>
          <a:prstGeom prst="rect">
            <a:avLst/>
          </a:prstGeom>
          <a:noFill/>
        </p:spPr>
        <p:txBody>
          <a:bodyPr wrap="none" rtlCol="0">
            <a:spAutoFit/>
          </a:bodyPr>
          <a:lstStyle/>
          <a:p>
            <a:r>
              <a:rPr lang="en-US" sz="1200" dirty="0" smtClean="0"/>
              <a:t>American Heritage Center</a:t>
            </a:r>
            <a:endParaRPr lang="en-US" sz="1200" dirty="0"/>
          </a:p>
        </p:txBody>
      </p:sp>
    </p:spTree>
    <p:extLst>
      <p:ext uri="{BB962C8B-B14F-4D97-AF65-F5344CB8AC3E}">
        <p14:creationId xmlns:p14="http://schemas.microsoft.com/office/powerpoint/2010/main" xmlns="" val="87781721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Suite of “</a:t>
            </a:r>
            <a:r>
              <a:rPr lang="en-US" dirty="0" err="1" smtClean="0"/>
              <a:t>reportlets</a:t>
            </a:r>
            <a:r>
              <a:rPr lang="en-US" dirty="0" smtClean="0"/>
              <a:t>”</a:t>
            </a:r>
            <a:endParaRPr lang="en-US" dirty="0"/>
          </a:p>
        </p:txBody>
      </p:sp>
      <p:sp>
        <p:nvSpPr>
          <p:cNvPr id="5" name="Content Placeholder 4"/>
          <p:cNvSpPr>
            <a:spLocks noGrp="1"/>
          </p:cNvSpPr>
          <p:nvPr>
            <p:ph idx="1"/>
          </p:nvPr>
        </p:nvSpPr>
        <p:spPr>
          <a:xfrm>
            <a:off x="548612" y="1331446"/>
            <a:ext cx="7985788" cy="4764554"/>
          </a:xfrm>
        </p:spPr>
        <p:txBody>
          <a:bodyPr>
            <a:normAutofit fontScale="92500" lnSpcReduction="10000"/>
          </a:bodyPr>
          <a:lstStyle/>
          <a:p>
            <a:pPr lvl="1">
              <a:buNone/>
            </a:pPr>
            <a:endParaRPr lang="en-US" sz="2400" dirty="0" smtClean="0"/>
          </a:p>
          <a:p>
            <a:pPr lvl="1"/>
            <a:r>
              <a:rPr lang="en-US" sz="2400" dirty="0" smtClean="0"/>
              <a:t>Outline </a:t>
            </a:r>
            <a:r>
              <a:rPr lang="en-US" sz="2400" b="1" i="1" dirty="0" smtClean="0"/>
              <a:t>first steps </a:t>
            </a:r>
            <a:r>
              <a:rPr lang="en-US" sz="2400" dirty="0" smtClean="0"/>
              <a:t>to begin managing removable physical media </a:t>
            </a:r>
            <a:r>
              <a:rPr lang="en-US" sz="2400" i="1" dirty="0" smtClean="0"/>
              <a:t>(1</a:t>
            </a:r>
            <a:r>
              <a:rPr lang="en-US" sz="2400" i="1" baseline="30000" dirty="0" smtClean="0"/>
              <a:t>st</a:t>
            </a:r>
            <a:r>
              <a:rPr lang="en-US" sz="2400" i="1" dirty="0" smtClean="0"/>
              <a:t> &amp; 3</a:t>
            </a:r>
            <a:r>
              <a:rPr lang="en-US" sz="2400" i="1" baseline="30000" dirty="0" smtClean="0"/>
              <a:t>rd</a:t>
            </a:r>
            <a:r>
              <a:rPr lang="en-US" sz="2400" i="1" dirty="0" smtClean="0"/>
              <a:t> reports)</a:t>
            </a:r>
          </a:p>
          <a:p>
            <a:pPr lvl="1"/>
            <a:endParaRPr lang="en-US" sz="800" dirty="0" smtClean="0"/>
          </a:p>
          <a:p>
            <a:pPr lvl="1"/>
            <a:r>
              <a:rPr lang="en-US" sz="2400" dirty="0" smtClean="0"/>
              <a:t>Advocate for collaboration</a:t>
            </a:r>
            <a:r>
              <a:rPr lang="en-US" sz="2400" b="1" i="1" dirty="0" smtClean="0"/>
              <a:t> </a:t>
            </a:r>
            <a:r>
              <a:rPr lang="en-US" sz="2400" dirty="0" smtClean="0"/>
              <a:t>in converting </a:t>
            </a:r>
            <a:r>
              <a:rPr lang="en-US" sz="2400" b="1" i="1" dirty="0" smtClean="0"/>
              <a:t>obsolete media</a:t>
            </a:r>
            <a:r>
              <a:rPr lang="en-US" sz="2400" dirty="0" smtClean="0"/>
              <a:t> </a:t>
            </a:r>
            <a:r>
              <a:rPr lang="en-US" sz="2400" i="1" dirty="0" smtClean="0"/>
              <a:t>(2</a:t>
            </a:r>
            <a:r>
              <a:rPr lang="en-US" sz="2400" i="1" baseline="30000" dirty="0" smtClean="0"/>
              <a:t>nd</a:t>
            </a:r>
            <a:r>
              <a:rPr lang="en-US" sz="2400" i="1" dirty="0" smtClean="0"/>
              <a:t>)</a:t>
            </a:r>
          </a:p>
          <a:p>
            <a:pPr lvl="1">
              <a:buNone/>
            </a:pPr>
            <a:endParaRPr lang="en-US" sz="800" dirty="0" smtClean="0"/>
          </a:p>
          <a:p>
            <a:pPr lvl="1"/>
            <a:r>
              <a:rPr lang="en-US" sz="2400" dirty="0" smtClean="0"/>
              <a:t>Articulate the relevant </a:t>
            </a:r>
            <a:r>
              <a:rPr lang="en-US" sz="2400" b="1" i="1" dirty="0" smtClean="0"/>
              <a:t>skills and expertise </a:t>
            </a:r>
            <a:r>
              <a:rPr lang="en-US" sz="2400" dirty="0" smtClean="0"/>
              <a:t>of archivists </a:t>
            </a:r>
            <a:r>
              <a:rPr lang="en-US" sz="2400" i="1" dirty="0" smtClean="0"/>
              <a:t>(4</a:t>
            </a:r>
            <a:r>
              <a:rPr lang="en-US" sz="2400" i="1" baseline="30000" dirty="0" smtClean="0"/>
              <a:t>th</a:t>
            </a:r>
            <a:r>
              <a:rPr lang="en-US" sz="2400" i="1" dirty="0" smtClean="0"/>
              <a:t>)</a:t>
            </a:r>
          </a:p>
          <a:p>
            <a:pPr lvl="1">
              <a:buNone/>
            </a:pPr>
            <a:endParaRPr lang="en-US" sz="800" dirty="0" smtClean="0"/>
          </a:p>
          <a:p>
            <a:pPr lvl="1"/>
            <a:r>
              <a:rPr lang="en-US" sz="2400" dirty="0" smtClean="0"/>
              <a:t>Describe how these pertain to various types of born-digital material and how </a:t>
            </a:r>
            <a:r>
              <a:rPr lang="en-US" sz="2400" b="1" i="1" dirty="0" smtClean="0"/>
              <a:t>special </a:t>
            </a:r>
            <a:r>
              <a:rPr lang="en-US" sz="2400" b="1" i="1" dirty="0"/>
              <a:t>collections </a:t>
            </a:r>
            <a:r>
              <a:rPr lang="en-US" sz="2400" dirty="0"/>
              <a:t>and </a:t>
            </a:r>
            <a:r>
              <a:rPr lang="en-US" sz="2400" dirty="0" smtClean="0"/>
              <a:t>archives</a:t>
            </a:r>
            <a:r>
              <a:rPr lang="en-US" sz="2400" b="1" dirty="0" smtClean="0"/>
              <a:t> </a:t>
            </a:r>
            <a:r>
              <a:rPr lang="en-US" sz="2400" b="1" i="1" dirty="0"/>
              <a:t>intersect with “born digital” </a:t>
            </a:r>
            <a:r>
              <a:rPr lang="en-US" sz="2400" i="1" dirty="0" smtClean="0"/>
              <a:t>(5</a:t>
            </a:r>
            <a:r>
              <a:rPr lang="en-US" sz="2400" i="1" baseline="30000" dirty="0" smtClean="0"/>
              <a:t>th</a:t>
            </a:r>
            <a:r>
              <a:rPr lang="en-US" sz="2400" i="1" dirty="0" smtClean="0"/>
              <a:t>)</a:t>
            </a:r>
            <a:endParaRPr lang="en-US" sz="2400" i="1" dirty="0"/>
          </a:p>
          <a:p>
            <a:pPr lvl="1"/>
            <a:endParaRPr lang="en-US" sz="2600" dirty="0" smtClean="0"/>
          </a:p>
          <a:p>
            <a:pPr lvl="1"/>
            <a:endParaRPr lang="en-US" sz="800" dirty="0" smtClean="0"/>
          </a:p>
          <a:p>
            <a:pPr lvl="1">
              <a:buNone/>
            </a:pPr>
            <a:endParaRPr lang="en-US" sz="2400" dirty="0" smtClean="0"/>
          </a:p>
          <a:p>
            <a:pPr lvl="0">
              <a:buNone/>
            </a:pPr>
            <a:endParaRPr lang="en-US" sz="600" dirty="0" smtClean="0"/>
          </a:p>
          <a:p>
            <a:pPr lvl="1">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328023" cy="995360"/>
          </a:xfrm>
        </p:spPr>
        <p:txBody>
          <a:bodyPr/>
          <a:lstStyle/>
          <a:p>
            <a:r>
              <a:rPr lang="en-US" dirty="0" smtClean="0"/>
              <a:t>Target audiences</a:t>
            </a:r>
            <a:endParaRPr lang="en-US" dirty="0"/>
          </a:p>
        </p:txBody>
      </p:sp>
      <p:sp>
        <p:nvSpPr>
          <p:cNvPr id="5" name="Content Placeholder 4"/>
          <p:cNvSpPr>
            <a:spLocks noGrp="1"/>
          </p:cNvSpPr>
          <p:nvPr>
            <p:ph idx="1"/>
          </p:nvPr>
        </p:nvSpPr>
        <p:spPr>
          <a:xfrm>
            <a:off x="1060449" y="1295400"/>
            <a:ext cx="7702551" cy="5410200"/>
          </a:xfrm>
        </p:spPr>
        <p:txBody>
          <a:bodyPr>
            <a:normAutofit/>
          </a:bodyPr>
          <a:lstStyle/>
          <a:p>
            <a:pPr lvl="1">
              <a:buNone/>
            </a:pPr>
            <a:endParaRPr lang="en-US" sz="1000" dirty="0" smtClean="0"/>
          </a:p>
          <a:p>
            <a:pPr lvl="1"/>
            <a:r>
              <a:rPr lang="en-US" dirty="0" smtClean="0"/>
              <a:t>Research library </a:t>
            </a:r>
            <a:r>
              <a:rPr lang="en-US" b="1" dirty="0" smtClean="0"/>
              <a:t>directors </a:t>
            </a:r>
            <a:r>
              <a:rPr lang="en-US" dirty="0" smtClean="0"/>
              <a:t>and institutional administration</a:t>
            </a:r>
          </a:p>
          <a:p>
            <a:pPr marL="457200" lvl="1" indent="0">
              <a:buNone/>
            </a:pPr>
            <a:endParaRPr lang="en-US" sz="600" dirty="0" smtClean="0"/>
          </a:p>
          <a:p>
            <a:pPr lvl="1"/>
            <a:r>
              <a:rPr lang="en-US" b="1" dirty="0" smtClean="0"/>
              <a:t>Archivists </a:t>
            </a:r>
            <a:r>
              <a:rPr lang="en-US" dirty="0" smtClean="0"/>
              <a:t>and special collections librarians</a:t>
            </a:r>
          </a:p>
          <a:p>
            <a:pPr marL="457200" lvl="1" indent="0">
              <a:buNone/>
            </a:pPr>
            <a:endParaRPr lang="en-US" sz="600" dirty="0" smtClean="0"/>
          </a:p>
          <a:p>
            <a:pPr lvl="1"/>
            <a:r>
              <a:rPr lang="en-US" b="1" dirty="0" smtClean="0"/>
              <a:t>Other specialists</a:t>
            </a:r>
          </a:p>
          <a:p>
            <a:pPr lvl="2"/>
            <a:r>
              <a:rPr lang="en-US" sz="1800" dirty="0" smtClean="0"/>
              <a:t>Collection development</a:t>
            </a:r>
          </a:p>
          <a:p>
            <a:pPr lvl="2"/>
            <a:r>
              <a:rPr lang="en-US" sz="1800" dirty="0" smtClean="0"/>
              <a:t>Curatorial</a:t>
            </a:r>
          </a:p>
          <a:p>
            <a:pPr lvl="2"/>
            <a:r>
              <a:rPr lang="en-US" sz="1800" dirty="0" smtClean="0"/>
              <a:t>Digital library</a:t>
            </a:r>
          </a:p>
          <a:p>
            <a:pPr lvl="2"/>
            <a:r>
              <a:rPr lang="en-US" sz="1800" dirty="0" smtClean="0"/>
              <a:t>Information technology</a:t>
            </a:r>
          </a:p>
          <a:p>
            <a:pPr lvl="2"/>
            <a:r>
              <a:rPr lang="en-US" sz="1800" dirty="0" smtClean="0"/>
              <a:t>Metadata</a:t>
            </a:r>
          </a:p>
          <a:p>
            <a:pPr lvl="2"/>
            <a:r>
              <a:rPr lang="en-US" sz="1800" dirty="0" smtClean="0"/>
              <a:t>Records management</a:t>
            </a:r>
          </a:p>
          <a:p>
            <a:pPr lvl="2">
              <a:buNone/>
            </a:pPr>
            <a:endParaRPr lang="en-US" sz="2400" dirty="0" smtClean="0"/>
          </a:p>
          <a:p>
            <a:pPr lvl="2"/>
            <a:endParaRPr lang="en-US" sz="2400" dirty="0" smtClean="0"/>
          </a:p>
          <a:p>
            <a:pPr lvl="2"/>
            <a:endParaRPr lang="en-US" sz="2400" dirty="0" smtClean="0"/>
          </a:p>
          <a:p>
            <a:pPr lvl="2"/>
            <a:endParaRPr lang="en-US" sz="2400" dirty="0" smtClean="0"/>
          </a:p>
          <a:p>
            <a:pPr lvl="1">
              <a:buNone/>
            </a:pPr>
            <a:endParaRPr lang="en-US" sz="2400" dirty="0" smtClean="0"/>
          </a:p>
          <a:p>
            <a:pPr lvl="0">
              <a:buNone/>
            </a:pPr>
            <a:endParaRPr lang="en-US" sz="600" dirty="0" smtClean="0"/>
          </a:p>
          <a:p>
            <a:pPr lvl="1">
              <a:buNone/>
            </a:pPr>
            <a:endParaRPr lang="en-US" sz="2000" dirty="0" smtClean="0"/>
          </a:p>
        </p:txBody>
      </p:sp>
    </p:spTree>
    <p:extLst>
      <p:ext uri="{BB962C8B-B14F-4D97-AF65-F5344CB8AC3E}">
        <p14:creationId xmlns:p14="http://schemas.microsoft.com/office/powerpoint/2010/main" xmlns="" val="20228713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76800" y="1219200"/>
            <a:ext cx="3657600" cy="4419600"/>
          </a:xfrm>
        </p:spPr>
        <p:txBody>
          <a:bodyPr/>
          <a:lstStyle/>
          <a:p>
            <a:pPr algn="ctr"/>
            <a:r>
              <a:rPr lang="en-US" dirty="0" smtClean="0">
                <a:solidFill>
                  <a:srgbClr val="FF0000"/>
                </a:solidFill>
              </a:rPr>
              <a:t/>
            </a:r>
            <a:br>
              <a:rPr lang="en-US" dirty="0" smtClean="0">
                <a:solidFill>
                  <a:srgbClr val="FF0000"/>
                </a:solidFill>
              </a:rPr>
            </a:br>
            <a:r>
              <a:rPr lang="en-US" sz="2400" i="1" dirty="0" smtClean="0">
                <a:solidFill>
                  <a:srgbClr val="FF0000"/>
                </a:solidFill>
              </a:rPr>
              <a:t>First Steps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200" dirty="0" smtClean="0">
                <a:solidFill>
                  <a:schemeClr val="tx1"/>
                </a:solidFill>
              </a:rPr>
              <a:t>for </a:t>
            </a:r>
            <a:br>
              <a:rPr lang="en-US" sz="2200" dirty="0" smtClean="0">
                <a:solidFill>
                  <a:schemeClr val="tx1"/>
                </a:solidFill>
              </a:rPr>
            </a:br>
            <a:r>
              <a:rPr lang="en-US" sz="2200" dirty="0" smtClean="0">
                <a:solidFill>
                  <a:schemeClr val="tx1"/>
                </a:solidFill>
              </a:rPr>
              <a:t>Managing </a:t>
            </a:r>
            <a:br>
              <a:rPr lang="en-US" sz="2200" dirty="0" smtClean="0">
                <a:solidFill>
                  <a:schemeClr val="tx1"/>
                </a:solidFill>
              </a:rPr>
            </a:br>
            <a:r>
              <a:rPr lang="en-US" sz="2200" dirty="0" smtClean="0">
                <a:solidFill>
                  <a:schemeClr val="tx1"/>
                </a:solidFill>
              </a:rPr>
              <a:t>Born-Digital</a:t>
            </a:r>
            <a:br>
              <a:rPr lang="en-US" sz="2200" dirty="0" smtClean="0">
                <a:solidFill>
                  <a:schemeClr val="tx1"/>
                </a:solidFill>
              </a:rPr>
            </a:br>
            <a:r>
              <a:rPr lang="en-US" sz="2200" dirty="0" smtClean="0">
                <a:solidFill>
                  <a:schemeClr val="tx1"/>
                </a:solidFill>
              </a:rPr>
              <a:t>Physical Media</a:t>
            </a:r>
            <a:r>
              <a:rPr lang="en-US" sz="2600" dirty="0" smtClean="0">
                <a:solidFill>
                  <a:schemeClr val="tx1"/>
                </a:solidFill>
              </a:rPr>
              <a:t/>
            </a:r>
            <a:br>
              <a:rPr lang="en-US" sz="2600" dirty="0" smtClean="0">
                <a:solidFill>
                  <a:schemeClr val="tx1"/>
                </a:solidFill>
              </a:rPr>
            </a:br>
            <a:r>
              <a:rPr lang="en-US" sz="2600" dirty="0" smtClean="0">
                <a:solidFill>
                  <a:schemeClr val="tx1"/>
                </a:solidFill>
              </a:rPr>
              <a:t/>
            </a:r>
            <a:br>
              <a:rPr lang="en-US" sz="2600" dirty="0" smtClean="0">
                <a:solidFill>
                  <a:schemeClr val="tx1"/>
                </a:solidFill>
              </a:rPr>
            </a:br>
            <a:r>
              <a:rPr lang="en-US" sz="2600" dirty="0" smtClean="0">
                <a:solidFill>
                  <a:schemeClr val="tx1"/>
                </a:solidFill>
              </a:rPr>
              <a:t/>
            </a:r>
            <a:br>
              <a:rPr lang="en-US" sz="2600" dirty="0" smtClean="0">
                <a:solidFill>
                  <a:schemeClr val="tx1"/>
                </a:solidFill>
              </a:rPr>
            </a:br>
            <a:r>
              <a:rPr lang="en-US" sz="2000" b="0" dirty="0" smtClean="0">
                <a:solidFill>
                  <a:schemeClr val="tx1"/>
                </a:solidFill>
              </a:rPr>
              <a:t>(Published August 2012)</a:t>
            </a:r>
            <a:br>
              <a:rPr lang="en-US" sz="2000" b="0" dirty="0" smtClean="0">
                <a:solidFill>
                  <a:schemeClr val="tx1"/>
                </a:solidFill>
              </a:rPr>
            </a:br>
            <a:endParaRPr lang="en-US" sz="2000" dirty="0">
              <a:solidFill>
                <a:srgbClr val="000000"/>
              </a:solidFill>
            </a:endParaRPr>
          </a:p>
        </p:txBody>
      </p:sp>
      <p:pic>
        <p:nvPicPr>
          <p:cNvPr id="6" name="Picture 5"/>
          <p:cNvPicPr>
            <a:picLocks noChangeAspect="1"/>
          </p:cNvPicPr>
          <p:nvPr/>
        </p:nvPicPr>
        <p:blipFill>
          <a:blip r:embed="rId2" cstate="screen"/>
          <a:stretch>
            <a:fillRect/>
          </a:stretch>
        </p:blipFill>
        <p:spPr>
          <a:xfrm>
            <a:off x="389598" y="381000"/>
            <a:ext cx="4510873" cy="5942896"/>
          </a:xfrm>
          <a:prstGeom prst="rect">
            <a:avLst/>
          </a:prstGeom>
          <a:solidFill>
            <a:schemeClr val="accent5"/>
          </a:solidFill>
          <a:ln>
            <a:solidFill>
              <a:schemeClr val="accent1"/>
            </a:solidFill>
          </a:ln>
        </p:spPr>
      </p:pic>
      <p:sp>
        <p:nvSpPr>
          <p:cNvPr id="8" name="TextBox 7"/>
          <p:cNvSpPr txBox="1"/>
          <p:nvPr/>
        </p:nvSpPr>
        <p:spPr>
          <a:xfrm>
            <a:off x="5029200" y="5257800"/>
            <a:ext cx="184666" cy="487313"/>
          </a:xfrm>
          <a:prstGeom prst="rect">
            <a:avLst/>
          </a:prstGeom>
          <a:noFill/>
        </p:spPr>
        <p:txBody>
          <a:bodyPr wrap="none" rtlCol="0">
            <a:spAutoFit/>
          </a:bodyPr>
          <a:lstStyle/>
          <a:p>
            <a:endParaRPr lang="en-US" sz="2200" b="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Intent of </a:t>
            </a:r>
            <a:r>
              <a:rPr lang="en-US" sz="3200" i="1" dirty="0" smtClean="0"/>
              <a:t>First Steps</a:t>
            </a:r>
            <a:endParaRPr lang="en-US" sz="3200" dirty="0"/>
          </a:p>
        </p:txBody>
      </p:sp>
      <p:sp>
        <p:nvSpPr>
          <p:cNvPr id="5" name="Content Placeholder 4"/>
          <p:cNvSpPr>
            <a:spLocks noGrp="1"/>
          </p:cNvSpPr>
          <p:nvPr>
            <p:ph idx="1"/>
          </p:nvPr>
        </p:nvSpPr>
        <p:spPr>
          <a:xfrm>
            <a:off x="914400" y="1600200"/>
            <a:ext cx="7702551" cy="5486400"/>
          </a:xfrm>
        </p:spPr>
        <p:txBody>
          <a:bodyPr/>
          <a:lstStyle/>
          <a:p>
            <a:pPr lvl="0">
              <a:buNone/>
            </a:pPr>
            <a:endParaRPr lang="en-US" sz="1000" dirty="0" smtClean="0"/>
          </a:p>
          <a:p>
            <a:r>
              <a:rPr lang="en-US" sz="2200" dirty="0"/>
              <a:t>Seek </a:t>
            </a:r>
            <a:r>
              <a:rPr lang="en-US" sz="2200" b="1" i="1" dirty="0"/>
              <a:t>confidence building </a:t>
            </a:r>
            <a:r>
              <a:rPr lang="en-US" sz="2200" dirty="0"/>
              <a:t>rather than overwhelming novices with complex information and procedures</a:t>
            </a:r>
            <a:r>
              <a:rPr lang="en-US" sz="2200" dirty="0" smtClean="0"/>
              <a:t>.</a:t>
            </a:r>
          </a:p>
          <a:p>
            <a:pPr marL="12700" indent="0">
              <a:buNone/>
            </a:pPr>
            <a:endParaRPr lang="en-US" sz="800" dirty="0"/>
          </a:p>
          <a:p>
            <a:pPr lvl="0"/>
            <a:r>
              <a:rPr lang="en-US" sz="2200" dirty="0" smtClean="0"/>
              <a:t>Knowing what you have (i.e., do an inventory) and taking some simple technical steps can </a:t>
            </a:r>
            <a:r>
              <a:rPr lang="en-US" sz="2200" b="1" i="1" dirty="0" smtClean="0"/>
              <a:t>allay the fear factor</a:t>
            </a:r>
            <a:r>
              <a:rPr lang="en-US" sz="2200" i="1" dirty="0" smtClean="0"/>
              <a:t>. </a:t>
            </a:r>
          </a:p>
          <a:p>
            <a:pPr lvl="0">
              <a:buNone/>
            </a:pPr>
            <a:endParaRPr lang="en-US" sz="800" dirty="0" smtClean="0"/>
          </a:p>
          <a:p>
            <a:pPr lvl="0"/>
            <a:r>
              <a:rPr lang="en-US" sz="2200" dirty="0" smtClean="0"/>
              <a:t>Archivist may have to begin alone without help from </a:t>
            </a:r>
            <a:r>
              <a:rPr lang="en-US" sz="2200" b="1" i="1" dirty="0" smtClean="0"/>
              <a:t>IT staff</a:t>
            </a:r>
            <a:r>
              <a:rPr lang="en-US" sz="2200" dirty="0" smtClean="0"/>
              <a:t>. </a:t>
            </a:r>
          </a:p>
          <a:p>
            <a:pPr lvl="0">
              <a:buNone/>
            </a:pPr>
            <a:endParaRPr lang="en-US" sz="800" dirty="0" smtClean="0"/>
          </a:p>
          <a:p>
            <a:pPr lvl="0"/>
            <a:r>
              <a:rPr lang="en-US" sz="2200" dirty="0" smtClean="0"/>
              <a:t>Having taken first steps, it’s then</a:t>
            </a:r>
            <a:r>
              <a:rPr lang="en-US" sz="2200" b="1" dirty="0" smtClean="0"/>
              <a:t> </a:t>
            </a:r>
            <a:r>
              <a:rPr lang="en-US" sz="2200" b="1" i="1" dirty="0" smtClean="0"/>
              <a:t>easier to continue learning</a:t>
            </a:r>
            <a:r>
              <a:rPr lang="en-US" sz="2200" b="1" dirty="0" smtClean="0"/>
              <a:t>.</a:t>
            </a:r>
          </a:p>
          <a:p>
            <a:pPr lvl="0">
              <a:buNone/>
            </a:pPr>
            <a:endParaRPr lang="en-US" sz="800" dirty="0" smtClean="0"/>
          </a:p>
          <a:p>
            <a:pPr lvl="0">
              <a:buNone/>
            </a:pPr>
            <a:endParaRPr lang="en-US" dirty="0" smtClean="0"/>
          </a:p>
          <a:p>
            <a:pPr lvl="0">
              <a:buNone/>
            </a:pPr>
            <a:endParaRPr lang="en-US" dirty="0" smtClean="0"/>
          </a:p>
          <a:p>
            <a:pPr lvl="0"/>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328023" cy="842959"/>
          </a:xfrm>
        </p:spPr>
        <p:txBody>
          <a:bodyPr>
            <a:normAutofit/>
          </a:bodyPr>
          <a:lstStyle/>
          <a:p>
            <a:r>
              <a:rPr lang="en-US" sz="3200" dirty="0" smtClean="0"/>
              <a:t>Part 1: Collections management first steps</a:t>
            </a:r>
            <a:endParaRPr lang="en-US" sz="3200" dirty="0"/>
          </a:p>
        </p:txBody>
      </p:sp>
      <p:sp>
        <p:nvSpPr>
          <p:cNvPr id="5" name="Content Placeholder 4"/>
          <p:cNvSpPr>
            <a:spLocks noGrp="1"/>
          </p:cNvSpPr>
          <p:nvPr>
            <p:ph idx="1"/>
          </p:nvPr>
        </p:nvSpPr>
        <p:spPr>
          <a:xfrm>
            <a:off x="990600" y="1447800"/>
            <a:ext cx="7848600" cy="4876800"/>
          </a:xfrm>
        </p:spPr>
        <p:txBody>
          <a:bodyPr>
            <a:normAutofit lnSpcReduction="10000"/>
          </a:bodyPr>
          <a:lstStyle/>
          <a:p>
            <a:pPr marL="231775" lvl="1" indent="-219075">
              <a:buNone/>
            </a:pPr>
            <a:endParaRPr lang="en-US" sz="1400" dirty="0" smtClean="0"/>
          </a:p>
          <a:p>
            <a:pPr marL="690563" lvl="2" indent="-219075"/>
            <a:r>
              <a:rPr lang="en-US" sz="2400" b="1" dirty="0" smtClean="0"/>
              <a:t>Inventory</a:t>
            </a:r>
            <a:r>
              <a:rPr lang="en-US" sz="2400" dirty="0" smtClean="0"/>
              <a:t> what you have</a:t>
            </a:r>
          </a:p>
          <a:p>
            <a:pPr marL="1147763" lvl="3" indent="-219075"/>
            <a:r>
              <a:rPr lang="en-US" sz="2200" dirty="0" smtClean="0"/>
              <a:t>Types &amp; quantities of physical media</a:t>
            </a:r>
          </a:p>
          <a:p>
            <a:pPr marL="1147763" lvl="3" indent="-219075"/>
            <a:r>
              <a:rPr lang="en-US" sz="2200" dirty="0" smtClean="0"/>
              <a:t>File formats</a:t>
            </a:r>
          </a:p>
          <a:p>
            <a:pPr marL="1147763" lvl="3" indent="-219075"/>
            <a:r>
              <a:rPr lang="en-US" sz="2200" dirty="0" smtClean="0"/>
              <a:t>Estimated number of gigabytes</a:t>
            </a:r>
          </a:p>
          <a:p>
            <a:pPr marL="690563" lvl="2" indent="-219075">
              <a:buNone/>
            </a:pPr>
            <a:endParaRPr lang="en-US" sz="1000" dirty="0" smtClean="0"/>
          </a:p>
          <a:p>
            <a:pPr marL="690563" lvl="2" indent="-219075"/>
            <a:r>
              <a:rPr lang="en-US" sz="2400" b="1" dirty="0" smtClean="0"/>
              <a:t>Prioritize</a:t>
            </a:r>
            <a:r>
              <a:rPr lang="en-US" sz="2400" dirty="0" smtClean="0"/>
              <a:t> materials for processing</a:t>
            </a:r>
          </a:p>
          <a:p>
            <a:pPr marL="1147763" lvl="3" indent="-219075"/>
            <a:r>
              <a:rPr lang="en-US" sz="2200" dirty="0" smtClean="0"/>
              <a:t>Anticipated level/nature of use</a:t>
            </a:r>
          </a:p>
          <a:p>
            <a:pPr marL="1147763" lvl="3" indent="-219075"/>
            <a:r>
              <a:rPr lang="en-US" sz="2200" dirty="0" smtClean="0"/>
              <a:t>Level of significance/uniqueness</a:t>
            </a:r>
          </a:p>
          <a:p>
            <a:pPr marL="1147763" lvl="3" indent="-219075"/>
            <a:r>
              <a:rPr lang="en-US" sz="2200" dirty="0" smtClean="0"/>
              <a:t>Potential loss due to age or type of media</a:t>
            </a:r>
          </a:p>
          <a:p>
            <a:pPr marL="1147763" lvl="3" indent="-219075"/>
            <a:r>
              <a:rPr lang="en-US" sz="2200" dirty="0" smtClean="0"/>
              <a:t>Unique content not replicated elsewhere</a:t>
            </a:r>
          </a:p>
          <a:p>
            <a:pPr marL="1147763" lvl="3" indent="-219075">
              <a:buNone/>
            </a:pPr>
            <a:endParaRPr lang="en-US" sz="800" dirty="0" smtClean="0"/>
          </a:p>
          <a:p>
            <a:pPr marL="690563" lvl="2" indent="-219075">
              <a:buNone/>
            </a:pPr>
            <a:endParaRPr lang="en-US" sz="2800" dirty="0" smtClean="0"/>
          </a:p>
          <a:p>
            <a:pPr marL="690563" lvl="2" indent="-219075"/>
            <a:endParaRPr lang="en-US" sz="2800" dirty="0" smtClean="0"/>
          </a:p>
          <a:p>
            <a:pPr marL="1147763" lvl="3" indent="-219075"/>
            <a:endParaRPr lang="en-US" sz="26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915400" cy="995360"/>
          </a:xfrm>
        </p:spPr>
        <p:txBody>
          <a:bodyPr/>
          <a:lstStyle/>
          <a:p>
            <a:r>
              <a:rPr lang="en-US" dirty="0" smtClean="0"/>
              <a:t>Part 2: Technical steps for readable </a:t>
            </a:r>
            <a:r>
              <a:rPr lang="en-US" dirty="0"/>
              <a:t>m</a:t>
            </a:r>
            <a:r>
              <a:rPr lang="en-US" dirty="0" smtClean="0"/>
              <a:t>edia </a:t>
            </a:r>
          </a:p>
        </p:txBody>
      </p:sp>
      <p:sp>
        <p:nvSpPr>
          <p:cNvPr id="6" name="Content Placeholder 5"/>
          <p:cNvSpPr>
            <a:spLocks noGrp="1"/>
          </p:cNvSpPr>
          <p:nvPr>
            <p:ph idx="10"/>
          </p:nvPr>
        </p:nvSpPr>
        <p:spPr>
          <a:xfrm>
            <a:off x="1066801" y="1143000"/>
            <a:ext cx="7772399" cy="4953000"/>
          </a:xfrm>
        </p:spPr>
        <p:txBody>
          <a:bodyPr>
            <a:normAutofit fontScale="85000" lnSpcReduction="10000"/>
          </a:bodyPr>
          <a:lstStyle/>
          <a:p>
            <a:r>
              <a:rPr lang="en-US" sz="2000" dirty="0" smtClean="0"/>
              <a:t>1. Use a </a:t>
            </a:r>
            <a:r>
              <a:rPr lang="en-US" sz="2000" b="1" i="1" dirty="0" smtClean="0"/>
              <a:t>“clean” computer</a:t>
            </a:r>
            <a:r>
              <a:rPr lang="en-US" sz="2000" dirty="0" smtClean="0"/>
              <a:t>.</a:t>
            </a:r>
            <a:endParaRPr lang="en-US" sz="400" dirty="0" smtClean="0"/>
          </a:p>
          <a:p>
            <a:r>
              <a:rPr lang="en-US" sz="2000" dirty="0" smtClean="0"/>
              <a:t>2. Use a </a:t>
            </a:r>
            <a:r>
              <a:rPr lang="en-US" sz="2000" b="1" i="1" dirty="0" smtClean="0"/>
              <a:t>write blocker.</a:t>
            </a:r>
            <a:endParaRPr lang="en-US" sz="400" dirty="0" smtClean="0"/>
          </a:p>
          <a:p>
            <a:r>
              <a:rPr lang="en-US" sz="2000" dirty="0" smtClean="0"/>
              <a:t>3. </a:t>
            </a:r>
            <a:r>
              <a:rPr lang="en-US" sz="2000" b="1" i="1" dirty="0" smtClean="0"/>
              <a:t>Insert source media. </a:t>
            </a:r>
            <a:r>
              <a:rPr lang="en-US" sz="2000" b="1" dirty="0" smtClean="0">
                <a:solidFill>
                  <a:srgbClr val="FF0000"/>
                </a:solidFill>
              </a:rPr>
              <a:t>Do not attempt to open any files.</a:t>
            </a:r>
            <a:endParaRPr lang="en-US" sz="400" b="1" dirty="0" smtClean="0">
              <a:solidFill>
                <a:srgbClr val="FF0000"/>
              </a:solidFill>
            </a:endParaRPr>
          </a:p>
          <a:p>
            <a:r>
              <a:rPr lang="en-US" sz="2000" dirty="0" smtClean="0"/>
              <a:t>4. Create a </a:t>
            </a:r>
            <a:r>
              <a:rPr lang="en-US" sz="2000" b="1" i="1" dirty="0" smtClean="0"/>
              <a:t>disk directory.</a:t>
            </a:r>
            <a:endParaRPr lang="en-US" sz="400" dirty="0" smtClean="0"/>
          </a:p>
          <a:p>
            <a:r>
              <a:rPr lang="en-US" sz="2000" dirty="0" smtClean="0"/>
              <a:t>5. </a:t>
            </a:r>
            <a:r>
              <a:rPr lang="en-US" sz="2000" b="1" i="1" dirty="0" smtClean="0"/>
              <a:t>Copy </a:t>
            </a:r>
            <a:r>
              <a:rPr lang="en-US" sz="2000" dirty="0" smtClean="0"/>
              <a:t>files from media to the directory. Consider copying as a </a:t>
            </a:r>
            <a:r>
              <a:rPr lang="en-US" sz="2000" b="1" i="1" dirty="0" smtClean="0"/>
              <a:t>disk image.</a:t>
            </a:r>
            <a:endParaRPr lang="en-US" sz="400" dirty="0" smtClean="0"/>
          </a:p>
          <a:p>
            <a:r>
              <a:rPr lang="en-US" sz="2000" dirty="0" smtClean="0"/>
              <a:t>6. Generate a </a:t>
            </a:r>
            <a:r>
              <a:rPr lang="en-US" sz="2000" b="1" i="1" dirty="0" smtClean="0"/>
              <a:t>copy of the directory.</a:t>
            </a:r>
            <a:endParaRPr lang="en-US" sz="400" dirty="0" smtClean="0"/>
          </a:p>
          <a:p>
            <a:r>
              <a:rPr lang="en-US" sz="2000" dirty="0" smtClean="0"/>
              <a:t>7. Generate and record a </a:t>
            </a:r>
            <a:r>
              <a:rPr lang="en-US" sz="2000" b="1" i="1" dirty="0" smtClean="0"/>
              <a:t>checksum</a:t>
            </a:r>
            <a:r>
              <a:rPr lang="en-US" sz="2000" b="1" dirty="0"/>
              <a:t>.</a:t>
            </a:r>
            <a:r>
              <a:rPr lang="en-US" sz="2000" dirty="0" smtClean="0"/>
              <a:t> </a:t>
            </a:r>
          </a:p>
          <a:p>
            <a:r>
              <a:rPr lang="en-US" sz="2000" dirty="0" smtClean="0"/>
              <a:t>8. Create a </a:t>
            </a:r>
            <a:r>
              <a:rPr lang="en-US" sz="2000" b="1" i="1" dirty="0" smtClean="0"/>
              <a:t>readme file.</a:t>
            </a:r>
            <a:endParaRPr lang="en-US" sz="400" dirty="0" smtClean="0"/>
          </a:p>
          <a:p>
            <a:r>
              <a:rPr lang="en-US" sz="2000" dirty="0" smtClean="0"/>
              <a:t>9. Copy the directory to </a:t>
            </a:r>
            <a:r>
              <a:rPr lang="en-US" sz="2000" b="1" i="1" dirty="0" smtClean="0"/>
              <a:t>trustworthy archival storage.</a:t>
            </a:r>
            <a:endParaRPr lang="en-US" sz="2000" dirty="0" smtClean="0"/>
          </a:p>
          <a:p>
            <a:r>
              <a:rPr lang="en-US" sz="2000" dirty="0" smtClean="0"/>
              <a:t>10. Return the original </a:t>
            </a:r>
            <a:r>
              <a:rPr lang="en-US" sz="2000" b="1" i="1" dirty="0" smtClean="0"/>
              <a:t>physical media to storage</a:t>
            </a:r>
            <a:r>
              <a:rPr lang="en-US" sz="2000" i="1" dirty="0" smtClean="0"/>
              <a:t>. </a:t>
            </a:r>
            <a:endParaRPr lang="en-US" sz="2000" dirty="0" smtClean="0"/>
          </a:p>
          <a:p>
            <a:r>
              <a:rPr lang="en-US" sz="2000" dirty="0" smtClean="0"/>
              <a:t>11. Create or update any </a:t>
            </a:r>
            <a:r>
              <a:rPr lang="en-US" sz="2000" b="1" i="1" dirty="0" smtClean="0"/>
              <a:t>associated descriptive tool(s</a:t>
            </a:r>
            <a:r>
              <a:rPr lang="en-US" sz="2000" i="1" dirty="0" smtClean="0"/>
              <a:t>).</a:t>
            </a:r>
            <a:endParaRPr lang="en-US" sz="2000" dirty="0" smtClean="0"/>
          </a:p>
          <a:p>
            <a:endParaRPr lang="en-US" sz="2000"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9200" y="5257800"/>
            <a:ext cx="184666" cy="487313"/>
          </a:xfrm>
          <a:prstGeom prst="rect">
            <a:avLst/>
          </a:prstGeom>
          <a:noFill/>
        </p:spPr>
        <p:txBody>
          <a:bodyPr wrap="none" rtlCol="0">
            <a:spAutoFit/>
          </a:bodyPr>
          <a:lstStyle/>
          <a:p>
            <a:endParaRPr lang="en-US" sz="2200" b="0" dirty="0">
              <a:solidFill>
                <a:schemeClr val="tx1"/>
              </a:solidFill>
            </a:endParaRPr>
          </a:p>
        </p:txBody>
      </p:sp>
      <p:sp>
        <p:nvSpPr>
          <p:cNvPr id="7" name="TextBox 6"/>
          <p:cNvSpPr txBox="1"/>
          <p:nvPr/>
        </p:nvSpPr>
        <p:spPr>
          <a:xfrm>
            <a:off x="5257800" y="2173496"/>
            <a:ext cx="2971800" cy="2277547"/>
          </a:xfrm>
          <a:prstGeom prst="rect">
            <a:avLst/>
          </a:prstGeom>
          <a:noFill/>
        </p:spPr>
        <p:txBody>
          <a:bodyPr wrap="square" rtlCol="0">
            <a:spAutoFit/>
          </a:bodyPr>
          <a:lstStyle/>
          <a:p>
            <a:pPr algn="ctr"/>
            <a:endParaRPr lang="en-US" sz="800" dirty="0" smtClean="0">
              <a:solidFill>
                <a:srgbClr val="FF0000"/>
              </a:solidFill>
            </a:endParaRPr>
          </a:p>
          <a:p>
            <a:pPr algn="ctr"/>
            <a:endParaRPr lang="en-US" sz="200" dirty="0" smtClean="0">
              <a:solidFill>
                <a:srgbClr val="FF0000"/>
              </a:solidFill>
            </a:endParaRPr>
          </a:p>
          <a:p>
            <a:pPr algn="ctr"/>
            <a:r>
              <a:rPr lang="en-US" sz="2200" i="1" dirty="0" smtClean="0">
                <a:solidFill>
                  <a:srgbClr val="FF0000"/>
                </a:solidFill>
              </a:rPr>
              <a:t>Detailed Steps</a:t>
            </a:r>
          </a:p>
          <a:p>
            <a:pPr algn="ctr"/>
            <a:endParaRPr lang="en-US" sz="2200" i="1" dirty="0" smtClean="0">
              <a:solidFill>
                <a:srgbClr val="FF0000"/>
              </a:solidFill>
            </a:endParaRPr>
          </a:p>
          <a:p>
            <a:pPr algn="ctr"/>
            <a:r>
              <a:rPr lang="en-US" sz="2200" dirty="0" smtClean="0"/>
              <a:t>for </a:t>
            </a:r>
            <a:r>
              <a:rPr lang="en-US" sz="2200" dirty="0"/>
              <a:t/>
            </a:r>
            <a:br>
              <a:rPr lang="en-US" sz="2200" dirty="0"/>
            </a:br>
            <a:r>
              <a:rPr lang="en-US" sz="2200" dirty="0"/>
              <a:t>Managing </a:t>
            </a:r>
            <a:br>
              <a:rPr lang="en-US" sz="2200" dirty="0"/>
            </a:br>
            <a:r>
              <a:rPr lang="en-US" sz="2200" dirty="0"/>
              <a:t>Born-Digital</a:t>
            </a:r>
            <a:br>
              <a:rPr lang="en-US" sz="2200" dirty="0"/>
            </a:br>
            <a:r>
              <a:rPr lang="en-US" sz="2200" dirty="0"/>
              <a:t>Physical Media</a:t>
            </a:r>
          </a:p>
        </p:txBody>
      </p:sp>
      <p:pic>
        <p:nvPicPr>
          <p:cNvPr id="2" name="Picture 1"/>
          <p:cNvPicPr>
            <a:picLocks noChangeAspect="1"/>
          </p:cNvPicPr>
          <p:nvPr/>
        </p:nvPicPr>
        <p:blipFill>
          <a:blip r:embed="rId3" cstate="screen"/>
          <a:stretch>
            <a:fillRect/>
          </a:stretch>
        </p:blipFill>
        <p:spPr>
          <a:xfrm>
            <a:off x="174783" y="182852"/>
            <a:ext cx="4648200" cy="5955506"/>
          </a:xfrm>
          <a:prstGeom prst="rect">
            <a:avLst/>
          </a:prstGeom>
          <a:ln>
            <a:solidFill>
              <a:schemeClr val="accent1"/>
            </a:solidFill>
          </a:ln>
        </p:spPr>
      </p:pic>
      <p:sp>
        <p:nvSpPr>
          <p:cNvPr id="4" name="Rectangle 3"/>
          <p:cNvSpPr/>
          <p:nvPr/>
        </p:nvSpPr>
        <p:spPr>
          <a:xfrm>
            <a:off x="3127739" y="4981799"/>
            <a:ext cx="5094864" cy="810478"/>
          </a:xfrm>
          <a:prstGeom prst="rect">
            <a:avLst/>
          </a:prstGeom>
          <a:solidFill>
            <a:schemeClr val="bg1"/>
          </a:solidFill>
          <a:ln>
            <a:solidFill>
              <a:srgbClr val="FF0000"/>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Coming spring 2013!</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i="1" dirty="0" smtClean="0"/>
              <a:t>Swatting the Long Tail </a:t>
            </a:r>
            <a:r>
              <a:rPr lang="en-US" sz="3200" dirty="0" smtClean="0"/>
              <a:t>of obsolete media</a:t>
            </a:r>
            <a:endParaRPr lang="en-US" sz="3200" dirty="0"/>
          </a:p>
        </p:txBody>
      </p:sp>
      <p:pic>
        <p:nvPicPr>
          <p:cNvPr id="15361" name="Picture 1"/>
          <p:cNvPicPr>
            <a:picLocks noGrp="1" noChangeAspect="1" noChangeArrowheads="1"/>
          </p:cNvPicPr>
          <p:nvPr>
            <p:ph idx="1"/>
          </p:nvPr>
        </p:nvPicPr>
        <p:blipFill>
          <a:blip r:embed="rId3" cstate="screen"/>
          <a:srcRect/>
          <a:stretch>
            <a:fillRect/>
          </a:stretch>
        </p:blipFill>
        <p:spPr bwMode="auto">
          <a:xfrm>
            <a:off x="4800599" y="1752600"/>
            <a:ext cx="3200401" cy="4156495"/>
          </a:xfrm>
          <a:prstGeom prst="rect">
            <a:avLst/>
          </a:prstGeom>
          <a:noFill/>
          <a:ln w="9525">
            <a:noFill/>
            <a:miter lim="800000"/>
            <a:headEnd/>
            <a:tailEnd/>
          </a:ln>
        </p:spPr>
      </p:pic>
      <p:pic>
        <p:nvPicPr>
          <p:cNvPr id="15365" name="Picture 5" descr="http://farm8.staticflickr.com/7016/6838642977_9106c228a3.jpg"/>
          <p:cNvPicPr>
            <a:picLocks noChangeAspect="1" noChangeArrowheads="1"/>
          </p:cNvPicPr>
          <p:nvPr/>
        </p:nvPicPr>
        <p:blipFill>
          <a:blip r:embed="rId4" cstate="screen"/>
          <a:srcRect/>
          <a:stretch>
            <a:fillRect/>
          </a:stretch>
        </p:blipFill>
        <p:spPr bwMode="auto">
          <a:xfrm>
            <a:off x="609600" y="1604819"/>
            <a:ext cx="2994203" cy="4495800"/>
          </a:xfrm>
          <a:prstGeom prst="rect">
            <a:avLst/>
          </a:prstGeom>
          <a:noFill/>
        </p:spPr>
      </p:pic>
    </p:spTree>
    <p:extLst>
      <p:ext uri="{BB962C8B-B14F-4D97-AF65-F5344CB8AC3E}">
        <p14:creationId xmlns:p14="http://schemas.microsoft.com/office/powerpoint/2010/main" xmlns="" val="2727436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 comes to ARL libraries!</a:t>
            </a:r>
            <a:endParaRPr lang="en-US" dirty="0"/>
          </a:p>
        </p:txBody>
      </p:sp>
      <p:pic>
        <p:nvPicPr>
          <p:cNvPr id="4" name="Picture 3"/>
          <p:cNvPicPr>
            <a:picLocks noChangeAspect="1"/>
          </p:cNvPicPr>
          <p:nvPr/>
        </p:nvPicPr>
        <p:blipFill>
          <a:blip r:embed="rId2" cstate="screen"/>
          <a:stretch>
            <a:fillRect/>
          </a:stretch>
        </p:blipFill>
        <p:spPr>
          <a:xfrm>
            <a:off x="1447800" y="1676400"/>
            <a:ext cx="6769100" cy="4724400"/>
          </a:xfrm>
          <a:prstGeom prst="rect">
            <a:avLst/>
          </a:prstGeom>
        </p:spPr>
      </p:pic>
    </p:spTree>
    <p:extLst>
      <p:ext uri="{BB962C8B-B14F-4D97-AF65-F5344CB8AC3E}">
        <p14:creationId xmlns:p14="http://schemas.microsoft.com/office/powerpoint/2010/main" xmlns="" val="34310228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our work</a:t>
            </a:r>
            <a:endParaRPr lang="en-US" dirty="0"/>
          </a:p>
        </p:txBody>
      </p:sp>
      <p:sp>
        <p:nvSpPr>
          <p:cNvPr id="4" name="Text Placeholder 3"/>
          <p:cNvSpPr txBox="1">
            <a:spLocks/>
          </p:cNvSpPr>
          <p:nvPr/>
        </p:nvSpPr>
        <p:spPr>
          <a:xfrm>
            <a:off x="457200" y="990600"/>
            <a:ext cx="8381999" cy="5153025"/>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3200" dirty="0" smtClean="0">
                <a:latin typeface="Arial"/>
                <a:cs typeface="Arial"/>
              </a:rPr>
              <a:t>New ways of thinking about library </a:t>
            </a:r>
            <a:r>
              <a:rPr lang="en-US" sz="3200" dirty="0" smtClean="0">
                <a:solidFill>
                  <a:srgbClr val="FF0000"/>
                </a:solidFill>
                <a:latin typeface="Arial"/>
                <a:cs typeface="Arial"/>
              </a:rPr>
              <a:t>metadata</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3200" dirty="0" smtClean="0">
                <a:latin typeface="Arial"/>
                <a:cs typeface="Arial"/>
              </a:rPr>
              <a:t>Renewing our understanding of </a:t>
            </a:r>
            <a:r>
              <a:rPr lang="en-US" sz="3200" dirty="0" smtClean="0">
                <a:solidFill>
                  <a:srgbClr val="FF0000"/>
                </a:solidFill>
                <a:latin typeface="Arial"/>
                <a:cs typeface="Arial"/>
              </a:rPr>
              <a:t>researcher</a:t>
            </a:r>
            <a:r>
              <a:rPr lang="en-US" sz="3200" dirty="0" smtClean="0">
                <a:latin typeface="Arial"/>
                <a:cs typeface="Arial"/>
              </a:rPr>
              <a:t> needs</a:t>
            </a:r>
            <a:endParaRPr kumimoji="0" lang="en-US" sz="32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a:ea typeface="+mn-ea"/>
                <a:cs typeface="Arial"/>
              </a:rPr>
              <a:t>Rethinking </a:t>
            </a:r>
            <a:r>
              <a:rPr kumimoji="0" lang="en-US" sz="3200" b="0" i="0" u="none" strike="noStrike" kern="1200" cap="none" spc="0" normalizeH="0" baseline="0" noProof="0" dirty="0" smtClean="0">
                <a:ln>
                  <a:noFill/>
                </a:ln>
                <a:solidFill>
                  <a:srgbClr val="FF0000"/>
                </a:solidFill>
                <a:effectLst/>
                <a:uLnTx/>
                <a:uFillTx/>
                <a:latin typeface="Arial"/>
                <a:ea typeface="+mn-ea"/>
                <a:cs typeface="Arial"/>
              </a:rPr>
              <a:t>collections</a:t>
            </a:r>
            <a:endParaRPr kumimoji="0" lang="en-US" sz="2600" b="0" i="0" u="none" strike="noStrike" kern="1200" cap="none" spc="0" normalizeH="0" baseline="0" noProof="0" dirty="0" smtClean="0">
              <a:ln>
                <a:noFill/>
              </a:ln>
              <a:solidFill>
                <a:srgbClr val="FF0000"/>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34400" cy="609600"/>
          </a:xfrm>
        </p:spPr>
        <p:txBody>
          <a:bodyPr/>
          <a:lstStyle/>
          <a:p>
            <a:r>
              <a:rPr lang="en-US" sz="2400" dirty="0" smtClean="0"/>
              <a:t>ArchiveGrid, connecting researchers to primary source materials …</a:t>
            </a:r>
            <a:endParaRPr lang="en-US" sz="2400" dirty="0"/>
          </a:p>
        </p:txBody>
      </p:sp>
      <p:pic>
        <p:nvPicPr>
          <p:cNvPr id="4" name="Content Placeholder 4" descr="archives.jpg"/>
          <p:cNvPicPr>
            <a:picLocks noChangeAspect="1"/>
          </p:cNvPicPr>
          <p:nvPr/>
        </p:nvPicPr>
        <p:blipFill>
          <a:blip r:embed="rId3" cstate="screen"/>
          <a:stretch>
            <a:fillRect/>
          </a:stretch>
        </p:blipFill>
        <p:spPr>
          <a:xfrm>
            <a:off x="381000" y="1130300"/>
            <a:ext cx="3733800" cy="4978400"/>
          </a:xfrm>
          <a:prstGeom prst="rect">
            <a:avLst/>
          </a:prstGeom>
          <a:ln>
            <a:noFill/>
          </a:ln>
          <a:effectLst>
            <a:outerShdw blurRad="292100" dist="139700" dir="2700000" algn="tl" rotWithShape="0">
              <a:srgbClr val="333333">
                <a:alpha val="65000"/>
              </a:srgbClr>
            </a:outerShdw>
          </a:effectLst>
        </p:spPr>
      </p:pic>
      <p:pic>
        <p:nvPicPr>
          <p:cNvPr id="9" name="Picture 8" descr="ag6.jpg"/>
          <p:cNvPicPr>
            <a:picLocks noChangeAspect="1"/>
          </p:cNvPicPr>
          <p:nvPr/>
        </p:nvPicPr>
        <p:blipFill>
          <a:blip r:embed="rId4" cstate="screen"/>
          <a:stretch>
            <a:fillRect/>
          </a:stretch>
        </p:blipFill>
        <p:spPr>
          <a:xfrm>
            <a:off x="5029200" y="1524000"/>
            <a:ext cx="2794000" cy="20955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329232" y="4727297"/>
            <a:ext cx="4800600" cy="451406"/>
          </a:xfrm>
          <a:prstGeom prst="rect">
            <a:avLst/>
          </a:prstGeom>
        </p:spPr>
        <p:txBody>
          <a:bodyPr wrap="square">
            <a:spAutoFit/>
          </a:bodyPr>
          <a:lstStyle/>
          <a:p>
            <a:r>
              <a:rPr lang="en-US" sz="2000" dirty="0"/>
              <a:t>http://</a:t>
            </a:r>
            <a:r>
              <a:rPr lang="en-US" sz="2000" dirty="0" err="1"/>
              <a:t>beta.worldcat.org</a:t>
            </a:r>
            <a:r>
              <a:rPr lang="en-US" sz="2000" dirty="0"/>
              <a:t>/</a:t>
            </a:r>
            <a:r>
              <a:rPr lang="en-US" sz="2000" dirty="0" err="1"/>
              <a:t>archivegrid</a:t>
            </a:r>
            <a:r>
              <a:rPr lang="en-US" sz="2000" dirty="0"/>
              <a:t>/</a:t>
            </a:r>
          </a:p>
        </p:txBody>
      </p:sp>
    </p:spTree>
    <p:extLst>
      <p:ext uri="{BB962C8B-B14F-4D97-AF65-F5344CB8AC3E}">
        <p14:creationId xmlns:p14="http://schemas.microsoft.com/office/powerpoint/2010/main" xmlns="" val="1904164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8857F2-102E-5148-ADF3-C396FE20EBDD}" type="slidenum">
              <a:rPr lang="en-US" smtClean="0"/>
              <a:pPr/>
              <a:t>71</a:t>
            </a:fld>
            <a:endParaRPr lang="en-US" dirty="0"/>
          </a:p>
        </p:txBody>
      </p:sp>
      <p:pic>
        <p:nvPicPr>
          <p:cNvPr id="5" name="Picture 4"/>
          <p:cNvPicPr>
            <a:picLocks noChangeAspect="1"/>
          </p:cNvPicPr>
          <p:nvPr/>
        </p:nvPicPr>
        <p:blipFill>
          <a:blip r:embed="rId2" cstate="screen"/>
          <a:stretch>
            <a:fillRect/>
          </a:stretch>
        </p:blipFill>
        <p:spPr>
          <a:xfrm>
            <a:off x="0" y="990600"/>
            <a:ext cx="9144000" cy="5109328"/>
          </a:xfrm>
          <a:prstGeom prst="rect">
            <a:avLst/>
          </a:prstGeom>
        </p:spPr>
      </p:pic>
    </p:spTree>
    <p:extLst>
      <p:ext uri="{BB962C8B-B14F-4D97-AF65-F5344CB8AC3E}">
        <p14:creationId xmlns:p14="http://schemas.microsoft.com/office/powerpoint/2010/main" xmlns="" val="1791670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We have a huge legacy of structured and semi-structured information</a:t>
            </a:r>
          </a:p>
          <a:p>
            <a:r>
              <a:rPr lang="en-US" dirty="0" smtClean="0"/>
              <a:t>It is locked up in a standard that has accreted changes for the last 40-50 years without a systemic overhaul</a:t>
            </a:r>
          </a:p>
          <a:p>
            <a:r>
              <a:rPr lang="en-US" dirty="0" smtClean="0"/>
              <a:t>To give it a systemic overhaul, we MUST know what we have to work with</a:t>
            </a:r>
            <a:endParaRPr lang="en-US" dirty="0"/>
          </a:p>
        </p:txBody>
      </p:sp>
      <p:sp>
        <p:nvSpPr>
          <p:cNvPr id="8" name="Title 7"/>
          <p:cNvSpPr>
            <a:spLocks noGrp="1"/>
          </p:cNvSpPr>
          <p:nvPr>
            <p:ph type="title"/>
          </p:nvPr>
        </p:nvSpPr>
        <p:spPr/>
        <p:txBody>
          <a:bodyPr/>
          <a:lstStyle/>
          <a:p>
            <a:r>
              <a:rPr lang="en-US" dirty="0" smtClean="0"/>
              <a:t>MARC usage in </a:t>
            </a:r>
            <a:r>
              <a:rPr lang="en-US" dirty="0" err="1" smtClean="0"/>
              <a:t>WorldCat</a:t>
            </a:r>
            <a:r>
              <a:rPr lang="en-US" dirty="0" smtClean="0"/>
              <a:t> - why?</a:t>
            </a:r>
            <a:endParaRPr lang="en-US"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2007: LC Working Group on the Future of Bibliographic Control</a:t>
            </a:r>
          </a:p>
          <a:p>
            <a:r>
              <a:rPr lang="en-US" dirty="0" smtClean="0"/>
              <a:t>2011: First RDA Vocabularies Published</a:t>
            </a:r>
          </a:p>
          <a:p>
            <a:r>
              <a:rPr lang="en-US" dirty="0" smtClean="0"/>
              <a:t>2011: LC Bibliographic Framework Initiative</a:t>
            </a:r>
          </a:p>
          <a:p>
            <a:r>
              <a:rPr lang="en-US" dirty="0" smtClean="0"/>
              <a:t>2012: BIBRAME Primer document released</a:t>
            </a:r>
          </a:p>
          <a:p>
            <a:r>
              <a:rPr lang="en-US" dirty="0" smtClean="0"/>
              <a:t>2013: </a:t>
            </a:r>
            <a:r>
              <a:rPr lang="en-US" dirty="0" err="1" smtClean="0"/>
              <a:t>BIBFRAME.org</a:t>
            </a:r>
            <a:r>
              <a:rPr lang="en-US" dirty="0" smtClean="0"/>
              <a:t> site released</a:t>
            </a:r>
          </a:p>
        </p:txBody>
      </p:sp>
      <p:sp>
        <p:nvSpPr>
          <p:cNvPr id="3" name="Title 2"/>
          <p:cNvSpPr>
            <a:spLocks noGrp="1"/>
          </p:cNvSpPr>
          <p:nvPr>
            <p:ph type="title"/>
          </p:nvPr>
        </p:nvSpPr>
        <p:spPr/>
        <p:txBody>
          <a:bodyPr/>
          <a:lstStyle/>
          <a:p>
            <a:r>
              <a:rPr lang="en-US" dirty="0" smtClean="0"/>
              <a:t>Why Now?</a:t>
            </a:r>
            <a:endParaRPr lang="en-US"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New OCLC 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666D8B9-669F-4142-B8FC-2F14E25C8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OCLC template</Template>
  <TotalTime>11767</TotalTime>
  <Words>4064</Words>
  <Application>Microsoft Office PowerPoint</Application>
  <PresentationFormat>On-screen Show (4:3)</PresentationFormat>
  <Paragraphs>501</Paragraphs>
  <Slides>71</Slides>
  <Notes>41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New OCLC template</vt:lpstr>
      <vt:lpstr>Slide 1</vt:lpstr>
      <vt:lpstr>Briefing - OCLC Research Library Partnership</vt:lpstr>
      <vt:lpstr>Who we are</vt:lpstr>
      <vt:lpstr>Slide 4</vt:lpstr>
      <vt:lpstr>Slide 5</vt:lpstr>
      <vt:lpstr>More about Partners</vt:lpstr>
      <vt:lpstr>Motivations for our work</vt:lpstr>
      <vt:lpstr>MARC usage in WorldCat - why?</vt:lpstr>
      <vt:lpstr>Why Now?</vt:lpstr>
      <vt:lpstr>Slide 10</vt:lpstr>
      <vt:lpstr>Slide 11</vt:lpstr>
      <vt:lpstr>Slide 12</vt:lpstr>
      <vt:lpstr>Slide 13</vt:lpstr>
      <vt:lpstr>The Project</vt:lpstr>
      <vt:lpstr>See for yourself</vt:lpstr>
      <vt:lpstr>Slide 16</vt:lpstr>
      <vt:lpstr>Slide 17</vt:lpstr>
      <vt:lpstr>Slide 18</vt:lpstr>
      <vt:lpstr>Slide 19</vt:lpstr>
      <vt:lpstr>OCLC Wikipedian in Residence</vt:lpstr>
      <vt:lpstr>VIAFbot - Purpose</vt:lpstr>
      <vt:lpstr>Slide 22</vt:lpstr>
      <vt:lpstr>Slide 23</vt:lpstr>
      <vt:lpstr>VIAFbot - Progress</vt:lpstr>
      <vt:lpstr>A heartwarming story from a cataloger</vt:lpstr>
      <vt:lpstr>Next up….WikiData</vt:lpstr>
      <vt:lpstr>And you?</vt:lpstr>
      <vt:lpstr>Advancing the Research Mission</vt:lpstr>
      <vt:lpstr>Advancing the Research Mission</vt:lpstr>
      <vt:lpstr>Advancing the Research Mission</vt:lpstr>
      <vt:lpstr>Slide 31</vt:lpstr>
      <vt:lpstr>Slide 32</vt:lpstr>
      <vt:lpstr>Slide 33</vt:lpstr>
      <vt:lpstr>Slide 34</vt:lpstr>
      <vt:lpstr>Research Motivations &amp; Questions</vt:lpstr>
      <vt:lpstr>ICPSR Survey of Data Reusers – Part 1 (The Conceptual Model)</vt:lpstr>
      <vt:lpstr>Slide 37</vt:lpstr>
      <vt:lpstr>MOOCs and Libraries</vt:lpstr>
      <vt:lpstr>MOOCs and Libraries:  March 18-19 University of Pennsylvania</vt:lpstr>
      <vt:lpstr>And you?</vt:lpstr>
      <vt:lpstr>A mega-regional perspective on print books in Southern California libraries</vt:lpstr>
      <vt:lpstr>What we mean by ‘mega-region’</vt:lpstr>
      <vt:lpstr>Mega-regions and print management</vt:lpstr>
      <vt:lpstr>Slide 44</vt:lpstr>
      <vt:lpstr>‘Density’ of print book holdings in SoCal</vt:lpstr>
      <vt:lpstr>Distribution of SoCal Print Books by Holding Library Type</vt:lpstr>
      <vt:lpstr>Distribution of SoCal Print Books in Academic Libraries</vt:lpstr>
      <vt:lpstr>In sum: institutional stewardship</vt:lpstr>
      <vt:lpstr>Taking Our Pulse(s)</vt:lpstr>
      <vt:lpstr>Key Findings</vt:lpstr>
      <vt:lpstr>Recommendations</vt:lpstr>
      <vt:lpstr>Shifting Gears: Moving up to large-scale digitization</vt:lpstr>
      <vt:lpstr>Rapid Capture: Faster throughput</vt:lpstr>
      <vt:lpstr>Capture and Release: DIY reading room  photography </vt:lpstr>
      <vt:lpstr>Scan and Deliver: User-initiated digitization</vt:lpstr>
      <vt:lpstr>Archival collections assessment: How to  prioritize?</vt:lpstr>
      <vt:lpstr>Sharing special collections: “Treasures on trucks”!</vt:lpstr>
      <vt:lpstr>Sharing special collections</vt:lpstr>
      <vt:lpstr>Demystifying Born Digital</vt:lpstr>
      <vt:lpstr>Born-digital materials are …</vt:lpstr>
      <vt:lpstr>Suite of “reportlets”</vt:lpstr>
      <vt:lpstr>Target audiences</vt:lpstr>
      <vt:lpstr> First Steps  for  Managing  Born-Digital Physical Media   (Published August 2012) </vt:lpstr>
      <vt:lpstr>Intent of First Steps</vt:lpstr>
      <vt:lpstr>Part 1: Collections management first steps</vt:lpstr>
      <vt:lpstr>Part 2: Technical steps for readable media </vt:lpstr>
      <vt:lpstr>Slide 67</vt:lpstr>
      <vt:lpstr>Swatting the Long Tail of obsolete media</vt:lpstr>
      <vt:lpstr>DAS comes to ARL libraries!</vt:lpstr>
      <vt:lpstr>ArchiveGrid, connecting researchers to primary source materials …</vt:lpstr>
      <vt:lpstr>Slide 71</vt:lpstr>
    </vt:vector>
  </TitlesOfParts>
  <Company>OCLC Research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California Briefing: OCLC Research Library Partnership</dc:title>
  <dc:subject/>
  <dc:creator>Merrilee Proffitt and Jackie Dooley</dc:creator>
  <cp:keywords>oclc research library partnership,  southern california libraries, VIAFbot, mega-regions, MOOCs and libraries, print management, archivegrid, born-digital, special collections, marc usage, worldcat, hangingtogether, wikidata, data management, digital preservation, large scale digitization</cp:keywords>
  <dc:description>OCLC Research Library Partnership presentation to staff at UCI, UCSD, UCLA, Huntington, and Getty library staff, April 2013</dc:description>
  <cp:lastModifiedBy>mcnicolj</cp:lastModifiedBy>
  <cp:revision>1069</cp:revision>
  <cp:lastPrinted>2012-01-18T22:20:44Z</cp:lastPrinted>
  <dcterms:created xsi:type="dcterms:W3CDTF">2012-12-06T22:02:24Z</dcterms:created>
  <dcterms:modified xsi:type="dcterms:W3CDTF">2013-04-25T00:32:56Z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