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4" r:id="rId2"/>
    <p:sldId id="314" r:id="rId3"/>
    <p:sldId id="277" r:id="rId4"/>
    <p:sldId id="264" r:id="rId5"/>
    <p:sldId id="278" r:id="rId6"/>
    <p:sldId id="266" r:id="rId7"/>
    <p:sldId id="267" r:id="rId8"/>
    <p:sldId id="279" r:id="rId9"/>
    <p:sldId id="275" r:id="rId10"/>
    <p:sldId id="276" r:id="rId11"/>
    <p:sldId id="257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265" r:id="rId47"/>
  </p:sldIdLst>
  <p:sldSz cx="9144000" cy="6858000" type="screen4x3"/>
  <p:notesSz cx="6858000" cy="9144000"/>
  <p:embeddedFontLst>
    <p:embeddedFont>
      <p:font typeface="Open Sans" charset="0"/>
      <p:regular r:id="rId50"/>
      <p:bold r:id="rId51"/>
      <p:italic r:id="rId52"/>
      <p:boldItalic r:id="rId53"/>
    </p:embeddedFont>
    <p:embeddedFont>
      <p:font typeface="Open Sans Semibold" charset="0"/>
      <p:bold r:id="rId54"/>
      <p:boldItalic r:id="rId55"/>
    </p:embeddedFont>
    <p:embeddedFont>
      <p:font typeface="Calibri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1147" autoAdjust="0"/>
  </p:normalViewPr>
  <p:slideViewPr>
    <p:cSldViewPr>
      <p:cViewPr varScale="1">
        <p:scale>
          <a:sx n="65" d="100"/>
          <a:sy n="65" d="100"/>
        </p:scale>
        <p:origin x="-21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72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600" dirty="0"/>
              <a:t>Traffic</a:t>
            </a:r>
            <a:r>
              <a:rPr lang="en-US" sz="3600" baseline="0" dirty="0"/>
              <a:t> Sources</a:t>
            </a:r>
            <a:endParaRPr lang="en-US" sz="3600" dirty="0"/>
          </a:p>
        </c:rich>
      </c:tx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'Traffic Sources'!$B$1:$B$8</c:f>
              <c:strCache>
                <c:ptCount val="8"/>
                <c:pt idx="0">
                  <c:v> google / organic</c:v>
                </c:pt>
                <c:pt idx="1">
                  <c:v>(direct) / (none)</c:v>
                </c:pt>
                <c:pt idx="2">
                  <c:v>princeton.edu / referral</c:v>
                </c:pt>
                <c:pt idx="3">
                  <c:v>en.wikipedia.org / referral</c:v>
                </c:pt>
                <c:pt idx="4">
                  <c:v>library.princeton.edu / referral</c:v>
                </c:pt>
                <c:pt idx="5">
                  <c:v>bing / organic</c:v>
                </c:pt>
                <c:pt idx="6">
                  <c:v>catalog.princeton.edu / referral</c:v>
                </c:pt>
                <c:pt idx="7">
                  <c:v>yahoo / organic</c:v>
                </c:pt>
              </c:strCache>
            </c:strRef>
          </c:cat>
          <c:val>
            <c:numRef>
              <c:f>'Traffic Sources'!$C$1:$C$8</c:f>
              <c:numCache>
                <c:formatCode>#,##0</c:formatCode>
                <c:ptCount val="8"/>
                <c:pt idx="0">
                  <c:v>53640</c:v>
                </c:pt>
                <c:pt idx="1">
                  <c:v>18704</c:v>
                </c:pt>
                <c:pt idx="2">
                  <c:v>9286</c:v>
                </c:pt>
                <c:pt idx="3">
                  <c:v>7428</c:v>
                </c:pt>
                <c:pt idx="4">
                  <c:v>4088</c:v>
                </c:pt>
                <c:pt idx="5">
                  <c:v>1520</c:v>
                </c:pt>
                <c:pt idx="6">
                  <c:v>1284</c:v>
                </c:pt>
                <c:pt idx="7">
                  <c:v>1273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8CA0-556C-48FF-86E2-FF35850D4988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B667-2232-4724-A11E-410F123D3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71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779F8-03FC-4EC9-ADCC-5D2FBF4BA0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779F8-03FC-4EC9-ADCC-5D2FBF4BA0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16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A4D72-4F7B-4372-9144-C57258CD9A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7214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8DF9C-5AE0-447E-8A3F-A011285AEC7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C3C6E-CFC8-4473-A955-95E2455321C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E986C-B035-410D-904B-5131956D440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160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267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214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889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220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427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214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214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95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803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881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070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390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F8B78-4902-4F63-9BFD-E0A37843071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699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F8B78-4902-4F63-9BFD-E0A37843071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224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596D-AB4A-4E31-A56D-CFD4EFB2C43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596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596D-AB4A-4E31-A56D-CFD4EFB2C43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92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999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081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5340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615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5610-6277-479A-983F-8035BAF3278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957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64646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dirty="0">
              <a:solidFill>
                <a:srgbClr val="646464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181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“Achieving Thresholds for Discovery” © OCLC &amp; Dan </a:t>
            </a:r>
            <a:r>
              <a:rPr lang="en-US" sz="800" kern="12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Santamaria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64646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dirty="0">
              <a:solidFill>
                <a:srgbClr val="646464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181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from “Achieving Thresholds for Discovery” © OCLC &amp; Dan </a:t>
            </a:r>
            <a:r>
              <a:rPr lang="en-US" sz="800" kern="12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Santamaria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8" y="740229"/>
            <a:ext cx="1219200" cy="1336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C1AB2-B9AC-4029-BB43-C9006749C5BF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E2B-06EF-4B53-926D-6319AF4AC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36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" y="735776"/>
            <a:ext cx="1248228" cy="1368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C1AB2-B9AC-4029-BB43-C9006749C5BF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E2B-06EF-4B53-926D-6319AF4AC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43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1219200" cy="13369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5" r:id="rId3"/>
    <p:sldLayoutId id="2147483668" r:id="rId4"/>
    <p:sldLayoutId id="2147483654" r:id="rId5"/>
    <p:sldLayoutId id="2147483669" r:id="rId6"/>
    <p:sldLayoutId id="2147483656" r:id="rId7"/>
    <p:sldLayoutId id="2147483658" r:id="rId8"/>
    <p:sldLayoutId id="2147483672" r:id="rId9"/>
    <p:sldLayoutId id="2147483650" r:id="rId10"/>
    <p:sldLayoutId id="2147483673" r:id="rId11"/>
    <p:sldLayoutId id="2147483659" r:id="rId12"/>
    <p:sldLayoutId id="2147483670" r:id="rId13"/>
    <p:sldLayoutId id="2147483652" r:id="rId14"/>
    <p:sldLayoutId id="2147483671" r:id="rId15"/>
    <p:sldLayoutId id="2147483657" r:id="rId16"/>
    <p:sldLayoutId id="2147483660" r:id="rId17"/>
    <p:sldLayoutId id="2147483666" r:id="rId18"/>
    <p:sldLayoutId id="2147483674" r:id="rId19"/>
    <p:sldLayoutId id="2147483675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code4lib.org/articles/895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.org/13799/the-experts-group-on-archival-description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findingaids.princeton.edu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roffitm@oclc.or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dsantam@princeton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457200"/>
          </a:xfrm>
        </p:spPr>
        <p:txBody>
          <a:bodyPr/>
          <a:lstStyle/>
          <a:p>
            <a:r>
              <a:rPr lang="en-US" dirty="0" smtClean="0"/>
              <a:t>Addressing Issues with EAD to Increase Discovery and Access	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66800" y="5105400"/>
            <a:ext cx="2133600" cy="1219200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Merrilee</a:t>
            </a:r>
            <a:r>
              <a:rPr lang="en-US" sz="1400" dirty="0" smtClean="0"/>
              <a:t> </a:t>
            </a:r>
            <a:r>
              <a:rPr lang="en-US" sz="1400" dirty="0" err="1" smtClean="0"/>
              <a:t>Proffitt</a:t>
            </a:r>
            <a:endParaRPr lang="en-US" sz="1400" dirty="0" smtClean="0"/>
          </a:p>
          <a:p>
            <a:r>
              <a:rPr lang="en-US" sz="1400" dirty="0" smtClean="0"/>
              <a:t>Senior Program Officer </a:t>
            </a:r>
          </a:p>
          <a:p>
            <a:r>
              <a:rPr lang="en-US" sz="1400" dirty="0" smtClean="0"/>
              <a:t>OCLC Research	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781800" y="152400"/>
            <a:ext cx="2362200" cy="304800"/>
          </a:xfrm>
        </p:spPr>
        <p:txBody>
          <a:bodyPr/>
          <a:lstStyle/>
          <a:p>
            <a:r>
              <a:rPr lang="en-US" dirty="0" smtClean="0"/>
              <a:t>5 December 2013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781800" y="457200"/>
            <a:ext cx="2362200" cy="304800"/>
          </a:xfrm>
        </p:spPr>
        <p:txBody>
          <a:bodyPr/>
          <a:lstStyle/>
          <a:p>
            <a:r>
              <a:rPr lang="en-US" dirty="0" smtClean="0"/>
              <a:t>OCLC TAI-CHI webinar series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6781800" y="762000"/>
            <a:ext cx="2362200" cy="304800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oclcr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Achieving Thresholds for Discovery</a:t>
            </a:r>
            <a:endParaRPr lang="en-US" sz="3200" dirty="0"/>
          </a:p>
        </p:txBody>
      </p:sp>
      <p:pic>
        <p:nvPicPr>
          <p:cNvPr id="9" name="Picture 8" descr="proffi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96613" y="3429000"/>
            <a:ext cx="1280822" cy="1600904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3962400" y="48006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Dan Santamaria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Assistant University Archivist for Technical Services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Seeley G. </a:t>
            </a:r>
            <a:r>
              <a:rPr lang="en-US" sz="1400" dirty="0" err="1" smtClean="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Mudd</a:t>
            </a:r>
            <a:r>
              <a:rPr lang="en-US" sz="1400" dirty="0" smtClean="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Manuscript Library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Princeton University</a:t>
            </a:r>
            <a:endParaRPr lang="en-US" sz="1400" dirty="0">
              <a:solidFill>
                <a:srgbClr val="646464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9" name="Picture 18" descr="Santam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524250"/>
            <a:ext cx="160020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hope on the horizon?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aids in ArchiveGrid may represent legacy encoding</a:t>
            </a:r>
          </a:p>
          <a:p>
            <a:r>
              <a:rPr lang="en-US" dirty="0" smtClean="0"/>
              <a:t>New focus on shared authoring tools may help</a:t>
            </a:r>
          </a:p>
          <a:p>
            <a:r>
              <a:rPr lang="en-US" dirty="0" smtClean="0"/>
              <a:t>EAD3 may help</a:t>
            </a:r>
          </a:p>
          <a:p>
            <a:r>
              <a:rPr lang="en-US" dirty="0" smtClean="0"/>
              <a:t>Tools and techniques for improving finding aids (with an emphasis on discovery) may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to Dan..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Finding Aids and Thresholds for Discovery at Princeton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4572000" cy="1752600"/>
          </a:xfrm>
        </p:spPr>
        <p:txBody>
          <a:bodyPr/>
          <a:lstStyle/>
          <a:p>
            <a:pPr algn="l"/>
            <a:r>
              <a:rPr lang="en-US" sz="2000" dirty="0" smtClean="0"/>
              <a:t>Dan Santamaria </a:t>
            </a:r>
          </a:p>
          <a:p>
            <a:pPr algn="l"/>
            <a:r>
              <a:rPr lang="en-US" sz="2000" dirty="0" smtClean="0"/>
              <a:t>Seeley G. </a:t>
            </a:r>
            <a:r>
              <a:rPr lang="en-US" sz="2000" dirty="0" err="1" smtClean="0"/>
              <a:t>Mudd</a:t>
            </a:r>
            <a:r>
              <a:rPr lang="en-US" sz="2000" dirty="0" smtClean="0"/>
              <a:t> Manuscript Library</a:t>
            </a:r>
            <a:endParaRPr lang="en-US" sz="2000" dirty="0"/>
          </a:p>
        </p:txBody>
      </p:sp>
      <p:pic>
        <p:nvPicPr>
          <p:cNvPr id="4" name="Picture 3" descr="Santam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810000"/>
            <a:ext cx="1600200" cy="1200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0651" y="2529443"/>
            <a:ext cx="3062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OCLC Research Webinar</a:t>
            </a:r>
          </a:p>
        </p:txBody>
      </p:sp>
    </p:spTree>
    <p:extLst>
      <p:ext uri="{BB962C8B-B14F-4D97-AF65-F5344CB8AC3E}">
        <p14:creationId xmlns="" xmlns:p14="http://schemas.microsoft.com/office/powerpoint/2010/main" val="34832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Discovery: Profession-Wide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reluctance to embrace archival standards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EAD </a:t>
            </a:r>
            <a:r>
              <a:rPr lang="en-US" dirty="0"/>
              <a:t>and document-centric </a:t>
            </a:r>
            <a:r>
              <a:rPr lang="en-US" dirty="0" smtClean="0"/>
              <a:t>description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Most of all, the persistence of backlogs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1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Backlogs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4400" dirty="0" smtClean="0"/>
              <a:t> AN INTERNET ACCESSIBLE FINDING AID EXISTS FOR 44% OF ARCHIVAL COLLECTIONS</a:t>
            </a:r>
          </a:p>
          <a:p>
            <a:pPr lvl="4"/>
            <a:endParaRPr lang="en-US" sz="2400" dirty="0" smtClean="0"/>
          </a:p>
          <a:p>
            <a:pPr lvl="4"/>
            <a:r>
              <a:rPr lang="en-US" sz="2400" dirty="0" smtClean="0"/>
              <a:t>OCLC “Taking Our Pulse Survey”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18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Discovery: </a:t>
            </a:r>
            <a:br>
              <a:rPr lang="en-US" dirty="0" smtClean="0"/>
            </a:br>
            <a:r>
              <a:rPr lang="en-US" dirty="0" smtClean="0"/>
              <a:t>Institution-Specific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Backlogs</a:t>
            </a:r>
          </a:p>
          <a:p>
            <a:pPr lvl="1"/>
            <a:r>
              <a:rPr lang="en-US" dirty="0" smtClean="0"/>
              <a:t>Princeton University Archives had no finding aids as late as 1990.</a:t>
            </a:r>
          </a:p>
          <a:p>
            <a:pPr lvl="1"/>
            <a:r>
              <a:rPr lang="en-US" dirty="0" smtClean="0"/>
              <a:t>2005: </a:t>
            </a:r>
            <a:r>
              <a:rPr lang="en-US" altLang="en-US" dirty="0"/>
              <a:t>2/3 of University Archives </a:t>
            </a:r>
            <a:r>
              <a:rPr lang="en-US" altLang="en-US" dirty="0" smtClean="0"/>
              <a:t>lacked </a:t>
            </a:r>
            <a:r>
              <a:rPr lang="en-US" altLang="en-US" dirty="0"/>
              <a:t>descriptive records of any </a:t>
            </a:r>
            <a:r>
              <a:rPr lang="en-US" altLang="en-US" dirty="0" smtClean="0"/>
              <a:t>kind.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ittle structured data for “Finding Aids” from any division.</a:t>
            </a:r>
          </a:p>
          <a:p>
            <a:r>
              <a:rPr lang="en-US" dirty="0" smtClean="0"/>
              <a:t>Most arrangement and description work done by staff on short-term </a:t>
            </a:r>
            <a:r>
              <a:rPr lang="en-US" dirty="0"/>
              <a:t>and soft money </a:t>
            </a:r>
            <a:r>
              <a:rPr lang="en-US" dirty="0" smtClean="0"/>
              <a:t>positions.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7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Thresholds for Discovery: Phase 1 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dirty="0" smtClean="0"/>
              <a:t>Efficient backlog reduction</a:t>
            </a:r>
          </a:p>
          <a:p>
            <a:pPr algn="just"/>
            <a:endParaRPr lang="en-US" altLang="en-US" dirty="0"/>
          </a:p>
          <a:p>
            <a:pPr algn="just"/>
            <a:r>
              <a:rPr lang="en-US" altLang="en-US" dirty="0" smtClean="0"/>
              <a:t>DACS compliance</a:t>
            </a:r>
          </a:p>
          <a:p>
            <a:pPr algn="just"/>
            <a:endParaRPr lang="en-US" altLang="en-US" dirty="0"/>
          </a:p>
          <a:p>
            <a:pPr algn="just"/>
            <a:r>
              <a:rPr lang="en-US" dirty="0"/>
              <a:t>Collection-level and series-level </a:t>
            </a:r>
            <a:r>
              <a:rPr lang="en-US" dirty="0" smtClean="0"/>
              <a:t>focus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Make sure all of our collections were represented online</a:t>
            </a:r>
            <a:endParaRPr lang="en-US" dirty="0"/>
          </a:p>
          <a:p>
            <a:pPr marL="0" indent="0" algn="just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010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Punting on idiosyncratic legacy description</a:t>
            </a:r>
            <a:endParaRPr lang="en-US" dirty="0"/>
          </a:p>
        </p:txBody>
      </p:sp>
      <p:pic>
        <p:nvPicPr>
          <p:cNvPr id="1029" name="Picture 5" descr="C:\Users\hslib\AppData\Local\Microsoft\Windows\Temporary Internet Files\Content.IE5\0WOG7MFP\MC900332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75" y="3276600"/>
            <a:ext cx="1341425" cy="1824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209800"/>
            <a:ext cx="41910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TMs, pp. numbered 1-62, (pp. numbered 1-23 are photocopies of the original), ANs and holograph corrections </a:t>
            </a:r>
            <a:r>
              <a:rPr lang="en-US" sz="1600" i="1" dirty="0" smtClean="0"/>
              <a:t>215 </a:t>
            </a:r>
            <a:r>
              <a:rPr lang="en-US" sz="1600" i="1" dirty="0"/>
              <a:t>pages (pages 19 and 20 are missing). Dates and locations, 1975 March 26-1976 June 29; Princeton, N.J. (1-26, 31-34) Madison, Wis. (26-30) . Hanover, N.H. (34-38) . </a:t>
            </a:r>
            <a:r>
              <a:rPr lang="en-US" sz="1600" i="1" dirty="0" err="1"/>
              <a:t>Sitges</a:t>
            </a:r>
            <a:r>
              <a:rPr lang="en-US" sz="1600" i="1" dirty="0"/>
              <a:t>, Spain (39-215). Notebook on Casa de campo. Preoccupation with plot details, characterization, chapter transitions. After a long period away from home and from the novel (1-52), the author resumes work on it by re-evaluating each chapter. By the end of the notebook he has completed a second draft of the novel's first part (</a:t>
            </a:r>
            <a:r>
              <a:rPr lang="en-US" sz="1600" i="1" dirty="0" err="1"/>
              <a:t>chs</a:t>
            </a:r>
            <a:r>
              <a:rPr lang="en-US" sz="1600" i="1" dirty="0"/>
              <a:t>. 1-7) and the first chapter of the second part. The notebook contains a variety of personal comments about the author </a:t>
            </a:r>
            <a:r>
              <a:rPr lang="en-US" sz="1600" i="1" dirty="0" smtClean="0"/>
              <a:t>and those </a:t>
            </a:r>
            <a:r>
              <a:rPr lang="en-US" sz="1600" i="1" dirty="0"/>
              <a:t>around him.</a:t>
            </a:r>
          </a:p>
        </p:txBody>
      </p:sp>
    </p:spTree>
    <p:extLst>
      <p:ext uri="{BB962C8B-B14F-4D97-AF65-F5344CB8AC3E}">
        <p14:creationId xmlns="" xmlns:p14="http://schemas.microsoft.com/office/powerpoint/2010/main" val="33046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1: Our Approach</a:t>
            </a:r>
            <a:endParaRPr lang="en-US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Stated goals</a:t>
            </a:r>
          </a:p>
          <a:p>
            <a:pPr lvl="1"/>
            <a:r>
              <a:rPr lang="en-US" altLang="en-US" dirty="0"/>
              <a:t>Provide minimum level of online access to collections (</a:t>
            </a:r>
            <a:r>
              <a:rPr lang="en-US" altLang="en-US" dirty="0" smtClean="0"/>
              <a:t>collection-level </a:t>
            </a:r>
            <a:r>
              <a:rPr lang="en-US" altLang="en-US" dirty="0"/>
              <a:t>records).</a:t>
            </a:r>
          </a:p>
          <a:p>
            <a:pPr lvl="1"/>
            <a:r>
              <a:rPr lang="en-US" altLang="en-US" dirty="0" smtClean="0"/>
              <a:t>Gain </a:t>
            </a:r>
            <a:r>
              <a:rPr lang="en-US" altLang="en-US" dirty="0"/>
              <a:t>acceptable level of intellectual control </a:t>
            </a:r>
            <a:r>
              <a:rPr lang="en-US" altLang="en-US" dirty="0" smtClean="0"/>
              <a:t>over </a:t>
            </a:r>
            <a:r>
              <a:rPr lang="en-US" altLang="en-US" dirty="0"/>
              <a:t>collections.</a:t>
            </a:r>
          </a:p>
          <a:p>
            <a:pPr lvl="1"/>
            <a:r>
              <a:rPr lang="en-US" altLang="en-US" dirty="0" smtClean="0"/>
              <a:t>Provide </a:t>
            </a:r>
            <a:r>
              <a:rPr lang="en-US" altLang="en-US" dirty="0"/>
              <a:t>a centralized entry point for researchers and </a:t>
            </a:r>
            <a:r>
              <a:rPr lang="en-US" altLang="en-US" dirty="0" smtClean="0"/>
              <a:t>staff.</a:t>
            </a: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047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1: Our </a:t>
            </a:r>
            <a:r>
              <a:rPr lang="en-US" altLang="en-US" dirty="0"/>
              <a:t>Approach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Survey entire </a:t>
            </a:r>
            <a:r>
              <a:rPr lang="en-US" altLang="en-US" sz="2600" dirty="0" smtClean="0"/>
              <a:t>holdings  </a:t>
            </a:r>
            <a:r>
              <a:rPr lang="en-US" altLang="en-US" sz="2600" dirty="0"/>
              <a:t>and record holdings/location information and very </a:t>
            </a:r>
            <a:r>
              <a:rPr lang="en-US" altLang="en-US" sz="2600" dirty="0" smtClean="0"/>
              <a:t>basic </a:t>
            </a:r>
            <a:r>
              <a:rPr lang="en-US" altLang="en-US" sz="2600" dirty="0"/>
              <a:t>descriptive </a:t>
            </a:r>
            <a:r>
              <a:rPr lang="en-US" altLang="en-US" sz="2600" dirty="0" smtClean="0"/>
              <a:t>data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C</a:t>
            </a:r>
            <a:r>
              <a:rPr lang="en-US" altLang="en-US" sz="2600" dirty="0" smtClean="0"/>
              <a:t>reate collection-level </a:t>
            </a:r>
            <a:r>
              <a:rPr lang="en-US" altLang="en-US" sz="2600" dirty="0"/>
              <a:t>records for </a:t>
            </a:r>
            <a:r>
              <a:rPr lang="en-US" altLang="en-US" sz="2600" dirty="0" smtClean="0"/>
              <a:t>all </a:t>
            </a:r>
            <a:r>
              <a:rPr lang="en-US" altLang="en-US" sz="2600" dirty="0"/>
              <a:t>collections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MARC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DACS </a:t>
            </a:r>
            <a:r>
              <a:rPr lang="en-US" altLang="en-US" sz="2200" dirty="0" smtClean="0"/>
              <a:t>single-level optimum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2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5105400" cy="3190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74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457200"/>
          </a:xfrm>
        </p:spPr>
        <p:txBody>
          <a:bodyPr/>
          <a:lstStyle/>
          <a:p>
            <a:r>
              <a:rPr lang="en-US" dirty="0" smtClean="0"/>
              <a:t>Issues with EAD	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438400" y="3962400"/>
            <a:ext cx="4343400" cy="381000"/>
          </a:xfrm>
        </p:spPr>
        <p:txBody>
          <a:bodyPr/>
          <a:lstStyle/>
          <a:p>
            <a:r>
              <a:rPr lang="en-US" dirty="0" smtClean="0"/>
              <a:t>Merrilee </a:t>
            </a:r>
            <a:r>
              <a:rPr lang="en-US" dirty="0" err="1" smtClean="0"/>
              <a:t>Proffitt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438400" y="4343400"/>
            <a:ext cx="4343400" cy="38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Senior Program Officer, OCLC Research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914400" y="5334000"/>
            <a:ext cx="4343400" cy="304800"/>
          </a:xfrm>
        </p:spPr>
        <p:txBody>
          <a:bodyPr/>
          <a:lstStyle/>
          <a:p>
            <a:r>
              <a:rPr lang="en-US" dirty="0" smtClean="0"/>
              <a:t>5 December 2013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914400" y="5638800"/>
            <a:ext cx="4343400" cy="304800"/>
          </a:xfrm>
        </p:spPr>
        <p:txBody>
          <a:bodyPr/>
          <a:lstStyle/>
          <a:p>
            <a:r>
              <a:rPr lang="en-US" dirty="0" smtClean="0"/>
              <a:t>OCLC TAI-CHI webinar series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914400" y="5943600"/>
            <a:ext cx="4343400" cy="304800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oclcr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Achieving Thresholds for Discovery</a:t>
            </a:r>
            <a:endParaRPr lang="en-US" sz="3200" dirty="0"/>
          </a:p>
        </p:txBody>
      </p:sp>
      <p:pic>
        <p:nvPicPr>
          <p:cNvPr id="9" name="Picture 8" descr="proffi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66800" y="3505200"/>
            <a:ext cx="1341787" cy="167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Collection-Level </a:t>
            </a:r>
            <a:r>
              <a:rPr lang="en-US" altLang="en-US" dirty="0"/>
              <a:t>EAD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330"/>
          <a:stretch>
            <a:fillRect/>
          </a:stretch>
        </p:blipFill>
        <p:spPr bwMode="auto">
          <a:xfrm>
            <a:off x="1" y="1676400"/>
            <a:ext cx="609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4328" y="3384698"/>
            <a:ext cx="6345621" cy="3505200"/>
          </a:xfrm>
        </p:spPr>
      </p:pic>
    </p:spTree>
    <p:extLst>
      <p:ext uri="{BB962C8B-B14F-4D97-AF65-F5344CB8AC3E}">
        <p14:creationId xmlns="" xmlns:p14="http://schemas.microsoft.com/office/powerpoint/2010/main" val="40220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collections encoded in EAD and MARC by </a:t>
            </a:r>
            <a:r>
              <a:rPr lang="en-US" dirty="0" smtClean="0"/>
              <a:t>end of 2007 </a:t>
            </a:r>
            <a:endParaRPr lang="en-US" dirty="0"/>
          </a:p>
          <a:p>
            <a:pPr lvl="2"/>
            <a:r>
              <a:rPr lang="en-US" dirty="0"/>
              <a:t>DACS single-level and multi-level </a:t>
            </a:r>
            <a:r>
              <a:rPr lang="en-US" dirty="0" smtClean="0"/>
              <a:t>optimum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 smtClean="0"/>
              <a:t>Processing </a:t>
            </a:r>
            <a:r>
              <a:rPr lang="en-US" dirty="0"/>
              <a:t>and </a:t>
            </a:r>
            <a:r>
              <a:rPr lang="en-US" dirty="0" smtClean="0"/>
              <a:t>retro-conversion happening concurrently</a:t>
            </a:r>
            <a:endParaRPr lang="en-US" dirty="0"/>
          </a:p>
          <a:p>
            <a:pPr lvl="1"/>
            <a:r>
              <a:rPr lang="en-US" dirty="0"/>
              <a:t>More than 800 finding aids encoded, 2006-2007</a:t>
            </a:r>
          </a:p>
          <a:p>
            <a:pPr lvl="1"/>
            <a:r>
              <a:rPr lang="en-US" dirty="0"/>
              <a:t>More than </a:t>
            </a:r>
            <a:r>
              <a:rPr lang="en-US" dirty="0" smtClean="0"/>
              <a:t>2500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linear feet processed/described in </a:t>
            </a:r>
            <a:r>
              <a:rPr lang="en-US" dirty="0" smtClean="0"/>
              <a:t>2006-2007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3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Thresholds for Discovery: Phase 2</a:t>
            </a:r>
            <a:endParaRPr lang="en-US" dirty="0"/>
          </a:p>
        </p:txBody>
      </p:sp>
      <p:pic>
        <p:nvPicPr>
          <p:cNvPr id="4" name="Content Placeholder 3" descr="Princeton University Library Finding Aids - Google Chrom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" y="1600200"/>
            <a:ext cx="7462656" cy="4525963"/>
          </a:xfrm>
        </p:spPr>
      </p:pic>
    </p:spTree>
    <p:extLst>
      <p:ext uri="{BB962C8B-B14F-4D97-AF65-F5344CB8AC3E}">
        <p14:creationId xmlns="" xmlns:p14="http://schemas.microsoft.com/office/powerpoint/2010/main" val="26989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2: Requirements </a:t>
            </a:r>
            <a:r>
              <a:rPr lang="en-US" dirty="0"/>
              <a:t>and </a:t>
            </a:r>
            <a:r>
              <a:rPr lang="en-US" dirty="0" smtClean="0"/>
              <a:t>Goals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EADproposal2011.docx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" y="1600200"/>
            <a:ext cx="7462656" cy="4525963"/>
          </a:xfrm>
        </p:spPr>
      </p:pic>
    </p:spTree>
    <p:extLst>
      <p:ext uri="{BB962C8B-B14F-4D97-AF65-F5344CB8AC3E}">
        <p14:creationId xmlns="" xmlns:p14="http://schemas.microsoft.com/office/powerpoint/2010/main" val="33160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focus</a:t>
            </a:r>
          </a:p>
          <a:p>
            <a:pPr lvl="1"/>
            <a:r>
              <a:rPr lang="en-US" dirty="0" smtClean="0"/>
              <a:t>Find</a:t>
            </a:r>
          </a:p>
          <a:p>
            <a:pPr lvl="1"/>
            <a:r>
              <a:rPr lang="en-US" dirty="0" smtClean="0"/>
              <a:t>Identify</a:t>
            </a:r>
          </a:p>
          <a:p>
            <a:pPr lvl="1"/>
            <a:r>
              <a:rPr lang="en-US" dirty="0" smtClean="0"/>
              <a:t>Select </a:t>
            </a:r>
          </a:p>
          <a:p>
            <a:pPr lvl="1"/>
            <a:r>
              <a:rPr lang="en-US" dirty="0" smtClean="0"/>
              <a:t>Obtain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not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04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pic>
        <p:nvPicPr>
          <p:cNvPr id="4" name="Content Placeholder 3" descr="dataAnalysis – PULFA - Google Chrom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" y="1600200"/>
            <a:ext cx="7462656" cy="4525963"/>
          </a:xfrm>
        </p:spPr>
      </p:pic>
    </p:spTree>
    <p:extLst>
      <p:ext uri="{BB962C8B-B14F-4D97-AF65-F5344CB8AC3E}">
        <p14:creationId xmlns="" xmlns:p14="http://schemas.microsoft.com/office/powerpoint/2010/main" val="34727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Search/Browse/Sort/Display/Limit</a:t>
            </a:r>
            <a:endParaRPr lang="en-US" dirty="0"/>
          </a:p>
        </p:txBody>
      </p:sp>
      <p:pic>
        <p:nvPicPr>
          <p:cNvPr id="4" name="Content Placeholder 3" descr="Search Results for &quot;ronald reagan&quot; in - Mozilla Firefox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" y="1600200"/>
            <a:ext cx="7462656" cy="4525963"/>
          </a:xfrm>
        </p:spPr>
      </p:pic>
    </p:spTree>
    <p:extLst>
      <p:ext uri="{BB962C8B-B14F-4D97-AF65-F5344CB8AC3E}">
        <p14:creationId xmlns="" xmlns:p14="http://schemas.microsoft.com/office/powerpoint/2010/main" val="42085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Search/Browse/Sort/Display/Limit</a:t>
            </a:r>
            <a:endParaRPr lang="en-US" dirty="0"/>
          </a:p>
        </p:txBody>
      </p:sp>
      <p:pic>
        <p:nvPicPr>
          <p:cNvPr id="5" name="Content Placeholder 4" descr="Search Results for &quot;James baker&quot; in - Google Chrom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" y="1600200"/>
            <a:ext cx="7462656" cy="4525963"/>
          </a:xfrm>
        </p:spPr>
      </p:pic>
    </p:spTree>
    <p:extLst>
      <p:ext uri="{BB962C8B-B14F-4D97-AF65-F5344CB8AC3E}">
        <p14:creationId xmlns="" xmlns:p14="http://schemas.microsoft.com/office/powerpoint/2010/main" val="28643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Search/Browse/Sort/Display/Limit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74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81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Collection-Level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 smtClean="0"/>
              <a:t>Sort by title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495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r>
              <a:rPr lang="en-US" dirty="0" smtClean="0"/>
              <a:t>Sort by date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4572000" cy="4495800"/>
          </a:xfrm>
        </p:spPr>
      </p:pic>
    </p:spTree>
    <p:extLst>
      <p:ext uri="{BB962C8B-B14F-4D97-AF65-F5344CB8AC3E}">
        <p14:creationId xmlns="" xmlns:p14="http://schemas.microsoft.com/office/powerpoint/2010/main" val="518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http://journal.code4lib.org/articles/8956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447800"/>
            <a:ext cx="675746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127000" dir="2700000" algn="ctr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Specific Elements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Extent</a:t>
            </a:r>
          </a:p>
          <a:p>
            <a:pPr lvl="1"/>
            <a:r>
              <a:rPr lang="en-US" dirty="0" smtClean="0"/>
              <a:t>Titles</a:t>
            </a:r>
          </a:p>
          <a:p>
            <a:pPr lvl="1"/>
            <a:r>
              <a:rPr lang="en-US" dirty="0" smtClean="0"/>
              <a:t>Creators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“Access Points”</a:t>
            </a:r>
          </a:p>
          <a:p>
            <a:pPr lvl="1"/>
            <a:r>
              <a:rPr lang="en-US" dirty="0" smtClean="0"/>
              <a:t>Digital Content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EADs</a:t>
            </a:r>
          </a:p>
          <a:p>
            <a:pPr lvl="1"/>
            <a:r>
              <a:rPr lang="en-US" dirty="0" smtClean="0"/>
              <a:t>Minimize mixed content</a:t>
            </a:r>
          </a:p>
          <a:p>
            <a:pPr lvl="1"/>
            <a:r>
              <a:rPr lang="en-US" dirty="0" err="1" smtClean="0"/>
              <a:t>Unnumber</a:t>
            </a:r>
            <a:r>
              <a:rPr lang="en-US" dirty="0" smtClean="0"/>
              <a:t> &lt;c0X&gt;</a:t>
            </a:r>
          </a:p>
          <a:p>
            <a:pPr lvl="1"/>
            <a:r>
              <a:rPr lang="en-US" dirty="0" err="1" smtClean="0"/>
              <a:t>Denested</a:t>
            </a:r>
            <a:r>
              <a:rPr lang="en-US" dirty="0" smtClean="0"/>
              <a:t> &lt;</a:t>
            </a:r>
            <a:r>
              <a:rPr lang="en-US" dirty="0" err="1" smtClean="0"/>
              <a:t>unititle</a:t>
            </a:r>
            <a:r>
              <a:rPr lang="en-US" dirty="0" smtClean="0"/>
              <a:t>&gt; and &lt;</a:t>
            </a:r>
            <a:r>
              <a:rPr lang="en-US" dirty="0" err="1" smtClean="0"/>
              <a:t>unidate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Remove &lt;head&gt; and @label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9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Collection-Level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Virtually all present</a:t>
            </a:r>
          </a:p>
          <a:p>
            <a:r>
              <a:rPr lang="en-US" dirty="0" smtClean="0"/>
              <a:t>Virtually all normalized</a:t>
            </a:r>
          </a:p>
          <a:p>
            <a:r>
              <a:rPr lang="en-US" dirty="0" smtClean="0"/>
              <a:t>Little work required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Component-Level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WORK REQUIRED</a:t>
            </a:r>
            <a:r>
              <a:rPr lang="en-US" dirty="0" smtClean="0"/>
              <a:t>!</a:t>
            </a:r>
          </a:p>
          <a:p>
            <a:r>
              <a:rPr lang="en-US" dirty="0" smtClean="0"/>
              <a:t>2 months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0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Collection-level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Virtually all present</a:t>
            </a:r>
          </a:p>
          <a:p>
            <a:r>
              <a:rPr lang="en-US" dirty="0" smtClean="0"/>
              <a:t>Little structure</a:t>
            </a:r>
          </a:p>
          <a:p>
            <a:r>
              <a:rPr lang="en-US" dirty="0" smtClean="0"/>
              <a:t>Effective for display </a:t>
            </a:r>
          </a:p>
          <a:p>
            <a:r>
              <a:rPr lang="en-US" dirty="0" smtClean="0"/>
              <a:t>Ineffective for sorting; reporting;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Component-level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Consistently present at series/subseries level</a:t>
            </a:r>
          </a:p>
          <a:p>
            <a:r>
              <a:rPr lang="en-US" dirty="0" smtClean="0"/>
              <a:t>Infrequently present at lower component levels</a:t>
            </a:r>
          </a:p>
          <a:p>
            <a:r>
              <a:rPr lang="en-US" dirty="0" smtClean="0"/>
              <a:t>Little structure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Coming Soon: &lt;</a:t>
            </a:r>
            <a:r>
              <a:rPr lang="en-US" dirty="0" err="1" smtClean="0"/>
              <a:t>physdescstructured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Attributes:</a:t>
            </a:r>
          </a:p>
          <a:p>
            <a:pPr lvl="1"/>
            <a:r>
              <a:rPr lang="en-US" dirty="0" smtClean="0"/>
              <a:t>@coverage = whole or part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physdescstructuredtype</a:t>
            </a:r>
            <a:r>
              <a:rPr lang="en-US" dirty="0" smtClean="0"/>
              <a:t> = carrier, </a:t>
            </a:r>
            <a:r>
              <a:rPr lang="en-US" dirty="0" err="1" smtClean="0"/>
              <a:t>materialtype</a:t>
            </a:r>
            <a:r>
              <a:rPr lang="en-US" dirty="0" smtClean="0"/>
              <a:t>, or </a:t>
            </a:r>
            <a:r>
              <a:rPr lang="en-US" dirty="0" err="1" smtClean="0"/>
              <a:t>spaceoccupied</a:t>
            </a:r>
            <a:endParaRPr lang="en-US" dirty="0" smtClean="0"/>
          </a:p>
          <a:p>
            <a:r>
              <a:rPr lang="en-US" dirty="0" smtClean="0"/>
              <a:t>Required Elements</a:t>
            </a:r>
          </a:p>
          <a:p>
            <a:pPr lvl="1"/>
            <a:r>
              <a:rPr lang="en-US" dirty="0" smtClean="0"/>
              <a:t>&lt;quantity&gt; 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unittype</a:t>
            </a:r>
            <a:r>
              <a:rPr lang="en-US" dirty="0" smtClean="0"/>
              <a:t>&gt;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88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Points: Subjects and “Topics”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&lt;subject 	</a:t>
            </a:r>
          </a:p>
          <a:p>
            <a:pPr>
              <a:buNone/>
            </a:pPr>
            <a:r>
              <a:rPr lang="en-US" dirty="0" smtClean="0"/>
              <a:t>	rules="local" </a:t>
            </a:r>
          </a:p>
          <a:p>
            <a:pPr>
              <a:buNone/>
            </a:pPr>
            <a:r>
              <a:rPr lang="en-US" dirty="0" smtClean="0"/>
              <a:t>	source="local" </a:t>
            </a:r>
            <a:r>
              <a:rPr lang="en-US" dirty="0" err="1" smtClean="0"/>
              <a:t>encodinganalog</a:t>
            </a:r>
            <a:r>
              <a:rPr lang="en-US" dirty="0" smtClean="0"/>
              <a:t>="690" </a:t>
            </a:r>
            <a:r>
              <a:rPr lang="en-US" dirty="0" err="1" smtClean="0">
                <a:solidFill>
                  <a:srgbClr val="FF0000"/>
                </a:solidFill>
              </a:rPr>
              <a:t>authfilenumber</a:t>
            </a:r>
            <a:r>
              <a:rPr lang="en-US" dirty="0" smtClean="0">
                <a:solidFill>
                  <a:srgbClr val="FF0000"/>
                </a:solidFill>
              </a:rPr>
              <a:t>="t9"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American literature</a:t>
            </a:r>
          </a:p>
          <a:p>
            <a:pPr>
              <a:buNone/>
            </a:pPr>
            <a:r>
              <a:rPr lang="en-US" dirty="0" smtClean="0"/>
              <a:t>&lt;/subject&gt;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3014662"/>
            <a:ext cx="3886200" cy="24288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EAD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SKOS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97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pic>
        <p:nvPicPr>
          <p:cNvPr id="4" name="Content Placeholder 3" descr="#24 (Decide on elements/relevancy weight) – PULFA - Google Chrom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" y="1600200"/>
            <a:ext cx="7462656" cy="4525963"/>
          </a:xfrm>
        </p:spPr>
      </p:pic>
    </p:spTree>
    <p:extLst>
      <p:ext uri="{BB962C8B-B14F-4D97-AF65-F5344CB8AC3E}">
        <p14:creationId xmlns="" xmlns:p14="http://schemas.microsoft.com/office/powerpoint/2010/main" val="14313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&lt;c </a:t>
            </a:r>
            <a:r>
              <a:rPr lang="en-US" dirty="0" smtClean="0">
                <a:solidFill>
                  <a:srgbClr val="FF0000"/>
                </a:solidFill>
              </a:rPr>
              <a:t>id="C0041_c0070"</a:t>
            </a:r>
            <a:r>
              <a:rPr lang="en-US" dirty="0" smtClean="0"/>
              <a:t> level="series"&gt;</a:t>
            </a:r>
          </a:p>
          <a:p>
            <a:pPr>
              <a:buNone/>
            </a:pPr>
            <a:r>
              <a:rPr lang="en-US" dirty="0" smtClean="0"/>
              <a:t>	&lt;did&gt;</a:t>
            </a:r>
          </a:p>
          <a:p>
            <a:pPr>
              <a:buNone/>
            </a:pPr>
            <a:r>
              <a:rPr lang="en-US" dirty="0" smtClean="0"/>
              <a:t>		&lt;</a:t>
            </a:r>
            <a:r>
              <a:rPr lang="en-US" dirty="0" err="1" smtClean="0"/>
              <a:t>unittitle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		Series 3: Correspondence</a:t>
            </a:r>
          </a:p>
          <a:p>
            <a:pPr>
              <a:buNone/>
            </a:pPr>
            <a:r>
              <a:rPr lang="en-US" dirty="0" smtClean="0"/>
              <a:t>		&lt;/</a:t>
            </a:r>
            <a:r>
              <a:rPr lang="en-US" dirty="0" err="1" smtClean="0"/>
              <a:t>unittitle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        &lt;</a:t>
            </a:r>
            <a:r>
              <a:rPr lang="en-US" dirty="0" err="1" smtClean="0"/>
              <a:t>unitdate</a:t>
            </a:r>
            <a:r>
              <a:rPr lang="en-US" dirty="0" smtClean="0"/>
              <a:t> normal="1951-08-21/1978-12-31" 	 	   	 	   type="inclusive"&gt;</a:t>
            </a:r>
          </a:p>
          <a:p>
            <a:pPr>
              <a:buNone/>
            </a:pPr>
            <a:r>
              <a:rPr lang="en-US" dirty="0" smtClean="0"/>
              <a:t>			1951 August 21-1978</a:t>
            </a:r>
          </a:p>
          <a:p>
            <a:pPr>
              <a:buNone/>
            </a:pPr>
            <a:r>
              <a:rPr lang="en-US" dirty="0" smtClean="0"/>
              <a:t>		&lt;/</a:t>
            </a:r>
            <a:r>
              <a:rPr lang="en-US" dirty="0" err="1" smtClean="0"/>
              <a:t>unitdate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         &lt;</a:t>
            </a:r>
            <a:r>
              <a:rPr lang="en-US" dirty="0" err="1" smtClean="0"/>
              <a:t>physdesc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                 	&lt;extent type="computed"&gt;1 folder&lt;/extent&gt;</a:t>
            </a:r>
            <a:br>
              <a:rPr lang="en-US" dirty="0" smtClean="0"/>
            </a:br>
            <a:r>
              <a:rPr lang="en-US" dirty="0" smtClean="0"/>
              <a:t>         &lt;/</a:t>
            </a:r>
            <a:r>
              <a:rPr lang="en-US" dirty="0" err="1" smtClean="0"/>
              <a:t>physdesc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&lt;/did&gt;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5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RelaxNG</a:t>
            </a:r>
            <a:r>
              <a:rPr lang="en-US" dirty="0" smtClean="0"/>
              <a:t> schema</a:t>
            </a:r>
          </a:p>
          <a:p>
            <a:pPr lvl="1"/>
            <a:r>
              <a:rPr lang="en-US" dirty="0" smtClean="0"/>
              <a:t>Loose</a:t>
            </a:r>
          </a:p>
          <a:p>
            <a:pPr lvl="1"/>
            <a:r>
              <a:rPr lang="en-US" dirty="0" smtClean="0"/>
              <a:t>Strict </a:t>
            </a:r>
          </a:p>
          <a:p>
            <a:endParaRPr lang="en-US" dirty="0"/>
          </a:p>
          <a:p>
            <a:r>
              <a:rPr lang="en-US" dirty="0" smtClean="0"/>
              <a:t>Normalization tool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54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i="1" dirty="0" smtClean="0"/>
              <a:t>Iterative Description Works</a:t>
            </a:r>
            <a:endParaRPr lang="en-US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32230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Learned: Content </a:t>
            </a:r>
            <a:r>
              <a:rPr lang="en-US" dirty="0"/>
              <a:t>Standards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Describing Archives: A Content Standard, Second Edition (DACS) | Society of American Archivists - Mozilla Firefox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" y="1600200"/>
            <a:ext cx="7462656" cy="4525963"/>
          </a:xfrm>
        </p:spPr>
      </p:pic>
    </p:spTree>
    <p:extLst>
      <p:ext uri="{BB962C8B-B14F-4D97-AF65-F5344CB8AC3E}">
        <p14:creationId xmlns="" xmlns:p14="http://schemas.microsoft.com/office/powerpoint/2010/main" val="20222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EAD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an April 2013 harvest of EAD encoded finding aids for </a:t>
            </a:r>
            <a:r>
              <a:rPr lang="en-US" dirty="0" err="1" smtClean="0"/>
              <a:t>ArchiveGrid</a:t>
            </a:r>
            <a:endParaRPr lang="en-US" dirty="0" smtClean="0"/>
          </a:p>
          <a:p>
            <a:r>
              <a:rPr lang="en-US" dirty="0" smtClean="0"/>
              <a:t>Analysis of elements that would support five dimensions of a discovery system: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Search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Browse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Display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Sort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Limit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Lessons </a:t>
            </a:r>
            <a:r>
              <a:rPr lang="en-US" sz="4000" dirty="0"/>
              <a:t>Learned</a:t>
            </a:r>
            <a:br>
              <a:rPr lang="en-US" sz="4000" dirty="0"/>
            </a:br>
            <a:r>
              <a:rPr lang="en-US" sz="4000" dirty="0"/>
              <a:t>Usability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indingAidUsabilityLitReview.docx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4" y="1600200"/>
            <a:ext cx="7515912" cy="4525963"/>
          </a:xfrm>
        </p:spPr>
      </p:pic>
    </p:spTree>
    <p:extLst>
      <p:ext uri="{BB962C8B-B14F-4D97-AF65-F5344CB8AC3E}">
        <p14:creationId xmlns="" xmlns:p14="http://schemas.microsoft.com/office/powerpoint/2010/main" val="27028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Learned: </a:t>
            </a:r>
            <a:br>
              <a:rPr lang="en-US" dirty="0" smtClean="0"/>
            </a:br>
            <a:r>
              <a:rPr lang="en-US" dirty="0" smtClean="0"/>
              <a:t>Discovery Happens Elsewhere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0803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223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Think </a:t>
            </a:r>
            <a:r>
              <a:rPr lang="en-US" dirty="0"/>
              <a:t>beyond EAD: Monitor developments with conceptual models and linked data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1900" dirty="0">
                <a:hlinkClick r:id="rId3"/>
              </a:rPr>
              <a:t>http://www.ica.org/13799/the-experts-group-on-archival-description/</a:t>
            </a:r>
            <a:endParaRPr lang="en-US" sz="1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93" y="3048000"/>
            <a:ext cx="4762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95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DACS</a:t>
            </a:r>
          </a:p>
          <a:p>
            <a:pPr marL="0" indent="0">
              <a:buNone/>
            </a:pPr>
            <a:r>
              <a:rPr lang="en-US" dirty="0" smtClean="0"/>
              <a:t>2. Structure</a:t>
            </a:r>
          </a:p>
          <a:p>
            <a:pPr marL="0" indent="0">
              <a:buNone/>
            </a:pPr>
            <a:r>
              <a:rPr lang="en-US" dirty="0" smtClean="0"/>
              <a:t>3. Iterate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Tools </a:t>
            </a:r>
            <a:r>
              <a:rPr lang="en-US" dirty="0"/>
              <a:t>that support all three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116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Credits</a:t>
            </a:r>
            <a:br>
              <a:rPr lang="en-US" dirty="0" smtClean="0"/>
            </a:br>
            <a:r>
              <a:rPr lang="en-US" dirty="0" smtClean="0"/>
              <a:t>Archival Description Working Group</a:t>
            </a:r>
            <a:br>
              <a:rPr lang="en-US" dirty="0" smtClean="0"/>
            </a:br>
            <a:r>
              <a:rPr lang="en-US" dirty="0" smtClean="0"/>
              <a:t>(2011-2013)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3429000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Maureen Callahan</a:t>
            </a:r>
          </a:p>
          <a:p>
            <a:r>
              <a:rPr lang="en-US" sz="3600" dirty="0" smtClean="0"/>
              <a:t>John Delaney</a:t>
            </a:r>
          </a:p>
          <a:p>
            <a:r>
              <a:rPr lang="en-US" sz="3600" dirty="0" smtClean="0"/>
              <a:t>Shaun Ellis</a:t>
            </a:r>
          </a:p>
          <a:p>
            <a:r>
              <a:rPr lang="en-US" sz="3600" dirty="0" err="1" smtClean="0"/>
              <a:t>Regine</a:t>
            </a:r>
            <a:r>
              <a:rPr lang="en-US" sz="3600" dirty="0" smtClean="0"/>
              <a:t> </a:t>
            </a:r>
            <a:r>
              <a:rPr lang="en-US" sz="3600" dirty="0" err="1" smtClean="0"/>
              <a:t>Heberlein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3276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3600" dirty="0" smtClean="0"/>
              <a:t>Dan Santamaria</a:t>
            </a:r>
          </a:p>
          <a:p>
            <a:r>
              <a:rPr lang="en-US" sz="3600" dirty="0" smtClean="0"/>
              <a:t>Jon </a:t>
            </a:r>
            <a:r>
              <a:rPr lang="en-US" sz="3600" dirty="0" err="1" smtClean="0"/>
              <a:t>Stroop</a:t>
            </a:r>
            <a:endParaRPr lang="en-US" sz="3600" dirty="0" smtClean="0"/>
          </a:p>
          <a:p>
            <a:r>
              <a:rPr lang="en-US" sz="3600" dirty="0" smtClean="0"/>
              <a:t>Don </a:t>
            </a:r>
            <a:r>
              <a:rPr lang="en-US" sz="3600" dirty="0" err="1" smtClean="0"/>
              <a:t>Thornbury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62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4800" dirty="0" smtClean="0">
                <a:hlinkClick r:id="rId3"/>
              </a:rPr>
              <a:t>findingaids.princeton.edu</a:t>
            </a:r>
            <a:endParaRPr lang="en-US" sz="48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Questions: dsantam@princeton.edu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30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3657600"/>
            <a:ext cx="5105400" cy="19812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Merrilee</a:t>
            </a:r>
            <a:r>
              <a:rPr lang="en-US" sz="2000" dirty="0" smtClean="0"/>
              <a:t> </a:t>
            </a:r>
            <a:r>
              <a:rPr lang="en-US" sz="2000" dirty="0" err="1" smtClean="0"/>
              <a:t>Proffitt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3"/>
              </a:rPr>
              <a:t>proffitm@oclc.org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r>
              <a:rPr lang="en-US" sz="2000" dirty="0" smtClean="0"/>
              <a:t>Dan Santamaria </a:t>
            </a:r>
          </a:p>
          <a:p>
            <a:r>
              <a:rPr lang="en-US" sz="2000" dirty="0" smtClean="0">
                <a:hlinkClick r:id="rId4"/>
              </a:rPr>
              <a:t>dsantam@princeton.edu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EAD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i="1" dirty="0" smtClean="0"/>
              <a:t>support for discovery</a:t>
            </a:r>
            <a:r>
              <a:rPr lang="en-US" dirty="0" smtClean="0"/>
              <a:t> not </a:t>
            </a:r>
            <a:r>
              <a:rPr lang="en-US" i="1" dirty="0" smtClean="0"/>
              <a:t>standards</a:t>
            </a:r>
            <a:r>
              <a:rPr lang="en-US" dirty="0" smtClean="0"/>
              <a:t> or </a:t>
            </a:r>
            <a:r>
              <a:rPr lang="en-US" i="1" dirty="0" smtClean="0"/>
              <a:t>best practices </a:t>
            </a:r>
            <a:r>
              <a:rPr lang="en-US" dirty="0" smtClean="0"/>
              <a:t>(although not mutually exclusive).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Review of Discovery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5078334" cy="3995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95400"/>
            <a:ext cx="5600700" cy="3970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057400"/>
            <a:ext cx="5438775" cy="3822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19400"/>
            <a:ext cx="4778376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743200"/>
            <a:ext cx="3888948" cy="344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3352800"/>
            <a:ext cx="4931607" cy="3420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Recreated analysis* done by Wisser and Dean – </a:t>
            </a:r>
            <a:r>
              <a:rPr lang="en-US" dirty="0" err="1" smtClean="0"/>
              <a:t>Xpath</a:t>
            </a:r>
            <a:r>
              <a:rPr lang="en-US" dirty="0" smtClean="0"/>
              <a:t> queries across the data set</a:t>
            </a:r>
          </a:p>
          <a:p>
            <a:r>
              <a:rPr lang="en-US" dirty="0" smtClean="0"/>
              <a:t>Considered which elements would (or could) be used to “power” various aspects of discovery</a:t>
            </a:r>
          </a:p>
          <a:p>
            <a:endParaRPr lang="en-US" dirty="0" smtClean="0"/>
          </a:p>
          <a:p>
            <a:r>
              <a:rPr lang="en-US" sz="1200" dirty="0" smtClean="0"/>
              <a:t>*not all tables reproduced</a:t>
            </a:r>
            <a:endParaRPr lang="en-US" sz="12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52600"/>
            <a:ext cx="4038600" cy="3024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distribution of element usage was roughly divided into 4 groups: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Low -- between 0% - 50%</a:t>
            </a:r>
          </a:p>
          <a:p>
            <a:r>
              <a:rPr lang="en-US" dirty="0" smtClean="0"/>
              <a:t>Medium -- between 51% - 80%</a:t>
            </a:r>
          </a:p>
          <a:p>
            <a:r>
              <a:rPr lang="en-US" dirty="0" smtClean="0"/>
              <a:t>High -- between 81% - 95%</a:t>
            </a:r>
          </a:p>
          <a:p>
            <a:r>
              <a:rPr lang="en-US" dirty="0" smtClean="0"/>
              <a:t>Complete -- between 96% - 100%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“medium,” few “high” or “complete”</a:t>
            </a:r>
          </a:p>
          <a:p>
            <a:r>
              <a:rPr lang="en-US" dirty="0" smtClean="0"/>
              <a:t>Even when an element is accounted for, the content may make it difficult to use (</a:t>
            </a:r>
            <a:r>
              <a:rPr lang="en-US" i="1" dirty="0" err="1" smtClean="0"/>
              <a:t>unitdate</a:t>
            </a:r>
            <a:r>
              <a:rPr lang="en-US" dirty="0" smtClean="0"/>
              <a:t> and </a:t>
            </a:r>
            <a:r>
              <a:rPr lang="en-US" i="1" dirty="0" smtClean="0"/>
              <a:t>extent</a:t>
            </a:r>
            <a:r>
              <a:rPr lang="en-US" dirty="0" smtClean="0"/>
              <a:t> are two examples)</a:t>
            </a:r>
          </a:p>
          <a:p>
            <a:r>
              <a:rPr lang="en-US" dirty="0" smtClean="0"/>
              <a:t>Most “complete” elements are administrative in nature, or are required by the DTD/schema</a:t>
            </a:r>
          </a:p>
          <a:p>
            <a:r>
              <a:rPr lang="en-US" dirty="0" smtClean="0"/>
              <a:t>In short, EAD encoding may not (now) give a lot of bang for the discovery buck.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 Research Template 2013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 Research Template 2013</Template>
  <TotalTime>2641</TotalTime>
  <Words>1070</Words>
  <Application>Microsoft Office PowerPoint</Application>
  <PresentationFormat>On-screen Show (4:3)</PresentationFormat>
  <Paragraphs>286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Open Sans</vt:lpstr>
      <vt:lpstr>Open Sans Semibold</vt:lpstr>
      <vt:lpstr>Calibri</vt:lpstr>
      <vt:lpstr>OCLC Research Template 2013</vt:lpstr>
      <vt:lpstr>Achieving Thresholds for Discovery</vt:lpstr>
      <vt:lpstr>Achieving Thresholds for Discovery</vt:lpstr>
      <vt:lpstr>http://journal.code4lib.org/articles/8956</vt:lpstr>
      <vt:lpstr>EAD analysis</vt:lpstr>
      <vt:lpstr>EAD analysis</vt:lpstr>
      <vt:lpstr>A Review of Discovery Options</vt:lpstr>
      <vt:lpstr>Methodology</vt:lpstr>
      <vt:lpstr>Methodology</vt:lpstr>
      <vt:lpstr>Findings</vt:lpstr>
      <vt:lpstr>Is hope on the horizon? </vt:lpstr>
      <vt:lpstr>Over to Dan..</vt:lpstr>
      <vt:lpstr>Finding Aids and Thresholds for Discovery at Princeton</vt:lpstr>
      <vt:lpstr>Discovery: Profession-Wide Challenges</vt:lpstr>
      <vt:lpstr>Challenges: Backlogs</vt:lpstr>
      <vt:lpstr>Discovery:  Institution-Specific Challenges</vt:lpstr>
      <vt:lpstr>Thresholds for Discovery: Phase 1 </vt:lpstr>
      <vt:lpstr>Phase 1: Our Approach</vt:lpstr>
      <vt:lpstr>Phase 1: Our Approach</vt:lpstr>
      <vt:lpstr>Phase 1: Our Approach</vt:lpstr>
      <vt:lpstr>Collection-Level EAD</vt:lpstr>
      <vt:lpstr>Phase 1: Results</vt:lpstr>
      <vt:lpstr>Thresholds for Discovery: Phase 2</vt:lpstr>
      <vt:lpstr>Phase 2: Requirements and Goals </vt:lpstr>
      <vt:lpstr>Principles</vt:lpstr>
      <vt:lpstr>Data Analysis</vt:lpstr>
      <vt:lpstr>Search/Browse/Sort/Display/Limit</vt:lpstr>
      <vt:lpstr>Search/Browse/Sort/Display/Limit</vt:lpstr>
      <vt:lpstr>Search/Browse/Sort/Display/Limit</vt:lpstr>
      <vt:lpstr>Beyond Collection-Level</vt:lpstr>
      <vt:lpstr>Data Enhancement</vt:lpstr>
      <vt:lpstr>Dates</vt:lpstr>
      <vt:lpstr>Extent</vt:lpstr>
      <vt:lpstr>Coming Soon: &lt;physdescstructured&gt;</vt:lpstr>
      <vt:lpstr>Access Points: Subjects and “Topics”</vt:lpstr>
      <vt:lpstr>Indexing</vt:lpstr>
      <vt:lpstr>Component Identifiers</vt:lpstr>
      <vt:lpstr>Data Management</vt:lpstr>
      <vt:lpstr>Lessons Learned</vt:lpstr>
      <vt:lpstr>Lessons Learned: Content Standards </vt:lpstr>
      <vt:lpstr>Lessons Learned Usability </vt:lpstr>
      <vt:lpstr>Lessons Learned:  Discovery Happens Elsewhere</vt:lpstr>
      <vt:lpstr>Lessons Learned</vt:lpstr>
      <vt:lpstr>Where to Start</vt:lpstr>
      <vt:lpstr>Credits Archival Description Working Group (2011-2013)</vt:lpstr>
      <vt:lpstr>Slide 45</vt:lpstr>
      <vt:lpstr>Slide 46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Thresholds for Discovery</dc:title>
  <dc:creator>Merrilee Proffitt, Dan Santamaria</dc:creator>
  <cp:lastModifiedBy>Windows User</cp:lastModifiedBy>
  <cp:revision>41</cp:revision>
  <dcterms:created xsi:type="dcterms:W3CDTF">2013-12-02T20:25:55Z</dcterms:created>
  <dcterms:modified xsi:type="dcterms:W3CDTF">2013-12-06T20:36:49Z</dcterms:modified>
</cp:coreProperties>
</file>