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3" r:id="rId2"/>
  </p:sldMasterIdLst>
  <p:notesMasterIdLst>
    <p:notesMasterId r:id="rId32"/>
  </p:notesMasterIdLst>
  <p:handoutMasterIdLst>
    <p:handoutMasterId r:id="rId33"/>
  </p:handoutMasterIdLst>
  <p:sldIdLst>
    <p:sldId id="329" r:id="rId3"/>
    <p:sldId id="258" r:id="rId4"/>
    <p:sldId id="260" r:id="rId5"/>
    <p:sldId id="264" r:id="rId6"/>
    <p:sldId id="294" r:id="rId7"/>
    <p:sldId id="273" r:id="rId8"/>
    <p:sldId id="295" r:id="rId9"/>
    <p:sldId id="296" r:id="rId10"/>
    <p:sldId id="305" r:id="rId11"/>
    <p:sldId id="309" r:id="rId12"/>
    <p:sldId id="311" r:id="rId13"/>
    <p:sldId id="326" r:id="rId14"/>
    <p:sldId id="298" r:id="rId15"/>
    <p:sldId id="307" r:id="rId16"/>
    <p:sldId id="306" r:id="rId17"/>
    <p:sldId id="299" r:id="rId18"/>
    <p:sldId id="300" r:id="rId19"/>
    <p:sldId id="302" r:id="rId20"/>
    <p:sldId id="303" r:id="rId21"/>
    <p:sldId id="308" r:id="rId22"/>
    <p:sldId id="313" r:id="rId23"/>
    <p:sldId id="325" r:id="rId24"/>
    <p:sldId id="317" r:id="rId25"/>
    <p:sldId id="318" r:id="rId26"/>
    <p:sldId id="316" r:id="rId27"/>
    <p:sldId id="319" r:id="rId28"/>
    <p:sldId id="322" r:id="rId29"/>
    <p:sldId id="332" r:id="rId30"/>
    <p:sldId id="330" r:id="rId31"/>
  </p:sldIdLst>
  <p:sldSz cx="9144000" cy="6858000" type="screen4x3"/>
  <p:notesSz cx="6881813" cy="9296400"/>
  <p:defaultTextStyle>
    <a:defPPr>
      <a:defRPr lang="en-US"/>
    </a:defPPr>
    <a:lvl1pPr algn="l" rtl="0" fontAlgn="base">
      <a:spcBef>
        <a:spcPct val="0"/>
      </a:spcBef>
      <a:spcAft>
        <a:spcPct val="0"/>
      </a:spcAft>
      <a:defRPr sz="3200" b="1" kern="1200">
        <a:solidFill>
          <a:srgbClr val="336699"/>
        </a:solidFill>
        <a:latin typeface="Verdana" pitchFamily="34" charset="0"/>
        <a:ea typeface="+mn-ea"/>
        <a:cs typeface="+mn-cs"/>
      </a:defRPr>
    </a:lvl1pPr>
    <a:lvl2pPr marL="457200" algn="l" rtl="0" fontAlgn="base">
      <a:spcBef>
        <a:spcPct val="0"/>
      </a:spcBef>
      <a:spcAft>
        <a:spcPct val="0"/>
      </a:spcAft>
      <a:defRPr sz="3200" b="1" kern="1200">
        <a:solidFill>
          <a:srgbClr val="336699"/>
        </a:solidFill>
        <a:latin typeface="Verdana" pitchFamily="34" charset="0"/>
        <a:ea typeface="+mn-ea"/>
        <a:cs typeface="+mn-cs"/>
      </a:defRPr>
    </a:lvl2pPr>
    <a:lvl3pPr marL="914400" algn="l" rtl="0" fontAlgn="base">
      <a:spcBef>
        <a:spcPct val="0"/>
      </a:spcBef>
      <a:spcAft>
        <a:spcPct val="0"/>
      </a:spcAft>
      <a:defRPr sz="3200" b="1" kern="1200">
        <a:solidFill>
          <a:srgbClr val="336699"/>
        </a:solidFill>
        <a:latin typeface="Verdana" pitchFamily="34" charset="0"/>
        <a:ea typeface="+mn-ea"/>
        <a:cs typeface="+mn-cs"/>
      </a:defRPr>
    </a:lvl3pPr>
    <a:lvl4pPr marL="1371600" algn="l" rtl="0" fontAlgn="base">
      <a:spcBef>
        <a:spcPct val="0"/>
      </a:spcBef>
      <a:spcAft>
        <a:spcPct val="0"/>
      </a:spcAft>
      <a:defRPr sz="3200" b="1" kern="1200">
        <a:solidFill>
          <a:srgbClr val="336699"/>
        </a:solidFill>
        <a:latin typeface="Verdana" pitchFamily="34" charset="0"/>
        <a:ea typeface="+mn-ea"/>
        <a:cs typeface="+mn-cs"/>
      </a:defRPr>
    </a:lvl4pPr>
    <a:lvl5pPr marL="1828800" algn="l" rtl="0" fontAlgn="base">
      <a:spcBef>
        <a:spcPct val="0"/>
      </a:spcBef>
      <a:spcAft>
        <a:spcPct val="0"/>
      </a:spcAft>
      <a:defRPr sz="3200" b="1" kern="1200">
        <a:solidFill>
          <a:srgbClr val="336699"/>
        </a:solidFill>
        <a:latin typeface="Verdana" pitchFamily="34" charset="0"/>
        <a:ea typeface="+mn-ea"/>
        <a:cs typeface="+mn-cs"/>
      </a:defRPr>
    </a:lvl5pPr>
    <a:lvl6pPr marL="2286000" algn="l" defTabSz="914400" rtl="0" eaLnBrk="1" latinLnBrk="0" hangingPunct="1">
      <a:defRPr sz="3200" b="1" kern="1200">
        <a:solidFill>
          <a:srgbClr val="336699"/>
        </a:solidFill>
        <a:latin typeface="Verdana" pitchFamily="34" charset="0"/>
        <a:ea typeface="+mn-ea"/>
        <a:cs typeface="+mn-cs"/>
      </a:defRPr>
    </a:lvl6pPr>
    <a:lvl7pPr marL="2743200" algn="l" defTabSz="914400" rtl="0" eaLnBrk="1" latinLnBrk="0" hangingPunct="1">
      <a:defRPr sz="3200" b="1" kern="1200">
        <a:solidFill>
          <a:srgbClr val="336699"/>
        </a:solidFill>
        <a:latin typeface="Verdana" pitchFamily="34" charset="0"/>
        <a:ea typeface="+mn-ea"/>
        <a:cs typeface="+mn-cs"/>
      </a:defRPr>
    </a:lvl7pPr>
    <a:lvl8pPr marL="3200400" algn="l" defTabSz="914400" rtl="0" eaLnBrk="1" latinLnBrk="0" hangingPunct="1">
      <a:defRPr sz="3200" b="1" kern="1200">
        <a:solidFill>
          <a:srgbClr val="336699"/>
        </a:solidFill>
        <a:latin typeface="Verdana" pitchFamily="34" charset="0"/>
        <a:ea typeface="+mn-ea"/>
        <a:cs typeface="+mn-cs"/>
      </a:defRPr>
    </a:lvl8pPr>
    <a:lvl9pPr marL="3657600" algn="l" defTabSz="914400" rtl="0" eaLnBrk="1" latinLnBrk="0" hangingPunct="1">
      <a:defRPr sz="3200" b="1" kern="1200">
        <a:solidFill>
          <a:srgbClr val="336699"/>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99"/>
    <a:srgbClr val="C0C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6" autoAdjust="0"/>
    <p:restoredTop sz="85667" autoAdjust="0"/>
  </p:normalViewPr>
  <p:slideViewPr>
    <p:cSldViewPr>
      <p:cViewPr>
        <p:scale>
          <a:sx n="93" d="100"/>
          <a:sy n="93" d="100"/>
        </p:scale>
        <p:origin x="-762" y="660"/>
      </p:cViewPr>
      <p:guideLst>
        <p:guide orient="horz" pos="2160"/>
        <p:guide pos="2880"/>
      </p:guideLst>
    </p:cSldViewPr>
  </p:slideViewPr>
  <p:outlineViewPr>
    <p:cViewPr>
      <p:scale>
        <a:sx n="33" d="100"/>
        <a:sy n="33" d="100"/>
      </p:scale>
      <p:origin x="0" y="4734"/>
    </p:cViewPr>
  </p:outlineViewPr>
  <p:notesTextViewPr>
    <p:cViewPr>
      <p:scale>
        <a:sx n="100" d="100"/>
        <a:sy n="100" d="100"/>
      </p:scale>
      <p:origin x="0" y="0"/>
    </p:cViewPr>
  </p:notesTextViewPr>
  <p:sorterViewPr>
    <p:cViewPr>
      <p:scale>
        <a:sx n="66" d="100"/>
        <a:sy n="66" d="100"/>
      </p:scale>
      <p:origin x="0" y="1695"/>
    </p:cViewPr>
  </p:sorterViewPr>
  <p:notesViewPr>
    <p:cSldViewPr>
      <p:cViewPr varScale="1">
        <p:scale>
          <a:sx n="52" d="100"/>
          <a:sy n="52" d="100"/>
        </p:scale>
        <p:origin x="-2358" y="-92"/>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defRPr sz="1200" b="0">
                <a:solidFill>
                  <a:schemeClr val="tx1"/>
                </a:solidFill>
                <a:latin typeface="Arial" pitchFamily="34" charset="0"/>
              </a:defRPr>
            </a:lvl1pPr>
          </a:lstStyle>
          <a:p>
            <a:endParaRPr lang="en-US" dirty="0"/>
          </a:p>
        </p:txBody>
      </p:sp>
      <p:sp>
        <p:nvSpPr>
          <p:cNvPr id="284675" name="Rectangle 3"/>
          <p:cNvSpPr>
            <a:spLocks noGrp="1" noChangeArrowheads="1"/>
          </p:cNvSpPr>
          <p:nvPr>
            <p:ph type="dt" sz="quarter" idx="1"/>
          </p:nvPr>
        </p:nvSpPr>
        <p:spPr bwMode="auto">
          <a:xfrm>
            <a:off x="3898102" y="0"/>
            <a:ext cx="2982119" cy="464820"/>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a:defRPr sz="1200" b="0">
                <a:solidFill>
                  <a:schemeClr val="tx1"/>
                </a:solidFill>
                <a:latin typeface="Arial" pitchFamily="34" charset="0"/>
              </a:defRPr>
            </a:lvl1pPr>
          </a:lstStyle>
          <a:p>
            <a:endParaRPr lang="en-US" dirty="0"/>
          </a:p>
        </p:txBody>
      </p:sp>
      <p:sp>
        <p:nvSpPr>
          <p:cNvPr id="284676" name="Rectangle 4"/>
          <p:cNvSpPr>
            <a:spLocks noGrp="1" noChangeArrowheads="1"/>
          </p:cNvSpPr>
          <p:nvPr>
            <p:ph type="ftr" sz="quarter" idx="2"/>
          </p:nvPr>
        </p:nvSpPr>
        <p:spPr bwMode="auto">
          <a:xfrm>
            <a:off x="0" y="8829967"/>
            <a:ext cx="2982119" cy="464820"/>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defRPr sz="1200" b="0">
                <a:solidFill>
                  <a:schemeClr val="tx1"/>
                </a:solidFill>
                <a:latin typeface="Arial" pitchFamily="34" charset="0"/>
              </a:defRPr>
            </a:lvl1pPr>
          </a:lstStyle>
          <a:p>
            <a:endParaRPr lang="en-US" dirty="0"/>
          </a:p>
        </p:txBody>
      </p:sp>
      <p:sp>
        <p:nvSpPr>
          <p:cNvPr id="284677" name="Rectangle 5"/>
          <p:cNvSpPr>
            <a:spLocks noGrp="1" noChangeArrowheads="1"/>
          </p:cNvSpPr>
          <p:nvPr>
            <p:ph type="sldNum" sz="quarter" idx="3"/>
          </p:nvPr>
        </p:nvSpPr>
        <p:spPr bwMode="auto">
          <a:xfrm>
            <a:off x="3898102" y="8829967"/>
            <a:ext cx="2982119" cy="464820"/>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a:defRPr sz="1200" b="0">
                <a:solidFill>
                  <a:schemeClr val="tx1"/>
                </a:solidFill>
                <a:latin typeface="Arial" pitchFamily="34" charset="0"/>
              </a:defRPr>
            </a:lvl1pPr>
          </a:lstStyle>
          <a:p>
            <a:fld id="{E4D1CB63-5073-469A-87D7-5F21A34225E7}" type="slidenum">
              <a:rPr lang="en-US"/>
              <a:pPr/>
              <a:t>‹#›</a:t>
            </a:fld>
            <a:endParaRPr lang="en-US" dirty="0"/>
          </a:p>
        </p:txBody>
      </p:sp>
    </p:spTree>
    <p:extLst>
      <p:ext uri="{BB962C8B-B14F-4D97-AF65-F5344CB8AC3E}">
        <p14:creationId xmlns:p14="http://schemas.microsoft.com/office/powerpoint/2010/main" xmlns="" val="3178105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defRPr sz="1200" b="0">
                <a:solidFill>
                  <a:schemeClr val="tx1"/>
                </a:solidFill>
                <a:latin typeface="Arial" pitchFamily="34" charset="0"/>
              </a:defRPr>
            </a:lvl1pPr>
          </a:lstStyle>
          <a:p>
            <a:endParaRPr lang="en-US" dirty="0"/>
          </a:p>
        </p:txBody>
      </p:sp>
      <p:sp>
        <p:nvSpPr>
          <p:cNvPr id="9219" name="Rectangle 3"/>
          <p:cNvSpPr>
            <a:spLocks noGrp="1" noChangeArrowheads="1"/>
          </p:cNvSpPr>
          <p:nvPr>
            <p:ph type="dt" idx="1"/>
          </p:nvPr>
        </p:nvSpPr>
        <p:spPr bwMode="auto">
          <a:xfrm>
            <a:off x="3898102" y="0"/>
            <a:ext cx="2982119" cy="464820"/>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a:defRPr sz="1200" b="0">
                <a:solidFill>
                  <a:schemeClr val="tx1"/>
                </a:solidFill>
                <a:latin typeface="Arial" pitchFamily="34" charset="0"/>
              </a:defRPr>
            </a:lvl1pPr>
          </a:lstStyle>
          <a:p>
            <a:endParaRPr lang="en-US" dirty="0"/>
          </a:p>
        </p:txBody>
      </p:sp>
      <p:sp>
        <p:nvSpPr>
          <p:cNvPr id="9220" name="Rectangle 4"/>
          <p:cNvSpPr>
            <a:spLocks noGrp="1" noRot="1" noChangeAspect="1" noChangeArrowheads="1" noTextEdit="1"/>
          </p:cNvSpPr>
          <p:nvPr>
            <p:ph type="sldImg" idx="2"/>
          </p:nvPr>
        </p:nvSpPr>
        <p:spPr bwMode="auto">
          <a:xfrm>
            <a:off x="1119188" y="698500"/>
            <a:ext cx="4643437" cy="3484563"/>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defRPr sz="1200" b="0">
                <a:solidFill>
                  <a:schemeClr val="tx1"/>
                </a:solidFill>
                <a:latin typeface="Arial" pitchFamily="34" charset="0"/>
              </a:defRPr>
            </a:lvl1pPr>
          </a:lstStyle>
          <a:p>
            <a:endParaRPr lang="en-US" dirty="0"/>
          </a:p>
        </p:txBody>
      </p:sp>
      <p:sp>
        <p:nvSpPr>
          <p:cNvPr id="9223" name="Rectangle 7"/>
          <p:cNvSpPr>
            <a:spLocks noGrp="1" noChangeArrowheads="1"/>
          </p:cNvSpPr>
          <p:nvPr>
            <p:ph type="sldNum" sz="quarter" idx="5"/>
          </p:nvPr>
        </p:nvSpPr>
        <p:spPr bwMode="auto">
          <a:xfrm>
            <a:off x="3898102" y="8829967"/>
            <a:ext cx="2982119" cy="464820"/>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a:defRPr sz="1200" b="0">
                <a:solidFill>
                  <a:schemeClr val="tx1"/>
                </a:solidFill>
                <a:latin typeface="Arial" pitchFamily="34" charset="0"/>
              </a:defRPr>
            </a:lvl1pPr>
          </a:lstStyle>
          <a:p>
            <a:fld id="{A82CD4DB-7C95-4E65-B24B-73AC33739019}" type="slidenum">
              <a:rPr lang="en-US"/>
              <a:pPr/>
              <a:t>‹#›</a:t>
            </a:fld>
            <a:endParaRPr lang="en-US" dirty="0"/>
          </a:p>
        </p:txBody>
      </p:sp>
    </p:spTree>
    <p:extLst>
      <p:ext uri="{BB962C8B-B14F-4D97-AF65-F5344CB8AC3E}">
        <p14:creationId xmlns:p14="http://schemas.microsoft.com/office/powerpoint/2010/main" xmlns="" val="710658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11BE3D-25AA-44A8-9C17-C12CE8B60419}" type="slidenum">
              <a:rPr lang="en-US"/>
              <a:pPr/>
              <a:t>2</a:t>
            </a:fld>
            <a:endParaRPr lang="en-US" dirty="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688182" y="4414178"/>
            <a:ext cx="5505450" cy="4184993"/>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RDMSG</a:t>
            </a:r>
            <a:r>
              <a:rPr lang="en-US" baseline="0" dirty="0" smtClean="0"/>
              <a:t> – support and education for broad data management needs of CU researchers, staff and students</a:t>
            </a:r>
          </a:p>
          <a:p>
            <a:r>
              <a:rPr lang="en-US" baseline="0" dirty="0" smtClean="0"/>
              <a:t>As I said, we were formed in 2011 in response to the NSF mandate for data management plans (DMP) with submission of proposals, but our mission is much broader than just DMP support - </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11</a:t>
            </a:fld>
            <a:endParaRPr lang="en-US" dirty="0"/>
          </a:p>
        </p:txBody>
      </p:sp>
    </p:spTree>
    <p:extLst>
      <p:ext uri="{BB962C8B-B14F-4D97-AF65-F5344CB8AC3E}">
        <p14:creationId xmlns:p14="http://schemas.microsoft.com/office/powerpoint/2010/main" xmlns="" val="341276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mentioned before that we know that there is a need</a:t>
            </a:r>
            <a:r>
              <a:rPr lang="en-US" baseline="0" dirty="0" smtClean="0"/>
              <a:t> for data services and management help </a:t>
            </a:r>
            <a:r>
              <a:rPr lang="en-US" dirty="0" smtClean="0"/>
              <a:t>across</a:t>
            </a:r>
            <a:r>
              <a:rPr lang="en-US" baseline="0" dirty="0" smtClean="0"/>
              <a:t> campus  -- this shows the distribution of help requests that have come in to the RDMSG since January of 2011. As you can see, we’re not just helping one domain here. And we’ve learned that the needs of each of each domain are not necessarily the same – someone in Engineering or Genetics may be looking for storage and access to large volumes of data, a social scientist may need help with a metadata standard that’s difficult to understand, and a researcher in natural resources might want help finding the best tools to organize information within her lab group. To be able to provide the best help possible across all these needs, Cornell has made research data management support a priority across our entire campus, libraries included.</a:t>
            </a:r>
            <a:endParaRPr lang="en-US" dirty="0" smtClean="0"/>
          </a:p>
          <a:p>
            <a:endParaRPr lang="en-US" dirty="0" smtClean="0"/>
          </a:p>
          <a:p>
            <a:r>
              <a:rPr lang="en-US" baseline="0" dirty="0" smtClean="0"/>
              <a:t>One problem with any such service or group is finding a way to get the word out (so it’s heard) that you exist. For us, this effort has included direct outreach to faculty and students, as well as fostering relationships with service providers, both those involved directly with RDMSG, as well as key stakeholders such as the Office of Sponsored Programs.</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12</a:t>
            </a:fld>
            <a:endParaRPr lang="en-US"/>
          </a:p>
        </p:txBody>
      </p:sp>
    </p:spTree>
    <p:extLst>
      <p:ext uri="{BB962C8B-B14F-4D97-AF65-F5344CB8AC3E}">
        <p14:creationId xmlns="" xmlns:p14="http://schemas.microsoft.com/office/powerpoint/2010/main" val="3412765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382">
              <a:defRPr/>
            </a:pPr>
            <a:r>
              <a:rPr lang="en-US" dirty="0" smtClean="0"/>
              <a:t>ACTIVITIES</a:t>
            </a:r>
            <a:r>
              <a:rPr lang="en-US" baseline="0" dirty="0" smtClean="0"/>
              <a:t> &amp; PLANS </a:t>
            </a:r>
            <a:r>
              <a:rPr lang="en-US" dirty="0" smtClean="0"/>
              <a:t>What U. Oxford has done thus far and will do – where we are and where</a:t>
            </a:r>
            <a:r>
              <a:rPr lang="en-US" baseline="0" dirty="0" smtClean="0"/>
              <a:t> we’re heading</a:t>
            </a:r>
            <a:endParaRPr lang="en-US" dirty="0" smtClean="0"/>
          </a:p>
          <a:p>
            <a:r>
              <a:rPr lang="en-US" dirty="0" smtClean="0"/>
              <a:t>Theory and set-up</a:t>
            </a:r>
          </a:p>
          <a:p>
            <a:r>
              <a:rPr lang="en-US" dirty="0" smtClean="0"/>
              <a:t>Integration (soft and hard systems)</a:t>
            </a:r>
          </a:p>
          <a:p>
            <a:r>
              <a:rPr lang="en-US" dirty="0" smtClean="0"/>
              <a:t>University policy, Bodleian policy and service policies inc DOI</a:t>
            </a:r>
            <a:r>
              <a:rPr lang="en-US" baseline="0" dirty="0" smtClean="0"/>
              <a:t> assignment)</a:t>
            </a:r>
            <a:endParaRPr lang="en-US" dirty="0" smtClean="0"/>
          </a:p>
          <a:p>
            <a:r>
              <a:rPr lang="en-US" dirty="0" smtClean="0"/>
              <a:t>Technical (systems architecture, statuses)</a:t>
            </a:r>
          </a:p>
          <a:p>
            <a:r>
              <a:rPr lang="en-US" dirty="0" smtClean="0"/>
              <a:t>Metadata (fields, mandatory (see next slide), DataCite min, controlled vocabularies)</a:t>
            </a:r>
          </a:p>
          <a:p>
            <a:r>
              <a:rPr lang="en-US" dirty="0" smtClean="0"/>
              <a:t>Aesthetic (user journeys, user interfaces, non-daunting, type ahead, default settings)</a:t>
            </a:r>
          </a:p>
          <a:p>
            <a:r>
              <a:rPr lang="en-US" dirty="0" smtClean="0"/>
              <a:t>Legal (deposit </a:t>
            </a:r>
            <a:r>
              <a:rPr lang="en-US" baseline="0" dirty="0" smtClean="0"/>
              <a:t>licence, Ts &amp; Cs, take down (risk), </a:t>
            </a:r>
            <a:r>
              <a:rPr lang="en-US" dirty="0" smtClean="0"/>
              <a:t>data ownership)</a:t>
            </a:r>
          </a:p>
          <a:p>
            <a:r>
              <a:rPr lang="en-US" dirty="0" smtClean="0"/>
              <a:t>Information and training </a:t>
            </a:r>
          </a:p>
          <a:p>
            <a:r>
              <a:rPr lang="en-US" dirty="0" smtClean="0"/>
              <a:t>DataFinder and Databank – see the story so far</a:t>
            </a:r>
          </a:p>
          <a:p>
            <a:pPr defTabSz="924382">
              <a:defRPr/>
            </a:pPr>
            <a:r>
              <a:rPr lang="en-US" dirty="0" smtClean="0"/>
              <a:t>Timescale – end of project does not equal end of problem. No formal trumpeted launch this year. Ongoing dev</a:t>
            </a:r>
          </a:p>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14</a:t>
            </a:fld>
            <a:endParaRPr lang="en-US" dirty="0"/>
          </a:p>
        </p:txBody>
      </p:sp>
    </p:spTree>
    <p:extLst>
      <p:ext uri="{BB962C8B-B14F-4D97-AF65-F5344CB8AC3E}">
        <p14:creationId xmlns:p14="http://schemas.microsoft.com/office/powerpoint/2010/main" xmlns="" val="3050286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Pragmatic compromises</a:t>
            </a:r>
            <a:r>
              <a:rPr lang="en-US" baseline="0" dirty="0" smtClean="0"/>
              <a:t> and pay-offs</a:t>
            </a:r>
            <a:endParaRPr lang="en-US" dirty="0"/>
          </a:p>
        </p:txBody>
      </p:sp>
      <p:sp>
        <p:nvSpPr>
          <p:cNvPr id="4" name="Slide Number Placeholder 3"/>
          <p:cNvSpPr>
            <a:spLocks noGrp="1"/>
          </p:cNvSpPr>
          <p:nvPr>
            <p:ph type="sldNum" sz="quarter" idx="10"/>
          </p:nvPr>
        </p:nvSpPr>
        <p:spPr/>
        <p:txBody>
          <a:bodyPr/>
          <a:lstStyle/>
          <a:p>
            <a:pPr>
              <a:defRPr/>
            </a:pPr>
            <a:fld id="{AAA17167-5909-F148-9E14-0643BEDEAA4B}"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16</a:t>
            </a:fld>
            <a:endParaRPr lang="en-US" dirty="0"/>
          </a:p>
        </p:txBody>
      </p:sp>
    </p:spTree>
    <p:extLst>
      <p:ext uri="{BB962C8B-B14F-4D97-AF65-F5344CB8AC3E}">
        <p14:creationId xmlns:p14="http://schemas.microsoft.com/office/powerpoint/2010/main" xmlns="" val="1504914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17</a:t>
            </a:fld>
            <a:endParaRPr lang="en-US" dirty="0"/>
          </a:p>
        </p:txBody>
      </p:sp>
    </p:spTree>
    <p:extLst>
      <p:ext uri="{BB962C8B-B14F-4D97-AF65-F5344CB8AC3E}">
        <p14:creationId xmlns:p14="http://schemas.microsoft.com/office/powerpoint/2010/main" xmlns="" val="118577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18</a:t>
            </a:fld>
            <a:endParaRPr lang="en-US" dirty="0"/>
          </a:p>
        </p:txBody>
      </p:sp>
    </p:spTree>
    <p:extLst>
      <p:ext uri="{BB962C8B-B14F-4D97-AF65-F5344CB8AC3E}">
        <p14:creationId xmlns:p14="http://schemas.microsoft.com/office/powerpoint/2010/main" xmlns="" val="916472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19</a:t>
            </a:fld>
            <a:endParaRPr lang="en-US" dirty="0"/>
          </a:p>
        </p:txBody>
      </p:sp>
    </p:spTree>
    <p:extLst>
      <p:ext uri="{BB962C8B-B14F-4D97-AF65-F5344CB8AC3E}">
        <p14:creationId xmlns:p14="http://schemas.microsoft.com/office/powerpoint/2010/main" xmlns="" val="855899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20</a:t>
            </a:fld>
            <a:endParaRPr lang="en-US" dirty="0"/>
          </a:p>
        </p:txBody>
      </p:sp>
    </p:spTree>
    <p:extLst>
      <p:ext uri="{BB962C8B-B14F-4D97-AF65-F5344CB8AC3E}">
        <p14:creationId xmlns:p14="http://schemas.microsoft.com/office/powerpoint/2010/main" xmlns="" val="2865711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3</a:t>
            </a:fld>
            <a:endParaRPr lang="en-US" dirty="0"/>
          </a:p>
        </p:txBody>
      </p:sp>
    </p:spTree>
    <p:extLst>
      <p:ext uri="{BB962C8B-B14F-4D97-AF65-F5344CB8AC3E}">
        <p14:creationId xmlns:p14="http://schemas.microsoft.com/office/powerpoint/2010/main" xmlns="" val="115119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21</a:t>
            </a:fld>
            <a:endParaRPr lang="en-US" dirty="0"/>
          </a:p>
        </p:txBody>
      </p:sp>
    </p:spTree>
    <p:extLst>
      <p:ext uri="{BB962C8B-B14F-4D97-AF65-F5344CB8AC3E}">
        <p14:creationId xmlns:p14="http://schemas.microsoft.com/office/powerpoint/2010/main" xmlns="" val="3412765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concern we have with datasets in eCommons has to do with metadata. Are we collecting adequate metadata for re-use? Do we need to? What is the purpose of the metadata for our IR? Is it to facilitate finding or reuse or both? </a:t>
            </a:r>
          </a:p>
          <a:p>
            <a:endParaRPr lang="en-US" baseline="0" dirty="0" smtClean="0"/>
          </a:p>
          <a:p>
            <a:r>
              <a:rPr lang="en-US" baseline="0" dirty="0" smtClean="0"/>
              <a:t>Listed here are the DublinCore elements currently used (with additional qualifiers for some shown in parentheses) Some datasets currently in eCommons have metadata files already associated with them to allow actual re-use. While building a set of metadata elements for datasets that’s somewhat closer to the (full) DataCite list, that alone would not allow re-use, so the discussion continues…</a:t>
            </a:r>
          </a:p>
          <a:p>
            <a:r>
              <a:rPr lang="en-US" dirty="0">
                <a:latin typeface="Trebuchet MS" pitchFamily="34" charset="0"/>
              </a:rPr>
              <a:t>DataCite List (first 5 required)</a:t>
            </a:r>
          </a:p>
          <a:p>
            <a:pPr marL="457191" indent="-457191">
              <a:buFont typeface="+mj-lt"/>
              <a:buAutoNum type="arabicPeriod"/>
            </a:pPr>
            <a:r>
              <a:rPr lang="en-US" dirty="0">
                <a:latin typeface="Trebuchet MS" pitchFamily="34" charset="0"/>
              </a:rPr>
              <a:t>Identifier</a:t>
            </a:r>
          </a:p>
          <a:p>
            <a:pPr marL="457191" indent="-457191">
              <a:buFont typeface="+mj-lt"/>
              <a:buAutoNum type="arabicPeriod"/>
            </a:pPr>
            <a:r>
              <a:rPr lang="en-US" dirty="0">
                <a:latin typeface="Trebuchet MS" pitchFamily="34" charset="0"/>
              </a:rPr>
              <a:t>Creator</a:t>
            </a:r>
          </a:p>
          <a:p>
            <a:pPr marL="457191" indent="-457191">
              <a:buFont typeface="+mj-lt"/>
              <a:buAutoNum type="arabicPeriod"/>
            </a:pPr>
            <a:r>
              <a:rPr lang="en-US" dirty="0">
                <a:latin typeface="Trebuchet MS" pitchFamily="34" charset="0"/>
              </a:rPr>
              <a:t>Title</a:t>
            </a:r>
          </a:p>
          <a:p>
            <a:pPr marL="457191" indent="-457191">
              <a:buFont typeface="+mj-lt"/>
              <a:buAutoNum type="arabicPeriod"/>
            </a:pPr>
            <a:r>
              <a:rPr lang="en-US" dirty="0">
                <a:latin typeface="Trebuchet MS" pitchFamily="34" charset="0"/>
              </a:rPr>
              <a:t>Publisher</a:t>
            </a:r>
          </a:p>
          <a:p>
            <a:pPr marL="457191" indent="-457191">
              <a:buFont typeface="+mj-lt"/>
              <a:buAutoNum type="arabicPeriod"/>
            </a:pPr>
            <a:r>
              <a:rPr lang="en-US" dirty="0">
                <a:latin typeface="Trebuchet MS" pitchFamily="34" charset="0"/>
              </a:rPr>
              <a:t>Publication Year</a:t>
            </a:r>
          </a:p>
          <a:p>
            <a:pPr marL="457191" indent="-457191">
              <a:buFont typeface="+mj-lt"/>
              <a:buAutoNum type="arabicPeriod"/>
            </a:pPr>
            <a:r>
              <a:rPr lang="en-US" dirty="0">
                <a:latin typeface="Trebuchet MS" pitchFamily="34" charset="0"/>
              </a:rPr>
              <a:t>Subject</a:t>
            </a:r>
          </a:p>
          <a:p>
            <a:pPr marL="457191" indent="-457191">
              <a:buFont typeface="+mj-lt"/>
              <a:buAutoNum type="arabicPeriod"/>
            </a:pPr>
            <a:r>
              <a:rPr lang="en-US" dirty="0">
                <a:latin typeface="Trebuchet MS" pitchFamily="34" charset="0"/>
              </a:rPr>
              <a:t>Contributor</a:t>
            </a:r>
          </a:p>
          <a:p>
            <a:pPr marL="457191" indent="-457191">
              <a:buFont typeface="+mj-lt"/>
              <a:buAutoNum type="arabicPeriod"/>
            </a:pPr>
            <a:r>
              <a:rPr lang="en-US" dirty="0">
                <a:latin typeface="Trebuchet MS" pitchFamily="34" charset="0"/>
              </a:rPr>
              <a:t>Date </a:t>
            </a:r>
          </a:p>
          <a:p>
            <a:pPr marL="457191" indent="-457191">
              <a:buFont typeface="+mj-lt"/>
              <a:buAutoNum type="arabicPeriod"/>
            </a:pPr>
            <a:r>
              <a:rPr lang="en-US" dirty="0">
                <a:latin typeface="Trebuchet MS" pitchFamily="34" charset="0"/>
              </a:rPr>
              <a:t>Language</a:t>
            </a:r>
          </a:p>
          <a:p>
            <a:pPr marL="457191" indent="-457191">
              <a:buFont typeface="+mj-lt"/>
              <a:buAutoNum type="arabicPeriod"/>
            </a:pPr>
            <a:r>
              <a:rPr lang="en-US" dirty="0">
                <a:latin typeface="Trebuchet MS" pitchFamily="34" charset="0"/>
              </a:rPr>
              <a:t>Resource Type</a:t>
            </a:r>
          </a:p>
          <a:p>
            <a:pPr marL="457191" indent="-457191">
              <a:buFont typeface="+mj-lt"/>
              <a:buAutoNum type="arabicPeriod"/>
            </a:pPr>
            <a:r>
              <a:rPr lang="en-US" dirty="0">
                <a:latin typeface="Trebuchet MS" pitchFamily="34" charset="0"/>
              </a:rPr>
              <a:t>Alternate Identifier</a:t>
            </a:r>
          </a:p>
          <a:p>
            <a:pPr marL="457191" indent="-457191">
              <a:buFont typeface="+mj-lt"/>
              <a:buAutoNum type="arabicPeriod"/>
            </a:pPr>
            <a:r>
              <a:rPr lang="en-US" dirty="0">
                <a:latin typeface="Trebuchet MS" pitchFamily="34" charset="0"/>
              </a:rPr>
              <a:t>Related Identifier</a:t>
            </a:r>
          </a:p>
          <a:p>
            <a:pPr marL="457191" indent="-457191">
              <a:buFont typeface="+mj-lt"/>
              <a:buAutoNum type="arabicPeriod"/>
            </a:pPr>
            <a:r>
              <a:rPr lang="en-US" dirty="0">
                <a:latin typeface="Trebuchet MS" pitchFamily="34" charset="0"/>
              </a:rPr>
              <a:t>Size</a:t>
            </a:r>
          </a:p>
          <a:p>
            <a:pPr marL="457191" indent="-457191">
              <a:buFont typeface="+mj-lt"/>
              <a:buAutoNum type="arabicPeriod"/>
            </a:pPr>
            <a:r>
              <a:rPr lang="en-US" dirty="0">
                <a:latin typeface="Trebuchet MS" pitchFamily="34" charset="0"/>
              </a:rPr>
              <a:t>Format</a:t>
            </a:r>
          </a:p>
          <a:p>
            <a:pPr marL="457191" indent="-457191">
              <a:buFont typeface="+mj-lt"/>
              <a:buAutoNum type="arabicPeriod"/>
            </a:pPr>
            <a:r>
              <a:rPr lang="en-US" dirty="0">
                <a:latin typeface="Trebuchet MS" pitchFamily="34" charset="0"/>
              </a:rPr>
              <a:t>Version</a:t>
            </a:r>
          </a:p>
          <a:p>
            <a:pPr marL="457191" indent="-457191">
              <a:buFont typeface="+mj-lt"/>
              <a:buAutoNum type="arabicPeriod"/>
            </a:pPr>
            <a:r>
              <a:rPr lang="en-US" dirty="0">
                <a:latin typeface="Trebuchet MS" pitchFamily="34" charset="0"/>
              </a:rPr>
              <a:t>Rights </a:t>
            </a:r>
          </a:p>
          <a:p>
            <a:pPr marL="457191" indent="-457191">
              <a:buFont typeface="+mj-lt"/>
              <a:buAutoNum type="arabicPeriod"/>
            </a:pPr>
            <a:r>
              <a:rPr lang="en-US" dirty="0">
                <a:latin typeface="Trebuchet MS" pitchFamily="34" charset="0"/>
              </a:rPr>
              <a:t>Description</a:t>
            </a:r>
          </a:p>
        </p:txBody>
      </p:sp>
      <p:sp>
        <p:nvSpPr>
          <p:cNvPr id="4" name="Slide Number Placeholder 3"/>
          <p:cNvSpPr>
            <a:spLocks noGrp="1"/>
          </p:cNvSpPr>
          <p:nvPr>
            <p:ph type="sldNum" sz="quarter" idx="10"/>
          </p:nvPr>
        </p:nvSpPr>
        <p:spPr/>
        <p:txBody>
          <a:bodyPr/>
          <a:lstStyle/>
          <a:p>
            <a:fld id="{A82CD4DB-7C95-4E65-B24B-73AC33739019}" type="slidenum">
              <a:rPr lang="en-US" smtClean="0"/>
              <a:pPr/>
              <a:t>22</a:t>
            </a:fld>
            <a:endParaRPr lang="en-US" dirty="0"/>
          </a:p>
        </p:txBody>
      </p:sp>
    </p:spTree>
    <p:extLst>
      <p:ext uri="{BB962C8B-B14F-4D97-AF65-F5344CB8AC3E}">
        <p14:creationId xmlns:p14="http://schemas.microsoft.com/office/powerpoint/2010/main" xmlns="" val="3412765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introduction to the Datastar project :</a:t>
            </a:r>
          </a:p>
          <a:p>
            <a:r>
              <a:rPr lang="en-US" dirty="0" smtClean="0"/>
              <a:t>Phase</a:t>
            </a:r>
            <a:r>
              <a:rPr lang="en-US" baseline="0" dirty="0" smtClean="0"/>
              <a:t> II : redesign of what began as a “data staging repository” to a dataset registry</a:t>
            </a:r>
          </a:p>
          <a:p>
            <a:r>
              <a:rPr lang="en-US" baseline="0" dirty="0" smtClean="0"/>
              <a:t>Collaborative effort between CUL and WUSL</a:t>
            </a:r>
          </a:p>
          <a:p>
            <a:r>
              <a:rPr lang="en-US" baseline="0" dirty="0" smtClean="0"/>
              <a:t>Used information gathered from Data Curation profiles of CU and WUSL researchers and online profiles from other institutions to guide development.</a:t>
            </a:r>
          </a:p>
          <a:p>
            <a:r>
              <a:rPr lang="en-US" baseline="0" dirty="0" smtClean="0"/>
              <a:t>URL for project website shown here, and the underlying ontology building the relationships is shared on Sourceforge, if anyone is interested.</a:t>
            </a:r>
          </a:p>
          <a:p>
            <a:r>
              <a:rPr lang="en-US" baseline="0" dirty="0" smtClean="0"/>
              <a:t>Datastar is being developed to be used either as an independent application, or – ultimately – to be used in conjunction with VIVO to provide information about researcher datasets along with publications, collaborators etc.</a:t>
            </a:r>
          </a:p>
          <a:p>
            <a:r>
              <a:rPr lang="en-US" baseline="0" dirty="0" smtClean="0"/>
              <a:t>Currently still in development but I can show you around a bit on the test site…</a:t>
            </a:r>
          </a:p>
          <a:p>
            <a:r>
              <a:rPr lang="en-US" baseline="0" dirty="0" smtClean="0"/>
              <a:t>BEGIN DESKTOP SHARING</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23</a:t>
            </a:fld>
            <a:endParaRPr lang="en-US" dirty="0"/>
          </a:p>
        </p:txBody>
      </p:sp>
    </p:spTree>
    <p:extLst>
      <p:ext uri="{BB962C8B-B14F-4D97-AF65-F5344CB8AC3E}">
        <p14:creationId xmlns:p14="http://schemas.microsoft.com/office/powerpoint/2010/main" xmlns="" val="3412765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still shot of the “welcome” page when you arrive at Datstar…  use</a:t>
            </a:r>
            <a:r>
              <a:rPr lang="en-US" baseline="0" dirty="0" smtClean="0"/>
              <a:t> only if screen sharing fails?</a:t>
            </a:r>
            <a:endParaRPr lang="en-US" dirty="0" smtClean="0"/>
          </a:p>
          <a:p>
            <a:r>
              <a:rPr lang="en-US" dirty="0" smtClean="0"/>
              <a:t>Jump here to a desktop</a:t>
            </a:r>
            <a:r>
              <a:rPr lang="en-US" baseline="0" dirty="0" smtClean="0"/>
              <a:t> sharing of Test site of Datastar… walk through main points, highlighting:</a:t>
            </a:r>
          </a:p>
          <a:p>
            <a:pPr marL="226520" indent="-226520">
              <a:buAutoNum type="arabicPeriod"/>
            </a:pPr>
            <a:r>
              <a:rPr lang="en-US" baseline="0" dirty="0" smtClean="0"/>
              <a:t>Information about the dataset</a:t>
            </a:r>
          </a:p>
          <a:p>
            <a:pPr marL="226520" indent="-226520">
              <a:buAutoNum type="arabicPeriod"/>
            </a:pPr>
            <a:r>
              <a:rPr lang="en-US" baseline="0" dirty="0" smtClean="0"/>
              <a:t>Related publication(s) information</a:t>
            </a:r>
          </a:p>
          <a:p>
            <a:pPr marL="226520" indent="-226520">
              <a:buAutoNum type="arabicPeriod"/>
            </a:pPr>
            <a:r>
              <a:rPr lang="en-US" baseline="0" dirty="0" smtClean="0"/>
              <a:t>If dataset is derived from another</a:t>
            </a:r>
          </a:p>
          <a:p>
            <a:pPr marL="226520" indent="-226520">
              <a:buAutoNum type="arabicPeriod"/>
            </a:pPr>
            <a:r>
              <a:rPr lang="en-US" baseline="0" dirty="0" smtClean="0"/>
              <a:t>Data and metadata links</a:t>
            </a:r>
          </a:p>
          <a:p>
            <a:pPr marL="679559" lvl="1" indent="-226520">
              <a:buAutoNum type="arabicPeriod"/>
            </a:pPr>
            <a:r>
              <a:rPr lang="en-US" baseline="0" dirty="0" smtClean="0"/>
              <a:t>Note that, like eCommons, Datastar allows for upload of formalized metadata – in whatever standard was chosen – to be related to the dataset. The underlying ontology for Datastar itself has many elements… [get required elements list from Huda], which, if fully completed, will provide at least enough information to allow users to decide if they dataset is a proper fit for re-use, if not actually allow appropriate re-use without additional information. Still, the submission of a dataset to this registry is optional and user-driven, so has obvious weaknesses.</a:t>
            </a:r>
          </a:p>
          <a:p>
            <a:pPr marL="226520" indent="-226520">
              <a:buAutoNum type="arabicPeriod"/>
            </a:pPr>
            <a:r>
              <a:rPr lang="en-US" baseline="0" dirty="0" smtClean="0"/>
              <a:t>Citation information – not shown in current test site, but will be added</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24</a:t>
            </a:fld>
            <a:endParaRPr lang="en-US" dirty="0"/>
          </a:p>
        </p:txBody>
      </p:sp>
    </p:spTree>
    <p:extLst>
      <p:ext uri="{BB962C8B-B14F-4D97-AF65-F5344CB8AC3E}">
        <p14:creationId xmlns:p14="http://schemas.microsoft.com/office/powerpoint/2010/main" xmlns="" val="341276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a:t>
            </a:r>
            <a:r>
              <a:rPr lang="en-US" baseline="0" dirty="0" smtClean="0"/>
              <a:t> to powerpoint here because this is now the latest development site]</a:t>
            </a:r>
          </a:p>
          <a:p>
            <a:r>
              <a:rPr lang="en-US" dirty="0" smtClean="0"/>
              <a:t>Screen shots</a:t>
            </a:r>
            <a:r>
              <a:rPr lang="en-US" baseline="0" dirty="0" smtClean="0"/>
              <a:t> of Datastar’s latest dev site – facets now added along the left side of screen for things like subject / keyword / author searching…</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25</a:t>
            </a:fld>
            <a:endParaRPr lang="en-US" dirty="0"/>
          </a:p>
        </p:txBody>
      </p:sp>
    </p:spTree>
    <p:extLst>
      <p:ext uri="{BB962C8B-B14F-4D97-AF65-F5344CB8AC3E}">
        <p14:creationId xmlns:p14="http://schemas.microsoft.com/office/powerpoint/2010/main" xmlns="" val="3412765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looking</a:t>
            </a:r>
            <a:r>
              <a:rPr lang="en-US" baseline="0" dirty="0" smtClean="0"/>
              <a:t> probably pretty far into the future (for reasons we’ll get to here in a moment), Cornell also has in development an archival repository that might possibly serve as an option for data - particularly for large data, particularly for “storage and preservation”.  It’s a Fedora-based system that is meant to preserve digital collection over the long term…</a:t>
            </a:r>
          </a:p>
          <a:p>
            <a:r>
              <a:rPr lang="en-US" baseline="0" dirty="0" smtClean="0"/>
              <a:t>I’d like really to focus here on the word Preservation – when it comes down to it, preservation drives both CULAR’s strengths and weaknesses… </a:t>
            </a:r>
          </a:p>
          <a:p>
            <a:endParaRPr lang="en-US" baseline="0" dirty="0" smtClean="0"/>
          </a:p>
          <a:p>
            <a:r>
              <a:rPr lang="en-US" baseline="0" dirty="0" smtClean="0"/>
              <a:t>Still under development – currently only accepting Library materials, and we’re still working on development of the cost / business model, but if the decision is made (at some point down the road) that there is a need for something other than our current IR structure for research data, CULAR holds promise.</a:t>
            </a:r>
          </a:p>
          <a:p>
            <a:endParaRPr lang="en-US" baseline="0" dirty="0" smtClean="0"/>
          </a:p>
        </p:txBody>
      </p:sp>
      <p:sp>
        <p:nvSpPr>
          <p:cNvPr id="4" name="Slide Number Placeholder 3"/>
          <p:cNvSpPr>
            <a:spLocks noGrp="1"/>
          </p:cNvSpPr>
          <p:nvPr>
            <p:ph type="sldNum" sz="quarter" idx="10"/>
          </p:nvPr>
        </p:nvSpPr>
        <p:spPr/>
        <p:txBody>
          <a:bodyPr/>
          <a:lstStyle/>
          <a:p>
            <a:fld id="{A82CD4DB-7C95-4E65-B24B-73AC33739019}" type="slidenum">
              <a:rPr lang="en-US" smtClean="0"/>
              <a:pPr/>
              <a:t>26</a:t>
            </a:fld>
            <a:endParaRPr lang="en-US" dirty="0"/>
          </a:p>
        </p:txBody>
      </p:sp>
    </p:spTree>
    <p:extLst>
      <p:ext uri="{BB962C8B-B14F-4D97-AF65-F5344CB8AC3E}">
        <p14:creationId xmlns:p14="http://schemas.microsoft.com/office/powerpoint/2010/main" xmlns="" val="3412765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Sally will be demonstrating Oxford’s Database under development</a:t>
            </a:r>
            <a:r>
              <a:rPr lang="en-US" baseline="0" dirty="0" smtClean="0"/>
              <a:t> and Wendy will show Cornell’s Datastar for registering metadata with links to the repository where it’s stored</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Ricky Erway and Brian Lavoie wrote an article on the Economics of Data Integrity.</a:t>
            </a:r>
          </a:p>
          <a:p>
            <a:pPr lvl="0"/>
            <a:r>
              <a:rPr lang="en-US" dirty="0"/>
              <a:t>Ixchel Faniel is co-PI on the Dissemination Information Packages for Information Reuse project, which is investigating researchers in three disciplines to identify their needs for contextual metadata in order to effectively reuse the data.</a:t>
            </a:r>
          </a:p>
          <a:p>
            <a:pPr lvl="0"/>
            <a:r>
              <a:rPr lang="en-US" dirty="0"/>
              <a:t>Ixchel is also conducting librarian interviews and focus groups to identify the motivations and disincentives for librarian support of research data management. </a:t>
            </a:r>
          </a:p>
          <a:p>
            <a:pPr lvl="0"/>
            <a:r>
              <a:rPr lang="en-US" dirty="0"/>
              <a:t>Constance Malpas and Brian Lavoie are beginning an investigation of the Changing Scholarly Record</a:t>
            </a:r>
          </a:p>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Ricky Erway and Brian Lavoie wrote an article on the Economics of Data Integrity.</a:t>
            </a:r>
          </a:p>
          <a:p>
            <a:pPr lvl="0"/>
            <a:r>
              <a:rPr lang="en-US" dirty="0"/>
              <a:t>Ixchel Faniel is co-PI on the Dissemination Information Packages for Information Reuse project, which is investigating researchers in three disciplines to identify their needs for contextual metadata in order to effectively reuse the data.</a:t>
            </a:r>
          </a:p>
          <a:p>
            <a:pPr lvl="0"/>
            <a:r>
              <a:rPr lang="en-US" dirty="0"/>
              <a:t>Ixchel is also conducting librarian interviews and focus groups to identify the motivations and disincentives for librarian support of research data management. </a:t>
            </a:r>
          </a:p>
          <a:p>
            <a:pPr lvl="0"/>
            <a:r>
              <a:rPr lang="en-US" dirty="0"/>
              <a:t>Constance Malpas and Brian Lavoie are beginning an investigation of the Changing Scholarly Record</a:t>
            </a:r>
          </a:p>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benefits of data management plans also includes making sure data curation is in grant proposal budgets.</a:t>
            </a:r>
          </a:p>
        </p:txBody>
      </p:sp>
      <p:sp>
        <p:nvSpPr>
          <p:cNvPr id="4" name="Slide Number Placeholder 3"/>
          <p:cNvSpPr>
            <a:spLocks noGrp="1"/>
          </p:cNvSpPr>
          <p:nvPr>
            <p:ph type="sldNum" sz="quarter" idx="10"/>
          </p:nvPr>
        </p:nvSpPr>
        <p:spPr/>
        <p:txBody>
          <a:bodyPr/>
          <a:lstStyle/>
          <a:p>
            <a:fld id="{A82CD4DB-7C95-4E65-B24B-73AC33739019}"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will be a dialog presenting  perspectives from two OCLC Research Library Partner staff:</a:t>
            </a:r>
          </a:p>
          <a:p>
            <a:endParaRPr lang="en-US" dirty="0"/>
          </a:p>
          <a:p>
            <a:r>
              <a:rPr lang="en-US" dirty="0"/>
              <a:t>Sally Rumsey is Digital Research Librarian at the Bodleian Libraries, University of Oxford, where she manages the institutional publications repository, ORA. She is working with colleagues across the University to develop and implement a range of services to support research data management. Sally is Senior Programme Manager for the University’s Open Access Oxford programme.</a:t>
            </a:r>
          </a:p>
          <a:p>
            <a:endParaRPr lang="en-US" dirty="0"/>
          </a:p>
          <a:p>
            <a:r>
              <a:rPr lang="en-US" dirty="0"/>
              <a:t>Wendy Kozlowski is the Science Data and Metadata Librarian and coordinator of the Research Data Management Service Group at Cornell University. Wendy’s work focuses on issues related to the data curation lifecycle, metadata for science data, outreach and consultation on information management and other needs related to research data.  </a:t>
            </a:r>
          </a:p>
          <a:p>
            <a:endParaRPr lang="en-US" dirty="0"/>
          </a:p>
          <a:p>
            <a:r>
              <a:rPr lang="en-US" dirty="0"/>
              <a:t>We hope during this session to also hear </a:t>
            </a:r>
            <a:r>
              <a:rPr lang="en-US" i="1" dirty="0"/>
              <a:t>your</a:t>
            </a:r>
            <a:r>
              <a:rPr lang="en-US" dirty="0"/>
              <a:t>  perspective. Feel free to use the chat room &amp; chime in – we will unmute you during the discussion period.</a:t>
            </a:r>
          </a:p>
        </p:txBody>
      </p:sp>
      <p:sp>
        <p:nvSpPr>
          <p:cNvPr id="4" name="Slide Number Placeholder 3"/>
          <p:cNvSpPr>
            <a:spLocks noGrp="1"/>
          </p:cNvSpPr>
          <p:nvPr>
            <p:ph type="sldNum" sz="quarter" idx="10"/>
          </p:nvPr>
        </p:nvSpPr>
        <p:spPr/>
        <p:txBody>
          <a:bodyPr/>
          <a:lstStyle/>
          <a:p>
            <a:fld id="{A82CD4DB-7C95-4E65-B24B-73AC33739019}"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Sally will be demonstrating Oxford’s Database under development</a:t>
            </a:r>
            <a:r>
              <a:rPr lang="en-US" baseline="0" dirty="0" smtClean="0"/>
              <a:t> and Wendy will show Cornell’s Datastar for registering metadata with liniks to the repository where it’s stored</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382">
              <a:defRPr/>
            </a:pPr>
            <a:r>
              <a:rPr lang="en-US" dirty="0" smtClean="0"/>
              <a:t>CONTEXT</a:t>
            </a:r>
          </a:p>
          <a:p>
            <a:pPr defTabSz="924382">
              <a:defRPr/>
            </a:pPr>
            <a:r>
              <a:rPr lang="en-US" dirty="0" smtClean="0"/>
              <a:t>drivers for handling research data;</a:t>
            </a:r>
            <a:r>
              <a:rPr lang="en-US" baseline="0" dirty="0" smtClean="0"/>
              <a:t> Funders esp EPSRC (significant funder for Ox research); journals; lack of systems and services in most areas; realisation at end of projects – what to do with data now</a:t>
            </a:r>
            <a:endParaRPr lang="en-US" dirty="0" smtClean="0"/>
          </a:p>
          <a:p>
            <a:r>
              <a:rPr lang="en-US" dirty="0" smtClean="0"/>
              <a:t>Overview of U. Oxford’s handling of research data; very patchy</a:t>
            </a:r>
            <a:r>
              <a:rPr lang="en-US" baseline="0" dirty="0" smtClean="0"/>
              <a:t> picture – some depts/groups well sorted internally, some served externally (eg ESRD, NERC),personal computers, others don’t realise they even have data</a:t>
            </a:r>
            <a:endParaRPr lang="en-US" dirty="0" smtClean="0"/>
          </a:p>
          <a:p>
            <a:r>
              <a:rPr lang="en-US" dirty="0" smtClean="0"/>
              <a:t>role of library; In this case Bodleian LIBRARIES, Traditional archival</a:t>
            </a:r>
            <a:r>
              <a:rPr lang="en-US" baseline="0" dirty="0" smtClean="0"/>
              <a:t> role; being contacted anyway; not just bit storage; network of subject librarians; metadata expertise</a:t>
            </a:r>
            <a:endParaRPr lang="en-US" dirty="0" smtClean="0"/>
          </a:p>
          <a:p>
            <a:r>
              <a:rPr lang="en-US" dirty="0" smtClean="0"/>
              <a:t>Multi-agency problem requiring</a:t>
            </a:r>
            <a:r>
              <a:rPr lang="en-US" baseline="0" dirty="0" smtClean="0"/>
              <a:t> multi-agency solution; external funding; Damaro aiming to address whole infrastructure; Libraries role in Damaro – technically developing two central systems</a:t>
            </a:r>
            <a:endParaRPr lang="en-US" dirty="0" smtClean="0"/>
          </a:p>
          <a:p>
            <a:r>
              <a:rPr lang="en-US" dirty="0" smtClean="0"/>
              <a:t>DataFinder and Databank – two key systems – why? What for?</a:t>
            </a:r>
          </a:p>
          <a:p>
            <a:r>
              <a:rPr lang="en-US" dirty="0" smtClean="0"/>
              <a:t>Fit into bigger picture: research outputs including publications</a:t>
            </a:r>
            <a:r>
              <a:rPr lang="en-GB" dirty="0" smtClean="0"/>
              <a:t> - OA</a:t>
            </a:r>
          </a:p>
          <a:p>
            <a:pPr defTabSz="924382">
              <a:defRPr/>
            </a:pPr>
            <a:r>
              <a:rPr lang="en-US" dirty="0" smtClean="0"/>
              <a:t>Disciplinary/item specific context – registered and safe: not necessarily open</a:t>
            </a:r>
            <a:endParaRPr lang="en-GB" dirty="0" smtClean="0"/>
          </a:p>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9</a:t>
            </a:fld>
            <a:endParaRPr lang="en-US" dirty="0"/>
          </a:p>
        </p:txBody>
      </p:sp>
    </p:spTree>
    <p:extLst>
      <p:ext uri="{BB962C8B-B14F-4D97-AF65-F5344CB8AC3E}">
        <p14:creationId xmlns:p14="http://schemas.microsoft.com/office/powerpoint/2010/main" xmlns="" val="1468452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background by brief discussion of Funder’s Mandates</a:t>
            </a:r>
            <a:r>
              <a:rPr lang="en-US" baseline="0" dirty="0" smtClean="0"/>
              <a:t> in the US, mainly NIH and NSF.</a:t>
            </a:r>
          </a:p>
          <a:p>
            <a:r>
              <a:rPr lang="en-US" baseline="0" dirty="0" smtClean="0"/>
              <a:t>Topic is in a state of growth and flux – recent OSTP memo will likely lead to more changes and requirements, which we knew were likely coming, but now have a timeline (6 months from 22 Feb 13).</a:t>
            </a:r>
          </a:p>
          <a:p>
            <a:r>
              <a:rPr lang="en-US" baseline="0" dirty="0" smtClean="0"/>
              <a:t>With announcement of requirement for DMP with NSF proposals, Cornell University’s Office of the Vice Provost for Research and the University Librarian joined to support the formation of the Research Data Management Service group, a cross-institutional group that offers support for data management needs across campus… more on this group in a moment</a:t>
            </a:r>
          </a:p>
          <a:p>
            <a:r>
              <a:rPr lang="en-US" baseline="0" dirty="0" smtClean="0"/>
              <a:t>With respect to the role that the Cornell University Libraries play in research Data Curation, that play is still, to some extent, being scripted. Talk about DataExec…</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10</a:t>
            </a:fld>
            <a:endParaRPr lang="en-US" dirty="0"/>
          </a:p>
        </p:txBody>
      </p:sp>
    </p:spTree>
    <p:extLst>
      <p:ext uri="{BB962C8B-B14F-4D97-AF65-F5344CB8AC3E}">
        <p14:creationId xmlns:p14="http://schemas.microsoft.com/office/powerpoint/2010/main" xmlns="" val="2001649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dirty="0"/>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dirty="0"/>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dirty="0"/>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dirty="0"/>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dirty="0">
              <a:solidFill>
                <a:schemeClr val="accent1"/>
              </a:solidFill>
            </a:endParaRPr>
          </a:p>
        </p:txBody>
      </p:sp>
      <p:pic>
        <p:nvPicPr>
          <p:cNvPr id="15" name="Picture 14" descr="white logo transparent.png"/>
          <p:cNvPicPr>
            <a:picLocks noChangeAspect="1"/>
          </p:cNvPicPr>
          <p:nvPr/>
        </p:nvPicPr>
        <p:blipFill>
          <a:blip r:embed="rId6" cstate="print"/>
          <a:stretch>
            <a:fillRect/>
          </a:stretch>
        </p:blipFill>
        <p:spPr>
          <a:xfrm>
            <a:off x="937487" y="1377308"/>
            <a:ext cx="1588950" cy="1608812"/>
          </a:xfrm>
          <a:prstGeom prst="rect">
            <a:avLst/>
          </a:prstGeom>
        </p:spPr>
      </p:pic>
      <p:pic>
        <p:nvPicPr>
          <p:cNvPr id="16" name="Picture 2" descr="File:Lod-datasets 2009-07-14 colored.png"/>
          <p:cNvPicPr>
            <a:picLocks noChangeAspect="1" noChangeArrowheads="1"/>
          </p:cNvPicPr>
          <p:nvPr userDrawn="1"/>
        </p:nvPicPr>
        <p:blipFill>
          <a:blip r:embed="rId7" cstate="print"/>
          <a:srcRect/>
          <a:stretch>
            <a:fillRect/>
          </a:stretch>
        </p:blipFill>
        <p:spPr bwMode="auto">
          <a:xfrm>
            <a:off x="228600" y="3510643"/>
            <a:ext cx="4049486" cy="3118757"/>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dirty="0"/>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dirty="0"/>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dirty="0"/>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dirty="0"/>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dirty="0"/>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dirty="0"/>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dirty="0"/>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dirty="0"/>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tx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endParaRPr lang="en-US" dirty="0">
              <a:solidFill>
                <a:schemeClr val="accent1"/>
              </a:solidFill>
            </a:endParaRPr>
          </a:p>
        </p:txBody>
      </p:sp>
      <p:pic>
        <p:nvPicPr>
          <p:cNvPr id="20" name="Picture 19"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5"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6"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7"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8"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9"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t>&lt;#&gt;</a:t>
            </a:r>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
        <p:nvSpPr>
          <p:cNvPr id="3" name="Slide Number Placeholder 2"/>
          <p:cNvSpPr>
            <a:spLocks noGrp="1"/>
          </p:cNvSpPr>
          <p:nvPr>
            <p:ph type="sldNum" sz="quarter" idx="10"/>
          </p:nvPr>
        </p:nvSpPr>
        <p:spPr/>
        <p:txBody>
          <a:bodyPr/>
          <a:lstStyle/>
          <a:p>
            <a:fld id="{8C930072-9798-4603-AB4E-BA6F3D1BCFE1}"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dirty="0"/>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dirty="0"/>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dirty="0"/>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dirty="0"/>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85800" y="287338"/>
            <a:ext cx="7772400" cy="935037"/>
          </a:xfrm>
        </p:spPr>
        <p:txBody>
          <a:bodyPr/>
          <a:lstStyle>
            <a:lvl1pPr>
              <a:defRPr>
                <a:solidFill>
                  <a:srgbClr val="FFFFFF"/>
                </a:solidFill>
              </a:defRPr>
            </a:lvl1pPr>
          </a:lstStyle>
          <a:p>
            <a:r>
              <a:rPr lang="en-US" dirty="0" smtClean="0"/>
              <a:t>Click to edit Master title</a:t>
            </a:r>
            <a:endParaRPr lang="en-GB" dirty="0"/>
          </a:p>
        </p:txBody>
      </p:sp>
      <p:sp>
        <p:nvSpPr>
          <p:cNvPr id="10" name="Content Placeholder 2"/>
          <p:cNvSpPr>
            <a:spLocks noGrp="1"/>
          </p:cNvSpPr>
          <p:nvPr>
            <p:ph idx="1"/>
          </p:nvPr>
        </p:nvSpPr>
        <p:spPr>
          <a:xfrm>
            <a:off x="685800" y="1447800"/>
            <a:ext cx="7772400" cy="4800600"/>
          </a:xfrm>
        </p:spPr>
        <p:txBody>
          <a:bodyPr/>
          <a:lstStyle>
            <a:lvl1pPr>
              <a:defRPr>
                <a:solidFill>
                  <a:srgbClr val="FFFFFF"/>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4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0">
                <a:solidFill>
                  <a:schemeClr val="tx1"/>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1"/>
              </a:buClr>
              <a:buFont typeface="Arial" pitchFamily="34" charset="0"/>
              <a:buChar char="•"/>
              <a:defRPr>
                <a:solidFill>
                  <a:schemeClr val="tx1"/>
                </a:solidFill>
              </a:defRPr>
            </a:lvl1pPr>
            <a:lvl2pPr>
              <a:buClr>
                <a:schemeClr val="tx1"/>
              </a:buClr>
              <a:buFont typeface="Arial" pitchFamily="34" charset="0"/>
              <a:buChar char="•"/>
              <a:defRPr>
                <a:solidFill>
                  <a:schemeClr val="tx1"/>
                </a:solidFill>
              </a:defRPr>
            </a:lvl2pPr>
            <a:lvl3pPr>
              <a:buClr>
                <a:schemeClr val="tx1"/>
              </a:buClr>
              <a:buFont typeface="Arial" pitchFamily="34" charset="0"/>
              <a:buChar char="•"/>
              <a:defRPr>
                <a:solidFill>
                  <a:schemeClr val="tx1"/>
                </a:solidFill>
              </a:defRPr>
            </a:lvl3pPr>
            <a:lvl4pPr>
              <a:buClr>
                <a:schemeClr val="tx1"/>
              </a:buClr>
              <a:buFont typeface="Arial" pitchFamily="34" charset="0"/>
              <a:buChar char="•"/>
              <a:defRPr>
                <a:solidFill>
                  <a:schemeClr val="tx1"/>
                </a:solidFill>
              </a:defRPr>
            </a:lvl4pPr>
            <a:lvl5pPr>
              <a:buClr>
                <a:schemeClr val="tx1"/>
              </a:buClr>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200" b="0">
                <a:solidFill>
                  <a:schemeClr val="tx1"/>
                </a:solidFill>
                <a:latin typeface="Calibri" pitchFamily="34" charset="0"/>
              </a:defRPr>
            </a:lvl1pPr>
          </a:lstStyle>
          <a:p>
            <a:fld id="{A42EB5BA-962B-4807-9E24-704B1632F3B0}"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5892CF-6C92-4958-A37C-C225B049F1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Box 11"/>
          <p:cNvSpPr txBox="1"/>
          <p:nvPr/>
        </p:nvSpPr>
        <p:spPr>
          <a:xfrm>
            <a:off x="76200" y="6429813"/>
            <a:ext cx="5181600" cy="350865"/>
          </a:xfrm>
          <a:prstGeom prst="rect">
            <a:avLst/>
          </a:prstGeom>
          <a:noFill/>
        </p:spPr>
        <p:txBody>
          <a:bodyPr wrap="square" rtlCol="0">
            <a:spAutoFit/>
          </a:bodyPr>
          <a:lstStyle/>
          <a:p>
            <a:pPr algn="l"/>
            <a:r>
              <a:rPr lang="en-US" sz="1400" dirty="0" smtClean="0">
                <a:solidFill>
                  <a:schemeClr val="bg1"/>
                </a:solidFill>
              </a:rPr>
              <a:t>Presentation name – edit in “Slide Master” view</a:t>
            </a:r>
            <a:endParaRPr lang="en-US" sz="1400" dirty="0">
              <a:solidFill>
                <a:schemeClr val="bg1"/>
              </a:solidFill>
            </a:endParaRPr>
          </a:p>
        </p:txBody>
      </p:sp>
      <p:sp>
        <p:nvSpPr>
          <p:cNvPr id="7" name="TextBox 6"/>
          <p:cNvSpPr txBox="1"/>
          <p:nvPr/>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bg1"/>
                </a:solidFill>
              </a:rPr>
              <a:pPr algn="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endParaRPr lang="en-US" b="1"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p:nvSpPr>
        <p:spPr>
          <a:xfrm>
            <a:off x="76200" y="6429813"/>
            <a:ext cx="5181600" cy="307777"/>
          </a:xfrm>
          <a:prstGeom prst="rect">
            <a:avLst/>
          </a:prstGeom>
          <a:noFill/>
        </p:spPr>
        <p:txBody>
          <a:bodyPr wrap="square" rtlCol="0">
            <a:spAutoFit/>
          </a:bodyPr>
          <a:lstStyle/>
          <a:p>
            <a:pPr algn="l"/>
            <a:r>
              <a:rPr lang="en-US" sz="1400" b="0" baseline="0" dirty="0" smtClean="0">
                <a:solidFill>
                  <a:schemeClr val="tx1"/>
                </a:solidFill>
              </a:rPr>
              <a:t>Managing Research Data 2013-05</a:t>
            </a:r>
            <a:endParaRPr lang="en-US" sz="1400" b="0" dirty="0">
              <a:solidFill>
                <a:schemeClr val="tx1"/>
              </a:solidFill>
            </a:endParaRPr>
          </a:p>
        </p:txBody>
      </p:sp>
      <p:sp>
        <p:nvSpPr>
          <p:cNvPr id="11" name="Footer Placeholder 10"/>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1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30072-9798-4603-AB4E-BA6F3D1BCFE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84"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7" r:id="rId14"/>
    <p:sldLayoutId id="2147483688" r:id="rId15"/>
  </p:sldLayoutIdLst>
  <p:hf hdr="0" dt="0"/>
  <p:txStyles>
    <p:titleStyle>
      <a:lvl1pPr algn="l" rtl="0" eaLnBrk="1" fontAlgn="base" hangingPunct="1">
        <a:spcBef>
          <a:spcPct val="0"/>
        </a:spcBef>
        <a:spcAft>
          <a:spcPct val="0"/>
        </a:spcAft>
        <a:defRPr sz="3200" b="1">
          <a:solidFill>
            <a:srgbClr val="FF7600"/>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FF7600"/>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FF7600"/>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FF7600"/>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FF7600"/>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flickr.com/photos/mharrsch/"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mailto:smithyok@oclc.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mailto:wak57@cornell.edu" TargetMode="External"/><Relationship Id="rId4" Type="http://schemas.openxmlformats.org/officeDocument/2006/relationships/hyperlink" Target="mailto:sally.rumsey@bodleian.ox.ac.u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http://www.datastarproject.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hyperlink" Target="http://www.oclc.org/content/dam/research/publications/library/2012/erway-dataintegrity.pdf"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http://www.oclc.org/research/activities/datacuration.html" TargetMode="External"/><Relationship Id="rId4" Type="http://schemas.openxmlformats.org/officeDocument/2006/relationships/hyperlink" Target="http://dipir.or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71800" y="5943600"/>
            <a:ext cx="6019800" cy="861774"/>
          </a:xfrm>
          <a:prstGeom prst="rect">
            <a:avLst/>
          </a:prstGeom>
          <a:noFill/>
        </p:spPr>
        <p:txBody>
          <a:bodyPr wrap="square" rtlCol="0">
            <a:spAutoFit/>
          </a:bodyPr>
          <a:lstStyle/>
          <a:p>
            <a:pPr lvl="5" algn="r">
              <a:lnSpc>
                <a:spcPts val="2000"/>
              </a:lnSpc>
            </a:pPr>
            <a:r>
              <a:rPr lang="en-US" sz="2800" b="1" dirty="0" smtClean="0">
                <a:solidFill>
                  <a:srgbClr val="2178B5"/>
                </a:solidFill>
              </a:rPr>
              <a:t>OCLC Research</a:t>
            </a:r>
          </a:p>
          <a:p>
            <a:pPr lvl="5" algn="r">
              <a:lnSpc>
                <a:spcPts val="2000"/>
              </a:lnSpc>
            </a:pPr>
            <a:r>
              <a:rPr lang="en-US" sz="1600" b="0" dirty="0" smtClean="0">
                <a:solidFill>
                  <a:schemeClr val="tx1"/>
                </a:solidFill>
                <a:latin typeface="Calibri" pitchFamily="34" charset="0"/>
              </a:rPr>
              <a:t>Exploration, innovation and community </a:t>
            </a:r>
            <a:br>
              <a:rPr lang="en-US" sz="1600" b="0" dirty="0" smtClean="0">
                <a:solidFill>
                  <a:schemeClr val="tx1"/>
                </a:solidFill>
                <a:latin typeface="Calibri" pitchFamily="34" charset="0"/>
              </a:rPr>
            </a:br>
            <a:r>
              <a:rPr lang="en-US" sz="1600" b="0" dirty="0" smtClean="0">
                <a:solidFill>
                  <a:schemeClr val="tx1"/>
                </a:solidFill>
                <a:latin typeface="Calibri" pitchFamily="34" charset="0"/>
              </a:rPr>
              <a:t>for libraries and archives.</a:t>
            </a:r>
            <a:endParaRPr lang="en-US" sz="1600" b="0" dirty="0">
              <a:solidFill>
                <a:schemeClr val="tx1"/>
              </a:solidFill>
              <a:latin typeface="Calibri" pitchFamily="34" charset="0"/>
            </a:endParaRPr>
          </a:p>
        </p:txBody>
      </p:sp>
      <p:sp>
        <p:nvSpPr>
          <p:cNvPr id="10" name="Rectangle 9"/>
          <p:cNvSpPr/>
          <p:nvPr/>
        </p:nvSpPr>
        <p:spPr>
          <a:xfrm>
            <a:off x="3505200" y="1695271"/>
            <a:ext cx="5105400" cy="1569660"/>
          </a:xfrm>
          <a:prstGeom prst="rect">
            <a:avLst/>
          </a:prstGeom>
        </p:spPr>
        <p:txBody>
          <a:bodyPr wrap="square">
            <a:spAutoFit/>
          </a:bodyPr>
          <a:lstStyle/>
          <a:p>
            <a:r>
              <a:rPr lang="en-US" sz="2400" b="0" dirty="0" smtClean="0">
                <a:solidFill>
                  <a:schemeClr val="tx1"/>
                </a:solidFill>
                <a:latin typeface="Calibri" pitchFamily="34" charset="0"/>
                <a:cs typeface="Arial" pitchFamily="34" charset="0"/>
              </a:rPr>
              <a:t>Featuring </a:t>
            </a:r>
            <a:br>
              <a:rPr lang="en-US" sz="2400" b="0" dirty="0" smtClean="0">
                <a:solidFill>
                  <a:schemeClr val="tx1"/>
                </a:solidFill>
                <a:latin typeface="Calibri" pitchFamily="34" charset="0"/>
                <a:cs typeface="Arial" pitchFamily="34" charset="0"/>
              </a:rPr>
            </a:br>
            <a:r>
              <a:rPr lang="en-US" sz="2400" b="0" dirty="0" smtClean="0">
                <a:solidFill>
                  <a:schemeClr val="tx1"/>
                </a:solidFill>
                <a:latin typeface="Calibri" pitchFamily="34" charset="0"/>
                <a:cs typeface="Arial" pitchFamily="34" charset="0"/>
              </a:rPr>
              <a:t>Karen Smith-Yoshimura,</a:t>
            </a:r>
            <a:br>
              <a:rPr lang="en-US" sz="2400" b="0" dirty="0" smtClean="0">
                <a:solidFill>
                  <a:schemeClr val="tx1"/>
                </a:solidFill>
                <a:latin typeface="Calibri" pitchFamily="34" charset="0"/>
                <a:cs typeface="Arial" pitchFamily="34" charset="0"/>
              </a:rPr>
            </a:br>
            <a:r>
              <a:rPr lang="en-US" sz="2400" b="0" dirty="0" smtClean="0">
                <a:solidFill>
                  <a:schemeClr val="tx1"/>
                </a:solidFill>
                <a:latin typeface="Calibri" pitchFamily="34" charset="0"/>
                <a:cs typeface="Arial" pitchFamily="34" charset="0"/>
              </a:rPr>
              <a:t>OCLC Research</a:t>
            </a:r>
            <a:br>
              <a:rPr lang="en-US" sz="2400" b="0" dirty="0" smtClean="0">
                <a:solidFill>
                  <a:schemeClr val="tx1"/>
                </a:solidFill>
                <a:latin typeface="Calibri" pitchFamily="34" charset="0"/>
                <a:cs typeface="Arial" pitchFamily="34" charset="0"/>
              </a:rPr>
            </a:br>
            <a:endParaRPr lang="en-US" sz="2400" b="0" dirty="0" smtClean="0">
              <a:solidFill>
                <a:schemeClr val="tx1"/>
              </a:solidFill>
              <a:latin typeface="Calibri" pitchFamily="34" charset="0"/>
              <a:cs typeface="Arial" pitchFamily="34" charset="0"/>
            </a:endParaRPr>
          </a:p>
        </p:txBody>
      </p:sp>
      <p:grpSp>
        <p:nvGrpSpPr>
          <p:cNvPr id="2" name="Group 16"/>
          <p:cNvGrpSpPr/>
          <p:nvPr/>
        </p:nvGrpSpPr>
        <p:grpSpPr>
          <a:xfrm>
            <a:off x="457200" y="1771471"/>
            <a:ext cx="8305800" cy="1950660"/>
            <a:chOff x="457200" y="1447800"/>
            <a:chExt cx="8305800" cy="1950660"/>
          </a:xfrm>
        </p:grpSpPr>
        <p:sp>
          <p:nvSpPr>
            <p:cNvPr id="18" name="TextBox 17"/>
            <p:cNvSpPr txBox="1"/>
            <p:nvPr/>
          </p:nvSpPr>
          <p:spPr>
            <a:xfrm>
              <a:off x="457200" y="1447800"/>
              <a:ext cx="7848600" cy="523220"/>
            </a:xfrm>
            <a:prstGeom prst="rect">
              <a:avLst/>
            </a:prstGeom>
            <a:noFill/>
          </p:spPr>
          <p:txBody>
            <a:bodyPr wrap="square" rtlCol="0">
              <a:spAutoFit/>
            </a:bodyPr>
            <a:lstStyle/>
            <a:p>
              <a:pPr algn="ctr"/>
              <a:endParaRPr lang="en-US" sz="2800" b="1" dirty="0">
                <a:latin typeface="+mj-lt"/>
                <a:cs typeface="Arial" pitchFamily="34" charset="0"/>
              </a:endParaRPr>
            </a:p>
          </p:txBody>
        </p:sp>
        <p:sp>
          <p:nvSpPr>
            <p:cNvPr id="19" name="TextBox 18"/>
            <p:cNvSpPr txBox="1"/>
            <p:nvPr/>
          </p:nvSpPr>
          <p:spPr>
            <a:xfrm>
              <a:off x="3124200" y="1828800"/>
              <a:ext cx="5638800" cy="1569660"/>
            </a:xfrm>
            <a:prstGeom prst="rect">
              <a:avLst/>
            </a:prstGeom>
            <a:noFill/>
          </p:spPr>
          <p:txBody>
            <a:bodyPr wrap="square" rtlCol="0">
              <a:spAutoFit/>
            </a:bodyPr>
            <a:lstStyle/>
            <a:p>
              <a:r>
                <a:rPr lang="en-US" sz="2400" dirty="0" smtClean="0">
                  <a:cs typeface="Arial" pitchFamily="34" charset="0"/>
                </a:rPr>
                <a:t/>
              </a:r>
              <a:br>
                <a:rPr lang="en-US" sz="2400" dirty="0" smtClean="0">
                  <a:cs typeface="Arial" pitchFamily="34" charset="0"/>
                </a:rPr>
              </a:br>
              <a:endParaRPr lang="en-US" sz="2400" dirty="0" smtClean="0">
                <a:cs typeface="Arial" pitchFamily="34" charset="0"/>
              </a:endParaRPr>
            </a:p>
            <a:p>
              <a:endParaRPr lang="en-US" sz="2400" dirty="0" smtClean="0">
                <a:cs typeface="Arial" pitchFamily="34" charset="0"/>
              </a:endParaRPr>
            </a:p>
            <a:p>
              <a:pPr algn="ctr"/>
              <a:endParaRPr lang="en-US" sz="2400" dirty="0">
                <a:latin typeface="+mj-lt"/>
                <a:cs typeface="Arial" pitchFamily="34" charset="0"/>
              </a:endParaRPr>
            </a:p>
          </p:txBody>
        </p:sp>
      </p:gr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AutoShape 3"/>
          <p:cNvSpPr>
            <a:spLocks noChangeAspect="1" noChangeArrowheads="1" noTextEdit="1"/>
          </p:cNvSpPr>
          <p:nvPr/>
        </p:nvSpPr>
        <p:spPr bwMode="auto">
          <a:xfrm>
            <a:off x="0" y="5562600"/>
            <a:ext cx="9144000" cy="351692"/>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OCLC logo, color without tagline"/>
          <p:cNvPicPr>
            <a:picLocks noChangeAspect="1" noChangeArrowheads="1"/>
          </p:cNvPicPr>
          <p:nvPr/>
        </p:nvPicPr>
        <p:blipFill>
          <a:blip r:embed="rId2" cstate="print"/>
          <a:srcRect/>
          <a:stretch>
            <a:fillRect/>
          </a:stretch>
        </p:blipFill>
        <p:spPr bwMode="auto">
          <a:xfrm>
            <a:off x="304800" y="5943600"/>
            <a:ext cx="1676400" cy="609600"/>
          </a:xfrm>
          <a:prstGeom prst="rect">
            <a:avLst/>
          </a:prstGeom>
          <a:noFill/>
        </p:spPr>
      </p:pic>
      <p:cxnSp>
        <p:nvCxnSpPr>
          <p:cNvPr id="22" name="Straight Connector 21"/>
          <p:cNvCxnSpPr/>
          <p:nvPr/>
        </p:nvCxnSpPr>
        <p:spPr>
          <a:xfrm>
            <a:off x="0" y="57150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title"/>
          </p:nvPr>
        </p:nvSpPr>
        <p:spPr>
          <a:xfrm>
            <a:off x="968377" y="681040"/>
            <a:ext cx="8023223" cy="309560"/>
          </a:xfrm>
        </p:spPr>
        <p:txBody>
          <a:bodyPr>
            <a:noAutofit/>
          </a:bodyPr>
          <a:lstStyle/>
          <a:p>
            <a:pPr>
              <a:lnSpc>
                <a:spcPts val="3000"/>
              </a:lnSpc>
            </a:pPr>
            <a:r>
              <a:rPr lang="en-US" sz="2800" b="1" kern="1200" dirty="0" smtClean="0">
                <a:solidFill>
                  <a:srgbClr val="2178B5"/>
                </a:solidFill>
                <a:cs typeface="Arial" pitchFamily="34" charset="0"/>
              </a:rPr>
              <a:t>Managing Research Data—from Goals to Reality</a:t>
            </a:r>
            <a:endParaRPr lang="en-US" sz="2800" b="1" kern="1200" dirty="0">
              <a:solidFill>
                <a:srgbClr val="2178B5"/>
              </a:solidFill>
              <a:cs typeface="Arial" pitchFamily="34" charset="0"/>
            </a:endParaRPr>
          </a:p>
        </p:txBody>
      </p:sp>
      <p:pic>
        <p:nvPicPr>
          <p:cNvPr id="29" name="Content Placeholder 3" descr="Sally Rumsey March 2013.JPG"/>
          <p:cNvPicPr>
            <a:picLocks noGrp="1" noChangeAspect="1"/>
          </p:cNvPicPr>
          <p:nvPr>
            <p:ph idx="1"/>
          </p:nvPr>
        </p:nvPicPr>
        <p:blipFill>
          <a:blip r:embed="rId3" cstate="print"/>
          <a:stretch>
            <a:fillRect/>
          </a:stretch>
        </p:blipFill>
        <p:spPr>
          <a:xfrm>
            <a:off x="2514601" y="3020249"/>
            <a:ext cx="838200" cy="1257300"/>
          </a:xfrm>
        </p:spPr>
      </p:pic>
      <p:sp>
        <p:nvSpPr>
          <p:cNvPr id="25" name="TextBox 24"/>
          <p:cNvSpPr txBox="1"/>
          <p:nvPr/>
        </p:nvSpPr>
        <p:spPr>
          <a:xfrm>
            <a:off x="533400" y="304800"/>
            <a:ext cx="8077200" cy="461665"/>
          </a:xfrm>
          <a:prstGeom prst="rect">
            <a:avLst/>
          </a:prstGeom>
          <a:noFill/>
        </p:spPr>
        <p:txBody>
          <a:bodyPr wrap="square" rtlCol="0">
            <a:spAutoFit/>
          </a:bodyPr>
          <a:lstStyle/>
          <a:p>
            <a:pPr algn="ctr"/>
            <a:r>
              <a:rPr lang="en-US" sz="2400" b="0" dirty="0" smtClean="0">
                <a:solidFill>
                  <a:schemeClr val="tx1"/>
                </a:solidFill>
                <a:latin typeface="Calibri" pitchFamily="34" charset="0"/>
              </a:rPr>
              <a:t>OCLC Research Library Partnership Webinar</a:t>
            </a:r>
            <a:endParaRPr lang="en-US" sz="2400" b="0" dirty="0">
              <a:solidFill>
                <a:schemeClr val="tx1"/>
              </a:solidFill>
              <a:latin typeface="Calibri" pitchFamily="34" charset="0"/>
            </a:endParaRPr>
          </a:p>
        </p:txBody>
      </p:sp>
      <p:sp>
        <p:nvSpPr>
          <p:cNvPr id="23" name="TextBox 22"/>
          <p:cNvSpPr txBox="1"/>
          <p:nvPr/>
        </p:nvSpPr>
        <p:spPr>
          <a:xfrm>
            <a:off x="2590800" y="1061513"/>
            <a:ext cx="1905000" cy="1164421"/>
          </a:xfrm>
          <a:prstGeom prst="rect">
            <a:avLst/>
          </a:prstGeom>
          <a:noFill/>
        </p:spPr>
        <p:txBody>
          <a:bodyPr wrap="square" rtlCol="0">
            <a:spAutoFit/>
          </a:bodyPr>
          <a:lstStyle/>
          <a:p>
            <a:pPr>
              <a:lnSpc>
                <a:spcPts val="2600"/>
              </a:lnSpc>
            </a:pPr>
            <a:r>
              <a:rPr lang="en-US" sz="2400" b="0" dirty="0" smtClean="0">
                <a:solidFill>
                  <a:schemeClr val="tx1"/>
                </a:solidFill>
                <a:latin typeface="Calibri" pitchFamily="34" charset="0"/>
                <a:cs typeface="Arial" pitchFamily="34" charset="0"/>
              </a:rPr>
              <a:t>14 May 2013</a:t>
            </a:r>
          </a:p>
          <a:p>
            <a:r>
              <a:rPr lang="en-US" sz="2400" dirty="0" smtClean="0">
                <a:solidFill>
                  <a:schemeClr val="tx1"/>
                </a:solidFill>
                <a:latin typeface="Calibri" pitchFamily="34" charset="0"/>
                <a:cs typeface="Arial" pitchFamily="34" charset="0"/>
              </a:rPr>
              <a:t> </a:t>
            </a:r>
          </a:p>
          <a:p>
            <a:endParaRPr lang="en-US" sz="2400" dirty="0">
              <a:solidFill>
                <a:schemeClr val="tx1"/>
              </a:solidFill>
              <a:latin typeface="Calibri" pitchFamily="34" charset="0"/>
            </a:endParaRPr>
          </a:p>
        </p:txBody>
      </p:sp>
      <p:sp>
        <p:nvSpPr>
          <p:cNvPr id="26" name="TextBox 25"/>
          <p:cNvSpPr txBox="1"/>
          <p:nvPr/>
        </p:nvSpPr>
        <p:spPr>
          <a:xfrm>
            <a:off x="4495800" y="990600"/>
            <a:ext cx="1371600" cy="461665"/>
          </a:xfrm>
          <a:prstGeom prst="rect">
            <a:avLst/>
          </a:prstGeom>
          <a:noFill/>
        </p:spPr>
        <p:txBody>
          <a:bodyPr wrap="square" rtlCol="0">
            <a:spAutoFit/>
          </a:bodyPr>
          <a:lstStyle/>
          <a:p>
            <a:r>
              <a:rPr lang="en-US" sz="2400" b="1" dirty="0" smtClean="0">
                <a:solidFill>
                  <a:schemeClr val="tx1"/>
                </a:solidFill>
                <a:latin typeface="Calibri" pitchFamily="34" charset="0"/>
              </a:rPr>
              <a:t>#</a:t>
            </a:r>
            <a:r>
              <a:rPr lang="en-US" sz="2400" b="1" dirty="0" err="1" smtClean="0">
                <a:solidFill>
                  <a:schemeClr val="tx1"/>
                </a:solidFill>
                <a:latin typeface="Calibri" pitchFamily="34" charset="0"/>
              </a:rPr>
              <a:t>orlp</a:t>
            </a:r>
            <a:endParaRPr lang="en-US" sz="2400" b="1" dirty="0">
              <a:solidFill>
                <a:schemeClr val="tx1"/>
              </a:solidFill>
              <a:latin typeface="Calibri" pitchFamily="34" charset="0"/>
              <a:cs typeface="Arial" pitchFamily="34" charset="0"/>
            </a:endParaRPr>
          </a:p>
        </p:txBody>
      </p:sp>
      <p:sp>
        <p:nvSpPr>
          <p:cNvPr id="27" name="Rectangle 26"/>
          <p:cNvSpPr/>
          <p:nvPr/>
        </p:nvSpPr>
        <p:spPr>
          <a:xfrm>
            <a:off x="3505200" y="2990671"/>
            <a:ext cx="4531625" cy="1200329"/>
          </a:xfrm>
          <a:prstGeom prst="rect">
            <a:avLst/>
          </a:prstGeom>
        </p:spPr>
        <p:txBody>
          <a:bodyPr wrap="square">
            <a:spAutoFit/>
          </a:bodyPr>
          <a:lstStyle/>
          <a:p>
            <a:r>
              <a:rPr lang="en-US" sz="2400" b="0" dirty="0" smtClean="0">
                <a:solidFill>
                  <a:schemeClr val="tx1"/>
                </a:solidFill>
                <a:latin typeface="Calibri" pitchFamily="34" charset="0"/>
                <a:cs typeface="Arial" pitchFamily="34" charset="0"/>
              </a:rPr>
              <a:t>Sally Rumsey, </a:t>
            </a:r>
            <a:br>
              <a:rPr lang="en-US" sz="2400" b="0" dirty="0" smtClean="0">
                <a:solidFill>
                  <a:schemeClr val="tx1"/>
                </a:solidFill>
                <a:latin typeface="Calibri" pitchFamily="34" charset="0"/>
                <a:cs typeface="Arial" pitchFamily="34" charset="0"/>
              </a:rPr>
            </a:br>
            <a:r>
              <a:rPr lang="en-US" sz="2400" b="0" dirty="0" smtClean="0">
                <a:solidFill>
                  <a:schemeClr val="tx1"/>
                </a:solidFill>
                <a:latin typeface="Calibri" pitchFamily="34" charset="0"/>
                <a:cs typeface="Arial" pitchFamily="34" charset="0"/>
              </a:rPr>
              <a:t>Bodleian Libraries, </a:t>
            </a:r>
            <a:br>
              <a:rPr lang="en-US" sz="2400" b="0" dirty="0" smtClean="0">
                <a:solidFill>
                  <a:schemeClr val="tx1"/>
                </a:solidFill>
                <a:latin typeface="Calibri" pitchFamily="34" charset="0"/>
                <a:cs typeface="Arial" pitchFamily="34" charset="0"/>
              </a:rPr>
            </a:br>
            <a:r>
              <a:rPr lang="en-US" sz="2400" b="0" dirty="0" smtClean="0">
                <a:solidFill>
                  <a:schemeClr val="tx1"/>
                </a:solidFill>
                <a:latin typeface="Calibri" pitchFamily="34" charset="0"/>
                <a:cs typeface="Arial" pitchFamily="34" charset="0"/>
              </a:rPr>
              <a:t>University of Oxford </a:t>
            </a:r>
          </a:p>
        </p:txBody>
      </p:sp>
      <p:sp>
        <p:nvSpPr>
          <p:cNvPr id="28" name="Rectangle 27"/>
          <p:cNvSpPr/>
          <p:nvPr/>
        </p:nvSpPr>
        <p:spPr>
          <a:xfrm>
            <a:off x="3505200" y="4362271"/>
            <a:ext cx="2895600" cy="1200329"/>
          </a:xfrm>
          <a:prstGeom prst="rect">
            <a:avLst/>
          </a:prstGeom>
        </p:spPr>
        <p:txBody>
          <a:bodyPr wrap="square">
            <a:spAutoFit/>
          </a:bodyPr>
          <a:lstStyle/>
          <a:p>
            <a:r>
              <a:rPr lang="en-US" sz="2400" b="0" dirty="0" smtClean="0">
                <a:solidFill>
                  <a:schemeClr val="tx1"/>
                </a:solidFill>
                <a:latin typeface="Calibri" pitchFamily="34" charset="0"/>
                <a:cs typeface="Arial" pitchFamily="34" charset="0"/>
              </a:rPr>
              <a:t>Wendy Kozlowski, </a:t>
            </a:r>
            <a:br>
              <a:rPr lang="en-US" sz="2400" b="0" dirty="0" smtClean="0">
                <a:solidFill>
                  <a:schemeClr val="tx1"/>
                </a:solidFill>
                <a:latin typeface="Calibri" pitchFamily="34" charset="0"/>
                <a:cs typeface="Arial" pitchFamily="34" charset="0"/>
              </a:rPr>
            </a:br>
            <a:r>
              <a:rPr lang="en-US" sz="2400" b="0" dirty="0" smtClean="0">
                <a:solidFill>
                  <a:schemeClr val="tx1"/>
                </a:solidFill>
                <a:latin typeface="Calibri" pitchFamily="34" charset="0"/>
                <a:cs typeface="Arial" pitchFamily="34" charset="0"/>
              </a:rPr>
              <a:t>Cornell University </a:t>
            </a:r>
          </a:p>
          <a:p>
            <a:endParaRPr lang="en-US" sz="2400" b="0" dirty="0" smtClean="0">
              <a:solidFill>
                <a:schemeClr val="tx1"/>
              </a:solidFill>
              <a:latin typeface="Calibri" pitchFamily="34" charset="0"/>
              <a:cs typeface="Arial" pitchFamily="34" charset="0"/>
            </a:endParaRPr>
          </a:p>
        </p:txBody>
      </p:sp>
      <p:pic>
        <p:nvPicPr>
          <p:cNvPr id="30" name="Picture 29" descr="Wendy Kozlowski.JPG"/>
          <p:cNvPicPr>
            <a:picLocks noChangeAspect="1"/>
          </p:cNvPicPr>
          <p:nvPr/>
        </p:nvPicPr>
        <p:blipFill rotWithShape="1">
          <a:blip r:embed="rId4" cstate="print"/>
          <a:srcRect l="8815" r="5519"/>
          <a:stretch/>
        </p:blipFill>
        <p:spPr>
          <a:xfrm>
            <a:off x="2539621" y="4438471"/>
            <a:ext cx="827964" cy="1066800"/>
          </a:xfrm>
          <a:prstGeom prst="rect">
            <a:avLst/>
          </a:prstGeom>
        </p:spPr>
      </p:pic>
      <p:pic>
        <p:nvPicPr>
          <p:cNvPr id="2050" name="Picture 2" descr="Karen Smith-Yoshimura"/>
          <p:cNvPicPr>
            <a:picLocks noChangeAspect="1" noChangeArrowheads="1"/>
          </p:cNvPicPr>
          <p:nvPr/>
        </p:nvPicPr>
        <p:blipFill>
          <a:blip r:embed="rId5" cstate="print"/>
          <a:srcRect/>
          <a:stretch>
            <a:fillRect/>
          </a:stretch>
        </p:blipFill>
        <p:spPr bwMode="auto">
          <a:xfrm>
            <a:off x="2487828" y="1771471"/>
            <a:ext cx="864972" cy="1143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33400"/>
            <a:ext cx="6553200" cy="995360"/>
          </a:xfrm>
        </p:spPr>
        <p:txBody>
          <a:bodyPr anchor="b"/>
          <a:lstStyle/>
          <a:p>
            <a:r>
              <a:rPr lang="en-US" dirty="0" smtClean="0"/>
              <a:t>Cornell University – Context and Goals for Managing Research Data</a:t>
            </a:r>
            <a:endParaRPr lang="en-US" dirty="0"/>
          </a:p>
        </p:txBody>
      </p:sp>
      <p:sp>
        <p:nvSpPr>
          <p:cNvPr id="4" name="TextBox 3"/>
          <p:cNvSpPr txBox="1"/>
          <p:nvPr/>
        </p:nvSpPr>
        <p:spPr>
          <a:xfrm>
            <a:off x="533400" y="1891605"/>
            <a:ext cx="8229600" cy="1384995"/>
          </a:xfrm>
          <a:prstGeom prst="rect">
            <a:avLst/>
          </a:prstGeom>
          <a:noFill/>
        </p:spPr>
        <p:txBody>
          <a:bodyPr wrap="square" rtlCol="0">
            <a:spAutoFit/>
          </a:bodyPr>
          <a:lstStyle/>
          <a:p>
            <a:pPr marL="457200" indent="-457200">
              <a:buClr>
                <a:schemeClr val="accent2"/>
              </a:buClr>
              <a:buFont typeface="Arial" pitchFamily="34" charset="0"/>
              <a:buChar char="•"/>
            </a:pPr>
            <a:r>
              <a:rPr lang="en-US" sz="2800" b="0" dirty="0" smtClean="0">
                <a:solidFill>
                  <a:schemeClr val="tx1"/>
                </a:solidFill>
                <a:latin typeface="Trebuchet MS" pitchFamily="34" charset="0"/>
              </a:rPr>
              <a:t>Current Funders’ Mandates</a:t>
            </a:r>
          </a:p>
          <a:p>
            <a:pPr marL="457200" indent="-457200">
              <a:buClr>
                <a:schemeClr val="accent2"/>
              </a:buClr>
              <a:buFont typeface="Arial" pitchFamily="34" charset="0"/>
              <a:buChar char="•"/>
            </a:pPr>
            <a:r>
              <a:rPr lang="en-US" sz="2800" b="0" dirty="0" smtClean="0">
                <a:solidFill>
                  <a:schemeClr val="tx1"/>
                </a:solidFill>
                <a:latin typeface="Trebuchet MS" pitchFamily="34" charset="0"/>
              </a:rPr>
              <a:t>Office of Science and Technology Policy Memorandum</a:t>
            </a:r>
            <a:endParaRPr lang="en-US" sz="2800" b="0" dirty="0">
              <a:solidFill>
                <a:schemeClr val="tx1"/>
              </a:solidFill>
              <a:latin typeface="Trebuchet MS" pitchFamily="34" charset="0"/>
            </a:endParaRPr>
          </a:p>
        </p:txBody>
      </p:sp>
      <p:sp>
        <p:nvSpPr>
          <p:cNvPr id="5" name="TextBox 4"/>
          <p:cNvSpPr txBox="1"/>
          <p:nvPr/>
        </p:nvSpPr>
        <p:spPr>
          <a:xfrm>
            <a:off x="533400" y="3544431"/>
            <a:ext cx="8229600" cy="2246769"/>
          </a:xfrm>
          <a:prstGeom prst="rect">
            <a:avLst/>
          </a:prstGeom>
          <a:noFill/>
        </p:spPr>
        <p:txBody>
          <a:bodyPr wrap="square" rtlCol="0">
            <a:spAutoFit/>
          </a:bodyPr>
          <a:lstStyle/>
          <a:p>
            <a:pPr marL="457200" indent="-457200">
              <a:buClr>
                <a:schemeClr val="accent2"/>
              </a:buClr>
              <a:buFont typeface="Arial" pitchFamily="34" charset="0"/>
              <a:buChar char="•"/>
            </a:pPr>
            <a:r>
              <a:rPr lang="en-US" sz="2800" b="0" dirty="0" smtClean="0">
                <a:solidFill>
                  <a:schemeClr val="tx1"/>
                </a:solidFill>
                <a:latin typeface="Trebuchet MS" pitchFamily="34" charset="0"/>
              </a:rPr>
              <a:t>Research Data Management Service Group</a:t>
            </a:r>
          </a:p>
          <a:p>
            <a:pPr marL="457200" indent="-457200">
              <a:buClr>
                <a:schemeClr val="accent2"/>
              </a:buClr>
              <a:buFont typeface="Arial" pitchFamily="34" charset="0"/>
              <a:buChar char="•"/>
            </a:pPr>
            <a:r>
              <a:rPr lang="en-US" sz="2800" b="0" dirty="0" smtClean="0">
                <a:solidFill>
                  <a:schemeClr val="tx1"/>
                </a:solidFill>
                <a:latin typeface="Trebuchet MS" pitchFamily="34" charset="0"/>
              </a:rPr>
              <a:t>Cornell University Library Institutional Repository</a:t>
            </a:r>
          </a:p>
          <a:p>
            <a:pPr marL="457200" indent="-457200">
              <a:buClr>
                <a:schemeClr val="accent2"/>
              </a:buClr>
              <a:buFont typeface="Arial" pitchFamily="34" charset="0"/>
              <a:buChar char="•"/>
            </a:pPr>
            <a:r>
              <a:rPr lang="en-US" sz="2800" b="0" dirty="0" smtClean="0">
                <a:solidFill>
                  <a:schemeClr val="tx1"/>
                </a:solidFill>
                <a:latin typeface="Trebuchet MS" pitchFamily="34" charset="0"/>
              </a:rPr>
              <a:t>Datastar Dataset Registry</a:t>
            </a:r>
          </a:p>
          <a:p>
            <a:pPr marL="457200" indent="-457200">
              <a:buClr>
                <a:schemeClr val="accent2"/>
              </a:buClr>
              <a:buFont typeface="Arial" pitchFamily="34" charset="0"/>
              <a:buChar char="•"/>
            </a:pPr>
            <a:r>
              <a:rPr lang="en-US" sz="2800" b="0" dirty="0" smtClean="0">
                <a:solidFill>
                  <a:schemeClr val="tx1"/>
                </a:solidFill>
                <a:latin typeface="Trebuchet MS" pitchFamily="34" charset="0"/>
              </a:rPr>
              <a:t>Cornell University Library Archival Repository</a:t>
            </a:r>
            <a:endParaRPr lang="en-US" sz="2800" b="0" dirty="0">
              <a:solidFill>
                <a:schemeClr val="tx1"/>
              </a:solidFill>
              <a:latin typeface="Trebuchet MS" pitchFamily="34" charset="0"/>
            </a:endParaRPr>
          </a:p>
        </p:txBody>
      </p:sp>
      <p:pic>
        <p:nvPicPr>
          <p:cNvPr id="7" name="Picture 6" descr="Wendy Kozlowski.JPG"/>
          <p:cNvPicPr>
            <a:picLocks noChangeAspect="1"/>
          </p:cNvPicPr>
          <p:nvPr/>
        </p:nvPicPr>
        <p:blipFill rotWithShape="1">
          <a:blip r:embed="rId3" cstate="print"/>
          <a:srcRect l="8815" r="5519"/>
          <a:stretch/>
        </p:blipFill>
        <p:spPr>
          <a:xfrm>
            <a:off x="7656394" y="228600"/>
            <a:ext cx="1182806" cy="1524000"/>
          </a:xfrm>
          <a:prstGeom prst="rect">
            <a:avLst/>
          </a:prstGeom>
        </p:spPr>
      </p:pic>
    </p:spTree>
    <p:extLst>
      <p:ext uri="{BB962C8B-B14F-4D97-AF65-F5344CB8AC3E}">
        <p14:creationId xmlns:p14="http://schemas.microsoft.com/office/powerpoint/2010/main" xmlns="" val="3065069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017216"/>
            <a:ext cx="8610600" cy="4093428"/>
          </a:xfrm>
          <a:prstGeom prst="rect">
            <a:avLst/>
          </a:prstGeom>
          <a:noFill/>
        </p:spPr>
        <p:txBody>
          <a:bodyPr wrap="square" rtlCol="0">
            <a:spAutoFit/>
          </a:bodyPr>
          <a:lstStyle/>
          <a:p>
            <a:pPr marL="342900" indent="-342900">
              <a:spcBef>
                <a:spcPts val="600"/>
              </a:spcBef>
              <a:buClr>
                <a:schemeClr val="accent2"/>
              </a:buClr>
              <a:buFont typeface="Arial" pitchFamily="34" charset="0"/>
              <a:buChar char="•"/>
            </a:pPr>
            <a:r>
              <a:rPr lang="en-US" sz="2400" b="0" dirty="0" smtClean="0">
                <a:solidFill>
                  <a:schemeClr val="tx1"/>
                </a:solidFill>
                <a:latin typeface="Trebuchet MS" pitchFamily="34" charset="0"/>
              </a:rPr>
              <a:t>Collaborative</a:t>
            </a:r>
            <a:r>
              <a:rPr lang="en-US" sz="2400" b="0" dirty="0">
                <a:solidFill>
                  <a:schemeClr val="tx1"/>
                </a:solidFill>
                <a:latin typeface="Trebuchet MS" pitchFamily="34" charset="0"/>
              </a:rPr>
              <a:t>, campus-wide organization </a:t>
            </a:r>
            <a:endParaRPr lang="en-US" sz="2400" b="0" dirty="0" smtClean="0">
              <a:solidFill>
                <a:schemeClr val="tx1"/>
              </a:solidFill>
              <a:latin typeface="Trebuchet MS" pitchFamily="34" charset="0"/>
            </a:endParaRPr>
          </a:p>
          <a:p>
            <a:pPr marL="342900" indent="-342900">
              <a:spcBef>
                <a:spcPts val="600"/>
              </a:spcBef>
              <a:buClr>
                <a:schemeClr val="accent2"/>
              </a:buClr>
              <a:buFont typeface="Arial" pitchFamily="34" charset="0"/>
              <a:buChar char="•"/>
            </a:pPr>
            <a:r>
              <a:rPr lang="en-US" sz="2400" b="0" dirty="0">
                <a:solidFill>
                  <a:schemeClr val="tx1"/>
                </a:solidFill>
                <a:latin typeface="Trebuchet MS" pitchFamily="34" charset="0"/>
              </a:rPr>
              <a:t>L</a:t>
            </a:r>
            <a:r>
              <a:rPr lang="en-US" sz="2400" b="0" dirty="0" smtClean="0">
                <a:solidFill>
                  <a:schemeClr val="tx1"/>
                </a:solidFill>
                <a:latin typeface="Trebuchet MS" pitchFamily="34" charset="0"/>
              </a:rPr>
              <a:t>inks faculty</a:t>
            </a:r>
            <a:r>
              <a:rPr lang="en-US" sz="2400" b="0" dirty="0">
                <a:solidFill>
                  <a:schemeClr val="tx1"/>
                </a:solidFill>
                <a:latin typeface="Trebuchet MS" pitchFamily="34" charset="0"/>
              </a:rPr>
              <a:t>, staff and students with data management services </a:t>
            </a:r>
            <a:r>
              <a:rPr lang="en-US" sz="2400" b="0" dirty="0" smtClean="0">
                <a:solidFill>
                  <a:schemeClr val="tx1"/>
                </a:solidFill>
                <a:latin typeface="Trebuchet MS" pitchFamily="34" charset="0"/>
              </a:rPr>
              <a:t>to meet research needs</a:t>
            </a:r>
          </a:p>
          <a:p>
            <a:pPr marL="342900" indent="-342900">
              <a:spcBef>
                <a:spcPts val="600"/>
              </a:spcBef>
              <a:buClr>
                <a:schemeClr val="accent2"/>
              </a:buClr>
              <a:buFont typeface="Arial" pitchFamily="34" charset="0"/>
              <a:buChar char="•"/>
            </a:pPr>
            <a:r>
              <a:rPr lang="en-US" sz="2400" b="0" dirty="0" smtClean="0">
                <a:solidFill>
                  <a:schemeClr val="tx1"/>
                </a:solidFill>
                <a:latin typeface="Trebuchet MS" pitchFamily="34" charset="0"/>
              </a:rPr>
              <a:t>Broad </a:t>
            </a:r>
            <a:r>
              <a:rPr lang="en-US" sz="2400" b="0" dirty="0">
                <a:solidFill>
                  <a:schemeClr val="tx1"/>
                </a:solidFill>
                <a:latin typeface="Trebuchet MS" pitchFamily="34" charset="0"/>
              </a:rPr>
              <a:t>range of science, policy, </a:t>
            </a:r>
            <a:r>
              <a:rPr lang="en-US" sz="2400" b="0" dirty="0" smtClean="0">
                <a:solidFill>
                  <a:schemeClr val="tx1"/>
                </a:solidFill>
                <a:latin typeface="Trebuchet MS" pitchFamily="34" charset="0"/>
              </a:rPr>
              <a:t>data </a:t>
            </a:r>
            <a:r>
              <a:rPr lang="en-US" sz="2400" b="0" dirty="0">
                <a:solidFill>
                  <a:schemeClr val="tx1"/>
                </a:solidFill>
                <a:latin typeface="Trebuchet MS" pitchFamily="34" charset="0"/>
              </a:rPr>
              <a:t>and information technology </a:t>
            </a:r>
            <a:r>
              <a:rPr lang="en-US" sz="2400" b="0" dirty="0" smtClean="0">
                <a:solidFill>
                  <a:schemeClr val="tx1"/>
                </a:solidFill>
                <a:latin typeface="Trebuchet MS" pitchFamily="34" charset="0"/>
              </a:rPr>
              <a:t>experts…</a:t>
            </a:r>
          </a:p>
          <a:p>
            <a:pPr marL="342900" indent="-342900">
              <a:spcBef>
                <a:spcPts val="600"/>
              </a:spcBef>
              <a:buClr>
                <a:schemeClr val="accent2"/>
              </a:buClr>
              <a:buFont typeface="Arial" pitchFamily="34" charset="0"/>
              <a:buChar char="•"/>
            </a:pPr>
            <a:r>
              <a:rPr lang="en-US" sz="2400" b="0" dirty="0">
                <a:solidFill>
                  <a:schemeClr val="tx1"/>
                </a:solidFill>
                <a:latin typeface="Trebuchet MS" pitchFamily="34" charset="0"/>
              </a:rPr>
              <a:t>P</a:t>
            </a:r>
            <a:r>
              <a:rPr lang="en-US" sz="2400" b="0" dirty="0" smtClean="0">
                <a:solidFill>
                  <a:schemeClr val="tx1"/>
                </a:solidFill>
                <a:latin typeface="Trebuchet MS" pitchFamily="34" charset="0"/>
              </a:rPr>
              <a:t>rovide assistance </a:t>
            </a:r>
            <a:r>
              <a:rPr lang="en-US" sz="2400" b="0" dirty="0">
                <a:solidFill>
                  <a:schemeClr val="tx1"/>
                </a:solidFill>
                <a:latin typeface="Trebuchet MS" pitchFamily="34" charset="0"/>
              </a:rPr>
              <a:t>for </a:t>
            </a:r>
            <a:r>
              <a:rPr lang="en-US" sz="2400" b="0" dirty="0" smtClean="0">
                <a:solidFill>
                  <a:schemeClr val="tx1"/>
                </a:solidFill>
                <a:latin typeface="Trebuchet MS" pitchFamily="34" charset="0"/>
              </a:rPr>
              <a:t>creation </a:t>
            </a:r>
            <a:r>
              <a:rPr lang="en-US" sz="2400" b="0" i="1" dirty="0">
                <a:solidFill>
                  <a:schemeClr val="tx1"/>
                </a:solidFill>
                <a:latin typeface="Trebuchet MS" pitchFamily="34" charset="0"/>
              </a:rPr>
              <a:t>and implementation</a:t>
            </a:r>
            <a:r>
              <a:rPr lang="en-US" sz="2400" b="0" dirty="0">
                <a:solidFill>
                  <a:schemeClr val="tx1"/>
                </a:solidFill>
                <a:latin typeface="Trebuchet MS" pitchFamily="34" charset="0"/>
              </a:rPr>
              <a:t> of data management </a:t>
            </a:r>
            <a:r>
              <a:rPr lang="en-US" sz="2400" b="0" dirty="0" smtClean="0">
                <a:solidFill>
                  <a:schemeClr val="tx1"/>
                </a:solidFill>
                <a:latin typeface="Trebuchet MS" pitchFamily="34" charset="0"/>
              </a:rPr>
              <a:t>plans…</a:t>
            </a:r>
          </a:p>
          <a:p>
            <a:pPr marL="342900" indent="-342900">
              <a:spcBef>
                <a:spcPts val="600"/>
              </a:spcBef>
              <a:buClr>
                <a:schemeClr val="accent2"/>
              </a:buClr>
              <a:buFont typeface="Arial" pitchFamily="34" charset="0"/>
              <a:buChar char="•"/>
            </a:pPr>
            <a:r>
              <a:rPr lang="en-US" sz="2400" b="0" dirty="0" smtClean="0">
                <a:solidFill>
                  <a:schemeClr val="tx1"/>
                </a:solidFill>
                <a:latin typeface="Trebuchet MS" pitchFamily="34" charset="0"/>
              </a:rPr>
              <a:t>At </a:t>
            </a:r>
            <a:r>
              <a:rPr lang="en-US" sz="2400" b="0" dirty="0">
                <a:solidFill>
                  <a:schemeClr val="tx1"/>
                </a:solidFill>
                <a:latin typeface="Trebuchet MS" pitchFamily="34" charset="0"/>
              </a:rPr>
              <a:t>any stage of the research process, including initial exploration, data gathering, analysis and description, long term preservation and </a:t>
            </a:r>
            <a:r>
              <a:rPr lang="en-US" sz="2400" b="0" dirty="0" smtClean="0">
                <a:solidFill>
                  <a:schemeClr val="tx1"/>
                </a:solidFill>
                <a:latin typeface="Trebuchet MS" pitchFamily="34" charset="0"/>
              </a:rPr>
              <a:t>access</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7800" y="304800"/>
            <a:ext cx="6400800" cy="1600200"/>
          </a:xfrm>
          <a:prstGeom prst="rect">
            <a:avLst/>
          </a:prstGeom>
        </p:spPr>
      </p:pic>
    </p:spTree>
    <p:extLst>
      <p:ext uri="{BB962C8B-B14F-4D97-AF65-F5344CB8AC3E}">
        <p14:creationId xmlns:p14="http://schemas.microsoft.com/office/powerpoint/2010/main" xmlns="" val="856498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376240"/>
            <a:ext cx="8023223" cy="995360"/>
          </a:xfrm>
        </p:spPr>
        <p:txBody>
          <a:bodyPr anchor="b"/>
          <a:lstStyle/>
          <a:p>
            <a:r>
              <a:rPr lang="en-US" dirty="0" smtClean="0"/>
              <a:t>Cornell University – Current Provisions for Managing Research Data (RDMSG)</a:t>
            </a:r>
            <a:endParaRPr lang="en-US" dirty="0"/>
          </a:p>
        </p:txBody>
      </p:sp>
      <p:sp>
        <p:nvSpPr>
          <p:cNvPr id="3" name="TextBox 2"/>
          <p:cNvSpPr txBox="1"/>
          <p:nvPr/>
        </p:nvSpPr>
        <p:spPr>
          <a:xfrm>
            <a:off x="381000" y="2057400"/>
            <a:ext cx="2438400" cy="1938992"/>
          </a:xfrm>
          <a:prstGeom prst="rect">
            <a:avLst/>
          </a:prstGeom>
          <a:noFill/>
        </p:spPr>
        <p:txBody>
          <a:bodyPr wrap="square" rtlCol="0">
            <a:spAutoFit/>
          </a:bodyPr>
          <a:lstStyle/>
          <a:p>
            <a:pPr fontAlgn="base">
              <a:spcBef>
                <a:spcPct val="0"/>
              </a:spcBef>
              <a:spcAft>
                <a:spcPct val="0"/>
              </a:spcAft>
            </a:pPr>
            <a:r>
              <a:rPr lang="en-US" sz="2400" dirty="0">
                <a:solidFill>
                  <a:srgbClr val="000000"/>
                </a:solidFill>
                <a:latin typeface="Verdana" pitchFamily="34" charset="0"/>
              </a:rPr>
              <a:t>RDMSG </a:t>
            </a:r>
            <a:br>
              <a:rPr lang="en-US" sz="2400" dirty="0">
                <a:solidFill>
                  <a:srgbClr val="000000"/>
                </a:solidFill>
                <a:latin typeface="Verdana" pitchFamily="34" charset="0"/>
              </a:rPr>
            </a:br>
            <a:r>
              <a:rPr lang="en-US" sz="2400" dirty="0">
                <a:solidFill>
                  <a:srgbClr val="000000"/>
                </a:solidFill>
                <a:latin typeface="Verdana" pitchFamily="34" charset="0"/>
              </a:rPr>
              <a:t>Help Requests </a:t>
            </a:r>
            <a:br>
              <a:rPr lang="en-US" sz="2400" dirty="0">
                <a:solidFill>
                  <a:srgbClr val="000000"/>
                </a:solidFill>
                <a:latin typeface="Verdana" pitchFamily="34" charset="0"/>
              </a:rPr>
            </a:br>
            <a:endParaRPr lang="en-US" sz="2400" dirty="0">
              <a:solidFill>
                <a:srgbClr val="000000"/>
              </a:solidFill>
              <a:latin typeface="Verdana" pitchFamily="34" charset="0"/>
            </a:endParaRPr>
          </a:p>
          <a:p>
            <a:pPr fontAlgn="base">
              <a:spcBef>
                <a:spcPct val="0"/>
              </a:spcBef>
              <a:spcAft>
                <a:spcPct val="0"/>
              </a:spcAft>
            </a:pPr>
            <a:r>
              <a:rPr lang="en-US" sz="2400" dirty="0">
                <a:solidFill>
                  <a:srgbClr val="000000"/>
                </a:solidFill>
                <a:latin typeface="Verdana" pitchFamily="34" charset="0"/>
              </a:rPr>
              <a:t>Jan 2011 – Apr 2013</a:t>
            </a:r>
          </a:p>
        </p:txBody>
      </p:sp>
      <p:pic>
        <p:nvPicPr>
          <p:cNvPr id="593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20256" y="1065088"/>
            <a:ext cx="6834187" cy="5138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90629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376240"/>
            <a:ext cx="8023223" cy="995360"/>
          </a:xfrm>
        </p:spPr>
        <p:txBody>
          <a:bodyPr/>
          <a:lstStyle/>
          <a:p>
            <a:r>
              <a:rPr lang="en-US" dirty="0" smtClean="0"/>
              <a:t>University of Oxford provision for research data</a:t>
            </a:r>
            <a:endParaRPr lang="en-US" dirty="0"/>
          </a:p>
        </p:txBody>
      </p:sp>
      <p:sp>
        <p:nvSpPr>
          <p:cNvPr id="3" name="Content Placeholder 2"/>
          <p:cNvSpPr>
            <a:spLocks noGrp="1"/>
          </p:cNvSpPr>
          <p:nvPr>
            <p:ph idx="1"/>
          </p:nvPr>
        </p:nvSpPr>
        <p:spPr>
          <a:xfrm>
            <a:off x="1295400" y="1447801"/>
            <a:ext cx="7010400" cy="4691064"/>
          </a:xfrm>
        </p:spPr>
        <p:txBody>
          <a:bodyPr/>
          <a:lstStyle/>
          <a:p>
            <a:r>
              <a:rPr lang="en-US" dirty="0" smtClean="0"/>
              <a:t>Theory and set-up</a:t>
            </a:r>
          </a:p>
          <a:p>
            <a:r>
              <a:rPr lang="en-US" dirty="0" smtClean="0"/>
              <a:t>Integration (soft and hard systems)</a:t>
            </a:r>
          </a:p>
          <a:p>
            <a:r>
              <a:rPr lang="en-US" dirty="0" smtClean="0"/>
              <a:t>Policies</a:t>
            </a:r>
          </a:p>
          <a:p>
            <a:r>
              <a:rPr lang="en-US" dirty="0" smtClean="0"/>
              <a:t>Technical</a:t>
            </a:r>
          </a:p>
          <a:p>
            <a:r>
              <a:rPr lang="en-US" dirty="0" smtClean="0"/>
              <a:t>Metadata</a:t>
            </a:r>
          </a:p>
          <a:p>
            <a:r>
              <a:rPr lang="en-US" dirty="0" smtClean="0"/>
              <a:t>Aesthetic: user interface</a:t>
            </a:r>
          </a:p>
          <a:p>
            <a:r>
              <a:rPr lang="en-US" dirty="0" smtClean="0"/>
              <a:t>Legal</a:t>
            </a:r>
          </a:p>
          <a:p>
            <a:r>
              <a:rPr lang="en-US" dirty="0" smtClean="0"/>
              <a:t>Information and training </a:t>
            </a:r>
          </a:p>
          <a:p>
            <a:r>
              <a:rPr lang="en-US" dirty="0" smtClean="0"/>
              <a:t>Cost model &amp; sustainability</a:t>
            </a:r>
          </a:p>
          <a:p>
            <a:r>
              <a:rPr lang="en-US" dirty="0" smtClean="0"/>
              <a:t>DataFinder and Databank – see the story so far</a:t>
            </a:r>
          </a:p>
          <a:p>
            <a:r>
              <a:rPr lang="en-US" dirty="0" smtClean="0"/>
              <a:t>Timescale</a:t>
            </a:r>
          </a:p>
        </p:txBody>
      </p:sp>
      <p:pic>
        <p:nvPicPr>
          <p:cNvPr id="4" name="Content Placeholder 3" descr="Sally Rumsey March 2013.JPG"/>
          <p:cNvPicPr>
            <a:picLocks noChangeAspect="1"/>
          </p:cNvPicPr>
          <p:nvPr/>
        </p:nvPicPr>
        <p:blipFill>
          <a:blip r:embed="rId3" cstate="print"/>
          <a:stretch>
            <a:fillRect/>
          </a:stretch>
        </p:blipFill>
        <p:spPr bwMode="auto">
          <a:xfrm>
            <a:off x="7885049" y="208280"/>
            <a:ext cx="1030351" cy="1544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935037"/>
          </a:xfrm>
        </p:spPr>
        <p:txBody>
          <a:bodyPr/>
          <a:lstStyle/>
          <a:p>
            <a:r>
              <a:rPr lang="en-US" b="0" dirty="0" smtClean="0"/>
              <a:t>        Minimum mandatory metadata (manual)</a:t>
            </a:r>
            <a:endParaRPr lang="en-US" b="0" dirty="0"/>
          </a:p>
        </p:txBody>
      </p:sp>
      <p:graphicFrame>
        <p:nvGraphicFramePr>
          <p:cNvPr id="51202" name="Object 2"/>
          <p:cNvGraphicFramePr>
            <a:graphicFrameLocks noChangeAspect="1"/>
          </p:cNvGraphicFramePr>
          <p:nvPr>
            <p:extLst>
              <p:ext uri="{D42A27DB-BD31-4B8C-83A1-F6EECF244321}">
                <p14:modId xmlns:p14="http://schemas.microsoft.com/office/powerpoint/2010/main" xmlns="" val="1901185516"/>
              </p:ext>
            </p:extLst>
          </p:nvPr>
        </p:nvGraphicFramePr>
        <p:xfrm>
          <a:off x="762000" y="914400"/>
          <a:ext cx="7848600" cy="5638754"/>
        </p:xfrm>
        <a:graphic>
          <a:graphicData uri="http://schemas.openxmlformats.org/presentationml/2006/ole">
            <p:oleObj spid="_x0000_s58408" name="Document" r:id="rId4" imgW="5638592" imgH="4051151" progId="Word.Document.12">
              <p:link updateAutomatic="1"/>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29200" y="6070684"/>
            <a:ext cx="4572000" cy="253916"/>
          </a:xfrm>
          <a:prstGeom prst="rect">
            <a:avLst/>
          </a:prstGeom>
        </p:spPr>
        <p:txBody>
          <a:bodyPr wrap="square">
            <a:spAutoFit/>
          </a:bodyPr>
          <a:lstStyle/>
          <a:p>
            <a:r>
              <a:rPr lang="en-US" sz="1000" b="1" dirty="0" smtClean="0">
                <a:solidFill>
                  <a:srgbClr val="FFFFFF"/>
                </a:solidFill>
              </a:rPr>
              <a:t>By </a:t>
            </a:r>
            <a:r>
              <a:rPr lang="en-US" sz="1000" b="1" dirty="0" smtClean="0">
                <a:solidFill>
                  <a:srgbClr val="FFFFFF"/>
                </a:solidFill>
                <a:hlinkClick r:id="rId3"/>
              </a:rPr>
              <a:t>mharrsch</a:t>
            </a:r>
            <a:r>
              <a:rPr lang="en-US" sz="1000" b="1" dirty="0" smtClean="0">
                <a:solidFill>
                  <a:srgbClr val="FFFFFF"/>
                </a:solidFill>
              </a:rPr>
              <a:t> </a:t>
            </a:r>
            <a:r>
              <a:rPr lang="en-US" sz="1000" dirty="0" smtClean="0">
                <a:solidFill>
                  <a:srgbClr val="FFFFFF"/>
                </a:solidFill>
              </a:rPr>
              <a:t>http://www.flickr.com/photos/mharrsch/8331229082/</a:t>
            </a:r>
            <a:endParaRPr lang="en-US" sz="1000" dirty="0">
              <a:solidFill>
                <a:srgbClr val="FFFFFF"/>
              </a:solidFill>
            </a:endParaRPr>
          </a:p>
        </p:txBody>
      </p:sp>
      <p:pic>
        <p:nvPicPr>
          <p:cNvPr id="7" name="Picture 6" descr="88x31.png"/>
          <p:cNvPicPr>
            <a:picLocks noChangeAspect="1"/>
          </p:cNvPicPr>
          <p:nvPr/>
        </p:nvPicPr>
        <p:blipFill>
          <a:blip r:embed="rId4" cstate="print"/>
          <a:stretch>
            <a:fillRect/>
          </a:stretch>
        </p:blipFill>
        <p:spPr>
          <a:xfrm>
            <a:off x="8001000" y="5809673"/>
            <a:ext cx="812800" cy="286327"/>
          </a:xfrm>
          <a:prstGeom prst="rect">
            <a:avLst/>
          </a:prstGeom>
        </p:spPr>
      </p:pic>
      <p:pic>
        <p:nvPicPr>
          <p:cNvPr id="8" name="Picture 7" descr="8331229082_56f63355fb.jpg"/>
          <p:cNvPicPr>
            <a:picLocks noChangeAspect="1"/>
          </p:cNvPicPr>
          <p:nvPr/>
        </p:nvPicPr>
        <p:blipFill>
          <a:blip r:embed="rId5" cstate="print"/>
          <a:stretch>
            <a:fillRect/>
          </a:stretch>
        </p:blipFill>
        <p:spPr>
          <a:xfrm>
            <a:off x="533400" y="457200"/>
            <a:ext cx="4457700" cy="5943600"/>
          </a:xfrm>
          <a:prstGeom prst="rect">
            <a:avLst/>
          </a:prstGeom>
        </p:spPr>
      </p:pic>
      <p:sp>
        <p:nvSpPr>
          <p:cNvPr id="9" name="TextBox 8"/>
          <p:cNvSpPr txBox="1"/>
          <p:nvPr/>
        </p:nvSpPr>
        <p:spPr>
          <a:xfrm>
            <a:off x="5181600" y="685800"/>
            <a:ext cx="3581400" cy="954107"/>
          </a:xfrm>
          <a:prstGeom prst="rect">
            <a:avLst/>
          </a:prstGeom>
          <a:noFill/>
        </p:spPr>
        <p:txBody>
          <a:bodyPr wrap="square" rtlCol="0">
            <a:spAutoFit/>
          </a:bodyPr>
          <a:lstStyle/>
          <a:p>
            <a:r>
              <a:rPr lang="en-US" sz="2800" b="0" dirty="0" smtClean="0">
                <a:solidFill>
                  <a:srgbClr val="FFFFFF"/>
                </a:solidFill>
              </a:rPr>
              <a:t>Absolute perfection?</a:t>
            </a:r>
            <a:endParaRPr lang="en-US" sz="2800" b="0" dirty="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0" y="0"/>
            <a:ext cx="6248400" cy="641151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0" y="0"/>
            <a:ext cx="5629227" cy="6400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0" y="0"/>
            <a:ext cx="7620000" cy="68262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3" cstate="print"/>
          <a:stretch>
            <a:fillRect/>
          </a:stretch>
        </p:blipFill>
        <p:spPr>
          <a:xfrm>
            <a:off x="0" y="0"/>
            <a:ext cx="9309226" cy="6172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124200" y="990600"/>
            <a:ext cx="5715000" cy="838200"/>
          </a:xfrm>
        </p:spPr>
        <p:txBody>
          <a:bodyPr/>
          <a:lstStyle/>
          <a:p>
            <a:r>
              <a:rPr lang="en-US" sz="3600" dirty="0" smtClean="0"/>
              <a:t/>
            </a:r>
            <a:br>
              <a:rPr lang="en-US" sz="3600" dirty="0" smtClean="0"/>
            </a:br>
            <a:r>
              <a:rPr lang="en-US" sz="3600" dirty="0" smtClean="0"/>
              <a:t/>
            </a:r>
            <a:br>
              <a:rPr lang="en-US" sz="3600" dirty="0" smtClean="0"/>
            </a:br>
            <a:r>
              <a:rPr lang="en-US" sz="3600" dirty="0" smtClean="0"/>
              <a:t>Managing Research Data — from Goals to Reality</a:t>
            </a:r>
            <a:endParaRPr lang="en-US" sz="3600" dirty="0"/>
          </a:p>
        </p:txBody>
      </p:sp>
      <p:sp>
        <p:nvSpPr>
          <p:cNvPr id="8195" name="Rectangle 3"/>
          <p:cNvSpPr>
            <a:spLocks noGrp="1" noChangeArrowheads="1"/>
          </p:cNvSpPr>
          <p:nvPr>
            <p:ph type="subTitle" idx="1"/>
          </p:nvPr>
        </p:nvSpPr>
        <p:spPr>
          <a:xfrm>
            <a:off x="1676400" y="3429000"/>
            <a:ext cx="7086600" cy="3200400"/>
          </a:xfrm>
        </p:spPr>
        <p:txBody>
          <a:bodyPr/>
          <a:lstStyle/>
          <a:p>
            <a:pPr indent="0" eaLnBrk="1" hangingPunct="1">
              <a:spcAft>
                <a:spcPts val="0"/>
              </a:spcAft>
            </a:pPr>
            <a:r>
              <a:rPr lang="en-US" dirty="0" smtClean="0"/>
              <a:t>Karen Smith-Yoshimura, </a:t>
            </a:r>
            <a:r>
              <a:rPr lang="en-US" sz="2200" dirty="0" smtClean="0"/>
              <a:t>OCLC Research</a:t>
            </a:r>
          </a:p>
          <a:p>
            <a:pPr eaLnBrk="1" hangingPunct="1">
              <a:spcAft>
                <a:spcPts val="0"/>
              </a:spcAft>
            </a:pPr>
            <a:r>
              <a:rPr lang="en-US" sz="2200" dirty="0" smtClean="0">
                <a:hlinkClick r:id="rId3"/>
              </a:rPr>
              <a:t>smithyok@oclc.org</a:t>
            </a:r>
            <a:endParaRPr lang="en-US" sz="2200" dirty="0" smtClean="0"/>
          </a:p>
          <a:p>
            <a:pPr eaLnBrk="1" hangingPunct="1">
              <a:spcAft>
                <a:spcPts val="0"/>
              </a:spcAft>
            </a:pPr>
            <a:endParaRPr lang="en-US" sz="2200" dirty="0" smtClean="0"/>
          </a:p>
          <a:p>
            <a:pPr eaLnBrk="1" hangingPunct="1">
              <a:spcAft>
                <a:spcPts val="0"/>
              </a:spcAft>
            </a:pPr>
            <a:r>
              <a:rPr lang="en-US" dirty="0" smtClean="0"/>
              <a:t>Sally Rumsey</a:t>
            </a:r>
            <a:r>
              <a:rPr lang="en-US" sz="2200" dirty="0" smtClean="0"/>
              <a:t>, Bodleian Libraries, University of Oxford</a:t>
            </a:r>
          </a:p>
          <a:p>
            <a:pPr eaLnBrk="1" hangingPunct="1">
              <a:spcAft>
                <a:spcPts val="0"/>
              </a:spcAft>
            </a:pPr>
            <a:r>
              <a:rPr lang="en-US" sz="2200" dirty="0" smtClean="0">
                <a:latin typeface="Trebuchet MS" pitchFamily="34" charset="0"/>
                <a:hlinkClick r:id="rId4"/>
              </a:rPr>
              <a:t>sally.rumsey@bodleian.ox.ac.uk</a:t>
            </a:r>
            <a:endParaRPr lang="en-US" sz="2200" dirty="0" smtClean="0">
              <a:latin typeface="Trebuchet MS" pitchFamily="34" charset="0"/>
            </a:endParaRPr>
          </a:p>
          <a:p>
            <a:pPr eaLnBrk="1" hangingPunct="1">
              <a:spcAft>
                <a:spcPts val="0"/>
              </a:spcAft>
            </a:pPr>
            <a:endParaRPr lang="en-US" dirty="0" smtClean="0"/>
          </a:p>
          <a:p>
            <a:pPr eaLnBrk="1" hangingPunct="1">
              <a:spcAft>
                <a:spcPts val="0"/>
              </a:spcAft>
            </a:pPr>
            <a:r>
              <a:rPr lang="en-US" dirty="0" smtClean="0"/>
              <a:t>Wendy Kozlowski</a:t>
            </a:r>
            <a:r>
              <a:rPr lang="en-US" sz="2200" dirty="0" smtClean="0"/>
              <a:t>, Cornell University</a:t>
            </a:r>
          </a:p>
          <a:p>
            <a:pPr>
              <a:spcAft>
                <a:spcPts val="0"/>
              </a:spcAft>
            </a:pPr>
            <a:r>
              <a:rPr lang="en-US" sz="2200" dirty="0" smtClean="0">
                <a:latin typeface="Trebuchet MS" pitchFamily="34" charset="0"/>
                <a:hlinkClick r:id="rId5"/>
              </a:rPr>
              <a:t>wak57@cornell.edu</a:t>
            </a:r>
            <a:endParaRPr lang="en-US" sz="2200" dirty="0" smtClean="0"/>
          </a:p>
          <a:p>
            <a:pPr eaLnBrk="1" hangingPunct="1">
              <a:spcAft>
                <a:spcPts val="0"/>
              </a:spcAft>
            </a:pPr>
            <a:endParaRPr lang="en-US" dirty="0" smtClean="0"/>
          </a:p>
          <a:p>
            <a:endParaRPr lang="en-US" b="1" dirty="0"/>
          </a:p>
        </p:txBody>
      </p:sp>
      <p:sp>
        <p:nvSpPr>
          <p:cNvPr id="5" name="TextBox 4"/>
          <p:cNvSpPr txBox="1"/>
          <p:nvPr/>
        </p:nvSpPr>
        <p:spPr>
          <a:xfrm>
            <a:off x="6705600" y="2133600"/>
            <a:ext cx="814647" cy="400110"/>
          </a:xfrm>
          <a:prstGeom prst="rect">
            <a:avLst/>
          </a:prstGeom>
          <a:noFill/>
        </p:spPr>
        <p:txBody>
          <a:bodyPr wrap="none" rtlCol="0">
            <a:spAutoFit/>
          </a:bodyPr>
          <a:lstStyle/>
          <a:p>
            <a:r>
              <a:rPr lang="en-US" sz="2000" dirty="0" smtClean="0">
                <a:solidFill>
                  <a:schemeClr val="tx1"/>
                </a:solidFill>
                <a:latin typeface="+mn-lt"/>
              </a:rPr>
              <a:t>#orlp</a:t>
            </a:r>
            <a:endParaRPr lang="en-US" sz="2000" dirty="0">
              <a:solidFill>
                <a:schemeClr val="tx1"/>
              </a:solidFill>
              <a:latin typeface="+mn-lt"/>
            </a:endParaRPr>
          </a:p>
        </p:txBody>
      </p:sp>
      <p:sp>
        <p:nvSpPr>
          <p:cNvPr id="6" name="Rectangle 5"/>
          <p:cNvSpPr/>
          <p:nvPr/>
        </p:nvSpPr>
        <p:spPr>
          <a:xfrm>
            <a:off x="3170884" y="2114490"/>
            <a:ext cx="1705916" cy="400110"/>
          </a:xfrm>
          <a:prstGeom prst="rect">
            <a:avLst/>
          </a:prstGeom>
        </p:spPr>
        <p:txBody>
          <a:bodyPr wrap="none">
            <a:spAutoFit/>
          </a:bodyPr>
          <a:lstStyle/>
          <a:p>
            <a:pPr eaLnBrk="1" hangingPunct="1"/>
            <a:r>
              <a:rPr lang="en-US" sz="2000" dirty="0" smtClean="0">
                <a:solidFill>
                  <a:schemeClr val="tx1"/>
                </a:solidFill>
                <a:latin typeface="+mn-lt"/>
              </a:rPr>
              <a:t>14 May 2013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0" y="0"/>
            <a:ext cx="8669304" cy="6400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391399" cy="995360"/>
          </a:xfrm>
        </p:spPr>
        <p:txBody>
          <a:bodyPr anchor="b"/>
          <a:lstStyle/>
          <a:p>
            <a:r>
              <a:rPr lang="en-US" dirty="0" smtClean="0"/>
              <a:t>Cornell University – Current Provisions</a:t>
            </a:r>
            <a:br>
              <a:rPr lang="en-US" dirty="0" smtClean="0"/>
            </a:br>
            <a:r>
              <a:rPr lang="en-US" dirty="0" smtClean="0"/>
              <a:t>for Managing Research Data</a:t>
            </a:r>
            <a:endParaRPr lang="en-US" dirty="0"/>
          </a:p>
        </p:txBody>
      </p:sp>
      <p:sp>
        <p:nvSpPr>
          <p:cNvPr id="4" name="TextBox 3"/>
          <p:cNvSpPr txBox="1"/>
          <p:nvPr/>
        </p:nvSpPr>
        <p:spPr>
          <a:xfrm>
            <a:off x="304800" y="2398455"/>
            <a:ext cx="8534400" cy="584775"/>
          </a:xfrm>
          <a:prstGeom prst="rect">
            <a:avLst/>
          </a:prstGeom>
          <a:noFill/>
        </p:spPr>
        <p:txBody>
          <a:bodyPr wrap="square" rtlCol="0">
            <a:spAutoFit/>
          </a:bodyPr>
          <a:lstStyle/>
          <a:p>
            <a:r>
              <a:rPr lang="en-US" b="0" dirty="0" smtClean="0">
                <a:solidFill>
                  <a:schemeClr val="tx1"/>
                </a:solidFill>
                <a:latin typeface="Trebuchet MS" pitchFamily="34" charset="0"/>
              </a:rPr>
              <a:t>Research Data : CUL’s Institutional Repository</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90750" y="1676400"/>
            <a:ext cx="4762500" cy="533400"/>
          </a:xfrm>
          <a:prstGeom prst="rect">
            <a:avLst/>
          </a:prstGeom>
        </p:spPr>
      </p:pic>
      <p:pic>
        <p:nvPicPr>
          <p:cNvPr id="6" name="Picture 5" descr="Wendy Kozlowski.JPG"/>
          <p:cNvPicPr>
            <a:picLocks noChangeAspect="1"/>
          </p:cNvPicPr>
          <p:nvPr/>
        </p:nvPicPr>
        <p:blipFill rotWithShape="1">
          <a:blip r:embed="rId4" cstate="print"/>
          <a:srcRect l="8815" r="5519"/>
          <a:stretch/>
        </p:blipFill>
        <p:spPr>
          <a:xfrm>
            <a:off x="7732594" y="228600"/>
            <a:ext cx="1182806" cy="1524000"/>
          </a:xfrm>
          <a:prstGeom prst="rect">
            <a:avLst/>
          </a:prstGeom>
        </p:spPr>
      </p:pic>
      <p:grpSp>
        <p:nvGrpSpPr>
          <p:cNvPr id="8" name="Group 7"/>
          <p:cNvGrpSpPr/>
          <p:nvPr/>
        </p:nvGrpSpPr>
        <p:grpSpPr>
          <a:xfrm>
            <a:off x="457200" y="3182927"/>
            <a:ext cx="8458200" cy="2913073"/>
            <a:chOff x="457200" y="2918221"/>
            <a:chExt cx="8458200" cy="2913073"/>
          </a:xfrm>
        </p:grpSpPr>
        <p:sp>
          <p:nvSpPr>
            <p:cNvPr id="7" name="TextBox 6"/>
            <p:cNvSpPr txBox="1"/>
            <p:nvPr/>
          </p:nvSpPr>
          <p:spPr>
            <a:xfrm>
              <a:off x="457200" y="2918221"/>
              <a:ext cx="3810000" cy="2913073"/>
            </a:xfrm>
            <a:prstGeom prst="rect">
              <a:avLst/>
            </a:prstGeom>
            <a:noFill/>
          </p:spPr>
          <p:txBody>
            <a:bodyPr wrap="square" numCol="1" rtlCol="0">
              <a:noAutofit/>
            </a:bodyPr>
            <a:lstStyle/>
            <a:p>
              <a:pPr marL="457200" indent="-457200">
                <a:buClr>
                  <a:schemeClr val="accent2"/>
                </a:buClr>
                <a:buFont typeface="Arial" pitchFamily="34" charset="0"/>
                <a:buChar char="•"/>
              </a:pPr>
              <a:r>
                <a:rPr lang="en-US" b="0" dirty="0">
                  <a:solidFill>
                    <a:schemeClr val="tx1"/>
                  </a:solidFill>
                  <a:latin typeface="Trebuchet MS" pitchFamily="34" charset="0"/>
                </a:rPr>
                <a:t>DSpace</a:t>
              </a:r>
            </a:p>
            <a:p>
              <a:pPr marL="457200" indent="-457200">
                <a:buClr>
                  <a:schemeClr val="accent2"/>
                </a:buClr>
                <a:buFont typeface="Arial" pitchFamily="34" charset="0"/>
                <a:buChar char="•"/>
              </a:pPr>
              <a:r>
                <a:rPr lang="en-US" b="0" dirty="0">
                  <a:solidFill>
                    <a:schemeClr val="tx1"/>
                  </a:solidFill>
                  <a:latin typeface="Trebuchet MS" pitchFamily="34" charset="0"/>
                </a:rPr>
                <a:t>Deposit Policy</a:t>
              </a:r>
            </a:p>
            <a:p>
              <a:pPr marL="457200" indent="-457200">
                <a:buClr>
                  <a:schemeClr val="accent2"/>
                </a:buClr>
                <a:buFont typeface="Arial" pitchFamily="34" charset="0"/>
                <a:buChar char="•"/>
              </a:pPr>
              <a:r>
                <a:rPr lang="en-US" b="0" dirty="0">
                  <a:solidFill>
                    <a:schemeClr val="tx1"/>
                  </a:solidFill>
                  <a:latin typeface="Trebuchet MS" pitchFamily="34" charset="0"/>
                </a:rPr>
                <a:t>Embargo </a:t>
              </a:r>
              <a:r>
                <a:rPr lang="en-US" b="0" dirty="0" smtClean="0">
                  <a:solidFill>
                    <a:schemeClr val="tx1"/>
                  </a:solidFill>
                  <a:latin typeface="Trebuchet MS" pitchFamily="34" charset="0"/>
                </a:rPr>
                <a:t>Option</a:t>
              </a:r>
            </a:p>
            <a:p>
              <a:pPr marL="457200" indent="-457200">
                <a:buClr>
                  <a:schemeClr val="accent2"/>
                </a:buClr>
                <a:buFont typeface="Arial" pitchFamily="34" charset="0"/>
                <a:buChar char="•"/>
              </a:pPr>
              <a:r>
                <a:rPr lang="en-US" b="0" dirty="0" smtClean="0">
                  <a:solidFill>
                    <a:schemeClr val="tx1"/>
                  </a:solidFill>
                  <a:latin typeface="Trebuchet MS" pitchFamily="34" charset="0"/>
                </a:rPr>
                <a:t>Size Limitations</a:t>
              </a:r>
            </a:p>
            <a:p>
              <a:pPr>
                <a:buClr>
                  <a:schemeClr val="accent2"/>
                </a:buClr>
              </a:pPr>
              <a:endParaRPr lang="en-US" b="0" dirty="0">
                <a:latin typeface="Trebuchet MS" pitchFamily="34" charset="0"/>
              </a:endParaRPr>
            </a:p>
          </p:txBody>
        </p:sp>
        <p:sp>
          <p:nvSpPr>
            <p:cNvPr id="5" name="TextBox 4"/>
            <p:cNvSpPr txBox="1"/>
            <p:nvPr/>
          </p:nvSpPr>
          <p:spPr>
            <a:xfrm>
              <a:off x="4114800" y="2918581"/>
              <a:ext cx="4800600" cy="2800767"/>
            </a:xfrm>
            <a:prstGeom prst="rect">
              <a:avLst/>
            </a:prstGeom>
            <a:noFill/>
          </p:spPr>
          <p:txBody>
            <a:bodyPr wrap="square" rtlCol="0">
              <a:spAutoFit/>
            </a:bodyPr>
            <a:lstStyle/>
            <a:p>
              <a:pPr marL="457200" indent="-457200">
                <a:buClr>
                  <a:schemeClr val="accent2"/>
                </a:buClr>
                <a:buFont typeface="Arial" pitchFamily="34" charset="0"/>
                <a:buChar char="•"/>
              </a:pPr>
              <a:r>
                <a:rPr lang="en-US" b="0" dirty="0">
                  <a:solidFill>
                    <a:schemeClr val="tx1"/>
                  </a:solidFill>
                  <a:latin typeface="Trebuchet MS" pitchFamily="34" charset="0"/>
                </a:rPr>
                <a:t>Considerations</a:t>
              </a:r>
            </a:p>
            <a:p>
              <a:pPr marL="914400" lvl="1" indent="-457200">
                <a:buClr>
                  <a:schemeClr val="accent2"/>
                </a:buClr>
                <a:buFont typeface="Wingdings" pitchFamily="2" charset="2"/>
                <a:buChar char="Ø"/>
              </a:pPr>
              <a:r>
                <a:rPr lang="en-US" sz="2800" b="0" dirty="0">
                  <a:solidFill>
                    <a:schemeClr val="tx1"/>
                  </a:solidFill>
                  <a:latin typeface="Trebuchet MS" pitchFamily="34" charset="0"/>
                </a:rPr>
                <a:t>Persistent Identifiers</a:t>
              </a:r>
            </a:p>
            <a:p>
              <a:pPr marL="914400" lvl="1" indent="-457200">
                <a:buClr>
                  <a:schemeClr val="accent2"/>
                </a:buClr>
                <a:buFont typeface="Wingdings" pitchFamily="2" charset="2"/>
                <a:buChar char="Ø"/>
              </a:pPr>
              <a:r>
                <a:rPr lang="en-US" sz="2800" b="0" dirty="0">
                  <a:solidFill>
                    <a:schemeClr val="tx1"/>
                  </a:solidFill>
                  <a:latin typeface="Trebuchet MS" pitchFamily="34" charset="0"/>
                </a:rPr>
                <a:t>Versioning</a:t>
              </a:r>
            </a:p>
            <a:p>
              <a:pPr marL="914400" lvl="1" indent="-457200">
                <a:buClr>
                  <a:schemeClr val="accent2"/>
                </a:buClr>
                <a:buFont typeface="Wingdings" pitchFamily="2" charset="2"/>
                <a:buChar char="Ø"/>
              </a:pPr>
              <a:r>
                <a:rPr lang="en-US" sz="2800" b="0" dirty="0">
                  <a:solidFill>
                    <a:schemeClr val="tx1"/>
                  </a:solidFill>
                  <a:latin typeface="Trebuchet MS" pitchFamily="34" charset="0"/>
                </a:rPr>
                <a:t>Citation Information</a:t>
              </a:r>
            </a:p>
            <a:p>
              <a:pPr marL="914400" lvl="1" indent="-457200">
                <a:buClr>
                  <a:schemeClr val="accent2"/>
                </a:buClr>
                <a:buFont typeface="Wingdings" pitchFamily="2" charset="2"/>
                <a:buChar char="Ø"/>
              </a:pPr>
              <a:r>
                <a:rPr lang="en-US" sz="2800" b="0" dirty="0">
                  <a:solidFill>
                    <a:schemeClr val="tx1"/>
                  </a:solidFill>
                  <a:latin typeface="Trebuchet MS" pitchFamily="34" charset="0"/>
                </a:rPr>
                <a:t>Metadata</a:t>
              </a:r>
            </a:p>
            <a:p>
              <a:endParaRPr lang="en-US" dirty="0"/>
            </a:p>
          </p:txBody>
        </p:sp>
      </p:grpSp>
    </p:spTree>
    <p:extLst>
      <p:ext uri="{BB962C8B-B14F-4D97-AF65-F5344CB8AC3E}">
        <p14:creationId xmlns:p14="http://schemas.microsoft.com/office/powerpoint/2010/main" xmlns="" val="3012090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376240"/>
            <a:ext cx="8023223" cy="995360"/>
          </a:xfrm>
        </p:spPr>
        <p:txBody>
          <a:bodyPr anchor="b"/>
          <a:lstStyle/>
          <a:p>
            <a:r>
              <a:rPr lang="en-US" dirty="0" smtClean="0"/>
              <a:t>Cornell University – Current Provisions for Managing Research Data</a:t>
            </a:r>
            <a:endParaRPr lang="en-US" dirty="0"/>
          </a:p>
        </p:txBody>
      </p:sp>
      <p:sp>
        <p:nvSpPr>
          <p:cNvPr id="4" name="TextBox 3"/>
          <p:cNvSpPr txBox="1"/>
          <p:nvPr/>
        </p:nvSpPr>
        <p:spPr>
          <a:xfrm>
            <a:off x="304800" y="1524000"/>
            <a:ext cx="8686800" cy="523220"/>
          </a:xfrm>
          <a:prstGeom prst="rect">
            <a:avLst/>
          </a:prstGeom>
          <a:noFill/>
        </p:spPr>
        <p:txBody>
          <a:bodyPr wrap="square" rtlCol="0" anchor="ctr">
            <a:spAutoFit/>
          </a:bodyPr>
          <a:lstStyle/>
          <a:p>
            <a:pPr fontAlgn="base">
              <a:spcBef>
                <a:spcPct val="0"/>
              </a:spcBef>
              <a:spcAft>
                <a:spcPct val="0"/>
              </a:spcAft>
            </a:pPr>
            <a:r>
              <a:rPr lang="en-US" sz="2800" b="0" u="sng" dirty="0">
                <a:solidFill>
                  <a:srgbClr val="000000"/>
                </a:solidFill>
                <a:latin typeface="+mn-lt"/>
              </a:rPr>
              <a:t>eCommons Metadata - Dublin Core Elements </a:t>
            </a:r>
            <a:r>
              <a:rPr lang="en-US" sz="2800" b="0" u="sng" baseline="5000" dirty="0">
                <a:solidFill>
                  <a:srgbClr val="000000"/>
                </a:solidFill>
                <a:latin typeface="+mn-lt"/>
              </a:rPr>
              <a:t>(qualifiers)</a:t>
            </a:r>
          </a:p>
        </p:txBody>
      </p:sp>
      <p:sp>
        <p:nvSpPr>
          <p:cNvPr id="7" name="TextBox 6"/>
          <p:cNvSpPr txBox="1"/>
          <p:nvPr/>
        </p:nvSpPr>
        <p:spPr>
          <a:xfrm>
            <a:off x="1066800" y="2216527"/>
            <a:ext cx="2819400" cy="3727073"/>
          </a:xfrm>
          <a:prstGeom prst="rect">
            <a:avLst/>
          </a:prstGeom>
          <a:noFill/>
        </p:spPr>
        <p:txBody>
          <a:bodyPr wrap="square" numCol="1" rtlCol="0">
            <a:noAutofit/>
          </a:bodyPr>
          <a:lstStyle/>
          <a:p>
            <a:pPr fontAlgn="base">
              <a:spcBef>
                <a:spcPct val="0"/>
              </a:spcBef>
              <a:spcAft>
                <a:spcPct val="0"/>
              </a:spcAft>
            </a:pPr>
            <a:r>
              <a:rPr lang="en-US" sz="2000" b="0" dirty="0">
                <a:solidFill>
                  <a:srgbClr val="000000"/>
                </a:solidFill>
                <a:latin typeface="+mn-lt"/>
              </a:rPr>
              <a:t>Contributor (8)</a:t>
            </a:r>
          </a:p>
          <a:p>
            <a:pPr fontAlgn="base">
              <a:spcBef>
                <a:spcPct val="0"/>
              </a:spcBef>
              <a:spcAft>
                <a:spcPct val="0"/>
              </a:spcAft>
            </a:pPr>
            <a:r>
              <a:rPr lang="en-US" sz="2000" b="0" dirty="0">
                <a:solidFill>
                  <a:srgbClr val="000000"/>
                </a:solidFill>
                <a:latin typeface="+mn-lt"/>
              </a:rPr>
              <a:t>Coverage (2*)</a:t>
            </a:r>
          </a:p>
          <a:p>
            <a:pPr fontAlgn="base">
              <a:spcBef>
                <a:spcPct val="0"/>
              </a:spcBef>
              <a:spcAft>
                <a:spcPct val="0"/>
              </a:spcAft>
            </a:pPr>
            <a:r>
              <a:rPr lang="en-US" sz="2000" b="0" dirty="0">
                <a:solidFill>
                  <a:srgbClr val="000000"/>
                </a:solidFill>
                <a:latin typeface="+mn-lt"/>
              </a:rPr>
              <a:t>Date (3)</a:t>
            </a:r>
          </a:p>
          <a:p>
            <a:pPr fontAlgn="base">
              <a:spcBef>
                <a:spcPct val="0"/>
              </a:spcBef>
              <a:spcAft>
                <a:spcPct val="0"/>
              </a:spcAft>
            </a:pPr>
            <a:r>
              <a:rPr lang="en-US" sz="2000" b="0" dirty="0">
                <a:solidFill>
                  <a:srgbClr val="000000"/>
                </a:solidFill>
                <a:latin typeface="+mn-lt"/>
              </a:rPr>
              <a:t>Description (8)</a:t>
            </a:r>
          </a:p>
          <a:p>
            <a:pPr fontAlgn="base">
              <a:spcBef>
                <a:spcPct val="0"/>
              </a:spcBef>
              <a:spcAft>
                <a:spcPct val="0"/>
              </a:spcAft>
            </a:pPr>
            <a:r>
              <a:rPr lang="en-US" sz="2000" b="0" dirty="0">
                <a:solidFill>
                  <a:srgbClr val="000000"/>
                </a:solidFill>
                <a:latin typeface="+mn-lt"/>
              </a:rPr>
              <a:t>Format (3)</a:t>
            </a:r>
          </a:p>
          <a:p>
            <a:pPr fontAlgn="base">
              <a:spcBef>
                <a:spcPct val="0"/>
              </a:spcBef>
              <a:spcAft>
                <a:spcPct val="0"/>
              </a:spcAft>
            </a:pPr>
            <a:r>
              <a:rPr lang="en-US" sz="2000" b="0" dirty="0">
                <a:solidFill>
                  <a:srgbClr val="000000"/>
                </a:solidFill>
                <a:latin typeface="+mn-lt"/>
              </a:rPr>
              <a:t>Identifier (9)</a:t>
            </a:r>
          </a:p>
          <a:p>
            <a:pPr fontAlgn="base">
              <a:spcBef>
                <a:spcPct val="0"/>
              </a:spcBef>
              <a:spcAft>
                <a:spcPct val="0"/>
              </a:spcAft>
            </a:pPr>
            <a:r>
              <a:rPr lang="en-US" sz="2000" b="0" dirty="0">
                <a:solidFill>
                  <a:srgbClr val="000000"/>
                </a:solidFill>
                <a:latin typeface="+mn-lt"/>
              </a:rPr>
              <a:t>Language (2)</a:t>
            </a:r>
          </a:p>
          <a:p>
            <a:pPr fontAlgn="base">
              <a:spcBef>
                <a:spcPct val="0"/>
              </a:spcBef>
              <a:spcAft>
                <a:spcPct val="0"/>
              </a:spcAft>
            </a:pPr>
            <a:r>
              <a:rPr lang="en-US" sz="2000" b="0" dirty="0">
                <a:solidFill>
                  <a:srgbClr val="000000"/>
                </a:solidFill>
                <a:latin typeface="+mn-lt"/>
              </a:rPr>
              <a:t>Publisher </a:t>
            </a:r>
          </a:p>
          <a:p>
            <a:pPr fontAlgn="base">
              <a:spcBef>
                <a:spcPct val="0"/>
              </a:spcBef>
              <a:spcAft>
                <a:spcPct val="0"/>
              </a:spcAft>
            </a:pPr>
            <a:r>
              <a:rPr lang="en-US" sz="2000" b="0" dirty="0">
                <a:solidFill>
                  <a:srgbClr val="000000"/>
                </a:solidFill>
                <a:latin typeface="+mn-lt"/>
              </a:rPr>
              <a:t>Relation (12)</a:t>
            </a:r>
          </a:p>
          <a:p>
            <a:pPr fontAlgn="base">
              <a:spcBef>
                <a:spcPct val="0"/>
              </a:spcBef>
              <a:spcAft>
                <a:spcPct val="0"/>
              </a:spcAft>
            </a:pPr>
            <a:r>
              <a:rPr lang="en-US" sz="2000" b="0" dirty="0">
                <a:solidFill>
                  <a:srgbClr val="000000"/>
                </a:solidFill>
                <a:latin typeface="+mn-lt"/>
              </a:rPr>
              <a:t>Rights (2)</a:t>
            </a:r>
          </a:p>
          <a:p>
            <a:pPr fontAlgn="base">
              <a:spcBef>
                <a:spcPct val="0"/>
              </a:spcBef>
              <a:spcAft>
                <a:spcPct val="0"/>
              </a:spcAft>
            </a:pPr>
            <a:r>
              <a:rPr lang="en-US" sz="2000" b="0" dirty="0">
                <a:solidFill>
                  <a:srgbClr val="000000"/>
                </a:solidFill>
                <a:latin typeface="+mn-lt"/>
              </a:rPr>
              <a:t>Subject (6)</a:t>
            </a:r>
          </a:p>
          <a:p>
            <a:pPr fontAlgn="base">
              <a:spcBef>
                <a:spcPct val="0"/>
              </a:spcBef>
              <a:spcAft>
                <a:spcPct val="0"/>
              </a:spcAft>
            </a:pPr>
            <a:r>
              <a:rPr lang="en-US" sz="2000" b="0" dirty="0">
                <a:solidFill>
                  <a:srgbClr val="000000"/>
                </a:solidFill>
                <a:latin typeface="+mn-lt"/>
              </a:rPr>
              <a:t>Title (1)</a:t>
            </a:r>
          </a:p>
        </p:txBody>
      </p:sp>
      <p:grpSp>
        <p:nvGrpSpPr>
          <p:cNvPr id="3" name="Group 8"/>
          <p:cNvGrpSpPr/>
          <p:nvPr/>
        </p:nvGrpSpPr>
        <p:grpSpPr>
          <a:xfrm>
            <a:off x="5181600" y="2368927"/>
            <a:ext cx="2590800" cy="3405044"/>
            <a:chOff x="5181600" y="2368927"/>
            <a:chExt cx="2590800" cy="3405044"/>
          </a:xfrm>
        </p:grpSpPr>
        <p:sp>
          <p:nvSpPr>
            <p:cNvPr id="5" name="Down Arrow 4"/>
            <p:cNvSpPr/>
            <p:nvPr/>
          </p:nvSpPr>
          <p:spPr bwMode="auto">
            <a:xfrm>
              <a:off x="6019800" y="2368927"/>
              <a:ext cx="838200" cy="1441073"/>
            </a:xfrm>
            <a:prstGeom prst="downArrow">
              <a:avLst/>
            </a:prstGeom>
            <a:gradFill>
              <a:gsLst>
                <a:gs pos="0">
                  <a:srgbClr val="E2E9D7"/>
                </a:gs>
                <a:gs pos="1000">
                  <a:schemeClr val="accent6">
                    <a:lumMod val="20000"/>
                    <a:lumOff val="80000"/>
                  </a:schemeClr>
                </a:gs>
                <a:gs pos="100000">
                  <a:schemeClr val="accent6"/>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fontAlgn="base">
                <a:lnSpc>
                  <a:spcPct val="120000"/>
                </a:lnSpc>
                <a:spcBef>
                  <a:spcPct val="50000"/>
                </a:spcBef>
                <a:spcAft>
                  <a:spcPct val="0"/>
                </a:spcAft>
              </a:pPr>
              <a:endParaRPr lang="en-US" sz="2400" b="1" dirty="0">
                <a:solidFill>
                  <a:srgbClr val="000000"/>
                </a:solidFill>
              </a:endParaRPr>
            </a:p>
          </p:txBody>
        </p:sp>
        <p:sp>
          <p:nvSpPr>
            <p:cNvPr id="8" name="TextBox 7"/>
            <p:cNvSpPr txBox="1"/>
            <p:nvPr/>
          </p:nvSpPr>
          <p:spPr>
            <a:xfrm>
              <a:off x="5181600" y="4081200"/>
              <a:ext cx="2590800" cy="1692771"/>
            </a:xfrm>
            <a:prstGeom prst="rect">
              <a:avLst/>
            </a:prstGeom>
            <a:noFill/>
          </p:spPr>
          <p:txBody>
            <a:bodyPr wrap="square" rtlCol="0">
              <a:spAutoFit/>
            </a:bodyPr>
            <a:lstStyle/>
            <a:p>
              <a:pPr fontAlgn="base">
                <a:spcBef>
                  <a:spcPct val="0"/>
                </a:spcBef>
                <a:spcAft>
                  <a:spcPct val="0"/>
                </a:spcAft>
              </a:pPr>
              <a:r>
                <a:rPr lang="en-US" sz="3200" b="0" dirty="0">
                  <a:solidFill>
                    <a:srgbClr val="000000"/>
                  </a:solidFill>
                  <a:latin typeface="+mn-lt"/>
                </a:rPr>
                <a:t>DataCite.org</a:t>
              </a:r>
            </a:p>
            <a:p>
              <a:pPr fontAlgn="base">
                <a:spcBef>
                  <a:spcPct val="0"/>
                </a:spcBef>
                <a:spcAft>
                  <a:spcPct val="0"/>
                </a:spcAft>
              </a:pPr>
              <a:endParaRPr lang="en-US" sz="1200" b="0" dirty="0">
                <a:solidFill>
                  <a:srgbClr val="000000"/>
                </a:solidFill>
                <a:latin typeface="+mn-lt"/>
              </a:endParaRPr>
            </a:p>
            <a:p>
              <a:pPr algn="ctr" fontAlgn="base">
                <a:spcBef>
                  <a:spcPct val="0"/>
                </a:spcBef>
                <a:spcAft>
                  <a:spcPct val="0"/>
                </a:spcAft>
              </a:pPr>
              <a:r>
                <a:rPr lang="en-US" sz="6000" b="0" dirty="0">
                  <a:solidFill>
                    <a:srgbClr val="E76A00"/>
                  </a:solidFill>
                  <a:latin typeface="+mn-lt"/>
                </a:rPr>
                <a:t>?</a:t>
              </a:r>
            </a:p>
          </p:txBody>
        </p:sp>
      </p:grpSp>
    </p:spTree>
    <p:extLst>
      <p:ext uri="{BB962C8B-B14F-4D97-AF65-F5344CB8AC3E}">
        <p14:creationId xmlns:p14="http://schemas.microsoft.com/office/powerpoint/2010/main" xmlns="" val="86326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376240"/>
            <a:ext cx="8023223" cy="995360"/>
          </a:xfrm>
        </p:spPr>
        <p:txBody>
          <a:bodyPr anchor="b"/>
          <a:lstStyle/>
          <a:p>
            <a:r>
              <a:rPr lang="en-US" dirty="0" smtClean="0"/>
              <a:t>Cornell University – Plans for Managing Research Data</a:t>
            </a:r>
            <a:endParaRPr lang="en-US" dirty="0"/>
          </a:p>
        </p:txBody>
      </p:sp>
      <p:grpSp>
        <p:nvGrpSpPr>
          <p:cNvPr id="5" name="Group 4"/>
          <p:cNvGrpSpPr/>
          <p:nvPr/>
        </p:nvGrpSpPr>
        <p:grpSpPr>
          <a:xfrm>
            <a:off x="314325" y="1524000"/>
            <a:ext cx="8372475" cy="1384995"/>
            <a:chOff x="314325" y="1751698"/>
            <a:chExt cx="8372475" cy="1384995"/>
          </a:xfrm>
        </p:grpSpPr>
        <p:sp>
          <p:nvSpPr>
            <p:cNvPr id="4" name="TextBox 3"/>
            <p:cNvSpPr txBox="1"/>
            <p:nvPr/>
          </p:nvSpPr>
          <p:spPr>
            <a:xfrm>
              <a:off x="3962400" y="1751698"/>
              <a:ext cx="4724400" cy="1384995"/>
            </a:xfrm>
            <a:prstGeom prst="rect">
              <a:avLst/>
            </a:prstGeom>
            <a:noFill/>
          </p:spPr>
          <p:txBody>
            <a:bodyPr wrap="square" rtlCol="0">
              <a:spAutoFit/>
            </a:bodyPr>
            <a:lstStyle/>
            <a:p>
              <a:r>
                <a:rPr lang="en-US" sz="2800" b="0" dirty="0" smtClean="0">
                  <a:solidFill>
                    <a:schemeClr val="tx1"/>
                  </a:solidFill>
                  <a:latin typeface="Trebuchet MS" pitchFamily="34" charset="0"/>
                </a:rPr>
                <a:t>Dataset registry to support </a:t>
              </a:r>
              <a:br>
                <a:rPr lang="en-US" sz="2800" b="0" dirty="0" smtClean="0">
                  <a:solidFill>
                    <a:schemeClr val="tx1"/>
                  </a:solidFill>
                  <a:latin typeface="Trebuchet MS" pitchFamily="34" charset="0"/>
                </a:rPr>
              </a:br>
              <a:r>
                <a:rPr lang="en-US" sz="2800" b="0" dirty="0" smtClean="0">
                  <a:solidFill>
                    <a:schemeClr val="tx1"/>
                  </a:solidFill>
                  <a:latin typeface="Trebuchet MS" pitchFamily="34" charset="0"/>
                </a:rPr>
                <a:t>data documentation, </a:t>
              </a:r>
              <a:br>
                <a:rPr lang="en-US" sz="2800" b="0" dirty="0" smtClean="0">
                  <a:solidFill>
                    <a:schemeClr val="tx1"/>
                  </a:solidFill>
                  <a:latin typeface="Trebuchet MS" pitchFamily="34" charset="0"/>
                </a:rPr>
              </a:br>
              <a:r>
                <a:rPr lang="en-US" sz="2800" b="0" dirty="0" smtClean="0">
                  <a:solidFill>
                    <a:schemeClr val="tx1"/>
                  </a:solidFill>
                  <a:latin typeface="Trebuchet MS" pitchFamily="34" charset="0"/>
                </a:rPr>
                <a:t>discovery and re-use</a:t>
              </a:r>
            </a:p>
          </p:txBody>
        </p:sp>
        <p:pic>
          <p:nvPicPr>
            <p:cNvPr id="604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4325" y="1751698"/>
              <a:ext cx="3419475" cy="1323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3" name="TextBox 2"/>
          <p:cNvSpPr txBox="1"/>
          <p:nvPr/>
        </p:nvSpPr>
        <p:spPr>
          <a:xfrm>
            <a:off x="990600" y="3166170"/>
            <a:ext cx="8077200" cy="3539430"/>
          </a:xfrm>
          <a:prstGeom prst="rect">
            <a:avLst/>
          </a:prstGeom>
          <a:noFill/>
        </p:spPr>
        <p:txBody>
          <a:bodyPr wrap="square" rtlCol="0">
            <a:spAutoFit/>
          </a:bodyPr>
          <a:lstStyle/>
          <a:p>
            <a:r>
              <a:rPr lang="en-US" sz="2800" b="0" dirty="0" smtClean="0">
                <a:solidFill>
                  <a:schemeClr val="tx1"/>
                </a:solidFill>
                <a:latin typeface="Trebuchet MS" pitchFamily="34" charset="0"/>
              </a:rPr>
              <a:t>Cornell University Mann Library </a:t>
            </a:r>
          </a:p>
          <a:p>
            <a:r>
              <a:rPr lang="en-US" sz="2800" b="0" dirty="0" smtClean="0">
                <a:solidFill>
                  <a:schemeClr val="tx1"/>
                </a:solidFill>
                <a:latin typeface="Trebuchet MS" pitchFamily="34" charset="0"/>
              </a:rPr>
              <a:t>Washington University in St. Louis</a:t>
            </a:r>
          </a:p>
          <a:p>
            <a:endParaRPr lang="en-US" sz="2800" b="0" dirty="0">
              <a:latin typeface="Trebuchet MS" pitchFamily="34" charset="0"/>
            </a:endParaRPr>
          </a:p>
          <a:p>
            <a:r>
              <a:rPr lang="en-US" sz="2800" b="0" dirty="0" smtClean="0">
                <a:latin typeface="Trebuchet MS" pitchFamily="34" charset="0"/>
                <a:hlinkClick r:id="rId4"/>
              </a:rPr>
              <a:t>http://www.datastarproject.org</a:t>
            </a:r>
            <a:endParaRPr lang="en-US" sz="2800" b="0" dirty="0">
              <a:latin typeface="Trebuchet MS" pitchFamily="34" charset="0"/>
            </a:endParaRPr>
          </a:p>
          <a:p>
            <a:endParaRPr lang="en-US" sz="2800" b="0" dirty="0" smtClean="0">
              <a:latin typeface="Trebuchet MS" pitchFamily="34" charset="0"/>
            </a:endParaRPr>
          </a:p>
          <a:p>
            <a:r>
              <a:rPr lang="en-US" sz="2800" b="0" dirty="0" smtClean="0">
                <a:solidFill>
                  <a:schemeClr val="tx1"/>
                </a:solidFill>
                <a:latin typeface="Trebuchet MS" pitchFamily="34" charset="0"/>
              </a:rPr>
              <a:t>Standalone application or VIVO companion</a:t>
            </a:r>
          </a:p>
          <a:p>
            <a:endParaRPr lang="en-US" sz="2800" b="0" dirty="0">
              <a:latin typeface="Trebuchet MS" pitchFamily="34" charset="0"/>
            </a:endParaRPr>
          </a:p>
          <a:p>
            <a:endParaRPr lang="en-US" sz="2800" b="0" dirty="0">
              <a:latin typeface="Trebuchet MS" pitchFamily="34" charset="0"/>
            </a:endParaRPr>
          </a:p>
        </p:txBody>
      </p:sp>
    </p:spTree>
    <p:extLst>
      <p:ext uri="{BB962C8B-B14F-4D97-AF65-F5344CB8AC3E}">
        <p14:creationId xmlns:p14="http://schemas.microsoft.com/office/powerpoint/2010/main" xmlns="" val="2192744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376240"/>
            <a:ext cx="8023223" cy="995360"/>
          </a:xfrm>
        </p:spPr>
        <p:txBody>
          <a:bodyPr anchor="b"/>
          <a:lstStyle/>
          <a:p>
            <a:r>
              <a:rPr lang="en-US" dirty="0" smtClean="0"/>
              <a:t>Cornell University – Plans for Managing Research Data</a:t>
            </a:r>
            <a:endParaRPr lang="en-US" dirty="0"/>
          </a:p>
        </p:txBody>
      </p:sp>
      <p:pic>
        <p:nvPicPr>
          <p:cNvPr id="624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824927"/>
            <a:ext cx="7772400" cy="38900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80399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217" r="12508"/>
          <a:stretch/>
        </p:blipFill>
        <p:spPr bwMode="auto">
          <a:xfrm>
            <a:off x="990600" y="304800"/>
            <a:ext cx="7086600" cy="59626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93687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376240"/>
            <a:ext cx="8023223" cy="995360"/>
          </a:xfrm>
        </p:spPr>
        <p:txBody>
          <a:bodyPr anchor="b"/>
          <a:lstStyle/>
          <a:p>
            <a:r>
              <a:rPr lang="en-US" dirty="0" smtClean="0"/>
              <a:t>Cornell University – Possibilities for Managing Research Data</a:t>
            </a:r>
            <a:endParaRPr lang="en-US" dirty="0"/>
          </a:p>
        </p:txBody>
      </p:sp>
      <p:grpSp>
        <p:nvGrpSpPr>
          <p:cNvPr id="6" name="Group 5"/>
          <p:cNvGrpSpPr/>
          <p:nvPr/>
        </p:nvGrpSpPr>
        <p:grpSpPr>
          <a:xfrm>
            <a:off x="1188720" y="1610061"/>
            <a:ext cx="7117080" cy="1666539"/>
            <a:chOff x="1188720" y="1610061"/>
            <a:chExt cx="7117080" cy="1666539"/>
          </a:xfrm>
        </p:grpSpPr>
        <p:sp>
          <p:nvSpPr>
            <p:cNvPr id="3" name="TextBox 2"/>
            <p:cNvSpPr txBox="1"/>
            <p:nvPr/>
          </p:nvSpPr>
          <p:spPr>
            <a:xfrm>
              <a:off x="3352800" y="1666875"/>
              <a:ext cx="4953000" cy="1384995"/>
            </a:xfrm>
            <a:prstGeom prst="rect">
              <a:avLst/>
            </a:prstGeom>
            <a:noFill/>
          </p:spPr>
          <p:txBody>
            <a:bodyPr wrap="square" rtlCol="0">
              <a:spAutoFit/>
            </a:bodyPr>
            <a:lstStyle/>
            <a:p>
              <a:r>
                <a:rPr lang="en-US" sz="2800" b="0" dirty="0" smtClean="0">
                  <a:solidFill>
                    <a:schemeClr val="tx1"/>
                  </a:solidFill>
                  <a:latin typeface="Trebuchet MS" pitchFamily="34" charset="0"/>
                </a:rPr>
                <a:t>Preservation of digital collections at the bit-level, over the long term</a:t>
              </a:r>
              <a:endParaRPr lang="en-US" sz="2800" b="0" dirty="0">
                <a:solidFill>
                  <a:schemeClr val="tx1"/>
                </a:solidFill>
                <a:latin typeface="Trebuchet MS" pitchFamily="34" charset="0"/>
              </a:endParaRPr>
            </a:p>
          </p:txBody>
        </p:sp>
        <p:pic>
          <p:nvPicPr>
            <p:cNvPr id="634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8720" y="1610061"/>
              <a:ext cx="2011680" cy="16665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5" name="TextBox 4"/>
          <p:cNvSpPr txBox="1"/>
          <p:nvPr/>
        </p:nvSpPr>
        <p:spPr>
          <a:xfrm>
            <a:off x="1257300" y="3505200"/>
            <a:ext cx="7353300" cy="2677656"/>
          </a:xfrm>
          <a:prstGeom prst="rect">
            <a:avLst/>
          </a:prstGeom>
          <a:noFill/>
        </p:spPr>
        <p:txBody>
          <a:bodyPr wrap="square" rtlCol="0">
            <a:spAutoFit/>
          </a:bodyPr>
          <a:lstStyle/>
          <a:p>
            <a:r>
              <a:rPr lang="en-US" sz="2800" b="0" dirty="0" smtClean="0">
                <a:solidFill>
                  <a:schemeClr val="tx1"/>
                </a:solidFill>
                <a:latin typeface="Trebuchet MS" pitchFamily="34" charset="0"/>
              </a:rPr>
              <a:t>Strengths: 		Preservation</a:t>
            </a:r>
          </a:p>
          <a:p>
            <a:r>
              <a:rPr lang="en-US" sz="2800" b="0" dirty="0">
                <a:solidFill>
                  <a:schemeClr val="tx1"/>
                </a:solidFill>
                <a:latin typeface="Trebuchet MS" pitchFamily="34" charset="0"/>
              </a:rPr>
              <a:t>	</a:t>
            </a:r>
            <a:r>
              <a:rPr lang="en-US" sz="2800" b="0" dirty="0" smtClean="0">
                <a:solidFill>
                  <a:schemeClr val="tx1"/>
                </a:solidFill>
                <a:latin typeface="Trebuchet MS" pitchFamily="34" charset="0"/>
              </a:rPr>
              <a:t>		Storage Elasticity</a:t>
            </a:r>
          </a:p>
          <a:p>
            <a:r>
              <a:rPr lang="en-US" sz="2800" b="0" dirty="0" smtClean="0">
                <a:solidFill>
                  <a:schemeClr val="tx1"/>
                </a:solidFill>
                <a:latin typeface="Trebuchet MS" pitchFamily="34" charset="0"/>
              </a:rPr>
              <a:t>Constraints:	No Delivery Platform</a:t>
            </a:r>
          </a:p>
          <a:p>
            <a:r>
              <a:rPr lang="en-US" sz="2800" b="0" dirty="0">
                <a:solidFill>
                  <a:schemeClr val="tx1"/>
                </a:solidFill>
                <a:latin typeface="Trebuchet MS" pitchFamily="34" charset="0"/>
              </a:rPr>
              <a:t>	</a:t>
            </a:r>
            <a:r>
              <a:rPr lang="en-US" sz="2800" b="0" dirty="0" smtClean="0">
                <a:solidFill>
                  <a:schemeClr val="tx1"/>
                </a:solidFill>
                <a:latin typeface="Trebuchet MS" pitchFamily="34" charset="0"/>
              </a:rPr>
              <a:t>		Dark Archive</a:t>
            </a:r>
          </a:p>
          <a:p>
            <a:r>
              <a:rPr lang="en-US" sz="2800" b="0" dirty="0">
                <a:solidFill>
                  <a:schemeClr val="tx1"/>
                </a:solidFill>
                <a:latin typeface="Trebuchet MS" pitchFamily="34" charset="0"/>
              </a:rPr>
              <a:t>	</a:t>
            </a:r>
            <a:r>
              <a:rPr lang="en-US" sz="2800" b="0" dirty="0" smtClean="0">
                <a:solidFill>
                  <a:schemeClr val="tx1"/>
                </a:solidFill>
                <a:latin typeface="Trebuchet MS" pitchFamily="34" charset="0"/>
              </a:rPr>
              <a:t>		  · Inefficient Access</a:t>
            </a:r>
          </a:p>
          <a:p>
            <a:r>
              <a:rPr lang="en-US" sz="2800" b="0" dirty="0">
                <a:solidFill>
                  <a:schemeClr val="tx1"/>
                </a:solidFill>
                <a:latin typeface="Trebuchet MS" pitchFamily="34" charset="0"/>
              </a:rPr>
              <a:t>	</a:t>
            </a:r>
            <a:r>
              <a:rPr lang="en-US" sz="2800" b="0" dirty="0" smtClean="0">
                <a:solidFill>
                  <a:schemeClr val="tx1"/>
                </a:solidFill>
                <a:latin typeface="Trebuchet MS" pitchFamily="34" charset="0"/>
              </a:rPr>
              <a:t>		  · No Discovery Layer </a:t>
            </a:r>
            <a:endParaRPr lang="en-US" sz="2800" b="0" dirty="0">
              <a:solidFill>
                <a:schemeClr val="tx1"/>
              </a:solidFill>
              <a:latin typeface="Trebuchet MS" pitchFamily="34" charset="0"/>
            </a:endParaRPr>
          </a:p>
        </p:txBody>
      </p:sp>
    </p:spTree>
    <p:extLst>
      <p:ext uri="{BB962C8B-B14F-4D97-AF65-F5344CB8AC3E}">
        <p14:creationId xmlns:p14="http://schemas.microsoft.com/office/powerpoint/2010/main" xmlns="" val="1975290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8240"/>
            <a:ext cx="4822823" cy="995360"/>
          </a:xfrm>
        </p:spPr>
        <p:txBody>
          <a:bodyPr/>
          <a:lstStyle/>
          <a:p>
            <a:r>
              <a:rPr lang="en-US" sz="4000" dirty="0" smtClean="0"/>
              <a:t>Key issues:</a:t>
            </a:r>
            <a:endParaRPr lang="en-US" sz="4000" dirty="0"/>
          </a:p>
        </p:txBody>
      </p:sp>
      <p:pic>
        <p:nvPicPr>
          <p:cNvPr id="4" name="Content Placeholder 3" descr="Sally Rumsey March 2013.JPG"/>
          <p:cNvPicPr>
            <a:picLocks noGrp="1" noChangeAspect="1"/>
          </p:cNvPicPr>
          <p:nvPr>
            <p:ph idx="1"/>
          </p:nvPr>
        </p:nvPicPr>
        <p:blipFill>
          <a:blip r:embed="rId3" cstate="print"/>
          <a:stretch>
            <a:fillRect/>
          </a:stretch>
        </p:blipFill>
        <p:spPr>
          <a:xfrm>
            <a:off x="6437249" y="228600"/>
            <a:ext cx="1030351" cy="1544320"/>
          </a:xfrm>
        </p:spPr>
      </p:pic>
      <p:sp>
        <p:nvSpPr>
          <p:cNvPr id="8" name="TextBox 7"/>
          <p:cNvSpPr txBox="1"/>
          <p:nvPr/>
        </p:nvSpPr>
        <p:spPr>
          <a:xfrm>
            <a:off x="381000" y="2438400"/>
            <a:ext cx="8229600" cy="1569660"/>
          </a:xfrm>
          <a:prstGeom prst="rect">
            <a:avLst/>
          </a:prstGeom>
          <a:noFill/>
        </p:spPr>
        <p:txBody>
          <a:bodyPr wrap="square" rtlCol="0">
            <a:spAutoFit/>
          </a:bodyPr>
          <a:lstStyle/>
          <a:p>
            <a:pPr lvl="1">
              <a:buClr>
                <a:schemeClr val="accent2"/>
              </a:buClr>
              <a:buFont typeface="Wingdings" pitchFamily="2" charset="2"/>
              <a:buChar char="Ø"/>
            </a:pPr>
            <a:r>
              <a:rPr lang="en-US" b="0" dirty="0" smtClean="0">
                <a:solidFill>
                  <a:schemeClr val="tx1"/>
                </a:solidFill>
                <a:latin typeface="Trebuchet MS" pitchFamily="34" charset="0"/>
              </a:rPr>
              <a:t> </a:t>
            </a:r>
            <a:r>
              <a:rPr lang="en-US" b="0" dirty="0">
                <a:solidFill>
                  <a:schemeClr val="tx1"/>
                </a:solidFill>
                <a:latin typeface="Trebuchet MS" pitchFamily="34" charset="0"/>
              </a:rPr>
              <a:t>Metadata requirements </a:t>
            </a:r>
            <a:endParaRPr lang="en-US" b="0" dirty="0" smtClean="0">
              <a:solidFill>
                <a:schemeClr val="tx1"/>
              </a:solidFill>
              <a:latin typeface="Trebuchet MS" pitchFamily="34" charset="0"/>
            </a:endParaRPr>
          </a:p>
          <a:p>
            <a:pPr lvl="1">
              <a:buClr>
                <a:schemeClr val="accent2"/>
              </a:buClr>
              <a:buFont typeface="Wingdings" pitchFamily="2" charset="2"/>
              <a:buChar char="Ø"/>
            </a:pPr>
            <a:r>
              <a:rPr lang="en-US" b="0" dirty="0" smtClean="0">
                <a:solidFill>
                  <a:schemeClr val="tx1"/>
                </a:solidFill>
                <a:latin typeface="Trebuchet MS" pitchFamily="34" charset="0"/>
              </a:rPr>
              <a:t> Encouraging researchers to contribute</a:t>
            </a:r>
          </a:p>
          <a:p>
            <a:pPr lvl="1">
              <a:buClr>
                <a:schemeClr val="accent2"/>
              </a:buClr>
              <a:buFont typeface="Wingdings" pitchFamily="2" charset="2"/>
              <a:buChar char="Ø"/>
            </a:pPr>
            <a:r>
              <a:rPr lang="en-US" b="0" dirty="0" smtClean="0">
                <a:solidFill>
                  <a:schemeClr val="tx1"/>
                </a:solidFill>
                <a:latin typeface="Trebuchet MS" pitchFamily="34" charset="0"/>
              </a:rPr>
              <a:t> Cost models</a:t>
            </a:r>
          </a:p>
        </p:txBody>
      </p:sp>
      <p:pic>
        <p:nvPicPr>
          <p:cNvPr id="6" name="Picture 5" descr="Wendy Kozlowski.JPG"/>
          <p:cNvPicPr>
            <a:picLocks noChangeAspect="1"/>
          </p:cNvPicPr>
          <p:nvPr/>
        </p:nvPicPr>
        <p:blipFill rotWithShape="1">
          <a:blip r:embed="rId4" cstate="print"/>
          <a:srcRect l="8815" r="5519"/>
          <a:stretch/>
        </p:blipFill>
        <p:spPr>
          <a:xfrm>
            <a:off x="7656394" y="228600"/>
            <a:ext cx="1182806" cy="1524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909640"/>
            <a:ext cx="8023223" cy="995360"/>
          </a:xfrm>
        </p:spPr>
        <p:txBody>
          <a:bodyPr/>
          <a:lstStyle/>
          <a:p>
            <a:r>
              <a:rPr lang="en-US" sz="3600" dirty="0" smtClean="0">
                <a:solidFill>
                  <a:schemeClr val="accent2"/>
                </a:solidFill>
              </a:rPr>
              <a:t>Resources</a:t>
            </a:r>
            <a:endParaRPr lang="en-US" sz="3600" dirty="0">
              <a:solidFill>
                <a:schemeClr val="accent2"/>
              </a:solidFill>
            </a:endParaRPr>
          </a:p>
        </p:txBody>
      </p:sp>
      <p:sp>
        <p:nvSpPr>
          <p:cNvPr id="3" name="Content Placeholder 2"/>
          <p:cNvSpPr>
            <a:spLocks noGrp="1"/>
          </p:cNvSpPr>
          <p:nvPr>
            <p:ph idx="1"/>
          </p:nvPr>
        </p:nvSpPr>
        <p:spPr>
          <a:xfrm>
            <a:off x="609600" y="1752600"/>
            <a:ext cx="8382000" cy="4724400"/>
          </a:xfrm>
        </p:spPr>
        <p:txBody>
          <a:bodyPr/>
          <a:lstStyle/>
          <a:p>
            <a:r>
              <a:rPr lang="en-US" sz="2800" dirty="0" err="1" smtClean="0">
                <a:latin typeface="Calibri" pitchFamily="34" charset="0"/>
              </a:rPr>
              <a:t>Erway</a:t>
            </a:r>
            <a:r>
              <a:rPr lang="en-US" sz="2800" dirty="0" smtClean="0">
                <a:latin typeface="Calibri" pitchFamily="34" charset="0"/>
              </a:rPr>
              <a:t>, Ricky and Brian Lavoie. 2012. "The Economics of Data Integrity." Chapter preprint: </a:t>
            </a:r>
            <a:r>
              <a:rPr lang="en-US" sz="2800" dirty="0" smtClean="0">
                <a:latin typeface="Calibri" pitchFamily="34" charset="0"/>
                <a:hlinkClick r:id="rId3"/>
              </a:rPr>
              <a:t>http://www.oclc.org/content/dam/research/</a:t>
            </a:r>
            <a:br>
              <a:rPr lang="en-US" sz="2800" dirty="0" smtClean="0">
                <a:latin typeface="Calibri" pitchFamily="34" charset="0"/>
                <a:hlinkClick r:id="rId3"/>
              </a:rPr>
            </a:br>
            <a:r>
              <a:rPr lang="en-US" sz="2800" dirty="0" smtClean="0">
                <a:latin typeface="Calibri" pitchFamily="34" charset="0"/>
                <a:hlinkClick r:id="rId3"/>
              </a:rPr>
              <a:t>publications/library/2012/erway-dataintegrity.pdf</a:t>
            </a:r>
            <a:endParaRPr lang="en-US" sz="2800" dirty="0" smtClean="0">
              <a:latin typeface="Calibri" pitchFamily="34" charset="0"/>
            </a:endParaRPr>
          </a:p>
          <a:p>
            <a:r>
              <a:rPr lang="en-US" sz="2800" dirty="0" smtClean="0">
                <a:latin typeface="Calibri" pitchFamily="34" charset="0"/>
              </a:rPr>
              <a:t>Dissemination </a:t>
            </a:r>
            <a:r>
              <a:rPr lang="en-US" sz="2800" dirty="0" smtClean="0">
                <a:latin typeface="Calibri" pitchFamily="34" charset="0"/>
              </a:rPr>
              <a:t>Information Packages for Information Reuse project (</a:t>
            </a:r>
            <a:r>
              <a:rPr lang="en-US" sz="2800" dirty="0" err="1" smtClean="0">
                <a:latin typeface="Calibri" pitchFamily="34" charset="0"/>
              </a:rPr>
              <a:t>Ixchel</a:t>
            </a:r>
            <a:r>
              <a:rPr lang="en-US" sz="2800" dirty="0" smtClean="0">
                <a:latin typeface="Calibri" pitchFamily="34" charset="0"/>
              </a:rPr>
              <a:t> </a:t>
            </a:r>
            <a:r>
              <a:rPr lang="en-US" sz="2800" dirty="0" err="1" smtClean="0">
                <a:latin typeface="Calibri" pitchFamily="34" charset="0"/>
              </a:rPr>
              <a:t>Faniel</a:t>
            </a:r>
            <a:r>
              <a:rPr lang="en-US" sz="2800" dirty="0" smtClean="0">
                <a:latin typeface="Calibri" pitchFamily="34" charset="0"/>
              </a:rPr>
              <a:t>) </a:t>
            </a:r>
            <a:r>
              <a:rPr lang="en-US" sz="2800" dirty="0" smtClean="0">
                <a:latin typeface="Calibri" pitchFamily="34" charset="0"/>
                <a:hlinkClick r:id="rId4"/>
              </a:rPr>
              <a:t>http://dipir.org/</a:t>
            </a:r>
            <a:r>
              <a:rPr lang="en-US" sz="2800" dirty="0" smtClean="0">
                <a:latin typeface="Calibri" pitchFamily="34" charset="0"/>
              </a:rPr>
              <a:t> </a:t>
            </a:r>
            <a:endParaRPr lang="en-US" sz="2800" dirty="0" smtClean="0">
              <a:latin typeface="Calibri" pitchFamily="34" charset="0"/>
            </a:endParaRPr>
          </a:p>
          <a:p>
            <a:r>
              <a:rPr lang="en-US" sz="2800" dirty="0" smtClean="0">
                <a:latin typeface="Calibri" pitchFamily="34" charset="0"/>
              </a:rPr>
              <a:t>Role of Libraries in Data </a:t>
            </a:r>
            <a:r>
              <a:rPr lang="en-US" sz="2800" dirty="0" err="1" smtClean="0">
                <a:latin typeface="Calibri" pitchFamily="34" charset="0"/>
              </a:rPr>
              <a:t>Curation</a:t>
            </a:r>
            <a:r>
              <a:rPr lang="en-US" sz="2800" dirty="0" smtClean="0">
                <a:latin typeface="Calibri" pitchFamily="34" charset="0"/>
              </a:rPr>
              <a:t> </a:t>
            </a:r>
            <a:r>
              <a:rPr lang="en-US" sz="2800" u="sng" dirty="0" smtClean="0">
                <a:hlinkClick r:id="rId5"/>
              </a:rPr>
              <a:t>http://www.oclc.org/research/activities</a:t>
            </a:r>
            <a:r>
              <a:rPr lang="en-US" sz="2800" u="sng" dirty="0" smtClean="0">
                <a:hlinkClick r:id="rId5"/>
              </a:rPr>
              <a:t>/</a:t>
            </a:r>
            <a:br>
              <a:rPr lang="en-US" sz="2800" u="sng" dirty="0" smtClean="0">
                <a:hlinkClick r:id="rId5"/>
              </a:rPr>
            </a:br>
            <a:r>
              <a:rPr lang="en-US" sz="2800" u="sng" dirty="0" smtClean="0">
                <a:hlinkClick r:id="rId5"/>
              </a:rPr>
              <a:t>datacuration.html</a:t>
            </a:r>
            <a:endParaRPr lang="en-US" sz="2800" dirty="0" smtClean="0"/>
          </a:p>
          <a:p>
            <a:endParaRPr lang="en-US" sz="2800" dirty="0" smtClean="0">
              <a:latin typeface="Calibri" pitchFamily="34" charset="0"/>
            </a:endParaRPr>
          </a:p>
          <a:p>
            <a:pPr>
              <a:buNone/>
            </a:pP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71800" y="5943600"/>
            <a:ext cx="6019800" cy="861774"/>
          </a:xfrm>
          <a:prstGeom prst="rect">
            <a:avLst/>
          </a:prstGeom>
          <a:noFill/>
        </p:spPr>
        <p:txBody>
          <a:bodyPr wrap="square" rtlCol="0">
            <a:spAutoFit/>
          </a:bodyPr>
          <a:lstStyle/>
          <a:p>
            <a:pPr lvl="5" algn="r">
              <a:lnSpc>
                <a:spcPts val="2000"/>
              </a:lnSpc>
            </a:pPr>
            <a:r>
              <a:rPr lang="en-US" sz="2800" b="1" dirty="0" smtClean="0">
                <a:solidFill>
                  <a:srgbClr val="2178B5"/>
                </a:solidFill>
              </a:rPr>
              <a:t>OCLC Research</a:t>
            </a:r>
          </a:p>
          <a:p>
            <a:pPr lvl="5" algn="r">
              <a:lnSpc>
                <a:spcPts val="2000"/>
              </a:lnSpc>
            </a:pPr>
            <a:r>
              <a:rPr lang="en-US" sz="1600" b="0" dirty="0" smtClean="0">
                <a:solidFill>
                  <a:schemeClr val="tx1"/>
                </a:solidFill>
                <a:latin typeface="Calibri" pitchFamily="34" charset="0"/>
              </a:rPr>
              <a:t>Exploration, innovation and community </a:t>
            </a:r>
            <a:br>
              <a:rPr lang="en-US" sz="1600" b="0" dirty="0" smtClean="0">
                <a:solidFill>
                  <a:schemeClr val="tx1"/>
                </a:solidFill>
                <a:latin typeface="Calibri" pitchFamily="34" charset="0"/>
              </a:rPr>
            </a:br>
            <a:r>
              <a:rPr lang="en-US" sz="1600" b="0" dirty="0" smtClean="0">
                <a:solidFill>
                  <a:schemeClr val="tx1"/>
                </a:solidFill>
                <a:latin typeface="Calibri" pitchFamily="34" charset="0"/>
              </a:rPr>
              <a:t>for libraries and archives.</a:t>
            </a:r>
            <a:endParaRPr lang="en-US" sz="1600" b="0" dirty="0">
              <a:solidFill>
                <a:schemeClr val="tx1"/>
              </a:solidFill>
              <a:latin typeface="Calibri" pitchFamily="34" charset="0"/>
            </a:endParaRPr>
          </a:p>
        </p:txBody>
      </p:sp>
      <p:sp>
        <p:nvSpPr>
          <p:cNvPr id="10" name="Rectangle 9"/>
          <p:cNvSpPr/>
          <p:nvPr/>
        </p:nvSpPr>
        <p:spPr>
          <a:xfrm>
            <a:off x="1600200" y="1695271"/>
            <a:ext cx="6553200" cy="1200329"/>
          </a:xfrm>
          <a:prstGeom prst="rect">
            <a:avLst/>
          </a:prstGeom>
        </p:spPr>
        <p:txBody>
          <a:bodyPr wrap="square">
            <a:spAutoFit/>
          </a:bodyPr>
          <a:lstStyle/>
          <a:p>
            <a:r>
              <a:rPr lang="en-US" sz="2400" dirty="0" smtClean="0">
                <a:solidFill>
                  <a:schemeClr val="tx1"/>
                </a:solidFill>
                <a:latin typeface="Calibri" pitchFamily="34" charset="0"/>
                <a:cs typeface="Arial" pitchFamily="34" charset="0"/>
              </a:rPr>
              <a:t>Karen Smith-Yoshimura</a:t>
            </a:r>
            <a:r>
              <a:rPr lang="en-US" sz="2400" b="0" dirty="0" smtClean="0">
                <a:solidFill>
                  <a:schemeClr val="tx1"/>
                </a:solidFill>
                <a:latin typeface="Calibri" pitchFamily="34" charset="0"/>
                <a:cs typeface="Arial" pitchFamily="34" charset="0"/>
              </a:rPr>
              <a:t>, </a:t>
            </a:r>
            <a:r>
              <a:rPr lang="en-US" sz="2400" b="0" dirty="0" smtClean="0">
                <a:solidFill>
                  <a:schemeClr val="tx1"/>
                </a:solidFill>
                <a:latin typeface="Calibri" pitchFamily="34" charset="0"/>
              </a:rPr>
              <a:t>smithyok@oclc.org </a:t>
            </a:r>
            <a:r>
              <a:rPr lang="en-US" sz="2400" b="0" dirty="0" smtClean="0">
                <a:solidFill>
                  <a:schemeClr val="tx1"/>
                </a:solidFill>
                <a:latin typeface="Calibri" pitchFamily="34" charset="0"/>
                <a:cs typeface="Arial" pitchFamily="34" charset="0"/>
              </a:rPr>
              <a:t/>
            </a:r>
            <a:br>
              <a:rPr lang="en-US" sz="2400" b="0" dirty="0" smtClean="0">
                <a:solidFill>
                  <a:schemeClr val="tx1"/>
                </a:solidFill>
                <a:latin typeface="Calibri" pitchFamily="34" charset="0"/>
                <a:cs typeface="Arial" pitchFamily="34" charset="0"/>
              </a:rPr>
            </a:br>
            <a:r>
              <a:rPr lang="en-US" sz="2400" b="0" dirty="0" smtClean="0">
                <a:solidFill>
                  <a:schemeClr val="tx1"/>
                </a:solidFill>
                <a:latin typeface="Calibri" pitchFamily="34" charset="0"/>
                <a:cs typeface="Arial" pitchFamily="34" charset="0"/>
              </a:rPr>
              <a:t/>
            </a:r>
            <a:br>
              <a:rPr lang="en-US" sz="2400" b="0" dirty="0" smtClean="0">
                <a:solidFill>
                  <a:schemeClr val="tx1"/>
                </a:solidFill>
                <a:latin typeface="Calibri" pitchFamily="34" charset="0"/>
                <a:cs typeface="Arial" pitchFamily="34" charset="0"/>
              </a:rPr>
            </a:br>
            <a:endParaRPr lang="en-US" sz="2400" b="0" dirty="0" smtClean="0">
              <a:solidFill>
                <a:schemeClr val="tx1"/>
              </a:solidFill>
              <a:latin typeface="Calibri" pitchFamily="34" charset="0"/>
              <a:cs typeface="Arial" pitchFamily="34" charset="0"/>
            </a:endParaRPr>
          </a:p>
        </p:txBody>
      </p:sp>
      <p:grpSp>
        <p:nvGrpSpPr>
          <p:cNvPr id="2" name="Group 16"/>
          <p:cNvGrpSpPr/>
          <p:nvPr/>
        </p:nvGrpSpPr>
        <p:grpSpPr>
          <a:xfrm>
            <a:off x="457200" y="1771471"/>
            <a:ext cx="8305800" cy="1950660"/>
            <a:chOff x="457200" y="1447800"/>
            <a:chExt cx="8305800" cy="1950660"/>
          </a:xfrm>
        </p:grpSpPr>
        <p:sp>
          <p:nvSpPr>
            <p:cNvPr id="18" name="TextBox 17"/>
            <p:cNvSpPr txBox="1"/>
            <p:nvPr/>
          </p:nvSpPr>
          <p:spPr>
            <a:xfrm>
              <a:off x="457200" y="1447800"/>
              <a:ext cx="7848600" cy="523220"/>
            </a:xfrm>
            <a:prstGeom prst="rect">
              <a:avLst/>
            </a:prstGeom>
            <a:noFill/>
          </p:spPr>
          <p:txBody>
            <a:bodyPr wrap="square" rtlCol="0">
              <a:spAutoFit/>
            </a:bodyPr>
            <a:lstStyle/>
            <a:p>
              <a:pPr algn="ctr"/>
              <a:endParaRPr lang="en-US" sz="2800" b="1" dirty="0">
                <a:latin typeface="+mj-lt"/>
                <a:cs typeface="Arial" pitchFamily="34" charset="0"/>
              </a:endParaRPr>
            </a:p>
          </p:txBody>
        </p:sp>
        <p:sp>
          <p:nvSpPr>
            <p:cNvPr id="19" name="TextBox 18"/>
            <p:cNvSpPr txBox="1"/>
            <p:nvPr/>
          </p:nvSpPr>
          <p:spPr>
            <a:xfrm>
              <a:off x="3124200" y="1828800"/>
              <a:ext cx="5638800" cy="1569660"/>
            </a:xfrm>
            <a:prstGeom prst="rect">
              <a:avLst/>
            </a:prstGeom>
            <a:noFill/>
          </p:spPr>
          <p:txBody>
            <a:bodyPr wrap="square" rtlCol="0">
              <a:spAutoFit/>
            </a:bodyPr>
            <a:lstStyle/>
            <a:p>
              <a:r>
                <a:rPr lang="en-US" sz="2400" dirty="0" smtClean="0">
                  <a:cs typeface="Arial" pitchFamily="34" charset="0"/>
                </a:rPr>
                <a:t/>
              </a:r>
              <a:br>
                <a:rPr lang="en-US" sz="2400" dirty="0" smtClean="0">
                  <a:cs typeface="Arial" pitchFamily="34" charset="0"/>
                </a:rPr>
              </a:br>
              <a:endParaRPr lang="en-US" sz="2400" dirty="0" smtClean="0">
                <a:cs typeface="Arial" pitchFamily="34" charset="0"/>
              </a:endParaRPr>
            </a:p>
            <a:p>
              <a:endParaRPr lang="en-US" sz="2400" dirty="0" smtClean="0">
                <a:cs typeface="Arial" pitchFamily="34" charset="0"/>
              </a:endParaRPr>
            </a:p>
            <a:p>
              <a:pPr algn="ctr"/>
              <a:endParaRPr lang="en-US" sz="2400" dirty="0">
                <a:latin typeface="+mj-lt"/>
                <a:cs typeface="Arial" pitchFamily="34" charset="0"/>
              </a:endParaRPr>
            </a:p>
          </p:txBody>
        </p:sp>
      </p:gr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AutoShape 3"/>
          <p:cNvSpPr>
            <a:spLocks noChangeAspect="1" noChangeArrowheads="1" noTextEdit="1"/>
          </p:cNvSpPr>
          <p:nvPr/>
        </p:nvSpPr>
        <p:spPr bwMode="auto">
          <a:xfrm>
            <a:off x="0" y="5562600"/>
            <a:ext cx="9144000" cy="351692"/>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OCLC logo, color without tagline"/>
          <p:cNvPicPr>
            <a:picLocks noChangeAspect="1" noChangeArrowheads="1"/>
          </p:cNvPicPr>
          <p:nvPr/>
        </p:nvPicPr>
        <p:blipFill>
          <a:blip r:embed="rId2" cstate="print"/>
          <a:srcRect/>
          <a:stretch>
            <a:fillRect/>
          </a:stretch>
        </p:blipFill>
        <p:spPr bwMode="auto">
          <a:xfrm>
            <a:off x="304800" y="5943600"/>
            <a:ext cx="1676400" cy="609600"/>
          </a:xfrm>
          <a:prstGeom prst="rect">
            <a:avLst/>
          </a:prstGeom>
          <a:noFill/>
        </p:spPr>
      </p:pic>
      <p:cxnSp>
        <p:nvCxnSpPr>
          <p:cNvPr id="22" name="Straight Connector 21"/>
          <p:cNvCxnSpPr/>
          <p:nvPr/>
        </p:nvCxnSpPr>
        <p:spPr>
          <a:xfrm>
            <a:off x="0" y="57150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title"/>
          </p:nvPr>
        </p:nvSpPr>
        <p:spPr>
          <a:xfrm>
            <a:off x="968377" y="681040"/>
            <a:ext cx="8023223" cy="309560"/>
          </a:xfrm>
        </p:spPr>
        <p:txBody>
          <a:bodyPr>
            <a:noAutofit/>
          </a:bodyPr>
          <a:lstStyle/>
          <a:p>
            <a:pPr>
              <a:lnSpc>
                <a:spcPts val="3000"/>
              </a:lnSpc>
            </a:pPr>
            <a:r>
              <a:rPr lang="en-US" sz="2800" b="1" kern="1200" dirty="0" smtClean="0">
                <a:solidFill>
                  <a:srgbClr val="2178B5"/>
                </a:solidFill>
                <a:cs typeface="Arial" pitchFamily="34" charset="0"/>
              </a:rPr>
              <a:t>Managing Research Data—from Goals to Reality</a:t>
            </a:r>
            <a:endParaRPr lang="en-US" sz="2800" b="1" kern="1200" dirty="0">
              <a:solidFill>
                <a:srgbClr val="2178B5"/>
              </a:solidFill>
              <a:cs typeface="Arial" pitchFamily="34" charset="0"/>
            </a:endParaRPr>
          </a:p>
        </p:txBody>
      </p:sp>
      <p:sp>
        <p:nvSpPr>
          <p:cNvPr id="25" name="TextBox 24"/>
          <p:cNvSpPr txBox="1"/>
          <p:nvPr/>
        </p:nvSpPr>
        <p:spPr>
          <a:xfrm>
            <a:off x="533400" y="304800"/>
            <a:ext cx="8077200" cy="461665"/>
          </a:xfrm>
          <a:prstGeom prst="rect">
            <a:avLst/>
          </a:prstGeom>
          <a:noFill/>
        </p:spPr>
        <p:txBody>
          <a:bodyPr wrap="square" rtlCol="0">
            <a:spAutoFit/>
          </a:bodyPr>
          <a:lstStyle/>
          <a:p>
            <a:pPr algn="ctr"/>
            <a:r>
              <a:rPr lang="en-US" sz="2400" b="0" dirty="0" smtClean="0">
                <a:solidFill>
                  <a:schemeClr val="tx1"/>
                </a:solidFill>
                <a:latin typeface="Calibri" pitchFamily="34" charset="0"/>
              </a:rPr>
              <a:t>OCLC Research Library Partnership Webinar</a:t>
            </a:r>
            <a:endParaRPr lang="en-US" sz="2400" b="0" dirty="0">
              <a:solidFill>
                <a:schemeClr val="tx1"/>
              </a:solidFill>
              <a:latin typeface="Calibri" pitchFamily="34" charset="0"/>
            </a:endParaRPr>
          </a:p>
        </p:txBody>
      </p:sp>
      <p:sp>
        <p:nvSpPr>
          <p:cNvPr id="23" name="TextBox 22"/>
          <p:cNvSpPr txBox="1"/>
          <p:nvPr/>
        </p:nvSpPr>
        <p:spPr>
          <a:xfrm>
            <a:off x="2590800" y="1061513"/>
            <a:ext cx="1905000" cy="1164421"/>
          </a:xfrm>
          <a:prstGeom prst="rect">
            <a:avLst/>
          </a:prstGeom>
          <a:noFill/>
        </p:spPr>
        <p:txBody>
          <a:bodyPr wrap="square" rtlCol="0">
            <a:spAutoFit/>
          </a:bodyPr>
          <a:lstStyle/>
          <a:p>
            <a:pPr>
              <a:lnSpc>
                <a:spcPts val="2600"/>
              </a:lnSpc>
            </a:pPr>
            <a:r>
              <a:rPr lang="en-US" sz="2400" b="0" dirty="0" smtClean="0">
                <a:solidFill>
                  <a:schemeClr val="tx1"/>
                </a:solidFill>
                <a:latin typeface="Calibri" pitchFamily="34" charset="0"/>
                <a:cs typeface="Arial" pitchFamily="34" charset="0"/>
              </a:rPr>
              <a:t>14 May 2013</a:t>
            </a:r>
          </a:p>
          <a:p>
            <a:r>
              <a:rPr lang="en-US" sz="2400" dirty="0" smtClean="0">
                <a:solidFill>
                  <a:schemeClr val="tx1"/>
                </a:solidFill>
                <a:latin typeface="Calibri" pitchFamily="34" charset="0"/>
                <a:cs typeface="Arial" pitchFamily="34" charset="0"/>
              </a:rPr>
              <a:t> </a:t>
            </a:r>
          </a:p>
          <a:p>
            <a:endParaRPr lang="en-US" sz="2400" dirty="0">
              <a:solidFill>
                <a:schemeClr val="tx1"/>
              </a:solidFill>
              <a:latin typeface="Calibri" pitchFamily="34" charset="0"/>
            </a:endParaRPr>
          </a:p>
        </p:txBody>
      </p:sp>
      <p:sp>
        <p:nvSpPr>
          <p:cNvPr id="26" name="TextBox 25"/>
          <p:cNvSpPr txBox="1"/>
          <p:nvPr/>
        </p:nvSpPr>
        <p:spPr>
          <a:xfrm>
            <a:off x="4495800" y="990600"/>
            <a:ext cx="1371600" cy="461665"/>
          </a:xfrm>
          <a:prstGeom prst="rect">
            <a:avLst/>
          </a:prstGeom>
          <a:noFill/>
        </p:spPr>
        <p:txBody>
          <a:bodyPr wrap="square" rtlCol="0">
            <a:spAutoFit/>
          </a:bodyPr>
          <a:lstStyle/>
          <a:p>
            <a:r>
              <a:rPr lang="en-US" sz="2400" b="1" dirty="0" smtClean="0">
                <a:solidFill>
                  <a:schemeClr val="tx1"/>
                </a:solidFill>
                <a:latin typeface="Calibri" pitchFamily="34" charset="0"/>
              </a:rPr>
              <a:t>#</a:t>
            </a:r>
            <a:r>
              <a:rPr lang="en-US" sz="2400" b="1" dirty="0" err="1" smtClean="0">
                <a:solidFill>
                  <a:schemeClr val="tx1"/>
                </a:solidFill>
                <a:latin typeface="Calibri" pitchFamily="34" charset="0"/>
              </a:rPr>
              <a:t>orlp</a:t>
            </a:r>
            <a:endParaRPr lang="en-US" sz="2400" b="1" dirty="0">
              <a:solidFill>
                <a:schemeClr val="tx1"/>
              </a:solidFill>
              <a:latin typeface="Calibri" pitchFamily="34" charset="0"/>
              <a:cs typeface="Arial" pitchFamily="34" charset="0"/>
            </a:endParaRPr>
          </a:p>
        </p:txBody>
      </p:sp>
      <p:sp>
        <p:nvSpPr>
          <p:cNvPr id="27" name="Rectangle 26"/>
          <p:cNvSpPr/>
          <p:nvPr/>
        </p:nvSpPr>
        <p:spPr>
          <a:xfrm>
            <a:off x="1600200" y="2286000"/>
            <a:ext cx="6400800" cy="461665"/>
          </a:xfrm>
          <a:prstGeom prst="rect">
            <a:avLst/>
          </a:prstGeom>
        </p:spPr>
        <p:txBody>
          <a:bodyPr wrap="square">
            <a:spAutoFit/>
          </a:bodyPr>
          <a:lstStyle/>
          <a:p>
            <a:r>
              <a:rPr lang="en-US" sz="2400" dirty="0" smtClean="0">
                <a:solidFill>
                  <a:schemeClr val="tx1"/>
                </a:solidFill>
                <a:latin typeface="Calibri" pitchFamily="34" charset="0"/>
                <a:cs typeface="Arial" pitchFamily="34" charset="0"/>
              </a:rPr>
              <a:t>Sally Rumsey</a:t>
            </a:r>
            <a:r>
              <a:rPr lang="en-US" sz="2400" b="0" dirty="0" smtClean="0">
                <a:solidFill>
                  <a:schemeClr val="tx1"/>
                </a:solidFill>
                <a:latin typeface="Calibri" pitchFamily="34" charset="0"/>
                <a:cs typeface="Arial" pitchFamily="34" charset="0"/>
              </a:rPr>
              <a:t>, sally.rumsey@bodleian.ox.ac.uk</a:t>
            </a:r>
          </a:p>
        </p:txBody>
      </p:sp>
      <p:sp>
        <p:nvSpPr>
          <p:cNvPr id="28" name="Rectangle 27"/>
          <p:cNvSpPr/>
          <p:nvPr/>
        </p:nvSpPr>
        <p:spPr>
          <a:xfrm>
            <a:off x="1600200" y="2895600"/>
            <a:ext cx="5486400" cy="1200329"/>
          </a:xfrm>
          <a:prstGeom prst="rect">
            <a:avLst/>
          </a:prstGeom>
        </p:spPr>
        <p:txBody>
          <a:bodyPr wrap="square">
            <a:spAutoFit/>
          </a:bodyPr>
          <a:lstStyle/>
          <a:p>
            <a:r>
              <a:rPr lang="en-US" sz="2400" dirty="0" smtClean="0">
                <a:solidFill>
                  <a:schemeClr val="tx1"/>
                </a:solidFill>
                <a:latin typeface="Calibri" pitchFamily="34" charset="0"/>
                <a:cs typeface="Arial" pitchFamily="34" charset="0"/>
              </a:rPr>
              <a:t>Wendy Kozlowski</a:t>
            </a:r>
            <a:r>
              <a:rPr lang="en-US" sz="2400" b="0" dirty="0" smtClean="0">
                <a:solidFill>
                  <a:schemeClr val="tx1"/>
                </a:solidFill>
                <a:latin typeface="Calibri" pitchFamily="34" charset="0"/>
                <a:cs typeface="Arial" pitchFamily="34" charset="0"/>
              </a:rPr>
              <a:t>, wak57@cornell.edu </a:t>
            </a:r>
            <a:br>
              <a:rPr lang="en-US" sz="2400" b="0" dirty="0" smtClean="0">
                <a:solidFill>
                  <a:schemeClr val="tx1"/>
                </a:solidFill>
                <a:latin typeface="Calibri" pitchFamily="34" charset="0"/>
                <a:cs typeface="Arial" pitchFamily="34" charset="0"/>
              </a:rPr>
            </a:br>
            <a:r>
              <a:rPr lang="en-US" sz="2400" b="0" dirty="0" smtClean="0">
                <a:solidFill>
                  <a:schemeClr val="tx1"/>
                </a:solidFill>
                <a:latin typeface="Calibri" pitchFamily="34" charset="0"/>
                <a:cs typeface="Arial" pitchFamily="34" charset="0"/>
              </a:rPr>
              <a:t> </a:t>
            </a:r>
          </a:p>
          <a:p>
            <a:endParaRPr lang="en-US" sz="2400" b="0" dirty="0" smtClean="0">
              <a:solidFill>
                <a:schemeClr val="tx1"/>
              </a:solidFill>
              <a:latin typeface="Calibri" pitchFamily="34" charset="0"/>
              <a:cs typeface="Arial" pitchFamily="34" charset="0"/>
            </a:endParaRPr>
          </a:p>
        </p:txBody>
      </p:sp>
      <p:sp>
        <p:nvSpPr>
          <p:cNvPr id="21" name="TextBox 20"/>
          <p:cNvSpPr txBox="1"/>
          <p:nvPr/>
        </p:nvSpPr>
        <p:spPr>
          <a:xfrm>
            <a:off x="76200" y="4572000"/>
            <a:ext cx="8686800" cy="830997"/>
          </a:xfrm>
          <a:prstGeom prst="rect">
            <a:avLst/>
          </a:prstGeom>
          <a:noFill/>
        </p:spPr>
        <p:txBody>
          <a:bodyPr wrap="square" rtlCol="0">
            <a:spAutoFit/>
          </a:bodyPr>
          <a:lstStyle/>
          <a:p>
            <a:pPr algn="ctr"/>
            <a:r>
              <a:rPr lang="en-US" sz="2400" dirty="0" smtClean="0">
                <a:solidFill>
                  <a:schemeClr val="tx1"/>
                </a:solidFill>
                <a:latin typeface="Calibri" pitchFamily="34" charset="0"/>
                <a:cs typeface="Arial" pitchFamily="34" charset="0"/>
              </a:rPr>
              <a:t>Our Webinars</a:t>
            </a:r>
          </a:p>
          <a:p>
            <a:pPr algn="ctr"/>
            <a:r>
              <a:rPr lang="en-US" sz="2400" b="0" dirty="0" smtClean="0">
                <a:solidFill>
                  <a:schemeClr val="tx1"/>
                </a:solidFill>
                <a:latin typeface="Calibri" pitchFamily="34" charset="0"/>
                <a:cs typeface="Arial" pitchFamily="34" charset="0"/>
              </a:rPr>
              <a:t>www.oclc.org/research/events/webinars.html</a:t>
            </a:r>
            <a:endParaRPr lang="en-US" sz="2400" b="0" dirty="0">
              <a:solidFill>
                <a:schemeClr val="tx1"/>
              </a:solidFill>
              <a:latin typeface="Calibri" pitchFamily="34" charset="0"/>
              <a:cs typeface="Arial" pitchFamily="34" charset="0"/>
            </a:endParaRPr>
          </a:p>
        </p:txBody>
      </p:sp>
      <p:sp>
        <p:nvSpPr>
          <p:cNvPr id="31" name="Rectangle 30"/>
          <p:cNvSpPr/>
          <p:nvPr/>
        </p:nvSpPr>
        <p:spPr>
          <a:xfrm>
            <a:off x="152400" y="3581400"/>
            <a:ext cx="8534400" cy="830997"/>
          </a:xfrm>
          <a:prstGeom prst="rect">
            <a:avLst/>
          </a:prstGeom>
        </p:spPr>
        <p:txBody>
          <a:bodyPr wrap="square">
            <a:spAutoFit/>
          </a:bodyPr>
          <a:lstStyle/>
          <a:p>
            <a:pPr algn="ctr"/>
            <a:r>
              <a:rPr lang="en-US" sz="2400" dirty="0" smtClean="0">
                <a:solidFill>
                  <a:schemeClr val="tx1"/>
                </a:solidFill>
                <a:latin typeface="Calibri" pitchFamily="34" charset="0"/>
                <a:cs typeface="Arial" pitchFamily="34" charset="0"/>
              </a:rPr>
              <a:t>OCLC Research </a:t>
            </a:r>
          </a:p>
          <a:p>
            <a:pPr algn="ctr"/>
            <a:r>
              <a:rPr lang="en-US" sz="2400" b="0" dirty="0" smtClean="0">
                <a:solidFill>
                  <a:schemeClr val="tx1"/>
                </a:solidFill>
                <a:latin typeface="Calibri" pitchFamily="34" charset="0"/>
                <a:cs typeface="Arial" pitchFamily="34" charset="0"/>
              </a:rPr>
              <a:t>www.oclc.org/research.html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40"/>
            <a:ext cx="8023223" cy="995360"/>
          </a:xfrm>
        </p:spPr>
        <p:txBody>
          <a:bodyPr/>
          <a:lstStyle/>
          <a:p>
            <a:r>
              <a:rPr lang="en-US" sz="4800" dirty="0" smtClean="0">
                <a:solidFill>
                  <a:schemeClr val="accent2"/>
                </a:solidFill>
              </a:rPr>
              <a:t>What?</a:t>
            </a:r>
            <a:endParaRPr lang="en-US" sz="4800" dirty="0">
              <a:solidFill>
                <a:schemeClr val="accent2"/>
              </a:solidFill>
            </a:endParaRPr>
          </a:p>
        </p:txBody>
      </p:sp>
      <p:pic>
        <p:nvPicPr>
          <p:cNvPr id="1026" name="Picture 2"/>
          <p:cNvPicPr>
            <a:picLocks noChangeAspect="1" noChangeArrowheads="1"/>
          </p:cNvPicPr>
          <p:nvPr/>
        </p:nvPicPr>
        <p:blipFill>
          <a:blip r:embed="rId3" cstate="print"/>
          <a:srcRect/>
          <a:stretch>
            <a:fillRect/>
          </a:stretch>
        </p:blipFill>
        <p:spPr bwMode="auto">
          <a:xfrm>
            <a:off x="7848600" y="184150"/>
            <a:ext cx="1087437" cy="1035050"/>
          </a:xfrm>
          <a:prstGeom prst="rect">
            <a:avLst/>
          </a:prstGeom>
          <a:noFill/>
          <a:ln w="9525">
            <a:noFill/>
            <a:miter lim="800000"/>
            <a:headEnd/>
            <a:tailEnd/>
          </a:ln>
        </p:spPr>
      </p:pic>
      <p:sp>
        <p:nvSpPr>
          <p:cNvPr id="5" name="TextBox 4"/>
          <p:cNvSpPr txBox="1"/>
          <p:nvPr/>
        </p:nvSpPr>
        <p:spPr>
          <a:xfrm>
            <a:off x="439373" y="1589782"/>
            <a:ext cx="8207696" cy="1077218"/>
          </a:xfrm>
          <a:prstGeom prst="rect">
            <a:avLst/>
          </a:prstGeom>
          <a:noFill/>
        </p:spPr>
        <p:txBody>
          <a:bodyPr wrap="none" rtlCol="0">
            <a:spAutoFit/>
          </a:bodyPr>
          <a:lstStyle/>
          <a:p>
            <a:r>
              <a:rPr lang="en-US" b="0" dirty="0" smtClean="0">
                <a:solidFill>
                  <a:schemeClr val="tx1"/>
                </a:solidFill>
                <a:latin typeface="Trebuchet MS" pitchFamily="34" charset="0"/>
              </a:rPr>
              <a:t>Research data: The raw output of research </a:t>
            </a:r>
          </a:p>
          <a:p>
            <a:r>
              <a:rPr lang="en-US" b="0" dirty="0" smtClean="0">
                <a:solidFill>
                  <a:schemeClr val="tx1"/>
                </a:solidFill>
                <a:latin typeface="Trebuchet MS" pitchFamily="34" charset="0"/>
              </a:rPr>
              <a:t>Investigations — </a:t>
            </a:r>
            <a:r>
              <a:rPr lang="en-US" b="0" i="1" dirty="0" smtClean="0">
                <a:solidFill>
                  <a:schemeClr val="tx1"/>
                </a:solidFill>
                <a:latin typeface="Trebuchet MS" pitchFamily="34" charset="0"/>
              </a:rPr>
              <a:t>not</a:t>
            </a:r>
            <a:r>
              <a:rPr lang="en-US" b="0" dirty="0" smtClean="0">
                <a:solidFill>
                  <a:schemeClr val="tx1"/>
                </a:solidFill>
                <a:latin typeface="Trebuchet MS" pitchFamily="34" charset="0"/>
              </a:rPr>
              <a:t> the resulting reports.</a:t>
            </a:r>
            <a:endParaRPr lang="en-US" b="0" dirty="0">
              <a:solidFill>
                <a:schemeClr val="tx1"/>
              </a:solidFill>
              <a:latin typeface="Trebuchet MS" pitchFamily="34" charset="0"/>
            </a:endParaRPr>
          </a:p>
        </p:txBody>
      </p:sp>
      <p:sp>
        <p:nvSpPr>
          <p:cNvPr id="7" name="TextBox 6"/>
          <p:cNvSpPr txBox="1"/>
          <p:nvPr/>
        </p:nvSpPr>
        <p:spPr>
          <a:xfrm>
            <a:off x="1066800" y="2971800"/>
            <a:ext cx="8038177" cy="1077218"/>
          </a:xfrm>
          <a:prstGeom prst="rect">
            <a:avLst/>
          </a:prstGeom>
          <a:noFill/>
        </p:spPr>
        <p:txBody>
          <a:bodyPr wrap="square" rtlCol="0">
            <a:spAutoFit/>
          </a:bodyPr>
          <a:lstStyle/>
          <a:p>
            <a:r>
              <a:rPr lang="en-US" b="0" dirty="0" smtClean="0">
                <a:solidFill>
                  <a:schemeClr val="tx1"/>
                </a:solidFill>
                <a:latin typeface="Trebuchet MS" pitchFamily="34" charset="0"/>
              </a:rPr>
              <a:t>Examples: instrument measurements, survey results, statistical datasets…</a:t>
            </a:r>
            <a:endParaRPr lang="en-US" b="0" dirty="0">
              <a:solidFill>
                <a:schemeClr val="tx1"/>
              </a:solidFill>
              <a:latin typeface="Trebuchet M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300040"/>
            <a:ext cx="8023223" cy="995360"/>
          </a:xfrm>
        </p:spPr>
        <p:txBody>
          <a:bodyPr/>
          <a:lstStyle/>
          <a:p>
            <a:r>
              <a:rPr lang="en-US" sz="3600" dirty="0" smtClean="0">
                <a:solidFill>
                  <a:schemeClr val="accent2"/>
                </a:solidFill>
              </a:rPr>
              <a:t>OCLC Research’s exploration of dataset curation</a:t>
            </a:r>
            <a:endParaRPr lang="en-US" sz="3600" dirty="0">
              <a:solidFill>
                <a:schemeClr val="accent2"/>
              </a:solidFill>
            </a:endParaRPr>
          </a:p>
        </p:txBody>
      </p:sp>
      <p:sp>
        <p:nvSpPr>
          <p:cNvPr id="3" name="Content Placeholder 2"/>
          <p:cNvSpPr>
            <a:spLocks noGrp="1"/>
          </p:cNvSpPr>
          <p:nvPr>
            <p:ph idx="1"/>
          </p:nvPr>
        </p:nvSpPr>
        <p:spPr>
          <a:xfrm>
            <a:off x="609600" y="1524000"/>
            <a:ext cx="8382000" cy="4724400"/>
          </a:xfrm>
        </p:spPr>
        <p:txBody>
          <a:bodyPr/>
          <a:lstStyle/>
          <a:p>
            <a:r>
              <a:rPr lang="en-US" sz="3200" i="1" dirty="0" smtClean="0">
                <a:latin typeface="Trebuchet MS" pitchFamily="34" charset="0"/>
              </a:rPr>
              <a:t>Economics of data integrity </a:t>
            </a:r>
            <a:r>
              <a:rPr lang="en-US" sz="3200" dirty="0" smtClean="0">
                <a:latin typeface="Trebuchet MS" pitchFamily="34" charset="0"/>
              </a:rPr>
              <a:t>paper </a:t>
            </a:r>
            <a:br>
              <a:rPr lang="en-US" sz="3200" dirty="0" smtClean="0">
                <a:latin typeface="Trebuchet MS" pitchFamily="34" charset="0"/>
              </a:rPr>
            </a:br>
            <a:r>
              <a:rPr lang="en-US" sz="3200" dirty="0" smtClean="0">
                <a:latin typeface="Trebuchet MS" pitchFamily="34" charset="0"/>
              </a:rPr>
              <a:t>(</a:t>
            </a:r>
            <a:r>
              <a:rPr lang="en-US" sz="2800" dirty="0" smtClean="0">
                <a:latin typeface="Trebuchet MS" pitchFamily="34" charset="0"/>
              </a:rPr>
              <a:t>Erway, Lavoie</a:t>
            </a:r>
            <a:r>
              <a:rPr lang="en-US" sz="3200" dirty="0" smtClean="0">
                <a:latin typeface="Trebuchet MS" pitchFamily="34" charset="0"/>
              </a:rPr>
              <a:t>)</a:t>
            </a:r>
          </a:p>
          <a:p>
            <a:r>
              <a:rPr lang="en-US" sz="3200" dirty="0" smtClean="0"/>
              <a:t>Dissemination Information Packages for Information Reuse project (</a:t>
            </a:r>
            <a:r>
              <a:rPr lang="en-US" sz="2800" dirty="0" smtClean="0"/>
              <a:t>Faniel</a:t>
            </a:r>
            <a:r>
              <a:rPr lang="en-US" sz="3200" dirty="0" smtClean="0"/>
              <a:t>)</a:t>
            </a:r>
          </a:p>
          <a:p>
            <a:r>
              <a:rPr lang="en-US" sz="3200" dirty="0" smtClean="0">
                <a:latin typeface="Trebuchet MS" pitchFamily="34" charset="0"/>
              </a:rPr>
              <a:t>Focus groups on motivations, disincentives for librarian support of research data management (</a:t>
            </a:r>
            <a:r>
              <a:rPr lang="en-US" sz="2800" dirty="0" smtClean="0">
                <a:latin typeface="Trebuchet MS" pitchFamily="34" charset="0"/>
              </a:rPr>
              <a:t>Faniel</a:t>
            </a:r>
            <a:r>
              <a:rPr lang="en-US" sz="3200" dirty="0" smtClean="0">
                <a:latin typeface="Trebuchet MS" pitchFamily="34" charset="0"/>
              </a:rPr>
              <a:t>)</a:t>
            </a:r>
          </a:p>
          <a:p>
            <a:r>
              <a:rPr lang="en-US" sz="3200" dirty="0" smtClean="0">
                <a:latin typeface="Trebuchet MS" pitchFamily="34" charset="0"/>
              </a:rPr>
              <a:t>What is the “Changing Scholarly Record”? (</a:t>
            </a:r>
            <a:r>
              <a:rPr lang="en-US" sz="2800" dirty="0" smtClean="0">
                <a:latin typeface="Trebuchet MS" pitchFamily="34" charset="0"/>
              </a:rPr>
              <a:t>Malpas, Lavoie</a:t>
            </a:r>
            <a:r>
              <a:rPr lang="en-US" sz="3200" dirty="0" smtClean="0">
                <a:latin typeface="Trebuchet MS" pitchFamily="34" charset="0"/>
              </a:rPr>
              <a:t>)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300040"/>
            <a:ext cx="8023223" cy="995360"/>
          </a:xfrm>
        </p:spPr>
        <p:txBody>
          <a:bodyPr/>
          <a:lstStyle/>
          <a:p>
            <a:r>
              <a:rPr lang="en-US" sz="3600" dirty="0" smtClean="0">
                <a:solidFill>
                  <a:schemeClr val="accent2"/>
                </a:solidFill>
              </a:rPr>
              <a:t>OCLC Research</a:t>
            </a:r>
            <a:r>
              <a:rPr lang="en-US" sz="3600" dirty="0" smtClean="0"/>
              <a:t> Information Management Interest Group </a:t>
            </a:r>
            <a:endParaRPr lang="en-US" sz="3600" dirty="0">
              <a:solidFill>
                <a:schemeClr val="accent2"/>
              </a:solidFill>
            </a:endParaRPr>
          </a:p>
        </p:txBody>
      </p:sp>
      <p:sp>
        <p:nvSpPr>
          <p:cNvPr id="3" name="Content Placeholder 2"/>
          <p:cNvSpPr>
            <a:spLocks noGrp="1"/>
          </p:cNvSpPr>
          <p:nvPr>
            <p:ph idx="1"/>
          </p:nvPr>
        </p:nvSpPr>
        <p:spPr>
          <a:xfrm>
            <a:off x="609600" y="1752600"/>
            <a:ext cx="7924800" cy="4724400"/>
          </a:xfrm>
        </p:spPr>
        <p:txBody>
          <a:bodyPr/>
          <a:lstStyle/>
          <a:p>
            <a:r>
              <a:rPr lang="en-US" sz="3200" dirty="0" smtClean="0"/>
              <a:t>Look at institutional benefits of data management plans and promote their use in all research </a:t>
            </a:r>
            <a:endParaRPr lang="en-US" sz="3200" dirty="0" smtClean="0">
              <a:latin typeface="Trebuchet MS" pitchFamily="34" charset="0"/>
            </a:endParaRPr>
          </a:p>
          <a:p>
            <a:pPr lvl="0"/>
            <a:r>
              <a:rPr lang="en-US" sz="3200" dirty="0" smtClean="0"/>
              <a:t>Address selection, retention, and </a:t>
            </a:r>
            <a:br>
              <a:rPr lang="en-US" sz="3200" dirty="0" smtClean="0"/>
            </a:br>
            <a:r>
              <a:rPr lang="en-US" sz="3200" dirty="0" smtClean="0"/>
              <a:t>de-selection of campus-managed datasets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300040"/>
            <a:ext cx="8023223" cy="995360"/>
          </a:xfrm>
        </p:spPr>
        <p:txBody>
          <a:bodyPr/>
          <a:lstStyle/>
          <a:p>
            <a:r>
              <a:rPr lang="en-US" sz="3600" dirty="0" smtClean="0">
                <a:solidFill>
                  <a:schemeClr val="accent2"/>
                </a:solidFill>
              </a:rPr>
              <a:t>Two OCLC RLP perspectives…</a:t>
            </a:r>
            <a:endParaRPr lang="en-US" sz="3600" dirty="0">
              <a:solidFill>
                <a:schemeClr val="accent2"/>
              </a:solidFill>
            </a:endParaRPr>
          </a:p>
        </p:txBody>
      </p:sp>
      <p:sp>
        <p:nvSpPr>
          <p:cNvPr id="9" name="TextBox 8"/>
          <p:cNvSpPr txBox="1"/>
          <p:nvPr/>
        </p:nvSpPr>
        <p:spPr>
          <a:xfrm>
            <a:off x="1089898" y="4775537"/>
            <a:ext cx="2616422" cy="1077218"/>
          </a:xfrm>
          <a:prstGeom prst="rect">
            <a:avLst/>
          </a:prstGeom>
          <a:noFill/>
        </p:spPr>
        <p:txBody>
          <a:bodyPr wrap="none" rtlCol="0">
            <a:spAutoFit/>
          </a:bodyPr>
          <a:lstStyle/>
          <a:p>
            <a:r>
              <a:rPr lang="en-US" sz="2400" dirty="0" smtClean="0">
                <a:solidFill>
                  <a:schemeClr val="tx1"/>
                </a:solidFill>
                <a:latin typeface="+mn-lt"/>
              </a:rPr>
              <a:t>Sally Rumsey</a:t>
            </a:r>
          </a:p>
          <a:p>
            <a:r>
              <a:rPr lang="en-US" sz="2000" dirty="0" smtClean="0">
                <a:solidFill>
                  <a:schemeClr val="tx1"/>
                </a:solidFill>
                <a:latin typeface="+mn-lt"/>
              </a:rPr>
              <a:t>Bodleian Libraries,</a:t>
            </a:r>
          </a:p>
          <a:p>
            <a:r>
              <a:rPr lang="en-US" sz="2000" dirty="0" smtClean="0">
                <a:solidFill>
                  <a:schemeClr val="tx1"/>
                </a:solidFill>
                <a:latin typeface="+mn-lt"/>
              </a:rPr>
              <a:t>University of Oxford</a:t>
            </a:r>
          </a:p>
        </p:txBody>
      </p:sp>
      <p:pic>
        <p:nvPicPr>
          <p:cNvPr id="15" name="Picture 2"/>
          <p:cNvPicPr>
            <a:picLocks noChangeAspect="1" noChangeArrowheads="1"/>
          </p:cNvPicPr>
          <p:nvPr/>
        </p:nvPicPr>
        <p:blipFill>
          <a:blip r:embed="rId3" cstate="print"/>
          <a:srcRect/>
          <a:stretch>
            <a:fillRect/>
          </a:stretch>
        </p:blipFill>
        <p:spPr bwMode="auto">
          <a:xfrm>
            <a:off x="7848600" y="184150"/>
            <a:ext cx="1087437" cy="1035050"/>
          </a:xfrm>
          <a:prstGeom prst="rect">
            <a:avLst/>
          </a:prstGeom>
          <a:noFill/>
          <a:ln w="9525">
            <a:noFill/>
            <a:miter lim="800000"/>
            <a:headEnd/>
            <a:tailEnd/>
          </a:ln>
        </p:spPr>
      </p:pic>
      <p:pic>
        <p:nvPicPr>
          <p:cNvPr id="21" name="Picture 20" descr="Sally Rumsey March 2013.JPG"/>
          <p:cNvPicPr>
            <a:picLocks noChangeAspect="1"/>
          </p:cNvPicPr>
          <p:nvPr/>
        </p:nvPicPr>
        <p:blipFill>
          <a:blip r:embed="rId4" cstate="print"/>
          <a:stretch>
            <a:fillRect/>
          </a:stretch>
        </p:blipFill>
        <p:spPr>
          <a:xfrm>
            <a:off x="1242298" y="1117937"/>
            <a:ext cx="2196270" cy="3291840"/>
          </a:xfrm>
          <a:prstGeom prst="rect">
            <a:avLst/>
          </a:prstGeom>
        </p:spPr>
      </p:pic>
      <p:pic>
        <p:nvPicPr>
          <p:cNvPr id="22" name="Picture 21" descr="Wendy Kozlowski.JPG"/>
          <p:cNvPicPr>
            <a:picLocks noChangeAspect="1"/>
          </p:cNvPicPr>
          <p:nvPr/>
        </p:nvPicPr>
        <p:blipFill>
          <a:blip r:embed="rId5" cstate="print"/>
          <a:stretch>
            <a:fillRect/>
          </a:stretch>
        </p:blipFill>
        <p:spPr>
          <a:xfrm>
            <a:off x="3991661" y="1447800"/>
            <a:ext cx="2485339" cy="2743200"/>
          </a:xfrm>
          <a:prstGeom prst="rect">
            <a:avLst/>
          </a:prstGeom>
        </p:spPr>
      </p:pic>
      <p:sp>
        <p:nvSpPr>
          <p:cNvPr id="23" name="TextBox 22"/>
          <p:cNvSpPr txBox="1"/>
          <p:nvPr/>
        </p:nvSpPr>
        <p:spPr>
          <a:xfrm>
            <a:off x="4038600" y="4470737"/>
            <a:ext cx="2670155" cy="769441"/>
          </a:xfrm>
          <a:prstGeom prst="rect">
            <a:avLst/>
          </a:prstGeom>
          <a:noFill/>
        </p:spPr>
        <p:txBody>
          <a:bodyPr wrap="none" rtlCol="0">
            <a:spAutoFit/>
          </a:bodyPr>
          <a:lstStyle/>
          <a:p>
            <a:r>
              <a:rPr lang="en-US" sz="2400" dirty="0" smtClean="0">
                <a:solidFill>
                  <a:schemeClr val="tx1"/>
                </a:solidFill>
                <a:latin typeface="+mn-lt"/>
              </a:rPr>
              <a:t>Wendy Kozlowski</a:t>
            </a:r>
          </a:p>
          <a:p>
            <a:r>
              <a:rPr lang="en-US" sz="2000" dirty="0" smtClean="0">
                <a:solidFill>
                  <a:schemeClr val="tx1"/>
                </a:solidFill>
                <a:latin typeface="+mn-lt"/>
              </a:rPr>
              <a:t>Cornell University</a:t>
            </a:r>
          </a:p>
        </p:txBody>
      </p:sp>
      <p:sp>
        <p:nvSpPr>
          <p:cNvPr id="25" name="TextBox 24"/>
          <p:cNvSpPr txBox="1"/>
          <p:nvPr/>
        </p:nvSpPr>
        <p:spPr>
          <a:xfrm>
            <a:off x="6553200" y="5029200"/>
            <a:ext cx="1841145" cy="584775"/>
          </a:xfrm>
          <a:prstGeom prst="rect">
            <a:avLst/>
          </a:prstGeom>
          <a:noFill/>
        </p:spPr>
        <p:txBody>
          <a:bodyPr wrap="none" rtlCol="0">
            <a:spAutoFit/>
          </a:bodyPr>
          <a:lstStyle/>
          <a:p>
            <a:r>
              <a:rPr lang="en-US" i="1" dirty="0" smtClean="0">
                <a:solidFill>
                  <a:srgbClr val="0070C0"/>
                </a:solidFill>
                <a:latin typeface="Trebuchet MS" pitchFamily="34" charset="0"/>
              </a:rPr>
              <a:t>… Yours?</a:t>
            </a:r>
            <a:endParaRPr lang="en-US" i="1" dirty="0">
              <a:solidFill>
                <a:srgbClr val="0070C0"/>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604840"/>
            <a:ext cx="5584823" cy="995360"/>
          </a:xfrm>
        </p:spPr>
        <p:txBody>
          <a:bodyPr/>
          <a:lstStyle/>
          <a:p>
            <a:r>
              <a:rPr lang="en-US" sz="3600" dirty="0" smtClean="0"/>
              <a:t>Structure of the dialog </a:t>
            </a:r>
            <a:endParaRPr lang="en-US" sz="3600" dirty="0"/>
          </a:p>
        </p:txBody>
      </p:sp>
      <p:pic>
        <p:nvPicPr>
          <p:cNvPr id="4" name="Content Placeholder 3" descr="Sally Rumsey March 2013.JPG"/>
          <p:cNvPicPr>
            <a:picLocks noGrp="1" noChangeAspect="1"/>
          </p:cNvPicPr>
          <p:nvPr>
            <p:ph idx="1"/>
          </p:nvPr>
        </p:nvPicPr>
        <p:blipFill>
          <a:blip r:embed="rId3" cstate="print"/>
          <a:stretch>
            <a:fillRect/>
          </a:stretch>
        </p:blipFill>
        <p:spPr>
          <a:xfrm>
            <a:off x="6400800" y="228600"/>
            <a:ext cx="1030351" cy="1544320"/>
          </a:xfrm>
        </p:spPr>
      </p:pic>
      <p:sp>
        <p:nvSpPr>
          <p:cNvPr id="6" name="Content Placeholder 2"/>
          <p:cNvSpPr txBox="1">
            <a:spLocks/>
          </p:cNvSpPr>
          <p:nvPr/>
        </p:nvSpPr>
        <p:spPr bwMode="auto">
          <a:xfrm>
            <a:off x="381000" y="1371600"/>
            <a:ext cx="5867400" cy="1600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19075" algn="l" defTabSz="914400" rtl="0" eaLnBrk="1" fontAlgn="base" latinLnBrk="0" hangingPunct="1">
              <a:lnSpc>
                <a:spcPct val="100000"/>
              </a:lnSpc>
              <a:spcBef>
                <a:spcPts val="0"/>
              </a:spcBef>
              <a:spcAft>
                <a:spcPts val="600"/>
              </a:spcAft>
              <a:buClr>
                <a:srgbClr val="FF7600"/>
              </a:buClr>
              <a:buSzTx/>
              <a:buFont typeface="Arial" pitchFamily="34" charset="0"/>
              <a:buChar char="•"/>
              <a:tabLst/>
              <a:defRPr/>
            </a:pPr>
            <a:r>
              <a:rPr kumimoji="0" lang="en-US" sz="3200" b="0" i="0" u="none" strike="noStrike" kern="0" cap="none" spc="0" normalizeH="0" baseline="0" noProof="0" dirty="0" smtClean="0">
                <a:ln>
                  <a:noFill/>
                </a:ln>
                <a:solidFill>
                  <a:schemeClr val="tx1"/>
                </a:solidFill>
                <a:effectLst/>
                <a:uLnTx/>
                <a:uFillTx/>
                <a:latin typeface="Trebuchet MS" pitchFamily="34" charset="0"/>
                <a:ea typeface="+mn-ea"/>
                <a:cs typeface="+mn-cs"/>
              </a:rPr>
              <a:t>Context and goals</a:t>
            </a:r>
          </a:p>
          <a:p>
            <a:pPr marL="231775" marR="0" lvl="0" indent="-219075" algn="l" defTabSz="914400" rtl="0" eaLnBrk="1" fontAlgn="base" latinLnBrk="0" hangingPunct="1">
              <a:lnSpc>
                <a:spcPct val="100000"/>
              </a:lnSpc>
              <a:spcBef>
                <a:spcPts val="0"/>
              </a:spcBef>
              <a:spcAft>
                <a:spcPts val="600"/>
              </a:spcAft>
              <a:buClr>
                <a:srgbClr val="FF7600"/>
              </a:buClr>
              <a:buSzTx/>
              <a:buFont typeface="Arial" pitchFamily="34" charset="0"/>
              <a:buChar char="•"/>
              <a:tabLst/>
              <a:defRPr/>
            </a:pPr>
            <a:r>
              <a:rPr lang="en-US" b="0" kern="0" dirty="0" smtClean="0">
                <a:solidFill>
                  <a:schemeClr val="tx1"/>
                </a:solidFill>
                <a:latin typeface="+mn-lt"/>
              </a:rPr>
              <a:t>Activities and plans (including demonstrations)</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231775" lvl="0" indent="-219075">
              <a:spcBef>
                <a:spcPts val="0"/>
              </a:spcBef>
              <a:spcAft>
                <a:spcPts val="600"/>
              </a:spcAft>
              <a:buClr>
                <a:srgbClr val="FF7600"/>
              </a:buClr>
              <a:buFont typeface="Arial" pitchFamily="34" charset="0"/>
              <a:buChar char="•"/>
            </a:pPr>
            <a:r>
              <a:rPr kumimoji="0" lang="en-US" sz="3200" b="0" i="0" u="none" strike="noStrike" kern="0" cap="none" spc="0" normalizeH="0" baseline="0" noProof="0" dirty="0" smtClean="0">
                <a:ln>
                  <a:noFill/>
                </a:ln>
                <a:solidFill>
                  <a:schemeClr val="tx1"/>
                </a:solidFill>
                <a:effectLst/>
                <a:uLnTx/>
                <a:uFillTx/>
                <a:latin typeface="Trebuchet MS" pitchFamily="34" charset="0"/>
                <a:ea typeface="+mn-ea"/>
                <a:cs typeface="+mn-cs"/>
              </a:rPr>
              <a:t>The reality</a:t>
            </a:r>
            <a:r>
              <a:rPr lang="en-US" b="0" dirty="0" smtClean="0">
                <a:solidFill>
                  <a:schemeClr val="tx1"/>
                </a:solidFill>
                <a:latin typeface="Trebuchet MS" pitchFamily="34" charset="0"/>
              </a:rPr>
              <a:t>—chime in </a:t>
            </a:r>
            <a:r>
              <a:rPr lang="en-US" b="0" kern="0" dirty="0" smtClean="0">
                <a:solidFill>
                  <a:schemeClr val="tx1"/>
                </a:solidFill>
                <a:latin typeface="Trebuchet MS" pitchFamily="34" charset="0"/>
              </a:rPr>
              <a:t>on your experiences with these issues</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381000" y="4069140"/>
            <a:ext cx="8229600" cy="1569660"/>
          </a:xfrm>
          <a:prstGeom prst="rect">
            <a:avLst/>
          </a:prstGeom>
          <a:noFill/>
        </p:spPr>
        <p:txBody>
          <a:bodyPr wrap="square" rtlCol="0">
            <a:spAutoFit/>
          </a:bodyPr>
          <a:lstStyle/>
          <a:p>
            <a:pPr lvl="1">
              <a:buClr>
                <a:schemeClr val="accent2"/>
              </a:buClr>
              <a:buFont typeface="Wingdings" pitchFamily="2" charset="2"/>
              <a:buChar char="Ø"/>
            </a:pPr>
            <a:r>
              <a:rPr lang="en-US" b="0" dirty="0" smtClean="0">
                <a:solidFill>
                  <a:schemeClr val="tx1"/>
                </a:solidFill>
                <a:latin typeface="Trebuchet MS" pitchFamily="34" charset="0"/>
              </a:rPr>
              <a:t> </a:t>
            </a:r>
            <a:r>
              <a:rPr lang="en-US" b="0" dirty="0">
                <a:solidFill>
                  <a:schemeClr val="tx1"/>
                </a:solidFill>
                <a:latin typeface="Trebuchet MS" pitchFamily="34" charset="0"/>
              </a:rPr>
              <a:t>Metadata requirements </a:t>
            </a:r>
            <a:endParaRPr lang="en-US" b="0" dirty="0" smtClean="0">
              <a:solidFill>
                <a:schemeClr val="tx1"/>
              </a:solidFill>
              <a:latin typeface="Trebuchet MS" pitchFamily="34" charset="0"/>
            </a:endParaRPr>
          </a:p>
          <a:p>
            <a:pPr lvl="1">
              <a:buClr>
                <a:schemeClr val="accent2"/>
              </a:buClr>
              <a:buFont typeface="Wingdings" pitchFamily="2" charset="2"/>
              <a:buChar char="Ø"/>
            </a:pPr>
            <a:r>
              <a:rPr lang="en-US" b="0" dirty="0">
                <a:solidFill>
                  <a:schemeClr val="tx1"/>
                </a:solidFill>
                <a:latin typeface="Trebuchet MS" pitchFamily="34" charset="0"/>
              </a:rPr>
              <a:t> </a:t>
            </a:r>
            <a:r>
              <a:rPr lang="en-US" b="0" dirty="0" smtClean="0">
                <a:solidFill>
                  <a:schemeClr val="tx1"/>
                </a:solidFill>
                <a:latin typeface="Trebuchet MS" pitchFamily="34" charset="0"/>
              </a:rPr>
              <a:t>Encouraging researchers to contribute</a:t>
            </a:r>
          </a:p>
          <a:p>
            <a:pPr lvl="1">
              <a:buClr>
                <a:schemeClr val="accent2"/>
              </a:buClr>
              <a:buFont typeface="Wingdings" pitchFamily="2" charset="2"/>
              <a:buChar char="Ø"/>
            </a:pPr>
            <a:r>
              <a:rPr lang="en-US" b="0" dirty="0" smtClean="0">
                <a:solidFill>
                  <a:schemeClr val="tx1"/>
                </a:solidFill>
                <a:latin typeface="Trebuchet MS" pitchFamily="34" charset="0"/>
              </a:rPr>
              <a:t> Cost models</a:t>
            </a:r>
          </a:p>
        </p:txBody>
      </p:sp>
      <p:pic>
        <p:nvPicPr>
          <p:cNvPr id="9" name="Picture 8" descr="Wendy Kozlowski.JPG"/>
          <p:cNvPicPr>
            <a:picLocks noChangeAspect="1"/>
          </p:cNvPicPr>
          <p:nvPr/>
        </p:nvPicPr>
        <p:blipFill rotWithShape="1">
          <a:blip r:embed="rId4" cstate="print"/>
          <a:srcRect l="8815" r="5519"/>
          <a:stretch/>
        </p:blipFill>
        <p:spPr>
          <a:xfrm>
            <a:off x="7656394" y="228600"/>
            <a:ext cx="1182806" cy="1524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304800"/>
            <a:ext cx="8023223" cy="995360"/>
          </a:xfrm>
        </p:spPr>
        <p:txBody>
          <a:bodyPr/>
          <a:lstStyle/>
          <a:p>
            <a:r>
              <a:rPr lang="en-US" dirty="0" smtClean="0"/>
              <a:t>University of Oxford: research data infrastructure</a:t>
            </a:r>
            <a:endParaRPr lang="en-US" dirty="0"/>
          </a:p>
        </p:txBody>
      </p:sp>
      <p:sp>
        <p:nvSpPr>
          <p:cNvPr id="3" name="Content Placeholder 2"/>
          <p:cNvSpPr>
            <a:spLocks noGrp="1"/>
          </p:cNvSpPr>
          <p:nvPr>
            <p:ph idx="1"/>
          </p:nvPr>
        </p:nvSpPr>
        <p:spPr>
          <a:xfrm>
            <a:off x="434977" y="1557336"/>
            <a:ext cx="7702551" cy="4691064"/>
          </a:xfrm>
        </p:spPr>
        <p:txBody>
          <a:bodyPr/>
          <a:lstStyle/>
          <a:p>
            <a:r>
              <a:rPr lang="en-US" dirty="0" smtClean="0"/>
              <a:t>Drivers for handling research data at Oxford</a:t>
            </a:r>
          </a:p>
          <a:p>
            <a:r>
              <a:rPr lang="en-US" dirty="0" smtClean="0"/>
              <a:t>Overview of Oxford’s handling of research data</a:t>
            </a:r>
          </a:p>
          <a:p>
            <a:r>
              <a:rPr lang="en-US" dirty="0" smtClean="0"/>
              <a:t>Role of the Bodleian Libraries</a:t>
            </a:r>
          </a:p>
          <a:p>
            <a:r>
              <a:rPr lang="en-US" dirty="0" smtClean="0"/>
              <a:t>Objectives for Damaro (Data Management Roll-out for Oxford) – JISC funded project </a:t>
            </a:r>
          </a:p>
          <a:p>
            <a:r>
              <a:rPr lang="en-US" dirty="0" smtClean="0"/>
              <a:t>DataFinder and Databank – two key systems </a:t>
            </a:r>
          </a:p>
          <a:p>
            <a:r>
              <a:rPr lang="en-US" dirty="0" smtClean="0"/>
              <a:t>Fit into bigger picture: research outputs including publications</a:t>
            </a:r>
          </a:p>
          <a:p>
            <a:r>
              <a:rPr lang="en-US" dirty="0" smtClean="0"/>
              <a:t>Disciplinary/item specific context – registered and safe: not necessarily open</a:t>
            </a:r>
            <a:endParaRPr lang="en-GB" dirty="0" smtClean="0"/>
          </a:p>
          <a:p>
            <a:endParaRPr lang="en-US" dirty="0"/>
          </a:p>
        </p:txBody>
      </p:sp>
      <p:pic>
        <p:nvPicPr>
          <p:cNvPr id="4" name="Content Placeholder 3" descr="Sally Rumsey March 2013.JPG"/>
          <p:cNvPicPr>
            <a:picLocks noChangeAspect="1"/>
          </p:cNvPicPr>
          <p:nvPr/>
        </p:nvPicPr>
        <p:blipFill>
          <a:blip r:embed="rId3" cstate="print"/>
          <a:stretch>
            <a:fillRect/>
          </a:stretch>
        </p:blipFill>
        <p:spPr bwMode="auto">
          <a:xfrm>
            <a:off x="7848600" y="304800"/>
            <a:ext cx="1030351" cy="1544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09600" y="1827072"/>
            <a:ext cx="4953000" cy="4649759"/>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ubtitle 2"/>
          <p:cNvSpPr txBox="1">
            <a:spLocks/>
          </p:cNvSpPr>
          <p:nvPr/>
        </p:nvSpPr>
        <p:spPr>
          <a:xfrm>
            <a:off x="0" y="273397"/>
            <a:ext cx="91440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smtClean="0">
                <a:ln>
                  <a:noFill/>
                </a:ln>
                <a:solidFill>
                  <a:srgbClr val="FFFFFF"/>
                </a:solidFill>
                <a:effectLst/>
                <a:uLnTx/>
                <a:uFillTx/>
                <a:latin typeface="+mn-lt"/>
                <a:ea typeface="+mn-ea"/>
                <a:cs typeface="+mn-cs"/>
              </a:rPr>
              <a:t>Damaro project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rgbClr val="FFFFFF"/>
                </a:solidFill>
                <a:effectLst/>
                <a:uLnTx/>
                <a:uFillTx/>
                <a:latin typeface="+mn-lt"/>
                <a:ea typeface="+mn-ea"/>
                <a:cs typeface="+mn-cs"/>
              </a:rPr>
              <a:t>Data management rollout for Oxford</a:t>
            </a:r>
            <a:endParaRPr kumimoji="0" lang="en-US" sz="2800" b="0" i="0" u="none" strike="noStrike" kern="1200" cap="none" spc="0" normalizeH="0" baseline="0" noProof="0" dirty="0">
              <a:ln>
                <a:noFill/>
              </a:ln>
              <a:solidFill>
                <a:srgbClr val="FFFFFF"/>
              </a:solidFill>
              <a:effectLst/>
              <a:uLnTx/>
              <a:uFillTx/>
              <a:latin typeface="+mn-lt"/>
              <a:ea typeface="+mn-ea"/>
              <a:cs typeface="+mn-cs"/>
            </a:endParaRPr>
          </a:p>
        </p:txBody>
      </p:sp>
      <p:pic>
        <p:nvPicPr>
          <p:cNvPr id="8" name="Picture 7" descr="BODLEIAN-LIBRARIES-logo.jpg"/>
          <p:cNvPicPr>
            <a:picLocks noChangeAspect="1"/>
          </p:cNvPicPr>
          <p:nvPr/>
        </p:nvPicPr>
        <p:blipFill>
          <a:blip r:embed="rId3" cstate="print"/>
          <a:stretch>
            <a:fillRect/>
          </a:stretch>
        </p:blipFill>
        <p:spPr>
          <a:xfrm>
            <a:off x="2122590" y="2327122"/>
            <a:ext cx="2023051" cy="1317828"/>
          </a:xfrm>
          <a:prstGeom prst="rect">
            <a:avLst/>
          </a:prstGeom>
        </p:spPr>
      </p:pic>
      <p:pic>
        <p:nvPicPr>
          <p:cNvPr id="9" name="Picture 8" descr="jisclogojpgweb.jpg"/>
          <p:cNvPicPr>
            <a:picLocks noChangeAspect="1"/>
          </p:cNvPicPr>
          <p:nvPr/>
        </p:nvPicPr>
        <p:blipFill>
          <a:blip r:embed="rId4" cstate="print"/>
          <a:stretch>
            <a:fillRect/>
          </a:stretch>
        </p:blipFill>
        <p:spPr>
          <a:xfrm>
            <a:off x="6438151" y="5678613"/>
            <a:ext cx="1205819" cy="798218"/>
          </a:xfrm>
          <a:prstGeom prst="rect">
            <a:avLst/>
          </a:prstGeom>
        </p:spPr>
      </p:pic>
      <p:pic>
        <p:nvPicPr>
          <p:cNvPr id="10" name="Picture 9"/>
          <p:cNvPicPr>
            <a:picLocks noChangeAspect="1"/>
          </p:cNvPicPr>
          <p:nvPr/>
        </p:nvPicPr>
        <p:blipFill>
          <a:blip r:embed="rId5" cstate="print"/>
          <a:stretch>
            <a:fillRect/>
          </a:stretch>
        </p:blipFill>
        <p:spPr>
          <a:xfrm>
            <a:off x="2384894" y="4812257"/>
            <a:ext cx="1498443" cy="1312301"/>
          </a:xfrm>
          <a:prstGeom prst="rect">
            <a:avLst/>
          </a:prstGeom>
        </p:spPr>
      </p:pic>
      <p:pic>
        <p:nvPicPr>
          <p:cNvPr id="11" name="Picture 10"/>
          <p:cNvPicPr>
            <a:picLocks noChangeAspect="1"/>
          </p:cNvPicPr>
          <p:nvPr/>
        </p:nvPicPr>
        <p:blipFill>
          <a:blip r:embed="rId6" cstate="print"/>
          <a:stretch>
            <a:fillRect/>
          </a:stretch>
        </p:blipFill>
        <p:spPr>
          <a:xfrm>
            <a:off x="1829115" y="3995883"/>
            <a:ext cx="2621443" cy="572287"/>
          </a:xfrm>
          <a:prstGeom prst="rect">
            <a:avLst/>
          </a:prstGeom>
        </p:spPr>
      </p:pic>
      <p:pic>
        <p:nvPicPr>
          <p:cNvPr id="12" name="Picture 18" descr="ox_brand"/>
          <p:cNvPicPr>
            <a:picLocks noChangeAspect="1" noChangeArrowheads="1"/>
          </p:cNvPicPr>
          <p:nvPr/>
        </p:nvPicPr>
        <p:blipFill>
          <a:blip r:embed="rId7" cstate="print"/>
          <a:srcRect/>
          <a:stretch>
            <a:fillRect/>
          </a:stretch>
        </p:blipFill>
        <p:spPr bwMode="auto">
          <a:xfrm>
            <a:off x="7848600" y="5562600"/>
            <a:ext cx="990600" cy="988172"/>
          </a:xfrm>
          <a:prstGeom prst="rect">
            <a:avLst/>
          </a:prstGeom>
          <a:noFill/>
          <a:ln w="9525">
            <a:noFill/>
            <a:miter lim="800000"/>
            <a:headEnd/>
            <a:tailEnd/>
          </a:ln>
        </p:spPr>
      </p:pic>
      <p:sp>
        <p:nvSpPr>
          <p:cNvPr id="13" name="TextBox 12"/>
          <p:cNvSpPr txBox="1"/>
          <p:nvPr/>
        </p:nvSpPr>
        <p:spPr>
          <a:xfrm>
            <a:off x="5943600" y="2057400"/>
            <a:ext cx="2819400" cy="1015663"/>
          </a:xfrm>
          <a:prstGeom prst="rect">
            <a:avLst/>
          </a:prstGeom>
          <a:noFill/>
          <a:ln>
            <a:solidFill>
              <a:schemeClr val="bg1"/>
            </a:solidFill>
          </a:ln>
        </p:spPr>
        <p:txBody>
          <a:bodyPr wrap="square" rtlCol="0">
            <a:spAutoFit/>
          </a:bodyPr>
          <a:lstStyle/>
          <a:p>
            <a:r>
              <a:rPr lang="en-US" sz="2000" b="0" dirty="0" smtClean="0">
                <a:solidFill>
                  <a:srgbClr val="FFFFFF"/>
                </a:solidFill>
              </a:rPr>
              <a:t>DataFinder as the key service for RDM at Oxford</a:t>
            </a:r>
            <a:endParaRPr lang="en-US" sz="2000" b="0" dirty="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ange Them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Orange Theme</Template>
  <TotalTime>8206</TotalTime>
  <Words>2443</Words>
  <Application>Microsoft Office PowerPoint</Application>
  <PresentationFormat>On-screen Show (4:3)</PresentationFormat>
  <Paragraphs>274</Paragraphs>
  <Slides>29</Slides>
  <Notes>27</Notes>
  <HiddenSlides>0</HiddenSlides>
  <MMClips>0</MMClips>
  <ScaleCrop>false</ScaleCrop>
  <HeadingPairs>
    <vt:vector size="6" baseType="variant">
      <vt:variant>
        <vt:lpstr>Theme</vt:lpstr>
      </vt:variant>
      <vt:variant>
        <vt:i4>2</vt:i4>
      </vt:variant>
      <vt:variant>
        <vt:lpstr>Links</vt:lpstr>
      </vt:variant>
      <vt:variant>
        <vt:i4>1</vt:i4>
      </vt:variant>
      <vt:variant>
        <vt:lpstr>Slide Titles</vt:lpstr>
      </vt:variant>
      <vt:variant>
        <vt:i4>29</vt:i4>
      </vt:variant>
    </vt:vector>
  </HeadingPairs>
  <TitlesOfParts>
    <vt:vector size="32" baseType="lpstr">
      <vt:lpstr>Orange Theme</vt:lpstr>
      <vt:lpstr>OCLC orange "light" template</vt:lpstr>
      <vt:lpstr>???</vt:lpstr>
      <vt:lpstr>Managing Research Data—from Goals to Reality</vt:lpstr>
      <vt:lpstr>  Managing Research Data — from Goals to Reality</vt:lpstr>
      <vt:lpstr>What?</vt:lpstr>
      <vt:lpstr>OCLC Research’s exploration of dataset curation</vt:lpstr>
      <vt:lpstr>OCLC Research Information Management Interest Group </vt:lpstr>
      <vt:lpstr>Two OCLC RLP perspectives…</vt:lpstr>
      <vt:lpstr>Structure of the dialog </vt:lpstr>
      <vt:lpstr>University of Oxford: research data infrastructure</vt:lpstr>
      <vt:lpstr>Slide 9</vt:lpstr>
      <vt:lpstr>Cornell University – Context and Goals for Managing Research Data</vt:lpstr>
      <vt:lpstr>Slide 11</vt:lpstr>
      <vt:lpstr>Cornell University – Current Provisions for Managing Research Data (RDMSG)</vt:lpstr>
      <vt:lpstr>University of Oxford provision for research data</vt:lpstr>
      <vt:lpstr>        Minimum mandatory metadata (manual)</vt:lpstr>
      <vt:lpstr>Slide 15</vt:lpstr>
      <vt:lpstr>Slide 16</vt:lpstr>
      <vt:lpstr>Slide 17</vt:lpstr>
      <vt:lpstr>Slide 18</vt:lpstr>
      <vt:lpstr>Slide 19</vt:lpstr>
      <vt:lpstr>Slide 20</vt:lpstr>
      <vt:lpstr>Cornell University – Current Provisions for Managing Research Data</vt:lpstr>
      <vt:lpstr>Cornell University – Current Provisions for Managing Research Data</vt:lpstr>
      <vt:lpstr>Cornell University – Plans for Managing Research Data</vt:lpstr>
      <vt:lpstr>Cornell University – Plans for Managing Research Data</vt:lpstr>
      <vt:lpstr>Slide 25</vt:lpstr>
      <vt:lpstr>Cornell University – Possibilities for Managing Research Data</vt:lpstr>
      <vt:lpstr>Key issues:</vt:lpstr>
      <vt:lpstr>Resources</vt:lpstr>
      <vt:lpstr>Managing Research Data—from Goals to Reality</vt:lpstr>
    </vt:vector>
  </TitlesOfParts>
  <Company>OCLC 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Archive and Museum Collaboration</dc:title>
  <dc:creator>Günter</dc:creator>
  <cp:lastModifiedBy>Melissa Renspei</cp:lastModifiedBy>
  <cp:revision>356</cp:revision>
  <cp:lastPrinted>2013-05-06T19:39:59Z</cp:lastPrinted>
  <dcterms:created xsi:type="dcterms:W3CDTF">2013-04-28T09:25:25Z</dcterms:created>
  <dcterms:modified xsi:type="dcterms:W3CDTF">2013-05-14T14:07:30Z</dcterms:modified>
</cp:coreProperties>
</file>