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2"/>
  </p:notesMasterIdLst>
  <p:handoutMasterIdLst>
    <p:handoutMasterId r:id="rId43"/>
  </p:handoutMasterIdLst>
  <p:sldIdLst>
    <p:sldId id="528" r:id="rId5"/>
    <p:sldId id="530" r:id="rId6"/>
    <p:sldId id="486" r:id="rId7"/>
    <p:sldId id="487" r:id="rId8"/>
    <p:sldId id="513" r:id="rId9"/>
    <p:sldId id="488" r:id="rId10"/>
    <p:sldId id="489" r:id="rId11"/>
    <p:sldId id="490" r:id="rId12"/>
    <p:sldId id="505" r:id="rId13"/>
    <p:sldId id="491" r:id="rId14"/>
    <p:sldId id="492" r:id="rId15"/>
    <p:sldId id="494" r:id="rId16"/>
    <p:sldId id="495" r:id="rId17"/>
    <p:sldId id="506" r:id="rId18"/>
    <p:sldId id="520" r:id="rId19"/>
    <p:sldId id="521" r:id="rId20"/>
    <p:sldId id="522" r:id="rId21"/>
    <p:sldId id="500" r:id="rId22"/>
    <p:sldId id="523" r:id="rId23"/>
    <p:sldId id="524" r:id="rId24"/>
    <p:sldId id="525" r:id="rId25"/>
    <p:sldId id="526" r:id="rId26"/>
    <p:sldId id="499" r:id="rId27"/>
    <p:sldId id="472" r:id="rId28"/>
    <p:sldId id="514" r:id="rId29"/>
    <p:sldId id="501" r:id="rId30"/>
    <p:sldId id="512" r:id="rId31"/>
    <p:sldId id="502" r:id="rId32"/>
    <p:sldId id="510" r:id="rId33"/>
    <p:sldId id="511" r:id="rId34"/>
    <p:sldId id="508" r:id="rId35"/>
    <p:sldId id="515" r:id="rId36"/>
    <p:sldId id="517" r:id="rId37"/>
    <p:sldId id="516" r:id="rId38"/>
    <p:sldId id="527" r:id="rId39"/>
    <p:sldId id="481" r:id="rId40"/>
    <p:sldId id="529"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99"/>
    <a:srgbClr val="00FFFF"/>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296" autoAdjust="0"/>
  </p:normalViewPr>
  <p:slideViewPr>
    <p:cSldViewPr snapToObjects="1" showGuides="1">
      <p:cViewPr varScale="1">
        <p:scale>
          <a:sx n="41" d="100"/>
          <a:sy n="41" d="100"/>
        </p:scale>
        <p:origin x="-2226" y="-108"/>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90" d="100"/>
          <a:sy n="90" d="100"/>
        </p:scale>
        <p:origin x="-3738"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bar3DChart>
        <c:barDir val="bar"/>
        <c:grouping val="clustered"/>
        <c:ser>
          <c:idx val="0"/>
          <c:order val="0"/>
          <c:tx>
            <c:strRef>
              <c:f>Sheet1!$A$59</c:f>
              <c:strCache>
                <c:ptCount val="1"/>
                <c:pt idx="0">
                  <c:v>E-books</c:v>
                </c:pt>
              </c:strCache>
            </c:strRef>
          </c:tx>
          <c:dLbls>
            <c:dLbl>
              <c:idx val="0"/>
              <c:layout/>
              <c:tx>
                <c:rich>
                  <a:bodyPr/>
                  <a:lstStyle/>
                  <a:p>
                    <a:r>
                      <a:rPr lang="en-US" sz="1400"/>
                      <a:t>2</a:t>
                    </a:r>
                    <a:r>
                      <a:rPr lang="en-US"/>
                      <a:t>9%, 9</a:t>
                    </a:r>
                  </a:p>
                </c:rich>
              </c:tx>
              <c:showVal val="1"/>
            </c:dLbl>
            <c:dLbl>
              <c:idx val="1"/>
              <c:layout/>
              <c:tx>
                <c:rich>
                  <a:bodyPr/>
                  <a:lstStyle/>
                  <a:p>
                    <a:r>
                      <a:rPr lang="en-US" sz="1400"/>
                      <a:t>4</a:t>
                    </a:r>
                    <a:r>
                      <a:rPr lang="en-US"/>
                      <a:t>0%, 4</a:t>
                    </a:r>
                  </a:p>
                </c:rich>
              </c:tx>
              <c:showVal val="1"/>
            </c:dLbl>
            <c:dLbl>
              <c:idx val="2"/>
              <c:layout/>
              <c:tx>
                <c:rich>
                  <a:bodyPr/>
                  <a:lstStyle/>
                  <a:p>
                    <a:r>
                      <a:rPr lang="en-US" sz="1400"/>
                      <a:t>5</a:t>
                    </a:r>
                    <a:r>
                      <a:rPr lang="en-US"/>
                      <a:t>0%, 5</a:t>
                    </a:r>
                  </a:p>
                </c:rich>
              </c:tx>
              <c:showVal val="1"/>
            </c:dLbl>
            <c:dLbl>
              <c:idx val="3"/>
              <c:layout/>
              <c:tx>
                <c:rich>
                  <a:bodyPr/>
                  <a:lstStyle/>
                  <a:p>
                    <a:r>
                      <a:rPr lang="en-US" sz="1400"/>
                      <a:t>4</a:t>
                    </a:r>
                    <a:r>
                      <a:rPr lang="en-US"/>
                      <a:t>0%, 4</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Sheet1!$B$59:$E$59</c:f>
              <c:numCache>
                <c:formatCode>0%</c:formatCode>
                <c:ptCount val="4"/>
                <c:pt idx="0">
                  <c:v>0.29000000000000031</c:v>
                </c:pt>
                <c:pt idx="1">
                  <c:v>0.4</c:v>
                </c:pt>
                <c:pt idx="2">
                  <c:v>0.5</c:v>
                </c:pt>
                <c:pt idx="3">
                  <c:v>0.4</c:v>
                </c:pt>
              </c:numCache>
            </c:numRef>
          </c:val>
        </c:ser>
        <c:ser>
          <c:idx val="1"/>
          <c:order val="1"/>
          <c:tx>
            <c:strRef>
              <c:f>Sheet1!$A$60</c:f>
              <c:strCache>
                <c:ptCount val="1"/>
                <c:pt idx="0">
                  <c:v>Online Textbooks</c:v>
                </c:pt>
              </c:strCache>
            </c:strRef>
          </c:tx>
          <c:dLbls>
            <c:dLbl>
              <c:idx val="0"/>
              <c:layout/>
              <c:tx>
                <c:rich>
                  <a:bodyPr/>
                  <a:lstStyle/>
                  <a:p>
                    <a:r>
                      <a:rPr lang="en-US" sz="1400"/>
                      <a:t>1</a:t>
                    </a:r>
                    <a:r>
                      <a:rPr lang="en-US"/>
                      <a:t>0%, 3</a:t>
                    </a:r>
                  </a:p>
                </c:rich>
              </c:tx>
              <c:showVal val="1"/>
            </c:dLbl>
            <c:dLbl>
              <c:idx val="1"/>
              <c:layout/>
              <c:tx>
                <c:rich>
                  <a:bodyPr/>
                  <a:lstStyle/>
                  <a:p>
                    <a:r>
                      <a:rPr lang="en-US" sz="1400"/>
                      <a:t>0</a:t>
                    </a:r>
                    <a:r>
                      <a:rPr lang="en-US"/>
                      <a:t>%, 0</a:t>
                    </a:r>
                  </a:p>
                </c:rich>
              </c:tx>
              <c:showVal val="1"/>
            </c:dLbl>
            <c:dLbl>
              <c:idx val="2"/>
              <c:layout/>
              <c:tx>
                <c:rich>
                  <a:bodyPr/>
                  <a:lstStyle/>
                  <a:p>
                    <a:r>
                      <a:rPr lang="en-US" sz="1400"/>
                      <a:t>1</a:t>
                    </a:r>
                    <a:r>
                      <a:rPr lang="en-US"/>
                      <a:t>0%, 1</a:t>
                    </a:r>
                  </a:p>
                </c:rich>
              </c:tx>
              <c:showVal val="1"/>
            </c:dLbl>
            <c:dLbl>
              <c:idx val="3"/>
              <c:layout/>
              <c:tx>
                <c:rich>
                  <a:bodyPr/>
                  <a:lstStyle/>
                  <a:p>
                    <a:r>
                      <a:rPr lang="en-US" sz="1400"/>
                      <a:t>0</a:t>
                    </a:r>
                    <a:r>
                      <a:rPr lang="en-US"/>
                      <a:t>%, 0</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Sheet1!$B$60:$E$60</c:f>
              <c:numCache>
                <c:formatCode>0%</c:formatCode>
                <c:ptCount val="4"/>
                <c:pt idx="0">
                  <c:v>9.7000000000000045E-2</c:v>
                </c:pt>
                <c:pt idx="1">
                  <c:v>0</c:v>
                </c:pt>
                <c:pt idx="2">
                  <c:v>0.1</c:v>
                </c:pt>
                <c:pt idx="3">
                  <c:v>0</c:v>
                </c:pt>
              </c:numCache>
            </c:numRef>
          </c:val>
        </c:ser>
        <c:ser>
          <c:idx val="2"/>
          <c:order val="2"/>
          <c:tx>
            <c:strRef>
              <c:f>Sheet1!$A$61</c:f>
              <c:strCache>
                <c:ptCount val="1"/>
                <c:pt idx="0">
                  <c:v>Databases</c:v>
                </c:pt>
              </c:strCache>
            </c:strRef>
          </c:tx>
          <c:dLbls>
            <c:dLbl>
              <c:idx val="0"/>
              <c:layout/>
              <c:tx>
                <c:rich>
                  <a:bodyPr/>
                  <a:lstStyle/>
                  <a:p>
                    <a:r>
                      <a:rPr lang="en-US" sz="1400"/>
                      <a:t>1</a:t>
                    </a:r>
                    <a:r>
                      <a:rPr lang="en-US"/>
                      <a:t>9%, 6</a:t>
                    </a:r>
                  </a:p>
                </c:rich>
              </c:tx>
              <c:showVal val="1"/>
            </c:dLbl>
            <c:dLbl>
              <c:idx val="1"/>
              <c:layout/>
              <c:tx>
                <c:rich>
                  <a:bodyPr/>
                  <a:lstStyle/>
                  <a:p>
                    <a:r>
                      <a:rPr lang="en-US" sz="1400"/>
                      <a:t>3</a:t>
                    </a:r>
                    <a:r>
                      <a:rPr lang="en-US"/>
                      <a:t>0%, 3</a:t>
                    </a:r>
                  </a:p>
                </c:rich>
              </c:tx>
              <c:showVal val="1"/>
            </c:dLbl>
            <c:dLbl>
              <c:idx val="2"/>
              <c:layout>
                <c:manualLayout>
                  <c:x val="-9.6011128218955688E-2"/>
                  <c:y val="-4.3402777777777814E-3"/>
                </c:manualLayout>
              </c:layout>
              <c:tx>
                <c:rich>
                  <a:bodyPr/>
                  <a:lstStyle/>
                  <a:p>
                    <a:r>
                      <a:rPr lang="en-US" sz="1400"/>
                      <a:t>8</a:t>
                    </a:r>
                    <a:r>
                      <a:rPr lang="en-US"/>
                      <a:t>0%, 8</a:t>
                    </a:r>
                  </a:p>
                </c:rich>
              </c:tx>
              <c:showVal val="1"/>
            </c:dLbl>
            <c:dLbl>
              <c:idx val="3"/>
              <c:layout>
                <c:manualLayout>
                  <c:x val="-9.3344152435097152E-2"/>
                  <c:y val="-8.6805555555555768E-3"/>
                </c:manualLayout>
              </c:layout>
              <c:tx>
                <c:rich>
                  <a:bodyPr/>
                  <a:lstStyle/>
                  <a:p>
                    <a:r>
                      <a:rPr lang="en-US" sz="1400"/>
                      <a:t>8</a:t>
                    </a:r>
                    <a:r>
                      <a:rPr lang="en-US"/>
                      <a:t>0%, 8</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Sheet1!$B$61:$E$61</c:f>
              <c:numCache>
                <c:formatCode>0%</c:formatCode>
                <c:ptCount val="4"/>
                <c:pt idx="0">
                  <c:v>0.19400000000000037</c:v>
                </c:pt>
                <c:pt idx="1">
                  <c:v>0.30000000000000032</c:v>
                </c:pt>
                <c:pt idx="2">
                  <c:v>0.8</c:v>
                </c:pt>
                <c:pt idx="3">
                  <c:v>0.8</c:v>
                </c:pt>
              </c:numCache>
            </c:numRef>
          </c:val>
        </c:ser>
        <c:dLbls>
          <c:showVal val="1"/>
        </c:dLbls>
        <c:shape val="box"/>
        <c:axId val="146703872"/>
        <c:axId val="180576256"/>
        <c:axId val="0"/>
      </c:bar3DChart>
      <c:catAx>
        <c:axId val="146703872"/>
        <c:scaling>
          <c:orientation val="minMax"/>
        </c:scaling>
        <c:axPos val="l"/>
        <c:title>
          <c:tx>
            <c:rich>
              <a:bodyPr rot="-5400000" vert="horz"/>
              <a:lstStyle/>
              <a:p>
                <a:pPr>
                  <a:defRPr sz="1400"/>
                </a:pPr>
                <a:r>
                  <a:rPr lang="en-US" sz="1400"/>
                  <a:t>Interviews</a:t>
                </a:r>
              </a:p>
            </c:rich>
          </c:tx>
          <c:layout>
            <c:manualLayout>
              <c:xMode val="edge"/>
              <c:yMode val="edge"/>
              <c:x val="2.7938274957009807E-2"/>
              <c:y val="0.43579021372328458"/>
            </c:manualLayout>
          </c:layout>
        </c:title>
        <c:tickLblPos val="nextTo"/>
        <c:txPr>
          <a:bodyPr/>
          <a:lstStyle/>
          <a:p>
            <a:pPr>
              <a:defRPr sz="1400"/>
            </a:pPr>
            <a:endParaRPr lang="en-US"/>
          </a:p>
        </c:txPr>
        <c:crossAx val="180576256"/>
        <c:crosses val="autoZero"/>
        <c:auto val="1"/>
        <c:lblAlgn val="ctr"/>
        <c:lblOffset val="100"/>
      </c:catAx>
      <c:valAx>
        <c:axId val="180576256"/>
        <c:scaling>
          <c:orientation val="minMax"/>
        </c:scaling>
        <c:axPos val="b"/>
        <c:majorGridlines/>
        <c:numFmt formatCode="0%" sourceLinked="1"/>
        <c:tickLblPos val="nextTo"/>
        <c:txPr>
          <a:bodyPr/>
          <a:lstStyle/>
          <a:p>
            <a:pPr>
              <a:defRPr sz="1400"/>
            </a:pPr>
            <a:endParaRPr lang="en-US"/>
          </a:p>
        </c:txPr>
        <c:crossAx val="146703872"/>
        <c:crosses val="autoZero"/>
        <c:crossBetween val="between"/>
      </c:valAx>
    </c:plotArea>
    <c:legend>
      <c:legendPos val="r"/>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19637787656804137"/>
          <c:y val="3.4509803921568626E-2"/>
          <c:w val="0.5947895119786365"/>
          <c:h val="0.87524174772271113"/>
        </c:manualLayout>
      </c:layout>
      <c:bar3DChart>
        <c:barDir val="bar"/>
        <c:grouping val="clustered"/>
        <c:ser>
          <c:idx val="0"/>
          <c:order val="0"/>
          <c:tx>
            <c:strRef>
              <c:f>Sheet1!$A$145</c:f>
              <c:strCache>
                <c:ptCount val="1"/>
                <c:pt idx="0">
                  <c:v>Digital AND Library </c:v>
                </c:pt>
              </c:strCache>
            </c:strRef>
          </c:tx>
          <c:dLbls>
            <c:dLbl>
              <c:idx val="0"/>
              <c:layout/>
              <c:tx>
                <c:rich>
                  <a:bodyPr/>
                  <a:lstStyle/>
                  <a:p>
                    <a:r>
                      <a:rPr lang="en-US" sz="1400"/>
                      <a:t>1</a:t>
                    </a:r>
                    <a:r>
                      <a:rPr lang="en-US"/>
                      <a:t>6%, 5</a:t>
                    </a:r>
                  </a:p>
                </c:rich>
              </c:tx>
              <c:showVal val="1"/>
            </c:dLbl>
            <c:dLbl>
              <c:idx val="1"/>
              <c:layout/>
              <c:tx>
                <c:rich>
                  <a:bodyPr/>
                  <a:lstStyle/>
                  <a:p>
                    <a:r>
                      <a:rPr lang="en-US" sz="1400"/>
                      <a:t>2</a:t>
                    </a:r>
                    <a:r>
                      <a:rPr lang="en-US"/>
                      <a:t>0%, 2</a:t>
                    </a:r>
                  </a:p>
                </c:rich>
              </c:tx>
              <c:showVal val="1"/>
            </c:dLbl>
            <c:dLbl>
              <c:idx val="2"/>
              <c:layout/>
              <c:tx>
                <c:rich>
                  <a:bodyPr/>
                  <a:lstStyle/>
                  <a:p>
                    <a:r>
                      <a:rPr lang="en-US" sz="1400"/>
                      <a:t>4</a:t>
                    </a:r>
                    <a:r>
                      <a:rPr lang="en-US"/>
                      <a:t>0%, 4</a:t>
                    </a:r>
                  </a:p>
                </c:rich>
              </c:tx>
              <c:showVal val="1"/>
            </c:dLbl>
            <c:dLbl>
              <c:idx val="3"/>
              <c:layout/>
              <c:tx>
                <c:rich>
                  <a:bodyPr/>
                  <a:lstStyle/>
                  <a:p>
                    <a:r>
                      <a:rPr lang="en-US" sz="1400"/>
                      <a:t>1</a:t>
                    </a:r>
                    <a:r>
                      <a:rPr lang="en-US"/>
                      <a:t>0%, 1</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Sheet1!$B$145:$E$145</c:f>
              <c:numCache>
                <c:formatCode>0%</c:formatCode>
                <c:ptCount val="4"/>
                <c:pt idx="0">
                  <c:v>0.16129032258064521</c:v>
                </c:pt>
                <c:pt idx="1">
                  <c:v>0.2</c:v>
                </c:pt>
                <c:pt idx="2">
                  <c:v>0.4</c:v>
                </c:pt>
                <c:pt idx="3">
                  <c:v>0.1</c:v>
                </c:pt>
              </c:numCache>
            </c:numRef>
          </c:val>
        </c:ser>
        <c:ser>
          <c:idx val="1"/>
          <c:order val="1"/>
          <c:tx>
            <c:strRef>
              <c:f>Sheet1!$A$146</c:f>
              <c:strCache>
                <c:ptCount val="1"/>
                <c:pt idx="0">
                  <c:v>Digital AND Academic </c:v>
                </c:pt>
              </c:strCache>
            </c:strRef>
          </c:tx>
          <c:dLbls>
            <c:dLbl>
              <c:idx val="0"/>
              <c:layout/>
              <c:tx>
                <c:rich>
                  <a:bodyPr/>
                  <a:lstStyle/>
                  <a:p>
                    <a:r>
                      <a:rPr lang="en-US" sz="1400"/>
                      <a:t>1</a:t>
                    </a:r>
                    <a:r>
                      <a:rPr lang="en-US"/>
                      <a:t>9%, 6</a:t>
                    </a:r>
                  </a:p>
                </c:rich>
              </c:tx>
              <c:showVal val="1"/>
            </c:dLbl>
            <c:dLbl>
              <c:idx val="1"/>
              <c:layout/>
              <c:tx>
                <c:rich>
                  <a:bodyPr/>
                  <a:lstStyle/>
                  <a:p>
                    <a:r>
                      <a:rPr lang="en-US" sz="1400"/>
                      <a:t>2</a:t>
                    </a:r>
                    <a:r>
                      <a:rPr lang="en-US"/>
                      <a:t>0%, 2</a:t>
                    </a:r>
                  </a:p>
                </c:rich>
              </c:tx>
              <c:showVal val="1"/>
            </c:dLbl>
            <c:dLbl>
              <c:idx val="2"/>
              <c:layout>
                <c:manualLayout>
                  <c:x val="-9.2577885510352745E-2"/>
                  <c:y val="-8.0667776748435047E-3"/>
                </c:manualLayout>
              </c:layout>
              <c:tx>
                <c:rich>
                  <a:bodyPr/>
                  <a:lstStyle/>
                  <a:p>
                    <a:r>
                      <a:rPr lang="en-US" sz="1400"/>
                      <a:t>5</a:t>
                    </a:r>
                    <a:r>
                      <a:rPr lang="en-US"/>
                      <a:t>0%, 5</a:t>
                    </a:r>
                  </a:p>
                </c:rich>
              </c:tx>
              <c:showVal val="1"/>
            </c:dLbl>
            <c:dLbl>
              <c:idx val="3"/>
              <c:layout/>
              <c:tx>
                <c:rich>
                  <a:bodyPr/>
                  <a:lstStyle/>
                  <a:p>
                    <a:r>
                      <a:rPr lang="en-US" sz="1400"/>
                      <a:t>3</a:t>
                    </a:r>
                    <a:r>
                      <a:rPr lang="en-US"/>
                      <a:t>0%, 3</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Sheet1!$B$146:$E$146</c:f>
              <c:numCache>
                <c:formatCode>0%</c:formatCode>
                <c:ptCount val="4"/>
                <c:pt idx="0">
                  <c:v>0.19354838709677644</c:v>
                </c:pt>
                <c:pt idx="1">
                  <c:v>0.2</c:v>
                </c:pt>
                <c:pt idx="2">
                  <c:v>0.5</c:v>
                </c:pt>
                <c:pt idx="3">
                  <c:v>0.30000000000000032</c:v>
                </c:pt>
              </c:numCache>
            </c:numRef>
          </c:val>
        </c:ser>
        <c:ser>
          <c:idx val="2"/>
          <c:order val="2"/>
          <c:tx>
            <c:strRef>
              <c:f>Sheet1!$A$147</c:f>
              <c:strCache>
                <c:ptCount val="1"/>
                <c:pt idx="0">
                  <c:v>Digital AND School (K-12) </c:v>
                </c:pt>
              </c:strCache>
            </c:strRef>
          </c:tx>
          <c:dLbls>
            <c:dLbl>
              <c:idx val="0"/>
              <c:layout/>
              <c:tx>
                <c:rich>
                  <a:bodyPr/>
                  <a:lstStyle/>
                  <a:p>
                    <a:r>
                      <a:rPr lang="en-US" sz="1400"/>
                      <a:t>1</a:t>
                    </a:r>
                    <a:r>
                      <a:rPr lang="en-US"/>
                      <a:t>0%, 3</a:t>
                    </a:r>
                  </a:p>
                </c:rich>
              </c:tx>
              <c:showVal val="1"/>
            </c:dLbl>
            <c:dLbl>
              <c:idx val="1"/>
              <c:layout/>
              <c:tx>
                <c:rich>
                  <a:bodyPr/>
                  <a:lstStyle/>
                  <a:p>
                    <a:r>
                      <a:rPr lang="en-US" sz="1400"/>
                      <a:t>0</a:t>
                    </a:r>
                    <a:r>
                      <a:rPr lang="en-US"/>
                      <a:t>%, 0</a:t>
                    </a:r>
                  </a:p>
                </c:rich>
              </c:tx>
              <c:showVal val="1"/>
            </c:dLbl>
            <c:dLbl>
              <c:idx val="2"/>
              <c:layout/>
              <c:tx>
                <c:rich>
                  <a:bodyPr/>
                  <a:lstStyle/>
                  <a:p>
                    <a:r>
                      <a:rPr lang="en-US" sz="1400"/>
                      <a:t>0</a:t>
                    </a:r>
                    <a:r>
                      <a:rPr lang="en-US"/>
                      <a:t>%, 0</a:t>
                    </a:r>
                  </a:p>
                </c:rich>
              </c:tx>
              <c:showVal val="1"/>
            </c:dLbl>
            <c:dLbl>
              <c:idx val="3"/>
              <c:layout/>
              <c:tx>
                <c:rich>
                  <a:bodyPr/>
                  <a:lstStyle/>
                  <a:p>
                    <a:r>
                      <a:rPr lang="en-US" sz="1400"/>
                      <a:t>0</a:t>
                    </a:r>
                    <a:r>
                      <a:rPr lang="en-US"/>
                      <a:t>%, 0</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Sheet1!$B$147:$E$147</c:f>
              <c:numCache>
                <c:formatCode>0%</c:formatCode>
                <c:ptCount val="4"/>
                <c:pt idx="0">
                  <c:v>9.6774193548387247E-2</c:v>
                </c:pt>
                <c:pt idx="1">
                  <c:v>0</c:v>
                </c:pt>
                <c:pt idx="2">
                  <c:v>0</c:v>
                </c:pt>
                <c:pt idx="3">
                  <c:v>0</c:v>
                </c:pt>
              </c:numCache>
            </c:numRef>
          </c:val>
        </c:ser>
        <c:dLbls>
          <c:showVal val="1"/>
        </c:dLbls>
        <c:shape val="box"/>
        <c:axId val="196368256"/>
        <c:axId val="218415488"/>
        <c:axId val="0"/>
      </c:bar3DChart>
      <c:catAx>
        <c:axId val="196368256"/>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218415488"/>
        <c:crosses val="autoZero"/>
        <c:auto val="1"/>
        <c:lblAlgn val="ctr"/>
        <c:lblOffset val="100"/>
      </c:catAx>
      <c:valAx>
        <c:axId val="218415488"/>
        <c:scaling>
          <c:orientation val="minMax"/>
        </c:scaling>
        <c:axPos val="b"/>
        <c:majorGridlines/>
        <c:numFmt formatCode="0%" sourceLinked="1"/>
        <c:tickLblPos val="nextTo"/>
        <c:txPr>
          <a:bodyPr/>
          <a:lstStyle/>
          <a:p>
            <a:pPr>
              <a:defRPr sz="1400"/>
            </a:pPr>
            <a:endParaRPr lang="en-US"/>
          </a:p>
        </c:txPr>
        <c:crossAx val="196368256"/>
        <c:crosses val="autoZero"/>
        <c:crossBetween val="between"/>
      </c:valAx>
    </c:plotArea>
    <c:legend>
      <c:legendPos val="r"/>
      <c:layout>
        <c:manualLayout>
          <c:xMode val="edge"/>
          <c:yMode val="edge"/>
          <c:x val="0.80445618762894711"/>
          <c:y val="0.18704214914312481"/>
          <c:w val="0.18484862520527184"/>
          <c:h val="0.61650393700787465"/>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1930433615925998"/>
          <c:y val="4.0404040404040414E-2"/>
          <c:w val="0.53873076568304368"/>
          <c:h val="0.85393317570840832"/>
        </c:manualLayout>
      </c:layout>
      <c:bar3DChart>
        <c:barDir val="bar"/>
        <c:grouping val="clustered"/>
        <c:ser>
          <c:idx val="0"/>
          <c:order val="0"/>
          <c:tx>
            <c:strRef>
              <c:f>Sheet1!$A$81</c:f>
              <c:strCache>
                <c:ptCount val="1"/>
                <c:pt idx="0">
                  <c:v>Major Media Sites</c:v>
                </c:pt>
              </c:strCache>
            </c:strRef>
          </c:tx>
          <c:dLbls>
            <c:dLbl>
              <c:idx val="0"/>
              <c:layout/>
              <c:tx>
                <c:rich>
                  <a:bodyPr/>
                  <a:lstStyle/>
                  <a:p>
                    <a:r>
                      <a:rPr lang="en-US" sz="1400"/>
                      <a:t>2</a:t>
                    </a:r>
                    <a:r>
                      <a:rPr lang="en-US"/>
                      <a:t>6%, 8</a:t>
                    </a:r>
                  </a:p>
                </c:rich>
              </c:tx>
              <c:showVal val="1"/>
            </c:dLbl>
            <c:dLbl>
              <c:idx val="1"/>
              <c:layout/>
              <c:tx>
                <c:rich>
                  <a:bodyPr/>
                  <a:lstStyle/>
                  <a:p>
                    <a:r>
                      <a:rPr lang="en-US" sz="1400"/>
                      <a:t>5</a:t>
                    </a:r>
                    <a:r>
                      <a:rPr lang="en-US"/>
                      <a:t>0%, 5</a:t>
                    </a:r>
                  </a:p>
                </c:rich>
              </c:tx>
              <c:showVal val="1"/>
            </c:dLbl>
            <c:dLbl>
              <c:idx val="2"/>
              <c:layout/>
              <c:tx>
                <c:rich>
                  <a:bodyPr/>
                  <a:lstStyle/>
                  <a:p>
                    <a:r>
                      <a:rPr lang="en-US" sz="1400"/>
                      <a:t>7</a:t>
                    </a:r>
                    <a:r>
                      <a:rPr lang="en-US"/>
                      <a:t>0%, 7</a:t>
                    </a:r>
                  </a:p>
                </c:rich>
              </c:tx>
              <c:showVal val="1"/>
            </c:dLbl>
            <c:dLbl>
              <c:idx val="3"/>
              <c:layout/>
              <c:tx>
                <c:rich>
                  <a:bodyPr/>
                  <a:lstStyle/>
                  <a:p>
                    <a:r>
                      <a:rPr lang="en-US" sz="1400"/>
                      <a:t>4</a:t>
                    </a:r>
                    <a:r>
                      <a:rPr lang="en-US"/>
                      <a:t>0%, 4</a:t>
                    </a:r>
                  </a:p>
                </c:rich>
              </c:tx>
              <c:showVal val="1"/>
            </c:dLbl>
            <c:txPr>
              <a:bodyPr/>
              <a:lstStyle/>
              <a:p>
                <a:pPr>
                  <a:defRPr sz="1400"/>
                </a:pPr>
                <a:endParaRPr lang="en-US"/>
              </a:p>
            </c:txPr>
            <c:showVal val="1"/>
          </c:dLbls>
          <c:cat>
            <c:strRef>
              <c:f>Sheet1!$B$80:$E$80</c:f>
              <c:strCache>
                <c:ptCount val="4"/>
                <c:pt idx="0">
                  <c:v>Emerging 
(n=31)</c:v>
                </c:pt>
                <c:pt idx="1">
                  <c:v>Establishing 
(n=10)</c:v>
                </c:pt>
                <c:pt idx="2">
                  <c:v>Embedding 
(n=10)</c:v>
                </c:pt>
                <c:pt idx="3">
                  <c:v>Experiencing 
(n=10)</c:v>
                </c:pt>
              </c:strCache>
            </c:strRef>
          </c:cat>
          <c:val>
            <c:numRef>
              <c:f>Sheet1!$B$81:$E$81</c:f>
              <c:numCache>
                <c:formatCode>0%</c:formatCode>
                <c:ptCount val="4"/>
                <c:pt idx="0">
                  <c:v>0.25800000000000001</c:v>
                </c:pt>
                <c:pt idx="1">
                  <c:v>0.5</c:v>
                </c:pt>
                <c:pt idx="2">
                  <c:v>0.70000000000000062</c:v>
                </c:pt>
                <c:pt idx="3">
                  <c:v>0.4</c:v>
                </c:pt>
              </c:numCache>
            </c:numRef>
          </c:val>
        </c:ser>
        <c:ser>
          <c:idx val="1"/>
          <c:order val="1"/>
          <c:tx>
            <c:strRef>
              <c:f>Sheet1!$A$82</c:f>
              <c:strCache>
                <c:ptCount val="1"/>
                <c:pt idx="0">
                  <c:v>Wikipedia</c:v>
                </c:pt>
              </c:strCache>
            </c:strRef>
          </c:tx>
          <c:dLbls>
            <c:dLbl>
              <c:idx val="0"/>
              <c:layout/>
              <c:tx>
                <c:rich>
                  <a:bodyPr/>
                  <a:lstStyle/>
                  <a:p>
                    <a:r>
                      <a:rPr lang="en-US" sz="1400"/>
                      <a:t>7</a:t>
                    </a:r>
                    <a:r>
                      <a:rPr lang="en-US"/>
                      <a:t>7%, 24</a:t>
                    </a:r>
                  </a:p>
                </c:rich>
              </c:tx>
              <c:showVal val="1"/>
            </c:dLbl>
            <c:dLbl>
              <c:idx val="1"/>
              <c:layout/>
              <c:tx>
                <c:rich>
                  <a:bodyPr/>
                  <a:lstStyle/>
                  <a:p>
                    <a:r>
                      <a:rPr lang="en-US" sz="1400"/>
                      <a:t>9</a:t>
                    </a:r>
                    <a:r>
                      <a:rPr lang="en-US"/>
                      <a:t>0%, 9</a:t>
                    </a:r>
                  </a:p>
                </c:rich>
              </c:tx>
              <c:showVal val="1"/>
            </c:dLbl>
            <c:dLbl>
              <c:idx val="2"/>
              <c:layout/>
              <c:tx>
                <c:rich>
                  <a:bodyPr/>
                  <a:lstStyle/>
                  <a:p>
                    <a:r>
                      <a:rPr lang="en-US" sz="1400"/>
                      <a:t>7</a:t>
                    </a:r>
                    <a:r>
                      <a:rPr lang="en-US"/>
                      <a:t>0%, 7</a:t>
                    </a:r>
                  </a:p>
                </c:rich>
              </c:tx>
              <c:showVal val="1"/>
            </c:dLbl>
            <c:dLbl>
              <c:idx val="3"/>
              <c:layout/>
              <c:tx>
                <c:rich>
                  <a:bodyPr/>
                  <a:lstStyle/>
                  <a:p>
                    <a:r>
                      <a:rPr lang="en-US" sz="1400"/>
                      <a:t>5</a:t>
                    </a:r>
                    <a:r>
                      <a:rPr lang="en-US"/>
                      <a:t>0%, 5</a:t>
                    </a:r>
                  </a:p>
                </c:rich>
              </c:tx>
              <c:showVal val="1"/>
            </c:dLbl>
            <c:txPr>
              <a:bodyPr/>
              <a:lstStyle/>
              <a:p>
                <a:pPr>
                  <a:defRPr sz="1400"/>
                </a:pPr>
                <a:endParaRPr lang="en-US"/>
              </a:p>
            </c:txPr>
            <c:showVal val="1"/>
          </c:dLbls>
          <c:cat>
            <c:strRef>
              <c:f>Sheet1!$B$80:$E$80</c:f>
              <c:strCache>
                <c:ptCount val="4"/>
                <c:pt idx="0">
                  <c:v>Emerging 
(n=31)</c:v>
                </c:pt>
                <c:pt idx="1">
                  <c:v>Establishing 
(n=10)</c:v>
                </c:pt>
                <c:pt idx="2">
                  <c:v>Embedding 
(n=10)</c:v>
                </c:pt>
                <c:pt idx="3">
                  <c:v>Experiencing 
(n=10)</c:v>
                </c:pt>
              </c:strCache>
            </c:strRef>
          </c:cat>
          <c:val>
            <c:numRef>
              <c:f>Sheet1!$B$82:$E$82</c:f>
              <c:numCache>
                <c:formatCode>0%</c:formatCode>
                <c:ptCount val="4"/>
                <c:pt idx="0">
                  <c:v>0.77400000000000591</c:v>
                </c:pt>
                <c:pt idx="1">
                  <c:v>0.9</c:v>
                </c:pt>
                <c:pt idx="2">
                  <c:v>0.70000000000000062</c:v>
                </c:pt>
                <c:pt idx="3">
                  <c:v>0.5</c:v>
                </c:pt>
              </c:numCache>
            </c:numRef>
          </c:val>
        </c:ser>
        <c:dLbls>
          <c:showVal val="1"/>
        </c:dLbls>
        <c:shape val="box"/>
        <c:axId val="129856256"/>
        <c:axId val="129858176"/>
        <c:axId val="0"/>
      </c:bar3DChart>
      <c:catAx>
        <c:axId val="129856256"/>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129858176"/>
        <c:crosses val="autoZero"/>
        <c:auto val="1"/>
        <c:lblAlgn val="ctr"/>
        <c:lblOffset val="100"/>
      </c:catAx>
      <c:valAx>
        <c:axId val="129858176"/>
        <c:scaling>
          <c:orientation val="minMax"/>
          <c:max val="1"/>
          <c:min val="0.2"/>
        </c:scaling>
        <c:axPos val="b"/>
        <c:majorGridlines/>
        <c:numFmt formatCode="0%" sourceLinked="1"/>
        <c:tickLblPos val="nextTo"/>
        <c:txPr>
          <a:bodyPr/>
          <a:lstStyle/>
          <a:p>
            <a:pPr>
              <a:defRPr sz="1400"/>
            </a:pPr>
            <a:endParaRPr lang="en-US"/>
          </a:p>
        </c:txPr>
        <c:crossAx val="129856256"/>
        <c:crosses val="autoZero"/>
        <c:crossBetween val="between"/>
        <c:majorUnit val="0.2"/>
        <c:minorUnit val="0.2"/>
      </c:valAx>
    </c:plotArea>
    <c:legend>
      <c:legendPos val="r"/>
      <c:layout>
        <c:manualLayout>
          <c:xMode val="edge"/>
          <c:yMode val="edge"/>
          <c:x val="0.78678372871121893"/>
          <c:y val="0.31082246950536779"/>
          <c:w val="0.20043671857311771"/>
          <c:h val="0.34897001511175102"/>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3759266478352098"/>
          <c:y val="3.6575219019324055E-2"/>
          <c:w val="0.45477379790467592"/>
          <c:h val="0.86777495427443962"/>
        </c:manualLayout>
      </c:layout>
      <c:bar3DChart>
        <c:barDir val="bar"/>
        <c:grouping val="clustered"/>
        <c:ser>
          <c:idx val="0"/>
          <c:order val="0"/>
          <c:tx>
            <c:strRef>
              <c:f>Sheet1!$A$186</c:f>
              <c:strCache>
                <c:ptCount val="1"/>
                <c:pt idx="0">
                  <c:v>Convenience, Ease of Use, Accessibility</c:v>
                </c:pt>
              </c:strCache>
            </c:strRef>
          </c:tx>
          <c:dLbls>
            <c:dLbl>
              <c:idx val="0"/>
              <c:layout/>
              <c:tx>
                <c:rich>
                  <a:bodyPr/>
                  <a:lstStyle/>
                  <a:p>
                    <a:r>
                      <a:rPr lang="en-US" sz="1400"/>
                      <a:t>9</a:t>
                    </a:r>
                    <a:r>
                      <a:rPr lang="en-US"/>
                      <a:t>4%, 29</a:t>
                    </a:r>
                  </a:p>
                </c:rich>
              </c:tx>
              <c:showVal val="1"/>
            </c:dLbl>
            <c:dLbl>
              <c:idx val="1"/>
              <c:layout>
                <c:manualLayout>
                  <c:x val="-0.123160847254615"/>
                  <c:y val="0"/>
                </c:manualLayout>
              </c:layout>
              <c:tx>
                <c:rich>
                  <a:bodyPr/>
                  <a:lstStyle/>
                  <a:p>
                    <a:r>
                      <a:rPr lang="en-US" sz="1400"/>
                      <a:t>1</a:t>
                    </a:r>
                    <a:r>
                      <a:rPr lang="en-US"/>
                      <a:t>00%, 10</a:t>
                    </a:r>
                  </a:p>
                </c:rich>
              </c:tx>
              <c:showVal val="1"/>
            </c:dLbl>
            <c:dLbl>
              <c:idx val="2"/>
              <c:layout>
                <c:manualLayout>
                  <c:x val="-0.12888925875482826"/>
                  <c:y val="4.5504903780418417E-3"/>
                </c:manualLayout>
              </c:layout>
              <c:tx>
                <c:rich>
                  <a:bodyPr/>
                  <a:lstStyle/>
                  <a:p>
                    <a:r>
                      <a:rPr lang="en-US" sz="1400"/>
                      <a:t>1</a:t>
                    </a:r>
                    <a:r>
                      <a:rPr lang="en-US"/>
                      <a:t>00%, 10</a:t>
                    </a:r>
                  </a:p>
                </c:rich>
              </c:tx>
              <c:showVal val="1"/>
            </c:dLbl>
            <c:dLbl>
              <c:idx val="3"/>
              <c:layout/>
              <c:tx>
                <c:rich>
                  <a:bodyPr/>
                  <a:lstStyle/>
                  <a:p>
                    <a:r>
                      <a:rPr lang="en-US" sz="1400"/>
                      <a:t>9</a:t>
                    </a:r>
                    <a:r>
                      <a:rPr lang="en-US"/>
                      <a:t>0%, 9</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Sheet1!$B$186:$E$186</c:f>
              <c:numCache>
                <c:formatCode>0%</c:formatCode>
                <c:ptCount val="4"/>
                <c:pt idx="0">
                  <c:v>0.93548387096773666</c:v>
                </c:pt>
                <c:pt idx="1">
                  <c:v>1</c:v>
                </c:pt>
                <c:pt idx="2">
                  <c:v>1</c:v>
                </c:pt>
                <c:pt idx="3">
                  <c:v>0.9</c:v>
                </c:pt>
              </c:numCache>
            </c:numRef>
          </c:val>
        </c:ser>
        <c:ser>
          <c:idx val="1"/>
          <c:order val="1"/>
          <c:tx>
            <c:strRef>
              <c:f>Sheet1!$A$187</c:f>
              <c:strCache>
                <c:ptCount val="1"/>
                <c:pt idx="0">
                  <c:v>Authority, Legitimacy</c:v>
                </c:pt>
              </c:strCache>
            </c:strRef>
          </c:tx>
          <c:dLbls>
            <c:dLbl>
              <c:idx val="0"/>
              <c:layout/>
              <c:tx>
                <c:rich>
                  <a:bodyPr/>
                  <a:lstStyle/>
                  <a:p>
                    <a:r>
                      <a:rPr lang="en-US" sz="1400"/>
                      <a:t>8</a:t>
                    </a:r>
                    <a:r>
                      <a:rPr lang="en-US"/>
                      <a:t>1%, 25</a:t>
                    </a:r>
                  </a:p>
                </c:rich>
              </c:tx>
              <c:showVal val="1"/>
            </c:dLbl>
            <c:dLbl>
              <c:idx val="1"/>
              <c:layout/>
              <c:tx>
                <c:rich>
                  <a:bodyPr/>
                  <a:lstStyle/>
                  <a:p>
                    <a:r>
                      <a:rPr lang="en-US" sz="1400"/>
                      <a:t>4</a:t>
                    </a:r>
                    <a:r>
                      <a:rPr lang="en-US"/>
                      <a:t>0%, 4</a:t>
                    </a:r>
                  </a:p>
                </c:rich>
              </c:tx>
              <c:showVal val="1"/>
            </c:dLbl>
            <c:dLbl>
              <c:idx val="2"/>
              <c:layout/>
              <c:tx>
                <c:rich>
                  <a:bodyPr/>
                  <a:lstStyle/>
                  <a:p>
                    <a:r>
                      <a:rPr lang="en-US" sz="1400"/>
                      <a:t>8</a:t>
                    </a:r>
                    <a:r>
                      <a:rPr lang="en-US"/>
                      <a:t>0%, 8</a:t>
                    </a:r>
                  </a:p>
                </c:rich>
              </c:tx>
              <c:showVal val="1"/>
            </c:dLbl>
            <c:dLbl>
              <c:idx val="3"/>
              <c:layout/>
              <c:tx>
                <c:rich>
                  <a:bodyPr/>
                  <a:lstStyle/>
                  <a:p>
                    <a:r>
                      <a:rPr lang="en-US" sz="1400"/>
                      <a:t>7</a:t>
                    </a:r>
                    <a:r>
                      <a:rPr lang="en-US"/>
                      <a:t>0%, 7</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Sheet1!$B$187:$E$187</c:f>
              <c:numCache>
                <c:formatCode>0%</c:formatCode>
                <c:ptCount val="4"/>
                <c:pt idx="0">
                  <c:v>0.80645161290322664</c:v>
                </c:pt>
                <c:pt idx="1">
                  <c:v>0.4</c:v>
                </c:pt>
                <c:pt idx="2">
                  <c:v>0.8</c:v>
                </c:pt>
                <c:pt idx="3">
                  <c:v>0.70000000000000062</c:v>
                </c:pt>
              </c:numCache>
            </c:numRef>
          </c:val>
        </c:ser>
        <c:ser>
          <c:idx val="2"/>
          <c:order val="2"/>
          <c:tx>
            <c:strRef>
              <c:f>Sheet1!$A$188</c:f>
              <c:strCache>
                <c:ptCount val="1"/>
                <c:pt idx="0">
                  <c:v>Available Time</c:v>
                </c:pt>
              </c:strCache>
            </c:strRef>
          </c:tx>
          <c:dLbls>
            <c:dLbl>
              <c:idx val="0"/>
              <c:layout/>
              <c:tx>
                <c:rich>
                  <a:bodyPr/>
                  <a:lstStyle/>
                  <a:p>
                    <a:r>
                      <a:rPr lang="en-US" sz="1400"/>
                      <a:t>3</a:t>
                    </a:r>
                    <a:r>
                      <a:rPr lang="en-US"/>
                      <a:t>9%, 12</a:t>
                    </a:r>
                  </a:p>
                </c:rich>
              </c:tx>
              <c:showVal val="1"/>
            </c:dLbl>
            <c:dLbl>
              <c:idx val="1"/>
              <c:layout/>
              <c:tx>
                <c:rich>
                  <a:bodyPr/>
                  <a:lstStyle/>
                  <a:p>
                    <a:r>
                      <a:rPr lang="en-US" sz="1400"/>
                      <a:t>4</a:t>
                    </a:r>
                    <a:r>
                      <a:rPr lang="en-US"/>
                      <a:t>0%, 4</a:t>
                    </a:r>
                  </a:p>
                </c:rich>
              </c:tx>
              <c:showVal val="1"/>
            </c:dLbl>
            <c:dLbl>
              <c:idx val="2"/>
              <c:layout/>
              <c:tx>
                <c:rich>
                  <a:bodyPr/>
                  <a:lstStyle/>
                  <a:p>
                    <a:r>
                      <a:rPr lang="en-US" sz="1400"/>
                      <a:t>5</a:t>
                    </a:r>
                    <a:r>
                      <a:rPr lang="en-US"/>
                      <a:t>0%, 5</a:t>
                    </a:r>
                  </a:p>
                </c:rich>
              </c:tx>
              <c:showVal val="1"/>
            </c:dLbl>
            <c:dLbl>
              <c:idx val="3"/>
              <c:layout/>
              <c:tx>
                <c:rich>
                  <a:bodyPr/>
                  <a:lstStyle/>
                  <a:p>
                    <a:r>
                      <a:rPr lang="en-US" sz="1400"/>
                      <a:t>5</a:t>
                    </a:r>
                    <a:r>
                      <a:rPr lang="en-US"/>
                      <a:t>0%, 5</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Sheet1!$B$188:$E$188</c:f>
              <c:numCache>
                <c:formatCode>0%</c:formatCode>
                <c:ptCount val="4"/>
                <c:pt idx="0">
                  <c:v>0.38709677419355304</c:v>
                </c:pt>
                <c:pt idx="1">
                  <c:v>0.4</c:v>
                </c:pt>
                <c:pt idx="2">
                  <c:v>0.5</c:v>
                </c:pt>
                <c:pt idx="3">
                  <c:v>0.5</c:v>
                </c:pt>
              </c:numCache>
            </c:numRef>
          </c:val>
        </c:ser>
        <c:dLbls>
          <c:showVal val="1"/>
        </c:dLbls>
        <c:shape val="box"/>
        <c:axId val="130246144"/>
        <c:axId val="130248064"/>
        <c:axId val="0"/>
      </c:bar3DChart>
      <c:catAx>
        <c:axId val="130246144"/>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130248064"/>
        <c:crosses val="autoZero"/>
        <c:auto val="1"/>
        <c:lblAlgn val="ctr"/>
        <c:lblOffset val="100"/>
      </c:catAx>
      <c:valAx>
        <c:axId val="130248064"/>
        <c:scaling>
          <c:orientation val="minMax"/>
          <c:max val="1"/>
          <c:min val="0.2"/>
        </c:scaling>
        <c:axPos val="b"/>
        <c:majorGridlines/>
        <c:numFmt formatCode="0%" sourceLinked="1"/>
        <c:tickLblPos val="nextTo"/>
        <c:txPr>
          <a:bodyPr/>
          <a:lstStyle/>
          <a:p>
            <a:pPr>
              <a:defRPr sz="1400"/>
            </a:pPr>
            <a:endParaRPr lang="en-US"/>
          </a:p>
        </c:txPr>
        <c:crossAx val="130246144"/>
        <c:crosses val="autoZero"/>
        <c:crossBetween val="between"/>
        <c:majorUnit val="0.2"/>
        <c:minorUnit val="0.2"/>
      </c:valAx>
    </c:plotArea>
    <c:legend>
      <c:legendPos val="r"/>
      <c:layout>
        <c:manualLayout>
          <c:xMode val="edge"/>
          <c:yMode val="edge"/>
          <c:x val="0.76821576683899262"/>
          <c:y val="0.26000361988557702"/>
          <c:w val="0.21896372249752549"/>
          <c:h val="0.44861821544725439"/>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bar3DChart>
        <c:barDir val="bar"/>
        <c:grouping val="clustered"/>
        <c:ser>
          <c:idx val="0"/>
          <c:order val="0"/>
          <c:tx>
            <c:strRef>
              <c:f>Sheet1!$A$211</c:f>
              <c:strCache>
                <c:ptCount val="1"/>
                <c:pt idx="0">
                  <c:v>Currency</c:v>
                </c:pt>
              </c:strCache>
            </c:strRef>
          </c:tx>
          <c:dLbls>
            <c:dLbl>
              <c:idx val="0"/>
              <c:layout/>
              <c:tx>
                <c:rich>
                  <a:bodyPr/>
                  <a:lstStyle/>
                  <a:p>
                    <a:r>
                      <a:rPr lang="en-US" sz="1400"/>
                      <a:t>1</a:t>
                    </a:r>
                    <a:r>
                      <a:rPr lang="en-US"/>
                      <a:t>3%, 4</a:t>
                    </a:r>
                  </a:p>
                </c:rich>
              </c:tx>
              <c:showVal val="1"/>
            </c:dLbl>
            <c:dLbl>
              <c:idx val="1"/>
              <c:layout/>
              <c:tx>
                <c:rich>
                  <a:bodyPr/>
                  <a:lstStyle/>
                  <a:p>
                    <a:r>
                      <a:rPr lang="en-US" sz="1400"/>
                      <a:t>1</a:t>
                    </a:r>
                    <a:r>
                      <a:rPr lang="en-US"/>
                      <a:t>0%, 1</a:t>
                    </a:r>
                  </a:p>
                </c:rich>
              </c:tx>
              <c:showVal val="1"/>
            </c:dLbl>
            <c:dLbl>
              <c:idx val="2"/>
              <c:layout/>
              <c:tx>
                <c:rich>
                  <a:bodyPr/>
                  <a:lstStyle/>
                  <a:p>
                    <a:r>
                      <a:rPr lang="en-US" sz="1400"/>
                      <a:t>5</a:t>
                    </a:r>
                    <a:r>
                      <a:rPr lang="en-US"/>
                      <a:t>0%, 5</a:t>
                    </a:r>
                  </a:p>
                </c:rich>
              </c:tx>
              <c:showVal val="1"/>
            </c:dLbl>
            <c:dLbl>
              <c:idx val="3"/>
              <c:layout/>
              <c:tx>
                <c:rich>
                  <a:bodyPr/>
                  <a:lstStyle/>
                  <a:p>
                    <a:r>
                      <a:rPr lang="en-US" sz="1400"/>
                      <a:t>3</a:t>
                    </a:r>
                    <a:r>
                      <a:rPr lang="en-US"/>
                      <a:t>0%, 3</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Sheet1!$B$211:$E$211</c:f>
              <c:numCache>
                <c:formatCode>0%</c:formatCode>
                <c:ptCount val="4"/>
                <c:pt idx="0">
                  <c:v>0.12903225806451613</c:v>
                </c:pt>
                <c:pt idx="1">
                  <c:v>0.1</c:v>
                </c:pt>
                <c:pt idx="2">
                  <c:v>0.5</c:v>
                </c:pt>
                <c:pt idx="3">
                  <c:v>0.30000000000000032</c:v>
                </c:pt>
              </c:numCache>
            </c:numRef>
          </c:val>
        </c:ser>
        <c:ser>
          <c:idx val="1"/>
          <c:order val="1"/>
          <c:tx>
            <c:strRef>
              <c:f>Sheet1!$A$212</c:f>
              <c:strCache>
                <c:ptCount val="1"/>
                <c:pt idx="0">
                  <c:v>Relevance</c:v>
                </c:pt>
              </c:strCache>
            </c:strRef>
          </c:tx>
          <c:dLbls>
            <c:dLbl>
              <c:idx val="0"/>
              <c:layout>
                <c:manualLayout>
                  <c:x val="-0.1021425012456411"/>
                  <c:y val="0"/>
                </c:manualLayout>
              </c:layout>
              <c:tx>
                <c:rich>
                  <a:bodyPr/>
                  <a:lstStyle/>
                  <a:p>
                    <a:r>
                      <a:rPr lang="en-US" sz="1400"/>
                      <a:t>6</a:t>
                    </a:r>
                    <a:r>
                      <a:rPr lang="en-US"/>
                      <a:t>5%, 20</a:t>
                    </a:r>
                  </a:p>
                </c:rich>
              </c:tx>
              <c:showVal val="1"/>
            </c:dLbl>
            <c:dLbl>
              <c:idx val="1"/>
              <c:layout/>
              <c:tx>
                <c:rich>
                  <a:bodyPr/>
                  <a:lstStyle/>
                  <a:p>
                    <a:r>
                      <a:rPr lang="en-US" sz="1400"/>
                      <a:t>5</a:t>
                    </a:r>
                    <a:r>
                      <a:rPr lang="en-US"/>
                      <a:t>0%, 5</a:t>
                    </a:r>
                  </a:p>
                </c:rich>
              </c:tx>
              <c:showVal val="1"/>
            </c:dLbl>
            <c:dLbl>
              <c:idx val="2"/>
              <c:layout/>
              <c:tx>
                <c:rich>
                  <a:bodyPr/>
                  <a:lstStyle/>
                  <a:p>
                    <a:r>
                      <a:rPr lang="en-US" sz="1400"/>
                      <a:t>5</a:t>
                    </a:r>
                    <a:r>
                      <a:rPr lang="en-US"/>
                      <a:t>0%, 5</a:t>
                    </a:r>
                  </a:p>
                </c:rich>
              </c:tx>
              <c:showVal val="1"/>
            </c:dLbl>
            <c:dLbl>
              <c:idx val="3"/>
              <c:layout/>
              <c:tx>
                <c:rich>
                  <a:bodyPr/>
                  <a:lstStyle/>
                  <a:p>
                    <a:r>
                      <a:rPr lang="en-US" sz="1400"/>
                      <a:t>5</a:t>
                    </a:r>
                    <a:r>
                      <a:rPr lang="en-US"/>
                      <a:t>0%, 5</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Sheet1!$B$212:$E$212</c:f>
              <c:numCache>
                <c:formatCode>0%</c:formatCode>
                <c:ptCount val="4"/>
                <c:pt idx="0">
                  <c:v>0.64516129032258829</c:v>
                </c:pt>
                <c:pt idx="1">
                  <c:v>0.5</c:v>
                </c:pt>
                <c:pt idx="2">
                  <c:v>0.5</c:v>
                </c:pt>
                <c:pt idx="3">
                  <c:v>0.5</c:v>
                </c:pt>
              </c:numCache>
            </c:numRef>
          </c:val>
        </c:ser>
        <c:ser>
          <c:idx val="2"/>
          <c:order val="2"/>
          <c:tx>
            <c:strRef>
              <c:f>Sheet1!$A$213</c:f>
              <c:strCache>
                <c:ptCount val="1"/>
                <c:pt idx="0">
                  <c:v>Reliability</c:v>
                </c:pt>
              </c:strCache>
            </c:strRef>
          </c:tx>
          <c:dLbls>
            <c:dLbl>
              <c:idx val="0"/>
              <c:layout/>
              <c:tx>
                <c:rich>
                  <a:bodyPr/>
                  <a:lstStyle/>
                  <a:p>
                    <a:r>
                      <a:rPr lang="en-US" sz="1400"/>
                      <a:t>4</a:t>
                    </a:r>
                    <a:r>
                      <a:rPr lang="en-US"/>
                      <a:t>5%, 14</a:t>
                    </a:r>
                  </a:p>
                </c:rich>
              </c:tx>
              <c:showVal val="1"/>
            </c:dLbl>
            <c:dLbl>
              <c:idx val="1"/>
              <c:layout/>
              <c:tx>
                <c:rich>
                  <a:bodyPr/>
                  <a:lstStyle/>
                  <a:p>
                    <a:r>
                      <a:rPr lang="en-US" sz="1400"/>
                      <a:t>3</a:t>
                    </a:r>
                    <a:r>
                      <a:rPr lang="en-US"/>
                      <a:t>0%, 3</a:t>
                    </a:r>
                  </a:p>
                </c:rich>
              </c:tx>
              <c:showVal val="1"/>
            </c:dLbl>
            <c:dLbl>
              <c:idx val="2"/>
              <c:layout>
                <c:manualLayout>
                  <c:x val="-9.2177379172895244E-2"/>
                  <c:y val="0"/>
                </c:manualLayout>
              </c:layout>
              <c:tx>
                <c:rich>
                  <a:bodyPr/>
                  <a:lstStyle/>
                  <a:p>
                    <a:r>
                      <a:rPr lang="en-US" sz="1400"/>
                      <a:t>7</a:t>
                    </a:r>
                    <a:r>
                      <a:rPr lang="en-US"/>
                      <a:t>0%, 7</a:t>
                    </a:r>
                  </a:p>
                </c:rich>
              </c:tx>
              <c:showVal val="1"/>
            </c:dLbl>
            <c:dLbl>
              <c:idx val="3"/>
              <c:layout/>
              <c:tx>
                <c:rich>
                  <a:bodyPr/>
                  <a:lstStyle/>
                  <a:p>
                    <a:r>
                      <a:rPr lang="en-US" sz="1400"/>
                      <a:t>3</a:t>
                    </a:r>
                    <a:r>
                      <a:rPr lang="en-US"/>
                      <a:t>0%, 3</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Sheet1!$B$213:$E$213</c:f>
              <c:numCache>
                <c:formatCode>0%</c:formatCode>
                <c:ptCount val="4"/>
                <c:pt idx="0">
                  <c:v>0.45161290322581116</c:v>
                </c:pt>
                <c:pt idx="1">
                  <c:v>0.30000000000000032</c:v>
                </c:pt>
                <c:pt idx="2">
                  <c:v>0.70000000000000062</c:v>
                </c:pt>
                <c:pt idx="3">
                  <c:v>0.30000000000000032</c:v>
                </c:pt>
              </c:numCache>
            </c:numRef>
          </c:val>
        </c:ser>
        <c:dLbls>
          <c:showVal val="1"/>
        </c:dLbls>
        <c:shape val="box"/>
        <c:axId val="134969600"/>
        <c:axId val="135471488"/>
        <c:axId val="0"/>
      </c:bar3DChart>
      <c:catAx>
        <c:axId val="134969600"/>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135471488"/>
        <c:crosses val="autoZero"/>
        <c:auto val="1"/>
        <c:lblAlgn val="ctr"/>
        <c:lblOffset val="100"/>
      </c:catAx>
      <c:valAx>
        <c:axId val="135471488"/>
        <c:scaling>
          <c:orientation val="minMax"/>
        </c:scaling>
        <c:axPos val="b"/>
        <c:majorGridlines/>
        <c:numFmt formatCode="0%" sourceLinked="1"/>
        <c:tickLblPos val="nextTo"/>
        <c:txPr>
          <a:bodyPr/>
          <a:lstStyle/>
          <a:p>
            <a:pPr>
              <a:defRPr sz="1400"/>
            </a:pPr>
            <a:endParaRPr lang="en-US"/>
          </a:p>
        </c:txPr>
        <c:crossAx val="134969600"/>
        <c:crosses val="autoZero"/>
        <c:crossBetween val="between"/>
      </c:valAx>
    </c:plotArea>
    <c:legend>
      <c:legendPos val="r"/>
      <c:layout>
        <c:manualLayout>
          <c:xMode val="edge"/>
          <c:yMode val="edge"/>
          <c:x val="0.82907364671608685"/>
          <c:y val="0.3712521228964028"/>
          <c:w val="0.14580861802022801"/>
          <c:h val="0.20975491874257421"/>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3974908476246784"/>
          <c:y val="3.7606714073958401E-2"/>
          <c:w val="0.54501796498737987"/>
          <c:h val="0.86404553091176262"/>
        </c:manualLayout>
      </c:layout>
      <c:bar3DChart>
        <c:barDir val="bar"/>
        <c:grouping val="clustered"/>
        <c:ser>
          <c:idx val="1"/>
          <c:order val="0"/>
          <c:tx>
            <c:strRef>
              <c:f>Sheet1!$A$231</c:f>
              <c:strCache>
                <c:ptCount val="1"/>
                <c:pt idx="0">
                  <c:v>Collaborate</c:v>
                </c:pt>
              </c:strCache>
            </c:strRef>
          </c:tx>
          <c:dLbls>
            <c:dLbl>
              <c:idx val="0"/>
              <c:layout/>
              <c:tx>
                <c:rich>
                  <a:bodyPr/>
                  <a:lstStyle/>
                  <a:p>
                    <a:r>
                      <a:rPr lang="en-US" sz="1400"/>
                      <a:t>8</a:t>
                    </a:r>
                    <a:r>
                      <a:rPr lang="en-US"/>
                      <a:t>1%, 25</a:t>
                    </a:r>
                  </a:p>
                </c:rich>
              </c:tx>
              <c:showVal val="1"/>
            </c:dLbl>
            <c:dLbl>
              <c:idx val="1"/>
              <c:layout/>
              <c:tx>
                <c:rich>
                  <a:bodyPr/>
                  <a:lstStyle/>
                  <a:p>
                    <a:r>
                      <a:rPr lang="en-US" sz="1400"/>
                      <a:t>4</a:t>
                    </a:r>
                    <a:r>
                      <a:rPr lang="en-US"/>
                      <a:t>0%, 4</a:t>
                    </a:r>
                  </a:p>
                </c:rich>
              </c:tx>
              <c:showVal val="1"/>
            </c:dLbl>
            <c:dLbl>
              <c:idx val="2"/>
              <c:layout/>
              <c:tx>
                <c:rich>
                  <a:bodyPr/>
                  <a:lstStyle/>
                  <a:p>
                    <a:r>
                      <a:rPr lang="en-US" sz="1400"/>
                      <a:t>4</a:t>
                    </a:r>
                    <a:r>
                      <a:rPr lang="en-US"/>
                      <a:t>0%, 4</a:t>
                    </a:r>
                  </a:p>
                </c:rich>
              </c:tx>
              <c:showVal val="1"/>
            </c:dLbl>
            <c:dLbl>
              <c:idx val="3"/>
              <c:layout/>
              <c:tx>
                <c:rich>
                  <a:bodyPr/>
                  <a:lstStyle/>
                  <a:p>
                    <a:r>
                      <a:rPr lang="en-US" sz="1400"/>
                      <a:t>7</a:t>
                    </a:r>
                    <a:r>
                      <a:rPr lang="en-US"/>
                      <a:t>0%, 7</a:t>
                    </a:r>
                  </a:p>
                </c:rich>
              </c:tx>
              <c:showVal val="1"/>
            </c:dLbl>
            <c:txPr>
              <a:bodyPr/>
              <a:lstStyle/>
              <a:p>
                <a:pPr>
                  <a:defRPr sz="1400"/>
                </a:pPr>
                <a:endParaRPr lang="en-US"/>
              </a:p>
            </c:txPr>
            <c:showVal val="1"/>
          </c:dLbls>
          <c:cat>
            <c:strRef>
              <c:f>Sheet1!$B$229:$E$229</c:f>
              <c:strCache>
                <c:ptCount val="4"/>
                <c:pt idx="0">
                  <c:v>Emerging 
(n=31)</c:v>
                </c:pt>
                <c:pt idx="1">
                  <c:v>Establishing 
(n=10)</c:v>
                </c:pt>
                <c:pt idx="2">
                  <c:v>Embedding 
(n=10)</c:v>
                </c:pt>
                <c:pt idx="3">
                  <c:v>Experiencing 
(n=10)</c:v>
                </c:pt>
              </c:strCache>
            </c:strRef>
          </c:cat>
          <c:val>
            <c:numRef>
              <c:f>Sheet1!$B$231:$E$231</c:f>
              <c:numCache>
                <c:formatCode>0%</c:formatCode>
                <c:ptCount val="4"/>
                <c:pt idx="0">
                  <c:v>0.80645161290322664</c:v>
                </c:pt>
                <c:pt idx="1">
                  <c:v>0.4</c:v>
                </c:pt>
                <c:pt idx="2">
                  <c:v>0.4</c:v>
                </c:pt>
                <c:pt idx="3">
                  <c:v>0.70000000000000062</c:v>
                </c:pt>
              </c:numCache>
            </c:numRef>
          </c:val>
        </c:ser>
        <c:ser>
          <c:idx val="2"/>
          <c:order val="1"/>
          <c:tx>
            <c:strRef>
              <c:f>Sheet1!$A$232</c:f>
              <c:strCache>
                <c:ptCount val="1"/>
                <c:pt idx="0">
                  <c:v>Temporal, Immediacy</c:v>
                </c:pt>
              </c:strCache>
            </c:strRef>
          </c:tx>
          <c:dLbls>
            <c:dLbl>
              <c:idx val="0"/>
              <c:layout/>
              <c:tx>
                <c:rich>
                  <a:bodyPr/>
                  <a:lstStyle/>
                  <a:p>
                    <a:r>
                      <a:rPr lang="en-US" sz="1400"/>
                      <a:t>1</a:t>
                    </a:r>
                    <a:r>
                      <a:rPr lang="en-US"/>
                      <a:t>0%, 3</a:t>
                    </a:r>
                  </a:p>
                </c:rich>
              </c:tx>
              <c:showVal val="1"/>
            </c:dLbl>
            <c:dLbl>
              <c:idx val="1"/>
              <c:layout/>
              <c:tx>
                <c:rich>
                  <a:bodyPr/>
                  <a:lstStyle/>
                  <a:p>
                    <a:r>
                      <a:rPr lang="en-US" sz="1400"/>
                      <a:t>1</a:t>
                    </a:r>
                    <a:r>
                      <a:rPr lang="en-US"/>
                      <a:t>0%, 1</a:t>
                    </a:r>
                  </a:p>
                </c:rich>
              </c:tx>
              <c:showVal val="1"/>
            </c:dLbl>
            <c:dLbl>
              <c:idx val="2"/>
              <c:layout/>
              <c:tx>
                <c:rich>
                  <a:bodyPr/>
                  <a:lstStyle/>
                  <a:p>
                    <a:r>
                      <a:rPr lang="en-US" sz="1400"/>
                      <a:t>2</a:t>
                    </a:r>
                    <a:r>
                      <a:rPr lang="en-US"/>
                      <a:t>0%, 2</a:t>
                    </a:r>
                  </a:p>
                </c:rich>
              </c:tx>
              <c:showVal val="1"/>
            </c:dLbl>
            <c:dLbl>
              <c:idx val="3"/>
              <c:layout/>
              <c:tx>
                <c:rich>
                  <a:bodyPr/>
                  <a:lstStyle/>
                  <a:p>
                    <a:r>
                      <a:rPr lang="en-US" sz="1400"/>
                      <a:t>0</a:t>
                    </a:r>
                    <a:r>
                      <a:rPr lang="en-US"/>
                      <a:t>%, 0</a:t>
                    </a:r>
                  </a:p>
                </c:rich>
              </c:tx>
              <c:showVal val="1"/>
            </c:dLbl>
            <c:txPr>
              <a:bodyPr/>
              <a:lstStyle/>
              <a:p>
                <a:pPr>
                  <a:defRPr sz="1400"/>
                </a:pPr>
                <a:endParaRPr lang="en-US"/>
              </a:p>
            </c:txPr>
            <c:showVal val="1"/>
          </c:dLbls>
          <c:cat>
            <c:strRef>
              <c:f>Sheet1!$B$229:$E$229</c:f>
              <c:strCache>
                <c:ptCount val="4"/>
                <c:pt idx="0">
                  <c:v>Emerging 
(n=31)</c:v>
                </c:pt>
                <c:pt idx="1">
                  <c:v>Establishing 
(n=10)</c:v>
                </c:pt>
                <c:pt idx="2">
                  <c:v>Embedding 
(n=10)</c:v>
                </c:pt>
                <c:pt idx="3">
                  <c:v>Experiencing 
(n=10)</c:v>
                </c:pt>
              </c:strCache>
            </c:strRef>
          </c:cat>
          <c:val>
            <c:numRef>
              <c:f>Sheet1!$B$232:$E$232</c:f>
              <c:numCache>
                <c:formatCode>0%</c:formatCode>
                <c:ptCount val="4"/>
                <c:pt idx="0">
                  <c:v>9.6774193548387247E-2</c:v>
                </c:pt>
                <c:pt idx="1">
                  <c:v>0.1</c:v>
                </c:pt>
                <c:pt idx="2">
                  <c:v>0.2</c:v>
                </c:pt>
                <c:pt idx="3">
                  <c:v>0</c:v>
                </c:pt>
              </c:numCache>
            </c:numRef>
          </c:val>
        </c:ser>
        <c:dLbls>
          <c:showVal val="1"/>
        </c:dLbls>
        <c:shape val="box"/>
        <c:axId val="135518080"/>
        <c:axId val="136454144"/>
        <c:axId val="0"/>
      </c:bar3DChart>
      <c:catAx>
        <c:axId val="135518080"/>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136454144"/>
        <c:crosses val="autoZero"/>
        <c:auto val="1"/>
        <c:lblAlgn val="ctr"/>
        <c:lblOffset val="100"/>
      </c:catAx>
      <c:valAx>
        <c:axId val="136454144"/>
        <c:scaling>
          <c:orientation val="minMax"/>
          <c:max val="1"/>
          <c:min val="0"/>
        </c:scaling>
        <c:axPos val="b"/>
        <c:majorGridlines/>
        <c:numFmt formatCode="0%" sourceLinked="1"/>
        <c:tickLblPos val="nextTo"/>
        <c:txPr>
          <a:bodyPr/>
          <a:lstStyle/>
          <a:p>
            <a:pPr>
              <a:defRPr sz="1400"/>
            </a:pPr>
            <a:endParaRPr lang="en-US"/>
          </a:p>
        </c:txPr>
        <c:crossAx val="135518080"/>
        <c:crosses val="autoZero"/>
        <c:crossBetween val="between"/>
        <c:majorUnit val="0.2"/>
        <c:minorUnit val="0.2"/>
      </c:valAx>
    </c:plotArea>
    <c:legend>
      <c:legendPos val="r"/>
      <c:layout>
        <c:manualLayout>
          <c:xMode val="edge"/>
          <c:yMode val="edge"/>
          <c:x val="0.79131110873583599"/>
          <c:y val="0.32290556073890175"/>
          <c:w val="0.19307253984556277"/>
          <c:h val="0.37038309976983669"/>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371036078117354"/>
          <c:y val="3.5171862509992012E-2"/>
          <c:w val="0.48751207793941753"/>
          <c:h val="0.87284830403393865"/>
        </c:manualLayout>
      </c:layout>
      <c:bar3DChart>
        <c:barDir val="bar"/>
        <c:grouping val="clustered"/>
        <c:ser>
          <c:idx val="0"/>
          <c:order val="0"/>
          <c:tx>
            <c:strRef>
              <c:f>Sheet1!$A$6</c:f>
              <c:strCache>
                <c:ptCount val="1"/>
                <c:pt idx="0">
                  <c:v>Face-to-Face</c:v>
                </c:pt>
              </c:strCache>
            </c:strRef>
          </c:tx>
          <c:dLbls>
            <c:dLbl>
              <c:idx val="0"/>
              <c:layout/>
              <c:tx>
                <c:rich>
                  <a:bodyPr/>
                  <a:lstStyle/>
                  <a:p>
                    <a:r>
                      <a:rPr lang="en-US"/>
                      <a:t>70%, 7</a:t>
                    </a:r>
                  </a:p>
                </c:rich>
              </c:tx>
              <c:showVal val="1"/>
            </c:dLbl>
            <c:dLbl>
              <c:idx val="1"/>
              <c:layout/>
              <c:tx>
                <c:rich>
                  <a:bodyPr/>
                  <a:lstStyle/>
                  <a:p>
                    <a:r>
                      <a:rPr lang="en-US"/>
                      <a:t>40%, 4</a:t>
                    </a:r>
                  </a:p>
                </c:rich>
              </c:tx>
              <c:showVal val="1"/>
            </c:dLbl>
            <c:dLbl>
              <c:idx val="2"/>
              <c:layout/>
              <c:tx>
                <c:rich>
                  <a:bodyPr/>
                  <a:lstStyle/>
                  <a:p>
                    <a:r>
                      <a:rPr lang="en-US"/>
                      <a:t>60%, 6</a:t>
                    </a:r>
                  </a:p>
                </c:rich>
              </c:tx>
              <c:showVal val="1"/>
            </c:dLbl>
            <c:dLbl>
              <c:idx val="3"/>
              <c:layout/>
              <c:tx>
                <c:rich>
                  <a:bodyPr/>
                  <a:lstStyle/>
                  <a:p>
                    <a:r>
                      <a:rPr lang="en-US"/>
                      <a:t>55%, 17</a:t>
                    </a:r>
                  </a:p>
                </c:rich>
              </c:tx>
              <c:showVal val="1"/>
            </c:dLbl>
            <c:showVal val="1"/>
          </c:dLbls>
          <c:cat>
            <c:strRef>
              <c:f>Sheet1!$B$5:$E$5</c:f>
              <c:strCache>
                <c:ptCount val="4"/>
                <c:pt idx="0">
                  <c:v>Experiencing 
(n=10)</c:v>
                </c:pt>
                <c:pt idx="1">
                  <c:v>Embedding 
(n=10)</c:v>
                </c:pt>
                <c:pt idx="2">
                  <c:v>Establishing 
(n=10)</c:v>
                </c:pt>
                <c:pt idx="3">
                  <c:v>Emerging 
(n=31)</c:v>
                </c:pt>
              </c:strCache>
            </c:strRef>
          </c:cat>
          <c:val>
            <c:numRef>
              <c:f>Sheet1!$B$6:$E$6</c:f>
              <c:numCache>
                <c:formatCode>0%</c:formatCode>
                <c:ptCount val="4"/>
                <c:pt idx="0">
                  <c:v>0.70000000000000062</c:v>
                </c:pt>
                <c:pt idx="1">
                  <c:v>0.4</c:v>
                </c:pt>
                <c:pt idx="2">
                  <c:v>0.60000000000000064</c:v>
                </c:pt>
                <c:pt idx="3">
                  <c:v>0.54800000000000004</c:v>
                </c:pt>
              </c:numCache>
            </c:numRef>
          </c:val>
        </c:ser>
        <c:ser>
          <c:idx val="1"/>
          <c:order val="1"/>
          <c:tx>
            <c:strRef>
              <c:f>Sheet1!$A$7</c:f>
              <c:strCache>
                <c:ptCount val="1"/>
                <c:pt idx="0">
                  <c:v>Phone calls</c:v>
                </c:pt>
              </c:strCache>
            </c:strRef>
          </c:tx>
          <c:dLbls>
            <c:dLbl>
              <c:idx val="0"/>
              <c:layout/>
              <c:tx>
                <c:rich>
                  <a:bodyPr/>
                  <a:lstStyle/>
                  <a:p>
                    <a:r>
                      <a:rPr lang="en-US"/>
                      <a:t>70%, 7</a:t>
                    </a:r>
                  </a:p>
                </c:rich>
              </c:tx>
              <c:showVal val="1"/>
            </c:dLbl>
            <c:dLbl>
              <c:idx val="1"/>
              <c:layout/>
              <c:tx>
                <c:rich>
                  <a:bodyPr/>
                  <a:lstStyle/>
                  <a:p>
                    <a:r>
                      <a:rPr lang="en-US"/>
                      <a:t>70%, 7</a:t>
                    </a:r>
                  </a:p>
                </c:rich>
              </c:tx>
              <c:showVal val="1"/>
            </c:dLbl>
            <c:dLbl>
              <c:idx val="2"/>
              <c:layout/>
              <c:tx>
                <c:rich>
                  <a:bodyPr/>
                  <a:lstStyle/>
                  <a:p>
                    <a:r>
                      <a:rPr lang="en-US"/>
                      <a:t>90%, 9</a:t>
                    </a:r>
                  </a:p>
                </c:rich>
              </c:tx>
              <c:showVal val="1"/>
            </c:dLbl>
            <c:dLbl>
              <c:idx val="3"/>
              <c:layout/>
              <c:tx>
                <c:rich>
                  <a:bodyPr/>
                  <a:lstStyle/>
                  <a:p>
                    <a:r>
                      <a:rPr lang="en-US"/>
                      <a:t>84%,</a:t>
                    </a:r>
                    <a:r>
                      <a:rPr lang="en-US" baseline="0"/>
                      <a:t> 26</a:t>
                    </a:r>
                    <a:endParaRPr lang="en-US"/>
                  </a:p>
                </c:rich>
              </c:tx>
              <c:showVal val="1"/>
            </c:dLbl>
            <c:showVal val="1"/>
          </c:dLbls>
          <c:cat>
            <c:strRef>
              <c:f>Sheet1!$B$5:$E$5</c:f>
              <c:strCache>
                <c:ptCount val="4"/>
                <c:pt idx="0">
                  <c:v>Experiencing 
(n=10)</c:v>
                </c:pt>
                <c:pt idx="1">
                  <c:v>Embedding 
(n=10)</c:v>
                </c:pt>
                <c:pt idx="2">
                  <c:v>Establishing 
(n=10)</c:v>
                </c:pt>
                <c:pt idx="3">
                  <c:v>Emerging 
(n=31)</c:v>
                </c:pt>
              </c:strCache>
            </c:strRef>
          </c:cat>
          <c:val>
            <c:numRef>
              <c:f>Sheet1!$B$7:$E$7</c:f>
              <c:numCache>
                <c:formatCode>0%</c:formatCode>
                <c:ptCount val="4"/>
                <c:pt idx="0">
                  <c:v>0.70000000000000062</c:v>
                </c:pt>
                <c:pt idx="1">
                  <c:v>0.70000000000000062</c:v>
                </c:pt>
                <c:pt idx="2">
                  <c:v>0.9</c:v>
                </c:pt>
                <c:pt idx="3">
                  <c:v>0.83900000000000063</c:v>
                </c:pt>
              </c:numCache>
            </c:numRef>
          </c:val>
        </c:ser>
        <c:ser>
          <c:idx val="2"/>
          <c:order val="2"/>
          <c:tx>
            <c:strRef>
              <c:f>Sheet1!$A$8</c:f>
              <c:strCache>
                <c:ptCount val="1"/>
                <c:pt idx="0">
                  <c:v>Texting</c:v>
                </c:pt>
              </c:strCache>
            </c:strRef>
          </c:tx>
          <c:dLbls>
            <c:dLbl>
              <c:idx val="0"/>
              <c:layout/>
              <c:tx>
                <c:rich>
                  <a:bodyPr/>
                  <a:lstStyle/>
                  <a:p>
                    <a:r>
                      <a:rPr lang="en-US"/>
                      <a:t>50%, 5</a:t>
                    </a:r>
                  </a:p>
                </c:rich>
              </c:tx>
              <c:showVal val="1"/>
            </c:dLbl>
            <c:dLbl>
              <c:idx val="1"/>
              <c:layout/>
              <c:tx>
                <c:rich>
                  <a:bodyPr/>
                  <a:lstStyle/>
                  <a:p>
                    <a:r>
                      <a:rPr lang="en-US"/>
                      <a:t>70%, 7</a:t>
                    </a:r>
                  </a:p>
                </c:rich>
              </c:tx>
              <c:showVal val="1"/>
            </c:dLbl>
            <c:dLbl>
              <c:idx val="2"/>
              <c:layout/>
              <c:tx>
                <c:rich>
                  <a:bodyPr/>
                  <a:lstStyle/>
                  <a:p>
                    <a:r>
                      <a:rPr lang="en-US"/>
                      <a:t>80%, 8</a:t>
                    </a:r>
                  </a:p>
                </c:rich>
              </c:tx>
              <c:showVal val="1"/>
            </c:dLbl>
            <c:dLbl>
              <c:idx val="3"/>
              <c:layout>
                <c:manualLayout>
                  <c:x val="-9.8667382750560764E-2"/>
                  <c:y val="-4.0232295572420031E-3"/>
                </c:manualLayout>
              </c:layout>
              <c:tx>
                <c:rich>
                  <a:bodyPr/>
                  <a:lstStyle/>
                  <a:p>
                    <a:r>
                      <a:rPr lang="en-US"/>
                      <a:t>90%, 28</a:t>
                    </a:r>
                  </a:p>
                </c:rich>
              </c:tx>
              <c:showVal val="1"/>
            </c:dLbl>
            <c:showVal val="1"/>
          </c:dLbls>
          <c:cat>
            <c:strRef>
              <c:f>Sheet1!$B$5:$E$5</c:f>
              <c:strCache>
                <c:ptCount val="4"/>
                <c:pt idx="0">
                  <c:v>Experiencing 
(n=10)</c:v>
                </c:pt>
                <c:pt idx="1">
                  <c:v>Embedding 
(n=10)</c:v>
                </c:pt>
                <c:pt idx="2">
                  <c:v>Establishing 
(n=10)</c:v>
                </c:pt>
                <c:pt idx="3">
                  <c:v>Emerging 
(n=31)</c:v>
                </c:pt>
              </c:strCache>
            </c:strRef>
          </c:cat>
          <c:val>
            <c:numRef>
              <c:f>Sheet1!$B$8:$E$8</c:f>
              <c:numCache>
                <c:formatCode>0%</c:formatCode>
                <c:ptCount val="4"/>
                <c:pt idx="0">
                  <c:v>0.5</c:v>
                </c:pt>
                <c:pt idx="1">
                  <c:v>0.70000000000000062</c:v>
                </c:pt>
                <c:pt idx="2">
                  <c:v>0.8</c:v>
                </c:pt>
                <c:pt idx="3">
                  <c:v>0.9</c:v>
                </c:pt>
              </c:numCache>
            </c:numRef>
          </c:val>
        </c:ser>
        <c:ser>
          <c:idx val="3"/>
          <c:order val="3"/>
          <c:tx>
            <c:strRef>
              <c:f>Sheet1!$A$9</c:f>
              <c:strCache>
                <c:ptCount val="1"/>
                <c:pt idx="0">
                  <c:v>Email</c:v>
                </c:pt>
              </c:strCache>
            </c:strRef>
          </c:tx>
          <c:dLbls>
            <c:dLbl>
              <c:idx val="0"/>
              <c:layout>
                <c:manualLayout>
                  <c:x val="-0.11637691298783882"/>
                  <c:y val="0"/>
                </c:manualLayout>
              </c:layout>
              <c:tx>
                <c:rich>
                  <a:bodyPr/>
                  <a:lstStyle/>
                  <a:p>
                    <a:r>
                      <a:rPr lang="en-US"/>
                      <a:t>100%, 10</a:t>
                    </a:r>
                  </a:p>
                </c:rich>
              </c:tx>
              <c:showVal val="1"/>
            </c:dLbl>
            <c:dLbl>
              <c:idx val="1"/>
              <c:layout>
                <c:manualLayout>
                  <c:x val="-0.11131704720575797"/>
                  <c:y val="-4.0232295572420031E-3"/>
                </c:manualLayout>
              </c:layout>
              <c:tx>
                <c:rich>
                  <a:bodyPr/>
                  <a:lstStyle/>
                  <a:p>
                    <a:r>
                      <a:rPr lang="en-US"/>
                      <a:t>100%, 10</a:t>
                    </a:r>
                  </a:p>
                </c:rich>
              </c:tx>
              <c:showVal val="1"/>
            </c:dLbl>
            <c:dLbl>
              <c:idx val="2"/>
              <c:layout>
                <c:manualLayout>
                  <c:x val="-0.11637691298783882"/>
                  <c:y val="3.6879178243306167E-17"/>
                </c:manualLayout>
              </c:layout>
              <c:tx>
                <c:rich>
                  <a:bodyPr/>
                  <a:lstStyle/>
                  <a:p>
                    <a:r>
                      <a:rPr lang="en-US"/>
                      <a:t>100%, 10</a:t>
                    </a:r>
                  </a:p>
                </c:rich>
              </c:tx>
              <c:showVal val="1"/>
            </c:dLbl>
            <c:dLbl>
              <c:idx val="3"/>
              <c:layout/>
              <c:tx>
                <c:rich>
                  <a:bodyPr/>
                  <a:lstStyle/>
                  <a:p>
                    <a:r>
                      <a:rPr lang="en-US"/>
                      <a:t>52%, 16</a:t>
                    </a:r>
                  </a:p>
                </c:rich>
              </c:tx>
              <c:showVal val="1"/>
            </c:dLbl>
            <c:showVal val="1"/>
          </c:dLbls>
          <c:cat>
            <c:strRef>
              <c:f>Sheet1!$B$5:$E$5</c:f>
              <c:strCache>
                <c:ptCount val="4"/>
                <c:pt idx="0">
                  <c:v>Experiencing 
(n=10)</c:v>
                </c:pt>
                <c:pt idx="1">
                  <c:v>Embedding 
(n=10)</c:v>
                </c:pt>
                <c:pt idx="2">
                  <c:v>Establishing 
(n=10)</c:v>
                </c:pt>
                <c:pt idx="3">
                  <c:v>Emerging 
(n=31)</c:v>
                </c:pt>
              </c:strCache>
            </c:strRef>
          </c:cat>
          <c:val>
            <c:numRef>
              <c:f>Sheet1!$B$9:$E$9</c:f>
              <c:numCache>
                <c:formatCode>0%</c:formatCode>
                <c:ptCount val="4"/>
                <c:pt idx="0">
                  <c:v>1</c:v>
                </c:pt>
                <c:pt idx="1">
                  <c:v>1</c:v>
                </c:pt>
                <c:pt idx="2">
                  <c:v>1</c:v>
                </c:pt>
                <c:pt idx="3">
                  <c:v>0.51600000000000001</c:v>
                </c:pt>
              </c:numCache>
            </c:numRef>
          </c:val>
        </c:ser>
        <c:dLbls>
          <c:showVal val="1"/>
        </c:dLbls>
        <c:shape val="box"/>
        <c:axId val="136835072"/>
        <c:axId val="136836992"/>
        <c:axId val="0"/>
      </c:bar3DChart>
      <c:catAx>
        <c:axId val="136835072"/>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136836992"/>
        <c:crosses val="autoZero"/>
        <c:auto val="1"/>
        <c:lblAlgn val="ctr"/>
        <c:lblOffset val="100"/>
      </c:catAx>
      <c:valAx>
        <c:axId val="136836992"/>
        <c:scaling>
          <c:orientation val="minMax"/>
          <c:max val="1"/>
          <c:min val="0.2"/>
        </c:scaling>
        <c:axPos val="b"/>
        <c:majorGridlines/>
        <c:numFmt formatCode="0%" sourceLinked="1"/>
        <c:tickLblPos val="nextTo"/>
        <c:txPr>
          <a:bodyPr/>
          <a:lstStyle/>
          <a:p>
            <a:pPr>
              <a:defRPr sz="1400"/>
            </a:pPr>
            <a:endParaRPr lang="en-US"/>
          </a:p>
        </c:txPr>
        <c:crossAx val="136835072"/>
        <c:crosses val="autoZero"/>
        <c:crossBetween val="between"/>
        <c:majorUnit val="0.2"/>
        <c:minorUnit val="0.2"/>
      </c:valAx>
    </c:plotArea>
    <c:legend>
      <c:legendPos val="r"/>
      <c:layout/>
      <c:txPr>
        <a:bodyPr/>
        <a:lstStyle/>
        <a:p>
          <a:pPr>
            <a:defRPr sz="1400"/>
          </a:pPr>
          <a:endParaRPr lang="en-US"/>
        </a:p>
      </c:txPr>
    </c:legend>
    <c:plotVisOnly val="1"/>
    <c:dispBlanksAs val="gap"/>
  </c:chart>
  <c:txPr>
    <a:bodyPr/>
    <a:lstStyle/>
    <a:p>
      <a:pPr>
        <a:defRPr b="1"/>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a:defRPr sz="1200"/>
            </a:lvl1pPr>
          </a:lstStyle>
          <a:p>
            <a:fld id="{D2590B96-037A-504A-977E-B6542BD6CBD5}" type="datetimeFigureOut">
              <a:rPr lang="en-US" smtClean="0"/>
              <a:pPr/>
              <a:t>6/7/2013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EB5C79E4-531B-094F-B0E0-0AB1940632EE}" type="datetimeFigureOut">
              <a:rPr lang="en-US" smtClean="0"/>
              <a:pPr/>
              <a:t>6/7/2013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oclc.org/research/activities/vandr/" TargetMode="External"/><Relationship Id="rId5" Type="http://schemas.openxmlformats.org/officeDocument/2006/relationships/hyperlink" Target="http://firstmonday.org/htbin/cgiwrap/bin/ojs/index.php/fm/article/viewArticle/3171/3049" TargetMode="External"/><Relationship Id="rId4" Type="http://schemas.openxmlformats.org/officeDocument/2006/relationships/hyperlink" Target="http://imlsosuoclcproject.jcomm.ohio-state.ed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informationr.net/ir/18-1/infres181.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xc.hu/photo/81549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lickr.com/photos/johanl/5131980180/"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chronicle.com/blogs/wiredcampus/on-facebook-librarian-brings-two-students-from-the-early-1900s-to-life/34845" TargetMode="External"/><Relationship Id="rId4" Type="http://schemas.openxmlformats.org/officeDocument/2006/relationships/hyperlink" Target="http://www.educause.edu/ero/article/thirteen-ways-looking-libraries-discovery-and-catalog-scale-workflow-attention"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123rf.com/photo_13212915_like-concept-as-social-media-symbol-in-tag-cloud-of-thumb-up-shape-isolated-on-white-background.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educause.edu/ero/article/thirteen-ways-looking-libraries-discovery-and-catalog-scale-workflow-atten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trove.nla.gov.au/"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ww.oclc.org/research/activities/synergy/default.htm" TargetMode="External"/><Relationship Id="rId4" Type="http://schemas.openxmlformats.org/officeDocument/2006/relationships/hyperlink" Target="http://www.educause.edu/ero/article/thirteen-ways-looking-libraries-discovery-and-catalog-scale-workflow-attention"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westervillelibrary.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thenation.com/article/168125/amazon-effect" TargetMode="External"/><Relationship Id="rId4" Type="http://schemas.openxmlformats.org/officeDocument/2006/relationships/hyperlink" Target="http://www.educause.edu/ero/article/thirteen-ways-looking-libraries-discovery-and-catalog-scale-workflow-attention"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www.oclc.org/reports/synchronicity/full.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ducause.edu/ero/article/thirteen-ways-looking-libraries-discovery-and-catalog-scale-workflow-atten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osefunnypictures.com/picture/7187/squirrel-on-computer.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ie-repository.jisc.ac.uk/418/2/VirtualScholar_themesFromProjects_revised.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0"/>
            <a:ext cx="4648200" cy="3486150"/>
          </a:xfrm>
        </p:spPr>
      </p:sp>
      <p:sp>
        <p:nvSpPr>
          <p:cNvPr id="3" name="Notes Placeholder 2"/>
          <p:cNvSpPr>
            <a:spLocks noGrp="1"/>
          </p:cNvSpPr>
          <p:nvPr>
            <p:ph type="body" idx="1"/>
          </p:nvPr>
        </p:nvSpPr>
        <p:spPr>
          <a:xfrm>
            <a:off x="2" y="3431148"/>
            <a:ext cx="7008778" cy="5715356"/>
          </a:xfrm>
        </p:spPr>
        <p:txBody>
          <a:bodyPr>
            <a:noAutofit/>
          </a:bodyPr>
          <a:lstStyle/>
          <a:p>
            <a:pPr defTabSz="931562">
              <a:defRPr/>
            </a:pPr>
            <a:r>
              <a:rPr lang="en-US" sz="900" i="1" dirty="0" smtClean="0">
                <a:latin typeface="Arial" pitchFamily="34" charset="0"/>
                <a:cs typeface="Arial" pitchFamily="34" charset="0"/>
              </a:rPr>
              <a:t>Image: </a:t>
            </a:r>
            <a:r>
              <a:rPr lang="en-US" sz="900" dirty="0" smtClean="0">
                <a:latin typeface="Arial" pitchFamily="34" charset="0"/>
                <a:cs typeface="Arial" pitchFamily="34" charset="0"/>
              </a:rPr>
              <a:t>http://www.flickr.com/photos/verbeeldingskr8/3638834128/</a:t>
            </a:r>
          </a:p>
          <a:p>
            <a:pPr defTabSz="931657">
              <a:defRPr/>
            </a:pPr>
            <a:endParaRPr lang="en-US" sz="900" b="1" dirty="0" smtClean="0">
              <a:latin typeface="Arial" pitchFamily="34" charset="0"/>
              <a:cs typeface="Arial" pitchFamily="34" charset="0"/>
            </a:endParaRPr>
          </a:p>
          <a:p>
            <a:pPr defTabSz="931657">
              <a:defRPr/>
            </a:pPr>
            <a:r>
              <a:rPr lang="en-US" sz="900" dirty="0" smtClean="0">
                <a:latin typeface="Arial" pitchFamily="34" charset="0"/>
                <a:cs typeface="Arial" pitchFamily="34" charset="0"/>
              </a:rPr>
              <a:t>“Well I don’t like pick the first one I see.  I try to evaluate two or three and see if there’s some common things between them.  Like if two of them say the same thing then that must be right.   Rather than like one [??] versus two consistent things.”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USS4 00:10:01, Male, Age 17, Mechanical Engineering)</a:t>
            </a:r>
          </a:p>
          <a:p>
            <a:pPr defTabSz="931657">
              <a:defRPr/>
            </a:pPr>
            <a:endParaRPr lang="en-US" sz="900" dirty="0" smtClean="0">
              <a:latin typeface="Arial" pitchFamily="34" charset="0"/>
              <a:cs typeface="Arial" pitchFamily="34" charset="0"/>
            </a:endParaRPr>
          </a:p>
          <a:p>
            <a:pPr defTabSz="931657">
              <a:defRPr/>
            </a:pPr>
            <a:r>
              <a:rPr lang="en-US" sz="900" dirty="0" smtClean="0">
                <a:latin typeface="Arial" pitchFamily="34" charset="0"/>
                <a:cs typeface="Arial" pitchFamily="34" charset="0"/>
              </a:rPr>
              <a:t>“So, I usually check. I try to test the information, if it’s- my judgment, or also my knowledge in the subject or- or I will read more to see if the information is right or not. I don’t trust it, like from the first second”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USG1, 0:35:15, Female, Age 45, </a:t>
            </a:r>
            <a:r>
              <a:rPr lang="en-US" dirty="0" smtClean="0"/>
              <a:t>Bio-informatics and genomics</a:t>
            </a:r>
            <a:r>
              <a:rPr lang="en-US" sz="900" dirty="0" smtClean="0">
                <a:latin typeface="Arial" pitchFamily="34" charset="0"/>
                <a:cs typeface="Arial" pitchFamily="34" charset="0"/>
              </a:rPr>
              <a:t>).</a:t>
            </a:r>
          </a:p>
          <a:p>
            <a:endParaRPr lang="en-US" sz="900" dirty="0" smtClean="0">
              <a:latin typeface="Arial" pitchFamily="34" charset="0"/>
              <a:cs typeface="Arial" pitchFamily="34" charset="0"/>
            </a:endParaRPr>
          </a:p>
          <a:p>
            <a:pPr defTabSz="931562">
              <a:defRPr/>
            </a:pPr>
            <a:r>
              <a:rPr lang="en-US" sz="900" dirty="0" smtClean="0">
                <a:latin typeface="Arial" pitchFamily="34" charset="0"/>
                <a:cs typeface="Arial" pitchFamily="34" charset="0"/>
              </a:rPr>
              <a:t>“It is kind of like a guess and check to see which one works best or which one gives you the most information.  It is not necessarily to see which one is more credible because if you want credibility you are not necessarily going to look online for it.”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USU3, 0:18:31, Male, Age 19, Mechanical Engineering)</a:t>
            </a:r>
          </a:p>
          <a:p>
            <a:r>
              <a:rPr lang="en-US" sz="900" dirty="0" smtClean="0">
                <a:latin typeface="Arial" pitchFamily="34" charset="0"/>
                <a:cs typeface="Arial" pitchFamily="34" charset="0"/>
              </a:rPr>
              <a:t> </a:t>
            </a:r>
          </a:p>
          <a:p>
            <a:pPr>
              <a:defRPr/>
            </a:pPr>
            <a:r>
              <a:rPr lang="en-US" sz="900" dirty="0" smtClean="0">
                <a:latin typeface="Arial" pitchFamily="34" charset="0"/>
                <a:cs typeface="Arial" pitchFamily="34" charset="0"/>
              </a:rPr>
              <a:t>“You know, let’s say it’s not even in an academic context. I have to see the same conclusion reached by lots of different people in different contexts. Like I need to see the same answer again and again and again. And maybe at some point that’s enough time where it starts to gel to me that this probably is a good approximation of the truth. It might not be the truth but this seems to be what a lot of people perceive as the truth. So that would be the simplest way to do it.”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USF3, 0:29:48, Male, Age 40, Biology)</a:t>
            </a:r>
          </a:p>
          <a:p>
            <a:pPr>
              <a:defRPr/>
            </a:pPr>
            <a:endParaRPr lang="en-US" sz="900" dirty="0" smtClean="0">
              <a:latin typeface="Arial" pitchFamily="34" charset="0"/>
              <a:cs typeface="Arial" pitchFamily="34" charset="0"/>
            </a:endParaRPr>
          </a:p>
          <a:p>
            <a:pPr>
              <a:defRPr/>
            </a:pPr>
            <a:r>
              <a:rPr lang="en-US" sz="900" dirty="0" smtClean="0">
                <a:latin typeface="Arial" pitchFamily="34" charset="0"/>
                <a:cs typeface="Arial" pitchFamily="34" charset="0"/>
              </a:rPr>
              <a:t>“That’s the only problem, just knowing what information to use and why.”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UKS1, 00:24:05, Male, Age 18, Film)</a:t>
            </a:r>
          </a:p>
          <a:p>
            <a:endParaRPr lang="en-US" sz="900" dirty="0" smtClean="0">
              <a:latin typeface="Arial" pitchFamily="34" charset="0"/>
              <a:cs typeface="Arial" pitchFamily="34" charset="0"/>
            </a:endParaRPr>
          </a:p>
          <a:p>
            <a:pPr marL="464580" indent="-464580"/>
            <a:r>
              <a:rPr lang="en-US" sz="800" dirty="0" smtClean="0">
                <a:latin typeface="Arial" pitchFamily="34" charset="0"/>
                <a:cs typeface="Arial" pitchFamily="34" charset="0"/>
              </a:rPr>
              <a:t>De Rosa, C. (2010). </a:t>
            </a:r>
            <a:r>
              <a:rPr lang="en-US" sz="800" i="1" dirty="0" smtClean="0">
                <a:latin typeface="Arial" pitchFamily="34" charset="0"/>
                <a:cs typeface="Arial" pitchFamily="34" charset="0"/>
              </a:rPr>
              <a:t>Perceptions of libraries: A report to the OCLC membership.</a:t>
            </a:r>
            <a:r>
              <a:rPr lang="en-US" sz="800" dirty="0" smtClean="0">
                <a:latin typeface="Arial" pitchFamily="34" charset="0"/>
                <a:cs typeface="Arial" pitchFamily="34" charset="0"/>
              </a:rPr>
              <a:t> Dublin, OH: OCLC Online Computer Library Center. </a:t>
            </a:r>
          </a:p>
          <a:p>
            <a:pPr defTabSz="913115" fontAlgn="base">
              <a:spcAft>
                <a:spcPct val="0"/>
              </a:spcAft>
              <a:defRPr/>
            </a:pPr>
            <a:endParaRPr lang="en-US" sz="800" dirty="0" smtClean="0">
              <a:latin typeface="Arial" pitchFamily="34" charset="0"/>
              <a:cs typeface="Arial" pitchFamily="34" charset="0"/>
            </a:endParaRPr>
          </a:p>
          <a:p>
            <a:pPr marL="464580" indent="-464580"/>
            <a:r>
              <a:rPr lang="en-US" sz="800" dirty="0" smtClean="0">
                <a:latin typeface="Arial" pitchFamily="34" charset="0"/>
                <a:cs typeface="Arial" pitchFamily="34" charset="0"/>
              </a:rPr>
              <a:t>White, D., &amp; </a:t>
            </a:r>
            <a:r>
              <a:rPr lang="en-US" sz="800" dirty="0" err="1" smtClean="0">
                <a:latin typeface="Arial" pitchFamily="34" charset="0"/>
                <a:cs typeface="Arial" pitchFamily="34" charset="0"/>
              </a:rPr>
              <a:t>Connaway</a:t>
            </a:r>
            <a:r>
              <a:rPr lang="en-US" sz="800" dirty="0" smtClean="0">
                <a:latin typeface="Arial" pitchFamily="34" charset="0"/>
                <a:cs typeface="Arial" pitchFamily="34" charset="0"/>
              </a:rPr>
              <a:t>, L. S. (2011). </a:t>
            </a:r>
            <a:r>
              <a:rPr lang="en-US" sz="800" i="1" dirty="0" smtClean="0">
                <a:latin typeface="Arial" pitchFamily="34" charset="0"/>
                <a:cs typeface="Arial" pitchFamily="34" charset="0"/>
              </a:rPr>
              <a:t>Visitors and residents: What motivates engagement with the digital information environment.</a:t>
            </a:r>
            <a:r>
              <a:rPr lang="en-US" sz="800" dirty="0" smtClean="0">
                <a:latin typeface="Arial" pitchFamily="34" charset="0"/>
                <a:cs typeface="Arial" pitchFamily="34" charset="0"/>
              </a:rPr>
              <a:t> Funded by JISC, OCLC, and Oxford University. Retrieved from </a:t>
            </a:r>
            <a:r>
              <a:rPr lang="en-US" sz="800" u="sng" dirty="0" smtClean="0">
                <a:latin typeface="Arial" pitchFamily="34" charset="0"/>
                <a:cs typeface="Arial" pitchFamily="34" charset="0"/>
                <a:hlinkClick r:id="rId3"/>
              </a:rPr>
              <a:t>http://www.oclc.org/research/activities/vandr/</a:t>
            </a:r>
            <a:r>
              <a:rPr lang="en-US" sz="800" dirty="0" smtClean="0">
                <a:latin typeface="Arial" pitchFamily="34" charset="0"/>
                <a:cs typeface="Arial" pitchFamily="34" charset="0"/>
              </a:rPr>
              <a:t> </a:t>
            </a:r>
          </a:p>
          <a:p>
            <a:pPr defTabSz="913115" fontAlgn="base">
              <a:spcAft>
                <a:spcPct val="0"/>
              </a:spcAft>
              <a:defRPr/>
            </a:pPr>
            <a:endParaRPr lang="en-US" sz="900" u="sng" dirty="0" smtClean="0">
              <a:latin typeface="Arial" pitchFamily="34" charset="0"/>
              <a:cs typeface="Arial" pitchFamily="34" charset="0"/>
            </a:endParaRPr>
          </a:p>
          <a:p>
            <a:r>
              <a:rPr lang="en-US" sz="900" dirty="0" smtClean="0">
                <a:latin typeface="Arial" pitchFamily="34" charset="0"/>
                <a:cs typeface="Arial" pitchFamily="34" charset="0"/>
              </a:rPr>
              <a:t>Most researchers self-taught in discovery services</a:t>
            </a:r>
          </a:p>
          <a:p>
            <a:pPr lvl="1">
              <a:buFont typeface="Arial" pitchFamily="34" charset="0"/>
              <a:buChar char="•"/>
            </a:pPr>
            <a:r>
              <a:rPr lang="en-US" sz="900" dirty="0" smtClean="0">
                <a:latin typeface="Arial" pitchFamily="34" charset="0"/>
                <a:cs typeface="Arial" pitchFamily="34" charset="0"/>
              </a:rPr>
              <a:t>62% report no formal training (p.64)</a:t>
            </a:r>
          </a:p>
          <a:p>
            <a:pPr lvl="1">
              <a:buFont typeface="Arial" pitchFamily="34" charset="0"/>
              <a:buChar char="•"/>
            </a:pPr>
            <a:r>
              <a:rPr lang="en-US" sz="900" dirty="0" smtClean="0">
                <a:latin typeface="Arial" pitchFamily="34" charset="0"/>
                <a:cs typeface="Arial" pitchFamily="34" charset="0"/>
              </a:rPr>
              <a:t>Confident in their skills (p.9)</a:t>
            </a:r>
          </a:p>
          <a:p>
            <a:pPr lvl="1">
              <a:buFont typeface="Arial" pitchFamily="34" charset="0"/>
              <a:buChar char="•"/>
            </a:pPr>
            <a:endParaRPr lang="en-US" sz="900" dirty="0" smtClean="0">
              <a:latin typeface="Arial" pitchFamily="34" charset="0"/>
              <a:cs typeface="Arial" pitchFamily="34" charset="0"/>
            </a:endParaRPr>
          </a:p>
          <a:p>
            <a:r>
              <a:rPr lang="en-US" sz="800" dirty="0" smtClean="0">
                <a:latin typeface="Arial" pitchFamily="34" charset="0"/>
                <a:cs typeface="Arial" pitchFamily="34" charset="0"/>
              </a:rPr>
              <a:t>Research Information Network. (2006). </a:t>
            </a:r>
            <a:r>
              <a:rPr lang="en-US" sz="800" i="1" dirty="0" smtClean="0">
                <a:latin typeface="Arial" pitchFamily="34" charset="0"/>
                <a:cs typeface="Arial" pitchFamily="34" charset="0"/>
              </a:rPr>
              <a:t>Researchers and discovery services: </a:t>
            </a:r>
            <a:r>
              <a:rPr lang="en-US" sz="800" i="1" dirty="0" err="1" smtClean="0">
                <a:latin typeface="Arial" pitchFamily="34" charset="0"/>
                <a:cs typeface="Arial" pitchFamily="34" charset="0"/>
              </a:rPr>
              <a:t>Behaviour</a:t>
            </a:r>
            <a:r>
              <a:rPr lang="en-US" sz="800" i="1" dirty="0" smtClean="0">
                <a:latin typeface="Arial" pitchFamily="34" charset="0"/>
                <a:cs typeface="Arial" pitchFamily="34" charset="0"/>
              </a:rPr>
              <a:t>, perceptions and needs.</a:t>
            </a:r>
            <a:r>
              <a:rPr lang="en-US" sz="800" dirty="0" smtClean="0">
                <a:latin typeface="Arial" pitchFamily="34" charset="0"/>
                <a:cs typeface="Arial" pitchFamily="34" charset="0"/>
              </a:rPr>
              <a:t> London: Research Information Network.</a:t>
            </a:r>
          </a:p>
          <a:p>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Discuss New Zealand computer science faculty projects, 1996 and 2011.</a:t>
            </a:r>
          </a:p>
          <a:p>
            <a:pPr>
              <a:buFont typeface="Arial" pitchFamily="34" charset="0"/>
              <a:buChar char="•"/>
            </a:pPr>
            <a:r>
              <a:rPr lang="en-US" sz="900" dirty="0" smtClean="0">
                <a:latin typeface="Arial" pitchFamily="34" charset="0"/>
                <a:cs typeface="Arial" pitchFamily="34" charset="0"/>
              </a:rPr>
              <a:t> Self –taught</a:t>
            </a:r>
          </a:p>
          <a:p>
            <a:pPr>
              <a:buFont typeface="Arial" pitchFamily="34" charset="0"/>
              <a:buChar char="•"/>
            </a:pPr>
            <a:r>
              <a:rPr lang="en-US" sz="900" dirty="0" smtClean="0">
                <a:latin typeface="Arial" pitchFamily="34" charset="0"/>
                <a:cs typeface="Arial" pitchFamily="34" charset="0"/>
              </a:rPr>
              <a:t>Depend on graduate students to tell them how to get sources and information</a:t>
            </a:r>
          </a:p>
          <a:p>
            <a:endParaRPr lang="en-US" sz="900" dirty="0" smtClean="0">
              <a:latin typeface="Arial" pitchFamily="34" charset="0"/>
              <a:cs typeface="Arial" pitchFamily="34" charset="0"/>
            </a:endParaRPr>
          </a:p>
          <a:p>
            <a:pPr defTabSz="913115" fontAlgn="base">
              <a:spcBef>
                <a:spcPct val="30000"/>
              </a:spcBef>
              <a:spcAft>
                <a:spcPct val="0"/>
              </a:spcAft>
              <a:defRPr/>
            </a:pPr>
            <a:r>
              <a:rPr lang="en-US" sz="800" dirty="0" smtClean="0">
                <a:latin typeface="Arial" pitchFamily="34" charset="0"/>
                <a:cs typeface="Arial" pitchFamily="34" charset="0"/>
              </a:rPr>
              <a:t>Cunningham, S. J., &amp; </a:t>
            </a:r>
            <a:r>
              <a:rPr lang="en-US" sz="800" dirty="0" err="1" smtClean="0">
                <a:latin typeface="Arial" pitchFamily="34" charset="0"/>
                <a:cs typeface="Arial" pitchFamily="34" charset="0"/>
              </a:rPr>
              <a:t>Connaway</a:t>
            </a:r>
            <a:r>
              <a:rPr lang="en-US" sz="800" dirty="0" smtClean="0">
                <a:latin typeface="Arial" pitchFamily="34" charset="0"/>
                <a:cs typeface="Arial" pitchFamily="34" charset="0"/>
              </a:rPr>
              <a:t>, L. S. (1996). Information searching preferences and practices of computer science researchers. In J. Grundy (Ed.), </a:t>
            </a:r>
            <a:r>
              <a:rPr lang="en-US" sz="800" i="1" dirty="0" smtClean="0">
                <a:latin typeface="Arial" pitchFamily="34" charset="0"/>
                <a:cs typeface="Arial" pitchFamily="34" charset="0"/>
              </a:rPr>
              <a:t>Proceedings: Sixth Australian conference on computer-human interaction,</a:t>
            </a:r>
            <a:r>
              <a:rPr lang="en-US" sz="800" dirty="0" smtClean="0">
                <a:latin typeface="Arial" pitchFamily="34" charset="0"/>
                <a:cs typeface="Arial" pitchFamily="34" charset="0"/>
              </a:rPr>
              <a:t> </a:t>
            </a:r>
            <a:r>
              <a:rPr lang="en-US" sz="800" i="1" dirty="0" smtClean="0">
                <a:latin typeface="Arial" pitchFamily="34" charset="0"/>
                <a:cs typeface="Arial" pitchFamily="34" charset="0"/>
              </a:rPr>
              <a:t>November 24-27, 1996, Hamilton, New Zealand</a:t>
            </a:r>
            <a:r>
              <a:rPr lang="en-US" sz="800" dirty="0" smtClean="0">
                <a:latin typeface="Arial" pitchFamily="34" charset="0"/>
                <a:cs typeface="Arial" pitchFamily="34" charset="0"/>
              </a:rPr>
              <a:t> (pp. 294-299). Los Alamitos, CA: IEEE Computer Society Press.</a:t>
            </a:r>
          </a:p>
          <a:p>
            <a:pPr defTabSz="913115" fontAlgn="base">
              <a:spcAft>
                <a:spcPct val="0"/>
              </a:spcAft>
              <a:defRPr/>
            </a:pPr>
            <a:endParaRPr lang="en-US" sz="900" dirty="0" smtClean="0">
              <a:latin typeface="Arial" pitchFamily="34" charset="0"/>
              <a:cs typeface="Arial" pitchFamily="34" charset="0"/>
            </a:endParaRPr>
          </a:p>
          <a:p>
            <a:pPr defTabSz="913115" fontAlgn="base">
              <a:spcBef>
                <a:spcPct val="30000"/>
              </a:spcBef>
              <a:spcAft>
                <a:spcPct val="0"/>
              </a:spcAft>
              <a:defRPr/>
            </a:pPr>
            <a:endParaRPr lang="en-US" sz="900" dirty="0" smtClean="0"/>
          </a:p>
          <a:p>
            <a:endParaRPr lang="en-US" sz="900" dirty="0" smtClean="0"/>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0"/>
            <a:ext cx="4646612" cy="3486150"/>
          </a:xfrm>
        </p:spPr>
      </p:sp>
      <p:sp>
        <p:nvSpPr>
          <p:cNvPr id="3" name="Notes Placeholder 2"/>
          <p:cNvSpPr>
            <a:spLocks noGrp="1"/>
          </p:cNvSpPr>
          <p:nvPr>
            <p:ph type="body" idx="1"/>
          </p:nvPr>
        </p:nvSpPr>
        <p:spPr>
          <a:xfrm>
            <a:off x="2" y="3486150"/>
            <a:ext cx="7008778" cy="5808637"/>
          </a:xfrm>
        </p:spPr>
        <p:txBody>
          <a:bodyPr>
            <a:noAutofit/>
          </a:bodyPr>
          <a:lstStyle/>
          <a:p>
            <a:pPr defTabSz="931562">
              <a:defRPr/>
            </a:pPr>
            <a:r>
              <a:rPr lang="en-GB" sz="1000" i="1" dirty="0" smtClean="0">
                <a:latin typeface="Arial" pitchFamily="34" charset="0"/>
                <a:cs typeface="Arial" pitchFamily="34" charset="0"/>
              </a:rPr>
              <a:t>Image</a:t>
            </a:r>
            <a:r>
              <a:rPr lang="en-GB" sz="1000" dirty="0" smtClean="0">
                <a:latin typeface="Arial" pitchFamily="34" charset="0"/>
                <a:cs typeface="Arial" pitchFamily="34" charset="0"/>
              </a:rPr>
              <a:t>: http://www.flickr.com/photos/ugardener/2499663609/</a:t>
            </a:r>
          </a:p>
          <a:p>
            <a:pPr defTabSz="931562">
              <a:defRPr/>
            </a:pPr>
            <a:r>
              <a:rPr lang="en-GB" sz="1000" dirty="0" smtClean="0">
                <a:latin typeface="Arial" pitchFamily="34" charset="0"/>
                <a:cs typeface="Arial" pitchFamily="34" charset="0"/>
              </a:rPr>
              <a:t>I had good history with Google. I eventually find what I want. I tried [Academic library named] and the institute and could not find what I wanted. I guess with Google it will search all databases” (</a:t>
            </a:r>
            <a:r>
              <a:rPr lang="en-GB" sz="1000" i="1" dirty="0" smtClean="0">
                <a:latin typeface="Arial" pitchFamily="34" charset="0"/>
                <a:cs typeface="Arial" pitchFamily="34" charset="0"/>
              </a:rPr>
              <a:t>Digital Visitors and Residents</a:t>
            </a:r>
            <a:r>
              <a:rPr lang="en-GB" sz="1000" dirty="0" smtClean="0">
                <a:latin typeface="Arial" pitchFamily="34" charset="0"/>
                <a:cs typeface="Arial" pitchFamily="34" charset="0"/>
              </a:rPr>
              <a:t>, USU2, Emerging Diary, Female, Age 19, Electrical Engineering)</a:t>
            </a:r>
            <a:endParaRPr lang="en-US" sz="1000" dirty="0" smtClean="0">
              <a:latin typeface="Arial" pitchFamily="34" charset="0"/>
              <a:cs typeface="Arial" pitchFamily="34" charset="0"/>
            </a:endParaRPr>
          </a:p>
          <a:p>
            <a:pPr defTabSz="931562"/>
            <a:endParaRPr lang="en-US" sz="1000" dirty="0" smtClean="0">
              <a:latin typeface="Arial" pitchFamily="34" charset="0"/>
              <a:cs typeface="Arial" pitchFamily="34" charset="0"/>
            </a:endParaRPr>
          </a:p>
          <a:p>
            <a:pPr defTabSz="931562"/>
            <a:r>
              <a:rPr lang="en-US" sz="1000" dirty="0" smtClean="0">
                <a:latin typeface="Arial" pitchFamily="34" charset="0"/>
                <a:cs typeface="Arial" pitchFamily="34" charset="0"/>
              </a:rPr>
              <a:t>“One of my </a:t>
            </a:r>
            <a:r>
              <a:rPr lang="en-US" sz="1000" dirty="0" err="1" smtClean="0">
                <a:latin typeface="Arial" pitchFamily="34" charset="0"/>
                <a:cs typeface="Arial" pitchFamily="34" charset="0"/>
              </a:rPr>
              <a:t>favourite</a:t>
            </a:r>
            <a:r>
              <a:rPr lang="en-US" sz="1000" dirty="0" smtClean="0">
                <a:latin typeface="Arial" pitchFamily="34" charset="0"/>
                <a:cs typeface="Arial" pitchFamily="34" charset="0"/>
              </a:rPr>
              <a:t> ways of getting information is by asking people.  Instead of </a:t>
            </a:r>
            <a:r>
              <a:rPr lang="en-US" sz="1000" dirty="0" err="1" smtClean="0">
                <a:latin typeface="Arial" pitchFamily="34" charset="0"/>
                <a:cs typeface="Arial" pitchFamily="34" charset="0"/>
              </a:rPr>
              <a:t>Googling</a:t>
            </a:r>
            <a:r>
              <a:rPr lang="en-US" sz="1000" dirty="0" smtClean="0">
                <a:latin typeface="Arial" pitchFamily="34" charset="0"/>
                <a:cs typeface="Arial" pitchFamily="34" charset="0"/>
              </a:rPr>
              <a:t> the whole time I mostly have faith in the fact that people are actually learning, if I can go to a tutor and ask them something.”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UKU3, 0:19:34, Female, Age 19, French and Italian)</a:t>
            </a:r>
          </a:p>
          <a:p>
            <a:pPr defTabSz="931562"/>
            <a:endParaRPr lang="en-US" sz="1000" dirty="0" smtClean="0">
              <a:latin typeface="Arial" pitchFamily="34" charset="0"/>
              <a:cs typeface="Arial" pitchFamily="34" charset="0"/>
            </a:endParaRPr>
          </a:p>
          <a:p>
            <a:pPr defTabSz="931562"/>
            <a:r>
              <a:rPr lang="en-US" sz="1000" dirty="0" smtClean="0">
                <a:latin typeface="Arial" pitchFamily="34" charset="0"/>
                <a:cs typeface="Arial" pitchFamily="34" charset="0"/>
              </a:rPr>
              <a:t>“Like usually with homework I usually can do it myself.  But like, like sometimes I will just like IM my friend on </a:t>
            </a:r>
            <a:r>
              <a:rPr lang="en-US" sz="1000" dirty="0" err="1" smtClean="0">
                <a:latin typeface="Arial" pitchFamily="34" charset="0"/>
                <a:cs typeface="Arial" pitchFamily="34" charset="0"/>
              </a:rPr>
              <a:t>Facebook</a:t>
            </a:r>
            <a:r>
              <a:rPr lang="en-US" sz="1000" dirty="0" smtClean="0">
                <a:latin typeface="Arial" pitchFamily="34" charset="0"/>
                <a:cs typeface="Arial" pitchFamily="34" charset="0"/>
              </a:rPr>
              <a:t> and will be like, “Hey do you know how to do this?”  That is usually how I will do it or I will text somebody but for the most part if I can’t figure it out then I just kind of star that question because there is usually just one or two questions.  Or I will just go to my parents or my Grandma or something.” (</a:t>
            </a:r>
            <a:r>
              <a:rPr lang="en-US" sz="1000" i="1" dirty="0" smtClean="0">
                <a:latin typeface="Arial" pitchFamily="34" charset="0"/>
                <a:cs typeface="Arial" pitchFamily="34" charset="0"/>
              </a:rPr>
              <a:t>Digital Visitors and Residents, </a:t>
            </a:r>
            <a:r>
              <a:rPr lang="en-US" sz="1000" dirty="0" smtClean="0">
                <a:latin typeface="Arial" pitchFamily="34" charset="0"/>
                <a:cs typeface="Arial" pitchFamily="34" charset="0"/>
              </a:rPr>
              <a:t>USS6, 0:17:08, Female, Age 17, Communications)</a:t>
            </a:r>
          </a:p>
          <a:p>
            <a:pPr defTabSz="931562"/>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 use my friends a lot.  I use people that I know </a:t>
            </a:r>
            <a:r>
              <a:rPr lang="en-US" sz="1000" dirty="0" err="1" smtClean="0">
                <a:latin typeface="Arial" pitchFamily="34" charset="0"/>
                <a:cs typeface="Arial" pitchFamily="34" charset="0"/>
              </a:rPr>
              <a:t>know</a:t>
            </a:r>
            <a:r>
              <a:rPr lang="en-US" sz="1000" dirty="0" smtClean="0">
                <a:latin typeface="Arial" pitchFamily="34" charset="0"/>
                <a:cs typeface="Arial" pitchFamily="34" charset="0"/>
              </a:rPr>
              <a:t> things about like if they’re, maybe not </a:t>
            </a:r>
            <a:r>
              <a:rPr lang="en-US" sz="1000" dirty="0" err="1" smtClean="0">
                <a:latin typeface="Arial" pitchFamily="34" charset="0"/>
                <a:cs typeface="Arial" pitchFamily="34" charset="0"/>
              </a:rPr>
              <a:t>specialised</a:t>
            </a:r>
            <a:r>
              <a:rPr lang="en-US" sz="1000" dirty="0" smtClean="0">
                <a:latin typeface="Arial" pitchFamily="34" charset="0"/>
                <a:cs typeface="Arial" pitchFamily="34" charset="0"/>
              </a:rPr>
              <a:t> but know what they are.  Ask them first and then they’ll give me information.  Because for me as I said I’m a people person.  I trust what my friends say.  I know what to take from them.  Maybe they may not be the same as me and may not believe the same stuff.  I know what I can take from them at least.” (</a:t>
            </a:r>
            <a:r>
              <a:rPr lang="en-US" sz="1000" i="1" dirty="0" smtClean="0">
                <a:latin typeface="Arial" pitchFamily="34" charset="0"/>
                <a:cs typeface="Arial" pitchFamily="34" charset="0"/>
              </a:rPr>
              <a:t>Digital Visitors and Residents, </a:t>
            </a:r>
            <a:r>
              <a:rPr lang="en-US" sz="1000" dirty="0" smtClean="0">
                <a:latin typeface="Arial" pitchFamily="34" charset="0"/>
                <a:cs typeface="Arial" pitchFamily="34" charset="0"/>
              </a:rPr>
              <a:t>USS5, 01:01:42, Male, Age 18, Undeclared major)</a:t>
            </a:r>
          </a:p>
          <a:p>
            <a:endParaRPr lang="en-US" sz="1000" dirty="0" smtClean="0">
              <a:latin typeface="Arial" pitchFamily="34" charset="0"/>
              <a:cs typeface="Arial" pitchFamily="34" charset="0"/>
            </a:endParaRPr>
          </a:p>
          <a:p>
            <a:pPr>
              <a:buClr>
                <a:srgbClr val="FF7600"/>
              </a:buClr>
              <a:buFont typeface="Arial" pitchFamily="34" charset="0"/>
              <a:buChar char="•"/>
            </a:pPr>
            <a:r>
              <a:rPr lang="en-US" sz="1000" dirty="0" smtClean="0">
                <a:latin typeface="Arial" charset="0"/>
              </a:rPr>
              <a:t>Information studies students: (</a:t>
            </a:r>
            <a:r>
              <a:rPr lang="en-US" sz="1000" dirty="0" err="1" smtClean="0">
                <a:latin typeface="Arial" charset="0"/>
              </a:rPr>
              <a:t>Bertot</a:t>
            </a:r>
            <a:r>
              <a:rPr lang="en-US" sz="1000" dirty="0" smtClean="0">
                <a:latin typeface="Arial" charset="0"/>
              </a:rPr>
              <a:t>, et al., 2012, p. 213)</a:t>
            </a:r>
          </a:p>
          <a:p>
            <a:pPr lvl="1">
              <a:buClr>
                <a:srgbClr val="FF7600"/>
              </a:buClr>
              <a:buFont typeface="Arial" pitchFamily="34" charset="0"/>
              <a:buChar char="•"/>
            </a:pPr>
            <a:r>
              <a:rPr lang="en-US" sz="1000" dirty="0" smtClean="0">
                <a:latin typeface="Arial" charset="0"/>
              </a:rPr>
              <a:t>28% use OPAC daily or weekly</a:t>
            </a:r>
          </a:p>
          <a:p>
            <a:pPr lvl="1">
              <a:buClr>
                <a:srgbClr val="FF7600"/>
              </a:buClr>
              <a:buFont typeface="Arial" pitchFamily="34" charset="0"/>
              <a:buChar char="•"/>
            </a:pPr>
            <a:r>
              <a:rPr lang="en-US" sz="1000" dirty="0" smtClean="0">
                <a:latin typeface="Arial" charset="0"/>
              </a:rPr>
              <a:t>86% use Google daily or weekly</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pPr defTabSz="913115" fontAlgn="base">
              <a:spcAft>
                <a:spcPct val="0"/>
              </a:spcAft>
              <a:defRPr/>
            </a:pPr>
            <a:r>
              <a:rPr lang="en-US" sz="1000" dirty="0" err="1" smtClean="0">
                <a:latin typeface="Arial" pitchFamily="34" charset="0"/>
                <a:cs typeface="Arial" pitchFamily="34" charset="0"/>
              </a:rPr>
              <a:t>Bertot</a:t>
            </a:r>
            <a:r>
              <a:rPr lang="en-US" sz="1000" dirty="0" smtClean="0">
                <a:latin typeface="Arial" pitchFamily="34" charset="0"/>
                <a:cs typeface="Arial" pitchFamily="34" charset="0"/>
              </a:rPr>
              <a:t>, J. C., </a:t>
            </a:r>
            <a:r>
              <a:rPr lang="en-US" sz="1000" dirty="0" err="1" smtClean="0">
                <a:latin typeface="Arial" pitchFamily="34" charset="0"/>
                <a:cs typeface="Arial" pitchFamily="34" charset="0"/>
              </a:rPr>
              <a:t>Berube</a:t>
            </a:r>
            <a:r>
              <a:rPr lang="en-US" sz="1000" dirty="0" smtClean="0">
                <a:latin typeface="Arial" pitchFamily="34" charset="0"/>
                <a:cs typeface="Arial" pitchFamily="34" charset="0"/>
              </a:rPr>
              <a:t>, K., </a:t>
            </a:r>
            <a:r>
              <a:rPr lang="en-US" sz="1000" dirty="0" err="1" smtClean="0">
                <a:latin typeface="Arial" pitchFamily="34" charset="0"/>
                <a:cs typeface="Arial" pitchFamily="34" charset="0"/>
              </a:rPr>
              <a:t>Devereaux</a:t>
            </a:r>
            <a:r>
              <a:rPr lang="en-US" sz="1000" dirty="0" smtClean="0">
                <a:latin typeface="Arial" pitchFamily="34" charset="0"/>
                <a:cs typeface="Arial" pitchFamily="34" charset="0"/>
              </a:rPr>
              <a:t>, P., </a:t>
            </a:r>
            <a:r>
              <a:rPr lang="en-US" sz="1000" dirty="0" err="1" smtClean="0">
                <a:latin typeface="Arial" pitchFamily="34" charset="0"/>
                <a:cs typeface="Arial" pitchFamily="34" charset="0"/>
              </a:rPr>
              <a:t>Dhakal</a:t>
            </a:r>
            <a:r>
              <a:rPr lang="en-US" sz="1000" dirty="0" smtClean="0">
                <a:latin typeface="Arial" pitchFamily="34" charset="0"/>
                <a:cs typeface="Arial" pitchFamily="34" charset="0"/>
              </a:rPr>
              <a:t>, K., Powers, S., &amp; Ray, J. (2012). Assessing the usability of </a:t>
            </a:r>
            <a:r>
              <a:rPr lang="en-US" sz="1000" dirty="0" err="1" smtClean="0">
                <a:latin typeface="Arial" pitchFamily="34" charset="0"/>
                <a:cs typeface="Arial" pitchFamily="34" charset="0"/>
              </a:rPr>
              <a:t>WorldCat</a:t>
            </a:r>
            <a:r>
              <a:rPr lang="en-US" sz="1000" dirty="0" smtClean="0">
                <a:latin typeface="Arial" pitchFamily="34" charset="0"/>
                <a:cs typeface="Arial" pitchFamily="34" charset="0"/>
              </a:rPr>
              <a:t> Local: Findings and considerations. </a:t>
            </a:r>
            <a:r>
              <a:rPr lang="en-US" sz="1000" i="1" dirty="0" smtClean="0">
                <a:latin typeface="Arial" pitchFamily="34" charset="0"/>
                <a:cs typeface="Arial" pitchFamily="34" charset="0"/>
              </a:rPr>
              <a:t>The Library Quarterly</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82</a:t>
            </a:r>
            <a:r>
              <a:rPr lang="en-US" sz="1000" dirty="0" smtClean="0">
                <a:latin typeface="Arial" pitchFamily="34" charset="0"/>
                <a:cs typeface="Arial" pitchFamily="34" charset="0"/>
              </a:rPr>
              <a:t>(2), 207-221. </a:t>
            </a:r>
          </a:p>
          <a:p>
            <a:pPr defTabSz="913115" fontAlgn="base">
              <a:spcAft>
                <a:spcPct val="0"/>
              </a:spcAft>
              <a:defRPr/>
            </a:pPr>
            <a:endParaRPr lang="en-US" sz="1000" dirty="0" smtClean="0">
              <a:latin typeface="Arial" pitchFamily="34" charset="0"/>
              <a:cs typeface="Arial" pitchFamily="34" charset="0"/>
            </a:endParaRPr>
          </a:p>
          <a:p>
            <a:pPr defTabSz="913115" fontAlgn="base">
              <a:spcAft>
                <a:spcPct val="0"/>
              </a:spcAft>
              <a:defRPr/>
            </a:pP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L.S., &amp; Dickey, T.J. (2010). </a:t>
            </a:r>
            <a:r>
              <a:rPr lang="en-US" sz="1000" i="1" dirty="0" smtClean="0">
                <a:latin typeface="Arial" pitchFamily="34" charset="0"/>
                <a:cs typeface="Arial" pitchFamily="34" charset="0"/>
              </a:rPr>
              <a:t>Digital information seekers: Report of findings from selected OCLC, RIN, and JISC user behavior projects. </a:t>
            </a:r>
            <a:r>
              <a:rPr lang="en-US" sz="1000" u="sng" dirty="0" smtClean="0">
                <a:latin typeface="Arial" pitchFamily="34" charset="0"/>
                <a:cs typeface="Arial" pitchFamily="34" charset="0"/>
                <a:hlinkClick r:id="rId3"/>
              </a:rPr>
              <a:t>http://www.jisc.ac.uk/media/documents/publications/reports/2010/digitalinformationseekerreport.pdf</a:t>
            </a:r>
            <a:r>
              <a:rPr lang="en-US" sz="1000" u="sng" dirty="0" smtClean="0">
                <a:latin typeface="Arial" pitchFamily="34" charset="0"/>
                <a:cs typeface="Arial" pitchFamily="34" charset="0"/>
              </a:rPr>
              <a:t> </a:t>
            </a:r>
            <a:r>
              <a:rPr lang="en-US" sz="1000" dirty="0" smtClean="0">
                <a:latin typeface="Arial" pitchFamily="34" charset="0"/>
                <a:cs typeface="Arial" pitchFamily="34" charset="0"/>
              </a:rPr>
              <a:t> (p. 39).</a:t>
            </a:r>
          </a:p>
          <a:p>
            <a:pPr defTabSz="913115" fontAlgn="base">
              <a:spcAft>
                <a:spcPct val="0"/>
              </a:spcAft>
              <a:defRPr/>
            </a:pPr>
            <a:endParaRPr lang="en-US" sz="1000" dirty="0" smtClean="0">
              <a:latin typeface="Arial" pitchFamily="34" charset="0"/>
              <a:cs typeface="Arial" pitchFamily="34" charset="0"/>
            </a:endParaRPr>
          </a:p>
          <a:p>
            <a:pPr defTabSz="913115" fontAlgn="base">
              <a:spcAft>
                <a:spcPct val="0"/>
              </a:spcAft>
              <a:defRPr/>
            </a:pPr>
            <a:r>
              <a:rPr lang="en-US" sz="1000" dirty="0" smtClean="0">
                <a:latin typeface="Arial" pitchFamily="34" charset="0"/>
                <a:cs typeface="Arial" pitchFamily="34" charset="0"/>
              </a:rPr>
              <a:t>De Rosa, C. (2010). </a:t>
            </a:r>
            <a:r>
              <a:rPr lang="en-US" sz="1000" i="1" dirty="0" smtClean="0">
                <a:latin typeface="Arial" pitchFamily="34" charset="0"/>
                <a:cs typeface="Arial" pitchFamily="34" charset="0"/>
              </a:rPr>
              <a:t>Perceptions of libraries: A report to the OCLC membership.</a:t>
            </a:r>
            <a:r>
              <a:rPr lang="en-US" sz="1000" dirty="0" smtClean="0">
                <a:latin typeface="Arial" pitchFamily="34" charset="0"/>
                <a:cs typeface="Arial" pitchFamily="34" charset="0"/>
              </a:rPr>
              <a:t> Dublin, OH: OCLC Online Computer Library Center. </a:t>
            </a:r>
          </a:p>
          <a:p>
            <a:pPr defTabSz="913115" fontAlgn="base">
              <a:spcAft>
                <a:spcPct val="0"/>
              </a:spcAft>
              <a:defRPr/>
            </a:pPr>
            <a:r>
              <a:rPr lang="en-US" sz="1000" dirty="0" smtClean="0">
                <a:latin typeface="Arial" pitchFamily="34" charset="0"/>
                <a:cs typeface="Arial" pitchFamily="34" charset="0"/>
              </a:rPr>
              <a:t> </a:t>
            </a:r>
          </a:p>
          <a:p>
            <a:pPr marL="464580" indent="-464580"/>
            <a:r>
              <a:rPr lang="en-US" sz="1000" dirty="0" smtClean="0">
                <a:latin typeface="Arial" pitchFamily="34" charset="0"/>
                <a:cs typeface="Arial" pitchFamily="34" charset="0"/>
              </a:rPr>
              <a:t>White, D., &amp; </a:t>
            </a: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L. S. (2011).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Retrieved from </a:t>
            </a:r>
            <a:r>
              <a:rPr lang="en-US" sz="1000" u="sng" dirty="0" smtClean="0">
                <a:latin typeface="Arial" pitchFamily="34" charset="0"/>
                <a:cs typeface="Arial" pitchFamily="34" charset="0"/>
                <a:hlinkClick r:id="rId4"/>
              </a:rPr>
              <a:t>http://www.oclc.org/research/activities/vandr/</a:t>
            </a:r>
            <a:r>
              <a:rPr lang="en-US" sz="1000" dirty="0" smtClean="0">
                <a:latin typeface="Arial" pitchFamily="34" charset="0"/>
                <a:cs typeface="Arial" pitchFamily="34" charset="0"/>
              </a:rPr>
              <a:t> </a:t>
            </a:r>
          </a:p>
          <a:p>
            <a:endParaRPr lang="en-US" sz="900" dirty="0" smtClean="0">
              <a:latin typeface="Arial" pitchFamily="34" charset="0"/>
              <a:cs typeface="Arial" pitchFamily="34" charset="0"/>
            </a:endParaRPr>
          </a:p>
          <a:p>
            <a:pPr defTabSz="931562"/>
            <a:endParaRPr lang="en-US" sz="900" dirty="0" smtClean="0">
              <a:latin typeface="Arial" pitchFamily="34" charset="0"/>
              <a:cs typeface="Arial" pitchFamily="34" charset="0"/>
            </a:endParaRP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2584" y="4415790"/>
            <a:ext cx="6433004" cy="4183380"/>
          </a:xfrm>
        </p:spPr>
        <p:txBody>
          <a:bodyPr>
            <a:noAutofit/>
          </a:bodyPr>
          <a:lstStyle/>
          <a:p>
            <a:pPr>
              <a:buFont typeface="Arial" pitchFamily="34" charset="0"/>
              <a:buNone/>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ClipArt</a:t>
            </a:r>
          </a:p>
          <a:p>
            <a:pPr>
              <a:buFont typeface="Arial" pitchFamily="34" charset="0"/>
              <a:buNone/>
            </a:pPr>
            <a:endParaRPr lang="en-US" sz="1400" i="1"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Google, Web of Science, </a:t>
            </a:r>
            <a:r>
              <a:rPr lang="en-US" sz="1400" dirty="0" err="1" smtClean="0">
                <a:latin typeface="Arial" pitchFamily="34" charset="0"/>
                <a:cs typeface="Arial" pitchFamily="34" charset="0"/>
              </a:rPr>
              <a:t>PubMed</a:t>
            </a:r>
            <a:r>
              <a:rPr lang="en-US" sz="1400" dirty="0" smtClean="0">
                <a:latin typeface="Arial" pitchFamily="34" charset="0"/>
                <a:cs typeface="Arial" pitchFamily="34" charset="0"/>
              </a:rPr>
              <a:t>, Science Direct, JSTOR (p.27)</a:t>
            </a:r>
          </a:p>
          <a:p>
            <a:pPr>
              <a:buFont typeface="Arial" pitchFamily="34" charset="0"/>
              <a:buChar char="•"/>
            </a:pPr>
            <a:r>
              <a:rPr lang="en-US" sz="1400" dirty="0" smtClean="0">
                <a:latin typeface="Arial" pitchFamily="34" charset="0"/>
                <a:cs typeface="Arial" pitchFamily="34" charset="0"/>
              </a:rPr>
              <a:t>Increasingly important to research process at all levels (p.4)</a:t>
            </a:r>
          </a:p>
          <a:p>
            <a:pPr>
              <a:buFont typeface="Arial" pitchFamily="34" charset="0"/>
              <a:buChar char="•"/>
            </a:pPr>
            <a:r>
              <a:rPr lang="en-US" sz="1400" dirty="0" smtClean="0">
                <a:latin typeface="Arial" pitchFamily="34" charset="0"/>
                <a:cs typeface="Arial" pitchFamily="34" charset="0"/>
              </a:rPr>
              <a:t>Articles are central type of resource for researchers (p.34-35)</a:t>
            </a:r>
          </a:p>
          <a:p>
            <a:pPr lvl="1">
              <a:buFont typeface="Arial" pitchFamily="34" charset="0"/>
              <a:buChar char="•"/>
            </a:pPr>
            <a:r>
              <a:rPr lang="en-US" sz="1400" dirty="0" smtClean="0">
                <a:latin typeface="Arial" pitchFamily="34" charset="0"/>
                <a:cs typeface="Arial" pitchFamily="34" charset="0"/>
              </a:rPr>
              <a:t>99.5% say journals are primary resource (p. 34-35)</a:t>
            </a:r>
          </a:p>
          <a:p>
            <a:pPr lvl="1">
              <a:buFont typeface="Arial" pitchFamily="34" charset="0"/>
              <a:buChar char="•"/>
            </a:pPr>
            <a:r>
              <a:rPr lang="en-US" sz="1400" dirty="0" smtClean="0">
                <a:latin typeface="Arial" pitchFamily="34" charset="0"/>
                <a:cs typeface="Arial" pitchFamily="34" charset="0"/>
              </a:rPr>
              <a:t>71% rank journals in their top three resources (p. 34-35)</a:t>
            </a:r>
          </a:p>
          <a:p>
            <a:pPr defTabSz="913115" fontAlgn="base">
              <a:spcBef>
                <a:spcPct val="30000"/>
              </a:spcBef>
              <a:spcAft>
                <a:spcPct val="0"/>
              </a:spcAft>
              <a:buFont typeface="Arial" pitchFamily="34" charset="0"/>
              <a:buChar char="•"/>
              <a:defRPr/>
            </a:pPr>
            <a:r>
              <a:rPr lang="en-US" sz="1400" dirty="0" smtClean="0">
                <a:latin typeface="Arial" pitchFamily="34" charset="0"/>
                <a:cs typeface="Arial" pitchFamily="34" charset="0"/>
              </a:rPr>
              <a:t>90% mention expertise of individuals as important resource (pp.7, 34-35) </a:t>
            </a:r>
          </a:p>
          <a:p>
            <a:pPr defTabSz="913115" fontAlgn="base">
              <a:spcBef>
                <a:spcPct val="30000"/>
              </a:spcBef>
              <a:spcAft>
                <a:spcPct val="0"/>
              </a:spcAft>
              <a:defRPr/>
            </a:pPr>
            <a:endParaRPr lang="en-US" sz="1400" dirty="0" smtClean="0">
              <a:latin typeface="Arial" pitchFamily="34" charset="0"/>
              <a:cs typeface="Arial" pitchFamily="34" charset="0"/>
            </a:endParaRPr>
          </a:p>
          <a:p>
            <a:pPr defTabSz="913115" fontAlgn="base">
              <a:spcBef>
                <a:spcPct val="30000"/>
              </a:spcBef>
              <a:spcAft>
                <a:spcPct val="0"/>
              </a:spcAft>
              <a:defRPr/>
            </a:pP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L.S., &amp; Dickey, T.J. (2010). </a:t>
            </a:r>
            <a:r>
              <a:rPr lang="en-US" sz="1400" i="1" dirty="0" smtClean="0">
                <a:latin typeface="Arial" pitchFamily="34" charset="0"/>
                <a:cs typeface="Arial" pitchFamily="34" charset="0"/>
              </a:rPr>
              <a:t>Digital information seekers: Report of findings from selected OCLC, RIN, and JISC user behavior projects. </a:t>
            </a:r>
            <a:r>
              <a:rPr lang="en-US" sz="1400" u="sng" dirty="0" smtClean="0">
                <a:latin typeface="Arial" pitchFamily="34" charset="0"/>
                <a:cs typeface="Arial" pitchFamily="34" charset="0"/>
                <a:hlinkClick r:id="rId3"/>
              </a:rPr>
              <a:t>http://www.jisc.ac.uk/media/documents/publications/reports/2010/digitalinformationseekerreport.pdf</a:t>
            </a:r>
            <a:r>
              <a:rPr lang="en-US" sz="1400" u="sng" dirty="0" smtClean="0">
                <a:latin typeface="Arial" pitchFamily="34" charset="0"/>
                <a:cs typeface="Arial" pitchFamily="34" charset="0"/>
              </a:rPr>
              <a:t> </a:t>
            </a:r>
            <a:r>
              <a:rPr lang="en-US" sz="1400" dirty="0" smtClean="0">
                <a:latin typeface="Arial" pitchFamily="34" charset="0"/>
                <a:cs typeface="Arial" pitchFamily="34" charset="0"/>
              </a:rPr>
              <a:t> (p.4). </a:t>
            </a:r>
          </a:p>
          <a:p>
            <a:pPr defTabSz="913115" fontAlgn="base">
              <a:spcBef>
                <a:spcPct val="30000"/>
              </a:spcBef>
              <a:spcAft>
                <a:spcPct val="0"/>
              </a:spcAft>
              <a:defRPr/>
            </a:pPr>
            <a:endParaRPr lang="en-US" sz="1400" dirty="0" smtClean="0">
              <a:latin typeface="Arial" pitchFamily="34" charset="0"/>
              <a:cs typeface="Arial" pitchFamily="34" charset="0"/>
            </a:endParaRPr>
          </a:p>
          <a:p>
            <a:pPr defTabSz="913115" fontAlgn="base">
              <a:spcBef>
                <a:spcPct val="30000"/>
              </a:spcBef>
              <a:spcAft>
                <a:spcPct val="0"/>
              </a:spcAft>
              <a:defRPr/>
            </a:pPr>
            <a:r>
              <a:rPr lang="en-US" sz="1400" dirty="0" smtClean="0">
                <a:latin typeface="Arial" pitchFamily="34" charset="0"/>
                <a:cs typeface="Arial" pitchFamily="34" charset="0"/>
              </a:rPr>
              <a:t>Research Information Network. (2006). </a:t>
            </a:r>
            <a:r>
              <a:rPr lang="en-US" sz="1400" i="1" dirty="0" smtClean="0">
                <a:latin typeface="Arial" pitchFamily="34" charset="0"/>
                <a:cs typeface="Arial" pitchFamily="34" charset="0"/>
              </a:rPr>
              <a:t>Researchers and discovery services: </a:t>
            </a:r>
            <a:r>
              <a:rPr lang="en-US" sz="1400" i="1" dirty="0" err="1" smtClean="0">
                <a:latin typeface="Arial" pitchFamily="34" charset="0"/>
                <a:cs typeface="Arial" pitchFamily="34" charset="0"/>
              </a:rPr>
              <a:t>Behaviour</a:t>
            </a:r>
            <a:r>
              <a:rPr lang="en-US" sz="1400" i="1" dirty="0" smtClean="0">
                <a:latin typeface="Arial" pitchFamily="34" charset="0"/>
                <a:cs typeface="Arial" pitchFamily="34" charset="0"/>
              </a:rPr>
              <a:t>, perceptions and needs. </a:t>
            </a:r>
            <a:r>
              <a:rPr lang="en-US" sz="1400" dirty="0" smtClean="0">
                <a:latin typeface="Arial" pitchFamily="34" charset="0"/>
                <a:cs typeface="Arial" pitchFamily="34" charset="0"/>
              </a:rPr>
              <a:t>London: Research Information Network (p. 27, p. 34-35). </a:t>
            </a:r>
          </a:p>
          <a:p>
            <a:pPr lvl="0">
              <a:buFont typeface="Arial" pitchFamily="34" charset="0"/>
              <a:buNone/>
            </a:pP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0"/>
            <a:ext cx="4300537" cy="3227388"/>
          </a:xfrm>
        </p:spPr>
      </p:sp>
      <p:sp>
        <p:nvSpPr>
          <p:cNvPr id="3" name="Notes Placeholder 2"/>
          <p:cNvSpPr>
            <a:spLocks noGrp="1"/>
          </p:cNvSpPr>
          <p:nvPr>
            <p:ph type="body" idx="1"/>
          </p:nvPr>
        </p:nvSpPr>
        <p:spPr>
          <a:xfrm>
            <a:off x="0" y="3193794"/>
            <a:ext cx="6777354" cy="5636173"/>
          </a:xfrm>
        </p:spPr>
        <p:txBody>
          <a:bodyPr>
            <a:noAutofit/>
          </a:bodyPr>
          <a:lstStyle/>
          <a:p>
            <a:r>
              <a:rPr lang="en-US" sz="1000" i="1" dirty="0" smtClean="0">
                <a:latin typeface="Arial" pitchFamily="34" charset="0"/>
                <a:cs typeface="Arial" pitchFamily="34" charset="0"/>
              </a:rPr>
              <a:t>Image: </a:t>
            </a:r>
            <a:r>
              <a:rPr lang="en-US" sz="1000" dirty="0" smtClean="0">
                <a:latin typeface="Arial" pitchFamily="34" charset="0"/>
                <a:cs typeface="Arial" pitchFamily="34" charset="0"/>
              </a:rPr>
              <a:t>Microsoft Clip Art</a:t>
            </a:r>
          </a:p>
          <a:p>
            <a:r>
              <a:rPr lang="en-US" sz="1000" dirty="0" smtClean="0">
                <a:latin typeface="Arial" pitchFamily="34" charset="0"/>
                <a:cs typeface="Arial" pitchFamily="34" charset="0"/>
              </a:rPr>
              <a:t>Logins, password, and authentication interferes with access to sources</a:t>
            </a:r>
          </a:p>
          <a:p>
            <a:endParaRPr lang="en-US" sz="1000" dirty="0" smtClean="0">
              <a:latin typeface="Arial" pitchFamily="34" charset="0"/>
              <a:cs typeface="Arial" pitchFamily="34" charset="0"/>
            </a:endParaRPr>
          </a:p>
          <a:p>
            <a:pPr defTabSz="913209" fontAlgn="base">
              <a:spcAft>
                <a:spcPct val="0"/>
              </a:spcAft>
              <a:defRPr/>
            </a:pPr>
            <a:r>
              <a:rPr lang="en-US" sz="1000" dirty="0" smtClean="0">
                <a:latin typeface="Arial" pitchFamily="34" charset="0"/>
                <a:cs typeface="Arial" pitchFamily="34" charset="0"/>
              </a:rPr>
              <a:t>“I will go into the research databases and usually start with com abstracts or go to some other, you know, similar type of, you know, database and do a search there and then I will end, end up, because I am, this is a hurried thing, limiting myself to the articles that are available online as opposed to the ones that I would have to specifically go to the library and make a copy of. You know, because it’s quick. I know that there are other articles, but I limit myself to the ones I can get online. And, you know, the most recent ones tend to be online, so I luck out in that way.” (Focus Group Interview 01, Faculty, </a:t>
            </a:r>
            <a:r>
              <a:rPr lang="en-US" sz="1000" i="1" dirty="0" smtClean="0">
                <a:latin typeface="Arial" pitchFamily="34" charset="0"/>
                <a:cs typeface="Arial" pitchFamily="34" charset="0"/>
              </a:rPr>
              <a:t>Sense-making the Information Confluence</a:t>
            </a:r>
            <a:r>
              <a:rPr lang="en-US" sz="1000" dirty="0" smtClean="0">
                <a:latin typeface="Arial" pitchFamily="34" charset="0"/>
                <a:cs typeface="Arial" pitchFamily="34" charset="0"/>
              </a:rPr>
              <a:t>)</a:t>
            </a:r>
          </a:p>
          <a:p>
            <a:pPr defTabSz="913209" fontAlgn="base">
              <a:spcAft>
                <a:spcPct val="0"/>
              </a:spcAft>
              <a:defRPr/>
            </a:pPr>
            <a:endParaRPr lang="en-US" sz="1000" dirty="0" smtClean="0">
              <a:latin typeface="Arial" pitchFamily="34" charset="0"/>
              <a:cs typeface="Arial" pitchFamily="34" charset="0"/>
            </a:endParaRPr>
          </a:p>
          <a:p>
            <a:pPr defTabSz="913209" fontAlgn="base">
              <a:spcAft>
                <a:spcPct val="0"/>
              </a:spcAft>
              <a:defRPr/>
            </a:pPr>
            <a:r>
              <a:rPr lang="en-US" sz="1000" dirty="0" smtClean="0">
                <a:latin typeface="Arial" pitchFamily="34" charset="0"/>
                <a:cs typeface="Arial" pitchFamily="34" charset="0"/>
              </a:rPr>
              <a:t>“…the first thing I did was, before I came to the library to use the MLA database, I did a Google search and it turns out that there is a professor at Berkeley who keeps a really, really nice and fully updated [unclear – words] page with bibliographic references, all kinds of links, you know, it's just awfully good, and I mean it just gets you really off and running on a lot his information and more novels. And I used it quite a bit, and then I did finally come up with and supplement that with an MLA search, which yielded some articles that were not on that page.” (Focus Group Interview 01, Faculty, </a:t>
            </a:r>
            <a:r>
              <a:rPr lang="en-US" sz="1000" i="1" dirty="0" smtClean="0">
                <a:latin typeface="Arial" pitchFamily="34" charset="0"/>
                <a:cs typeface="Arial" pitchFamily="34" charset="0"/>
              </a:rPr>
              <a:t>Sense-making the Information Confluence</a:t>
            </a:r>
            <a:r>
              <a:rPr lang="en-US" sz="1000" dirty="0" smtClean="0">
                <a:latin typeface="Arial" pitchFamily="34" charset="0"/>
                <a:cs typeface="Arial" pitchFamily="34" charset="0"/>
              </a:rPr>
              <a:t>)</a:t>
            </a:r>
          </a:p>
          <a:p>
            <a:endParaRPr lang="en-US" sz="1000" dirty="0" smtClean="0">
              <a:latin typeface="Arial" pitchFamily="34" charset="0"/>
              <a:cs typeface="Arial" pitchFamily="34" charset="0"/>
            </a:endParaRPr>
          </a:p>
          <a:p>
            <a:pPr defTabSz="913115" fontAlgn="base">
              <a:spcAft>
                <a:spcPct val="0"/>
              </a:spcAft>
              <a:defRPr/>
            </a:pP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L.S., &amp; Dickey, T.J. (2010). </a:t>
            </a:r>
            <a:r>
              <a:rPr lang="en-US" sz="1000" i="1" dirty="0" smtClean="0">
                <a:latin typeface="Arial" pitchFamily="34" charset="0"/>
                <a:cs typeface="Arial" pitchFamily="34" charset="0"/>
              </a:rPr>
              <a:t>Digital information seekers: Report of findings from selected OCLC, RIN, and JISC user behavior projects. </a:t>
            </a:r>
            <a:r>
              <a:rPr lang="en-US" sz="1000" u="sng" dirty="0" smtClean="0">
                <a:latin typeface="Arial" pitchFamily="34" charset="0"/>
                <a:cs typeface="Arial" pitchFamily="34" charset="0"/>
                <a:hlinkClick r:id="rId3"/>
              </a:rPr>
              <a:t>http://www.jisc.ac.uk/media/documents/publications/reports/2010/digitalinformationseekerreport.pdf</a:t>
            </a:r>
            <a:r>
              <a:rPr lang="en-US" sz="1000" u="sng" dirty="0" smtClean="0">
                <a:latin typeface="Arial" pitchFamily="34" charset="0"/>
                <a:cs typeface="Arial" pitchFamily="34" charset="0"/>
              </a:rPr>
              <a:t> </a:t>
            </a:r>
            <a:r>
              <a:rPr lang="en-US" sz="1000" dirty="0" smtClean="0">
                <a:latin typeface="Arial" pitchFamily="34" charset="0"/>
                <a:cs typeface="Arial" pitchFamily="34" charset="0"/>
              </a:rPr>
              <a:t> (p.4). </a:t>
            </a:r>
          </a:p>
          <a:p>
            <a:pPr defTabSz="913115" fontAlgn="base">
              <a:spcAft>
                <a:spcPct val="0"/>
              </a:spcAft>
              <a:defRPr/>
            </a:pPr>
            <a:endParaRPr lang="en-US" sz="1000" dirty="0" smtClean="0">
              <a:latin typeface="Arial" pitchFamily="34" charset="0"/>
              <a:cs typeface="Arial" pitchFamily="34" charset="0"/>
            </a:endParaRPr>
          </a:p>
          <a:p>
            <a:pPr defTabSz="913115" fontAlgn="base">
              <a:spcAft>
                <a:spcPct val="0"/>
              </a:spcAft>
              <a:defRPr/>
            </a:pPr>
            <a:r>
              <a:rPr lang="en-US" sz="1000" dirty="0" err="1" smtClean="0">
                <a:latin typeface="Arial" pitchFamily="34" charset="0"/>
                <a:cs typeface="Arial" pitchFamily="34" charset="0"/>
              </a:rPr>
              <a:t>Dervin</a:t>
            </a:r>
            <a:r>
              <a:rPr lang="en-US" sz="1000" dirty="0" smtClean="0">
                <a:latin typeface="Arial" pitchFamily="34" charset="0"/>
                <a:cs typeface="Arial" pitchFamily="34" charset="0"/>
              </a:rPr>
              <a:t>, B., </a:t>
            </a: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L. S., &amp; </a:t>
            </a:r>
            <a:r>
              <a:rPr lang="en-US" sz="1000" dirty="0" err="1" smtClean="0">
                <a:latin typeface="Arial" pitchFamily="34" charset="0"/>
                <a:cs typeface="Arial" pitchFamily="34" charset="0"/>
              </a:rPr>
              <a:t>Prabha</a:t>
            </a:r>
            <a:r>
              <a:rPr lang="en-US" sz="1000" dirty="0" smtClean="0">
                <a:latin typeface="Arial" pitchFamily="34" charset="0"/>
                <a:cs typeface="Arial" pitchFamily="34" charset="0"/>
              </a:rPr>
              <a:t>, C. 2003-2006. </a:t>
            </a:r>
            <a:r>
              <a:rPr lang="en-US" sz="1000" i="1" dirty="0" smtClean="0">
                <a:latin typeface="Arial" pitchFamily="34" charset="0"/>
                <a:cs typeface="Arial" pitchFamily="34" charset="0"/>
              </a:rPr>
              <a:t>Sense-making the information confluence: The whys and </a:t>
            </a:r>
            <a:r>
              <a:rPr lang="en-US" sz="1000" i="1" dirty="0" err="1" smtClean="0">
                <a:latin typeface="Arial" pitchFamily="34" charset="0"/>
                <a:cs typeface="Arial" pitchFamily="34" charset="0"/>
              </a:rPr>
              <a:t>hows</a:t>
            </a:r>
            <a:r>
              <a:rPr lang="en-US" sz="1000" i="1" dirty="0" smtClean="0">
                <a:latin typeface="Arial" pitchFamily="34" charset="0"/>
                <a:cs typeface="Arial" pitchFamily="34" charset="0"/>
              </a:rPr>
              <a:t> of college and university user </a:t>
            </a:r>
            <a:r>
              <a:rPr lang="en-US" sz="1000" i="1" dirty="0" err="1" smtClean="0">
                <a:latin typeface="Arial" pitchFamily="34" charset="0"/>
                <a:cs typeface="Arial" pitchFamily="34" charset="0"/>
              </a:rPr>
              <a:t>satisficing</a:t>
            </a:r>
            <a:r>
              <a:rPr lang="en-US" sz="1000" i="1" dirty="0" smtClean="0">
                <a:latin typeface="Arial" pitchFamily="34" charset="0"/>
                <a:cs typeface="Arial" pitchFamily="34" charset="0"/>
              </a:rPr>
              <a:t> of information needs. </a:t>
            </a:r>
            <a:r>
              <a:rPr lang="en-US" sz="1000" dirty="0" smtClean="0">
                <a:latin typeface="Arial" pitchFamily="34" charset="0"/>
                <a:cs typeface="Arial" pitchFamily="34" charset="0"/>
              </a:rPr>
              <a:t>Funded by the Institute of Museum and Library Services (IMLS). </a:t>
            </a:r>
            <a:r>
              <a:rPr lang="en-US" sz="1000" dirty="0" smtClean="0">
                <a:latin typeface="Arial" pitchFamily="34" charset="0"/>
                <a:cs typeface="Arial" pitchFamily="34" charset="0"/>
                <a:hlinkClick r:id="rId4"/>
              </a:rPr>
              <a:t>http://imlsosuoclcproject.jcomm.ohio-state.edu/</a:t>
            </a:r>
            <a:endParaRPr lang="en-US" sz="1000" dirty="0" smtClean="0">
              <a:latin typeface="Arial" pitchFamily="34" charset="0"/>
              <a:cs typeface="Arial" pitchFamily="34" charset="0"/>
            </a:endParaRPr>
          </a:p>
          <a:p>
            <a:pPr defTabSz="913115" fontAlgn="base">
              <a:spcAft>
                <a:spcPct val="0"/>
              </a:spcAft>
              <a:defRPr/>
            </a:pP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Research Information Network. (2006). </a:t>
            </a:r>
            <a:r>
              <a:rPr lang="en-US" sz="1000" i="1" dirty="0" smtClean="0">
                <a:latin typeface="Arial" pitchFamily="34" charset="0"/>
                <a:cs typeface="Arial" pitchFamily="34" charset="0"/>
              </a:rPr>
              <a:t>Researchers and discovery</a:t>
            </a:r>
            <a:r>
              <a:rPr lang="en-US" sz="1000" dirty="0" smtClean="0">
                <a:latin typeface="Arial" pitchFamily="34" charset="0"/>
                <a:cs typeface="Arial" pitchFamily="34" charset="0"/>
              </a:rPr>
              <a:t>.</a:t>
            </a:r>
            <a:r>
              <a:rPr lang="en-US" sz="1000" i="1" dirty="0" smtClean="0">
                <a:latin typeface="Arial" pitchFamily="34" charset="0"/>
                <a:cs typeface="Arial" pitchFamily="34" charset="0"/>
              </a:rPr>
              <a:t> services: </a:t>
            </a:r>
            <a:r>
              <a:rPr lang="en-US" sz="1000" i="1" dirty="0" err="1" smtClean="0">
                <a:latin typeface="Arial" pitchFamily="34" charset="0"/>
                <a:cs typeface="Arial" pitchFamily="34" charset="0"/>
              </a:rPr>
              <a:t>Behaviour</a:t>
            </a:r>
            <a:r>
              <a:rPr lang="en-US" sz="1000" i="1" dirty="0" smtClean="0">
                <a:latin typeface="Arial" pitchFamily="34" charset="0"/>
                <a:cs typeface="Arial" pitchFamily="34" charset="0"/>
              </a:rPr>
              <a:t>, perceptions and needs. </a:t>
            </a:r>
            <a:r>
              <a:rPr lang="en-US" sz="1000" dirty="0" smtClean="0">
                <a:latin typeface="Arial" pitchFamily="34" charset="0"/>
                <a:cs typeface="Arial" pitchFamily="34" charset="0"/>
              </a:rPr>
              <a:t>London: Research Information Network </a:t>
            </a:r>
          </a:p>
          <a:p>
            <a:endParaRPr lang="en-US" sz="1000" dirty="0" smtClean="0">
              <a:latin typeface="Arial" pitchFamily="34" charset="0"/>
              <a:cs typeface="Arial" pitchFamily="34" charset="0"/>
            </a:endParaRPr>
          </a:p>
          <a:p>
            <a:pPr marL="0" lvl="1" defTabSz="465827">
              <a:defRPr/>
            </a:pPr>
            <a:r>
              <a:rPr lang="en-US" sz="1000" dirty="0" err="1" smtClean="0">
                <a:latin typeface="Arial" pitchFamily="34" charset="0"/>
                <a:cs typeface="Arial" pitchFamily="34" charset="0"/>
              </a:rPr>
              <a:t>Backfiles</a:t>
            </a:r>
            <a:r>
              <a:rPr lang="en-US" sz="1000" dirty="0" smtClean="0">
                <a:latin typeface="Arial" pitchFamily="34" charset="0"/>
                <a:cs typeface="Arial" pitchFamily="34" charset="0"/>
              </a:rPr>
              <a:t> difficult to access</a:t>
            </a:r>
          </a:p>
          <a:p>
            <a:r>
              <a:rPr lang="en-US" sz="1000" dirty="0" smtClean="0">
                <a:latin typeface="Arial" pitchFamily="34" charset="0"/>
                <a:cs typeface="Arial" pitchFamily="34" charset="0"/>
              </a:rPr>
              <a:t>Wong, W., </a:t>
            </a:r>
            <a:r>
              <a:rPr lang="en-US" sz="1000" dirty="0" err="1" smtClean="0">
                <a:latin typeface="Arial" pitchFamily="34" charset="0"/>
                <a:cs typeface="Arial" pitchFamily="34" charset="0"/>
              </a:rPr>
              <a:t>Stelmaszewska</a:t>
            </a:r>
            <a:r>
              <a:rPr lang="en-US" sz="1000" dirty="0" smtClean="0">
                <a:latin typeface="Arial" pitchFamily="34" charset="0"/>
                <a:cs typeface="Arial" pitchFamily="34" charset="0"/>
              </a:rPr>
              <a:t>, H., </a:t>
            </a:r>
            <a:r>
              <a:rPr lang="en-US" sz="1000" dirty="0" err="1" smtClean="0">
                <a:latin typeface="Arial" pitchFamily="34" charset="0"/>
                <a:cs typeface="Arial" pitchFamily="34" charset="0"/>
              </a:rPr>
              <a:t>Bhimani</a:t>
            </a:r>
            <a:r>
              <a:rPr lang="en-US" sz="1000" dirty="0" smtClean="0">
                <a:latin typeface="Arial" pitchFamily="34" charset="0"/>
                <a:cs typeface="Arial" pitchFamily="34" charset="0"/>
              </a:rPr>
              <a:t>, N., Barn, S., &amp; Barn, B. (2009). User </a:t>
            </a:r>
            <a:r>
              <a:rPr lang="en-US" sz="1000" dirty="0" err="1" smtClean="0">
                <a:latin typeface="Arial" pitchFamily="34" charset="0"/>
                <a:cs typeface="Arial" pitchFamily="34" charset="0"/>
              </a:rPr>
              <a:t>behaviour</a:t>
            </a:r>
            <a:r>
              <a:rPr lang="en-US" sz="1000" dirty="0" smtClean="0">
                <a:latin typeface="Arial" pitchFamily="34" charset="0"/>
                <a:cs typeface="Arial" pitchFamily="34" charset="0"/>
              </a:rPr>
              <a:t> in resource discovery: Final report. Retrieved from </a:t>
            </a:r>
            <a:r>
              <a:rPr lang="en-US" sz="1000" u="sng" dirty="0" smtClean="0">
                <a:latin typeface="Arial" pitchFamily="34" charset="0"/>
                <a:cs typeface="Arial" pitchFamily="34" charset="0"/>
                <a:hlinkClick r:id="rId5"/>
              </a:rPr>
              <a:t>http://www.jisc.ac.uk/whatwedo/programmes/inf11/userbehaviourbusandecon.aspx </a:t>
            </a:r>
          </a:p>
          <a:p>
            <a:pPr defTabSz="913115" fontAlgn="base">
              <a:spcBef>
                <a:spcPct val="30000"/>
              </a:spcBef>
              <a:spcAft>
                <a:spcPct val="0"/>
              </a:spcAft>
              <a:defRPr/>
            </a:pPr>
            <a:r>
              <a:rPr lang="en-US" sz="1000" dirty="0" smtClean="0">
                <a:latin typeface="Arial" pitchFamily="34" charset="0"/>
                <a:cs typeface="Arial" pitchFamily="34" charset="0"/>
              </a:rPr>
              <a:t> </a:t>
            </a:r>
          </a:p>
          <a:p>
            <a:r>
              <a:rPr lang="en-US" sz="1000" dirty="0" smtClean="0">
                <a:latin typeface="Arial" pitchFamily="34" charset="0"/>
                <a:cs typeface="Arial" pitchFamily="34" charset="0"/>
              </a:rPr>
              <a:t>…I can find the information I need to on other sites. But looking at the author, I try to use a lot of college websites. Or the university databases. They [faculty] really like those websites because they’re legitimate.  (USS3 00:32:28, Female, Age 17,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a:t>
            </a:r>
          </a:p>
          <a:p>
            <a:pPr defTabSz="913115" fontAlgn="base">
              <a:spcBef>
                <a:spcPct val="30000"/>
              </a:spcBef>
              <a:spcAft>
                <a:spcPct val="0"/>
              </a:spcAft>
              <a:defRPr/>
            </a:pPr>
            <a:endParaRPr lang="en-US" sz="1000" i="1" dirty="0" smtClean="0">
              <a:latin typeface="Arial" pitchFamily="34" charset="0"/>
              <a:cs typeface="Arial" pitchFamily="34" charset="0"/>
            </a:endParaRPr>
          </a:p>
          <a:p>
            <a:r>
              <a:rPr lang="en-US" sz="1000" dirty="0" smtClean="0">
                <a:latin typeface="Arial" pitchFamily="34" charset="0"/>
                <a:cs typeface="Arial" pitchFamily="34" charset="0"/>
              </a:rPr>
              <a:t>White, D., &amp; Connaway, L. S. (2011).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Retrieved from </a:t>
            </a:r>
            <a:r>
              <a:rPr lang="en-US" sz="1000" u="sng" dirty="0" smtClean="0">
                <a:latin typeface="Arial" pitchFamily="34" charset="0"/>
                <a:cs typeface="Arial" pitchFamily="34" charset="0"/>
                <a:hlinkClick r:id="rId6"/>
              </a:rPr>
              <a:t>http://www.oclc.org/research/activities/vandr/</a:t>
            </a:r>
            <a:r>
              <a:rPr lang="en-US" sz="1000" dirty="0" smtClean="0">
                <a:latin typeface="Arial" pitchFamily="34" charset="0"/>
                <a:cs typeface="Arial" pitchFamily="34" charset="0"/>
              </a:rPr>
              <a:t> </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0" y="3485755"/>
            <a:ext cx="7008778" cy="5500766"/>
          </a:xfrm>
        </p:spPr>
        <p:txBody>
          <a:bodyPr>
            <a:noAutofit/>
          </a:bodyPr>
          <a:lstStyle/>
          <a:p>
            <a:r>
              <a:rPr lang="en-US" dirty="0" smtClean="0">
                <a:latin typeface="Arial" pitchFamily="34" charset="0"/>
                <a:cs typeface="Arial" pitchFamily="34" charset="0"/>
              </a:rPr>
              <a:t>Digital Sources and Educational Stages (Books and Databases)</a:t>
            </a:r>
          </a:p>
          <a:p>
            <a:r>
              <a:rPr lang="en-US" dirty="0" smtClean="0">
                <a:latin typeface="Arial" pitchFamily="34" charset="0"/>
                <a:cs typeface="Arial" pitchFamily="34" charset="0"/>
              </a:rPr>
              <a:t>E-books: Emerging 29%, Establishing 40%, Embedding 50%, Experiencing 40%</a:t>
            </a:r>
          </a:p>
          <a:p>
            <a:r>
              <a:rPr lang="en-US" dirty="0" smtClean="0">
                <a:latin typeface="Arial" pitchFamily="34" charset="0"/>
                <a:cs typeface="Arial" pitchFamily="34" charset="0"/>
              </a:rPr>
              <a:t>Online Textbooks: Emerging 10%, Establishing 0%, Embedding 10%, Experiencing 0%</a:t>
            </a:r>
          </a:p>
          <a:p>
            <a:r>
              <a:rPr lang="en-US" dirty="0" smtClean="0">
                <a:latin typeface="Arial" pitchFamily="34" charset="0"/>
                <a:cs typeface="Arial" pitchFamily="34" charset="0"/>
              </a:rPr>
              <a:t>Databases: Emerging 19%, Establishing 30%, Embedding 80%, Experiencing 80%</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“Interest in e-books varied among the participants of the four educational stages. They only were mentioned by 29% (n=9) of those in the early years of their academic careers (Emerging participants), 40% (n=4) of Establishing participants, increasing to 50% (n=5) of Embedding participants, then decreasing again to 40% (n=4) of Experiencing participants. However, it was the online textbooks that were spoken of the least, mentioned by only 3 (9.7%) of Emerging interviewees, none of the Establishing interviewees, only 1 (10%) of the Embedding participants, and none of the Experiencing interviewees.” (Connaway, Lanclos, and Hood, 2013)</a:t>
            </a:r>
          </a:p>
          <a:p>
            <a:endParaRPr lang="en-US" dirty="0" smtClean="0">
              <a:latin typeface="Arial" pitchFamily="34" charset="0"/>
              <a:cs typeface="Arial" pitchFamily="34" charset="0"/>
            </a:endParaRPr>
          </a:p>
          <a:p>
            <a:r>
              <a:rPr lang="en-US" dirty="0" smtClean="0">
                <a:latin typeface="Arial" pitchFamily="34" charset="0"/>
                <a:cs typeface="Arial" pitchFamily="34" charset="0"/>
              </a:rPr>
              <a:t>“University databases were mentioned most often by the Embedding (80%) and Experiencing (80%) participants. The large number of Embedding and Experiencing mentions of university databases could be attributed to the fact that those in the advanced educational stages actually realize they are accessing databases provided by the university and not because they actually use university databases more than those in the early stages of their academic careers. The lower number of mentions among the Emerging and Establishing stage participants is not necessarily a measure of how often undergraduates use university databases—the rate might actually be high, but they may not know that they are accessing university databases; therefore, not mentioning them in the interviews.” (Connaway, Lanclos, and Hood, 2013)</a:t>
            </a:r>
          </a:p>
          <a:p>
            <a:endParaRPr lang="en-US" dirty="0" smtClean="0">
              <a:latin typeface="Arial" pitchFamily="34" charset="0"/>
              <a:cs typeface="Arial" pitchFamily="34" charset="0"/>
            </a:endParaRPr>
          </a:p>
          <a:p>
            <a:r>
              <a:rPr lang="en-US" dirty="0" err="1" smtClean="0">
                <a:latin typeface="Arial" pitchFamily="34" charset="0"/>
                <a:cs typeface="Arial" pitchFamily="34" charset="0"/>
              </a:rPr>
              <a:t>Connaway</a:t>
            </a:r>
            <a:r>
              <a:rPr lang="en-US" dirty="0" smtClean="0">
                <a:latin typeface="Arial" pitchFamily="34" charset="0"/>
                <a:cs typeface="Arial" pitchFamily="34" charset="0"/>
              </a:rPr>
              <a:t>, L. S. , Lanclos, D., &amp; Hood, E. M. (2013).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Retrieved from: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183380"/>
            <a:ext cx="6153573" cy="4880610"/>
          </a:xfrm>
        </p:spPr>
        <p:txBody>
          <a:bodyPr>
            <a:noAutofit/>
          </a:bodyPr>
          <a:lstStyle/>
          <a:p>
            <a:pPr defTabSz="465875">
              <a:defRPr/>
            </a:pPr>
            <a:r>
              <a:rPr lang="en-US" sz="1400" dirty="0" smtClean="0">
                <a:latin typeface="Arial" pitchFamily="34" charset="0"/>
                <a:cs typeface="Arial" pitchFamily="34" charset="0"/>
              </a:rPr>
              <a:t>When we analyze the interview data to reveal what, if any, intersection there might be with the consulting of any types of digital resources and academic libraries, we find that the interviewees mention digital in conjunction with academic, library, and database contexts the most. (See Figure 5 for contexts for digital sources by educational stage). The changes across educational stages are instructive. Emerging interviewees have the lowest rates of mentioning academic digital or digital library spaces or contexts. They are the only group, naturally, that contains mentions of the digital in school (K-12) environments. If we combine the mentions of digital AND school and the digital AND academic percentages for the Emerging participants, their percentages of mentioning digital along with academic contexts (including K-12) is almost as high as that of Experiencing (faculty), but not as high as Embedding (graduate students). (Connaway, Lanclos, and Hood, 2013)</a:t>
            </a:r>
          </a:p>
          <a:p>
            <a:endParaRPr lang="en-US" sz="1400" dirty="0" smtClean="0">
              <a:latin typeface="Arial" pitchFamily="34" charset="0"/>
              <a:cs typeface="Arial" pitchFamily="34" charset="0"/>
            </a:endParaRPr>
          </a:p>
          <a:p>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 Lanclos, D., &amp; Hood, E. M. (2013). “‘I find Google a lot easier than going to the library website.’ Imagine ways to innovate and inspire students to use the academic library.” </a:t>
            </a:r>
            <a:r>
              <a:rPr lang="en-US" sz="1400" i="1" dirty="0" smtClean="0">
                <a:latin typeface="Arial" pitchFamily="34" charset="0"/>
                <a:cs typeface="Arial" pitchFamily="34" charset="0"/>
              </a:rPr>
              <a:t>Proceedings of the Association of College &amp; Research Libraries (ACRL) 2013 conference, April 10-13, 2013, Indianapolis, IN.  </a:t>
            </a:r>
            <a:r>
              <a:rPr lang="en-US" sz="1400" dirty="0" smtClean="0">
                <a:latin typeface="Arial" pitchFamily="34" charset="0"/>
                <a:cs typeface="Arial" pitchFamily="34" charset="0"/>
              </a:rPr>
              <a:t>Retrieved from: </a:t>
            </a:r>
            <a:r>
              <a:rPr lang="en-US" sz="14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 y="3485754"/>
            <a:ext cx="7008777" cy="5578238"/>
          </a:xfrm>
        </p:spPr>
        <p:txBody>
          <a:bodyPr>
            <a:noAutofit/>
          </a:bodyPr>
          <a:lstStyle/>
          <a:p>
            <a:r>
              <a:rPr lang="en-US" dirty="0" smtClean="0">
                <a:latin typeface="Arial" pitchFamily="34" charset="0"/>
                <a:cs typeface="Arial" pitchFamily="34" charset="0"/>
              </a:rPr>
              <a:t>Digital Sources and Educational Stages (Retail and University Sites)</a:t>
            </a:r>
          </a:p>
          <a:p>
            <a:pPr defTabSz="465875">
              <a:defRPr/>
            </a:pPr>
            <a:r>
              <a:rPr lang="en-US" dirty="0" smtClean="0">
                <a:latin typeface="Arial" pitchFamily="34" charset="0"/>
                <a:cs typeface="Arial" pitchFamily="34" charset="0"/>
              </a:rPr>
              <a:t>Wikipedia: Emerging 77%, Establishing 90%, Embedding 70%, Experiencing 50%</a:t>
            </a:r>
          </a:p>
          <a:p>
            <a:r>
              <a:rPr lang="en-US" dirty="0" smtClean="0">
                <a:latin typeface="Arial" pitchFamily="34" charset="0"/>
                <a:cs typeface="Arial" pitchFamily="34" charset="0"/>
              </a:rPr>
              <a:t>Syllabus-and Discipline-based Sites: Emerging 48%, Establishing 40%, Embedding 20%, Experiencing 40%</a:t>
            </a:r>
          </a:p>
          <a:p>
            <a:r>
              <a:rPr lang="en-US" dirty="0" smtClean="0">
                <a:latin typeface="Arial" pitchFamily="34" charset="0"/>
                <a:cs typeface="Arial" pitchFamily="34" charset="0"/>
              </a:rPr>
              <a:t>University Websites: Emerging 32%, Establishing 40%, Embedding 50%, Experiencing 30%</a:t>
            </a:r>
          </a:p>
          <a:p>
            <a:endParaRPr lang="en-US" dirty="0" smtClean="0">
              <a:latin typeface="Arial" pitchFamily="34" charset="0"/>
              <a:cs typeface="Arial" pitchFamily="34" charset="0"/>
            </a:endParaRPr>
          </a:p>
          <a:p>
            <a:pPr defTabSz="465875">
              <a:defRPr/>
            </a:pPr>
            <a:r>
              <a:rPr lang="en-US" dirty="0" smtClean="0">
                <a:latin typeface="Arial" pitchFamily="34" charset="0"/>
                <a:cs typeface="Arial" pitchFamily="34" charset="0"/>
              </a:rPr>
              <a:t>“Other notables were university websites, mentioned by 40% (n=4) of Establishing participants and 50% (n=5) of Embedding participants. Retail websites were discussed by 40% of the Establishing participants and 50% (n=5) of the Embedding and Experiencing participants. Syllabus- and discipline-based sites were spoken of by 48% (n=15) of Emerging interviewees, 40% (n=4) of Establishing and Experiencing interviewees, but only by 20% (n=2) of Embedding participants.” (Connaway, Lanclos, and Hood, 2013)</a:t>
            </a:r>
          </a:p>
          <a:p>
            <a:r>
              <a:rPr lang="en-US" dirty="0" smtClean="0">
                <a:latin typeface="Arial" pitchFamily="34" charset="0"/>
                <a:cs typeface="Arial" pitchFamily="34" charset="0"/>
              </a:rPr>
              <a:t> </a:t>
            </a:r>
          </a:p>
          <a:p>
            <a:r>
              <a:rPr lang="en-US" dirty="0" smtClean="0">
                <a:latin typeface="Arial" pitchFamily="34" charset="0"/>
                <a:cs typeface="Arial" pitchFamily="34" charset="0"/>
              </a:rPr>
              <a:t>“When Wikipedia was mentioned many of the Emerging stage participants believe that teachers, professors, and tutors do not accept Wikipedia as a legitimate source. However, the students admit to using Wikipedia and citing the references included in the Wikipedia articles but not formally acknowledging the use of Wikipedia; therefore, creating a covert, underground Learning Black Market. Perhaps, as students gain more confidence in their ability to tell whether the information on Wikipedia is reliable or not, they are more confident in revealing their uses of it as a resource.” (Connaway, Lanclos, and Hood, 2013)</a:t>
            </a:r>
          </a:p>
          <a:p>
            <a:endParaRPr lang="en-US" dirty="0" smtClean="0">
              <a:latin typeface="Arial" pitchFamily="34" charset="0"/>
              <a:cs typeface="Arial" pitchFamily="34" charset="0"/>
            </a:endParaRPr>
          </a:p>
          <a:p>
            <a:r>
              <a:rPr lang="en-US" dirty="0" err="1" smtClean="0">
                <a:latin typeface="Arial" pitchFamily="34" charset="0"/>
                <a:cs typeface="Arial" pitchFamily="34" charset="0"/>
              </a:rPr>
              <a:t>Connaway</a:t>
            </a:r>
            <a:r>
              <a:rPr lang="en-US" dirty="0" smtClean="0">
                <a:latin typeface="Arial" pitchFamily="34" charset="0"/>
                <a:cs typeface="Arial" pitchFamily="34" charset="0"/>
              </a:rPr>
              <a:t>, L. S. , Lanclos, D., &amp; Hood, E. M. (2013).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Retrieved from: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 y="3486151"/>
            <a:ext cx="7008778" cy="5808636"/>
          </a:xfrm>
        </p:spPr>
        <p:txBody>
          <a:bodyPr>
            <a:noAutofit/>
          </a:bodyPr>
          <a:lstStyle/>
          <a:p>
            <a:pPr indent="-237766">
              <a:spcBef>
                <a:spcPts val="917"/>
              </a:spcBef>
              <a:defRPr/>
            </a:pPr>
            <a:r>
              <a:rPr lang="en-US" sz="800" i="1" dirty="0" smtClean="0">
                <a:latin typeface="Arial" pitchFamily="34" charset="0"/>
                <a:cs typeface="Arial" pitchFamily="34" charset="0"/>
              </a:rPr>
              <a:t>Image: </a:t>
            </a:r>
            <a:r>
              <a:rPr lang="en-GB" sz="800" dirty="0" smtClean="0">
                <a:latin typeface="Arial" pitchFamily="34" charset="0"/>
                <a:cs typeface="Arial" pitchFamily="34" charset="0"/>
              </a:rPr>
              <a:t>http://wp.me/pLtlj-fH</a:t>
            </a:r>
            <a:endParaRPr lang="en-US" sz="800" i="1" dirty="0" smtClean="0">
              <a:latin typeface="Arial" pitchFamily="34" charset="0"/>
              <a:cs typeface="Arial" pitchFamily="34" charset="0"/>
            </a:endParaRPr>
          </a:p>
          <a:p>
            <a:pPr indent="-237766">
              <a:buFont typeface="Arial" pitchFamily="34" charset="0"/>
              <a:buChar char="•"/>
              <a:defRPr/>
            </a:pPr>
            <a:r>
              <a:rPr lang="en-US" sz="800" dirty="0" smtClean="0">
                <a:latin typeface="Arial" pitchFamily="34" charset="0"/>
                <a:cs typeface="Arial" pitchFamily="34" charset="0"/>
              </a:rPr>
              <a:t>Covert online study habits</a:t>
            </a:r>
          </a:p>
          <a:p>
            <a:pPr lvl="1" indent="-237766">
              <a:buFont typeface="Arial" pitchFamily="34" charset="0"/>
              <a:buChar char="•"/>
              <a:defRPr/>
            </a:pPr>
            <a:r>
              <a:rPr lang="en-US" sz="800" dirty="0" smtClean="0">
                <a:latin typeface="Arial" pitchFamily="34" charset="0"/>
                <a:cs typeface="Arial" pitchFamily="34" charset="0"/>
              </a:rPr>
              <a:t>Wikipedia</a:t>
            </a:r>
          </a:p>
          <a:p>
            <a:pPr lvl="1" indent="-237766">
              <a:buFont typeface="Arial" pitchFamily="34" charset="0"/>
              <a:buChar char="•"/>
              <a:defRPr/>
            </a:pPr>
            <a:r>
              <a:rPr lang="en-US" sz="800" dirty="0" smtClean="0">
                <a:latin typeface="Arial" pitchFamily="34" charset="0"/>
                <a:cs typeface="Arial" pitchFamily="34" charset="0"/>
              </a:rPr>
              <a:t>Don’t cite</a:t>
            </a:r>
          </a:p>
          <a:p>
            <a:pPr lvl="1" indent="-237766">
              <a:buFont typeface="Arial" pitchFamily="34" charset="0"/>
              <a:buChar char="•"/>
              <a:defRPr/>
            </a:pPr>
            <a:r>
              <a:rPr lang="en-US" sz="800" dirty="0" smtClean="0">
                <a:latin typeface="Arial" pitchFamily="34" charset="0"/>
                <a:cs typeface="Arial" pitchFamily="34" charset="0"/>
              </a:rPr>
              <a:t>Widely used</a:t>
            </a:r>
          </a:p>
          <a:p>
            <a:pPr lvl="1" indent="-237766">
              <a:buFont typeface="Arial" pitchFamily="34" charset="0"/>
              <a:buChar char="•"/>
              <a:defRPr/>
            </a:pPr>
            <a:r>
              <a:rPr lang="en-US" sz="800" dirty="0" smtClean="0">
                <a:latin typeface="Arial" pitchFamily="34" charset="0"/>
                <a:cs typeface="Arial" pitchFamily="34" charset="0"/>
              </a:rPr>
              <a:t>Guilt</a:t>
            </a:r>
          </a:p>
          <a:p>
            <a:pPr indent="-237766">
              <a:buFont typeface="Arial" pitchFamily="34" charset="0"/>
              <a:buChar char="•"/>
              <a:defRPr/>
            </a:pPr>
            <a:r>
              <a:rPr lang="en-US" sz="800" dirty="0" smtClean="0">
                <a:latin typeface="Arial" pitchFamily="34" charset="0"/>
                <a:cs typeface="Arial" pitchFamily="34" charset="0"/>
              </a:rPr>
              <a:t>Students &amp; teachers disagree</a:t>
            </a:r>
          </a:p>
          <a:p>
            <a:pPr lvl="1" indent="-237766">
              <a:buFont typeface="Arial" pitchFamily="34" charset="0"/>
              <a:buChar char="•"/>
              <a:defRPr/>
            </a:pPr>
            <a:r>
              <a:rPr lang="en-US" sz="800" dirty="0" smtClean="0">
                <a:latin typeface="Arial" pitchFamily="34" charset="0"/>
                <a:cs typeface="Arial" pitchFamily="34" charset="0"/>
              </a:rPr>
              <a:t>Quality sources</a:t>
            </a:r>
          </a:p>
          <a:p>
            <a:r>
              <a:rPr lang="en-US" sz="8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sz="800" dirty="0" err="1" smtClean="0">
                <a:latin typeface="Arial" pitchFamily="34" charset="0"/>
                <a:cs typeface="Arial" pitchFamily="34" charset="0"/>
              </a:rPr>
              <a:t>Connaway</a:t>
            </a:r>
            <a:r>
              <a:rPr lang="en-US" sz="800" dirty="0" smtClean="0">
                <a:latin typeface="Arial" pitchFamily="34" charset="0"/>
                <a:cs typeface="Arial" pitchFamily="34" charset="0"/>
              </a:rPr>
              <a:t>, 2011)</a:t>
            </a:r>
          </a:p>
          <a:p>
            <a:endParaRPr lang="en-US" sz="800" dirty="0" smtClean="0">
              <a:solidFill>
                <a:srgbClr val="FF0000"/>
              </a:solidFill>
              <a:latin typeface="Arial" pitchFamily="34" charset="0"/>
              <a:cs typeface="Arial" pitchFamily="34" charset="0"/>
            </a:endParaRPr>
          </a:p>
          <a:p>
            <a:r>
              <a:rPr lang="en-US" sz="800" dirty="0" smtClean="0">
                <a:latin typeface="Arial" pitchFamily="34" charset="0"/>
                <a:cs typeface="Arial" pitchFamily="34" charset="0"/>
              </a:rPr>
              <a:t>  </a:t>
            </a:r>
            <a:endParaRPr lang="en-US" sz="800" b="1" dirty="0" smtClean="0">
              <a:latin typeface="Arial" pitchFamily="34" charset="0"/>
              <a:cs typeface="Arial" pitchFamily="34" charset="0"/>
            </a:endParaRPr>
          </a:p>
          <a:p>
            <a:pPr>
              <a:defRPr/>
            </a:pPr>
            <a:r>
              <a:rPr lang="en-US" sz="800" b="1" dirty="0" smtClean="0">
                <a:latin typeface="Arial" pitchFamily="34" charset="0"/>
                <a:cs typeface="Arial" pitchFamily="34" charset="0"/>
              </a:rPr>
              <a:t>Students’ Perceptions of Teachers’ opinions of Wikipedia:</a:t>
            </a: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“Avoid it.” (</a:t>
            </a:r>
            <a:r>
              <a:rPr lang="en-US" sz="800" i="1" dirty="0" smtClean="0">
                <a:latin typeface="Arial" pitchFamily="34" charset="0"/>
                <a:cs typeface="Arial" pitchFamily="34" charset="0"/>
              </a:rPr>
              <a:t>Digital Visitors and Residents, </a:t>
            </a:r>
            <a:r>
              <a:rPr lang="en-US" sz="800" dirty="0" smtClean="0">
                <a:latin typeface="Arial" pitchFamily="34" charset="0"/>
                <a:cs typeface="Arial" pitchFamily="34" charset="0"/>
              </a:rPr>
              <a:t>UKS8 0:28:28.3, Female, Age 16, Undeclared Major)</a:t>
            </a: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 “I mean if teachers don’t like using Wikipedia they don’t want you to use Wikipedia.  A lot of students will still use Wikipedia and then cite another source.  As long as it has the same information and it is not word for word or anything they’ll use Wikipedia because it is the easiest thing to go look up on Wikipedia.  It will give you a full in-depth detailed thing about the information.  Teachers don’t just like it because it’s not the most reliable source since anyone can post something on there even though the site is monitored, it’s because it’s too easy.” (Digital Visitors and Residents, USU3 0:30:59, Male, Age 19, Mechanical Engineering)</a:t>
            </a: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“They [professors] say it’s because anyone can make up – I mean, anyone can add information on there but I mean when I’ve actually looked into information it seemed the same as any information I find anywhere else. I mean, it’s not like if you look up fourth of July, it’s not like it gives you like some weird explanation of aliens or something.” (</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USU7 0:33:14, Female ,Age 19, Political Science)</a:t>
            </a:r>
          </a:p>
          <a:p>
            <a:pPr>
              <a:defRPr/>
            </a:pPr>
            <a:r>
              <a:rPr lang="en-US" sz="800" dirty="0" smtClean="0">
                <a:latin typeface="Arial" pitchFamily="34" charset="0"/>
                <a:cs typeface="Arial" pitchFamily="34" charset="0"/>
              </a:rPr>
              <a:t> </a:t>
            </a:r>
          </a:p>
          <a:p>
            <a:pPr>
              <a:defRPr/>
            </a:pPr>
            <a:r>
              <a:rPr lang="en-US" sz="800" b="1" dirty="0" smtClean="0">
                <a:latin typeface="Arial" pitchFamily="34" charset="0"/>
                <a:cs typeface="Arial" pitchFamily="34" charset="0"/>
              </a:rPr>
              <a:t>Students’ on Wikipedia:</a:t>
            </a:r>
          </a:p>
          <a:p>
            <a:pPr>
              <a:defRPr/>
            </a:pPr>
            <a:r>
              <a:rPr lang="en-US" sz="8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USU7, 0:33:49, Female, Age 19, Political Science)</a:t>
            </a:r>
          </a:p>
          <a:p>
            <a:pPr>
              <a:defRPr/>
            </a:pPr>
            <a:r>
              <a:rPr lang="en-US" sz="800" dirty="0" smtClean="0">
                <a:latin typeface="Arial" pitchFamily="34" charset="0"/>
                <a:cs typeface="Arial" pitchFamily="34" charset="0"/>
              </a:rPr>
              <a:t> </a:t>
            </a:r>
          </a:p>
          <a:p>
            <a:pPr>
              <a:defRPr/>
            </a:pPr>
            <a:r>
              <a:rPr lang="en-US" sz="800" dirty="0" smtClean="0">
                <a:latin typeface="Arial" pitchFamily="34" charset="0"/>
                <a:cs typeface="Arial" pitchFamily="34" charset="0"/>
              </a:rPr>
              <a:t>“Everyone knows that you try not to use Wikipedia as a source because it is a cardinal sin.”  (</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UKU3, 0:31:03, Female, Age 19, French and Italian)</a:t>
            </a:r>
          </a:p>
          <a:p>
            <a:pPr>
              <a:defRPr/>
            </a:pPr>
            <a:endParaRPr lang="en-US" sz="800" dirty="0" smtClean="0">
              <a:latin typeface="Arial" pitchFamily="34" charset="0"/>
              <a:cs typeface="Arial" pitchFamily="34" charset="0"/>
            </a:endParaRPr>
          </a:p>
          <a:p>
            <a:r>
              <a:rPr lang="en-US" sz="800" b="1" dirty="0" smtClean="0">
                <a:latin typeface="Arial" pitchFamily="34" charset="0"/>
                <a:cs typeface="Arial" pitchFamily="34" charset="0"/>
              </a:rPr>
              <a:t>Student:</a:t>
            </a:r>
            <a:r>
              <a:rPr lang="en-US" sz="800" dirty="0" smtClean="0">
                <a:latin typeface="Arial" pitchFamily="34" charset="0"/>
                <a:cs typeface="Arial" pitchFamily="34" charset="0"/>
              </a:rPr>
              <a:t> “Ha </a:t>
            </a:r>
            <a:r>
              <a:rPr lang="en-US" sz="800" dirty="0" err="1" smtClean="0">
                <a:latin typeface="Arial" pitchFamily="34" charset="0"/>
                <a:cs typeface="Arial" pitchFamily="34" charset="0"/>
              </a:rPr>
              <a:t>ha</a:t>
            </a:r>
            <a:r>
              <a:rPr lang="en-US" sz="800" dirty="0" smtClean="0">
                <a:latin typeface="Arial" pitchFamily="34" charset="0"/>
                <a:cs typeface="Arial" pitchFamily="34" charset="0"/>
              </a:rPr>
              <a:t>.” I </a:t>
            </a:r>
            <a:r>
              <a:rPr lang="en-US" sz="800" dirty="0" err="1" smtClean="0">
                <a:latin typeface="Arial" pitchFamily="34" charset="0"/>
                <a:cs typeface="Arial" pitchFamily="34" charset="0"/>
              </a:rPr>
              <a:t>realised</a:t>
            </a:r>
            <a:r>
              <a:rPr lang="en-US" sz="800" dirty="0" smtClean="0">
                <a:latin typeface="Arial" pitchFamily="34" charset="0"/>
                <a:cs typeface="Arial" pitchFamily="34" charset="0"/>
              </a:rPr>
              <a:t> that there were some undergraduates that had some papers due yesterday because they were like “Oh, Wikipedia was down! Now where am I going to get my information?”(</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USG5 , 0:57:26, Female,  Age 30, Latin American Studies)</a:t>
            </a:r>
          </a:p>
          <a:p>
            <a:endParaRPr lang="en-US" sz="800" dirty="0" smtClean="0">
              <a:latin typeface="Arial" pitchFamily="34" charset="0"/>
              <a:cs typeface="Arial" pitchFamily="34" charset="0"/>
            </a:endParaRPr>
          </a:p>
          <a:p>
            <a:pPr marL="0" lvl="2" defTabSz="913115" fontAlgn="base">
              <a:spcBef>
                <a:spcPct val="30000"/>
              </a:spcBef>
              <a:spcAft>
                <a:spcPct val="0"/>
              </a:spcAft>
              <a:defRPr/>
            </a:pPr>
            <a:r>
              <a:rPr lang="en-US" sz="700" dirty="0" smtClean="0">
                <a:latin typeface="Arial" pitchFamily="34" charset="0"/>
                <a:cs typeface="Arial" pitchFamily="34" charset="0"/>
              </a:rPr>
              <a:t>White</a:t>
            </a:r>
            <a:r>
              <a:rPr lang="en-US" sz="700" dirty="0">
                <a:latin typeface="Arial" pitchFamily="34" charset="0"/>
                <a:cs typeface="Arial" pitchFamily="34" charset="0"/>
              </a:rPr>
              <a:t>, D. S., &amp; Le </a:t>
            </a:r>
            <a:r>
              <a:rPr lang="en-US" sz="700" dirty="0" err="1">
                <a:latin typeface="Arial" pitchFamily="34" charset="0"/>
                <a:cs typeface="Arial" pitchFamily="34" charset="0"/>
              </a:rPr>
              <a:t>Cornu</a:t>
            </a:r>
            <a:r>
              <a:rPr lang="en-US" sz="700" dirty="0">
                <a:latin typeface="Arial" pitchFamily="34" charset="0"/>
                <a:cs typeface="Arial" pitchFamily="34" charset="0"/>
              </a:rPr>
              <a:t>, A. (2011). Visitors and Residents: A new typology for online engagement. </a:t>
            </a:r>
            <a:r>
              <a:rPr lang="en-US" sz="700" i="1" dirty="0">
                <a:latin typeface="Arial" pitchFamily="34" charset="0"/>
                <a:cs typeface="Arial" pitchFamily="34" charset="0"/>
              </a:rPr>
              <a:t>First Monday,</a:t>
            </a:r>
            <a:r>
              <a:rPr lang="en-US" sz="700" dirty="0">
                <a:latin typeface="Arial" pitchFamily="34" charset="0"/>
                <a:cs typeface="Arial" pitchFamily="34" charset="0"/>
              </a:rPr>
              <a:t> </a:t>
            </a:r>
            <a:r>
              <a:rPr lang="en-US" sz="700" i="1" dirty="0">
                <a:latin typeface="Arial" pitchFamily="34" charset="0"/>
                <a:cs typeface="Arial" pitchFamily="34" charset="0"/>
              </a:rPr>
              <a:t>16</a:t>
            </a:r>
            <a:r>
              <a:rPr lang="en-US" sz="700" dirty="0">
                <a:latin typeface="Arial" pitchFamily="34" charset="0"/>
                <a:cs typeface="Arial" pitchFamily="34" charset="0"/>
              </a:rPr>
              <a:t>(9).  Retrieved from </a:t>
            </a:r>
            <a:r>
              <a:rPr lang="en-US" sz="700" u="sng" dirty="0">
                <a:latin typeface="Arial" pitchFamily="34" charset="0"/>
                <a:cs typeface="Arial" pitchFamily="34" charset="0"/>
                <a:hlinkClick r:id="rId3"/>
              </a:rPr>
              <a:t>http://</a:t>
            </a:r>
            <a:r>
              <a:rPr lang="en-US" sz="700" u="sng" dirty="0" smtClean="0">
                <a:latin typeface="Arial" pitchFamily="34" charset="0"/>
                <a:cs typeface="Arial" pitchFamily="34" charset="0"/>
                <a:hlinkClick r:id="rId3"/>
              </a:rPr>
              <a:t>firstmonday.org/htbin/cgiwrap/bin/ojs/index.php/fm/article/viewArticle/3171/3049</a:t>
            </a:r>
            <a:endParaRPr lang="en-US" sz="700" u="sng" dirty="0" smtClean="0">
              <a:latin typeface="Arial" pitchFamily="34" charset="0"/>
              <a:cs typeface="Arial" pitchFamily="34" charset="0"/>
            </a:endParaRPr>
          </a:p>
          <a:p>
            <a:pPr marL="0" lvl="2" defTabSz="913115" fontAlgn="base">
              <a:spcBef>
                <a:spcPct val="30000"/>
              </a:spcBef>
              <a:spcAft>
                <a:spcPct val="0"/>
              </a:spcAft>
              <a:defRPr/>
            </a:pPr>
            <a:endParaRPr lang="en-US" sz="700" u="sng" dirty="0">
              <a:latin typeface="Arial" pitchFamily="34" charset="0"/>
              <a:cs typeface="Arial" pitchFamily="34" charset="0"/>
            </a:endParaRPr>
          </a:p>
          <a:p>
            <a:pPr>
              <a:defRPr/>
            </a:pPr>
            <a:r>
              <a:rPr lang="en-US" sz="700" dirty="0" err="1">
                <a:latin typeface="Arial" pitchFamily="34" charset="0"/>
                <a:cs typeface="Arial" pitchFamily="34" charset="0"/>
              </a:rPr>
              <a:t>Connaway</a:t>
            </a:r>
            <a:r>
              <a:rPr lang="en-US" sz="700" dirty="0">
                <a:latin typeface="Arial" pitchFamily="34" charset="0"/>
                <a:cs typeface="Arial" pitchFamily="34" charset="0"/>
              </a:rPr>
              <a:t>, L. S., </a:t>
            </a:r>
            <a:r>
              <a:rPr lang="en-US" sz="700" dirty="0" err="1">
                <a:latin typeface="Arial" pitchFamily="34" charset="0"/>
                <a:cs typeface="Arial" pitchFamily="34" charset="0"/>
              </a:rPr>
              <a:t>Lanclos</a:t>
            </a:r>
            <a:r>
              <a:rPr lang="en-US" sz="700" dirty="0">
                <a:latin typeface="Arial" pitchFamily="34" charset="0"/>
                <a:cs typeface="Arial" pitchFamily="34" charset="0"/>
              </a:rPr>
              <a:t>, D., &amp; Hood, E. M. </a:t>
            </a:r>
            <a:r>
              <a:rPr lang="en-US" sz="700" dirty="0" smtClean="0">
                <a:latin typeface="Arial" pitchFamily="34" charset="0"/>
                <a:cs typeface="Arial" pitchFamily="34" charset="0"/>
              </a:rPr>
              <a:t>(2013). </a:t>
            </a:r>
            <a:r>
              <a:rPr lang="en-US" sz="700" dirty="0">
                <a:latin typeface="Arial" pitchFamily="34" charset="0"/>
                <a:cs typeface="Arial" pitchFamily="34" charset="0"/>
              </a:rPr>
              <a:t>“I find Google a lot easier than going to the library website.” Imagine </a:t>
            </a:r>
            <a:r>
              <a:rPr lang="en-US" sz="700" dirty="0" smtClean="0">
                <a:latin typeface="Arial" pitchFamily="34" charset="0"/>
                <a:cs typeface="Arial" pitchFamily="34" charset="0"/>
              </a:rPr>
              <a:t>ways </a:t>
            </a:r>
            <a:r>
              <a:rPr lang="en-US" sz="700" dirty="0">
                <a:latin typeface="Arial" pitchFamily="34" charset="0"/>
                <a:cs typeface="Arial" pitchFamily="34" charset="0"/>
              </a:rPr>
              <a:t>to </a:t>
            </a:r>
            <a:r>
              <a:rPr lang="en-US" sz="700" dirty="0" smtClean="0">
                <a:latin typeface="Arial" pitchFamily="34" charset="0"/>
                <a:cs typeface="Arial" pitchFamily="34" charset="0"/>
              </a:rPr>
              <a:t>innovate </a:t>
            </a:r>
            <a:r>
              <a:rPr lang="en-US" sz="700" dirty="0">
                <a:latin typeface="Arial" pitchFamily="34" charset="0"/>
                <a:cs typeface="Arial" pitchFamily="34" charset="0"/>
              </a:rPr>
              <a:t>and </a:t>
            </a:r>
            <a:r>
              <a:rPr lang="en-US" sz="700" dirty="0" smtClean="0">
                <a:latin typeface="Arial" pitchFamily="34" charset="0"/>
                <a:cs typeface="Arial" pitchFamily="34" charset="0"/>
              </a:rPr>
              <a:t>inspire students </a:t>
            </a:r>
            <a:r>
              <a:rPr lang="en-US" sz="700" dirty="0">
                <a:latin typeface="Arial" pitchFamily="34" charset="0"/>
                <a:cs typeface="Arial" pitchFamily="34" charset="0"/>
              </a:rPr>
              <a:t>to </a:t>
            </a:r>
            <a:r>
              <a:rPr lang="en-US" sz="700" dirty="0" smtClean="0">
                <a:latin typeface="Arial" pitchFamily="34" charset="0"/>
                <a:cs typeface="Arial" pitchFamily="34" charset="0"/>
              </a:rPr>
              <a:t>use </a:t>
            </a:r>
            <a:r>
              <a:rPr lang="en-US" sz="700" dirty="0">
                <a:latin typeface="Arial" pitchFamily="34" charset="0"/>
                <a:cs typeface="Arial" pitchFamily="34" charset="0"/>
              </a:rPr>
              <a:t>the </a:t>
            </a:r>
            <a:r>
              <a:rPr lang="en-US" sz="700" dirty="0" smtClean="0">
                <a:latin typeface="Arial" pitchFamily="34" charset="0"/>
                <a:cs typeface="Arial" pitchFamily="34" charset="0"/>
              </a:rPr>
              <a:t>academic library</a:t>
            </a:r>
            <a:r>
              <a:rPr lang="en-US" sz="700" dirty="0">
                <a:latin typeface="Arial" pitchFamily="34" charset="0"/>
                <a:cs typeface="Arial" pitchFamily="34" charset="0"/>
              </a:rPr>
              <a:t>. </a:t>
            </a:r>
            <a:r>
              <a:rPr lang="en-US" sz="700" i="1" dirty="0">
                <a:latin typeface="Arial" pitchFamily="34" charset="0"/>
                <a:cs typeface="Arial" pitchFamily="34" charset="0"/>
              </a:rPr>
              <a:t>Proceedings of the Association of College &amp; Research Libraries (ACRL) 2013 conference, April 10-13, 2013, Indianapolis, IN</a:t>
            </a:r>
            <a:r>
              <a:rPr lang="en-US" sz="700" i="1" dirty="0" smtClean="0">
                <a:latin typeface="Arial" pitchFamily="34" charset="0"/>
                <a:cs typeface="Arial" pitchFamily="34" charset="0"/>
              </a:rPr>
              <a:t>. Retrieved from </a:t>
            </a:r>
            <a:r>
              <a:rPr lang="en-US" sz="700" u="sng" dirty="0" smtClean="0">
                <a:latin typeface="Arial" pitchFamily="34" charset="0"/>
                <a:cs typeface="Arial" pitchFamily="34" charset="0"/>
                <a:hlinkClick r:id="rId3"/>
              </a:rPr>
              <a:t>http://www.ala.org/acrl/sites/ala.org.acrl/files/content/conferences/confsandpreconfs/2013/papers/Connaway_Google.pdf</a:t>
            </a:r>
            <a:endParaRPr lang="en-US" sz="700" u="sng" dirty="0">
              <a:latin typeface="Arial" pitchFamily="34" charset="0"/>
              <a:cs typeface="Arial" pitchFamily="34" charset="0"/>
              <a:hlinkClick r:id="rId3"/>
            </a:endParaRPr>
          </a:p>
          <a:p>
            <a:pPr>
              <a:defRPr/>
            </a:pPr>
            <a:endParaRPr lang="en-US" sz="700" dirty="0">
              <a:latin typeface="Arial" pitchFamily="34" charset="0"/>
              <a:cs typeface="Arial" pitchFamily="34" charset="0"/>
            </a:endParaRPr>
          </a:p>
          <a:p>
            <a:pPr>
              <a:defRPr/>
            </a:pPr>
            <a:r>
              <a:rPr lang="en-US" sz="700" dirty="0" err="1">
                <a:latin typeface="Arial" pitchFamily="34" charset="0"/>
                <a:cs typeface="Arial" pitchFamily="34" charset="0"/>
              </a:rPr>
              <a:t>Connaway</a:t>
            </a:r>
            <a:r>
              <a:rPr lang="en-US" sz="700" dirty="0">
                <a:latin typeface="Arial" pitchFamily="34" charset="0"/>
                <a:cs typeface="Arial" pitchFamily="34" charset="0"/>
              </a:rPr>
              <a:t>, L. S., </a:t>
            </a:r>
            <a:r>
              <a:rPr lang="en-US" sz="700" dirty="0" err="1">
                <a:latin typeface="Arial" pitchFamily="34" charset="0"/>
                <a:cs typeface="Arial" pitchFamily="34" charset="0"/>
              </a:rPr>
              <a:t>Lanclos</a:t>
            </a:r>
            <a:r>
              <a:rPr lang="en-US" sz="700" dirty="0">
                <a:latin typeface="Arial" pitchFamily="34" charset="0"/>
                <a:cs typeface="Arial" pitchFamily="34" charset="0"/>
              </a:rPr>
              <a:t>, D., White, D., Le </a:t>
            </a:r>
            <a:r>
              <a:rPr lang="en-US" sz="700" dirty="0" err="1">
                <a:latin typeface="Arial" pitchFamily="34" charset="0"/>
                <a:cs typeface="Arial" pitchFamily="34" charset="0"/>
              </a:rPr>
              <a:t>Cornu</a:t>
            </a:r>
            <a:r>
              <a:rPr lang="en-US" sz="700" dirty="0">
                <a:latin typeface="Arial" pitchFamily="34" charset="0"/>
                <a:cs typeface="Arial" pitchFamily="34" charset="0"/>
              </a:rPr>
              <a:t>, A., &amp; Hood, E. M. (2013). User-centered decision making: A new model for developing academic library services and systems. </a:t>
            </a:r>
            <a:r>
              <a:rPr lang="en-US" sz="700" i="1" dirty="0">
                <a:latin typeface="Arial" pitchFamily="34" charset="0"/>
                <a:cs typeface="Arial" pitchFamily="34" charset="0"/>
              </a:rPr>
              <a:t>IFLA Journal, 39</a:t>
            </a:r>
            <a:r>
              <a:rPr lang="en-US" sz="700" dirty="0">
                <a:latin typeface="Arial" pitchFamily="34" charset="0"/>
                <a:cs typeface="Arial" pitchFamily="34" charset="0"/>
              </a:rPr>
              <a:t>(1), 30-36. </a:t>
            </a:r>
          </a:p>
          <a:p>
            <a:endParaRPr lang="en-US" sz="700" dirty="0">
              <a:latin typeface="Arial" pitchFamily="34" charset="0"/>
              <a:cs typeface="Arial" pitchFamily="34" charset="0"/>
            </a:endParaRPr>
          </a:p>
          <a:p>
            <a:pPr>
              <a:defRPr/>
            </a:pPr>
            <a:r>
              <a:rPr lang="en-US" sz="700" dirty="0" err="1">
                <a:latin typeface="Arial" pitchFamily="34" charset="0"/>
                <a:cs typeface="Arial" pitchFamily="34" charset="0"/>
              </a:rPr>
              <a:t>Connaway</a:t>
            </a:r>
            <a:r>
              <a:rPr lang="en-US" sz="700" dirty="0">
                <a:latin typeface="Arial" pitchFamily="34" charset="0"/>
                <a:cs typeface="Arial" pitchFamily="34" charset="0"/>
              </a:rPr>
              <a:t>, L. S., White, D., </a:t>
            </a:r>
            <a:r>
              <a:rPr lang="en-US" sz="700" dirty="0" err="1">
                <a:latin typeface="Arial" pitchFamily="34" charset="0"/>
                <a:cs typeface="Arial" pitchFamily="34" charset="0"/>
              </a:rPr>
              <a:t>Lanclos</a:t>
            </a:r>
            <a:r>
              <a:rPr lang="en-US" sz="700" dirty="0">
                <a:latin typeface="Arial" pitchFamily="34" charset="0"/>
                <a:cs typeface="Arial" pitchFamily="34" charset="0"/>
              </a:rPr>
              <a:t>, D., &amp; Le </a:t>
            </a:r>
            <a:r>
              <a:rPr lang="en-US" sz="700" dirty="0" err="1">
                <a:latin typeface="Arial" pitchFamily="34" charset="0"/>
                <a:cs typeface="Arial" pitchFamily="34" charset="0"/>
              </a:rPr>
              <a:t>Cornu</a:t>
            </a:r>
            <a:r>
              <a:rPr lang="en-US" sz="700" dirty="0">
                <a:latin typeface="Arial" pitchFamily="34" charset="0"/>
                <a:cs typeface="Arial" pitchFamily="34" charset="0"/>
              </a:rPr>
              <a:t>, A. (2013). Visitors and Residents: What motivates engagement with the digital information environment? </a:t>
            </a:r>
            <a:r>
              <a:rPr lang="en-US" sz="700" i="1" dirty="0">
                <a:latin typeface="Arial" pitchFamily="34" charset="0"/>
                <a:cs typeface="Arial" pitchFamily="34" charset="0"/>
              </a:rPr>
              <a:t>Information Research</a:t>
            </a:r>
            <a:r>
              <a:rPr lang="en-US" sz="700" dirty="0">
                <a:latin typeface="Arial" pitchFamily="34" charset="0"/>
                <a:cs typeface="Arial" pitchFamily="34" charset="0"/>
              </a:rPr>
              <a:t>, </a:t>
            </a:r>
            <a:r>
              <a:rPr lang="en-US" sz="700" i="1" dirty="0">
                <a:latin typeface="Arial" pitchFamily="34" charset="0"/>
                <a:cs typeface="Arial" pitchFamily="34" charset="0"/>
              </a:rPr>
              <a:t>18</a:t>
            </a:r>
            <a:r>
              <a:rPr lang="en-US" sz="700" dirty="0">
                <a:latin typeface="Arial" pitchFamily="34" charset="0"/>
                <a:cs typeface="Arial" pitchFamily="34" charset="0"/>
              </a:rPr>
              <a:t>(1). [</a:t>
            </a:r>
            <a:r>
              <a:rPr lang="en-US" sz="700" dirty="0" err="1">
                <a:latin typeface="Arial" pitchFamily="34" charset="0"/>
                <a:cs typeface="Arial" pitchFamily="34" charset="0"/>
              </a:rPr>
              <a:t>Available:</a:t>
            </a:r>
            <a:r>
              <a:rPr lang="en-US" sz="700" u="sng" dirty="0" err="1">
                <a:latin typeface="Arial" pitchFamily="34" charset="0"/>
                <a:cs typeface="Arial" pitchFamily="34" charset="0"/>
                <a:hlinkClick r:id="rId4"/>
              </a:rPr>
              <a:t>http</a:t>
            </a:r>
            <a:r>
              <a:rPr lang="en-US" sz="700" u="sng" dirty="0">
                <a:latin typeface="Arial" pitchFamily="34" charset="0"/>
                <a:cs typeface="Arial" pitchFamily="34" charset="0"/>
                <a:hlinkClick r:id="rId4"/>
              </a:rPr>
              <a:t>://informationr.net/</a:t>
            </a:r>
            <a:r>
              <a:rPr lang="en-US" sz="700" u="sng" dirty="0" err="1">
                <a:latin typeface="Arial" pitchFamily="34" charset="0"/>
                <a:cs typeface="Arial" pitchFamily="34" charset="0"/>
                <a:hlinkClick r:id="rId4"/>
              </a:rPr>
              <a:t>ir</a:t>
            </a:r>
            <a:r>
              <a:rPr lang="en-US" sz="700" u="sng" dirty="0">
                <a:latin typeface="Arial" pitchFamily="34" charset="0"/>
                <a:cs typeface="Arial" pitchFamily="34" charset="0"/>
                <a:hlinkClick r:id="rId4"/>
              </a:rPr>
              <a:t>/18-1/infres181.html</a:t>
            </a:r>
            <a:r>
              <a:rPr lang="en-US" sz="700" dirty="0">
                <a:latin typeface="Arial" pitchFamily="34" charset="0"/>
                <a:cs typeface="Arial" pitchFamily="34" charset="0"/>
              </a:rPr>
              <a:t>]</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231468" y="8986520"/>
            <a:ext cx="777311" cy="308266"/>
          </a:xfrm>
        </p:spPr>
        <p:txBody>
          <a:bodyPr/>
          <a:lstStyle/>
          <a:p>
            <a:fld id="{AE921901-2D7D-404F-83CF-0310337D82A5}"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1" y="4415790"/>
            <a:ext cx="6075680" cy="4183380"/>
          </a:xfrm>
        </p:spPr>
        <p:txBody>
          <a:bodyPr>
            <a:normAutofit/>
          </a:bodyPr>
          <a:lstStyle/>
          <a:p>
            <a:r>
              <a:rPr lang="en-US" sz="1400" dirty="0" smtClean="0">
                <a:latin typeface="Arial" pitchFamily="34" charset="0"/>
                <a:cs typeface="Arial" pitchFamily="34" charset="0"/>
              </a:rPr>
              <a:t>Connaway, L. S. , Lanclos, D., &amp; Hood, E. M. (2013). “‘I find Google a lot easier than going to the library website.’ Imagine ways to innovate and inspire students to use the academic library.” </a:t>
            </a:r>
            <a:r>
              <a:rPr lang="en-US" sz="1400" i="1" dirty="0" smtClean="0">
                <a:latin typeface="Arial" pitchFamily="34" charset="0"/>
                <a:cs typeface="Arial" pitchFamily="34" charset="0"/>
              </a:rPr>
              <a:t>Proceedings of the Association of College &amp; Research Libraries (ACRL) 2013 conference, April 10-13, 2013, Indianapolis, IN.  </a:t>
            </a:r>
            <a:r>
              <a:rPr lang="en-US" sz="1400" dirty="0" smtClean="0">
                <a:latin typeface="Arial" pitchFamily="34" charset="0"/>
                <a:cs typeface="Arial" pitchFamily="34" charset="0"/>
              </a:rPr>
              <a:t>Retrieved from: </a:t>
            </a:r>
            <a:r>
              <a:rPr lang="en-US" sz="14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89"/>
            <a:ext cx="6400800" cy="4414177"/>
          </a:xfrm>
        </p:spPr>
        <p:txBody>
          <a:bodyPr>
            <a:normAutofit/>
          </a:bodyPr>
          <a:lstStyle/>
          <a:p>
            <a:r>
              <a:rPr lang="en-US" sz="1400" dirty="0" smtClean="0">
                <a:latin typeface="Arial" pitchFamily="34" charset="0"/>
                <a:cs typeface="Arial" pitchFamily="34" charset="0"/>
              </a:rPr>
              <a:t>Relevance and reliability are highly important to the Emerging stage participants, which could be attributed to their lack of subject expertise. As individuals progress through their educational stages, they become more familiar with the subject-specific sources, such as journals, publishers, databases, and including human sources, such as authors. The Emerging stage participants are concerned about selecting reliable sources and often will mention searching for web sites ending in .</a:t>
            </a:r>
            <a:r>
              <a:rPr lang="en-US" sz="1400" dirty="0" err="1" smtClean="0">
                <a:latin typeface="Arial" pitchFamily="34" charset="0"/>
                <a:cs typeface="Arial" pitchFamily="34" charset="0"/>
              </a:rPr>
              <a:t>edu</a:t>
            </a:r>
            <a:r>
              <a:rPr lang="en-US" sz="1400" dirty="0" smtClean="0">
                <a:latin typeface="Arial" pitchFamily="34" charset="0"/>
                <a:cs typeface="Arial" pitchFamily="34" charset="0"/>
              </a:rPr>
              <a:t>, .ac, .</a:t>
            </a:r>
            <a:r>
              <a:rPr lang="en-US" sz="1400" dirty="0" err="1" smtClean="0">
                <a:latin typeface="Arial" pitchFamily="34" charset="0"/>
                <a:cs typeface="Arial" pitchFamily="34" charset="0"/>
              </a:rPr>
              <a:t>gov</a:t>
            </a:r>
            <a:r>
              <a:rPr lang="en-US" sz="1400" dirty="0" smtClean="0">
                <a:latin typeface="Arial" pitchFamily="34" charset="0"/>
                <a:cs typeface="Arial" pitchFamily="34" charset="0"/>
              </a:rPr>
              <a:t>, etc. to indicate reliability compared to .com or other commercial sites. (Connaway, Lanclos, and Hood, 2013)</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Connaway, L. S. , Lanclos, D., &amp; Hood, E. M. (2013). “‘I find Google a lot easier than going to the library website.’ Imagine ways to innovate and inspire students to use the academic library.” </a:t>
            </a:r>
            <a:r>
              <a:rPr lang="en-US" sz="1400" i="1" dirty="0" smtClean="0">
                <a:latin typeface="Arial" pitchFamily="34" charset="0"/>
                <a:cs typeface="Arial" pitchFamily="34" charset="0"/>
              </a:rPr>
              <a:t>Proceedings of the Association of College &amp; Research Libraries (ACRL) 2013 conference, April 10-13, 2013, Indianapolis, IN.  </a:t>
            </a:r>
            <a:r>
              <a:rPr lang="en-US" sz="1400" dirty="0" smtClean="0">
                <a:latin typeface="Arial" pitchFamily="34" charset="0"/>
                <a:cs typeface="Arial" pitchFamily="34" charset="0"/>
              </a:rPr>
              <a:t>Retrieved from: </a:t>
            </a:r>
            <a:r>
              <a:rPr lang="en-US" sz="14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996" y="4415792"/>
            <a:ext cx="6380979" cy="4596313"/>
          </a:xfrm>
        </p:spPr>
        <p:txBody>
          <a:bodyPr>
            <a:noAutofit/>
          </a:bodyPr>
          <a:lstStyle/>
          <a:p>
            <a:pPr>
              <a:defRPr/>
            </a:pPr>
            <a:r>
              <a:rPr lang="en-US" sz="1400" i="1" dirty="0" smtClean="0">
                <a:latin typeface="Arial" pitchFamily="34" charset="0"/>
                <a:cs typeface="Arial" pitchFamily="34" charset="0"/>
              </a:rPr>
              <a:t>Image: </a:t>
            </a:r>
            <a:r>
              <a:rPr lang="en-US" sz="1400" dirty="0" smtClean="0">
                <a:hlinkClick r:id="rId3"/>
              </a:rPr>
              <a:t>http://www.sxc.hu/photo/815492</a:t>
            </a:r>
            <a:endParaRPr lang="en-US" sz="1400" dirty="0" smtClean="0">
              <a:latin typeface="Arial" pitchFamily="34" charset="0"/>
              <a:cs typeface="Arial" pitchFamily="34" charset="0"/>
            </a:endParaRPr>
          </a:p>
          <a:p>
            <a:pPr defTabSz="465827">
              <a:defRPr/>
            </a:pPr>
            <a:r>
              <a:rPr lang="en-US" sz="1400" dirty="0" smtClean="0">
                <a:latin typeface="Arial" pitchFamily="34" charset="0"/>
                <a:cs typeface="Arial" pitchFamily="34" charset="0"/>
              </a:rPr>
              <a:t>“Because Google is reliable. And fast.”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UKG1, 0:29:14, Female, Age 23, Political Science)</a:t>
            </a:r>
          </a:p>
          <a:p>
            <a:pPr defTabSz="465827">
              <a:defRPr/>
            </a:pPr>
            <a:endParaRPr lang="en-US" sz="1400" dirty="0" smtClean="0">
              <a:latin typeface="Arial" pitchFamily="34" charset="0"/>
              <a:cs typeface="Arial" pitchFamily="34" charset="0"/>
            </a:endParaRPr>
          </a:p>
          <a:p>
            <a:pPr marL="464580" indent="-464580"/>
            <a:r>
              <a:rPr lang="en-US" sz="1400" dirty="0" smtClean="0"/>
              <a:t>White, D., &amp; </a:t>
            </a:r>
            <a:r>
              <a:rPr lang="en-US" sz="1400" dirty="0" err="1" smtClean="0"/>
              <a:t>Connaway</a:t>
            </a:r>
            <a:r>
              <a:rPr lang="en-US" sz="1400" dirty="0" smtClean="0"/>
              <a:t>, L. S. (2011). </a:t>
            </a:r>
            <a:r>
              <a:rPr lang="en-US" sz="1400" i="1" dirty="0" smtClean="0"/>
              <a:t>Visitors and residents: What motivates engagement with the digital information environment.</a:t>
            </a:r>
            <a:r>
              <a:rPr lang="en-US" sz="1400" dirty="0" smtClean="0"/>
              <a:t> Funded by JISC, OCLC, and Oxford University. Retrieved from </a:t>
            </a:r>
            <a:r>
              <a:rPr lang="en-US" sz="1400" u="sng" dirty="0" smtClean="0">
                <a:hlinkClick r:id="rId4"/>
              </a:rPr>
              <a:t>http://www.oclc.org/research/activities/vandr/</a:t>
            </a:r>
            <a:r>
              <a:rPr lang="en-US" sz="1400" dirty="0" smtClean="0"/>
              <a: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75">
              <a:defRPr/>
            </a:pPr>
            <a:r>
              <a:rPr lang="en-US" sz="1400" dirty="0" smtClean="0">
                <a:latin typeface="Arial" pitchFamily="34" charset="0"/>
                <a:cs typeface="Arial" pitchFamily="34" charset="0"/>
              </a:rPr>
              <a:t>The need for collaboration is reported by 80% of the Emerging stage participants, but decreases to 40% for Establishing, and Embedding, and then increases to 70% for the Experiencing. This may reflect not only the need for collaboration in their work among high school seniors and college freshmen, but also the emphasis on individual/isolating work for upper division undergraduate students as well as graduate students. The high level of faculty collaboration is an interesting contrast to the sort of training the graduate students apparently are receiving in their respective fields. See Figure 11.</a:t>
            </a:r>
          </a:p>
          <a:p>
            <a:endParaRPr lang="en-US" sz="1400" dirty="0" smtClean="0">
              <a:latin typeface="Arial" pitchFamily="34" charset="0"/>
              <a:cs typeface="Arial" pitchFamily="34" charset="0"/>
            </a:endParaRPr>
          </a:p>
          <a:p>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 Lanclos, D., &amp; Hood, E. M. (2013). “‘I find Google a lot easier than going to the library website.’ Imagine ways to innovate and inspire students to use the academic library.” </a:t>
            </a:r>
            <a:r>
              <a:rPr lang="en-US" sz="1400" i="1" dirty="0" smtClean="0">
                <a:latin typeface="Arial" pitchFamily="34" charset="0"/>
                <a:cs typeface="Arial" pitchFamily="34" charset="0"/>
              </a:rPr>
              <a:t>Proceedings of the Association of College &amp; Research Libraries (ACRL) 2013 conference, April 10-13, 2013, Indianapolis, IN.  </a:t>
            </a:r>
            <a:r>
              <a:rPr lang="en-US" sz="1400" dirty="0" smtClean="0">
                <a:latin typeface="Arial" pitchFamily="34" charset="0"/>
                <a:cs typeface="Arial" pitchFamily="34" charset="0"/>
              </a:rPr>
              <a:t>Retrieved from: </a:t>
            </a:r>
            <a:r>
              <a:rPr lang="en-US" sz="14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0" y="3658614"/>
            <a:ext cx="7010400" cy="5327906"/>
          </a:xfrm>
        </p:spPr>
        <p:txBody>
          <a:bodyPr>
            <a:noAutofit/>
          </a:bodyPr>
          <a:lstStyle/>
          <a:p>
            <a:r>
              <a:rPr lang="en-US" sz="1400" dirty="0" smtClean="0">
                <a:latin typeface="Arial" pitchFamily="34" charset="0"/>
                <a:cs typeface="Arial" pitchFamily="34" charset="0"/>
              </a:rPr>
              <a:t>Contact and Educational Stages</a:t>
            </a:r>
          </a:p>
          <a:p>
            <a:r>
              <a:rPr lang="en-US" sz="1400" dirty="0" smtClean="0">
                <a:latin typeface="Arial" pitchFamily="34" charset="0"/>
                <a:cs typeface="Arial" pitchFamily="34" charset="0"/>
              </a:rPr>
              <a:t>Face-to-Face: Emerging 55%, Establishing 60%, Embedding 40%, Experiencing 70%</a:t>
            </a:r>
          </a:p>
          <a:p>
            <a:r>
              <a:rPr lang="en-US" sz="1400" dirty="0" smtClean="0">
                <a:latin typeface="Arial" pitchFamily="34" charset="0"/>
                <a:cs typeface="Arial" pitchFamily="34" charset="0"/>
              </a:rPr>
              <a:t>Phone Call: Emerging 84%, Establishing 90%, Embedding 70%, Experiencing 70%</a:t>
            </a:r>
          </a:p>
          <a:p>
            <a:r>
              <a:rPr lang="en-US" sz="1400" dirty="0" smtClean="0">
                <a:latin typeface="Arial" pitchFamily="34" charset="0"/>
                <a:cs typeface="Arial" pitchFamily="34" charset="0"/>
              </a:rPr>
              <a:t>IM, Chat: Emerging 52%, Establishing 30%, Embedding 40%, Experiencing 10%</a:t>
            </a:r>
          </a:p>
          <a:p>
            <a:r>
              <a:rPr lang="en-US" sz="1400" dirty="0" smtClean="0">
                <a:latin typeface="Arial" pitchFamily="34" charset="0"/>
                <a:cs typeface="Arial" pitchFamily="34" charset="0"/>
              </a:rPr>
              <a:t>Email: Emerging 52%, Establishing 100%, Embedding 100%, Experiencing 100%</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importance of </a:t>
            </a:r>
            <a:r>
              <a:rPr lang="en-US" sz="1400" dirty="0" err="1" smtClean="0">
                <a:latin typeface="Arial" pitchFamily="34" charset="0"/>
                <a:cs typeface="Arial" pitchFamily="34" charset="0"/>
              </a:rPr>
              <a:t>FtF</a:t>
            </a:r>
            <a:r>
              <a:rPr lang="en-US" sz="1400" dirty="0" smtClean="0">
                <a:latin typeface="Arial" pitchFamily="34" charset="0"/>
                <a:cs typeface="Arial" pitchFamily="34" charset="0"/>
              </a:rPr>
              <a:t> communication among faculty is high, in comparison to other stages, for whom phone and other remote forms of communication are much more prevalent. Some of the phone mentions by the Emerging stage participants may be linked to students communicating with family and friends who are located in distant geographical locations. IM and chat are mentioned more than 50% of the time with the Emerging stage participants, and decreases with each stage, with a slight rebound among Embedding before plummeting among the Experiencing stage. Email is mentioned 52% by Emerging students who are about to enter or are entering institutions of higher education (applying for and attending university) and are required to use email for official communication. Once the individuals are acclimated to the university culture (Establishing, Embedding, and Experiencing educational stages), the mentions of email are at 100%.” (Connaway, Lanclos, and Hood, 2013)</a:t>
            </a:r>
          </a:p>
          <a:p>
            <a:endParaRPr lang="en-US" sz="1400" dirty="0" smtClean="0">
              <a:latin typeface="Arial" pitchFamily="34" charset="0"/>
              <a:cs typeface="Arial" pitchFamily="34" charset="0"/>
            </a:endParaRPr>
          </a:p>
          <a:p>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 Lanclos, D., &amp; Hood, E. M. (2013). “‘I find Google a lot easier than going to the library website.’ Imagine ways to innovate and inspire students to use the academic library.” </a:t>
            </a:r>
            <a:r>
              <a:rPr lang="en-US" sz="1400" i="1" dirty="0" smtClean="0">
                <a:latin typeface="Arial" pitchFamily="34" charset="0"/>
                <a:cs typeface="Arial" pitchFamily="34" charset="0"/>
              </a:rPr>
              <a:t>Proceedings of the Association of College &amp; Research Libraries (ACRL) 2013 conference, April 10-13, 2013, Indianapolis, IN.  </a:t>
            </a:r>
            <a:r>
              <a:rPr lang="en-US" sz="1400" dirty="0" smtClean="0">
                <a:latin typeface="Arial" pitchFamily="34" charset="0"/>
                <a:cs typeface="Arial" pitchFamily="34" charset="0"/>
              </a:rPr>
              <a:t>Retrieved from: </a:t>
            </a:r>
            <a:r>
              <a:rPr lang="en-US" sz="14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233680" y="4415790"/>
            <a:ext cx="6543040" cy="4183380"/>
          </a:xfrm>
          <a:noFill/>
          <a:ln/>
        </p:spPr>
        <p:txBody>
          <a:bodyPr>
            <a:normAutofit/>
          </a:bodyPr>
          <a:lstStyle/>
          <a:p>
            <a:r>
              <a:rPr lang="en-US" sz="1400" i="1" dirty="0" smtClean="0">
                <a:latin typeface="Arial" pitchFamily="34" charset="0"/>
                <a:cs typeface="Arial" pitchFamily="34" charset="0"/>
              </a:rPr>
              <a:t>Image: Microsoft Clip Art</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 there’s a lady in the library who helps you find things.” (</a:t>
            </a:r>
            <a:r>
              <a:rPr lang="en-US" sz="1400" i="1" dirty="0" smtClean="0">
                <a:latin typeface="Arial" pitchFamily="34" charset="0"/>
                <a:cs typeface="Arial" pitchFamily="34" charset="0"/>
              </a:rPr>
              <a:t>Digital Visitors and Residents </a:t>
            </a:r>
            <a:r>
              <a:rPr lang="en-GB" sz="1400" dirty="0" smtClean="0">
                <a:latin typeface="Arial" pitchFamily="34" charset="0"/>
                <a:cs typeface="Arial" pitchFamily="34" charset="0"/>
              </a:rPr>
              <a:t>USU5, Systems Engineering, Male, Age 19, Systems Engineering)</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defTabSz="465827">
              <a:defRPr/>
            </a:pPr>
            <a:r>
              <a:rPr lang="en-US" sz="1400" dirty="0" smtClean="0">
                <a:latin typeface="Arial" pitchFamily="34" charset="0"/>
                <a:cs typeface="Arial" pitchFamily="34" charset="0"/>
              </a:rPr>
              <a:t>Americans see and appreciate the value of librarians. The vast majority (83%) of Americans who have used a librarian agree librarians add value to the search process, even more so than in 2005 (76%). Respondents who had experienced a negative job impact rate librarians even higher, with 88% indicating the librarian adds value to the search process. Information consumers continue to be highly satisfied with the library and librarian experience. Survey results show a growth in the number of respondents who agree libraries provide the personnel, technology, information resources and physical environment that meet their needs. In fact, we see a 25% increase in those who indicated that they are very satisfied with the overall search experience with the librarian (De Rosa, 2010, p.42).</a:t>
            </a:r>
          </a:p>
          <a:p>
            <a:pPr defTabSz="465827">
              <a:defRPr/>
            </a:pPr>
            <a:endParaRPr lang="en-US" sz="1400" dirty="0" smtClean="0">
              <a:latin typeface="Arial" pitchFamily="34" charset="0"/>
              <a:cs typeface="Arial" pitchFamily="34" charset="0"/>
            </a:endParaRPr>
          </a:p>
          <a:p>
            <a:pPr defTabSz="465827">
              <a:defRPr/>
            </a:pPr>
            <a:r>
              <a:rPr lang="en-US" sz="1400" dirty="0" smtClean="0">
                <a:latin typeface="Arial" pitchFamily="34" charset="0"/>
                <a:cs typeface="Arial" pitchFamily="34" charset="0"/>
              </a:rPr>
              <a:t>De Rosa, C. (2010). </a:t>
            </a:r>
            <a:r>
              <a:rPr lang="en-US" sz="1400" i="1" dirty="0" smtClean="0">
                <a:latin typeface="Arial" pitchFamily="34" charset="0"/>
                <a:cs typeface="Arial" pitchFamily="34" charset="0"/>
              </a:rPr>
              <a:t>Perceptions of libraries: A report to the OCLC membership.</a:t>
            </a:r>
            <a:r>
              <a:rPr lang="en-US" sz="1400" dirty="0" smtClean="0">
                <a:latin typeface="Arial" pitchFamily="34" charset="0"/>
                <a:cs typeface="Arial" pitchFamily="34" charset="0"/>
              </a:rPr>
              <a:t> Dublin, OH: OCLC Online Computer Library Center. </a:t>
            </a:r>
          </a:p>
          <a:p>
            <a:pPr defTabSz="465827">
              <a:defRPr/>
            </a:pP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EF6915A-DE8A-4E9E-B836-65222E5509EB}" type="slidenum">
              <a:rPr lang="en-US" smtClean="0">
                <a:latin typeface="Arial" pitchFamily="34" charset="0"/>
                <a:ea typeface="MS PGothic" pitchFamily="34" charset="-128"/>
              </a:rPr>
              <a:pPr/>
              <a:t>23</a:t>
            </a:fld>
            <a:endParaRPr lang="en-US" smtClean="0">
              <a:latin typeface="Arial" pitchFamily="34" charset="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0" y="3810858"/>
            <a:ext cx="6777354" cy="4788313"/>
          </a:xfrm>
        </p:spPr>
        <p:txBody>
          <a:bodyPr>
            <a:noAutofit/>
          </a:bodyPr>
          <a:lstStyle/>
          <a:p>
            <a:pPr>
              <a:buFont typeface="Arial" pitchFamily="34" charset="0"/>
              <a:buChar char="•"/>
            </a:pPr>
            <a:r>
              <a:rPr lang="en-US" sz="1400" dirty="0" smtClean="0">
                <a:latin typeface="Arial" pitchFamily="34" charset="0"/>
                <a:cs typeface="Arial" pitchFamily="34" charset="0"/>
              </a:rPr>
              <a:t>The majority of British Library web site visits were from search engine (p. 14)</a:t>
            </a:r>
          </a:p>
          <a:p>
            <a:pPr>
              <a:buFont typeface="Arial" pitchFamily="34" charset="0"/>
              <a:buChar char="•"/>
            </a:pPr>
            <a:r>
              <a:rPr lang="en-US" sz="1400" dirty="0" smtClean="0">
                <a:solidFill>
                  <a:srgbClr val="FF7600"/>
                </a:solidFill>
                <a:latin typeface="Arial" pitchFamily="34" charset="0"/>
                <a:cs typeface="Arial" pitchFamily="34" charset="0"/>
              </a:rPr>
              <a:t>84%</a:t>
            </a:r>
            <a:r>
              <a:rPr lang="en-US" sz="1400" dirty="0" smtClean="0">
                <a:solidFill>
                  <a:srgbClr val="00B050"/>
                </a:solidFill>
                <a:latin typeface="Arial" pitchFamily="34" charset="0"/>
                <a:cs typeface="Arial" pitchFamily="34" charset="0"/>
              </a:rPr>
              <a:t> </a:t>
            </a:r>
            <a:r>
              <a:rPr lang="en-US" sz="1400" dirty="0" smtClean="0">
                <a:latin typeface="Arial" pitchFamily="34" charset="0"/>
                <a:cs typeface="Arial" pitchFamily="34" charset="0"/>
              </a:rPr>
              <a:t>of users began an information search with search engine (p. 1-17)</a:t>
            </a:r>
          </a:p>
          <a:p>
            <a:pPr lvl="1">
              <a:buFont typeface="Arial" pitchFamily="34" charset="0"/>
              <a:buChar char="•"/>
            </a:pPr>
            <a:r>
              <a:rPr lang="en-US" sz="1400" dirty="0" smtClean="0">
                <a:solidFill>
                  <a:srgbClr val="FF7600"/>
                </a:solidFill>
                <a:latin typeface="Arial" pitchFamily="34" charset="0"/>
                <a:cs typeface="Arial" pitchFamily="34" charset="0"/>
              </a:rPr>
              <a:t>1%</a:t>
            </a:r>
            <a:r>
              <a:rPr lang="en-US" sz="1400" dirty="0" smtClean="0">
                <a:latin typeface="Arial" pitchFamily="34" charset="0"/>
                <a:cs typeface="Arial" pitchFamily="34" charset="0"/>
              </a:rPr>
              <a:t> began information search on  library website (p.1-17)</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Centre for Information </a:t>
            </a:r>
            <a:r>
              <a:rPr lang="en-US" sz="1400" dirty="0" err="1" smtClean="0">
                <a:latin typeface="Arial" pitchFamily="34" charset="0"/>
                <a:cs typeface="Arial" pitchFamily="34" charset="0"/>
              </a:rPr>
              <a:t>Behaviour</a:t>
            </a:r>
            <a:r>
              <a:rPr lang="en-US" sz="1400" dirty="0" smtClean="0">
                <a:latin typeface="Arial" pitchFamily="34" charset="0"/>
                <a:cs typeface="Arial" pitchFamily="34" charset="0"/>
              </a:rPr>
              <a:t> and the Evaluation of Research. (2008). </a:t>
            </a:r>
            <a:r>
              <a:rPr lang="en-US" sz="1400" i="1" dirty="0" smtClean="0">
                <a:latin typeface="Arial" pitchFamily="34" charset="0"/>
                <a:cs typeface="Arial" pitchFamily="34" charset="0"/>
              </a:rPr>
              <a:t>Information </a:t>
            </a:r>
            <a:r>
              <a:rPr lang="en-US" sz="1400" i="1" dirty="0" err="1" smtClean="0">
                <a:latin typeface="Arial" pitchFamily="34" charset="0"/>
                <a:cs typeface="Arial" pitchFamily="34" charset="0"/>
              </a:rPr>
              <a:t>behaviour</a:t>
            </a:r>
            <a:r>
              <a:rPr lang="en-US" sz="1400" i="1" dirty="0" smtClean="0">
                <a:latin typeface="Arial" pitchFamily="34" charset="0"/>
                <a:cs typeface="Arial" pitchFamily="34" charset="0"/>
              </a:rPr>
              <a:t> of the researcher of the future: A CIBER briefing paper.</a:t>
            </a:r>
            <a:r>
              <a:rPr lang="en-US" sz="1400" dirty="0" smtClean="0">
                <a:latin typeface="Arial" pitchFamily="34" charset="0"/>
                <a:cs typeface="Arial" pitchFamily="34" charset="0"/>
              </a:rPr>
              <a:t> London: CIBER (p. 14).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De Rosa, C. (2010). </a:t>
            </a:r>
            <a:r>
              <a:rPr lang="en-US" sz="1400" i="1" dirty="0" smtClean="0">
                <a:latin typeface="Arial" pitchFamily="34" charset="0"/>
                <a:cs typeface="Arial" pitchFamily="34" charset="0"/>
              </a:rPr>
              <a:t>Perceptions of libraries: A report to the OCLC membership.</a:t>
            </a:r>
            <a:r>
              <a:rPr lang="en-US" sz="1400" dirty="0" smtClean="0">
                <a:latin typeface="Arial" pitchFamily="34" charset="0"/>
                <a:cs typeface="Arial" pitchFamily="34" charset="0"/>
              </a:rPr>
              <a:t> Dublin, OH: OCLC Online Computer Library Center (p.32). </a:t>
            </a:r>
          </a:p>
          <a:p>
            <a:endParaRPr lang="en-US" sz="1400" dirty="0" smtClean="0">
              <a:latin typeface="Arial" pitchFamily="34" charset="0"/>
              <a:cs typeface="Arial" pitchFamily="34" charset="0"/>
            </a:endParaRPr>
          </a:p>
          <a:p>
            <a:pPr marL="722832" lvl="1" indent="-234343">
              <a:buClr>
                <a:srgbClr val="FF7600"/>
              </a:buClr>
              <a:buFont typeface="Arial" pitchFamily="34" charset="0"/>
              <a:buChar char="•"/>
            </a:pP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6651">
              <a:defRPr/>
            </a:pPr>
            <a:r>
              <a:rPr lang="en-US" sz="1400" dirty="0" smtClean="0">
                <a:latin typeface="Arial" pitchFamily="34" charset="0"/>
                <a:cs typeface="Arial" pitchFamily="34" charset="0"/>
              </a:rPr>
              <a:t>In the past 12 months, 25% of Americans (16 and older) visited a library website, 13% used a handheld device to access a library website (</a:t>
            </a:r>
            <a:r>
              <a:rPr lang="en-US" sz="1400" dirty="0" err="1" smtClean="0">
                <a:latin typeface="Arial" pitchFamily="34" charset="0"/>
                <a:cs typeface="Arial" pitchFamily="34" charset="0"/>
              </a:rPr>
              <a:t>Zickuhr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Rainie</a:t>
            </a:r>
            <a:r>
              <a:rPr lang="en-US" sz="1400" dirty="0" smtClean="0">
                <a:latin typeface="Arial" pitchFamily="34" charset="0"/>
                <a:cs typeface="Arial" pitchFamily="34" charset="0"/>
              </a:rPr>
              <a:t> &amp; Purcell, 2013). </a:t>
            </a:r>
          </a:p>
          <a:p>
            <a:pPr defTabSz="456651">
              <a:defRPr/>
            </a:pPr>
            <a:endParaRPr lang="en-US" sz="1400" dirty="0" smtClean="0">
              <a:latin typeface="Arial" pitchFamily="34" charset="0"/>
              <a:cs typeface="Arial" pitchFamily="34" charset="0"/>
            </a:endParaRPr>
          </a:p>
          <a:p>
            <a:pPr defTabSz="456651">
              <a:defRPr/>
            </a:pPr>
            <a:r>
              <a:rPr lang="en-US" sz="1400" dirty="0" err="1" smtClean="0">
                <a:latin typeface="Arial" pitchFamily="34" charset="0"/>
                <a:cs typeface="Arial" pitchFamily="34" charset="0"/>
              </a:rPr>
              <a:t>Zickuhr</a:t>
            </a:r>
            <a:r>
              <a:rPr lang="en-US" sz="1400" dirty="0" smtClean="0">
                <a:latin typeface="Arial" pitchFamily="34" charset="0"/>
                <a:cs typeface="Arial" pitchFamily="34" charset="0"/>
              </a:rPr>
              <a:t>, K., </a:t>
            </a:r>
            <a:r>
              <a:rPr lang="en-US" sz="1400" dirty="0" err="1" smtClean="0">
                <a:latin typeface="Arial" pitchFamily="34" charset="0"/>
                <a:cs typeface="Arial" pitchFamily="34" charset="0"/>
              </a:rPr>
              <a:t>Rainie</a:t>
            </a:r>
            <a:r>
              <a:rPr lang="en-US" sz="1400" dirty="0" smtClean="0">
                <a:latin typeface="Arial" pitchFamily="34" charset="0"/>
                <a:cs typeface="Arial" pitchFamily="34" charset="0"/>
              </a:rPr>
              <a:t>, L., &amp; Purcell, K. (2013). </a:t>
            </a:r>
            <a:r>
              <a:rPr lang="en-US" sz="1400" i="1" dirty="0" smtClean="0">
                <a:latin typeface="Arial" pitchFamily="34" charset="0"/>
                <a:cs typeface="Arial" pitchFamily="34" charset="0"/>
              </a:rPr>
              <a:t>Library services in the digital age</a:t>
            </a:r>
            <a:r>
              <a:rPr lang="en-US" sz="1400" dirty="0" smtClean="0">
                <a:latin typeface="Arial" pitchFamily="34" charset="0"/>
                <a:cs typeface="Arial" pitchFamily="34" charset="0"/>
              </a:rPr>
              <a:t>. Washington, DC: Pew Research Center’s Internet &amp; American Life Project. </a:t>
            </a:r>
          </a:p>
          <a:p>
            <a:pPr defTabSz="456651">
              <a:defRPr/>
            </a:pP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 y="3486149"/>
            <a:ext cx="7008778" cy="5808637"/>
          </a:xfrm>
        </p:spPr>
        <p:txBody>
          <a:bodyPr>
            <a:noAutofit/>
          </a:bodyPr>
          <a:lstStyle/>
          <a:p>
            <a:r>
              <a:rPr lang="en-US" sz="900" i="1" dirty="0" smtClean="0">
                <a:latin typeface="Arial" pitchFamily="34" charset="0"/>
                <a:cs typeface="Arial" pitchFamily="34" charset="0"/>
              </a:rPr>
              <a:t>Image: </a:t>
            </a:r>
            <a:r>
              <a:rPr lang="en-US" sz="900" dirty="0" smtClean="0">
                <a:latin typeface="Arial" pitchFamily="34" charset="0"/>
                <a:cs typeface="Arial" pitchFamily="34" charset="0"/>
                <a:hlinkClick r:id="rId3"/>
              </a:rPr>
              <a:t>http://www.flickr.com/photos/johanl/5131980180/</a:t>
            </a:r>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pPr defTabSz="913115" fontAlgn="base">
              <a:spcAft>
                <a:spcPct val="0"/>
              </a:spcAft>
              <a:defRPr/>
            </a:pPr>
            <a:r>
              <a:rPr lang="en-US" sz="900" dirty="0" smtClean="0">
                <a:latin typeface="Arial" pitchFamily="34" charset="0"/>
                <a:cs typeface="Arial" pitchFamily="34" charset="0"/>
              </a:rPr>
              <a:t>Three issues with catalog being in multiple places (</a:t>
            </a:r>
            <a:r>
              <a:rPr lang="en-US" sz="900" dirty="0" err="1" smtClean="0">
                <a:latin typeface="Arial" pitchFamily="34" charset="0"/>
                <a:cs typeface="Arial" pitchFamily="34" charset="0"/>
              </a:rPr>
              <a:t>Facebook</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widgetes</a:t>
            </a:r>
            <a:r>
              <a:rPr lang="en-US" sz="900" dirty="0" smtClean="0">
                <a:latin typeface="Arial" pitchFamily="34" charset="0"/>
                <a:cs typeface="Arial" pitchFamily="34" charset="0"/>
              </a:rPr>
              <a:t>, apps, etc.)</a:t>
            </a:r>
          </a:p>
          <a:p>
            <a:pPr defTabSz="913115" fontAlgn="base">
              <a:spcAft>
                <a:spcPct val="0"/>
              </a:spcAft>
              <a:defRPr/>
            </a:pPr>
            <a:r>
              <a:rPr lang="en-US" sz="900" dirty="0" smtClean="0">
                <a:latin typeface="Arial" pitchFamily="34" charset="0"/>
                <a:cs typeface="Arial" pitchFamily="34" charset="0"/>
              </a:rPr>
              <a:t>	1. Divorce between discovery and delivery</a:t>
            </a:r>
          </a:p>
          <a:p>
            <a:pPr defTabSz="913115" fontAlgn="base">
              <a:spcAft>
                <a:spcPct val="0"/>
              </a:spcAft>
              <a:defRPr/>
            </a:pPr>
            <a:r>
              <a:rPr lang="en-US" sz="900" dirty="0" smtClean="0">
                <a:latin typeface="Arial" pitchFamily="34" charset="0"/>
                <a:cs typeface="Arial" pitchFamily="34" charset="0"/>
              </a:rPr>
              <a:t>	2. Reconfiguration of functions in app/mobile environments </a:t>
            </a:r>
          </a:p>
          <a:p>
            <a:pPr defTabSz="913115" fontAlgn="base">
              <a:spcAft>
                <a:spcPct val="0"/>
              </a:spcAft>
              <a:defRPr/>
            </a:pPr>
            <a:r>
              <a:rPr lang="en-US" sz="900" dirty="0" smtClean="0">
                <a:latin typeface="Arial" pitchFamily="34" charset="0"/>
                <a:cs typeface="Arial" pitchFamily="34" charset="0"/>
              </a:rPr>
              <a:t>	3. Attention is shifting to the full collection and the discovery layers that make them available</a:t>
            </a:r>
          </a:p>
          <a:p>
            <a:pPr>
              <a:defRPr/>
            </a:pPr>
            <a:r>
              <a:rPr lang="en-US" sz="900" dirty="0" smtClean="0">
                <a:latin typeface="Arial" pitchFamily="34" charset="0"/>
                <a:cs typeface="Arial" pitchFamily="34" charset="0"/>
              </a:rPr>
              <a:t>Dempsey, L. (2012). Thirteen ways of looking at libraries, discovery, and the catalog: Scale, workflow, attention. </a:t>
            </a:r>
            <a:r>
              <a:rPr lang="en-US" sz="900" i="1" dirty="0" err="1" smtClean="0">
                <a:latin typeface="Arial" pitchFamily="34" charset="0"/>
                <a:cs typeface="Arial" pitchFamily="34" charset="0"/>
              </a:rPr>
              <a:t>Educause</a:t>
            </a:r>
            <a:r>
              <a:rPr lang="en-US" sz="900" i="1" dirty="0" smtClean="0">
                <a:latin typeface="Arial" pitchFamily="34" charset="0"/>
                <a:cs typeface="Arial" pitchFamily="34" charset="0"/>
              </a:rPr>
              <a:t> Review Online. </a:t>
            </a:r>
            <a:r>
              <a:rPr lang="en-US" sz="900" dirty="0" smtClean="0">
                <a:latin typeface="Arial" pitchFamily="34" charset="0"/>
                <a:cs typeface="Arial" pitchFamily="34" charset="0"/>
              </a:rPr>
              <a:t>Retrieved from </a:t>
            </a:r>
            <a:r>
              <a:rPr lang="en-US" sz="900" dirty="0" smtClean="0">
                <a:latin typeface="Arial" pitchFamily="34" charset="0"/>
                <a:cs typeface="Arial" pitchFamily="34" charset="0"/>
                <a:hlinkClick r:id="rId4"/>
              </a:rPr>
              <a:t>http://www.educause.edu/ero/article/thirteen-ways-looking-libraries-discovery-and-catalog-scale-workflow-attention</a:t>
            </a:r>
            <a:endParaRPr lang="en-US" sz="900" dirty="0" smtClean="0">
              <a:latin typeface="Arial" pitchFamily="34" charset="0"/>
              <a:cs typeface="Arial" pitchFamily="34" charset="0"/>
            </a:endParaRPr>
          </a:p>
          <a:p>
            <a:pPr defTabSz="456651">
              <a:defRPr/>
            </a:pPr>
            <a:r>
              <a:rPr lang="en-US" sz="900" dirty="0" smtClean="0">
                <a:latin typeface="Arial" pitchFamily="34" charset="0"/>
                <a:cs typeface="Arial" pitchFamily="34" charset="0"/>
              </a:rPr>
              <a:t> </a:t>
            </a:r>
          </a:p>
          <a:p>
            <a:r>
              <a:rPr lang="en-US" sz="900" dirty="0" smtClean="0">
                <a:latin typeface="Arial" pitchFamily="34" charset="0"/>
                <a:cs typeface="Arial" pitchFamily="34" charset="0"/>
              </a:rPr>
              <a:t>Overall, 63% of respondents say they would be likely to use library if there was a cell phone app that would allow them to access and use library services from their phone; some 35% say they would be “very likely” to </a:t>
            </a:r>
          </a:p>
          <a:p>
            <a:r>
              <a:rPr lang="en-US" sz="900" dirty="0" smtClean="0">
                <a:latin typeface="Arial" pitchFamily="34" charset="0"/>
                <a:cs typeface="Arial" pitchFamily="34" charset="0"/>
              </a:rPr>
              <a:t>use such an app, including 45% of </a:t>
            </a:r>
            <a:r>
              <a:rPr lang="en-US" sz="900" dirty="0" err="1" smtClean="0">
                <a:latin typeface="Arial" pitchFamily="34" charset="0"/>
                <a:cs typeface="Arial" pitchFamily="34" charset="0"/>
              </a:rPr>
              <a:t>smartphone</a:t>
            </a:r>
            <a:r>
              <a:rPr lang="en-US" sz="900" dirty="0" smtClean="0">
                <a:latin typeface="Arial" pitchFamily="34" charset="0"/>
                <a:cs typeface="Arial" pitchFamily="34" charset="0"/>
              </a:rPr>
              <a:t> owners and 41% of tablet owners. (</a:t>
            </a:r>
            <a:r>
              <a:rPr lang="en-US" sz="900" dirty="0" err="1" smtClean="0">
                <a:latin typeface="Arial" pitchFamily="34" charset="0"/>
                <a:cs typeface="Arial" pitchFamily="34" charset="0"/>
              </a:rPr>
              <a:t>Zickuhr</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Rainie</a:t>
            </a:r>
            <a:r>
              <a:rPr lang="en-US" sz="900" dirty="0" smtClean="0">
                <a:latin typeface="Arial" pitchFamily="34" charset="0"/>
                <a:cs typeface="Arial" pitchFamily="34" charset="0"/>
              </a:rPr>
              <a:t>, &amp; Purcell, 2013, p.62).</a:t>
            </a:r>
          </a:p>
          <a:p>
            <a:r>
              <a:rPr lang="en-US" sz="900" dirty="0" err="1" smtClean="0">
                <a:latin typeface="Arial" pitchFamily="34" charset="0"/>
                <a:cs typeface="Arial" pitchFamily="34" charset="0"/>
              </a:rPr>
              <a:t>Zickuhr</a:t>
            </a:r>
            <a:r>
              <a:rPr lang="en-US" sz="900" dirty="0" smtClean="0">
                <a:latin typeface="Arial" pitchFamily="34" charset="0"/>
                <a:cs typeface="Arial" pitchFamily="34" charset="0"/>
              </a:rPr>
              <a:t>, K., </a:t>
            </a:r>
            <a:r>
              <a:rPr lang="en-US" sz="900" dirty="0" err="1" smtClean="0">
                <a:latin typeface="Arial" pitchFamily="34" charset="0"/>
                <a:cs typeface="Arial" pitchFamily="34" charset="0"/>
              </a:rPr>
              <a:t>Rainie</a:t>
            </a:r>
            <a:r>
              <a:rPr lang="en-US" sz="900" dirty="0" smtClean="0">
                <a:latin typeface="Arial" pitchFamily="34" charset="0"/>
                <a:cs typeface="Arial" pitchFamily="34" charset="0"/>
              </a:rPr>
              <a:t>, L., &amp; Purcell, K. (2013). </a:t>
            </a:r>
            <a:r>
              <a:rPr lang="en-US" sz="900" i="1" dirty="0" smtClean="0">
                <a:latin typeface="Arial" pitchFamily="34" charset="0"/>
                <a:cs typeface="Arial" pitchFamily="34" charset="0"/>
              </a:rPr>
              <a:t>Library services in the digital age</a:t>
            </a:r>
            <a:r>
              <a:rPr lang="en-US" sz="900" dirty="0" smtClean="0">
                <a:latin typeface="Arial" pitchFamily="34" charset="0"/>
                <a:cs typeface="Arial" pitchFamily="34" charset="0"/>
              </a:rPr>
              <a:t>. Washington, DC: Pew Research Center’s Internet &amp; American Life Project.</a:t>
            </a:r>
          </a:p>
          <a:p>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“Not to mention reading online </a:t>
            </a:r>
            <a:r>
              <a:rPr lang="en-US" sz="900" dirty="0" err="1" smtClean="0">
                <a:latin typeface="Arial" pitchFamily="34" charset="0"/>
                <a:cs typeface="Arial" pitchFamily="34" charset="0"/>
              </a:rPr>
              <a:t>pdf</a:t>
            </a:r>
            <a:r>
              <a:rPr lang="en-US" sz="900" dirty="0" smtClean="0">
                <a:latin typeface="Arial" pitchFamily="34" charset="0"/>
                <a:cs typeface="Arial" pitchFamily="34" charset="0"/>
              </a:rPr>
              <a:t> books. Its really cool that now a days you </a:t>
            </a:r>
            <a:r>
              <a:rPr lang="en-US" sz="900" dirty="0" err="1" smtClean="0">
                <a:latin typeface="Arial" pitchFamily="34" charset="0"/>
                <a:cs typeface="Arial" pitchFamily="34" charset="0"/>
              </a:rPr>
              <a:t>dont</a:t>
            </a:r>
            <a:r>
              <a:rPr lang="en-US" sz="900" dirty="0" smtClean="0">
                <a:latin typeface="Arial" pitchFamily="34" charset="0"/>
                <a:cs typeface="Arial" pitchFamily="34" charset="0"/>
              </a:rPr>
              <a:t> have to go to the library to find a book but its right there on your </a:t>
            </a:r>
            <a:r>
              <a:rPr lang="en-US" sz="900" dirty="0" err="1" smtClean="0">
                <a:latin typeface="Arial" pitchFamily="34" charset="0"/>
                <a:cs typeface="Arial" pitchFamily="34" charset="0"/>
              </a:rPr>
              <a:t>labtop</a:t>
            </a:r>
            <a:r>
              <a:rPr lang="en-US" sz="900" dirty="0" smtClean="0">
                <a:latin typeface="Arial" pitchFamily="34" charset="0"/>
                <a:cs typeface="Arial" pitchFamily="34" charset="0"/>
              </a:rPr>
              <a:t>.“ (</a:t>
            </a:r>
            <a:r>
              <a:rPr lang="en-US" sz="900" i="1" dirty="0" smtClean="0">
                <a:latin typeface="Arial" pitchFamily="34" charset="0"/>
                <a:cs typeface="Arial" pitchFamily="34" charset="0"/>
              </a:rPr>
              <a:t>Digital Visitors &amp; Residents, </a:t>
            </a:r>
            <a:r>
              <a:rPr lang="en-US" sz="900" dirty="0" smtClean="0">
                <a:latin typeface="Arial" pitchFamily="34" charset="0"/>
                <a:cs typeface="Arial" pitchFamily="34" charset="0"/>
              </a:rPr>
              <a:t>USU2, Emerging Diary 11, Phase 2, Female, Age 19, Electrical Engineering)</a:t>
            </a:r>
          </a:p>
          <a:p>
            <a:endParaRPr lang="en-US" sz="900" dirty="0" smtClean="0">
              <a:latin typeface="Arial" pitchFamily="34" charset="0"/>
              <a:cs typeface="Arial" pitchFamily="34" charset="0"/>
            </a:endParaRPr>
          </a:p>
          <a:p>
            <a:pPr>
              <a:defRPr/>
            </a:pPr>
            <a:r>
              <a:rPr lang="en-US" sz="900" dirty="0" smtClean="0">
                <a:latin typeface="Arial" pitchFamily="34" charset="0"/>
                <a:cs typeface="Arial" pitchFamily="34" charset="0"/>
              </a:rPr>
              <a:t>“I know they’ve changed the website.  I think they changed that, actually, pretty recently.  But now it just seems like you have more access just kind of with your library account just online you have more access.  You don’t have to come here.  You don’t have to call.  It just seems like it’s easier to find something in researching” (</a:t>
            </a:r>
            <a:r>
              <a:rPr lang="en-US" sz="900" i="1" dirty="0" smtClean="0">
                <a:latin typeface="Arial" pitchFamily="34" charset="0"/>
                <a:cs typeface="Arial" pitchFamily="34" charset="0"/>
              </a:rPr>
              <a:t>Digital Visitors &amp; Residents, </a:t>
            </a:r>
            <a:r>
              <a:rPr lang="en-US" sz="900" dirty="0" smtClean="0">
                <a:latin typeface="Arial" pitchFamily="34" charset="0"/>
                <a:cs typeface="Arial" pitchFamily="34" charset="0"/>
              </a:rPr>
              <a:t>USG3, 0:15:54, Female, Age 23, History).</a:t>
            </a:r>
          </a:p>
          <a:p>
            <a:pPr marL="242595" indent="-229656">
              <a:buClr>
                <a:srgbClr val="FF7600"/>
              </a:buClr>
              <a:buFont typeface="Arial" pitchFamily="34" charset="0"/>
              <a:buChar char="•"/>
            </a:pPr>
            <a:r>
              <a:rPr lang="en-US" sz="900" dirty="0" smtClean="0">
                <a:latin typeface="Arial" pitchFamily="34" charset="0"/>
                <a:cs typeface="Arial" pitchFamily="34" charset="0"/>
              </a:rPr>
              <a:t>VRS meets users where they are</a:t>
            </a:r>
          </a:p>
          <a:p>
            <a:pPr marL="699246" lvl="1" indent="-229656">
              <a:buClr>
                <a:srgbClr val="FF7600"/>
              </a:buClr>
              <a:buFont typeface="Arial" pitchFamily="34" charset="0"/>
              <a:buChar char="•"/>
            </a:pPr>
            <a:r>
              <a:rPr lang="en-US" sz="900" dirty="0" smtClean="0">
                <a:latin typeface="Arial" pitchFamily="34" charset="0"/>
                <a:cs typeface="Arial" pitchFamily="34" charset="0"/>
              </a:rPr>
              <a:t>Text, e-mail, chat</a:t>
            </a:r>
          </a:p>
          <a:p>
            <a:pPr lvl="1">
              <a:buClr>
                <a:srgbClr val="FF7600"/>
              </a:buClr>
              <a:buFont typeface="Arial" pitchFamily="34" charset="0"/>
              <a:buChar char="•"/>
            </a:pPr>
            <a:r>
              <a:rPr lang="en-US" sz="900" dirty="0" smtClean="0">
                <a:latin typeface="Arial" pitchFamily="34" charset="0"/>
                <a:cs typeface="Arial" pitchFamily="34" charset="0"/>
              </a:rPr>
              <a:t>       </a:t>
            </a:r>
            <a:r>
              <a:rPr lang="en-US" sz="900" dirty="0" err="1" smtClean="0">
                <a:latin typeface="Arial" pitchFamily="34" charset="0"/>
                <a:cs typeface="Arial" pitchFamily="34" charset="0"/>
              </a:rPr>
              <a:t>Facebook</a:t>
            </a:r>
            <a:r>
              <a:rPr lang="en-US" sz="900" dirty="0" smtClean="0">
                <a:latin typeface="Arial" pitchFamily="34" charset="0"/>
                <a:cs typeface="Arial" pitchFamily="34" charset="0"/>
              </a:rPr>
              <a:t> </a:t>
            </a:r>
          </a:p>
          <a:p>
            <a:pPr lvl="1">
              <a:buClr>
                <a:srgbClr val="FF7600"/>
              </a:buClr>
              <a:buFont typeface="Arial" pitchFamily="34" charset="0"/>
              <a:buChar char="•"/>
            </a:pPr>
            <a:r>
              <a:rPr lang="en-US" sz="900" dirty="0" smtClean="0">
                <a:latin typeface="Arial" pitchFamily="34" charset="0"/>
                <a:cs typeface="Arial" pitchFamily="34" charset="0"/>
              </a:rPr>
              <a:t>        Face-to-face – still preference</a:t>
            </a:r>
          </a:p>
          <a:p>
            <a:pPr lvl="1">
              <a:buClr>
                <a:srgbClr val="FF7600"/>
              </a:buClr>
              <a:buFont typeface="Arial" pitchFamily="34" charset="0"/>
              <a:buChar char="•"/>
            </a:pPr>
            <a:endParaRPr lang="en-US" sz="900" dirty="0" smtClean="0">
              <a:latin typeface="Arial" pitchFamily="34" charset="0"/>
              <a:cs typeface="Arial" pitchFamily="34" charset="0"/>
            </a:endParaRPr>
          </a:p>
          <a:p>
            <a:pPr>
              <a:buClr>
                <a:srgbClr val="FF7600"/>
              </a:buClr>
              <a:buFont typeface="Arial" pitchFamily="34" charset="0"/>
              <a:buChar char="•"/>
            </a:pPr>
            <a:r>
              <a:rPr lang="en-US" sz="900" dirty="0" smtClean="0">
                <a:latin typeface="Arial" pitchFamily="34" charset="0"/>
                <a:cs typeface="Arial" pitchFamily="34" charset="0"/>
              </a:rPr>
              <a:t>Librarians’ expertise can deliver quality sources to users through VRS that they cannot find with a Google search</a:t>
            </a:r>
          </a:p>
          <a:p>
            <a:pPr>
              <a:buClr>
                <a:srgbClr val="FF7600"/>
              </a:buClr>
              <a:buFont typeface="Arial" pitchFamily="34" charset="0"/>
              <a:buChar char="•"/>
            </a:pPr>
            <a:endParaRPr lang="en-US" sz="900" dirty="0" smtClean="0">
              <a:latin typeface="Arial" pitchFamily="34" charset="0"/>
              <a:cs typeface="Arial" pitchFamily="34" charset="0"/>
            </a:endParaRPr>
          </a:p>
          <a:p>
            <a:pPr defTabSz="913115" fontAlgn="base">
              <a:spcAft>
                <a:spcPct val="0"/>
              </a:spcAft>
              <a:buFont typeface="Arial" pitchFamily="34" charset="0"/>
              <a:buChar char="•"/>
              <a:defRPr/>
            </a:pPr>
            <a:r>
              <a:rPr lang="en-US" sz="900" dirty="0" smtClean="0">
                <a:latin typeface="Arial" pitchFamily="34" charset="0"/>
                <a:cs typeface="Arial" pitchFamily="34" charset="0"/>
              </a:rPr>
              <a:t>Link users to special collections</a:t>
            </a:r>
          </a:p>
          <a:p>
            <a:pPr lvl="1" defTabSz="913115" fontAlgn="base">
              <a:spcAft>
                <a:spcPct val="0"/>
              </a:spcAft>
              <a:buFont typeface="Arial" pitchFamily="34" charset="0"/>
              <a:buChar char="•"/>
              <a:defRPr/>
            </a:pPr>
            <a:r>
              <a:rPr lang="en-US" sz="900" dirty="0" err="1" smtClean="0">
                <a:latin typeface="Arial" pitchFamily="34" charset="0"/>
                <a:cs typeface="Arial" pitchFamily="34" charset="0"/>
              </a:rPr>
              <a:t>Facebook</a:t>
            </a:r>
            <a:r>
              <a:rPr lang="en-US" sz="900" dirty="0" smtClean="0">
                <a:latin typeface="Arial" pitchFamily="34" charset="0"/>
                <a:cs typeface="Arial" pitchFamily="34" charset="0"/>
              </a:rPr>
              <a:t> (“On </a:t>
            </a:r>
            <a:r>
              <a:rPr lang="en-US" sz="900" dirty="0" err="1" smtClean="0">
                <a:latin typeface="Arial" pitchFamily="34" charset="0"/>
                <a:cs typeface="Arial" pitchFamily="34" charset="0"/>
              </a:rPr>
              <a:t>Facebook</a:t>
            </a:r>
            <a:r>
              <a:rPr lang="en-US" sz="900" dirty="0" smtClean="0">
                <a:latin typeface="Arial" pitchFamily="34" charset="0"/>
                <a:cs typeface="Arial" pitchFamily="34" charset="0"/>
              </a:rPr>
              <a:t>, Librarian Brings 2 Students From the Early 1900s to Life,” January 6, 2012, Nick </a:t>
            </a:r>
            <a:r>
              <a:rPr lang="en-US" sz="900" dirty="0" err="1" smtClean="0">
                <a:latin typeface="Arial" pitchFamily="34" charset="0"/>
                <a:cs typeface="Arial" pitchFamily="34" charset="0"/>
              </a:rPr>
              <a:t>DeSantis</a:t>
            </a:r>
            <a:r>
              <a:rPr lang="en-US" sz="900" dirty="0" smtClean="0">
                <a:latin typeface="Arial" pitchFamily="34" charset="0"/>
                <a:cs typeface="Arial" pitchFamily="34" charset="0"/>
              </a:rPr>
              <a:t>, </a:t>
            </a:r>
            <a:r>
              <a:rPr lang="en-US" sz="900" i="1" dirty="0" smtClean="0">
                <a:latin typeface="Arial" pitchFamily="34" charset="0"/>
                <a:cs typeface="Arial" pitchFamily="34" charset="0"/>
              </a:rPr>
              <a:t>Chronicle of Higher Education</a:t>
            </a:r>
            <a:r>
              <a:rPr lang="en-US" sz="900" dirty="0" smtClean="0">
                <a:latin typeface="Arial" pitchFamily="34" charset="0"/>
                <a:cs typeface="Arial" pitchFamily="34" charset="0"/>
              </a:rPr>
              <a:t>. http://chronicle.com/blogs/wiredcampus/on-facebook-librarian-brings-two-students-from-the-early-1900s-to-life/34845</a:t>
            </a:r>
          </a:p>
          <a:p>
            <a:pPr lvl="2" defTabSz="913115" fontAlgn="base">
              <a:spcAft>
                <a:spcPct val="0"/>
              </a:spcAft>
              <a:buFont typeface="Arial" pitchFamily="34" charset="0"/>
              <a:buChar char="•"/>
              <a:defRPr/>
            </a:pPr>
            <a:r>
              <a:rPr lang="en-US" sz="900" dirty="0" smtClean="0">
                <a:latin typeface="Arial" pitchFamily="34" charset="0"/>
                <a:cs typeface="Arial" pitchFamily="34" charset="0"/>
              </a:rPr>
              <a:t>Joe McDonald, sophomore at University of Nevada, Reno in 1913, and girlfriend and future wife, Leola Lewis</a:t>
            </a:r>
          </a:p>
          <a:p>
            <a:pPr lvl="1" defTabSz="913115" fontAlgn="base">
              <a:spcAft>
                <a:spcPct val="0"/>
              </a:spcAft>
              <a:buFont typeface="Arial" pitchFamily="34" charset="0"/>
              <a:buChar char="•"/>
              <a:defRPr/>
            </a:pPr>
            <a:r>
              <a:rPr lang="en-US" sz="900" dirty="0" smtClean="0">
                <a:latin typeface="Arial" pitchFamily="34" charset="0"/>
                <a:cs typeface="Arial" pitchFamily="34" charset="0"/>
              </a:rPr>
              <a:t>University of Washington includes its special collections in the references in Wikipedia</a:t>
            </a:r>
          </a:p>
          <a:p>
            <a:pPr lvl="1" defTabSz="913115" fontAlgn="base">
              <a:spcAft>
                <a:spcPct val="0"/>
              </a:spcAft>
              <a:buFont typeface="Arial" pitchFamily="34" charset="0"/>
              <a:buChar char="•"/>
              <a:defRPr/>
            </a:pPr>
            <a:endParaRPr lang="en-US" sz="900" dirty="0" smtClean="0">
              <a:latin typeface="Arial" pitchFamily="34" charset="0"/>
              <a:cs typeface="Arial" pitchFamily="34" charset="0"/>
            </a:endParaRPr>
          </a:p>
          <a:p>
            <a:pPr defTabSz="913115" fontAlgn="base">
              <a:spcAft>
                <a:spcPct val="0"/>
              </a:spcAft>
              <a:defRPr/>
            </a:pPr>
            <a:r>
              <a:rPr lang="en-US" sz="900" dirty="0" smtClean="0">
                <a:latin typeface="Arial" pitchFamily="34" charset="0"/>
                <a:cs typeface="Arial" pitchFamily="34" charset="0"/>
              </a:rPr>
              <a:t>De </a:t>
            </a:r>
            <a:r>
              <a:rPr lang="en-US" sz="900" dirty="0" err="1" smtClean="0">
                <a:latin typeface="Arial" pitchFamily="34" charset="0"/>
                <a:cs typeface="Arial" pitchFamily="34" charset="0"/>
              </a:rPr>
              <a:t>Santis</a:t>
            </a:r>
            <a:r>
              <a:rPr lang="en-US" sz="900" dirty="0" smtClean="0">
                <a:latin typeface="Arial" pitchFamily="34" charset="0"/>
                <a:cs typeface="Arial" pitchFamily="34" charset="0"/>
              </a:rPr>
              <a:t>, N. (2012, January 6). On </a:t>
            </a:r>
            <a:r>
              <a:rPr lang="en-US" sz="900" dirty="0" err="1" smtClean="0">
                <a:latin typeface="Arial" pitchFamily="34" charset="0"/>
                <a:cs typeface="Arial" pitchFamily="34" charset="0"/>
              </a:rPr>
              <a:t>Facebook</a:t>
            </a:r>
            <a:r>
              <a:rPr lang="en-US" sz="900" dirty="0" smtClean="0">
                <a:latin typeface="Arial" pitchFamily="34" charset="0"/>
                <a:cs typeface="Arial" pitchFamily="34" charset="0"/>
              </a:rPr>
              <a:t>, librarian brings 2 students from the early 1900s to life. </a:t>
            </a:r>
            <a:r>
              <a:rPr lang="en-US" sz="900" i="1" dirty="0" smtClean="0">
                <a:latin typeface="Arial" pitchFamily="34" charset="0"/>
                <a:cs typeface="Arial" pitchFamily="34" charset="0"/>
              </a:rPr>
              <a:t>Chronicle of Higher Education. </a:t>
            </a:r>
            <a:r>
              <a:rPr lang="en-US" sz="900" dirty="0" smtClean="0">
                <a:latin typeface="Arial" pitchFamily="34" charset="0"/>
                <a:cs typeface="Arial" pitchFamily="34" charset="0"/>
              </a:rPr>
              <a:t>Retrieved from </a:t>
            </a:r>
            <a:r>
              <a:rPr lang="en-US" sz="900" u="sng" dirty="0" smtClean="0">
                <a:latin typeface="Arial" pitchFamily="34" charset="0"/>
                <a:cs typeface="Arial" pitchFamily="34" charset="0"/>
                <a:hlinkClick r:id="rId5"/>
              </a:rPr>
              <a:t>http://chronicle.com/blogs/wiredcampus/on-facebook-librarian-brings-two-students-from-the-early-1900s-to-life/34845</a:t>
            </a:r>
            <a:r>
              <a:rPr lang="en-US" sz="900" u="sng" dirty="0" smtClean="0">
                <a:latin typeface="Arial" pitchFamily="34" charset="0"/>
                <a:cs typeface="Arial" pitchFamily="34" charset="0"/>
              </a:rPr>
              <a:t> </a:t>
            </a:r>
            <a:endParaRPr lang="en-US" sz="1000" dirty="0" smtClean="0">
              <a:latin typeface="Arial" pitchFamily="34" charset="0"/>
              <a:cs typeface="Arial" pitchFamily="34" charset="0"/>
            </a:endParaRPr>
          </a:p>
          <a:p>
            <a:pPr lvl="1" defTabSz="913115" fontAlgn="base">
              <a:spcAft>
                <a:spcPct val="0"/>
              </a:spcAft>
              <a:defRPr/>
            </a:pPr>
            <a:endParaRPr lang="en-US" sz="1000" dirty="0" smtClean="0">
              <a:latin typeface="Arial" pitchFamily="34" charset="0"/>
              <a:cs typeface="Arial" pitchFamily="34" charset="0"/>
            </a:endParaRPr>
          </a:p>
          <a:p>
            <a:pPr defTabSz="913115" fontAlgn="base">
              <a:spcAft>
                <a:spcPct val="0"/>
              </a:spcAft>
              <a:defRPr/>
            </a:pPr>
            <a:r>
              <a:rPr lang="en-US" sz="1000" dirty="0" smtClean="0">
                <a:latin typeface="Arial" pitchFamily="34" charset="0"/>
                <a:cs typeface="Arial" pitchFamily="34" charset="0"/>
              </a:rPr>
              <a:t> </a:t>
            </a:r>
            <a:endParaRPr lang="en-US" sz="900" dirty="0" smtClean="0">
              <a:latin typeface="Arial" pitchFamily="34" charset="0"/>
              <a:cs typeface="Arial" pitchFamily="34" charset="0"/>
            </a:endParaRPr>
          </a:p>
          <a:p>
            <a:endParaRPr lang="en-US" sz="7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0" y="3485753"/>
            <a:ext cx="7010400" cy="5577523"/>
          </a:xfrm>
        </p:spPr>
        <p:txBody>
          <a:bodyPr>
            <a:noAutofit/>
          </a:bodyPr>
          <a:lstStyle/>
          <a:p>
            <a:r>
              <a:rPr lang="en-US" i="1" dirty="0" smtClean="0">
                <a:latin typeface="Arial" pitchFamily="34" charset="0"/>
                <a:cs typeface="Arial" pitchFamily="34" charset="0"/>
              </a:rPr>
              <a:t>Image: </a:t>
            </a:r>
            <a:r>
              <a:rPr lang="en-US" dirty="0" smtClean="0">
                <a:latin typeface="Arial" pitchFamily="34" charset="0"/>
                <a:cs typeface="Arial" pitchFamily="34" charset="0"/>
                <a:hlinkClick r:id="rId3"/>
              </a:rPr>
              <a:t>http://www.123rf.com/photo_13212915_like-concept-as-social-media-symbol-in-tag-cloud-of-thumb-up-shape-isolated-on-white-background.html</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defTabSz="465875"/>
            <a:r>
              <a:rPr lang="en-US" dirty="0" smtClean="0">
                <a:latin typeface="Arial" pitchFamily="34" charset="0"/>
                <a:cs typeface="Arial" pitchFamily="34" charset="0"/>
              </a:rPr>
              <a:t>Dempsey, L. (2012). Thirteen ways of looking at libraries, discovery, and the catalog: Scale, workflow, attention. </a:t>
            </a:r>
            <a:r>
              <a:rPr lang="en-US" i="1" dirty="0" err="1" smtClean="0">
                <a:latin typeface="Arial" pitchFamily="34" charset="0"/>
                <a:cs typeface="Arial" pitchFamily="34" charset="0"/>
              </a:rPr>
              <a:t>Educause</a:t>
            </a:r>
            <a:r>
              <a:rPr lang="en-US" i="1" dirty="0" smtClean="0">
                <a:latin typeface="Arial" pitchFamily="34" charset="0"/>
                <a:cs typeface="Arial" pitchFamily="34" charset="0"/>
              </a:rPr>
              <a:t> Review Online. </a:t>
            </a:r>
            <a:r>
              <a:rPr lang="en-US" dirty="0" smtClean="0">
                <a:latin typeface="Arial" pitchFamily="34" charset="0"/>
                <a:cs typeface="Arial" pitchFamily="34" charset="0"/>
              </a:rPr>
              <a:t>Retrieved from </a:t>
            </a:r>
            <a:r>
              <a:rPr lang="en-US" dirty="0" smtClean="0">
                <a:latin typeface="Arial" pitchFamily="34" charset="0"/>
                <a:cs typeface="Arial" pitchFamily="34" charset="0"/>
                <a:hlinkClick r:id="rId4"/>
              </a:rPr>
              <a:t>http://www.educause.edu/ero/article/thirteen-ways-looking-libraries-discovery-and-catalog-scale-workflow-attention</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The interaction of community and resources — in terms of discussion, recommendation, reviews, ratings and so on — is evident in some form in most of the major network services we use (Amazon, iTunes, Netflix, </a:t>
            </a:r>
            <a:r>
              <a:rPr lang="en-US" dirty="0" err="1" smtClean="0">
                <a:latin typeface="Arial" pitchFamily="34" charset="0"/>
                <a:cs typeface="Arial" pitchFamily="34" charset="0"/>
              </a:rPr>
              <a:t>Flickr</a:t>
            </a:r>
            <a:r>
              <a:rPr lang="en-US" dirty="0" smtClean="0">
                <a:latin typeface="Arial" pitchFamily="34" charset="0"/>
                <a:cs typeface="Arial" pitchFamily="34" charset="0"/>
              </a:rPr>
              <a:t>). Indeed, this is now so much a part of our experience that sites without this experience can seem bleached somehow, like black and white television in a color world.</a:t>
            </a:r>
          </a:p>
          <a:p>
            <a:r>
              <a:rPr lang="en-US" dirty="0" smtClean="0">
                <a:latin typeface="Arial" pitchFamily="34" charset="0"/>
                <a:cs typeface="Arial" pitchFamily="34" charset="0"/>
              </a:rPr>
              <a:t>What about the catalog in this context? Some catalogs have experimented with collecting tags and reviews but it does not seem that the catalog has the centrality, scale, or personal connection to crystallize social activity on its own. There is some activity at the aggregate level (e.g., </a:t>
            </a:r>
            <a:r>
              <a:rPr lang="en-US" dirty="0" err="1" smtClean="0">
                <a:latin typeface="Arial" pitchFamily="34" charset="0"/>
                <a:cs typeface="Arial" pitchFamily="34" charset="0"/>
              </a:rPr>
              <a:t>Worldcat</a:t>
            </a:r>
            <a:r>
              <a:rPr lang="en-US" dirty="0" smtClean="0">
                <a:latin typeface="Arial" pitchFamily="34" charset="0"/>
                <a:cs typeface="Arial" pitchFamily="34" charset="0"/>
              </a:rPr>
              <a:t>, </a:t>
            </a:r>
            <a:r>
              <a:rPr lang="en-US" dirty="0" err="1" smtClean="0">
                <a:latin typeface="Arial" pitchFamily="34" charset="0"/>
                <a:cs typeface="Arial" pitchFamily="34" charset="0"/>
              </a:rPr>
              <a:t>BiblioCommons</a:t>
            </a:r>
            <a:r>
              <a:rPr lang="en-US" dirty="0" smtClean="0">
                <a:latin typeface="Arial" pitchFamily="34" charset="0"/>
                <a:cs typeface="Arial" pitchFamily="34" charset="0"/>
              </a:rPr>
              <a:t>) and there is some syndication of social data from commercial social collecting/reading sites (e.g., </a:t>
            </a:r>
            <a:r>
              <a:rPr lang="en-US" dirty="0" err="1" smtClean="0">
                <a:latin typeface="Arial" pitchFamily="34" charset="0"/>
                <a:cs typeface="Arial" pitchFamily="34" charset="0"/>
              </a:rPr>
              <a:t>LibraryThing</a:t>
            </a:r>
            <a:r>
              <a:rPr lang="en-US" dirty="0" smtClean="0">
                <a:latin typeface="Arial" pitchFamily="34" charset="0"/>
                <a:cs typeface="Arial" pitchFamily="34" charset="0"/>
              </a:rPr>
              <a:t>). Similarly, catalogs have not generally mobilized usage data to rank, relate or recommend, and again this seems like something that might best be done at the aggregate level, and syndicated locally (as with the </a:t>
            </a:r>
            <a:r>
              <a:rPr lang="en-US" dirty="0" err="1" smtClean="0">
                <a:latin typeface="Arial" pitchFamily="34" charset="0"/>
                <a:cs typeface="Arial" pitchFamily="34" charset="0"/>
              </a:rPr>
              <a:t>Bx</a:t>
            </a:r>
            <a:r>
              <a:rPr lang="en-US" dirty="0" smtClean="0">
                <a:latin typeface="Arial" pitchFamily="34" charset="0"/>
                <a:cs typeface="Arial" pitchFamily="34" charset="0"/>
              </a:rPr>
              <a:t> service from Ex </a:t>
            </a:r>
            <a:r>
              <a:rPr lang="en-US" dirty="0" err="1" smtClean="0">
                <a:latin typeface="Arial" pitchFamily="34" charset="0"/>
                <a:cs typeface="Arial" pitchFamily="34" charset="0"/>
              </a:rPr>
              <a:t>Libris</a:t>
            </a:r>
            <a:r>
              <a:rPr lang="en-US" dirty="0" smtClean="0">
                <a:latin typeface="Arial" pitchFamily="34" charset="0"/>
                <a:cs typeface="Arial" pitchFamily="34" charset="0"/>
              </a:rPr>
              <a:t>, for example).</a:t>
            </a:r>
          </a:p>
          <a:p>
            <a:r>
              <a:rPr lang="en-US" dirty="0" smtClean="0">
                <a:latin typeface="Arial" pitchFamily="34" charset="0"/>
                <a:cs typeface="Arial" pitchFamily="34" charset="0"/>
              </a:rPr>
              <a:t>There are some places where catalog data gets used — reading lists and resource guides, for example — which seem to be especially appropriate for such attention. The choices involved in this additional layer of curation could be aggregated to provide useful intelligence. What items occur frequently on reading lists, for example? Would it be useful to provide an environment where students rate, review or comment on assigned readings? Is there enough commonality across institutions to make it useful to aggregate this data?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Our web experiences are now actively shaped by ranking, relating and recommending approaches based on social and usage data. For library services this is a major organizational challenge, as supra-institutional approaches may be required to generate appropriate scale (Dempsey, 2012).</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0" y="3485754"/>
            <a:ext cx="7010400" cy="5653696"/>
          </a:xfrm>
        </p:spPr>
        <p:txBody>
          <a:bodyPr>
            <a:noAutofit/>
          </a:bodyPr>
          <a:lstStyle/>
          <a:p>
            <a:pPr defTabSz="465827">
              <a:defRPr/>
            </a:pPr>
            <a:r>
              <a:rPr lang="en-US" sz="800" i="1" dirty="0" smtClean="0">
                <a:latin typeface="Arial" pitchFamily="34" charset="0"/>
                <a:cs typeface="Arial" pitchFamily="34" charset="0"/>
              </a:rPr>
              <a:t>Image: </a:t>
            </a:r>
            <a:r>
              <a:rPr lang="en-US" sz="800" dirty="0" smtClean="0">
                <a:latin typeface="Arial" pitchFamily="34" charset="0"/>
                <a:cs typeface="Arial" pitchFamily="34" charset="0"/>
              </a:rPr>
              <a:t>http://www.flickr.com/photos/zetson/3036254720/</a:t>
            </a:r>
          </a:p>
          <a:p>
            <a:pPr defTabSz="465827">
              <a:defRPr/>
            </a:pPr>
            <a:endParaRPr lang="en-US" sz="800" dirty="0" smtClean="0">
              <a:latin typeface="Arial" pitchFamily="34" charset="0"/>
              <a:cs typeface="Arial" pitchFamily="34" charset="0"/>
            </a:endParaRPr>
          </a:p>
          <a:p>
            <a:pPr marL="464580" indent="-464580"/>
            <a:r>
              <a:rPr lang="en-US" sz="800" dirty="0" err="1" smtClean="0">
                <a:latin typeface="Arial" pitchFamily="34" charset="0"/>
                <a:cs typeface="Arial" pitchFamily="34" charset="0"/>
              </a:rPr>
              <a:t>Zickuhr</a:t>
            </a:r>
            <a:r>
              <a:rPr lang="en-US" sz="800" dirty="0" smtClean="0">
                <a:latin typeface="Arial" pitchFamily="34" charset="0"/>
                <a:cs typeface="Arial" pitchFamily="34" charset="0"/>
              </a:rPr>
              <a:t>, K., </a:t>
            </a:r>
            <a:r>
              <a:rPr lang="en-US" sz="800" dirty="0" err="1" smtClean="0">
                <a:latin typeface="Arial" pitchFamily="34" charset="0"/>
                <a:cs typeface="Arial" pitchFamily="34" charset="0"/>
              </a:rPr>
              <a:t>Rainie</a:t>
            </a:r>
            <a:r>
              <a:rPr lang="en-US" sz="800" dirty="0" smtClean="0">
                <a:latin typeface="Arial" pitchFamily="34" charset="0"/>
                <a:cs typeface="Arial" pitchFamily="34" charset="0"/>
              </a:rPr>
              <a:t>, L., &amp; Purcell, K. (2013). </a:t>
            </a:r>
            <a:r>
              <a:rPr lang="en-US" sz="800" i="1" dirty="0" smtClean="0">
                <a:latin typeface="Arial" pitchFamily="34" charset="0"/>
                <a:cs typeface="Arial" pitchFamily="34" charset="0"/>
              </a:rPr>
              <a:t>Library services in the digital age</a:t>
            </a:r>
            <a:r>
              <a:rPr lang="en-US" sz="800" dirty="0" smtClean="0">
                <a:latin typeface="Arial" pitchFamily="34" charset="0"/>
                <a:cs typeface="Arial" pitchFamily="34" charset="0"/>
              </a:rPr>
              <a:t>. Washington, DC: Pew Research Center’s Internet &amp; American Life Project. </a:t>
            </a:r>
          </a:p>
          <a:p>
            <a:endParaRPr lang="en-US" sz="800" b="1" dirty="0" smtClean="0">
              <a:latin typeface="Arial" pitchFamily="34" charset="0"/>
              <a:cs typeface="Arial" pitchFamily="34" charset="0"/>
            </a:endParaRPr>
          </a:p>
          <a:p>
            <a:r>
              <a:rPr lang="en-US" sz="800" b="1" dirty="0" smtClean="0">
                <a:latin typeface="Arial" pitchFamily="34" charset="0"/>
                <a:cs typeface="Arial" pitchFamily="34" charset="0"/>
              </a:rPr>
              <a:t>Advertise resources, brand, value</a:t>
            </a:r>
          </a:p>
          <a:p>
            <a:r>
              <a:rPr lang="en-US" sz="800" dirty="0" smtClean="0">
                <a:latin typeface="Arial" pitchFamily="34" charset="0"/>
                <a:cs typeface="Arial" pitchFamily="34" charset="0"/>
              </a:rPr>
              <a:t>One aspect mentioned very often, both in focus groups and in qualitative work from previous research, is that people wish they were more aware of the full range of services offered by their libraries. One  focus group member loved her local library and rated it highly in all areas—except communication;  “there’s so much good stuff going on but no one tells anybody.” Another said, “they do so many  fabulous things, [but] they have horrible marketing” (</a:t>
            </a:r>
            <a:r>
              <a:rPr lang="en-US" sz="800" dirty="0" err="1" smtClean="0">
                <a:latin typeface="Arial" pitchFamily="34" charset="0"/>
                <a:cs typeface="Arial" pitchFamily="34" charset="0"/>
              </a:rPr>
              <a:t>Zickuhr</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Rainie</a:t>
            </a:r>
            <a:r>
              <a:rPr lang="en-US" sz="800" dirty="0" smtClean="0">
                <a:latin typeface="Arial" pitchFamily="34" charset="0"/>
                <a:cs typeface="Arial" pitchFamily="34" charset="0"/>
              </a:rPr>
              <a:t>, &amp; Purcell, p. 38)</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However, focus group members say that having resources and events listed on their library’s website wasn’t enough—as several participants pointed out, they probably weren’t going to go to the website to  look for events (or even to sign up for email newsletters) unless they already knew that the library had  those events (</a:t>
            </a:r>
            <a:r>
              <a:rPr lang="en-US" sz="800" dirty="0" err="1" smtClean="0">
                <a:latin typeface="Arial" pitchFamily="34" charset="0"/>
                <a:cs typeface="Arial" pitchFamily="34" charset="0"/>
              </a:rPr>
              <a:t>Zickuhr</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Rainie</a:t>
            </a:r>
            <a:r>
              <a:rPr lang="en-US" sz="800" dirty="0" smtClean="0">
                <a:latin typeface="Arial" pitchFamily="34" charset="0"/>
                <a:cs typeface="Arial" pitchFamily="34" charset="0"/>
              </a:rPr>
              <a:t>, &amp; Purcell, p. 38)</a:t>
            </a:r>
          </a:p>
          <a:p>
            <a:endParaRPr lang="en-US" sz="800" dirty="0" smtClean="0">
              <a:latin typeface="Arial" pitchFamily="34" charset="0"/>
              <a:cs typeface="Arial" pitchFamily="34" charset="0"/>
            </a:endParaRPr>
          </a:p>
          <a:p>
            <a:r>
              <a:rPr lang="en-US" sz="800" b="1" dirty="0" smtClean="0">
                <a:latin typeface="Arial" pitchFamily="34" charset="0"/>
                <a:cs typeface="Arial" pitchFamily="34" charset="0"/>
              </a:rPr>
              <a:t>Help at time of need</a:t>
            </a:r>
          </a:p>
          <a:p>
            <a:r>
              <a:rPr lang="en-US" sz="800" dirty="0" smtClean="0">
                <a:latin typeface="Arial" pitchFamily="34" charset="0"/>
                <a:cs typeface="Arial" pitchFamily="34" charset="0"/>
              </a:rPr>
              <a:t>When asked, “What do you value in VRS?”, one participant said “Instantaneous help. Sometimes if you're looking for something and you can't find it, it takes forever. Since you have someone there that can respond to you live, you have the comfort that someone is there” (</a:t>
            </a:r>
            <a:r>
              <a:rPr lang="en-US" sz="800" i="1" dirty="0" smtClean="0">
                <a:latin typeface="Arial" pitchFamily="34" charset="0"/>
                <a:cs typeface="Arial" pitchFamily="34" charset="0"/>
              </a:rPr>
              <a:t>Cyber Synergy ,</a:t>
            </a:r>
            <a:r>
              <a:rPr lang="en-US" sz="800" dirty="0" smtClean="0">
                <a:latin typeface="Arial" pitchFamily="34" charset="0"/>
                <a:cs typeface="Arial" pitchFamily="34" charset="0"/>
              </a:rPr>
              <a:t>VS47, Male, Age 26-34, Sales Account Manager)</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Another was able to receive searching help in a database, “I would say it was my freshman year and I was doing an English paper for my expository writing class and I was looking for something in JSTOR and I used the "Ask a Librarian" to do more advanced searches in JSTOR as to what keywords to put in, and it really helped me. One, her quickness and response, and two, the simplicity of her instructions as to the key title words to put in really helped me and made it successful” (</a:t>
            </a:r>
            <a:r>
              <a:rPr lang="en-US" sz="800" i="1" dirty="0" smtClean="0">
                <a:latin typeface="Arial" pitchFamily="34" charset="0"/>
                <a:cs typeface="Arial" pitchFamily="34" charset="0"/>
              </a:rPr>
              <a:t>Cyber Synergy ,</a:t>
            </a:r>
            <a:r>
              <a:rPr lang="en-US" sz="800" dirty="0" smtClean="0">
                <a:latin typeface="Arial" pitchFamily="34" charset="0"/>
                <a:cs typeface="Arial" pitchFamily="34" charset="0"/>
              </a:rPr>
              <a:t>VS17, Female, Age 19-25, Social Work)</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St. Louis University library provided pop-up help when OPAC displayed 0 retrievals. Within the first hour, 20 individuals used the pop-up, chat help.</a:t>
            </a:r>
          </a:p>
          <a:p>
            <a:endParaRPr lang="en-US" sz="800" dirty="0" smtClean="0">
              <a:latin typeface="Arial" pitchFamily="34" charset="0"/>
              <a:cs typeface="Arial" pitchFamily="34" charset="0"/>
            </a:endParaRPr>
          </a:p>
          <a:p>
            <a:r>
              <a:rPr lang="en-US" sz="800" b="1" dirty="0" smtClean="0">
                <a:latin typeface="Arial" pitchFamily="34" charset="0"/>
                <a:cs typeface="Arial" pitchFamily="34" charset="0"/>
              </a:rPr>
              <a:t>Users in Mind</a:t>
            </a:r>
          </a:p>
          <a:p>
            <a:pPr defTabSz="465827">
              <a:defRPr/>
            </a:pPr>
            <a:r>
              <a:rPr lang="en-US" sz="800" dirty="0" smtClean="0">
                <a:latin typeface="Arial" pitchFamily="34" charset="0"/>
                <a:cs typeface="Arial" pitchFamily="34" charset="0"/>
              </a:rPr>
              <a:t>One size fits no one – design services for those who use them – Boutique libraries (</a:t>
            </a:r>
            <a:r>
              <a:rPr lang="en-US" sz="800" dirty="0" err="1" smtClean="0">
                <a:latin typeface="Arial" pitchFamily="34" charset="0"/>
                <a:cs typeface="Arial" pitchFamily="34" charset="0"/>
              </a:rPr>
              <a:t>Priestner</a:t>
            </a:r>
            <a:r>
              <a:rPr lang="en-US" sz="800" dirty="0" smtClean="0">
                <a:latin typeface="Arial" pitchFamily="34" charset="0"/>
                <a:cs typeface="Arial" pitchFamily="34" charset="0"/>
              </a:rPr>
              <a:t>, A., &amp; Tilley, E. (2012). </a:t>
            </a:r>
            <a:r>
              <a:rPr lang="en-US" sz="800" i="1" dirty="0" err="1" smtClean="0">
                <a:latin typeface="Arial" pitchFamily="34" charset="0"/>
                <a:cs typeface="Arial" pitchFamily="34" charset="0"/>
              </a:rPr>
              <a:t>Personalising</a:t>
            </a:r>
            <a:r>
              <a:rPr lang="en-US" sz="800" i="1" dirty="0" smtClean="0">
                <a:latin typeface="Arial" pitchFamily="34" charset="0"/>
                <a:cs typeface="Arial" pitchFamily="34" charset="0"/>
              </a:rPr>
              <a:t> library services in higher education: The boutique approach</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Farnham</a:t>
            </a:r>
            <a:r>
              <a:rPr lang="en-US" sz="800" dirty="0" smtClean="0">
                <a:latin typeface="Arial" pitchFamily="34" charset="0"/>
                <a:cs typeface="Arial" pitchFamily="34" charset="0"/>
              </a:rPr>
              <a:t>, Surrey, England : </a:t>
            </a:r>
            <a:r>
              <a:rPr lang="en-US" sz="800" dirty="0" err="1" smtClean="0">
                <a:latin typeface="Arial" pitchFamily="34" charset="0"/>
                <a:cs typeface="Arial" pitchFamily="34" charset="0"/>
              </a:rPr>
              <a:t>Ashgate</a:t>
            </a:r>
            <a:r>
              <a:rPr lang="en-US" sz="800" dirty="0" smtClean="0">
                <a:latin typeface="Arial" pitchFamily="34" charset="0"/>
                <a:cs typeface="Arial" pitchFamily="34" charset="0"/>
              </a:rPr>
              <a:t>).</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Embedded librarians</a:t>
            </a:r>
          </a:p>
          <a:p>
            <a:r>
              <a:rPr lang="en-US" sz="800" b="1" dirty="0" smtClean="0">
                <a:latin typeface="Arial" pitchFamily="34" charset="0"/>
                <a:cs typeface="Arial" pitchFamily="34" charset="0"/>
              </a:rPr>
              <a:t>Familiar formats </a:t>
            </a:r>
            <a:endParaRPr lang="en-US" sz="800" dirty="0" smtClean="0">
              <a:latin typeface="Arial" pitchFamily="34" charset="0"/>
              <a:cs typeface="Arial" pitchFamily="34" charset="0"/>
            </a:endParaRPr>
          </a:p>
          <a:p>
            <a:pPr defTabSz="465827">
              <a:defRPr/>
            </a:pPr>
            <a:r>
              <a:rPr lang="en-US" sz="800" dirty="0" smtClean="0">
                <a:latin typeface="Arial" pitchFamily="34" charset="0"/>
                <a:cs typeface="Arial" pitchFamily="34" charset="0"/>
              </a:rPr>
              <a:t>Something clean, simple, streamlined and user friendly, but also credible sources (</a:t>
            </a:r>
            <a:r>
              <a:rPr lang="en-US" sz="800" i="1" dirty="0" smtClean="0">
                <a:latin typeface="Arial" pitchFamily="34" charset="0"/>
                <a:cs typeface="Arial" pitchFamily="34" charset="0"/>
              </a:rPr>
              <a:t>Cyber Synergy ,</a:t>
            </a:r>
            <a:r>
              <a:rPr lang="en-US" sz="800" dirty="0" smtClean="0">
                <a:latin typeface="Arial" pitchFamily="34" charset="0"/>
                <a:cs typeface="Arial" pitchFamily="34" charset="0"/>
              </a:rPr>
              <a:t>VS 23, Female, Age 26-34, Stay-at-Home-Mom). </a:t>
            </a:r>
          </a:p>
          <a:p>
            <a:pPr defTabSz="913115" fontAlgn="base">
              <a:spcBef>
                <a:spcPct val="30000"/>
              </a:spcBef>
              <a:spcAft>
                <a:spcPct val="0"/>
              </a:spcAft>
              <a:defRPr/>
            </a:pPr>
            <a:endParaRPr lang="en-US" sz="800" dirty="0" smtClean="0">
              <a:latin typeface="Arial" pitchFamily="34" charset="0"/>
              <a:cs typeface="Arial" pitchFamily="34" charset="0"/>
            </a:endParaRPr>
          </a:p>
          <a:p>
            <a:pPr defTabSz="913115" fontAlgn="base">
              <a:spcBef>
                <a:spcPct val="30000"/>
              </a:spcBef>
              <a:spcAft>
                <a:spcPct val="0"/>
              </a:spcAft>
              <a:defRPr/>
            </a:pPr>
            <a:r>
              <a:rPr lang="en-US" sz="800" dirty="0" smtClean="0">
                <a:latin typeface="Arial" pitchFamily="34" charset="0"/>
                <a:cs typeface="Arial" pitchFamily="34" charset="0"/>
              </a:rPr>
              <a:t>“In college, and especially grad school, </a:t>
            </a:r>
            <a:r>
              <a:rPr lang="en-US" sz="800" b="1" dirty="0" smtClean="0">
                <a:latin typeface="Arial" pitchFamily="34" charset="0"/>
                <a:cs typeface="Arial" pitchFamily="34" charset="0"/>
              </a:rPr>
              <a:t>I’m not afraid to go to the library anymore because we have a very good [assist 0:45:56] and we have a very good website.”</a:t>
            </a:r>
            <a:r>
              <a:rPr lang="en-US" sz="800" dirty="0" smtClean="0">
                <a:latin typeface="Arial" pitchFamily="34" charset="0"/>
                <a:cs typeface="Arial" pitchFamily="34" charset="0"/>
              </a:rPr>
              <a:t> (</a:t>
            </a:r>
            <a:r>
              <a:rPr lang="en-US" sz="800" i="1" dirty="0" smtClean="0">
                <a:latin typeface="Arial" pitchFamily="34" charset="0"/>
                <a:cs typeface="Arial" pitchFamily="34" charset="0"/>
              </a:rPr>
              <a:t>Digital Visitors and Residents, </a:t>
            </a:r>
            <a:r>
              <a:rPr lang="en-US" sz="800" dirty="0" smtClean="0">
                <a:latin typeface="Arial" pitchFamily="34" charset="0"/>
                <a:cs typeface="Arial" pitchFamily="34" charset="0"/>
              </a:rPr>
              <a:t>USG2, 0:45:28, Male, Age 25,)</a:t>
            </a:r>
          </a:p>
          <a:p>
            <a:endParaRPr lang="en-US" sz="800" dirty="0" smtClean="0">
              <a:latin typeface="Arial" pitchFamily="34" charset="0"/>
              <a:cs typeface="Arial" pitchFamily="34" charset="0"/>
            </a:endParaRPr>
          </a:p>
          <a:p>
            <a:pPr defTabSz="465827">
              <a:defRPr/>
            </a:pP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 y="3485753"/>
            <a:ext cx="6777354" cy="5809034"/>
          </a:xfrm>
        </p:spPr>
        <p:txBody>
          <a:bodyPr>
            <a:noAutofit/>
          </a:bodyPr>
          <a:lstStyle/>
          <a:p>
            <a:pPr defTabSz="913209" fontAlgn="base">
              <a:spcBef>
                <a:spcPct val="30000"/>
              </a:spcBef>
              <a:spcAft>
                <a:spcPct val="0"/>
              </a:spcAft>
              <a:defRPr/>
            </a:pPr>
            <a:r>
              <a:rPr lang="en-US" sz="1400" dirty="0" smtClean="0"/>
              <a:t>Trove (National Library of Australia): </a:t>
            </a:r>
            <a:r>
              <a:rPr lang="en-US" sz="1400" dirty="0" smtClean="0">
                <a:hlinkClick r:id="rId3"/>
              </a:rPr>
              <a:t>http://trove.nla.gov.au/</a:t>
            </a:r>
            <a:endParaRPr lang="en-US" sz="1400" dirty="0" smtClean="0"/>
          </a:p>
          <a:p>
            <a:endParaRPr lang="en-US" dirty="0" smtClean="0"/>
          </a:p>
          <a:p>
            <a:pPr defTabSz="465875"/>
            <a:r>
              <a:rPr lang="en-US" dirty="0" smtClean="0">
                <a:latin typeface="Arial" pitchFamily="34" charset="0"/>
                <a:cs typeface="Arial" pitchFamily="34" charset="0"/>
              </a:rPr>
              <a:t>Dempsey, L. (2012). Thirteen ways of looking at libraries, discovery, and the catalog: Scale, workflow, attention. </a:t>
            </a:r>
            <a:r>
              <a:rPr lang="en-US" i="1" dirty="0" err="1" smtClean="0">
                <a:latin typeface="Arial" pitchFamily="34" charset="0"/>
                <a:cs typeface="Arial" pitchFamily="34" charset="0"/>
              </a:rPr>
              <a:t>Educause</a:t>
            </a:r>
            <a:r>
              <a:rPr lang="en-US" i="1" dirty="0" smtClean="0">
                <a:latin typeface="Arial" pitchFamily="34" charset="0"/>
                <a:cs typeface="Arial" pitchFamily="34" charset="0"/>
              </a:rPr>
              <a:t> Review Online. </a:t>
            </a:r>
            <a:r>
              <a:rPr lang="en-US" dirty="0" smtClean="0">
                <a:latin typeface="Arial" pitchFamily="34" charset="0"/>
                <a:cs typeface="Arial" pitchFamily="34" charset="0"/>
              </a:rPr>
              <a:t>Retrieved from </a:t>
            </a:r>
            <a:r>
              <a:rPr lang="en-US" dirty="0" smtClean="0">
                <a:hlinkClick r:id="rId4"/>
              </a:rPr>
              <a:t>http://www.educause.edu/ero/article/thirteen-ways-looking-libraries-discovery-and-catalog-scale-workflow-attention</a:t>
            </a:r>
            <a:endParaRPr lang="en-US" dirty="0" smtClean="0"/>
          </a:p>
          <a:p>
            <a:endParaRPr lang="en-US" dirty="0" smtClean="0"/>
          </a:p>
          <a:p>
            <a:r>
              <a:rPr lang="en-US" dirty="0" smtClean="0">
                <a:latin typeface="Arial" pitchFamily="34" charset="0"/>
                <a:cs typeface="Arial" pitchFamily="34" charset="0"/>
              </a:rPr>
              <a:t>We can see this emerge as a pattern: a simple entry point opens into a richer navigation and suggestion space. In this way, the user is not asked to make choices up front by closely specifying a query. Rather they refine a result by limiting by facets (e.g., format, language, subject, date of publication, etc.), or they branch out in other directions by following suggestions. This is also emerging in our library discovery environments which are moving to think about how to better exploit the structure of the data to create navigable relations (faceted browsing, work clusters). We are making our data work harder to support interesting and useful experiences.</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When we asked users how their ideal information seeking site would look, several responded with variations of having a simple entry point:</a:t>
            </a:r>
          </a:p>
          <a:p>
            <a:endParaRPr lang="en-US" dirty="0" smtClean="0">
              <a:latin typeface="Arial" pitchFamily="34" charset="0"/>
              <a:cs typeface="Arial" pitchFamily="34" charset="0"/>
            </a:endParaRPr>
          </a:p>
          <a:p>
            <a:pPr defTabSz="475286">
              <a:defRPr/>
            </a:pPr>
            <a:r>
              <a:rPr lang="en-US" dirty="0" smtClean="0">
                <a:latin typeface="Arial" pitchFamily="34" charset="0"/>
                <a:cs typeface="Arial" pitchFamily="34" charset="0"/>
              </a:rPr>
              <a:t>“I like the simplicity of Google, and the origin search box. I do think that my ideal situation would be more qualified people answering.” (</a:t>
            </a:r>
            <a:r>
              <a:rPr lang="en-US" i="1" dirty="0" smtClean="0">
                <a:latin typeface="Arial" pitchFamily="34" charset="0"/>
                <a:cs typeface="Arial" pitchFamily="34" charset="0"/>
              </a:rPr>
              <a:t>Cyber Synergy</a:t>
            </a:r>
            <a:r>
              <a:rPr lang="en-US" dirty="0" smtClean="0">
                <a:latin typeface="Arial" pitchFamily="34" charset="0"/>
                <a:cs typeface="Arial" pitchFamily="34" charset="0"/>
              </a:rPr>
              <a:t> VS4, Female, Age 26-34)</a:t>
            </a:r>
          </a:p>
          <a:p>
            <a:pPr defTabSz="475286">
              <a:defRPr/>
            </a:pPr>
            <a:endParaRPr lang="en-US" dirty="0" smtClean="0">
              <a:latin typeface="Arial" pitchFamily="34" charset="0"/>
              <a:cs typeface="Arial" pitchFamily="34" charset="0"/>
            </a:endParaRPr>
          </a:p>
          <a:p>
            <a:pPr defTabSz="475286">
              <a:defRPr/>
            </a:pPr>
            <a:r>
              <a:rPr lang="en-US" dirty="0" smtClean="0">
                <a:latin typeface="Arial" pitchFamily="34" charset="0"/>
                <a:cs typeface="Arial" pitchFamily="34" charset="0"/>
              </a:rPr>
              <a:t>It's probably look very similar to Google, like a mass search engine with so many topics (</a:t>
            </a:r>
            <a:r>
              <a:rPr lang="en-US" i="1" dirty="0" smtClean="0">
                <a:latin typeface="Arial" pitchFamily="34" charset="0"/>
                <a:cs typeface="Arial" pitchFamily="34" charset="0"/>
              </a:rPr>
              <a:t>Cyber Synergy ,</a:t>
            </a:r>
            <a:r>
              <a:rPr lang="en-US" dirty="0" smtClean="0">
                <a:latin typeface="Arial" pitchFamily="34" charset="0"/>
                <a:cs typeface="Arial" pitchFamily="34" charset="0"/>
              </a:rPr>
              <a:t>VS17, Female Age 19-25, Social Work).</a:t>
            </a:r>
          </a:p>
          <a:p>
            <a:pPr defTabSz="475286">
              <a:defRPr/>
            </a:pPr>
            <a:endParaRPr lang="en-US" dirty="0" smtClean="0">
              <a:latin typeface="Arial" pitchFamily="34" charset="0"/>
              <a:cs typeface="Arial" pitchFamily="34" charset="0"/>
            </a:endParaRPr>
          </a:p>
          <a:p>
            <a:pPr defTabSz="475286">
              <a:defRPr/>
            </a:pPr>
            <a:r>
              <a:rPr lang="en-US" dirty="0" smtClean="0">
                <a:latin typeface="Arial" pitchFamily="34" charset="0"/>
                <a:cs typeface="Arial" pitchFamily="34" charset="0"/>
              </a:rPr>
              <a:t>Radford, M. L., </a:t>
            </a:r>
            <a:r>
              <a:rPr lang="en-US" dirty="0" err="1" smtClean="0">
                <a:latin typeface="Arial" pitchFamily="34" charset="0"/>
                <a:cs typeface="Arial" pitchFamily="34" charset="0"/>
              </a:rPr>
              <a:t>Connaway</a:t>
            </a:r>
            <a:r>
              <a:rPr lang="en-US" dirty="0" smtClean="0">
                <a:latin typeface="Arial" pitchFamily="34" charset="0"/>
                <a:cs typeface="Arial" pitchFamily="34" charset="0"/>
              </a:rPr>
              <a:t>, L. S., Shah, C. (2011-2013).  </a:t>
            </a:r>
            <a:r>
              <a:rPr lang="en-US" i="1" dirty="0" smtClean="0">
                <a:latin typeface="Arial" pitchFamily="34" charset="0"/>
                <a:cs typeface="Arial" pitchFamily="34" charset="0"/>
              </a:rPr>
              <a:t>Cyber Synergy: Seeking Sustainability through Collaboration between Virtual Reference and Social Q&amp;A Sites.</a:t>
            </a:r>
            <a:r>
              <a:rPr lang="en-US" dirty="0" smtClean="0">
                <a:latin typeface="Arial" pitchFamily="34" charset="0"/>
                <a:cs typeface="Arial" pitchFamily="34" charset="0"/>
              </a:rPr>
              <a:t> Funded by the Institute of Museum and Library Services (IMLS), Rutgers University, and OCLC. </a:t>
            </a:r>
            <a:r>
              <a:rPr lang="en-US" dirty="0" smtClean="0">
                <a:latin typeface="Arial" pitchFamily="34" charset="0"/>
                <a:cs typeface="Arial" pitchFamily="34" charset="0"/>
                <a:hlinkClick r:id="rId5"/>
              </a:rPr>
              <a:t>http://www.oclc.org/research/activities/synergy/default.htm</a:t>
            </a:r>
            <a:endParaRPr lang="en-US" dirty="0" smtClean="0">
              <a:latin typeface="Arial" pitchFamily="34" charset="0"/>
              <a:cs typeface="Arial" pitchFamily="34" charset="0"/>
            </a:endParaRPr>
          </a:p>
          <a:p>
            <a:pPr defTabSz="475286">
              <a:defRPr/>
            </a:pPr>
            <a:r>
              <a:rPr lang="en-US" dirty="0" smtClean="0">
                <a:latin typeface="Arial" pitchFamily="34" charset="0"/>
                <a:cs typeface="Arial" pitchFamily="34" charset="0"/>
              </a:rPr>
              <a:t> </a:t>
            </a:r>
          </a:p>
          <a:p>
            <a:pPr defTabSz="475286">
              <a:defRPr/>
            </a:pPr>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811" y="4415791"/>
            <a:ext cx="6369843" cy="4440355"/>
          </a:xfrm>
        </p:spPr>
        <p:txBody>
          <a:bodyPr>
            <a:noAutofit/>
          </a:bodyPr>
          <a:lstStyle/>
          <a:p>
            <a:pPr>
              <a:buFont typeface="Arial" pitchFamily="34" charset="0"/>
              <a:buChar char="•"/>
            </a:pPr>
            <a:r>
              <a:rPr lang="en-US" sz="1400" dirty="0" smtClean="0">
                <a:latin typeface="Arial" pitchFamily="34" charset="0"/>
                <a:cs typeface="Arial" pitchFamily="34" charset="0"/>
              </a:rPr>
              <a:t>Adding tags, reviews, and comments are also options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Interviewer: “Right, so you kind of trust the crowd at a certain level.”</a:t>
            </a:r>
          </a:p>
          <a:p>
            <a:r>
              <a:rPr lang="en-US" sz="1400" dirty="0" smtClean="0">
                <a:latin typeface="Arial" pitchFamily="34" charset="0"/>
                <a:cs typeface="Arial" pitchFamily="34" charset="0"/>
              </a:rPr>
              <a:t>Respondent: “At a certain level, yes. I’m also wary but I also trust the crowd, especially for like tying a tie video. There are 10 million views for this tying a tie video, it probably is pretty good.” (USG2 0:41:09, Male, Age 25, </a:t>
            </a:r>
            <a:r>
              <a:rPr lang="en-US" sz="1400" i="1" dirty="0" smtClean="0">
                <a:latin typeface="Arial" pitchFamily="34" charset="0"/>
                <a:cs typeface="Arial" pitchFamily="34" charset="0"/>
              </a:rPr>
              <a:t>Digital Visitors and Residents, </a:t>
            </a:r>
            <a:r>
              <a:rPr lang="en-US" sz="1400" dirty="0" smtClean="0">
                <a:latin typeface="Arial" pitchFamily="34" charset="0"/>
                <a:cs typeface="Arial" pitchFamily="34" charset="0"/>
              </a:rPr>
              <a:t>Biology)</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Westerville Public Library: </a:t>
            </a:r>
            <a:r>
              <a:rPr lang="en-US" sz="1400" dirty="0" smtClean="0">
                <a:latin typeface="Arial" pitchFamily="34" charset="0"/>
                <a:cs typeface="Arial" pitchFamily="34" charset="0"/>
                <a:hlinkClick r:id="rId3"/>
              </a:rPr>
              <a:t>http://www.westervillelibrary.org/</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Amazon: amazon.com</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4</a:t>
            </a:fld>
            <a:endParaRPr lang="en-US"/>
          </a:p>
        </p:txBody>
      </p:sp>
      <p:sp>
        <p:nvSpPr>
          <p:cNvPr id="322562" name="Rectangle 2"/>
          <p:cNvSpPr>
            <a:spLocks noGrp="1" noRot="1" noChangeAspect="1" noChangeArrowheads="1" noTextEdit="1"/>
          </p:cNvSpPr>
          <p:nvPr>
            <p:ph type="sldImg"/>
          </p:nvPr>
        </p:nvSpPr>
        <p:spPr>
          <a:xfrm>
            <a:off x="1181100" y="4763"/>
            <a:ext cx="4648200" cy="3486150"/>
          </a:xfrm>
          <a:ln/>
        </p:spPr>
      </p:sp>
      <p:sp>
        <p:nvSpPr>
          <p:cNvPr id="322563" name="Rectangle 3"/>
          <p:cNvSpPr>
            <a:spLocks noGrp="1" noChangeArrowheads="1"/>
          </p:cNvSpPr>
          <p:nvPr>
            <p:ph type="body" idx="1"/>
          </p:nvPr>
        </p:nvSpPr>
        <p:spPr>
          <a:xfrm>
            <a:off x="1" y="3490511"/>
            <a:ext cx="7008778" cy="5573480"/>
          </a:xfrm>
        </p:spPr>
        <p:txBody>
          <a:bodyPr>
            <a:noAutofit/>
          </a:bodyPr>
          <a:lstStyle/>
          <a:p>
            <a:pPr defTabSz="913115" fontAlgn="base">
              <a:spcBef>
                <a:spcPct val="30000"/>
              </a:spcBef>
              <a:spcAft>
                <a:spcPct val="0"/>
              </a:spcAft>
              <a:defRPr/>
            </a:pPr>
            <a:r>
              <a:rPr lang="en-US" sz="900" i="1" dirty="0" smtClean="0">
                <a:latin typeface="Arial" pitchFamily="34" charset="0"/>
                <a:cs typeface="Arial" pitchFamily="34" charset="0"/>
              </a:rPr>
              <a:t>Image: </a:t>
            </a:r>
            <a:r>
              <a:rPr lang="en-US" sz="900" dirty="0" smtClean="0">
                <a:latin typeface="Arial" pitchFamily="34" charset="0"/>
                <a:cs typeface="Arial" pitchFamily="34" charset="0"/>
              </a:rPr>
              <a:t>Microsoft Clip Art</a:t>
            </a:r>
          </a:p>
          <a:p>
            <a:pPr>
              <a:buFont typeface="Arial" pitchFamily="34" charset="0"/>
              <a:buNone/>
            </a:pPr>
            <a:endParaRPr lang="en-US" sz="900" b="1" dirty="0" smtClean="0">
              <a:solidFill>
                <a:schemeClr val="accent1"/>
              </a:solidFill>
              <a:latin typeface="Arial" pitchFamily="34" charset="0"/>
              <a:cs typeface="Arial" pitchFamily="34" charset="0"/>
            </a:endParaRPr>
          </a:p>
          <a:p>
            <a:pPr defTabSz="465827">
              <a:buFont typeface="Arial" pitchFamily="34" charset="0"/>
              <a:buChar char="•"/>
              <a:defRPr/>
            </a:pPr>
            <a:r>
              <a:rPr lang="en-US" sz="900" dirty="0" smtClean="0">
                <a:latin typeface="Arial" pitchFamily="34" charset="0"/>
                <a:cs typeface="Arial" pitchFamily="34" charset="0"/>
              </a:rPr>
              <a:t> The need for local infrastructure or local assembly of materials has declined (Dempsey, Inside Out).</a:t>
            </a:r>
          </a:p>
          <a:p>
            <a:pPr defTabSz="465827">
              <a:buFont typeface="Arial" pitchFamily="34" charset="0"/>
              <a:buChar char="•"/>
              <a:defRPr/>
            </a:pPr>
            <a:r>
              <a:rPr lang="en-US" sz="900" dirty="0" smtClean="0">
                <a:latin typeface="Arial" pitchFamily="34" charset="0"/>
                <a:cs typeface="Arial" pitchFamily="34" charset="0"/>
              </a:rPr>
              <a:t>The library is institution scale where many of its users operate at network scale</a:t>
            </a:r>
          </a:p>
          <a:p>
            <a:pPr>
              <a:buFont typeface="Arial" pitchFamily="34" charset="0"/>
              <a:buChar char="•"/>
            </a:pPr>
            <a:r>
              <a:rPr lang="en-US" sz="900" dirty="0" smtClean="0">
                <a:latin typeface="Arial" pitchFamily="34" charset="0"/>
                <a:cs typeface="Arial" pitchFamily="34" charset="0"/>
              </a:rPr>
              <a:t>The inside out library …the library as an actor in research and learning environments of its users </a:t>
            </a:r>
          </a:p>
          <a:p>
            <a:pPr>
              <a:buFont typeface="Arial" pitchFamily="34" charset="0"/>
              <a:buChar char="•"/>
            </a:pPr>
            <a:endParaRPr lang="en-US" sz="900" dirty="0" smtClean="0">
              <a:latin typeface="Arial" pitchFamily="34" charset="0"/>
              <a:cs typeface="Arial" pitchFamily="34" charset="0"/>
            </a:endParaRPr>
          </a:p>
          <a:p>
            <a:pPr>
              <a:buFont typeface="Arial" pitchFamily="34" charset="0"/>
              <a:buNone/>
            </a:pPr>
            <a:r>
              <a:rPr lang="en-US" sz="900" dirty="0" smtClean="0">
                <a:latin typeface="Arial" pitchFamily="34" charset="0"/>
                <a:cs typeface="Arial" pitchFamily="34" charset="0"/>
              </a:rPr>
              <a:t>The catalog emerged at a time when information resources were scarce and attention was abundant. Scarce because there were relatively few sources for particular documents or research materials: they were distributed in print, collected in libraries and were locally available. If you wanted to consult books or journal or research reports or maps or government documents you went to the library. However, the situation is now reversed: information resources are abundant and attention is scarce. The network user has many information resources available to him or her on the network. Research and learning materials may be available through many services, and there is no need for physical proximity. Furthermore, users often turn first to the major network level hubs which scale to provide access to what is visible across the whole network (think, for example, of Google, Wikipedia, Amazon, and </a:t>
            </a:r>
            <a:r>
              <a:rPr lang="en-US" sz="900" dirty="0" err="1" smtClean="0">
                <a:latin typeface="Arial" pitchFamily="34" charset="0"/>
                <a:cs typeface="Arial" pitchFamily="34" charset="0"/>
              </a:rPr>
              <a:t>PubMed</a:t>
            </a:r>
            <a:r>
              <a:rPr lang="en-US" sz="900" dirty="0" smtClean="0">
                <a:latin typeface="Arial" pitchFamily="34" charset="0"/>
                <a:cs typeface="Arial" pitchFamily="34" charset="0"/>
              </a:rPr>
              <a:t> Central). This is natural as interest gravitates to the more complete resource rather than a local selection which seems increasingly partial. Studies show the high value placed on convenience and the importance of </a:t>
            </a:r>
            <a:r>
              <a:rPr lang="en-US" sz="900" dirty="0" err="1" smtClean="0">
                <a:latin typeface="Arial" pitchFamily="34" charset="0"/>
                <a:cs typeface="Arial" pitchFamily="34" charset="0"/>
              </a:rPr>
              <a:t>satisficing</a:t>
            </a:r>
            <a:r>
              <a:rPr lang="en-US" sz="900" dirty="0" smtClean="0">
                <a:latin typeface="Arial" pitchFamily="34" charset="0"/>
                <a:cs typeface="Arial" pitchFamily="34" charset="0"/>
              </a:rPr>
              <a:t>: users do not want to spend a long time prospecting for information resources (Dempsey, 2012). </a:t>
            </a:r>
          </a:p>
          <a:p>
            <a:pPr defTabSz="913115" fontAlgn="base">
              <a:spcBef>
                <a:spcPct val="30000"/>
              </a:spcBef>
              <a:spcAft>
                <a:spcPct val="0"/>
              </a:spcAft>
              <a:defRPr/>
            </a:pPr>
            <a:endParaRPr lang="en-US" sz="900" i="1" dirty="0" smtClean="0">
              <a:latin typeface="Arial" pitchFamily="34" charset="0"/>
              <a:cs typeface="Arial" pitchFamily="34" charset="0"/>
            </a:endParaRPr>
          </a:p>
          <a:p>
            <a:pPr defTabSz="913115" fontAlgn="base">
              <a:spcBef>
                <a:spcPct val="30000"/>
              </a:spcBef>
              <a:spcAft>
                <a:spcPct val="0"/>
              </a:spcAft>
              <a:defRPr/>
            </a:pPr>
            <a:r>
              <a:rPr lang="en-US" sz="900" dirty="0" smtClean="0">
                <a:latin typeface="Arial" pitchFamily="34" charset="0"/>
                <a:cs typeface="Arial" pitchFamily="34" charset="0"/>
              </a:rPr>
              <a:t>Dempsey, L. (2008). Always on: Libraries in a world of permanent connectivity. </a:t>
            </a:r>
            <a:r>
              <a:rPr lang="en-US" sz="900" i="1" dirty="0" smtClean="0">
                <a:latin typeface="Arial" pitchFamily="34" charset="0"/>
                <a:cs typeface="Arial" pitchFamily="34" charset="0"/>
              </a:rPr>
              <a:t>First Monday,</a:t>
            </a:r>
            <a:r>
              <a:rPr lang="en-US" sz="900" dirty="0" smtClean="0">
                <a:latin typeface="Arial" pitchFamily="34" charset="0"/>
                <a:cs typeface="Arial" pitchFamily="34" charset="0"/>
              </a:rPr>
              <a:t> </a:t>
            </a:r>
            <a:r>
              <a:rPr lang="en-US" sz="900" i="1" dirty="0" smtClean="0">
                <a:latin typeface="Arial" pitchFamily="34" charset="0"/>
                <a:cs typeface="Arial" pitchFamily="34" charset="0"/>
              </a:rPr>
              <a:t>14</a:t>
            </a:r>
            <a:r>
              <a:rPr lang="en-US" sz="900" dirty="0" smtClean="0">
                <a:latin typeface="Arial" pitchFamily="34" charset="0"/>
                <a:cs typeface="Arial" pitchFamily="34" charset="0"/>
              </a:rPr>
              <a:t>(1). Retrieved from </a:t>
            </a:r>
            <a:r>
              <a:rPr lang="en-US" sz="900" dirty="0" smtClean="0">
                <a:latin typeface="Arial" pitchFamily="34" charset="0"/>
                <a:cs typeface="Arial" pitchFamily="34" charset="0"/>
                <a:hlinkClick r:id="rId3"/>
              </a:rPr>
              <a:t>http://www.firstmonday.org/htbin/cgiwrap/bin/ojs/index.php/fm/article/view/2291/207</a:t>
            </a:r>
            <a:endParaRPr lang="en-US" sz="900" dirty="0" smtClean="0">
              <a:latin typeface="Arial" pitchFamily="34" charset="0"/>
              <a:cs typeface="Arial" pitchFamily="34" charset="0"/>
            </a:endParaRPr>
          </a:p>
          <a:p>
            <a:pPr defTabSz="913115" fontAlgn="base">
              <a:spcBef>
                <a:spcPct val="30000"/>
              </a:spcBef>
              <a:spcAft>
                <a:spcPct val="0"/>
              </a:spcAft>
              <a:defRPr/>
            </a:pPr>
            <a:endParaRPr lang="en-US" sz="900" dirty="0" smtClean="0">
              <a:latin typeface="Arial" pitchFamily="34" charset="0"/>
              <a:cs typeface="Arial" pitchFamily="34" charset="0"/>
            </a:endParaRPr>
          </a:p>
          <a:p>
            <a:pPr marL="464580" indent="-464580"/>
            <a:r>
              <a:rPr lang="en-US" sz="900" dirty="0" smtClean="0">
                <a:latin typeface="Arial" pitchFamily="34" charset="0"/>
                <a:cs typeface="Arial" pitchFamily="34" charset="0"/>
              </a:rPr>
              <a:t>Dempsey, L. (2013, January 23). </a:t>
            </a:r>
            <a:r>
              <a:rPr lang="en-US" sz="900" i="1" dirty="0" smtClean="0">
                <a:latin typeface="Arial" pitchFamily="34" charset="0"/>
                <a:cs typeface="Arial" pitchFamily="34" charset="0"/>
              </a:rPr>
              <a:t>The inside out library: Scale, learning, engagement. </a:t>
            </a:r>
            <a:r>
              <a:rPr lang="en-US" sz="900" dirty="0" smtClean="0">
                <a:latin typeface="Arial" pitchFamily="34" charset="0"/>
                <a:cs typeface="Arial" pitchFamily="34" charset="0"/>
              </a:rPr>
              <a:t>Presented at </a:t>
            </a:r>
            <a:br>
              <a:rPr lang="en-US" sz="900" dirty="0" smtClean="0">
                <a:latin typeface="Arial" pitchFamily="34" charset="0"/>
                <a:cs typeface="Arial" pitchFamily="34" charset="0"/>
              </a:rPr>
            </a:br>
            <a:r>
              <a:rPr lang="en-US" sz="900" dirty="0" smtClean="0">
                <a:latin typeface="Arial" pitchFamily="34" charset="0"/>
                <a:cs typeface="Arial" pitchFamily="34" charset="0"/>
              </a:rPr>
              <a:t> </a:t>
            </a:r>
            <a:r>
              <a:rPr lang="en-US" sz="900" dirty="0" err="1" smtClean="0">
                <a:latin typeface="Arial" pitchFamily="34" charset="0"/>
                <a:cs typeface="Arial" pitchFamily="34" charset="0"/>
              </a:rPr>
              <a:t>Hacettepe</a:t>
            </a:r>
            <a:r>
              <a:rPr lang="en-US" sz="900" dirty="0" smtClean="0">
                <a:latin typeface="Arial" pitchFamily="34" charset="0"/>
                <a:cs typeface="Arial" pitchFamily="34" charset="0"/>
              </a:rPr>
              <a:t> University, </a:t>
            </a:r>
            <a:r>
              <a:rPr lang="en-US" sz="900" dirty="0" err="1" smtClean="0">
                <a:latin typeface="Arial" pitchFamily="34" charset="0"/>
                <a:cs typeface="Arial" pitchFamily="34" charset="0"/>
              </a:rPr>
              <a:t>Beytepe</a:t>
            </a:r>
            <a:r>
              <a:rPr lang="en-US" sz="900" dirty="0" smtClean="0">
                <a:latin typeface="Arial" pitchFamily="34" charset="0"/>
                <a:cs typeface="Arial" pitchFamily="34" charset="0"/>
              </a:rPr>
              <a:t>, Ankara (Turkey). </a:t>
            </a:r>
          </a:p>
          <a:p>
            <a:pPr defTabSz="913115" fontAlgn="base">
              <a:spcBef>
                <a:spcPct val="30000"/>
              </a:spcBef>
              <a:spcAft>
                <a:spcPct val="0"/>
              </a:spcAft>
              <a:defRPr/>
            </a:pPr>
            <a:endParaRPr lang="en-US" sz="900" dirty="0" smtClean="0">
              <a:latin typeface="Arial" pitchFamily="34" charset="0"/>
              <a:cs typeface="Arial" pitchFamily="34" charset="0"/>
            </a:endParaRPr>
          </a:p>
          <a:p>
            <a:pPr defTabSz="913115" fontAlgn="base">
              <a:spcBef>
                <a:spcPct val="30000"/>
              </a:spcBef>
              <a:spcAft>
                <a:spcPct val="0"/>
              </a:spcAft>
              <a:defRPr/>
            </a:pPr>
            <a:r>
              <a:rPr lang="en-US" sz="900" dirty="0" smtClean="0">
                <a:latin typeface="Arial" pitchFamily="34" charset="0"/>
                <a:cs typeface="Arial" pitchFamily="34" charset="0"/>
              </a:rPr>
              <a:t>Dempsey, L. (2012). Thirteen ways of looking at libraries, discovery, and the catalog: Scale, workflow, attention. </a:t>
            </a:r>
            <a:r>
              <a:rPr lang="en-US" sz="900" i="1" dirty="0" err="1" smtClean="0">
                <a:latin typeface="Arial" pitchFamily="34" charset="0"/>
                <a:cs typeface="Arial" pitchFamily="34" charset="0"/>
              </a:rPr>
              <a:t>Educause</a:t>
            </a:r>
            <a:r>
              <a:rPr lang="en-US" sz="900" i="1" dirty="0" smtClean="0">
                <a:latin typeface="Arial" pitchFamily="34" charset="0"/>
                <a:cs typeface="Arial" pitchFamily="34" charset="0"/>
              </a:rPr>
              <a:t> Review Online. </a:t>
            </a:r>
            <a:r>
              <a:rPr lang="en-US" sz="900" dirty="0" smtClean="0">
                <a:latin typeface="Arial" pitchFamily="34" charset="0"/>
                <a:cs typeface="Arial" pitchFamily="34" charset="0"/>
              </a:rPr>
              <a:t>Retrieved from </a:t>
            </a:r>
            <a:r>
              <a:rPr lang="en-US" sz="900" dirty="0" smtClean="0">
                <a:latin typeface="Arial" pitchFamily="34" charset="0"/>
                <a:cs typeface="Arial" pitchFamily="34" charset="0"/>
                <a:hlinkClick r:id="rId4"/>
              </a:rPr>
              <a:t>http://www.educause.edu/ero/article/thirteen-ways-looking-libraries-discovery-and-catalog-scale-workflow-attention</a:t>
            </a:r>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pPr defTabSz="913115" fontAlgn="base">
              <a:spcBef>
                <a:spcPct val="30000"/>
              </a:spcBef>
              <a:spcAft>
                <a:spcPct val="0"/>
              </a:spcAft>
              <a:defRPr/>
            </a:pPr>
            <a:r>
              <a:rPr lang="en-US" sz="900" dirty="0" smtClean="0">
                <a:latin typeface="Arial" pitchFamily="34" charset="0"/>
                <a:cs typeface="Arial" pitchFamily="34" charset="0"/>
              </a:rPr>
              <a:t>Today, more than 1.7 billion people, or almost one out of every four humans on the planet, are online (Wasserman, 2012).</a:t>
            </a:r>
          </a:p>
          <a:p>
            <a:pPr defTabSz="913115" fontAlgn="base">
              <a:spcBef>
                <a:spcPct val="30000"/>
              </a:spcBef>
              <a:spcAft>
                <a:spcPct val="0"/>
              </a:spcAft>
              <a:defRPr/>
            </a:pPr>
            <a:endParaRPr lang="en-US" sz="900" dirty="0" smtClean="0">
              <a:latin typeface="Arial" pitchFamily="34" charset="0"/>
              <a:cs typeface="Arial" pitchFamily="34" charset="0"/>
            </a:endParaRPr>
          </a:p>
          <a:p>
            <a:pPr marL="0" lvl="2" defTabSz="913115" fontAlgn="base">
              <a:spcBef>
                <a:spcPct val="30000"/>
              </a:spcBef>
              <a:spcAft>
                <a:spcPct val="0"/>
              </a:spcAft>
              <a:defRPr/>
            </a:pPr>
            <a:r>
              <a:rPr lang="en-US" sz="900" dirty="0" smtClean="0">
                <a:latin typeface="Arial" pitchFamily="34" charset="0"/>
                <a:cs typeface="Arial" pitchFamily="34" charset="0"/>
              </a:rPr>
              <a:t>Wasserman, S. (2012, June 18). The Amazon effect. </a:t>
            </a:r>
            <a:r>
              <a:rPr lang="en-US" sz="900" i="1" dirty="0" smtClean="0">
                <a:latin typeface="Arial" pitchFamily="34" charset="0"/>
                <a:cs typeface="Arial" pitchFamily="34" charset="0"/>
              </a:rPr>
              <a:t>The Nation</a:t>
            </a:r>
            <a:r>
              <a:rPr lang="en-US" sz="900" dirty="0" smtClean="0">
                <a:latin typeface="Arial" pitchFamily="34" charset="0"/>
                <a:cs typeface="Arial" pitchFamily="34" charset="0"/>
              </a:rPr>
              <a:t>. Retrieved from  </a:t>
            </a:r>
            <a:r>
              <a:rPr lang="en-US" sz="900" dirty="0" smtClean="0">
                <a:latin typeface="Arial" pitchFamily="34" charset="0"/>
                <a:cs typeface="Arial" pitchFamily="34" charset="0"/>
                <a:hlinkClick r:id="rId5"/>
              </a:rPr>
              <a:t>http://www.thenation.com/article/168125/amazon-effect</a:t>
            </a:r>
            <a:endParaRPr lang="en-US" sz="900" dirty="0" smtClean="0">
              <a:latin typeface="Arial" pitchFamily="34" charset="0"/>
              <a:cs typeface="Arial" pitchFamily="34" charset="0"/>
            </a:endParaRPr>
          </a:p>
          <a:p>
            <a:pPr marL="0" lvl="2" defTabSz="913115" fontAlgn="base">
              <a:spcBef>
                <a:spcPct val="30000"/>
              </a:spcBef>
              <a:spcAft>
                <a:spcPct val="0"/>
              </a:spcAft>
              <a:defRPr/>
            </a:pPr>
            <a:endParaRPr lang="en-US" sz="900" dirty="0" smtClean="0">
              <a:latin typeface="Arial" pitchFamily="34" charset="0"/>
              <a:cs typeface="Arial" pitchFamily="34" charset="0"/>
            </a:endParaRPr>
          </a:p>
          <a:p>
            <a:pPr marL="0" lvl="2" defTabSz="913115" fontAlgn="base">
              <a:spcBef>
                <a:spcPct val="30000"/>
              </a:spcBef>
              <a:spcAft>
                <a:spcPct val="0"/>
              </a:spcAft>
              <a:defRPr/>
            </a:pPr>
            <a:r>
              <a:rPr lang="en-US" sz="900" dirty="0" smtClean="0">
                <a:latin typeface="Arial" pitchFamily="34" charset="0"/>
                <a:cs typeface="Arial" pitchFamily="34" charset="0"/>
              </a:rPr>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USG2, 0:45:28, Male, Age 25, Biology)</a:t>
            </a:r>
          </a:p>
          <a:p>
            <a:r>
              <a:rPr lang="en-US" sz="900" dirty="0" smtClean="0">
                <a:latin typeface="Arial" pitchFamily="34" charset="0"/>
                <a:cs typeface="Arial" pitchFamily="34" charset="0"/>
              </a:rPr>
              <a:t>  </a:t>
            </a:r>
          </a:p>
          <a:p>
            <a:r>
              <a:rPr lang="en-US" sz="900" dirty="0" smtClean="0">
                <a:latin typeface="Arial" pitchFamily="34" charset="0"/>
                <a:cs typeface="Arial" pitchFamily="34" charset="0"/>
              </a:rPr>
              <a:t>“I have better things to do than go drive all the way to the library when I can just sit at home and type it into my computer.”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 USU1, 0:33:12, Female, Age 19, Undeclared major)  </a:t>
            </a: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 y="3486150"/>
            <a:ext cx="7008777" cy="4729990"/>
          </a:xfrm>
        </p:spPr>
        <p:txBody>
          <a:bodyPr>
            <a:noAutofit/>
          </a:bodyPr>
          <a:lstStyle/>
          <a:p>
            <a:pPr defTabSz="913115" fontAlgn="base">
              <a:spcBef>
                <a:spcPct val="30000"/>
              </a:spcBef>
              <a:spcAft>
                <a:spcPct val="0"/>
              </a:spcAf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http://www.flickr.com/photos/pyth0ns/4571657460/</a:t>
            </a:r>
          </a:p>
          <a:p>
            <a:pPr defTabSz="913115" fontAlgn="base">
              <a:spcBef>
                <a:spcPct val="30000"/>
              </a:spcBef>
              <a:spcAft>
                <a:spcPct val="0"/>
              </a:spcAft>
              <a:defRPr/>
            </a:pPr>
            <a:endParaRPr lang="en-US" sz="1400" dirty="0" smtClean="0">
              <a:latin typeface="Arial" pitchFamily="34" charset="0"/>
              <a:cs typeface="Arial" pitchFamily="34" charset="0"/>
            </a:endParaRPr>
          </a:p>
          <a:p>
            <a:pPr defTabSz="913115" fontAlgn="base">
              <a:spcBef>
                <a:spcPct val="30000"/>
              </a:spcBef>
              <a:spcAft>
                <a:spcPct val="0"/>
              </a:spcAft>
              <a:defRPr/>
            </a:pPr>
            <a:r>
              <a:rPr lang="en-US" sz="1400" dirty="0" smtClean="0">
                <a:latin typeface="Arial" pitchFamily="34" charset="0"/>
                <a:cs typeface="Arial" pitchFamily="34" charset="0"/>
              </a:rPr>
              <a:t>Mathews, B. (2012). </a:t>
            </a:r>
            <a:r>
              <a:rPr lang="en-US" sz="1400" i="1" dirty="0" smtClean="0">
                <a:latin typeface="Arial" pitchFamily="34" charset="0"/>
                <a:cs typeface="Arial" pitchFamily="34" charset="0"/>
              </a:rPr>
              <a:t>Think like a startup: A white paper to inspire library entrepreneurialism </a:t>
            </a:r>
            <a:r>
              <a:rPr lang="en-US" sz="1400" dirty="0" smtClean="0">
                <a:latin typeface="Arial" pitchFamily="34" charset="0"/>
                <a:cs typeface="Arial" pitchFamily="34" charset="0"/>
              </a:rPr>
              <a:t>[White paper]</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3"/>
              </a:rPr>
              <a:t>http://chronicle.com/blognetwork/theubiquitouslibrarian/2012/04/04/think-like-a-startup-a-white-paper/</a:t>
            </a:r>
            <a:r>
              <a:rPr lang="en-US" sz="1400" i="1" dirty="0" smtClean="0">
                <a:latin typeface="Arial" pitchFamily="34" charset="0"/>
                <a:cs typeface="Arial" pitchFamily="34" charset="0"/>
              </a:rPr>
              <a:t> </a:t>
            </a:r>
            <a:endParaRPr lang="en-US" sz="1400" dirty="0" smtClean="0">
              <a:latin typeface="Arial" pitchFamily="34" charset="0"/>
              <a:cs typeface="Arial" pitchFamily="34" charset="0"/>
            </a:endParaRPr>
          </a:p>
          <a:p>
            <a:pPr defTabSz="913115" fontAlgn="base">
              <a:spcBef>
                <a:spcPct val="30000"/>
              </a:spcBef>
              <a:spcAft>
                <a:spcPct val="0"/>
              </a:spcAft>
              <a:defRPr/>
            </a:pP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Users do not know they can ask librarians (</a:t>
            </a:r>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a:t>
            </a:r>
          </a:p>
          <a:p>
            <a:endParaRPr lang="en-US" sz="1400" dirty="0" smtClean="0">
              <a:solidFill>
                <a:srgbClr val="C00000"/>
              </a:solidFill>
              <a:latin typeface="Arial" pitchFamily="34" charset="0"/>
              <a:cs typeface="Arial" pitchFamily="34" charset="0"/>
            </a:endParaRPr>
          </a:p>
          <a:p>
            <a:r>
              <a:rPr lang="en-US" sz="1400" dirty="0" smtClean="0">
                <a:latin typeface="Arial" pitchFamily="34" charset="0"/>
                <a:cs typeface="Arial" pitchFamily="34" charset="0"/>
              </a:rPr>
              <a:t>Example: Seeking Synchronicity</a:t>
            </a:r>
          </a:p>
          <a:p>
            <a:pPr lvl="1">
              <a:buFont typeface="Arial" pitchFamily="34" charset="0"/>
              <a:buChar char="•"/>
            </a:pPr>
            <a:r>
              <a:rPr lang="en-US" sz="1400" dirty="0" smtClean="0">
                <a:latin typeface="Arial" pitchFamily="34" charset="0"/>
                <a:cs typeface="Arial" pitchFamily="34" charset="0"/>
              </a:rPr>
              <a:t>Librarians identified successful VR encounters as those where they were able to offer instruction and specialized knowledge, the user had a positive attitude</a:t>
            </a:r>
          </a:p>
          <a:p>
            <a:pPr lvl="1">
              <a:buFont typeface="Arial" pitchFamily="34" charset="0"/>
              <a:buChar char="•"/>
            </a:pPr>
            <a:r>
              <a:rPr lang="en-US" sz="1400" dirty="0" smtClean="0">
                <a:latin typeface="Arial" pitchFamily="34" charset="0"/>
                <a:cs typeface="Arial" pitchFamily="34" charset="0"/>
              </a:rPr>
              <a:t>Users identified successful VR encounters as those providing convenience, an accurate answer, and they were comfortable with the service</a:t>
            </a:r>
          </a:p>
          <a:p>
            <a:pPr lvl="1">
              <a:buFont typeface="Arial" pitchFamily="34" charset="0"/>
              <a:buNone/>
            </a:pPr>
            <a:endParaRPr lang="en-US" sz="1400" dirty="0" smtClean="0">
              <a:latin typeface="Arial" pitchFamily="34" charset="0"/>
              <a:cs typeface="Arial" pitchFamily="34" charset="0"/>
            </a:endParaRPr>
          </a:p>
          <a:p>
            <a:pPr>
              <a:spcBef>
                <a:spcPts val="599"/>
              </a:spcBef>
            </a:pPr>
            <a:r>
              <a:rPr lang="en-US" sz="1400" dirty="0" smtClean="0">
                <a:latin typeface="Arial" pitchFamily="34" charset="0"/>
                <a:cs typeface="Arial" pitchFamily="34" charset="0"/>
              </a:rPr>
              <a:t>Connaway, L. S., &amp; Radford, M. L. (2011).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 Dublin, OH: OCLC Research. Retrieved from </a:t>
            </a:r>
            <a:r>
              <a:rPr lang="en-US" sz="1400" u="sng" dirty="0" smtClean="0">
                <a:latin typeface="Arial" pitchFamily="34" charset="0"/>
                <a:cs typeface="Arial" pitchFamily="34" charset="0"/>
                <a:hlinkClick r:id="rId4"/>
              </a:rPr>
              <a:t>http://www.oclc.org/reports/synchronicity/full.pdf</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marL="405912" indent="-405912"/>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S. (2011, August 22). Study: College students rarely use librarians’ expertise. </a:t>
            </a:r>
            <a:r>
              <a:rPr lang="en-US" sz="1400" i="1" dirty="0" smtClean="0">
                <a:latin typeface="Arial" pitchFamily="34" charset="0"/>
                <a:cs typeface="Arial" pitchFamily="34" charset="0"/>
              </a:rPr>
              <a:t>USA Today. </a:t>
            </a:r>
            <a:r>
              <a:rPr lang="en-US" sz="1400" dirty="0" smtClean="0">
                <a:latin typeface="Arial" pitchFamily="34" charset="0"/>
                <a:cs typeface="Arial" pitchFamily="34" charset="0"/>
              </a:rPr>
              <a:t> Retrieved from </a:t>
            </a:r>
            <a:r>
              <a:rPr lang="en-US" sz="1400" u="sng" dirty="0" smtClean="0">
                <a:latin typeface="Arial" pitchFamily="34" charset="0"/>
                <a:cs typeface="Arial" pitchFamily="34" charset="0"/>
                <a:hlinkClick r:id="rId5"/>
              </a:rPr>
              <a:t>http://www.usatoday.com/news/education/story/2011-08-22/Study-College-students-rarely-use-librarians-expertise/50094086/1</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36</a:t>
            </a:fld>
            <a:endParaRPr lang="en-US" dirty="0" smtClean="0"/>
          </a:p>
        </p:txBody>
      </p:sp>
      <p:sp>
        <p:nvSpPr>
          <p:cNvPr id="74758" name="Rectangle 7"/>
          <p:cNvSpPr>
            <a:spLocks noGrp="1" noRot="1" noChangeAspect="1" noChangeArrowheads="1" noTextEdit="1"/>
          </p:cNvSpPr>
          <p:nvPr>
            <p:ph type="sldImg"/>
          </p:nvPr>
        </p:nvSpPr>
        <p:spPr>
          <a:xfrm>
            <a:off x="1223963" y="296863"/>
            <a:ext cx="4562475" cy="342265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223" y="732737"/>
            <a:ext cx="3498709" cy="261138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622" y="3278004"/>
            <a:ext cx="7008778" cy="5171353"/>
          </a:xfrm>
        </p:spPr>
        <p:txBody>
          <a:bodyPr>
            <a:noAutofit/>
          </a:bodyPr>
          <a:lstStyle/>
          <a:p>
            <a:pPr defTabSz="465875"/>
            <a:r>
              <a:rPr lang="en-US" i="1" dirty="0" smtClean="0">
                <a:latin typeface="Arial" pitchFamily="34" charset="0"/>
                <a:cs typeface="Arial" pitchFamily="34" charset="0"/>
              </a:rPr>
              <a:t>Image:</a:t>
            </a:r>
            <a:r>
              <a:rPr lang="en-US" sz="1300" dirty="0" smtClean="0">
                <a:latin typeface="Arial" pitchFamily="34" charset="0"/>
                <a:cs typeface="Arial" pitchFamily="34" charset="0"/>
              </a:rPr>
              <a:t> Microsoft Clip Art</a:t>
            </a:r>
          </a:p>
          <a:p>
            <a:pPr defTabSz="465875"/>
            <a:r>
              <a:rPr lang="en-US" sz="1300" dirty="0" smtClean="0">
                <a:latin typeface="Arial" pitchFamily="34" charset="0"/>
                <a:cs typeface="Arial" pitchFamily="34" charset="0"/>
              </a:rPr>
              <a:t>Dempsey, L. (2012). Thirteen ways of looking at libraries, discovery, and the catalog: Scale, workflow, attention. </a:t>
            </a:r>
            <a:r>
              <a:rPr lang="en-US" sz="1300" i="1" dirty="0" err="1" smtClean="0">
                <a:latin typeface="Arial" pitchFamily="34" charset="0"/>
                <a:cs typeface="Arial" pitchFamily="34" charset="0"/>
              </a:rPr>
              <a:t>Educause</a:t>
            </a:r>
            <a:r>
              <a:rPr lang="en-US" sz="1300" i="1" dirty="0" smtClean="0">
                <a:latin typeface="Arial" pitchFamily="34" charset="0"/>
                <a:cs typeface="Arial" pitchFamily="34" charset="0"/>
              </a:rPr>
              <a:t> Review Online. </a:t>
            </a:r>
            <a:r>
              <a:rPr lang="en-US" sz="1300" dirty="0" smtClean="0">
                <a:latin typeface="Arial" pitchFamily="34" charset="0"/>
                <a:cs typeface="Arial" pitchFamily="34" charset="0"/>
              </a:rPr>
              <a:t>Retrieved from </a:t>
            </a:r>
            <a:r>
              <a:rPr lang="en-US" sz="1300" dirty="0" smtClean="0">
                <a:latin typeface="Arial" pitchFamily="34" charset="0"/>
                <a:cs typeface="Arial" pitchFamily="34" charset="0"/>
                <a:hlinkClick r:id="rId3"/>
              </a:rPr>
              <a:t>http://www.educause.edu/ero/article/thirteen-ways-looking-libraries-discovery-and-catalog-scale-workflow-attention</a:t>
            </a:r>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Throughout much of their recent existence, libraries have managed an "outside-in range" of resources: they have acquired books, journals, databases, and other materials from external sources and provided discovery systems for their local constituency over what they own or license. As I have discussed, this discovery apparatus has evolved, and now comprises catalog, A to Z lists, resource guides, maybe a discovery layer product, and other services. There is better integration. However, more recently, the institution, and the library, has acquired a new discovery challenge. The institution is also a producer of a range of information resources: digitized images or special collections, learning and research materials, research data, administrative records (website, prospectuses, etc.), and so on. And how effectively to disclose this material is of growing interest across libraries or across the institutions of which the library is a part. This presents an "inside-out" challenge, as here the library wants the material to be discovered by their own constituency but often also by a general web population.</a:t>
            </a:r>
            <a:r>
              <a:rPr lang="en-US" sz="1300" baseline="30000" dirty="0" smtClean="0">
                <a:latin typeface="Arial" pitchFamily="34" charset="0"/>
                <a:cs typeface="Arial" pitchFamily="34" charset="0"/>
              </a:rPr>
              <a:t>9</a:t>
            </a:r>
            <a:r>
              <a:rPr lang="en-US" sz="1300" dirty="0" smtClean="0">
                <a:latin typeface="Arial" pitchFamily="34" charset="0"/>
                <a:cs typeface="Arial" pitchFamily="34" charset="0"/>
              </a:rPr>
              <a:t> The discovery dynamic varies across these types of resources. The contribution of the University of Minnesota report mentioned earlier is to try to explain that dynamic and develop response strategies.</a:t>
            </a:r>
          </a:p>
          <a:p>
            <a:r>
              <a:rPr lang="en-US" sz="1300" dirty="0" smtClean="0">
                <a:latin typeface="Arial" pitchFamily="34" charset="0"/>
                <a:cs typeface="Arial" pitchFamily="34" charset="0"/>
              </a:rPr>
              <a:t>In the outside-in case, the goal is to help researchers and students at the home institution to find resources of interest to them across the broad output of available research and learning materials. In the inside-out case, the goal is to help researchers and students at any institution to find resources of interest to them across the output of the institution itself. In other words, the goal in the inside-out case is to promote discoverability of institutional resources, or to have them discovered. This creates an interest in search engine optimization, syndication of metadata through OAI-PMH or RSS, collection-specific promotion and interpretation through blogs, and general marketing activity.</a:t>
            </a:r>
          </a:p>
          <a:p>
            <a:endParaRPr lang="en-US" sz="13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http://www.flickr.com/photos/johanl/6966883093</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http://www.flickr.com/photos/matthijs/82616861/</a:t>
            </a:r>
          </a:p>
          <a:p>
            <a:r>
              <a:rPr lang="en-US" sz="1400" dirty="0" smtClean="0">
                <a:latin typeface="Arial" pitchFamily="34" charset="0"/>
                <a:cs typeface="Arial" pitchFamily="34" charset="0"/>
              </a:rPr>
              <a:t>“A diamond is a chunk of coal made good under pressure.” –Henry Kissinger</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a:xfrm>
            <a:off x="-1" y="3486150"/>
            <a:ext cx="6854615" cy="5500370"/>
          </a:xfrm>
        </p:spPr>
        <p:txBody>
          <a:bodyPr>
            <a:no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http://www.flickr.com/photos/auntiep/6721501575/</a:t>
            </a:r>
          </a:p>
          <a:p>
            <a:endParaRPr lang="en-US" sz="1400" dirty="0" smtClean="0">
              <a:latin typeface="Arial" pitchFamily="34" charset="0"/>
              <a:cs typeface="Arial" pitchFamily="34" charset="0"/>
            </a:endParaRPr>
          </a:p>
          <a:p>
            <a:pPr defTabSz="465827">
              <a:defRPr/>
            </a:pP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L.S., &amp; Dickey, T.J. (2010). </a:t>
            </a:r>
            <a:r>
              <a:rPr lang="en-US" sz="1400" i="1" dirty="0" smtClean="0">
                <a:latin typeface="Arial" pitchFamily="34" charset="0"/>
                <a:cs typeface="Arial" pitchFamily="34" charset="0"/>
              </a:rPr>
              <a:t>Digital information seekers: Report of findings from selected OCLC, RIN, and JISC user behavior projects. </a:t>
            </a:r>
            <a:r>
              <a:rPr lang="en-US" sz="1400" u="sng" dirty="0" smtClean="0">
                <a:latin typeface="Arial" pitchFamily="34" charset="0"/>
                <a:cs typeface="Arial" pitchFamily="34" charset="0"/>
                <a:hlinkClick r:id="rId3"/>
              </a:rPr>
              <a:t>http://www.jisc.ac.uk/media/documents/publications/reports/2010/digitalinformationseekerreport.pdf</a:t>
            </a:r>
            <a:r>
              <a:rPr lang="en-US" sz="1400" u="sng" dirty="0" smtClean="0">
                <a:latin typeface="Arial" pitchFamily="34" charset="0"/>
                <a:cs typeface="Arial" pitchFamily="34" charset="0"/>
              </a:rPr>
              <a:t> </a:t>
            </a:r>
            <a:r>
              <a:rPr lang="en-US" sz="1400" dirty="0" smtClean="0">
                <a:latin typeface="Arial" pitchFamily="34" charset="0"/>
                <a:cs typeface="Arial" pitchFamily="34" charset="0"/>
              </a:rPr>
              <a:t> (p.4). </a:t>
            </a:r>
          </a:p>
          <a:p>
            <a:pPr defTabSz="465827">
              <a:defRPr/>
            </a:pPr>
            <a:endParaRPr lang="en-US" sz="1400" dirty="0" smtClean="0">
              <a:latin typeface="Arial" pitchFamily="34" charset="0"/>
              <a:cs typeface="Arial" pitchFamily="34" charset="0"/>
            </a:endParaRPr>
          </a:p>
          <a:p>
            <a:pPr defTabSz="465827">
              <a:defRPr/>
            </a:pP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&amp; Radford, M. L. (2011). Seeking Synchronicity: Revelations and recommendations for virtual reference. Dublin, OH: OCLC Research. Retrieved from http://www.oclc.org/reports/synchronicity/full.pdf</a:t>
            </a:r>
          </a:p>
          <a:p>
            <a:endParaRPr lang="en-US" sz="1400" dirty="0" smtClean="0">
              <a:latin typeface="Arial" pitchFamily="34" charset="0"/>
              <a:cs typeface="Arial" pitchFamily="34" charset="0"/>
            </a:endParaRPr>
          </a:p>
          <a:p>
            <a:pPr defTabSz="465827">
              <a:defRPr/>
            </a:pPr>
            <a:r>
              <a:rPr lang="en-US" sz="1400" dirty="0" smtClean="0">
                <a:latin typeface="Arial" pitchFamily="34" charset="0"/>
                <a:cs typeface="Arial" pitchFamily="34" charset="0"/>
              </a:rPr>
              <a:t>“Yes, yes, like yes.  Because I mean the thing that annoys me most is when these things are online, unlike library catalogues that’s supposed to be a really good way for looking for books but usually they are so bad that you are sort of stuck between the two worlds of you can’t go and ask someone for anything.  You’re supposed to use the internet but they’re not very well developed” (</a:t>
            </a:r>
            <a:r>
              <a:rPr lang="en-US" sz="1400" i="1" dirty="0" smtClean="0">
                <a:latin typeface="Arial" pitchFamily="34" charset="0"/>
                <a:cs typeface="Arial" pitchFamily="34" charset="0"/>
              </a:rPr>
              <a:t>Digital Visitors and Residents, </a:t>
            </a:r>
            <a:r>
              <a:rPr lang="en-US" sz="1400" dirty="0" smtClean="0">
                <a:latin typeface="Arial" pitchFamily="34" charset="0"/>
                <a:cs typeface="Arial" pitchFamily="34" charset="0"/>
              </a:rPr>
              <a:t>UKG5, 0:34:36, Female, Age 25, Early Modern History).</a:t>
            </a: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i="1" dirty="0" smtClean="0">
                <a:latin typeface="Arial" pitchFamily="34" charset="0"/>
                <a:cs typeface="Arial" pitchFamily="34" charset="0"/>
              </a:rPr>
              <a:t>Image:</a:t>
            </a:r>
            <a:r>
              <a:rPr lang="en-US" sz="1400" dirty="0" smtClean="0">
                <a:latin typeface="Arial" charset="0"/>
              </a:rPr>
              <a:t> http://www.flickr.com/photos/tonyjcase/4423435420/</a:t>
            </a:r>
          </a:p>
          <a:p>
            <a:endParaRPr lang="en-US" sz="1400" dirty="0" smtClean="0">
              <a:latin typeface="Arial" charset="0"/>
            </a:endParaRPr>
          </a:p>
          <a:p>
            <a:pPr>
              <a:buFontTx/>
              <a:buNone/>
            </a:pPr>
            <a:r>
              <a:rPr lang="en-US" sz="1400" dirty="0" smtClean="0">
                <a:latin typeface="Arial" charset="0"/>
              </a:rPr>
              <a:t>Convenience often dictates choices between physical  and virtual library and is based on context and situation.</a:t>
            </a:r>
          </a:p>
          <a:p>
            <a:pPr defTabSz="913209" fontAlgn="base">
              <a:spcBef>
                <a:spcPct val="30000"/>
              </a:spcBef>
              <a:spcAft>
                <a:spcPct val="0"/>
              </a:spcAft>
              <a:defRPr/>
            </a:pPr>
            <a:endParaRPr lang="en-US" sz="1400" dirty="0" smtClean="0"/>
          </a:p>
          <a:p>
            <a:pPr defTabSz="913209" fontAlgn="base">
              <a:spcBef>
                <a:spcPct val="30000"/>
              </a:spcBef>
              <a:spcAft>
                <a:spcPct val="0"/>
              </a:spcAft>
              <a:defRPr/>
            </a:pPr>
            <a:r>
              <a:rPr lang="en-US" sz="1400" dirty="0" smtClean="0">
                <a:latin typeface="Arial" pitchFamily="34" charset="0"/>
                <a:cs typeface="Arial" pitchFamily="34" charset="0"/>
              </a:rPr>
              <a:t>Connaway, L. S., &amp; Radford, M. L. (2011).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 Dublin, OH: OCLC Research. Retrieved from </a:t>
            </a:r>
            <a:r>
              <a:rPr lang="en-US" sz="1400" u="sng" dirty="0" smtClean="0">
                <a:latin typeface="Arial" pitchFamily="34" charset="0"/>
                <a:cs typeface="Arial" pitchFamily="34" charset="0"/>
                <a:hlinkClick r:id="rId3"/>
              </a:rPr>
              <a:t>http://www.oclc.org/reports/synchronicity/full.pdf</a:t>
            </a:r>
            <a:r>
              <a:rPr lang="en-US" sz="1400" dirty="0" smtClean="0">
                <a:latin typeface="Arial" pitchFamily="34" charset="0"/>
                <a:cs typeface="Arial" pitchFamily="34" charset="0"/>
              </a:rPr>
              <a:t> </a:t>
            </a:r>
          </a:p>
          <a:p>
            <a:r>
              <a:rPr lang="en-US" sz="1400" dirty="0" smtClean="0"/>
              <a:t/>
            </a:r>
            <a:br>
              <a:rPr lang="en-US" sz="1400" dirty="0" smtClean="0"/>
            </a:br>
            <a:endParaRPr lang="en-US" sz="1400" dirty="0" smtClean="0"/>
          </a:p>
          <a:p>
            <a:pPr>
              <a:buFontTx/>
              <a:buChar char="•"/>
            </a:pPr>
            <a:endParaRPr lang="en-US" sz="1400" dirty="0" smtClean="0">
              <a:latin typeface="Arial" charset="0"/>
            </a:endParaRPr>
          </a:p>
          <a:p>
            <a:endParaRPr lang="en-US" sz="1400" dirty="0" smtClean="0">
              <a:latin typeface="Arial" charset="0"/>
            </a:endParaRPr>
          </a:p>
          <a:p>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332897"/>
            <a:ext cx="6776720" cy="4811103"/>
          </a:xfrm>
        </p:spPr>
        <p:txBody>
          <a:bodyPr>
            <a:no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 </a:t>
            </a:r>
            <a:r>
              <a:rPr lang="en-US" sz="1400" u="sng" dirty="0" smtClean="0">
                <a:latin typeface="Arial" pitchFamily="34" charset="0"/>
                <a:cs typeface="Arial" pitchFamily="34" charset="0"/>
                <a:hlinkClick r:id="rId3"/>
              </a:rPr>
              <a:t>http://www.thosefunnypictures.com/picture/7187/squirrel-on-computer.html</a:t>
            </a:r>
            <a:endParaRPr lang="en-US" sz="1400" i="1"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charset="0"/>
              </a:rPr>
              <a:t>User behaviors in this electronic environment tend toward quick views of a few pages, and “bouncing” between resources. This seems to contradict the notion of the hard-core researcher but supports the need for more user behavior research addressing situation and context. DIS, p. 34.</a:t>
            </a:r>
          </a:p>
          <a:p>
            <a:pPr>
              <a:buFont typeface="Arial" pitchFamily="34" charset="0"/>
              <a:buChar char="•"/>
            </a:pPr>
            <a:r>
              <a:rPr lang="en-US" dirty="0" smtClean="0">
                <a:latin typeface="Arial" pitchFamily="34" charset="0"/>
                <a:cs typeface="Arial" pitchFamily="34" charset="0"/>
              </a:rPr>
              <a:t>Researchers in the sciences are most satisfied, Arts and Humanities researchers indicated serious problems (CURL, p. 75)</a:t>
            </a:r>
          </a:p>
          <a:p>
            <a:pPr>
              <a:buFont typeface="Arial" pitchFamily="34" charset="0"/>
              <a:buChar char="•"/>
            </a:pPr>
            <a:r>
              <a:rPr lang="en-US" dirty="0" smtClean="0">
                <a:latin typeface="Arial" pitchFamily="34" charset="0"/>
                <a:cs typeface="Arial" pitchFamily="34" charset="0"/>
              </a:rPr>
              <a:t>“</a:t>
            </a:r>
            <a:r>
              <a:rPr lang="en-US" dirty="0" err="1" smtClean="0">
                <a:latin typeface="Arial" pitchFamily="34" charset="0"/>
                <a:cs typeface="Arial" pitchFamily="34" charset="0"/>
              </a:rPr>
              <a:t>Satisficing</a:t>
            </a:r>
            <a:r>
              <a:rPr lang="en-US" dirty="0" smtClean="0">
                <a:latin typeface="Arial" pitchFamily="34" charset="0"/>
                <a:cs typeface="Arial" pitchFamily="34" charset="0"/>
              </a:rPr>
              <a:t>” (CURL, p. 31)</a:t>
            </a:r>
          </a:p>
          <a:p>
            <a:pPr>
              <a:buFont typeface="Arial" pitchFamily="34" charset="0"/>
              <a:buChar char="•"/>
            </a:pPr>
            <a:r>
              <a:rPr lang="en-US" dirty="0" smtClean="0">
                <a:latin typeface="Arial" pitchFamily="34" charset="0"/>
                <a:cs typeface="Arial" pitchFamily="34" charset="0"/>
              </a:rPr>
              <a:t>Awareness of open access is low (CURL, p. 64). </a:t>
            </a:r>
          </a:p>
          <a:p>
            <a:pPr>
              <a:buFont typeface="Arial" pitchFamily="34" charset="0"/>
              <a:buChar char="•"/>
            </a:pPr>
            <a:r>
              <a:rPr lang="en-US" dirty="0" smtClean="0">
                <a:latin typeface="Arial" pitchFamily="34" charset="0"/>
                <a:cs typeface="Arial" pitchFamily="34" charset="0"/>
              </a:rPr>
              <a:t>Lack of Understanding of copyright and publisher agreements (Connaway &amp; Dickey, 2010, Towards a Profile of the Researcher of Today)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Consortium of University Research Libraries, and Research Information Network. (2007). </a:t>
            </a:r>
            <a:r>
              <a:rPr lang="en-US" i="1" dirty="0" smtClean="0">
                <a:latin typeface="Arial" pitchFamily="34" charset="0"/>
                <a:cs typeface="Arial" pitchFamily="34" charset="0"/>
              </a:rPr>
              <a:t>Researchers’ use of academic libraries and their services: A report. </a:t>
            </a:r>
            <a:r>
              <a:rPr lang="en-US" dirty="0" smtClean="0">
                <a:latin typeface="Arial" pitchFamily="34" charset="0"/>
                <a:cs typeface="Arial" pitchFamily="34" charset="0"/>
              </a:rPr>
              <a:t>London: Research Information Network and Consortium of University Research Libraries (CURL) (p. 31, p.64). </a:t>
            </a:r>
          </a:p>
          <a:p>
            <a:endParaRPr lang="en-US" dirty="0" smtClean="0">
              <a:latin typeface="Arial" pitchFamily="34" charset="0"/>
              <a:cs typeface="Arial" pitchFamily="34" charset="0"/>
            </a:endParaRPr>
          </a:p>
          <a:p>
            <a:pPr defTabSz="913115" fontAlgn="base">
              <a:spcBef>
                <a:spcPct val="30000"/>
              </a:spcBef>
              <a:spcAft>
                <a:spcPct val="0"/>
              </a:spcAft>
              <a:defRPr/>
            </a:pPr>
            <a:r>
              <a:rPr lang="en-US" dirty="0" smtClean="0">
                <a:latin typeface="Arial" pitchFamily="34" charset="0"/>
                <a:cs typeface="Arial" pitchFamily="34" charset="0"/>
              </a:rPr>
              <a:t>Research Information Network. (2006). </a:t>
            </a:r>
            <a:r>
              <a:rPr lang="en-US" i="1" dirty="0" smtClean="0">
                <a:latin typeface="Arial" pitchFamily="34" charset="0"/>
                <a:cs typeface="Arial" pitchFamily="34" charset="0"/>
              </a:rPr>
              <a:t>Researchers and discovery services: </a:t>
            </a:r>
            <a:r>
              <a:rPr lang="en-US" i="1" dirty="0" err="1" smtClean="0">
                <a:latin typeface="Arial" pitchFamily="34" charset="0"/>
                <a:cs typeface="Arial" pitchFamily="34" charset="0"/>
              </a:rPr>
              <a:t>Behaviour</a:t>
            </a:r>
            <a:r>
              <a:rPr lang="en-US" i="1" dirty="0" smtClean="0">
                <a:latin typeface="Arial" pitchFamily="34" charset="0"/>
                <a:cs typeface="Arial" pitchFamily="34" charset="0"/>
              </a:rPr>
              <a:t>, perceptions and needs. </a:t>
            </a:r>
            <a:r>
              <a:rPr lang="en-US" dirty="0" smtClean="0">
                <a:latin typeface="Arial" pitchFamily="34" charset="0"/>
                <a:cs typeface="Arial" pitchFamily="34" charset="0"/>
              </a:rPr>
              <a:t>London: Research Information Network (p. 75).</a:t>
            </a:r>
          </a:p>
          <a:p>
            <a:pPr defTabSz="913115" fontAlgn="base">
              <a:spcBef>
                <a:spcPct val="30000"/>
              </a:spcBef>
              <a:spcAft>
                <a:spcPct val="0"/>
              </a:spcAft>
              <a:defRPr/>
            </a:pPr>
            <a:r>
              <a:rPr lang="en-US" dirty="0" err="1" smtClean="0">
                <a:latin typeface="Arial" pitchFamily="34" charset="0"/>
                <a:cs typeface="Arial" pitchFamily="34" charset="0"/>
              </a:rPr>
              <a:t>Connaway</a:t>
            </a:r>
            <a:r>
              <a:rPr lang="en-US" dirty="0" smtClean="0">
                <a:latin typeface="Arial" pitchFamily="34" charset="0"/>
                <a:cs typeface="Arial" pitchFamily="34" charset="0"/>
              </a:rPr>
              <a:t>, L. S., &amp; Dickey, T. J. (2010). </a:t>
            </a:r>
            <a:r>
              <a:rPr lang="en-US" i="1" dirty="0" smtClean="0">
                <a:latin typeface="Arial" pitchFamily="34" charset="0"/>
                <a:cs typeface="Arial" pitchFamily="34" charset="0"/>
              </a:rPr>
              <a:t>Towards a profile of the researcher of today: What can we learn from JISC projects? Common themes identified in an analysis of JISC Virtual Research Environment and Digital Repository Projects.</a:t>
            </a:r>
            <a:r>
              <a:rPr lang="en-US" dirty="0" smtClean="0">
                <a:latin typeface="Arial" pitchFamily="34" charset="0"/>
                <a:cs typeface="Arial" pitchFamily="34" charset="0"/>
              </a:rPr>
              <a:t> </a:t>
            </a:r>
            <a:r>
              <a:rPr lang="en-US" u="sng" dirty="0" smtClean="0">
                <a:latin typeface="Arial" pitchFamily="34" charset="0"/>
                <a:cs typeface="Arial" pitchFamily="34" charset="0"/>
                <a:hlinkClick r:id="rId4"/>
              </a:rPr>
              <a:t>http://ie-repository.jisc.ac.uk/418/2/VirtualScholar_themesFromProjects_revised.pdf</a:t>
            </a:r>
            <a:endParaRPr lang="en-US" dirty="0" smtClean="0">
              <a:latin typeface="Arial" pitchFamily="34" charset="0"/>
              <a:cs typeface="Arial" pitchFamily="34" charset="0"/>
            </a:endParaRPr>
          </a:p>
          <a:p>
            <a:pPr defTabSz="931657">
              <a:defRPr/>
            </a:pPr>
            <a:endParaRPr lang="en-US" sz="1400" dirty="0" smtClean="0">
              <a:latin typeface="Arial" pitchFamily="34" charset="0"/>
              <a:cs typeface="Arial" pitchFamily="34" charset="0"/>
            </a:endParaRPr>
          </a:p>
          <a:p>
            <a:pPr defTabSz="931657">
              <a:defRPr/>
            </a:pP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Large Head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3701" y="137160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137160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4"/>
          <p:cNvGrpSpPr/>
          <p:nvPr userDrawn="1"/>
        </p:nvGrpSpPr>
        <p:grpSpPr>
          <a:xfrm>
            <a:off x="0" y="0"/>
            <a:ext cx="9144000" cy="855144"/>
            <a:chOff x="0" y="0"/>
            <a:chExt cx="9144000" cy="855144"/>
          </a:xfrm>
        </p:grpSpPr>
        <p:sp>
          <p:nvSpPr>
            <p:cNvPr id="10" name="Rounded Rectangle 9"/>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2" name="Title 1"/>
          <p:cNvSpPr txBox="1">
            <a:spLocks/>
          </p:cNvSpPr>
          <p:nvPr userDrawn="1"/>
        </p:nvSpPr>
        <p:spPr>
          <a:xfrm>
            <a:off x="152400" y="0"/>
            <a:ext cx="8534400" cy="609600"/>
          </a:xfrm>
          <a:prstGeom prst="rect">
            <a:avLst/>
          </a:prstGeom>
        </p:spPr>
        <p:txBody>
          <a:bodyPr vert="horz" wrap="none" lIns="0" tIns="45720" rIns="0" bIns="45720" rtlCol="0" anchor="ctr">
            <a:noAutofit/>
          </a:bodyPr>
          <a:lstStyle>
            <a:lvl1pPr algn="l">
              <a:defRPr sz="200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j-lt"/>
              <a:ea typeface="+mj-ea"/>
              <a:cs typeface="Georgia"/>
            </a:endParaRPr>
          </a:p>
        </p:txBody>
      </p:sp>
    </p:spTree>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accent1">
                <a:tint val="66000"/>
                <a:satMod val="160000"/>
                <a:alpha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0" y="-152400"/>
            <a:ext cx="9144000" cy="7010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4379496" y="6248401"/>
            <a:ext cx="4764504" cy="609600"/>
          </a:xfrm>
        </p:spPr>
        <p:txBody>
          <a:bodyPr/>
          <a:lstStyle>
            <a:lvl1pPr algn="l">
              <a:defRPr/>
            </a:lvl1pPr>
          </a:lstStyle>
          <a:p>
            <a:r>
              <a:rPr lang="en-US" dirty="0" smtClean="0">
                <a:solidFill>
                  <a:schemeClr val="bg1">
                    <a:lumMod val="75000"/>
                  </a:schemeClr>
                </a:solidFill>
              </a:rPr>
              <a:t>This work is licensed under a Creative Commons Attribution 3.0 Unported License. </a:t>
            </a:r>
            <a:r>
              <a:rPr lang="en-US" u="sng" dirty="0" smtClean="0">
                <a:solidFill>
                  <a:schemeClr val="bg1">
                    <a:lumMod val="75000"/>
                  </a:schemeClr>
                </a:solidFill>
                <a:hlinkClick r:id="rId2"/>
              </a:rPr>
              <a:t>http://creativecommons.org/licenses/by/3.0/</a:t>
            </a:r>
            <a:r>
              <a:rPr lang="en-US" dirty="0" smtClean="0">
                <a:solidFill>
                  <a:schemeClr val="bg1">
                    <a:lumMod val="75000"/>
                  </a:schemeClr>
                </a:solidFill>
              </a:rPr>
              <a:t/>
            </a:r>
            <a:br>
              <a:rPr lang="en-US" dirty="0" smtClean="0">
                <a:solidFill>
                  <a:schemeClr val="bg1">
                    <a:lumMod val="75000"/>
                  </a:schemeClr>
                </a:solidFill>
              </a:rPr>
            </a:br>
            <a:r>
              <a:rPr lang="en-US" u="sng" dirty="0" smtClean="0">
                <a:hlinkClick r:id="rId2"/>
              </a:rPr>
              <a:t>http://creativecommons.org/licenses/by/3.0/</a:t>
            </a:r>
            <a:endParaRPr lang="en-US" dirty="0"/>
          </a:p>
        </p:txBody>
      </p:sp>
      <p:sp>
        <p:nvSpPr>
          <p:cNvPr id="5" name="Footer Placeholder 4"/>
          <p:cNvSpPr>
            <a:spLocks noGrp="1"/>
          </p:cNvSpPr>
          <p:nvPr>
            <p:ph type="ftr" sz="quarter" idx="11"/>
          </p:nvPr>
        </p:nvSpPr>
        <p:spPr>
          <a:xfrm>
            <a:off x="152399" y="6487475"/>
            <a:ext cx="4227097" cy="370525"/>
          </a:xfrm>
        </p:spPr>
        <p:txBody>
          <a:bodyPr/>
          <a:lstStyle/>
          <a:p>
            <a:r>
              <a:rPr lang="en-US" dirty="0" smtClean="0"/>
              <a:t>©2013 OCLC Online Computer Library Center, Inc.</a:t>
            </a:r>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3">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6/7/2013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OCLC-RESEARCH_H_MD.png"/>
          <p:cNvPicPr>
            <a:picLocks noChangeAspect="1"/>
          </p:cNvPicPr>
          <p:nvPr userDrawn="1"/>
        </p:nvPicPr>
        <p:blipFill>
          <a:blip r:embed="rId43"/>
          <a:stretch>
            <a:fillRect/>
          </a:stretch>
        </p:blipFill>
        <p:spPr>
          <a:xfrm>
            <a:off x="228600" y="6400800"/>
            <a:ext cx="1676400" cy="346272"/>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3" r:id="rId38"/>
    <p:sldLayoutId id="2147483734" r:id="rId39"/>
    <p:sldLayoutId id="2147483735" r:id="rId40"/>
    <p:sldLayoutId id="2147483736" r:id="rId41"/>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informationr.net/ir/18-1/infres181.html" TargetMode="External"/><Relationship Id="rId5" Type="http://schemas.openxmlformats.org/officeDocument/2006/relationships/hyperlink" Target="http://www.oclc.org/reports/synchronicity/full.pdf" TargetMode="External"/><Relationship Id="rId4" Type="http://schemas.openxmlformats.org/officeDocument/2006/relationships/hyperlink" Target="http://ie-repository.jisc.ac.uk/418/2/VirtualScholar_themesFromProjects_revised.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http://www.educause.edu/ero/article/thirteen-ways-looking-libraries-discovery-and-catalog-scale-workflow-attention"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thenation.com/article/168125/amazon-effect" TargetMode="External"/><Relationship Id="rId3" Type="http://schemas.openxmlformats.org/officeDocument/2006/relationships/hyperlink" Target="http://www.oclc.org/research/activities/imls.html" TargetMode="External"/><Relationship Id="rId7" Type="http://schemas.openxmlformats.org/officeDocument/2006/relationships/hyperlink" Target="http://www.oclc.org/research/activities/synergy/default.htm"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chronicle.com/blognetwork/theubiquitouslibrarian/2012/04/04/think-like-a-startup-a-white-paper/" TargetMode="Externa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chronicle.com/blogs/wiredcampus/on-facebook-librarian-brings-two-students-from-the-early-1900s-to-life/3484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hyperlink" Target="http://www.oclc.org/research/activities/vandr/"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Autofit/>
          </a:bodyPr>
          <a:lstStyle/>
          <a:p>
            <a:r>
              <a:rPr lang="en-US" dirty="0" smtClean="0"/>
              <a:t>OCLC Research </a:t>
            </a:r>
            <a:r>
              <a:rPr lang="en-US" dirty="0" smtClean="0"/>
              <a:t>Briefing at UNC Chapel Hill</a:t>
            </a:r>
            <a:br>
              <a:rPr lang="en-US" dirty="0" smtClean="0"/>
            </a:br>
            <a:r>
              <a:rPr lang="en-US" dirty="0" smtClean="0"/>
              <a:t>7 June </a:t>
            </a:r>
            <a:r>
              <a:rPr lang="en-US" dirty="0" smtClean="0"/>
              <a:t>2013</a:t>
            </a:r>
            <a:endParaRPr lang="en-US" dirty="0"/>
          </a:p>
        </p:txBody>
      </p:sp>
      <p:sp>
        <p:nvSpPr>
          <p:cNvPr id="8" name="Subtitle 7"/>
          <p:cNvSpPr>
            <a:spLocks noGrp="1"/>
          </p:cNvSpPr>
          <p:nvPr>
            <p:ph type="subTitle" idx="1"/>
          </p:nvPr>
        </p:nvSpPr>
        <p:spPr>
          <a:xfrm>
            <a:off x="457200" y="609600"/>
            <a:ext cx="7772400" cy="533784"/>
          </a:xfrm>
        </p:spPr>
        <p:txBody>
          <a:bodyPr>
            <a:normAutofit/>
          </a:bodyPr>
          <a:lstStyle/>
          <a:p>
            <a:r>
              <a:rPr lang="en-US" sz="2000" dirty="0" smtClean="0"/>
              <a:t>#</a:t>
            </a:r>
            <a:r>
              <a:rPr lang="en-US" sz="2000" dirty="0" err="1" smtClean="0"/>
              <a:t>oclcr</a:t>
            </a:r>
            <a:endParaRPr lang="en-US" sz="2000" dirty="0"/>
          </a:p>
        </p:txBody>
      </p:sp>
      <p:sp>
        <p:nvSpPr>
          <p:cNvPr id="15" name="Text Placeholder 14"/>
          <p:cNvSpPr txBox="1">
            <a:spLocks noGrp="1"/>
          </p:cNvSpPr>
          <p:nvPr>
            <p:ph type="body" sz="quarter" idx="13"/>
          </p:nvPr>
        </p:nvSpPr>
        <p:spPr>
          <a:xfrm>
            <a:off x="457200" y="4343400"/>
            <a:ext cx="5257800" cy="1405521"/>
          </a:xfrm>
          <a:prstGeom prst="rect">
            <a:avLst/>
          </a:prstGeom>
          <a:noFill/>
        </p:spPr>
        <p:txBody>
          <a:bodyPr wrap="square" lIns="184919" tIns="92460" rIns="184919" bIns="92460" rtlCol="0">
            <a:spAutoFit/>
          </a:bodyPr>
          <a:lstStyle/>
          <a:p>
            <a:r>
              <a:rPr lang="en-US" sz="2400" cap="small" dirty="0" smtClean="0">
                <a:effectLst>
                  <a:outerShdw blurRad="38100" dist="38100" dir="2700000" algn="tl">
                    <a:srgbClr val="000000">
                      <a:alpha val="43137"/>
                    </a:srgbClr>
                  </a:outerShdw>
                </a:effectLst>
                <a:latin typeface="Arial Black" pitchFamily="34" charset="0"/>
              </a:rPr>
              <a:t>Dr. Lynn </a:t>
            </a:r>
            <a:r>
              <a:rPr lang="en-US" sz="2400" cap="small" dirty="0" err="1" smtClean="0">
                <a:effectLst>
                  <a:outerShdw blurRad="38100" dist="38100" dir="2700000" algn="tl">
                    <a:srgbClr val="000000">
                      <a:alpha val="43137"/>
                    </a:srgbClr>
                  </a:outerShdw>
                </a:effectLst>
                <a:latin typeface="Arial Black" pitchFamily="34" charset="0"/>
              </a:rPr>
              <a:t>Silipigni</a:t>
            </a:r>
            <a:r>
              <a:rPr lang="en-US" sz="2400" cap="small" dirty="0" smtClean="0">
                <a:effectLst>
                  <a:outerShdw blurRad="38100" dist="38100" dir="2700000" algn="tl">
                    <a:srgbClr val="000000">
                      <a:alpha val="43137"/>
                    </a:srgbClr>
                  </a:outerShdw>
                </a:effectLst>
                <a:latin typeface="Arial Black" pitchFamily="34" charset="0"/>
              </a:rPr>
              <a:t> Connaway</a:t>
            </a:r>
            <a:r>
              <a:rPr lang="en-US" sz="2400" dirty="0" smtClean="0">
                <a:solidFill>
                  <a:schemeClr val="bg1"/>
                </a:solidFill>
                <a:effectLst>
                  <a:outerShdw blurRad="38100" dist="38100" dir="2700000" algn="tl">
                    <a:srgbClr val="000000">
                      <a:alpha val="43137"/>
                    </a:srgbClr>
                  </a:outerShdw>
                </a:effectLst>
                <a:cs typeface="Arial"/>
              </a:rPr>
              <a:t/>
            </a:r>
            <a:br>
              <a:rPr lang="en-US" sz="2400" dirty="0" smtClean="0">
                <a:solidFill>
                  <a:schemeClr val="bg1"/>
                </a:solidFill>
                <a:effectLst>
                  <a:outerShdw blurRad="38100" dist="38100" dir="2700000" algn="tl">
                    <a:srgbClr val="000000">
                      <a:alpha val="43137"/>
                    </a:srgbClr>
                  </a:outerShdw>
                </a:effectLst>
                <a:cs typeface="Arial"/>
              </a:rPr>
            </a:br>
            <a:r>
              <a:rPr lang="en-US" sz="2400" dirty="0" smtClean="0">
                <a:effectLst>
                  <a:outerShdw blurRad="38100" dist="38100" dir="2700000" algn="tl">
                    <a:srgbClr val="000000">
                      <a:alpha val="43137"/>
                    </a:srgbClr>
                  </a:outerShdw>
                </a:effectLst>
              </a:rPr>
              <a:t>Senior Research Scientist</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OCLC</a:t>
            </a:r>
            <a:endParaRPr lang="en-US" sz="2400" dirty="0"/>
          </a:p>
        </p:txBody>
      </p:sp>
      <p:pic>
        <p:nvPicPr>
          <p:cNvPr id="9220" name="Picture 4"/>
          <p:cNvPicPr>
            <a:picLocks noChangeAspect="1" noChangeArrowheads="1"/>
          </p:cNvPicPr>
          <p:nvPr/>
        </p:nvPicPr>
        <p:blipFill>
          <a:blip r:embed="rId3"/>
          <a:srcRect/>
          <a:stretch>
            <a:fillRect/>
          </a:stretch>
        </p:blipFill>
        <p:spPr bwMode="auto">
          <a:xfrm>
            <a:off x="685800" y="2743200"/>
            <a:ext cx="1371124" cy="1371124"/>
          </a:xfrm>
          <a:prstGeom prst="rect">
            <a:avLst/>
          </a:prstGeom>
          <a:noFill/>
          <a:ln w="9525">
            <a:noFill/>
            <a:miter lim="800000"/>
            <a:headEnd/>
            <a:tailEnd/>
          </a:ln>
        </p:spPr>
      </p:pic>
      <p:sp>
        <p:nvSpPr>
          <p:cNvPr id="21" name="Rectangle 8"/>
          <p:cNvSpPr>
            <a:spLocks noGrp="1" noChangeArrowheads="1"/>
          </p:cNvSpPr>
          <p:nvPr>
            <p:ph type="ctrTitle"/>
          </p:nvPr>
        </p:nvSpPr>
        <p:spPr>
          <a:xfrm>
            <a:off x="457200" y="1676400"/>
            <a:ext cx="7772400" cy="533399"/>
          </a:xfrm>
        </p:spPr>
        <p:txBody>
          <a:bodyPr>
            <a:normAutofit fontScale="90000"/>
          </a:bodyPr>
          <a:lstStyle/>
          <a:p>
            <a:r>
              <a:rPr lang="en-US" dirty="0" smtClean="0"/>
              <a:t>Why Google</a:t>
            </a:r>
            <a:r>
              <a:rPr lang="en-US" dirty="0" smtClean="0"/>
              <a:t>? </a:t>
            </a:r>
            <a:r>
              <a:rPr lang="en-US" sz="3600" dirty="0" smtClean="0">
                <a:solidFill>
                  <a:schemeClr val="bg1"/>
                </a:solidFill>
              </a:rPr>
              <a:t/>
            </a:r>
            <a:br>
              <a:rPr lang="en-US" sz="3600" dirty="0" smtClean="0">
                <a:solidFill>
                  <a:schemeClr val="bg1"/>
                </a:solidFill>
              </a:rPr>
            </a:br>
            <a:endParaRPr lang="en-US" sz="2800" dirty="0">
              <a:solidFill>
                <a:schemeClr val="bg1"/>
              </a:solidFill>
            </a:endParaRPr>
          </a:p>
        </p:txBody>
      </p:sp>
      <p:sp>
        <p:nvSpPr>
          <p:cNvPr id="22" name="TextBox 21"/>
          <p:cNvSpPr txBox="1"/>
          <p:nvPr/>
        </p:nvSpPr>
        <p:spPr>
          <a:xfrm>
            <a:off x="533400" y="5943600"/>
            <a:ext cx="3733800" cy="276999"/>
          </a:xfrm>
          <a:prstGeom prst="rect">
            <a:avLst/>
          </a:prstGeom>
          <a:noFill/>
        </p:spPr>
        <p:txBody>
          <a:bodyPr wrap="square" rtlCol="0">
            <a:spAutoFit/>
          </a:bodyPr>
          <a:lstStyle/>
          <a:p>
            <a:r>
              <a:rPr lang="en-US" sz="1200" dirty="0" smtClean="0">
                <a:solidFill>
                  <a:schemeClr val="bg1"/>
                </a:solidFill>
                <a:latin typeface="Myriad Web Pro"/>
              </a:rPr>
              <a:t>©2013 OCLC Online Computer Library Center, Inc.</a:t>
            </a:r>
            <a:endParaRPr lang="en-US" sz="1200" dirty="0">
              <a:solidFill>
                <a:schemeClr val="bg1"/>
              </a:solidFill>
              <a:latin typeface="Myriad Web Pro"/>
            </a:endParaRPr>
          </a:p>
        </p:txBody>
      </p:sp>
      <p:sp>
        <p:nvSpPr>
          <p:cNvPr id="23" name="TextBox 22"/>
          <p:cNvSpPr txBox="1"/>
          <p:nvPr/>
        </p:nvSpPr>
        <p:spPr>
          <a:xfrm>
            <a:off x="4495800" y="6324600"/>
            <a:ext cx="4648200" cy="646331"/>
          </a:xfrm>
          <a:prstGeom prst="rect">
            <a:avLst/>
          </a:prstGeom>
          <a:noFill/>
          <a:ln>
            <a:noFill/>
          </a:ln>
        </p:spPr>
        <p:txBody>
          <a:bodyPr wrap="square" rtlCol="0">
            <a:spAutoFit/>
          </a:bodyPr>
          <a:lstStyle/>
          <a:p>
            <a:r>
              <a:rPr lang="en-US" sz="1200" dirty="0" smtClean="0">
                <a:latin typeface="Myriad Web Pro"/>
              </a:rPr>
              <a:t>This work is licensed under a Creative Commons Attribution 3.0 Unported License. </a:t>
            </a:r>
            <a:r>
              <a:rPr lang="en-US" sz="1200" u="sng" dirty="0" smtClean="0">
                <a:latin typeface="Myriad Web Pro"/>
                <a:hlinkClick r:id="rId4"/>
              </a:rPr>
              <a:t>http://creativecommons.org/licenses/by/3.0</a:t>
            </a:r>
            <a:r>
              <a:rPr lang="en-US" sz="1200" u="sng" dirty="0" smtClean="0">
                <a:latin typeface="Myriad Web Pro"/>
              </a:rPr>
              <a:t>/</a:t>
            </a:r>
            <a:endParaRPr lang="en-US" sz="1200" dirty="0" smtClean="0">
              <a:latin typeface="Myriad Web Pro"/>
            </a:endParaRPr>
          </a:p>
          <a:p>
            <a:endParaRPr lang="en-US" sz="1200" dirty="0">
              <a:latin typeface="Myriad Web Pro"/>
            </a:endParaRPr>
          </a:p>
        </p:txBody>
      </p:sp>
      <p:sp>
        <p:nvSpPr>
          <p:cNvPr id="9" name="Subtitle 2"/>
          <p:cNvSpPr txBox="1">
            <a:spLocks/>
          </p:cNvSpPr>
          <p:nvPr/>
        </p:nvSpPr>
        <p:spPr>
          <a:xfrm>
            <a:off x="381000" y="1218816"/>
            <a:ext cx="8305800" cy="533784"/>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kumimoji="0" lang="en-US" sz="1800" b="0" i="1" u="none" strike="noStrike" kern="1200" cap="none" spc="0" normalizeH="0" baseline="0" noProof="0" dirty="0" smtClean="0">
                <a:ln>
                  <a:noFill/>
                </a:ln>
                <a:solidFill>
                  <a:schemeClr val="bg1"/>
                </a:solidFill>
                <a:effectLst/>
                <a:uLnTx/>
                <a:uFillTx/>
                <a:latin typeface="Arial"/>
                <a:ea typeface="+mn-ea"/>
                <a:cs typeface="Arial"/>
              </a:rPr>
              <a:t>“[Google] saved time, it saved gas, I got what I needed, and it wasn’t a big deal.”</a:t>
            </a:r>
            <a:endParaRPr kumimoji="0" lang="en-US" sz="1800" b="0" i="1" u="none" strike="noStrike" kern="1200" cap="none" spc="0" normalizeH="0" baseline="0" noProof="0" dirty="0">
              <a:ln>
                <a:noFill/>
              </a:ln>
              <a:solidFill>
                <a:schemeClr val="bg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897493"/>
            <a:ext cx="4267200" cy="5123021"/>
          </a:xfrm>
        </p:spPr>
        <p:txBody>
          <a:bodyPr>
            <a:normAutofit/>
          </a:bodyPr>
          <a:lstStyle/>
          <a:p>
            <a:r>
              <a:rPr lang="en-US" sz="2400" b="1" dirty="0" smtClean="0"/>
              <a:t>Power browsing</a:t>
            </a:r>
          </a:p>
          <a:p>
            <a:pPr lvl="1">
              <a:buFont typeface="Arial" pitchFamily="34" charset="0"/>
              <a:buChar char="•"/>
            </a:pPr>
            <a:r>
              <a:rPr lang="en-US" sz="2200" b="1" dirty="0" smtClean="0"/>
              <a:t>Scan small chunks of information</a:t>
            </a:r>
          </a:p>
          <a:p>
            <a:pPr lvl="1">
              <a:buFont typeface="Arial" pitchFamily="34" charset="0"/>
              <a:buChar char="•"/>
            </a:pPr>
            <a:r>
              <a:rPr lang="en-US" sz="2200" b="1" dirty="0" smtClean="0"/>
              <a:t>View first few pages</a:t>
            </a:r>
          </a:p>
          <a:p>
            <a:pPr lvl="1">
              <a:buFont typeface="Arial" pitchFamily="34" charset="0"/>
              <a:buChar char="•"/>
            </a:pPr>
            <a:r>
              <a:rPr lang="en-US" sz="2200" b="1" dirty="0" smtClean="0"/>
              <a:t>No real reading</a:t>
            </a:r>
          </a:p>
          <a:p>
            <a:r>
              <a:rPr lang="en-US" sz="2400" b="1" dirty="0" smtClean="0"/>
              <a:t>Squirreling</a:t>
            </a:r>
          </a:p>
          <a:p>
            <a:pPr lvl="1">
              <a:buFont typeface="Arial" pitchFamily="34" charset="0"/>
              <a:buChar char="•"/>
            </a:pPr>
            <a:r>
              <a:rPr lang="en-US" sz="2200" b="1" dirty="0" smtClean="0"/>
              <a:t>Short basic searches</a:t>
            </a:r>
          </a:p>
          <a:p>
            <a:pPr lvl="1">
              <a:buFont typeface="Arial" pitchFamily="34" charset="0"/>
              <a:buChar char="•"/>
            </a:pPr>
            <a:r>
              <a:rPr lang="en-US" sz="2200" b="1" dirty="0" smtClean="0"/>
              <a:t>Download content for later use </a:t>
            </a:r>
          </a:p>
          <a:p>
            <a:r>
              <a:rPr lang="en-US" sz="2400" b="1" dirty="0" smtClean="0"/>
              <a:t>Differ with discipline</a:t>
            </a:r>
          </a:p>
          <a:p>
            <a:pPr>
              <a:buFont typeface="Arial" pitchFamily="34" charset="0"/>
              <a:buChar char="•"/>
            </a:pPr>
            <a:endParaRPr lang="en-US" sz="2000" b="1" dirty="0" smtClean="0"/>
          </a:p>
          <a:p>
            <a:pPr>
              <a:buFont typeface="Arial" pitchFamily="34" charset="0"/>
              <a:buChar char="•"/>
            </a:pPr>
            <a:endParaRPr lang="en-US" sz="2000" b="1" dirty="0" smtClean="0"/>
          </a:p>
          <a:p>
            <a:pPr lvl="1"/>
            <a:endParaRPr lang="en-US" dirty="0" smtClean="0"/>
          </a:p>
          <a:p>
            <a:endParaRPr lang="en-US" dirty="0"/>
          </a:p>
        </p:txBody>
      </p:sp>
      <p:pic>
        <p:nvPicPr>
          <p:cNvPr id="7" name="Content Placeholder 6" descr="squirrelcomputer.gif"/>
          <p:cNvPicPr>
            <a:picLocks noGrp="1" noChangeAspect="1"/>
          </p:cNvPicPr>
          <p:nvPr>
            <p:ph sz="half" idx="2"/>
          </p:nvPr>
        </p:nvPicPr>
        <p:blipFill>
          <a:blip r:embed="rId3" cstate="print"/>
          <a:stretch>
            <a:fillRect/>
          </a:stretch>
        </p:blipFill>
        <p:spPr>
          <a:xfrm>
            <a:off x="4714875" y="2076259"/>
            <a:ext cx="3714750" cy="2734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Information-Seeking Behavior	</a:t>
            </a:r>
            <a:endParaRPr lang="en-US" sz="2400" dirty="0">
              <a:solidFill>
                <a:schemeClr val="bg1"/>
              </a:solidFill>
            </a:endParaRPr>
          </a:p>
        </p:txBody>
      </p:sp>
      <p:sp>
        <p:nvSpPr>
          <p:cNvPr id="5" name="Rectangle 4"/>
          <p:cNvSpPr/>
          <p:nvPr/>
        </p:nvSpPr>
        <p:spPr>
          <a:xfrm>
            <a:off x="4953000" y="5445726"/>
            <a:ext cx="3886200" cy="723275"/>
          </a:xfrm>
          <a:prstGeom prst="rect">
            <a:avLst/>
          </a:prstGeom>
        </p:spPr>
        <p:txBody>
          <a:bodyPr wrap="square">
            <a:spAutoFit/>
          </a:bodyPr>
          <a:lstStyle/>
          <a:p>
            <a:pPr algn="r"/>
            <a:r>
              <a:rPr lang="en-US" sz="1000" b="1" dirty="0" smtClean="0"/>
              <a:t>(Research Information Network, 2006)</a:t>
            </a:r>
          </a:p>
          <a:p>
            <a:pPr algn="r"/>
            <a:r>
              <a:rPr lang="en-US" sz="1000" b="1" dirty="0" smtClean="0"/>
              <a:t>(Consortium of University Research Libraries, and Research Information Network, 2007)</a:t>
            </a:r>
          </a:p>
          <a:p>
            <a:pPr algn="r"/>
            <a:r>
              <a:rPr lang="en-US" sz="1100" b="1" dirty="0" smtClean="0"/>
              <a:t>(</a:t>
            </a:r>
            <a:r>
              <a:rPr lang="en-US" sz="1000" dirty="0" smtClean="0"/>
              <a:t>Connawa</a:t>
            </a:r>
            <a:r>
              <a:rPr lang="en-US" sz="1000" b="1" dirty="0" smtClean="0"/>
              <a:t>y &amp; Dickey, 2010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6501" y="914419"/>
            <a:ext cx="4133070" cy="5275402"/>
          </a:xfrm>
        </p:spPr>
        <p:txBody>
          <a:bodyPr>
            <a:normAutofit fontScale="77500" lnSpcReduction="20000"/>
          </a:bodyPr>
          <a:lstStyle/>
          <a:p>
            <a:pPr>
              <a:buFont typeface="Arial" pitchFamily="34" charset="0"/>
              <a:buChar char="•"/>
            </a:pPr>
            <a:r>
              <a:rPr lang="en-US" sz="2600" b="1" dirty="0" smtClean="0"/>
              <a:t>Students</a:t>
            </a:r>
          </a:p>
          <a:p>
            <a:pPr lvl="1">
              <a:buFont typeface="Arial" pitchFamily="34" charset="0"/>
              <a:buChar char="•"/>
            </a:pPr>
            <a:r>
              <a:rPr lang="en-US" sz="2300" b="1" dirty="0" smtClean="0"/>
              <a:t>Determine credibility by:</a:t>
            </a:r>
            <a:endParaRPr lang="en-US" sz="2200" b="1" dirty="0" smtClean="0"/>
          </a:p>
          <a:p>
            <a:pPr lvl="2">
              <a:buFont typeface="Arial" pitchFamily="34" charset="0"/>
              <a:buChar char="•"/>
            </a:pPr>
            <a:r>
              <a:rPr lang="en-US" sz="2200" b="1" dirty="0" smtClean="0"/>
              <a:t>Common sense (77%)</a:t>
            </a:r>
          </a:p>
          <a:p>
            <a:pPr lvl="2">
              <a:buFont typeface="Arial" pitchFamily="34" charset="0"/>
              <a:buChar char="•"/>
            </a:pPr>
            <a:r>
              <a:rPr lang="en-US" sz="2200" b="1" dirty="0" smtClean="0"/>
              <a:t>Cross-checking (69%)</a:t>
            </a:r>
          </a:p>
          <a:p>
            <a:pPr lvl="2">
              <a:buFont typeface="Arial" pitchFamily="34" charset="0"/>
              <a:buChar char="•"/>
            </a:pPr>
            <a:r>
              <a:rPr lang="en-US" sz="2200" b="1" dirty="0" smtClean="0"/>
              <a:t>Reputation of company/organization (67%)</a:t>
            </a:r>
          </a:p>
          <a:p>
            <a:pPr lvl="2">
              <a:buFont typeface="Arial" pitchFamily="34" charset="0"/>
              <a:buChar char="•"/>
            </a:pPr>
            <a:r>
              <a:rPr lang="en-US" sz="2200" b="1" dirty="0" smtClean="0"/>
              <a:t>Credible recommendations (48%)</a:t>
            </a:r>
          </a:p>
          <a:p>
            <a:pPr>
              <a:buFont typeface="Arial" pitchFamily="34" charset="0"/>
              <a:buChar char="•"/>
            </a:pPr>
            <a:r>
              <a:rPr lang="en-US" sz="2600" b="1" dirty="0" smtClean="0"/>
              <a:t>Researchers</a:t>
            </a:r>
          </a:p>
          <a:p>
            <a:pPr lvl="1">
              <a:buFont typeface="Arial" pitchFamily="34" charset="0"/>
              <a:buChar char="•"/>
            </a:pPr>
            <a:r>
              <a:rPr lang="en-US" sz="2300" b="1" dirty="0" smtClean="0"/>
              <a:t>Self-taught in discovery services</a:t>
            </a:r>
          </a:p>
          <a:p>
            <a:pPr lvl="2">
              <a:buFont typeface="Arial" pitchFamily="34" charset="0"/>
              <a:buChar char="•"/>
            </a:pPr>
            <a:r>
              <a:rPr lang="en-US" sz="2200" b="1" dirty="0" smtClean="0"/>
              <a:t>No formal training (62%)</a:t>
            </a:r>
          </a:p>
          <a:p>
            <a:pPr lvl="1">
              <a:buFont typeface="Arial" pitchFamily="34" charset="0"/>
              <a:buChar char="•"/>
            </a:pPr>
            <a:r>
              <a:rPr lang="en-US" sz="2300" b="1" dirty="0" smtClean="0"/>
              <a:t>Doctoral students learn from dissertation professor</a:t>
            </a:r>
            <a:endParaRPr lang="en-US" sz="1600" dirty="0" smtClean="0"/>
          </a:p>
          <a:p>
            <a:pPr lvl="1">
              <a:buFont typeface="Arial" pitchFamily="34" charset="0"/>
              <a:buChar char="•"/>
            </a:pPr>
            <a:endParaRPr lang="en-US" sz="1400" dirty="0" smtClean="0"/>
          </a:p>
          <a:p>
            <a:pPr>
              <a:buFont typeface="Arial" pitchFamily="34" charset="0"/>
              <a:buChar char="•"/>
            </a:pPr>
            <a:endParaRPr lang="en-US" dirty="0"/>
          </a:p>
        </p:txBody>
      </p:sp>
      <p:sp>
        <p:nvSpPr>
          <p:cNvPr id="2" name="Title 1"/>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Skills for Finding &amp; Using Information</a:t>
            </a:r>
            <a:endParaRPr lang="en-US" sz="2400" dirty="0">
              <a:solidFill>
                <a:schemeClr val="bg1"/>
              </a:solidFill>
            </a:endParaRPr>
          </a:p>
        </p:txBody>
      </p:sp>
      <p:sp>
        <p:nvSpPr>
          <p:cNvPr id="8" name="TextBox 7"/>
          <p:cNvSpPr txBox="1"/>
          <p:nvPr/>
        </p:nvSpPr>
        <p:spPr>
          <a:xfrm>
            <a:off x="6277708" y="5743545"/>
            <a:ext cx="2580542" cy="400110"/>
          </a:xfrm>
          <a:prstGeom prst="rect">
            <a:avLst/>
          </a:prstGeom>
          <a:noFill/>
        </p:spPr>
        <p:txBody>
          <a:bodyPr wrap="square" rtlCol="0">
            <a:spAutoFit/>
          </a:bodyPr>
          <a:lstStyle/>
          <a:p>
            <a:pPr algn="r"/>
            <a:r>
              <a:rPr lang="en-US" sz="1000" b="1" dirty="0" smtClean="0">
                <a:latin typeface="+mj-lt"/>
              </a:rPr>
              <a:t>(Research Information Network, 2006) (De Rosa, 2010)</a:t>
            </a:r>
          </a:p>
        </p:txBody>
      </p:sp>
      <p:pic>
        <p:nvPicPr>
          <p:cNvPr id="9" name="Picture 8" descr="medium_3638834128.jpg"/>
          <p:cNvPicPr>
            <a:picLocks noChangeAspect="1"/>
          </p:cNvPicPr>
          <p:nvPr/>
        </p:nvPicPr>
        <p:blipFill>
          <a:blip r:embed="rId3"/>
          <a:stretch>
            <a:fillRect/>
          </a:stretch>
        </p:blipFill>
        <p:spPr>
          <a:xfrm>
            <a:off x="4389571" y="2181721"/>
            <a:ext cx="4468679" cy="3333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63460"/>
            <a:ext cx="4876800" cy="5035854"/>
          </a:xfrm>
        </p:spPr>
        <p:txBody>
          <a:bodyPr>
            <a:normAutofit/>
          </a:bodyPr>
          <a:lstStyle/>
          <a:p>
            <a:pPr>
              <a:buFont typeface="Arial" pitchFamily="34" charset="0"/>
              <a:buChar char="•"/>
            </a:pPr>
            <a:r>
              <a:rPr lang="en-US" sz="2000" b="1" dirty="0" smtClean="0"/>
              <a:t>Undergraduate Students</a:t>
            </a:r>
          </a:p>
          <a:p>
            <a:pPr lvl="1">
              <a:buFont typeface="Arial" pitchFamily="34" charset="0"/>
              <a:buChar char="•"/>
            </a:pPr>
            <a:r>
              <a:rPr lang="en-US" sz="1800" b="1" dirty="0" smtClean="0"/>
              <a:t>Google, Wikipedia</a:t>
            </a:r>
          </a:p>
          <a:p>
            <a:pPr lvl="1">
              <a:buFont typeface="Arial" pitchFamily="34" charset="0"/>
              <a:buChar char="•"/>
            </a:pPr>
            <a:r>
              <a:rPr lang="en-US" sz="1800" b="1" dirty="0" smtClean="0"/>
              <a:t>Also use library website &amp; e-journals</a:t>
            </a:r>
          </a:p>
          <a:p>
            <a:pPr lvl="1">
              <a:buFont typeface="Arial" pitchFamily="34" charset="0"/>
              <a:buChar char="•"/>
            </a:pPr>
            <a:r>
              <a:rPr lang="en-US" sz="1800" b="1" dirty="0" smtClean="0"/>
              <a:t>Human resources</a:t>
            </a:r>
          </a:p>
          <a:p>
            <a:pPr lvl="2">
              <a:buFont typeface="Arial" pitchFamily="34" charset="0"/>
              <a:buChar char="•"/>
            </a:pPr>
            <a:r>
              <a:rPr lang="en-US" sz="1600" b="1" dirty="0" smtClean="0"/>
              <a:t>Other students/classmates</a:t>
            </a:r>
          </a:p>
          <a:p>
            <a:pPr lvl="2">
              <a:buFont typeface="Arial" pitchFamily="34" charset="0"/>
              <a:buChar char="•"/>
            </a:pPr>
            <a:r>
              <a:rPr lang="en-US" sz="1600" b="1" dirty="0" smtClean="0"/>
              <a:t>Family &amp; relatives </a:t>
            </a:r>
          </a:p>
          <a:p>
            <a:pPr lvl="2">
              <a:buFont typeface="Arial" pitchFamily="34" charset="0"/>
              <a:buChar char="•"/>
            </a:pPr>
            <a:r>
              <a:rPr lang="en-US" sz="1600" b="1" dirty="0" smtClean="0"/>
              <a:t>Friends</a:t>
            </a:r>
          </a:p>
          <a:p>
            <a:pPr>
              <a:buFont typeface="Arial" pitchFamily="34" charset="0"/>
              <a:buChar char="•"/>
            </a:pPr>
            <a:r>
              <a:rPr lang="en-US" sz="2000" b="1" dirty="0" smtClean="0"/>
              <a:t>Graduate students</a:t>
            </a:r>
          </a:p>
          <a:p>
            <a:pPr lvl="1">
              <a:buFont typeface="Arial" pitchFamily="34" charset="0"/>
              <a:buChar char="•"/>
            </a:pPr>
            <a:r>
              <a:rPr lang="en-US" sz="1800" b="1" dirty="0" smtClean="0"/>
              <a:t>Professors, advisors, mentors</a:t>
            </a:r>
          </a:p>
          <a:p>
            <a:pPr lvl="1">
              <a:buFont typeface="Arial" pitchFamily="34" charset="0"/>
              <a:buChar char="•"/>
            </a:pPr>
            <a:r>
              <a:rPr lang="en-US" sz="1800" b="1" dirty="0" smtClean="0"/>
              <a:t>Electronic databases</a:t>
            </a:r>
            <a:endParaRPr lang="en-US" sz="3200" b="1" dirty="0"/>
          </a:p>
        </p:txBody>
      </p:sp>
      <p:sp>
        <p:nvSpPr>
          <p:cNvPr id="2" name="Title 1"/>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Tools Used: Students </a:t>
            </a:r>
            <a:endParaRPr lang="en-US" sz="2400" dirty="0">
              <a:solidFill>
                <a:schemeClr val="bg1"/>
              </a:solidFill>
            </a:endParaRPr>
          </a:p>
        </p:txBody>
      </p:sp>
      <p:sp>
        <p:nvSpPr>
          <p:cNvPr id="8" name="TextBox 7"/>
          <p:cNvSpPr txBox="1"/>
          <p:nvPr/>
        </p:nvSpPr>
        <p:spPr>
          <a:xfrm>
            <a:off x="6781800" y="5799259"/>
            <a:ext cx="2095500" cy="400110"/>
          </a:xfrm>
          <a:prstGeom prst="rect">
            <a:avLst/>
          </a:prstGeom>
          <a:noFill/>
        </p:spPr>
        <p:txBody>
          <a:bodyPr wrap="square" rtlCol="0">
            <a:spAutoFit/>
          </a:bodyPr>
          <a:lstStyle/>
          <a:p>
            <a:pPr algn="r"/>
            <a:r>
              <a:rPr lang="en-US" sz="1000" b="1" dirty="0" smtClean="0"/>
              <a:t>(Connaway &amp; Dickey, 2010)</a:t>
            </a:r>
            <a:r>
              <a:rPr lang="en-US" sz="1000" b="1" dirty="0" smtClean="0">
                <a:latin typeface="+mj-lt"/>
              </a:rPr>
              <a:t> </a:t>
            </a:r>
          </a:p>
          <a:p>
            <a:pPr algn="r"/>
            <a:r>
              <a:rPr lang="en-US" sz="1000" b="1" dirty="0" smtClean="0">
                <a:latin typeface="+mj-lt"/>
              </a:rPr>
              <a:t>(De Rosa, 2010)</a:t>
            </a:r>
            <a:endParaRPr lang="en-US" sz="1000" b="1" dirty="0">
              <a:latin typeface="+mj-lt"/>
            </a:endParaRPr>
          </a:p>
        </p:txBody>
      </p:sp>
      <p:pic>
        <p:nvPicPr>
          <p:cNvPr id="7" name="Picture 2" descr="http://farm4.staticflickr.com/3101/2499663609_9c0bbf91fc.jpg"/>
          <p:cNvPicPr>
            <a:picLocks noChangeAspect="1" noChangeArrowheads="1"/>
          </p:cNvPicPr>
          <p:nvPr/>
        </p:nvPicPr>
        <p:blipFill>
          <a:blip r:embed="rId3">
            <a:duotone>
              <a:prstClr val="black"/>
              <a:schemeClr val="accent1">
                <a:tint val="45000"/>
                <a:satMod val="400000"/>
              </a:schemeClr>
            </a:duotone>
          </a:blip>
          <a:srcRect b="6640"/>
          <a:stretch>
            <a:fillRect/>
          </a:stretch>
        </p:blipFill>
        <p:spPr bwMode="auto">
          <a:xfrm>
            <a:off x="4876800" y="2251074"/>
            <a:ext cx="4087339" cy="2854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3431" y="918815"/>
            <a:ext cx="4259506" cy="5252670"/>
          </a:xfrm>
        </p:spPr>
        <p:txBody>
          <a:bodyPr anchor="ctr">
            <a:normAutofit/>
          </a:bodyPr>
          <a:lstStyle/>
          <a:p>
            <a:pPr lvl="1">
              <a:buFont typeface="Arial" pitchFamily="34" charset="0"/>
              <a:buChar char="•"/>
            </a:pPr>
            <a:r>
              <a:rPr lang="en-US" sz="2000" b="1" dirty="0" smtClean="0">
                <a:latin typeface="+mn-lt"/>
              </a:rPr>
              <a:t>Online resources</a:t>
            </a:r>
          </a:p>
          <a:p>
            <a:pPr lvl="2">
              <a:buFont typeface="Arial" pitchFamily="34" charset="0"/>
              <a:buChar char="•"/>
            </a:pPr>
            <a:r>
              <a:rPr lang="en-US" sz="1800" b="1" dirty="0">
                <a:latin typeface="+mn-lt"/>
              </a:rPr>
              <a:t>99.5% use journals as primary resource</a:t>
            </a:r>
          </a:p>
          <a:p>
            <a:pPr lvl="2">
              <a:buFont typeface="Arial" pitchFamily="34" charset="0"/>
              <a:buChar char="•"/>
            </a:pPr>
            <a:r>
              <a:rPr lang="en-US" sz="1800" b="1" dirty="0" smtClean="0">
                <a:latin typeface="+mn-lt"/>
              </a:rPr>
              <a:t>Google, Web of Science, PubMed, Science Direct, JSTOR</a:t>
            </a:r>
          </a:p>
          <a:p>
            <a:pPr lvl="1">
              <a:buFont typeface="Arial" pitchFamily="34" charset="0"/>
              <a:buChar char="•"/>
            </a:pPr>
            <a:r>
              <a:rPr lang="en-US" sz="2000" b="1" dirty="0" smtClean="0">
                <a:latin typeface="+mn-lt"/>
              </a:rPr>
              <a:t>Human resources</a:t>
            </a:r>
          </a:p>
          <a:p>
            <a:pPr lvl="2">
              <a:buFont typeface="Arial" pitchFamily="34" charset="0"/>
              <a:buChar char="•"/>
            </a:pPr>
            <a:r>
              <a:rPr lang="en-US" sz="1800" b="1" dirty="0">
                <a:latin typeface="+mn-lt"/>
                <a:cs typeface="Arial" pitchFamily="34" charset="0"/>
              </a:rPr>
              <a:t>90% mention expertise of individuals as important resource </a:t>
            </a:r>
            <a:endParaRPr lang="en-US" sz="1800" b="1" dirty="0" smtClean="0">
              <a:latin typeface="+mn-lt"/>
            </a:endParaRPr>
          </a:p>
          <a:p>
            <a:pPr lvl="3">
              <a:buFont typeface="Arial" pitchFamily="34" charset="0"/>
              <a:buChar char="•"/>
            </a:pPr>
            <a:r>
              <a:rPr lang="en-US" sz="1600" b="1" dirty="0" smtClean="0">
                <a:latin typeface="+mn-lt"/>
              </a:rPr>
              <a:t>Coworkers</a:t>
            </a:r>
          </a:p>
          <a:p>
            <a:pPr lvl="3">
              <a:buFont typeface="Arial" pitchFamily="34" charset="0"/>
              <a:buChar char="•"/>
            </a:pPr>
            <a:r>
              <a:rPr lang="en-US" sz="1600" b="1" dirty="0" smtClean="0">
                <a:latin typeface="+mn-lt"/>
              </a:rPr>
              <a:t>Colleagues</a:t>
            </a:r>
          </a:p>
          <a:p>
            <a:pPr lvl="3">
              <a:buFont typeface="Arial" pitchFamily="34" charset="0"/>
              <a:buChar char="•"/>
            </a:pPr>
            <a:r>
              <a:rPr lang="en-US" sz="1600" b="1" dirty="0" smtClean="0">
                <a:latin typeface="+mn-lt"/>
              </a:rPr>
              <a:t>Other professionals</a:t>
            </a:r>
          </a:p>
        </p:txBody>
      </p:sp>
      <p:sp>
        <p:nvSpPr>
          <p:cNvPr id="2" name="Title 1"/>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Tools Used: Researchers</a:t>
            </a:r>
            <a:endParaRPr lang="en-US" sz="2400" dirty="0">
              <a:solidFill>
                <a:schemeClr val="bg1"/>
              </a:solidFill>
            </a:endParaRPr>
          </a:p>
        </p:txBody>
      </p:sp>
      <p:sp>
        <p:nvSpPr>
          <p:cNvPr id="9" name="TextBox 8"/>
          <p:cNvSpPr txBox="1"/>
          <p:nvPr/>
        </p:nvSpPr>
        <p:spPr>
          <a:xfrm>
            <a:off x="6096000" y="5771375"/>
            <a:ext cx="2647949" cy="400110"/>
          </a:xfrm>
          <a:prstGeom prst="rect">
            <a:avLst/>
          </a:prstGeom>
          <a:noFill/>
        </p:spPr>
        <p:txBody>
          <a:bodyPr wrap="square" rtlCol="0">
            <a:spAutoFit/>
          </a:bodyPr>
          <a:lstStyle/>
          <a:p>
            <a:pPr algn="r"/>
            <a:r>
              <a:rPr lang="en-US" sz="1000" b="1" dirty="0" smtClean="0"/>
              <a:t>(Research Information Network, 2006) (Connaway &amp; Dickey, 2010) </a:t>
            </a:r>
          </a:p>
        </p:txBody>
      </p:sp>
      <p:pic>
        <p:nvPicPr>
          <p:cNvPr id="9229" name="Picture 13" descr="C:\Users\dardena\AppData\Local\Microsoft\Windows\Temporary Internet Files\Content.IE5\IFXUBJ0A\MP900430491[1].jpg"/>
          <p:cNvPicPr>
            <a:picLocks noGrp="1" noChangeAspect="1" noChangeArrowheads="1"/>
          </p:cNvPicPr>
          <p:nvPr>
            <p:ph sz="half" idx="2"/>
          </p:nvPr>
        </p:nvPicPr>
        <p:blipFill>
          <a:blip r:embed="rId3"/>
          <a:srcRect/>
          <a:stretch>
            <a:fillRect/>
          </a:stretch>
        </p:blipFill>
        <p:spPr bwMode="auto">
          <a:xfrm>
            <a:off x="4714875" y="1585912"/>
            <a:ext cx="3714750" cy="3714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rdena\AppData\Local\Microsoft\Windows\Temporary Internet Files\Content.IE5\XKDZJLRA\MP900442417[1].jpg"/>
          <p:cNvPicPr>
            <a:picLocks noGrp="1" noChangeAspect="1" noChangeArrowheads="1"/>
          </p:cNvPicPr>
          <p:nvPr>
            <p:ph sz="half" idx="4294967295"/>
          </p:nvPr>
        </p:nvPicPr>
        <p:blipFill>
          <a:blip r:embed="rId3"/>
          <a:srcRect t="12428" b="9749"/>
          <a:stretch>
            <a:fillRect/>
          </a:stretch>
        </p:blipFill>
        <p:spPr bwMode="auto">
          <a:xfrm>
            <a:off x="5486400" y="1371600"/>
            <a:ext cx="3657600" cy="4294346"/>
          </a:xfrm>
          <a:prstGeom prst="rect">
            <a:avLst/>
          </a:prstGeom>
          <a:noFill/>
        </p:spPr>
      </p:pic>
      <p:sp>
        <p:nvSpPr>
          <p:cNvPr id="2" name="Title 1"/>
          <p:cNvSpPr>
            <a:spLocks noGrp="1"/>
          </p:cNvSpPr>
          <p:nvPr>
            <p:ph type="title"/>
          </p:nvPr>
        </p:nvSpPr>
        <p:spPr/>
        <p:txBody>
          <a:bodyPr/>
          <a:lstStyle/>
          <a:p>
            <a:r>
              <a:rPr lang="en-US" sz="2400" dirty="0" smtClean="0"/>
              <a:t>Journals &amp; Databases</a:t>
            </a:r>
            <a:endParaRPr lang="en-US" sz="2400" dirty="0"/>
          </a:p>
        </p:txBody>
      </p:sp>
      <p:sp>
        <p:nvSpPr>
          <p:cNvPr id="3" name="Content Placeholder 2"/>
          <p:cNvSpPr>
            <a:spLocks noGrp="1"/>
          </p:cNvSpPr>
          <p:nvPr>
            <p:ph idx="1"/>
          </p:nvPr>
        </p:nvSpPr>
        <p:spPr>
          <a:xfrm>
            <a:off x="4572000" y="990600"/>
            <a:ext cx="4343400" cy="4467225"/>
          </a:xfrm>
        </p:spPr>
        <p:txBody>
          <a:bodyPr anchor="ctr"/>
          <a:lstStyle/>
          <a:p>
            <a:pPr>
              <a:buFont typeface="Arial" pitchFamily="34" charset="0"/>
              <a:buChar char="•"/>
            </a:pPr>
            <a:endParaRPr lang="en-US" sz="1800" dirty="0" smtClean="0"/>
          </a:p>
          <a:p>
            <a:endParaRPr lang="en-US" dirty="0"/>
          </a:p>
        </p:txBody>
      </p:sp>
      <p:sp>
        <p:nvSpPr>
          <p:cNvPr id="12" name="Text Placeholder 11"/>
          <p:cNvSpPr>
            <a:spLocks noGrp="1"/>
          </p:cNvSpPr>
          <p:nvPr>
            <p:ph type="body" sz="half" idx="2"/>
          </p:nvPr>
        </p:nvSpPr>
        <p:spPr>
          <a:xfrm>
            <a:off x="457200" y="990600"/>
            <a:ext cx="6248400" cy="4675346"/>
          </a:xfrm>
        </p:spPr>
        <p:txBody>
          <a:bodyPr>
            <a:normAutofit fontScale="85000" lnSpcReduction="20000"/>
          </a:bodyPr>
          <a:lstStyle/>
          <a:p>
            <a:pPr marL="690563" lvl="1" indent="-233363">
              <a:buFont typeface="Arial"/>
              <a:buChar char="•"/>
            </a:pPr>
            <a:r>
              <a:rPr lang="en-US" sz="2600" b="1" dirty="0" smtClean="0">
                <a:latin typeface="+mn-lt"/>
              </a:rPr>
              <a:t>Journals</a:t>
            </a:r>
          </a:p>
          <a:p>
            <a:pPr marL="1147763" lvl="2" indent="-233363">
              <a:buFont typeface="Arial"/>
              <a:buChar char="•"/>
            </a:pPr>
            <a:r>
              <a:rPr lang="en-US" sz="2200" b="1" dirty="0" smtClean="0">
                <a:latin typeface="+mn-lt"/>
              </a:rPr>
              <a:t>Access more important than discovery</a:t>
            </a:r>
          </a:p>
          <a:p>
            <a:pPr marL="1147763" lvl="2" indent="-233363">
              <a:buFont typeface="Arial"/>
              <a:buChar char="•"/>
            </a:pPr>
            <a:r>
              <a:rPr lang="en-US" sz="2200" b="1" dirty="0" smtClean="0">
                <a:latin typeface="+mn-lt"/>
              </a:rPr>
              <a:t>Want full text, online versions</a:t>
            </a:r>
          </a:p>
          <a:p>
            <a:pPr marL="1147763" lvl="2" indent="-233363">
              <a:buFont typeface="Arial"/>
              <a:buChar char="•"/>
            </a:pPr>
            <a:r>
              <a:rPr lang="en-US" sz="2200" b="1" dirty="0" smtClean="0">
                <a:latin typeface="+mn-lt"/>
              </a:rPr>
              <a:t>Expect seamless Discovery-to-Delivery</a:t>
            </a:r>
          </a:p>
          <a:p>
            <a:pPr marL="1147763" lvl="2" indent="-233363">
              <a:buFont typeface="Arial"/>
              <a:buChar char="•"/>
            </a:pPr>
            <a:r>
              <a:rPr lang="en-US" sz="2200" b="1" dirty="0" err="1" smtClean="0">
                <a:latin typeface="+mn-lt"/>
              </a:rPr>
              <a:t>Backfiles</a:t>
            </a:r>
            <a:r>
              <a:rPr lang="en-US" sz="2200" b="1" dirty="0" smtClean="0">
                <a:latin typeface="+mn-lt"/>
              </a:rPr>
              <a:t> difficult to access</a:t>
            </a:r>
          </a:p>
          <a:p>
            <a:pPr marL="1147763" lvl="2" indent="-233363">
              <a:buFont typeface="Arial"/>
              <a:buChar char="•"/>
            </a:pPr>
            <a:r>
              <a:rPr lang="en-US" sz="2200" b="1" dirty="0" smtClean="0">
                <a:latin typeface="+mn-lt"/>
              </a:rPr>
              <a:t>Content often discovered through Google</a:t>
            </a:r>
          </a:p>
          <a:p>
            <a:pPr marL="1147763" lvl="2" indent="-233363">
              <a:buFont typeface="Arial"/>
              <a:buChar char="•"/>
            </a:pPr>
            <a:r>
              <a:rPr lang="en-US" sz="2200" b="1" dirty="0" smtClean="0">
                <a:latin typeface="+mn-lt"/>
              </a:rPr>
              <a:t>Visit only a few minutes</a:t>
            </a:r>
          </a:p>
          <a:p>
            <a:pPr marL="690563" lvl="1" indent="-233363">
              <a:buFont typeface="Arial"/>
              <a:buChar char="•"/>
            </a:pPr>
            <a:r>
              <a:rPr lang="en-US" sz="2600" b="1" dirty="0" smtClean="0">
                <a:latin typeface="+mn-lt"/>
              </a:rPr>
              <a:t>Databases</a:t>
            </a:r>
          </a:p>
          <a:p>
            <a:pPr marL="1147763" lvl="2" indent="-233363">
              <a:buFont typeface="Arial"/>
              <a:buChar char="•"/>
            </a:pPr>
            <a:r>
              <a:rPr lang="en-US" sz="2200" b="1" dirty="0" smtClean="0"/>
              <a:t>Electronic databases not perceived as library sources</a:t>
            </a:r>
          </a:p>
          <a:p>
            <a:pPr marL="1147763" lvl="2" indent="-233363">
              <a:buFont typeface="Arial"/>
              <a:buChar char="•"/>
            </a:pPr>
            <a:r>
              <a:rPr lang="en-US" sz="2200" b="1" dirty="0" smtClean="0"/>
              <a:t>Frustration locating &amp; accessing full-text copies</a:t>
            </a:r>
          </a:p>
          <a:p>
            <a:pPr marL="690563" lvl="1" indent="-233363">
              <a:buFont typeface="Arial"/>
              <a:buChar char="•"/>
            </a:pPr>
            <a:endParaRPr lang="en-US" sz="2400" b="1" dirty="0" smtClean="0">
              <a:latin typeface="+mn-lt"/>
            </a:endParaRPr>
          </a:p>
          <a:p>
            <a:pPr marL="690563" lvl="1" indent="-233363">
              <a:buFont typeface="Arial"/>
              <a:buChar char="•"/>
            </a:pPr>
            <a:endParaRPr lang="en-US" sz="2400" b="1" dirty="0" smtClean="0">
              <a:latin typeface="+mn-lt"/>
            </a:endParaRPr>
          </a:p>
          <a:p>
            <a:pPr>
              <a:buFont typeface="Arial" pitchFamily="34" charset="0"/>
              <a:buChar char="•"/>
            </a:pPr>
            <a:endParaRPr lang="en-US" dirty="0"/>
          </a:p>
        </p:txBody>
      </p:sp>
      <p:sp>
        <p:nvSpPr>
          <p:cNvPr id="9" name="TextBox 8"/>
          <p:cNvSpPr txBox="1"/>
          <p:nvPr/>
        </p:nvSpPr>
        <p:spPr>
          <a:xfrm>
            <a:off x="6019800" y="5943600"/>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 y="838200"/>
          <a:ext cx="8839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Digital Sources and Educational Stages</a:t>
            </a:r>
            <a:endParaRPr lang="en-US" dirty="0"/>
          </a:p>
        </p:txBody>
      </p:sp>
      <p:sp>
        <p:nvSpPr>
          <p:cNvPr id="4" name="TextBox 3"/>
          <p:cNvSpPr txBox="1"/>
          <p:nvPr/>
        </p:nvSpPr>
        <p:spPr>
          <a:xfrm>
            <a:off x="6781800" y="5772090"/>
            <a:ext cx="2209800" cy="400110"/>
          </a:xfrm>
          <a:prstGeom prst="rect">
            <a:avLst/>
          </a:prstGeom>
          <a:noFill/>
        </p:spPr>
        <p:txBody>
          <a:bodyPr wrap="square" rtlCol="0">
            <a:spAutoFit/>
          </a:bodyPr>
          <a:lstStyle/>
          <a:p>
            <a:pPr algn="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 for Digital Sources</a:t>
            </a:r>
            <a:endParaRPr lang="en-US" dirty="0"/>
          </a:p>
        </p:txBody>
      </p:sp>
      <p:graphicFrame>
        <p:nvGraphicFramePr>
          <p:cNvPr id="5" name="Chart 4"/>
          <p:cNvGraphicFramePr/>
          <p:nvPr/>
        </p:nvGraphicFramePr>
        <p:xfrm>
          <a:off x="152400" y="762000"/>
          <a:ext cx="88392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81800" y="5791200"/>
            <a:ext cx="2209800" cy="400110"/>
          </a:xfrm>
          <a:prstGeom prst="rect">
            <a:avLst/>
          </a:prstGeom>
          <a:noFill/>
        </p:spPr>
        <p:txBody>
          <a:bodyPr wrap="square" rtlCol="0">
            <a:spAutoFit/>
          </a:bodyPr>
          <a:lstStyle/>
          <a:p>
            <a:pPr algn="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Sources and Educational Stages</a:t>
            </a:r>
            <a:endParaRPr lang="en-US" dirty="0"/>
          </a:p>
        </p:txBody>
      </p:sp>
      <p:graphicFrame>
        <p:nvGraphicFramePr>
          <p:cNvPr id="5" name="Chart 4"/>
          <p:cNvGraphicFramePr/>
          <p:nvPr/>
        </p:nvGraphicFramePr>
        <p:xfrm>
          <a:off x="152400" y="838200"/>
          <a:ext cx="8839199"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7999" y="5772090"/>
            <a:ext cx="2133600" cy="400110"/>
          </a:xfrm>
          <a:prstGeom prst="rect">
            <a:avLst/>
          </a:prstGeom>
          <a:noFill/>
        </p:spPr>
        <p:txBody>
          <a:bodyPr wrap="square" rtlCol="0">
            <a:spAutoFit/>
          </a:bodyPr>
          <a:lstStyle/>
          <a:p>
            <a:pPr algn="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379324"/>
          </a:xfrm>
          <a:prstGeom prst="rect">
            <a:avLst/>
          </a:prstGeom>
          <a:noFill/>
          <a:ln w="9525">
            <a:noFill/>
            <a:miter lim="800000"/>
            <a:headEnd/>
            <a:tailEnd/>
          </a:ln>
        </p:spPr>
      </p:pic>
      <p:sp>
        <p:nvSpPr>
          <p:cNvPr id="6" name="Content Placeholder 2"/>
          <p:cNvSpPr txBox="1">
            <a:spLocks/>
          </p:cNvSpPr>
          <p:nvPr/>
        </p:nvSpPr>
        <p:spPr>
          <a:xfrm>
            <a:off x="4724400" y="3124200"/>
            <a:ext cx="4191000" cy="2743200"/>
          </a:xfrm>
          <a:prstGeom prst="rect">
            <a:avLst/>
          </a:prstGeom>
        </p:spPr>
        <p:txBody>
          <a:bodyPr vert="horz" lIns="91440" tIns="45720" rIns="91440" bIns="45720" rtlCol="0">
            <a:noAutofit/>
          </a:bodyPr>
          <a:lstStyle/>
          <a:p>
            <a:pPr algn="ctr"/>
            <a:r>
              <a:rPr lang="en-US" sz="2400" b="1" dirty="0" smtClean="0">
                <a:solidFill>
                  <a:schemeClr val="bg1"/>
                </a:solidFill>
                <a:cs typeface="Arial"/>
              </a:rPr>
              <a:t>“It’s like a taboo I guess with all teachers, they just all say – you know, when they explain the paper they always say, “Don’t use Wikipedia.”</a:t>
            </a:r>
          </a:p>
          <a:p>
            <a:pPr algn="ctr"/>
            <a:r>
              <a:rPr lang="en-US" sz="2400" b="1" dirty="0" smtClean="0">
                <a:solidFill>
                  <a:schemeClr val="bg1"/>
                </a:solidFill>
                <a:cs typeface="Arial"/>
              </a:rPr>
              <a:t> </a:t>
            </a:r>
            <a:endParaRPr lang="en-US" sz="2400" dirty="0">
              <a:solidFill>
                <a:schemeClr val="bg1"/>
              </a:solidFill>
              <a:cs typeface="Arial"/>
            </a:endParaRPr>
          </a:p>
        </p:txBody>
      </p:sp>
      <p:sp>
        <p:nvSpPr>
          <p:cNvPr id="8" name="Content Placeholder 2"/>
          <p:cNvSpPr txBox="1">
            <a:spLocks/>
          </p:cNvSpPr>
          <p:nvPr/>
        </p:nvSpPr>
        <p:spPr>
          <a:xfrm>
            <a:off x="797169" y="446462"/>
            <a:ext cx="7549662" cy="1136153"/>
          </a:xfrm>
          <a:prstGeom prst="rect">
            <a:avLst/>
          </a:prstGeom>
        </p:spPr>
        <p:txBody>
          <a:bodyPr vert="horz" lIns="91440" tIns="45720" rIns="91440" bIns="45720" rtlCol="0">
            <a:noAutofit/>
          </a:bodyPr>
          <a:lstStyle/>
          <a:p>
            <a:pPr algn="ctr"/>
            <a:r>
              <a:rPr lang="en-US" sz="4400" b="1" dirty="0" smtClean="0">
                <a:solidFill>
                  <a:schemeClr val="bg1"/>
                </a:solidFill>
                <a:cs typeface="Arial"/>
              </a:rPr>
              <a:t>The Learning Black Market</a:t>
            </a:r>
            <a:endParaRPr lang="en-US" sz="4400" dirty="0">
              <a:solidFill>
                <a:schemeClr val="bg1"/>
              </a:solidFill>
              <a:cs typeface="Arial"/>
            </a:endParaRPr>
          </a:p>
        </p:txBody>
      </p:sp>
      <p:sp>
        <p:nvSpPr>
          <p:cNvPr id="7" name="TextBox 6"/>
          <p:cNvSpPr txBox="1"/>
          <p:nvPr/>
        </p:nvSpPr>
        <p:spPr>
          <a:xfrm>
            <a:off x="4572000" y="5334000"/>
            <a:ext cx="4648200" cy="369332"/>
          </a:xfrm>
          <a:prstGeom prst="rect">
            <a:avLst/>
          </a:prstGeom>
          <a:noFill/>
        </p:spPr>
        <p:txBody>
          <a:bodyPr wrap="square" rtlCol="0">
            <a:spAutoFit/>
          </a:bodyPr>
          <a:lstStyle/>
          <a:p>
            <a:r>
              <a:rPr lang="en-US" dirty="0" smtClean="0">
                <a:solidFill>
                  <a:schemeClr val="bg1"/>
                </a:solidFill>
                <a:cs typeface="Arial"/>
              </a:rPr>
              <a:t>(USU7, Female, Age 19, Po</a:t>
            </a:r>
            <a:r>
              <a:rPr lang="en-US" dirty="0" smtClean="0">
                <a:solidFill>
                  <a:schemeClr val="bg1"/>
                </a:solidFill>
                <a:latin typeface="Arial" pitchFamily="34" charset="0"/>
                <a:cs typeface="Arial" pitchFamily="34" charset="0"/>
              </a:rPr>
              <a:t>litical Science</a:t>
            </a:r>
            <a:r>
              <a:rPr lang="en-US" dirty="0" smtClean="0">
                <a:solidFill>
                  <a:schemeClr val="bg1"/>
                </a:solidFill>
                <a:cs typeface="Arial"/>
              </a:rPr>
              <a:t>)</a:t>
            </a: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Information/Resources Part 1</a:t>
            </a:r>
            <a:endParaRPr lang="en-US" dirty="0"/>
          </a:p>
        </p:txBody>
      </p:sp>
      <p:graphicFrame>
        <p:nvGraphicFramePr>
          <p:cNvPr id="5" name="Chart 4"/>
          <p:cNvGraphicFramePr/>
          <p:nvPr/>
        </p:nvGraphicFramePr>
        <p:xfrm>
          <a:off x="152400" y="7620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7999" y="5772090"/>
            <a:ext cx="2133600" cy="400110"/>
          </a:xfrm>
          <a:prstGeom prst="rect">
            <a:avLst/>
          </a:prstGeom>
          <a:noFill/>
        </p:spPr>
        <p:txBody>
          <a:bodyPr wrap="square" rtlCol="0">
            <a:spAutoFit/>
          </a:bodyPr>
          <a:lstStyle/>
          <a:p>
            <a:pPr algn="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209913" y="3419713"/>
            <a:ext cx="1685687" cy="1685687"/>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1295400" y="1285875"/>
            <a:ext cx="1552575" cy="1762125"/>
          </a:xfrm>
          <a:prstGeom prst="rect">
            <a:avLst/>
          </a:prstGeom>
          <a:noFill/>
          <a:ln w="9525">
            <a:noFill/>
            <a:miter lim="800000"/>
            <a:headEnd/>
            <a:tailEnd/>
          </a:ln>
        </p:spPr>
      </p:pic>
      <p:sp>
        <p:nvSpPr>
          <p:cNvPr id="10" name="TextBox 9"/>
          <p:cNvSpPr txBox="1"/>
          <p:nvPr/>
        </p:nvSpPr>
        <p:spPr>
          <a:xfrm>
            <a:off x="3352800" y="1542871"/>
            <a:ext cx="4343400" cy="1200329"/>
          </a:xfrm>
          <a:prstGeom prst="rect">
            <a:avLst/>
          </a:prstGeom>
          <a:noFill/>
        </p:spPr>
        <p:txBody>
          <a:bodyPr wrap="square" rtlCol="0">
            <a:spAutoFit/>
          </a:bodyPr>
          <a:lstStyle/>
          <a:p>
            <a:r>
              <a:rPr lang="en-US" sz="2400" dirty="0" smtClean="0"/>
              <a:t>Eric Childress</a:t>
            </a:r>
          </a:p>
          <a:p>
            <a:r>
              <a:rPr lang="en-US" sz="2400" dirty="0" smtClean="0"/>
              <a:t>Consulting Project Manager</a:t>
            </a:r>
          </a:p>
          <a:p>
            <a:r>
              <a:rPr lang="en-US" sz="2400" dirty="0" smtClean="0"/>
              <a:t>OCLC Research</a:t>
            </a:r>
          </a:p>
        </p:txBody>
      </p:sp>
      <p:sp>
        <p:nvSpPr>
          <p:cNvPr id="11" name="TextBox 10"/>
          <p:cNvSpPr txBox="1"/>
          <p:nvPr/>
        </p:nvSpPr>
        <p:spPr>
          <a:xfrm>
            <a:off x="3352800" y="3657600"/>
            <a:ext cx="4343400" cy="1200329"/>
          </a:xfrm>
          <a:prstGeom prst="rect">
            <a:avLst/>
          </a:prstGeom>
          <a:noFill/>
        </p:spPr>
        <p:txBody>
          <a:bodyPr wrap="square" rtlCol="0">
            <a:spAutoFit/>
          </a:bodyPr>
          <a:lstStyle/>
          <a:p>
            <a:r>
              <a:rPr lang="en-US" sz="2400" dirty="0" smtClean="0"/>
              <a:t>Lynn </a:t>
            </a:r>
            <a:r>
              <a:rPr lang="en-US" sz="2400" dirty="0" err="1" smtClean="0"/>
              <a:t>Silipigni</a:t>
            </a:r>
            <a:r>
              <a:rPr lang="en-US" sz="2400" dirty="0" smtClean="0"/>
              <a:t> Connaway, PhD</a:t>
            </a:r>
          </a:p>
          <a:p>
            <a:r>
              <a:rPr lang="en-US" sz="2400" dirty="0" smtClean="0"/>
              <a:t>Senior Research Scientist</a:t>
            </a:r>
          </a:p>
          <a:p>
            <a:r>
              <a:rPr lang="en-US" sz="2400" dirty="0" smtClean="0"/>
              <a:t>OCLC Research</a:t>
            </a:r>
          </a:p>
        </p:txBody>
      </p:sp>
      <p:sp>
        <p:nvSpPr>
          <p:cNvPr id="12" name="Title 11"/>
          <p:cNvSpPr>
            <a:spLocks noGrp="1"/>
          </p:cNvSpPr>
          <p:nvPr>
            <p:ph type="title"/>
          </p:nvPr>
        </p:nvSpPr>
        <p:spPr/>
        <p:txBody>
          <a:bodyPr/>
          <a:lstStyle/>
          <a:p>
            <a:r>
              <a:rPr lang="en-US" dirty="0" smtClean="0"/>
              <a:t>OCLC Research Briefing at UNC Chapel Hill</a:t>
            </a: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Information/Resources Part 2</a:t>
            </a:r>
            <a:endParaRPr lang="en-US" dirty="0"/>
          </a:p>
        </p:txBody>
      </p:sp>
      <p:graphicFrame>
        <p:nvGraphicFramePr>
          <p:cNvPr id="5" name="Chart 4"/>
          <p:cNvGraphicFramePr/>
          <p:nvPr/>
        </p:nvGraphicFramePr>
        <p:xfrm>
          <a:off x="152400" y="7620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43801" y="5618202"/>
            <a:ext cx="1447799" cy="400110"/>
          </a:xfrm>
          <a:prstGeom prst="rect">
            <a:avLst/>
          </a:prstGeom>
          <a:noFill/>
        </p:spPr>
        <p:txBody>
          <a:bodyPr wrap="square" rtlCol="0">
            <a:spAutoFit/>
          </a:bodyPr>
          <a:lstStyle/>
          <a:p>
            <a:pPr algn="r">
              <a:lnSpc>
                <a:spcPct val="100000"/>
              </a:lnSpc>
            </a:pPr>
            <a:r>
              <a:rPr lang="en-US" sz="1000" dirty="0" smtClean="0">
                <a:solidFill>
                  <a:schemeClr val="bg1"/>
                </a:solidFill>
              </a:rPr>
              <a:t>(Connaway, Lanclos, and Hood,  2013)</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5" name="Chart 4"/>
          <p:cNvGraphicFramePr/>
          <p:nvPr/>
        </p:nvGraphicFramePr>
        <p:xfrm>
          <a:off x="152400" y="762000"/>
          <a:ext cx="88392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10399" y="5772090"/>
            <a:ext cx="1981199" cy="553998"/>
          </a:xfrm>
          <a:prstGeom prst="rect">
            <a:avLst/>
          </a:prstGeom>
          <a:noFill/>
        </p:spPr>
        <p:txBody>
          <a:bodyPr wrap="square" rtlCol="0">
            <a:spAutoFit/>
          </a:bodyPr>
          <a:lstStyle/>
          <a:p>
            <a:pPr algn="r"/>
            <a:r>
              <a:rPr lang="en-US" sz="1000" dirty="0" smtClean="0">
                <a:solidFill>
                  <a:schemeClr val="bg1"/>
                </a:solidFill>
              </a:rPr>
              <a:t>(Connaway, Lanclos, and Hood,  2013)</a:t>
            </a:r>
          </a:p>
          <a:p>
            <a:pPr algn="ctr">
              <a:lnSpc>
                <a:spcPct val="100000"/>
              </a:lnSpc>
            </a:pPr>
            <a:r>
              <a:rPr lang="en-US" sz="1000" dirty="0" smtClean="0">
                <a:solidFill>
                  <a:schemeClr val="bg1"/>
                </a:solidFill>
                <a:latin typeface="+mn-lt"/>
              </a:rPr>
              <a:t>)</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 Educational Stages</a:t>
            </a:r>
            <a:endParaRPr lang="en-US" dirty="0"/>
          </a:p>
        </p:txBody>
      </p:sp>
      <p:graphicFrame>
        <p:nvGraphicFramePr>
          <p:cNvPr id="6" name="Chart 5"/>
          <p:cNvGraphicFramePr/>
          <p:nvPr/>
        </p:nvGraphicFramePr>
        <p:xfrm>
          <a:off x="152400" y="914400"/>
          <a:ext cx="8839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553200" y="5742800"/>
            <a:ext cx="2438400" cy="246221"/>
          </a:xfrm>
          <a:prstGeom prst="rect">
            <a:avLst/>
          </a:prstGeom>
          <a:noFill/>
        </p:spPr>
        <p:txBody>
          <a:bodyPr wrap="square" rtlCol="0">
            <a:spAutoFit/>
          </a:bodyPr>
          <a:lstStyle/>
          <a:p>
            <a:pPr algn="r">
              <a:lnSpc>
                <a:spcPct val="100000"/>
              </a:lnSpc>
            </a:pPr>
            <a:r>
              <a:rPr lang="en-US" sz="1000" dirty="0" smtClean="0">
                <a:solidFill>
                  <a:schemeClr val="bg1"/>
                </a:solidFill>
              </a:rPr>
              <a:t>(Connaway, Lanclos, and Hood,  2013)</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farm7.staticflickr.com/6165/6230809145_04755546c9.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0" y="1"/>
            <a:ext cx="9144000" cy="6231370"/>
          </a:xfrm>
          <a:prstGeom prst="rect">
            <a:avLst/>
          </a:prstGeom>
          <a:noFill/>
        </p:spPr>
      </p:pic>
      <p:sp>
        <p:nvSpPr>
          <p:cNvPr id="58371" name="TextBox 5"/>
          <p:cNvSpPr txBox="1">
            <a:spLocks noChangeArrowheads="1"/>
          </p:cNvSpPr>
          <p:nvPr/>
        </p:nvSpPr>
        <p:spPr bwMode="auto">
          <a:xfrm>
            <a:off x="0" y="533400"/>
            <a:ext cx="4800600" cy="1938992"/>
          </a:xfrm>
          <a:prstGeom prst="rect">
            <a:avLst/>
          </a:prstGeom>
          <a:noFill/>
          <a:ln w="9525">
            <a:noFill/>
            <a:miter lim="800000"/>
            <a:headEnd/>
            <a:tailEnd/>
          </a:ln>
        </p:spPr>
        <p:txBody>
          <a:bodyPr>
            <a:spAutoFit/>
          </a:bodyPr>
          <a:lstStyle/>
          <a:p>
            <a:r>
              <a:rPr lang="en-US" sz="2400" b="1" dirty="0"/>
              <a:t>The word “librarian” </a:t>
            </a:r>
            <a:r>
              <a:rPr lang="en-US" sz="2400" b="1" dirty="0" smtClean="0"/>
              <a:t>only </a:t>
            </a:r>
            <a:r>
              <a:rPr lang="en-US" sz="2400" b="1" dirty="0"/>
              <a:t>mentioned </a:t>
            </a:r>
            <a:r>
              <a:rPr lang="en-US" sz="2400" b="1" dirty="0" smtClean="0"/>
              <a:t>once in original interviews by </a:t>
            </a:r>
            <a:r>
              <a:rPr lang="en-US" sz="2400" b="1" dirty="0"/>
              <a:t>Emerging Stage participants as a source of information</a:t>
            </a:r>
          </a:p>
        </p:txBody>
      </p:sp>
      <p:sp>
        <p:nvSpPr>
          <p:cNvPr id="58372" name="TextBox 6"/>
          <p:cNvSpPr txBox="1">
            <a:spLocks noChangeArrowheads="1"/>
          </p:cNvSpPr>
          <p:nvPr/>
        </p:nvSpPr>
        <p:spPr bwMode="auto">
          <a:xfrm>
            <a:off x="76200" y="3733800"/>
            <a:ext cx="3886200" cy="2554545"/>
          </a:xfrm>
          <a:prstGeom prst="rect">
            <a:avLst/>
          </a:prstGeom>
          <a:noFill/>
          <a:ln w="9525">
            <a:noFill/>
            <a:miter lim="800000"/>
            <a:headEnd/>
            <a:tailEnd/>
          </a:ln>
        </p:spPr>
        <p:txBody>
          <a:bodyPr wrap="square">
            <a:spAutoFit/>
          </a:bodyPr>
          <a:lstStyle/>
          <a:p>
            <a:r>
              <a:rPr lang="en-US" sz="2800" b="1" dirty="0"/>
              <a:t>One participant referred to “a lady in the library who helps you find things” </a:t>
            </a:r>
            <a:endParaRPr lang="en-US" sz="2800" b="1" dirty="0" smtClean="0"/>
          </a:p>
          <a:p>
            <a:r>
              <a:rPr lang="en-US" sz="2400" dirty="0" smtClean="0"/>
              <a:t>(USU5, Male, Age 19, Systems Engineering)</a:t>
            </a:r>
            <a:endParaRPr lang="en-US" sz="2400"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1752600"/>
            <a:ext cx="7772400" cy="1500187"/>
          </a:xfrm>
        </p:spPr>
        <p:txBody>
          <a:bodyPr>
            <a:noAutofit/>
          </a:bodyPr>
          <a:lstStyle/>
          <a:p>
            <a:r>
              <a:rPr lang="en-US" sz="17300" b="1" dirty="0" smtClean="0"/>
              <a:t>84%</a:t>
            </a:r>
            <a:endParaRPr lang="en-US" sz="17300" b="1" dirty="0"/>
          </a:p>
        </p:txBody>
      </p:sp>
      <p:sp>
        <p:nvSpPr>
          <p:cNvPr id="7" name="Text Placeholder 4"/>
          <p:cNvSpPr txBox="1">
            <a:spLocks/>
          </p:cNvSpPr>
          <p:nvPr/>
        </p:nvSpPr>
        <p:spPr>
          <a:xfrm>
            <a:off x="5334000" y="1066800"/>
            <a:ext cx="3581400" cy="19050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lang="en-US" sz="3600" dirty="0" smtClean="0">
                <a:solidFill>
                  <a:schemeClr val="bg1"/>
                </a:solidFill>
                <a:latin typeface="Arial"/>
                <a:cs typeface="Arial"/>
              </a:rPr>
              <a:t>of </a:t>
            </a:r>
            <a:r>
              <a:rPr kumimoji="0" lang="en-US" sz="3600" b="0" i="0" u="none" strike="noStrike" kern="1200" cap="none" spc="0" normalizeH="0" baseline="0" noProof="0" dirty="0" smtClean="0">
                <a:ln>
                  <a:noFill/>
                </a:ln>
                <a:solidFill>
                  <a:schemeClr val="bg1"/>
                </a:solidFill>
                <a:effectLst/>
                <a:uLnTx/>
                <a:uFillTx/>
                <a:latin typeface="Arial"/>
                <a:ea typeface="+mn-ea"/>
                <a:cs typeface="Arial"/>
              </a:rPr>
              <a:t>users began information search with a search engine</a:t>
            </a:r>
            <a:endParaRPr kumimoji="0" lang="en-US" sz="3600" b="0" i="0" u="none" strike="noStrike" kern="1200" cap="none" spc="0" normalizeH="0" baseline="0" noProof="0" dirty="0">
              <a:ln>
                <a:noFill/>
              </a:ln>
              <a:solidFill>
                <a:schemeClr val="bg1"/>
              </a:solidFill>
              <a:effectLst/>
              <a:uLnTx/>
              <a:uFillTx/>
              <a:latin typeface="Arial"/>
              <a:ea typeface="+mn-ea"/>
              <a:cs typeface="Arial"/>
            </a:endParaRPr>
          </a:p>
        </p:txBody>
      </p:sp>
      <p:sp>
        <p:nvSpPr>
          <p:cNvPr id="8" name="Text Placeholder 4"/>
          <p:cNvSpPr txBox="1">
            <a:spLocks/>
          </p:cNvSpPr>
          <p:nvPr/>
        </p:nvSpPr>
        <p:spPr>
          <a:xfrm>
            <a:off x="0" y="3252787"/>
            <a:ext cx="9144000" cy="1500187"/>
          </a:xfrm>
          <a:prstGeom prst="rect">
            <a:avLst/>
          </a:prstGeom>
        </p:spPr>
        <p:txBody>
          <a:bodyPr vert="horz" lIns="91440" tIns="45720" rIns="91440" bIns="45720" rtlCol="0" anchor="b">
            <a:noAutofit/>
          </a:bodyPr>
          <a:lstStyle/>
          <a:p>
            <a:pPr marL="0" marR="0" lvl="0" indent="0" algn="ctr" defTabSz="457200" rtl="0" eaLnBrk="1" fontAlgn="auto" latinLnBrk="0" hangingPunct="1">
              <a:lnSpc>
                <a:spcPct val="110000"/>
              </a:lnSpc>
              <a:spcBef>
                <a:spcPts val="900"/>
              </a:spcBef>
              <a:spcAft>
                <a:spcPts val="0"/>
              </a:spcAft>
              <a:buClrTx/>
              <a:buSzTx/>
              <a:buFont typeface="Arial"/>
              <a:buNone/>
              <a:tabLst/>
              <a:defRPr/>
            </a:pPr>
            <a:r>
              <a:rPr lang="en-US" sz="3600" dirty="0" smtClean="0">
                <a:solidFill>
                  <a:schemeClr val="bg1"/>
                </a:solidFill>
                <a:latin typeface="Arial"/>
                <a:cs typeface="Arial"/>
              </a:rPr>
              <a:t>How many began their search on a library website?</a:t>
            </a:r>
          </a:p>
        </p:txBody>
      </p:sp>
      <p:sp>
        <p:nvSpPr>
          <p:cNvPr id="9" name="TextBox 8"/>
          <p:cNvSpPr txBox="1"/>
          <p:nvPr/>
        </p:nvSpPr>
        <p:spPr>
          <a:xfrm>
            <a:off x="5638800" y="3657600"/>
            <a:ext cx="3810000" cy="2754600"/>
          </a:xfrm>
          <a:prstGeom prst="rect">
            <a:avLst/>
          </a:prstGeom>
          <a:noFill/>
        </p:spPr>
        <p:txBody>
          <a:bodyPr wrap="square" rtlCol="0">
            <a:spAutoFit/>
          </a:bodyPr>
          <a:lstStyle/>
          <a:p>
            <a:r>
              <a:rPr lang="en-US" sz="17300" b="1" dirty="0" smtClean="0">
                <a:solidFill>
                  <a:schemeClr val="bg1"/>
                </a:solidFill>
                <a:latin typeface="Arial"/>
                <a:cs typeface="Arial"/>
              </a:rPr>
              <a:t>1%</a:t>
            </a:r>
          </a:p>
        </p:txBody>
      </p:sp>
      <p:sp>
        <p:nvSpPr>
          <p:cNvPr id="6" name="TextBox 5"/>
          <p:cNvSpPr txBox="1"/>
          <p:nvPr/>
        </p:nvSpPr>
        <p:spPr>
          <a:xfrm>
            <a:off x="4495800" y="6396335"/>
            <a:ext cx="4648200" cy="461665"/>
          </a:xfrm>
          <a:prstGeom prst="rect">
            <a:avLst/>
          </a:prstGeom>
          <a:noFill/>
        </p:spPr>
        <p:txBody>
          <a:bodyPr wrap="square" rtlCol="0">
            <a:spAutoFit/>
          </a:bodyPr>
          <a:lstStyle/>
          <a:p>
            <a:r>
              <a:rPr lang="en-US" sz="1200" dirty="0" smtClean="0">
                <a:latin typeface="Myriad Web Pro"/>
              </a:rPr>
              <a:t>This work is licensed under a Creative Commons Attribution 3.0 Unported License. </a:t>
            </a:r>
            <a:r>
              <a:rPr lang="en-US" sz="1200" u="sng" dirty="0" smtClean="0">
                <a:latin typeface="Myriad Web Pro"/>
                <a:hlinkClick r:id="rId3"/>
              </a:rPr>
              <a:t>http://creativecommons.org/licenses/by/3.0</a:t>
            </a:r>
            <a:r>
              <a:rPr lang="en-US" sz="1200" u="sng" dirty="0" smtClean="0">
                <a:latin typeface="Myriad Web Pro"/>
              </a:rPr>
              <a:t>/</a:t>
            </a:r>
            <a:endParaRPr lang="en-US" sz="1200" dirty="0">
              <a:latin typeface="Myriad Web Pro"/>
            </a:endParaRPr>
          </a:p>
        </p:txBody>
      </p:sp>
      <p:sp>
        <p:nvSpPr>
          <p:cNvPr id="10" name="Rectangle 9"/>
          <p:cNvSpPr/>
          <p:nvPr/>
        </p:nvSpPr>
        <p:spPr>
          <a:xfrm>
            <a:off x="228600" y="5610255"/>
            <a:ext cx="4572000" cy="400110"/>
          </a:xfrm>
          <a:prstGeom prst="rect">
            <a:avLst/>
          </a:prstGeom>
        </p:spPr>
        <p:txBody>
          <a:bodyPr>
            <a:spAutoFit/>
          </a:bodyPr>
          <a:lstStyle/>
          <a:p>
            <a:r>
              <a:rPr lang="en-US" sz="1000" dirty="0" smtClean="0">
                <a:latin typeface="Arial" pitchFamily="34" charset="0"/>
                <a:cs typeface="Arial" pitchFamily="34" charset="0"/>
              </a:rPr>
              <a:t>(Centre for Information </a:t>
            </a:r>
            <a:r>
              <a:rPr lang="en-US" sz="1000" dirty="0" err="1" smtClean="0">
                <a:latin typeface="Arial" pitchFamily="34" charset="0"/>
                <a:cs typeface="Arial" pitchFamily="34" charset="0"/>
              </a:rPr>
              <a:t>Behaviour</a:t>
            </a:r>
            <a:r>
              <a:rPr lang="en-US" sz="1000" dirty="0" smtClean="0">
                <a:latin typeface="Arial" pitchFamily="34" charset="0"/>
                <a:cs typeface="Arial" pitchFamily="34" charset="0"/>
              </a:rPr>
              <a:t> and the Evaluation of Research, 2008)</a:t>
            </a:r>
          </a:p>
          <a:p>
            <a:r>
              <a:rPr lang="en-US" sz="1000" dirty="0" smtClean="0">
                <a:latin typeface="Arial" pitchFamily="34" charset="0"/>
                <a:cs typeface="Arial" pitchFamily="34" charset="0"/>
              </a:rPr>
              <a:t>(De Rosa, 2010)</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1524000"/>
            <a:ext cx="3352800" cy="3276600"/>
          </a:xfrm>
          <a:prstGeom prst="ellipse">
            <a:avLst/>
          </a:prstGeom>
          <a:solidFill>
            <a:srgbClr val="00B0F0"/>
          </a:solid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86400" y="2514600"/>
            <a:ext cx="2209800" cy="1981200"/>
          </a:xfrm>
          <a:prstGeom prst="ellipse">
            <a:avLst/>
          </a:prstGeom>
          <a:solidFill>
            <a:srgbClr val="000099"/>
          </a:solid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3000" y="2133600"/>
            <a:ext cx="3962400" cy="1862048"/>
          </a:xfrm>
          <a:prstGeom prst="rect">
            <a:avLst/>
          </a:prstGeom>
          <a:noFill/>
        </p:spPr>
        <p:txBody>
          <a:bodyPr wrap="square" rtlCol="0">
            <a:spAutoFit/>
          </a:bodyPr>
          <a:lstStyle/>
          <a:p>
            <a:pPr algn="ctr"/>
            <a:r>
              <a:rPr lang="en-US" sz="11500" b="1" dirty="0" smtClean="0">
                <a:solidFill>
                  <a:schemeClr val="bg1"/>
                </a:solidFill>
              </a:rPr>
              <a:t>25%</a:t>
            </a:r>
          </a:p>
        </p:txBody>
      </p:sp>
      <p:sp>
        <p:nvSpPr>
          <p:cNvPr id="7" name="TextBox 6"/>
          <p:cNvSpPr txBox="1"/>
          <p:nvPr/>
        </p:nvSpPr>
        <p:spPr>
          <a:xfrm>
            <a:off x="5638800" y="2838271"/>
            <a:ext cx="2057400" cy="1200329"/>
          </a:xfrm>
          <a:prstGeom prst="rect">
            <a:avLst/>
          </a:prstGeom>
          <a:noFill/>
        </p:spPr>
        <p:txBody>
          <a:bodyPr wrap="square" rtlCol="0">
            <a:spAutoFit/>
          </a:bodyPr>
          <a:lstStyle/>
          <a:p>
            <a:pPr algn="ctr"/>
            <a:r>
              <a:rPr lang="en-US" sz="7200" b="1" dirty="0" smtClean="0">
                <a:solidFill>
                  <a:schemeClr val="bg1"/>
                </a:solidFill>
              </a:rPr>
              <a:t>13%</a:t>
            </a:r>
          </a:p>
        </p:txBody>
      </p:sp>
      <p:sp>
        <p:nvSpPr>
          <p:cNvPr id="8" name="Text Placeholder 4"/>
          <p:cNvSpPr txBox="1">
            <a:spLocks/>
          </p:cNvSpPr>
          <p:nvPr/>
        </p:nvSpPr>
        <p:spPr>
          <a:xfrm>
            <a:off x="76200" y="190500"/>
            <a:ext cx="4343400" cy="13335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lang="en-US" sz="2800" b="1" dirty="0" smtClean="0">
                <a:solidFill>
                  <a:schemeClr val="bg1"/>
                </a:solidFill>
                <a:latin typeface="Arial"/>
                <a:cs typeface="Arial"/>
              </a:rPr>
              <a:t>Americans who have visited a library website (past 12 months)</a:t>
            </a:r>
            <a:endParaRPr kumimoji="0" lang="en-US" sz="2800" b="1" i="0" u="none" strike="noStrike" kern="1200" cap="none" spc="0" normalizeH="0" baseline="0" noProof="0" dirty="0">
              <a:ln>
                <a:noFill/>
              </a:ln>
              <a:solidFill>
                <a:schemeClr val="bg1"/>
              </a:solidFill>
              <a:effectLst/>
              <a:uLnTx/>
              <a:uFillTx/>
              <a:latin typeface="Arial"/>
              <a:ea typeface="+mn-ea"/>
              <a:cs typeface="Arial"/>
            </a:endParaRPr>
          </a:p>
        </p:txBody>
      </p:sp>
      <p:sp>
        <p:nvSpPr>
          <p:cNvPr id="9" name="Text Placeholder 4"/>
          <p:cNvSpPr txBox="1">
            <a:spLocks/>
          </p:cNvSpPr>
          <p:nvPr/>
        </p:nvSpPr>
        <p:spPr>
          <a:xfrm>
            <a:off x="5105400" y="4267200"/>
            <a:ext cx="4419600" cy="19050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lang="en-US" sz="2800" b="1" dirty="0" smtClean="0">
                <a:solidFill>
                  <a:schemeClr val="bg1"/>
                </a:solidFill>
                <a:latin typeface="Arial"/>
                <a:cs typeface="Arial"/>
              </a:rPr>
              <a:t>Those who used a handheld device to access library website</a:t>
            </a:r>
            <a:endParaRPr lang="en-US" sz="2800" b="1" dirty="0">
              <a:solidFill>
                <a:schemeClr val="bg1"/>
              </a:solidFill>
              <a:latin typeface="Arial"/>
              <a:cs typeface="Arial"/>
            </a:endParaRPr>
          </a:p>
        </p:txBody>
      </p:sp>
      <p:sp>
        <p:nvSpPr>
          <p:cNvPr id="10" name="TextBox 9"/>
          <p:cNvSpPr txBox="1"/>
          <p:nvPr/>
        </p:nvSpPr>
        <p:spPr>
          <a:xfrm>
            <a:off x="4495800" y="6396335"/>
            <a:ext cx="4648200" cy="461665"/>
          </a:xfrm>
          <a:prstGeom prst="rect">
            <a:avLst/>
          </a:prstGeom>
          <a:noFill/>
        </p:spPr>
        <p:txBody>
          <a:bodyPr wrap="square" rtlCol="0">
            <a:spAutoFit/>
          </a:bodyPr>
          <a:lstStyle/>
          <a:p>
            <a:r>
              <a:rPr lang="en-US" sz="1200" dirty="0" smtClean="0">
                <a:latin typeface="Myriad Web Pro"/>
              </a:rPr>
              <a:t>This work is licensed under a Creative Commons Attribution 3.0 Unported License. </a:t>
            </a:r>
            <a:r>
              <a:rPr lang="en-US" sz="1200" u="sng" dirty="0" smtClean="0">
                <a:latin typeface="Myriad Web Pro"/>
                <a:hlinkClick r:id="rId3"/>
              </a:rPr>
              <a:t>http://creativecommons.org/licenses/by/3.0</a:t>
            </a:r>
            <a:r>
              <a:rPr lang="en-US" sz="1200" u="sng" dirty="0" smtClean="0">
                <a:latin typeface="Myriad Web Pro"/>
              </a:rPr>
              <a:t>/</a:t>
            </a:r>
            <a:endParaRPr lang="en-US" sz="1200" dirty="0">
              <a:latin typeface="Myriad Web Pro"/>
            </a:endParaRPr>
          </a:p>
        </p:txBody>
      </p:sp>
      <p:sp>
        <p:nvSpPr>
          <p:cNvPr id="11" name="Rectangle 10"/>
          <p:cNvSpPr/>
          <p:nvPr/>
        </p:nvSpPr>
        <p:spPr>
          <a:xfrm>
            <a:off x="89733" y="5808821"/>
            <a:ext cx="2129109" cy="246221"/>
          </a:xfrm>
          <a:prstGeom prst="rect">
            <a:avLst/>
          </a:prstGeom>
        </p:spPr>
        <p:txBody>
          <a:bodyPr wrap="none">
            <a:spAutoFit/>
          </a:bodyPr>
          <a:lstStyle/>
          <a:p>
            <a:r>
              <a:rPr lang="en-US" sz="1000" dirty="0" smtClean="0"/>
              <a:t>(</a:t>
            </a:r>
            <a:r>
              <a:rPr lang="en-US" sz="1000" dirty="0" err="1" smtClean="0"/>
              <a:t>Zickuhr</a:t>
            </a:r>
            <a:r>
              <a:rPr lang="en-US" sz="1000" dirty="0" smtClean="0"/>
              <a:t>, </a:t>
            </a:r>
            <a:r>
              <a:rPr lang="en-US" sz="1000" dirty="0" err="1" smtClean="0"/>
              <a:t>Rainie</a:t>
            </a:r>
            <a:r>
              <a:rPr lang="en-US" sz="1000" dirty="0" smtClean="0"/>
              <a:t>, &amp; Purcell,  2013) </a:t>
            </a:r>
            <a:endParaRPr lang="en-US" sz="100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46185" y="762000"/>
            <a:ext cx="4402015" cy="5334000"/>
          </a:xfrm>
        </p:spPr>
        <p:txBody>
          <a:bodyPr>
            <a:normAutofit lnSpcReduction="10000"/>
          </a:bodyPr>
          <a:lstStyle/>
          <a:p>
            <a:r>
              <a:rPr lang="en-US" sz="2400" b="1" dirty="0" smtClean="0"/>
              <a:t>Improved OPACs</a:t>
            </a:r>
          </a:p>
          <a:p>
            <a:pPr lvl="1"/>
            <a:r>
              <a:rPr lang="en-US" sz="2200" b="1" dirty="0" smtClean="0"/>
              <a:t>Community as content</a:t>
            </a:r>
          </a:p>
          <a:p>
            <a:r>
              <a:rPr lang="en-US" sz="2400" b="1" dirty="0" smtClean="0"/>
              <a:t>Full text, online accessible</a:t>
            </a:r>
          </a:p>
          <a:p>
            <a:r>
              <a:rPr lang="en-US" sz="2400" b="1" dirty="0" smtClean="0"/>
              <a:t>Seamless discovery to delivery</a:t>
            </a:r>
          </a:p>
          <a:p>
            <a:pPr lvl="1"/>
            <a:r>
              <a:rPr lang="en-US" sz="2200" b="1" dirty="0" smtClean="0"/>
              <a:t>Access more important than discovery</a:t>
            </a:r>
          </a:p>
          <a:p>
            <a:pPr lvl="1"/>
            <a:r>
              <a:rPr lang="en-US" sz="2200" b="1" dirty="0" smtClean="0"/>
              <a:t>Mobile access</a:t>
            </a:r>
          </a:p>
          <a:p>
            <a:r>
              <a:rPr lang="en-US" sz="2400" b="1" dirty="0" smtClean="0"/>
              <a:t>Presence in social networks</a:t>
            </a:r>
          </a:p>
          <a:p>
            <a:pPr lvl="1"/>
            <a:r>
              <a:rPr lang="en-US" sz="2200" b="1" dirty="0" err="1" smtClean="0"/>
              <a:t>Facebook</a:t>
            </a:r>
            <a:endParaRPr lang="en-US" sz="2200" b="1" dirty="0" smtClean="0"/>
          </a:p>
          <a:p>
            <a:pPr lvl="1"/>
            <a:r>
              <a:rPr lang="en-US" sz="2200" b="1" dirty="0" smtClean="0"/>
              <a:t>Twitter</a:t>
            </a:r>
          </a:p>
          <a:p>
            <a:pPr lvl="1"/>
            <a:endParaRPr lang="en-US" sz="2200" b="1" dirty="0" smtClean="0"/>
          </a:p>
          <a:p>
            <a:pPr>
              <a:buNone/>
            </a:pPr>
            <a:endParaRPr lang="en-US" dirty="0"/>
          </a:p>
        </p:txBody>
      </p:sp>
      <p:sp>
        <p:nvSpPr>
          <p:cNvPr id="4" name="Title 3"/>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What can we change?</a:t>
            </a:r>
            <a:endParaRPr lang="en-US" sz="2400" dirty="0">
              <a:solidFill>
                <a:schemeClr val="bg1"/>
              </a:solidFill>
            </a:endParaRPr>
          </a:p>
        </p:txBody>
      </p:sp>
      <p:pic>
        <p:nvPicPr>
          <p:cNvPr id="16" name="Content Placeholder 15" descr="mobile study.jpg"/>
          <p:cNvPicPr>
            <a:picLocks noGrp="1" noChangeAspect="1"/>
          </p:cNvPicPr>
          <p:nvPr>
            <p:ph sz="half" idx="2"/>
          </p:nvPr>
        </p:nvPicPr>
        <p:blipFill>
          <a:blip r:embed="rId3"/>
          <a:stretch>
            <a:fillRect/>
          </a:stretch>
        </p:blipFill>
        <p:spPr>
          <a:xfrm>
            <a:off x="4648200" y="1981200"/>
            <a:ext cx="4233334"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4267199" cy="4143375"/>
          </a:xfrm>
        </p:spPr>
        <p:txBody>
          <a:bodyPr>
            <a:noAutofit/>
          </a:bodyPr>
          <a:lstStyle/>
          <a:p>
            <a:r>
              <a:rPr lang="en-US" sz="2400" b="1" dirty="0" smtClean="0"/>
              <a:t>Social networks formed around social objects</a:t>
            </a:r>
          </a:p>
          <a:p>
            <a:pPr lvl="1"/>
            <a:r>
              <a:rPr lang="en-US" sz="2000" b="1" dirty="0" smtClean="0"/>
              <a:t>Music, photos, videos, links</a:t>
            </a:r>
          </a:p>
          <a:p>
            <a:pPr lvl="1"/>
            <a:r>
              <a:rPr lang="en-US" sz="2000" b="1" dirty="0" smtClean="0"/>
              <a:t>Reviewing</a:t>
            </a:r>
          </a:p>
          <a:p>
            <a:pPr lvl="1"/>
            <a:r>
              <a:rPr lang="en-US" sz="2000" b="1" dirty="0" smtClean="0"/>
              <a:t>Tagging</a:t>
            </a:r>
          </a:p>
          <a:p>
            <a:pPr lvl="1"/>
            <a:r>
              <a:rPr lang="en-US" sz="2000" b="1" dirty="0" smtClean="0"/>
              <a:t>Commenting</a:t>
            </a:r>
          </a:p>
          <a:p>
            <a:pPr lvl="1"/>
            <a:r>
              <a:rPr lang="en-US" sz="2000" b="1" dirty="0" smtClean="0"/>
              <a:t>Rating</a:t>
            </a:r>
          </a:p>
          <a:p>
            <a:r>
              <a:rPr lang="en-US" sz="2400" b="1" dirty="0" smtClean="0"/>
              <a:t>Refines interaction with resources</a:t>
            </a:r>
          </a:p>
        </p:txBody>
      </p:sp>
      <p:pic>
        <p:nvPicPr>
          <p:cNvPr id="3076" name="Picture 4"/>
          <p:cNvPicPr>
            <a:picLocks noChangeAspect="1" noChangeArrowheads="1"/>
          </p:cNvPicPr>
          <p:nvPr/>
        </p:nvPicPr>
        <p:blipFill>
          <a:blip r:embed="rId3">
            <a:clrChange>
              <a:clrFrom>
                <a:srgbClr val="FCFCFC"/>
              </a:clrFrom>
              <a:clrTo>
                <a:srgbClr val="FCFCFC">
                  <a:alpha val="0"/>
                </a:srgbClr>
              </a:clrTo>
            </a:clrChange>
          </a:blip>
          <a:srcRect l="20142" t="33497" r="52370" b="31140"/>
          <a:stretch>
            <a:fillRect/>
          </a:stretch>
        </p:blipFill>
        <p:spPr bwMode="auto">
          <a:xfrm>
            <a:off x="4724400" y="1529834"/>
            <a:ext cx="4419600" cy="3429000"/>
          </a:xfrm>
          <a:prstGeom prst="rect">
            <a:avLst/>
          </a:prstGeom>
          <a:noFill/>
          <a:ln w="9525">
            <a:noFill/>
            <a:miter lim="800000"/>
            <a:headEnd/>
            <a:tailEnd/>
          </a:ln>
        </p:spPr>
      </p:pic>
      <p:sp>
        <p:nvSpPr>
          <p:cNvPr id="9" name="Freeform 8"/>
          <p:cNvSpPr/>
          <p:nvPr/>
        </p:nvSpPr>
        <p:spPr>
          <a:xfrm>
            <a:off x="6244701" y="2895600"/>
            <a:ext cx="537099" cy="495165"/>
          </a:xfrm>
          <a:custGeom>
            <a:avLst/>
            <a:gdLst>
              <a:gd name="connsiteX0" fmla="*/ 23019 w 537099"/>
              <a:gd name="connsiteY0" fmla="*/ 493578 h 495165"/>
              <a:gd name="connsiteX1" fmla="*/ 27781 w 537099"/>
              <a:gd name="connsiteY1" fmla="*/ 474528 h 495165"/>
              <a:gd name="connsiteX2" fmla="*/ 32544 w 537099"/>
              <a:gd name="connsiteY2" fmla="*/ 460241 h 495165"/>
              <a:gd name="connsiteX3" fmla="*/ 37306 w 537099"/>
              <a:gd name="connsiteY3" fmla="*/ 407853 h 495165"/>
              <a:gd name="connsiteX4" fmla="*/ 32544 w 537099"/>
              <a:gd name="connsiteY4" fmla="*/ 331653 h 495165"/>
              <a:gd name="connsiteX5" fmla="*/ 23019 w 537099"/>
              <a:gd name="connsiteY5" fmla="*/ 298316 h 495165"/>
              <a:gd name="connsiteX6" fmla="*/ 13494 w 537099"/>
              <a:gd name="connsiteY6" fmla="*/ 250691 h 495165"/>
              <a:gd name="connsiteX7" fmla="*/ 8731 w 537099"/>
              <a:gd name="connsiteY7" fmla="*/ 236403 h 495165"/>
              <a:gd name="connsiteX8" fmla="*/ 23019 w 537099"/>
              <a:gd name="connsiteY8" fmla="*/ 207828 h 495165"/>
              <a:gd name="connsiteX9" fmla="*/ 65881 w 537099"/>
              <a:gd name="connsiteY9" fmla="*/ 193541 h 495165"/>
              <a:gd name="connsiteX10" fmla="*/ 80169 w 537099"/>
              <a:gd name="connsiteY10" fmla="*/ 188778 h 495165"/>
              <a:gd name="connsiteX11" fmla="*/ 108744 w 537099"/>
              <a:gd name="connsiteY11" fmla="*/ 169728 h 495165"/>
              <a:gd name="connsiteX12" fmla="*/ 123031 w 537099"/>
              <a:gd name="connsiteY12" fmla="*/ 141153 h 495165"/>
              <a:gd name="connsiteX13" fmla="*/ 132556 w 537099"/>
              <a:gd name="connsiteY13" fmla="*/ 112578 h 495165"/>
              <a:gd name="connsiteX14" fmla="*/ 142081 w 537099"/>
              <a:gd name="connsiteY14" fmla="*/ 98291 h 495165"/>
              <a:gd name="connsiteX15" fmla="*/ 146844 w 537099"/>
              <a:gd name="connsiteY15" fmla="*/ 84003 h 495165"/>
              <a:gd name="connsiteX16" fmla="*/ 170656 w 537099"/>
              <a:gd name="connsiteY16" fmla="*/ 55428 h 495165"/>
              <a:gd name="connsiteX17" fmla="*/ 223044 w 537099"/>
              <a:gd name="connsiteY17" fmla="*/ 41141 h 495165"/>
              <a:gd name="connsiteX18" fmla="*/ 237331 w 537099"/>
              <a:gd name="connsiteY18" fmla="*/ 36378 h 495165"/>
              <a:gd name="connsiteX19" fmla="*/ 294481 w 537099"/>
              <a:gd name="connsiteY19" fmla="*/ 31616 h 495165"/>
              <a:gd name="connsiteX20" fmla="*/ 523081 w 537099"/>
              <a:gd name="connsiteY20" fmla="*/ 31616 h 495165"/>
              <a:gd name="connsiteX21" fmla="*/ 518319 w 537099"/>
              <a:gd name="connsiteY21" fmla="*/ 74478 h 495165"/>
              <a:gd name="connsiteX22" fmla="*/ 489744 w 537099"/>
              <a:gd name="connsiteY22" fmla="*/ 103053 h 495165"/>
              <a:gd name="connsiteX23" fmla="*/ 480219 w 537099"/>
              <a:gd name="connsiteY23" fmla="*/ 117341 h 495165"/>
              <a:gd name="connsiteX24" fmla="*/ 465931 w 537099"/>
              <a:gd name="connsiteY24" fmla="*/ 122103 h 495165"/>
              <a:gd name="connsiteX25" fmla="*/ 442119 w 537099"/>
              <a:gd name="connsiteY25" fmla="*/ 145916 h 495165"/>
              <a:gd name="connsiteX26" fmla="*/ 427831 w 537099"/>
              <a:gd name="connsiteY26" fmla="*/ 160203 h 495165"/>
              <a:gd name="connsiteX27" fmla="*/ 399256 w 537099"/>
              <a:gd name="connsiteY27" fmla="*/ 203066 h 495165"/>
              <a:gd name="connsiteX28" fmla="*/ 384969 w 537099"/>
              <a:gd name="connsiteY28" fmla="*/ 212591 h 495165"/>
              <a:gd name="connsiteX29" fmla="*/ 361156 w 537099"/>
              <a:gd name="connsiteY29" fmla="*/ 255453 h 495165"/>
              <a:gd name="connsiteX30" fmla="*/ 351631 w 537099"/>
              <a:gd name="connsiteY30" fmla="*/ 269741 h 495165"/>
              <a:gd name="connsiteX31" fmla="*/ 342106 w 537099"/>
              <a:gd name="connsiteY31" fmla="*/ 284028 h 495165"/>
              <a:gd name="connsiteX32" fmla="*/ 318294 w 537099"/>
              <a:gd name="connsiteY32" fmla="*/ 326891 h 495165"/>
              <a:gd name="connsiteX33" fmla="*/ 299244 w 537099"/>
              <a:gd name="connsiteY33" fmla="*/ 355466 h 495165"/>
              <a:gd name="connsiteX34" fmla="*/ 284956 w 537099"/>
              <a:gd name="connsiteY34" fmla="*/ 369753 h 495165"/>
              <a:gd name="connsiteX35" fmla="*/ 280194 w 537099"/>
              <a:gd name="connsiteY35" fmla="*/ 384041 h 495165"/>
              <a:gd name="connsiteX36" fmla="*/ 246856 w 537099"/>
              <a:gd name="connsiteY36" fmla="*/ 426903 h 495165"/>
              <a:gd name="connsiteX37" fmla="*/ 232569 w 537099"/>
              <a:gd name="connsiteY37" fmla="*/ 436428 h 495165"/>
              <a:gd name="connsiteX38" fmla="*/ 199231 w 537099"/>
              <a:gd name="connsiteY38" fmla="*/ 469766 h 495165"/>
              <a:gd name="connsiteX39" fmla="*/ 184944 w 537099"/>
              <a:gd name="connsiteY39" fmla="*/ 479291 h 495165"/>
              <a:gd name="connsiteX40" fmla="*/ 165894 w 537099"/>
              <a:gd name="connsiteY40" fmla="*/ 484053 h 495165"/>
              <a:gd name="connsiteX41" fmla="*/ 23019 w 537099"/>
              <a:gd name="connsiteY41" fmla="*/ 493578 h 49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7099" h="495165">
                <a:moveTo>
                  <a:pt x="23019" y="493578"/>
                </a:moveTo>
                <a:cubicBezTo>
                  <a:pt x="0" y="491991"/>
                  <a:pt x="25983" y="480822"/>
                  <a:pt x="27781" y="474528"/>
                </a:cubicBezTo>
                <a:cubicBezTo>
                  <a:pt x="29160" y="469701"/>
                  <a:pt x="31834" y="465211"/>
                  <a:pt x="32544" y="460241"/>
                </a:cubicBezTo>
                <a:cubicBezTo>
                  <a:pt x="35024" y="442883"/>
                  <a:pt x="35719" y="425316"/>
                  <a:pt x="37306" y="407853"/>
                </a:cubicBezTo>
                <a:cubicBezTo>
                  <a:pt x="35719" y="382453"/>
                  <a:pt x="35076" y="356976"/>
                  <a:pt x="32544" y="331653"/>
                </a:cubicBezTo>
                <a:cubicBezTo>
                  <a:pt x="31399" y="320207"/>
                  <a:pt x="26142" y="309246"/>
                  <a:pt x="23019" y="298316"/>
                </a:cubicBezTo>
                <a:cubicBezTo>
                  <a:pt x="13526" y="265091"/>
                  <a:pt x="22855" y="292814"/>
                  <a:pt x="13494" y="250691"/>
                </a:cubicBezTo>
                <a:cubicBezTo>
                  <a:pt x="12405" y="245790"/>
                  <a:pt x="10319" y="241166"/>
                  <a:pt x="8731" y="236403"/>
                </a:cubicBezTo>
                <a:cubicBezTo>
                  <a:pt x="11326" y="228619"/>
                  <a:pt x="15246" y="212686"/>
                  <a:pt x="23019" y="207828"/>
                </a:cubicBezTo>
                <a:cubicBezTo>
                  <a:pt x="23023" y="207826"/>
                  <a:pt x="58735" y="195923"/>
                  <a:pt x="65881" y="193541"/>
                </a:cubicBezTo>
                <a:cubicBezTo>
                  <a:pt x="70644" y="191953"/>
                  <a:pt x="75992" y="191563"/>
                  <a:pt x="80169" y="188778"/>
                </a:cubicBezTo>
                <a:lnTo>
                  <a:pt x="108744" y="169728"/>
                </a:lnTo>
                <a:cubicBezTo>
                  <a:pt x="126108" y="117631"/>
                  <a:pt x="98415" y="196539"/>
                  <a:pt x="123031" y="141153"/>
                </a:cubicBezTo>
                <a:cubicBezTo>
                  <a:pt x="127109" y="131978"/>
                  <a:pt x="126987" y="120932"/>
                  <a:pt x="132556" y="112578"/>
                </a:cubicBezTo>
                <a:cubicBezTo>
                  <a:pt x="135731" y="107816"/>
                  <a:pt x="139521" y="103410"/>
                  <a:pt x="142081" y="98291"/>
                </a:cubicBezTo>
                <a:cubicBezTo>
                  <a:pt x="144326" y="93801"/>
                  <a:pt x="144599" y="88493"/>
                  <a:pt x="146844" y="84003"/>
                </a:cubicBezTo>
                <a:cubicBezTo>
                  <a:pt x="150720" y="76252"/>
                  <a:pt x="163366" y="59478"/>
                  <a:pt x="170656" y="55428"/>
                </a:cubicBezTo>
                <a:cubicBezTo>
                  <a:pt x="187377" y="46138"/>
                  <a:pt x="205134" y="45619"/>
                  <a:pt x="223044" y="41141"/>
                </a:cubicBezTo>
                <a:cubicBezTo>
                  <a:pt x="227914" y="39923"/>
                  <a:pt x="232355" y="37041"/>
                  <a:pt x="237331" y="36378"/>
                </a:cubicBezTo>
                <a:cubicBezTo>
                  <a:pt x="256279" y="33852"/>
                  <a:pt x="275431" y="33203"/>
                  <a:pt x="294481" y="31616"/>
                </a:cubicBezTo>
                <a:cubicBezTo>
                  <a:pt x="370921" y="6134"/>
                  <a:pt x="383969" y="0"/>
                  <a:pt x="523081" y="31616"/>
                </a:cubicBezTo>
                <a:cubicBezTo>
                  <a:pt x="537099" y="34802"/>
                  <a:pt x="524398" y="61451"/>
                  <a:pt x="518319" y="74478"/>
                </a:cubicBezTo>
                <a:cubicBezTo>
                  <a:pt x="512623" y="86685"/>
                  <a:pt x="497216" y="91845"/>
                  <a:pt x="489744" y="103053"/>
                </a:cubicBezTo>
                <a:cubicBezTo>
                  <a:pt x="486569" y="107816"/>
                  <a:pt x="484689" y="113765"/>
                  <a:pt x="480219" y="117341"/>
                </a:cubicBezTo>
                <a:cubicBezTo>
                  <a:pt x="476299" y="120477"/>
                  <a:pt x="470694" y="120516"/>
                  <a:pt x="465931" y="122103"/>
                </a:cubicBezTo>
                <a:cubicBezTo>
                  <a:pt x="439736" y="139567"/>
                  <a:pt x="461965" y="122101"/>
                  <a:pt x="442119" y="145916"/>
                </a:cubicBezTo>
                <a:cubicBezTo>
                  <a:pt x="437807" y="151090"/>
                  <a:pt x="431966" y="154887"/>
                  <a:pt x="427831" y="160203"/>
                </a:cubicBezTo>
                <a:cubicBezTo>
                  <a:pt x="427826" y="160210"/>
                  <a:pt x="404021" y="195919"/>
                  <a:pt x="399256" y="203066"/>
                </a:cubicBezTo>
                <a:cubicBezTo>
                  <a:pt x="396081" y="207828"/>
                  <a:pt x="389731" y="209416"/>
                  <a:pt x="384969" y="212591"/>
                </a:cubicBezTo>
                <a:cubicBezTo>
                  <a:pt x="376585" y="237738"/>
                  <a:pt x="382991" y="222700"/>
                  <a:pt x="361156" y="255453"/>
                </a:cubicBezTo>
                <a:lnTo>
                  <a:pt x="351631" y="269741"/>
                </a:lnTo>
                <a:lnTo>
                  <a:pt x="342106" y="284028"/>
                </a:lnTo>
                <a:cubicBezTo>
                  <a:pt x="333725" y="309176"/>
                  <a:pt x="340128" y="294140"/>
                  <a:pt x="318294" y="326891"/>
                </a:cubicBezTo>
                <a:lnTo>
                  <a:pt x="299244" y="355466"/>
                </a:lnTo>
                <a:cubicBezTo>
                  <a:pt x="295508" y="361070"/>
                  <a:pt x="289719" y="364991"/>
                  <a:pt x="284956" y="369753"/>
                </a:cubicBezTo>
                <a:cubicBezTo>
                  <a:pt x="283369" y="374516"/>
                  <a:pt x="282632" y="379653"/>
                  <a:pt x="280194" y="384041"/>
                </a:cubicBezTo>
                <a:cubicBezTo>
                  <a:pt x="271037" y="400524"/>
                  <a:pt x="261220" y="414933"/>
                  <a:pt x="246856" y="426903"/>
                </a:cubicBezTo>
                <a:cubicBezTo>
                  <a:pt x="242459" y="430567"/>
                  <a:pt x="237331" y="433253"/>
                  <a:pt x="232569" y="436428"/>
                </a:cubicBezTo>
                <a:cubicBezTo>
                  <a:pt x="224186" y="461576"/>
                  <a:pt x="231983" y="447931"/>
                  <a:pt x="199231" y="469766"/>
                </a:cubicBezTo>
                <a:lnTo>
                  <a:pt x="184944" y="479291"/>
                </a:lnTo>
                <a:cubicBezTo>
                  <a:pt x="179498" y="482922"/>
                  <a:pt x="172437" y="483866"/>
                  <a:pt x="165894" y="484053"/>
                </a:cubicBezTo>
                <a:cubicBezTo>
                  <a:pt x="116701" y="485458"/>
                  <a:pt x="46038" y="495165"/>
                  <a:pt x="23019" y="493578"/>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3"/>
          <p:cNvSpPr txBox="1">
            <a:spLocks/>
          </p:cNvSpPr>
          <p:nvPr/>
        </p:nvSpPr>
        <p:spPr>
          <a:xfrm>
            <a:off x="0" y="-152400"/>
            <a:ext cx="8229600" cy="914400"/>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Georgia"/>
              </a:rPr>
              <a:t>Community is Content</a:t>
            </a:r>
            <a:endParaRPr kumimoji="0" lang="en-US" sz="2400" b="0" i="0" u="none" strike="noStrike" kern="1200" cap="none" spc="0" normalizeH="0" baseline="0" noProof="0" dirty="0">
              <a:ln>
                <a:noFill/>
              </a:ln>
              <a:solidFill>
                <a:schemeClr val="bg1"/>
              </a:solidFill>
              <a:effectLst/>
              <a:uLnTx/>
              <a:uFillTx/>
              <a:latin typeface="+mj-lt"/>
              <a:ea typeface="+mj-ea"/>
              <a:cs typeface="Georgia"/>
            </a:endParaRPr>
          </a:p>
        </p:txBody>
      </p:sp>
      <p:sp>
        <p:nvSpPr>
          <p:cNvPr id="6" name="Rectangle 5"/>
          <p:cNvSpPr/>
          <p:nvPr/>
        </p:nvSpPr>
        <p:spPr>
          <a:xfrm>
            <a:off x="7633924" y="5914310"/>
            <a:ext cx="1191352" cy="246221"/>
          </a:xfrm>
          <a:prstGeom prst="rect">
            <a:avLst/>
          </a:prstGeom>
        </p:spPr>
        <p:txBody>
          <a:bodyPr wrap="none">
            <a:spAutoFit/>
          </a:bodyPr>
          <a:lstStyle/>
          <a:p>
            <a:r>
              <a:rPr lang="en-US" sz="1000" b="1" dirty="0" smtClean="0"/>
              <a:t>(Dempsey, 2012)</a:t>
            </a:r>
            <a:endParaRPr lang="en-US" sz="1000"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838200"/>
            <a:ext cx="4495800" cy="5410200"/>
          </a:xfrm>
        </p:spPr>
        <p:txBody>
          <a:bodyPr>
            <a:normAutofit/>
          </a:bodyPr>
          <a:lstStyle/>
          <a:p>
            <a:r>
              <a:rPr lang="en-US" sz="2400" b="1" dirty="0" smtClean="0"/>
              <a:t>Advertise resources, brand, &amp; value</a:t>
            </a:r>
          </a:p>
          <a:p>
            <a:r>
              <a:rPr lang="en-US" sz="2400" b="1" dirty="0" smtClean="0"/>
              <a:t>Provide search help at time of need</a:t>
            </a:r>
          </a:p>
          <a:p>
            <a:pPr lvl="2"/>
            <a:r>
              <a:rPr lang="en-US" sz="2400" b="1" dirty="0" smtClean="0"/>
              <a:t>Chat &amp; IM</a:t>
            </a:r>
          </a:p>
          <a:p>
            <a:pPr lvl="2"/>
            <a:r>
              <a:rPr lang="en-US" sz="2400" b="1" dirty="0" smtClean="0"/>
              <a:t>Mobile technology</a:t>
            </a:r>
          </a:p>
          <a:p>
            <a:r>
              <a:rPr lang="en-US" sz="2400" b="1" dirty="0" smtClean="0"/>
              <a:t>Design all of our systems with users in mind</a:t>
            </a:r>
          </a:p>
          <a:p>
            <a:pPr lvl="1"/>
            <a:r>
              <a:rPr lang="en-US" sz="2400" b="1" dirty="0" smtClean="0"/>
              <a:t>Familiar formats</a:t>
            </a:r>
          </a:p>
          <a:p>
            <a:r>
              <a:rPr lang="en-US" sz="2400" b="1" dirty="0" smtClean="0"/>
              <a:t>Model services on popular services</a:t>
            </a:r>
          </a:p>
          <a:p>
            <a:endParaRPr lang="en-US" sz="2000" b="1" dirty="0" smtClean="0"/>
          </a:p>
        </p:txBody>
      </p:sp>
      <p:sp>
        <p:nvSpPr>
          <p:cNvPr id="4" name="Title 3"/>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What can we do?</a:t>
            </a:r>
            <a:endParaRPr lang="en-US" sz="2400" dirty="0">
              <a:solidFill>
                <a:schemeClr val="bg1"/>
              </a:solidFill>
            </a:endParaRPr>
          </a:p>
        </p:txBody>
      </p:sp>
      <p:pic>
        <p:nvPicPr>
          <p:cNvPr id="18434" name="Picture 2" descr="http://farm4.staticflickr.com/3176/3036254720_052d0020cc.jpg"/>
          <p:cNvPicPr>
            <a:picLocks noChangeAspect="1" noChangeArrowheads="1"/>
          </p:cNvPicPr>
          <p:nvPr/>
        </p:nvPicPr>
        <p:blipFill>
          <a:blip r:embed="rId3"/>
          <a:srcRect/>
          <a:stretch>
            <a:fillRect/>
          </a:stretch>
        </p:blipFill>
        <p:spPr bwMode="auto">
          <a:xfrm>
            <a:off x="5181600" y="1905000"/>
            <a:ext cx="3505200" cy="3505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8083" b="4051"/>
          <a:stretch>
            <a:fillRect/>
          </a:stretch>
        </p:blipFill>
        <p:spPr bwMode="auto">
          <a:xfrm>
            <a:off x="2002971" y="1767974"/>
            <a:ext cx="6037943" cy="3199524"/>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l="18839" t="8529" r="18604" b="67303"/>
          <a:stretch>
            <a:fillRect/>
          </a:stretch>
        </p:blipFill>
        <p:spPr bwMode="auto">
          <a:xfrm>
            <a:off x="688520" y="4257675"/>
            <a:ext cx="7068457" cy="1718568"/>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p:cNvCxnSpPr/>
          <p:nvPr/>
        </p:nvCxnSpPr>
        <p:spPr>
          <a:xfrm flipV="1">
            <a:off x="3701143" y="6110517"/>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22800" y="6103260"/>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47418" y="6096002"/>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469723" y="2755450"/>
            <a:ext cx="2265" cy="2496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44369" y="2738666"/>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232400" y="2735945"/>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p:txBody>
          <a:bodyPr/>
          <a:lstStyle/>
          <a:p>
            <a:r>
              <a:rPr lang="en-US" sz="2400" dirty="0" smtClean="0"/>
              <a:t>The Simple Search Bar</a:t>
            </a: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143000"/>
            <a:ext cx="7924800" cy="2590800"/>
          </a:xfrm>
          <a:noFill/>
        </p:spPr>
        <p:txBody>
          <a:bodyPr>
            <a:normAutofit/>
          </a:bodyPr>
          <a:lstStyle/>
          <a:p>
            <a:pPr>
              <a:buNone/>
            </a:pPr>
            <a:r>
              <a:rPr lang="en-US" sz="2400" b="1" i="1" dirty="0" smtClean="0"/>
              <a:t>“I find Google a lot easier…so many journals come up and when you look at the first ten and they just don’t make any sense. I, kind of, give up.”</a:t>
            </a:r>
          </a:p>
          <a:p>
            <a:pPr algn="ctr">
              <a:buNone/>
            </a:pPr>
            <a:r>
              <a:rPr lang="en-US" b="1" dirty="0" smtClean="0"/>
              <a:t>(USU7, Female, Age 19, Political Science)</a:t>
            </a:r>
            <a:endParaRPr lang="en-US" b="1" dirty="0"/>
          </a:p>
        </p:txBody>
      </p:sp>
      <p:pic>
        <p:nvPicPr>
          <p:cNvPr id="57348" name="Picture 4" descr="Computer frustration"/>
          <p:cNvPicPr>
            <a:picLocks noChangeAspect="1" noChangeArrowheads="1"/>
          </p:cNvPicPr>
          <p:nvPr/>
        </p:nvPicPr>
        <p:blipFill>
          <a:blip r:embed="rId3"/>
          <a:srcRect/>
          <a:stretch>
            <a:fillRect/>
          </a:stretch>
        </p:blipFill>
        <p:spPr bwMode="auto">
          <a:xfrm>
            <a:off x="3429000" y="3200400"/>
            <a:ext cx="2190750"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cstate="print"/>
          <a:srcRect t="7901" r="1433" b="3185"/>
          <a:stretch>
            <a:fillRect/>
          </a:stretch>
        </p:blipFill>
        <p:spPr bwMode="auto">
          <a:xfrm>
            <a:off x="249097" y="899887"/>
            <a:ext cx="6456503" cy="3512456"/>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4" cstate="print"/>
          <a:srcRect t="8083" r="1275" b="3752"/>
          <a:stretch>
            <a:fillRect/>
          </a:stretch>
        </p:blipFill>
        <p:spPr bwMode="auto">
          <a:xfrm>
            <a:off x="2752095" y="2859314"/>
            <a:ext cx="6168041" cy="3321957"/>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a:blip r:embed="rId4" cstate="print"/>
          <a:srcRect t="18711" r="83300" b="41772"/>
          <a:stretch>
            <a:fillRect/>
          </a:stretch>
        </p:blipFill>
        <p:spPr bwMode="auto">
          <a:xfrm>
            <a:off x="6284685" y="2844800"/>
            <a:ext cx="2685143" cy="3831771"/>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cxnSp>
        <p:nvCxnSpPr>
          <p:cNvPr id="9" name="Straight Connector 8"/>
          <p:cNvCxnSpPr/>
          <p:nvPr/>
        </p:nvCxnSpPr>
        <p:spPr>
          <a:xfrm flipH="1">
            <a:off x="3033487" y="3091543"/>
            <a:ext cx="3207656" cy="9579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033487" y="4194630"/>
            <a:ext cx="3222170" cy="21771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5" cstate="print"/>
          <a:srcRect l="84303" t="21073" r="1253" b="50786"/>
          <a:stretch>
            <a:fillRect/>
          </a:stretch>
        </p:blipFill>
        <p:spPr bwMode="auto">
          <a:xfrm>
            <a:off x="1791280" y="1398815"/>
            <a:ext cx="2149348" cy="2525485"/>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cxnSp>
        <p:nvCxnSpPr>
          <p:cNvPr id="19" name="Straight Connector 18"/>
          <p:cNvCxnSpPr/>
          <p:nvPr/>
        </p:nvCxnSpPr>
        <p:spPr>
          <a:xfrm flipH="1">
            <a:off x="3875314" y="2358571"/>
            <a:ext cx="2503715" cy="5007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5314" y="1799771"/>
            <a:ext cx="2540001" cy="52251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1828800"/>
            <a:ext cx="1756229" cy="369332"/>
          </a:xfrm>
          <a:prstGeom prst="rect">
            <a:avLst/>
          </a:prstGeom>
          <a:noFill/>
        </p:spPr>
        <p:txBody>
          <a:bodyPr wrap="square" rtlCol="0">
            <a:spAutoFit/>
          </a:bodyPr>
          <a:lstStyle/>
          <a:p>
            <a:r>
              <a:rPr lang="en-US" b="1" dirty="0" smtClean="0">
                <a:latin typeface="+mj-lt"/>
              </a:rPr>
              <a:t>Amazon.com</a:t>
            </a:r>
            <a:endParaRPr lang="en-US" b="1" dirty="0">
              <a:latin typeface="+mj-lt"/>
            </a:endParaRPr>
          </a:p>
        </p:txBody>
      </p:sp>
      <p:sp>
        <p:nvSpPr>
          <p:cNvPr id="25" name="TextBox 24"/>
          <p:cNvSpPr txBox="1"/>
          <p:nvPr/>
        </p:nvSpPr>
        <p:spPr>
          <a:xfrm>
            <a:off x="0" y="5811939"/>
            <a:ext cx="3200400" cy="369332"/>
          </a:xfrm>
          <a:prstGeom prst="rect">
            <a:avLst/>
          </a:prstGeom>
          <a:noFill/>
        </p:spPr>
        <p:txBody>
          <a:bodyPr wrap="square" rtlCol="0">
            <a:spAutoFit/>
          </a:bodyPr>
          <a:lstStyle/>
          <a:p>
            <a:r>
              <a:rPr lang="en-US" b="1" dirty="0" smtClean="0">
                <a:latin typeface="+mj-lt"/>
              </a:rPr>
              <a:t>Westerville Public Library</a:t>
            </a:r>
            <a:endParaRPr lang="en-US" b="1" dirty="0">
              <a:latin typeface="+mj-lt"/>
            </a:endParaRPr>
          </a:p>
        </p:txBody>
      </p:sp>
      <p:sp>
        <p:nvSpPr>
          <p:cNvPr id="13" name="Title 1"/>
          <p:cNvSpPr>
            <a:spLocks noGrp="1"/>
          </p:cNvSpPr>
          <p:nvPr>
            <p:ph type="title"/>
          </p:nvPr>
        </p:nvSpPr>
        <p:spPr/>
        <p:txBody>
          <a:bodyPr/>
          <a:lstStyle/>
          <a:p>
            <a:r>
              <a:rPr lang="en-US" sz="2400" dirty="0" smtClean="0"/>
              <a:t>Familiar Formats</a:t>
            </a:r>
            <a:endParaRPr lang="en-US" sz="24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5" name="Content Placeholder 2"/>
          <p:cNvSpPr txBox="1">
            <a:spLocks/>
          </p:cNvSpPr>
          <p:nvPr/>
        </p:nvSpPr>
        <p:spPr bwMode="auto">
          <a:xfrm>
            <a:off x="428625" y="1066800"/>
            <a:ext cx="8229600" cy="16192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238125" marR="0" lvl="0" indent="-225425" algn="ctr" defTabSz="914400" rtl="0" eaLnBrk="1" fontAlgn="base" latinLnBrk="0" hangingPunct="1">
              <a:lnSpc>
                <a:spcPct val="120000"/>
              </a:lnSpc>
              <a:spcBef>
                <a:spcPct val="50000"/>
              </a:spcBef>
              <a:spcAft>
                <a:spcPct val="0"/>
              </a:spcAft>
              <a:buClr>
                <a:srgbClr val="FF7600"/>
              </a:buClr>
              <a:buSzTx/>
              <a:buFontTx/>
              <a:buNone/>
              <a:tabLst/>
              <a:defRPr/>
            </a:pPr>
            <a:r>
              <a:rPr kumimoji="0" lang="en-US" sz="2400" b="1" i="1" u="none" strike="noStrike" kern="0" cap="none" spc="0" normalizeH="0" baseline="0" noProof="0" dirty="0" smtClean="0">
                <a:ln>
                  <a:noFill/>
                </a:ln>
                <a:solidFill>
                  <a:schemeClr val="tx1"/>
                </a:solidFill>
                <a:effectLst/>
                <a:uLnTx/>
                <a:uFillTx/>
                <a:latin typeface="+mn-lt"/>
                <a:ea typeface="+mn-ea"/>
                <a:cs typeface="+mn-cs"/>
              </a:rPr>
              <a:t>“By focusing on relationship building instead of service excellence, organizations can uncover new needs and be in position to make a stronger impact.”</a:t>
            </a:r>
          </a:p>
        </p:txBody>
      </p:sp>
      <p:sp>
        <p:nvSpPr>
          <p:cNvPr id="6" name="TextBox 5"/>
          <p:cNvSpPr txBox="1"/>
          <p:nvPr/>
        </p:nvSpPr>
        <p:spPr>
          <a:xfrm>
            <a:off x="6934200" y="5951538"/>
            <a:ext cx="2019300" cy="260008"/>
          </a:xfrm>
          <a:prstGeom prst="rect">
            <a:avLst/>
          </a:prstGeom>
          <a:noFill/>
        </p:spPr>
        <p:txBody>
          <a:bodyPr wrap="square" rtlCol="0">
            <a:spAutoFit/>
          </a:bodyPr>
          <a:lstStyle/>
          <a:p>
            <a:pPr marL="238125" lvl="0" indent="-225425" algn="r">
              <a:lnSpc>
                <a:spcPct val="120000"/>
              </a:lnSpc>
              <a:spcBef>
                <a:spcPct val="50000"/>
              </a:spcBef>
              <a:buClr>
                <a:srgbClr val="FF7600"/>
              </a:buClr>
              <a:defRPr/>
            </a:pPr>
            <a:r>
              <a:rPr lang="en-US" sz="1000" kern="0" dirty="0" smtClean="0">
                <a:latin typeface="+mj-lt"/>
              </a:rPr>
              <a:t>(Matthews, 2012)</a:t>
            </a:r>
            <a:endParaRPr lang="en-US" sz="1000" kern="0" dirty="0">
              <a:latin typeface="+mj-lt"/>
            </a:endParaRPr>
          </a:p>
        </p:txBody>
      </p:sp>
      <p:pic>
        <p:nvPicPr>
          <p:cNvPr id="10242" name="Picture 2" descr="http://farm5.staticflickr.com/4005/4571657460_fae27249f2.jpg"/>
          <p:cNvPicPr>
            <a:picLocks noChangeAspect="1" noChangeArrowheads="1"/>
          </p:cNvPicPr>
          <p:nvPr/>
        </p:nvPicPr>
        <p:blipFill>
          <a:blip r:embed="rId3"/>
          <a:srcRect/>
          <a:stretch>
            <a:fillRect/>
          </a:stretch>
        </p:blipFill>
        <p:spPr bwMode="auto">
          <a:xfrm>
            <a:off x="2171700" y="2686050"/>
            <a:ext cx="4762500" cy="31718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3"/>
          </p:nvPr>
        </p:nvSpPr>
        <p:spPr>
          <a:xfrm>
            <a:off x="0" y="2362200"/>
            <a:ext cx="8839200" cy="4267200"/>
          </a:xfrm>
        </p:spPr>
        <p:txBody>
          <a:bodyPr/>
          <a:lstStyle/>
          <a:p>
            <a:pPr marL="465138" indent="-465138" algn="l"/>
            <a:r>
              <a:rPr lang="en-US" sz="1200" dirty="0" err="1" smtClean="0">
                <a:solidFill>
                  <a:schemeClr val="tx1"/>
                </a:solidFill>
              </a:rPr>
              <a:t>Bertot</a:t>
            </a:r>
            <a:r>
              <a:rPr lang="en-US" sz="1200" dirty="0" smtClean="0">
                <a:solidFill>
                  <a:schemeClr val="tx1"/>
                </a:solidFill>
              </a:rPr>
              <a:t>, J. C., </a:t>
            </a:r>
            <a:r>
              <a:rPr lang="en-US" sz="1200" dirty="0" err="1" smtClean="0">
                <a:solidFill>
                  <a:schemeClr val="tx1"/>
                </a:solidFill>
              </a:rPr>
              <a:t>Berube</a:t>
            </a:r>
            <a:r>
              <a:rPr lang="en-US" sz="1200" dirty="0" smtClean="0">
                <a:solidFill>
                  <a:schemeClr val="tx1"/>
                </a:solidFill>
              </a:rPr>
              <a:t>, K., </a:t>
            </a:r>
            <a:r>
              <a:rPr lang="en-US" sz="1200" dirty="0" err="1" smtClean="0">
                <a:solidFill>
                  <a:schemeClr val="tx1"/>
                </a:solidFill>
              </a:rPr>
              <a:t>Devereaux</a:t>
            </a:r>
            <a:r>
              <a:rPr lang="en-US" sz="1200" dirty="0" smtClean="0">
                <a:solidFill>
                  <a:schemeClr val="tx1"/>
                </a:solidFill>
              </a:rPr>
              <a:t>, P., </a:t>
            </a:r>
            <a:r>
              <a:rPr lang="en-US" sz="1200" dirty="0" err="1" smtClean="0">
                <a:solidFill>
                  <a:schemeClr val="tx1"/>
                </a:solidFill>
              </a:rPr>
              <a:t>Dhakal</a:t>
            </a:r>
            <a:r>
              <a:rPr lang="en-US" sz="1200" dirty="0" smtClean="0">
                <a:solidFill>
                  <a:schemeClr val="tx1"/>
                </a:solidFill>
              </a:rPr>
              <a:t>, K., Powers, S., &amp; Ray, J. (2012). Assessing the usability of </a:t>
            </a:r>
            <a:r>
              <a:rPr lang="en-US" sz="1200" dirty="0" err="1" smtClean="0">
                <a:solidFill>
                  <a:schemeClr val="tx1"/>
                </a:solidFill>
              </a:rPr>
              <a:t>WorldCat</a:t>
            </a:r>
            <a:r>
              <a:rPr lang="en-US" sz="1200" dirty="0" smtClean="0">
                <a:solidFill>
                  <a:schemeClr val="tx1"/>
                </a:solidFill>
              </a:rPr>
              <a:t> Local: Findings and considerations. </a:t>
            </a:r>
            <a:r>
              <a:rPr lang="en-US" sz="1200" i="1" dirty="0" smtClean="0">
                <a:solidFill>
                  <a:schemeClr val="tx1"/>
                </a:solidFill>
              </a:rPr>
              <a:t>The Library Quarterly</a:t>
            </a:r>
            <a:r>
              <a:rPr lang="en-US" sz="1200" dirty="0" smtClean="0">
                <a:solidFill>
                  <a:schemeClr val="tx1"/>
                </a:solidFill>
              </a:rPr>
              <a:t>, </a:t>
            </a:r>
            <a:r>
              <a:rPr lang="en-US" sz="1200" i="1" dirty="0" smtClean="0">
                <a:solidFill>
                  <a:schemeClr val="tx1"/>
                </a:solidFill>
              </a:rPr>
              <a:t>82</a:t>
            </a:r>
            <a:r>
              <a:rPr lang="en-US" sz="1200" dirty="0" smtClean="0">
                <a:solidFill>
                  <a:schemeClr val="tx1"/>
                </a:solidFill>
              </a:rPr>
              <a:t>(2), 207-221. </a:t>
            </a:r>
          </a:p>
          <a:p>
            <a:pPr marL="465138" indent="-465138" algn="l"/>
            <a:r>
              <a:rPr lang="en-US" sz="1200" dirty="0" smtClean="0">
                <a:solidFill>
                  <a:schemeClr val="tx1"/>
                </a:solidFill>
              </a:rPr>
              <a:t>Centre for Information </a:t>
            </a:r>
            <a:r>
              <a:rPr lang="en-US" sz="1200" dirty="0" err="1" smtClean="0">
                <a:solidFill>
                  <a:schemeClr val="tx1"/>
                </a:solidFill>
              </a:rPr>
              <a:t>Behaviour</a:t>
            </a:r>
            <a:r>
              <a:rPr lang="en-US" sz="1200" dirty="0" smtClean="0">
                <a:solidFill>
                  <a:schemeClr val="tx1"/>
                </a:solidFill>
              </a:rPr>
              <a:t> and the Evaluation of Research. (2008). </a:t>
            </a:r>
            <a:r>
              <a:rPr lang="en-US" sz="1200" i="1" dirty="0" smtClean="0">
                <a:solidFill>
                  <a:schemeClr val="tx1"/>
                </a:solidFill>
              </a:rPr>
              <a:t>Information </a:t>
            </a:r>
            <a:r>
              <a:rPr lang="en-US" sz="1200" i="1" dirty="0" err="1" smtClean="0">
                <a:solidFill>
                  <a:schemeClr val="tx1"/>
                </a:solidFill>
              </a:rPr>
              <a:t>behaviour</a:t>
            </a:r>
            <a:r>
              <a:rPr lang="en-US" sz="1200" i="1" dirty="0" smtClean="0">
                <a:solidFill>
                  <a:schemeClr val="tx1"/>
                </a:solidFill>
              </a:rPr>
              <a:t> of the researcher of the future: A CIBER briefing paper.</a:t>
            </a:r>
            <a:r>
              <a:rPr lang="en-US" sz="1200" dirty="0" smtClean="0">
                <a:solidFill>
                  <a:schemeClr val="tx1"/>
                </a:solidFill>
              </a:rPr>
              <a:t> London: CIBER.</a:t>
            </a:r>
          </a:p>
          <a:p>
            <a:pPr marL="465138" indent="-465138" algn="l"/>
            <a:r>
              <a:rPr lang="en-US" sz="1200" dirty="0" err="1" smtClean="0">
                <a:solidFill>
                  <a:schemeClr val="tx1"/>
                </a:solidFill>
              </a:rPr>
              <a:t>Connaway</a:t>
            </a:r>
            <a:r>
              <a:rPr lang="en-US" sz="1200" dirty="0" smtClean="0">
                <a:solidFill>
                  <a:schemeClr val="tx1"/>
                </a:solidFill>
              </a:rPr>
              <a:t>, L. S., &amp; Dickey, T. J. (2010). </a:t>
            </a:r>
            <a:r>
              <a:rPr lang="en-US" sz="1200" i="1" dirty="0" smtClean="0">
                <a:solidFill>
                  <a:schemeClr val="tx1"/>
                </a:solidFill>
              </a:rPr>
              <a:t>Digital information seekers: Report of findings from selected OCLC, RIN, and JISC user behavior projects. </a:t>
            </a:r>
            <a:r>
              <a:rPr lang="en-US" sz="1200" dirty="0" smtClean="0">
                <a:solidFill>
                  <a:schemeClr val="tx1"/>
                </a:solidFill>
              </a:rPr>
              <a:t>Retrieved from </a:t>
            </a:r>
            <a:r>
              <a:rPr lang="en-US" sz="1200" u="sng" dirty="0" smtClean="0">
                <a:solidFill>
                  <a:schemeClr val="tx1"/>
                </a:solidFill>
                <a:hlinkClick r:id="rId3"/>
              </a:rPr>
              <a:t>http://www.jisc.ac.uk/media/documents/publications/reports/2010/digitalinformationseekerreport.pdf</a:t>
            </a:r>
            <a:r>
              <a:rPr lang="en-US" sz="1200" u="sng" dirty="0" smtClean="0">
                <a:solidFill>
                  <a:schemeClr val="tx1"/>
                </a:solidFill>
              </a:rPr>
              <a:t> </a:t>
            </a:r>
            <a:r>
              <a:rPr lang="en-US" sz="1200" dirty="0" smtClean="0">
                <a:solidFill>
                  <a:schemeClr val="tx1"/>
                </a:solidFill>
              </a:rPr>
              <a:t> </a:t>
            </a:r>
          </a:p>
          <a:p>
            <a:pPr marL="465138" indent="-465138" algn="l"/>
            <a:r>
              <a:rPr lang="en-US" sz="1200" dirty="0" err="1" smtClean="0">
                <a:solidFill>
                  <a:schemeClr val="tx1"/>
                </a:solidFill>
              </a:rPr>
              <a:t>Connaway</a:t>
            </a:r>
            <a:r>
              <a:rPr lang="en-US" sz="1200" dirty="0" smtClean="0">
                <a:solidFill>
                  <a:schemeClr val="tx1"/>
                </a:solidFill>
              </a:rPr>
              <a:t>, L. S., &amp; Dickey, T. J. (2010). </a:t>
            </a:r>
            <a:r>
              <a:rPr lang="en-US" sz="1200" i="1" dirty="0" smtClean="0">
                <a:solidFill>
                  <a:schemeClr val="tx1"/>
                </a:solidFill>
              </a:rPr>
              <a:t>Towards a profile of the researcher of today: What can we learn from JISC projects? Common themes identified in an analysis of JISC Virtual Research Environment and Digital Repository Projects.</a:t>
            </a:r>
            <a:r>
              <a:rPr lang="en-US" sz="1200" dirty="0" smtClean="0">
                <a:solidFill>
                  <a:schemeClr val="tx1"/>
                </a:solidFill>
              </a:rPr>
              <a:t> Retrieved from </a:t>
            </a:r>
            <a:r>
              <a:rPr lang="en-US" sz="1200" u="sng" dirty="0" smtClean="0">
                <a:solidFill>
                  <a:schemeClr val="tx1"/>
                </a:solidFill>
                <a:hlinkClick r:id="rId4"/>
              </a:rPr>
              <a:t>http://ie-repository.jisc.ac.uk/418/2/VirtualScholar_themesFromProjects_revised.pdf</a:t>
            </a:r>
            <a:endParaRPr lang="en-US" sz="1200" dirty="0" smtClean="0">
              <a:solidFill>
                <a:schemeClr val="tx1"/>
              </a:solidFill>
            </a:endParaRPr>
          </a:p>
          <a:p>
            <a:pPr marL="465138" indent="-465138" algn="l"/>
            <a:r>
              <a:rPr lang="en-US" sz="1200" dirty="0" err="1" smtClean="0">
                <a:solidFill>
                  <a:schemeClr val="tx1"/>
                </a:solidFill>
              </a:rPr>
              <a:t>Connaway</a:t>
            </a:r>
            <a:r>
              <a:rPr lang="en-US" sz="1200" dirty="0" smtClean="0">
                <a:solidFill>
                  <a:schemeClr val="tx1"/>
                </a:solidFill>
              </a:rPr>
              <a:t>, L. S., Lanclos, D., &amp; Hood, E. M. (2013). “I find Google a lot easier than going to the library website.” Imagine ways to innovate and inspire students to use the academic library. </a:t>
            </a:r>
            <a:r>
              <a:rPr lang="en-US" sz="1200" i="1" dirty="0" smtClean="0">
                <a:solidFill>
                  <a:schemeClr val="tx1"/>
                </a:solidFill>
              </a:rPr>
              <a:t>Proceedings of the Association of College &amp; Research Libraries (ACRL) 2013 conference, April 10-13, 2013, Indianapolis, IN.</a:t>
            </a:r>
            <a:r>
              <a:rPr lang="en-US" sz="1200" dirty="0" smtClean="0">
                <a:solidFill>
                  <a:schemeClr val="tx1"/>
                </a:solidFill>
              </a:rPr>
              <a:t> Retrieved from </a:t>
            </a:r>
            <a:r>
              <a:rPr lang="en-US" sz="1200" u="sng" dirty="0" smtClean="0">
                <a:solidFill>
                  <a:schemeClr val="tx1"/>
                </a:solidFill>
                <a:hlinkClick r:id="rId4"/>
              </a:rPr>
              <a:t>http://www.ala.org/acrl/sites/ala.org.acrl/files/content/conferences/confsandpreconfs/2013/papers/Connaway_Google.pdf</a:t>
            </a:r>
          </a:p>
          <a:p>
            <a:pPr marL="465138" indent="-465138" algn="l"/>
            <a:r>
              <a:rPr lang="en-US" sz="1200" dirty="0" err="1" smtClean="0">
                <a:solidFill>
                  <a:schemeClr val="tx1"/>
                </a:solidFill>
              </a:rPr>
              <a:t>Connaway</a:t>
            </a:r>
            <a:r>
              <a:rPr lang="en-US" sz="1200" dirty="0" smtClean="0">
                <a:solidFill>
                  <a:schemeClr val="tx1"/>
                </a:solidFill>
              </a:rPr>
              <a:t>, L. S., Lanclos, D., White, D., Le Cornu, A., &amp; Hood, E. M. (2013). User-centered decision making: A new model for developing academic library services and systems. </a:t>
            </a:r>
            <a:r>
              <a:rPr lang="en-US" sz="1200" i="1" dirty="0" smtClean="0">
                <a:solidFill>
                  <a:schemeClr val="tx1"/>
                </a:solidFill>
              </a:rPr>
              <a:t>IFLA Journal, 39</a:t>
            </a:r>
            <a:r>
              <a:rPr lang="en-US" sz="1200" dirty="0" smtClean="0">
                <a:solidFill>
                  <a:schemeClr val="tx1"/>
                </a:solidFill>
              </a:rPr>
              <a:t>(1), 30-36. </a:t>
            </a:r>
          </a:p>
          <a:p>
            <a:pPr marL="465138" indent="-465138" algn="l"/>
            <a:r>
              <a:rPr lang="en-US" sz="1200" dirty="0" err="1" smtClean="0">
                <a:solidFill>
                  <a:schemeClr val="tx1"/>
                </a:solidFill>
              </a:rPr>
              <a:t>Connaway</a:t>
            </a:r>
            <a:r>
              <a:rPr lang="en-US" sz="1200" dirty="0" smtClean="0">
                <a:solidFill>
                  <a:schemeClr val="tx1"/>
                </a:solidFill>
              </a:rPr>
              <a:t>, L. S. &amp; Radford, M. L. (2011). </a:t>
            </a:r>
            <a:r>
              <a:rPr lang="en-US" sz="1200" i="1" dirty="0" smtClean="0">
                <a:solidFill>
                  <a:schemeClr val="tx1"/>
                </a:solidFill>
              </a:rPr>
              <a:t>Seeking Synchronicity: Revelations and recommendations for virtual reference. </a:t>
            </a:r>
            <a:r>
              <a:rPr lang="en-US" sz="1200" dirty="0" smtClean="0">
                <a:solidFill>
                  <a:schemeClr val="tx1"/>
                </a:solidFill>
              </a:rPr>
              <a:t>Dublin, OH: OCLC Research. Retrieved from </a:t>
            </a:r>
            <a:r>
              <a:rPr lang="en-US" sz="1200" dirty="0" smtClean="0">
                <a:solidFill>
                  <a:schemeClr val="tx1"/>
                </a:solidFill>
                <a:hlinkClick r:id="rId5"/>
              </a:rPr>
              <a:t>http://www.oclc.org/reports/synchronicity/full.pdf</a:t>
            </a:r>
            <a:endParaRPr lang="en-US" sz="1200" dirty="0" smtClean="0">
              <a:solidFill>
                <a:schemeClr val="tx1"/>
              </a:solidFill>
            </a:endParaRPr>
          </a:p>
          <a:p>
            <a:pPr marL="465138" indent="-465138" algn="l"/>
            <a:r>
              <a:rPr lang="en-US" sz="1200" dirty="0" err="1" smtClean="0">
                <a:solidFill>
                  <a:schemeClr val="tx1"/>
                </a:solidFill>
              </a:rPr>
              <a:t>Connaway</a:t>
            </a:r>
            <a:r>
              <a:rPr lang="en-US" sz="1200" dirty="0" smtClean="0">
                <a:solidFill>
                  <a:schemeClr val="tx1"/>
                </a:solidFill>
              </a:rPr>
              <a:t>, L. S., White, D., Lanclos, D., &amp; Le Cornu, A. (2013). Visitors and Residents: What motivates engagement with the digital information environment? </a:t>
            </a:r>
            <a:r>
              <a:rPr lang="en-US" sz="1200" i="1" dirty="0" smtClean="0">
                <a:solidFill>
                  <a:schemeClr val="tx1"/>
                </a:solidFill>
              </a:rPr>
              <a:t>Information Research</a:t>
            </a:r>
            <a:r>
              <a:rPr lang="en-US" sz="1200" dirty="0" smtClean="0">
                <a:solidFill>
                  <a:schemeClr val="tx1"/>
                </a:solidFill>
              </a:rPr>
              <a:t>, </a:t>
            </a:r>
            <a:r>
              <a:rPr lang="en-US" sz="1200" i="1" dirty="0" smtClean="0">
                <a:solidFill>
                  <a:schemeClr val="tx1"/>
                </a:solidFill>
              </a:rPr>
              <a:t>18</a:t>
            </a:r>
            <a:r>
              <a:rPr lang="en-US" sz="1200" dirty="0" smtClean="0">
                <a:solidFill>
                  <a:schemeClr val="tx1"/>
                </a:solidFill>
              </a:rPr>
              <a:t>(1). Retrieved from </a:t>
            </a:r>
            <a:r>
              <a:rPr lang="en-US" sz="1200" u="sng" dirty="0" smtClean="0">
                <a:solidFill>
                  <a:schemeClr val="tx1"/>
                </a:solidFill>
                <a:hlinkClick r:id="rId6"/>
              </a:rPr>
              <a:t>http://informationr.net/ir/18-1/infres181.html</a:t>
            </a:r>
            <a:endParaRPr lang="en-US" sz="1200" dirty="0" smtClean="0">
              <a:solidFill>
                <a:schemeClr val="tx1"/>
              </a:solidFill>
            </a:endParaRPr>
          </a:p>
          <a:p>
            <a:pPr marL="465138" indent="-465138" algn="l"/>
            <a:r>
              <a:rPr lang="en-US" sz="1200" dirty="0" smtClean="0">
                <a:solidFill>
                  <a:schemeClr val="tx1"/>
                </a:solidFill>
              </a:rPr>
              <a:t> </a:t>
            </a:r>
          </a:p>
          <a:p>
            <a:pPr marL="465138" indent="-465138" algn="l"/>
            <a:endParaRPr lang="en-US" sz="1200" dirty="0" smtClean="0">
              <a:solidFill>
                <a:schemeClr val="tx1"/>
              </a:solidFill>
            </a:endParaRPr>
          </a:p>
          <a:p>
            <a:pPr marL="465138" indent="-465138" algn="l"/>
            <a:r>
              <a:rPr lang="en-US" sz="1200" dirty="0" smtClean="0">
                <a:solidFill>
                  <a:schemeClr val="tx1"/>
                </a:solidFill>
              </a:rPr>
              <a:t> </a:t>
            </a:r>
          </a:p>
          <a:p>
            <a:pPr marL="465138" indent="-465138" algn="l"/>
            <a:r>
              <a:rPr lang="en-US" sz="1200" dirty="0" smtClean="0">
                <a:solidFill>
                  <a:schemeClr val="tx1"/>
                </a:solidFill>
              </a:rPr>
              <a:t> </a:t>
            </a:r>
          </a:p>
          <a:p>
            <a:pPr marL="465138" indent="-465138" algn="l"/>
            <a:r>
              <a:rPr lang="en-US" sz="1200" dirty="0" smtClean="0">
                <a:solidFill>
                  <a:schemeClr val="tx1"/>
                </a:solidFill>
              </a:rPr>
              <a:t> </a:t>
            </a:r>
          </a:p>
          <a:p>
            <a:pPr marL="465138" indent="-465138" algn="l"/>
            <a:endParaRPr lang="en-US" sz="1200" b="1" dirty="0">
              <a:solidFill>
                <a:schemeClr val="tx1"/>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3"/>
          </p:nvPr>
        </p:nvSpPr>
        <p:spPr>
          <a:xfrm>
            <a:off x="0" y="990600"/>
            <a:ext cx="9144000" cy="5410200"/>
          </a:xfrm>
        </p:spPr>
        <p:txBody>
          <a:bodyPr/>
          <a:lstStyle/>
          <a:p>
            <a:pPr marL="465138" indent="-465138" algn="l"/>
            <a:r>
              <a:rPr lang="en-US" sz="1200" dirty="0" smtClean="0">
                <a:solidFill>
                  <a:schemeClr val="tx1"/>
                </a:solidFill>
              </a:rPr>
              <a:t>Consortium of University Research Libraries and Research Information Network. (2007). </a:t>
            </a:r>
            <a:r>
              <a:rPr lang="en-US" sz="1200" i="1" dirty="0" smtClean="0">
                <a:solidFill>
                  <a:schemeClr val="tx1"/>
                </a:solidFill>
              </a:rPr>
              <a:t>Researchers’ use of academic libraries and their services: A report. </a:t>
            </a:r>
            <a:r>
              <a:rPr lang="en-US" sz="1200" dirty="0" smtClean="0">
                <a:solidFill>
                  <a:schemeClr val="tx1"/>
                </a:solidFill>
              </a:rPr>
              <a:t>London: Research Information Network and Consortium of University Research Libraries (CURL). </a:t>
            </a:r>
          </a:p>
          <a:p>
            <a:pPr marL="465138" indent="-465138" algn="l"/>
            <a:r>
              <a:rPr lang="en-US" sz="1200" dirty="0" smtClean="0">
                <a:solidFill>
                  <a:schemeClr val="tx1"/>
                </a:solidFill>
              </a:rPr>
              <a:t>Cunningham, S. J., &amp; </a:t>
            </a:r>
            <a:r>
              <a:rPr lang="en-US" sz="1200" dirty="0" err="1" smtClean="0">
                <a:solidFill>
                  <a:schemeClr val="tx1"/>
                </a:solidFill>
              </a:rPr>
              <a:t>Connaway</a:t>
            </a:r>
            <a:r>
              <a:rPr lang="en-US" sz="1200" dirty="0" smtClean="0">
                <a:solidFill>
                  <a:schemeClr val="tx1"/>
                </a:solidFill>
              </a:rPr>
              <a:t>, L. S. (1996). Information searching preferences and practices of computer science researchers. In J. Grundy (Ed.), </a:t>
            </a:r>
            <a:r>
              <a:rPr lang="en-US" sz="1200" i="1" dirty="0" smtClean="0">
                <a:solidFill>
                  <a:schemeClr val="tx1"/>
                </a:solidFill>
              </a:rPr>
              <a:t>Proceedings: Sixth Australian conference on computer-human interaction,</a:t>
            </a:r>
            <a:r>
              <a:rPr lang="en-US" sz="1200" dirty="0" smtClean="0">
                <a:solidFill>
                  <a:schemeClr val="tx1"/>
                </a:solidFill>
              </a:rPr>
              <a:t> </a:t>
            </a:r>
            <a:r>
              <a:rPr lang="en-US" sz="1200" i="1" dirty="0" smtClean="0">
                <a:solidFill>
                  <a:schemeClr val="tx1"/>
                </a:solidFill>
              </a:rPr>
              <a:t>November 24-27, 1996, Hamilton, New Zealand</a:t>
            </a:r>
            <a:r>
              <a:rPr lang="en-US" sz="1200" dirty="0" smtClean="0">
                <a:solidFill>
                  <a:schemeClr val="tx1"/>
                </a:solidFill>
              </a:rPr>
              <a:t> (pp. 294-299). Los Alamitos, CA: IEEE Computer Society Press.</a:t>
            </a:r>
          </a:p>
          <a:p>
            <a:pPr marL="465138" indent="-465138" algn="l"/>
            <a:r>
              <a:rPr lang="en-US" sz="1200" dirty="0" smtClean="0">
                <a:solidFill>
                  <a:schemeClr val="tx1"/>
                </a:solidFill>
              </a:rPr>
              <a:t>Dempsey, L. (2008). Always on: Libraries in a world of permanent connectivity. </a:t>
            </a:r>
            <a:r>
              <a:rPr lang="en-US" sz="1200" i="1" dirty="0" smtClean="0">
                <a:solidFill>
                  <a:schemeClr val="tx1"/>
                </a:solidFill>
              </a:rPr>
              <a:t>First Monday,</a:t>
            </a:r>
            <a:r>
              <a:rPr lang="en-US" sz="1200" dirty="0" smtClean="0">
                <a:solidFill>
                  <a:schemeClr val="tx1"/>
                </a:solidFill>
              </a:rPr>
              <a:t> </a:t>
            </a:r>
            <a:r>
              <a:rPr lang="en-US" sz="1200" i="1" dirty="0" smtClean="0">
                <a:solidFill>
                  <a:schemeClr val="tx1"/>
                </a:solidFill>
              </a:rPr>
              <a:t>14</a:t>
            </a:r>
            <a:r>
              <a:rPr lang="en-US" sz="1200" dirty="0" smtClean="0">
                <a:solidFill>
                  <a:schemeClr val="tx1"/>
                </a:solidFill>
              </a:rPr>
              <a:t>(1). Retrieved from </a:t>
            </a:r>
            <a:r>
              <a:rPr lang="en-US" sz="1200" u="sng" dirty="0" smtClean="0">
                <a:solidFill>
                  <a:schemeClr val="tx1"/>
                </a:solidFill>
                <a:hlinkClick r:id="rId3"/>
              </a:rPr>
              <a:t>http://www.firstmonday.org/htbin/cgiwrap/bin/ojs/index.php/fm/article/view/2291/207</a:t>
            </a:r>
            <a:r>
              <a:rPr lang="en-US" sz="1200" dirty="0" smtClean="0">
                <a:solidFill>
                  <a:schemeClr val="tx1"/>
                </a:solidFill>
              </a:rPr>
              <a:t> </a:t>
            </a:r>
          </a:p>
          <a:p>
            <a:pPr marL="465138" indent="-465138" algn="l"/>
            <a:r>
              <a:rPr lang="en-US" sz="1200" dirty="0" smtClean="0">
                <a:solidFill>
                  <a:schemeClr val="tx1"/>
                </a:solidFill>
              </a:rPr>
              <a:t>Dempsey, L. (2012). Thirteen ways of looking at libraries, discovery, and the catalog: Scale, workflow, attention. </a:t>
            </a:r>
            <a:r>
              <a:rPr lang="en-US" sz="1200" i="1" dirty="0" err="1" smtClean="0">
                <a:solidFill>
                  <a:schemeClr val="tx1"/>
                </a:solidFill>
              </a:rPr>
              <a:t>Educause</a:t>
            </a:r>
            <a:r>
              <a:rPr lang="en-US" sz="1200" i="1" dirty="0" smtClean="0">
                <a:solidFill>
                  <a:schemeClr val="tx1"/>
                </a:solidFill>
              </a:rPr>
              <a:t> Review Online. </a:t>
            </a:r>
            <a:r>
              <a:rPr lang="en-US" sz="1200" dirty="0" smtClean="0">
                <a:solidFill>
                  <a:schemeClr val="tx1"/>
                </a:solidFill>
              </a:rPr>
              <a:t>Retrieved from </a:t>
            </a:r>
            <a:r>
              <a:rPr lang="en-US" sz="1200" u="sng" dirty="0" smtClean="0">
                <a:solidFill>
                  <a:schemeClr val="tx1"/>
                </a:solidFill>
                <a:hlinkClick r:id="rId4"/>
              </a:rPr>
              <a:t>http://www.educause.edu/ero/article/thirteen-ways-looking-libraries-discovery-and-catalog-scale-workflow-attention</a:t>
            </a:r>
            <a:r>
              <a:rPr lang="en-US" sz="1200" dirty="0" smtClean="0">
                <a:solidFill>
                  <a:schemeClr val="tx1"/>
                </a:solidFill>
              </a:rPr>
              <a:t> </a:t>
            </a:r>
          </a:p>
          <a:p>
            <a:pPr marL="465138" indent="-465138" algn="l"/>
            <a:r>
              <a:rPr lang="en-US" sz="1200" dirty="0" smtClean="0">
                <a:solidFill>
                  <a:schemeClr val="tx1"/>
                </a:solidFill>
              </a:rPr>
              <a:t>Dempsey, L. (2013, January 23). </a:t>
            </a:r>
            <a:r>
              <a:rPr lang="en-US" sz="1200" i="1" dirty="0" smtClean="0">
                <a:solidFill>
                  <a:schemeClr val="tx1"/>
                </a:solidFill>
              </a:rPr>
              <a:t>The inside out library: Scale, learning, engagement. </a:t>
            </a:r>
            <a:r>
              <a:rPr lang="en-US" sz="1200" dirty="0" smtClean="0">
                <a:solidFill>
                  <a:schemeClr val="tx1"/>
                </a:solidFill>
              </a:rPr>
              <a:t>Presented at </a:t>
            </a:r>
            <a:br>
              <a:rPr lang="en-US" sz="1200" dirty="0" smtClean="0">
                <a:solidFill>
                  <a:schemeClr val="tx1"/>
                </a:solidFill>
              </a:rPr>
            </a:br>
            <a:r>
              <a:rPr lang="en-US" sz="1200" dirty="0" smtClean="0">
                <a:solidFill>
                  <a:schemeClr val="tx1"/>
                </a:solidFill>
              </a:rPr>
              <a:t> </a:t>
            </a:r>
            <a:r>
              <a:rPr lang="en-US" sz="1200" dirty="0" err="1" smtClean="0">
                <a:solidFill>
                  <a:schemeClr val="tx1"/>
                </a:solidFill>
              </a:rPr>
              <a:t>Hacettepe</a:t>
            </a:r>
            <a:r>
              <a:rPr lang="en-US" sz="1200" dirty="0" smtClean="0">
                <a:solidFill>
                  <a:schemeClr val="tx1"/>
                </a:solidFill>
              </a:rPr>
              <a:t> University, </a:t>
            </a:r>
            <a:r>
              <a:rPr lang="en-US" sz="1200" dirty="0" err="1" smtClean="0">
                <a:solidFill>
                  <a:schemeClr val="tx1"/>
                </a:solidFill>
              </a:rPr>
              <a:t>Beytepe</a:t>
            </a:r>
            <a:r>
              <a:rPr lang="en-US" sz="1200" dirty="0" smtClean="0">
                <a:solidFill>
                  <a:schemeClr val="tx1"/>
                </a:solidFill>
              </a:rPr>
              <a:t>, Ankara (Turkey). </a:t>
            </a:r>
          </a:p>
          <a:p>
            <a:pPr marL="465138" indent="-465138" algn="l"/>
            <a:r>
              <a:rPr lang="en-US" sz="1200" dirty="0" smtClean="0">
                <a:solidFill>
                  <a:schemeClr val="tx1"/>
                </a:solidFill>
              </a:rPr>
              <a:t>De Rosa, C. (2005). </a:t>
            </a:r>
            <a:r>
              <a:rPr lang="en-US" sz="1200" i="1" dirty="0" smtClean="0">
                <a:solidFill>
                  <a:schemeClr val="tx1"/>
                </a:solidFill>
              </a:rPr>
              <a:t>Perceptions of libraries and information resources: A report to the OCLC membership.</a:t>
            </a:r>
            <a:r>
              <a:rPr lang="en-US" sz="1200" dirty="0" smtClean="0">
                <a:solidFill>
                  <a:schemeClr val="tx1"/>
                </a:solidFill>
              </a:rPr>
              <a:t> Dublin, OH: OCLC Online Computer Library Center. </a:t>
            </a:r>
          </a:p>
          <a:p>
            <a:pPr marL="465138" indent="-465138" algn="l"/>
            <a:r>
              <a:rPr lang="en-US" sz="1200" dirty="0" smtClean="0">
                <a:solidFill>
                  <a:schemeClr val="tx1"/>
                </a:solidFill>
              </a:rPr>
              <a:t>De Rosa, C. (2006). College students' perceptions of libraries and information resources: A report to the OCLC membership. Dublin, OH: OCLC Online Computer Library Center.  Retrieved from: http://www.oclc.org/us/en/reports/perceptionscollege.htm (p.3-3-4). </a:t>
            </a:r>
          </a:p>
          <a:p>
            <a:pPr marL="465138" indent="-465138" algn="l"/>
            <a:r>
              <a:rPr lang="en-US" sz="1200" dirty="0" smtClean="0">
                <a:solidFill>
                  <a:schemeClr val="tx1"/>
                </a:solidFill>
              </a:rPr>
              <a:t>De Rosa, C. (2010). </a:t>
            </a:r>
            <a:r>
              <a:rPr lang="en-US" sz="1200" i="1" dirty="0" smtClean="0">
                <a:solidFill>
                  <a:schemeClr val="tx1"/>
                </a:solidFill>
              </a:rPr>
              <a:t>Perceptions of libraries: A report to the OCLC membership.</a:t>
            </a:r>
            <a:r>
              <a:rPr lang="en-US" sz="1200" dirty="0" smtClean="0">
                <a:solidFill>
                  <a:schemeClr val="tx1"/>
                </a:solidFill>
              </a:rPr>
              <a:t> Dublin, OH: OCLC Online Computer Library Center. </a:t>
            </a:r>
          </a:p>
          <a:p>
            <a:pPr marL="465138" indent="-465138" algn="l"/>
            <a:endParaRPr lang="en-US" sz="1200"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a:lstStyle/>
          <a:p>
            <a:r>
              <a:rPr lang="en-US" dirty="0" smtClean="0"/>
              <a:t>References</a:t>
            </a:r>
            <a:endParaRPr lang="en-US" dirty="0"/>
          </a:p>
        </p:txBody>
      </p:sp>
      <p:sp>
        <p:nvSpPr>
          <p:cNvPr id="3" name="Text Placeholder 2"/>
          <p:cNvSpPr>
            <a:spLocks noGrp="1"/>
          </p:cNvSpPr>
          <p:nvPr>
            <p:ph type="body" sz="quarter" idx="13"/>
          </p:nvPr>
        </p:nvSpPr>
        <p:spPr>
          <a:xfrm>
            <a:off x="-152400" y="1143000"/>
            <a:ext cx="8839200" cy="5410200"/>
          </a:xfrm>
        </p:spPr>
        <p:txBody>
          <a:bodyPr/>
          <a:lstStyle/>
          <a:p>
            <a:pPr marL="406400" indent="-406400" algn="l"/>
            <a:r>
              <a:rPr lang="en-US" sz="1200" dirty="0" err="1" smtClean="0">
                <a:solidFill>
                  <a:schemeClr val="tx1"/>
                </a:solidFill>
              </a:rPr>
              <a:t>Dervin</a:t>
            </a:r>
            <a:r>
              <a:rPr lang="en-US" sz="1200" dirty="0" smtClean="0">
                <a:solidFill>
                  <a:schemeClr val="tx1"/>
                </a:solidFill>
              </a:rPr>
              <a:t>, B., </a:t>
            </a:r>
            <a:r>
              <a:rPr lang="en-US" sz="1200" dirty="0" err="1" smtClean="0">
                <a:solidFill>
                  <a:schemeClr val="tx1"/>
                </a:solidFill>
              </a:rPr>
              <a:t>Connaway</a:t>
            </a:r>
            <a:r>
              <a:rPr lang="en-US" sz="1200" dirty="0" smtClean="0">
                <a:solidFill>
                  <a:schemeClr val="tx1"/>
                </a:solidFill>
              </a:rPr>
              <a:t>, L. S., &amp; </a:t>
            </a:r>
            <a:r>
              <a:rPr lang="en-US" sz="1200" dirty="0" err="1" smtClean="0">
                <a:solidFill>
                  <a:schemeClr val="tx1"/>
                </a:solidFill>
              </a:rPr>
              <a:t>Prabha</a:t>
            </a:r>
            <a:r>
              <a:rPr lang="en-US" sz="1200" dirty="0" smtClean="0">
                <a:solidFill>
                  <a:schemeClr val="tx1"/>
                </a:solidFill>
              </a:rPr>
              <a:t>, C. (2003-2006). </a:t>
            </a:r>
            <a:r>
              <a:rPr lang="en-US" sz="1200" i="1" dirty="0" smtClean="0">
                <a:solidFill>
                  <a:schemeClr val="tx1"/>
                </a:solidFill>
              </a:rPr>
              <a:t>Sense-making the information confluence: The whys and </a:t>
            </a:r>
            <a:r>
              <a:rPr lang="en-US" sz="1200" i="1" dirty="0" err="1" smtClean="0">
                <a:solidFill>
                  <a:schemeClr val="tx1"/>
                </a:solidFill>
              </a:rPr>
              <a:t>hows</a:t>
            </a:r>
            <a:r>
              <a:rPr lang="en-US" sz="1200" i="1" dirty="0" smtClean="0">
                <a:solidFill>
                  <a:schemeClr val="tx1"/>
                </a:solidFill>
              </a:rPr>
              <a:t> of college and university user </a:t>
            </a:r>
            <a:r>
              <a:rPr lang="en-US" sz="1200" i="1" dirty="0" err="1" smtClean="0">
                <a:solidFill>
                  <a:schemeClr val="tx1"/>
                </a:solidFill>
              </a:rPr>
              <a:t>satisficing</a:t>
            </a:r>
            <a:r>
              <a:rPr lang="en-US" sz="1200" i="1" dirty="0" smtClean="0">
                <a:solidFill>
                  <a:schemeClr val="tx1"/>
                </a:solidFill>
              </a:rPr>
              <a:t> of information needs. </a:t>
            </a:r>
            <a:r>
              <a:rPr lang="en-US" sz="1200" dirty="0" smtClean="0">
                <a:solidFill>
                  <a:schemeClr val="tx1"/>
                </a:solidFill>
              </a:rPr>
              <a:t>Funded by the Institute of Museum and Library Services (IMLS). Retrieved from </a:t>
            </a:r>
            <a:r>
              <a:rPr lang="en-US" sz="1200" u="sng" dirty="0" smtClean="0">
                <a:solidFill>
                  <a:schemeClr val="tx1"/>
                </a:solidFill>
                <a:hlinkClick r:id="rId3"/>
              </a:rPr>
              <a:t>http://www.oclc.org/research/activities/imls.html</a:t>
            </a:r>
            <a:r>
              <a:rPr lang="en-US" sz="1200" dirty="0" smtClean="0">
                <a:solidFill>
                  <a:schemeClr val="tx1"/>
                </a:solidFill>
              </a:rPr>
              <a:t> </a:t>
            </a:r>
          </a:p>
          <a:p>
            <a:pPr marL="406400" indent="-406400" algn="l"/>
            <a:r>
              <a:rPr lang="en-US" sz="1200" dirty="0" smtClean="0">
                <a:solidFill>
                  <a:schemeClr val="tx1"/>
                </a:solidFill>
              </a:rPr>
              <a:t>De </a:t>
            </a:r>
            <a:r>
              <a:rPr lang="en-US" sz="1200" dirty="0" err="1" smtClean="0">
                <a:solidFill>
                  <a:schemeClr val="tx1"/>
                </a:solidFill>
              </a:rPr>
              <a:t>Santis</a:t>
            </a:r>
            <a:r>
              <a:rPr lang="en-US" sz="1200" dirty="0" smtClean="0">
                <a:solidFill>
                  <a:schemeClr val="tx1"/>
                </a:solidFill>
              </a:rPr>
              <a:t>, N. (2012, January 6). On </a:t>
            </a:r>
            <a:r>
              <a:rPr lang="en-US" sz="1200" dirty="0" err="1" smtClean="0">
                <a:solidFill>
                  <a:schemeClr val="tx1"/>
                </a:solidFill>
              </a:rPr>
              <a:t>Facebook</a:t>
            </a:r>
            <a:r>
              <a:rPr lang="en-US" sz="1200" dirty="0" smtClean="0">
                <a:solidFill>
                  <a:schemeClr val="tx1"/>
                </a:solidFill>
              </a:rPr>
              <a:t>, librarian brings 2 students from the early 1900s to life. </a:t>
            </a:r>
            <a:r>
              <a:rPr lang="en-US" sz="1200" i="1" dirty="0" smtClean="0">
                <a:solidFill>
                  <a:schemeClr val="tx1"/>
                </a:solidFill>
              </a:rPr>
              <a:t>Chronicle of Higher Education. </a:t>
            </a:r>
            <a:r>
              <a:rPr lang="en-US" sz="1200" dirty="0" smtClean="0">
                <a:solidFill>
                  <a:schemeClr val="tx1"/>
                </a:solidFill>
              </a:rPr>
              <a:t>Retrieved from </a:t>
            </a:r>
            <a:r>
              <a:rPr lang="en-US" sz="1200" u="sng" dirty="0" smtClean="0">
                <a:solidFill>
                  <a:schemeClr val="tx1"/>
                </a:solidFill>
                <a:hlinkClick r:id="rId4"/>
              </a:rPr>
              <a:t>http://chronicle.com/blogs/wiredcampus/on-facebook-librarian-brings-two-students-from-the-early-1900s-to-life/34845</a:t>
            </a:r>
            <a:r>
              <a:rPr lang="en-US" sz="1200" u="sng" dirty="0" smtClean="0">
                <a:solidFill>
                  <a:schemeClr val="tx1"/>
                </a:solidFill>
              </a:rPr>
              <a:t> </a:t>
            </a:r>
            <a:endParaRPr lang="en-US" sz="1200" dirty="0" smtClean="0">
              <a:solidFill>
                <a:schemeClr val="tx1"/>
              </a:solidFill>
            </a:endParaRPr>
          </a:p>
          <a:p>
            <a:pPr marL="406400" indent="-406400" algn="l"/>
            <a:r>
              <a:rPr lang="en-US" sz="1200" dirty="0" err="1" smtClean="0">
                <a:solidFill>
                  <a:schemeClr val="tx1"/>
                </a:solidFill>
              </a:rPr>
              <a:t>Kolowich</a:t>
            </a:r>
            <a:r>
              <a:rPr lang="en-US" sz="1200" dirty="0" smtClean="0">
                <a:solidFill>
                  <a:schemeClr val="tx1"/>
                </a:solidFill>
              </a:rPr>
              <a:t>, S. (2011, August 22). Study: College students rarely use librarians’ expertise. </a:t>
            </a:r>
            <a:r>
              <a:rPr lang="en-US" sz="1200" i="1" dirty="0" smtClean="0">
                <a:solidFill>
                  <a:schemeClr val="tx1"/>
                </a:solidFill>
              </a:rPr>
              <a:t>USA Today. </a:t>
            </a:r>
            <a:r>
              <a:rPr lang="en-US" sz="1200" dirty="0" smtClean="0">
                <a:solidFill>
                  <a:schemeClr val="tx1"/>
                </a:solidFill>
              </a:rPr>
              <a:t> Retrieved from </a:t>
            </a:r>
            <a:r>
              <a:rPr lang="en-US" sz="1200" u="sng" dirty="0" smtClean="0">
                <a:solidFill>
                  <a:schemeClr val="tx1"/>
                </a:solidFill>
                <a:hlinkClick r:id="rId5"/>
              </a:rPr>
              <a:t>http://www.usatoday.com/news/education/story/2011-08-22/Study-College-students-rarely-use-librarians-expertise/50094086/1</a:t>
            </a:r>
            <a:r>
              <a:rPr lang="en-US" sz="1200" dirty="0" smtClean="0">
                <a:solidFill>
                  <a:schemeClr val="tx1"/>
                </a:solidFill>
              </a:rPr>
              <a:t> </a:t>
            </a:r>
          </a:p>
          <a:p>
            <a:pPr marL="406400" indent="-406400" algn="l"/>
            <a:r>
              <a:rPr lang="en-US" sz="1200" dirty="0" smtClean="0">
                <a:solidFill>
                  <a:schemeClr val="tx1"/>
                </a:solidFill>
              </a:rPr>
              <a:t>Mathews, B. (2012). </a:t>
            </a:r>
            <a:r>
              <a:rPr lang="en-US" sz="1200" i="1" dirty="0" smtClean="0">
                <a:solidFill>
                  <a:schemeClr val="tx1"/>
                </a:solidFill>
              </a:rPr>
              <a:t>Think like a startup: A white paper to inspire library entrepreneurialism </a:t>
            </a:r>
            <a:r>
              <a:rPr lang="en-US" sz="1200" dirty="0" smtClean="0">
                <a:solidFill>
                  <a:schemeClr val="tx1"/>
                </a:solidFill>
              </a:rPr>
              <a:t>[White paper]</a:t>
            </a:r>
            <a:r>
              <a:rPr lang="en-US" sz="1200" i="1" dirty="0" smtClean="0">
                <a:solidFill>
                  <a:schemeClr val="tx1"/>
                </a:solidFill>
              </a:rPr>
              <a:t>. </a:t>
            </a:r>
            <a:r>
              <a:rPr lang="en-US" sz="1200" dirty="0" smtClean="0">
                <a:solidFill>
                  <a:schemeClr val="tx1"/>
                </a:solidFill>
              </a:rPr>
              <a:t>Retrieved from </a:t>
            </a:r>
            <a:r>
              <a:rPr lang="en-US" sz="1200" u="sng" dirty="0" smtClean="0">
                <a:solidFill>
                  <a:schemeClr val="tx1"/>
                </a:solidFill>
                <a:hlinkClick r:id="rId6"/>
              </a:rPr>
              <a:t>http://chronicle.com/blognetwork/theubiquitouslibrarian/2012/04/04/think-like-a-startup-a-white-paper/</a:t>
            </a:r>
            <a:endParaRPr lang="en-US" sz="1200" u="sng" dirty="0" smtClean="0">
              <a:solidFill>
                <a:schemeClr val="tx1"/>
              </a:solidFill>
            </a:endParaRPr>
          </a:p>
          <a:p>
            <a:pPr marL="406400" indent="-406400" algn="l"/>
            <a:r>
              <a:rPr lang="en-US" sz="1200" dirty="0" err="1" smtClean="0">
                <a:solidFill>
                  <a:schemeClr val="tx1"/>
                </a:solidFill>
              </a:rPr>
              <a:t>Priestner</a:t>
            </a:r>
            <a:r>
              <a:rPr lang="en-US" sz="1200" dirty="0" smtClean="0">
                <a:solidFill>
                  <a:schemeClr val="tx1"/>
                </a:solidFill>
              </a:rPr>
              <a:t>, A., &amp; Tilley, E. (2012). </a:t>
            </a:r>
            <a:r>
              <a:rPr lang="en-US" sz="1200" i="1" dirty="0" err="1" smtClean="0">
                <a:solidFill>
                  <a:schemeClr val="tx1"/>
                </a:solidFill>
              </a:rPr>
              <a:t>Personalising</a:t>
            </a:r>
            <a:r>
              <a:rPr lang="en-US" sz="1200" i="1" dirty="0" smtClean="0">
                <a:solidFill>
                  <a:schemeClr val="tx1"/>
                </a:solidFill>
              </a:rPr>
              <a:t> library services in higher education: The boutique approach</a:t>
            </a:r>
            <a:r>
              <a:rPr lang="en-US" sz="1200" dirty="0" smtClean="0">
                <a:solidFill>
                  <a:schemeClr val="tx1"/>
                </a:solidFill>
              </a:rPr>
              <a:t>. </a:t>
            </a:r>
            <a:r>
              <a:rPr lang="en-US" sz="1200" dirty="0" err="1" smtClean="0">
                <a:solidFill>
                  <a:schemeClr val="tx1"/>
                </a:solidFill>
              </a:rPr>
              <a:t>Farnham</a:t>
            </a:r>
            <a:r>
              <a:rPr lang="en-US" sz="1200" dirty="0" smtClean="0">
                <a:solidFill>
                  <a:schemeClr val="tx1"/>
                </a:solidFill>
              </a:rPr>
              <a:t>: </a:t>
            </a:r>
            <a:r>
              <a:rPr lang="en-US" sz="1200" dirty="0" err="1" smtClean="0">
                <a:solidFill>
                  <a:schemeClr val="tx1"/>
                </a:solidFill>
              </a:rPr>
              <a:t>Ashgate</a:t>
            </a:r>
            <a:r>
              <a:rPr lang="en-US" sz="1200" dirty="0" smtClean="0">
                <a:solidFill>
                  <a:schemeClr val="tx1"/>
                </a:solidFill>
              </a:rPr>
              <a:t>.</a:t>
            </a:r>
            <a:r>
              <a:rPr lang="en-US" sz="1200" i="1" dirty="0" smtClean="0">
                <a:solidFill>
                  <a:schemeClr val="tx1"/>
                </a:solidFill>
              </a:rPr>
              <a:t> </a:t>
            </a:r>
          </a:p>
          <a:p>
            <a:pPr marL="406400" indent="-406400" algn="l"/>
            <a:r>
              <a:rPr lang="en-US" sz="1200" dirty="0" smtClean="0">
                <a:solidFill>
                  <a:schemeClr val="tx1"/>
                </a:solidFill>
              </a:rPr>
              <a:t>Radford, M. L., </a:t>
            </a:r>
            <a:r>
              <a:rPr lang="en-US" sz="1200" dirty="0" err="1" smtClean="0">
                <a:solidFill>
                  <a:schemeClr val="tx1"/>
                </a:solidFill>
              </a:rPr>
              <a:t>Connaway</a:t>
            </a:r>
            <a:r>
              <a:rPr lang="en-US" sz="1200" dirty="0" smtClean="0">
                <a:solidFill>
                  <a:schemeClr val="tx1"/>
                </a:solidFill>
              </a:rPr>
              <a:t>, L. S., &amp; Shah, C. (2011-2013).  </a:t>
            </a:r>
            <a:r>
              <a:rPr lang="en-US" sz="1200" i="1" dirty="0" smtClean="0">
                <a:solidFill>
                  <a:schemeClr val="tx1"/>
                </a:solidFill>
              </a:rPr>
              <a:t>Cyber Synergy: Seeking Sustainability through Collaboration between Virtual Reference and Social Q&amp;A Sites.</a:t>
            </a:r>
            <a:r>
              <a:rPr lang="en-US" sz="1200" dirty="0" smtClean="0">
                <a:solidFill>
                  <a:schemeClr val="tx1"/>
                </a:solidFill>
              </a:rPr>
              <a:t> Funded by the Institute of Museum and Library Services (IMLS), Rutgers University, and OCLC. Retrieved from </a:t>
            </a:r>
            <a:r>
              <a:rPr lang="en-US" sz="1200" u="sng" dirty="0" smtClean="0">
                <a:solidFill>
                  <a:schemeClr val="tx1"/>
                </a:solidFill>
                <a:hlinkClick r:id="rId7"/>
              </a:rPr>
              <a:t>http://www.oclc.org/research/activities/synergy/default.htm</a:t>
            </a:r>
            <a:r>
              <a:rPr lang="en-US" sz="1200" dirty="0" smtClean="0">
                <a:solidFill>
                  <a:schemeClr val="tx1"/>
                </a:solidFill>
              </a:rPr>
              <a:t> </a:t>
            </a:r>
          </a:p>
          <a:p>
            <a:pPr marL="465138" indent="-465138" algn="l"/>
            <a:r>
              <a:rPr lang="en-US" sz="1200" dirty="0" smtClean="0">
                <a:solidFill>
                  <a:schemeClr val="tx1"/>
                </a:solidFill>
              </a:rPr>
              <a:t>Research Information Network. (2006). </a:t>
            </a:r>
            <a:r>
              <a:rPr lang="en-US" sz="1200" i="1" dirty="0" smtClean="0">
                <a:solidFill>
                  <a:schemeClr val="tx1"/>
                </a:solidFill>
              </a:rPr>
              <a:t>Researchers and discovery services: </a:t>
            </a:r>
            <a:r>
              <a:rPr lang="en-US" sz="1200" i="1" dirty="0" err="1" smtClean="0">
                <a:solidFill>
                  <a:schemeClr val="tx1"/>
                </a:solidFill>
              </a:rPr>
              <a:t>Behaviour</a:t>
            </a:r>
            <a:r>
              <a:rPr lang="en-US" sz="1200" i="1" dirty="0" smtClean="0">
                <a:solidFill>
                  <a:schemeClr val="tx1"/>
                </a:solidFill>
              </a:rPr>
              <a:t>, perceptions and needs. </a:t>
            </a:r>
            <a:r>
              <a:rPr lang="en-US" sz="1200" dirty="0" smtClean="0">
                <a:solidFill>
                  <a:schemeClr val="tx1"/>
                </a:solidFill>
              </a:rPr>
              <a:t>London: Research Information Network.</a:t>
            </a:r>
          </a:p>
          <a:p>
            <a:pPr marL="465138" indent="-465138" algn="l"/>
            <a:r>
              <a:rPr lang="en-US" sz="1200" dirty="0" smtClean="0">
                <a:solidFill>
                  <a:schemeClr val="tx1"/>
                </a:solidFill>
              </a:rPr>
              <a:t>Research Information Network. (2009). E-journals: Their use, value and impact. London: Research Information Network. </a:t>
            </a:r>
          </a:p>
          <a:p>
            <a:pPr marL="465138" indent="-465138" algn="l"/>
            <a:r>
              <a:rPr lang="en-US" sz="1200" dirty="0" smtClean="0">
                <a:solidFill>
                  <a:schemeClr val="tx1"/>
                </a:solidFill>
              </a:rPr>
              <a:t>Wasserman, S. (2012, June 18). The Amazon effect. </a:t>
            </a:r>
            <a:r>
              <a:rPr lang="en-US" sz="1200" i="1" dirty="0" smtClean="0">
                <a:solidFill>
                  <a:schemeClr val="tx1"/>
                </a:solidFill>
              </a:rPr>
              <a:t>The Nation</a:t>
            </a:r>
            <a:r>
              <a:rPr lang="en-US" sz="1200" dirty="0" smtClean="0">
                <a:solidFill>
                  <a:schemeClr val="tx1"/>
                </a:solidFill>
              </a:rPr>
              <a:t>. Retrieved from  </a:t>
            </a:r>
            <a:r>
              <a:rPr lang="en-US" sz="1200" u="sng" dirty="0" smtClean="0">
                <a:solidFill>
                  <a:schemeClr val="tx1"/>
                </a:solidFill>
                <a:hlinkClick r:id="rId8"/>
              </a:rPr>
              <a:t>http://www.thenation.com/article/168125/amazon-effect</a:t>
            </a:r>
            <a:r>
              <a:rPr lang="en-US" sz="1200" dirty="0" smtClean="0">
                <a:solidFill>
                  <a:schemeClr val="tx1"/>
                </a:solidFill>
              </a:rPr>
              <a:t> </a:t>
            </a:r>
          </a:p>
          <a:p>
            <a:pPr marL="465138" indent="-465138" algn="l"/>
            <a:r>
              <a:rPr lang="en-US" sz="1200" dirty="0" smtClean="0">
                <a:solidFill>
                  <a:schemeClr val="tx1"/>
                </a:solidFill>
              </a:rPr>
              <a:t> </a:t>
            </a:r>
          </a:p>
          <a:p>
            <a:pPr algn="l"/>
            <a:endParaRPr lang="en-US" sz="1200"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3"/>
          </p:nvPr>
        </p:nvSpPr>
        <p:spPr>
          <a:xfrm>
            <a:off x="-152400" y="0"/>
            <a:ext cx="8839200" cy="4038600"/>
          </a:xfrm>
        </p:spPr>
        <p:txBody>
          <a:bodyPr/>
          <a:lstStyle/>
          <a:p>
            <a:pPr marL="465138" indent="-465138" algn="l"/>
            <a:r>
              <a:rPr lang="en-US" sz="1200" dirty="0" smtClean="0">
                <a:solidFill>
                  <a:schemeClr val="tx1"/>
                </a:solidFill>
              </a:rPr>
              <a:t>White, D., &amp; </a:t>
            </a:r>
            <a:r>
              <a:rPr lang="en-US" sz="1200" dirty="0" err="1" smtClean="0">
                <a:solidFill>
                  <a:schemeClr val="tx1"/>
                </a:solidFill>
              </a:rPr>
              <a:t>Connaway</a:t>
            </a:r>
            <a:r>
              <a:rPr lang="en-US" sz="1200" dirty="0" smtClean="0">
                <a:solidFill>
                  <a:schemeClr val="tx1"/>
                </a:solidFill>
              </a:rPr>
              <a:t>, L. S. (2011). </a:t>
            </a:r>
            <a:r>
              <a:rPr lang="en-US" sz="1200" i="1" dirty="0" smtClean="0">
                <a:solidFill>
                  <a:schemeClr val="tx1"/>
                </a:solidFill>
              </a:rPr>
              <a:t>Visitors and residents: What motivates engagement with the digital information environment.</a:t>
            </a:r>
            <a:r>
              <a:rPr lang="en-US" sz="1200" dirty="0" smtClean="0">
                <a:solidFill>
                  <a:schemeClr val="tx1"/>
                </a:solidFill>
              </a:rPr>
              <a:t> Funded by JISC, OCLC, and Oxford University. Retrieved from </a:t>
            </a:r>
            <a:r>
              <a:rPr lang="en-US" sz="1200" u="sng" dirty="0" smtClean="0">
                <a:solidFill>
                  <a:schemeClr val="tx1"/>
                </a:solidFill>
                <a:hlinkClick r:id="rId2"/>
              </a:rPr>
              <a:t>http://www.oclc.org/research/activities/vandr/</a:t>
            </a:r>
            <a:endParaRPr lang="en-US" sz="1200" dirty="0" smtClean="0">
              <a:solidFill>
                <a:schemeClr val="tx1"/>
              </a:solidFill>
            </a:endParaRPr>
          </a:p>
          <a:p>
            <a:pPr marL="465138" indent="-465138" algn="l"/>
            <a:r>
              <a:rPr lang="en-US" sz="1200" dirty="0" smtClean="0">
                <a:solidFill>
                  <a:schemeClr val="tx1"/>
                </a:solidFill>
              </a:rPr>
              <a:t>White, D. S., &amp; Le Cornu, A. (2011). Visitors and Residents: A new typology for online engagement. </a:t>
            </a:r>
            <a:r>
              <a:rPr lang="en-US" sz="1200" i="1" dirty="0" smtClean="0">
                <a:solidFill>
                  <a:schemeClr val="tx1"/>
                </a:solidFill>
              </a:rPr>
              <a:t>First Monday,</a:t>
            </a:r>
            <a:r>
              <a:rPr lang="en-US" sz="1200" dirty="0" smtClean="0">
                <a:solidFill>
                  <a:schemeClr val="tx1"/>
                </a:solidFill>
              </a:rPr>
              <a:t> </a:t>
            </a:r>
            <a:r>
              <a:rPr lang="en-US" sz="1200" i="1" dirty="0" smtClean="0">
                <a:solidFill>
                  <a:schemeClr val="tx1"/>
                </a:solidFill>
              </a:rPr>
              <a:t>16</a:t>
            </a:r>
            <a:r>
              <a:rPr lang="en-US" sz="1200" dirty="0" smtClean="0">
                <a:solidFill>
                  <a:schemeClr val="tx1"/>
                </a:solidFill>
              </a:rPr>
              <a:t>(9).  Retrieved from </a:t>
            </a:r>
            <a:r>
              <a:rPr lang="en-US" sz="1200" u="sng" dirty="0" smtClean="0">
                <a:solidFill>
                  <a:schemeClr val="tx1"/>
                </a:solidFill>
                <a:hlinkClick r:id="rId3"/>
              </a:rPr>
              <a:t>http://firstmonday.org/htbin/cgiwrap/bin/ojs/index.php/fm/article/viewArticle/3171/3049</a:t>
            </a:r>
            <a:r>
              <a:rPr lang="en-US" sz="1200" u="sng" dirty="0" smtClean="0">
                <a:solidFill>
                  <a:schemeClr val="tx1"/>
                </a:solidFill>
              </a:rPr>
              <a:t> </a:t>
            </a:r>
          </a:p>
          <a:p>
            <a:pPr marL="465138" indent="-465138" algn="l"/>
            <a:r>
              <a:rPr lang="en-US" sz="1200" dirty="0" smtClean="0">
                <a:solidFill>
                  <a:schemeClr val="tx1"/>
                </a:solidFill>
              </a:rPr>
              <a:t>Wong, W., </a:t>
            </a:r>
            <a:r>
              <a:rPr lang="en-US" sz="1200" dirty="0" err="1" smtClean="0">
                <a:solidFill>
                  <a:schemeClr val="tx1"/>
                </a:solidFill>
              </a:rPr>
              <a:t>Stelmaszewska</a:t>
            </a:r>
            <a:r>
              <a:rPr lang="en-US" sz="1200" dirty="0" smtClean="0">
                <a:solidFill>
                  <a:schemeClr val="tx1"/>
                </a:solidFill>
              </a:rPr>
              <a:t>, H., </a:t>
            </a:r>
            <a:r>
              <a:rPr lang="en-US" sz="1200" dirty="0" err="1" smtClean="0">
                <a:solidFill>
                  <a:schemeClr val="tx1"/>
                </a:solidFill>
              </a:rPr>
              <a:t>Bhimani</a:t>
            </a:r>
            <a:r>
              <a:rPr lang="en-US" sz="1200" dirty="0" smtClean="0">
                <a:solidFill>
                  <a:schemeClr val="tx1"/>
                </a:solidFill>
              </a:rPr>
              <a:t>, N., Barn, S., &amp; Barn, B. (2009). User </a:t>
            </a:r>
            <a:r>
              <a:rPr lang="en-US" sz="1200" dirty="0" err="1" smtClean="0">
                <a:solidFill>
                  <a:schemeClr val="tx1"/>
                </a:solidFill>
              </a:rPr>
              <a:t>behaviour</a:t>
            </a:r>
            <a:r>
              <a:rPr lang="en-US" sz="1200" dirty="0" smtClean="0">
                <a:solidFill>
                  <a:schemeClr val="tx1"/>
                </a:solidFill>
              </a:rPr>
              <a:t> in resource discovery: Final report. Retrieved from </a:t>
            </a:r>
            <a:r>
              <a:rPr lang="en-US" sz="1200" u="sng" dirty="0" smtClean="0">
                <a:solidFill>
                  <a:schemeClr val="tx1"/>
                </a:solidFill>
                <a:hlinkClick r:id="rId3"/>
              </a:rPr>
              <a:t>http://www.jisc.ac.uk/whatwedo/programmes/inf11/userbehaviourbusandecon.aspx </a:t>
            </a:r>
          </a:p>
          <a:p>
            <a:pPr marL="465138" indent="-465138" algn="l"/>
            <a:r>
              <a:rPr lang="en-US" sz="1200" dirty="0" err="1" smtClean="0">
                <a:solidFill>
                  <a:schemeClr val="tx1"/>
                </a:solidFill>
              </a:rPr>
              <a:t>Zickuhr</a:t>
            </a:r>
            <a:r>
              <a:rPr lang="en-US" sz="1200" dirty="0" smtClean="0">
                <a:solidFill>
                  <a:schemeClr val="tx1"/>
                </a:solidFill>
              </a:rPr>
              <a:t>, K., </a:t>
            </a:r>
            <a:r>
              <a:rPr lang="en-US" sz="1200" dirty="0" err="1" smtClean="0">
                <a:solidFill>
                  <a:schemeClr val="tx1"/>
                </a:solidFill>
              </a:rPr>
              <a:t>Rainie</a:t>
            </a:r>
            <a:r>
              <a:rPr lang="en-US" sz="1200" dirty="0" smtClean="0">
                <a:solidFill>
                  <a:schemeClr val="tx1"/>
                </a:solidFill>
              </a:rPr>
              <a:t>, L., &amp; Purcell, K. (2013). </a:t>
            </a:r>
            <a:r>
              <a:rPr lang="en-US" sz="1200" i="1" dirty="0" smtClean="0">
                <a:solidFill>
                  <a:schemeClr val="tx1"/>
                </a:solidFill>
              </a:rPr>
              <a:t>Library services in the digital age</a:t>
            </a:r>
            <a:r>
              <a:rPr lang="en-US" sz="1200" dirty="0" smtClean="0">
                <a:solidFill>
                  <a:schemeClr val="tx1"/>
                </a:solidFill>
              </a:rPr>
              <a:t>. Washington, DC: Pew Research Center’s Internet &amp; American Life Project. </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2313" y="2286000"/>
            <a:ext cx="7772400" cy="3352800"/>
          </a:xfrm>
        </p:spPr>
        <p:txBody>
          <a:bodyPr/>
          <a:lstStyle/>
          <a:p>
            <a:r>
              <a:rPr lang="en-US" dirty="0" smtClean="0"/>
              <a:t>Questions?</a:t>
            </a:r>
          </a:p>
        </p:txBody>
      </p:sp>
      <p:sp>
        <p:nvSpPr>
          <p:cNvPr id="3" name="Content Placeholder 2"/>
          <p:cNvSpPr>
            <a:spLocks noGrp="1"/>
          </p:cNvSpPr>
          <p:nvPr>
            <p:ph type="body" idx="1"/>
          </p:nvPr>
        </p:nvSpPr>
        <p:spPr/>
        <p:txBody>
          <a:bodyPr/>
          <a:lstStyle/>
          <a:p>
            <a:r>
              <a:rPr lang="en-US" dirty="0" smtClean="0"/>
              <a:t>Lynn Silipigni Connaway</a:t>
            </a:r>
            <a:br>
              <a:rPr lang="en-US" dirty="0" smtClean="0"/>
            </a:br>
            <a:r>
              <a:rPr lang="en-US" dirty="0" smtClean="0"/>
              <a:t>connawal@oclc.org</a:t>
            </a:r>
          </a:p>
          <a:p>
            <a:r>
              <a:rPr lang="en-US" dirty="0" smtClean="0"/>
              <a:t>@</a:t>
            </a:r>
            <a:r>
              <a:rPr lang="en-US" dirty="0" err="1" smtClean="0"/>
              <a:t>LynnConnaway</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Autofit/>
          </a:bodyPr>
          <a:lstStyle/>
          <a:p>
            <a:r>
              <a:rPr lang="en-US" dirty="0" smtClean="0"/>
              <a:t>OCLC Research Briefing at UNC Chapel Hill</a:t>
            </a:r>
            <a:br>
              <a:rPr lang="en-US" dirty="0" smtClean="0"/>
            </a:br>
            <a:r>
              <a:rPr lang="en-US" dirty="0" smtClean="0"/>
              <a:t>7 June 2013</a:t>
            </a:r>
            <a:endParaRPr lang="en-US" dirty="0"/>
          </a:p>
        </p:txBody>
      </p:sp>
      <p:sp>
        <p:nvSpPr>
          <p:cNvPr id="15" name="Text Placeholder 14"/>
          <p:cNvSpPr txBox="1">
            <a:spLocks noGrp="1"/>
          </p:cNvSpPr>
          <p:nvPr>
            <p:ph type="body" sz="quarter" idx="13"/>
          </p:nvPr>
        </p:nvSpPr>
        <p:spPr>
          <a:xfrm>
            <a:off x="533400" y="2971800"/>
            <a:ext cx="4680856" cy="1965674"/>
          </a:xfrm>
          <a:prstGeom prst="rect">
            <a:avLst/>
          </a:prstGeom>
          <a:noFill/>
        </p:spPr>
        <p:txBody>
          <a:bodyPr wrap="square" lIns="184919" tIns="92460" rIns="184919" bIns="92460" rtlCol="0">
            <a:spAutoFit/>
          </a:bodyPr>
          <a:lstStyle/>
          <a:p>
            <a:r>
              <a:rPr lang="en-US" sz="2400" dirty="0" smtClean="0">
                <a:solidFill>
                  <a:schemeClr val="bg1">
                    <a:lumMod val="95000"/>
                  </a:schemeClr>
                </a:solidFill>
                <a:latin typeface="+mn-lt"/>
                <a:cs typeface="+mn-cs"/>
              </a:rPr>
              <a:t>Dr. </a:t>
            </a:r>
            <a:r>
              <a:rPr lang="en-US" sz="2400" dirty="0" smtClean="0">
                <a:solidFill>
                  <a:schemeClr val="bg1">
                    <a:lumMod val="95000"/>
                  </a:schemeClr>
                </a:solidFill>
                <a:latin typeface="+mn-lt"/>
                <a:cs typeface="+mn-cs"/>
              </a:rPr>
              <a:t>Lynn </a:t>
            </a:r>
            <a:r>
              <a:rPr lang="en-US" sz="2400" dirty="0" err="1" smtClean="0">
                <a:solidFill>
                  <a:schemeClr val="bg1">
                    <a:lumMod val="95000"/>
                  </a:schemeClr>
                </a:solidFill>
                <a:latin typeface="+mn-lt"/>
                <a:cs typeface="+mn-cs"/>
              </a:rPr>
              <a:t>Silipigni</a:t>
            </a:r>
            <a:r>
              <a:rPr lang="en-US" sz="2400" dirty="0" smtClean="0">
                <a:solidFill>
                  <a:schemeClr val="bg1">
                    <a:lumMod val="95000"/>
                  </a:schemeClr>
                </a:solidFill>
                <a:latin typeface="+mn-lt"/>
                <a:cs typeface="+mn-cs"/>
              </a:rPr>
              <a:t> Connaway</a:t>
            </a:r>
            <a:r>
              <a:rPr lang="en-US" sz="2400" dirty="0" smtClean="0">
                <a:solidFill>
                  <a:schemeClr val="bg1">
                    <a:lumMod val="95000"/>
                  </a:schemeClr>
                </a:solidFill>
                <a:latin typeface="+mn-lt"/>
                <a:cs typeface="+mn-cs"/>
              </a:rPr>
              <a:t/>
            </a:r>
            <a:br>
              <a:rPr lang="en-US" sz="2400" dirty="0" smtClean="0">
                <a:solidFill>
                  <a:schemeClr val="bg1">
                    <a:lumMod val="95000"/>
                  </a:schemeClr>
                </a:solidFill>
                <a:latin typeface="+mn-lt"/>
                <a:cs typeface="+mn-cs"/>
              </a:rPr>
            </a:br>
            <a:r>
              <a:rPr lang="en-US" sz="2400" dirty="0" smtClean="0">
                <a:solidFill>
                  <a:schemeClr val="bg1">
                    <a:lumMod val="95000"/>
                  </a:schemeClr>
                </a:solidFill>
                <a:latin typeface="+mn-lt"/>
                <a:cs typeface="+mn-cs"/>
              </a:rPr>
              <a:t>connawal@oclc.org</a:t>
            </a:r>
            <a:br>
              <a:rPr lang="en-US" sz="2400" dirty="0" smtClean="0">
                <a:solidFill>
                  <a:schemeClr val="bg1">
                    <a:lumMod val="95000"/>
                  </a:schemeClr>
                </a:solidFill>
                <a:latin typeface="+mn-lt"/>
                <a:cs typeface="+mn-cs"/>
              </a:rPr>
            </a:br>
            <a:r>
              <a:rPr lang="en-US" sz="2400" dirty="0" smtClean="0"/>
              <a:t>@</a:t>
            </a:r>
            <a:r>
              <a:rPr lang="en-US" sz="2400" dirty="0" err="1" smtClean="0"/>
              <a:t>LynnConnaway</a:t>
            </a:r>
            <a:endParaRPr lang="en-US" sz="2400" dirty="0" smtClean="0"/>
          </a:p>
          <a:p>
            <a:endParaRPr lang="en-US" sz="2400" dirty="0" smtClean="0">
              <a:solidFill>
                <a:schemeClr val="bg1">
                  <a:lumMod val="95000"/>
                </a:schemeClr>
              </a:solidFill>
              <a:latin typeface="+mn-lt"/>
              <a:cs typeface="+mn-cs"/>
            </a:endParaRPr>
          </a:p>
        </p:txBody>
      </p:sp>
      <p:pic>
        <p:nvPicPr>
          <p:cNvPr id="10" name="Picture 9" descr="OCLC-RESEARCH_H_MD.png"/>
          <p:cNvPicPr>
            <a:picLocks noChangeAspect="1"/>
          </p:cNvPicPr>
          <p:nvPr/>
        </p:nvPicPr>
        <p:blipFill>
          <a:blip r:embed="rId3" cstate="print"/>
          <a:stretch>
            <a:fillRect/>
          </a:stretch>
        </p:blipFill>
        <p:spPr>
          <a:xfrm>
            <a:off x="228600" y="6359328"/>
            <a:ext cx="1676400" cy="346272"/>
          </a:xfrm>
          <a:prstGeom prst="rect">
            <a:avLst/>
          </a:prstGeom>
        </p:spPr>
      </p:pic>
      <p:sp>
        <p:nvSpPr>
          <p:cNvPr id="18" name="TextBox 17"/>
          <p:cNvSpPr txBox="1"/>
          <p:nvPr/>
        </p:nvSpPr>
        <p:spPr>
          <a:xfrm>
            <a:off x="624681" y="4731603"/>
            <a:ext cx="12329319" cy="830997"/>
          </a:xfrm>
          <a:prstGeom prst="rect">
            <a:avLst/>
          </a:prstGeom>
          <a:noFill/>
        </p:spPr>
        <p:txBody>
          <a:bodyPr wrap="square" rtlCol="0">
            <a:spAutoFit/>
          </a:bodyPr>
          <a:lstStyle/>
          <a:p>
            <a:r>
              <a:rPr lang="en-US" sz="2400" dirty="0" smtClean="0">
                <a:solidFill>
                  <a:schemeClr val="bg1">
                    <a:lumMod val="95000"/>
                  </a:schemeClr>
                </a:solidFill>
              </a:rPr>
              <a:t>OCLC </a:t>
            </a:r>
            <a:r>
              <a:rPr lang="en-US" sz="2400" dirty="0" smtClean="0">
                <a:solidFill>
                  <a:schemeClr val="bg1">
                    <a:lumMod val="95000"/>
                  </a:schemeClr>
                </a:solidFill>
              </a:rPr>
              <a:t>Research </a:t>
            </a:r>
            <a:br>
              <a:rPr lang="en-US" sz="2400" dirty="0" smtClean="0">
                <a:solidFill>
                  <a:schemeClr val="bg1">
                    <a:lumMod val="95000"/>
                  </a:schemeClr>
                </a:solidFill>
              </a:rPr>
            </a:br>
            <a:r>
              <a:rPr lang="en-US" sz="2400" dirty="0" smtClean="0">
                <a:solidFill>
                  <a:schemeClr val="bg1">
                    <a:lumMod val="95000"/>
                  </a:schemeClr>
                </a:solidFill>
              </a:rPr>
              <a:t>www.oclc.org/research.html</a:t>
            </a:r>
            <a:endParaRPr lang="en-US" sz="2400" dirty="0">
              <a:solidFill>
                <a:schemeClr val="bg1">
                  <a:lumMod val="95000"/>
                </a:schemeClr>
              </a:solidFill>
            </a:endParaRPr>
          </a:p>
        </p:txBody>
      </p:sp>
      <p:sp>
        <p:nvSpPr>
          <p:cNvPr id="14" name="Subtitle 7"/>
          <p:cNvSpPr>
            <a:spLocks noGrp="1"/>
          </p:cNvSpPr>
          <p:nvPr>
            <p:ph type="subTitle" idx="1"/>
          </p:nvPr>
        </p:nvSpPr>
        <p:spPr>
          <a:xfrm>
            <a:off x="457200" y="609600"/>
            <a:ext cx="7772400" cy="533784"/>
          </a:xfrm>
        </p:spPr>
        <p:txBody>
          <a:bodyPr>
            <a:normAutofit/>
          </a:bodyPr>
          <a:lstStyle/>
          <a:p>
            <a:r>
              <a:rPr lang="en-US" sz="2000" dirty="0" smtClean="0"/>
              <a:t>#</a:t>
            </a:r>
            <a:r>
              <a:rPr lang="en-US" sz="2000" dirty="0" err="1" smtClean="0"/>
              <a:t>oclcr</a:t>
            </a:r>
            <a:endParaRPr lang="en-US" sz="2000" dirty="0"/>
          </a:p>
        </p:txBody>
      </p:sp>
      <p:sp>
        <p:nvSpPr>
          <p:cNvPr id="19" name="Rectangle 8"/>
          <p:cNvSpPr>
            <a:spLocks noGrp="1" noChangeArrowheads="1"/>
          </p:cNvSpPr>
          <p:nvPr>
            <p:ph type="ctrTitle"/>
          </p:nvPr>
        </p:nvSpPr>
        <p:spPr>
          <a:xfrm>
            <a:off x="533400" y="1676400"/>
            <a:ext cx="7772400" cy="533399"/>
          </a:xfrm>
        </p:spPr>
        <p:txBody>
          <a:bodyPr>
            <a:normAutofit fontScale="90000"/>
          </a:bodyPr>
          <a:lstStyle/>
          <a:p>
            <a:r>
              <a:rPr lang="en-US" dirty="0" smtClean="0"/>
              <a:t>Why Google</a:t>
            </a:r>
            <a:r>
              <a:rPr lang="en-US" dirty="0" smtClean="0"/>
              <a:t>? </a:t>
            </a:r>
            <a:r>
              <a:rPr lang="en-US" sz="3600" dirty="0" smtClean="0">
                <a:solidFill>
                  <a:schemeClr val="bg1"/>
                </a:solidFill>
              </a:rPr>
              <a:t/>
            </a:r>
            <a:br>
              <a:rPr lang="en-US" sz="3600" dirty="0" smtClean="0">
                <a:solidFill>
                  <a:schemeClr val="bg1"/>
                </a:solidFill>
              </a:rPr>
            </a:br>
            <a:endParaRPr lang="en-US" sz="2800" dirty="0">
              <a:solidFill>
                <a:schemeClr val="bg1"/>
              </a:solidFill>
            </a:endParaRPr>
          </a:p>
        </p:txBody>
      </p:sp>
      <p:sp>
        <p:nvSpPr>
          <p:cNvPr id="20" name="Subtitle 2"/>
          <p:cNvSpPr txBox="1">
            <a:spLocks/>
          </p:cNvSpPr>
          <p:nvPr/>
        </p:nvSpPr>
        <p:spPr>
          <a:xfrm>
            <a:off x="457200" y="1218816"/>
            <a:ext cx="8305800" cy="533784"/>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kumimoji="0" lang="en-US" sz="1800" b="0" i="1" u="none" strike="noStrike" kern="1200" cap="none" spc="0" normalizeH="0" baseline="0" noProof="0" dirty="0" smtClean="0">
                <a:ln>
                  <a:noFill/>
                </a:ln>
                <a:solidFill>
                  <a:schemeClr val="bg1"/>
                </a:solidFill>
                <a:effectLst/>
                <a:uLnTx/>
                <a:uFillTx/>
                <a:latin typeface="Arial"/>
                <a:ea typeface="+mn-ea"/>
                <a:cs typeface="Arial"/>
              </a:rPr>
              <a:t>“[Google] saved time, it saved gas, I got what I needed, and it wasn’t a big deal.”</a:t>
            </a:r>
            <a:endParaRPr kumimoji="0" lang="en-US" sz="1800" b="0" i="1" u="none" strike="noStrike" kern="1200" cap="none" spc="0" normalizeH="0" baseline="0" noProof="0" dirty="0">
              <a:ln>
                <a:noFill/>
              </a:ln>
              <a:solidFill>
                <a:schemeClr val="bg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pPr>
              <a:buFont typeface="Arial" pitchFamily="34" charset="0"/>
              <a:buChar char="•"/>
            </a:pPr>
            <a:r>
              <a:rPr lang="en-US" sz="2000" b="1" i="1" dirty="0" smtClean="0"/>
              <a:t>Then</a:t>
            </a:r>
            <a:r>
              <a:rPr lang="en-US" sz="2000" b="1" dirty="0" smtClean="0"/>
              <a:t>: The user built workflow around the library</a:t>
            </a:r>
          </a:p>
          <a:p>
            <a:pPr>
              <a:buFont typeface="Arial" pitchFamily="34" charset="0"/>
              <a:buChar char="•"/>
            </a:pPr>
            <a:r>
              <a:rPr lang="en-US" sz="2000" b="1" i="1" dirty="0" smtClean="0"/>
              <a:t>Now</a:t>
            </a:r>
            <a:r>
              <a:rPr lang="en-US" sz="2000" b="1" dirty="0" smtClean="0"/>
              <a:t>: The library must build its services around user workflow</a:t>
            </a:r>
          </a:p>
          <a:p>
            <a:pPr>
              <a:buFont typeface="Arial" pitchFamily="34" charset="0"/>
              <a:buChar char="•"/>
            </a:pPr>
            <a:r>
              <a:rPr lang="en-US" sz="2000" b="1" i="1" dirty="0" smtClean="0"/>
              <a:t>Then</a:t>
            </a:r>
            <a:r>
              <a:rPr lang="en-US" sz="2000" b="1" dirty="0" smtClean="0"/>
              <a:t>: Resources scarce, attention abundant</a:t>
            </a:r>
          </a:p>
          <a:p>
            <a:pPr>
              <a:buFont typeface="Arial" pitchFamily="34" charset="0"/>
              <a:buChar char="•"/>
            </a:pPr>
            <a:r>
              <a:rPr lang="en-US" sz="2000" b="1" i="1" dirty="0" smtClean="0"/>
              <a:t>Now</a:t>
            </a:r>
            <a:r>
              <a:rPr lang="en-US" sz="2000" b="1" dirty="0" smtClean="0"/>
              <a:t>: Attention scarce, resources abundant</a:t>
            </a:r>
          </a:p>
          <a:p>
            <a:pPr>
              <a:buNone/>
            </a:pPr>
            <a:r>
              <a:rPr lang="en-US" sz="2400" b="1" dirty="0" smtClean="0"/>
              <a:t>		</a:t>
            </a:r>
            <a:r>
              <a:rPr lang="en-US" sz="2000" b="1" dirty="0" smtClean="0"/>
              <a:t>	</a:t>
            </a:r>
            <a:endParaRPr lang="en-US" sz="1000" b="1" dirty="0" smtClean="0"/>
          </a:p>
          <a:p>
            <a:pPr>
              <a:buFont typeface="Arial" pitchFamily="34" charset="0"/>
              <a:buChar char="•"/>
            </a:pPr>
            <a:endParaRPr lang="en-US" sz="1800" b="1" dirty="0" smtClean="0"/>
          </a:p>
        </p:txBody>
      </p:sp>
      <p:sp>
        <p:nvSpPr>
          <p:cNvPr id="21508" name="Rectangle 4"/>
          <p:cNvSpPr>
            <a:spLocks noGrp="1" noChangeArrowheads="1"/>
          </p:cNvSpPr>
          <p:nvPr>
            <p:ph type="title" idx="4294967295"/>
          </p:nvPr>
        </p:nvSpPr>
        <p:spPr>
          <a:xfrm>
            <a:off x="228600" y="-152400"/>
            <a:ext cx="8229600" cy="914400"/>
          </a:xfrm>
        </p:spPr>
        <p:txBody>
          <a:bodyPr>
            <a:normAutofit/>
          </a:bodyPr>
          <a:lstStyle/>
          <a:p>
            <a:r>
              <a:rPr lang="en-US" sz="2400" dirty="0" smtClean="0">
                <a:solidFill>
                  <a:schemeClr val="bg1"/>
                </a:solidFill>
              </a:rPr>
              <a:t>Then &amp; Now</a:t>
            </a:r>
            <a:endParaRPr lang="en-US" sz="2400" dirty="0">
              <a:solidFill>
                <a:schemeClr val="bg1"/>
              </a:solidFill>
            </a:endParaRPr>
          </a:p>
        </p:txBody>
      </p:sp>
      <p:sp>
        <p:nvSpPr>
          <p:cNvPr id="7" name="TextBox 6"/>
          <p:cNvSpPr txBox="1"/>
          <p:nvPr/>
        </p:nvSpPr>
        <p:spPr>
          <a:xfrm>
            <a:off x="6811569" y="5981700"/>
            <a:ext cx="2028825" cy="246221"/>
          </a:xfrm>
          <a:prstGeom prst="rect">
            <a:avLst/>
          </a:prstGeom>
          <a:noFill/>
        </p:spPr>
        <p:txBody>
          <a:bodyPr wrap="square" rtlCol="0">
            <a:spAutoFit/>
          </a:bodyPr>
          <a:lstStyle/>
          <a:p>
            <a:pPr algn="r"/>
            <a:r>
              <a:rPr lang="en-US" sz="1000" b="1" dirty="0" smtClean="0"/>
              <a:t>(Dempsey, 2008)</a:t>
            </a:r>
            <a:endParaRPr lang="en-US" sz="1000" b="1" dirty="0"/>
          </a:p>
        </p:txBody>
      </p:sp>
      <p:pic>
        <p:nvPicPr>
          <p:cNvPr id="1035" name="Picture 11" descr="C:\Users\dardena\AppData\Local\Microsoft\Windows\Temporary Internet Files\Content.IE5\O6PWZQ5H\MC900441952[1].wmf"/>
          <p:cNvPicPr>
            <a:picLocks noChangeAspect="1" noChangeArrowheads="1"/>
          </p:cNvPicPr>
          <p:nvPr/>
        </p:nvPicPr>
        <p:blipFill>
          <a:blip r:embed="rId3"/>
          <a:srcRect/>
          <a:stretch>
            <a:fillRect/>
          </a:stretch>
        </p:blipFill>
        <p:spPr bwMode="auto">
          <a:xfrm>
            <a:off x="5029200" y="1666582"/>
            <a:ext cx="3092435" cy="305781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71600"/>
            <a:ext cx="4199852" cy="4143375"/>
          </a:xfrm>
        </p:spPr>
        <p:txBody>
          <a:bodyPr>
            <a:noAutofit/>
          </a:bodyPr>
          <a:lstStyle/>
          <a:p>
            <a:r>
              <a:rPr lang="en-US" sz="1800" b="1" dirty="0" smtClean="0"/>
              <a:t>Outside-in</a:t>
            </a:r>
          </a:p>
          <a:p>
            <a:pPr lvl="1"/>
            <a:r>
              <a:rPr lang="en-US" sz="1600" b="1" dirty="0" smtClean="0"/>
              <a:t>Acquired books, journals, databases from external systems</a:t>
            </a:r>
          </a:p>
          <a:p>
            <a:pPr lvl="1"/>
            <a:r>
              <a:rPr lang="en-US" sz="1600" b="1" dirty="0" smtClean="0"/>
              <a:t>Provided discovery systems for local constituency</a:t>
            </a:r>
          </a:p>
          <a:p>
            <a:r>
              <a:rPr lang="en-US" sz="1800" b="1" dirty="0" smtClean="0"/>
              <a:t>Inside-out</a:t>
            </a:r>
          </a:p>
          <a:p>
            <a:pPr lvl="1"/>
            <a:r>
              <a:rPr lang="en-US" sz="1600" b="1" dirty="0" smtClean="0"/>
              <a:t>Now a producer of a range of resources</a:t>
            </a:r>
          </a:p>
          <a:p>
            <a:pPr lvl="2"/>
            <a:r>
              <a:rPr lang="en-US" sz="1400" b="1" dirty="0" smtClean="0"/>
              <a:t>Digitized images, special collections, learning and research materials, research data, administrative records</a:t>
            </a:r>
          </a:p>
          <a:p>
            <a:pPr lvl="1"/>
            <a:r>
              <a:rPr lang="en-US" sz="1600" b="1" dirty="0" smtClean="0"/>
              <a:t>Promote discoverability of institutional resources</a:t>
            </a:r>
          </a:p>
          <a:p>
            <a:pPr lvl="1"/>
            <a:endParaRPr lang="en-US" sz="1600" b="1" dirty="0" smtClean="0"/>
          </a:p>
        </p:txBody>
      </p:sp>
      <p:sp>
        <p:nvSpPr>
          <p:cNvPr id="4" name="Rectangle 4"/>
          <p:cNvSpPr txBox="1">
            <a:spLocks noChangeArrowheads="1"/>
          </p:cNvSpPr>
          <p:nvPr/>
        </p:nvSpPr>
        <p:spPr>
          <a:xfrm>
            <a:off x="228600" y="-152400"/>
            <a:ext cx="8229600" cy="914400"/>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Georgia"/>
              </a:rPr>
              <a:t>Outside-In</a:t>
            </a:r>
            <a:r>
              <a:rPr kumimoji="0" lang="en-US" sz="2400" b="0" i="0" u="none" strike="noStrike" kern="1200" cap="none" spc="0" normalizeH="0" noProof="0" dirty="0" smtClean="0">
                <a:ln>
                  <a:noFill/>
                </a:ln>
                <a:solidFill>
                  <a:schemeClr val="bg1"/>
                </a:solidFill>
                <a:effectLst/>
                <a:uLnTx/>
                <a:uFillTx/>
                <a:latin typeface="+mj-lt"/>
                <a:ea typeface="+mj-ea"/>
                <a:cs typeface="Georgia"/>
              </a:rPr>
              <a:t> and Inside-Out: Discovery and Discoverability</a:t>
            </a:r>
            <a:endParaRPr kumimoji="0" lang="en-US" sz="2400" b="0" i="0" u="none" strike="noStrike" kern="1200" cap="none" spc="0" normalizeH="0" baseline="0" noProof="0" dirty="0">
              <a:ln>
                <a:noFill/>
              </a:ln>
              <a:solidFill>
                <a:schemeClr val="bg1"/>
              </a:solidFill>
              <a:effectLst/>
              <a:uLnTx/>
              <a:uFillTx/>
              <a:latin typeface="+mj-lt"/>
              <a:ea typeface="+mj-ea"/>
              <a:cs typeface="Georgia"/>
            </a:endParaRPr>
          </a:p>
        </p:txBody>
      </p:sp>
      <p:pic>
        <p:nvPicPr>
          <p:cNvPr id="4107" name="Picture 11" descr="C:\Users\dardena\AppData\Local\Microsoft\Windows\Temporary Internet Files\Content.IE5\XKDZJLRA\MP900442207[1].jpg"/>
          <p:cNvPicPr>
            <a:picLocks noGrp="1" noChangeAspect="1" noChangeArrowheads="1"/>
          </p:cNvPicPr>
          <p:nvPr>
            <p:ph sz="half" idx="2"/>
          </p:nvPr>
        </p:nvPicPr>
        <p:blipFill>
          <a:blip r:embed="rId3"/>
          <a:srcRect/>
          <a:stretch>
            <a:fillRect/>
          </a:stretch>
        </p:blipFill>
        <p:spPr bwMode="auto">
          <a:xfrm>
            <a:off x="4714875" y="2205037"/>
            <a:ext cx="3714750" cy="2476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7620000" y="5791200"/>
            <a:ext cx="1191352" cy="246221"/>
          </a:xfrm>
          <a:prstGeom prst="rect">
            <a:avLst/>
          </a:prstGeom>
        </p:spPr>
        <p:txBody>
          <a:bodyPr wrap="none">
            <a:spAutoFit/>
          </a:bodyPr>
          <a:lstStyle/>
          <a:p>
            <a:r>
              <a:rPr lang="en-US" sz="1000" b="1" dirty="0" smtClean="0"/>
              <a:t>(Dempsey, 2012)</a:t>
            </a:r>
            <a:endParaRPr lang="en-US" sz="1000"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6629400" cy="4572000"/>
          </a:xfrm>
        </p:spPr>
        <p:txBody>
          <a:bodyPr>
            <a:normAutofit/>
          </a:bodyPr>
          <a:lstStyle/>
          <a:p>
            <a:pPr>
              <a:buFont typeface="Arial" pitchFamily="34" charset="0"/>
              <a:buChar char="•"/>
            </a:pPr>
            <a:r>
              <a:rPr lang="en-US" sz="2200" b="1" dirty="0" smtClean="0"/>
              <a:t>Institutional resources to network resources</a:t>
            </a:r>
          </a:p>
          <a:p>
            <a:pPr lvl="1">
              <a:buFont typeface="Arial" pitchFamily="34" charset="0"/>
              <a:buChar char="•"/>
            </a:pPr>
            <a:r>
              <a:rPr lang="en-US" sz="2000" b="1" dirty="0" smtClean="0"/>
              <a:t>Local to global</a:t>
            </a:r>
          </a:p>
          <a:p>
            <a:pPr lvl="1">
              <a:buFont typeface="Arial" pitchFamily="34" charset="0"/>
              <a:buChar char="•"/>
            </a:pPr>
            <a:r>
              <a:rPr lang="en-US" sz="2000" b="1" dirty="0" smtClean="0"/>
              <a:t>Linear to linked</a:t>
            </a:r>
          </a:p>
          <a:p>
            <a:pPr lvl="1">
              <a:buFont typeface="Arial" pitchFamily="34" charset="0"/>
              <a:buChar char="•"/>
            </a:pPr>
            <a:r>
              <a:rPr lang="en-US" sz="2000" b="1" dirty="0" smtClean="0"/>
              <a:t>Print to digital</a:t>
            </a:r>
            <a:endParaRPr lang="en-US" b="1" dirty="0"/>
          </a:p>
        </p:txBody>
      </p:sp>
      <p:pic>
        <p:nvPicPr>
          <p:cNvPr id="18" name="Content Placeholder 17" descr="ebook digital print.jpg"/>
          <p:cNvPicPr>
            <a:picLocks noGrp="1" noChangeAspect="1"/>
          </p:cNvPicPr>
          <p:nvPr>
            <p:ph sz="half" idx="2"/>
          </p:nvPr>
        </p:nvPicPr>
        <p:blipFill>
          <a:blip r:embed="rId3"/>
          <a:stretch>
            <a:fillRect/>
          </a:stretch>
        </p:blipFill>
        <p:spPr>
          <a:xfrm>
            <a:off x="4114800" y="1981200"/>
            <a:ext cx="4581868" cy="3051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Changes in Information Acquisition</a:t>
            </a:r>
            <a:endParaRPr lang="en-US" sz="24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44424" y="1318846"/>
            <a:ext cx="4034145" cy="4396154"/>
          </a:xfrm>
        </p:spPr>
        <p:txBody>
          <a:bodyPr>
            <a:normAutofit/>
          </a:bodyPr>
          <a:lstStyle/>
          <a:p>
            <a:r>
              <a:rPr lang="en-US" b="1" dirty="0" smtClean="0"/>
              <a:t>Challenges</a:t>
            </a:r>
          </a:p>
          <a:p>
            <a:pPr lvl="1"/>
            <a:r>
              <a:rPr lang="en-US" b="1" dirty="0" smtClean="0"/>
              <a:t>Budget cuts</a:t>
            </a:r>
          </a:p>
          <a:p>
            <a:pPr lvl="1"/>
            <a:r>
              <a:rPr lang="en-US" b="1" dirty="0" smtClean="0"/>
              <a:t>High retirement rates</a:t>
            </a:r>
          </a:p>
          <a:p>
            <a:pPr lvl="1"/>
            <a:r>
              <a:rPr lang="en-US" b="1" dirty="0" smtClean="0"/>
              <a:t>Hiring freezes</a:t>
            </a:r>
          </a:p>
          <a:p>
            <a:r>
              <a:rPr lang="en-US" b="1" dirty="0" smtClean="0"/>
              <a:t>Opportunity		</a:t>
            </a:r>
          </a:p>
          <a:p>
            <a:pPr lvl="1"/>
            <a:r>
              <a:rPr lang="en-US" b="1" dirty="0" smtClean="0"/>
              <a:t>Best value for most use</a:t>
            </a:r>
          </a:p>
          <a:p>
            <a:pPr lvl="1"/>
            <a:r>
              <a:rPr lang="en-US" b="1" dirty="0" smtClean="0"/>
              <a:t>Understand how, why, &amp; under what circumstances individuals use systems &amp; services</a:t>
            </a:r>
          </a:p>
          <a:p>
            <a:pPr lvl="1"/>
            <a:endParaRPr lang="en-US" dirty="0" smtClean="0"/>
          </a:p>
          <a:p>
            <a:pPr>
              <a:buNone/>
            </a:pPr>
            <a:endParaRPr lang="en-US" dirty="0" smtClean="0"/>
          </a:p>
        </p:txBody>
      </p:sp>
      <p:sp>
        <p:nvSpPr>
          <p:cNvPr id="4" name="Title 3"/>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Current Environment</a:t>
            </a:r>
            <a:endParaRPr lang="en-US" sz="2400" dirty="0">
              <a:solidFill>
                <a:schemeClr val="bg1"/>
              </a:solidFill>
            </a:endParaRPr>
          </a:p>
        </p:txBody>
      </p:sp>
      <p:pic>
        <p:nvPicPr>
          <p:cNvPr id="49154" name="Picture 2" descr="Church doors"/>
          <p:cNvPicPr>
            <a:picLocks noChangeAspect="1" noChangeArrowheads="1"/>
          </p:cNvPicPr>
          <p:nvPr/>
        </p:nvPicPr>
        <p:blipFill>
          <a:blip r:embed="rId3"/>
          <a:srcRect/>
          <a:stretch>
            <a:fillRect/>
          </a:stretch>
        </p:blipFill>
        <p:spPr bwMode="auto">
          <a:xfrm>
            <a:off x="5607294" y="1524000"/>
            <a:ext cx="2622306" cy="3953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7177" y="1296113"/>
            <a:ext cx="4209992" cy="4600576"/>
          </a:xfrm>
        </p:spPr>
        <p:txBody>
          <a:bodyPr>
            <a:noAutofit/>
          </a:bodyPr>
          <a:lstStyle/>
          <a:p>
            <a:r>
              <a:rPr lang="en-US" sz="2400" b="1" dirty="0" smtClean="0"/>
              <a:t>Website hard to navigate</a:t>
            </a:r>
          </a:p>
          <a:p>
            <a:r>
              <a:rPr lang="en-US" sz="2400" b="1" dirty="0" smtClean="0"/>
              <a:t>Inconvenient</a:t>
            </a:r>
          </a:p>
          <a:p>
            <a:pPr lvl="1"/>
            <a:r>
              <a:rPr lang="en-US" sz="2000" b="1" dirty="0" smtClean="0"/>
              <a:t>Limited hours</a:t>
            </a:r>
          </a:p>
          <a:p>
            <a:pPr lvl="1"/>
            <a:r>
              <a:rPr lang="en-US" sz="2000" b="1" dirty="0" smtClean="0"/>
              <a:t>Distance to library</a:t>
            </a:r>
          </a:p>
          <a:p>
            <a:pPr lvl="1"/>
            <a:r>
              <a:rPr lang="en-US" sz="2000" b="1" dirty="0" smtClean="0"/>
              <a:t>Physical materials</a:t>
            </a:r>
          </a:p>
          <a:p>
            <a:r>
              <a:rPr lang="en-US" sz="2400" b="1" dirty="0" smtClean="0"/>
              <a:t>Don’t think electronic resources are library resources</a:t>
            </a:r>
          </a:p>
          <a:p>
            <a:pPr lvl="1"/>
            <a:r>
              <a:rPr lang="en-US" sz="2200" b="1" dirty="0" smtClean="0"/>
              <a:t>Associate </a:t>
            </a:r>
            <a:r>
              <a:rPr lang="en-US" sz="2200" b="1" dirty="0"/>
              <a:t>with books</a:t>
            </a:r>
          </a:p>
          <a:p>
            <a:endParaRPr lang="en-US" sz="2400" b="1" dirty="0" smtClean="0"/>
          </a:p>
        </p:txBody>
      </p:sp>
      <p:sp>
        <p:nvSpPr>
          <p:cNvPr id="4" name="Title 3"/>
          <p:cNvSpPr>
            <a:spLocks noGrp="1"/>
          </p:cNvSpPr>
          <p:nvPr>
            <p:ph type="title" idx="4294967295"/>
          </p:nvPr>
        </p:nvSpPr>
        <p:spPr>
          <a:xfrm>
            <a:off x="0" y="-152400"/>
            <a:ext cx="8229600" cy="914400"/>
          </a:xfrm>
        </p:spPr>
        <p:txBody>
          <a:bodyPr>
            <a:normAutofit/>
          </a:bodyPr>
          <a:lstStyle/>
          <a:p>
            <a:r>
              <a:rPr lang="en-US" sz="2400" dirty="0" smtClean="0">
                <a:solidFill>
                  <a:schemeClr val="bg1"/>
                </a:solidFill>
              </a:rPr>
              <a:t>The library? What’s that?</a:t>
            </a:r>
            <a:endParaRPr lang="en-US" sz="2400" dirty="0">
              <a:solidFill>
                <a:schemeClr val="bg1"/>
              </a:solidFill>
            </a:endParaRPr>
          </a:p>
        </p:txBody>
      </p:sp>
      <p:pic>
        <p:nvPicPr>
          <p:cNvPr id="7" name="Content Placeholder 6" descr="old books.jpg"/>
          <p:cNvPicPr>
            <a:picLocks noGrp="1" noChangeAspect="1"/>
          </p:cNvPicPr>
          <p:nvPr>
            <p:ph sz="half" idx="2"/>
          </p:nvPr>
        </p:nvPicPr>
        <p:blipFill>
          <a:blip r:embed="rId3"/>
          <a:stretch>
            <a:fillRect/>
          </a:stretch>
        </p:blipFill>
        <p:spPr>
          <a:xfrm>
            <a:off x="4296111" y="1905000"/>
            <a:ext cx="4543089" cy="335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6362700" y="5896689"/>
            <a:ext cx="2476500" cy="246221"/>
          </a:xfrm>
          <a:prstGeom prst="rect">
            <a:avLst/>
          </a:prstGeom>
          <a:noFill/>
        </p:spPr>
        <p:txBody>
          <a:bodyPr wrap="square" rtlCol="0">
            <a:spAutoFit/>
          </a:bodyPr>
          <a:lstStyle/>
          <a:p>
            <a:pPr algn="r"/>
            <a:r>
              <a:rPr lang="en-US" sz="1000" b="1" dirty="0" smtClean="0">
                <a:latin typeface="+mj-lt"/>
              </a:rPr>
              <a:t>(</a:t>
            </a:r>
            <a:r>
              <a:rPr lang="en-US" sz="1000" b="1" dirty="0" err="1" smtClean="0">
                <a:latin typeface="+mj-lt"/>
              </a:rPr>
              <a:t>Connaway</a:t>
            </a:r>
            <a:r>
              <a:rPr lang="en-US" sz="1000" b="1" dirty="0" smtClean="0">
                <a:latin typeface="+mj-lt"/>
              </a:rPr>
              <a:t> &amp; Dickey, 2010</a:t>
            </a:r>
            <a:r>
              <a:rPr lang="en-US" sz="1000" dirty="0" smtClean="0"/>
              <a:t>)</a:t>
            </a:r>
            <a:endParaRPr lang="en-US" sz="1000"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Individuals Work</a:t>
            </a:r>
            <a:endParaRPr lang="en-US" sz="2400" dirty="0"/>
          </a:p>
        </p:txBody>
      </p:sp>
      <p:sp>
        <p:nvSpPr>
          <p:cNvPr id="16" name="Text Placeholder 15"/>
          <p:cNvSpPr>
            <a:spLocks noGrp="1"/>
          </p:cNvSpPr>
          <p:nvPr>
            <p:ph type="body" sz="half" idx="2"/>
          </p:nvPr>
        </p:nvSpPr>
        <p:spPr>
          <a:xfrm>
            <a:off x="457200" y="1962150"/>
            <a:ext cx="3810000" cy="3524250"/>
          </a:xfrm>
        </p:spPr>
        <p:txBody>
          <a:bodyPr>
            <a:noAutofit/>
          </a:bodyPr>
          <a:lstStyle/>
          <a:p>
            <a:pPr>
              <a:buFont typeface="Arial" pitchFamily="34" charset="0"/>
              <a:buChar char="•"/>
            </a:pPr>
            <a:r>
              <a:rPr lang="en-US" sz="2400" b="1" dirty="0" smtClean="0">
                <a:solidFill>
                  <a:srgbClr val="FF7600"/>
                </a:solidFill>
                <a:cs typeface="Arial" charset="0"/>
              </a:rPr>
              <a:t>Convenience</a:t>
            </a:r>
            <a:endParaRPr lang="en-US" sz="2400" b="1" dirty="0" smtClean="0">
              <a:cs typeface="Arial" charset="0"/>
            </a:endParaRPr>
          </a:p>
          <a:p>
            <a:pPr>
              <a:buFont typeface="Arial" pitchFamily="34" charset="0"/>
              <a:buChar char="•"/>
            </a:pPr>
            <a:r>
              <a:rPr lang="en-US" sz="2400" b="1" dirty="0" smtClean="0">
                <a:cs typeface="Arial" charset="0"/>
              </a:rPr>
              <a:t>Value human resources</a:t>
            </a:r>
          </a:p>
          <a:p>
            <a:pPr>
              <a:buFont typeface="Arial" pitchFamily="34" charset="0"/>
              <a:buChar char="•"/>
            </a:pPr>
            <a:r>
              <a:rPr lang="en-US" sz="2400" b="1" dirty="0" smtClean="0"/>
              <a:t>Contextually based rational decisions</a:t>
            </a:r>
          </a:p>
          <a:p>
            <a:pPr>
              <a:buFont typeface="Arial" pitchFamily="34" charset="0"/>
              <a:buChar char="•"/>
            </a:pPr>
            <a:r>
              <a:rPr lang="en-US" sz="2400" b="1" dirty="0" smtClean="0"/>
              <a:t>Situational needs determine search</a:t>
            </a:r>
          </a:p>
          <a:p>
            <a:pPr>
              <a:buFont typeface="Arial" pitchFamily="34" charset="0"/>
              <a:buChar char="•"/>
            </a:pPr>
            <a:r>
              <a:rPr lang="en-US" sz="2400" b="1" dirty="0" err="1" smtClean="0"/>
              <a:t>Satisfice</a:t>
            </a:r>
            <a:endParaRPr lang="en-US" sz="2400" b="1" dirty="0" smtClean="0"/>
          </a:p>
          <a:p>
            <a:endParaRPr lang="en-US" sz="2400" dirty="0"/>
          </a:p>
        </p:txBody>
      </p:sp>
      <p:sp>
        <p:nvSpPr>
          <p:cNvPr id="10" name="TextBox 9"/>
          <p:cNvSpPr txBox="1"/>
          <p:nvPr/>
        </p:nvSpPr>
        <p:spPr>
          <a:xfrm>
            <a:off x="5943600" y="5867400"/>
            <a:ext cx="2743200" cy="246221"/>
          </a:xfrm>
          <a:prstGeom prst="rect">
            <a:avLst/>
          </a:prstGeom>
          <a:noFill/>
        </p:spPr>
        <p:txBody>
          <a:bodyPr wrap="square" rtlCol="0">
            <a:spAutoFit/>
          </a:bodyPr>
          <a:lstStyle/>
          <a:p>
            <a:pPr algn="ctr"/>
            <a:r>
              <a:rPr lang="en-US" sz="1000" b="1" dirty="0" smtClean="0">
                <a:latin typeface="+mj-lt"/>
              </a:rPr>
              <a:t>(</a:t>
            </a:r>
            <a:r>
              <a:rPr lang="en-US" sz="1000" b="1" dirty="0" err="1" smtClean="0">
                <a:latin typeface="+mj-lt"/>
              </a:rPr>
              <a:t>Connaway</a:t>
            </a:r>
            <a:r>
              <a:rPr lang="en-US" sz="1000" b="1" dirty="0" smtClean="0">
                <a:latin typeface="+mj-lt"/>
              </a:rPr>
              <a:t> &amp; Radford, 2011)</a:t>
            </a:r>
            <a:endParaRPr lang="en-US" sz="1000" b="1" dirty="0">
              <a:latin typeface="+mj-lt"/>
            </a:endParaRPr>
          </a:p>
        </p:txBody>
      </p:sp>
      <p:pic>
        <p:nvPicPr>
          <p:cNvPr id="45058" name="Picture 2" descr="http://farm5.staticflickr.com/4051/4423435420_37cf235639.jpg"/>
          <p:cNvPicPr>
            <a:picLocks noChangeAspect="1" noChangeArrowheads="1"/>
          </p:cNvPicPr>
          <p:nvPr/>
        </p:nvPicPr>
        <p:blipFill>
          <a:blip r:embed="rId3"/>
          <a:srcRect t="11019" b="29501"/>
          <a:stretch>
            <a:fillRect/>
          </a:stretch>
        </p:blipFill>
        <p:spPr bwMode="auto">
          <a:xfrm>
            <a:off x="4419600" y="2712720"/>
            <a:ext cx="4381500" cy="1402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10444</TotalTime>
  <Words>8428</Words>
  <Application>Microsoft Office PowerPoint</Application>
  <PresentationFormat>On-screen Show (4:3)</PresentationFormat>
  <Paragraphs>694</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OCLC Redesign 2011-01</vt:lpstr>
      <vt:lpstr>Why Google?  </vt:lpstr>
      <vt:lpstr>OCLC Research Briefing at UNC Chapel Hill</vt:lpstr>
      <vt:lpstr>Slide 3</vt:lpstr>
      <vt:lpstr>Then &amp; Now</vt:lpstr>
      <vt:lpstr>Slide 5</vt:lpstr>
      <vt:lpstr>Changes in Information Acquisition</vt:lpstr>
      <vt:lpstr>Current Environment</vt:lpstr>
      <vt:lpstr>The library? What’s that?</vt:lpstr>
      <vt:lpstr>How Individuals Work</vt:lpstr>
      <vt:lpstr>Information-Seeking Behavior </vt:lpstr>
      <vt:lpstr>Skills for Finding &amp; Using Information</vt:lpstr>
      <vt:lpstr>Tools Used: Students </vt:lpstr>
      <vt:lpstr>Tools Used: Researchers</vt:lpstr>
      <vt:lpstr>Journals &amp; Databases</vt:lpstr>
      <vt:lpstr>Digital Sources and Educational Stages</vt:lpstr>
      <vt:lpstr>Contexts for Digital Sources</vt:lpstr>
      <vt:lpstr>Digital Sources and Educational Stages</vt:lpstr>
      <vt:lpstr>Slide 18</vt:lpstr>
      <vt:lpstr>Evaluating Information/Resources Part 1</vt:lpstr>
      <vt:lpstr>Evaluating Information/Resources Part 2</vt:lpstr>
      <vt:lpstr>Motivation</vt:lpstr>
      <vt:lpstr>Contact and Educational Stages</vt:lpstr>
      <vt:lpstr>Slide 23</vt:lpstr>
      <vt:lpstr>Slide 24</vt:lpstr>
      <vt:lpstr>Slide 25</vt:lpstr>
      <vt:lpstr>What can we change?</vt:lpstr>
      <vt:lpstr>Slide 27</vt:lpstr>
      <vt:lpstr>What can we do?</vt:lpstr>
      <vt:lpstr>The Simple Search Bar</vt:lpstr>
      <vt:lpstr>Familiar Formats</vt:lpstr>
      <vt:lpstr>Slide 31</vt:lpstr>
      <vt:lpstr>References</vt:lpstr>
      <vt:lpstr>References</vt:lpstr>
      <vt:lpstr>References</vt:lpstr>
      <vt:lpstr>References</vt:lpstr>
      <vt:lpstr>Questions?</vt:lpstr>
      <vt:lpstr>Why Google?  </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creator>Mickey Hawk, Manager, Design</dc:creator>
  <cp:lastModifiedBy>Melissa Renspei</cp:lastModifiedBy>
  <cp:revision>744</cp:revision>
  <cp:lastPrinted>2012-01-18T22:20:44Z</cp:lastPrinted>
  <dcterms:created xsi:type="dcterms:W3CDTF">2012-03-27T16:06:48Z</dcterms:created>
  <dcterms:modified xsi:type="dcterms:W3CDTF">2013-06-07T04:40:33Z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