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2" r:id="rId2"/>
    <p:sldId id="315" r:id="rId3"/>
    <p:sldId id="265" r:id="rId4"/>
    <p:sldId id="266" r:id="rId5"/>
    <p:sldId id="267" r:id="rId6"/>
    <p:sldId id="268" r:id="rId7"/>
    <p:sldId id="269" r:id="rId8"/>
    <p:sldId id="279" r:id="rId9"/>
    <p:sldId id="298" r:id="rId10"/>
    <p:sldId id="271" r:id="rId11"/>
    <p:sldId id="299" r:id="rId12"/>
    <p:sldId id="300" r:id="rId13"/>
    <p:sldId id="280" r:id="rId14"/>
    <p:sldId id="256" r:id="rId15"/>
    <p:sldId id="264" r:id="rId16"/>
    <p:sldId id="301" r:id="rId17"/>
    <p:sldId id="303" r:id="rId18"/>
    <p:sldId id="306" r:id="rId19"/>
    <p:sldId id="304" r:id="rId20"/>
    <p:sldId id="308" r:id="rId21"/>
    <p:sldId id="307" r:id="rId22"/>
    <p:sldId id="309" r:id="rId23"/>
    <p:sldId id="310" r:id="rId24"/>
    <p:sldId id="311" r:id="rId25"/>
    <p:sldId id="260" r:id="rId26"/>
    <p:sldId id="31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7D80E-9A60-4998-83C5-F8D38E2C0DDF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B686F-D555-4841-AF41-5B4D9143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6088" y="720725"/>
            <a:ext cx="3422650" cy="256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6088" y="720725"/>
            <a:ext cx="3422650" cy="256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7B9F-6547-4C54-B449-46F842609A64}" type="datetimeFigureOut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574D-341E-49A4-9490-BEEB7D0A3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C404-5D22-460D-AFCB-8B69EC3062AD}" type="datetimeFigureOut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A9B1C-0492-41A9-AB78-325F78D95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D3A2-41CF-497A-BE31-01CF0F29F61F}" type="datetimeFigureOut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9009-63FD-4EB0-9634-1829C15B4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732725"/>
          </a:xfrm>
        </p:spPr>
        <p:txBody>
          <a:bodyPr wrap="square" t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990216"/>
            <a:ext cx="7772400" cy="533784"/>
          </a:xfr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45651"/>
            <a:ext cx="8153400" cy="491741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Venue or location, date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Twitter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hashtag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56725"/>
            <a:ext cx="3693697" cy="45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 name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713925"/>
            <a:ext cx="3693697" cy="13058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Presenter’s Twitter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ID or other info</a:t>
            </a:r>
          </a:p>
        </p:txBody>
      </p:sp>
      <p:pic>
        <p:nvPicPr>
          <p:cNvPr id="19" name="Picture 18" descr="oclclogo-rings-transparent.png"/>
          <p:cNvPicPr>
            <a:picLocks noChangeAspect="1"/>
          </p:cNvPicPr>
          <p:nvPr userDrawn="1"/>
        </p:nvPicPr>
        <p:blipFill>
          <a:blip r:embed="rId2" cstate="print">
            <a:alphaModFix amt="30000"/>
          </a:blip>
          <a:srcRect b="8763"/>
          <a:stretch>
            <a:fillRect/>
          </a:stretch>
        </p:blipFill>
        <p:spPr>
          <a:xfrm>
            <a:off x="5325434" y="2853375"/>
            <a:ext cx="3513766" cy="33950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E372-DE0F-4069-92F4-45C5808330E8}" type="datetimeFigureOut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7F55-B5DD-4C29-A80A-774D11375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B1E4-01B0-4998-BB2A-F051790B0523}" type="datetimeFigureOut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B2F0-49DD-4F91-B97A-40EC8679D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2BE7-7FF8-4208-9EE4-BB60B90E465E}" type="datetimeFigureOut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4871-B61C-4A87-A9D0-3EA8E8070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95D1-014A-42FB-8E6D-92B5E7966887}" type="datetimeFigureOut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864-C355-43A3-A58A-C19F52AEB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6D81-ABF3-42F3-8C81-6BC1BE9F1D09}" type="datetimeFigureOut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7FDF7-DEDE-4543-9A62-AD12D2D6B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A31B-D008-439F-A530-168140B7F288}" type="datetimeFigureOut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1E6C-DDFB-47FB-995C-A1C28536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7EF2-680E-44DA-A843-34936C879AD7}" type="datetimeFigureOut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7D36-868F-4362-91CA-2A3B73477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E620-3A35-47CF-93E2-6CECCC09D7C0}" type="datetimeFigureOut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3473-DEA3-44B1-891D-67BE237EC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B56EA9-E0A7-4E75-BDC1-B41D9A6E2979}" type="datetimeFigureOut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7EC5D8-8F2D-4D01-868D-333813444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605437"/>
            <a:ext cx="7772400" cy="2732725"/>
          </a:xfrm>
        </p:spPr>
        <p:txBody>
          <a:bodyPr/>
          <a:lstStyle/>
          <a:p>
            <a:r>
              <a:rPr lang="en-US" sz="3600" dirty="0" smtClean="0"/>
              <a:t>Shifts in Scholarly Attention Among World Regions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OCLC Research Briefing at UNC Chapel Hill</a:t>
            </a:r>
            <a:br>
              <a:rPr lang="en-US" dirty="0" smtClean="0"/>
            </a:br>
            <a:r>
              <a:rPr lang="en-US" dirty="0" smtClean="0"/>
              <a:t>7 June 2013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#</a:t>
            </a:r>
            <a:r>
              <a:rPr lang="en-US" sz="2000" dirty="0" err="1" smtClean="0"/>
              <a:t>oclcr</a:t>
            </a:r>
            <a:r>
              <a:rPr lang="en-US" sz="2000" dirty="0" smtClean="0"/>
              <a:t> #</a:t>
            </a:r>
            <a:r>
              <a:rPr lang="en-US" sz="2000" dirty="0" err="1" smtClean="0"/>
              <a:t>insightseries</a:t>
            </a:r>
            <a:endParaRPr lang="en-US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456" y="6342574"/>
            <a:ext cx="3777344" cy="43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 txBox="1">
            <a:spLocks noGrp="1"/>
          </p:cNvSpPr>
          <p:nvPr>
            <p:ph type="body" sz="quarter" idx="13"/>
          </p:nvPr>
        </p:nvSpPr>
        <p:spPr>
          <a:xfrm>
            <a:off x="609600" y="4343400"/>
            <a:ext cx="4121591" cy="1405521"/>
          </a:xfrm>
          <a:prstGeom prst="rect">
            <a:avLst/>
          </a:prstGeom>
          <a:noFill/>
        </p:spPr>
        <p:txBody>
          <a:bodyPr wrap="square" lIns="184919" tIns="92460" rIns="184919" bIns="92460" rtlCol="0">
            <a:spAutoFit/>
          </a:bodyPr>
          <a:lstStyle/>
          <a:p>
            <a:r>
              <a:rPr lang="en-US" sz="2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Charles Kurzman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Sociology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 Chapel Hill </a:t>
            </a:r>
            <a:endParaRPr lang="en-US" sz="24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895600"/>
            <a:ext cx="1371124" cy="137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OCLC-RESEARCH_H_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-6350" y="45720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Garamond" pitchFamily="18" charset="0"/>
              </a:rPr>
              <a:t>Data source:</a:t>
            </a:r>
          </a:p>
          <a:p>
            <a:pPr algn="ctr"/>
            <a:r>
              <a:rPr lang="en-US" sz="2400">
                <a:solidFill>
                  <a:srgbClr val="000000"/>
                </a:solidFill>
                <a:latin typeface="Garamond" pitchFamily="18" charset="0"/>
              </a:rPr>
              <a:t>29 million WorldCat records of books published between 1958 and 2010 and held at more than 1,000 U.S. academic libraries as of December 2011.</a:t>
            </a:r>
          </a:p>
          <a:p>
            <a:pPr algn="ctr"/>
            <a:r>
              <a:rPr lang="en-US" sz="2400">
                <a:solidFill>
                  <a:srgbClr val="000000"/>
                </a:solidFill>
                <a:latin typeface="Garamond" pitchFamily="18" charset="0"/>
              </a:rPr>
              <a:t>Includes the number (but not the names) of libraries holding each book.</a:t>
            </a:r>
          </a:p>
          <a:p>
            <a:pPr algn="ctr"/>
            <a:r>
              <a:rPr lang="en-US" sz="2400">
                <a:solidFill>
                  <a:srgbClr val="000000"/>
                </a:solidFill>
                <a:latin typeface="Garamond" pitchFamily="18" charset="0"/>
              </a:rPr>
              <a:t>Includes year of publication (but not year of acquisition or cataloging).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5" y="0"/>
            <a:ext cx="9178925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8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0" y="30480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Garamond" pitchFamily="18" charset="0"/>
              </a:rPr>
              <a:t>Globalizing the social sciences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Garamond" pitchFamily="18" charset="0"/>
              </a:rPr>
              <a:t>1. Books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"/>
            <a:ext cx="91440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"/>
            <a:ext cx="91440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0" y="30480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Garamond" pitchFamily="18" charset="0"/>
              </a:rPr>
              <a:t>Globalizing the social sciences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Garamond" pitchFamily="18" charset="0"/>
              </a:rPr>
              <a:t>2. Journal articles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381000"/>
            <a:ext cx="916305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0" y="4797425"/>
            <a:ext cx="9144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Garamond" pitchFamily="18" charset="0"/>
              </a:rPr>
              <a:t>Data source: Top 10 U.S. journals in each discipline in the social sciences.</a:t>
            </a:r>
          </a:p>
          <a:p>
            <a:endParaRPr lang="en-US">
              <a:latin typeface="Garamond" pitchFamily="18" charset="0"/>
            </a:endParaRPr>
          </a:p>
          <a:p>
            <a:r>
              <a:rPr lang="en-US">
                <a:latin typeface="Garamond" pitchFamily="18" charset="0"/>
              </a:rPr>
              <a:t>Challenges include: rankings are for recent years only; rankings are based on journal citations; rankings include non-U.S. journals and citations; rankings overrate science-related journals and underrate humanities-oriented journals, since more science journals and their citations are included in the database.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0" y="1600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Eric Childress</a:t>
            </a:r>
          </a:p>
          <a:p>
            <a:r>
              <a:rPr lang="en-US" sz="2400" dirty="0" smtClean="0"/>
              <a:t>Consulting Project Manager</a:t>
            </a:r>
          </a:p>
          <a:p>
            <a:r>
              <a:rPr lang="en-US" sz="2400" dirty="0" smtClean="0"/>
              <a:t>OCLC Research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3562529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Dr. Charles Kurzman</a:t>
            </a:r>
            <a:r>
              <a:rPr lang="en-US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Professor </a:t>
            </a:r>
            <a:r>
              <a:rPr lang="en-US" sz="2400" dirty="0" smtClean="0"/>
              <a:t>of </a:t>
            </a:r>
            <a:r>
              <a:rPr lang="en-US" sz="2400" dirty="0" smtClean="0"/>
              <a:t>Sociology</a:t>
            </a:r>
            <a:br>
              <a:rPr lang="en-US" sz="2400" dirty="0" smtClean="0"/>
            </a:br>
            <a:r>
              <a:rPr lang="en-US" sz="2400" dirty="0" smtClean="0"/>
              <a:t>University </a:t>
            </a:r>
            <a:r>
              <a:rPr lang="en-US" sz="2400" dirty="0" smtClean="0"/>
              <a:t>of North </a:t>
            </a:r>
            <a:r>
              <a:rPr lang="en-US" sz="2400" dirty="0" smtClean="0"/>
              <a:t>Carolina at </a:t>
            </a:r>
            <a:r>
              <a:rPr lang="en-US" sz="2400" dirty="0" smtClean="0"/>
              <a:t>Chapel Hill</a:t>
            </a:r>
            <a:endParaRPr lang="en-US" sz="2400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OCLC Research Briefing at UNC Chapel Hill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876" y="3505676"/>
            <a:ext cx="1523524" cy="152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8888" y="0"/>
            <a:ext cx="119268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2388"/>
            <a:ext cx="91440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-28575" y="5445125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Garamond" pitchFamily="18" charset="0"/>
              </a:rPr>
              <a:t>Data source: Top 10 U.S. journals in each discipline in the social sciences.</a:t>
            </a:r>
          </a:p>
          <a:p>
            <a:pPr algn="ctr"/>
            <a:endParaRPr lang="en-US">
              <a:latin typeface="Garamond" pitchFamily="18" charset="0"/>
            </a:endParaRPr>
          </a:p>
          <a:p>
            <a:pPr algn="ctr"/>
            <a:r>
              <a:rPr lang="en-US">
                <a:latin typeface="Garamond" pitchFamily="18" charset="0"/>
              </a:rPr>
              <a:t>Article titles and abstracts downloaded from ProQuest’s IBSS,</a:t>
            </a:r>
          </a:p>
          <a:p>
            <a:pPr algn="ctr"/>
            <a:r>
              <a:rPr lang="en-US">
                <a:latin typeface="Garamond" pitchFamily="18" charset="0"/>
              </a:rPr>
              <a:t>JSTOR’s Data For Research, and other sources.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"/>
            <a:ext cx="91440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"/>
            <a:ext cx="91440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029200"/>
            <a:ext cx="65182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275" y="4416425"/>
            <a:ext cx="60198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-22225" y="304800"/>
            <a:ext cx="9144000" cy="4154488"/>
          </a:xfrm>
          <a:prstGeom prst="rect">
            <a:avLst/>
          </a:prstGeom>
          <a:blipFill dpi="0" rotWithShape="1">
            <a:blip r:embed="rId4" cstate="print">
              <a:alphaModFix amt="15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Garamond" pitchFamily="18" charset="0"/>
              </a:rPr>
              <a:t>The Global Dimensions of Scholarship and Research Libraries</a:t>
            </a:r>
          </a:p>
          <a:p>
            <a:pPr algn="ctr"/>
            <a:r>
              <a:rPr lang="en-US" sz="2400">
                <a:latin typeface="Garamond" pitchFamily="18" charset="0"/>
              </a:rPr>
              <a:t>Finding Synergies, Creating Convergence</a:t>
            </a:r>
          </a:p>
          <a:p>
            <a:pPr algn="ctr"/>
            <a:r>
              <a:rPr lang="en-US" sz="2400">
                <a:latin typeface="Garamond" pitchFamily="18" charset="0"/>
              </a:rPr>
              <a:t>April 2013</a:t>
            </a:r>
          </a:p>
          <a:p>
            <a:pPr algn="ctr"/>
            <a:r>
              <a:rPr lang="en-US" sz="2400">
                <a:latin typeface="Garamond" pitchFamily="18" charset="0"/>
              </a:rPr>
              <a:t>http://bit.ly/17rDFB1</a:t>
            </a:r>
          </a:p>
          <a:p>
            <a:pPr algn="ctr"/>
            <a:endParaRPr lang="en-US" sz="2400">
              <a:latin typeface="Garamond" pitchFamily="18" charset="0"/>
            </a:endParaRPr>
          </a:p>
          <a:p>
            <a:pPr algn="ctr"/>
            <a:r>
              <a:rPr lang="en-US" sz="2400">
                <a:latin typeface="Garamond" pitchFamily="18" charset="0"/>
              </a:rPr>
              <a:t>A task force working to improve cooperation between scholars, librarians, and other colleagues to help internationalize U.S. higher education.</a:t>
            </a:r>
          </a:p>
          <a:p>
            <a:pPr algn="ctr"/>
            <a:endParaRPr lang="en-US" sz="2400">
              <a:latin typeface="Garamond" pitchFamily="18" charset="0"/>
            </a:endParaRPr>
          </a:p>
          <a:p>
            <a:pPr algn="ctr"/>
            <a:r>
              <a:rPr lang="en-US" sz="2400">
                <a:latin typeface="Garamond" pitchFamily="18" charset="0"/>
              </a:rPr>
              <a:t>Please get in touch if you are interested in this effort!</a:t>
            </a:r>
          </a:p>
          <a:p>
            <a:pPr algn="ctr"/>
            <a:endParaRPr lang="en-US" sz="2400">
              <a:latin typeface="Garamond" pitchFamily="18" charset="0"/>
            </a:endParaRPr>
          </a:p>
          <a:p>
            <a:r>
              <a:rPr lang="en-US" sz="2400">
                <a:latin typeface="Garamond" pitchFamily="18" charset="0"/>
              </a:rPr>
              <a:t>	       Task force leaders include: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2588" y="5791200"/>
            <a:ext cx="59436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301021"/>
            <a:ext cx="7772400" cy="2732725"/>
          </a:xfrm>
        </p:spPr>
        <p:txBody>
          <a:bodyPr/>
          <a:lstStyle/>
          <a:p>
            <a:r>
              <a:rPr lang="en-US" sz="3600" dirty="0" smtClean="0"/>
              <a:t>Shifts in Scholarly Attention Among World Regions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OCLC Research Briefing at UNC Chapel Hill</a:t>
            </a:r>
            <a:br>
              <a:rPr lang="en-US" dirty="0" smtClean="0"/>
            </a:br>
            <a:r>
              <a:rPr lang="en-US" dirty="0" smtClean="0"/>
              <a:t>7 June 2013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772400" cy="5337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</a:t>
            </a:r>
            <a:r>
              <a:rPr lang="en-US" sz="2000" dirty="0" err="1" smtClean="0"/>
              <a:t>oclcr</a:t>
            </a:r>
            <a:r>
              <a:rPr lang="en-US" sz="2000" dirty="0" smtClean="0"/>
              <a:t> #</a:t>
            </a:r>
            <a:r>
              <a:rPr lang="en-US" sz="2000" dirty="0" err="1" smtClean="0"/>
              <a:t>insightseries</a:t>
            </a:r>
            <a:endParaRPr lang="en-US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456" y="6342574"/>
            <a:ext cx="3777344" cy="43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 txBox="1">
            <a:spLocks noGrp="1"/>
          </p:cNvSpPr>
          <p:nvPr>
            <p:ph type="body" sz="quarter" idx="13"/>
          </p:nvPr>
        </p:nvSpPr>
        <p:spPr>
          <a:xfrm>
            <a:off x="609600" y="2590800"/>
            <a:ext cx="4121591" cy="1448610"/>
          </a:xfrm>
          <a:prstGeom prst="rect">
            <a:avLst/>
          </a:prstGeom>
          <a:noFill/>
        </p:spPr>
        <p:txBody>
          <a:bodyPr wrap="square" lIns="184919" tIns="92460" rIns="184919" bIns="9246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Arial" charset="0"/>
              </a:rPr>
              <a:t>Dr. Charles Kurzman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Arial" charset="0"/>
              </a:rPr>
              <a:t>http://kurzman.unc.edu </a:t>
            </a:r>
          </a:p>
          <a:p>
            <a:endParaRPr lang="en-US" sz="2400" dirty="0"/>
          </a:p>
        </p:txBody>
      </p:sp>
      <p:pic>
        <p:nvPicPr>
          <p:cNvPr id="10" name="Picture 9" descr="OCLC-RESEARCH_H_M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59328"/>
            <a:ext cx="1676400" cy="3462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0881" y="4884813"/>
            <a:ext cx="12329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OCLC Collective Insight Series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www.oclc.org/go/us/CollectiveInsight.en.html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881" y="3741813"/>
            <a:ext cx="12329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OCLC Research 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www.oclc.org/research.html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400" smtClean="0">
                <a:latin typeface="Garamond" pitchFamily="18" charset="0"/>
              </a:rPr>
              <a:t>Shifts in Scholarly Attention Among World Regions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0" y="4887913"/>
            <a:ext cx="9144000" cy="19700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  <a:latin typeface="Garamond" pitchFamily="18" charset="0"/>
              </a:rPr>
              <a:t>Charles Kurzman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  <a:latin typeface="Garamond" pitchFamily="18" charset="0"/>
              </a:rPr>
              <a:t>http://kurzman.unc.edu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  <a:latin typeface="Garamond" pitchFamily="18" charset="0"/>
              </a:rPr>
              <a:t>OCLC Research Briefing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  <a:latin typeface="Garamond" pitchFamily="18" charset="0"/>
              </a:rPr>
              <a:t>University of North Carolina at Chapel Hill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  <a:latin typeface="Garamond" pitchFamily="18" charset="0"/>
              </a:rPr>
              <a:t>June 7, 2013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95375"/>
            <a:ext cx="61864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0" y="30480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Garamond" pitchFamily="18" charset="0"/>
              </a:rPr>
              <a:t>The challenge of globalizing U.S. higher education…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8" y="4267200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+mn-cs"/>
              </a:rPr>
              <a:t>National Defense Education Act of 1958: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+mn-cs"/>
              </a:rPr>
              <a:t>“The present emergency demands that additional and more adequate educational opportunities be made available … [to] correct as rapidly as possible the existing imbalances in our educational programs which have led to an insufficient proportion of our population educated in science, mathematics, and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+mn-cs"/>
              </a:rPr>
              <a:t>modern foreign languages</a:t>
            </a:r>
            <a:r>
              <a:rPr lang="en-US" sz="2400" b="1" dirty="0">
                <a:solidFill>
                  <a:prstClr val="black"/>
                </a:solidFill>
                <a:latin typeface="Garamond" pitchFamily="18" charset="0"/>
                <a:cs typeface="+mn-cs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+mn-cs"/>
              </a:rPr>
              <a:t>and trained in technology.”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1966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+mn-cs"/>
              </a:rPr>
              <a:t>President’s Commission, 1979: “We are profoundly alarmed by what we have found: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+mn-cs"/>
              </a:rPr>
              <a:t>a serious deterioration in this country’s language and research capacity</a:t>
            </a: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+mn-cs"/>
              </a:rPr>
              <a:t>, at a time when an increasingly hazardous international military, political and economic environment is making unprecedented demands on America’s resources, intellectual capacity and public sensitivity.”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763" y="0"/>
            <a:ext cx="5324475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25780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+mn-cs"/>
              </a:rPr>
              <a:t>National Research Council, 2007: “A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+mn-cs"/>
              </a:rPr>
              <a:t>pervasive lack of knowledge about foreign cultures and foreign languages</a:t>
            </a:r>
            <a:r>
              <a:rPr lang="en-US" sz="2400" dirty="0">
                <a:solidFill>
                  <a:prstClr val="black"/>
                </a:solidFill>
                <a:latin typeface="Garamond" pitchFamily="18" charset="0"/>
                <a:cs typeface="+mn-cs"/>
              </a:rPr>
              <a:t> threatens the security of the United States as well as its ability to compete in the global marketplace and produce an informed citizenry.”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381000"/>
            <a:ext cx="67818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useum.unc.edu/static/artifacts/032-a-CoatesBuild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14972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http://africa.unc.edu/images/gec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725" y="1600200"/>
            <a:ext cx="50022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-9525" y="5381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Garamond" pitchFamily="18" charset="0"/>
              </a:rPr>
              <a:t>U.S. university investments in global education</a:t>
            </a: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4343400" y="4876800"/>
            <a:ext cx="4791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Garamond" pitchFamily="18" charset="0"/>
              </a:rPr>
              <a:t>Old and new global education centers at the</a:t>
            </a:r>
          </a:p>
          <a:p>
            <a:pPr algn="r"/>
            <a:r>
              <a:rPr lang="en-US">
                <a:latin typeface="Garamond" pitchFamily="18" charset="0"/>
              </a:rPr>
              <a:t>University of North Carolina at Chapel Hill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0" y="30480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Garamond" pitchFamily="18" charset="0"/>
              </a:rPr>
              <a:t>Globalizing library collections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5154</TotalTime>
  <Words>512</Words>
  <Application>Microsoft Office PowerPoint</Application>
  <PresentationFormat>On-screen Show (4:3)</PresentationFormat>
  <Paragraphs>57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Shifts in Scholarly Attention Among World Regions </vt:lpstr>
      <vt:lpstr>OCLC Research Briefing at UNC Chapel Hill</vt:lpstr>
      <vt:lpstr>Shifts in Scholarly Attention Among World Regions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Shifts in Scholarly Attention Among World Regions </vt:lpstr>
    </vt:vector>
  </TitlesOfParts>
  <Company>The University of North Carolina at Chapel 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User</dc:creator>
  <cp:lastModifiedBy>Melissa Renspei</cp:lastModifiedBy>
  <cp:revision>47</cp:revision>
  <dcterms:created xsi:type="dcterms:W3CDTF">2012-12-02T16:31:21Z</dcterms:created>
  <dcterms:modified xsi:type="dcterms:W3CDTF">2013-06-07T04:48:31Z</dcterms:modified>
</cp:coreProperties>
</file>