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8" r:id="rId6"/>
    <p:sldId id="257" r:id="rId7"/>
    <p:sldId id="258" r:id="rId8"/>
    <p:sldId id="262" r:id="rId9"/>
    <p:sldId id="260" r:id="rId10"/>
    <p:sldId id="259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4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9712" autoAdjust="0"/>
  </p:normalViewPr>
  <p:slideViewPr>
    <p:cSldViewPr>
      <p:cViewPr>
        <p:scale>
          <a:sx n="90" d="100"/>
          <a:sy n="90" d="100"/>
        </p:scale>
        <p:origin x="-151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045EC-CACF-4BD4-A343-E678A1CD4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FE218-8F2E-4A6B-821E-13761B71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67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 from the foundation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E218-8F2E-4A6B-821E-13761B7172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55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E218-8F2E-4A6B-821E-13761B7172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795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Shift</a:t>
            </a:r>
            <a:r>
              <a:rPr lang="en-US" baseline="0" dirty="0" smtClean="0"/>
              <a:t> away from solely reactive collecting of inactive records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Others are working on ethnographic or enhanced acquisitions (BL, Emory, etc.)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E218-8F2E-4A6B-821E-13761B7172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24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move towards technological</a:t>
            </a:r>
            <a:r>
              <a:rPr lang="en-US" baseline="0" dirty="0" smtClean="0"/>
              <a:t> approaches for processing born-digital content. The main need for change is behavioral and organizational.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Digital archives hire is the seed for a funded project that grows into a program that </a:t>
            </a:r>
            <a:r>
              <a:rPr lang="en-US" smtClean="0"/>
              <a:t>is conducted</a:t>
            </a:r>
            <a:r>
              <a:rPr lang="en-US" baseline="0" smtClean="0"/>
              <a:t> </a:t>
            </a:r>
            <a:r>
              <a:rPr lang="en-US" smtClean="0"/>
              <a:t>across </a:t>
            </a:r>
            <a:r>
              <a:rPr lang="en-US" dirty="0" smtClean="0"/>
              <a:t>the special collections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E218-8F2E-4A6B-821E-13761B7172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614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change in approach to born-digital collections. This isn’t a slight readjust to paper acquisitions and processing.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Document your processes – this isn’t done beyond processing enough. </a:t>
            </a:r>
          </a:p>
          <a:p>
            <a:endParaRPr lang="en-US" baseline="0" dirty="0" smtClean="0"/>
          </a:p>
          <a:p>
            <a:r>
              <a:rPr lang="en-US" dirty="0" smtClean="0"/>
              <a:t>Modularize: choose your own adventure/archival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E218-8F2E-4A6B-821E-13761B7172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789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person</a:t>
            </a:r>
            <a:r>
              <a:rPr lang="en-US" baseline="0" dirty="0" smtClean="0"/>
              <a:t> shouldn’t hold all the knowledge for an end-to-end workflow.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weaving as an example.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E218-8F2E-4A6B-821E-13761B7172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440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c5001b59-302b-4eba-b39b-26ba4552ebbd@watermark-llc.com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3424" y="838200"/>
            <a:ext cx="7772400" cy="25908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B0641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8" name="Picture 7" descr="cid:c5001b59-302b-4eba-b39b-26ba4552ebbd@watermark-llc.com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13" y="3886200"/>
            <a:ext cx="4123971" cy="8119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1752599" y="5036403"/>
            <a:ext cx="5715001" cy="1061829"/>
          </a:xfrm>
          <a:prstGeom prst="rect">
            <a:avLst/>
          </a:prstGeom>
          <a:noFill/>
          <a:ln w="1905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Gates Archive Mission</a:t>
            </a:r>
          </a:p>
          <a:p>
            <a:pPr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Gates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Archive is the trusted custodian of the personal and philanthropic archival collections of the Gates Family. </a:t>
            </a:r>
          </a:p>
          <a:p>
            <a:pPr algn="ctr"/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Embracing advanced technologies and archival best practices, Gates Archive mindfully captures and preserves these collections for </a:t>
            </a:r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perpetuity.</a:t>
            </a:r>
            <a:endParaRPr lang="en-US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99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 algn="l">
              <a:defRPr sz="4400">
                <a:solidFill>
                  <a:srgbClr val="B06410"/>
                </a:solidFill>
                <a:latin typeface="+mj-lt"/>
              </a:defRPr>
            </a:lvl1pPr>
          </a:lstStyle>
          <a:p>
            <a:r>
              <a:rPr lang="en-US" sz="3200" dirty="0" smtClean="0">
                <a:solidFill>
                  <a:srgbClr val="B06410"/>
                </a:solidFill>
              </a:rPr>
              <a:t>Title</a:t>
            </a:r>
            <a:br>
              <a:rPr lang="en-US" sz="3200" dirty="0" smtClean="0">
                <a:solidFill>
                  <a:srgbClr val="B0641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20B-CBD1-4389-A776-E3698E2C00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46138"/>
            <a:ext cx="8229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836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4400">
                <a:solidFill>
                  <a:srgbClr val="B06410"/>
                </a:solidFill>
              </a:defRPr>
            </a:lvl1pPr>
          </a:lstStyle>
          <a:p>
            <a:r>
              <a:rPr lang="en-US" sz="3200" dirty="0" smtClean="0">
                <a:solidFill>
                  <a:srgbClr val="B06410"/>
                </a:solidFill>
              </a:rPr>
              <a:t>Title</a:t>
            </a:r>
            <a:br>
              <a:rPr lang="en-US" sz="3200" dirty="0" smtClean="0">
                <a:solidFill>
                  <a:srgbClr val="B0641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20B-CBD1-4389-A776-E3698E2C00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46138"/>
            <a:ext cx="8229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691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4400">
                <a:solidFill>
                  <a:srgbClr val="B06410"/>
                </a:solidFill>
              </a:defRPr>
            </a:lvl1pPr>
          </a:lstStyle>
          <a:p>
            <a:r>
              <a:rPr lang="en-US" sz="3200" dirty="0" smtClean="0">
                <a:solidFill>
                  <a:srgbClr val="B06410"/>
                </a:solidFill>
              </a:rPr>
              <a:t>Title</a:t>
            </a:r>
            <a:br>
              <a:rPr lang="en-US" sz="3200" dirty="0" smtClean="0">
                <a:solidFill>
                  <a:srgbClr val="B06410"/>
                </a:solidFill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20B-CBD1-4389-A776-E3698E2C00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846138"/>
            <a:ext cx="8229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23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cid:c5001b59-302b-4eba-b39b-26ba4552ebbd@watermark-llc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smtClean="0">
                <a:solidFill>
                  <a:srgbClr val="B06410"/>
                </a:solidFill>
              </a:rPr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B420B-CBD1-4389-A776-E3698E2C0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id:c5001b59-302b-4eba-b39b-26ba4552ebbd@watermark-llc.com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799"/>
            <a:ext cx="1533171" cy="3018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846138"/>
            <a:ext cx="8229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171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B0641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/3.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w_digital_images/4497387707/" TargetMode="External"/><Relationship Id="rId2" Type="http://schemas.openxmlformats.org/officeDocument/2006/relationships/hyperlink" Target="http://www.flickr.com/photos/uw_digital_images/4497387707/in/photostre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lickr.com/photos/library_of_congress/217992087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lickr.com/photos/osucommons/5857872317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ibrary_of_congress/217992087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erino@gatesarchiv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uw_digital_images/44980230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2514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One Cooks the Bacon Alone:</a:t>
            </a:r>
            <a:b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700" dirty="0" smtClean="0"/>
              <a:t>Models for Success in Building out a Digitally-Integrated Special Collections Program</a:t>
            </a:r>
            <a:br>
              <a:rPr lang="en-US" sz="2700" dirty="0" smtClean="0"/>
            </a:b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smtClean="0"/>
              <a:t>Erin O’Meara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200" dirty="0" smtClean="0"/>
              <a:t>OCLC Past Forward! </a:t>
            </a:r>
            <a:br>
              <a:rPr lang="en-US" sz="2200" dirty="0" smtClean="0"/>
            </a:br>
            <a:r>
              <a:rPr lang="en-US" sz="2200" dirty="0" smtClean="0"/>
              <a:t>Meeting Stakeholder Needs in 21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Century Special Collections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June 4, 2013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6396335"/>
            <a:ext cx="464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Web Pro"/>
              </a:rPr>
              <a:t>This work is licensed under a Creative Commons Attribution 3.0 Unported License. </a:t>
            </a:r>
            <a:r>
              <a:rPr lang="en-US" sz="1200" u="sng" dirty="0" smtClean="0">
                <a:latin typeface="Myriad Web Pro"/>
                <a:hlinkClick r:id="rId2"/>
              </a:rPr>
              <a:t>http://creativecommons.org/licenses/by/3.0</a:t>
            </a:r>
            <a:r>
              <a:rPr lang="en-US" sz="1200" u="sng" dirty="0" smtClean="0">
                <a:latin typeface="Myriad Web Pro"/>
              </a:rPr>
              <a:t>/</a:t>
            </a:r>
            <a:endParaRPr lang="en-US" sz="1200" dirty="0" smtClean="0">
              <a:latin typeface="Myriad Web Pro"/>
            </a:endParaRPr>
          </a:p>
          <a:p>
            <a:endParaRPr lang="en-US" sz="1200" dirty="0">
              <a:latin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7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48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000" dirty="0" smtClean="0"/>
              <a:t>UW </a:t>
            </a:r>
            <a:r>
              <a:rPr lang="en-US" sz="1000" dirty="0"/>
              <a:t>Special Collections</a:t>
            </a:r>
            <a:endParaRPr lang="en-US" sz="1000" dirty="0">
              <a:hlinkClick r:id="rId2"/>
            </a:endParaRPr>
          </a:p>
          <a:p>
            <a:pPr marL="0" indent="0">
              <a:buNone/>
            </a:pP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://www.flickr.com/photos/uw_digital_images/4497387707/</a:t>
            </a:r>
            <a:r>
              <a:rPr lang="en-US" sz="1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20B-CBD1-4389-A776-E3698E2C00D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9331"/>
            <a:ext cx="6324600" cy="47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765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29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Gates Archive</a:t>
            </a:r>
          </a:p>
          <a:p>
            <a:r>
              <a:rPr lang="en-US" sz="2800" dirty="0" smtClean="0"/>
              <a:t>New independent organization (formed Spring, 2011)</a:t>
            </a:r>
          </a:p>
          <a:p>
            <a:r>
              <a:rPr lang="en-US" sz="2800" dirty="0" smtClean="0"/>
              <a:t>Collecting areas</a:t>
            </a:r>
          </a:p>
          <a:p>
            <a:pPr lvl="1"/>
            <a:r>
              <a:rPr lang="en-US" dirty="0" smtClean="0"/>
              <a:t>Bill &amp; Melinda Gates Foundation</a:t>
            </a:r>
          </a:p>
          <a:p>
            <a:pPr lvl="1"/>
            <a:r>
              <a:rPr lang="en-US" dirty="0" smtClean="0"/>
              <a:t>Gates family personal papers</a:t>
            </a:r>
          </a:p>
          <a:p>
            <a:pPr lvl="1"/>
            <a:r>
              <a:rPr lang="en-US" dirty="0" smtClean="0"/>
              <a:t>Related philanthropic and personal collections</a:t>
            </a:r>
          </a:p>
          <a:p>
            <a:r>
              <a:rPr lang="en-US" sz="2800" dirty="0" smtClean="0"/>
              <a:t>Staff:</a:t>
            </a:r>
          </a:p>
          <a:p>
            <a:pPr lvl="1"/>
            <a:r>
              <a:rPr lang="en-US" sz="2400" dirty="0" smtClean="0"/>
              <a:t>Director, Assistant Director, 4 Archivists, Strategic Program Lead, Oral History Team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20B-CBD1-4389-A776-E3698E2C00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11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Gates Archive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Establish modern era archive focused on process and technology</a:t>
            </a:r>
          </a:p>
          <a:p>
            <a:pPr lvl="1"/>
            <a:r>
              <a:rPr lang="en-US" dirty="0" smtClean="0"/>
              <a:t>Majority of collections will be born-digital</a:t>
            </a:r>
          </a:p>
          <a:p>
            <a:pPr lvl="1"/>
            <a:r>
              <a:rPr lang="en-US" dirty="0" smtClean="0"/>
              <a:t>Design without constraints of legacy systems or processes</a:t>
            </a:r>
          </a:p>
          <a:p>
            <a:r>
              <a:rPr lang="en-US" dirty="0" smtClean="0"/>
              <a:t>Focused approach to innovate</a:t>
            </a:r>
          </a:p>
          <a:p>
            <a:pPr lvl="1"/>
            <a:r>
              <a:rPr lang="en-US" dirty="0" smtClean="0"/>
              <a:t>Learn from colleagues and leading thinkers in the field</a:t>
            </a:r>
          </a:p>
          <a:p>
            <a:r>
              <a:rPr lang="en-US" dirty="0" smtClean="0"/>
              <a:t>Current activities:</a:t>
            </a:r>
          </a:p>
          <a:p>
            <a:pPr lvl="1"/>
            <a:r>
              <a:rPr lang="en-US" dirty="0" smtClean="0"/>
              <a:t>Begin acquisition activities with core donor group</a:t>
            </a:r>
          </a:p>
          <a:p>
            <a:pPr lvl="1"/>
            <a:r>
              <a:rPr lang="en-US" dirty="0" smtClean="0"/>
              <a:t>Refine and enhance digital acquisitions workflows</a:t>
            </a:r>
          </a:p>
          <a:p>
            <a:pPr lvl="1"/>
            <a:r>
              <a:rPr lang="en-US" dirty="0" smtClean="0"/>
              <a:t>Developing integrated processing manual (digital and physical collections)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20B-CBD1-4389-A776-E3698E2C00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37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Collectin</a:t>
            </a:r>
            <a:r>
              <a:rPr lang="en-US" dirty="0"/>
              <a:t>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Proactive approaches</a:t>
            </a:r>
          </a:p>
          <a:p>
            <a:pPr lvl="1"/>
            <a:r>
              <a:rPr lang="en-US" dirty="0" smtClean="0"/>
              <a:t>In the moment collecting</a:t>
            </a:r>
          </a:p>
          <a:p>
            <a:r>
              <a:rPr lang="en-US" dirty="0" smtClean="0"/>
              <a:t>Integrating ethnographic methods</a:t>
            </a:r>
          </a:p>
          <a:p>
            <a:pPr lvl="1"/>
            <a:r>
              <a:rPr lang="en-US" dirty="0" smtClean="0"/>
              <a:t>Enhanced acquisition strategies</a:t>
            </a:r>
          </a:p>
          <a:p>
            <a:pPr lvl="2"/>
            <a:r>
              <a:rPr lang="en-US" dirty="0" smtClean="0"/>
              <a:t>Interviews with donors to discuss activities that led to the creation of the documents </a:t>
            </a:r>
          </a:p>
          <a:p>
            <a:pPr lvl="2"/>
            <a:r>
              <a:rPr lang="en-US" dirty="0" smtClean="0"/>
              <a:t>Photography of workspace</a:t>
            </a:r>
          </a:p>
          <a:p>
            <a:r>
              <a:rPr lang="en-US" dirty="0" smtClean="0"/>
              <a:t>What does work look like collecting hybrid collections:</a:t>
            </a:r>
          </a:p>
          <a:p>
            <a:pPr lvl="1"/>
            <a:r>
              <a:rPr lang="en-US" dirty="0" smtClean="0"/>
              <a:t>Asking new questions</a:t>
            </a:r>
          </a:p>
          <a:p>
            <a:pPr lvl="1"/>
            <a:r>
              <a:rPr lang="en-US" dirty="0" smtClean="0"/>
              <a:t>Focus on provenance, instead of original order </a:t>
            </a:r>
          </a:p>
          <a:p>
            <a:pPr lvl="1"/>
            <a:r>
              <a:rPr lang="en-US" dirty="0" smtClean="0"/>
              <a:t>Understanding complex landscape and context of creation of the donor (paper, local digital, hosted digital, shared digital, artifacts,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20B-CBD1-4389-A776-E3698E2C00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38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Sustainable Models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4958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Leadership is invested and engaged and ALL staff know it</a:t>
            </a:r>
          </a:p>
          <a:p>
            <a:r>
              <a:rPr lang="en-US" dirty="0" smtClean="0"/>
              <a:t>Shared professional development activities</a:t>
            </a:r>
          </a:p>
          <a:p>
            <a:pPr lvl="1"/>
            <a:r>
              <a:rPr lang="en-US" dirty="0" smtClean="0"/>
              <a:t>Not just one person’s job to do “all the born-digital things”</a:t>
            </a:r>
          </a:p>
          <a:p>
            <a:pPr lvl="1"/>
            <a:r>
              <a:rPr lang="en-US" dirty="0" smtClean="0"/>
              <a:t>Leveraging the digital archivist hire into the digital re-imagination of the archives </a:t>
            </a:r>
            <a:endParaRPr lang="en-US" dirty="0"/>
          </a:p>
          <a:p>
            <a:r>
              <a:rPr lang="en-US" dirty="0" smtClean="0"/>
              <a:t>Accountability in shifting roles and responsibilities</a:t>
            </a:r>
          </a:p>
          <a:p>
            <a:pPr lvl="1"/>
            <a:r>
              <a:rPr lang="en-US" dirty="0" smtClean="0"/>
              <a:t>Digital archivist is not the sole change agent</a:t>
            </a:r>
          </a:p>
          <a:p>
            <a:pPr lvl="1"/>
            <a:r>
              <a:rPr lang="en-US" dirty="0" smtClean="0"/>
              <a:t>Blockers to change should be directly addressed in a change management approach</a:t>
            </a:r>
          </a:p>
          <a:p>
            <a:r>
              <a:rPr lang="en-US" dirty="0" smtClean="0"/>
              <a:t>Creativity in staff’s skillsets</a:t>
            </a:r>
          </a:p>
          <a:p>
            <a:pPr lvl="1"/>
            <a:r>
              <a:rPr lang="en-US" dirty="0" smtClean="0"/>
              <a:t>Cultivate existing relevant interests (e.g. media preservation, knowledge of computing peripherals or file formats, interest in project management,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20B-CBD1-4389-A776-E3698E2C00D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49" y="1066800"/>
            <a:ext cx="340309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5334000"/>
            <a:ext cx="3643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Library of Congress</a:t>
            </a:r>
          </a:p>
          <a:p>
            <a:r>
              <a:rPr lang="en-US" sz="1000" dirty="0">
                <a:hlinkClick r:id="rId4"/>
              </a:rPr>
              <a:t>http://www.flickr.com/photos/library_of_congress/2179920874</a:t>
            </a:r>
            <a:r>
              <a:rPr lang="en-US" sz="1200" dirty="0">
                <a:hlinkClick r:id="rId4"/>
              </a:rPr>
              <a:t>/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500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Re-alignment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4196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Assumed</a:t>
            </a:r>
            <a:r>
              <a:rPr lang="en-US" dirty="0" smtClean="0"/>
              <a:t> - strong command of traditional archival concepts (theory and practice)</a:t>
            </a:r>
          </a:p>
          <a:p>
            <a:r>
              <a:rPr lang="en-US" dirty="0" smtClean="0"/>
              <a:t>Design the “work” of the archives, regardless of format:</a:t>
            </a:r>
          </a:p>
          <a:p>
            <a:pPr lvl="1"/>
            <a:r>
              <a:rPr lang="en-US" dirty="0" smtClean="0"/>
              <a:t>Strategies define intent:</a:t>
            </a:r>
            <a:r>
              <a:rPr lang="en-US" b="1" dirty="0" smtClean="0"/>
              <a:t> </a:t>
            </a:r>
            <a:r>
              <a:rPr lang="en-US" b="1" i="1" dirty="0"/>
              <a:t>Acquisitions Strategy</a:t>
            </a:r>
            <a:endParaRPr lang="en-US" b="1" dirty="0" smtClean="0"/>
          </a:p>
          <a:p>
            <a:pPr lvl="2"/>
            <a:r>
              <a:rPr lang="en-US" dirty="0" smtClean="0"/>
              <a:t>Process steps define process: </a:t>
            </a:r>
            <a:r>
              <a:rPr lang="en-US" b="1" i="1" dirty="0"/>
              <a:t>T</a:t>
            </a:r>
            <a:r>
              <a:rPr lang="en-US" b="1" i="1" dirty="0" smtClean="0"/>
              <a:t>ransfer, Accession, Inventory, </a:t>
            </a:r>
            <a:r>
              <a:rPr lang="en-US" b="1" i="1" dirty="0"/>
              <a:t>S</a:t>
            </a:r>
            <a:r>
              <a:rPr lang="en-US" b="1" i="1" dirty="0" smtClean="0"/>
              <a:t>helve</a:t>
            </a:r>
          </a:p>
          <a:p>
            <a:pPr lvl="3"/>
            <a:r>
              <a:rPr lang="en-US" dirty="0" smtClean="0"/>
              <a:t>Detailed workflows define the work:</a:t>
            </a:r>
          </a:p>
          <a:p>
            <a:pPr marL="1371600" lvl="3" indent="0">
              <a:buNone/>
            </a:pPr>
            <a:r>
              <a:rPr lang="en-US" dirty="0" smtClean="0"/>
              <a:t> </a:t>
            </a:r>
            <a:r>
              <a:rPr lang="en-US" b="1" i="1" dirty="0" smtClean="0"/>
              <a:t>Network transfer workflow, Portable hard drive transfer workflow</a:t>
            </a:r>
          </a:p>
          <a:p>
            <a:r>
              <a:rPr lang="en-US" dirty="0" smtClean="0"/>
              <a:t>Modularize process to allow for diversity of content and approach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20B-CBD1-4389-A776-E3698E2C00D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06383"/>
            <a:ext cx="4038600" cy="263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6568" y="4110335"/>
            <a:ext cx="3313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OSU Special Collections</a:t>
            </a:r>
          </a:p>
          <a:p>
            <a:r>
              <a:rPr lang="en-US" sz="1000" dirty="0">
                <a:hlinkClick r:id="rId4"/>
              </a:rPr>
              <a:t>http://www.flickr.com/photos/osucommons/5857872317</a:t>
            </a:r>
            <a:r>
              <a:rPr lang="en-US" sz="1200" dirty="0">
                <a:hlinkClick r:id="rId4"/>
              </a:rPr>
              <a:t>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2015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Shift: lone artisan to team of experts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200" dirty="0" smtClean="0">
              <a:hlinkClick r:id="rId3"/>
            </a:endParaRPr>
          </a:p>
          <a:p>
            <a:pPr marL="0" indent="0">
              <a:buNone/>
            </a:pPr>
            <a:endParaRPr lang="en-US" sz="1200" dirty="0">
              <a:hlinkClick r:id="rId3"/>
            </a:endParaRPr>
          </a:p>
          <a:p>
            <a:pPr marL="0" indent="0">
              <a:buNone/>
            </a:pPr>
            <a:endParaRPr lang="en-US" sz="1200" dirty="0" smtClean="0">
              <a:hlinkClick r:id="rId3"/>
            </a:endParaRPr>
          </a:p>
          <a:p>
            <a:pPr marL="0" indent="0">
              <a:buNone/>
            </a:pPr>
            <a:endParaRPr lang="en-US" sz="1200" dirty="0">
              <a:hlinkClick r:id="rId3"/>
            </a:endParaRPr>
          </a:p>
          <a:p>
            <a:pPr marL="0" indent="0">
              <a:buNone/>
            </a:pPr>
            <a:endParaRPr lang="en-US" sz="1200" dirty="0" smtClean="0">
              <a:hlinkClick r:id="rId3"/>
            </a:endParaRPr>
          </a:p>
          <a:p>
            <a:pPr marL="0" indent="0">
              <a:buNone/>
            </a:pPr>
            <a:endParaRPr lang="en-US" sz="1200" dirty="0">
              <a:hlinkClick r:id="rId3"/>
            </a:endParaRPr>
          </a:p>
          <a:p>
            <a:pPr marL="0" indent="0">
              <a:buNone/>
            </a:pPr>
            <a:endParaRPr lang="en-US" sz="1200" dirty="0" smtClean="0">
              <a:hlinkClick r:id="rId3"/>
            </a:endParaRPr>
          </a:p>
          <a:p>
            <a:pPr marL="0" indent="0">
              <a:buNone/>
            </a:pPr>
            <a:endParaRPr lang="en-US" sz="1200" dirty="0">
              <a:hlinkClick r:id="rId3"/>
            </a:endParaRPr>
          </a:p>
          <a:p>
            <a:pPr marL="0" indent="0">
              <a:buNone/>
            </a:pPr>
            <a:endParaRPr lang="en-US" sz="1200" dirty="0" smtClean="0">
              <a:hlinkClick r:id="rId3"/>
            </a:endParaRPr>
          </a:p>
          <a:p>
            <a:pPr marL="0" indent="0">
              <a:buNone/>
            </a:pPr>
            <a:endParaRPr lang="en-US" sz="1200" dirty="0">
              <a:hlinkClick r:id="rId3"/>
            </a:endParaRPr>
          </a:p>
          <a:p>
            <a:pPr marL="0" indent="0">
              <a:buNone/>
            </a:pPr>
            <a:endParaRPr lang="en-US" sz="1200" dirty="0" smtClean="0">
              <a:hlinkClick r:id="rId3"/>
            </a:endParaRPr>
          </a:p>
          <a:p>
            <a:pPr marL="0" indent="0">
              <a:buNone/>
            </a:pPr>
            <a:endParaRPr lang="en-US" sz="1200" dirty="0">
              <a:hlinkClick r:id="rId3"/>
            </a:endParaRPr>
          </a:p>
          <a:p>
            <a:pPr marL="0" indent="0">
              <a:buNone/>
            </a:pPr>
            <a:endParaRPr lang="en-US" sz="1200" dirty="0">
              <a:hlinkClick r:id="rId3"/>
            </a:endParaRPr>
          </a:p>
          <a:p>
            <a:pPr marL="0" indent="0">
              <a:buNone/>
            </a:pPr>
            <a:r>
              <a:rPr lang="en-US" sz="1100" dirty="0" smtClean="0"/>
              <a:t>NARA</a:t>
            </a:r>
            <a:endParaRPr lang="en-US" sz="1100" dirty="0">
              <a:hlinkClick r:id="rId3"/>
            </a:endParaRPr>
          </a:p>
          <a:p>
            <a:pPr marL="0" indent="0">
              <a:buNone/>
            </a:pP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://www.flickr.com/photos/usnationalarchives/4727564718/</a:t>
            </a:r>
          </a:p>
          <a:p>
            <a:pPr marL="0" indent="0">
              <a:buNone/>
            </a:pPr>
            <a:endParaRPr lang="en-US" sz="1200" dirty="0" smtClean="0">
              <a:hlinkClick r:id="rId3"/>
            </a:endParaRPr>
          </a:p>
          <a:p>
            <a:pPr marL="0" indent="0">
              <a:buNone/>
            </a:pPr>
            <a:endParaRPr lang="en-US" sz="1200" dirty="0">
              <a:hlinkClick r:id="rId3"/>
            </a:endParaRPr>
          </a:p>
          <a:p>
            <a:pPr marL="0" indent="0">
              <a:buNone/>
            </a:pPr>
            <a:endParaRPr lang="en-US" sz="1200" dirty="0">
              <a:hlinkClick r:id="rId3"/>
            </a:endParaRPr>
          </a:p>
          <a:p>
            <a:pPr marL="0" indent="0">
              <a:buNone/>
            </a:pPr>
            <a:r>
              <a:rPr lang="en-US" sz="1200" dirty="0" smtClean="0"/>
              <a:t>				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100" dirty="0"/>
              <a:t>Library of Congress</a:t>
            </a:r>
            <a:endParaRPr lang="en-US" sz="1100" dirty="0">
              <a:hlinkClick r:id="rId3"/>
            </a:endParaRPr>
          </a:p>
          <a:p>
            <a:pPr marL="0" indent="0">
              <a:buNone/>
            </a:pPr>
            <a:r>
              <a:rPr lang="en-US" sz="1100" dirty="0">
                <a:hlinkClick r:id="rId3"/>
              </a:rPr>
              <a:t>http://www.flickr.com/photos/library_of_congress/2179920874/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20B-CBD1-4389-A776-E3698E2C00D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4" y="2362200"/>
            <a:ext cx="4265316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67200" cy="288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5650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you!</a:t>
            </a: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erino@gatesarchive.com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20B-CBD1-4389-A776-E3698E2C00D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06" y="2328354"/>
            <a:ext cx="3113494" cy="38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248400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UW Special Collections</a:t>
            </a:r>
          </a:p>
          <a:p>
            <a:r>
              <a:rPr lang="en-US" sz="1000" dirty="0">
                <a:hlinkClick r:id="rId4"/>
              </a:rPr>
              <a:t>http://</a:t>
            </a:r>
            <a:r>
              <a:rPr lang="en-US" sz="1000" dirty="0" smtClean="0">
                <a:hlinkClick r:id="rId4"/>
              </a:rPr>
              <a:t>www.flickr.com/photos/uw_digital_images/4498023042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396022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8dae2c-a9db-4278-911a-6d4f02d63269"/>
    <Description0 xmlns="d10347f8-b278-4c97-b31f-b5795dff6e6e" xsi:nil="true"/>
    <Status xmlns="d10347f8-b278-4c97-b31f-b5795dff6e6e">Final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104C2391BDE4BB1D2BFBD086B977D" ma:contentTypeVersion="2" ma:contentTypeDescription="Create a new document." ma:contentTypeScope="" ma:versionID="298f92594e24ef0b7fdfa8edff8438e1">
  <xsd:schema xmlns:xsd="http://www.w3.org/2001/XMLSchema" xmlns:xs="http://www.w3.org/2001/XMLSchema" xmlns:p="http://schemas.microsoft.com/office/2006/metadata/properties" xmlns:ns2="a18dae2c-a9db-4278-911a-6d4f02d63269" xmlns:ns3="d10347f8-b278-4c97-b31f-b5795dff6e6e" targetNamespace="http://schemas.microsoft.com/office/2006/metadata/properties" ma:root="true" ma:fieldsID="71c272e32f2e23bccfaf6a8e4c605b96" ns2:_="" ns3:_="">
    <xsd:import namespace="a18dae2c-a9db-4278-911a-6d4f02d63269"/>
    <xsd:import namespace="d10347f8-b278-4c97-b31f-b5795dff6e6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Status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dae2c-a9db-4278-911a-6d4f02d6326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fe0c6616-9ea9-478e-b9ee-a1140ee2eec4}" ma:internalName="TaxCatchAll" ma:showField="CatchAllData" ma:web="a18dae2c-a9db-4278-911a-6d4f02d632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fe0c6616-9ea9-478e-b9ee-a1140ee2eec4}" ma:internalName="TaxCatchAllLabel" ma:readOnly="true" ma:showField="CatchAllDataLabel" ma:web="a18dae2c-a9db-4278-911a-6d4f02d632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347f8-b278-4c97-b31f-b5795dff6e6e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Status" ma:default="Draft" ma:format="Dropdown" ma:internalName="Status">
      <xsd:simpleType>
        <xsd:restriction base="dms:Choice">
          <xsd:enumeration value="Draft"/>
          <xsd:enumeration value="Final"/>
          <xsd:enumeration value="Retired"/>
        </xsd:restriction>
      </xsd:simpleType>
    </xsd:element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7512D-6EE7-4F5F-A350-2F8C3B1EE30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d10347f8-b278-4c97-b31f-b5795dff6e6e"/>
    <ds:schemaRef ds:uri="http://purl.org/dc/terms/"/>
    <ds:schemaRef ds:uri="http://schemas.openxmlformats.org/package/2006/metadata/core-properties"/>
    <ds:schemaRef ds:uri="a18dae2c-a9db-4278-911a-6d4f02d63269"/>
  </ds:schemaRefs>
</ds:datastoreItem>
</file>

<file path=customXml/itemProps2.xml><?xml version="1.0" encoding="utf-8"?>
<ds:datastoreItem xmlns:ds="http://schemas.openxmlformats.org/officeDocument/2006/customXml" ds:itemID="{0AE56563-40A9-4F5A-94FC-57C6C0D33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8dae2c-a9db-4278-911a-6d4f02d63269"/>
    <ds:schemaRef ds:uri="d10347f8-b278-4c97-b31f-b5795dff6e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C1510E-C11B-42B4-A112-B636F8319E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573</Words>
  <Application>Microsoft Office PowerPoint</Application>
  <PresentationFormat>On-screen Show (4:3)</PresentationFormat>
  <Paragraphs>132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No One Cooks the Bacon Alone: Models for Success in Building out a Digitally-Integrated Special Collections Program  Erin O’Meara OCLC Past Forward!  Meeting Stakeholder Needs in 21st Century Special Collections June 4, 2013</vt:lpstr>
      <vt:lpstr>Inspiration</vt:lpstr>
      <vt:lpstr>Background</vt:lpstr>
      <vt:lpstr>Gates Archive Focus</vt:lpstr>
      <vt:lpstr>Modern Collecting</vt:lpstr>
      <vt:lpstr>Sustainable Models for Change</vt:lpstr>
      <vt:lpstr>Process Re-alignment</vt:lpstr>
      <vt:lpstr>Shift: lone artisan to team of experts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One Cooks the Bacon Alone: Models For Success In Building Out a Digitally-integrated Special Collections Program</dc:title>
  <dc:creator>Erin O'Meara</dc:creator>
  <cp:lastModifiedBy>Windows User</cp:lastModifiedBy>
  <cp:revision>61</cp:revision>
  <dcterms:created xsi:type="dcterms:W3CDTF">2013-02-21T00:43:49Z</dcterms:created>
  <dcterms:modified xsi:type="dcterms:W3CDTF">2013-06-18T16:50:39Z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0x0101006F0104C2391BDE4BB1D2BFBD086B977D</vt:lpwstr>
  </property>
</Properties>
</file>