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273" r:id="rId5"/>
    <p:sldId id="258" r:id="rId6"/>
    <p:sldId id="260" r:id="rId7"/>
    <p:sldId id="261" r:id="rId8"/>
    <p:sldId id="263" r:id="rId9"/>
    <p:sldId id="262" r:id="rId10"/>
    <p:sldId id="264" r:id="rId11"/>
    <p:sldId id="275" r:id="rId12"/>
    <p:sldId id="265" r:id="rId13"/>
    <p:sldId id="266" r:id="rId14"/>
    <p:sldId id="267" r:id="rId15"/>
    <p:sldId id="268" r:id="rId16"/>
    <p:sldId id="269" r:id="rId17"/>
    <p:sldId id="276" r:id="rId18"/>
    <p:sldId id="277" r:id="rId19"/>
    <p:sldId id="278" r:id="rId20"/>
    <p:sldId id="270" r:id="rId21"/>
    <p:sldId id="279"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78" autoAdjust="0"/>
  </p:normalViewPr>
  <p:slideViewPr>
    <p:cSldViewPr>
      <p:cViewPr varScale="1">
        <p:scale>
          <a:sx n="114" d="100"/>
          <a:sy n="114" d="100"/>
        </p:scale>
        <p:origin x="-90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1C9B3E-4A05-4758-9791-57540FB991CB}"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4139FF-8F48-4C8B-A738-84AED64340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C9B3E-4A05-4758-9791-57540FB991CB}"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9FF-8F48-4C8B-A738-84AED64340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C9B3E-4A05-4758-9791-57540FB991CB}"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9FF-8F48-4C8B-A738-84AED64340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1C9B3E-4A05-4758-9791-57540FB991CB}" type="datetimeFigureOut">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139FF-8F48-4C8B-A738-84AED64340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B1C9B3E-4A05-4758-9791-57540FB991CB}" type="datetimeFigureOut">
              <a:rPr lang="en-US" smtClean="0"/>
              <a:pPr/>
              <a:t>6/18/2013</a:t>
            </a:fld>
            <a:endParaRPr lang="en-US"/>
          </a:p>
        </p:txBody>
      </p:sp>
      <p:sp>
        <p:nvSpPr>
          <p:cNvPr id="8" name="Slide Number Placeholder 7"/>
          <p:cNvSpPr>
            <a:spLocks noGrp="1"/>
          </p:cNvSpPr>
          <p:nvPr>
            <p:ph type="sldNum" sz="quarter" idx="11"/>
          </p:nvPr>
        </p:nvSpPr>
        <p:spPr/>
        <p:txBody>
          <a:bodyPr/>
          <a:lstStyle/>
          <a:p>
            <a:fld id="{C44139FF-8F48-4C8B-A738-84AED643405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C9B3E-4A05-4758-9791-57540FB991CB}"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39FF-8F48-4C8B-A738-84AED64340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1C9B3E-4A05-4758-9791-57540FB991CB}" type="datetimeFigureOut">
              <a:rPr lang="en-US" smtClean="0"/>
              <a:pPr/>
              <a:t>6/18/2013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139FF-8F48-4C8B-A738-84AED64340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1C9B3E-4A05-4758-9791-57540FB991CB}" type="datetimeFigureOut">
              <a:rPr lang="en-US" smtClean="0"/>
              <a:pPr/>
              <a:t>6/18/2013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139FF-8F48-4C8B-A738-84AED64340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C9B3E-4A05-4758-9791-57540FB991CB}" type="datetimeFigureOut">
              <a:rPr lang="en-US" smtClean="0"/>
              <a:pPr/>
              <a:t>6/18/2013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139FF-8F48-4C8B-A738-84AED64340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9B3E-4A05-4758-9791-57540FB991CB}"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139FF-8F48-4C8B-A738-84AED6434058}"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C9B3E-4A05-4758-9791-57540FB991CB}" type="datetimeFigureOut">
              <a:rPr lang="en-US" smtClean="0"/>
              <a:pPr/>
              <a:t>6/18/2013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4139FF-8F48-4C8B-A738-84AED6434058}"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B1C9B3E-4A05-4758-9791-57540FB991CB}" type="datetimeFigureOut">
              <a:rPr lang="en-US" smtClean="0"/>
              <a:pPr/>
              <a:t>6/18/2013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44139FF-8F48-4C8B-A738-84AED6434058}"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3.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ecial.lib.uci.edu/using/virtual-reading-room-application-form.htm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pecial.lib.uci.edu/using/docs/rules-of-use-virtual-reading-room-ucispace.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Born Difficult?</a:t>
            </a:r>
            <a:endParaRPr lang="en-US" dirty="0"/>
          </a:p>
        </p:txBody>
      </p:sp>
      <p:sp>
        <p:nvSpPr>
          <p:cNvPr id="3" name="Subtitle 2"/>
          <p:cNvSpPr>
            <a:spLocks noGrp="1"/>
          </p:cNvSpPr>
          <p:nvPr>
            <p:ph type="subTitle" idx="1"/>
          </p:nvPr>
        </p:nvSpPr>
        <p:spPr>
          <a:xfrm>
            <a:off x="457200" y="4800600"/>
            <a:ext cx="7772400" cy="1219200"/>
          </a:xfrm>
        </p:spPr>
        <p:txBody>
          <a:bodyPr>
            <a:normAutofit fontScale="70000" lnSpcReduction="20000"/>
          </a:bodyPr>
          <a:lstStyle/>
          <a:p>
            <a:r>
              <a:rPr lang="en-US" sz="3300" dirty="0" smtClean="0"/>
              <a:t>Michelle Light</a:t>
            </a:r>
          </a:p>
          <a:p>
            <a:r>
              <a:rPr lang="en-US" cap="none" dirty="0" smtClean="0"/>
              <a:t>Director, UNLV Libraries Special Collections</a:t>
            </a:r>
          </a:p>
          <a:p>
            <a:r>
              <a:rPr lang="en-US" cap="none" dirty="0" smtClean="0"/>
              <a:t>(formerly Head of Special Collections, Archives, and Digital Scholarship at UC Irvine)</a:t>
            </a:r>
            <a:endParaRPr lang="en-US" cap="none" dirty="0"/>
          </a:p>
        </p:txBody>
      </p:sp>
      <p:sp>
        <p:nvSpPr>
          <p:cNvPr id="4" name="TextBox 3"/>
          <p:cNvSpPr txBox="1"/>
          <p:nvPr/>
        </p:nvSpPr>
        <p:spPr>
          <a:xfrm>
            <a:off x="4495800" y="6396335"/>
            <a:ext cx="4648200" cy="646331"/>
          </a:xfrm>
          <a:prstGeom prst="rect">
            <a:avLst/>
          </a:prstGeom>
          <a:noFill/>
          <a:ln>
            <a:noFill/>
          </a:ln>
        </p:spPr>
        <p:txBody>
          <a:bodyPr wrap="square" rtlCol="0">
            <a:spAutoFit/>
          </a:bodyPr>
          <a:lstStyle/>
          <a:p>
            <a:r>
              <a:rPr lang="en-US" sz="1200" dirty="0" smtClean="0">
                <a:latin typeface="Myriad Web Pro"/>
              </a:rPr>
              <a:t>This work is licensed under a Creative Commons Attribution 3.0 Unported License. </a:t>
            </a:r>
            <a:r>
              <a:rPr lang="en-US" sz="1200" u="sng" dirty="0" smtClean="0">
                <a:latin typeface="Myriad Web Pro"/>
                <a:hlinkClick r:id="rId2"/>
              </a:rPr>
              <a:t>http://creativecommons.org/licenses/by/3.0</a:t>
            </a:r>
            <a:r>
              <a:rPr lang="en-US" sz="1200" u="sng" dirty="0" smtClean="0">
                <a:latin typeface="Myriad Web Pro"/>
              </a:rPr>
              <a:t>/</a:t>
            </a:r>
            <a:endParaRPr lang="en-US" sz="1200" dirty="0" smtClean="0">
              <a:latin typeface="Myriad Web Pro"/>
            </a:endParaRPr>
          </a:p>
          <a:p>
            <a:endParaRPr lang="en-US" sz="1200" dirty="0">
              <a:latin typeface="Myriad Web Pro"/>
            </a:endParaRPr>
          </a:p>
        </p:txBody>
      </p:sp>
    </p:spTree>
    <p:extLst>
      <p:ext uri="{BB962C8B-B14F-4D97-AF65-F5344CB8AC3E}">
        <p14:creationId xmlns="" xmlns:p14="http://schemas.microsoft.com/office/powerpoint/2010/main" val="129015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761682"/>
          </a:xfrm>
        </p:spPr>
        <p:txBody>
          <a:bodyPr anchor="t"/>
          <a:lstStyle/>
          <a:p>
            <a:r>
              <a:rPr lang="en-US" dirty="0"/>
              <a:t>UCI’s Virtual Reading Room</a:t>
            </a:r>
          </a:p>
        </p:txBody>
      </p:sp>
      <p:pic>
        <p:nvPicPr>
          <p:cNvPr id="409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2294" t="17549" r="23709"/>
          <a:stretch/>
        </p:blipFill>
        <p:spPr bwMode="auto">
          <a:xfrm>
            <a:off x="609600" y="990599"/>
            <a:ext cx="7776520" cy="742151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03331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685482"/>
          </a:xfrm>
        </p:spPr>
        <p:txBody>
          <a:bodyPr anchor="t"/>
          <a:lstStyle/>
          <a:p>
            <a:r>
              <a:rPr lang="en-US" dirty="0" smtClean="0"/>
              <a:t>UCI’s Virtual Reading Room</a:t>
            </a:r>
            <a:endParaRPr lang="en-US" dirty="0"/>
          </a:p>
        </p:txBody>
      </p:sp>
      <p:sp>
        <p:nvSpPr>
          <p:cNvPr id="3" name="Content Placeholder 2"/>
          <p:cNvSpPr>
            <a:spLocks noGrp="1"/>
          </p:cNvSpPr>
          <p:nvPr>
            <p:ph idx="1"/>
          </p:nvPr>
        </p:nvSpPr>
        <p:spPr>
          <a:xfrm>
            <a:off x="457200" y="1295400"/>
            <a:ext cx="7620000" cy="4830763"/>
          </a:xfrm>
        </p:spPr>
        <p:txBody>
          <a:bodyPr>
            <a:normAutofit/>
          </a:bodyPr>
          <a:lstStyle/>
          <a:p>
            <a:r>
              <a:rPr lang="en-US" dirty="0" smtClean="0"/>
              <a:t>Concerns: copyright, privacy, FERPA, access, risk reduction</a:t>
            </a:r>
          </a:p>
          <a:p>
            <a:endParaRPr lang="en-US" dirty="0"/>
          </a:p>
          <a:p>
            <a:r>
              <a:rPr lang="en-US" dirty="0" smtClean="0"/>
              <a:t>Richard </a:t>
            </a:r>
            <a:r>
              <a:rPr lang="en-US" dirty="0" err="1" smtClean="0"/>
              <a:t>Rorty’s</a:t>
            </a:r>
            <a:r>
              <a:rPr lang="en-US" dirty="0" smtClean="0"/>
              <a:t> gift agreement:	</a:t>
            </a:r>
          </a:p>
          <a:p>
            <a:pPr marL="800100" lvl="1" indent="-342900"/>
            <a:r>
              <a:rPr lang="en-US" dirty="0" smtClean="0"/>
              <a:t>Widow retained copyrights, including exclusive publishing rights</a:t>
            </a:r>
          </a:p>
          <a:p>
            <a:pPr marL="800100" lvl="1" indent="-342900"/>
            <a:r>
              <a:rPr lang="en-US" dirty="0" smtClean="0"/>
              <a:t>“</a:t>
            </a:r>
            <a:r>
              <a:rPr lang="en-US" dirty="0"/>
              <a:t>M</a:t>
            </a:r>
            <a:r>
              <a:rPr lang="en-US" dirty="0" smtClean="0"/>
              <a:t>aterial </a:t>
            </a:r>
            <a:r>
              <a:rPr lang="en-US" dirty="0"/>
              <a:t>may be made available for research without restriction according to the established procedures of the UCI Libraries</a:t>
            </a:r>
            <a:r>
              <a:rPr lang="en-US" dirty="0" smtClean="0"/>
              <a:t>.”</a:t>
            </a:r>
          </a:p>
          <a:p>
            <a:pPr marL="800100" lvl="1" indent="-342900"/>
            <a:endParaRPr lang="en-US" dirty="0"/>
          </a:p>
          <a:p>
            <a:pPr marL="342900" indent="-342900"/>
            <a:r>
              <a:rPr lang="en-US" dirty="0" smtClean="0"/>
              <a:t>Nature of </a:t>
            </a:r>
            <a:r>
              <a:rPr lang="en-US" dirty="0" err="1" smtClean="0"/>
              <a:t>Rorty</a:t>
            </a:r>
            <a:r>
              <a:rPr lang="en-US" dirty="0" smtClean="0"/>
              <a:t> born-digital files:</a:t>
            </a:r>
          </a:p>
          <a:p>
            <a:pPr marL="800100" lvl="1" indent="-342900"/>
            <a:r>
              <a:rPr lang="en-US" dirty="0" smtClean="0"/>
              <a:t>All files authored by </a:t>
            </a:r>
            <a:r>
              <a:rPr lang="en-US" dirty="0" err="1" smtClean="0"/>
              <a:t>Rorty</a:t>
            </a:r>
            <a:endParaRPr lang="en-US" dirty="0" smtClean="0"/>
          </a:p>
          <a:p>
            <a:pPr marL="800100" lvl="1" indent="-342900"/>
            <a:r>
              <a:rPr lang="en-US" dirty="0" smtClean="0"/>
              <a:t>Many, many letters of recommendation</a:t>
            </a:r>
          </a:p>
          <a:p>
            <a:pPr lvl="1" indent="0">
              <a:buNone/>
            </a:pPr>
            <a:endParaRPr lang="en-US" dirty="0" smtClean="0"/>
          </a:p>
        </p:txBody>
      </p:sp>
    </p:spTree>
    <p:extLst>
      <p:ext uri="{BB962C8B-B14F-4D97-AF65-F5344CB8AC3E}">
        <p14:creationId xmlns="" xmlns:p14="http://schemas.microsoft.com/office/powerpoint/2010/main" val="35468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837882"/>
          </a:xfrm>
        </p:spPr>
        <p:txBody>
          <a:bodyPr anchor="t"/>
          <a:lstStyle/>
          <a:p>
            <a:r>
              <a:rPr lang="en-US" dirty="0"/>
              <a:t>UCI’s Virtual Reading Room</a:t>
            </a:r>
          </a:p>
        </p:txBody>
      </p:sp>
      <p:sp>
        <p:nvSpPr>
          <p:cNvPr id="3" name="Content Placeholder 2"/>
          <p:cNvSpPr>
            <a:spLocks noGrp="1"/>
          </p:cNvSpPr>
          <p:nvPr>
            <p:ph idx="1"/>
          </p:nvPr>
        </p:nvSpPr>
        <p:spPr>
          <a:xfrm>
            <a:off x="609600" y="1676400"/>
            <a:ext cx="8001000" cy="4648200"/>
          </a:xfrm>
        </p:spPr>
        <p:txBody>
          <a:bodyPr/>
          <a:lstStyle/>
          <a:p>
            <a:r>
              <a:rPr lang="en-US" dirty="0" smtClean="0"/>
              <a:t>Mark Poster’s gift agreement:</a:t>
            </a:r>
          </a:p>
          <a:p>
            <a:pPr marL="800100" lvl="1" indent="-342900"/>
            <a:r>
              <a:rPr lang="en-US" dirty="0" smtClean="0"/>
              <a:t>Included a Creative Commons License</a:t>
            </a:r>
          </a:p>
          <a:p>
            <a:pPr marL="342900" indent="-342900">
              <a:buFont typeface="Arial" pitchFamily="34" charset="0"/>
              <a:buChar char="•"/>
            </a:pPr>
            <a:endParaRPr lang="en-US" dirty="0"/>
          </a:p>
          <a:p>
            <a:r>
              <a:rPr lang="en-US" dirty="0" smtClean="0"/>
              <a:t>Mark Poster’s files:</a:t>
            </a:r>
          </a:p>
          <a:p>
            <a:pPr marL="800100" lvl="1" indent="-342900"/>
            <a:r>
              <a:rPr lang="en-US" dirty="0" smtClean="0"/>
              <a:t>Email with multiple authors</a:t>
            </a:r>
          </a:p>
          <a:p>
            <a:pPr marL="800100" lvl="1" indent="-342900"/>
            <a:r>
              <a:rPr lang="en-US" dirty="0" smtClean="0"/>
              <a:t>Research files collected from multiple authors and publishers</a:t>
            </a:r>
          </a:p>
          <a:p>
            <a:pPr marL="800100" lvl="1" indent="-342900"/>
            <a:r>
              <a:rPr lang="en-US" dirty="0" smtClean="0"/>
              <a:t>Book chapters authored by Poster</a:t>
            </a:r>
          </a:p>
          <a:p>
            <a:pPr marL="800100" lvl="1" indent="-342900"/>
            <a:r>
              <a:rPr lang="en-US" dirty="0" smtClean="0"/>
              <a:t>Word processed documents, web pages, </a:t>
            </a:r>
            <a:r>
              <a:rPr lang="en-US" dirty="0" err="1" smtClean="0"/>
              <a:t>pdfs</a:t>
            </a:r>
            <a:r>
              <a:rPr lang="en-US" dirty="0" smtClean="0"/>
              <a:t>, database files, spreadsheets, emails, audio and video files</a:t>
            </a:r>
            <a:endParaRPr lang="en-US" dirty="0"/>
          </a:p>
        </p:txBody>
      </p:sp>
    </p:spTree>
    <p:extLst>
      <p:ext uri="{BB962C8B-B14F-4D97-AF65-F5344CB8AC3E}">
        <p14:creationId xmlns="" xmlns:p14="http://schemas.microsoft.com/office/powerpoint/2010/main" val="41435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lstStyle/>
          <a:p>
            <a:r>
              <a:rPr lang="en-US" dirty="0" smtClean="0"/>
              <a:t>Copyright</a:t>
            </a:r>
            <a:endParaRPr lang="en-US" dirty="0"/>
          </a:p>
        </p:txBody>
      </p:sp>
      <p:sp>
        <p:nvSpPr>
          <p:cNvPr id="3" name="Content Placeholder 2"/>
          <p:cNvSpPr>
            <a:spLocks noGrp="1"/>
          </p:cNvSpPr>
          <p:nvPr>
            <p:ph idx="1"/>
          </p:nvPr>
        </p:nvSpPr>
        <p:spPr>
          <a:xfrm>
            <a:off x="228600" y="1066800"/>
            <a:ext cx="8534400" cy="5562600"/>
          </a:xfrm>
        </p:spPr>
        <p:txBody>
          <a:bodyPr>
            <a:normAutofit fontScale="85000" lnSpcReduction="20000"/>
          </a:bodyPr>
          <a:lstStyle/>
          <a:p>
            <a:pPr algn="ctr"/>
            <a:r>
              <a:rPr lang="en-US" sz="2600" dirty="0" smtClean="0"/>
              <a:t>Section 108</a:t>
            </a:r>
          </a:p>
          <a:p>
            <a:r>
              <a:rPr lang="en-US" dirty="0" smtClean="0"/>
              <a:t>Published works</a:t>
            </a:r>
          </a:p>
          <a:p>
            <a:pPr marL="342900" indent="-342900">
              <a:buFont typeface="Arial" pitchFamily="34" charset="0"/>
              <a:buChar char="•"/>
            </a:pPr>
            <a:r>
              <a:rPr lang="en-US" dirty="0"/>
              <a:t>(a) </a:t>
            </a:r>
            <a:r>
              <a:rPr lang="en-US" dirty="0" smtClean="0"/>
              <a:t>….it </a:t>
            </a:r>
            <a:r>
              <a:rPr lang="en-US" dirty="0"/>
              <a:t>is not an infringement of copyright for a library or </a:t>
            </a:r>
            <a:r>
              <a:rPr lang="en-US" dirty="0" smtClean="0"/>
              <a:t>archives…to </a:t>
            </a:r>
            <a:r>
              <a:rPr lang="en-US" dirty="0"/>
              <a:t>reproduce no more than one copy or </a:t>
            </a:r>
            <a:r>
              <a:rPr lang="en-US" dirty="0" err="1"/>
              <a:t>phonorecord</a:t>
            </a:r>
            <a:r>
              <a:rPr lang="en-US" dirty="0"/>
              <a:t> of a </a:t>
            </a:r>
            <a:r>
              <a:rPr lang="en-US" dirty="0" smtClean="0"/>
              <a:t>work…if</a:t>
            </a:r>
            <a:r>
              <a:rPr lang="en-US" dirty="0"/>
              <a:t>— </a:t>
            </a:r>
            <a:endParaRPr lang="en-US" dirty="0" smtClean="0"/>
          </a:p>
          <a:p>
            <a:pPr lvl="1"/>
            <a:r>
              <a:rPr lang="en-US" dirty="0" smtClean="0"/>
              <a:t>(</a:t>
            </a:r>
            <a:r>
              <a:rPr lang="en-US" dirty="0"/>
              <a:t>1) the reproduction or distribution is made without any purpose of direct or indirect commercial advantage; </a:t>
            </a:r>
          </a:p>
          <a:p>
            <a:pPr lvl="1"/>
            <a:r>
              <a:rPr lang="en-US" dirty="0"/>
              <a:t>(2) the collections of the library or archives are (</a:t>
            </a:r>
            <a:r>
              <a:rPr lang="en-US" dirty="0" err="1"/>
              <a:t>i</a:t>
            </a:r>
            <a:r>
              <a:rPr lang="en-US" dirty="0"/>
              <a:t>) open to the public, or </a:t>
            </a:r>
            <a:r>
              <a:rPr lang="en-US" dirty="0" smtClean="0"/>
              <a:t>…; </a:t>
            </a:r>
            <a:r>
              <a:rPr lang="en-US" dirty="0"/>
              <a:t>and </a:t>
            </a:r>
          </a:p>
          <a:p>
            <a:pPr lvl="1"/>
            <a:r>
              <a:rPr lang="en-US" dirty="0"/>
              <a:t>(3) the reproduction or distribution of the work includes a notice of copyright </a:t>
            </a:r>
            <a:r>
              <a:rPr lang="en-US" dirty="0" smtClean="0"/>
              <a:t>…or </a:t>
            </a:r>
            <a:r>
              <a:rPr lang="en-US" dirty="0"/>
              <a:t>includes a legend stating that the work may be protected by copyright </a:t>
            </a:r>
            <a:r>
              <a:rPr lang="en-US" dirty="0" smtClean="0"/>
              <a:t>... </a:t>
            </a:r>
            <a:endParaRPr lang="en-US" dirty="0"/>
          </a:p>
          <a:p>
            <a:endParaRPr lang="en-US" dirty="0" smtClean="0"/>
          </a:p>
          <a:p>
            <a:r>
              <a:rPr lang="en-US" dirty="0" smtClean="0"/>
              <a:t>Unpublished works</a:t>
            </a:r>
          </a:p>
          <a:p>
            <a:pPr marL="342900" indent="-342900">
              <a:buFont typeface="Arial" pitchFamily="34" charset="0"/>
              <a:buChar char="•"/>
            </a:pPr>
            <a:r>
              <a:rPr lang="en-US" dirty="0" smtClean="0"/>
              <a:t>(b</a:t>
            </a:r>
            <a:r>
              <a:rPr lang="en-US" dirty="0"/>
              <a:t>) The rights of reproduction and distribution </a:t>
            </a:r>
            <a:r>
              <a:rPr lang="en-US" dirty="0" smtClean="0"/>
              <a:t>… apply </a:t>
            </a:r>
            <a:r>
              <a:rPr lang="en-US" dirty="0"/>
              <a:t>to three copies or </a:t>
            </a:r>
            <a:r>
              <a:rPr lang="en-US" dirty="0" err="1"/>
              <a:t>phonorecords</a:t>
            </a:r>
            <a:r>
              <a:rPr lang="en-US" dirty="0"/>
              <a:t> of an unpublished work duplicated solely for purposes of preservation and security or for deposit for research use in another library or archives </a:t>
            </a:r>
            <a:r>
              <a:rPr lang="en-US" dirty="0" smtClean="0"/>
              <a:t>… </a:t>
            </a:r>
            <a:r>
              <a:rPr lang="en-US" dirty="0"/>
              <a:t>if— </a:t>
            </a:r>
            <a:endParaRPr lang="en-US" dirty="0" smtClean="0"/>
          </a:p>
          <a:p>
            <a:pPr marL="463550" lvl="1" indent="-231775"/>
            <a:r>
              <a:rPr lang="en-US" dirty="0" smtClean="0"/>
              <a:t>(</a:t>
            </a:r>
            <a:r>
              <a:rPr lang="en-US" dirty="0"/>
              <a:t>1) the copy or </a:t>
            </a:r>
            <a:r>
              <a:rPr lang="en-US" dirty="0" err="1"/>
              <a:t>phonorecord</a:t>
            </a:r>
            <a:r>
              <a:rPr lang="en-US" dirty="0"/>
              <a:t> reproduced is currently in the collections of the library or archives; and </a:t>
            </a:r>
          </a:p>
          <a:p>
            <a:pPr marL="463550" lvl="1" indent="-176213"/>
            <a:r>
              <a:rPr lang="en-US" dirty="0" smtClean="0"/>
              <a:t>(</a:t>
            </a:r>
            <a:r>
              <a:rPr lang="en-US" dirty="0"/>
              <a:t>2) any such copy or </a:t>
            </a:r>
            <a:r>
              <a:rPr lang="en-US" dirty="0" err="1"/>
              <a:t>phonorecord</a:t>
            </a:r>
            <a:r>
              <a:rPr lang="en-US" dirty="0"/>
              <a:t> that is reproduced in digital format is not otherwise distributed in that format and is not made available to the public in that format outside the premises of the library or archives. </a:t>
            </a:r>
          </a:p>
        </p:txBody>
      </p:sp>
    </p:spTree>
    <p:extLst>
      <p:ext uri="{BB962C8B-B14F-4D97-AF65-F5344CB8AC3E}">
        <p14:creationId xmlns="" xmlns:p14="http://schemas.microsoft.com/office/powerpoint/2010/main" val="413648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nchor="t"/>
          <a:lstStyle/>
          <a:p>
            <a:r>
              <a:rPr lang="en-US" dirty="0" smtClean="0"/>
              <a:t>copyright</a:t>
            </a:r>
            <a:endParaRPr lang="en-US" dirty="0"/>
          </a:p>
        </p:txBody>
      </p:sp>
      <p:sp>
        <p:nvSpPr>
          <p:cNvPr id="3" name="Content Placeholder 2"/>
          <p:cNvSpPr>
            <a:spLocks noGrp="1"/>
          </p:cNvSpPr>
          <p:nvPr>
            <p:ph idx="1"/>
          </p:nvPr>
        </p:nvSpPr>
        <p:spPr>
          <a:xfrm>
            <a:off x="457200" y="1143000"/>
            <a:ext cx="8153400" cy="5486400"/>
          </a:xfrm>
        </p:spPr>
        <p:txBody>
          <a:bodyPr>
            <a:normAutofit/>
          </a:bodyPr>
          <a:lstStyle/>
          <a:p>
            <a:r>
              <a:rPr lang="en-US" i="1" dirty="0" smtClean="0"/>
              <a:t>Code of Best Practices in Fair Use for Academic and Research Libraries </a:t>
            </a:r>
            <a:r>
              <a:rPr lang="en-US" dirty="0" smtClean="0"/>
              <a:t>(Association of Research Libraries, 2012) </a:t>
            </a:r>
          </a:p>
          <a:p>
            <a:endParaRPr lang="en-US" dirty="0" smtClean="0"/>
          </a:p>
          <a:p>
            <a:r>
              <a:rPr lang="en-US" sz="1900" dirty="0" smtClean="0"/>
              <a:t>“</a:t>
            </a:r>
            <a:r>
              <a:rPr lang="en-US" sz="1900" b="0" dirty="0"/>
              <a:t>It is fair use to create digital versions of a library’s special collections and archives and to make these versions electronically accessible in appropriate contexts</a:t>
            </a:r>
            <a:r>
              <a:rPr lang="en-US" sz="1900" b="0" dirty="0" smtClean="0"/>
              <a:t>.”</a:t>
            </a:r>
            <a:endParaRPr lang="en-US" sz="1900" dirty="0" smtClean="0"/>
          </a:p>
          <a:p>
            <a:pPr lvl="1">
              <a:spcBef>
                <a:spcPts val="1200"/>
              </a:spcBef>
              <a:spcAft>
                <a:spcPts val="600"/>
              </a:spcAft>
            </a:pPr>
            <a:r>
              <a:rPr lang="en-US" sz="1700" dirty="0" smtClean="0"/>
              <a:t>“</a:t>
            </a:r>
            <a:r>
              <a:rPr lang="en-US" sz="1700" b="0" dirty="0"/>
              <a:t>Presenting these unique collections as a digital aggregate, especially with commentary, criticism, and other </a:t>
            </a:r>
            <a:r>
              <a:rPr lang="en-US" sz="1700" b="0" dirty="0" err="1"/>
              <a:t>curation</a:t>
            </a:r>
            <a:r>
              <a:rPr lang="en-US" sz="1700" b="0" dirty="0"/>
              <a:t>, can be highly transformative</a:t>
            </a:r>
            <a:r>
              <a:rPr lang="en-US" sz="1700" b="0" dirty="0" smtClean="0"/>
              <a:t>.”</a:t>
            </a:r>
          </a:p>
          <a:p>
            <a:pPr lvl="1">
              <a:spcBef>
                <a:spcPts val="1200"/>
              </a:spcBef>
              <a:spcAft>
                <a:spcPts val="600"/>
              </a:spcAft>
            </a:pPr>
            <a:r>
              <a:rPr lang="en-US" sz="1700" dirty="0" smtClean="0"/>
              <a:t>“</a:t>
            </a:r>
            <a:r>
              <a:rPr lang="en-US" sz="1700" b="0" dirty="0" smtClean="0"/>
              <a:t>Providing </a:t>
            </a:r>
            <a:r>
              <a:rPr lang="en-US" sz="1700" b="0" dirty="0"/>
              <a:t>access to published works that are available in unused copies on the commercial market at reasonable prices should be undertaken only with careful consideration, if at all</a:t>
            </a:r>
            <a:r>
              <a:rPr lang="en-US" sz="1700" b="0" dirty="0" smtClean="0"/>
              <a:t>.” </a:t>
            </a:r>
          </a:p>
          <a:p>
            <a:pPr lvl="1">
              <a:spcBef>
                <a:spcPts val="1200"/>
              </a:spcBef>
              <a:spcAft>
                <a:spcPts val="600"/>
              </a:spcAft>
            </a:pPr>
            <a:r>
              <a:rPr lang="en-US" sz="1700" dirty="0" smtClean="0"/>
              <a:t>“</a:t>
            </a:r>
            <a:r>
              <a:rPr lang="en-US" sz="1700" b="0" dirty="0" smtClean="0"/>
              <a:t>Libraries </a:t>
            </a:r>
            <a:r>
              <a:rPr lang="en-US" sz="1700" b="0" dirty="0"/>
              <a:t>should consider taking technological </a:t>
            </a:r>
            <a:r>
              <a:rPr lang="en-US" sz="1700" b="0" dirty="0" smtClean="0"/>
              <a:t>steps… </a:t>
            </a:r>
            <a:r>
              <a:rPr lang="en-US" sz="1700" b="0" dirty="0"/>
              <a:t>to prevent downloading of digital files by users, or else to limit the quality of </a:t>
            </a:r>
            <a:r>
              <a:rPr lang="en-US" sz="1700" b="0" dirty="0" smtClean="0"/>
              <a:t>files...” </a:t>
            </a:r>
            <a:endParaRPr lang="en-US" sz="1700" b="0" dirty="0"/>
          </a:p>
          <a:p>
            <a:pPr lvl="1">
              <a:spcBef>
                <a:spcPts val="1200"/>
              </a:spcBef>
              <a:spcAft>
                <a:spcPts val="600"/>
              </a:spcAft>
            </a:pPr>
            <a:r>
              <a:rPr lang="en-US" sz="1700" dirty="0" smtClean="0"/>
              <a:t>“</a:t>
            </a:r>
            <a:r>
              <a:rPr lang="en-US" sz="1700" b="0" dirty="0" smtClean="0"/>
              <a:t>…a special </a:t>
            </a:r>
            <a:r>
              <a:rPr lang="en-US" sz="1700" b="0" dirty="0"/>
              <a:t>collection should be digitized in its entirety, and presented as a cohesive collection whenever possible</a:t>
            </a:r>
            <a:r>
              <a:rPr lang="en-US" sz="1700" b="0" dirty="0" smtClean="0"/>
              <a:t>.” </a:t>
            </a:r>
            <a:endParaRPr lang="en-US" sz="1700" b="0" dirty="0"/>
          </a:p>
        </p:txBody>
      </p:sp>
    </p:spTree>
    <p:extLst>
      <p:ext uri="{BB962C8B-B14F-4D97-AF65-F5344CB8AC3E}">
        <p14:creationId xmlns="" xmlns:p14="http://schemas.microsoft.com/office/powerpoint/2010/main" val="838263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Processing</a:t>
            </a:r>
            <a:endParaRPr lang="en-US" dirty="0"/>
          </a:p>
        </p:txBody>
      </p:sp>
      <p:sp>
        <p:nvSpPr>
          <p:cNvPr id="3" name="Content Placeholder 2"/>
          <p:cNvSpPr>
            <a:spLocks noGrp="1"/>
          </p:cNvSpPr>
          <p:nvPr>
            <p:ph idx="1"/>
          </p:nvPr>
        </p:nvSpPr>
        <p:spPr>
          <a:xfrm>
            <a:off x="457200" y="1371600"/>
            <a:ext cx="8077200" cy="4754563"/>
          </a:xfrm>
        </p:spPr>
        <p:txBody>
          <a:bodyPr>
            <a:normAutofit/>
          </a:bodyPr>
          <a:lstStyle/>
          <a:p>
            <a:pPr algn="ctr"/>
            <a:r>
              <a:rPr lang="en-US" sz="2400" dirty="0" smtClean="0"/>
              <a:t>“Many respondents stated a </a:t>
            </a:r>
            <a:r>
              <a:rPr lang="en-US" sz="2400" dirty="0"/>
              <a:t>need to further develop policies, processes, and tools for arranging and describing born digital materials in ways that make them the most </a:t>
            </a:r>
            <a:r>
              <a:rPr lang="en-US" sz="2400" dirty="0" smtClean="0"/>
              <a:t>accessible.” </a:t>
            </a:r>
          </a:p>
          <a:p>
            <a:pPr algn="ctr">
              <a:buFontTx/>
              <a:buChar char="-"/>
            </a:pPr>
            <a:r>
              <a:rPr lang="en-US" sz="1400" i="1" dirty="0" smtClean="0"/>
              <a:t>ARL </a:t>
            </a:r>
            <a:r>
              <a:rPr lang="en-US" sz="1400" i="1" dirty="0"/>
              <a:t>SPEC Kit 329: Managing Born-Digital Special </a:t>
            </a:r>
            <a:r>
              <a:rPr lang="en-US" sz="1400" i="1" dirty="0" smtClean="0"/>
              <a:t>Collections </a:t>
            </a:r>
            <a:r>
              <a:rPr lang="en-US" sz="1400" i="1" dirty="0"/>
              <a:t>and Archival </a:t>
            </a:r>
            <a:r>
              <a:rPr lang="en-US" sz="1400" i="1" dirty="0" smtClean="0"/>
              <a:t>Materials (2012)</a:t>
            </a:r>
          </a:p>
          <a:p>
            <a:pPr marL="285750" indent="-285750" algn="ctr">
              <a:buFontTx/>
              <a:buChar char="-"/>
            </a:pPr>
            <a:endParaRPr lang="en-US" sz="1400" i="1" dirty="0" smtClean="0"/>
          </a:p>
          <a:p>
            <a:pPr marL="285750" indent="-285750" algn="ctr">
              <a:buFontTx/>
              <a:buChar char="-"/>
            </a:pPr>
            <a:endParaRPr lang="en-US" sz="1400" i="1" dirty="0" smtClean="0"/>
          </a:p>
          <a:p>
            <a:pPr marL="285750" indent="-285750" algn="ctr">
              <a:buFontTx/>
              <a:buChar char="-"/>
            </a:pPr>
            <a:endParaRPr lang="en-US" sz="1400" i="1" dirty="0"/>
          </a:p>
          <a:p>
            <a:pPr algn="ctr"/>
            <a:r>
              <a:rPr lang="en-US" sz="2400" dirty="0" smtClean="0"/>
              <a:t>“…good processing is done </a:t>
            </a:r>
            <a:r>
              <a:rPr lang="en-US" sz="2400" dirty="0"/>
              <a:t>with a shovel, </a:t>
            </a:r>
            <a:br>
              <a:rPr lang="en-US" sz="2400" dirty="0"/>
            </a:br>
            <a:r>
              <a:rPr lang="en-US" sz="2400" dirty="0" smtClean="0"/>
              <a:t>not </a:t>
            </a:r>
            <a:r>
              <a:rPr lang="en-US" sz="2400" dirty="0"/>
              <a:t>with </a:t>
            </a:r>
            <a:r>
              <a:rPr lang="en-US" sz="2400" dirty="0" smtClean="0"/>
              <a:t>tweezers.” </a:t>
            </a:r>
          </a:p>
          <a:p>
            <a:pPr marL="285750" indent="-285750" algn="ctr">
              <a:buFontTx/>
              <a:buChar char="-"/>
            </a:pPr>
            <a:r>
              <a:rPr lang="en-US" sz="1400" dirty="0" smtClean="0"/>
              <a:t>Mark A. Greene and </a:t>
            </a:r>
            <a:r>
              <a:rPr lang="en-US" sz="1400" dirty="0"/>
              <a:t>D</a:t>
            </a:r>
            <a:r>
              <a:rPr lang="en-US" sz="1400" dirty="0" smtClean="0"/>
              <a:t>ennis </a:t>
            </a:r>
            <a:r>
              <a:rPr lang="en-US" sz="1400" dirty="0" err="1" smtClean="0"/>
              <a:t>Meissner</a:t>
            </a:r>
            <a:r>
              <a:rPr lang="en-US" sz="1400" dirty="0" smtClean="0"/>
              <a:t>, “More Product, Less Process: Revamping Traditional Archival Processing.” </a:t>
            </a:r>
            <a:r>
              <a:rPr lang="en-US" sz="1400" i="1" dirty="0" smtClean="0"/>
              <a:t>American Archivist </a:t>
            </a:r>
            <a:r>
              <a:rPr lang="en-US" sz="1400" dirty="0" smtClean="0"/>
              <a:t>(2005)</a:t>
            </a:r>
            <a:endParaRPr lang="en-US" sz="1400" dirty="0"/>
          </a:p>
        </p:txBody>
      </p:sp>
    </p:spTree>
    <p:extLst>
      <p:ext uri="{BB962C8B-B14F-4D97-AF65-F5344CB8AC3E}">
        <p14:creationId xmlns="" xmlns:p14="http://schemas.microsoft.com/office/powerpoint/2010/main" val="8079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58200" cy="1371600"/>
          </a:xfrm>
        </p:spPr>
        <p:txBody>
          <a:bodyPr anchor="t">
            <a:normAutofit/>
          </a:bodyPr>
          <a:lstStyle/>
          <a:p>
            <a:r>
              <a:rPr lang="en-US" dirty="0" smtClean="0"/>
              <a:t>Appraisal, Arrangement &amp;description</a:t>
            </a:r>
            <a:endParaRPr lang="en-US" dirty="0"/>
          </a:p>
        </p:txBody>
      </p:sp>
      <p:sp>
        <p:nvSpPr>
          <p:cNvPr id="3" name="Content Placeholder 2"/>
          <p:cNvSpPr>
            <a:spLocks noGrp="1"/>
          </p:cNvSpPr>
          <p:nvPr>
            <p:ph idx="1"/>
          </p:nvPr>
        </p:nvSpPr>
        <p:spPr>
          <a:xfrm>
            <a:off x="457200" y="1600200"/>
            <a:ext cx="8153400" cy="5105400"/>
          </a:xfrm>
        </p:spPr>
        <p:txBody>
          <a:bodyPr>
            <a:normAutofit fontScale="62500" lnSpcReduction="20000"/>
          </a:bodyPr>
          <a:lstStyle/>
          <a:p>
            <a:r>
              <a:rPr lang="en-US" sz="2900" dirty="0" smtClean="0"/>
              <a:t>Richard </a:t>
            </a:r>
            <a:r>
              <a:rPr lang="en-US" sz="2900" dirty="0" err="1" smtClean="0"/>
              <a:t>Rorty</a:t>
            </a:r>
            <a:r>
              <a:rPr lang="en-US" sz="2900" dirty="0" smtClean="0"/>
              <a:t> papers</a:t>
            </a:r>
          </a:p>
          <a:p>
            <a:pPr marL="342900" indent="-342900">
              <a:buFont typeface="Arial" pitchFamily="34" charset="0"/>
              <a:buChar char="•"/>
            </a:pPr>
            <a:r>
              <a:rPr lang="en-US" sz="2700" dirty="0" smtClean="0"/>
              <a:t>Automated inventory of files’ properties</a:t>
            </a:r>
          </a:p>
          <a:p>
            <a:pPr marL="342900" indent="-342900">
              <a:buFont typeface="Arial" pitchFamily="34" charset="0"/>
              <a:buChar char="•"/>
            </a:pPr>
            <a:r>
              <a:rPr lang="en-US" sz="2700" dirty="0" smtClean="0"/>
              <a:t>Automated </a:t>
            </a:r>
            <a:r>
              <a:rPr lang="en-US" sz="2700" dirty="0" err="1" smtClean="0"/>
              <a:t>deduplication</a:t>
            </a:r>
            <a:endParaRPr lang="en-US" sz="2700" dirty="0" smtClean="0"/>
          </a:p>
          <a:p>
            <a:pPr marL="342900" indent="-342900">
              <a:buFont typeface="Arial" pitchFamily="34" charset="0"/>
              <a:buChar char="•"/>
            </a:pPr>
            <a:r>
              <a:rPr lang="en-US" sz="2700" dirty="0" smtClean="0"/>
              <a:t>Item-level description (i.e., providing titles) by archivist</a:t>
            </a:r>
          </a:p>
          <a:p>
            <a:pPr marL="342900" indent="-342900">
              <a:buFont typeface="Arial" pitchFamily="34" charset="0"/>
              <a:buChar char="•"/>
            </a:pPr>
            <a:r>
              <a:rPr lang="en-US" sz="2700" dirty="0" smtClean="0"/>
              <a:t>Item-level sorting into series</a:t>
            </a:r>
          </a:p>
          <a:p>
            <a:pPr marL="342900" indent="-342900">
              <a:buFont typeface="Arial" pitchFamily="34" charset="0"/>
              <a:buChar char="•"/>
            </a:pPr>
            <a:r>
              <a:rPr lang="en-US" sz="2700" dirty="0" smtClean="0"/>
              <a:t>Item-level restriction review</a:t>
            </a:r>
          </a:p>
          <a:p>
            <a:pPr marL="342900" indent="-342900">
              <a:buFont typeface="Arial" pitchFamily="34" charset="0"/>
              <a:buChar char="•"/>
            </a:pPr>
            <a:r>
              <a:rPr lang="en-US" sz="2700" dirty="0" smtClean="0"/>
              <a:t>Indexed and fully searchable within repository</a:t>
            </a:r>
          </a:p>
          <a:p>
            <a:pPr marL="342900" indent="-342900">
              <a:buFont typeface="Arial" pitchFamily="34" charset="0"/>
              <a:buChar char="•"/>
            </a:pPr>
            <a:endParaRPr lang="en-US" sz="2200" dirty="0"/>
          </a:p>
          <a:p>
            <a:r>
              <a:rPr lang="en-US" sz="2900" dirty="0" smtClean="0"/>
              <a:t>Mark Poster papers</a:t>
            </a:r>
          </a:p>
          <a:p>
            <a:pPr marL="342900" indent="-342900">
              <a:buFont typeface="Arial" pitchFamily="34" charset="0"/>
              <a:buChar char="•"/>
            </a:pPr>
            <a:r>
              <a:rPr lang="en-US" sz="2700" dirty="0" smtClean="0"/>
              <a:t>Automated inventory of files’ properties</a:t>
            </a:r>
            <a:endParaRPr lang="en-US" sz="2700" dirty="0"/>
          </a:p>
          <a:p>
            <a:pPr marL="342900" indent="-342900">
              <a:buFont typeface="Arial" pitchFamily="34" charset="0"/>
              <a:buChar char="•"/>
            </a:pPr>
            <a:r>
              <a:rPr lang="en-US" sz="2700" dirty="0" smtClean="0"/>
              <a:t>Failed attempt at automating titles</a:t>
            </a:r>
          </a:p>
          <a:p>
            <a:pPr marL="342900" indent="-342900">
              <a:buFont typeface="Arial" pitchFamily="34" charset="0"/>
              <a:buChar char="•"/>
            </a:pPr>
            <a:r>
              <a:rPr lang="en-US" sz="2700" dirty="0" smtClean="0"/>
              <a:t>Item-level description started, then abandoned for sub-series level</a:t>
            </a:r>
          </a:p>
          <a:p>
            <a:pPr marL="342900" indent="-342900">
              <a:buFont typeface="Arial" pitchFamily="34" charset="0"/>
              <a:buChar char="•"/>
            </a:pPr>
            <a:r>
              <a:rPr lang="en-US" sz="2700" dirty="0" smtClean="0"/>
              <a:t>Item-level appraisal started, then abandoned </a:t>
            </a:r>
          </a:p>
          <a:p>
            <a:pPr marL="342900" indent="-342900">
              <a:buFont typeface="Arial" pitchFamily="34" charset="0"/>
              <a:buChar char="•"/>
            </a:pPr>
            <a:r>
              <a:rPr lang="en-US" sz="2700" dirty="0" smtClean="0"/>
              <a:t>Arrangement reflects original order</a:t>
            </a:r>
          </a:p>
          <a:p>
            <a:pPr marL="342900" indent="-342900">
              <a:buFont typeface="Arial" pitchFamily="34" charset="0"/>
              <a:buChar char="•"/>
            </a:pPr>
            <a:r>
              <a:rPr lang="en-US" sz="2700" dirty="0" smtClean="0"/>
              <a:t>Partially searchable within repository, partially searchable after download</a:t>
            </a:r>
            <a:endParaRPr lang="en-US" sz="2700" dirty="0"/>
          </a:p>
        </p:txBody>
      </p:sp>
    </p:spTree>
    <p:extLst>
      <p:ext uri="{BB962C8B-B14F-4D97-AF65-F5344CB8AC3E}">
        <p14:creationId xmlns="" xmlns:p14="http://schemas.microsoft.com/office/powerpoint/2010/main" val="405080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1371600"/>
          </a:xfrm>
        </p:spPr>
        <p:txBody>
          <a:bodyPr anchor="t"/>
          <a:lstStyle/>
          <a:p>
            <a:r>
              <a:rPr lang="en-US" dirty="0" smtClean="0"/>
              <a:t>Item-level description</a:t>
            </a:r>
            <a:endParaRPr lang="en-US" dirty="0"/>
          </a:p>
        </p:txBody>
      </p:sp>
      <p:sp>
        <p:nvSpPr>
          <p:cNvPr id="6" name="Content Placeholder 5"/>
          <p:cNvSpPr>
            <a:spLocks noGrp="1"/>
          </p:cNvSpPr>
          <p:nvPr>
            <p:ph idx="1"/>
          </p:nvPr>
        </p:nvSpPr>
        <p:spPr/>
        <p:txBody>
          <a:bodyPr/>
          <a:lstStyle/>
          <a:p>
            <a:endParaRPr lang="en-US"/>
          </a:p>
        </p:txBody>
      </p:sp>
      <p:pic>
        <p:nvPicPr>
          <p:cNvPr id="7" name="Picture 6" descr="Screen Shot 2013-05-31 at 12.02.40 P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 y="914400"/>
            <a:ext cx="8229600" cy="6277590"/>
          </a:xfrm>
          <a:prstGeom prst="rect">
            <a:avLst/>
          </a:prstGeom>
        </p:spPr>
      </p:pic>
    </p:spTree>
    <p:extLst>
      <p:ext uri="{BB962C8B-B14F-4D97-AF65-F5344CB8AC3E}">
        <p14:creationId xmlns="" xmlns:p14="http://schemas.microsoft.com/office/powerpoint/2010/main" val="427682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371600"/>
          </a:xfrm>
        </p:spPr>
        <p:txBody>
          <a:bodyPr anchor="t"/>
          <a:lstStyle/>
          <a:p>
            <a:r>
              <a:rPr lang="en-US" dirty="0" smtClean="0"/>
              <a:t>Series level description</a:t>
            </a:r>
            <a:endParaRPr lang="en-US" dirty="0"/>
          </a:p>
        </p:txBody>
      </p:sp>
      <p:pic>
        <p:nvPicPr>
          <p:cNvPr id="5" name="Picture 4" descr="Screen Shot 2013-05-31 at 12.08.56 P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476" y="1828800"/>
            <a:ext cx="8641724" cy="3933092"/>
          </a:xfrm>
          <a:prstGeom prst="rect">
            <a:avLst/>
          </a:prstGeom>
        </p:spPr>
      </p:pic>
    </p:spTree>
    <p:extLst>
      <p:ext uri="{BB962C8B-B14F-4D97-AF65-F5344CB8AC3E}">
        <p14:creationId xmlns="" xmlns:p14="http://schemas.microsoft.com/office/powerpoint/2010/main" val="249531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371600"/>
          </a:xfrm>
        </p:spPr>
        <p:txBody>
          <a:bodyPr anchor="t"/>
          <a:lstStyle/>
          <a:p>
            <a:r>
              <a:rPr lang="en-US" dirty="0" smtClean="0"/>
              <a:t>Series-level description</a:t>
            </a:r>
            <a:endParaRPr lang="en-US" dirty="0"/>
          </a:p>
        </p:txBody>
      </p:sp>
      <p:pic>
        <p:nvPicPr>
          <p:cNvPr id="7" name="Picture 6" descr="Screen Shot 2013-05-31 at 12.22.30 P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1066800"/>
            <a:ext cx="6356298" cy="5638800"/>
          </a:xfrm>
          <a:prstGeom prst="rect">
            <a:avLst/>
          </a:prstGeom>
        </p:spPr>
      </p:pic>
      <p:pic>
        <p:nvPicPr>
          <p:cNvPr id="10" name="Picture 9" descr="Screen Shot 2013-05-31 at 12.28.54 PM.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0751688">
            <a:off x="3110811" y="3875163"/>
            <a:ext cx="6388100" cy="1930400"/>
          </a:xfrm>
          <a:prstGeom prst="rect">
            <a:avLst/>
          </a:prstGeom>
        </p:spPr>
      </p:pic>
    </p:spTree>
    <p:extLst>
      <p:ext uri="{BB962C8B-B14F-4D97-AF65-F5344CB8AC3E}">
        <p14:creationId xmlns="" xmlns:p14="http://schemas.microsoft.com/office/powerpoint/2010/main" val="354383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Outline</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a:t>ARL Spec Kit 329 on </a:t>
            </a:r>
            <a:r>
              <a:rPr lang="en-US" i="1" dirty="0"/>
              <a:t>Managing Born Digital Special Collections and Archival Material </a:t>
            </a:r>
            <a:endParaRPr lang="en-US" i="1" dirty="0" smtClean="0"/>
          </a:p>
          <a:p>
            <a:pPr marL="342900" indent="-342900">
              <a:buFont typeface="Arial"/>
              <a:buChar char="•"/>
            </a:pPr>
            <a:r>
              <a:rPr lang="en-US" dirty="0" smtClean="0"/>
              <a:t>A tale of two projects</a:t>
            </a:r>
          </a:p>
          <a:p>
            <a:pPr marL="342900" indent="-342900">
              <a:buFont typeface="Arial"/>
              <a:buChar char="•"/>
            </a:pPr>
            <a:r>
              <a:rPr lang="en-US" dirty="0" smtClean="0"/>
              <a:t>Access and delivery challenges</a:t>
            </a:r>
          </a:p>
          <a:p>
            <a:pPr marL="342900" indent="-342900">
              <a:buFont typeface="Arial"/>
              <a:buChar char="•"/>
            </a:pPr>
            <a:r>
              <a:rPr lang="en-US" dirty="0" smtClean="0"/>
              <a:t>Processing challenges</a:t>
            </a:r>
          </a:p>
          <a:p>
            <a:pPr marL="342900" indent="-342900">
              <a:buFont typeface="Arial"/>
              <a:buChar char="•"/>
            </a:pPr>
            <a:r>
              <a:rPr lang="en-US" dirty="0" smtClean="0"/>
              <a:t>Staffing lessons</a:t>
            </a:r>
            <a:endParaRPr lang="en-US" dirty="0"/>
          </a:p>
        </p:txBody>
      </p:sp>
    </p:spTree>
    <p:extLst>
      <p:ext uri="{BB962C8B-B14F-4D97-AF65-F5344CB8AC3E}">
        <p14:creationId xmlns="" xmlns:p14="http://schemas.microsoft.com/office/powerpoint/2010/main" val="56278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nchor="t">
            <a:normAutofit/>
          </a:bodyPr>
          <a:lstStyle/>
          <a:p>
            <a:r>
              <a:rPr lang="en-US" dirty="0" smtClean="0"/>
              <a:t>Processing &amp; Access</a:t>
            </a:r>
            <a:endParaRPr lang="en-US" dirty="0"/>
          </a:p>
        </p:txBody>
      </p:sp>
      <p:sp>
        <p:nvSpPr>
          <p:cNvPr id="3" name="Content Placeholder 2"/>
          <p:cNvSpPr>
            <a:spLocks noGrp="1"/>
          </p:cNvSpPr>
          <p:nvPr>
            <p:ph idx="1"/>
          </p:nvPr>
        </p:nvSpPr>
        <p:spPr/>
        <p:txBody>
          <a:bodyPr/>
          <a:lstStyle/>
          <a:p>
            <a:pPr marL="342900" indent="-342900">
              <a:buFont typeface="Arial" pitchFamily="34" charset="0"/>
              <a:buChar char="•"/>
            </a:pPr>
            <a:r>
              <a:rPr lang="en-US" dirty="0"/>
              <a:t>How do we process collections to maximize access and minimize </a:t>
            </a:r>
            <a:r>
              <a:rPr lang="en-US" dirty="0" smtClean="0"/>
              <a:t>staffing </a:t>
            </a:r>
            <a:r>
              <a:rPr lang="en-US" dirty="0"/>
              <a:t>costs?</a:t>
            </a:r>
          </a:p>
          <a:p>
            <a:pPr marL="342900" indent="-342900">
              <a:buFont typeface="Arial" pitchFamily="34" charset="0"/>
              <a:buChar char="•"/>
            </a:pPr>
            <a:r>
              <a:rPr lang="en-US" dirty="0" smtClean="0"/>
              <a:t>How do we move away from item-level work? At what cost and risk?</a:t>
            </a:r>
          </a:p>
          <a:p>
            <a:pPr marL="342900" indent="-342900">
              <a:buFont typeface="Arial" pitchFamily="34" charset="0"/>
              <a:buChar char="•"/>
            </a:pPr>
            <a:r>
              <a:rPr lang="en-US" dirty="0" smtClean="0"/>
              <a:t>What theories, practices, or tools</a:t>
            </a:r>
            <a:r>
              <a:rPr lang="en-US" dirty="0"/>
              <a:t> </a:t>
            </a:r>
            <a:r>
              <a:rPr lang="en-US" dirty="0" smtClean="0"/>
              <a:t>need to be developed? </a:t>
            </a:r>
          </a:p>
          <a:p>
            <a:pPr marL="342900" indent="-342900">
              <a:buFont typeface="Arial" pitchFamily="34" charset="0"/>
              <a:buChar char="•"/>
            </a:pPr>
            <a:r>
              <a:rPr lang="en-US" dirty="0" smtClean="0"/>
              <a:t>What does effective access to born-digital archival collections look like? What kinds of architecture, interfaces, and searching capabilities would best serve archival collections?</a:t>
            </a:r>
          </a:p>
        </p:txBody>
      </p:sp>
    </p:spTree>
    <p:extLst>
      <p:ext uri="{BB962C8B-B14F-4D97-AF65-F5344CB8AC3E}">
        <p14:creationId xmlns="" xmlns:p14="http://schemas.microsoft.com/office/powerpoint/2010/main" val="413512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nchor="t"/>
          <a:lstStyle/>
          <a:p>
            <a:r>
              <a:rPr lang="en-US" dirty="0" smtClean="0"/>
              <a:t>Staffing &amp; collaborations</a:t>
            </a:r>
            <a:endParaRPr lang="en-US" dirty="0"/>
          </a:p>
        </p:txBody>
      </p:sp>
      <p:sp>
        <p:nvSpPr>
          <p:cNvPr id="3" name="Content Placeholder 2"/>
          <p:cNvSpPr>
            <a:spLocks noGrp="1"/>
          </p:cNvSpPr>
          <p:nvPr>
            <p:ph idx="1"/>
          </p:nvPr>
        </p:nvSpPr>
        <p:spPr>
          <a:xfrm>
            <a:off x="457200" y="1676400"/>
            <a:ext cx="8001000" cy="4724400"/>
          </a:xfrm>
        </p:spPr>
        <p:txBody>
          <a:bodyPr>
            <a:normAutofit/>
          </a:bodyPr>
          <a:lstStyle/>
          <a:p>
            <a:r>
              <a:rPr lang="en-US" sz="2400" b="0" dirty="0" smtClean="0"/>
              <a:t>ARL SPEC </a:t>
            </a:r>
            <a:r>
              <a:rPr lang="en-US" sz="2400" b="0" dirty="0"/>
              <a:t>Kit 329: </a:t>
            </a:r>
            <a:r>
              <a:rPr lang="en-US" sz="2400" b="0" i="1" dirty="0"/>
              <a:t>Managing Born-Digital Special Collections and Archival </a:t>
            </a:r>
            <a:r>
              <a:rPr lang="en-US" sz="2400" b="0" i="1" dirty="0" smtClean="0"/>
              <a:t>Materials</a:t>
            </a:r>
          </a:p>
          <a:p>
            <a:endParaRPr lang="en-US" i="1" dirty="0" smtClean="0">
              <a:solidFill>
                <a:schemeClr val="tx1">
                  <a:lumMod val="65000"/>
                  <a:lumOff val="35000"/>
                </a:schemeClr>
              </a:solidFill>
            </a:endParaRPr>
          </a:p>
          <a:p>
            <a:pPr marL="342900" indent="-342900">
              <a:buFont typeface="Arial"/>
              <a:buChar char="•"/>
            </a:pPr>
            <a:r>
              <a:rPr lang="en-US" sz="2400" dirty="0" smtClean="0">
                <a:solidFill>
                  <a:schemeClr val="tx1">
                    <a:lumMod val="65000"/>
                    <a:lumOff val="35000"/>
                  </a:schemeClr>
                </a:solidFill>
              </a:rPr>
              <a:t>“</a:t>
            </a:r>
            <a:r>
              <a:rPr lang="en-US" sz="2400" b="0" dirty="0"/>
              <a:t>libraries continue </a:t>
            </a:r>
            <a:r>
              <a:rPr lang="en-US" sz="2400" b="0" dirty="0" smtClean="0"/>
              <a:t>to experiment </a:t>
            </a:r>
            <a:r>
              <a:rPr lang="en-US" sz="2400" b="0" dirty="0"/>
              <a:t>with organizational models to find </a:t>
            </a:r>
            <a:r>
              <a:rPr lang="en-US" sz="2400" b="0" dirty="0" smtClean="0"/>
              <a:t>those that </a:t>
            </a:r>
            <a:r>
              <a:rPr lang="en-US" sz="2400" b="0" dirty="0"/>
              <a:t>will be most effective to manage born-digital</a:t>
            </a:r>
            <a:r>
              <a:rPr lang="en-US" sz="2400" b="0" dirty="0" smtClean="0"/>
              <a:t>, primary</a:t>
            </a:r>
            <a:r>
              <a:rPr lang="en-US" sz="2400" b="0" dirty="0"/>
              <a:t>-source </a:t>
            </a:r>
            <a:r>
              <a:rPr lang="en-US" sz="2400" b="0" dirty="0" smtClean="0"/>
              <a:t>materials”</a:t>
            </a:r>
          </a:p>
          <a:p>
            <a:endParaRPr lang="en-US" sz="2400" dirty="0" smtClean="0">
              <a:solidFill>
                <a:schemeClr val="tx1">
                  <a:lumMod val="65000"/>
                  <a:lumOff val="35000"/>
                </a:schemeClr>
              </a:solidFill>
            </a:endParaRPr>
          </a:p>
          <a:p>
            <a:pPr marL="342900" indent="-342900">
              <a:buFont typeface="Arial"/>
              <a:buChar char="•"/>
            </a:pPr>
            <a:r>
              <a:rPr lang="en-US" sz="2400" dirty="0" smtClean="0">
                <a:solidFill>
                  <a:schemeClr val="tx1">
                    <a:lumMod val="65000"/>
                    <a:lumOff val="35000"/>
                  </a:schemeClr>
                </a:solidFill>
              </a:rPr>
              <a:t>“</a:t>
            </a:r>
            <a:r>
              <a:rPr lang="en-US" sz="2400" b="0" dirty="0"/>
              <a:t>frequently staff from special collections, library IT</a:t>
            </a:r>
            <a:r>
              <a:rPr lang="en-US" sz="2400" b="0" dirty="0" smtClean="0"/>
              <a:t>, digital </a:t>
            </a:r>
            <a:r>
              <a:rPr lang="en-US" sz="2400" b="0" dirty="0"/>
              <a:t>repositories, digital </a:t>
            </a:r>
            <a:r>
              <a:rPr lang="en-US" sz="2400" b="0" dirty="0" err="1"/>
              <a:t>curation</a:t>
            </a:r>
            <a:r>
              <a:rPr lang="en-US" sz="2400" b="0" dirty="0"/>
              <a:t>, and other </a:t>
            </a:r>
            <a:r>
              <a:rPr lang="en-US" sz="2400" b="0" dirty="0" smtClean="0"/>
              <a:t>areas work </a:t>
            </a:r>
            <a:r>
              <a:rPr lang="en-US" sz="2400" b="0" dirty="0"/>
              <a:t>together to ingest, appraise, describe, preserve</a:t>
            </a:r>
            <a:r>
              <a:rPr lang="en-US" sz="2400" b="0" dirty="0" smtClean="0"/>
              <a:t>, and </a:t>
            </a:r>
            <a:r>
              <a:rPr lang="en-US" sz="2400" b="0" dirty="0"/>
              <a:t>provide access to this </a:t>
            </a:r>
            <a:r>
              <a:rPr lang="en-US" sz="2400" b="0" dirty="0" smtClean="0"/>
              <a:t>content”</a:t>
            </a:r>
          </a:p>
          <a:p>
            <a:endParaRPr lang="en-US" sz="1900" dirty="0">
              <a:solidFill>
                <a:schemeClr val="tx1">
                  <a:lumMod val="65000"/>
                  <a:lumOff val="35000"/>
                </a:schemeClr>
              </a:solidFill>
            </a:endParaRPr>
          </a:p>
        </p:txBody>
      </p:sp>
    </p:spTree>
    <p:extLst>
      <p:ext uri="{BB962C8B-B14F-4D97-AF65-F5344CB8AC3E}">
        <p14:creationId xmlns="" xmlns:p14="http://schemas.microsoft.com/office/powerpoint/2010/main" val="2001467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1371600"/>
          </a:xfrm>
        </p:spPr>
        <p:txBody>
          <a:bodyPr anchor="t"/>
          <a:lstStyle/>
          <a:p>
            <a:r>
              <a:rPr lang="en-US" dirty="0" smtClean="0"/>
              <a:t>Staffing &amp; collaborations</a:t>
            </a:r>
            <a:endParaRPr lang="en-US" dirty="0"/>
          </a:p>
        </p:txBody>
      </p:sp>
      <p:sp>
        <p:nvSpPr>
          <p:cNvPr id="3" name="Content Placeholder 2"/>
          <p:cNvSpPr>
            <a:spLocks noGrp="1"/>
          </p:cNvSpPr>
          <p:nvPr>
            <p:ph idx="1"/>
          </p:nvPr>
        </p:nvSpPr>
        <p:spPr>
          <a:xfrm>
            <a:off x="457200" y="1066800"/>
            <a:ext cx="8001000" cy="5334000"/>
          </a:xfrm>
        </p:spPr>
        <p:txBody>
          <a:bodyPr>
            <a:normAutofit/>
          </a:bodyPr>
          <a:lstStyle/>
          <a:p>
            <a:r>
              <a:rPr lang="en-US" sz="2200" dirty="0" smtClean="0"/>
              <a:t>Richard </a:t>
            </a:r>
            <a:r>
              <a:rPr lang="en-US" sz="2200" dirty="0" err="1" smtClean="0"/>
              <a:t>Rorty</a:t>
            </a:r>
            <a:r>
              <a:rPr lang="en-US" sz="2200" dirty="0" smtClean="0"/>
              <a:t> papers (2009-2010 – a 6 month project):</a:t>
            </a:r>
          </a:p>
          <a:p>
            <a:pPr marL="342900" indent="-342900">
              <a:buFont typeface="Arial" pitchFamily="34" charset="0"/>
              <a:buChar char="•"/>
            </a:pPr>
            <a:r>
              <a:rPr lang="en-US" dirty="0" smtClean="0"/>
              <a:t>Planning: </a:t>
            </a:r>
            <a:r>
              <a:rPr lang="en-US" sz="1900" dirty="0" smtClean="0">
                <a:solidFill>
                  <a:schemeClr val="tx1">
                    <a:lumMod val="65000"/>
                    <a:lumOff val="35000"/>
                  </a:schemeClr>
                </a:solidFill>
              </a:rPr>
              <a:t>Dept. Head (an archivist)</a:t>
            </a:r>
          </a:p>
          <a:p>
            <a:pPr marL="342900" indent="-342900">
              <a:buFont typeface="Arial" pitchFamily="34" charset="0"/>
              <a:buChar char="•"/>
            </a:pPr>
            <a:r>
              <a:rPr lang="en-US" dirty="0" smtClean="0"/>
              <a:t>Processing: </a:t>
            </a:r>
            <a:r>
              <a:rPr lang="en-US" sz="1900" dirty="0" smtClean="0">
                <a:solidFill>
                  <a:schemeClr val="tx1">
                    <a:lumMod val="65000"/>
                    <a:lumOff val="35000"/>
                  </a:schemeClr>
                </a:solidFill>
              </a:rPr>
              <a:t>Archivist assisted by Library IT staff</a:t>
            </a:r>
          </a:p>
          <a:p>
            <a:pPr marL="342900" indent="-342900">
              <a:buFont typeface="Arial" pitchFamily="34" charset="0"/>
              <a:buChar char="•"/>
            </a:pPr>
            <a:r>
              <a:rPr lang="en-US" dirty="0" smtClean="0"/>
              <a:t>Preservation &amp; delivery: </a:t>
            </a:r>
            <a:r>
              <a:rPr lang="en-US" sz="1900" dirty="0" smtClean="0">
                <a:solidFill>
                  <a:schemeClr val="tx1">
                    <a:lumMod val="65000"/>
                    <a:lumOff val="35000"/>
                  </a:schemeClr>
                </a:solidFill>
              </a:rPr>
              <a:t>Library IT, Library Web Services, Campus IT, California Digital Library</a:t>
            </a:r>
          </a:p>
          <a:p>
            <a:pPr marL="342900" indent="-342900">
              <a:buFont typeface="Arial" pitchFamily="34" charset="0"/>
              <a:buChar char="•"/>
            </a:pPr>
            <a:endParaRPr lang="en-US" dirty="0"/>
          </a:p>
          <a:p>
            <a:r>
              <a:rPr lang="en-US" sz="2200" dirty="0" smtClean="0"/>
              <a:t>Mark Poster papers (2010-2013 – a 2.5 year project):</a:t>
            </a:r>
          </a:p>
          <a:p>
            <a:pPr marL="342900" indent="-342900">
              <a:buFont typeface="Arial" pitchFamily="34" charset="0"/>
              <a:buChar char="•"/>
            </a:pPr>
            <a:r>
              <a:rPr lang="en-US" dirty="0" smtClean="0"/>
              <a:t>Planning: </a:t>
            </a:r>
            <a:r>
              <a:rPr lang="en-US" sz="1900" dirty="0">
                <a:solidFill>
                  <a:schemeClr val="tx1">
                    <a:lumMod val="65000"/>
                    <a:lumOff val="35000"/>
                  </a:schemeClr>
                </a:solidFill>
              </a:rPr>
              <a:t>Dept. Head (an archivist</a:t>
            </a:r>
            <a:r>
              <a:rPr lang="en-US" sz="1900" dirty="0" smtClean="0">
                <a:solidFill>
                  <a:schemeClr val="tx1">
                    <a:lumMod val="65000"/>
                    <a:lumOff val="35000"/>
                  </a:schemeClr>
                </a:solidFill>
              </a:rPr>
              <a:t>), Library IT staff (a new digital archivist)</a:t>
            </a:r>
            <a:endParaRPr lang="en-US" sz="1900" dirty="0">
              <a:solidFill>
                <a:schemeClr val="tx1">
                  <a:lumMod val="65000"/>
                  <a:lumOff val="35000"/>
                </a:schemeClr>
              </a:solidFill>
            </a:endParaRPr>
          </a:p>
          <a:p>
            <a:pPr marL="342900" indent="-342900">
              <a:buFont typeface="Arial" pitchFamily="34" charset="0"/>
              <a:buChar char="•"/>
            </a:pPr>
            <a:r>
              <a:rPr lang="en-US" dirty="0" smtClean="0"/>
              <a:t>Processing: </a:t>
            </a:r>
            <a:r>
              <a:rPr lang="en-US" sz="1900" dirty="0" smtClean="0">
                <a:solidFill>
                  <a:schemeClr val="tx1">
                    <a:lumMod val="65000"/>
                    <a:lumOff val="35000"/>
                  </a:schemeClr>
                </a:solidFill>
              </a:rPr>
              <a:t>Subject librarian, metadata librarian, Library IT staff, archivist (at end)</a:t>
            </a:r>
          </a:p>
          <a:p>
            <a:pPr marL="342900" indent="-342900">
              <a:buFont typeface="Arial" pitchFamily="34" charset="0"/>
              <a:buChar char="•"/>
            </a:pPr>
            <a:r>
              <a:rPr lang="en-US" dirty="0" smtClean="0"/>
              <a:t>Preservation &amp; delivery: </a:t>
            </a:r>
            <a:r>
              <a:rPr lang="en-US" sz="1900" dirty="0">
                <a:solidFill>
                  <a:schemeClr val="tx1">
                    <a:lumMod val="65000"/>
                    <a:lumOff val="35000"/>
                  </a:schemeClr>
                </a:solidFill>
              </a:rPr>
              <a:t>Library IT, Library Web Services, </a:t>
            </a:r>
            <a:r>
              <a:rPr lang="en-US" sz="1900" dirty="0" smtClean="0">
                <a:solidFill>
                  <a:schemeClr val="tx1">
                    <a:lumMod val="65000"/>
                    <a:lumOff val="35000"/>
                  </a:schemeClr>
                </a:solidFill>
              </a:rPr>
              <a:t>Campus </a:t>
            </a:r>
            <a:r>
              <a:rPr lang="en-US" sz="1900" dirty="0">
                <a:solidFill>
                  <a:schemeClr val="tx1">
                    <a:lumMod val="65000"/>
                    <a:lumOff val="35000"/>
                  </a:schemeClr>
                </a:solidFill>
              </a:rPr>
              <a:t>IT, California Digital </a:t>
            </a:r>
            <a:r>
              <a:rPr lang="en-US" sz="1900" dirty="0" smtClean="0">
                <a:solidFill>
                  <a:schemeClr val="tx1">
                    <a:lumMod val="65000"/>
                    <a:lumOff val="35000"/>
                  </a:schemeClr>
                </a:solidFill>
              </a:rPr>
              <a:t>Library</a:t>
            </a:r>
            <a:endParaRPr lang="en-US" sz="1900" dirty="0">
              <a:solidFill>
                <a:schemeClr val="tx1">
                  <a:lumMod val="65000"/>
                  <a:lumOff val="35000"/>
                </a:schemeClr>
              </a:solidFill>
            </a:endParaRPr>
          </a:p>
        </p:txBody>
      </p:sp>
    </p:spTree>
    <p:extLst>
      <p:ext uri="{BB962C8B-B14F-4D97-AF65-F5344CB8AC3E}">
        <p14:creationId xmlns="" xmlns:p14="http://schemas.microsoft.com/office/powerpoint/2010/main" val="48475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2862453320"/>
              </p:ext>
            </p:extLst>
          </p:nvPr>
        </p:nvGraphicFramePr>
        <p:xfrm>
          <a:off x="76201" y="63117"/>
          <a:ext cx="5257800" cy="6680636"/>
        </p:xfrm>
        <a:graphic>
          <a:graphicData uri="http://schemas.openxmlformats.org/drawingml/2006/table">
            <a:tbl>
              <a:tblPr firstRow="1" bandRow="1">
                <a:tableStyleId>{5C22544A-7EE6-4342-B048-85BDC9FD1C3A}</a:tableStyleId>
              </a:tblPr>
              <a:tblGrid>
                <a:gridCol w="1447800"/>
                <a:gridCol w="3810000"/>
              </a:tblGrid>
              <a:tr h="502036">
                <a:tc>
                  <a:txBody>
                    <a:bodyPr/>
                    <a:lstStyle/>
                    <a:p>
                      <a:endParaRPr lang="en-US" dirty="0"/>
                    </a:p>
                  </a:txBody>
                  <a:tcPr/>
                </a:tc>
                <a:tc>
                  <a:txBody>
                    <a:bodyPr/>
                    <a:lstStyle/>
                    <a:p>
                      <a:r>
                        <a:rPr lang="en-US" dirty="0" smtClean="0"/>
                        <a:t>Richard </a:t>
                      </a:r>
                      <a:r>
                        <a:rPr lang="en-US" dirty="0" err="1" smtClean="0"/>
                        <a:t>Rorty</a:t>
                      </a:r>
                      <a:r>
                        <a:rPr lang="en-US" dirty="0" smtClean="0"/>
                        <a:t> Papers</a:t>
                      </a:r>
                      <a:endParaRPr lang="en-US" dirty="0"/>
                    </a:p>
                  </a:txBody>
                  <a:tcPr/>
                </a:tc>
              </a:tr>
              <a:tr h="502036">
                <a:tc>
                  <a:txBody>
                    <a:bodyPr/>
                    <a:lstStyle/>
                    <a:p>
                      <a:r>
                        <a:rPr lang="en-US" sz="1400" b="1" i="1" dirty="0" smtClean="0"/>
                        <a:t>Collection</a:t>
                      </a:r>
                      <a:endParaRPr lang="en-US" sz="1400" b="1" i="1" dirty="0"/>
                    </a:p>
                  </a:txBody>
                  <a:tcPr/>
                </a:tc>
                <a:tc>
                  <a:txBody>
                    <a:bodyPr/>
                    <a:lstStyle/>
                    <a:p>
                      <a:r>
                        <a:rPr lang="en-US" sz="1600" dirty="0" smtClean="0"/>
                        <a:t>78 floppy disks; ~1,100</a:t>
                      </a:r>
                      <a:r>
                        <a:rPr lang="en-US" sz="1600" baseline="0" dirty="0" smtClean="0"/>
                        <a:t> unique files</a:t>
                      </a:r>
                      <a:endParaRPr lang="en-US" sz="1600" dirty="0"/>
                    </a:p>
                  </a:txBody>
                  <a:tcPr/>
                </a:tc>
              </a:tr>
              <a:tr h="502036">
                <a:tc>
                  <a:txBody>
                    <a:bodyPr/>
                    <a:lstStyle/>
                    <a:p>
                      <a:endParaRPr lang="en-US" sz="1400" b="1" i="1" dirty="0"/>
                    </a:p>
                  </a:txBody>
                  <a:tcPr/>
                </a:tc>
                <a:tc>
                  <a:txBody>
                    <a:bodyPr/>
                    <a:lstStyle/>
                    <a:p>
                      <a:r>
                        <a:rPr lang="en-US" sz="1600" dirty="0" smtClean="0"/>
                        <a:t>All word</a:t>
                      </a:r>
                      <a:r>
                        <a:rPr lang="en-US" sz="1600" baseline="0" dirty="0" smtClean="0"/>
                        <a:t> processing files</a:t>
                      </a:r>
                      <a:endParaRPr lang="en-US" sz="1600" dirty="0"/>
                    </a:p>
                  </a:txBody>
                  <a:tcPr/>
                </a:tc>
              </a:tr>
              <a:tr h="502036">
                <a:tc>
                  <a:txBody>
                    <a:bodyPr/>
                    <a:lstStyle/>
                    <a:p>
                      <a:endParaRPr lang="en-US" sz="1400" b="1" i="1" dirty="0"/>
                    </a:p>
                  </a:txBody>
                  <a:tcPr/>
                </a:tc>
                <a:tc>
                  <a:txBody>
                    <a:bodyPr/>
                    <a:lstStyle/>
                    <a:p>
                      <a:r>
                        <a:rPr lang="en-US" sz="1600" dirty="0" smtClean="0"/>
                        <a:t>All files authored</a:t>
                      </a:r>
                      <a:r>
                        <a:rPr lang="en-US" sz="1600" baseline="0" dirty="0" smtClean="0"/>
                        <a:t> by </a:t>
                      </a:r>
                      <a:r>
                        <a:rPr lang="en-US" sz="1600" baseline="0" dirty="0" err="1" smtClean="0"/>
                        <a:t>Rorty</a:t>
                      </a:r>
                      <a:endParaRPr lang="en-US" sz="1600" dirty="0"/>
                    </a:p>
                  </a:txBody>
                  <a:tcPr/>
                </a:tc>
              </a:tr>
              <a:tr h="502036">
                <a:tc>
                  <a:txBody>
                    <a:bodyPr/>
                    <a:lstStyle/>
                    <a:p>
                      <a:r>
                        <a:rPr lang="en-US" sz="1400" b="1" i="1" dirty="0" smtClean="0"/>
                        <a:t>Gift agreement</a:t>
                      </a:r>
                      <a:endParaRPr lang="en-US" sz="1400" b="1" i="1" dirty="0"/>
                    </a:p>
                  </a:txBody>
                  <a:tcPr/>
                </a:tc>
                <a:tc>
                  <a:txBody>
                    <a:bodyPr/>
                    <a:lstStyle/>
                    <a:p>
                      <a:r>
                        <a:rPr lang="en-US" sz="1600" dirty="0" smtClean="0"/>
                        <a:t>Copyright retained by widow</a:t>
                      </a:r>
                      <a:endParaRPr lang="en-US" sz="1600" dirty="0"/>
                    </a:p>
                  </a:txBody>
                  <a:tcPr/>
                </a:tc>
              </a:tr>
              <a:tr h="502036">
                <a:tc>
                  <a:txBody>
                    <a:bodyPr/>
                    <a:lstStyle/>
                    <a:p>
                      <a:r>
                        <a:rPr lang="en-US" sz="1400" b="1" i="1" dirty="0" smtClean="0"/>
                        <a:t>Staffing</a:t>
                      </a:r>
                      <a:endParaRPr lang="en-US" sz="1400" b="1" i="1" dirty="0"/>
                    </a:p>
                  </a:txBody>
                  <a:tcPr/>
                </a:tc>
                <a:tc>
                  <a:txBody>
                    <a:bodyPr/>
                    <a:lstStyle/>
                    <a:p>
                      <a:r>
                        <a:rPr lang="en-US" sz="1600" dirty="0" smtClean="0"/>
                        <a:t>Archivist assisted</a:t>
                      </a:r>
                      <a:r>
                        <a:rPr lang="en-US" sz="1600" baseline="0" dirty="0" smtClean="0"/>
                        <a:t> by IT staff member</a:t>
                      </a:r>
                      <a:endParaRPr lang="en-US" sz="1600" dirty="0"/>
                    </a:p>
                  </a:txBody>
                  <a:tcPr/>
                </a:tc>
              </a:tr>
              <a:tr h="572576">
                <a:tc>
                  <a:txBody>
                    <a:bodyPr/>
                    <a:lstStyle/>
                    <a:p>
                      <a:r>
                        <a:rPr lang="en-US" sz="1400" b="1" i="1" dirty="0" smtClean="0"/>
                        <a:t>Appraisal</a:t>
                      </a:r>
                      <a:endParaRPr lang="en-US" sz="1400" b="1" i="1" dirty="0"/>
                    </a:p>
                  </a:txBody>
                  <a:tcPr/>
                </a:tc>
                <a:tc>
                  <a:txBody>
                    <a:bodyPr/>
                    <a:lstStyle/>
                    <a:p>
                      <a:r>
                        <a:rPr lang="en-US" sz="1600" dirty="0" smtClean="0"/>
                        <a:t>Automated </a:t>
                      </a:r>
                      <a:r>
                        <a:rPr lang="en-US" sz="1600" dirty="0" err="1" smtClean="0"/>
                        <a:t>deduplication</a:t>
                      </a:r>
                      <a:r>
                        <a:rPr lang="en-US" sz="1600" dirty="0" smtClean="0"/>
                        <a:t>,</a:t>
                      </a:r>
                      <a:r>
                        <a:rPr lang="en-US" sz="1600" baseline="0" dirty="0" smtClean="0"/>
                        <a:t> item-level review</a:t>
                      </a:r>
                      <a:endParaRPr lang="en-US" sz="1600" dirty="0"/>
                    </a:p>
                  </a:txBody>
                  <a:tcPr/>
                </a:tc>
              </a:tr>
              <a:tr h="502036">
                <a:tc>
                  <a:txBody>
                    <a:bodyPr/>
                    <a:lstStyle/>
                    <a:p>
                      <a:r>
                        <a:rPr lang="en-US" sz="1400" b="1" i="1" dirty="0" smtClean="0"/>
                        <a:t>Arrangement</a:t>
                      </a:r>
                      <a:endParaRPr lang="en-US" sz="1400" b="1" i="1" dirty="0"/>
                    </a:p>
                  </a:txBody>
                  <a:tcPr/>
                </a:tc>
                <a:tc>
                  <a:txBody>
                    <a:bodyPr/>
                    <a:lstStyle/>
                    <a:p>
                      <a:r>
                        <a:rPr lang="en-US" sz="1600" dirty="0" smtClean="0"/>
                        <a:t>Files</a:t>
                      </a:r>
                      <a:r>
                        <a:rPr lang="en-US" sz="1600" baseline="0" dirty="0" smtClean="0"/>
                        <a:t> s</a:t>
                      </a:r>
                      <a:r>
                        <a:rPr lang="en-US" sz="1600" dirty="0" smtClean="0"/>
                        <a:t>orted individually into series</a:t>
                      </a:r>
                      <a:endParaRPr lang="en-US" sz="1600" dirty="0"/>
                    </a:p>
                  </a:txBody>
                  <a:tcPr/>
                </a:tc>
              </a:tr>
              <a:tr h="502036">
                <a:tc>
                  <a:txBody>
                    <a:bodyPr/>
                    <a:lstStyle/>
                    <a:p>
                      <a:r>
                        <a:rPr lang="en-US" sz="1400" b="1" i="1" dirty="0" smtClean="0"/>
                        <a:t>Description</a:t>
                      </a:r>
                      <a:endParaRPr lang="en-US" sz="1400" b="1" i="1" dirty="0"/>
                    </a:p>
                  </a:txBody>
                  <a:tcPr/>
                </a:tc>
                <a:tc>
                  <a:txBody>
                    <a:bodyPr/>
                    <a:lstStyle/>
                    <a:p>
                      <a:r>
                        <a:rPr lang="en-US" sz="1600" dirty="0" smtClean="0"/>
                        <a:t>Item-level description</a:t>
                      </a:r>
                      <a:endParaRPr lang="en-US" sz="1600" dirty="0"/>
                    </a:p>
                  </a:txBody>
                  <a:tcPr/>
                </a:tc>
              </a:tr>
              <a:tr h="502036">
                <a:tc>
                  <a:txBody>
                    <a:bodyPr/>
                    <a:lstStyle/>
                    <a:p>
                      <a:r>
                        <a:rPr lang="en-US" sz="1400" b="1" i="1" dirty="0" smtClean="0"/>
                        <a:t>Preservation</a:t>
                      </a:r>
                      <a:endParaRPr lang="en-US" sz="1400" b="1" i="1" dirty="0"/>
                    </a:p>
                  </a:txBody>
                  <a:tcPr/>
                </a:tc>
                <a:tc>
                  <a:txBody>
                    <a:bodyPr/>
                    <a:lstStyle/>
                    <a:p>
                      <a:r>
                        <a:rPr lang="en-US" sz="1600" dirty="0" smtClean="0"/>
                        <a:t>PDF/A migration;</a:t>
                      </a:r>
                      <a:r>
                        <a:rPr lang="en-US" sz="1600" baseline="0" dirty="0" smtClean="0"/>
                        <a:t> Merritt repository</a:t>
                      </a:r>
                      <a:endParaRPr lang="en-US" sz="1600" dirty="0"/>
                    </a:p>
                  </a:txBody>
                  <a:tcPr/>
                </a:tc>
              </a:tr>
              <a:tr h="572576">
                <a:tc>
                  <a:txBody>
                    <a:bodyPr/>
                    <a:lstStyle/>
                    <a:p>
                      <a:r>
                        <a:rPr lang="en-US" sz="1400" b="1" i="1" dirty="0" smtClean="0"/>
                        <a:t>Access</a:t>
                      </a:r>
                      <a:endParaRPr lang="en-US" sz="1400" b="1" i="1" dirty="0"/>
                    </a:p>
                  </a:txBody>
                  <a:tcPr/>
                </a:tc>
                <a:tc>
                  <a:txBody>
                    <a:bodyPr/>
                    <a:lstStyle/>
                    <a:p>
                      <a:r>
                        <a:rPr lang="en-US" sz="1600" dirty="0" smtClean="0"/>
                        <a:t>Virtual</a:t>
                      </a:r>
                      <a:r>
                        <a:rPr lang="en-US" sz="1600" baseline="0" dirty="0" smtClean="0"/>
                        <a:t> reading room in </a:t>
                      </a:r>
                      <a:r>
                        <a:rPr lang="en-US" sz="1600" baseline="0" dirty="0" err="1" smtClean="0"/>
                        <a:t>Dspace</a:t>
                      </a:r>
                      <a:r>
                        <a:rPr lang="en-US" sz="1600" baseline="0" dirty="0" smtClean="0"/>
                        <a:t> (i.e., remote access for registered users)</a:t>
                      </a:r>
                      <a:endParaRPr lang="en-US" sz="1600" dirty="0"/>
                    </a:p>
                  </a:txBody>
                  <a:tcPr/>
                </a:tc>
              </a:tr>
              <a:tr h="502036">
                <a:tc>
                  <a:txBody>
                    <a:bodyPr/>
                    <a:lstStyle/>
                    <a:p>
                      <a:endParaRPr lang="en-US" sz="1400" dirty="0"/>
                    </a:p>
                  </a:txBody>
                  <a:tcPr/>
                </a:tc>
                <a:tc>
                  <a:txBody>
                    <a:bodyPr/>
                    <a:lstStyle/>
                    <a:p>
                      <a:r>
                        <a:rPr lang="en-US" sz="1600" dirty="0" smtClean="0"/>
                        <a:t>All files searchable in </a:t>
                      </a:r>
                      <a:r>
                        <a:rPr lang="en-US" sz="1600" dirty="0" err="1" smtClean="0"/>
                        <a:t>Dspace</a:t>
                      </a:r>
                      <a:endParaRPr lang="en-US" sz="1600" dirty="0"/>
                    </a:p>
                  </a:txBody>
                  <a:tcPr/>
                </a:tc>
              </a:tr>
              <a:tr h="502036">
                <a:tc>
                  <a:txBody>
                    <a:bodyPr/>
                    <a:lstStyle/>
                    <a:p>
                      <a:endParaRPr lang="en-US" sz="1400" dirty="0"/>
                    </a:p>
                  </a:txBody>
                  <a:tcPr/>
                </a:tc>
                <a:tc>
                  <a:txBody>
                    <a:bodyPr/>
                    <a:lstStyle/>
                    <a:p>
                      <a:r>
                        <a:rPr lang="en-US" sz="1600" dirty="0" smtClean="0"/>
                        <a:t>Description harvested by </a:t>
                      </a:r>
                      <a:r>
                        <a:rPr lang="en-US" sz="1600" baseline="0" dirty="0" err="1" smtClean="0"/>
                        <a:t>Worldcat</a:t>
                      </a:r>
                      <a:endParaRPr lang="en-US" sz="1600" dirty="0"/>
                    </a:p>
                  </a:txBody>
                  <a:tcPr/>
                </a:tc>
              </a:tr>
            </a:tbl>
          </a:graphicData>
        </a:graphic>
      </p:graphicFrame>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0" y="729211"/>
            <a:ext cx="3685492" cy="53667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5015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532873305"/>
              </p:ext>
            </p:extLst>
          </p:nvPr>
        </p:nvGraphicFramePr>
        <p:xfrm>
          <a:off x="76200" y="76200"/>
          <a:ext cx="5410200" cy="6629397"/>
        </p:xfrm>
        <a:graphic>
          <a:graphicData uri="http://schemas.openxmlformats.org/drawingml/2006/table">
            <a:tbl>
              <a:tblPr firstRow="1" bandRow="1">
                <a:tableStyleId>{5C22544A-7EE6-4342-B048-85BDC9FD1C3A}</a:tableStyleId>
              </a:tblPr>
              <a:tblGrid>
                <a:gridCol w="1545772"/>
                <a:gridCol w="3864428"/>
              </a:tblGrid>
              <a:tr h="420945">
                <a:tc>
                  <a:txBody>
                    <a:bodyPr/>
                    <a:lstStyle/>
                    <a:p>
                      <a:endParaRPr lang="en-US" dirty="0"/>
                    </a:p>
                  </a:txBody>
                  <a:tcPr/>
                </a:tc>
                <a:tc>
                  <a:txBody>
                    <a:bodyPr/>
                    <a:lstStyle/>
                    <a:p>
                      <a:r>
                        <a:rPr lang="en-US" dirty="0" smtClean="0"/>
                        <a:t>Mark Poster papers</a:t>
                      </a:r>
                      <a:endParaRPr lang="en-US" dirty="0"/>
                    </a:p>
                  </a:txBody>
                  <a:tcPr/>
                </a:tc>
              </a:tr>
              <a:tr h="420945">
                <a:tc>
                  <a:txBody>
                    <a:bodyPr/>
                    <a:lstStyle/>
                    <a:p>
                      <a:r>
                        <a:rPr lang="en-US" sz="1400" b="1" i="1" dirty="0" smtClean="0"/>
                        <a:t>Collection</a:t>
                      </a:r>
                      <a:endParaRPr lang="en-US" sz="1400" b="1" i="1" dirty="0"/>
                    </a:p>
                  </a:txBody>
                  <a:tcPr/>
                </a:tc>
                <a:tc>
                  <a:txBody>
                    <a:bodyPr/>
                    <a:lstStyle/>
                    <a:p>
                      <a:r>
                        <a:rPr lang="en-US" sz="1600" dirty="0" smtClean="0"/>
                        <a:t>1 hard drive; 221 directories; ~3,500 files</a:t>
                      </a:r>
                      <a:endParaRPr lang="en-US" sz="1600" dirty="0"/>
                    </a:p>
                  </a:txBody>
                  <a:tcPr/>
                </a:tc>
              </a:tr>
              <a:tr h="851568">
                <a:tc>
                  <a:txBody>
                    <a:bodyPr/>
                    <a:lstStyle/>
                    <a:p>
                      <a:endParaRPr lang="en-US" sz="1400" b="1" i="1" dirty="0"/>
                    </a:p>
                  </a:txBody>
                  <a:tcPr/>
                </a:tc>
                <a:tc>
                  <a:txBody>
                    <a:bodyPr/>
                    <a:lstStyle/>
                    <a:p>
                      <a:r>
                        <a:rPr lang="en-US" sz="1600" dirty="0" smtClean="0"/>
                        <a:t>Word</a:t>
                      </a:r>
                      <a:r>
                        <a:rPr lang="en-US" sz="1600" baseline="0" dirty="0" smtClean="0"/>
                        <a:t> processing files, databases, spreadsheets, html pages, emails, images, videos, published articles</a:t>
                      </a:r>
                      <a:endParaRPr lang="en-US" sz="1600" dirty="0"/>
                    </a:p>
                  </a:txBody>
                  <a:tcPr/>
                </a:tc>
              </a:tr>
              <a:tr h="420945">
                <a:tc>
                  <a:txBody>
                    <a:bodyPr/>
                    <a:lstStyle/>
                    <a:p>
                      <a:endParaRPr lang="en-US" sz="1400" b="1" i="1" dirty="0"/>
                    </a:p>
                  </a:txBody>
                  <a:tcPr/>
                </a:tc>
                <a:tc>
                  <a:txBody>
                    <a:bodyPr/>
                    <a:lstStyle/>
                    <a:p>
                      <a:r>
                        <a:rPr lang="en-US" sz="1600" dirty="0" smtClean="0"/>
                        <a:t>Mix of authors and publishers</a:t>
                      </a:r>
                      <a:endParaRPr lang="en-US" sz="1600" dirty="0"/>
                    </a:p>
                  </a:txBody>
                  <a:tcPr/>
                </a:tc>
              </a:tr>
              <a:tr h="420945">
                <a:tc>
                  <a:txBody>
                    <a:bodyPr/>
                    <a:lstStyle/>
                    <a:p>
                      <a:r>
                        <a:rPr lang="en-US" sz="1400" b="1" i="1" dirty="0" smtClean="0"/>
                        <a:t>Gift agreement</a:t>
                      </a:r>
                      <a:endParaRPr lang="en-US" sz="1400" b="1" i="1" dirty="0"/>
                    </a:p>
                  </a:txBody>
                  <a:tcPr/>
                </a:tc>
                <a:tc>
                  <a:txBody>
                    <a:bodyPr/>
                    <a:lstStyle/>
                    <a:p>
                      <a:r>
                        <a:rPr lang="en-US" sz="1600" dirty="0" smtClean="0"/>
                        <a:t>Creative</a:t>
                      </a:r>
                      <a:r>
                        <a:rPr lang="en-US" sz="1600" baseline="0" dirty="0" smtClean="0"/>
                        <a:t> Commons License</a:t>
                      </a:r>
                      <a:endParaRPr lang="en-US" sz="1600" dirty="0"/>
                    </a:p>
                  </a:txBody>
                  <a:tcPr/>
                </a:tc>
              </a:tr>
              <a:tr h="599252">
                <a:tc>
                  <a:txBody>
                    <a:bodyPr/>
                    <a:lstStyle/>
                    <a:p>
                      <a:r>
                        <a:rPr lang="en-US" sz="1400" b="1" i="1" dirty="0" smtClean="0"/>
                        <a:t>Staffing</a:t>
                      </a:r>
                      <a:endParaRPr lang="en-US" sz="1400" b="1" i="1" dirty="0"/>
                    </a:p>
                  </a:txBody>
                  <a:tcPr/>
                </a:tc>
                <a:tc>
                  <a:txBody>
                    <a:bodyPr/>
                    <a:lstStyle/>
                    <a:p>
                      <a:r>
                        <a:rPr lang="en-US" sz="1600" dirty="0" smtClean="0"/>
                        <a:t>Archivist, IT staff,</a:t>
                      </a:r>
                      <a:r>
                        <a:rPr lang="en-US" sz="1600" baseline="0" dirty="0" smtClean="0"/>
                        <a:t> cataloger, subject librarian</a:t>
                      </a:r>
                      <a:endParaRPr lang="en-US" sz="1600" dirty="0"/>
                    </a:p>
                  </a:txBody>
                  <a:tcPr/>
                </a:tc>
              </a:tr>
              <a:tr h="413599">
                <a:tc>
                  <a:txBody>
                    <a:bodyPr/>
                    <a:lstStyle/>
                    <a:p>
                      <a:r>
                        <a:rPr lang="en-US" sz="1400" b="1" i="1" dirty="0" smtClean="0"/>
                        <a:t>Appraisal</a:t>
                      </a:r>
                      <a:endParaRPr lang="en-US" sz="1400" b="1" i="1" dirty="0"/>
                    </a:p>
                  </a:txBody>
                  <a:tcPr/>
                </a:tc>
                <a:tc>
                  <a:txBody>
                    <a:bodyPr/>
                    <a:lstStyle/>
                    <a:p>
                      <a:r>
                        <a:rPr lang="en-US" sz="1600" baseline="0" dirty="0" smtClean="0"/>
                        <a:t>Retained most </a:t>
                      </a:r>
                      <a:r>
                        <a:rPr lang="en-US" sz="1600" baseline="0" dirty="0" err="1" smtClean="0"/>
                        <a:t>noncorrupt</a:t>
                      </a:r>
                      <a:r>
                        <a:rPr lang="en-US" sz="1600" baseline="0" dirty="0" smtClean="0"/>
                        <a:t> files</a:t>
                      </a:r>
                      <a:endParaRPr lang="en-US" sz="1600" dirty="0"/>
                    </a:p>
                  </a:txBody>
                  <a:tcPr/>
                </a:tc>
              </a:tr>
              <a:tr h="420945">
                <a:tc>
                  <a:txBody>
                    <a:bodyPr/>
                    <a:lstStyle/>
                    <a:p>
                      <a:r>
                        <a:rPr lang="en-US" sz="1400" b="1" i="1" dirty="0" smtClean="0"/>
                        <a:t>Arrangement</a:t>
                      </a:r>
                      <a:endParaRPr lang="en-US" sz="1400" b="1" i="1" dirty="0"/>
                    </a:p>
                  </a:txBody>
                  <a:tcPr/>
                </a:tc>
                <a:tc>
                  <a:txBody>
                    <a:bodyPr/>
                    <a:lstStyle/>
                    <a:p>
                      <a:r>
                        <a:rPr lang="en-US" sz="1600" dirty="0" smtClean="0"/>
                        <a:t>Original structure retained</a:t>
                      </a:r>
                      <a:endParaRPr lang="en-US" sz="1600" dirty="0"/>
                    </a:p>
                  </a:txBody>
                  <a:tcPr/>
                </a:tc>
              </a:tr>
              <a:tr h="420945">
                <a:tc>
                  <a:txBody>
                    <a:bodyPr/>
                    <a:lstStyle/>
                    <a:p>
                      <a:r>
                        <a:rPr lang="en-US" sz="1400" b="1" i="1" dirty="0" smtClean="0"/>
                        <a:t>Description</a:t>
                      </a:r>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Item and sub-series</a:t>
                      </a:r>
                      <a:r>
                        <a:rPr lang="en-US" sz="1600" baseline="0" dirty="0" smtClean="0"/>
                        <a:t> level description</a:t>
                      </a:r>
                      <a:endParaRPr lang="en-US" sz="1600" dirty="0"/>
                    </a:p>
                  </a:txBody>
                  <a:tcPr/>
                </a:tc>
              </a:tr>
              <a:tr h="851568">
                <a:tc>
                  <a:txBody>
                    <a:bodyPr/>
                    <a:lstStyle/>
                    <a:p>
                      <a:r>
                        <a:rPr lang="en-US" sz="1400" b="1" i="1" dirty="0" smtClean="0"/>
                        <a:t>Preservation</a:t>
                      </a:r>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PDF/A migration; some</a:t>
                      </a:r>
                      <a:r>
                        <a:rPr lang="en-US" sz="1600" baseline="0" dirty="0" smtClean="0"/>
                        <a:t> files left as-is</a:t>
                      </a:r>
                      <a:r>
                        <a:rPr lang="en-US" sz="1600" dirty="0" smtClean="0"/>
                        <a:t>;</a:t>
                      </a:r>
                      <a:r>
                        <a:rPr lang="en-US" sz="1600" baseline="0" dirty="0" smtClean="0"/>
                        <a:t> Merritt repository</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r>
              <a:tr h="599252">
                <a:tc>
                  <a:txBody>
                    <a:bodyPr/>
                    <a:lstStyle/>
                    <a:p>
                      <a:r>
                        <a:rPr lang="en-US" sz="1400" b="1" i="1" dirty="0" smtClean="0"/>
                        <a:t>Access</a:t>
                      </a:r>
                      <a:endParaRPr lang="en-US" sz="14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Open access &amp; virtual reading room in </a:t>
                      </a:r>
                      <a:r>
                        <a:rPr lang="en-US" sz="1600" dirty="0" err="1" smtClean="0"/>
                        <a:t>Dspace</a:t>
                      </a:r>
                      <a:endParaRPr lang="en-US" sz="1600" dirty="0"/>
                    </a:p>
                  </a:txBody>
                  <a:tcPr/>
                </a:tc>
              </a:tr>
              <a:tr h="367543">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Partially searchable in </a:t>
                      </a:r>
                      <a:r>
                        <a:rPr lang="en-US" sz="1600" dirty="0" err="1" smtClean="0"/>
                        <a:t>Dspace</a:t>
                      </a:r>
                      <a:endParaRPr lang="en-US" sz="1600" dirty="0"/>
                    </a:p>
                  </a:txBody>
                  <a:tcPr/>
                </a:tc>
              </a:tr>
              <a:tr h="420945">
                <a:tc>
                  <a:txBody>
                    <a:bodyPr/>
                    <a:lstStyle/>
                    <a:p>
                      <a:endParaRPr lang="en-US" sz="1400" dirty="0"/>
                    </a:p>
                  </a:txBody>
                  <a:tcPr/>
                </a:tc>
                <a:tc>
                  <a:txBody>
                    <a:bodyPr/>
                    <a:lstStyle/>
                    <a:p>
                      <a:r>
                        <a:rPr lang="en-US" sz="1600" dirty="0" smtClean="0"/>
                        <a:t>Description harvested by </a:t>
                      </a:r>
                      <a:r>
                        <a:rPr lang="en-US" sz="1600" baseline="0" dirty="0" err="1" smtClean="0"/>
                        <a:t>Worldcat</a:t>
                      </a:r>
                      <a:endParaRPr lang="en-US" sz="1600" dirty="0"/>
                    </a:p>
                  </a:txBody>
                  <a:tcPr/>
                </a:tc>
              </a:tr>
            </a:tbl>
          </a:graphicData>
        </a:graphic>
      </p:graphicFrame>
      <p:pic>
        <p:nvPicPr>
          <p:cNvPr id="3" name="Picture 4"/>
          <p:cNvPicPr>
            <a:picLocks noChangeAspect="1" noChangeArrowheads="1"/>
          </p:cNvPicPr>
          <p:nvPr/>
        </p:nvPicPr>
        <p:blipFill rotWithShape="1">
          <a:blip r:embed="rId2" cstate="print">
            <a:grayscl/>
            <a:extLst>
              <a:ext uri="{28A0092B-C50C-407E-A947-70E740481C1C}">
                <a14:useLocalDpi xmlns="" xmlns:a14="http://schemas.microsoft.com/office/drawing/2010/main" val="0"/>
              </a:ext>
            </a:extLst>
          </a:blip>
          <a:srcRect l="5671" t="12105"/>
          <a:stretch/>
        </p:blipFill>
        <p:spPr bwMode="auto">
          <a:xfrm>
            <a:off x="5483710" y="914400"/>
            <a:ext cx="3543714" cy="495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7454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371600"/>
          </a:xfrm>
        </p:spPr>
        <p:txBody>
          <a:bodyPr anchor="t">
            <a:normAutofit/>
          </a:bodyPr>
          <a:lstStyle/>
          <a:p>
            <a:r>
              <a:rPr lang="en-US" dirty="0" smtClean="0"/>
              <a:t>Access and delivery challenges</a:t>
            </a:r>
            <a:endParaRPr lang="en-US" dirty="0"/>
          </a:p>
        </p:txBody>
      </p:sp>
      <p:sp>
        <p:nvSpPr>
          <p:cNvPr id="3" name="Content Placeholder 2"/>
          <p:cNvSpPr>
            <a:spLocks noGrp="1"/>
          </p:cNvSpPr>
          <p:nvPr>
            <p:ph idx="1"/>
          </p:nvPr>
        </p:nvSpPr>
        <p:spPr>
          <a:xfrm>
            <a:off x="457200" y="2133600"/>
            <a:ext cx="8229600" cy="3992563"/>
          </a:xfrm>
        </p:spPr>
        <p:txBody>
          <a:bodyPr>
            <a:normAutofit lnSpcReduction="10000"/>
          </a:bodyPr>
          <a:lstStyle/>
          <a:p>
            <a:pPr marL="0" indent="0">
              <a:buNone/>
            </a:pPr>
            <a:r>
              <a:rPr lang="en-US" sz="2800" b="1" dirty="0" smtClean="0">
                <a:effectLst/>
              </a:rPr>
              <a:t>ARL SPEC Kit 329: Managing Born-Digital Special Collections and Archival Materials (August 2012) noted that:</a:t>
            </a:r>
          </a:p>
          <a:p>
            <a:pPr marL="0" indent="0">
              <a:buNone/>
            </a:pPr>
            <a:endParaRPr lang="en-US" sz="2800" b="1" dirty="0" smtClean="0">
              <a:effectLst/>
            </a:endParaRPr>
          </a:p>
          <a:p>
            <a:pPr lvl="1"/>
            <a:r>
              <a:rPr lang="en-US" sz="2400" b="1" dirty="0" smtClean="0"/>
              <a:t>50% identified sensitivity of materials as the biggest access and delivery challenge</a:t>
            </a:r>
          </a:p>
          <a:p>
            <a:pPr lvl="1"/>
            <a:endParaRPr lang="en-US" sz="2400" b="1" dirty="0" smtClean="0"/>
          </a:p>
          <a:p>
            <a:pPr lvl="1"/>
            <a:r>
              <a:rPr lang="en-US" sz="2400" b="1" dirty="0" smtClean="0"/>
              <a:t>44% identified the lack of IT infrastructure to provide access</a:t>
            </a:r>
            <a:endParaRPr lang="en-US" sz="2400" dirty="0"/>
          </a:p>
        </p:txBody>
      </p:sp>
    </p:spTree>
    <p:extLst>
      <p:ext uri="{BB962C8B-B14F-4D97-AF65-F5344CB8AC3E}">
        <p14:creationId xmlns="" xmlns:p14="http://schemas.microsoft.com/office/powerpoint/2010/main" val="323978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685482"/>
          </a:xfrm>
        </p:spPr>
        <p:txBody>
          <a:bodyPr anchor="t"/>
          <a:lstStyle/>
          <a:p>
            <a:r>
              <a:rPr lang="en-US" dirty="0" smtClean="0"/>
              <a:t>UCI’s Virtual Reading Room</a:t>
            </a:r>
            <a:endParaRPr lang="en-US" dirty="0"/>
          </a:p>
        </p:txBody>
      </p:sp>
      <p:sp>
        <p:nvSpPr>
          <p:cNvPr id="3" name="Content Placeholder 2"/>
          <p:cNvSpPr>
            <a:spLocks noGrp="1"/>
          </p:cNvSpPr>
          <p:nvPr>
            <p:ph idx="1"/>
          </p:nvPr>
        </p:nvSpPr>
        <p:spPr>
          <a:xfrm>
            <a:off x="457200" y="1295400"/>
            <a:ext cx="7620000" cy="4830763"/>
          </a:xfrm>
        </p:spPr>
        <p:txBody>
          <a:bodyPr>
            <a:normAutofit/>
          </a:bodyPr>
          <a:lstStyle/>
          <a:p>
            <a:r>
              <a:rPr lang="en-US" dirty="0" smtClean="0"/>
              <a:t>Concerns: copyright, privacy, FERPA, access, risk reduction</a:t>
            </a:r>
          </a:p>
          <a:p>
            <a:endParaRPr lang="en-US" dirty="0"/>
          </a:p>
          <a:p>
            <a:r>
              <a:rPr lang="en-US" dirty="0" smtClean="0"/>
              <a:t>Richard </a:t>
            </a:r>
            <a:r>
              <a:rPr lang="en-US" dirty="0" err="1" smtClean="0"/>
              <a:t>Rorty’s</a:t>
            </a:r>
            <a:r>
              <a:rPr lang="en-US" dirty="0" smtClean="0"/>
              <a:t> gift agreement:	</a:t>
            </a:r>
          </a:p>
          <a:p>
            <a:pPr marL="800100" lvl="1" indent="-342900"/>
            <a:r>
              <a:rPr lang="en-US" dirty="0" smtClean="0"/>
              <a:t>Widow retained copyrights, including exclusive publishing rights</a:t>
            </a:r>
          </a:p>
          <a:p>
            <a:pPr marL="800100" lvl="1" indent="-342900"/>
            <a:r>
              <a:rPr lang="en-US" dirty="0" smtClean="0"/>
              <a:t>“</a:t>
            </a:r>
            <a:r>
              <a:rPr lang="en-US" dirty="0"/>
              <a:t>M</a:t>
            </a:r>
            <a:r>
              <a:rPr lang="en-US" dirty="0" smtClean="0"/>
              <a:t>aterial </a:t>
            </a:r>
            <a:r>
              <a:rPr lang="en-US" dirty="0"/>
              <a:t>may be made available for research without restriction according to the established procedures of the UCI Libraries</a:t>
            </a:r>
            <a:r>
              <a:rPr lang="en-US" dirty="0" smtClean="0"/>
              <a:t>.”</a:t>
            </a:r>
          </a:p>
          <a:p>
            <a:pPr marL="800100" lvl="1" indent="-342900"/>
            <a:endParaRPr lang="en-US" dirty="0"/>
          </a:p>
          <a:p>
            <a:pPr marL="342900" indent="-342900"/>
            <a:r>
              <a:rPr lang="en-US" dirty="0" smtClean="0"/>
              <a:t>Nature of </a:t>
            </a:r>
            <a:r>
              <a:rPr lang="en-US" dirty="0" err="1" smtClean="0"/>
              <a:t>Rorty</a:t>
            </a:r>
            <a:r>
              <a:rPr lang="en-US" dirty="0" smtClean="0"/>
              <a:t> born-digital files:</a:t>
            </a:r>
          </a:p>
          <a:p>
            <a:pPr marL="800100" lvl="1" indent="-342900"/>
            <a:r>
              <a:rPr lang="en-US" dirty="0" smtClean="0"/>
              <a:t>All files authored by </a:t>
            </a:r>
            <a:r>
              <a:rPr lang="en-US" dirty="0" err="1" smtClean="0"/>
              <a:t>Rorty</a:t>
            </a:r>
            <a:endParaRPr lang="en-US" dirty="0" smtClean="0"/>
          </a:p>
          <a:p>
            <a:pPr marL="800100" lvl="1" indent="-342900"/>
            <a:r>
              <a:rPr lang="en-US" dirty="0" smtClean="0"/>
              <a:t>Many, many letters of recommendation</a:t>
            </a:r>
          </a:p>
          <a:p>
            <a:pPr lvl="1" indent="0">
              <a:buNone/>
            </a:pPr>
            <a:endParaRPr lang="en-US" dirty="0" smtClean="0"/>
          </a:p>
        </p:txBody>
      </p:sp>
    </p:spTree>
    <p:extLst>
      <p:ext uri="{BB962C8B-B14F-4D97-AF65-F5344CB8AC3E}">
        <p14:creationId xmlns="" xmlns:p14="http://schemas.microsoft.com/office/powerpoint/2010/main" val="407896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82000" cy="837882"/>
          </a:xfrm>
        </p:spPr>
        <p:txBody>
          <a:bodyPr anchor="t"/>
          <a:lstStyle/>
          <a:p>
            <a:r>
              <a:rPr lang="en-US" dirty="0"/>
              <a:t>UCI’s Virtual Reading Room</a:t>
            </a:r>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2857" t="12679" r="23791"/>
          <a:stretch/>
        </p:blipFill>
        <p:spPr bwMode="auto">
          <a:xfrm>
            <a:off x="1219199" y="1981200"/>
            <a:ext cx="6823987" cy="69805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0" y="1066800"/>
            <a:ext cx="8991600" cy="830997"/>
          </a:xfrm>
          <a:prstGeom prst="rect">
            <a:avLst/>
          </a:prstGeom>
        </p:spPr>
        <p:txBody>
          <a:bodyPr wrap="square">
            <a:spAutoFit/>
          </a:bodyPr>
          <a:lstStyle/>
          <a:p>
            <a:pPr algn="ctr"/>
            <a:r>
              <a:rPr lang="en-US" sz="1600" dirty="0" smtClean="0"/>
              <a:t>“Access to </a:t>
            </a:r>
            <a:r>
              <a:rPr lang="en-US" sz="1600" dirty="0" err="1" smtClean="0"/>
              <a:t>Rorty's</a:t>
            </a:r>
            <a:r>
              <a:rPr lang="en-US" sz="1600" dirty="0" smtClean="0"/>
              <a:t> born digital files is provided through </a:t>
            </a:r>
            <a:r>
              <a:rPr lang="en-US" sz="1600" dirty="0" err="1" smtClean="0"/>
              <a:t>UCIspace</a:t>
            </a:r>
            <a:r>
              <a:rPr lang="en-US" sz="1600" dirty="0" smtClean="0"/>
              <a:t> @ the Libraries. Researchers must </a:t>
            </a:r>
            <a:r>
              <a:rPr lang="en-US" sz="1600" dirty="0" smtClean="0">
                <a:solidFill>
                  <a:schemeClr val="accent3">
                    <a:lumMod val="50000"/>
                  </a:schemeClr>
                </a:solidFill>
                <a:hlinkClick r:id="rId3"/>
              </a:rPr>
              <a:t>submit an application</a:t>
            </a:r>
            <a:r>
              <a:rPr lang="en-US" sz="1600" dirty="0" smtClean="0">
                <a:solidFill>
                  <a:schemeClr val="accent3">
                    <a:lumMod val="50000"/>
                  </a:schemeClr>
                </a:solidFill>
              </a:rPr>
              <a:t> </a:t>
            </a:r>
            <a:r>
              <a:rPr lang="en-US" sz="1600" dirty="0" smtClean="0"/>
              <a:t>to use the collection and agree to follow the </a:t>
            </a:r>
            <a:r>
              <a:rPr lang="en-US" sz="1600" dirty="0" smtClean="0">
                <a:hlinkClick r:id="rId4"/>
              </a:rPr>
              <a:t>Rules of Use for the Virtual Reading Room</a:t>
            </a:r>
            <a:r>
              <a:rPr lang="en-US" sz="1600" dirty="0" smtClean="0"/>
              <a:t>. Access may be granted in less than 5 business days.”</a:t>
            </a:r>
            <a:endParaRPr lang="en-US" sz="1600" dirty="0"/>
          </a:p>
        </p:txBody>
      </p:sp>
    </p:spTree>
    <p:extLst>
      <p:ext uri="{BB962C8B-B14F-4D97-AF65-F5344CB8AC3E}">
        <p14:creationId xmlns="" xmlns:p14="http://schemas.microsoft.com/office/powerpoint/2010/main" val="264976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05800" cy="914082"/>
          </a:xfrm>
        </p:spPr>
        <p:txBody>
          <a:bodyPr anchor="t"/>
          <a:lstStyle/>
          <a:p>
            <a:r>
              <a:rPr lang="en-US" dirty="0"/>
              <a:t>UCI’s Virtual Reading Room</a:t>
            </a:r>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3288" t="12421" r="23073" b="36131"/>
          <a:stretch/>
        </p:blipFill>
        <p:spPr bwMode="auto">
          <a:xfrm>
            <a:off x="457200" y="1295400"/>
            <a:ext cx="8125066" cy="48708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2195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837882"/>
          </a:xfrm>
        </p:spPr>
        <p:txBody>
          <a:bodyPr anchor="t"/>
          <a:lstStyle/>
          <a:p>
            <a:r>
              <a:rPr lang="en-US" dirty="0"/>
              <a:t>UCI’s Virtual Reading Room</a:t>
            </a:r>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3400" t="12355" r="23603" b="6903"/>
          <a:stretch/>
        </p:blipFill>
        <p:spPr bwMode="auto">
          <a:xfrm>
            <a:off x="1142999" y="1066800"/>
            <a:ext cx="6880253" cy="65514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415354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3545</TotalTime>
  <Words>1214</Words>
  <Application>Microsoft Office PowerPoint</Application>
  <PresentationFormat>On-screen Show (4:3)</PresentationFormat>
  <Paragraphs>161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Essential</vt:lpstr>
      <vt:lpstr>Born Difficult?</vt:lpstr>
      <vt:lpstr>Outline</vt:lpstr>
      <vt:lpstr>Slide 3</vt:lpstr>
      <vt:lpstr>Slide 4</vt:lpstr>
      <vt:lpstr>Access and delivery challenges</vt:lpstr>
      <vt:lpstr>UCI’s Virtual Reading Room</vt:lpstr>
      <vt:lpstr>UCI’s Virtual Reading Room</vt:lpstr>
      <vt:lpstr>UCI’s Virtual Reading Room</vt:lpstr>
      <vt:lpstr>UCI’s Virtual Reading Room</vt:lpstr>
      <vt:lpstr>UCI’s Virtual Reading Room</vt:lpstr>
      <vt:lpstr>UCI’s Virtual Reading Room</vt:lpstr>
      <vt:lpstr>UCI’s Virtual Reading Room</vt:lpstr>
      <vt:lpstr>Copyright</vt:lpstr>
      <vt:lpstr>copyright</vt:lpstr>
      <vt:lpstr>Processing</vt:lpstr>
      <vt:lpstr>Appraisal, Arrangement &amp;description</vt:lpstr>
      <vt:lpstr>Item-level description</vt:lpstr>
      <vt:lpstr>Series level description</vt:lpstr>
      <vt:lpstr>Series-level description</vt:lpstr>
      <vt:lpstr>Processing &amp; Access</vt:lpstr>
      <vt:lpstr>Staffing &amp; collaborations</vt:lpstr>
      <vt:lpstr>Staffing &amp; collaborations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Born Difficult?</dc:title>
  <dc:creator>Michelle Light</dc:creator>
  <cp:lastModifiedBy>Windows User</cp:lastModifiedBy>
  <cp:revision>47</cp:revision>
  <dcterms:created xsi:type="dcterms:W3CDTF">2013-05-22T21:41:45Z</dcterms:created>
  <dcterms:modified xsi:type="dcterms:W3CDTF">2013-06-18T16:50:32Z</dcterms:modified>
</cp:coreProperties>
</file>