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3" r:id="rId3"/>
    <p:sldId id="262" r:id="rId4"/>
    <p:sldId id="267" r:id="rId5"/>
    <p:sldId id="263" r:id="rId6"/>
    <p:sldId id="265" r:id="rId7"/>
    <p:sldId id="266" r:id="rId8"/>
    <p:sldId id="290" r:id="rId9"/>
    <p:sldId id="268" r:id="rId10"/>
    <p:sldId id="269" r:id="rId11"/>
    <p:sldId id="291" r:id="rId12"/>
    <p:sldId id="270" r:id="rId13"/>
    <p:sldId id="271" r:id="rId14"/>
    <p:sldId id="285" r:id="rId15"/>
    <p:sldId id="298" r:id="rId16"/>
    <p:sldId id="273" r:id="rId17"/>
    <p:sldId id="289" r:id="rId18"/>
    <p:sldId id="276" r:id="rId19"/>
    <p:sldId id="286" r:id="rId20"/>
    <p:sldId id="278" r:id="rId21"/>
    <p:sldId id="279" r:id="rId22"/>
    <p:sldId id="280" r:id="rId23"/>
    <p:sldId id="281" r:id="rId24"/>
    <p:sldId id="282" r:id="rId25"/>
    <p:sldId id="294" r:id="rId26"/>
    <p:sldId id="295" r:id="rId2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bilbo\shared$\DIV2\Pictures%20and%20Manuscripts\Value%20Edge%20MSS%20Study\Value%20Edge%20MSS%20final%20report%20and%20attachments\CMG%20documents\Attach%203%20Costing%20Analysis%20Final%20Sheets%201%20and%202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Annual time (hours) of Functions</a:t>
            </a:r>
          </a:p>
        </c:rich>
      </c:tx>
      <c:layout>
        <c:manualLayout>
          <c:xMode val="edge"/>
          <c:yMode val="edge"/>
          <c:x val="0.26428650624279448"/>
          <c:y val="2.7777777777778453E-2"/>
        </c:manualLayout>
      </c:layout>
    </c:title>
    <c:plotArea>
      <c:layout>
        <c:manualLayout>
          <c:layoutTarget val="inner"/>
          <c:xMode val="edge"/>
          <c:yMode val="edge"/>
          <c:x val="0.14734176694523404"/>
          <c:y val="0.15394727383231954"/>
          <c:w val="0.85265827752840817"/>
          <c:h val="0.71989468490429165"/>
        </c:manualLayout>
      </c:layout>
      <c:barChart>
        <c:barDir val="col"/>
        <c:grouping val="clustered"/>
        <c:ser>
          <c:idx val="0"/>
          <c:order val="0"/>
          <c:tx>
            <c:strRef>
              <c:f>'Analysis 7.5 FTEbased'!$D$16</c:f>
              <c:strCache>
                <c:ptCount val="1"/>
                <c:pt idx="0">
                  <c:v>Percentage</c:v>
                </c:pt>
              </c:strCache>
            </c:strRef>
          </c:tx>
          <c:dLbls>
            <c:showVal val="1"/>
          </c:dLbls>
          <c:cat>
            <c:strRef>
              <c:f>'Analysis 7.5 FTEbased'!$B$17:$B$27</c:f>
              <c:strCache>
                <c:ptCount val="11"/>
                <c:pt idx="0">
                  <c:v>Lead Staff</c:v>
                </c:pt>
                <c:pt idx="1">
                  <c:v>Develop &amp; maintain Ext. relationships </c:v>
                </c:pt>
                <c:pt idx="2">
                  <c:v>Build Capability </c:v>
                </c:pt>
                <c:pt idx="3">
                  <c:v>Manage Collections </c:v>
                </c:pt>
                <c:pt idx="4">
                  <c:v>Develop &amp; maintain int. relationships </c:v>
                </c:pt>
                <c:pt idx="5">
                  <c:v>Manage Work </c:v>
                </c:pt>
                <c:pt idx="6">
                  <c:v>Provide access to collections</c:v>
                </c:pt>
                <c:pt idx="7">
                  <c:v>Acquire Collections</c:v>
                </c:pt>
                <c:pt idx="8">
                  <c:v>Arrange and Describe Projects</c:v>
                </c:pt>
                <c:pt idx="9">
                  <c:v>Shape Collection</c:v>
                </c:pt>
                <c:pt idx="10">
                  <c:v>Accession Collection</c:v>
                </c:pt>
              </c:strCache>
            </c:strRef>
          </c:cat>
          <c:val>
            <c:numRef>
              <c:f>'Analysis 7.5 FTEbased'!$D$17:$D$27</c:f>
              <c:numCache>
                <c:formatCode>0%</c:formatCode>
                <c:ptCount val="11"/>
                <c:pt idx="0">
                  <c:v>9.0519294902334443E-3</c:v>
                </c:pt>
                <c:pt idx="1">
                  <c:v>1.0163569953946322E-2</c:v>
                </c:pt>
                <c:pt idx="2">
                  <c:v>1.8050923720290084E-2</c:v>
                </c:pt>
                <c:pt idx="3">
                  <c:v>7.4003493727171771E-2</c:v>
                </c:pt>
                <c:pt idx="4">
                  <c:v>8.760785559261039E-2</c:v>
                </c:pt>
                <c:pt idx="5">
                  <c:v>8.8931237097030366E-2</c:v>
                </c:pt>
                <c:pt idx="6">
                  <c:v>9.5283468318246869E-2</c:v>
                </c:pt>
                <c:pt idx="7">
                  <c:v>9.6130432481075737E-2</c:v>
                </c:pt>
                <c:pt idx="8">
                  <c:v>0.14228997935524854</c:v>
                </c:pt>
                <c:pt idx="9">
                  <c:v>0.15615901752157119</c:v>
                </c:pt>
                <c:pt idx="10">
                  <c:v>0.22232809274257595</c:v>
                </c:pt>
              </c:numCache>
            </c:numRef>
          </c:val>
        </c:ser>
        <c:axId val="198515712"/>
        <c:axId val="205382400"/>
      </c:barChart>
      <c:catAx>
        <c:axId val="19851571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205382400"/>
        <c:crosses val="autoZero"/>
        <c:auto val="1"/>
        <c:lblAlgn val="ctr"/>
        <c:lblOffset val="100"/>
      </c:catAx>
      <c:valAx>
        <c:axId val="205382400"/>
        <c:scaling>
          <c:orientation val="minMax"/>
        </c:scaling>
        <c:axPos val="l"/>
        <c:majorGridlines/>
        <c:numFmt formatCode="0%" sourceLinked="1"/>
        <c:tickLblPos val="nextTo"/>
        <c:crossAx val="198515712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12BC3-455C-491A-8615-EFD001BE63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0CD90D-0FBB-4ACC-9457-99B809F4ECA3}">
      <dgm:prSet phldrT="[Text]"/>
      <dgm:spPr/>
      <dgm:t>
        <a:bodyPr/>
        <a:lstStyle/>
        <a:p>
          <a:r>
            <a:rPr lang="en-AU" b="1" dirty="0" smtClean="0"/>
            <a:t>Web form </a:t>
          </a:r>
          <a:endParaRPr lang="en-US" b="1" dirty="0"/>
        </a:p>
      </dgm:t>
    </dgm:pt>
    <dgm:pt modelId="{2D0A0D74-300D-4247-9222-36069B75EE38}" type="parTrans" cxnId="{91715D2C-4A62-4C48-97C1-C2364321500D}">
      <dgm:prSet/>
      <dgm:spPr/>
      <dgm:t>
        <a:bodyPr/>
        <a:lstStyle/>
        <a:p>
          <a:endParaRPr lang="en-US"/>
        </a:p>
      </dgm:t>
    </dgm:pt>
    <dgm:pt modelId="{4A5F2CDB-06D0-481E-BB8B-7A83DB01FD5B}" type="sibTrans" cxnId="{91715D2C-4A62-4C48-97C1-C2364321500D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3A33BC67-4CA4-401F-83EA-90A99FA5F155}">
      <dgm:prSet phldrT="[Text]"/>
      <dgm:spPr/>
      <dgm:t>
        <a:bodyPr/>
        <a:lstStyle/>
        <a:p>
          <a:r>
            <a:rPr lang="en-AU" b="1" dirty="0" smtClean="0"/>
            <a:t>Acquisitions management system</a:t>
          </a:r>
          <a:endParaRPr lang="en-US" b="1" dirty="0"/>
        </a:p>
      </dgm:t>
    </dgm:pt>
    <dgm:pt modelId="{AEBB2E08-D815-44E0-AEDB-54BD59E30664}" type="parTrans" cxnId="{E8CAD725-3A3C-4132-9E96-6A09AAFBC0F7}">
      <dgm:prSet/>
      <dgm:spPr/>
      <dgm:t>
        <a:bodyPr/>
        <a:lstStyle/>
        <a:p>
          <a:endParaRPr lang="en-US"/>
        </a:p>
      </dgm:t>
    </dgm:pt>
    <dgm:pt modelId="{D14132B1-44DA-4E99-89F7-48685EFB4AF3}" type="sibTrans" cxnId="{E8CAD725-3A3C-4132-9E96-6A09AAFBC0F7}">
      <dgm:prSet/>
      <dgm:spPr>
        <a:solidFill>
          <a:schemeClr val="tx2"/>
        </a:solidFill>
      </dgm:spPr>
      <dgm:t>
        <a:bodyPr/>
        <a:lstStyle/>
        <a:p>
          <a:endParaRPr lang="en-US" dirty="0"/>
        </a:p>
      </dgm:t>
    </dgm:pt>
    <dgm:pt modelId="{4B6B1AB7-AEAE-434A-A5F0-91D8A32F4543}">
      <dgm:prSet phldrT="[Text]"/>
      <dgm:spPr/>
      <dgm:t>
        <a:bodyPr/>
        <a:lstStyle/>
        <a:p>
          <a:r>
            <a:rPr lang="en-AU" b="1" dirty="0" smtClean="0"/>
            <a:t>Collection management system (AT)</a:t>
          </a:r>
          <a:endParaRPr lang="en-US" b="1" dirty="0"/>
        </a:p>
      </dgm:t>
    </dgm:pt>
    <dgm:pt modelId="{029351DC-E5C6-4CDC-887F-105497FD655F}" type="parTrans" cxnId="{ED601B77-4E61-41E2-801C-D38EBB39BA40}">
      <dgm:prSet/>
      <dgm:spPr/>
      <dgm:t>
        <a:bodyPr/>
        <a:lstStyle/>
        <a:p>
          <a:endParaRPr lang="en-US"/>
        </a:p>
      </dgm:t>
    </dgm:pt>
    <dgm:pt modelId="{BCEE0EE3-406A-4613-8007-0E998B499F58}" type="sibTrans" cxnId="{ED601B77-4E61-41E2-801C-D38EBB39BA40}">
      <dgm:prSet/>
      <dgm:spPr/>
      <dgm:t>
        <a:bodyPr/>
        <a:lstStyle/>
        <a:p>
          <a:endParaRPr lang="en-US"/>
        </a:p>
      </dgm:t>
    </dgm:pt>
    <dgm:pt modelId="{A08CD146-6E78-4882-A55E-F1B852340D2A}" type="pres">
      <dgm:prSet presAssocID="{17312BC3-455C-491A-8615-EFD001BE6372}" presName="Name0" presStyleCnt="0">
        <dgm:presLayoutVars>
          <dgm:dir/>
          <dgm:resizeHandles val="exact"/>
        </dgm:presLayoutVars>
      </dgm:prSet>
      <dgm:spPr/>
    </dgm:pt>
    <dgm:pt modelId="{C730BB0B-1496-4C8E-AC47-B7F9278084E5}" type="pres">
      <dgm:prSet presAssocID="{120CD90D-0FBB-4ACC-9457-99B809F4ECA3}" presName="node" presStyleLbl="node1" presStyleIdx="0" presStyleCnt="3" custScaleY="146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1C0B6-46B2-48D1-8163-89BCEDACFA8C}" type="pres">
      <dgm:prSet presAssocID="{4A5F2CDB-06D0-481E-BB8B-7A83DB01FD5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D4F8AB-6E7E-4FB0-995D-DBB01656320A}" type="pres">
      <dgm:prSet presAssocID="{4A5F2CDB-06D0-481E-BB8B-7A83DB01FD5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BB29A5E-3E7F-415F-9157-C828EADB7F25}" type="pres">
      <dgm:prSet presAssocID="{3A33BC67-4CA4-401F-83EA-90A99FA5F155}" presName="node" presStyleLbl="node1" presStyleIdx="1" presStyleCnt="3" custScaleY="143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9EC60-25F5-4364-8849-0BFEFAE50D9D}" type="pres">
      <dgm:prSet presAssocID="{D14132B1-44DA-4E99-89F7-48685EFB4AF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EF539FC-AA8A-4F08-850C-CCF8D5E62C08}" type="pres">
      <dgm:prSet presAssocID="{D14132B1-44DA-4E99-89F7-48685EFB4AF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BC9F879-9BCB-4077-A7EE-30632D72E9BF}" type="pres">
      <dgm:prSet presAssocID="{4B6B1AB7-AEAE-434A-A5F0-91D8A32F4543}" presName="node" presStyleLbl="node1" presStyleIdx="2" presStyleCnt="3" custScaleY="143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AD725-3A3C-4132-9E96-6A09AAFBC0F7}" srcId="{17312BC3-455C-491A-8615-EFD001BE6372}" destId="{3A33BC67-4CA4-401F-83EA-90A99FA5F155}" srcOrd="1" destOrd="0" parTransId="{AEBB2E08-D815-44E0-AEDB-54BD59E30664}" sibTransId="{D14132B1-44DA-4E99-89F7-48685EFB4AF3}"/>
    <dgm:cxn modelId="{066CF14D-B587-4E3E-8BD6-92A71E66E8EA}" type="presOf" srcId="{3A33BC67-4CA4-401F-83EA-90A99FA5F155}" destId="{CBB29A5E-3E7F-415F-9157-C828EADB7F25}" srcOrd="0" destOrd="0" presId="urn:microsoft.com/office/officeart/2005/8/layout/process1"/>
    <dgm:cxn modelId="{6A57D390-F258-463F-BF5D-4F6505763ADC}" type="presOf" srcId="{D14132B1-44DA-4E99-89F7-48685EFB4AF3}" destId="{2799EC60-25F5-4364-8849-0BFEFAE50D9D}" srcOrd="0" destOrd="0" presId="urn:microsoft.com/office/officeart/2005/8/layout/process1"/>
    <dgm:cxn modelId="{CA8F9E97-D42D-446B-809B-62822D17899B}" type="presOf" srcId="{4A5F2CDB-06D0-481E-BB8B-7A83DB01FD5B}" destId="{89D4F8AB-6E7E-4FB0-995D-DBB01656320A}" srcOrd="1" destOrd="0" presId="urn:microsoft.com/office/officeart/2005/8/layout/process1"/>
    <dgm:cxn modelId="{875AC55A-4060-4F38-9B40-1545E7E8D287}" type="presOf" srcId="{4A5F2CDB-06D0-481E-BB8B-7A83DB01FD5B}" destId="{C761C0B6-46B2-48D1-8163-89BCEDACFA8C}" srcOrd="0" destOrd="0" presId="urn:microsoft.com/office/officeart/2005/8/layout/process1"/>
    <dgm:cxn modelId="{8088832B-2330-4267-B306-7728B384935E}" type="presOf" srcId="{D14132B1-44DA-4E99-89F7-48685EFB4AF3}" destId="{DEF539FC-AA8A-4F08-850C-CCF8D5E62C08}" srcOrd="1" destOrd="0" presId="urn:microsoft.com/office/officeart/2005/8/layout/process1"/>
    <dgm:cxn modelId="{91715D2C-4A62-4C48-97C1-C2364321500D}" srcId="{17312BC3-455C-491A-8615-EFD001BE6372}" destId="{120CD90D-0FBB-4ACC-9457-99B809F4ECA3}" srcOrd="0" destOrd="0" parTransId="{2D0A0D74-300D-4247-9222-36069B75EE38}" sibTransId="{4A5F2CDB-06D0-481E-BB8B-7A83DB01FD5B}"/>
    <dgm:cxn modelId="{ED601B77-4E61-41E2-801C-D38EBB39BA40}" srcId="{17312BC3-455C-491A-8615-EFD001BE6372}" destId="{4B6B1AB7-AEAE-434A-A5F0-91D8A32F4543}" srcOrd="2" destOrd="0" parTransId="{029351DC-E5C6-4CDC-887F-105497FD655F}" sibTransId="{BCEE0EE3-406A-4613-8007-0E998B499F58}"/>
    <dgm:cxn modelId="{3534BBC8-5B55-4F63-BDE8-1EAEEE7CD2B4}" type="presOf" srcId="{120CD90D-0FBB-4ACC-9457-99B809F4ECA3}" destId="{C730BB0B-1496-4C8E-AC47-B7F9278084E5}" srcOrd="0" destOrd="0" presId="urn:microsoft.com/office/officeart/2005/8/layout/process1"/>
    <dgm:cxn modelId="{B4D27E2E-AE8A-4B24-A12E-F7F8FCD69757}" type="presOf" srcId="{17312BC3-455C-491A-8615-EFD001BE6372}" destId="{A08CD146-6E78-4882-A55E-F1B852340D2A}" srcOrd="0" destOrd="0" presId="urn:microsoft.com/office/officeart/2005/8/layout/process1"/>
    <dgm:cxn modelId="{892B3959-168F-4C8B-A14A-C0BEDFFD12EF}" type="presOf" srcId="{4B6B1AB7-AEAE-434A-A5F0-91D8A32F4543}" destId="{0BC9F879-9BCB-4077-A7EE-30632D72E9BF}" srcOrd="0" destOrd="0" presId="urn:microsoft.com/office/officeart/2005/8/layout/process1"/>
    <dgm:cxn modelId="{154A9A1C-DFF8-431F-B35A-74C1FEFBA445}" type="presParOf" srcId="{A08CD146-6E78-4882-A55E-F1B852340D2A}" destId="{C730BB0B-1496-4C8E-AC47-B7F9278084E5}" srcOrd="0" destOrd="0" presId="urn:microsoft.com/office/officeart/2005/8/layout/process1"/>
    <dgm:cxn modelId="{D626E505-6DD2-4B25-ADB2-1DFF3BFF32AE}" type="presParOf" srcId="{A08CD146-6E78-4882-A55E-F1B852340D2A}" destId="{C761C0B6-46B2-48D1-8163-89BCEDACFA8C}" srcOrd="1" destOrd="0" presId="urn:microsoft.com/office/officeart/2005/8/layout/process1"/>
    <dgm:cxn modelId="{8E95BAAB-FF99-4E1D-9FBF-6AEF41EC7D7A}" type="presParOf" srcId="{C761C0B6-46B2-48D1-8163-89BCEDACFA8C}" destId="{89D4F8AB-6E7E-4FB0-995D-DBB01656320A}" srcOrd="0" destOrd="0" presId="urn:microsoft.com/office/officeart/2005/8/layout/process1"/>
    <dgm:cxn modelId="{C94AE070-7BF7-4450-9715-E2F7B53EDA8A}" type="presParOf" srcId="{A08CD146-6E78-4882-A55E-F1B852340D2A}" destId="{CBB29A5E-3E7F-415F-9157-C828EADB7F25}" srcOrd="2" destOrd="0" presId="urn:microsoft.com/office/officeart/2005/8/layout/process1"/>
    <dgm:cxn modelId="{B975B30F-CA3A-4BB3-9666-0CADF3339494}" type="presParOf" srcId="{A08CD146-6E78-4882-A55E-F1B852340D2A}" destId="{2799EC60-25F5-4364-8849-0BFEFAE50D9D}" srcOrd="3" destOrd="0" presId="urn:microsoft.com/office/officeart/2005/8/layout/process1"/>
    <dgm:cxn modelId="{C9D09E62-B9AD-4F94-A04F-04EE4251A0BA}" type="presParOf" srcId="{2799EC60-25F5-4364-8849-0BFEFAE50D9D}" destId="{DEF539FC-AA8A-4F08-850C-CCF8D5E62C08}" srcOrd="0" destOrd="0" presId="urn:microsoft.com/office/officeart/2005/8/layout/process1"/>
    <dgm:cxn modelId="{E1CAF620-864A-4B13-A136-71FE623B26EA}" type="presParOf" srcId="{A08CD146-6E78-4882-A55E-F1B852340D2A}" destId="{0BC9F879-9BCB-4077-A7EE-30632D72E9B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0BB0B-1496-4C8E-AC47-B7F9278084E5}">
      <dsp:nvSpPr>
        <dsp:cNvPr id="0" name=""/>
        <dsp:cNvSpPr/>
      </dsp:nvSpPr>
      <dsp:spPr>
        <a:xfrm>
          <a:off x="7233" y="1229333"/>
          <a:ext cx="2161877" cy="1903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Web form </a:t>
          </a:r>
          <a:endParaRPr lang="en-US" sz="2400" b="1" kern="1200" dirty="0"/>
        </a:p>
      </dsp:txBody>
      <dsp:txXfrm>
        <a:off x="7233" y="1229333"/>
        <a:ext cx="2161877" cy="1903014"/>
      </dsp:txXfrm>
    </dsp:sp>
    <dsp:sp modelId="{C761C0B6-46B2-48D1-8163-89BCEDACFA8C}">
      <dsp:nvSpPr>
        <dsp:cNvPr id="0" name=""/>
        <dsp:cNvSpPr/>
      </dsp:nvSpPr>
      <dsp:spPr>
        <a:xfrm>
          <a:off x="2385298" y="191276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85298" y="1912767"/>
        <a:ext cx="458317" cy="536145"/>
      </dsp:txXfrm>
    </dsp:sp>
    <dsp:sp modelId="{CBB29A5E-3E7F-415F-9157-C828EADB7F25}">
      <dsp:nvSpPr>
        <dsp:cNvPr id="0" name=""/>
        <dsp:cNvSpPr/>
      </dsp:nvSpPr>
      <dsp:spPr>
        <a:xfrm>
          <a:off x="3033861" y="1248731"/>
          <a:ext cx="2161877" cy="186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Acquisitions management system</a:t>
          </a:r>
          <a:endParaRPr lang="en-US" sz="2400" b="1" kern="1200" dirty="0"/>
        </a:p>
      </dsp:txBody>
      <dsp:txXfrm>
        <a:off x="3033861" y="1248731"/>
        <a:ext cx="2161877" cy="1864217"/>
      </dsp:txXfrm>
    </dsp:sp>
    <dsp:sp modelId="{2799EC60-25F5-4364-8849-0BFEFAE50D9D}">
      <dsp:nvSpPr>
        <dsp:cNvPr id="0" name=""/>
        <dsp:cNvSpPr/>
      </dsp:nvSpPr>
      <dsp:spPr>
        <a:xfrm>
          <a:off x="5411926" y="191276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411926" y="1912767"/>
        <a:ext cx="458317" cy="536145"/>
      </dsp:txXfrm>
    </dsp:sp>
    <dsp:sp modelId="{0BC9F879-9BCB-4077-A7EE-30632D72E9BF}">
      <dsp:nvSpPr>
        <dsp:cNvPr id="0" name=""/>
        <dsp:cNvSpPr/>
      </dsp:nvSpPr>
      <dsp:spPr>
        <a:xfrm>
          <a:off x="6060489" y="1248731"/>
          <a:ext cx="2161877" cy="1864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 smtClean="0"/>
            <a:t>Collection management system (AT)</a:t>
          </a:r>
          <a:endParaRPr lang="en-US" sz="2400" b="1" kern="1200" dirty="0"/>
        </a:p>
      </dsp:txBody>
      <dsp:txXfrm>
        <a:off x="6060489" y="1248731"/>
        <a:ext cx="2161877" cy="186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E72065-0497-43A7-87C8-424BC7C288D5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6C595C-7D34-4040-81C3-AFA16CB5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C61EFD-5CF9-4F43-A29E-4DCD5E6559A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E3E6E6-A6B8-419D-8F42-EC644F9859F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4B2A2-39BC-4AAA-A7E4-C2C7E354CE5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14925-19E8-4983-9C10-68586EEE6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3857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3806-C42E-48DD-B997-EF759851D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A9B6-CF62-45DC-9D05-976C3C9B2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800"/>
            <a:ext cx="8229600" cy="92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4001"/>
            <a:ext cx="4038600" cy="38238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4001"/>
            <a:ext cx="4038600" cy="41096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51EC-71F3-45CE-A43A-036AEA0E6B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800"/>
            <a:ext cx="8229600" cy="9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0240"/>
            <a:ext cx="4040188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4620"/>
            <a:ext cx="4040188" cy="31432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0240"/>
            <a:ext cx="4041775" cy="7143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4619"/>
            <a:ext cx="4041775" cy="34115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5BB9-53F8-4921-B36D-216807837D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800"/>
            <a:ext cx="8229600" cy="92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1613-F60E-4AA4-BBB8-1FECF8A4C7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1ED8-97C1-4C70-A4F3-3F97F701A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10715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511175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8803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11FB-3DD3-4BE0-81C3-10D5ECC4DC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F8A4-598B-47AF-91B1-D2B75FD10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D3AB8-2F2A-411D-9456-B5702FA7AF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4" name="Picture 6" descr="nla-logo-url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" y="5857875"/>
            <a:ext cx="14541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hyperlink" Target="https://dl.nla.gov.au/apps/dcm?action=DView&amp;pi=nla.map-ra314-s4-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la.gov.au/apps/cdview?pi=nla.ms-ms1-s5r-e" TargetMode="External"/><Relationship Id="rId11" Type="http://schemas.openxmlformats.org/officeDocument/2006/relationships/hyperlink" Target="https://dl.nla.gov.au/apps/dcm?action=DView&amp;pi=nla.gen-vn4770626-e" TargetMode="External"/><Relationship Id="rId5" Type="http://schemas.openxmlformats.org/officeDocument/2006/relationships/image" Target="../media/image10.jpe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hyperlink" Target="https://dl.nla.gov.au/apps/dcm?action=DView&amp;pi=nla.mus-an7412026-s1-e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hyperlink" Target="https://dl.nla.gov.au/apps/dcm?action=DView&amp;pi=nla.int-nl40552-sc4-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14313" y="547688"/>
            <a:ext cx="5286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latin typeface="Calibri" pitchFamily="34" charset="0"/>
              </a:rPr>
              <a:t>One Library: Re-valuing the Special </a:t>
            </a:r>
          </a:p>
          <a:p>
            <a:r>
              <a:rPr lang="en-AU">
                <a:latin typeface="Calibri" pitchFamily="34" charset="0"/>
              </a:rPr>
              <a:t>OCLC Past Forward: Repositioning  Special Collections</a:t>
            </a:r>
            <a:endParaRPr lang="en-GB">
              <a:latin typeface="Calibri" pitchFamily="34" charset="0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643438" y="546100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b="1">
                <a:latin typeface="Calibri" pitchFamily="34" charset="0"/>
              </a:rPr>
              <a:t>ROBYN HOLMES</a:t>
            </a:r>
          </a:p>
          <a:p>
            <a:pPr algn="r"/>
            <a:r>
              <a:rPr lang="en-AU" b="1">
                <a:latin typeface="Calibri" pitchFamily="34" charset="0"/>
              </a:rPr>
              <a:t>Senior Curator </a:t>
            </a:r>
          </a:p>
          <a:p>
            <a:pPr algn="r"/>
            <a:r>
              <a:rPr lang="en-AU" b="1">
                <a:latin typeface="Calibri" pitchFamily="34" charset="0"/>
              </a:rPr>
              <a:t>National Library of Australia</a:t>
            </a:r>
            <a:endParaRPr lang="en-GB" b="1">
              <a:latin typeface="Calibri" pitchFamily="34" charset="0"/>
            </a:endParaRPr>
          </a:p>
        </p:txBody>
      </p:sp>
      <p:pic>
        <p:nvPicPr>
          <p:cNvPr id="12292" name="Picture 5" descr="NLA-plai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990725"/>
            <a:ext cx="6000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Triang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450" y="2786063"/>
            <a:ext cx="8445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6396335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Web Pro"/>
              </a:rPr>
              <a:t>This work is licensed under a Creative Commons Attribution 3.0 Unported License. </a:t>
            </a:r>
            <a:r>
              <a:rPr lang="en-US" sz="1200" u="sng" dirty="0" smtClean="0">
                <a:latin typeface="Myriad Web Pro"/>
                <a:hlinkClick r:id="rId4"/>
              </a:rPr>
              <a:t>http://creativecommons.org/licenses/by/3.0</a:t>
            </a:r>
            <a:r>
              <a:rPr lang="en-US" sz="1200" u="sng" dirty="0" smtClean="0">
                <a:latin typeface="Myriad Web Pro"/>
              </a:rPr>
              <a:t>/</a:t>
            </a:r>
            <a:endParaRPr lang="en-US" sz="1200" dirty="0" smtClean="0">
              <a:latin typeface="Myriad Web Pro"/>
            </a:endParaRPr>
          </a:p>
          <a:p>
            <a:endParaRPr lang="en-US" sz="1200" dirty="0">
              <a:latin typeface="Myriad Web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3" name="Picture 3" descr="\\frodo\canderso\config\desktop\scrr.jpg"/>
          <p:cNvPicPr>
            <a:picLocks noChangeAspect="1" noChangeArrowheads="1"/>
          </p:cNvPicPr>
          <p:nvPr/>
        </p:nvPicPr>
        <p:blipFill>
          <a:blip r:embed="rId2" cstate="print"/>
          <a:srcRect l="6328" t="12189" r="5077" b="4375"/>
          <a:stretch>
            <a:fillRect/>
          </a:stretch>
        </p:blipFill>
        <p:spPr bwMode="auto">
          <a:xfrm>
            <a:off x="0" y="500063"/>
            <a:ext cx="90011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P:\TEMP\esykes\nla.int-nl040683-cm0018-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25463"/>
            <a:ext cx="79216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0" y="765175"/>
            <a:ext cx="4176713" cy="4248150"/>
          </a:xfrm>
        </p:spPr>
        <p:txBody>
          <a:bodyPr/>
          <a:lstStyle/>
          <a:p>
            <a:pPr eaLnBrk="1" hangingPunct="1"/>
            <a:r>
              <a:rPr lang="en-AU" sz="6000" b="1" i="1" smtClean="0"/>
              <a:t>Forte</a:t>
            </a:r>
            <a:r>
              <a:rPr lang="en-AU" sz="5400" b="1" smtClean="0"/>
              <a:t> </a:t>
            </a:r>
            <a:r>
              <a:rPr lang="en-AU" b="1" smtClean="0"/>
              <a:t/>
            </a:r>
            <a:br>
              <a:rPr lang="en-AU" b="1" smtClean="0"/>
            </a:br>
            <a:r>
              <a:rPr lang="en-AU" b="1" smtClean="0"/>
              <a:t>NLA sheet music for iPad</a:t>
            </a:r>
          </a:p>
        </p:txBody>
      </p:sp>
      <p:pic>
        <p:nvPicPr>
          <p:cNvPr id="22531" name="Picture 2" descr="iPads displaying Forte a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47656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ttp://www.nla.gov.au/sites/default/files/App_Store_Badge_EN_06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941888"/>
            <a:ext cx="262255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frodo\esykes\config\desktop\copies direc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 descr="\\frodo\esykes\config\desktop\mabo.jpg"/>
          <p:cNvPicPr>
            <a:picLocks noChangeAspect="1" noChangeArrowheads="1"/>
          </p:cNvPicPr>
          <p:nvPr/>
        </p:nvPicPr>
        <p:blipFill>
          <a:blip r:embed="rId2" cstate="print"/>
          <a:srcRect t="2751"/>
          <a:stretch>
            <a:fillRect/>
          </a:stretch>
        </p:blipFill>
        <p:spPr bwMode="auto">
          <a:xfrm>
            <a:off x="0" y="26988"/>
            <a:ext cx="1035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ievers, Wolfgang, 1913-2007. Computation laboratory at Shell House, Bourke and Williams Street, Melbourne, architects Buchan, Laird &amp; Buchan, 1960 [picture]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0648"/>
            <a:ext cx="9144000" cy="752856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28688"/>
          </a:xfrm>
        </p:spPr>
        <p:txBody>
          <a:bodyPr/>
          <a:lstStyle/>
          <a:p>
            <a:pPr eaLnBrk="1" hangingPunct="1"/>
            <a:r>
              <a:rPr lang="en-AU" b="1" smtClean="0"/>
              <a:t>Re-imagining the Special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9144000" cy="4570412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AU" smtClean="0"/>
              <a:t>Enhance capacity to collect and provide access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Engage donors, researchers, audiences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Improve infrastructure for processing and discoverability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Explore new modes of digital creation, innovative spaces and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P:\TEMP\esykes\sdfs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26035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28688"/>
          </a:xfrm>
        </p:spPr>
        <p:txBody>
          <a:bodyPr/>
          <a:lstStyle/>
          <a:p>
            <a:pPr eaLnBrk="1" hangingPunct="1"/>
            <a:r>
              <a:rPr lang="en-AU" b="1" smtClean="0"/>
              <a:t>Key principles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9144000" cy="485775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AU" smtClean="0"/>
              <a:t>Systems not unique: uses and formats are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Generic solutions fit for purpose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Focus special expertise on real needs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Focus on tasks that only we can do</a:t>
            </a:r>
          </a:p>
          <a:p>
            <a:pPr eaLnBrk="1" hangingPunct="1">
              <a:spcAft>
                <a:spcPts val="1800"/>
              </a:spcAft>
            </a:pPr>
            <a:r>
              <a:rPr lang="en-AU" smtClean="0"/>
              <a:t>Create common processes and workflows, except for complex, high end, difficult and innovative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755650" y="1052513"/>
            <a:ext cx="3529013" cy="2089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5650" y="3141663"/>
            <a:ext cx="3600450" cy="237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4663" y="1052513"/>
            <a:ext cx="4032250" cy="2160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56100" y="3213100"/>
            <a:ext cx="3960813" cy="2303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TextBox 17"/>
          <p:cNvSpPr txBox="1">
            <a:spLocks noChangeArrowheads="1"/>
          </p:cNvSpPr>
          <p:nvPr/>
        </p:nvSpPr>
        <p:spPr bwMode="auto">
          <a:xfrm>
            <a:off x="323850" y="2205038"/>
            <a:ext cx="43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>
                <a:solidFill>
                  <a:srgbClr val="00B050"/>
                </a:solidFill>
              </a:rPr>
              <a:t>THE</a:t>
            </a:r>
          </a:p>
          <a:p>
            <a:endParaRPr lang="en-AU" b="1">
              <a:solidFill>
                <a:srgbClr val="00B050"/>
              </a:solidFill>
            </a:endParaRPr>
          </a:p>
          <a:p>
            <a:r>
              <a:rPr lang="en-AU" b="1">
                <a:solidFill>
                  <a:srgbClr val="00B050"/>
                </a:solidFill>
              </a:rPr>
              <a:t>T</a:t>
            </a:r>
          </a:p>
          <a:p>
            <a:r>
              <a:rPr lang="en-AU" b="1">
                <a:solidFill>
                  <a:srgbClr val="00B050"/>
                </a:solidFill>
              </a:rPr>
              <a:t>EAM</a:t>
            </a:r>
            <a:endParaRPr lang="en-US" b="1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4644" y="3356769"/>
            <a:ext cx="43195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11981" y="3356769"/>
            <a:ext cx="43195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48606" y="3356769"/>
            <a:ext cx="43195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772569" y="3356769"/>
            <a:ext cx="43195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067969" y="3356769"/>
            <a:ext cx="43195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28"/>
          <p:cNvSpPr txBox="1">
            <a:spLocks noChangeArrowheads="1"/>
          </p:cNvSpPr>
          <p:nvPr/>
        </p:nvSpPr>
        <p:spPr bwMode="auto">
          <a:xfrm>
            <a:off x="1116013" y="2852738"/>
            <a:ext cx="647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050" dirty="0"/>
              <a:t>What do we do now?</a:t>
            </a:r>
            <a:endParaRPr lang="en-US" sz="1050" dirty="0"/>
          </a:p>
        </p:txBody>
      </p:sp>
      <p:sp>
        <p:nvSpPr>
          <p:cNvPr id="30" name="Notched Right Arrow 29"/>
          <p:cNvSpPr/>
          <p:nvPr/>
        </p:nvSpPr>
        <p:spPr>
          <a:xfrm>
            <a:off x="827088" y="6092825"/>
            <a:ext cx="3024187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Notched Right Arrow 30"/>
          <p:cNvSpPr/>
          <p:nvPr/>
        </p:nvSpPr>
        <p:spPr>
          <a:xfrm>
            <a:off x="5364163" y="6092825"/>
            <a:ext cx="3024187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63" name="TextBox 31"/>
          <p:cNvSpPr txBox="1">
            <a:spLocks noChangeArrowheads="1"/>
          </p:cNvSpPr>
          <p:nvPr/>
        </p:nvSpPr>
        <p:spPr bwMode="auto">
          <a:xfrm>
            <a:off x="3924300" y="6165850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/>
              <a:t>convergence</a:t>
            </a:r>
            <a:endParaRPr lang="en-US" sz="1600"/>
          </a:p>
        </p:txBody>
      </p:sp>
      <p:sp>
        <p:nvSpPr>
          <p:cNvPr id="27664" name="TextBox 33"/>
          <p:cNvSpPr txBox="1">
            <a:spLocks noChangeArrowheads="1"/>
          </p:cNvSpPr>
          <p:nvPr/>
        </p:nvSpPr>
        <p:spPr bwMode="auto">
          <a:xfrm>
            <a:off x="1908175" y="1628775"/>
            <a:ext cx="215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/>
              <a:t>analysis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700338" y="908050"/>
            <a:ext cx="1295400" cy="7921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55650" y="1989138"/>
            <a:ext cx="1439863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TextBox 42"/>
          <p:cNvSpPr txBox="1">
            <a:spLocks noChangeArrowheads="1"/>
          </p:cNvSpPr>
          <p:nvPr/>
        </p:nvSpPr>
        <p:spPr bwMode="auto">
          <a:xfrm>
            <a:off x="1979613" y="2708275"/>
            <a:ext cx="6477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050" dirty="0"/>
              <a:t>What does it cost ?</a:t>
            </a:r>
            <a:endParaRPr lang="en-US" sz="1050" dirty="0"/>
          </a:p>
        </p:txBody>
      </p:sp>
      <p:sp>
        <p:nvSpPr>
          <p:cNvPr id="2068" name="TextBox 43"/>
          <p:cNvSpPr txBox="1">
            <a:spLocks noChangeArrowheads="1"/>
          </p:cNvSpPr>
          <p:nvPr/>
        </p:nvSpPr>
        <p:spPr bwMode="auto">
          <a:xfrm>
            <a:off x="2916238" y="2420938"/>
            <a:ext cx="6477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050" dirty="0"/>
              <a:t>What must we do?</a:t>
            </a:r>
            <a:endParaRPr lang="en-US" sz="1050" dirty="0"/>
          </a:p>
        </p:txBody>
      </p:sp>
      <p:sp>
        <p:nvSpPr>
          <p:cNvPr id="2069" name="TextBox 44"/>
          <p:cNvSpPr txBox="1">
            <a:spLocks noChangeArrowheads="1"/>
          </p:cNvSpPr>
          <p:nvPr/>
        </p:nvSpPr>
        <p:spPr bwMode="auto">
          <a:xfrm>
            <a:off x="5219700" y="2420938"/>
            <a:ext cx="647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050" dirty="0"/>
              <a:t>What are better ways?</a:t>
            </a:r>
            <a:endParaRPr lang="en-US" sz="1050" dirty="0"/>
          </a:p>
        </p:txBody>
      </p:sp>
      <p:sp>
        <p:nvSpPr>
          <p:cNvPr id="2070" name="TextBox 45"/>
          <p:cNvSpPr txBox="1">
            <a:spLocks noChangeArrowheads="1"/>
          </p:cNvSpPr>
          <p:nvPr/>
        </p:nvSpPr>
        <p:spPr bwMode="auto">
          <a:xfrm>
            <a:off x="6516688" y="2924175"/>
            <a:ext cx="6477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050" dirty="0"/>
              <a:t>What are the best ways?</a:t>
            </a:r>
            <a:endParaRPr lang="en-US" sz="1050" dirty="0"/>
          </a:p>
        </p:txBody>
      </p:sp>
      <p:sp>
        <p:nvSpPr>
          <p:cNvPr id="47" name="TextBox 46"/>
          <p:cNvSpPr txBox="1"/>
          <p:nvPr/>
        </p:nvSpPr>
        <p:spPr>
          <a:xfrm>
            <a:off x="8388350" y="1268413"/>
            <a:ext cx="431800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r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e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c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o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m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m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e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n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d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a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t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i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o</a:t>
            </a:r>
          </a:p>
          <a:p>
            <a:pPr>
              <a:defRPr/>
            </a:pPr>
            <a:r>
              <a:rPr lang="en-AU" sz="1600" b="1" cap="small" dirty="0">
                <a:solidFill>
                  <a:srgbClr val="00B050"/>
                </a:solidFill>
              </a:rPr>
              <a:t>n</a:t>
            </a:r>
          </a:p>
          <a:p>
            <a:pPr>
              <a:defRPr/>
            </a:pPr>
            <a:r>
              <a:rPr lang="en-AU" sz="1600" b="1" dirty="0">
                <a:solidFill>
                  <a:srgbClr val="00B050"/>
                </a:solidFill>
              </a:rPr>
              <a:t>s</a:t>
            </a:r>
          </a:p>
          <a:p>
            <a:pPr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672" name="TextBox 47"/>
          <p:cNvSpPr txBox="1">
            <a:spLocks noChangeArrowheads="1"/>
          </p:cNvSpPr>
          <p:nvPr/>
        </p:nvSpPr>
        <p:spPr bwMode="auto">
          <a:xfrm>
            <a:off x="5795963" y="1628775"/>
            <a:ext cx="2160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/>
              <a:t>ideas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779838" y="1268413"/>
            <a:ext cx="1079500" cy="40322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74" name="TextBox 49"/>
          <p:cNvSpPr txBox="1">
            <a:spLocks noChangeArrowheads="1"/>
          </p:cNvSpPr>
          <p:nvPr/>
        </p:nvSpPr>
        <p:spPr bwMode="auto">
          <a:xfrm>
            <a:off x="3276600" y="1628775"/>
            <a:ext cx="2016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600"/>
              <a:t>  brainstorm</a:t>
            </a:r>
          </a:p>
        </p:txBody>
      </p:sp>
      <p:sp>
        <p:nvSpPr>
          <p:cNvPr id="27675" name="TextBox 50"/>
          <p:cNvSpPr txBox="1">
            <a:spLocks noChangeArrowheads="1"/>
          </p:cNvSpPr>
          <p:nvPr/>
        </p:nvSpPr>
        <p:spPr bwMode="auto">
          <a:xfrm>
            <a:off x="900113" y="501332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Functional</a:t>
            </a:r>
          </a:p>
          <a:p>
            <a:pPr algn="ctr"/>
            <a:r>
              <a:rPr lang="en-AU" sz="900"/>
              <a:t>analysis</a:t>
            </a:r>
            <a:endParaRPr lang="en-US" sz="900"/>
          </a:p>
        </p:txBody>
      </p:sp>
      <p:sp>
        <p:nvSpPr>
          <p:cNvPr id="27676" name="TextBox 51"/>
          <p:cNvSpPr txBox="1">
            <a:spLocks noChangeArrowheads="1"/>
          </p:cNvSpPr>
          <p:nvPr/>
        </p:nvSpPr>
        <p:spPr bwMode="auto">
          <a:xfrm>
            <a:off x="1908175" y="5013325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Costing </a:t>
            </a:r>
          </a:p>
          <a:p>
            <a:pPr algn="ctr"/>
            <a:r>
              <a:rPr lang="en-AU" sz="900"/>
              <a:t>analysis</a:t>
            </a:r>
            <a:endParaRPr lang="en-US" sz="900"/>
          </a:p>
        </p:txBody>
      </p:sp>
      <p:sp>
        <p:nvSpPr>
          <p:cNvPr id="27677" name="TextBox 52"/>
          <p:cNvSpPr txBox="1">
            <a:spLocks noChangeArrowheads="1"/>
          </p:cNvSpPr>
          <p:nvPr/>
        </p:nvSpPr>
        <p:spPr bwMode="auto">
          <a:xfrm>
            <a:off x="2843213" y="5013325"/>
            <a:ext cx="86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Multiple</a:t>
            </a:r>
          </a:p>
          <a:p>
            <a:pPr algn="ctr"/>
            <a:r>
              <a:rPr lang="en-AU" sz="900"/>
              <a:t>perspectives</a:t>
            </a:r>
            <a:endParaRPr lang="en-US" sz="900"/>
          </a:p>
        </p:txBody>
      </p:sp>
      <p:sp>
        <p:nvSpPr>
          <p:cNvPr id="27678" name="TextBox 53"/>
          <p:cNvSpPr txBox="1">
            <a:spLocks noChangeArrowheads="1"/>
          </p:cNvSpPr>
          <p:nvPr/>
        </p:nvSpPr>
        <p:spPr bwMode="auto">
          <a:xfrm>
            <a:off x="5076825" y="5013325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Shared</a:t>
            </a:r>
          </a:p>
          <a:p>
            <a:pPr algn="ctr"/>
            <a:r>
              <a:rPr lang="en-AU" sz="900"/>
              <a:t>understanding</a:t>
            </a:r>
            <a:endParaRPr lang="en-US" sz="900"/>
          </a:p>
        </p:txBody>
      </p:sp>
      <p:sp>
        <p:nvSpPr>
          <p:cNvPr id="27679" name="TextBox 54"/>
          <p:cNvSpPr txBox="1">
            <a:spLocks noChangeArrowheads="1"/>
          </p:cNvSpPr>
          <p:nvPr/>
        </p:nvSpPr>
        <p:spPr bwMode="auto">
          <a:xfrm>
            <a:off x="6372225" y="5084763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Evaluation</a:t>
            </a:r>
            <a:endParaRPr lang="en-US" sz="900"/>
          </a:p>
        </p:txBody>
      </p:sp>
      <p:sp>
        <p:nvSpPr>
          <p:cNvPr id="27680" name="TextBox 55"/>
          <p:cNvSpPr txBox="1">
            <a:spLocks noChangeArrowheads="1"/>
          </p:cNvSpPr>
          <p:nvPr/>
        </p:nvSpPr>
        <p:spPr bwMode="auto">
          <a:xfrm>
            <a:off x="7740650" y="5084763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Implementation</a:t>
            </a:r>
          </a:p>
          <a:p>
            <a:pPr algn="ctr"/>
            <a:r>
              <a:rPr lang="en-AU" sz="900"/>
              <a:t>Plan</a:t>
            </a:r>
            <a:endParaRPr lang="en-US" sz="90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500563" y="908050"/>
            <a:ext cx="1439862" cy="72072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443663" y="1989138"/>
            <a:ext cx="1657350" cy="863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3" name="TextBox 50"/>
          <p:cNvSpPr txBox="1">
            <a:spLocks noChangeArrowheads="1"/>
          </p:cNvSpPr>
          <p:nvPr/>
        </p:nvSpPr>
        <p:spPr bwMode="auto">
          <a:xfrm>
            <a:off x="107950" y="4941888"/>
            <a:ext cx="8636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900"/>
              <a:t>Value Impact and tasks Statement</a:t>
            </a:r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r>
              <a:rPr lang="en-AU" smtClean="0"/>
              <a:t>Work Functions diagram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3857625"/>
          </a:xfrm>
        </p:spPr>
        <p:txBody>
          <a:bodyPr/>
          <a:lstStyle/>
          <a:p>
            <a:pPr eaLnBrk="1" hangingPunct="1"/>
            <a:endParaRPr lang="en-AU" smtClean="0"/>
          </a:p>
        </p:txBody>
      </p:sp>
      <p:pic>
        <p:nvPicPr>
          <p:cNvPr id="28676" name="Picture 2" descr="\\frodo\esykes\config\desktop\workfu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5588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4068763" y="4265613"/>
          <a:ext cx="3744416" cy="5184573"/>
        </p:xfrm>
        <a:graphic>
          <a:graphicData uri="http://schemas.openxmlformats.org/drawingml/2006/table">
            <a:tbl>
              <a:tblPr/>
              <a:tblGrid>
                <a:gridCol w="2170836"/>
                <a:gridCol w="694227"/>
                <a:gridCol w="436371"/>
                <a:gridCol w="442982"/>
              </a:tblGrid>
              <a:tr h="66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STAFF TIME BY FUNCTION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Annual hours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 Staff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 &amp; maintain Ext. relationships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 Capability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 Collections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Develop &amp; maintain int. relationships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 Work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Provide access to collections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Acquire Collections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Arrange and Describe Projects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Shape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Accession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4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0" y="404664"/>
          <a:ext cx="846043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P:\TEMP\esykes\disputedcla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260350"/>
            <a:ext cx="101171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r>
              <a:rPr lang="en-AU" smtClean="0"/>
              <a:t>Provocations!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65600"/>
          </a:xfrm>
        </p:spPr>
        <p:txBody>
          <a:bodyPr/>
          <a:lstStyle/>
          <a:p>
            <a:pPr eaLnBrk="1" hangingPunct="1"/>
            <a:r>
              <a:rPr lang="en-AU" smtClean="0"/>
              <a:t>‘Specialness’ is not ‘preciousness’</a:t>
            </a:r>
          </a:p>
          <a:p>
            <a:pPr eaLnBrk="1" hangingPunct="1"/>
            <a:r>
              <a:rPr lang="en-AU" smtClean="0"/>
              <a:t>Revalue and empower specialist expertise </a:t>
            </a:r>
          </a:p>
          <a:p>
            <a:pPr lvl="1" eaLnBrk="1" hangingPunct="1">
              <a:buFont typeface="Arial" charset="0"/>
              <a:buNone/>
            </a:pPr>
            <a:r>
              <a:rPr lang="en-AU" sz="3200" smtClean="0"/>
              <a:t>(i.e. value your people as much as your collections)</a:t>
            </a:r>
          </a:p>
          <a:p>
            <a:pPr eaLnBrk="1" hangingPunct="1"/>
            <a:r>
              <a:rPr lang="en-AU" smtClean="0"/>
              <a:t>Integrate the common, triage the special, and risk manage the rest</a:t>
            </a:r>
          </a:p>
          <a:p>
            <a:pPr eaLnBrk="1" hangingPunct="1"/>
            <a:r>
              <a:rPr lang="en-AU" smtClean="0"/>
              <a:t>It’s all about the user, online as well as onsite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:\TEMP\esykes\nla.int-nl040552-sc0001-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08625" y="360363"/>
            <a:ext cx="156956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r>
              <a:rPr lang="en-AU" b="1" smtClean="0"/>
              <a:t>What we found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45293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AU" smtClean="0"/>
              <a:t>Amount of operational work to do is twice the staff time available!</a:t>
            </a:r>
          </a:p>
          <a:p>
            <a:pPr eaLnBrk="1" hangingPunct="1">
              <a:spcAft>
                <a:spcPts val="1200"/>
              </a:spcAft>
            </a:pPr>
            <a:r>
              <a:rPr lang="en-AU" smtClean="0"/>
              <a:t>Complex functions and demands increasing</a:t>
            </a:r>
          </a:p>
          <a:p>
            <a:pPr eaLnBrk="1" hangingPunct="1">
              <a:spcAft>
                <a:spcPts val="1200"/>
              </a:spcAft>
            </a:pPr>
            <a:r>
              <a:rPr lang="en-AU" smtClean="0"/>
              <a:t>Strategic initiatives not factored into workload</a:t>
            </a:r>
          </a:p>
          <a:p>
            <a:pPr eaLnBrk="1" hangingPunct="1">
              <a:spcAft>
                <a:spcPts val="1200"/>
              </a:spcAft>
            </a:pPr>
            <a:r>
              <a:rPr lang="en-AU" smtClean="0"/>
              <a:t>User expectations of remote access and staff digital expertise</a:t>
            </a:r>
          </a:p>
          <a:p>
            <a:pPr eaLnBrk="1" hangingPunct="1">
              <a:spcAft>
                <a:spcPts val="1200"/>
              </a:spcAft>
            </a:pPr>
            <a:r>
              <a:rPr lang="en-AU" smtClean="0"/>
              <a:t>‘Operational endlessness’</a:t>
            </a: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endParaRPr lang="en-A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:\TEMP\esykes\nla.int-nl040190-sc0088-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260350"/>
            <a:ext cx="99012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01541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dirty="0" smtClean="0"/>
              <a:t>Align with Strategic Directions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445000"/>
          </a:xfrm>
        </p:spPr>
        <p:txBody>
          <a:bodyPr/>
          <a:lstStyle/>
          <a:p>
            <a:pPr eaLnBrk="1" hangingPunct="1"/>
            <a:r>
              <a:rPr lang="en-AU" smtClean="0"/>
              <a:t>Shape collections proactively</a:t>
            </a:r>
          </a:p>
          <a:p>
            <a:pPr eaLnBrk="1" hangingPunct="1"/>
            <a:r>
              <a:rPr lang="en-AU" smtClean="0"/>
              <a:t>Balance operational and strategic work</a:t>
            </a:r>
          </a:p>
          <a:p>
            <a:pPr eaLnBrk="1" hangingPunct="1"/>
            <a:r>
              <a:rPr lang="en-AU" smtClean="0"/>
              <a:t>Engage with ‘digital deluge’ despite ‘analogue avalanche’</a:t>
            </a:r>
          </a:p>
          <a:p>
            <a:pPr eaLnBrk="1" hangingPunct="1"/>
            <a:r>
              <a:rPr lang="en-AU" smtClean="0"/>
              <a:t>Interconnect the separate components of business infrastructure</a:t>
            </a:r>
          </a:p>
          <a:p>
            <a:pPr eaLnBrk="1" hangingPunct="1"/>
            <a:r>
              <a:rPr lang="en-AU" smtClean="0"/>
              <a:t>Animate the collections with curatorial knowledge</a:t>
            </a:r>
          </a:p>
          <a:p>
            <a:pPr eaLnBrk="1" hangingPunct="1"/>
            <a:r>
              <a:rPr lang="en-AU" smtClean="0"/>
              <a:t>Share knowledge and build staff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:\TEMP\esykes\nla.int-nl041114-jw0008-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0888" y="260350"/>
            <a:ext cx="98948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25"/>
          </a:xfrm>
        </p:spPr>
        <p:txBody>
          <a:bodyPr/>
          <a:lstStyle/>
          <a:p>
            <a:pPr eaLnBrk="1" hangingPunct="1"/>
            <a:r>
              <a:rPr lang="en-AU" sz="4000" b="1" smtClean="0"/>
              <a:t>What’s different?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748712" cy="55895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AU" sz="2400" smtClean="0"/>
              <a:t>Focus on ‘what only </a:t>
            </a:r>
            <a:r>
              <a:rPr lang="en-AU" sz="2400" u="sng" smtClean="0"/>
              <a:t>we </a:t>
            </a:r>
            <a:r>
              <a:rPr lang="en-AU" sz="2400" smtClean="0"/>
              <a:t>can do’ as specialists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 smtClean="0"/>
              <a:t>Invest specialist expertise to support generic business systems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 smtClean="0"/>
              <a:t>Integrate shared, common or ‘like’ functions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 smtClean="0"/>
              <a:t>Improve flexibility, rotation and staff training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smtClean="0"/>
              <a:t>Re-define  roles and responsibilities, trust staff down the line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smtClean="0"/>
              <a:t>Adopt project /matrix approach to break ‘operational endlessness’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smtClean="0"/>
              <a:t>Special not precious: generic, not case-by-case, workflows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smtClean="0"/>
              <a:t>Risk-manage more decisions</a:t>
            </a:r>
          </a:p>
          <a:p>
            <a:pPr eaLnBrk="1" hangingPunct="1">
              <a:lnSpc>
                <a:spcPct val="150000"/>
              </a:lnSpc>
            </a:pPr>
            <a:r>
              <a:rPr lang="en-AU" sz="2400" smtClean="0"/>
              <a:t>Triage: acquisitions, collection control, reference, access…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:\TEMP\esykes\nla.int-nl040206-ls0002-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244475"/>
            <a:ext cx="11015663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0" y="620713"/>
            <a:ext cx="9324975" cy="1165225"/>
          </a:xfrm>
        </p:spPr>
        <p:txBody>
          <a:bodyPr/>
          <a:lstStyle/>
          <a:p>
            <a:pPr eaLnBrk="1" hangingPunct="1"/>
            <a:r>
              <a:rPr lang="en-AU" sz="4000" b="1" smtClean="0"/>
              <a:t>MSS Business Improvement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3926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7 phases; 80+ deliverables; 18 months: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Shape the collection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Acquire collections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Control collections for use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Integrate functions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Improve business systems and interoperability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Attack operational endlessness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dirty="0" smtClean="0"/>
              <a:t>Animate the collections and build capability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:\TEMP\esykes\nla.int-nl039723-gp0050-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8917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2195513" y="476250"/>
            <a:ext cx="4537075" cy="1081088"/>
          </a:xfrm>
        </p:spPr>
        <p:txBody>
          <a:bodyPr/>
          <a:lstStyle/>
          <a:p>
            <a:pPr eaLnBrk="1" hangingPunct="1"/>
            <a:r>
              <a:rPr lang="en-AU" b="1" smtClean="0"/>
              <a:t>Project Strategies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176712"/>
          </a:xfrm>
        </p:spPr>
        <p:txBody>
          <a:bodyPr/>
          <a:lstStyle/>
          <a:p>
            <a:pPr eaLnBrk="1" hangingPunct="1"/>
            <a:r>
              <a:rPr lang="en-AU" smtClean="0"/>
              <a:t>Think the user, every time!</a:t>
            </a:r>
          </a:p>
          <a:p>
            <a:pPr eaLnBrk="1" hangingPunct="1"/>
            <a:r>
              <a:rPr lang="en-AU" smtClean="0"/>
              <a:t>Streamline everything possible</a:t>
            </a:r>
          </a:p>
          <a:p>
            <a:pPr eaLnBrk="1" hangingPunct="1"/>
            <a:r>
              <a:rPr lang="en-AU" smtClean="0"/>
              <a:t>Ensure systems/processes interconnect</a:t>
            </a:r>
          </a:p>
          <a:p>
            <a:pPr eaLnBrk="1" hangingPunct="1"/>
            <a:r>
              <a:rPr lang="en-AU" smtClean="0"/>
              <a:t>Embed improvements in operational work (brainstorm, trial, measure and evaluate)</a:t>
            </a:r>
          </a:p>
          <a:p>
            <a:pPr eaLnBrk="1" hangingPunct="1"/>
            <a:r>
              <a:rPr lang="en-AU" smtClean="0"/>
              <a:t>Empower and energise all staff in the change process</a:t>
            </a:r>
          </a:p>
          <a:p>
            <a:pPr eaLnBrk="1" hangingPunct="1"/>
            <a:r>
              <a:rPr lang="en-AU" smtClean="0"/>
              <a:t>Engage own professional expertise to generate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:\TEMP\esykes\nla.pic-vn000003626402-m[1].jpg"/>
          <p:cNvPicPr>
            <a:picLocks noChangeAspect="1" noChangeArrowheads="1"/>
          </p:cNvPicPr>
          <p:nvPr/>
        </p:nvPicPr>
        <p:blipFill>
          <a:blip r:embed="rId2" cstate="print"/>
          <a:srcRect b="27014"/>
          <a:stretch>
            <a:fillRect/>
          </a:stretch>
        </p:blipFill>
        <p:spPr bwMode="auto">
          <a:xfrm>
            <a:off x="0" y="404813"/>
            <a:ext cx="91440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928688"/>
          </a:xfrm>
        </p:spPr>
        <p:txBody>
          <a:bodyPr/>
          <a:lstStyle/>
          <a:p>
            <a:r>
              <a:rPr lang="en-AU" b="1" smtClean="0"/>
              <a:t>Building and connecting </a:t>
            </a:r>
            <a:br>
              <a:rPr lang="en-AU" b="1" smtClean="0"/>
            </a:br>
            <a:r>
              <a:rPr lang="en-AU" b="1" smtClean="0"/>
              <a:t>workflows and systems</a:t>
            </a:r>
            <a:endParaRPr lang="en-US" b="1" smtClean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2780928"/>
          <a:ext cx="8229600" cy="4361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845" name="TextBox 13"/>
          <p:cNvSpPr txBox="1">
            <a:spLocks noChangeArrowheads="1"/>
          </p:cNvSpPr>
          <p:nvPr/>
        </p:nvSpPr>
        <p:spPr bwMode="auto">
          <a:xfrm>
            <a:off x="611188" y="2708275"/>
            <a:ext cx="19446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/>
              <a:t>Donor offer and rights capture</a:t>
            </a:r>
            <a:endParaRPr lang="en-US" sz="2400" b="1"/>
          </a:p>
        </p:txBody>
      </p:sp>
      <p:sp>
        <p:nvSpPr>
          <p:cNvPr id="35846" name="TextBox 14"/>
          <p:cNvSpPr txBox="1">
            <a:spLocks noChangeArrowheads="1"/>
          </p:cNvSpPr>
          <p:nvPr/>
        </p:nvSpPr>
        <p:spPr bwMode="auto">
          <a:xfrm>
            <a:off x="3203575" y="2708275"/>
            <a:ext cx="25923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/>
              <a:t>Communication and negotiation</a:t>
            </a:r>
            <a:endParaRPr lang="en-US" sz="2400" b="1"/>
          </a:p>
        </p:txBody>
      </p:sp>
      <p:sp>
        <p:nvSpPr>
          <p:cNvPr id="35847" name="TextBox 15"/>
          <p:cNvSpPr txBox="1">
            <a:spLocks noChangeArrowheads="1"/>
          </p:cNvSpPr>
          <p:nvPr/>
        </p:nvSpPr>
        <p:spPr bwMode="auto">
          <a:xfrm>
            <a:off x="6300788" y="2636838"/>
            <a:ext cx="2519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/>
              <a:t>Registration, accession, control</a:t>
            </a:r>
            <a:endParaRPr lang="en-US" sz="2400" b="1"/>
          </a:p>
        </p:txBody>
      </p:sp>
      <p:sp>
        <p:nvSpPr>
          <p:cNvPr id="35848" name="TextBox 16"/>
          <p:cNvSpPr txBox="1">
            <a:spLocks noChangeArrowheads="1"/>
          </p:cNvSpPr>
          <p:nvPr/>
        </p:nvSpPr>
        <p:spPr bwMode="auto">
          <a:xfrm>
            <a:off x="5651500" y="5373688"/>
            <a:ext cx="865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/>
              <a:t>XML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2" descr="nla.int-nl40637-gp4-e"/>
          <p:cNvPicPr>
            <a:picLocks noChangeAspect="1" noChangeArrowheads="1"/>
          </p:cNvPicPr>
          <p:nvPr/>
        </p:nvPicPr>
        <p:blipFill>
          <a:blip r:embed="rId2" cstate="print">
            <a:lum bright="50000" contrast="-8000"/>
          </a:blip>
          <a:srcRect/>
          <a:stretch>
            <a:fillRect/>
          </a:stretch>
        </p:blipFill>
        <p:spPr bwMode="auto">
          <a:xfrm>
            <a:off x="-396875" y="260350"/>
            <a:ext cx="998855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-323850" y="404813"/>
            <a:ext cx="9899650" cy="1368425"/>
          </a:xfrm>
        </p:spPr>
        <p:txBody>
          <a:bodyPr/>
          <a:lstStyle/>
          <a:p>
            <a:r>
              <a:rPr lang="en-AU" sz="4800" b="1" smtClean="0"/>
              <a:t>Repositioning Special Collections</a:t>
            </a:r>
            <a:endParaRPr lang="en-US" sz="4800" b="1" smtClean="0"/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914400" y="2060575"/>
            <a:ext cx="8229600" cy="2592388"/>
          </a:xfrm>
        </p:spPr>
        <p:txBody>
          <a:bodyPr/>
          <a:lstStyle/>
          <a:p>
            <a:r>
              <a:rPr lang="en-AU" sz="4800" dirty="0" smtClean="0"/>
              <a:t>Align </a:t>
            </a:r>
          </a:p>
          <a:p>
            <a:r>
              <a:rPr lang="en-AU" sz="4800" dirty="0" smtClean="0"/>
              <a:t>Embed</a:t>
            </a:r>
          </a:p>
          <a:p>
            <a:r>
              <a:rPr lang="en-AU" sz="4800" dirty="0" smtClean="0"/>
              <a:t>Empower</a:t>
            </a:r>
          </a:p>
          <a:p>
            <a:r>
              <a:rPr lang="en-AU" sz="4800" dirty="0" smtClean="0"/>
              <a:t>Re-value</a:t>
            </a:r>
          </a:p>
          <a:p>
            <a:r>
              <a:rPr lang="en-AU" sz="4800" dirty="0" smtClean="0"/>
              <a:t>Re-imagine</a:t>
            </a:r>
          </a:p>
          <a:p>
            <a:endParaRPr lang="en-US" dirty="0" smtClean="0"/>
          </a:p>
        </p:txBody>
      </p:sp>
      <p:sp>
        <p:nvSpPr>
          <p:cNvPr id="36869" name="AutoShape 12" descr="http://www.owenwilson.com.au/system/files/imagecache/product_full/ACT0086%20%20Australian%20National%20Library%20Canberra%20during%20Enlighten%20lights%20%20festival%20%20_DSC76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AutoShape 14" descr="http://www.owenwilson.com.au/system/files/imagecache/product_full/ACT0086%20%20Australian%20National%20Library%20Canberra%20during%20Enlighten%20lights%20%20festival%20%20_DSC76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AutoShape 16" descr="http://www.owenwilson.com.au/system/files/imagecache/product_full/ACT0086%20%20Australian%20National%20Library%20Canberra%20during%20Enlighten%20lights%20%20festival%20%20_DSC76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:\TEMP\esykes\nla.map-f00916-dm.jpg"/>
          <p:cNvPicPr>
            <a:picLocks noChangeAspect="1" noChangeArrowheads="1"/>
          </p:cNvPicPr>
          <p:nvPr/>
        </p:nvPicPr>
        <p:blipFill>
          <a:blip r:embed="rId2" cstate="print"/>
          <a:srcRect l="14095" t="10178" r="7384" b="6316"/>
          <a:stretch>
            <a:fillRect/>
          </a:stretch>
        </p:blipFill>
        <p:spPr bwMode="auto">
          <a:xfrm>
            <a:off x="-541338" y="-892175"/>
            <a:ext cx="10801351" cy="855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\\frodo\esykes\config\desktop\NLA_Black_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157788"/>
            <a:ext cx="1258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>
            <a:off x="6804025" y="5229225"/>
            <a:ext cx="647700" cy="2873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7019925" y="3933825"/>
            <a:ext cx="288925" cy="2873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011863" y="5373688"/>
            <a:ext cx="288925" cy="28733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500563" y="1916113"/>
            <a:ext cx="287337" cy="28892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700338" y="4221163"/>
            <a:ext cx="287337" cy="28733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292725" y="4797425"/>
            <a:ext cx="287338" cy="2873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156325" y="5949950"/>
            <a:ext cx="287338" cy="2873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604250" y="6454775"/>
            <a:ext cx="287338" cy="2873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875463" y="4797425"/>
            <a:ext cx="288925" cy="2873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516688" y="4941888"/>
            <a:ext cx="287337" cy="28733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r>
              <a:rPr lang="en-AU" smtClean="0"/>
              <a:t>NSLA reimagining libraries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7" name="Picture 23" descr="Zoom I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7294" y="3890230"/>
            <a:ext cx="4797074" cy="311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1" name="Picture 17" descr="Zoom 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829044"/>
            <a:ext cx="2376264" cy="334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ook, James, 1728-1779.. Journal of H.M.S. Endeavour, 1768-1771 [manuscript]. - Part 5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1124744"/>
            <a:ext cx="2376264" cy="370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Patrick White's Glass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4544" y="260648"/>
            <a:ext cx="6028078" cy="138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3" name="Picture 19" descr="nla.pic-an6632685-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80528" y="3645024"/>
            <a:ext cx="2376264" cy="348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5" name="Picture 21" descr="nla.pic-an23505267-v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757190"/>
            <a:ext cx="2365919" cy="341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9" name="Picture 25" descr="Zoom I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172533"/>
            <a:ext cx="3960440" cy="282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7" name="Picture 13" descr="nla.pic-an7650469-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2420888"/>
            <a:ext cx="452801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3" name="Picture 9" descr="nla.pic-an2271058-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15739" y="1484784"/>
            <a:ext cx="42512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Mabo, Edward, 1936-1992. Self portrait of Eddie Mabo [picture]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260648"/>
            <a:ext cx="2088232" cy="269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928688"/>
          </a:xfrm>
        </p:spPr>
        <p:txBody>
          <a:bodyPr/>
          <a:lstStyle/>
          <a:p>
            <a:pPr eaLnBrk="1" hangingPunct="1"/>
            <a:r>
              <a:rPr lang="en-AU" smtClean="0"/>
              <a:t>Trove home page</a:t>
            </a:r>
          </a:p>
        </p:txBody>
      </p:sp>
      <p:pic>
        <p:nvPicPr>
          <p:cNvPr id="17411" name="Picture 1" descr="\\frodo\esykes\config\desktop\t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5084763"/>
            <a:ext cx="9144000" cy="73025"/>
          </a:xfrm>
          <a:prstGeom prst="line">
            <a:avLst/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5300663"/>
            <a:ext cx="8518525" cy="928687"/>
          </a:xfrm>
        </p:spPr>
        <p:txBody>
          <a:bodyPr/>
          <a:lstStyle/>
          <a:p>
            <a:pPr eaLnBrk="1" hangingPunct="1">
              <a:defRPr/>
            </a:pPr>
            <a:r>
              <a:rPr lang="en-AU" sz="2400" dirty="0" smtClean="0">
                <a:latin typeface="+mn-lt"/>
              </a:rPr>
              <a:t>Japanese woodblock print collection ca. 1800 – ca. 1900</a:t>
            </a:r>
          </a:p>
        </p:txBody>
      </p:sp>
      <p:pic>
        <p:nvPicPr>
          <p:cNvPr id="18436" name="Picture 2" descr="880-01 Utagawa, Toyokuni, 1786-1865, artist. Toji komyo kaiseki zukushi [picture] : Zoshigaya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20713"/>
            <a:ext cx="305911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880-01 Utagawa, Kunimasa, 1848-1920, artist. Seinan chinbun [picture] : Kagoshima kakuken. dai 5-g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0" y="620713"/>
            <a:ext cx="30162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880-01 Utagawa, Kuniyoshi, 1798-1861, artist. Honcho nijushiko [picture] : Keyamura Rokusuk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32051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44000" cy="7113588"/>
        </p:xfrm>
        <a:graphic>
          <a:graphicData uri="http://schemas.openxmlformats.org/presentationml/2006/ole">
            <p:oleObj spid="_x0000_s1026" name="Slide" r:id="rId4" imgW="4521731" imgH="339083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357563"/>
            <a:ext cx="9144000" cy="71437"/>
          </a:xfrm>
          <a:prstGeom prst="line">
            <a:avLst/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en-AU" sz="3600" dirty="0" smtClean="0">
                <a:latin typeface="+mn-lt"/>
              </a:rPr>
              <a:t>Pictures and Manuscripts Reading Room</a:t>
            </a:r>
          </a:p>
        </p:txBody>
      </p:sp>
      <p:pic>
        <p:nvPicPr>
          <p:cNvPr id="19460" name="Picture 4" descr="nla.int-nl40206-ls7-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4581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nla.int-nl39570-pl14-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260350"/>
            <a:ext cx="4581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Zoom 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3321050"/>
            <a:ext cx="511175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4075" y="3716338"/>
            <a:ext cx="51117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+mn-lt"/>
              </a:rPr>
              <a:t>= One National Library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475" y="908050"/>
            <a:ext cx="2089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+mn-lt"/>
              </a:rPr>
              <a:t>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Library of Austral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National Library of Australia</Template>
  <TotalTime>670</TotalTime>
  <Words>638</Words>
  <Application>Microsoft Office PowerPoint</Application>
  <PresentationFormat>On-screen Show (4:3)</PresentationFormat>
  <Paragraphs>168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National Library of Australia</vt:lpstr>
      <vt:lpstr>Slide</vt:lpstr>
      <vt:lpstr>Slide 1</vt:lpstr>
      <vt:lpstr>Provocations!</vt:lpstr>
      <vt:lpstr>Slide 3</vt:lpstr>
      <vt:lpstr>NSLA reimagining libraries</vt:lpstr>
      <vt:lpstr>Slide 5</vt:lpstr>
      <vt:lpstr>Trove home page</vt:lpstr>
      <vt:lpstr>Japanese woodblock print collection ca. 1800 – ca. 1900</vt:lpstr>
      <vt:lpstr>Slide 8</vt:lpstr>
      <vt:lpstr>Pictures and Manuscripts Reading Room</vt:lpstr>
      <vt:lpstr>Slide 10</vt:lpstr>
      <vt:lpstr>Slide 11</vt:lpstr>
      <vt:lpstr>Forte  NLA sheet music for iPad</vt:lpstr>
      <vt:lpstr>Slide 13</vt:lpstr>
      <vt:lpstr>Slide 14</vt:lpstr>
      <vt:lpstr>Re-imagining the Special</vt:lpstr>
      <vt:lpstr>Key principles</vt:lpstr>
      <vt:lpstr>Slide 17</vt:lpstr>
      <vt:lpstr>Work Functions diagram</vt:lpstr>
      <vt:lpstr>Slide 19</vt:lpstr>
      <vt:lpstr>What we found</vt:lpstr>
      <vt:lpstr>Align with Strategic Directions  </vt:lpstr>
      <vt:lpstr>What’s different?</vt:lpstr>
      <vt:lpstr>MSS Business Improvement Project</vt:lpstr>
      <vt:lpstr>Project Strategies</vt:lpstr>
      <vt:lpstr>Building and connecting  workflows and systems</vt:lpstr>
      <vt:lpstr>Repositioning Special Collections</vt:lpstr>
    </vt:vector>
  </TitlesOfParts>
  <Company>National Library of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Library: Re-valuing the Special</dc:title>
  <dc:creator>Robyn Holmes</dc:creator>
  <cp:lastModifiedBy>Windows User</cp:lastModifiedBy>
  <cp:revision>81</cp:revision>
  <dcterms:created xsi:type="dcterms:W3CDTF">2013-05-22T00:48:58Z</dcterms:created>
  <dcterms:modified xsi:type="dcterms:W3CDTF">2013-06-18T16:50:22Z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2116160241</vt:i4>
  </property>
  <property fmtid="{D5CDD505-2E9C-101B-9397-08002B2CF9AE}" pid="3" name="_NewReviewCycle">
    <vt:lpwstr/>
  </property>
  <property fmtid="{D5CDD505-2E9C-101B-9397-08002B2CF9AE}" pid="4" name="_EmailSubject">
    <vt:lpwstr>presentations</vt:lpwstr>
  </property>
  <property fmtid="{D5CDD505-2E9C-101B-9397-08002B2CF9AE}" pid="5" name="_AuthorEmail">
    <vt:lpwstr>RHOLMES@nla.gov.au</vt:lpwstr>
  </property>
  <property fmtid="{D5CDD505-2E9C-101B-9397-08002B2CF9AE}" pid="6" name="_AuthorEmailDisplayName">
    <vt:lpwstr>Robyn Holmes</vt:lpwstr>
  </property>
</Properties>
</file>