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73" r:id="rId2"/>
    <p:sldId id="268" r:id="rId3"/>
    <p:sldId id="290" r:id="rId4"/>
    <p:sldId id="287" r:id="rId5"/>
    <p:sldId id="284" r:id="rId6"/>
    <p:sldId id="285" r:id="rId7"/>
    <p:sldId id="262" r:id="rId8"/>
    <p:sldId id="288" r:id="rId9"/>
    <p:sldId id="291" r:id="rId10"/>
    <p:sldId id="269" r:id="rId11"/>
    <p:sldId id="266" r:id="rId12"/>
    <p:sldId id="286" r:id="rId13"/>
    <p:sldId id="264" r:id="rId14"/>
    <p:sldId id="258" r:id="rId15"/>
    <p:sldId id="282" r:id="rId16"/>
  </p:sldIdLst>
  <p:sldSz cx="9144000" cy="6858000" type="screen4x3"/>
  <p:notesSz cx="6858000" cy="91995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86" autoAdjust="0"/>
  </p:normalViewPr>
  <p:slideViewPr>
    <p:cSldViewPr>
      <p:cViewPr varScale="1">
        <p:scale>
          <a:sx n="88" d="100"/>
          <a:sy n="88" d="100"/>
        </p:scale>
        <p:origin x="-145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A2E78A-8A30-4682-A828-BEDC607D268A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37988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37988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45BB9A-DE61-4CA7-B4ED-B6E655997C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46020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B449BC-29DC-4F53-8CE6-5F12BB3AFE1C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30300" y="690563"/>
            <a:ext cx="4597400" cy="3449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69793"/>
            <a:ext cx="5486400" cy="413980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37988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37988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7D1E57-AA22-44ED-9E0B-8CEC9A4AD8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37451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D1E57-AA22-44ED-9E0B-8CEC9A4AD8B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776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D1E57-AA22-44ED-9E0B-8CEC9A4AD8B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0789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D1E57-AA22-44ED-9E0B-8CEC9A4AD8B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6388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D1E57-AA22-44ED-9E0B-8CEC9A4AD8B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0376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D1E57-AA22-44ED-9E0B-8CEC9A4AD8B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44847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D1E57-AA22-44ED-9E0B-8CEC9A4AD8B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43414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D1E57-AA22-44ED-9E0B-8CEC9A4AD8B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35236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D1E57-AA22-44ED-9E0B-8CEC9A4AD8B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3819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74244-CAB6-4785-BA9D-B5EFDC7D9F80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194B7-2049-447D-A327-C8CDACABD4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2178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74244-CAB6-4785-BA9D-B5EFDC7D9F80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194B7-2049-447D-A327-C8CDACABD4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7234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74244-CAB6-4785-BA9D-B5EFDC7D9F80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194B7-2049-447D-A327-C8CDACABD4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8135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74244-CAB6-4785-BA9D-B5EFDC7D9F80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194B7-2049-447D-A327-C8CDACABD4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409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74244-CAB6-4785-BA9D-B5EFDC7D9F80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194B7-2049-447D-A327-C8CDACABD4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930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74244-CAB6-4785-BA9D-B5EFDC7D9F80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194B7-2049-447D-A327-C8CDACABD4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6948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74244-CAB6-4785-BA9D-B5EFDC7D9F80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194B7-2049-447D-A327-C8CDACABD4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4783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74244-CAB6-4785-BA9D-B5EFDC7D9F80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194B7-2049-447D-A327-C8CDACABD4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4245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74244-CAB6-4785-BA9D-B5EFDC7D9F80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194B7-2049-447D-A327-C8CDACABD4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84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74244-CAB6-4785-BA9D-B5EFDC7D9F80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194B7-2049-447D-A327-C8CDACABD4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1350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74244-CAB6-4785-BA9D-B5EFDC7D9F80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194B7-2049-447D-A327-C8CDACABD4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599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74244-CAB6-4785-BA9D-B5EFDC7D9F80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194B7-2049-447D-A327-C8CDACABD4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9917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creativecommons.org/licenses/by/3.0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latin typeface="Bookman Old Style" pitchFamily="18" charset="0"/>
              </a:rPr>
              <a:t> </a:t>
            </a:r>
            <a:br>
              <a:rPr lang="en-US" sz="2800" dirty="0" smtClean="0">
                <a:latin typeface="Bookman Old Style" pitchFamily="18" charset="0"/>
              </a:rPr>
            </a:br>
            <a:r>
              <a:rPr lang="en-US" sz="3200" dirty="0" smtClean="0">
                <a:latin typeface="Bookman Old Style" pitchFamily="18" charset="0"/>
              </a:rPr>
              <a:t>Teaching </a:t>
            </a:r>
            <a:r>
              <a:rPr lang="en-US" sz="3200" dirty="0">
                <a:latin typeface="Bookman Old Style" pitchFamily="18" charset="0"/>
              </a:rPr>
              <a:t>with Special </a:t>
            </a:r>
            <a:r>
              <a:rPr lang="en-US" sz="3200" dirty="0" smtClean="0">
                <a:latin typeface="Bookman Old Style" pitchFamily="18" charset="0"/>
              </a:rPr>
              <a:t>Collections: </a:t>
            </a:r>
            <a:r>
              <a:rPr lang="en-US" sz="2400" dirty="0" smtClean="0">
                <a:latin typeface="Bookman Old Style" pitchFamily="18" charset="0"/>
              </a:rPr>
              <a:t>Thinking Inside and Outside </a:t>
            </a:r>
            <a:r>
              <a:rPr lang="en-US" sz="2400" dirty="0">
                <a:latin typeface="Bookman Old Style" pitchFamily="18" charset="0"/>
              </a:rPr>
              <a:t>of the </a:t>
            </a:r>
            <a:r>
              <a:rPr lang="en-US" sz="2400" dirty="0">
                <a:solidFill>
                  <a:srgbClr val="C00000"/>
                </a:solidFill>
                <a:latin typeface="Bookman Old Style" pitchFamily="18" charset="0"/>
              </a:rPr>
              <a:t>(</a:t>
            </a:r>
            <a:r>
              <a:rPr lang="en-US" sz="2400" dirty="0" smtClean="0">
                <a:solidFill>
                  <a:srgbClr val="C00000"/>
                </a:solidFill>
                <a:latin typeface="Bookman Old Style" pitchFamily="18" charset="0"/>
              </a:rPr>
              <a:t>archival) </a:t>
            </a:r>
            <a:r>
              <a:rPr lang="en-US" sz="2400" dirty="0" smtClean="0">
                <a:latin typeface="Bookman Old Style" pitchFamily="18" charset="0"/>
              </a:rPr>
              <a:t>Box</a:t>
            </a:r>
            <a:r>
              <a:rPr lang="en-US" sz="2800" dirty="0" smtClean="0">
                <a:latin typeface="Bookman Old Style" pitchFamily="18" charset="0"/>
              </a:rPr>
              <a:t/>
            </a:r>
            <a:br>
              <a:rPr lang="en-US" sz="2800" dirty="0" smtClean="0">
                <a:latin typeface="Bookman Old Style" pitchFamily="18" charset="0"/>
              </a:rPr>
            </a:br>
            <a:endParaRPr lang="en-US" sz="2800" dirty="0">
              <a:latin typeface="Bookman Old Style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4691" y="1554480"/>
            <a:ext cx="6034617" cy="4525963"/>
          </a:xfrm>
          <a:ln w="3175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524000" y="6324599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Bookman Old Style" pitchFamily="18" charset="0"/>
              </a:rPr>
              <a:t>OCLC Research Workshop  –  Yale University  – </a:t>
            </a:r>
            <a:r>
              <a:rPr lang="en-US" sz="1400" dirty="0" smtClean="0">
                <a:latin typeface="Bookman Old Style" pitchFamily="18" charset="0"/>
              </a:rPr>
              <a:t> June </a:t>
            </a:r>
            <a:r>
              <a:rPr lang="en-US" sz="1400" dirty="0">
                <a:latin typeface="Bookman Old Style" pitchFamily="18" charset="0"/>
              </a:rPr>
              <a:t>3, 2013</a:t>
            </a:r>
          </a:p>
          <a:p>
            <a:pPr algn="ctr"/>
            <a:endParaRPr lang="en-US" sz="14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902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0080" y="640080"/>
            <a:ext cx="7829550" cy="558507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42952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0" y="621793"/>
            <a:ext cx="8763000" cy="538048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76469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dirty="0" smtClean="0"/>
              <a:t>LOL</a:t>
            </a:r>
            <a:endParaRPr lang="en-US" sz="8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1554480"/>
            <a:ext cx="7277100" cy="4867275"/>
          </a:xfr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423094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640076"/>
            <a:ext cx="7443788" cy="574357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53822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3825" y="80010"/>
            <a:ext cx="4977892" cy="666496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41936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676400"/>
            <a:ext cx="82296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latin typeface="Bookman Old Style" pitchFamily="18" charset="0"/>
              </a:rPr>
              <a:t>Questions</a:t>
            </a:r>
            <a:r>
              <a:rPr lang="en-US" sz="8800" dirty="0">
                <a:latin typeface="Bookman Old Style" pitchFamily="18" charset="0"/>
              </a:rPr>
              <a:t>?</a:t>
            </a: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143000" y="502920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4191000"/>
            <a:ext cx="2375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3733800"/>
            <a:ext cx="8015336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2"/>
            <a:endParaRPr lang="en-US" sz="2400" dirty="0" smtClean="0">
              <a:latin typeface="Bookman Old Style" pitchFamily="18" charset="0"/>
            </a:endParaRPr>
          </a:p>
          <a:p>
            <a:pPr lvl="2"/>
            <a:r>
              <a:rPr lang="en-US" sz="2400" dirty="0" smtClean="0">
                <a:latin typeface="Bookman Old Style" pitchFamily="18" charset="0"/>
              </a:rPr>
              <a:t>     Lance </a:t>
            </a:r>
            <a:r>
              <a:rPr lang="en-US" sz="2400" dirty="0">
                <a:latin typeface="Bookman Old Style" pitchFamily="18" charset="0"/>
              </a:rPr>
              <a:t>J. Heidig</a:t>
            </a:r>
          </a:p>
          <a:p>
            <a:pPr lvl="2"/>
            <a:r>
              <a:rPr lang="en-US" sz="2400" dirty="0" smtClean="0">
                <a:latin typeface="Bookman Old Style" pitchFamily="18" charset="0"/>
              </a:rPr>
              <a:t>     Outreach </a:t>
            </a:r>
            <a:r>
              <a:rPr lang="en-US" sz="2400" dirty="0">
                <a:latin typeface="Bookman Old Style" pitchFamily="18" charset="0"/>
              </a:rPr>
              <a:t>and Learning Services Librarian </a:t>
            </a:r>
          </a:p>
          <a:p>
            <a:pPr lvl="2"/>
            <a:r>
              <a:rPr lang="en-US" sz="2400" dirty="0" smtClean="0">
                <a:latin typeface="Bookman Old Style" pitchFamily="18" charset="0"/>
              </a:rPr>
              <a:t>     ljh5@cornell.edu</a:t>
            </a:r>
            <a:endParaRPr lang="en-US" sz="2400" dirty="0">
              <a:latin typeface="Bookman Old Style" pitchFamily="18" charset="0"/>
            </a:endParaRPr>
          </a:p>
          <a:p>
            <a:pPr lvl="2"/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0782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</p:spPr>
        <p:txBody>
          <a:bodyPr>
            <a:noAutofit/>
          </a:bodyPr>
          <a:lstStyle/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800" dirty="0" smtClean="0">
                <a:latin typeface="Bookman Old Style" pitchFamily="18" charset="0"/>
              </a:rPr>
              <a:t>Outreach </a:t>
            </a:r>
            <a:r>
              <a:rPr lang="en-US" sz="2800" dirty="0">
                <a:latin typeface="Bookman Old Style" pitchFamily="18" charset="0"/>
              </a:rPr>
              <a:t>and Learning Services Librarian </a:t>
            </a:r>
            <a:r>
              <a:rPr lang="en-US" sz="2800" dirty="0" smtClean="0">
                <a:latin typeface="Bookman Old Style" pitchFamily="18" charset="0"/>
              </a:rPr>
              <a:t/>
            </a:r>
            <a:br>
              <a:rPr lang="en-US" sz="2800" dirty="0" smtClean="0">
                <a:latin typeface="Bookman Old Style" pitchFamily="18" charset="0"/>
              </a:rPr>
            </a:br>
            <a:r>
              <a:rPr lang="en-US" sz="2400" dirty="0" smtClean="0">
                <a:latin typeface="Bookman Old Style" pitchFamily="18" charset="0"/>
              </a:rPr>
              <a:t>for </a:t>
            </a:r>
            <a:r>
              <a:rPr lang="en-US" sz="2400" dirty="0">
                <a:latin typeface="Bookman Old Style" pitchFamily="18" charset="0"/>
              </a:rPr>
              <a:t>Olin/Uris Libraries and </a:t>
            </a:r>
            <a:r>
              <a:rPr lang="en-US" sz="2400" dirty="0" smtClean="0">
                <a:latin typeface="Bookman Old Style" pitchFamily="18" charset="0"/>
              </a:rPr>
              <a:t>the </a:t>
            </a:r>
            <a:br>
              <a:rPr lang="en-US" sz="2400" dirty="0" smtClean="0">
                <a:latin typeface="Bookman Old Style" pitchFamily="18" charset="0"/>
              </a:rPr>
            </a:br>
            <a:r>
              <a:rPr lang="en-US" sz="2400" dirty="0" smtClean="0">
                <a:latin typeface="Bookman Old Style" pitchFamily="18" charset="0"/>
              </a:rPr>
              <a:t>Division </a:t>
            </a:r>
            <a:r>
              <a:rPr lang="en-US" sz="2400" dirty="0">
                <a:latin typeface="Bookman Old Style" pitchFamily="18" charset="0"/>
              </a:rPr>
              <a:t>of Rare and Manuscript Collections</a:t>
            </a:r>
            <a:r>
              <a:rPr lang="en-US" sz="2800" dirty="0">
                <a:latin typeface="Bookman Old Style" pitchFamily="18" charset="0"/>
              </a:rPr>
              <a:t/>
            </a:r>
            <a:br>
              <a:rPr lang="en-US" sz="2800" dirty="0">
                <a:latin typeface="Bookman Old Style" pitchFamily="18" charset="0"/>
              </a:rPr>
            </a:br>
            <a:endParaRPr lang="en-US" sz="2800" dirty="0">
              <a:latin typeface="Bookman Old Style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640" y="1828800"/>
            <a:ext cx="3269063" cy="4361688"/>
          </a:xfrm>
          <a:ln w="3175">
            <a:solidFill>
              <a:schemeClr val="tx1"/>
            </a:solidFill>
          </a:ln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97680" y="1828800"/>
            <a:ext cx="4324350" cy="4371975"/>
          </a:xfrm>
          <a:ln w="3175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495800" y="6211669"/>
            <a:ext cx="46482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Myriad Web Pro"/>
              </a:rPr>
              <a:t>This work is licensed under a Creative Commons Attribution 3.0 Unported License. </a:t>
            </a:r>
            <a:r>
              <a:rPr lang="en-US" sz="1200" u="sng" dirty="0" smtClean="0">
                <a:latin typeface="Myriad Web Pro"/>
                <a:hlinkClick r:id="rId5"/>
              </a:rPr>
              <a:t>http://creativecommons.org/licenses/by/3.0</a:t>
            </a:r>
            <a:r>
              <a:rPr lang="en-US" sz="1200" u="sng" dirty="0" smtClean="0">
                <a:latin typeface="Myriad Web Pro"/>
              </a:rPr>
              <a:t>/</a:t>
            </a:r>
            <a:endParaRPr lang="en-US" sz="1200" dirty="0" smtClean="0">
              <a:latin typeface="Myriad Web Pro"/>
            </a:endParaRPr>
          </a:p>
          <a:p>
            <a:endParaRPr lang="en-US" sz="1200" dirty="0">
              <a:latin typeface="Myriad Web Pr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202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en-US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en-US" b="1" dirty="0" smtClean="0">
                <a:solidFill>
                  <a:srgbClr val="C00000"/>
                </a:solidFill>
                <a:latin typeface="Bookman Old Style" pitchFamily="18" charset="0"/>
              </a:rPr>
              <a:t>What </a:t>
            </a:r>
            <a:r>
              <a:rPr lang="en-US" b="1" dirty="0">
                <a:solidFill>
                  <a:srgbClr val="C00000"/>
                </a:solidFill>
                <a:latin typeface="Bookman Old Style" pitchFamily="18" charset="0"/>
              </a:rPr>
              <a:t>are students learning?</a:t>
            </a:r>
            <a:br>
              <a:rPr lang="en-US" b="1" dirty="0">
                <a:solidFill>
                  <a:srgbClr val="C00000"/>
                </a:solidFill>
                <a:latin typeface="Bookman Old Style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31937"/>
            <a:ext cx="4038600" cy="4525963"/>
          </a:xfrm>
        </p:spPr>
        <p:txBody>
          <a:bodyPr>
            <a:normAutofit fontScale="55000" lnSpcReduction="20000"/>
          </a:bodyPr>
          <a:lstStyle/>
          <a:p>
            <a:endParaRPr lang="en-US" sz="3200" b="1" dirty="0" smtClean="0">
              <a:latin typeface="Bookman Old Style" pitchFamily="18" charset="0"/>
            </a:endParaRPr>
          </a:p>
          <a:p>
            <a:r>
              <a:rPr lang="en-US" sz="3200" b="1" dirty="0" smtClean="0">
                <a:latin typeface="Bookman Old Style" pitchFamily="18" charset="0"/>
              </a:rPr>
              <a:t>Disciplinary Knowledge</a:t>
            </a:r>
          </a:p>
          <a:p>
            <a:endParaRPr lang="en-US" sz="3200" b="1" dirty="0" smtClean="0">
              <a:latin typeface="Bookman Old Style" pitchFamily="18" charset="0"/>
            </a:endParaRPr>
          </a:p>
          <a:p>
            <a:r>
              <a:rPr lang="en-US" sz="3200" b="1" dirty="0" smtClean="0">
                <a:latin typeface="Bookman Old Style" pitchFamily="18" charset="0"/>
              </a:rPr>
              <a:t>Critical Thinking</a:t>
            </a:r>
          </a:p>
          <a:p>
            <a:endParaRPr lang="en-US" sz="3200" b="1" dirty="0" smtClean="0">
              <a:latin typeface="Bookman Old Style" pitchFamily="18" charset="0"/>
            </a:endParaRPr>
          </a:p>
          <a:p>
            <a:r>
              <a:rPr lang="en-US" sz="3200" b="1" dirty="0" smtClean="0">
                <a:latin typeface="Bookman Old Style" pitchFamily="18" charset="0"/>
              </a:rPr>
              <a:t>Communication Skills</a:t>
            </a:r>
          </a:p>
          <a:p>
            <a:endParaRPr lang="en-US" sz="3200" b="1" dirty="0" smtClean="0">
              <a:latin typeface="Bookman Old Style" pitchFamily="18" charset="0"/>
            </a:endParaRPr>
          </a:p>
          <a:p>
            <a:r>
              <a:rPr lang="en-US" sz="3200" b="1" dirty="0" smtClean="0">
                <a:latin typeface="Bookman Old Style" pitchFamily="18" charset="0"/>
              </a:rPr>
              <a:t>Scientific </a:t>
            </a:r>
            <a:r>
              <a:rPr lang="en-US" sz="3200" b="1" dirty="0">
                <a:latin typeface="Bookman Old Style" pitchFamily="18" charset="0"/>
              </a:rPr>
              <a:t>and Quantitative </a:t>
            </a:r>
            <a:r>
              <a:rPr lang="en-US" sz="3200" b="1" dirty="0" smtClean="0">
                <a:latin typeface="Bookman Old Style" pitchFamily="18" charset="0"/>
              </a:rPr>
              <a:t>Reasoning</a:t>
            </a:r>
          </a:p>
          <a:p>
            <a:endParaRPr lang="en-US" sz="3200" b="1" dirty="0" smtClean="0">
              <a:latin typeface="Bookman Old Style" pitchFamily="18" charset="0"/>
            </a:endParaRPr>
          </a:p>
          <a:p>
            <a:r>
              <a:rPr lang="en-US" sz="3200" b="1" dirty="0" smtClean="0">
                <a:latin typeface="Bookman Old Style" pitchFamily="18" charset="0"/>
              </a:rPr>
              <a:t>Self-Directed Learning</a:t>
            </a:r>
            <a:endParaRPr lang="en-US" sz="3200" b="1" dirty="0">
              <a:latin typeface="Bookman Old Style" pitchFamily="18" charset="0"/>
            </a:endParaRPr>
          </a:p>
          <a:p>
            <a:endParaRPr lang="en-US" sz="3200" b="1" dirty="0" smtClean="0">
              <a:latin typeface="Bookman Old Style" pitchFamily="18" charset="0"/>
            </a:endParaRPr>
          </a:p>
          <a:p>
            <a:r>
              <a:rPr lang="en-US" sz="3200" b="1" dirty="0" smtClean="0">
                <a:latin typeface="Bookman Old Style" pitchFamily="18" charset="0"/>
              </a:rPr>
              <a:t>Information Literacy</a:t>
            </a:r>
            <a:endParaRPr lang="en-US" sz="3200" b="1" dirty="0">
              <a:latin typeface="Bookman Old Style" pitchFamily="18" charset="0"/>
            </a:endParaRPr>
          </a:p>
          <a:p>
            <a:endParaRPr lang="en-US" sz="3200" b="1" dirty="0" smtClean="0">
              <a:latin typeface="Bookman Old Style" pitchFamily="18" charset="0"/>
            </a:endParaRPr>
          </a:p>
          <a:p>
            <a:r>
              <a:rPr lang="en-US" sz="3200" b="1" dirty="0" smtClean="0">
                <a:latin typeface="Bookman Old Style" pitchFamily="18" charset="0"/>
              </a:rPr>
              <a:t>Engagement </a:t>
            </a:r>
            <a:r>
              <a:rPr lang="en-US" sz="3200" b="1" dirty="0">
                <a:latin typeface="Bookman Old Style" pitchFamily="18" charset="0"/>
              </a:rPr>
              <a:t>in the Process of Discovery or </a:t>
            </a:r>
            <a:r>
              <a:rPr lang="en-US" sz="3200" b="1" dirty="0" smtClean="0">
                <a:latin typeface="Bookman Old Style" pitchFamily="18" charset="0"/>
              </a:rPr>
              <a:t>Creation</a:t>
            </a:r>
            <a:endParaRPr lang="en-US" sz="3200" b="1" dirty="0">
              <a:latin typeface="Bookman Old Style" pitchFamily="18" charset="0"/>
            </a:endParaRP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endParaRPr lang="en-US" sz="1800" b="1" dirty="0">
              <a:latin typeface="Bookman Old Style" pitchFamily="18" charset="0"/>
            </a:endParaRPr>
          </a:p>
          <a:p>
            <a:r>
              <a:rPr lang="en-US" sz="1800" b="1" dirty="0" smtClean="0">
                <a:latin typeface="Bookman Old Style" pitchFamily="18" charset="0"/>
              </a:rPr>
              <a:t>Multicultural Competence</a:t>
            </a:r>
          </a:p>
          <a:p>
            <a:endParaRPr lang="en-US" sz="1800" b="1" dirty="0" smtClean="0">
              <a:latin typeface="Bookman Old Style" pitchFamily="18" charset="0"/>
            </a:endParaRPr>
          </a:p>
          <a:p>
            <a:r>
              <a:rPr lang="en-US" sz="1800" b="1" dirty="0" smtClean="0">
                <a:latin typeface="Bookman Old Style" pitchFamily="18" charset="0"/>
              </a:rPr>
              <a:t>Moral </a:t>
            </a:r>
            <a:r>
              <a:rPr lang="en-US" sz="1800" b="1" dirty="0">
                <a:latin typeface="Bookman Old Style" pitchFamily="18" charset="0"/>
              </a:rPr>
              <a:t>and Ethical </a:t>
            </a:r>
            <a:r>
              <a:rPr lang="en-US" sz="1800" b="1" dirty="0" smtClean="0">
                <a:latin typeface="Bookman Old Style" pitchFamily="18" charset="0"/>
              </a:rPr>
              <a:t>Awareness</a:t>
            </a:r>
          </a:p>
          <a:p>
            <a:endParaRPr lang="en-US" sz="1800" b="1" dirty="0" smtClean="0">
              <a:latin typeface="Bookman Old Style" pitchFamily="18" charset="0"/>
            </a:endParaRPr>
          </a:p>
          <a:p>
            <a:r>
              <a:rPr lang="en-US" sz="1800" b="1" dirty="0" smtClean="0">
                <a:latin typeface="Bookman Old Style" pitchFamily="18" charset="0"/>
              </a:rPr>
              <a:t>Self-Management</a:t>
            </a:r>
          </a:p>
          <a:p>
            <a:endParaRPr lang="en-US" sz="1800" b="1" dirty="0" smtClean="0">
              <a:latin typeface="Bookman Old Style" pitchFamily="18" charset="0"/>
            </a:endParaRPr>
          </a:p>
          <a:p>
            <a:r>
              <a:rPr lang="en-US" sz="1800" b="1" dirty="0" smtClean="0">
                <a:latin typeface="Bookman Old Style" pitchFamily="18" charset="0"/>
              </a:rPr>
              <a:t>Community Engagement</a:t>
            </a:r>
            <a:endParaRPr lang="en-US" sz="1800" dirty="0">
              <a:latin typeface="Bookman Old Style" pitchFamily="18" charset="0"/>
            </a:endParaRPr>
          </a:p>
          <a:p>
            <a:endParaRPr lang="en-US" sz="1800" dirty="0">
              <a:latin typeface="Bookman Old Style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5800" y="4663440"/>
            <a:ext cx="452056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331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640" y="457200"/>
            <a:ext cx="4775200" cy="11049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113831" y="640080"/>
            <a:ext cx="40301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200" dirty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8720" y="1920240"/>
            <a:ext cx="6096000" cy="4572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5134634" y="457200"/>
            <a:ext cx="36283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  <a:p>
            <a:pPr algn="ctr"/>
            <a:r>
              <a:rPr lang="en-US" sz="2400" dirty="0" smtClean="0">
                <a:latin typeface="Bookman Old Style" pitchFamily="18" charset="0"/>
              </a:rPr>
              <a:t>First-Year </a:t>
            </a:r>
            <a:r>
              <a:rPr lang="en-US" sz="2400" dirty="0">
                <a:latin typeface="Bookman Old Style" pitchFamily="18" charset="0"/>
              </a:rPr>
              <a:t>Writing</a:t>
            </a:r>
          </a:p>
          <a:p>
            <a:pPr algn="ctr"/>
            <a:r>
              <a:rPr lang="en-US" sz="2400" dirty="0">
                <a:latin typeface="Bookman Old Style" pitchFamily="18" charset="0"/>
              </a:rPr>
              <a:t>Seminars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28895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i="1" dirty="0" smtClean="0">
                <a:latin typeface="Bookman Old Style" pitchFamily="18" charset="0"/>
              </a:rPr>
              <a:t/>
            </a:r>
            <a:br>
              <a:rPr lang="en-US" sz="4000" i="1" dirty="0" smtClean="0">
                <a:latin typeface="Bookman Old Style" pitchFamily="18" charset="0"/>
              </a:rPr>
            </a:br>
            <a:r>
              <a:rPr lang="en-US" sz="4000" i="1" dirty="0" smtClean="0">
                <a:latin typeface="Bookman Old Style" pitchFamily="18" charset="0"/>
              </a:rPr>
              <a:t>Ye </a:t>
            </a:r>
            <a:r>
              <a:rPr lang="en-US" sz="4000" i="1" dirty="0" err="1">
                <a:latin typeface="Bookman Old Style" pitchFamily="18" charset="0"/>
              </a:rPr>
              <a:t>Olde</a:t>
            </a:r>
            <a:r>
              <a:rPr lang="en-US" sz="4000" i="1" dirty="0">
                <a:latin typeface="Bookman Old Style" pitchFamily="18" charset="0"/>
              </a:rPr>
              <a:t> </a:t>
            </a:r>
            <a:r>
              <a:rPr lang="en-US" sz="4000" i="1" dirty="0" err="1">
                <a:latin typeface="Bookman Old Style" pitchFamily="18" charset="0"/>
              </a:rPr>
              <a:t>Dogge</a:t>
            </a:r>
            <a:r>
              <a:rPr lang="en-US" sz="4000" i="1" dirty="0">
                <a:latin typeface="Bookman Old Style" pitchFamily="18" charset="0"/>
              </a:rPr>
              <a:t> and </a:t>
            </a:r>
            <a:r>
              <a:rPr lang="en-US" sz="4000" i="1" dirty="0" err="1">
                <a:latin typeface="Bookman Old Style" pitchFamily="18" charset="0"/>
              </a:rPr>
              <a:t>Powney</a:t>
            </a:r>
            <a:r>
              <a:rPr lang="en-US" sz="4000" i="1" dirty="0">
                <a:latin typeface="Bookman Old Style" pitchFamily="18" charset="0"/>
              </a:rPr>
              <a:t/>
            </a:r>
            <a:br>
              <a:rPr lang="en-US" sz="4000" i="1" dirty="0">
                <a:latin typeface="Bookman Old Style" pitchFamily="18" charset="0"/>
              </a:rPr>
            </a:br>
            <a:r>
              <a:rPr lang="en-US" sz="4000" i="1" dirty="0" err="1">
                <a:latin typeface="Bookman Old Style" pitchFamily="18" charset="0"/>
              </a:rPr>
              <a:t>Shewe</a:t>
            </a:r>
            <a:r>
              <a:rPr lang="en-US" i="1" dirty="0">
                <a:latin typeface="Bookman Old Style" pitchFamily="18" charset="0"/>
              </a:rPr>
              <a:t/>
            </a:r>
            <a:br>
              <a:rPr lang="en-US" i="1" dirty="0">
                <a:latin typeface="Bookman Old Style" pitchFamily="18" charset="0"/>
              </a:rPr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19102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Dog and Pony Show 2.0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70595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640" y="274320"/>
            <a:ext cx="7953851" cy="629793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03520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Bookman Old Style" pitchFamily="18" charset="0"/>
              </a:rPr>
              <a:t>Integrating Special Collections and General Library Instruction</a:t>
            </a:r>
            <a:endParaRPr lang="en-US" sz="3600" dirty="0">
              <a:latin typeface="Bookman Old Style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Bookman Old Style" pitchFamily="18" charset="0"/>
              </a:rPr>
              <a:t>Pros</a:t>
            </a:r>
            <a:endParaRPr lang="en-US" dirty="0">
              <a:latin typeface="Bookman Old Style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Bookman Old Style" pitchFamily="18" charset="0"/>
              </a:rPr>
              <a:t>Coordination</a:t>
            </a:r>
          </a:p>
          <a:p>
            <a:r>
              <a:rPr lang="en-US" dirty="0" smtClean="0">
                <a:latin typeface="Bookman Old Style" pitchFamily="18" charset="0"/>
              </a:rPr>
              <a:t>Collaboration</a:t>
            </a:r>
          </a:p>
          <a:p>
            <a:r>
              <a:rPr lang="en-US" dirty="0" smtClean="0">
                <a:latin typeface="Bookman Old Style" pitchFamily="18" charset="0"/>
              </a:rPr>
              <a:t>Flexibility</a:t>
            </a:r>
          </a:p>
          <a:p>
            <a:r>
              <a:rPr lang="en-US" dirty="0" smtClean="0">
                <a:latin typeface="Bookman Old Style" pitchFamily="18" charset="0"/>
              </a:rPr>
              <a:t>Cross-training</a:t>
            </a:r>
          </a:p>
          <a:p>
            <a:r>
              <a:rPr lang="en-US" dirty="0" smtClean="0">
                <a:latin typeface="Bookman Old Style" pitchFamily="18" charset="0"/>
              </a:rPr>
              <a:t>Communication </a:t>
            </a:r>
          </a:p>
          <a:p>
            <a:pPr marL="0" indent="0">
              <a:buNone/>
            </a:pPr>
            <a:endParaRPr lang="en-US" dirty="0" smtClean="0">
              <a:latin typeface="Bookman Old Style" pitchFamily="18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524000"/>
            <a:ext cx="4041775" cy="639762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Bookman Old Style" pitchFamily="18" charset="0"/>
              </a:rPr>
              <a:t>Cons</a:t>
            </a:r>
            <a:endParaRPr lang="en-US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Bookman Old Style" pitchFamily="18" charset="0"/>
              </a:rPr>
              <a:t>2 X Everything</a:t>
            </a:r>
          </a:p>
          <a:p>
            <a:r>
              <a:rPr lang="en-US" dirty="0" smtClean="0">
                <a:solidFill>
                  <a:srgbClr val="C00000"/>
                </a:solidFill>
                <a:latin typeface="Bookman Old Style" pitchFamily="18" charset="0"/>
              </a:rPr>
              <a:t>Scalability</a:t>
            </a:r>
          </a:p>
          <a:p>
            <a:r>
              <a:rPr lang="en-US" dirty="0">
                <a:solidFill>
                  <a:srgbClr val="C00000"/>
                </a:solidFill>
                <a:latin typeface="Bookman Old Style" pitchFamily="18" charset="0"/>
              </a:rPr>
              <a:t>Learning </a:t>
            </a:r>
            <a:r>
              <a:rPr lang="en-US" dirty="0" smtClean="0">
                <a:solidFill>
                  <a:srgbClr val="C00000"/>
                </a:solidFill>
                <a:latin typeface="Bookman Old Style" pitchFamily="18" charset="0"/>
              </a:rPr>
              <a:t>Curve</a:t>
            </a:r>
            <a:endParaRPr lang="en-US" dirty="0">
              <a:solidFill>
                <a:srgbClr val="C00000"/>
              </a:solidFill>
              <a:latin typeface="Bookman Old Style" pitchFamily="18" charset="0"/>
            </a:endParaRPr>
          </a:p>
          <a:p>
            <a:r>
              <a:rPr lang="en-US" dirty="0" smtClean="0">
                <a:solidFill>
                  <a:srgbClr val="C00000"/>
                </a:solidFill>
                <a:latin typeface="Bookman Old Style" pitchFamily="18" charset="0"/>
              </a:rPr>
              <a:t>Competition</a:t>
            </a:r>
            <a:endParaRPr lang="en-US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4960" y="4297680"/>
            <a:ext cx="3155950" cy="213702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57201" y="5366194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latin typeface="Bookman Old Style" pitchFamily="18" charset="0"/>
              </a:rPr>
              <a:t>“Up and down, up and down</a:t>
            </a:r>
          </a:p>
          <a:p>
            <a:pPr algn="ctr"/>
            <a:r>
              <a:rPr lang="en-US" sz="2000" i="1" dirty="0" smtClean="0">
                <a:latin typeface="Bookman Old Style" pitchFamily="18" charset="0"/>
              </a:rPr>
              <a:t>I will lead them up and down….”</a:t>
            </a:r>
            <a:endParaRPr lang="en-US" sz="2000" i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536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Bookman Old Style" pitchFamily="18" charset="0"/>
              </a:rPr>
              <a:t>What does </a:t>
            </a:r>
            <a:r>
              <a:rPr lang="en-US" dirty="0" smtClean="0">
                <a:solidFill>
                  <a:srgbClr val="C00000"/>
                </a:solidFill>
                <a:latin typeface="Bookman Old Style" pitchFamily="18" charset="0"/>
              </a:rPr>
              <a:t>LEARNING</a:t>
            </a:r>
            <a:r>
              <a:rPr lang="en-US" dirty="0" smtClean="0">
                <a:latin typeface="Bookman Old Style" pitchFamily="18" charset="0"/>
              </a:rPr>
              <a:t> look like?</a:t>
            </a:r>
            <a:endParaRPr lang="en-US" dirty="0">
              <a:latin typeface="Bookman Old Style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49202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2577</TotalTime>
  <Words>135</Words>
  <Application>Microsoft Office PowerPoint</Application>
  <PresentationFormat>On-screen Show (4:3)</PresentationFormat>
  <Paragraphs>67</Paragraphs>
  <Slides>15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  Teaching with Special Collections: Thinking Inside and Outside of the (archival) Box </vt:lpstr>
      <vt:lpstr> Outreach and Learning Services Librarian  for Olin/Uris Libraries and the  Division of Rare and Manuscript Collections </vt:lpstr>
      <vt:lpstr> What are students learning? </vt:lpstr>
      <vt:lpstr>Slide 4</vt:lpstr>
      <vt:lpstr> Ye Olde Dogge and Powney Shewe </vt:lpstr>
      <vt:lpstr>Dog and Pony Show 2.0</vt:lpstr>
      <vt:lpstr>Slide 7</vt:lpstr>
      <vt:lpstr>Integrating Special Collections and General Library Instruction</vt:lpstr>
      <vt:lpstr>What does LEARNING look like?</vt:lpstr>
      <vt:lpstr>Slide 10</vt:lpstr>
      <vt:lpstr>Slide 11</vt:lpstr>
      <vt:lpstr>LOL</vt:lpstr>
      <vt:lpstr>Slide 13</vt:lpstr>
      <vt:lpstr>Slide 14</vt:lpstr>
      <vt:lpstr>Slide 15</vt:lpstr>
    </vt:vector>
  </TitlesOfParts>
  <Company>Cornell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with Special Collections</dc:title>
  <dc:creator>Lance Heidig</dc:creator>
  <cp:lastModifiedBy>Windows User</cp:lastModifiedBy>
  <cp:revision>101</cp:revision>
  <cp:lastPrinted>2013-05-29T14:28:10Z</cp:lastPrinted>
  <dcterms:created xsi:type="dcterms:W3CDTF">2013-05-20T20:46:51Z</dcterms:created>
  <dcterms:modified xsi:type="dcterms:W3CDTF">2013-06-18T17:24:57Z</dcterms:modified>
</cp:coreProperties>
</file>