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C6A5-0A25-4DEC-93AD-6EDF917958A3}" type="datetimeFigureOut">
              <a:rPr lang="en-GB" smtClean="0"/>
              <a:pPr/>
              <a:t>18/06/2013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B7F9-BCA5-42EF-9B05-60E73FA5328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6182437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6724-9FF9-4AC6-9A2D-58A669EC98FF}" type="datetimeFigureOut">
              <a:rPr lang="en-GB" smtClean="0"/>
              <a:pPr/>
              <a:t>18/06/2013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07C1-6759-430B-8C50-704B83CC9C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388299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C07C1-6759-430B-8C50-704B83CC9C7F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2178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C07C1-6759-430B-8C50-704B83CC9C7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3063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EC07C1-6759-430B-8C50-704B83CC9C7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43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2597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8881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502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454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3534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167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0776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634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1355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4693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1087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Past Forward! Yale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1EEB-75D2-4565-BC76-99046818007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72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/3.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89248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Holding the stakeholders together: The Women’s Library moves to LSE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768752" cy="19937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Liz Chapman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 of Library Services</a:t>
            </a:r>
          </a:p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London School of Economics and Political Science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5805264"/>
            <a:ext cx="3320008" cy="628179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Past Forward! Yale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5800" y="6396335"/>
            <a:ext cx="4648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yriad Web Pro"/>
              </a:rPr>
              <a:t>This work is licensed under a Creative Commons Attribution 3.0 Unported License. </a:t>
            </a:r>
            <a:r>
              <a:rPr lang="en-US" sz="1200" u="sng" dirty="0" smtClean="0">
                <a:latin typeface="Myriad Web Pro"/>
                <a:hlinkClick r:id="rId4"/>
              </a:rPr>
              <a:t>http://creativecommons.org/licenses/by/3.0</a:t>
            </a:r>
            <a:r>
              <a:rPr lang="en-US" sz="1200" u="sng" dirty="0" smtClean="0">
                <a:latin typeface="Myriad Web Pro"/>
              </a:rPr>
              <a:t>/</a:t>
            </a:r>
            <a:endParaRPr lang="en-US" sz="1200" dirty="0" smtClean="0">
              <a:latin typeface="Myriad Web Pro"/>
            </a:endParaRPr>
          </a:p>
          <a:p>
            <a:endParaRPr lang="en-US" sz="1200" dirty="0">
              <a:latin typeface="Myriad Web Pro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7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65" y="53607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What have we learned?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79" y="1700809"/>
            <a:ext cx="8015361" cy="4248472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Pre-existing profile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TWL Collection high profile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LSE Collection low profile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Close links previously undiscovered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Over-sensitivity to protest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Alumni engaged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Professional Colleagues supportive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Effect on fundraising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We are not lawyers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But we are professionals</a:t>
            </a:r>
          </a:p>
          <a:p>
            <a:pPr marL="457200" lvl="1" indent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dirty="0"/>
              <a:t>Talk, email, write, meet, tour, talk, email, meet, </a:t>
            </a:r>
            <a:r>
              <a:rPr lang="en-GB" dirty="0" smtClean="0"/>
              <a:t>tour, talk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9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600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Staff as Stakeholders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7787208" cy="406531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Engaging staff in the project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Project Board, Team, Manager and more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Bringing TWL staff to LSE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Keeping staff onside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Innovation to support the project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Project to support innovation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Reviewing and renewing practice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8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12" y="632047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Look for the Golden Thread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2" y="332656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lse.ac.uk\Storage\LIBRARY\Secondary\Women's Library\images for liz\14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0" r="15620" b="1245"/>
          <a:stretch/>
        </p:blipFill>
        <p:spPr bwMode="auto">
          <a:xfrm>
            <a:off x="3707904" y="1412776"/>
            <a:ext cx="1638677" cy="5055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9442" y="6443067"/>
            <a:ext cx="2895600" cy="365125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15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Link the past and present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96" y="2003884"/>
            <a:ext cx="1836504" cy="33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99749"/>
            <a:ext cx="2205724" cy="275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0990"/>
            <a:ext cx="2112512" cy="205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4183"/>
            <a:ext cx="1872208" cy="290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9632" y="5577778"/>
            <a:ext cx="63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http://digital.library.lse.ac.uk/exhibitions/emily-wilding-davison-centenary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6341" y="1634552"/>
            <a:ext cx="3623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Emily Wilding </a:t>
            </a:r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Davison Online Exhibition</a:t>
            </a: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2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81472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Looking to the future: 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we’re not finished yet but well underway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5 June 2013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664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\\lse.ac.uk\Storage\LIBRARY\Secondary\Women's Library\images for liz\2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32648" cy="42573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74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859431"/>
            <a:ext cx="7725544" cy="926976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Bringing collections together:</a:t>
            </a:r>
            <a:br>
              <a:rPr lang="en-GB" sz="3200" b="1" dirty="0" smtClean="0"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 from Wash House to Workhouse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4476"/>
            <a:ext cx="2690927" cy="18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QR Codes\staircasewide-5f0ea7d09a7c10ada00951490194180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90206"/>
            <a:ext cx="2660592" cy="1767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lse.ac.uk\Storage\LIBRARY\Secondary\Women's Library\images for liz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4476"/>
            <a:ext cx="2520280" cy="1846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\\lse.ac.uk\Storage\LIBRARY\Secondary\Women's Library\images for liz\2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97746"/>
            <a:ext cx="2520280" cy="17237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1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5832648" cy="95133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Building the case: inside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499176" cy="4032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Internal politics: seeking support</a:t>
            </a:r>
          </a:p>
          <a:p>
            <a:pPr marL="0" indent="0"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Library staff</a:t>
            </a:r>
            <a:endParaRPr lang="en-GB" sz="2600" dirty="0">
              <a:latin typeface="Arial" pitchFamily="34" charset="0"/>
              <a:cs typeface="Arial" pitchFamily="34" charset="0"/>
            </a:endParaRP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Academic staff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Students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Estates / Finance / Human Resources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LSE Director(s) and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M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anagement Team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LSE Committees</a:t>
            </a:r>
          </a:p>
          <a:p>
            <a:r>
              <a:rPr lang="en-GB" sz="2600" dirty="0" smtClean="0">
                <a:latin typeface="Arial" pitchFamily="34" charset="0"/>
                <a:cs typeface="Arial" pitchFamily="34" charset="0"/>
              </a:rPr>
              <a:t>LSE Council</a:t>
            </a:r>
            <a:endParaRPr lang="en-GB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98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859431"/>
            <a:ext cx="6768752" cy="91338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Building the case: inside out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7931224" cy="37730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Writing the Bid </a:t>
            </a:r>
          </a:p>
          <a:p>
            <a:pPr marL="0" indent="0"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Library bid writers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LSE Fundraisers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LSE Estates / Finance / H.R.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Friends of the Women’s Library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staff of the Women’s Library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Prominent depositors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Bid adjudicators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Personal contacts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136" y="555129"/>
            <a:ext cx="3528392" cy="96746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Eyes on the prize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7624" y="1372126"/>
            <a:ext cx="6847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George Bernard Shaw photographs a Suffragette 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rally, 1909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\\lse.ac.uk\Storage\LIBRARY\Secondary\Women's Library\images for liz\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92" y="1916832"/>
            <a:ext cx="5455480" cy="3779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5048" y="5877272"/>
            <a:ext cx="5112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http://www2.lse.ac.uk/library/archive/shaw/exhibition.aspx</a:t>
            </a:r>
            <a:endParaRPr lang="en-GB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3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491064" cy="101297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Building the case: outside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Public politics : moving into a different league</a:t>
            </a:r>
          </a:p>
          <a:p>
            <a:pPr marL="0" indent="0"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Professional organizations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Public funders 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Heritage Lottery Fund (existing relationship)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Arts Council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The National Archives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Higher Education Council for England (HEFCE)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Competition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Colleagues and competitors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91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921" y="859431"/>
            <a:ext cx="6563072" cy="85759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Defending the case: outside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Public protest: Kidnap or rescue?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Media campaign 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Women’s Groups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Local Councillors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Members of Parliament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Depositors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Researchers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Protestors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Friends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21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60040"/>
            <a:ext cx="8640960" cy="1487809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Keeping going: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3100" dirty="0" smtClean="0">
                <a:latin typeface="Arial" pitchFamily="34" charset="0"/>
                <a:cs typeface="Arial" pitchFamily="34" charset="0"/>
              </a:rPr>
              <a:t>patience is a virtue but so is persistence with passion</a:t>
            </a:r>
            <a:endParaRPr lang="en-GB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5548664" cy="369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7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50" y="56004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Politics: internal and external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Internal politics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Space issues in the Library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Building snags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Leverage for space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Holding back the academics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External politics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Communications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Messages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Publishers are circling</a:t>
            </a:r>
          </a:p>
          <a:p>
            <a:pPr lvl="1"/>
            <a:r>
              <a:rPr lang="en-GB" dirty="0" smtClean="0">
                <a:latin typeface="Arial" pitchFamily="34" charset="0"/>
                <a:cs typeface="Arial" pitchFamily="34" charset="0"/>
              </a:rPr>
              <a:t>Restraining the researchers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 June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Past Forward! Yale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1972739" cy="59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5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450</Words>
  <Application>Microsoft Office PowerPoint</Application>
  <PresentationFormat>On-screen Show (4:3)</PresentationFormat>
  <Paragraphs>121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Holding the stakeholders together: The Women’s Library moves to LSE</vt:lpstr>
      <vt:lpstr>Bringing collections together:  from Wash House to Workhouse</vt:lpstr>
      <vt:lpstr>Building the case: inside</vt:lpstr>
      <vt:lpstr>Building the case: inside out</vt:lpstr>
      <vt:lpstr>Eyes on the prize</vt:lpstr>
      <vt:lpstr>Building the case: outside</vt:lpstr>
      <vt:lpstr>Defending the case: outside</vt:lpstr>
      <vt:lpstr>Keeping going:  patience is a virtue but so is persistence with passion</vt:lpstr>
      <vt:lpstr>Politics: internal and external</vt:lpstr>
      <vt:lpstr>What have we learned?</vt:lpstr>
      <vt:lpstr>Staff as Stakeholders</vt:lpstr>
      <vt:lpstr>Look for the Golden Thread</vt:lpstr>
      <vt:lpstr>Link the past and present</vt:lpstr>
      <vt:lpstr>Looking to the future:  we’re not finished yet but well underway</vt:lpstr>
    </vt:vector>
  </TitlesOfParts>
  <Company>London School of Economics and Political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Holding the Stakeholders Together: The Women’s Library Moves to LSE</dc:title>
  <dc:creator>Liz Chapman</dc:creator>
  <cp:lastModifiedBy>Windows User</cp:lastModifiedBy>
  <cp:revision>23</cp:revision>
  <cp:lastPrinted>2013-05-30T12:23:18Z</cp:lastPrinted>
  <dcterms:created xsi:type="dcterms:W3CDTF">2013-05-30T11:06:41Z</dcterms:created>
  <dcterms:modified xsi:type="dcterms:W3CDTF">2013-06-18T16:49:25Z</dcterms:modified>
</cp:coreProperties>
</file>