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2" r:id="rId5"/>
    <p:sldId id="264" r:id="rId6"/>
    <p:sldId id="260" r:id="rId7"/>
    <p:sldId id="261" r:id="rId8"/>
    <p:sldId id="267" r:id="rId9"/>
    <p:sldId id="268" r:id="rId10"/>
    <p:sldId id="269" r:id="rId11"/>
    <p:sldId id="270" r:id="rId12"/>
    <p:sldId id="271" r:id="rId13"/>
    <p:sldId id="272" r:id="rId14"/>
    <p:sldId id="273" r:id="rId15"/>
    <p:sldId id="274"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000"/>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08" autoAdjust="0"/>
  </p:normalViewPr>
  <p:slideViewPr>
    <p:cSldViewPr>
      <p:cViewPr>
        <p:scale>
          <a:sx n="89" d="100"/>
          <a:sy n="89" d="100"/>
        </p:scale>
        <p:origin x="-1428" y="-7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76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45810-0108-44C3-9AAD-59CCA061E7ED}" type="datetimeFigureOut">
              <a:rPr lang="en-US" smtClean="0"/>
              <a:pPr/>
              <a:t>6/18/2013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BC64E-2E5F-46C1-8EA9-22D31E683DD0}" type="slidenum">
              <a:rPr lang="en-US" smtClean="0"/>
              <a:pPr/>
              <a:t>‹#›</a:t>
            </a:fld>
            <a:endParaRPr lang="en-US" dirty="0"/>
          </a:p>
        </p:txBody>
      </p:sp>
    </p:spTree>
    <p:extLst>
      <p:ext uri="{BB962C8B-B14F-4D97-AF65-F5344CB8AC3E}">
        <p14:creationId xmlns:p14="http://schemas.microsoft.com/office/powerpoint/2010/main" xmlns="" val="174314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In an environment where mass digitization of books and periodicals for Web access is accelerating, and electronic journals and aggregated databases are part of the shared landscape of scholarly communication, it is their accumulated special collections that increasingly define the uniqueness and character of individual research libraries. The time is now to meet the challenges and responsibilities that these materials present. </a:t>
            </a:r>
          </a:p>
          <a:p>
            <a:pPr rt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its 2012 issue brief on calibrating investment and taking collaborative action, the Steering Committee on Transforming Research Libraries, noted that “stewardship of unique assets associated with an institution/library is an increasing priority,”  but clearly indicated that this prioritization will take place within a more holistic view of research library collections as “components of the academy’s knowledge resources.” </a:t>
            </a:r>
          </a:p>
          <a:p>
            <a:pPr rt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2BC64E-2E5F-46C1-8EA9-22D31E683DD0}" type="slidenum">
              <a:rPr lang="en-US" smtClean="0"/>
              <a:pPr/>
              <a:t>3</a:t>
            </a:fld>
            <a:endParaRPr lang="en-US" dirty="0"/>
          </a:p>
        </p:txBody>
      </p:sp>
    </p:spTree>
    <p:extLst>
      <p:ext uri="{BB962C8B-B14F-4D97-AF65-F5344CB8AC3E}">
        <p14:creationId xmlns:p14="http://schemas.microsoft.com/office/powerpoint/2010/main" xmlns="" val="395298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key challenge in special collections—in fact, in any part of the academic library—is getting the broader institution to care. How does one ensure that the university and its stakeholders will be willing to underwrite the support of special collections, arguably the most expensive component of a library as far as acquisitions, skilled professional staff, customized space, preservation, and security? Expecting an appreciation of the intrinsic goodness of special collections won’t carry the day even in well-off, prestigious institutions, because—well, because at the top level “it’s all about them.” Our assessment program has to demonstrate the value of special collections to advancing the mission of the entire library, and in turn the value of the library in contributing to the accomplishment of the university’s goals.</a:t>
            </a:r>
            <a:endParaRPr lang="en-US" dirty="0"/>
          </a:p>
        </p:txBody>
      </p:sp>
      <p:sp>
        <p:nvSpPr>
          <p:cNvPr id="4" name="Slide Number Placeholder 3"/>
          <p:cNvSpPr>
            <a:spLocks noGrp="1"/>
          </p:cNvSpPr>
          <p:nvPr>
            <p:ph type="sldNum" sz="quarter" idx="10"/>
          </p:nvPr>
        </p:nvSpPr>
        <p:spPr/>
        <p:txBody>
          <a:bodyPr/>
          <a:lstStyle/>
          <a:p>
            <a:fld id="{072BC64E-2E5F-46C1-8EA9-22D31E683DD0}" type="slidenum">
              <a:rPr lang="en-US" smtClean="0"/>
              <a:pPr/>
              <a:t>4</a:t>
            </a:fld>
            <a:endParaRPr lang="en-US" dirty="0"/>
          </a:p>
        </p:txBody>
      </p:sp>
    </p:spTree>
    <p:extLst>
      <p:ext uri="{BB962C8B-B14F-4D97-AF65-F5344CB8AC3E}">
        <p14:creationId xmlns:p14="http://schemas.microsoft.com/office/powerpoint/2010/main" xmlns="" val="211269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“Rebalancing the Investment in Collections,” Tom Hickerson noted that “special collections can become an increasingly central element of our libraries—but special collections must first become a central element of our libraries.  A new alignment is necessary, incorporating special collections, staffing, and expertise into the common asset base of the library.”  He went on to cite the importance of “mission alignment both with the broader library and with the university mandate,” and the need for “new organizational structures [to bring] librarians and archivists together to pursue common outcomes.”  Finally, he noted that special collections may have “a role as an integral leader in shaping the evolving 21st-century collection—but it will be as a component activity contributing to broad institutional goals.” </a:t>
            </a:r>
          </a:p>
          <a:p>
            <a:r>
              <a:rPr lang="en-US" dirty="0"/>
              <a:t>Hickerson, H. Thomas.  2011.  “Rebalancing the Investment in Collections.” </a:t>
            </a:r>
            <a:r>
              <a:rPr lang="en-US" i="1" dirty="0"/>
              <a:t>Research Library Issues:  A Bimonthly Report from ARL, CNI, and SPARC</a:t>
            </a:r>
            <a:r>
              <a:rPr lang="en-US" dirty="0"/>
              <a:t>, no. 277, p. 5.  </a:t>
            </a:r>
          </a:p>
        </p:txBody>
      </p:sp>
      <p:sp>
        <p:nvSpPr>
          <p:cNvPr id="4" name="Slide Number Placeholder 3"/>
          <p:cNvSpPr>
            <a:spLocks noGrp="1"/>
          </p:cNvSpPr>
          <p:nvPr>
            <p:ph type="sldNum" sz="quarter" idx="10"/>
          </p:nvPr>
        </p:nvSpPr>
        <p:spPr/>
        <p:txBody>
          <a:bodyPr/>
          <a:lstStyle/>
          <a:p>
            <a:fld id="{072BC64E-2E5F-46C1-8EA9-22D31E683DD0}" type="slidenum">
              <a:rPr lang="en-US" smtClean="0"/>
              <a:pPr/>
              <a:t>5</a:t>
            </a:fld>
            <a:endParaRPr lang="en-US" dirty="0"/>
          </a:p>
        </p:txBody>
      </p:sp>
    </p:spTree>
    <p:extLst>
      <p:ext uri="{BB962C8B-B14F-4D97-AF65-F5344CB8AC3E}">
        <p14:creationId xmlns:p14="http://schemas.microsoft.com/office/powerpoint/2010/main" xmlns="" val="132435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BC64E-2E5F-46C1-8EA9-22D31E683DD0}" type="slidenum">
              <a:rPr lang="en-US" smtClean="0"/>
              <a:pPr/>
              <a:t>7</a:t>
            </a:fld>
            <a:endParaRPr lang="en-US" dirty="0"/>
          </a:p>
        </p:txBody>
      </p:sp>
    </p:spTree>
    <p:extLst>
      <p:ext uri="{BB962C8B-B14F-4D97-AF65-F5344CB8AC3E}">
        <p14:creationId xmlns:p14="http://schemas.microsoft.com/office/powerpoint/2010/main" xmlns="" val="240280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20095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374008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13643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83924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313421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208738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213582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129848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175133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394601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F4678-9DA5-40C2-BE63-65CB8FDC4D31}"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131536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F4678-9DA5-40C2-BE63-65CB8FDC4D31}" type="datetimeFigureOut">
              <a:rPr lang="en-US" smtClean="0"/>
              <a:pPr/>
              <a:t>6/18/2013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D35FA-C3C8-43E3-8680-22E744BCFFBE}" type="slidenum">
              <a:rPr lang="en-US" smtClean="0"/>
              <a:pPr/>
              <a:t>‹#›</a:t>
            </a:fld>
            <a:endParaRPr lang="en-US" dirty="0"/>
          </a:p>
        </p:txBody>
      </p:sp>
    </p:spTree>
    <p:extLst>
      <p:ext uri="{BB962C8B-B14F-4D97-AF65-F5344CB8AC3E}">
        <p14:creationId xmlns:p14="http://schemas.microsoft.com/office/powerpoint/2010/main" xmlns="" val="148471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creativecommons.org/licenses/by/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3146" y="1295400"/>
            <a:ext cx="4409552" cy="1470025"/>
          </a:xfrm>
        </p:spPr>
        <p:txBody>
          <a:bodyPr/>
          <a:lstStyle/>
          <a:p>
            <a:r>
              <a:rPr lang="en-US" dirty="0" smtClean="0">
                <a:solidFill>
                  <a:schemeClr val="bg1"/>
                </a:solidFill>
                <a:latin typeface="Arial" pitchFamily="34" charset="0"/>
                <a:cs typeface="Arial" pitchFamily="34" charset="0"/>
              </a:rPr>
              <a:t>Connecting to Mission</a:t>
            </a:r>
            <a:endParaRPr lang="en-US" dirty="0">
              <a:solidFill>
                <a:schemeClr val="bg1"/>
              </a:solidFill>
              <a:latin typeface="Arial" pitchFamily="34" charset="0"/>
              <a:cs typeface="Arial" pitchFamily="34" charset="0"/>
            </a:endParaRPr>
          </a:p>
        </p:txBody>
      </p:sp>
      <p:sp>
        <p:nvSpPr>
          <p:cNvPr id="7" name="Subtitle 6"/>
          <p:cNvSpPr>
            <a:spLocks noGrp="1"/>
          </p:cNvSpPr>
          <p:nvPr>
            <p:ph type="subTitle" idx="1"/>
          </p:nvPr>
        </p:nvSpPr>
        <p:spPr>
          <a:xfrm>
            <a:off x="4437340" y="3886200"/>
            <a:ext cx="4554260" cy="2289074"/>
          </a:xfrm>
        </p:spPr>
        <p:txBody>
          <a:bodyPr>
            <a:noAutofit/>
          </a:bodyPr>
          <a:lstStyle/>
          <a:p>
            <a:pPr algn="r">
              <a:lnSpc>
                <a:spcPct val="120000"/>
              </a:lnSpc>
            </a:pPr>
            <a:r>
              <a:rPr lang="en-US" sz="1800" dirty="0" smtClean="0">
                <a:solidFill>
                  <a:schemeClr val="bg1"/>
                </a:solidFill>
                <a:latin typeface="Arial" pitchFamily="34" charset="0"/>
                <a:cs typeface="Arial" pitchFamily="34" charset="0"/>
              </a:rPr>
              <a:t>Lisa R. Carter</a:t>
            </a:r>
          </a:p>
          <a:p>
            <a:pPr algn="r">
              <a:lnSpc>
                <a:spcPct val="120000"/>
              </a:lnSpc>
            </a:pPr>
            <a:r>
              <a:rPr lang="en-US" sz="1800" dirty="0" smtClean="0">
                <a:solidFill>
                  <a:schemeClr val="bg1"/>
                </a:solidFill>
                <a:latin typeface="Arial" pitchFamily="34" charset="0"/>
                <a:cs typeface="Arial" pitchFamily="34" charset="0"/>
              </a:rPr>
              <a:t>carter.1088@osu.edu</a:t>
            </a:r>
          </a:p>
          <a:p>
            <a:pPr algn="r">
              <a:lnSpc>
                <a:spcPct val="120000"/>
              </a:lnSpc>
            </a:pPr>
            <a:r>
              <a:rPr lang="en-US" sz="1800" dirty="0">
                <a:solidFill>
                  <a:schemeClr val="bg1"/>
                </a:solidFill>
                <a:latin typeface="Arial" pitchFamily="34" charset="0"/>
                <a:cs typeface="Arial" pitchFamily="34" charset="0"/>
              </a:rPr>
              <a:t>Past Forward!  Meeting Stakeholder </a:t>
            </a:r>
            <a:r>
              <a:rPr lang="en-US" sz="1800" dirty="0" smtClean="0">
                <a:solidFill>
                  <a:schemeClr val="bg1"/>
                </a:solidFill>
                <a:latin typeface="Arial" pitchFamily="34" charset="0"/>
                <a:cs typeface="Arial" pitchFamily="34" charset="0"/>
              </a:rPr>
              <a:t> Needs </a:t>
            </a:r>
            <a:r>
              <a:rPr lang="en-US" sz="1800" dirty="0">
                <a:solidFill>
                  <a:schemeClr val="bg1"/>
                </a:solidFill>
                <a:latin typeface="Arial" pitchFamily="34" charset="0"/>
                <a:cs typeface="Arial" pitchFamily="34" charset="0"/>
              </a:rPr>
              <a:t>in 21st Century Special Collections</a:t>
            </a:r>
          </a:p>
          <a:p>
            <a:pPr algn="r">
              <a:lnSpc>
                <a:spcPct val="120000"/>
              </a:lnSpc>
            </a:pPr>
            <a:r>
              <a:rPr lang="en-US" sz="1800" dirty="0" smtClean="0">
                <a:solidFill>
                  <a:schemeClr val="bg1"/>
                </a:solidFill>
                <a:latin typeface="Arial" pitchFamily="34" charset="0"/>
                <a:cs typeface="Arial" pitchFamily="34" charset="0"/>
              </a:rPr>
              <a:t>June 3, 2013</a:t>
            </a:r>
            <a:endParaRPr lang="en-US" sz="1800" dirty="0">
              <a:solidFill>
                <a:schemeClr val="bg1"/>
              </a:solidFill>
              <a:latin typeface="Arial" pitchFamily="34" charset="0"/>
              <a:cs typeface="Arial" pitchFamily="34" charset="0"/>
            </a:endParaRPr>
          </a:p>
        </p:txBody>
      </p:sp>
      <p:pic>
        <p:nvPicPr>
          <p:cNvPr id="4" name="Picture 3" descr="Curved box assym.eps"/>
          <p:cNvPicPr>
            <a:picLocks noChangeAspect="1"/>
          </p:cNvPicPr>
          <p:nvPr/>
        </p:nvPicPr>
        <p:blipFill>
          <a:blip r:embed="rId2" cstate="print">
            <a:grayscl/>
          </a:blip>
          <a:srcRect l="24318" r="2804" b="20690"/>
          <a:stretch>
            <a:fillRect/>
          </a:stretch>
        </p:blipFill>
        <p:spPr>
          <a:xfrm rot="16200000">
            <a:off x="-2095500" y="3009900"/>
            <a:ext cx="5943600" cy="1752600"/>
          </a:xfrm>
          <a:prstGeom prst="rect">
            <a:avLst/>
          </a:prstGeom>
        </p:spPr>
      </p:pic>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 y="0"/>
            <a:ext cx="1273637" cy="688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42307" y="0"/>
            <a:ext cx="1695033" cy="6887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4110" y="0"/>
            <a:ext cx="1478197" cy="688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4495800" y="5791200"/>
            <a:ext cx="4648200" cy="646331"/>
          </a:xfrm>
          <a:prstGeom prst="rect">
            <a:avLst/>
          </a:prstGeom>
          <a:noFill/>
          <a:ln>
            <a:noFill/>
          </a:ln>
        </p:spPr>
        <p:txBody>
          <a:bodyPr wrap="square" rtlCol="0">
            <a:spAutoFit/>
          </a:bodyPr>
          <a:lstStyle/>
          <a:p>
            <a:r>
              <a:rPr lang="en-US" sz="1200" dirty="0" smtClean="0">
                <a:solidFill>
                  <a:schemeClr val="bg1"/>
                </a:solidFill>
                <a:latin typeface="Myriad Web Pro"/>
              </a:rPr>
              <a:t>This work is licensed under a Creative Commons Attribution 3.0 Unported License. </a:t>
            </a:r>
            <a:r>
              <a:rPr lang="en-US" sz="1200" u="sng" dirty="0" smtClean="0">
                <a:solidFill>
                  <a:schemeClr val="bg1"/>
                </a:solidFill>
                <a:latin typeface="Myriad Web Pro"/>
                <a:hlinkClick r:id="rId7"/>
              </a:rPr>
              <a:t>http://creativecommons.org/licenses/by/3.0</a:t>
            </a:r>
            <a:r>
              <a:rPr lang="en-US" sz="1200" u="sng" dirty="0" smtClean="0">
                <a:solidFill>
                  <a:schemeClr val="bg1"/>
                </a:solidFill>
                <a:latin typeface="Myriad Web Pro"/>
              </a:rPr>
              <a:t>/</a:t>
            </a:r>
            <a:endParaRPr lang="en-US" sz="1200" dirty="0" smtClean="0">
              <a:solidFill>
                <a:schemeClr val="bg1"/>
              </a:solidFill>
              <a:latin typeface="Myriad Web Pro"/>
            </a:endParaRPr>
          </a:p>
          <a:p>
            <a:endParaRPr lang="en-US" sz="1200" dirty="0">
              <a:latin typeface="Myriad Web Pro"/>
            </a:endParaRPr>
          </a:p>
        </p:txBody>
      </p:sp>
    </p:spTree>
    <p:extLst>
      <p:ext uri="{BB962C8B-B14F-4D97-AF65-F5344CB8AC3E}">
        <p14:creationId xmlns:p14="http://schemas.microsoft.com/office/powerpoint/2010/main" xmlns="" val="13730591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Libraries:  Mission</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2133600" y="1219200"/>
            <a:ext cx="67818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solidFill>
                <a:latin typeface="Arial" pitchFamily="34" charset="0"/>
                <a:cs typeface="Arial" pitchFamily="34" charset="0"/>
              </a:rPr>
              <a:t>A </a:t>
            </a:r>
            <a:r>
              <a:rPr lang="en-US" sz="2400" dirty="0" smtClean="0">
                <a:solidFill>
                  <a:srgbClr val="FF0000"/>
                </a:solidFill>
                <a:latin typeface="Arial" pitchFamily="34" charset="0"/>
                <a:cs typeface="Arial" pitchFamily="34" charset="0"/>
              </a:rPr>
              <a:t>dynamic</a:t>
            </a:r>
            <a:r>
              <a:rPr lang="en-US" sz="2400" dirty="0" smtClean="0">
                <a:solidFill>
                  <a:schemeClr val="bg1"/>
                </a:solidFill>
                <a:latin typeface="Arial" pitchFamily="34" charset="0"/>
                <a:cs typeface="Arial" pitchFamily="34" charset="0"/>
              </a:rPr>
              <a:t> partner and campus leader in advancing </a:t>
            </a:r>
            <a:r>
              <a:rPr lang="en-US" sz="2400" dirty="0" smtClean="0">
                <a:solidFill>
                  <a:srgbClr val="FF0000"/>
                </a:solidFill>
                <a:latin typeface="Arial" pitchFamily="34" charset="0"/>
                <a:cs typeface="Arial" pitchFamily="34" charset="0"/>
              </a:rPr>
              <a:t>discovery</a:t>
            </a:r>
            <a:r>
              <a:rPr lang="en-US" sz="2400" dirty="0" smtClean="0">
                <a:solidFill>
                  <a:schemeClr val="bg1"/>
                </a:solidFill>
                <a:latin typeface="Arial" pitchFamily="34" charset="0"/>
                <a:cs typeface="Arial" pitchFamily="34" charset="0"/>
              </a:rPr>
              <a:t> and </a:t>
            </a:r>
            <a:r>
              <a:rPr lang="en-US" sz="2400" dirty="0" smtClean="0">
                <a:solidFill>
                  <a:srgbClr val="FF0000"/>
                </a:solidFill>
                <a:latin typeface="Arial" pitchFamily="34" charset="0"/>
                <a:cs typeface="Arial" pitchFamily="34" charset="0"/>
              </a:rPr>
              <a:t>learning</a:t>
            </a:r>
            <a:r>
              <a:rPr lang="en-US" sz="2400" dirty="0" smtClean="0">
                <a:solidFill>
                  <a:schemeClr val="bg1"/>
                </a:solidFill>
                <a:latin typeface="Arial" pitchFamily="34" charset="0"/>
                <a:cs typeface="Arial" pitchFamily="34" charset="0"/>
              </a:rPr>
              <a:t> for OSU, for the state of Ohio, and for an ever expanding </a:t>
            </a:r>
            <a:r>
              <a:rPr lang="en-US" sz="2400" dirty="0" smtClean="0">
                <a:solidFill>
                  <a:srgbClr val="FF0000"/>
                </a:solidFill>
                <a:latin typeface="Arial" pitchFamily="34" charset="0"/>
                <a:cs typeface="Arial" pitchFamily="34" charset="0"/>
              </a:rPr>
              <a:t>community of world scholars</a:t>
            </a:r>
            <a:r>
              <a:rPr lang="en-US" sz="2400" dirty="0" smtClean="0">
                <a:solidFill>
                  <a:schemeClr val="bg1"/>
                </a:solidFill>
                <a:latin typeface="Arial" pitchFamily="34" charset="0"/>
                <a:cs typeface="Arial" pitchFamily="34" charset="0"/>
              </a:rPr>
              <a:t>.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We create, acquire, organize, disseminate, and preserve scholarship in traditional and </a:t>
            </a:r>
            <a:r>
              <a:rPr lang="en-US" sz="2400" dirty="0" smtClean="0">
                <a:solidFill>
                  <a:srgbClr val="FF0000"/>
                </a:solidFill>
                <a:latin typeface="Arial" pitchFamily="34" charset="0"/>
                <a:cs typeface="Arial" pitchFamily="34" charset="0"/>
              </a:rPr>
              <a:t>digital</a:t>
            </a:r>
            <a:r>
              <a:rPr lang="en-US" sz="2400" dirty="0" smtClean="0">
                <a:solidFill>
                  <a:schemeClr val="bg1"/>
                </a:solidFill>
                <a:latin typeface="Arial" pitchFamily="34" charset="0"/>
                <a:cs typeface="Arial" pitchFamily="34" charset="0"/>
              </a:rPr>
              <a:t> forms; we foster an environment conducive to </a:t>
            </a:r>
            <a:r>
              <a:rPr lang="en-US" sz="2400" dirty="0" smtClean="0">
                <a:solidFill>
                  <a:srgbClr val="FF0000"/>
                </a:solidFill>
                <a:latin typeface="Arial" pitchFamily="34" charset="0"/>
                <a:cs typeface="Arial" pitchFamily="34" charset="0"/>
              </a:rPr>
              <a:t>academic inquiry, scholarly communication, creative achievement</a:t>
            </a:r>
            <a:r>
              <a:rPr lang="en-US" sz="2400" dirty="0" smtClean="0">
                <a:solidFill>
                  <a:schemeClr val="bg1"/>
                </a:solidFill>
                <a:latin typeface="Arial" pitchFamily="34" charset="0"/>
                <a:cs typeface="Arial" pitchFamily="34" charset="0"/>
              </a:rPr>
              <a:t>, and lifelong learning; we help students become </a:t>
            </a:r>
            <a:r>
              <a:rPr lang="en-US" sz="2400" dirty="0" smtClean="0">
                <a:solidFill>
                  <a:srgbClr val="FF0000"/>
                </a:solidFill>
                <a:latin typeface="Arial" pitchFamily="34" charset="0"/>
                <a:cs typeface="Arial" pitchFamily="34" charset="0"/>
              </a:rPr>
              <a:t>information literate</a:t>
            </a:r>
            <a:r>
              <a:rPr lang="en-US" sz="2400" dirty="0" smtClean="0">
                <a:solidFill>
                  <a:schemeClr val="bg1"/>
                </a:solidFill>
                <a:latin typeface="Arial" pitchFamily="34" charset="0"/>
                <a:cs typeface="Arial" pitchFamily="34" charset="0"/>
              </a:rPr>
              <a:t> and globally aware; and we contribute to the University’s drive to </a:t>
            </a:r>
            <a:r>
              <a:rPr lang="en-US" sz="2400" dirty="0" smtClean="0">
                <a:solidFill>
                  <a:srgbClr val="FF0000"/>
                </a:solidFill>
                <a:latin typeface="Arial" pitchFamily="34" charset="0"/>
                <a:cs typeface="Arial" pitchFamily="34" charset="0"/>
              </a:rPr>
              <a:t>eminence in teaching, research, and service</a:t>
            </a:r>
            <a:r>
              <a:rPr lang="en-US" sz="2400" dirty="0" smtClean="0">
                <a:solidFill>
                  <a:schemeClr val="bg1"/>
                </a:solidFill>
                <a:latin typeface="Arial" pitchFamily="34" charset="0"/>
                <a:cs typeface="Arial" pitchFamily="34" charset="0"/>
              </a:rPr>
              <a:t>.</a:t>
            </a:r>
          </a:p>
          <a:p>
            <a:pPr marL="0" indent="0">
              <a:buClr>
                <a:srgbClr val="C00000"/>
              </a:buClr>
              <a:buNone/>
            </a:pPr>
            <a:endParaRPr lang="en-US" sz="2800" dirty="0" smtClean="0">
              <a:solidFill>
                <a:schemeClr val="bg1"/>
              </a:solidFill>
              <a:latin typeface="Arial" pitchFamily="34" charset="0"/>
              <a:cs typeface="Arial" pitchFamily="34" charset="0"/>
            </a:endParaRPr>
          </a:p>
          <a:p>
            <a:pPr marL="0" indent="0">
              <a:buClr>
                <a:srgbClr val="C00000"/>
              </a:buClr>
              <a:buNone/>
            </a:pPr>
            <a:endParaRPr lang="en-US" sz="2800" dirty="0">
              <a:solidFill>
                <a:schemeClr val="bg1"/>
              </a:solidFill>
              <a:latin typeface="Arial" pitchFamily="34" charset="0"/>
              <a:cs typeface="Arial" pitchFamily="34" charset="0"/>
            </a:endParaRPr>
          </a:p>
          <a:p>
            <a:pPr marL="0" indent="0">
              <a:buClr>
                <a:srgbClr val="C00000"/>
              </a:buClr>
              <a:buNone/>
            </a:pPr>
            <a:endParaRPr lang="en-US" sz="2800" dirty="0" smtClean="0">
              <a:solidFill>
                <a:schemeClr val="bg1"/>
              </a:solidFill>
              <a:latin typeface="Arial" pitchFamily="34" charset="0"/>
              <a:cs typeface="Arial" pitchFamily="34" charset="0"/>
            </a:endParaRP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247" r="26591"/>
          <a:stretch/>
        </p:blipFill>
        <p:spPr bwMode="auto">
          <a:xfrm>
            <a:off x="0" y="990599"/>
            <a:ext cx="1807286" cy="5867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3800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Libraries:  Strategic Themes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2590800" y="1219200"/>
            <a:ext cx="63246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B0000"/>
              </a:buClr>
            </a:pPr>
            <a:r>
              <a:rPr lang="en-US" sz="2800" dirty="0" smtClean="0">
                <a:solidFill>
                  <a:schemeClr val="bg1"/>
                </a:solidFill>
                <a:latin typeface="Arial" pitchFamily="34" charset="0"/>
                <a:cs typeface="Arial" pitchFamily="34" charset="0"/>
              </a:rPr>
              <a:t>Services: user-centered</a:t>
            </a:r>
          </a:p>
          <a:p>
            <a:pPr marL="0" indent="0">
              <a:buClr>
                <a:srgbClr val="BB0000"/>
              </a:buClr>
              <a:buNone/>
            </a:pPr>
            <a:endParaRPr lang="en-US" sz="1000" dirty="0" smtClean="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Collections: reflect the changing technologies and practices</a:t>
            </a:r>
          </a:p>
          <a:p>
            <a:pPr marL="0" indent="0">
              <a:buClr>
                <a:srgbClr val="BB0000"/>
              </a:buClr>
              <a:buNone/>
            </a:pPr>
            <a:endParaRPr lang="en-US" sz="1200" dirty="0" smtClean="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Library as Intellectual Crossroads</a:t>
            </a:r>
          </a:p>
          <a:p>
            <a:pPr marL="0" indent="0">
              <a:buClr>
                <a:srgbClr val="BB0000"/>
              </a:buClr>
              <a:buNone/>
            </a:pPr>
            <a:endParaRPr lang="en-US" sz="1200" dirty="0" smtClean="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Innovative Leadership: national </a:t>
            </a:r>
          </a:p>
          <a:p>
            <a:pPr marL="0" indent="0">
              <a:buClr>
                <a:srgbClr val="BB0000"/>
              </a:buClr>
              <a:buNone/>
            </a:pPr>
            <a:endParaRPr lang="en-US" sz="1200" dirty="0" smtClean="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Infrastructure: diverse, innovative, effective</a:t>
            </a:r>
          </a:p>
          <a:p>
            <a:pPr marL="0" indent="0">
              <a:buClr>
                <a:srgbClr val="C00000"/>
              </a:buClr>
              <a:buNone/>
            </a:pPr>
            <a:endParaRPr lang="en-US" dirty="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655" r="30755"/>
          <a:stretch/>
        </p:blipFill>
        <p:spPr bwMode="auto">
          <a:xfrm>
            <a:off x="0" y="963105"/>
            <a:ext cx="2259106" cy="5894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42959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858000" cy="5105400"/>
          </a:xfrm>
        </p:spPr>
        <p:txBody>
          <a:bodyPr>
            <a:noAutofit/>
          </a:bodyPr>
          <a:lstStyle/>
          <a:p>
            <a:pPr marL="0" indent="0">
              <a:buClr>
                <a:srgbClr val="C00000"/>
              </a:buClr>
              <a:buNone/>
            </a:pPr>
            <a:endParaRPr lang="en-US" dirty="0" smtClean="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
        <p:nvSpPr>
          <p:cNvPr id="5" name="Rectangle 4"/>
          <p:cNvSpPr/>
          <p:nvPr/>
        </p:nvSpPr>
        <p:spPr>
          <a:xfrm>
            <a:off x="1802018" y="0"/>
            <a:ext cx="7341982"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1904999" y="0"/>
            <a:ext cx="6715125"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Special Collections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6" y="0"/>
            <a:ext cx="18002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 y="3375625"/>
            <a:ext cx="18002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8965" y="2452295"/>
            <a:ext cx="1805604" cy="923330"/>
          </a:xfrm>
          <a:prstGeom prst="rect">
            <a:avLst/>
          </a:prstGeom>
          <a:noFill/>
        </p:spPr>
        <p:txBody>
          <a:bodyPr wrap="square" rtlCol="0">
            <a:spAutoFit/>
          </a:bodyPr>
          <a:lstStyle/>
          <a:p>
            <a:r>
              <a:rPr lang="en-US" dirty="0" smtClean="0">
                <a:solidFill>
                  <a:schemeClr val="bg1"/>
                </a:solidFill>
              </a:rPr>
              <a:t>Billy Ireland Cartoon Library &amp; Museum</a:t>
            </a:r>
            <a:endParaRPr lang="en-US" dirty="0">
              <a:solidFill>
                <a:schemeClr val="bg1"/>
              </a:solidFill>
            </a:endParaRPr>
          </a:p>
        </p:txBody>
      </p:sp>
      <p:sp>
        <p:nvSpPr>
          <p:cNvPr id="11" name="TextBox 10"/>
          <p:cNvSpPr txBox="1"/>
          <p:nvPr/>
        </p:nvSpPr>
        <p:spPr>
          <a:xfrm>
            <a:off x="-6276" y="5833075"/>
            <a:ext cx="1805604" cy="1200329"/>
          </a:xfrm>
          <a:prstGeom prst="rect">
            <a:avLst/>
          </a:prstGeom>
          <a:noFill/>
        </p:spPr>
        <p:txBody>
          <a:bodyPr wrap="square" rtlCol="0">
            <a:spAutoFit/>
          </a:bodyPr>
          <a:lstStyle/>
          <a:p>
            <a:r>
              <a:rPr lang="en-US" dirty="0" smtClean="0">
                <a:solidFill>
                  <a:schemeClr val="bg1"/>
                </a:solidFill>
              </a:rPr>
              <a:t>Byrd Polar Research Center Archival Program	</a:t>
            </a:r>
            <a:endParaRPr lang="en-US" dirty="0">
              <a:solidFill>
                <a:schemeClr val="bg1"/>
              </a:solidFill>
            </a:endParaRPr>
          </a:p>
        </p:txBody>
      </p:sp>
      <p:sp>
        <p:nvSpPr>
          <p:cNvPr id="12" name="Content Placeholder 2"/>
          <p:cNvSpPr txBox="1">
            <a:spLocks/>
          </p:cNvSpPr>
          <p:nvPr/>
        </p:nvSpPr>
        <p:spPr>
          <a:xfrm>
            <a:off x="2057400" y="1219200"/>
            <a:ext cx="6858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B0000"/>
              </a:buClr>
              <a:buNone/>
            </a:pPr>
            <a:r>
              <a:rPr lang="en-US" sz="2800" dirty="0" smtClean="0">
                <a:solidFill>
                  <a:schemeClr val="bg1"/>
                </a:solidFill>
                <a:latin typeface="Arial" pitchFamily="34" charset="0"/>
                <a:cs typeface="Arial" pitchFamily="34" charset="0"/>
              </a:rPr>
              <a:t>Increase alignment of library sponsored</a:t>
            </a:r>
            <a:r>
              <a:rPr lang="en-US" sz="2800" dirty="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programs and exhibitions with University level</a:t>
            </a:r>
            <a:r>
              <a:rPr lang="en-US" sz="2800" dirty="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teaching and research initiatives.</a:t>
            </a:r>
          </a:p>
          <a:p>
            <a:pPr>
              <a:buClr>
                <a:srgbClr val="BB0000"/>
              </a:buClr>
            </a:pPr>
            <a:endParaRPr lang="en-US" sz="2800" dirty="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Robust exhibition program </a:t>
            </a:r>
          </a:p>
          <a:p>
            <a:pPr>
              <a:buClr>
                <a:srgbClr val="BB0000"/>
              </a:buClr>
            </a:pPr>
            <a:r>
              <a:rPr lang="en-US" sz="2800" dirty="0" smtClean="0">
                <a:solidFill>
                  <a:schemeClr val="bg1"/>
                </a:solidFill>
                <a:latin typeface="Arial" pitchFamily="34" charset="0"/>
                <a:cs typeface="Arial" pitchFamily="34" charset="0"/>
              </a:rPr>
              <a:t>Campus Arts initiative </a:t>
            </a:r>
          </a:p>
          <a:p>
            <a:pPr>
              <a:buClr>
                <a:srgbClr val="BB0000"/>
              </a:buClr>
            </a:pPr>
            <a:r>
              <a:rPr lang="en-US" sz="2800" dirty="0" smtClean="0">
                <a:solidFill>
                  <a:schemeClr val="bg1"/>
                </a:solidFill>
                <a:latin typeface="Arial" pitchFamily="34" charset="0"/>
                <a:cs typeface="Arial" pitchFamily="34" charset="0"/>
              </a:rPr>
              <a:t>Data management </a:t>
            </a:r>
          </a:p>
          <a:p>
            <a:pPr>
              <a:buClr>
                <a:srgbClr val="BB0000"/>
              </a:buClr>
            </a:pPr>
            <a:r>
              <a:rPr lang="en-US" sz="2800" dirty="0" smtClean="0">
                <a:solidFill>
                  <a:schemeClr val="bg1"/>
                </a:solidFill>
                <a:latin typeface="Arial" pitchFamily="34" charset="0"/>
                <a:cs typeface="Arial" pitchFamily="34" charset="0"/>
              </a:rPr>
              <a:t>Humanities Institutes’ Working Groups</a:t>
            </a:r>
          </a:p>
          <a:p>
            <a:pPr marL="0" indent="0">
              <a:buClr>
                <a:srgbClr val="C00000"/>
              </a:buClr>
              <a:buNone/>
            </a:pPr>
            <a:endParaRPr lang="en-US" dirty="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9668457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858000" cy="5105400"/>
          </a:xfrm>
        </p:spPr>
        <p:txBody>
          <a:bodyPr>
            <a:noAutofit/>
          </a:bodyPr>
          <a:lstStyle/>
          <a:p>
            <a:pPr marL="0" indent="0">
              <a:buClr>
                <a:srgbClr val="C00000"/>
              </a:buClr>
              <a:buNone/>
            </a:pPr>
            <a:endParaRPr lang="en-US" sz="2800" dirty="0" smtClean="0">
              <a:solidFill>
                <a:schemeClr val="bg1"/>
              </a:solidFill>
              <a:latin typeface="Arial" pitchFamily="34" charset="0"/>
              <a:cs typeface="Arial" pitchFamily="34" charset="0"/>
            </a:endParaRPr>
          </a:p>
          <a:p>
            <a:pPr marL="0" indent="0">
              <a:buClr>
                <a:srgbClr val="C00000"/>
              </a:buClr>
              <a:buNone/>
            </a:pPr>
            <a:endParaRPr lang="en-US" sz="2800" dirty="0" smtClean="0">
              <a:solidFill>
                <a:schemeClr val="bg1"/>
              </a:solidFill>
              <a:latin typeface="Arial" pitchFamily="34" charset="0"/>
              <a:cs typeface="Arial" pitchFamily="34" charset="0"/>
            </a:endParaRPr>
          </a:p>
          <a:p>
            <a:pPr marL="0" indent="0">
              <a:buClr>
                <a:srgbClr val="C00000"/>
              </a:buClr>
              <a:buNone/>
            </a:pPr>
            <a:endParaRPr lang="en-US" sz="2800" dirty="0">
              <a:solidFill>
                <a:schemeClr val="bg1"/>
              </a:solidFill>
              <a:latin typeface="Arial" pitchFamily="34" charset="0"/>
              <a:cs typeface="Arial" pitchFamily="34" charset="0"/>
            </a:endParaRPr>
          </a:p>
          <a:p>
            <a:pPr>
              <a:buClr>
                <a:srgbClr val="C00000"/>
              </a:buClr>
            </a:pPr>
            <a:r>
              <a:rPr lang="en-US" sz="2800" dirty="0" smtClean="0">
                <a:solidFill>
                  <a:schemeClr val="bg1"/>
                </a:solidFill>
                <a:latin typeface="Arial" pitchFamily="34" charset="0"/>
                <a:cs typeface="Arial" pitchFamily="34" charset="0"/>
              </a:rPr>
              <a:t>Intensive research assistance</a:t>
            </a:r>
          </a:p>
          <a:p>
            <a:pPr>
              <a:buClr>
                <a:srgbClr val="C00000"/>
              </a:buClr>
            </a:pPr>
            <a:r>
              <a:rPr lang="en-US" sz="2800" dirty="0" smtClean="0">
                <a:solidFill>
                  <a:schemeClr val="bg1"/>
                </a:solidFill>
                <a:latin typeface="Arial" pitchFamily="34" charset="0"/>
                <a:cs typeface="Arial" pitchFamily="34" charset="0"/>
              </a:rPr>
              <a:t>Support graduate student success as advisors and in practicums</a:t>
            </a:r>
          </a:p>
          <a:p>
            <a:pPr>
              <a:buClr>
                <a:srgbClr val="C00000"/>
              </a:buClr>
            </a:pPr>
            <a:r>
              <a:rPr lang="en-US" sz="2800" dirty="0" smtClean="0">
                <a:solidFill>
                  <a:schemeClr val="bg1"/>
                </a:solidFill>
                <a:latin typeface="Arial" pitchFamily="34" charset="0"/>
                <a:cs typeface="Arial" pitchFamily="34" charset="0"/>
              </a:rPr>
              <a:t>Increasingly supply raw data for digital scholarship </a:t>
            </a:r>
          </a:p>
        </p:txBody>
      </p:sp>
      <p:sp>
        <p:nvSpPr>
          <p:cNvPr id="5" name="Rectangle 4"/>
          <p:cNvSpPr/>
          <p:nvPr/>
        </p:nvSpPr>
        <p:spPr>
          <a:xfrm>
            <a:off x="1802018" y="0"/>
            <a:ext cx="7341982"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1904999" y="0"/>
            <a:ext cx="6715125"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Special Collections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965" y="2489274"/>
            <a:ext cx="1805604" cy="646331"/>
          </a:xfrm>
          <a:prstGeom prst="rect">
            <a:avLst/>
          </a:prstGeom>
          <a:noFill/>
        </p:spPr>
        <p:txBody>
          <a:bodyPr wrap="square" rtlCol="0">
            <a:spAutoFit/>
          </a:bodyPr>
          <a:lstStyle/>
          <a:p>
            <a:r>
              <a:rPr lang="en-US" dirty="0" smtClean="0">
                <a:solidFill>
                  <a:schemeClr val="bg1"/>
                </a:solidFill>
              </a:rPr>
              <a:t>Hilandar Research Library</a:t>
            </a:r>
            <a:endParaRPr lang="en-US" dirty="0">
              <a:solidFill>
                <a:schemeClr val="bg1"/>
              </a:solidFill>
            </a:endParaRPr>
          </a:p>
        </p:txBody>
      </p:sp>
      <p:sp>
        <p:nvSpPr>
          <p:cNvPr id="11" name="TextBox 10"/>
          <p:cNvSpPr txBox="1"/>
          <p:nvPr/>
        </p:nvSpPr>
        <p:spPr>
          <a:xfrm>
            <a:off x="-14344" y="5812680"/>
            <a:ext cx="2071744" cy="923330"/>
          </a:xfrm>
          <a:prstGeom prst="rect">
            <a:avLst/>
          </a:prstGeom>
          <a:noFill/>
        </p:spPr>
        <p:txBody>
          <a:bodyPr wrap="square" rtlCol="0">
            <a:spAutoFit/>
          </a:bodyPr>
          <a:lstStyle/>
          <a:p>
            <a:r>
              <a:rPr lang="en-US" dirty="0" smtClean="0">
                <a:solidFill>
                  <a:schemeClr val="bg1"/>
                </a:solidFill>
              </a:rPr>
              <a:t>Lawrence and Lee Theatre Research Institute 	</a:t>
            </a:r>
            <a:endParaRPr lang="en-US" dirty="0">
              <a:solidFill>
                <a:schemeClr val="bg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65" y="0"/>
            <a:ext cx="18002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5" y="3352800"/>
            <a:ext cx="18002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Content Placeholder 2"/>
          <p:cNvSpPr txBox="1">
            <a:spLocks/>
          </p:cNvSpPr>
          <p:nvPr/>
        </p:nvSpPr>
        <p:spPr>
          <a:xfrm>
            <a:off x="2209800" y="1371600"/>
            <a:ext cx="6858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B0000"/>
              </a:buClr>
              <a:buNone/>
            </a:pPr>
            <a:r>
              <a:rPr lang="en-US" sz="2800" dirty="0" smtClean="0">
                <a:solidFill>
                  <a:schemeClr val="bg1"/>
                </a:solidFill>
                <a:latin typeface="Arial" pitchFamily="34" charset="0"/>
                <a:cs typeface="Arial" pitchFamily="34" charset="0"/>
              </a:rPr>
              <a:t>Offer enhanced and innovative research services to faculty and graduate students.</a:t>
            </a:r>
          </a:p>
          <a:p>
            <a:pPr marL="0" indent="0">
              <a:buClr>
                <a:srgbClr val="C00000"/>
              </a:buClr>
              <a:buNone/>
            </a:pPr>
            <a:endParaRPr lang="en-US" dirty="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96956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858000" cy="5105400"/>
          </a:xfrm>
        </p:spPr>
        <p:txBody>
          <a:bodyPr>
            <a:noAutofit/>
          </a:bodyPr>
          <a:lstStyle/>
          <a:p>
            <a:pPr marL="0" indent="0">
              <a:buClr>
                <a:srgbClr val="C00000"/>
              </a:buClr>
              <a:buNone/>
            </a:pPr>
            <a:endParaRPr lang="en-US" dirty="0" smtClean="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
        <p:nvSpPr>
          <p:cNvPr id="5" name="Rectangle 4"/>
          <p:cNvSpPr/>
          <p:nvPr/>
        </p:nvSpPr>
        <p:spPr>
          <a:xfrm>
            <a:off x="1802018" y="0"/>
            <a:ext cx="7341982"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1904999" y="0"/>
            <a:ext cx="6715125"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Special Collections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965" y="2489274"/>
            <a:ext cx="1805604" cy="923330"/>
          </a:xfrm>
          <a:prstGeom prst="rect">
            <a:avLst/>
          </a:prstGeom>
          <a:noFill/>
        </p:spPr>
        <p:txBody>
          <a:bodyPr wrap="square" rtlCol="0">
            <a:spAutoFit/>
          </a:bodyPr>
          <a:lstStyle/>
          <a:p>
            <a:r>
              <a:rPr lang="en-US" dirty="0" smtClean="0">
                <a:solidFill>
                  <a:schemeClr val="bg1"/>
                </a:solidFill>
              </a:rPr>
              <a:t>Ohio Congressional Archives	</a:t>
            </a:r>
            <a:endParaRPr lang="en-US" dirty="0">
              <a:solidFill>
                <a:schemeClr val="bg1"/>
              </a:solidFill>
            </a:endParaRPr>
          </a:p>
        </p:txBody>
      </p:sp>
      <p:sp>
        <p:nvSpPr>
          <p:cNvPr id="11" name="TextBox 10"/>
          <p:cNvSpPr txBox="1"/>
          <p:nvPr/>
        </p:nvSpPr>
        <p:spPr>
          <a:xfrm>
            <a:off x="-18827" y="5939141"/>
            <a:ext cx="2071744" cy="646331"/>
          </a:xfrm>
          <a:prstGeom prst="rect">
            <a:avLst/>
          </a:prstGeom>
          <a:noFill/>
        </p:spPr>
        <p:txBody>
          <a:bodyPr wrap="square" rtlCol="0">
            <a:spAutoFit/>
          </a:bodyPr>
          <a:lstStyle/>
          <a:p>
            <a:r>
              <a:rPr lang="en-US" dirty="0" smtClean="0">
                <a:solidFill>
                  <a:schemeClr val="bg1"/>
                </a:solidFill>
              </a:rPr>
              <a:t>Ohio State University Archives</a:t>
            </a:r>
            <a:endParaRPr lang="en-US" dirty="0">
              <a:solidFill>
                <a:schemeClr val="bg1"/>
              </a:solidFill>
            </a:endParaRPr>
          </a:p>
        </p:txBody>
      </p:sp>
      <p:pic>
        <p:nvPicPr>
          <p:cNvPr id="14338" name="Picture 2" descr="http://library.osu.edu/assets/Uploads/special-collections/collections-congressio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22" y="0"/>
            <a:ext cx="1800225" cy="2457451"/>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library.osu.edu/assets/Uploads/special-collections/collections-archiv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23" y="3481690"/>
            <a:ext cx="1800225" cy="24574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2"/>
          <p:cNvSpPr txBox="1">
            <a:spLocks/>
          </p:cNvSpPr>
          <p:nvPr/>
        </p:nvSpPr>
        <p:spPr>
          <a:xfrm>
            <a:off x="2209800" y="1371600"/>
            <a:ext cx="6858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B0000"/>
              </a:buClr>
              <a:buNone/>
            </a:pPr>
            <a:r>
              <a:rPr lang="en-US" sz="2800" dirty="0" smtClean="0">
                <a:solidFill>
                  <a:schemeClr val="bg1"/>
                </a:solidFill>
                <a:latin typeface="Arial" pitchFamily="34" charset="0"/>
                <a:cs typeface="Arial" pitchFamily="34" charset="0"/>
              </a:rPr>
              <a:t>Increase the scale and scope of distinctive and digital collections and enhance access to and usage of these materials to support research and anytime, anywhere learning.</a:t>
            </a:r>
          </a:p>
          <a:p>
            <a:pPr marL="0" indent="0">
              <a:buClr>
                <a:srgbClr val="BB0000"/>
              </a:buClr>
              <a:buNone/>
            </a:pPr>
            <a:endParaRPr lang="en-US" sz="2800" dirty="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Digitizing like crazy</a:t>
            </a:r>
          </a:p>
          <a:p>
            <a:pPr>
              <a:buClr>
                <a:srgbClr val="BB0000"/>
              </a:buClr>
            </a:pPr>
            <a:r>
              <a:rPr lang="en-US" sz="2800" dirty="0" smtClean="0">
                <a:solidFill>
                  <a:schemeClr val="bg1"/>
                </a:solidFill>
                <a:latin typeface="Arial" pitchFamily="34" charset="0"/>
                <a:cs typeface="Arial" pitchFamily="34" charset="0"/>
              </a:rPr>
              <a:t>Buckeye Stroll</a:t>
            </a:r>
          </a:p>
          <a:p>
            <a:pPr>
              <a:buClr>
                <a:srgbClr val="BB0000"/>
              </a:buClr>
            </a:pPr>
            <a:r>
              <a:rPr lang="en-US" sz="2800" dirty="0" smtClean="0">
                <a:solidFill>
                  <a:schemeClr val="bg1"/>
                </a:solidFill>
                <a:latin typeface="Arial" pitchFamily="34" charset="0"/>
                <a:cs typeface="Arial" pitchFamily="34" charset="0"/>
              </a:rPr>
              <a:t>Blogs, Flickr, Facebook </a:t>
            </a:r>
          </a:p>
          <a:p>
            <a:pPr marL="0" indent="0">
              <a:buClr>
                <a:srgbClr val="C00000"/>
              </a:buClr>
              <a:buNone/>
            </a:pPr>
            <a:endParaRPr lang="en-US" dirty="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42154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858000" cy="5105400"/>
          </a:xfrm>
        </p:spPr>
        <p:txBody>
          <a:bodyPr>
            <a:noAutofit/>
          </a:bodyPr>
          <a:lstStyle/>
          <a:p>
            <a:pPr marL="0" indent="0">
              <a:buClr>
                <a:srgbClr val="C00000"/>
              </a:buClr>
              <a:buNone/>
            </a:pPr>
            <a:endParaRPr lang="en-US" dirty="0" smtClean="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
        <p:nvSpPr>
          <p:cNvPr id="5" name="Rectangle 4"/>
          <p:cNvSpPr/>
          <p:nvPr/>
        </p:nvSpPr>
        <p:spPr>
          <a:xfrm>
            <a:off x="1802018" y="0"/>
            <a:ext cx="7341982"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1904999" y="0"/>
            <a:ext cx="6715125"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Special Collections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965" y="2489274"/>
            <a:ext cx="1805604" cy="923330"/>
          </a:xfrm>
          <a:prstGeom prst="rect">
            <a:avLst/>
          </a:prstGeom>
          <a:noFill/>
        </p:spPr>
        <p:txBody>
          <a:bodyPr wrap="square" rtlCol="0">
            <a:spAutoFit/>
          </a:bodyPr>
          <a:lstStyle/>
          <a:p>
            <a:r>
              <a:rPr lang="en-US" dirty="0" smtClean="0">
                <a:solidFill>
                  <a:schemeClr val="bg1"/>
                </a:solidFill>
              </a:rPr>
              <a:t>Rare Books and Manuscripts Library	</a:t>
            </a:r>
            <a:endParaRPr lang="en-US" dirty="0">
              <a:solidFill>
                <a:schemeClr val="bg1"/>
              </a:solidFill>
            </a:endParaRPr>
          </a:p>
        </p:txBody>
      </p:sp>
      <p:sp>
        <p:nvSpPr>
          <p:cNvPr id="11" name="TextBox 10"/>
          <p:cNvSpPr txBox="1"/>
          <p:nvPr/>
        </p:nvSpPr>
        <p:spPr>
          <a:xfrm>
            <a:off x="-18827" y="5939141"/>
            <a:ext cx="1923826" cy="923330"/>
          </a:xfrm>
          <a:prstGeom prst="rect">
            <a:avLst/>
          </a:prstGeom>
          <a:noFill/>
        </p:spPr>
        <p:txBody>
          <a:bodyPr wrap="square" rtlCol="0">
            <a:spAutoFit/>
          </a:bodyPr>
          <a:lstStyle/>
          <a:p>
            <a:r>
              <a:rPr lang="en-US" dirty="0" smtClean="0">
                <a:solidFill>
                  <a:schemeClr val="bg1"/>
                </a:solidFill>
              </a:rPr>
              <a:t>Charvat Collection of American Fiction</a:t>
            </a:r>
            <a:endParaRPr lang="en-US" dirty="0">
              <a:solidFill>
                <a:schemeClr val="bg1"/>
              </a:solidFill>
            </a:endParaRPr>
          </a:p>
        </p:txBody>
      </p:sp>
      <p:pic>
        <p:nvPicPr>
          <p:cNvPr id="15362" name="Picture 2" descr="http://library.osu.edu/assets/Uploads/special-collections/collections-rare-book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 y="0"/>
            <a:ext cx="1800225" cy="2457451"/>
          </a:xfrm>
          <a:prstGeom prst="rect">
            <a:avLst/>
          </a:prstGeom>
          <a:noFill/>
          <a:extLst>
            <a:ext uri="{909E8E84-426E-40DD-AFC4-6F175D3DCCD1}">
              <a14:hiddenFill xmlns:a14="http://schemas.microsoft.com/office/drawing/2010/main" xmlns="">
                <a:solidFill>
                  <a:srgbClr val="FFFFFF"/>
                </a:solidFill>
              </a14:hiddenFill>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828" y="3481691"/>
            <a:ext cx="1800225"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ontent Placeholder 2"/>
          <p:cNvSpPr txBox="1">
            <a:spLocks/>
          </p:cNvSpPr>
          <p:nvPr/>
        </p:nvSpPr>
        <p:spPr>
          <a:xfrm>
            <a:off x="2209800" y="1371600"/>
            <a:ext cx="6858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B0000"/>
              </a:buClr>
              <a:buNone/>
            </a:pPr>
            <a:r>
              <a:rPr lang="en-US" sz="2800" dirty="0" smtClean="0">
                <a:solidFill>
                  <a:schemeClr val="bg1"/>
                </a:solidFill>
                <a:latin typeface="Arial" pitchFamily="34" charset="0"/>
                <a:cs typeface="Arial" pitchFamily="34" charset="0"/>
              </a:rPr>
              <a:t>Highly engaged with faculty and service units across campus to integrate library services and resources to enhance teaching and learning.  </a:t>
            </a:r>
          </a:p>
          <a:p>
            <a:pPr marL="0" indent="0">
              <a:buClr>
                <a:srgbClr val="BB0000"/>
              </a:buClr>
              <a:buNone/>
            </a:pPr>
            <a:endParaRPr lang="en-US" sz="2800" dirty="0" smtClean="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Redesigning curriculum </a:t>
            </a:r>
          </a:p>
          <a:p>
            <a:pPr>
              <a:buClr>
                <a:srgbClr val="BB0000"/>
              </a:buClr>
            </a:pPr>
            <a:r>
              <a:rPr lang="en-US" sz="2800" dirty="0" smtClean="0">
                <a:solidFill>
                  <a:schemeClr val="bg1"/>
                </a:solidFill>
                <a:latin typeface="Arial" pitchFamily="34" charset="0"/>
                <a:cs typeface="Arial" pitchFamily="34" charset="0"/>
              </a:rPr>
              <a:t>Research methods courses</a:t>
            </a:r>
            <a:endParaRPr lang="en-US" sz="2800" dirty="0">
              <a:solidFill>
                <a:schemeClr val="bg1"/>
              </a:solidFill>
              <a:latin typeface="Arial" pitchFamily="34" charset="0"/>
              <a:cs typeface="Arial" pitchFamily="34" charset="0"/>
            </a:endParaRPr>
          </a:p>
          <a:p>
            <a:pPr>
              <a:buClr>
                <a:srgbClr val="BB0000"/>
              </a:buClr>
            </a:pPr>
            <a:r>
              <a:rPr lang="en-US" sz="2800" dirty="0" smtClean="0">
                <a:solidFill>
                  <a:schemeClr val="bg1"/>
                </a:solidFill>
                <a:latin typeface="Arial" pitchFamily="34" charset="0"/>
                <a:cs typeface="Arial" pitchFamily="34" charset="0"/>
              </a:rPr>
              <a:t>Hands-on, intensive use </a:t>
            </a:r>
          </a:p>
          <a:p>
            <a:pPr>
              <a:buClr>
                <a:srgbClr val="BB0000"/>
              </a:buClr>
            </a:pPr>
            <a:r>
              <a:rPr lang="en-US" sz="2800" dirty="0" smtClean="0">
                <a:solidFill>
                  <a:schemeClr val="bg1"/>
                </a:solidFill>
                <a:latin typeface="Arial" pitchFamily="34" charset="0"/>
                <a:cs typeface="Arial" pitchFamily="34" charset="0"/>
              </a:rPr>
              <a:t>Records management program</a:t>
            </a:r>
            <a:endParaRPr lang="en-US" dirty="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786159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19912995"/>
              </p:ext>
            </p:extLst>
          </p:nvPr>
        </p:nvGraphicFramePr>
        <p:xfrm>
          <a:off x="457200" y="838200"/>
          <a:ext cx="8229600" cy="4693920"/>
        </p:xfrm>
        <a:graphic>
          <a:graphicData uri="http://schemas.openxmlformats.org/drawingml/2006/table">
            <a:tbl>
              <a:tblPr firstRow="1" bandRow="1">
                <a:tableStyleId>{21E4AEA4-8DFA-4A89-87EB-49C32662AFE0}</a:tableStyleId>
              </a:tblPr>
              <a:tblGrid>
                <a:gridCol w="4648200"/>
                <a:gridCol w="3581400"/>
              </a:tblGrid>
              <a:tr h="370840">
                <a:tc>
                  <a:txBody>
                    <a:bodyPr/>
                    <a:lstStyle/>
                    <a:p>
                      <a:r>
                        <a:rPr lang="en-US" sz="3200" baseline="0" dirty="0" smtClean="0">
                          <a:latin typeface="Arial" pitchFamily="34" charset="0"/>
                          <a:cs typeface="Arial" pitchFamily="34" charset="0"/>
                        </a:rPr>
                        <a:t>Special Collections</a:t>
                      </a:r>
                      <a:endParaRPr lang="en-US" sz="3200" dirty="0">
                        <a:latin typeface="Arial" pitchFamily="34" charset="0"/>
                        <a:cs typeface="Arial" pitchFamily="34" charset="0"/>
                      </a:endParaRPr>
                    </a:p>
                  </a:txBody>
                  <a:tcPr>
                    <a:solidFill>
                      <a:srgbClr val="BB0000"/>
                    </a:solidFill>
                  </a:tcPr>
                </a:tc>
                <a:tc>
                  <a:txBody>
                    <a:bodyPr/>
                    <a:lstStyle/>
                    <a:p>
                      <a:r>
                        <a:rPr lang="en-US" sz="3200" dirty="0" smtClean="0">
                          <a:latin typeface="Arial" pitchFamily="34" charset="0"/>
                          <a:cs typeface="Arial" pitchFamily="34" charset="0"/>
                        </a:rPr>
                        <a:t>Library </a:t>
                      </a:r>
                      <a:r>
                        <a:rPr lang="en-US" sz="3200" baseline="0" dirty="0" smtClean="0">
                          <a:latin typeface="Arial" pitchFamily="34" charset="0"/>
                          <a:cs typeface="Arial" pitchFamily="34" charset="0"/>
                        </a:rPr>
                        <a:t>Strategy </a:t>
                      </a:r>
                      <a:endParaRPr lang="en-US" sz="3200" dirty="0">
                        <a:latin typeface="Arial" pitchFamily="34" charset="0"/>
                        <a:cs typeface="Arial" pitchFamily="34" charset="0"/>
                      </a:endParaRPr>
                    </a:p>
                  </a:txBody>
                  <a:tcPr>
                    <a:solidFill>
                      <a:srgbClr val="BB0000"/>
                    </a:solidFill>
                  </a:tcPr>
                </a:tc>
              </a:tr>
              <a:tr h="370840">
                <a:tc>
                  <a:txBody>
                    <a:bodyPr/>
                    <a:lstStyle/>
                    <a:p>
                      <a:r>
                        <a:rPr lang="en-US" sz="2400" dirty="0" smtClean="0">
                          <a:latin typeface="Arial" pitchFamily="34" charset="0"/>
                          <a:cs typeface="Arial" pitchFamily="34" charset="0"/>
                        </a:rPr>
                        <a:t>Engaged</a:t>
                      </a:r>
                      <a:r>
                        <a:rPr lang="en-US" sz="2400" baseline="0" dirty="0" smtClean="0">
                          <a:latin typeface="Arial" pitchFamily="34" charset="0"/>
                          <a:cs typeface="Arial" pitchFamily="34" charset="0"/>
                        </a:rPr>
                        <a:t> in the classroom,</a:t>
                      </a:r>
                      <a:r>
                        <a:rPr lang="en-US" sz="2400" dirty="0" smtClean="0">
                          <a:latin typeface="Arial" pitchFamily="34" charset="0"/>
                          <a:cs typeface="Arial" pitchFamily="34" charset="0"/>
                        </a:rPr>
                        <a:t> embedded expertise</a:t>
                      </a:r>
                    </a:p>
                  </a:txBody>
                  <a:tcPr/>
                </a:tc>
                <a:tc>
                  <a:txBody>
                    <a:bodyPr/>
                    <a:lstStyle/>
                    <a:p>
                      <a:r>
                        <a:rPr lang="en-US" sz="2400" dirty="0" smtClean="0">
                          <a:solidFill>
                            <a:schemeClr val="tx1"/>
                          </a:solidFill>
                          <a:latin typeface="Arial" pitchFamily="34" charset="0"/>
                          <a:cs typeface="Arial" pitchFamily="34" charset="0"/>
                        </a:rPr>
                        <a:t>Services</a:t>
                      </a:r>
                      <a:endParaRPr lang="en-US" sz="2400" dirty="0">
                        <a:solidFill>
                          <a:schemeClr val="tx1"/>
                        </a:solidFill>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Distinctive collections built on research strengths</a:t>
                      </a:r>
                    </a:p>
                  </a:txBody>
                  <a:tcPr/>
                </a:tc>
                <a:tc>
                  <a:txBody>
                    <a:bodyPr/>
                    <a:lstStyle/>
                    <a:p>
                      <a:r>
                        <a:rPr lang="en-US" sz="2400" dirty="0" smtClean="0">
                          <a:latin typeface="Arial" pitchFamily="34" charset="0"/>
                          <a:cs typeface="Arial" pitchFamily="34" charset="0"/>
                        </a:rPr>
                        <a:t>Collections</a:t>
                      </a:r>
                      <a:endParaRPr lang="en-US" sz="2400" dirty="0">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Dynamic</a:t>
                      </a:r>
                      <a:r>
                        <a:rPr lang="en-US" sz="2400" baseline="0" dirty="0" smtClean="0">
                          <a:latin typeface="Arial" pitchFamily="34" charset="0"/>
                          <a:cs typeface="Arial" pitchFamily="34" charset="0"/>
                        </a:rPr>
                        <a:t> exhibits, programs, learning opportunities</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Intellectual Crossroads</a:t>
                      </a:r>
                      <a:endParaRPr lang="en-US" sz="2400" dirty="0">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World-class collections</a:t>
                      </a:r>
                      <a:r>
                        <a:rPr lang="en-US" sz="2400" baseline="0" dirty="0" smtClean="0">
                          <a:latin typeface="Arial" pitchFamily="34" charset="0"/>
                          <a:cs typeface="Arial" pitchFamily="34" charset="0"/>
                        </a:rPr>
                        <a:t> with global reach</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Innovative</a:t>
                      </a:r>
                      <a:r>
                        <a:rPr lang="en-US" sz="2400" baseline="0" dirty="0" smtClean="0">
                          <a:latin typeface="Arial" pitchFamily="34" charset="0"/>
                          <a:cs typeface="Arial" pitchFamily="34" charset="0"/>
                        </a:rPr>
                        <a:t> Leadership</a:t>
                      </a:r>
                      <a:endParaRPr lang="en-US" sz="2400" dirty="0">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Innovation, professional development, efficiency</a:t>
                      </a:r>
                      <a:r>
                        <a:rPr lang="en-US" sz="2400" baseline="0" dirty="0" smtClean="0">
                          <a:latin typeface="Arial" pitchFamily="34" charset="0"/>
                          <a:cs typeface="Arial" pitchFamily="34" charset="0"/>
                        </a:rPr>
                        <a:t>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Resourc</a:t>
                      </a:r>
                      <a:r>
                        <a:rPr lang="en-US" sz="2400" baseline="0" dirty="0" smtClean="0">
                          <a:latin typeface="Arial" pitchFamily="34" charset="0"/>
                          <a:cs typeface="Arial" pitchFamily="34" charset="0"/>
                        </a:rPr>
                        <a:t>e Stewardship</a:t>
                      </a:r>
                      <a:endParaRPr lang="en-US" sz="2400" dirty="0">
                        <a:latin typeface="Arial" pitchFamily="34" charset="0"/>
                        <a:cs typeface="Arial" pitchFamily="34" charset="0"/>
                      </a:endParaRPr>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90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How</a:t>
            </a:r>
            <a:r>
              <a:rPr kumimoji="0" lang="en-US" sz="44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will you align?  </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3"/>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993" r="5033" b="1911"/>
          <a:stretch/>
        </p:blipFill>
        <p:spPr bwMode="auto">
          <a:xfrm>
            <a:off x="952051" y="1156447"/>
            <a:ext cx="7239897" cy="5020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9895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295400"/>
            <a:ext cx="6036192" cy="5105400"/>
          </a:xfrm>
        </p:spPr>
        <p:txBody>
          <a:bodyPr>
            <a:noAutofit/>
          </a:bodyPr>
          <a:lstStyle/>
          <a:p>
            <a:pPr>
              <a:buClr>
                <a:srgbClr val="C00000"/>
              </a:buClr>
            </a:pPr>
            <a:endParaRPr lang="en-US" dirty="0" smtClean="0">
              <a:solidFill>
                <a:schemeClr val="bg1"/>
              </a:solidFill>
              <a:latin typeface="Arial" pitchFamily="34" charset="0"/>
              <a:cs typeface="Arial" pitchFamily="34" charset="0"/>
            </a:endParaRPr>
          </a:p>
          <a:p>
            <a:pPr>
              <a:buClr>
                <a:srgbClr val="C00000"/>
              </a:buClr>
            </a:pPr>
            <a:r>
              <a:rPr lang="en-US" dirty="0" smtClean="0">
                <a:solidFill>
                  <a:schemeClr val="bg1"/>
                </a:solidFill>
                <a:latin typeface="Arial" pitchFamily="34" charset="0"/>
                <a:cs typeface="Arial" pitchFamily="34" charset="0"/>
              </a:rPr>
              <a:t>Being “special” is not enough</a:t>
            </a:r>
          </a:p>
          <a:p>
            <a:pPr>
              <a:buClr>
                <a:srgbClr val="C00000"/>
              </a:buClr>
            </a:pPr>
            <a:r>
              <a:rPr lang="en-US" dirty="0" smtClean="0">
                <a:solidFill>
                  <a:schemeClr val="bg1"/>
                </a:solidFill>
                <a:latin typeface="Arial" pitchFamily="34" charset="0"/>
                <a:cs typeface="Arial" pitchFamily="34" charset="0"/>
              </a:rPr>
              <a:t>Reduced resources </a:t>
            </a:r>
          </a:p>
          <a:p>
            <a:pPr>
              <a:buClr>
                <a:srgbClr val="C00000"/>
              </a:buClr>
            </a:pPr>
            <a:r>
              <a:rPr lang="en-US" dirty="0" smtClean="0">
                <a:solidFill>
                  <a:schemeClr val="bg1"/>
                </a:solidFill>
                <a:latin typeface="Arial" pitchFamily="34" charset="0"/>
                <a:cs typeface="Arial" pitchFamily="34" charset="0"/>
              </a:rPr>
              <a:t>Increased, changing demands</a:t>
            </a:r>
          </a:p>
          <a:p>
            <a:pPr>
              <a:buClr>
                <a:srgbClr val="C00000"/>
              </a:buClr>
            </a:pPr>
            <a:r>
              <a:rPr lang="en-US" dirty="0" smtClean="0">
                <a:solidFill>
                  <a:schemeClr val="bg1"/>
                </a:solidFill>
                <a:latin typeface="Arial" pitchFamily="34" charset="0"/>
                <a:cs typeface="Arial" pitchFamily="34" charset="0"/>
              </a:rPr>
              <a:t>Data driven decision making </a:t>
            </a:r>
          </a:p>
          <a:p>
            <a:pPr>
              <a:buClr>
                <a:srgbClr val="C00000"/>
              </a:buClr>
            </a:pPr>
            <a:r>
              <a:rPr lang="en-US" dirty="0" smtClean="0">
                <a:solidFill>
                  <a:schemeClr val="bg1"/>
                </a:solidFill>
                <a:latin typeface="Arial" pitchFamily="34" charset="0"/>
                <a:cs typeface="Arial" pitchFamily="34" charset="0"/>
              </a:rPr>
              <a:t>Focus on outcomes, results </a:t>
            </a:r>
          </a:p>
          <a:p>
            <a:pPr>
              <a:buClr>
                <a:srgbClr val="C00000"/>
              </a:buClr>
            </a:pPr>
            <a:r>
              <a:rPr lang="en-US" dirty="0" smtClean="0">
                <a:solidFill>
                  <a:schemeClr val="bg1"/>
                </a:solidFill>
                <a:latin typeface="Arial" pitchFamily="34" charset="0"/>
                <a:cs typeface="Arial" pitchFamily="34" charset="0"/>
              </a:rPr>
              <a:t>Targeted, strategic investment </a:t>
            </a:r>
          </a:p>
          <a:p>
            <a:pPr>
              <a:buClr>
                <a:srgbClr val="C00000"/>
              </a:buClr>
            </a:pPr>
            <a:endParaRPr lang="en-US" dirty="0">
              <a:solidFill>
                <a:schemeClr val="bg1"/>
              </a:solidFill>
              <a:latin typeface="Arial" pitchFamily="34" charset="0"/>
              <a:cs typeface="Arial" pitchFamily="34" charset="0"/>
            </a:endParaRPr>
          </a:p>
        </p:txBody>
      </p:sp>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kumimoji="0" lang="en-US" sz="4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Context for Advocacy</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3"/>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509" r="14524"/>
          <a:stretch/>
        </p:blipFill>
        <p:spPr bwMode="auto">
          <a:xfrm>
            <a:off x="0" y="990602"/>
            <a:ext cx="2700169" cy="58673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9581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694"/>
            <a:ext cx="8162925" cy="5105400"/>
          </a:xfrm>
        </p:spPr>
        <p:txBody>
          <a:bodyPr>
            <a:noAutofit/>
          </a:bodyPr>
          <a:lstStyle/>
          <a:p>
            <a:pPr marL="0" indent="0">
              <a:buNone/>
            </a:pPr>
            <a:endParaRPr lang="en-US" sz="1800" dirty="0" smtClean="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 . . it </a:t>
            </a:r>
            <a:r>
              <a:rPr lang="en-US" sz="2800" dirty="0">
                <a:solidFill>
                  <a:schemeClr val="bg1"/>
                </a:solidFill>
                <a:latin typeface="Arial" pitchFamily="34" charset="0"/>
                <a:cs typeface="Arial" pitchFamily="34" charset="0"/>
              </a:rPr>
              <a:t>is their accumulated special collections that increasingly define the uniqueness and character </a:t>
            </a:r>
            <a:r>
              <a:rPr lang="en-US" sz="2800" dirty="0" smtClean="0">
                <a:solidFill>
                  <a:schemeClr val="bg1"/>
                </a:solidFill>
                <a:latin typeface="Arial" pitchFamily="34" charset="0"/>
                <a:cs typeface="Arial" pitchFamily="34" charset="0"/>
              </a:rPr>
              <a:t>of </a:t>
            </a:r>
            <a:r>
              <a:rPr lang="en-US" sz="2800" dirty="0">
                <a:solidFill>
                  <a:schemeClr val="bg1"/>
                </a:solidFill>
                <a:latin typeface="Arial" pitchFamily="34" charset="0"/>
                <a:cs typeface="Arial" pitchFamily="34" charset="0"/>
              </a:rPr>
              <a:t>individual research </a:t>
            </a:r>
            <a:r>
              <a:rPr lang="en-US" sz="2800" dirty="0" smtClean="0">
                <a:solidFill>
                  <a:schemeClr val="bg1"/>
                </a:solidFill>
                <a:latin typeface="Arial" pitchFamily="34" charset="0"/>
                <a:cs typeface="Arial" pitchFamily="34" charset="0"/>
              </a:rPr>
              <a:t>libraries.”</a:t>
            </a:r>
          </a:p>
          <a:p>
            <a:pPr marL="0" indent="0" algn="r">
              <a:buNone/>
            </a:pPr>
            <a:r>
              <a:rPr lang="en-US" sz="1600" dirty="0" smtClean="0">
                <a:solidFill>
                  <a:schemeClr val="bg1"/>
                </a:solidFill>
                <a:latin typeface="Arial" pitchFamily="34" charset="0"/>
                <a:cs typeface="Arial" pitchFamily="34" charset="0"/>
              </a:rPr>
              <a:t>-- </a:t>
            </a:r>
            <a:r>
              <a:rPr lang="en-US" sz="1600" i="1" dirty="0" smtClean="0">
                <a:solidFill>
                  <a:schemeClr val="bg1"/>
                </a:solidFill>
                <a:latin typeface="Arial" pitchFamily="34" charset="0"/>
                <a:cs typeface="Arial" pitchFamily="34" charset="0"/>
              </a:rPr>
              <a:t>Special Collections in ARL Libraries</a:t>
            </a:r>
            <a:r>
              <a:rPr lang="en-US" sz="1600" dirty="0" smtClean="0">
                <a:solidFill>
                  <a:schemeClr val="bg1"/>
                </a:solidFill>
                <a:latin typeface="Arial" pitchFamily="34" charset="0"/>
                <a:cs typeface="Arial" pitchFamily="34" charset="0"/>
              </a:rPr>
              <a:t>, March 2009</a:t>
            </a:r>
          </a:p>
          <a:p>
            <a:pPr marL="0" indent="0" algn="r">
              <a:buNone/>
            </a:pPr>
            <a:r>
              <a:rPr lang="en-US" sz="1600" dirty="0" smtClean="0">
                <a:solidFill>
                  <a:schemeClr val="bg1"/>
                </a:solidFill>
                <a:latin typeface="Arial" pitchFamily="34" charset="0"/>
                <a:cs typeface="Arial" pitchFamily="34" charset="0"/>
              </a:rPr>
              <a:t>ARL Working Group on Special Collections</a:t>
            </a:r>
          </a:p>
          <a:p>
            <a:pPr marL="0" indent="0" algn="r">
              <a:buNone/>
            </a:pPr>
            <a:endParaRPr lang="en-US" sz="2800" dirty="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“stewardship of unique assets associated with an institution is an increasing priority”</a:t>
            </a:r>
          </a:p>
          <a:p>
            <a:pPr marL="0" indent="0" algn="r">
              <a:buNone/>
            </a:pPr>
            <a:r>
              <a:rPr lang="en-US" sz="1600" dirty="0" smtClean="0">
                <a:solidFill>
                  <a:schemeClr val="bg1"/>
                </a:solidFill>
                <a:latin typeface="Arial" pitchFamily="34" charset="0"/>
                <a:cs typeface="Arial" pitchFamily="34" charset="0"/>
              </a:rPr>
              <a:t>      -- </a:t>
            </a:r>
            <a:r>
              <a:rPr lang="en-US" sz="1600" i="1" dirty="0" smtClean="0">
                <a:solidFill>
                  <a:schemeClr val="bg1"/>
                </a:solidFill>
                <a:latin typeface="Arial" pitchFamily="34" charset="0"/>
                <a:cs typeface="Arial" pitchFamily="34" charset="0"/>
              </a:rPr>
              <a:t>21st-Century Collections: Calibration of Investment and Collaborative Action, </a:t>
            </a:r>
            <a:r>
              <a:rPr lang="en-US" sz="1600" dirty="0" smtClean="0">
                <a:solidFill>
                  <a:schemeClr val="bg1"/>
                </a:solidFill>
                <a:latin typeface="Arial" pitchFamily="34" charset="0"/>
                <a:cs typeface="Arial" pitchFamily="34" charset="0"/>
              </a:rPr>
              <a:t>March 10, 2012</a:t>
            </a:r>
          </a:p>
          <a:p>
            <a:pPr marL="0" indent="0" algn="r">
              <a:buNone/>
            </a:pPr>
            <a:r>
              <a:rPr lang="en-US" sz="1600" dirty="0" smtClean="0">
                <a:solidFill>
                  <a:schemeClr val="bg1"/>
                </a:solidFill>
                <a:latin typeface="Arial" pitchFamily="34" charset="0"/>
                <a:cs typeface="Arial" pitchFamily="34" charset="0"/>
              </a:rPr>
              <a:t>ARL Task Force on 21st-Century Research Library Collections </a:t>
            </a:r>
          </a:p>
          <a:p>
            <a:pPr marL="0" indent="0" algn="r">
              <a:buNone/>
            </a:pPr>
            <a:endParaRPr lang="en-US" sz="2000" dirty="0">
              <a:solidFill>
                <a:schemeClr val="bg1"/>
              </a:solidFill>
            </a:endParaRPr>
          </a:p>
          <a:p>
            <a:pPr>
              <a:buClr>
                <a:srgbClr val="C00000"/>
              </a:buClr>
            </a:pPr>
            <a:endParaRPr lang="en-US" dirty="0">
              <a:solidFill>
                <a:schemeClr val="bg1"/>
              </a:solidFill>
              <a:latin typeface="Arial" pitchFamily="34" charset="0"/>
              <a:cs typeface="Arial" pitchFamily="34" charset="0"/>
            </a:endParaRPr>
          </a:p>
        </p:txBody>
      </p:sp>
      <p:sp>
        <p:nvSpPr>
          <p:cNvPr id="5" name="Rectangle 4"/>
          <p:cNvSpPr/>
          <p:nvPr/>
        </p:nvSpPr>
        <p:spPr>
          <a:xfrm>
            <a:off x="-1" y="-35859"/>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0000"/>
          </a:bodyPr>
          <a:lstStyle/>
          <a:p>
            <a:pPr lvl="0">
              <a:spcBef>
                <a:spcPct val="0"/>
              </a:spcBef>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Library Directors</a:t>
            </a:r>
            <a:r>
              <a:rPr kumimoji="0" lang="en-US" sz="40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on Special Collections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9581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694"/>
            <a:ext cx="8162925" cy="5105400"/>
          </a:xfrm>
        </p:spPr>
        <p:txBody>
          <a:bodyPr>
            <a:noAutofit/>
          </a:bodyPr>
          <a:lstStyle/>
          <a:p>
            <a:pPr marL="0" indent="0">
              <a:buNone/>
            </a:pPr>
            <a:endParaRPr lang="en-US" sz="2000" dirty="0" smtClean="0">
              <a:solidFill>
                <a:schemeClr val="bg1"/>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“Expecting an appreciation of the intrinsic goodness of special collections won’t carry the day even in well-off, prestigious institutions, because—well, because at the top level “it’s all about them.”</a:t>
            </a:r>
          </a:p>
          <a:p>
            <a:pPr marL="0" indent="0" algn="r">
              <a:buNone/>
            </a:pPr>
            <a:r>
              <a:rPr lang="en-US" sz="1800" dirty="0" smtClean="0">
                <a:solidFill>
                  <a:schemeClr val="bg1"/>
                </a:solidFill>
                <a:latin typeface="Arial" pitchFamily="34" charset="0"/>
                <a:cs typeface="Arial" pitchFamily="34" charset="0"/>
              </a:rPr>
              <a:t>-- Sarah Pritchard</a:t>
            </a:r>
          </a:p>
          <a:p>
            <a:pPr marL="0" indent="0" algn="r">
              <a:buNone/>
            </a:pPr>
            <a:r>
              <a:rPr lang="en-US" sz="1800" i="1" dirty="0" smtClean="0">
                <a:solidFill>
                  <a:schemeClr val="bg1"/>
                </a:solidFill>
                <a:latin typeface="Arial" pitchFamily="34" charset="0"/>
                <a:cs typeface="Arial" pitchFamily="34" charset="0"/>
              </a:rPr>
              <a:t>Afterword:  Special Collections and Assessing the Value of Academic Libraries </a:t>
            </a:r>
          </a:p>
          <a:p>
            <a:pPr marL="0" indent="0" algn="r">
              <a:buNone/>
            </a:pPr>
            <a:r>
              <a:rPr lang="en-US" sz="1800" i="1" dirty="0" smtClean="0">
                <a:solidFill>
                  <a:schemeClr val="bg1"/>
                </a:solidFill>
                <a:latin typeface="Arial" pitchFamily="34" charset="0"/>
                <a:cs typeface="Arial" pitchFamily="34" charset="0"/>
              </a:rPr>
              <a:t>RBM</a:t>
            </a:r>
            <a:r>
              <a:rPr lang="en-US" sz="1800" dirty="0" smtClean="0">
                <a:solidFill>
                  <a:schemeClr val="bg1"/>
                </a:solidFill>
                <a:latin typeface="Arial" pitchFamily="34" charset="0"/>
                <a:cs typeface="Arial" pitchFamily="34" charset="0"/>
              </a:rPr>
              <a:t>, Fall 2012</a:t>
            </a:r>
            <a:endParaRPr lang="en-US" sz="1800" dirty="0">
              <a:solidFill>
                <a:schemeClr val="bg1"/>
              </a:solidFill>
              <a:latin typeface="Arial" pitchFamily="34" charset="0"/>
              <a:cs typeface="Arial" pitchFamily="34" charset="0"/>
            </a:endParaRPr>
          </a:p>
          <a:p>
            <a:pPr marL="0" indent="0" algn="r">
              <a:buNone/>
            </a:pPr>
            <a:endParaRPr lang="en-US" sz="2000" dirty="0">
              <a:solidFill>
                <a:schemeClr val="bg1"/>
              </a:solidFill>
            </a:endParaRPr>
          </a:p>
          <a:p>
            <a:pPr>
              <a:buClr>
                <a:srgbClr val="C00000"/>
              </a:buClr>
            </a:pPr>
            <a:endParaRPr lang="en-US" dirty="0">
              <a:solidFill>
                <a:schemeClr val="bg1"/>
              </a:solidFill>
              <a:latin typeface="Arial" pitchFamily="34" charset="0"/>
              <a:cs typeface="Arial" pitchFamily="34" charset="0"/>
            </a:endParaRPr>
          </a:p>
        </p:txBody>
      </p:sp>
      <p:sp>
        <p:nvSpPr>
          <p:cNvPr id="5" name="Rectangle 4"/>
          <p:cNvSpPr/>
          <p:nvPr/>
        </p:nvSpPr>
        <p:spPr>
          <a:xfrm>
            <a:off x="-1" y="-35859"/>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0000"/>
          </a:bodyPr>
          <a:lstStyle/>
          <a:p>
            <a:pPr lvl="0">
              <a:spcBef>
                <a:spcPct val="0"/>
              </a:spcBef>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Library Directors</a:t>
            </a:r>
            <a:r>
              <a:rPr kumimoji="0" lang="en-US" sz="40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on Special Collections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9090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694"/>
            <a:ext cx="8162925" cy="5105400"/>
          </a:xfrm>
        </p:spPr>
        <p:txBody>
          <a:bodyPr>
            <a:noAutofit/>
          </a:bodyPr>
          <a:lstStyle/>
          <a:p>
            <a:pPr marL="0" indent="0">
              <a:buNone/>
            </a:pPr>
            <a:endParaRPr lang="en-US" sz="2000" dirty="0" smtClean="0">
              <a:solidFill>
                <a:schemeClr val="bg1"/>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Special collections may have “a role as an integral leader in shaping the evolving 21st-century collection—but it will be as a component activity contributing to broad institutional goals.”</a:t>
            </a:r>
          </a:p>
          <a:p>
            <a:pPr marL="0" indent="0" algn="r">
              <a:buNone/>
            </a:pPr>
            <a:r>
              <a:rPr lang="en-US" sz="1800" dirty="0" smtClean="0">
                <a:solidFill>
                  <a:schemeClr val="bg1"/>
                </a:solidFill>
                <a:latin typeface="Arial" pitchFamily="34" charset="0"/>
                <a:cs typeface="Arial" pitchFamily="34" charset="0"/>
              </a:rPr>
              <a:t>-- Tom Hickerson</a:t>
            </a:r>
          </a:p>
          <a:p>
            <a:pPr marL="0" indent="0" algn="r">
              <a:buNone/>
            </a:pPr>
            <a:r>
              <a:rPr lang="en-US" sz="1800" i="1" dirty="0" smtClean="0">
                <a:solidFill>
                  <a:schemeClr val="bg1"/>
                </a:solidFill>
                <a:latin typeface="Arial" pitchFamily="34" charset="0"/>
                <a:cs typeface="Arial" pitchFamily="34" charset="0"/>
              </a:rPr>
              <a:t>Rebalancing the Investment in Collections </a:t>
            </a:r>
          </a:p>
          <a:p>
            <a:pPr marL="0" indent="0" algn="r">
              <a:buNone/>
            </a:pPr>
            <a:r>
              <a:rPr lang="en-US" sz="1800" i="1" dirty="0" smtClean="0">
                <a:solidFill>
                  <a:schemeClr val="bg1"/>
                </a:solidFill>
                <a:latin typeface="Arial" pitchFamily="34" charset="0"/>
                <a:cs typeface="Arial" pitchFamily="34" charset="0"/>
              </a:rPr>
              <a:t>Research Library Issues</a:t>
            </a:r>
            <a:r>
              <a:rPr lang="en-US" sz="1800" dirty="0" smtClean="0">
                <a:solidFill>
                  <a:schemeClr val="bg1"/>
                </a:solidFill>
                <a:latin typeface="Arial" pitchFamily="34" charset="0"/>
                <a:cs typeface="Arial" pitchFamily="34" charset="0"/>
              </a:rPr>
              <a:t>, no. 277, December 2011</a:t>
            </a:r>
            <a:endParaRPr lang="en-US" sz="1800" dirty="0">
              <a:solidFill>
                <a:schemeClr val="bg1"/>
              </a:solidFill>
              <a:latin typeface="Arial" pitchFamily="34" charset="0"/>
              <a:cs typeface="Arial" pitchFamily="34" charset="0"/>
            </a:endParaRPr>
          </a:p>
          <a:p>
            <a:pPr marL="0" indent="0" algn="r">
              <a:buNone/>
            </a:pPr>
            <a:endParaRPr lang="en-US" sz="2000" dirty="0">
              <a:solidFill>
                <a:schemeClr val="bg1"/>
              </a:solidFill>
            </a:endParaRPr>
          </a:p>
          <a:p>
            <a:pPr>
              <a:buClr>
                <a:srgbClr val="C00000"/>
              </a:buClr>
            </a:pPr>
            <a:endParaRPr lang="en-US" dirty="0">
              <a:solidFill>
                <a:schemeClr val="bg1"/>
              </a:solidFill>
              <a:latin typeface="Arial" pitchFamily="34" charset="0"/>
              <a:cs typeface="Arial" pitchFamily="34" charset="0"/>
            </a:endParaRPr>
          </a:p>
        </p:txBody>
      </p:sp>
      <p:sp>
        <p:nvSpPr>
          <p:cNvPr id="5" name="Rectangle 4"/>
          <p:cNvSpPr/>
          <p:nvPr/>
        </p:nvSpPr>
        <p:spPr>
          <a:xfrm>
            <a:off x="-1" y="-35859"/>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0000"/>
          </a:bodyPr>
          <a:lstStyle/>
          <a:p>
            <a:pPr lvl="0">
              <a:spcBef>
                <a:spcPct val="0"/>
              </a:spcBef>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Library Directors</a:t>
            </a:r>
            <a:r>
              <a:rPr kumimoji="0" lang="en-US" sz="40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on Special Collections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5807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19200"/>
            <a:ext cx="6172200" cy="5105400"/>
          </a:xfrm>
        </p:spPr>
        <p:txBody>
          <a:bodyPr>
            <a:noAutofit/>
          </a:bodyPr>
          <a:lstStyle/>
          <a:p>
            <a:pPr>
              <a:buClr>
                <a:srgbClr val="C00000"/>
              </a:buClr>
            </a:pPr>
            <a:endParaRPr lang="en-US" sz="2800" dirty="0" smtClean="0">
              <a:solidFill>
                <a:schemeClr val="bg1"/>
              </a:solidFill>
              <a:latin typeface="Arial" pitchFamily="34" charset="0"/>
              <a:cs typeface="Arial" pitchFamily="34" charset="0"/>
            </a:endParaRPr>
          </a:p>
          <a:p>
            <a:pPr>
              <a:buClr>
                <a:srgbClr val="C00000"/>
              </a:buClr>
            </a:pPr>
            <a:r>
              <a:rPr lang="en-US" sz="2800" dirty="0" smtClean="0">
                <a:solidFill>
                  <a:schemeClr val="bg1"/>
                </a:solidFill>
                <a:latin typeface="Arial" pitchFamily="34" charset="0"/>
                <a:cs typeface="Arial" pitchFamily="34" charset="0"/>
              </a:rPr>
              <a:t>Know and understand the mission of your parent organization</a:t>
            </a:r>
          </a:p>
          <a:p>
            <a:pPr>
              <a:buClr>
                <a:srgbClr val="C00000"/>
              </a:buClr>
            </a:pPr>
            <a:r>
              <a:rPr lang="en-US" sz="2800" dirty="0" smtClean="0">
                <a:solidFill>
                  <a:schemeClr val="bg1"/>
                </a:solidFill>
                <a:latin typeface="Arial" pitchFamily="34" charset="0"/>
                <a:cs typeface="Arial" pitchFamily="34" charset="0"/>
              </a:rPr>
              <a:t>Read your context critically</a:t>
            </a:r>
          </a:p>
          <a:p>
            <a:pPr>
              <a:buClr>
                <a:srgbClr val="C00000"/>
              </a:buClr>
            </a:pPr>
            <a:r>
              <a:rPr lang="en-US" sz="2800" dirty="0" smtClean="0">
                <a:solidFill>
                  <a:schemeClr val="bg1"/>
                </a:solidFill>
                <a:latin typeface="Arial" pitchFamily="34" charset="0"/>
                <a:cs typeface="Arial" pitchFamily="34" charset="0"/>
              </a:rPr>
              <a:t>Be part of the dialog of innovation</a:t>
            </a:r>
          </a:p>
          <a:p>
            <a:pPr>
              <a:buClr>
                <a:srgbClr val="C00000"/>
              </a:buClr>
            </a:pPr>
            <a:r>
              <a:rPr lang="en-US" sz="2800" dirty="0" smtClean="0">
                <a:solidFill>
                  <a:schemeClr val="bg1"/>
                </a:solidFill>
                <a:latin typeface="Arial" pitchFamily="34" charset="0"/>
                <a:cs typeface="Arial" pitchFamily="34" charset="0"/>
              </a:rPr>
              <a:t>Take a broad view</a:t>
            </a:r>
          </a:p>
          <a:p>
            <a:pPr>
              <a:buClr>
                <a:srgbClr val="C00000"/>
              </a:buClr>
            </a:pPr>
            <a:r>
              <a:rPr lang="en-US" sz="2800" dirty="0" smtClean="0">
                <a:solidFill>
                  <a:schemeClr val="bg1"/>
                </a:solidFill>
                <a:latin typeface="Arial" pitchFamily="34" charset="0"/>
                <a:cs typeface="Arial" pitchFamily="34" charset="0"/>
              </a:rPr>
              <a:t>Write concisely and with purpose</a:t>
            </a:r>
          </a:p>
          <a:p>
            <a:pPr>
              <a:buClr>
                <a:srgbClr val="C00000"/>
              </a:buClr>
            </a:pPr>
            <a:endParaRPr lang="en-US" dirty="0" smtClean="0">
              <a:solidFill>
                <a:schemeClr val="bg1"/>
              </a:solidFill>
              <a:latin typeface="Arial" pitchFamily="34" charset="0"/>
              <a:cs typeface="Arial" pitchFamily="34" charset="0"/>
            </a:endParaRPr>
          </a:p>
          <a:p>
            <a:pPr marL="0" indent="0">
              <a:buClr>
                <a:srgbClr val="C00000"/>
              </a:buClr>
              <a:buNone/>
            </a:pPr>
            <a:endParaRPr lang="en-US" dirty="0" smtClean="0">
              <a:solidFill>
                <a:schemeClr val="bg1"/>
              </a:solidFill>
              <a:latin typeface="Arial" pitchFamily="34" charset="0"/>
              <a:cs typeface="Arial" pitchFamily="34" charset="0"/>
            </a:endParaRPr>
          </a:p>
        </p:txBody>
      </p:sp>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Mission Alignment </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990600"/>
            <a:ext cx="2508463" cy="5867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9581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219200"/>
            <a:ext cx="6324600" cy="5105400"/>
          </a:xfrm>
        </p:spPr>
        <p:txBody>
          <a:bodyPr>
            <a:noAutofit/>
          </a:bodyPr>
          <a:lstStyle/>
          <a:p>
            <a:pPr marL="0" indent="0">
              <a:buClr>
                <a:srgbClr val="C00000"/>
              </a:buClr>
              <a:buNone/>
            </a:pPr>
            <a:r>
              <a:rPr lang="en-US" dirty="0" smtClean="0">
                <a:solidFill>
                  <a:schemeClr val="bg1"/>
                </a:solidFill>
                <a:latin typeface="Arial" pitchFamily="34" charset="0"/>
                <a:cs typeface="Arial" pitchFamily="34" charset="0"/>
              </a:rPr>
              <a:t>Vision</a:t>
            </a:r>
          </a:p>
          <a:p>
            <a:pPr marL="0" indent="0">
              <a:buClr>
                <a:srgbClr val="C00000"/>
              </a:buClr>
              <a:buNone/>
            </a:pPr>
            <a:r>
              <a:rPr lang="en-US" sz="2000" dirty="0" smtClean="0">
                <a:solidFill>
                  <a:schemeClr val="bg1"/>
                </a:solidFill>
                <a:latin typeface="Arial" pitchFamily="34" charset="0"/>
                <a:cs typeface="Arial" pitchFamily="34" charset="0"/>
              </a:rPr>
              <a:t>The Ohio State University will be the world’s preeminent public comprehensive university, solving problems of world-wide significance.</a:t>
            </a:r>
          </a:p>
          <a:p>
            <a:pPr marL="0" indent="0">
              <a:buClr>
                <a:srgbClr val="C00000"/>
              </a:buClr>
              <a:buNone/>
            </a:pPr>
            <a:r>
              <a:rPr lang="en-US" dirty="0" smtClean="0">
                <a:solidFill>
                  <a:schemeClr val="bg1"/>
                </a:solidFill>
                <a:latin typeface="Arial" pitchFamily="34" charset="0"/>
                <a:cs typeface="Arial" pitchFamily="34" charset="0"/>
              </a:rPr>
              <a:t>Mission</a:t>
            </a:r>
            <a:endParaRPr lang="en-US" sz="2000" dirty="0" smtClean="0">
              <a:solidFill>
                <a:schemeClr val="bg1"/>
              </a:solidFill>
              <a:latin typeface="Arial" pitchFamily="34" charset="0"/>
              <a:cs typeface="Arial" pitchFamily="34" charset="0"/>
            </a:endParaRPr>
          </a:p>
          <a:p>
            <a:pPr marL="0" indent="0">
              <a:buClr>
                <a:srgbClr val="C00000"/>
              </a:buClr>
              <a:buNone/>
            </a:pPr>
            <a:r>
              <a:rPr lang="en-US" sz="2000" dirty="0" smtClean="0">
                <a:solidFill>
                  <a:schemeClr val="bg1"/>
                </a:solidFill>
                <a:latin typeface="Arial" pitchFamily="34" charset="0"/>
                <a:cs typeface="Arial" pitchFamily="34" charset="0"/>
              </a:rPr>
              <a:t>We exist to advance the well-being of the people of Ohio and the global community through the creation and dissemination of knowledge.</a:t>
            </a:r>
            <a:endParaRPr lang="en-US" sz="1400" dirty="0" smtClean="0">
              <a:solidFill>
                <a:schemeClr val="bg1"/>
              </a:solidFill>
              <a:latin typeface="Arial" pitchFamily="34" charset="0"/>
              <a:cs typeface="Arial" pitchFamily="34" charset="0"/>
            </a:endParaRPr>
          </a:p>
          <a:p>
            <a:pPr marL="0" indent="0">
              <a:buClr>
                <a:srgbClr val="C00000"/>
              </a:buClr>
              <a:buNone/>
            </a:pPr>
            <a:r>
              <a:rPr lang="en-US" dirty="0" smtClean="0">
                <a:solidFill>
                  <a:schemeClr val="bg1"/>
                </a:solidFill>
                <a:latin typeface="Arial" pitchFamily="34" charset="0"/>
                <a:cs typeface="Arial" pitchFamily="34" charset="0"/>
              </a:rPr>
              <a:t>Values</a:t>
            </a:r>
          </a:p>
          <a:p>
            <a:pPr>
              <a:buClr>
                <a:srgbClr val="BB0000"/>
              </a:buClr>
            </a:pPr>
            <a:r>
              <a:rPr lang="en-US" sz="2000" dirty="0" smtClean="0">
                <a:solidFill>
                  <a:schemeClr val="bg1"/>
                </a:solidFill>
              </a:rPr>
              <a:t>Commitment to Excellence</a:t>
            </a:r>
          </a:p>
          <a:p>
            <a:pPr>
              <a:buClr>
                <a:srgbClr val="BB0000"/>
              </a:buClr>
            </a:pPr>
            <a:r>
              <a:rPr lang="en-US" sz="2000" dirty="0" smtClean="0">
                <a:solidFill>
                  <a:schemeClr val="bg1"/>
                </a:solidFill>
              </a:rPr>
              <a:t>Collaboration as One University</a:t>
            </a:r>
          </a:p>
          <a:p>
            <a:pPr>
              <a:buClr>
                <a:srgbClr val="BB0000"/>
              </a:buClr>
            </a:pPr>
            <a:r>
              <a:rPr lang="en-US" sz="2000" dirty="0" smtClean="0">
                <a:solidFill>
                  <a:schemeClr val="bg1"/>
                </a:solidFill>
              </a:rPr>
              <a:t>Diversity in People and Ideas</a:t>
            </a:r>
          </a:p>
          <a:p>
            <a:pPr>
              <a:buClr>
                <a:srgbClr val="BB0000"/>
              </a:buClr>
            </a:pPr>
            <a:r>
              <a:rPr lang="en-US" sz="2000" dirty="0" smtClean="0">
                <a:solidFill>
                  <a:schemeClr val="bg1"/>
                </a:solidFill>
              </a:rPr>
              <a:t>Change and Innovation</a:t>
            </a:r>
          </a:p>
          <a:p>
            <a:pPr marL="0" indent="0">
              <a:buClr>
                <a:srgbClr val="C00000"/>
              </a:buClr>
              <a:buNone/>
            </a:pPr>
            <a:endParaRPr lang="en-US" sz="2000" dirty="0">
              <a:solidFill>
                <a:schemeClr val="bg1"/>
              </a:solidFill>
              <a:latin typeface="Arial" pitchFamily="34" charset="0"/>
              <a:cs typeface="Arial" pitchFamily="34" charset="0"/>
            </a:endParaRPr>
          </a:p>
        </p:txBody>
      </p:sp>
      <p:pic>
        <p:nvPicPr>
          <p:cNvPr id="4" name="Picture 3" descr="Curved box assym.eps"/>
          <p:cNvPicPr>
            <a:picLocks noChangeAspect="1"/>
          </p:cNvPicPr>
          <p:nvPr/>
        </p:nvPicPr>
        <p:blipFill>
          <a:blip r:embed="rId3" cstate="print">
            <a:grayscl/>
          </a:blip>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Example:  OSU</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8721" r="20244"/>
          <a:stretch/>
        </p:blipFill>
        <p:spPr bwMode="auto">
          <a:xfrm>
            <a:off x="0" y="990599"/>
            <a:ext cx="2389633" cy="5867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9581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6934200" cy="5105400"/>
          </a:xfrm>
        </p:spPr>
        <p:txBody>
          <a:bodyPr>
            <a:noAutofit/>
          </a:bodyPr>
          <a:lstStyle/>
          <a:p>
            <a:pPr>
              <a:buClr>
                <a:srgbClr val="C00000"/>
              </a:buClr>
            </a:pPr>
            <a:endParaRPr lang="en-US" sz="2400" b="1" dirty="0" smtClean="0">
              <a:solidFill>
                <a:schemeClr val="bg1"/>
              </a:solidFill>
              <a:latin typeface="Arial" pitchFamily="34" charset="0"/>
              <a:cs typeface="Arial" pitchFamily="34" charset="0"/>
            </a:endParaRPr>
          </a:p>
          <a:p>
            <a:pPr>
              <a:buClr>
                <a:srgbClr val="C00000"/>
              </a:buClr>
            </a:pPr>
            <a:r>
              <a:rPr lang="en-US" sz="2400" b="1" dirty="0" smtClean="0">
                <a:solidFill>
                  <a:schemeClr val="bg1"/>
                </a:solidFill>
                <a:latin typeface="Arial" pitchFamily="34" charset="0"/>
                <a:cs typeface="Arial" pitchFamily="34" charset="0"/>
              </a:rPr>
              <a:t>Teaching and Learning:</a:t>
            </a:r>
            <a:r>
              <a:rPr lang="en-US" sz="2400" dirty="0" smtClean="0">
                <a:solidFill>
                  <a:schemeClr val="bg1"/>
                </a:solidFill>
                <a:latin typeface="Arial" pitchFamily="34" charset="0"/>
                <a:cs typeface="Arial" pitchFamily="34" charset="0"/>
              </a:rPr>
              <a:t>  student-centered learning led by engaged faculty</a:t>
            </a:r>
          </a:p>
          <a:p>
            <a:pPr marL="0" indent="0">
              <a:buClr>
                <a:srgbClr val="C00000"/>
              </a:buClr>
              <a:buNone/>
            </a:pPr>
            <a:endParaRPr lang="en-US" sz="1200" dirty="0" smtClean="0">
              <a:solidFill>
                <a:schemeClr val="bg1"/>
              </a:solidFill>
              <a:latin typeface="Arial" pitchFamily="34" charset="0"/>
              <a:cs typeface="Arial" pitchFamily="34" charset="0"/>
            </a:endParaRPr>
          </a:p>
          <a:p>
            <a:pPr>
              <a:buClr>
                <a:srgbClr val="C00000"/>
              </a:buClr>
            </a:pPr>
            <a:r>
              <a:rPr lang="en-US" sz="2400" b="1" dirty="0" smtClean="0">
                <a:solidFill>
                  <a:schemeClr val="bg1"/>
                </a:solidFill>
                <a:latin typeface="Arial" pitchFamily="34" charset="0"/>
                <a:cs typeface="Arial" pitchFamily="34" charset="0"/>
              </a:rPr>
              <a:t>Research and Innovation:</a:t>
            </a:r>
            <a:r>
              <a:rPr lang="en-US" sz="2400" dirty="0" smtClean="0">
                <a:solidFill>
                  <a:schemeClr val="bg1"/>
                </a:solidFill>
                <a:latin typeface="Arial" pitchFamily="34" charset="0"/>
                <a:cs typeface="Arial" pitchFamily="34" charset="0"/>
              </a:rPr>
              <a:t>  distinctive contribution to knowledge and scholarship</a:t>
            </a:r>
          </a:p>
          <a:p>
            <a:pPr marL="0" indent="0">
              <a:buClr>
                <a:srgbClr val="C00000"/>
              </a:buClr>
              <a:buNone/>
            </a:pPr>
            <a:endParaRPr lang="en-US" sz="1200" dirty="0" smtClean="0">
              <a:solidFill>
                <a:schemeClr val="bg1"/>
              </a:solidFill>
              <a:latin typeface="Arial" pitchFamily="34" charset="0"/>
              <a:cs typeface="Arial" pitchFamily="34" charset="0"/>
            </a:endParaRPr>
          </a:p>
          <a:p>
            <a:pPr>
              <a:buClr>
                <a:srgbClr val="C00000"/>
              </a:buClr>
            </a:pPr>
            <a:r>
              <a:rPr lang="en-US" sz="2400" b="1" dirty="0" smtClean="0">
                <a:solidFill>
                  <a:schemeClr val="bg1"/>
                </a:solidFill>
                <a:latin typeface="Arial" pitchFamily="34" charset="0"/>
                <a:cs typeface="Arial" pitchFamily="34" charset="0"/>
              </a:rPr>
              <a:t>Outreach and Engagement:</a:t>
            </a:r>
            <a:r>
              <a:rPr lang="en-US" sz="2400" dirty="0" smtClean="0">
                <a:solidFill>
                  <a:schemeClr val="bg1"/>
                </a:solidFill>
                <a:latin typeface="Arial" pitchFamily="34" charset="0"/>
                <a:cs typeface="Arial" pitchFamily="34" charset="0"/>
              </a:rPr>
              <a:t>  mutual  partnerships with our communities.</a:t>
            </a:r>
          </a:p>
          <a:p>
            <a:pPr marL="0" indent="0">
              <a:buClr>
                <a:srgbClr val="C00000"/>
              </a:buClr>
              <a:buNone/>
            </a:pPr>
            <a:endParaRPr lang="en-US" sz="1200" dirty="0" smtClean="0">
              <a:solidFill>
                <a:schemeClr val="bg1"/>
              </a:solidFill>
              <a:latin typeface="Arial" pitchFamily="34" charset="0"/>
              <a:cs typeface="Arial" pitchFamily="34" charset="0"/>
            </a:endParaRPr>
          </a:p>
          <a:p>
            <a:pPr>
              <a:buClr>
                <a:srgbClr val="C00000"/>
              </a:buClr>
            </a:pPr>
            <a:r>
              <a:rPr lang="en-US" sz="2400" b="1" dirty="0" smtClean="0">
                <a:solidFill>
                  <a:schemeClr val="bg1"/>
                </a:solidFill>
                <a:latin typeface="Arial" pitchFamily="34" charset="0"/>
                <a:cs typeface="Arial" pitchFamily="34" charset="0"/>
              </a:rPr>
              <a:t>Resource Stewardship:</a:t>
            </a:r>
            <a:r>
              <a:rPr lang="en-US" sz="2400" dirty="0" smtClean="0">
                <a:solidFill>
                  <a:schemeClr val="bg1"/>
                </a:solidFill>
                <a:latin typeface="Arial" pitchFamily="34" charset="0"/>
                <a:cs typeface="Arial" pitchFamily="34" charset="0"/>
              </a:rPr>
              <a:t>  an affordable public university, operational efficiency and effectiveness. </a:t>
            </a:r>
          </a:p>
          <a:p>
            <a:pPr marL="0" indent="0">
              <a:buClr>
                <a:srgbClr val="C00000"/>
              </a:buClr>
              <a:buNone/>
            </a:pPr>
            <a:endParaRPr lang="en-US" dirty="0" smtClean="0">
              <a:solidFill>
                <a:schemeClr val="bg1"/>
              </a:solidFill>
              <a:latin typeface="Arial" pitchFamily="34" charset="0"/>
              <a:cs typeface="Arial" pitchFamily="34" charset="0"/>
            </a:endParaRPr>
          </a:p>
        </p:txBody>
      </p:sp>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Core Goals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5385"/>
          <a:stretch/>
        </p:blipFill>
        <p:spPr bwMode="auto">
          <a:xfrm>
            <a:off x="0" y="987423"/>
            <a:ext cx="1752600" cy="5887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964588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B0000"/>
              </a:solidFill>
            </a:endParaRPr>
          </a:p>
        </p:txBody>
      </p:sp>
      <p:sp>
        <p:nvSpPr>
          <p:cNvPr id="6" name="Title 1"/>
          <p:cNvSpPr txBox="1">
            <a:spLocks/>
          </p:cNvSpPr>
          <p:nvPr/>
        </p:nvSpPr>
        <p:spPr>
          <a:xfrm>
            <a:off x="85725" y="0"/>
            <a:ext cx="8534400" cy="1143000"/>
          </a:xfrm>
          <a:prstGeom prst="rect">
            <a:avLst/>
          </a:prstGeom>
        </p:spPr>
        <p:txBody>
          <a:bodyPr vert="horz" lIns="91440" tIns="45720" rIns="91440" bIns="45720" rtlCol="0" anchor="ctr">
            <a:normAutofit fontScale="97500"/>
          </a:bodyPr>
          <a:lstStyle/>
          <a:p>
            <a:pPr lvl="0">
              <a:spcBef>
                <a:spcPct val="0"/>
              </a:spcBef>
              <a:defRPr/>
            </a:pPr>
            <a:r>
              <a:rPr lang="en-US" sz="4400" dirty="0" smtClean="0">
                <a:solidFill>
                  <a:schemeClr val="bg1"/>
                </a:solidFill>
                <a:latin typeface="Arial" pitchFamily="34" charset="0"/>
                <a:ea typeface="+mj-ea"/>
                <a:cs typeface="Arial" pitchFamily="34" charset="0"/>
              </a:rPr>
              <a:t>OSU Libraries</a:t>
            </a:r>
            <a:endParaRPr kumimoji="0" lang="en-US" sz="4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176754"/>
            <a:ext cx="2048691" cy="681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descr="http://photoservices.osu.edu/assets/images/free/campus-scenes//17oxley_540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615" r="25333"/>
          <a:stretch/>
        </p:blipFill>
        <p:spPr bwMode="auto">
          <a:xfrm>
            <a:off x="0" y="985220"/>
            <a:ext cx="1915198" cy="58673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txBox="1">
            <a:spLocks/>
          </p:cNvSpPr>
          <p:nvPr/>
        </p:nvSpPr>
        <p:spPr>
          <a:xfrm>
            <a:off x="2133600" y="1219200"/>
            <a:ext cx="67818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00000"/>
              </a:buClr>
              <a:buFont typeface="Arial" pitchFamily="34" charset="0"/>
              <a:buNone/>
            </a:pPr>
            <a:r>
              <a:rPr lang="en-US" sz="3600" dirty="0" smtClean="0">
                <a:solidFill>
                  <a:schemeClr val="bg1"/>
                </a:solidFill>
                <a:latin typeface="Arial" pitchFamily="34" charset="0"/>
                <a:cs typeface="Arial" pitchFamily="34" charset="0"/>
              </a:rPr>
              <a:t>Vision</a:t>
            </a:r>
          </a:p>
          <a:p>
            <a:pPr marL="0" indent="0">
              <a:buClr>
                <a:srgbClr val="C00000"/>
              </a:buClr>
              <a:buNone/>
            </a:pPr>
            <a:endParaRPr lang="en-US" sz="1000" dirty="0" smtClean="0">
              <a:solidFill>
                <a:schemeClr val="bg1"/>
              </a:solidFill>
              <a:latin typeface="Arial" pitchFamily="34" charset="0"/>
              <a:cs typeface="Arial" pitchFamily="34" charset="0"/>
            </a:endParaRPr>
          </a:p>
          <a:p>
            <a:pPr marL="0" indent="0">
              <a:buClr>
                <a:srgbClr val="C00000"/>
              </a:buClr>
              <a:buNone/>
            </a:pPr>
            <a:r>
              <a:rPr lang="en-US" sz="2800" dirty="0" smtClean="0">
                <a:solidFill>
                  <a:schemeClr val="bg1"/>
                </a:solidFill>
                <a:latin typeface="Arial" pitchFamily="34" charset="0"/>
                <a:cs typeface="Arial" pitchFamily="34" charset="0"/>
              </a:rPr>
              <a:t>Advance student  and faculty success.</a:t>
            </a:r>
          </a:p>
          <a:p>
            <a:pPr marL="0" indent="0">
              <a:buClr>
                <a:srgbClr val="C00000"/>
              </a:buClr>
              <a:buNone/>
            </a:pPr>
            <a:r>
              <a:rPr lang="en-US" sz="2800" dirty="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(echoes “student centered, engaged faculty”)</a:t>
            </a:r>
          </a:p>
          <a:p>
            <a:pPr marL="0" indent="0">
              <a:buClr>
                <a:srgbClr val="C00000"/>
              </a:buClr>
              <a:buNone/>
            </a:pPr>
            <a:r>
              <a:rPr lang="en-US" sz="2800" dirty="0" smtClean="0">
                <a:solidFill>
                  <a:schemeClr val="bg1"/>
                </a:solidFill>
                <a:latin typeface="Arial" pitchFamily="34" charset="0"/>
                <a:cs typeface="Arial" pitchFamily="34" charset="0"/>
              </a:rPr>
              <a:t>Deliver distinctive content.</a:t>
            </a:r>
          </a:p>
          <a:p>
            <a:pPr marL="0" indent="0">
              <a:buClr>
                <a:srgbClr val="C00000"/>
              </a:buClr>
              <a:buNone/>
            </a:pPr>
            <a:r>
              <a:rPr lang="en-US" sz="2400" dirty="0" smtClean="0">
                <a:solidFill>
                  <a:schemeClr val="bg1"/>
                </a:solidFill>
                <a:latin typeface="Arial" pitchFamily="34" charset="0"/>
                <a:cs typeface="Arial" pitchFamily="34" charset="0"/>
              </a:rPr>
              <a:t>    (“distinctive contribution to scholarship”)</a:t>
            </a:r>
            <a:endParaRPr lang="en-US" sz="2800" dirty="0" smtClean="0">
              <a:solidFill>
                <a:schemeClr val="bg1"/>
              </a:solidFill>
              <a:latin typeface="Arial" pitchFamily="34" charset="0"/>
              <a:cs typeface="Arial" pitchFamily="34" charset="0"/>
            </a:endParaRPr>
          </a:p>
          <a:p>
            <a:pPr marL="0" indent="0">
              <a:buClr>
                <a:srgbClr val="C00000"/>
              </a:buClr>
              <a:buNone/>
            </a:pPr>
            <a:r>
              <a:rPr lang="en-US" sz="2800" dirty="0" smtClean="0">
                <a:solidFill>
                  <a:schemeClr val="bg1"/>
                </a:solidFill>
                <a:latin typeface="Arial" pitchFamily="34" charset="0"/>
                <a:cs typeface="Arial" pitchFamily="34" charset="0"/>
              </a:rPr>
              <a:t>Foster intellectual connections.</a:t>
            </a:r>
          </a:p>
          <a:p>
            <a:pPr marL="0" indent="0">
              <a:buClr>
                <a:srgbClr val="C00000"/>
              </a:buClr>
              <a:buNone/>
            </a:pPr>
            <a:r>
              <a:rPr lang="en-US" sz="28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(“partnerships with communities”)</a:t>
            </a:r>
          </a:p>
          <a:p>
            <a:pPr marL="0" indent="0">
              <a:buClr>
                <a:srgbClr val="C00000"/>
              </a:buClr>
              <a:buNone/>
            </a:pPr>
            <a:endParaRPr lang="en-US" sz="2800" dirty="0" smtClean="0">
              <a:solidFill>
                <a:schemeClr val="bg1"/>
              </a:solidFill>
              <a:latin typeface="Arial" pitchFamily="34" charset="0"/>
              <a:cs typeface="Arial" pitchFamily="34" charset="0"/>
            </a:endParaRPr>
          </a:p>
          <a:p>
            <a:pPr marL="0" indent="0">
              <a:buClr>
                <a:srgbClr val="C00000"/>
              </a:buClr>
              <a:buNone/>
            </a:pPr>
            <a:endParaRPr lang="en-US" sz="2800" dirty="0">
              <a:solidFill>
                <a:schemeClr val="bg1"/>
              </a:solidFill>
              <a:latin typeface="Arial" pitchFamily="34" charset="0"/>
              <a:cs typeface="Arial" pitchFamily="34" charset="0"/>
            </a:endParaRPr>
          </a:p>
          <a:p>
            <a:pPr marL="0" indent="0">
              <a:buClr>
                <a:srgbClr val="C00000"/>
              </a:buClr>
              <a:buNone/>
            </a:pPr>
            <a:endParaRPr lang="en-US" sz="2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838528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ast Forward Connec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Past Forward Connecting</Template>
  <TotalTime>8</TotalTime>
  <Words>1143</Words>
  <Application>Microsoft Office PowerPoint</Application>
  <PresentationFormat>On-screen Show (4:3)</PresentationFormat>
  <Paragraphs>144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Past Forward Connecting</vt:lpstr>
      <vt:lpstr>Connecting to Mission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Mission</dc:title>
  <dc:creator>Lisa R. Carter</dc:creator>
  <cp:lastModifiedBy>Windows User</cp:lastModifiedBy>
  <cp:revision>3</cp:revision>
  <dcterms:created xsi:type="dcterms:W3CDTF">2013-06-02T15:08:10Z</dcterms:created>
  <dcterms:modified xsi:type="dcterms:W3CDTF">2013-06-18T17:20:44Z</dcterms:modified>
</cp:coreProperties>
</file>