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Masters/slideMaster1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theme/theme17.xml" ContentType="application/vnd.openxmlformats-officedocument.theme+xml"/>
  <Override PartName="/ppt/notesSlides/notesSlide13.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00" r:id="rId3"/>
    <p:sldMasterId id="2147483702" r:id="rId4"/>
    <p:sldMasterId id="2147483704" r:id="rId5"/>
    <p:sldMasterId id="2147483706" r:id="rId6"/>
    <p:sldMasterId id="2147483708" r:id="rId7"/>
    <p:sldMasterId id="2147483710" r:id="rId8"/>
    <p:sldMasterId id="2147483712" r:id="rId9"/>
    <p:sldMasterId id="2147483714" r:id="rId10"/>
    <p:sldMasterId id="2147483716" r:id="rId11"/>
    <p:sldMasterId id="2147483718" r:id="rId12"/>
    <p:sldMasterId id="2147483720" r:id="rId13"/>
    <p:sldMasterId id="2147483722" r:id="rId14"/>
    <p:sldMasterId id="2147483724" r:id="rId15"/>
    <p:sldMasterId id="2147483726" r:id="rId16"/>
    <p:sldMasterId id="2147483728" r:id="rId17"/>
    <p:sldMasterId id="2147483730" r:id="rId18"/>
    <p:sldMasterId id="2147483732" r:id="rId19"/>
  </p:sldMasterIdLst>
  <p:notesMasterIdLst>
    <p:notesMasterId r:id="rId41"/>
  </p:notesMasterIdLst>
  <p:sldIdLst>
    <p:sldId id="256" r:id="rId20"/>
    <p:sldId id="258" r:id="rId21"/>
    <p:sldId id="257"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9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A1742-D856-4F1A-B22B-29155FE401D4}" type="datetimeFigureOut">
              <a:rPr lang="en-US" smtClean="0"/>
              <a:pPr/>
              <a:t>4/2/2013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9034C-92C5-4AD5-96BC-57E58E28E0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BAF5F-BFD8-474C-82B9-C4B9516E21E8}" type="slidenum">
              <a:rPr lang="en-US" smtClean="0">
                <a:solidFill>
                  <a:prstClr val="black"/>
                </a:solidFill>
              </a:rPr>
              <a:pPr/>
              <a:t>4</a:t>
            </a:fld>
            <a:endParaRPr lang="en-US">
              <a:solidFill>
                <a:prstClr val="black"/>
              </a:solidFill>
            </a:endParaRPr>
          </a:p>
        </p:txBody>
      </p:sp>
    </p:spTree>
    <p:extLst>
      <p:ext uri="{BB962C8B-B14F-4D97-AF65-F5344CB8AC3E}">
        <p14:creationId xmlns="" xmlns:p14="http://schemas.microsoft.com/office/powerpoint/2010/main" val="1243253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8CA446-A1A3-B64B-B63D-CD64E703F2F2}" type="slidenum">
              <a:rPr lang="en-US" smtClean="0">
                <a:solidFill>
                  <a:prstClr val="black"/>
                </a:solidFill>
              </a:rPr>
              <a:pPr/>
              <a:t>14</a:t>
            </a:fld>
            <a:endParaRPr lang="en-US">
              <a:solidFill>
                <a:prstClr val="black"/>
              </a:solidFill>
            </a:endParaRPr>
          </a:p>
        </p:txBody>
      </p:sp>
    </p:spTree>
    <p:extLst>
      <p:ext uri="{BB962C8B-B14F-4D97-AF65-F5344CB8AC3E}">
        <p14:creationId xmlns="" xmlns:p14="http://schemas.microsoft.com/office/powerpoint/2010/main" val="309122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CA446-A1A3-B64B-B63D-CD64E703F2F2}" type="slidenum">
              <a:rPr lang="en-US" smtClean="0">
                <a:solidFill>
                  <a:prstClr val="black"/>
                </a:solidFill>
              </a:rPr>
              <a:pPr/>
              <a:t>15</a:t>
            </a:fld>
            <a:endParaRPr lang="en-US">
              <a:solidFill>
                <a:prstClr val="black"/>
              </a:solidFill>
            </a:endParaRPr>
          </a:p>
        </p:txBody>
      </p:sp>
    </p:spTree>
    <p:extLst>
      <p:ext uri="{BB962C8B-B14F-4D97-AF65-F5344CB8AC3E}">
        <p14:creationId xmlns="" xmlns:p14="http://schemas.microsoft.com/office/powerpoint/2010/main" val="1799792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8CA446-A1A3-B64B-B63D-CD64E703F2F2}" type="slidenum">
              <a:rPr lang="en-US" smtClean="0">
                <a:solidFill>
                  <a:prstClr val="black"/>
                </a:solidFill>
              </a:rPr>
              <a:pPr/>
              <a:t>16</a:t>
            </a:fld>
            <a:endParaRPr lang="en-US">
              <a:solidFill>
                <a:prstClr val="black"/>
              </a:solidFill>
            </a:endParaRPr>
          </a:p>
        </p:txBody>
      </p:sp>
    </p:spTree>
    <p:extLst>
      <p:ext uri="{BB962C8B-B14F-4D97-AF65-F5344CB8AC3E}">
        <p14:creationId xmlns="" xmlns:p14="http://schemas.microsoft.com/office/powerpoint/2010/main" val="398580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8CA446-A1A3-B64B-B63D-CD64E703F2F2}" type="slidenum">
              <a:rPr lang="en-US" smtClean="0">
                <a:solidFill>
                  <a:prstClr val="black"/>
                </a:solidFill>
              </a:rPr>
              <a:pPr/>
              <a:t>17</a:t>
            </a:fld>
            <a:endParaRPr lang="en-US">
              <a:solidFill>
                <a:prstClr val="black"/>
              </a:solidFill>
            </a:endParaRPr>
          </a:p>
        </p:txBody>
      </p:sp>
    </p:spTree>
    <p:extLst>
      <p:ext uri="{BB962C8B-B14F-4D97-AF65-F5344CB8AC3E}">
        <p14:creationId xmlns="" xmlns:p14="http://schemas.microsoft.com/office/powerpoint/2010/main" val="104072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Goals: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1. Drive teaching innovation at Duke because we are very free to experiment in this environment;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2. share knowledge in service to society;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3. reach a global audience, consistent with Duke’s goal of being a global educational institution and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4. showcase Duke’s excellent faculty and programs.</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Fast moving: Signature Track, ACE credit recommendation, Gates Foundation funding</a:t>
            </a:r>
            <a:r>
              <a:rPr lang="en-US" sz="1200" baseline="0" dirty="0" smtClean="0"/>
              <a:t> all in last six months. Duke courses first to try Signature Track and in first cohort of courses for ACE.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AEF5F55-9515-4779-8908-12AD32E61E70}"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 xmlns:p14="http://schemas.microsoft.com/office/powerpoint/2010/main" val="95380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Courses in humanities, social sciences, science,</a:t>
            </a:r>
            <a:r>
              <a:rPr lang="en-US" baseline="0" dirty="0" smtClean="0"/>
              <a:t> health sciences, engineering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Largest enrollment = 180K in Philosophy course</a:t>
            </a:r>
          </a:p>
          <a:p>
            <a:endParaRPr lang="en-US" baseline="0" dirty="0" smtClean="0"/>
          </a:p>
          <a:p>
            <a:r>
              <a:rPr lang="en-US" baseline="0" dirty="0" smtClean="0"/>
              <a:t>We have 20 proposals for the coming year, and they also reflect a variety of subject areas and schools not in first group</a:t>
            </a:r>
          </a:p>
          <a:p>
            <a:endParaRPr lang="en-US" baseline="0" dirty="0" smtClean="0"/>
          </a:p>
        </p:txBody>
      </p:sp>
      <p:sp>
        <p:nvSpPr>
          <p:cNvPr id="4" name="Slide Number Placeholder 3"/>
          <p:cNvSpPr>
            <a:spLocks noGrp="1"/>
          </p:cNvSpPr>
          <p:nvPr>
            <p:ph type="sldNum" sz="quarter" idx="10"/>
          </p:nvPr>
        </p:nvSpPr>
        <p:spPr/>
        <p:txBody>
          <a:bodyPr/>
          <a:lstStyle/>
          <a:p>
            <a:fld id="{7FE3C3A0-5F6A-7F40-AB5A-A32BD700FAF5}" type="slidenum">
              <a:rPr lang="en-US" smtClean="0">
                <a:solidFill>
                  <a:prstClr val="black"/>
                </a:solidFill>
              </a:rPr>
              <a:pPr/>
              <a:t>7</a:t>
            </a:fld>
            <a:endParaRPr lang="en-US">
              <a:solidFill>
                <a:prstClr val="black"/>
              </a:solidFill>
            </a:endParaRPr>
          </a:p>
        </p:txBody>
      </p:sp>
    </p:spTree>
    <p:extLst>
      <p:ext uri="{BB962C8B-B14F-4D97-AF65-F5344CB8AC3E}">
        <p14:creationId xmlns="" xmlns:p14="http://schemas.microsoft.com/office/powerpoint/2010/main" val="176857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Sidenotes</a:t>
            </a:r>
            <a:r>
              <a:rPr lang="en-US" sz="12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 demographic summary data across these courses based on ~53,000 pre-course survey responses.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--China:</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number of survey responses from China is 487, approximately 1 percent (0.93 percent) of all survey responses.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--Using UN standard geographic</a:t>
            </a:r>
            <a:r>
              <a:rPr lang="en-US" sz="1200" b="0" kern="1200" baseline="0" dirty="0" smtClean="0">
                <a:solidFill>
                  <a:schemeClr val="tx1"/>
                </a:solidFill>
                <a:effectLst/>
                <a:latin typeface="+mn-lt"/>
                <a:ea typeface="+mn-ea"/>
                <a:cs typeface="+mn-cs"/>
              </a:rPr>
              <a:t>al regions and sub-regions, we see the distribution of survey responses from among registrants for our first </a:t>
            </a:r>
            <a:r>
              <a:rPr lang="en-US" sz="1200" b="1" kern="1200" baseline="0" dirty="0" smtClean="0">
                <a:solidFill>
                  <a:schemeClr val="tx1"/>
                </a:solidFill>
                <a:effectLst/>
                <a:latin typeface="+mn-lt"/>
                <a:ea typeface="+mn-ea"/>
                <a:cs typeface="+mn-cs"/>
              </a:rPr>
              <a:t>5 </a:t>
            </a:r>
            <a:r>
              <a:rPr lang="en-US" sz="1200" b="0" kern="1200" baseline="0" dirty="0" smtClean="0">
                <a:solidFill>
                  <a:schemeClr val="tx1"/>
                </a:solidFill>
                <a:effectLst/>
                <a:latin typeface="+mn-lt"/>
                <a:ea typeface="+mn-ea"/>
                <a:cs typeface="+mn-cs"/>
              </a:rPr>
              <a:t>Duke Coursera courses to have the following distribution </a:t>
            </a:r>
            <a:r>
              <a:rPr lang="en-US" sz="1200" b="1" kern="1200" baseline="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CHINA likely to increase </a:t>
            </a:r>
            <a:r>
              <a:rPr lang="en-US" sz="1200" b="0" kern="1200" baseline="0" dirty="0" smtClean="0">
                <a:solidFill>
                  <a:schemeClr val="tx1"/>
                </a:solidFill>
                <a:effectLst/>
                <a:latin typeface="+mn-lt"/>
                <a:ea typeface="+mn-ea"/>
                <a:cs typeface="+mn-cs"/>
              </a:rPr>
              <a:t>because of technical improvements on network bandwidth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AFRICA</a:t>
            </a:r>
            <a:r>
              <a:rPr lang="en-US" sz="1200" b="0" kern="1200" baseline="0" dirty="0" smtClean="0">
                <a:solidFill>
                  <a:schemeClr val="tx1"/>
                </a:solidFill>
                <a:effectLst/>
                <a:latin typeface="+mn-lt"/>
                <a:ea typeface="+mn-ea"/>
                <a:cs typeface="+mn-cs"/>
              </a:rPr>
              <a:t> constrained by tech infrastructure; materials are not as well adapted to mobile phones as they need to be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BAF5F-BFD8-474C-82B9-C4B9516E21E8}" type="slidenum">
              <a:rPr lang="en-US" smtClean="0">
                <a:solidFill>
                  <a:prstClr val="black"/>
                </a:solidFill>
              </a:rPr>
              <a:pPr/>
              <a:t>8</a:t>
            </a:fld>
            <a:endParaRPr lang="en-US">
              <a:solidFill>
                <a:prstClr val="black"/>
              </a:solidFill>
            </a:endParaRPr>
          </a:p>
        </p:txBody>
      </p:sp>
    </p:spTree>
    <p:extLst>
      <p:ext uri="{BB962C8B-B14F-4D97-AF65-F5344CB8AC3E}">
        <p14:creationId xmlns="" xmlns:p14="http://schemas.microsoft.com/office/powerpoint/2010/main" val="192242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Librarians have offered: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Locating sources of open educational resources (OERs) and other appropriate resources to include in Coursera course 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Creating tutorials (screencasts or webpages/</a:t>
            </a:r>
            <a:r>
              <a:rPr lang="en-US" dirty="0" err="1" smtClean="0"/>
              <a:t>LibGuides</a:t>
            </a:r>
            <a:r>
              <a:rPr lang="en-US" dirty="0" smtClean="0"/>
              <a:t> with screenshots) to help Coursera students locate OERs,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Creating </a:t>
            </a:r>
            <a:r>
              <a:rPr lang="en-US" dirty="0" err="1" smtClean="0"/>
              <a:t>LibGuide</a:t>
            </a:r>
            <a:r>
              <a:rPr lang="en-US" dirty="0" smtClean="0"/>
              <a:t>(s) with links to freely available websites/tools (e.g., </a:t>
            </a:r>
            <a:r>
              <a:rPr lang="en-US" dirty="0" err="1" smtClean="0"/>
              <a:t>Zotero</a:t>
            </a:r>
            <a:r>
              <a:rPr lang="en-US" dirty="0" smtClean="0"/>
              <a:t>, </a:t>
            </a:r>
            <a:r>
              <a:rPr lang="en-US" dirty="0" err="1" smtClean="0"/>
              <a:t>Mendeley</a:t>
            </a:r>
            <a:r>
              <a:rPr lang="en-US" dirty="0" smtClean="0"/>
              <a:t>, Citing Sources), OERs and tutorials,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Showing how to link </a:t>
            </a:r>
            <a:r>
              <a:rPr lang="en-US" dirty="0" err="1" smtClean="0"/>
              <a:t>LibGuides</a:t>
            </a:r>
            <a:r>
              <a:rPr lang="en-US" dirty="0" smtClean="0"/>
              <a:t> to the Coursera class,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Providing step-by-step instructions for posting materials to Duke’s Institutional Repository so these resources may be included in your Coursera course materials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B6BAF5F-BFD8-474C-82B9-C4B9516E21E8}" type="slidenum">
              <a:rPr lang="en-US" smtClean="0">
                <a:solidFill>
                  <a:prstClr val="black"/>
                </a:solidFill>
              </a:rPr>
              <a:pPr/>
              <a:t>9</a:t>
            </a:fld>
            <a:endParaRPr lang="en-US">
              <a:solidFill>
                <a:prstClr val="black"/>
              </a:solidFill>
            </a:endParaRPr>
          </a:p>
        </p:txBody>
      </p:sp>
    </p:spTree>
    <p:extLst>
      <p:ext uri="{BB962C8B-B14F-4D97-AF65-F5344CB8AC3E}">
        <p14:creationId xmlns="" xmlns:p14="http://schemas.microsoft.com/office/powerpoint/2010/main" val="3241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Deep appreciation for the instructor and the opportunity</a:t>
            </a:r>
          </a:p>
          <a:p>
            <a:endParaRPr lang="en-US" sz="1200" dirty="0" smtClean="0"/>
          </a:p>
          <a:p>
            <a:r>
              <a:rPr lang="en-US" sz="1200" dirty="0" smtClean="0"/>
              <a:t>Admiration for Duke</a:t>
            </a:r>
          </a:p>
          <a:p>
            <a:endParaRPr lang="en-US" sz="1200" dirty="0" smtClean="0"/>
          </a:p>
          <a:p>
            <a:r>
              <a:rPr lang="en-US" sz="1200" dirty="0" smtClean="0"/>
              <a:t>Prospective</a:t>
            </a:r>
            <a:r>
              <a:rPr lang="en-US" sz="1200" baseline="0" dirty="0" smtClean="0"/>
              <a:t> students (and parents of prospective students) are checking out Duke</a:t>
            </a:r>
          </a:p>
          <a:p>
            <a:endParaRPr lang="en-US" sz="1200" baseline="0" dirty="0" smtClean="0"/>
          </a:p>
          <a:p>
            <a:r>
              <a:rPr lang="en-US" sz="1200" baseline="0" dirty="0" smtClean="0"/>
              <a:t>Extending Duke’s global reputation and connections</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AB6BAF5F-BFD8-474C-82B9-C4B9516E21E8}" type="slidenum">
              <a:rPr lang="en-US" smtClean="0">
                <a:solidFill>
                  <a:prstClr val="black"/>
                </a:solidFill>
              </a:rPr>
              <a:pPr/>
              <a:t>10</a:t>
            </a:fld>
            <a:endParaRPr lang="en-US">
              <a:solidFill>
                <a:prstClr val="black"/>
              </a:solidFill>
            </a:endParaRPr>
          </a:p>
        </p:txBody>
      </p:sp>
    </p:spTree>
    <p:extLst>
      <p:ext uri="{BB962C8B-B14F-4D97-AF65-F5344CB8AC3E}">
        <p14:creationId xmlns="" xmlns:p14="http://schemas.microsoft.com/office/powerpoint/2010/main" val="21558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BAF5F-BFD8-474C-82B9-C4B9516E21E8}" type="slidenum">
              <a:rPr lang="en-US" smtClean="0">
                <a:solidFill>
                  <a:prstClr val="black"/>
                </a:solidFill>
              </a:rPr>
              <a:pPr/>
              <a:t>11</a:t>
            </a:fld>
            <a:endParaRPr lang="en-US">
              <a:solidFill>
                <a:prstClr val="black"/>
              </a:solidFill>
            </a:endParaRPr>
          </a:p>
        </p:txBody>
      </p:sp>
    </p:spTree>
    <p:extLst>
      <p:ext uri="{BB962C8B-B14F-4D97-AF65-F5344CB8AC3E}">
        <p14:creationId xmlns="" xmlns:p14="http://schemas.microsoft.com/office/powerpoint/2010/main" val="315982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long - What if universities really treated learning as a life long endeavor [mention Duke senior going to med school, grandfather, and current doctor all taking courses – implications for curriculum? Mention students exposed to all kinds of backgrounds and age groups as regular part of education</a:t>
            </a:r>
          </a:p>
          <a:p>
            <a:r>
              <a:rPr lang="en-US" dirty="0" smtClean="0"/>
              <a:t>Global – mention backgrounds of students in Tokyo</a:t>
            </a:r>
          </a:p>
          <a:p>
            <a:r>
              <a:rPr lang="en-US" dirty="0" smtClean="0"/>
              <a:t>Social - show meet up groups</a:t>
            </a:r>
          </a:p>
          <a:p>
            <a:r>
              <a:rPr lang="en-US" dirty="0" smtClean="0"/>
              <a:t>Iterative and data driven -  teaching of course improves, course materials improve, students taking courses more than once as a routine activity</a:t>
            </a:r>
          </a:p>
          <a:p>
            <a:r>
              <a:rPr lang="en-US" dirty="0" smtClean="0"/>
              <a:t>Embedded – textbooks, library resources, scholarly publishing, video lectures as embedded in the teaching experience, with no clear boundaries between them</a:t>
            </a:r>
          </a:p>
          <a:p>
            <a:r>
              <a:rPr lang="en-US" dirty="0" smtClean="0"/>
              <a:t>Open – teaching more visible, faster push for creation and use of open access materials,</a:t>
            </a:r>
            <a:r>
              <a:rPr lang="en-US" baseline="0" dirty="0" smtClean="0"/>
              <a:t> push for open access to syllabi, course evaluations</a:t>
            </a:r>
            <a:endParaRPr lang="en-US" dirty="0" smtClean="0"/>
          </a:p>
          <a:p>
            <a:r>
              <a:rPr lang="en-US" dirty="0" smtClean="0"/>
              <a:t>Experimental – We don</a:t>
            </a:r>
            <a:r>
              <a:rPr lang="fr-FR" dirty="0" smtClean="0"/>
              <a:t>’</a:t>
            </a:r>
            <a:r>
              <a:rPr lang="en-US" dirty="0" smtClean="0"/>
              <a:t>t expect</a:t>
            </a:r>
            <a:r>
              <a:rPr lang="en-US" baseline="0" dirty="0" smtClean="0"/>
              <a:t> everything we are doing now to be a success or to last. T</a:t>
            </a:r>
            <a:r>
              <a:rPr lang="en-US" dirty="0" smtClean="0"/>
              <a:t>here is still a</a:t>
            </a:r>
            <a:r>
              <a:rPr lang="en-US" baseline="0" dirty="0" smtClean="0"/>
              <a:t> lot that we don’t know, so one prediction is that we can’t predict what all the outcomes will be.</a:t>
            </a:r>
          </a:p>
          <a:p>
            <a:endParaRPr lang="en-US" dirty="0"/>
          </a:p>
        </p:txBody>
      </p:sp>
      <p:sp>
        <p:nvSpPr>
          <p:cNvPr id="4" name="Slide Number Placeholder 3"/>
          <p:cNvSpPr>
            <a:spLocks noGrp="1"/>
          </p:cNvSpPr>
          <p:nvPr>
            <p:ph type="sldNum" sz="quarter" idx="10"/>
          </p:nvPr>
        </p:nvSpPr>
        <p:spPr/>
        <p:txBody>
          <a:bodyPr/>
          <a:lstStyle/>
          <a:p>
            <a:fld id="{AB6BAF5F-BFD8-474C-82B9-C4B9516E21E8}" type="slidenum">
              <a:rPr lang="en-US" smtClean="0">
                <a:solidFill>
                  <a:prstClr val="black"/>
                </a:solidFill>
              </a:rPr>
              <a:pPr/>
              <a:t>12</a:t>
            </a:fld>
            <a:endParaRPr lang="en-US">
              <a:solidFill>
                <a:prstClr val="black"/>
              </a:solidFill>
            </a:endParaRPr>
          </a:p>
        </p:txBody>
      </p:sp>
    </p:spTree>
    <p:extLst>
      <p:ext uri="{BB962C8B-B14F-4D97-AF65-F5344CB8AC3E}">
        <p14:creationId xmlns="" xmlns:p14="http://schemas.microsoft.com/office/powerpoint/2010/main" val="638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BAF5F-BFD8-474C-82B9-C4B9516E21E8}" type="slidenum">
              <a:rPr lang="en-US" smtClean="0">
                <a:solidFill>
                  <a:prstClr val="black"/>
                </a:solidFill>
              </a:rPr>
              <a:pPr/>
              <a:t>13</a:t>
            </a:fld>
            <a:endParaRPr lang="en-US">
              <a:solidFill>
                <a:prstClr val="black"/>
              </a:solidFill>
            </a:endParaRPr>
          </a:p>
        </p:txBody>
      </p:sp>
    </p:spTree>
    <p:extLst>
      <p:ext uri="{BB962C8B-B14F-4D97-AF65-F5344CB8AC3E}">
        <p14:creationId xmlns="" xmlns:p14="http://schemas.microsoft.com/office/powerpoint/2010/main" val="440031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p:nvPicPr>
        <p:blipFill>
          <a:blip r:embed="rId2" cstate="screen">
            <a:alphaModFix amt="30000"/>
          </a:blip>
          <a:srcRect/>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Head and Open Layou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mall Head and Big Tex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mall Head and Big Text-Blu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g Text-Blu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mall Head and Chart-Blu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C9FF7-3E13-47C9-924E-2C7766BDE5D1}" type="datetimeFigureOut">
              <a:rPr lang="en-US" smtClean="0"/>
              <a:pPr/>
              <a:t>4/2/2013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2BB3E-5DB7-43FD-8E01-216A772F381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Big text with titl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Char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Small Title Bar">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Big text with titl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_Char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Small Title Bar">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886BB73A-582F-4420-9A14-CB10A2B2E5E8}"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rge Head,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9DD79-B6DB-D64A-AC97-A134C6294B2D}" type="datetimeFigureOut">
              <a:rPr lang="en-US" smtClean="0">
                <a:solidFill>
                  <a:prstClr val="black">
                    <a:tint val="75000"/>
                  </a:prstClr>
                </a:solidFill>
              </a:rPr>
              <a:pPr/>
              <a:t>4/2/2013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C6F51B-2C2D-2041-9CF8-3F4A028730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69505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9DD79-B6DB-D64A-AC97-A134C6294B2D}" type="datetimeFigureOut">
              <a:rPr lang="en-US" smtClean="0">
                <a:solidFill>
                  <a:prstClr val="black">
                    <a:tint val="75000"/>
                  </a:prstClr>
                </a:solidFill>
              </a:rPr>
              <a:pPr/>
              <a:t>4/2/2013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C6F51B-2C2D-2041-9CF8-3F4A028730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6950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rge Head and Two Content">
    <p:spTree>
      <p:nvGrpSpPr>
        <p:cNvPr id="1" name=""/>
        <p:cNvGrpSpPr/>
        <p:nvPr/>
      </p:nvGrpSpPr>
      <p:grpSpPr>
        <a:xfrm>
          <a:off x="0" y="0"/>
          <a:ext cx="0" cy="0"/>
          <a:chOff x="0" y="0"/>
          <a:chExt cx="0" cy="0"/>
        </a:xfrm>
      </p:grpSpPr>
      <p:grpSp>
        <p:nvGrpSpPr>
          <p:cNvPr id="2" name="Group 7"/>
          <p:cNvGrpSpPr/>
          <p:nvPr/>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9DD79-B6DB-D64A-AC97-A134C6294B2D}" type="datetimeFigureOut">
              <a:rPr lang="en-US" smtClean="0">
                <a:solidFill>
                  <a:prstClr val="black">
                    <a:tint val="75000"/>
                  </a:prstClr>
                </a:solidFill>
              </a:rPr>
              <a:pPr/>
              <a:t>4/2/2013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C6F51B-2C2D-2041-9CF8-3F4A028730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69505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9DD79-B6DB-D64A-AC97-A134C6294B2D}" type="datetimeFigureOut">
              <a:rPr lang="en-US" smtClean="0">
                <a:solidFill>
                  <a:prstClr val="black">
                    <a:tint val="75000"/>
                  </a:prstClr>
                </a:solidFill>
              </a:rPr>
              <a:pPr/>
              <a:t>4/2/2013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C6F51B-2C2D-2041-9CF8-3F4A028730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69505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395E3-325E-4A28-8C84-D14093984338}" type="datetimeFigureOut">
              <a:rPr lang="en-US" smtClean="0">
                <a:solidFill>
                  <a:prstClr val="black">
                    <a:tint val="75000"/>
                  </a:prstClr>
                </a:solidFill>
              </a:rPr>
              <a:pPr/>
              <a:t>4/2/2013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7A8C9E-D8AE-4CAC-BC7B-FDDAC67178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89930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395E3-325E-4A28-8C84-D14093984338}" type="datetimeFigureOut">
              <a:rPr lang="en-US" smtClean="0">
                <a:solidFill>
                  <a:prstClr val="black">
                    <a:tint val="75000"/>
                  </a:prstClr>
                </a:solidFill>
              </a:rPr>
              <a:pPr/>
              <a:t>4/2/2013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7A8C9E-D8AE-4CAC-BC7B-FDDAC67178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899306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395E3-325E-4A28-8C84-D14093984338}" type="datetimeFigureOut">
              <a:rPr lang="en-US" smtClean="0">
                <a:solidFill>
                  <a:prstClr val="black">
                    <a:tint val="75000"/>
                  </a:prstClr>
                </a:solidFill>
              </a:rPr>
              <a:pPr/>
              <a:t>4/2/2013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7A8C9E-D8AE-4CAC-BC7B-FDDAC67178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89930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395E3-325E-4A28-8C84-D14093984338}" type="datetimeFigureOut">
              <a:rPr lang="en-US" smtClean="0">
                <a:solidFill>
                  <a:prstClr val="black">
                    <a:tint val="75000"/>
                  </a:prstClr>
                </a:solidFill>
              </a:rPr>
              <a:pPr/>
              <a:t>4/2/2013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7A8C9E-D8AE-4CAC-BC7B-FDDAC67178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8993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ll Head and Three People">
    <p:spTree>
      <p:nvGrpSpPr>
        <p:cNvPr id="1" name=""/>
        <p:cNvGrpSpPr/>
        <p:nvPr/>
      </p:nvGrpSpPr>
      <p:grpSpPr>
        <a:xfrm>
          <a:off x="0" y="0"/>
          <a:ext cx="0" cy="0"/>
          <a:chOff x="0" y="0"/>
          <a:chExt cx="0" cy="0"/>
        </a:xfrm>
      </p:grpSpPr>
      <p:grpSp>
        <p:nvGrpSpPr>
          <p:cNvPr id="2" name="Group 14"/>
          <p:cNvGrpSpPr/>
          <p:nvPr/>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ll Head and Char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415C9FF7-3E13-47C9-924E-2C7766BDE5D1}"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B3E-5DB7-43FD-8E01-216A772F3814}" type="slidenum">
              <a:rPr lang="en-US" smtClean="0"/>
              <a:pPr/>
              <a:t>‹#›</a:t>
            </a:fld>
            <a:endParaRPr lang="en-US"/>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5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5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5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53.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54.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39" cstate="screen"/>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415C9FF7-3E13-47C9-924E-2C7766BDE5D1}" type="datetimeFigureOut">
              <a:rPr lang="en-US" smtClean="0"/>
              <a:pPr/>
              <a:t>4/2/2013</a:t>
            </a:fld>
            <a:endParaRPr lang="en-US"/>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0702BB3E-5DB7-43FD-8E01-216A772F3814}" type="slidenum">
              <a:rPr lang="en-US" smtClean="0"/>
              <a:pPr/>
              <a:t>‹#›</a:t>
            </a:fld>
            <a:endParaRPr lang="en-US"/>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15" r:id="rId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749DD79-B6DB-D64A-AC97-A134C6294B2D}" type="datetimeFigureOut">
              <a:rPr lang="en-US" smtClean="0">
                <a:solidFill>
                  <a:prstClr val="black">
                    <a:tint val="75000"/>
                  </a:prstClr>
                </a:solidFill>
              </a:rPr>
              <a:pPr defTabSz="457200"/>
              <a:t>4/2/2013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4C6F51B-2C2D-2041-9CF8-3F4A0287307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303495714"/>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749DD79-B6DB-D64A-AC97-A134C6294B2D}" type="datetimeFigureOut">
              <a:rPr lang="en-US" smtClean="0">
                <a:solidFill>
                  <a:prstClr val="black">
                    <a:tint val="75000"/>
                  </a:prstClr>
                </a:solidFill>
              </a:rPr>
              <a:pPr defTabSz="457200"/>
              <a:t>4/2/2013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4C6F51B-2C2D-2041-9CF8-3F4A0287307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303495714"/>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749DD79-B6DB-D64A-AC97-A134C6294B2D}" type="datetimeFigureOut">
              <a:rPr lang="en-US" smtClean="0">
                <a:solidFill>
                  <a:prstClr val="black">
                    <a:tint val="75000"/>
                  </a:prstClr>
                </a:solidFill>
              </a:rPr>
              <a:pPr defTabSz="457200"/>
              <a:t>4/2/2013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4C6F51B-2C2D-2041-9CF8-3F4A0287307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303495714"/>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749DD79-B6DB-D64A-AC97-A134C6294B2D}" type="datetimeFigureOut">
              <a:rPr lang="en-US" smtClean="0">
                <a:solidFill>
                  <a:prstClr val="black">
                    <a:tint val="75000"/>
                  </a:prstClr>
                </a:solidFill>
              </a:rPr>
              <a:pPr defTabSz="457200"/>
              <a:t>4/2/2013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4C6F51B-2C2D-2041-9CF8-3F4A0287307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303495714"/>
      </p:ext>
    </p:extLst>
  </p:cSld>
  <p:clrMap bg1="lt1" tx1="dk1" bg2="lt2" tx2="dk2" accent1="accent1" accent2="accent2" accent3="accent3" accent4="accent4" accent5="accent5" accent6="accent6" hlink="hlink" folHlink="folHlink"/>
  <p:sldLayoutIdLst>
    <p:sldLayoutId id="214748372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95E3-325E-4A28-8C84-D14093984338}" type="datetimeFigureOut">
              <a:rPr lang="en-US" smtClean="0">
                <a:solidFill>
                  <a:prstClr val="black">
                    <a:tint val="75000"/>
                  </a:prstClr>
                </a:solidFill>
              </a:rPr>
              <a:pPr/>
              <a:t>4/2/2013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A8C9E-D8AE-4CAC-BC7B-FDDAC67178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00004503"/>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95E3-325E-4A28-8C84-D14093984338}" type="datetimeFigureOut">
              <a:rPr lang="en-US" smtClean="0">
                <a:solidFill>
                  <a:prstClr val="black">
                    <a:tint val="75000"/>
                  </a:prstClr>
                </a:solidFill>
              </a:rPr>
              <a:pPr/>
              <a:t>4/2/2013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A8C9E-D8AE-4CAC-BC7B-FDDAC67178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00004503"/>
      </p:ext>
    </p:extLst>
  </p:cSld>
  <p:clrMap bg1="lt1" tx1="dk1" bg2="lt2" tx2="dk2" accent1="accent1" accent2="accent2" accent3="accent3" accent4="accent4" accent5="accent5" accent6="accent6" hlink="hlink" folHlink="folHlink"/>
  <p:sldLayoutIdLst>
    <p:sldLayoutId id="214748372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95E3-325E-4A28-8C84-D14093984338}" type="datetimeFigureOut">
              <a:rPr lang="en-US" smtClean="0">
                <a:solidFill>
                  <a:prstClr val="black">
                    <a:tint val="75000"/>
                  </a:prstClr>
                </a:solidFill>
              </a:rPr>
              <a:pPr/>
              <a:t>4/2/2013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A8C9E-D8AE-4CAC-BC7B-FDDAC67178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00004503"/>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95E3-325E-4A28-8C84-D14093984338}" type="datetimeFigureOut">
              <a:rPr lang="en-US" smtClean="0">
                <a:solidFill>
                  <a:prstClr val="black">
                    <a:tint val="75000"/>
                  </a:prstClr>
                </a:solidFill>
              </a:rPr>
              <a:pPr/>
              <a:t>4/2/2013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A8C9E-D8AE-4CAC-BC7B-FDDAC67178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00004503"/>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7" r:id="rId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ED6AE-DC33-4748-907E-E1AAE562030E}" type="datetimeFigureOut">
              <a:rPr lang="en-US" smtClean="0">
                <a:solidFill>
                  <a:prstClr val="black">
                    <a:lumMod val="65000"/>
                    <a:lumOff val="35000"/>
                  </a:prstClr>
                </a:solidFill>
              </a:rPr>
              <a:pPr/>
              <a:t>4/2/2013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404411D-DF6B-4B20-A43B-5F952B88753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hyperlink" Target="http://science-and-food.blogspot.com/2012/12/teaching-massive-online-class.html" TargetMode="External"/><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8" Type="http://schemas.openxmlformats.org/officeDocument/2006/relationships/hyperlink" Target="https://www.edx.org/courses/BerkeleyX/CS188.1x/2013_Spring/about" TargetMode="External"/><Relationship Id="rId3" Type="http://schemas.openxmlformats.org/officeDocument/2006/relationships/image" Target="../media/image17.jpeg"/><Relationship Id="rId7" Type="http://schemas.openxmlformats.org/officeDocument/2006/relationships/hyperlink" Target="https://www.edx.org/courses/BerkeleyX/CS169.2x/2013_Spring/about" TargetMode="External"/><Relationship Id="rId2" Type="http://schemas.openxmlformats.org/officeDocument/2006/relationships/image" Target="../media/image16.jpeg"/><Relationship Id="rId1" Type="http://schemas.openxmlformats.org/officeDocument/2006/relationships/slideLayout" Target="../slideLayouts/slideLayout53.xml"/><Relationship Id="rId6" Type="http://schemas.openxmlformats.org/officeDocument/2006/relationships/hyperlink" Target="https://www.edx.org/courses/BerkeleyX/CS169.1x/2013_Spring/about" TargetMode="External"/><Relationship Id="rId11" Type="http://schemas.openxmlformats.org/officeDocument/2006/relationships/hyperlink" Target="https://www.edx.org/courses/BerkeleyX/CS191x/2013_Spring/about" TargetMode="External"/><Relationship Id="rId5" Type="http://schemas.openxmlformats.org/officeDocument/2006/relationships/image" Target="../media/image19.jpeg"/><Relationship Id="rId10" Type="http://schemas.openxmlformats.org/officeDocument/2006/relationships/hyperlink" Target="https://www.edx.org/courses/BerkeleyX/Stat2.1x/2013_Spring/about" TargetMode="External"/><Relationship Id="rId4" Type="http://schemas.openxmlformats.org/officeDocument/2006/relationships/image" Target="../media/image18.jpeg"/><Relationship Id="rId9" Type="http://schemas.openxmlformats.org/officeDocument/2006/relationships/hyperlink" Target="https://www.edx.org/courses/BerkeleyX/CS184.1x/2013_Spring/abou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733800"/>
            <a:ext cx="7772400" cy="2362200"/>
          </a:xfrm>
        </p:spPr>
        <p:txBody>
          <a:bodyPr>
            <a:normAutofit fontScale="90000"/>
          </a:bodyPr>
          <a:lstStyle/>
          <a:p>
            <a:r>
              <a:rPr lang="en-US" sz="3600" b="1" dirty="0" smtClean="0"/>
              <a:t>New Opportunities for Librarians</a:t>
            </a:r>
            <a:r>
              <a:rPr lang="en-US" sz="2800" b="1" dirty="0" smtClean="0"/>
              <a:t/>
            </a:r>
            <a:br>
              <a:rPr lang="en-US" sz="2800" b="1" dirty="0" smtClean="0"/>
            </a:br>
            <a:r>
              <a:rPr lang="en-US" sz="2200" b="1" dirty="0" smtClean="0"/>
              <a:t>Marjorie Hassen </a:t>
            </a:r>
            <a:br>
              <a:rPr lang="en-US" sz="2200" b="1" dirty="0" smtClean="0"/>
            </a:br>
            <a:r>
              <a:rPr lang="en-US" sz="2200" b="1" dirty="0" smtClean="0"/>
              <a:t>Lynne O'Brien </a:t>
            </a:r>
            <a:br>
              <a:rPr lang="en-US" sz="2200" b="1" dirty="0" smtClean="0"/>
            </a:br>
            <a:r>
              <a:rPr lang="en-US" sz="2200" b="1" dirty="0" smtClean="0"/>
              <a:t>Sarah Bordac</a:t>
            </a:r>
            <a:br>
              <a:rPr lang="en-US" sz="2200" b="1" dirty="0" smtClean="0"/>
            </a:br>
            <a:r>
              <a:rPr lang="en-US" sz="2200" b="1" dirty="0" smtClean="0"/>
              <a:t>Jennifer Dorner</a:t>
            </a:r>
            <a:r>
              <a:rPr lang="en-US" sz="2800" b="1" dirty="0" smtClean="0"/>
              <a:t/>
            </a:r>
            <a:br>
              <a:rPr lang="en-US" sz="2800" b="1" dirty="0" smtClean="0"/>
            </a:br>
            <a:r>
              <a:rPr lang="en-US" sz="2800" b="1" dirty="0" smtClean="0"/>
              <a:t/>
            </a:r>
            <a:br>
              <a:rPr lang="en-US" sz="2800" b="1" dirty="0" smtClean="0"/>
            </a:br>
            <a:endParaRPr lang="en-US" sz="2800" dirty="0"/>
          </a:p>
        </p:txBody>
      </p:sp>
      <p:sp>
        <p:nvSpPr>
          <p:cNvPr id="6" name="TextBox 5"/>
          <p:cNvSpPr txBox="1"/>
          <p:nvPr/>
        </p:nvSpPr>
        <p:spPr>
          <a:xfrm>
            <a:off x="228600" y="381000"/>
            <a:ext cx="3892412" cy="1446550"/>
          </a:xfrm>
          <a:prstGeom prst="rect">
            <a:avLst/>
          </a:prstGeom>
          <a:noFill/>
        </p:spPr>
        <p:txBody>
          <a:bodyPr wrap="none" rtlCol="0">
            <a:spAutoFit/>
          </a:bodyPr>
          <a:lstStyle/>
          <a:p>
            <a:r>
              <a:rPr lang="en-US" sz="8800" dirty="0">
                <a:solidFill>
                  <a:schemeClr val="bg1"/>
                </a:solidFill>
                <a:latin typeface="Segoe UI" pitchFamily="34" charset="0"/>
                <a:ea typeface="Segoe UI" pitchFamily="34" charset="0"/>
                <a:cs typeface="Segoe UI" pitchFamily="34" charset="0"/>
              </a:rPr>
              <a:t>MOOC</a:t>
            </a:r>
            <a:r>
              <a:rPr lang="en-US" sz="4800" dirty="0">
                <a:solidFill>
                  <a:schemeClr val="bg1"/>
                </a:solidFill>
                <a:latin typeface="Segoe UI" pitchFamily="34" charset="0"/>
                <a:ea typeface="Segoe UI" pitchFamily="34" charset="0"/>
                <a:cs typeface="Segoe UI" pitchFamily="34" charset="0"/>
              </a:rPr>
              <a:t>s</a:t>
            </a:r>
          </a:p>
        </p:txBody>
      </p:sp>
      <p:sp>
        <p:nvSpPr>
          <p:cNvPr id="7" name="TextBox 6"/>
          <p:cNvSpPr txBox="1"/>
          <p:nvPr/>
        </p:nvSpPr>
        <p:spPr>
          <a:xfrm>
            <a:off x="3248343" y="795248"/>
            <a:ext cx="5589992" cy="1446550"/>
          </a:xfrm>
          <a:prstGeom prst="rect">
            <a:avLst/>
          </a:prstGeom>
          <a:noFill/>
        </p:spPr>
        <p:txBody>
          <a:bodyPr wrap="none" rtlCol="0">
            <a:spAutoFit/>
          </a:bodyPr>
          <a:lstStyle/>
          <a:p>
            <a:r>
              <a:rPr lang="en-US" sz="8800" dirty="0">
                <a:solidFill>
                  <a:srgbClr val="2178B5"/>
                </a:solidFill>
                <a:latin typeface="Segoe UI" pitchFamily="34" charset="0"/>
                <a:ea typeface="Segoe UI" pitchFamily="34" charset="0"/>
                <a:cs typeface="Segoe UI" pitchFamily="34" charset="0"/>
              </a:rPr>
              <a:t> </a:t>
            </a:r>
            <a:r>
              <a:rPr lang="en-US" sz="4800" dirty="0">
                <a:solidFill>
                  <a:schemeClr val="bg1"/>
                </a:solidFill>
                <a:latin typeface="Segoe UI" pitchFamily="34" charset="0"/>
                <a:ea typeface="Segoe UI" pitchFamily="34" charset="0"/>
                <a:cs typeface="Segoe UI" pitchFamily="34" charset="0"/>
              </a:rPr>
              <a:t>&amp;</a:t>
            </a:r>
            <a:r>
              <a:rPr lang="en-US" sz="8800" dirty="0">
                <a:solidFill>
                  <a:schemeClr val="bg1"/>
                </a:solidFill>
                <a:latin typeface="Segoe UI" pitchFamily="34" charset="0"/>
                <a:ea typeface="Segoe UI" pitchFamily="34" charset="0"/>
                <a:cs typeface="Segoe UI" pitchFamily="34" charset="0"/>
              </a:rPr>
              <a:t> Libraries</a:t>
            </a:r>
          </a:p>
        </p:txBody>
      </p:sp>
      <p:sp>
        <p:nvSpPr>
          <p:cNvPr id="8" name="TextBox 7"/>
          <p:cNvSpPr txBox="1"/>
          <p:nvPr/>
        </p:nvSpPr>
        <p:spPr>
          <a:xfrm>
            <a:off x="1622454" y="2514600"/>
            <a:ext cx="7035837" cy="461665"/>
          </a:xfrm>
          <a:prstGeom prst="rect">
            <a:avLst/>
          </a:prstGeom>
          <a:noFill/>
        </p:spPr>
        <p:txBody>
          <a:bodyPr wrap="none" rtlCol="0">
            <a:spAutoFit/>
          </a:bodyPr>
          <a:lstStyle/>
          <a:p>
            <a:r>
              <a:rPr lang="en-US" sz="2400" dirty="0">
                <a:solidFill>
                  <a:schemeClr val="bg1"/>
                </a:solidFill>
                <a:latin typeface="Segoe UI" pitchFamily="34" charset="0"/>
                <a:ea typeface="Segoe UI" pitchFamily="34" charset="0"/>
                <a:cs typeface="Segoe UI" pitchFamily="34" charset="0"/>
              </a:rPr>
              <a:t>Massive Opportunity or Overwhelming Challenge</a:t>
            </a:r>
            <a:r>
              <a:rPr lang="en-US" sz="2400" dirty="0">
                <a:solidFill>
                  <a:srgbClr val="2178B5"/>
                </a:solidFill>
                <a:latin typeface="Segoe UI" pitchFamily="34" charset="0"/>
                <a:ea typeface="Segoe UI" pitchFamily="34" charset="0"/>
                <a:cs typeface="Segoe UI" pitchFamily="34" charset="0"/>
              </a:rPr>
              <a: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400" dirty="0" smtClean="0"/>
              <a:t>Student feedback</a:t>
            </a:r>
            <a:endParaRPr lang="en-US" sz="4400" dirty="0"/>
          </a:p>
        </p:txBody>
      </p:sp>
      <p:sp>
        <p:nvSpPr>
          <p:cNvPr id="3" name="Content Placeholder 2"/>
          <p:cNvSpPr>
            <a:spLocks noGrp="1"/>
          </p:cNvSpPr>
          <p:nvPr>
            <p:ph idx="1"/>
          </p:nvPr>
        </p:nvSpPr>
        <p:spPr>
          <a:xfrm>
            <a:off x="457200" y="1371600"/>
            <a:ext cx="8229600" cy="5486400"/>
          </a:xfrm>
        </p:spPr>
        <p:txBody>
          <a:bodyPr>
            <a:normAutofit fontScale="77500" lnSpcReduction="20000"/>
          </a:bodyPr>
          <a:lstStyle/>
          <a:p>
            <a:pPr marL="0" indent="0">
              <a:buNone/>
            </a:pPr>
            <a:r>
              <a:rPr lang="en-US" sz="2900" dirty="0" smtClean="0"/>
              <a:t>Dearest</a:t>
            </a:r>
            <a:r>
              <a:rPr lang="en-US" sz="2900" dirty="0"/>
              <a:t>, dearest Prof Barr, thank you for the wonderful exploration stage you set for us all! It has so much color and texture and warmth it is hard to imagine it all took place in a virtual world ! As far as I'm concerned, it is a life changing experience. Thank you !   – </a:t>
            </a:r>
            <a:r>
              <a:rPr lang="en-US" sz="2900" i="1" dirty="0"/>
              <a:t>Bioelectricity </a:t>
            </a:r>
            <a:r>
              <a:rPr lang="en-US" sz="2900" i="1" dirty="0" smtClean="0"/>
              <a:t>student</a:t>
            </a:r>
            <a:r>
              <a:rPr lang="en-US" sz="2900" dirty="0" smtClean="0"/>
              <a:t/>
            </a:r>
            <a:br>
              <a:rPr lang="en-US" sz="2900" dirty="0" smtClean="0"/>
            </a:br>
            <a:endParaRPr lang="en-US" sz="2900" dirty="0" smtClean="0"/>
          </a:p>
          <a:p>
            <a:pPr marL="0" indent="0">
              <a:buNone/>
            </a:pPr>
            <a:r>
              <a:rPr lang="en-US" sz="2900" dirty="0"/>
              <a:t>Prof. Noor </a:t>
            </a:r>
            <a:r>
              <a:rPr lang="en-US" sz="2900" dirty="0" smtClean="0"/>
              <a:t>… has </a:t>
            </a:r>
            <a:r>
              <a:rPr lang="en-US" sz="2900" dirty="0"/>
              <a:t>demonstrated to us that Duke is home of the most excellent academics and also the most caring and kind. Duke University Biology Department will forever be (in my mind) as the best in the </a:t>
            </a:r>
            <a:r>
              <a:rPr lang="en-US" sz="2900" dirty="0" smtClean="0"/>
              <a:t>world.</a:t>
            </a:r>
          </a:p>
          <a:p>
            <a:pPr marL="0" indent="0">
              <a:buNone/>
            </a:pPr>
            <a:r>
              <a:rPr lang="en-US" sz="2900" dirty="0"/>
              <a:t>– </a:t>
            </a:r>
            <a:r>
              <a:rPr lang="en-US" sz="2900" dirty="0" smtClean="0"/>
              <a:t> </a:t>
            </a:r>
            <a:r>
              <a:rPr lang="en-US" sz="2900" i="1" dirty="0" smtClean="0"/>
              <a:t>Genetics &amp; Evolution student</a:t>
            </a:r>
          </a:p>
          <a:p>
            <a:pPr marL="0" indent="0">
              <a:buNone/>
            </a:pPr>
            <a:endParaRPr lang="en-US" sz="2900" dirty="0" smtClean="0"/>
          </a:p>
          <a:p>
            <a:pPr marL="0" indent="0">
              <a:buNone/>
            </a:pPr>
            <a:r>
              <a:rPr lang="en-US" sz="2900" dirty="0" smtClean="0"/>
              <a:t>The </a:t>
            </a:r>
            <a:r>
              <a:rPr lang="en-US" sz="2900" dirty="0"/>
              <a:t>best part of the course for me is that I have also been able to enjoy watching the videos with my children. </a:t>
            </a:r>
            <a:r>
              <a:rPr lang="en-US" sz="2900" dirty="0" smtClean="0"/>
              <a:t>When we </a:t>
            </a:r>
            <a:r>
              <a:rPr lang="en-US" sz="2900" dirty="0"/>
              <a:t>look up at the stars at night </a:t>
            </a:r>
            <a:r>
              <a:rPr lang="en-US" sz="2900" dirty="0" smtClean="0"/>
              <a:t>I </a:t>
            </a:r>
            <a:r>
              <a:rPr lang="en-US" sz="2900" dirty="0"/>
              <a:t>can tell that they have been listening and learning along side me. For that I want to again express my heartfelt thanks to Dr. </a:t>
            </a:r>
            <a:r>
              <a:rPr lang="en-US" sz="2900" dirty="0" smtClean="0"/>
              <a:t>Plesser.  </a:t>
            </a:r>
            <a:br>
              <a:rPr lang="en-US" sz="2900" dirty="0" smtClean="0"/>
            </a:br>
            <a:r>
              <a:rPr lang="en-US" sz="2900" dirty="0" smtClean="0"/>
              <a:t>– </a:t>
            </a:r>
            <a:r>
              <a:rPr lang="en-US" sz="2900" i="1" dirty="0" smtClean="0"/>
              <a:t>Astronomy student</a:t>
            </a:r>
            <a:endParaRPr lang="en-US" sz="2900" i="1" dirty="0"/>
          </a:p>
          <a:p>
            <a:pPr marL="0" indent="0">
              <a:buNone/>
            </a:pPr>
            <a:endParaRPr lang="en-US" sz="2000" dirty="0" smtClean="0"/>
          </a:p>
          <a:p>
            <a:pPr marL="0" indent="0">
              <a:buNone/>
            </a:pPr>
            <a:endParaRPr lang="en-US" sz="2000" dirty="0"/>
          </a:p>
          <a:p>
            <a:endParaRPr lang="en-US" dirty="0"/>
          </a:p>
        </p:txBody>
      </p:sp>
    </p:spTree>
    <p:extLst>
      <p:ext uri="{BB962C8B-B14F-4D97-AF65-F5344CB8AC3E}">
        <p14:creationId xmlns="" xmlns:p14="http://schemas.microsoft.com/office/powerpoint/2010/main" val="297593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smtClean="0"/>
              <a:t>Faculty feedback</a:t>
            </a:r>
            <a:endParaRPr lang="en-US" sz="4400" dirty="0"/>
          </a:p>
        </p:txBody>
      </p:sp>
      <p:sp>
        <p:nvSpPr>
          <p:cNvPr id="3" name="Content Placeholder 2"/>
          <p:cNvSpPr>
            <a:spLocks noGrp="1"/>
          </p:cNvSpPr>
          <p:nvPr>
            <p:ph idx="1"/>
          </p:nvPr>
        </p:nvSpPr>
        <p:spPr>
          <a:xfrm>
            <a:off x="457200" y="1295400"/>
            <a:ext cx="8229600" cy="5257800"/>
          </a:xfrm>
        </p:spPr>
        <p:txBody>
          <a:bodyPr>
            <a:normAutofit fontScale="92500"/>
          </a:bodyPr>
          <a:lstStyle/>
          <a:p>
            <a:r>
              <a:rPr lang="en-US" sz="2800" dirty="0" smtClean="0"/>
              <a:t>“Amazing fun. It’s addictive.”</a:t>
            </a:r>
          </a:p>
          <a:p>
            <a:r>
              <a:rPr lang="en-US" sz="2800" dirty="0" smtClean="0"/>
              <a:t>“Took more time than I thought”</a:t>
            </a:r>
          </a:p>
          <a:p>
            <a:r>
              <a:rPr lang="en-US" sz="2800" dirty="0" smtClean="0"/>
              <a:t>“Needed a lot of help”</a:t>
            </a:r>
          </a:p>
          <a:p>
            <a:r>
              <a:rPr lang="en-US" sz="2800" dirty="0" smtClean="0"/>
              <a:t>“Feedback from students and from faculty in the course gave new insights on teaching”</a:t>
            </a:r>
          </a:p>
          <a:p>
            <a:r>
              <a:rPr lang="en-US" sz="2800" dirty="0"/>
              <a:t>“Surprised at high level of student </a:t>
            </a:r>
            <a:r>
              <a:rPr lang="en-US" sz="2800" dirty="0" smtClean="0"/>
              <a:t>interaction”</a:t>
            </a:r>
          </a:p>
          <a:p>
            <a:r>
              <a:rPr lang="en-US" sz="2800" dirty="0" smtClean="0"/>
              <a:t>“Definitely want to do it again”</a:t>
            </a:r>
          </a:p>
          <a:p>
            <a:pPr marL="0" indent="0">
              <a:buNone/>
            </a:pPr>
            <a:r>
              <a:rPr lang="en-US" sz="2800" i="1" dirty="0"/>
              <a:t>Read Dr. Mohamed Noor’s description of his experience:</a:t>
            </a:r>
            <a:br>
              <a:rPr lang="en-US" sz="2800" i="1" dirty="0"/>
            </a:br>
            <a:r>
              <a:rPr lang="en-US" sz="2400" dirty="0" smtClean="0">
                <a:hlinkClick r:id="rId3"/>
              </a:rPr>
              <a:t>http://science-and-food.blogspot.com/2012/12/teaching-massive-online-class.html</a:t>
            </a:r>
            <a:endParaRPr lang="en-US" sz="2400" dirty="0"/>
          </a:p>
        </p:txBody>
      </p:sp>
    </p:spTree>
    <p:extLst>
      <p:ext uri="{BB962C8B-B14F-4D97-AF65-F5344CB8AC3E}">
        <p14:creationId xmlns="" xmlns:p14="http://schemas.microsoft.com/office/powerpoint/2010/main" val="190458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smtClean="0"/>
              <a:t>Looking ahead</a:t>
            </a:r>
            <a:endParaRPr lang="en-US" sz="4400" dirty="0"/>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a:t>E</a:t>
            </a:r>
            <a:r>
              <a:rPr lang="en-US" sz="2800" dirty="0" smtClean="0"/>
              <a:t>xperimenting with for-credit courses that have some of the same library challenges as MOOCs</a:t>
            </a:r>
          </a:p>
          <a:p>
            <a:r>
              <a:rPr lang="en-US" sz="2800" dirty="0" smtClean="0"/>
              <a:t>Additional 15 – 20 MOOCS next year</a:t>
            </a:r>
          </a:p>
          <a:p>
            <a:r>
              <a:rPr lang="en-US" sz="2800" dirty="0" smtClean="0"/>
              <a:t>Shifting to more experimental models</a:t>
            </a:r>
          </a:p>
          <a:p>
            <a:r>
              <a:rPr lang="en-US" sz="2800" dirty="0" smtClean="0"/>
              <a:t>Promoting open access publishing and use of open access materials</a:t>
            </a:r>
          </a:p>
          <a:p>
            <a:r>
              <a:rPr lang="en-US" sz="2800" dirty="0" smtClean="0"/>
              <a:t>No boundaries between course, textbooks, library resources, learning activities</a:t>
            </a:r>
            <a:endParaRPr lang="en-US" sz="2800" dirty="0"/>
          </a:p>
        </p:txBody>
      </p:sp>
    </p:spTree>
    <p:extLst>
      <p:ext uri="{BB962C8B-B14F-4D97-AF65-F5344CB8AC3E}">
        <p14:creationId xmlns="" xmlns:p14="http://schemas.microsoft.com/office/powerpoint/2010/main" val="1114998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lstStyle/>
          <a:p>
            <a:r>
              <a:rPr lang="en-US" dirty="0" err="1" smtClean="0"/>
              <a:t>onlinecourses.duke.edu</a:t>
            </a:r>
            <a:endParaRPr lang="en-US" dirty="0"/>
          </a:p>
        </p:txBody>
      </p:sp>
      <p:pic>
        <p:nvPicPr>
          <p:cNvPr id="4" name="Picture 3"/>
          <p:cNvPicPr>
            <a:picLocks noChangeAspect="1"/>
          </p:cNvPicPr>
          <p:nvPr/>
        </p:nvPicPr>
        <p:blipFill>
          <a:blip r:embed="rId3" cstate="print"/>
          <a:stretch>
            <a:fillRect/>
          </a:stretch>
        </p:blipFill>
        <p:spPr>
          <a:xfrm>
            <a:off x="1066800" y="1371600"/>
            <a:ext cx="7010400" cy="4726197"/>
          </a:xfrm>
          <a:prstGeom prst="rect">
            <a:avLst/>
          </a:prstGeom>
        </p:spPr>
      </p:pic>
    </p:spTree>
    <p:extLst>
      <p:ext uri="{BB962C8B-B14F-4D97-AF65-F5344CB8AC3E}">
        <p14:creationId xmlns="" xmlns:p14="http://schemas.microsoft.com/office/powerpoint/2010/main" val="2832413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_2c_Pos.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455" y="371190"/>
            <a:ext cx="2132771" cy="2458019"/>
          </a:xfrm>
          <a:prstGeom prst="rect">
            <a:avLst/>
          </a:prstGeom>
        </p:spPr>
      </p:pic>
      <p:sp>
        <p:nvSpPr>
          <p:cNvPr id="6" name="Oval 5"/>
          <p:cNvSpPr/>
          <p:nvPr/>
        </p:nvSpPr>
        <p:spPr>
          <a:xfrm>
            <a:off x="4441530" y="200590"/>
            <a:ext cx="2434088" cy="2434088"/>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err="1">
                <a:solidFill>
                  <a:srgbClr val="FFFF00"/>
                </a:solidFill>
                <a:latin typeface="Verdana"/>
                <a:cs typeface="Verdana"/>
              </a:rPr>
              <a:t>Coursera</a:t>
            </a:r>
            <a:endParaRPr lang="en-US" sz="1600" b="1" dirty="0">
              <a:solidFill>
                <a:srgbClr val="FFFF00"/>
              </a:solidFill>
              <a:latin typeface="Verdana"/>
              <a:cs typeface="Verdana"/>
            </a:endParaRPr>
          </a:p>
          <a:p>
            <a:pPr algn="ctr" defTabSz="457200"/>
            <a:endParaRPr lang="en-US" sz="1600" dirty="0">
              <a:solidFill>
                <a:prstClr val="white"/>
              </a:solidFill>
              <a:latin typeface="Verdana"/>
              <a:cs typeface="Verdana"/>
            </a:endParaRPr>
          </a:p>
          <a:p>
            <a:pPr algn="ctr" defTabSz="457200"/>
            <a:r>
              <a:rPr lang="en-US" sz="1600" dirty="0">
                <a:solidFill>
                  <a:prstClr val="white"/>
                </a:solidFill>
                <a:latin typeface="Verdana"/>
                <a:cs typeface="Verdana"/>
              </a:rPr>
              <a:t>3 Courses</a:t>
            </a:r>
          </a:p>
        </p:txBody>
      </p:sp>
      <p:sp>
        <p:nvSpPr>
          <p:cNvPr id="7" name="Oval 6"/>
          <p:cNvSpPr/>
          <p:nvPr/>
        </p:nvSpPr>
        <p:spPr>
          <a:xfrm>
            <a:off x="2450262" y="1612165"/>
            <a:ext cx="2434088" cy="2434088"/>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a:solidFill>
                  <a:srgbClr val="FFFF00"/>
                </a:solidFill>
                <a:latin typeface="Verdana"/>
                <a:cs typeface="Verdana"/>
              </a:rPr>
              <a:t>Canvas Network (MOOC)</a:t>
            </a:r>
          </a:p>
          <a:p>
            <a:pPr algn="ctr" defTabSz="457200"/>
            <a:endParaRPr lang="en-US" sz="1600" dirty="0">
              <a:solidFill>
                <a:prstClr val="white"/>
              </a:solidFill>
              <a:latin typeface="Verdana"/>
              <a:cs typeface="Verdana"/>
            </a:endParaRPr>
          </a:p>
          <a:p>
            <a:pPr algn="ctr" defTabSz="457200"/>
            <a:r>
              <a:rPr lang="en-US" sz="1600" dirty="0">
                <a:solidFill>
                  <a:prstClr val="white"/>
                </a:solidFill>
                <a:latin typeface="Verdana"/>
                <a:cs typeface="Verdana"/>
              </a:rPr>
              <a:t>Engineering</a:t>
            </a:r>
          </a:p>
        </p:txBody>
      </p:sp>
      <p:sp>
        <p:nvSpPr>
          <p:cNvPr id="8" name="Oval 7"/>
          <p:cNvSpPr/>
          <p:nvPr/>
        </p:nvSpPr>
        <p:spPr>
          <a:xfrm>
            <a:off x="6534152" y="1427642"/>
            <a:ext cx="2534883" cy="2534883"/>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a:solidFill>
                  <a:srgbClr val="FFFF00"/>
                </a:solidFill>
                <a:latin typeface="Verdana"/>
                <a:cs typeface="Verdana"/>
              </a:rPr>
              <a:t>Flipped Classroom</a:t>
            </a:r>
          </a:p>
          <a:p>
            <a:pPr algn="ctr" defTabSz="457200"/>
            <a:endParaRPr lang="en-US" sz="1600" dirty="0">
              <a:solidFill>
                <a:prstClr val="white"/>
              </a:solidFill>
              <a:latin typeface="Verdana"/>
              <a:cs typeface="Verdana"/>
            </a:endParaRPr>
          </a:p>
          <a:p>
            <a:pPr algn="ctr" defTabSz="457200"/>
            <a:r>
              <a:rPr lang="en-US" sz="1600" dirty="0">
                <a:solidFill>
                  <a:prstClr val="white"/>
                </a:solidFill>
                <a:latin typeface="Verdana"/>
                <a:cs typeface="Verdana"/>
              </a:rPr>
              <a:t>Microeconomics</a:t>
            </a:r>
          </a:p>
        </p:txBody>
      </p:sp>
      <p:sp>
        <p:nvSpPr>
          <p:cNvPr id="9" name="Oval 8"/>
          <p:cNvSpPr/>
          <p:nvPr/>
        </p:nvSpPr>
        <p:spPr>
          <a:xfrm>
            <a:off x="630568" y="3750880"/>
            <a:ext cx="2581893" cy="2581893"/>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a:solidFill>
                  <a:prstClr val="white"/>
                </a:solidFill>
                <a:latin typeface="Verdana"/>
                <a:cs typeface="Verdana"/>
              </a:rPr>
              <a:t>Pre-College Online Courses</a:t>
            </a:r>
          </a:p>
        </p:txBody>
      </p:sp>
      <p:sp>
        <p:nvSpPr>
          <p:cNvPr id="10" name="Oval 9"/>
          <p:cNvSpPr/>
          <p:nvPr/>
        </p:nvSpPr>
        <p:spPr>
          <a:xfrm>
            <a:off x="6070601" y="3926798"/>
            <a:ext cx="2434088" cy="2434088"/>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a:solidFill>
                  <a:srgbClr val="FFFF00"/>
                </a:solidFill>
                <a:latin typeface="Verdana"/>
                <a:cs typeface="Verdana"/>
              </a:rPr>
              <a:t>Blended</a:t>
            </a:r>
          </a:p>
          <a:p>
            <a:pPr algn="ctr" defTabSz="457200"/>
            <a:endParaRPr lang="en-US" sz="1600" dirty="0">
              <a:solidFill>
                <a:prstClr val="white"/>
              </a:solidFill>
              <a:latin typeface="Verdana"/>
              <a:cs typeface="Verdana"/>
            </a:endParaRPr>
          </a:p>
          <a:p>
            <a:pPr algn="ctr" defTabSz="457200"/>
            <a:r>
              <a:rPr lang="en-US" sz="1600" dirty="0">
                <a:solidFill>
                  <a:prstClr val="white"/>
                </a:solidFill>
                <a:latin typeface="Verdana"/>
                <a:cs typeface="Verdana"/>
              </a:rPr>
              <a:t>Executive Masters in Healthcare Leadership</a:t>
            </a:r>
          </a:p>
        </p:txBody>
      </p:sp>
      <p:sp>
        <p:nvSpPr>
          <p:cNvPr id="12" name="Oval 11"/>
          <p:cNvSpPr/>
          <p:nvPr/>
        </p:nvSpPr>
        <p:spPr>
          <a:xfrm>
            <a:off x="3436587" y="3813141"/>
            <a:ext cx="2630222" cy="2630222"/>
          </a:xfrm>
          <a:prstGeom prst="ellipse">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a:solidFill>
                  <a:srgbClr val="FFFF00"/>
                </a:solidFill>
                <a:latin typeface="Verdana"/>
                <a:cs typeface="Verdana"/>
              </a:rPr>
              <a:t>Online </a:t>
            </a:r>
          </a:p>
          <a:p>
            <a:pPr algn="ctr" defTabSz="457200"/>
            <a:r>
              <a:rPr lang="en-US" sz="1600" b="1" dirty="0">
                <a:solidFill>
                  <a:srgbClr val="FFFF00"/>
                </a:solidFill>
                <a:latin typeface="Verdana"/>
                <a:cs typeface="Verdana"/>
              </a:rPr>
              <a:t>Credit-Bearing</a:t>
            </a:r>
          </a:p>
          <a:p>
            <a:pPr algn="ctr" defTabSz="457200"/>
            <a:endParaRPr lang="en-US" sz="1600" dirty="0">
              <a:solidFill>
                <a:prstClr val="white"/>
              </a:solidFill>
              <a:latin typeface="Verdana"/>
              <a:cs typeface="Verdana"/>
            </a:endParaRPr>
          </a:p>
          <a:p>
            <a:pPr algn="ctr" defTabSz="457200"/>
            <a:r>
              <a:rPr lang="en-US" sz="1600" dirty="0">
                <a:solidFill>
                  <a:prstClr val="white"/>
                </a:solidFill>
                <a:latin typeface="Verdana"/>
                <a:cs typeface="Verdana"/>
              </a:rPr>
              <a:t>Non-Fiction Creative Writing</a:t>
            </a:r>
          </a:p>
        </p:txBody>
      </p:sp>
    </p:spTree>
    <p:extLst>
      <p:ext uri="{BB962C8B-B14F-4D97-AF65-F5344CB8AC3E}">
        <p14:creationId xmlns="" xmlns:p14="http://schemas.microsoft.com/office/powerpoint/2010/main" val="357373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3-03-15 at 9.48.40 A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7080" y="340990"/>
            <a:ext cx="8333501" cy="6117362"/>
          </a:xfrm>
          <a:prstGeom prst="rect">
            <a:avLst/>
          </a:prstGeom>
        </p:spPr>
      </p:pic>
    </p:spTree>
    <p:extLst>
      <p:ext uri="{BB962C8B-B14F-4D97-AF65-F5344CB8AC3E}">
        <p14:creationId xmlns="" xmlns:p14="http://schemas.microsoft.com/office/powerpoint/2010/main" val="3920668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854" y="274638"/>
            <a:ext cx="5899946" cy="1143000"/>
          </a:xfrm>
        </p:spPr>
        <p:txBody>
          <a:bodyPr>
            <a:normAutofit fontScale="90000"/>
          </a:bodyPr>
          <a:lstStyle/>
          <a:p>
            <a:r>
              <a:rPr lang="en-US" dirty="0" err="1" smtClean="0"/>
              <a:t>Coursera</a:t>
            </a:r>
            <a:r>
              <a:rPr lang="en-US" dirty="0" smtClean="0"/>
              <a:t>: </a:t>
            </a:r>
            <a:br>
              <a:rPr lang="en-US" dirty="0" smtClean="0"/>
            </a:br>
            <a:r>
              <a:rPr lang="en-US" dirty="0" smtClean="0"/>
              <a:t>Cross Campus Team</a:t>
            </a:r>
            <a:endParaRPr lang="en-US" dirty="0"/>
          </a:p>
        </p:txBody>
      </p:sp>
      <p:sp>
        <p:nvSpPr>
          <p:cNvPr id="3" name="Content Placeholder 2"/>
          <p:cNvSpPr>
            <a:spLocks noGrp="1"/>
          </p:cNvSpPr>
          <p:nvPr>
            <p:ph idx="1"/>
          </p:nvPr>
        </p:nvSpPr>
        <p:spPr>
          <a:xfrm>
            <a:off x="3069070" y="2316369"/>
            <a:ext cx="5899945" cy="2057700"/>
          </a:xfrm>
        </p:spPr>
        <p:txBody>
          <a:bodyPr>
            <a:noAutofit/>
          </a:bodyPr>
          <a:lstStyle/>
          <a:p>
            <a:pPr marL="0" indent="0">
              <a:buNone/>
            </a:pPr>
            <a:r>
              <a:rPr lang="en-US" sz="2800" dirty="0" smtClean="0"/>
              <a:t>Center for Teaching and Learning </a:t>
            </a:r>
          </a:p>
          <a:p>
            <a:pPr marL="0" indent="0">
              <a:buNone/>
            </a:pPr>
            <a:r>
              <a:rPr lang="en-US" sz="2800" dirty="0" smtClean="0"/>
              <a:t>Continuing Education</a:t>
            </a:r>
          </a:p>
          <a:p>
            <a:pPr marL="0" indent="0">
              <a:buNone/>
            </a:pPr>
            <a:r>
              <a:rPr lang="en-US" sz="2800" dirty="0" smtClean="0"/>
              <a:t>Media Production Services (CIS)</a:t>
            </a:r>
          </a:p>
          <a:p>
            <a:pPr marL="0" indent="0">
              <a:buNone/>
            </a:pPr>
            <a:r>
              <a:rPr lang="en-US" sz="2800" dirty="0" smtClean="0"/>
              <a:t>University Library</a:t>
            </a:r>
          </a:p>
          <a:p>
            <a:pPr marL="0" indent="0">
              <a:buNone/>
            </a:pPr>
            <a:endParaRPr lang="en-US" sz="2800" dirty="0" smtClean="0"/>
          </a:p>
          <a:p>
            <a:pPr marL="0" indent="0">
              <a:buNone/>
            </a:pPr>
            <a:endParaRPr lang="en-US" sz="2800" dirty="0"/>
          </a:p>
        </p:txBody>
      </p:sp>
      <p:pic>
        <p:nvPicPr>
          <p:cNvPr id="4" name="Picture 3" descr="V_2c_Pos.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455" y="371190"/>
            <a:ext cx="2132771" cy="2458019"/>
          </a:xfrm>
          <a:prstGeom prst="rect">
            <a:avLst/>
          </a:prstGeom>
        </p:spPr>
      </p:pic>
      <p:sp>
        <p:nvSpPr>
          <p:cNvPr id="5" name="TextBox 4"/>
          <p:cNvSpPr txBox="1"/>
          <p:nvPr/>
        </p:nvSpPr>
        <p:spPr>
          <a:xfrm>
            <a:off x="623220" y="4961982"/>
            <a:ext cx="8607501" cy="1384995"/>
          </a:xfrm>
          <a:prstGeom prst="rect">
            <a:avLst/>
          </a:prstGeom>
          <a:noFill/>
        </p:spPr>
        <p:txBody>
          <a:bodyPr wrap="square" rtlCol="0">
            <a:spAutoFit/>
          </a:bodyPr>
          <a:lstStyle/>
          <a:p>
            <a:pPr defTabSz="457200"/>
            <a:r>
              <a:rPr lang="en-US" sz="2800" dirty="0">
                <a:solidFill>
                  <a:prstClr val="black"/>
                </a:solidFill>
              </a:rPr>
              <a:t>Multidisciplinary collaboration</a:t>
            </a:r>
          </a:p>
          <a:p>
            <a:pPr defTabSz="457200"/>
            <a:endParaRPr lang="en-US" sz="2800" dirty="0">
              <a:solidFill>
                <a:prstClr val="black"/>
              </a:solidFill>
            </a:endParaRPr>
          </a:p>
          <a:p>
            <a:pPr defTabSz="457200"/>
            <a:r>
              <a:rPr lang="en-US" sz="2800" dirty="0">
                <a:solidFill>
                  <a:prstClr val="black"/>
                </a:solidFill>
              </a:rPr>
              <a:t>Dialogue informs strategic vision for online learning</a:t>
            </a:r>
          </a:p>
        </p:txBody>
      </p:sp>
    </p:spTree>
    <p:extLst>
      <p:ext uri="{BB962C8B-B14F-4D97-AF65-F5344CB8AC3E}">
        <p14:creationId xmlns="" xmlns:p14="http://schemas.microsoft.com/office/powerpoint/2010/main" val="2032116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4768" cy="1143000"/>
          </a:xfrm>
        </p:spPr>
        <p:txBody>
          <a:bodyPr/>
          <a:lstStyle/>
          <a:p>
            <a:r>
              <a:rPr lang="en-US" dirty="0" smtClean="0"/>
              <a:t>Library Roles</a:t>
            </a:r>
            <a:endParaRPr lang="en-US" dirty="0"/>
          </a:p>
        </p:txBody>
      </p:sp>
      <p:sp>
        <p:nvSpPr>
          <p:cNvPr id="3" name="Content Placeholder 2"/>
          <p:cNvSpPr>
            <a:spLocks noGrp="1"/>
          </p:cNvSpPr>
          <p:nvPr>
            <p:ph idx="1"/>
          </p:nvPr>
        </p:nvSpPr>
        <p:spPr>
          <a:xfrm>
            <a:off x="2704536" y="1847118"/>
            <a:ext cx="6620252" cy="4525963"/>
          </a:xfrm>
        </p:spPr>
        <p:txBody>
          <a:bodyPr>
            <a:normAutofit/>
          </a:bodyPr>
          <a:lstStyle/>
          <a:p>
            <a:pPr marL="0" indent="0">
              <a:lnSpc>
                <a:spcPct val="130000"/>
              </a:lnSpc>
              <a:buNone/>
            </a:pPr>
            <a:r>
              <a:rPr lang="en-US" sz="2600" dirty="0" smtClean="0"/>
              <a:t>Negotiation with Publishers</a:t>
            </a:r>
          </a:p>
          <a:p>
            <a:pPr marL="0" indent="0">
              <a:lnSpc>
                <a:spcPct val="130000"/>
              </a:lnSpc>
              <a:buNone/>
            </a:pPr>
            <a:r>
              <a:rPr lang="en-US" sz="2600" dirty="0" smtClean="0"/>
              <a:t>Fair Use Consultant</a:t>
            </a:r>
          </a:p>
          <a:p>
            <a:pPr marL="0" indent="0">
              <a:lnSpc>
                <a:spcPct val="130000"/>
              </a:lnSpc>
              <a:buNone/>
            </a:pPr>
            <a:r>
              <a:rPr lang="en-US" sz="2600" dirty="0" smtClean="0"/>
              <a:t>Public Domain Image Recommendations</a:t>
            </a:r>
          </a:p>
          <a:p>
            <a:pPr marL="0" indent="0">
              <a:lnSpc>
                <a:spcPct val="130000"/>
              </a:lnSpc>
              <a:buNone/>
            </a:pPr>
            <a:r>
              <a:rPr lang="en-US" sz="2600" dirty="0" smtClean="0"/>
              <a:t>Digital Production Services</a:t>
            </a:r>
          </a:p>
          <a:p>
            <a:pPr marL="0" indent="0">
              <a:lnSpc>
                <a:spcPct val="130000"/>
              </a:lnSpc>
              <a:buNone/>
            </a:pPr>
            <a:r>
              <a:rPr lang="en-US" sz="2600" dirty="0" smtClean="0"/>
              <a:t>Teaching Spaces</a:t>
            </a:r>
          </a:p>
          <a:p>
            <a:pPr marL="0" indent="0">
              <a:lnSpc>
                <a:spcPct val="130000"/>
              </a:lnSpc>
              <a:buNone/>
            </a:pPr>
            <a:endParaRPr lang="en-US" sz="2600" dirty="0" smtClean="0"/>
          </a:p>
          <a:p>
            <a:pPr marL="0" indent="0">
              <a:lnSpc>
                <a:spcPct val="130000"/>
              </a:lnSpc>
              <a:buNone/>
            </a:pPr>
            <a:r>
              <a:rPr lang="en-US" sz="2600" dirty="0" smtClean="0"/>
              <a:t>…all hands on deck</a:t>
            </a:r>
            <a:endParaRPr lang="en-US" sz="2600" dirty="0"/>
          </a:p>
        </p:txBody>
      </p:sp>
      <p:pic>
        <p:nvPicPr>
          <p:cNvPr id="4" name="Picture 3" descr="V_2c_Pos.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0455" y="371190"/>
            <a:ext cx="2132771" cy="2458019"/>
          </a:xfrm>
          <a:prstGeom prst="rect">
            <a:avLst/>
          </a:prstGeom>
        </p:spPr>
      </p:pic>
    </p:spTree>
    <p:extLst>
      <p:ext uri="{BB962C8B-B14F-4D97-AF65-F5344CB8AC3E}">
        <p14:creationId xmlns="" xmlns:p14="http://schemas.microsoft.com/office/powerpoint/2010/main" val="791465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001000" cy="4555093"/>
          </a:xfrm>
          <a:prstGeom prst="rect">
            <a:avLst/>
          </a:prstGeom>
        </p:spPr>
        <p:txBody>
          <a:bodyPr wrap="square">
            <a:spAutoFit/>
          </a:bodyPr>
          <a:lstStyle/>
          <a:p>
            <a:pPr algn="ctr"/>
            <a:r>
              <a:rPr lang="en-US" sz="3600" b="1" dirty="0">
                <a:solidFill>
                  <a:prstClr val="black"/>
                </a:solidFill>
              </a:rPr>
              <a:t>        </a:t>
            </a:r>
            <a:r>
              <a:rPr lang="en-US" sz="4000" b="1" dirty="0">
                <a:solidFill>
                  <a:prstClr val="black"/>
                </a:solidFill>
              </a:rPr>
              <a:t>  </a:t>
            </a:r>
            <a:r>
              <a:rPr lang="en-US" sz="4000" b="1" dirty="0">
                <a:solidFill>
                  <a:prstClr val="black"/>
                </a:solidFill>
                <a:latin typeface="Adobe Hebrew" pitchFamily="18" charset="-79"/>
                <a:cs typeface="Adobe Hebrew" pitchFamily="18" charset="-79"/>
              </a:rPr>
              <a:t>Online education at </a:t>
            </a:r>
          </a:p>
          <a:p>
            <a:pPr algn="ctr"/>
            <a:r>
              <a:rPr lang="en-US" sz="4000" b="1" dirty="0">
                <a:solidFill>
                  <a:prstClr val="black"/>
                </a:solidFill>
                <a:latin typeface="Adobe Hebrew" pitchFamily="18" charset="-79"/>
                <a:cs typeface="Adobe Hebrew" pitchFamily="18" charset="-79"/>
              </a:rPr>
              <a:t>Berkeley</a:t>
            </a:r>
          </a:p>
          <a:p>
            <a:endParaRPr lang="en-US" b="1" dirty="0">
              <a:solidFill>
                <a:prstClr val="black"/>
              </a:solidFill>
              <a:latin typeface="Adobe Hebrew" pitchFamily="18" charset="-79"/>
              <a:cs typeface="Adobe Hebrew" pitchFamily="18" charset="-79"/>
            </a:endParaRPr>
          </a:p>
          <a:p>
            <a:endParaRPr lang="en-US" sz="3200" dirty="0">
              <a:solidFill>
                <a:prstClr val="black"/>
              </a:solidFill>
              <a:latin typeface="Adobe Hebrew" pitchFamily="18" charset="-79"/>
              <a:cs typeface="Adobe Hebrew" pitchFamily="18" charset="-79"/>
            </a:endParaRPr>
          </a:p>
          <a:p>
            <a:r>
              <a:rPr lang="en-US" sz="3200" dirty="0">
                <a:solidFill>
                  <a:prstClr val="black"/>
                </a:solidFill>
                <a:latin typeface="Adobe Hebrew" pitchFamily="18" charset="-79"/>
                <a:cs typeface="Adobe Hebrew" pitchFamily="18" charset="-79"/>
              </a:rPr>
              <a:t>UC Berkeley Extension </a:t>
            </a:r>
          </a:p>
          <a:p>
            <a:r>
              <a:rPr lang="en-US" sz="3200" dirty="0">
                <a:solidFill>
                  <a:prstClr val="black"/>
                </a:solidFill>
                <a:latin typeface="Adobe Hebrew" pitchFamily="18" charset="-79"/>
                <a:cs typeface="Adobe Hebrew" pitchFamily="18" charset="-79"/>
              </a:rPr>
              <a:t>UC Online Education (UCOE) </a:t>
            </a:r>
          </a:p>
          <a:p>
            <a:r>
              <a:rPr lang="en-US" sz="3200" dirty="0">
                <a:solidFill>
                  <a:prstClr val="black"/>
                </a:solidFill>
                <a:latin typeface="Adobe Hebrew" pitchFamily="18" charset="-79"/>
                <a:cs typeface="Adobe Hebrew" pitchFamily="18" charset="-79"/>
              </a:rPr>
              <a:t>Summer Sessions </a:t>
            </a:r>
          </a:p>
          <a:p>
            <a:r>
              <a:rPr lang="en-US" sz="3200" dirty="0">
                <a:solidFill>
                  <a:prstClr val="black"/>
                </a:solidFill>
                <a:latin typeface="Adobe Hebrew" pitchFamily="18" charset="-79"/>
                <a:cs typeface="Adobe Hebrew" pitchFamily="18" charset="-79"/>
              </a:rPr>
              <a:t>Professional Schools</a:t>
            </a:r>
          </a:p>
          <a:p>
            <a:r>
              <a:rPr lang="en-US" sz="3200" dirty="0" err="1">
                <a:solidFill>
                  <a:prstClr val="black"/>
                </a:solidFill>
                <a:latin typeface="Adobe Hebrew" pitchFamily="18" charset="-79"/>
                <a:cs typeface="Adobe Hebrew" pitchFamily="18" charset="-79"/>
              </a:rPr>
              <a:t>BerkeleyX</a:t>
            </a:r>
            <a:endParaRPr lang="en-US" sz="3200" dirty="0">
              <a:solidFill>
                <a:prstClr val="black"/>
              </a:solidFill>
              <a:latin typeface="Adobe Hebrew" pitchFamily="18" charset="-79"/>
              <a:cs typeface="Adobe Hebrew" pitchFamily="18" charset="-79"/>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400" y="990600"/>
            <a:ext cx="1676400" cy="1676400"/>
          </a:xfrm>
          <a:prstGeom prst="rect">
            <a:avLst/>
          </a:prstGeom>
        </p:spPr>
      </p:pic>
    </p:spTree>
    <p:extLst>
      <p:ext uri="{BB962C8B-B14F-4D97-AF65-F5344CB8AC3E}">
        <p14:creationId xmlns="" xmlns:p14="http://schemas.microsoft.com/office/powerpoint/2010/main" val="4085248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772400" cy="1200329"/>
          </a:xfrm>
          <a:prstGeom prst="rect">
            <a:avLst/>
          </a:prstGeom>
        </p:spPr>
        <p:txBody>
          <a:bodyPr wrap="square">
            <a:spAutoFit/>
          </a:bodyPr>
          <a:lstStyle/>
          <a:p>
            <a:endParaRPr lang="en-US" sz="2400" i="1" dirty="0">
              <a:solidFill>
                <a:prstClr val="black"/>
              </a:solidFill>
              <a:latin typeface="UC Berkeley OS Demi" pitchFamily="50" charset="0"/>
            </a:endParaRPr>
          </a:p>
          <a:p>
            <a:r>
              <a:rPr lang="en-US" sz="2400" dirty="0">
                <a:solidFill>
                  <a:prstClr val="black"/>
                </a:solidFill>
                <a:latin typeface="UC Berkeley OS Demi" pitchFamily="50" charset="0"/>
              </a:rPr>
              <a:t/>
            </a:r>
            <a:br>
              <a:rPr lang="en-US" sz="2400" dirty="0">
                <a:solidFill>
                  <a:prstClr val="black"/>
                </a:solidFill>
                <a:latin typeface="UC Berkeley OS Demi" pitchFamily="50" charset="0"/>
              </a:rPr>
            </a:br>
            <a:endParaRPr lang="en-US" sz="2400" dirty="0">
              <a:solidFill>
                <a:prstClr val="black"/>
              </a:solidFill>
              <a:latin typeface="UC Berkeley OS Demi" pitchFamily="50" charset="0"/>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59757" y="3352800"/>
            <a:ext cx="2627357" cy="1500321"/>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0" y="198699"/>
            <a:ext cx="2667000" cy="1542535"/>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35643" y="1782285"/>
            <a:ext cx="2627357" cy="1536756"/>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36905" y="4916347"/>
            <a:ext cx="2687827" cy="1538998"/>
          </a:xfrm>
          <a:prstGeom prst="rect">
            <a:avLst/>
          </a:prstGeom>
        </p:spPr>
      </p:pic>
      <p:sp>
        <p:nvSpPr>
          <p:cNvPr id="11" name="Rectangle 10"/>
          <p:cNvSpPr/>
          <p:nvPr/>
        </p:nvSpPr>
        <p:spPr>
          <a:xfrm>
            <a:off x="457200" y="685800"/>
            <a:ext cx="5257800" cy="5016758"/>
          </a:xfrm>
          <a:prstGeom prst="rect">
            <a:avLst/>
          </a:prstGeom>
        </p:spPr>
        <p:txBody>
          <a:bodyPr wrap="square">
            <a:spAutoFit/>
          </a:bodyPr>
          <a:lstStyle/>
          <a:p>
            <a:r>
              <a:rPr lang="en-US" sz="2000" b="1" i="1" dirty="0" err="1">
                <a:solidFill>
                  <a:prstClr val="black"/>
                </a:solidFill>
                <a:latin typeface="Adobe Hebrew" pitchFamily="18" charset="-79"/>
                <a:cs typeface="Adobe Hebrew" pitchFamily="18" charset="-79"/>
              </a:rPr>
              <a:t>BerkeleyX</a:t>
            </a:r>
            <a:r>
              <a:rPr lang="en-US" sz="2000" b="1" i="1" dirty="0">
                <a:solidFill>
                  <a:prstClr val="black"/>
                </a:solidFill>
                <a:latin typeface="Adobe Hebrew" pitchFamily="18" charset="-79"/>
                <a:cs typeface="Adobe Hebrew" pitchFamily="18" charset="-79"/>
              </a:rPr>
              <a:t> courses</a:t>
            </a:r>
          </a:p>
          <a:p>
            <a:endParaRPr lang="en-US" sz="2000" dirty="0">
              <a:solidFill>
                <a:prstClr val="black"/>
              </a:solidFill>
              <a:latin typeface="Adobe Hebrew" pitchFamily="18" charset="-79"/>
              <a:cs typeface="Adobe Hebrew" pitchFamily="18" charset="-79"/>
            </a:endParaRPr>
          </a:p>
          <a:p>
            <a:r>
              <a:rPr lang="en-US" sz="2000" u="sng" dirty="0">
                <a:solidFill>
                  <a:prstClr val="black"/>
                </a:solidFill>
                <a:latin typeface="Adobe Hebrew" pitchFamily="18" charset="-79"/>
                <a:cs typeface="Adobe Hebrew" pitchFamily="18" charset="-79"/>
                <a:hlinkClick r:id="rId6"/>
              </a:rPr>
              <a:t>CS169.1x</a:t>
            </a:r>
            <a:r>
              <a:rPr lang="en-US" sz="2000" dirty="0">
                <a:solidFill>
                  <a:prstClr val="black"/>
                </a:solidFill>
                <a:latin typeface="Adobe Hebrew" pitchFamily="18" charset="-79"/>
                <a:cs typeface="Adobe Hebrew" pitchFamily="18" charset="-79"/>
              </a:rPr>
              <a:t>: Software as a Service (EECS)</a:t>
            </a:r>
          </a:p>
          <a:p>
            <a:endParaRPr lang="en-US" sz="2000" dirty="0">
              <a:solidFill>
                <a:prstClr val="black"/>
              </a:solidFill>
              <a:latin typeface="Adobe Hebrew" pitchFamily="18" charset="-79"/>
              <a:cs typeface="Adobe Hebrew" pitchFamily="18" charset="-79"/>
            </a:endParaRPr>
          </a:p>
          <a:p>
            <a:r>
              <a:rPr lang="en-US" sz="2000" u="sng" dirty="0">
                <a:solidFill>
                  <a:prstClr val="black"/>
                </a:solidFill>
                <a:latin typeface="Adobe Hebrew" pitchFamily="18" charset="-79"/>
                <a:cs typeface="Adobe Hebrew" pitchFamily="18" charset="-79"/>
                <a:hlinkClick r:id="rId7"/>
              </a:rPr>
              <a:t>CS169.2x</a:t>
            </a:r>
            <a:r>
              <a:rPr lang="en-US" sz="2000" dirty="0">
                <a:solidFill>
                  <a:prstClr val="black"/>
                </a:solidFill>
                <a:latin typeface="Adobe Hebrew" pitchFamily="18" charset="-79"/>
                <a:cs typeface="Adobe Hebrew" pitchFamily="18" charset="-79"/>
              </a:rPr>
              <a:t>: Software as a Service 2 (EECS)</a:t>
            </a:r>
          </a:p>
          <a:p>
            <a:endParaRPr lang="en-US" sz="2000" dirty="0">
              <a:solidFill>
                <a:prstClr val="black"/>
              </a:solidFill>
              <a:latin typeface="Adobe Hebrew" pitchFamily="18" charset="-79"/>
              <a:cs typeface="Adobe Hebrew" pitchFamily="18" charset="-79"/>
            </a:endParaRPr>
          </a:p>
          <a:p>
            <a:r>
              <a:rPr lang="en-US" sz="2000" u="sng" dirty="0">
                <a:solidFill>
                  <a:prstClr val="black"/>
                </a:solidFill>
                <a:latin typeface="Adobe Hebrew" pitchFamily="18" charset="-79"/>
                <a:cs typeface="Adobe Hebrew" pitchFamily="18" charset="-79"/>
                <a:hlinkClick r:id="rId8"/>
              </a:rPr>
              <a:t>CS188.1x</a:t>
            </a:r>
            <a:r>
              <a:rPr lang="en-US" sz="2000" dirty="0">
                <a:solidFill>
                  <a:prstClr val="black"/>
                </a:solidFill>
                <a:latin typeface="Adobe Hebrew" pitchFamily="18" charset="-79"/>
                <a:cs typeface="Adobe Hebrew" pitchFamily="18" charset="-79"/>
              </a:rPr>
              <a:t>: Artificial Intelligence (EECS)</a:t>
            </a:r>
          </a:p>
          <a:p>
            <a:endParaRPr lang="en-US" sz="2000" dirty="0">
              <a:solidFill>
                <a:prstClr val="black"/>
              </a:solidFill>
              <a:latin typeface="Adobe Hebrew" pitchFamily="18" charset="-79"/>
              <a:cs typeface="Adobe Hebrew" pitchFamily="18" charset="-79"/>
            </a:endParaRPr>
          </a:p>
          <a:p>
            <a:r>
              <a:rPr lang="en-US" sz="2000" u="sng" dirty="0">
                <a:solidFill>
                  <a:prstClr val="black"/>
                </a:solidFill>
                <a:latin typeface="Adobe Hebrew" pitchFamily="18" charset="-79"/>
                <a:cs typeface="Adobe Hebrew" pitchFamily="18" charset="-79"/>
                <a:hlinkClick r:id="rId9"/>
              </a:rPr>
              <a:t>CS 184.1x</a:t>
            </a:r>
            <a:r>
              <a:rPr lang="en-US" sz="2000" dirty="0">
                <a:solidFill>
                  <a:prstClr val="black"/>
                </a:solidFill>
                <a:latin typeface="Adobe Hebrew" pitchFamily="18" charset="-79"/>
                <a:cs typeface="Adobe Hebrew" pitchFamily="18" charset="-79"/>
              </a:rPr>
              <a:t>: Foundations of Computer Graphics (EECS)</a:t>
            </a:r>
          </a:p>
          <a:p>
            <a:endParaRPr lang="en-US" sz="2000" dirty="0">
              <a:solidFill>
                <a:prstClr val="black"/>
              </a:solidFill>
              <a:latin typeface="Adobe Hebrew" pitchFamily="18" charset="-79"/>
              <a:cs typeface="Adobe Hebrew" pitchFamily="18" charset="-79"/>
            </a:endParaRPr>
          </a:p>
          <a:p>
            <a:r>
              <a:rPr lang="en-US" sz="2000" u="sng" dirty="0">
                <a:solidFill>
                  <a:prstClr val="black"/>
                </a:solidFill>
                <a:latin typeface="Adobe Hebrew" pitchFamily="18" charset="-79"/>
                <a:cs typeface="Adobe Hebrew" pitchFamily="18" charset="-79"/>
                <a:hlinkClick r:id="rId10"/>
              </a:rPr>
              <a:t>STAT2.1x</a:t>
            </a:r>
            <a:r>
              <a:rPr lang="en-US" sz="2000" dirty="0">
                <a:solidFill>
                  <a:prstClr val="black"/>
                </a:solidFill>
                <a:latin typeface="Adobe Hebrew" pitchFamily="18" charset="-79"/>
                <a:cs typeface="Adobe Hebrew" pitchFamily="18" charset="-79"/>
              </a:rPr>
              <a:t>: Introduction to Statistics: Descriptive Statistics (Statistics)</a:t>
            </a:r>
          </a:p>
          <a:p>
            <a:endParaRPr lang="en-US" sz="2000" dirty="0">
              <a:solidFill>
                <a:prstClr val="black"/>
              </a:solidFill>
              <a:latin typeface="Adobe Hebrew" pitchFamily="18" charset="-79"/>
              <a:cs typeface="Adobe Hebrew" pitchFamily="18" charset="-79"/>
            </a:endParaRPr>
          </a:p>
          <a:p>
            <a:r>
              <a:rPr lang="en-US" sz="2000" u="sng" dirty="0">
                <a:solidFill>
                  <a:prstClr val="black"/>
                </a:solidFill>
                <a:latin typeface="Adobe Hebrew" pitchFamily="18" charset="-79"/>
                <a:cs typeface="Adobe Hebrew" pitchFamily="18" charset="-79"/>
                <a:hlinkClick r:id="rId11"/>
              </a:rPr>
              <a:t>CS191x</a:t>
            </a:r>
            <a:r>
              <a:rPr lang="en-US" sz="2000" dirty="0">
                <a:solidFill>
                  <a:prstClr val="black"/>
                </a:solidFill>
                <a:latin typeface="Adobe Hebrew" pitchFamily="18" charset="-79"/>
                <a:cs typeface="Adobe Hebrew" pitchFamily="18" charset="-79"/>
              </a:rPr>
              <a:t>: Quantum Mechanics and Quantum Computation (EECS)</a:t>
            </a:r>
          </a:p>
        </p:txBody>
      </p:sp>
    </p:spTree>
    <p:extLst>
      <p:ext uri="{BB962C8B-B14F-4D97-AF65-F5344CB8AC3E}">
        <p14:creationId xmlns="" xmlns:p14="http://schemas.microsoft.com/office/powerpoint/2010/main" val="2204839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proffitm\AppData\Local\Microsoft\Windows\Temporary Internet Files\Content.Outlook\HFZD3QXC\embedded_librarian_2_regular (2).jpg"/>
          <p:cNvPicPr>
            <a:picLocks noChangeAspect="1" noChangeArrowheads="1"/>
          </p:cNvPicPr>
          <p:nvPr/>
        </p:nvPicPr>
        <p:blipFill>
          <a:blip r:embed="rId2" cstate="print"/>
          <a:srcRect/>
          <a:stretch>
            <a:fillRect/>
          </a:stretch>
        </p:blipFill>
        <p:spPr bwMode="auto">
          <a:xfrm>
            <a:off x="304800" y="685800"/>
            <a:ext cx="8474720" cy="5638800"/>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7230" y="2781300"/>
            <a:ext cx="7749540" cy="1295400"/>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75614" y="1066799"/>
            <a:ext cx="1173480" cy="568405"/>
          </a:xfrm>
          <a:prstGeom prst="rect">
            <a:avLst/>
          </a:prstGeom>
        </p:spPr>
      </p:pic>
    </p:spTree>
    <p:extLst>
      <p:ext uri="{BB962C8B-B14F-4D97-AF65-F5344CB8AC3E}">
        <p14:creationId xmlns="" xmlns:p14="http://schemas.microsoft.com/office/powerpoint/2010/main" val="1921939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7772400" cy="5109091"/>
          </a:xfrm>
          <a:prstGeom prst="rect">
            <a:avLst/>
          </a:prstGeom>
        </p:spPr>
        <p:txBody>
          <a:bodyPr wrap="square">
            <a:spAutoFit/>
          </a:bodyPr>
          <a:lstStyle/>
          <a:p>
            <a:pPr algn="ctr"/>
            <a:r>
              <a:rPr lang="en-US" sz="2800" b="1" dirty="0">
                <a:solidFill>
                  <a:prstClr val="black"/>
                </a:solidFill>
                <a:latin typeface="Adobe Hebrew" pitchFamily="18" charset="-79"/>
                <a:cs typeface="Adobe Hebrew" pitchFamily="18" charset="-79"/>
              </a:rPr>
              <a:t>Research Skills Working Group</a:t>
            </a:r>
          </a:p>
          <a:p>
            <a:endParaRPr lang="en-US" sz="2800" dirty="0">
              <a:solidFill>
                <a:prstClr val="black"/>
              </a:solidFill>
              <a:latin typeface="Adobe Hebrew" pitchFamily="18" charset="-79"/>
              <a:cs typeface="Adobe Hebrew" pitchFamily="18" charset="-79"/>
            </a:endParaRPr>
          </a:p>
          <a:p>
            <a:r>
              <a:rPr lang="en-US" sz="2800" dirty="0">
                <a:solidFill>
                  <a:prstClr val="black"/>
                </a:solidFill>
                <a:latin typeface="Adobe Hebrew" pitchFamily="18" charset="-79"/>
                <a:cs typeface="Adobe Hebrew" pitchFamily="18" charset="-79"/>
              </a:rPr>
              <a:t>Mary Frances </a:t>
            </a:r>
            <a:r>
              <a:rPr lang="en-US" sz="2800" dirty="0" err="1">
                <a:solidFill>
                  <a:prstClr val="black"/>
                </a:solidFill>
                <a:latin typeface="Adobe Hebrew" pitchFamily="18" charset="-79"/>
                <a:cs typeface="Adobe Hebrew" pitchFamily="18" charset="-79"/>
              </a:rPr>
              <a:t>Angelini</a:t>
            </a:r>
            <a:r>
              <a:rPr lang="en-US" sz="2800" dirty="0">
                <a:solidFill>
                  <a:prstClr val="black"/>
                </a:solidFill>
                <a:latin typeface="Adobe Hebrew" pitchFamily="18" charset="-79"/>
                <a:cs typeface="Adobe Hebrew" pitchFamily="18" charset="-79"/>
              </a:rPr>
              <a:t>, Harvard </a:t>
            </a:r>
          </a:p>
          <a:p>
            <a:r>
              <a:rPr lang="en-US" sz="2800" dirty="0">
                <a:solidFill>
                  <a:prstClr val="black"/>
                </a:solidFill>
                <a:latin typeface="Adobe Hebrew" pitchFamily="18" charset="-79"/>
                <a:cs typeface="Adobe Hebrew" pitchFamily="18" charset="-79"/>
              </a:rPr>
              <a:t>Jennifer Dorner, UC Berkeley</a:t>
            </a:r>
          </a:p>
          <a:p>
            <a:r>
              <a:rPr lang="en-US" sz="2800" dirty="0">
                <a:solidFill>
                  <a:prstClr val="black"/>
                </a:solidFill>
                <a:latin typeface="Adobe Hebrew" pitchFamily="18" charset="-79"/>
                <a:cs typeface="Adobe Hebrew" pitchFamily="18" charset="-79"/>
              </a:rPr>
              <a:t>Cody </a:t>
            </a:r>
            <a:r>
              <a:rPr lang="en-US" sz="2800" dirty="0" err="1">
                <a:solidFill>
                  <a:prstClr val="black"/>
                </a:solidFill>
                <a:latin typeface="Adobe Hebrew" pitchFamily="18" charset="-79"/>
                <a:cs typeface="Adobe Hebrew" pitchFamily="18" charset="-79"/>
              </a:rPr>
              <a:t>Hennesy</a:t>
            </a:r>
            <a:r>
              <a:rPr lang="en-US" sz="2800" dirty="0">
                <a:solidFill>
                  <a:prstClr val="black"/>
                </a:solidFill>
                <a:latin typeface="Adobe Hebrew" pitchFamily="18" charset="-79"/>
                <a:cs typeface="Adobe Hebrew" pitchFamily="18" charset="-79"/>
              </a:rPr>
              <a:t>, UC Berkeley </a:t>
            </a:r>
          </a:p>
          <a:p>
            <a:r>
              <a:rPr lang="en-US" sz="2800" dirty="0">
                <a:solidFill>
                  <a:prstClr val="black"/>
                </a:solidFill>
                <a:latin typeface="Adobe Hebrew" pitchFamily="18" charset="-79"/>
                <a:cs typeface="Adobe Hebrew" pitchFamily="18" charset="-79"/>
              </a:rPr>
              <a:t>Sandra Hussey, Georgetown</a:t>
            </a:r>
          </a:p>
          <a:p>
            <a:r>
              <a:rPr lang="en-US" sz="2800" dirty="0">
                <a:solidFill>
                  <a:prstClr val="black"/>
                </a:solidFill>
                <a:latin typeface="Adobe Hebrew" pitchFamily="18" charset="-79"/>
                <a:cs typeface="Adobe Hebrew" pitchFamily="18" charset="-79"/>
              </a:rPr>
              <a:t>Ramona Islam, Harvard</a:t>
            </a:r>
          </a:p>
          <a:p>
            <a:r>
              <a:rPr lang="en-US" sz="2800" dirty="0">
                <a:solidFill>
                  <a:prstClr val="black"/>
                </a:solidFill>
                <a:latin typeface="Adobe Hebrew" pitchFamily="18" charset="-79"/>
                <a:cs typeface="Adobe Hebrew" pitchFamily="18" charset="-79"/>
              </a:rPr>
              <a:t>Deb Morley, MIT</a:t>
            </a:r>
          </a:p>
          <a:p>
            <a:r>
              <a:rPr lang="en-US" sz="2800" dirty="0">
                <a:solidFill>
                  <a:prstClr val="black"/>
                </a:solidFill>
                <a:latin typeface="Adobe Hebrew" pitchFamily="18" charset="-79"/>
                <a:cs typeface="Adobe Hebrew" pitchFamily="18" charset="-79"/>
              </a:rPr>
              <a:t>Michele </a:t>
            </a:r>
            <a:r>
              <a:rPr lang="en-US" sz="2800" dirty="0" err="1">
                <a:solidFill>
                  <a:prstClr val="black"/>
                </a:solidFill>
                <a:latin typeface="Adobe Hebrew" pitchFamily="18" charset="-79"/>
                <a:cs typeface="Adobe Hebrew" pitchFamily="18" charset="-79"/>
              </a:rPr>
              <a:t>Ostrow</a:t>
            </a:r>
            <a:r>
              <a:rPr lang="en-US" sz="2800" dirty="0">
                <a:solidFill>
                  <a:prstClr val="black"/>
                </a:solidFill>
                <a:latin typeface="Adobe Hebrew" pitchFamily="18" charset="-79"/>
                <a:cs typeface="Adobe Hebrew" pitchFamily="18" charset="-79"/>
              </a:rPr>
              <a:t>, UT Austin</a:t>
            </a:r>
          </a:p>
          <a:p>
            <a:r>
              <a:rPr lang="en-US" sz="2800" dirty="0">
                <a:solidFill>
                  <a:prstClr val="black"/>
                </a:solidFill>
                <a:latin typeface="Adobe Hebrew" pitchFamily="18" charset="-79"/>
                <a:cs typeface="Adobe Hebrew" pitchFamily="18" charset="-79"/>
              </a:rPr>
              <a:t>Mark </a:t>
            </a:r>
            <a:r>
              <a:rPr lang="en-US" sz="2800" dirty="0" err="1">
                <a:solidFill>
                  <a:prstClr val="black"/>
                </a:solidFill>
                <a:latin typeface="Adobe Hebrew" pitchFamily="18" charset="-79"/>
                <a:cs typeface="Adobe Hebrew" pitchFamily="18" charset="-79"/>
              </a:rPr>
              <a:t>Szarko</a:t>
            </a:r>
            <a:r>
              <a:rPr lang="en-US" sz="2800" dirty="0">
                <a:solidFill>
                  <a:prstClr val="black"/>
                </a:solidFill>
                <a:latin typeface="Adobe Hebrew" pitchFamily="18" charset="-79"/>
                <a:cs typeface="Adobe Hebrew" pitchFamily="18" charset="-79"/>
              </a:rPr>
              <a:t>, MIT</a:t>
            </a:r>
          </a:p>
          <a:p>
            <a:r>
              <a:rPr lang="en-US" sz="2800" dirty="0">
                <a:solidFill>
                  <a:prstClr val="black"/>
                </a:solidFill>
                <a:latin typeface="Adobe Hebrew" pitchFamily="18" charset="-79"/>
                <a:cs typeface="Adobe Hebrew" pitchFamily="18" charset="-79"/>
              </a:rPr>
              <a:t>William Wheeler, Georgetown</a:t>
            </a:r>
            <a:r>
              <a:rPr lang="en-US" dirty="0">
                <a:solidFill>
                  <a:prstClr val="black"/>
                </a:solidFill>
                <a:latin typeface="Adobe Hebrew" pitchFamily="18" charset="-79"/>
                <a:cs typeface="Adobe Hebrew" pitchFamily="18" charset="-79"/>
              </a:rPr>
              <a:t/>
            </a:r>
            <a:br>
              <a:rPr lang="en-US" dirty="0">
                <a:solidFill>
                  <a:prstClr val="black"/>
                </a:solidFill>
                <a:latin typeface="Adobe Hebrew" pitchFamily="18" charset="-79"/>
                <a:cs typeface="Adobe Hebrew" pitchFamily="18" charset="-79"/>
              </a:rPr>
            </a:br>
            <a:endParaRPr lang="en-US" dirty="0">
              <a:solidFill>
                <a:prstClr val="black"/>
              </a:solidFill>
              <a:latin typeface="Adobe Hebrew" pitchFamily="18" charset="-79"/>
              <a:cs typeface="Adobe Hebrew" pitchFamily="18" charset="-79"/>
            </a:endParaRPr>
          </a:p>
        </p:txBody>
      </p:sp>
    </p:spTree>
    <p:extLst>
      <p:ext uri="{BB962C8B-B14F-4D97-AF65-F5344CB8AC3E}">
        <p14:creationId xmlns="" xmlns:p14="http://schemas.microsoft.com/office/powerpoint/2010/main" val="3307882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proffitm\AppData\Local\Microsoft\Windows\Temporary Internet Files\Content.Outlook\HFZD3QXC\ebmedded_librarian_1_regular (2).jpg"/>
          <p:cNvPicPr>
            <a:picLocks noChangeAspect="1" noChangeArrowheads="1"/>
          </p:cNvPicPr>
          <p:nvPr/>
        </p:nvPicPr>
        <p:blipFill>
          <a:blip r:embed="rId2" cstate="print"/>
          <a:srcRect/>
          <a:stretch>
            <a:fillRect/>
          </a:stretch>
        </p:blipFill>
        <p:spPr bwMode="auto">
          <a:xfrm>
            <a:off x="533400" y="762000"/>
            <a:ext cx="8305799" cy="5526406"/>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981199"/>
          </a:xfrm>
        </p:spPr>
        <p:txBody>
          <a:bodyPr/>
          <a:lstStyle/>
          <a:p>
            <a:r>
              <a:rPr lang="en-US" sz="5400" dirty="0" smtClean="0"/>
              <a:t>MOOCs and the Duke Libraries</a:t>
            </a:r>
            <a:endParaRPr lang="en-US" sz="5400" dirty="0"/>
          </a:p>
        </p:txBody>
      </p:sp>
      <p:sp>
        <p:nvSpPr>
          <p:cNvPr id="3" name="Subtitle 2"/>
          <p:cNvSpPr>
            <a:spLocks noGrp="1"/>
          </p:cNvSpPr>
          <p:nvPr>
            <p:ph type="subTitle" idx="1"/>
          </p:nvPr>
        </p:nvSpPr>
        <p:spPr>
          <a:xfrm>
            <a:off x="838200" y="2895600"/>
            <a:ext cx="7467600" cy="3962400"/>
          </a:xfrm>
        </p:spPr>
        <p:txBody>
          <a:bodyPr>
            <a:noAutofit/>
          </a:bodyPr>
          <a:lstStyle/>
          <a:p>
            <a:r>
              <a:rPr lang="en-US" sz="3600" dirty="0" smtClean="0"/>
              <a:t>Lynne O’Brien</a:t>
            </a:r>
          </a:p>
          <a:p>
            <a:r>
              <a:rPr lang="en-US" sz="3200" dirty="0" smtClean="0"/>
              <a:t>Director, Academic Technology &amp; Instructional Services</a:t>
            </a:r>
          </a:p>
          <a:p>
            <a:r>
              <a:rPr lang="en-US" sz="3200" dirty="0" smtClean="0"/>
              <a:t>Duke University Libraries</a:t>
            </a:r>
            <a:r>
              <a:rPr lang="en-US" sz="3600" dirty="0" smtClean="0"/>
              <a:t/>
            </a:r>
            <a:br>
              <a:rPr lang="en-US" sz="3600" dirty="0" smtClean="0"/>
            </a:br>
            <a:endParaRPr lang="en-US" sz="3600" dirty="0" smtClean="0"/>
          </a:p>
          <a:p>
            <a:r>
              <a:rPr lang="en-US" sz="3200" dirty="0" smtClean="0"/>
              <a:t>OCLC  3/19/13</a:t>
            </a:r>
            <a:endParaRPr lang="en-US" sz="3200" dirty="0"/>
          </a:p>
        </p:txBody>
      </p:sp>
    </p:spTree>
    <p:extLst>
      <p:ext uri="{BB962C8B-B14F-4D97-AF65-F5344CB8AC3E}">
        <p14:creationId xmlns="" xmlns:p14="http://schemas.microsoft.com/office/powerpoint/2010/main" val="338599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400" dirty="0"/>
              <a:t>Why should </a:t>
            </a:r>
            <a:r>
              <a:rPr lang="en-US" sz="4400" dirty="0" smtClean="0"/>
              <a:t>libraries </a:t>
            </a:r>
            <a:r>
              <a:rPr lang="en-US" sz="4400" dirty="0"/>
              <a:t>care about MOOCS?</a:t>
            </a:r>
          </a:p>
        </p:txBody>
      </p:sp>
      <p:sp>
        <p:nvSpPr>
          <p:cNvPr id="3" name="Content Placeholder 2"/>
          <p:cNvSpPr>
            <a:spLocks noGrp="1"/>
          </p:cNvSpPr>
          <p:nvPr>
            <p:ph idx="1"/>
          </p:nvPr>
        </p:nvSpPr>
        <p:spPr>
          <a:xfrm>
            <a:off x="381000" y="1676400"/>
            <a:ext cx="8229600" cy="4876800"/>
          </a:xfrm>
        </p:spPr>
        <p:txBody>
          <a:bodyPr>
            <a:noAutofit/>
          </a:bodyPr>
          <a:lstStyle/>
          <a:p>
            <a:r>
              <a:rPr lang="en-US" sz="3200" dirty="0"/>
              <a:t>Disruptive to </a:t>
            </a:r>
            <a:r>
              <a:rPr lang="en-US" sz="3200" dirty="0" smtClean="0"/>
              <a:t>teaching &amp; library </a:t>
            </a:r>
            <a:r>
              <a:rPr lang="en-US" sz="3200" dirty="0"/>
              <a:t>models</a:t>
            </a:r>
          </a:p>
          <a:p>
            <a:r>
              <a:rPr lang="en-US" sz="3200" dirty="0"/>
              <a:t>Externally driven</a:t>
            </a:r>
          </a:p>
          <a:p>
            <a:r>
              <a:rPr lang="en-US" sz="3200" dirty="0"/>
              <a:t>Rapid uptake</a:t>
            </a:r>
          </a:p>
          <a:p>
            <a:r>
              <a:rPr lang="en-US" sz="3200" dirty="0"/>
              <a:t>Seem contradictory to what we know</a:t>
            </a:r>
          </a:p>
          <a:p>
            <a:r>
              <a:rPr lang="en-US" sz="3200" dirty="0"/>
              <a:t>Fast changing</a:t>
            </a:r>
          </a:p>
          <a:p>
            <a:r>
              <a:rPr lang="en-US" sz="3200" dirty="0"/>
              <a:t>Happening in an environment of rising costs and questions about educational </a:t>
            </a:r>
            <a:r>
              <a:rPr lang="en-US" sz="3200" dirty="0" smtClean="0"/>
              <a:t>quality</a:t>
            </a:r>
            <a:endParaRPr lang="en-US" sz="3200" dirty="0"/>
          </a:p>
        </p:txBody>
      </p:sp>
    </p:spTree>
    <p:extLst>
      <p:ext uri="{BB962C8B-B14F-4D97-AF65-F5344CB8AC3E}">
        <p14:creationId xmlns="" xmlns:p14="http://schemas.microsoft.com/office/powerpoint/2010/main" val="1676121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400" dirty="0" smtClean="0"/>
              <a:t>MOOCs at Duke</a:t>
            </a:r>
            <a:endParaRPr lang="en-US" sz="4400" dirty="0"/>
          </a:p>
        </p:txBody>
      </p:sp>
      <p:sp>
        <p:nvSpPr>
          <p:cNvPr id="3" name="Content Placeholder 2"/>
          <p:cNvSpPr>
            <a:spLocks noGrp="1"/>
          </p:cNvSpPr>
          <p:nvPr>
            <p:ph idx="1"/>
          </p:nvPr>
        </p:nvSpPr>
        <p:spPr>
          <a:xfrm>
            <a:off x="457200" y="1143000"/>
            <a:ext cx="8229600" cy="5486400"/>
          </a:xfrm>
        </p:spPr>
        <p:txBody>
          <a:bodyPr>
            <a:noAutofit/>
          </a:bodyPr>
          <a:lstStyle/>
          <a:p>
            <a:r>
              <a:rPr lang="en-US" sz="3200" dirty="0" smtClean="0"/>
              <a:t>11 courses developed and taught in 2012-13 (2 re-launched so far)</a:t>
            </a:r>
          </a:p>
          <a:p>
            <a:r>
              <a:rPr lang="en-US" sz="3200" dirty="0" smtClean="0"/>
              <a:t>13 Duke faculty (and 1 UNC) from 13 departments and 5 schools</a:t>
            </a:r>
          </a:p>
          <a:p>
            <a:r>
              <a:rPr lang="en-US" sz="3200" dirty="0" smtClean="0"/>
              <a:t>623K (non-unique) registrations across all Duke courses</a:t>
            </a:r>
          </a:p>
          <a:p>
            <a:r>
              <a:rPr lang="en-US" sz="3200" dirty="0" smtClean="0"/>
              <a:t>Significant positive feedback</a:t>
            </a:r>
          </a:p>
          <a:p>
            <a:r>
              <a:rPr lang="en-US" sz="3200" dirty="0" smtClean="0"/>
              <a:t>Rapidly changing technology</a:t>
            </a:r>
            <a:br>
              <a:rPr lang="en-US" sz="3200" dirty="0" smtClean="0"/>
            </a:br>
            <a:r>
              <a:rPr lang="en-US" sz="3200" dirty="0" smtClean="0"/>
              <a:t>and educational models </a:t>
            </a:r>
            <a:endParaRPr lang="en-US" sz="3200" dirty="0"/>
          </a:p>
        </p:txBody>
      </p:sp>
    </p:spTree>
    <p:extLst>
      <p:ext uri="{BB962C8B-B14F-4D97-AF65-F5344CB8AC3E}">
        <p14:creationId xmlns="" xmlns:p14="http://schemas.microsoft.com/office/powerpoint/2010/main" val="1456318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2501" t="18359" r="32727" b="13086"/>
          <a:stretch/>
        </p:blipFill>
        <p:spPr bwMode="auto">
          <a:xfrm>
            <a:off x="235534" y="1486607"/>
            <a:ext cx="3726866" cy="35425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3125" t="12100" r="31563" b="18554"/>
          <a:stretch/>
        </p:blipFill>
        <p:spPr bwMode="auto">
          <a:xfrm>
            <a:off x="4724400" y="1486607"/>
            <a:ext cx="4267200" cy="42798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2656" t="19141" r="32277" b="47852"/>
          <a:stretch/>
        </p:blipFill>
        <p:spPr bwMode="auto">
          <a:xfrm>
            <a:off x="235102" y="5029200"/>
            <a:ext cx="3727298" cy="1787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12500" t="53516" r="34843" b="28711"/>
          <a:stretch/>
        </p:blipFill>
        <p:spPr bwMode="auto">
          <a:xfrm>
            <a:off x="4724400" y="5673848"/>
            <a:ext cx="4267200" cy="1152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57200" y="33867"/>
            <a:ext cx="8229600" cy="804333"/>
          </a:xfrm>
        </p:spPr>
        <p:txBody>
          <a:bodyPr/>
          <a:lstStyle/>
          <a:p>
            <a:r>
              <a:rPr lang="en-US" sz="4400" dirty="0" smtClean="0"/>
              <a:t>Duke Coursera MOOCs 2012-13</a:t>
            </a:r>
            <a:endParaRPr lang="en-US" sz="4400" dirty="0"/>
          </a:p>
        </p:txBody>
      </p:sp>
      <p:sp>
        <p:nvSpPr>
          <p:cNvPr id="7" name="Rectangle 6"/>
          <p:cNvSpPr/>
          <p:nvPr/>
        </p:nvSpPr>
        <p:spPr>
          <a:xfrm>
            <a:off x="5771777" y="914400"/>
            <a:ext cx="3389156" cy="369332"/>
          </a:xfrm>
          <a:prstGeom prst="rect">
            <a:avLst/>
          </a:prstGeom>
        </p:spPr>
        <p:txBody>
          <a:bodyPr wrap="none">
            <a:spAutoFit/>
          </a:bodyPr>
          <a:lstStyle/>
          <a:p>
            <a:r>
              <a:rPr lang="en-US" b="1" dirty="0">
                <a:solidFill>
                  <a:srgbClr val="2F5897"/>
                </a:solidFill>
              </a:rPr>
              <a:t>https://www.coursera.org/duke</a:t>
            </a:r>
          </a:p>
        </p:txBody>
      </p:sp>
    </p:spTree>
    <p:extLst>
      <p:ext uri="{BB962C8B-B14F-4D97-AF65-F5344CB8AC3E}">
        <p14:creationId xmlns="" xmlns:p14="http://schemas.microsoft.com/office/powerpoint/2010/main" val="73551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686800" cy="1371600"/>
          </a:xfrm>
        </p:spPr>
        <p:txBody>
          <a:bodyPr>
            <a:normAutofit fontScale="90000"/>
          </a:bodyPr>
          <a:lstStyle/>
          <a:p>
            <a:r>
              <a:rPr lang="en-US" sz="3000" b="1" dirty="0" smtClean="0"/>
              <a:t/>
            </a:r>
            <a:br>
              <a:rPr lang="en-US" sz="3000" b="1" dirty="0" smtClean="0"/>
            </a:br>
            <a:r>
              <a:rPr lang="en-US" sz="4900" dirty="0" smtClean="0"/>
              <a:t>Duke Coursera Students’ Locations</a:t>
            </a:r>
            <a:endParaRPr lang="en-US" sz="4900" dirty="0"/>
          </a:p>
        </p:txBody>
      </p:sp>
      <p:pic>
        <p:nvPicPr>
          <p:cNvPr id="7" name="Content Placeholder 5"/>
          <p:cNvPicPr>
            <a:picLocks noGrp="1"/>
          </p:cNvPicPr>
          <p:nvPr>
            <p:ph idx="1"/>
          </p:nvPr>
        </p:nvPicPr>
        <p:blipFill rotWithShape="1">
          <a:blip r:embed="rId3" cstate="print">
            <a:duotone>
              <a:prstClr val="black"/>
              <a:schemeClr val="bg1">
                <a:lumMod val="95000"/>
                <a:tint val="45000"/>
                <a:satMod val="400000"/>
              </a:schemeClr>
            </a:duotone>
            <a:extLst>
              <a:ext uri="{BEBA8EAE-BF5A-486C-A8C5-ECC9F3942E4B}">
                <a14:imgProps xmlns="" xmlns:a14="http://schemas.microsoft.com/office/drawing/2010/main">
                  <a14:imgLayer r:embed="rId4">
                    <a14:imgEffect>
                      <a14:saturation sat="400000"/>
                    </a14:imgEffect>
                  </a14:imgLayer>
                </a14:imgProps>
              </a:ext>
              <a:ext uri="{28A0092B-C50C-407E-A947-70E740481C1C}">
                <a14:useLocalDpi xmlns="" xmlns:a14="http://schemas.microsoft.com/office/drawing/2010/main" val="0"/>
              </a:ext>
            </a:extLst>
          </a:blip>
          <a:srcRect t="6267" b="6267"/>
          <a:stretch/>
        </p:blipFill>
        <p:spPr bwMode="auto">
          <a:prstGeom prst="rect">
            <a:avLst/>
          </a:prstGeom>
          <a:ln>
            <a:solidFill>
              <a:schemeClr val="tx2"/>
            </a:solidFill>
          </a:ln>
          <a:extLst>
            <a:ext uri="{53640926-AAD7-44d8-BBD7-CCE9431645EC}">
              <a14:shadowObscured xmlns="" xmlns:a14="http://schemas.microsoft.com/office/drawing/2010/main"/>
            </a:ext>
          </a:extLst>
        </p:spPr>
      </p:pic>
      <p:sp>
        <p:nvSpPr>
          <p:cNvPr id="2" name="TextBox 1"/>
          <p:cNvSpPr txBox="1"/>
          <p:nvPr/>
        </p:nvSpPr>
        <p:spPr>
          <a:xfrm>
            <a:off x="228600" y="2743200"/>
            <a:ext cx="2971800" cy="369332"/>
          </a:xfrm>
          <a:prstGeom prst="rect">
            <a:avLst/>
          </a:prstGeom>
          <a:solidFill>
            <a:srgbClr val="FFC000"/>
          </a:solidFill>
          <a:ln>
            <a:solidFill>
              <a:schemeClr val="tx2"/>
            </a:solidFill>
          </a:ln>
        </p:spPr>
        <p:txBody>
          <a:bodyPr wrap="square" rtlCol="0">
            <a:spAutoFit/>
          </a:bodyPr>
          <a:lstStyle/>
          <a:p>
            <a:pPr algn="ctr"/>
            <a:r>
              <a:rPr lang="en-US" dirty="0">
                <a:solidFill>
                  <a:prstClr val="black"/>
                </a:solidFill>
              </a:rPr>
              <a:t>Northern America – 37%</a:t>
            </a:r>
          </a:p>
        </p:txBody>
      </p:sp>
      <p:sp>
        <p:nvSpPr>
          <p:cNvPr id="6" name="TextBox 5"/>
          <p:cNvSpPr txBox="1"/>
          <p:nvPr/>
        </p:nvSpPr>
        <p:spPr>
          <a:xfrm>
            <a:off x="4076700" y="2214086"/>
            <a:ext cx="2667000" cy="369332"/>
          </a:xfrm>
          <a:prstGeom prst="rect">
            <a:avLst/>
          </a:prstGeom>
          <a:solidFill>
            <a:srgbClr val="FFC000"/>
          </a:solidFill>
          <a:ln>
            <a:solidFill>
              <a:schemeClr val="tx2"/>
            </a:solidFill>
          </a:ln>
        </p:spPr>
        <p:txBody>
          <a:bodyPr wrap="square" rtlCol="0">
            <a:spAutoFit/>
          </a:bodyPr>
          <a:lstStyle/>
          <a:p>
            <a:pPr algn="ctr"/>
            <a:r>
              <a:rPr lang="en-US" dirty="0">
                <a:solidFill>
                  <a:prstClr val="black"/>
                </a:solidFill>
              </a:rPr>
              <a:t>Europe – 31%</a:t>
            </a:r>
          </a:p>
        </p:txBody>
      </p:sp>
      <p:sp>
        <p:nvSpPr>
          <p:cNvPr id="9" name="TextBox 8"/>
          <p:cNvSpPr txBox="1"/>
          <p:nvPr/>
        </p:nvSpPr>
        <p:spPr>
          <a:xfrm>
            <a:off x="228600" y="4133165"/>
            <a:ext cx="2667000" cy="646331"/>
          </a:xfrm>
          <a:prstGeom prst="rect">
            <a:avLst/>
          </a:prstGeom>
          <a:solidFill>
            <a:srgbClr val="FFC000"/>
          </a:solidFill>
          <a:ln>
            <a:solidFill>
              <a:schemeClr val="tx2"/>
            </a:solidFill>
          </a:ln>
        </p:spPr>
        <p:txBody>
          <a:bodyPr wrap="square" rtlCol="0">
            <a:spAutoFit/>
          </a:bodyPr>
          <a:lstStyle/>
          <a:p>
            <a:pPr algn="ctr"/>
            <a:r>
              <a:rPr lang="en-US" dirty="0">
                <a:solidFill>
                  <a:prstClr val="black"/>
                </a:solidFill>
              </a:rPr>
              <a:t>Latin America and the Caribbean – 10%</a:t>
            </a:r>
          </a:p>
        </p:txBody>
      </p:sp>
      <p:sp>
        <p:nvSpPr>
          <p:cNvPr id="11" name="TextBox 10"/>
          <p:cNvSpPr txBox="1"/>
          <p:nvPr/>
        </p:nvSpPr>
        <p:spPr>
          <a:xfrm>
            <a:off x="4800600" y="3291364"/>
            <a:ext cx="2667000" cy="369332"/>
          </a:xfrm>
          <a:prstGeom prst="rect">
            <a:avLst/>
          </a:prstGeom>
          <a:solidFill>
            <a:srgbClr val="FFC000"/>
          </a:solidFill>
          <a:ln>
            <a:solidFill>
              <a:schemeClr val="tx2"/>
            </a:solidFill>
          </a:ln>
        </p:spPr>
        <p:txBody>
          <a:bodyPr wrap="square" rtlCol="0">
            <a:spAutoFit/>
          </a:bodyPr>
          <a:lstStyle/>
          <a:p>
            <a:pPr algn="ctr"/>
            <a:r>
              <a:rPr lang="en-US" dirty="0">
                <a:solidFill>
                  <a:prstClr val="black"/>
                </a:solidFill>
              </a:rPr>
              <a:t>Asia  - 16%</a:t>
            </a:r>
          </a:p>
        </p:txBody>
      </p:sp>
      <p:sp>
        <p:nvSpPr>
          <p:cNvPr id="12" name="TextBox 11"/>
          <p:cNvSpPr txBox="1"/>
          <p:nvPr/>
        </p:nvSpPr>
        <p:spPr>
          <a:xfrm>
            <a:off x="6324600" y="5257800"/>
            <a:ext cx="2667000" cy="369332"/>
          </a:xfrm>
          <a:prstGeom prst="rect">
            <a:avLst/>
          </a:prstGeom>
          <a:solidFill>
            <a:srgbClr val="FFC000"/>
          </a:solidFill>
          <a:ln>
            <a:solidFill>
              <a:schemeClr val="tx2"/>
            </a:solidFill>
          </a:ln>
        </p:spPr>
        <p:txBody>
          <a:bodyPr wrap="square" rtlCol="0">
            <a:spAutoFit/>
          </a:bodyPr>
          <a:lstStyle/>
          <a:p>
            <a:pPr algn="ctr"/>
            <a:r>
              <a:rPr lang="en-US" dirty="0">
                <a:solidFill>
                  <a:prstClr val="black"/>
                </a:solidFill>
              </a:rPr>
              <a:t>Oceania – 3%</a:t>
            </a:r>
          </a:p>
        </p:txBody>
      </p:sp>
      <p:sp>
        <p:nvSpPr>
          <p:cNvPr id="13" name="TextBox 12"/>
          <p:cNvSpPr txBox="1"/>
          <p:nvPr/>
        </p:nvSpPr>
        <p:spPr>
          <a:xfrm>
            <a:off x="3486150" y="4594830"/>
            <a:ext cx="1981200" cy="369332"/>
          </a:xfrm>
          <a:prstGeom prst="rect">
            <a:avLst/>
          </a:prstGeom>
          <a:solidFill>
            <a:srgbClr val="FFC000"/>
          </a:solidFill>
          <a:ln>
            <a:solidFill>
              <a:schemeClr val="tx2"/>
            </a:solidFill>
          </a:ln>
        </p:spPr>
        <p:txBody>
          <a:bodyPr wrap="square" rtlCol="0">
            <a:spAutoFit/>
          </a:bodyPr>
          <a:lstStyle/>
          <a:p>
            <a:pPr algn="ctr"/>
            <a:r>
              <a:rPr lang="en-US" dirty="0">
                <a:solidFill>
                  <a:prstClr val="black"/>
                </a:solidFill>
              </a:rPr>
              <a:t>Africa – 2%</a:t>
            </a:r>
          </a:p>
        </p:txBody>
      </p:sp>
    </p:spTree>
    <p:extLst>
      <p:ext uri="{BB962C8B-B14F-4D97-AF65-F5344CB8AC3E}">
        <p14:creationId xmlns="" xmlns:p14="http://schemas.microsoft.com/office/powerpoint/2010/main" val="175454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86400" y="1066800"/>
            <a:ext cx="3657600" cy="5486400"/>
          </a:xfrm>
        </p:spPr>
        <p:txBody>
          <a:bodyPr/>
          <a:lstStyle/>
          <a:p>
            <a:r>
              <a:rPr lang="en-US" dirty="0" smtClean="0"/>
              <a:t>Center for Instructional Technology consultants &amp; tech support</a:t>
            </a:r>
          </a:p>
          <a:p>
            <a:r>
              <a:rPr lang="en-US" dirty="0" smtClean="0"/>
              <a:t>Librarians </a:t>
            </a:r>
          </a:p>
          <a:p>
            <a:r>
              <a:rPr lang="en-US" dirty="0" smtClean="0"/>
              <a:t>Scholarly Communications intern</a:t>
            </a:r>
          </a:p>
          <a:p>
            <a:r>
              <a:rPr lang="en-US" dirty="0" smtClean="0"/>
              <a:t>Assessment specialist</a:t>
            </a:r>
          </a:p>
          <a:p>
            <a:r>
              <a:rPr lang="en-US" dirty="0" smtClean="0"/>
              <a:t>Liaison to OIT, Provost’s Office, other groups</a:t>
            </a:r>
          </a:p>
          <a:p>
            <a:endParaRPr lang="en-US" dirty="0"/>
          </a:p>
        </p:txBody>
      </p:sp>
      <p:sp>
        <p:nvSpPr>
          <p:cNvPr id="6" name="Rectangle 5"/>
          <p:cNvSpPr/>
          <p:nvPr/>
        </p:nvSpPr>
        <p:spPr>
          <a:xfrm>
            <a:off x="5715000" y="228600"/>
            <a:ext cx="3200400" cy="707886"/>
          </a:xfrm>
          <a:prstGeom prst="rect">
            <a:avLst/>
          </a:prstGeom>
        </p:spPr>
        <p:txBody>
          <a:bodyPr wrap="square">
            <a:spAutoFit/>
          </a:bodyPr>
          <a:lstStyle/>
          <a:p>
            <a:r>
              <a:rPr lang="en-US" sz="4000" dirty="0">
                <a:solidFill>
                  <a:srgbClr val="2F5897"/>
                </a:solidFill>
              </a:rPr>
              <a:t>Library:</a:t>
            </a:r>
          </a:p>
        </p:txBody>
      </p:sp>
      <p:pic>
        <p:nvPicPr>
          <p:cNvPr id="3" name="Picture 2"/>
          <p:cNvPicPr>
            <a:picLocks noChangeAspect="1"/>
          </p:cNvPicPr>
          <p:nvPr/>
        </p:nvPicPr>
        <p:blipFill>
          <a:blip r:embed="rId3" cstate="print"/>
          <a:stretch>
            <a:fillRect/>
          </a:stretch>
        </p:blipFill>
        <p:spPr>
          <a:xfrm>
            <a:off x="0" y="8467"/>
            <a:ext cx="5339817" cy="6858000"/>
          </a:xfrm>
          <a:prstGeom prst="rect">
            <a:avLst/>
          </a:prstGeom>
        </p:spPr>
      </p:pic>
    </p:spTree>
    <p:extLst>
      <p:ext uri="{BB962C8B-B14F-4D97-AF65-F5344CB8AC3E}">
        <p14:creationId xmlns="" xmlns:p14="http://schemas.microsoft.com/office/powerpoint/2010/main" val="3535508623"/>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CLC-PPT-Template (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9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4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5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6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7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MOOCs and Libraries philly</Template>
  <TotalTime>41</TotalTime>
  <Words>1121</Words>
  <Application>Microsoft Office PowerPoint</Application>
  <PresentationFormat>On-screen Show (4:3)</PresentationFormat>
  <Paragraphs>182</Paragraphs>
  <Slides>21</Slides>
  <Notes>13</Notes>
  <HiddenSlides>0</HiddenSlides>
  <MMClips>0</MMClips>
  <ScaleCrop>false</ScaleCrop>
  <HeadingPairs>
    <vt:vector size="4" baseType="variant">
      <vt:variant>
        <vt:lpstr>Theme</vt:lpstr>
      </vt:variant>
      <vt:variant>
        <vt:i4>19</vt:i4>
      </vt:variant>
      <vt:variant>
        <vt:lpstr>Slide Titles</vt:lpstr>
      </vt:variant>
      <vt:variant>
        <vt:i4>21</vt:i4>
      </vt:variant>
    </vt:vector>
  </HeadingPairs>
  <TitlesOfParts>
    <vt:vector size="40" baseType="lpstr">
      <vt:lpstr>OCLC-PPT-Template (1)</vt:lpstr>
      <vt:lpstr>Executive</vt:lpstr>
      <vt:lpstr>1_Executive</vt:lpstr>
      <vt:lpstr>2_Executive</vt:lpstr>
      <vt:lpstr>3_Executive</vt:lpstr>
      <vt:lpstr>4_Executive</vt:lpstr>
      <vt:lpstr>5_Executive</vt:lpstr>
      <vt:lpstr>6_Executive</vt:lpstr>
      <vt:lpstr>7_Executive</vt:lpstr>
      <vt:lpstr>8_Executive</vt:lpstr>
      <vt:lpstr>9_Executive</vt:lpstr>
      <vt:lpstr>Office Theme</vt:lpstr>
      <vt:lpstr>1_Office Theme</vt:lpstr>
      <vt:lpstr>2_Office Theme</vt:lpstr>
      <vt:lpstr>3_Office Theme</vt:lpstr>
      <vt:lpstr>4_Office Theme</vt:lpstr>
      <vt:lpstr>5_Office Theme</vt:lpstr>
      <vt:lpstr>6_Office Theme</vt:lpstr>
      <vt:lpstr>7_Office Theme</vt:lpstr>
      <vt:lpstr>New Opportunities for Librarians Marjorie Hassen  Lynne O'Brien  Sarah Bordac Jennifer Dorner  </vt:lpstr>
      <vt:lpstr>Slide 2</vt:lpstr>
      <vt:lpstr>Slide 3</vt:lpstr>
      <vt:lpstr>MOOCs and the Duke Libraries</vt:lpstr>
      <vt:lpstr>Why should libraries care about MOOCS?</vt:lpstr>
      <vt:lpstr>MOOCs at Duke</vt:lpstr>
      <vt:lpstr>Duke Coursera MOOCs 2012-13</vt:lpstr>
      <vt:lpstr> Duke Coursera Students’ Locations</vt:lpstr>
      <vt:lpstr>Slide 9</vt:lpstr>
      <vt:lpstr>Student feedback</vt:lpstr>
      <vt:lpstr>Faculty feedback</vt:lpstr>
      <vt:lpstr>Looking ahead</vt:lpstr>
      <vt:lpstr>onlinecourses.duke.edu</vt:lpstr>
      <vt:lpstr>Slide 14</vt:lpstr>
      <vt:lpstr>Slide 15</vt:lpstr>
      <vt:lpstr>Coursera:  Cross Campus Team</vt:lpstr>
      <vt:lpstr>Library Roles</vt:lpstr>
      <vt:lpstr>Slide 18</vt:lpstr>
      <vt:lpstr>Slide 19</vt:lpstr>
      <vt:lpstr>Slide 20</vt:lpstr>
      <vt:lpstr>Slide 21</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MOOCs and Libraries: New Opportunities for Librarians Marjorie Hassen Lynne O'Brien Sarah Bordac Jennifer Dorner</dc:title>
  <dc:creator>Marjorie Hassen, Lynne O'Brien, Sarah Bordac and Jennifer Dorner</dc:creator>
  <cp:lastModifiedBy>mcnicolj</cp:lastModifiedBy>
  <cp:revision>5</cp:revision>
  <dcterms:created xsi:type="dcterms:W3CDTF">2013-03-16T19:34:11Z</dcterms:created>
  <dcterms:modified xsi:type="dcterms:W3CDTF">2013-04-02T23:28:59Z</dcterms:modified>
</cp:coreProperties>
</file>