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theme/themeOverride1.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slideLayouts/slideLayout16.xml" ContentType="application/vnd.openxmlformats-officedocument.presentationml.slideLayout+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1"/>
    <p:sldMasterId id="2147483673" r:id="rId2"/>
  </p:sldMasterIdLst>
  <p:notesMasterIdLst>
    <p:notesMasterId r:id="rId83"/>
  </p:notesMasterIdLst>
  <p:handoutMasterIdLst>
    <p:handoutMasterId r:id="rId84"/>
  </p:handoutMasterIdLst>
  <p:sldIdLst>
    <p:sldId id="258" r:id="rId3"/>
    <p:sldId id="260" r:id="rId4"/>
    <p:sldId id="264" r:id="rId5"/>
    <p:sldId id="265" r:id="rId6"/>
    <p:sldId id="267" r:id="rId7"/>
    <p:sldId id="268" r:id="rId8"/>
    <p:sldId id="269" r:id="rId9"/>
    <p:sldId id="270" r:id="rId10"/>
    <p:sldId id="272" r:id="rId11"/>
    <p:sldId id="273" r:id="rId12"/>
    <p:sldId id="274" r:id="rId13"/>
    <p:sldId id="275" r:id="rId14"/>
    <p:sldId id="276" r:id="rId15"/>
    <p:sldId id="277" r:id="rId16"/>
    <p:sldId id="278" r:id="rId17"/>
    <p:sldId id="279" r:id="rId18"/>
    <p:sldId id="280" r:id="rId19"/>
    <p:sldId id="281" r:id="rId20"/>
    <p:sldId id="282" r:id="rId21"/>
    <p:sldId id="283" r:id="rId22"/>
    <p:sldId id="284" r:id="rId23"/>
    <p:sldId id="285" r:id="rId24"/>
    <p:sldId id="286" r:id="rId25"/>
    <p:sldId id="287" r:id="rId26"/>
    <p:sldId id="368" r:id="rId27"/>
    <p:sldId id="293" r:id="rId28"/>
    <p:sldId id="342" r:id="rId29"/>
    <p:sldId id="295" r:id="rId30"/>
    <p:sldId id="296" r:id="rId31"/>
    <p:sldId id="297" r:id="rId32"/>
    <p:sldId id="298" r:id="rId33"/>
    <p:sldId id="299" r:id="rId34"/>
    <p:sldId id="343" r:id="rId35"/>
    <p:sldId id="344" r:id="rId36"/>
    <p:sldId id="345" r:id="rId37"/>
    <p:sldId id="346" r:id="rId38"/>
    <p:sldId id="347" r:id="rId39"/>
    <p:sldId id="348" r:id="rId40"/>
    <p:sldId id="349" r:id="rId41"/>
    <p:sldId id="350" r:id="rId42"/>
    <p:sldId id="351" r:id="rId43"/>
    <p:sldId id="352" r:id="rId44"/>
    <p:sldId id="353" r:id="rId45"/>
    <p:sldId id="354" r:id="rId46"/>
    <p:sldId id="355" r:id="rId47"/>
    <p:sldId id="356" r:id="rId48"/>
    <p:sldId id="357" r:id="rId49"/>
    <p:sldId id="358" r:id="rId50"/>
    <p:sldId id="359" r:id="rId51"/>
    <p:sldId id="360" r:id="rId52"/>
    <p:sldId id="361" r:id="rId53"/>
    <p:sldId id="362" r:id="rId54"/>
    <p:sldId id="363" r:id="rId55"/>
    <p:sldId id="364" r:id="rId56"/>
    <p:sldId id="365" r:id="rId57"/>
    <p:sldId id="367" r:id="rId58"/>
    <p:sldId id="331" r:id="rId59"/>
    <p:sldId id="332" r:id="rId60"/>
    <p:sldId id="369" r:id="rId61"/>
    <p:sldId id="334" r:id="rId62"/>
    <p:sldId id="335" r:id="rId63"/>
    <p:sldId id="336" r:id="rId64"/>
    <p:sldId id="337" r:id="rId65"/>
    <p:sldId id="370" r:id="rId66"/>
    <p:sldId id="371" r:id="rId67"/>
    <p:sldId id="372" r:id="rId68"/>
    <p:sldId id="373" r:id="rId69"/>
    <p:sldId id="341" r:id="rId70"/>
    <p:sldId id="292" r:id="rId71"/>
    <p:sldId id="321" r:id="rId72"/>
    <p:sldId id="322" r:id="rId73"/>
    <p:sldId id="323" r:id="rId74"/>
    <p:sldId id="324" r:id="rId75"/>
    <p:sldId id="325" r:id="rId76"/>
    <p:sldId id="326" r:id="rId77"/>
    <p:sldId id="327" r:id="rId78"/>
    <p:sldId id="328" r:id="rId79"/>
    <p:sldId id="329" r:id="rId80"/>
    <p:sldId id="330" r:id="rId81"/>
    <p:sldId id="262" r:id="rId82"/>
  </p:sldIdLst>
  <p:sldSz cx="9144000" cy="6858000" type="screen4x3"/>
  <p:notesSz cx="6858000" cy="9144000"/>
  <p:defaultTextStyle>
    <a:defPPr>
      <a:defRPr lang="en-US"/>
    </a:defPPr>
    <a:lvl1pPr algn="l" rtl="0" fontAlgn="base">
      <a:spcBef>
        <a:spcPct val="0"/>
      </a:spcBef>
      <a:spcAft>
        <a:spcPct val="0"/>
      </a:spcAft>
      <a:defRPr sz="3200" b="1" kern="1200">
        <a:solidFill>
          <a:srgbClr val="336699"/>
        </a:solidFill>
        <a:latin typeface="Verdana" pitchFamily="34" charset="0"/>
        <a:ea typeface="+mn-ea"/>
        <a:cs typeface="+mn-cs"/>
      </a:defRPr>
    </a:lvl1pPr>
    <a:lvl2pPr marL="457200" algn="l" rtl="0" fontAlgn="base">
      <a:spcBef>
        <a:spcPct val="0"/>
      </a:spcBef>
      <a:spcAft>
        <a:spcPct val="0"/>
      </a:spcAft>
      <a:defRPr sz="3200" b="1" kern="1200">
        <a:solidFill>
          <a:srgbClr val="336699"/>
        </a:solidFill>
        <a:latin typeface="Verdana" pitchFamily="34" charset="0"/>
        <a:ea typeface="+mn-ea"/>
        <a:cs typeface="+mn-cs"/>
      </a:defRPr>
    </a:lvl2pPr>
    <a:lvl3pPr marL="914400" algn="l" rtl="0" fontAlgn="base">
      <a:spcBef>
        <a:spcPct val="0"/>
      </a:spcBef>
      <a:spcAft>
        <a:spcPct val="0"/>
      </a:spcAft>
      <a:defRPr sz="3200" b="1" kern="1200">
        <a:solidFill>
          <a:srgbClr val="336699"/>
        </a:solidFill>
        <a:latin typeface="Verdana" pitchFamily="34" charset="0"/>
        <a:ea typeface="+mn-ea"/>
        <a:cs typeface="+mn-cs"/>
      </a:defRPr>
    </a:lvl3pPr>
    <a:lvl4pPr marL="1371600" algn="l" rtl="0" fontAlgn="base">
      <a:spcBef>
        <a:spcPct val="0"/>
      </a:spcBef>
      <a:spcAft>
        <a:spcPct val="0"/>
      </a:spcAft>
      <a:defRPr sz="3200" b="1" kern="1200">
        <a:solidFill>
          <a:srgbClr val="336699"/>
        </a:solidFill>
        <a:latin typeface="Verdana" pitchFamily="34" charset="0"/>
        <a:ea typeface="+mn-ea"/>
        <a:cs typeface="+mn-cs"/>
      </a:defRPr>
    </a:lvl4pPr>
    <a:lvl5pPr marL="1828800" algn="l" rtl="0" fontAlgn="base">
      <a:spcBef>
        <a:spcPct val="0"/>
      </a:spcBef>
      <a:spcAft>
        <a:spcPct val="0"/>
      </a:spcAft>
      <a:defRPr sz="3200" b="1" kern="1200">
        <a:solidFill>
          <a:srgbClr val="336699"/>
        </a:solidFill>
        <a:latin typeface="Verdana" pitchFamily="34" charset="0"/>
        <a:ea typeface="+mn-ea"/>
        <a:cs typeface="+mn-cs"/>
      </a:defRPr>
    </a:lvl5pPr>
    <a:lvl6pPr marL="2286000" algn="l" defTabSz="914400" rtl="0" eaLnBrk="1" latinLnBrk="0" hangingPunct="1">
      <a:defRPr sz="3200" b="1" kern="1200">
        <a:solidFill>
          <a:srgbClr val="336699"/>
        </a:solidFill>
        <a:latin typeface="Verdana" pitchFamily="34" charset="0"/>
        <a:ea typeface="+mn-ea"/>
        <a:cs typeface="+mn-cs"/>
      </a:defRPr>
    </a:lvl6pPr>
    <a:lvl7pPr marL="2743200" algn="l" defTabSz="914400" rtl="0" eaLnBrk="1" latinLnBrk="0" hangingPunct="1">
      <a:defRPr sz="3200" b="1" kern="1200">
        <a:solidFill>
          <a:srgbClr val="336699"/>
        </a:solidFill>
        <a:latin typeface="Verdana" pitchFamily="34" charset="0"/>
        <a:ea typeface="+mn-ea"/>
        <a:cs typeface="+mn-cs"/>
      </a:defRPr>
    </a:lvl7pPr>
    <a:lvl8pPr marL="3200400" algn="l" defTabSz="914400" rtl="0" eaLnBrk="1" latinLnBrk="0" hangingPunct="1">
      <a:defRPr sz="3200" b="1" kern="1200">
        <a:solidFill>
          <a:srgbClr val="336699"/>
        </a:solidFill>
        <a:latin typeface="Verdana" pitchFamily="34" charset="0"/>
        <a:ea typeface="+mn-ea"/>
        <a:cs typeface="+mn-cs"/>
      </a:defRPr>
    </a:lvl8pPr>
    <a:lvl9pPr marL="3657600" algn="l" defTabSz="914400" rtl="0" eaLnBrk="1" latinLnBrk="0" hangingPunct="1">
      <a:defRPr sz="3200" b="1" kern="1200">
        <a:solidFill>
          <a:srgbClr val="336699"/>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C0C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391" autoAdjust="0"/>
    <p:restoredTop sz="87024" autoAdjust="0"/>
  </p:normalViewPr>
  <p:slideViewPr>
    <p:cSldViewPr>
      <p:cViewPr>
        <p:scale>
          <a:sx n="60" d="100"/>
          <a:sy n="60" d="100"/>
        </p:scale>
        <p:origin x="-859" y="-65"/>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0314"/>
    </p:cViewPr>
  </p:sorterViewPr>
  <p:notesViewPr>
    <p:cSldViewPr>
      <p:cViewPr varScale="1">
        <p:scale>
          <a:sx n="52" d="100"/>
          <a:sy n="52" d="100"/>
        </p:scale>
        <p:origin x="-2358" y="-9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oleObject" Target="file:///c:\data\My%20Documents\RLG%20Programs\Social%20Metadata%20Survey-complete-Q8-13_Normalized.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data\My%20Documents\RLG%20Programs\Social%20Metadata%20Survey-complete-Q8-13_Normalized.xls"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plotArea>
      <c:layout/>
      <c:barChart>
        <c:barDir val="col"/>
        <c:grouping val="clustered"/>
        <c:ser>
          <c:idx val="0"/>
          <c:order val="0"/>
          <c:cat>
            <c:strRef>
              <c:f>'12.2 stats'!$N$9:$N$13</c:f>
              <c:strCache>
                <c:ptCount val="5"/>
                <c:pt idx="0">
                  <c:v>Engaging new audiences</c:v>
                </c:pt>
                <c:pt idx="1">
                  <c:v>Engaging existing audiences</c:v>
                </c:pt>
                <c:pt idx="2">
                  <c:v>Adding new content</c:v>
                </c:pt>
                <c:pt idx="3">
                  <c:v>Adding metadata about existing content</c:v>
                </c:pt>
                <c:pt idx="4">
                  <c:v>Engaging audiences you did not expect</c:v>
                </c:pt>
              </c:strCache>
            </c:strRef>
          </c:cat>
          <c:val>
            <c:numRef>
              <c:f>'12.2 stats'!$O$9:$O$13</c:f>
              <c:numCache>
                <c:formatCode>General</c:formatCode>
                <c:ptCount val="5"/>
                <c:pt idx="0">
                  <c:v>28</c:v>
                </c:pt>
                <c:pt idx="1">
                  <c:v>26</c:v>
                </c:pt>
                <c:pt idx="2">
                  <c:v>18</c:v>
                </c:pt>
                <c:pt idx="3">
                  <c:v>17</c:v>
                </c:pt>
                <c:pt idx="4">
                  <c:v>16</c:v>
                </c:pt>
              </c:numCache>
            </c:numRef>
          </c:val>
        </c:ser>
        <c:axId val="109435520"/>
        <c:axId val="109302144"/>
      </c:barChart>
      <c:catAx>
        <c:axId val="109435520"/>
        <c:scaling>
          <c:orientation val="minMax"/>
        </c:scaling>
        <c:axPos val="b"/>
        <c:tickLblPos val="nextTo"/>
        <c:txPr>
          <a:bodyPr/>
          <a:lstStyle/>
          <a:p>
            <a:pPr>
              <a:defRPr sz="2000" baseline="0"/>
            </a:pPr>
            <a:endParaRPr lang="en-US"/>
          </a:p>
        </c:txPr>
        <c:crossAx val="109302144"/>
        <c:crosses val="autoZero"/>
        <c:auto val="1"/>
        <c:lblAlgn val="ctr"/>
        <c:lblOffset val="100"/>
      </c:catAx>
      <c:valAx>
        <c:axId val="109302144"/>
        <c:scaling>
          <c:orientation val="minMax"/>
        </c:scaling>
        <c:axPos val="l"/>
        <c:majorGridlines/>
        <c:numFmt formatCode="General" sourceLinked="1"/>
        <c:tickLblPos val="nextTo"/>
        <c:crossAx val="109435520"/>
        <c:crosses val="autoZero"/>
        <c:crossBetween val="between"/>
      </c:valAx>
    </c:plotArea>
    <c:plotVisOnly val="1"/>
    <c:dispBlanksAs val="gap"/>
  </c:chart>
  <c:spPr>
    <a:ln w="3175">
      <a:solidFill>
        <a:schemeClr val="tx1"/>
      </a:solidFill>
    </a:ln>
  </c:spPr>
  <c:externalData r:id="rId2"/>
</c:chartSpace>
</file>

<file path=ppt/charts/chart2.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plotArea>
      <c:layout/>
      <c:barChart>
        <c:barDir val="col"/>
        <c:grouping val="clustered"/>
        <c:ser>
          <c:idx val="0"/>
          <c:order val="0"/>
          <c:cat>
            <c:strRef>
              <c:f>'13.2 stats'!$M$4:$M$10</c:f>
              <c:strCache>
                <c:ptCount val="7"/>
                <c:pt idx="0">
                  <c:v>Web analytics or logs</c:v>
                </c:pt>
                <c:pt idx="1">
                  <c:v>From hosted site</c:v>
                </c:pt>
                <c:pt idx="2">
                  <c:v>User-supplied content</c:v>
                </c:pt>
                <c:pt idx="3">
                  <c:v>Registration information</c:v>
                </c:pt>
                <c:pt idx="4">
                  <c:v>Surveys</c:v>
                </c:pt>
                <c:pt idx="5">
                  <c:v>Focus groups</c:v>
                </c:pt>
                <c:pt idx="6">
                  <c:v>Other</c:v>
                </c:pt>
              </c:strCache>
            </c:strRef>
          </c:cat>
          <c:val>
            <c:numRef>
              <c:f>'13.2 stats'!$N$4:$N$10</c:f>
              <c:numCache>
                <c:formatCode>General</c:formatCode>
                <c:ptCount val="7"/>
                <c:pt idx="0">
                  <c:v>31</c:v>
                </c:pt>
                <c:pt idx="1">
                  <c:v>9</c:v>
                </c:pt>
                <c:pt idx="2">
                  <c:v>9</c:v>
                </c:pt>
                <c:pt idx="3">
                  <c:v>8</c:v>
                </c:pt>
                <c:pt idx="4">
                  <c:v>6</c:v>
                </c:pt>
                <c:pt idx="5">
                  <c:v>3</c:v>
                </c:pt>
                <c:pt idx="6">
                  <c:v>2</c:v>
                </c:pt>
              </c:numCache>
            </c:numRef>
          </c:val>
        </c:ser>
        <c:axId val="109309312"/>
        <c:axId val="75584640"/>
      </c:barChart>
      <c:catAx>
        <c:axId val="109309312"/>
        <c:scaling>
          <c:orientation val="minMax"/>
        </c:scaling>
        <c:axPos val="b"/>
        <c:tickLblPos val="nextTo"/>
        <c:txPr>
          <a:bodyPr/>
          <a:lstStyle/>
          <a:p>
            <a:pPr>
              <a:defRPr sz="2000" baseline="0"/>
            </a:pPr>
            <a:endParaRPr lang="en-US"/>
          </a:p>
        </c:txPr>
        <c:crossAx val="75584640"/>
        <c:crosses val="autoZero"/>
        <c:auto val="1"/>
        <c:lblAlgn val="ctr"/>
        <c:lblOffset val="100"/>
      </c:catAx>
      <c:valAx>
        <c:axId val="75584640"/>
        <c:scaling>
          <c:orientation val="minMax"/>
        </c:scaling>
        <c:axPos val="l"/>
        <c:majorGridlines/>
        <c:title>
          <c:tx>
            <c:rich>
              <a:bodyPr rot="-5400000" vert="horz"/>
              <a:lstStyle/>
              <a:p>
                <a:pPr>
                  <a:defRPr baseline="0">
                    <a:latin typeface="+mn-lt"/>
                  </a:defRPr>
                </a:pPr>
                <a:r>
                  <a:rPr lang="en-US" baseline="0">
                    <a:latin typeface="+mn-lt"/>
                  </a:rPr>
                  <a:t>Number of Sites	 </a:t>
                </a:r>
              </a:p>
            </c:rich>
          </c:tx>
          <c:layout>
            <c:manualLayout>
              <c:xMode val="edge"/>
              <c:yMode val="edge"/>
              <c:x val="2.1825393415605875E-2"/>
              <c:y val="0.33562571668832658"/>
            </c:manualLayout>
          </c:layout>
        </c:title>
        <c:numFmt formatCode="General" sourceLinked="1"/>
        <c:tickLblPos val="nextTo"/>
        <c:crossAx val="109309312"/>
        <c:crosses val="autoZero"/>
        <c:crossBetween val="between"/>
      </c:valAx>
    </c:plotArea>
    <c:plotVisOnly val="1"/>
    <c:dispBlanksAs val="gap"/>
  </c:chart>
  <c:spPr>
    <a:noFill/>
    <a:ln w="3175">
      <a:solidFill>
        <a:schemeClr val="tx1"/>
      </a:solidFill>
    </a:ln>
  </c:spPr>
  <c:externalData r:id="rId2"/>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46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solidFill>
                  <a:schemeClr val="tx1"/>
                </a:solidFill>
                <a:latin typeface="Arial" pitchFamily="34" charset="0"/>
              </a:defRPr>
            </a:lvl1pPr>
          </a:lstStyle>
          <a:p>
            <a:endParaRPr lang="en-US"/>
          </a:p>
        </p:txBody>
      </p:sp>
      <p:sp>
        <p:nvSpPr>
          <p:cNvPr id="28467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latin typeface="Arial" pitchFamily="34" charset="0"/>
              </a:defRPr>
            </a:lvl1pPr>
          </a:lstStyle>
          <a:p>
            <a:endParaRPr lang="en-US"/>
          </a:p>
        </p:txBody>
      </p:sp>
      <p:sp>
        <p:nvSpPr>
          <p:cNvPr id="28467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chemeClr val="tx1"/>
                </a:solidFill>
                <a:latin typeface="Arial" pitchFamily="34" charset="0"/>
              </a:defRPr>
            </a:lvl1pPr>
          </a:lstStyle>
          <a:p>
            <a:endParaRPr lang="en-US"/>
          </a:p>
        </p:txBody>
      </p:sp>
      <p:sp>
        <p:nvSpPr>
          <p:cNvPr id="28467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Arial" pitchFamily="34" charset="0"/>
              </a:defRPr>
            </a:lvl1pPr>
          </a:lstStyle>
          <a:p>
            <a:fld id="{E4D1CB63-5073-469A-87D7-5F21A34225E7}"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solidFill>
                  <a:schemeClr val="tx1"/>
                </a:solidFill>
                <a:latin typeface="Arial" pitchFamily="34" charset="0"/>
              </a:defRPr>
            </a:lvl1pPr>
          </a:lstStyle>
          <a:p>
            <a:endParaRPr lang="en-US"/>
          </a:p>
        </p:txBody>
      </p:sp>
      <p:sp>
        <p:nvSpPr>
          <p:cNvPr id="92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latin typeface="Arial" pitchFamily="34" charset="0"/>
              </a:defRPr>
            </a:lvl1pPr>
          </a:lstStyle>
          <a:p>
            <a:endParaRPr lang="en-US"/>
          </a:p>
        </p:txBody>
      </p:sp>
      <p:sp>
        <p:nvSpPr>
          <p:cNvPr id="92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92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2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chemeClr val="tx1"/>
                </a:solidFill>
                <a:latin typeface="Arial" pitchFamily="34" charset="0"/>
              </a:defRPr>
            </a:lvl1pPr>
          </a:lstStyle>
          <a:p>
            <a:endParaRPr lang="en-US"/>
          </a:p>
        </p:txBody>
      </p:sp>
      <p:sp>
        <p:nvSpPr>
          <p:cNvPr id="92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Arial" pitchFamily="34" charset="0"/>
              </a:defRPr>
            </a:lvl1pPr>
          </a:lstStyle>
          <a:p>
            <a:fld id="{A82CD4DB-7C95-4E65-B24B-73AC33739019}"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nla.gov.au/nla.pic-an24229822"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flickr.com/photos/powerhouse_museum/2821106432/" TargetMode="External"/><Relationship Id="rId2" Type="http://schemas.openxmlformats.org/officeDocument/2006/relationships/slide" Target="../slides/slide38.xml"/><Relationship Id="rId1" Type="http://schemas.openxmlformats.org/officeDocument/2006/relationships/notesMaster" Target="../notesMasters/notesMaster1.xml"/><Relationship Id="rId5" Type="http://schemas.openxmlformats.org/officeDocument/2006/relationships/hyperlink" Target="http://www.powerhousemuseum.com/collection/database/?irn=367803" TargetMode="External"/><Relationship Id="rId4" Type="http://schemas.openxmlformats.org/officeDocument/2006/relationships/hyperlink" Target="http://www.powerhousemuseum.com/collection/database/collection=Clyde_Engineering_Photograph"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flickr.com/photos/nationaalarchief/3586139080/in/set-72157619017241107/"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www.spaarnestadphoto.nl/"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11BE3D-25AA-44A8-9C17-C12CE8B60419}" type="slidenum">
              <a:rPr lang="en-US"/>
              <a:pPr/>
              <a:t>1</a:t>
            </a:fld>
            <a:endParaRPr lang="en-US"/>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xfrm>
            <a:off x="685800" y="4341813"/>
            <a:ext cx="5486400" cy="4116387"/>
          </a:xfrm>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p:spPr>
        <p:txBody>
          <a:bodyPr/>
          <a:lstStyle/>
          <a:p>
            <a:endParaRPr lang="en-AU" dirty="0" smtClean="0"/>
          </a:p>
        </p:txBody>
      </p:sp>
      <p:sp>
        <p:nvSpPr>
          <p:cNvPr id="90116" name="Slide Number Placeholder 3"/>
          <p:cNvSpPr>
            <a:spLocks noGrp="1"/>
          </p:cNvSpPr>
          <p:nvPr>
            <p:ph type="sldNum" sz="quarter" idx="5"/>
          </p:nvPr>
        </p:nvSpPr>
        <p:spPr>
          <a:noFill/>
        </p:spPr>
        <p:txBody>
          <a:bodyPr/>
          <a:lstStyle/>
          <a:p>
            <a:fld id="{791CE997-61CD-418F-B362-DE6F1E5FE6F6}" type="slidenum">
              <a:rPr lang="en-US"/>
              <a:pPr/>
              <a:t>15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E5325B4-75DA-46ED-8F3B-A4B03408BA35}" type="slidenum">
              <a:rPr lang="nl-NL" smtClean="0"/>
              <a:pPr/>
              <a:t>16</a:t>
            </a:fld>
            <a:endParaRPr lang="nl-NL"/>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E5325B4-75DA-46ED-8F3B-A4B03408BA35}" type="slidenum">
              <a:rPr lang="nl-NL" smtClean="0"/>
              <a:pPr/>
              <a:t>17</a:t>
            </a:fld>
            <a:endParaRPr lang="nl-NL"/>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E5325B4-75DA-46ED-8F3B-A4B03408BA35}" type="slidenum">
              <a:rPr lang="nl-NL" smtClean="0"/>
              <a:pPr/>
              <a:t>18</a:t>
            </a:fld>
            <a:endParaRPr lang="nl-NL"/>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E5325B4-75DA-46ED-8F3B-A4B03408BA35}" type="slidenum">
              <a:rPr lang="nl-NL" smtClean="0"/>
              <a:pPr/>
              <a:t>19</a:t>
            </a:fld>
            <a:endParaRPr lang="nl-NL"/>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smtClean="0"/>
          </a:p>
        </p:txBody>
      </p:sp>
      <p:sp>
        <p:nvSpPr>
          <p:cNvPr id="4" name="Tijdelijke aanduiding voor dianummer 3"/>
          <p:cNvSpPr>
            <a:spLocks noGrp="1"/>
          </p:cNvSpPr>
          <p:nvPr>
            <p:ph type="sldNum" sz="quarter" idx="10"/>
          </p:nvPr>
        </p:nvSpPr>
        <p:spPr/>
        <p:txBody>
          <a:bodyPr/>
          <a:lstStyle/>
          <a:p>
            <a:fld id="{AE5325B4-75DA-46ED-8F3B-A4B03408BA35}" type="slidenum">
              <a:rPr lang="nl-NL" smtClean="0"/>
              <a:pPr/>
              <a:t>20</a:t>
            </a:fld>
            <a:endParaRPr lang="nl-NL"/>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E5325B4-75DA-46ED-8F3B-A4B03408BA35}" type="slidenum">
              <a:rPr lang="nl-NL" smtClean="0"/>
              <a:pPr/>
              <a:t>22</a:t>
            </a:fld>
            <a:endParaRPr lang="nl-NL"/>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E5325B4-75DA-46ED-8F3B-A4B03408BA35}" type="slidenum">
              <a:rPr lang="nl-NL" smtClean="0"/>
              <a:pPr/>
              <a:t>23</a:t>
            </a:fld>
            <a:endParaRPr lang="nl-NL"/>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dirty="0" smtClean="0"/>
          </a:p>
        </p:txBody>
      </p:sp>
      <p:sp>
        <p:nvSpPr>
          <p:cNvPr id="4" name="Tijdelijke aanduiding voor dianummer 3"/>
          <p:cNvSpPr>
            <a:spLocks noGrp="1"/>
          </p:cNvSpPr>
          <p:nvPr>
            <p:ph type="sldNum" sz="quarter" idx="10"/>
          </p:nvPr>
        </p:nvSpPr>
        <p:spPr/>
        <p:txBody>
          <a:bodyPr/>
          <a:lstStyle/>
          <a:p>
            <a:fld id="{AE5325B4-75DA-46ED-8F3B-A4B03408BA35}" type="slidenum">
              <a:rPr lang="nl-NL" smtClean="0"/>
              <a:pPr/>
              <a:t>24</a:t>
            </a:fld>
            <a:endParaRPr lang="nl-NL"/>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E5325B4-75DA-46ED-8F3B-A4B03408BA35}" type="slidenum">
              <a:rPr lang="nl-NL" smtClean="0"/>
              <a:pPr/>
              <a:t>25</a:t>
            </a:fld>
            <a:endParaRPr lang="nl-N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Social Metadata Working Group comprised 21 OCLC Research</a:t>
            </a:r>
            <a:r>
              <a:rPr lang="en-US" baseline="0" dirty="0" smtClean="0"/>
              <a:t> Library Partner staff in five countries and 21 time zones. You can see their brief biographies at the URL shown here.</a:t>
            </a:r>
            <a:endParaRPr lang="en-US" dirty="0"/>
          </a:p>
        </p:txBody>
      </p:sp>
      <p:sp>
        <p:nvSpPr>
          <p:cNvPr id="4" name="Slide Number Placeholder 3"/>
          <p:cNvSpPr>
            <a:spLocks noGrp="1"/>
          </p:cNvSpPr>
          <p:nvPr>
            <p:ph type="sldNum" sz="quarter" idx="10"/>
          </p:nvPr>
        </p:nvSpPr>
        <p:spPr/>
        <p:txBody>
          <a:bodyPr/>
          <a:lstStyle/>
          <a:p>
            <a:fld id="{A82CD4DB-7C95-4E65-B24B-73AC33739019}" type="slidenum">
              <a:rPr lang="en-US" smtClean="0"/>
              <a:pPr/>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smtClean="0"/>
          </a:p>
        </p:txBody>
      </p:sp>
      <p:sp>
        <p:nvSpPr>
          <p:cNvPr id="4" name="Tijdelijke aanduiding voor dianummer 3"/>
          <p:cNvSpPr>
            <a:spLocks noGrp="1"/>
          </p:cNvSpPr>
          <p:nvPr>
            <p:ph type="sldNum" sz="quarter" idx="10"/>
          </p:nvPr>
        </p:nvSpPr>
        <p:spPr/>
        <p:txBody>
          <a:bodyPr/>
          <a:lstStyle/>
          <a:p>
            <a:fld id="{AE5325B4-75DA-46ED-8F3B-A4B03408BA35}" type="slidenum">
              <a:rPr lang="nl-NL" smtClean="0"/>
              <a:pPr/>
              <a:t>26</a:t>
            </a:fld>
            <a:endParaRPr lang="nl-NL"/>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2CD4DB-7C95-4E65-B24B-73AC33739019}" type="slidenum">
              <a:rPr lang="en-US" smtClean="0"/>
              <a:pPr/>
              <a:t>27</a:t>
            </a:fld>
            <a:endParaRPr lang="en-US"/>
          </a:p>
        </p:txBody>
      </p:sp>
    </p:spTree>
    <p:extLst>
      <p:ext uri="{BB962C8B-B14F-4D97-AF65-F5344CB8AC3E}">
        <p14:creationId xmlns:p14="http://schemas.microsoft.com/office/powerpoint/2010/main" xmlns="" val="24841073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 poorly-cataloged manuscripts from 13</a:t>
            </a:r>
            <a:r>
              <a:rPr lang="en-US" baseline="30000" dirty="0" smtClean="0"/>
              <a:t>th</a:t>
            </a:r>
            <a:r>
              <a:rPr lang="en-US" dirty="0" smtClean="0"/>
              <a:t>-18</a:t>
            </a:r>
            <a:r>
              <a:rPr lang="en-US" baseline="30000" dirty="0" smtClean="0"/>
              <a:t>th</a:t>
            </a:r>
            <a:r>
              <a:rPr lang="en-US" dirty="0" smtClean="0"/>
              <a:t> century Islamic world and ask Islamic scholars to tell us what</a:t>
            </a:r>
            <a:r>
              <a:rPr lang="en-US" baseline="0" dirty="0" smtClean="0"/>
              <a:t> they are</a:t>
            </a:r>
          </a:p>
          <a:p>
            <a:r>
              <a:rPr lang="en-US" baseline="0" dirty="0" smtClean="0"/>
              <a:t>Process</a:t>
            </a:r>
          </a:p>
          <a:p>
            <a:r>
              <a:rPr lang="en-US" baseline="0" dirty="0" smtClean="0"/>
              <a:t>	Manuscripts are digitized</a:t>
            </a:r>
          </a:p>
          <a:p>
            <a:r>
              <a:rPr lang="en-US" baseline="0" dirty="0" smtClean="0"/>
              <a:t>	Catalogers create bare-bones records</a:t>
            </a:r>
          </a:p>
          <a:p>
            <a:r>
              <a:rPr lang="en-US" baseline="0" dirty="0" smtClean="0"/>
              <a:t>	Catalog information and digital image are presented on a page</a:t>
            </a:r>
          </a:p>
          <a:p>
            <a:r>
              <a:rPr lang="en-US" baseline="0" dirty="0" smtClean="0"/>
              <a:t>	Experts (self-identified) from around the world look at manuscript and can comment on any of the available MARC fields</a:t>
            </a:r>
          </a:p>
          <a:p>
            <a:r>
              <a:rPr lang="en-US" baseline="0" dirty="0" smtClean="0"/>
              <a:t>	Catalogers reviewed comments and updated the catalog records</a:t>
            </a:r>
          </a:p>
          <a:p>
            <a:r>
              <a:rPr lang="en-US" baseline="0" dirty="0" smtClean="0"/>
              <a:t>	Sometimes went through a second round</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A82CD4DB-7C95-4E65-B24B-73AC33739019}" type="slidenum">
              <a:rPr lang="en-US" smtClean="0"/>
              <a:pPr/>
              <a:t>31</a:t>
            </a:fld>
            <a:endParaRPr lang="en-US"/>
          </a:p>
        </p:txBody>
      </p:sp>
    </p:spTree>
    <p:extLst>
      <p:ext uri="{BB962C8B-B14F-4D97-AF65-F5344CB8AC3E}">
        <p14:creationId xmlns="" xmlns:p14="http://schemas.microsoft.com/office/powerpoint/2010/main" val="25846547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en-US" sz="1200" kern="1200" baseline="0" dirty="0" smtClean="0">
                <a:solidFill>
                  <a:schemeClr val="tx1"/>
                </a:solidFill>
                <a:latin typeface="Arial" pitchFamily="34" charset="0"/>
                <a:ea typeface="+mn-ea"/>
                <a:cs typeface="+mn-cs"/>
              </a:rPr>
              <a:t>Thank you, Ken.</a:t>
            </a:r>
          </a:p>
          <a:p>
            <a:endParaRPr lang="en-US" sz="1200" kern="1200" baseline="0" dirty="0" smtClean="0">
              <a:solidFill>
                <a:schemeClr val="tx1"/>
              </a:solidFill>
              <a:latin typeface="Arial" pitchFamily="34" charset="0"/>
              <a:ea typeface="+mn-ea"/>
              <a:cs typeface="+mn-cs"/>
            </a:endParaRPr>
          </a:p>
          <a:p>
            <a:r>
              <a:rPr lang="en-US" sz="1200" kern="1200" baseline="0" dirty="0" smtClean="0">
                <a:solidFill>
                  <a:schemeClr val="tx1"/>
                </a:solidFill>
                <a:latin typeface="Arial" pitchFamily="34" charset="0"/>
                <a:ea typeface="+mn-ea"/>
                <a:cs typeface="+mn-cs"/>
              </a:rPr>
              <a:t>When the Social </a:t>
            </a:r>
            <a:r>
              <a:rPr lang="en-US" sz="1200" kern="1200" baseline="0" dirty="0" err="1" smtClean="0">
                <a:solidFill>
                  <a:schemeClr val="tx1"/>
                </a:solidFill>
                <a:latin typeface="Arial" pitchFamily="34" charset="0"/>
                <a:ea typeface="+mn-ea"/>
                <a:cs typeface="+mn-cs"/>
              </a:rPr>
              <a:t>Metada</a:t>
            </a:r>
            <a:r>
              <a:rPr lang="en-US" sz="1200" kern="1200" baseline="0" dirty="0" smtClean="0">
                <a:solidFill>
                  <a:schemeClr val="tx1"/>
                </a:solidFill>
                <a:latin typeface="Arial" pitchFamily="34" charset="0"/>
                <a:ea typeface="+mn-ea"/>
                <a:cs typeface="+mn-cs"/>
              </a:rPr>
              <a:t> Working Group was forming in late 2008, I had just begun exploring the many uses of Web 2.0 and was inspired by the University of Michigan’s Polar Bear Expedition Digital Collections Experiment</a:t>
            </a:r>
            <a:r>
              <a:rPr lang="en-US" sz="1200" kern="1200" dirty="0" smtClean="0">
                <a:solidFill>
                  <a:schemeClr val="tx1"/>
                </a:solidFill>
                <a:latin typeface="Arial" pitchFamily="34" charset="0"/>
                <a:ea typeface="+mn-ea"/>
                <a:cs typeface="+mn-cs"/>
              </a:rPr>
              <a:t>, the </a:t>
            </a:r>
            <a:r>
              <a:rPr lang="en-US" sz="1200" kern="1200" dirty="0" err="1" smtClean="0">
                <a:solidFill>
                  <a:schemeClr val="tx1"/>
                </a:solidFill>
                <a:latin typeface="Arial" pitchFamily="34" charset="0"/>
                <a:ea typeface="+mn-ea"/>
                <a:cs typeface="+mn-cs"/>
              </a:rPr>
              <a:t>Beinecke's</a:t>
            </a:r>
            <a:r>
              <a:rPr lang="en-US" sz="1200" kern="1200" dirty="0" smtClean="0">
                <a:solidFill>
                  <a:schemeClr val="tx1"/>
                </a:solidFill>
                <a:latin typeface="Arial" pitchFamily="34" charset="0"/>
                <a:ea typeface="+mn-ea"/>
                <a:cs typeface="+mn-cs"/>
              </a:rPr>
              <a:t> </a:t>
            </a:r>
            <a:r>
              <a:rPr lang="en-US" sz="1200" i="1" kern="1200" dirty="0" smtClean="0">
                <a:solidFill>
                  <a:schemeClr val="tx1"/>
                </a:solidFill>
                <a:latin typeface="Arial" pitchFamily="34" charset="0"/>
                <a:ea typeface="+mn-ea"/>
                <a:cs typeface="+mn-cs"/>
              </a:rPr>
              <a:t>Room 26 Cabinet of Curiosities </a:t>
            </a:r>
            <a:r>
              <a:rPr lang="en-US" sz="1200" kern="1200" dirty="0" smtClean="0">
                <a:solidFill>
                  <a:schemeClr val="tx1"/>
                </a:solidFill>
                <a:latin typeface="Arial" pitchFamily="34" charset="0"/>
                <a:ea typeface="+mn-ea"/>
                <a:cs typeface="+mn-cs"/>
              </a:rPr>
              <a:t> blog, and </a:t>
            </a:r>
            <a:r>
              <a:rPr lang="en-US" sz="1200" i="1" kern="1200" dirty="0" smtClean="0">
                <a:solidFill>
                  <a:schemeClr val="tx1"/>
                </a:solidFill>
                <a:latin typeface="Arial" pitchFamily="34" charset="0"/>
                <a:ea typeface="+mn-ea"/>
                <a:cs typeface="+mn-cs"/>
              </a:rPr>
              <a:t>Steve</a:t>
            </a:r>
            <a:r>
              <a:rPr lang="en-US" sz="1200" kern="1200" dirty="0" smtClean="0">
                <a:solidFill>
                  <a:schemeClr val="tx1"/>
                </a:solidFill>
                <a:latin typeface="Arial" pitchFamily="34" charset="0"/>
                <a:ea typeface="+mn-ea"/>
                <a:cs typeface="+mn-cs"/>
              </a:rPr>
              <a:t>, the collaborative museum social tagging project. </a:t>
            </a:r>
          </a:p>
          <a:p>
            <a:endParaRPr lang="en-US" sz="1200" kern="1200" dirty="0" smtClean="0">
              <a:solidFill>
                <a:schemeClr val="tx1"/>
              </a:solidFill>
              <a:latin typeface="Arial" pitchFamily="34" charset="0"/>
              <a:ea typeface="+mn-ea"/>
              <a:cs typeface="+mn-cs"/>
            </a:endParaRPr>
          </a:p>
          <a:p>
            <a:r>
              <a:rPr lang="en-US" sz="1200" kern="1200" dirty="0" smtClean="0">
                <a:solidFill>
                  <a:schemeClr val="tx1"/>
                </a:solidFill>
                <a:latin typeface="Arial" pitchFamily="34" charset="0"/>
                <a:ea typeface="+mn-ea"/>
                <a:cs typeface="+mn-cs"/>
              </a:rPr>
              <a:t>I joined this working group </a:t>
            </a:r>
            <a:r>
              <a:rPr lang="en-US" sz="1200" kern="1200" baseline="0" dirty="0" smtClean="0">
                <a:solidFill>
                  <a:schemeClr val="tx1"/>
                </a:solidFill>
                <a:latin typeface="Arial" pitchFamily="34" charset="0"/>
                <a:ea typeface="+mn-ea"/>
                <a:cs typeface="+mn-cs"/>
              </a:rPr>
              <a:t>to learn more about d</a:t>
            </a:r>
            <a:r>
              <a:rPr lang="en-US" sz="1200" kern="1200" dirty="0" smtClean="0">
                <a:solidFill>
                  <a:schemeClr val="tx1"/>
                </a:solidFill>
                <a:latin typeface="Arial" pitchFamily="34" charset="0"/>
                <a:ea typeface="+mn-ea"/>
                <a:cs typeface="+mn-cs"/>
              </a:rPr>
              <a:t>ifferent ways LAMs might effectively engage their communities via the web and</a:t>
            </a:r>
            <a:r>
              <a:rPr lang="en-US" sz="1200" kern="1200" baseline="0" dirty="0" smtClean="0">
                <a:solidFill>
                  <a:schemeClr val="tx1"/>
                </a:solidFill>
                <a:latin typeface="Arial" pitchFamily="34" charset="0"/>
                <a:ea typeface="+mn-ea"/>
                <a:cs typeface="+mn-cs"/>
              </a:rPr>
              <a:t> w</a:t>
            </a:r>
            <a:r>
              <a:rPr lang="en-US" sz="1200" kern="1200" dirty="0" smtClean="0">
                <a:solidFill>
                  <a:schemeClr val="tx1"/>
                </a:solidFill>
                <a:latin typeface="Arial" pitchFamily="34" charset="0"/>
                <a:ea typeface="+mn-ea"/>
                <a:cs typeface="+mn-cs"/>
              </a:rPr>
              <a:t>hich of these efforts provide a good return on investment.</a:t>
            </a:r>
          </a:p>
          <a:p>
            <a:pPr lvl="0">
              <a:buFont typeface="Arial" pitchFamily="34" charset="0"/>
              <a:buNone/>
            </a:pPr>
            <a:endParaRPr lang="en-US" sz="1200" kern="1200" dirty="0" smtClean="0">
              <a:solidFill>
                <a:schemeClr val="tx1"/>
              </a:solidFill>
              <a:latin typeface="Arial" pitchFamily="34" charset="0"/>
              <a:ea typeface="+mn-ea"/>
              <a:cs typeface="+mn-cs"/>
            </a:endParaRPr>
          </a:p>
          <a:p>
            <a:endParaRPr lang="nl-NL" dirty="0" smtClean="0"/>
          </a:p>
        </p:txBody>
      </p:sp>
      <p:sp>
        <p:nvSpPr>
          <p:cNvPr id="4" name="Tijdelijke aanduiding voor dianummer 3"/>
          <p:cNvSpPr>
            <a:spLocks noGrp="1"/>
          </p:cNvSpPr>
          <p:nvPr>
            <p:ph type="sldNum" sz="quarter" idx="10"/>
          </p:nvPr>
        </p:nvSpPr>
        <p:spPr/>
        <p:txBody>
          <a:bodyPr/>
          <a:lstStyle/>
          <a:p>
            <a:fld id="{AE5325B4-75DA-46ED-8F3B-A4B03408BA35}" type="slidenum">
              <a:rPr lang="nl-NL" smtClean="0"/>
              <a:pPr/>
              <a:t>33</a:t>
            </a:fld>
            <a:endParaRPr lang="nl-NL"/>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en-US" sz="1200" kern="1200" dirty="0" smtClean="0">
                <a:solidFill>
                  <a:schemeClr val="tx1"/>
                </a:solidFill>
                <a:latin typeface="Arial" pitchFamily="34" charset="0"/>
                <a:ea typeface="+mn-ea"/>
                <a:cs typeface="+mn-cs"/>
              </a:rPr>
              <a:t>As Karen mentioned, we began our research by reviewing sites with social media features that were created and administered by LAMs. </a:t>
            </a:r>
          </a:p>
          <a:p>
            <a:r>
              <a:rPr lang="en-US" sz="1200" kern="1200" dirty="0" smtClean="0">
                <a:solidFill>
                  <a:schemeClr val="tx1"/>
                </a:solidFill>
                <a:latin typeface="Arial" pitchFamily="34" charset="0"/>
                <a:ea typeface="+mn-ea"/>
                <a:cs typeface="+mn-cs"/>
              </a:rPr>
              <a:t> </a:t>
            </a:r>
          </a:p>
          <a:p>
            <a:r>
              <a:rPr lang="en-US" sz="1200" kern="1200" dirty="0" smtClean="0">
                <a:solidFill>
                  <a:schemeClr val="tx1"/>
                </a:solidFill>
                <a:latin typeface="Arial" pitchFamily="34" charset="0"/>
                <a:ea typeface="+mn-ea"/>
                <a:cs typeface="+mn-cs"/>
              </a:rPr>
              <a:t>While there were some real stand-outs in the sites we reviewed, many of the sites were very young and had not yet gained momentum or developed a strong user-base.  </a:t>
            </a:r>
          </a:p>
          <a:p>
            <a:r>
              <a:rPr lang="en-US" sz="1200" kern="1200" dirty="0" smtClean="0">
                <a:solidFill>
                  <a:schemeClr val="tx1"/>
                </a:solidFill>
                <a:latin typeface="Arial" pitchFamily="34" charset="0"/>
                <a:ea typeface="+mn-ea"/>
                <a:cs typeface="+mn-cs"/>
              </a:rPr>
              <a:t> </a:t>
            </a:r>
          </a:p>
          <a:p>
            <a:r>
              <a:rPr lang="en-US" sz="1200" kern="1200" dirty="0" smtClean="0">
                <a:solidFill>
                  <a:schemeClr val="tx1"/>
                </a:solidFill>
                <a:latin typeface="Arial" pitchFamily="34" charset="0"/>
                <a:ea typeface="+mn-ea"/>
                <a:cs typeface="+mn-cs"/>
              </a:rPr>
              <a:t>How did our research of social metadata expand to include the study of social media and</a:t>
            </a:r>
            <a:r>
              <a:rPr lang="en-US" sz="1200" kern="1200" baseline="0" dirty="0" smtClean="0">
                <a:solidFill>
                  <a:schemeClr val="tx1"/>
                </a:solidFill>
                <a:latin typeface="Arial" pitchFamily="34" charset="0"/>
                <a:ea typeface="+mn-ea"/>
                <a:cs typeface="+mn-cs"/>
              </a:rPr>
              <a:t> third-party sites</a:t>
            </a:r>
            <a:r>
              <a:rPr lang="en-US" sz="1200" kern="1200" dirty="0" smtClean="0">
                <a:solidFill>
                  <a:schemeClr val="tx1"/>
                </a:solidFill>
                <a:latin typeface="Arial" pitchFamily="34" charset="0"/>
                <a:ea typeface="+mn-ea"/>
                <a:cs typeface="+mn-cs"/>
              </a:rPr>
              <a:t>?</a:t>
            </a:r>
          </a:p>
          <a:p>
            <a:r>
              <a:rPr lang="en-US" sz="1200" kern="1200" dirty="0" smtClean="0">
                <a:solidFill>
                  <a:schemeClr val="tx1"/>
                </a:solidFill>
                <a:latin typeface="Arial" pitchFamily="34" charset="0"/>
                <a:ea typeface="+mn-ea"/>
                <a:cs typeface="+mn-cs"/>
              </a:rPr>
              <a:t> </a:t>
            </a:r>
          </a:p>
          <a:p>
            <a:r>
              <a:rPr lang="en-US" sz="1200" kern="1200" dirty="0" smtClean="0">
                <a:solidFill>
                  <a:schemeClr val="tx1"/>
                </a:solidFill>
                <a:latin typeface="Arial" pitchFamily="34" charset="0"/>
                <a:ea typeface="+mn-ea"/>
                <a:cs typeface="+mn-cs"/>
              </a:rPr>
              <a:t>Fairly early in our research we began to notice that regardless of how fascinating their content was or how many bells and whistles they had, most of the institutionally-based sites we looked at were only attracting moderate user participation.  Sadly,</a:t>
            </a:r>
            <a:r>
              <a:rPr lang="en-US" sz="1200" kern="1200" baseline="0" dirty="0" smtClean="0">
                <a:solidFill>
                  <a:schemeClr val="tx1"/>
                </a:solidFill>
                <a:latin typeface="Arial" pitchFamily="34" charset="0"/>
                <a:ea typeface="+mn-ea"/>
                <a:cs typeface="+mn-cs"/>
              </a:rPr>
              <a:t> t</a:t>
            </a:r>
            <a:r>
              <a:rPr lang="en-US" sz="1200" kern="1200" dirty="0" smtClean="0">
                <a:solidFill>
                  <a:schemeClr val="tx1"/>
                </a:solidFill>
                <a:latin typeface="Arial" pitchFamily="34" charset="0"/>
                <a:ea typeface="+mn-ea"/>
                <a:cs typeface="+mn-cs"/>
              </a:rPr>
              <a:t>he notion "If you build it they will come” did not prove true. </a:t>
            </a:r>
            <a:endParaRPr lang="nl-NL" dirty="0"/>
          </a:p>
        </p:txBody>
      </p:sp>
      <p:sp>
        <p:nvSpPr>
          <p:cNvPr id="4" name="Tijdelijke aanduiding voor dianummer 3"/>
          <p:cNvSpPr>
            <a:spLocks noGrp="1"/>
          </p:cNvSpPr>
          <p:nvPr>
            <p:ph type="sldNum" sz="quarter" idx="10"/>
          </p:nvPr>
        </p:nvSpPr>
        <p:spPr/>
        <p:txBody>
          <a:bodyPr/>
          <a:lstStyle/>
          <a:p>
            <a:fld id="{AE5325B4-75DA-46ED-8F3B-A4B03408BA35}" type="slidenum">
              <a:rPr lang="nl-NL" smtClean="0"/>
              <a:pPr/>
              <a:t>34</a:t>
            </a:fld>
            <a:endParaRPr lang="nl-NL"/>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Ken has mentioned Mtagger’s challenges;</a:t>
            </a:r>
            <a:r>
              <a:rPr lang="nl-NL" baseline="0" dirty="0" smtClean="0"/>
              <a:t> the working group found these challenges were not unique.  We</a:t>
            </a:r>
            <a:r>
              <a:rPr lang="nl-NL" dirty="0" smtClean="0"/>
              <a:t> found </a:t>
            </a:r>
            <a:r>
              <a:rPr lang="nl-NL" baseline="0" dirty="0" smtClean="0"/>
              <a:t>that while projects such as PennTags and Mtagger were struggling to attract participants, users of sites like LibraryThing and Good Reads were literally tagging books by the millions.</a:t>
            </a:r>
          </a:p>
          <a:p>
            <a:endParaRPr lang="nl-NL" baseline="0" dirty="0" smtClean="0"/>
          </a:p>
          <a:p>
            <a:r>
              <a:rPr lang="nl-NL" baseline="0" dirty="0" smtClean="0"/>
              <a:t>That prompted us to ask ourselves what we could learn from third-party sites and to look at how LAMs were leveraging the popularity of blogs and various social media sites.</a:t>
            </a:r>
            <a:endParaRPr lang="nl-NL" dirty="0"/>
          </a:p>
        </p:txBody>
      </p:sp>
      <p:sp>
        <p:nvSpPr>
          <p:cNvPr id="4" name="Tijdelijke aanduiding voor dianummer 3"/>
          <p:cNvSpPr>
            <a:spLocks noGrp="1"/>
          </p:cNvSpPr>
          <p:nvPr>
            <p:ph type="sldNum" sz="quarter" idx="10"/>
          </p:nvPr>
        </p:nvSpPr>
        <p:spPr/>
        <p:txBody>
          <a:bodyPr/>
          <a:lstStyle/>
          <a:p>
            <a:fld id="{AE5325B4-75DA-46ED-8F3B-A4B03408BA35}" type="slidenum">
              <a:rPr lang="nl-NL" smtClean="0"/>
              <a:pPr/>
              <a:t>35</a:t>
            </a:fld>
            <a:endParaRPr lang="nl-NL"/>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en-US" sz="1200" kern="1200" dirty="0" smtClean="0">
                <a:solidFill>
                  <a:schemeClr val="tx1"/>
                </a:solidFill>
                <a:latin typeface="Arial" pitchFamily="34" charset="0"/>
                <a:ea typeface="+mn-ea"/>
                <a:cs typeface="+mn-cs"/>
              </a:rPr>
              <a:t>Through</a:t>
            </a:r>
            <a:r>
              <a:rPr lang="en-US" sz="1200" kern="1200" baseline="0" dirty="0" smtClean="0">
                <a:solidFill>
                  <a:schemeClr val="tx1"/>
                </a:solidFill>
                <a:latin typeface="Arial" pitchFamily="34" charset="0"/>
                <a:ea typeface="+mn-ea"/>
                <a:cs typeface="+mn-cs"/>
              </a:rPr>
              <a:t> our research w</a:t>
            </a:r>
            <a:r>
              <a:rPr lang="en-US" sz="1200" kern="1200" dirty="0" smtClean="0">
                <a:solidFill>
                  <a:schemeClr val="tx1"/>
                </a:solidFill>
                <a:latin typeface="Arial" pitchFamily="34" charset="0"/>
                <a:ea typeface="+mn-ea"/>
                <a:cs typeface="+mn-cs"/>
              </a:rPr>
              <a:t>e learned that LAMs are using several</a:t>
            </a:r>
            <a:r>
              <a:rPr lang="en-US" sz="1200" kern="1200" baseline="0" dirty="0" smtClean="0">
                <a:solidFill>
                  <a:schemeClr val="tx1"/>
                </a:solidFill>
                <a:latin typeface="Arial" pitchFamily="34" charset="0"/>
                <a:ea typeface="+mn-ea"/>
                <a:cs typeface="+mn-cs"/>
              </a:rPr>
              <a:t> different</a:t>
            </a:r>
            <a:r>
              <a:rPr lang="en-US" sz="1200" kern="1200" dirty="0" smtClean="0">
                <a:solidFill>
                  <a:schemeClr val="tx1"/>
                </a:solidFill>
                <a:latin typeface="Arial" pitchFamily="34" charset="0"/>
                <a:ea typeface="+mn-ea"/>
                <a:cs typeface="+mn-cs"/>
              </a:rPr>
              <a:t> third-party sites</a:t>
            </a:r>
            <a:r>
              <a:rPr lang="en-US" sz="1200" kern="1200" baseline="0" dirty="0" smtClean="0">
                <a:solidFill>
                  <a:schemeClr val="tx1"/>
                </a:solidFill>
                <a:latin typeface="Arial" pitchFamily="34" charset="0"/>
                <a:ea typeface="+mn-ea"/>
                <a:cs typeface="+mn-cs"/>
              </a:rPr>
              <a:t> and social media platforms for various purposes</a:t>
            </a:r>
            <a:r>
              <a:rPr lang="en-US" sz="1200" kern="1200" dirty="0" smtClean="0">
                <a:solidFill>
                  <a:schemeClr val="tx1"/>
                </a:solidFill>
                <a:latin typeface="Arial" pitchFamily="34" charset="0"/>
                <a:ea typeface="+mn-ea"/>
                <a:cs typeface="+mn-cs"/>
              </a:rPr>
              <a:t>.  In Report 1 we provide examples of typical as well as very innovative uses of these platforms.</a:t>
            </a:r>
            <a:r>
              <a:rPr lang="en-US" sz="1200" kern="1200" baseline="0" dirty="0" smtClean="0">
                <a:solidFill>
                  <a:schemeClr val="tx1"/>
                </a:solidFill>
                <a:latin typeface="Arial" pitchFamily="34" charset="0"/>
                <a:ea typeface="+mn-ea"/>
                <a:cs typeface="+mn-cs"/>
              </a:rPr>
              <a:t> We also discuss some of the reasons an institution might select one tool over another.</a:t>
            </a:r>
          </a:p>
          <a:p>
            <a:endParaRPr lang="en-US" sz="1200" kern="1200" baseline="0" dirty="0" smtClean="0">
              <a:solidFill>
                <a:schemeClr val="tx1"/>
              </a:solidFill>
              <a:latin typeface="Arial" pitchFamily="34" charset="0"/>
              <a:ea typeface="+mn-ea"/>
              <a:cs typeface="+mn-cs"/>
            </a:endParaRPr>
          </a:p>
          <a:p>
            <a:r>
              <a:rPr lang="en-US" sz="1200" kern="1200" baseline="0" dirty="0" smtClean="0">
                <a:solidFill>
                  <a:schemeClr val="tx1"/>
                </a:solidFill>
                <a:latin typeface="Arial" pitchFamily="34" charset="0"/>
                <a:ea typeface="+mn-ea"/>
                <a:cs typeface="+mn-cs"/>
              </a:rPr>
              <a:t>While we learned a lot collectively as a working group, I also gained a great deal of personal insight through our research.</a:t>
            </a:r>
          </a:p>
          <a:p>
            <a:endParaRPr lang="en-US" sz="1200" kern="1200" baseline="0" dirty="0" smtClean="0">
              <a:solidFill>
                <a:schemeClr val="tx1"/>
              </a:solidFill>
              <a:latin typeface="Arial" pitchFamily="34" charset="0"/>
              <a:ea typeface="+mn-ea"/>
              <a:cs typeface="+mn-cs"/>
            </a:endParaRPr>
          </a:p>
          <a:p>
            <a:endParaRPr lang="en-US" sz="1200" kern="1200" baseline="0" dirty="0" smtClean="0">
              <a:solidFill>
                <a:schemeClr val="tx1"/>
              </a:solidFill>
              <a:latin typeface="Arial" pitchFamily="34" charset="0"/>
              <a:ea typeface="+mn-ea"/>
              <a:cs typeface="+mn-cs"/>
            </a:endParaRPr>
          </a:p>
          <a:p>
            <a:r>
              <a:rPr lang="en-US" sz="900" b="1" kern="1200" dirty="0" smtClean="0">
                <a:solidFill>
                  <a:schemeClr val="tx1"/>
                </a:solidFill>
                <a:latin typeface="Arial" pitchFamily="34" charset="0"/>
                <a:ea typeface="+mn-ea"/>
                <a:cs typeface="+mn-cs"/>
              </a:rPr>
              <a:t>Image: </a:t>
            </a:r>
            <a:endParaRPr lang="en-US" sz="900" kern="1200" dirty="0" smtClean="0">
              <a:solidFill>
                <a:schemeClr val="tx1"/>
              </a:solidFill>
              <a:latin typeface="Arial" pitchFamily="34" charset="0"/>
              <a:ea typeface="+mn-ea"/>
              <a:cs typeface="+mn-cs"/>
            </a:endParaRPr>
          </a:p>
          <a:p>
            <a:r>
              <a:rPr lang="en-US" sz="900" b="1" kern="1200" dirty="0" smtClean="0">
                <a:solidFill>
                  <a:schemeClr val="tx1"/>
                </a:solidFill>
                <a:latin typeface="Arial" pitchFamily="34" charset="0"/>
                <a:ea typeface="+mn-ea"/>
                <a:cs typeface="+mn-cs"/>
              </a:rPr>
              <a:t>Teacher, Lorraine </a:t>
            </a:r>
            <a:r>
              <a:rPr lang="en-US" sz="900" b="1" kern="1200" dirty="0" err="1" smtClean="0">
                <a:solidFill>
                  <a:schemeClr val="tx1"/>
                </a:solidFill>
                <a:latin typeface="Arial" pitchFamily="34" charset="0"/>
                <a:ea typeface="+mn-ea"/>
                <a:cs typeface="+mn-cs"/>
              </a:rPr>
              <a:t>Lapthorne</a:t>
            </a:r>
            <a:r>
              <a:rPr lang="en-US" sz="900" b="1" kern="1200" dirty="0" smtClean="0">
                <a:solidFill>
                  <a:schemeClr val="tx1"/>
                </a:solidFill>
                <a:latin typeface="Arial" pitchFamily="34" charset="0"/>
                <a:ea typeface="+mn-ea"/>
                <a:cs typeface="+mn-cs"/>
              </a:rPr>
              <a:t> conducts her class in the Grade Two room at the </a:t>
            </a:r>
            <a:r>
              <a:rPr lang="en-US" sz="900" b="1" kern="1200" dirty="0" err="1" smtClean="0">
                <a:solidFill>
                  <a:schemeClr val="tx1"/>
                </a:solidFill>
                <a:latin typeface="Arial" pitchFamily="34" charset="0"/>
                <a:ea typeface="+mn-ea"/>
                <a:cs typeface="+mn-cs"/>
              </a:rPr>
              <a:t>Drouin</a:t>
            </a:r>
            <a:r>
              <a:rPr lang="en-US" sz="900" b="1" kern="1200" dirty="0" smtClean="0">
                <a:solidFill>
                  <a:schemeClr val="tx1"/>
                </a:solidFill>
                <a:latin typeface="Arial" pitchFamily="34" charset="0"/>
                <a:ea typeface="+mn-ea"/>
                <a:cs typeface="+mn-cs"/>
              </a:rPr>
              <a:t> State School, </a:t>
            </a:r>
            <a:r>
              <a:rPr lang="en-US" sz="900" b="1" kern="1200" dirty="0" err="1" smtClean="0">
                <a:solidFill>
                  <a:schemeClr val="tx1"/>
                </a:solidFill>
                <a:latin typeface="Arial" pitchFamily="34" charset="0"/>
                <a:ea typeface="+mn-ea"/>
                <a:cs typeface="+mn-cs"/>
              </a:rPr>
              <a:t>Drouin</a:t>
            </a:r>
            <a:r>
              <a:rPr lang="en-US" sz="900" b="1" kern="1200" dirty="0" smtClean="0">
                <a:solidFill>
                  <a:schemeClr val="tx1"/>
                </a:solidFill>
                <a:latin typeface="Arial" pitchFamily="34" charset="0"/>
                <a:ea typeface="+mn-ea"/>
                <a:cs typeface="+mn-cs"/>
              </a:rPr>
              <a:t>, Victoria</a:t>
            </a:r>
            <a:endParaRPr lang="en-US" sz="900" kern="1200" dirty="0" smtClean="0">
              <a:solidFill>
                <a:schemeClr val="tx1"/>
              </a:solidFill>
              <a:latin typeface="Arial" pitchFamily="34" charset="0"/>
              <a:ea typeface="+mn-ea"/>
              <a:cs typeface="+mn-cs"/>
            </a:endParaRPr>
          </a:p>
          <a:p>
            <a:r>
              <a:rPr lang="en-US" sz="900" kern="1200" dirty="0" smtClean="0">
                <a:solidFill>
                  <a:schemeClr val="tx1"/>
                </a:solidFill>
                <a:latin typeface="Arial" pitchFamily="34" charset="0"/>
                <a:ea typeface="+mn-ea"/>
                <a:cs typeface="+mn-cs"/>
              </a:rPr>
              <a:t>Fitzpatrick, Jim, 1916-</a:t>
            </a:r>
          </a:p>
          <a:p>
            <a:r>
              <a:rPr lang="en-US" sz="900" kern="1200" dirty="0" smtClean="0">
                <a:solidFill>
                  <a:schemeClr val="tx1"/>
                </a:solidFill>
                <a:latin typeface="Arial" pitchFamily="34" charset="0"/>
                <a:ea typeface="+mn-ea"/>
                <a:cs typeface="+mn-cs"/>
              </a:rPr>
              <a:t>Part of the collection: </a:t>
            </a:r>
            <a:r>
              <a:rPr lang="en-US" sz="900" kern="1200" dirty="0" err="1" smtClean="0">
                <a:solidFill>
                  <a:schemeClr val="tx1"/>
                </a:solidFill>
                <a:latin typeface="Arial" pitchFamily="34" charset="0"/>
                <a:ea typeface="+mn-ea"/>
                <a:cs typeface="+mn-cs"/>
              </a:rPr>
              <a:t>Drouin</a:t>
            </a:r>
            <a:r>
              <a:rPr lang="en-US" sz="900" kern="1200" dirty="0" smtClean="0">
                <a:solidFill>
                  <a:schemeClr val="tx1"/>
                </a:solidFill>
                <a:latin typeface="Arial" pitchFamily="34" charset="0"/>
                <a:ea typeface="+mn-ea"/>
                <a:cs typeface="+mn-cs"/>
              </a:rPr>
              <a:t> town and rural life during World War II.; Inscriptions:"U429/19" --In pencil on verso.; "U429/19. 212 children are taught at </a:t>
            </a:r>
            <a:r>
              <a:rPr lang="en-US" sz="900" kern="1200" dirty="0" err="1" smtClean="0">
                <a:solidFill>
                  <a:schemeClr val="tx1"/>
                </a:solidFill>
                <a:latin typeface="Arial" pitchFamily="34" charset="0"/>
                <a:ea typeface="+mn-ea"/>
                <a:cs typeface="+mn-cs"/>
              </a:rPr>
              <a:t>Drouin</a:t>
            </a:r>
            <a:r>
              <a:rPr lang="en-US" sz="900" kern="1200" dirty="0" smtClean="0">
                <a:solidFill>
                  <a:schemeClr val="tx1"/>
                </a:solidFill>
                <a:latin typeface="Arial" pitchFamily="34" charset="0"/>
                <a:ea typeface="+mn-ea"/>
                <a:cs typeface="+mn-cs"/>
              </a:rPr>
              <a:t> State School by six teachers - five of them women. School, a modern building, is the third building to house students since 1900. conveniences such as sewing machine, radiators, decorations, piano were provided by a committee of parents. ..."--Printed on label; Also available in an electronic version via the Internet at: </a:t>
            </a:r>
            <a:r>
              <a:rPr lang="en-US" sz="900" u="sng" kern="1200" dirty="0" smtClean="0">
                <a:solidFill>
                  <a:schemeClr val="tx1"/>
                </a:solidFill>
                <a:latin typeface="Arial" pitchFamily="34" charset="0"/>
                <a:ea typeface="+mn-ea"/>
                <a:cs typeface="+mn-cs"/>
                <a:hlinkClick r:id="rId3"/>
              </a:rPr>
              <a:t>nla.gov.au/nla.pic-an24229822</a:t>
            </a:r>
            <a:r>
              <a:rPr lang="en-US" sz="900" kern="1200" dirty="0" smtClean="0">
                <a:solidFill>
                  <a:schemeClr val="tx1"/>
                </a:solidFill>
                <a:latin typeface="Arial" pitchFamily="34" charset="0"/>
                <a:ea typeface="+mn-ea"/>
                <a:cs typeface="+mn-cs"/>
              </a:rPr>
              <a:t>. Teacher is Lorraine </a:t>
            </a:r>
            <a:r>
              <a:rPr lang="en-US" sz="900" kern="1200" dirty="0" err="1" smtClean="0">
                <a:solidFill>
                  <a:schemeClr val="tx1"/>
                </a:solidFill>
                <a:latin typeface="Arial" pitchFamily="34" charset="0"/>
                <a:ea typeface="+mn-ea"/>
                <a:cs typeface="+mn-cs"/>
              </a:rPr>
              <a:t>Lapthorne</a:t>
            </a:r>
            <a:r>
              <a:rPr lang="en-US" sz="900" kern="1200" dirty="0" smtClean="0">
                <a:solidFill>
                  <a:schemeClr val="tx1"/>
                </a:solidFill>
                <a:latin typeface="Arial" pitchFamily="34" charset="0"/>
                <a:ea typeface="+mn-ea"/>
                <a:cs typeface="+mn-cs"/>
              </a:rPr>
              <a:t>, front row 3rd from left: David Pollard, John Boyd. 2nd row: 1st from left; Robyn Butterworth, 6th from left: Chris Parsons, 3rd row: 2nd from left, Frank Murray, Back row: 2nd from left; Joan Black.</a:t>
            </a:r>
          </a:p>
          <a:p>
            <a:r>
              <a:rPr lang="en-US" sz="900" b="1" kern="1200" dirty="0" smtClean="0">
                <a:solidFill>
                  <a:schemeClr val="tx1"/>
                </a:solidFill>
                <a:latin typeface="Arial" pitchFamily="34" charset="0"/>
                <a:ea typeface="+mn-ea"/>
                <a:cs typeface="+mn-cs"/>
              </a:rPr>
              <a:t>Persistent URL</a:t>
            </a:r>
            <a:r>
              <a:rPr lang="en-US" sz="900" kern="1200" dirty="0" smtClean="0">
                <a:solidFill>
                  <a:schemeClr val="tx1"/>
                </a:solidFill>
                <a:latin typeface="Arial" pitchFamily="34" charset="0"/>
                <a:ea typeface="+mn-ea"/>
                <a:cs typeface="+mn-cs"/>
              </a:rPr>
              <a:t> </a:t>
            </a:r>
            <a:r>
              <a:rPr lang="en-US" sz="900" u="sng" kern="1200" dirty="0" smtClean="0">
                <a:solidFill>
                  <a:schemeClr val="tx1"/>
                </a:solidFill>
                <a:latin typeface="Arial" pitchFamily="34" charset="0"/>
                <a:ea typeface="+mn-ea"/>
                <a:cs typeface="+mn-cs"/>
                <a:hlinkClick r:id="rId3"/>
              </a:rPr>
              <a:t>nla.gov.au/nla.pic-an24229822</a:t>
            </a:r>
            <a:endParaRPr lang="en-US" sz="900" kern="1200" dirty="0" smtClean="0">
              <a:solidFill>
                <a:schemeClr val="tx1"/>
              </a:solidFill>
              <a:latin typeface="Arial" pitchFamily="34" charset="0"/>
              <a:ea typeface="+mn-ea"/>
              <a:cs typeface="+mn-cs"/>
            </a:endParaRPr>
          </a:p>
          <a:p>
            <a:endParaRPr lang="en-US" sz="900" kern="1200" dirty="0" smtClean="0">
              <a:solidFill>
                <a:schemeClr val="tx1"/>
              </a:solidFill>
              <a:latin typeface="Arial" pitchFamily="34" charset="0"/>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AE5325B4-75DA-46ED-8F3B-A4B03408BA35}" type="slidenum">
              <a:rPr lang="nl-NL" smtClean="0"/>
              <a:pPr/>
              <a:t>36</a:t>
            </a:fld>
            <a:endParaRPr lang="nl-NL"/>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baseline="0" dirty="0" smtClean="0"/>
              <a:t>In thinking back on our site reviews, survey, and conversations with different institutions, the lessons I learned personally can be summed up by three American </a:t>
            </a:r>
            <a:r>
              <a:rPr lang="nl-NL" sz="1200" kern="1200" baseline="0" dirty="0" smtClean="0">
                <a:solidFill>
                  <a:schemeClr val="tx1"/>
                </a:solidFill>
                <a:latin typeface="Arial" pitchFamily="34" charset="0"/>
                <a:ea typeface="+mn-ea"/>
                <a:cs typeface="+mn-cs"/>
              </a:rPr>
              <a:t>idioms</a:t>
            </a:r>
            <a:r>
              <a:rPr lang="nl-NL" baseline="0" dirty="0" smtClean="0"/>
              <a:t>:</a:t>
            </a:r>
          </a:p>
          <a:p>
            <a:pPr marL="514350" marR="0" lvl="0" indent="-514350" algn="l" defTabSz="914400" rtl="0" eaLnBrk="1" fontAlgn="base" latinLnBrk="0" hangingPunct="1">
              <a:lnSpc>
                <a:spcPct val="150000"/>
              </a:lnSpc>
              <a:spcBef>
                <a:spcPts val="0"/>
              </a:spcBef>
              <a:spcAft>
                <a:spcPts val="600"/>
              </a:spcAft>
              <a:buClr>
                <a:srgbClr val="FF7600"/>
              </a:buClr>
              <a:buSzTx/>
              <a:buFont typeface="+mj-lt"/>
              <a:buAutoNum type="arabicPeriod"/>
              <a:tabLst/>
              <a:defRPr/>
            </a:pPr>
            <a:r>
              <a:rPr lang="en-US" sz="1200" b="0" kern="0" dirty="0" smtClean="0">
                <a:solidFill>
                  <a:schemeClr val="tx1"/>
                </a:solidFill>
                <a:latin typeface="Arial" pitchFamily="34" charset="0"/>
                <a:ea typeface="+mn-ea"/>
                <a:cs typeface="+mn-cs"/>
              </a:rPr>
              <a:t>Don’t reinvent the wheel</a:t>
            </a:r>
            <a:endParaRPr kumimoji="0" lang="en-US" sz="1200" b="0" i="0" u="none" strike="noStrike" kern="0" cap="none" spc="0" normalizeH="0" baseline="0" noProof="0" dirty="0" smtClean="0">
              <a:ln>
                <a:noFill/>
              </a:ln>
              <a:solidFill>
                <a:schemeClr val="tx1"/>
              </a:solidFill>
              <a:effectLst/>
              <a:uLnTx/>
              <a:uFillTx/>
              <a:latin typeface="Arial" pitchFamily="34" charset="0"/>
              <a:ea typeface="+mn-ea"/>
              <a:cs typeface="+mn-cs"/>
            </a:endParaRPr>
          </a:p>
          <a:p>
            <a:pPr marL="514350" marR="0" lvl="0" indent="-514350" algn="l" defTabSz="914400" rtl="0" eaLnBrk="1" fontAlgn="base" latinLnBrk="0" hangingPunct="1">
              <a:lnSpc>
                <a:spcPct val="150000"/>
              </a:lnSpc>
              <a:spcBef>
                <a:spcPts val="0"/>
              </a:spcBef>
              <a:spcAft>
                <a:spcPts val="600"/>
              </a:spcAft>
              <a:buClr>
                <a:srgbClr val="FF7600"/>
              </a:buClr>
              <a:buSzTx/>
              <a:buFont typeface="+mj-lt"/>
              <a:buAutoNum type="arabicPeriod"/>
              <a:tabLst/>
              <a:defRPr/>
            </a:pPr>
            <a:r>
              <a:rPr kumimoji="0" lang="en-US" sz="1200" b="0" i="0" u="none" strike="noStrike" kern="0" cap="none" spc="0" normalizeH="0" baseline="0" noProof="0" dirty="0" smtClean="0">
                <a:ln>
                  <a:noFill/>
                </a:ln>
                <a:solidFill>
                  <a:schemeClr val="tx1"/>
                </a:solidFill>
                <a:effectLst/>
                <a:uLnTx/>
                <a:uFillTx/>
                <a:latin typeface="Arial" pitchFamily="34" charset="0"/>
                <a:ea typeface="+mn-ea"/>
                <a:cs typeface="+mn-cs"/>
              </a:rPr>
              <a:t>Look before you leap</a:t>
            </a:r>
          </a:p>
          <a:p>
            <a:pPr marL="514350" marR="0" lvl="0" indent="-514350" algn="l" defTabSz="914400" rtl="0" eaLnBrk="1" fontAlgn="base" latinLnBrk="0" hangingPunct="1">
              <a:lnSpc>
                <a:spcPct val="150000"/>
              </a:lnSpc>
              <a:spcBef>
                <a:spcPts val="0"/>
              </a:spcBef>
              <a:spcAft>
                <a:spcPts val="600"/>
              </a:spcAft>
              <a:buClr>
                <a:srgbClr val="FF7600"/>
              </a:buClr>
              <a:buSzTx/>
              <a:buFont typeface="+mj-lt"/>
              <a:buAutoNum type="arabicPeriod"/>
              <a:tabLst/>
              <a:defRPr/>
            </a:pPr>
            <a:r>
              <a:rPr lang="en-US" sz="1200" b="0" kern="0" dirty="0" smtClean="0">
                <a:solidFill>
                  <a:schemeClr val="tx1"/>
                </a:solidFill>
                <a:latin typeface="Arial" pitchFamily="34" charset="0"/>
                <a:ea typeface="+mn-ea"/>
                <a:cs typeface="+mn-cs"/>
              </a:rPr>
              <a:t>Keep your finger on the pulse</a:t>
            </a:r>
            <a:endParaRPr kumimoji="0" lang="en-US" sz="1200" b="0" i="0" u="none" strike="noStrike" kern="0" cap="none" spc="0" normalizeH="0" baseline="0" noProof="0" dirty="0" smtClean="0">
              <a:ln>
                <a:noFill/>
              </a:ln>
              <a:solidFill>
                <a:schemeClr val="tx1"/>
              </a:solidFill>
              <a:effectLst/>
              <a:uLnTx/>
              <a:uFillTx/>
              <a:latin typeface="Arial" pitchFamily="34" charset="0"/>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AE5325B4-75DA-46ED-8F3B-A4B03408BA35}" type="slidenum">
              <a:rPr lang="nl-NL" smtClean="0"/>
              <a:pPr/>
              <a:t>37</a:t>
            </a:fld>
            <a:endParaRPr lang="nl-NL"/>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en-US" sz="1200" kern="1200" dirty="0" smtClean="0">
                <a:solidFill>
                  <a:schemeClr val="tx1"/>
                </a:solidFill>
                <a:latin typeface="Arial" pitchFamily="34" charset="0"/>
                <a:ea typeface="+mn-ea"/>
                <a:cs typeface="+mn-cs"/>
              </a:rPr>
              <a:t>The first lesson I learned is that you don’t have to reinvent the wheel.</a:t>
            </a:r>
            <a:r>
              <a:rPr lang="en-US" sz="1200" kern="1200" baseline="0" dirty="0" smtClean="0">
                <a:solidFill>
                  <a:schemeClr val="tx1"/>
                </a:solidFill>
                <a:latin typeface="Arial" pitchFamily="34" charset="0"/>
                <a:ea typeface="+mn-ea"/>
                <a:cs typeface="+mn-cs"/>
              </a:rPr>
              <a:t>  </a:t>
            </a:r>
            <a:r>
              <a:rPr lang="en-US" sz="1200" kern="1200" dirty="0" smtClean="0">
                <a:solidFill>
                  <a:schemeClr val="tx1"/>
                </a:solidFill>
                <a:latin typeface="Arial" pitchFamily="34" charset="0"/>
                <a:ea typeface="+mn-ea"/>
                <a:cs typeface="+mn-cs"/>
              </a:rPr>
              <a:t>If you're considering creating a blog or using a third-party social media site,</a:t>
            </a:r>
            <a:r>
              <a:rPr lang="en-US" sz="1200" kern="1200" baseline="0" dirty="0" smtClean="0">
                <a:solidFill>
                  <a:schemeClr val="tx1"/>
                </a:solidFill>
                <a:latin typeface="Arial" pitchFamily="34" charset="0"/>
                <a:ea typeface="+mn-ea"/>
                <a:cs typeface="+mn-cs"/>
              </a:rPr>
              <a:t> s</a:t>
            </a:r>
            <a:r>
              <a:rPr lang="en-US" sz="1200" kern="1200" dirty="0" smtClean="0">
                <a:solidFill>
                  <a:schemeClr val="tx1"/>
                </a:solidFill>
                <a:latin typeface="Arial" pitchFamily="34" charset="0"/>
                <a:ea typeface="+mn-ea"/>
                <a:cs typeface="+mn-cs"/>
              </a:rPr>
              <a:t>urvey the current profiles of various organizations to see how others are using these tools. </a:t>
            </a:r>
          </a:p>
          <a:p>
            <a:endParaRPr lang="en-US" sz="1200" kern="1200" dirty="0" smtClean="0">
              <a:solidFill>
                <a:schemeClr val="tx1"/>
              </a:solidFill>
              <a:latin typeface="Arial" pitchFamily="34" charset="0"/>
              <a:ea typeface="+mn-ea"/>
              <a:cs typeface="+mn-cs"/>
            </a:endParaRPr>
          </a:p>
          <a:p>
            <a:endParaRPr lang="en-US" sz="1200" kern="1200" dirty="0" smtClean="0">
              <a:solidFill>
                <a:schemeClr val="tx1"/>
              </a:solidFill>
              <a:latin typeface="Arial" pitchFamily="34" charset="0"/>
              <a:ea typeface="+mn-ea"/>
              <a:cs typeface="+mn-cs"/>
            </a:endParaRPr>
          </a:p>
          <a:p>
            <a:r>
              <a:rPr lang="en-US" sz="900" kern="1200" dirty="0" smtClean="0">
                <a:solidFill>
                  <a:schemeClr val="tx1"/>
                </a:solidFill>
                <a:latin typeface="Arial" pitchFamily="34" charset="0"/>
                <a:ea typeface="+mn-ea"/>
                <a:cs typeface="+mn-cs"/>
              </a:rPr>
              <a:t>Image:  </a:t>
            </a:r>
            <a:r>
              <a:rPr lang="en-US" sz="900" u="sng" kern="1200" dirty="0" smtClean="0">
                <a:solidFill>
                  <a:schemeClr val="tx1"/>
                </a:solidFill>
                <a:latin typeface="Arial" pitchFamily="34" charset="0"/>
                <a:ea typeface="+mn-ea"/>
                <a:cs typeface="+mn-cs"/>
                <a:hlinkClick r:id="rId3"/>
              </a:rPr>
              <a:t>http://www.flickr.com/photos/powerhouse_museum/2821106432/</a:t>
            </a:r>
            <a:r>
              <a:rPr lang="en-US" sz="900" kern="1200" dirty="0" smtClean="0">
                <a:solidFill>
                  <a:schemeClr val="tx1"/>
                </a:solidFill>
                <a:latin typeface="Arial" pitchFamily="34" charset="0"/>
                <a:ea typeface="+mn-ea"/>
                <a:cs typeface="+mn-cs"/>
              </a:rPr>
              <a:t> </a:t>
            </a:r>
          </a:p>
          <a:p>
            <a:r>
              <a:rPr lang="en-US" sz="900" b="1" kern="1200" dirty="0" smtClean="0">
                <a:solidFill>
                  <a:schemeClr val="tx1"/>
                </a:solidFill>
                <a:latin typeface="Arial" pitchFamily="34" charset="0"/>
                <a:ea typeface="+mn-ea"/>
                <a:cs typeface="+mn-cs"/>
              </a:rPr>
              <a:t>Workman posed with </a:t>
            </a:r>
            <a:r>
              <a:rPr lang="en-US" sz="900" b="1" kern="1200" dirty="0" err="1" smtClean="0">
                <a:solidFill>
                  <a:schemeClr val="tx1"/>
                </a:solidFill>
                <a:latin typeface="Arial" pitchFamily="34" charset="0"/>
                <a:ea typeface="+mn-ea"/>
                <a:cs typeface="+mn-cs"/>
              </a:rPr>
              <a:t>Noakes</a:t>
            </a:r>
            <a:r>
              <a:rPr lang="en-US" sz="900" b="1" kern="1200" dirty="0" smtClean="0">
                <a:solidFill>
                  <a:schemeClr val="tx1"/>
                </a:solidFill>
                <a:latin typeface="Arial" pitchFamily="34" charset="0"/>
                <a:ea typeface="+mn-ea"/>
                <a:cs typeface="+mn-cs"/>
              </a:rPr>
              <a:t> patent composite wheel,</a:t>
            </a:r>
            <a:endParaRPr lang="en-US" sz="900" kern="1200" dirty="0" smtClean="0">
              <a:solidFill>
                <a:schemeClr val="tx1"/>
              </a:solidFill>
              <a:latin typeface="Arial" pitchFamily="34" charset="0"/>
              <a:ea typeface="+mn-ea"/>
              <a:cs typeface="+mn-cs"/>
            </a:endParaRPr>
          </a:p>
          <a:p>
            <a:r>
              <a:rPr lang="en-US" sz="900" b="1" kern="1200" dirty="0" smtClean="0">
                <a:solidFill>
                  <a:schemeClr val="tx1"/>
                </a:solidFill>
                <a:latin typeface="Arial" pitchFamily="34" charset="0"/>
                <a:ea typeface="+mn-ea"/>
                <a:cs typeface="+mn-cs"/>
              </a:rPr>
              <a:t>Format: </a:t>
            </a:r>
            <a:r>
              <a:rPr lang="en-US" sz="900" kern="1200" dirty="0" smtClean="0">
                <a:solidFill>
                  <a:schemeClr val="tx1"/>
                </a:solidFill>
                <a:latin typeface="Arial" pitchFamily="34" charset="0"/>
                <a:ea typeface="+mn-ea"/>
                <a:cs typeface="+mn-cs"/>
              </a:rPr>
              <a:t>Glass plate negative.</a:t>
            </a:r>
          </a:p>
          <a:p>
            <a:r>
              <a:rPr lang="en-US" sz="900" b="1" kern="1200" dirty="0" smtClean="0">
                <a:solidFill>
                  <a:schemeClr val="tx1"/>
                </a:solidFill>
                <a:latin typeface="Arial" pitchFamily="34" charset="0"/>
                <a:ea typeface="+mn-ea"/>
                <a:cs typeface="+mn-cs"/>
              </a:rPr>
              <a:t>Rights Info: </a:t>
            </a:r>
            <a:r>
              <a:rPr lang="en-US" sz="900" kern="1200" dirty="0" smtClean="0">
                <a:solidFill>
                  <a:schemeClr val="tx1"/>
                </a:solidFill>
                <a:latin typeface="Arial" pitchFamily="34" charset="0"/>
                <a:ea typeface="+mn-ea"/>
                <a:cs typeface="+mn-cs"/>
              </a:rPr>
              <a:t>No known restrictions on publication.</a:t>
            </a:r>
          </a:p>
          <a:p>
            <a:r>
              <a:rPr lang="en-US" sz="900" b="1" kern="1200" dirty="0" smtClean="0">
                <a:solidFill>
                  <a:schemeClr val="tx1"/>
                </a:solidFill>
                <a:latin typeface="Arial" pitchFamily="34" charset="0"/>
                <a:ea typeface="+mn-ea"/>
                <a:cs typeface="+mn-cs"/>
              </a:rPr>
              <a:t>Repository: </a:t>
            </a:r>
            <a:r>
              <a:rPr lang="en-US" sz="900" kern="1200" dirty="0" smtClean="0">
                <a:solidFill>
                  <a:schemeClr val="tx1"/>
                </a:solidFill>
                <a:latin typeface="Arial" pitchFamily="34" charset="0"/>
                <a:ea typeface="+mn-ea"/>
                <a:cs typeface="+mn-cs"/>
              </a:rPr>
              <a:t>Clyde Engineering Photographic Collection, Powerhouse Museum </a:t>
            </a:r>
            <a:r>
              <a:rPr lang="en-US" sz="900" u="sng" kern="1200" dirty="0" smtClean="0">
                <a:solidFill>
                  <a:schemeClr val="tx1"/>
                </a:solidFill>
                <a:latin typeface="Arial" pitchFamily="34" charset="0"/>
                <a:ea typeface="+mn-ea"/>
                <a:cs typeface="+mn-cs"/>
                <a:hlinkClick r:id="rId4"/>
              </a:rPr>
              <a:t>www.powerhousemuseum.com/collection/database/collection=Clyde_Engineer </a:t>
            </a:r>
            <a:r>
              <a:rPr lang="en-US" sz="900" u="sng" kern="1200" dirty="0" err="1" smtClean="0">
                <a:solidFill>
                  <a:schemeClr val="tx1"/>
                </a:solidFill>
                <a:latin typeface="Arial" pitchFamily="34" charset="0"/>
                <a:ea typeface="+mn-ea"/>
                <a:cs typeface="+mn-cs"/>
                <a:hlinkClick r:id="rId4"/>
              </a:rPr>
              <a:t>ing_Photograph</a:t>
            </a:r>
            <a:endParaRPr lang="en-US" sz="900" kern="1200" dirty="0" smtClean="0">
              <a:solidFill>
                <a:schemeClr val="tx1"/>
              </a:solidFill>
              <a:latin typeface="Arial" pitchFamily="34" charset="0"/>
              <a:ea typeface="+mn-ea"/>
              <a:cs typeface="+mn-cs"/>
            </a:endParaRPr>
          </a:p>
          <a:p>
            <a:r>
              <a:rPr lang="en-US" sz="900" b="1" kern="1200" dirty="0" smtClean="0">
                <a:solidFill>
                  <a:schemeClr val="tx1"/>
                </a:solidFill>
                <a:latin typeface="Arial" pitchFamily="34" charset="0"/>
                <a:ea typeface="+mn-ea"/>
                <a:cs typeface="+mn-cs"/>
              </a:rPr>
              <a:t>Part Of: </a:t>
            </a:r>
            <a:r>
              <a:rPr lang="en-US" sz="900" kern="1200" dirty="0" smtClean="0">
                <a:solidFill>
                  <a:schemeClr val="tx1"/>
                </a:solidFill>
                <a:latin typeface="Arial" pitchFamily="34" charset="0"/>
                <a:ea typeface="+mn-ea"/>
                <a:cs typeface="+mn-cs"/>
              </a:rPr>
              <a:t>Powerhouse Museum Collection</a:t>
            </a:r>
          </a:p>
          <a:p>
            <a:r>
              <a:rPr lang="en-US" sz="900" b="1" kern="1200" dirty="0" smtClean="0">
                <a:solidFill>
                  <a:schemeClr val="tx1"/>
                </a:solidFill>
                <a:latin typeface="Arial" pitchFamily="34" charset="0"/>
                <a:ea typeface="+mn-ea"/>
                <a:cs typeface="+mn-cs"/>
              </a:rPr>
              <a:t>Persistent URL: </a:t>
            </a:r>
            <a:r>
              <a:rPr lang="en-US" sz="900" u="sng" kern="1200" dirty="0" smtClean="0">
                <a:solidFill>
                  <a:schemeClr val="tx1"/>
                </a:solidFill>
                <a:latin typeface="Arial" pitchFamily="34" charset="0"/>
                <a:ea typeface="+mn-ea"/>
                <a:cs typeface="+mn-cs"/>
                <a:hlinkClick r:id="rId5"/>
              </a:rPr>
              <a:t>http://www.powerhousemuseum.com/collection/database/?irn=367803</a:t>
            </a:r>
            <a:endParaRPr lang="en-US" sz="900" kern="1200" dirty="0" smtClean="0">
              <a:solidFill>
                <a:schemeClr val="tx1"/>
              </a:solidFill>
              <a:latin typeface="Arial" pitchFamily="34" charset="0"/>
              <a:ea typeface="+mn-ea"/>
              <a:cs typeface="+mn-cs"/>
            </a:endParaRPr>
          </a:p>
          <a:p>
            <a:r>
              <a:rPr lang="en-US" sz="900" b="1" kern="1200" dirty="0" smtClean="0">
                <a:solidFill>
                  <a:schemeClr val="tx1"/>
                </a:solidFill>
                <a:latin typeface="Arial" pitchFamily="34" charset="0"/>
                <a:ea typeface="+mn-ea"/>
                <a:cs typeface="+mn-cs"/>
              </a:rPr>
              <a:t>Acquisition credit line: </a:t>
            </a:r>
            <a:r>
              <a:rPr lang="en-US" sz="900" kern="1200" dirty="0" smtClean="0">
                <a:solidFill>
                  <a:schemeClr val="tx1"/>
                </a:solidFill>
                <a:latin typeface="Arial" pitchFamily="34" charset="0"/>
                <a:ea typeface="+mn-ea"/>
                <a:cs typeface="+mn-cs"/>
              </a:rPr>
              <a:t>Gift of Clyde Engineering Pty Ltd, 1988</a:t>
            </a:r>
          </a:p>
          <a:p>
            <a:endParaRPr lang="en-US" sz="900" kern="1200" dirty="0" smtClean="0">
              <a:solidFill>
                <a:schemeClr val="tx1"/>
              </a:solidFill>
              <a:latin typeface="Arial" pitchFamily="34" charset="0"/>
              <a:ea typeface="+mn-ea"/>
              <a:cs typeface="+mn-cs"/>
            </a:endParaRPr>
          </a:p>
        </p:txBody>
      </p:sp>
      <p:sp>
        <p:nvSpPr>
          <p:cNvPr id="4" name="Tijdelijke aanduiding voor dianummer 3"/>
          <p:cNvSpPr>
            <a:spLocks noGrp="1"/>
          </p:cNvSpPr>
          <p:nvPr>
            <p:ph type="sldNum" sz="quarter" idx="10"/>
          </p:nvPr>
        </p:nvSpPr>
        <p:spPr/>
        <p:txBody>
          <a:bodyPr/>
          <a:lstStyle/>
          <a:p>
            <a:fld id="{AE5325B4-75DA-46ED-8F3B-A4B03408BA35}" type="slidenum">
              <a:rPr lang="nl-NL" smtClean="0"/>
              <a:pPr/>
              <a:t>38</a:t>
            </a:fld>
            <a:endParaRPr lang="nl-NL"/>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Arial" pitchFamily="34" charset="0"/>
                <a:ea typeface="+mn-ea"/>
                <a:cs typeface="+mn-cs"/>
              </a:rPr>
              <a:t>Build upon the experiences </a:t>
            </a:r>
            <a:r>
              <a:rPr lang="en-US" sz="1200" kern="1200" baseline="0" dirty="0" smtClean="0">
                <a:solidFill>
                  <a:schemeClr val="tx1"/>
                </a:solidFill>
                <a:latin typeface="Arial" pitchFamily="34" charset="0"/>
                <a:ea typeface="+mn-ea"/>
                <a:cs typeface="+mn-cs"/>
              </a:rPr>
              <a:t>of others</a:t>
            </a:r>
            <a:r>
              <a:rPr lang="en-US" sz="1200" kern="1200" dirty="0" smtClean="0">
                <a:solidFill>
                  <a:schemeClr val="tx1"/>
                </a:solidFill>
                <a:latin typeface="Arial" pitchFamily="34" charset="0"/>
                <a:ea typeface="+mn-ea"/>
                <a:cs typeface="+mn-cs"/>
              </a:rPr>
              <a:t>.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latin typeface="Arial" pitchFamily="34"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Arial" pitchFamily="34" charset="0"/>
                <a:ea typeface="+mn-ea"/>
                <a:cs typeface="+mn-cs"/>
              </a:rPr>
              <a:t>As</a:t>
            </a:r>
            <a:r>
              <a:rPr lang="en-US" sz="1200" kern="1200" baseline="0" dirty="0" smtClean="0">
                <a:solidFill>
                  <a:schemeClr val="tx1"/>
                </a:solidFill>
                <a:latin typeface="Arial" pitchFamily="34" charset="0"/>
                <a:ea typeface="+mn-ea"/>
                <a:cs typeface="+mn-cs"/>
              </a:rPr>
              <a:t> you explore the web, you will discover i</a:t>
            </a:r>
            <a:r>
              <a:rPr lang="en-US" sz="1200" kern="1200" dirty="0" smtClean="0">
                <a:solidFill>
                  <a:schemeClr val="tx1"/>
                </a:solidFill>
                <a:latin typeface="Arial" pitchFamily="34" charset="0"/>
                <a:ea typeface="+mn-ea"/>
                <a:cs typeface="+mn-cs"/>
              </a:rPr>
              <a:t>nstitutions</a:t>
            </a:r>
            <a:r>
              <a:rPr lang="en-US" sz="1200" kern="1200" baseline="0" dirty="0" smtClean="0">
                <a:solidFill>
                  <a:schemeClr val="tx1"/>
                </a:solidFill>
                <a:latin typeface="Arial" pitchFamily="34" charset="0"/>
                <a:ea typeface="+mn-ea"/>
                <a:cs typeface="+mn-cs"/>
              </a:rPr>
              <a:t> using social media sites to accomplish goals such as those listed here.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baseline="0" dirty="0" smtClean="0">
              <a:solidFill>
                <a:schemeClr val="tx1"/>
              </a:solidFill>
              <a:latin typeface="Arial" pitchFamily="34"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Arial" pitchFamily="34" charset="0"/>
                <a:ea typeface="+mn-ea"/>
                <a:cs typeface="+mn-cs"/>
              </a:rPr>
              <a:t>Find a site that reflects</a:t>
            </a:r>
            <a:r>
              <a:rPr lang="en-US" sz="1200" kern="1200" baseline="0" dirty="0" smtClean="0">
                <a:solidFill>
                  <a:schemeClr val="tx1"/>
                </a:solidFill>
                <a:latin typeface="Arial" pitchFamily="34" charset="0"/>
                <a:ea typeface="+mn-ea"/>
                <a:cs typeface="+mn-cs"/>
              </a:rPr>
              <a:t> some or all of your objectives then</a:t>
            </a:r>
            <a:r>
              <a:rPr lang="en-US" sz="1200" kern="1200" dirty="0" smtClean="0">
                <a:solidFill>
                  <a:schemeClr val="tx1"/>
                </a:solidFill>
                <a:latin typeface="Arial" pitchFamily="34" charset="0"/>
                <a:ea typeface="+mn-ea"/>
                <a:cs typeface="+mn-cs"/>
              </a:rPr>
              <a:t> be creative! Customize the platform </a:t>
            </a:r>
            <a:r>
              <a:rPr lang="en-US" sz="1200" kern="1200" baseline="0" dirty="0" smtClean="0">
                <a:solidFill>
                  <a:schemeClr val="tx1"/>
                </a:solidFill>
                <a:latin typeface="Arial" pitchFamily="34" charset="0"/>
                <a:ea typeface="+mn-ea"/>
                <a:cs typeface="+mn-cs"/>
              </a:rPr>
              <a:t>to suit your specific needs.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baseline="0" dirty="0" smtClean="0">
              <a:solidFill>
                <a:schemeClr val="tx1"/>
              </a:solidFill>
              <a:latin typeface="Arial" pitchFamily="34" charset="0"/>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AE5325B4-75DA-46ED-8F3B-A4B03408BA35}" type="slidenum">
              <a:rPr lang="nl-NL" smtClean="0"/>
              <a:pPr/>
              <a:t>39</a:t>
            </a:fld>
            <a:endParaRPr lang="nl-N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working group reviewed 76 sites relevant to libraries, archives and museums that supported social media features. 20 of them are pictured here, from our first report.</a:t>
            </a:r>
            <a:endParaRPr lang="en-US" dirty="0"/>
          </a:p>
        </p:txBody>
      </p:sp>
      <p:sp>
        <p:nvSpPr>
          <p:cNvPr id="4" name="Slide Number Placeholder 3"/>
          <p:cNvSpPr>
            <a:spLocks noGrp="1"/>
          </p:cNvSpPr>
          <p:nvPr>
            <p:ph type="sldNum" sz="quarter" idx="10"/>
          </p:nvPr>
        </p:nvSpPr>
        <p:spPr/>
        <p:txBody>
          <a:bodyPr/>
          <a:lstStyle/>
          <a:p>
            <a:fld id="{A82CD4DB-7C95-4E65-B24B-73AC33739019}" type="slidenum">
              <a:rPr lang="en-US" smtClean="0"/>
              <a:pPr/>
              <a:t>5</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Arial" pitchFamily="34" charset="0"/>
                <a:ea typeface="+mn-ea"/>
                <a:cs typeface="+mn-cs"/>
              </a:rPr>
              <a:t>The second lesson</a:t>
            </a:r>
            <a:r>
              <a:rPr lang="en-US" sz="1200" kern="1200" baseline="0" dirty="0" smtClean="0">
                <a:solidFill>
                  <a:schemeClr val="tx1"/>
                </a:solidFill>
                <a:latin typeface="Arial" pitchFamily="34" charset="0"/>
                <a:ea typeface="+mn-ea"/>
                <a:cs typeface="+mn-cs"/>
              </a:rPr>
              <a:t> I learned is to look before you leap, that is not to let your enthusiasm for the “latest thing” rush you into a project that doesn’t serve a real purpose at your institution.</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baseline="0" dirty="0" smtClean="0">
              <a:solidFill>
                <a:schemeClr val="tx1"/>
              </a:solidFill>
              <a:latin typeface="Arial" pitchFamily="34"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Arial" pitchFamily="34" charset="0"/>
                <a:ea typeface="+mn-ea"/>
                <a:cs typeface="+mn-cs"/>
              </a:rPr>
              <a:t>If you're thinking about engaging your user community through social media, you shouldn't do it just because that's what all the cool kids are doing…you've got to have a specific reason for using these tools.  Your objective and your available resources will, in large part, determine which tool (or combination of tools) you use.  The next step is to create</a:t>
            </a:r>
            <a:r>
              <a:rPr lang="en-US" sz="1200" kern="1200" baseline="0" dirty="0" smtClean="0">
                <a:solidFill>
                  <a:schemeClr val="tx1"/>
                </a:solidFill>
                <a:latin typeface="Arial" pitchFamily="34" charset="0"/>
                <a:ea typeface="+mn-ea"/>
                <a:cs typeface="+mn-cs"/>
              </a:rPr>
              <a:t> a viable and sustainable plan.</a:t>
            </a:r>
            <a:endParaRPr lang="en-US" sz="1200" kern="1200" dirty="0" smtClean="0">
              <a:solidFill>
                <a:schemeClr val="tx1"/>
              </a:solidFill>
              <a:latin typeface="Arial" pitchFamily="34" charset="0"/>
              <a:ea typeface="+mn-ea"/>
              <a:cs typeface="+mn-cs"/>
            </a:endParaRPr>
          </a:p>
          <a:p>
            <a:endParaRPr lang="nl-NL" dirty="0" smtClean="0"/>
          </a:p>
          <a:p>
            <a:endParaRPr lang="nl-NL" dirty="0" smtClean="0"/>
          </a:p>
          <a:p>
            <a:r>
              <a:rPr lang="en-US" sz="900" kern="1200" dirty="0" smtClean="0">
                <a:solidFill>
                  <a:schemeClr val="tx1"/>
                </a:solidFill>
                <a:latin typeface="Arial" pitchFamily="34" charset="0"/>
                <a:ea typeface="+mn-ea"/>
                <a:cs typeface="+mn-cs"/>
              </a:rPr>
              <a:t>Image: </a:t>
            </a:r>
            <a:r>
              <a:rPr lang="en-US" sz="900" u="sng" kern="1200" dirty="0" smtClean="0">
                <a:solidFill>
                  <a:schemeClr val="tx1"/>
                </a:solidFill>
                <a:latin typeface="Arial" pitchFamily="34" charset="0"/>
                <a:ea typeface="+mn-ea"/>
                <a:cs typeface="+mn-cs"/>
                <a:hlinkClick r:id="rId3"/>
              </a:rPr>
              <a:t>http://www.flickr.com/photos/nationaalarchief/3586139080/in/set-72157619017241107/</a:t>
            </a:r>
            <a:r>
              <a:rPr lang="en-US" sz="900" kern="1200" dirty="0" smtClean="0">
                <a:solidFill>
                  <a:schemeClr val="tx1"/>
                </a:solidFill>
                <a:latin typeface="Arial" pitchFamily="34" charset="0"/>
                <a:ea typeface="+mn-ea"/>
                <a:cs typeface="+mn-cs"/>
              </a:rPr>
              <a:t> </a:t>
            </a:r>
          </a:p>
          <a:p>
            <a:r>
              <a:rPr lang="en-US" sz="900" b="1" kern="1200" dirty="0" err="1" smtClean="0">
                <a:solidFill>
                  <a:schemeClr val="tx1"/>
                </a:solidFill>
                <a:latin typeface="Arial" pitchFamily="34" charset="0"/>
                <a:ea typeface="+mn-ea"/>
                <a:cs typeface="+mn-cs"/>
              </a:rPr>
              <a:t>Nationaal</a:t>
            </a:r>
            <a:r>
              <a:rPr lang="en-US" sz="900" b="1" kern="1200" dirty="0" smtClean="0">
                <a:solidFill>
                  <a:schemeClr val="tx1"/>
                </a:solidFill>
                <a:latin typeface="Arial" pitchFamily="34" charset="0"/>
                <a:ea typeface="+mn-ea"/>
                <a:cs typeface="+mn-cs"/>
              </a:rPr>
              <a:t> </a:t>
            </a:r>
            <a:r>
              <a:rPr lang="en-US" sz="900" b="1" kern="1200" dirty="0" err="1" smtClean="0">
                <a:solidFill>
                  <a:schemeClr val="tx1"/>
                </a:solidFill>
                <a:latin typeface="Arial" pitchFamily="34" charset="0"/>
                <a:ea typeface="+mn-ea"/>
                <a:cs typeface="+mn-cs"/>
              </a:rPr>
              <a:t>Archief</a:t>
            </a:r>
            <a:r>
              <a:rPr lang="en-US" sz="900" b="1" kern="1200" dirty="0" smtClean="0">
                <a:solidFill>
                  <a:schemeClr val="tx1"/>
                </a:solidFill>
                <a:latin typeface="Arial" pitchFamily="34" charset="0"/>
                <a:ea typeface="+mn-ea"/>
                <a:cs typeface="+mn-cs"/>
              </a:rPr>
              <a:t> of the Netherlands</a:t>
            </a:r>
            <a:endParaRPr lang="en-US" sz="900" kern="1200" dirty="0" smtClean="0">
              <a:solidFill>
                <a:schemeClr val="tx1"/>
              </a:solidFill>
              <a:latin typeface="Arial" pitchFamily="34" charset="0"/>
              <a:ea typeface="+mn-ea"/>
              <a:cs typeface="+mn-cs"/>
            </a:endParaRPr>
          </a:p>
          <a:p>
            <a:r>
              <a:rPr lang="en-US" sz="900" b="1" kern="1200" dirty="0" err="1" smtClean="0">
                <a:solidFill>
                  <a:schemeClr val="tx1"/>
                </a:solidFill>
                <a:latin typeface="Arial" pitchFamily="34" charset="0"/>
                <a:ea typeface="+mn-ea"/>
                <a:cs typeface="+mn-cs"/>
              </a:rPr>
              <a:t>Zweefduik</a:t>
            </a:r>
            <a:r>
              <a:rPr lang="en-US" sz="900" b="1" kern="1200" dirty="0" smtClean="0">
                <a:solidFill>
                  <a:schemeClr val="tx1"/>
                </a:solidFill>
                <a:latin typeface="Arial" pitchFamily="34" charset="0"/>
                <a:ea typeface="+mn-ea"/>
                <a:cs typeface="+mn-cs"/>
              </a:rPr>
              <a:t> / Swallow dive</a:t>
            </a:r>
            <a:endParaRPr lang="en-US" sz="900" kern="1200" dirty="0" smtClean="0">
              <a:solidFill>
                <a:schemeClr val="tx1"/>
              </a:solidFill>
              <a:latin typeface="Arial" pitchFamily="34" charset="0"/>
              <a:ea typeface="+mn-ea"/>
              <a:cs typeface="+mn-cs"/>
            </a:endParaRPr>
          </a:p>
          <a:p>
            <a:r>
              <a:rPr lang="en-US" sz="900" kern="1200" dirty="0" err="1" smtClean="0">
                <a:solidFill>
                  <a:schemeClr val="tx1"/>
                </a:solidFill>
                <a:latin typeface="Arial" pitchFamily="34" charset="0"/>
                <a:ea typeface="+mn-ea"/>
                <a:cs typeface="+mn-cs"/>
              </a:rPr>
              <a:t>Spaarnestad</a:t>
            </a:r>
            <a:r>
              <a:rPr lang="en-US" sz="900" kern="1200" dirty="0" smtClean="0">
                <a:solidFill>
                  <a:schemeClr val="tx1"/>
                </a:solidFill>
                <a:latin typeface="Arial" pitchFamily="34" charset="0"/>
                <a:ea typeface="+mn-ea"/>
                <a:cs typeface="+mn-cs"/>
              </a:rPr>
              <a:t> Photo, SFA002002452</a:t>
            </a:r>
          </a:p>
          <a:p>
            <a:r>
              <a:rPr lang="en-US" sz="900" kern="1200" dirty="0" err="1" smtClean="0">
                <a:solidFill>
                  <a:schemeClr val="tx1"/>
                </a:solidFill>
                <a:latin typeface="Arial" pitchFamily="34" charset="0"/>
                <a:ea typeface="+mn-ea"/>
                <a:cs typeface="+mn-cs"/>
              </a:rPr>
              <a:t>Collectie</a:t>
            </a:r>
            <a:r>
              <a:rPr lang="en-US" sz="900" kern="1200" dirty="0" smtClean="0">
                <a:solidFill>
                  <a:schemeClr val="tx1"/>
                </a:solidFill>
                <a:latin typeface="Arial" pitchFamily="34" charset="0"/>
                <a:ea typeface="+mn-ea"/>
                <a:cs typeface="+mn-cs"/>
              </a:rPr>
              <a:t> SPAARNESTAD PHOTO/Het Leven</a:t>
            </a:r>
          </a:p>
          <a:p>
            <a:r>
              <a:rPr lang="en-US" sz="900" kern="1200" dirty="0" smtClean="0">
                <a:solidFill>
                  <a:schemeClr val="tx1"/>
                </a:solidFill>
                <a:latin typeface="Arial" pitchFamily="34" charset="0"/>
                <a:ea typeface="+mn-ea"/>
                <a:cs typeface="+mn-cs"/>
              </a:rPr>
              <a:t>Seaside life. Man standing ready to catch a woman coming down with a swallow dive. Photograph from the Dutch illustrated magazine 'Het Leven' (bathing issue), 1937.</a:t>
            </a:r>
          </a:p>
          <a:p>
            <a:r>
              <a:rPr lang="en-US" sz="900" kern="1200" dirty="0" err="1" smtClean="0">
                <a:solidFill>
                  <a:schemeClr val="tx1"/>
                </a:solidFill>
                <a:latin typeface="Arial" pitchFamily="34" charset="0"/>
                <a:ea typeface="+mn-ea"/>
                <a:cs typeface="+mn-cs"/>
              </a:rPr>
              <a:t>Voor</a:t>
            </a:r>
            <a:r>
              <a:rPr lang="en-US" sz="900" kern="1200" dirty="0" smtClean="0">
                <a:solidFill>
                  <a:schemeClr val="tx1"/>
                </a:solidFill>
                <a:latin typeface="Arial" pitchFamily="34" charset="0"/>
                <a:ea typeface="+mn-ea"/>
                <a:cs typeface="+mn-cs"/>
              </a:rPr>
              <a:t> </a:t>
            </a:r>
            <a:r>
              <a:rPr lang="en-US" sz="900" kern="1200" dirty="0" err="1" smtClean="0">
                <a:solidFill>
                  <a:schemeClr val="tx1"/>
                </a:solidFill>
                <a:latin typeface="Arial" pitchFamily="34" charset="0"/>
                <a:ea typeface="+mn-ea"/>
                <a:cs typeface="+mn-cs"/>
              </a:rPr>
              <a:t>meer</a:t>
            </a:r>
            <a:r>
              <a:rPr lang="en-US" sz="900" kern="1200" dirty="0" smtClean="0">
                <a:solidFill>
                  <a:schemeClr val="tx1"/>
                </a:solidFill>
                <a:latin typeface="Arial" pitchFamily="34" charset="0"/>
                <a:ea typeface="+mn-ea"/>
                <a:cs typeface="+mn-cs"/>
              </a:rPr>
              <a:t> </a:t>
            </a:r>
            <a:r>
              <a:rPr lang="en-US" sz="900" kern="1200" dirty="0" err="1" smtClean="0">
                <a:solidFill>
                  <a:schemeClr val="tx1"/>
                </a:solidFill>
                <a:latin typeface="Arial" pitchFamily="34" charset="0"/>
                <a:ea typeface="+mn-ea"/>
                <a:cs typeface="+mn-cs"/>
              </a:rPr>
              <a:t>informatie</a:t>
            </a:r>
            <a:r>
              <a:rPr lang="en-US" sz="900" kern="1200" dirty="0" smtClean="0">
                <a:solidFill>
                  <a:schemeClr val="tx1"/>
                </a:solidFill>
                <a:latin typeface="Arial" pitchFamily="34" charset="0"/>
                <a:ea typeface="+mn-ea"/>
                <a:cs typeface="+mn-cs"/>
              </a:rPr>
              <a:t> en </a:t>
            </a:r>
            <a:r>
              <a:rPr lang="en-US" sz="900" kern="1200" dirty="0" err="1" smtClean="0">
                <a:solidFill>
                  <a:schemeClr val="tx1"/>
                </a:solidFill>
                <a:latin typeface="Arial" pitchFamily="34" charset="0"/>
                <a:ea typeface="+mn-ea"/>
                <a:cs typeface="+mn-cs"/>
              </a:rPr>
              <a:t>voor</a:t>
            </a:r>
            <a:r>
              <a:rPr lang="en-US" sz="900" kern="1200" dirty="0" smtClean="0">
                <a:solidFill>
                  <a:schemeClr val="tx1"/>
                </a:solidFill>
                <a:latin typeface="Arial" pitchFamily="34" charset="0"/>
                <a:ea typeface="+mn-ea"/>
                <a:cs typeface="+mn-cs"/>
              </a:rPr>
              <a:t> </a:t>
            </a:r>
            <a:r>
              <a:rPr lang="en-US" sz="900" kern="1200" dirty="0" err="1" smtClean="0">
                <a:solidFill>
                  <a:schemeClr val="tx1"/>
                </a:solidFill>
                <a:latin typeface="Arial" pitchFamily="34" charset="0"/>
                <a:ea typeface="+mn-ea"/>
                <a:cs typeface="+mn-cs"/>
              </a:rPr>
              <a:t>meer</a:t>
            </a:r>
            <a:r>
              <a:rPr lang="en-US" sz="900" kern="1200" dirty="0" smtClean="0">
                <a:solidFill>
                  <a:schemeClr val="tx1"/>
                </a:solidFill>
                <a:latin typeface="Arial" pitchFamily="34" charset="0"/>
                <a:ea typeface="+mn-ea"/>
                <a:cs typeface="+mn-cs"/>
              </a:rPr>
              <a:t> </a:t>
            </a:r>
            <a:r>
              <a:rPr lang="en-US" sz="900" kern="1200" dirty="0" err="1" smtClean="0">
                <a:solidFill>
                  <a:schemeClr val="tx1"/>
                </a:solidFill>
                <a:latin typeface="Arial" pitchFamily="34" charset="0"/>
                <a:ea typeface="+mn-ea"/>
                <a:cs typeface="+mn-cs"/>
              </a:rPr>
              <a:t>foto’s</a:t>
            </a:r>
            <a:r>
              <a:rPr lang="en-US" sz="900" kern="1200" dirty="0" smtClean="0">
                <a:solidFill>
                  <a:schemeClr val="tx1"/>
                </a:solidFill>
                <a:latin typeface="Arial" pitchFamily="34" charset="0"/>
                <a:ea typeface="+mn-ea"/>
                <a:cs typeface="+mn-cs"/>
              </a:rPr>
              <a:t> </a:t>
            </a:r>
            <a:r>
              <a:rPr lang="en-US" sz="900" kern="1200" dirty="0" err="1" smtClean="0">
                <a:solidFill>
                  <a:schemeClr val="tx1"/>
                </a:solidFill>
                <a:latin typeface="Arial" pitchFamily="34" charset="0"/>
                <a:ea typeface="+mn-ea"/>
                <a:cs typeface="+mn-cs"/>
              </a:rPr>
              <a:t>uit</a:t>
            </a:r>
            <a:r>
              <a:rPr lang="en-US" sz="900" kern="1200" dirty="0" smtClean="0">
                <a:solidFill>
                  <a:schemeClr val="tx1"/>
                </a:solidFill>
                <a:latin typeface="Arial" pitchFamily="34" charset="0"/>
                <a:ea typeface="+mn-ea"/>
                <a:cs typeface="+mn-cs"/>
              </a:rPr>
              <a:t> de </a:t>
            </a:r>
            <a:r>
              <a:rPr lang="en-US" sz="900" kern="1200" dirty="0" err="1" smtClean="0">
                <a:solidFill>
                  <a:schemeClr val="tx1"/>
                </a:solidFill>
                <a:latin typeface="Arial" pitchFamily="34" charset="0"/>
                <a:ea typeface="+mn-ea"/>
                <a:cs typeface="+mn-cs"/>
              </a:rPr>
              <a:t>collectie</a:t>
            </a:r>
            <a:r>
              <a:rPr lang="en-US" sz="900" kern="1200" dirty="0" smtClean="0">
                <a:solidFill>
                  <a:schemeClr val="tx1"/>
                </a:solidFill>
                <a:latin typeface="Arial" pitchFamily="34" charset="0"/>
                <a:ea typeface="+mn-ea"/>
                <a:cs typeface="+mn-cs"/>
              </a:rPr>
              <a:t> van </a:t>
            </a:r>
            <a:r>
              <a:rPr lang="en-US" sz="900" kern="1200" dirty="0" err="1" smtClean="0">
                <a:solidFill>
                  <a:schemeClr val="tx1"/>
                </a:solidFill>
                <a:latin typeface="Arial" pitchFamily="34" charset="0"/>
                <a:ea typeface="+mn-ea"/>
                <a:cs typeface="+mn-cs"/>
              </a:rPr>
              <a:t>Spaarnestad</a:t>
            </a:r>
            <a:r>
              <a:rPr lang="en-US" sz="900" kern="1200" dirty="0" smtClean="0">
                <a:solidFill>
                  <a:schemeClr val="tx1"/>
                </a:solidFill>
                <a:latin typeface="Arial" pitchFamily="34" charset="0"/>
                <a:ea typeface="+mn-ea"/>
                <a:cs typeface="+mn-cs"/>
              </a:rPr>
              <a:t> Photo, </a:t>
            </a:r>
            <a:r>
              <a:rPr lang="en-US" sz="900" kern="1200" dirty="0" err="1" smtClean="0">
                <a:solidFill>
                  <a:schemeClr val="tx1"/>
                </a:solidFill>
                <a:latin typeface="Arial" pitchFamily="34" charset="0"/>
                <a:ea typeface="+mn-ea"/>
                <a:cs typeface="+mn-cs"/>
              </a:rPr>
              <a:t>bezoek</a:t>
            </a:r>
            <a:r>
              <a:rPr lang="en-US" sz="900" kern="1200" dirty="0" smtClean="0">
                <a:solidFill>
                  <a:schemeClr val="tx1"/>
                </a:solidFill>
                <a:latin typeface="Arial" pitchFamily="34" charset="0"/>
                <a:ea typeface="+mn-ea"/>
                <a:cs typeface="+mn-cs"/>
              </a:rPr>
              <a:t> </a:t>
            </a:r>
            <a:r>
              <a:rPr lang="en-US" sz="900" kern="1200" dirty="0" err="1" smtClean="0">
                <a:solidFill>
                  <a:schemeClr val="tx1"/>
                </a:solidFill>
                <a:latin typeface="Arial" pitchFamily="34" charset="0"/>
                <a:ea typeface="+mn-ea"/>
                <a:cs typeface="+mn-cs"/>
              </a:rPr>
              <a:t>onze</a:t>
            </a:r>
            <a:r>
              <a:rPr lang="en-US" sz="900" kern="1200" dirty="0" smtClean="0">
                <a:solidFill>
                  <a:schemeClr val="tx1"/>
                </a:solidFill>
                <a:latin typeface="Arial" pitchFamily="34" charset="0"/>
                <a:ea typeface="+mn-ea"/>
                <a:cs typeface="+mn-cs"/>
              </a:rPr>
              <a:t> </a:t>
            </a:r>
            <a:r>
              <a:rPr lang="en-US" sz="900" kern="1200" dirty="0" err="1" smtClean="0">
                <a:solidFill>
                  <a:schemeClr val="tx1"/>
                </a:solidFill>
                <a:latin typeface="Arial" pitchFamily="34" charset="0"/>
                <a:ea typeface="+mn-ea"/>
                <a:cs typeface="+mn-cs"/>
              </a:rPr>
              <a:t>Beeldbank</a:t>
            </a:r>
            <a:r>
              <a:rPr lang="en-US" sz="900" kern="1200" dirty="0" smtClean="0">
                <a:solidFill>
                  <a:schemeClr val="tx1"/>
                </a:solidFill>
                <a:latin typeface="Arial" pitchFamily="34" charset="0"/>
                <a:ea typeface="+mn-ea"/>
                <a:cs typeface="+mn-cs"/>
              </a:rPr>
              <a:t>: </a:t>
            </a:r>
            <a:r>
              <a:rPr lang="en-US" sz="900" u="sng" kern="1200" dirty="0" smtClean="0">
                <a:solidFill>
                  <a:schemeClr val="tx1"/>
                </a:solidFill>
                <a:latin typeface="Arial" pitchFamily="34" charset="0"/>
                <a:ea typeface="+mn-ea"/>
                <a:cs typeface="+mn-cs"/>
                <a:hlinkClick r:id="rId4"/>
              </a:rPr>
              <a:t>www.spaarnestadphoto.nl</a:t>
            </a:r>
            <a:r>
              <a:rPr lang="en-US" sz="1200" u="sng" kern="1200" dirty="0" smtClean="0">
                <a:solidFill>
                  <a:schemeClr val="tx1"/>
                </a:solidFill>
                <a:latin typeface="Arial" pitchFamily="34" charset="0"/>
                <a:ea typeface="+mn-ea"/>
                <a:cs typeface="+mn-cs"/>
                <a:hlinkClick r:id="rId4"/>
              </a:rPr>
              <a:t>/</a:t>
            </a:r>
            <a:endParaRPr lang="en-US" sz="1200" kern="1200" dirty="0" smtClean="0">
              <a:solidFill>
                <a:schemeClr val="tx1"/>
              </a:solidFill>
              <a:latin typeface="Arial" pitchFamily="34" charset="0"/>
              <a:ea typeface="+mn-ea"/>
              <a:cs typeface="+mn-cs"/>
            </a:endParaRPr>
          </a:p>
        </p:txBody>
      </p:sp>
      <p:sp>
        <p:nvSpPr>
          <p:cNvPr id="4" name="Tijdelijke aanduiding voor dianummer 3"/>
          <p:cNvSpPr>
            <a:spLocks noGrp="1"/>
          </p:cNvSpPr>
          <p:nvPr>
            <p:ph type="sldNum" sz="quarter" idx="10"/>
          </p:nvPr>
        </p:nvSpPr>
        <p:spPr/>
        <p:txBody>
          <a:bodyPr/>
          <a:lstStyle/>
          <a:p>
            <a:fld id="{AE5325B4-75DA-46ED-8F3B-A4B03408BA35}" type="slidenum">
              <a:rPr lang="nl-NL" smtClean="0"/>
              <a:pPr/>
              <a:t>40</a:t>
            </a:fld>
            <a:endParaRPr lang="nl-NL"/>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Arial" pitchFamily="34" charset="0"/>
                <a:ea typeface="+mn-ea"/>
                <a:cs typeface="+mn-cs"/>
              </a:rPr>
              <a:t>In Report 3 we recommend</a:t>
            </a:r>
            <a:r>
              <a:rPr lang="en-US" sz="1200" kern="1200" baseline="0" dirty="0" smtClean="0">
                <a:solidFill>
                  <a:schemeClr val="tx1"/>
                </a:solidFill>
                <a:latin typeface="Arial" pitchFamily="34" charset="0"/>
                <a:ea typeface="+mn-ea"/>
                <a:cs typeface="+mn-cs"/>
              </a:rPr>
              <a:t> you ask yourself some important questions during the planning phase, some of which are listed here.  One of the most challenging questions to answer is: </a:t>
            </a:r>
            <a:endParaRPr lang="en-US" sz="1200" kern="1200" dirty="0" smtClean="0">
              <a:solidFill>
                <a:schemeClr val="tx1"/>
              </a:solidFill>
              <a:latin typeface="Arial" pitchFamily="34" charset="0"/>
              <a:ea typeface="+mn-ea"/>
              <a:cs typeface="+mn-cs"/>
            </a:endParaRPr>
          </a:p>
          <a:p>
            <a:pPr marL="0" marR="0" indent="0" algn="l" defTabSz="914400" rtl="0" eaLnBrk="1" fontAlgn="base" latinLnBrk="0" hangingPunct="1">
              <a:lnSpc>
                <a:spcPct val="100000"/>
              </a:lnSpc>
              <a:spcBef>
                <a:spcPct val="30000"/>
              </a:spcBef>
              <a:spcAft>
                <a:spcPct val="0"/>
              </a:spcAft>
              <a:buClrTx/>
              <a:buSzTx/>
              <a:buFont typeface="Arial" pitchFamily="34" charset="0"/>
              <a:buNone/>
              <a:tabLst/>
              <a:defRPr/>
            </a:pPr>
            <a:endParaRPr lang="en-US" sz="1200" kern="1200" dirty="0" smtClean="0">
              <a:solidFill>
                <a:schemeClr val="tx1"/>
              </a:solidFill>
              <a:latin typeface="Arial" pitchFamily="34" charset="0"/>
              <a:ea typeface="+mn-ea"/>
              <a:cs typeface="+mn-cs"/>
            </a:endParaRPr>
          </a:p>
          <a:p>
            <a:pPr marL="0" marR="0" indent="0" algn="l" defTabSz="914400" rtl="0" eaLnBrk="1" fontAlgn="base" latinLnBrk="0" hangingPunct="1">
              <a:lnSpc>
                <a:spcPct val="100000"/>
              </a:lnSpc>
              <a:spcBef>
                <a:spcPct val="30000"/>
              </a:spcBef>
              <a:spcAft>
                <a:spcPct val="0"/>
              </a:spcAft>
              <a:buClrTx/>
              <a:buSzTx/>
              <a:buFont typeface="Arial" pitchFamily="34" charset="0"/>
              <a:buNone/>
              <a:tabLst/>
              <a:defRPr/>
            </a:pPr>
            <a:r>
              <a:rPr lang="en-US" sz="1200" kern="1200" dirty="0" smtClean="0">
                <a:solidFill>
                  <a:schemeClr val="tx1"/>
                </a:solidFill>
                <a:latin typeface="Arial" pitchFamily="34" charset="0"/>
                <a:ea typeface="+mn-ea"/>
                <a:cs typeface="+mn-cs"/>
              </a:rPr>
              <a:t>How will you define and measure success?  </a:t>
            </a:r>
          </a:p>
          <a:p>
            <a:pPr marL="0" marR="0" indent="0" algn="l" defTabSz="914400" rtl="0" eaLnBrk="1" fontAlgn="base" latinLnBrk="0" hangingPunct="1">
              <a:lnSpc>
                <a:spcPct val="100000"/>
              </a:lnSpc>
              <a:spcBef>
                <a:spcPct val="30000"/>
              </a:spcBef>
              <a:spcAft>
                <a:spcPct val="0"/>
              </a:spcAft>
              <a:buClrTx/>
              <a:buSzTx/>
              <a:buFont typeface="Arial" pitchFamily="34" charset="0"/>
              <a:buChar char="•"/>
              <a:tabLst/>
              <a:defRPr/>
            </a:pPr>
            <a:endParaRPr lang="en-US" sz="1200" kern="1200" dirty="0" smtClean="0">
              <a:solidFill>
                <a:schemeClr val="tx1"/>
              </a:solidFill>
              <a:latin typeface="Arial" pitchFamily="34" charset="0"/>
              <a:ea typeface="+mn-ea"/>
              <a:cs typeface="+mn-cs"/>
            </a:endParaRPr>
          </a:p>
          <a:p>
            <a:pPr marL="0" marR="0" indent="0" algn="l" defTabSz="914400" rtl="0" eaLnBrk="1" fontAlgn="base" latinLnBrk="0" hangingPunct="1">
              <a:lnSpc>
                <a:spcPct val="100000"/>
              </a:lnSpc>
              <a:spcBef>
                <a:spcPct val="30000"/>
              </a:spcBef>
              <a:spcAft>
                <a:spcPct val="0"/>
              </a:spcAft>
              <a:buClrTx/>
              <a:buSzTx/>
              <a:buFont typeface="Arial" pitchFamily="34" charset="0"/>
              <a:buNone/>
              <a:tabLst/>
              <a:defRPr/>
            </a:pPr>
            <a:r>
              <a:rPr lang="en-US" sz="1200" kern="1200" dirty="0" smtClean="0">
                <a:solidFill>
                  <a:schemeClr val="tx1"/>
                </a:solidFill>
                <a:latin typeface="Arial" pitchFamily="34" charset="0"/>
                <a:ea typeface="+mn-ea"/>
                <a:cs typeface="+mn-cs"/>
              </a:rPr>
              <a:t>Before</a:t>
            </a:r>
            <a:r>
              <a:rPr lang="en-US" sz="1200" kern="1200" baseline="0" dirty="0" smtClean="0">
                <a:solidFill>
                  <a:schemeClr val="tx1"/>
                </a:solidFill>
                <a:latin typeface="Arial" pitchFamily="34" charset="0"/>
                <a:ea typeface="+mn-ea"/>
                <a:cs typeface="+mn-cs"/>
              </a:rPr>
              <a:t> you begin a project you should decide h</a:t>
            </a:r>
            <a:r>
              <a:rPr lang="en-US" sz="1200" kern="1200" dirty="0" smtClean="0">
                <a:solidFill>
                  <a:schemeClr val="tx1"/>
                </a:solidFill>
                <a:latin typeface="Arial" pitchFamily="34" charset="0"/>
                <a:ea typeface="+mn-ea"/>
                <a:cs typeface="+mn-cs"/>
              </a:rPr>
              <a:t>ow you will gather and evaluate both quantitative and qualitative data related</a:t>
            </a:r>
            <a:r>
              <a:rPr lang="en-US" sz="1200" kern="1200" baseline="0" dirty="0" smtClean="0">
                <a:solidFill>
                  <a:schemeClr val="tx1"/>
                </a:solidFill>
                <a:latin typeface="Arial" pitchFamily="34" charset="0"/>
                <a:ea typeface="+mn-ea"/>
                <a:cs typeface="+mn-cs"/>
              </a:rPr>
              <a:t> to your efforts. This evaluation will </a:t>
            </a:r>
            <a:r>
              <a:rPr lang="en-US" sz="1200" kern="1200" dirty="0" smtClean="0">
                <a:solidFill>
                  <a:schemeClr val="tx1"/>
                </a:solidFill>
                <a:latin typeface="Arial" pitchFamily="34" charset="0"/>
                <a:ea typeface="+mn-ea"/>
                <a:cs typeface="+mn-cs"/>
              </a:rPr>
              <a:t>help you determine if the endeavor is worth continuing. </a:t>
            </a:r>
          </a:p>
          <a:p>
            <a:endParaRPr lang="nl-NL" dirty="0" smtClean="0"/>
          </a:p>
        </p:txBody>
      </p:sp>
      <p:sp>
        <p:nvSpPr>
          <p:cNvPr id="4" name="Tijdelijke aanduiding voor dianummer 3"/>
          <p:cNvSpPr>
            <a:spLocks noGrp="1"/>
          </p:cNvSpPr>
          <p:nvPr>
            <p:ph type="sldNum" sz="quarter" idx="10"/>
          </p:nvPr>
        </p:nvSpPr>
        <p:spPr/>
        <p:txBody>
          <a:bodyPr/>
          <a:lstStyle/>
          <a:p>
            <a:fld id="{AE5325B4-75DA-46ED-8F3B-A4B03408BA35}" type="slidenum">
              <a:rPr lang="nl-NL" smtClean="0"/>
              <a:pPr/>
              <a:t>41</a:t>
            </a:fld>
            <a:endParaRPr lang="nl-NL"/>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en-US" sz="1200" kern="1200" dirty="0" smtClean="0">
                <a:solidFill>
                  <a:schemeClr val="tx1"/>
                </a:solidFill>
                <a:latin typeface="Arial" pitchFamily="34" charset="0"/>
                <a:ea typeface="+mn-ea"/>
                <a:cs typeface="+mn-cs"/>
              </a:rPr>
              <a:t>To</a:t>
            </a:r>
            <a:r>
              <a:rPr lang="en-US" sz="1200" kern="1200" baseline="0" dirty="0" smtClean="0">
                <a:solidFill>
                  <a:schemeClr val="tx1"/>
                </a:solidFill>
                <a:latin typeface="Arial" pitchFamily="34" charset="0"/>
                <a:ea typeface="+mn-ea"/>
                <a:cs typeface="+mn-cs"/>
              </a:rPr>
              <a:t> address the complexity of measuring success, </a:t>
            </a:r>
            <a:r>
              <a:rPr lang="en-US" sz="1200" kern="1200" dirty="0" smtClean="0">
                <a:solidFill>
                  <a:schemeClr val="tx1"/>
                </a:solidFill>
                <a:latin typeface="Arial" pitchFamily="34" charset="0"/>
                <a:ea typeface="+mn-ea"/>
                <a:cs typeface="+mn-cs"/>
              </a:rPr>
              <a:t>Oregon State University  (OSU) Special Collections and Archives provided the working group with</a:t>
            </a:r>
            <a:r>
              <a:rPr lang="en-US" sz="1200" kern="1200" baseline="0" dirty="0" smtClean="0">
                <a:solidFill>
                  <a:schemeClr val="tx1"/>
                </a:solidFill>
                <a:latin typeface="Arial" pitchFamily="34" charset="0"/>
                <a:ea typeface="+mn-ea"/>
                <a:cs typeface="+mn-cs"/>
              </a:rPr>
              <a:t> </a:t>
            </a:r>
            <a:r>
              <a:rPr lang="en-US" sz="1200" kern="1200" dirty="0" smtClean="0">
                <a:solidFill>
                  <a:schemeClr val="tx1"/>
                </a:solidFill>
                <a:latin typeface="Arial" pitchFamily="34" charset="0"/>
                <a:ea typeface="+mn-ea"/>
                <a:cs typeface="+mn-cs"/>
              </a:rPr>
              <a:t>examples of user contributions to OSU images on </a:t>
            </a:r>
            <a:r>
              <a:rPr lang="en-US" sz="1200" kern="1200" dirty="0" err="1" smtClean="0">
                <a:solidFill>
                  <a:schemeClr val="tx1"/>
                </a:solidFill>
                <a:latin typeface="Arial" pitchFamily="34" charset="0"/>
                <a:ea typeface="+mn-ea"/>
                <a:cs typeface="+mn-cs"/>
              </a:rPr>
              <a:t>Flickr</a:t>
            </a:r>
            <a:r>
              <a:rPr lang="en-US" sz="1200" kern="1200" dirty="0" smtClean="0">
                <a:solidFill>
                  <a:schemeClr val="tx1"/>
                </a:solidFill>
                <a:latin typeface="Arial" pitchFamily="34" charset="0"/>
                <a:ea typeface="+mn-ea"/>
                <a:cs typeface="+mn-cs"/>
              </a:rPr>
              <a:t>. </a:t>
            </a:r>
          </a:p>
          <a:p>
            <a:r>
              <a:rPr lang="en-US" sz="1200" kern="1200" dirty="0" smtClean="0">
                <a:solidFill>
                  <a:schemeClr val="tx1"/>
                </a:solidFill>
                <a:latin typeface="Arial" pitchFamily="34" charset="0"/>
                <a:ea typeface="+mn-ea"/>
                <a:cs typeface="+mn-cs"/>
              </a:rPr>
              <a:t> </a:t>
            </a:r>
          </a:p>
          <a:p>
            <a:r>
              <a:rPr lang="en-US" sz="1200" kern="1200" dirty="0" smtClean="0">
                <a:solidFill>
                  <a:schemeClr val="tx1"/>
                </a:solidFill>
                <a:latin typeface="Arial" pitchFamily="34" charset="0"/>
                <a:ea typeface="+mn-ea"/>
                <a:cs typeface="+mn-cs"/>
              </a:rPr>
              <a:t>A user named "</a:t>
            </a:r>
            <a:r>
              <a:rPr lang="en-US" sz="1200" kern="1200" dirty="0" err="1" smtClean="0">
                <a:solidFill>
                  <a:schemeClr val="tx1"/>
                </a:solidFill>
                <a:latin typeface="Arial" pitchFamily="34" charset="0"/>
                <a:ea typeface="+mn-ea"/>
                <a:cs typeface="+mn-cs"/>
              </a:rPr>
              <a:t>VintagePix</a:t>
            </a:r>
            <a:r>
              <a:rPr lang="en-US" sz="1200" kern="1200" dirty="0" smtClean="0">
                <a:solidFill>
                  <a:schemeClr val="tx1"/>
                </a:solidFill>
                <a:latin typeface="Arial" pitchFamily="34" charset="0"/>
                <a:ea typeface="+mn-ea"/>
                <a:cs typeface="+mn-cs"/>
              </a:rPr>
              <a:t>" commented on this OSU image of Ruth Nomura,</a:t>
            </a:r>
            <a:r>
              <a:rPr lang="en-US" sz="1200" kern="1200" baseline="0" dirty="0" smtClean="0">
                <a:solidFill>
                  <a:schemeClr val="tx1"/>
                </a:solidFill>
                <a:latin typeface="Arial" pitchFamily="34" charset="0"/>
                <a:ea typeface="+mn-ea"/>
                <a:cs typeface="+mn-cs"/>
              </a:rPr>
              <a:t> whose name was originally misspelled on their </a:t>
            </a:r>
            <a:r>
              <a:rPr lang="en-US" sz="1200" kern="1200" baseline="0" dirty="0" err="1" smtClean="0">
                <a:solidFill>
                  <a:schemeClr val="tx1"/>
                </a:solidFill>
                <a:latin typeface="Arial" pitchFamily="34" charset="0"/>
                <a:ea typeface="+mn-ea"/>
                <a:cs typeface="+mn-cs"/>
              </a:rPr>
              <a:t>Flickr</a:t>
            </a:r>
            <a:r>
              <a:rPr lang="en-US" sz="1200" kern="1200" baseline="0" dirty="0" smtClean="0">
                <a:solidFill>
                  <a:schemeClr val="tx1"/>
                </a:solidFill>
                <a:latin typeface="Arial" pitchFamily="34" charset="0"/>
                <a:ea typeface="+mn-ea"/>
                <a:cs typeface="+mn-cs"/>
              </a:rPr>
              <a:t> site and in the archival record.</a:t>
            </a:r>
            <a:r>
              <a:rPr lang="en-US" sz="1200" kern="1200" dirty="0" smtClean="0">
                <a:solidFill>
                  <a:schemeClr val="tx1"/>
                </a:solidFill>
                <a:latin typeface="Arial" pitchFamily="34" charset="0"/>
                <a:ea typeface="+mn-ea"/>
                <a:cs typeface="+mn-cs"/>
              </a:rPr>
              <a:t> </a:t>
            </a:r>
            <a:r>
              <a:rPr lang="en-US" sz="1200" kern="1200" dirty="0" err="1" smtClean="0">
                <a:solidFill>
                  <a:schemeClr val="tx1"/>
                </a:solidFill>
                <a:latin typeface="Arial" pitchFamily="34" charset="0"/>
                <a:ea typeface="+mn-ea"/>
                <a:cs typeface="+mn-cs"/>
              </a:rPr>
              <a:t>VintagePix</a:t>
            </a:r>
            <a:r>
              <a:rPr lang="en-US" sz="1200" kern="1200" baseline="0" dirty="0" smtClean="0">
                <a:solidFill>
                  <a:schemeClr val="tx1"/>
                </a:solidFill>
                <a:latin typeface="Arial" pitchFamily="34" charset="0"/>
                <a:ea typeface="+mn-ea"/>
                <a:cs typeface="+mn-cs"/>
              </a:rPr>
              <a:t> </a:t>
            </a:r>
            <a:r>
              <a:rPr lang="en-US" sz="1200" kern="1200" dirty="0" smtClean="0">
                <a:solidFill>
                  <a:schemeClr val="tx1"/>
                </a:solidFill>
                <a:latin typeface="Arial" pitchFamily="34" charset="0"/>
                <a:ea typeface="+mn-ea"/>
                <a:cs typeface="+mn-cs"/>
              </a:rPr>
              <a:t>corrected the misspelling of Nomura’s surname</a:t>
            </a:r>
            <a:r>
              <a:rPr lang="en-US" sz="1200" kern="1200" baseline="0" dirty="0" smtClean="0">
                <a:solidFill>
                  <a:schemeClr val="tx1"/>
                </a:solidFill>
                <a:latin typeface="Arial" pitchFamily="34" charset="0"/>
                <a:ea typeface="+mn-ea"/>
                <a:cs typeface="+mn-cs"/>
              </a:rPr>
              <a:t> and </a:t>
            </a:r>
            <a:r>
              <a:rPr lang="en-US" sz="1200" kern="1200" dirty="0" smtClean="0">
                <a:solidFill>
                  <a:schemeClr val="tx1"/>
                </a:solidFill>
                <a:latin typeface="Arial" pitchFamily="34" charset="0"/>
                <a:ea typeface="+mn-ea"/>
                <a:cs typeface="+mn-cs"/>
              </a:rPr>
              <a:t>provided biographical information from the 1928 census and Social Security Death Index.</a:t>
            </a:r>
          </a:p>
          <a:p>
            <a:r>
              <a:rPr lang="en-US" sz="1200" kern="1200" dirty="0" smtClean="0">
                <a:solidFill>
                  <a:schemeClr val="tx1"/>
                </a:solidFill>
                <a:latin typeface="Arial" pitchFamily="34" charset="0"/>
                <a:ea typeface="+mn-ea"/>
                <a:cs typeface="+mn-cs"/>
              </a:rPr>
              <a:t> </a:t>
            </a:r>
          </a:p>
          <a:p>
            <a:r>
              <a:rPr lang="en-US" sz="1200" kern="1200" baseline="0" dirty="0" smtClean="0">
                <a:solidFill>
                  <a:schemeClr val="tx1"/>
                </a:solidFill>
                <a:latin typeface="Arial" pitchFamily="34" charset="0"/>
                <a:ea typeface="+mn-ea"/>
                <a:cs typeface="+mn-cs"/>
              </a:rPr>
              <a:t>OSU staff used this user-generated contribution to correct their records. The corrected spelling of Nomura’s name led the OSU Archives to </a:t>
            </a:r>
            <a:r>
              <a:rPr lang="en-US" sz="1200" kern="1200" dirty="0" smtClean="0">
                <a:solidFill>
                  <a:schemeClr val="tx1"/>
                </a:solidFill>
                <a:latin typeface="Arial" pitchFamily="34" charset="0"/>
                <a:ea typeface="+mn-ea"/>
                <a:cs typeface="+mn-cs"/>
              </a:rPr>
              <a:t>identify Nomura in their</a:t>
            </a:r>
            <a:r>
              <a:rPr lang="en-US" sz="1200" kern="1200" baseline="0" dirty="0" smtClean="0">
                <a:solidFill>
                  <a:schemeClr val="tx1"/>
                </a:solidFill>
                <a:latin typeface="Arial" pitchFamily="34" charset="0"/>
                <a:ea typeface="+mn-ea"/>
                <a:cs typeface="+mn-cs"/>
              </a:rPr>
              <a:t> own</a:t>
            </a:r>
            <a:r>
              <a:rPr lang="en-US" sz="1200" kern="1200" dirty="0" smtClean="0">
                <a:solidFill>
                  <a:schemeClr val="tx1"/>
                </a:solidFill>
                <a:latin typeface="Arial" pitchFamily="34" charset="0"/>
                <a:ea typeface="+mn-ea"/>
                <a:cs typeface="+mn-cs"/>
              </a:rPr>
              <a:t> 1930 yearbook</a:t>
            </a:r>
            <a:r>
              <a:rPr lang="en-US" sz="1200" kern="1200" baseline="0" dirty="0" smtClean="0">
                <a:solidFill>
                  <a:schemeClr val="tx1"/>
                </a:solidFill>
                <a:latin typeface="Arial" pitchFamily="34" charset="0"/>
                <a:ea typeface="+mn-ea"/>
                <a:cs typeface="+mn-cs"/>
              </a:rPr>
              <a:t> and to discover that she was a local figure of some importance.  This connection led them to additional resources that were helpful to their researchers.  </a:t>
            </a:r>
            <a:endParaRPr lang="en-US" sz="1200" kern="1200" dirty="0" smtClean="0">
              <a:solidFill>
                <a:schemeClr val="tx1"/>
              </a:solidFill>
              <a:latin typeface="Arial" pitchFamily="34" charset="0"/>
              <a:ea typeface="+mn-ea"/>
              <a:cs typeface="+mn-cs"/>
            </a:endParaRPr>
          </a:p>
          <a:p>
            <a:endParaRPr lang="en-US" sz="1200" kern="1200" dirty="0" smtClean="0">
              <a:solidFill>
                <a:schemeClr val="tx1"/>
              </a:solidFill>
              <a:latin typeface="Arial" pitchFamily="34" charset="0"/>
              <a:ea typeface="+mn-ea"/>
              <a:cs typeface="+mn-cs"/>
            </a:endParaRPr>
          </a:p>
          <a:p>
            <a:r>
              <a:rPr lang="en-US" sz="1200" kern="1200" dirty="0" smtClean="0">
                <a:solidFill>
                  <a:schemeClr val="tx1"/>
                </a:solidFill>
                <a:latin typeface="Arial" pitchFamily="34" charset="0"/>
                <a:ea typeface="+mn-ea"/>
                <a:cs typeface="+mn-cs"/>
              </a:rPr>
              <a:t>User</a:t>
            </a:r>
            <a:r>
              <a:rPr lang="en-US" sz="1200" kern="1200" baseline="0" dirty="0" smtClean="0">
                <a:solidFill>
                  <a:schemeClr val="tx1"/>
                </a:solidFill>
                <a:latin typeface="Arial" pitchFamily="34" charset="0"/>
                <a:ea typeface="+mn-ea"/>
                <a:cs typeface="+mn-cs"/>
              </a:rPr>
              <a:t> contributions that are this rich in content are rare.  How much weight do they carry when you are measuring success? Beth </a:t>
            </a:r>
            <a:r>
              <a:rPr lang="en-US" sz="1200" kern="1200" baseline="0" dirty="0" err="1" smtClean="0">
                <a:solidFill>
                  <a:schemeClr val="tx1"/>
                </a:solidFill>
                <a:latin typeface="Arial" pitchFamily="34" charset="0"/>
                <a:ea typeface="+mn-ea"/>
                <a:cs typeface="+mn-cs"/>
              </a:rPr>
              <a:t>Yakel</a:t>
            </a:r>
            <a:r>
              <a:rPr lang="en-US" sz="1200" kern="1200" baseline="0" dirty="0" smtClean="0">
                <a:solidFill>
                  <a:schemeClr val="tx1"/>
                </a:solidFill>
                <a:latin typeface="Arial" pitchFamily="34" charset="0"/>
                <a:ea typeface="+mn-ea"/>
                <a:cs typeface="+mn-cs"/>
              </a:rPr>
              <a:t> will also touch upon this issue later in our presentation.</a:t>
            </a:r>
            <a:endParaRPr lang="en-US" sz="1200" kern="1200" dirty="0" smtClean="0">
              <a:solidFill>
                <a:schemeClr val="tx1"/>
              </a:solidFill>
              <a:latin typeface="Arial" pitchFamily="34" charset="0"/>
              <a:ea typeface="+mn-ea"/>
              <a:cs typeface="+mn-cs"/>
            </a:endParaRPr>
          </a:p>
        </p:txBody>
      </p:sp>
      <p:sp>
        <p:nvSpPr>
          <p:cNvPr id="4" name="Tijdelijke aanduiding voor dianummer 3"/>
          <p:cNvSpPr>
            <a:spLocks noGrp="1"/>
          </p:cNvSpPr>
          <p:nvPr>
            <p:ph type="sldNum" sz="quarter" idx="10"/>
          </p:nvPr>
        </p:nvSpPr>
        <p:spPr/>
        <p:txBody>
          <a:bodyPr/>
          <a:lstStyle/>
          <a:p>
            <a:fld id="{AE5325B4-75DA-46ED-8F3B-A4B03408BA35}" type="slidenum">
              <a:rPr lang="nl-NL" smtClean="0"/>
              <a:pPr/>
              <a:t>42</a:t>
            </a:fld>
            <a:endParaRPr lang="nl-NL"/>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en-US" sz="1200" kern="1200" dirty="0" smtClean="0">
                <a:solidFill>
                  <a:schemeClr val="tx1"/>
                </a:solidFill>
                <a:latin typeface="Arial" pitchFamily="34" charset="0"/>
                <a:ea typeface="+mn-ea"/>
                <a:cs typeface="+mn-cs"/>
              </a:rPr>
              <a:t>The third lesson I learned is to keep your finger on the pulse of what's going on in your</a:t>
            </a:r>
            <a:r>
              <a:rPr lang="en-US" sz="1200" kern="1200" baseline="0" dirty="0" smtClean="0">
                <a:solidFill>
                  <a:schemeClr val="tx1"/>
                </a:solidFill>
                <a:latin typeface="Arial" pitchFamily="34" charset="0"/>
                <a:ea typeface="+mn-ea"/>
                <a:cs typeface="+mn-cs"/>
              </a:rPr>
              <a:t> own profession, in your user community, and in the world of social media</a:t>
            </a:r>
            <a:r>
              <a:rPr lang="en-US" sz="1200" kern="1200" dirty="0" smtClean="0">
                <a:solidFill>
                  <a:schemeClr val="tx1"/>
                </a:solidFill>
                <a:latin typeface="Arial" pitchFamily="34" charset="0"/>
                <a:ea typeface="+mn-ea"/>
                <a:cs typeface="+mn-cs"/>
              </a:rPr>
              <a:t>.  New sites,</a:t>
            </a:r>
            <a:r>
              <a:rPr lang="en-US" sz="1200" kern="1200" baseline="0" dirty="0" smtClean="0">
                <a:solidFill>
                  <a:schemeClr val="tx1"/>
                </a:solidFill>
                <a:latin typeface="Arial" pitchFamily="34" charset="0"/>
                <a:ea typeface="+mn-ea"/>
                <a:cs typeface="+mn-cs"/>
              </a:rPr>
              <a:t> </a:t>
            </a:r>
            <a:r>
              <a:rPr lang="en-US" sz="1200" kern="1200" dirty="0" smtClean="0">
                <a:solidFill>
                  <a:schemeClr val="tx1"/>
                </a:solidFill>
                <a:latin typeface="Arial" pitchFamily="34" charset="0"/>
                <a:ea typeface="+mn-ea"/>
                <a:cs typeface="+mn-cs"/>
              </a:rPr>
              <a:t>platforms,</a:t>
            </a:r>
            <a:r>
              <a:rPr lang="en-US" sz="1200" kern="1200" baseline="0" dirty="0" smtClean="0">
                <a:solidFill>
                  <a:schemeClr val="tx1"/>
                </a:solidFill>
                <a:latin typeface="Arial" pitchFamily="34" charset="0"/>
                <a:ea typeface="+mn-ea"/>
                <a:cs typeface="+mn-cs"/>
              </a:rPr>
              <a:t> and </a:t>
            </a:r>
            <a:r>
              <a:rPr lang="en-US" sz="1200" kern="1200" dirty="0" smtClean="0">
                <a:solidFill>
                  <a:schemeClr val="tx1"/>
                </a:solidFill>
                <a:latin typeface="Arial" pitchFamily="34" charset="0"/>
                <a:ea typeface="+mn-ea"/>
                <a:cs typeface="+mn-cs"/>
              </a:rPr>
              <a:t>tools are popping up all the time.  It’s important to stay informed.</a:t>
            </a:r>
          </a:p>
          <a:p>
            <a:endParaRPr lang="en-US" sz="1200" kern="1200" dirty="0" smtClean="0">
              <a:solidFill>
                <a:schemeClr val="tx1"/>
              </a:solidFill>
              <a:latin typeface="Arial" pitchFamily="34" charset="0"/>
              <a:ea typeface="+mn-ea"/>
              <a:cs typeface="+mn-cs"/>
            </a:endParaRPr>
          </a:p>
          <a:p>
            <a:r>
              <a:rPr lang="en-US" sz="900" b="1" kern="1200" dirty="0" smtClean="0">
                <a:solidFill>
                  <a:schemeClr val="tx1"/>
                </a:solidFill>
                <a:latin typeface="Arial" pitchFamily="34" charset="0"/>
                <a:ea typeface="+mn-ea"/>
                <a:cs typeface="+mn-cs"/>
              </a:rPr>
              <a:t>Image:</a:t>
            </a:r>
            <a:r>
              <a:rPr lang="en-US" sz="900" kern="1200" dirty="0" smtClean="0">
                <a:solidFill>
                  <a:schemeClr val="tx1"/>
                </a:solidFill>
                <a:latin typeface="Arial" pitchFamily="34" charset="0"/>
                <a:ea typeface="+mn-ea"/>
                <a:cs typeface="+mn-cs"/>
              </a:rPr>
              <a:t/>
            </a:r>
            <a:br>
              <a:rPr lang="en-US" sz="900" kern="1200" dirty="0" smtClean="0">
                <a:solidFill>
                  <a:schemeClr val="tx1"/>
                </a:solidFill>
                <a:latin typeface="Arial" pitchFamily="34" charset="0"/>
                <a:ea typeface="+mn-ea"/>
                <a:cs typeface="+mn-cs"/>
              </a:rPr>
            </a:br>
            <a:r>
              <a:rPr lang="en-US" sz="900" b="1" kern="1200" dirty="0" smtClean="0">
                <a:solidFill>
                  <a:schemeClr val="tx1"/>
                </a:solidFill>
                <a:latin typeface="Arial" pitchFamily="34" charset="0"/>
                <a:ea typeface="+mn-ea"/>
                <a:cs typeface="+mn-cs"/>
              </a:rPr>
              <a:t>TITLE: Washington, D.C. A Red Cross nurse's aide taking a patient's pulse.</a:t>
            </a:r>
            <a:r>
              <a:rPr lang="en-US" sz="900" kern="1200" dirty="0" smtClean="0">
                <a:solidFill>
                  <a:schemeClr val="tx1"/>
                </a:solidFill>
                <a:latin typeface="Arial" pitchFamily="34" charset="0"/>
                <a:ea typeface="+mn-ea"/>
                <a:cs typeface="+mn-cs"/>
              </a:rPr>
              <a:t> Women between 18 and 50, who volunteered like this one for the 80-hour training course and 150-hour yearly service in hospitals, help to relieve the nurse shortage</a:t>
            </a:r>
          </a:p>
          <a:p>
            <a:r>
              <a:rPr lang="en-US" sz="900" b="1" kern="1200" dirty="0" smtClean="0">
                <a:solidFill>
                  <a:schemeClr val="tx1"/>
                </a:solidFill>
                <a:latin typeface="Arial" pitchFamily="34" charset="0"/>
                <a:ea typeface="+mn-ea"/>
                <a:cs typeface="+mn-cs"/>
              </a:rPr>
              <a:t>CALL NUMBER: </a:t>
            </a:r>
            <a:r>
              <a:rPr lang="en-US" sz="900" kern="1200" dirty="0" smtClean="0">
                <a:solidFill>
                  <a:schemeClr val="tx1"/>
                </a:solidFill>
                <a:latin typeface="Arial" pitchFamily="34" charset="0"/>
                <a:ea typeface="+mn-ea"/>
                <a:cs typeface="+mn-cs"/>
              </a:rPr>
              <a:t>LC-USW33- 042510 [P&amp;P]</a:t>
            </a:r>
          </a:p>
          <a:p>
            <a:r>
              <a:rPr lang="en-US" sz="900" b="1" kern="1200" dirty="0" smtClean="0">
                <a:solidFill>
                  <a:schemeClr val="tx1"/>
                </a:solidFill>
                <a:latin typeface="Arial" pitchFamily="34" charset="0"/>
                <a:ea typeface="+mn-ea"/>
                <a:cs typeface="+mn-cs"/>
              </a:rPr>
              <a:t>CREATED/PUBLISHED: </a:t>
            </a:r>
            <a:r>
              <a:rPr lang="en-US" sz="900" kern="1200" dirty="0" smtClean="0">
                <a:solidFill>
                  <a:schemeClr val="tx1"/>
                </a:solidFill>
                <a:latin typeface="Arial" pitchFamily="34" charset="0"/>
                <a:ea typeface="+mn-ea"/>
                <a:cs typeface="+mn-cs"/>
              </a:rPr>
              <a:t>1942 Mar.</a:t>
            </a:r>
          </a:p>
          <a:p>
            <a:r>
              <a:rPr lang="en-US" sz="900" b="1" kern="1200" dirty="0" smtClean="0">
                <a:solidFill>
                  <a:schemeClr val="tx1"/>
                </a:solidFill>
                <a:latin typeface="Arial" pitchFamily="34" charset="0"/>
                <a:ea typeface="+mn-ea"/>
                <a:cs typeface="+mn-cs"/>
              </a:rPr>
              <a:t>NOTES:</a:t>
            </a:r>
            <a:r>
              <a:rPr lang="en-US" sz="900" kern="1200" dirty="0" smtClean="0">
                <a:solidFill>
                  <a:schemeClr val="tx1"/>
                </a:solidFill>
                <a:latin typeface="Arial" pitchFamily="34" charset="0"/>
                <a:ea typeface="+mn-ea"/>
                <a:cs typeface="+mn-cs"/>
              </a:rPr>
              <a:t> Image source: U.S. Navy.  Transfer; United States. Office of War Information. Overseas Picture Division. Washington Division; 1944. </a:t>
            </a:r>
          </a:p>
          <a:p>
            <a:r>
              <a:rPr lang="en-US" sz="900" b="1" kern="1200" dirty="0" smtClean="0">
                <a:solidFill>
                  <a:schemeClr val="tx1"/>
                </a:solidFill>
                <a:latin typeface="Arial" pitchFamily="34" charset="0"/>
                <a:ea typeface="+mn-ea"/>
                <a:cs typeface="+mn-cs"/>
              </a:rPr>
              <a:t>PART OF: </a:t>
            </a:r>
            <a:r>
              <a:rPr lang="en-US" sz="900" kern="1200" dirty="0" smtClean="0">
                <a:solidFill>
                  <a:schemeClr val="tx1"/>
                </a:solidFill>
                <a:latin typeface="Arial" pitchFamily="34" charset="0"/>
                <a:ea typeface="+mn-ea"/>
                <a:cs typeface="+mn-cs"/>
              </a:rPr>
              <a:t>Farm Security Administration - Office of War Information Photograph Collection (Library of Congress)</a:t>
            </a:r>
          </a:p>
          <a:p>
            <a:r>
              <a:rPr lang="en-US" sz="900" b="1" kern="1200" dirty="0" smtClean="0">
                <a:solidFill>
                  <a:schemeClr val="tx1"/>
                </a:solidFill>
                <a:latin typeface="Arial" pitchFamily="34" charset="0"/>
                <a:ea typeface="+mn-ea"/>
                <a:cs typeface="+mn-cs"/>
              </a:rPr>
              <a:t>REPOSITORY: </a:t>
            </a:r>
            <a:r>
              <a:rPr lang="en-US" sz="900" kern="1200" dirty="0" smtClean="0">
                <a:solidFill>
                  <a:schemeClr val="tx1"/>
                </a:solidFill>
                <a:latin typeface="Arial" pitchFamily="34" charset="0"/>
                <a:ea typeface="+mn-ea"/>
                <a:cs typeface="+mn-cs"/>
              </a:rPr>
              <a:t>Library of Congress Prints and Photographs Division Washington, D.C. 20540 </a:t>
            </a:r>
          </a:p>
          <a:p>
            <a:endParaRPr lang="en-US" sz="1200" kern="1200" dirty="0">
              <a:solidFill>
                <a:schemeClr val="tx1"/>
              </a:solidFill>
              <a:latin typeface="Arial" pitchFamily="34" charset="0"/>
              <a:ea typeface="+mn-ea"/>
              <a:cs typeface="+mn-cs"/>
            </a:endParaRPr>
          </a:p>
        </p:txBody>
      </p:sp>
      <p:sp>
        <p:nvSpPr>
          <p:cNvPr id="4" name="Tijdelijke aanduiding voor dianummer 3"/>
          <p:cNvSpPr>
            <a:spLocks noGrp="1"/>
          </p:cNvSpPr>
          <p:nvPr>
            <p:ph type="sldNum" sz="quarter" idx="10"/>
          </p:nvPr>
        </p:nvSpPr>
        <p:spPr/>
        <p:txBody>
          <a:bodyPr/>
          <a:lstStyle/>
          <a:p>
            <a:fld id="{AE5325B4-75DA-46ED-8F3B-A4B03408BA35}" type="slidenum">
              <a:rPr lang="nl-NL" smtClean="0"/>
              <a:pPr/>
              <a:t>43</a:t>
            </a:fld>
            <a:endParaRPr lang="nl-NL"/>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As far as new social media sites are concerned, I’d like to point out that several </a:t>
            </a:r>
            <a:r>
              <a:rPr lang="nl-NL" baseline="0" dirty="0" smtClean="0"/>
              <a:t>interesting developments have come to our attention s</a:t>
            </a:r>
            <a:r>
              <a:rPr lang="nl-NL" dirty="0" smtClean="0"/>
              <a:t>ince the</a:t>
            </a:r>
            <a:r>
              <a:rPr lang="nl-NL" baseline="0" dirty="0" smtClean="0"/>
              <a:t> working group concluded its research in the spring of 2010.  Among them are Google+, Pinterest, and Historypin.</a:t>
            </a:r>
          </a:p>
          <a:p>
            <a:endParaRPr lang="en-US" dirty="0" smtClean="0"/>
          </a:p>
        </p:txBody>
      </p:sp>
      <p:sp>
        <p:nvSpPr>
          <p:cNvPr id="4" name="Tijdelijke aanduiding voor dianummer 3"/>
          <p:cNvSpPr>
            <a:spLocks noGrp="1"/>
          </p:cNvSpPr>
          <p:nvPr>
            <p:ph type="sldNum" sz="quarter" idx="10"/>
          </p:nvPr>
        </p:nvSpPr>
        <p:spPr/>
        <p:txBody>
          <a:bodyPr/>
          <a:lstStyle/>
          <a:p>
            <a:fld id="{AE5325B4-75DA-46ED-8F3B-A4B03408BA35}" type="slidenum">
              <a:rPr lang="nl-NL" smtClean="0"/>
              <a:pPr/>
              <a:t>44</a:t>
            </a:fld>
            <a:endParaRPr lang="nl-NL"/>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Arial" pitchFamily="34" charset="0"/>
                <a:ea typeface="+mn-ea"/>
                <a:cs typeface="+mn-cs"/>
              </a:rPr>
              <a:t>Google+ is a social networking site</a:t>
            </a:r>
            <a:r>
              <a:rPr lang="en-US" sz="1200" kern="1200" baseline="0" dirty="0" smtClean="0">
                <a:solidFill>
                  <a:schemeClr val="tx1"/>
                </a:solidFill>
                <a:latin typeface="Arial" pitchFamily="34" charset="0"/>
                <a:ea typeface="+mn-ea"/>
                <a:cs typeface="+mn-cs"/>
              </a:rPr>
              <a:t> that was launched in June of 2011.  </a:t>
            </a:r>
            <a:endParaRPr lang="en-US" sz="1200" kern="1200" dirty="0" smtClean="0">
              <a:solidFill>
                <a:schemeClr val="tx1"/>
              </a:solidFill>
              <a:latin typeface="Arial"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A82CD4DB-7C95-4E65-B24B-73AC33739019}" type="slidenum">
              <a:rPr lang="en-US" smtClean="0"/>
              <a:pPr/>
              <a:t>45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Arial" pitchFamily="34" charset="0"/>
                <a:ea typeface="+mn-ea"/>
                <a:cs typeface="+mn-cs"/>
              </a:rPr>
              <a:t>Many</a:t>
            </a:r>
            <a:r>
              <a:rPr lang="en-US" sz="1200" kern="1200" baseline="0" dirty="0" smtClean="0">
                <a:solidFill>
                  <a:schemeClr val="tx1"/>
                </a:solidFill>
                <a:latin typeface="Arial" pitchFamily="34" charset="0"/>
                <a:ea typeface="+mn-ea"/>
                <a:cs typeface="+mn-cs"/>
              </a:rPr>
              <a:t> LAMs have created Google+ profiles, but Google+ has yet to reach critical mass as far as social networking sites are concerned.</a:t>
            </a:r>
            <a:endParaRPr lang="en-US" sz="1200" kern="1200" dirty="0" smtClean="0">
              <a:solidFill>
                <a:schemeClr val="tx1"/>
              </a:solidFill>
              <a:latin typeface="Arial" pitchFamily="34" charset="0"/>
              <a:ea typeface="+mn-ea"/>
              <a:cs typeface="+mn-cs"/>
            </a:endParaRPr>
          </a:p>
        </p:txBody>
      </p:sp>
      <p:sp>
        <p:nvSpPr>
          <p:cNvPr id="4" name="Slide Number Placeholder 3"/>
          <p:cNvSpPr>
            <a:spLocks noGrp="1"/>
          </p:cNvSpPr>
          <p:nvPr>
            <p:ph type="sldNum" sz="quarter" idx="10"/>
          </p:nvPr>
        </p:nvSpPr>
        <p:spPr/>
        <p:txBody>
          <a:bodyPr/>
          <a:lstStyle/>
          <a:p>
            <a:fld id="{A82CD4DB-7C95-4E65-B24B-73AC33739019}" type="slidenum">
              <a:rPr lang="en-US" smtClean="0"/>
              <a:pPr/>
              <a:t>46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latin typeface="Arial" pitchFamily="34" charset="0"/>
              <a:ea typeface="+mn-ea"/>
              <a:cs typeface="+mn-cs"/>
            </a:endParaRPr>
          </a:p>
        </p:txBody>
      </p:sp>
      <p:sp>
        <p:nvSpPr>
          <p:cNvPr id="4" name="Slide Number Placeholder 3"/>
          <p:cNvSpPr>
            <a:spLocks noGrp="1"/>
          </p:cNvSpPr>
          <p:nvPr>
            <p:ph type="sldNum" sz="quarter" idx="10"/>
          </p:nvPr>
        </p:nvSpPr>
        <p:spPr/>
        <p:txBody>
          <a:bodyPr/>
          <a:lstStyle/>
          <a:p>
            <a:fld id="{A82CD4DB-7C95-4E65-B24B-73AC33739019}" type="slidenum">
              <a:rPr lang="en-US" smtClean="0"/>
              <a:pPr/>
              <a:t>47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err="1" smtClean="0"/>
              <a:t>Pinterst</a:t>
            </a:r>
            <a:r>
              <a:rPr lang="en-US" dirty="0" smtClean="0"/>
              <a:t> is a</a:t>
            </a:r>
            <a:r>
              <a:rPr lang="en-US" baseline="0" dirty="0" smtClean="0"/>
              <a:t> relatively new site designed for sharing and collecting images and ideas.  </a:t>
            </a:r>
            <a:r>
              <a:rPr lang="en-US" baseline="0" dirty="0" err="1" smtClean="0"/>
              <a:t>Pinterest</a:t>
            </a:r>
            <a:r>
              <a:rPr lang="en-US" baseline="0" dirty="0" smtClean="0"/>
              <a:t> users copy images from all over the web to create groups of images on “</a:t>
            </a:r>
            <a:r>
              <a:rPr lang="en-US" baseline="0" dirty="0" err="1" smtClean="0"/>
              <a:t>pinboards</a:t>
            </a:r>
            <a:r>
              <a:rPr lang="en-US" baseline="0" dirty="0" smtClean="0"/>
              <a:t>,” which are displayed as virtual bulletin boards.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Individual images can (and should) be linked to their site of origin, directing users to the institution’s website.  </a:t>
            </a:r>
            <a:endParaRPr lang="en-US" dirty="0" smtClean="0"/>
          </a:p>
          <a:p>
            <a:r>
              <a:rPr lang="en-US" baseline="0" dirty="0" smtClean="0"/>
              <a:t>The Indianapolis Museum of Art is one of a few LAMs currently experimenting with </a:t>
            </a:r>
            <a:r>
              <a:rPr lang="en-US" baseline="0" dirty="0" err="1" smtClean="0"/>
              <a:t>Pinterest</a:t>
            </a:r>
            <a:r>
              <a:rPr lang="en-US" baseline="0" dirty="0" smtClean="0"/>
              <a:t>.  The museum has created thematic </a:t>
            </a:r>
            <a:r>
              <a:rPr lang="en-US" baseline="0" dirty="0" err="1" smtClean="0"/>
              <a:t>pinboards</a:t>
            </a:r>
            <a:r>
              <a:rPr lang="en-US" baseline="0" dirty="0" smtClean="0"/>
              <a:t>, featuring items from its collections. </a:t>
            </a:r>
          </a:p>
          <a:p>
            <a:endParaRPr lang="en-US" dirty="0"/>
          </a:p>
        </p:txBody>
      </p:sp>
      <p:sp>
        <p:nvSpPr>
          <p:cNvPr id="4" name="Slide Number Placeholder 3"/>
          <p:cNvSpPr>
            <a:spLocks noGrp="1"/>
          </p:cNvSpPr>
          <p:nvPr>
            <p:ph type="sldNum" sz="quarter" idx="10"/>
          </p:nvPr>
        </p:nvSpPr>
        <p:spPr/>
        <p:txBody>
          <a:bodyPr/>
          <a:lstStyle/>
          <a:p>
            <a:fld id="{A82CD4DB-7C95-4E65-B24B-73AC33739019}" type="slidenum">
              <a:rPr lang="en-US" smtClean="0"/>
              <a:pPr/>
              <a:t>48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Darien Library in Connecticut </a:t>
            </a:r>
            <a:r>
              <a:rPr lang="en-US" baseline="0" dirty="0" smtClean="0"/>
              <a:t>has created a </a:t>
            </a:r>
            <a:r>
              <a:rPr lang="en-US" baseline="0" dirty="0" err="1" smtClean="0"/>
              <a:t>Pinterest</a:t>
            </a:r>
            <a:r>
              <a:rPr lang="en-US" baseline="0" dirty="0" smtClean="0"/>
              <a:t> profile, including various boards with book-related themes.</a:t>
            </a:r>
            <a:endParaRPr lang="en-US" dirty="0"/>
          </a:p>
        </p:txBody>
      </p:sp>
      <p:sp>
        <p:nvSpPr>
          <p:cNvPr id="4" name="Slide Number Placeholder 3"/>
          <p:cNvSpPr>
            <a:spLocks noGrp="1"/>
          </p:cNvSpPr>
          <p:nvPr>
            <p:ph type="sldNum" sz="quarter" idx="10"/>
          </p:nvPr>
        </p:nvSpPr>
        <p:spPr/>
        <p:txBody>
          <a:bodyPr/>
          <a:lstStyle/>
          <a:p>
            <a:fld id="{A82CD4DB-7C95-4E65-B24B-73AC33739019}" type="slidenum">
              <a:rPr lang="en-US" smtClean="0"/>
              <a:pPr/>
              <a:t>49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read articles</a:t>
            </a:r>
            <a:r>
              <a:rPr lang="en-US" baseline="0" dirty="0" smtClean="0"/>
              <a:t>, reports, and blog postings and watched videos or presentations. The annotated reading list in our third report has almost 200 items.</a:t>
            </a:r>
            <a:endParaRPr lang="en-US" dirty="0"/>
          </a:p>
        </p:txBody>
      </p:sp>
      <p:sp>
        <p:nvSpPr>
          <p:cNvPr id="4" name="Slide Number Placeholder 3"/>
          <p:cNvSpPr>
            <a:spLocks noGrp="1"/>
          </p:cNvSpPr>
          <p:nvPr>
            <p:ph type="sldNum" sz="quarter" idx="10"/>
          </p:nvPr>
        </p:nvSpPr>
        <p:spPr/>
        <p:txBody>
          <a:bodyPr/>
          <a:lstStyle/>
          <a:p>
            <a:fld id="{A82CD4DB-7C95-4E65-B24B-73AC33739019}" type="slidenum">
              <a:rPr lang="en-US" smtClean="0"/>
              <a:pPr/>
              <a:t>8</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The Darien has also </a:t>
            </a:r>
            <a:r>
              <a:rPr lang="en-US" baseline="0" dirty="0" smtClean="0"/>
              <a:t>has added the “Pin it” button to the social media features in its library catalog.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82CD4DB-7C95-4E65-B24B-73AC33739019}" type="slidenum">
              <a:rPr lang="en-US" smtClean="0"/>
              <a:pPr/>
              <a:t>50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This enables a </a:t>
            </a:r>
            <a:r>
              <a:rPr lang="en-US" baseline="0" dirty="0" err="1" smtClean="0"/>
              <a:t>Pinterest</a:t>
            </a:r>
            <a:r>
              <a:rPr lang="en-US" baseline="0" dirty="0" smtClean="0"/>
              <a:t> user to directly pin images of audio, video, and books from the Darien OPAC to their own boards.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82CD4DB-7C95-4E65-B24B-73AC33739019}" type="slidenum">
              <a:rPr lang="en-US" smtClean="0"/>
              <a:pPr/>
              <a:t>51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Booklovers with profiles on </a:t>
            </a:r>
            <a:r>
              <a:rPr lang="en-US" baseline="0" dirty="0" err="1" smtClean="0"/>
              <a:t>Pinterest</a:t>
            </a:r>
            <a:r>
              <a:rPr lang="en-US" baseline="0" dirty="0" smtClean="0"/>
              <a:t> can pin images directly from Darien Library’s catalog to their own boards and can also re-pin images from the library’s </a:t>
            </a:r>
            <a:r>
              <a:rPr lang="en-US" baseline="0" dirty="0" err="1" smtClean="0"/>
              <a:t>Pinterest</a:t>
            </a:r>
            <a:r>
              <a:rPr lang="en-US" baseline="0" dirty="0" smtClean="0"/>
              <a:t> boards to their own boards.</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A82CD4DB-7C95-4E65-B24B-73AC33739019}" type="slidenum">
              <a:rPr lang="en-US" smtClean="0"/>
              <a:pPr/>
              <a:t>52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Arial" pitchFamily="34" charset="0"/>
                <a:ea typeface="+mn-ea"/>
                <a:cs typeface="+mn-cs"/>
              </a:rPr>
              <a:t>The final </a:t>
            </a:r>
            <a:r>
              <a:rPr lang="en-US" sz="1200" kern="1200" baseline="0" dirty="0" smtClean="0">
                <a:solidFill>
                  <a:schemeClr val="tx1"/>
                </a:solidFill>
                <a:latin typeface="Arial" pitchFamily="34" charset="0"/>
                <a:ea typeface="+mn-ea"/>
                <a:cs typeface="+mn-cs"/>
              </a:rPr>
              <a:t>site I’d like to share is </a:t>
            </a:r>
            <a:r>
              <a:rPr lang="en-US" sz="1200" kern="1200" baseline="0" dirty="0" err="1" smtClean="0">
                <a:solidFill>
                  <a:schemeClr val="tx1"/>
                </a:solidFill>
                <a:latin typeface="Arial" pitchFamily="34" charset="0"/>
                <a:ea typeface="+mn-ea"/>
                <a:cs typeface="+mn-cs"/>
              </a:rPr>
              <a:t>Historypin</a:t>
            </a:r>
            <a:r>
              <a:rPr lang="en-US" sz="1200" kern="1200" baseline="0" dirty="0" smtClean="0">
                <a:solidFill>
                  <a:schemeClr val="tx1"/>
                </a:solidFill>
                <a:latin typeface="Arial" pitchFamily="34" charset="0"/>
                <a:ea typeface="+mn-ea"/>
                <a:cs typeface="+mn-cs"/>
              </a:rPr>
              <a:t>, a site for sharing historic visual material within its geographic context.  This tool asks u</a:t>
            </a:r>
            <a:r>
              <a:rPr lang="en-US" sz="1200" kern="1200" dirty="0" smtClean="0">
                <a:solidFill>
                  <a:schemeClr val="tx1"/>
                </a:solidFill>
                <a:latin typeface="Arial" pitchFamily="34" charset="0"/>
                <a:ea typeface="+mn-ea"/>
                <a:cs typeface="+mn-cs"/>
              </a:rPr>
              <a:t>sers to "pin" their own digital audiovisual and photographic materials</a:t>
            </a:r>
            <a:r>
              <a:rPr lang="en-US" sz="1200" kern="1200" baseline="0" dirty="0" smtClean="0">
                <a:solidFill>
                  <a:schemeClr val="tx1"/>
                </a:solidFill>
                <a:latin typeface="Arial" pitchFamily="34" charset="0"/>
                <a:ea typeface="+mn-ea"/>
                <a:cs typeface="+mn-cs"/>
              </a:rPr>
              <a:t> </a:t>
            </a:r>
            <a:r>
              <a:rPr lang="en-US" sz="1200" kern="1200" dirty="0" smtClean="0">
                <a:solidFill>
                  <a:schemeClr val="tx1"/>
                </a:solidFill>
                <a:latin typeface="Arial" pitchFamily="34" charset="0"/>
                <a:ea typeface="+mn-ea"/>
                <a:cs typeface="+mn-cs"/>
              </a:rPr>
              <a:t>to a world map. Participants are encouraged to add descriptive information and personal recollections associated with the</a:t>
            </a:r>
            <a:r>
              <a:rPr lang="en-US" sz="1200" kern="1200" baseline="0" dirty="0" smtClean="0">
                <a:solidFill>
                  <a:schemeClr val="tx1"/>
                </a:solidFill>
                <a:latin typeface="Arial" pitchFamily="34" charset="0"/>
                <a:ea typeface="+mn-ea"/>
                <a:cs typeface="+mn-cs"/>
              </a:rPr>
              <a:t> materials they contribute</a:t>
            </a:r>
            <a:r>
              <a:rPr lang="en-US" sz="1200" kern="1200" dirty="0" smtClean="0">
                <a:solidFill>
                  <a:schemeClr val="tx1"/>
                </a:solidFill>
                <a:latin typeface="Arial" pitchFamily="34" charset="0"/>
                <a:ea typeface="+mn-ea"/>
                <a:cs typeface="+mn-cs"/>
              </a:rPr>
              <a:t>.  </a:t>
            </a:r>
          </a:p>
          <a:p>
            <a:endParaRPr lang="en-US" dirty="0"/>
          </a:p>
        </p:txBody>
      </p:sp>
      <p:sp>
        <p:nvSpPr>
          <p:cNvPr id="4" name="Slide Number Placeholder 3"/>
          <p:cNvSpPr>
            <a:spLocks noGrp="1"/>
          </p:cNvSpPr>
          <p:nvPr>
            <p:ph type="sldNum" sz="quarter" idx="10"/>
          </p:nvPr>
        </p:nvSpPr>
        <p:spPr/>
        <p:txBody>
          <a:bodyPr/>
          <a:lstStyle/>
          <a:p>
            <a:fld id="{A82CD4DB-7C95-4E65-B24B-73AC33739019}" type="slidenum">
              <a:rPr lang="en-US" smtClean="0"/>
              <a:pPr/>
              <a:t>53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err="1" smtClean="0">
                <a:solidFill>
                  <a:schemeClr val="tx1"/>
                </a:solidFill>
                <a:latin typeface="Arial" pitchFamily="34" charset="0"/>
                <a:ea typeface="+mn-ea"/>
                <a:cs typeface="+mn-cs"/>
              </a:rPr>
              <a:t>Historypin</a:t>
            </a:r>
            <a:r>
              <a:rPr lang="en-US" sz="1200" kern="1200" dirty="0" smtClean="0">
                <a:solidFill>
                  <a:schemeClr val="tx1"/>
                </a:solidFill>
                <a:latin typeface="Arial" pitchFamily="34" charset="0"/>
                <a:ea typeface="+mn-ea"/>
                <a:cs typeface="+mn-cs"/>
              </a:rPr>
              <a:t> </a:t>
            </a:r>
            <a:r>
              <a:rPr lang="en-US" baseline="0" dirty="0" smtClean="0"/>
              <a:t>is</a:t>
            </a:r>
            <a:r>
              <a:rPr lang="en-US" dirty="0" smtClean="0"/>
              <a:t> </a:t>
            </a:r>
            <a:r>
              <a:rPr lang="en-US" sz="1200" kern="1200" dirty="0" smtClean="0">
                <a:solidFill>
                  <a:schemeClr val="tx1"/>
                </a:solidFill>
                <a:latin typeface="Arial" pitchFamily="34" charset="0"/>
                <a:ea typeface="+mn-ea"/>
                <a:cs typeface="+mn-cs"/>
              </a:rPr>
              <a:t>managed by the British nonprofit project “We Are What We Do” in partnership with Google. The</a:t>
            </a:r>
            <a:r>
              <a:rPr lang="en-US" sz="1200" kern="1200" baseline="0" dirty="0" smtClean="0">
                <a:solidFill>
                  <a:schemeClr val="tx1"/>
                </a:solidFill>
                <a:latin typeface="Arial" pitchFamily="34" charset="0"/>
                <a:ea typeface="+mn-ea"/>
                <a:cs typeface="+mn-cs"/>
              </a:rPr>
              <a:t> site is</a:t>
            </a:r>
            <a:r>
              <a:rPr lang="en-US" dirty="0" smtClean="0"/>
              <a:t> designed to be an</a:t>
            </a:r>
            <a:r>
              <a:rPr lang="en-US" baseline="0" dirty="0" smtClean="0"/>
              <a:t> online, </a:t>
            </a:r>
            <a:r>
              <a:rPr lang="en-US" dirty="0" smtClean="0"/>
              <a:t>user-generated archives</a:t>
            </a:r>
            <a:r>
              <a:rPr lang="en-US" baseline="0" dirty="0" smtClean="0"/>
              <a:t>.  Naturally, </a:t>
            </a:r>
            <a:r>
              <a:rPr lang="en-US" sz="1200" kern="1200" dirty="0" smtClean="0">
                <a:solidFill>
                  <a:schemeClr val="tx1"/>
                </a:solidFill>
                <a:latin typeface="Arial" pitchFamily="34" charset="0"/>
                <a:ea typeface="+mn-ea"/>
                <a:cs typeface="+mn-cs"/>
              </a:rPr>
              <a:t>LAMs are among the community of users who are creating tours and collections and contributing historic materials.</a:t>
            </a:r>
            <a:endParaRPr lang="en-US" dirty="0"/>
          </a:p>
        </p:txBody>
      </p:sp>
      <p:sp>
        <p:nvSpPr>
          <p:cNvPr id="4" name="Slide Number Placeholder 3"/>
          <p:cNvSpPr>
            <a:spLocks noGrp="1"/>
          </p:cNvSpPr>
          <p:nvPr>
            <p:ph type="sldNum" sz="quarter" idx="10"/>
          </p:nvPr>
        </p:nvSpPr>
        <p:spPr/>
        <p:txBody>
          <a:bodyPr/>
          <a:lstStyle/>
          <a:p>
            <a:fld id="{A82CD4DB-7C95-4E65-B24B-73AC33739019}" type="slidenum">
              <a:rPr lang="en-US" smtClean="0"/>
              <a:pPr/>
              <a:t>54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Arial" pitchFamily="34" charset="0"/>
                <a:ea typeface="+mn-ea"/>
                <a:cs typeface="+mn-cs"/>
              </a:rPr>
              <a:t>This is a screenshot of a “Tour” on </a:t>
            </a:r>
            <a:r>
              <a:rPr lang="en-US" sz="1200" kern="1200" dirty="0" err="1" smtClean="0">
                <a:solidFill>
                  <a:schemeClr val="tx1"/>
                </a:solidFill>
                <a:latin typeface="Arial" pitchFamily="34" charset="0"/>
                <a:ea typeface="+mn-ea"/>
                <a:cs typeface="+mn-cs"/>
              </a:rPr>
              <a:t>Historypin</a:t>
            </a:r>
            <a:r>
              <a:rPr lang="en-US" sz="1200" kern="1200" dirty="0" smtClean="0">
                <a:solidFill>
                  <a:schemeClr val="tx1"/>
                </a:solidFill>
                <a:latin typeface="Arial" pitchFamily="34" charset="0"/>
                <a:ea typeface="+mn-ea"/>
                <a:cs typeface="+mn-cs"/>
              </a:rPr>
              <a:t>.</a:t>
            </a:r>
            <a:r>
              <a:rPr lang="en-US" sz="1200" kern="1200" baseline="0" dirty="0" smtClean="0">
                <a:solidFill>
                  <a:schemeClr val="tx1"/>
                </a:solidFill>
                <a:latin typeface="Arial" pitchFamily="34" charset="0"/>
                <a:ea typeface="+mn-ea"/>
                <a:cs typeface="+mn-cs"/>
              </a:rPr>
              <a:t>  This particular tour displays various Chinatowns in North America.  Users can create thematic tours and collections and open them to public contributions of images and personal narrative.  </a:t>
            </a:r>
            <a:endParaRPr lang="en-US" dirty="0" smtClean="0"/>
          </a:p>
          <a:p>
            <a:endParaRPr lang="en-US" sz="1200" kern="1200" dirty="0" smtClean="0">
              <a:solidFill>
                <a:schemeClr val="tx1"/>
              </a:solidFill>
              <a:latin typeface="Arial" pitchFamily="34" charset="0"/>
              <a:ea typeface="+mn-ea"/>
              <a:cs typeface="+mn-cs"/>
            </a:endParaRPr>
          </a:p>
          <a:p>
            <a:r>
              <a:rPr lang="en-US" sz="1200" kern="1200" baseline="0" dirty="0" smtClean="0">
                <a:solidFill>
                  <a:schemeClr val="tx1"/>
                </a:solidFill>
                <a:latin typeface="Arial" pitchFamily="34" charset="0"/>
                <a:ea typeface="+mn-ea"/>
                <a:cs typeface="+mn-cs"/>
              </a:rPr>
              <a:t>This screenshot is an example of how u</a:t>
            </a:r>
            <a:r>
              <a:rPr lang="en-US" sz="1200" kern="1200" dirty="0" smtClean="0">
                <a:solidFill>
                  <a:schemeClr val="tx1"/>
                </a:solidFill>
                <a:latin typeface="Arial" pitchFamily="34" charset="0"/>
                <a:ea typeface="+mn-ea"/>
                <a:cs typeface="+mn-cs"/>
              </a:rPr>
              <a:t>ser-contributed photos of yesteryear are superimposed upon a current Google map, placing historic photos in context geographically and allowing visual comparison between then and now. </a:t>
            </a:r>
            <a:r>
              <a:rPr lang="en-US" sz="1200" kern="1200" baseline="0" dirty="0" smtClean="0">
                <a:solidFill>
                  <a:schemeClr val="tx1"/>
                </a:solidFill>
                <a:latin typeface="Arial" pitchFamily="34" charset="0"/>
                <a:ea typeface="+mn-ea"/>
                <a:cs typeface="+mn-cs"/>
              </a:rPr>
              <a:t>The historic image will remain in place, while the background image is interactive and users can scroll in any direction to view the surrounding areas.</a:t>
            </a:r>
            <a:endParaRPr lang="en-US" sz="1200" kern="1200" dirty="0" smtClean="0">
              <a:solidFill>
                <a:schemeClr val="tx1"/>
              </a:solidFill>
              <a:latin typeface="Arial" pitchFamily="34" charset="0"/>
              <a:ea typeface="+mn-ea"/>
              <a:cs typeface="+mn-cs"/>
            </a:endParaRPr>
          </a:p>
          <a:p>
            <a:endParaRPr lang="en-US" sz="1200" kern="1200" dirty="0" smtClean="0">
              <a:solidFill>
                <a:schemeClr val="tx1"/>
              </a:solidFill>
              <a:latin typeface="Arial" pitchFamily="34" charset="0"/>
              <a:ea typeface="+mn-ea"/>
              <a:cs typeface="+mn-cs"/>
            </a:endParaRPr>
          </a:p>
        </p:txBody>
      </p:sp>
      <p:sp>
        <p:nvSpPr>
          <p:cNvPr id="4" name="Slide Number Placeholder 3"/>
          <p:cNvSpPr>
            <a:spLocks noGrp="1"/>
          </p:cNvSpPr>
          <p:nvPr>
            <p:ph type="sldNum" sz="quarter" idx="10"/>
          </p:nvPr>
        </p:nvSpPr>
        <p:spPr/>
        <p:txBody>
          <a:bodyPr/>
          <a:lstStyle/>
          <a:p>
            <a:fld id="{A82CD4DB-7C95-4E65-B24B-73AC33739019}" type="slidenum">
              <a:rPr lang="en-US" smtClean="0"/>
              <a:pPr/>
              <a:t>55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Arial" pitchFamily="34" charset="0"/>
                <a:ea typeface="+mn-ea"/>
                <a:cs typeface="+mn-cs"/>
              </a:rPr>
              <a:t>These</a:t>
            </a:r>
            <a:r>
              <a:rPr lang="en-US" sz="1200" kern="1200" baseline="0" dirty="0" smtClean="0">
                <a:solidFill>
                  <a:schemeClr val="tx1"/>
                </a:solidFill>
                <a:latin typeface="Arial" pitchFamily="34" charset="0"/>
                <a:ea typeface="+mn-ea"/>
                <a:cs typeface="+mn-cs"/>
              </a:rPr>
              <a:t> newer </a:t>
            </a:r>
            <a:r>
              <a:rPr lang="en-US" sz="1200" kern="1200" dirty="0" smtClean="0">
                <a:solidFill>
                  <a:schemeClr val="tx1"/>
                </a:solidFill>
                <a:latin typeface="Arial" pitchFamily="34" charset="0"/>
                <a:ea typeface="+mn-ea"/>
                <a:cs typeface="+mn-cs"/>
              </a:rPr>
              <a:t>sites have overlapping functionalities with the more familiar sites we reviewed in Report 1; what makes them seem “New” is that they have selected, combined, and presented existing social media features in new ways.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latin typeface="Arial" pitchFamily="34"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Arial" pitchFamily="34" charset="0"/>
                <a:ea typeface="+mn-ea"/>
                <a:cs typeface="+mn-cs"/>
              </a:rPr>
              <a:t>As the number of electronic communication platforms grows, so do our possibilities</a:t>
            </a:r>
            <a:r>
              <a:rPr lang="en-US" sz="1200" kern="1200" baseline="0" dirty="0" smtClean="0">
                <a:solidFill>
                  <a:schemeClr val="tx1"/>
                </a:solidFill>
                <a:latin typeface="Arial" pitchFamily="34" charset="0"/>
                <a:ea typeface="+mn-ea"/>
                <a:cs typeface="+mn-cs"/>
              </a:rPr>
              <a:t> for connecting with our user communities. As we engage in different forms of communication through our own sites or third-party-hosted sites, it is important to continually re-evaluate our own institutional goals and growth.</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baseline="0" dirty="0" smtClean="0">
              <a:solidFill>
                <a:schemeClr val="tx1"/>
              </a:solidFill>
              <a:latin typeface="Arial" pitchFamily="34"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Arial" pitchFamily="34" charset="0"/>
                <a:ea typeface="+mn-ea"/>
                <a:cs typeface="+mn-cs"/>
              </a:rPr>
              <a:t>The working group conducted a survey that</a:t>
            </a:r>
            <a:r>
              <a:rPr lang="en-US" sz="1200" kern="1200" baseline="0" dirty="0" smtClean="0">
                <a:solidFill>
                  <a:schemeClr val="tx1"/>
                </a:solidFill>
                <a:latin typeface="Arial" pitchFamily="34" charset="0"/>
                <a:ea typeface="+mn-ea"/>
                <a:cs typeface="+mn-cs"/>
              </a:rPr>
              <a:t> </a:t>
            </a:r>
            <a:r>
              <a:rPr lang="en-US" sz="1200" kern="1200" dirty="0" smtClean="0">
                <a:solidFill>
                  <a:schemeClr val="tx1"/>
                </a:solidFill>
                <a:latin typeface="Arial" pitchFamily="34" charset="0"/>
                <a:ea typeface="+mn-ea"/>
                <a:cs typeface="+mn-cs"/>
              </a:rPr>
              <a:t>asked managers of websites to do just that; we surveyed LAMs that were using Web 2.0 features, asking them to tell us about</a:t>
            </a:r>
            <a:r>
              <a:rPr lang="en-US" sz="1200" kern="1200" baseline="0" dirty="0" smtClean="0">
                <a:solidFill>
                  <a:schemeClr val="tx1"/>
                </a:solidFill>
                <a:latin typeface="Arial" pitchFamily="34" charset="0"/>
                <a:ea typeface="+mn-ea"/>
                <a:cs typeface="+mn-cs"/>
              </a:rPr>
              <a:t> </a:t>
            </a:r>
            <a:r>
              <a:rPr lang="en-US" sz="1200" kern="1200" dirty="0" smtClean="0">
                <a:solidFill>
                  <a:schemeClr val="tx1"/>
                </a:solidFill>
                <a:latin typeface="Arial" pitchFamily="34" charset="0"/>
                <a:ea typeface="+mn-ea"/>
                <a:cs typeface="+mn-cs"/>
              </a:rPr>
              <a:t>where they’d started, what they’d accomplished,</a:t>
            </a:r>
            <a:r>
              <a:rPr lang="en-US" sz="1200" kern="1200" baseline="0" dirty="0" smtClean="0">
                <a:solidFill>
                  <a:schemeClr val="tx1"/>
                </a:solidFill>
                <a:latin typeface="Arial" pitchFamily="34" charset="0"/>
                <a:ea typeface="+mn-ea"/>
                <a:cs typeface="+mn-cs"/>
              </a:rPr>
              <a:t> </a:t>
            </a:r>
            <a:r>
              <a:rPr lang="en-US" sz="1200" kern="1200" dirty="0" smtClean="0">
                <a:solidFill>
                  <a:schemeClr val="tx1"/>
                </a:solidFill>
                <a:latin typeface="Arial" pitchFamily="34" charset="0"/>
                <a:ea typeface="+mn-ea"/>
                <a:cs typeface="+mn-cs"/>
              </a:rPr>
              <a:t>and how they envisioned using these tools in the future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latin typeface="Arial" pitchFamily="34"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Arial" pitchFamily="34" charset="0"/>
                <a:ea typeface="+mn-ea"/>
                <a:cs typeface="+mn-cs"/>
              </a:rPr>
              <a:t>Cheryl </a:t>
            </a:r>
            <a:r>
              <a:rPr lang="en-US" sz="1200" kern="1200" dirty="0" err="1" smtClean="0">
                <a:solidFill>
                  <a:schemeClr val="tx1"/>
                </a:solidFill>
                <a:latin typeface="Arial" pitchFamily="34" charset="0"/>
                <a:ea typeface="+mn-ea"/>
                <a:cs typeface="+mn-cs"/>
              </a:rPr>
              <a:t>Gowing</a:t>
            </a:r>
            <a:r>
              <a:rPr lang="en-US" sz="1200" kern="1200" dirty="0" smtClean="0">
                <a:solidFill>
                  <a:schemeClr val="tx1"/>
                </a:solidFill>
                <a:latin typeface="Arial" pitchFamily="34" charset="0"/>
                <a:ea typeface="+mn-ea"/>
                <a:cs typeface="+mn-cs"/>
              </a:rPr>
              <a:t> is now going to share her observations about the survey and our analysis of it.</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baseline="0" dirty="0" smtClean="0">
              <a:solidFill>
                <a:schemeClr val="tx1"/>
              </a:solidFill>
              <a:latin typeface="Arial" pitchFamily="34"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baseline="0" dirty="0" smtClean="0">
              <a:solidFill>
                <a:schemeClr val="tx1"/>
              </a:solidFill>
              <a:latin typeface="Arial" pitchFamily="34"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baseline="0" dirty="0" smtClean="0">
                <a:solidFill>
                  <a:schemeClr val="tx1"/>
                </a:solidFill>
                <a:latin typeface="Arial" pitchFamily="34" charset="0"/>
                <a:ea typeface="+mn-ea"/>
                <a:cs typeface="+mn-cs"/>
              </a:rPr>
              <a:t>Thank you.</a:t>
            </a:r>
            <a:endParaRPr lang="en-US" sz="1200" kern="1200" dirty="0" smtClean="0">
              <a:solidFill>
                <a:schemeClr val="tx1"/>
              </a:solidFill>
              <a:latin typeface="Arial" pitchFamily="34" charset="0"/>
              <a:ea typeface="+mn-ea"/>
              <a:cs typeface="+mn-cs"/>
            </a:endParaRPr>
          </a:p>
          <a:p>
            <a:pPr lvl="0">
              <a:buFont typeface="Arial" pitchFamily="34" charset="0"/>
              <a:buNone/>
            </a:pPr>
            <a:endParaRPr lang="en-US" sz="1200" kern="1200" dirty="0" smtClean="0">
              <a:solidFill>
                <a:schemeClr val="tx1"/>
              </a:solidFill>
              <a:latin typeface="Arial" pitchFamily="34" charset="0"/>
              <a:ea typeface="+mn-ea"/>
              <a:cs typeface="+mn-cs"/>
            </a:endParaRPr>
          </a:p>
          <a:p>
            <a:endParaRPr lang="nl-NL" dirty="0" smtClean="0"/>
          </a:p>
        </p:txBody>
      </p:sp>
      <p:sp>
        <p:nvSpPr>
          <p:cNvPr id="4" name="Tijdelijke aanduiding voor dianummer 3"/>
          <p:cNvSpPr>
            <a:spLocks noGrp="1"/>
          </p:cNvSpPr>
          <p:nvPr>
            <p:ph type="sldNum" sz="quarter" idx="10"/>
          </p:nvPr>
        </p:nvSpPr>
        <p:spPr/>
        <p:txBody>
          <a:bodyPr/>
          <a:lstStyle/>
          <a:p>
            <a:fld id="{AE5325B4-75DA-46ED-8F3B-A4B03408BA35}" type="slidenum">
              <a:rPr lang="nl-NL" smtClean="0"/>
              <a:pPr/>
              <a:t>56</a:t>
            </a:fld>
            <a:endParaRPr lang="nl-NL"/>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dirty="0" smtClean="0"/>
              <a:t>Library Next-Gen Catalogs – starting to use tagging, rating, [letting the user layer</a:t>
            </a:r>
            <a:r>
              <a:rPr lang="en-US" baseline="0" dirty="0" smtClean="0"/>
              <a:t> their own meaning]</a:t>
            </a:r>
            <a:endParaRPr lang="en-US" dirty="0" smtClean="0"/>
          </a:p>
          <a:p>
            <a:pPr>
              <a:buFontTx/>
              <a:buChar char="-"/>
            </a:pPr>
            <a:r>
              <a:rPr lang="en-US" dirty="0" smtClean="0"/>
              <a:t> digital Collections starting to experiment</a:t>
            </a:r>
            <a:r>
              <a:rPr lang="en-US" baseline="0" dirty="0" smtClean="0"/>
              <a:t> w/ allowing user comments, tags</a:t>
            </a:r>
          </a:p>
          <a:p>
            <a:pPr>
              <a:buFontTx/>
              <a:buChar char="-"/>
            </a:pPr>
            <a:r>
              <a:rPr lang="en-US" baseline="0" dirty="0" err="1" smtClean="0"/>
              <a:t>Flickr</a:t>
            </a:r>
            <a:r>
              <a:rPr lang="en-US" baseline="0" dirty="0" smtClean="0"/>
              <a:t> Commons   [letting user add/improve our understanding of our content]</a:t>
            </a:r>
            <a:endParaRPr lang="en-US" dirty="0" smtClean="0"/>
          </a:p>
          <a:p>
            <a:endParaRPr lang="en-US" dirty="0"/>
          </a:p>
        </p:txBody>
      </p:sp>
      <p:sp>
        <p:nvSpPr>
          <p:cNvPr id="4" name="Slide Number Placeholder 3"/>
          <p:cNvSpPr>
            <a:spLocks noGrp="1"/>
          </p:cNvSpPr>
          <p:nvPr>
            <p:ph type="sldNum" sz="quarter" idx="10"/>
          </p:nvPr>
        </p:nvSpPr>
        <p:spPr/>
        <p:txBody>
          <a:bodyPr/>
          <a:lstStyle/>
          <a:p>
            <a:fld id="{73B60C56-B191-40AF-A16D-12D680930EC1}" type="slidenum">
              <a:rPr lang="en-US" smtClean="0"/>
              <a:pPr/>
              <a:t>59</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dirty="0" smtClean="0"/>
              <a:t>Site Reviews revealed widening scope of social metadata</a:t>
            </a:r>
          </a:p>
          <a:p>
            <a:pPr>
              <a:buFontTx/>
              <a:buChar char="-"/>
            </a:pPr>
            <a:r>
              <a:rPr lang="en-US" dirty="0" smtClean="0"/>
              <a:t>Need to define/categorize types of social metadata</a:t>
            </a:r>
          </a:p>
          <a:p>
            <a:pPr>
              <a:buFontTx/>
              <a:buChar char="-"/>
            </a:pPr>
            <a:r>
              <a:rPr lang="en-US" dirty="0" smtClean="0"/>
              <a:t>Users Tagging, Comments, Review/Ratings widely used</a:t>
            </a:r>
          </a:p>
          <a:p>
            <a:pPr>
              <a:buFontTx/>
              <a:buChar char="-"/>
            </a:pPr>
            <a:r>
              <a:rPr lang="en-US" dirty="0" smtClean="0"/>
              <a:t>Some experimentation with user contributed content – uploading images, videos, stories</a:t>
            </a:r>
          </a:p>
          <a:p>
            <a:r>
              <a:rPr lang="en-US" dirty="0" smtClean="0"/>
              <a:t>- Difficult to find policies &amp; administrative information</a:t>
            </a:r>
          </a:p>
          <a:p>
            <a:pPr>
              <a:buFontTx/>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73B60C56-B191-40AF-A16D-12D680930EC1}" type="slidenum">
              <a:rPr lang="en-US" smtClean="0"/>
              <a:pPr/>
              <a:t>60</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3B60C56-B191-40AF-A16D-12D680930EC1}" type="slidenum">
              <a:rPr lang="en-US" smtClean="0"/>
              <a:pPr/>
              <a:t>64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82CD4DB-7C95-4E65-B24B-73AC33739019}" type="slidenum">
              <a:rPr lang="en-US" smtClean="0"/>
              <a:pPr/>
              <a:t>10</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50">
              <a:defRPr/>
            </a:pPr>
            <a:r>
              <a:rPr lang="en-US" dirty="0" smtClean="0"/>
              <a:t>More Libraries integrating services and resources with social media</a:t>
            </a:r>
          </a:p>
          <a:p>
            <a:endParaRPr lang="en-US" dirty="0"/>
          </a:p>
        </p:txBody>
      </p:sp>
      <p:sp>
        <p:nvSpPr>
          <p:cNvPr id="4" name="Slide Number Placeholder 3"/>
          <p:cNvSpPr>
            <a:spLocks noGrp="1"/>
          </p:cNvSpPr>
          <p:nvPr>
            <p:ph type="sldNum" sz="quarter" idx="10"/>
          </p:nvPr>
        </p:nvSpPr>
        <p:spPr/>
        <p:txBody>
          <a:bodyPr/>
          <a:lstStyle/>
          <a:p>
            <a:fld id="{73B60C56-B191-40AF-A16D-12D680930EC1}" type="slidenum">
              <a:rPr lang="en-US" smtClean="0"/>
              <a:pPr/>
              <a:t>66</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smtClean="0"/>
          </a:p>
        </p:txBody>
      </p:sp>
      <p:sp>
        <p:nvSpPr>
          <p:cNvPr id="4" name="Tijdelijke aanduiding voor dianummer 3"/>
          <p:cNvSpPr>
            <a:spLocks noGrp="1"/>
          </p:cNvSpPr>
          <p:nvPr>
            <p:ph type="sldNum" sz="quarter" idx="10"/>
          </p:nvPr>
        </p:nvSpPr>
        <p:spPr/>
        <p:txBody>
          <a:bodyPr/>
          <a:lstStyle/>
          <a:p>
            <a:fld id="{AE5325B4-75DA-46ED-8F3B-A4B03408BA35}" type="slidenum">
              <a:rPr lang="nl-NL" smtClean="0"/>
              <a:pPr/>
              <a:t>69</a:t>
            </a:fld>
            <a:endParaRPr lang="nl-NL"/>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77512F2-8A7E-4CBF-B80C-E69AC3DA131A}" type="slidenum">
              <a:rPr lang="en-US" smtClean="0"/>
              <a:pPr>
                <a:defRPr/>
              </a:pPr>
              <a:t>71</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smtClean="0"/>
          </a:p>
        </p:txBody>
      </p:sp>
      <p:sp>
        <p:nvSpPr>
          <p:cNvPr id="4" name="Tijdelijke aanduiding voor dianummer 3"/>
          <p:cNvSpPr>
            <a:spLocks noGrp="1"/>
          </p:cNvSpPr>
          <p:nvPr>
            <p:ph type="sldNum" sz="quarter" idx="10"/>
          </p:nvPr>
        </p:nvSpPr>
        <p:spPr/>
        <p:txBody>
          <a:bodyPr/>
          <a:lstStyle/>
          <a:p>
            <a:fld id="{AE5325B4-75DA-46ED-8F3B-A4B03408BA35}" type="slidenum">
              <a:rPr lang="nl-NL" smtClean="0"/>
              <a:pPr/>
              <a:t>11</a:t>
            </a:fld>
            <a:endParaRPr lang="nl-N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p:spPr>
        <p:txBody>
          <a:bodyPr/>
          <a:lstStyle/>
          <a:p>
            <a:endParaRPr lang="en-GB"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E5325B4-75DA-46ED-8F3B-A4B03408BA35}" type="slidenum">
              <a:rPr lang="nl-NL" smtClean="0"/>
              <a:pPr/>
              <a:t>13</a:t>
            </a:fld>
            <a:endParaRPr lang="nl-NL"/>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i="0" dirty="0"/>
          </a:p>
        </p:txBody>
      </p:sp>
      <p:sp>
        <p:nvSpPr>
          <p:cNvPr id="4" name="Tijdelijke aanduiding voor dianummer 3"/>
          <p:cNvSpPr>
            <a:spLocks noGrp="1"/>
          </p:cNvSpPr>
          <p:nvPr>
            <p:ph type="sldNum" sz="quarter" idx="10"/>
          </p:nvPr>
        </p:nvSpPr>
        <p:spPr/>
        <p:txBody>
          <a:bodyPr/>
          <a:lstStyle/>
          <a:p>
            <a:fld id="{AE5325B4-75DA-46ED-8F3B-A4B03408BA35}" type="slidenum">
              <a:rPr lang="nl-NL" smtClean="0"/>
              <a:pPr/>
              <a:t>14</a:t>
            </a:fld>
            <a:endParaRPr lang="nl-NL"/>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9.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7" name="Rectangle 2"/>
          <p:cNvSpPr>
            <a:spLocks noChangeArrowheads="1"/>
          </p:cNvSpPr>
          <p:nvPr/>
        </p:nvSpPr>
        <p:spPr bwMode="auto">
          <a:xfrm>
            <a:off x="0" y="0"/>
            <a:ext cx="9144000" cy="2859088"/>
          </a:xfrm>
          <a:prstGeom prst="rect">
            <a:avLst/>
          </a:prstGeom>
          <a:gradFill rotWithShape="1">
            <a:gsLst>
              <a:gs pos="0">
                <a:srgbClr val="144A6F"/>
              </a:gs>
              <a:gs pos="100000">
                <a:srgbClr val="2178B5"/>
              </a:gs>
            </a:gsLst>
            <a:lin ang="5400000" scaled="1"/>
          </a:gradFill>
          <a:ln w="9525">
            <a:noFill/>
            <a:miter lim="800000"/>
            <a:headEnd/>
            <a:tailEnd/>
          </a:ln>
          <a:effectLst/>
        </p:spPr>
        <p:txBody>
          <a:bodyPr wrap="none" anchor="ctr"/>
          <a:lstStyle/>
          <a:p>
            <a:pPr>
              <a:defRPr/>
            </a:pPr>
            <a:endParaRPr lang="en-US"/>
          </a:p>
        </p:txBody>
      </p:sp>
      <p:sp>
        <p:nvSpPr>
          <p:cNvPr id="6158" name="Oval 14"/>
          <p:cNvSpPr>
            <a:spLocks noChangeArrowheads="1"/>
          </p:cNvSpPr>
          <p:nvPr/>
        </p:nvSpPr>
        <p:spPr bwMode="auto">
          <a:xfrm>
            <a:off x="5711827" y="-279400"/>
            <a:ext cx="2425700" cy="2425700"/>
          </a:xfrm>
          <a:prstGeom prst="ellipse">
            <a:avLst/>
          </a:prstGeom>
          <a:solidFill>
            <a:srgbClr val="FFFFFF">
              <a:alpha val="7001"/>
            </a:srgbClr>
          </a:solidFill>
          <a:ln w="9525">
            <a:noFill/>
            <a:round/>
            <a:headEnd/>
            <a:tailEnd/>
          </a:ln>
          <a:effectLst/>
        </p:spPr>
        <p:txBody>
          <a:bodyPr wrap="none" anchor="ctr"/>
          <a:lstStyle/>
          <a:p>
            <a:endParaRPr lang="en-US"/>
          </a:p>
        </p:txBody>
      </p:sp>
      <p:sp>
        <p:nvSpPr>
          <p:cNvPr id="6159" name="Oval 15"/>
          <p:cNvSpPr>
            <a:spLocks noChangeArrowheads="1"/>
          </p:cNvSpPr>
          <p:nvPr/>
        </p:nvSpPr>
        <p:spPr bwMode="auto">
          <a:xfrm>
            <a:off x="7567615" y="719140"/>
            <a:ext cx="1711325" cy="1711325"/>
          </a:xfrm>
          <a:prstGeom prst="ellipse">
            <a:avLst/>
          </a:prstGeom>
          <a:solidFill>
            <a:srgbClr val="FFFFFF">
              <a:alpha val="14999"/>
            </a:srgbClr>
          </a:solidFill>
          <a:ln w="9525">
            <a:noFill/>
            <a:round/>
            <a:headEnd/>
            <a:tailEnd/>
          </a:ln>
          <a:effectLst/>
        </p:spPr>
        <p:txBody>
          <a:bodyPr wrap="none" anchor="ctr"/>
          <a:lstStyle/>
          <a:p>
            <a:endParaRPr lang="en-US"/>
          </a:p>
        </p:txBody>
      </p:sp>
      <p:sp>
        <p:nvSpPr>
          <p:cNvPr id="6160" name="Oval 16"/>
          <p:cNvSpPr>
            <a:spLocks noChangeArrowheads="1"/>
          </p:cNvSpPr>
          <p:nvPr/>
        </p:nvSpPr>
        <p:spPr bwMode="auto">
          <a:xfrm>
            <a:off x="6997702" y="1860552"/>
            <a:ext cx="1139825" cy="1139825"/>
          </a:xfrm>
          <a:prstGeom prst="ellipse">
            <a:avLst/>
          </a:prstGeom>
          <a:solidFill>
            <a:srgbClr val="FFFFFF">
              <a:alpha val="20000"/>
            </a:srgbClr>
          </a:solidFill>
          <a:ln w="9525">
            <a:noFill/>
            <a:round/>
            <a:headEnd/>
            <a:tailEnd/>
          </a:ln>
          <a:effectLst/>
        </p:spPr>
        <p:txBody>
          <a:bodyPr wrap="none" anchor="ctr"/>
          <a:lstStyle/>
          <a:p>
            <a:endParaRPr lang="en-US"/>
          </a:p>
        </p:txBody>
      </p:sp>
      <p:sp>
        <p:nvSpPr>
          <p:cNvPr id="6146" name="Rectangle 2"/>
          <p:cNvSpPr>
            <a:spLocks noGrp="1" noChangeArrowheads="1"/>
          </p:cNvSpPr>
          <p:nvPr>
            <p:ph type="ctrTitle" hasCustomPrompt="1"/>
          </p:nvPr>
        </p:nvSpPr>
        <p:spPr>
          <a:xfrm>
            <a:off x="3573463" y="862014"/>
            <a:ext cx="4808537" cy="1751012"/>
          </a:xfrm>
        </p:spPr>
        <p:txBody>
          <a:bodyPr lIns="0" rIns="0" anchor="b"/>
          <a:lstStyle>
            <a:lvl1pPr>
              <a:defRPr sz="3000">
                <a:solidFill>
                  <a:schemeClr val="bg1"/>
                </a:solidFill>
              </a:defRPr>
            </a:lvl1pPr>
          </a:lstStyle>
          <a:p>
            <a:r>
              <a:rPr lang="en-US" dirty="0" smtClean="0"/>
              <a:t>Presentation name</a:t>
            </a:r>
            <a:endParaRPr lang="en-US" dirty="0"/>
          </a:p>
        </p:txBody>
      </p:sp>
      <p:sp>
        <p:nvSpPr>
          <p:cNvPr id="6147" name="Rectangle 3"/>
          <p:cNvSpPr>
            <a:spLocks noGrp="1" noChangeArrowheads="1"/>
          </p:cNvSpPr>
          <p:nvPr>
            <p:ph type="subTitle" idx="1" hasCustomPrompt="1"/>
          </p:nvPr>
        </p:nvSpPr>
        <p:spPr>
          <a:xfrm>
            <a:off x="3573463" y="3352801"/>
            <a:ext cx="4198937" cy="1930400"/>
          </a:xfrm>
        </p:spPr>
        <p:txBody>
          <a:bodyPr tIns="45720" bIns="45720"/>
          <a:lstStyle>
            <a:lvl1pPr marL="0" indent="12700">
              <a:spcBef>
                <a:spcPct val="0"/>
              </a:spcBef>
              <a:defRPr/>
            </a:lvl1pPr>
          </a:lstStyle>
          <a:p>
            <a:r>
              <a:rPr lang="en-US" dirty="0" smtClean="0"/>
              <a:t>Presenter</a:t>
            </a:r>
            <a:endParaRPr lang="en-US" dirty="0"/>
          </a:p>
        </p:txBody>
      </p:sp>
      <p:grpSp>
        <p:nvGrpSpPr>
          <p:cNvPr id="2" name="Group 21"/>
          <p:cNvGrpSpPr>
            <a:grpSpLocks/>
          </p:cNvGrpSpPr>
          <p:nvPr/>
        </p:nvGrpSpPr>
        <p:grpSpPr bwMode="auto">
          <a:xfrm>
            <a:off x="0" y="0"/>
            <a:ext cx="9144000" cy="6858000"/>
            <a:chOff x="0" y="0"/>
            <a:chExt cx="5760" cy="4320"/>
          </a:xfrm>
        </p:grpSpPr>
        <p:pic>
          <p:nvPicPr>
            <p:cNvPr id="6161" name="Picture 17" descr="lite border top"/>
            <p:cNvPicPr>
              <a:picLocks noChangeAspect="1" noChangeArrowheads="1"/>
            </p:cNvPicPr>
            <p:nvPr userDrawn="1"/>
          </p:nvPicPr>
          <p:blipFill>
            <a:blip r:embed="rId2" cstate="print"/>
            <a:srcRect/>
            <a:stretch>
              <a:fillRect/>
            </a:stretch>
          </p:blipFill>
          <p:spPr bwMode="auto">
            <a:xfrm>
              <a:off x="0" y="0"/>
              <a:ext cx="5760" cy="90"/>
            </a:xfrm>
            <a:prstGeom prst="rect">
              <a:avLst/>
            </a:prstGeom>
            <a:noFill/>
          </p:spPr>
        </p:pic>
        <p:pic>
          <p:nvPicPr>
            <p:cNvPr id="6162" name="Picture 18" descr="lite border bottom"/>
            <p:cNvPicPr>
              <a:picLocks noChangeAspect="1" noChangeArrowheads="1"/>
            </p:cNvPicPr>
            <p:nvPr userDrawn="1"/>
          </p:nvPicPr>
          <p:blipFill>
            <a:blip r:embed="rId3" cstate="print"/>
            <a:srcRect/>
            <a:stretch>
              <a:fillRect/>
            </a:stretch>
          </p:blipFill>
          <p:spPr bwMode="auto">
            <a:xfrm>
              <a:off x="0" y="4230"/>
              <a:ext cx="5760" cy="90"/>
            </a:xfrm>
            <a:prstGeom prst="rect">
              <a:avLst/>
            </a:prstGeom>
            <a:noFill/>
          </p:spPr>
        </p:pic>
        <p:pic>
          <p:nvPicPr>
            <p:cNvPr id="6163" name="Picture 19" descr="lite border left"/>
            <p:cNvPicPr>
              <a:picLocks noChangeAspect="1" noChangeArrowheads="1"/>
            </p:cNvPicPr>
            <p:nvPr userDrawn="1"/>
          </p:nvPicPr>
          <p:blipFill>
            <a:blip r:embed="rId4" cstate="print"/>
            <a:srcRect/>
            <a:stretch>
              <a:fillRect/>
            </a:stretch>
          </p:blipFill>
          <p:spPr bwMode="auto">
            <a:xfrm>
              <a:off x="0" y="0"/>
              <a:ext cx="281" cy="4320"/>
            </a:xfrm>
            <a:prstGeom prst="rect">
              <a:avLst/>
            </a:prstGeom>
            <a:noFill/>
          </p:spPr>
        </p:pic>
        <p:pic>
          <p:nvPicPr>
            <p:cNvPr id="6164" name="Picture 20" descr="lite border right"/>
            <p:cNvPicPr>
              <a:picLocks noChangeAspect="1" noChangeArrowheads="1"/>
            </p:cNvPicPr>
            <p:nvPr userDrawn="1"/>
          </p:nvPicPr>
          <p:blipFill>
            <a:blip r:embed="rId5" cstate="print"/>
            <a:srcRect/>
            <a:stretch>
              <a:fillRect/>
            </a:stretch>
          </p:blipFill>
          <p:spPr bwMode="auto">
            <a:xfrm>
              <a:off x="5479" y="0"/>
              <a:ext cx="281" cy="4320"/>
            </a:xfrm>
            <a:prstGeom prst="rect">
              <a:avLst/>
            </a:prstGeom>
            <a:noFill/>
          </p:spPr>
        </p:pic>
      </p:grpSp>
      <p:sp>
        <p:nvSpPr>
          <p:cNvPr id="6166" name="Oval 22"/>
          <p:cNvSpPr>
            <a:spLocks noChangeArrowheads="1"/>
          </p:cNvSpPr>
          <p:nvPr/>
        </p:nvSpPr>
        <p:spPr bwMode="auto">
          <a:xfrm>
            <a:off x="644525" y="1101725"/>
            <a:ext cx="2174875" cy="2174875"/>
          </a:xfrm>
          <a:prstGeom prst="ellipse">
            <a:avLst/>
          </a:prstGeom>
          <a:solidFill>
            <a:srgbClr val="2178B5"/>
          </a:solidFill>
          <a:ln w="88900">
            <a:solidFill>
              <a:srgbClr val="FFFFFF"/>
            </a:solidFill>
            <a:round/>
            <a:headEnd/>
            <a:tailEnd/>
          </a:ln>
          <a:effectLst/>
        </p:spPr>
        <p:txBody>
          <a:bodyPr wrap="none" anchor="ctr"/>
          <a:lstStyle/>
          <a:p>
            <a:pPr algn="ctr"/>
            <a:endParaRPr lang="en-US">
              <a:solidFill>
                <a:schemeClr val="accent1"/>
              </a:solidFill>
            </a:endParaRPr>
          </a:p>
        </p:txBody>
      </p:sp>
      <p:pic>
        <p:nvPicPr>
          <p:cNvPr id="15" name="Picture 14" descr="white logo transparent.png"/>
          <p:cNvPicPr>
            <a:picLocks noChangeAspect="1"/>
          </p:cNvPicPr>
          <p:nvPr/>
        </p:nvPicPr>
        <p:blipFill>
          <a:blip r:embed="rId6" cstate="print"/>
          <a:stretch>
            <a:fillRect/>
          </a:stretch>
        </p:blipFill>
        <p:spPr>
          <a:xfrm>
            <a:off x="937487" y="1377308"/>
            <a:ext cx="1588950" cy="1608812"/>
          </a:xfrm>
          <a:prstGeom prst="rect">
            <a:avLst/>
          </a:prstGeom>
        </p:spPr>
      </p:pic>
      <p:pic>
        <p:nvPicPr>
          <p:cNvPr id="16" name="Picture 2" descr="File:Lod-datasets 2009-07-14 colored.png"/>
          <p:cNvPicPr>
            <a:picLocks noChangeAspect="1" noChangeArrowheads="1"/>
          </p:cNvPicPr>
          <p:nvPr userDrawn="1"/>
        </p:nvPicPr>
        <p:blipFill>
          <a:blip r:embed="rId7" cstate="print"/>
          <a:srcRect/>
          <a:stretch>
            <a:fillRect/>
          </a:stretch>
        </p:blipFill>
        <p:spPr bwMode="auto">
          <a:xfrm>
            <a:off x="228600" y="3510643"/>
            <a:ext cx="4049486" cy="3118757"/>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hank You">
    <p:spTree>
      <p:nvGrpSpPr>
        <p:cNvPr id="1" name=""/>
        <p:cNvGrpSpPr/>
        <p:nvPr/>
      </p:nvGrpSpPr>
      <p:grpSpPr>
        <a:xfrm>
          <a:off x="0" y="0"/>
          <a:ext cx="0" cy="0"/>
          <a:chOff x="0" y="0"/>
          <a:chExt cx="0" cy="0"/>
        </a:xfrm>
      </p:grpSpPr>
      <p:sp>
        <p:nvSpPr>
          <p:cNvPr id="17" name="Rectangle 2"/>
          <p:cNvSpPr>
            <a:spLocks noChangeArrowheads="1"/>
          </p:cNvSpPr>
          <p:nvPr/>
        </p:nvSpPr>
        <p:spPr bwMode="auto">
          <a:xfrm>
            <a:off x="0" y="0"/>
            <a:ext cx="9144000" cy="2859088"/>
          </a:xfrm>
          <a:prstGeom prst="rect">
            <a:avLst/>
          </a:prstGeom>
          <a:gradFill rotWithShape="1">
            <a:gsLst>
              <a:gs pos="0">
                <a:srgbClr val="144A6F"/>
              </a:gs>
              <a:gs pos="100000">
                <a:srgbClr val="2178B5"/>
              </a:gs>
            </a:gsLst>
            <a:lin ang="5400000" scaled="1"/>
          </a:gradFill>
          <a:ln w="9525">
            <a:noFill/>
            <a:miter lim="800000"/>
            <a:headEnd/>
            <a:tailEnd/>
          </a:ln>
          <a:effectLst/>
        </p:spPr>
        <p:txBody>
          <a:bodyPr wrap="none" anchor="ctr"/>
          <a:lstStyle/>
          <a:p>
            <a:pPr>
              <a:defRPr/>
            </a:pPr>
            <a:endParaRPr lang="en-US"/>
          </a:p>
        </p:txBody>
      </p:sp>
      <p:sp>
        <p:nvSpPr>
          <p:cNvPr id="6158" name="Oval 14"/>
          <p:cNvSpPr>
            <a:spLocks noChangeArrowheads="1"/>
          </p:cNvSpPr>
          <p:nvPr/>
        </p:nvSpPr>
        <p:spPr bwMode="auto">
          <a:xfrm>
            <a:off x="5711827" y="-279400"/>
            <a:ext cx="2425700" cy="2425700"/>
          </a:xfrm>
          <a:prstGeom prst="ellipse">
            <a:avLst/>
          </a:prstGeom>
          <a:solidFill>
            <a:srgbClr val="FFFFFF">
              <a:alpha val="7001"/>
            </a:srgbClr>
          </a:solidFill>
          <a:ln w="9525">
            <a:noFill/>
            <a:round/>
            <a:headEnd/>
            <a:tailEnd/>
          </a:ln>
          <a:effectLst/>
        </p:spPr>
        <p:txBody>
          <a:bodyPr wrap="none" anchor="ctr"/>
          <a:lstStyle/>
          <a:p>
            <a:endParaRPr lang="en-US"/>
          </a:p>
        </p:txBody>
      </p:sp>
      <p:sp>
        <p:nvSpPr>
          <p:cNvPr id="6159" name="Oval 15"/>
          <p:cNvSpPr>
            <a:spLocks noChangeArrowheads="1"/>
          </p:cNvSpPr>
          <p:nvPr/>
        </p:nvSpPr>
        <p:spPr bwMode="auto">
          <a:xfrm>
            <a:off x="7567615" y="719140"/>
            <a:ext cx="1711325" cy="1711325"/>
          </a:xfrm>
          <a:prstGeom prst="ellipse">
            <a:avLst/>
          </a:prstGeom>
          <a:solidFill>
            <a:srgbClr val="FFFFFF">
              <a:alpha val="14999"/>
            </a:srgbClr>
          </a:solidFill>
          <a:ln w="9525">
            <a:noFill/>
            <a:round/>
            <a:headEnd/>
            <a:tailEnd/>
          </a:ln>
          <a:effectLst/>
        </p:spPr>
        <p:txBody>
          <a:bodyPr wrap="none" anchor="ctr"/>
          <a:lstStyle/>
          <a:p>
            <a:endParaRPr lang="en-US"/>
          </a:p>
        </p:txBody>
      </p:sp>
      <p:sp>
        <p:nvSpPr>
          <p:cNvPr id="6160" name="Oval 16"/>
          <p:cNvSpPr>
            <a:spLocks noChangeArrowheads="1"/>
          </p:cNvSpPr>
          <p:nvPr/>
        </p:nvSpPr>
        <p:spPr bwMode="auto">
          <a:xfrm>
            <a:off x="6997702" y="1860552"/>
            <a:ext cx="1139825" cy="1139825"/>
          </a:xfrm>
          <a:prstGeom prst="ellipse">
            <a:avLst/>
          </a:prstGeom>
          <a:solidFill>
            <a:srgbClr val="FFFFFF">
              <a:alpha val="20000"/>
            </a:srgbClr>
          </a:solidFill>
          <a:ln w="9525">
            <a:noFill/>
            <a:round/>
            <a:headEnd/>
            <a:tailEnd/>
          </a:ln>
          <a:effectLst/>
        </p:spPr>
        <p:txBody>
          <a:bodyPr wrap="none" anchor="ctr"/>
          <a:lstStyle/>
          <a:p>
            <a:endParaRPr lang="en-US"/>
          </a:p>
        </p:txBody>
      </p:sp>
      <p:sp>
        <p:nvSpPr>
          <p:cNvPr id="6146" name="Rectangle 2"/>
          <p:cNvSpPr>
            <a:spLocks noGrp="1" noChangeArrowheads="1"/>
          </p:cNvSpPr>
          <p:nvPr>
            <p:ph type="ctrTitle" hasCustomPrompt="1"/>
          </p:nvPr>
        </p:nvSpPr>
        <p:spPr>
          <a:xfrm>
            <a:off x="533401" y="862014"/>
            <a:ext cx="7848600" cy="1119186"/>
          </a:xfrm>
        </p:spPr>
        <p:txBody>
          <a:bodyPr lIns="0" rIns="0" anchor="b"/>
          <a:lstStyle>
            <a:lvl1pPr algn="ctr">
              <a:defRPr sz="6000">
                <a:solidFill>
                  <a:schemeClr val="bg1"/>
                </a:solidFill>
              </a:defRPr>
            </a:lvl1pPr>
          </a:lstStyle>
          <a:p>
            <a:r>
              <a:rPr lang="en-US" dirty="0" smtClean="0"/>
              <a:t>Thank you!</a:t>
            </a:r>
            <a:endParaRPr lang="en-US" dirty="0"/>
          </a:p>
        </p:txBody>
      </p:sp>
      <p:sp>
        <p:nvSpPr>
          <p:cNvPr id="6147" name="Rectangle 3"/>
          <p:cNvSpPr>
            <a:spLocks noGrp="1" noChangeArrowheads="1"/>
          </p:cNvSpPr>
          <p:nvPr>
            <p:ph type="subTitle" idx="1" hasCustomPrompt="1"/>
          </p:nvPr>
        </p:nvSpPr>
        <p:spPr>
          <a:xfrm>
            <a:off x="609600" y="3200400"/>
            <a:ext cx="4198937" cy="1930400"/>
          </a:xfrm>
        </p:spPr>
        <p:txBody>
          <a:bodyPr tIns="45720" bIns="45720"/>
          <a:lstStyle>
            <a:lvl1pPr marL="0" indent="12700">
              <a:spcBef>
                <a:spcPct val="0"/>
              </a:spcBef>
              <a:defRPr/>
            </a:lvl1pPr>
          </a:lstStyle>
          <a:p>
            <a:r>
              <a:rPr lang="en-US" dirty="0" smtClean="0"/>
              <a:t>Presenter name</a:t>
            </a:r>
          </a:p>
          <a:p>
            <a:r>
              <a:rPr lang="en-US" dirty="0" smtClean="0"/>
              <a:t>@</a:t>
            </a:r>
            <a:r>
              <a:rPr lang="en-US" dirty="0" err="1" smtClean="0"/>
              <a:t>email.oclc.org</a:t>
            </a:r>
            <a:endParaRPr lang="en-US" dirty="0"/>
          </a:p>
        </p:txBody>
      </p:sp>
      <p:grpSp>
        <p:nvGrpSpPr>
          <p:cNvPr id="2" name="Group 21"/>
          <p:cNvGrpSpPr>
            <a:grpSpLocks/>
          </p:cNvGrpSpPr>
          <p:nvPr/>
        </p:nvGrpSpPr>
        <p:grpSpPr bwMode="auto">
          <a:xfrm>
            <a:off x="0" y="0"/>
            <a:ext cx="9144000" cy="6858000"/>
            <a:chOff x="0" y="0"/>
            <a:chExt cx="5760" cy="4320"/>
          </a:xfrm>
        </p:grpSpPr>
        <p:pic>
          <p:nvPicPr>
            <p:cNvPr id="6161" name="Picture 17" descr="lite border top"/>
            <p:cNvPicPr>
              <a:picLocks noChangeAspect="1" noChangeArrowheads="1"/>
            </p:cNvPicPr>
            <p:nvPr userDrawn="1"/>
          </p:nvPicPr>
          <p:blipFill>
            <a:blip r:embed="rId2" cstate="print"/>
            <a:srcRect/>
            <a:stretch>
              <a:fillRect/>
            </a:stretch>
          </p:blipFill>
          <p:spPr bwMode="auto">
            <a:xfrm>
              <a:off x="0" y="0"/>
              <a:ext cx="5760" cy="90"/>
            </a:xfrm>
            <a:prstGeom prst="rect">
              <a:avLst/>
            </a:prstGeom>
            <a:noFill/>
          </p:spPr>
        </p:pic>
        <p:pic>
          <p:nvPicPr>
            <p:cNvPr id="6162" name="Picture 18" descr="lite border bottom"/>
            <p:cNvPicPr>
              <a:picLocks noChangeAspect="1" noChangeArrowheads="1"/>
            </p:cNvPicPr>
            <p:nvPr userDrawn="1"/>
          </p:nvPicPr>
          <p:blipFill>
            <a:blip r:embed="rId3" cstate="print"/>
            <a:srcRect/>
            <a:stretch>
              <a:fillRect/>
            </a:stretch>
          </p:blipFill>
          <p:spPr bwMode="auto">
            <a:xfrm>
              <a:off x="0" y="4230"/>
              <a:ext cx="5760" cy="90"/>
            </a:xfrm>
            <a:prstGeom prst="rect">
              <a:avLst/>
            </a:prstGeom>
            <a:noFill/>
          </p:spPr>
        </p:pic>
        <p:pic>
          <p:nvPicPr>
            <p:cNvPr id="6163" name="Picture 19" descr="lite border left"/>
            <p:cNvPicPr>
              <a:picLocks noChangeAspect="1" noChangeArrowheads="1"/>
            </p:cNvPicPr>
            <p:nvPr userDrawn="1"/>
          </p:nvPicPr>
          <p:blipFill>
            <a:blip r:embed="rId4" cstate="print"/>
            <a:srcRect/>
            <a:stretch>
              <a:fillRect/>
            </a:stretch>
          </p:blipFill>
          <p:spPr bwMode="auto">
            <a:xfrm>
              <a:off x="0" y="0"/>
              <a:ext cx="281" cy="4320"/>
            </a:xfrm>
            <a:prstGeom prst="rect">
              <a:avLst/>
            </a:prstGeom>
            <a:noFill/>
          </p:spPr>
        </p:pic>
        <p:pic>
          <p:nvPicPr>
            <p:cNvPr id="6164" name="Picture 20" descr="lite border right"/>
            <p:cNvPicPr>
              <a:picLocks noChangeAspect="1" noChangeArrowheads="1"/>
            </p:cNvPicPr>
            <p:nvPr userDrawn="1"/>
          </p:nvPicPr>
          <p:blipFill>
            <a:blip r:embed="rId5" cstate="print"/>
            <a:srcRect/>
            <a:stretch>
              <a:fillRect/>
            </a:stretch>
          </p:blipFill>
          <p:spPr bwMode="auto">
            <a:xfrm>
              <a:off x="5479" y="0"/>
              <a:ext cx="281" cy="4320"/>
            </a:xfrm>
            <a:prstGeom prst="rect">
              <a:avLst/>
            </a:prstGeom>
            <a:noFill/>
          </p:spPr>
        </p:pic>
      </p:grpSp>
      <p:pic>
        <p:nvPicPr>
          <p:cNvPr id="16" name="Picture 15" descr="OCLC_Tag_H_LG.jpg"/>
          <p:cNvPicPr>
            <a:picLocks noChangeAspect="1"/>
          </p:cNvPicPr>
          <p:nvPr/>
        </p:nvPicPr>
        <p:blipFill>
          <a:blip r:embed="rId6" cstate="print"/>
          <a:stretch>
            <a:fillRect/>
          </a:stretch>
        </p:blipFill>
        <p:spPr>
          <a:xfrm>
            <a:off x="2324100" y="5533849"/>
            <a:ext cx="4495800" cy="884590"/>
          </a:xfrm>
          <a:prstGeom prst="rect">
            <a:avLst/>
          </a:prstGeom>
        </p:spPr>
      </p:pic>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9" name="Rectangle 2"/>
          <p:cNvSpPr>
            <a:spLocks noChangeArrowheads="1"/>
          </p:cNvSpPr>
          <p:nvPr userDrawn="1"/>
        </p:nvSpPr>
        <p:spPr bwMode="auto">
          <a:xfrm>
            <a:off x="0" y="0"/>
            <a:ext cx="9144000" cy="2859088"/>
          </a:xfrm>
          <a:prstGeom prst="rect">
            <a:avLst/>
          </a:prstGeom>
          <a:gradFill flip="none" rotWithShape="1">
            <a:gsLst>
              <a:gs pos="45000">
                <a:srgbClr val="FF7600"/>
              </a:gs>
              <a:gs pos="100000">
                <a:schemeClr val="tx2"/>
              </a:gs>
            </a:gsLst>
            <a:lin ang="2700000" scaled="1"/>
            <a:tileRect/>
          </a:gradFill>
          <a:ln w="9525">
            <a:noFill/>
            <a:miter lim="800000"/>
            <a:headEnd/>
            <a:tailEnd/>
          </a:ln>
          <a:effectLst/>
        </p:spPr>
        <p:txBody>
          <a:bodyPr wrap="none" anchor="ctr"/>
          <a:lstStyle/>
          <a:p>
            <a:pPr>
              <a:defRPr/>
            </a:pPr>
            <a:endParaRPr lang="en-US"/>
          </a:p>
        </p:txBody>
      </p:sp>
      <p:sp>
        <p:nvSpPr>
          <p:cNvPr id="6158" name="Oval 14"/>
          <p:cNvSpPr>
            <a:spLocks noChangeArrowheads="1"/>
          </p:cNvSpPr>
          <p:nvPr/>
        </p:nvSpPr>
        <p:spPr bwMode="auto">
          <a:xfrm>
            <a:off x="5711827" y="-279400"/>
            <a:ext cx="2425700" cy="2425700"/>
          </a:xfrm>
          <a:prstGeom prst="ellipse">
            <a:avLst/>
          </a:prstGeom>
          <a:solidFill>
            <a:srgbClr val="FFFFFF">
              <a:alpha val="7001"/>
            </a:srgbClr>
          </a:solidFill>
          <a:ln w="9525">
            <a:noFill/>
            <a:round/>
            <a:headEnd/>
            <a:tailEnd/>
          </a:ln>
          <a:effectLst/>
        </p:spPr>
        <p:txBody>
          <a:bodyPr wrap="none" anchor="ctr"/>
          <a:lstStyle/>
          <a:p>
            <a:endParaRPr lang="en-US"/>
          </a:p>
        </p:txBody>
      </p:sp>
      <p:sp>
        <p:nvSpPr>
          <p:cNvPr id="6159" name="Oval 15"/>
          <p:cNvSpPr>
            <a:spLocks noChangeArrowheads="1"/>
          </p:cNvSpPr>
          <p:nvPr/>
        </p:nvSpPr>
        <p:spPr bwMode="auto">
          <a:xfrm>
            <a:off x="7567615" y="719140"/>
            <a:ext cx="1711325" cy="1711325"/>
          </a:xfrm>
          <a:prstGeom prst="ellipse">
            <a:avLst/>
          </a:prstGeom>
          <a:solidFill>
            <a:srgbClr val="FFFFFF">
              <a:alpha val="14999"/>
            </a:srgbClr>
          </a:solidFill>
          <a:ln w="9525">
            <a:noFill/>
            <a:round/>
            <a:headEnd/>
            <a:tailEnd/>
          </a:ln>
          <a:effectLst/>
        </p:spPr>
        <p:txBody>
          <a:bodyPr wrap="none" anchor="ctr"/>
          <a:lstStyle/>
          <a:p>
            <a:endParaRPr lang="en-US"/>
          </a:p>
        </p:txBody>
      </p:sp>
      <p:sp>
        <p:nvSpPr>
          <p:cNvPr id="6160" name="Oval 16"/>
          <p:cNvSpPr>
            <a:spLocks noChangeArrowheads="1"/>
          </p:cNvSpPr>
          <p:nvPr/>
        </p:nvSpPr>
        <p:spPr bwMode="auto">
          <a:xfrm>
            <a:off x="6997702" y="1860552"/>
            <a:ext cx="1139825" cy="1139825"/>
          </a:xfrm>
          <a:prstGeom prst="ellipse">
            <a:avLst/>
          </a:prstGeom>
          <a:solidFill>
            <a:srgbClr val="FFFFFF">
              <a:alpha val="20000"/>
            </a:srgbClr>
          </a:solidFill>
          <a:ln w="9525">
            <a:noFill/>
            <a:round/>
            <a:headEnd/>
            <a:tailEnd/>
          </a:ln>
          <a:effectLst/>
        </p:spPr>
        <p:txBody>
          <a:bodyPr wrap="none" anchor="ctr"/>
          <a:lstStyle/>
          <a:p>
            <a:endParaRPr lang="en-US"/>
          </a:p>
        </p:txBody>
      </p:sp>
      <p:sp>
        <p:nvSpPr>
          <p:cNvPr id="6146" name="Rectangle 2"/>
          <p:cNvSpPr>
            <a:spLocks noGrp="1" noChangeArrowheads="1"/>
          </p:cNvSpPr>
          <p:nvPr>
            <p:ph type="ctrTitle" hasCustomPrompt="1"/>
          </p:nvPr>
        </p:nvSpPr>
        <p:spPr>
          <a:xfrm>
            <a:off x="3573463" y="862014"/>
            <a:ext cx="4808537" cy="1751012"/>
          </a:xfrm>
        </p:spPr>
        <p:txBody>
          <a:bodyPr lIns="0" rIns="0" anchor="b"/>
          <a:lstStyle>
            <a:lvl1pPr>
              <a:defRPr sz="3000">
                <a:solidFill>
                  <a:schemeClr val="tx1"/>
                </a:solidFill>
              </a:defRPr>
            </a:lvl1pPr>
          </a:lstStyle>
          <a:p>
            <a:r>
              <a:rPr lang="en-US" dirty="0" smtClean="0"/>
              <a:t>Presentation name</a:t>
            </a:r>
            <a:endParaRPr lang="en-US" dirty="0"/>
          </a:p>
        </p:txBody>
      </p:sp>
      <p:sp>
        <p:nvSpPr>
          <p:cNvPr id="6147" name="Rectangle 3"/>
          <p:cNvSpPr>
            <a:spLocks noGrp="1" noChangeArrowheads="1"/>
          </p:cNvSpPr>
          <p:nvPr>
            <p:ph type="subTitle" idx="1" hasCustomPrompt="1"/>
          </p:nvPr>
        </p:nvSpPr>
        <p:spPr>
          <a:xfrm>
            <a:off x="3573463" y="3352801"/>
            <a:ext cx="4198937" cy="1930400"/>
          </a:xfrm>
        </p:spPr>
        <p:txBody>
          <a:bodyPr tIns="45720" bIns="45720"/>
          <a:lstStyle>
            <a:lvl1pPr marL="0" indent="12700">
              <a:spcBef>
                <a:spcPct val="0"/>
              </a:spcBef>
              <a:defRPr/>
            </a:lvl1pPr>
          </a:lstStyle>
          <a:p>
            <a:r>
              <a:rPr lang="en-US" dirty="0" smtClean="0"/>
              <a:t>Presenter</a:t>
            </a:r>
            <a:endParaRPr lang="en-US" dirty="0"/>
          </a:p>
        </p:txBody>
      </p:sp>
      <p:grpSp>
        <p:nvGrpSpPr>
          <p:cNvPr id="2" name="Group 21"/>
          <p:cNvGrpSpPr>
            <a:grpSpLocks/>
          </p:cNvGrpSpPr>
          <p:nvPr/>
        </p:nvGrpSpPr>
        <p:grpSpPr bwMode="auto">
          <a:xfrm>
            <a:off x="0" y="0"/>
            <a:ext cx="9144000" cy="6858000"/>
            <a:chOff x="0" y="0"/>
            <a:chExt cx="5760" cy="4320"/>
          </a:xfrm>
        </p:grpSpPr>
        <p:pic>
          <p:nvPicPr>
            <p:cNvPr id="6161" name="Picture 17" descr="lite border top"/>
            <p:cNvPicPr>
              <a:picLocks noChangeAspect="1" noChangeArrowheads="1"/>
            </p:cNvPicPr>
            <p:nvPr userDrawn="1"/>
          </p:nvPicPr>
          <p:blipFill>
            <a:blip r:embed="rId2" cstate="print"/>
            <a:srcRect/>
            <a:stretch>
              <a:fillRect/>
            </a:stretch>
          </p:blipFill>
          <p:spPr bwMode="auto">
            <a:xfrm>
              <a:off x="0" y="0"/>
              <a:ext cx="5760" cy="90"/>
            </a:xfrm>
            <a:prstGeom prst="rect">
              <a:avLst/>
            </a:prstGeom>
            <a:noFill/>
          </p:spPr>
        </p:pic>
        <p:pic>
          <p:nvPicPr>
            <p:cNvPr id="6162" name="Picture 18" descr="lite border bottom"/>
            <p:cNvPicPr>
              <a:picLocks noChangeAspect="1" noChangeArrowheads="1"/>
            </p:cNvPicPr>
            <p:nvPr userDrawn="1"/>
          </p:nvPicPr>
          <p:blipFill>
            <a:blip r:embed="rId3" cstate="print"/>
            <a:srcRect/>
            <a:stretch>
              <a:fillRect/>
            </a:stretch>
          </p:blipFill>
          <p:spPr bwMode="auto">
            <a:xfrm>
              <a:off x="0" y="4230"/>
              <a:ext cx="5760" cy="90"/>
            </a:xfrm>
            <a:prstGeom prst="rect">
              <a:avLst/>
            </a:prstGeom>
            <a:noFill/>
          </p:spPr>
        </p:pic>
        <p:pic>
          <p:nvPicPr>
            <p:cNvPr id="6163" name="Picture 19" descr="lite border left"/>
            <p:cNvPicPr>
              <a:picLocks noChangeAspect="1" noChangeArrowheads="1"/>
            </p:cNvPicPr>
            <p:nvPr userDrawn="1"/>
          </p:nvPicPr>
          <p:blipFill>
            <a:blip r:embed="rId4" cstate="print"/>
            <a:srcRect/>
            <a:stretch>
              <a:fillRect/>
            </a:stretch>
          </p:blipFill>
          <p:spPr bwMode="auto">
            <a:xfrm>
              <a:off x="0" y="0"/>
              <a:ext cx="281" cy="4320"/>
            </a:xfrm>
            <a:prstGeom prst="rect">
              <a:avLst/>
            </a:prstGeom>
            <a:noFill/>
          </p:spPr>
        </p:pic>
        <p:pic>
          <p:nvPicPr>
            <p:cNvPr id="6164" name="Picture 20" descr="lite border right"/>
            <p:cNvPicPr>
              <a:picLocks noChangeAspect="1" noChangeArrowheads="1"/>
            </p:cNvPicPr>
            <p:nvPr userDrawn="1"/>
          </p:nvPicPr>
          <p:blipFill>
            <a:blip r:embed="rId5" cstate="print"/>
            <a:srcRect/>
            <a:stretch>
              <a:fillRect/>
            </a:stretch>
          </p:blipFill>
          <p:spPr bwMode="auto">
            <a:xfrm>
              <a:off x="5479" y="0"/>
              <a:ext cx="281" cy="4320"/>
            </a:xfrm>
            <a:prstGeom prst="rect">
              <a:avLst/>
            </a:prstGeom>
            <a:noFill/>
          </p:spPr>
        </p:pic>
      </p:grpSp>
      <p:sp>
        <p:nvSpPr>
          <p:cNvPr id="6166" name="Oval 22"/>
          <p:cNvSpPr>
            <a:spLocks noChangeArrowheads="1"/>
          </p:cNvSpPr>
          <p:nvPr/>
        </p:nvSpPr>
        <p:spPr bwMode="auto">
          <a:xfrm>
            <a:off x="644525" y="1101725"/>
            <a:ext cx="2174875" cy="2174875"/>
          </a:xfrm>
          <a:prstGeom prst="ellipse">
            <a:avLst/>
          </a:prstGeom>
          <a:solidFill>
            <a:srgbClr val="FF7600"/>
          </a:solidFill>
          <a:ln w="88900">
            <a:solidFill>
              <a:srgbClr val="FFFFFF"/>
            </a:solidFill>
            <a:round/>
            <a:headEnd/>
            <a:tailEnd/>
          </a:ln>
          <a:effectLst/>
        </p:spPr>
        <p:txBody>
          <a:bodyPr wrap="none" anchor="ctr"/>
          <a:lstStyle/>
          <a:p>
            <a:pPr algn="ctr"/>
            <a:endParaRPr lang="en-US">
              <a:solidFill>
                <a:schemeClr val="accent1"/>
              </a:solidFill>
            </a:endParaRPr>
          </a:p>
        </p:txBody>
      </p:sp>
      <p:pic>
        <p:nvPicPr>
          <p:cNvPr id="20" name="Picture 19" descr="white logo transparent.png"/>
          <p:cNvPicPr>
            <a:picLocks noChangeAspect="1"/>
          </p:cNvPicPr>
          <p:nvPr userDrawn="1"/>
        </p:nvPicPr>
        <p:blipFill>
          <a:blip r:embed="rId6" cstate="print"/>
          <a:stretch>
            <a:fillRect/>
          </a:stretch>
        </p:blipFill>
        <p:spPr>
          <a:xfrm>
            <a:off x="937487" y="1377308"/>
            <a:ext cx="1588950" cy="1608812"/>
          </a:xfrm>
          <a:prstGeom prst="rect">
            <a:avLst/>
          </a:prstGeom>
        </p:spPr>
      </p:pic>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Slide 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231775" indent="-219075">
              <a:spcAft>
                <a:spcPts val="600"/>
              </a:spcAft>
              <a:buClr>
                <a:srgbClr val="FF7600"/>
              </a:buClr>
              <a:buFont typeface="Arial" pitchFamily="34" charset="0"/>
              <a:buChar char="•"/>
              <a:defRPr b="0"/>
            </a:lvl1pPr>
            <a:lvl2pPr>
              <a:spcAft>
                <a:spcPts val="600"/>
              </a:spcAft>
              <a:buClr>
                <a:srgbClr val="FF7600"/>
              </a:buClr>
              <a:defRPr b="0"/>
            </a:lvl2pPr>
            <a:lvl3pPr>
              <a:spcAft>
                <a:spcPts val="600"/>
              </a:spcAft>
              <a:buClr>
                <a:srgbClr val="FF7600"/>
              </a:buClr>
              <a:defRPr b="0"/>
            </a:lvl3pPr>
            <a:lvl4pPr>
              <a:spcAft>
                <a:spcPts val="600"/>
              </a:spcAft>
              <a:buClr>
                <a:srgbClr val="FF7600"/>
              </a:buClr>
              <a:defRPr b="0"/>
            </a:lvl4pPr>
            <a:lvl5pPr>
              <a:spcAft>
                <a:spcPts val="600"/>
              </a:spcAft>
              <a:buClr>
                <a:srgbClr val="FF7600"/>
              </a:buClr>
              <a:defRPr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Slide title, body text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434977" y="147641"/>
            <a:ext cx="8023223" cy="995360"/>
          </a:xfrm>
        </p:spPr>
        <p:txBody>
          <a:bodyPr/>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434977" y="2819400"/>
            <a:ext cx="7702551" cy="2819401"/>
          </a:xfrm>
        </p:spPr>
        <p:txBody>
          <a:bodyPr/>
          <a:lstStyle>
            <a:lvl1pPr marL="231775" indent="-219075">
              <a:spcAft>
                <a:spcPts val="600"/>
              </a:spcAft>
              <a:buClr>
                <a:srgbClr val="FF7600"/>
              </a:buClr>
              <a:buFont typeface="Arial" pitchFamily="34" charset="0"/>
              <a:buChar char="•"/>
              <a:defRPr b="0"/>
            </a:lvl1pPr>
            <a:lvl2pPr>
              <a:spcAft>
                <a:spcPts val="600"/>
              </a:spcAft>
              <a:buClr>
                <a:srgbClr val="FF7600"/>
              </a:buClr>
              <a:defRPr b="0"/>
            </a:lvl2pPr>
            <a:lvl3pPr>
              <a:spcAft>
                <a:spcPts val="600"/>
              </a:spcAft>
              <a:buClr>
                <a:srgbClr val="FF7600"/>
              </a:buClr>
              <a:defRPr b="0"/>
            </a:lvl3pPr>
            <a:lvl4pPr>
              <a:spcAft>
                <a:spcPts val="600"/>
              </a:spcAft>
              <a:buClr>
                <a:srgbClr val="FF7600"/>
              </a:buClr>
              <a:defRPr b="0"/>
            </a:lvl4pPr>
            <a:lvl5pPr>
              <a:spcAft>
                <a:spcPts val="600"/>
              </a:spcAft>
              <a:buClr>
                <a:srgbClr val="FF7600"/>
              </a:buClr>
              <a:defRPr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2"/>
          <p:cNvSpPr>
            <a:spLocks noGrp="1"/>
          </p:cNvSpPr>
          <p:nvPr>
            <p:ph idx="10"/>
          </p:nvPr>
        </p:nvSpPr>
        <p:spPr>
          <a:xfrm>
            <a:off x="434977" y="1371600"/>
            <a:ext cx="8001000" cy="990600"/>
          </a:xfrm>
        </p:spPr>
        <p:txBody>
          <a:bodyPr/>
          <a:lstStyle>
            <a:lvl1pPr marL="0" indent="12700">
              <a:spcAft>
                <a:spcPts val="600"/>
              </a:spcAft>
              <a:buClr>
                <a:srgbClr val="2178B5"/>
              </a:buClr>
              <a:buFont typeface="Arial" pitchFamily="34" charset="0"/>
              <a:buNone/>
              <a:defRPr b="0"/>
            </a:lvl1pPr>
            <a:lvl2pPr>
              <a:spcAft>
                <a:spcPts val="600"/>
              </a:spcAft>
              <a:buClr>
                <a:srgbClr val="2178B5"/>
              </a:buClr>
              <a:defRPr b="0"/>
            </a:lvl2pPr>
            <a:lvl3pPr>
              <a:spcAft>
                <a:spcPts val="600"/>
              </a:spcAft>
              <a:buClr>
                <a:srgbClr val="2178B5"/>
              </a:buClr>
              <a:defRPr b="0"/>
            </a:lvl3pPr>
            <a:lvl4pPr>
              <a:spcAft>
                <a:spcPts val="600"/>
              </a:spcAft>
              <a:buClr>
                <a:srgbClr val="2178B5"/>
              </a:buClr>
              <a:defRPr b="0"/>
            </a:lvl4pPr>
            <a:lvl5pPr>
              <a:spcAft>
                <a:spcPts val="600"/>
              </a:spcAft>
              <a:buClr>
                <a:srgbClr val="2178B5"/>
              </a:buClr>
              <a:defRPr b="0"/>
            </a:lvl5pPr>
          </a:lstStyle>
          <a:p>
            <a:pPr lvl="0"/>
            <a:r>
              <a:rPr lang="en-US" smtClean="0"/>
              <a:t>Click to edit Master text styles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title and body text">
    <p:spTree>
      <p:nvGrpSpPr>
        <p:cNvPr id="1" name=""/>
        <p:cNvGrpSpPr/>
        <p:nvPr/>
      </p:nvGrpSpPr>
      <p:grpSpPr>
        <a:xfrm>
          <a:off x="0" y="0"/>
          <a:ext cx="0" cy="0"/>
          <a:chOff x="0" y="0"/>
          <a:chExt cx="0" cy="0"/>
        </a:xfrm>
      </p:grpSpPr>
      <p:sp>
        <p:nvSpPr>
          <p:cNvPr id="2" name="Title 1"/>
          <p:cNvSpPr>
            <a:spLocks noGrp="1"/>
          </p:cNvSpPr>
          <p:nvPr>
            <p:ph type="title"/>
          </p:nvPr>
        </p:nvSpPr>
        <p:spPr>
          <a:xfrm>
            <a:off x="434977" y="147641"/>
            <a:ext cx="8023223" cy="995360"/>
          </a:xfrm>
        </p:spPr>
        <p:txBody>
          <a:bodyPr/>
          <a:lstStyle>
            <a:lvl1pPr>
              <a:defRPr sz="3200"/>
            </a:lvl1pPr>
          </a:lstStyle>
          <a:p>
            <a:r>
              <a:rPr lang="en-US" dirty="0" smtClean="0"/>
              <a:t>Click to edit Master title style</a:t>
            </a:r>
            <a:endParaRPr lang="en-US" dirty="0"/>
          </a:p>
        </p:txBody>
      </p:sp>
      <p:sp>
        <p:nvSpPr>
          <p:cNvPr id="4" name="Content Placeholder 2"/>
          <p:cNvSpPr>
            <a:spLocks noGrp="1"/>
          </p:cNvSpPr>
          <p:nvPr>
            <p:ph idx="10"/>
          </p:nvPr>
        </p:nvSpPr>
        <p:spPr>
          <a:xfrm>
            <a:off x="434977" y="1371600"/>
            <a:ext cx="8001000" cy="4495800"/>
          </a:xfrm>
        </p:spPr>
        <p:txBody>
          <a:bodyPr/>
          <a:lstStyle>
            <a:lvl1pPr marL="0" indent="12700">
              <a:spcAft>
                <a:spcPts val="600"/>
              </a:spcAft>
              <a:buClr>
                <a:srgbClr val="2178B5"/>
              </a:buClr>
              <a:buFont typeface="Arial" pitchFamily="34" charset="0"/>
              <a:buNone/>
              <a:defRPr b="0"/>
            </a:lvl1pPr>
            <a:lvl2pPr>
              <a:spcAft>
                <a:spcPts val="600"/>
              </a:spcAft>
              <a:buClr>
                <a:srgbClr val="2178B5"/>
              </a:buClr>
              <a:defRPr b="0"/>
            </a:lvl2pPr>
            <a:lvl3pPr>
              <a:spcAft>
                <a:spcPts val="600"/>
              </a:spcAft>
              <a:buClr>
                <a:srgbClr val="2178B5"/>
              </a:buClr>
              <a:defRPr b="0"/>
            </a:lvl3pPr>
            <a:lvl4pPr>
              <a:spcAft>
                <a:spcPts val="600"/>
              </a:spcAft>
              <a:buClr>
                <a:srgbClr val="2178B5"/>
              </a:buClr>
              <a:defRPr b="0"/>
            </a:lvl4pPr>
            <a:lvl5pPr>
              <a:spcAft>
                <a:spcPts val="600"/>
              </a:spcAft>
              <a:buClr>
                <a:srgbClr val="2178B5"/>
              </a:buClr>
              <a:defRPr b="0"/>
            </a:lvl5pPr>
          </a:lstStyle>
          <a:p>
            <a:pPr lvl="0"/>
            <a:r>
              <a:rPr lang="en-US" smtClean="0"/>
              <a:t>Click to edit Master text styles</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6400"/>
            <a:ext cx="3775075" cy="4202113"/>
          </a:xfrm>
        </p:spPr>
        <p:txBody>
          <a:bodyPr/>
          <a:lstStyle>
            <a:lvl1pPr marL="0" indent="12700">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384676" y="1676400"/>
            <a:ext cx="3775075" cy="4202113"/>
          </a:xfrm>
        </p:spPr>
        <p:txBody>
          <a:bodyPr/>
          <a:lstStyle>
            <a:lvl1pPr marL="0" indent="12700">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loating text labels">
    <p:spTree>
      <p:nvGrpSpPr>
        <p:cNvPr id="1" name=""/>
        <p:cNvGrpSpPr/>
        <p:nvPr/>
      </p:nvGrpSpPr>
      <p:grpSpPr>
        <a:xfrm>
          <a:off x="0" y="0"/>
          <a:ext cx="0" cy="0"/>
          <a:chOff x="0" y="0"/>
          <a:chExt cx="0" cy="0"/>
        </a:xfrm>
      </p:grpSpPr>
      <p:sp>
        <p:nvSpPr>
          <p:cNvPr id="2" name="Title 1"/>
          <p:cNvSpPr>
            <a:spLocks noGrp="1"/>
          </p:cNvSpPr>
          <p:nvPr>
            <p:ph type="title"/>
          </p:nvPr>
        </p:nvSpPr>
        <p:spPr>
          <a:xfrm>
            <a:off x="434977" y="147641"/>
            <a:ext cx="8023223" cy="995360"/>
          </a:xfrm>
        </p:spPr>
        <p:txBody>
          <a:bodyPr/>
          <a:lstStyle/>
          <a:p>
            <a:r>
              <a:rPr lang="en-US" smtClean="0"/>
              <a:t>Click to edit Master title style</a:t>
            </a:r>
            <a:endParaRPr lang="en-US" dirty="0"/>
          </a:p>
        </p:txBody>
      </p:sp>
      <p:sp>
        <p:nvSpPr>
          <p:cNvPr id="3" name="Content Placeholder 2"/>
          <p:cNvSpPr>
            <a:spLocks noGrp="1"/>
          </p:cNvSpPr>
          <p:nvPr>
            <p:ph sz="half" idx="1" hasCustomPrompt="1"/>
          </p:nvPr>
        </p:nvSpPr>
        <p:spPr>
          <a:xfrm>
            <a:off x="434977" y="1588827"/>
            <a:ext cx="2438400" cy="533400"/>
          </a:xfrm>
          <a:solidFill>
            <a:srgbClr val="2178B5"/>
          </a:solidFill>
        </p:spPr>
        <p:txBody>
          <a:bodyPr anchor="ctr" anchorCtr="1"/>
          <a:lstStyle>
            <a:lvl1pPr marL="0" indent="12700">
              <a:defRPr sz="2000">
                <a:solidFill>
                  <a:schemeClr val="bg1"/>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5" name="Content Placeholder 2"/>
          <p:cNvSpPr>
            <a:spLocks noGrp="1"/>
          </p:cNvSpPr>
          <p:nvPr>
            <p:ph sz="half" idx="10" hasCustomPrompt="1"/>
          </p:nvPr>
        </p:nvSpPr>
        <p:spPr>
          <a:xfrm>
            <a:off x="434977" y="2372720"/>
            <a:ext cx="2438400" cy="533400"/>
          </a:xfrm>
          <a:solidFill>
            <a:srgbClr val="419A3C"/>
          </a:solidFill>
        </p:spPr>
        <p:txBody>
          <a:bodyPr anchor="ctr" anchorCtr="1"/>
          <a:lstStyle>
            <a:lvl1pPr marL="0" indent="12700">
              <a:defRPr sz="2000">
                <a:solidFill>
                  <a:schemeClr val="bg1"/>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6" name="Content Placeholder 2"/>
          <p:cNvSpPr>
            <a:spLocks noGrp="1"/>
          </p:cNvSpPr>
          <p:nvPr>
            <p:ph sz="half" idx="11" hasCustomPrompt="1"/>
          </p:nvPr>
        </p:nvSpPr>
        <p:spPr>
          <a:xfrm>
            <a:off x="434977" y="3156613"/>
            <a:ext cx="2438400" cy="533400"/>
          </a:xfrm>
          <a:solidFill>
            <a:srgbClr val="FF7600"/>
          </a:solidFill>
        </p:spPr>
        <p:txBody>
          <a:bodyPr anchor="ctr" anchorCtr="1"/>
          <a:lstStyle>
            <a:lvl1pPr marL="0" indent="12700">
              <a:defRPr sz="2000">
                <a:solidFill>
                  <a:schemeClr val="bg1"/>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7" name="Content Placeholder 2"/>
          <p:cNvSpPr>
            <a:spLocks noGrp="1"/>
          </p:cNvSpPr>
          <p:nvPr>
            <p:ph sz="half" idx="12" hasCustomPrompt="1"/>
          </p:nvPr>
        </p:nvSpPr>
        <p:spPr>
          <a:xfrm>
            <a:off x="434977" y="3940506"/>
            <a:ext cx="2438400" cy="533400"/>
          </a:xfrm>
          <a:solidFill>
            <a:srgbClr val="A9316F"/>
          </a:solidFill>
        </p:spPr>
        <p:txBody>
          <a:bodyPr anchor="ctr" anchorCtr="1"/>
          <a:lstStyle>
            <a:lvl1pPr marL="0" indent="12700">
              <a:defRPr sz="2000">
                <a:solidFill>
                  <a:schemeClr val="bg1"/>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8" name="Content Placeholder 2"/>
          <p:cNvSpPr>
            <a:spLocks noGrp="1"/>
          </p:cNvSpPr>
          <p:nvPr>
            <p:ph sz="half" idx="13" hasCustomPrompt="1"/>
          </p:nvPr>
        </p:nvSpPr>
        <p:spPr>
          <a:xfrm>
            <a:off x="434977" y="4724400"/>
            <a:ext cx="2438400" cy="533400"/>
          </a:xfrm>
          <a:solidFill>
            <a:srgbClr val="5F4894"/>
          </a:solidFill>
        </p:spPr>
        <p:txBody>
          <a:bodyPr anchor="ctr" anchorCtr="1"/>
          <a:lstStyle>
            <a:lvl1pPr marL="0" indent="12700">
              <a:defRPr sz="2000">
                <a:solidFill>
                  <a:schemeClr val="bg1"/>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9" name="Content Placeholder 2"/>
          <p:cNvSpPr>
            <a:spLocks noGrp="1"/>
          </p:cNvSpPr>
          <p:nvPr>
            <p:ph sz="half" idx="14" hasCustomPrompt="1"/>
          </p:nvPr>
        </p:nvSpPr>
        <p:spPr>
          <a:xfrm>
            <a:off x="3429000" y="1600200"/>
            <a:ext cx="2438400" cy="533400"/>
          </a:xfrm>
          <a:solidFill>
            <a:schemeClr val="tx2"/>
          </a:solidFill>
          <a:ln>
            <a:solidFill>
              <a:srgbClr val="2178B5"/>
            </a:solidFill>
          </a:ln>
        </p:spPr>
        <p:txBody>
          <a:bodyPr anchor="ctr" anchorCtr="1"/>
          <a:lstStyle>
            <a:lvl1pPr marL="0" indent="12700">
              <a:defRPr sz="2000">
                <a:solidFill>
                  <a:srgbClr val="2178B5"/>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0" name="Content Placeholder 2"/>
          <p:cNvSpPr>
            <a:spLocks noGrp="1"/>
          </p:cNvSpPr>
          <p:nvPr>
            <p:ph sz="half" idx="15" hasCustomPrompt="1"/>
          </p:nvPr>
        </p:nvSpPr>
        <p:spPr>
          <a:xfrm>
            <a:off x="3429000" y="2384093"/>
            <a:ext cx="2438400" cy="533400"/>
          </a:xfrm>
          <a:solidFill>
            <a:schemeClr val="tx2"/>
          </a:solidFill>
          <a:ln>
            <a:solidFill>
              <a:srgbClr val="419A3C"/>
            </a:solidFill>
          </a:ln>
        </p:spPr>
        <p:txBody>
          <a:bodyPr anchor="ctr" anchorCtr="1"/>
          <a:lstStyle>
            <a:lvl1pPr marL="0" indent="12700">
              <a:defRPr sz="2000">
                <a:solidFill>
                  <a:srgbClr val="419A3C"/>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1" name="Content Placeholder 2"/>
          <p:cNvSpPr>
            <a:spLocks noGrp="1"/>
          </p:cNvSpPr>
          <p:nvPr>
            <p:ph sz="half" idx="16" hasCustomPrompt="1"/>
          </p:nvPr>
        </p:nvSpPr>
        <p:spPr>
          <a:xfrm>
            <a:off x="3429000" y="3167986"/>
            <a:ext cx="2438400" cy="533400"/>
          </a:xfrm>
          <a:solidFill>
            <a:schemeClr val="tx2"/>
          </a:solidFill>
          <a:ln>
            <a:solidFill>
              <a:srgbClr val="FF7600"/>
            </a:solidFill>
          </a:ln>
        </p:spPr>
        <p:txBody>
          <a:bodyPr anchor="ctr" anchorCtr="1"/>
          <a:lstStyle>
            <a:lvl1pPr marL="0" indent="12700">
              <a:defRPr sz="2000">
                <a:solidFill>
                  <a:srgbClr val="FF7600"/>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2" name="Content Placeholder 2"/>
          <p:cNvSpPr>
            <a:spLocks noGrp="1"/>
          </p:cNvSpPr>
          <p:nvPr>
            <p:ph sz="half" idx="17" hasCustomPrompt="1"/>
          </p:nvPr>
        </p:nvSpPr>
        <p:spPr>
          <a:xfrm>
            <a:off x="3429000" y="3951879"/>
            <a:ext cx="2438400" cy="533400"/>
          </a:xfrm>
          <a:solidFill>
            <a:schemeClr val="tx2"/>
          </a:solidFill>
          <a:ln>
            <a:solidFill>
              <a:srgbClr val="7D2553"/>
            </a:solidFill>
          </a:ln>
        </p:spPr>
        <p:txBody>
          <a:bodyPr anchor="ctr" anchorCtr="1"/>
          <a:lstStyle>
            <a:lvl1pPr marL="0" indent="12700">
              <a:defRPr sz="2000">
                <a:solidFill>
                  <a:srgbClr val="A9316F"/>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3" name="Content Placeholder 2"/>
          <p:cNvSpPr>
            <a:spLocks noGrp="1"/>
          </p:cNvSpPr>
          <p:nvPr>
            <p:ph sz="half" idx="18" hasCustomPrompt="1"/>
          </p:nvPr>
        </p:nvSpPr>
        <p:spPr>
          <a:xfrm>
            <a:off x="3429000" y="4735773"/>
            <a:ext cx="2438400" cy="533400"/>
          </a:xfrm>
          <a:solidFill>
            <a:schemeClr val="tx2"/>
          </a:solidFill>
          <a:ln>
            <a:solidFill>
              <a:srgbClr val="5F4894"/>
            </a:solidFill>
          </a:ln>
        </p:spPr>
        <p:txBody>
          <a:bodyPr anchor="ctr" anchorCtr="1"/>
          <a:lstStyle>
            <a:lvl1pPr marL="0" indent="12700">
              <a:defRPr sz="2000">
                <a:solidFill>
                  <a:srgbClr val="5F4894"/>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dirty="0" smtClean="0"/>
              <a:t>&lt;#&gt;</a:t>
            </a:r>
            <a:endParaRPr lang="en-US" dirty="0"/>
          </a:p>
        </p:txBody>
      </p:sp>
      <p:sp>
        <p:nvSpPr>
          <p:cNvPr id="3" name="Footer Placeholder 2"/>
          <p:cNvSpPr>
            <a:spLocks noGrp="1"/>
          </p:cNvSpPr>
          <p:nvPr>
            <p:ph type="ftr" sz="quarter" idx="11"/>
          </p:nvPr>
        </p:nvSpPr>
        <p:spPr/>
        <p:txBody>
          <a:body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lide 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231775" indent="-219075">
              <a:spcAft>
                <a:spcPts val="600"/>
              </a:spcAft>
              <a:buClr>
                <a:srgbClr val="2178B5"/>
              </a:buClr>
              <a:buFont typeface="Arial" pitchFamily="34" charset="0"/>
              <a:buChar char="•"/>
              <a:defRPr b="0"/>
            </a:lvl1pPr>
            <a:lvl2pPr>
              <a:spcAft>
                <a:spcPts val="600"/>
              </a:spcAft>
              <a:buClr>
                <a:srgbClr val="2178B5"/>
              </a:buClr>
              <a:defRPr b="0"/>
            </a:lvl2pPr>
            <a:lvl3pPr>
              <a:spcAft>
                <a:spcPts val="600"/>
              </a:spcAft>
              <a:buClr>
                <a:srgbClr val="2178B5"/>
              </a:buClr>
              <a:defRPr b="0"/>
            </a:lvl3pPr>
            <a:lvl4pPr>
              <a:spcAft>
                <a:spcPts val="600"/>
              </a:spcAft>
              <a:buClr>
                <a:srgbClr val="2178B5"/>
              </a:buClr>
              <a:defRPr b="0"/>
            </a:lvl4pPr>
            <a:lvl5pPr>
              <a:spcAft>
                <a:spcPts val="600"/>
              </a:spcAft>
              <a:buClr>
                <a:srgbClr val="2178B5"/>
              </a:buClr>
              <a:defRPr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w OCLC logo">
    <p:spTree>
      <p:nvGrpSpPr>
        <p:cNvPr id="1" name=""/>
        <p:cNvGrpSpPr/>
        <p:nvPr/>
      </p:nvGrpSpPr>
      <p:grpSpPr>
        <a:xfrm>
          <a:off x="0" y="0"/>
          <a:ext cx="0" cy="0"/>
          <a:chOff x="0" y="0"/>
          <a:chExt cx="0" cy="0"/>
        </a:xfrm>
      </p:grpSpPr>
      <p:pic>
        <p:nvPicPr>
          <p:cNvPr id="2" name="Picture 1" descr="OCLC_V_MD.jpg"/>
          <p:cNvPicPr>
            <a:picLocks noChangeAspect="1"/>
          </p:cNvPicPr>
          <p:nvPr userDrawn="1"/>
        </p:nvPicPr>
        <p:blipFill>
          <a:blip r:embed="rId2" cstate="print"/>
          <a:stretch>
            <a:fillRect/>
          </a:stretch>
        </p:blipFill>
        <p:spPr>
          <a:xfrm>
            <a:off x="7239000" y="381000"/>
            <a:ext cx="1625700" cy="1392382"/>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w WorldCat logo">
    <p:spTree>
      <p:nvGrpSpPr>
        <p:cNvPr id="1" name=""/>
        <p:cNvGrpSpPr/>
        <p:nvPr/>
      </p:nvGrpSpPr>
      <p:grpSpPr>
        <a:xfrm>
          <a:off x="0" y="0"/>
          <a:ext cx="0" cy="0"/>
          <a:chOff x="0" y="0"/>
          <a:chExt cx="0" cy="0"/>
        </a:xfrm>
      </p:grpSpPr>
      <p:pic>
        <p:nvPicPr>
          <p:cNvPr id="3" name="Picture 2" descr="WCatLogo_H_MD.jpg"/>
          <p:cNvPicPr>
            <a:picLocks noChangeAspect="1"/>
          </p:cNvPicPr>
          <p:nvPr userDrawn="1"/>
        </p:nvPicPr>
        <p:blipFill>
          <a:blip r:embed="rId2" cstate="print"/>
          <a:stretch>
            <a:fillRect/>
          </a:stretch>
        </p:blipFill>
        <p:spPr>
          <a:xfrm>
            <a:off x="5410200" y="457200"/>
            <a:ext cx="3200400" cy="926042"/>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hank You">
    <p:spTree>
      <p:nvGrpSpPr>
        <p:cNvPr id="1" name=""/>
        <p:cNvGrpSpPr/>
        <p:nvPr/>
      </p:nvGrpSpPr>
      <p:grpSpPr>
        <a:xfrm>
          <a:off x="0" y="0"/>
          <a:ext cx="0" cy="0"/>
          <a:chOff x="0" y="0"/>
          <a:chExt cx="0" cy="0"/>
        </a:xfrm>
      </p:grpSpPr>
      <p:sp>
        <p:nvSpPr>
          <p:cNvPr id="14" name="Rectangle 2"/>
          <p:cNvSpPr>
            <a:spLocks noChangeArrowheads="1"/>
          </p:cNvSpPr>
          <p:nvPr userDrawn="1"/>
        </p:nvSpPr>
        <p:spPr bwMode="auto">
          <a:xfrm>
            <a:off x="0" y="0"/>
            <a:ext cx="9144000" cy="2859088"/>
          </a:xfrm>
          <a:prstGeom prst="rect">
            <a:avLst/>
          </a:prstGeom>
          <a:gradFill flip="none" rotWithShape="1">
            <a:gsLst>
              <a:gs pos="45000">
                <a:srgbClr val="FF7600"/>
              </a:gs>
              <a:gs pos="100000">
                <a:schemeClr val="tx2"/>
              </a:gs>
            </a:gsLst>
            <a:lin ang="2700000" scaled="1"/>
            <a:tileRect/>
          </a:gradFill>
          <a:ln w="9525">
            <a:noFill/>
            <a:miter lim="800000"/>
            <a:headEnd/>
            <a:tailEnd/>
          </a:ln>
          <a:effectLst/>
        </p:spPr>
        <p:txBody>
          <a:bodyPr wrap="none" anchor="ctr"/>
          <a:lstStyle/>
          <a:p>
            <a:pPr>
              <a:defRPr/>
            </a:pPr>
            <a:endParaRPr lang="en-US"/>
          </a:p>
        </p:txBody>
      </p:sp>
      <p:sp>
        <p:nvSpPr>
          <p:cNvPr id="6158" name="Oval 14"/>
          <p:cNvSpPr>
            <a:spLocks noChangeArrowheads="1"/>
          </p:cNvSpPr>
          <p:nvPr/>
        </p:nvSpPr>
        <p:spPr bwMode="auto">
          <a:xfrm>
            <a:off x="5711827" y="-279400"/>
            <a:ext cx="2425700" cy="2425700"/>
          </a:xfrm>
          <a:prstGeom prst="ellipse">
            <a:avLst/>
          </a:prstGeom>
          <a:solidFill>
            <a:srgbClr val="FFFFFF">
              <a:alpha val="7001"/>
            </a:srgbClr>
          </a:solidFill>
          <a:ln w="9525">
            <a:noFill/>
            <a:round/>
            <a:headEnd/>
            <a:tailEnd/>
          </a:ln>
          <a:effectLst/>
        </p:spPr>
        <p:txBody>
          <a:bodyPr wrap="none" anchor="ctr"/>
          <a:lstStyle/>
          <a:p>
            <a:endParaRPr lang="en-US"/>
          </a:p>
        </p:txBody>
      </p:sp>
      <p:sp>
        <p:nvSpPr>
          <p:cNvPr id="6159" name="Oval 15"/>
          <p:cNvSpPr>
            <a:spLocks noChangeArrowheads="1"/>
          </p:cNvSpPr>
          <p:nvPr/>
        </p:nvSpPr>
        <p:spPr bwMode="auto">
          <a:xfrm>
            <a:off x="7567615" y="719140"/>
            <a:ext cx="1711325" cy="1711325"/>
          </a:xfrm>
          <a:prstGeom prst="ellipse">
            <a:avLst/>
          </a:prstGeom>
          <a:solidFill>
            <a:srgbClr val="FFFFFF">
              <a:alpha val="14999"/>
            </a:srgbClr>
          </a:solidFill>
          <a:ln w="9525">
            <a:noFill/>
            <a:round/>
            <a:headEnd/>
            <a:tailEnd/>
          </a:ln>
          <a:effectLst/>
        </p:spPr>
        <p:txBody>
          <a:bodyPr wrap="none" anchor="ctr"/>
          <a:lstStyle/>
          <a:p>
            <a:endParaRPr lang="en-US"/>
          </a:p>
        </p:txBody>
      </p:sp>
      <p:sp>
        <p:nvSpPr>
          <p:cNvPr id="6160" name="Oval 16"/>
          <p:cNvSpPr>
            <a:spLocks noChangeArrowheads="1"/>
          </p:cNvSpPr>
          <p:nvPr/>
        </p:nvSpPr>
        <p:spPr bwMode="auto">
          <a:xfrm>
            <a:off x="6997702" y="1860552"/>
            <a:ext cx="1139825" cy="1139825"/>
          </a:xfrm>
          <a:prstGeom prst="ellipse">
            <a:avLst/>
          </a:prstGeom>
          <a:solidFill>
            <a:srgbClr val="FFFFFF">
              <a:alpha val="20000"/>
            </a:srgbClr>
          </a:solidFill>
          <a:ln w="9525">
            <a:noFill/>
            <a:round/>
            <a:headEnd/>
            <a:tailEnd/>
          </a:ln>
          <a:effectLst/>
        </p:spPr>
        <p:txBody>
          <a:bodyPr wrap="none" anchor="ctr"/>
          <a:lstStyle/>
          <a:p>
            <a:endParaRPr lang="en-US"/>
          </a:p>
        </p:txBody>
      </p:sp>
      <p:sp>
        <p:nvSpPr>
          <p:cNvPr id="6146" name="Rectangle 2"/>
          <p:cNvSpPr>
            <a:spLocks noGrp="1" noChangeArrowheads="1"/>
          </p:cNvSpPr>
          <p:nvPr>
            <p:ph type="ctrTitle" hasCustomPrompt="1"/>
          </p:nvPr>
        </p:nvSpPr>
        <p:spPr>
          <a:xfrm>
            <a:off x="533401" y="862014"/>
            <a:ext cx="7848600" cy="1119186"/>
          </a:xfrm>
        </p:spPr>
        <p:txBody>
          <a:bodyPr lIns="0" rIns="0" anchor="b"/>
          <a:lstStyle>
            <a:lvl1pPr algn="ctr">
              <a:defRPr sz="6000">
                <a:solidFill>
                  <a:schemeClr val="bg1"/>
                </a:solidFill>
              </a:defRPr>
            </a:lvl1pPr>
          </a:lstStyle>
          <a:p>
            <a:r>
              <a:rPr lang="en-US" dirty="0" smtClean="0"/>
              <a:t>Thank you!</a:t>
            </a:r>
            <a:endParaRPr lang="en-US" dirty="0"/>
          </a:p>
        </p:txBody>
      </p:sp>
      <p:sp>
        <p:nvSpPr>
          <p:cNvPr id="6147" name="Rectangle 3"/>
          <p:cNvSpPr>
            <a:spLocks noGrp="1" noChangeArrowheads="1"/>
          </p:cNvSpPr>
          <p:nvPr>
            <p:ph type="subTitle" idx="1" hasCustomPrompt="1"/>
          </p:nvPr>
        </p:nvSpPr>
        <p:spPr>
          <a:xfrm>
            <a:off x="609600" y="3200400"/>
            <a:ext cx="4198937" cy="1930400"/>
          </a:xfrm>
        </p:spPr>
        <p:txBody>
          <a:bodyPr tIns="45720" bIns="45720"/>
          <a:lstStyle>
            <a:lvl1pPr marL="0" indent="12700">
              <a:spcBef>
                <a:spcPct val="0"/>
              </a:spcBef>
              <a:defRPr/>
            </a:lvl1pPr>
          </a:lstStyle>
          <a:p>
            <a:r>
              <a:rPr lang="en-US" dirty="0" smtClean="0"/>
              <a:t>Presenter name</a:t>
            </a:r>
          </a:p>
          <a:p>
            <a:r>
              <a:rPr lang="en-US" dirty="0" smtClean="0"/>
              <a:t>@</a:t>
            </a:r>
            <a:r>
              <a:rPr lang="en-US" dirty="0" err="1" smtClean="0"/>
              <a:t>email.oclc.org</a:t>
            </a:r>
            <a:endParaRPr lang="en-US" dirty="0"/>
          </a:p>
        </p:txBody>
      </p:sp>
      <p:grpSp>
        <p:nvGrpSpPr>
          <p:cNvPr id="2" name="Group 21"/>
          <p:cNvGrpSpPr>
            <a:grpSpLocks/>
          </p:cNvGrpSpPr>
          <p:nvPr/>
        </p:nvGrpSpPr>
        <p:grpSpPr bwMode="auto">
          <a:xfrm>
            <a:off x="0" y="0"/>
            <a:ext cx="9144000" cy="6858000"/>
            <a:chOff x="0" y="0"/>
            <a:chExt cx="5760" cy="4320"/>
          </a:xfrm>
        </p:grpSpPr>
        <p:pic>
          <p:nvPicPr>
            <p:cNvPr id="6161" name="Picture 17" descr="lite border top"/>
            <p:cNvPicPr>
              <a:picLocks noChangeAspect="1" noChangeArrowheads="1"/>
            </p:cNvPicPr>
            <p:nvPr userDrawn="1"/>
          </p:nvPicPr>
          <p:blipFill>
            <a:blip r:embed="rId2" cstate="print"/>
            <a:srcRect/>
            <a:stretch>
              <a:fillRect/>
            </a:stretch>
          </p:blipFill>
          <p:spPr bwMode="auto">
            <a:xfrm>
              <a:off x="0" y="0"/>
              <a:ext cx="5760" cy="90"/>
            </a:xfrm>
            <a:prstGeom prst="rect">
              <a:avLst/>
            </a:prstGeom>
            <a:noFill/>
          </p:spPr>
        </p:pic>
        <p:pic>
          <p:nvPicPr>
            <p:cNvPr id="6162" name="Picture 18" descr="lite border bottom"/>
            <p:cNvPicPr>
              <a:picLocks noChangeAspect="1" noChangeArrowheads="1"/>
            </p:cNvPicPr>
            <p:nvPr userDrawn="1"/>
          </p:nvPicPr>
          <p:blipFill>
            <a:blip r:embed="rId3" cstate="print"/>
            <a:srcRect/>
            <a:stretch>
              <a:fillRect/>
            </a:stretch>
          </p:blipFill>
          <p:spPr bwMode="auto">
            <a:xfrm>
              <a:off x="0" y="4230"/>
              <a:ext cx="5760" cy="90"/>
            </a:xfrm>
            <a:prstGeom prst="rect">
              <a:avLst/>
            </a:prstGeom>
            <a:noFill/>
          </p:spPr>
        </p:pic>
        <p:pic>
          <p:nvPicPr>
            <p:cNvPr id="6163" name="Picture 19" descr="lite border left"/>
            <p:cNvPicPr>
              <a:picLocks noChangeAspect="1" noChangeArrowheads="1"/>
            </p:cNvPicPr>
            <p:nvPr userDrawn="1"/>
          </p:nvPicPr>
          <p:blipFill>
            <a:blip r:embed="rId4" cstate="print"/>
            <a:srcRect/>
            <a:stretch>
              <a:fillRect/>
            </a:stretch>
          </p:blipFill>
          <p:spPr bwMode="auto">
            <a:xfrm>
              <a:off x="0" y="0"/>
              <a:ext cx="281" cy="4320"/>
            </a:xfrm>
            <a:prstGeom prst="rect">
              <a:avLst/>
            </a:prstGeom>
            <a:noFill/>
          </p:spPr>
        </p:pic>
        <p:pic>
          <p:nvPicPr>
            <p:cNvPr id="6164" name="Picture 20" descr="lite border right"/>
            <p:cNvPicPr>
              <a:picLocks noChangeAspect="1" noChangeArrowheads="1"/>
            </p:cNvPicPr>
            <p:nvPr userDrawn="1"/>
          </p:nvPicPr>
          <p:blipFill>
            <a:blip r:embed="rId5" cstate="print"/>
            <a:srcRect/>
            <a:stretch>
              <a:fillRect/>
            </a:stretch>
          </p:blipFill>
          <p:spPr bwMode="auto">
            <a:xfrm>
              <a:off x="5479" y="0"/>
              <a:ext cx="281" cy="4320"/>
            </a:xfrm>
            <a:prstGeom prst="rect">
              <a:avLst/>
            </a:prstGeom>
            <a:noFill/>
          </p:spPr>
        </p:pic>
      </p:grpSp>
      <p:pic>
        <p:nvPicPr>
          <p:cNvPr id="16" name="Picture 15" descr="OCLC_Tag_H_LG.jpg"/>
          <p:cNvPicPr>
            <a:picLocks noChangeAspect="1"/>
          </p:cNvPicPr>
          <p:nvPr userDrawn="1"/>
        </p:nvPicPr>
        <p:blipFill>
          <a:blip r:embed="rId6" cstate="print"/>
          <a:stretch>
            <a:fillRect/>
          </a:stretch>
        </p:blipFill>
        <p:spPr>
          <a:xfrm>
            <a:off x="2324100" y="5533849"/>
            <a:ext cx="4495800" cy="884590"/>
          </a:xfrm>
          <a:prstGeom prst="rect">
            <a:avLst/>
          </a:prstGeom>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Slide title, body text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434977" y="147641"/>
            <a:ext cx="8023223" cy="995360"/>
          </a:xfrm>
        </p:spPr>
        <p:txBody>
          <a:bodyPr/>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434977" y="2819400"/>
            <a:ext cx="7702551" cy="2819401"/>
          </a:xfrm>
        </p:spPr>
        <p:txBody>
          <a:bodyPr/>
          <a:lstStyle>
            <a:lvl1pPr marL="231775" indent="-219075">
              <a:spcAft>
                <a:spcPts val="600"/>
              </a:spcAft>
              <a:buClr>
                <a:srgbClr val="2178B5"/>
              </a:buClr>
              <a:buFont typeface="Arial" pitchFamily="34" charset="0"/>
              <a:buChar char="•"/>
              <a:defRPr b="0"/>
            </a:lvl1pPr>
            <a:lvl2pPr>
              <a:spcAft>
                <a:spcPts val="600"/>
              </a:spcAft>
              <a:buClr>
                <a:srgbClr val="2178B5"/>
              </a:buClr>
              <a:defRPr b="0"/>
            </a:lvl2pPr>
            <a:lvl3pPr>
              <a:spcAft>
                <a:spcPts val="600"/>
              </a:spcAft>
              <a:buClr>
                <a:srgbClr val="2178B5"/>
              </a:buClr>
              <a:defRPr b="0"/>
            </a:lvl3pPr>
            <a:lvl4pPr>
              <a:spcAft>
                <a:spcPts val="600"/>
              </a:spcAft>
              <a:buClr>
                <a:srgbClr val="2178B5"/>
              </a:buClr>
              <a:defRPr b="0"/>
            </a:lvl4pPr>
            <a:lvl5pPr>
              <a:spcAft>
                <a:spcPts val="600"/>
              </a:spcAft>
              <a:buClr>
                <a:srgbClr val="2178B5"/>
              </a:buClr>
              <a:defRPr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2"/>
          <p:cNvSpPr>
            <a:spLocks noGrp="1"/>
          </p:cNvSpPr>
          <p:nvPr>
            <p:ph idx="10"/>
          </p:nvPr>
        </p:nvSpPr>
        <p:spPr>
          <a:xfrm>
            <a:off x="434977" y="1371600"/>
            <a:ext cx="8001000" cy="990600"/>
          </a:xfrm>
        </p:spPr>
        <p:txBody>
          <a:bodyPr/>
          <a:lstStyle>
            <a:lvl1pPr marL="0" indent="12700">
              <a:spcAft>
                <a:spcPts val="600"/>
              </a:spcAft>
              <a:buClr>
                <a:srgbClr val="2178B5"/>
              </a:buClr>
              <a:buFont typeface="Arial" pitchFamily="34" charset="0"/>
              <a:buNone/>
              <a:defRPr b="0"/>
            </a:lvl1pPr>
            <a:lvl2pPr>
              <a:spcAft>
                <a:spcPts val="600"/>
              </a:spcAft>
              <a:buClr>
                <a:srgbClr val="2178B5"/>
              </a:buClr>
              <a:defRPr b="0"/>
            </a:lvl2pPr>
            <a:lvl3pPr>
              <a:spcAft>
                <a:spcPts val="600"/>
              </a:spcAft>
              <a:buClr>
                <a:srgbClr val="2178B5"/>
              </a:buClr>
              <a:defRPr b="0"/>
            </a:lvl3pPr>
            <a:lvl4pPr>
              <a:spcAft>
                <a:spcPts val="600"/>
              </a:spcAft>
              <a:buClr>
                <a:srgbClr val="2178B5"/>
              </a:buClr>
              <a:defRPr b="0"/>
            </a:lvl4pPr>
            <a:lvl5pPr>
              <a:spcAft>
                <a:spcPts val="600"/>
              </a:spcAft>
              <a:buClr>
                <a:srgbClr val="2178B5"/>
              </a:buClr>
              <a:defRPr b="0"/>
            </a:lvl5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title and body text">
    <p:spTree>
      <p:nvGrpSpPr>
        <p:cNvPr id="1" name=""/>
        <p:cNvGrpSpPr/>
        <p:nvPr/>
      </p:nvGrpSpPr>
      <p:grpSpPr>
        <a:xfrm>
          <a:off x="0" y="0"/>
          <a:ext cx="0" cy="0"/>
          <a:chOff x="0" y="0"/>
          <a:chExt cx="0" cy="0"/>
        </a:xfrm>
      </p:grpSpPr>
      <p:sp>
        <p:nvSpPr>
          <p:cNvPr id="2" name="Title 1"/>
          <p:cNvSpPr>
            <a:spLocks noGrp="1"/>
          </p:cNvSpPr>
          <p:nvPr>
            <p:ph type="title"/>
          </p:nvPr>
        </p:nvSpPr>
        <p:spPr>
          <a:xfrm>
            <a:off x="434977" y="147641"/>
            <a:ext cx="8023223" cy="995360"/>
          </a:xfrm>
        </p:spPr>
        <p:txBody>
          <a:bodyPr/>
          <a:lstStyle>
            <a:lvl1pPr>
              <a:defRPr sz="3200"/>
            </a:lvl1pPr>
          </a:lstStyle>
          <a:p>
            <a:r>
              <a:rPr lang="en-US" smtClean="0"/>
              <a:t>Click to edit Master title style</a:t>
            </a:r>
            <a:endParaRPr lang="en-US" dirty="0"/>
          </a:p>
        </p:txBody>
      </p:sp>
      <p:sp>
        <p:nvSpPr>
          <p:cNvPr id="4" name="Content Placeholder 2"/>
          <p:cNvSpPr>
            <a:spLocks noGrp="1"/>
          </p:cNvSpPr>
          <p:nvPr>
            <p:ph idx="10"/>
          </p:nvPr>
        </p:nvSpPr>
        <p:spPr>
          <a:xfrm>
            <a:off x="434977" y="1371600"/>
            <a:ext cx="8001000" cy="4495800"/>
          </a:xfrm>
        </p:spPr>
        <p:txBody>
          <a:bodyPr/>
          <a:lstStyle>
            <a:lvl1pPr marL="0" indent="12700">
              <a:spcAft>
                <a:spcPts val="600"/>
              </a:spcAft>
              <a:buClr>
                <a:srgbClr val="2178B5"/>
              </a:buClr>
              <a:buFont typeface="Arial" pitchFamily="34" charset="0"/>
              <a:buNone/>
              <a:defRPr b="0"/>
            </a:lvl1pPr>
            <a:lvl2pPr>
              <a:spcAft>
                <a:spcPts val="600"/>
              </a:spcAft>
              <a:buClr>
                <a:srgbClr val="2178B5"/>
              </a:buClr>
              <a:defRPr b="0"/>
            </a:lvl2pPr>
            <a:lvl3pPr>
              <a:spcAft>
                <a:spcPts val="600"/>
              </a:spcAft>
              <a:buClr>
                <a:srgbClr val="2178B5"/>
              </a:buClr>
              <a:defRPr b="0"/>
            </a:lvl3pPr>
            <a:lvl4pPr>
              <a:spcAft>
                <a:spcPts val="600"/>
              </a:spcAft>
              <a:buClr>
                <a:srgbClr val="2178B5"/>
              </a:buClr>
              <a:defRPr b="0"/>
            </a:lvl4pPr>
            <a:lvl5pPr>
              <a:spcAft>
                <a:spcPts val="600"/>
              </a:spcAft>
              <a:buClr>
                <a:srgbClr val="2178B5"/>
              </a:buClr>
              <a:defRPr b="0"/>
            </a:lvl5pPr>
          </a:lstStyle>
          <a:p>
            <a:pPr lvl="0"/>
            <a:r>
              <a:rPr lang="en-US" smtClean="0"/>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6400"/>
            <a:ext cx="3775075" cy="4202113"/>
          </a:xfrm>
        </p:spPr>
        <p:txBody>
          <a:bodyPr/>
          <a:lstStyle>
            <a:lvl1pPr marL="0" indent="12700">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384676" y="1676400"/>
            <a:ext cx="3775075" cy="4202113"/>
          </a:xfrm>
        </p:spPr>
        <p:txBody>
          <a:bodyPr/>
          <a:lstStyle>
            <a:lvl1pPr marL="0" indent="12700">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Floating text labels">
    <p:spTree>
      <p:nvGrpSpPr>
        <p:cNvPr id="1" name=""/>
        <p:cNvGrpSpPr/>
        <p:nvPr/>
      </p:nvGrpSpPr>
      <p:grpSpPr>
        <a:xfrm>
          <a:off x="0" y="0"/>
          <a:ext cx="0" cy="0"/>
          <a:chOff x="0" y="0"/>
          <a:chExt cx="0" cy="0"/>
        </a:xfrm>
      </p:grpSpPr>
      <p:sp>
        <p:nvSpPr>
          <p:cNvPr id="2" name="Title 1"/>
          <p:cNvSpPr>
            <a:spLocks noGrp="1"/>
          </p:cNvSpPr>
          <p:nvPr>
            <p:ph type="title"/>
          </p:nvPr>
        </p:nvSpPr>
        <p:spPr>
          <a:xfrm>
            <a:off x="434977" y="147641"/>
            <a:ext cx="8023223" cy="995360"/>
          </a:xfrm>
        </p:spPr>
        <p:txBody>
          <a:bodyPr/>
          <a:lstStyle/>
          <a:p>
            <a:r>
              <a:rPr lang="en-US" smtClean="0"/>
              <a:t>Click to edit Master title style</a:t>
            </a:r>
            <a:endParaRPr lang="en-US" dirty="0"/>
          </a:p>
        </p:txBody>
      </p:sp>
      <p:sp>
        <p:nvSpPr>
          <p:cNvPr id="9" name="Content Placeholder 2"/>
          <p:cNvSpPr>
            <a:spLocks noGrp="1"/>
          </p:cNvSpPr>
          <p:nvPr>
            <p:ph sz="half" idx="1" hasCustomPrompt="1"/>
          </p:nvPr>
        </p:nvSpPr>
        <p:spPr>
          <a:xfrm>
            <a:off x="434977" y="1588827"/>
            <a:ext cx="2438400" cy="533400"/>
          </a:xfrm>
          <a:solidFill>
            <a:srgbClr val="2178B5"/>
          </a:solidFill>
        </p:spPr>
        <p:txBody>
          <a:bodyPr anchor="ctr" anchorCtr="1"/>
          <a:lstStyle>
            <a:lvl1pPr marL="0" indent="12700">
              <a:defRPr sz="2000">
                <a:solidFill>
                  <a:schemeClr val="bg1"/>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0" name="Content Placeholder 2"/>
          <p:cNvSpPr>
            <a:spLocks noGrp="1"/>
          </p:cNvSpPr>
          <p:nvPr>
            <p:ph sz="half" idx="10" hasCustomPrompt="1"/>
          </p:nvPr>
        </p:nvSpPr>
        <p:spPr>
          <a:xfrm>
            <a:off x="434977" y="2372720"/>
            <a:ext cx="2438400" cy="533400"/>
          </a:xfrm>
          <a:solidFill>
            <a:srgbClr val="419A3C"/>
          </a:solidFill>
        </p:spPr>
        <p:txBody>
          <a:bodyPr anchor="ctr" anchorCtr="1"/>
          <a:lstStyle>
            <a:lvl1pPr marL="0" indent="12700">
              <a:defRPr sz="2000">
                <a:solidFill>
                  <a:schemeClr val="bg1"/>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1" name="Content Placeholder 2"/>
          <p:cNvSpPr>
            <a:spLocks noGrp="1"/>
          </p:cNvSpPr>
          <p:nvPr>
            <p:ph sz="half" idx="11" hasCustomPrompt="1"/>
          </p:nvPr>
        </p:nvSpPr>
        <p:spPr>
          <a:xfrm>
            <a:off x="434977" y="3156613"/>
            <a:ext cx="2438400" cy="533400"/>
          </a:xfrm>
          <a:solidFill>
            <a:srgbClr val="FF7600"/>
          </a:solidFill>
        </p:spPr>
        <p:txBody>
          <a:bodyPr anchor="ctr" anchorCtr="1"/>
          <a:lstStyle>
            <a:lvl1pPr marL="0" indent="12700">
              <a:defRPr sz="2000">
                <a:solidFill>
                  <a:schemeClr val="bg1"/>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2" name="Content Placeholder 2"/>
          <p:cNvSpPr>
            <a:spLocks noGrp="1"/>
          </p:cNvSpPr>
          <p:nvPr>
            <p:ph sz="half" idx="12" hasCustomPrompt="1"/>
          </p:nvPr>
        </p:nvSpPr>
        <p:spPr>
          <a:xfrm>
            <a:off x="434977" y="3940506"/>
            <a:ext cx="2438400" cy="533400"/>
          </a:xfrm>
          <a:solidFill>
            <a:srgbClr val="A9316F"/>
          </a:solidFill>
        </p:spPr>
        <p:txBody>
          <a:bodyPr anchor="ctr" anchorCtr="1"/>
          <a:lstStyle>
            <a:lvl1pPr marL="0" indent="12700">
              <a:defRPr sz="2000">
                <a:solidFill>
                  <a:schemeClr val="bg1"/>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3" name="Content Placeholder 2"/>
          <p:cNvSpPr>
            <a:spLocks noGrp="1"/>
          </p:cNvSpPr>
          <p:nvPr>
            <p:ph sz="half" idx="13" hasCustomPrompt="1"/>
          </p:nvPr>
        </p:nvSpPr>
        <p:spPr>
          <a:xfrm>
            <a:off x="434977" y="4724400"/>
            <a:ext cx="2438400" cy="533400"/>
          </a:xfrm>
          <a:solidFill>
            <a:srgbClr val="5F4894"/>
          </a:solidFill>
        </p:spPr>
        <p:txBody>
          <a:bodyPr anchor="ctr" anchorCtr="1"/>
          <a:lstStyle>
            <a:lvl1pPr marL="0" indent="12700">
              <a:defRPr sz="2000">
                <a:solidFill>
                  <a:schemeClr val="bg1"/>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4" name="Content Placeholder 2"/>
          <p:cNvSpPr>
            <a:spLocks noGrp="1"/>
          </p:cNvSpPr>
          <p:nvPr>
            <p:ph sz="half" idx="14" hasCustomPrompt="1"/>
          </p:nvPr>
        </p:nvSpPr>
        <p:spPr>
          <a:xfrm>
            <a:off x="3429000" y="1600200"/>
            <a:ext cx="2438400" cy="533400"/>
          </a:xfrm>
          <a:solidFill>
            <a:schemeClr val="tx2"/>
          </a:solidFill>
          <a:ln>
            <a:solidFill>
              <a:srgbClr val="2178B5"/>
            </a:solidFill>
          </a:ln>
        </p:spPr>
        <p:txBody>
          <a:bodyPr anchor="ctr" anchorCtr="1"/>
          <a:lstStyle>
            <a:lvl1pPr marL="0" indent="12700">
              <a:defRPr sz="2000">
                <a:solidFill>
                  <a:srgbClr val="2178B5"/>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5" name="Content Placeholder 2"/>
          <p:cNvSpPr>
            <a:spLocks noGrp="1"/>
          </p:cNvSpPr>
          <p:nvPr>
            <p:ph sz="half" idx="15" hasCustomPrompt="1"/>
          </p:nvPr>
        </p:nvSpPr>
        <p:spPr>
          <a:xfrm>
            <a:off x="3429000" y="2384093"/>
            <a:ext cx="2438400" cy="533400"/>
          </a:xfrm>
          <a:solidFill>
            <a:schemeClr val="tx2"/>
          </a:solidFill>
          <a:ln>
            <a:solidFill>
              <a:srgbClr val="419A3C"/>
            </a:solidFill>
          </a:ln>
        </p:spPr>
        <p:txBody>
          <a:bodyPr anchor="ctr" anchorCtr="1"/>
          <a:lstStyle>
            <a:lvl1pPr marL="0" indent="12700">
              <a:defRPr sz="2000">
                <a:solidFill>
                  <a:srgbClr val="419A3C"/>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6" name="Content Placeholder 2"/>
          <p:cNvSpPr>
            <a:spLocks noGrp="1"/>
          </p:cNvSpPr>
          <p:nvPr>
            <p:ph sz="half" idx="16" hasCustomPrompt="1"/>
          </p:nvPr>
        </p:nvSpPr>
        <p:spPr>
          <a:xfrm>
            <a:off x="3429000" y="3167986"/>
            <a:ext cx="2438400" cy="533400"/>
          </a:xfrm>
          <a:solidFill>
            <a:schemeClr val="tx2"/>
          </a:solidFill>
          <a:ln>
            <a:solidFill>
              <a:srgbClr val="FF7600"/>
            </a:solidFill>
          </a:ln>
        </p:spPr>
        <p:txBody>
          <a:bodyPr anchor="ctr" anchorCtr="1"/>
          <a:lstStyle>
            <a:lvl1pPr marL="0" indent="12700">
              <a:defRPr sz="2000">
                <a:solidFill>
                  <a:srgbClr val="FF7600"/>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7" name="Content Placeholder 2"/>
          <p:cNvSpPr>
            <a:spLocks noGrp="1"/>
          </p:cNvSpPr>
          <p:nvPr>
            <p:ph sz="half" idx="17" hasCustomPrompt="1"/>
          </p:nvPr>
        </p:nvSpPr>
        <p:spPr>
          <a:xfrm>
            <a:off x="3429000" y="3951879"/>
            <a:ext cx="2438400" cy="533400"/>
          </a:xfrm>
          <a:solidFill>
            <a:schemeClr val="tx2"/>
          </a:solidFill>
          <a:ln>
            <a:solidFill>
              <a:srgbClr val="7D2553"/>
            </a:solidFill>
          </a:ln>
        </p:spPr>
        <p:txBody>
          <a:bodyPr anchor="ctr" anchorCtr="1"/>
          <a:lstStyle>
            <a:lvl1pPr marL="0" indent="12700">
              <a:defRPr sz="2000">
                <a:solidFill>
                  <a:srgbClr val="A9316F"/>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
        <p:nvSpPr>
          <p:cNvPr id="18" name="Content Placeholder 2"/>
          <p:cNvSpPr>
            <a:spLocks noGrp="1"/>
          </p:cNvSpPr>
          <p:nvPr>
            <p:ph sz="half" idx="18" hasCustomPrompt="1"/>
          </p:nvPr>
        </p:nvSpPr>
        <p:spPr>
          <a:xfrm>
            <a:off x="3429000" y="4735773"/>
            <a:ext cx="2438400" cy="533400"/>
          </a:xfrm>
          <a:solidFill>
            <a:schemeClr val="tx2"/>
          </a:solidFill>
          <a:ln>
            <a:solidFill>
              <a:srgbClr val="5F4894"/>
            </a:solidFill>
          </a:ln>
        </p:spPr>
        <p:txBody>
          <a:bodyPr anchor="ctr" anchorCtr="1"/>
          <a:lstStyle>
            <a:lvl1pPr marL="0" indent="12700">
              <a:defRPr sz="2000">
                <a:solidFill>
                  <a:srgbClr val="5F4894"/>
                </a:solidFill>
              </a:defRPr>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Floating labels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w OCLC logo">
    <p:spTree>
      <p:nvGrpSpPr>
        <p:cNvPr id="1" name=""/>
        <p:cNvGrpSpPr/>
        <p:nvPr/>
      </p:nvGrpSpPr>
      <p:grpSpPr>
        <a:xfrm>
          <a:off x="0" y="0"/>
          <a:ext cx="0" cy="0"/>
          <a:chOff x="0" y="0"/>
          <a:chExt cx="0" cy="0"/>
        </a:xfrm>
      </p:grpSpPr>
      <p:pic>
        <p:nvPicPr>
          <p:cNvPr id="2" name="Picture 1" descr="OCLC_V_MD.jpg"/>
          <p:cNvPicPr>
            <a:picLocks noChangeAspect="1"/>
          </p:cNvPicPr>
          <p:nvPr/>
        </p:nvPicPr>
        <p:blipFill>
          <a:blip r:embed="rId2" cstate="print"/>
          <a:stretch>
            <a:fillRect/>
          </a:stretch>
        </p:blipFill>
        <p:spPr>
          <a:xfrm>
            <a:off x="7239000" y="381000"/>
            <a:ext cx="1625700" cy="1392382"/>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w WorldCat logo">
    <p:spTree>
      <p:nvGrpSpPr>
        <p:cNvPr id="1" name=""/>
        <p:cNvGrpSpPr/>
        <p:nvPr/>
      </p:nvGrpSpPr>
      <p:grpSpPr>
        <a:xfrm>
          <a:off x="0" y="0"/>
          <a:ext cx="0" cy="0"/>
          <a:chOff x="0" y="0"/>
          <a:chExt cx="0" cy="0"/>
        </a:xfrm>
      </p:grpSpPr>
      <p:pic>
        <p:nvPicPr>
          <p:cNvPr id="3" name="Picture 2" descr="WCatLogo_H_MD.jpg"/>
          <p:cNvPicPr>
            <a:picLocks noChangeAspect="1"/>
          </p:cNvPicPr>
          <p:nvPr/>
        </p:nvPicPr>
        <p:blipFill>
          <a:blip r:embed="rId2" cstate="print"/>
          <a:stretch>
            <a:fillRect/>
          </a:stretch>
        </p:blipFill>
        <p:spPr>
          <a:xfrm>
            <a:off x="5410200" y="457200"/>
            <a:ext cx="3200400" cy="92604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2" name="Rectangle 8"/>
          <p:cNvSpPr>
            <a:spLocks noChangeArrowheads="1"/>
          </p:cNvSpPr>
          <p:nvPr/>
        </p:nvSpPr>
        <p:spPr bwMode="auto">
          <a:xfrm>
            <a:off x="0" y="6400800"/>
            <a:ext cx="9144000" cy="457200"/>
          </a:xfrm>
          <a:prstGeom prst="rect">
            <a:avLst/>
          </a:prstGeom>
          <a:gradFill flip="none" rotWithShape="1">
            <a:gsLst>
              <a:gs pos="0">
                <a:srgbClr val="2178B5"/>
              </a:gs>
              <a:gs pos="100000">
                <a:srgbClr val="000000"/>
              </a:gs>
            </a:gsLst>
            <a:lin ang="5400000" scaled="1"/>
            <a:tileRect/>
          </a:gradFill>
          <a:ln w="9525">
            <a:noFill/>
            <a:miter lim="800000"/>
            <a:headEnd/>
            <a:tailEnd/>
          </a:ln>
          <a:effectLst/>
        </p:spPr>
        <p:txBody>
          <a:bodyPr wrap="none" anchor="ctr"/>
          <a:lstStyle/>
          <a:p>
            <a:endParaRPr lang="en-US" dirty="0">
              <a:solidFill>
                <a:srgbClr val="0070C0"/>
              </a:solidFill>
            </a:endParaRPr>
          </a:p>
        </p:txBody>
      </p:sp>
      <p:sp>
        <p:nvSpPr>
          <p:cNvPr id="1026" name="Rectangle 2"/>
          <p:cNvSpPr>
            <a:spLocks noGrp="1" noChangeArrowheads="1"/>
          </p:cNvSpPr>
          <p:nvPr>
            <p:ph type="title"/>
          </p:nvPr>
        </p:nvSpPr>
        <p:spPr bwMode="auto">
          <a:xfrm>
            <a:off x="434977" y="147641"/>
            <a:ext cx="8023223" cy="99536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smtClean="0"/>
              <a:t>Click to edit Master title style</a:t>
            </a:r>
            <a:endParaRPr lang="en-US" dirty="0" smtClean="0"/>
          </a:p>
        </p:txBody>
      </p:sp>
      <p:sp>
        <p:nvSpPr>
          <p:cNvPr id="1027" name="Rectangle 3"/>
          <p:cNvSpPr>
            <a:spLocks noGrp="1" noChangeArrowheads="1"/>
          </p:cNvSpPr>
          <p:nvPr>
            <p:ph type="body" idx="1"/>
          </p:nvPr>
        </p:nvSpPr>
        <p:spPr bwMode="auto">
          <a:xfrm>
            <a:off x="434977" y="1447801"/>
            <a:ext cx="7702551" cy="4691064"/>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2" name="TextBox 11"/>
          <p:cNvSpPr txBox="1"/>
          <p:nvPr/>
        </p:nvSpPr>
        <p:spPr>
          <a:xfrm>
            <a:off x="76200" y="6429813"/>
            <a:ext cx="5181600" cy="350865"/>
          </a:xfrm>
          <a:prstGeom prst="rect">
            <a:avLst/>
          </a:prstGeom>
          <a:noFill/>
        </p:spPr>
        <p:txBody>
          <a:bodyPr wrap="square" rtlCol="0">
            <a:spAutoFit/>
          </a:bodyPr>
          <a:lstStyle/>
          <a:p>
            <a:pPr algn="l"/>
            <a:r>
              <a:rPr lang="en-US" sz="1400" dirty="0" smtClean="0">
                <a:solidFill>
                  <a:schemeClr val="bg1"/>
                </a:solidFill>
              </a:rPr>
              <a:t>Presentation name – edit in “Slide Master” view</a:t>
            </a:r>
            <a:endParaRPr lang="en-US" sz="1400" dirty="0">
              <a:solidFill>
                <a:schemeClr val="bg1"/>
              </a:solidFill>
            </a:endParaRPr>
          </a:p>
        </p:txBody>
      </p:sp>
      <p:sp>
        <p:nvSpPr>
          <p:cNvPr id="7" name="TextBox 6"/>
          <p:cNvSpPr txBox="1"/>
          <p:nvPr/>
        </p:nvSpPr>
        <p:spPr>
          <a:xfrm>
            <a:off x="8466160" y="6429813"/>
            <a:ext cx="609600" cy="327462"/>
          </a:xfrm>
          <a:prstGeom prst="rect">
            <a:avLst/>
          </a:prstGeom>
          <a:noFill/>
        </p:spPr>
        <p:txBody>
          <a:bodyPr wrap="square" rtlCol="0">
            <a:spAutoFit/>
          </a:bodyPr>
          <a:lstStyle/>
          <a:p>
            <a:pPr algn="r"/>
            <a:fld id="{9A5253E6-0D86-47EB-BF61-A414C79F0A85}" type="slidenum">
              <a:rPr lang="en-US" sz="1400" smtClean="0">
                <a:solidFill>
                  <a:schemeClr val="bg1"/>
                </a:solidFill>
              </a:rPr>
              <a:pPr algn="r"/>
              <a:t>‹#›</a:t>
            </a:fld>
            <a:endParaRPr lang="en-US" sz="1400"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dt="0"/>
  <p:txStyles>
    <p:titleStyle>
      <a:lvl1pPr algn="l" rtl="0" eaLnBrk="1" fontAlgn="base" hangingPunct="1">
        <a:spcBef>
          <a:spcPct val="0"/>
        </a:spcBef>
        <a:spcAft>
          <a:spcPct val="0"/>
        </a:spcAft>
        <a:defRPr sz="3200" b="1">
          <a:solidFill>
            <a:srgbClr val="2178B5"/>
          </a:solidFill>
          <a:effectLst/>
          <a:latin typeface="+mj-lt"/>
          <a:ea typeface="+mj-ea"/>
          <a:cs typeface="+mj-cs"/>
        </a:defRPr>
      </a:lvl1pPr>
      <a:lvl2pPr algn="l" rtl="0" eaLnBrk="1" fontAlgn="base" hangingPunct="1">
        <a:spcBef>
          <a:spcPct val="0"/>
        </a:spcBef>
        <a:spcAft>
          <a:spcPct val="0"/>
        </a:spcAft>
        <a:defRPr sz="2500" b="1">
          <a:solidFill>
            <a:schemeClr val="tx2"/>
          </a:solidFill>
          <a:latin typeface="Trebuchet MS" pitchFamily="34" charset="0"/>
        </a:defRPr>
      </a:lvl2pPr>
      <a:lvl3pPr algn="l" rtl="0" eaLnBrk="1" fontAlgn="base" hangingPunct="1">
        <a:spcBef>
          <a:spcPct val="0"/>
        </a:spcBef>
        <a:spcAft>
          <a:spcPct val="0"/>
        </a:spcAft>
        <a:defRPr sz="2500" b="1">
          <a:solidFill>
            <a:schemeClr val="tx2"/>
          </a:solidFill>
          <a:latin typeface="Trebuchet MS" pitchFamily="34" charset="0"/>
        </a:defRPr>
      </a:lvl3pPr>
      <a:lvl4pPr algn="l" rtl="0" eaLnBrk="1" fontAlgn="base" hangingPunct="1">
        <a:spcBef>
          <a:spcPct val="0"/>
        </a:spcBef>
        <a:spcAft>
          <a:spcPct val="0"/>
        </a:spcAft>
        <a:defRPr sz="2500" b="1">
          <a:solidFill>
            <a:schemeClr val="tx2"/>
          </a:solidFill>
          <a:latin typeface="Trebuchet MS" pitchFamily="34" charset="0"/>
        </a:defRPr>
      </a:lvl4pPr>
      <a:lvl5pPr algn="l" rtl="0" eaLnBrk="1" fontAlgn="base" hangingPunct="1">
        <a:spcBef>
          <a:spcPct val="0"/>
        </a:spcBef>
        <a:spcAft>
          <a:spcPct val="0"/>
        </a:spcAft>
        <a:defRPr sz="2500" b="1">
          <a:solidFill>
            <a:schemeClr val="tx2"/>
          </a:solidFill>
          <a:latin typeface="Trebuchet MS" pitchFamily="34" charset="0"/>
        </a:defRPr>
      </a:lvl5pPr>
      <a:lvl6pPr marL="457200" algn="l" rtl="0" eaLnBrk="1" fontAlgn="base" hangingPunct="1">
        <a:spcBef>
          <a:spcPct val="0"/>
        </a:spcBef>
        <a:spcAft>
          <a:spcPct val="0"/>
        </a:spcAft>
        <a:defRPr sz="2500" b="1">
          <a:solidFill>
            <a:schemeClr val="tx2"/>
          </a:solidFill>
          <a:latin typeface="Trebuchet MS" pitchFamily="34" charset="0"/>
        </a:defRPr>
      </a:lvl6pPr>
      <a:lvl7pPr marL="914400" algn="l" rtl="0" eaLnBrk="1" fontAlgn="base" hangingPunct="1">
        <a:spcBef>
          <a:spcPct val="0"/>
        </a:spcBef>
        <a:spcAft>
          <a:spcPct val="0"/>
        </a:spcAft>
        <a:defRPr sz="2500" b="1">
          <a:solidFill>
            <a:schemeClr val="tx2"/>
          </a:solidFill>
          <a:latin typeface="Trebuchet MS" pitchFamily="34" charset="0"/>
        </a:defRPr>
      </a:lvl7pPr>
      <a:lvl8pPr marL="1371600" algn="l" rtl="0" eaLnBrk="1" fontAlgn="base" hangingPunct="1">
        <a:spcBef>
          <a:spcPct val="0"/>
        </a:spcBef>
        <a:spcAft>
          <a:spcPct val="0"/>
        </a:spcAft>
        <a:defRPr sz="2500" b="1">
          <a:solidFill>
            <a:schemeClr val="tx2"/>
          </a:solidFill>
          <a:latin typeface="Trebuchet MS" pitchFamily="34" charset="0"/>
        </a:defRPr>
      </a:lvl8pPr>
      <a:lvl9pPr marL="1828800" algn="l" rtl="0" eaLnBrk="1" fontAlgn="base" hangingPunct="1">
        <a:spcBef>
          <a:spcPct val="0"/>
        </a:spcBef>
        <a:spcAft>
          <a:spcPct val="0"/>
        </a:spcAft>
        <a:defRPr sz="2500" b="1">
          <a:solidFill>
            <a:schemeClr val="tx2"/>
          </a:solidFill>
          <a:latin typeface="Trebuchet MS" pitchFamily="34" charset="0"/>
        </a:defRPr>
      </a:lvl9pPr>
    </p:titleStyle>
    <p:bodyStyle>
      <a:lvl1pPr marL="238125" indent="-225425" algn="l" rtl="0" eaLnBrk="1" fontAlgn="base" hangingPunct="1">
        <a:lnSpc>
          <a:spcPct val="100000"/>
        </a:lnSpc>
        <a:spcBef>
          <a:spcPts val="0"/>
        </a:spcBef>
        <a:spcAft>
          <a:spcPts val="1600"/>
        </a:spcAft>
        <a:buClr>
          <a:srgbClr val="FF7600"/>
        </a:buClr>
        <a:defRPr sz="2400" b="0">
          <a:solidFill>
            <a:schemeClr val="tx1"/>
          </a:solidFill>
          <a:latin typeface="+mn-lt"/>
          <a:ea typeface="+mn-ea"/>
          <a:cs typeface="+mn-cs"/>
        </a:defRPr>
      </a:lvl1pPr>
      <a:lvl2pPr marL="692150" indent="-222250" algn="l" rtl="0" eaLnBrk="1" fontAlgn="base" hangingPunct="1">
        <a:lnSpc>
          <a:spcPct val="100000"/>
        </a:lnSpc>
        <a:spcBef>
          <a:spcPts val="0"/>
        </a:spcBef>
        <a:spcAft>
          <a:spcPts val="800"/>
        </a:spcAft>
        <a:buClr>
          <a:srgbClr val="2178B5"/>
        </a:buClr>
        <a:buChar char="•"/>
        <a:defRPr sz="1900" b="0">
          <a:solidFill>
            <a:schemeClr val="tx1"/>
          </a:solidFill>
          <a:latin typeface="+mn-lt"/>
        </a:defRPr>
      </a:lvl2pPr>
      <a:lvl3pPr marL="1150938" indent="-223838" algn="l" rtl="0" eaLnBrk="1" fontAlgn="base" hangingPunct="1">
        <a:lnSpc>
          <a:spcPct val="100000"/>
        </a:lnSpc>
        <a:spcBef>
          <a:spcPts val="0"/>
        </a:spcBef>
        <a:spcAft>
          <a:spcPts val="800"/>
        </a:spcAft>
        <a:buClr>
          <a:srgbClr val="2178B5"/>
        </a:buClr>
        <a:buChar char="•"/>
        <a:defRPr sz="1700" b="0">
          <a:solidFill>
            <a:schemeClr val="tx1"/>
          </a:solidFill>
          <a:latin typeface="+mn-lt"/>
        </a:defRPr>
      </a:lvl3pPr>
      <a:lvl4pPr marL="1608138" indent="-223838" algn="l" rtl="0" eaLnBrk="1" fontAlgn="base" hangingPunct="1">
        <a:lnSpc>
          <a:spcPct val="100000"/>
        </a:lnSpc>
        <a:spcBef>
          <a:spcPts val="0"/>
        </a:spcBef>
        <a:spcAft>
          <a:spcPts val="800"/>
        </a:spcAft>
        <a:buClr>
          <a:srgbClr val="2178B5"/>
        </a:buClr>
        <a:buChar char="•"/>
        <a:defRPr sz="1500" b="0">
          <a:solidFill>
            <a:schemeClr val="tx1"/>
          </a:solidFill>
          <a:latin typeface="+mn-lt"/>
        </a:defRPr>
      </a:lvl4pPr>
      <a:lvl5pPr marL="2063750" indent="-222250" algn="l" rtl="0" eaLnBrk="1" fontAlgn="base" hangingPunct="1">
        <a:lnSpc>
          <a:spcPct val="100000"/>
        </a:lnSpc>
        <a:spcBef>
          <a:spcPts val="0"/>
        </a:spcBef>
        <a:spcAft>
          <a:spcPts val="800"/>
        </a:spcAft>
        <a:buClr>
          <a:srgbClr val="2178B5"/>
        </a:buClr>
        <a:buChar char="•"/>
        <a:defRPr sz="1300" b="0">
          <a:solidFill>
            <a:schemeClr val="tx1"/>
          </a:solidFill>
          <a:latin typeface="+mn-lt"/>
        </a:defRPr>
      </a:lvl5pPr>
      <a:lvl6pPr marL="2520950" indent="-222250" algn="l" rtl="0" eaLnBrk="1" fontAlgn="base" hangingPunct="1">
        <a:lnSpc>
          <a:spcPct val="120000"/>
        </a:lnSpc>
        <a:spcBef>
          <a:spcPct val="50000"/>
        </a:spcBef>
        <a:spcAft>
          <a:spcPct val="0"/>
        </a:spcAft>
        <a:buClr>
          <a:srgbClr val="FF7600"/>
        </a:buClr>
        <a:buChar char="•"/>
        <a:defRPr sz="1300" b="1">
          <a:solidFill>
            <a:schemeClr val="tx1"/>
          </a:solidFill>
          <a:latin typeface="+mn-lt"/>
        </a:defRPr>
      </a:lvl6pPr>
      <a:lvl7pPr marL="2978150" indent="-222250" algn="l" rtl="0" eaLnBrk="1" fontAlgn="base" hangingPunct="1">
        <a:lnSpc>
          <a:spcPct val="120000"/>
        </a:lnSpc>
        <a:spcBef>
          <a:spcPct val="50000"/>
        </a:spcBef>
        <a:spcAft>
          <a:spcPct val="0"/>
        </a:spcAft>
        <a:buClr>
          <a:srgbClr val="FF7600"/>
        </a:buClr>
        <a:buChar char="•"/>
        <a:defRPr sz="1300" b="1">
          <a:solidFill>
            <a:schemeClr val="tx1"/>
          </a:solidFill>
          <a:latin typeface="+mn-lt"/>
        </a:defRPr>
      </a:lvl7pPr>
      <a:lvl8pPr marL="3435350" indent="-222250" algn="l" rtl="0" eaLnBrk="1" fontAlgn="base" hangingPunct="1">
        <a:lnSpc>
          <a:spcPct val="120000"/>
        </a:lnSpc>
        <a:spcBef>
          <a:spcPct val="50000"/>
        </a:spcBef>
        <a:spcAft>
          <a:spcPct val="0"/>
        </a:spcAft>
        <a:buClr>
          <a:srgbClr val="FF7600"/>
        </a:buClr>
        <a:buChar char="•"/>
        <a:defRPr sz="1300" b="1">
          <a:solidFill>
            <a:schemeClr val="tx1"/>
          </a:solidFill>
          <a:latin typeface="+mn-lt"/>
        </a:defRPr>
      </a:lvl8pPr>
      <a:lvl9pPr marL="3892550" indent="-222250" algn="l" rtl="0" eaLnBrk="1" fontAlgn="base" hangingPunct="1">
        <a:lnSpc>
          <a:spcPct val="120000"/>
        </a:lnSpc>
        <a:spcBef>
          <a:spcPct val="50000"/>
        </a:spcBef>
        <a:spcAft>
          <a:spcPct val="0"/>
        </a:spcAft>
        <a:buClr>
          <a:srgbClr val="FF7600"/>
        </a:buClr>
        <a:buChar char="•"/>
        <a:defRPr sz="13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Rectangle 8"/>
          <p:cNvSpPr>
            <a:spLocks noChangeArrowheads="1"/>
          </p:cNvSpPr>
          <p:nvPr/>
        </p:nvSpPr>
        <p:spPr bwMode="auto">
          <a:xfrm>
            <a:off x="0" y="6400800"/>
            <a:ext cx="9144000" cy="457200"/>
          </a:xfrm>
          <a:prstGeom prst="rect">
            <a:avLst/>
          </a:prstGeom>
          <a:gradFill flip="none" rotWithShape="1">
            <a:gsLst>
              <a:gs pos="34000">
                <a:srgbClr val="FF7600"/>
              </a:gs>
              <a:gs pos="97000">
                <a:schemeClr val="tx2"/>
              </a:gs>
            </a:gsLst>
            <a:lin ang="5400000" scaled="0"/>
            <a:tileRect/>
          </a:gradFill>
          <a:ln w="9525">
            <a:noFill/>
            <a:miter lim="800000"/>
            <a:headEnd/>
            <a:tailEnd/>
          </a:ln>
          <a:effectLst/>
        </p:spPr>
        <p:txBody>
          <a:bodyPr wrap="none" anchor="ctr"/>
          <a:lstStyle/>
          <a:p>
            <a:endParaRPr lang="en-US" b="1" dirty="0">
              <a:solidFill>
                <a:srgbClr val="0070C0"/>
              </a:solidFill>
            </a:endParaRPr>
          </a:p>
        </p:txBody>
      </p:sp>
      <p:sp>
        <p:nvSpPr>
          <p:cNvPr id="1026" name="Rectangle 2"/>
          <p:cNvSpPr>
            <a:spLocks noGrp="1" noChangeArrowheads="1"/>
          </p:cNvSpPr>
          <p:nvPr>
            <p:ph type="title"/>
          </p:nvPr>
        </p:nvSpPr>
        <p:spPr bwMode="auto">
          <a:xfrm>
            <a:off x="434977" y="147641"/>
            <a:ext cx="8023223" cy="99536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smtClean="0"/>
              <a:t>Click to edit Master title style</a:t>
            </a:r>
            <a:endParaRPr lang="en-US" dirty="0" smtClean="0"/>
          </a:p>
        </p:txBody>
      </p:sp>
      <p:sp>
        <p:nvSpPr>
          <p:cNvPr id="1027" name="Rectangle 3"/>
          <p:cNvSpPr>
            <a:spLocks noGrp="1" noChangeArrowheads="1"/>
          </p:cNvSpPr>
          <p:nvPr>
            <p:ph type="body" idx="1"/>
          </p:nvPr>
        </p:nvSpPr>
        <p:spPr bwMode="auto">
          <a:xfrm>
            <a:off x="434977" y="1447801"/>
            <a:ext cx="7702551" cy="4691064"/>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2" name="TextBox 11"/>
          <p:cNvSpPr txBox="1"/>
          <p:nvPr/>
        </p:nvSpPr>
        <p:spPr>
          <a:xfrm>
            <a:off x="76200" y="6429813"/>
            <a:ext cx="5181600" cy="307777"/>
          </a:xfrm>
          <a:prstGeom prst="rect">
            <a:avLst/>
          </a:prstGeom>
          <a:noFill/>
        </p:spPr>
        <p:txBody>
          <a:bodyPr wrap="square" rtlCol="0">
            <a:spAutoFit/>
          </a:bodyPr>
          <a:lstStyle/>
          <a:p>
            <a:pPr algn="l"/>
            <a:r>
              <a:rPr lang="en-US" sz="1400" b="0" dirty="0" smtClean="0">
                <a:solidFill>
                  <a:schemeClr val="tx1"/>
                </a:solidFill>
              </a:rPr>
              <a:t>Social</a:t>
            </a:r>
            <a:r>
              <a:rPr lang="en-US" sz="1400" b="0" baseline="0" dirty="0" smtClean="0">
                <a:solidFill>
                  <a:schemeClr val="tx1"/>
                </a:solidFill>
              </a:rPr>
              <a:t> Metadata for LAMs, 2012-03</a:t>
            </a:r>
            <a:endParaRPr lang="en-US" sz="1400" b="0" dirty="0">
              <a:solidFill>
                <a:schemeClr val="tx1"/>
              </a:solidFill>
            </a:endParaRPr>
          </a:p>
        </p:txBody>
      </p:sp>
      <p:sp>
        <p:nvSpPr>
          <p:cNvPr id="11" name="Footer Placeholder 10"/>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3" name="Slide Number Placeholder 12"/>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30072-9798-4603-AB4E-BA6F3D1BCFE1}"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84"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rtl="0" eaLnBrk="1" fontAlgn="base" hangingPunct="1">
        <a:spcBef>
          <a:spcPct val="0"/>
        </a:spcBef>
        <a:spcAft>
          <a:spcPct val="0"/>
        </a:spcAft>
        <a:defRPr sz="3200" b="1">
          <a:solidFill>
            <a:srgbClr val="FF7600"/>
          </a:solidFill>
          <a:effectLst/>
          <a:latin typeface="+mj-lt"/>
          <a:ea typeface="+mj-ea"/>
          <a:cs typeface="+mj-cs"/>
        </a:defRPr>
      </a:lvl1pPr>
      <a:lvl2pPr algn="l" rtl="0" eaLnBrk="1" fontAlgn="base" hangingPunct="1">
        <a:spcBef>
          <a:spcPct val="0"/>
        </a:spcBef>
        <a:spcAft>
          <a:spcPct val="0"/>
        </a:spcAft>
        <a:defRPr sz="2500" b="1">
          <a:solidFill>
            <a:schemeClr val="tx2"/>
          </a:solidFill>
          <a:latin typeface="Trebuchet MS" pitchFamily="34" charset="0"/>
        </a:defRPr>
      </a:lvl2pPr>
      <a:lvl3pPr algn="l" rtl="0" eaLnBrk="1" fontAlgn="base" hangingPunct="1">
        <a:spcBef>
          <a:spcPct val="0"/>
        </a:spcBef>
        <a:spcAft>
          <a:spcPct val="0"/>
        </a:spcAft>
        <a:defRPr sz="2500" b="1">
          <a:solidFill>
            <a:schemeClr val="tx2"/>
          </a:solidFill>
          <a:latin typeface="Trebuchet MS" pitchFamily="34" charset="0"/>
        </a:defRPr>
      </a:lvl3pPr>
      <a:lvl4pPr algn="l" rtl="0" eaLnBrk="1" fontAlgn="base" hangingPunct="1">
        <a:spcBef>
          <a:spcPct val="0"/>
        </a:spcBef>
        <a:spcAft>
          <a:spcPct val="0"/>
        </a:spcAft>
        <a:defRPr sz="2500" b="1">
          <a:solidFill>
            <a:schemeClr val="tx2"/>
          </a:solidFill>
          <a:latin typeface="Trebuchet MS" pitchFamily="34" charset="0"/>
        </a:defRPr>
      </a:lvl4pPr>
      <a:lvl5pPr algn="l" rtl="0" eaLnBrk="1" fontAlgn="base" hangingPunct="1">
        <a:spcBef>
          <a:spcPct val="0"/>
        </a:spcBef>
        <a:spcAft>
          <a:spcPct val="0"/>
        </a:spcAft>
        <a:defRPr sz="2500" b="1">
          <a:solidFill>
            <a:schemeClr val="tx2"/>
          </a:solidFill>
          <a:latin typeface="Trebuchet MS" pitchFamily="34" charset="0"/>
        </a:defRPr>
      </a:lvl5pPr>
      <a:lvl6pPr marL="457200" algn="l" rtl="0" eaLnBrk="1" fontAlgn="base" hangingPunct="1">
        <a:spcBef>
          <a:spcPct val="0"/>
        </a:spcBef>
        <a:spcAft>
          <a:spcPct val="0"/>
        </a:spcAft>
        <a:defRPr sz="2500" b="1">
          <a:solidFill>
            <a:schemeClr val="tx2"/>
          </a:solidFill>
          <a:latin typeface="Trebuchet MS" pitchFamily="34" charset="0"/>
        </a:defRPr>
      </a:lvl6pPr>
      <a:lvl7pPr marL="914400" algn="l" rtl="0" eaLnBrk="1" fontAlgn="base" hangingPunct="1">
        <a:spcBef>
          <a:spcPct val="0"/>
        </a:spcBef>
        <a:spcAft>
          <a:spcPct val="0"/>
        </a:spcAft>
        <a:defRPr sz="2500" b="1">
          <a:solidFill>
            <a:schemeClr val="tx2"/>
          </a:solidFill>
          <a:latin typeface="Trebuchet MS" pitchFamily="34" charset="0"/>
        </a:defRPr>
      </a:lvl7pPr>
      <a:lvl8pPr marL="1371600" algn="l" rtl="0" eaLnBrk="1" fontAlgn="base" hangingPunct="1">
        <a:spcBef>
          <a:spcPct val="0"/>
        </a:spcBef>
        <a:spcAft>
          <a:spcPct val="0"/>
        </a:spcAft>
        <a:defRPr sz="2500" b="1">
          <a:solidFill>
            <a:schemeClr val="tx2"/>
          </a:solidFill>
          <a:latin typeface="Trebuchet MS" pitchFamily="34" charset="0"/>
        </a:defRPr>
      </a:lvl8pPr>
      <a:lvl9pPr marL="1828800" algn="l" rtl="0" eaLnBrk="1" fontAlgn="base" hangingPunct="1">
        <a:spcBef>
          <a:spcPct val="0"/>
        </a:spcBef>
        <a:spcAft>
          <a:spcPct val="0"/>
        </a:spcAft>
        <a:defRPr sz="2500" b="1">
          <a:solidFill>
            <a:schemeClr val="tx2"/>
          </a:solidFill>
          <a:latin typeface="Trebuchet MS" pitchFamily="34" charset="0"/>
        </a:defRPr>
      </a:lvl9pPr>
    </p:titleStyle>
    <p:bodyStyle>
      <a:lvl1pPr marL="238125" indent="-225425" algn="l" rtl="0" eaLnBrk="1" fontAlgn="base" hangingPunct="1">
        <a:lnSpc>
          <a:spcPct val="100000"/>
        </a:lnSpc>
        <a:spcBef>
          <a:spcPts val="0"/>
        </a:spcBef>
        <a:spcAft>
          <a:spcPts val="1600"/>
        </a:spcAft>
        <a:buClr>
          <a:srgbClr val="FF7600"/>
        </a:buClr>
        <a:defRPr sz="2400" b="0">
          <a:solidFill>
            <a:schemeClr val="tx1"/>
          </a:solidFill>
          <a:latin typeface="+mn-lt"/>
          <a:ea typeface="+mn-ea"/>
          <a:cs typeface="+mn-cs"/>
        </a:defRPr>
      </a:lvl1pPr>
      <a:lvl2pPr marL="692150" indent="-222250" algn="l" rtl="0" eaLnBrk="1" fontAlgn="base" hangingPunct="1">
        <a:lnSpc>
          <a:spcPct val="100000"/>
        </a:lnSpc>
        <a:spcBef>
          <a:spcPts val="0"/>
        </a:spcBef>
        <a:spcAft>
          <a:spcPts val="800"/>
        </a:spcAft>
        <a:buClr>
          <a:srgbClr val="FF7600"/>
        </a:buClr>
        <a:buChar char="•"/>
        <a:defRPr sz="1900" b="0">
          <a:solidFill>
            <a:schemeClr val="tx1"/>
          </a:solidFill>
          <a:latin typeface="+mn-lt"/>
        </a:defRPr>
      </a:lvl2pPr>
      <a:lvl3pPr marL="1150938" indent="-223838" algn="l" rtl="0" eaLnBrk="1" fontAlgn="base" hangingPunct="1">
        <a:lnSpc>
          <a:spcPct val="100000"/>
        </a:lnSpc>
        <a:spcBef>
          <a:spcPts val="0"/>
        </a:spcBef>
        <a:spcAft>
          <a:spcPts val="800"/>
        </a:spcAft>
        <a:buClr>
          <a:srgbClr val="FF7600"/>
        </a:buClr>
        <a:buChar char="•"/>
        <a:defRPr sz="1700" b="0">
          <a:solidFill>
            <a:schemeClr val="tx1"/>
          </a:solidFill>
          <a:latin typeface="+mn-lt"/>
        </a:defRPr>
      </a:lvl3pPr>
      <a:lvl4pPr marL="1608138" indent="-223838" algn="l" rtl="0" eaLnBrk="1" fontAlgn="base" hangingPunct="1">
        <a:lnSpc>
          <a:spcPct val="100000"/>
        </a:lnSpc>
        <a:spcBef>
          <a:spcPts val="0"/>
        </a:spcBef>
        <a:spcAft>
          <a:spcPts val="800"/>
        </a:spcAft>
        <a:buClr>
          <a:srgbClr val="FF7600"/>
        </a:buClr>
        <a:buChar char="•"/>
        <a:defRPr sz="1500" b="0">
          <a:solidFill>
            <a:schemeClr val="tx1"/>
          </a:solidFill>
          <a:latin typeface="+mn-lt"/>
        </a:defRPr>
      </a:lvl4pPr>
      <a:lvl5pPr marL="2063750" indent="-222250" algn="l" rtl="0" eaLnBrk="1" fontAlgn="base" hangingPunct="1">
        <a:lnSpc>
          <a:spcPct val="100000"/>
        </a:lnSpc>
        <a:spcBef>
          <a:spcPts val="0"/>
        </a:spcBef>
        <a:spcAft>
          <a:spcPts val="800"/>
        </a:spcAft>
        <a:buClr>
          <a:srgbClr val="FF7600"/>
        </a:buClr>
        <a:buChar char="•"/>
        <a:defRPr sz="1300" b="0">
          <a:solidFill>
            <a:schemeClr val="tx1"/>
          </a:solidFill>
          <a:latin typeface="+mn-lt"/>
        </a:defRPr>
      </a:lvl5pPr>
      <a:lvl6pPr marL="2520950" indent="-222250" algn="l" rtl="0" eaLnBrk="1" fontAlgn="base" hangingPunct="1">
        <a:lnSpc>
          <a:spcPct val="120000"/>
        </a:lnSpc>
        <a:spcBef>
          <a:spcPct val="50000"/>
        </a:spcBef>
        <a:spcAft>
          <a:spcPct val="0"/>
        </a:spcAft>
        <a:buClr>
          <a:srgbClr val="FF7600"/>
        </a:buClr>
        <a:buChar char="•"/>
        <a:defRPr sz="1300" b="1">
          <a:solidFill>
            <a:schemeClr val="tx1"/>
          </a:solidFill>
          <a:latin typeface="+mn-lt"/>
        </a:defRPr>
      </a:lvl6pPr>
      <a:lvl7pPr marL="2978150" indent="-222250" algn="l" rtl="0" eaLnBrk="1" fontAlgn="base" hangingPunct="1">
        <a:lnSpc>
          <a:spcPct val="120000"/>
        </a:lnSpc>
        <a:spcBef>
          <a:spcPct val="50000"/>
        </a:spcBef>
        <a:spcAft>
          <a:spcPct val="0"/>
        </a:spcAft>
        <a:buClr>
          <a:srgbClr val="FF7600"/>
        </a:buClr>
        <a:buChar char="•"/>
        <a:defRPr sz="1300" b="1">
          <a:solidFill>
            <a:schemeClr val="tx1"/>
          </a:solidFill>
          <a:latin typeface="+mn-lt"/>
        </a:defRPr>
      </a:lvl7pPr>
      <a:lvl8pPr marL="3435350" indent="-222250" algn="l" rtl="0" eaLnBrk="1" fontAlgn="base" hangingPunct="1">
        <a:lnSpc>
          <a:spcPct val="120000"/>
        </a:lnSpc>
        <a:spcBef>
          <a:spcPct val="50000"/>
        </a:spcBef>
        <a:spcAft>
          <a:spcPct val="0"/>
        </a:spcAft>
        <a:buClr>
          <a:srgbClr val="FF7600"/>
        </a:buClr>
        <a:buChar char="•"/>
        <a:defRPr sz="1300" b="1">
          <a:solidFill>
            <a:schemeClr val="tx1"/>
          </a:solidFill>
          <a:latin typeface="+mn-lt"/>
        </a:defRPr>
      </a:lvl8pPr>
      <a:lvl9pPr marL="3892550" indent="-222250" algn="l" rtl="0" eaLnBrk="1" fontAlgn="base" hangingPunct="1">
        <a:lnSpc>
          <a:spcPct val="120000"/>
        </a:lnSpc>
        <a:spcBef>
          <a:spcPct val="50000"/>
        </a:spcBef>
        <a:spcAft>
          <a:spcPct val="0"/>
        </a:spcAft>
        <a:buClr>
          <a:srgbClr val="FF7600"/>
        </a:buClr>
        <a:buChar char="•"/>
        <a:defRPr sz="13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mithyok@oclc.org"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10.png"/><Relationship Id="rId7" Type="http://schemas.openxmlformats.org/officeDocument/2006/relationships/image" Target="../media/image69.jpe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11.xml.rels><?xml version="1.0" encoding="UTF-8" standalone="yes"?>
<Relationships xmlns="http://schemas.openxmlformats.org/package/2006/relationships"><Relationship Id="rId3" Type="http://schemas.openxmlformats.org/officeDocument/2006/relationships/hyperlink" Target="http://www.oclc.org/research/activities/aggregating/default.htm"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66.jpeg"/><Relationship Id="rId5" Type="http://schemas.openxmlformats.org/officeDocument/2006/relationships/image" Target="../media/image71.jpeg"/><Relationship Id="rId4" Type="http://schemas.openxmlformats.org/officeDocument/2006/relationships/hyperlink" Target="http://www.oclc.org/research/activities/aggregatin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1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hyperlink" Target="http://www.google.nl/imgres?q=twitter&amp;hl=nl&amp;biw=1440&amp;bih=775&amp;gbv=2&amp;tbm=isch&amp;tbnid=oRzPe_6UlDwFzM:&amp;imgrefurl=http://www.pcmweb.nl/nieuws/beveiliging/twitter-verhoogt-de-veiligheid&amp;docid=1M05h8zmVb11EM&amp;imgurl=http://www.pcmweb.nl/sites/default/files/imagecache/600x400/beeld/twitter_43.jpg&amp;w=403&amp;h=302&amp;ei=h0cpT6n0GYzxggegmaCKBQ&amp;zoom=1" TargetMode="External"/><Relationship Id="rId7" Type="http://schemas.openxmlformats.org/officeDocument/2006/relationships/hyperlink" Target="http://www.google.nl/imgres?q=facebook&amp;hl=nl&amp;gbv=2&amp;biw=1440&amp;bih=775&amp;tbm=isch&amp;tbnid=knpZ-s3qpQeibM:&amp;imgrefurl=http://free-full-pcgames.blogspot.com/2011/12/our-facebook-page.html&amp;docid=GLSK7pUsZX9jCM&amp;imgurl=http://www.behyped.com/wp-content/uploads/2010/09/f.jpg&amp;w=3500&amp;h=3500&amp;ei=C0gpT6aCIszkggfwiM2KBQ&amp;zoom=1"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77.jpeg"/><Relationship Id="rId5" Type="http://schemas.openxmlformats.org/officeDocument/2006/relationships/hyperlink" Target="http://www.google.nl/imgres?q=rss&amp;hl=nl&amp;gbv=2&amp;biw=1440&amp;bih=775&amp;tbm=isch&amp;tbnid=A9zPscd9IDQqJM:&amp;imgrefurl=http://weblog.library.tudelft.nl/2011/05/09/blijf-op-de-hoogte-met-rss/&amp;docid=MTc1MZ2vjkoW4M&amp;imgurl=http://weblog.library.tudelft.nl/wp-content/uploads/2011/04/rss-icon1.jpg&amp;w=450&amp;h=300&amp;ei=x0cpT6SUKYmCgAeB5bz1BA&amp;zoom=1" TargetMode="External"/><Relationship Id="rId4" Type="http://schemas.openxmlformats.org/officeDocument/2006/relationships/image" Target="../media/image76.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81.png"/></Relationships>
</file>

<file path=ppt/slides/_rels/slide26.xml.rels><?xml version="1.0" encoding="UTF-8" standalone="yes"?>
<Relationships xmlns="http://schemas.openxmlformats.org/package/2006/relationships"><Relationship Id="rId3" Type="http://schemas.openxmlformats.org/officeDocument/2006/relationships/hyperlink" Target="http://www.oclc.org/research/activities/aggregating/default.htm" TargetMode="External"/><Relationship Id="rId7" Type="http://schemas.openxmlformats.org/officeDocument/2006/relationships/image" Target="../media/image84.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83.png"/><Relationship Id="rId5" Type="http://schemas.openxmlformats.org/officeDocument/2006/relationships/image" Target="../media/image82.jpeg"/><Relationship Id="rId4" Type="http://schemas.openxmlformats.org/officeDocument/2006/relationships/hyperlink" Target="http://www.oclc.org/research/activities/aggregating/"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3" Type="http://schemas.openxmlformats.org/officeDocument/2006/relationships/hyperlink" Target="http://www.oclc.org/research/activities/aggregating/default.htm" TargetMode="External"/><Relationship Id="rId7" Type="http://schemas.openxmlformats.org/officeDocument/2006/relationships/image" Target="../media/image88.png"/><Relationship Id="rId12" Type="http://schemas.openxmlformats.org/officeDocument/2006/relationships/image" Target="../media/image93.pn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jpeg"/><Relationship Id="rId15" Type="http://schemas.openxmlformats.org/officeDocument/2006/relationships/image" Target="../media/image96.png"/><Relationship Id="rId10" Type="http://schemas.openxmlformats.org/officeDocument/2006/relationships/image" Target="../media/image91.png"/><Relationship Id="rId4" Type="http://schemas.openxmlformats.org/officeDocument/2006/relationships/hyperlink" Target="http://www.oclc.org/research/activities/aggregating/" TargetMode="External"/><Relationship Id="rId9" Type="http://schemas.openxmlformats.org/officeDocument/2006/relationships/image" Target="../media/image90.png"/><Relationship Id="rId14" Type="http://schemas.openxmlformats.org/officeDocument/2006/relationships/image" Target="../media/image9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1.png"/><Relationship Id="rId21"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2.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13.xml"/><Relationship Id="rId6" Type="http://schemas.openxmlformats.org/officeDocument/2006/relationships/image" Target="../media/image14.png"/><Relationship Id="rId11" Type="http://schemas.openxmlformats.org/officeDocument/2006/relationships/image" Target="../media/image19.png"/><Relationship Id="rId24" Type="http://schemas.openxmlformats.org/officeDocument/2006/relationships/hyperlink" Target="http://www.oclc.org/research/activities/aggregating/group.htm" TargetMode="External"/><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31.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png"/></Relationships>
</file>

<file path=ppt/slides/_rels/slide4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102.png"/><Relationship Id="rId5" Type="http://schemas.openxmlformats.org/officeDocument/2006/relationships/image" Target="../media/image87.png"/><Relationship Id="rId4" Type="http://schemas.openxmlformats.org/officeDocument/2006/relationships/image" Target="../media/image101.png"/></Relationships>
</file>

<file path=ppt/slides/_rels/slide4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106.png"/><Relationship Id="rId4" Type="http://schemas.openxmlformats.org/officeDocument/2006/relationships/image" Target="../media/image105.png"/></Relationships>
</file>

<file path=ppt/slides/_rels/slide4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5.xml"/><Relationship Id="rId1" Type="http://schemas.openxmlformats.org/officeDocument/2006/relationships/slideLayout" Target="../slideLayouts/slideLayout19.xml"/><Relationship Id="rId5" Type="http://schemas.openxmlformats.org/officeDocument/2006/relationships/image" Target="../media/image105.png"/><Relationship Id="rId4" Type="http://schemas.openxmlformats.org/officeDocument/2006/relationships/image" Target="../media/image108.png"/></Relationships>
</file>

<file path=ppt/slides/_rels/slide46.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0.png"/><Relationship Id="rId2" Type="http://schemas.openxmlformats.org/officeDocument/2006/relationships/notesSlide" Target="../notesSlides/notesSlide36.xml"/><Relationship Id="rId1" Type="http://schemas.openxmlformats.org/officeDocument/2006/relationships/slideLayout" Target="../slideLayouts/slideLayout19.xml"/><Relationship Id="rId6" Type="http://schemas.openxmlformats.org/officeDocument/2006/relationships/image" Target="../media/image109.png"/><Relationship Id="rId5" Type="http://schemas.openxmlformats.org/officeDocument/2006/relationships/image" Target="../media/image105.png"/><Relationship Id="rId4" Type="http://schemas.openxmlformats.org/officeDocument/2006/relationships/image" Target="../media/image108.png"/></Relationships>
</file>

<file path=ppt/slides/_rels/slide47.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7.png"/><Relationship Id="rId7" Type="http://schemas.openxmlformats.org/officeDocument/2006/relationships/image" Target="../media/image110.png"/><Relationship Id="rId2" Type="http://schemas.openxmlformats.org/officeDocument/2006/relationships/notesSlide" Target="../notesSlides/notesSlide37.xml"/><Relationship Id="rId1" Type="http://schemas.openxmlformats.org/officeDocument/2006/relationships/slideLayout" Target="../slideLayouts/slideLayout19.xml"/><Relationship Id="rId6" Type="http://schemas.openxmlformats.org/officeDocument/2006/relationships/image" Target="../media/image109.png"/><Relationship Id="rId5" Type="http://schemas.openxmlformats.org/officeDocument/2006/relationships/image" Target="../media/image105.png"/><Relationship Id="rId4" Type="http://schemas.openxmlformats.org/officeDocument/2006/relationships/image" Target="../media/image108.png"/><Relationship Id="rId9" Type="http://schemas.openxmlformats.org/officeDocument/2006/relationships/image" Target="../media/image112.png"/></Relationships>
</file>

<file path=ppt/slides/_rels/slide4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8.xml"/><Relationship Id="rId1" Type="http://schemas.openxmlformats.org/officeDocument/2006/relationships/slideLayout" Target="../slideLayouts/slideLayout19.xml"/><Relationship Id="rId4" Type="http://schemas.openxmlformats.org/officeDocument/2006/relationships/image" Target="../media/image106.png"/></Relationships>
</file>

<file path=ppt/slides/_rels/slide4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47.png"/><Relationship Id="rId3" Type="http://schemas.openxmlformats.org/officeDocument/2006/relationships/image" Target="../media/image32.png"/><Relationship Id="rId21" Type="http://schemas.openxmlformats.org/officeDocument/2006/relationships/image" Target="../media/image50.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png"/><Relationship Id="rId2" Type="http://schemas.openxmlformats.org/officeDocument/2006/relationships/notesSlide" Target="../notesSlides/notesSlide3.xml"/><Relationship Id="rId16" Type="http://schemas.openxmlformats.org/officeDocument/2006/relationships/image" Target="../media/image45.png"/><Relationship Id="rId20" Type="http://schemas.openxmlformats.org/officeDocument/2006/relationships/image" Target="../media/image49.png"/><Relationship Id="rId1" Type="http://schemas.openxmlformats.org/officeDocument/2006/relationships/slideLayout" Target="../slideLayouts/slideLayout19.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png"/><Relationship Id="rId19" Type="http://schemas.openxmlformats.org/officeDocument/2006/relationships/image" Target="../media/image48.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 Id="rId22" Type="http://schemas.openxmlformats.org/officeDocument/2006/relationships/image" Target="../media/image51.png"/></Relationships>
</file>

<file path=ppt/slides/_rels/slide5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2.xml"/><Relationship Id="rId1" Type="http://schemas.openxmlformats.org/officeDocument/2006/relationships/slideLayout" Target="../slideLayouts/slideLayout19.xml"/><Relationship Id="rId4" Type="http://schemas.openxmlformats.org/officeDocument/2006/relationships/image" Target="../media/image117.png"/></Relationships>
</file>

<file path=ppt/slides/_rels/slide5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4.xml"/><Relationship Id="rId1" Type="http://schemas.openxmlformats.org/officeDocument/2006/relationships/slideLayout" Target="../slideLayouts/slideLayout19.xml"/><Relationship Id="rId4" Type="http://schemas.openxmlformats.org/officeDocument/2006/relationships/image" Target="../media/image119.png"/></Relationships>
</file>

<file path=ppt/slides/_rels/slide5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5.xml"/><Relationship Id="rId1" Type="http://schemas.openxmlformats.org/officeDocument/2006/relationships/slideLayout" Target="../slideLayouts/slideLayout19.xml"/><Relationship Id="rId5" Type="http://schemas.openxmlformats.org/officeDocument/2006/relationships/image" Target="../media/image104.png"/><Relationship Id="rId4" Type="http://schemas.openxmlformats.org/officeDocument/2006/relationships/image" Target="../media/image121.png"/></Relationships>
</file>

<file path=ppt/slides/_rels/slide56.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87.png"/><Relationship Id="rId3" Type="http://schemas.openxmlformats.org/officeDocument/2006/relationships/hyperlink" Target="http://www.oclc.org/research/activities/aggregating/default.htm" TargetMode="External"/><Relationship Id="rId7" Type="http://schemas.openxmlformats.org/officeDocument/2006/relationships/image" Target="../media/image91.png"/><Relationship Id="rId12" Type="http://schemas.openxmlformats.org/officeDocument/2006/relationships/image" Target="../media/image104.png"/><Relationship Id="rId17" Type="http://schemas.openxmlformats.org/officeDocument/2006/relationships/image" Target="../media/image89.png"/><Relationship Id="rId2" Type="http://schemas.openxmlformats.org/officeDocument/2006/relationships/notesSlide" Target="../notesSlides/notesSlide46.xml"/><Relationship Id="rId16" Type="http://schemas.openxmlformats.org/officeDocument/2006/relationships/image" Target="../media/image95.png"/><Relationship Id="rId1" Type="http://schemas.openxmlformats.org/officeDocument/2006/relationships/slideLayout" Target="../slideLayouts/slideLayout14.xml"/><Relationship Id="rId6" Type="http://schemas.openxmlformats.org/officeDocument/2006/relationships/image" Target="../media/image90.png"/><Relationship Id="rId11" Type="http://schemas.openxmlformats.org/officeDocument/2006/relationships/image" Target="../media/image105.png"/><Relationship Id="rId5" Type="http://schemas.openxmlformats.org/officeDocument/2006/relationships/image" Target="../media/image88.png"/><Relationship Id="rId15" Type="http://schemas.openxmlformats.org/officeDocument/2006/relationships/image" Target="../media/image106.png"/><Relationship Id="rId10" Type="http://schemas.openxmlformats.org/officeDocument/2006/relationships/image" Target="../media/image96.png"/><Relationship Id="rId4" Type="http://schemas.openxmlformats.org/officeDocument/2006/relationships/hyperlink" Target="http://www.oclc.org/research/activities/aggregating/" TargetMode="External"/><Relationship Id="rId9" Type="http://schemas.openxmlformats.org/officeDocument/2006/relationships/image" Target="../media/image94.png"/><Relationship Id="rId14" Type="http://schemas.openxmlformats.org/officeDocument/2006/relationships/image" Target="../media/image93.png"/></Relationships>
</file>

<file path=ppt/slides/_rels/slide5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13.xml"/><Relationship Id="rId5" Type="http://schemas.openxmlformats.org/officeDocument/2006/relationships/hyperlink" Target="mailto:cgowing@miami.edu" TargetMode="External"/><Relationship Id="rId4" Type="http://schemas.openxmlformats.org/officeDocument/2006/relationships/image" Target="../media/image124.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125.wmf"/><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126.png"/></Relationships>
</file>

<file path=ppt/slides/_rels/slide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19.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6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131.wmf"/><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hyperlink" Target="http://www.oclc.org/research/activities/aggregating/default.htm" TargetMode="External"/><Relationship Id="rId2" Type="http://schemas.openxmlformats.org/officeDocument/2006/relationships/notesSlide" Target="../notesSlides/notesSlide51.xml"/><Relationship Id="rId1" Type="http://schemas.openxmlformats.org/officeDocument/2006/relationships/slideLayout" Target="../slideLayouts/slideLayout13.xml"/><Relationship Id="rId5" Type="http://schemas.openxmlformats.org/officeDocument/2006/relationships/image" Target="../media/image136.jpeg"/><Relationship Id="rId4" Type="http://schemas.openxmlformats.org/officeDocument/2006/relationships/hyperlink" Target="http://www.oclc.org/research/activities/aggregating/"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hyperlink" Target="http://polarbears.si.umich.edu/" TargetMode="Externa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80.xml.rels><?xml version="1.0" encoding="UTF-8" standalone="yes"?>
<Relationships xmlns="http://schemas.openxmlformats.org/package/2006/relationships"><Relationship Id="rId3" Type="http://schemas.openxmlformats.org/officeDocument/2006/relationships/hyperlink" Target="mailto:varnum@umich.edu" TargetMode="External"/><Relationship Id="rId7" Type="http://schemas.openxmlformats.org/officeDocument/2006/relationships/hyperlink" Target="mailto:smithyok@oclc.org" TargetMode="External"/><Relationship Id="rId2" Type="http://schemas.openxmlformats.org/officeDocument/2006/relationships/hyperlink" Target="mailto:mmu@iisg.nl" TargetMode="External"/><Relationship Id="rId1" Type="http://schemas.openxmlformats.org/officeDocument/2006/relationships/slideLayout" Target="../slideLayouts/slideLayout20.xml"/><Relationship Id="rId6" Type="http://schemas.openxmlformats.org/officeDocument/2006/relationships/hyperlink" Target="mailto:yakel@umich.edu" TargetMode="External"/><Relationship Id="rId5" Type="http://schemas.openxmlformats.org/officeDocument/2006/relationships/hyperlink" Target="mailto:cgowing@miami.edu" TargetMode="External"/><Relationship Id="rId4" Type="http://schemas.openxmlformats.org/officeDocument/2006/relationships/hyperlink" Target="mailto:cshein@getty.edu" TargetMode="External"/></Relationships>
</file>

<file path=ppt/slides/_rels/slide9.xml.rels><?xml version="1.0" encoding="UTF-8" standalone="yes"?>
<Relationships xmlns="http://schemas.openxmlformats.org/package/2006/relationships"><Relationship Id="rId2" Type="http://schemas.openxmlformats.org/officeDocument/2006/relationships/hyperlink" Target="http://www.oclc.org/research/activities/aggregating" TargetMode="Externa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3581400" y="762000"/>
            <a:ext cx="5029200" cy="1524000"/>
          </a:xfrm>
        </p:spPr>
        <p:txBody>
          <a:bodyPr/>
          <a:lstStyle/>
          <a:p>
            <a:r>
              <a:rPr lang="en-US" sz="3600" dirty="0" smtClean="0"/>
              <a:t>Social Metadata for Libraries, Archives &amp; Museums (LAMs)</a:t>
            </a:r>
            <a:endParaRPr lang="en-US" sz="3600" dirty="0"/>
          </a:p>
        </p:txBody>
      </p:sp>
      <p:sp>
        <p:nvSpPr>
          <p:cNvPr id="8195" name="Rectangle 3"/>
          <p:cNvSpPr>
            <a:spLocks noGrp="1" noChangeArrowheads="1"/>
          </p:cNvSpPr>
          <p:nvPr>
            <p:ph type="subTitle" idx="1"/>
          </p:nvPr>
        </p:nvSpPr>
        <p:spPr>
          <a:xfrm>
            <a:off x="2590800" y="2819400"/>
            <a:ext cx="6858000" cy="4038600"/>
          </a:xfrm>
        </p:spPr>
        <p:txBody>
          <a:bodyPr/>
          <a:lstStyle/>
          <a:p>
            <a:pPr indent="0" eaLnBrk="1" hangingPunct="1">
              <a:spcAft>
                <a:spcPts val="0"/>
              </a:spcAft>
            </a:pPr>
            <a:r>
              <a:rPr lang="en-US" sz="2200" dirty="0" smtClean="0"/>
              <a:t>Karen Smith-Yoshimura</a:t>
            </a:r>
          </a:p>
          <a:p>
            <a:pPr indent="0" eaLnBrk="1" hangingPunct="1">
              <a:spcAft>
                <a:spcPts val="0"/>
              </a:spcAft>
            </a:pPr>
            <a:r>
              <a:rPr lang="en-US" sz="2200" dirty="0" smtClean="0"/>
              <a:t>OCLC Research</a:t>
            </a:r>
          </a:p>
          <a:p>
            <a:pPr eaLnBrk="1" hangingPunct="1"/>
            <a:r>
              <a:rPr lang="en-US" sz="2200" dirty="0" smtClean="0">
                <a:hlinkClick r:id="rId3"/>
              </a:rPr>
              <a:t>smithyok@oclc.org</a:t>
            </a:r>
            <a:endParaRPr lang="en-US" sz="2200" dirty="0" smtClean="0"/>
          </a:p>
          <a:p>
            <a:pPr eaLnBrk="1" hangingPunct="1">
              <a:spcAft>
                <a:spcPts val="0"/>
              </a:spcAft>
            </a:pPr>
            <a:r>
              <a:rPr lang="en-US" sz="2200" dirty="0" smtClean="0"/>
              <a:t>Marja Musson, IISH (Amsterdam)</a:t>
            </a:r>
          </a:p>
          <a:p>
            <a:pPr eaLnBrk="1" hangingPunct="1">
              <a:spcAft>
                <a:spcPts val="0"/>
              </a:spcAft>
            </a:pPr>
            <a:r>
              <a:rPr lang="en-US" sz="2200" dirty="0" smtClean="0"/>
              <a:t>Ken Varnum, U. Michigan</a:t>
            </a:r>
          </a:p>
          <a:p>
            <a:pPr eaLnBrk="1" hangingPunct="1">
              <a:spcAft>
                <a:spcPts val="0"/>
              </a:spcAft>
            </a:pPr>
            <a:r>
              <a:rPr lang="en-US" sz="2200" dirty="0" smtClean="0"/>
              <a:t>Cyndi Shein, Getty Research Institute</a:t>
            </a:r>
          </a:p>
          <a:p>
            <a:pPr eaLnBrk="1" hangingPunct="1">
              <a:spcAft>
                <a:spcPts val="0"/>
              </a:spcAft>
            </a:pPr>
            <a:r>
              <a:rPr lang="en-US" sz="2200" dirty="0" smtClean="0"/>
              <a:t>Cheryl Gowing, U. Miami</a:t>
            </a:r>
          </a:p>
          <a:p>
            <a:pPr eaLnBrk="1" hangingPunct="1">
              <a:spcAft>
                <a:spcPts val="0"/>
              </a:spcAft>
            </a:pPr>
            <a:r>
              <a:rPr lang="en-US" sz="2200" dirty="0" smtClean="0"/>
              <a:t>Elizabeth Yakel, U. Michigan School of Information</a:t>
            </a:r>
          </a:p>
          <a:p>
            <a:pPr eaLnBrk="1" hangingPunct="1">
              <a:spcAft>
                <a:spcPts val="0"/>
              </a:spcAft>
            </a:pPr>
            <a:endParaRPr lang="en-US" dirty="0" smtClean="0"/>
          </a:p>
          <a:p>
            <a:pPr eaLnBrk="1" hangingPunct="1"/>
            <a:r>
              <a:rPr lang="en-US" dirty="0" smtClean="0"/>
              <a:t>9 March 2012</a:t>
            </a:r>
          </a:p>
          <a:p>
            <a:endParaRPr lang="en-US" b="1" dirty="0"/>
          </a:p>
        </p:txBody>
      </p:sp>
      <p:sp>
        <p:nvSpPr>
          <p:cNvPr id="5" name="TextBox 4"/>
          <p:cNvSpPr txBox="1"/>
          <p:nvPr/>
        </p:nvSpPr>
        <p:spPr>
          <a:xfrm>
            <a:off x="4648200" y="2362200"/>
            <a:ext cx="1422184" cy="400110"/>
          </a:xfrm>
          <a:prstGeom prst="rect">
            <a:avLst/>
          </a:prstGeom>
          <a:noFill/>
        </p:spPr>
        <p:txBody>
          <a:bodyPr wrap="none" rtlCol="0">
            <a:spAutoFit/>
          </a:bodyPr>
          <a:lstStyle/>
          <a:p>
            <a:r>
              <a:rPr lang="en-US" sz="2000" dirty="0" smtClean="0">
                <a:solidFill>
                  <a:schemeClr val="tx1"/>
                </a:solidFill>
                <a:latin typeface="+mn-lt"/>
              </a:rPr>
              <a:t>#sm4LAMs</a:t>
            </a:r>
            <a:endParaRPr lang="en-US" sz="2000" dirty="0">
              <a:solidFill>
                <a:schemeClr val="tx1"/>
              </a:solidFill>
              <a:latin typeface="+mn-l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chemeClr val="accent2"/>
                </a:solidFill>
              </a:rPr>
              <a:t>Presenters</a:t>
            </a:r>
            <a:endParaRPr lang="en-US" sz="3600" dirty="0">
              <a:solidFill>
                <a:schemeClr val="accent2"/>
              </a:solidFill>
            </a:endParaRPr>
          </a:p>
        </p:txBody>
      </p:sp>
      <p:sp>
        <p:nvSpPr>
          <p:cNvPr id="9" name="TextBox 8"/>
          <p:cNvSpPr txBox="1"/>
          <p:nvPr/>
        </p:nvSpPr>
        <p:spPr>
          <a:xfrm>
            <a:off x="457200" y="3048000"/>
            <a:ext cx="3145413" cy="1015663"/>
          </a:xfrm>
          <a:prstGeom prst="rect">
            <a:avLst/>
          </a:prstGeom>
          <a:noFill/>
        </p:spPr>
        <p:txBody>
          <a:bodyPr wrap="none" rtlCol="0">
            <a:spAutoFit/>
          </a:bodyPr>
          <a:lstStyle/>
          <a:p>
            <a:r>
              <a:rPr lang="en-US" sz="2000" dirty="0" smtClean="0">
                <a:solidFill>
                  <a:schemeClr val="tx1"/>
                </a:solidFill>
                <a:latin typeface="+mn-lt"/>
              </a:rPr>
              <a:t>Marja Musson</a:t>
            </a:r>
          </a:p>
          <a:p>
            <a:r>
              <a:rPr lang="en-US" sz="2000" dirty="0" smtClean="0">
                <a:solidFill>
                  <a:schemeClr val="tx1"/>
                </a:solidFill>
                <a:latin typeface="+mn-lt"/>
              </a:rPr>
              <a:t>International Institute of</a:t>
            </a:r>
          </a:p>
          <a:p>
            <a:r>
              <a:rPr lang="en-US" sz="2000" dirty="0" smtClean="0">
                <a:solidFill>
                  <a:schemeClr val="tx1"/>
                </a:solidFill>
                <a:latin typeface="+mn-lt"/>
              </a:rPr>
              <a:t>Social History</a:t>
            </a:r>
            <a:endParaRPr lang="en-US" sz="2000" dirty="0">
              <a:solidFill>
                <a:schemeClr val="tx1"/>
              </a:solidFill>
              <a:latin typeface="+mn-lt"/>
            </a:endParaRPr>
          </a:p>
        </p:txBody>
      </p:sp>
      <p:sp>
        <p:nvSpPr>
          <p:cNvPr id="11" name="TextBox 10"/>
          <p:cNvSpPr txBox="1"/>
          <p:nvPr/>
        </p:nvSpPr>
        <p:spPr>
          <a:xfrm>
            <a:off x="3733800" y="3048000"/>
            <a:ext cx="1648208" cy="707886"/>
          </a:xfrm>
          <a:prstGeom prst="rect">
            <a:avLst/>
          </a:prstGeom>
          <a:noFill/>
        </p:spPr>
        <p:txBody>
          <a:bodyPr wrap="none" rtlCol="0">
            <a:spAutoFit/>
          </a:bodyPr>
          <a:lstStyle/>
          <a:p>
            <a:r>
              <a:rPr lang="en-US" sz="2000" dirty="0" smtClean="0">
                <a:solidFill>
                  <a:schemeClr val="tx1"/>
                </a:solidFill>
                <a:latin typeface="+mn-lt"/>
              </a:rPr>
              <a:t>Ken Varnum</a:t>
            </a:r>
          </a:p>
          <a:p>
            <a:r>
              <a:rPr lang="en-US" sz="2000" dirty="0" smtClean="0">
                <a:solidFill>
                  <a:schemeClr val="tx1"/>
                </a:solidFill>
                <a:latin typeface="+mn-lt"/>
              </a:rPr>
              <a:t>U. Michigan</a:t>
            </a:r>
            <a:endParaRPr lang="en-US" sz="2000" dirty="0">
              <a:solidFill>
                <a:schemeClr val="tx1"/>
              </a:solidFill>
              <a:latin typeface="+mn-lt"/>
            </a:endParaRPr>
          </a:p>
        </p:txBody>
      </p:sp>
      <p:sp>
        <p:nvSpPr>
          <p:cNvPr id="12" name="TextBox 11"/>
          <p:cNvSpPr txBox="1"/>
          <p:nvPr/>
        </p:nvSpPr>
        <p:spPr>
          <a:xfrm>
            <a:off x="6324600" y="3276600"/>
            <a:ext cx="2616422" cy="707886"/>
          </a:xfrm>
          <a:prstGeom prst="rect">
            <a:avLst/>
          </a:prstGeom>
          <a:noFill/>
        </p:spPr>
        <p:txBody>
          <a:bodyPr wrap="none" rtlCol="0">
            <a:spAutoFit/>
          </a:bodyPr>
          <a:lstStyle/>
          <a:p>
            <a:r>
              <a:rPr lang="en-US" sz="2000" dirty="0" smtClean="0">
                <a:solidFill>
                  <a:schemeClr val="tx1"/>
                </a:solidFill>
                <a:latin typeface="+mn-lt"/>
              </a:rPr>
              <a:t>Cyndi Shein</a:t>
            </a:r>
          </a:p>
          <a:p>
            <a:r>
              <a:rPr lang="en-US" sz="2000" dirty="0" smtClean="0">
                <a:solidFill>
                  <a:schemeClr val="tx1"/>
                </a:solidFill>
                <a:latin typeface="+mn-lt"/>
              </a:rPr>
              <a:t>Getty Research Inst.</a:t>
            </a:r>
            <a:endParaRPr lang="en-US" sz="2000" dirty="0">
              <a:solidFill>
                <a:schemeClr val="tx1"/>
              </a:solidFill>
              <a:latin typeface="+mn-lt"/>
            </a:endParaRPr>
          </a:p>
        </p:txBody>
      </p:sp>
      <p:sp>
        <p:nvSpPr>
          <p:cNvPr id="13" name="TextBox 12"/>
          <p:cNvSpPr txBox="1"/>
          <p:nvPr/>
        </p:nvSpPr>
        <p:spPr>
          <a:xfrm>
            <a:off x="2362200" y="5638800"/>
            <a:ext cx="1937518" cy="707886"/>
          </a:xfrm>
          <a:prstGeom prst="rect">
            <a:avLst/>
          </a:prstGeom>
          <a:noFill/>
        </p:spPr>
        <p:txBody>
          <a:bodyPr wrap="none" rtlCol="0">
            <a:spAutoFit/>
          </a:bodyPr>
          <a:lstStyle/>
          <a:p>
            <a:r>
              <a:rPr lang="en-US" sz="2000" dirty="0" smtClean="0">
                <a:solidFill>
                  <a:schemeClr val="tx1"/>
                </a:solidFill>
                <a:latin typeface="+mn-lt"/>
              </a:rPr>
              <a:t>Cheryl Gowing</a:t>
            </a:r>
          </a:p>
          <a:p>
            <a:r>
              <a:rPr lang="en-US" sz="2000" dirty="0" smtClean="0">
                <a:solidFill>
                  <a:schemeClr val="tx1"/>
                </a:solidFill>
                <a:latin typeface="+mn-lt"/>
              </a:rPr>
              <a:t>U. Miami</a:t>
            </a:r>
            <a:endParaRPr lang="en-US" sz="2000" dirty="0">
              <a:solidFill>
                <a:schemeClr val="tx1"/>
              </a:solidFill>
              <a:latin typeface="+mn-lt"/>
            </a:endParaRPr>
          </a:p>
        </p:txBody>
      </p:sp>
      <p:sp>
        <p:nvSpPr>
          <p:cNvPr id="14" name="TextBox 13"/>
          <p:cNvSpPr txBox="1"/>
          <p:nvPr/>
        </p:nvSpPr>
        <p:spPr>
          <a:xfrm>
            <a:off x="7086600" y="4572000"/>
            <a:ext cx="2015680" cy="1323439"/>
          </a:xfrm>
          <a:prstGeom prst="rect">
            <a:avLst/>
          </a:prstGeom>
          <a:noFill/>
        </p:spPr>
        <p:txBody>
          <a:bodyPr wrap="none" rtlCol="0">
            <a:spAutoFit/>
          </a:bodyPr>
          <a:lstStyle/>
          <a:p>
            <a:r>
              <a:rPr lang="en-US" sz="2000" dirty="0" smtClean="0">
                <a:solidFill>
                  <a:schemeClr val="tx1"/>
                </a:solidFill>
                <a:latin typeface="+mn-lt"/>
              </a:rPr>
              <a:t>Elizabeth Yakel</a:t>
            </a:r>
          </a:p>
          <a:p>
            <a:r>
              <a:rPr lang="en-US" sz="2000" dirty="0" smtClean="0">
                <a:solidFill>
                  <a:schemeClr val="tx1"/>
                </a:solidFill>
                <a:latin typeface="+mn-lt"/>
              </a:rPr>
              <a:t>U. Michigan</a:t>
            </a:r>
          </a:p>
          <a:p>
            <a:r>
              <a:rPr lang="en-US" sz="2000" dirty="0" smtClean="0">
                <a:solidFill>
                  <a:schemeClr val="tx1"/>
                </a:solidFill>
                <a:latin typeface="+mn-lt"/>
              </a:rPr>
              <a:t>School of </a:t>
            </a:r>
          </a:p>
          <a:p>
            <a:r>
              <a:rPr lang="en-US" sz="2000" dirty="0" smtClean="0">
                <a:solidFill>
                  <a:schemeClr val="tx1"/>
                </a:solidFill>
                <a:latin typeface="+mn-lt"/>
              </a:rPr>
              <a:t>Information</a:t>
            </a:r>
            <a:endParaRPr lang="en-US" sz="2000" dirty="0">
              <a:solidFill>
                <a:schemeClr val="tx1"/>
              </a:solidFill>
              <a:latin typeface="+mn-lt"/>
            </a:endParaRPr>
          </a:p>
        </p:txBody>
      </p:sp>
      <p:pic>
        <p:nvPicPr>
          <p:cNvPr id="15" name="Picture 2"/>
          <p:cNvPicPr>
            <a:picLocks noChangeAspect="1" noChangeArrowheads="1"/>
          </p:cNvPicPr>
          <p:nvPr/>
        </p:nvPicPr>
        <p:blipFill>
          <a:blip r:embed="rId3" cstate="print"/>
          <a:srcRect/>
          <a:stretch>
            <a:fillRect/>
          </a:stretch>
        </p:blipFill>
        <p:spPr bwMode="auto">
          <a:xfrm>
            <a:off x="8056563" y="0"/>
            <a:ext cx="1087437" cy="1035050"/>
          </a:xfrm>
          <a:prstGeom prst="rect">
            <a:avLst/>
          </a:prstGeom>
          <a:noFill/>
          <a:ln w="9525">
            <a:noFill/>
            <a:miter lim="800000"/>
            <a:headEnd/>
            <a:tailEnd/>
          </a:ln>
        </p:spPr>
      </p:pic>
      <p:pic>
        <p:nvPicPr>
          <p:cNvPr id="16" name="Picture 15" descr="Marja Musson.JPG"/>
          <p:cNvPicPr>
            <a:picLocks noChangeAspect="1"/>
          </p:cNvPicPr>
          <p:nvPr/>
        </p:nvPicPr>
        <p:blipFill>
          <a:blip r:embed="rId4" cstate="print"/>
          <a:stretch>
            <a:fillRect/>
          </a:stretch>
        </p:blipFill>
        <p:spPr>
          <a:xfrm>
            <a:off x="914400" y="914400"/>
            <a:ext cx="1655379" cy="2194560"/>
          </a:xfrm>
          <a:prstGeom prst="rect">
            <a:avLst/>
          </a:prstGeom>
        </p:spPr>
      </p:pic>
      <p:pic>
        <p:nvPicPr>
          <p:cNvPr id="17" name="Picture 16" descr="Ken Varnum.JPG"/>
          <p:cNvPicPr>
            <a:picLocks noChangeAspect="1"/>
          </p:cNvPicPr>
          <p:nvPr/>
        </p:nvPicPr>
        <p:blipFill>
          <a:blip r:embed="rId5" cstate="print"/>
          <a:stretch>
            <a:fillRect/>
          </a:stretch>
        </p:blipFill>
        <p:spPr>
          <a:xfrm>
            <a:off x="3810000" y="914400"/>
            <a:ext cx="1658677" cy="2194560"/>
          </a:xfrm>
          <a:prstGeom prst="rect">
            <a:avLst/>
          </a:prstGeom>
        </p:spPr>
      </p:pic>
      <p:pic>
        <p:nvPicPr>
          <p:cNvPr id="18" name="Picture 17" descr="Cyndi Shein.JPG"/>
          <p:cNvPicPr>
            <a:picLocks noChangeAspect="1"/>
          </p:cNvPicPr>
          <p:nvPr/>
        </p:nvPicPr>
        <p:blipFill>
          <a:blip r:embed="rId6" cstate="print"/>
          <a:stretch>
            <a:fillRect/>
          </a:stretch>
        </p:blipFill>
        <p:spPr>
          <a:xfrm>
            <a:off x="6400800" y="914400"/>
            <a:ext cx="2194560" cy="2194560"/>
          </a:xfrm>
          <a:prstGeom prst="rect">
            <a:avLst/>
          </a:prstGeom>
        </p:spPr>
      </p:pic>
      <p:pic>
        <p:nvPicPr>
          <p:cNvPr id="19" name="Picture 18" descr="Cheryl Gowing.JPG"/>
          <p:cNvPicPr>
            <a:picLocks noChangeAspect="1"/>
          </p:cNvPicPr>
          <p:nvPr/>
        </p:nvPicPr>
        <p:blipFill>
          <a:blip r:embed="rId7" cstate="print"/>
          <a:stretch>
            <a:fillRect/>
          </a:stretch>
        </p:blipFill>
        <p:spPr>
          <a:xfrm>
            <a:off x="2209800" y="3886200"/>
            <a:ext cx="2743200" cy="1828800"/>
          </a:xfrm>
          <a:prstGeom prst="rect">
            <a:avLst/>
          </a:prstGeom>
        </p:spPr>
      </p:pic>
      <p:pic>
        <p:nvPicPr>
          <p:cNvPr id="20" name="Picture 19" descr="Beth Yakel.jpg"/>
          <p:cNvPicPr>
            <a:picLocks noChangeAspect="1"/>
          </p:cNvPicPr>
          <p:nvPr/>
        </p:nvPicPr>
        <p:blipFill>
          <a:blip r:embed="rId8" cstate="print"/>
          <a:stretch>
            <a:fillRect/>
          </a:stretch>
        </p:blipFill>
        <p:spPr>
          <a:xfrm>
            <a:off x="5410200" y="3962400"/>
            <a:ext cx="1513504" cy="21031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4000" dirty="0" smtClean="0">
                <a:solidFill>
                  <a:schemeClr val="accent2"/>
                </a:solidFill>
              </a:rPr>
              <a:t>Observations on our research</a:t>
            </a:r>
            <a:endParaRPr lang="nl-NL" sz="4000" dirty="0">
              <a:solidFill>
                <a:schemeClr val="accent2"/>
              </a:solidFill>
            </a:endParaRPr>
          </a:p>
        </p:txBody>
      </p:sp>
      <p:sp>
        <p:nvSpPr>
          <p:cNvPr id="3" name="Tijdelijke aanduiding voor inhoud 2"/>
          <p:cNvSpPr>
            <a:spLocks noGrp="1"/>
          </p:cNvSpPr>
          <p:nvPr>
            <p:ph idx="1"/>
          </p:nvPr>
        </p:nvSpPr>
        <p:spPr>
          <a:xfrm>
            <a:off x="0" y="4953000"/>
            <a:ext cx="9144000" cy="1143000"/>
          </a:xfrm>
        </p:spPr>
        <p:txBody>
          <a:bodyPr>
            <a:normAutofit/>
          </a:bodyPr>
          <a:lstStyle/>
          <a:p>
            <a:pPr algn="ctr">
              <a:buNone/>
            </a:pPr>
            <a:r>
              <a:rPr lang="en-US" b="1" dirty="0" smtClean="0">
                <a:solidFill>
                  <a:srgbClr val="0070C0"/>
                </a:solidFill>
              </a:rPr>
              <a:t>Social </a:t>
            </a:r>
            <a:r>
              <a:rPr lang="en-US" b="1" dirty="0">
                <a:solidFill>
                  <a:srgbClr val="0070C0"/>
                </a:solidFill>
              </a:rPr>
              <a:t>Metadata Working </a:t>
            </a:r>
            <a:r>
              <a:rPr lang="en-US" b="1" dirty="0" smtClean="0">
                <a:solidFill>
                  <a:srgbClr val="0070C0"/>
                </a:solidFill>
              </a:rPr>
              <a:t>Group</a:t>
            </a:r>
          </a:p>
          <a:p>
            <a:endParaRPr lang="en-US" dirty="0" smtClean="0">
              <a:solidFill>
                <a:schemeClr val="accent1"/>
              </a:solidFill>
            </a:endParaRPr>
          </a:p>
          <a:p>
            <a:endParaRPr lang="en-US" dirty="0" smtClean="0">
              <a:solidFill>
                <a:schemeClr val="accent1"/>
              </a:solidFill>
            </a:endParaRPr>
          </a:p>
          <a:p>
            <a:pPr algn="ctr">
              <a:buNone/>
            </a:pPr>
            <a:endParaRPr lang="en-US" sz="2200" dirty="0" smtClean="0">
              <a:latin typeface="Trebuchet MS" pitchFamily="34" charset="0"/>
              <a:hlinkClick r:id="rId3"/>
            </a:endParaRPr>
          </a:p>
          <a:p>
            <a:pPr algn="ctr">
              <a:buNone/>
            </a:pPr>
            <a:endParaRPr lang="en-US" sz="2200" dirty="0" smtClean="0">
              <a:latin typeface="Trebuchet MS" pitchFamily="34" charset="0"/>
              <a:hlinkClick r:id="rId3"/>
            </a:endParaRPr>
          </a:p>
          <a:p>
            <a:pPr algn="ctr">
              <a:buNone/>
            </a:pPr>
            <a:endParaRPr lang="en-US" sz="2200" dirty="0" smtClean="0">
              <a:latin typeface="Trebuchet MS" pitchFamily="34" charset="0"/>
              <a:hlinkClick r:id="rId3"/>
            </a:endParaRPr>
          </a:p>
          <a:p>
            <a:pPr algn="ctr">
              <a:buNone/>
            </a:pPr>
            <a:endParaRPr lang="en-US" sz="2200" dirty="0" smtClean="0">
              <a:latin typeface="Trebuchet MS" pitchFamily="34" charset="0"/>
              <a:hlinkClick r:id="rId3"/>
            </a:endParaRPr>
          </a:p>
          <a:p>
            <a:pPr algn="ctr">
              <a:buNone/>
            </a:pPr>
            <a:endParaRPr lang="en-US" sz="2200" dirty="0" smtClean="0">
              <a:latin typeface="Trebuchet MS" pitchFamily="34" charset="0"/>
              <a:hlinkClick r:id="rId4"/>
            </a:endParaRPr>
          </a:p>
          <a:p>
            <a:pPr algn="ctr">
              <a:buNone/>
            </a:pPr>
            <a:endParaRPr lang="en-US" b="0" dirty="0" smtClean="0">
              <a:solidFill>
                <a:schemeClr val="tx1"/>
              </a:solidFill>
              <a:latin typeface="Calibri" pitchFamily="34" charset="0"/>
              <a:cs typeface="Calibri" pitchFamily="34" charset="0"/>
            </a:endParaRPr>
          </a:p>
          <a:p>
            <a:pPr algn="ctr">
              <a:buNone/>
            </a:pPr>
            <a:endParaRPr lang="en-US" dirty="0" smtClean="0">
              <a:latin typeface="Calibri" pitchFamily="34" charset="0"/>
              <a:cs typeface="Calibri" pitchFamily="34" charset="0"/>
            </a:endParaRPr>
          </a:p>
        </p:txBody>
      </p:sp>
      <p:pic>
        <p:nvPicPr>
          <p:cNvPr id="4" name="Afbeelding 3" descr="like.jpg"/>
          <p:cNvPicPr>
            <a:picLocks noChangeAspect="1"/>
          </p:cNvPicPr>
          <p:nvPr/>
        </p:nvPicPr>
        <p:blipFill>
          <a:blip r:embed="rId5" cstate="print"/>
          <a:stretch>
            <a:fillRect/>
          </a:stretch>
        </p:blipFill>
        <p:spPr>
          <a:xfrm>
            <a:off x="3581400" y="3733800"/>
            <a:ext cx="2295525" cy="1008112"/>
          </a:xfrm>
          <a:prstGeom prst="rect">
            <a:avLst/>
          </a:prstGeom>
        </p:spPr>
      </p:pic>
      <p:pic>
        <p:nvPicPr>
          <p:cNvPr id="5" name="Picture 4" descr="Marja Musson.JPG"/>
          <p:cNvPicPr>
            <a:picLocks noChangeAspect="1"/>
          </p:cNvPicPr>
          <p:nvPr/>
        </p:nvPicPr>
        <p:blipFill>
          <a:blip r:embed="rId6" cstate="print"/>
          <a:stretch>
            <a:fillRect/>
          </a:stretch>
        </p:blipFill>
        <p:spPr>
          <a:xfrm>
            <a:off x="838200" y="1371600"/>
            <a:ext cx="1655379" cy="2194560"/>
          </a:xfrm>
          <a:prstGeom prst="rect">
            <a:avLst/>
          </a:prstGeom>
        </p:spPr>
      </p:pic>
      <p:sp>
        <p:nvSpPr>
          <p:cNvPr id="6" name="TextBox 5"/>
          <p:cNvSpPr txBox="1"/>
          <p:nvPr/>
        </p:nvSpPr>
        <p:spPr>
          <a:xfrm>
            <a:off x="3124200" y="1676400"/>
            <a:ext cx="5724644" cy="1569660"/>
          </a:xfrm>
          <a:prstGeom prst="rect">
            <a:avLst/>
          </a:prstGeom>
          <a:noFill/>
        </p:spPr>
        <p:txBody>
          <a:bodyPr wrap="none" rtlCol="0">
            <a:spAutoFit/>
          </a:bodyPr>
          <a:lstStyle/>
          <a:p>
            <a:r>
              <a:rPr lang="en-US" dirty="0" smtClean="0">
                <a:solidFill>
                  <a:schemeClr val="tx1"/>
                </a:solidFill>
                <a:latin typeface="Trebuchet MS" pitchFamily="34" charset="0"/>
              </a:rPr>
              <a:t>Marja Musson</a:t>
            </a:r>
          </a:p>
          <a:p>
            <a:r>
              <a:rPr lang="en-US" dirty="0" smtClean="0">
                <a:solidFill>
                  <a:schemeClr val="tx1"/>
                </a:solidFill>
                <a:latin typeface="Trebuchet MS" pitchFamily="34" charset="0"/>
              </a:rPr>
              <a:t>International Institute of </a:t>
            </a:r>
          </a:p>
          <a:p>
            <a:r>
              <a:rPr lang="en-US" dirty="0" smtClean="0">
                <a:solidFill>
                  <a:schemeClr val="tx1"/>
                </a:solidFill>
                <a:latin typeface="Trebuchet MS" pitchFamily="34" charset="0"/>
              </a:rPr>
              <a:t>Social History (Amsterdam)	</a:t>
            </a:r>
            <a:endParaRPr lang="en-US" dirty="0">
              <a:solidFill>
                <a:schemeClr val="tx1"/>
              </a:solidFill>
              <a:latin typeface="Trebuchet MS"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28600" y="0"/>
            <a:ext cx="7924800" cy="915988"/>
          </a:xfrm>
        </p:spPr>
        <p:txBody>
          <a:bodyPr>
            <a:normAutofit/>
          </a:bodyPr>
          <a:lstStyle/>
          <a:p>
            <a:r>
              <a:rPr lang="en-US" sz="3600" b="1" dirty="0" smtClean="0">
                <a:solidFill>
                  <a:schemeClr val="accent2"/>
                </a:solidFill>
              </a:rPr>
              <a:t>Example: </a:t>
            </a:r>
            <a:r>
              <a:rPr lang="en-US" sz="3600" b="1" dirty="0" err="1" smtClean="0">
                <a:solidFill>
                  <a:schemeClr val="accent2"/>
                </a:solidFill>
              </a:rPr>
              <a:t>Waisda</a:t>
            </a:r>
            <a:r>
              <a:rPr lang="en-US" sz="3600" b="1" dirty="0" smtClean="0">
                <a:solidFill>
                  <a:schemeClr val="accent2"/>
                </a:solidFill>
              </a:rPr>
              <a:t>?</a:t>
            </a:r>
            <a:r>
              <a:rPr lang="en-GB" sz="3600" b="1" dirty="0" smtClean="0">
                <a:solidFill>
                  <a:schemeClr val="accent2"/>
                </a:solidFill>
              </a:rPr>
              <a:t> </a:t>
            </a:r>
          </a:p>
        </p:txBody>
      </p:sp>
      <p:pic>
        <p:nvPicPr>
          <p:cNvPr id="25603" name="Picture 1"/>
          <p:cNvPicPr>
            <a:picLocks noGrp="1" noChangeAspect="1" noChangeArrowheads="1"/>
          </p:cNvPicPr>
          <p:nvPr>
            <p:ph type="body" idx="1"/>
          </p:nvPr>
        </p:nvPicPr>
        <p:blipFill>
          <a:blip r:embed="rId3" cstate="print"/>
          <a:srcRect t="13248" r="1604" b="18803"/>
          <a:stretch>
            <a:fillRect/>
          </a:stretch>
        </p:blipFill>
        <p:spPr>
          <a:xfrm>
            <a:off x="609600" y="685800"/>
            <a:ext cx="7272808" cy="5370851"/>
          </a:xfr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smtClean="0">
                <a:solidFill>
                  <a:schemeClr val="tx2"/>
                </a:solidFill>
              </a:rPr>
              <a:t>WAISDA</a:t>
            </a:r>
            <a:endParaRPr lang="nl-NL" b="1" dirty="0">
              <a:solidFill>
                <a:schemeClr val="tx2"/>
              </a:solidFill>
            </a:endParaRPr>
          </a:p>
        </p:txBody>
      </p:sp>
      <p:sp>
        <p:nvSpPr>
          <p:cNvPr id="3" name="Tijdelijke aanduiding voor inhoud 2"/>
          <p:cNvSpPr>
            <a:spLocks noGrp="1"/>
          </p:cNvSpPr>
          <p:nvPr>
            <p:ph idx="1"/>
          </p:nvPr>
        </p:nvSpPr>
        <p:spPr/>
        <p:txBody>
          <a:bodyPr/>
          <a:lstStyle/>
          <a:p>
            <a:r>
              <a:rPr lang="nl-NL" sz="2800" dirty="0" err="1" smtClean="0"/>
              <a:t>Started</a:t>
            </a:r>
            <a:r>
              <a:rPr lang="nl-NL" sz="2800" dirty="0" smtClean="0"/>
              <a:t>: 2008-2010</a:t>
            </a:r>
          </a:p>
          <a:p>
            <a:r>
              <a:rPr lang="nl-NL" sz="2800" dirty="0" smtClean="0"/>
              <a:t>Partners (Free </a:t>
            </a:r>
            <a:r>
              <a:rPr lang="nl-NL" sz="2800" dirty="0" err="1" smtClean="0"/>
              <a:t>University</a:t>
            </a:r>
            <a:r>
              <a:rPr lang="nl-NL" sz="2800" dirty="0" smtClean="0"/>
              <a:t> of Amsterdam </a:t>
            </a:r>
            <a:r>
              <a:rPr lang="nl-NL" sz="2800" dirty="0" err="1" smtClean="0"/>
              <a:t>a.o</a:t>
            </a:r>
            <a:r>
              <a:rPr lang="nl-NL" sz="2800" dirty="0" smtClean="0"/>
              <a:t>.)</a:t>
            </a:r>
          </a:p>
          <a:p>
            <a:r>
              <a:rPr lang="nl-NL" sz="2800" dirty="0" smtClean="0"/>
              <a:t>Goal: Improve access to audiovisual material</a:t>
            </a:r>
          </a:p>
          <a:p>
            <a:r>
              <a:rPr lang="nl-NL" sz="2800" dirty="0" smtClean="0"/>
              <a:t>How: Add tags to videos while watching, listening and playing (with other players)</a:t>
            </a:r>
            <a:endParaRPr lang="nl-NL" sz="2800" dirty="0"/>
          </a:p>
        </p:txBody>
      </p:sp>
      <p:sp>
        <p:nvSpPr>
          <p:cNvPr id="4" name="TextBox 3"/>
          <p:cNvSpPr txBox="1"/>
          <p:nvPr/>
        </p:nvSpPr>
        <p:spPr>
          <a:xfrm>
            <a:off x="3048000" y="457200"/>
            <a:ext cx="2250809" cy="769441"/>
          </a:xfrm>
          <a:prstGeom prst="rect">
            <a:avLst/>
          </a:prstGeom>
          <a:noFill/>
        </p:spPr>
        <p:txBody>
          <a:bodyPr wrap="none" rtlCol="0">
            <a:spAutoFit/>
          </a:bodyPr>
          <a:lstStyle/>
          <a:p>
            <a:r>
              <a:rPr lang="en-US" sz="4400" dirty="0" err="1" smtClean="0">
                <a:solidFill>
                  <a:schemeClr val="accent2"/>
                </a:solidFill>
                <a:latin typeface="Trebuchet MS" pitchFamily="34" charset="0"/>
              </a:rPr>
              <a:t>Waisda</a:t>
            </a:r>
            <a:r>
              <a:rPr lang="en-US" sz="4400" dirty="0" smtClean="0">
                <a:solidFill>
                  <a:schemeClr val="accent2"/>
                </a:solidFill>
                <a:latin typeface="Trebuchet MS" pitchFamily="34" charset="0"/>
              </a:rPr>
              <a:t>?</a:t>
            </a:r>
            <a:endParaRPr lang="en-US" sz="4400" dirty="0">
              <a:solidFill>
                <a:schemeClr val="accent2"/>
              </a:solidFill>
              <a:latin typeface="Trebuchet MS"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304800"/>
            <a:ext cx="8023223" cy="995360"/>
          </a:xfrm>
        </p:spPr>
        <p:txBody>
          <a:bodyPr/>
          <a:lstStyle/>
          <a:p>
            <a:r>
              <a:rPr lang="nl-NL" sz="4400" dirty="0" smtClean="0">
                <a:solidFill>
                  <a:schemeClr val="accent2"/>
                </a:solidFill>
              </a:rPr>
              <a:t>Successor: Woordtikkertje</a:t>
            </a:r>
            <a:endParaRPr lang="nl-NL" sz="4400" b="1" dirty="0">
              <a:solidFill>
                <a:schemeClr val="accent2"/>
              </a:solidFill>
            </a:endParaRPr>
          </a:p>
        </p:txBody>
      </p:sp>
      <p:pic>
        <p:nvPicPr>
          <p:cNvPr id="1026" name="Picture 2"/>
          <p:cNvPicPr>
            <a:picLocks noGrp="1" noChangeAspect="1" noChangeArrowheads="1"/>
          </p:cNvPicPr>
          <p:nvPr>
            <p:ph idx="1"/>
          </p:nvPr>
        </p:nvPicPr>
        <p:blipFill>
          <a:blip r:embed="rId3" cstate="print"/>
          <a:srcRect/>
          <a:stretch>
            <a:fillRect/>
          </a:stretch>
        </p:blipFill>
        <p:spPr bwMode="auto">
          <a:xfrm>
            <a:off x="951229" y="1600200"/>
            <a:ext cx="7241541" cy="452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304800" y="692696"/>
            <a:ext cx="8839200" cy="831304"/>
          </a:xfrm>
        </p:spPr>
        <p:txBody>
          <a:bodyPr>
            <a:normAutofit/>
          </a:bodyPr>
          <a:lstStyle/>
          <a:p>
            <a:r>
              <a:rPr lang="en-NZ" dirty="0" smtClean="0">
                <a:solidFill>
                  <a:schemeClr val="accent2"/>
                </a:solidFill>
              </a:rPr>
              <a:t>Motivate users and leverage their enthusiasm</a:t>
            </a:r>
            <a:endParaRPr lang="en-GB" b="1" dirty="0" smtClean="0">
              <a:solidFill>
                <a:schemeClr val="accent2"/>
              </a:solidFill>
            </a:endParaRPr>
          </a:p>
        </p:txBody>
      </p:sp>
      <p:sp>
        <p:nvSpPr>
          <p:cNvPr id="83971" name="Rectangle 3"/>
          <p:cNvSpPr>
            <a:spLocks noGrp="1" noChangeArrowheads="1"/>
          </p:cNvSpPr>
          <p:nvPr>
            <p:ph type="body" idx="1"/>
          </p:nvPr>
        </p:nvSpPr>
        <p:spPr>
          <a:xfrm>
            <a:off x="503040" y="1752600"/>
            <a:ext cx="8640960" cy="4176464"/>
          </a:xfrm>
        </p:spPr>
        <p:txBody>
          <a:bodyPr>
            <a:normAutofit/>
          </a:bodyPr>
          <a:lstStyle/>
          <a:p>
            <a:pPr marL="742950" indent="-742950" algn="ctr">
              <a:buAutoNum type="arabicPeriod"/>
            </a:pPr>
            <a:r>
              <a:rPr lang="en-NZ" sz="3800" b="1" dirty="0" smtClean="0">
                <a:solidFill>
                  <a:schemeClr val="accent2"/>
                </a:solidFill>
              </a:rPr>
              <a:t>Design</a:t>
            </a:r>
          </a:p>
          <a:p>
            <a:pPr marL="742950" indent="-742950">
              <a:buAutoNum type="arabicPeriod"/>
            </a:pPr>
            <a:endParaRPr lang="en-NZ" sz="3800" b="1" dirty="0" smtClean="0"/>
          </a:p>
          <a:p>
            <a:pPr marL="457200" indent="-457200">
              <a:buFont typeface="Wingdings" pitchFamily="2" charset="2"/>
              <a:buChar char="v"/>
            </a:pPr>
            <a:endParaRPr lang="en-NZ" sz="2000" b="1" dirty="0" smtClean="0">
              <a:solidFill>
                <a:schemeClr val="tx2"/>
              </a:solidFill>
            </a:endParaRPr>
          </a:p>
          <a:p>
            <a:pPr marL="457200" indent="-457200">
              <a:buFont typeface="Wingdings" pitchFamily="2" charset="2"/>
              <a:buChar char="v"/>
            </a:pPr>
            <a:endParaRPr lang="en-NZ" sz="2000" b="1" dirty="0" smtClean="0">
              <a:solidFill>
                <a:srgbClr val="2054A0"/>
              </a:solidFill>
            </a:endParaRPr>
          </a:p>
        </p:txBody>
      </p:sp>
      <p:pic>
        <p:nvPicPr>
          <p:cNvPr id="4" name="Picture 1"/>
          <p:cNvPicPr>
            <a:picLocks noChangeAspect="1" noChangeArrowheads="1"/>
          </p:cNvPicPr>
          <p:nvPr/>
        </p:nvPicPr>
        <p:blipFill>
          <a:blip r:embed="rId3" cstate="print"/>
          <a:srcRect t="13248" r="1604" b="18803"/>
          <a:stretch>
            <a:fillRect/>
          </a:stretch>
        </p:blipFill>
        <p:spPr>
          <a:xfrm>
            <a:off x="457200" y="2895600"/>
            <a:ext cx="3744416" cy="2448272"/>
          </a:xfrm>
          <a:prstGeom prst="rect">
            <a:avLst/>
          </a:prstGeom>
          <a:noFill/>
        </p:spPr>
      </p:pic>
      <p:pic>
        <p:nvPicPr>
          <p:cNvPr id="5" name="Picture 2"/>
          <p:cNvPicPr>
            <a:picLocks noChangeAspect="1" noChangeArrowheads="1"/>
          </p:cNvPicPr>
          <p:nvPr/>
        </p:nvPicPr>
        <p:blipFill>
          <a:blip r:embed="rId4" cstate="print"/>
          <a:srcRect/>
          <a:stretch>
            <a:fillRect/>
          </a:stretch>
        </p:blipFill>
        <p:spPr bwMode="auto">
          <a:xfrm>
            <a:off x="4724400" y="2971800"/>
            <a:ext cx="3744415" cy="244827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8600" y="274638"/>
            <a:ext cx="8915400" cy="868362"/>
          </a:xfrm>
        </p:spPr>
        <p:txBody>
          <a:bodyPr>
            <a:normAutofit/>
          </a:bodyPr>
          <a:lstStyle/>
          <a:p>
            <a:r>
              <a:rPr lang="en-NZ" dirty="0" smtClean="0">
                <a:solidFill>
                  <a:schemeClr val="accent2"/>
                </a:solidFill>
              </a:rPr>
              <a:t>Motivate users and leverage their enthusiasm</a:t>
            </a:r>
            <a:endParaRPr lang="nl-NL" dirty="0">
              <a:solidFill>
                <a:schemeClr val="accent2"/>
              </a:solidFill>
            </a:endParaRPr>
          </a:p>
        </p:txBody>
      </p:sp>
      <p:pic>
        <p:nvPicPr>
          <p:cNvPr id="4" name="Tijdelijke aanduiding voor inhoud 3"/>
          <p:cNvPicPr>
            <a:picLocks noGrp="1"/>
          </p:cNvPicPr>
          <p:nvPr>
            <p:ph idx="1"/>
          </p:nvPr>
        </p:nvPicPr>
        <p:blipFill>
          <a:blip r:embed="rId3" cstate="print"/>
          <a:srcRect/>
          <a:stretch>
            <a:fillRect/>
          </a:stretch>
        </p:blipFill>
        <p:spPr bwMode="auto">
          <a:xfrm>
            <a:off x="4211960" y="3140968"/>
            <a:ext cx="3980810" cy="2985195"/>
          </a:xfrm>
          <a:prstGeom prst="rect">
            <a:avLst/>
          </a:prstGeom>
          <a:noFill/>
          <a:ln w="9525">
            <a:noFill/>
            <a:miter lim="800000"/>
            <a:headEnd/>
            <a:tailEnd/>
          </a:ln>
        </p:spPr>
      </p:pic>
      <p:sp>
        <p:nvSpPr>
          <p:cNvPr id="5" name="Tekstvak 4"/>
          <p:cNvSpPr txBox="1"/>
          <p:nvPr/>
        </p:nvSpPr>
        <p:spPr>
          <a:xfrm>
            <a:off x="228600" y="1988840"/>
            <a:ext cx="8015808" cy="1384995"/>
          </a:xfrm>
          <a:prstGeom prst="rect">
            <a:avLst/>
          </a:prstGeom>
          <a:noFill/>
        </p:spPr>
        <p:txBody>
          <a:bodyPr wrap="square" rtlCol="0">
            <a:spAutoFit/>
          </a:bodyPr>
          <a:lstStyle/>
          <a:p>
            <a:pPr>
              <a:buFont typeface="Arial" pitchFamily="34" charset="0"/>
              <a:buChar char="•"/>
            </a:pPr>
            <a:r>
              <a:rPr lang="nl-NL" sz="2400" dirty="0" smtClean="0"/>
              <a:t> </a:t>
            </a:r>
            <a:r>
              <a:rPr lang="nl-NL" sz="2800" b="0" dirty="0" err="1" smtClean="0">
                <a:solidFill>
                  <a:schemeClr val="tx1"/>
                </a:solidFill>
                <a:latin typeface="Trebuchet MS" pitchFamily="34" charset="0"/>
              </a:rPr>
              <a:t>On</a:t>
            </a:r>
            <a:r>
              <a:rPr lang="nl-NL" sz="2800" b="0" dirty="0" smtClean="0">
                <a:solidFill>
                  <a:schemeClr val="tx1"/>
                </a:solidFill>
                <a:latin typeface="Trebuchet MS" pitchFamily="34" charset="0"/>
              </a:rPr>
              <a:t> the website: “Play  Woordentikkertje and </a:t>
            </a:r>
            <a:r>
              <a:rPr lang="nl-NL" sz="2800" b="0" dirty="0" err="1" smtClean="0">
                <a:solidFill>
                  <a:schemeClr val="tx1"/>
                </a:solidFill>
                <a:latin typeface="Trebuchet MS" pitchFamily="34" charset="0"/>
              </a:rPr>
              <a:t>improve</a:t>
            </a:r>
            <a:r>
              <a:rPr lang="nl-NL" sz="2800" b="0" dirty="0" smtClean="0">
                <a:solidFill>
                  <a:schemeClr val="tx1"/>
                </a:solidFill>
                <a:latin typeface="Trebuchet MS" pitchFamily="34" charset="0"/>
              </a:rPr>
              <a:t> the </a:t>
            </a:r>
            <a:r>
              <a:rPr lang="nl-NL" sz="2800" b="0" dirty="0" err="1" smtClean="0">
                <a:solidFill>
                  <a:schemeClr val="tx1"/>
                </a:solidFill>
                <a:latin typeface="Trebuchet MS" pitchFamily="34" charset="0"/>
              </a:rPr>
              <a:t>searchability</a:t>
            </a:r>
            <a:r>
              <a:rPr lang="nl-NL" sz="2800" b="0" dirty="0" smtClean="0">
                <a:solidFill>
                  <a:schemeClr val="tx1"/>
                </a:solidFill>
                <a:latin typeface="Trebuchet MS" pitchFamily="34" charset="0"/>
              </a:rPr>
              <a:t> of the </a:t>
            </a:r>
            <a:r>
              <a:rPr lang="nl-NL" sz="2800" b="0" dirty="0" err="1" smtClean="0">
                <a:solidFill>
                  <a:schemeClr val="tx1"/>
                </a:solidFill>
                <a:latin typeface="Trebuchet MS" pitchFamily="34" charset="0"/>
              </a:rPr>
              <a:t>archive</a:t>
            </a:r>
            <a:r>
              <a:rPr lang="nl-NL" sz="2800" b="0" dirty="0" smtClean="0">
                <a:solidFill>
                  <a:schemeClr val="tx1"/>
                </a:solidFill>
                <a:latin typeface="Trebuchet MS" pitchFamily="34" charset="0"/>
              </a:rPr>
              <a:t> of Man bijt Hond ”</a:t>
            </a:r>
            <a:endParaRPr lang="nl-NL" sz="2800" b="0" dirty="0">
              <a:solidFill>
                <a:schemeClr val="tx1"/>
              </a:solidFill>
              <a:latin typeface="Trebuchet MS" pitchFamily="34" charset="0"/>
            </a:endParaRPr>
          </a:p>
        </p:txBody>
      </p:sp>
      <p:sp>
        <p:nvSpPr>
          <p:cNvPr id="6" name="Tekstvak 5"/>
          <p:cNvSpPr txBox="1"/>
          <p:nvPr/>
        </p:nvSpPr>
        <p:spPr>
          <a:xfrm>
            <a:off x="228600" y="3657600"/>
            <a:ext cx="3581400" cy="2185214"/>
          </a:xfrm>
          <a:prstGeom prst="rect">
            <a:avLst/>
          </a:prstGeom>
          <a:noFill/>
        </p:spPr>
        <p:txBody>
          <a:bodyPr wrap="square" rtlCol="0">
            <a:spAutoFit/>
          </a:bodyPr>
          <a:lstStyle/>
          <a:p>
            <a:pPr>
              <a:buFont typeface="Arial" pitchFamily="34" charset="0"/>
              <a:buChar char="•"/>
            </a:pPr>
            <a:r>
              <a:rPr lang="nl-NL" sz="2800" dirty="0" smtClean="0">
                <a:latin typeface="+mn-lt"/>
              </a:rPr>
              <a:t>  </a:t>
            </a:r>
            <a:r>
              <a:rPr lang="nl-NL" sz="2800" b="0" dirty="0" smtClean="0">
                <a:solidFill>
                  <a:schemeClr val="tx1"/>
                </a:solidFill>
                <a:latin typeface="+mn-lt"/>
              </a:rPr>
              <a:t>On the weblog: Video explaining the research goals of the university</a:t>
            </a:r>
          </a:p>
          <a:p>
            <a:endParaRPr lang="nl-NL" sz="2400" b="0" dirty="0">
              <a:solidFill>
                <a:schemeClr val="tx1"/>
              </a:solidFill>
              <a:latin typeface="Trebuchet MS" pitchFamily="34" charset="0"/>
            </a:endParaRPr>
          </a:p>
        </p:txBody>
      </p:sp>
      <p:sp>
        <p:nvSpPr>
          <p:cNvPr id="7" name="Rectangle 2"/>
          <p:cNvSpPr txBox="1">
            <a:spLocks noChangeArrowheads="1"/>
          </p:cNvSpPr>
          <p:nvPr/>
        </p:nvSpPr>
        <p:spPr>
          <a:xfrm>
            <a:off x="533400" y="990600"/>
            <a:ext cx="8229600" cy="1084982"/>
          </a:xfrm>
          <a:prstGeom prst="rect">
            <a:avLst/>
          </a:prstGeom>
        </p:spPr>
        <p:txBody>
          <a:bodyPr vert="horz" lIns="91440" tIns="45720" rIns="91440" bIns="45720" rtlCol="0" anchor="ctr">
            <a:normAutofit fontScale="90000" lnSpcReduction="20000"/>
          </a:bodyPr>
          <a:lstStyle/>
          <a:p>
            <a:pPr algn="ctr" fontAlgn="auto">
              <a:spcAft>
                <a:spcPts val="0"/>
              </a:spcAft>
              <a:defRPr/>
            </a:pPr>
            <a:r>
              <a:rPr lang="en-NZ" sz="2000" dirty="0" smtClean="0">
                <a:solidFill>
                  <a:schemeClr val="accent2"/>
                </a:solidFill>
              </a:rPr>
              <a:t/>
            </a:r>
            <a:br>
              <a:rPr lang="en-NZ" sz="2000" dirty="0" smtClean="0">
                <a:solidFill>
                  <a:schemeClr val="accent2"/>
                </a:solidFill>
              </a:rPr>
            </a:br>
            <a:r>
              <a:rPr lang="en-NZ" sz="4200" dirty="0" smtClean="0">
                <a:solidFill>
                  <a:schemeClr val="accent2"/>
                </a:solidFill>
                <a:latin typeface="Trebuchet MS" pitchFamily="34" charset="0"/>
              </a:rPr>
              <a:t>2. Clear goals</a:t>
            </a:r>
            <a:endParaRPr lang="nl-NL" sz="4200" dirty="0" smtClean="0">
              <a:solidFill>
                <a:schemeClr val="accent2"/>
              </a:solidFill>
              <a:latin typeface="Trebuchet MS"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NZ" sz="2000" b="1" i="0" u="none" strike="noStrike" kern="1200" cap="none" spc="0" normalizeH="0" baseline="0" noProof="0" dirty="0" smtClean="0">
                <a:ln>
                  <a:noFill/>
                </a:ln>
                <a:solidFill>
                  <a:schemeClr val="tx2"/>
                </a:solidFill>
                <a:effectLst/>
                <a:uLnTx/>
                <a:uFillTx/>
                <a:latin typeface="+mj-lt"/>
                <a:ea typeface="+mj-ea"/>
                <a:cs typeface="+mj-cs"/>
              </a:rPr>
              <a:t>Motivate users and leverage their enthusiasm</a:t>
            </a:r>
            <a:endParaRPr kumimoji="0" lang="en-GB" sz="2000" b="1" i="0" u="none" strike="noStrike" kern="1200" cap="none" spc="0" normalizeH="0" baseline="0" noProof="0" dirty="0" smtClean="0">
              <a:ln>
                <a:noFill/>
              </a:ln>
              <a:solidFill>
                <a:srgbClr val="0070C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3400" y="762000"/>
            <a:ext cx="8023223" cy="990600"/>
          </a:xfrm>
        </p:spPr>
        <p:txBody>
          <a:bodyPr>
            <a:normAutofit fontScale="90000"/>
          </a:bodyPr>
          <a:lstStyle/>
          <a:p>
            <a:pPr algn="ctr"/>
            <a:r>
              <a:rPr lang="en-NZ" b="1" dirty="0" smtClean="0">
                <a:solidFill>
                  <a:schemeClr val="tx2"/>
                </a:solidFill>
              </a:rPr>
              <a:t/>
            </a:r>
            <a:br>
              <a:rPr lang="en-NZ" b="1" dirty="0" smtClean="0">
                <a:solidFill>
                  <a:schemeClr val="tx2"/>
                </a:solidFill>
              </a:rPr>
            </a:br>
            <a:r>
              <a:rPr lang="en-NZ" sz="4200" b="1" dirty="0" smtClean="0">
                <a:solidFill>
                  <a:schemeClr val="accent2"/>
                </a:solidFill>
              </a:rPr>
              <a:t>3. Easy and fun</a:t>
            </a:r>
            <a:endParaRPr lang="nl-NL" sz="4200" dirty="0">
              <a:solidFill>
                <a:schemeClr val="accent2"/>
              </a:solidFill>
            </a:endParaRPr>
          </a:p>
        </p:txBody>
      </p:sp>
      <p:sp>
        <p:nvSpPr>
          <p:cNvPr id="3" name="Tijdelijke aanduiding voor inhoud 2"/>
          <p:cNvSpPr>
            <a:spLocks noGrp="1"/>
          </p:cNvSpPr>
          <p:nvPr>
            <p:ph idx="1"/>
          </p:nvPr>
        </p:nvSpPr>
        <p:spPr>
          <a:xfrm>
            <a:off x="381000" y="2166936"/>
            <a:ext cx="7702551" cy="4691064"/>
          </a:xfrm>
        </p:spPr>
        <p:txBody>
          <a:bodyPr/>
          <a:lstStyle/>
          <a:p>
            <a:r>
              <a:rPr lang="nl-NL" sz="2800" dirty="0" err="1" smtClean="0"/>
              <a:t>Popular</a:t>
            </a:r>
            <a:r>
              <a:rPr lang="nl-NL" sz="2800" dirty="0" smtClean="0"/>
              <a:t> </a:t>
            </a:r>
            <a:r>
              <a:rPr lang="nl-NL" sz="2800" dirty="0" err="1" smtClean="0"/>
              <a:t>television</a:t>
            </a:r>
            <a:r>
              <a:rPr lang="nl-NL" sz="2800" dirty="0" smtClean="0"/>
              <a:t> programs</a:t>
            </a:r>
          </a:p>
          <a:p>
            <a:r>
              <a:rPr lang="nl-NL" sz="2800" dirty="0" smtClean="0"/>
              <a:t>“</a:t>
            </a:r>
            <a:r>
              <a:rPr lang="nl-NL" sz="2800" dirty="0" err="1" smtClean="0"/>
              <a:t>Playing</a:t>
            </a:r>
            <a:r>
              <a:rPr lang="nl-NL" sz="2800" dirty="0" smtClean="0"/>
              <a:t> </a:t>
            </a:r>
            <a:r>
              <a:rPr lang="nl-NL" sz="2800" dirty="0" err="1" smtClean="0"/>
              <a:t>Wordfeud</a:t>
            </a:r>
            <a:r>
              <a:rPr lang="nl-NL" sz="2800" dirty="0" smtClean="0"/>
              <a:t> </a:t>
            </a:r>
            <a:r>
              <a:rPr lang="nl-NL" sz="2800" dirty="0" err="1" smtClean="0"/>
              <a:t>or</a:t>
            </a:r>
            <a:r>
              <a:rPr lang="nl-NL" sz="2800" dirty="0" smtClean="0"/>
              <a:t> Woordtikkertje”</a:t>
            </a:r>
          </a:p>
          <a:p>
            <a:r>
              <a:rPr lang="nl-NL" sz="2800" dirty="0" smtClean="0"/>
              <a:t>More </a:t>
            </a:r>
            <a:r>
              <a:rPr lang="nl-NL" sz="2800" dirty="0" err="1" smtClean="0"/>
              <a:t>players</a:t>
            </a:r>
            <a:r>
              <a:rPr lang="nl-NL" sz="2800" dirty="0" smtClean="0"/>
              <a:t> at the </a:t>
            </a:r>
            <a:r>
              <a:rPr lang="nl-NL" sz="2800" dirty="0" err="1" smtClean="0"/>
              <a:t>same</a:t>
            </a:r>
            <a:r>
              <a:rPr lang="nl-NL" sz="2800" dirty="0" smtClean="0"/>
              <a:t> time  = more </a:t>
            </a:r>
            <a:r>
              <a:rPr lang="nl-NL" sz="2800" dirty="0" err="1" smtClean="0"/>
              <a:t>fun</a:t>
            </a:r>
            <a:endParaRPr lang="nl-NL" sz="2800" dirty="0" smtClean="0"/>
          </a:p>
          <a:p>
            <a:r>
              <a:rPr lang="nl-NL" sz="2800" dirty="0" err="1" smtClean="0"/>
              <a:t>Rewards</a:t>
            </a:r>
            <a:endParaRPr lang="nl-NL" sz="2800" dirty="0" smtClean="0"/>
          </a:p>
          <a:p>
            <a:r>
              <a:rPr lang="nl-NL" sz="2800" dirty="0" err="1" smtClean="0"/>
              <a:t>Clear</a:t>
            </a:r>
            <a:r>
              <a:rPr lang="nl-NL" sz="2800" dirty="0" smtClean="0"/>
              <a:t> </a:t>
            </a:r>
            <a:r>
              <a:rPr lang="nl-NL" sz="2800" dirty="0" err="1" smtClean="0"/>
              <a:t>explanation</a:t>
            </a:r>
            <a:r>
              <a:rPr lang="nl-NL" sz="2800" dirty="0" smtClean="0"/>
              <a:t> of </a:t>
            </a:r>
            <a:r>
              <a:rPr lang="nl-NL" sz="2800" dirty="0" err="1" smtClean="0"/>
              <a:t>rules</a:t>
            </a:r>
            <a:endParaRPr lang="nl-NL" sz="2800" dirty="0" smtClean="0"/>
          </a:p>
          <a:p>
            <a:r>
              <a:rPr lang="nl-NL" sz="2800" dirty="0" smtClean="0"/>
              <a:t>Screenshots </a:t>
            </a:r>
            <a:r>
              <a:rPr lang="nl-NL" sz="2800" dirty="0" err="1" smtClean="0"/>
              <a:t>how</a:t>
            </a:r>
            <a:r>
              <a:rPr lang="nl-NL" sz="2800" dirty="0" smtClean="0"/>
              <a:t> to start and </a:t>
            </a:r>
            <a:r>
              <a:rPr lang="nl-NL" sz="2800" dirty="0" err="1" smtClean="0"/>
              <a:t>play</a:t>
            </a:r>
            <a:r>
              <a:rPr lang="nl-NL" sz="2800" dirty="0" smtClean="0"/>
              <a:t> </a:t>
            </a:r>
            <a:r>
              <a:rPr lang="nl-NL" sz="2800" dirty="0" err="1" smtClean="0"/>
              <a:t>your</a:t>
            </a:r>
            <a:r>
              <a:rPr lang="nl-NL" sz="2800" dirty="0" smtClean="0"/>
              <a:t> </a:t>
            </a:r>
            <a:r>
              <a:rPr lang="nl-NL" sz="2800" dirty="0" err="1" smtClean="0"/>
              <a:t>first</a:t>
            </a:r>
            <a:r>
              <a:rPr lang="nl-NL" sz="2800" dirty="0" smtClean="0"/>
              <a:t> game</a:t>
            </a:r>
          </a:p>
          <a:p>
            <a:endParaRPr lang="nl-NL" dirty="0" smtClean="0"/>
          </a:p>
          <a:p>
            <a:endParaRPr lang="nl-NL" dirty="0"/>
          </a:p>
        </p:txBody>
      </p:sp>
      <p:sp>
        <p:nvSpPr>
          <p:cNvPr id="4" name="Rectangle 2"/>
          <p:cNvSpPr txBox="1">
            <a:spLocks noChangeArrowheads="1"/>
          </p:cNvSpPr>
          <p:nvPr/>
        </p:nvSpPr>
        <p:spPr>
          <a:xfrm>
            <a:off x="457200" y="260648"/>
            <a:ext cx="8229600" cy="115699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NZ" sz="2000" b="1" i="0" u="none" strike="noStrike" kern="1200" cap="none" spc="0" normalizeH="0" baseline="0" noProof="0" dirty="0" smtClean="0">
                <a:ln>
                  <a:noFill/>
                </a:ln>
                <a:solidFill>
                  <a:schemeClr val="tx2"/>
                </a:solidFill>
                <a:effectLst/>
                <a:uLnTx/>
                <a:uFillTx/>
                <a:latin typeface="+mj-lt"/>
                <a:ea typeface="+mj-ea"/>
                <a:cs typeface="+mj-cs"/>
              </a:rPr>
              <a:t>Motivate users and leverage their enthusiasm</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en-NZ" sz="2000" b="1" dirty="0" smtClean="0">
              <a:solidFill>
                <a:schemeClr val="tx2"/>
              </a:solidFill>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2000" b="1" i="0" u="none" strike="noStrike" kern="1200" cap="none" spc="0" normalizeH="0" baseline="0" noProof="0" dirty="0" smtClean="0">
              <a:ln>
                <a:noFill/>
              </a:ln>
              <a:solidFill>
                <a:srgbClr val="0070C0"/>
              </a:solidFill>
              <a:effectLst/>
              <a:uLnTx/>
              <a:uFillTx/>
              <a:latin typeface="+mj-lt"/>
              <a:ea typeface="+mj-ea"/>
              <a:cs typeface="+mj-cs"/>
            </a:endParaRPr>
          </a:p>
        </p:txBody>
      </p:sp>
      <p:sp>
        <p:nvSpPr>
          <p:cNvPr id="5" name="Titel 1"/>
          <p:cNvSpPr txBox="1">
            <a:spLocks/>
          </p:cNvSpPr>
          <p:nvPr/>
        </p:nvSpPr>
        <p:spPr bwMode="auto">
          <a:xfrm>
            <a:off x="228600" y="274638"/>
            <a:ext cx="8915400" cy="868362"/>
          </a:xfrm>
          <a:prstGeom prst="rect">
            <a:avLst/>
          </a:prstGeom>
          <a:noFill/>
          <a:ln w="9525">
            <a:noFill/>
            <a:miter lim="800000"/>
            <a:headEnd/>
            <a:tailEnd/>
          </a:ln>
          <a:effectLst/>
        </p:spPr>
        <p:txBody>
          <a:bodyPr vert="horz" wrap="square" lIns="0" tIns="0" rIns="0" bIns="0" numCol="1" anchor="t" anchorCtr="0" compatLnSpc="1">
            <a:prstTxWarp prst="textNoShape">
              <a:avLst/>
            </a:prstTxWarp>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NZ" sz="3200" b="1" i="0" u="none" strike="noStrike" kern="0" cap="none" spc="0" normalizeH="0" baseline="0" noProof="0" dirty="0" smtClean="0">
                <a:ln>
                  <a:noFill/>
                </a:ln>
                <a:solidFill>
                  <a:schemeClr val="accent2"/>
                </a:solidFill>
                <a:effectLst/>
                <a:uLnTx/>
                <a:uFillTx/>
                <a:latin typeface="+mj-lt"/>
                <a:ea typeface="+mj-ea"/>
                <a:cs typeface="+mj-cs"/>
              </a:rPr>
              <a:t>Motivate users and leverage their enthusiasm</a:t>
            </a:r>
            <a:endParaRPr kumimoji="0" lang="nl-NL" sz="3200" b="1" i="0" u="none" strike="noStrike" kern="0" cap="none" spc="0" normalizeH="0" baseline="0" noProof="0" dirty="0">
              <a:ln>
                <a:noFill/>
              </a:ln>
              <a:solidFill>
                <a:schemeClr val="accent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b="1" dirty="0" smtClean="0">
                <a:solidFill>
                  <a:schemeClr val="tx2"/>
                </a:solidFill>
              </a:rPr>
              <a:t/>
            </a:r>
            <a:br>
              <a:rPr lang="nl-NL" b="1" dirty="0" smtClean="0">
                <a:solidFill>
                  <a:schemeClr val="tx2"/>
                </a:solidFill>
              </a:rPr>
            </a:br>
            <a:endParaRPr lang="nl-NL" b="1" dirty="0">
              <a:solidFill>
                <a:schemeClr val="accent2"/>
              </a:solidFill>
            </a:endParaRPr>
          </a:p>
        </p:txBody>
      </p:sp>
      <p:sp>
        <p:nvSpPr>
          <p:cNvPr id="3" name="Tijdelijke aanduiding voor inhoud 2"/>
          <p:cNvSpPr>
            <a:spLocks noGrp="1"/>
          </p:cNvSpPr>
          <p:nvPr>
            <p:ph idx="1"/>
          </p:nvPr>
        </p:nvSpPr>
        <p:spPr>
          <a:xfrm>
            <a:off x="457200" y="2636912"/>
            <a:ext cx="8229600" cy="3489251"/>
          </a:xfrm>
        </p:spPr>
        <p:txBody>
          <a:bodyPr/>
          <a:lstStyle/>
          <a:p>
            <a:r>
              <a:rPr lang="nl-NL" sz="2800" dirty="0" err="1" smtClean="0"/>
              <a:t>Rules</a:t>
            </a:r>
            <a:r>
              <a:rPr lang="nl-NL" sz="2800" dirty="0" smtClean="0"/>
              <a:t> </a:t>
            </a:r>
            <a:r>
              <a:rPr lang="nl-NL" sz="2800" dirty="0" err="1" smtClean="0"/>
              <a:t>for</a:t>
            </a:r>
            <a:r>
              <a:rPr lang="nl-NL" sz="2800" dirty="0" smtClean="0"/>
              <a:t> </a:t>
            </a:r>
            <a:r>
              <a:rPr lang="nl-NL" sz="2800" dirty="0" err="1" smtClean="0"/>
              <a:t>players</a:t>
            </a:r>
            <a:endParaRPr lang="nl-NL" sz="2800" dirty="0" smtClean="0"/>
          </a:p>
          <a:p>
            <a:r>
              <a:rPr lang="nl-NL" sz="2800" dirty="0" smtClean="0"/>
              <a:t>Log in account</a:t>
            </a:r>
          </a:p>
          <a:p>
            <a:r>
              <a:rPr lang="nl-NL" sz="2800" dirty="0" smtClean="0"/>
              <a:t>Profile of </a:t>
            </a:r>
            <a:r>
              <a:rPr lang="nl-NL" sz="2800" dirty="0" err="1" smtClean="0"/>
              <a:t>players</a:t>
            </a:r>
            <a:r>
              <a:rPr lang="nl-NL" sz="2800" dirty="0" smtClean="0"/>
              <a:t> </a:t>
            </a:r>
            <a:r>
              <a:rPr lang="nl-NL" sz="2800" dirty="0" err="1" smtClean="0"/>
              <a:t>visible</a:t>
            </a:r>
            <a:endParaRPr lang="nl-NL" sz="2800" dirty="0" smtClean="0"/>
          </a:p>
          <a:p>
            <a:endParaRPr lang="nl-NL" dirty="0" smtClean="0"/>
          </a:p>
          <a:p>
            <a:pPr>
              <a:buNone/>
            </a:pPr>
            <a:endParaRPr lang="nl-NL" dirty="0"/>
          </a:p>
        </p:txBody>
      </p:sp>
      <p:sp>
        <p:nvSpPr>
          <p:cNvPr id="4" name="Rectangle 2"/>
          <p:cNvSpPr txBox="1">
            <a:spLocks noChangeArrowheads="1"/>
          </p:cNvSpPr>
          <p:nvPr/>
        </p:nvSpPr>
        <p:spPr>
          <a:xfrm>
            <a:off x="457200" y="404664"/>
            <a:ext cx="8229600" cy="1012974"/>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lang="en-NZ" sz="2000" b="1" dirty="0" smtClean="0">
              <a:solidFill>
                <a:schemeClr val="tx2"/>
              </a:solidFill>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2000" b="1" i="0" u="none" strike="noStrike" kern="1200" cap="none" spc="0" normalizeH="0" baseline="0" noProof="0" dirty="0" smtClean="0">
              <a:ln>
                <a:noFill/>
              </a:ln>
              <a:solidFill>
                <a:srgbClr val="0070C0"/>
              </a:solidFill>
              <a:effectLst/>
              <a:uLnTx/>
              <a:uFillTx/>
              <a:latin typeface="+mj-lt"/>
              <a:ea typeface="+mj-ea"/>
              <a:cs typeface="+mj-cs"/>
            </a:endParaRPr>
          </a:p>
        </p:txBody>
      </p:sp>
      <p:sp>
        <p:nvSpPr>
          <p:cNvPr id="5" name="TextBox 4"/>
          <p:cNvSpPr txBox="1"/>
          <p:nvPr/>
        </p:nvSpPr>
        <p:spPr>
          <a:xfrm>
            <a:off x="533400" y="1524000"/>
            <a:ext cx="7924800" cy="677108"/>
          </a:xfrm>
          <a:prstGeom prst="rect">
            <a:avLst/>
          </a:prstGeom>
          <a:noFill/>
        </p:spPr>
        <p:txBody>
          <a:bodyPr wrap="square" rtlCol="0">
            <a:spAutoFit/>
          </a:bodyPr>
          <a:lstStyle/>
          <a:p>
            <a:pPr algn="ctr"/>
            <a:r>
              <a:rPr lang="en-US" sz="3800" dirty="0" smtClean="0">
                <a:solidFill>
                  <a:schemeClr val="accent2"/>
                </a:solidFill>
                <a:latin typeface="Trebuchet MS" pitchFamily="34" charset="0"/>
              </a:rPr>
              <a:t>4. Reliable</a:t>
            </a:r>
            <a:endParaRPr lang="en-US" sz="3800" dirty="0">
              <a:solidFill>
                <a:schemeClr val="accent2"/>
              </a:solidFill>
              <a:latin typeface="Trebuchet MS" pitchFamily="34" charset="0"/>
            </a:endParaRPr>
          </a:p>
        </p:txBody>
      </p:sp>
      <p:sp>
        <p:nvSpPr>
          <p:cNvPr id="7" name="Titel 1"/>
          <p:cNvSpPr txBox="1">
            <a:spLocks/>
          </p:cNvSpPr>
          <p:nvPr/>
        </p:nvSpPr>
        <p:spPr bwMode="auto">
          <a:xfrm>
            <a:off x="228600" y="274638"/>
            <a:ext cx="8915400" cy="868362"/>
          </a:xfrm>
          <a:prstGeom prst="rect">
            <a:avLst/>
          </a:prstGeom>
          <a:noFill/>
          <a:ln w="9525">
            <a:noFill/>
            <a:miter lim="800000"/>
            <a:headEnd/>
            <a:tailEnd/>
          </a:ln>
          <a:effectLst/>
        </p:spPr>
        <p:txBody>
          <a:bodyPr vert="horz" wrap="square" lIns="0" tIns="0" rIns="0" bIns="0" numCol="1" anchor="t" anchorCtr="0" compatLnSpc="1">
            <a:prstTxWarp prst="textNoShape">
              <a:avLst/>
            </a:prstTxWarp>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NZ" sz="3200" b="1" i="0" u="none" strike="noStrike" kern="0" cap="none" spc="0" normalizeH="0" baseline="0" noProof="0" dirty="0" smtClean="0">
                <a:ln>
                  <a:noFill/>
                </a:ln>
                <a:solidFill>
                  <a:schemeClr val="accent2"/>
                </a:solidFill>
                <a:effectLst/>
                <a:uLnTx/>
                <a:uFillTx/>
                <a:latin typeface="+mj-lt"/>
                <a:ea typeface="+mj-ea"/>
                <a:cs typeface="+mj-cs"/>
              </a:rPr>
              <a:t>Motivate users and leverage their enthusiasm</a:t>
            </a:r>
            <a:endParaRPr kumimoji="0" lang="nl-NL" sz="3200" b="1" i="0" u="none" strike="noStrike" kern="0" cap="none" spc="0" normalizeH="0" baseline="0" noProof="0" dirty="0">
              <a:ln>
                <a:noFill/>
              </a:ln>
              <a:solidFill>
                <a:schemeClr val="accent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4800" y="1143000"/>
            <a:ext cx="8023223" cy="995360"/>
          </a:xfrm>
        </p:spPr>
        <p:txBody>
          <a:bodyPr>
            <a:normAutofit/>
          </a:bodyPr>
          <a:lstStyle/>
          <a:p>
            <a:pPr marL="457200" lvl="0" indent="-457200" algn="ctr"/>
            <a:r>
              <a:rPr lang="en-NZ" sz="3800" b="1" dirty="0" smtClean="0">
                <a:solidFill>
                  <a:schemeClr val="accent2"/>
                </a:solidFill>
              </a:rPr>
              <a:t>5. Intuitive, interesting </a:t>
            </a:r>
          </a:p>
        </p:txBody>
      </p:sp>
      <p:sp>
        <p:nvSpPr>
          <p:cNvPr id="3" name="Tijdelijke aanduiding voor inhoud 2"/>
          <p:cNvSpPr>
            <a:spLocks noGrp="1"/>
          </p:cNvSpPr>
          <p:nvPr>
            <p:ph idx="1"/>
          </p:nvPr>
        </p:nvSpPr>
        <p:spPr>
          <a:xfrm>
            <a:off x="304800" y="1981200"/>
            <a:ext cx="7702551" cy="4691064"/>
          </a:xfrm>
        </p:spPr>
        <p:txBody>
          <a:bodyPr/>
          <a:lstStyle/>
          <a:p>
            <a:endParaRPr lang="nl-NL" dirty="0" smtClean="0"/>
          </a:p>
          <a:p>
            <a:endParaRPr lang="nl-NL" dirty="0" smtClean="0"/>
          </a:p>
          <a:p>
            <a:r>
              <a:rPr lang="nl-NL" sz="2800" dirty="0" err="1" smtClean="0"/>
              <a:t>Trigger</a:t>
            </a:r>
            <a:r>
              <a:rPr lang="nl-NL" sz="2800" dirty="0" smtClean="0"/>
              <a:t> the interest of user</a:t>
            </a:r>
          </a:p>
          <a:p>
            <a:r>
              <a:rPr lang="nl-NL" sz="2800" dirty="0" err="1" smtClean="0"/>
              <a:t>What’s</a:t>
            </a:r>
            <a:r>
              <a:rPr lang="nl-NL" sz="2800" dirty="0" smtClean="0"/>
              <a:t> </a:t>
            </a:r>
            <a:r>
              <a:rPr lang="nl-NL" sz="2800" dirty="0" err="1" smtClean="0"/>
              <a:t>there</a:t>
            </a:r>
            <a:r>
              <a:rPr lang="nl-NL" sz="2800" dirty="0" smtClean="0"/>
              <a:t> to discover?</a:t>
            </a:r>
            <a:endParaRPr lang="nl-NL" sz="2800" dirty="0"/>
          </a:p>
        </p:txBody>
      </p:sp>
      <p:pic>
        <p:nvPicPr>
          <p:cNvPr id="1026" name="Picture 2" descr="C:\Users\mmusson\Pictures\2010-12-20 winter 2010\Foto004.jpg"/>
          <p:cNvPicPr>
            <a:picLocks noChangeAspect="1" noChangeArrowheads="1"/>
          </p:cNvPicPr>
          <p:nvPr/>
        </p:nvPicPr>
        <p:blipFill>
          <a:blip r:embed="rId3" cstate="print"/>
          <a:srcRect/>
          <a:stretch>
            <a:fillRect/>
          </a:stretch>
        </p:blipFill>
        <p:spPr bwMode="auto">
          <a:xfrm>
            <a:off x="5868144" y="2780929"/>
            <a:ext cx="3150686" cy="3456384"/>
          </a:xfrm>
          <a:prstGeom prst="rect">
            <a:avLst/>
          </a:prstGeom>
          <a:noFill/>
        </p:spPr>
      </p:pic>
      <p:sp>
        <p:nvSpPr>
          <p:cNvPr id="5" name="Rectangle 4"/>
          <p:cNvSpPr/>
          <p:nvPr/>
        </p:nvSpPr>
        <p:spPr>
          <a:xfrm>
            <a:off x="228600" y="0"/>
            <a:ext cx="8915400" cy="584775"/>
          </a:xfrm>
          <a:prstGeom prst="rect">
            <a:avLst/>
          </a:prstGeom>
        </p:spPr>
        <p:txBody>
          <a:bodyPr wrap="square">
            <a:spAutoFit/>
          </a:bodyPr>
          <a:lstStyle/>
          <a:p>
            <a:pPr lvl="0">
              <a:defRPr/>
            </a:pPr>
            <a:r>
              <a:rPr lang="en-NZ" kern="0" dirty="0" smtClean="0">
                <a:solidFill>
                  <a:schemeClr val="accent2"/>
                </a:solidFill>
                <a:latin typeface="Trebuchet MS" pitchFamily="34" charset="0"/>
              </a:rPr>
              <a:t>Motivate users and leverage their enthusiasm</a:t>
            </a:r>
            <a:endParaRPr lang="nl-NL" kern="0" dirty="0">
              <a:solidFill>
                <a:schemeClr val="accent2"/>
              </a:solidFill>
              <a:latin typeface="Trebuchet MS"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solidFill>
                  <a:schemeClr val="accent2"/>
                </a:solidFill>
              </a:rPr>
              <a:t>What?</a:t>
            </a:r>
            <a:endParaRPr lang="en-US" sz="4800" dirty="0">
              <a:solidFill>
                <a:schemeClr val="accent2"/>
              </a:solidFill>
            </a:endParaRPr>
          </a:p>
        </p:txBody>
      </p:sp>
      <p:pic>
        <p:nvPicPr>
          <p:cNvPr id="1026" name="Picture 2"/>
          <p:cNvPicPr>
            <a:picLocks noChangeAspect="1" noChangeArrowheads="1"/>
          </p:cNvPicPr>
          <p:nvPr/>
        </p:nvPicPr>
        <p:blipFill>
          <a:blip r:embed="rId2" cstate="print"/>
          <a:srcRect/>
          <a:stretch>
            <a:fillRect/>
          </a:stretch>
        </p:blipFill>
        <p:spPr bwMode="auto">
          <a:xfrm>
            <a:off x="8056563" y="0"/>
            <a:ext cx="1087437" cy="1035050"/>
          </a:xfrm>
          <a:prstGeom prst="rect">
            <a:avLst/>
          </a:prstGeom>
          <a:noFill/>
          <a:ln w="9525">
            <a:noFill/>
            <a:miter lim="800000"/>
            <a:headEnd/>
            <a:tailEnd/>
          </a:ln>
        </p:spPr>
      </p:pic>
      <p:sp>
        <p:nvSpPr>
          <p:cNvPr id="5" name="TextBox 4"/>
          <p:cNvSpPr txBox="1"/>
          <p:nvPr/>
        </p:nvSpPr>
        <p:spPr>
          <a:xfrm>
            <a:off x="439373" y="1447800"/>
            <a:ext cx="8704627" cy="1569660"/>
          </a:xfrm>
          <a:prstGeom prst="rect">
            <a:avLst/>
          </a:prstGeom>
          <a:noFill/>
        </p:spPr>
        <p:txBody>
          <a:bodyPr wrap="none" rtlCol="0">
            <a:spAutoFit/>
          </a:bodyPr>
          <a:lstStyle/>
          <a:p>
            <a:r>
              <a:rPr lang="en-US" b="0" dirty="0" smtClean="0">
                <a:solidFill>
                  <a:schemeClr val="tx1"/>
                </a:solidFill>
                <a:latin typeface="Trebuchet MS" pitchFamily="34" charset="0"/>
              </a:rPr>
              <a:t>User-generated content that helps us </a:t>
            </a:r>
          </a:p>
          <a:p>
            <a:r>
              <a:rPr lang="en-US" b="0" dirty="0" smtClean="0">
                <a:solidFill>
                  <a:schemeClr val="tx1"/>
                </a:solidFill>
                <a:latin typeface="Trebuchet MS" pitchFamily="34" charset="0"/>
              </a:rPr>
              <a:t>understand and evaluate the resources</a:t>
            </a:r>
          </a:p>
          <a:p>
            <a:r>
              <a:rPr lang="en-US" b="0" dirty="0" smtClean="0">
                <a:solidFill>
                  <a:schemeClr val="tx1"/>
                </a:solidFill>
                <a:latin typeface="Trebuchet MS" pitchFamily="34" charset="0"/>
              </a:rPr>
              <a:t>described by libraries, archives and museums.</a:t>
            </a:r>
            <a:endParaRPr lang="en-US" b="0" dirty="0">
              <a:solidFill>
                <a:schemeClr val="tx1"/>
              </a:solidFill>
              <a:latin typeface="Trebuchet MS" pitchFamily="34" charset="0"/>
            </a:endParaRPr>
          </a:p>
        </p:txBody>
      </p:sp>
      <p:sp>
        <p:nvSpPr>
          <p:cNvPr id="6" name="TextBox 5"/>
          <p:cNvSpPr txBox="1"/>
          <p:nvPr/>
        </p:nvSpPr>
        <p:spPr>
          <a:xfrm>
            <a:off x="609600" y="3733800"/>
            <a:ext cx="8077200" cy="2062103"/>
          </a:xfrm>
          <a:prstGeom prst="rect">
            <a:avLst/>
          </a:prstGeom>
          <a:noFill/>
        </p:spPr>
        <p:txBody>
          <a:bodyPr wrap="square" rtlCol="0">
            <a:spAutoFit/>
          </a:bodyPr>
          <a:lstStyle/>
          <a:p>
            <a:r>
              <a:rPr lang="en-US" b="0" dirty="0" smtClean="0">
                <a:solidFill>
                  <a:schemeClr val="tx1"/>
                </a:solidFill>
                <a:latin typeface="Trebuchet MS" pitchFamily="34" charset="0"/>
              </a:rPr>
              <a:t>Includes: </a:t>
            </a:r>
          </a:p>
          <a:p>
            <a:r>
              <a:rPr lang="en-US" b="0" dirty="0" smtClean="0">
                <a:solidFill>
                  <a:schemeClr val="tx1"/>
                </a:solidFill>
                <a:latin typeface="Trebuchet MS" pitchFamily="34" charset="0"/>
              </a:rPr>
              <a:t>annotations, audio, comments, images, links, lists, ratings, recommendations, reviews, tagging, text editing, video</a:t>
            </a:r>
            <a:endParaRPr lang="en-US" b="0" dirty="0">
              <a:solidFill>
                <a:schemeClr val="tx1"/>
              </a:solidFill>
              <a:latin typeface="Trebuchet MS"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3400" y="1295400"/>
            <a:ext cx="8023223" cy="995360"/>
          </a:xfrm>
        </p:spPr>
        <p:txBody>
          <a:bodyPr>
            <a:normAutofit/>
          </a:bodyPr>
          <a:lstStyle/>
          <a:p>
            <a:pPr lvl="0" algn="ctr"/>
            <a:r>
              <a:rPr lang="nl-NL" sz="3800" b="1" dirty="0" smtClean="0">
                <a:solidFill>
                  <a:schemeClr val="accent2"/>
                </a:solidFill>
              </a:rPr>
              <a:t>6. Topical</a:t>
            </a:r>
            <a:endParaRPr lang="nl-NL" sz="3800" b="1" dirty="0">
              <a:solidFill>
                <a:schemeClr val="accent2"/>
              </a:solidFill>
            </a:endParaRPr>
          </a:p>
        </p:txBody>
      </p:sp>
      <p:sp>
        <p:nvSpPr>
          <p:cNvPr id="3" name="Tijdelijke aanduiding voor inhoud 2"/>
          <p:cNvSpPr>
            <a:spLocks noGrp="1"/>
          </p:cNvSpPr>
          <p:nvPr>
            <p:ph idx="1"/>
          </p:nvPr>
        </p:nvSpPr>
        <p:spPr>
          <a:xfrm>
            <a:off x="381000" y="2166936"/>
            <a:ext cx="7702551" cy="4691064"/>
          </a:xfrm>
        </p:spPr>
        <p:txBody>
          <a:bodyPr/>
          <a:lstStyle/>
          <a:p>
            <a:endParaRPr lang="nl-NL" dirty="0" smtClean="0"/>
          </a:p>
          <a:p>
            <a:r>
              <a:rPr lang="nl-NL" sz="2800" dirty="0" err="1" smtClean="0"/>
              <a:t>Clear</a:t>
            </a:r>
            <a:r>
              <a:rPr lang="nl-NL" sz="2800" dirty="0" smtClean="0"/>
              <a:t> </a:t>
            </a:r>
            <a:r>
              <a:rPr lang="nl-NL" sz="2800" dirty="0" err="1" smtClean="0"/>
              <a:t>for</a:t>
            </a:r>
            <a:r>
              <a:rPr lang="nl-NL" sz="2800" dirty="0" smtClean="0"/>
              <a:t> </a:t>
            </a:r>
            <a:r>
              <a:rPr lang="nl-NL" sz="2800" dirty="0" err="1" smtClean="0"/>
              <a:t>potential</a:t>
            </a:r>
            <a:r>
              <a:rPr lang="nl-NL" sz="2800" dirty="0" smtClean="0"/>
              <a:t> user/</a:t>
            </a:r>
            <a:r>
              <a:rPr lang="nl-NL" sz="2800" dirty="0" err="1" smtClean="0"/>
              <a:t>community</a:t>
            </a:r>
            <a:endParaRPr lang="nl-NL" sz="2800" dirty="0" smtClean="0"/>
          </a:p>
          <a:p>
            <a:r>
              <a:rPr lang="nl-NL" sz="2800" dirty="0" err="1" smtClean="0"/>
              <a:t>Clear</a:t>
            </a:r>
            <a:r>
              <a:rPr lang="nl-NL" sz="2800" dirty="0" smtClean="0"/>
              <a:t> </a:t>
            </a:r>
            <a:r>
              <a:rPr lang="nl-NL" sz="2800" dirty="0" err="1" smtClean="0"/>
              <a:t>for</a:t>
            </a:r>
            <a:r>
              <a:rPr lang="nl-NL" sz="2800" dirty="0" smtClean="0"/>
              <a:t> LAM: </a:t>
            </a:r>
            <a:r>
              <a:rPr lang="nl-NL" sz="2800" dirty="0" err="1" smtClean="0"/>
              <a:t>where</a:t>
            </a:r>
            <a:r>
              <a:rPr lang="nl-NL" sz="2800" dirty="0" smtClean="0"/>
              <a:t> to </a:t>
            </a:r>
            <a:r>
              <a:rPr lang="nl-NL" sz="2800" dirty="0" err="1" smtClean="0"/>
              <a:t>find</a:t>
            </a:r>
            <a:r>
              <a:rPr lang="nl-NL" sz="2800" dirty="0" smtClean="0"/>
              <a:t> </a:t>
            </a:r>
            <a:r>
              <a:rPr lang="nl-NL" sz="2800" dirty="0" err="1" smtClean="0"/>
              <a:t>potenial</a:t>
            </a:r>
            <a:r>
              <a:rPr lang="nl-NL" sz="2800" dirty="0" smtClean="0"/>
              <a:t> user/</a:t>
            </a:r>
            <a:r>
              <a:rPr lang="nl-NL" sz="2800" dirty="0" err="1" smtClean="0"/>
              <a:t>community</a:t>
            </a:r>
            <a:endParaRPr lang="nl-NL" sz="2800" dirty="0" smtClean="0"/>
          </a:p>
          <a:p>
            <a:endParaRPr lang="nl-NL" dirty="0"/>
          </a:p>
        </p:txBody>
      </p:sp>
      <p:sp>
        <p:nvSpPr>
          <p:cNvPr id="4" name="Rectangle 3"/>
          <p:cNvSpPr/>
          <p:nvPr/>
        </p:nvSpPr>
        <p:spPr>
          <a:xfrm>
            <a:off x="0" y="0"/>
            <a:ext cx="9144000" cy="584775"/>
          </a:xfrm>
          <a:prstGeom prst="rect">
            <a:avLst/>
          </a:prstGeom>
        </p:spPr>
        <p:txBody>
          <a:bodyPr wrap="square">
            <a:spAutoFit/>
          </a:bodyPr>
          <a:lstStyle/>
          <a:p>
            <a:pPr lvl="0">
              <a:defRPr/>
            </a:pPr>
            <a:r>
              <a:rPr lang="en-NZ" kern="0" dirty="0" smtClean="0">
                <a:solidFill>
                  <a:schemeClr val="accent2"/>
                </a:solidFill>
                <a:latin typeface="Trebuchet MS" pitchFamily="34" charset="0"/>
              </a:rPr>
              <a:t>Motivate users and leverage their enthusiasm</a:t>
            </a:r>
            <a:endParaRPr lang="nl-NL" kern="0" dirty="0">
              <a:solidFill>
                <a:schemeClr val="accent2"/>
              </a:solidFill>
              <a:latin typeface="Trebuchet MS"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066800"/>
            <a:ext cx="8023223" cy="995360"/>
          </a:xfrm>
        </p:spPr>
        <p:txBody>
          <a:bodyPr>
            <a:normAutofit/>
          </a:bodyPr>
          <a:lstStyle/>
          <a:p>
            <a:pPr lvl="0" algn="ctr"/>
            <a:r>
              <a:rPr lang="en-NZ" sz="3800" b="1" dirty="0" smtClean="0">
                <a:solidFill>
                  <a:schemeClr val="accent2"/>
                </a:solidFill>
              </a:rPr>
              <a:t>7. Acknowledgement, reward</a:t>
            </a:r>
            <a:endParaRPr lang="nl-NL" sz="3800" dirty="0">
              <a:solidFill>
                <a:schemeClr val="accent2"/>
              </a:solidFill>
            </a:endParaRPr>
          </a:p>
        </p:txBody>
      </p:sp>
      <p:sp>
        <p:nvSpPr>
          <p:cNvPr id="3" name="Tijdelijke aanduiding voor inhoud 2"/>
          <p:cNvSpPr>
            <a:spLocks noGrp="1"/>
          </p:cNvSpPr>
          <p:nvPr>
            <p:ph idx="1"/>
          </p:nvPr>
        </p:nvSpPr>
        <p:spPr>
          <a:xfrm>
            <a:off x="457200" y="2438400"/>
            <a:ext cx="7702551" cy="3733799"/>
          </a:xfrm>
        </p:spPr>
        <p:txBody>
          <a:bodyPr/>
          <a:lstStyle/>
          <a:p>
            <a:r>
              <a:rPr lang="nl-NL" sz="2800" dirty="0" err="1" smtClean="0"/>
              <a:t>Ranking</a:t>
            </a:r>
            <a:endParaRPr lang="nl-NL" sz="2800" dirty="0" smtClean="0"/>
          </a:p>
          <a:p>
            <a:r>
              <a:rPr lang="nl-NL" sz="2800" dirty="0" err="1" smtClean="0"/>
              <a:t>Prizes</a:t>
            </a:r>
            <a:r>
              <a:rPr lang="nl-NL" sz="2800" dirty="0" smtClean="0"/>
              <a:t> to win (</a:t>
            </a:r>
            <a:r>
              <a:rPr lang="nl-NL" sz="2800" dirty="0" err="1" smtClean="0"/>
              <a:t>every</a:t>
            </a:r>
            <a:r>
              <a:rPr lang="nl-NL" sz="2800" dirty="0" smtClean="0"/>
              <a:t> week, </a:t>
            </a:r>
            <a:r>
              <a:rPr lang="nl-NL" sz="2800" dirty="0" err="1" smtClean="0"/>
              <a:t>month</a:t>
            </a:r>
            <a:r>
              <a:rPr lang="nl-NL" sz="2800" dirty="0" smtClean="0"/>
              <a:t>)</a:t>
            </a:r>
          </a:p>
          <a:p>
            <a:r>
              <a:rPr lang="nl-NL" sz="2800" dirty="0" smtClean="0"/>
              <a:t>Meeting </a:t>
            </a:r>
            <a:r>
              <a:rPr lang="nl-NL" sz="2800" dirty="0" err="1" smtClean="0"/>
              <a:t>first</a:t>
            </a:r>
            <a:r>
              <a:rPr lang="nl-NL" sz="2800" dirty="0" smtClean="0"/>
              <a:t> </a:t>
            </a:r>
            <a:r>
              <a:rPr lang="nl-NL" sz="2800" dirty="0" err="1" smtClean="0"/>
              <a:t>players</a:t>
            </a:r>
            <a:r>
              <a:rPr lang="nl-NL" sz="2800" dirty="0" smtClean="0"/>
              <a:t> at the </a:t>
            </a:r>
            <a:r>
              <a:rPr lang="nl-NL" sz="2800" dirty="0" err="1" smtClean="0"/>
              <a:t>Institute</a:t>
            </a:r>
            <a:r>
              <a:rPr lang="nl-NL" sz="2800" dirty="0" smtClean="0"/>
              <a:t> of Sound and </a:t>
            </a:r>
            <a:r>
              <a:rPr lang="nl-NL" sz="2800" dirty="0" err="1" smtClean="0"/>
              <a:t>Vision</a:t>
            </a:r>
            <a:endParaRPr lang="nl-NL" sz="2800" dirty="0" smtClean="0"/>
          </a:p>
          <a:p>
            <a:r>
              <a:rPr lang="nl-NL" sz="2800" dirty="0" err="1" smtClean="0"/>
              <a:t>Possibility</a:t>
            </a:r>
            <a:r>
              <a:rPr lang="nl-NL" sz="2800" dirty="0" smtClean="0"/>
              <a:t> </a:t>
            </a:r>
            <a:r>
              <a:rPr lang="nl-NL" sz="2800" dirty="0" err="1" smtClean="0"/>
              <a:t>for</a:t>
            </a:r>
            <a:r>
              <a:rPr lang="nl-NL" sz="2800" dirty="0" smtClean="0"/>
              <a:t> user to </a:t>
            </a:r>
            <a:r>
              <a:rPr lang="nl-NL" sz="2800" dirty="0" err="1" smtClean="0"/>
              <a:t>give</a:t>
            </a:r>
            <a:r>
              <a:rPr lang="nl-NL" sz="2800" dirty="0" smtClean="0"/>
              <a:t> feedback and </a:t>
            </a:r>
            <a:r>
              <a:rPr lang="nl-NL" sz="2800" dirty="0" err="1" smtClean="0"/>
              <a:t>add</a:t>
            </a:r>
            <a:r>
              <a:rPr lang="nl-NL" sz="2800" dirty="0" smtClean="0"/>
              <a:t> </a:t>
            </a:r>
            <a:r>
              <a:rPr lang="nl-NL" sz="2800" dirty="0" err="1" smtClean="0"/>
              <a:t>ideas</a:t>
            </a:r>
            <a:r>
              <a:rPr lang="nl-NL" sz="2800" dirty="0" smtClean="0"/>
              <a:t> </a:t>
            </a:r>
            <a:r>
              <a:rPr lang="nl-NL" sz="2800" dirty="0" err="1" smtClean="0"/>
              <a:t>for</a:t>
            </a:r>
            <a:r>
              <a:rPr lang="nl-NL" sz="2800" dirty="0" smtClean="0"/>
              <a:t> </a:t>
            </a:r>
            <a:r>
              <a:rPr lang="nl-NL" sz="2800" dirty="0" err="1" smtClean="0"/>
              <a:t>improvements</a:t>
            </a:r>
            <a:endParaRPr lang="nl-NL" sz="2800" dirty="0"/>
          </a:p>
        </p:txBody>
      </p:sp>
      <p:sp>
        <p:nvSpPr>
          <p:cNvPr id="4" name="Rectangle 3"/>
          <p:cNvSpPr/>
          <p:nvPr/>
        </p:nvSpPr>
        <p:spPr>
          <a:xfrm>
            <a:off x="0" y="0"/>
            <a:ext cx="9144000" cy="584775"/>
          </a:xfrm>
          <a:prstGeom prst="rect">
            <a:avLst/>
          </a:prstGeom>
        </p:spPr>
        <p:txBody>
          <a:bodyPr wrap="square">
            <a:spAutoFit/>
          </a:bodyPr>
          <a:lstStyle/>
          <a:p>
            <a:pPr lvl="0">
              <a:defRPr/>
            </a:pPr>
            <a:r>
              <a:rPr lang="en-NZ" kern="0" dirty="0" smtClean="0">
                <a:solidFill>
                  <a:schemeClr val="accent2"/>
                </a:solidFill>
                <a:latin typeface="Trebuchet MS" pitchFamily="34" charset="0"/>
              </a:rPr>
              <a:t>Motivate users and leverage their enthusiasm</a:t>
            </a:r>
            <a:endParaRPr lang="nl-NL" kern="0" dirty="0">
              <a:solidFill>
                <a:schemeClr val="accent2"/>
              </a:solidFill>
              <a:latin typeface="Trebuchet MS"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4800" y="533400"/>
            <a:ext cx="8023223" cy="995360"/>
          </a:xfrm>
        </p:spPr>
        <p:txBody>
          <a:bodyPr>
            <a:normAutofit/>
          </a:bodyPr>
          <a:lstStyle/>
          <a:p>
            <a:pPr lvl="0" algn="ctr"/>
            <a:r>
              <a:rPr lang="en-NZ" sz="2200" b="1" dirty="0" smtClean="0">
                <a:solidFill>
                  <a:schemeClr val="tx2"/>
                </a:solidFill>
              </a:rPr>
              <a:t/>
            </a:r>
            <a:br>
              <a:rPr lang="en-NZ" sz="2200" b="1" dirty="0" smtClean="0">
                <a:solidFill>
                  <a:schemeClr val="tx2"/>
                </a:solidFill>
              </a:rPr>
            </a:br>
            <a:r>
              <a:rPr lang="en-NZ" sz="3800" b="1" dirty="0" smtClean="0">
                <a:solidFill>
                  <a:schemeClr val="accent2"/>
                </a:solidFill>
              </a:rPr>
              <a:t>8. Community building I</a:t>
            </a:r>
            <a:endParaRPr lang="nl-NL" sz="3800" dirty="0">
              <a:solidFill>
                <a:schemeClr val="accent2"/>
              </a:solidFill>
            </a:endParaRPr>
          </a:p>
        </p:txBody>
      </p:sp>
      <p:sp>
        <p:nvSpPr>
          <p:cNvPr id="5" name="Tekstvak 4"/>
          <p:cNvSpPr txBox="1"/>
          <p:nvPr/>
        </p:nvSpPr>
        <p:spPr>
          <a:xfrm>
            <a:off x="5292080" y="1916832"/>
            <a:ext cx="3456384" cy="3046988"/>
          </a:xfrm>
          <a:prstGeom prst="rect">
            <a:avLst/>
          </a:prstGeom>
          <a:noFill/>
        </p:spPr>
        <p:txBody>
          <a:bodyPr wrap="square" rtlCol="0">
            <a:spAutoFit/>
          </a:bodyPr>
          <a:lstStyle/>
          <a:p>
            <a:r>
              <a:rPr lang="nl-NL" b="0" dirty="0" err="1" smtClean="0">
                <a:solidFill>
                  <a:schemeClr val="tx1"/>
                </a:solidFill>
                <a:latin typeface="+mn-lt"/>
              </a:rPr>
              <a:t>Facebook</a:t>
            </a:r>
            <a:endParaRPr lang="nl-NL" b="0" dirty="0" smtClean="0">
              <a:solidFill>
                <a:schemeClr val="tx1"/>
              </a:solidFill>
              <a:latin typeface="+mn-lt"/>
            </a:endParaRPr>
          </a:p>
          <a:p>
            <a:r>
              <a:rPr lang="nl-NL" b="0" dirty="0" smtClean="0">
                <a:solidFill>
                  <a:schemeClr val="tx1"/>
                </a:solidFill>
                <a:latin typeface="+mn-lt"/>
              </a:rPr>
              <a:t>RSS Feed</a:t>
            </a:r>
          </a:p>
          <a:p>
            <a:r>
              <a:rPr lang="nl-NL" b="0" dirty="0" smtClean="0">
                <a:solidFill>
                  <a:schemeClr val="tx1"/>
                </a:solidFill>
                <a:latin typeface="+mn-lt"/>
              </a:rPr>
              <a:t>Weblog</a:t>
            </a:r>
          </a:p>
          <a:p>
            <a:r>
              <a:rPr lang="nl-NL" b="0" dirty="0" err="1" smtClean="0">
                <a:solidFill>
                  <a:schemeClr val="tx1"/>
                </a:solidFill>
                <a:latin typeface="+mn-lt"/>
              </a:rPr>
              <a:t>Twitter</a:t>
            </a:r>
            <a:endParaRPr lang="nl-NL" b="0" dirty="0" smtClean="0">
              <a:solidFill>
                <a:schemeClr val="tx1"/>
              </a:solidFill>
              <a:latin typeface="+mn-lt"/>
            </a:endParaRPr>
          </a:p>
          <a:p>
            <a:r>
              <a:rPr lang="nl-NL" b="0" dirty="0" err="1" smtClean="0">
                <a:solidFill>
                  <a:schemeClr val="tx1"/>
                </a:solidFill>
                <a:latin typeface="+mn-lt"/>
              </a:rPr>
              <a:t>Newsletter</a:t>
            </a:r>
            <a:endParaRPr lang="nl-NL" b="0" dirty="0" smtClean="0">
              <a:solidFill>
                <a:schemeClr val="tx1"/>
              </a:solidFill>
              <a:latin typeface="+mn-lt"/>
            </a:endParaRPr>
          </a:p>
          <a:p>
            <a:endParaRPr lang="nl-NL" dirty="0"/>
          </a:p>
        </p:txBody>
      </p:sp>
      <p:pic>
        <p:nvPicPr>
          <p:cNvPr id="7" name="rg_hi" descr="http://t3.gstatic.com/images?q=tbn:ANd9GcQ4RsNuKKW6FCmd2OuvcEJgmtyDBHoyQT7fnWBCm6vanGfzASUc-w">
            <a:hlinkClick r:id="rId3"/>
          </p:cNvPr>
          <p:cNvPicPr>
            <a:picLocks noGrp="1"/>
          </p:cNvPicPr>
          <p:nvPr>
            <p:ph idx="1"/>
          </p:nvPr>
        </p:nvPicPr>
        <p:blipFill>
          <a:blip r:embed="rId4" cstate="print"/>
          <a:srcRect/>
          <a:stretch>
            <a:fillRect/>
          </a:stretch>
        </p:blipFill>
        <p:spPr bwMode="auto">
          <a:xfrm>
            <a:off x="467545" y="1556792"/>
            <a:ext cx="1944216" cy="1656184"/>
          </a:xfrm>
          <a:prstGeom prst="rect">
            <a:avLst/>
          </a:prstGeom>
          <a:noFill/>
          <a:ln w="9525">
            <a:noFill/>
            <a:miter lim="800000"/>
            <a:headEnd/>
            <a:tailEnd/>
          </a:ln>
        </p:spPr>
      </p:pic>
      <p:pic>
        <p:nvPicPr>
          <p:cNvPr id="8" name="rg_hi" descr="http://t3.gstatic.com/images?q=tbn:ANd9GcTVysZfRMSwECAI09zMBgUeO-FeVZodqtoubyfj6zwjW9xAaKUfTw">
            <a:hlinkClick r:id="rId5"/>
          </p:cNvPr>
          <p:cNvPicPr/>
          <p:nvPr/>
        </p:nvPicPr>
        <p:blipFill>
          <a:blip r:embed="rId6" cstate="print"/>
          <a:srcRect/>
          <a:stretch>
            <a:fillRect/>
          </a:stretch>
        </p:blipFill>
        <p:spPr bwMode="auto">
          <a:xfrm>
            <a:off x="323528" y="3573016"/>
            <a:ext cx="2376264" cy="1512168"/>
          </a:xfrm>
          <a:prstGeom prst="rect">
            <a:avLst/>
          </a:prstGeom>
          <a:noFill/>
          <a:ln w="9525">
            <a:noFill/>
            <a:miter lim="800000"/>
            <a:headEnd/>
            <a:tailEnd/>
          </a:ln>
        </p:spPr>
      </p:pic>
      <p:pic>
        <p:nvPicPr>
          <p:cNvPr id="10" name="rg_hi" descr="http://t1.gstatic.com/images?q=tbn:ANd9GcSXYQBZP2JEWyc2IaPLTTRWTnMT5amwzCEP8iHCH2ZUvWStDQTE">
            <a:hlinkClick r:id="rId7"/>
          </p:cNvPr>
          <p:cNvPicPr/>
          <p:nvPr/>
        </p:nvPicPr>
        <p:blipFill>
          <a:blip r:embed="rId8" cstate="print"/>
          <a:srcRect/>
          <a:stretch>
            <a:fillRect/>
          </a:stretch>
        </p:blipFill>
        <p:spPr bwMode="auto">
          <a:xfrm>
            <a:off x="2843808" y="1700808"/>
            <a:ext cx="1512168" cy="1440160"/>
          </a:xfrm>
          <a:prstGeom prst="rect">
            <a:avLst/>
          </a:prstGeom>
          <a:noFill/>
          <a:ln w="9525">
            <a:noFill/>
            <a:miter lim="800000"/>
            <a:headEnd/>
            <a:tailEnd/>
          </a:ln>
        </p:spPr>
      </p:pic>
      <p:sp>
        <p:nvSpPr>
          <p:cNvPr id="9" name="Rectangle 8"/>
          <p:cNvSpPr/>
          <p:nvPr/>
        </p:nvSpPr>
        <p:spPr>
          <a:xfrm>
            <a:off x="152400" y="0"/>
            <a:ext cx="8991600" cy="584775"/>
          </a:xfrm>
          <a:prstGeom prst="rect">
            <a:avLst/>
          </a:prstGeom>
        </p:spPr>
        <p:txBody>
          <a:bodyPr wrap="square">
            <a:spAutoFit/>
          </a:bodyPr>
          <a:lstStyle/>
          <a:p>
            <a:pPr lvl="0">
              <a:defRPr/>
            </a:pPr>
            <a:r>
              <a:rPr lang="en-NZ" kern="0" dirty="0" smtClean="0">
                <a:solidFill>
                  <a:schemeClr val="accent2"/>
                </a:solidFill>
                <a:latin typeface="Trebuchet MS" pitchFamily="34" charset="0"/>
              </a:rPr>
              <a:t>Motivate users and leverage their enthusiasm</a:t>
            </a:r>
            <a:endParaRPr lang="nl-NL" kern="0" dirty="0">
              <a:solidFill>
                <a:schemeClr val="accent2"/>
              </a:solidFill>
              <a:latin typeface="Trebuchet MS"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57200"/>
            <a:ext cx="8023223" cy="995360"/>
          </a:xfrm>
        </p:spPr>
        <p:txBody>
          <a:bodyPr>
            <a:normAutofit/>
          </a:bodyPr>
          <a:lstStyle/>
          <a:p>
            <a:pPr lvl="0" algn="ctr"/>
            <a:r>
              <a:rPr lang="en-NZ" sz="2200" b="1" dirty="0" smtClean="0">
                <a:solidFill>
                  <a:schemeClr val="accent2"/>
                </a:solidFill>
              </a:rPr>
              <a:t/>
            </a:r>
            <a:br>
              <a:rPr lang="en-NZ" sz="2200" b="1" dirty="0" smtClean="0">
                <a:solidFill>
                  <a:schemeClr val="accent2"/>
                </a:solidFill>
              </a:rPr>
            </a:br>
            <a:r>
              <a:rPr lang="nl-NL" b="1" dirty="0" smtClean="0">
                <a:solidFill>
                  <a:schemeClr val="accent2"/>
                </a:solidFill>
              </a:rPr>
              <a:t>8. </a:t>
            </a:r>
            <a:r>
              <a:rPr lang="nl-NL" b="1" dirty="0" err="1" smtClean="0">
                <a:solidFill>
                  <a:schemeClr val="accent2"/>
                </a:solidFill>
              </a:rPr>
              <a:t>Community</a:t>
            </a:r>
            <a:r>
              <a:rPr lang="nl-NL" b="1" dirty="0" smtClean="0">
                <a:solidFill>
                  <a:schemeClr val="accent2"/>
                </a:solidFill>
              </a:rPr>
              <a:t> building II</a:t>
            </a:r>
            <a:endParaRPr lang="nl-NL" b="1" dirty="0">
              <a:solidFill>
                <a:schemeClr val="accent2"/>
              </a:solidFill>
            </a:endParaRPr>
          </a:p>
        </p:txBody>
      </p:sp>
      <p:sp>
        <p:nvSpPr>
          <p:cNvPr id="3" name="Tijdelijke aanduiding voor inhoud 2"/>
          <p:cNvSpPr>
            <a:spLocks noGrp="1"/>
          </p:cNvSpPr>
          <p:nvPr>
            <p:ph idx="1"/>
          </p:nvPr>
        </p:nvSpPr>
        <p:spPr>
          <a:xfrm>
            <a:off x="533400" y="1905000"/>
            <a:ext cx="7702551" cy="4191000"/>
          </a:xfrm>
        </p:spPr>
        <p:txBody>
          <a:bodyPr>
            <a:normAutofit/>
          </a:bodyPr>
          <a:lstStyle/>
          <a:p>
            <a:r>
              <a:rPr lang="nl-NL" sz="2800" dirty="0" smtClean="0"/>
              <a:t>Messages:  “Already </a:t>
            </a:r>
            <a:r>
              <a:rPr lang="nl-NL" sz="2800" b="1" dirty="0" smtClean="0"/>
              <a:t>430,387</a:t>
            </a:r>
            <a:r>
              <a:rPr lang="nl-NL" sz="2800" dirty="0" smtClean="0"/>
              <a:t> tags added and  </a:t>
            </a:r>
            <a:r>
              <a:rPr lang="nl-NL" sz="2800" b="1" dirty="0" smtClean="0"/>
              <a:t>240,617</a:t>
            </a:r>
            <a:r>
              <a:rPr lang="nl-NL" sz="2800" dirty="0" smtClean="0"/>
              <a:t> matches made”</a:t>
            </a:r>
          </a:p>
          <a:p>
            <a:r>
              <a:rPr lang="nl-NL" sz="2800" dirty="0" smtClean="0"/>
              <a:t>Number of players online</a:t>
            </a:r>
          </a:p>
          <a:p>
            <a:r>
              <a:rPr lang="nl-NL" sz="2800" dirty="0" smtClean="0"/>
              <a:t>Ranking, own score and statistics during game</a:t>
            </a:r>
          </a:p>
          <a:p>
            <a:r>
              <a:rPr lang="nl-NL" sz="2800" dirty="0" smtClean="0"/>
              <a:t>Possiblity to give feedback (and see what others already mentioned)</a:t>
            </a:r>
          </a:p>
          <a:p>
            <a:r>
              <a:rPr lang="nl-NL" sz="2800" dirty="0" err="1" smtClean="0"/>
              <a:t>Make</a:t>
            </a:r>
            <a:r>
              <a:rPr lang="nl-NL" sz="2800" dirty="0" smtClean="0"/>
              <a:t> </a:t>
            </a:r>
            <a:r>
              <a:rPr lang="nl-NL" sz="2800" dirty="0" err="1" smtClean="0"/>
              <a:t>your</a:t>
            </a:r>
            <a:r>
              <a:rPr lang="nl-NL" sz="2800" dirty="0" smtClean="0"/>
              <a:t> website </a:t>
            </a:r>
            <a:r>
              <a:rPr lang="nl-NL" sz="2800" dirty="0" err="1" smtClean="0"/>
              <a:t>known</a:t>
            </a:r>
            <a:r>
              <a:rPr lang="nl-NL" sz="2800" dirty="0" smtClean="0"/>
              <a:t> </a:t>
            </a:r>
            <a:r>
              <a:rPr lang="nl-NL" sz="2800" dirty="0" err="1" smtClean="0"/>
              <a:t>on</a:t>
            </a:r>
            <a:r>
              <a:rPr lang="nl-NL" sz="2800" dirty="0" smtClean="0"/>
              <a:t> relevant websites (</a:t>
            </a:r>
            <a:r>
              <a:rPr lang="nl-NL" sz="2800" dirty="0" err="1" smtClean="0"/>
              <a:t>where</a:t>
            </a:r>
            <a:r>
              <a:rPr lang="nl-NL" sz="2800" dirty="0" smtClean="0"/>
              <a:t> </a:t>
            </a:r>
            <a:r>
              <a:rPr lang="nl-NL" sz="2800" dirty="0" err="1" smtClean="0"/>
              <a:t>potenial</a:t>
            </a:r>
            <a:r>
              <a:rPr lang="nl-NL" sz="2800" dirty="0" smtClean="0"/>
              <a:t> </a:t>
            </a:r>
            <a:r>
              <a:rPr lang="nl-NL" sz="2800" dirty="0" err="1" smtClean="0"/>
              <a:t>users</a:t>
            </a:r>
            <a:r>
              <a:rPr lang="nl-NL" sz="2800" dirty="0" smtClean="0"/>
              <a:t> </a:t>
            </a:r>
            <a:r>
              <a:rPr lang="nl-NL" sz="2800" dirty="0" err="1" smtClean="0"/>
              <a:t>can</a:t>
            </a:r>
            <a:r>
              <a:rPr lang="nl-NL" sz="2800" dirty="0" smtClean="0"/>
              <a:t> </a:t>
            </a:r>
            <a:r>
              <a:rPr lang="nl-NL" sz="2800" dirty="0" err="1" smtClean="0"/>
              <a:t>be</a:t>
            </a:r>
            <a:r>
              <a:rPr lang="nl-NL" sz="2800" dirty="0" smtClean="0"/>
              <a:t> </a:t>
            </a:r>
            <a:r>
              <a:rPr lang="nl-NL" sz="2800" dirty="0" err="1" smtClean="0"/>
              <a:t>found</a:t>
            </a:r>
            <a:r>
              <a:rPr lang="nl-NL" sz="2800" dirty="0" smtClean="0">
                <a:solidFill>
                  <a:srgbClr val="FF0000"/>
                </a:solidFill>
              </a:rPr>
              <a:t>)</a:t>
            </a:r>
            <a:endParaRPr lang="nl-NL" sz="2800" dirty="0">
              <a:solidFill>
                <a:srgbClr val="FF0000"/>
              </a:solidFill>
            </a:endParaRPr>
          </a:p>
        </p:txBody>
      </p:sp>
      <p:sp>
        <p:nvSpPr>
          <p:cNvPr id="4" name="Rectangle 3"/>
          <p:cNvSpPr/>
          <p:nvPr/>
        </p:nvSpPr>
        <p:spPr>
          <a:xfrm>
            <a:off x="0" y="0"/>
            <a:ext cx="9144000" cy="584775"/>
          </a:xfrm>
          <a:prstGeom prst="rect">
            <a:avLst/>
          </a:prstGeom>
        </p:spPr>
        <p:txBody>
          <a:bodyPr wrap="square">
            <a:spAutoFit/>
          </a:bodyPr>
          <a:lstStyle/>
          <a:p>
            <a:pPr lvl="0">
              <a:defRPr/>
            </a:pPr>
            <a:r>
              <a:rPr lang="en-NZ" kern="0" dirty="0" smtClean="0">
                <a:solidFill>
                  <a:schemeClr val="accent2"/>
                </a:solidFill>
                <a:latin typeface="Trebuchet MS" pitchFamily="34" charset="0"/>
              </a:rPr>
              <a:t>Motivate users and leverage their enthusiasm</a:t>
            </a:r>
            <a:endParaRPr lang="nl-NL" kern="0" dirty="0">
              <a:solidFill>
                <a:schemeClr val="accent2"/>
              </a:solidFill>
              <a:latin typeface="Trebuchet MS"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normAutofit/>
          </a:bodyPr>
          <a:lstStyle/>
          <a:p>
            <a:r>
              <a:rPr lang="nl-NL" sz="4000" b="1" dirty="0" err="1" smtClean="0">
                <a:solidFill>
                  <a:schemeClr val="accent2"/>
                </a:solidFill>
              </a:rPr>
              <a:t>Personal</a:t>
            </a:r>
            <a:r>
              <a:rPr lang="nl-NL" sz="4000" b="1" dirty="0" smtClean="0">
                <a:solidFill>
                  <a:schemeClr val="accent2"/>
                </a:solidFill>
              </a:rPr>
              <a:t> </a:t>
            </a:r>
            <a:r>
              <a:rPr lang="nl-NL" sz="4000" b="1" dirty="0" err="1" smtClean="0">
                <a:solidFill>
                  <a:schemeClr val="accent2"/>
                </a:solidFill>
              </a:rPr>
              <a:t>observations</a:t>
            </a:r>
            <a:endParaRPr lang="nl-NL" sz="4000" b="1" dirty="0">
              <a:solidFill>
                <a:schemeClr val="accent2"/>
              </a:solidFill>
            </a:endParaRPr>
          </a:p>
        </p:txBody>
      </p:sp>
      <p:pic>
        <p:nvPicPr>
          <p:cNvPr id="9" name="Tijdelijke aanduiding voor inhoud 8" descr="communicatie.jpg"/>
          <p:cNvPicPr>
            <a:picLocks noGrp="1" noChangeAspect="1"/>
          </p:cNvPicPr>
          <p:nvPr>
            <p:ph sz="half" idx="1"/>
          </p:nvPr>
        </p:nvPicPr>
        <p:blipFill>
          <a:blip r:embed="rId3" cstate="print"/>
          <a:stretch>
            <a:fillRect/>
          </a:stretch>
        </p:blipFill>
        <p:spPr>
          <a:xfrm>
            <a:off x="1835696" y="1340768"/>
            <a:ext cx="5644582" cy="4417936"/>
          </a:xfrm>
        </p:spPr>
      </p:pic>
      <p:sp>
        <p:nvSpPr>
          <p:cNvPr id="5" name="Rechthoek 4"/>
          <p:cNvSpPr/>
          <p:nvPr/>
        </p:nvSpPr>
        <p:spPr>
          <a:xfrm>
            <a:off x="3700479" y="3244334"/>
            <a:ext cx="643125" cy="369332"/>
          </a:xfrm>
          <a:prstGeom prst="rect">
            <a:avLst/>
          </a:prstGeom>
        </p:spPr>
        <p:txBody>
          <a:bodyPr wrap="none">
            <a:spAutoFit/>
          </a:bodyPr>
          <a:lstStyle/>
          <a:p>
            <a:r>
              <a:rPr lang="nl-NL" dirty="0" smtClean="0"/>
              <a:t>Bush</a:t>
            </a:r>
            <a:endParaRPr lang="nl-NL"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381000" y="381000"/>
            <a:ext cx="8291264" cy="1034752"/>
          </a:xfrm>
        </p:spPr>
        <p:txBody>
          <a:bodyPr>
            <a:noAutofit/>
          </a:bodyPr>
          <a:lstStyle/>
          <a:p>
            <a:r>
              <a:rPr lang="en-NZ" sz="3400" b="1" dirty="0" smtClean="0">
                <a:solidFill>
                  <a:schemeClr val="accent2"/>
                </a:solidFill>
              </a:rPr>
              <a:t>Be aware of the speed of developments!</a:t>
            </a:r>
            <a:r>
              <a:rPr lang="en-NZ" sz="3400" b="1" dirty="0" smtClean="0">
                <a:solidFill>
                  <a:schemeClr val="tx2"/>
                </a:solidFill>
              </a:rPr>
              <a:t/>
            </a:r>
            <a:br>
              <a:rPr lang="en-NZ" sz="3400" b="1" dirty="0" smtClean="0">
                <a:solidFill>
                  <a:schemeClr val="tx2"/>
                </a:solidFill>
              </a:rPr>
            </a:br>
            <a:endParaRPr lang="en-GB" sz="3400" b="1" dirty="0" smtClean="0">
              <a:solidFill>
                <a:schemeClr val="tx2"/>
              </a:solidFill>
            </a:endParaRPr>
          </a:p>
        </p:txBody>
      </p:sp>
      <p:sp>
        <p:nvSpPr>
          <p:cNvPr id="84995" name="Rectangle 3"/>
          <p:cNvSpPr>
            <a:spLocks noGrp="1" noChangeArrowheads="1"/>
          </p:cNvSpPr>
          <p:nvPr>
            <p:ph type="body" idx="1"/>
          </p:nvPr>
        </p:nvSpPr>
        <p:spPr>
          <a:xfrm>
            <a:off x="457200" y="1600200"/>
            <a:ext cx="8229600" cy="3412975"/>
          </a:xfrm>
        </p:spPr>
        <p:txBody>
          <a:bodyPr>
            <a:normAutofit fontScale="62500" lnSpcReduction="20000"/>
          </a:bodyPr>
          <a:lstStyle/>
          <a:p>
            <a:pPr marL="0" indent="0">
              <a:lnSpc>
                <a:spcPct val="150000"/>
              </a:lnSpc>
              <a:buNone/>
            </a:pPr>
            <a:endParaRPr lang="en-GB" sz="2800" dirty="0" smtClean="0"/>
          </a:p>
          <a:p>
            <a:pPr marL="0" indent="0">
              <a:lnSpc>
                <a:spcPct val="150000"/>
              </a:lnSpc>
              <a:buNone/>
            </a:pPr>
            <a:endParaRPr lang="en-GB" sz="2800" dirty="0"/>
          </a:p>
          <a:p>
            <a:pPr marL="0" indent="0">
              <a:lnSpc>
                <a:spcPct val="150000"/>
              </a:lnSpc>
              <a:buNone/>
            </a:pPr>
            <a:endParaRPr lang="en-GB" sz="2800" dirty="0" smtClean="0"/>
          </a:p>
          <a:p>
            <a:pPr marL="0" indent="0">
              <a:lnSpc>
                <a:spcPct val="150000"/>
              </a:lnSpc>
              <a:buNone/>
            </a:pPr>
            <a:endParaRPr lang="en-GB" sz="2800" dirty="0"/>
          </a:p>
          <a:p>
            <a:pPr marL="0" indent="0">
              <a:lnSpc>
                <a:spcPct val="150000"/>
              </a:lnSpc>
              <a:buNone/>
            </a:pPr>
            <a:endParaRPr lang="en-GB" sz="2800" dirty="0" smtClean="0">
              <a:solidFill>
                <a:schemeClr val="tx2"/>
              </a:solidFill>
            </a:endParaRPr>
          </a:p>
          <a:p>
            <a:pPr marL="0" indent="0">
              <a:lnSpc>
                <a:spcPct val="150000"/>
              </a:lnSpc>
              <a:buNone/>
            </a:pPr>
            <a:r>
              <a:rPr lang="en-GB" sz="4500" b="1" dirty="0" smtClean="0"/>
              <a:t>prepare yourself</a:t>
            </a:r>
            <a:endParaRPr lang="en-GB" sz="4500" b="1" dirty="0"/>
          </a:p>
          <a:p>
            <a:pPr marL="0" indent="0">
              <a:lnSpc>
                <a:spcPct val="150000"/>
              </a:lnSpc>
              <a:buNone/>
            </a:pPr>
            <a:r>
              <a:rPr lang="en-GB" sz="4500" b="1" dirty="0" smtClean="0"/>
              <a:t>and prepare your staff!</a:t>
            </a:r>
          </a:p>
        </p:txBody>
      </p:sp>
      <p:sp>
        <p:nvSpPr>
          <p:cNvPr id="4" name="Tekstvak 3"/>
          <p:cNvSpPr txBox="1"/>
          <p:nvPr/>
        </p:nvSpPr>
        <p:spPr>
          <a:xfrm>
            <a:off x="449694" y="5513638"/>
            <a:ext cx="8424936" cy="584775"/>
          </a:xfrm>
          <a:prstGeom prst="rect">
            <a:avLst/>
          </a:prstGeom>
          <a:noFill/>
        </p:spPr>
        <p:txBody>
          <a:bodyPr wrap="square" rtlCol="0">
            <a:spAutoFit/>
          </a:bodyPr>
          <a:lstStyle/>
          <a:p>
            <a:pPr algn="ctr"/>
            <a:r>
              <a:rPr lang="nl-NL" dirty="0" smtClean="0">
                <a:latin typeface="+mn-lt"/>
              </a:rPr>
              <a:t>THANK YOU </a:t>
            </a:r>
            <a:endParaRPr lang="nl-NL" dirty="0">
              <a:latin typeface="+mn-lt"/>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355976" y="1556792"/>
            <a:ext cx="4343400" cy="3240360"/>
          </a:xfrm>
          <a:prstGeom prst="rect">
            <a:avLst/>
          </a:prstGeom>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91141" y="1711186"/>
            <a:ext cx="2160240" cy="21602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3841910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4000" dirty="0" smtClean="0"/>
              <a:t>Tagging, crowd-sourcing, and other uses of social metadata </a:t>
            </a:r>
            <a:endParaRPr lang="nl-NL" sz="4000" dirty="0"/>
          </a:p>
        </p:txBody>
      </p:sp>
      <p:sp>
        <p:nvSpPr>
          <p:cNvPr id="3" name="Tijdelijke aanduiding voor inhoud 2"/>
          <p:cNvSpPr>
            <a:spLocks noGrp="1"/>
          </p:cNvSpPr>
          <p:nvPr>
            <p:ph idx="1"/>
          </p:nvPr>
        </p:nvSpPr>
        <p:spPr>
          <a:xfrm>
            <a:off x="0" y="4953000"/>
            <a:ext cx="9144000" cy="1143000"/>
          </a:xfrm>
        </p:spPr>
        <p:txBody>
          <a:bodyPr>
            <a:normAutofit/>
          </a:bodyPr>
          <a:lstStyle/>
          <a:p>
            <a:endParaRPr lang="en-US" dirty="0" smtClean="0">
              <a:solidFill>
                <a:schemeClr val="accent1"/>
              </a:solidFill>
            </a:endParaRPr>
          </a:p>
          <a:p>
            <a:endParaRPr lang="en-US" dirty="0" smtClean="0">
              <a:solidFill>
                <a:schemeClr val="accent1"/>
              </a:solidFill>
            </a:endParaRPr>
          </a:p>
          <a:p>
            <a:pPr algn="ctr">
              <a:buNone/>
            </a:pPr>
            <a:endParaRPr lang="en-US" sz="2200" dirty="0" smtClean="0">
              <a:latin typeface="Trebuchet MS" pitchFamily="34" charset="0"/>
              <a:hlinkClick r:id="rId3"/>
            </a:endParaRPr>
          </a:p>
          <a:p>
            <a:pPr algn="ctr">
              <a:buNone/>
            </a:pPr>
            <a:endParaRPr lang="en-US" sz="2200" dirty="0" smtClean="0">
              <a:latin typeface="Trebuchet MS" pitchFamily="34" charset="0"/>
              <a:hlinkClick r:id="rId3"/>
            </a:endParaRPr>
          </a:p>
          <a:p>
            <a:pPr algn="ctr">
              <a:buNone/>
            </a:pPr>
            <a:endParaRPr lang="en-US" sz="2200" dirty="0" smtClean="0">
              <a:latin typeface="Trebuchet MS" pitchFamily="34" charset="0"/>
              <a:hlinkClick r:id="rId3"/>
            </a:endParaRPr>
          </a:p>
          <a:p>
            <a:pPr algn="ctr">
              <a:buNone/>
            </a:pPr>
            <a:endParaRPr lang="en-US" sz="2200" dirty="0" smtClean="0">
              <a:latin typeface="Trebuchet MS" pitchFamily="34" charset="0"/>
              <a:hlinkClick r:id="rId3"/>
            </a:endParaRPr>
          </a:p>
          <a:p>
            <a:pPr algn="ctr">
              <a:buNone/>
            </a:pPr>
            <a:endParaRPr lang="en-US" sz="2200" dirty="0" smtClean="0">
              <a:latin typeface="Trebuchet MS" pitchFamily="34" charset="0"/>
              <a:hlinkClick r:id="rId4"/>
            </a:endParaRPr>
          </a:p>
          <a:p>
            <a:pPr algn="ctr">
              <a:buNone/>
            </a:pPr>
            <a:endParaRPr lang="en-US" b="0" dirty="0" smtClean="0">
              <a:solidFill>
                <a:schemeClr val="tx1"/>
              </a:solidFill>
              <a:latin typeface="Calibri" pitchFamily="34" charset="0"/>
              <a:cs typeface="Calibri" pitchFamily="34" charset="0"/>
            </a:endParaRPr>
          </a:p>
          <a:p>
            <a:pPr algn="ctr">
              <a:buNone/>
            </a:pPr>
            <a:endParaRPr lang="en-US" dirty="0" smtClean="0">
              <a:latin typeface="Calibri" pitchFamily="34" charset="0"/>
              <a:cs typeface="Calibri" pitchFamily="34" charset="0"/>
            </a:endParaRPr>
          </a:p>
        </p:txBody>
      </p:sp>
      <p:sp>
        <p:nvSpPr>
          <p:cNvPr id="6" name="TextBox 5"/>
          <p:cNvSpPr txBox="1"/>
          <p:nvPr/>
        </p:nvSpPr>
        <p:spPr>
          <a:xfrm>
            <a:off x="3581400" y="1676400"/>
            <a:ext cx="5267444" cy="2431435"/>
          </a:xfrm>
          <a:prstGeom prst="rect">
            <a:avLst/>
          </a:prstGeom>
          <a:noFill/>
        </p:spPr>
        <p:txBody>
          <a:bodyPr wrap="square" rtlCol="0">
            <a:spAutoFit/>
          </a:bodyPr>
          <a:lstStyle/>
          <a:p>
            <a:r>
              <a:rPr lang="en-US" dirty="0" smtClean="0">
                <a:solidFill>
                  <a:schemeClr val="tx1"/>
                </a:solidFill>
                <a:latin typeface="Trebuchet MS" pitchFamily="34" charset="0"/>
              </a:rPr>
              <a:t> Ken Varnum</a:t>
            </a:r>
          </a:p>
          <a:p>
            <a:r>
              <a:rPr lang="en-US" dirty="0" smtClean="0">
                <a:solidFill>
                  <a:schemeClr val="tx1"/>
                </a:solidFill>
                <a:latin typeface="Trebuchet MS" pitchFamily="34" charset="0"/>
              </a:rPr>
              <a:t> University of Michigan</a:t>
            </a:r>
          </a:p>
          <a:p>
            <a:endParaRPr lang="en-US" dirty="0">
              <a:solidFill>
                <a:schemeClr val="tx1"/>
              </a:solidFill>
              <a:latin typeface="Trebuchet MS" pitchFamily="34" charset="0"/>
            </a:endParaRPr>
          </a:p>
          <a:p>
            <a:pPr marL="914400"/>
            <a:r>
              <a:rPr lang="en-US" sz="2800" dirty="0" smtClean="0">
                <a:solidFill>
                  <a:schemeClr val="tx1"/>
                </a:solidFill>
                <a:latin typeface="Trebuchet MS" pitchFamily="34" charset="0"/>
              </a:rPr>
              <a:t>@</a:t>
            </a:r>
            <a:r>
              <a:rPr lang="en-US" sz="2800" dirty="0" err="1" smtClean="0">
                <a:solidFill>
                  <a:schemeClr val="tx1"/>
                </a:solidFill>
                <a:latin typeface="Trebuchet MS" pitchFamily="34" charset="0"/>
              </a:rPr>
              <a:t>varnum</a:t>
            </a:r>
            <a:endParaRPr lang="en-US" sz="2800" dirty="0" smtClean="0">
              <a:solidFill>
                <a:schemeClr val="tx1"/>
              </a:solidFill>
              <a:latin typeface="Trebuchet MS" pitchFamily="34" charset="0"/>
            </a:endParaRPr>
          </a:p>
          <a:p>
            <a:pPr marL="914400"/>
            <a:r>
              <a:rPr lang="en-US" sz="2800" dirty="0" err="1" smtClean="0">
                <a:solidFill>
                  <a:schemeClr val="tx1"/>
                </a:solidFill>
                <a:latin typeface="Trebuchet MS" pitchFamily="34" charset="0"/>
              </a:rPr>
              <a:t>facebook.com</a:t>
            </a:r>
            <a:r>
              <a:rPr lang="en-US" sz="2800" dirty="0" smtClean="0">
                <a:solidFill>
                  <a:schemeClr val="tx1"/>
                </a:solidFill>
                <a:latin typeface="Trebuchet MS" pitchFamily="34" charset="0"/>
              </a:rPr>
              <a:t>/</a:t>
            </a:r>
            <a:r>
              <a:rPr lang="en-US" sz="2800" dirty="0" err="1" smtClean="0">
                <a:solidFill>
                  <a:schemeClr val="tx1"/>
                </a:solidFill>
                <a:latin typeface="Trebuchet MS" pitchFamily="34" charset="0"/>
              </a:rPr>
              <a:t>varnum</a:t>
            </a:r>
            <a:endParaRPr lang="en-US" sz="2800" dirty="0" smtClean="0">
              <a:solidFill>
                <a:schemeClr val="tx1"/>
              </a:solidFill>
              <a:latin typeface="Trebuchet MS" pitchFamily="34" charset="0"/>
            </a:endParaRPr>
          </a:p>
        </p:txBody>
      </p:sp>
      <p:pic>
        <p:nvPicPr>
          <p:cNvPr id="7" name="Picture 6" descr="Ken Varnum.JPG"/>
          <p:cNvPicPr>
            <a:picLocks noChangeAspect="1"/>
          </p:cNvPicPr>
          <p:nvPr/>
        </p:nvPicPr>
        <p:blipFill>
          <a:blip r:embed="rId5" cstate="print"/>
          <a:stretch>
            <a:fillRect/>
          </a:stretch>
        </p:blipFill>
        <p:spPr>
          <a:xfrm>
            <a:off x="533400" y="1676400"/>
            <a:ext cx="2575560" cy="3407664"/>
          </a:xfrm>
          <a:prstGeom prst="rect">
            <a:avLst/>
          </a:prstGeom>
        </p:spPr>
      </p:pic>
      <p:pic>
        <p:nvPicPr>
          <p:cNvPr id="4" name="Picture 3" descr="twitter_newbird_boxed_blueonwhite.png"/>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3581400" y="3124200"/>
            <a:ext cx="609600" cy="609600"/>
          </a:xfrm>
          <a:prstGeom prst="rect">
            <a:avLst/>
          </a:prstGeom>
        </p:spPr>
      </p:pic>
      <p:pic>
        <p:nvPicPr>
          <p:cNvPr id="5" name="Picture 4" descr="download.php.png"/>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3733800" y="3657600"/>
            <a:ext cx="381000" cy="3810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My Interest in Social Metadata</a:t>
            </a:r>
            <a:endParaRPr lang="en-US" sz="3600" dirty="0"/>
          </a:p>
        </p:txBody>
      </p:sp>
      <p:sp>
        <p:nvSpPr>
          <p:cNvPr id="3" name="Content Placeholder 2"/>
          <p:cNvSpPr>
            <a:spLocks noGrp="1"/>
          </p:cNvSpPr>
          <p:nvPr>
            <p:ph idx="1"/>
          </p:nvPr>
        </p:nvSpPr>
        <p:spPr>
          <a:xfrm>
            <a:off x="457200" y="990600"/>
            <a:ext cx="7702551" cy="5410200"/>
          </a:xfrm>
        </p:spPr>
        <p:txBody>
          <a:bodyPr>
            <a:normAutofit/>
          </a:bodyPr>
          <a:lstStyle/>
          <a:p>
            <a:r>
              <a:rPr lang="en-US" dirty="0" smtClean="0"/>
              <a:t>Grew out of our experiment in social bookmarking</a:t>
            </a:r>
          </a:p>
          <a:p>
            <a:pPr lvl="1"/>
            <a:r>
              <a:rPr lang="en-US" dirty="0" smtClean="0"/>
              <a:t>Modeled after Delicious</a:t>
            </a:r>
          </a:p>
          <a:p>
            <a:pPr lvl="1"/>
            <a:r>
              <a:rPr lang="en-US" dirty="0" smtClean="0"/>
              <a:t>Added to catalog items, library web pages, images in digital collections</a:t>
            </a:r>
          </a:p>
          <a:p>
            <a:pPr lvl="1"/>
            <a:r>
              <a:rPr lang="en-US" dirty="0" smtClean="0"/>
              <a:t>Used by faculty, staff, students, librarians</a:t>
            </a:r>
          </a:p>
          <a:p>
            <a:pPr lvl="1"/>
            <a:r>
              <a:rPr lang="en-US" dirty="0" smtClean="0"/>
              <a:t>Hoped to learn user-focused ways to categorize library stuff</a:t>
            </a:r>
          </a:p>
          <a:p>
            <a:r>
              <a:rPr lang="en-US" dirty="0" smtClean="0"/>
              <a:t>Outcomes</a:t>
            </a:r>
          </a:p>
          <a:p>
            <a:pPr lvl="1"/>
            <a:r>
              <a:rPr lang="en-US" dirty="0" smtClean="0"/>
              <a:t>Didn’t get a lot of use. In 4 years:</a:t>
            </a:r>
          </a:p>
          <a:p>
            <a:pPr lvl="2"/>
            <a:r>
              <a:rPr lang="en-US" dirty="0"/>
              <a:t>88,000 </a:t>
            </a:r>
            <a:r>
              <a:rPr lang="en-US" dirty="0" smtClean="0"/>
              <a:t>items</a:t>
            </a:r>
          </a:p>
          <a:p>
            <a:pPr lvl="2"/>
            <a:r>
              <a:rPr lang="en-US" dirty="0" smtClean="0"/>
              <a:t>9,300 tags</a:t>
            </a:r>
          </a:p>
          <a:p>
            <a:pPr lvl="2"/>
            <a:r>
              <a:rPr lang="en-US" dirty="0" smtClean="0"/>
              <a:t>8,300 users</a:t>
            </a:r>
          </a:p>
          <a:p>
            <a:pPr lvl="1"/>
            <a:r>
              <a:rPr lang="en-US" i="1" dirty="0" smtClean="0"/>
              <a:t>BUT </a:t>
            </a:r>
            <a:r>
              <a:rPr lang="en-US" dirty="0" smtClean="0"/>
              <a:t>80% of items (72,000), and 75% </a:t>
            </a:r>
            <a:r>
              <a:rPr lang="en-US" dirty="0"/>
              <a:t>of users </a:t>
            </a:r>
            <a:r>
              <a:rPr lang="en-US" dirty="0" smtClean="0"/>
              <a:t>(7,000</a:t>
            </a:r>
            <a:r>
              <a:rPr lang="en-US" dirty="0"/>
              <a:t>) came </a:t>
            </a:r>
            <a:r>
              <a:rPr lang="en-US" dirty="0" smtClean="0"/>
              <a:t>at it through our catalog’s ‘favorites’ tool</a:t>
            </a:r>
          </a:p>
          <a:p>
            <a:endParaRPr lang="en-US" dirty="0"/>
          </a:p>
        </p:txBody>
      </p:sp>
    </p:spTree>
    <p:extLst>
      <p:ext uri="{BB962C8B-B14F-4D97-AF65-F5344CB8AC3E}">
        <p14:creationId xmlns:p14="http://schemas.microsoft.com/office/powerpoint/2010/main" xmlns="" val="16241240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Favorites gathering more use</a:t>
            </a:r>
            <a:endParaRPr lang="en-US" sz="3600" dirty="0"/>
          </a:p>
        </p:txBody>
      </p:sp>
      <p:sp>
        <p:nvSpPr>
          <p:cNvPr id="3" name="Content Placeholder 2"/>
          <p:cNvSpPr>
            <a:spLocks noGrp="1"/>
          </p:cNvSpPr>
          <p:nvPr>
            <p:ph idx="1"/>
          </p:nvPr>
        </p:nvSpPr>
        <p:spPr/>
        <p:txBody>
          <a:bodyPr/>
          <a:lstStyle/>
          <a:p>
            <a:r>
              <a:rPr lang="en-US" dirty="0" smtClean="0"/>
              <a:t>Launched a new favorites tool in October 2011</a:t>
            </a:r>
          </a:p>
          <a:p>
            <a:r>
              <a:rPr lang="en-US" dirty="0" smtClean="0"/>
              <a:t>More than 3000 items saved for later (excluding catalog)</a:t>
            </a:r>
          </a:p>
          <a:p>
            <a:r>
              <a:rPr lang="en-US" dirty="0" smtClean="0"/>
              <a:t>More than 700 different users</a:t>
            </a:r>
          </a:p>
          <a:p>
            <a:r>
              <a:rPr lang="en-US" dirty="0" smtClean="0"/>
              <a:t>An average of 30 items added by 15 users per day</a:t>
            </a:r>
          </a:p>
          <a:p>
            <a:endParaRPr lang="en-US" dirty="0" smtClean="0"/>
          </a:p>
          <a:p>
            <a:pPr marL="12700" indent="0">
              <a:buNone/>
            </a:pPr>
            <a:endParaRPr lang="en-US" dirty="0"/>
          </a:p>
        </p:txBody>
      </p:sp>
    </p:spTree>
    <p:extLst>
      <p:ext uri="{BB962C8B-B14F-4D97-AF65-F5344CB8AC3E}">
        <p14:creationId xmlns="" xmlns:p14="http://schemas.microsoft.com/office/powerpoint/2010/main" val="3879161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Didn’t use social metadata to enhance discovery</a:t>
            </a:r>
            <a:endParaRPr lang="en-US" dirty="0"/>
          </a:p>
        </p:txBody>
      </p:sp>
      <p:sp>
        <p:nvSpPr>
          <p:cNvPr id="3" name="Content Placeholder 2"/>
          <p:cNvSpPr>
            <a:spLocks noGrp="1"/>
          </p:cNvSpPr>
          <p:nvPr>
            <p:ph idx="1"/>
          </p:nvPr>
        </p:nvSpPr>
        <p:spPr/>
        <p:txBody>
          <a:bodyPr/>
          <a:lstStyle/>
          <a:p>
            <a:r>
              <a:rPr lang="en-US" dirty="0" smtClean="0"/>
              <a:t>User tags were placed on the page, but not </a:t>
            </a:r>
            <a:r>
              <a:rPr lang="en-US" i="1" dirty="0" smtClean="0"/>
              <a:t>part of</a:t>
            </a:r>
            <a:r>
              <a:rPr lang="en-US" dirty="0" smtClean="0"/>
              <a:t> the page. Why?</a:t>
            </a:r>
          </a:p>
          <a:p>
            <a:r>
              <a:rPr lang="en-US" dirty="0" smtClean="0"/>
              <a:t>Analysis of tags showed that users generally applied tags that already were on the page.</a:t>
            </a:r>
          </a:p>
          <a:p>
            <a:pPr lvl="1"/>
            <a:r>
              <a:rPr lang="en-US" dirty="0" smtClean="0"/>
              <a:t>Some catalog items tagged with course names/numbers</a:t>
            </a:r>
          </a:p>
          <a:p>
            <a:pPr lvl="1"/>
            <a:r>
              <a:rPr lang="en-US" dirty="0" smtClean="0"/>
              <a:t>Intended use was a minority theme (to read, for class, no good)</a:t>
            </a:r>
          </a:p>
          <a:p>
            <a:r>
              <a:rPr lang="en-US" dirty="0" smtClean="0"/>
              <a:t>Tagging was very sparse so would not have provided consistent additional metadata</a:t>
            </a:r>
          </a:p>
          <a:p>
            <a:r>
              <a:rPr lang="en-US" dirty="0" smtClean="0"/>
              <a:t>Lack of controlled vocabulary (no suggested terms) off-putting to some librarians</a:t>
            </a:r>
          </a:p>
          <a:p>
            <a:r>
              <a:rPr lang="en-US" dirty="0" smtClean="0"/>
              <a:t>61% of surveyed sites included user content in indices</a:t>
            </a:r>
          </a:p>
          <a:p>
            <a:endParaRPr lang="en-US" dirty="0" smtClean="0"/>
          </a:p>
          <a:p>
            <a:pPr lvl="1"/>
            <a:endParaRPr lang="en-US" dirty="0"/>
          </a:p>
        </p:txBody>
      </p:sp>
    </p:spTree>
    <p:extLst>
      <p:ext uri="{BB962C8B-B14F-4D97-AF65-F5344CB8AC3E}">
        <p14:creationId xmlns="" xmlns:p14="http://schemas.microsoft.com/office/powerpoint/2010/main" val="9913197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solidFill>
                  <a:schemeClr val="accent2"/>
                </a:solidFill>
              </a:rPr>
              <a:t>Why?</a:t>
            </a:r>
            <a:endParaRPr lang="en-US" sz="4800" dirty="0">
              <a:solidFill>
                <a:schemeClr val="accent2"/>
              </a:solidFill>
            </a:endParaRPr>
          </a:p>
        </p:txBody>
      </p:sp>
      <p:sp>
        <p:nvSpPr>
          <p:cNvPr id="3" name="Content Placeholder 2"/>
          <p:cNvSpPr>
            <a:spLocks noGrp="1"/>
          </p:cNvSpPr>
          <p:nvPr>
            <p:ph idx="1"/>
          </p:nvPr>
        </p:nvSpPr>
        <p:spPr>
          <a:xfrm>
            <a:off x="457200" y="2590800"/>
            <a:ext cx="7702551" cy="2590799"/>
          </a:xfrm>
        </p:spPr>
        <p:txBody>
          <a:bodyPr/>
          <a:lstStyle/>
          <a:p>
            <a:r>
              <a:rPr lang="en-US" sz="3200" dirty="0" smtClean="0">
                <a:latin typeface="Trebuchet MS" pitchFamily="34" charset="0"/>
              </a:rPr>
              <a:t>to take advantage of users’ expertise to enrich their descriptive metadata.</a:t>
            </a:r>
          </a:p>
          <a:p>
            <a:r>
              <a:rPr lang="en-US" sz="3200" dirty="0" smtClean="0">
                <a:latin typeface="Trebuchet MS" pitchFamily="34" charset="0"/>
              </a:rPr>
              <a:t>to expand their reach into user communities.</a:t>
            </a:r>
          </a:p>
          <a:p>
            <a:endParaRPr lang="en-US" dirty="0"/>
          </a:p>
        </p:txBody>
      </p:sp>
      <p:sp>
        <p:nvSpPr>
          <p:cNvPr id="4" name="TextBox 3"/>
          <p:cNvSpPr txBox="1"/>
          <p:nvPr/>
        </p:nvSpPr>
        <p:spPr>
          <a:xfrm>
            <a:off x="304800" y="1295400"/>
            <a:ext cx="8681607" cy="584775"/>
          </a:xfrm>
          <a:prstGeom prst="rect">
            <a:avLst/>
          </a:prstGeom>
          <a:noFill/>
        </p:spPr>
        <p:txBody>
          <a:bodyPr wrap="none" rtlCol="0">
            <a:spAutoFit/>
          </a:bodyPr>
          <a:lstStyle/>
          <a:p>
            <a:r>
              <a:rPr lang="en-US" b="0" dirty="0" smtClean="0">
                <a:solidFill>
                  <a:schemeClr val="tx1"/>
                </a:solidFill>
                <a:latin typeface="Trebuchet MS" pitchFamily="34" charset="0"/>
              </a:rPr>
              <a:t>The OCLC Research Library Partnership eager:</a:t>
            </a:r>
            <a:endParaRPr lang="en-US" b="0" dirty="0">
              <a:solidFill>
                <a:schemeClr val="tx1"/>
              </a:solidFill>
              <a:latin typeface="Trebuchet MS"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Lessons learned</a:t>
            </a:r>
            <a:endParaRPr lang="en-US" sz="3600" dirty="0"/>
          </a:p>
        </p:txBody>
      </p:sp>
      <p:sp>
        <p:nvSpPr>
          <p:cNvPr id="3" name="Content Placeholder 2"/>
          <p:cNvSpPr>
            <a:spLocks noGrp="1"/>
          </p:cNvSpPr>
          <p:nvPr>
            <p:ph idx="1"/>
          </p:nvPr>
        </p:nvSpPr>
        <p:spPr/>
        <p:txBody>
          <a:bodyPr/>
          <a:lstStyle/>
          <a:p>
            <a:pPr marL="12700" indent="0">
              <a:buNone/>
            </a:pPr>
            <a:r>
              <a:rPr lang="en-US" dirty="0" smtClean="0"/>
              <a:t>Our model based on idea that people would “tag </a:t>
            </a:r>
            <a:r>
              <a:rPr lang="en-US" dirty="0"/>
              <a:t>selfishly, think </a:t>
            </a:r>
            <a:r>
              <a:rPr lang="en-US" dirty="0" smtClean="0"/>
              <a:t>globally”. </a:t>
            </a:r>
          </a:p>
          <a:p>
            <a:pPr marL="12700" indent="0">
              <a:buNone/>
            </a:pPr>
            <a:r>
              <a:rPr lang="en-US" dirty="0" smtClean="0"/>
              <a:t>Our academic users did neither </a:t>
            </a:r>
          </a:p>
          <a:p>
            <a:r>
              <a:rPr lang="en-US" dirty="0" smtClean="0"/>
              <a:t>Our tool was built to share tags, not let scholars organize their research</a:t>
            </a:r>
          </a:p>
          <a:p>
            <a:r>
              <a:rPr lang="en-US" dirty="0" smtClean="0"/>
              <a:t>“Tagging” is an altruistic act</a:t>
            </a:r>
          </a:p>
          <a:p>
            <a:r>
              <a:rPr lang="en-US" dirty="0" smtClean="0"/>
              <a:t>“</a:t>
            </a:r>
            <a:r>
              <a:rPr lang="en-US" dirty="0" err="1" smtClean="0"/>
              <a:t>Favoriting</a:t>
            </a:r>
            <a:r>
              <a:rPr lang="en-US" dirty="0" smtClean="0"/>
              <a:t>” is a personal act</a:t>
            </a:r>
          </a:p>
          <a:p>
            <a:r>
              <a:rPr lang="en-US" dirty="0" smtClean="0"/>
              <a:t>New model for same function is based on saving library resources for later use and (maybe) enable sharing of resource lists later on</a:t>
            </a:r>
            <a:endParaRPr lang="en-US" dirty="0"/>
          </a:p>
        </p:txBody>
      </p:sp>
    </p:spTree>
    <p:extLst>
      <p:ext uri="{BB962C8B-B14F-4D97-AF65-F5344CB8AC3E}">
        <p14:creationId xmlns="" xmlns:p14="http://schemas.microsoft.com/office/powerpoint/2010/main" val="6328486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Islamic Manuscripts Project</a:t>
            </a:r>
            <a:endParaRPr lang="en-US" sz="3600" dirty="0"/>
          </a:p>
        </p:txBody>
      </p:sp>
      <p:sp>
        <p:nvSpPr>
          <p:cNvPr id="3" name="Content Placeholder 2"/>
          <p:cNvSpPr>
            <a:spLocks noGrp="1"/>
          </p:cNvSpPr>
          <p:nvPr>
            <p:ph sz="half" idx="1"/>
          </p:nvPr>
        </p:nvSpPr>
        <p:spPr>
          <a:xfrm>
            <a:off x="457201" y="990600"/>
            <a:ext cx="3657600" cy="4887913"/>
          </a:xfrm>
        </p:spPr>
        <p:txBody>
          <a:bodyPr/>
          <a:lstStyle/>
          <a:p>
            <a:r>
              <a:rPr lang="en-US" dirty="0" smtClean="0"/>
              <a:t>CLIR-sponsored, Mellon-funded crowdsourcing effort</a:t>
            </a:r>
          </a:p>
          <a:p>
            <a:r>
              <a:rPr lang="en-US" dirty="0" smtClean="0"/>
              <a:t>Improve cataloging of these important resources</a:t>
            </a:r>
          </a:p>
          <a:p>
            <a:r>
              <a:rPr lang="en-US" dirty="0" smtClean="0"/>
              <a:t>Built on “CommentPress” – a WordPress derivative</a:t>
            </a:r>
          </a:p>
          <a:p>
            <a:r>
              <a:rPr lang="en-US" dirty="0" smtClean="0"/>
              <a:t>Viewed as successful model</a:t>
            </a:r>
          </a:p>
          <a:p>
            <a:endParaRPr lang="en-US" dirty="0" smtClean="0"/>
          </a:p>
        </p:txBody>
      </p:sp>
      <p:pic>
        <p:nvPicPr>
          <p:cNvPr id="5" name="Content Placeholder 4" descr="Screen shot 2012-02-15 at 12.15.11 PM.png"/>
          <p:cNvPicPr>
            <a:picLocks noGrp="1" noChangeAspect="1"/>
          </p:cNvPicPr>
          <p:nvPr>
            <p:ph sz="half" idx="2"/>
          </p:nvPr>
        </p:nvPicPr>
        <p:blipFill>
          <a:blip r:embed="rId3" cstate="print">
            <a:extLst>
              <a:ext uri="{28A0092B-C50C-407E-A947-70E740481C1C}">
                <a14:useLocalDpi xmlns="" xmlns:a14="http://schemas.microsoft.com/office/drawing/2010/main" val="0"/>
              </a:ext>
            </a:extLst>
          </a:blip>
          <a:srcRect t="7743" b="7743"/>
          <a:stretch>
            <a:fillRect/>
          </a:stretch>
        </p:blipFill>
        <p:spPr>
          <a:xfrm>
            <a:off x="4191000" y="979487"/>
            <a:ext cx="4665006" cy="5192713"/>
          </a:xfrm>
        </p:spPr>
      </p:pic>
    </p:spTree>
    <p:extLst>
      <p:ext uri="{BB962C8B-B14F-4D97-AF65-F5344CB8AC3E}">
        <p14:creationId xmlns="" xmlns:p14="http://schemas.microsoft.com/office/powerpoint/2010/main" val="39088989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Lessons learned</a:t>
            </a:r>
            <a:endParaRPr lang="en-US" sz="3600" dirty="0"/>
          </a:p>
        </p:txBody>
      </p:sp>
      <p:sp>
        <p:nvSpPr>
          <p:cNvPr id="5" name="Content Placeholder 4"/>
          <p:cNvSpPr>
            <a:spLocks noGrp="1"/>
          </p:cNvSpPr>
          <p:nvPr>
            <p:ph idx="10"/>
          </p:nvPr>
        </p:nvSpPr>
        <p:spPr/>
        <p:txBody>
          <a:bodyPr/>
          <a:lstStyle/>
          <a:p>
            <a:pPr marL="342900" indent="-342900">
              <a:buClr>
                <a:schemeClr val="accent2"/>
              </a:buClr>
              <a:buFont typeface="Arial"/>
              <a:buChar char="•"/>
            </a:pPr>
            <a:r>
              <a:rPr lang="en-US" dirty="0" smtClean="0"/>
              <a:t>Crowdsourcing cataloging can work</a:t>
            </a:r>
          </a:p>
          <a:p>
            <a:pPr marL="342900" indent="-342900">
              <a:buClr>
                <a:schemeClr val="accent2"/>
              </a:buClr>
              <a:buFont typeface="Arial"/>
              <a:buChar char="•"/>
            </a:pPr>
            <a:r>
              <a:rPr lang="en-US" dirty="0" smtClean="0"/>
              <a:t>Clearly identifiable “crowd” helps</a:t>
            </a:r>
          </a:p>
          <a:p>
            <a:pPr marL="342900" indent="-342900">
              <a:buClr>
                <a:schemeClr val="accent2"/>
              </a:buClr>
              <a:buFont typeface="Arial"/>
              <a:buChar char="•"/>
            </a:pPr>
            <a:r>
              <a:rPr lang="en-US" dirty="0" smtClean="0"/>
              <a:t>Local review of contributions made library staff confident in quality</a:t>
            </a:r>
          </a:p>
        </p:txBody>
      </p:sp>
    </p:spTree>
    <p:extLst>
      <p:ext uri="{BB962C8B-B14F-4D97-AF65-F5344CB8AC3E}">
        <p14:creationId xmlns="" xmlns:p14="http://schemas.microsoft.com/office/powerpoint/2010/main" val="29000130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34977" y="304799"/>
            <a:ext cx="8023223" cy="838201"/>
          </a:xfrm>
        </p:spPr>
        <p:txBody>
          <a:bodyPr/>
          <a:lstStyle/>
          <a:p>
            <a:pPr algn="ctr"/>
            <a:r>
              <a:rPr lang="nl-NL" sz="4000" dirty="0" smtClean="0"/>
              <a:t>LAMs’ use of third-party sites</a:t>
            </a:r>
            <a:endParaRPr lang="nl-NL" sz="4000" dirty="0"/>
          </a:p>
        </p:txBody>
      </p:sp>
      <p:sp>
        <p:nvSpPr>
          <p:cNvPr id="3" name="Tijdelijke aanduiding voor inhoud 2"/>
          <p:cNvSpPr>
            <a:spLocks noGrp="1"/>
          </p:cNvSpPr>
          <p:nvPr>
            <p:ph idx="4294967295"/>
          </p:nvPr>
        </p:nvSpPr>
        <p:spPr>
          <a:xfrm>
            <a:off x="0" y="4953000"/>
            <a:ext cx="9144000" cy="1143000"/>
          </a:xfrm>
        </p:spPr>
        <p:txBody>
          <a:bodyPr>
            <a:normAutofit/>
          </a:bodyPr>
          <a:lstStyle/>
          <a:p>
            <a:endParaRPr lang="en-US" dirty="0" smtClean="0">
              <a:solidFill>
                <a:schemeClr val="accent1"/>
              </a:solidFill>
            </a:endParaRPr>
          </a:p>
          <a:p>
            <a:endParaRPr lang="en-US" dirty="0" smtClean="0">
              <a:solidFill>
                <a:schemeClr val="accent1"/>
              </a:solidFill>
            </a:endParaRPr>
          </a:p>
          <a:p>
            <a:pPr algn="ctr">
              <a:buNone/>
            </a:pPr>
            <a:endParaRPr lang="en-US" sz="2200" dirty="0" smtClean="0">
              <a:latin typeface="Trebuchet MS" pitchFamily="34" charset="0"/>
              <a:hlinkClick r:id="rId3"/>
            </a:endParaRPr>
          </a:p>
          <a:p>
            <a:pPr algn="ctr">
              <a:buNone/>
            </a:pPr>
            <a:endParaRPr lang="en-US" sz="2200" dirty="0" smtClean="0">
              <a:latin typeface="Trebuchet MS" pitchFamily="34" charset="0"/>
              <a:hlinkClick r:id="rId3"/>
            </a:endParaRPr>
          </a:p>
          <a:p>
            <a:pPr algn="ctr">
              <a:buNone/>
            </a:pPr>
            <a:endParaRPr lang="en-US" sz="2200" dirty="0" smtClean="0">
              <a:latin typeface="Trebuchet MS" pitchFamily="34" charset="0"/>
              <a:hlinkClick r:id="rId3"/>
            </a:endParaRPr>
          </a:p>
          <a:p>
            <a:pPr algn="ctr">
              <a:buNone/>
            </a:pPr>
            <a:endParaRPr lang="en-US" sz="2200" dirty="0" smtClean="0">
              <a:latin typeface="Trebuchet MS" pitchFamily="34" charset="0"/>
              <a:hlinkClick r:id="rId3"/>
            </a:endParaRPr>
          </a:p>
          <a:p>
            <a:pPr algn="ctr">
              <a:buNone/>
            </a:pPr>
            <a:endParaRPr lang="en-US" sz="2200" dirty="0" smtClean="0">
              <a:latin typeface="Trebuchet MS" pitchFamily="34" charset="0"/>
              <a:hlinkClick r:id="rId4"/>
            </a:endParaRPr>
          </a:p>
          <a:p>
            <a:pPr algn="ctr">
              <a:buNone/>
            </a:pPr>
            <a:endParaRPr lang="en-US" b="0" dirty="0" smtClean="0">
              <a:solidFill>
                <a:schemeClr val="tx1"/>
              </a:solidFill>
              <a:latin typeface="Calibri" pitchFamily="34" charset="0"/>
              <a:cs typeface="Calibri" pitchFamily="34" charset="0"/>
            </a:endParaRPr>
          </a:p>
          <a:p>
            <a:pPr algn="ctr">
              <a:buNone/>
            </a:pPr>
            <a:endParaRPr lang="en-US" dirty="0" smtClean="0">
              <a:latin typeface="Calibri" pitchFamily="34" charset="0"/>
              <a:cs typeface="Calibri" pitchFamily="34" charset="0"/>
            </a:endParaRPr>
          </a:p>
        </p:txBody>
      </p:sp>
      <p:sp>
        <p:nvSpPr>
          <p:cNvPr id="6" name="TextBox 5"/>
          <p:cNvSpPr txBox="1"/>
          <p:nvPr/>
        </p:nvSpPr>
        <p:spPr>
          <a:xfrm>
            <a:off x="3505200" y="1219200"/>
            <a:ext cx="5267444" cy="1077218"/>
          </a:xfrm>
          <a:prstGeom prst="rect">
            <a:avLst/>
          </a:prstGeom>
          <a:noFill/>
        </p:spPr>
        <p:txBody>
          <a:bodyPr wrap="square" rtlCol="0">
            <a:spAutoFit/>
          </a:bodyPr>
          <a:lstStyle/>
          <a:p>
            <a:r>
              <a:rPr lang="en-US" dirty="0" smtClean="0">
                <a:solidFill>
                  <a:schemeClr val="tx1"/>
                </a:solidFill>
                <a:latin typeface="Trebuchet MS" pitchFamily="34" charset="0"/>
              </a:rPr>
              <a:t> Cyndi Shein</a:t>
            </a:r>
          </a:p>
          <a:p>
            <a:r>
              <a:rPr lang="en-US" dirty="0" smtClean="0">
                <a:solidFill>
                  <a:schemeClr val="tx1"/>
                </a:solidFill>
                <a:latin typeface="Trebuchet MS" pitchFamily="34" charset="0"/>
              </a:rPr>
              <a:t> Getty Research Institute</a:t>
            </a:r>
          </a:p>
        </p:txBody>
      </p:sp>
      <p:pic>
        <p:nvPicPr>
          <p:cNvPr id="8" name="Picture 7" descr="Cyndi Shein.JPG"/>
          <p:cNvPicPr>
            <a:picLocks noChangeAspect="1"/>
          </p:cNvPicPr>
          <p:nvPr/>
        </p:nvPicPr>
        <p:blipFill>
          <a:blip r:embed="rId5" cstate="print"/>
          <a:stretch>
            <a:fillRect/>
          </a:stretch>
        </p:blipFill>
        <p:spPr>
          <a:xfrm>
            <a:off x="609600" y="1143000"/>
            <a:ext cx="2514600" cy="2514600"/>
          </a:xfrm>
          <a:prstGeom prst="rect">
            <a:avLst/>
          </a:prstGeom>
        </p:spPr>
      </p:pic>
      <p:pic>
        <p:nvPicPr>
          <p:cNvPr id="7" name="Picture 6"/>
          <p:cNvPicPr/>
          <p:nvPr/>
        </p:nvPicPr>
        <p:blipFill>
          <a:blip r:embed="rId6" cstate="print"/>
          <a:srcRect l="5213" t="16502" r="76122" b="77137"/>
          <a:stretch>
            <a:fillRect/>
          </a:stretch>
        </p:blipFill>
        <p:spPr bwMode="auto">
          <a:xfrm>
            <a:off x="5638800" y="2895600"/>
            <a:ext cx="1828800" cy="609600"/>
          </a:xfrm>
          <a:prstGeom prst="rect">
            <a:avLst/>
          </a:prstGeom>
          <a:noFill/>
          <a:ln w="9525">
            <a:noFill/>
            <a:miter lim="800000"/>
            <a:headEnd/>
            <a:tailEnd/>
          </a:ln>
        </p:spPr>
      </p:pic>
      <p:pic>
        <p:nvPicPr>
          <p:cNvPr id="9" name="Picture 8"/>
          <p:cNvPicPr/>
          <p:nvPr/>
        </p:nvPicPr>
        <p:blipFill>
          <a:blip r:embed="rId7" cstate="print"/>
          <a:srcRect l="5439" t="15171" r="77715" b="56339"/>
          <a:stretch>
            <a:fillRect/>
          </a:stretch>
        </p:blipFill>
        <p:spPr bwMode="auto">
          <a:xfrm>
            <a:off x="228600" y="4800600"/>
            <a:ext cx="1371600" cy="1571625"/>
          </a:xfrm>
          <a:prstGeom prst="rect">
            <a:avLst/>
          </a:prstGeom>
          <a:noFill/>
          <a:ln w="9525">
            <a:noFill/>
            <a:miter lim="800000"/>
            <a:headEnd/>
            <a:tailEnd/>
          </a:ln>
        </p:spPr>
      </p:pic>
      <p:pic>
        <p:nvPicPr>
          <p:cNvPr id="12" name="Picture 11"/>
          <p:cNvPicPr/>
          <p:nvPr/>
        </p:nvPicPr>
        <p:blipFill>
          <a:blip r:embed="rId8" cstate="print"/>
          <a:srcRect t="15171" r="86378" b="64744"/>
          <a:stretch>
            <a:fillRect/>
          </a:stretch>
        </p:blipFill>
        <p:spPr bwMode="auto">
          <a:xfrm>
            <a:off x="7543800" y="2286000"/>
            <a:ext cx="1371600" cy="1371600"/>
          </a:xfrm>
          <a:prstGeom prst="rect">
            <a:avLst/>
          </a:prstGeom>
          <a:noFill/>
          <a:ln w="9525">
            <a:noFill/>
            <a:miter lim="800000"/>
            <a:headEnd/>
            <a:tailEnd/>
          </a:ln>
        </p:spPr>
      </p:pic>
      <p:pic>
        <p:nvPicPr>
          <p:cNvPr id="13" name="Picture 12"/>
          <p:cNvPicPr/>
          <p:nvPr/>
        </p:nvPicPr>
        <p:blipFill>
          <a:blip r:embed="rId9" cstate="print"/>
          <a:srcRect l="5128" t="18590" r="70673" b="74572"/>
          <a:stretch>
            <a:fillRect/>
          </a:stretch>
        </p:blipFill>
        <p:spPr bwMode="auto">
          <a:xfrm>
            <a:off x="152400" y="3962400"/>
            <a:ext cx="1905000" cy="533400"/>
          </a:xfrm>
          <a:prstGeom prst="rect">
            <a:avLst/>
          </a:prstGeom>
          <a:noFill/>
          <a:ln w="9525">
            <a:noFill/>
            <a:miter lim="800000"/>
            <a:headEnd/>
            <a:tailEnd/>
          </a:ln>
        </p:spPr>
      </p:pic>
      <p:pic>
        <p:nvPicPr>
          <p:cNvPr id="14" name="Picture 13"/>
          <p:cNvPicPr/>
          <p:nvPr/>
        </p:nvPicPr>
        <p:blipFill>
          <a:blip r:embed="rId10" cstate="print"/>
          <a:srcRect l="4483" t="24359" r="81192" b="68759"/>
          <a:stretch>
            <a:fillRect/>
          </a:stretch>
        </p:blipFill>
        <p:spPr bwMode="auto">
          <a:xfrm>
            <a:off x="1752600" y="5562600"/>
            <a:ext cx="1600200" cy="685800"/>
          </a:xfrm>
          <a:prstGeom prst="rect">
            <a:avLst/>
          </a:prstGeom>
          <a:noFill/>
          <a:ln w="9525">
            <a:noFill/>
            <a:miter lim="800000"/>
            <a:headEnd/>
            <a:tailEnd/>
          </a:ln>
        </p:spPr>
      </p:pic>
      <p:pic>
        <p:nvPicPr>
          <p:cNvPr id="15" name="Picture 14"/>
          <p:cNvPicPr/>
          <p:nvPr/>
        </p:nvPicPr>
        <p:blipFill>
          <a:blip r:embed="rId11" cstate="print"/>
          <a:srcRect t="15385" r="78205" b="36538"/>
          <a:stretch>
            <a:fillRect/>
          </a:stretch>
        </p:blipFill>
        <p:spPr bwMode="auto">
          <a:xfrm>
            <a:off x="3733800" y="2590800"/>
            <a:ext cx="1905000" cy="2819400"/>
          </a:xfrm>
          <a:prstGeom prst="rect">
            <a:avLst/>
          </a:prstGeom>
          <a:noFill/>
          <a:ln w="9525">
            <a:noFill/>
            <a:miter lim="800000"/>
            <a:headEnd/>
            <a:tailEnd/>
          </a:ln>
        </p:spPr>
      </p:pic>
      <p:pic>
        <p:nvPicPr>
          <p:cNvPr id="16" name="Picture 15"/>
          <p:cNvPicPr/>
          <p:nvPr/>
        </p:nvPicPr>
        <p:blipFill>
          <a:blip r:embed="rId12" cstate="print"/>
          <a:srcRect t="15171" r="81385" b="76923"/>
          <a:stretch>
            <a:fillRect/>
          </a:stretch>
        </p:blipFill>
        <p:spPr bwMode="auto">
          <a:xfrm>
            <a:off x="3505200" y="5562600"/>
            <a:ext cx="2209800" cy="704499"/>
          </a:xfrm>
          <a:prstGeom prst="rect">
            <a:avLst/>
          </a:prstGeom>
          <a:noFill/>
          <a:ln w="9525">
            <a:noFill/>
            <a:miter lim="800000"/>
            <a:headEnd/>
            <a:tailEnd/>
          </a:ln>
        </p:spPr>
      </p:pic>
      <p:pic>
        <p:nvPicPr>
          <p:cNvPr id="17" name="Picture 16"/>
          <p:cNvPicPr/>
          <p:nvPr/>
        </p:nvPicPr>
        <p:blipFill>
          <a:blip r:embed="rId13" cstate="print"/>
          <a:srcRect l="14103" t="16667" r="15545" b="5128"/>
          <a:stretch>
            <a:fillRect/>
          </a:stretch>
        </p:blipFill>
        <p:spPr bwMode="auto">
          <a:xfrm>
            <a:off x="5943600" y="3733800"/>
            <a:ext cx="3016146" cy="2514600"/>
          </a:xfrm>
          <a:prstGeom prst="rect">
            <a:avLst/>
          </a:prstGeom>
          <a:noFill/>
          <a:ln w="9525">
            <a:noFill/>
            <a:miter lim="800000"/>
            <a:headEnd/>
            <a:tailEnd/>
          </a:ln>
        </p:spPr>
      </p:pic>
      <p:pic>
        <p:nvPicPr>
          <p:cNvPr id="11" name="Picture 10"/>
          <p:cNvPicPr/>
          <p:nvPr/>
        </p:nvPicPr>
        <p:blipFill>
          <a:blip r:embed="rId14" cstate="print"/>
          <a:srcRect l="5346" t="15171" r="83062" b="78205"/>
          <a:stretch>
            <a:fillRect/>
          </a:stretch>
        </p:blipFill>
        <p:spPr bwMode="auto">
          <a:xfrm>
            <a:off x="1828800" y="4572000"/>
            <a:ext cx="1981200" cy="914400"/>
          </a:xfrm>
          <a:prstGeom prst="rect">
            <a:avLst/>
          </a:prstGeom>
          <a:noFill/>
          <a:ln w="9525">
            <a:noFill/>
            <a:miter lim="800000"/>
            <a:headEnd/>
            <a:tailEnd/>
          </a:ln>
        </p:spPr>
      </p:pic>
      <p:pic>
        <p:nvPicPr>
          <p:cNvPr id="10" name="Picture 9"/>
          <p:cNvPicPr/>
          <p:nvPr/>
        </p:nvPicPr>
        <p:blipFill>
          <a:blip r:embed="rId15" cstate="print"/>
          <a:srcRect l="4968" t="15385" r="70353" b="74572"/>
          <a:stretch>
            <a:fillRect/>
          </a:stretch>
        </p:blipFill>
        <p:spPr bwMode="auto">
          <a:xfrm>
            <a:off x="2209800" y="3810000"/>
            <a:ext cx="1600200" cy="5334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395536" y="260648"/>
            <a:ext cx="8291264" cy="882352"/>
          </a:xfrm>
        </p:spPr>
        <p:txBody>
          <a:bodyPr>
            <a:normAutofit fontScale="90000"/>
          </a:bodyPr>
          <a:lstStyle/>
          <a:p>
            <a:pPr algn="ctr"/>
            <a:r>
              <a:rPr lang="en-NZ" sz="4400" dirty="0" smtClean="0">
                <a:solidFill>
                  <a:schemeClr val="accent2"/>
                </a:solidFill>
              </a:rPr>
              <a:t>Social metadata         social media</a:t>
            </a:r>
            <a:r>
              <a:rPr lang="en-NZ" sz="4400" b="1" dirty="0" smtClean="0">
                <a:solidFill>
                  <a:schemeClr val="accent2"/>
                </a:solidFill>
              </a:rPr>
              <a:t/>
            </a:r>
            <a:br>
              <a:rPr lang="en-NZ" sz="4400" b="1" dirty="0" smtClean="0">
                <a:solidFill>
                  <a:schemeClr val="accent2"/>
                </a:solidFill>
              </a:rPr>
            </a:br>
            <a:endParaRPr lang="en-GB" sz="4400" b="1" dirty="0" smtClean="0">
              <a:solidFill>
                <a:schemeClr val="accent2"/>
              </a:solidFill>
            </a:endParaRPr>
          </a:p>
        </p:txBody>
      </p:sp>
      <p:sp>
        <p:nvSpPr>
          <p:cNvPr id="84995" name="Rectangle 3"/>
          <p:cNvSpPr>
            <a:spLocks noGrp="1" noChangeArrowheads="1"/>
          </p:cNvSpPr>
          <p:nvPr>
            <p:ph type="body" idx="1"/>
          </p:nvPr>
        </p:nvSpPr>
        <p:spPr>
          <a:xfrm>
            <a:off x="457200" y="2895600"/>
            <a:ext cx="8229600" cy="3048000"/>
          </a:xfrm>
        </p:spPr>
        <p:txBody>
          <a:bodyPr>
            <a:normAutofit/>
          </a:bodyPr>
          <a:lstStyle/>
          <a:p>
            <a:pPr marL="457200" indent="-457200"/>
            <a:r>
              <a:rPr lang="en-US" sz="2800" dirty="0" smtClean="0"/>
              <a:t>Most of the institutionally-based sites were only attracting moderate user participation.</a:t>
            </a:r>
            <a:endParaRPr lang="en-NZ" sz="2800" dirty="0" smtClean="0"/>
          </a:p>
          <a:p>
            <a:pPr marL="457200" indent="-457200"/>
            <a:r>
              <a:rPr lang="en-US" sz="2800" dirty="0" smtClean="0"/>
              <a:t>Popular sites were attracting a great deal of participation.</a:t>
            </a:r>
            <a:endParaRPr lang="en-GB" sz="2800" dirty="0" smtClean="0"/>
          </a:p>
          <a:p>
            <a:pPr marL="457200" indent="-457200">
              <a:lnSpc>
                <a:spcPct val="150000"/>
              </a:lnSpc>
            </a:pPr>
            <a:endParaRPr lang="en-GB" sz="2800" dirty="0" smtClean="0"/>
          </a:p>
        </p:txBody>
      </p:sp>
      <p:sp>
        <p:nvSpPr>
          <p:cNvPr id="4" name="Right Arrow 3"/>
          <p:cNvSpPr/>
          <p:nvPr/>
        </p:nvSpPr>
        <p:spPr bwMode="auto">
          <a:xfrm>
            <a:off x="4572000" y="457200"/>
            <a:ext cx="838200" cy="304800"/>
          </a:xfrm>
          <a:prstGeom prst="rightArrow">
            <a:avLst/>
          </a:prstGeom>
          <a:solidFill>
            <a:schemeClr val="accent2"/>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20000"/>
              </a:lnSpc>
              <a:spcBef>
                <a:spcPct val="50000"/>
              </a:spcBef>
              <a:spcAft>
                <a:spcPct val="0"/>
              </a:spcAft>
              <a:buClrTx/>
              <a:buSzTx/>
              <a:buFontTx/>
              <a:buNone/>
              <a:tabLst/>
            </a:pPr>
            <a:endParaRPr kumimoji="0" lang="en-US" sz="2400" b="1" i="0" u="none" strike="noStrike" cap="none" normalizeH="0" baseline="0" smtClean="0">
              <a:ln>
                <a:noFill/>
              </a:ln>
              <a:solidFill>
                <a:srgbClr val="000000"/>
              </a:solidFill>
              <a:effectLst/>
              <a:latin typeface="Trebuchet MS" pitchFamily="34" charset="0"/>
            </a:endParaRPr>
          </a:p>
        </p:txBody>
      </p:sp>
      <p:sp>
        <p:nvSpPr>
          <p:cNvPr id="6" name="TextBox 5"/>
          <p:cNvSpPr txBox="1"/>
          <p:nvPr/>
        </p:nvSpPr>
        <p:spPr>
          <a:xfrm>
            <a:off x="457200" y="1066801"/>
            <a:ext cx="8305800" cy="1877437"/>
          </a:xfrm>
          <a:prstGeom prst="rect">
            <a:avLst/>
          </a:prstGeom>
          <a:noFill/>
        </p:spPr>
        <p:txBody>
          <a:bodyPr wrap="square" rtlCol="0">
            <a:spAutoFit/>
          </a:bodyPr>
          <a:lstStyle/>
          <a:p>
            <a:r>
              <a:rPr lang="en-US" sz="2800" dirty="0" smtClean="0">
                <a:latin typeface="Trebuchet MS" pitchFamily="34" charset="0"/>
              </a:rPr>
              <a:t>How did our research on social metadata expand to include the study of social media and other third-party sites?</a:t>
            </a:r>
          </a:p>
          <a:p>
            <a:endParaRPr lang="en-US" dirty="0"/>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395536" y="260648"/>
            <a:ext cx="8291264" cy="882352"/>
          </a:xfrm>
        </p:spPr>
        <p:txBody>
          <a:bodyPr>
            <a:normAutofit fontScale="90000"/>
          </a:bodyPr>
          <a:lstStyle/>
          <a:p>
            <a:pPr algn="ctr"/>
            <a:r>
              <a:rPr lang="en-NZ" sz="4400" dirty="0" smtClean="0">
                <a:solidFill>
                  <a:schemeClr val="accent2"/>
                </a:solidFill>
              </a:rPr>
              <a:t>Social metadata on popular sites</a:t>
            </a:r>
            <a:r>
              <a:rPr lang="en-NZ" sz="4400" b="1" dirty="0" smtClean="0">
                <a:solidFill>
                  <a:schemeClr val="accent2"/>
                </a:solidFill>
              </a:rPr>
              <a:t/>
            </a:r>
            <a:br>
              <a:rPr lang="en-NZ" sz="4400" b="1" dirty="0" smtClean="0">
                <a:solidFill>
                  <a:schemeClr val="accent2"/>
                </a:solidFill>
              </a:rPr>
            </a:br>
            <a:endParaRPr lang="en-GB" sz="4400" b="1" dirty="0" smtClean="0">
              <a:solidFill>
                <a:schemeClr val="accent2"/>
              </a:solidFill>
            </a:endParaRPr>
          </a:p>
        </p:txBody>
      </p:sp>
      <p:sp>
        <p:nvSpPr>
          <p:cNvPr id="84995" name="Rectangle 3"/>
          <p:cNvSpPr>
            <a:spLocks noGrp="1" noChangeArrowheads="1"/>
          </p:cNvSpPr>
          <p:nvPr>
            <p:ph type="body" idx="1"/>
          </p:nvPr>
        </p:nvSpPr>
        <p:spPr>
          <a:xfrm>
            <a:off x="457200" y="2971800"/>
            <a:ext cx="8229600" cy="3124200"/>
          </a:xfrm>
        </p:spPr>
        <p:txBody>
          <a:bodyPr>
            <a:normAutofit/>
          </a:bodyPr>
          <a:lstStyle/>
          <a:p>
            <a:pPr marL="457200" indent="-457200">
              <a:lnSpc>
                <a:spcPct val="150000"/>
              </a:lnSpc>
            </a:pPr>
            <a:r>
              <a:rPr lang="en-US" sz="2800" dirty="0" smtClean="0"/>
              <a:t>What can we learn from third-party sites?</a:t>
            </a:r>
          </a:p>
          <a:p>
            <a:pPr marL="457200" indent="-457200"/>
            <a:r>
              <a:rPr lang="en-US" sz="2800" dirty="0" smtClean="0"/>
              <a:t>How are LAMs leveraging the popularity of blogs, LibraryThing, Flickr, YouTube, Facebook, Twitter, and Wikipedia?</a:t>
            </a:r>
          </a:p>
          <a:p>
            <a:pPr marL="457200" indent="-457200">
              <a:lnSpc>
                <a:spcPct val="150000"/>
              </a:lnSpc>
            </a:pPr>
            <a:endParaRPr lang="en-NZ" sz="2800" dirty="0" smtClean="0"/>
          </a:p>
        </p:txBody>
      </p:sp>
      <p:sp>
        <p:nvSpPr>
          <p:cNvPr id="6" name="TextBox 5"/>
          <p:cNvSpPr txBox="1"/>
          <p:nvPr/>
        </p:nvSpPr>
        <p:spPr>
          <a:xfrm>
            <a:off x="762000" y="1066801"/>
            <a:ext cx="7696200" cy="2308324"/>
          </a:xfrm>
          <a:prstGeom prst="rect">
            <a:avLst/>
          </a:prstGeom>
          <a:noFill/>
        </p:spPr>
        <p:txBody>
          <a:bodyPr wrap="square" rtlCol="0">
            <a:spAutoFit/>
          </a:bodyPr>
          <a:lstStyle/>
          <a:p>
            <a:r>
              <a:rPr lang="en-US" sz="2800" dirty="0" smtClean="0">
                <a:latin typeface="Trebuchet MS" pitchFamily="34" charset="0"/>
              </a:rPr>
              <a:t>While projects such as </a:t>
            </a:r>
            <a:r>
              <a:rPr lang="en-US" sz="2800" dirty="0" err="1" smtClean="0">
                <a:latin typeface="Trebuchet MS" pitchFamily="34" charset="0"/>
              </a:rPr>
              <a:t>PennTags</a:t>
            </a:r>
            <a:r>
              <a:rPr lang="en-US" sz="2800" dirty="0" smtClean="0">
                <a:latin typeface="Trebuchet MS" pitchFamily="34" charset="0"/>
              </a:rPr>
              <a:t> and </a:t>
            </a:r>
            <a:r>
              <a:rPr lang="en-US" sz="2800" dirty="0" err="1" smtClean="0">
                <a:latin typeface="Trebuchet MS" pitchFamily="34" charset="0"/>
              </a:rPr>
              <a:t>Mtagger</a:t>
            </a:r>
            <a:r>
              <a:rPr lang="en-US" sz="2800" dirty="0" smtClean="0">
                <a:latin typeface="Trebuchet MS" pitchFamily="34" charset="0"/>
              </a:rPr>
              <a:t> were struggling to attract participants, users of sites like </a:t>
            </a:r>
            <a:r>
              <a:rPr lang="en-US" sz="2800" dirty="0" err="1" smtClean="0">
                <a:latin typeface="Trebuchet MS" pitchFamily="34" charset="0"/>
              </a:rPr>
              <a:t>LibraryThing</a:t>
            </a:r>
            <a:r>
              <a:rPr lang="en-US" sz="2800" dirty="0" smtClean="0">
                <a:latin typeface="Trebuchet MS" pitchFamily="34" charset="0"/>
              </a:rPr>
              <a:t> and Good Reads were tagging books by the millions.</a:t>
            </a:r>
          </a:p>
          <a:p>
            <a:endParaRPr lang="en-US" dirty="0"/>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tl_lib_australia_1944.jpg"/>
          <p:cNvPicPr>
            <a:picLocks noChangeAspect="1"/>
          </p:cNvPicPr>
          <p:nvPr/>
        </p:nvPicPr>
        <p:blipFill>
          <a:blip r:embed="rId3" cstate="print"/>
          <a:srcRect l="2500" t="3295" r="2500" b="9066"/>
          <a:stretch>
            <a:fillRect/>
          </a:stretch>
        </p:blipFill>
        <p:spPr>
          <a:xfrm>
            <a:off x="762000" y="990600"/>
            <a:ext cx="7619999" cy="5334000"/>
          </a:xfrm>
          <a:prstGeom prst="rect">
            <a:avLst/>
          </a:prstGeom>
        </p:spPr>
      </p:pic>
      <p:sp>
        <p:nvSpPr>
          <p:cNvPr id="50178" name="Rectangle 2"/>
          <p:cNvSpPr>
            <a:spLocks noGrp="1" noChangeArrowheads="1"/>
          </p:cNvSpPr>
          <p:nvPr>
            <p:ph type="title"/>
          </p:nvPr>
        </p:nvSpPr>
        <p:spPr>
          <a:xfrm>
            <a:off x="395536" y="260648"/>
            <a:ext cx="8291264" cy="1156990"/>
          </a:xfrm>
        </p:spPr>
        <p:txBody>
          <a:bodyPr>
            <a:normAutofit/>
          </a:bodyPr>
          <a:lstStyle/>
          <a:p>
            <a:pPr algn="ctr"/>
            <a:r>
              <a:rPr lang="en-NZ" sz="4400" dirty="0" smtClean="0">
                <a:solidFill>
                  <a:schemeClr val="accent2"/>
                </a:solidFill>
              </a:rPr>
              <a:t>L</a:t>
            </a:r>
            <a:r>
              <a:rPr lang="en-NZ" sz="4400" b="1" dirty="0" smtClean="0">
                <a:solidFill>
                  <a:schemeClr val="accent2"/>
                </a:solidFill>
              </a:rPr>
              <a:t>essons learned</a:t>
            </a:r>
            <a:endParaRPr lang="en-GB" sz="4400" b="1" dirty="0" smtClean="0">
              <a:solidFill>
                <a:schemeClr val="accent2"/>
              </a:solidFill>
            </a:endParaRPr>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395536" y="260648"/>
            <a:ext cx="8291264" cy="1156990"/>
          </a:xfrm>
        </p:spPr>
        <p:txBody>
          <a:bodyPr>
            <a:normAutofit/>
          </a:bodyPr>
          <a:lstStyle/>
          <a:p>
            <a:pPr algn="ctr"/>
            <a:r>
              <a:rPr lang="en-NZ" sz="4400" dirty="0" smtClean="0">
                <a:solidFill>
                  <a:schemeClr val="accent2"/>
                </a:solidFill>
              </a:rPr>
              <a:t>Lessons learned</a:t>
            </a:r>
            <a:endParaRPr lang="en-GB" sz="4400" b="1" dirty="0" smtClean="0">
              <a:solidFill>
                <a:schemeClr val="accent2"/>
              </a:solidFill>
            </a:endParaRPr>
          </a:p>
        </p:txBody>
      </p:sp>
      <p:sp>
        <p:nvSpPr>
          <p:cNvPr id="4" name="Rectangle 3"/>
          <p:cNvSpPr txBox="1">
            <a:spLocks noChangeArrowheads="1"/>
          </p:cNvSpPr>
          <p:nvPr/>
        </p:nvSpPr>
        <p:spPr bwMode="auto">
          <a:xfrm>
            <a:off x="2209800" y="1371600"/>
            <a:ext cx="6477000" cy="4724400"/>
          </a:xfrm>
          <a:prstGeom prst="rect">
            <a:avLst/>
          </a:prstGeom>
          <a:noFill/>
          <a:ln w="9525">
            <a:noFill/>
            <a:miter lim="800000"/>
            <a:headEnd/>
            <a:tailEnd/>
          </a:ln>
          <a:effectLst/>
        </p:spPr>
        <p:txBody>
          <a:bodyPr vert="horz" wrap="square" lIns="0" tIns="0" rIns="0" bIns="0" numCol="1" anchor="t" anchorCtr="0" compatLnSpc="1">
            <a:prstTxWarp prst="textNoShape">
              <a:avLst/>
            </a:prstTxWarp>
            <a:normAutofit/>
          </a:bodyPr>
          <a:lstStyle/>
          <a:p>
            <a:pPr marL="514350" marR="0" lvl="0" indent="-514350" algn="l" defTabSz="914400" rtl="0" eaLnBrk="1" fontAlgn="base" latinLnBrk="0" hangingPunct="1">
              <a:lnSpc>
                <a:spcPct val="150000"/>
              </a:lnSpc>
              <a:spcBef>
                <a:spcPts val="0"/>
              </a:spcBef>
              <a:spcAft>
                <a:spcPts val="600"/>
              </a:spcAft>
              <a:buClr>
                <a:srgbClr val="FF7600"/>
              </a:buClr>
              <a:buSzTx/>
              <a:buFont typeface="+mj-lt"/>
              <a:buAutoNum type="arabicPeriod"/>
              <a:tabLst/>
              <a:defRPr/>
            </a:pPr>
            <a:r>
              <a:rPr lang="en-US" sz="2800" b="0" kern="0" dirty="0" smtClean="0">
                <a:solidFill>
                  <a:schemeClr val="tx1"/>
                </a:solidFill>
                <a:latin typeface="+mn-lt"/>
              </a:rPr>
              <a:t>Don’t reinvent the wheel</a:t>
            </a:r>
            <a:endParaRPr kumimoji="0" lang="en-US" sz="2800" b="0" i="0" u="none" strike="noStrike" kern="0" cap="none" spc="0" normalizeH="0" baseline="0" noProof="0" dirty="0" smtClean="0">
              <a:ln>
                <a:noFill/>
              </a:ln>
              <a:solidFill>
                <a:schemeClr val="tx1"/>
              </a:solidFill>
              <a:effectLst/>
              <a:uLnTx/>
              <a:uFillTx/>
              <a:latin typeface="+mn-lt"/>
              <a:ea typeface="+mn-ea"/>
              <a:cs typeface="+mn-cs"/>
            </a:endParaRPr>
          </a:p>
          <a:p>
            <a:pPr marL="514350" marR="0" lvl="0" indent="-514350" algn="l" defTabSz="914400" rtl="0" eaLnBrk="1" fontAlgn="base" latinLnBrk="0" hangingPunct="1">
              <a:lnSpc>
                <a:spcPct val="150000"/>
              </a:lnSpc>
              <a:spcBef>
                <a:spcPts val="0"/>
              </a:spcBef>
              <a:spcAft>
                <a:spcPts val="600"/>
              </a:spcAft>
              <a:buClr>
                <a:srgbClr val="FF7600"/>
              </a:buClr>
              <a:buSzTx/>
              <a:buFont typeface="+mj-lt"/>
              <a:buAutoNum type="arabicPeriod"/>
              <a:tabLst/>
              <a:defRPr/>
            </a:pPr>
            <a:r>
              <a:rPr kumimoji="0" lang="en-US" sz="2800" b="0" i="0" u="none" strike="noStrike" kern="0" cap="none" spc="0" normalizeH="0" baseline="0" noProof="0" dirty="0" smtClean="0">
                <a:ln>
                  <a:noFill/>
                </a:ln>
                <a:solidFill>
                  <a:schemeClr val="tx1"/>
                </a:solidFill>
                <a:effectLst/>
                <a:uLnTx/>
                <a:uFillTx/>
                <a:latin typeface="+mn-lt"/>
                <a:ea typeface="+mn-ea"/>
                <a:cs typeface="+mn-cs"/>
              </a:rPr>
              <a:t>Look before you leap</a:t>
            </a:r>
          </a:p>
          <a:p>
            <a:pPr marL="514350" marR="0" lvl="0" indent="-514350" algn="l" defTabSz="914400" rtl="0" eaLnBrk="1" fontAlgn="base" latinLnBrk="0" hangingPunct="1">
              <a:lnSpc>
                <a:spcPct val="150000"/>
              </a:lnSpc>
              <a:spcBef>
                <a:spcPts val="0"/>
              </a:spcBef>
              <a:spcAft>
                <a:spcPts val="600"/>
              </a:spcAft>
              <a:buClr>
                <a:srgbClr val="FF7600"/>
              </a:buClr>
              <a:buSzTx/>
              <a:buFont typeface="+mj-lt"/>
              <a:buAutoNum type="arabicPeriod"/>
              <a:tabLst/>
              <a:defRPr/>
            </a:pPr>
            <a:r>
              <a:rPr lang="en-US" sz="2800" b="0" kern="0" dirty="0" smtClean="0">
                <a:solidFill>
                  <a:schemeClr val="tx1"/>
                </a:solidFill>
                <a:latin typeface="+mn-lt"/>
              </a:rPr>
              <a:t>Keep your finger on the pulse</a:t>
            </a:r>
            <a:endParaRPr kumimoji="0" lang="en-US" sz="2800" b="0" i="0" u="none" strike="noStrike" kern="0" cap="none" spc="0" normalizeH="0" baseline="0" noProof="0" dirty="0" smtClean="0">
              <a:ln>
                <a:noFill/>
              </a:ln>
              <a:solidFill>
                <a:schemeClr val="tx1"/>
              </a:solidFill>
              <a:effectLst/>
              <a:uLnTx/>
              <a:uFillTx/>
              <a:latin typeface="+mn-lt"/>
              <a:ea typeface="+mn-ea"/>
              <a:cs typeface="+mn-cs"/>
            </a:endParaRPr>
          </a:p>
          <a:p>
            <a:pPr marL="457200" marR="0" lvl="0" indent="-457200" algn="l" defTabSz="914400" rtl="0" eaLnBrk="1" fontAlgn="base" latinLnBrk="0" hangingPunct="1">
              <a:lnSpc>
                <a:spcPct val="150000"/>
              </a:lnSpc>
              <a:spcBef>
                <a:spcPts val="0"/>
              </a:spcBef>
              <a:spcAft>
                <a:spcPts val="600"/>
              </a:spcAft>
              <a:buClr>
                <a:srgbClr val="FF7600"/>
              </a:buClr>
              <a:buSzTx/>
              <a:buFont typeface="Arial" pitchFamily="34" charset="0"/>
              <a:buChar char="•"/>
              <a:tabLst/>
              <a:defRPr/>
            </a:pPr>
            <a:endParaRPr kumimoji="0" lang="en-NZ" sz="2800" b="0" i="0" u="none" strike="noStrike" kern="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eel_powerhouse.jpg"/>
          <p:cNvPicPr>
            <a:picLocks noChangeAspect="1"/>
          </p:cNvPicPr>
          <p:nvPr/>
        </p:nvPicPr>
        <p:blipFill>
          <a:blip r:embed="rId3" cstate="print"/>
          <a:srcRect b="7765"/>
          <a:stretch>
            <a:fillRect/>
          </a:stretch>
        </p:blipFill>
        <p:spPr>
          <a:xfrm>
            <a:off x="762000" y="1021060"/>
            <a:ext cx="7621682" cy="5334197"/>
          </a:xfrm>
          <a:prstGeom prst="rect">
            <a:avLst/>
          </a:prstGeom>
        </p:spPr>
      </p:pic>
      <p:sp>
        <p:nvSpPr>
          <p:cNvPr id="50178" name="Rectangle 2"/>
          <p:cNvSpPr>
            <a:spLocks noGrp="1" noChangeArrowheads="1"/>
          </p:cNvSpPr>
          <p:nvPr>
            <p:ph type="title"/>
          </p:nvPr>
        </p:nvSpPr>
        <p:spPr>
          <a:xfrm>
            <a:off x="395536" y="260648"/>
            <a:ext cx="8291264" cy="1156990"/>
          </a:xfrm>
        </p:spPr>
        <p:txBody>
          <a:bodyPr>
            <a:normAutofit/>
          </a:bodyPr>
          <a:lstStyle/>
          <a:p>
            <a:pPr algn="ctr"/>
            <a:r>
              <a:rPr lang="en-NZ" sz="4400" b="1" dirty="0" smtClean="0">
                <a:solidFill>
                  <a:schemeClr val="accent2"/>
                </a:solidFill>
              </a:rPr>
              <a:t>Don’t reinvent the wheel</a:t>
            </a:r>
            <a:endParaRPr lang="en-GB" sz="4400" b="1" dirty="0" smtClean="0">
              <a:solidFill>
                <a:schemeClr val="accent2"/>
              </a:solidFill>
            </a:endParaRPr>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4294967295"/>
          </p:nvPr>
        </p:nvSpPr>
        <p:spPr>
          <a:xfrm>
            <a:off x="685800" y="1447800"/>
            <a:ext cx="7451725" cy="4876800"/>
          </a:xfrm>
        </p:spPr>
        <p:txBody>
          <a:bodyPr/>
          <a:lstStyle/>
          <a:p>
            <a:pPr>
              <a:buFont typeface="Arial" pitchFamily="34" charset="0"/>
              <a:buChar char="•"/>
            </a:pPr>
            <a:r>
              <a:rPr lang="en-US" dirty="0" smtClean="0"/>
              <a:t>Build  user communities</a:t>
            </a:r>
          </a:p>
          <a:p>
            <a:pPr>
              <a:buFont typeface="Arial" pitchFamily="34" charset="0"/>
              <a:buChar char="•"/>
            </a:pPr>
            <a:r>
              <a:rPr lang="en-US" dirty="0" smtClean="0"/>
              <a:t>Share collection content and promote special events</a:t>
            </a:r>
          </a:p>
          <a:p>
            <a:pPr>
              <a:buFont typeface="Arial" pitchFamily="34" charset="0"/>
              <a:buChar char="•"/>
            </a:pPr>
            <a:r>
              <a:rPr lang="en-US" dirty="0" smtClean="0"/>
              <a:t>Harvest user-contributed images and metadata for incorporation into their own websites </a:t>
            </a:r>
          </a:p>
          <a:p>
            <a:pPr>
              <a:buFont typeface="Arial" pitchFamily="34" charset="0"/>
              <a:buChar char="•"/>
            </a:pPr>
            <a:r>
              <a:rPr lang="en-US" dirty="0" smtClean="0"/>
              <a:t>Create interactive walking tours/maps featuring historic collection images </a:t>
            </a:r>
          </a:p>
          <a:p>
            <a:pPr>
              <a:buFont typeface="Arial" pitchFamily="34" charset="0"/>
              <a:buChar char="•"/>
            </a:pPr>
            <a:r>
              <a:rPr lang="en-US" dirty="0" smtClean="0"/>
              <a:t>Bring historic news, diaries, and correspondence to life by delivering info chronologically as a serial</a:t>
            </a:r>
          </a:p>
          <a:p>
            <a:pPr>
              <a:buFont typeface="Arial" pitchFamily="34" charset="0"/>
              <a:buChar char="•"/>
            </a:pPr>
            <a:r>
              <a:rPr lang="en-US" dirty="0" smtClean="0"/>
              <a:t>Display user-generated metadata in OPACs alongside LC headings</a:t>
            </a:r>
          </a:p>
          <a:p>
            <a:endParaRPr lang="en-US" dirty="0" smtClean="0"/>
          </a:p>
          <a:p>
            <a:endParaRPr lang="en-US" dirty="0"/>
          </a:p>
        </p:txBody>
      </p:sp>
      <p:sp>
        <p:nvSpPr>
          <p:cNvPr id="4" name="Rectangle 3"/>
          <p:cNvSpPr/>
          <p:nvPr/>
        </p:nvSpPr>
        <p:spPr>
          <a:xfrm>
            <a:off x="533400" y="228600"/>
            <a:ext cx="8382000" cy="1077218"/>
          </a:xfrm>
          <a:prstGeom prst="rect">
            <a:avLst/>
          </a:prstGeom>
        </p:spPr>
        <p:txBody>
          <a:bodyPr wrap="square">
            <a:spAutoFit/>
          </a:bodyPr>
          <a:lstStyle/>
          <a:p>
            <a:r>
              <a:rPr lang="en-US" dirty="0" smtClean="0">
                <a:solidFill>
                  <a:schemeClr val="accent2"/>
                </a:solidFill>
                <a:latin typeface="Trebuchet MS" pitchFamily="34" charset="0"/>
              </a:rPr>
              <a:t>Survey the landscape to see how others are using blogs and social media sites to:</a:t>
            </a: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solidFill>
                  <a:schemeClr val="accent2"/>
                </a:solidFill>
              </a:rPr>
              <a:t>Who? Social Metadata WG</a:t>
            </a:r>
            <a:endParaRPr lang="en-US" sz="4800" dirty="0">
              <a:solidFill>
                <a:schemeClr val="accent2"/>
              </a:solidFill>
            </a:endParaRPr>
          </a:p>
        </p:txBody>
      </p:sp>
      <p:pic>
        <p:nvPicPr>
          <p:cNvPr id="2050" name="Picture 2"/>
          <p:cNvPicPr>
            <a:picLocks noChangeAspect="1" noChangeArrowheads="1"/>
          </p:cNvPicPr>
          <p:nvPr/>
        </p:nvPicPr>
        <p:blipFill>
          <a:blip r:embed="rId3" cstate="print"/>
          <a:srcRect/>
          <a:stretch>
            <a:fillRect/>
          </a:stretch>
        </p:blipFill>
        <p:spPr bwMode="auto">
          <a:xfrm>
            <a:off x="1066800" y="990600"/>
            <a:ext cx="945692" cy="1188720"/>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2438400" y="990600"/>
            <a:ext cx="922371" cy="1188720"/>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a:stretch>
            <a:fillRect/>
          </a:stretch>
        </p:blipFill>
        <p:spPr bwMode="auto">
          <a:xfrm>
            <a:off x="3657600" y="990600"/>
            <a:ext cx="917259" cy="1188720"/>
          </a:xfrm>
          <a:prstGeom prst="rect">
            <a:avLst/>
          </a:prstGeom>
          <a:noFill/>
          <a:ln w="9525">
            <a:noFill/>
            <a:miter lim="800000"/>
            <a:headEnd/>
            <a:tailEnd/>
          </a:ln>
        </p:spPr>
      </p:pic>
      <p:pic>
        <p:nvPicPr>
          <p:cNvPr id="2053" name="Picture 5"/>
          <p:cNvPicPr>
            <a:picLocks noChangeAspect="1" noChangeArrowheads="1"/>
          </p:cNvPicPr>
          <p:nvPr/>
        </p:nvPicPr>
        <p:blipFill>
          <a:blip r:embed="rId6" cstate="print"/>
          <a:srcRect/>
          <a:stretch>
            <a:fillRect/>
          </a:stretch>
        </p:blipFill>
        <p:spPr bwMode="auto">
          <a:xfrm>
            <a:off x="4800600" y="990600"/>
            <a:ext cx="1278566" cy="1188720"/>
          </a:xfrm>
          <a:prstGeom prst="rect">
            <a:avLst/>
          </a:prstGeom>
          <a:noFill/>
          <a:ln w="9525">
            <a:noFill/>
            <a:miter lim="800000"/>
            <a:headEnd/>
            <a:tailEnd/>
          </a:ln>
        </p:spPr>
      </p:pic>
      <p:pic>
        <p:nvPicPr>
          <p:cNvPr id="2054" name="Picture 6"/>
          <p:cNvPicPr>
            <a:picLocks noChangeAspect="1" noChangeArrowheads="1"/>
          </p:cNvPicPr>
          <p:nvPr/>
        </p:nvPicPr>
        <p:blipFill>
          <a:blip r:embed="rId7" cstate="print"/>
          <a:srcRect/>
          <a:stretch>
            <a:fillRect/>
          </a:stretch>
        </p:blipFill>
        <p:spPr bwMode="auto">
          <a:xfrm>
            <a:off x="6553200" y="990600"/>
            <a:ext cx="962549" cy="1188720"/>
          </a:xfrm>
          <a:prstGeom prst="rect">
            <a:avLst/>
          </a:prstGeom>
          <a:noFill/>
          <a:ln w="9525">
            <a:noFill/>
            <a:miter lim="800000"/>
            <a:headEnd/>
            <a:tailEnd/>
          </a:ln>
        </p:spPr>
      </p:pic>
      <p:pic>
        <p:nvPicPr>
          <p:cNvPr id="2055" name="Picture 7"/>
          <p:cNvPicPr>
            <a:picLocks noChangeAspect="1" noChangeArrowheads="1"/>
          </p:cNvPicPr>
          <p:nvPr/>
        </p:nvPicPr>
        <p:blipFill>
          <a:blip r:embed="rId8" cstate="print"/>
          <a:srcRect/>
          <a:stretch>
            <a:fillRect/>
          </a:stretch>
        </p:blipFill>
        <p:spPr bwMode="auto">
          <a:xfrm>
            <a:off x="685800" y="2286000"/>
            <a:ext cx="922891" cy="1188720"/>
          </a:xfrm>
          <a:prstGeom prst="rect">
            <a:avLst/>
          </a:prstGeom>
          <a:noFill/>
          <a:ln w="9525">
            <a:noFill/>
            <a:miter lim="800000"/>
            <a:headEnd/>
            <a:tailEnd/>
          </a:ln>
        </p:spPr>
      </p:pic>
      <p:pic>
        <p:nvPicPr>
          <p:cNvPr id="2056" name="Picture 8"/>
          <p:cNvPicPr>
            <a:picLocks noChangeAspect="1" noChangeArrowheads="1"/>
          </p:cNvPicPr>
          <p:nvPr/>
        </p:nvPicPr>
        <p:blipFill>
          <a:blip r:embed="rId9" cstate="print"/>
          <a:srcRect/>
          <a:stretch>
            <a:fillRect/>
          </a:stretch>
        </p:blipFill>
        <p:spPr bwMode="auto">
          <a:xfrm>
            <a:off x="2057400" y="2286000"/>
            <a:ext cx="922891" cy="1188720"/>
          </a:xfrm>
          <a:prstGeom prst="rect">
            <a:avLst/>
          </a:prstGeom>
          <a:noFill/>
          <a:ln w="9525">
            <a:noFill/>
            <a:miter lim="800000"/>
            <a:headEnd/>
            <a:tailEnd/>
          </a:ln>
        </p:spPr>
      </p:pic>
      <p:pic>
        <p:nvPicPr>
          <p:cNvPr id="2057" name="Picture 9"/>
          <p:cNvPicPr>
            <a:picLocks noChangeAspect="1" noChangeArrowheads="1"/>
          </p:cNvPicPr>
          <p:nvPr/>
        </p:nvPicPr>
        <p:blipFill>
          <a:blip r:embed="rId10" cstate="print"/>
          <a:srcRect/>
          <a:stretch>
            <a:fillRect/>
          </a:stretch>
        </p:blipFill>
        <p:spPr bwMode="auto">
          <a:xfrm>
            <a:off x="3124200" y="2362200"/>
            <a:ext cx="1235733" cy="1188720"/>
          </a:xfrm>
          <a:prstGeom prst="rect">
            <a:avLst/>
          </a:prstGeom>
          <a:noFill/>
          <a:ln w="9525">
            <a:noFill/>
            <a:miter lim="800000"/>
            <a:headEnd/>
            <a:tailEnd/>
          </a:ln>
        </p:spPr>
      </p:pic>
      <p:pic>
        <p:nvPicPr>
          <p:cNvPr id="2058" name="Picture 10"/>
          <p:cNvPicPr>
            <a:picLocks noChangeAspect="1" noChangeArrowheads="1"/>
          </p:cNvPicPr>
          <p:nvPr/>
        </p:nvPicPr>
        <p:blipFill>
          <a:blip r:embed="rId11" cstate="print"/>
          <a:srcRect/>
          <a:stretch>
            <a:fillRect/>
          </a:stretch>
        </p:blipFill>
        <p:spPr bwMode="auto">
          <a:xfrm>
            <a:off x="4572000" y="2362200"/>
            <a:ext cx="914798" cy="1188720"/>
          </a:xfrm>
          <a:prstGeom prst="rect">
            <a:avLst/>
          </a:prstGeom>
          <a:noFill/>
          <a:ln w="9525">
            <a:noFill/>
            <a:miter lim="800000"/>
            <a:headEnd/>
            <a:tailEnd/>
          </a:ln>
        </p:spPr>
      </p:pic>
      <p:pic>
        <p:nvPicPr>
          <p:cNvPr id="2059" name="Picture 11"/>
          <p:cNvPicPr>
            <a:picLocks noChangeAspect="1" noChangeArrowheads="1"/>
          </p:cNvPicPr>
          <p:nvPr/>
        </p:nvPicPr>
        <p:blipFill>
          <a:blip r:embed="rId12" cstate="print"/>
          <a:srcRect/>
          <a:stretch>
            <a:fillRect/>
          </a:stretch>
        </p:blipFill>
        <p:spPr bwMode="auto">
          <a:xfrm>
            <a:off x="5638800" y="2362200"/>
            <a:ext cx="1454617" cy="1188720"/>
          </a:xfrm>
          <a:prstGeom prst="rect">
            <a:avLst/>
          </a:prstGeom>
          <a:noFill/>
          <a:ln w="9525">
            <a:noFill/>
            <a:miter lim="800000"/>
            <a:headEnd/>
            <a:tailEnd/>
          </a:ln>
        </p:spPr>
      </p:pic>
      <p:pic>
        <p:nvPicPr>
          <p:cNvPr id="2060" name="Picture 12"/>
          <p:cNvPicPr>
            <a:picLocks noChangeAspect="1" noChangeArrowheads="1"/>
          </p:cNvPicPr>
          <p:nvPr/>
        </p:nvPicPr>
        <p:blipFill>
          <a:blip r:embed="rId13" cstate="print"/>
          <a:srcRect/>
          <a:stretch>
            <a:fillRect/>
          </a:stretch>
        </p:blipFill>
        <p:spPr bwMode="auto">
          <a:xfrm>
            <a:off x="7239000" y="2362200"/>
            <a:ext cx="1102044" cy="1188720"/>
          </a:xfrm>
          <a:prstGeom prst="rect">
            <a:avLst/>
          </a:prstGeom>
          <a:noFill/>
          <a:ln w="9525">
            <a:noFill/>
            <a:miter lim="800000"/>
            <a:headEnd/>
            <a:tailEnd/>
          </a:ln>
        </p:spPr>
      </p:pic>
      <p:pic>
        <p:nvPicPr>
          <p:cNvPr id="2061" name="Picture 13"/>
          <p:cNvPicPr>
            <a:picLocks noChangeAspect="1" noChangeArrowheads="1"/>
          </p:cNvPicPr>
          <p:nvPr/>
        </p:nvPicPr>
        <p:blipFill>
          <a:blip r:embed="rId14" cstate="print"/>
          <a:srcRect/>
          <a:stretch>
            <a:fillRect/>
          </a:stretch>
        </p:blipFill>
        <p:spPr bwMode="auto">
          <a:xfrm>
            <a:off x="1524000" y="3657600"/>
            <a:ext cx="836337" cy="1188720"/>
          </a:xfrm>
          <a:prstGeom prst="rect">
            <a:avLst/>
          </a:prstGeom>
          <a:noFill/>
          <a:ln w="9525">
            <a:noFill/>
            <a:miter lim="800000"/>
            <a:headEnd/>
            <a:tailEnd/>
          </a:ln>
        </p:spPr>
      </p:pic>
      <p:pic>
        <p:nvPicPr>
          <p:cNvPr id="2062" name="Picture 14"/>
          <p:cNvPicPr>
            <a:picLocks noChangeAspect="1" noChangeArrowheads="1"/>
          </p:cNvPicPr>
          <p:nvPr/>
        </p:nvPicPr>
        <p:blipFill>
          <a:blip r:embed="rId15" cstate="print"/>
          <a:srcRect/>
          <a:stretch>
            <a:fillRect/>
          </a:stretch>
        </p:blipFill>
        <p:spPr bwMode="auto">
          <a:xfrm>
            <a:off x="2819400" y="3581400"/>
            <a:ext cx="823649" cy="1188720"/>
          </a:xfrm>
          <a:prstGeom prst="rect">
            <a:avLst/>
          </a:prstGeom>
          <a:noFill/>
          <a:ln w="9525">
            <a:noFill/>
            <a:miter lim="800000"/>
            <a:headEnd/>
            <a:tailEnd/>
          </a:ln>
        </p:spPr>
      </p:pic>
      <p:pic>
        <p:nvPicPr>
          <p:cNvPr id="2063" name="Picture 15"/>
          <p:cNvPicPr>
            <a:picLocks noChangeAspect="1" noChangeArrowheads="1"/>
          </p:cNvPicPr>
          <p:nvPr/>
        </p:nvPicPr>
        <p:blipFill>
          <a:blip r:embed="rId16" cstate="print"/>
          <a:srcRect/>
          <a:stretch>
            <a:fillRect/>
          </a:stretch>
        </p:blipFill>
        <p:spPr bwMode="auto">
          <a:xfrm>
            <a:off x="4038600" y="3657600"/>
            <a:ext cx="957289" cy="1188720"/>
          </a:xfrm>
          <a:prstGeom prst="rect">
            <a:avLst/>
          </a:prstGeom>
          <a:noFill/>
          <a:ln w="9525">
            <a:noFill/>
            <a:miter lim="800000"/>
            <a:headEnd/>
            <a:tailEnd/>
          </a:ln>
        </p:spPr>
      </p:pic>
      <p:pic>
        <p:nvPicPr>
          <p:cNvPr id="2064" name="Picture 16"/>
          <p:cNvPicPr>
            <a:picLocks noChangeAspect="1" noChangeArrowheads="1"/>
          </p:cNvPicPr>
          <p:nvPr/>
        </p:nvPicPr>
        <p:blipFill>
          <a:blip r:embed="rId17" cstate="print"/>
          <a:srcRect/>
          <a:stretch>
            <a:fillRect/>
          </a:stretch>
        </p:blipFill>
        <p:spPr bwMode="auto">
          <a:xfrm>
            <a:off x="5334000" y="3733800"/>
            <a:ext cx="892796" cy="1188720"/>
          </a:xfrm>
          <a:prstGeom prst="rect">
            <a:avLst/>
          </a:prstGeom>
          <a:noFill/>
          <a:ln w="9525">
            <a:noFill/>
            <a:miter lim="800000"/>
            <a:headEnd/>
            <a:tailEnd/>
          </a:ln>
        </p:spPr>
      </p:pic>
      <p:pic>
        <p:nvPicPr>
          <p:cNvPr id="2066" name="Picture 18"/>
          <p:cNvPicPr>
            <a:picLocks noChangeAspect="1" noChangeArrowheads="1"/>
          </p:cNvPicPr>
          <p:nvPr/>
        </p:nvPicPr>
        <p:blipFill>
          <a:blip r:embed="rId18" cstate="print"/>
          <a:srcRect/>
          <a:stretch>
            <a:fillRect/>
          </a:stretch>
        </p:blipFill>
        <p:spPr bwMode="auto">
          <a:xfrm>
            <a:off x="6629400" y="3733800"/>
            <a:ext cx="1195254" cy="1188720"/>
          </a:xfrm>
          <a:prstGeom prst="rect">
            <a:avLst/>
          </a:prstGeom>
          <a:noFill/>
          <a:ln w="9525">
            <a:noFill/>
            <a:miter lim="800000"/>
            <a:headEnd/>
            <a:tailEnd/>
          </a:ln>
        </p:spPr>
      </p:pic>
      <p:pic>
        <p:nvPicPr>
          <p:cNvPr id="2067" name="Picture 19"/>
          <p:cNvPicPr>
            <a:picLocks noChangeAspect="1" noChangeArrowheads="1"/>
          </p:cNvPicPr>
          <p:nvPr/>
        </p:nvPicPr>
        <p:blipFill>
          <a:blip r:embed="rId19" cstate="print"/>
          <a:srcRect/>
          <a:stretch>
            <a:fillRect/>
          </a:stretch>
        </p:blipFill>
        <p:spPr bwMode="auto">
          <a:xfrm>
            <a:off x="1447800" y="4953000"/>
            <a:ext cx="1131203" cy="1188720"/>
          </a:xfrm>
          <a:prstGeom prst="rect">
            <a:avLst/>
          </a:prstGeom>
          <a:noFill/>
          <a:ln w="9525">
            <a:noFill/>
            <a:miter lim="800000"/>
            <a:headEnd/>
            <a:tailEnd/>
          </a:ln>
        </p:spPr>
      </p:pic>
      <p:pic>
        <p:nvPicPr>
          <p:cNvPr id="2068" name="Picture 20"/>
          <p:cNvPicPr>
            <a:picLocks noChangeAspect="1" noChangeArrowheads="1"/>
          </p:cNvPicPr>
          <p:nvPr/>
        </p:nvPicPr>
        <p:blipFill>
          <a:blip r:embed="rId20" cstate="print"/>
          <a:srcRect/>
          <a:stretch>
            <a:fillRect/>
          </a:stretch>
        </p:blipFill>
        <p:spPr bwMode="auto">
          <a:xfrm>
            <a:off x="2895600" y="4953000"/>
            <a:ext cx="906399" cy="1188720"/>
          </a:xfrm>
          <a:prstGeom prst="rect">
            <a:avLst/>
          </a:prstGeom>
          <a:noFill/>
          <a:ln w="9525">
            <a:noFill/>
            <a:miter lim="800000"/>
            <a:headEnd/>
            <a:tailEnd/>
          </a:ln>
        </p:spPr>
      </p:pic>
      <p:pic>
        <p:nvPicPr>
          <p:cNvPr id="2069" name="Picture 21"/>
          <p:cNvPicPr>
            <a:picLocks noChangeAspect="1" noChangeArrowheads="1"/>
          </p:cNvPicPr>
          <p:nvPr/>
        </p:nvPicPr>
        <p:blipFill>
          <a:blip r:embed="rId21" cstate="print"/>
          <a:srcRect/>
          <a:stretch>
            <a:fillRect/>
          </a:stretch>
        </p:blipFill>
        <p:spPr bwMode="auto">
          <a:xfrm>
            <a:off x="4038600" y="4953000"/>
            <a:ext cx="1029465" cy="1188720"/>
          </a:xfrm>
          <a:prstGeom prst="rect">
            <a:avLst/>
          </a:prstGeom>
          <a:noFill/>
          <a:ln w="9525">
            <a:noFill/>
            <a:miter lim="800000"/>
            <a:headEnd/>
            <a:tailEnd/>
          </a:ln>
        </p:spPr>
      </p:pic>
      <p:pic>
        <p:nvPicPr>
          <p:cNvPr id="2070" name="Picture 22"/>
          <p:cNvPicPr>
            <a:picLocks noChangeAspect="1" noChangeArrowheads="1"/>
          </p:cNvPicPr>
          <p:nvPr/>
        </p:nvPicPr>
        <p:blipFill>
          <a:blip r:embed="rId22" cstate="print"/>
          <a:srcRect/>
          <a:stretch>
            <a:fillRect/>
          </a:stretch>
        </p:blipFill>
        <p:spPr bwMode="auto">
          <a:xfrm>
            <a:off x="5334000" y="5029200"/>
            <a:ext cx="878197" cy="1188720"/>
          </a:xfrm>
          <a:prstGeom prst="rect">
            <a:avLst/>
          </a:prstGeom>
          <a:noFill/>
          <a:ln w="9525">
            <a:noFill/>
            <a:miter lim="800000"/>
            <a:headEnd/>
            <a:tailEnd/>
          </a:ln>
        </p:spPr>
      </p:pic>
      <p:pic>
        <p:nvPicPr>
          <p:cNvPr id="2071" name="Picture 23"/>
          <p:cNvPicPr>
            <a:picLocks noChangeAspect="1" noChangeArrowheads="1"/>
          </p:cNvPicPr>
          <p:nvPr/>
        </p:nvPicPr>
        <p:blipFill>
          <a:blip r:embed="rId23" cstate="print"/>
          <a:srcRect/>
          <a:stretch>
            <a:fillRect/>
          </a:stretch>
        </p:blipFill>
        <p:spPr bwMode="auto">
          <a:xfrm>
            <a:off x="6553200" y="5029200"/>
            <a:ext cx="874896" cy="1188720"/>
          </a:xfrm>
          <a:prstGeom prst="rect">
            <a:avLst/>
          </a:prstGeom>
          <a:noFill/>
          <a:ln w="9525">
            <a:noFill/>
            <a:miter lim="800000"/>
            <a:headEnd/>
            <a:tailEnd/>
          </a:ln>
        </p:spPr>
      </p:pic>
      <p:sp>
        <p:nvSpPr>
          <p:cNvPr id="25" name="TextBox 24"/>
          <p:cNvSpPr txBox="1"/>
          <p:nvPr/>
        </p:nvSpPr>
        <p:spPr>
          <a:xfrm>
            <a:off x="0" y="6172200"/>
            <a:ext cx="9304727" cy="461665"/>
          </a:xfrm>
          <a:prstGeom prst="rect">
            <a:avLst/>
          </a:prstGeom>
          <a:noFill/>
        </p:spPr>
        <p:txBody>
          <a:bodyPr wrap="none" rtlCol="0">
            <a:spAutoFit/>
          </a:bodyPr>
          <a:lstStyle/>
          <a:p>
            <a:r>
              <a:rPr lang="en-US" sz="2400" dirty="0" smtClean="0">
                <a:latin typeface="+mn-lt"/>
                <a:hlinkClick r:id="rId24"/>
              </a:rPr>
              <a:t>http://www.oclc.org/research/activities/aggregating/group.htm</a:t>
            </a:r>
            <a:endParaRPr lang="en-US" sz="2400" dirty="0">
              <a:latin typeface="+mn-lt"/>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a:bodyPr>
          <a:lstStyle/>
          <a:p>
            <a:pPr algn="ctr"/>
            <a:r>
              <a:rPr lang="en-NZ" sz="4400" b="1" dirty="0" smtClean="0">
                <a:solidFill>
                  <a:schemeClr val="accent2"/>
                </a:solidFill>
              </a:rPr>
              <a:t>Look before you leap</a:t>
            </a:r>
            <a:endParaRPr lang="en-GB" sz="4400" b="1" dirty="0" smtClean="0">
              <a:solidFill>
                <a:schemeClr val="accent2"/>
              </a:solidFill>
            </a:endParaRPr>
          </a:p>
        </p:txBody>
      </p:sp>
      <p:sp>
        <p:nvSpPr>
          <p:cNvPr id="7" name="Content Placeholder 6"/>
          <p:cNvSpPr>
            <a:spLocks noGrp="1"/>
          </p:cNvSpPr>
          <p:nvPr>
            <p:ph sz="half" idx="1"/>
          </p:nvPr>
        </p:nvSpPr>
        <p:spPr>
          <a:xfrm>
            <a:off x="457200" y="1676400"/>
            <a:ext cx="4038600" cy="4202113"/>
          </a:xfrm>
        </p:spPr>
        <p:txBody>
          <a:bodyPr/>
          <a:lstStyle/>
          <a:p>
            <a:r>
              <a:rPr lang="en-US" dirty="0" smtClean="0"/>
              <a:t>Before you jump headlong into the social media arena </a:t>
            </a:r>
          </a:p>
          <a:p>
            <a:pPr>
              <a:buFont typeface="Arial" pitchFamily="34" charset="0"/>
              <a:buChar char="•"/>
            </a:pPr>
            <a:r>
              <a:rPr lang="en-US" dirty="0" smtClean="0"/>
              <a:t> Identify a clear goal</a:t>
            </a:r>
          </a:p>
          <a:p>
            <a:pPr>
              <a:buFont typeface="Arial" pitchFamily="34" charset="0"/>
              <a:buChar char="•"/>
            </a:pPr>
            <a:r>
              <a:rPr lang="en-US" dirty="0" smtClean="0"/>
              <a:t> Survey available resources</a:t>
            </a:r>
          </a:p>
          <a:p>
            <a:pPr>
              <a:buFont typeface="Arial" pitchFamily="34" charset="0"/>
              <a:buChar char="•"/>
            </a:pPr>
            <a:r>
              <a:rPr lang="en-US" dirty="0" smtClean="0"/>
              <a:t> Create a plan</a:t>
            </a:r>
          </a:p>
          <a:p>
            <a:pPr>
              <a:buFont typeface="Arial" pitchFamily="34" charset="0"/>
              <a:buChar char="•"/>
            </a:pPr>
            <a:endParaRPr lang="en-US" dirty="0" smtClean="0"/>
          </a:p>
        </p:txBody>
      </p:sp>
      <p:pic>
        <p:nvPicPr>
          <p:cNvPr id="8" name="Content Placeholder 5" descr="National Archief.jpg"/>
          <p:cNvPicPr>
            <a:picLocks noGrp="1" noChangeAspect="1"/>
          </p:cNvPicPr>
          <p:nvPr>
            <p:ph sz="half" idx="2"/>
          </p:nvPr>
        </p:nvPicPr>
        <p:blipFill>
          <a:blip r:embed="rId3" cstate="print"/>
          <a:srcRect b="19697"/>
          <a:stretch>
            <a:fillRect/>
          </a:stretch>
        </p:blipFill>
        <p:spPr>
          <a:xfrm>
            <a:off x="4495801" y="914400"/>
            <a:ext cx="4513878" cy="5425589"/>
          </a:xfrm>
          <a:prstGeom prst="rect">
            <a:avLst/>
          </a:prstGeom>
        </p:spPr>
      </p:pic>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34977" y="304799"/>
            <a:ext cx="8023223" cy="838201"/>
          </a:xfrm>
        </p:spPr>
        <p:txBody>
          <a:bodyPr>
            <a:normAutofit/>
          </a:bodyPr>
          <a:lstStyle/>
          <a:p>
            <a:pPr algn="ctr"/>
            <a:r>
              <a:rPr lang="en-NZ" sz="4400" dirty="0" smtClean="0">
                <a:solidFill>
                  <a:schemeClr val="accent2"/>
                </a:solidFill>
              </a:rPr>
              <a:t>Plan must consider...</a:t>
            </a:r>
            <a:endParaRPr lang="en-GB" sz="4400" b="1" dirty="0" smtClean="0">
              <a:solidFill>
                <a:schemeClr val="accent2"/>
              </a:solidFill>
            </a:endParaRPr>
          </a:p>
        </p:txBody>
      </p:sp>
      <p:sp>
        <p:nvSpPr>
          <p:cNvPr id="7" name="Content Placeholder 6"/>
          <p:cNvSpPr>
            <a:spLocks noGrp="1"/>
          </p:cNvSpPr>
          <p:nvPr>
            <p:ph idx="1"/>
          </p:nvPr>
        </p:nvSpPr>
        <p:spPr>
          <a:xfrm>
            <a:off x="990600" y="1066801"/>
            <a:ext cx="7620000" cy="4419600"/>
          </a:xfrm>
        </p:spPr>
        <p:txBody>
          <a:bodyPr/>
          <a:lstStyle/>
          <a:p>
            <a:endParaRPr lang="en-US" dirty="0" smtClean="0"/>
          </a:p>
          <a:p>
            <a:pPr>
              <a:buFont typeface="Arial" pitchFamily="34" charset="0"/>
              <a:buChar char="•"/>
            </a:pPr>
            <a:r>
              <a:rPr lang="en-US" dirty="0" smtClean="0"/>
              <a:t>Who is your audience?</a:t>
            </a:r>
          </a:p>
          <a:p>
            <a:pPr>
              <a:buFont typeface="Arial" pitchFamily="34" charset="0"/>
              <a:buChar char="•"/>
            </a:pPr>
            <a:r>
              <a:rPr lang="en-US" dirty="0" smtClean="0"/>
              <a:t> What type of content will you deliver?</a:t>
            </a:r>
          </a:p>
          <a:p>
            <a:pPr>
              <a:buFont typeface="Arial" pitchFamily="34" charset="0"/>
              <a:buChar char="•"/>
            </a:pPr>
            <a:r>
              <a:rPr lang="en-US" dirty="0" smtClean="0"/>
              <a:t> What type of user contribution do you seek?</a:t>
            </a:r>
          </a:p>
          <a:p>
            <a:pPr>
              <a:buFont typeface="Arial" pitchFamily="34" charset="0"/>
              <a:buChar char="•"/>
            </a:pPr>
            <a:r>
              <a:rPr lang="en-US" dirty="0" smtClean="0"/>
              <a:t> What will you do with the user contribution?</a:t>
            </a:r>
          </a:p>
          <a:p>
            <a:pPr>
              <a:buFont typeface="Arial" pitchFamily="34" charset="0"/>
              <a:buChar char="•"/>
            </a:pPr>
            <a:r>
              <a:rPr lang="en-US" dirty="0" smtClean="0"/>
              <a:t> What is your exit strategy?</a:t>
            </a:r>
          </a:p>
          <a:p>
            <a:pPr>
              <a:buFont typeface="Arial" pitchFamily="34" charset="0"/>
              <a:buChar char="•"/>
            </a:pPr>
            <a:r>
              <a:rPr lang="en-US" dirty="0" smtClean="0"/>
              <a:t> How will you define and measure success?</a:t>
            </a:r>
            <a:endParaRPr lang="en-US" dirty="0"/>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395536" y="260648"/>
            <a:ext cx="8291264" cy="882352"/>
          </a:xfrm>
        </p:spPr>
        <p:txBody>
          <a:bodyPr>
            <a:normAutofit/>
          </a:bodyPr>
          <a:lstStyle/>
          <a:p>
            <a:pPr algn="ctr"/>
            <a:r>
              <a:rPr lang="en-NZ" sz="4400" dirty="0" smtClean="0">
                <a:solidFill>
                  <a:schemeClr val="accent2"/>
                </a:solidFill>
              </a:rPr>
              <a:t>Measuring success</a:t>
            </a:r>
            <a:endParaRPr lang="en-GB" sz="4400" b="1" dirty="0" smtClean="0">
              <a:solidFill>
                <a:schemeClr val="accent2"/>
              </a:solidFill>
            </a:endParaRPr>
          </a:p>
        </p:txBody>
      </p:sp>
      <p:pic>
        <p:nvPicPr>
          <p:cNvPr id="3" name="Picture 2"/>
          <p:cNvPicPr/>
          <p:nvPr/>
        </p:nvPicPr>
        <p:blipFill>
          <a:blip r:embed="rId3" cstate="print"/>
          <a:srcRect l="6410" t="15171" r="55449" b="5342"/>
          <a:stretch>
            <a:fillRect/>
          </a:stretch>
        </p:blipFill>
        <p:spPr bwMode="auto">
          <a:xfrm>
            <a:off x="457200" y="1295400"/>
            <a:ext cx="3657600" cy="4876800"/>
          </a:xfrm>
          <a:prstGeom prst="rect">
            <a:avLst/>
          </a:prstGeom>
          <a:noFill/>
          <a:ln w="9525">
            <a:noFill/>
            <a:miter lim="800000"/>
            <a:headEnd/>
            <a:tailEnd/>
          </a:ln>
        </p:spPr>
      </p:pic>
      <p:pic>
        <p:nvPicPr>
          <p:cNvPr id="4" name="Picture 3"/>
          <p:cNvPicPr/>
          <p:nvPr/>
        </p:nvPicPr>
        <p:blipFill>
          <a:blip r:embed="rId4" cstate="print"/>
          <a:srcRect l="5769" t="15385" r="42468" b="3846"/>
          <a:stretch>
            <a:fillRect/>
          </a:stretch>
        </p:blipFill>
        <p:spPr bwMode="auto">
          <a:xfrm>
            <a:off x="4267200" y="990600"/>
            <a:ext cx="4648200" cy="5181600"/>
          </a:xfrm>
          <a:prstGeom prst="rect">
            <a:avLst/>
          </a:prstGeom>
          <a:noFill/>
          <a:ln w="9525">
            <a:noFill/>
            <a:miter lim="800000"/>
            <a:headEnd/>
            <a:tailEnd/>
          </a:ln>
        </p:spPr>
      </p:pic>
      <p:sp>
        <p:nvSpPr>
          <p:cNvPr id="5" name="TextBox 4"/>
          <p:cNvSpPr txBox="1"/>
          <p:nvPr/>
        </p:nvSpPr>
        <p:spPr>
          <a:xfrm>
            <a:off x="1371600" y="6172200"/>
            <a:ext cx="2286000" cy="276999"/>
          </a:xfrm>
          <a:prstGeom prst="rect">
            <a:avLst/>
          </a:prstGeom>
          <a:noFill/>
        </p:spPr>
        <p:txBody>
          <a:bodyPr wrap="square" rtlCol="0">
            <a:spAutoFit/>
          </a:bodyPr>
          <a:lstStyle/>
          <a:p>
            <a:r>
              <a:rPr lang="en-US" sz="1200" dirty="0" smtClean="0">
                <a:latin typeface="Trebuchet MS" pitchFamily="34" charset="0"/>
              </a:rPr>
              <a:t>Portrait of Ruth Nomura</a:t>
            </a:r>
            <a:endParaRPr lang="en-US" sz="1200" dirty="0">
              <a:latin typeface="Trebuchet MS" pitchFamily="34" charset="0"/>
            </a:endParaRPr>
          </a:p>
        </p:txBody>
      </p:sp>
      <p:pic>
        <p:nvPicPr>
          <p:cNvPr id="6" name="Picture 5"/>
          <p:cNvPicPr/>
          <p:nvPr/>
        </p:nvPicPr>
        <p:blipFill>
          <a:blip r:embed="rId5" cstate="print"/>
          <a:srcRect l="4659" t="17094" r="76122" b="77137"/>
          <a:stretch>
            <a:fillRect/>
          </a:stretch>
        </p:blipFill>
        <p:spPr bwMode="auto">
          <a:xfrm>
            <a:off x="0" y="609600"/>
            <a:ext cx="1650365" cy="371475"/>
          </a:xfrm>
          <a:prstGeom prst="rect">
            <a:avLst/>
          </a:prstGeom>
          <a:noFill/>
          <a:ln w="9525">
            <a:noFill/>
            <a:miter lim="800000"/>
            <a:headEnd/>
            <a:tailEnd/>
          </a:ln>
        </p:spPr>
      </p:pic>
      <p:pic>
        <p:nvPicPr>
          <p:cNvPr id="8" name="Picture 7"/>
          <p:cNvPicPr/>
          <p:nvPr/>
        </p:nvPicPr>
        <p:blipFill>
          <a:blip r:embed="rId6" cstate="print"/>
          <a:srcRect l="9295" t="21795" r="39423" b="69487"/>
          <a:stretch>
            <a:fillRect/>
          </a:stretch>
        </p:blipFill>
        <p:spPr bwMode="auto">
          <a:xfrm>
            <a:off x="381000" y="914400"/>
            <a:ext cx="3200400" cy="381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395536" y="260648"/>
            <a:ext cx="8291264" cy="1156990"/>
          </a:xfrm>
        </p:spPr>
        <p:txBody>
          <a:bodyPr>
            <a:normAutofit/>
          </a:bodyPr>
          <a:lstStyle/>
          <a:p>
            <a:pPr algn="ctr"/>
            <a:r>
              <a:rPr lang="en-NZ" sz="4400" b="1" dirty="0" smtClean="0">
                <a:solidFill>
                  <a:schemeClr val="accent2"/>
                </a:solidFill>
              </a:rPr>
              <a:t>Keep your finger on the pulse</a:t>
            </a:r>
            <a:endParaRPr lang="en-GB" sz="4400" b="1" dirty="0" smtClean="0">
              <a:solidFill>
                <a:schemeClr val="accent2"/>
              </a:solidFill>
            </a:endParaRPr>
          </a:p>
        </p:txBody>
      </p:sp>
      <p:pic>
        <p:nvPicPr>
          <p:cNvPr id="1027" name="Picture 3" descr="I:\OCLC social md webinar\Red_Cross_nurses_aide_taking_pulse.jpg"/>
          <p:cNvPicPr>
            <a:picLocks noChangeAspect="1" noChangeArrowheads="1"/>
          </p:cNvPicPr>
          <p:nvPr/>
        </p:nvPicPr>
        <p:blipFill>
          <a:blip r:embed="rId3" cstate="print"/>
          <a:srcRect/>
          <a:stretch>
            <a:fillRect/>
          </a:stretch>
        </p:blipFill>
        <p:spPr bwMode="auto">
          <a:xfrm>
            <a:off x="1371600" y="1066800"/>
            <a:ext cx="6421321" cy="5257800"/>
          </a:xfrm>
          <a:prstGeom prst="rect">
            <a:avLst/>
          </a:prstGeom>
          <a:noFill/>
        </p:spPr>
      </p:pic>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cstate="print"/>
          <a:srcRect l="5128" t="13322" r="56090" b="77581"/>
          <a:stretch>
            <a:fillRect/>
          </a:stretch>
        </p:blipFill>
        <p:spPr bwMode="auto">
          <a:xfrm>
            <a:off x="914400" y="4648200"/>
            <a:ext cx="7086600" cy="1752600"/>
          </a:xfrm>
          <a:prstGeom prst="rect">
            <a:avLst/>
          </a:prstGeom>
          <a:noFill/>
          <a:ln w="9525">
            <a:noFill/>
            <a:miter lim="800000"/>
            <a:headEnd/>
            <a:tailEnd/>
          </a:ln>
        </p:spPr>
      </p:pic>
      <p:sp>
        <p:nvSpPr>
          <p:cNvPr id="50178" name="Rectangle 2"/>
          <p:cNvSpPr>
            <a:spLocks noGrp="1" noChangeArrowheads="1"/>
          </p:cNvSpPr>
          <p:nvPr>
            <p:ph type="title"/>
          </p:nvPr>
        </p:nvSpPr>
        <p:spPr>
          <a:xfrm>
            <a:off x="395536" y="260648"/>
            <a:ext cx="8291264" cy="1156990"/>
          </a:xfrm>
        </p:spPr>
        <p:txBody>
          <a:bodyPr>
            <a:normAutofit/>
          </a:bodyPr>
          <a:lstStyle/>
          <a:p>
            <a:pPr algn="ctr"/>
            <a:r>
              <a:rPr lang="en-GB" sz="4400" b="1" dirty="0" smtClean="0">
                <a:solidFill>
                  <a:schemeClr val="accent2"/>
                </a:solidFill>
              </a:rPr>
              <a:t>Interesting developments</a:t>
            </a:r>
          </a:p>
        </p:txBody>
      </p:sp>
      <p:pic>
        <p:nvPicPr>
          <p:cNvPr id="3" name="Picture 2"/>
          <p:cNvPicPr/>
          <p:nvPr/>
        </p:nvPicPr>
        <p:blipFill>
          <a:blip r:embed="rId4" cstate="print"/>
          <a:srcRect l="12019" t="32821" r="13705" b="39230"/>
          <a:stretch>
            <a:fillRect/>
          </a:stretch>
        </p:blipFill>
        <p:spPr bwMode="auto">
          <a:xfrm>
            <a:off x="1066800" y="1295400"/>
            <a:ext cx="6858000" cy="1676400"/>
          </a:xfrm>
          <a:prstGeom prst="rect">
            <a:avLst/>
          </a:prstGeom>
          <a:noFill/>
          <a:ln w="9525">
            <a:noFill/>
            <a:miter lim="800000"/>
            <a:headEnd/>
            <a:tailEnd/>
          </a:ln>
        </p:spPr>
      </p:pic>
      <p:pic>
        <p:nvPicPr>
          <p:cNvPr id="4" name="Picture 3"/>
          <p:cNvPicPr/>
          <p:nvPr/>
        </p:nvPicPr>
        <p:blipFill>
          <a:blip r:embed="rId5" cstate="print"/>
          <a:srcRect l="27404" t="55983" r="49038" b="36745"/>
          <a:stretch>
            <a:fillRect/>
          </a:stretch>
        </p:blipFill>
        <p:spPr bwMode="auto">
          <a:xfrm>
            <a:off x="2971800" y="3352800"/>
            <a:ext cx="3810000" cy="914400"/>
          </a:xfrm>
          <a:prstGeom prst="rect">
            <a:avLst/>
          </a:prstGeom>
          <a:noFill/>
          <a:ln w="9525">
            <a:noFill/>
            <a:miter lim="800000"/>
            <a:headEnd/>
            <a:tailEnd/>
          </a:ln>
        </p:spPr>
      </p:pic>
      <p:pic>
        <p:nvPicPr>
          <p:cNvPr id="5" name="Picture 4"/>
          <p:cNvPicPr/>
          <p:nvPr/>
        </p:nvPicPr>
        <p:blipFill>
          <a:blip r:embed="rId5" cstate="print"/>
          <a:srcRect l="34455" t="69444" r="55165" b="20455"/>
          <a:stretch>
            <a:fillRect/>
          </a:stretch>
        </p:blipFill>
        <p:spPr bwMode="auto">
          <a:xfrm>
            <a:off x="2133600" y="3352800"/>
            <a:ext cx="1219200" cy="914400"/>
          </a:xfrm>
          <a:prstGeom prst="rect">
            <a:avLst/>
          </a:prstGeom>
          <a:noFill/>
          <a:ln w="9525">
            <a:noFill/>
            <a:miter lim="800000"/>
            <a:headEnd/>
            <a:tailEnd/>
          </a:ln>
        </p:spPr>
      </p:pic>
      <p:sp>
        <p:nvSpPr>
          <p:cNvPr id="8" name="Rectangle 7"/>
          <p:cNvSpPr/>
          <p:nvPr/>
        </p:nvSpPr>
        <p:spPr bwMode="auto">
          <a:xfrm>
            <a:off x="2133600" y="3352800"/>
            <a:ext cx="4648200" cy="914400"/>
          </a:xfrm>
          <a:prstGeom prst="rect">
            <a:avLst/>
          </a:prstGeom>
          <a:noFill/>
          <a:ln w="38100" cap="flat" cmpd="sng" algn="ctr">
            <a:solidFill>
              <a:srgbClr val="0070C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20000"/>
              </a:lnSpc>
              <a:spcBef>
                <a:spcPct val="50000"/>
              </a:spcBef>
              <a:spcAft>
                <a:spcPct val="0"/>
              </a:spcAft>
              <a:buClrTx/>
              <a:buSzTx/>
              <a:buFontTx/>
              <a:buNone/>
              <a:tabLst/>
            </a:pPr>
            <a:endParaRPr kumimoji="0" lang="en-US" sz="2400" b="1" i="0" u="none" strike="noStrike" cap="none" normalizeH="0" baseline="0" smtClean="0">
              <a:ln>
                <a:noFill/>
              </a:ln>
              <a:solidFill>
                <a:srgbClr val="000000"/>
              </a:solidFill>
              <a:effectLst/>
              <a:latin typeface="Trebuchet MS" pitchFamily="34" charset="0"/>
            </a:endParaRPr>
          </a:p>
        </p:txBody>
      </p:sp>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srcRect t="11325" r="1923" b="15589"/>
          <a:stretch>
            <a:fillRect/>
          </a:stretch>
        </p:blipFill>
        <p:spPr bwMode="auto">
          <a:xfrm>
            <a:off x="152400" y="152400"/>
            <a:ext cx="5829300" cy="3260725"/>
          </a:xfrm>
          <a:prstGeom prst="rect">
            <a:avLst/>
          </a:prstGeom>
          <a:noFill/>
          <a:ln w="9525">
            <a:noFill/>
            <a:miter lim="800000"/>
            <a:headEnd/>
            <a:tailEnd/>
          </a:ln>
        </p:spPr>
      </p:pic>
      <p:pic>
        <p:nvPicPr>
          <p:cNvPr id="5" name="Picture 4"/>
          <p:cNvPicPr/>
          <p:nvPr/>
        </p:nvPicPr>
        <p:blipFill>
          <a:blip r:embed="rId4" cstate="print"/>
          <a:srcRect t="35043" r="1923" b="5983"/>
          <a:stretch>
            <a:fillRect/>
          </a:stretch>
        </p:blipFill>
        <p:spPr bwMode="auto">
          <a:xfrm>
            <a:off x="152400" y="3429000"/>
            <a:ext cx="5829300" cy="2190750"/>
          </a:xfrm>
          <a:prstGeom prst="rect">
            <a:avLst/>
          </a:prstGeom>
          <a:noFill/>
          <a:ln w="9525">
            <a:noFill/>
            <a:miter lim="800000"/>
            <a:headEnd/>
            <a:tailEnd/>
          </a:ln>
        </p:spPr>
      </p:pic>
      <p:sp>
        <p:nvSpPr>
          <p:cNvPr id="6" name="Rectangle 5"/>
          <p:cNvSpPr/>
          <p:nvPr/>
        </p:nvSpPr>
        <p:spPr bwMode="auto">
          <a:xfrm>
            <a:off x="0" y="5410200"/>
            <a:ext cx="685800" cy="2286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20000"/>
              </a:lnSpc>
              <a:spcBef>
                <a:spcPct val="50000"/>
              </a:spcBef>
              <a:spcAft>
                <a:spcPct val="0"/>
              </a:spcAft>
              <a:buClrTx/>
              <a:buSzTx/>
              <a:buFontTx/>
              <a:buNone/>
              <a:tabLst/>
            </a:pPr>
            <a:endParaRPr kumimoji="0" lang="en-US" sz="2400" b="1" i="0" u="none" strike="noStrike" cap="none" normalizeH="0" baseline="0" smtClean="0">
              <a:ln>
                <a:noFill/>
              </a:ln>
              <a:solidFill>
                <a:srgbClr val="000000"/>
              </a:solidFill>
              <a:effectLst/>
              <a:latin typeface="Trebuchet MS" pitchFamily="34" charset="0"/>
            </a:endParaRPr>
          </a:p>
        </p:txBody>
      </p:sp>
      <p:sp>
        <p:nvSpPr>
          <p:cNvPr id="10" name="Rectangle 9"/>
          <p:cNvSpPr/>
          <p:nvPr/>
        </p:nvSpPr>
        <p:spPr bwMode="auto">
          <a:xfrm>
            <a:off x="2514600" y="3810000"/>
            <a:ext cx="685800" cy="45719"/>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20000"/>
              </a:lnSpc>
              <a:spcBef>
                <a:spcPct val="50000"/>
              </a:spcBef>
              <a:spcAft>
                <a:spcPct val="0"/>
              </a:spcAft>
              <a:buClrTx/>
              <a:buSzTx/>
              <a:buFontTx/>
              <a:buNone/>
              <a:tabLst/>
            </a:pPr>
            <a:endParaRPr kumimoji="0" lang="en-US" sz="2400" b="1" i="0" u="none" strike="noStrike" cap="none" normalizeH="0" baseline="0" smtClean="0">
              <a:ln>
                <a:noFill/>
              </a:ln>
              <a:solidFill>
                <a:srgbClr val="000000"/>
              </a:solidFill>
              <a:effectLst/>
              <a:latin typeface="Trebuchet MS" pitchFamily="34" charset="0"/>
            </a:endParaRPr>
          </a:p>
        </p:txBody>
      </p:sp>
      <p:sp>
        <p:nvSpPr>
          <p:cNvPr id="11" name="Rectangle 10"/>
          <p:cNvSpPr/>
          <p:nvPr/>
        </p:nvSpPr>
        <p:spPr bwMode="auto">
          <a:xfrm>
            <a:off x="1828800" y="3733800"/>
            <a:ext cx="685800" cy="121919"/>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20000"/>
              </a:lnSpc>
              <a:spcBef>
                <a:spcPct val="50000"/>
              </a:spcBef>
              <a:spcAft>
                <a:spcPct val="0"/>
              </a:spcAft>
              <a:buClrTx/>
              <a:buSzTx/>
              <a:buFontTx/>
              <a:buNone/>
              <a:tabLst/>
            </a:pPr>
            <a:endParaRPr kumimoji="0" lang="en-US" sz="2400" b="1" i="0" u="none" strike="noStrike" cap="none" normalizeH="0" baseline="0" smtClean="0">
              <a:ln>
                <a:noFill/>
              </a:ln>
              <a:solidFill>
                <a:srgbClr val="000000"/>
              </a:solidFill>
              <a:effectLst/>
              <a:latin typeface="Trebuchet MS" pitchFamily="34" charset="0"/>
            </a:endParaRPr>
          </a:p>
        </p:txBody>
      </p:sp>
      <p:sp>
        <p:nvSpPr>
          <p:cNvPr id="12" name="Rectangle 11"/>
          <p:cNvSpPr/>
          <p:nvPr/>
        </p:nvSpPr>
        <p:spPr bwMode="auto">
          <a:xfrm>
            <a:off x="152400" y="152400"/>
            <a:ext cx="5791200" cy="5410200"/>
          </a:xfrm>
          <a:prstGeom prst="rect">
            <a:avLst/>
          </a:prstGeom>
          <a:noFill/>
          <a:ln w="38100" cap="flat" cmpd="sng" algn="ctr">
            <a:solidFill>
              <a:srgbClr val="0070C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20000"/>
              </a:lnSpc>
              <a:spcBef>
                <a:spcPct val="50000"/>
              </a:spcBef>
              <a:spcAft>
                <a:spcPct val="0"/>
              </a:spcAft>
              <a:buClrTx/>
              <a:buSzTx/>
              <a:buFontTx/>
              <a:buNone/>
              <a:tabLst/>
            </a:pPr>
            <a:endParaRPr kumimoji="0" lang="en-US" sz="2400" b="1" i="0" u="none" strike="noStrike" cap="none" normalizeH="0" baseline="0" smtClean="0">
              <a:ln>
                <a:noFill/>
              </a:ln>
              <a:solidFill>
                <a:srgbClr val="000000"/>
              </a:solidFill>
              <a:effectLst/>
              <a:latin typeface="Trebuchet MS" pitchFamily="34" charset="0"/>
            </a:endParaRPr>
          </a:p>
        </p:txBody>
      </p:sp>
      <p:pic>
        <p:nvPicPr>
          <p:cNvPr id="7" name="Picture 6"/>
          <p:cNvPicPr/>
          <p:nvPr/>
        </p:nvPicPr>
        <p:blipFill>
          <a:blip r:embed="rId5" cstate="print"/>
          <a:srcRect l="12019" t="34239" r="71944" b="41660"/>
          <a:stretch>
            <a:fillRect/>
          </a:stretch>
        </p:blipFill>
        <p:spPr bwMode="auto">
          <a:xfrm>
            <a:off x="0" y="5029200"/>
            <a:ext cx="1447800" cy="1295400"/>
          </a:xfrm>
          <a:prstGeom prst="rect">
            <a:avLst/>
          </a:prstGeom>
          <a:noFill/>
          <a:ln w="9525">
            <a:noFill/>
            <a:miter lim="800000"/>
            <a:headEnd/>
            <a:tailEnd/>
          </a:ln>
        </p:spPr>
      </p:pic>
      <p:sp>
        <p:nvSpPr>
          <p:cNvPr id="13" name="Rectangle 12"/>
          <p:cNvSpPr/>
          <p:nvPr/>
        </p:nvSpPr>
        <p:spPr bwMode="auto">
          <a:xfrm>
            <a:off x="2514600" y="3810000"/>
            <a:ext cx="762000" cy="45719"/>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20000"/>
              </a:lnSpc>
              <a:spcBef>
                <a:spcPct val="50000"/>
              </a:spcBef>
              <a:spcAft>
                <a:spcPct val="0"/>
              </a:spcAft>
              <a:buClrTx/>
              <a:buSzTx/>
              <a:buFontTx/>
              <a:buNone/>
              <a:tabLst/>
            </a:pPr>
            <a:endParaRPr kumimoji="0" lang="en-US" sz="2400" b="1" i="0" u="none" strike="noStrike" cap="none" normalizeH="0" baseline="0" smtClean="0">
              <a:ln>
                <a:noFill/>
              </a:ln>
              <a:solidFill>
                <a:srgbClr val="000000"/>
              </a:solidFill>
              <a:effectLst/>
              <a:latin typeface="Trebuchet MS" pitchFamily="34" charset="0"/>
            </a:endParaRPr>
          </a:p>
        </p:txBody>
      </p:sp>
      <p:sp>
        <p:nvSpPr>
          <p:cNvPr id="14" name="Rectangle 13"/>
          <p:cNvSpPr/>
          <p:nvPr/>
        </p:nvSpPr>
        <p:spPr bwMode="auto">
          <a:xfrm>
            <a:off x="1828800" y="3733800"/>
            <a:ext cx="533400" cy="762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20000"/>
              </a:lnSpc>
              <a:spcBef>
                <a:spcPct val="50000"/>
              </a:spcBef>
              <a:spcAft>
                <a:spcPct val="0"/>
              </a:spcAft>
              <a:buClrTx/>
              <a:buSzTx/>
              <a:buFontTx/>
              <a:buNone/>
              <a:tabLst/>
            </a:pPr>
            <a:endParaRPr kumimoji="0" lang="en-US" sz="2400" b="1" i="0" u="none" strike="noStrike" cap="none" normalizeH="0" baseline="0" smtClean="0">
              <a:ln>
                <a:noFill/>
              </a:ln>
              <a:solidFill>
                <a:srgbClr val="000000"/>
              </a:solidFill>
              <a:effectLst/>
              <a:latin typeface="Trebuchet MS" pitchFamily="34" charset="0"/>
            </a:endParaRPr>
          </a:p>
        </p:txBody>
      </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srcRect t="11325" r="1923" b="15589"/>
          <a:stretch>
            <a:fillRect/>
          </a:stretch>
        </p:blipFill>
        <p:spPr bwMode="auto">
          <a:xfrm>
            <a:off x="152400" y="152400"/>
            <a:ext cx="5829300" cy="3260725"/>
          </a:xfrm>
          <a:prstGeom prst="rect">
            <a:avLst/>
          </a:prstGeom>
          <a:noFill/>
          <a:ln w="9525">
            <a:noFill/>
            <a:miter lim="800000"/>
            <a:headEnd/>
            <a:tailEnd/>
          </a:ln>
        </p:spPr>
      </p:pic>
      <p:pic>
        <p:nvPicPr>
          <p:cNvPr id="5" name="Picture 4"/>
          <p:cNvPicPr/>
          <p:nvPr/>
        </p:nvPicPr>
        <p:blipFill>
          <a:blip r:embed="rId4" cstate="print"/>
          <a:srcRect t="35043" r="1923" b="5983"/>
          <a:stretch>
            <a:fillRect/>
          </a:stretch>
        </p:blipFill>
        <p:spPr bwMode="auto">
          <a:xfrm>
            <a:off x="152400" y="3429000"/>
            <a:ext cx="5829300" cy="2190750"/>
          </a:xfrm>
          <a:prstGeom prst="rect">
            <a:avLst/>
          </a:prstGeom>
          <a:noFill/>
          <a:ln w="9525">
            <a:noFill/>
            <a:miter lim="800000"/>
            <a:headEnd/>
            <a:tailEnd/>
          </a:ln>
        </p:spPr>
      </p:pic>
      <p:sp>
        <p:nvSpPr>
          <p:cNvPr id="6" name="Rectangle 5"/>
          <p:cNvSpPr/>
          <p:nvPr/>
        </p:nvSpPr>
        <p:spPr bwMode="auto">
          <a:xfrm>
            <a:off x="0" y="5410200"/>
            <a:ext cx="685800" cy="2286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20000"/>
              </a:lnSpc>
              <a:spcBef>
                <a:spcPct val="50000"/>
              </a:spcBef>
              <a:spcAft>
                <a:spcPct val="0"/>
              </a:spcAft>
              <a:buClrTx/>
              <a:buSzTx/>
              <a:buFontTx/>
              <a:buNone/>
              <a:tabLst/>
            </a:pPr>
            <a:endParaRPr kumimoji="0" lang="en-US" sz="2400" b="1" i="0" u="none" strike="noStrike" cap="none" normalizeH="0" baseline="0" smtClean="0">
              <a:ln>
                <a:noFill/>
              </a:ln>
              <a:solidFill>
                <a:srgbClr val="000000"/>
              </a:solidFill>
              <a:effectLst/>
              <a:latin typeface="Trebuchet MS" pitchFamily="34" charset="0"/>
            </a:endParaRPr>
          </a:p>
        </p:txBody>
      </p:sp>
      <p:sp>
        <p:nvSpPr>
          <p:cNvPr id="10" name="Rectangle 9"/>
          <p:cNvSpPr/>
          <p:nvPr/>
        </p:nvSpPr>
        <p:spPr bwMode="auto">
          <a:xfrm>
            <a:off x="2514600" y="3810000"/>
            <a:ext cx="685800" cy="45719"/>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20000"/>
              </a:lnSpc>
              <a:spcBef>
                <a:spcPct val="50000"/>
              </a:spcBef>
              <a:spcAft>
                <a:spcPct val="0"/>
              </a:spcAft>
              <a:buClrTx/>
              <a:buSzTx/>
              <a:buFontTx/>
              <a:buNone/>
              <a:tabLst/>
            </a:pPr>
            <a:endParaRPr kumimoji="0" lang="en-US" sz="2400" b="1" i="0" u="none" strike="noStrike" cap="none" normalizeH="0" baseline="0" smtClean="0">
              <a:ln>
                <a:noFill/>
              </a:ln>
              <a:solidFill>
                <a:srgbClr val="000000"/>
              </a:solidFill>
              <a:effectLst/>
              <a:latin typeface="Trebuchet MS" pitchFamily="34" charset="0"/>
            </a:endParaRPr>
          </a:p>
        </p:txBody>
      </p:sp>
      <p:sp>
        <p:nvSpPr>
          <p:cNvPr id="11" name="Rectangle 10"/>
          <p:cNvSpPr/>
          <p:nvPr/>
        </p:nvSpPr>
        <p:spPr bwMode="auto">
          <a:xfrm>
            <a:off x="1828800" y="3733800"/>
            <a:ext cx="685800" cy="121919"/>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20000"/>
              </a:lnSpc>
              <a:spcBef>
                <a:spcPct val="50000"/>
              </a:spcBef>
              <a:spcAft>
                <a:spcPct val="0"/>
              </a:spcAft>
              <a:buClrTx/>
              <a:buSzTx/>
              <a:buFontTx/>
              <a:buNone/>
              <a:tabLst/>
            </a:pPr>
            <a:endParaRPr kumimoji="0" lang="en-US" sz="2400" b="1" i="0" u="none" strike="noStrike" cap="none" normalizeH="0" baseline="0" smtClean="0">
              <a:ln>
                <a:noFill/>
              </a:ln>
              <a:solidFill>
                <a:srgbClr val="000000"/>
              </a:solidFill>
              <a:effectLst/>
              <a:latin typeface="Trebuchet MS" pitchFamily="34" charset="0"/>
            </a:endParaRPr>
          </a:p>
        </p:txBody>
      </p:sp>
      <p:sp>
        <p:nvSpPr>
          <p:cNvPr id="12" name="Rectangle 11"/>
          <p:cNvSpPr/>
          <p:nvPr/>
        </p:nvSpPr>
        <p:spPr bwMode="auto">
          <a:xfrm>
            <a:off x="152400" y="152400"/>
            <a:ext cx="5791200" cy="5410200"/>
          </a:xfrm>
          <a:prstGeom prst="rect">
            <a:avLst/>
          </a:prstGeom>
          <a:noFill/>
          <a:ln w="38100" cap="flat" cmpd="sng" algn="ctr">
            <a:solidFill>
              <a:srgbClr val="0070C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20000"/>
              </a:lnSpc>
              <a:spcBef>
                <a:spcPct val="50000"/>
              </a:spcBef>
              <a:spcAft>
                <a:spcPct val="0"/>
              </a:spcAft>
              <a:buClrTx/>
              <a:buSzTx/>
              <a:buFontTx/>
              <a:buNone/>
              <a:tabLst/>
            </a:pPr>
            <a:endParaRPr kumimoji="0" lang="en-US" sz="2400" b="1" i="0" u="none" strike="noStrike" cap="none" normalizeH="0" baseline="0" smtClean="0">
              <a:ln>
                <a:noFill/>
              </a:ln>
              <a:solidFill>
                <a:srgbClr val="000000"/>
              </a:solidFill>
              <a:effectLst/>
              <a:latin typeface="Trebuchet MS" pitchFamily="34" charset="0"/>
            </a:endParaRPr>
          </a:p>
        </p:txBody>
      </p:sp>
      <p:pic>
        <p:nvPicPr>
          <p:cNvPr id="7" name="Picture 6"/>
          <p:cNvPicPr/>
          <p:nvPr/>
        </p:nvPicPr>
        <p:blipFill>
          <a:blip r:embed="rId5" cstate="print"/>
          <a:srcRect l="12019" t="34239" r="71944" b="41660"/>
          <a:stretch>
            <a:fillRect/>
          </a:stretch>
        </p:blipFill>
        <p:spPr bwMode="auto">
          <a:xfrm>
            <a:off x="0" y="5029200"/>
            <a:ext cx="1447800" cy="1295400"/>
          </a:xfrm>
          <a:prstGeom prst="rect">
            <a:avLst/>
          </a:prstGeom>
          <a:noFill/>
          <a:ln w="9525">
            <a:noFill/>
            <a:miter lim="800000"/>
            <a:headEnd/>
            <a:tailEnd/>
          </a:ln>
        </p:spPr>
      </p:pic>
      <p:pic>
        <p:nvPicPr>
          <p:cNvPr id="8" name="Picture 7"/>
          <p:cNvPicPr/>
          <p:nvPr/>
        </p:nvPicPr>
        <p:blipFill>
          <a:blip r:embed="rId6" cstate="print"/>
          <a:srcRect t="16667" r="1603" b="5897"/>
          <a:stretch>
            <a:fillRect/>
          </a:stretch>
        </p:blipFill>
        <p:spPr bwMode="auto">
          <a:xfrm>
            <a:off x="1828800" y="990600"/>
            <a:ext cx="5848350" cy="2876550"/>
          </a:xfrm>
          <a:prstGeom prst="rect">
            <a:avLst/>
          </a:prstGeom>
          <a:noFill/>
          <a:ln w="9525">
            <a:noFill/>
            <a:miter lim="800000"/>
            <a:headEnd/>
            <a:tailEnd/>
          </a:ln>
        </p:spPr>
      </p:pic>
      <p:pic>
        <p:nvPicPr>
          <p:cNvPr id="9" name="Picture 8"/>
          <p:cNvPicPr/>
          <p:nvPr/>
        </p:nvPicPr>
        <p:blipFill>
          <a:blip r:embed="rId7" cstate="print"/>
          <a:srcRect t="26666" r="1603" b="15898"/>
          <a:stretch>
            <a:fillRect/>
          </a:stretch>
        </p:blipFill>
        <p:spPr bwMode="auto">
          <a:xfrm>
            <a:off x="1828800" y="3810000"/>
            <a:ext cx="5848350" cy="2133600"/>
          </a:xfrm>
          <a:prstGeom prst="rect">
            <a:avLst/>
          </a:prstGeom>
          <a:noFill/>
          <a:ln w="9525">
            <a:noFill/>
            <a:miter lim="800000"/>
            <a:headEnd/>
            <a:tailEnd/>
          </a:ln>
        </p:spPr>
      </p:pic>
      <p:sp>
        <p:nvSpPr>
          <p:cNvPr id="13" name="Rectangle 12"/>
          <p:cNvSpPr/>
          <p:nvPr/>
        </p:nvSpPr>
        <p:spPr bwMode="auto">
          <a:xfrm>
            <a:off x="2514600" y="3810000"/>
            <a:ext cx="762000" cy="45719"/>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20000"/>
              </a:lnSpc>
              <a:spcBef>
                <a:spcPct val="50000"/>
              </a:spcBef>
              <a:spcAft>
                <a:spcPct val="0"/>
              </a:spcAft>
              <a:buClrTx/>
              <a:buSzTx/>
              <a:buFontTx/>
              <a:buNone/>
              <a:tabLst/>
            </a:pPr>
            <a:endParaRPr kumimoji="0" lang="en-US" sz="2400" b="1" i="0" u="none" strike="noStrike" cap="none" normalizeH="0" baseline="0" smtClean="0">
              <a:ln>
                <a:noFill/>
              </a:ln>
              <a:solidFill>
                <a:srgbClr val="000000"/>
              </a:solidFill>
              <a:effectLst/>
              <a:latin typeface="Trebuchet MS" pitchFamily="34" charset="0"/>
            </a:endParaRPr>
          </a:p>
        </p:txBody>
      </p:sp>
      <p:sp>
        <p:nvSpPr>
          <p:cNvPr id="14" name="Rectangle 13"/>
          <p:cNvSpPr/>
          <p:nvPr/>
        </p:nvSpPr>
        <p:spPr bwMode="auto">
          <a:xfrm>
            <a:off x="1828800" y="3733800"/>
            <a:ext cx="533400" cy="762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20000"/>
              </a:lnSpc>
              <a:spcBef>
                <a:spcPct val="50000"/>
              </a:spcBef>
              <a:spcAft>
                <a:spcPct val="0"/>
              </a:spcAft>
              <a:buClrTx/>
              <a:buSzTx/>
              <a:buFontTx/>
              <a:buNone/>
              <a:tabLst/>
            </a:pPr>
            <a:endParaRPr kumimoji="0" lang="en-US" sz="2400" b="1" i="0" u="none" strike="noStrike" cap="none" normalizeH="0" baseline="0" smtClean="0">
              <a:ln>
                <a:noFill/>
              </a:ln>
              <a:solidFill>
                <a:srgbClr val="000000"/>
              </a:solidFill>
              <a:effectLst/>
              <a:latin typeface="Trebuchet MS" pitchFamily="34" charset="0"/>
            </a:endParaRPr>
          </a:p>
        </p:txBody>
      </p:sp>
      <p:sp>
        <p:nvSpPr>
          <p:cNvPr id="15" name="Rectangle 14"/>
          <p:cNvSpPr/>
          <p:nvPr/>
        </p:nvSpPr>
        <p:spPr bwMode="auto">
          <a:xfrm>
            <a:off x="1828800" y="990600"/>
            <a:ext cx="5867400" cy="4953000"/>
          </a:xfrm>
          <a:prstGeom prst="rect">
            <a:avLst/>
          </a:prstGeom>
          <a:noFill/>
          <a:ln w="38100"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20000"/>
              </a:lnSpc>
              <a:spcBef>
                <a:spcPct val="50000"/>
              </a:spcBef>
              <a:spcAft>
                <a:spcPct val="0"/>
              </a:spcAft>
              <a:buClrTx/>
              <a:buSzTx/>
              <a:buFontTx/>
              <a:buNone/>
              <a:tabLst/>
            </a:pPr>
            <a:endParaRPr kumimoji="0" lang="en-US" sz="2400" b="1" i="0" u="none" strike="noStrike" cap="none" normalizeH="0" baseline="0" smtClean="0">
              <a:ln>
                <a:noFill/>
              </a:ln>
              <a:solidFill>
                <a:srgbClr val="000000"/>
              </a:solidFill>
              <a:effectLst/>
              <a:latin typeface="Trebuchet MS" pitchFamily="34" charset="0"/>
            </a:endParaRPr>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srcRect t="11325" r="1923" b="15589"/>
          <a:stretch>
            <a:fillRect/>
          </a:stretch>
        </p:blipFill>
        <p:spPr bwMode="auto">
          <a:xfrm>
            <a:off x="152400" y="152400"/>
            <a:ext cx="5829300" cy="3260725"/>
          </a:xfrm>
          <a:prstGeom prst="rect">
            <a:avLst/>
          </a:prstGeom>
          <a:noFill/>
          <a:ln w="9525">
            <a:noFill/>
            <a:miter lim="800000"/>
            <a:headEnd/>
            <a:tailEnd/>
          </a:ln>
        </p:spPr>
      </p:pic>
      <p:pic>
        <p:nvPicPr>
          <p:cNvPr id="5" name="Picture 4"/>
          <p:cNvPicPr/>
          <p:nvPr/>
        </p:nvPicPr>
        <p:blipFill>
          <a:blip r:embed="rId4" cstate="print"/>
          <a:srcRect t="35043" r="1923" b="5983"/>
          <a:stretch>
            <a:fillRect/>
          </a:stretch>
        </p:blipFill>
        <p:spPr bwMode="auto">
          <a:xfrm>
            <a:off x="152400" y="3429000"/>
            <a:ext cx="5829300" cy="2190750"/>
          </a:xfrm>
          <a:prstGeom prst="rect">
            <a:avLst/>
          </a:prstGeom>
          <a:noFill/>
          <a:ln w="9525">
            <a:noFill/>
            <a:miter lim="800000"/>
            <a:headEnd/>
            <a:tailEnd/>
          </a:ln>
        </p:spPr>
      </p:pic>
      <p:sp>
        <p:nvSpPr>
          <p:cNvPr id="6" name="Rectangle 5"/>
          <p:cNvSpPr/>
          <p:nvPr/>
        </p:nvSpPr>
        <p:spPr bwMode="auto">
          <a:xfrm>
            <a:off x="0" y="5410200"/>
            <a:ext cx="685800" cy="2286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20000"/>
              </a:lnSpc>
              <a:spcBef>
                <a:spcPct val="50000"/>
              </a:spcBef>
              <a:spcAft>
                <a:spcPct val="0"/>
              </a:spcAft>
              <a:buClrTx/>
              <a:buSzTx/>
              <a:buFontTx/>
              <a:buNone/>
              <a:tabLst/>
            </a:pPr>
            <a:endParaRPr kumimoji="0" lang="en-US" sz="2400" b="1" i="0" u="none" strike="noStrike" cap="none" normalizeH="0" baseline="0" smtClean="0">
              <a:ln>
                <a:noFill/>
              </a:ln>
              <a:solidFill>
                <a:srgbClr val="000000"/>
              </a:solidFill>
              <a:effectLst/>
              <a:latin typeface="Trebuchet MS" pitchFamily="34" charset="0"/>
            </a:endParaRPr>
          </a:p>
        </p:txBody>
      </p:sp>
      <p:sp>
        <p:nvSpPr>
          <p:cNvPr id="10" name="Rectangle 9"/>
          <p:cNvSpPr/>
          <p:nvPr/>
        </p:nvSpPr>
        <p:spPr bwMode="auto">
          <a:xfrm>
            <a:off x="2514600" y="3810000"/>
            <a:ext cx="685800" cy="45719"/>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20000"/>
              </a:lnSpc>
              <a:spcBef>
                <a:spcPct val="50000"/>
              </a:spcBef>
              <a:spcAft>
                <a:spcPct val="0"/>
              </a:spcAft>
              <a:buClrTx/>
              <a:buSzTx/>
              <a:buFontTx/>
              <a:buNone/>
              <a:tabLst/>
            </a:pPr>
            <a:endParaRPr kumimoji="0" lang="en-US" sz="2400" b="1" i="0" u="none" strike="noStrike" cap="none" normalizeH="0" baseline="0" smtClean="0">
              <a:ln>
                <a:noFill/>
              </a:ln>
              <a:solidFill>
                <a:srgbClr val="000000"/>
              </a:solidFill>
              <a:effectLst/>
              <a:latin typeface="Trebuchet MS" pitchFamily="34" charset="0"/>
            </a:endParaRPr>
          </a:p>
        </p:txBody>
      </p:sp>
      <p:sp>
        <p:nvSpPr>
          <p:cNvPr id="11" name="Rectangle 10"/>
          <p:cNvSpPr/>
          <p:nvPr/>
        </p:nvSpPr>
        <p:spPr bwMode="auto">
          <a:xfrm>
            <a:off x="1828800" y="3733800"/>
            <a:ext cx="685800" cy="121919"/>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20000"/>
              </a:lnSpc>
              <a:spcBef>
                <a:spcPct val="50000"/>
              </a:spcBef>
              <a:spcAft>
                <a:spcPct val="0"/>
              </a:spcAft>
              <a:buClrTx/>
              <a:buSzTx/>
              <a:buFontTx/>
              <a:buNone/>
              <a:tabLst/>
            </a:pPr>
            <a:endParaRPr kumimoji="0" lang="en-US" sz="2400" b="1" i="0" u="none" strike="noStrike" cap="none" normalizeH="0" baseline="0" smtClean="0">
              <a:ln>
                <a:noFill/>
              </a:ln>
              <a:solidFill>
                <a:srgbClr val="000000"/>
              </a:solidFill>
              <a:effectLst/>
              <a:latin typeface="Trebuchet MS" pitchFamily="34" charset="0"/>
            </a:endParaRPr>
          </a:p>
        </p:txBody>
      </p:sp>
      <p:sp>
        <p:nvSpPr>
          <p:cNvPr id="12" name="Rectangle 11"/>
          <p:cNvSpPr/>
          <p:nvPr/>
        </p:nvSpPr>
        <p:spPr bwMode="auto">
          <a:xfrm>
            <a:off x="152400" y="152400"/>
            <a:ext cx="5791200" cy="5410200"/>
          </a:xfrm>
          <a:prstGeom prst="rect">
            <a:avLst/>
          </a:prstGeom>
          <a:noFill/>
          <a:ln w="38100" cap="flat" cmpd="sng" algn="ctr">
            <a:solidFill>
              <a:srgbClr val="0070C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20000"/>
              </a:lnSpc>
              <a:spcBef>
                <a:spcPct val="50000"/>
              </a:spcBef>
              <a:spcAft>
                <a:spcPct val="0"/>
              </a:spcAft>
              <a:buClrTx/>
              <a:buSzTx/>
              <a:buFontTx/>
              <a:buNone/>
              <a:tabLst/>
            </a:pPr>
            <a:endParaRPr kumimoji="0" lang="en-US" sz="2400" b="1" i="0" u="none" strike="noStrike" cap="none" normalizeH="0" baseline="0" smtClean="0">
              <a:ln>
                <a:noFill/>
              </a:ln>
              <a:solidFill>
                <a:srgbClr val="000000"/>
              </a:solidFill>
              <a:effectLst/>
              <a:latin typeface="Trebuchet MS" pitchFamily="34" charset="0"/>
            </a:endParaRPr>
          </a:p>
        </p:txBody>
      </p:sp>
      <p:pic>
        <p:nvPicPr>
          <p:cNvPr id="7" name="Picture 6"/>
          <p:cNvPicPr/>
          <p:nvPr/>
        </p:nvPicPr>
        <p:blipFill>
          <a:blip r:embed="rId5" cstate="print"/>
          <a:srcRect l="12019" t="34239" r="71944" b="41660"/>
          <a:stretch>
            <a:fillRect/>
          </a:stretch>
        </p:blipFill>
        <p:spPr bwMode="auto">
          <a:xfrm>
            <a:off x="0" y="5029200"/>
            <a:ext cx="1447800" cy="1295400"/>
          </a:xfrm>
          <a:prstGeom prst="rect">
            <a:avLst/>
          </a:prstGeom>
          <a:noFill/>
          <a:ln w="9525">
            <a:noFill/>
            <a:miter lim="800000"/>
            <a:headEnd/>
            <a:tailEnd/>
          </a:ln>
        </p:spPr>
      </p:pic>
      <p:pic>
        <p:nvPicPr>
          <p:cNvPr id="8" name="Picture 7"/>
          <p:cNvPicPr/>
          <p:nvPr/>
        </p:nvPicPr>
        <p:blipFill>
          <a:blip r:embed="rId6" cstate="print"/>
          <a:srcRect t="16667" r="1603" b="5897"/>
          <a:stretch>
            <a:fillRect/>
          </a:stretch>
        </p:blipFill>
        <p:spPr bwMode="auto">
          <a:xfrm>
            <a:off x="1828800" y="990600"/>
            <a:ext cx="5848350" cy="2876550"/>
          </a:xfrm>
          <a:prstGeom prst="rect">
            <a:avLst/>
          </a:prstGeom>
          <a:noFill/>
          <a:ln w="9525">
            <a:noFill/>
            <a:miter lim="800000"/>
            <a:headEnd/>
            <a:tailEnd/>
          </a:ln>
        </p:spPr>
      </p:pic>
      <p:pic>
        <p:nvPicPr>
          <p:cNvPr id="9" name="Picture 8"/>
          <p:cNvPicPr/>
          <p:nvPr/>
        </p:nvPicPr>
        <p:blipFill>
          <a:blip r:embed="rId7" cstate="print"/>
          <a:srcRect t="26666" r="1603" b="15898"/>
          <a:stretch>
            <a:fillRect/>
          </a:stretch>
        </p:blipFill>
        <p:spPr bwMode="auto">
          <a:xfrm>
            <a:off x="1828800" y="3810000"/>
            <a:ext cx="5848350" cy="2133600"/>
          </a:xfrm>
          <a:prstGeom prst="rect">
            <a:avLst/>
          </a:prstGeom>
          <a:noFill/>
          <a:ln w="9525">
            <a:noFill/>
            <a:miter lim="800000"/>
            <a:headEnd/>
            <a:tailEnd/>
          </a:ln>
        </p:spPr>
      </p:pic>
      <p:sp>
        <p:nvSpPr>
          <p:cNvPr id="13" name="Rectangle 12"/>
          <p:cNvSpPr/>
          <p:nvPr/>
        </p:nvSpPr>
        <p:spPr bwMode="auto">
          <a:xfrm>
            <a:off x="2514600" y="3810000"/>
            <a:ext cx="762000" cy="45719"/>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20000"/>
              </a:lnSpc>
              <a:spcBef>
                <a:spcPct val="50000"/>
              </a:spcBef>
              <a:spcAft>
                <a:spcPct val="0"/>
              </a:spcAft>
              <a:buClrTx/>
              <a:buSzTx/>
              <a:buFontTx/>
              <a:buNone/>
              <a:tabLst/>
            </a:pPr>
            <a:endParaRPr kumimoji="0" lang="en-US" sz="2400" b="1" i="0" u="none" strike="noStrike" cap="none" normalizeH="0" baseline="0" smtClean="0">
              <a:ln>
                <a:noFill/>
              </a:ln>
              <a:solidFill>
                <a:srgbClr val="000000"/>
              </a:solidFill>
              <a:effectLst/>
              <a:latin typeface="Trebuchet MS" pitchFamily="34" charset="0"/>
            </a:endParaRPr>
          </a:p>
        </p:txBody>
      </p:sp>
      <p:sp>
        <p:nvSpPr>
          <p:cNvPr id="14" name="Rectangle 13"/>
          <p:cNvSpPr/>
          <p:nvPr/>
        </p:nvSpPr>
        <p:spPr bwMode="auto">
          <a:xfrm>
            <a:off x="1828800" y="3733800"/>
            <a:ext cx="533400" cy="762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20000"/>
              </a:lnSpc>
              <a:spcBef>
                <a:spcPct val="50000"/>
              </a:spcBef>
              <a:spcAft>
                <a:spcPct val="0"/>
              </a:spcAft>
              <a:buClrTx/>
              <a:buSzTx/>
              <a:buFontTx/>
              <a:buNone/>
              <a:tabLst/>
            </a:pPr>
            <a:endParaRPr kumimoji="0" lang="en-US" sz="2400" b="1" i="0" u="none" strike="noStrike" cap="none" normalizeH="0" baseline="0" smtClean="0">
              <a:ln>
                <a:noFill/>
              </a:ln>
              <a:solidFill>
                <a:srgbClr val="000000"/>
              </a:solidFill>
              <a:effectLst/>
              <a:latin typeface="Trebuchet MS" pitchFamily="34" charset="0"/>
            </a:endParaRPr>
          </a:p>
        </p:txBody>
      </p:sp>
      <p:sp>
        <p:nvSpPr>
          <p:cNvPr id="15" name="Rectangle 14"/>
          <p:cNvSpPr/>
          <p:nvPr/>
        </p:nvSpPr>
        <p:spPr bwMode="auto">
          <a:xfrm>
            <a:off x="1828800" y="990600"/>
            <a:ext cx="5867400" cy="4953000"/>
          </a:xfrm>
          <a:prstGeom prst="rect">
            <a:avLst/>
          </a:prstGeom>
          <a:noFill/>
          <a:ln w="38100"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20000"/>
              </a:lnSpc>
              <a:spcBef>
                <a:spcPct val="50000"/>
              </a:spcBef>
              <a:spcAft>
                <a:spcPct val="0"/>
              </a:spcAft>
              <a:buClrTx/>
              <a:buSzTx/>
              <a:buFontTx/>
              <a:buNone/>
              <a:tabLst/>
            </a:pPr>
            <a:endParaRPr kumimoji="0" lang="en-US" sz="2400" b="1" i="0" u="none" strike="noStrike" cap="none" normalizeH="0" baseline="0" smtClean="0">
              <a:ln>
                <a:noFill/>
              </a:ln>
              <a:solidFill>
                <a:srgbClr val="000000"/>
              </a:solidFill>
              <a:effectLst/>
              <a:latin typeface="Trebuchet MS" pitchFamily="34" charset="0"/>
            </a:endParaRPr>
          </a:p>
        </p:txBody>
      </p:sp>
      <p:pic>
        <p:nvPicPr>
          <p:cNvPr id="16" name="Picture 15"/>
          <p:cNvPicPr/>
          <p:nvPr/>
        </p:nvPicPr>
        <p:blipFill>
          <a:blip r:embed="rId8" cstate="print"/>
          <a:srcRect t="16736" r="10257" b="11538"/>
          <a:stretch>
            <a:fillRect/>
          </a:stretch>
        </p:blipFill>
        <p:spPr bwMode="auto">
          <a:xfrm>
            <a:off x="3657600" y="1676400"/>
            <a:ext cx="5334000" cy="2667000"/>
          </a:xfrm>
          <a:prstGeom prst="rect">
            <a:avLst/>
          </a:prstGeom>
          <a:noFill/>
          <a:ln w="9525">
            <a:noFill/>
            <a:miter lim="800000"/>
            <a:headEnd/>
            <a:tailEnd/>
          </a:ln>
        </p:spPr>
      </p:pic>
      <p:pic>
        <p:nvPicPr>
          <p:cNvPr id="17" name="Picture 16"/>
          <p:cNvPicPr/>
          <p:nvPr/>
        </p:nvPicPr>
        <p:blipFill>
          <a:blip r:embed="rId9" cstate="print"/>
          <a:srcRect t="27863" r="10257" b="20514"/>
          <a:stretch>
            <a:fillRect/>
          </a:stretch>
        </p:blipFill>
        <p:spPr bwMode="auto">
          <a:xfrm>
            <a:off x="3657600" y="4330700"/>
            <a:ext cx="5334000" cy="1917700"/>
          </a:xfrm>
          <a:prstGeom prst="rect">
            <a:avLst/>
          </a:prstGeom>
          <a:noFill/>
          <a:ln w="9525">
            <a:noFill/>
            <a:miter lim="800000"/>
            <a:headEnd/>
            <a:tailEnd/>
          </a:ln>
        </p:spPr>
      </p:pic>
      <p:sp>
        <p:nvSpPr>
          <p:cNvPr id="18" name="Rectangle 17"/>
          <p:cNvSpPr/>
          <p:nvPr/>
        </p:nvSpPr>
        <p:spPr bwMode="auto">
          <a:xfrm>
            <a:off x="3657600" y="1676400"/>
            <a:ext cx="5334000" cy="4572000"/>
          </a:xfrm>
          <a:prstGeom prst="rect">
            <a:avLst/>
          </a:prstGeom>
          <a:noFill/>
          <a:ln w="38100" cap="flat" cmpd="sng" algn="ctr">
            <a:solidFill>
              <a:srgbClr val="00B0F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20000"/>
              </a:lnSpc>
              <a:spcBef>
                <a:spcPct val="50000"/>
              </a:spcBef>
              <a:spcAft>
                <a:spcPct val="0"/>
              </a:spcAft>
              <a:buClrTx/>
              <a:buSzTx/>
              <a:buFontTx/>
              <a:buNone/>
              <a:tabLst/>
            </a:pPr>
            <a:endParaRPr kumimoji="0" lang="en-US" sz="2400" b="1" i="0" u="none" strike="noStrike" cap="none" normalizeH="0" baseline="0" smtClean="0">
              <a:ln>
                <a:noFill/>
              </a:ln>
              <a:solidFill>
                <a:srgbClr val="000000"/>
              </a:solidFill>
              <a:effectLst/>
              <a:latin typeface="Trebuchet MS" pitchFamily="34" charset="0"/>
            </a:endParaRPr>
          </a:p>
        </p:txBody>
      </p: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cstate="print"/>
          <a:srcRect l="6944" t="7426" r="8547" b="10884"/>
          <a:stretch>
            <a:fillRect/>
          </a:stretch>
        </p:blipFill>
        <p:spPr bwMode="auto">
          <a:xfrm>
            <a:off x="381000" y="228600"/>
            <a:ext cx="8458200" cy="5943600"/>
          </a:xfrm>
          <a:prstGeom prst="rect">
            <a:avLst/>
          </a:prstGeom>
          <a:noFill/>
          <a:ln w="9525">
            <a:noFill/>
            <a:miter lim="800000"/>
            <a:headEnd/>
            <a:tailEnd/>
          </a:ln>
        </p:spPr>
      </p:pic>
      <p:sp>
        <p:nvSpPr>
          <p:cNvPr id="7" name="Rectangle 6"/>
          <p:cNvSpPr/>
          <p:nvPr/>
        </p:nvSpPr>
        <p:spPr bwMode="auto">
          <a:xfrm>
            <a:off x="381000" y="228600"/>
            <a:ext cx="8458200" cy="5943600"/>
          </a:xfrm>
          <a:prstGeom prst="rect">
            <a:avLst/>
          </a:prstGeom>
          <a:noFill/>
          <a:ln w="38100" cap="flat" cmpd="sng" algn="ctr">
            <a:solidFill>
              <a:srgbClr val="0070C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20000"/>
              </a:lnSpc>
              <a:spcBef>
                <a:spcPct val="50000"/>
              </a:spcBef>
              <a:spcAft>
                <a:spcPct val="0"/>
              </a:spcAft>
              <a:buClrTx/>
              <a:buSzTx/>
              <a:buFontTx/>
              <a:buNone/>
              <a:tabLst/>
            </a:pPr>
            <a:endParaRPr kumimoji="0" lang="en-US" sz="2400" b="1" i="0" u="none" strike="noStrike" cap="none" normalizeH="0" baseline="0" smtClean="0">
              <a:ln>
                <a:noFill/>
              </a:ln>
              <a:solidFill>
                <a:srgbClr val="000000"/>
              </a:solidFill>
              <a:effectLst/>
              <a:latin typeface="Trebuchet MS" pitchFamily="34" charset="0"/>
            </a:endParaRPr>
          </a:p>
        </p:txBody>
      </p:sp>
      <p:pic>
        <p:nvPicPr>
          <p:cNvPr id="5" name="Picture 4"/>
          <p:cNvPicPr/>
          <p:nvPr/>
        </p:nvPicPr>
        <p:blipFill>
          <a:blip r:embed="rId4" cstate="print"/>
          <a:srcRect l="35757" t="69444" r="55432" b="20139"/>
          <a:stretch>
            <a:fillRect/>
          </a:stretch>
        </p:blipFill>
        <p:spPr bwMode="auto">
          <a:xfrm>
            <a:off x="7772400" y="0"/>
            <a:ext cx="1371600" cy="1219200"/>
          </a:xfrm>
          <a:prstGeom prst="rect">
            <a:avLst/>
          </a:prstGeom>
          <a:noFill/>
          <a:ln w="9525">
            <a:noFill/>
            <a:miter lim="800000"/>
            <a:headEnd/>
            <a:tailEnd/>
          </a:ln>
        </p:spPr>
      </p:pic>
      <p:sp>
        <p:nvSpPr>
          <p:cNvPr id="8" name="Rectangle 7"/>
          <p:cNvSpPr/>
          <p:nvPr/>
        </p:nvSpPr>
        <p:spPr bwMode="auto">
          <a:xfrm>
            <a:off x="7772400" y="0"/>
            <a:ext cx="1371600" cy="1219200"/>
          </a:xfrm>
          <a:prstGeom prst="rect">
            <a:avLst/>
          </a:prstGeom>
          <a:noFill/>
          <a:ln w="28575" cap="flat" cmpd="sng" algn="ctr">
            <a:solidFill>
              <a:srgbClr val="0070C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20000"/>
              </a:lnSpc>
              <a:spcBef>
                <a:spcPct val="50000"/>
              </a:spcBef>
              <a:spcAft>
                <a:spcPct val="0"/>
              </a:spcAft>
              <a:buClrTx/>
              <a:buSzTx/>
              <a:buFontTx/>
              <a:buNone/>
              <a:tabLst/>
            </a:pPr>
            <a:endParaRPr kumimoji="0" lang="en-US" sz="2400" b="1" i="0" u="none" strike="noStrike" cap="none" normalizeH="0" baseline="0" smtClean="0">
              <a:ln>
                <a:noFill/>
              </a:ln>
              <a:solidFill>
                <a:srgbClr val="000000"/>
              </a:solidFill>
              <a:effectLst/>
              <a:latin typeface="Trebuchet MS" pitchFamily="34" charset="0"/>
            </a:endParaRPr>
          </a:p>
        </p:txBody>
      </p:sp>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smtClean="0"/>
              <a:t>&lt;#&gt;</a:t>
            </a:r>
            <a:endParaRPr lang="en-US" dirty="0"/>
          </a:p>
        </p:txBody>
      </p:sp>
      <p:sp>
        <p:nvSpPr>
          <p:cNvPr id="3" name="Footer Placeholder 2"/>
          <p:cNvSpPr>
            <a:spLocks noGrp="1"/>
          </p:cNvSpPr>
          <p:nvPr>
            <p:ph type="ftr" sz="quarter" idx="11"/>
          </p:nvPr>
        </p:nvSpPr>
        <p:spPr/>
        <p:txBody>
          <a:bodyPr/>
          <a:lstStyle/>
          <a:p>
            <a:endParaRPr lang="en-US"/>
          </a:p>
        </p:txBody>
      </p:sp>
      <p:pic>
        <p:nvPicPr>
          <p:cNvPr id="2050" name="Picture 2"/>
          <p:cNvPicPr>
            <a:picLocks noChangeAspect="1" noChangeArrowheads="1"/>
          </p:cNvPicPr>
          <p:nvPr/>
        </p:nvPicPr>
        <p:blipFill>
          <a:blip r:embed="rId3" cstate="print"/>
          <a:srcRect l="6944" t="11111" r="9028" b="8333"/>
          <a:stretch>
            <a:fillRect/>
          </a:stretch>
        </p:blipFill>
        <p:spPr bwMode="auto">
          <a:xfrm>
            <a:off x="304800" y="152400"/>
            <a:ext cx="8534400" cy="6136304"/>
          </a:xfrm>
          <a:prstGeom prst="rect">
            <a:avLst/>
          </a:prstGeom>
          <a:noFill/>
          <a:ln w="9525">
            <a:noFill/>
            <a:miter lim="800000"/>
            <a:headEnd/>
            <a:tailEnd/>
          </a:ln>
        </p:spPr>
      </p:pic>
      <p:sp>
        <p:nvSpPr>
          <p:cNvPr id="5" name="Rectangle 4"/>
          <p:cNvSpPr/>
          <p:nvPr/>
        </p:nvSpPr>
        <p:spPr bwMode="auto">
          <a:xfrm>
            <a:off x="304800" y="152400"/>
            <a:ext cx="8534400" cy="6096000"/>
          </a:xfrm>
          <a:prstGeom prst="rect">
            <a:avLst/>
          </a:prstGeom>
          <a:noFill/>
          <a:ln w="38100" cap="flat" cmpd="sng" algn="ctr">
            <a:solidFill>
              <a:srgbClr val="00B0F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20000"/>
              </a:lnSpc>
              <a:spcBef>
                <a:spcPct val="50000"/>
              </a:spcBef>
              <a:spcAft>
                <a:spcPct val="0"/>
              </a:spcAft>
              <a:buClrTx/>
              <a:buSzTx/>
              <a:buFontTx/>
              <a:buNone/>
              <a:tabLst/>
            </a:pPr>
            <a:endParaRPr kumimoji="0" lang="en-US" sz="2400" b="1" i="0" u="none" strike="noStrike" cap="none" normalizeH="0" baseline="0" smtClean="0">
              <a:ln>
                <a:noFill/>
              </a:ln>
              <a:solidFill>
                <a:srgbClr val="000000"/>
              </a:solidFill>
              <a:effectLst/>
              <a:latin typeface="Trebuchet MS" pitchFamily="34" charset="0"/>
            </a:endParaRP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dirty="0" smtClean="0"/>
              <a:t>&lt;#&gt;</a:t>
            </a:r>
            <a:endParaRPr lang="en-US" dirty="0"/>
          </a:p>
        </p:txBody>
      </p:sp>
      <p:sp>
        <p:nvSpPr>
          <p:cNvPr id="3" name="Footer Placeholder 2"/>
          <p:cNvSpPr>
            <a:spLocks noGrp="1"/>
          </p:cNvSpPr>
          <p:nvPr>
            <p:ph type="ftr" sz="quarter" idx="11"/>
          </p:nvPr>
        </p:nvSpPr>
        <p:spPr/>
        <p:txBody>
          <a:bodyPr/>
          <a:lstStyle/>
          <a:p>
            <a:endParaRPr lang="en-US"/>
          </a:p>
        </p:txBody>
      </p:sp>
      <p:sp>
        <p:nvSpPr>
          <p:cNvPr id="4" name="Title 1"/>
          <p:cNvSpPr txBox="1">
            <a:spLocks/>
          </p:cNvSpPr>
          <p:nvPr/>
        </p:nvSpPr>
        <p:spPr>
          <a:xfrm>
            <a:off x="434977" y="147641"/>
            <a:ext cx="8023223" cy="99536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chemeClr val="accent2"/>
                </a:solidFill>
                <a:effectLst/>
                <a:uLnTx/>
                <a:uFillTx/>
                <a:latin typeface="+mj-lt"/>
                <a:ea typeface="+mj-ea"/>
                <a:cs typeface="+mj-cs"/>
              </a:rPr>
              <a:t>How? (1) Site reviews</a:t>
            </a:r>
            <a:endParaRPr kumimoji="0" lang="en-US" sz="4000" b="1" i="0" u="none" strike="noStrike" kern="0" cap="none" spc="0" normalizeH="0" baseline="0" noProof="0" dirty="0">
              <a:ln>
                <a:noFill/>
              </a:ln>
              <a:solidFill>
                <a:schemeClr val="accent2"/>
              </a:solidFill>
              <a:effectLst/>
              <a:uLnTx/>
              <a:uFillTx/>
              <a:latin typeface="+mj-lt"/>
              <a:ea typeface="+mj-ea"/>
              <a:cs typeface="+mj-cs"/>
            </a:endParaRPr>
          </a:p>
        </p:txBody>
      </p:sp>
      <p:pic>
        <p:nvPicPr>
          <p:cNvPr id="1026" name="Picture 2" descr="KSS PART 2 ARCHIVAL 7-4-2011 4-34-44 PM"/>
          <p:cNvPicPr>
            <a:picLocks noChangeAspect="1" noChangeArrowheads="1"/>
          </p:cNvPicPr>
          <p:nvPr/>
        </p:nvPicPr>
        <p:blipFill>
          <a:blip r:embed="rId3" cstate="print"/>
          <a:srcRect/>
          <a:stretch>
            <a:fillRect/>
          </a:stretch>
        </p:blipFill>
        <p:spPr bwMode="auto">
          <a:xfrm>
            <a:off x="457200" y="1143000"/>
            <a:ext cx="1657074" cy="1371600"/>
          </a:xfrm>
          <a:prstGeom prst="rect">
            <a:avLst/>
          </a:prstGeom>
          <a:noFill/>
          <a:ln w="9525">
            <a:solidFill>
              <a:srgbClr val="000000"/>
            </a:solidFill>
            <a:miter lim="800000"/>
            <a:headEnd/>
            <a:tailEnd/>
          </a:ln>
        </p:spPr>
      </p:pic>
      <p:pic>
        <p:nvPicPr>
          <p:cNvPr id="1027" name="Picture 3" descr="KSS PART 2 AUST NEWS 7-4-2011 8-26-07 PM"/>
          <p:cNvPicPr>
            <a:picLocks noChangeAspect="1" noChangeArrowheads="1"/>
          </p:cNvPicPr>
          <p:nvPr/>
        </p:nvPicPr>
        <p:blipFill>
          <a:blip r:embed="rId4" cstate="print"/>
          <a:srcRect/>
          <a:stretch>
            <a:fillRect/>
          </a:stretch>
        </p:blipFill>
        <p:spPr bwMode="auto">
          <a:xfrm>
            <a:off x="2133627" y="1143034"/>
            <a:ext cx="2778000" cy="1362000"/>
          </a:xfrm>
          <a:prstGeom prst="rect">
            <a:avLst/>
          </a:prstGeom>
          <a:noFill/>
          <a:ln w="9525">
            <a:solidFill>
              <a:srgbClr val="000000"/>
            </a:solidFill>
            <a:miter lim="800000"/>
            <a:headEnd/>
            <a:tailEnd/>
          </a:ln>
        </p:spPr>
      </p:pic>
      <p:pic>
        <p:nvPicPr>
          <p:cNvPr id="1028" name="Picture 4" descr="KSS SITE REV HOOFDPAGINA 7-10-2011 10-04-55 PM"/>
          <p:cNvPicPr>
            <a:picLocks noChangeAspect="1" noChangeArrowheads="1"/>
          </p:cNvPicPr>
          <p:nvPr/>
        </p:nvPicPr>
        <p:blipFill>
          <a:blip r:embed="rId5" cstate="print"/>
          <a:srcRect/>
          <a:stretch>
            <a:fillRect/>
          </a:stretch>
        </p:blipFill>
        <p:spPr bwMode="auto">
          <a:xfrm>
            <a:off x="3581400" y="1143000"/>
            <a:ext cx="1585714" cy="1410857"/>
          </a:xfrm>
          <a:prstGeom prst="rect">
            <a:avLst/>
          </a:prstGeom>
          <a:noFill/>
          <a:ln w="9525">
            <a:solidFill>
              <a:srgbClr val="000000"/>
            </a:solidFill>
            <a:miter lim="800000"/>
            <a:headEnd/>
            <a:tailEnd/>
          </a:ln>
        </p:spPr>
      </p:pic>
      <p:pic>
        <p:nvPicPr>
          <p:cNvPr id="1029" name="Picture 5" descr="KSS SITE REV Brooklyn Revealed 7-10-2011 10-04-55 PM"/>
          <p:cNvPicPr>
            <a:picLocks noChangeAspect="1" noChangeArrowheads="1"/>
          </p:cNvPicPr>
          <p:nvPr/>
        </p:nvPicPr>
        <p:blipFill>
          <a:blip r:embed="rId6" cstate="print"/>
          <a:srcRect/>
          <a:stretch>
            <a:fillRect/>
          </a:stretch>
        </p:blipFill>
        <p:spPr bwMode="auto">
          <a:xfrm>
            <a:off x="5181600" y="1143000"/>
            <a:ext cx="1810286" cy="1382857"/>
          </a:xfrm>
          <a:prstGeom prst="rect">
            <a:avLst/>
          </a:prstGeom>
          <a:noFill/>
        </p:spPr>
      </p:pic>
      <p:pic>
        <p:nvPicPr>
          <p:cNvPr id="1030" name="Picture 6" descr="KSS SITE REV Creative Spaces 7-10-2011 10-04-55 PM"/>
          <p:cNvPicPr>
            <a:picLocks noChangeAspect="1" noChangeArrowheads="1"/>
          </p:cNvPicPr>
          <p:nvPr/>
        </p:nvPicPr>
        <p:blipFill>
          <a:blip r:embed="rId7" cstate="print"/>
          <a:srcRect/>
          <a:stretch>
            <a:fillRect/>
          </a:stretch>
        </p:blipFill>
        <p:spPr bwMode="auto">
          <a:xfrm>
            <a:off x="7010400" y="1143000"/>
            <a:ext cx="1752653" cy="1371600"/>
          </a:xfrm>
          <a:prstGeom prst="rect">
            <a:avLst/>
          </a:prstGeom>
          <a:noFill/>
          <a:ln w="9525">
            <a:solidFill>
              <a:srgbClr val="000000"/>
            </a:solidFill>
            <a:miter lim="800000"/>
            <a:headEnd/>
            <a:tailEnd/>
          </a:ln>
        </p:spPr>
      </p:pic>
      <p:pic>
        <p:nvPicPr>
          <p:cNvPr id="1031" name="Picture 7" descr="KSS SITE REV DIGITAL NZ NEW ZEALAND 7-10-2011 10-04-55 PM"/>
          <p:cNvPicPr>
            <a:picLocks noChangeAspect="1" noChangeArrowheads="1"/>
          </p:cNvPicPr>
          <p:nvPr/>
        </p:nvPicPr>
        <p:blipFill>
          <a:blip r:embed="rId8" cstate="print"/>
          <a:srcRect/>
          <a:stretch>
            <a:fillRect/>
          </a:stretch>
        </p:blipFill>
        <p:spPr bwMode="auto">
          <a:xfrm>
            <a:off x="457200" y="2514600"/>
            <a:ext cx="2118818" cy="1371600"/>
          </a:xfrm>
          <a:prstGeom prst="rect">
            <a:avLst/>
          </a:prstGeom>
          <a:noFill/>
          <a:ln w="9525">
            <a:solidFill>
              <a:srgbClr val="000000"/>
            </a:solidFill>
            <a:miter lim="800000"/>
            <a:headEnd/>
            <a:tailEnd/>
          </a:ln>
        </p:spPr>
      </p:pic>
      <p:pic>
        <p:nvPicPr>
          <p:cNvPr id="1032" name="Picture 8" descr="KSS SITE REV Everglades 7-10-2011 10-04-55 PM"/>
          <p:cNvPicPr>
            <a:picLocks noChangeAspect="1" noChangeArrowheads="1"/>
          </p:cNvPicPr>
          <p:nvPr/>
        </p:nvPicPr>
        <p:blipFill>
          <a:blip r:embed="rId9" cstate="print"/>
          <a:srcRect/>
          <a:stretch>
            <a:fillRect/>
          </a:stretch>
        </p:blipFill>
        <p:spPr bwMode="auto">
          <a:xfrm>
            <a:off x="2514600" y="2590800"/>
            <a:ext cx="2387528" cy="1371600"/>
          </a:xfrm>
          <a:prstGeom prst="rect">
            <a:avLst/>
          </a:prstGeom>
          <a:noFill/>
        </p:spPr>
      </p:pic>
      <p:pic>
        <p:nvPicPr>
          <p:cNvPr id="1033" name="Picture 9" descr="KSS SITE REV Geograph Britain and Ireland7-10-2011 10-04-55 PM"/>
          <p:cNvPicPr>
            <a:picLocks noChangeAspect="1" noChangeArrowheads="1"/>
          </p:cNvPicPr>
          <p:nvPr/>
        </p:nvPicPr>
        <p:blipFill>
          <a:blip r:embed="rId10" cstate="print"/>
          <a:srcRect/>
          <a:stretch>
            <a:fillRect/>
          </a:stretch>
        </p:blipFill>
        <p:spPr bwMode="auto">
          <a:xfrm>
            <a:off x="4114800" y="2514600"/>
            <a:ext cx="2162217" cy="1371600"/>
          </a:xfrm>
          <a:prstGeom prst="rect">
            <a:avLst/>
          </a:prstGeom>
          <a:noFill/>
        </p:spPr>
      </p:pic>
      <p:pic>
        <p:nvPicPr>
          <p:cNvPr id="1034" name="Picture 10" descr="KEW"/>
          <p:cNvPicPr>
            <a:picLocks noChangeAspect="1" noChangeArrowheads="1"/>
          </p:cNvPicPr>
          <p:nvPr/>
        </p:nvPicPr>
        <p:blipFill>
          <a:blip r:embed="rId11" cstate="print"/>
          <a:srcRect/>
          <a:stretch>
            <a:fillRect/>
          </a:stretch>
        </p:blipFill>
        <p:spPr bwMode="auto">
          <a:xfrm>
            <a:off x="5943600" y="2514600"/>
            <a:ext cx="1476503" cy="1371600"/>
          </a:xfrm>
          <a:prstGeom prst="rect">
            <a:avLst/>
          </a:prstGeom>
          <a:noFill/>
          <a:ln w="9525">
            <a:solidFill>
              <a:srgbClr val="000000"/>
            </a:solidFill>
            <a:miter lim="800000"/>
            <a:headEnd/>
            <a:tailEnd/>
          </a:ln>
        </p:spPr>
      </p:pic>
      <p:pic>
        <p:nvPicPr>
          <p:cNvPr id="1035" name="Picture 11" descr="MEMORY MAKER"/>
          <p:cNvPicPr>
            <a:picLocks noChangeAspect="1" noChangeArrowheads="1"/>
          </p:cNvPicPr>
          <p:nvPr/>
        </p:nvPicPr>
        <p:blipFill>
          <a:blip r:embed="rId12" cstate="print"/>
          <a:srcRect/>
          <a:stretch>
            <a:fillRect/>
          </a:stretch>
        </p:blipFill>
        <p:spPr bwMode="auto">
          <a:xfrm>
            <a:off x="457200" y="3886200"/>
            <a:ext cx="2072348" cy="1371600"/>
          </a:xfrm>
          <a:prstGeom prst="rect">
            <a:avLst/>
          </a:prstGeom>
          <a:noFill/>
          <a:ln w="9525">
            <a:solidFill>
              <a:srgbClr val="000000"/>
            </a:solidFill>
            <a:miter lim="800000"/>
            <a:headEnd/>
            <a:tailEnd/>
          </a:ln>
        </p:spPr>
      </p:pic>
      <p:pic>
        <p:nvPicPr>
          <p:cNvPr id="1036" name="Picture 12" descr="MOVING HERE"/>
          <p:cNvPicPr>
            <a:picLocks noChangeAspect="1" noChangeArrowheads="1"/>
          </p:cNvPicPr>
          <p:nvPr/>
        </p:nvPicPr>
        <p:blipFill>
          <a:blip r:embed="rId13" cstate="print"/>
          <a:srcRect/>
          <a:stretch>
            <a:fillRect/>
          </a:stretch>
        </p:blipFill>
        <p:spPr bwMode="auto">
          <a:xfrm>
            <a:off x="2362200" y="3886200"/>
            <a:ext cx="2510348" cy="1371600"/>
          </a:xfrm>
          <a:prstGeom prst="rect">
            <a:avLst/>
          </a:prstGeom>
          <a:noFill/>
        </p:spPr>
      </p:pic>
      <p:pic>
        <p:nvPicPr>
          <p:cNvPr id="1037" name="Picture 13" descr="OPEN CONTEXT"/>
          <p:cNvPicPr>
            <a:picLocks noChangeAspect="1" noChangeArrowheads="1"/>
          </p:cNvPicPr>
          <p:nvPr/>
        </p:nvPicPr>
        <p:blipFill>
          <a:blip r:embed="rId14" cstate="print"/>
          <a:srcRect/>
          <a:stretch>
            <a:fillRect/>
          </a:stretch>
        </p:blipFill>
        <p:spPr bwMode="auto">
          <a:xfrm>
            <a:off x="3886200" y="3886200"/>
            <a:ext cx="1838618" cy="1371600"/>
          </a:xfrm>
          <a:prstGeom prst="rect">
            <a:avLst/>
          </a:prstGeom>
          <a:noFill/>
          <a:ln w="9525">
            <a:solidFill>
              <a:srgbClr val="000000"/>
            </a:solidFill>
            <a:miter lim="800000"/>
            <a:headEnd/>
            <a:tailEnd/>
          </a:ln>
        </p:spPr>
      </p:pic>
      <p:pic>
        <p:nvPicPr>
          <p:cNvPr id="1038" name="Picture 14" descr="PENN TAGS"/>
          <p:cNvPicPr>
            <a:picLocks noChangeAspect="1" noChangeArrowheads="1"/>
          </p:cNvPicPr>
          <p:nvPr/>
        </p:nvPicPr>
        <p:blipFill>
          <a:blip r:embed="rId15" cstate="print"/>
          <a:srcRect/>
          <a:stretch>
            <a:fillRect/>
          </a:stretch>
        </p:blipFill>
        <p:spPr bwMode="auto">
          <a:xfrm>
            <a:off x="381000" y="5257800"/>
            <a:ext cx="2925399" cy="1371600"/>
          </a:xfrm>
          <a:prstGeom prst="rect">
            <a:avLst/>
          </a:prstGeom>
          <a:noFill/>
          <a:ln w="9525">
            <a:solidFill>
              <a:srgbClr val="000000"/>
            </a:solidFill>
            <a:miter lim="800000"/>
            <a:headEnd/>
            <a:tailEnd/>
          </a:ln>
        </p:spPr>
      </p:pic>
      <p:pic>
        <p:nvPicPr>
          <p:cNvPr id="1039" name="Picture 15" descr="NATL LIB AUS"/>
          <p:cNvPicPr>
            <a:picLocks noChangeAspect="1" noChangeArrowheads="1"/>
          </p:cNvPicPr>
          <p:nvPr/>
        </p:nvPicPr>
        <p:blipFill>
          <a:blip r:embed="rId16" cstate="print"/>
          <a:srcRect/>
          <a:stretch>
            <a:fillRect/>
          </a:stretch>
        </p:blipFill>
        <p:spPr bwMode="auto">
          <a:xfrm>
            <a:off x="1752600" y="5257800"/>
            <a:ext cx="2093468" cy="1371600"/>
          </a:xfrm>
          <a:prstGeom prst="rect">
            <a:avLst/>
          </a:prstGeom>
          <a:noFill/>
        </p:spPr>
      </p:pic>
      <p:pic>
        <p:nvPicPr>
          <p:cNvPr id="1040" name="Picture 16" descr="PLATEAU PPL WEB PORTAL"/>
          <p:cNvPicPr>
            <a:picLocks noChangeAspect="1" noChangeArrowheads="1"/>
          </p:cNvPicPr>
          <p:nvPr/>
        </p:nvPicPr>
        <p:blipFill>
          <a:blip r:embed="rId17" cstate="print"/>
          <a:srcRect/>
          <a:stretch>
            <a:fillRect/>
          </a:stretch>
        </p:blipFill>
        <p:spPr bwMode="auto">
          <a:xfrm>
            <a:off x="3810000" y="5257800"/>
            <a:ext cx="1357200" cy="1371600"/>
          </a:xfrm>
          <a:prstGeom prst="rect">
            <a:avLst/>
          </a:prstGeom>
          <a:noFill/>
          <a:ln w="9525">
            <a:solidFill>
              <a:srgbClr val="000000"/>
            </a:solidFill>
            <a:miter lim="800000"/>
            <a:headEnd/>
            <a:tailEnd/>
          </a:ln>
        </p:spPr>
      </p:pic>
      <p:pic>
        <p:nvPicPr>
          <p:cNvPr id="1041" name="Picture 17" descr="PWR HOUSE MUS COLL"/>
          <p:cNvPicPr>
            <a:picLocks noChangeAspect="1" noChangeArrowheads="1"/>
          </p:cNvPicPr>
          <p:nvPr/>
        </p:nvPicPr>
        <p:blipFill>
          <a:blip r:embed="rId18" cstate="print"/>
          <a:srcRect/>
          <a:stretch>
            <a:fillRect/>
          </a:stretch>
        </p:blipFill>
        <p:spPr bwMode="auto">
          <a:xfrm>
            <a:off x="5715000" y="3886200"/>
            <a:ext cx="1651208" cy="1371600"/>
          </a:xfrm>
          <a:prstGeom prst="rect">
            <a:avLst/>
          </a:prstGeom>
          <a:noFill/>
          <a:ln w="9525">
            <a:solidFill>
              <a:srgbClr val="000000"/>
            </a:solidFill>
            <a:miter lim="800000"/>
            <a:headEnd/>
            <a:tailEnd/>
          </a:ln>
        </p:spPr>
      </p:pic>
      <p:pic>
        <p:nvPicPr>
          <p:cNvPr id="1042" name="Picture 18" descr="STEVE"/>
          <p:cNvPicPr>
            <a:picLocks noChangeAspect="1" noChangeArrowheads="1"/>
          </p:cNvPicPr>
          <p:nvPr/>
        </p:nvPicPr>
        <p:blipFill>
          <a:blip r:embed="rId19" cstate="print"/>
          <a:srcRect/>
          <a:stretch>
            <a:fillRect/>
          </a:stretch>
        </p:blipFill>
        <p:spPr bwMode="auto">
          <a:xfrm>
            <a:off x="5105400" y="5257800"/>
            <a:ext cx="2062358" cy="1371600"/>
          </a:xfrm>
          <a:prstGeom prst="rect">
            <a:avLst/>
          </a:prstGeom>
          <a:noFill/>
          <a:ln w="9525">
            <a:solidFill>
              <a:srgbClr val="000000"/>
            </a:solidFill>
            <a:miter lim="800000"/>
            <a:headEnd/>
            <a:tailEnd/>
          </a:ln>
        </p:spPr>
      </p:pic>
      <p:pic>
        <p:nvPicPr>
          <p:cNvPr id="1043" name="Picture 19" descr="TROVE"/>
          <p:cNvPicPr>
            <a:picLocks noChangeAspect="1" noChangeArrowheads="1"/>
          </p:cNvPicPr>
          <p:nvPr/>
        </p:nvPicPr>
        <p:blipFill>
          <a:blip r:embed="rId20" cstate="print"/>
          <a:srcRect/>
          <a:stretch>
            <a:fillRect/>
          </a:stretch>
        </p:blipFill>
        <p:spPr bwMode="auto">
          <a:xfrm>
            <a:off x="6934200" y="5257800"/>
            <a:ext cx="2359958" cy="1371600"/>
          </a:xfrm>
          <a:prstGeom prst="rect">
            <a:avLst/>
          </a:prstGeom>
          <a:noFill/>
          <a:ln w="9525">
            <a:solidFill>
              <a:srgbClr val="000000"/>
            </a:solidFill>
            <a:miter lim="800000"/>
            <a:headEnd/>
            <a:tailEnd/>
          </a:ln>
        </p:spPr>
      </p:pic>
      <p:pic>
        <p:nvPicPr>
          <p:cNvPr id="1044" name="Picture 20" descr="WAISDA"/>
          <p:cNvPicPr>
            <a:picLocks noChangeAspect="1" noChangeArrowheads="1"/>
          </p:cNvPicPr>
          <p:nvPr/>
        </p:nvPicPr>
        <p:blipFill>
          <a:blip r:embed="rId21" cstate="print"/>
          <a:srcRect/>
          <a:stretch>
            <a:fillRect/>
          </a:stretch>
        </p:blipFill>
        <p:spPr bwMode="auto">
          <a:xfrm>
            <a:off x="7391400" y="3886200"/>
            <a:ext cx="2648408" cy="1371600"/>
          </a:xfrm>
          <a:prstGeom prst="rect">
            <a:avLst/>
          </a:prstGeom>
          <a:noFill/>
        </p:spPr>
      </p:pic>
      <p:pic>
        <p:nvPicPr>
          <p:cNvPr id="1045" name="Picture 21" descr="WEDDING FASHION V AND A"/>
          <p:cNvPicPr>
            <a:picLocks noChangeAspect="1" noChangeArrowheads="1"/>
          </p:cNvPicPr>
          <p:nvPr/>
        </p:nvPicPr>
        <p:blipFill>
          <a:blip r:embed="rId22" cstate="print"/>
          <a:srcRect/>
          <a:stretch>
            <a:fillRect/>
          </a:stretch>
        </p:blipFill>
        <p:spPr bwMode="auto">
          <a:xfrm>
            <a:off x="7391400" y="2514600"/>
            <a:ext cx="1528358" cy="1371600"/>
          </a:xfrm>
          <a:prstGeom prst="rect">
            <a:avLst/>
          </a:prstGeom>
          <a:noFill/>
          <a:ln w="9525">
            <a:solidFill>
              <a:srgbClr val="000000"/>
            </a:solid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smtClean="0"/>
              <a:t>&lt;#&gt;</a:t>
            </a:r>
            <a:endParaRPr lang="en-US" dirty="0"/>
          </a:p>
        </p:txBody>
      </p:sp>
      <p:sp>
        <p:nvSpPr>
          <p:cNvPr id="3" name="Footer Placeholder 2"/>
          <p:cNvSpPr>
            <a:spLocks noGrp="1"/>
          </p:cNvSpPr>
          <p:nvPr>
            <p:ph type="ftr" sz="quarter" idx="11"/>
          </p:nvPr>
        </p:nvSpPr>
        <p:spPr/>
        <p:txBody>
          <a:bodyPr/>
          <a:lstStyle/>
          <a:p>
            <a:endParaRPr lang="en-US"/>
          </a:p>
        </p:txBody>
      </p:sp>
      <p:pic>
        <p:nvPicPr>
          <p:cNvPr id="6" name="Picture 5"/>
          <p:cNvPicPr/>
          <p:nvPr/>
        </p:nvPicPr>
        <p:blipFill>
          <a:blip r:embed="rId3" cstate="print"/>
          <a:srcRect l="7430" t="15812" r="7110" b="7977"/>
          <a:stretch>
            <a:fillRect/>
          </a:stretch>
        </p:blipFill>
        <p:spPr bwMode="auto">
          <a:xfrm>
            <a:off x="381000" y="304800"/>
            <a:ext cx="8382000" cy="5867400"/>
          </a:xfrm>
          <a:prstGeom prst="rect">
            <a:avLst/>
          </a:prstGeom>
          <a:noFill/>
          <a:ln w="9525">
            <a:noFill/>
            <a:miter lim="800000"/>
            <a:headEnd/>
            <a:tailEnd/>
          </a:ln>
        </p:spPr>
      </p:pic>
      <p:sp>
        <p:nvSpPr>
          <p:cNvPr id="5" name="Rectangle 4"/>
          <p:cNvSpPr/>
          <p:nvPr/>
        </p:nvSpPr>
        <p:spPr bwMode="auto">
          <a:xfrm>
            <a:off x="304800" y="152400"/>
            <a:ext cx="8534400" cy="6096000"/>
          </a:xfrm>
          <a:prstGeom prst="rect">
            <a:avLst/>
          </a:prstGeom>
          <a:noFill/>
          <a:ln w="38100" cap="flat" cmpd="sng" algn="ctr">
            <a:solidFill>
              <a:srgbClr val="0070C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20000"/>
              </a:lnSpc>
              <a:spcBef>
                <a:spcPct val="50000"/>
              </a:spcBef>
              <a:spcAft>
                <a:spcPct val="0"/>
              </a:spcAft>
              <a:buClrTx/>
              <a:buSzTx/>
              <a:buFontTx/>
              <a:buNone/>
              <a:tabLst/>
            </a:pPr>
            <a:endParaRPr kumimoji="0" lang="en-US" sz="2400" b="1" i="0" u="none" strike="noStrike" cap="none" normalizeH="0" baseline="0" smtClean="0">
              <a:ln>
                <a:noFill/>
              </a:ln>
              <a:solidFill>
                <a:srgbClr val="000000"/>
              </a:solidFill>
              <a:effectLst/>
              <a:latin typeface="Trebuchet MS" pitchFamily="34" charset="0"/>
            </a:endParaRPr>
          </a:p>
        </p:txBody>
      </p:sp>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smtClean="0"/>
              <a:t>&lt;#&gt;</a:t>
            </a:r>
            <a:endParaRPr lang="en-US" dirty="0"/>
          </a:p>
        </p:txBody>
      </p:sp>
      <p:sp>
        <p:nvSpPr>
          <p:cNvPr id="3" name="Footer Placeholder 2"/>
          <p:cNvSpPr>
            <a:spLocks noGrp="1"/>
          </p:cNvSpPr>
          <p:nvPr>
            <p:ph type="ftr" sz="quarter" idx="11"/>
          </p:nvPr>
        </p:nvSpPr>
        <p:spPr/>
        <p:txBody>
          <a:bodyPr/>
          <a:lstStyle/>
          <a:p>
            <a:endParaRPr lang="en-US"/>
          </a:p>
        </p:txBody>
      </p:sp>
      <p:pic>
        <p:nvPicPr>
          <p:cNvPr id="6" name="Picture 5"/>
          <p:cNvPicPr/>
          <p:nvPr/>
        </p:nvPicPr>
        <p:blipFill>
          <a:blip r:embed="rId3" cstate="print"/>
          <a:srcRect l="7430" t="15812" r="7110" b="7977"/>
          <a:stretch>
            <a:fillRect/>
          </a:stretch>
        </p:blipFill>
        <p:spPr bwMode="auto">
          <a:xfrm>
            <a:off x="381000" y="304800"/>
            <a:ext cx="8382000" cy="5867400"/>
          </a:xfrm>
          <a:prstGeom prst="rect">
            <a:avLst/>
          </a:prstGeom>
          <a:noFill/>
          <a:ln w="9525">
            <a:noFill/>
            <a:miter lim="800000"/>
            <a:headEnd/>
            <a:tailEnd/>
          </a:ln>
        </p:spPr>
      </p:pic>
      <p:sp>
        <p:nvSpPr>
          <p:cNvPr id="5" name="Rectangle 4"/>
          <p:cNvSpPr/>
          <p:nvPr/>
        </p:nvSpPr>
        <p:spPr bwMode="auto">
          <a:xfrm>
            <a:off x="304800" y="152400"/>
            <a:ext cx="8534400" cy="6096000"/>
          </a:xfrm>
          <a:prstGeom prst="rect">
            <a:avLst/>
          </a:prstGeom>
          <a:noFill/>
          <a:ln w="38100" cap="flat" cmpd="sng" algn="ctr">
            <a:solidFill>
              <a:srgbClr val="0070C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20000"/>
              </a:lnSpc>
              <a:spcBef>
                <a:spcPct val="50000"/>
              </a:spcBef>
              <a:spcAft>
                <a:spcPct val="0"/>
              </a:spcAft>
              <a:buClrTx/>
              <a:buSzTx/>
              <a:buFontTx/>
              <a:buNone/>
              <a:tabLst/>
            </a:pPr>
            <a:endParaRPr kumimoji="0" lang="en-US" sz="2400" b="1" i="0" u="none" strike="noStrike" cap="none" normalizeH="0" baseline="0" smtClean="0">
              <a:ln>
                <a:noFill/>
              </a:ln>
              <a:solidFill>
                <a:srgbClr val="000000"/>
              </a:solidFill>
              <a:effectLst/>
              <a:latin typeface="Trebuchet MS" pitchFamily="34" charset="0"/>
            </a:endParaRPr>
          </a:p>
        </p:txBody>
      </p:sp>
      <p:sp>
        <p:nvSpPr>
          <p:cNvPr id="7" name="Oval 6"/>
          <p:cNvSpPr/>
          <p:nvPr/>
        </p:nvSpPr>
        <p:spPr bwMode="auto">
          <a:xfrm>
            <a:off x="1676400" y="4876800"/>
            <a:ext cx="1828800" cy="1371600"/>
          </a:xfrm>
          <a:prstGeom prst="ellipse">
            <a:avLst/>
          </a:prstGeom>
          <a:noFill/>
          <a:ln w="57150"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20000"/>
              </a:lnSpc>
              <a:spcBef>
                <a:spcPct val="50000"/>
              </a:spcBef>
              <a:spcAft>
                <a:spcPct val="0"/>
              </a:spcAft>
              <a:buClrTx/>
              <a:buSzTx/>
              <a:buFontTx/>
              <a:buNone/>
              <a:tabLst/>
            </a:pPr>
            <a:endParaRPr kumimoji="0" lang="en-US" sz="2400" b="1" i="0" u="none" strike="noStrike" cap="none" normalizeH="0" baseline="0" smtClean="0">
              <a:ln>
                <a:noFill/>
              </a:ln>
              <a:solidFill>
                <a:srgbClr val="000000"/>
              </a:solidFill>
              <a:effectLst/>
              <a:latin typeface="Trebuchet MS" pitchFamily="34" charset="0"/>
            </a:endParaRPr>
          </a:p>
        </p:txBody>
      </p:sp>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smtClean="0"/>
              <a:t>&lt;#&gt;</a:t>
            </a:r>
            <a:endParaRPr lang="en-US" dirty="0"/>
          </a:p>
        </p:txBody>
      </p:sp>
      <p:sp>
        <p:nvSpPr>
          <p:cNvPr id="3" name="Footer Placeholder 2"/>
          <p:cNvSpPr>
            <a:spLocks noGrp="1"/>
          </p:cNvSpPr>
          <p:nvPr>
            <p:ph type="ftr" sz="quarter" idx="11"/>
          </p:nvPr>
        </p:nvSpPr>
        <p:spPr/>
        <p:txBody>
          <a:bodyPr/>
          <a:lstStyle/>
          <a:p>
            <a:endParaRPr lang="en-US"/>
          </a:p>
        </p:txBody>
      </p:sp>
      <p:pic>
        <p:nvPicPr>
          <p:cNvPr id="12" name="Picture 11"/>
          <p:cNvPicPr/>
          <p:nvPr/>
        </p:nvPicPr>
        <p:blipFill>
          <a:blip r:embed="rId3" cstate="print"/>
          <a:srcRect t="9687" r="1496" b="20940"/>
          <a:stretch>
            <a:fillRect/>
          </a:stretch>
        </p:blipFill>
        <p:spPr bwMode="auto">
          <a:xfrm>
            <a:off x="1447800" y="228600"/>
            <a:ext cx="6172200" cy="3429000"/>
          </a:xfrm>
          <a:prstGeom prst="rect">
            <a:avLst/>
          </a:prstGeom>
          <a:noFill/>
          <a:ln w="9525">
            <a:noFill/>
            <a:miter lim="800000"/>
            <a:headEnd/>
            <a:tailEnd/>
          </a:ln>
        </p:spPr>
      </p:pic>
      <p:pic>
        <p:nvPicPr>
          <p:cNvPr id="13" name="Picture 12"/>
          <p:cNvPicPr/>
          <p:nvPr/>
        </p:nvPicPr>
        <p:blipFill>
          <a:blip r:embed="rId4" cstate="print"/>
          <a:srcRect t="22080" r="1496" b="27920"/>
          <a:stretch>
            <a:fillRect/>
          </a:stretch>
        </p:blipFill>
        <p:spPr bwMode="auto">
          <a:xfrm>
            <a:off x="1447800" y="3657600"/>
            <a:ext cx="6172200" cy="2514600"/>
          </a:xfrm>
          <a:prstGeom prst="rect">
            <a:avLst/>
          </a:prstGeom>
          <a:noFill/>
          <a:ln w="9525">
            <a:noFill/>
            <a:miter lim="800000"/>
            <a:headEnd/>
            <a:tailEnd/>
          </a:ln>
        </p:spPr>
      </p:pic>
      <p:sp>
        <p:nvSpPr>
          <p:cNvPr id="9" name="Rectangle 8"/>
          <p:cNvSpPr/>
          <p:nvPr/>
        </p:nvSpPr>
        <p:spPr bwMode="auto">
          <a:xfrm>
            <a:off x="1447800" y="228600"/>
            <a:ext cx="6172200" cy="5943600"/>
          </a:xfrm>
          <a:prstGeom prst="rect">
            <a:avLst/>
          </a:prstGeom>
          <a:noFill/>
          <a:ln w="38100" cap="flat" cmpd="sng" algn="ctr">
            <a:solidFill>
              <a:srgbClr val="0070C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20000"/>
              </a:lnSpc>
              <a:spcBef>
                <a:spcPct val="50000"/>
              </a:spcBef>
              <a:spcAft>
                <a:spcPct val="0"/>
              </a:spcAft>
              <a:buClrTx/>
              <a:buSzTx/>
              <a:buFontTx/>
              <a:buNone/>
              <a:tabLst/>
            </a:pPr>
            <a:endParaRPr kumimoji="0" lang="en-US" sz="2400" b="1" i="0" u="none" strike="noStrike" cap="none" normalizeH="0" baseline="0" smtClean="0">
              <a:ln>
                <a:noFill/>
              </a:ln>
              <a:solidFill>
                <a:srgbClr val="000000"/>
              </a:solidFill>
              <a:effectLst/>
              <a:latin typeface="Trebuchet MS" pitchFamily="34" charset="0"/>
            </a:endParaRPr>
          </a:p>
        </p:txBody>
      </p:sp>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smtClean="0"/>
              <a:t>&lt;#&gt;</a:t>
            </a:r>
            <a:endParaRPr lang="en-US" dirty="0"/>
          </a:p>
        </p:txBody>
      </p:sp>
      <p:sp>
        <p:nvSpPr>
          <p:cNvPr id="3" name="Footer Placeholder 2"/>
          <p:cNvSpPr>
            <a:spLocks noGrp="1"/>
          </p:cNvSpPr>
          <p:nvPr>
            <p:ph type="ftr" sz="quarter" idx="11"/>
          </p:nvPr>
        </p:nvSpPr>
        <p:spPr/>
        <p:txBody>
          <a:bodyPr/>
          <a:lstStyle/>
          <a:p>
            <a:endParaRPr lang="en-US"/>
          </a:p>
        </p:txBody>
      </p:sp>
      <p:pic>
        <p:nvPicPr>
          <p:cNvPr id="4" name="Picture 3"/>
          <p:cNvPicPr/>
          <p:nvPr/>
        </p:nvPicPr>
        <p:blipFill>
          <a:blip r:embed="rId3" cstate="print"/>
          <a:srcRect t="7265" r="1282" b="7265"/>
          <a:stretch>
            <a:fillRect/>
          </a:stretch>
        </p:blipFill>
        <p:spPr bwMode="auto">
          <a:xfrm>
            <a:off x="228600" y="228600"/>
            <a:ext cx="6553200" cy="4495800"/>
          </a:xfrm>
          <a:prstGeom prst="rect">
            <a:avLst/>
          </a:prstGeom>
          <a:noFill/>
          <a:ln w="9525">
            <a:noFill/>
            <a:miter lim="800000"/>
            <a:headEnd/>
            <a:tailEnd/>
          </a:ln>
        </p:spPr>
      </p:pic>
      <p:sp>
        <p:nvSpPr>
          <p:cNvPr id="6" name="Rectangle 5"/>
          <p:cNvSpPr/>
          <p:nvPr/>
        </p:nvSpPr>
        <p:spPr bwMode="auto">
          <a:xfrm>
            <a:off x="228600" y="228600"/>
            <a:ext cx="6553200" cy="4495800"/>
          </a:xfrm>
          <a:prstGeom prst="rect">
            <a:avLst/>
          </a:prstGeom>
          <a:noFill/>
          <a:ln w="38100"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20000"/>
              </a:lnSpc>
              <a:spcBef>
                <a:spcPct val="50000"/>
              </a:spcBef>
              <a:spcAft>
                <a:spcPct val="0"/>
              </a:spcAft>
              <a:buClrTx/>
              <a:buSzTx/>
              <a:buFontTx/>
              <a:buNone/>
              <a:tabLst/>
            </a:pPr>
            <a:endParaRPr kumimoji="0" lang="en-US" sz="2400" b="1" i="0" u="none" strike="noStrike" cap="none" normalizeH="0" baseline="0" smtClean="0">
              <a:ln>
                <a:noFill/>
              </a:ln>
              <a:solidFill>
                <a:srgbClr val="000000"/>
              </a:solidFill>
              <a:effectLst/>
              <a:latin typeface="Trebuchet MS" pitchFamily="34" charset="0"/>
            </a:endParaRPr>
          </a:p>
        </p:txBody>
      </p:sp>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smtClean="0"/>
              <a:t>&lt;#&gt;</a:t>
            </a:r>
            <a:endParaRPr lang="en-US" dirty="0"/>
          </a:p>
        </p:txBody>
      </p:sp>
      <p:sp>
        <p:nvSpPr>
          <p:cNvPr id="3" name="Footer Placeholder 2"/>
          <p:cNvSpPr>
            <a:spLocks noGrp="1"/>
          </p:cNvSpPr>
          <p:nvPr>
            <p:ph type="ftr" sz="quarter" idx="11"/>
          </p:nvPr>
        </p:nvSpPr>
        <p:spPr/>
        <p:txBody>
          <a:bodyPr/>
          <a:lstStyle/>
          <a:p>
            <a:endParaRPr lang="en-US"/>
          </a:p>
        </p:txBody>
      </p:sp>
      <p:pic>
        <p:nvPicPr>
          <p:cNvPr id="4" name="Picture 3"/>
          <p:cNvPicPr/>
          <p:nvPr/>
        </p:nvPicPr>
        <p:blipFill>
          <a:blip r:embed="rId3" cstate="print"/>
          <a:srcRect t="7265" r="1282" b="7265"/>
          <a:stretch>
            <a:fillRect/>
          </a:stretch>
        </p:blipFill>
        <p:spPr bwMode="auto">
          <a:xfrm>
            <a:off x="228600" y="228600"/>
            <a:ext cx="6553200" cy="4495800"/>
          </a:xfrm>
          <a:prstGeom prst="rect">
            <a:avLst/>
          </a:prstGeom>
          <a:noFill/>
          <a:ln w="9525">
            <a:noFill/>
            <a:miter lim="800000"/>
            <a:headEnd/>
            <a:tailEnd/>
          </a:ln>
        </p:spPr>
      </p:pic>
      <p:sp>
        <p:nvSpPr>
          <p:cNvPr id="6" name="Rectangle 5"/>
          <p:cNvSpPr/>
          <p:nvPr/>
        </p:nvSpPr>
        <p:spPr bwMode="auto">
          <a:xfrm>
            <a:off x="228600" y="228600"/>
            <a:ext cx="6553200" cy="4495800"/>
          </a:xfrm>
          <a:prstGeom prst="rect">
            <a:avLst/>
          </a:prstGeom>
          <a:noFill/>
          <a:ln w="38100"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20000"/>
              </a:lnSpc>
              <a:spcBef>
                <a:spcPct val="50000"/>
              </a:spcBef>
              <a:spcAft>
                <a:spcPct val="0"/>
              </a:spcAft>
              <a:buClrTx/>
              <a:buSzTx/>
              <a:buFontTx/>
              <a:buNone/>
              <a:tabLst/>
            </a:pPr>
            <a:endParaRPr kumimoji="0" lang="en-US" sz="2400" b="1" i="0" u="none" strike="noStrike" cap="none" normalizeH="0" baseline="0" smtClean="0">
              <a:ln>
                <a:noFill/>
              </a:ln>
              <a:solidFill>
                <a:srgbClr val="000000"/>
              </a:solidFill>
              <a:effectLst/>
              <a:latin typeface="Trebuchet MS" pitchFamily="34" charset="0"/>
            </a:endParaRPr>
          </a:p>
        </p:txBody>
      </p:sp>
      <p:pic>
        <p:nvPicPr>
          <p:cNvPr id="5" name="Picture 4"/>
          <p:cNvPicPr/>
          <p:nvPr/>
        </p:nvPicPr>
        <p:blipFill>
          <a:blip r:embed="rId4" cstate="print"/>
          <a:srcRect l="8333" t="11966" r="36859" b="7051"/>
          <a:stretch>
            <a:fillRect/>
          </a:stretch>
        </p:blipFill>
        <p:spPr bwMode="auto">
          <a:xfrm>
            <a:off x="3962400" y="1600200"/>
            <a:ext cx="4857750" cy="4679950"/>
          </a:xfrm>
          <a:prstGeom prst="rect">
            <a:avLst/>
          </a:prstGeom>
          <a:noFill/>
          <a:ln w="9525">
            <a:noFill/>
            <a:miter lim="800000"/>
            <a:headEnd/>
            <a:tailEnd/>
          </a:ln>
        </p:spPr>
      </p:pic>
      <p:sp>
        <p:nvSpPr>
          <p:cNvPr id="7" name="Rectangle 6"/>
          <p:cNvSpPr/>
          <p:nvPr/>
        </p:nvSpPr>
        <p:spPr bwMode="auto">
          <a:xfrm>
            <a:off x="3962400" y="1600200"/>
            <a:ext cx="4876800" cy="4724400"/>
          </a:xfrm>
          <a:prstGeom prst="rect">
            <a:avLst/>
          </a:prstGeom>
          <a:noFill/>
          <a:ln w="38100" cap="flat" cmpd="sng" algn="ctr">
            <a:solidFill>
              <a:srgbClr val="0070C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20000"/>
              </a:lnSpc>
              <a:spcBef>
                <a:spcPct val="50000"/>
              </a:spcBef>
              <a:spcAft>
                <a:spcPct val="0"/>
              </a:spcAft>
              <a:buClrTx/>
              <a:buSzTx/>
              <a:buFontTx/>
              <a:buNone/>
              <a:tabLst/>
            </a:pPr>
            <a:endParaRPr kumimoji="0" lang="en-US" sz="2400" b="1" i="0" u="none" strike="noStrike" cap="none" normalizeH="0" baseline="0" smtClean="0">
              <a:ln>
                <a:noFill/>
              </a:ln>
              <a:solidFill>
                <a:srgbClr val="000000"/>
              </a:solidFill>
              <a:effectLst/>
              <a:latin typeface="Trebuchet MS" pitchFamily="34" charset="0"/>
            </a:endParaRPr>
          </a:p>
        </p:txBody>
      </p:sp>
      <p:sp>
        <p:nvSpPr>
          <p:cNvPr id="8" name="TextBox 7"/>
          <p:cNvSpPr txBox="1"/>
          <p:nvPr/>
        </p:nvSpPr>
        <p:spPr>
          <a:xfrm>
            <a:off x="228600" y="5105400"/>
            <a:ext cx="3810000" cy="954107"/>
          </a:xfrm>
          <a:prstGeom prst="rect">
            <a:avLst/>
          </a:prstGeom>
          <a:noFill/>
        </p:spPr>
        <p:txBody>
          <a:bodyPr wrap="square" rtlCol="0">
            <a:spAutoFit/>
          </a:bodyPr>
          <a:lstStyle/>
          <a:p>
            <a:r>
              <a:rPr lang="en-US" sz="2800" b="0" dirty="0" smtClean="0">
                <a:latin typeface="Trebuchet MS" pitchFamily="34" charset="0"/>
              </a:rPr>
              <a:t>Managed by:</a:t>
            </a:r>
          </a:p>
          <a:p>
            <a:r>
              <a:rPr lang="en-US" sz="2800" b="0" dirty="0" smtClean="0">
                <a:latin typeface="Trebuchet MS" pitchFamily="34" charset="0"/>
              </a:rPr>
              <a:t>“We are what we do”</a:t>
            </a:r>
          </a:p>
        </p:txBody>
      </p:sp>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smtClean="0"/>
              <a:t>&lt;#&gt;</a:t>
            </a:r>
            <a:endParaRPr lang="en-US" dirty="0"/>
          </a:p>
        </p:txBody>
      </p:sp>
      <p:sp>
        <p:nvSpPr>
          <p:cNvPr id="3" name="Footer Placeholder 2"/>
          <p:cNvSpPr>
            <a:spLocks noGrp="1"/>
          </p:cNvSpPr>
          <p:nvPr>
            <p:ph type="ftr" sz="quarter" idx="11"/>
          </p:nvPr>
        </p:nvSpPr>
        <p:spPr/>
        <p:txBody>
          <a:bodyPr/>
          <a:lstStyle/>
          <a:p>
            <a:endParaRPr lang="en-US"/>
          </a:p>
        </p:txBody>
      </p:sp>
      <p:pic>
        <p:nvPicPr>
          <p:cNvPr id="5" name="Picture 4"/>
          <p:cNvPicPr/>
          <p:nvPr/>
        </p:nvPicPr>
        <p:blipFill>
          <a:blip r:embed="rId3" cstate="print"/>
          <a:srcRect t="12821" r="1389" b="4273"/>
          <a:stretch>
            <a:fillRect/>
          </a:stretch>
        </p:blipFill>
        <p:spPr bwMode="auto">
          <a:xfrm>
            <a:off x="228600" y="1295400"/>
            <a:ext cx="8686800" cy="4876800"/>
          </a:xfrm>
          <a:prstGeom prst="rect">
            <a:avLst/>
          </a:prstGeom>
          <a:noFill/>
          <a:ln w="9525">
            <a:noFill/>
            <a:miter lim="800000"/>
            <a:headEnd/>
            <a:tailEnd/>
          </a:ln>
        </p:spPr>
      </p:pic>
      <p:pic>
        <p:nvPicPr>
          <p:cNvPr id="6" name="Picture 5"/>
          <p:cNvPicPr/>
          <p:nvPr/>
        </p:nvPicPr>
        <p:blipFill>
          <a:blip r:embed="rId4" cstate="print"/>
          <a:srcRect l="9615" t="65128" r="11859" b="5983"/>
          <a:stretch>
            <a:fillRect/>
          </a:stretch>
        </p:blipFill>
        <p:spPr bwMode="auto">
          <a:xfrm>
            <a:off x="3505200" y="152400"/>
            <a:ext cx="4667250" cy="1073150"/>
          </a:xfrm>
          <a:prstGeom prst="rect">
            <a:avLst/>
          </a:prstGeom>
          <a:noFill/>
          <a:ln w="9525">
            <a:noFill/>
            <a:miter lim="800000"/>
            <a:headEnd/>
            <a:tailEnd/>
          </a:ln>
        </p:spPr>
      </p:pic>
      <p:pic>
        <p:nvPicPr>
          <p:cNvPr id="7" name="Picture 6"/>
          <p:cNvPicPr/>
          <p:nvPr/>
        </p:nvPicPr>
        <p:blipFill>
          <a:blip r:embed="rId4" cstate="print"/>
          <a:srcRect l="48077" t="19487" r="10684" b="69402"/>
          <a:stretch>
            <a:fillRect/>
          </a:stretch>
        </p:blipFill>
        <p:spPr bwMode="auto">
          <a:xfrm>
            <a:off x="152400" y="762000"/>
            <a:ext cx="2451100" cy="412750"/>
          </a:xfrm>
          <a:prstGeom prst="rect">
            <a:avLst/>
          </a:prstGeom>
          <a:noFill/>
          <a:ln w="9525">
            <a:noFill/>
            <a:miter lim="800000"/>
            <a:headEnd/>
            <a:tailEnd/>
          </a:ln>
        </p:spPr>
      </p:pic>
      <p:pic>
        <p:nvPicPr>
          <p:cNvPr id="8" name="Picture 7"/>
          <p:cNvPicPr/>
          <p:nvPr/>
        </p:nvPicPr>
        <p:blipFill>
          <a:blip r:embed="rId5" cstate="print"/>
          <a:srcRect l="5128" t="11966" r="56090" b="76282"/>
          <a:stretch>
            <a:fillRect/>
          </a:stretch>
        </p:blipFill>
        <p:spPr bwMode="auto">
          <a:xfrm>
            <a:off x="0" y="152400"/>
            <a:ext cx="2590800" cy="609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4294967295"/>
          </p:nvPr>
        </p:nvSpPr>
        <p:spPr>
          <a:xfrm>
            <a:off x="0" y="4953000"/>
            <a:ext cx="9144000" cy="1143000"/>
          </a:xfrm>
        </p:spPr>
        <p:txBody>
          <a:bodyPr>
            <a:normAutofit/>
          </a:bodyPr>
          <a:lstStyle/>
          <a:p>
            <a:endParaRPr lang="en-US" dirty="0" smtClean="0">
              <a:solidFill>
                <a:schemeClr val="accent1"/>
              </a:solidFill>
            </a:endParaRPr>
          </a:p>
          <a:p>
            <a:endParaRPr lang="en-US" dirty="0" smtClean="0">
              <a:solidFill>
                <a:schemeClr val="accent1"/>
              </a:solidFill>
            </a:endParaRPr>
          </a:p>
          <a:p>
            <a:pPr algn="ctr">
              <a:buNone/>
            </a:pPr>
            <a:endParaRPr lang="en-US" sz="2200" dirty="0" smtClean="0">
              <a:latin typeface="Trebuchet MS" pitchFamily="34" charset="0"/>
              <a:hlinkClick r:id="rId3"/>
            </a:endParaRPr>
          </a:p>
          <a:p>
            <a:pPr algn="ctr">
              <a:buNone/>
            </a:pPr>
            <a:endParaRPr lang="en-US" sz="2200" dirty="0" smtClean="0">
              <a:latin typeface="Trebuchet MS" pitchFamily="34" charset="0"/>
              <a:hlinkClick r:id="rId3"/>
            </a:endParaRPr>
          </a:p>
          <a:p>
            <a:pPr algn="ctr">
              <a:buNone/>
            </a:pPr>
            <a:endParaRPr lang="en-US" sz="2200" dirty="0" smtClean="0">
              <a:latin typeface="Trebuchet MS" pitchFamily="34" charset="0"/>
              <a:hlinkClick r:id="rId3"/>
            </a:endParaRPr>
          </a:p>
          <a:p>
            <a:pPr algn="ctr">
              <a:buNone/>
            </a:pPr>
            <a:endParaRPr lang="en-US" sz="2200" dirty="0" smtClean="0">
              <a:latin typeface="Trebuchet MS" pitchFamily="34" charset="0"/>
              <a:hlinkClick r:id="rId3"/>
            </a:endParaRPr>
          </a:p>
          <a:p>
            <a:pPr algn="ctr">
              <a:buNone/>
            </a:pPr>
            <a:endParaRPr lang="en-US" sz="2200" dirty="0" smtClean="0">
              <a:latin typeface="Trebuchet MS" pitchFamily="34" charset="0"/>
              <a:hlinkClick r:id="rId4"/>
            </a:endParaRPr>
          </a:p>
          <a:p>
            <a:pPr algn="ctr">
              <a:buNone/>
            </a:pPr>
            <a:endParaRPr lang="en-US" b="0" dirty="0" smtClean="0">
              <a:solidFill>
                <a:schemeClr val="tx1"/>
              </a:solidFill>
              <a:latin typeface="Calibri" pitchFamily="34" charset="0"/>
              <a:cs typeface="Calibri" pitchFamily="34" charset="0"/>
            </a:endParaRPr>
          </a:p>
          <a:p>
            <a:pPr algn="ctr">
              <a:buNone/>
            </a:pPr>
            <a:endParaRPr lang="en-US" dirty="0" smtClean="0">
              <a:latin typeface="Calibri" pitchFamily="34" charset="0"/>
              <a:cs typeface="Calibri" pitchFamily="34" charset="0"/>
            </a:endParaRPr>
          </a:p>
        </p:txBody>
      </p:sp>
      <p:pic>
        <p:nvPicPr>
          <p:cNvPr id="9" name="Picture 8"/>
          <p:cNvPicPr/>
          <p:nvPr/>
        </p:nvPicPr>
        <p:blipFill>
          <a:blip r:embed="rId5" cstate="print"/>
          <a:srcRect l="5439" t="15171" r="77715" b="56339"/>
          <a:stretch>
            <a:fillRect/>
          </a:stretch>
        </p:blipFill>
        <p:spPr bwMode="auto">
          <a:xfrm>
            <a:off x="7315200" y="914400"/>
            <a:ext cx="1447800" cy="1600200"/>
          </a:xfrm>
          <a:prstGeom prst="rect">
            <a:avLst/>
          </a:prstGeom>
          <a:noFill/>
          <a:ln w="9525">
            <a:noFill/>
            <a:miter lim="800000"/>
            <a:headEnd/>
            <a:tailEnd/>
          </a:ln>
        </p:spPr>
      </p:pic>
      <p:pic>
        <p:nvPicPr>
          <p:cNvPr id="13" name="Picture 12"/>
          <p:cNvPicPr/>
          <p:nvPr/>
        </p:nvPicPr>
        <p:blipFill>
          <a:blip r:embed="rId6" cstate="print"/>
          <a:srcRect l="5128" t="18590" r="70673" b="74572"/>
          <a:stretch>
            <a:fillRect/>
          </a:stretch>
        </p:blipFill>
        <p:spPr bwMode="auto">
          <a:xfrm>
            <a:off x="5105400" y="1981200"/>
            <a:ext cx="1981200" cy="533400"/>
          </a:xfrm>
          <a:prstGeom prst="rect">
            <a:avLst/>
          </a:prstGeom>
          <a:noFill/>
          <a:ln w="9525">
            <a:noFill/>
            <a:miter lim="800000"/>
            <a:headEnd/>
            <a:tailEnd/>
          </a:ln>
        </p:spPr>
      </p:pic>
      <p:pic>
        <p:nvPicPr>
          <p:cNvPr id="14" name="Picture 13"/>
          <p:cNvPicPr/>
          <p:nvPr/>
        </p:nvPicPr>
        <p:blipFill>
          <a:blip r:embed="rId7" cstate="print"/>
          <a:srcRect l="4483" t="24359" r="81192" b="68759"/>
          <a:stretch>
            <a:fillRect/>
          </a:stretch>
        </p:blipFill>
        <p:spPr bwMode="auto">
          <a:xfrm>
            <a:off x="2057400" y="4724400"/>
            <a:ext cx="1828800" cy="838200"/>
          </a:xfrm>
          <a:prstGeom prst="rect">
            <a:avLst/>
          </a:prstGeom>
          <a:noFill/>
          <a:ln w="9525">
            <a:noFill/>
            <a:miter lim="800000"/>
            <a:headEnd/>
            <a:tailEnd/>
          </a:ln>
        </p:spPr>
      </p:pic>
      <p:pic>
        <p:nvPicPr>
          <p:cNvPr id="15" name="Picture 14"/>
          <p:cNvPicPr/>
          <p:nvPr/>
        </p:nvPicPr>
        <p:blipFill>
          <a:blip r:embed="rId8" cstate="print"/>
          <a:srcRect t="15385" r="78205" b="36538"/>
          <a:stretch>
            <a:fillRect/>
          </a:stretch>
        </p:blipFill>
        <p:spPr bwMode="auto">
          <a:xfrm>
            <a:off x="304800" y="914400"/>
            <a:ext cx="1905000" cy="2819400"/>
          </a:xfrm>
          <a:prstGeom prst="rect">
            <a:avLst/>
          </a:prstGeom>
          <a:noFill/>
          <a:ln w="9525">
            <a:noFill/>
            <a:miter lim="800000"/>
            <a:headEnd/>
            <a:tailEnd/>
          </a:ln>
        </p:spPr>
      </p:pic>
      <p:pic>
        <p:nvPicPr>
          <p:cNvPr id="17" name="Picture 16"/>
          <p:cNvPicPr/>
          <p:nvPr/>
        </p:nvPicPr>
        <p:blipFill>
          <a:blip r:embed="rId9" cstate="print"/>
          <a:srcRect l="14103" t="16667" r="15545" b="5128"/>
          <a:stretch>
            <a:fillRect/>
          </a:stretch>
        </p:blipFill>
        <p:spPr bwMode="auto">
          <a:xfrm>
            <a:off x="5791200" y="2667000"/>
            <a:ext cx="3016146" cy="2514600"/>
          </a:xfrm>
          <a:prstGeom prst="rect">
            <a:avLst/>
          </a:prstGeom>
          <a:noFill/>
          <a:ln w="9525">
            <a:noFill/>
            <a:miter lim="800000"/>
            <a:headEnd/>
            <a:tailEnd/>
          </a:ln>
        </p:spPr>
      </p:pic>
      <p:pic>
        <p:nvPicPr>
          <p:cNvPr id="10" name="Picture 9"/>
          <p:cNvPicPr/>
          <p:nvPr/>
        </p:nvPicPr>
        <p:blipFill>
          <a:blip r:embed="rId10" cstate="print"/>
          <a:srcRect l="4968" t="15385" r="70353" b="74572"/>
          <a:stretch>
            <a:fillRect/>
          </a:stretch>
        </p:blipFill>
        <p:spPr bwMode="auto">
          <a:xfrm>
            <a:off x="2057400" y="5638800"/>
            <a:ext cx="1600200" cy="533400"/>
          </a:xfrm>
          <a:prstGeom prst="rect">
            <a:avLst/>
          </a:prstGeom>
          <a:noFill/>
          <a:ln w="9525">
            <a:noFill/>
            <a:miter lim="800000"/>
            <a:headEnd/>
            <a:tailEnd/>
          </a:ln>
        </p:spPr>
      </p:pic>
      <p:sp>
        <p:nvSpPr>
          <p:cNvPr id="18" name="Title 17"/>
          <p:cNvSpPr>
            <a:spLocks noGrp="1"/>
          </p:cNvSpPr>
          <p:nvPr>
            <p:ph type="title"/>
          </p:nvPr>
        </p:nvSpPr>
        <p:spPr/>
        <p:txBody>
          <a:bodyPr/>
          <a:lstStyle/>
          <a:p>
            <a:pPr algn="ctr"/>
            <a:r>
              <a:rPr lang="en-US" sz="4400" dirty="0" smtClean="0"/>
              <a:t>Growing possibilities</a:t>
            </a:r>
            <a:endParaRPr lang="en-US" sz="4400" dirty="0"/>
          </a:p>
        </p:txBody>
      </p:sp>
      <p:pic>
        <p:nvPicPr>
          <p:cNvPr id="19" name="Picture 18"/>
          <p:cNvPicPr/>
          <p:nvPr/>
        </p:nvPicPr>
        <p:blipFill>
          <a:blip r:embed="rId11" cstate="print"/>
          <a:srcRect l="12019" t="32821" r="13705" b="39230"/>
          <a:stretch>
            <a:fillRect/>
          </a:stretch>
        </p:blipFill>
        <p:spPr bwMode="auto">
          <a:xfrm>
            <a:off x="3810000" y="5334000"/>
            <a:ext cx="5334000" cy="1066800"/>
          </a:xfrm>
          <a:prstGeom prst="rect">
            <a:avLst/>
          </a:prstGeom>
          <a:noFill/>
          <a:ln w="9525">
            <a:noFill/>
            <a:miter lim="800000"/>
            <a:headEnd/>
            <a:tailEnd/>
          </a:ln>
        </p:spPr>
      </p:pic>
      <p:pic>
        <p:nvPicPr>
          <p:cNvPr id="20" name="Picture 19"/>
          <p:cNvPicPr/>
          <p:nvPr/>
        </p:nvPicPr>
        <p:blipFill>
          <a:blip r:embed="rId12" cstate="print"/>
          <a:srcRect l="7821" t="13322" r="58245" b="77581"/>
          <a:stretch>
            <a:fillRect/>
          </a:stretch>
        </p:blipFill>
        <p:spPr bwMode="auto">
          <a:xfrm>
            <a:off x="228600" y="3886200"/>
            <a:ext cx="4191000" cy="914400"/>
          </a:xfrm>
          <a:prstGeom prst="rect">
            <a:avLst/>
          </a:prstGeom>
          <a:noFill/>
          <a:ln w="9525">
            <a:noFill/>
            <a:miter lim="800000"/>
            <a:headEnd/>
            <a:tailEnd/>
          </a:ln>
        </p:spPr>
      </p:pic>
      <p:pic>
        <p:nvPicPr>
          <p:cNvPr id="7" name="Picture 6"/>
          <p:cNvPicPr/>
          <p:nvPr/>
        </p:nvPicPr>
        <p:blipFill>
          <a:blip r:embed="rId13" cstate="print"/>
          <a:srcRect l="5991" t="17915" r="76122" b="77137"/>
          <a:stretch>
            <a:fillRect/>
          </a:stretch>
        </p:blipFill>
        <p:spPr bwMode="auto">
          <a:xfrm>
            <a:off x="3810000" y="4648200"/>
            <a:ext cx="1905000" cy="533400"/>
          </a:xfrm>
          <a:prstGeom prst="rect">
            <a:avLst/>
          </a:prstGeom>
          <a:noFill/>
          <a:ln w="9525">
            <a:noFill/>
            <a:miter lim="800000"/>
            <a:headEnd/>
            <a:tailEnd/>
          </a:ln>
        </p:spPr>
      </p:pic>
      <p:pic>
        <p:nvPicPr>
          <p:cNvPr id="16" name="Picture 15"/>
          <p:cNvPicPr/>
          <p:nvPr/>
        </p:nvPicPr>
        <p:blipFill>
          <a:blip r:embed="rId14" cstate="print"/>
          <a:srcRect t="15171" r="81385" b="76923"/>
          <a:stretch>
            <a:fillRect/>
          </a:stretch>
        </p:blipFill>
        <p:spPr bwMode="auto">
          <a:xfrm>
            <a:off x="2362200" y="1905000"/>
            <a:ext cx="2209800" cy="704499"/>
          </a:xfrm>
          <a:prstGeom prst="rect">
            <a:avLst/>
          </a:prstGeom>
          <a:noFill/>
          <a:ln w="9525">
            <a:noFill/>
            <a:miter lim="800000"/>
            <a:headEnd/>
            <a:tailEnd/>
          </a:ln>
        </p:spPr>
      </p:pic>
      <p:pic>
        <p:nvPicPr>
          <p:cNvPr id="21" name="Picture 20"/>
          <p:cNvPicPr/>
          <p:nvPr/>
        </p:nvPicPr>
        <p:blipFill>
          <a:blip r:embed="rId15" cstate="print"/>
          <a:srcRect l="28940" t="55983" r="49038" b="36745"/>
          <a:stretch>
            <a:fillRect/>
          </a:stretch>
        </p:blipFill>
        <p:spPr bwMode="auto">
          <a:xfrm>
            <a:off x="3200400" y="990600"/>
            <a:ext cx="3276600" cy="685800"/>
          </a:xfrm>
          <a:prstGeom prst="rect">
            <a:avLst/>
          </a:prstGeom>
          <a:noFill/>
          <a:ln w="9525">
            <a:noFill/>
            <a:miter lim="800000"/>
            <a:headEnd/>
            <a:tailEnd/>
          </a:ln>
        </p:spPr>
      </p:pic>
      <p:pic>
        <p:nvPicPr>
          <p:cNvPr id="11" name="Picture 10"/>
          <p:cNvPicPr/>
          <p:nvPr/>
        </p:nvPicPr>
        <p:blipFill>
          <a:blip r:embed="rId16" cstate="print"/>
          <a:srcRect l="5346" t="15171" r="83062" b="78205"/>
          <a:stretch>
            <a:fillRect/>
          </a:stretch>
        </p:blipFill>
        <p:spPr bwMode="auto">
          <a:xfrm>
            <a:off x="2895600" y="2819400"/>
            <a:ext cx="2133600" cy="1066800"/>
          </a:xfrm>
          <a:prstGeom prst="rect">
            <a:avLst/>
          </a:prstGeom>
          <a:noFill/>
          <a:ln w="9525">
            <a:noFill/>
            <a:miter lim="800000"/>
            <a:headEnd/>
            <a:tailEnd/>
          </a:ln>
        </p:spPr>
      </p:pic>
      <p:pic>
        <p:nvPicPr>
          <p:cNvPr id="12" name="Picture 11"/>
          <p:cNvPicPr/>
          <p:nvPr/>
        </p:nvPicPr>
        <p:blipFill>
          <a:blip r:embed="rId17" cstate="print"/>
          <a:srcRect t="15171" r="86378" b="64744"/>
          <a:stretch>
            <a:fillRect/>
          </a:stretch>
        </p:blipFill>
        <p:spPr bwMode="auto">
          <a:xfrm>
            <a:off x="228600" y="4648200"/>
            <a:ext cx="1752600" cy="1752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4400" dirty="0" smtClean="0"/>
              <a:t>Key Points from our Survey</a:t>
            </a:r>
            <a:endParaRPr lang="en-US" sz="4400" dirty="0"/>
          </a:p>
        </p:txBody>
      </p:sp>
      <p:pic>
        <p:nvPicPr>
          <p:cNvPr id="8" name="Content Placeholder 7" descr="iluvspreadsheets.jpg"/>
          <p:cNvPicPr>
            <a:picLocks noGrp="1" noChangeAspect="1"/>
          </p:cNvPicPr>
          <p:nvPr>
            <p:ph idx="1"/>
          </p:nvPr>
        </p:nvPicPr>
        <p:blipFill>
          <a:blip r:embed="rId2" cstate="print"/>
          <a:stretch>
            <a:fillRect/>
          </a:stretch>
        </p:blipFill>
        <p:spPr>
          <a:xfrm>
            <a:off x="0" y="4114800"/>
            <a:ext cx="2571750" cy="2203133"/>
          </a:xfrm>
        </p:spPr>
      </p:pic>
      <p:sp>
        <p:nvSpPr>
          <p:cNvPr id="2" name="Slide Number Placeholder 1"/>
          <p:cNvSpPr>
            <a:spLocks noGrp="1"/>
          </p:cNvSpPr>
          <p:nvPr>
            <p:ph type="sldNum" sz="quarter" idx="4294967295"/>
          </p:nvPr>
        </p:nvSpPr>
        <p:spPr>
          <a:xfrm>
            <a:off x="7010400" y="6356350"/>
            <a:ext cx="2133600" cy="365125"/>
          </a:xfrm>
        </p:spPr>
        <p:txBody>
          <a:bodyPr/>
          <a:lstStyle/>
          <a:p>
            <a:r>
              <a:rPr lang="en-US" smtClean="0"/>
              <a:t>&lt;#&gt;</a:t>
            </a:r>
            <a:endParaRPr lang="en-US" dirty="0"/>
          </a:p>
        </p:txBody>
      </p:sp>
      <p:pic>
        <p:nvPicPr>
          <p:cNvPr id="9" name="Picture 8" descr="Spreadsheet_nightmares.jpg"/>
          <p:cNvPicPr>
            <a:picLocks noChangeAspect="1"/>
          </p:cNvPicPr>
          <p:nvPr/>
        </p:nvPicPr>
        <p:blipFill>
          <a:blip r:embed="rId3" cstate="print"/>
          <a:stretch>
            <a:fillRect/>
          </a:stretch>
        </p:blipFill>
        <p:spPr>
          <a:xfrm>
            <a:off x="5334000" y="762000"/>
            <a:ext cx="3810000" cy="3171825"/>
          </a:xfrm>
          <a:prstGeom prst="rect">
            <a:avLst/>
          </a:prstGeom>
        </p:spPr>
      </p:pic>
      <p:pic>
        <p:nvPicPr>
          <p:cNvPr id="13" name="Picture 12" descr="gowing-fac-bio.jpg"/>
          <p:cNvPicPr>
            <a:picLocks noChangeAspect="1"/>
          </p:cNvPicPr>
          <p:nvPr/>
        </p:nvPicPr>
        <p:blipFill>
          <a:blip r:embed="rId4" cstate="print"/>
          <a:srcRect l="1754" t="2632" r="29825"/>
          <a:stretch>
            <a:fillRect/>
          </a:stretch>
        </p:blipFill>
        <p:spPr>
          <a:xfrm>
            <a:off x="2438400" y="1828800"/>
            <a:ext cx="2971800" cy="2819400"/>
          </a:xfrm>
          <a:prstGeom prst="rect">
            <a:avLst/>
          </a:prstGeom>
        </p:spPr>
      </p:pic>
      <p:sp>
        <p:nvSpPr>
          <p:cNvPr id="14" name="TextBox 13"/>
          <p:cNvSpPr txBox="1"/>
          <p:nvPr/>
        </p:nvSpPr>
        <p:spPr>
          <a:xfrm>
            <a:off x="5715000" y="3962400"/>
            <a:ext cx="3276600" cy="369332"/>
          </a:xfrm>
          <a:prstGeom prst="rect">
            <a:avLst/>
          </a:prstGeom>
          <a:noFill/>
        </p:spPr>
        <p:txBody>
          <a:bodyPr wrap="square" rtlCol="0">
            <a:spAutoFit/>
          </a:bodyPr>
          <a:lstStyle/>
          <a:p>
            <a:r>
              <a:rPr lang="en-US" sz="900" dirty="0" smtClean="0">
                <a:latin typeface="Arial" pitchFamily="34" charset="0"/>
                <a:cs typeface="Arial" pitchFamily="34" charset="0"/>
              </a:rPr>
              <a:t>http://thirdfloorwithwaterview.blogspot.com/2010/12/paging-dr-jung.html</a:t>
            </a:r>
            <a:endParaRPr lang="en-US" sz="900" dirty="0">
              <a:latin typeface="Arial" pitchFamily="34" charset="0"/>
              <a:cs typeface="Arial" pitchFamily="34" charset="0"/>
            </a:endParaRPr>
          </a:p>
        </p:txBody>
      </p:sp>
      <p:sp>
        <p:nvSpPr>
          <p:cNvPr id="10" name="Rectangle 9"/>
          <p:cNvSpPr/>
          <p:nvPr/>
        </p:nvSpPr>
        <p:spPr>
          <a:xfrm>
            <a:off x="2667000" y="4800600"/>
            <a:ext cx="4572000" cy="2062103"/>
          </a:xfrm>
          <a:prstGeom prst="rect">
            <a:avLst/>
          </a:prstGeom>
        </p:spPr>
        <p:txBody>
          <a:bodyPr>
            <a:spAutoFit/>
          </a:bodyPr>
          <a:lstStyle/>
          <a:p>
            <a:r>
              <a:rPr lang="en-US" dirty="0" smtClean="0">
                <a:solidFill>
                  <a:schemeClr val="tx1"/>
                </a:solidFill>
                <a:latin typeface="Trebuchet MS" pitchFamily="34" charset="0"/>
              </a:rPr>
              <a:t> Cheryl Gowing</a:t>
            </a:r>
          </a:p>
          <a:p>
            <a:r>
              <a:rPr lang="en-US" dirty="0" smtClean="0">
                <a:solidFill>
                  <a:schemeClr val="tx1"/>
                </a:solidFill>
                <a:latin typeface="Trebuchet MS" pitchFamily="34" charset="0"/>
              </a:rPr>
              <a:t> University of </a:t>
            </a:r>
            <a:r>
              <a:rPr lang="en-US" dirty="0" smtClean="0">
                <a:solidFill>
                  <a:schemeClr val="tx1"/>
                </a:solidFill>
                <a:latin typeface="Trebuchet MS" pitchFamily="34" charset="0"/>
              </a:rPr>
              <a:t>Miami</a:t>
            </a:r>
          </a:p>
          <a:p>
            <a:r>
              <a:rPr lang="en-US" dirty="0" smtClean="0">
                <a:latin typeface="Trebuchet MS" pitchFamily="34" charset="0"/>
              </a:rPr>
              <a:t> </a:t>
            </a:r>
            <a:r>
              <a:rPr lang="en-US" dirty="0" smtClean="0">
                <a:latin typeface="Trebuchet MS" pitchFamily="34" charset="0"/>
                <a:hlinkClick r:id="rId5"/>
              </a:rPr>
              <a:t>cgowing@miami.edu</a:t>
            </a:r>
            <a:endParaRPr lang="en-US" dirty="0" smtClean="0">
              <a:latin typeface="Trebuchet MS" pitchFamily="34" charset="0"/>
            </a:endParaRPr>
          </a:p>
          <a:p>
            <a:endParaRPr lang="en-US" dirty="0" smtClean="0">
              <a:solidFill>
                <a:schemeClr val="tx1"/>
              </a:solidFill>
              <a:latin typeface="Trebuchet MS" pitchFamily="34"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 </a:t>
            </a:r>
            <a:r>
              <a:rPr lang="en-US" sz="3400" dirty="0" smtClean="0"/>
              <a:t>What We Originally Wanted to Know..</a:t>
            </a:r>
            <a:br>
              <a:rPr lang="en-US" sz="3400" dirty="0" smtClean="0"/>
            </a:br>
            <a:endParaRPr lang="en-US" sz="3400" dirty="0"/>
          </a:p>
        </p:txBody>
      </p:sp>
      <p:sp>
        <p:nvSpPr>
          <p:cNvPr id="5" name="Content Placeholder 4"/>
          <p:cNvSpPr>
            <a:spLocks noGrp="1"/>
          </p:cNvSpPr>
          <p:nvPr>
            <p:ph idx="1"/>
          </p:nvPr>
        </p:nvSpPr>
        <p:spPr/>
        <p:txBody>
          <a:bodyPr/>
          <a:lstStyle/>
          <a:p>
            <a:r>
              <a:rPr lang="en-US" sz="2800" dirty="0" smtClean="0"/>
              <a:t>Objectives &amp; Measures</a:t>
            </a:r>
          </a:p>
          <a:p>
            <a:endParaRPr lang="en-US" sz="2800" dirty="0" smtClean="0"/>
          </a:p>
          <a:p>
            <a:r>
              <a:rPr lang="en-US" sz="2800" dirty="0" smtClean="0"/>
              <a:t>Administration &amp; Technical prerequisites</a:t>
            </a:r>
          </a:p>
          <a:p>
            <a:endParaRPr lang="en-US" sz="2800" dirty="0" smtClean="0"/>
          </a:p>
          <a:p>
            <a:r>
              <a:rPr lang="en-US" sz="2800" dirty="0" smtClean="0"/>
              <a:t>Privacy Protections</a:t>
            </a:r>
          </a:p>
          <a:p>
            <a:endParaRPr lang="en-US" sz="2800" dirty="0" smtClean="0"/>
          </a:p>
          <a:p>
            <a:r>
              <a:rPr lang="en-US" sz="2800" dirty="0" err="1" smtClean="0"/>
              <a:t>Folksonomies</a:t>
            </a:r>
            <a:r>
              <a:rPr lang="en-US" sz="2800" dirty="0" smtClean="0"/>
              <a:t>  and/or Taxonomies</a:t>
            </a:r>
          </a:p>
          <a:p>
            <a:pPr>
              <a:buNone/>
            </a:pPr>
            <a:endParaRPr lang="en-US" sz="2800" dirty="0" smtClean="0"/>
          </a:p>
          <a:p>
            <a:endParaRPr lang="en-US" dirty="0" smtClean="0"/>
          </a:p>
          <a:p>
            <a:endParaRPr lang="en-US" dirty="0" smtClean="0"/>
          </a:p>
          <a:p>
            <a:endParaRPr lang="en-US" dirty="0" smtClean="0"/>
          </a:p>
          <a:p>
            <a:endParaRPr lang="en-US" dirty="0"/>
          </a:p>
        </p:txBody>
      </p:sp>
      <p:sp>
        <p:nvSpPr>
          <p:cNvPr id="2" name="Slide Number Placeholder 1"/>
          <p:cNvSpPr>
            <a:spLocks noGrp="1"/>
          </p:cNvSpPr>
          <p:nvPr>
            <p:ph type="sldNum" sz="quarter" idx="4294967295"/>
          </p:nvPr>
        </p:nvSpPr>
        <p:spPr>
          <a:xfrm>
            <a:off x="7010400" y="6356350"/>
            <a:ext cx="2133600" cy="365125"/>
          </a:xfrm>
        </p:spPr>
        <p:txBody>
          <a:bodyPr/>
          <a:lstStyle/>
          <a:p>
            <a:r>
              <a:rPr lang="en-US" smtClean="0"/>
              <a:t>&lt;#&gt;</a:t>
            </a:r>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What I Wanted to Know…</a:t>
            </a:r>
            <a:endParaRPr lang="en-US" sz="3600" dirty="0"/>
          </a:p>
        </p:txBody>
      </p:sp>
      <p:sp>
        <p:nvSpPr>
          <p:cNvPr id="3" name="Content Placeholder 2"/>
          <p:cNvSpPr>
            <a:spLocks noGrp="1"/>
          </p:cNvSpPr>
          <p:nvPr>
            <p:ph idx="1"/>
          </p:nvPr>
        </p:nvSpPr>
        <p:spPr>
          <a:xfrm>
            <a:off x="434977" y="1447801"/>
            <a:ext cx="7702551" cy="2590799"/>
          </a:xfrm>
        </p:spPr>
        <p:txBody>
          <a:bodyPr/>
          <a:lstStyle/>
          <a:p>
            <a:r>
              <a:rPr lang="en-US" dirty="0" smtClean="0"/>
              <a:t>Moderation</a:t>
            </a:r>
          </a:p>
          <a:p>
            <a:endParaRPr lang="en-US" dirty="0" smtClean="0"/>
          </a:p>
          <a:p>
            <a:r>
              <a:rPr lang="en-US" dirty="0" smtClean="0"/>
              <a:t>Frequency of Abuse</a:t>
            </a:r>
          </a:p>
          <a:p>
            <a:endParaRPr lang="en-US" dirty="0" smtClean="0"/>
          </a:p>
          <a:p>
            <a:r>
              <a:rPr lang="en-US" dirty="0" smtClean="0"/>
              <a:t>Best Practices for Policies</a:t>
            </a:r>
          </a:p>
          <a:p>
            <a:endParaRPr lang="en-US" dirty="0" smtClean="0"/>
          </a:p>
          <a:p>
            <a:endParaRPr lang="en-US" dirty="0" smtClean="0"/>
          </a:p>
        </p:txBody>
      </p:sp>
      <p:pic>
        <p:nvPicPr>
          <p:cNvPr id="6" name="Picture 5" descr="C:\Users\cgowing\AppData\Local\Microsoft\Windows\Temporary Internet Files\Content.IE5\HWNU3QR1\MC900056377[1].wmf"/>
          <p:cNvPicPr/>
          <p:nvPr/>
        </p:nvPicPr>
        <p:blipFill>
          <a:blip r:embed="rId3" cstate="print"/>
          <a:srcRect/>
          <a:stretch>
            <a:fillRect/>
          </a:stretch>
        </p:blipFill>
        <p:spPr bwMode="auto">
          <a:xfrm>
            <a:off x="4648200" y="1143000"/>
            <a:ext cx="3599078" cy="2942540"/>
          </a:xfrm>
          <a:prstGeom prst="rect">
            <a:avLst/>
          </a:prstGeom>
          <a:noFill/>
        </p:spPr>
      </p:pic>
      <p:pic>
        <p:nvPicPr>
          <p:cNvPr id="7" name="Picture 6"/>
          <p:cNvPicPr>
            <a:picLocks noChangeAspect="1"/>
          </p:cNvPicPr>
          <p:nvPr/>
        </p:nvPicPr>
        <p:blipFill>
          <a:blip r:embed="rId4" cstate="print"/>
          <a:srcRect/>
          <a:stretch>
            <a:fillRect/>
          </a:stretch>
        </p:blipFill>
        <p:spPr bwMode="auto">
          <a:xfrm>
            <a:off x="685800" y="990600"/>
            <a:ext cx="8045447" cy="42268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smtClean="0"/>
              <a:t>&lt;#&gt;</a:t>
            </a:r>
            <a:endParaRPr lang="en-US" dirty="0"/>
          </a:p>
        </p:txBody>
      </p:sp>
      <p:sp>
        <p:nvSpPr>
          <p:cNvPr id="3" name="Footer Placeholder 2"/>
          <p:cNvSpPr>
            <a:spLocks noGrp="1"/>
          </p:cNvSpPr>
          <p:nvPr>
            <p:ph type="ftr" sz="quarter" idx="11"/>
          </p:nvPr>
        </p:nvSpPr>
        <p:spPr/>
        <p:txBody>
          <a:bodyPr/>
          <a:lstStyle/>
          <a:p>
            <a:endParaRPr lang="en-US"/>
          </a:p>
        </p:txBody>
      </p:sp>
      <p:sp>
        <p:nvSpPr>
          <p:cNvPr id="4" name="Title 1"/>
          <p:cNvSpPr txBox="1">
            <a:spLocks/>
          </p:cNvSpPr>
          <p:nvPr/>
        </p:nvSpPr>
        <p:spPr>
          <a:xfrm>
            <a:off x="434977" y="147641"/>
            <a:ext cx="8023223" cy="99536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chemeClr val="accent2"/>
                </a:solidFill>
                <a:effectLst/>
                <a:uLnTx/>
                <a:uFillTx/>
                <a:latin typeface="+mj-lt"/>
                <a:ea typeface="+mj-ea"/>
                <a:cs typeface="+mj-cs"/>
              </a:rPr>
              <a:t>How? </a:t>
            </a:r>
            <a:r>
              <a:rPr lang="en-US" sz="4000" kern="0" dirty="0" smtClean="0">
                <a:solidFill>
                  <a:schemeClr val="accent2"/>
                </a:solidFill>
                <a:latin typeface="+mj-lt"/>
                <a:ea typeface="+mj-ea"/>
                <a:cs typeface="+mj-cs"/>
              </a:rPr>
              <a:t>Look at 3</a:t>
            </a:r>
            <a:r>
              <a:rPr lang="en-US" sz="4000" kern="0" baseline="30000" dirty="0" smtClean="0">
                <a:solidFill>
                  <a:schemeClr val="accent2"/>
                </a:solidFill>
                <a:latin typeface="+mj-lt"/>
                <a:ea typeface="+mj-ea"/>
                <a:cs typeface="+mj-cs"/>
              </a:rPr>
              <a:t>rd</a:t>
            </a:r>
            <a:r>
              <a:rPr lang="en-US" sz="4000" kern="0" dirty="0" smtClean="0">
                <a:solidFill>
                  <a:schemeClr val="accent2"/>
                </a:solidFill>
                <a:latin typeface="+mj-lt"/>
                <a:ea typeface="+mj-ea"/>
                <a:cs typeface="+mj-cs"/>
              </a:rPr>
              <a:t> party sites</a:t>
            </a:r>
            <a:endParaRPr kumimoji="0" lang="en-US" sz="4000" b="1" i="0" u="none" strike="noStrike" kern="0" cap="none" spc="0" normalizeH="0" baseline="0" noProof="0" dirty="0">
              <a:ln>
                <a:noFill/>
              </a:ln>
              <a:solidFill>
                <a:schemeClr val="accent2"/>
              </a:solidFill>
              <a:effectLst/>
              <a:uLnTx/>
              <a:uFillTx/>
              <a:latin typeface="+mj-lt"/>
              <a:ea typeface="+mj-ea"/>
              <a:cs typeface="+mj-cs"/>
            </a:endParaRPr>
          </a:p>
        </p:txBody>
      </p:sp>
      <p:pic>
        <p:nvPicPr>
          <p:cNvPr id="2050" name="Picture 2" descr="KSS FIG21 5-29-2011 5-22-50 PM"/>
          <p:cNvPicPr>
            <a:picLocks noChangeAspect="1" noChangeArrowheads="1"/>
          </p:cNvPicPr>
          <p:nvPr/>
        </p:nvPicPr>
        <p:blipFill>
          <a:blip r:embed="rId2" cstate="print"/>
          <a:srcRect/>
          <a:stretch>
            <a:fillRect/>
          </a:stretch>
        </p:blipFill>
        <p:spPr bwMode="auto">
          <a:xfrm>
            <a:off x="457200" y="3276600"/>
            <a:ext cx="3198250" cy="1828800"/>
          </a:xfrm>
          <a:prstGeom prst="rect">
            <a:avLst/>
          </a:prstGeom>
          <a:noFill/>
          <a:ln w="9525">
            <a:solidFill>
              <a:srgbClr val="000000"/>
            </a:solid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4724400" y="914400"/>
            <a:ext cx="3328097" cy="2377440"/>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3886200" y="3429000"/>
            <a:ext cx="3118108" cy="2286000"/>
          </a:xfrm>
          <a:prstGeom prst="rect">
            <a:avLst/>
          </a:prstGeom>
          <a:noFill/>
          <a:ln w="9525">
            <a:noFill/>
            <a:miter lim="800000"/>
            <a:headEnd/>
            <a:tailEnd/>
          </a:ln>
        </p:spPr>
      </p:pic>
      <p:pic>
        <p:nvPicPr>
          <p:cNvPr id="2053" name="Picture 5"/>
          <p:cNvPicPr>
            <a:picLocks noChangeAspect="1" noChangeArrowheads="1"/>
          </p:cNvPicPr>
          <p:nvPr/>
        </p:nvPicPr>
        <p:blipFill>
          <a:blip r:embed="rId5" cstate="print"/>
          <a:srcRect/>
          <a:stretch>
            <a:fillRect/>
          </a:stretch>
        </p:blipFill>
        <p:spPr bwMode="auto">
          <a:xfrm>
            <a:off x="381000" y="1066800"/>
            <a:ext cx="4210814" cy="2286000"/>
          </a:xfrm>
          <a:prstGeom prst="rect">
            <a:avLst/>
          </a:prstGeom>
          <a:noFill/>
          <a:ln w="9525">
            <a:noFill/>
            <a:miter lim="800000"/>
            <a:headEnd/>
            <a:tailEnd/>
          </a:ln>
        </p:spPr>
      </p:pic>
      <p:pic>
        <p:nvPicPr>
          <p:cNvPr id="2054" name="Picture 6"/>
          <p:cNvPicPr>
            <a:picLocks noChangeAspect="1" noChangeArrowheads="1"/>
          </p:cNvPicPr>
          <p:nvPr/>
        </p:nvPicPr>
        <p:blipFill>
          <a:blip r:embed="rId6" cstate="print"/>
          <a:srcRect/>
          <a:stretch>
            <a:fillRect/>
          </a:stretch>
        </p:blipFill>
        <p:spPr bwMode="auto">
          <a:xfrm>
            <a:off x="6983552" y="1981200"/>
            <a:ext cx="2160448" cy="2103120"/>
          </a:xfrm>
          <a:prstGeom prst="rect">
            <a:avLst/>
          </a:prstGeom>
          <a:noFill/>
          <a:ln w="9525">
            <a:noFill/>
            <a:miter lim="800000"/>
            <a:headEnd/>
            <a:tailEnd/>
          </a:ln>
        </p:spPr>
      </p:pic>
      <p:pic>
        <p:nvPicPr>
          <p:cNvPr id="2055" name="Picture 7"/>
          <p:cNvPicPr>
            <a:picLocks noChangeAspect="1" noChangeArrowheads="1"/>
          </p:cNvPicPr>
          <p:nvPr/>
        </p:nvPicPr>
        <p:blipFill>
          <a:blip r:embed="rId7" cstate="print"/>
          <a:srcRect/>
          <a:stretch>
            <a:fillRect/>
          </a:stretch>
        </p:blipFill>
        <p:spPr bwMode="auto">
          <a:xfrm>
            <a:off x="6553200" y="4572000"/>
            <a:ext cx="3091094" cy="2286000"/>
          </a:xfrm>
          <a:prstGeom prst="rect">
            <a:avLst/>
          </a:prstGeom>
          <a:noFill/>
          <a:ln w="9525">
            <a:noFill/>
            <a:miter lim="800000"/>
            <a:headEnd/>
            <a:tailEnd/>
          </a:ln>
        </p:spPr>
      </p:pic>
      <p:pic>
        <p:nvPicPr>
          <p:cNvPr id="2056" name="Picture 8"/>
          <p:cNvPicPr>
            <a:picLocks noChangeAspect="1" noChangeArrowheads="1"/>
          </p:cNvPicPr>
          <p:nvPr/>
        </p:nvPicPr>
        <p:blipFill>
          <a:blip r:embed="rId8" cstate="print"/>
          <a:srcRect/>
          <a:stretch>
            <a:fillRect/>
          </a:stretch>
        </p:blipFill>
        <p:spPr bwMode="auto">
          <a:xfrm>
            <a:off x="381000" y="5029200"/>
            <a:ext cx="2665392" cy="14630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0" y="1676400"/>
            <a:ext cx="9113901" cy="4090035"/>
          </a:xfrm>
          <a:prstGeom prst="rect">
            <a:avLst/>
          </a:prstGeom>
          <a:noFill/>
          <a:ln w="9525">
            <a:noFill/>
            <a:miter lim="800000"/>
            <a:headEnd/>
            <a:tailEnd/>
          </a:ln>
        </p:spPr>
      </p:pic>
      <p:sp>
        <p:nvSpPr>
          <p:cNvPr id="5" name="Title 4"/>
          <p:cNvSpPr>
            <a:spLocks noGrp="1"/>
          </p:cNvSpPr>
          <p:nvPr>
            <p:ph type="title"/>
          </p:nvPr>
        </p:nvSpPr>
        <p:spPr/>
        <p:txBody>
          <a:bodyPr/>
          <a:lstStyle/>
          <a:p>
            <a:r>
              <a:rPr lang="en-US" sz="4000" dirty="0" smtClean="0"/>
              <a:t>Sample Sites At-a-Glance</a:t>
            </a:r>
            <a:endParaRPr lang="en-US" sz="4000" dirty="0"/>
          </a:p>
        </p:txBody>
      </p:sp>
      <p:sp>
        <p:nvSpPr>
          <p:cNvPr id="6" name="Content Placeholder 5"/>
          <p:cNvSpPr>
            <a:spLocks noGrp="1"/>
          </p:cNvSpPr>
          <p:nvPr>
            <p:ph idx="1"/>
          </p:nvPr>
        </p:nvSpPr>
        <p:spPr/>
        <p:txBody>
          <a:bodyPr/>
          <a:lstStyle/>
          <a:p>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SMD-wordle.png"/>
          <p:cNvPicPr>
            <a:picLocks noChangeAspect="1"/>
          </p:cNvPicPr>
          <p:nvPr/>
        </p:nvPicPr>
        <p:blipFill>
          <a:blip r:embed="rId2" cstate="print"/>
          <a:stretch>
            <a:fillRect/>
          </a:stretch>
        </p:blipFill>
        <p:spPr>
          <a:xfrm>
            <a:off x="12942" y="457200"/>
            <a:ext cx="9054858" cy="5895429"/>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urvey-complete.png"/>
          <p:cNvPicPr>
            <a:picLocks noChangeAspect="1"/>
          </p:cNvPicPr>
          <p:nvPr/>
        </p:nvPicPr>
        <p:blipFill>
          <a:blip r:embed="rId2" cstate="print"/>
          <a:srcRect t="-1117" r="34503"/>
          <a:stretch>
            <a:fillRect/>
          </a:stretch>
        </p:blipFill>
        <p:spPr>
          <a:xfrm>
            <a:off x="-12" y="0"/>
            <a:ext cx="9144012" cy="6900674"/>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smtClean="0"/>
              <a:t>Normalizing Survey Responses</a:t>
            </a:r>
            <a:endParaRPr lang="en-US" sz="4000" dirty="0"/>
          </a:p>
        </p:txBody>
      </p:sp>
      <p:sp>
        <p:nvSpPr>
          <p:cNvPr id="6" name="Content Placeholder 5"/>
          <p:cNvSpPr>
            <a:spLocks noGrp="1"/>
          </p:cNvSpPr>
          <p:nvPr>
            <p:ph idx="1"/>
          </p:nvPr>
        </p:nvSpPr>
        <p:spPr>
          <a:xfrm>
            <a:off x="434977" y="1447801"/>
            <a:ext cx="7702551" cy="990599"/>
          </a:xfrm>
        </p:spPr>
        <p:txBody>
          <a:bodyPr/>
          <a:lstStyle/>
          <a:p>
            <a:endParaRPr lang="en-US" dirty="0"/>
          </a:p>
        </p:txBody>
      </p:sp>
      <p:sp>
        <p:nvSpPr>
          <p:cNvPr id="2" name="Slide Number Placeholder 1"/>
          <p:cNvSpPr>
            <a:spLocks noGrp="1"/>
          </p:cNvSpPr>
          <p:nvPr>
            <p:ph type="sldNum" sz="quarter" idx="4294967295"/>
          </p:nvPr>
        </p:nvSpPr>
        <p:spPr>
          <a:xfrm>
            <a:off x="7010400" y="6356350"/>
            <a:ext cx="2133600" cy="365125"/>
          </a:xfrm>
        </p:spPr>
        <p:txBody>
          <a:bodyPr/>
          <a:lstStyle/>
          <a:p>
            <a:r>
              <a:rPr lang="en-US" smtClean="0"/>
              <a:t>&lt;#&gt;</a:t>
            </a:r>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457200" y="2112740"/>
            <a:ext cx="8115490" cy="39070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Key Survey Findings</a:t>
            </a:r>
            <a:endParaRPr lang="en-US" sz="4000" dirty="0"/>
          </a:p>
        </p:txBody>
      </p:sp>
      <p:sp>
        <p:nvSpPr>
          <p:cNvPr id="3" name="Content Placeholder 2"/>
          <p:cNvSpPr>
            <a:spLocks noGrp="1"/>
          </p:cNvSpPr>
          <p:nvPr>
            <p:ph idx="1"/>
          </p:nvPr>
        </p:nvSpPr>
        <p:spPr>
          <a:xfrm>
            <a:off x="457200" y="1066800"/>
            <a:ext cx="7702551" cy="4691064"/>
          </a:xfrm>
        </p:spPr>
        <p:txBody>
          <a:bodyPr/>
          <a:lstStyle/>
          <a:p>
            <a:r>
              <a:rPr lang="en-US" sz="2800" dirty="0" smtClean="0"/>
              <a:t>73% of respondents managed their own site, rather than use hosted services</a:t>
            </a:r>
          </a:p>
          <a:p>
            <a:pPr lvl="1"/>
            <a:r>
              <a:rPr lang="en-US" sz="2000" dirty="0" smtClean="0"/>
              <a:t>Majority using open-source software and/or tools developed internally</a:t>
            </a:r>
          </a:p>
          <a:p>
            <a:pPr lvl="1"/>
            <a:r>
              <a:rPr lang="en-US" sz="2000" dirty="0" smtClean="0"/>
              <a:t>Flexible – but often not shareable</a:t>
            </a:r>
          </a:p>
          <a:p>
            <a:pPr lvl="1"/>
            <a:endParaRPr lang="en-US" dirty="0" smtClean="0"/>
          </a:p>
          <a:p>
            <a:r>
              <a:rPr lang="en-US" sz="2800" dirty="0" smtClean="0"/>
              <a:t>Usability studies done after the fact, rather than as part of development</a:t>
            </a:r>
          </a:p>
          <a:p>
            <a:endParaRPr lang="en-US" dirty="0" smtClean="0"/>
          </a:p>
          <a:p>
            <a:r>
              <a:rPr lang="en-US" sz="2800" dirty="0" smtClean="0"/>
              <a:t>Use of controlled vocabularies common</a:t>
            </a:r>
          </a:p>
          <a:p>
            <a:endParaRPr lang="en-US" dirty="0" smtClean="0"/>
          </a:p>
          <a:p>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Moderation</a:t>
            </a:r>
            <a:endParaRPr lang="en-US" sz="4000" dirty="0"/>
          </a:p>
        </p:txBody>
      </p:sp>
      <p:sp>
        <p:nvSpPr>
          <p:cNvPr id="3" name="Content Placeholder 2"/>
          <p:cNvSpPr>
            <a:spLocks noGrp="1"/>
          </p:cNvSpPr>
          <p:nvPr>
            <p:ph idx="1"/>
          </p:nvPr>
        </p:nvSpPr>
        <p:spPr>
          <a:xfrm>
            <a:off x="457201" y="914400"/>
            <a:ext cx="5714999" cy="5181600"/>
          </a:xfrm>
        </p:spPr>
        <p:txBody>
          <a:bodyPr/>
          <a:lstStyle/>
          <a:p>
            <a:endParaRPr lang="en-US" dirty="0" smtClean="0"/>
          </a:p>
          <a:p>
            <a:r>
              <a:rPr lang="en-US" sz="2800" dirty="0" smtClean="0"/>
              <a:t>75% “moderate” user contributions</a:t>
            </a:r>
          </a:p>
          <a:p>
            <a:endParaRPr lang="en-US" sz="1400" dirty="0" smtClean="0"/>
          </a:p>
          <a:p>
            <a:pPr lvl="1"/>
            <a:r>
              <a:rPr lang="en-US" sz="2300" dirty="0" smtClean="0"/>
              <a:t>Only 10% of maintenance activity devoted to moderation</a:t>
            </a:r>
          </a:p>
          <a:p>
            <a:endParaRPr lang="en-US" sz="1200" dirty="0" smtClean="0"/>
          </a:p>
          <a:p>
            <a:r>
              <a:rPr lang="en-US" sz="2800" dirty="0" smtClean="0"/>
              <a:t>53% require login/registration before contributing</a:t>
            </a:r>
          </a:p>
          <a:p>
            <a:endParaRPr lang="en-US" sz="1200" dirty="0" smtClean="0"/>
          </a:p>
          <a:p>
            <a:r>
              <a:rPr lang="en-US" sz="2800" dirty="0" smtClean="0"/>
              <a:t>Spam/abuse not as prevalent as feared</a:t>
            </a:r>
          </a:p>
          <a:p>
            <a:endParaRPr lang="en-US" sz="1200" dirty="0" smtClean="0"/>
          </a:p>
          <a:p>
            <a:endParaRPr lang="en-US" sz="2800" dirty="0" smtClean="0"/>
          </a:p>
          <a:p>
            <a:endParaRPr lang="en-US" sz="2800" dirty="0" smtClean="0"/>
          </a:p>
          <a:p>
            <a:endParaRPr lang="en-US" sz="2800" dirty="0" smtClean="0"/>
          </a:p>
          <a:p>
            <a:endParaRPr lang="en-US" dirty="0"/>
          </a:p>
        </p:txBody>
      </p:sp>
      <p:pic>
        <p:nvPicPr>
          <p:cNvPr id="1027" name="Picture 3" descr="C:\Documents and Settings\Cheryl\Local Settings\Temporary Internet Files\Content.IE5\F30J8GVK\MC900048447[1].wmf"/>
          <p:cNvPicPr>
            <a:picLocks noChangeAspect="1" noChangeArrowheads="1"/>
          </p:cNvPicPr>
          <p:nvPr/>
        </p:nvPicPr>
        <p:blipFill>
          <a:blip r:embed="rId2" cstate="print"/>
          <a:srcRect/>
          <a:stretch>
            <a:fillRect/>
          </a:stretch>
        </p:blipFill>
        <p:spPr bwMode="auto">
          <a:xfrm>
            <a:off x="6503067" y="609600"/>
            <a:ext cx="2640933" cy="3450434"/>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Where Are We Now?</a:t>
            </a:r>
            <a:endParaRPr lang="en-US" sz="3600" dirty="0"/>
          </a:p>
        </p:txBody>
      </p:sp>
      <p:sp>
        <p:nvSpPr>
          <p:cNvPr id="6" name="Content Placeholder 5"/>
          <p:cNvSpPr>
            <a:spLocks noGrp="1"/>
          </p:cNvSpPr>
          <p:nvPr>
            <p:ph idx="1"/>
          </p:nvPr>
        </p:nvSpPr>
        <p:spPr>
          <a:xfrm>
            <a:off x="304800" y="1219200"/>
            <a:ext cx="7702551" cy="4691064"/>
          </a:xfrm>
        </p:spPr>
        <p:txBody>
          <a:bodyPr/>
          <a:lstStyle/>
          <a:p>
            <a:r>
              <a:rPr lang="en-US" sz="3200" dirty="0" smtClean="0"/>
              <a:t>Usability testing incorporated in development and on-going assessment</a:t>
            </a:r>
          </a:p>
          <a:p>
            <a:endParaRPr lang="en-US" sz="3200" dirty="0" smtClean="0"/>
          </a:p>
          <a:p>
            <a:r>
              <a:rPr lang="en-US" sz="3200" dirty="0" smtClean="0"/>
              <a:t>LAMs increasing interest in hosted/cloud services</a:t>
            </a:r>
          </a:p>
          <a:p>
            <a:endParaRPr lang="en-US" sz="3200" dirty="0" smtClean="0"/>
          </a:p>
          <a:p>
            <a:r>
              <a:rPr lang="en-US" sz="3200" dirty="0" smtClean="0"/>
              <a:t>Increasing interest in linked data</a:t>
            </a:r>
          </a:p>
          <a:p>
            <a:endParaRPr lang="en-US" sz="3200" dirty="0" smtClean="0"/>
          </a:p>
          <a:p>
            <a:endParaRPr lang="en-US" dirty="0" smtClean="0"/>
          </a:p>
          <a:p>
            <a:pPr lvl="1">
              <a:buNone/>
            </a:pPr>
            <a:endParaRPr lang="en-US" dirty="0" smtClean="0"/>
          </a:p>
          <a:p>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4294967295"/>
          </p:nvPr>
        </p:nvPicPr>
        <p:blipFill>
          <a:blip r:embed="rId2" cstate="print"/>
          <a:srcRect/>
          <a:stretch>
            <a:fillRect/>
          </a:stretch>
        </p:blipFill>
        <p:spPr bwMode="auto">
          <a:xfrm>
            <a:off x="415199" y="304795"/>
            <a:ext cx="8424001" cy="6125143"/>
          </a:xfrm>
          <a:prstGeom prst="rect">
            <a:avLst/>
          </a:prstGeom>
          <a:noFill/>
          <a:ln w="9525">
            <a:noFill/>
            <a:miter lim="800000"/>
            <a:headEnd/>
            <a:tailEnd/>
          </a:ln>
        </p:spPr>
      </p:pic>
      <p:pic>
        <p:nvPicPr>
          <p:cNvPr id="3076" name="Picture 4"/>
          <p:cNvPicPr>
            <a:picLocks noChangeAspect="1" noChangeArrowheads="1"/>
          </p:cNvPicPr>
          <p:nvPr/>
        </p:nvPicPr>
        <p:blipFill>
          <a:blip r:embed="rId3" cstate="print"/>
          <a:srcRect/>
          <a:stretch>
            <a:fillRect/>
          </a:stretch>
        </p:blipFill>
        <p:spPr bwMode="auto">
          <a:xfrm>
            <a:off x="838200" y="1447800"/>
            <a:ext cx="7813429" cy="135885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p:cTn id="7" dur="1000" fill="hold"/>
                                        <p:tgtEl>
                                          <p:spTgt spid="3076"/>
                                        </p:tgtEl>
                                        <p:attrNameLst>
                                          <p:attrName>ppt_w</p:attrName>
                                        </p:attrNameLst>
                                      </p:cBhvr>
                                      <p:tavLst>
                                        <p:tav tm="0">
                                          <p:val>
                                            <p:fltVal val="0"/>
                                          </p:val>
                                        </p:tav>
                                        <p:tav tm="100000">
                                          <p:val>
                                            <p:strVal val="#ppt_w"/>
                                          </p:val>
                                        </p:tav>
                                      </p:tavLst>
                                    </p:anim>
                                    <p:anim calcmode="lin" valueType="num">
                                      <p:cBhvr>
                                        <p:cTn id="8" dur="1000" fill="hold"/>
                                        <p:tgtEl>
                                          <p:spTgt spid="3076"/>
                                        </p:tgtEl>
                                        <p:attrNameLst>
                                          <p:attrName>ppt_h</p:attrName>
                                        </p:attrNameLst>
                                      </p:cBhvr>
                                      <p:tavLst>
                                        <p:tav tm="0">
                                          <p:val>
                                            <p:fltVal val="0"/>
                                          </p:val>
                                        </p:tav>
                                        <p:tav tm="100000">
                                          <p:val>
                                            <p:strVal val="#ppt_h"/>
                                          </p:val>
                                        </p:tav>
                                      </p:tavLst>
                                    </p:anim>
                                    <p:animEffect transition="in" filter="fade">
                                      <p:cBhvr>
                                        <p:cTn id="9" dur="1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Shareable Social Metadata on the Horizon </a:t>
            </a:r>
            <a:endParaRPr lang="en-US" dirty="0"/>
          </a:p>
        </p:txBody>
      </p:sp>
      <p:sp>
        <p:nvSpPr>
          <p:cNvPr id="2" name="Slide Number Placeholder 1"/>
          <p:cNvSpPr>
            <a:spLocks noGrp="1"/>
          </p:cNvSpPr>
          <p:nvPr>
            <p:ph type="sldNum" sz="quarter" idx="4294967295"/>
          </p:nvPr>
        </p:nvSpPr>
        <p:spPr>
          <a:xfrm>
            <a:off x="7010400" y="6356350"/>
            <a:ext cx="2133600" cy="365125"/>
          </a:xfrm>
        </p:spPr>
        <p:txBody>
          <a:bodyPr/>
          <a:lstStyle/>
          <a:p>
            <a:r>
              <a:rPr lang="en-US" smtClean="0"/>
              <a:t>&lt;#&gt;</a:t>
            </a:r>
            <a:endParaRPr lang="en-US" dirty="0"/>
          </a:p>
        </p:txBody>
      </p:sp>
      <p:sp>
        <p:nvSpPr>
          <p:cNvPr id="7" name="Content Placeholder 6"/>
          <p:cNvSpPr>
            <a:spLocks noGrp="1"/>
          </p:cNvSpPr>
          <p:nvPr>
            <p:ph idx="1"/>
          </p:nvPr>
        </p:nvSpPr>
        <p:spPr/>
        <p:txBody>
          <a:bodyPr/>
          <a:lstStyle/>
          <a:p>
            <a:endParaRPr lang="en-US"/>
          </a:p>
        </p:txBody>
      </p:sp>
      <p:pic>
        <p:nvPicPr>
          <p:cNvPr id="8197" name="Picture 5" descr="C:\Users\cgowing\AppData\Local\Microsoft\Windows\Temporary Internet Files\Content.IE5\D5L4SMM3\MP900444168[1].jpg"/>
          <p:cNvPicPr>
            <a:picLocks noChangeAspect="1" noChangeArrowheads="1"/>
          </p:cNvPicPr>
          <p:nvPr/>
        </p:nvPicPr>
        <p:blipFill>
          <a:blip r:embed="rId2" cstate="print"/>
          <a:srcRect/>
          <a:stretch>
            <a:fillRect/>
          </a:stretch>
        </p:blipFill>
        <p:spPr bwMode="auto">
          <a:xfrm>
            <a:off x="3279648" y="2566416"/>
            <a:ext cx="2584704" cy="1725168"/>
          </a:xfrm>
          <a:prstGeom prst="rect">
            <a:avLst/>
          </a:prstGeom>
          <a:noFill/>
        </p:spPr>
      </p:pic>
      <p:pic>
        <p:nvPicPr>
          <p:cNvPr id="8201" name="Picture 9" descr="C:\Users\cgowing\AppData\Local\Microsoft\Windows\Temporary Internet Files\Content.IE5\AEFHJ87E\MP900149008[1].jpg"/>
          <p:cNvPicPr>
            <a:picLocks noChangeAspect="1" noChangeArrowheads="1"/>
          </p:cNvPicPr>
          <p:nvPr/>
        </p:nvPicPr>
        <p:blipFill>
          <a:blip r:embed="rId3" cstate="print"/>
          <a:srcRect/>
          <a:stretch>
            <a:fillRect/>
          </a:stretch>
        </p:blipFill>
        <p:spPr bwMode="auto">
          <a:xfrm>
            <a:off x="838200" y="1143000"/>
            <a:ext cx="7315200" cy="4840224"/>
          </a:xfrm>
          <a:prstGeom prst="rect">
            <a:avLst/>
          </a:prstGeo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4000" dirty="0" smtClean="0"/>
              <a:t>Measuring success</a:t>
            </a:r>
            <a:endParaRPr lang="nl-NL" sz="4000" dirty="0"/>
          </a:p>
        </p:txBody>
      </p:sp>
      <p:sp>
        <p:nvSpPr>
          <p:cNvPr id="3" name="Tijdelijke aanduiding voor inhoud 2"/>
          <p:cNvSpPr>
            <a:spLocks noGrp="1"/>
          </p:cNvSpPr>
          <p:nvPr>
            <p:ph idx="1"/>
          </p:nvPr>
        </p:nvSpPr>
        <p:spPr>
          <a:xfrm>
            <a:off x="0" y="4953000"/>
            <a:ext cx="9144000" cy="1143000"/>
          </a:xfrm>
        </p:spPr>
        <p:txBody>
          <a:bodyPr>
            <a:normAutofit/>
          </a:bodyPr>
          <a:lstStyle/>
          <a:p>
            <a:endParaRPr lang="en-US" dirty="0" smtClean="0">
              <a:solidFill>
                <a:schemeClr val="accent1"/>
              </a:solidFill>
            </a:endParaRPr>
          </a:p>
          <a:p>
            <a:endParaRPr lang="en-US" dirty="0" smtClean="0">
              <a:solidFill>
                <a:schemeClr val="accent1"/>
              </a:solidFill>
            </a:endParaRPr>
          </a:p>
          <a:p>
            <a:pPr algn="ctr">
              <a:buNone/>
            </a:pPr>
            <a:endParaRPr lang="en-US" sz="2200" dirty="0" smtClean="0">
              <a:latin typeface="Trebuchet MS" pitchFamily="34" charset="0"/>
              <a:hlinkClick r:id="rId3"/>
            </a:endParaRPr>
          </a:p>
          <a:p>
            <a:pPr algn="ctr">
              <a:buNone/>
            </a:pPr>
            <a:endParaRPr lang="en-US" sz="2200" dirty="0" smtClean="0">
              <a:latin typeface="Trebuchet MS" pitchFamily="34" charset="0"/>
              <a:hlinkClick r:id="rId3"/>
            </a:endParaRPr>
          </a:p>
          <a:p>
            <a:pPr algn="ctr">
              <a:buNone/>
            </a:pPr>
            <a:endParaRPr lang="en-US" sz="2200" dirty="0" smtClean="0">
              <a:latin typeface="Trebuchet MS" pitchFamily="34" charset="0"/>
              <a:hlinkClick r:id="rId3"/>
            </a:endParaRPr>
          </a:p>
          <a:p>
            <a:pPr algn="ctr">
              <a:buNone/>
            </a:pPr>
            <a:endParaRPr lang="en-US" sz="2200" dirty="0" smtClean="0">
              <a:latin typeface="Trebuchet MS" pitchFamily="34" charset="0"/>
              <a:hlinkClick r:id="rId3"/>
            </a:endParaRPr>
          </a:p>
          <a:p>
            <a:pPr algn="ctr">
              <a:buNone/>
            </a:pPr>
            <a:endParaRPr lang="en-US" sz="2200" dirty="0" smtClean="0">
              <a:latin typeface="Trebuchet MS" pitchFamily="34" charset="0"/>
              <a:hlinkClick r:id="rId4"/>
            </a:endParaRPr>
          </a:p>
          <a:p>
            <a:pPr algn="ctr">
              <a:buNone/>
            </a:pPr>
            <a:endParaRPr lang="en-US" b="0" dirty="0" smtClean="0">
              <a:solidFill>
                <a:schemeClr val="tx1"/>
              </a:solidFill>
              <a:latin typeface="Calibri" pitchFamily="34" charset="0"/>
              <a:cs typeface="Calibri" pitchFamily="34" charset="0"/>
            </a:endParaRPr>
          </a:p>
          <a:p>
            <a:pPr algn="ctr">
              <a:buNone/>
            </a:pPr>
            <a:endParaRPr lang="en-US" dirty="0" smtClean="0">
              <a:latin typeface="Calibri" pitchFamily="34" charset="0"/>
              <a:cs typeface="Calibri" pitchFamily="34" charset="0"/>
            </a:endParaRPr>
          </a:p>
        </p:txBody>
      </p:sp>
      <p:sp>
        <p:nvSpPr>
          <p:cNvPr id="6" name="TextBox 5"/>
          <p:cNvSpPr txBox="1"/>
          <p:nvPr/>
        </p:nvSpPr>
        <p:spPr>
          <a:xfrm>
            <a:off x="3429000" y="2209800"/>
            <a:ext cx="5267444" cy="1569660"/>
          </a:xfrm>
          <a:prstGeom prst="rect">
            <a:avLst/>
          </a:prstGeom>
          <a:noFill/>
        </p:spPr>
        <p:txBody>
          <a:bodyPr wrap="square" rtlCol="0">
            <a:spAutoFit/>
          </a:bodyPr>
          <a:lstStyle/>
          <a:p>
            <a:r>
              <a:rPr lang="en-US" dirty="0" smtClean="0">
                <a:solidFill>
                  <a:schemeClr val="tx1"/>
                </a:solidFill>
                <a:latin typeface="Trebuchet MS" pitchFamily="34" charset="0"/>
              </a:rPr>
              <a:t> Elizabeth Yakel</a:t>
            </a:r>
          </a:p>
          <a:p>
            <a:r>
              <a:rPr lang="en-US" dirty="0" smtClean="0">
                <a:solidFill>
                  <a:schemeClr val="tx1"/>
                </a:solidFill>
                <a:latin typeface="Trebuchet MS" pitchFamily="34" charset="0"/>
              </a:rPr>
              <a:t> University of Michigan </a:t>
            </a:r>
          </a:p>
          <a:p>
            <a:r>
              <a:rPr lang="en-US" dirty="0" smtClean="0">
                <a:solidFill>
                  <a:schemeClr val="tx1"/>
                </a:solidFill>
                <a:latin typeface="Trebuchet MS" pitchFamily="34" charset="0"/>
              </a:rPr>
              <a:t> School of Information</a:t>
            </a:r>
          </a:p>
        </p:txBody>
      </p:sp>
      <p:pic>
        <p:nvPicPr>
          <p:cNvPr id="7" name="Picture 6" descr="Beth Yakel.jpg"/>
          <p:cNvPicPr>
            <a:picLocks noChangeAspect="1"/>
          </p:cNvPicPr>
          <p:nvPr/>
        </p:nvPicPr>
        <p:blipFill>
          <a:blip r:embed="rId5" cstate="print"/>
          <a:stretch>
            <a:fillRect/>
          </a:stretch>
        </p:blipFill>
        <p:spPr>
          <a:xfrm>
            <a:off x="609600" y="1447800"/>
            <a:ext cx="2566377" cy="356616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smtClean="0"/>
              <a:t>&lt;#&gt;</a:t>
            </a:r>
            <a:endParaRPr lang="en-US" dirty="0"/>
          </a:p>
        </p:txBody>
      </p:sp>
      <p:sp>
        <p:nvSpPr>
          <p:cNvPr id="3" name="Footer Placeholder 2"/>
          <p:cNvSpPr>
            <a:spLocks noGrp="1"/>
          </p:cNvSpPr>
          <p:nvPr>
            <p:ph type="ftr" sz="quarter" idx="11"/>
          </p:nvPr>
        </p:nvSpPr>
        <p:spPr/>
        <p:txBody>
          <a:bodyPr/>
          <a:lstStyle/>
          <a:p>
            <a:endParaRPr lang="en-US"/>
          </a:p>
        </p:txBody>
      </p:sp>
      <p:sp>
        <p:nvSpPr>
          <p:cNvPr id="5" name="Rectangle 4"/>
          <p:cNvSpPr/>
          <p:nvPr/>
        </p:nvSpPr>
        <p:spPr>
          <a:xfrm>
            <a:off x="228600" y="381000"/>
            <a:ext cx="8382000" cy="707886"/>
          </a:xfrm>
          <a:prstGeom prst="rect">
            <a:avLst/>
          </a:prstGeom>
        </p:spPr>
        <p:txBody>
          <a:bodyPr wrap="square">
            <a:spAutoFit/>
          </a:bodyPr>
          <a:lstStyle/>
          <a:p>
            <a:pPr lvl="0">
              <a:defRPr/>
            </a:pPr>
            <a:r>
              <a:rPr lang="en-US" sz="4000" kern="0" dirty="0" smtClean="0">
                <a:solidFill>
                  <a:schemeClr val="accent2"/>
                </a:solidFill>
                <a:latin typeface="Trebuchet MS" pitchFamily="34" charset="0"/>
              </a:rPr>
              <a:t>How? (2) Conduct survey</a:t>
            </a:r>
            <a:endParaRPr lang="en-US" sz="4000" kern="0" dirty="0">
              <a:solidFill>
                <a:schemeClr val="accent2"/>
              </a:solidFill>
              <a:latin typeface="Trebuchet MS" pitchFamily="34" charset="0"/>
            </a:endParaRPr>
          </a:p>
        </p:txBody>
      </p:sp>
      <p:pic>
        <p:nvPicPr>
          <p:cNvPr id="6" name="Picture 2"/>
          <p:cNvPicPr>
            <a:picLocks noChangeAspect="1" noChangeArrowheads="1"/>
          </p:cNvPicPr>
          <p:nvPr/>
        </p:nvPicPr>
        <p:blipFill>
          <a:blip r:embed="rId2" cstate="print"/>
          <a:srcRect/>
          <a:stretch>
            <a:fillRect/>
          </a:stretch>
        </p:blipFill>
        <p:spPr bwMode="auto">
          <a:xfrm>
            <a:off x="533400" y="1066800"/>
            <a:ext cx="7591425" cy="5305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381000" y="1828800"/>
            <a:ext cx="8229600" cy="838200"/>
          </a:xfrm>
        </p:spPr>
        <p:txBody>
          <a:bodyPr/>
          <a:lstStyle/>
          <a:p>
            <a:r>
              <a:rPr lang="en-US" sz="3600" dirty="0" smtClean="0"/>
              <a:t>My interest in Archives 2.0</a:t>
            </a:r>
          </a:p>
        </p:txBody>
      </p:sp>
      <p:sp>
        <p:nvSpPr>
          <p:cNvPr id="6147" name="Content Placeholder 2"/>
          <p:cNvSpPr>
            <a:spLocks noGrp="1"/>
          </p:cNvSpPr>
          <p:nvPr>
            <p:ph idx="1"/>
          </p:nvPr>
        </p:nvSpPr>
        <p:spPr>
          <a:xfrm>
            <a:off x="457200" y="2819400"/>
            <a:ext cx="8229600" cy="3078163"/>
          </a:xfrm>
        </p:spPr>
        <p:txBody>
          <a:bodyPr/>
          <a:lstStyle/>
          <a:p>
            <a:r>
              <a:rPr lang="en-US" sz="2800" dirty="0" smtClean="0"/>
              <a:t>Polar Bear Expedition Digital Collections Experiment (</a:t>
            </a:r>
            <a:r>
              <a:rPr lang="en-US" sz="2800" dirty="0" smtClean="0">
                <a:hlinkClick r:id="rId2"/>
              </a:rPr>
              <a:t>http://polarbears.si.umich.edu</a:t>
            </a:r>
            <a:r>
              <a:rPr lang="en-US" sz="2800" dirty="0" smtClean="0"/>
              <a:t>)</a:t>
            </a:r>
          </a:p>
          <a:p>
            <a:pPr lvl="1"/>
            <a:r>
              <a:rPr lang="en-US" sz="2400" dirty="0" smtClean="0"/>
              <a:t>Comments</a:t>
            </a:r>
          </a:p>
          <a:p>
            <a:pPr lvl="1"/>
            <a:r>
              <a:rPr lang="en-US" sz="2400" dirty="0" smtClean="0"/>
              <a:t>User profiles</a:t>
            </a:r>
          </a:p>
          <a:p>
            <a:pPr lvl="1"/>
            <a:r>
              <a:rPr lang="en-US" sz="2400" dirty="0" smtClean="0"/>
              <a:t>Recommender system</a:t>
            </a:r>
          </a:p>
        </p:txBody>
      </p:sp>
      <p:pic>
        <p:nvPicPr>
          <p:cNvPr id="6148" name="Picture 4"/>
          <p:cNvPicPr>
            <a:picLocks noChangeAspect="1" noChangeArrowheads="1"/>
          </p:cNvPicPr>
          <p:nvPr/>
        </p:nvPicPr>
        <p:blipFill>
          <a:blip r:embed="rId3" cstate="print"/>
          <a:srcRect/>
          <a:stretch>
            <a:fillRect/>
          </a:stretch>
        </p:blipFill>
        <p:spPr bwMode="auto">
          <a:xfrm>
            <a:off x="76200" y="0"/>
            <a:ext cx="8839200" cy="1828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sz="3600" dirty="0" smtClean="0"/>
              <a:t>Polar Bear Expedition experience</a:t>
            </a:r>
          </a:p>
        </p:txBody>
      </p:sp>
      <p:sp>
        <p:nvSpPr>
          <p:cNvPr id="3" name="Content Placeholder 2"/>
          <p:cNvSpPr>
            <a:spLocks noGrp="1"/>
          </p:cNvSpPr>
          <p:nvPr>
            <p:ph idx="1"/>
          </p:nvPr>
        </p:nvSpPr>
        <p:spPr/>
        <p:txBody>
          <a:bodyPr/>
          <a:lstStyle/>
          <a:p>
            <a:pPr>
              <a:defRPr/>
            </a:pPr>
            <a:r>
              <a:rPr lang="en-US" sz="2800" dirty="0" smtClean="0">
                <a:latin typeface="+mj-lt"/>
                <a:ea typeface="+mj-ea"/>
                <a:cs typeface="+mj-cs"/>
              </a:rPr>
              <a:t>Success is contingent on larger site goals</a:t>
            </a:r>
          </a:p>
          <a:p>
            <a:pPr>
              <a:defRPr/>
            </a:pPr>
            <a:r>
              <a:rPr lang="en-US" sz="2800" dirty="0" smtClean="0">
                <a:latin typeface="+mj-lt"/>
                <a:ea typeface="+mj-ea"/>
                <a:cs typeface="+mj-cs"/>
              </a:rPr>
              <a:t>Quality versus quantity</a:t>
            </a:r>
          </a:p>
          <a:p>
            <a:pPr>
              <a:defRPr/>
            </a:pPr>
            <a:endParaRPr lang="en-US" dirty="0">
              <a:solidFill>
                <a:schemeClr val="accent2"/>
              </a:solidFill>
              <a:latin typeface="+mj-lt"/>
              <a:ea typeface="+mj-ea"/>
              <a:cs typeface="+mj-cs"/>
            </a:endParaRPr>
          </a:p>
          <a:p>
            <a:pPr>
              <a:defRPr/>
            </a:pPr>
            <a:endParaRPr lang="en-US" dirty="0" smtClean="0">
              <a:solidFill>
                <a:schemeClr val="accent2"/>
              </a:solidFill>
              <a:latin typeface="+mj-lt"/>
              <a:ea typeface="+mj-ea"/>
              <a:cs typeface="+mj-cs"/>
            </a:endParaRPr>
          </a:p>
        </p:txBody>
      </p:sp>
      <p:pic>
        <p:nvPicPr>
          <p:cNvPr id="7172" name="Picture 1"/>
          <p:cNvPicPr>
            <a:picLocks noChangeAspect="1"/>
          </p:cNvPicPr>
          <p:nvPr/>
        </p:nvPicPr>
        <p:blipFill>
          <a:blip r:embed="rId3" cstate="print"/>
          <a:srcRect/>
          <a:stretch>
            <a:fillRect/>
          </a:stretch>
        </p:blipFill>
        <p:spPr bwMode="auto">
          <a:xfrm>
            <a:off x="533400" y="2819400"/>
            <a:ext cx="7743825" cy="342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sz="3600" dirty="0" smtClean="0"/>
              <a:t>Issues of peer production in archives</a:t>
            </a:r>
          </a:p>
        </p:txBody>
      </p:sp>
      <p:sp>
        <p:nvSpPr>
          <p:cNvPr id="3" name="Content Placeholder 2"/>
          <p:cNvSpPr>
            <a:spLocks noGrp="1"/>
          </p:cNvSpPr>
          <p:nvPr>
            <p:ph idx="1"/>
          </p:nvPr>
        </p:nvSpPr>
        <p:spPr>
          <a:xfrm>
            <a:off x="381000" y="1447800"/>
            <a:ext cx="8229600" cy="4525963"/>
          </a:xfrm>
        </p:spPr>
        <p:txBody>
          <a:bodyPr/>
          <a:lstStyle/>
          <a:p>
            <a:pPr lvl="1">
              <a:defRPr/>
            </a:pPr>
            <a:r>
              <a:rPr lang="en-US" sz="2400" dirty="0" smtClean="0"/>
              <a:t>“Balancing Archival Authority with Encouraging Authentic Voices to Engage with Records</a:t>
            </a:r>
            <a:r>
              <a:rPr lang="en-US" sz="2400" i="1" dirty="0" smtClean="0"/>
              <a:t>,</a:t>
            </a:r>
            <a:r>
              <a:rPr lang="en-US" sz="2400" dirty="0" smtClean="0"/>
              <a:t>” in </a:t>
            </a:r>
            <a:r>
              <a:rPr lang="en-US" sz="2400" i="1" dirty="0" smtClean="0"/>
              <a:t>A Different Kind of Web: New Connections between Archives and Our Users with Web 2.0</a:t>
            </a:r>
            <a:r>
              <a:rPr lang="en-US" sz="2400" dirty="0" smtClean="0"/>
              <a:t>, Kate </a:t>
            </a:r>
            <a:r>
              <a:rPr lang="en-US" sz="2400" dirty="0" err="1" smtClean="0"/>
              <a:t>Theimer</a:t>
            </a:r>
            <a:r>
              <a:rPr lang="en-US" sz="2400" dirty="0" smtClean="0"/>
              <a:t>, ed. (2011)</a:t>
            </a:r>
          </a:p>
          <a:p>
            <a:pPr marL="0" indent="0">
              <a:buFont typeface="Arial" charset="0"/>
              <a:buNone/>
              <a:defRPr/>
            </a:pPr>
            <a:endParaRPr lang="en-US" dirty="0" smtClean="0"/>
          </a:p>
          <a:p>
            <a:pPr lvl="1">
              <a:defRPr/>
            </a:pPr>
            <a:r>
              <a:rPr lang="en-US" sz="2400" dirty="0" smtClean="0"/>
              <a:t>“Who Represents the Past? Enabling Reuse and Re-creation of Digital Objects in Cyberspace,” in </a:t>
            </a:r>
            <a:r>
              <a:rPr lang="en-US" sz="2400" i="1" dirty="0" smtClean="0"/>
              <a:t>Controlling the Past: Documenting Society and Institutions (Essays in Honor of Helen Willa Samuels)</a:t>
            </a:r>
            <a:r>
              <a:rPr lang="en-US" sz="2400" dirty="0" smtClean="0"/>
              <a:t>, Terry Cook, ed. (2011)</a:t>
            </a:r>
          </a:p>
          <a:p>
            <a:pPr lvl="1">
              <a:defRPr/>
            </a:pPr>
            <a:endParaRPr lang="en-US" dirty="0" smtClean="0"/>
          </a:p>
          <a:p>
            <a:pPr>
              <a:defRPr/>
            </a:pPr>
            <a:endParaRPr lang="en-US" dirty="0" smtClean="0"/>
          </a:p>
          <a:p>
            <a:pPr>
              <a:defRPr/>
            </a:pPr>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sz="3600" dirty="0" smtClean="0"/>
              <a:t>Success criteria</a:t>
            </a:r>
          </a:p>
        </p:txBody>
      </p:sp>
      <p:graphicFrame>
        <p:nvGraphicFramePr>
          <p:cNvPr id="4" name="Content Placeholder 3"/>
          <p:cNvGraphicFramePr>
            <a:graphicFrameLocks noGrp="1"/>
          </p:cNvGraphicFramePr>
          <p:nvPr>
            <p:ph idx="1"/>
          </p:nvPr>
        </p:nvGraphicFramePr>
        <p:xfrm>
          <a:off x="228600" y="1295400"/>
          <a:ext cx="8610600" cy="54102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z="3600" dirty="0" smtClean="0"/>
              <a:t>Measurement techniques </a:t>
            </a:r>
          </a:p>
        </p:txBody>
      </p:sp>
      <p:graphicFrame>
        <p:nvGraphicFramePr>
          <p:cNvPr id="4" name="Content Placeholder 3"/>
          <p:cNvGraphicFramePr>
            <a:graphicFrameLocks noGrp="1"/>
          </p:cNvGraphicFramePr>
          <p:nvPr>
            <p:ph idx="1"/>
          </p:nvPr>
        </p:nvGraphicFramePr>
        <p:xfrm>
          <a:off x="228600" y="838200"/>
          <a:ext cx="8915400" cy="53340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152400" y="152400"/>
          <a:ext cx="8763000" cy="6294444"/>
        </p:xfrm>
        <a:graphic>
          <a:graphicData uri="http://schemas.openxmlformats.org/drawingml/2006/table">
            <a:tbl>
              <a:tblPr/>
              <a:tblGrid>
                <a:gridCol w="4441825"/>
                <a:gridCol w="2160588"/>
                <a:gridCol w="2160587"/>
              </a:tblGrid>
              <a:tr h="86518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2400" b="1" i="0" u="none" strike="noStrike" cap="none" normalizeH="0" baseline="0" smtClean="0">
                          <a:ln>
                            <a:noFill/>
                          </a:ln>
                          <a:solidFill>
                            <a:srgbClr val="FFFFFF"/>
                          </a:solidFill>
                          <a:effectLst/>
                          <a:latin typeface="Trebuchet MS" pitchFamily="34" charset="0"/>
                          <a:cs typeface="Times New Roman" pitchFamily="18" charset="0"/>
                        </a:rPr>
                        <a:t>Type of Activity</a:t>
                      </a:r>
                      <a:endParaRPr kumimoji="0" lang="en-US" sz="2400" b="0" i="0" u="none" strike="noStrike" cap="none" normalizeH="0" baseline="0" smtClean="0">
                        <a:ln>
                          <a:noFill/>
                        </a:ln>
                        <a:solidFill>
                          <a:schemeClr val="tx1"/>
                        </a:solidFill>
                        <a:effectLst/>
                        <a:latin typeface="Trebuchet MS" pitchFamily="34" charset="0"/>
                        <a:ea typeface="SimSun" pitchFamily="2" charset="-122"/>
                        <a:cs typeface="Arial"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178B5"/>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2400" b="1" i="0" u="none" strike="noStrike" cap="none" normalizeH="0" baseline="0" smtClean="0">
                          <a:ln>
                            <a:noFill/>
                          </a:ln>
                          <a:solidFill>
                            <a:srgbClr val="FFFFFF"/>
                          </a:solidFill>
                          <a:effectLst/>
                          <a:latin typeface="Trebuchet MS" pitchFamily="34" charset="0"/>
                          <a:cs typeface="Times New Roman" pitchFamily="18" charset="0"/>
                        </a:rPr>
                        <a:t>Number of Responses</a:t>
                      </a:r>
                      <a:endParaRPr kumimoji="0" lang="en-US" sz="2400" b="0" i="0" u="none" strike="noStrike" cap="none" normalizeH="0" baseline="0" smtClean="0">
                        <a:ln>
                          <a:noFill/>
                        </a:ln>
                        <a:solidFill>
                          <a:schemeClr val="tx1"/>
                        </a:solidFill>
                        <a:effectLst/>
                        <a:latin typeface="Trebuchet MS" pitchFamily="34" charset="0"/>
                        <a:ea typeface="SimSun" pitchFamily="2" charset="-122"/>
                        <a:cs typeface="Arial"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178B5"/>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2400" b="1" i="0" u="none" strike="noStrike" cap="none" normalizeH="0" baseline="0" smtClean="0">
                          <a:ln>
                            <a:noFill/>
                          </a:ln>
                          <a:solidFill>
                            <a:srgbClr val="FFFFFF"/>
                          </a:solidFill>
                          <a:effectLst/>
                          <a:latin typeface="Trebuchet MS" pitchFamily="34" charset="0"/>
                          <a:cs typeface="Times New Roman" pitchFamily="18" charset="0"/>
                        </a:rPr>
                        <a:t>Percentage</a:t>
                      </a:r>
                      <a:endParaRPr kumimoji="0" lang="en-US" sz="2400" b="0" i="0" u="none" strike="noStrike" cap="none" normalizeH="0" baseline="0" smtClean="0">
                        <a:ln>
                          <a:noFill/>
                        </a:ln>
                        <a:solidFill>
                          <a:schemeClr val="tx1"/>
                        </a:solidFill>
                        <a:effectLst/>
                        <a:latin typeface="Trebuchet MS" pitchFamily="34" charset="0"/>
                        <a:ea typeface="SimSun" pitchFamily="2" charset="-122"/>
                        <a:cs typeface="Arial"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178B5"/>
                    </a:solidFill>
                  </a:tcPr>
                </a:tc>
              </a:tr>
              <a:tr h="4143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rebuchet MS" pitchFamily="34" charset="0"/>
                          <a:cs typeface="Times New Roman" pitchFamily="18" charset="0"/>
                        </a:rPr>
                        <a:t>Number of comments</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rebuchet MS" pitchFamily="34" charset="0"/>
                          <a:cs typeface="Times New Roman" pitchFamily="18" charset="0"/>
                        </a:rPr>
                        <a:t>25</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rebuchet MS" pitchFamily="34" charset="0"/>
                          <a:cs typeface="Times New Roman" pitchFamily="18" charset="0"/>
                        </a:rPr>
                        <a:t>76%</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43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rebuchet MS" pitchFamily="34" charset="0"/>
                          <a:cs typeface="Times New Roman" pitchFamily="18" charset="0"/>
                        </a:rPr>
                        <a:t>Number of unique visitors</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rebuchet MS" pitchFamily="34" charset="0"/>
                          <a:cs typeface="Times New Roman" pitchFamily="18" charset="0"/>
                        </a:rPr>
                        <a:t>22</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rebuchet MS" pitchFamily="34" charset="0"/>
                          <a:cs typeface="Times New Roman" pitchFamily="18" charset="0"/>
                        </a:rPr>
                        <a:t>67%</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43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rebuchet MS" pitchFamily="34" charset="0"/>
                          <a:cs typeface="Times New Roman" pitchFamily="18" charset="0"/>
                        </a:rPr>
                        <a:t>Number of visits</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rebuchet MS" pitchFamily="34" charset="0"/>
                          <a:cs typeface="Times New Roman" pitchFamily="18" charset="0"/>
                        </a:rPr>
                        <a:t>21</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rebuchet MS" pitchFamily="34" charset="0"/>
                          <a:cs typeface="Times New Roman" pitchFamily="18" charset="0"/>
                        </a:rPr>
                        <a:t>64%</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43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rebuchet MS" pitchFamily="34" charset="0"/>
                          <a:cs typeface="Times New Roman" pitchFamily="18" charset="0"/>
                        </a:rPr>
                        <a:t>Number of user accounts</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rebuchet MS" pitchFamily="34" charset="0"/>
                          <a:cs typeface="Times New Roman" pitchFamily="18" charset="0"/>
                        </a:rPr>
                        <a:t>19</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rebuchet MS" pitchFamily="34" charset="0"/>
                          <a:cs typeface="Times New Roman" pitchFamily="18" charset="0"/>
                        </a:rPr>
                        <a:t>58%</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2438">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rebuchet MS" pitchFamily="34" charset="0"/>
                          <a:cs typeface="Times New Roman" pitchFamily="18" charset="0"/>
                        </a:rPr>
                        <a:t>Most frequently accessed content</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5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rebuchet MS" pitchFamily="34" charset="0"/>
                          <a:cs typeface="Times New Roman" pitchFamily="18" charset="0"/>
                        </a:rPr>
                        <a:t>19</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5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rebuchet MS" pitchFamily="34" charset="0"/>
                          <a:cs typeface="Times New Roman" pitchFamily="18" charset="0"/>
                        </a:rPr>
                        <a:t>58%</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43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rebuchet MS" pitchFamily="34" charset="0"/>
                          <a:cs typeface="Times New Roman" pitchFamily="18" charset="0"/>
                        </a:rPr>
                        <a:t>Geography of users</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rebuchet MS" pitchFamily="34" charset="0"/>
                          <a:cs typeface="Times New Roman" pitchFamily="18" charset="0"/>
                        </a:rPr>
                        <a:t>15</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rebuchet MS" pitchFamily="34" charset="0"/>
                          <a:cs typeface="Times New Roman" pitchFamily="18" charset="0"/>
                        </a:rPr>
                        <a:t>46%</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43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rebuchet MS" pitchFamily="34" charset="0"/>
                          <a:cs typeface="Times New Roman" pitchFamily="18" charset="0"/>
                        </a:rPr>
                        <a:t>Number of tags</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rebuchet MS" pitchFamily="34" charset="0"/>
                          <a:cs typeface="Times New Roman" pitchFamily="18" charset="0"/>
                        </a:rPr>
                        <a:t>14</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rebuchet MS" pitchFamily="34" charset="0"/>
                          <a:cs typeface="Times New Roman" pitchFamily="18" charset="0"/>
                        </a:rPr>
                        <a:t>42%</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43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rebuchet MS" pitchFamily="34" charset="0"/>
                          <a:cs typeface="Times New Roman" pitchFamily="18" charset="0"/>
                        </a:rPr>
                        <a:t>Domain IP</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rebuchet MS" pitchFamily="34" charset="0"/>
                          <a:cs typeface="Times New Roman" pitchFamily="18" charset="0"/>
                        </a:rPr>
                        <a:t>8</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rebuchet MS" pitchFamily="34" charset="0"/>
                          <a:cs typeface="Times New Roman" pitchFamily="18" charset="0"/>
                        </a:rPr>
                        <a:t>24%</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43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rebuchet MS" pitchFamily="34" charset="0"/>
                          <a:cs typeface="Times New Roman" pitchFamily="18" charset="0"/>
                        </a:rPr>
                        <a:t>Number of uploads</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rebuchet MS" pitchFamily="34" charset="0"/>
                          <a:cs typeface="Times New Roman" pitchFamily="18" charset="0"/>
                        </a:rPr>
                        <a:t>7</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rebuchet MS" pitchFamily="34" charset="0"/>
                          <a:cs typeface="Times New Roman" pitchFamily="18" charset="0"/>
                        </a:rPr>
                        <a:t>21%</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43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rebuchet MS" pitchFamily="34" charset="0"/>
                          <a:cs typeface="Times New Roman" pitchFamily="18" charset="0"/>
                        </a:rPr>
                        <a:t>Other</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rebuchet MS" pitchFamily="34" charset="0"/>
                          <a:cs typeface="Times New Roman" pitchFamily="18" charset="0"/>
                        </a:rPr>
                        <a:t>6</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rebuchet MS" pitchFamily="34" charset="0"/>
                          <a:cs typeface="Times New Roman" pitchFamily="18" charset="0"/>
                        </a:rPr>
                        <a:t>18%</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43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rebuchet MS" pitchFamily="34" charset="0"/>
                          <a:cs typeface="Times New Roman" pitchFamily="18" charset="0"/>
                        </a:rPr>
                        <a:t>Number of downloads</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rebuchet MS" pitchFamily="34" charset="0"/>
                          <a:cs typeface="Times New Roman" pitchFamily="18" charset="0"/>
                        </a:rPr>
                        <a:t>4</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rebuchet MS" pitchFamily="34" charset="0"/>
                          <a:cs typeface="Times New Roman" pitchFamily="18" charset="0"/>
                        </a:rPr>
                        <a:t>12%</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43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rebuchet MS" pitchFamily="34" charset="0"/>
                          <a:cs typeface="Times New Roman" pitchFamily="18" charset="0"/>
                        </a:rPr>
                        <a:t>User names</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rebuchet MS" pitchFamily="34" charset="0"/>
                          <a:cs typeface="Times New Roman" pitchFamily="18" charset="0"/>
                        </a:rPr>
                        <a:t>1</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rebuchet MS" pitchFamily="34" charset="0"/>
                          <a:cs typeface="Times New Roman" pitchFamily="18" charset="0"/>
                        </a:rPr>
                        <a:t>3%</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43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rebuchet MS" pitchFamily="34" charset="0"/>
                          <a:cs typeface="Times New Roman" pitchFamily="18" charset="0"/>
                        </a:rPr>
                        <a:t>Number of groups formed</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rebuchet MS" pitchFamily="34" charset="0"/>
                          <a:cs typeface="Times New Roman" pitchFamily="18" charset="0"/>
                        </a:rPr>
                        <a:t>0</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rebuchet MS" pitchFamily="34" charset="0"/>
                          <a:cs typeface="Times New Roman" pitchFamily="18" charset="0"/>
                        </a:rPr>
                        <a:t>0%</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sz="4000" dirty="0" smtClean="0"/>
              <a:t>Friction  </a:t>
            </a:r>
          </a:p>
        </p:txBody>
      </p:sp>
      <p:sp>
        <p:nvSpPr>
          <p:cNvPr id="3" name="Content Placeholder 2"/>
          <p:cNvSpPr>
            <a:spLocks noGrp="1"/>
          </p:cNvSpPr>
          <p:nvPr>
            <p:ph idx="1"/>
          </p:nvPr>
        </p:nvSpPr>
        <p:spPr>
          <a:xfrm>
            <a:off x="457200" y="1371600"/>
            <a:ext cx="8229600" cy="4525963"/>
          </a:xfrm>
        </p:spPr>
        <p:txBody>
          <a:bodyPr/>
          <a:lstStyle/>
          <a:p>
            <a:pPr>
              <a:defRPr/>
            </a:pPr>
            <a:r>
              <a:rPr lang="en-US" sz="3200" dirty="0" smtClean="0">
                <a:latin typeface="+mj-lt"/>
                <a:ea typeface="+mj-ea"/>
                <a:cs typeface="+mj-cs"/>
              </a:rPr>
              <a:t>Audiences and community not metadata</a:t>
            </a:r>
          </a:p>
          <a:p>
            <a:pPr>
              <a:defRPr/>
            </a:pPr>
            <a:endParaRPr lang="en-US" sz="3200" dirty="0" smtClean="0">
              <a:latin typeface="+mj-lt"/>
              <a:ea typeface="+mj-ea"/>
              <a:cs typeface="+mj-cs"/>
            </a:endParaRPr>
          </a:p>
          <a:p>
            <a:pPr>
              <a:defRPr/>
            </a:pPr>
            <a:r>
              <a:rPr lang="en-US" sz="3200" dirty="0" smtClean="0">
                <a:latin typeface="+mj-lt"/>
                <a:ea typeface="+mj-ea"/>
                <a:cs typeface="+mj-cs"/>
              </a:rPr>
              <a:t>Measures capture quantity of engagement</a:t>
            </a:r>
          </a:p>
          <a:p>
            <a:pPr>
              <a:defRPr/>
            </a:pPr>
            <a:endParaRPr lang="en-US" sz="3200" dirty="0" smtClean="0">
              <a:latin typeface="+mj-lt"/>
              <a:ea typeface="+mj-ea"/>
              <a:cs typeface="+mj-cs"/>
            </a:endParaRPr>
          </a:p>
          <a:p>
            <a:pPr>
              <a:defRPr/>
            </a:pPr>
            <a:r>
              <a:rPr lang="en-US" sz="3200" dirty="0" smtClean="0">
                <a:latin typeface="+mj-lt"/>
                <a:ea typeface="+mj-ea"/>
                <a:cs typeface="+mj-cs"/>
              </a:rPr>
              <a:t>Libraries, archives and museums want to measure quality of engagement</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sz="4000" dirty="0" smtClean="0"/>
              <a:t>New Measures</a:t>
            </a:r>
          </a:p>
        </p:txBody>
      </p:sp>
      <p:sp>
        <p:nvSpPr>
          <p:cNvPr id="3" name="Content Placeholder 2"/>
          <p:cNvSpPr>
            <a:spLocks noGrp="1"/>
          </p:cNvSpPr>
          <p:nvPr>
            <p:ph idx="1"/>
          </p:nvPr>
        </p:nvSpPr>
        <p:spPr>
          <a:xfrm>
            <a:off x="457200" y="1524000"/>
            <a:ext cx="8229600" cy="4602163"/>
          </a:xfrm>
        </p:spPr>
        <p:txBody>
          <a:bodyPr/>
          <a:lstStyle/>
          <a:p>
            <a:pPr>
              <a:defRPr/>
            </a:pPr>
            <a:r>
              <a:rPr lang="en-US" sz="2800" dirty="0" smtClean="0">
                <a:latin typeface="+mj-lt"/>
                <a:ea typeface="+mj-ea"/>
                <a:cs typeface="+mj-cs"/>
              </a:rPr>
              <a:t>Presence of community users who provide feedback to community members</a:t>
            </a:r>
          </a:p>
          <a:p>
            <a:pPr>
              <a:defRPr/>
            </a:pPr>
            <a:endParaRPr lang="en-US" sz="2800" dirty="0" smtClean="0">
              <a:latin typeface="+mj-lt"/>
              <a:ea typeface="+mj-ea"/>
              <a:cs typeface="+mj-cs"/>
            </a:endParaRPr>
          </a:p>
          <a:p>
            <a:pPr>
              <a:defRPr/>
            </a:pPr>
            <a:r>
              <a:rPr lang="en-US" sz="2800" dirty="0" smtClean="0">
                <a:latin typeface="+mj-lt"/>
                <a:ea typeface="+mj-ea"/>
                <a:cs typeface="+mj-cs"/>
              </a:rPr>
              <a:t>Community participation and driving of content, policy, etc.</a:t>
            </a:r>
          </a:p>
          <a:p>
            <a:pPr>
              <a:defRPr/>
            </a:pPr>
            <a:endParaRPr lang="en-US" sz="2800" dirty="0">
              <a:latin typeface="+mj-lt"/>
              <a:ea typeface="+mj-ea"/>
              <a:cs typeface="+mj-cs"/>
            </a:endParaRPr>
          </a:p>
          <a:p>
            <a:pPr>
              <a:defRPr/>
            </a:pPr>
            <a:r>
              <a:rPr lang="en-US" sz="2800" dirty="0" smtClean="0">
                <a:latin typeface="+mj-lt"/>
                <a:ea typeface="+mj-ea"/>
                <a:cs typeface="+mj-cs"/>
              </a:rPr>
              <a:t>Shared responsibility</a:t>
            </a:r>
          </a:p>
          <a:p>
            <a:pPr>
              <a:defRPr/>
            </a:pPr>
            <a:endParaRPr lang="en-US" dirty="0" smtClean="0">
              <a:solidFill>
                <a:schemeClr val="accent2"/>
              </a:solidFill>
              <a:latin typeface="+mj-lt"/>
              <a:ea typeface="+mj-ea"/>
              <a:cs typeface="+mj-cs"/>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endParaRPr lang="en-US" smtClean="0"/>
          </a:p>
        </p:txBody>
      </p:sp>
      <p:sp>
        <p:nvSpPr>
          <p:cNvPr id="14339" name="Content Placeholder 2"/>
          <p:cNvSpPr>
            <a:spLocks noGrp="1"/>
          </p:cNvSpPr>
          <p:nvPr>
            <p:ph idx="1"/>
          </p:nvPr>
        </p:nvSpPr>
        <p:spPr/>
        <p:txBody>
          <a:bodyPr/>
          <a:lstStyle/>
          <a:p>
            <a:r>
              <a:rPr lang="en-US" sz="2800" dirty="0" smtClean="0"/>
              <a:t>We can’t measure success only in terms of the institution</a:t>
            </a:r>
          </a:p>
          <a:p>
            <a:endParaRPr lang="en-US" dirty="0" smtClean="0"/>
          </a:p>
          <a:p>
            <a:r>
              <a:rPr lang="en-US" sz="2800" dirty="0" smtClean="0"/>
              <a:t>We have to measure success in terms of the community</a:t>
            </a:r>
          </a:p>
          <a:p>
            <a:endParaRPr lang="en-US" i="1" dirty="0" smtClean="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sz="4000" dirty="0" smtClean="0"/>
              <a:t>We’ve </a:t>
            </a:r>
            <a:r>
              <a:rPr lang="en-US" sz="4000" dirty="0" err="1" smtClean="0"/>
              <a:t>gotta</a:t>
            </a:r>
            <a:r>
              <a:rPr lang="en-US" sz="4000" dirty="0" smtClean="0"/>
              <a:t> let go!</a:t>
            </a:r>
          </a:p>
        </p:txBody>
      </p:sp>
      <p:sp>
        <p:nvSpPr>
          <p:cNvPr id="15363" name="Content Placeholder 2"/>
          <p:cNvSpPr>
            <a:spLocks noGrp="1"/>
          </p:cNvSpPr>
          <p:nvPr>
            <p:ph idx="1"/>
          </p:nvPr>
        </p:nvSpPr>
        <p:spPr/>
        <p:txBody>
          <a:bodyPr/>
          <a:lstStyle/>
          <a:p>
            <a:endParaRPr lang="en-US" i="1" dirty="0" smtClean="0"/>
          </a:p>
          <a:p>
            <a:endParaRPr lang="en-US" i="1" dirty="0" smtClean="0"/>
          </a:p>
          <a:p>
            <a:pPr>
              <a:buNone/>
            </a:pPr>
            <a:r>
              <a:rPr lang="en-US" i="1" dirty="0" smtClean="0"/>
              <a:t>  </a:t>
            </a:r>
            <a:r>
              <a:rPr lang="en-US" sz="2800" i="1" dirty="0" smtClean="0"/>
              <a:t>The era of control is over: You can either stay in the bunker, or you can try to participate. And to not participate is criminal. (</a:t>
            </a:r>
            <a:r>
              <a:rPr lang="en-US" sz="2800" dirty="0" smtClean="0"/>
              <a:t>Ed Dilworth, </a:t>
            </a:r>
            <a:r>
              <a:rPr lang="en-US" sz="2800" i="1" dirty="0" smtClean="0"/>
              <a:t>Wired</a:t>
            </a:r>
            <a:r>
              <a:rPr lang="en-US" sz="2800" dirty="0" smtClean="0"/>
              <a:t>, December 2006.)</a:t>
            </a:r>
          </a:p>
          <a:p>
            <a:endParaRPr lang="en-US"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smtClean="0"/>
              <a:t>&lt;#&gt;</a:t>
            </a:r>
            <a:endParaRPr lang="en-US" dirty="0"/>
          </a:p>
        </p:txBody>
      </p:sp>
      <p:sp>
        <p:nvSpPr>
          <p:cNvPr id="3" name="Footer Placeholder 2"/>
          <p:cNvSpPr>
            <a:spLocks noGrp="1"/>
          </p:cNvSpPr>
          <p:nvPr>
            <p:ph type="ftr" sz="quarter" idx="11"/>
          </p:nvPr>
        </p:nvSpPr>
        <p:spPr/>
        <p:txBody>
          <a:bodyPr/>
          <a:lstStyle/>
          <a:p>
            <a:endParaRPr lang="en-US"/>
          </a:p>
        </p:txBody>
      </p:sp>
      <p:sp>
        <p:nvSpPr>
          <p:cNvPr id="5" name="Rectangle 4"/>
          <p:cNvSpPr/>
          <p:nvPr/>
        </p:nvSpPr>
        <p:spPr>
          <a:xfrm>
            <a:off x="228600" y="381000"/>
            <a:ext cx="8382000" cy="707886"/>
          </a:xfrm>
          <a:prstGeom prst="rect">
            <a:avLst/>
          </a:prstGeom>
        </p:spPr>
        <p:txBody>
          <a:bodyPr wrap="square">
            <a:spAutoFit/>
          </a:bodyPr>
          <a:lstStyle/>
          <a:p>
            <a:pPr lvl="0">
              <a:defRPr/>
            </a:pPr>
            <a:r>
              <a:rPr lang="en-US" sz="4000" kern="0" dirty="0" smtClean="0">
                <a:solidFill>
                  <a:schemeClr val="accent2"/>
                </a:solidFill>
                <a:latin typeface="Trebuchet MS" pitchFamily="34" charset="0"/>
              </a:rPr>
              <a:t>How? (3) Read and watch</a:t>
            </a:r>
            <a:endParaRPr lang="en-US" sz="4000" kern="0" dirty="0">
              <a:solidFill>
                <a:schemeClr val="accent2"/>
              </a:solidFill>
              <a:latin typeface="Trebuchet MS" pitchFamily="34" charset="0"/>
            </a:endParaRPr>
          </a:p>
        </p:txBody>
      </p:sp>
      <p:pic>
        <p:nvPicPr>
          <p:cNvPr id="4099" name="Picture 3"/>
          <p:cNvPicPr>
            <a:picLocks noChangeAspect="1" noChangeArrowheads="1"/>
          </p:cNvPicPr>
          <p:nvPr/>
        </p:nvPicPr>
        <p:blipFill>
          <a:blip r:embed="rId3" cstate="print"/>
          <a:srcRect/>
          <a:stretch>
            <a:fillRect/>
          </a:stretch>
        </p:blipFill>
        <p:spPr bwMode="auto">
          <a:xfrm>
            <a:off x="6096000" y="1295400"/>
            <a:ext cx="2795587" cy="2311400"/>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a:stretch>
            <a:fillRect/>
          </a:stretch>
        </p:blipFill>
        <p:spPr bwMode="auto">
          <a:xfrm>
            <a:off x="6357937" y="3886200"/>
            <a:ext cx="2786063" cy="2278063"/>
          </a:xfrm>
          <a:prstGeom prst="rect">
            <a:avLst/>
          </a:prstGeom>
          <a:noFill/>
          <a:ln w="9525">
            <a:noFill/>
            <a:miter lim="800000"/>
            <a:headEnd/>
            <a:tailEnd/>
          </a:ln>
        </p:spPr>
      </p:pic>
      <p:pic>
        <p:nvPicPr>
          <p:cNvPr id="4101" name="Picture 5"/>
          <p:cNvPicPr>
            <a:picLocks noChangeAspect="1" noChangeArrowheads="1"/>
          </p:cNvPicPr>
          <p:nvPr/>
        </p:nvPicPr>
        <p:blipFill>
          <a:blip r:embed="rId5" cstate="print"/>
          <a:srcRect/>
          <a:stretch>
            <a:fillRect/>
          </a:stretch>
        </p:blipFill>
        <p:spPr bwMode="auto">
          <a:xfrm>
            <a:off x="304800" y="1371600"/>
            <a:ext cx="2264989" cy="2443135"/>
          </a:xfrm>
          <a:prstGeom prst="rect">
            <a:avLst/>
          </a:prstGeom>
          <a:noFill/>
          <a:ln w="9525">
            <a:noFill/>
            <a:miter lim="800000"/>
            <a:headEnd/>
            <a:tailEnd/>
          </a:ln>
        </p:spPr>
      </p:pic>
      <p:pic>
        <p:nvPicPr>
          <p:cNvPr id="4102" name="Picture 6"/>
          <p:cNvPicPr>
            <a:picLocks noChangeAspect="1" noChangeArrowheads="1"/>
          </p:cNvPicPr>
          <p:nvPr/>
        </p:nvPicPr>
        <p:blipFill>
          <a:blip r:embed="rId6" cstate="print"/>
          <a:srcRect/>
          <a:stretch>
            <a:fillRect/>
          </a:stretch>
        </p:blipFill>
        <p:spPr bwMode="auto">
          <a:xfrm>
            <a:off x="0" y="3733800"/>
            <a:ext cx="5227637" cy="2398713"/>
          </a:xfrm>
          <a:prstGeom prst="rect">
            <a:avLst/>
          </a:prstGeom>
          <a:noFill/>
          <a:ln w="9525">
            <a:noFill/>
            <a:miter lim="800000"/>
            <a:headEnd/>
            <a:tailEnd/>
          </a:ln>
        </p:spPr>
      </p:pic>
      <p:pic>
        <p:nvPicPr>
          <p:cNvPr id="4104" name="Picture 8"/>
          <p:cNvPicPr>
            <a:picLocks noChangeAspect="1" noChangeArrowheads="1"/>
          </p:cNvPicPr>
          <p:nvPr/>
        </p:nvPicPr>
        <p:blipFill>
          <a:blip r:embed="rId7" cstate="print"/>
          <a:srcRect/>
          <a:stretch>
            <a:fillRect/>
          </a:stretch>
        </p:blipFill>
        <p:spPr bwMode="auto">
          <a:xfrm>
            <a:off x="2743200" y="1219200"/>
            <a:ext cx="3334115" cy="2103120"/>
          </a:xfrm>
          <a:prstGeom prst="rect">
            <a:avLst/>
          </a:prstGeom>
          <a:noFill/>
          <a:ln w="9525">
            <a:noFill/>
            <a:miter lim="800000"/>
            <a:headEnd/>
            <a:tailEnd/>
          </a:ln>
        </p:spPr>
      </p:pic>
      <p:pic>
        <p:nvPicPr>
          <p:cNvPr id="4105" name="Picture 9"/>
          <p:cNvPicPr>
            <a:picLocks noChangeAspect="1" noChangeArrowheads="1"/>
          </p:cNvPicPr>
          <p:nvPr/>
        </p:nvPicPr>
        <p:blipFill>
          <a:blip r:embed="rId8" cstate="print"/>
          <a:srcRect/>
          <a:stretch>
            <a:fillRect/>
          </a:stretch>
        </p:blipFill>
        <p:spPr bwMode="auto">
          <a:xfrm>
            <a:off x="3276600" y="4343400"/>
            <a:ext cx="3505536" cy="20439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57400" y="1676400"/>
            <a:ext cx="5104282" cy="646331"/>
          </a:xfrm>
          <a:prstGeom prst="rect">
            <a:avLst/>
          </a:prstGeom>
          <a:noFill/>
        </p:spPr>
        <p:txBody>
          <a:bodyPr wrap="none" rtlCol="0">
            <a:spAutoFit/>
          </a:bodyPr>
          <a:lstStyle/>
          <a:p>
            <a:r>
              <a:rPr lang="en-US" sz="3600" dirty="0" smtClean="0">
                <a:solidFill>
                  <a:schemeClr val="accent2"/>
                </a:solidFill>
                <a:latin typeface="+mj-lt"/>
              </a:rPr>
              <a:t>Questions? Comments?</a:t>
            </a:r>
            <a:endParaRPr lang="en-US" sz="3600" dirty="0">
              <a:solidFill>
                <a:schemeClr val="accent2"/>
              </a:solidFill>
              <a:latin typeface="+mj-lt"/>
            </a:endParaRPr>
          </a:p>
        </p:txBody>
      </p:sp>
      <p:sp>
        <p:nvSpPr>
          <p:cNvPr id="5" name="Rectangle 4"/>
          <p:cNvSpPr/>
          <p:nvPr/>
        </p:nvSpPr>
        <p:spPr>
          <a:xfrm>
            <a:off x="381000" y="2590800"/>
            <a:ext cx="4075155" cy="400110"/>
          </a:xfrm>
          <a:prstGeom prst="rect">
            <a:avLst/>
          </a:prstGeom>
        </p:spPr>
        <p:txBody>
          <a:bodyPr wrap="none">
            <a:spAutoFit/>
          </a:bodyPr>
          <a:lstStyle/>
          <a:p>
            <a:r>
              <a:rPr lang="en-US" sz="2000" dirty="0" smtClean="0">
                <a:solidFill>
                  <a:schemeClr val="tx1"/>
                </a:solidFill>
                <a:latin typeface="+mn-lt"/>
              </a:rPr>
              <a:t>Marja Musson: 	       </a:t>
            </a:r>
            <a:r>
              <a:rPr lang="en-US" sz="2000" dirty="0" smtClean="0">
                <a:solidFill>
                  <a:schemeClr val="tx1"/>
                </a:solidFill>
                <a:latin typeface="+mn-lt"/>
                <a:hlinkClick r:id="rId2"/>
              </a:rPr>
              <a:t>mmu@iisg.nl</a:t>
            </a:r>
            <a:endParaRPr lang="en-US" dirty="0" smtClean="0">
              <a:solidFill>
                <a:schemeClr val="tx1"/>
              </a:solidFill>
            </a:endParaRPr>
          </a:p>
        </p:txBody>
      </p:sp>
      <p:sp>
        <p:nvSpPr>
          <p:cNvPr id="6" name="Rectangle 5"/>
          <p:cNvSpPr/>
          <p:nvPr/>
        </p:nvSpPr>
        <p:spPr>
          <a:xfrm>
            <a:off x="381000" y="3048000"/>
            <a:ext cx="7543800" cy="400110"/>
          </a:xfrm>
          <a:prstGeom prst="rect">
            <a:avLst/>
          </a:prstGeom>
        </p:spPr>
        <p:txBody>
          <a:bodyPr wrap="square">
            <a:spAutoFit/>
          </a:bodyPr>
          <a:lstStyle/>
          <a:p>
            <a:r>
              <a:rPr lang="en-US" sz="2000" dirty="0" smtClean="0">
                <a:solidFill>
                  <a:schemeClr val="tx1"/>
                </a:solidFill>
                <a:latin typeface="+mn-lt"/>
              </a:rPr>
              <a:t>Ken Varnum:	       </a:t>
            </a:r>
            <a:r>
              <a:rPr lang="en-US" sz="2000" dirty="0" smtClean="0">
                <a:solidFill>
                  <a:schemeClr val="tx1"/>
                </a:solidFill>
                <a:latin typeface="+mn-lt"/>
                <a:hlinkClick r:id="rId3"/>
              </a:rPr>
              <a:t>varnum@umich.edu</a:t>
            </a:r>
            <a:endParaRPr lang="en-US" sz="2000" dirty="0" smtClean="0">
              <a:solidFill>
                <a:schemeClr val="tx1"/>
              </a:solidFill>
              <a:latin typeface="+mn-lt"/>
            </a:endParaRPr>
          </a:p>
        </p:txBody>
      </p:sp>
      <p:sp>
        <p:nvSpPr>
          <p:cNvPr id="7" name="Rectangle 6"/>
          <p:cNvSpPr/>
          <p:nvPr/>
        </p:nvSpPr>
        <p:spPr>
          <a:xfrm>
            <a:off x="381000" y="3581400"/>
            <a:ext cx="6934200" cy="400110"/>
          </a:xfrm>
          <a:prstGeom prst="rect">
            <a:avLst/>
          </a:prstGeom>
        </p:spPr>
        <p:txBody>
          <a:bodyPr wrap="square">
            <a:spAutoFit/>
          </a:bodyPr>
          <a:lstStyle/>
          <a:p>
            <a:r>
              <a:rPr lang="en-US" sz="2000" dirty="0" smtClean="0">
                <a:solidFill>
                  <a:schemeClr val="tx1"/>
                </a:solidFill>
                <a:latin typeface="+mn-lt"/>
              </a:rPr>
              <a:t>Cyndi Shein:  	       </a:t>
            </a:r>
            <a:r>
              <a:rPr lang="en-US" sz="2000" dirty="0" smtClean="0">
                <a:solidFill>
                  <a:schemeClr val="tx1"/>
                </a:solidFill>
                <a:latin typeface="+mn-lt"/>
                <a:hlinkClick r:id="rId4"/>
              </a:rPr>
              <a:t>cshein@getty.edu</a:t>
            </a:r>
            <a:endParaRPr lang="en-US" sz="2000" dirty="0" smtClean="0">
              <a:solidFill>
                <a:schemeClr val="tx1"/>
              </a:solidFill>
              <a:latin typeface="+mn-lt"/>
            </a:endParaRPr>
          </a:p>
        </p:txBody>
      </p:sp>
      <p:sp>
        <p:nvSpPr>
          <p:cNvPr id="8" name="Rectangle 7"/>
          <p:cNvSpPr/>
          <p:nvPr/>
        </p:nvSpPr>
        <p:spPr>
          <a:xfrm>
            <a:off x="381000" y="4114800"/>
            <a:ext cx="7696200" cy="400110"/>
          </a:xfrm>
          <a:prstGeom prst="rect">
            <a:avLst/>
          </a:prstGeom>
        </p:spPr>
        <p:txBody>
          <a:bodyPr wrap="square">
            <a:spAutoFit/>
          </a:bodyPr>
          <a:lstStyle/>
          <a:p>
            <a:r>
              <a:rPr lang="en-US" sz="2000" dirty="0" smtClean="0">
                <a:solidFill>
                  <a:schemeClr val="tx1"/>
                </a:solidFill>
                <a:latin typeface="+mn-lt"/>
              </a:rPr>
              <a:t>Cheryl Gowing:       </a:t>
            </a:r>
            <a:r>
              <a:rPr lang="en-US" sz="2000" dirty="0" smtClean="0">
                <a:solidFill>
                  <a:schemeClr val="tx1"/>
                </a:solidFill>
                <a:latin typeface="+mn-lt"/>
                <a:hlinkClick r:id="rId5"/>
              </a:rPr>
              <a:t>cgowing@miami.edu</a:t>
            </a:r>
            <a:endParaRPr lang="en-US" sz="2000" dirty="0" smtClean="0">
              <a:solidFill>
                <a:schemeClr val="tx1"/>
              </a:solidFill>
              <a:latin typeface="+mn-lt"/>
            </a:endParaRPr>
          </a:p>
        </p:txBody>
      </p:sp>
      <p:sp>
        <p:nvSpPr>
          <p:cNvPr id="9" name="Rectangle 8"/>
          <p:cNvSpPr/>
          <p:nvPr/>
        </p:nvSpPr>
        <p:spPr>
          <a:xfrm>
            <a:off x="381000" y="4648200"/>
            <a:ext cx="6172200" cy="400110"/>
          </a:xfrm>
          <a:prstGeom prst="rect">
            <a:avLst/>
          </a:prstGeom>
        </p:spPr>
        <p:txBody>
          <a:bodyPr wrap="square">
            <a:spAutoFit/>
          </a:bodyPr>
          <a:lstStyle/>
          <a:p>
            <a:r>
              <a:rPr lang="en-US" sz="2000" dirty="0" smtClean="0">
                <a:solidFill>
                  <a:schemeClr val="tx1"/>
                </a:solidFill>
                <a:latin typeface="+mn-lt"/>
              </a:rPr>
              <a:t>Elizabeth Yakel:      </a:t>
            </a:r>
            <a:r>
              <a:rPr lang="en-US" sz="2000" dirty="0" smtClean="0">
                <a:solidFill>
                  <a:schemeClr val="tx1"/>
                </a:solidFill>
                <a:latin typeface="+mn-lt"/>
                <a:hlinkClick r:id="rId6"/>
              </a:rPr>
              <a:t>yakel@umich.edu</a:t>
            </a:r>
            <a:endParaRPr lang="en-US" sz="2000" dirty="0" smtClean="0">
              <a:solidFill>
                <a:schemeClr val="tx1"/>
              </a:solidFill>
              <a:latin typeface="+mn-lt"/>
            </a:endParaRPr>
          </a:p>
        </p:txBody>
      </p:sp>
      <p:sp>
        <p:nvSpPr>
          <p:cNvPr id="10" name="TextBox 9"/>
          <p:cNvSpPr txBox="1"/>
          <p:nvPr/>
        </p:nvSpPr>
        <p:spPr>
          <a:xfrm>
            <a:off x="838200" y="5334000"/>
            <a:ext cx="5562600" cy="400110"/>
          </a:xfrm>
          <a:prstGeom prst="rect">
            <a:avLst/>
          </a:prstGeom>
          <a:noFill/>
        </p:spPr>
        <p:txBody>
          <a:bodyPr wrap="square" rtlCol="0">
            <a:spAutoFit/>
          </a:bodyPr>
          <a:lstStyle/>
          <a:p>
            <a:r>
              <a:rPr lang="en-US" sz="2000" dirty="0" smtClean="0">
                <a:solidFill>
                  <a:schemeClr val="tx1"/>
                </a:solidFill>
                <a:latin typeface="+mn-lt"/>
              </a:rPr>
              <a:t>Karen Smith-Yoshimura:   </a:t>
            </a:r>
            <a:r>
              <a:rPr lang="en-US" sz="2000" dirty="0" smtClean="0">
                <a:solidFill>
                  <a:schemeClr val="tx1"/>
                </a:solidFill>
                <a:latin typeface="+mn-lt"/>
                <a:hlinkClick r:id="rId7"/>
              </a:rPr>
              <a:t>smithyok@oclc.org</a:t>
            </a:r>
            <a:endParaRPr lang="en-US" sz="2000" dirty="0">
              <a:solidFill>
                <a:schemeClr val="tx1"/>
              </a:solidFill>
              <a:latin typeface="+mn-lt"/>
            </a:endParaRPr>
          </a:p>
        </p:txBody>
      </p:sp>
      <p:sp>
        <p:nvSpPr>
          <p:cNvPr id="11" name="TextBox 10"/>
          <p:cNvSpPr txBox="1"/>
          <p:nvPr/>
        </p:nvSpPr>
        <p:spPr>
          <a:xfrm>
            <a:off x="533400" y="5867400"/>
            <a:ext cx="8444941" cy="523220"/>
          </a:xfrm>
          <a:prstGeom prst="rect">
            <a:avLst/>
          </a:prstGeom>
          <a:noFill/>
        </p:spPr>
        <p:txBody>
          <a:bodyPr wrap="none" rtlCol="0">
            <a:spAutoFit/>
          </a:bodyPr>
          <a:lstStyle/>
          <a:p>
            <a:r>
              <a:rPr lang="en-US" sz="2800" b="0" dirty="0" smtClean="0">
                <a:latin typeface="+mn-lt"/>
              </a:rPr>
              <a:t>Social Metadata for LAMs is on Facebook! “Like” it!</a:t>
            </a:r>
            <a:endParaRPr lang="en-US" sz="2800" b="0" dirty="0">
              <a:latin typeface="+mn-l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solidFill>
                  <a:schemeClr val="accent2"/>
                </a:solidFill>
              </a:rPr>
              <a:t>Results</a:t>
            </a:r>
            <a:endParaRPr lang="en-US" sz="4400" dirty="0">
              <a:solidFill>
                <a:schemeClr val="accent2"/>
              </a:solidFill>
            </a:endParaRPr>
          </a:p>
        </p:txBody>
      </p:sp>
      <p:sp>
        <p:nvSpPr>
          <p:cNvPr id="3" name="Content Placeholder 2"/>
          <p:cNvSpPr>
            <a:spLocks noGrp="1"/>
          </p:cNvSpPr>
          <p:nvPr>
            <p:ph idx="1"/>
          </p:nvPr>
        </p:nvSpPr>
        <p:spPr>
          <a:xfrm>
            <a:off x="434977" y="1447801"/>
            <a:ext cx="7702551" cy="2285999"/>
          </a:xfrm>
        </p:spPr>
        <p:txBody>
          <a:bodyPr/>
          <a:lstStyle/>
          <a:p>
            <a:r>
              <a:rPr lang="en-US" sz="2800" dirty="0" smtClean="0"/>
              <a:t>Three reports and executive summary</a:t>
            </a:r>
          </a:p>
          <a:p>
            <a:r>
              <a:rPr lang="en-US" sz="2800" dirty="0" smtClean="0"/>
              <a:t>18 recommendations</a:t>
            </a:r>
          </a:p>
          <a:p>
            <a:r>
              <a:rPr lang="en-US" sz="2800" dirty="0" smtClean="0"/>
              <a:t>See: </a:t>
            </a:r>
            <a:r>
              <a:rPr lang="en-US" sz="2800" i="1" dirty="0" smtClean="0"/>
              <a:t>Sharing and aggregating social metadata</a:t>
            </a:r>
          </a:p>
          <a:p>
            <a:pPr>
              <a:buNone/>
            </a:pPr>
            <a:r>
              <a:rPr lang="en-US" sz="2800" dirty="0" smtClean="0">
                <a:hlinkClick r:id="rId2"/>
              </a:rPr>
              <a:t>www.oclc.org/research/activities/aggregating</a:t>
            </a:r>
            <a:r>
              <a:rPr lang="en-US" sz="2800" dirty="0" smtClean="0"/>
              <a:t>	</a:t>
            </a:r>
            <a:endParaRPr lang="en-US" sz="2800" i="1" dirty="0" smtClean="0"/>
          </a:p>
          <a:p>
            <a:endParaRPr lang="en-US" sz="2800" dirty="0" smtClean="0"/>
          </a:p>
          <a:p>
            <a:pPr>
              <a:buNone/>
            </a:pPr>
            <a:endParaRPr lang="en-US" sz="2800" dirty="0" smtClean="0"/>
          </a:p>
          <a:p>
            <a:pPr>
              <a:buNone/>
            </a:pPr>
            <a:r>
              <a:rPr lang="en-US" sz="2800" dirty="0" smtClean="0"/>
              <a:t>	</a:t>
            </a:r>
            <a:endParaRPr lang="en-US" sz="2800" dirty="0"/>
          </a:p>
        </p:txBody>
      </p:sp>
      <p:sp>
        <p:nvSpPr>
          <p:cNvPr id="4" name="Rectangle 3"/>
          <p:cNvSpPr/>
          <p:nvPr/>
        </p:nvSpPr>
        <p:spPr>
          <a:xfrm>
            <a:off x="457200" y="3810000"/>
            <a:ext cx="8153400" cy="2062103"/>
          </a:xfrm>
          <a:prstGeom prst="rect">
            <a:avLst/>
          </a:prstGeom>
        </p:spPr>
        <p:txBody>
          <a:bodyPr wrap="square">
            <a:spAutoFit/>
          </a:bodyPr>
          <a:lstStyle/>
          <a:p>
            <a:r>
              <a:rPr lang="en-US" dirty="0" smtClean="0">
                <a:solidFill>
                  <a:schemeClr val="tx1"/>
                </a:solidFill>
                <a:latin typeface="Trebuchet MS" pitchFamily="34" charset="0"/>
              </a:rPr>
              <a:t>“We believe it is riskier to do </a:t>
            </a:r>
            <a:r>
              <a:rPr lang="en-US" i="1" dirty="0" smtClean="0">
                <a:solidFill>
                  <a:schemeClr val="tx1"/>
                </a:solidFill>
                <a:latin typeface="Trebuchet MS" pitchFamily="34" charset="0"/>
              </a:rPr>
              <a:t>nothing </a:t>
            </a:r>
            <a:r>
              <a:rPr lang="en-US" dirty="0" smtClean="0">
                <a:solidFill>
                  <a:schemeClr val="tx1"/>
                </a:solidFill>
                <a:latin typeface="Trebuchet MS" pitchFamily="34" charset="0"/>
              </a:rPr>
              <a:t>and become irrelevant to your user communities than to </a:t>
            </a:r>
            <a:r>
              <a:rPr lang="en-US" i="1" dirty="0" smtClean="0">
                <a:solidFill>
                  <a:schemeClr val="tx1"/>
                </a:solidFill>
                <a:latin typeface="Trebuchet MS" pitchFamily="34" charset="0"/>
              </a:rPr>
              <a:t>start using</a:t>
            </a:r>
            <a:r>
              <a:rPr lang="en-US" dirty="0" smtClean="0">
                <a:solidFill>
                  <a:schemeClr val="tx1"/>
                </a:solidFill>
                <a:latin typeface="Trebuchet MS" pitchFamily="34" charset="0"/>
              </a:rPr>
              <a:t> social media features.”</a:t>
            </a:r>
            <a:endParaRPr lang="en-US" dirty="0">
              <a:solidFill>
                <a:schemeClr val="tx1"/>
              </a:solidFill>
              <a:latin typeface="Trebuchet MS"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range Theme">
  <a:themeElements>
    <a:clrScheme name="oclc_light_blue 15">
      <a:dk1>
        <a:srgbClr val="000000"/>
      </a:dk1>
      <a:lt1>
        <a:srgbClr val="FFFFFF"/>
      </a:lt1>
      <a:dk2>
        <a:srgbClr val="FFFFFF"/>
      </a:dk2>
      <a:lt2>
        <a:srgbClr val="000000"/>
      </a:lt2>
      <a:accent1>
        <a:srgbClr val="409A3C"/>
      </a:accent1>
      <a:accent2>
        <a:srgbClr val="FF7600"/>
      </a:accent2>
      <a:accent3>
        <a:srgbClr val="FFFFFF"/>
      </a:accent3>
      <a:accent4>
        <a:srgbClr val="000000"/>
      </a:accent4>
      <a:accent5>
        <a:srgbClr val="AFCAAF"/>
      </a:accent5>
      <a:accent6>
        <a:srgbClr val="E76A00"/>
      </a:accent6>
      <a:hlink>
        <a:srgbClr val="144A6F"/>
      </a:hlink>
      <a:folHlink>
        <a:srgbClr val="2178B5"/>
      </a:folHlink>
    </a:clrScheme>
    <a:fontScheme name="oclc_light_blu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2178B5"/>
        </a:solidFill>
        <a:ln w="9525" cap="flat" cmpd="sng" algn="ctr">
          <a:noFill/>
          <a:prstDash val="solid"/>
          <a:round/>
          <a:headEnd type="none" w="med" len="med"/>
          <a:tailEnd type="none" w="med" len="med"/>
        </a:ln>
        <a:effectLst/>
      </a:spPr>
      <a:bodyPr vert="horz" wrap="none" lIns="91440" tIns="45720" rIns="91440" bIns="45720" numCol="1" rtlCol="0" anchor="t" anchorCtr="0" compatLnSpc="1">
        <a:prstTxWarp prst="textNoShape">
          <a:avLst/>
        </a:prstTxWarp>
        <a:noAutofit/>
      </a:bodyPr>
      <a:lstStyle>
        <a:defPPr marL="0" marR="0" indent="0" algn="l" defTabSz="914400" rtl="0" eaLnBrk="1" fontAlgn="base" latinLnBrk="0" hangingPunct="1">
          <a:lnSpc>
            <a:spcPct val="120000"/>
          </a:lnSpc>
          <a:spcBef>
            <a:spcPct val="50000"/>
          </a:spcBef>
          <a:spcAft>
            <a:spcPct val="0"/>
          </a:spcAft>
          <a:buClrTx/>
          <a:buSzTx/>
          <a:buFontTx/>
          <a:buNone/>
          <a:tabLst/>
          <a:defRPr kumimoji="0" sz="2400" b="1" i="0" u="none" strike="noStrike" cap="none" normalizeH="0" baseline="0" smtClean="0">
            <a:ln>
              <a:noFill/>
            </a:ln>
            <a:solidFill>
              <a:srgbClr val="000000"/>
            </a:solidFill>
            <a:effectLst/>
            <a:latin typeface="Trebuchet MS"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20000"/>
          </a:lnSpc>
          <a:spcBef>
            <a:spcPct val="50000"/>
          </a:spcBef>
          <a:spcAft>
            <a:spcPct val="0"/>
          </a:spcAft>
          <a:buClrTx/>
          <a:buSzTx/>
          <a:buFontTx/>
          <a:buNone/>
          <a:tabLst/>
          <a:defRPr kumimoji="0" lang="en-US" sz="2400" b="1" i="0" u="none" strike="noStrike" cap="none" normalizeH="0" baseline="0" smtClean="0">
            <a:ln>
              <a:noFill/>
            </a:ln>
            <a:solidFill>
              <a:srgbClr val="000000"/>
            </a:solidFill>
            <a:effectLst/>
            <a:latin typeface="Trebuchet MS" pitchFamily="34" charset="0"/>
          </a:defRPr>
        </a:defPPr>
      </a:lstStyle>
    </a:lnDef>
  </a:objectDefaults>
  <a:extraClrSchemeLst>
    <a:extraClrScheme>
      <a:clrScheme name="oclc_light_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clc_light_bl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clc_light_bl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clc_light_bl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clc_light_bl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clc_light_bl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clc_light_blu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clc_light_bl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clc_light_bl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clc_light_bl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clc_light_bl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clc_light_bl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clc_light_blue 13">
        <a:dk1>
          <a:srgbClr val="000000"/>
        </a:dk1>
        <a:lt1>
          <a:srgbClr val="FFFFFF"/>
        </a:lt1>
        <a:dk2>
          <a:srgbClr val="FFFFFF"/>
        </a:dk2>
        <a:lt2>
          <a:srgbClr val="000000"/>
        </a:lt2>
        <a:accent1>
          <a:srgbClr val="409A3C"/>
        </a:accent1>
        <a:accent2>
          <a:srgbClr val="FF7600"/>
        </a:accent2>
        <a:accent3>
          <a:srgbClr val="FFFFFF"/>
        </a:accent3>
        <a:accent4>
          <a:srgbClr val="000000"/>
        </a:accent4>
        <a:accent5>
          <a:srgbClr val="AFCAAF"/>
        </a:accent5>
        <a:accent6>
          <a:srgbClr val="E76A00"/>
        </a:accent6>
        <a:hlink>
          <a:srgbClr val="2178B5"/>
        </a:hlink>
        <a:folHlink>
          <a:srgbClr val="A9316F"/>
        </a:folHlink>
      </a:clrScheme>
      <a:clrMap bg1="lt1" tx1="dk1" bg2="lt2" tx2="dk2" accent1="accent1" accent2="accent2" accent3="accent3" accent4="accent4" accent5="accent5" accent6="accent6" hlink="hlink" folHlink="folHlink"/>
    </a:extraClrScheme>
    <a:extraClrScheme>
      <a:clrScheme name="oclc_light_blue 14">
        <a:dk1>
          <a:srgbClr val="000000"/>
        </a:dk1>
        <a:lt1>
          <a:srgbClr val="FFFFFF"/>
        </a:lt1>
        <a:dk2>
          <a:srgbClr val="FFFFFF"/>
        </a:dk2>
        <a:lt2>
          <a:srgbClr val="000000"/>
        </a:lt2>
        <a:accent1>
          <a:srgbClr val="409A3C"/>
        </a:accent1>
        <a:accent2>
          <a:srgbClr val="FF7600"/>
        </a:accent2>
        <a:accent3>
          <a:srgbClr val="FFFFFF"/>
        </a:accent3>
        <a:accent4>
          <a:srgbClr val="000000"/>
        </a:accent4>
        <a:accent5>
          <a:srgbClr val="AFCAAF"/>
        </a:accent5>
        <a:accent6>
          <a:srgbClr val="E76A00"/>
        </a:accent6>
        <a:hlink>
          <a:srgbClr val="2178B5"/>
        </a:hlink>
        <a:folHlink>
          <a:srgbClr val="2178B5"/>
        </a:folHlink>
      </a:clrScheme>
      <a:clrMap bg1="lt1" tx1="dk1" bg2="lt2" tx2="dk2" accent1="accent1" accent2="accent2" accent3="accent3" accent4="accent4" accent5="accent5" accent6="accent6" hlink="hlink" folHlink="folHlink"/>
    </a:extraClrScheme>
    <a:extraClrScheme>
      <a:clrScheme name="oclc_light_blue 15">
        <a:dk1>
          <a:srgbClr val="000000"/>
        </a:dk1>
        <a:lt1>
          <a:srgbClr val="FFFFFF"/>
        </a:lt1>
        <a:dk2>
          <a:srgbClr val="FFFFFF"/>
        </a:dk2>
        <a:lt2>
          <a:srgbClr val="000000"/>
        </a:lt2>
        <a:accent1>
          <a:srgbClr val="409A3C"/>
        </a:accent1>
        <a:accent2>
          <a:srgbClr val="FF7600"/>
        </a:accent2>
        <a:accent3>
          <a:srgbClr val="FFFFFF"/>
        </a:accent3>
        <a:accent4>
          <a:srgbClr val="000000"/>
        </a:accent4>
        <a:accent5>
          <a:srgbClr val="AFCAAF"/>
        </a:accent5>
        <a:accent6>
          <a:srgbClr val="E76A00"/>
        </a:accent6>
        <a:hlink>
          <a:srgbClr val="144A6F"/>
        </a:hlink>
        <a:folHlink>
          <a:srgbClr val="2178B5"/>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CLC orange &quot;light&quot; template">
  <a:themeElements>
    <a:clrScheme name="oclc_light_blue 15">
      <a:dk1>
        <a:srgbClr val="000000"/>
      </a:dk1>
      <a:lt1>
        <a:srgbClr val="FFFFFF"/>
      </a:lt1>
      <a:dk2>
        <a:srgbClr val="FFFFFF"/>
      </a:dk2>
      <a:lt2>
        <a:srgbClr val="000000"/>
      </a:lt2>
      <a:accent1>
        <a:srgbClr val="409A3C"/>
      </a:accent1>
      <a:accent2>
        <a:srgbClr val="FF7600"/>
      </a:accent2>
      <a:accent3>
        <a:srgbClr val="FFFFFF"/>
      </a:accent3>
      <a:accent4>
        <a:srgbClr val="000000"/>
      </a:accent4>
      <a:accent5>
        <a:srgbClr val="AFCAAF"/>
      </a:accent5>
      <a:accent6>
        <a:srgbClr val="E76A00"/>
      </a:accent6>
      <a:hlink>
        <a:srgbClr val="144A6F"/>
      </a:hlink>
      <a:folHlink>
        <a:srgbClr val="2178B5"/>
      </a:folHlink>
    </a:clrScheme>
    <a:fontScheme name="oclc_light_blu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2178B5"/>
        </a:solidFill>
        <a:ln w="9525" cap="flat" cmpd="sng" algn="ctr">
          <a:noFill/>
          <a:prstDash val="solid"/>
          <a:round/>
          <a:headEnd type="none" w="med" len="med"/>
          <a:tailEnd type="none" w="med" len="med"/>
        </a:ln>
        <a:effectLst/>
      </a:spPr>
      <a:bodyPr vert="horz" wrap="none" lIns="91440" tIns="45720" rIns="91440" bIns="45720" numCol="1" rtlCol="0" anchor="t" anchorCtr="0" compatLnSpc="1">
        <a:prstTxWarp prst="textNoShape">
          <a:avLst/>
        </a:prstTxWarp>
        <a:noAutofit/>
      </a:bodyPr>
      <a:lstStyle>
        <a:defPPr marL="0" marR="0" indent="0" algn="l" defTabSz="914400" rtl="0" eaLnBrk="1" fontAlgn="base" latinLnBrk="0" hangingPunct="1">
          <a:lnSpc>
            <a:spcPct val="120000"/>
          </a:lnSpc>
          <a:spcBef>
            <a:spcPct val="50000"/>
          </a:spcBef>
          <a:spcAft>
            <a:spcPct val="0"/>
          </a:spcAft>
          <a:buClrTx/>
          <a:buSzTx/>
          <a:buFontTx/>
          <a:buNone/>
          <a:tabLst/>
          <a:defRPr kumimoji="0" sz="2400" b="1" i="0" u="none" strike="noStrike" cap="none" normalizeH="0" baseline="0" smtClean="0">
            <a:ln>
              <a:noFill/>
            </a:ln>
            <a:solidFill>
              <a:srgbClr val="000000"/>
            </a:solidFill>
            <a:effectLst/>
            <a:latin typeface="Trebuchet MS"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20000"/>
          </a:lnSpc>
          <a:spcBef>
            <a:spcPct val="50000"/>
          </a:spcBef>
          <a:spcAft>
            <a:spcPct val="0"/>
          </a:spcAft>
          <a:buClrTx/>
          <a:buSzTx/>
          <a:buFontTx/>
          <a:buNone/>
          <a:tabLst/>
          <a:defRPr kumimoji="0" lang="en-US" sz="2400" b="1" i="0" u="none" strike="noStrike" cap="none" normalizeH="0" baseline="0" smtClean="0">
            <a:ln>
              <a:noFill/>
            </a:ln>
            <a:solidFill>
              <a:srgbClr val="000000"/>
            </a:solidFill>
            <a:effectLst/>
            <a:latin typeface="Trebuchet MS" pitchFamily="34" charset="0"/>
          </a:defRPr>
        </a:defPPr>
      </a:lstStyle>
    </a:lnDef>
  </a:objectDefaults>
  <a:extraClrSchemeLst>
    <a:extraClrScheme>
      <a:clrScheme name="oclc_light_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clc_light_bl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clc_light_bl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clc_light_bl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clc_light_bl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clc_light_bl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clc_light_blu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clc_light_bl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clc_light_bl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clc_light_bl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clc_light_bl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clc_light_bl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clc_light_blue 13">
        <a:dk1>
          <a:srgbClr val="000000"/>
        </a:dk1>
        <a:lt1>
          <a:srgbClr val="FFFFFF"/>
        </a:lt1>
        <a:dk2>
          <a:srgbClr val="FFFFFF"/>
        </a:dk2>
        <a:lt2>
          <a:srgbClr val="000000"/>
        </a:lt2>
        <a:accent1>
          <a:srgbClr val="409A3C"/>
        </a:accent1>
        <a:accent2>
          <a:srgbClr val="FF7600"/>
        </a:accent2>
        <a:accent3>
          <a:srgbClr val="FFFFFF"/>
        </a:accent3>
        <a:accent4>
          <a:srgbClr val="000000"/>
        </a:accent4>
        <a:accent5>
          <a:srgbClr val="AFCAAF"/>
        </a:accent5>
        <a:accent6>
          <a:srgbClr val="E76A00"/>
        </a:accent6>
        <a:hlink>
          <a:srgbClr val="2178B5"/>
        </a:hlink>
        <a:folHlink>
          <a:srgbClr val="A9316F"/>
        </a:folHlink>
      </a:clrScheme>
      <a:clrMap bg1="lt1" tx1="dk1" bg2="lt2" tx2="dk2" accent1="accent1" accent2="accent2" accent3="accent3" accent4="accent4" accent5="accent5" accent6="accent6" hlink="hlink" folHlink="folHlink"/>
    </a:extraClrScheme>
    <a:extraClrScheme>
      <a:clrScheme name="oclc_light_blue 14">
        <a:dk1>
          <a:srgbClr val="000000"/>
        </a:dk1>
        <a:lt1>
          <a:srgbClr val="FFFFFF"/>
        </a:lt1>
        <a:dk2>
          <a:srgbClr val="FFFFFF"/>
        </a:dk2>
        <a:lt2>
          <a:srgbClr val="000000"/>
        </a:lt2>
        <a:accent1>
          <a:srgbClr val="409A3C"/>
        </a:accent1>
        <a:accent2>
          <a:srgbClr val="FF7600"/>
        </a:accent2>
        <a:accent3>
          <a:srgbClr val="FFFFFF"/>
        </a:accent3>
        <a:accent4>
          <a:srgbClr val="000000"/>
        </a:accent4>
        <a:accent5>
          <a:srgbClr val="AFCAAF"/>
        </a:accent5>
        <a:accent6>
          <a:srgbClr val="E76A00"/>
        </a:accent6>
        <a:hlink>
          <a:srgbClr val="2178B5"/>
        </a:hlink>
        <a:folHlink>
          <a:srgbClr val="2178B5"/>
        </a:folHlink>
      </a:clrScheme>
      <a:clrMap bg1="lt1" tx1="dk1" bg2="lt2" tx2="dk2" accent1="accent1" accent2="accent2" accent3="accent3" accent4="accent4" accent5="accent5" accent6="accent6" hlink="hlink" folHlink="folHlink"/>
    </a:extraClrScheme>
    <a:extraClrScheme>
      <a:clrScheme name="oclc_light_blue 15">
        <a:dk1>
          <a:srgbClr val="000000"/>
        </a:dk1>
        <a:lt1>
          <a:srgbClr val="FFFFFF"/>
        </a:lt1>
        <a:dk2>
          <a:srgbClr val="FFFFFF"/>
        </a:dk2>
        <a:lt2>
          <a:srgbClr val="000000"/>
        </a:lt2>
        <a:accent1>
          <a:srgbClr val="409A3C"/>
        </a:accent1>
        <a:accent2>
          <a:srgbClr val="FF7600"/>
        </a:accent2>
        <a:accent3>
          <a:srgbClr val="FFFFFF"/>
        </a:accent3>
        <a:accent4>
          <a:srgbClr val="000000"/>
        </a:accent4>
        <a:accent5>
          <a:srgbClr val="AFCAAF"/>
        </a:accent5>
        <a:accent6>
          <a:srgbClr val="E76A00"/>
        </a:accent6>
        <a:hlink>
          <a:srgbClr val="144A6F"/>
        </a:hlink>
        <a:folHlink>
          <a:srgbClr val="2178B5"/>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Orange Theme</Template>
  <TotalTime>2638</TotalTime>
  <Words>3768</Words>
  <Application>Microsoft Office PowerPoint</Application>
  <PresentationFormat>On-screen Show (4:3)</PresentationFormat>
  <Paragraphs>587</Paragraphs>
  <Slides>80</Slides>
  <Notes>52</Notes>
  <HiddenSlides>0</HiddenSlides>
  <MMClips>0</MMClips>
  <ScaleCrop>false</ScaleCrop>
  <HeadingPairs>
    <vt:vector size="4" baseType="variant">
      <vt:variant>
        <vt:lpstr>Theme</vt:lpstr>
      </vt:variant>
      <vt:variant>
        <vt:i4>2</vt:i4>
      </vt:variant>
      <vt:variant>
        <vt:lpstr>Slide Titles</vt:lpstr>
      </vt:variant>
      <vt:variant>
        <vt:i4>80</vt:i4>
      </vt:variant>
    </vt:vector>
  </HeadingPairs>
  <TitlesOfParts>
    <vt:vector size="82" baseType="lpstr">
      <vt:lpstr>Orange Theme</vt:lpstr>
      <vt:lpstr>OCLC orange "light" template</vt:lpstr>
      <vt:lpstr>Social Metadata for Libraries, Archives &amp; Museums (LAMs)</vt:lpstr>
      <vt:lpstr>What?</vt:lpstr>
      <vt:lpstr>Why?</vt:lpstr>
      <vt:lpstr>Who? Social Metadata WG</vt:lpstr>
      <vt:lpstr>Slide 5</vt:lpstr>
      <vt:lpstr>Slide 6</vt:lpstr>
      <vt:lpstr>Slide 7</vt:lpstr>
      <vt:lpstr>Slide 8</vt:lpstr>
      <vt:lpstr>Results</vt:lpstr>
      <vt:lpstr>Presenters</vt:lpstr>
      <vt:lpstr>Observations on our research</vt:lpstr>
      <vt:lpstr>Example: Waisda? </vt:lpstr>
      <vt:lpstr>WAISDA</vt:lpstr>
      <vt:lpstr>Successor: Woordtikkertje</vt:lpstr>
      <vt:lpstr>Motivate users and leverage their enthusiasm</vt:lpstr>
      <vt:lpstr>Motivate users and leverage their enthusiasm</vt:lpstr>
      <vt:lpstr> 3. Easy and fun</vt:lpstr>
      <vt:lpstr> </vt:lpstr>
      <vt:lpstr>5. Intuitive, interesting </vt:lpstr>
      <vt:lpstr>6. Topical</vt:lpstr>
      <vt:lpstr>7. Acknowledgement, reward</vt:lpstr>
      <vt:lpstr> 8. Community building I</vt:lpstr>
      <vt:lpstr> 8. Community building II</vt:lpstr>
      <vt:lpstr>Personal observations</vt:lpstr>
      <vt:lpstr>Be aware of the speed of developments! </vt:lpstr>
      <vt:lpstr>Tagging, crowd-sourcing, and other uses of social metadata </vt:lpstr>
      <vt:lpstr>My Interest in Social Metadata</vt:lpstr>
      <vt:lpstr>Favorites gathering more use</vt:lpstr>
      <vt:lpstr>Didn’t use social metadata to enhance discovery</vt:lpstr>
      <vt:lpstr>Lessons learned</vt:lpstr>
      <vt:lpstr>Islamic Manuscripts Project</vt:lpstr>
      <vt:lpstr>Lessons learned</vt:lpstr>
      <vt:lpstr>LAMs’ use of third-party sites</vt:lpstr>
      <vt:lpstr>Social metadata         social media </vt:lpstr>
      <vt:lpstr>Social metadata on popular sites </vt:lpstr>
      <vt:lpstr>Lessons learned</vt:lpstr>
      <vt:lpstr>Lessons learned</vt:lpstr>
      <vt:lpstr>Don’t reinvent the wheel</vt:lpstr>
      <vt:lpstr>Slide 39</vt:lpstr>
      <vt:lpstr>Look before you leap</vt:lpstr>
      <vt:lpstr>Plan must consider...</vt:lpstr>
      <vt:lpstr>Measuring success</vt:lpstr>
      <vt:lpstr>Keep your finger on the pulse</vt:lpstr>
      <vt:lpstr>Interesting developments</vt:lpstr>
      <vt:lpstr>Slide 45</vt:lpstr>
      <vt:lpstr>Slide 46</vt:lpstr>
      <vt:lpstr>Slide 47</vt:lpstr>
      <vt:lpstr>Slide 48</vt:lpstr>
      <vt:lpstr>Slide 49</vt:lpstr>
      <vt:lpstr>Slide 50</vt:lpstr>
      <vt:lpstr>Slide 51</vt:lpstr>
      <vt:lpstr>Slide 52</vt:lpstr>
      <vt:lpstr>Slide 53</vt:lpstr>
      <vt:lpstr>Slide 54</vt:lpstr>
      <vt:lpstr>Slide 55</vt:lpstr>
      <vt:lpstr>Growing possibilities</vt:lpstr>
      <vt:lpstr>Key Points from our Survey</vt:lpstr>
      <vt:lpstr> What We Originally Wanted to Know.. </vt:lpstr>
      <vt:lpstr>What I Wanted to Know…</vt:lpstr>
      <vt:lpstr>Sample Sites At-a-Glance</vt:lpstr>
      <vt:lpstr>Slide 61</vt:lpstr>
      <vt:lpstr>Slide 62</vt:lpstr>
      <vt:lpstr>Normalizing Survey Responses</vt:lpstr>
      <vt:lpstr>Key Survey Findings</vt:lpstr>
      <vt:lpstr>Moderation</vt:lpstr>
      <vt:lpstr>Where Are We Now?</vt:lpstr>
      <vt:lpstr>Slide 67</vt:lpstr>
      <vt:lpstr>Shareable Social Metadata on the Horizon </vt:lpstr>
      <vt:lpstr>Measuring success</vt:lpstr>
      <vt:lpstr>My interest in Archives 2.0</vt:lpstr>
      <vt:lpstr>Polar Bear Expedition experience</vt:lpstr>
      <vt:lpstr>Issues of peer production in archives</vt:lpstr>
      <vt:lpstr>Success criteria</vt:lpstr>
      <vt:lpstr>Measurement techniques </vt:lpstr>
      <vt:lpstr>Slide 75</vt:lpstr>
      <vt:lpstr>Friction  </vt:lpstr>
      <vt:lpstr>New Measures</vt:lpstr>
      <vt:lpstr>Slide 78</vt:lpstr>
      <vt:lpstr>We’ve gotta let go!</vt:lpstr>
      <vt:lpstr>Slide 80</vt:lpstr>
    </vt:vector>
  </TitlesOfParts>
  <Company>OCLC Online Computer Library Center, Inc.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Library, Archive and Museum Collaboration</dc:title>
  <dc:creator>Günter</dc:creator>
  <cp:lastModifiedBy>SMITHYOK</cp:lastModifiedBy>
  <cp:revision>236</cp:revision>
  <dcterms:created xsi:type="dcterms:W3CDTF">2008-10-30T20:34:39Z</dcterms:created>
  <dcterms:modified xsi:type="dcterms:W3CDTF">2012-03-07T00:32:46Z</dcterms:modified>
</cp:coreProperties>
</file>