
<file path=[Content_Types].xml><?xml version="1.0" encoding="utf-8"?>
<Types xmlns="http://schemas.openxmlformats.org/package/2006/content-types">
  <Override PartName="/ppt/slides/slide14.xml" ContentType="application/vnd.openxmlformats-officedocument.presentationml.slide+xml"/>
  <Override PartName="/ppt/slideLayouts/slideLayout8.xml" ContentType="application/vnd.openxmlformats-officedocument.presentationml.slideLayout+xml"/>
  <Override PartName="/ppt/slides/slide52.xml" ContentType="application/vnd.openxmlformats-officedocument.presentationml.slide+xml"/>
  <Override PartName="/ppt/slides/slide49.xml" ContentType="application/vnd.openxmlformats-officedocument.presentationml.slide+xml"/>
  <Override PartName="/ppt/tags/tag1.xml" ContentType="application/vnd.openxmlformats-officedocument.presentationml.tags+xml"/>
  <Override PartName="/ppt/slides/slide33.xml" ContentType="application/vnd.openxmlformats-officedocument.presentationml.slide+xml"/>
  <Override PartName="/ppt/charts/chart7.xml" ContentType="application/vnd.openxmlformats-officedocument.drawingml.chart+xml"/>
  <Override PartName="/ppt/theme/themeOverride5.xml" ContentType="application/vnd.openxmlformats-officedocument.themeOverride+xml"/>
  <Override PartName="/customXml/itemProps1.xml" ContentType="application/vnd.openxmlformats-officedocument.customXmlProperties+xml"/>
  <Override PartName="/ppt/slideLayouts/slideLayout20.xml" ContentType="application/vnd.openxmlformats-officedocument.presentationml.slideLayout+xml"/>
  <Override PartName="/ppt/slideLayouts/slideLayout17.xml" ContentType="application/vnd.openxmlformats-officedocument.presentationml.slideLayout+xml"/>
  <Default Extension="bin" ContentType="application/vnd.openxmlformats-officedocument.presentationml.printerSettings"/>
  <Override PartName="/ppt/notesSlides/notesSlide13.xml" ContentType="application/vnd.openxmlformats-officedocument.presentationml.notesSlide+xml"/>
  <Override PartName="/ppt/notesSlides/notesSlide2.xml" ContentType="application/vnd.openxmlformats-officedocument.presentationml.notesSlide+xml"/>
  <Override PartName="/ppt/slides/slide18.xml" ContentType="application/vnd.openxmlformats-officedocument.presentationml.slide+xml"/>
  <Override PartName="/ppt/slides/slide37.xml" ContentType="application/vnd.openxmlformats-officedocument.presentationml.slide+xml"/>
  <Override PartName="/ppt/charts/chart11.xml" ContentType="application/vnd.openxmlformats-officedocument.drawingml.chart+xml"/>
  <Override PartName="/ppt/theme/themeOverride9.xml" ContentType="application/vnd.openxmlformats-officedocument.themeOverride+xml"/>
  <Override PartName="/ppt/slides/slide3.xml" ContentType="application/vnd.openxmlformats-officedocument.presentationml.slide+xml"/>
  <Override PartName="/ppt/slideLayouts/slideLayout1.xml" ContentType="application/vnd.openxmlformats-officedocument.presentationml.slideLayout+xml"/>
  <Override PartName="/ppt/slides/slide23.xml" ContentType="application/vnd.openxmlformats-officedocument.presentationml.slide+xml"/>
  <Override PartName="/ppt/slides/slide42.xml" ContentType="application/vnd.openxmlformats-officedocument.presentationml.slide+xml"/>
  <Override PartName="/ppt/theme/theme1.xml" ContentType="application/vnd.openxmlformats-officedocument.theme+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27.xml" ContentType="application/vnd.openxmlformats-officedocument.presentationml.slide+xml"/>
  <Override PartName="/ppt/charts/chart4.xml" ContentType="application/vnd.openxmlformats-officedocument.drawingml.chart+xml"/>
  <Override PartName="/ppt/slides/slide11.xml" ContentType="application/vnd.openxmlformats-officedocument.presentationml.slide+xml"/>
  <Override PartName="/ppt/slides/slide46.xml" ContentType="application/vnd.openxmlformats-officedocument.presentationml.slide+xml"/>
  <Override PartName="/ppt/theme/themeOverride13.xml" ContentType="application/vnd.openxmlformats-officedocument.themeOverride+xml"/>
  <Override PartName="/ppt/notesSlides/notesSlide8.xml" ContentType="application/vnd.openxmlformats-officedocument.presentationml.notesSlide+xml"/>
  <Override PartName="/ppt/slideLayouts/slideLayout14.xml" ContentType="application/vnd.openxmlformats-officedocument.presentationml.slideLayout+xml"/>
  <Override PartName="/ppt/theme/themeOverride4.xml" ContentType="application/vnd.openxmlformats-officedocument.themeOverride+xml"/>
  <Override PartName="/ppt/slideLayouts/slideLayout9.xml" ContentType="application/vnd.openxmlformats-officedocument.presentationml.slideLayout+xml"/>
  <Override PartName="/ppt/slides/slide34.xml" ContentType="application/vnd.openxmlformats-officedocument.presentationml.slide+xml"/>
  <Override PartName="/ppt/slides/slide53.xml" ContentType="application/vnd.openxmlformats-officedocument.presentationml.slide+xml"/>
  <Override PartName="/ppt/theme/themeOverride6.xml" ContentType="application/vnd.openxmlformats-officedocument.themeOverride+xml"/>
  <Override PartName="/ppt/slides/slide15.xml" ContentType="application/vnd.openxmlformats-officedocument.presentationml.slide+xml"/>
  <Override PartName="/ppt/charts/chart8.xml" ContentType="application/vnd.openxmlformats-officedocument.drawingml.chart+xml"/>
  <Override PartName="/ppt/slides/slide20.xml" ContentType="application/vnd.openxmlformats-officedocument.presentationml.slide+xml"/>
  <Override PartName="/customXml/itemProps2.xml" ContentType="application/vnd.openxmlformats-officedocument.customXmlProperties+xml"/>
  <Override PartName="/ppt/slideLayouts/slideLayout18.xml" ContentType="application/vnd.openxmlformats-officedocument.presentationml.slideLayout+xml"/>
  <Override PartName="/ppt/presProps.xml" ContentType="application/vnd.openxmlformats-officedocument.presentationml.presProps+xml"/>
  <Override PartName="/ppt/notesSlides/notesSlide14.xml" ContentType="application/vnd.openxmlformats-officedocument.presentationml.notesSlide+xml"/>
  <Override PartName="/ppt/notesSlides/notesSlide3.xml" ContentType="application/vnd.openxmlformats-officedocument.presentationml.notesSlide+xml"/>
  <Override PartName="/ppt/slides/slide19.xml" ContentType="application/vnd.openxmlformats-officedocument.presentationml.slide+xml"/>
  <Override PartName="/ppt/slides/slide38.xml" ContentType="application/vnd.openxmlformats-officedocument.presentationml.slide+xml"/>
  <Override PartName="/ppt/charts/chart12.xml" ContentType="application/vnd.openxmlformats-officedocument.drawingml.chart+xml"/>
  <Override PartName="/ppt/slides/slide4.xml" ContentType="application/vnd.openxmlformats-officedocument.presentationml.slide+xml"/>
  <Override PartName="/ppt/slideLayouts/slideLayout2.xml" ContentType="application/vnd.openxmlformats-officedocument.presentationml.slideLayout+xml"/>
  <Override PartName="/ppt/slides/slide24.xml" ContentType="application/vnd.openxmlformats-officedocument.presentationml.slide+xml"/>
  <Override PartName="/ppt/slides/slide43.xml" ContentType="application/vnd.openxmlformats-officedocument.presentationml.slide+xml"/>
  <Override PartName="/ppt/charts/chart1.xml" ContentType="application/vnd.openxmlformats-officedocument.drawingml.chart+xml"/>
  <Override PartName="/ppt/theme/theme2.xml" ContentType="application/vnd.openxmlformats-officedocument.theme+xml"/>
  <Override PartName="/ppt/handoutMasters/handoutMaster1.xml" ContentType="application/vnd.openxmlformats-officedocument.presentationml.handoutMaster+xml"/>
  <Override PartName="/ppt/theme/themeOverride10.xml" ContentType="application/vnd.openxmlformats-officedocument.themeOverride+xml"/>
  <Override PartName="/ppt/slideLayouts/slideLayout11.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ppt/notesSlides/notesSlide7.xml" ContentType="application/vnd.openxmlformats-officedocument.presentationml.notesSlide+xml"/>
  <Default Extension="jpeg" ContentType="image/jpeg"/>
  <Override PartName="/ppt/slides/slide8.xml" ContentType="application/vnd.openxmlformats-officedocument.presentationml.slide+xml"/>
  <Override PartName="/ppt/slides/slide12.xml" ContentType="application/vnd.openxmlformats-officedocument.presentationml.slide+xml"/>
  <Override PartName="/ppt/slideLayouts/slideLayout6.xml" ContentType="application/vnd.openxmlformats-officedocument.presentationml.slideLayout+xml"/>
  <Override PartName="/ppt/slides/slide28.xml" ContentType="application/vnd.openxmlformats-officedocument.presentationml.slide+xml"/>
  <Override PartName="/ppt/charts/chart5.xml" ContentType="application/vnd.openxmlformats-officedocument.drawingml.chart+xml"/>
  <Override PartName="/ppt/slides/slide50.xml" ContentType="application/vnd.openxmlformats-officedocument.presentationml.slide+xml"/>
  <Override PartName="/ppt/slides/slide47.xml" ContentType="application/vnd.openxmlformats-officedocument.presentationml.slide+xml"/>
  <Override PartName="/ppt/slides/slide31.xml" ContentType="application/vnd.openxmlformats-officedocument.presentationml.slide+xml"/>
  <Override PartName="/ppt/notesSlides/notesSlide9.xml" ContentType="application/vnd.openxmlformats-officedocument.presentationml.notesSlide+xml"/>
  <Override PartName="/ppt/slideLayouts/slideLayout15.xml" ContentType="application/vnd.openxmlformats-officedocument.presentationml.slideLayout+xml"/>
  <Override PartName="/ppt/notesSlides/notesSlide11.xml" ContentType="application/vnd.openxmlformats-officedocument.presentationml.notesSlide+xml"/>
  <Default Extension="rels" ContentType="application/vnd.openxmlformats-package.relationships+xml"/>
  <Override PartName="/ppt/slides/slide16.xml" ContentType="application/vnd.openxmlformats-officedocument.presentationml.slide+xml"/>
  <Override PartName="/ppt/slides/slide35.xml" ContentType="application/vnd.openxmlformats-officedocument.presentationml.slide+xml"/>
  <Override PartName="/ppt/charts/chart9.xml" ContentType="application/vnd.openxmlformats-officedocument.drawingml.chart+xml"/>
  <Override PartName="/ppt/theme/themeOverride7.xml" ContentType="application/vnd.openxmlformats-officedocument.themeOverride+xml"/>
  <Override PartName="/ppt/slides/slide1.xml" ContentType="application/vnd.openxmlformats-officedocument.presentationml.slide+xml"/>
  <Override PartName="/ppt/slides/slide21.xml" ContentType="application/vnd.openxmlformats-officedocument.presentationml.slide+xml"/>
  <Override PartName="/ppt/slides/slide40.xml" ContentType="application/vnd.openxmlformats-officedocument.presentationml.slide+xml"/>
  <Override PartName="/customXml/itemProps3.xml" ContentType="application/vnd.openxmlformats-officedocument.customXmlProperties+xml"/>
  <Override PartName="/ppt/slideLayouts/slideLayout19.xml" ContentType="application/vnd.openxmlformats-officedocument.presentationml.slideLayout+xml"/>
  <Override PartName="/ppt/notesSlides/notesSlide15.xml" ContentType="application/vnd.openxmlformats-officedocument.presentationml.notesSlide+xml"/>
  <Override PartName="/ppt/notesSlides/notesSlide4.xml" ContentType="application/vnd.openxmlformats-officedocument.presentationml.notesSlide+xml"/>
  <Override PartName="/ppt/slides/slide39.xml" ContentType="application/vnd.openxmlformats-officedocument.presentationml.slide+xml"/>
  <Override PartName="/ppt/charts/chart13.xml" ContentType="application/vnd.openxmlformats-officedocument.drawingml.chart+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s/slide25.xml" ContentType="application/vnd.openxmlformats-officedocument.presentationml.slide+xml"/>
  <Override PartName="/ppt/slides/slide44.xml" ContentType="application/vnd.openxmlformats-officedocument.presentationml.slide+xml"/>
  <Override PartName="/ppt/charts/chart2.xml" ContentType="application/vnd.openxmlformats-officedocument.drawingml.chart+xml"/>
  <Override PartName="/ppt/theme/theme3.xml" ContentType="application/vnd.openxmlformats-officedocument.theme+xml"/>
  <Override PartName="/ppt/theme/themeOverride11.xml" ContentType="application/vnd.openxmlformats-officedocument.themeOverride+xml"/>
  <Override PartName="/ppt/slideLayouts/slideLayout12.xml" ContentType="application/vnd.openxmlformats-officedocument.presentationml.slideLayout+xml"/>
  <Override PartName="/ppt/theme/themeOverride2.xml" ContentType="application/vnd.openxmlformats-officedocument.themeOverride+xml"/>
  <Override PartName="/ppt/slides/slide9.xml" ContentType="application/vnd.openxmlformats-officedocument.presentationml.slide+xml"/>
  <Override PartName="/ppt/slides/slide13.xml" ContentType="application/vnd.openxmlformats-officedocument.presentationml.slide+xml"/>
  <Default Extension="xml" ContentType="application/xml"/>
  <Override PartName="/ppt/tableStyles.xml" ContentType="application/vnd.openxmlformats-officedocument.presentationml.tableStyles+xml"/>
  <Override PartName="/ppt/slides/slide51.xml" ContentType="application/vnd.openxmlformats-officedocument.presentationml.slide+xml"/>
  <Override PartName="/ppt/slides/slide48.xml" ContentType="application/vnd.openxmlformats-officedocument.presentationml.slide+xml"/>
  <Override PartName="/ppt/notesSlides/notesSlide10.xml" ContentType="application/vnd.openxmlformats-officedocument.presentationml.notesSlide+xml"/>
  <Override PartName="/ppt/slideLayouts/slideLayout7.xml" ContentType="application/vnd.openxmlformats-officedocument.presentationml.slideLayout+xml"/>
  <Override PartName="/ppt/slides/slide32.xml" ContentType="application/vnd.openxmlformats-officedocument.presentationml.slide+xml"/>
  <Override PartName="/ppt/viewProps.xml" ContentType="application/vnd.openxmlformats-officedocument.presentationml.viewProps+xml"/>
  <Override PartName="/ppt/slides/slide29.xml" ContentType="application/vnd.openxmlformats-officedocument.presentationml.slide+xml"/>
  <Override PartName="/ppt/slideLayouts/slideLayout16.xml" ContentType="application/vnd.openxmlformats-officedocument.presentationml.slideLayout+xml"/>
  <Override PartName="/ppt/charts/chart6.xml" ContentType="application/vnd.openxmlformats-officedocument.drawingml.chart+xml"/>
  <Override PartName="/docProps/app.xml" ContentType="application/vnd.openxmlformats-officedocument.extended-properties+xml"/>
  <Override PartName="/ppt/notesMasters/notesMaster1.xml" ContentType="application/vnd.openxmlformats-officedocument.presentationml.notesMaster+xml"/>
  <Override PartName="/ppt/notesSlides/notesSlide12.xml" ContentType="application/vnd.openxmlformats-officedocument.presentationml.notesSlide+xml"/>
  <Override PartName="/ppt/notesSlides/notesSlide1.xml" ContentType="application/vnd.openxmlformats-officedocument.presentationml.notesSlide+xml"/>
  <Override PartName="/ppt/slides/slide17.xml" ContentType="application/vnd.openxmlformats-officedocument.presentationml.slide+xml"/>
  <Override PartName="/ppt/slides/slide36.xml" ContentType="application/vnd.openxmlformats-officedocument.presentationml.slide+xml"/>
  <Override PartName="/ppt/presentation.xml" ContentType="application/vnd.openxmlformats-officedocument.presentationml.presentation.main+xml"/>
  <Override PartName="/ppt/theme/themeOverride8.xml" ContentType="application/vnd.openxmlformats-officedocument.themeOverride+xml"/>
  <Override PartName="/ppt/slides/slide2.xml" ContentType="application/vnd.openxmlformats-officedocument.presentationml.slide+xml"/>
  <Override PartName="/ppt/charts/chart10.xml" ContentType="application/vnd.openxmlformats-officedocument.drawingml.chart+xml"/>
  <Override PartName="/ppt/slides/slide22.xml" ContentType="application/vnd.openxmlformats-officedocument.presentationml.slide+xml"/>
  <Override PartName="/ppt/slides/slide41.xml" ContentType="application/vnd.openxmlformats-officedocument.presentationml.slide+xml"/>
  <Override PartName="/ppt/notesSlides/notesSlide16.xml" ContentType="application/vnd.openxmlformats-officedocument.presentationml.notesSlide+xml"/>
  <Override PartName="/ppt/notesSlides/notesSlide5.xml" ContentType="application/vnd.openxmlformats-officedocument.presentationml.notesSlide+xml"/>
  <Override PartName="/ppt/slides/slide6.xml" ContentType="application/vnd.openxmlformats-officedocument.presentationml.slide+xml"/>
  <Override PartName="/ppt/slideMasters/slideMaster2.xml" ContentType="application/vnd.openxmlformats-officedocument.presentationml.slideMaster+xml"/>
  <Override PartName="/ppt/slideLayouts/slideLayout4.xml" ContentType="application/vnd.openxmlformats-officedocument.presentationml.slideLayout+xml"/>
  <Override PartName="/ppt/slides/slide26.xml" ContentType="application/vnd.openxmlformats-officedocument.presentationml.slide+xml"/>
  <Override PartName="/ppt/slides/slide45.xml" ContentType="application/vnd.openxmlformats-officedocument.presentationml.slide+xml"/>
  <Override PartName="/ppt/charts/chart3.xml" ContentType="application/vnd.openxmlformats-officedocument.drawingml.chart+xml"/>
  <Override PartName="/ppt/theme/theme4.xml" ContentType="application/vnd.openxmlformats-officedocument.theme+xml"/>
  <Override PartName="/ppt/slides/slide10.xml" ContentType="application/vnd.openxmlformats-officedocument.presentationml.slide+xml"/>
  <Override PartName="/ppt/theme/themeOverride12.xml" ContentType="application/vnd.openxmlformats-officedocument.themeOverride+xml"/>
  <Override PartName="/ppt/slideLayouts/slideLayout13.xml" ContentType="application/vnd.openxmlformats-officedocument.presentationml.slideLayout+xml"/>
  <Override PartName="/ppt/theme/themeOverride3.xml" ContentType="application/vnd.openxmlformats-officedocument.themeOverride+xml"/>
  <Override PartName="/docProps/custom.xml" ContentType="application/vnd.openxmlformats-officedocument.custom-properties+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saveSubsetFonts="1">
  <p:sldMasterIdLst>
    <p:sldMasterId id="2147483648" r:id="rId4"/>
    <p:sldMasterId id="2147483662" r:id="rId5"/>
  </p:sldMasterIdLst>
  <p:notesMasterIdLst>
    <p:notesMasterId r:id="rId59"/>
  </p:notesMasterIdLst>
  <p:handoutMasterIdLst>
    <p:handoutMasterId r:id="rId60"/>
  </p:handoutMasterIdLst>
  <p:sldIdLst>
    <p:sldId id="256" r:id="rId6"/>
    <p:sldId id="488" r:id="rId7"/>
    <p:sldId id="432" r:id="rId8"/>
    <p:sldId id="503" r:id="rId9"/>
    <p:sldId id="489" r:id="rId10"/>
    <p:sldId id="339" r:id="rId11"/>
    <p:sldId id="490" r:id="rId12"/>
    <p:sldId id="491" r:id="rId13"/>
    <p:sldId id="456" r:id="rId14"/>
    <p:sldId id="516" r:id="rId15"/>
    <p:sldId id="515" r:id="rId16"/>
    <p:sldId id="514" r:id="rId17"/>
    <p:sldId id="513" r:id="rId18"/>
    <p:sldId id="493" r:id="rId19"/>
    <p:sldId id="530" r:id="rId20"/>
    <p:sldId id="494" r:id="rId21"/>
    <p:sldId id="447" r:id="rId22"/>
    <p:sldId id="511" r:id="rId23"/>
    <p:sldId id="519" r:id="rId24"/>
    <p:sldId id="522" r:id="rId25"/>
    <p:sldId id="472" r:id="rId26"/>
    <p:sldId id="526" r:id="rId27"/>
    <p:sldId id="495" r:id="rId28"/>
    <p:sldId id="506" r:id="rId29"/>
    <p:sldId id="486" r:id="rId30"/>
    <p:sldId id="517" r:id="rId31"/>
    <p:sldId id="487" r:id="rId32"/>
    <p:sldId id="531" r:id="rId33"/>
    <p:sldId id="528" r:id="rId34"/>
    <p:sldId id="529" r:id="rId35"/>
    <p:sldId id="496" r:id="rId36"/>
    <p:sldId id="452" r:id="rId37"/>
    <p:sldId id="392" r:id="rId38"/>
    <p:sldId id="523" r:id="rId39"/>
    <p:sldId id="525" r:id="rId40"/>
    <p:sldId id="524" r:id="rId41"/>
    <p:sldId id="497" r:id="rId42"/>
    <p:sldId id="532" r:id="rId43"/>
    <p:sldId id="510" r:id="rId44"/>
    <p:sldId id="518" r:id="rId45"/>
    <p:sldId id="498" r:id="rId46"/>
    <p:sldId id="520" r:id="rId47"/>
    <p:sldId id="499" r:id="rId48"/>
    <p:sldId id="507" r:id="rId49"/>
    <p:sldId id="512" r:id="rId50"/>
    <p:sldId id="500" r:id="rId51"/>
    <p:sldId id="504" r:id="rId52"/>
    <p:sldId id="505" r:id="rId53"/>
    <p:sldId id="501" r:id="rId54"/>
    <p:sldId id="509" r:id="rId55"/>
    <p:sldId id="502" r:id="rId56"/>
    <p:sldId id="521" r:id="rId57"/>
    <p:sldId id="533" r:id="rId58"/>
  </p:sldIdLst>
  <p:sldSz cx="9144000" cy="6858000" type="screen4x3"/>
  <p:notesSz cx="6858000" cy="9144000"/>
  <p:custDataLst>
    <p:tags r:id="rId62"/>
  </p:custDataLst>
  <p:defaultTextStyle>
    <a:defPPr>
      <a:defRPr lang="en-US"/>
    </a:defPPr>
    <a:lvl1pPr algn="l" rtl="0" fontAlgn="base">
      <a:lnSpc>
        <a:spcPct val="120000"/>
      </a:lnSpc>
      <a:spcBef>
        <a:spcPct val="50000"/>
      </a:spcBef>
      <a:spcAft>
        <a:spcPct val="0"/>
      </a:spcAft>
      <a:defRPr sz="2400" b="1" kern="1200">
        <a:solidFill>
          <a:srgbClr val="000000"/>
        </a:solidFill>
        <a:latin typeface="Trebuchet MS" pitchFamily="34" charset="0"/>
        <a:ea typeface="+mn-ea"/>
        <a:cs typeface="+mn-cs"/>
      </a:defRPr>
    </a:lvl1pPr>
    <a:lvl2pPr marL="457200" algn="l" rtl="0" fontAlgn="base">
      <a:lnSpc>
        <a:spcPct val="120000"/>
      </a:lnSpc>
      <a:spcBef>
        <a:spcPct val="50000"/>
      </a:spcBef>
      <a:spcAft>
        <a:spcPct val="0"/>
      </a:spcAft>
      <a:defRPr sz="2400" b="1" kern="1200">
        <a:solidFill>
          <a:srgbClr val="000000"/>
        </a:solidFill>
        <a:latin typeface="Trebuchet MS" pitchFamily="34" charset="0"/>
        <a:ea typeface="+mn-ea"/>
        <a:cs typeface="+mn-cs"/>
      </a:defRPr>
    </a:lvl2pPr>
    <a:lvl3pPr marL="914400" algn="l" rtl="0" fontAlgn="base">
      <a:lnSpc>
        <a:spcPct val="120000"/>
      </a:lnSpc>
      <a:spcBef>
        <a:spcPct val="50000"/>
      </a:spcBef>
      <a:spcAft>
        <a:spcPct val="0"/>
      </a:spcAft>
      <a:defRPr sz="2400" b="1" kern="1200">
        <a:solidFill>
          <a:srgbClr val="000000"/>
        </a:solidFill>
        <a:latin typeface="Trebuchet MS" pitchFamily="34" charset="0"/>
        <a:ea typeface="+mn-ea"/>
        <a:cs typeface="+mn-cs"/>
      </a:defRPr>
    </a:lvl3pPr>
    <a:lvl4pPr marL="1371600" algn="l" rtl="0" fontAlgn="base">
      <a:lnSpc>
        <a:spcPct val="120000"/>
      </a:lnSpc>
      <a:spcBef>
        <a:spcPct val="50000"/>
      </a:spcBef>
      <a:spcAft>
        <a:spcPct val="0"/>
      </a:spcAft>
      <a:defRPr sz="2400" b="1" kern="1200">
        <a:solidFill>
          <a:srgbClr val="000000"/>
        </a:solidFill>
        <a:latin typeface="Trebuchet MS" pitchFamily="34" charset="0"/>
        <a:ea typeface="+mn-ea"/>
        <a:cs typeface="+mn-cs"/>
      </a:defRPr>
    </a:lvl4pPr>
    <a:lvl5pPr marL="1828800" algn="l" rtl="0" fontAlgn="base">
      <a:lnSpc>
        <a:spcPct val="120000"/>
      </a:lnSpc>
      <a:spcBef>
        <a:spcPct val="50000"/>
      </a:spcBef>
      <a:spcAft>
        <a:spcPct val="0"/>
      </a:spcAft>
      <a:defRPr sz="2400" b="1" kern="1200">
        <a:solidFill>
          <a:srgbClr val="000000"/>
        </a:solidFill>
        <a:latin typeface="Trebuchet MS" pitchFamily="34" charset="0"/>
        <a:ea typeface="+mn-ea"/>
        <a:cs typeface="+mn-cs"/>
      </a:defRPr>
    </a:lvl5pPr>
    <a:lvl6pPr marL="2286000" algn="l" defTabSz="914400" rtl="0" eaLnBrk="1" latinLnBrk="0" hangingPunct="1">
      <a:defRPr sz="2400" b="1" kern="1200">
        <a:solidFill>
          <a:srgbClr val="000000"/>
        </a:solidFill>
        <a:latin typeface="Trebuchet MS" pitchFamily="34" charset="0"/>
        <a:ea typeface="+mn-ea"/>
        <a:cs typeface="+mn-cs"/>
      </a:defRPr>
    </a:lvl6pPr>
    <a:lvl7pPr marL="2743200" algn="l" defTabSz="914400" rtl="0" eaLnBrk="1" latinLnBrk="0" hangingPunct="1">
      <a:defRPr sz="2400" b="1" kern="1200">
        <a:solidFill>
          <a:srgbClr val="000000"/>
        </a:solidFill>
        <a:latin typeface="Trebuchet MS" pitchFamily="34" charset="0"/>
        <a:ea typeface="+mn-ea"/>
        <a:cs typeface="+mn-cs"/>
      </a:defRPr>
    </a:lvl7pPr>
    <a:lvl8pPr marL="3200400" algn="l" defTabSz="914400" rtl="0" eaLnBrk="1" latinLnBrk="0" hangingPunct="1">
      <a:defRPr sz="2400" b="1" kern="1200">
        <a:solidFill>
          <a:srgbClr val="000000"/>
        </a:solidFill>
        <a:latin typeface="Trebuchet MS" pitchFamily="34" charset="0"/>
        <a:ea typeface="+mn-ea"/>
        <a:cs typeface="+mn-cs"/>
      </a:defRPr>
    </a:lvl8pPr>
    <a:lvl9pPr marL="3657600" algn="l" defTabSz="914400" rtl="0" eaLnBrk="1" latinLnBrk="0" hangingPunct="1">
      <a:defRPr sz="2400" b="1" kern="1200">
        <a:solidFill>
          <a:srgbClr val="000000"/>
        </a:solidFill>
        <a:latin typeface="Trebuchet MS"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handouts6" frameSlides="1"/>
  <p:showPr showNarration="1">
    <p:present/>
    <p:sldAll/>
    <p:penClr>
      <a:prstClr val="red"/>
    </p:penClr>
    <p:extLst>
      <p:ext uri="{EC167BDD-8182-4AB7-AECC-EB403E3ABB37}">
        <p14:laserClr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a:srgbClr val="FF0000"/>
        </p14:laserClr>
      </p:ext>
      <p:ext uri="{2FDB2607-1784-4EEB-B798-7EB5836EED8A}">
        <p14:showMediaCtrls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
      </p:ext>
    </p:extLst>
  </p:showPr>
  <p:clrMru>
    <a:srgbClr val="E69426"/>
    <a:srgbClr val="2178B5"/>
    <a:srgbClr val="419A3C"/>
    <a:srgbClr val="FF7600"/>
    <a:srgbClr val="5F4894"/>
    <a:srgbClr val="7D2553"/>
    <a:srgbClr val="A9316F"/>
    <a:srgbClr val="000000"/>
    <a:srgbClr val="FFFFFF"/>
    <a:srgbClr val="611D41"/>
  </p:clrMru>
  <p:extLst>
    <p:ext uri="{E76CE94A-603C-4142-B9EB-6D1370010A27}">
      <p14:discardImageEditData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0"/>
    </p:ext>
    <p:ext uri="{D31A062A-798A-4329-ABDD-BBA856620510}">
      <p14:defaultImageDpi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23050" autoAdjust="0"/>
    <p:restoredTop sz="97849" autoAdjust="0"/>
  </p:normalViewPr>
  <p:slideViewPr>
    <p:cSldViewPr>
      <p:cViewPr>
        <p:scale>
          <a:sx n="80" d="100"/>
          <a:sy n="80" d="100"/>
        </p:scale>
        <p:origin x="-848" y="-384"/>
      </p:cViewPr>
      <p:guideLst>
        <p:guide orient="horz" pos="2160"/>
        <p:guide pos="2880"/>
      </p:guideLst>
    </p:cSldViewPr>
  </p:slideViewPr>
  <p:outlineViewPr>
    <p:cViewPr>
      <p:scale>
        <a:sx n="33" d="100"/>
        <a:sy n="33" d="100"/>
      </p:scale>
      <p:origin x="0" y="675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9" d="100"/>
          <a:sy n="69" d="100"/>
        </p:scale>
        <p:origin x="-2240" y="-12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63" Type="http://schemas.openxmlformats.org/officeDocument/2006/relationships/presProps" Target="presProps.xml"/><Relationship Id="rId64" Type="http://schemas.openxmlformats.org/officeDocument/2006/relationships/viewProps" Target="viewProps.xml"/><Relationship Id="rId65" Type="http://schemas.openxmlformats.org/officeDocument/2006/relationships/theme" Target="theme/theme1.xml"/><Relationship Id="rId66" Type="http://schemas.openxmlformats.org/officeDocument/2006/relationships/tableStyles" Target="tableStyles.xml"/><Relationship Id="rId50" Type="http://schemas.openxmlformats.org/officeDocument/2006/relationships/slide" Target="slides/slide45.xml"/><Relationship Id="rId51" Type="http://schemas.openxmlformats.org/officeDocument/2006/relationships/slide" Target="slides/slide46.xml"/><Relationship Id="rId52" Type="http://schemas.openxmlformats.org/officeDocument/2006/relationships/slide" Target="slides/slide47.xml"/><Relationship Id="rId53" Type="http://schemas.openxmlformats.org/officeDocument/2006/relationships/slide" Target="slides/slide48.xml"/><Relationship Id="rId54" Type="http://schemas.openxmlformats.org/officeDocument/2006/relationships/slide" Target="slides/slide49.xml"/><Relationship Id="rId55" Type="http://schemas.openxmlformats.org/officeDocument/2006/relationships/slide" Target="slides/slide50.xml"/><Relationship Id="rId56" Type="http://schemas.openxmlformats.org/officeDocument/2006/relationships/slide" Target="slides/slide51.xml"/><Relationship Id="rId57" Type="http://schemas.openxmlformats.org/officeDocument/2006/relationships/slide" Target="slides/slide52.xml"/><Relationship Id="rId58" Type="http://schemas.openxmlformats.org/officeDocument/2006/relationships/slide" Target="slides/slide53.xml"/><Relationship Id="rId59" Type="http://schemas.openxmlformats.org/officeDocument/2006/relationships/notesMaster" Target="notesMasters/notesMaster1.xml"/><Relationship Id="rId40" Type="http://schemas.openxmlformats.org/officeDocument/2006/relationships/slide" Target="slides/slide35.xml"/><Relationship Id="rId41" Type="http://schemas.openxmlformats.org/officeDocument/2006/relationships/slide" Target="slides/slide36.xml"/><Relationship Id="rId42" Type="http://schemas.openxmlformats.org/officeDocument/2006/relationships/slide" Target="slides/slide37.xml"/><Relationship Id="rId43" Type="http://schemas.openxmlformats.org/officeDocument/2006/relationships/slide" Target="slides/slide38.xml"/><Relationship Id="rId44" Type="http://schemas.openxmlformats.org/officeDocument/2006/relationships/slide" Target="slides/slide39.xml"/><Relationship Id="rId45" Type="http://schemas.openxmlformats.org/officeDocument/2006/relationships/slide" Target="slides/slide40.xml"/><Relationship Id="rId46" Type="http://schemas.openxmlformats.org/officeDocument/2006/relationships/slide" Target="slides/slide41.xml"/><Relationship Id="rId47" Type="http://schemas.openxmlformats.org/officeDocument/2006/relationships/slide" Target="slides/slide42.xml"/><Relationship Id="rId48" Type="http://schemas.openxmlformats.org/officeDocument/2006/relationships/slide" Target="slides/slide43.xml"/><Relationship Id="rId49" Type="http://schemas.openxmlformats.org/officeDocument/2006/relationships/slide" Target="slides/slide44.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Master" Target="slideMasters/slideMaster2.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33" Type="http://schemas.openxmlformats.org/officeDocument/2006/relationships/slide" Target="slides/slide28.xml"/><Relationship Id="rId34" Type="http://schemas.openxmlformats.org/officeDocument/2006/relationships/slide" Target="slides/slide29.xml"/><Relationship Id="rId35" Type="http://schemas.openxmlformats.org/officeDocument/2006/relationships/slide" Target="slides/slide30.xml"/><Relationship Id="rId36" Type="http://schemas.openxmlformats.org/officeDocument/2006/relationships/slide" Target="slides/slide31.xml"/><Relationship Id="rId37" Type="http://schemas.openxmlformats.org/officeDocument/2006/relationships/slide" Target="slides/slide32.xml"/><Relationship Id="rId38" Type="http://schemas.openxmlformats.org/officeDocument/2006/relationships/slide" Target="slides/slide33.xml"/><Relationship Id="rId39" Type="http://schemas.openxmlformats.org/officeDocument/2006/relationships/slide" Target="slides/slide34.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60" Type="http://schemas.openxmlformats.org/officeDocument/2006/relationships/handoutMaster" Target="handoutMasters/handoutMaster1.xml"/><Relationship Id="rId61" Type="http://schemas.openxmlformats.org/officeDocument/2006/relationships/printerSettings" Target="printerSettings/printerSettings1.bin"/><Relationship Id="rId62" Type="http://schemas.openxmlformats.org/officeDocument/2006/relationships/tags" Target="tags/tag1.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Macintosh%20HD:Users:dooleyj:Desktop:Figs%2062-88%20RLUK%201223.xlsx" TargetMode="External"/></Relationships>
</file>

<file path=ppt/charts/_rels/chart10.xml.rels><?xml version="1.0" encoding="UTF-8" standalone="yes"?>
<Relationships xmlns="http://schemas.openxmlformats.org/package/2006/relationships"><Relationship Id="rId1" Type="http://schemas.openxmlformats.org/officeDocument/2006/relationships/themeOverride" Target="../theme/themeOverride10.xml"/><Relationship Id="rId2" Type="http://schemas.openxmlformats.org/officeDocument/2006/relationships/oleObject" Target="Macintosh%20HD:Users:dooleyj:Desktop:Figs%2062-88%20RLUK%201223.xlsx" TargetMode="External"/></Relationships>
</file>

<file path=ppt/charts/_rels/chart11.xml.rels><?xml version="1.0" encoding="UTF-8" standalone="yes"?>
<Relationships xmlns="http://schemas.openxmlformats.org/package/2006/relationships"><Relationship Id="rId1" Type="http://schemas.openxmlformats.org/officeDocument/2006/relationships/themeOverride" Target="../theme/themeOverride11.xml"/><Relationship Id="rId2" Type="http://schemas.openxmlformats.org/officeDocument/2006/relationships/oleObject" Target="Macintosh%20HD:Users:dooleyj:Desktop:UK%20Figs/Tables:Transferred%20to%20PC:Figs%20to%20Q52%20RLUK%201209.xlsx" TargetMode="External"/></Relationships>
</file>

<file path=ppt/charts/_rels/chart12.xml.rels><?xml version="1.0" encoding="UTF-8" standalone="yes"?>
<Relationships xmlns="http://schemas.openxmlformats.org/package/2006/relationships"><Relationship Id="rId1" Type="http://schemas.openxmlformats.org/officeDocument/2006/relationships/themeOverride" Target="../theme/themeOverride12.xml"/><Relationship Id="rId2" Type="http://schemas.openxmlformats.org/officeDocument/2006/relationships/oleObject" Target="Macintosh%20HD:Users:dooleyj:Desktop:UK%20Figs/Tables:Transferred%20to%20PC:Figs%20Q62-88%20All%201223.xlsx" TargetMode="External"/></Relationships>
</file>

<file path=ppt/charts/_rels/chart13.xml.rels><?xml version="1.0" encoding="UTF-8" standalone="yes"?>
<Relationships xmlns="http://schemas.openxmlformats.org/package/2006/relationships"><Relationship Id="rId1" Type="http://schemas.openxmlformats.org/officeDocument/2006/relationships/themeOverride" Target="../theme/themeOverride13.xml"/><Relationship Id="rId2" Type="http://schemas.openxmlformats.org/officeDocument/2006/relationships/oleObject" Target="Macintosh%20HD:Users:dooleyj:Desktop:UK%20Figs/Tables:Transferred%20to%20PC:Figs%20to%20Q52%20All%201213.xlsx" TargetMode="External"/></Relationships>
</file>

<file path=ppt/charts/_rels/chart2.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oleObject" Target="Macintosh%20HD:Users:dooleyj:Desktop:Figs%2062-88%20RLUK%201223.xlsx" TargetMode="External"/></Relationships>
</file>

<file path=ppt/charts/_rels/chart3.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oleObject" Target="Macintosh%20HD:Users:dooleyj:Desktop:Figs%2062-88%20RLUK%201223.xlsx" TargetMode="External"/></Relationships>
</file>

<file path=ppt/charts/_rels/chart4.xml.rels><?xml version="1.0" encoding="UTF-8" standalone="yes"?>
<Relationships xmlns="http://schemas.openxmlformats.org/package/2006/relationships"><Relationship Id="rId1" Type="http://schemas.openxmlformats.org/officeDocument/2006/relationships/themeOverride" Target="../theme/themeOverride4.xml"/><Relationship Id="rId2" Type="http://schemas.openxmlformats.org/officeDocument/2006/relationships/oleObject" Target="Macintosh%20HD:Users:dooleyj:Desktop:UK%20Figs/Tables:Transferred%20to%20PC:Figs%20to%20Q52%20RLUK%201209.xlsx" TargetMode="External"/></Relationships>
</file>

<file path=ppt/charts/_rels/chart5.xml.rels><?xml version="1.0" encoding="UTF-8" standalone="yes"?>
<Relationships xmlns="http://schemas.openxmlformats.org/package/2006/relationships"><Relationship Id="rId1" Type="http://schemas.openxmlformats.org/officeDocument/2006/relationships/themeOverride" Target="../theme/themeOverride5.xml"/><Relationship Id="rId2" Type="http://schemas.openxmlformats.org/officeDocument/2006/relationships/oleObject" Target="Macintosh%20HD:Users:dooleyj:Desktop:UK%20Figs/Tables:Transferred%20to%20PC:Figs%20to%20Q52%20All%201213.xlsx" TargetMode="External"/></Relationships>
</file>

<file path=ppt/charts/_rels/chart6.xml.rels><?xml version="1.0" encoding="UTF-8" standalone="yes"?>
<Relationships xmlns="http://schemas.openxmlformats.org/package/2006/relationships"><Relationship Id="rId1" Type="http://schemas.openxmlformats.org/officeDocument/2006/relationships/themeOverride" Target="../theme/themeOverride6.xml"/><Relationship Id="rId2" Type="http://schemas.openxmlformats.org/officeDocument/2006/relationships/oleObject" Target="Macintosh%20HD:Users:dooleyj:Desktop:Figs%2062-88%20RLUK%201223.xlsx" TargetMode="External"/></Relationships>
</file>

<file path=ppt/charts/_rels/chart7.xml.rels><?xml version="1.0" encoding="UTF-8" standalone="yes"?>
<Relationships xmlns="http://schemas.openxmlformats.org/package/2006/relationships"><Relationship Id="rId1" Type="http://schemas.openxmlformats.org/officeDocument/2006/relationships/themeOverride" Target="../theme/themeOverride7.xml"/><Relationship Id="rId2" Type="http://schemas.openxmlformats.org/officeDocument/2006/relationships/oleObject" Target="Macintosh%20HD:Users:dooleyj:Desktop:UK%20Figures:London%20figs%20for%20review%201114%20DL.xlsx" TargetMode="External"/></Relationships>
</file>

<file path=ppt/charts/_rels/chart8.xml.rels><?xml version="1.0" encoding="UTF-8" standalone="yes"?>
<Relationships xmlns="http://schemas.openxmlformats.org/package/2006/relationships"><Relationship Id="rId1" Type="http://schemas.openxmlformats.org/officeDocument/2006/relationships/themeOverride" Target="../theme/themeOverride8.xml"/><Relationship Id="rId2" Type="http://schemas.openxmlformats.org/officeDocument/2006/relationships/oleObject" Target="Macintosh%20HD:Users:dooleyj:Desktop:UK%20Figures:London%20figs%20for%20review%201114%20DL.xlsx" TargetMode="External"/></Relationships>
</file>

<file path=ppt/charts/_rels/chart9.xml.rels><?xml version="1.0" encoding="UTF-8" standalone="yes"?>
<Relationships xmlns="http://schemas.openxmlformats.org/package/2006/relationships"><Relationship Id="rId1" Type="http://schemas.openxmlformats.org/officeDocument/2006/relationships/themeOverride" Target="../theme/themeOverride9.xml"/><Relationship Id="rId2" Type="http://schemas.openxmlformats.org/officeDocument/2006/relationships/oleObject" Target="Macintosh%20HD:Users:dooleyj:Desktop:UK%20Figs/Tables:Transferred%20to%20PC:Figs%20to%20Q52%20RLUK%201209.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style val="2"/>
  <c:clrMapOvr bg1="lt1" tx1="dk1" bg2="lt2" tx2="dk2" accent1="accent1" accent2="accent2" accent3="accent3" accent4="accent4" accent5="accent5" accent6="accent6" hlink="hlink" folHlink="folHlink"/>
  <c:chart>
    <c:plotArea>
      <c:layout>
        <c:manualLayout>
          <c:layoutTarget val="inner"/>
          <c:xMode val="edge"/>
          <c:yMode val="edge"/>
          <c:x val="0.0363910426090356"/>
          <c:y val="0.0351275753117446"/>
          <c:w val="0.81503217339768"/>
          <c:h val="0.870838335802084"/>
        </c:manualLayout>
      </c:layout>
      <c:barChart>
        <c:barDir val="col"/>
        <c:grouping val="clustered"/>
        <c:ser>
          <c:idx val="0"/>
          <c:order val="0"/>
          <c:tx>
            <c:strRef>
              <c:f>'Q82'!$B$3</c:f>
              <c:strCache>
                <c:ptCount val="1"/>
                <c:pt idx="0">
                  <c:v>Fewer staff now</c:v>
                </c:pt>
              </c:strCache>
            </c:strRef>
          </c:tx>
          <c:dLbls>
            <c:txPr>
              <a:bodyPr/>
              <a:lstStyle/>
              <a:p>
                <a:pPr>
                  <a:defRPr lang="en-GB"/>
                </a:pPr>
                <a:endParaRPr lang="en-US"/>
              </a:p>
            </c:txPr>
            <c:showVal val="1"/>
          </c:dLbls>
          <c:cat>
            <c:strRef>
              <c:f>'Q82'!$A$4:$A$5</c:f>
              <c:strCache>
                <c:ptCount val="2"/>
                <c:pt idx="0">
                  <c:v>Professionally qualified</c:v>
                </c:pt>
                <c:pt idx="1">
                  <c:v>Support staff</c:v>
                </c:pt>
              </c:strCache>
            </c:strRef>
          </c:cat>
          <c:val>
            <c:numRef>
              <c:f>'Q82'!$B$4:$B$5</c:f>
              <c:numCache>
                <c:formatCode>General</c:formatCode>
                <c:ptCount val="2"/>
                <c:pt idx="0">
                  <c:v>8.0</c:v>
                </c:pt>
                <c:pt idx="1">
                  <c:v>4.0</c:v>
                </c:pt>
              </c:numCache>
            </c:numRef>
          </c:val>
        </c:ser>
        <c:ser>
          <c:idx val="1"/>
          <c:order val="1"/>
          <c:tx>
            <c:strRef>
              <c:f>'Q82'!$C$3</c:f>
              <c:strCache>
                <c:ptCount val="1"/>
                <c:pt idx="0">
                  <c:v>No change</c:v>
                </c:pt>
              </c:strCache>
            </c:strRef>
          </c:tx>
          <c:dLbls>
            <c:txPr>
              <a:bodyPr/>
              <a:lstStyle/>
              <a:p>
                <a:pPr>
                  <a:defRPr lang="en-GB"/>
                </a:pPr>
                <a:endParaRPr lang="en-US"/>
              </a:p>
            </c:txPr>
            <c:showVal val="1"/>
          </c:dLbls>
          <c:cat>
            <c:strRef>
              <c:f>'Q82'!$A$4:$A$5</c:f>
              <c:strCache>
                <c:ptCount val="2"/>
                <c:pt idx="0">
                  <c:v>Professionally qualified</c:v>
                </c:pt>
                <c:pt idx="1">
                  <c:v>Support staff</c:v>
                </c:pt>
              </c:strCache>
            </c:strRef>
          </c:cat>
          <c:val>
            <c:numRef>
              <c:f>'Q82'!$C$4:$C$5</c:f>
              <c:numCache>
                <c:formatCode>General</c:formatCode>
                <c:ptCount val="2"/>
                <c:pt idx="0">
                  <c:v>3.0</c:v>
                </c:pt>
                <c:pt idx="1">
                  <c:v>7.0</c:v>
                </c:pt>
              </c:numCache>
            </c:numRef>
          </c:val>
        </c:ser>
        <c:ser>
          <c:idx val="2"/>
          <c:order val="2"/>
          <c:tx>
            <c:strRef>
              <c:f>'Q82'!$D$3</c:f>
              <c:strCache>
                <c:ptCount val="1"/>
                <c:pt idx="0">
                  <c:v>More staff now</c:v>
                </c:pt>
              </c:strCache>
            </c:strRef>
          </c:tx>
          <c:dLbls>
            <c:txPr>
              <a:bodyPr/>
              <a:lstStyle/>
              <a:p>
                <a:pPr>
                  <a:defRPr lang="en-GB"/>
                </a:pPr>
                <a:endParaRPr lang="en-US"/>
              </a:p>
            </c:txPr>
            <c:showVal val="1"/>
          </c:dLbls>
          <c:cat>
            <c:strRef>
              <c:f>'Q82'!$A$4:$A$5</c:f>
              <c:strCache>
                <c:ptCount val="2"/>
                <c:pt idx="0">
                  <c:v>Professionally qualified</c:v>
                </c:pt>
                <c:pt idx="1">
                  <c:v>Support staff</c:v>
                </c:pt>
              </c:strCache>
            </c:strRef>
          </c:cat>
          <c:val>
            <c:numRef>
              <c:f>'Q82'!$D$4:$D$5</c:f>
              <c:numCache>
                <c:formatCode>General</c:formatCode>
                <c:ptCount val="2"/>
                <c:pt idx="0">
                  <c:v>15.0</c:v>
                </c:pt>
                <c:pt idx="1">
                  <c:v>14.0</c:v>
                </c:pt>
              </c:numCache>
            </c:numRef>
          </c:val>
        </c:ser>
        <c:ser>
          <c:idx val="3"/>
          <c:order val="3"/>
          <c:tx>
            <c:strRef>
              <c:f>'Q82'!$E$3</c:f>
              <c:strCache>
                <c:ptCount val="1"/>
                <c:pt idx="0">
                  <c:v>Not sure</c:v>
                </c:pt>
              </c:strCache>
            </c:strRef>
          </c:tx>
          <c:dLbls>
            <c:txPr>
              <a:bodyPr/>
              <a:lstStyle/>
              <a:p>
                <a:pPr>
                  <a:defRPr lang="en-GB"/>
                </a:pPr>
                <a:endParaRPr lang="en-US"/>
              </a:p>
            </c:txPr>
            <c:showVal val="1"/>
          </c:dLbls>
          <c:cat>
            <c:strRef>
              <c:f>'Q82'!$A$4:$A$5</c:f>
              <c:strCache>
                <c:ptCount val="2"/>
                <c:pt idx="0">
                  <c:v>Professionally qualified</c:v>
                </c:pt>
                <c:pt idx="1">
                  <c:v>Support staff</c:v>
                </c:pt>
              </c:strCache>
            </c:strRef>
          </c:cat>
          <c:val>
            <c:numRef>
              <c:f>'Q82'!$E$4:$E$5</c:f>
              <c:numCache>
                <c:formatCode>General</c:formatCode>
                <c:ptCount val="2"/>
                <c:pt idx="0">
                  <c:v>5.0</c:v>
                </c:pt>
                <c:pt idx="1">
                  <c:v>6.0</c:v>
                </c:pt>
              </c:numCache>
            </c:numRef>
          </c:val>
        </c:ser>
        <c:dLbls>
          <c:showVal val="1"/>
        </c:dLbls>
        <c:axId val="247954536"/>
        <c:axId val="279739992"/>
      </c:barChart>
      <c:catAx>
        <c:axId val="247954536"/>
        <c:scaling>
          <c:orientation val="minMax"/>
        </c:scaling>
        <c:axPos val="b"/>
        <c:numFmt formatCode="@" sourceLinked="0"/>
        <c:tickLblPos val="nextTo"/>
        <c:txPr>
          <a:bodyPr rot="0"/>
          <a:lstStyle/>
          <a:p>
            <a:pPr>
              <a:defRPr lang="en-GB" b="1"/>
            </a:pPr>
            <a:endParaRPr lang="en-US"/>
          </a:p>
        </c:txPr>
        <c:crossAx val="279739992"/>
        <c:crosses val="autoZero"/>
        <c:lblAlgn val="ctr"/>
        <c:lblOffset val="100"/>
      </c:catAx>
      <c:valAx>
        <c:axId val="279739992"/>
        <c:scaling>
          <c:orientation val="minMax"/>
        </c:scaling>
        <c:axPos val="l"/>
        <c:majorGridlines>
          <c:spPr>
            <a:ln>
              <a:solidFill>
                <a:sysClr val="windowText" lastClr="000000"/>
              </a:solidFill>
            </a:ln>
          </c:spPr>
        </c:majorGridlines>
        <c:numFmt formatCode="General" sourceLinked="1"/>
        <c:tickLblPos val="nextTo"/>
        <c:txPr>
          <a:bodyPr/>
          <a:lstStyle/>
          <a:p>
            <a:pPr>
              <a:defRPr lang="en-GB" b="1"/>
            </a:pPr>
            <a:endParaRPr lang="en-US"/>
          </a:p>
        </c:txPr>
        <c:crossAx val="247954536"/>
        <c:crosses val="autoZero"/>
        <c:crossBetween val="between"/>
      </c:valAx>
      <c:spPr>
        <a:ln>
          <a:solidFill>
            <a:sysClr val="windowText" lastClr="000000"/>
          </a:solidFill>
        </a:ln>
      </c:spPr>
    </c:plotArea>
    <c:legend>
      <c:legendPos val="tr"/>
      <c:layout>
        <c:manualLayout>
          <c:xMode val="edge"/>
          <c:yMode val="edge"/>
          <c:x val="0.855124203224597"/>
          <c:y val="0.132352941176471"/>
          <c:w val="0.112137701537308"/>
          <c:h val="0.352373784159333"/>
        </c:manualLayout>
      </c:layout>
      <c:txPr>
        <a:bodyPr/>
        <a:lstStyle/>
        <a:p>
          <a:pPr>
            <a:defRPr lang="en-GB" b="1"/>
          </a:pPr>
          <a:endParaRPr lang="en-US"/>
        </a:p>
      </c:txPr>
    </c:legend>
    <c:plotVisOnly val="1"/>
    <c:dispBlanksAs val="gap"/>
  </c:chart>
  <c:txPr>
    <a:bodyPr/>
    <a:lstStyle/>
    <a:p>
      <a:pPr>
        <a:defRPr sz="800">
          <a:solidFill>
            <a:sysClr val="windowText" lastClr="000000"/>
          </a:solidFill>
          <a:latin typeface="Trebuchet MS" pitchFamily="34" charset="0"/>
        </a:defRPr>
      </a:pPr>
      <a:endParaRPr lang="en-US"/>
    </a:p>
  </c:txPr>
  <c:externalData r:id="rId2"/>
</c:chartSpace>
</file>

<file path=ppt/charts/chart10.xml><?xml version="1.0" encoding="utf-8"?>
<c:chartSpace xmlns:c="http://schemas.openxmlformats.org/drawingml/2006/chart" xmlns:a="http://schemas.openxmlformats.org/drawingml/2006/main" xmlns:r="http://schemas.openxmlformats.org/officeDocument/2006/relationships">
  <c:lang val="en-US"/>
  <c:style val="2"/>
  <c:clrMapOvr bg1="lt1" tx1="dk1" bg2="lt2" tx2="dk2" accent1="accent1" accent2="accent2" accent3="accent3" accent4="accent4" accent5="accent5" accent6="accent6" hlink="hlink" folHlink="folHlink"/>
  <c:chart>
    <c:plotArea>
      <c:layout/>
      <c:barChart>
        <c:barDir val="col"/>
        <c:grouping val="clustered"/>
        <c:ser>
          <c:idx val="0"/>
          <c:order val="0"/>
          <c:spPr>
            <a:solidFill>
              <a:srgbClr val="497CB6"/>
            </a:solidFill>
          </c:spPr>
          <c:dLbls>
            <c:dLbl>
              <c:idx val="2"/>
              <c:layout>
                <c:manualLayout>
                  <c:x val="-1.82268883098723E-7"/>
                  <c:y val="0.00392156862745098"/>
                </c:manualLayout>
              </c:layout>
              <c:showVal val="1"/>
            </c:dLbl>
            <c:spPr>
              <a:noFill/>
            </c:spPr>
            <c:txPr>
              <a:bodyPr/>
              <a:lstStyle/>
              <a:p>
                <a:pPr>
                  <a:defRPr lang="en-GB"/>
                </a:pPr>
                <a:endParaRPr lang="en-US"/>
              </a:p>
            </c:txPr>
            <c:showVal val="1"/>
          </c:dLbls>
          <c:cat>
            <c:strRef>
              <c:f>'Q64'!$A$4:$A$7</c:f>
              <c:strCache>
                <c:ptCount val="4"/>
                <c:pt idx="0">
                  <c:v>We do no archival processing</c:v>
                </c:pt>
                <c:pt idx="1">
                  <c:v>Yes, for all processing</c:v>
                </c:pt>
                <c:pt idx="2">
                  <c:v>Yes, for some processing</c:v>
                </c:pt>
                <c:pt idx="3">
                  <c:v>No</c:v>
                </c:pt>
              </c:strCache>
            </c:strRef>
          </c:cat>
          <c:val>
            <c:numRef>
              <c:f>'Q64'!$B$4:$B$7</c:f>
              <c:numCache>
                <c:formatCode>0%</c:formatCode>
                <c:ptCount val="4"/>
                <c:pt idx="0">
                  <c:v>0.0</c:v>
                </c:pt>
                <c:pt idx="1">
                  <c:v>0.219</c:v>
                </c:pt>
                <c:pt idx="2">
                  <c:v>0.656</c:v>
                </c:pt>
                <c:pt idx="3">
                  <c:v>0.125</c:v>
                </c:pt>
              </c:numCache>
            </c:numRef>
          </c:val>
        </c:ser>
        <c:axId val="190434088"/>
        <c:axId val="190498760"/>
      </c:barChart>
      <c:catAx>
        <c:axId val="190434088"/>
        <c:scaling>
          <c:orientation val="minMax"/>
        </c:scaling>
        <c:axPos val="b"/>
        <c:tickLblPos val="nextTo"/>
        <c:txPr>
          <a:bodyPr/>
          <a:lstStyle/>
          <a:p>
            <a:pPr>
              <a:defRPr lang="en-GB"/>
            </a:pPr>
            <a:endParaRPr lang="en-US"/>
          </a:p>
        </c:txPr>
        <c:crossAx val="190498760"/>
        <c:crosses val="autoZero"/>
        <c:auto val="1"/>
        <c:lblAlgn val="ctr"/>
        <c:lblOffset val="100"/>
      </c:catAx>
      <c:valAx>
        <c:axId val="190498760"/>
        <c:scaling>
          <c:orientation val="minMax"/>
          <c:max val="1.0"/>
        </c:scaling>
        <c:axPos val="l"/>
        <c:majorGridlines>
          <c:spPr>
            <a:ln>
              <a:solidFill>
                <a:sysClr val="windowText" lastClr="000000"/>
              </a:solidFill>
            </a:ln>
          </c:spPr>
        </c:majorGridlines>
        <c:numFmt formatCode="0%" sourceLinked="1"/>
        <c:tickLblPos val="nextTo"/>
        <c:txPr>
          <a:bodyPr/>
          <a:lstStyle/>
          <a:p>
            <a:pPr>
              <a:defRPr lang="en-GB"/>
            </a:pPr>
            <a:endParaRPr lang="en-US"/>
          </a:p>
        </c:txPr>
        <c:crossAx val="190434088"/>
        <c:crosses val="autoZero"/>
        <c:crossBetween val="between"/>
      </c:valAx>
      <c:spPr>
        <a:ln>
          <a:solidFill>
            <a:sysClr val="windowText" lastClr="000000"/>
          </a:solidFill>
        </a:ln>
      </c:spPr>
    </c:plotArea>
    <c:plotVisOnly val="1"/>
    <c:dispBlanksAs val="gap"/>
  </c:chart>
  <c:spPr>
    <a:ln>
      <a:solidFill>
        <a:sysClr val="windowText" lastClr="000000"/>
      </a:solidFill>
    </a:ln>
  </c:spPr>
  <c:txPr>
    <a:bodyPr/>
    <a:lstStyle/>
    <a:p>
      <a:pPr>
        <a:defRPr sz="800">
          <a:latin typeface="Trebuchet MS" pitchFamily="34" charset="0"/>
        </a:defRPr>
      </a:pPr>
      <a:endParaRPr lang="en-US"/>
    </a:p>
  </c:txPr>
  <c:externalData r:id="rId2"/>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en-US"/>
  <c:style val="2"/>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70833333333333"/>
          <c:y val="0.113425925925926"/>
          <c:w val="0.463888888888889"/>
          <c:h val="0.773148148148148"/>
        </c:manualLayout>
      </c:layout>
      <c:pieChart>
        <c:varyColors val="1"/>
        <c:ser>
          <c:idx val="0"/>
          <c:order val="0"/>
          <c:spPr>
            <a:ln>
              <a:solidFill>
                <a:sysClr val="windowText" lastClr="000000"/>
              </a:solidFill>
            </a:ln>
          </c:spPr>
          <c:dLbls>
            <c:dLbl>
              <c:idx val="0"/>
              <c:layout>
                <c:manualLayout>
                  <c:x val="0.0233644859813083"/>
                  <c:y val="-0.119402985074627"/>
                </c:manualLayout>
              </c:layout>
              <c:dLblPos val="bestFit"/>
              <c:showCatName val="1"/>
              <c:showPercent val="1"/>
            </c:dLbl>
            <c:dLbl>
              <c:idx val="1"/>
              <c:layout>
                <c:manualLayout>
                  <c:x val="0.029595015576324"/>
                  <c:y val="0.0398009950248756"/>
                </c:manualLayout>
              </c:layout>
              <c:dLblPos val="bestFit"/>
              <c:showCatName val="1"/>
              <c:showPercent val="1"/>
            </c:dLbl>
            <c:dLbl>
              <c:idx val="2"/>
              <c:layout>
                <c:manualLayout>
                  <c:x val="-0.0311527706232983"/>
                  <c:y val="4.56047799690268E-17"/>
                </c:manualLayout>
              </c:layout>
              <c:tx>
                <c:rich>
                  <a:bodyPr/>
                  <a:lstStyle/>
                  <a:p>
                    <a:r>
                      <a:rPr lang="en-GB" dirty="0">
                        <a:solidFill>
                          <a:srgbClr val="FF0000"/>
                        </a:solidFill>
                      </a:rPr>
                      <a:t>Yes
41%</a:t>
                    </a:r>
                  </a:p>
                </c:rich>
              </c:tx>
              <c:dLblPos val="bestFit"/>
              <c:showCatName val="1"/>
              <c:showPercent val="1"/>
            </c:dLbl>
            <c:txPr>
              <a:bodyPr/>
              <a:lstStyle/>
              <a:p>
                <a:pPr>
                  <a:defRPr lang="en-GB" sz="1400" b="1">
                    <a:solidFill>
                      <a:sysClr val="windowText" lastClr="000000"/>
                    </a:solidFill>
                    <a:latin typeface="Trebuchet MS" pitchFamily="34" charset="0"/>
                  </a:defRPr>
                </a:pPr>
                <a:endParaRPr lang="en-US"/>
              </a:p>
            </c:txPr>
            <c:dLblPos val="outEnd"/>
            <c:showCatName val="1"/>
            <c:showPercent val="1"/>
            <c:showLeaderLines val="1"/>
          </c:dLbls>
          <c:cat>
            <c:strRef>
              <c:f>'Q27'!$A$4:$A$6</c:f>
              <c:strCache>
                <c:ptCount val="3"/>
                <c:pt idx="0">
                  <c:v>No</c:v>
                </c:pt>
                <c:pt idx="1">
                  <c:v>In planning stages</c:v>
                </c:pt>
                <c:pt idx="2">
                  <c:v>Yes</c:v>
                </c:pt>
              </c:strCache>
            </c:strRef>
          </c:cat>
          <c:val>
            <c:numRef>
              <c:f>'Q27'!$B$4:$B$6</c:f>
              <c:numCache>
                <c:formatCode>0%</c:formatCode>
                <c:ptCount val="3"/>
                <c:pt idx="0">
                  <c:v>0.563</c:v>
                </c:pt>
                <c:pt idx="1">
                  <c:v>0.031</c:v>
                </c:pt>
                <c:pt idx="2">
                  <c:v>0.406</c:v>
                </c:pt>
              </c:numCache>
            </c:numRef>
          </c:val>
        </c:ser>
        <c:dLbls>
          <c:showCatName val="1"/>
          <c:showPercent val="1"/>
        </c:dLbls>
        <c:firstSliceAng val="0"/>
      </c:pieChart>
    </c:plotArea>
    <c:plotVisOnly val="1"/>
    <c:dispBlanksAs val="zero"/>
  </c:chart>
  <c:externalData r:id="rId2"/>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en-US"/>
  <c:style val="2"/>
  <c:clrMapOvr bg1="lt1" tx1="dk1" bg2="lt2" tx2="dk2" accent1="accent1" accent2="accent2" accent3="accent3" accent4="accent4" accent5="accent5" accent6="accent6" hlink="hlink" folHlink="folHlink"/>
  <c:chart>
    <c:plotArea>
      <c:layout>
        <c:manualLayout>
          <c:layoutTarget val="inner"/>
          <c:xMode val="edge"/>
          <c:yMode val="edge"/>
          <c:x val="0.0363910426090356"/>
          <c:y val="0.0351275753117446"/>
          <c:w val="0.789942535013663"/>
          <c:h val="0.878289016485919"/>
        </c:manualLayout>
      </c:layout>
      <c:barChart>
        <c:barDir val="col"/>
        <c:grouping val="clustered"/>
        <c:ser>
          <c:idx val="0"/>
          <c:order val="0"/>
          <c:tx>
            <c:strRef>
              <c:f>'Q62'!$B$3</c:f>
              <c:strCache>
                <c:ptCount val="1"/>
                <c:pt idx="0">
                  <c:v>Decreased</c:v>
                </c:pt>
              </c:strCache>
            </c:strRef>
          </c:tx>
          <c:dLbls>
            <c:txPr>
              <a:bodyPr/>
              <a:lstStyle/>
              <a:p>
                <a:pPr>
                  <a:defRPr lang="en-GB"/>
                </a:pPr>
                <a:endParaRPr lang="en-US"/>
              </a:p>
            </c:txPr>
            <c:showVal val="1"/>
          </c:dLbls>
          <c:cat>
            <c:strRef>
              <c:f>'Q62'!$A$4:$A$5</c:f>
              <c:strCache>
                <c:ptCount val="2"/>
                <c:pt idx="0">
                  <c:v>Printed volumes</c:v>
                </c:pt>
                <c:pt idx="1">
                  <c:v>Other formats</c:v>
                </c:pt>
              </c:strCache>
            </c:strRef>
          </c:cat>
          <c:val>
            <c:numRef>
              <c:f>'Q62'!$B$4:$B$5</c:f>
              <c:numCache>
                <c:formatCode>General</c:formatCode>
                <c:ptCount val="2"/>
                <c:pt idx="0">
                  <c:v>40.0</c:v>
                </c:pt>
                <c:pt idx="1">
                  <c:v>27.0</c:v>
                </c:pt>
              </c:numCache>
            </c:numRef>
          </c:val>
        </c:ser>
        <c:ser>
          <c:idx val="1"/>
          <c:order val="1"/>
          <c:tx>
            <c:strRef>
              <c:f>'Q62'!$C$3</c:f>
              <c:strCache>
                <c:ptCount val="1"/>
                <c:pt idx="0">
                  <c:v>No change</c:v>
                </c:pt>
              </c:strCache>
            </c:strRef>
          </c:tx>
          <c:dLbls>
            <c:txPr>
              <a:bodyPr/>
              <a:lstStyle/>
              <a:p>
                <a:pPr>
                  <a:defRPr lang="en-GB"/>
                </a:pPr>
                <a:endParaRPr lang="en-US"/>
              </a:p>
            </c:txPr>
            <c:showVal val="1"/>
          </c:dLbls>
          <c:cat>
            <c:strRef>
              <c:f>'Q62'!$A$4:$A$5</c:f>
              <c:strCache>
                <c:ptCount val="2"/>
                <c:pt idx="0">
                  <c:v>Printed volumes</c:v>
                </c:pt>
                <c:pt idx="1">
                  <c:v>Other formats</c:v>
                </c:pt>
              </c:strCache>
            </c:strRef>
          </c:cat>
          <c:val>
            <c:numRef>
              <c:f>'Q62'!$C$4:$C$5</c:f>
              <c:numCache>
                <c:formatCode>General</c:formatCode>
                <c:ptCount val="2"/>
                <c:pt idx="0">
                  <c:v>13.0</c:v>
                </c:pt>
                <c:pt idx="1">
                  <c:v>9.0</c:v>
                </c:pt>
              </c:numCache>
            </c:numRef>
          </c:val>
        </c:ser>
        <c:ser>
          <c:idx val="2"/>
          <c:order val="2"/>
          <c:tx>
            <c:strRef>
              <c:f>'Q62'!$D$3</c:f>
              <c:strCache>
                <c:ptCount val="1"/>
                <c:pt idx="0">
                  <c:v>Increased</c:v>
                </c:pt>
              </c:strCache>
            </c:strRef>
          </c:tx>
          <c:dLbls>
            <c:txPr>
              <a:bodyPr/>
              <a:lstStyle/>
              <a:p>
                <a:pPr>
                  <a:defRPr lang="en-GB"/>
                </a:pPr>
                <a:endParaRPr lang="en-US"/>
              </a:p>
            </c:txPr>
            <c:showVal val="1"/>
          </c:dLbls>
          <c:cat>
            <c:strRef>
              <c:f>'Q62'!$A$4:$A$5</c:f>
              <c:strCache>
                <c:ptCount val="2"/>
                <c:pt idx="0">
                  <c:v>Printed volumes</c:v>
                </c:pt>
                <c:pt idx="1">
                  <c:v>Other formats</c:v>
                </c:pt>
              </c:strCache>
            </c:strRef>
          </c:cat>
          <c:val>
            <c:numRef>
              <c:f>'Q62'!$D$4:$D$5</c:f>
              <c:numCache>
                <c:formatCode>General</c:formatCode>
                <c:ptCount val="2"/>
                <c:pt idx="0">
                  <c:v>14.0</c:v>
                </c:pt>
                <c:pt idx="1">
                  <c:v>29.0</c:v>
                </c:pt>
              </c:numCache>
            </c:numRef>
          </c:val>
        </c:ser>
        <c:ser>
          <c:idx val="3"/>
          <c:order val="3"/>
          <c:tx>
            <c:strRef>
              <c:f>'Q62'!$E$3</c:f>
              <c:strCache>
                <c:ptCount val="1"/>
                <c:pt idx="0">
                  <c:v>Not sure</c:v>
                </c:pt>
              </c:strCache>
            </c:strRef>
          </c:tx>
          <c:dLbls>
            <c:txPr>
              <a:bodyPr/>
              <a:lstStyle/>
              <a:p>
                <a:pPr>
                  <a:defRPr lang="en-GB"/>
                </a:pPr>
                <a:endParaRPr lang="en-US"/>
              </a:p>
            </c:txPr>
            <c:showVal val="1"/>
          </c:dLbls>
          <c:cat>
            <c:strRef>
              <c:f>'Q62'!$A$4:$A$5</c:f>
              <c:strCache>
                <c:ptCount val="2"/>
                <c:pt idx="0">
                  <c:v>Printed volumes</c:v>
                </c:pt>
                <c:pt idx="1">
                  <c:v>Other formats</c:v>
                </c:pt>
              </c:strCache>
            </c:strRef>
          </c:cat>
          <c:val>
            <c:numRef>
              <c:f>'Q62'!$E$4:$E$5</c:f>
              <c:numCache>
                <c:formatCode>General</c:formatCode>
                <c:ptCount val="2"/>
                <c:pt idx="0">
                  <c:v>5.0</c:v>
                </c:pt>
                <c:pt idx="1">
                  <c:v>5.0</c:v>
                </c:pt>
              </c:numCache>
            </c:numRef>
          </c:val>
        </c:ser>
        <c:ser>
          <c:idx val="4"/>
          <c:order val="4"/>
          <c:tx>
            <c:strRef>
              <c:f>'Q62'!$F$3</c:f>
              <c:strCache>
                <c:ptCount val="1"/>
                <c:pt idx="0">
                  <c:v>No materials of this type</c:v>
                </c:pt>
              </c:strCache>
            </c:strRef>
          </c:tx>
          <c:dLbls>
            <c:txPr>
              <a:bodyPr/>
              <a:lstStyle/>
              <a:p>
                <a:pPr>
                  <a:defRPr lang="en-GB"/>
                </a:pPr>
                <a:endParaRPr lang="en-US"/>
              </a:p>
            </c:txPr>
            <c:showVal val="1"/>
          </c:dLbls>
          <c:cat>
            <c:strRef>
              <c:f>'Q62'!$A$4:$A$5</c:f>
              <c:strCache>
                <c:ptCount val="2"/>
                <c:pt idx="0">
                  <c:v>Printed volumes</c:v>
                </c:pt>
                <c:pt idx="1">
                  <c:v>Other formats</c:v>
                </c:pt>
              </c:strCache>
            </c:strRef>
          </c:cat>
          <c:val>
            <c:numRef>
              <c:f>'Q62'!$F$4:$F$5</c:f>
              <c:numCache>
                <c:formatCode>General</c:formatCode>
                <c:ptCount val="2"/>
                <c:pt idx="0">
                  <c:v>0.0</c:v>
                </c:pt>
                <c:pt idx="1">
                  <c:v>1.0</c:v>
                </c:pt>
              </c:numCache>
            </c:numRef>
          </c:val>
        </c:ser>
        <c:dLbls>
          <c:showVal val="1"/>
        </c:dLbls>
        <c:axId val="190232152"/>
        <c:axId val="190256136"/>
      </c:barChart>
      <c:catAx>
        <c:axId val="190232152"/>
        <c:scaling>
          <c:orientation val="minMax"/>
        </c:scaling>
        <c:axPos val="b"/>
        <c:numFmt formatCode="@" sourceLinked="0"/>
        <c:tickLblPos val="nextTo"/>
        <c:txPr>
          <a:bodyPr rot="0"/>
          <a:lstStyle/>
          <a:p>
            <a:pPr>
              <a:defRPr lang="en-GB" b="1"/>
            </a:pPr>
            <a:endParaRPr lang="en-US"/>
          </a:p>
        </c:txPr>
        <c:crossAx val="190256136"/>
        <c:crosses val="autoZero"/>
        <c:lblAlgn val="ctr"/>
        <c:lblOffset val="100"/>
      </c:catAx>
      <c:valAx>
        <c:axId val="190256136"/>
        <c:scaling>
          <c:orientation val="minMax"/>
        </c:scaling>
        <c:axPos val="l"/>
        <c:majorGridlines>
          <c:spPr>
            <a:ln>
              <a:solidFill>
                <a:sysClr val="windowText" lastClr="000000"/>
              </a:solidFill>
            </a:ln>
          </c:spPr>
        </c:majorGridlines>
        <c:numFmt formatCode="General" sourceLinked="1"/>
        <c:tickLblPos val="nextTo"/>
        <c:txPr>
          <a:bodyPr/>
          <a:lstStyle/>
          <a:p>
            <a:pPr>
              <a:defRPr lang="en-GB" b="1"/>
            </a:pPr>
            <a:endParaRPr lang="en-US"/>
          </a:p>
        </c:txPr>
        <c:crossAx val="190232152"/>
        <c:crosses val="autoZero"/>
        <c:crossBetween val="between"/>
      </c:valAx>
      <c:spPr>
        <a:ln>
          <a:solidFill>
            <a:sysClr val="windowText" lastClr="000000"/>
          </a:solidFill>
        </a:ln>
      </c:spPr>
    </c:plotArea>
    <c:legend>
      <c:legendPos val="tr"/>
      <c:layout>
        <c:manualLayout>
          <c:xMode val="edge"/>
          <c:yMode val="edge"/>
          <c:x val="0.835674450950042"/>
          <c:y val="0.147540951865033"/>
          <c:w val="0.117317002041411"/>
          <c:h val="0.344154652520405"/>
        </c:manualLayout>
      </c:layout>
      <c:txPr>
        <a:bodyPr/>
        <a:lstStyle/>
        <a:p>
          <a:pPr>
            <a:defRPr lang="en-GB" b="1"/>
          </a:pPr>
          <a:endParaRPr lang="en-US"/>
        </a:p>
      </c:txPr>
    </c:legend>
    <c:plotVisOnly val="1"/>
    <c:dispBlanksAs val="gap"/>
  </c:chart>
  <c:txPr>
    <a:bodyPr/>
    <a:lstStyle/>
    <a:p>
      <a:pPr>
        <a:defRPr sz="800">
          <a:solidFill>
            <a:sysClr val="windowText" lastClr="000000"/>
          </a:solidFill>
          <a:latin typeface="Trebuchet MS" pitchFamily="34" charset="0"/>
        </a:defRPr>
      </a:pPr>
      <a:endParaRPr lang="en-US"/>
    </a:p>
  </c:txPr>
  <c:externalData r:id="rId2"/>
</c:chartSpace>
</file>

<file path=ppt/charts/chart13.xml><?xml version="1.0" encoding="utf-8"?>
<c:chartSpace xmlns:c="http://schemas.openxmlformats.org/drawingml/2006/chart" xmlns:a="http://schemas.openxmlformats.org/drawingml/2006/main" xmlns:r="http://schemas.openxmlformats.org/officeDocument/2006/relationships">
  <c:lang val="en-US"/>
  <c:style val="2"/>
  <c:clrMapOvr bg1="lt1" tx1="dk1" bg2="lt2" tx2="dk2" accent1="accent1" accent2="accent2" accent3="accent3" accent4="accent4" accent5="accent5" accent6="accent6" hlink="hlink" folHlink="folHlink"/>
  <c:chart>
    <c:plotArea>
      <c:layout>
        <c:manualLayout>
          <c:layoutTarget val="inner"/>
          <c:xMode val="edge"/>
          <c:yMode val="edge"/>
          <c:x val="0.0363910846423172"/>
          <c:y val="0.0506614496596549"/>
          <c:w val="0.789942535013663"/>
          <c:h val="0.75202638131772"/>
        </c:manualLayout>
      </c:layout>
      <c:barChart>
        <c:barDir val="col"/>
        <c:grouping val="clustered"/>
        <c:ser>
          <c:idx val="0"/>
          <c:order val="0"/>
          <c:tx>
            <c:v>No materials of this type</c:v>
          </c:tx>
          <c:dLbls>
            <c:txPr>
              <a:bodyPr/>
              <a:lstStyle/>
              <a:p>
                <a:pPr>
                  <a:defRPr lang="en-GB"/>
                </a:pPr>
                <a:endParaRPr lang="en-US"/>
              </a:p>
            </c:txPr>
            <c:showVal val="1"/>
          </c:dLbls>
          <c:cat>
            <c:strRef>
              <c:f>'Q30'!$A$4:$A$10</c:f>
              <c:strCache>
                <c:ptCount val="7"/>
                <c:pt idx="0">
                  <c:v>Printed volumes</c:v>
                </c:pt>
                <c:pt idx="1">
                  <c:v>Archives and manuscripts</c:v>
                </c:pt>
                <c:pt idx="2">
                  <c:v>Cartographic materials</c:v>
                </c:pt>
                <c:pt idx="3">
                  <c:v>Visual materials</c:v>
                </c:pt>
                <c:pt idx="4">
                  <c:v>Audiovisual materials</c:v>
                </c:pt>
                <c:pt idx="5">
                  <c:v>Born-digital materials</c:v>
                </c:pt>
                <c:pt idx="6">
                  <c:v>Objects (3-dimensional)</c:v>
                </c:pt>
              </c:strCache>
            </c:strRef>
          </c:cat>
          <c:val>
            <c:numRef>
              <c:f>'Q30'!$G$4:$G$10</c:f>
              <c:numCache>
                <c:formatCode>General</c:formatCode>
                <c:ptCount val="7"/>
                <c:pt idx="0">
                  <c:v>0.0</c:v>
                </c:pt>
                <c:pt idx="1">
                  <c:v>1.0</c:v>
                </c:pt>
                <c:pt idx="2">
                  <c:v>18.0</c:v>
                </c:pt>
                <c:pt idx="3">
                  <c:v>6.0</c:v>
                </c:pt>
                <c:pt idx="4">
                  <c:v>12.0</c:v>
                </c:pt>
                <c:pt idx="5">
                  <c:v>25.0</c:v>
                </c:pt>
                <c:pt idx="6">
                  <c:v>14.0</c:v>
                </c:pt>
              </c:numCache>
            </c:numRef>
          </c:val>
        </c:ser>
        <c:ser>
          <c:idx val="1"/>
          <c:order val="1"/>
          <c:tx>
            <c:v>Not sure</c:v>
          </c:tx>
          <c:dLbls>
            <c:txPr>
              <a:bodyPr/>
              <a:lstStyle/>
              <a:p>
                <a:pPr>
                  <a:defRPr lang="en-GB"/>
                </a:pPr>
                <a:endParaRPr lang="en-US"/>
              </a:p>
            </c:txPr>
            <c:showVal val="1"/>
          </c:dLbls>
          <c:cat>
            <c:strRef>
              <c:f>'Q30'!$A$4:$A$10</c:f>
              <c:strCache>
                <c:ptCount val="7"/>
                <c:pt idx="0">
                  <c:v>Printed volumes</c:v>
                </c:pt>
                <c:pt idx="1">
                  <c:v>Archives and manuscripts</c:v>
                </c:pt>
                <c:pt idx="2">
                  <c:v>Cartographic materials</c:v>
                </c:pt>
                <c:pt idx="3">
                  <c:v>Visual materials</c:v>
                </c:pt>
                <c:pt idx="4">
                  <c:v>Audiovisual materials</c:v>
                </c:pt>
                <c:pt idx="5">
                  <c:v>Born-digital materials</c:v>
                </c:pt>
                <c:pt idx="6">
                  <c:v>Objects (3-dimensional)</c:v>
                </c:pt>
              </c:strCache>
            </c:strRef>
          </c:cat>
          <c:val>
            <c:numRef>
              <c:f>'Q30'!$F$4:$F$10</c:f>
              <c:numCache>
                <c:formatCode>General</c:formatCode>
                <c:ptCount val="7"/>
                <c:pt idx="0">
                  <c:v>0.0</c:v>
                </c:pt>
                <c:pt idx="1">
                  <c:v>0.0</c:v>
                </c:pt>
                <c:pt idx="2">
                  <c:v>2.0</c:v>
                </c:pt>
                <c:pt idx="3">
                  <c:v>1.0</c:v>
                </c:pt>
                <c:pt idx="4">
                  <c:v>3.0</c:v>
                </c:pt>
                <c:pt idx="5">
                  <c:v>5.0</c:v>
                </c:pt>
                <c:pt idx="6">
                  <c:v>3.0</c:v>
                </c:pt>
              </c:numCache>
            </c:numRef>
          </c:val>
        </c:ser>
        <c:ser>
          <c:idx val="2"/>
          <c:order val="2"/>
          <c:tx>
            <c:v>High</c:v>
          </c:tx>
          <c:dLbls>
            <c:txPr>
              <a:bodyPr/>
              <a:lstStyle/>
              <a:p>
                <a:pPr>
                  <a:defRPr lang="en-GB"/>
                </a:pPr>
                <a:endParaRPr lang="en-US"/>
              </a:p>
            </c:txPr>
            <c:showVal val="1"/>
          </c:dLbls>
          <c:cat>
            <c:strRef>
              <c:f>'Q30'!$A$4:$A$10</c:f>
              <c:strCache>
                <c:ptCount val="7"/>
                <c:pt idx="0">
                  <c:v>Printed volumes</c:v>
                </c:pt>
                <c:pt idx="1">
                  <c:v>Archives and manuscripts</c:v>
                </c:pt>
                <c:pt idx="2">
                  <c:v>Cartographic materials</c:v>
                </c:pt>
                <c:pt idx="3">
                  <c:v>Visual materials</c:v>
                </c:pt>
                <c:pt idx="4">
                  <c:v>Audiovisual materials</c:v>
                </c:pt>
                <c:pt idx="5">
                  <c:v>Born-digital materials</c:v>
                </c:pt>
                <c:pt idx="6">
                  <c:v>Objects (3-dimensional)</c:v>
                </c:pt>
              </c:strCache>
            </c:strRef>
          </c:cat>
          <c:val>
            <c:numRef>
              <c:f>'Q30'!$E$4:$E$10</c:f>
              <c:numCache>
                <c:formatCode>General</c:formatCode>
                <c:ptCount val="7"/>
                <c:pt idx="0">
                  <c:v>21.0</c:v>
                </c:pt>
                <c:pt idx="1">
                  <c:v>21.0</c:v>
                </c:pt>
                <c:pt idx="2">
                  <c:v>7.0</c:v>
                </c:pt>
                <c:pt idx="3">
                  <c:v>19.0</c:v>
                </c:pt>
                <c:pt idx="4">
                  <c:v>22.0</c:v>
                </c:pt>
                <c:pt idx="5">
                  <c:v>21.0</c:v>
                </c:pt>
                <c:pt idx="6">
                  <c:v>2.0</c:v>
                </c:pt>
              </c:numCache>
            </c:numRef>
          </c:val>
        </c:ser>
        <c:ser>
          <c:idx val="3"/>
          <c:order val="3"/>
          <c:tx>
            <c:v>Medium</c:v>
          </c:tx>
          <c:dLbls>
            <c:txPr>
              <a:bodyPr/>
              <a:lstStyle/>
              <a:p>
                <a:pPr>
                  <a:defRPr lang="en-GB"/>
                </a:pPr>
                <a:endParaRPr lang="en-US"/>
              </a:p>
            </c:txPr>
            <c:showVal val="1"/>
          </c:dLbls>
          <c:cat>
            <c:strRef>
              <c:f>'Q30'!$A$4:$A$10</c:f>
              <c:strCache>
                <c:ptCount val="7"/>
                <c:pt idx="0">
                  <c:v>Printed volumes</c:v>
                </c:pt>
                <c:pt idx="1">
                  <c:v>Archives and manuscripts</c:v>
                </c:pt>
                <c:pt idx="2">
                  <c:v>Cartographic materials</c:v>
                </c:pt>
                <c:pt idx="3">
                  <c:v>Visual materials</c:v>
                </c:pt>
                <c:pt idx="4">
                  <c:v>Audiovisual materials</c:v>
                </c:pt>
                <c:pt idx="5">
                  <c:v>Born-digital materials</c:v>
                </c:pt>
                <c:pt idx="6">
                  <c:v>Objects (3-dimensional)</c:v>
                </c:pt>
              </c:strCache>
            </c:strRef>
          </c:cat>
          <c:val>
            <c:numRef>
              <c:f>'Q30'!$D$4:$D$10</c:f>
              <c:numCache>
                <c:formatCode>General</c:formatCode>
                <c:ptCount val="7"/>
                <c:pt idx="0">
                  <c:v>41.0</c:v>
                </c:pt>
                <c:pt idx="1">
                  <c:v>34.0</c:v>
                </c:pt>
                <c:pt idx="2">
                  <c:v>22.0</c:v>
                </c:pt>
                <c:pt idx="3">
                  <c:v>28.0</c:v>
                </c:pt>
                <c:pt idx="4">
                  <c:v>15.0</c:v>
                </c:pt>
                <c:pt idx="5">
                  <c:v>5.0</c:v>
                </c:pt>
                <c:pt idx="6">
                  <c:v>22.0</c:v>
                </c:pt>
              </c:numCache>
            </c:numRef>
          </c:val>
        </c:ser>
        <c:ser>
          <c:idx val="4"/>
          <c:order val="4"/>
          <c:tx>
            <c:v>Low</c:v>
          </c:tx>
          <c:dLbls>
            <c:txPr>
              <a:bodyPr/>
              <a:lstStyle/>
              <a:p>
                <a:pPr>
                  <a:defRPr lang="en-GB"/>
                </a:pPr>
                <a:endParaRPr lang="en-US"/>
              </a:p>
            </c:txPr>
            <c:showVal val="1"/>
          </c:dLbls>
          <c:cat>
            <c:strRef>
              <c:f>'Q30'!$A$4:$A$10</c:f>
              <c:strCache>
                <c:ptCount val="7"/>
                <c:pt idx="0">
                  <c:v>Printed volumes</c:v>
                </c:pt>
                <c:pt idx="1">
                  <c:v>Archives and manuscripts</c:v>
                </c:pt>
                <c:pt idx="2">
                  <c:v>Cartographic materials</c:v>
                </c:pt>
                <c:pt idx="3">
                  <c:v>Visual materials</c:v>
                </c:pt>
                <c:pt idx="4">
                  <c:v>Audiovisual materials</c:v>
                </c:pt>
                <c:pt idx="5">
                  <c:v>Born-digital materials</c:v>
                </c:pt>
                <c:pt idx="6">
                  <c:v>Objects (3-dimensional)</c:v>
                </c:pt>
              </c:strCache>
            </c:strRef>
          </c:cat>
          <c:val>
            <c:numRef>
              <c:f>'Q30'!$C$4:$C$10</c:f>
              <c:numCache>
                <c:formatCode>General</c:formatCode>
                <c:ptCount val="7"/>
                <c:pt idx="0">
                  <c:v>13.0</c:v>
                </c:pt>
                <c:pt idx="1">
                  <c:v>17.0</c:v>
                </c:pt>
                <c:pt idx="2">
                  <c:v>12.0</c:v>
                </c:pt>
                <c:pt idx="3">
                  <c:v>14.0</c:v>
                </c:pt>
                <c:pt idx="4">
                  <c:v>13.0</c:v>
                </c:pt>
                <c:pt idx="5">
                  <c:v>6.0</c:v>
                </c:pt>
                <c:pt idx="6">
                  <c:v>24.0</c:v>
                </c:pt>
              </c:numCache>
            </c:numRef>
          </c:val>
        </c:ser>
        <c:ser>
          <c:idx val="5"/>
          <c:order val="5"/>
          <c:tx>
            <c:v>No problems</c:v>
          </c:tx>
          <c:dLbls>
            <c:txPr>
              <a:bodyPr/>
              <a:lstStyle/>
              <a:p>
                <a:pPr>
                  <a:defRPr lang="en-GB"/>
                </a:pPr>
                <a:endParaRPr lang="en-US"/>
              </a:p>
            </c:txPr>
            <c:showVal val="1"/>
          </c:dLbls>
          <c:cat>
            <c:strRef>
              <c:f>'Q30'!$A$4:$A$10</c:f>
              <c:strCache>
                <c:ptCount val="7"/>
                <c:pt idx="0">
                  <c:v>Printed volumes</c:v>
                </c:pt>
                <c:pt idx="1">
                  <c:v>Archives and manuscripts</c:v>
                </c:pt>
                <c:pt idx="2">
                  <c:v>Cartographic materials</c:v>
                </c:pt>
                <c:pt idx="3">
                  <c:v>Visual materials</c:v>
                </c:pt>
                <c:pt idx="4">
                  <c:v>Audiovisual materials</c:v>
                </c:pt>
                <c:pt idx="5">
                  <c:v>Born-digital materials</c:v>
                </c:pt>
                <c:pt idx="6">
                  <c:v>Objects (3-dimensional)</c:v>
                </c:pt>
              </c:strCache>
            </c:strRef>
          </c:cat>
          <c:val>
            <c:numRef>
              <c:f>'Q30'!$B$4:$B$10</c:f>
              <c:numCache>
                <c:formatCode>General</c:formatCode>
                <c:ptCount val="7"/>
                <c:pt idx="0">
                  <c:v>1.0</c:v>
                </c:pt>
                <c:pt idx="1">
                  <c:v>1.0</c:v>
                </c:pt>
                <c:pt idx="2">
                  <c:v>5.0</c:v>
                </c:pt>
                <c:pt idx="3">
                  <c:v>2.0</c:v>
                </c:pt>
                <c:pt idx="4">
                  <c:v>2.0</c:v>
                </c:pt>
                <c:pt idx="5">
                  <c:v>3.0</c:v>
                </c:pt>
                <c:pt idx="6">
                  <c:v>4.0</c:v>
                </c:pt>
              </c:numCache>
            </c:numRef>
          </c:val>
        </c:ser>
        <c:dLbls>
          <c:showVal val="1"/>
        </c:dLbls>
        <c:axId val="189918552"/>
        <c:axId val="189906872"/>
      </c:barChart>
      <c:catAx>
        <c:axId val="189918552"/>
        <c:scaling>
          <c:orientation val="minMax"/>
        </c:scaling>
        <c:axPos val="b"/>
        <c:numFmt formatCode="@" sourceLinked="0"/>
        <c:tickLblPos val="nextTo"/>
        <c:txPr>
          <a:bodyPr/>
          <a:lstStyle/>
          <a:p>
            <a:pPr>
              <a:defRPr lang="en-GB" b="1"/>
            </a:pPr>
            <a:endParaRPr lang="en-US"/>
          </a:p>
        </c:txPr>
        <c:crossAx val="189906872"/>
        <c:crosses val="autoZero"/>
        <c:lblAlgn val="ctr"/>
        <c:lblOffset val="100"/>
      </c:catAx>
      <c:valAx>
        <c:axId val="189906872"/>
        <c:scaling>
          <c:orientation val="minMax"/>
        </c:scaling>
        <c:axPos val="l"/>
        <c:majorGridlines>
          <c:spPr>
            <a:ln>
              <a:solidFill>
                <a:sysClr val="windowText" lastClr="000000"/>
              </a:solidFill>
            </a:ln>
          </c:spPr>
        </c:majorGridlines>
        <c:numFmt formatCode="General" sourceLinked="1"/>
        <c:tickLblPos val="nextTo"/>
        <c:txPr>
          <a:bodyPr/>
          <a:lstStyle/>
          <a:p>
            <a:pPr>
              <a:defRPr lang="en-GB" b="1"/>
            </a:pPr>
            <a:endParaRPr lang="en-US"/>
          </a:p>
        </c:txPr>
        <c:crossAx val="189918552"/>
        <c:crosses val="autoZero"/>
        <c:crossBetween val="between"/>
      </c:valAx>
      <c:spPr>
        <a:ln>
          <a:solidFill>
            <a:sysClr val="windowText" lastClr="000000"/>
          </a:solidFill>
        </a:ln>
      </c:spPr>
    </c:plotArea>
    <c:legend>
      <c:legendPos val="r"/>
      <c:layout>
        <c:manualLayout>
          <c:xMode val="edge"/>
          <c:yMode val="edge"/>
          <c:x val="0.822338720817793"/>
          <c:y val="0.0866599175103112"/>
          <c:w val="0.112053836872287"/>
          <c:h val="0.438203412073491"/>
        </c:manualLayout>
      </c:layout>
      <c:txPr>
        <a:bodyPr/>
        <a:lstStyle/>
        <a:p>
          <a:pPr>
            <a:defRPr lang="en-GB" b="1"/>
          </a:pPr>
          <a:endParaRPr lang="en-US"/>
        </a:p>
      </c:txPr>
    </c:legend>
    <c:plotVisOnly val="1"/>
    <c:dispBlanksAs val="gap"/>
  </c:chart>
  <c:txPr>
    <a:bodyPr/>
    <a:lstStyle/>
    <a:p>
      <a:pPr>
        <a:defRPr sz="800">
          <a:solidFill>
            <a:sysClr val="windowText" lastClr="000000"/>
          </a:solidFill>
          <a:latin typeface="Trebuchet MS" pitchFamily="34" charset="0"/>
        </a:defRPr>
      </a:pPr>
      <a:endParaRPr lang="en-US"/>
    </a:p>
  </c:tx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lang val="en-US"/>
  <c:style val="2"/>
  <c:clrMapOvr bg1="lt1" tx1="dk1" bg2="lt2" tx2="dk2" accent1="accent1" accent2="accent2" accent3="accent3" accent4="accent4" accent5="accent5" accent6="accent6" hlink="hlink" folHlink="folHlink"/>
  <c:chart>
    <c:plotArea>
      <c:layout/>
      <c:barChart>
        <c:barDir val="bar"/>
        <c:grouping val="clustered"/>
        <c:ser>
          <c:idx val="0"/>
          <c:order val="0"/>
          <c:tx>
            <c:strRef>
              <c:f>'Q86'!$B$3</c:f>
              <c:strCache>
                <c:ptCount val="1"/>
                <c:pt idx="0">
                  <c:v>Decreased</c:v>
                </c:pt>
              </c:strCache>
            </c:strRef>
          </c:tx>
          <c:spPr>
            <a:solidFill>
              <a:srgbClr val="497CB6"/>
            </a:solidFill>
          </c:spPr>
          <c:dLbls>
            <c:txPr>
              <a:bodyPr/>
              <a:lstStyle/>
              <a:p>
                <a:pPr>
                  <a:defRPr lang="en-GB" b="0"/>
                </a:pPr>
                <a:endParaRPr lang="en-US"/>
              </a:p>
            </c:txPr>
            <c:dLblPos val="outEnd"/>
            <c:showVal val="1"/>
          </c:dLbls>
          <c:cat>
            <c:strRef>
              <c:f>'Q86'!$A$4:$A$10</c:f>
              <c:strCache>
                <c:ptCount val="7"/>
                <c:pt idx="0">
                  <c:v>Administration</c:v>
                </c:pt>
                <c:pt idx="1">
                  <c:v>Curatorial</c:v>
                </c:pt>
                <c:pt idx="2">
                  <c:v>User services</c:v>
                </c:pt>
                <c:pt idx="3">
                  <c:v>User education and outreach</c:v>
                </c:pt>
                <c:pt idx="4">
                  <c:v>Cataloguing printed materials</c:v>
                </c:pt>
                <c:pt idx="5">
                  <c:v>Cataloguing/processing archival formats</c:v>
                </c:pt>
                <c:pt idx="6">
                  <c:v>Technology and/or digital services</c:v>
                </c:pt>
              </c:strCache>
            </c:strRef>
          </c:cat>
          <c:val>
            <c:numRef>
              <c:f>'Q86'!$B$4:$B$10</c:f>
              <c:numCache>
                <c:formatCode>General</c:formatCode>
                <c:ptCount val="7"/>
                <c:pt idx="0">
                  <c:v>4.0</c:v>
                </c:pt>
                <c:pt idx="1">
                  <c:v>6.0</c:v>
                </c:pt>
                <c:pt idx="2">
                  <c:v>4.0</c:v>
                </c:pt>
                <c:pt idx="3">
                  <c:v>1.0</c:v>
                </c:pt>
                <c:pt idx="4">
                  <c:v>4.0</c:v>
                </c:pt>
                <c:pt idx="5">
                  <c:v>9.0</c:v>
                </c:pt>
                <c:pt idx="6">
                  <c:v>0.0</c:v>
                </c:pt>
              </c:numCache>
            </c:numRef>
          </c:val>
        </c:ser>
        <c:ser>
          <c:idx val="1"/>
          <c:order val="1"/>
          <c:tx>
            <c:strRef>
              <c:f>'Q86'!$C$3</c:f>
              <c:strCache>
                <c:ptCount val="1"/>
                <c:pt idx="0">
                  <c:v>No change</c:v>
                </c:pt>
              </c:strCache>
            </c:strRef>
          </c:tx>
          <c:spPr>
            <a:solidFill>
              <a:srgbClr val="A4BEDB"/>
            </a:solidFill>
          </c:spPr>
          <c:dLbls>
            <c:txPr>
              <a:bodyPr/>
              <a:lstStyle/>
              <a:p>
                <a:pPr>
                  <a:defRPr lang="en-GB" b="0"/>
                </a:pPr>
                <a:endParaRPr lang="en-US"/>
              </a:p>
            </c:txPr>
            <c:dLblPos val="outEnd"/>
            <c:showVal val="1"/>
          </c:dLbls>
          <c:cat>
            <c:strRef>
              <c:f>'Q86'!$A$4:$A$10</c:f>
              <c:strCache>
                <c:ptCount val="7"/>
                <c:pt idx="0">
                  <c:v>Administration</c:v>
                </c:pt>
                <c:pt idx="1">
                  <c:v>Curatorial</c:v>
                </c:pt>
                <c:pt idx="2">
                  <c:v>User services</c:v>
                </c:pt>
                <c:pt idx="3">
                  <c:v>User education and outreach</c:v>
                </c:pt>
                <c:pt idx="4">
                  <c:v>Cataloguing printed materials</c:v>
                </c:pt>
                <c:pt idx="5">
                  <c:v>Cataloguing/processing archival formats</c:v>
                </c:pt>
                <c:pt idx="6">
                  <c:v>Technology and/or digital services</c:v>
                </c:pt>
              </c:strCache>
            </c:strRef>
          </c:cat>
          <c:val>
            <c:numRef>
              <c:f>'Q86'!$C$4:$C$10</c:f>
              <c:numCache>
                <c:formatCode>General</c:formatCode>
                <c:ptCount val="7"/>
                <c:pt idx="0">
                  <c:v>3.0</c:v>
                </c:pt>
                <c:pt idx="1">
                  <c:v>9.0</c:v>
                </c:pt>
                <c:pt idx="2">
                  <c:v>5.0</c:v>
                </c:pt>
                <c:pt idx="3">
                  <c:v>5.0</c:v>
                </c:pt>
                <c:pt idx="4">
                  <c:v>7.0</c:v>
                </c:pt>
                <c:pt idx="5">
                  <c:v>2.0</c:v>
                </c:pt>
                <c:pt idx="6">
                  <c:v>2.0</c:v>
                </c:pt>
              </c:numCache>
            </c:numRef>
          </c:val>
        </c:ser>
        <c:ser>
          <c:idx val="2"/>
          <c:order val="2"/>
          <c:tx>
            <c:strRef>
              <c:f>'Q86'!$D$3</c:f>
              <c:strCache>
                <c:ptCount val="1"/>
                <c:pt idx="0">
                  <c:v>Increased</c:v>
                </c:pt>
              </c:strCache>
            </c:strRef>
          </c:tx>
          <c:spPr>
            <a:solidFill>
              <a:srgbClr val="409A3C"/>
            </a:solidFill>
          </c:spPr>
          <c:dLbls>
            <c:txPr>
              <a:bodyPr/>
              <a:lstStyle/>
              <a:p>
                <a:pPr>
                  <a:defRPr lang="en-GB" b="0"/>
                </a:pPr>
                <a:endParaRPr lang="en-US"/>
              </a:p>
            </c:txPr>
            <c:dLblPos val="outEnd"/>
            <c:showVal val="1"/>
          </c:dLbls>
          <c:cat>
            <c:strRef>
              <c:f>'Q86'!$A$4:$A$10</c:f>
              <c:strCache>
                <c:ptCount val="7"/>
                <c:pt idx="0">
                  <c:v>Administration</c:v>
                </c:pt>
                <c:pt idx="1">
                  <c:v>Curatorial</c:v>
                </c:pt>
                <c:pt idx="2">
                  <c:v>User services</c:v>
                </c:pt>
                <c:pt idx="3">
                  <c:v>User education and outreach</c:v>
                </c:pt>
                <c:pt idx="4">
                  <c:v>Cataloguing printed materials</c:v>
                </c:pt>
                <c:pt idx="5">
                  <c:v>Cataloguing/processing archival formats</c:v>
                </c:pt>
                <c:pt idx="6">
                  <c:v>Technology and/or digital services</c:v>
                </c:pt>
              </c:strCache>
            </c:strRef>
          </c:cat>
          <c:val>
            <c:numRef>
              <c:f>'Q86'!$D$4:$D$10</c:f>
              <c:numCache>
                <c:formatCode>General</c:formatCode>
                <c:ptCount val="7"/>
                <c:pt idx="0">
                  <c:v>23.0</c:v>
                </c:pt>
                <c:pt idx="1">
                  <c:v>16.0</c:v>
                </c:pt>
                <c:pt idx="2">
                  <c:v>23.0</c:v>
                </c:pt>
                <c:pt idx="3">
                  <c:v>26.0</c:v>
                </c:pt>
                <c:pt idx="4">
                  <c:v>18.0</c:v>
                </c:pt>
                <c:pt idx="5">
                  <c:v>21.0</c:v>
                </c:pt>
                <c:pt idx="6">
                  <c:v>26.0</c:v>
                </c:pt>
              </c:numCache>
            </c:numRef>
          </c:val>
        </c:ser>
        <c:ser>
          <c:idx val="3"/>
          <c:order val="3"/>
          <c:tx>
            <c:strRef>
              <c:f>'Q86'!$E$3</c:f>
              <c:strCache>
                <c:ptCount val="1"/>
                <c:pt idx="0">
                  <c:v>No staff in this area</c:v>
                </c:pt>
              </c:strCache>
            </c:strRef>
          </c:tx>
          <c:spPr>
            <a:solidFill>
              <a:srgbClr val="A0CD9E"/>
            </a:solidFill>
          </c:spPr>
          <c:dLbls>
            <c:txPr>
              <a:bodyPr/>
              <a:lstStyle/>
              <a:p>
                <a:pPr>
                  <a:defRPr lang="en-GB" b="0"/>
                </a:pPr>
                <a:endParaRPr lang="en-US"/>
              </a:p>
            </c:txPr>
            <c:dLblPos val="outEnd"/>
            <c:showVal val="1"/>
          </c:dLbls>
          <c:cat>
            <c:strRef>
              <c:f>'Q86'!$A$4:$A$10</c:f>
              <c:strCache>
                <c:ptCount val="7"/>
                <c:pt idx="0">
                  <c:v>Administration</c:v>
                </c:pt>
                <c:pt idx="1">
                  <c:v>Curatorial</c:v>
                </c:pt>
                <c:pt idx="2">
                  <c:v>User services</c:v>
                </c:pt>
                <c:pt idx="3">
                  <c:v>User education and outreach</c:v>
                </c:pt>
                <c:pt idx="4">
                  <c:v>Cataloguing printed materials</c:v>
                </c:pt>
                <c:pt idx="5">
                  <c:v>Cataloguing/processing archival formats</c:v>
                </c:pt>
                <c:pt idx="6">
                  <c:v>Technology and/or digital services</c:v>
                </c:pt>
              </c:strCache>
            </c:strRef>
          </c:cat>
          <c:val>
            <c:numRef>
              <c:f>'Q86'!$E$4:$E$10</c:f>
              <c:numCache>
                <c:formatCode>General</c:formatCode>
                <c:ptCount val="7"/>
                <c:pt idx="0">
                  <c:v>1.0</c:v>
                </c:pt>
                <c:pt idx="1">
                  <c:v>1.0</c:v>
                </c:pt>
                <c:pt idx="2">
                  <c:v>0.0</c:v>
                </c:pt>
                <c:pt idx="3">
                  <c:v>0.0</c:v>
                </c:pt>
                <c:pt idx="4">
                  <c:v>2.0</c:v>
                </c:pt>
                <c:pt idx="5">
                  <c:v>0.0</c:v>
                </c:pt>
                <c:pt idx="6">
                  <c:v>3.0</c:v>
                </c:pt>
              </c:numCache>
            </c:numRef>
          </c:val>
        </c:ser>
        <c:dLbls>
          <c:showVal val="1"/>
        </c:dLbls>
        <c:axId val="304154376"/>
        <c:axId val="304525960"/>
      </c:barChart>
      <c:catAx>
        <c:axId val="304154376"/>
        <c:scaling>
          <c:orientation val="maxMin"/>
        </c:scaling>
        <c:axPos val="l"/>
        <c:tickLblPos val="nextTo"/>
        <c:txPr>
          <a:bodyPr/>
          <a:lstStyle/>
          <a:p>
            <a:pPr>
              <a:defRPr lang="en-GB"/>
            </a:pPr>
            <a:endParaRPr lang="en-US"/>
          </a:p>
        </c:txPr>
        <c:crossAx val="304525960"/>
        <c:crosses val="autoZero"/>
        <c:auto val="1"/>
        <c:lblAlgn val="ctr"/>
        <c:lblOffset val="100"/>
      </c:catAx>
      <c:valAx>
        <c:axId val="304525960"/>
        <c:scaling>
          <c:orientation val="minMax"/>
        </c:scaling>
        <c:axPos val="t"/>
        <c:majorGridlines/>
        <c:numFmt formatCode="General" sourceLinked="1"/>
        <c:tickLblPos val="nextTo"/>
        <c:txPr>
          <a:bodyPr/>
          <a:lstStyle/>
          <a:p>
            <a:pPr>
              <a:defRPr lang="en-GB"/>
            </a:pPr>
            <a:endParaRPr lang="en-US"/>
          </a:p>
        </c:txPr>
        <c:crossAx val="304154376"/>
        <c:crosses val="autoZero"/>
        <c:crossBetween val="between"/>
      </c:valAx>
      <c:spPr>
        <a:ln>
          <a:solidFill>
            <a:sysClr val="windowText" lastClr="000000"/>
          </a:solidFill>
        </a:ln>
      </c:spPr>
    </c:plotArea>
    <c:legend>
      <c:legendPos val="b"/>
      <c:layout>
        <c:manualLayout>
          <c:xMode val="edge"/>
          <c:yMode val="edge"/>
          <c:x val="0.281239203054164"/>
          <c:y val="0.948058514744481"/>
          <c:w val="0.473885230255309"/>
          <c:h val="0.0372356029025784"/>
        </c:manualLayout>
      </c:layout>
      <c:txPr>
        <a:bodyPr/>
        <a:lstStyle/>
        <a:p>
          <a:pPr>
            <a:defRPr lang="en-GB"/>
          </a:pPr>
          <a:endParaRPr lang="en-US"/>
        </a:p>
      </c:txPr>
    </c:legend>
    <c:plotVisOnly val="1"/>
    <c:dispBlanksAs val="gap"/>
  </c:chart>
  <c:spPr>
    <a:ln>
      <a:solidFill>
        <a:schemeClr val="tx1"/>
      </a:solidFill>
    </a:ln>
  </c:spPr>
  <c:txPr>
    <a:bodyPr/>
    <a:lstStyle/>
    <a:p>
      <a:pPr>
        <a:defRPr sz="800" b="1">
          <a:latin typeface="Trebuchet MS" pitchFamily="34" charset="0"/>
        </a:defRPr>
      </a:pPr>
      <a:endParaRPr lang="en-US"/>
    </a:p>
  </c:txPr>
  <c:externalData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style val="2"/>
  <c:clrMapOvr bg1="lt1" tx1="dk1" bg2="lt2" tx2="dk2" accent1="accent1" accent2="accent2" accent3="accent3" accent4="accent4" accent5="accent5" accent6="accent6" hlink="hlink" folHlink="folHlink"/>
  <c:chart>
    <c:autoTitleDeleted val="1"/>
    <c:plotArea>
      <c:layout/>
      <c:barChart>
        <c:barDir val="bar"/>
        <c:grouping val="clustered"/>
        <c:ser>
          <c:idx val="0"/>
          <c:order val="0"/>
          <c:spPr>
            <a:solidFill>
              <a:srgbClr val="497CB6"/>
            </a:solidFill>
          </c:spPr>
          <c:dLbls>
            <c:txPr>
              <a:bodyPr/>
              <a:lstStyle/>
              <a:p>
                <a:pPr>
                  <a:defRPr lang="en-GB" b="0"/>
                </a:pPr>
                <a:endParaRPr lang="en-US"/>
              </a:p>
            </c:txPr>
            <c:dLblPos val="outEnd"/>
            <c:showVal val="1"/>
          </c:dLbls>
          <c:cat>
            <c:strRef>
              <c:f>'Q87'!$A$4:$A$20</c:f>
              <c:strCache>
                <c:ptCount val="17"/>
                <c:pt idx="0">
                  <c:v>Archival processing</c:v>
                </c:pt>
                <c:pt idx="1">
                  <c:v>Born-digital materials</c:v>
                </c:pt>
                <c:pt idx="2">
                  <c:v>Cataloguing and metadata</c:v>
                </c:pt>
                <c:pt idx="3">
                  <c:v>Collection development</c:v>
                </c:pt>
                <c:pt idx="4">
                  <c:v>Foreign languages</c:v>
                </c:pt>
                <c:pt idx="5">
                  <c:v>Fundraising</c:v>
                </c:pt>
                <c:pt idx="6">
                  <c:v>History of the book</c:v>
                </c:pt>
                <c:pt idx="7">
                  <c:v>Information technology</c:v>
                </c:pt>
                <c:pt idx="8">
                  <c:v>Intellectual property</c:v>
                </c:pt>
                <c:pt idx="9">
                  <c:v>Management/Supervision</c:v>
                </c:pt>
                <c:pt idx="10">
                  <c:v>Outreach</c:v>
                </c:pt>
                <c:pt idx="11">
                  <c:v>Preservation</c:v>
                </c:pt>
                <c:pt idx="12">
                  <c:v>Public relations</c:v>
                </c:pt>
                <c:pt idx="13">
                  <c:v>Public services</c:v>
                </c:pt>
                <c:pt idx="14">
                  <c:v>Records management</c:v>
                </c:pt>
                <c:pt idx="15">
                  <c:v>Teaching</c:v>
                </c:pt>
                <c:pt idx="16">
                  <c:v>Other </c:v>
                </c:pt>
              </c:strCache>
            </c:strRef>
          </c:cat>
          <c:val>
            <c:numRef>
              <c:f>'Q87'!$B$4:$B$20</c:f>
              <c:numCache>
                <c:formatCode>0%</c:formatCode>
                <c:ptCount val="17"/>
                <c:pt idx="0">
                  <c:v>0.065</c:v>
                </c:pt>
                <c:pt idx="1">
                  <c:v>0.839</c:v>
                </c:pt>
                <c:pt idx="2">
                  <c:v>0.323</c:v>
                </c:pt>
                <c:pt idx="3">
                  <c:v>0.226</c:v>
                </c:pt>
                <c:pt idx="4">
                  <c:v>0.452</c:v>
                </c:pt>
                <c:pt idx="5">
                  <c:v>0.548</c:v>
                </c:pt>
                <c:pt idx="6">
                  <c:v>0.226</c:v>
                </c:pt>
                <c:pt idx="7">
                  <c:v>0.452</c:v>
                </c:pt>
                <c:pt idx="8">
                  <c:v>0.548</c:v>
                </c:pt>
                <c:pt idx="9">
                  <c:v>0.355</c:v>
                </c:pt>
                <c:pt idx="10">
                  <c:v>0.419</c:v>
                </c:pt>
                <c:pt idx="11">
                  <c:v>0.226</c:v>
                </c:pt>
                <c:pt idx="12">
                  <c:v>0.387</c:v>
                </c:pt>
                <c:pt idx="13">
                  <c:v>0.065</c:v>
                </c:pt>
                <c:pt idx="14">
                  <c:v>0.29</c:v>
                </c:pt>
                <c:pt idx="15">
                  <c:v>0.355</c:v>
                </c:pt>
                <c:pt idx="16">
                  <c:v>0.129</c:v>
                </c:pt>
              </c:numCache>
            </c:numRef>
          </c:val>
        </c:ser>
        <c:dLbls>
          <c:showVal val="1"/>
        </c:dLbls>
        <c:axId val="304239560"/>
        <c:axId val="304222712"/>
      </c:barChart>
      <c:catAx>
        <c:axId val="304239560"/>
        <c:scaling>
          <c:orientation val="maxMin"/>
        </c:scaling>
        <c:axPos val="l"/>
        <c:numFmt formatCode="@" sourceLinked="0"/>
        <c:majorTickMark val="none"/>
        <c:tickLblPos val="nextTo"/>
        <c:txPr>
          <a:bodyPr rot="0" anchor="ctr" anchorCtr="1"/>
          <a:lstStyle/>
          <a:p>
            <a:pPr>
              <a:defRPr lang="en-GB"/>
            </a:pPr>
            <a:endParaRPr lang="en-US"/>
          </a:p>
        </c:txPr>
        <c:crossAx val="304222712"/>
        <c:crosses val="autoZero"/>
        <c:lblAlgn val="ctr"/>
        <c:lblOffset val="100"/>
      </c:catAx>
      <c:valAx>
        <c:axId val="304222712"/>
        <c:scaling>
          <c:orientation val="minMax"/>
          <c:max val="1.0"/>
        </c:scaling>
        <c:axPos val="t"/>
        <c:majorGridlines/>
        <c:numFmt formatCode="0%" sourceLinked="1"/>
        <c:tickLblPos val="nextTo"/>
        <c:txPr>
          <a:bodyPr/>
          <a:lstStyle/>
          <a:p>
            <a:pPr>
              <a:defRPr lang="en-GB"/>
            </a:pPr>
            <a:endParaRPr lang="en-US"/>
          </a:p>
        </c:txPr>
        <c:crossAx val="304239560"/>
        <c:crosses val="autoZero"/>
        <c:crossBetween val="between"/>
      </c:valAx>
      <c:spPr>
        <a:ln>
          <a:solidFill>
            <a:sysClr val="windowText" lastClr="000000"/>
          </a:solidFill>
        </a:ln>
      </c:spPr>
    </c:plotArea>
    <c:plotVisOnly val="1"/>
    <c:dispBlanksAs val="gap"/>
  </c:chart>
  <c:spPr>
    <a:ln>
      <a:solidFill>
        <a:schemeClr val="tx1"/>
      </a:solidFill>
    </a:ln>
  </c:spPr>
  <c:txPr>
    <a:bodyPr/>
    <a:lstStyle/>
    <a:p>
      <a:pPr>
        <a:defRPr sz="800" b="1">
          <a:latin typeface="Trebuchet MS" pitchFamily="34" charset="0"/>
        </a:defRPr>
      </a:pPr>
      <a:endParaRPr lang="en-US"/>
    </a:p>
  </c:txPr>
  <c:externalData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style val="2"/>
  <c:clrMapOvr bg1="lt1" tx1="dk1" bg2="lt2" tx2="dk2" accent1="accent1" accent2="accent2" accent3="accent3" accent4="accent4" accent5="accent5" accent6="accent6" hlink="hlink" folHlink="folHlink"/>
  <c:chart>
    <c:plotArea>
      <c:layout>
        <c:manualLayout>
          <c:layoutTarget val="inner"/>
          <c:xMode val="edge"/>
          <c:yMode val="edge"/>
          <c:x val="0.0323588180509694"/>
          <c:y val="0.0435185601799775"/>
          <c:w val="0.789942535013663"/>
          <c:h val="0.75202638131772"/>
        </c:manualLayout>
      </c:layout>
      <c:barChart>
        <c:barDir val="col"/>
        <c:grouping val="clustered"/>
        <c:ser>
          <c:idx val="0"/>
          <c:order val="0"/>
          <c:tx>
            <c:v>No current plans to implement</c:v>
          </c:tx>
          <c:dLbls>
            <c:txPr>
              <a:bodyPr/>
              <a:lstStyle/>
              <a:p>
                <a:pPr>
                  <a:defRPr lang="en-GB"/>
                </a:pPr>
                <a:endParaRPr lang="en-US"/>
              </a:p>
            </c:txPr>
            <c:showVal val="1"/>
          </c:dLbls>
          <c:cat>
            <c:strRef>
              <c:f>'Q49'!$A$4:$A$13</c:f>
              <c:strCache>
                <c:ptCount val="10"/>
                <c:pt idx="0">
                  <c:v>Institutional Blog</c:v>
                </c:pt>
                <c:pt idx="1">
                  <c:v>Flickr</c:v>
                </c:pt>
                <c:pt idx="2">
                  <c:v>YouTube</c:v>
                </c:pt>
                <c:pt idx="3">
                  <c:v>Podcasting</c:v>
                </c:pt>
                <c:pt idx="4">
                  <c:v>Wikipedia links</c:v>
                </c:pt>
                <c:pt idx="5">
                  <c:v>Institutional wiki</c:v>
                </c:pt>
                <c:pt idx="6">
                  <c:v>Mobile apps</c:v>
                </c:pt>
                <c:pt idx="7">
                  <c:v>User-contributed feedback </c:v>
                </c:pt>
                <c:pt idx="8">
                  <c:v>Social networking presence </c:v>
                </c:pt>
                <c:pt idx="9">
                  <c:v>Twitter</c:v>
                </c:pt>
              </c:strCache>
            </c:strRef>
          </c:cat>
          <c:val>
            <c:numRef>
              <c:f>'Q49'!$D$4:$D$13</c:f>
              <c:numCache>
                <c:formatCode>General</c:formatCode>
                <c:ptCount val="10"/>
                <c:pt idx="0">
                  <c:v>12.0</c:v>
                </c:pt>
                <c:pt idx="1">
                  <c:v>14.0</c:v>
                </c:pt>
                <c:pt idx="2">
                  <c:v>14.0</c:v>
                </c:pt>
                <c:pt idx="3">
                  <c:v>20.0</c:v>
                </c:pt>
                <c:pt idx="4">
                  <c:v>13.0</c:v>
                </c:pt>
                <c:pt idx="5">
                  <c:v>19.0</c:v>
                </c:pt>
                <c:pt idx="6">
                  <c:v>17.0</c:v>
                </c:pt>
                <c:pt idx="7">
                  <c:v>19.0</c:v>
                </c:pt>
                <c:pt idx="8">
                  <c:v>15.0</c:v>
                </c:pt>
                <c:pt idx="9">
                  <c:v>13.0</c:v>
                </c:pt>
              </c:numCache>
            </c:numRef>
          </c:val>
        </c:ser>
        <c:ser>
          <c:idx val="1"/>
          <c:order val="1"/>
          <c:tx>
            <c:v>Will implement within a year</c:v>
          </c:tx>
          <c:dLbls>
            <c:txPr>
              <a:bodyPr/>
              <a:lstStyle/>
              <a:p>
                <a:pPr>
                  <a:defRPr lang="en-GB"/>
                </a:pPr>
                <a:endParaRPr lang="en-US"/>
              </a:p>
            </c:txPr>
            <c:showVal val="1"/>
          </c:dLbls>
          <c:cat>
            <c:strRef>
              <c:f>'Q49'!$A$4:$A$13</c:f>
              <c:strCache>
                <c:ptCount val="10"/>
                <c:pt idx="0">
                  <c:v>Institutional Blog</c:v>
                </c:pt>
                <c:pt idx="1">
                  <c:v>Flickr</c:v>
                </c:pt>
                <c:pt idx="2">
                  <c:v>YouTube</c:v>
                </c:pt>
                <c:pt idx="3">
                  <c:v>Podcasting</c:v>
                </c:pt>
                <c:pt idx="4">
                  <c:v>Wikipedia links</c:v>
                </c:pt>
                <c:pt idx="5">
                  <c:v>Institutional wiki</c:v>
                </c:pt>
                <c:pt idx="6">
                  <c:v>Mobile apps</c:v>
                </c:pt>
                <c:pt idx="7">
                  <c:v>User-contributed feedback </c:v>
                </c:pt>
                <c:pt idx="8">
                  <c:v>Social networking presence </c:v>
                </c:pt>
                <c:pt idx="9">
                  <c:v>Twitter</c:v>
                </c:pt>
              </c:strCache>
            </c:strRef>
          </c:cat>
          <c:val>
            <c:numRef>
              <c:f>'Q49'!$C$4:$C$13</c:f>
              <c:numCache>
                <c:formatCode>General</c:formatCode>
                <c:ptCount val="10"/>
                <c:pt idx="0">
                  <c:v>3.0</c:v>
                </c:pt>
                <c:pt idx="1">
                  <c:v>4.0</c:v>
                </c:pt>
                <c:pt idx="2">
                  <c:v>4.0</c:v>
                </c:pt>
                <c:pt idx="3">
                  <c:v>3.0</c:v>
                </c:pt>
                <c:pt idx="4">
                  <c:v>5.0</c:v>
                </c:pt>
                <c:pt idx="5">
                  <c:v>5.0</c:v>
                </c:pt>
                <c:pt idx="6">
                  <c:v>6.0</c:v>
                </c:pt>
                <c:pt idx="7">
                  <c:v>4.0</c:v>
                </c:pt>
                <c:pt idx="8">
                  <c:v>3.0</c:v>
                </c:pt>
                <c:pt idx="9">
                  <c:v>2.0</c:v>
                </c:pt>
              </c:numCache>
            </c:numRef>
          </c:val>
        </c:ser>
        <c:ser>
          <c:idx val="2"/>
          <c:order val="2"/>
          <c:tx>
            <c:v>Using now</c:v>
          </c:tx>
          <c:dLbls>
            <c:txPr>
              <a:bodyPr/>
              <a:lstStyle/>
              <a:p>
                <a:pPr>
                  <a:defRPr lang="en-GB"/>
                </a:pPr>
                <a:endParaRPr lang="en-US"/>
              </a:p>
            </c:txPr>
            <c:showVal val="1"/>
          </c:dLbls>
          <c:cat>
            <c:strRef>
              <c:f>'Q49'!$A$4:$A$13</c:f>
              <c:strCache>
                <c:ptCount val="10"/>
                <c:pt idx="0">
                  <c:v>Institutional Blog</c:v>
                </c:pt>
                <c:pt idx="1">
                  <c:v>Flickr</c:v>
                </c:pt>
                <c:pt idx="2">
                  <c:v>YouTube</c:v>
                </c:pt>
                <c:pt idx="3">
                  <c:v>Podcasting</c:v>
                </c:pt>
                <c:pt idx="4">
                  <c:v>Wikipedia links</c:v>
                </c:pt>
                <c:pt idx="5">
                  <c:v>Institutional wiki</c:v>
                </c:pt>
                <c:pt idx="6">
                  <c:v>Mobile apps</c:v>
                </c:pt>
                <c:pt idx="7">
                  <c:v>User-contributed feedback </c:v>
                </c:pt>
                <c:pt idx="8">
                  <c:v>Social networking presence </c:v>
                </c:pt>
                <c:pt idx="9">
                  <c:v>Twitter</c:v>
                </c:pt>
              </c:strCache>
            </c:strRef>
          </c:cat>
          <c:val>
            <c:numRef>
              <c:f>'Q49'!$B$4:$B$13</c:f>
              <c:numCache>
                <c:formatCode>General</c:formatCode>
                <c:ptCount val="10"/>
                <c:pt idx="0">
                  <c:v>17.0</c:v>
                </c:pt>
                <c:pt idx="1">
                  <c:v>12.0</c:v>
                </c:pt>
                <c:pt idx="2">
                  <c:v>11.0</c:v>
                </c:pt>
                <c:pt idx="3">
                  <c:v>7.0</c:v>
                </c:pt>
                <c:pt idx="4">
                  <c:v>12.0</c:v>
                </c:pt>
                <c:pt idx="5">
                  <c:v>2.0</c:v>
                </c:pt>
                <c:pt idx="6">
                  <c:v>6.0</c:v>
                </c:pt>
                <c:pt idx="7">
                  <c:v>4.0</c:v>
                </c:pt>
                <c:pt idx="8">
                  <c:v>11.0</c:v>
                </c:pt>
                <c:pt idx="9">
                  <c:v>16.0</c:v>
                </c:pt>
              </c:numCache>
            </c:numRef>
          </c:val>
        </c:ser>
        <c:dLbls>
          <c:showVal val="1"/>
        </c:dLbls>
        <c:axId val="304281832"/>
        <c:axId val="304270792"/>
      </c:barChart>
      <c:catAx>
        <c:axId val="304281832"/>
        <c:scaling>
          <c:orientation val="minMax"/>
        </c:scaling>
        <c:axPos val="b"/>
        <c:numFmt formatCode="@" sourceLinked="0"/>
        <c:tickLblPos val="nextTo"/>
        <c:txPr>
          <a:bodyPr rot="2100000"/>
          <a:lstStyle/>
          <a:p>
            <a:pPr>
              <a:defRPr lang="en-GB" b="1"/>
            </a:pPr>
            <a:endParaRPr lang="en-US"/>
          </a:p>
        </c:txPr>
        <c:crossAx val="304270792"/>
        <c:crosses val="autoZero"/>
        <c:lblAlgn val="ctr"/>
        <c:lblOffset val="100"/>
      </c:catAx>
      <c:valAx>
        <c:axId val="304270792"/>
        <c:scaling>
          <c:orientation val="minMax"/>
        </c:scaling>
        <c:axPos val="l"/>
        <c:majorGridlines>
          <c:spPr>
            <a:ln>
              <a:solidFill>
                <a:sysClr val="windowText" lastClr="000000"/>
              </a:solidFill>
            </a:ln>
          </c:spPr>
        </c:majorGridlines>
        <c:numFmt formatCode="General" sourceLinked="1"/>
        <c:tickLblPos val="nextTo"/>
        <c:txPr>
          <a:bodyPr/>
          <a:lstStyle/>
          <a:p>
            <a:pPr>
              <a:defRPr lang="en-GB" b="1"/>
            </a:pPr>
            <a:endParaRPr lang="en-US"/>
          </a:p>
        </c:txPr>
        <c:crossAx val="304281832"/>
        <c:crosses val="autoZero"/>
        <c:crossBetween val="between"/>
      </c:valAx>
      <c:spPr>
        <a:ln>
          <a:solidFill>
            <a:sysClr val="windowText" lastClr="000000"/>
          </a:solidFill>
        </a:ln>
      </c:spPr>
    </c:plotArea>
    <c:legend>
      <c:legendPos val="r"/>
      <c:layout>
        <c:manualLayout>
          <c:xMode val="edge"/>
          <c:yMode val="edge"/>
          <c:x val="0.837451490438695"/>
          <c:y val="0.158658791597932"/>
          <c:w val="0.143321030183727"/>
          <c:h val="0.232220516182227"/>
        </c:manualLayout>
      </c:layout>
      <c:txPr>
        <a:bodyPr/>
        <a:lstStyle/>
        <a:p>
          <a:pPr>
            <a:defRPr lang="en-GB" b="1"/>
          </a:pPr>
          <a:endParaRPr lang="en-US"/>
        </a:p>
      </c:txPr>
    </c:legend>
    <c:plotVisOnly val="1"/>
    <c:dispBlanksAs val="gap"/>
  </c:chart>
  <c:txPr>
    <a:bodyPr/>
    <a:lstStyle/>
    <a:p>
      <a:pPr>
        <a:defRPr sz="800">
          <a:solidFill>
            <a:sysClr val="windowText" lastClr="000000"/>
          </a:solidFill>
          <a:latin typeface="Trebuchet MS" pitchFamily="34" charset="0"/>
        </a:defRPr>
      </a:pPr>
      <a:endParaRPr lang="en-US"/>
    </a:p>
  </c:txPr>
  <c:externalData r:id="rId2"/>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style val="2"/>
  <c:clrMapOvr bg1="lt1" tx1="dk1" bg2="lt2" tx2="dk2" accent1="accent1" accent2="accent2" accent3="accent3" accent4="accent4" accent5="accent5" accent6="accent6" hlink="hlink" folHlink="folHlink"/>
  <c:chart>
    <c:autoTitleDeleted val="1"/>
    <c:plotArea>
      <c:layout/>
      <c:pieChart>
        <c:varyColors val="1"/>
        <c:ser>
          <c:idx val="0"/>
          <c:order val="0"/>
          <c:spPr>
            <a:ln>
              <a:solidFill>
                <a:sysClr val="windowText" lastClr="000000"/>
              </a:solidFill>
            </a:ln>
          </c:spPr>
          <c:dLbls>
            <c:dLbl>
              <c:idx val="0"/>
              <c:layout>
                <c:manualLayout>
                  <c:x val="0.152777777777778"/>
                  <c:y val="0.0"/>
                </c:manualLayout>
              </c:layout>
              <c:dLblPos val="bestFit"/>
              <c:showCatName val="1"/>
              <c:showPercent val="1"/>
            </c:dLbl>
            <c:dLbl>
              <c:idx val="3"/>
              <c:tx>
                <c:rich>
                  <a:bodyPr/>
                  <a:lstStyle/>
                  <a:p>
                    <a:r>
                      <a:rPr lang="en-GB" dirty="0">
                        <a:solidFill>
                          <a:srgbClr val="FF0000"/>
                        </a:solidFill>
                      </a:rPr>
                      <a:t>6.01-15 Pounds
32%</a:t>
                    </a:r>
                  </a:p>
                </c:rich>
              </c:tx>
              <c:dLblPos val="outEnd"/>
              <c:showCatName val="1"/>
              <c:showPercent val="1"/>
            </c:dLbl>
            <c:dLbl>
              <c:idx val="4"/>
              <c:layout>
                <c:manualLayout>
                  <c:x val="-0.0583333333333335"/>
                  <c:y val="0.0185185185185185"/>
                </c:manualLayout>
              </c:layout>
              <c:tx>
                <c:rich>
                  <a:bodyPr/>
                  <a:lstStyle/>
                  <a:p>
                    <a:r>
                      <a:rPr lang="en-GB" dirty="0">
                        <a:solidFill>
                          <a:srgbClr val="FF0000"/>
                        </a:solidFill>
                      </a:rPr>
                      <a:t>More than 15 Pounds
10%</a:t>
                    </a:r>
                  </a:p>
                </c:rich>
              </c:tx>
              <c:dLblPos val="bestFit"/>
              <c:showCatName val="1"/>
              <c:showPercent val="1"/>
            </c:dLbl>
            <c:dLbl>
              <c:idx val="5"/>
              <c:layout>
                <c:manualLayout>
                  <c:x val="0.0239361702127659"/>
                  <c:y val="0.0"/>
                </c:manualLayout>
              </c:layout>
              <c:dLblPos val="bestFit"/>
              <c:showCatName val="1"/>
              <c:showPercent val="1"/>
            </c:dLbl>
            <c:txPr>
              <a:bodyPr/>
              <a:lstStyle/>
              <a:p>
                <a:pPr>
                  <a:defRPr lang="en-GB" sz="1400" b="1">
                    <a:solidFill>
                      <a:sysClr val="windowText" lastClr="000000"/>
                    </a:solidFill>
                    <a:latin typeface="Trebuchet MS" pitchFamily="34" charset="0"/>
                  </a:defRPr>
                </a:pPr>
                <a:endParaRPr lang="en-US"/>
              </a:p>
            </c:txPr>
            <c:dLblPos val="outEnd"/>
            <c:showCatName val="1"/>
            <c:showPercent val="1"/>
            <c:showLeaderLines val="1"/>
          </c:dLbls>
          <c:cat>
            <c:strRef>
              <c:f>'Q46'!$A$4:$A$9</c:f>
              <c:strCache>
                <c:ptCount val="6"/>
                <c:pt idx="0">
                  <c:v>No charge</c:v>
                </c:pt>
                <c:pt idx="1">
                  <c:v>0.01-3 Pounds</c:v>
                </c:pt>
                <c:pt idx="2">
                  <c:v>3.01-6 Pounds</c:v>
                </c:pt>
                <c:pt idx="3">
                  <c:v>6.01-15 Pounds</c:v>
                </c:pt>
                <c:pt idx="4">
                  <c:v>More than 15 Pounds</c:v>
                </c:pt>
                <c:pt idx="5">
                  <c:v>Service not offered</c:v>
                </c:pt>
              </c:strCache>
            </c:strRef>
          </c:cat>
          <c:val>
            <c:numRef>
              <c:f>'Q46'!$B$4:$B$9</c:f>
              <c:numCache>
                <c:formatCode>0%</c:formatCode>
                <c:ptCount val="6"/>
                <c:pt idx="0">
                  <c:v>0.083</c:v>
                </c:pt>
                <c:pt idx="1">
                  <c:v>0.236</c:v>
                </c:pt>
                <c:pt idx="2">
                  <c:v>0.236</c:v>
                </c:pt>
                <c:pt idx="3">
                  <c:v>0.319</c:v>
                </c:pt>
                <c:pt idx="4">
                  <c:v>0.097</c:v>
                </c:pt>
                <c:pt idx="5">
                  <c:v>0.028</c:v>
                </c:pt>
              </c:numCache>
            </c:numRef>
          </c:val>
        </c:ser>
        <c:dLbls>
          <c:showCatName val="1"/>
          <c:showPercent val="1"/>
        </c:dLbls>
        <c:firstSliceAng val="0"/>
      </c:pieChart>
    </c:plotArea>
    <c:plotVisOnly val="1"/>
    <c:dispBlanksAs val="zero"/>
  </c:chart>
  <c:externalData r:id="rId2"/>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style val="2"/>
  <c:clrMapOvr bg1="lt1" tx1="dk1" bg2="lt2" tx2="dk2" accent1="accent1" accent2="accent2" accent3="accent3" accent4="accent4" accent5="accent5" accent6="accent6" hlink="hlink" folHlink="folHlink"/>
  <c:chart>
    <c:plotArea>
      <c:layout/>
      <c:barChart>
        <c:barDir val="col"/>
        <c:grouping val="clustered"/>
        <c:ser>
          <c:idx val="0"/>
          <c:order val="0"/>
          <c:spPr>
            <a:solidFill>
              <a:srgbClr val="497CB6"/>
            </a:solidFill>
          </c:spPr>
          <c:dLbls>
            <c:dLbl>
              <c:idx val="2"/>
              <c:layout>
                <c:manualLayout>
                  <c:x val="-1.82268883098723E-7"/>
                  <c:y val="0.00392156862745098"/>
                </c:manualLayout>
              </c:layout>
              <c:showVal val="1"/>
            </c:dLbl>
            <c:spPr>
              <a:noFill/>
            </c:spPr>
            <c:txPr>
              <a:bodyPr/>
              <a:lstStyle/>
              <a:p>
                <a:pPr>
                  <a:defRPr lang="en-GB"/>
                </a:pPr>
                <a:endParaRPr lang="en-US"/>
              </a:p>
            </c:txPr>
            <c:showVal val="1"/>
          </c:dLbls>
          <c:cat>
            <c:strRef>
              <c:f>'Q75'!$A$4:$A$7</c:f>
              <c:strCache>
                <c:ptCount val="4"/>
                <c:pt idx="0">
                  <c:v>Yes</c:v>
                </c:pt>
                <c:pt idx="1">
                  <c:v>In preparation</c:v>
                </c:pt>
                <c:pt idx="2">
                  <c:v>Not yet</c:v>
                </c:pt>
                <c:pt idx="3">
                  <c:v>Not applicable to our institution</c:v>
                </c:pt>
              </c:strCache>
            </c:strRef>
          </c:cat>
          <c:val>
            <c:numRef>
              <c:f>'Q75'!$B$4:$B$7</c:f>
              <c:numCache>
                <c:formatCode>0%</c:formatCode>
                <c:ptCount val="4"/>
                <c:pt idx="0">
                  <c:v>0.226</c:v>
                </c:pt>
                <c:pt idx="1">
                  <c:v>0.419</c:v>
                </c:pt>
                <c:pt idx="2">
                  <c:v>0.355</c:v>
                </c:pt>
                <c:pt idx="3">
                  <c:v>0.0</c:v>
                </c:pt>
              </c:numCache>
            </c:numRef>
          </c:val>
        </c:ser>
        <c:axId val="279576760"/>
        <c:axId val="279573144"/>
      </c:barChart>
      <c:catAx>
        <c:axId val="279576760"/>
        <c:scaling>
          <c:orientation val="minMax"/>
        </c:scaling>
        <c:axPos val="b"/>
        <c:tickLblPos val="nextTo"/>
        <c:txPr>
          <a:bodyPr/>
          <a:lstStyle/>
          <a:p>
            <a:pPr>
              <a:defRPr lang="en-GB" b="1"/>
            </a:pPr>
            <a:endParaRPr lang="en-US"/>
          </a:p>
        </c:txPr>
        <c:crossAx val="279573144"/>
        <c:crosses val="autoZero"/>
        <c:auto val="1"/>
        <c:lblAlgn val="ctr"/>
        <c:lblOffset val="100"/>
      </c:catAx>
      <c:valAx>
        <c:axId val="279573144"/>
        <c:scaling>
          <c:orientation val="minMax"/>
          <c:max val="0.5"/>
        </c:scaling>
        <c:axPos val="l"/>
        <c:majorGridlines>
          <c:spPr>
            <a:ln>
              <a:solidFill>
                <a:sysClr val="windowText" lastClr="000000"/>
              </a:solidFill>
            </a:ln>
          </c:spPr>
        </c:majorGridlines>
        <c:numFmt formatCode="0%" sourceLinked="1"/>
        <c:tickLblPos val="nextTo"/>
        <c:txPr>
          <a:bodyPr/>
          <a:lstStyle/>
          <a:p>
            <a:pPr>
              <a:defRPr lang="en-GB" b="1"/>
            </a:pPr>
            <a:endParaRPr lang="en-US"/>
          </a:p>
        </c:txPr>
        <c:crossAx val="279576760"/>
        <c:crosses val="autoZero"/>
        <c:crossBetween val="between"/>
      </c:valAx>
      <c:spPr>
        <a:ln>
          <a:solidFill>
            <a:sysClr val="windowText" lastClr="000000"/>
          </a:solidFill>
        </a:ln>
      </c:spPr>
    </c:plotArea>
    <c:plotVisOnly val="1"/>
    <c:dispBlanksAs val="gap"/>
  </c:chart>
  <c:spPr>
    <a:ln>
      <a:solidFill>
        <a:sysClr val="windowText" lastClr="000000"/>
      </a:solidFill>
    </a:ln>
  </c:spPr>
  <c:txPr>
    <a:bodyPr/>
    <a:lstStyle/>
    <a:p>
      <a:pPr>
        <a:defRPr sz="800">
          <a:latin typeface="Trebuchet MS" pitchFamily="34" charset="0"/>
        </a:defRPr>
      </a:pPr>
      <a:endParaRPr lang="en-US"/>
    </a:p>
  </c:txPr>
  <c:externalData r:id="rId2"/>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style val="2"/>
  <c:clrMapOvr bg1="lt1" tx1="dk1" bg2="lt2" tx2="dk2" accent1="accent1" accent2="accent2" accent3="accent3" accent4="accent4" accent5="accent5" accent6="accent6" hlink="hlink" folHlink="folHlink"/>
  <c:chart>
    <c:plotArea>
      <c:layout/>
      <c:barChart>
        <c:barDir val="col"/>
        <c:grouping val="clustered"/>
        <c:ser>
          <c:idx val="0"/>
          <c:order val="0"/>
          <c:spPr>
            <a:solidFill>
              <a:srgbClr val="2178B5"/>
            </a:solidFill>
            <a:ln>
              <a:solidFill>
                <a:srgbClr val="4F81BD"/>
              </a:solidFill>
            </a:ln>
          </c:spPr>
          <c:dLbls>
            <c:txPr>
              <a:bodyPr/>
              <a:lstStyle/>
              <a:p>
                <a:pPr>
                  <a:defRPr lang="en-GB" sz="1100" b="0">
                    <a:solidFill>
                      <a:srgbClr val="2178B5"/>
                    </a:solidFill>
                  </a:defRPr>
                </a:pPr>
                <a:endParaRPr lang="en-US"/>
              </a:p>
            </c:txPr>
            <c:showVal val="1"/>
          </c:dLbls>
          <c:cat>
            <c:strRef>
              <c:f>SM78RLUK!$C$21:$C$30</c:f>
              <c:strCache>
                <c:ptCount val="10"/>
                <c:pt idx="0">
                  <c:v>Lack of expertise</c:v>
                </c:pt>
                <c:pt idx="1">
                  <c:v>Lack of time</c:v>
                </c:pt>
                <c:pt idx="2">
                  <c:v>Lack of funding</c:v>
                </c:pt>
                <c:pt idx="3">
                  <c:v>Lack of  support within library</c:v>
                </c:pt>
                <c:pt idx="4">
                  <c:v>Lack of support elsewhere</c:v>
                </c:pt>
                <c:pt idx="5">
                  <c:v>Lack of national policy</c:v>
                </c:pt>
                <c:pt idx="6">
                  <c:v>Not the library's responsibility</c:v>
                </c:pt>
                <c:pt idx="7">
                  <c:v>Do not expect to acquire any</c:v>
                </c:pt>
                <c:pt idx="8">
                  <c:v>No known impediments</c:v>
                </c:pt>
                <c:pt idx="9">
                  <c:v>Other</c:v>
                </c:pt>
              </c:strCache>
            </c:strRef>
          </c:cat>
          <c:val>
            <c:numRef>
              <c:f>SM78RLUK!$D$21:$D$30</c:f>
              <c:numCache>
                <c:formatCode>0%</c:formatCode>
                <c:ptCount val="10"/>
                <c:pt idx="0">
                  <c:v>0.613</c:v>
                </c:pt>
                <c:pt idx="1">
                  <c:v>0.581</c:v>
                </c:pt>
                <c:pt idx="2">
                  <c:v>0.613</c:v>
                </c:pt>
                <c:pt idx="3">
                  <c:v>0.226</c:v>
                </c:pt>
                <c:pt idx="4">
                  <c:v>0.355</c:v>
                </c:pt>
                <c:pt idx="5">
                  <c:v>0.226</c:v>
                </c:pt>
                <c:pt idx="6">
                  <c:v>0.032</c:v>
                </c:pt>
                <c:pt idx="7">
                  <c:v>0.0</c:v>
                </c:pt>
                <c:pt idx="8">
                  <c:v>0.0</c:v>
                </c:pt>
                <c:pt idx="9">
                  <c:v>0.323</c:v>
                </c:pt>
              </c:numCache>
            </c:numRef>
          </c:val>
        </c:ser>
        <c:dLbls>
          <c:showVal val="1"/>
        </c:dLbls>
        <c:gapWidth val="75"/>
        <c:axId val="279449832"/>
        <c:axId val="279445128"/>
      </c:barChart>
      <c:catAx>
        <c:axId val="279449832"/>
        <c:scaling>
          <c:orientation val="minMax"/>
        </c:scaling>
        <c:axPos val="b"/>
        <c:numFmt formatCode="@" sourceLinked="0"/>
        <c:majorTickMark val="none"/>
        <c:tickLblPos val="low"/>
        <c:spPr>
          <a:ln>
            <a:solidFill>
              <a:srgbClr val="4F81BD"/>
            </a:solidFill>
          </a:ln>
        </c:spPr>
        <c:txPr>
          <a:bodyPr rot="2700000" vert="horz" anchor="t" anchorCtr="0"/>
          <a:lstStyle/>
          <a:p>
            <a:pPr>
              <a:defRPr lang="en-GB" sz="1200" b="0">
                <a:solidFill>
                  <a:srgbClr val="2178B5"/>
                </a:solidFill>
              </a:defRPr>
            </a:pPr>
            <a:endParaRPr lang="en-US"/>
          </a:p>
        </c:txPr>
        <c:crossAx val="279445128"/>
        <c:crosses val="autoZero"/>
        <c:lblAlgn val="ctr"/>
        <c:lblOffset val="100"/>
      </c:catAx>
      <c:valAx>
        <c:axId val="279445128"/>
        <c:scaling>
          <c:orientation val="minMax"/>
          <c:max val="1.0"/>
        </c:scaling>
        <c:axPos val="l"/>
        <c:majorGridlines>
          <c:spPr>
            <a:ln>
              <a:solidFill>
                <a:srgbClr val="4F81BD"/>
              </a:solidFill>
            </a:ln>
          </c:spPr>
        </c:majorGridlines>
        <c:numFmt formatCode="0%" sourceLinked="1"/>
        <c:majorTickMark val="none"/>
        <c:tickLblPos val="nextTo"/>
        <c:spPr>
          <a:ln>
            <a:solidFill>
              <a:srgbClr val="4F81BD"/>
            </a:solidFill>
          </a:ln>
        </c:spPr>
        <c:txPr>
          <a:bodyPr/>
          <a:lstStyle/>
          <a:p>
            <a:pPr>
              <a:defRPr lang="en-GB" sz="1100" b="0">
                <a:solidFill>
                  <a:srgbClr val="2178B5"/>
                </a:solidFill>
              </a:defRPr>
            </a:pPr>
            <a:endParaRPr lang="en-US"/>
          </a:p>
        </c:txPr>
        <c:crossAx val="279449832"/>
        <c:crosses val="autoZero"/>
        <c:crossBetween val="between"/>
      </c:valAx>
      <c:spPr>
        <a:noFill/>
        <a:ln>
          <a:solidFill>
            <a:srgbClr val="4F81BD"/>
          </a:solidFill>
        </a:ln>
      </c:spPr>
    </c:plotArea>
    <c:plotVisOnly val="1"/>
    <c:dispBlanksAs val="gap"/>
  </c:chart>
  <c:spPr>
    <a:ln>
      <a:solidFill>
        <a:srgbClr val="4F81BD"/>
      </a:solidFill>
    </a:ln>
  </c:spPr>
  <c:externalData r:id="rId2"/>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US"/>
  <c:style val="2"/>
  <c:clrMapOvr bg1="lt1" tx1="dk1" bg2="lt2" tx2="dk2" accent1="accent1" accent2="accent2" accent3="accent3" accent4="accent4" accent5="accent5" accent6="accent6" hlink="hlink" folHlink="folHlink"/>
  <c:chart>
    <c:autoTitleDeleted val="1"/>
    <c:plotArea>
      <c:layout/>
      <c:pieChart>
        <c:varyColors val="1"/>
        <c:ser>
          <c:idx val="0"/>
          <c:order val="0"/>
          <c:dLbls>
            <c:dLbl>
              <c:idx val="0"/>
              <c:tx>
                <c:rich>
                  <a:bodyPr/>
                  <a:lstStyle/>
                  <a:p>
                    <a:r>
                      <a:rPr lang="en-GB" sz="1400" b="1" dirty="0">
                        <a:solidFill>
                          <a:srgbClr val="FF0000"/>
                        </a:solidFill>
                      </a:rPr>
                      <a:t>Projects completed
47%</a:t>
                    </a:r>
                  </a:p>
                </c:rich>
              </c:tx>
              <c:dLblPos val="outEnd"/>
              <c:showCatName val="1"/>
              <c:showPercent val="1"/>
            </c:dLbl>
            <c:dLbl>
              <c:idx val="1"/>
              <c:tx>
                <c:rich>
                  <a:bodyPr/>
                  <a:lstStyle/>
                  <a:p>
                    <a:r>
                      <a:rPr lang="en-GB" sz="1400" b="1" dirty="0">
                        <a:solidFill>
                          <a:srgbClr val="000000"/>
                        </a:solidFill>
                      </a:rPr>
                      <a:t>Intended in future
38%</a:t>
                    </a:r>
                  </a:p>
                </c:rich>
              </c:tx>
              <c:dLblPos val="outEnd"/>
              <c:showCatName val="1"/>
              <c:showPercent val="1"/>
            </c:dLbl>
            <c:dLbl>
              <c:idx val="2"/>
              <c:tx>
                <c:rich>
                  <a:bodyPr/>
                  <a:lstStyle/>
                  <a:p>
                    <a:r>
                      <a:rPr lang="en-GB" sz="1400" b="1" dirty="0">
                        <a:solidFill>
                          <a:srgbClr val="000000"/>
                        </a:solidFill>
                      </a:rPr>
                      <a:t>No plans
9%</a:t>
                    </a:r>
                  </a:p>
                </c:rich>
              </c:tx>
              <c:dLblPos val="outEnd"/>
              <c:showCatName val="1"/>
              <c:showPercent val="1"/>
            </c:dLbl>
            <c:dLbl>
              <c:idx val="3"/>
              <c:layout>
                <c:manualLayout>
                  <c:x val="-0.00582241630276572"/>
                  <c:y val="-0.00526315789473684"/>
                </c:manualLayout>
              </c:layout>
              <c:tx>
                <c:rich>
                  <a:bodyPr/>
                  <a:lstStyle/>
                  <a:p>
                    <a:r>
                      <a:rPr lang="en-GB" sz="1400" b="1" dirty="0">
                        <a:solidFill>
                          <a:schemeClr val="tx1"/>
                        </a:solidFill>
                      </a:rPr>
                      <a:t>Not sure
6%</a:t>
                    </a:r>
                  </a:p>
                </c:rich>
              </c:tx>
              <c:dLblPos val="bestFit"/>
              <c:showCatName val="1"/>
              <c:showPercent val="1"/>
            </c:dLbl>
            <c:txPr>
              <a:bodyPr/>
              <a:lstStyle/>
              <a:p>
                <a:pPr>
                  <a:defRPr lang="en-GB" sz="1100" b="0">
                    <a:solidFill>
                      <a:srgbClr val="2178B5"/>
                    </a:solidFill>
                  </a:defRPr>
                </a:pPr>
                <a:endParaRPr lang="en-US"/>
              </a:p>
            </c:txPr>
            <c:dLblPos val="outEnd"/>
            <c:showCatName val="1"/>
            <c:showPercent val="1"/>
            <c:showLeaderLines val="1"/>
          </c:dLbls>
          <c:cat>
            <c:strRef>
              <c:f>SM72RLUK!$C$24:$C$27</c:f>
              <c:strCache>
                <c:ptCount val="4"/>
                <c:pt idx="0">
                  <c:v>Projects completed</c:v>
                </c:pt>
                <c:pt idx="1">
                  <c:v>Intended in future</c:v>
                </c:pt>
                <c:pt idx="2">
                  <c:v>No plans</c:v>
                </c:pt>
                <c:pt idx="3">
                  <c:v>Not sure</c:v>
                </c:pt>
              </c:strCache>
            </c:strRef>
          </c:cat>
          <c:val>
            <c:numRef>
              <c:f>SM72RLUK!$D$24:$D$27</c:f>
              <c:numCache>
                <c:formatCode>0%</c:formatCode>
                <c:ptCount val="4"/>
                <c:pt idx="0">
                  <c:v>0.469</c:v>
                </c:pt>
                <c:pt idx="1">
                  <c:v>0.375</c:v>
                </c:pt>
                <c:pt idx="2">
                  <c:v>0.094</c:v>
                </c:pt>
                <c:pt idx="3">
                  <c:v>0.063</c:v>
                </c:pt>
              </c:numCache>
            </c:numRef>
          </c:val>
        </c:ser>
        <c:dLbls>
          <c:showCatName val="1"/>
          <c:showPercent val="1"/>
        </c:dLbls>
        <c:firstSliceAng val="0"/>
      </c:pieChart>
    </c:plotArea>
    <c:plotVisOnly val="1"/>
    <c:dispBlanksAs val="zero"/>
  </c:chart>
  <c:externalData r:id="rId2"/>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n-US"/>
  <c:style val="2"/>
  <c:clrMapOvr bg1="lt1" tx1="dk1" bg2="lt2" tx2="dk2" accent1="accent1" accent2="accent2" accent3="accent3" accent4="accent4" accent5="accent5" accent6="accent6" hlink="hlink" folHlink="folHlink"/>
  <c:chart>
    <c:plotArea>
      <c:layout/>
      <c:barChart>
        <c:barDir val="col"/>
        <c:grouping val="clustered"/>
        <c:ser>
          <c:idx val="0"/>
          <c:order val="0"/>
          <c:spPr>
            <a:solidFill>
              <a:srgbClr val="497CB6"/>
            </a:solidFill>
          </c:spPr>
          <c:dLbls>
            <c:txPr>
              <a:bodyPr/>
              <a:lstStyle/>
              <a:p>
                <a:pPr>
                  <a:defRPr lang="en-GB" b="0"/>
                </a:pPr>
                <a:endParaRPr lang="en-US"/>
              </a:p>
            </c:txPr>
            <c:dLblPos val="outEnd"/>
            <c:showVal val="1"/>
          </c:dLbls>
          <c:cat>
            <c:strRef>
              <c:f>'Q48'!$A$4:$A$13</c:f>
              <c:strCache>
                <c:ptCount val="10"/>
                <c:pt idx="0">
                  <c:v>Local Web site</c:v>
                </c:pt>
                <c:pt idx="1">
                  <c:v>Internet search engines</c:v>
                </c:pt>
                <c:pt idx="2">
                  <c:v>Archives Hub</c:v>
                </c:pt>
                <c:pt idx="3">
                  <c:v>A2A (Access to Archives)</c:v>
                </c:pt>
                <c:pt idx="4">
                  <c:v>AIM25 (London and M25 region)</c:v>
                </c:pt>
                <c:pt idx="5">
                  <c:v>National Register of Archives</c:v>
                </c:pt>
                <c:pt idx="6">
                  <c:v>Archives Network Wales</c:v>
                </c:pt>
                <c:pt idx="7">
                  <c:v>ArchiveGrid </c:v>
                </c:pt>
                <c:pt idx="8">
                  <c:v>Consortial database or catalog</c:v>
                </c:pt>
                <c:pt idx="9">
                  <c:v>Not Internet-accessible</c:v>
                </c:pt>
              </c:strCache>
            </c:strRef>
          </c:cat>
          <c:val>
            <c:numRef>
              <c:f>'Q48'!$B$4:$B$13</c:f>
              <c:numCache>
                <c:formatCode>0%</c:formatCode>
                <c:ptCount val="10"/>
                <c:pt idx="0">
                  <c:v>0.969</c:v>
                </c:pt>
                <c:pt idx="1">
                  <c:v>0.781</c:v>
                </c:pt>
                <c:pt idx="2">
                  <c:v>0.844</c:v>
                </c:pt>
                <c:pt idx="3">
                  <c:v>0.469</c:v>
                </c:pt>
                <c:pt idx="4">
                  <c:v>0.188</c:v>
                </c:pt>
                <c:pt idx="5">
                  <c:v>0.875</c:v>
                </c:pt>
                <c:pt idx="6">
                  <c:v>0.063</c:v>
                </c:pt>
                <c:pt idx="7">
                  <c:v>0.125</c:v>
                </c:pt>
                <c:pt idx="8">
                  <c:v>0.281</c:v>
                </c:pt>
                <c:pt idx="9">
                  <c:v>0.0</c:v>
                </c:pt>
              </c:numCache>
            </c:numRef>
          </c:val>
        </c:ser>
        <c:dLbls>
          <c:showVal val="1"/>
        </c:dLbls>
        <c:axId val="190507560"/>
        <c:axId val="190466792"/>
      </c:barChart>
      <c:catAx>
        <c:axId val="190507560"/>
        <c:scaling>
          <c:orientation val="minMax"/>
        </c:scaling>
        <c:axPos val="b"/>
        <c:numFmt formatCode="@" sourceLinked="0"/>
        <c:majorTickMark val="none"/>
        <c:tickLblPos val="nextTo"/>
        <c:txPr>
          <a:bodyPr rot="2100000" anchor="ctr" anchorCtr="1"/>
          <a:lstStyle/>
          <a:p>
            <a:pPr>
              <a:defRPr lang="en-GB"/>
            </a:pPr>
            <a:endParaRPr lang="en-US"/>
          </a:p>
        </c:txPr>
        <c:crossAx val="190466792"/>
        <c:crosses val="autoZero"/>
        <c:lblAlgn val="ctr"/>
        <c:lblOffset val="100"/>
      </c:catAx>
      <c:valAx>
        <c:axId val="190466792"/>
        <c:scaling>
          <c:orientation val="minMax"/>
          <c:max val="1.0"/>
        </c:scaling>
        <c:axPos val="l"/>
        <c:majorGridlines/>
        <c:numFmt formatCode="0%" sourceLinked="1"/>
        <c:tickLblPos val="nextTo"/>
        <c:txPr>
          <a:bodyPr/>
          <a:lstStyle/>
          <a:p>
            <a:pPr>
              <a:defRPr lang="en-GB"/>
            </a:pPr>
            <a:endParaRPr lang="en-US"/>
          </a:p>
        </c:txPr>
        <c:crossAx val="190507560"/>
        <c:crosses val="autoZero"/>
        <c:crossBetween val="between"/>
      </c:valAx>
      <c:spPr>
        <a:ln>
          <a:solidFill>
            <a:sysClr val="windowText" lastClr="000000"/>
          </a:solidFill>
        </a:ln>
      </c:spPr>
    </c:plotArea>
    <c:plotVisOnly val="1"/>
    <c:dispBlanksAs val="gap"/>
  </c:chart>
  <c:spPr>
    <a:ln>
      <a:solidFill>
        <a:schemeClr val="tx1"/>
      </a:solidFill>
    </a:ln>
  </c:spPr>
  <c:txPr>
    <a:bodyPr/>
    <a:lstStyle/>
    <a:p>
      <a:pPr>
        <a:defRPr sz="800" b="1">
          <a:latin typeface="Trebuchet MS" pitchFamily="34" charset="0"/>
        </a:defRPr>
      </a:pPr>
      <a:endParaRPr lang="en-US"/>
    </a:p>
  </c:txPr>
  <c:externalData r:id="rId2"/>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defRPr sz="1000" b="0">
                <a:solidFill>
                  <a:schemeClr val="tx1"/>
                </a:solidFill>
              </a:defRPr>
            </a:lvl1pPr>
          </a:lstStyle>
          <a:p>
            <a:endParaRPr lang="en-US" dirty="0"/>
          </a:p>
        </p:txBody>
      </p:sp>
      <p:sp>
        <p:nvSpPr>
          <p:cNvPr id="2355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defRPr sz="1000" b="0">
                <a:solidFill>
                  <a:schemeClr val="tx1"/>
                </a:solidFill>
              </a:defRPr>
            </a:lvl1pPr>
          </a:lstStyle>
          <a:p>
            <a:endParaRPr lang="en-US" dirty="0"/>
          </a:p>
        </p:txBody>
      </p:sp>
      <p:sp>
        <p:nvSpPr>
          <p:cNvPr id="2355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defRPr sz="1000" b="0">
                <a:solidFill>
                  <a:schemeClr val="tx1"/>
                </a:solidFill>
              </a:defRPr>
            </a:lvl1pPr>
          </a:lstStyle>
          <a:p>
            <a:endParaRPr lang="en-US" dirty="0"/>
          </a:p>
        </p:txBody>
      </p:sp>
      <p:sp>
        <p:nvSpPr>
          <p:cNvPr id="2355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defRPr sz="1000" b="0">
                <a:solidFill>
                  <a:schemeClr val="tx1"/>
                </a:solidFill>
              </a:defRPr>
            </a:lvl1pPr>
          </a:lstStyle>
          <a:p>
            <a:fld id="{366BF07F-F275-4807-B382-CF03A1C97294}" type="slidenum">
              <a:rPr lang="en-US"/>
              <a:pPr/>
              <a:t>‹#›</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19814074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defRPr sz="1000" b="0">
                <a:solidFill>
                  <a:schemeClr val="tx1"/>
                </a:solidFill>
              </a:defRPr>
            </a:lvl1pPr>
          </a:lstStyle>
          <a:p>
            <a:endParaRPr lang="en-US" dirty="0"/>
          </a:p>
        </p:txBody>
      </p:sp>
      <p:sp>
        <p:nvSpPr>
          <p:cNvPr id="81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defRPr sz="1000" b="0">
                <a:solidFill>
                  <a:schemeClr val="tx1"/>
                </a:solidFill>
              </a:defRPr>
            </a:lvl1pPr>
          </a:lstStyle>
          <a:p>
            <a:endParaRPr lang="en-US" dirty="0"/>
          </a:p>
        </p:txBody>
      </p:sp>
      <p:sp>
        <p:nvSpPr>
          <p:cNvPr id="8196" name="Rectangle 4"/>
          <p:cNvSpPr>
            <a:spLocks noGrp="1" noRot="1" noChangeAspect="1" noChangeArrowheads="1" noTextEdit="1"/>
          </p:cNvSpPr>
          <p:nvPr>
            <p:ph type="sldImg" idx="2"/>
          </p:nvPr>
        </p:nvSpPr>
        <p:spPr bwMode="auto">
          <a:xfrm>
            <a:off x="1716088" y="720725"/>
            <a:ext cx="3422650" cy="2568575"/>
          </a:xfrm>
          <a:prstGeom prst="rect">
            <a:avLst/>
          </a:prstGeom>
          <a:noFill/>
          <a:ln w="9525">
            <a:solidFill>
              <a:srgbClr val="000000"/>
            </a:solidFill>
            <a:miter lim="800000"/>
            <a:headEnd/>
            <a:tailEnd/>
          </a:ln>
          <a:effectLst/>
        </p:spPr>
      </p:sp>
      <p:sp>
        <p:nvSpPr>
          <p:cNvPr id="8197" name="Rectangle 5"/>
          <p:cNvSpPr>
            <a:spLocks noGrp="1" noChangeArrowheads="1"/>
          </p:cNvSpPr>
          <p:nvPr>
            <p:ph type="body" sz="quarter" idx="3"/>
          </p:nvPr>
        </p:nvSpPr>
        <p:spPr bwMode="auto">
          <a:xfrm>
            <a:off x="685800" y="3573463"/>
            <a:ext cx="5486400" cy="48847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defRPr sz="1000" b="0">
                <a:solidFill>
                  <a:schemeClr val="tx1"/>
                </a:solidFill>
              </a:defRPr>
            </a:lvl1pPr>
          </a:lstStyle>
          <a:p>
            <a:endParaRPr lang="en-US" dirty="0"/>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defRPr sz="1000" b="0">
                <a:solidFill>
                  <a:schemeClr val="tx1"/>
                </a:solidFill>
              </a:defRPr>
            </a:lvl1pPr>
          </a:lstStyle>
          <a:p>
            <a:fld id="{32CF4C4C-19F4-4555-84AC-DDCE43DBCD2E}" type="slidenum">
              <a:rPr lang="en-US"/>
              <a:pPr/>
              <a:t>‹#›</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57526100"/>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kern="1200">
        <a:solidFill>
          <a:schemeClr val="tx1"/>
        </a:solidFill>
        <a:latin typeface="Trebuchet MS" pitchFamily="34" charset="0"/>
        <a:ea typeface="+mn-ea"/>
        <a:cs typeface="+mn-cs"/>
      </a:defRPr>
    </a:lvl1pPr>
    <a:lvl2pPr marL="457200" algn="l" rtl="0" fontAlgn="base">
      <a:spcBef>
        <a:spcPct val="30000"/>
      </a:spcBef>
      <a:spcAft>
        <a:spcPct val="0"/>
      </a:spcAft>
      <a:defRPr kern="1200">
        <a:solidFill>
          <a:schemeClr val="tx1"/>
        </a:solidFill>
        <a:latin typeface="Trebuchet MS" pitchFamily="34" charset="0"/>
        <a:ea typeface="+mn-ea"/>
        <a:cs typeface="+mn-cs"/>
      </a:defRPr>
    </a:lvl2pPr>
    <a:lvl3pPr marL="914400" algn="l" rtl="0" fontAlgn="base">
      <a:spcBef>
        <a:spcPct val="30000"/>
      </a:spcBef>
      <a:spcAft>
        <a:spcPct val="0"/>
      </a:spcAft>
      <a:defRPr kern="1200">
        <a:solidFill>
          <a:schemeClr val="tx1"/>
        </a:solidFill>
        <a:latin typeface="Trebuchet MS" pitchFamily="34" charset="0"/>
        <a:ea typeface="+mn-ea"/>
        <a:cs typeface="+mn-cs"/>
      </a:defRPr>
    </a:lvl3pPr>
    <a:lvl4pPr marL="1371600" algn="l" rtl="0" fontAlgn="base">
      <a:spcBef>
        <a:spcPct val="30000"/>
      </a:spcBef>
      <a:spcAft>
        <a:spcPct val="0"/>
      </a:spcAft>
      <a:defRPr kern="1200">
        <a:solidFill>
          <a:schemeClr val="tx1"/>
        </a:solidFill>
        <a:latin typeface="Trebuchet MS" pitchFamily="34" charset="0"/>
        <a:ea typeface="+mn-ea"/>
        <a:cs typeface="+mn-cs"/>
      </a:defRPr>
    </a:lvl4pPr>
    <a:lvl5pPr marL="1828800" algn="l" rtl="0" fontAlgn="base">
      <a:spcBef>
        <a:spcPct val="30000"/>
      </a:spcBef>
      <a:spcAft>
        <a:spcPct val="0"/>
      </a:spcAft>
      <a:defRPr kern="1200">
        <a:solidFill>
          <a:schemeClr val="tx1"/>
        </a:solidFill>
        <a:latin typeface="Trebuchet MS"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16088" y="720725"/>
            <a:ext cx="3422650" cy="2568575"/>
          </a:xfrm>
        </p:spPr>
      </p:sp>
      <p:sp>
        <p:nvSpPr>
          <p:cNvPr id="3" name="Notes Placeholder 2"/>
          <p:cNvSpPr>
            <a:spLocks noGrp="1"/>
          </p:cNvSpPr>
          <p:nvPr>
            <p:ph type="body" idx="1"/>
          </p:nvPr>
        </p:nvSpPr>
        <p:spPr/>
        <p:txBody>
          <a:bodyPr>
            <a:normAutofit/>
          </a:bodyPr>
          <a:lstStyle/>
          <a:p>
            <a:r>
              <a:rPr lang="en-US" dirty="0" smtClean="0"/>
              <a:t>Modeled</a:t>
            </a:r>
            <a:r>
              <a:rPr lang="en-US" baseline="0" dirty="0" smtClean="0"/>
              <a:t> on US/Canada survey published a year ago.</a:t>
            </a:r>
          </a:p>
          <a:p>
            <a:r>
              <a:rPr lang="en-US" baseline="0" dirty="0" smtClean="0"/>
              <a:t>Delighted to be invited to work with RLUK.</a:t>
            </a:r>
          </a:p>
          <a:p>
            <a:r>
              <a:rPr lang="en-US" dirty="0" smtClean="0"/>
              <a:t>Will focus on RLUK data rather than entire UK/Ireland survey population.</a:t>
            </a:r>
          </a:p>
          <a:p>
            <a:r>
              <a:rPr lang="en-US" dirty="0" smtClean="0"/>
              <a:t>Will note comparison with US/Canada</a:t>
            </a:r>
            <a:r>
              <a:rPr lang="en-US" baseline="0" dirty="0" smtClean="0"/>
              <a:t> results where noteworthy.</a:t>
            </a:r>
            <a:endParaRPr lang="en-US" dirty="0"/>
          </a:p>
        </p:txBody>
      </p:sp>
      <p:sp>
        <p:nvSpPr>
          <p:cNvPr id="4" name="Slide Number Placeholder 3"/>
          <p:cNvSpPr>
            <a:spLocks noGrp="1"/>
          </p:cNvSpPr>
          <p:nvPr>
            <p:ph type="sldNum" sz="quarter" idx="10"/>
          </p:nvPr>
        </p:nvSpPr>
        <p:spPr/>
        <p:txBody>
          <a:bodyPr/>
          <a:lstStyle/>
          <a:p>
            <a:fld id="{32CF4C4C-19F4-4555-84AC-DDCE43DBCD2E}"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p:spPr>
      </p:sp>
      <p:sp>
        <p:nvSpPr>
          <p:cNvPr id="12291" name="Notes Placeholder 2"/>
          <p:cNvSpPr>
            <a:spLocks noGrp="1"/>
          </p:cNvSpPr>
          <p:nvPr>
            <p:ph type="body" idx="1"/>
          </p:nvPr>
        </p:nvSpPr>
        <p:spPr bwMode="auto">
          <a:noFill/>
        </p:spPr>
        <p:txBody>
          <a:bodyPr/>
          <a:lstStyle/>
          <a:p>
            <a:pPr>
              <a:spcBef>
                <a:spcPct val="0"/>
              </a:spcBef>
            </a:pPr>
            <a:r>
              <a:rPr lang="en-GB"/>
              <a:t>User expectation of access to digital content is very high. The survey report states that “there is a near universal sense that comprehensive digitisation of special collections is not only desirable, but an obligation. The drive to digitise comes as much from outside SCs as within”. We are currently, however, a long way from satisfying this need. Digitisation ranked 6</a:t>
            </a:r>
            <a:r>
              <a:rPr lang="en-GB" baseline="30000"/>
              <a:t>th</a:t>
            </a:r>
            <a:r>
              <a:rPr lang="en-GB"/>
              <a:t> in the challenges. </a:t>
            </a:r>
          </a:p>
          <a:p>
            <a:pPr>
              <a:spcBef>
                <a:spcPct val="0"/>
              </a:spcBef>
            </a:pPr>
            <a:endParaRPr lang="en-GB"/>
          </a:p>
          <a:p>
            <a:pPr>
              <a:spcBef>
                <a:spcPct val="0"/>
              </a:spcBef>
            </a:pPr>
            <a:endParaRPr lang="en-GB"/>
          </a:p>
        </p:txBody>
      </p:sp>
      <p:sp>
        <p:nvSpPr>
          <p:cNvPr id="12292" name="Slide Number Placeholder 3"/>
          <p:cNvSpPr>
            <a:spLocks noGrp="1"/>
          </p:cNvSpPr>
          <p:nvPr>
            <p:ph type="sldNum" sz="quarter" idx="5"/>
          </p:nvPr>
        </p:nvSpPr>
        <p:spPr bwMode="auto">
          <a:noFill/>
          <a:ln>
            <a:miter lim="800000"/>
            <a:headEnd/>
            <a:tailEnd/>
          </a:ln>
        </p:spPr>
        <p:txBody>
          <a:bodyPr/>
          <a:lstStyle/>
          <a:p>
            <a:fld id="{A2086DFB-289A-1144-8C22-D7A825B63E34}" type="slidenum">
              <a:rPr lang="en-GB"/>
              <a:pPr/>
              <a:t>32</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a:t>
            </a:r>
            <a:r>
              <a:rPr lang="en-US" baseline="0" dirty="0" smtClean="0"/>
              <a:t> US 38% said they had done large-scale, but follow-up indicated that few had actually achieved results at scale or impressive rates of production.</a:t>
            </a:r>
          </a:p>
          <a:p>
            <a:endParaRPr lang="en-US" dirty="0"/>
          </a:p>
        </p:txBody>
      </p:sp>
      <p:sp>
        <p:nvSpPr>
          <p:cNvPr id="4" name="Slide Number Placeholder 3"/>
          <p:cNvSpPr>
            <a:spLocks noGrp="1"/>
          </p:cNvSpPr>
          <p:nvPr>
            <p:ph type="sldNum" sz="quarter" idx="10"/>
          </p:nvPr>
        </p:nvSpPr>
        <p:spPr/>
        <p:txBody>
          <a:bodyPr/>
          <a:lstStyle/>
          <a:p>
            <a:fld id="{32CF4C4C-19F4-4555-84AC-DDCE43DBCD2E}" type="slidenum">
              <a:rPr lang="en-US" smtClean="0"/>
              <a:pPr/>
              <a:t>33</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92500"/>
          </a:bodyPr>
          <a:lstStyle/>
          <a:p>
            <a:pPr eaLnBrk="1" hangingPunct="1">
              <a:defRPr/>
            </a:pPr>
            <a:r>
              <a:rPr lang="en-US" sz="1400" dirty="0" smtClean="0"/>
              <a:t>“Shifting Gears”</a:t>
            </a:r>
            <a:r>
              <a:rPr lang="en-US" sz="1400" baseline="30000" dirty="0" smtClean="0"/>
              <a:t> </a:t>
            </a:r>
            <a:r>
              <a:rPr lang="en-US" sz="1400" dirty="0" smtClean="0"/>
              <a:t>argues for scaling up the digitization of special collections, with a particular focus on adopting a “just do it” attitude towards digitization. </a:t>
            </a:r>
          </a:p>
          <a:p>
            <a:pPr eaLnBrk="1" hangingPunct="1">
              <a:defRPr/>
            </a:pPr>
            <a:endParaRPr lang="en-US" sz="1400" dirty="0" smtClean="0"/>
          </a:p>
          <a:p>
            <a:pPr eaLnBrk="1" hangingPunct="1">
              <a:defRPr/>
            </a:pPr>
            <a:r>
              <a:rPr lang="en-US" sz="1400" dirty="0" smtClean="0"/>
              <a:t>Its recommendations are intended to help special collections keep pace with mass digitization of books.  As we increasingly share a collective collection of books, it will be our special collections that distinguish cultural repositories. We can hide those treasures in our backlogs or behind custom portals -- or we can push them out into the light of day.</a:t>
            </a:r>
          </a:p>
          <a:p>
            <a:pPr eaLnBrk="1" hangingPunct="1">
              <a:defRPr/>
            </a:pPr>
            <a:endParaRPr lang="en-US" sz="1400" dirty="0" smtClean="0"/>
          </a:p>
          <a:p>
            <a:pPr eaLnBrk="1" hangingPunct="1">
              <a:defRPr/>
            </a:pPr>
            <a:r>
              <a:rPr lang="en-US" sz="1400" dirty="0" smtClean="0"/>
              <a:t>Some of the advice sounds quaint now, but it was important to say – and important for RLG to say, since we had been advocates of the “you only get one chance so scan at the highest quality possible” approach</a:t>
            </a:r>
          </a:p>
          <a:p>
            <a:pPr eaLnBrk="1" hangingPunct="1">
              <a:defRPr/>
            </a:pPr>
            <a:endParaRPr lang="en-US" sz="1400" dirty="0" smtClean="0"/>
          </a:p>
          <a:p>
            <a:pPr eaLnBrk="1" hangingPunct="1">
              <a:defRPr/>
            </a:pPr>
            <a:endParaRPr lang="en-US" sz="1400" dirty="0" smtClean="0"/>
          </a:p>
          <a:p>
            <a:pPr eaLnBrk="1" hangingPunct="1">
              <a:defRPr/>
            </a:pPr>
            <a:endParaRPr lang="en-US" dirty="0" smtClean="0"/>
          </a:p>
          <a:p>
            <a:pPr eaLnBrk="1" hangingPunct="1">
              <a:defRPr/>
            </a:pPr>
            <a:r>
              <a:rPr lang="en-US" sz="900" i="1" dirty="0" smtClean="0"/>
              <a:t>http://commons.wikimedia.org/wiki/File:Shift_stick.jpg</a:t>
            </a:r>
          </a:p>
          <a:p>
            <a:pPr eaLnBrk="1" hangingPunct="1">
              <a:defRPr/>
            </a:pPr>
            <a:r>
              <a:rPr lang="en-US" sz="900" i="1" dirty="0" smtClean="0"/>
              <a:t>Gear shift stick of my Mazda </a:t>
            </a:r>
            <a:r>
              <a:rPr lang="en-US" sz="900" i="1" dirty="0" err="1" smtClean="0"/>
              <a:t>Protege</a:t>
            </a:r>
            <a:r>
              <a:rPr lang="en-US" sz="900" i="1" dirty="0" smtClean="0"/>
              <a:t> SE 1999.  Public domain</a:t>
            </a:r>
          </a:p>
          <a:p>
            <a:pPr eaLnBrk="1" hangingPunct="1">
              <a:defRPr/>
            </a:pPr>
            <a:endParaRPr lang="en-US" sz="900" i="1" dirty="0" smtClean="0"/>
          </a:p>
          <a:p>
            <a:pPr eaLnBrk="1" hangingPunct="1">
              <a:defRPr/>
            </a:pPr>
            <a:r>
              <a:rPr lang="en-US" sz="900" i="1" dirty="0" smtClean="0"/>
              <a:t>http://commons.wikimedia.org/wiki/File:MUTCD_W4-3.svg</a:t>
            </a:r>
          </a:p>
          <a:p>
            <a:pPr eaLnBrk="1" hangingPunct="1">
              <a:defRPr/>
            </a:pPr>
            <a:r>
              <a:rPr lang="en-US" sz="900" i="1" dirty="0" smtClean="0"/>
              <a:t>MUTCD W4-3 merging traffic sign From: Manual on Uniform Traffic Control Devices for Streets and Highways - 2003 Edition.  Public domain</a:t>
            </a:r>
          </a:p>
          <a:p>
            <a:pPr eaLnBrk="1" hangingPunct="1">
              <a:defRPr/>
            </a:pPr>
            <a:endParaRPr lang="en-US" sz="900" dirty="0" smtClean="0"/>
          </a:p>
        </p:txBody>
      </p:sp>
      <p:sp>
        <p:nvSpPr>
          <p:cNvPr id="58372" name="Slide Number Placeholder 3"/>
          <p:cNvSpPr>
            <a:spLocks noGrp="1"/>
          </p:cNvSpPr>
          <p:nvPr>
            <p:ph type="sldNum" sz="quarter" idx="5"/>
          </p:nvPr>
        </p:nvSpPr>
        <p:spPr>
          <a:noFill/>
        </p:spPr>
        <p:txBody>
          <a:bodyPr/>
          <a:lstStyle/>
          <a:p>
            <a:fld id="{55CC99DC-8879-46D4-9241-74B4FCD55BB4}" type="slidenum">
              <a:rPr lang="en-US" smtClean="0"/>
              <a:pPr/>
              <a:t>34</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eaLnBrk="1" hangingPunct="1"/>
            <a:r>
              <a:rPr lang="en-US" sz="1200" dirty="0" smtClean="0"/>
              <a:t>Some parts of the process need to be </a:t>
            </a:r>
            <a:r>
              <a:rPr lang="en-US" sz="1200" dirty="0" err="1" smtClean="0"/>
              <a:t>routinized</a:t>
            </a:r>
            <a:r>
              <a:rPr lang="en-US" sz="1200" dirty="0" smtClean="0"/>
              <a:t> in ways that speed the throughput and allow the overall project to succeed</a:t>
            </a:r>
          </a:p>
          <a:p>
            <a:pPr eaLnBrk="1" hangingPunct="1">
              <a:defRPr/>
            </a:pPr>
            <a:endParaRPr lang="en-US" sz="1200" dirty="0" smtClean="0"/>
          </a:p>
          <a:p>
            <a:pPr eaLnBrk="1" hangingPunct="1">
              <a:defRPr/>
            </a:pPr>
            <a:r>
              <a:rPr lang="en-US" sz="1200" dirty="0" smtClean="0"/>
              <a:t>As institutions begin programmatically digitizing collections, they will want to incorporate innovative approaches. "Rapid Capture”</a:t>
            </a:r>
            <a:r>
              <a:rPr lang="en-US" sz="1200" baseline="30000" dirty="0" smtClean="0"/>
              <a:t> </a:t>
            </a:r>
            <a:r>
              <a:rPr lang="en-US" sz="1200" dirty="0" smtClean="0"/>
              <a:t>looks at the moment of actual digitization of a variety of formats and highlights approaches that capture at scale. </a:t>
            </a:r>
          </a:p>
          <a:p>
            <a:pPr eaLnBrk="1" hangingPunct="1">
              <a:defRPr/>
            </a:pPr>
            <a:endParaRPr lang="en-US" sz="1200" dirty="0" smtClean="0"/>
          </a:p>
          <a:p>
            <a:pPr eaLnBrk="1" hangingPunct="1">
              <a:defRPr/>
            </a:pPr>
            <a:r>
              <a:rPr lang="en-US" sz="1200" dirty="0" smtClean="0"/>
              <a:t>We identified some innovative ways to accelerate throughput.</a:t>
            </a:r>
          </a:p>
          <a:p>
            <a:pPr eaLnBrk="1" hangingPunct="1">
              <a:defRPr/>
            </a:pPr>
            <a:r>
              <a:rPr lang="en-US" sz="1200" dirty="0" smtClean="0"/>
              <a:t>There are 9 vignettes + 2 bonus stories.  They describe quite succinctly: What they did, how they did it, and the result.</a:t>
            </a:r>
          </a:p>
          <a:p>
            <a:pPr eaLnBrk="1" hangingPunct="1">
              <a:defRPr/>
            </a:pPr>
            <a:endParaRPr lang="en-US" sz="1200" dirty="0" smtClean="0"/>
          </a:p>
          <a:p>
            <a:pPr eaLnBrk="1" hangingPunct="1">
              <a:defRPr/>
            </a:pPr>
            <a:r>
              <a:rPr lang="en-US" sz="1200" dirty="0" smtClean="0"/>
              <a:t>Report came out earlier this month, here are some highlights.</a:t>
            </a:r>
          </a:p>
          <a:p>
            <a:pPr eaLnBrk="1" hangingPunct="1">
              <a:defRPr/>
            </a:pPr>
            <a:endParaRPr lang="en-US" sz="1200" dirty="0" smtClean="0"/>
          </a:p>
          <a:p>
            <a:pPr eaLnBrk="1" hangingPunct="1">
              <a:defRPr/>
            </a:pPr>
            <a:r>
              <a:rPr lang="en-US" sz="1200" dirty="0" smtClean="0"/>
              <a:t>Montage compiled by Ricky </a:t>
            </a:r>
            <a:r>
              <a:rPr lang="en-US" sz="1200" dirty="0" err="1" smtClean="0"/>
              <a:t>Erway</a:t>
            </a:r>
            <a:r>
              <a:rPr lang="en-US" sz="1200" dirty="0" smtClean="0"/>
              <a:t> from images used with permission.                           </a:t>
            </a:r>
          </a:p>
          <a:p>
            <a:pPr eaLnBrk="1" hangingPunct="1">
              <a:defRPr/>
            </a:pPr>
            <a:endParaRPr lang="en-US" sz="1200" dirty="0" smtClean="0"/>
          </a:p>
          <a:p>
            <a:pPr eaLnBrk="1" hangingPunct="1">
              <a:defRPr/>
            </a:pPr>
            <a:r>
              <a:rPr lang="en-US" sz="1200" dirty="0" smtClean="0"/>
              <a:t> </a:t>
            </a:r>
          </a:p>
          <a:p>
            <a:pPr eaLnBrk="1" hangingPunct="1">
              <a:defRPr/>
            </a:pPr>
            <a:r>
              <a:rPr lang="en-US" sz="1200" i="1" dirty="0" smtClean="0"/>
              <a:t>forthcoming</a:t>
            </a:r>
          </a:p>
          <a:p>
            <a:pPr eaLnBrk="1" hangingPunct="1">
              <a:defRPr/>
            </a:pPr>
            <a:endParaRPr lang="en-US" sz="1200" dirty="0"/>
          </a:p>
        </p:txBody>
      </p:sp>
      <p:sp>
        <p:nvSpPr>
          <p:cNvPr id="73732" name="Slide Number Placeholder 3"/>
          <p:cNvSpPr>
            <a:spLocks noGrp="1"/>
          </p:cNvSpPr>
          <p:nvPr>
            <p:ph type="sldNum" sz="quarter" idx="5"/>
          </p:nvPr>
        </p:nvSpPr>
        <p:spPr>
          <a:noFill/>
        </p:spPr>
        <p:txBody>
          <a:bodyPr/>
          <a:lstStyle/>
          <a:p>
            <a:fld id="{6FF74470-2C7B-4CDE-AFC9-07848B5BD028}" type="slidenum">
              <a:rPr lang="en-US" smtClean="0"/>
              <a:pPr/>
              <a:t>35</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lnSpcReduction="10000"/>
          </a:bodyPr>
          <a:lstStyle/>
          <a:p>
            <a:pPr eaLnBrk="1" hangingPunct="1">
              <a:defRPr/>
            </a:pPr>
            <a:r>
              <a:rPr lang="en-US" sz="1200" dirty="0" smtClean="0"/>
              <a:t>Digitization of special collections can be inhibited by concerns about IP or privacy rights. The 2010 “Well-Intentioned Practices” document establishes a community of practice for digitization of unpublished materials based in risk analysis and adoption of fair use. </a:t>
            </a:r>
          </a:p>
          <a:p>
            <a:pPr eaLnBrk="1" hangingPunct="1">
              <a:defRPr/>
            </a:pPr>
            <a:endParaRPr lang="en-US" sz="1200" dirty="0" smtClean="0"/>
          </a:p>
          <a:p>
            <a:pPr eaLnBrk="1" hangingPunct="1">
              <a:defRPr/>
            </a:pPr>
            <a:r>
              <a:rPr lang="en-US" sz="1200" dirty="0" smtClean="0"/>
              <a:t>The primary responsibilities of cultural materials repositories - stewardship and support for research and learning - require us to provide access to materials entrusted to our care. This document establishes a reasonable community of practice that increases and significantly improves access to collections of unpublished materials by placing them online for the purpose of furthering research and learning. Although it promotes a well-intentioned, practical approach to identifying and resolving rights issues that is in line with professional and ethical standards, note that this document does not concern itself with what individuals who access particular items may do with them. While the document was developed with US law in mind, it is hoped that the spirit of the document will resonate in non-US contexts. </a:t>
            </a:r>
          </a:p>
          <a:p>
            <a:pPr eaLnBrk="1" hangingPunct="1">
              <a:defRPr/>
            </a:pPr>
            <a:r>
              <a:rPr lang="en-US" sz="1200" dirty="0" smtClean="0"/>
              <a:t>If your institution has legal counsel, involve them in adopting this approach; after the approach has been adopted, only seek their advice on specific questions</a:t>
            </a:r>
          </a:p>
          <a:p>
            <a:pPr eaLnBrk="1" hangingPunct="1">
              <a:defRPr/>
            </a:pPr>
            <a:endParaRPr lang="en-US" u="sng" dirty="0" smtClean="0"/>
          </a:p>
          <a:p>
            <a:pPr eaLnBrk="1" hangingPunct="1">
              <a:defRPr/>
            </a:pPr>
            <a:endParaRPr lang="en-US" sz="1100" u="sng" dirty="0" smtClean="0"/>
          </a:p>
          <a:p>
            <a:pPr eaLnBrk="1" hangingPunct="1">
              <a:defRPr/>
            </a:pPr>
            <a:r>
              <a:rPr lang="en-US" sz="1100" i="1" dirty="0" smtClean="0"/>
              <a:t>http://commons.wikimedia.org/wiki/File:Charles_Metcalf_DESA_ceremony.jpg</a:t>
            </a:r>
          </a:p>
          <a:p>
            <a:pPr eaLnBrk="1" hangingPunct="1">
              <a:defRPr/>
            </a:pPr>
            <a:r>
              <a:rPr lang="en-US" sz="1100" i="1" dirty="0" smtClean="0"/>
              <a:t>United States Air Force. "DAYTON, Ohio (10/27/2009) -- Members of Boy Scout Troop 236, Christ United Methodist Church, Kettering, Ohio, post the Colors during the Distinguished Eagle Scout Award presentation at the National Museum of the U.S. Air Force. (U.S. Air Force photo)“  Public domain</a:t>
            </a:r>
          </a:p>
          <a:p>
            <a:pPr eaLnBrk="1" hangingPunct="1">
              <a:defRPr/>
            </a:pPr>
            <a:endParaRPr lang="en-US" sz="1100" dirty="0"/>
          </a:p>
        </p:txBody>
      </p:sp>
      <p:sp>
        <p:nvSpPr>
          <p:cNvPr id="65540" name="Slide Number Placeholder 3"/>
          <p:cNvSpPr>
            <a:spLocks noGrp="1"/>
          </p:cNvSpPr>
          <p:nvPr>
            <p:ph type="sldNum" sz="quarter" idx="5"/>
          </p:nvPr>
        </p:nvSpPr>
        <p:spPr>
          <a:noFill/>
        </p:spPr>
        <p:txBody>
          <a:bodyPr/>
          <a:lstStyle/>
          <a:p>
            <a:fld id="{8B9B501A-8919-42F7-A8DC-12E347618DAA}" type="slidenum">
              <a:rPr lang="en-US" smtClean="0"/>
              <a:pPr/>
              <a:t>36</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Higher than US/Canada for every format other than born-digital, which is roughly the same.</a:t>
            </a:r>
            <a:endParaRPr lang="en-US" dirty="0"/>
          </a:p>
        </p:txBody>
      </p:sp>
      <p:sp>
        <p:nvSpPr>
          <p:cNvPr id="4" name="Slide Number Placeholder 3"/>
          <p:cNvSpPr>
            <a:spLocks noGrp="1"/>
          </p:cNvSpPr>
          <p:nvPr>
            <p:ph type="sldNum" sz="quarter" idx="10"/>
          </p:nvPr>
        </p:nvSpPr>
        <p:spPr/>
        <p:txBody>
          <a:bodyPr/>
          <a:lstStyle/>
          <a:p>
            <a:fld id="{32CF4C4C-19F4-4555-84AC-DDCE43DBCD2E}" type="slidenum">
              <a:rPr lang="en-US" smtClean="0"/>
              <a:pPr/>
              <a:t>47</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2CF4C4C-19F4-4555-84AC-DDCE43DBCD2E}" type="slidenum">
              <a:rPr lang="en-US" smtClean="0"/>
              <a:pPr/>
              <a:t>48</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Space:</a:t>
            </a:r>
            <a:r>
              <a:rPr lang="en-US" baseline="0" dirty="0" smtClean="0"/>
              <a:t> lack of for collections, quality of facilities in various ways. Also top challenge in US.</a:t>
            </a:r>
          </a:p>
          <a:p>
            <a:r>
              <a:rPr lang="en-US" baseline="0" dirty="0" smtClean="0"/>
              <a:t>Outreach: seeking broader audience, challenges of being visible, providing excellent service to users.</a:t>
            </a:r>
          </a:p>
          <a:p>
            <a:r>
              <a:rPr lang="en-US" baseline="0" dirty="0" smtClean="0"/>
              <a:t>Preservation: physical. Much higher attention to this than in US other than the challenges of AV and born-digital.</a:t>
            </a:r>
          </a:p>
          <a:p>
            <a:r>
              <a:rPr lang="en-US" dirty="0" smtClean="0"/>
              <a:t>Born-digital: #2</a:t>
            </a:r>
            <a:r>
              <a:rPr lang="en-US" baseline="0" dirty="0" smtClean="0"/>
              <a:t> in US.</a:t>
            </a:r>
          </a:p>
          <a:p>
            <a:r>
              <a:rPr lang="en-US" baseline="0" dirty="0" smtClean="0"/>
              <a:t>Digitization: #3 in US.</a:t>
            </a:r>
            <a:endParaRPr lang="en-US" dirty="0"/>
          </a:p>
        </p:txBody>
      </p:sp>
      <p:sp>
        <p:nvSpPr>
          <p:cNvPr id="4" name="Slide Number Placeholder 3"/>
          <p:cNvSpPr>
            <a:spLocks noGrp="1"/>
          </p:cNvSpPr>
          <p:nvPr>
            <p:ph type="sldNum" sz="quarter" idx="10"/>
          </p:nvPr>
        </p:nvSpPr>
        <p:spPr/>
        <p:txBody>
          <a:bodyPr/>
          <a:lstStyle/>
          <a:p>
            <a:fld id="{32CF4C4C-19F4-4555-84AC-DDCE43DBCD2E}" type="slidenum">
              <a:rPr lang="en-US" smtClean="0"/>
              <a:pPr/>
              <a:t>6</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a:lstStyle/>
          <a:p>
            <a:pPr>
              <a:spcBef>
                <a:spcPct val="0"/>
              </a:spcBef>
            </a:pPr>
            <a:r>
              <a:rPr lang="en-GB"/>
              <a:t>SCs are labour intensive, e.g. we lack capacity for self service, unique material requires unique description, digitisation leads to alternatives and additions rather than substitutes). This is a key challenge – how can we identify resources for new activities, when we still do the more established ones?</a:t>
            </a:r>
          </a:p>
          <a:p>
            <a:pPr>
              <a:spcBef>
                <a:spcPct val="0"/>
              </a:spcBef>
            </a:pPr>
            <a:endParaRPr lang="en-GB"/>
          </a:p>
          <a:p>
            <a:pPr>
              <a:spcBef>
                <a:spcPct val="0"/>
              </a:spcBef>
            </a:pPr>
            <a:r>
              <a:rPr lang="en-GB"/>
              <a:t>Special collections staff are working in new ways, carrying out new activities. Some of this requires new skills and it certainly needs new attitudes. Survey respondents report the challenge of juggling and balancing the competing demands on their time . The comments about “outreach/promotion [vs] curatorial work”, and “balancing *core* professional demands (such as cataloguing and conservation) and with [outreach] activities” suggest that further culture change is required – to what extent is outreach seen (or not?) as a “core” professional duty by SC staff? And none is this is going to stop – the SC landscape will continue to evolve and we must be agile in responding to further change. </a:t>
            </a:r>
          </a:p>
        </p:txBody>
      </p:sp>
      <p:sp>
        <p:nvSpPr>
          <p:cNvPr id="15364" name="Slide Number Placeholder 3"/>
          <p:cNvSpPr>
            <a:spLocks noGrp="1"/>
          </p:cNvSpPr>
          <p:nvPr>
            <p:ph type="sldNum" sz="quarter" idx="5"/>
          </p:nvPr>
        </p:nvSpPr>
        <p:spPr bwMode="auto">
          <a:noFill/>
          <a:ln>
            <a:miter lim="800000"/>
            <a:headEnd/>
            <a:tailEnd/>
          </a:ln>
        </p:spPr>
        <p:txBody>
          <a:bodyPr/>
          <a:lstStyle/>
          <a:p>
            <a:fld id="{874EE536-BC0A-8F4C-9218-28EB13D1614C}" type="slidenum">
              <a:rPr lang="en-GB"/>
              <a:pPr/>
              <a:t>9</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a:lstStyle/>
          <a:p>
            <a:pPr>
              <a:spcBef>
                <a:spcPct val="0"/>
              </a:spcBef>
            </a:pPr>
            <a:r>
              <a:rPr lang="en-GB"/>
              <a:t>There is an imperative to exploit SCs. The good news is that use of all types of material in the reading room is increasing (more than half of respondents stated that the use of SC by all types of user has increased over the past decade), but this isn’t enough. We can’t afford to be passive and need to reach out to existing and new audiences. Outreach was the most frequently mentioned challenge. We need to raise awareness of the potential of SCs and to improve access and discoverability.</a:t>
            </a:r>
          </a:p>
        </p:txBody>
      </p:sp>
      <p:sp>
        <p:nvSpPr>
          <p:cNvPr id="10244" name="Slide Number Placeholder 3"/>
          <p:cNvSpPr>
            <a:spLocks noGrp="1"/>
          </p:cNvSpPr>
          <p:nvPr>
            <p:ph type="sldNum" sz="quarter" idx="5"/>
          </p:nvPr>
        </p:nvSpPr>
        <p:spPr bwMode="auto">
          <a:noFill/>
          <a:ln>
            <a:miter lim="800000"/>
            <a:headEnd/>
            <a:tailEnd/>
          </a:ln>
        </p:spPr>
        <p:txBody>
          <a:bodyPr/>
          <a:lstStyle/>
          <a:p>
            <a:fld id="{0D3EBF2E-EB1B-4642-8B2B-8A86AC468A3E}" type="slidenum">
              <a:rPr lang="en-GB"/>
              <a:pPr/>
              <a:t>17</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2CF4C4C-19F4-4555-84AC-DDCE43DBCD2E}" type="slidenum">
              <a:rPr lang="en-US" smtClean="0"/>
              <a:pPr/>
              <a:t>18</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Is this at all a priority for RLUK library directors? Huge emphasis on increasing</a:t>
            </a:r>
            <a:r>
              <a:rPr lang="en-US" baseline="0" dirty="0" smtClean="0"/>
              <a:t> spcoll resource sharing in US. </a:t>
            </a:r>
            <a:endParaRPr lang="en-US" dirty="0"/>
          </a:p>
        </p:txBody>
      </p:sp>
      <p:sp>
        <p:nvSpPr>
          <p:cNvPr id="4" name="Slide Number Placeholder 3"/>
          <p:cNvSpPr>
            <a:spLocks noGrp="1"/>
          </p:cNvSpPr>
          <p:nvPr>
            <p:ph type="sldNum" sz="quarter" idx="10"/>
          </p:nvPr>
        </p:nvSpPr>
        <p:spPr/>
        <p:txBody>
          <a:bodyPr/>
          <a:lstStyle/>
          <a:p>
            <a:fld id="{32CF4C4C-19F4-4555-84AC-DDCE43DBCD2E}" type="slidenum">
              <a:rPr lang="en-US" smtClean="0"/>
              <a:pPr/>
              <a:t>20</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eaLnBrk="1" hangingPunct="1">
              <a:defRPr/>
            </a:pPr>
            <a:r>
              <a:rPr lang="en-US" sz="1400" dirty="0" smtClean="0"/>
              <a:t>"Scan and Deliver“, released last month, </a:t>
            </a:r>
            <a:r>
              <a:rPr lang="en-US" sz="1400" baseline="30000" dirty="0" smtClean="0"/>
              <a:t>9</a:t>
            </a:r>
            <a:r>
              <a:rPr lang="en-US" sz="1400" dirty="0" smtClean="0"/>
              <a:t>investigates policy issues related to patron-initiated digitization of materials.</a:t>
            </a:r>
          </a:p>
          <a:p>
            <a:pPr eaLnBrk="1" hangingPunct="1">
              <a:defRPr/>
            </a:pPr>
            <a:endParaRPr lang="en-US" sz="1400" dirty="0" smtClean="0"/>
          </a:p>
          <a:p>
            <a:pPr eaLnBrk="1" hangingPunct="1">
              <a:defRPr/>
            </a:pPr>
            <a:endParaRPr lang="en-US" sz="1400" dirty="0" smtClean="0"/>
          </a:p>
          <a:p>
            <a:pPr eaLnBrk="1" hangingPunct="1">
              <a:defRPr/>
            </a:pPr>
            <a:endParaRPr lang="en-US" sz="1400" dirty="0" smtClean="0"/>
          </a:p>
          <a:p>
            <a:pPr eaLnBrk="1" hangingPunct="1">
              <a:defRPr/>
            </a:pPr>
            <a:r>
              <a:rPr lang="en-US" sz="1400" dirty="0" smtClean="0"/>
              <a:t>Steps in user-initiated digitization – review, decide, scan, and deliver – have a spectrum of tracks for workflow. </a:t>
            </a:r>
          </a:p>
          <a:p>
            <a:pPr eaLnBrk="1" hangingPunct="1">
              <a:defRPr/>
            </a:pPr>
            <a:endParaRPr lang="en-US" sz="1400" dirty="0" smtClean="0"/>
          </a:p>
        </p:txBody>
      </p:sp>
      <p:sp>
        <p:nvSpPr>
          <p:cNvPr id="83972" name="Slide Number Placeholder 3"/>
          <p:cNvSpPr>
            <a:spLocks noGrp="1"/>
          </p:cNvSpPr>
          <p:nvPr>
            <p:ph type="sldNum" sz="quarter" idx="5"/>
          </p:nvPr>
        </p:nvSpPr>
        <p:spPr>
          <a:noFill/>
        </p:spPr>
        <p:txBody>
          <a:bodyPr/>
          <a:lstStyle/>
          <a:p>
            <a:fld id="{9CB3F0E5-2FCF-46D2-B175-879C9D97438E}" type="slidenum">
              <a:rPr lang="en-US" smtClean="0"/>
              <a:pPr/>
              <a:t>22</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Hence our current project</a:t>
            </a:r>
            <a:r>
              <a:rPr lang="en-US" baseline="0" dirty="0" smtClean="0"/>
              <a:t> on baby steps: need to help libraries get started.</a:t>
            </a:r>
          </a:p>
          <a:p>
            <a:endParaRPr lang="en-US" dirty="0"/>
          </a:p>
        </p:txBody>
      </p:sp>
      <p:sp>
        <p:nvSpPr>
          <p:cNvPr id="4" name="Slide Number Placeholder 3"/>
          <p:cNvSpPr>
            <a:spLocks noGrp="1"/>
          </p:cNvSpPr>
          <p:nvPr>
            <p:ph type="sldNum" sz="quarter" idx="10"/>
          </p:nvPr>
        </p:nvSpPr>
        <p:spPr/>
        <p:txBody>
          <a:bodyPr/>
          <a:lstStyle/>
          <a:p>
            <a:fld id="{32CF4C4C-19F4-4555-84AC-DDCE43DBCD2E}" type="slidenum">
              <a:rPr lang="en-US" smtClean="0"/>
              <a:pPr/>
              <a:t>25</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eaLnBrk="1" hangingPunct="1">
              <a:defRPr/>
            </a:pPr>
            <a:r>
              <a:rPr lang="en-US" sz="1400" dirty="0" smtClean="0"/>
              <a:t>To start out, we recognized that different people may have entirely different things in mind when they use the term born-digital.  So we identified nine different types of born-digital material (you could no doubt, add more).  There’s a document, but those of you with short attention spans (or who’d like to see OCLC Research staff make fools of ourselves) may want to view the video on our YouTube channel.</a:t>
            </a:r>
          </a:p>
          <a:p>
            <a:pPr eaLnBrk="1" hangingPunct="1">
              <a:defRPr/>
            </a:pPr>
            <a:endParaRPr lang="en-US" dirty="0" smtClean="0"/>
          </a:p>
          <a:p>
            <a:pPr eaLnBrk="1" hangingPunct="1">
              <a:defRPr/>
            </a:pPr>
            <a:endParaRPr lang="en-US" dirty="0" smtClean="0"/>
          </a:p>
        </p:txBody>
      </p:sp>
      <p:sp>
        <p:nvSpPr>
          <p:cNvPr id="87044" name="Slide Number Placeholder 3"/>
          <p:cNvSpPr>
            <a:spLocks noGrp="1"/>
          </p:cNvSpPr>
          <p:nvPr>
            <p:ph type="sldNum" sz="quarter" idx="5"/>
          </p:nvPr>
        </p:nvSpPr>
        <p:spPr>
          <a:noFill/>
        </p:spPr>
        <p:txBody>
          <a:bodyPr/>
          <a:lstStyle/>
          <a:p>
            <a:fld id="{9F3AD3A4-6EFE-48DD-B189-0CE34F3FCFB5}" type="slidenum">
              <a:rPr lang="en-US" smtClean="0"/>
              <a:pPr/>
              <a:t>28</a:t>
            </a:fld>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8.jpe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jpe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8.jpeg"/><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17" name="Rectangle 2"/>
          <p:cNvSpPr>
            <a:spLocks noChangeArrowheads="1"/>
          </p:cNvSpPr>
          <p:nvPr userDrawn="1"/>
        </p:nvSpPr>
        <p:spPr bwMode="auto">
          <a:xfrm>
            <a:off x="0" y="0"/>
            <a:ext cx="9144000" cy="2859088"/>
          </a:xfrm>
          <a:prstGeom prst="rect">
            <a:avLst/>
          </a:prstGeom>
          <a:gradFill rotWithShape="1">
            <a:gsLst>
              <a:gs pos="0">
                <a:srgbClr val="144A6F"/>
              </a:gs>
              <a:gs pos="100000">
                <a:srgbClr val="2178B5"/>
              </a:gs>
            </a:gsLst>
            <a:lin ang="5400000" scaled="1"/>
          </a:gradFill>
          <a:ln w="9525">
            <a:noFill/>
            <a:miter lim="800000"/>
            <a:headEnd/>
            <a:tailEnd/>
          </a:ln>
          <a:effectLst/>
        </p:spPr>
        <p:txBody>
          <a:bodyPr wrap="none" anchor="ctr"/>
          <a:lstStyle/>
          <a:p>
            <a:pPr>
              <a:defRPr/>
            </a:pPr>
            <a:endParaRPr lang="en-US" dirty="0"/>
          </a:p>
        </p:txBody>
      </p:sp>
      <p:sp>
        <p:nvSpPr>
          <p:cNvPr id="6158" name="Oval 14"/>
          <p:cNvSpPr>
            <a:spLocks noChangeArrowheads="1"/>
          </p:cNvSpPr>
          <p:nvPr/>
        </p:nvSpPr>
        <p:spPr bwMode="auto">
          <a:xfrm>
            <a:off x="5711827" y="-279400"/>
            <a:ext cx="2425700" cy="2425700"/>
          </a:xfrm>
          <a:prstGeom prst="ellipse">
            <a:avLst/>
          </a:prstGeom>
          <a:solidFill>
            <a:srgbClr val="FFFFFF">
              <a:alpha val="7001"/>
            </a:srgbClr>
          </a:solidFill>
          <a:ln w="9525">
            <a:noFill/>
            <a:round/>
            <a:headEnd/>
            <a:tailEnd/>
          </a:ln>
          <a:effectLst/>
        </p:spPr>
        <p:txBody>
          <a:bodyPr wrap="none" anchor="ctr"/>
          <a:lstStyle/>
          <a:p>
            <a:endParaRPr lang="en-US" dirty="0"/>
          </a:p>
        </p:txBody>
      </p:sp>
      <p:sp>
        <p:nvSpPr>
          <p:cNvPr id="6159" name="Oval 15"/>
          <p:cNvSpPr>
            <a:spLocks noChangeArrowheads="1"/>
          </p:cNvSpPr>
          <p:nvPr/>
        </p:nvSpPr>
        <p:spPr bwMode="auto">
          <a:xfrm>
            <a:off x="7567615" y="719140"/>
            <a:ext cx="1711325" cy="1711325"/>
          </a:xfrm>
          <a:prstGeom prst="ellipse">
            <a:avLst/>
          </a:prstGeom>
          <a:solidFill>
            <a:srgbClr val="FFFFFF">
              <a:alpha val="14999"/>
            </a:srgbClr>
          </a:solidFill>
          <a:ln w="9525">
            <a:noFill/>
            <a:round/>
            <a:headEnd/>
            <a:tailEnd/>
          </a:ln>
          <a:effectLst/>
        </p:spPr>
        <p:txBody>
          <a:bodyPr wrap="none" anchor="ctr"/>
          <a:lstStyle/>
          <a:p>
            <a:endParaRPr lang="en-US" dirty="0"/>
          </a:p>
        </p:txBody>
      </p:sp>
      <p:sp>
        <p:nvSpPr>
          <p:cNvPr id="6160" name="Oval 16"/>
          <p:cNvSpPr>
            <a:spLocks noChangeArrowheads="1"/>
          </p:cNvSpPr>
          <p:nvPr/>
        </p:nvSpPr>
        <p:spPr bwMode="auto">
          <a:xfrm>
            <a:off x="6997702" y="1860552"/>
            <a:ext cx="1139825" cy="1139825"/>
          </a:xfrm>
          <a:prstGeom prst="ellipse">
            <a:avLst/>
          </a:prstGeom>
          <a:solidFill>
            <a:srgbClr val="FFFFFF">
              <a:alpha val="20000"/>
            </a:srgbClr>
          </a:solidFill>
          <a:ln w="9525">
            <a:noFill/>
            <a:round/>
            <a:headEnd/>
            <a:tailEnd/>
          </a:ln>
          <a:effectLst/>
        </p:spPr>
        <p:txBody>
          <a:bodyPr wrap="none" anchor="ctr"/>
          <a:lstStyle/>
          <a:p>
            <a:endParaRPr lang="en-US" dirty="0"/>
          </a:p>
        </p:txBody>
      </p:sp>
      <p:sp>
        <p:nvSpPr>
          <p:cNvPr id="6146" name="Rectangle 2"/>
          <p:cNvSpPr>
            <a:spLocks noGrp="1" noChangeArrowheads="1"/>
          </p:cNvSpPr>
          <p:nvPr>
            <p:ph type="ctrTitle" hasCustomPrompt="1"/>
          </p:nvPr>
        </p:nvSpPr>
        <p:spPr>
          <a:xfrm>
            <a:off x="3573463" y="862014"/>
            <a:ext cx="4808537" cy="1751012"/>
          </a:xfrm>
        </p:spPr>
        <p:txBody>
          <a:bodyPr lIns="0" rIns="0" anchor="b"/>
          <a:lstStyle>
            <a:lvl1pPr>
              <a:defRPr sz="3000">
                <a:solidFill>
                  <a:schemeClr val="bg1"/>
                </a:solidFill>
              </a:defRPr>
            </a:lvl1pPr>
          </a:lstStyle>
          <a:p>
            <a:r>
              <a:rPr lang="en-US" dirty="0" smtClean="0"/>
              <a:t>Presentation name</a:t>
            </a:r>
            <a:endParaRPr lang="en-US" dirty="0"/>
          </a:p>
        </p:txBody>
      </p:sp>
      <p:sp>
        <p:nvSpPr>
          <p:cNvPr id="6147" name="Rectangle 3"/>
          <p:cNvSpPr>
            <a:spLocks noGrp="1" noChangeArrowheads="1"/>
          </p:cNvSpPr>
          <p:nvPr>
            <p:ph type="subTitle" idx="1" hasCustomPrompt="1"/>
          </p:nvPr>
        </p:nvSpPr>
        <p:spPr>
          <a:xfrm>
            <a:off x="3573463" y="3352801"/>
            <a:ext cx="4198937" cy="1930400"/>
          </a:xfrm>
        </p:spPr>
        <p:txBody>
          <a:bodyPr tIns="45720" bIns="45720"/>
          <a:lstStyle>
            <a:lvl1pPr marL="0" indent="12700">
              <a:spcBef>
                <a:spcPct val="0"/>
              </a:spcBef>
              <a:defRPr/>
            </a:lvl1pPr>
          </a:lstStyle>
          <a:p>
            <a:r>
              <a:rPr lang="en-US" dirty="0" smtClean="0"/>
              <a:t>Presenter</a:t>
            </a:r>
            <a:endParaRPr lang="en-US" dirty="0"/>
          </a:p>
        </p:txBody>
      </p:sp>
      <p:grpSp>
        <p:nvGrpSpPr>
          <p:cNvPr id="6165" name="Group 21"/>
          <p:cNvGrpSpPr>
            <a:grpSpLocks/>
          </p:cNvGrpSpPr>
          <p:nvPr/>
        </p:nvGrpSpPr>
        <p:grpSpPr bwMode="auto">
          <a:xfrm>
            <a:off x="0" y="0"/>
            <a:ext cx="9144000" cy="6858000"/>
            <a:chOff x="0" y="0"/>
            <a:chExt cx="5760" cy="4320"/>
          </a:xfrm>
        </p:grpSpPr>
        <p:pic>
          <p:nvPicPr>
            <p:cNvPr id="6161" name="Picture 17" descr="lite border top"/>
            <p:cNvPicPr>
              <a:picLocks noChangeAspect="1" noChangeArrowheads="1"/>
            </p:cNvPicPr>
            <p:nvPr userDrawn="1"/>
          </p:nvPicPr>
          <p:blipFill>
            <a:blip r:embed="rId2" cstate="print"/>
            <a:srcRect/>
            <a:stretch>
              <a:fillRect/>
            </a:stretch>
          </p:blipFill>
          <p:spPr bwMode="auto">
            <a:xfrm>
              <a:off x="0" y="0"/>
              <a:ext cx="5760" cy="90"/>
            </a:xfrm>
            <a:prstGeom prst="rect">
              <a:avLst/>
            </a:prstGeom>
            <a:noFill/>
          </p:spPr>
        </p:pic>
        <p:pic>
          <p:nvPicPr>
            <p:cNvPr id="6162" name="Picture 18" descr="lite border bottom"/>
            <p:cNvPicPr>
              <a:picLocks noChangeAspect="1" noChangeArrowheads="1"/>
            </p:cNvPicPr>
            <p:nvPr userDrawn="1"/>
          </p:nvPicPr>
          <p:blipFill>
            <a:blip r:embed="rId3" cstate="print"/>
            <a:srcRect/>
            <a:stretch>
              <a:fillRect/>
            </a:stretch>
          </p:blipFill>
          <p:spPr bwMode="auto">
            <a:xfrm>
              <a:off x="0" y="4230"/>
              <a:ext cx="5760" cy="90"/>
            </a:xfrm>
            <a:prstGeom prst="rect">
              <a:avLst/>
            </a:prstGeom>
            <a:noFill/>
          </p:spPr>
        </p:pic>
        <p:pic>
          <p:nvPicPr>
            <p:cNvPr id="6163" name="Picture 19" descr="lite border left"/>
            <p:cNvPicPr>
              <a:picLocks noChangeAspect="1" noChangeArrowheads="1"/>
            </p:cNvPicPr>
            <p:nvPr userDrawn="1"/>
          </p:nvPicPr>
          <p:blipFill>
            <a:blip r:embed="rId4" cstate="print"/>
            <a:srcRect/>
            <a:stretch>
              <a:fillRect/>
            </a:stretch>
          </p:blipFill>
          <p:spPr bwMode="auto">
            <a:xfrm>
              <a:off x="0" y="0"/>
              <a:ext cx="281" cy="4320"/>
            </a:xfrm>
            <a:prstGeom prst="rect">
              <a:avLst/>
            </a:prstGeom>
            <a:noFill/>
          </p:spPr>
        </p:pic>
        <p:pic>
          <p:nvPicPr>
            <p:cNvPr id="6164" name="Picture 20" descr="lite border right"/>
            <p:cNvPicPr>
              <a:picLocks noChangeAspect="1" noChangeArrowheads="1"/>
            </p:cNvPicPr>
            <p:nvPr userDrawn="1"/>
          </p:nvPicPr>
          <p:blipFill>
            <a:blip r:embed="rId5" cstate="print"/>
            <a:srcRect/>
            <a:stretch>
              <a:fillRect/>
            </a:stretch>
          </p:blipFill>
          <p:spPr bwMode="auto">
            <a:xfrm>
              <a:off x="5479" y="0"/>
              <a:ext cx="281" cy="4320"/>
            </a:xfrm>
            <a:prstGeom prst="rect">
              <a:avLst/>
            </a:prstGeom>
            <a:noFill/>
          </p:spPr>
        </p:pic>
      </p:grpSp>
      <p:sp>
        <p:nvSpPr>
          <p:cNvPr id="6166" name="Oval 22"/>
          <p:cNvSpPr>
            <a:spLocks noChangeArrowheads="1"/>
          </p:cNvSpPr>
          <p:nvPr/>
        </p:nvSpPr>
        <p:spPr bwMode="auto">
          <a:xfrm>
            <a:off x="644525" y="1101725"/>
            <a:ext cx="2174875" cy="2174875"/>
          </a:xfrm>
          <a:prstGeom prst="ellipse">
            <a:avLst/>
          </a:prstGeom>
          <a:solidFill>
            <a:srgbClr val="2178B5"/>
          </a:solidFill>
          <a:ln w="88900">
            <a:solidFill>
              <a:srgbClr val="FFFFFF"/>
            </a:solidFill>
            <a:round/>
            <a:headEnd/>
            <a:tailEnd/>
          </a:ln>
          <a:effectLst/>
        </p:spPr>
        <p:txBody>
          <a:bodyPr wrap="none" anchor="ctr"/>
          <a:lstStyle/>
          <a:p>
            <a:pPr algn="ctr"/>
            <a:endParaRPr lang="en-US" dirty="0">
              <a:solidFill>
                <a:schemeClr val="accent1"/>
              </a:solidFill>
            </a:endParaRPr>
          </a:p>
        </p:txBody>
      </p:sp>
      <p:pic>
        <p:nvPicPr>
          <p:cNvPr id="15" name="Picture 14" descr="white logo transparent.png"/>
          <p:cNvPicPr>
            <a:picLocks noChangeAspect="1"/>
          </p:cNvPicPr>
          <p:nvPr userDrawn="1"/>
        </p:nvPicPr>
        <p:blipFill>
          <a:blip r:embed="rId6" cstate="print"/>
          <a:stretch>
            <a:fillRect/>
          </a:stretch>
        </p:blipFill>
        <p:spPr>
          <a:xfrm>
            <a:off x="937487" y="1377308"/>
            <a:ext cx="1588950" cy="1608812"/>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hank You">
    <p:spTree>
      <p:nvGrpSpPr>
        <p:cNvPr id="1" name=""/>
        <p:cNvGrpSpPr/>
        <p:nvPr/>
      </p:nvGrpSpPr>
      <p:grpSpPr>
        <a:xfrm>
          <a:off x="0" y="0"/>
          <a:ext cx="0" cy="0"/>
          <a:chOff x="0" y="0"/>
          <a:chExt cx="0" cy="0"/>
        </a:xfrm>
      </p:grpSpPr>
      <p:sp>
        <p:nvSpPr>
          <p:cNvPr id="17" name="Rectangle 2"/>
          <p:cNvSpPr>
            <a:spLocks noChangeArrowheads="1"/>
          </p:cNvSpPr>
          <p:nvPr userDrawn="1"/>
        </p:nvSpPr>
        <p:spPr bwMode="auto">
          <a:xfrm>
            <a:off x="0" y="0"/>
            <a:ext cx="9144000" cy="2859088"/>
          </a:xfrm>
          <a:prstGeom prst="rect">
            <a:avLst/>
          </a:prstGeom>
          <a:gradFill rotWithShape="1">
            <a:gsLst>
              <a:gs pos="0">
                <a:srgbClr val="144A6F"/>
              </a:gs>
              <a:gs pos="100000">
                <a:srgbClr val="2178B5"/>
              </a:gs>
            </a:gsLst>
            <a:lin ang="5400000" scaled="1"/>
          </a:gradFill>
          <a:ln w="9525">
            <a:noFill/>
            <a:miter lim="800000"/>
            <a:headEnd/>
            <a:tailEnd/>
          </a:ln>
          <a:effectLst/>
        </p:spPr>
        <p:txBody>
          <a:bodyPr wrap="none" anchor="ctr"/>
          <a:lstStyle/>
          <a:p>
            <a:pPr>
              <a:defRPr/>
            </a:pPr>
            <a:endParaRPr lang="en-US" dirty="0"/>
          </a:p>
        </p:txBody>
      </p:sp>
      <p:sp>
        <p:nvSpPr>
          <p:cNvPr id="6158" name="Oval 14"/>
          <p:cNvSpPr>
            <a:spLocks noChangeArrowheads="1"/>
          </p:cNvSpPr>
          <p:nvPr/>
        </p:nvSpPr>
        <p:spPr bwMode="auto">
          <a:xfrm>
            <a:off x="5711827" y="-279400"/>
            <a:ext cx="2425700" cy="2425700"/>
          </a:xfrm>
          <a:prstGeom prst="ellipse">
            <a:avLst/>
          </a:prstGeom>
          <a:solidFill>
            <a:srgbClr val="FFFFFF">
              <a:alpha val="7001"/>
            </a:srgbClr>
          </a:solidFill>
          <a:ln w="9525">
            <a:noFill/>
            <a:round/>
            <a:headEnd/>
            <a:tailEnd/>
          </a:ln>
          <a:effectLst/>
        </p:spPr>
        <p:txBody>
          <a:bodyPr wrap="none" anchor="ctr"/>
          <a:lstStyle/>
          <a:p>
            <a:endParaRPr lang="en-US" dirty="0"/>
          </a:p>
        </p:txBody>
      </p:sp>
      <p:sp>
        <p:nvSpPr>
          <p:cNvPr id="6159" name="Oval 15"/>
          <p:cNvSpPr>
            <a:spLocks noChangeArrowheads="1"/>
          </p:cNvSpPr>
          <p:nvPr/>
        </p:nvSpPr>
        <p:spPr bwMode="auto">
          <a:xfrm>
            <a:off x="7567615" y="719140"/>
            <a:ext cx="1711325" cy="1711325"/>
          </a:xfrm>
          <a:prstGeom prst="ellipse">
            <a:avLst/>
          </a:prstGeom>
          <a:solidFill>
            <a:srgbClr val="FFFFFF">
              <a:alpha val="14999"/>
            </a:srgbClr>
          </a:solidFill>
          <a:ln w="9525">
            <a:noFill/>
            <a:round/>
            <a:headEnd/>
            <a:tailEnd/>
          </a:ln>
          <a:effectLst/>
        </p:spPr>
        <p:txBody>
          <a:bodyPr wrap="none" anchor="ctr"/>
          <a:lstStyle/>
          <a:p>
            <a:endParaRPr lang="en-US" dirty="0"/>
          </a:p>
        </p:txBody>
      </p:sp>
      <p:sp>
        <p:nvSpPr>
          <p:cNvPr id="6160" name="Oval 16"/>
          <p:cNvSpPr>
            <a:spLocks noChangeArrowheads="1"/>
          </p:cNvSpPr>
          <p:nvPr/>
        </p:nvSpPr>
        <p:spPr bwMode="auto">
          <a:xfrm>
            <a:off x="6997702" y="1860552"/>
            <a:ext cx="1139825" cy="1139825"/>
          </a:xfrm>
          <a:prstGeom prst="ellipse">
            <a:avLst/>
          </a:prstGeom>
          <a:solidFill>
            <a:srgbClr val="FFFFFF">
              <a:alpha val="20000"/>
            </a:srgbClr>
          </a:solidFill>
          <a:ln w="9525">
            <a:noFill/>
            <a:round/>
            <a:headEnd/>
            <a:tailEnd/>
          </a:ln>
          <a:effectLst/>
        </p:spPr>
        <p:txBody>
          <a:bodyPr wrap="none" anchor="ctr"/>
          <a:lstStyle/>
          <a:p>
            <a:endParaRPr lang="en-US" dirty="0"/>
          </a:p>
        </p:txBody>
      </p:sp>
      <p:sp>
        <p:nvSpPr>
          <p:cNvPr id="6146" name="Rectangle 2"/>
          <p:cNvSpPr>
            <a:spLocks noGrp="1" noChangeArrowheads="1"/>
          </p:cNvSpPr>
          <p:nvPr>
            <p:ph type="ctrTitle" hasCustomPrompt="1"/>
          </p:nvPr>
        </p:nvSpPr>
        <p:spPr>
          <a:xfrm>
            <a:off x="533401" y="862014"/>
            <a:ext cx="7848600" cy="1119186"/>
          </a:xfrm>
        </p:spPr>
        <p:txBody>
          <a:bodyPr lIns="0" rIns="0" anchor="b"/>
          <a:lstStyle>
            <a:lvl1pPr algn="ctr">
              <a:defRPr sz="6000">
                <a:solidFill>
                  <a:schemeClr val="bg1"/>
                </a:solidFill>
              </a:defRPr>
            </a:lvl1pPr>
          </a:lstStyle>
          <a:p>
            <a:r>
              <a:rPr lang="en-US" dirty="0" smtClean="0"/>
              <a:t>Thank you!</a:t>
            </a:r>
            <a:endParaRPr lang="en-US" dirty="0"/>
          </a:p>
        </p:txBody>
      </p:sp>
      <p:sp>
        <p:nvSpPr>
          <p:cNvPr id="6147" name="Rectangle 3"/>
          <p:cNvSpPr>
            <a:spLocks noGrp="1" noChangeArrowheads="1"/>
          </p:cNvSpPr>
          <p:nvPr>
            <p:ph type="subTitle" idx="1" hasCustomPrompt="1"/>
          </p:nvPr>
        </p:nvSpPr>
        <p:spPr>
          <a:xfrm>
            <a:off x="609600" y="3200400"/>
            <a:ext cx="4198937" cy="1930400"/>
          </a:xfrm>
        </p:spPr>
        <p:txBody>
          <a:bodyPr tIns="45720" bIns="45720"/>
          <a:lstStyle>
            <a:lvl1pPr marL="0" indent="12700">
              <a:spcBef>
                <a:spcPct val="0"/>
              </a:spcBef>
              <a:defRPr/>
            </a:lvl1pPr>
          </a:lstStyle>
          <a:p>
            <a:r>
              <a:rPr lang="en-US" dirty="0" smtClean="0"/>
              <a:t>Presenter name</a:t>
            </a:r>
          </a:p>
          <a:p>
            <a:r>
              <a:rPr lang="en-US" dirty="0" smtClean="0"/>
              <a:t>@</a:t>
            </a:r>
            <a:r>
              <a:rPr lang="en-US" dirty="0" err="1" smtClean="0"/>
              <a:t>email.oclc.org</a:t>
            </a:r>
            <a:endParaRPr lang="en-US" dirty="0"/>
          </a:p>
        </p:txBody>
      </p:sp>
      <p:grpSp>
        <p:nvGrpSpPr>
          <p:cNvPr id="2" name="Group 21"/>
          <p:cNvGrpSpPr>
            <a:grpSpLocks/>
          </p:cNvGrpSpPr>
          <p:nvPr/>
        </p:nvGrpSpPr>
        <p:grpSpPr bwMode="auto">
          <a:xfrm>
            <a:off x="0" y="0"/>
            <a:ext cx="9144000" cy="6858000"/>
            <a:chOff x="0" y="0"/>
            <a:chExt cx="5760" cy="4320"/>
          </a:xfrm>
        </p:grpSpPr>
        <p:pic>
          <p:nvPicPr>
            <p:cNvPr id="6161" name="Picture 17" descr="lite border top"/>
            <p:cNvPicPr>
              <a:picLocks noChangeAspect="1" noChangeArrowheads="1"/>
            </p:cNvPicPr>
            <p:nvPr userDrawn="1"/>
          </p:nvPicPr>
          <p:blipFill>
            <a:blip r:embed="rId2" cstate="print"/>
            <a:srcRect/>
            <a:stretch>
              <a:fillRect/>
            </a:stretch>
          </p:blipFill>
          <p:spPr bwMode="auto">
            <a:xfrm>
              <a:off x="0" y="0"/>
              <a:ext cx="5760" cy="90"/>
            </a:xfrm>
            <a:prstGeom prst="rect">
              <a:avLst/>
            </a:prstGeom>
            <a:noFill/>
          </p:spPr>
        </p:pic>
        <p:pic>
          <p:nvPicPr>
            <p:cNvPr id="6162" name="Picture 18" descr="lite border bottom"/>
            <p:cNvPicPr>
              <a:picLocks noChangeAspect="1" noChangeArrowheads="1"/>
            </p:cNvPicPr>
            <p:nvPr userDrawn="1"/>
          </p:nvPicPr>
          <p:blipFill>
            <a:blip r:embed="rId3" cstate="print"/>
            <a:srcRect/>
            <a:stretch>
              <a:fillRect/>
            </a:stretch>
          </p:blipFill>
          <p:spPr bwMode="auto">
            <a:xfrm>
              <a:off x="0" y="4230"/>
              <a:ext cx="5760" cy="90"/>
            </a:xfrm>
            <a:prstGeom prst="rect">
              <a:avLst/>
            </a:prstGeom>
            <a:noFill/>
          </p:spPr>
        </p:pic>
        <p:pic>
          <p:nvPicPr>
            <p:cNvPr id="6163" name="Picture 19" descr="lite border left"/>
            <p:cNvPicPr>
              <a:picLocks noChangeAspect="1" noChangeArrowheads="1"/>
            </p:cNvPicPr>
            <p:nvPr userDrawn="1"/>
          </p:nvPicPr>
          <p:blipFill>
            <a:blip r:embed="rId4" cstate="print"/>
            <a:srcRect/>
            <a:stretch>
              <a:fillRect/>
            </a:stretch>
          </p:blipFill>
          <p:spPr bwMode="auto">
            <a:xfrm>
              <a:off x="0" y="0"/>
              <a:ext cx="281" cy="4320"/>
            </a:xfrm>
            <a:prstGeom prst="rect">
              <a:avLst/>
            </a:prstGeom>
            <a:noFill/>
          </p:spPr>
        </p:pic>
        <p:pic>
          <p:nvPicPr>
            <p:cNvPr id="6164" name="Picture 20" descr="lite border right"/>
            <p:cNvPicPr>
              <a:picLocks noChangeAspect="1" noChangeArrowheads="1"/>
            </p:cNvPicPr>
            <p:nvPr userDrawn="1"/>
          </p:nvPicPr>
          <p:blipFill>
            <a:blip r:embed="rId5" cstate="print"/>
            <a:srcRect/>
            <a:stretch>
              <a:fillRect/>
            </a:stretch>
          </p:blipFill>
          <p:spPr bwMode="auto">
            <a:xfrm>
              <a:off x="5479" y="0"/>
              <a:ext cx="281" cy="4320"/>
            </a:xfrm>
            <a:prstGeom prst="rect">
              <a:avLst/>
            </a:prstGeom>
            <a:noFill/>
          </p:spPr>
        </p:pic>
      </p:grpSp>
      <p:pic>
        <p:nvPicPr>
          <p:cNvPr id="16" name="Picture 15" descr="OCLC_Tag_H_LG.jpg"/>
          <p:cNvPicPr>
            <a:picLocks noChangeAspect="1"/>
          </p:cNvPicPr>
          <p:nvPr userDrawn="1"/>
        </p:nvPicPr>
        <p:blipFill>
          <a:blip r:embed="rId6" cstate="print"/>
          <a:stretch>
            <a:fillRect/>
          </a:stretch>
        </p:blipFill>
        <p:spPr>
          <a:xfrm>
            <a:off x="2324100" y="5533849"/>
            <a:ext cx="4495800" cy="884590"/>
          </a:xfrm>
          <a:prstGeom prst="rect">
            <a:avLst/>
          </a:prstGeom>
        </p:spPr>
      </p:pic>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19" name="Rectangle 2"/>
          <p:cNvSpPr>
            <a:spLocks noChangeArrowheads="1"/>
          </p:cNvSpPr>
          <p:nvPr userDrawn="1"/>
        </p:nvSpPr>
        <p:spPr bwMode="auto">
          <a:xfrm>
            <a:off x="0" y="0"/>
            <a:ext cx="9144000" cy="2859088"/>
          </a:xfrm>
          <a:prstGeom prst="rect">
            <a:avLst/>
          </a:prstGeom>
          <a:gradFill flip="none" rotWithShape="1">
            <a:gsLst>
              <a:gs pos="45000">
                <a:srgbClr val="FF7600"/>
              </a:gs>
              <a:gs pos="100000">
                <a:schemeClr val="tx2"/>
              </a:gs>
            </a:gsLst>
            <a:lin ang="2700000" scaled="1"/>
            <a:tileRect/>
          </a:gradFill>
          <a:ln w="9525">
            <a:noFill/>
            <a:miter lim="800000"/>
            <a:headEnd/>
            <a:tailEnd/>
          </a:ln>
          <a:effectLst/>
        </p:spPr>
        <p:txBody>
          <a:bodyPr wrap="none" anchor="ctr"/>
          <a:lstStyle/>
          <a:p>
            <a:pPr>
              <a:defRPr/>
            </a:pPr>
            <a:endParaRPr lang="en-US" dirty="0"/>
          </a:p>
        </p:txBody>
      </p:sp>
      <p:sp>
        <p:nvSpPr>
          <p:cNvPr id="6158" name="Oval 14"/>
          <p:cNvSpPr>
            <a:spLocks noChangeArrowheads="1"/>
          </p:cNvSpPr>
          <p:nvPr/>
        </p:nvSpPr>
        <p:spPr bwMode="auto">
          <a:xfrm>
            <a:off x="5711827" y="-279400"/>
            <a:ext cx="2425700" cy="2425700"/>
          </a:xfrm>
          <a:prstGeom prst="ellipse">
            <a:avLst/>
          </a:prstGeom>
          <a:solidFill>
            <a:srgbClr val="FFFFFF">
              <a:alpha val="7001"/>
            </a:srgbClr>
          </a:solidFill>
          <a:ln w="9525">
            <a:noFill/>
            <a:round/>
            <a:headEnd/>
            <a:tailEnd/>
          </a:ln>
          <a:effectLst/>
        </p:spPr>
        <p:txBody>
          <a:bodyPr wrap="none" anchor="ctr"/>
          <a:lstStyle/>
          <a:p>
            <a:endParaRPr lang="en-US" dirty="0"/>
          </a:p>
        </p:txBody>
      </p:sp>
      <p:sp>
        <p:nvSpPr>
          <p:cNvPr id="6159" name="Oval 15"/>
          <p:cNvSpPr>
            <a:spLocks noChangeArrowheads="1"/>
          </p:cNvSpPr>
          <p:nvPr/>
        </p:nvSpPr>
        <p:spPr bwMode="auto">
          <a:xfrm>
            <a:off x="7567615" y="719140"/>
            <a:ext cx="1711325" cy="1711325"/>
          </a:xfrm>
          <a:prstGeom prst="ellipse">
            <a:avLst/>
          </a:prstGeom>
          <a:solidFill>
            <a:srgbClr val="FFFFFF">
              <a:alpha val="14999"/>
            </a:srgbClr>
          </a:solidFill>
          <a:ln w="9525">
            <a:noFill/>
            <a:round/>
            <a:headEnd/>
            <a:tailEnd/>
          </a:ln>
          <a:effectLst/>
        </p:spPr>
        <p:txBody>
          <a:bodyPr wrap="none" anchor="ctr"/>
          <a:lstStyle/>
          <a:p>
            <a:endParaRPr lang="en-US" dirty="0"/>
          </a:p>
        </p:txBody>
      </p:sp>
      <p:sp>
        <p:nvSpPr>
          <p:cNvPr id="6160" name="Oval 16"/>
          <p:cNvSpPr>
            <a:spLocks noChangeArrowheads="1"/>
          </p:cNvSpPr>
          <p:nvPr/>
        </p:nvSpPr>
        <p:spPr bwMode="auto">
          <a:xfrm>
            <a:off x="6997702" y="1860552"/>
            <a:ext cx="1139825" cy="1139825"/>
          </a:xfrm>
          <a:prstGeom prst="ellipse">
            <a:avLst/>
          </a:prstGeom>
          <a:solidFill>
            <a:srgbClr val="FFFFFF">
              <a:alpha val="20000"/>
            </a:srgbClr>
          </a:solidFill>
          <a:ln w="9525">
            <a:noFill/>
            <a:round/>
            <a:headEnd/>
            <a:tailEnd/>
          </a:ln>
          <a:effectLst/>
        </p:spPr>
        <p:txBody>
          <a:bodyPr wrap="none" anchor="ctr"/>
          <a:lstStyle/>
          <a:p>
            <a:endParaRPr lang="en-US" dirty="0"/>
          </a:p>
        </p:txBody>
      </p:sp>
      <p:sp>
        <p:nvSpPr>
          <p:cNvPr id="6146" name="Rectangle 2"/>
          <p:cNvSpPr>
            <a:spLocks noGrp="1" noChangeArrowheads="1"/>
          </p:cNvSpPr>
          <p:nvPr>
            <p:ph type="ctrTitle" hasCustomPrompt="1"/>
          </p:nvPr>
        </p:nvSpPr>
        <p:spPr>
          <a:xfrm>
            <a:off x="3573463" y="862014"/>
            <a:ext cx="4808537" cy="1751012"/>
          </a:xfrm>
        </p:spPr>
        <p:txBody>
          <a:bodyPr lIns="0" rIns="0" anchor="b"/>
          <a:lstStyle>
            <a:lvl1pPr>
              <a:defRPr sz="3000">
                <a:solidFill>
                  <a:schemeClr val="tx1"/>
                </a:solidFill>
              </a:defRPr>
            </a:lvl1pPr>
          </a:lstStyle>
          <a:p>
            <a:r>
              <a:rPr lang="en-US" dirty="0" smtClean="0"/>
              <a:t>Presentation name</a:t>
            </a:r>
            <a:endParaRPr lang="en-US" dirty="0"/>
          </a:p>
        </p:txBody>
      </p:sp>
      <p:sp>
        <p:nvSpPr>
          <p:cNvPr id="6147" name="Rectangle 3"/>
          <p:cNvSpPr>
            <a:spLocks noGrp="1" noChangeArrowheads="1"/>
          </p:cNvSpPr>
          <p:nvPr>
            <p:ph type="subTitle" idx="1" hasCustomPrompt="1"/>
          </p:nvPr>
        </p:nvSpPr>
        <p:spPr>
          <a:xfrm>
            <a:off x="3573463" y="3352801"/>
            <a:ext cx="4198937" cy="1930400"/>
          </a:xfrm>
        </p:spPr>
        <p:txBody>
          <a:bodyPr tIns="45720" bIns="45720"/>
          <a:lstStyle>
            <a:lvl1pPr marL="0" indent="12700">
              <a:spcBef>
                <a:spcPct val="0"/>
              </a:spcBef>
              <a:defRPr/>
            </a:lvl1pPr>
          </a:lstStyle>
          <a:p>
            <a:r>
              <a:rPr lang="en-US" dirty="0" smtClean="0"/>
              <a:t>Presenter</a:t>
            </a:r>
            <a:endParaRPr lang="en-US" dirty="0"/>
          </a:p>
        </p:txBody>
      </p:sp>
      <p:grpSp>
        <p:nvGrpSpPr>
          <p:cNvPr id="2" name="Group 21"/>
          <p:cNvGrpSpPr>
            <a:grpSpLocks/>
          </p:cNvGrpSpPr>
          <p:nvPr/>
        </p:nvGrpSpPr>
        <p:grpSpPr bwMode="auto">
          <a:xfrm>
            <a:off x="0" y="0"/>
            <a:ext cx="9144000" cy="6858000"/>
            <a:chOff x="0" y="0"/>
            <a:chExt cx="5760" cy="4320"/>
          </a:xfrm>
        </p:grpSpPr>
        <p:pic>
          <p:nvPicPr>
            <p:cNvPr id="6161" name="Picture 17" descr="lite border top"/>
            <p:cNvPicPr>
              <a:picLocks noChangeAspect="1" noChangeArrowheads="1"/>
            </p:cNvPicPr>
            <p:nvPr userDrawn="1"/>
          </p:nvPicPr>
          <p:blipFill>
            <a:blip r:embed="rId2" cstate="print"/>
            <a:srcRect/>
            <a:stretch>
              <a:fillRect/>
            </a:stretch>
          </p:blipFill>
          <p:spPr bwMode="auto">
            <a:xfrm>
              <a:off x="0" y="0"/>
              <a:ext cx="5760" cy="90"/>
            </a:xfrm>
            <a:prstGeom prst="rect">
              <a:avLst/>
            </a:prstGeom>
            <a:noFill/>
          </p:spPr>
        </p:pic>
        <p:pic>
          <p:nvPicPr>
            <p:cNvPr id="6162" name="Picture 18" descr="lite border bottom"/>
            <p:cNvPicPr>
              <a:picLocks noChangeAspect="1" noChangeArrowheads="1"/>
            </p:cNvPicPr>
            <p:nvPr userDrawn="1"/>
          </p:nvPicPr>
          <p:blipFill>
            <a:blip r:embed="rId3" cstate="print"/>
            <a:srcRect/>
            <a:stretch>
              <a:fillRect/>
            </a:stretch>
          </p:blipFill>
          <p:spPr bwMode="auto">
            <a:xfrm>
              <a:off x="0" y="4230"/>
              <a:ext cx="5760" cy="90"/>
            </a:xfrm>
            <a:prstGeom prst="rect">
              <a:avLst/>
            </a:prstGeom>
            <a:noFill/>
          </p:spPr>
        </p:pic>
        <p:pic>
          <p:nvPicPr>
            <p:cNvPr id="6163" name="Picture 19" descr="lite border left"/>
            <p:cNvPicPr>
              <a:picLocks noChangeAspect="1" noChangeArrowheads="1"/>
            </p:cNvPicPr>
            <p:nvPr userDrawn="1"/>
          </p:nvPicPr>
          <p:blipFill>
            <a:blip r:embed="rId4" cstate="print"/>
            <a:srcRect/>
            <a:stretch>
              <a:fillRect/>
            </a:stretch>
          </p:blipFill>
          <p:spPr bwMode="auto">
            <a:xfrm>
              <a:off x="0" y="0"/>
              <a:ext cx="281" cy="4320"/>
            </a:xfrm>
            <a:prstGeom prst="rect">
              <a:avLst/>
            </a:prstGeom>
            <a:noFill/>
          </p:spPr>
        </p:pic>
        <p:pic>
          <p:nvPicPr>
            <p:cNvPr id="6164" name="Picture 20" descr="lite border right"/>
            <p:cNvPicPr>
              <a:picLocks noChangeAspect="1" noChangeArrowheads="1"/>
            </p:cNvPicPr>
            <p:nvPr userDrawn="1"/>
          </p:nvPicPr>
          <p:blipFill>
            <a:blip r:embed="rId5" cstate="print"/>
            <a:srcRect/>
            <a:stretch>
              <a:fillRect/>
            </a:stretch>
          </p:blipFill>
          <p:spPr bwMode="auto">
            <a:xfrm>
              <a:off x="5479" y="0"/>
              <a:ext cx="281" cy="4320"/>
            </a:xfrm>
            <a:prstGeom prst="rect">
              <a:avLst/>
            </a:prstGeom>
            <a:noFill/>
          </p:spPr>
        </p:pic>
      </p:grpSp>
      <p:sp>
        <p:nvSpPr>
          <p:cNvPr id="6166" name="Oval 22"/>
          <p:cNvSpPr>
            <a:spLocks noChangeArrowheads="1"/>
          </p:cNvSpPr>
          <p:nvPr/>
        </p:nvSpPr>
        <p:spPr bwMode="auto">
          <a:xfrm>
            <a:off x="644525" y="1101725"/>
            <a:ext cx="2174875" cy="2174875"/>
          </a:xfrm>
          <a:prstGeom prst="ellipse">
            <a:avLst/>
          </a:prstGeom>
          <a:solidFill>
            <a:srgbClr val="FF7600"/>
          </a:solidFill>
          <a:ln w="88900">
            <a:solidFill>
              <a:srgbClr val="FFFFFF"/>
            </a:solidFill>
            <a:round/>
            <a:headEnd/>
            <a:tailEnd/>
          </a:ln>
          <a:effectLst/>
        </p:spPr>
        <p:txBody>
          <a:bodyPr wrap="none" anchor="ctr"/>
          <a:lstStyle/>
          <a:p>
            <a:pPr algn="ctr"/>
            <a:endParaRPr lang="en-US" dirty="0">
              <a:solidFill>
                <a:schemeClr val="accent1"/>
              </a:solidFill>
            </a:endParaRPr>
          </a:p>
        </p:txBody>
      </p:sp>
      <p:pic>
        <p:nvPicPr>
          <p:cNvPr id="20" name="Picture 19" descr="white logo transparent.png"/>
          <p:cNvPicPr>
            <a:picLocks noChangeAspect="1"/>
          </p:cNvPicPr>
          <p:nvPr userDrawn="1"/>
        </p:nvPicPr>
        <p:blipFill>
          <a:blip r:embed="rId6" cstate="print"/>
          <a:stretch>
            <a:fillRect/>
          </a:stretch>
        </p:blipFill>
        <p:spPr>
          <a:xfrm>
            <a:off x="937487" y="1377308"/>
            <a:ext cx="1588950" cy="1608812"/>
          </a:xfrm>
          <a:prstGeom prst="rect">
            <a:avLst/>
          </a:prstGeom>
        </p:spPr>
      </p:pic>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Slide 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231775" indent="-219075">
              <a:spcAft>
                <a:spcPts val="600"/>
              </a:spcAft>
              <a:buClr>
                <a:srgbClr val="FF7600"/>
              </a:buClr>
              <a:buFont typeface="Arial" pitchFamily="34" charset="0"/>
              <a:buChar char="•"/>
              <a:defRPr b="0"/>
            </a:lvl1pPr>
            <a:lvl2pPr>
              <a:spcAft>
                <a:spcPts val="600"/>
              </a:spcAft>
              <a:buClr>
                <a:srgbClr val="FF7600"/>
              </a:buClr>
              <a:defRPr b="0"/>
            </a:lvl2pPr>
            <a:lvl3pPr>
              <a:spcAft>
                <a:spcPts val="600"/>
              </a:spcAft>
              <a:buClr>
                <a:srgbClr val="FF7600"/>
              </a:buClr>
              <a:defRPr b="0"/>
            </a:lvl3pPr>
            <a:lvl4pPr>
              <a:spcAft>
                <a:spcPts val="600"/>
              </a:spcAft>
              <a:buClr>
                <a:srgbClr val="FF7600"/>
              </a:buClr>
              <a:defRPr b="0"/>
            </a:lvl4pPr>
            <a:lvl5pPr>
              <a:spcAft>
                <a:spcPts val="600"/>
              </a:spcAft>
              <a:buClr>
                <a:srgbClr val="FF7600"/>
              </a:buClr>
              <a:defRPr b="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Slide title, body text and bullets">
    <p:spTree>
      <p:nvGrpSpPr>
        <p:cNvPr id="1" name=""/>
        <p:cNvGrpSpPr/>
        <p:nvPr/>
      </p:nvGrpSpPr>
      <p:grpSpPr>
        <a:xfrm>
          <a:off x="0" y="0"/>
          <a:ext cx="0" cy="0"/>
          <a:chOff x="0" y="0"/>
          <a:chExt cx="0" cy="0"/>
        </a:xfrm>
      </p:grpSpPr>
      <p:sp>
        <p:nvSpPr>
          <p:cNvPr id="2" name="Title 1"/>
          <p:cNvSpPr>
            <a:spLocks noGrp="1"/>
          </p:cNvSpPr>
          <p:nvPr>
            <p:ph type="title"/>
          </p:nvPr>
        </p:nvSpPr>
        <p:spPr>
          <a:xfrm>
            <a:off x="434977" y="147641"/>
            <a:ext cx="8023223" cy="995360"/>
          </a:xfrm>
        </p:spPr>
        <p:txBody>
          <a:bodyPr/>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a:xfrm>
            <a:off x="434977" y="2819400"/>
            <a:ext cx="7702551" cy="2819401"/>
          </a:xfrm>
        </p:spPr>
        <p:txBody>
          <a:bodyPr/>
          <a:lstStyle>
            <a:lvl1pPr marL="231775" indent="-219075">
              <a:spcAft>
                <a:spcPts val="600"/>
              </a:spcAft>
              <a:buClr>
                <a:srgbClr val="FF7600"/>
              </a:buClr>
              <a:buFont typeface="Arial" pitchFamily="34" charset="0"/>
              <a:buChar char="•"/>
              <a:defRPr b="0"/>
            </a:lvl1pPr>
            <a:lvl2pPr>
              <a:spcAft>
                <a:spcPts val="600"/>
              </a:spcAft>
              <a:buClr>
                <a:srgbClr val="FF7600"/>
              </a:buClr>
              <a:defRPr b="0"/>
            </a:lvl2pPr>
            <a:lvl3pPr>
              <a:spcAft>
                <a:spcPts val="600"/>
              </a:spcAft>
              <a:buClr>
                <a:srgbClr val="FF7600"/>
              </a:buClr>
              <a:defRPr b="0"/>
            </a:lvl3pPr>
            <a:lvl4pPr>
              <a:spcAft>
                <a:spcPts val="600"/>
              </a:spcAft>
              <a:buClr>
                <a:srgbClr val="FF7600"/>
              </a:buClr>
              <a:defRPr b="0"/>
            </a:lvl4pPr>
            <a:lvl5pPr>
              <a:spcAft>
                <a:spcPts val="600"/>
              </a:spcAft>
              <a:buClr>
                <a:srgbClr val="FF7600"/>
              </a:buClr>
              <a:defRPr b="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2"/>
          <p:cNvSpPr>
            <a:spLocks noGrp="1"/>
          </p:cNvSpPr>
          <p:nvPr>
            <p:ph idx="10"/>
          </p:nvPr>
        </p:nvSpPr>
        <p:spPr>
          <a:xfrm>
            <a:off x="434977" y="1371600"/>
            <a:ext cx="8001000" cy="990600"/>
          </a:xfrm>
        </p:spPr>
        <p:txBody>
          <a:bodyPr/>
          <a:lstStyle>
            <a:lvl1pPr marL="0" indent="12700">
              <a:spcAft>
                <a:spcPts val="600"/>
              </a:spcAft>
              <a:buClr>
                <a:srgbClr val="2178B5"/>
              </a:buClr>
              <a:buFont typeface="Arial" pitchFamily="34" charset="0"/>
              <a:buNone/>
              <a:defRPr b="0"/>
            </a:lvl1pPr>
            <a:lvl2pPr>
              <a:spcAft>
                <a:spcPts val="600"/>
              </a:spcAft>
              <a:buClr>
                <a:srgbClr val="2178B5"/>
              </a:buClr>
              <a:defRPr b="0"/>
            </a:lvl2pPr>
            <a:lvl3pPr>
              <a:spcAft>
                <a:spcPts val="600"/>
              </a:spcAft>
              <a:buClr>
                <a:srgbClr val="2178B5"/>
              </a:buClr>
              <a:defRPr b="0"/>
            </a:lvl3pPr>
            <a:lvl4pPr>
              <a:spcAft>
                <a:spcPts val="600"/>
              </a:spcAft>
              <a:buClr>
                <a:srgbClr val="2178B5"/>
              </a:buClr>
              <a:defRPr b="0"/>
            </a:lvl4pPr>
            <a:lvl5pPr>
              <a:spcAft>
                <a:spcPts val="600"/>
              </a:spcAft>
              <a:buClr>
                <a:srgbClr val="2178B5"/>
              </a:buClr>
              <a:defRPr b="0"/>
            </a:lvl5pPr>
          </a:lstStyle>
          <a:p>
            <a:pPr lvl="0"/>
            <a:r>
              <a:rPr lang="en-US" dirty="0" smtClean="0"/>
              <a:t>Click to edit Master text styles</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Slide title and body text">
    <p:spTree>
      <p:nvGrpSpPr>
        <p:cNvPr id="1" name=""/>
        <p:cNvGrpSpPr/>
        <p:nvPr/>
      </p:nvGrpSpPr>
      <p:grpSpPr>
        <a:xfrm>
          <a:off x="0" y="0"/>
          <a:ext cx="0" cy="0"/>
          <a:chOff x="0" y="0"/>
          <a:chExt cx="0" cy="0"/>
        </a:xfrm>
      </p:grpSpPr>
      <p:sp>
        <p:nvSpPr>
          <p:cNvPr id="2" name="Title 1"/>
          <p:cNvSpPr>
            <a:spLocks noGrp="1"/>
          </p:cNvSpPr>
          <p:nvPr>
            <p:ph type="title"/>
          </p:nvPr>
        </p:nvSpPr>
        <p:spPr>
          <a:xfrm>
            <a:off x="434977" y="147641"/>
            <a:ext cx="8023223" cy="995360"/>
          </a:xfrm>
        </p:spPr>
        <p:txBody>
          <a:bodyPr/>
          <a:lstStyle>
            <a:lvl1pPr>
              <a:defRPr sz="3200"/>
            </a:lvl1pPr>
          </a:lstStyle>
          <a:p>
            <a:r>
              <a:rPr lang="en-US" dirty="0" smtClean="0"/>
              <a:t>Click to edit Master title style</a:t>
            </a:r>
            <a:endParaRPr lang="en-US" dirty="0"/>
          </a:p>
        </p:txBody>
      </p:sp>
      <p:sp>
        <p:nvSpPr>
          <p:cNvPr id="4" name="Content Placeholder 2"/>
          <p:cNvSpPr>
            <a:spLocks noGrp="1"/>
          </p:cNvSpPr>
          <p:nvPr>
            <p:ph idx="10"/>
          </p:nvPr>
        </p:nvSpPr>
        <p:spPr>
          <a:xfrm>
            <a:off x="434977" y="1371600"/>
            <a:ext cx="8001000" cy="4495800"/>
          </a:xfrm>
        </p:spPr>
        <p:txBody>
          <a:bodyPr/>
          <a:lstStyle>
            <a:lvl1pPr marL="0" indent="12700">
              <a:spcAft>
                <a:spcPts val="600"/>
              </a:spcAft>
              <a:buClr>
                <a:srgbClr val="2178B5"/>
              </a:buClr>
              <a:buFont typeface="Arial" pitchFamily="34" charset="0"/>
              <a:buNone/>
              <a:defRPr b="0"/>
            </a:lvl1pPr>
            <a:lvl2pPr>
              <a:spcAft>
                <a:spcPts val="600"/>
              </a:spcAft>
              <a:buClr>
                <a:srgbClr val="2178B5"/>
              </a:buClr>
              <a:defRPr b="0"/>
            </a:lvl2pPr>
            <a:lvl3pPr>
              <a:spcAft>
                <a:spcPts val="600"/>
              </a:spcAft>
              <a:buClr>
                <a:srgbClr val="2178B5"/>
              </a:buClr>
              <a:defRPr b="0"/>
            </a:lvl3pPr>
            <a:lvl4pPr>
              <a:spcAft>
                <a:spcPts val="600"/>
              </a:spcAft>
              <a:buClr>
                <a:srgbClr val="2178B5"/>
              </a:buClr>
              <a:defRPr b="0"/>
            </a:lvl4pPr>
            <a:lvl5pPr>
              <a:spcAft>
                <a:spcPts val="600"/>
              </a:spcAft>
              <a:buClr>
                <a:srgbClr val="2178B5"/>
              </a:buClr>
              <a:defRPr b="0"/>
            </a:lvl5pPr>
          </a:lstStyle>
          <a:p>
            <a:pPr lvl="0"/>
            <a:r>
              <a:rPr lang="en-US" dirty="0" smtClean="0"/>
              <a:t>Click to edit Master text styles</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6400"/>
            <a:ext cx="3775075" cy="4202113"/>
          </a:xfrm>
        </p:spPr>
        <p:txBody>
          <a:bodyPr/>
          <a:lstStyle>
            <a:lvl1pPr marL="0" indent="12700">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384676" y="1676400"/>
            <a:ext cx="3775075" cy="4202113"/>
          </a:xfrm>
        </p:spPr>
        <p:txBody>
          <a:bodyPr/>
          <a:lstStyle>
            <a:lvl1pPr marL="0" indent="12700">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Floating text labels">
    <p:spTree>
      <p:nvGrpSpPr>
        <p:cNvPr id="1" name=""/>
        <p:cNvGrpSpPr/>
        <p:nvPr/>
      </p:nvGrpSpPr>
      <p:grpSpPr>
        <a:xfrm>
          <a:off x="0" y="0"/>
          <a:ext cx="0" cy="0"/>
          <a:chOff x="0" y="0"/>
          <a:chExt cx="0" cy="0"/>
        </a:xfrm>
      </p:grpSpPr>
      <p:sp>
        <p:nvSpPr>
          <p:cNvPr id="2" name="Title 1"/>
          <p:cNvSpPr>
            <a:spLocks noGrp="1"/>
          </p:cNvSpPr>
          <p:nvPr>
            <p:ph type="title"/>
          </p:nvPr>
        </p:nvSpPr>
        <p:spPr>
          <a:xfrm>
            <a:off x="434977" y="147641"/>
            <a:ext cx="8023223" cy="995360"/>
          </a:xfrm>
        </p:spPr>
        <p:txBody>
          <a:bodyPr/>
          <a:lstStyle/>
          <a:p>
            <a:r>
              <a:rPr lang="en-US" dirty="0" smtClean="0"/>
              <a:t>Click to edit Master title style</a:t>
            </a:r>
            <a:endParaRPr lang="en-US" dirty="0"/>
          </a:p>
        </p:txBody>
      </p:sp>
      <p:sp>
        <p:nvSpPr>
          <p:cNvPr id="3" name="Content Placeholder 2"/>
          <p:cNvSpPr>
            <a:spLocks noGrp="1"/>
          </p:cNvSpPr>
          <p:nvPr>
            <p:ph sz="half" idx="1" hasCustomPrompt="1"/>
          </p:nvPr>
        </p:nvSpPr>
        <p:spPr>
          <a:xfrm>
            <a:off x="434977" y="1588827"/>
            <a:ext cx="2438400" cy="533400"/>
          </a:xfrm>
          <a:solidFill>
            <a:srgbClr val="2178B5"/>
          </a:solidFill>
        </p:spPr>
        <p:txBody>
          <a:bodyPr anchor="ctr" anchorCtr="1"/>
          <a:lstStyle>
            <a:lvl1pPr marL="0" indent="12700">
              <a:defRPr sz="2000">
                <a:solidFill>
                  <a:schemeClr val="bg1"/>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5" name="Content Placeholder 2"/>
          <p:cNvSpPr>
            <a:spLocks noGrp="1"/>
          </p:cNvSpPr>
          <p:nvPr>
            <p:ph sz="half" idx="10" hasCustomPrompt="1"/>
          </p:nvPr>
        </p:nvSpPr>
        <p:spPr>
          <a:xfrm>
            <a:off x="434977" y="2372720"/>
            <a:ext cx="2438400" cy="533400"/>
          </a:xfrm>
          <a:solidFill>
            <a:srgbClr val="419A3C"/>
          </a:solidFill>
        </p:spPr>
        <p:txBody>
          <a:bodyPr anchor="ctr" anchorCtr="1"/>
          <a:lstStyle>
            <a:lvl1pPr marL="0" indent="12700">
              <a:defRPr sz="2000">
                <a:solidFill>
                  <a:schemeClr val="bg1"/>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6" name="Content Placeholder 2"/>
          <p:cNvSpPr>
            <a:spLocks noGrp="1"/>
          </p:cNvSpPr>
          <p:nvPr>
            <p:ph sz="half" idx="11" hasCustomPrompt="1"/>
          </p:nvPr>
        </p:nvSpPr>
        <p:spPr>
          <a:xfrm>
            <a:off x="434977" y="3156613"/>
            <a:ext cx="2438400" cy="533400"/>
          </a:xfrm>
          <a:solidFill>
            <a:srgbClr val="FF7600"/>
          </a:solidFill>
        </p:spPr>
        <p:txBody>
          <a:bodyPr anchor="ctr" anchorCtr="1"/>
          <a:lstStyle>
            <a:lvl1pPr marL="0" indent="12700">
              <a:defRPr sz="2000">
                <a:solidFill>
                  <a:schemeClr val="bg1"/>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7" name="Content Placeholder 2"/>
          <p:cNvSpPr>
            <a:spLocks noGrp="1"/>
          </p:cNvSpPr>
          <p:nvPr>
            <p:ph sz="half" idx="12" hasCustomPrompt="1"/>
          </p:nvPr>
        </p:nvSpPr>
        <p:spPr>
          <a:xfrm>
            <a:off x="434977" y="3940506"/>
            <a:ext cx="2438400" cy="533400"/>
          </a:xfrm>
          <a:solidFill>
            <a:srgbClr val="A9316F"/>
          </a:solidFill>
        </p:spPr>
        <p:txBody>
          <a:bodyPr anchor="ctr" anchorCtr="1"/>
          <a:lstStyle>
            <a:lvl1pPr marL="0" indent="12700">
              <a:defRPr sz="2000">
                <a:solidFill>
                  <a:schemeClr val="bg1"/>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8" name="Content Placeholder 2"/>
          <p:cNvSpPr>
            <a:spLocks noGrp="1"/>
          </p:cNvSpPr>
          <p:nvPr>
            <p:ph sz="half" idx="13" hasCustomPrompt="1"/>
          </p:nvPr>
        </p:nvSpPr>
        <p:spPr>
          <a:xfrm>
            <a:off x="434977" y="4724400"/>
            <a:ext cx="2438400" cy="533400"/>
          </a:xfrm>
          <a:solidFill>
            <a:srgbClr val="5F4894"/>
          </a:solidFill>
        </p:spPr>
        <p:txBody>
          <a:bodyPr anchor="ctr" anchorCtr="1"/>
          <a:lstStyle>
            <a:lvl1pPr marL="0" indent="12700">
              <a:defRPr sz="2000">
                <a:solidFill>
                  <a:schemeClr val="bg1"/>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9" name="Content Placeholder 2"/>
          <p:cNvSpPr>
            <a:spLocks noGrp="1"/>
          </p:cNvSpPr>
          <p:nvPr>
            <p:ph sz="half" idx="14" hasCustomPrompt="1"/>
          </p:nvPr>
        </p:nvSpPr>
        <p:spPr>
          <a:xfrm>
            <a:off x="3429000" y="1600200"/>
            <a:ext cx="2438400" cy="533400"/>
          </a:xfrm>
          <a:solidFill>
            <a:schemeClr val="tx2"/>
          </a:solidFill>
          <a:ln>
            <a:solidFill>
              <a:srgbClr val="2178B5"/>
            </a:solidFill>
          </a:ln>
        </p:spPr>
        <p:txBody>
          <a:bodyPr anchor="ctr" anchorCtr="1"/>
          <a:lstStyle>
            <a:lvl1pPr marL="0" indent="12700">
              <a:defRPr sz="2000">
                <a:solidFill>
                  <a:srgbClr val="2178B5"/>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0" name="Content Placeholder 2"/>
          <p:cNvSpPr>
            <a:spLocks noGrp="1"/>
          </p:cNvSpPr>
          <p:nvPr>
            <p:ph sz="half" idx="15" hasCustomPrompt="1"/>
          </p:nvPr>
        </p:nvSpPr>
        <p:spPr>
          <a:xfrm>
            <a:off x="3429000" y="2384093"/>
            <a:ext cx="2438400" cy="533400"/>
          </a:xfrm>
          <a:solidFill>
            <a:schemeClr val="tx2"/>
          </a:solidFill>
          <a:ln>
            <a:solidFill>
              <a:srgbClr val="419A3C"/>
            </a:solidFill>
          </a:ln>
        </p:spPr>
        <p:txBody>
          <a:bodyPr anchor="ctr" anchorCtr="1"/>
          <a:lstStyle>
            <a:lvl1pPr marL="0" indent="12700">
              <a:defRPr sz="2000">
                <a:solidFill>
                  <a:srgbClr val="419A3C"/>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1" name="Content Placeholder 2"/>
          <p:cNvSpPr>
            <a:spLocks noGrp="1"/>
          </p:cNvSpPr>
          <p:nvPr>
            <p:ph sz="half" idx="16" hasCustomPrompt="1"/>
          </p:nvPr>
        </p:nvSpPr>
        <p:spPr>
          <a:xfrm>
            <a:off x="3429000" y="3167986"/>
            <a:ext cx="2438400" cy="533400"/>
          </a:xfrm>
          <a:solidFill>
            <a:schemeClr val="tx2"/>
          </a:solidFill>
          <a:ln>
            <a:solidFill>
              <a:srgbClr val="FF7600"/>
            </a:solidFill>
          </a:ln>
        </p:spPr>
        <p:txBody>
          <a:bodyPr anchor="ctr" anchorCtr="1"/>
          <a:lstStyle>
            <a:lvl1pPr marL="0" indent="12700">
              <a:defRPr sz="2000">
                <a:solidFill>
                  <a:srgbClr val="FF7600"/>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2" name="Content Placeholder 2"/>
          <p:cNvSpPr>
            <a:spLocks noGrp="1"/>
          </p:cNvSpPr>
          <p:nvPr>
            <p:ph sz="half" idx="17" hasCustomPrompt="1"/>
          </p:nvPr>
        </p:nvSpPr>
        <p:spPr>
          <a:xfrm>
            <a:off x="3429000" y="3951879"/>
            <a:ext cx="2438400" cy="533400"/>
          </a:xfrm>
          <a:solidFill>
            <a:schemeClr val="tx2"/>
          </a:solidFill>
          <a:ln>
            <a:solidFill>
              <a:srgbClr val="7D2553"/>
            </a:solidFill>
          </a:ln>
        </p:spPr>
        <p:txBody>
          <a:bodyPr anchor="ctr" anchorCtr="1"/>
          <a:lstStyle>
            <a:lvl1pPr marL="0" indent="12700">
              <a:defRPr sz="2000">
                <a:solidFill>
                  <a:srgbClr val="A9316F"/>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3" name="Content Placeholder 2"/>
          <p:cNvSpPr>
            <a:spLocks noGrp="1"/>
          </p:cNvSpPr>
          <p:nvPr>
            <p:ph sz="half" idx="18" hasCustomPrompt="1"/>
          </p:nvPr>
        </p:nvSpPr>
        <p:spPr>
          <a:xfrm>
            <a:off x="3429000" y="4735773"/>
            <a:ext cx="2438400" cy="533400"/>
          </a:xfrm>
          <a:solidFill>
            <a:schemeClr val="tx2"/>
          </a:solidFill>
          <a:ln>
            <a:solidFill>
              <a:srgbClr val="5F4894"/>
            </a:solidFill>
          </a:ln>
        </p:spPr>
        <p:txBody>
          <a:bodyPr anchor="ctr" anchorCtr="1"/>
          <a:lstStyle>
            <a:lvl1pPr marL="0" indent="12700">
              <a:defRPr sz="2000">
                <a:solidFill>
                  <a:srgbClr val="5F4894"/>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w OCLC logo">
    <p:spTree>
      <p:nvGrpSpPr>
        <p:cNvPr id="1" name=""/>
        <p:cNvGrpSpPr/>
        <p:nvPr/>
      </p:nvGrpSpPr>
      <p:grpSpPr>
        <a:xfrm>
          <a:off x="0" y="0"/>
          <a:ext cx="0" cy="0"/>
          <a:chOff x="0" y="0"/>
          <a:chExt cx="0" cy="0"/>
        </a:xfrm>
      </p:grpSpPr>
      <p:pic>
        <p:nvPicPr>
          <p:cNvPr id="2" name="Picture 1" descr="OCLC_V_MD.jpg"/>
          <p:cNvPicPr>
            <a:picLocks noChangeAspect="1"/>
          </p:cNvPicPr>
          <p:nvPr userDrawn="1"/>
        </p:nvPicPr>
        <p:blipFill>
          <a:blip r:embed="rId2" cstate="print"/>
          <a:stretch>
            <a:fillRect/>
          </a:stretch>
        </p:blipFill>
        <p:spPr>
          <a:xfrm>
            <a:off x="7239000" y="381000"/>
            <a:ext cx="1625700" cy="1392382"/>
          </a:xfrm>
          <a:prstGeom prst="rect">
            <a:avLst/>
          </a:prstGeom>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w WorldCat logo">
    <p:spTree>
      <p:nvGrpSpPr>
        <p:cNvPr id="1" name=""/>
        <p:cNvGrpSpPr/>
        <p:nvPr/>
      </p:nvGrpSpPr>
      <p:grpSpPr>
        <a:xfrm>
          <a:off x="0" y="0"/>
          <a:ext cx="0" cy="0"/>
          <a:chOff x="0" y="0"/>
          <a:chExt cx="0" cy="0"/>
        </a:xfrm>
      </p:grpSpPr>
      <p:pic>
        <p:nvPicPr>
          <p:cNvPr id="3" name="Picture 2" descr="WCatLogo_H_MD.jpg"/>
          <p:cNvPicPr>
            <a:picLocks noChangeAspect="1"/>
          </p:cNvPicPr>
          <p:nvPr userDrawn="1"/>
        </p:nvPicPr>
        <p:blipFill>
          <a:blip r:embed="rId2" cstate="print"/>
          <a:stretch>
            <a:fillRect/>
          </a:stretch>
        </p:blipFill>
        <p:spPr>
          <a:xfrm>
            <a:off x="5410200" y="457200"/>
            <a:ext cx="3200400" cy="926042"/>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Slide 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231775" indent="-219075">
              <a:spcAft>
                <a:spcPts val="600"/>
              </a:spcAft>
              <a:buClr>
                <a:srgbClr val="2178B5"/>
              </a:buClr>
              <a:buFont typeface="Arial" pitchFamily="34" charset="0"/>
              <a:buChar char="•"/>
              <a:defRPr b="0"/>
            </a:lvl1pPr>
            <a:lvl2pPr>
              <a:spcAft>
                <a:spcPts val="600"/>
              </a:spcAft>
              <a:buClr>
                <a:srgbClr val="2178B5"/>
              </a:buClr>
              <a:defRPr b="0"/>
            </a:lvl2pPr>
            <a:lvl3pPr>
              <a:spcAft>
                <a:spcPts val="600"/>
              </a:spcAft>
              <a:buClr>
                <a:srgbClr val="2178B5"/>
              </a:buClr>
              <a:defRPr b="0"/>
            </a:lvl3pPr>
            <a:lvl4pPr>
              <a:spcAft>
                <a:spcPts val="600"/>
              </a:spcAft>
              <a:buClr>
                <a:srgbClr val="2178B5"/>
              </a:buClr>
              <a:defRPr b="0"/>
            </a:lvl4pPr>
            <a:lvl5pPr>
              <a:spcAft>
                <a:spcPts val="600"/>
              </a:spcAft>
              <a:buClr>
                <a:srgbClr val="2178B5"/>
              </a:buClr>
              <a:defRPr b="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hank You">
    <p:spTree>
      <p:nvGrpSpPr>
        <p:cNvPr id="1" name=""/>
        <p:cNvGrpSpPr/>
        <p:nvPr/>
      </p:nvGrpSpPr>
      <p:grpSpPr>
        <a:xfrm>
          <a:off x="0" y="0"/>
          <a:ext cx="0" cy="0"/>
          <a:chOff x="0" y="0"/>
          <a:chExt cx="0" cy="0"/>
        </a:xfrm>
      </p:grpSpPr>
      <p:sp>
        <p:nvSpPr>
          <p:cNvPr id="14" name="Rectangle 2"/>
          <p:cNvSpPr>
            <a:spLocks noChangeArrowheads="1"/>
          </p:cNvSpPr>
          <p:nvPr userDrawn="1"/>
        </p:nvSpPr>
        <p:spPr bwMode="auto">
          <a:xfrm>
            <a:off x="0" y="0"/>
            <a:ext cx="9144000" cy="2859088"/>
          </a:xfrm>
          <a:prstGeom prst="rect">
            <a:avLst/>
          </a:prstGeom>
          <a:gradFill flip="none" rotWithShape="1">
            <a:gsLst>
              <a:gs pos="45000">
                <a:srgbClr val="FF7600"/>
              </a:gs>
              <a:gs pos="100000">
                <a:schemeClr val="tx2"/>
              </a:gs>
            </a:gsLst>
            <a:lin ang="2700000" scaled="1"/>
            <a:tileRect/>
          </a:gradFill>
          <a:ln w="9525">
            <a:noFill/>
            <a:miter lim="800000"/>
            <a:headEnd/>
            <a:tailEnd/>
          </a:ln>
          <a:effectLst/>
        </p:spPr>
        <p:txBody>
          <a:bodyPr wrap="none" anchor="ctr"/>
          <a:lstStyle/>
          <a:p>
            <a:pPr>
              <a:defRPr/>
            </a:pPr>
            <a:endParaRPr lang="en-US" dirty="0"/>
          </a:p>
        </p:txBody>
      </p:sp>
      <p:sp>
        <p:nvSpPr>
          <p:cNvPr id="6158" name="Oval 14"/>
          <p:cNvSpPr>
            <a:spLocks noChangeArrowheads="1"/>
          </p:cNvSpPr>
          <p:nvPr/>
        </p:nvSpPr>
        <p:spPr bwMode="auto">
          <a:xfrm>
            <a:off x="5711827" y="-279400"/>
            <a:ext cx="2425700" cy="2425700"/>
          </a:xfrm>
          <a:prstGeom prst="ellipse">
            <a:avLst/>
          </a:prstGeom>
          <a:solidFill>
            <a:srgbClr val="FFFFFF">
              <a:alpha val="7001"/>
            </a:srgbClr>
          </a:solidFill>
          <a:ln w="9525">
            <a:noFill/>
            <a:round/>
            <a:headEnd/>
            <a:tailEnd/>
          </a:ln>
          <a:effectLst/>
        </p:spPr>
        <p:txBody>
          <a:bodyPr wrap="none" anchor="ctr"/>
          <a:lstStyle/>
          <a:p>
            <a:endParaRPr lang="en-US" dirty="0"/>
          </a:p>
        </p:txBody>
      </p:sp>
      <p:sp>
        <p:nvSpPr>
          <p:cNvPr id="6159" name="Oval 15"/>
          <p:cNvSpPr>
            <a:spLocks noChangeArrowheads="1"/>
          </p:cNvSpPr>
          <p:nvPr/>
        </p:nvSpPr>
        <p:spPr bwMode="auto">
          <a:xfrm>
            <a:off x="7567615" y="719140"/>
            <a:ext cx="1711325" cy="1711325"/>
          </a:xfrm>
          <a:prstGeom prst="ellipse">
            <a:avLst/>
          </a:prstGeom>
          <a:solidFill>
            <a:srgbClr val="FFFFFF">
              <a:alpha val="14999"/>
            </a:srgbClr>
          </a:solidFill>
          <a:ln w="9525">
            <a:noFill/>
            <a:round/>
            <a:headEnd/>
            <a:tailEnd/>
          </a:ln>
          <a:effectLst/>
        </p:spPr>
        <p:txBody>
          <a:bodyPr wrap="none" anchor="ctr"/>
          <a:lstStyle/>
          <a:p>
            <a:endParaRPr lang="en-US" dirty="0"/>
          </a:p>
        </p:txBody>
      </p:sp>
      <p:sp>
        <p:nvSpPr>
          <p:cNvPr id="6160" name="Oval 16"/>
          <p:cNvSpPr>
            <a:spLocks noChangeArrowheads="1"/>
          </p:cNvSpPr>
          <p:nvPr/>
        </p:nvSpPr>
        <p:spPr bwMode="auto">
          <a:xfrm>
            <a:off x="6997702" y="1860552"/>
            <a:ext cx="1139825" cy="1139825"/>
          </a:xfrm>
          <a:prstGeom prst="ellipse">
            <a:avLst/>
          </a:prstGeom>
          <a:solidFill>
            <a:srgbClr val="FFFFFF">
              <a:alpha val="20000"/>
            </a:srgbClr>
          </a:solidFill>
          <a:ln w="9525">
            <a:noFill/>
            <a:round/>
            <a:headEnd/>
            <a:tailEnd/>
          </a:ln>
          <a:effectLst/>
        </p:spPr>
        <p:txBody>
          <a:bodyPr wrap="none" anchor="ctr"/>
          <a:lstStyle/>
          <a:p>
            <a:endParaRPr lang="en-US" dirty="0"/>
          </a:p>
        </p:txBody>
      </p:sp>
      <p:sp>
        <p:nvSpPr>
          <p:cNvPr id="6146" name="Rectangle 2"/>
          <p:cNvSpPr>
            <a:spLocks noGrp="1" noChangeArrowheads="1"/>
          </p:cNvSpPr>
          <p:nvPr>
            <p:ph type="ctrTitle" hasCustomPrompt="1"/>
          </p:nvPr>
        </p:nvSpPr>
        <p:spPr>
          <a:xfrm>
            <a:off x="533401" y="862014"/>
            <a:ext cx="7848600" cy="1119186"/>
          </a:xfrm>
        </p:spPr>
        <p:txBody>
          <a:bodyPr lIns="0" rIns="0" anchor="b"/>
          <a:lstStyle>
            <a:lvl1pPr algn="ctr">
              <a:defRPr sz="6000">
                <a:solidFill>
                  <a:schemeClr val="bg1"/>
                </a:solidFill>
              </a:defRPr>
            </a:lvl1pPr>
          </a:lstStyle>
          <a:p>
            <a:r>
              <a:rPr lang="en-US" dirty="0" smtClean="0"/>
              <a:t>Thank you!</a:t>
            </a:r>
            <a:endParaRPr lang="en-US" dirty="0"/>
          </a:p>
        </p:txBody>
      </p:sp>
      <p:sp>
        <p:nvSpPr>
          <p:cNvPr id="6147" name="Rectangle 3"/>
          <p:cNvSpPr>
            <a:spLocks noGrp="1" noChangeArrowheads="1"/>
          </p:cNvSpPr>
          <p:nvPr>
            <p:ph type="subTitle" idx="1" hasCustomPrompt="1"/>
          </p:nvPr>
        </p:nvSpPr>
        <p:spPr>
          <a:xfrm>
            <a:off x="609600" y="3200400"/>
            <a:ext cx="4198937" cy="1930400"/>
          </a:xfrm>
        </p:spPr>
        <p:txBody>
          <a:bodyPr tIns="45720" bIns="45720"/>
          <a:lstStyle>
            <a:lvl1pPr marL="0" indent="12700">
              <a:spcBef>
                <a:spcPct val="0"/>
              </a:spcBef>
              <a:defRPr/>
            </a:lvl1pPr>
          </a:lstStyle>
          <a:p>
            <a:r>
              <a:rPr lang="en-US" dirty="0" smtClean="0"/>
              <a:t>Presenter name</a:t>
            </a:r>
          </a:p>
          <a:p>
            <a:r>
              <a:rPr lang="en-US" dirty="0" smtClean="0"/>
              <a:t>@</a:t>
            </a:r>
            <a:r>
              <a:rPr lang="en-US" dirty="0" err="1" smtClean="0"/>
              <a:t>email.oclc.org</a:t>
            </a:r>
            <a:endParaRPr lang="en-US" dirty="0"/>
          </a:p>
        </p:txBody>
      </p:sp>
      <p:grpSp>
        <p:nvGrpSpPr>
          <p:cNvPr id="2" name="Group 21"/>
          <p:cNvGrpSpPr>
            <a:grpSpLocks/>
          </p:cNvGrpSpPr>
          <p:nvPr/>
        </p:nvGrpSpPr>
        <p:grpSpPr bwMode="auto">
          <a:xfrm>
            <a:off x="0" y="0"/>
            <a:ext cx="9144000" cy="6858000"/>
            <a:chOff x="0" y="0"/>
            <a:chExt cx="5760" cy="4320"/>
          </a:xfrm>
        </p:grpSpPr>
        <p:pic>
          <p:nvPicPr>
            <p:cNvPr id="6161" name="Picture 17" descr="lite border top"/>
            <p:cNvPicPr>
              <a:picLocks noChangeAspect="1" noChangeArrowheads="1"/>
            </p:cNvPicPr>
            <p:nvPr userDrawn="1"/>
          </p:nvPicPr>
          <p:blipFill>
            <a:blip r:embed="rId2" cstate="print"/>
            <a:srcRect/>
            <a:stretch>
              <a:fillRect/>
            </a:stretch>
          </p:blipFill>
          <p:spPr bwMode="auto">
            <a:xfrm>
              <a:off x="0" y="0"/>
              <a:ext cx="5760" cy="90"/>
            </a:xfrm>
            <a:prstGeom prst="rect">
              <a:avLst/>
            </a:prstGeom>
            <a:noFill/>
          </p:spPr>
        </p:pic>
        <p:pic>
          <p:nvPicPr>
            <p:cNvPr id="6162" name="Picture 18" descr="lite border bottom"/>
            <p:cNvPicPr>
              <a:picLocks noChangeAspect="1" noChangeArrowheads="1"/>
            </p:cNvPicPr>
            <p:nvPr userDrawn="1"/>
          </p:nvPicPr>
          <p:blipFill>
            <a:blip r:embed="rId3" cstate="print"/>
            <a:srcRect/>
            <a:stretch>
              <a:fillRect/>
            </a:stretch>
          </p:blipFill>
          <p:spPr bwMode="auto">
            <a:xfrm>
              <a:off x="0" y="4230"/>
              <a:ext cx="5760" cy="90"/>
            </a:xfrm>
            <a:prstGeom prst="rect">
              <a:avLst/>
            </a:prstGeom>
            <a:noFill/>
          </p:spPr>
        </p:pic>
        <p:pic>
          <p:nvPicPr>
            <p:cNvPr id="6163" name="Picture 19" descr="lite border left"/>
            <p:cNvPicPr>
              <a:picLocks noChangeAspect="1" noChangeArrowheads="1"/>
            </p:cNvPicPr>
            <p:nvPr userDrawn="1"/>
          </p:nvPicPr>
          <p:blipFill>
            <a:blip r:embed="rId4" cstate="print"/>
            <a:srcRect/>
            <a:stretch>
              <a:fillRect/>
            </a:stretch>
          </p:blipFill>
          <p:spPr bwMode="auto">
            <a:xfrm>
              <a:off x="0" y="0"/>
              <a:ext cx="281" cy="4320"/>
            </a:xfrm>
            <a:prstGeom prst="rect">
              <a:avLst/>
            </a:prstGeom>
            <a:noFill/>
          </p:spPr>
        </p:pic>
        <p:pic>
          <p:nvPicPr>
            <p:cNvPr id="6164" name="Picture 20" descr="lite border right"/>
            <p:cNvPicPr>
              <a:picLocks noChangeAspect="1" noChangeArrowheads="1"/>
            </p:cNvPicPr>
            <p:nvPr userDrawn="1"/>
          </p:nvPicPr>
          <p:blipFill>
            <a:blip r:embed="rId5" cstate="print"/>
            <a:srcRect/>
            <a:stretch>
              <a:fillRect/>
            </a:stretch>
          </p:blipFill>
          <p:spPr bwMode="auto">
            <a:xfrm>
              <a:off x="5479" y="0"/>
              <a:ext cx="281" cy="4320"/>
            </a:xfrm>
            <a:prstGeom prst="rect">
              <a:avLst/>
            </a:prstGeom>
            <a:noFill/>
          </p:spPr>
        </p:pic>
      </p:grpSp>
      <p:pic>
        <p:nvPicPr>
          <p:cNvPr id="16" name="Picture 15" descr="OCLC_Tag_H_LG.jpg"/>
          <p:cNvPicPr>
            <a:picLocks noChangeAspect="1"/>
          </p:cNvPicPr>
          <p:nvPr userDrawn="1"/>
        </p:nvPicPr>
        <p:blipFill>
          <a:blip r:embed="rId6" cstate="print"/>
          <a:stretch>
            <a:fillRect/>
          </a:stretch>
        </p:blipFill>
        <p:spPr>
          <a:xfrm>
            <a:off x="2324100" y="5533849"/>
            <a:ext cx="4495800" cy="884590"/>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Slide title, body text and bullets">
    <p:spTree>
      <p:nvGrpSpPr>
        <p:cNvPr id="1" name=""/>
        <p:cNvGrpSpPr/>
        <p:nvPr/>
      </p:nvGrpSpPr>
      <p:grpSpPr>
        <a:xfrm>
          <a:off x="0" y="0"/>
          <a:ext cx="0" cy="0"/>
          <a:chOff x="0" y="0"/>
          <a:chExt cx="0" cy="0"/>
        </a:xfrm>
      </p:grpSpPr>
      <p:sp>
        <p:nvSpPr>
          <p:cNvPr id="2" name="Title 1"/>
          <p:cNvSpPr>
            <a:spLocks noGrp="1"/>
          </p:cNvSpPr>
          <p:nvPr>
            <p:ph type="title"/>
          </p:nvPr>
        </p:nvSpPr>
        <p:spPr>
          <a:xfrm>
            <a:off x="434977" y="147641"/>
            <a:ext cx="8023223" cy="995360"/>
          </a:xfrm>
        </p:spPr>
        <p:txBody>
          <a:bodyPr/>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a:xfrm>
            <a:off x="434977" y="2819400"/>
            <a:ext cx="7702551" cy="2819401"/>
          </a:xfrm>
        </p:spPr>
        <p:txBody>
          <a:bodyPr/>
          <a:lstStyle>
            <a:lvl1pPr marL="231775" indent="-219075">
              <a:spcAft>
                <a:spcPts val="600"/>
              </a:spcAft>
              <a:buClr>
                <a:srgbClr val="2178B5"/>
              </a:buClr>
              <a:buFont typeface="Arial" pitchFamily="34" charset="0"/>
              <a:buChar char="•"/>
              <a:defRPr b="0"/>
            </a:lvl1pPr>
            <a:lvl2pPr>
              <a:spcAft>
                <a:spcPts val="600"/>
              </a:spcAft>
              <a:buClr>
                <a:srgbClr val="2178B5"/>
              </a:buClr>
              <a:defRPr b="0"/>
            </a:lvl2pPr>
            <a:lvl3pPr>
              <a:spcAft>
                <a:spcPts val="600"/>
              </a:spcAft>
              <a:buClr>
                <a:srgbClr val="2178B5"/>
              </a:buClr>
              <a:defRPr b="0"/>
            </a:lvl3pPr>
            <a:lvl4pPr>
              <a:spcAft>
                <a:spcPts val="600"/>
              </a:spcAft>
              <a:buClr>
                <a:srgbClr val="2178B5"/>
              </a:buClr>
              <a:defRPr b="0"/>
            </a:lvl4pPr>
            <a:lvl5pPr>
              <a:spcAft>
                <a:spcPts val="600"/>
              </a:spcAft>
              <a:buClr>
                <a:srgbClr val="2178B5"/>
              </a:buClr>
              <a:defRPr b="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2"/>
          <p:cNvSpPr>
            <a:spLocks noGrp="1"/>
          </p:cNvSpPr>
          <p:nvPr>
            <p:ph idx="10"/>
          </p:nvPr>
        </p:nvSpPr>
        <p:spPr>
          <a:xfrm>
            <a:off x="434977" y="1371600"/>
            <a:ext cx="8001000" cy="990600"/>
          </a:xfrm>
        </p:spPr>
        <p:txBody>
          <a:bodyPr/>
          <a:lstStyle>
            <a:lvl1pPr marL="0" indent="12700">
              <a:spcAft>
                <a:spcPts val="600"/>
              </a:spcAft>
              <a:buClr>
                <a:srgbClr val="2178B5"/>
              </a:buClr>
              <a:buFont typeface="Arial" pitchFamily="34" charset="0"/>
              <a:buNone/>
              <a:defRPr b="0"/>
            </a:lvl1pPr>
            <a:lvl2pPr>
              <a:spcAft>
                <a:spcPts val="600"/>
              </a:spcAft>
              <a:buClr>
                <a:srgbClr val="2178B5"/>
              </a:buClr>
              <a:defRPr b="0"/>
            </a:lvl2pPr>
            <a:lvl3pPr>
              <a:spcAft>
                <a:spcPts val="600"/>
              </a:spcAft>
              <a:buClr>
                <a:srgbClr val="2178B5"/>
              </a:buClr>
              <a:defRPr b="0"/>
            </a:lvl3pPr>
            <a:lvl4pPr>
              <a:spcAft>
                <a:spcPts val="600"/>
              </a:spcAft>
              <a:buClr>
                <a:srgbClr val="2178B5"/>
              </a:buClr>
              <a:defRPr b="0"/>
            </a:lvl4pPr>
            <a:lvl5pPr>
              <a:spcAft>
                <a:spcPts val="600"/>
              </a:spcAft>
              <a:buClr>
                <a:srgbClr val="2178B5"/>
              </a:buClr>
              <a:defRPr b="0"/>
            </a:lvl5pPr>
          </a:lstStyle>
          <a:p>
            <a:pPr lvl="0"/>
            <a:r>
              <a:rPr lang="en-US" dirty="0" smtClean="0"/>
              <a:t>Click to edit Master text styles</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Slide title and body text">
    <p:spTree>
      <p:nvGrpSpPr>
        <p:cNvPr id="1" name=""/>
        <p:cNvGrpSpPr/>
        <p:nvPr/>
      </p:nvGrpSpPr>
      <p:grpSpPr>
        <a:xfrm>
          <a:off x="0" y="0"/>
          <a:ext cx="0" cy="0"/>
          <a:chOff x="0" y="0"/>
          <a:chExt cx="0" cy="0"/>
        </a:xfrm>
      </p:grpSpPr>
      <p:sp>
        <p:nvSpPr>
          <p:cNvPr id="2" name="Title 1"/>
          <p:cNvSpPr>
            <a:spLocks noGrp="1"/>
          </p:cNvSpPr>
          <p:nvPr>
            <p:ph type="title"/>
          </p:nvPr>
        </p:nvSpPr>
        <p:spPr>
          <a:xfrm>
            <a:off x="434977" y="147641"/>
            <a:ext cx="8023223" cy="995360"/>
          </a:xfrm>
        </p:spPr>
        <p:txBody>
          <a:bodyPr/>
          <a:lstStyle>
            <a:lvl1pPr>
              <a:defRPr sz="3200"/>
            </a:lvl1pPr>
          </a:lstStyle>
          <a:p>
            <a:r>
              <a:rPr lang="en-US" dirty="0" smtClean="0"/>
              <a:t>Click to edit Master title style</a:t>
            </a:r>
            <a:endParaRPr lang="en-US" dirty="0"/>
          </a:p>
        </p:txBody>
      </p:sp>
      <p:sp>
        <p:nvSpPr>
          <p:cNvPr id="4" name="Content Placeholder 2"/>
          <p:cNvSpPr>
            <a:spLocks noGrp="1"/>
          </p:cNvSpPr>
          <p:nvPr>
            <p:ph idx="10"/>
          </p:nvPr>
        </p:nvSpPr>
        <p:spPr>
          <a:xfrm>
            <a:off x="434977" y="1371600"/>
            <a:ext cx="8001000" cy="4495800"/>
          </a:xfrm>
        </p:spPr>
        <p:txBody>
          <a:bodyPr/>
          <a:lstStyle>
            <a:lvl1pPr marL="0" indent="12700">
              <a:spcAft>
                <a:spcPts val="600"/>
              </a:spcAft>
              <a:buClr>
                <a:srgbClr val="2178B5"/>
              </a:buClr>
              <a:buFont typeface="Arial" pitchFamily="34" charset="0"/>
              <a:buNone/>
              <a:defRPr b="0"/>
            </a:lvl1pPr>
            <a:lvl2pPr>
              <a:spcAft>
                <a:spcPts val="600"/>
              </a:spcAft>
              <a:buClr>
                <a:srgbClr val="2178B5"/>
              </a:buClr>
              <a:defRPr b="0"/>
            </a:lvl2pPr>
            <a:lvl3pPr>
              <a:spcAft>
                <a:spcPts val="600"/>
              </a:spcAft>
              <a:buClr>
                <a:srgbClr val="2178B5"/>
              </a:buClr>
              <a:defRPr b="0"/>
            </a:lvl3pPr>
            <a:lvl4pPr>
              <a:spcAft>
                <a:spcPts val="600"/>
              </a:spcAft>
              <a:buClr>
                <a:srgbClr val="2178B5"/>
              </a:buClr>
              <a:defRPr b="0"/>
            </a:lvl4pPr>
            <a:lvl5pPr>
              <a:spcAft>
                <a:spcPts val="600"/>
              </a:spcAft>
              <a:buClr>
                <a:srgbClr val="2178B5"/>
              </a:buClr>
              <a:defRPr b="0"/>
            </a:lvl5pPr>
          </a:lstStyle>
          <a:p>
            <a:pPr lvl="0"/>
            <a:r>
              <a:rPr lang="en-US" dirty="0" smtClean="0"/>
              <a:t>Click to edit Master text styles</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6400"/>
            <a:ext cx="3775075" cy="4202113"/>
          </a:xfrm>
        </p:spPr>
        <p:txBody>
          <a:bodyPr/>
          <a:lstStyle>
            <a:lvl1pPr marL="0" indent="12700">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384676" y="1676400"/>
            <a:ext cx="3775075" cy="4202113"/>
          </a:xfrm>
        </p:spPr>
        <p:txBody>
          <a:bodyPr/>
          <a:lstStyle>
            <a:lvl1pPr marL="0" indent="12700">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Floating text labels">
    <p:spTree>
      <p:nvGrpSpPr>
        <p:cNvPr id="1" name=""/>
        <p:cNvGrpSpPr/>
        <p:nvPr/>
      </p:nvGrpSpPr>
      <p:grpSpPr>
        <a:xfrm>
          <a:off x="0" y="0"/>
          <a:ext cx="0" cy="0"/>
          <a:chOff x="0" y="0"/>
          <a:chExt cx="0" cy="0"/>
        </a:xfrm>
      </p:grpSpPr>
      <p:sp>
        <p:nvSpPr>
          <p:cNvPr id="2" name="Title 1"/>
          <p:cNvSpPr>
            <a:spLocks noGrp="1"/>
          </p:cNvSpPr>
          <p:nvPr>
            <p:ph type="title"/>
          </p:nvPr>
        </p:nvSpPr>
        <p:spPr>
          <a:xfrm>
            <a:off x="434977" y="147641"/>
            <a:ext cx="8023223" cy="995360"/>
          </a:xfrm>
        </p:spPr>
        <p:txBody>
          <a:bodyPr/>
          <a:lstStyle/>
          <a:p>
            <a:r>
              <a:rPr lang="en-US" dirty="0" smtClean="0"/>
              <a:t>Click to edit Master title style</a:t>
            </a:r>
            <a:endParaRPr lang="en-US" dirty="0"/>
          </a:p>
        </p:txBody>
      </p:sp>
      <p:sp>
        <p:nvSpPr>
          <p:cNvPr id="9" name="Content Placeholder 2"/>
          <p:cNvSpPr>
            <a:spLocks noGrp="1"/>
          </p:cNvSpPr>
          <p:nvPr>
            <p:ph sz="half" idx="1" hasCustomPrompt="1"/>
          </p:nvPr>
        </p:nvSpPr>
        <p:spPr>
          <a:xfrm>
            <a:off x="434977" y="1588827"/>
            <a:ext cx="2438400" cy="533400"/>
          </a:xfrm>
          <a:solidFill>
            <a:srgbClr val="2178B5"/>
          </a:solidFill>
        </p:spPr>
        <p:txBody>
          <a:bodyPr anchor="ctr" anchorCtr="1"/>
          <a:lstStyle>
            <a:lvl1pPr marL="0" indent="12700">
              <a:defRPr sz="2000">
                <a:solidFill>
                  <a:schemeClr val="bg1"/>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0" name="Content Placeholder 2"/>
          <p:cNvSpPr>
            <a:spLocks noGrp="1"/>
          </p:cNvSpPr>
          <p:nvPr>
            <p:ph sz="half" idx="10" hasCustomPrompt="1"/>
          </p:nvPr>
        </p:nvSpPr>
        <p:spPr>
          <a:xfrm>
            <a:off x="434977" y="2372720"/>
            <a:ext cx="2438400" cy="533400"/>
          </a:xfrm>
          <a:solidFill>
            <a:srgbClr val="419A3C"/>
          </a:solidFill>
        </p:spPr>
        <p:txBody>
          <a:bodyPr anchor="ctr" anchorCtr="1"/>
          <a:lstStyle>
            <a:lvl1pPr marL="0" indent="12700">
              <a:defRPr sz="2000">
                <a:solidFill>
                  <a:schemeClr val="bg1"/>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1" name="Content Placeholder 2"/>
          <p:cNvSpPr>
            <a:spLocks noGrp="1"/>
          </p:cNvSpPr>
          <p:nvPr>
            <p:ph sz="half" idx="11" hasCustomPrompt="1"/>
          </p:nvPr>
        </p:nvSpPr>
        <p:spPr>
          <a:xfrm>
            <a:off x="434977" y="3156613"/>
            <a:ext cx="2438400" cy="533400"/>
          </a:xfrm>
          <a:solidFill>
            <a:srgbClr val="FF7600"/>
          </a:solidFill>
        </p:spPr>
        <p:txBody>
          <a:bodyPr anchor="ctr" anchorCtr="1"/>
          <a:lstStyle>
            <a:lvl1pPr marL="0" indent="12700">
              <a:defRPr sz="2000">
                <a:solidFill>
                  <a:schemeClr val="bg1"/>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2" name="Content Placeholder 2"/>
          <p:cNvSpPr>
            <a:spLocks noGrp="1"/>
          </p:cNvSpPr>
          <p:nvPr>
            <p:ph sz="half" idx="12" hasCustomPrompt="1"/>
          </p:nvPr>
        </p:nvSpPr>
        <p:spPr>
          <a:xfrm>
            <a:off x="434977" y="3940506"/>
            <a:ext cx="2438400" cy="533400"/>
          </a:xfrm>
          <a:solidFill>
            <a:srgbClr val="A9316F"/>
          </a:solidFill>
        </p:spPr>
        <p:txBody>
          <a:bodyPr anchor="ctr" anchorCtr="1"/>
          <a:lstStyle>
            <a:lvl1pPr marL="0" indent="12700">
              <a:defRPr sz="2000">
                <a:solidFill>
                  <a:schemeClr val="bg1"/>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3" name="Content Placeholder 2"/>
          <p:cNvSpPr>
            <a:spLocks noGrp="1"/>
          </p:cNvSpPr>
          <p:nvPr>
            <p:ph sz="half" idx="13" hasCustomPrompt="1"/>
          </p:nvPr>
        </p:nvSpPr>
        <p:spPr>
          <a:xfrm>
            <a:off x="434977" y="4724400"/>
            <a:ext cx="2438400" cy="533400"/>
          </a:xfrm>
          <a:solidFill>
            <a:srgbClr val="5F4894"/>
          </a:solidFill>
        </p:spPr>
        <p:txBody>
          <a:bodyPr anchor="ctr" anchorCtr="1"/>
          <a:lstStyle>
            <a:lvl1pPr marL="0" indent="12700">
              <a:defRPr sz="2000">
                <a:solidFill>
                  <a:schemeClr val="bg1"/>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4" name="Content Placeholder 2"/>
          <p:cNvSpPr>
            <a:spLocks noGrp="1"/>
          </p:cNvSpPr>
          <p:nvPr>
            <p:ph sz="half" idx="14" hasCustomPrompt="1"/>
          </p:nvPr>
        </p:nvSpPr>
        <p:spPr>
          <a:xfrm>
            <a:off x="3429000" y="1600200"/>
            <a:ext cx="2438400" cy="533400"/>
          </a:xfrm>
          <a:solidFill>
            <a:schemeClr val="tx2"/>
          </a:solidFill>
          <a:ln>
            <a:solidFill>
              <a:srgbClr val="2178B5"/>
            </a:solidFill>
          </a:ln>
        </p:spPr>
        <p:txBody>
          <a:bodyPr anchor="ctr" anchorCtr="1"/>
          <a:lstStyle>
            <a:lvl1pPr marL="0" indent="12700">
              <a:defRPr sz="2000">
                <a:solidFill>
                  <a:srgbClr val="2178B5"/>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5" name="Content Placeholder 2"/>
          <p:cNvSpPr>
            <a:spLocks noGrp="1"/>
          </p:cNvSpPr>
          <p:nvPr>
            <p:ph sz="half" idx="15" hasCustomPrompt="1"/>
          </p:nvPr>
        </p:nvSpPr>
        <p:spPr>
          <a:xfrm>
            <a:off x="3429000" y="2384093"/>
            <a:ext cx="2438400" cy="533400"/>
          </a:xfrm>
          <a:solidFill>
            <a:schemeClr val="tx2"/>
          </a:solidFill>
          <a:ln>
            <a:solidFill>
              <a:srgbClr val="419A3C"/>
            </a:solidFill>
          </a:ln>
        </p:spPr>
        <p:txBody>
          <a:bodyPr anchor="ctr" anchorCtr="1"/>
          <a:lstStyle>
            <a:lvl1pPr marL="0" indent="12700">
              <a:defRPr sz="2000">
                <a:solidFill>
                  <a:srgbClr val="419A3C"/>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6" name="Content Placeholder 2"/>
          <p:cNvSpPr>
            <a:spLocks noGrp="1"/>
          </p:cNvSpPr>
          <p:nvPr>
            <p:ph sz="half" idx="16" hasCustomPrompt="1"/>
          </p:nvPr>
        </p:nvSpPr>
        <p:spPr>
          <a:xfrm>
            <a:off x="3429000" y="3167986"/>
            <a:ext cx="2438400" cy="533400"/>
          </a:xfrm>
          <a:solidFill>
            <a:schemeClr val="tx2"/>
          </a:solidFill>
          <a:ln>
            <a:solidFill>
              <a:srgbClr val="FF7600"/>
            </a:solidFill>
          </a:ln>
        </p:spPr>
        <p:txBody>
          <a:bodyPr anchor="ctr" anchorCtr="1"/>
          <a:lstStyle>
            <a:lvl1pPr marL="0" indent="12700">
              <a:defRPr sz="2000">
                <a:solidFill>
                  <a:srgbClr val="FF7600"/>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7" name="Content Placeholder 2"/>
          <p:cNvSpPr>
            <a:spLocks noGrp="1"/>
          </p:cNvSpPr>
          <p:nvPr>
            <p:ph sz="half" idx="17" hasCustomPrompt="1"/>
          </p:nvPr>
        </p:nvSpPr>
        <p:spPr>
          <a:xfrm>
            <a:off x="3429000" y="3951879"/>
            <a:ext cx="2438400" cy="533400"/>
          </a:xfrm>
          <a:solidFill>
            <a:schemeClr val="tx2"/>
          </a:solidFill>
          <a:ln>
            <a:solidFill>
              <a:srgbClr val="7D2553"/>
            </a:solidFill>
          </a:ln>
        </p:spPr>
        <p:txBody>
          <a:bodyPr anchor="ctr" anchorCtr="1"/>
          <a:lstStyle>
            <a:lvl1pPr marL="0" indent="12700">
              <a:defRPr sz="2000">
                <a:solidFill>
                  <a:srgbClr val="A9316F"/>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8" name="Content Placeholder 2"/>
          <p:cNvSpPr>
            <a:spLocks noGrp="1"/>
          </p:cNvSpPr>
          <p:nvPr>
            <p:ph sz="half" idx="18" hasCustomPrompt="1"/>
          </p:nvPr>
        </p:nvSpPr>
        <p:spPr>
          <a:xfrm>
            <a:off x="3429000" y="4735773"/>
            <a:ext cx="2438400" cy="533400"/>
          </a:xfrm>
          <a:solidFill>
            <a:schemeClr val="tx2"/>
          </a:solidFill>
          <a:ln>
            <a:solidFill>
              <a:srgbClr val="5F4894"/>
            </a:solidFill>
          </a:ln>
        </p:spPr>
        <p:txBody>
          <a:bodyPr anchor="ctr" anchorCtr="1"/>
          <a:lstStyle>
            <a:lvl1pPr marL="0" indent="12700">
              <a:defRPr sz="2000">
                <a:solidFill>
                  <a:srgbClr val="5F4894"/>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w OCLC logo">
    <p:spTree>
      <p:nvGrpSpPr>
        <p:cNvPr id="1" name=""/>
        <p:cNvGrpSpPr/>
        <p:nvPr/>
      </p:nvGrpSpPr>
      <p:grpSpPr>
        <a:xfrm>
          <a:off x="0" y="0"/>
          <a:ext cx="0" cy="0"/>
          <a:chOff x="0" y="0"/>
          <a:chExt cx="0" cy="0"/>
        </a:xfrm>
      </p:grpSpPr>
      <p:pic>
        <p:nvPicPr>
          <p:cNvPr id="2" name="Picture 1" descr="OCLC_V_MD.jpg"/>
          <p:cNvPicPr>
            <a:picLocks noChangeAspect="1"/>
          </p:cNvPicPr>
          <p:nvPr userDrawn="1"/>
        </p:nvPicPr>
        <p:blipFill>
          <a:blip r:embed="rId2" cstate="print"/>
          <a:stretch>
            <a:fillRect/>
          </a:stretch>
        </p:blipFill>
        <p:spPr>
          <a:xfrm>
            <a:off x="7239000" y="381000"/>
            <a:ext cx="1625700" cy="1392382"/>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w WorldCat logo">
    <p:spTree>
      <p:nvGrpSpPr>
        <p:cNvPr id="1" name=""/>
        <p:cNvGrpSpPr/>
        <p:nvPr/>
      </p:nvGrpSpPr>
      <p:grpSpPr>
        <a:xfrm>
          <a:off x="0" y="0"/>
          <a:ext cx="0" cy="0"/>
          <a:chOff x="0" y="0"/>
          <a:chExt cx="0" cy="0"/>
        </a:xfrm>
      </p:grpSpPr>
      <p:pic>
        <p:nvPicPr>
          <p:cNvPr id="3" name="Picture 2" descr="WCatLogo_H_MD.jpg"/>
          <p:cNvPicPr>
            <a:picLocks noChangeAspect="1"/>
          </p:cNvPicPr>
          <p:nvPr userDrawn="1"/>
        </p:nvPicPr>
        <p:blipFill>
          <a:blip r:embed="rId2" cstate="print"/>
          <a:stretch>
            <a:fillRect/>
          </a:stretch>
        </p:blipFill>
        <p:spPr>
          <a:xfrm>
            <a:off x="5410200" y="457200"/>
            <a:ext cx="3200400" cy="926042"/>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 Id="rId11" Type="http://schemas.openxmlformats.org/officeDocument/2006/relationships/theme" Target="../theme/theme2.xml"/><Relationship Id="rId1" Type="http://schemas.openxmlformats.org/officeDocument/2006/relationships/slideLayout" Target="../slideLayouts/slideLayout11.xml"/><Relationship Id="rId2"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ChangeArrowheads="1"/>
          </p:cNvSpPr>
          <p:nvPr/>
        </p:nvSpPr>
        <p:spPr bwMode="auto">
          <a:xfrm>
            <a:off x="0" y="6400800"/>
            <a:ext cx="9144000" cy="457200"/>
          </a:xfrm>
          <a:prstGeom prst="rect">
            <a:avLst/>
          </a:prstGeom>
          <a:gradFill flip="none" rotWithShape="1">
            <a:gsLst>
              <a:gs pos="0">
                <a:srgbClr val="2178B5"/>
              </a:gs>
              <a:gs pos="100000">
                <a:srgbClr val="000000"/>
              </a:gs>
            </a:gsLst>
            <a:lin ang="5400000" scaled="1"/>
            <a:tileRect/>
          </a:gradFill>
          <a:ln w="9525">
            <a:noFill/>
            <a:miter lim="800000"/>
            <a:headEnd/>
            <a:tailEnd/>
          </a:ln>
          <a:effectLst/>
        </p:spPr>
        <p:txBody>
          <a:bodyPr wrap="none" anchor="ctr"/>
          <a:lstStyle/>
          <a:p>
            <a:endParaRPr lang="en-US" dirty="0">
              <a:solidFill>
                <a:srgbClr val="0070C0"/>
              </a:solidFill>
            </a:endParaRPr>
          </a:p>
        </p:txBody>
      </p:sp>
      <p:sp>
        <p:nvSpPr>
          <p:cNvPr id="1026" name="Rectangle 2"/>
          <p:cNvSpPr>
            <a:spLocks noGrp="1" noChangeArrowheads="1"/>
          </p:cNvSpPr>
          <p:nvPr>
            <p:ph type="title"/>
          </p:nvPr>
        </p:nvSpPr>
        <p:spPr bwMode="auto">
          <a:xfrm>
            <a:off x="434977" y="147641"/>
            <a:ext cx="8023223" cy="99536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434977" y="1447801"/>
            <a:ext cx="7702551" cy="4691064"/>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2" name="TextBox 11"/>
          <p:cNvSpPr txBox="1"/>
          <p:nvPr userDrawn="1"/>
        </p:nvSpPr>
        <p:spPr>
          <a:xfrm>
            <a:off x="76200" y="6429813"/>
            <a:ext cx="8153400" cy="343684"/>
          </a:xfrm>
          <a:prstGeom prst="rect">
            <a:avLst/>
          </a:prstGeom>
          <a:noFill/>
        </p:spPr>
        <p:txBody>
          <a:bodyPr wrap="square" rtlCol="0">
            <a:spAutoFit/>
          </a:bodyPr>
          <a:lstStyle/>
          <a:p>
            <a:pPr algn="l"/>
            <a:r>
              <a:rPr lang="en-US" sz="1400" dirty="0" smtClean="0">
                <a:solidFill>
                  <a:schemeClr val="bg1"/>
                </a:solidFill>
              </a:rPr>
              <a:t>RLUK/OCLC</a:t>
            </a:r>
            <a:r>
              <a:rPr lang="en-US" sz="1400" baseline="0" dirty="0" smtClean="0">
                <a:solidFill>
                  <a:schemeClr val="bg1"/>
                </a:solidFill>
              </a:rPr>
              <a:t> Survey of Special Collections and Archives, Newcastle, 16 November 2012</a:t>
            </a:r>
            <a:endParaRPr lang="en-US" sz="1400" dirty="0">
              <a:solidFill>
                <a:schemeClr val="bg1"/>
              </a:solidFill>
            </a:endParaRPr>
          </a:p>
        </p:txBody>
      </p:sp>
      <p:sp>
        <p:nvSpPr>
          <p:cNvPr id="7" name="TextBox 6"/>
          <p:cNvSpPr txBox="1"/>
          <p:nvPr userDrawn="1"/>
        </p:nvSpPr>
        <p:spPr>
          <a:xfrm>
            <a:off x="8466160" y="6429813"/>
            <a:ext cx="609600" cy="327462"/>
          </a:xfrm>
          <a:prstGeom prst="rect">
            <a:avLst/>
          </a:prstGeom>
          <a:noFill/>
        </p:spPr>
        <p:txBody>
          <a:bodyPr wrap="square" rtlCol="0">
            <a:spAutoFit/>
          </a:bodyPr>
          <a:lstStyle/>
          <a:p>
            <a:pPr algn="r"/>
            <a:fld id="{9A5253E6-0D86-47EB-BF61-A414C79F0A85}" type="slidenum">
              <a:rPr lang="en-US" sz="1400" smtClean="0">
                <a:solidFill>
                  <a:schemeClr val="bg1"/>
                </a:solidFill>
              </a:rPr>
              <a:pPr algn="r"/>
              <a:t>‹#›</a:t>
            </a:fld>
            <a:endParaRPr lang="en-US" sz="1400"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2" r:id="rId2"/>
    <p:sldLayoutId id="2147483660" r:id="rId3"/>
    <p:sldLayoutId id="2147483661" r:id="rId4"/>
    <p:sldLayoutId id="2147483654" r:id="rId5"/>
    <p:sldLayoutId id="2147483658" r:id="rId6"/>
    <p:sldLayoutId id="2147483657" r:id="rId7"/>
    <p:sldLayoutId id="2147483672" r:id="rId8"/>
    <p:sldLayoutId id="2147483673" r:id="rId9"/>
    <p:sldLayoutId id="2147483671" r:id="rId10"/>
  </p:sldLayoutIdLst>
  <p:hf hdr="0" dt="0"/>
  <p:txStyles>
    <p:titleStyle>
      <a:lvl1pPr algn="l" rtl="0" eaLnBrk="1" fontAlgn="base" hangingPunct="1">
        <a:spcBef>
          <a:spcPct val="0"/>
        </a:spcBef>
        <a:spcAft>
          <a:spcPct val="0"/>
        </a:spcAft>
        <a:defRPr sz="3200" b="1">
          <a:solidFill>
            <a:srgbClr val="2178B5"/>
          </a:solidFill>
          <a:effectLst/>
          <a:latin typeface="+mj-lt"/>
          <a:ea typeface="+mj-ea"/>
          <a:cs typeface="+mj-cs"/>
        </a:defRPr>
      </a:lvl1pPr>
      <a:lvl2pPr algn="l" rtl="0" eaLnBrk="1" fontAlgn="base" hangingPunct="1">
        <a:spcBef>
          <a:spcPct val="0"/>
        </a:spcBef>
        <a:spcAft>
          <a:spcPct val="0"/>
        </a:spcAft>
        <a:defRPr sz="2500" b="1">
          <a:solidFill>
            <a:schemeClr val="tx2"/>
          </a:solidFill>
          <a:latin typeface="Trebuchet MS" pitchFamily="34" charset="0"/>
        </a:defRPr>
      </a:lvl2pPr>
      <a:lvl3pPr algn="l" rtl="0" eaLnBrk="1" fontAlgn="base" hangingPunct="1">
        <a:spcBef>
          <a:spcPct val="0"/>
        </a:spcBef>
        <a:spcAft>
          <a:spcPct val="0"/>
        </a:spcAft>
        <a:defRPr sz="2500" b="1">
          <a:solidFill>
            <a:schemeClr val="tx2"/>
          </a:solidFill>
          <a:latin typeface="Trebuchet MS" pitchFamily="34" charset="0"/>
        </a:defRPr>
      </a:lvl3pPr>
      <a:lvl4pPr algn="l" rtl="0" eaLnBrk="1" fontAlgn="base" hangingPunct="1">
        <a:spcBef>
          <a:spcPct val="0"/>
        </a:spcBef>
        <a:spcAft>
          <a:spcPct val="0"/>
        </a:spcAft>
        <a:defRPr sz="2500" b="1">
          <a:solidFill>
            <a:schemeClr val="tx2"/>
          </a:solidFill>
          <a:latin typeface="Trebuchet MS" pitchFamily="34" charset="0"/>
        </a:defRPr>
      </a:lvl4pPr>
      <a:lvl5pPr algn="l" rtl="0" eaLnBrk="1" fontAlgn="base" hangingPunct="1">
        <a:spcBef>
          <a:spcPct val="0"/>
        </a:spcBef>
        <a:spcAft>
          <a:spcPct val="0"/>
        </a:spcAft>
        <a:defRPr sz="2500" b="1">
          <a:solidFill>
            <a:schemeClr val="tx2"/>
          </a:solidFill>
          <a:latin typeface="Trebuchet MS" pitchFamily="34" charset="0"/>
        </a:defRPr>
      </a:lvl5pPr>
      <a:lvl6pPr marL="457200" algn="l" rtl="0" eaLnBrk="1" fontAlgn="base" hangingPunct="1">
        <a:spcBef>
          <a:spcPct val="0"/>
        </a:spcBef>
        <a:spcAft>
          <a:spcPct val="0"/>
        </a:spcAft>
        <a:defRPr sz="2500" b="1">
          <a:solidFill>
            <a:schemeClr val="tx2"/>
          </a:solidFill>
          <a:latin typeface="Trebuchet MS" pitchFamily="34" charset="0"/>
        </a:defRPr>
      </a:lvl6pPr>
      <a:lvl7pPr marL="914400" algn="l" rtl="0" eaLnBrk="1" fontAlgn="base" hangingPunct="1">
        <a:spcBef>
          <a:spcPct val="0"/>
        </a:spcBef>
        <a:spcAft>
          <a:spcPct val="0"/>
        </a:spcAft>
        <a:defRPr sz="2500" b="1">
          <a:solidFill>
            <a:schemeClr val="tx2"/>
          </a:solidFill>
          <a:latin typeface="Trebuchet MS" pitchFamily="34" charset="0"/>
        </a:defRPr>
      </a:lvl7pPr>
      <a:lvl8pPr marL="1371600" algn="l" rtl="0" eaLnBrk="1" fontAlgn="base" hangingPunct="1">
        <a:spcBef>
          <a:spcPct val="0"/>
        </a:spcBef>
        <a:spcAft>
          <a:spcPct val="0"/>
        </a:spcAft>
        <a:defRPr sz="2500" b="1">
          <a:solidFill>
            <a:schemeClr val="tx2"/>
          </a:solidFill>
          <a:latin typeface="Trebuchet MS" pitchFamily="34" charset="0"/>
        </a:defRPr>
      </a:lvl8pPr>
      <a:lvl9pPr marL="1828800" algn="l" rtl="0" eaLnBrk="1" fontAlgn="base" hangingPunct="1">
        <a:spcBef>
          <a:spcPct val="0"/>
        </a:spcBef>
        <a:spcAft>
          <a:spcPct val="0"/>
        </a:spcAft>
        <a:defRPr sz="2500" b="1">
          <a:solidFill>
            <a:schemeClr val="tx2"/>
          </a:solidFill>
          <a:latin typeface="Trebuchet MS" pitchFamily="34" charset="0"/>
        </a:defRPr>
      </a:lvl9pPr>
    </p:titleStyle>
    <p:bodyStyle>
      <a:lvl1pPr marL="238125" indent="-225425" algn="l" rtl="0" eaLnBrk="1" fontAlgn="base" hangingPunct="1">
        <a:lnSpc>
          <a:spcPct val="100000"/>
        </a:lnSpc>
        <a:spcBef>
          <a:spcPts val="0"/>
        </a:spcBef>
        <a:spcAft>
          <a:spcPts val="1600"/>
        </a:spcAft>
        <a:buClr>
          <a:srgbClr val="FF7600"/>
        </a:buClr>
        <a:defRPr sz="2400" b="0">
          <a:solidFill>
            <a:schemeClr val="tx1"/>
          </a:solidFill>
          <a:latin typeface="+mn-lt"/>
          <a:ea typeface="+mn-ea"/>
          <a:cs typeface="+mn-cs"/>
        </a:defRPr>
      </a:lvl1pPr>
      <a:lvl2pPr marL="692150" indent="-222250" algn="l" rtl="0" eaLnBrk="1" fontAlgn="base" hangingPunct="1">
        <a:lnSpc>
          <a:spcPct val="100000"/>
        </a:lnSpc>
        <a:spcBef>
          <a:spcPts val="0"/>
        </a:spcBef>
        <a:spcAft>
          <a:spcPts val="800"/>
        </a:spcAft>
        <a:buClr>
          <a:srgbClr val="2178B5"/>
        </a:buClr>
        <a:buChar char="•"/>
        <a:defRPr sz="1900" b="0">
          <a:solidFill>
            <a:schemeClr val="tx1"/>
          </a:solidFill>
          <a:latin typeface="+mn-lt"/>
        </a:defRPr>
      </a:lvl2pPr>
      <a:lvl3pPr marL="1150938" indent="-223838" algn="l" rtl="0" eaLnBrk="1" fontAlgn="base" hangingPunct="1">
        <a:lnSpc>
          <a:spcPct val="100000"/>
        </a:lnSpc>
        <a:spcBef>
          <a:spcPts val="0"/>
        </a:spcBef>
        <a:spcAft>
          <a:spcPts val="800"/>
        </a:spcAft>
        <a:buClr>
          <a:srgbClr val="2178B5"/>
        </a:buClr>
        <a:buChar char="•"/>
        <a:defRPr sz="1700" b="0">
          <a:solidFill>
            <a:schemeClr val="tx1"/>
          </a:solidFill>
          <a:latin typeface="+mn-lt"/>
        </a:defRPr>
      </a:lvl3pPr>
      <a:lvl4pPr marL="1608138" indent="-223838" algn="l" rtl="0" eaLnBrk="1" fontAlgn="base" hangingPunct="1">
        <a:lnSpc>
          <a:spcPct val="100000"/>
        </a:lnSpc>
        <a:spcBef>
          <a:spcPts val="0"/>
        </a:spcBef>
        <a:spcAft>
          <a:spcPts val="800"/>
        </a:spcAft>
        <a:buClr>
          <a:srgbClr val="2178B5"/>
        </a:buClr>
        <a:buChar char="•"/>
        <a:defRPr sz="1500" b="0">
          <a:solidFill>
            <a:schemeClr val="tx1"/>
          </a:solidFill>
          <a:latin typeface="+mn-lt"/>
        </a:defRPr>
      </a:lvl4pPr>
      <a:lvl5pPr marL="2063750" indent="-222250" algn="l" rtl="0" eaLnBrk="1" fontAlgn="base" hangingPunct="1">
        <a:lnSpc>
          <a:spcPct val="100000"/>
        </a:lnSpc>
        <a:spcBef>
          <a:spcPts val="0"/>
        </a:spcBef>
        <a:spcAft>
          <a:spcPts val="800"/>
        </a:spcAft>
        <a:buClr>
          <a:srgbClr val="2178B5"/>
        </a:buClr>
        <a:buChar char="•"/>
        <a:defRPr sz="1300" b="0">
          <a:solidFill>
            <a:schemeClr val="tx1"/>
          </a:solidFill>
          <a:latin typeface="+mn-lt"/>
        </a:defRPr>
      </a:lvl5pPr>
      <a:lvl6pPr marL="2520950" indent="-222250" algn="l" rtl="0" eaLnBrk="1" fontAlgn="base" hangingPunct="1">
        <a:lnSpc>
          <a:spcPct val="120000"/>
        </a:lnSpc>
        <a:spcBef>
          <a:spcPct val="50000"/>
        </a:spcBef>
        <a:spcAft>
          <a:spcPct val="0"/>
        </a:spcAft>
        <a:buClr>
          <a:srgbClr val="FF7600"/>
        </a:buClr>
        <a:buChar char="•"/>
        <a:defRPr sz="1300" b="1">
          <a:solidFill>
            <a:schemeClr val="tx1"/>
          </a:solidFill>
          <a:latin typeface="+mn-lt"/>
        </a:defRPr>
      </a:lvl6pPr>
      <a:lvl7pPr marL="2978150" indent="-222250" algn="l" rtl="0" eaLnBrk="1" fontAlgn="base" hangingPunct="1">
        <a:lnSpc>
          <a:spcPct val="120000"/>
        </a:lnSpc>
        <a:spcBef>
          <a:spcPct val="50000"/>
        </a:spcBef>
        <a:spcAft>
          <a:spcPct val="0"/>
        </a:spcAft>
        <a:buClr>
          <a:srgbClr val="FF7600"/>
        </a:buClr>
        <a:buChar char="•"/>
        <a:defRPr sz="1300" b="1">
          <a:solidFill>
            <a:schemeClr val="tx1"/>
          </a:solidFill>
          <a:latin typeface="+mn-lt"/>
        </a:defRPr>
      </a:lvl7pPr>
      <a:lvl8pPr marL="3435350" indent="-222250" algn="l" rtl="0" eaLnBrk="1" fontAlgn="base" hangingPunct="1">
        <a:lnSpc>
          <a:spcPct val="120000"/>
        </a:lnSpc>
        <a:spcBef>
          <a:spcPct val="50000"/>
        </a:spcBef>
        <a:spcAft>
          <a:spcPct val="0"/>
        </a:spcAft>
        <a:buClr>
          <a:srgbClr val="FF7600"/>
        </a:buClr>
        <a:buChar char="•"/>
        <a:defRPr sz="1300" b="1">
          <a:solidFill>
            <a:schemeClr val="tx1"/>
          </a:solidFill>
          <a:latin typeface="+mn-lt"/>
        </a:defRPr>
      </a:lvl8pPr>
      <a:lvl9pPr marL="3892550" indent="-222250" algn="l" rtl="0" eaLnBrk="1" fontAlgn="base" hangingPunct="1">
        <a:lnSpc>
          <a:spcPct val="120000"/>
        </a:lnSpc>
        <a:spcBef>
          <a:spcPct val="50000"/>
        </a:spcBef>
        <a:spcAft>
          <a:spcPct val="0"/>
        </a:spcAft>
        <a:buClr>
          <a:srgbClr val="FF7600"/>
        </a:buClr>
        <a:buChar char="•"/>
        <a:defRPr sz="13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ChangeArrowheads="1"/>
          </p:cNvSpPr>
          <p:nvPr/>
        </p:nvSpPr>
        <p:spPr bwMode="auto">
          <a:xfrm>
            <a:off x="0" y="6400800"/>
            <a:ext cx="9144000" cy="457200"/>
          </a:xfrm>
          <a:prstGeom prst="rect">
            <a:avLst/>
          </a:prstGeom>
          <a:gradFill flip="none" rotWithShape="1">
            <a:gsLst>
              <a:gs pos="34000">
                <a:srgbClr val="FF7600"/>
              </a:gs>
              <a:gs pos="97000">
                <a:schemeClr val="tx2"/>
              </a:gs>
            </a:gsLst>
            <a:lin ang="5400000" scaled="0"/>
            <a:tileRect/>
          </a:gradFill>
          <a:ln w="9525">
            <a:noFill/>
            <a:miter lim="800000"/>
            <a:headEnd/>
            <a:tailEnd/>
          </a:ln>
          <a:effectLst/>
        </p:spPr>
        <p:txBody>
          <a:bodyPr wrap="none" anchor="ctr"/>
          <a:lstStyle/>
          <a:p>
            <a:endParaRPr lang="en-US" dirty="0">
              <a:solidFill>
                <a:srgbClr val="0070C0"/>
              </a:solidFill>
            </a:endParaRPr>
          </a:p>
        </p:txBody>
      </p:sp>
      <p:sp>
        <p:nvSpPr>
          <p:cNvPr id="1026" name="Rectangle 2"/>
          <p:cNvSpPr>
            <a:spLocks noGrp="1" noChangeArrowheads="1"/>
          </p:cNvSpPr>
          <p:nvPr>
            <p:ph type="title"/>
          </p:nvPr>
        </p:nvSpPr>
        <p:spPr bwMode="auto">
          <a:xfrm>
            <a:off x="434977" y="147641"/>
            <a:ext cx="8023223" cy="99536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434977" y="1447801"/>
            <a:ext cx="7702551" cy="4691064"/>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2" name="TextBox 11"/>
          <p:cNvSpPr txBox="1"/>
          <p:nvPr userDrawn="1"/>
        </p:nvSpPr>
        <p:spPr>
          <a:xfrm>
            <a:off x="76200" y="6429813"/>
            <a:ext cx="5181600" cy="327462"/>
          </a:xfrm>
          <a:prstGeom prst="rect">
            <a:avLst/>
          </a:prstGeom>
          <a:noFill/>
        </p:spPr>
        <p:txBody>
          <a:bodyPr wrap="square" rtlCol="0">
            <a:spAutoFit/>
          </a:bodyPr>
          <a:lstStyle/>
          <a:p>
            <a:pPr algn="l"/>
            <a:r>
              <a:rPr lang="en-US" sz="1400" dirty="0" smtClean="0">
                <a:solidFill>
                  <a:schemeClr val="tx1"/>
                </a:solidFill>
              </a:rPr>
              <a:t>Presentation name</a:t>
            </a:r>
            <a:endParaRPr lang="en-US" sz="1400" dirty="0">
              <a:solidFill>
                <a:schemeClr val="tx1"/>
              </a:solidFill>
            </a:endParaRPr>
          </a:p>
        </p:txBody>
      </p:sp>
      <p:sp>
        <p:nvSpPr>
          <p:cNvPr id="7" name="TextBox 6"/>
          <p:cNvSpPr txBox="1"/>
          <p:nvPr userDrawn="1"/>
        </p:nvSpPr>
        <p:spPr>
          <a:xfrm>
            <a:off x="8466160" y="6429813"/>
            <a:ext cx="609600" cy="327462"/>
          </a:xfrm>
          <a:prstGeom prst="rect">
            <a:avLst/>
          </a:prstGeom>
          <a:noFill/>
        </p:spPr>
        <p:txBody>
          <a:bodyPr wrap="square" rtlCol="0">
            <a:spAutoFit/>
          </a:bodyPr>
          <a:lstStyle/>
          <a:p>
            <a:pPr algn="r"/>
            <a:fld id="{9A5253E6-0D86-47EB-BF61-A414C79F0A85}" type="slidenum">
              <a:rPr lang="en-US" sz="1400" smtClean="0">
                <a:solidFill>
                  <a:schemeClr val="tx1"/>
                </a:solidFill>
              </a:rPr>
              <a:pPr algn="r"/>
              <a:t>‹#›</a:t>
            </a:fld>
            <a:endParaRPr lang="en-US" sz="1400" dirty="0">
              <a:solidFill>
                <a:schemeClr val="tx1"/>
              </a:solidFill>
            </a:endParaRP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4" r:id="rId8"/>
    <p:sldLayoutId id="2147483675" r:id="rId9"/>
    <p:sldLayoutId id="2147483676" r:id="rId10"/>
  </p:sldLayoutIdLst>
  <p:hf hdr="0" dt="0"/>
  <p:txStyles>
    <p:titleStyle>
      <a:lvl1pPr algn="l" rtl="0" eaLnBrk="1" fontAlgn="base" hangingPunct="1">
        <a:spcBef>
          <a:spcPct val="0"/>
        </a:spcBef>
        <a:spcAft>
          <a:spcPct val="0"/>
        </a:spcAft>
        <a:defRPr sz="3200" b="1">
          <a:solidFill>
            <a:srgbClr val="FF7600"/>
          </a:solidFill>
          <a:effectLst/>
          <a:latin typeface="+mj-lt"/>
          <a:ea typeface="+mj-ea"/>
          <a:cs typeface="+mj-cs"/>
        </a:defRPr>
      </a:lvl1pPr>
      <a:lvl2pPr algn="l" rtl="0" eaLnBrk="1" fontAlgn="base" hangingPunct="1">
        <a:spcBef>
          <a:spcPct val="0"/>
        </a:spcBef>
        <a:spcAft>
          <a:spcPct val="0"/>
        </a:spcAft>
        <a:defRPr sz="2500" b="1">
          <a:solidFill>
            <a:schemeClr val="tx2"/>
          </a:solidFill>
          <a:latin typeface="Trebuchet MS" pitchFamily="34" charset="0"/>
        </a:defRPr>
      </a:lvl2pPr>
      <a:lvl3pPr algn="l" rtl="0" eaLnBrk="1" fontAlgn="base" hangingPunct="1">
        <a:spcBef>
          <a:spcPct val="0"/>
        </a:spcBef>
        <a:spcAft>
          <a:spcPct val="0"/>
        </a:spcAft>
        <a:defRPr sz="2500" b="1">
          <a:solidFill>
            <a:schemeClr val="tx2"/>
          </a:solidFill>
          <a:latin typeface="Trebuchet MS" pitchFamily="34" charset="0"/>
        </a:defRPr>
      </a:lvl3pPr>
      <a:lvl4pPr algn="l" rtl="0" eaLnBrk="1" fontAlgn="base" hangingPunct="1">
        <a:spcBef>
          <a:spcPct val="0"/>
        </a:spcBef>
        <a:spcAft>
          <a:spcPct val="0"/>
        </a:spcAft>
        <a:defRPr sz="2500" b="1">
          <a:solidFill>
            <a:schemeClr val="tx2"/>
          </a:solidFill>
          <a:latin typeface="Trebuchet MS" pitchFamily="34" charset="0"/>
        </a:defRPr>
      </a:lvl4pPr>
      <a:lvl5pPr algn="l" rtl="0" eaLnBrk="1" fontAlgn="base" hangingPunct="1">
        <a:spcBef>
          <a:spcPct val="0"/>
        </a:spcBef>
        <a:spcAft>
          <a:spcPct val="0"/>
        </a:spcAft>
        <a:defRPr sz="2500" b="1">
          <a:solidFill>
            <a:schemeClr val="tx2"/>
          </a:solidFill>
          <a:latin typeface="Trebuchet MS" pitchFamily="34" charset="0"/>
        </a:defRPr>
      </a:lvl5pPr>
      <a:lvl6pPr marL="457200" algn="l" rtl="0" eaLnBrk="1" fontAlgn="base" hangingPunct="1">
        <a:spcBef>
          <a:spcPct val="0"/>
        </a:spcBef>
        <a:spcAft>
          <a:spcPct val="0"/>
        </a:spcAft>
        <a:defRPr sz="2500" b="1">
          <a:solidFill>
            <a:schemeClr val="tx2"/>
          </a:solidFill>
          <a:latin typeface="Trebuchet MS" pitchFamily="34" charset="0"/>
        </a:defRPr>
      </a:lvl6pPr>
      <a:lvl7pPr marL="914400" algn="l" rtl="0" eaLnBrk="1" fontAlgn="base" hangingPunct="1">
        <a:spcBef>
          <a:spcPct val="0"/>
        </a:spcBef>
        <a:spcAft>
          <a:spcPct val="0"/>
        </a:spcAft>
        <a:defRPr sz="2500" b="1">
          <a:solidFill>
            <a:schemeClr val="tx2"/>
          </a:solidFill>
          <a:latin typeface="Trebuchet MS" pitchFamily="34" charset="0"/>
        </a:defRPr>
      </a:lvl7pPr>
      <a:lvl8pPr marL="1371600" algn="l" rtl="0" eaLnBrk="1" fontAlgn="base" hangingPunct="1">
        <a:spcBef>
          <a:spcPct val="0"/>
        </a:spcBef>
        <a:spcAft>
          <a:spcPct val="0"/>
        </a:spcAft>
        <a:defRPr sz="2500" b="1">
          <a:solidFill>
            <a:schemeClr val="tx2"/>
          </a:solidFill>
          <a:latin typeface="Trebuchet MS" pitchFamily="34" charset="0"/>
        </a:defRPr>
      </a:lvl8pPr>
      <a:lvl9pPr marL="1828800" algn="l" rtl="0" eaLnBrk="1" fontAlgn="base" hangingPunct="1">
        <a:spcBef>
          <a:spcPct val="0"/>
        </a:spcBef>
        <a:spcAft>
          <a:spcPct val="0"/>
        </a:spcAft>
        <a:defRPr sz="2500" b="1">
          <a:solidFill>
            <a:schemeClr val="tx2"/>
          </a:solidFill>
          <a:latin typeface="Trebuchet MS" pitchFamily="34" charset="0"/>
        </a:defRPr>
      </a:lvl9pPr>
    </p:titleStyle>
    <p:bodyStyle>
      <a:lvl1pPr marL="238125" indent="-225425" algn="l" rtl="0" eaLnBrk="1" fontAlgn="base" hangingPunct="1">
        <a:lnSpc>
          <a:spcPct val="100000"/>
        </a:lnSpc>
        <a:spcBef>
          <a:spcPts val="0"/>
        </a:spcBef>
        <a:spcAft>
          <a:spcPts val="1600"/>
        </a:spcAft>
        <a:buClr>
          <a:srgbClr val="FF7600"/>
        </a:buClr>
        <a:defRPr sz="2400" b="0">
          <a:solidFill>
            <a:schemeClr val="tx1"/>
          </a:solidFill>
          <a:latin typeface="+mn-lt"/>
          <a:ea typeface="+mn-ea"/>
          <a:cs typeface="+mn-cs"/>
        </a:defRPr>
      </a:lvl1pPr>
      <a:lvl2pPr marL="692150" indent="-222250" algn="l" rtl="0" eaLnBrk="1" fontAlgn="base" hangingPunct="1">
        <a:lnSpc>
          <a:spcPct val="100000"/>
        </a:lnSpc>
        <a:spcBef>
          <a:spcPts val="0"/>
        </a:spcBef>
        <a:spcAft>
          <a:spcPts val="800"/>
        </a:spcAft>
        <a:buClr>
          <a:srgbClr val="FF7600"/>
        </a:buClr>
        <a:buChar char="•"/>
        <a:defRPr sz="1900" b="0">
          <a:solidFill>
            <a:schemeClr val="tx1"/>
          </a:solidFill>
          <a:latin typeface="+mn-lt"/>
        </a:defRPr>
      </a:lvl2pPr>
      <a:lvl3pPr marL="1150938" indent="-223838" algn="l" rtl="0" eaLnBrk="1" fontAlgn="base" hangingPunct="1">
        <a:lnSpc>
          <a:spcPct val="100000"/>
        </a:lnSpc>
        <a:spcBef>
          <a:spcPts val="0"/>
        </a:spcBef>
        <a:spcAft>
          <a:spcPts val="800"/>
        </a:spcAft>
        <a:buClr>
          <a:srgbClr val="FF7600"/>
        </a:buClr>
        <a:buChar char="•"/>
        <a:defRPr sz="1700" b="0">
          <a:solidFill>
            <a:schemeClr val="tx1"/>
          </a:solidFill>
          <a:latin typeface="+mn-lt"/>
        </a:defRPr>
      </a:lvl3pPr>
      <a:lvl4pPr marL="1608138" indent="-223838" algn="l" rtl="0" eaLnBrk="1" fontAlgn="base" hangingPunct="1">
        <a:lnSpc>
          <a:spcPct val="100000"/>
        </a:lnSpc>
        <a:spcBef>
          <a:spcPts val="0"/>
        </a:spcBef>
        <a:spcAft>
          <a:spcPts val="800"/>
        </a:spcAft>
        <a:buClr>
          <a:srgbClr val="FF7600"/>
        </a:buClr>
        <a:buChar char="•"/>
        <a:defRPr sz="1500" b="0">
          <a:solidFill>
            <a:schemeClr val="tx1"/>
          </a:solidFill>
          <a:latin typeface="+mn-lt"/>
        </a:defRPr>
      </a:lvl4pPr>
      <a:lvl5pPr marL="2063750" indent="-222250" algn="l" rtl="0" eaLnBrk="1" fontAlgn="base" hangingPunct="1">
        <a:lnSpc>
          <a:spcPct val="100000"/>
        </a:lnSpc>
        <a:spcBef>
          <a:spcPts val="0"/>
        </a:spcBef>
        <a:spcAft>
          <a:spcPts val="800"/>
        </a:spcAft>
        <a:buClr>
          <a:srgbClr val="FF7600"/>
        </a:buClr>
        <a:buChar char="•"/>
        <a:defRPr sz="1300" b="0">
          <a:solidFill>
            <a:schemeClr val="tx1"/>
          </a:solidFill>
          <a:latin typeface="+mn-lt"/>
        </a:defRPr>
      </a:lvl5pPr>
      <a:lvl6pPr marL="2520950" indent="-222250" algn="l" rtl="0" eaLnBrk="1" fontAlgn="base" hangingPunct="1">
        <a:lnSpc>
          <a:spcPct val="120000"/>
        </a:lnSpc>
        <a:spcBef>
          <a:spcPct val="50000"/>
        </a:spcBef>
        <a:spcAft>
          <a:spcPct val="0"/>
        </a:spcAft>
        <a:buClr>
          <a:srgbClr val="FF7600"/>
        </a:buClr>
        <a:buChar char="•"/>
        <a:defRPr sz="1300" b="1">
          <a:solidFill>
            <a:schemeClr val="tx1"/>
          </a:solidFill>
          <a:latin typeface="+mn-lt"/>
        </a:defRPr>
      </a:lvl6pPr>
      <a:lvl7pPr marL="2978150" indent="-222250" algn="l" rtl="0" eaLnBrk="1" fontAlgn="base" hangingPunct="1">
        <a:lnSpc>
          <a:spcPct val="120000"/>
        </a:lnSpc>
        <a:spcBef>
          <a:spcPct val="50000"/>
        </a:spcBef>
        <a:spcAft>
          <a:spcPct val="0"/>
        </a:spcAft>
        <a:buClr>
          <a:srgbClr val="FF7600"/>
        </a:buClr>
        <a:buChar char="•"/>
        <a:defRPr sz="1300" b="1">
          <a:solidFill>
            <a:schemeClr val="tx1"/>
          </a:solidFill>
          <a:latin typeface="+mn-lt"/>
        </a:defRPr>
      </a:lvl7pPr>
      <a:lvl8pPr marL="3435350" indent="-222250" algn="l" rtl="0" eaLnBrk="1" fontAlgn="base" hangingPunct="1">
        <a:lnSpc>
          <a:spcPct val="120000"/>
        </a:lnSpc>
        <a:spcBef>
          <a:spcPct val="50000"/>
        </a:spcBef>
        <a:spcAft>
          <a:spcPct val="0"/>
        </a:spcAft>
        <a:buClr>
          <a:srgbClr val="FF7600"/>
        </a:buClr>
        <a:buChar char="•"/>
        <a:defRPr sz="1300" b="1">
          <a:solidFill>
            <a:schemeClr val="tx1"/>
          </a:solidFill>
          <a:latin typeface="+mn-lt"/>
        </a:defRPr>
      </a:lvl8pPr>
      <a:lvl9pPr marL="3892550" indent="-222250" algn="l" rtl="0" eaLnBrk="1" fontAlgn="base" hangingPunct="1">
        <a:lnSpc>
          <a:spcPct val="120000"/>
        </a:lnSpc>
        <a:spcBef>
          <a:spcPct val="50000"/>
        </a:spcBef>
        <a:spcAft>
          <a:spcPct val="0"/>
        </a:spcAft>
        <a:buClr>
          <a:srgbClr val="FF7600"/>
        </a:buClr>
        <a:buChar char="•"/>
        <a:defRPr sz="13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chart" Target="../charts/char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5.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chart" Target="../charts/char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2.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chart" Target="../charts/chart8.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jpe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chart" Target="../charts/chart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chart" Target="../charts/char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dooleyj@oclc.org"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56" name="Rectangle 8"/>
          <p:cNvSpPr>
            <a:spLocks noGrp="1" noChangeArrowheads="1"/>
          </p:cNvSpPr>
          <p:nvPr>
            <p:ph type="ctrTitle"/>
          </p:nvPr>
        </p:nvSpPr>
        <p:spPr>
          <a:xfrm>
            <a:off x="2971800" y="304800"/>
            <a:ext cx="5799137" cy="2743200"/>
          </a:xfrm>
        </p:spPr>
        <p:txBody>
          <a:bodyPr/>
          <a:lstStyle/>
          <a:p>
            <a:r>
              <a:rPr lang="en-US" sz="3400" dirty="0" smtClean="0"/>
              <a:t>The RLUK/OCLC Survey of Special Collections and Archives in the UK &amp; Ireland</a:t>
            </a:r>
            <a:br>
              <a:rPr lang="en-US" sz="3400" dirty="0" smtClean="0"/>
            </a:br>
            <a:r>
              <a:rPr lang="en-US" sz="1200" dirty="0" smtClean="0"/>
              <a:t/>
            </a:r>
            <a:br>
              <a:rPr lang="en-US" sz="1200" dirty="0" smtClean="0"/>
            </a:br>
            <a:r>
              <a:rPr lang="en-US" sz="2800" dirty="0" smtClean="0"/>
              <a:t>Outcomes and Perspectives</a:t>
            </a:r>
            <a:r>
              <a:rPr lang="en-US" sz="3400" dirty="0" smtClean="0"/>
              <a:t/>
            </a:r>
            <a:br>
              <a:rPr lang="en-US" sz="3400" dirty="0" smtClean="0"/>
            </a:br>
            <a:endParaRPr lang="en-US" sz="3400" dirty="0"/>
          </a:p>
        </p:txBody>
      </p:sp>
      <p:sp>
        <p:nvSpPr>
          <p:cNvPr id="4" name="Rectangle 3"/>
          <p:cNvSpPr>
            <a:spLocks noGrp="1" noChangeArrowheads="1"/>
          </p:cNvSpPr>
          <p:nvPr>
            <p:ph type="subTitle" idx="1"/>
          </p:nvPr>
        </p:nvSpPr>
        <p:spPr>
          <a:xfrm>
            <a:off x="3581400" y="3429000"/>
            <a:ext cx="4800600" cy="2971800"/>
          </a:xfrm>
        </p:spPr>
        <p:txBody>
          <a:bodyPr tIns="45720" bIns="45720"/>
          <a:lstStyle>
            <a:lvl1pPr marL="0" indent="12700">
              <a:spcBef>
                <a:spcPct val="0"/>
              </a:spcBef>
              <a:defRPr/>
            </a:lvl1pPr>
          </a:lstStyle>
          <a:p>
            <a:pPr>
              <a:spcAft>
                <a:spcPts val="400"/>
              </a:spcAft>
            </a:pPr>
            <a:r>
              <a:rPr lang="en-US" b="1" dirty="0" smtClean="0"/>
              <a:t>Jackie Dooley</a:t>
            </a:r>
          </a:p>
          <a:p>
            <a:pPr>
              <a:spcAft>
                <a:spcPts val="400"/>
              </a:spcAft>
            </a:pPr>
            <a:r>
              <a:rPr lang="en-US" dirty="0" smtClean="0"/>
              <a:t>OCLC Research</a:t>
            </a:r>
          </a:p>
          <a:p>
            <a:pPr>
              <a:spcAft>
                <a:spcPts val="400"/>
              </a:spcAft>
            </a:pPr>
            <a:endParaRPr lang="en-US" dirty="0" smtClean="0"/>
          </a:p>
          <a:p>
            <a:pPr>
              <a:spcAft>
                <a:spcPts val="1000"/>
              </a:spcAft>
            </a:pPr>
            <a:endParaRPr lang="en-US" sz="1200" dirty="0" smtClean="0"/>
          </a:p>
          <a:p>
            <a:pPr algn="r">
              <a:spcAft>
                <a:spcPts val="400"/>
              </a:spcAft>
            </a:pPr>
            <a:r>
              <a:rPr lang="en-US" sz="2000" dirty="0" smtClean="0"/>
              <a:t>		     RLUK, Newcastle</a:t>
            </a:r>
          </a:p>
          <a:p>
            <a:pPr algn="r">
              <a:spcAft>
                <a:spcPts val="400"/>
              </a:spcAft>
            </a:pPr>
            <a:r>
              <a:rPr lang="en-US" sz="2000" dirty="0" smtClean="0"/>
              <a:t>		        16 November 2012</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RLUK number of staff</a:t>
            </a:r>
            <a:endParaRPr lang="en-US" sz="2400" dirty="0"/>
          </a:p>
        </p:txBody>
      </p:sp>
      <p:graphicFrame>
        <p:nvGraphicFramePr>
          <p:cNvPr id="5" name="Table 4"/>
          <p:cNvGraphicFramePr>
            <a:graphicFrameLocks noGrp="1"/>
          </p:cNvGraphicFramePr>
          <p:nvPr/>
        </p:nvGraphicFramePr>
        <p:xfrm>
          <a:off x="457200" y="3962400"/>
          <a:ext cx="5410201" cy="1905000"/>
        </p:xfrm>
        <a:graphic>
          <a:graphicData uri="http://schemas.openxmlformats.org/drawingml/2006/table">
            <a:tbl>
              <a:tblPr/>
              <a:tblGrid>
                <a:gridCol w="1524000"/>
                <a:gridCol w="1371600"/>
                <a:gridCol w="1219200"/>
                <a:gridCol w="1295401"/>
              </a:tblGrid>
              <a:tr h="555625">
                <a:tc>
                  <a:txBody>
                    <a:bodyPr/>
                    <a:lstStyle/>
                    <a:p>
                      <a:pPr algn="l" fontAlgn="ctr"/>
                      <a:r>
                        <a:rPr lang="en-US" sz="1600" b="1" i="0" u="none" strike="noStrike" dirty="0">
                          <a:solidFill>
                            <a:srgbClr val="FFFFFF"/>
                          </a:solidFill>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178B5"/>
                    </a:solidFill>
                  </a:tcPr>
                </a:tc>
                <a:tc>
                  <a:txBody>
                    <a:bodyPr/>
                    <a:lstStyle/>
                    <a:p>
                      <a:pPr algn="ctr" fontAlgn="ctr"/>
                      <a:r>
                        <a:rPr lang="en-US" sz="1600" b="1" i="0" u="none" strike="noStrike" dirty="0" smtClean="0">
                          <a:solidFill>
                            <a:srgbClr val="FFFFFF"/>
                          </a:solidFill>
                          <a:latin typeface="Trebuchet MS"/>
                        </a:rPr>
                        <a:t>Permanent FTE</a:t>
                      </a:r>
                      <a:endParaRPr lang="en-US" sz="1600" b="1" i="0" u="none" strike="noStrike" dirty="0">
                        <a:solidFill>
                          <a:srgbClr val="FFFFFF"/>
                        </a:solidFill>
                        <a:latin typeface="Trebuchet M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178B5"/>
                    </a:solidFill>
                  </a:tcPr>
                </a:tc>
                <a:tc>
                  <a:txBody>
                    <a:bodyPr/>
                    <a:lstStyle/>
                    <a:p>
                      <a:pPr algn="ctr" fontAlgn="ctr"/>
                      <a:r>
                        <a:rPr lang="en-US" sz="1600" b="1" i="0" u="none" strike="noStrike" dirty="0" smtClean="0">
                          <a:solidFill>
                            <a:srgbClr val="FFFFFF"/>
                          </a:solidFill>
                          <a:latin typeface="Trebuchet MS"/>
                        </a:rPr>
                        <a:t>Temporary FTE</a:t>
                      </a:r>
                      <a:endParaRPr lang="en-US" sz="1600" b="1" i="0" u="none" strike="noStrike" dirty="0">
                        <a:solidFill>
                          <a:srgbClr val="FFFFFF"/>
                        </a:solidFill>
                        <a:latin typeface="Trebuchet M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178B5"/>
                    </a:solidFill>
                  </a:tcPr>
                </a:tc>
                <a:tc>
                  <a:txBody>
                    <a:bodyPr/>
                    <a:lstStyle/>
                    <a:p>
                      <a:pPr algn="ctr" fontAlgn="ctr"/>
                      <a:r>
                        <a:rPr lang="en-US" sz="1600" b="1" i="0" u="none" strike="noStrike" dirty="0" smtClean="0">
                          <a:solidFill>
                            <a:srgbClr val="FFFFFF"/>
                          </a:solidFill>
                          <a:latin typeface="Trebuchet MS"/>
                        </a:rPr>
                        <a:t>Total FTE</a:t>
                      </a:r>
                      <a:endParaRPr lang="en-US" sz="1600" b="1" i="0" u="none" strike="noStrike" dirty="0">
                        <a:solidFill>
                          <a:srgbClr val="FFFFFF"/>
                        </a:solidFill>
                        <a:latin typeface="Trebuchet M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178B5"/>
                    </a:solidFill>
                  </a:tcPr>
                </a:tc>
              </a:tr>
              <a:tr h="436563">
                <a:tc>
                  <a:txBody>
                    <a:bodyPr/>
                    <a:lstStyle/>
                    <a:p>
                      <a:pPr algn="l" fontAlgn="ctr"/>
                      <a:r>
                        <a:rPr lang="en-US" sz="1800" b="0" i="0" u="none" strike="noStrike" dirty="0">
                          <a:solidFill>
                            <a:srgbClr val="000000"/>
                          </a:solidFill>
                          <a:latin typeface="Trebuchet MS"/>
                        </a:rPr>
                        <a:t>Professional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800" b="0" i="0" u="none" strike="noStrike" dirty="0">
                          <a:solidFill>
                            <a:srgbClr val="000000"/>
                          </a:solidFill>
                          <a:latin typeface="Trebuchet MS"/>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Trebuchet MS"/>
                        </a:rPr>
                        <a:t>1.9</a:t>
                      </a:r>
                    </a:p>
                  </a:txBody>
                  <a:tcPr marL="9525" marR="9525" marT="9525"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Trebuchet MS"/>
                        </a:rPr>
                        <a:t>7.9</a:t>
                      </a:r>
                    </a:p>
                  </a:txBody>
                  <a:tcPr marL="9525" marR="9525" marT="9525"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6406">
                <a:tc>
                  <a:txBody>
                    <a:bodyPr/>
                    <a:lstStyle/>
                    <a:p>
                      <a:pPr algn="l" fontAlgn="ctr"/>
                      <a:r>
                        <a:rPr lang="en-US" sz="1800" b="0" i="0" u="none" strike="noStrike">
                          <a:solidFill>
                            <a:srgbClr val="000000"/>
                          </a:solidFill>
                          <a:latin typeface="Trebuchet MS"/>
                        </a:rPr>
                        <a:t>Support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800" b="0" i="0" u="none" strike="noStrike">
                          <a:solidFill>
                            <a:srgbClr val="000000"/>
                          </a:solidFill>
                          <a:latin typeface="Trebuchet MS"/>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Trebuchet MS"/>
                        </a:rPr>
                        <a:t>1</a:t>
                      </a:r>
                    </a:p>
                  </a:txBody>
                  <a:tcPr marL="9525" marR="9525" marT="9525"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Trebuchet MS"/>
                        </a:rPr>
                        <a:t>5</a:t>
                      </a:r>
                    </a:p>
                  </a:txBody>
                  <a:tcPr marL="9525" marR="9525" marT="9525"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456406">
                <a:tc>
                  <a:txBody>
                    <a:bodyPr/>
                    <a:lstStyle/>
                    <a:p>
                      <a:pPr algn="l" fontAlgn="ctr"/>
                      <a:r>
                        <a:rPr lang="en-US" sz="1800" b="0" i="0" u="none" strike="noStrike">
                          <a:solidFill>
                            <a:srgbClr val="000000"/>
                          </a:solidFill>
                          <a:latin typeface="Trebuchet MS"/>
                        </a:rPr>
                        <a:t>Total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800" b="0" i="0" u="none" strike="noStrike">
                          <a:solidFill>
                            <a:srgbClr val="000000"/>
                          </a:solidFill>
                          <a:latin typeface="Trebuchet MS"/>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Trebuchet MS"/>
                        </a:rPr>
                        <a:t>2.9</a:t>
                      </a:r>
                    </a:p>
                  </a:txBody>
                  <a:tcPr marL="9525" marR="9525" marT="9525"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FF0000"/>
                          </a:solidFill>
                          <a:latin typeface="Trebuchet MS"/>
                        </a:rPr>
                        <a:t>12.9</a:t>
                      </a:r>
                    </a:p>
                  </a:txBody>
                  <a:tcPr marL="9525" marR="9525" marT="9525"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7" name="Rectangle 6"/>
          <p:cNvSpPr/>
          <p:nvPr/>
        </p:nvSpPr>
        <p:spPr bwMode="auto">
          <a:xfrm>
            <a:off x="1066800" y="1981200"/>
            <a:ext cx="1600200" cy="609600"/>
          </a:xfrm>
          <a:prstGeom prst="rect">
            <a:avLst/>
          </a:prstGeom>
          <a:solidFill>
            <a:srgbClr val="2178B5"/>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ctr" defTabSz="914400" rtl="0" eaLnBrk="1" fontAlgn="base" latinLnBrk="0" hangingPunct="1">
              <a:lnSpc>
                <a:spcPct val="120000"/>
              </a:lnSpc>
              <a:spcBef>
                <a:spcPct val="50000"/>
              </a:spcBef>
              <a:spcAft>
                <a:spcPct val="0"/>
              </a:spcAft>
              <a:buClrTx/>
              <a:buSzTx/>
              <a:buFontTx/>
              <a:buNone/>
              <a:tabLst/>
            </a:pPr>
            <a:r>
              <a:rPr kumimoji="0" lang="en-US" sz="2400" b="1" i="0" u="none" strike="noStrike" cap="none" normalizeH="0" baseline="0" dirty="0" smtClean="0">
                <a:ln>
                  <a:noFill/>
                </a:ln>
                <a:solidFill>
                  <a:schemeClr val="bg1"/>
                </a:solidFill>
                <a:effectLst/>
                <a:latin typeface="Trebuchet MS" pitchFamily="34" charset="0"/>
              </a:rPr>
              <a:t>Mean</a:t>
            </a:r>
          </a:p>
        </p:txBody>
      </p:sp>
      <p:sp>
        <p:nvSpPr>
          <p:cNvPr id="9" name="Rectangle 8"/>
          <p:cNvSpPr/>
          <p:nvPr/>
        </p:nvSpPr>
        <p:spPr bwMode="auto">
          <a:xfrm>
            <a:off x="6400800" y="4495800"/>
            <a:ext cx="1600200" cy="609600"/>
          </a:xfrm>
          <a:prstGeom prst="rect">
            <a:avLst/>
          </a:prstGeom>
          <a:solidFill>
            <a:srgbClr val="2178B5"/>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ctr" defTabSz="914400" rtl="0" eaLnBrk="1" fontAlgn="base" latinLnBrk="0" hangingPunct="1">
              <a:lnSpc>
                <a:spcPct val="120000"/>
              </a:lnSpc>
              <a:spcBef>
                <a:spcPct val="50000"/>
              </a:spcBef>
              <a:spcAft>
                <a:spcPct val="0"/>
              </a:spcAft>
              <a:buClrTx/>
              <a:buSzTx/>
              <a:buFontTx/>
              <a:buNone/>
              <a:tabLst/>
            </a:pPr>
            <a:r>
              <a:rPr kumimoji="0" lang="en-US" sz="2400" b="1" i="0" u="none" strike="noStrike" cap="none" normalizeH="0" baseline="0" dirty="0" smtClean="0">
                <a:ln>
                  <a:noFill/>
                </a:ln>
                <a:solidFill>
                  <a:schemeClr val="bg1"/>
                </a:solidFill>
                <a:effectLst/>
                <a:latin typeface="Trebuchet MS" pitchFamily="34" charset="0"/>
              </a:rPr>
              <a:t>Median</a:t>
            </a:r>
          </a:p>
          <a:p>
            <a:pPr marL="0" marR="0" indent="0" algn="ctr" defTabSz="914400" rtl="0" eaLnBrk="1" fontAlgn="base" latinLnBrk="0" hangingPunct="1">
              <a:lnSpc>
                <a:spcPct val="120000"/>
              </a:lnSpc>
              <a:spcBef>
                <a:spcPct val="5000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Trebuchet MS" pitchFamily="34" charset="0"/>
            </a:endParaRPr>
          </a:p>
        </p:txBody>
      </p:sp>
      <p:graphicFrame>
        <p:nvGraphicFramePr>
          <p:cNvPr id="8" name="Table 7"/>
          <p:cNvGraphicFramePr>
            <a:graphicFrameLocks noGrp="1"/>
          </p:cNvGraphicFramePr>
          <p:nvPr/>
        </p:nvGraphicFramePr>
        <p:xfrm>
          <a:off x="3276600" y="1143000"/>
          <a:ext cx="5486400" cy="1905000"/>
        </p:xfrm>
        <a:graphic>
          <a:graphicData uri="http://schemas.openxmlformats.org/drawingml/2006/table">
            <a:tbl>
              <a:tblPr/>
              <a:tblGrid>
                <a:gridCol w="1512627"/>
                <a:gridCol w="1353403"/>
                <a:gridCol w="1433015"/>
                <a:gridCol w="1187355"/>
              </a:tblGrid>
              <a:tr h="555625">
                <a:tc>
                  <a:txBody>
                    <a:bodyPr/>
                    <a:lstStyle/>
                    <a:p>
                      <a:pPr algn="l" fontAlgn="ctr"/>
                      <a:r>
                        <a:rPr lang="en-US" sz="1600" b="1" i="0" u="none" strike="noStrike" dirty="0">
                          <a:solidFill>
                            <a:srgbClr val="FFFFFF"/>
                          </a:solidFill>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178B5"/>
                    </a:solidFill>
                  </a:tcPr>
                </a:tc>
                <a:tc>
                  <a:txBody>
                    <a:bodyPr/>
                    <a:lstStyle/>
                    <a:p>
                      <a:pPr algn="ctr" fontAlgn="ctr"/>
                      <a:r>
                        <a:rPr lang="en-US" sz="1600" b="1" i="0" u="none" strike="noStrike" dirty="0" smtClean="0">
                          <a:solidFill>
                            <a:srgbClr val="FFFFFF"/>
                          </a:solidFill>
                          <a:latin typeface="Trebuchet MS"/>
                        </a:rPr>
                        <a:t>Permanent FTE</a:t>
                      </a:r>
                      <a:endParaRPr lang="en-US" sz="1600" b="1" i="0" u="none" strike="noStrike" dirty="0">
                        <a:solidFill>
                          <a:srgbClr val="FFFFFF"/>
                        </a:solidFill>
                        <a:latin typeface="Trebuchet M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178B5"/>
                    </a:solidFill>
                  </a:tcPr>
                </a:tc>
                <a:tc>
                  <a:txBody>
                    <a:bodyPr/>
                    <a:lstStyle/>
                    <a:p>
                      <a:pPr algn="ctr" fontAlgn="ctr"/>
                      <a:r>
                        <a:rPr lang="en-US" sz="1600" b="1" i="0" u="none" strike="noStrike" dirty="0" smtClean="0">
                          <a:solidFill>
                            <a:srgbClr val="FFFFFF"/>
                          </a:solidFill>
                          <a:latin typeface="Trebuchet MS"/>
                        </a:rPr>
                        <a:t>Temporary FTE</a:t>
                      </a:r>
                      <a:endParaRPr lang="en-US" sz="1600" b="1" i="0" u="none" strike="noStrike" dirty="0">
                        <a:solidFill>
                          <a:srgbClr val="FFFFFF"/>
                        </a:solidFill>
                        <a:latin typeface="Trebuchet M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178B5"/>
                    </a:solidFill>
                  </a:tcPr>
                </a:tc>
                <a:tc>
                  <a:txBody>
                    <a:bodyPr/>
                    <a:lstStyle/>
                    <a:p>
                      <a:pPr algn="ctr" fontAlgn="ctr"/>
                      <a:r>
                        <a:rPr lang="en-US" sz="1600" b="1" i="0" u="none" strike="noStrike" dirty="0" smtClean="0">
                          <a:solidFill>
                            <a:srgbClr val="FFFFFF"/>
                          </a:solidFill>
                          <a:latin typeface="Trebuchet MS"/>
                        </a:rPr>
                        <a:t>Total FTE</a:t>
                      </a:r>
                      <a:endParaRPr lang="en-US" sz="1600" b="1" i="0" u="none" strike="noStrike" dirty="0">
                        <a:solidFill>
                          <a:srgbClr val="FFFFFF"/>
                        </a:solidFill>
                        <a:latin typeface="Trebuchet M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178B5"/>
                    </a:solidFill>
                  </a:tcPr>
                </a:tc>
              </a:tr>
              <a:tr h="436563">
                <a:tc>
                  <a:txBody>
                    <a:bodyPr/>
                    <a:lstStyle/>
                    <a:p>
                      <a:pPr algn="l" fontAlgn="ctr"/>
                      <a:r>
                        <a:rPr lang="en-US" sz="1800" b="0" i="0" u="none" strike="noStrike" dirty="0">
                          <a:solidFill>
                            <a:srgbClr val="000000"/>
                          </a:solidFill>
                          <a:latin typeface="Trebuchet MS"/>
                        </a:rPr>
                        <a:t>Professional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800" b="0" i="0" u="none" strike="noStrike" dirty="0">
                          <a:solidFill>
                            <a:srgbClr val="000000"/>
                          </a:solidFill>
                          <a:latin typeface="Trebuchet MS"/>
                        </a:rPr>
                        <a:t>11.4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Trebuchet MS"/>
                        </a:rPr>
                        <a:t>3.4</a:t>
                      </a:r>
                    </a:p>
                  </a:txBody>
                  <a:tcPr marL="9525" marR="9525" marT="9525"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Trebuchet MS"/>
                        </a:rPr>
                        <a:t>14.8</a:t>
                      </a:r>
                    </a:p>
                  </a:txBody>
                  <a:tcPr marL="9525" marR="9525" marT="9525"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6406">
                <a:tc>
                  <a:txBody>
                    <a:bodyPr/>
                    <a:lstStyle/>
                    <a:p>
                      <a:pPr algn="l" fontAlgn="ctr"/>
                      <a:r>
                        <a:rPr lang="en-US" sz="1800" b="0" i="0" u="none" strike="noStrike">
                          <a:solidFill>
                            <a:srgbClr val="000000"/>
                          </a:solidFill>
                          <a:latin typeface="Trebuchet MS"/>
                        </a:rPr>
                        <a:t>Support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800" b="0" i="0" u="none" strike="noStrike">
                          <a:solidFill>
                            <a:srgbClr val="000000"/>
                          </a:solidFill>
                          <a:latin typeface="Trebuchet MS"/>
                        </a:rPr>
                        <a:t>7.9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Trebuchet MS"/>
                        </a:rPr>
                        <a:t>2.4</a:t>
                      </a:r>
                    </a:p>
                  </a:txBody>
                  <a:tcPr marL="9525" marR="9525" marT="9525"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Trebuchet MS"/>
                        </a:rPr>
                        <a:t>10.3</a:t>
                      </a:r>
                    </a:p>
                  </a:txBody>
                  <a:tcPr marL="9525" marR="9525" marT="9525"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456406">
                <a:tc>
                  <a:txBody>
                    <a:bodyPr/>
                    <a:lstStyle/>
                    <a:p>
                      <a:pPr algn="l" fontAlgn="ctr"/>
                      <a:r>
                        <a:rPr lang="en-US" sz="1800" b="0" i="0" u="none" strike="noStrike">
                          <a:solidFill>
                            <a:srgbClr val="000000"/>
                          </a:solidFill>
                          <a:latin typeface="Trebuchet MS"/>
                        </a:rPr>
                        <a:t>Total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800" b="0" i="0" u="none" strike="noStrike">
                          <a:solidFill>
                            <a:srgbClr val="000000"/>
                          </a:solidFill>
                          <a:latin typeface="Trebuchet MS"/>
                        </a:rPr>
                        <a:t>19.3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Trebuchet MS"/>
                        </a:rPr>
                        <a:t>5.8</a:t>
                      </a:r>
                    </a:p>
                  </a:txBody>
                  <a:tcPr marL="9525" marR="9525" marT="9525"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FF0000"/>
                          </a:solidFill>
                          <a:latin typeface="Trebuchet MS"/>
                        </a:rPr>
                        <a:t>25.1</a:t>
                      </a:r>
                    </a:p>
                  </a:txBody>
                  <a:tcPr marL="9525" marR="9525" marT="9525"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34977" y="147641"/>
            <a:ext cx="8404223" cy="995360"/>
          </a:xfrm>
        </p:spPr>
        <p:txBody>
          <a:bodyPr/>
          <a:lstStyle/>
          <a:p>
            <a:r>
              <a:rPr lang="en-US" dirty="0" smtClean="0"/>
              <a:t>RLUK change in number of staff </a:t>
            </a:r>
            <a:br>
              <a:rPr lang="en-US" dirty="0" smtClean="0"/>
            </a:br>
            <a:r>
              <a:rPr lang="en-US" dirty="0" smtClean="0"/>
              <a:t/>
            </a:r>
            <a:br>
              <a:rPr lang="en-US" dirty="0" smtClean="0"/>
            </a:br>
            <a:endParaRPr lang="en-US" dirty="0"/>
          </a:p>
        </p:txBody>
      </p:sp>
      <p:graphicFrame>
        <p:nvGraphicFramePr>
          <p:cNvPr id="4" name="Chart 3"/>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296491980"/>
              </p:ext>
            </p:extLst>
          </p:nvPr>
        </p:nvGraphicFramePr>
        <p:xfrm>
          <a:off x="381000" y="990600"/>
          <a:ext cx="8534400" cy="51816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34977" y="147641"/>
            <a:ext cx="8404223" cy="995360"/>
          </a:xfrm>
        </p:spPr>
        <p:txBody>
          <a:bodyPr/>
          <a:lstStyle/>
          <a:p>
            <a:r>
              <a:rPr lang="en-US" dirty="0" smtClean="0"/>
              <a:t>RLUK change in allocation of staff time</a:t>
            </a:r>
            <a:br>
              <a:rPr lang="en-US" dirty="0" smtClean="0"/>
            </a:br>
            <a:r>
              <a:rPr lang="en-US" dirty="0" smtClean="0"/>
              <a:t/>
            </a:r>
            <a:br>
              <a:rPr lang="en-US" dirty="0" smtClean="0"/>
            </a:br>
            <a:endParaRPr lang="en-US" dirty="0"/>
          </a:p>
        </p:txBody>
      </p:sp>
      <p:graphicFrame>
        <p:nvGraphicFramePr>
          <p:cNvPr id="4" name="Chart 3"/>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431225545"/>
              </p:ext>
            </p:extLst>
          </p:nvPr>
        </p:nvGraphicFramePr>
        <p:xfrm>
          <a:off x="304800" y="914400"/>
          <a:ext cx="8382000" cy="51816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228600" y="0"/>
            <a:ext cx="8247005" cy="666849"/>
          </a:xfrm>
          <a:prstGeom prst="rect">
            <a:avLst/>
          </a:prstGeom>
          <a:noFill/>
        </p:spPr>
        <p:txBody>
          <a:bodyPr wrap="square" rtlCol="0">
            <a:spAutoFit/>
          </a:bodyPr>
          <a:lstStyle/>
          <a:p>
            <a:r>
              <a:rPr lang="en-US" sz="3200" b="1" dirty="0" smtClean="0">
                <a:solidFill>
                  <a:srgbClr val="2178B5"/>
                </a:solidFill>
                <a:latin typeface="+mj-lt"/>
              </a:rPr>
              <a:t>RLUK education and training needs</a:t>
            </a:r>
            <a:endParaRPr lang="en-US" b="1" dirty="0">
              <a:solidFill>
                <a:srgbClr val="2178B5"/>
              </a:solidFill>
              <a:latin typeface="+mj-lt"/>
            </a:endParaRPr>
          </a:p>
        </p:txBody>
      </p:sp>
      <p:graphicFrame>
        <p:nvGraphicFramePr>
          <p:cNvPr id="5" name="Chart 4"/>
          <p:cNvGraphicFramePr/>
          <p:nvPr/>
        </p:nvGraphicFramePr>
        <p:xfrm>
          <a:off x="381000" y="914400"/>
          <a:ext cx="8305800" cy="5181599"/>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 External funding</a:t>
            </a:r>
            <a:endParaRPr lang="en-US" dirty="0"/>
          </a:p>
        </p:txBody>
      </p:sp>
      <p:sp>
        <p:nvSpPr>
          <p:cNvPr id="3" name="Content Placeholder 2"/>
          <p:cNvSpPr>
            <a:spLocks noGrp="1"/>
          </p:cNvSpPr>
          <p:nvPr>
            <p:ph idx="1"/>
          </p:nvPr>
        </p:nvSpPr>
        <p:spPr/>
        <p:txBody>
          <a:bodyPr/>
          <a:lstStyle/>
          <a:p>
            <a:pPr marL="927100" lvl="1" indent="-457200">
              <a:buFont typeface="+mj-lt"/>
              <a:buAutoNum type="arabicPeriod"/>
            </a:pPr>
            <a:r>
              <a:rPr lang="en-US" sz="2200" b="1" i="1" dirty="0" smtClean="0"/>
              <a:t>Develop</a:t>
            </a:r>
            <a:r>
              <a:rPr lang="en-US" sz="2200" dirty="0" smtClean="0"/>
              <a:t> </a:t>
            </a:r>
            <a:r>
              <a:rPr lang="en-US" sz="2200" b="1" i="1" dirty="0" smtClean="0"/>
              <a:t>a set of arguments </a:t>
            </a:r>
            <a:r>
              <a:rPr lang="en-US" sz="2200" dirty="0" smtClean="0"/>
              <a:t>to assist institutions with development of external sources of funding in support of special collections.</a:t>
            </a:r>
          </a:p>
          <a:p>
            <a:pPr marL="469900" indent="-457200">
              <a:buFont typeface="+mj-lt"/>
              <a:buAutoNum type="arabicPeriod"/>
            </a:pP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External funding</a:t>
            </a:r>
            <a:endParaRPr lang="en-US" dirty="0"/>
          </a:p>
        </p:txBody>
      </p:sp>
      <p:sp>
        <p:nvSpPr>
          <p:cNvPr id="3" name="Content Placeholder 2"/>
          <p:cNvSpPr>
            <a:spLocks noGrp="1"/>
          </p:cNvSpPr>
          <p:nvPr>
            <p:ph idx="1"/>
          </p:nvPr>
        </p:nvSpPr>
        <p:spPr>
          <a:xfrm>
            <a:off x="990600" y="1143000"/>
            <a:ext cx="7086600" cy="5334000"/>
          </a:xfrm>
        </p:spPr>
        <p:txBody>
          <a:bodyPr/>
          <a:lstStyle/>
          <a:p>
            <a:pPr marL="12700" indent="0">
              <a:buNone/>
            </a:pPr>
            <a:r>
              <a:rPr lang="en-GB" sz="2200" dirty="0" smtClean="0"/>
              <a:t>“Obtaining </a:t>
            </a:r>
            <a:r>
              <a:rPr lang="en-GB" sz="2200" dirty="0"/>
              <a:t>funding for </a:t>
            </a:r>
            <a:r>
              <a:rPr lang="en-GB" sz="2200" b="1" i="1" dirty="0"/>
              <a:t>core activities</a:t>
            </a:r>
            <a:r>
              <a:rPr lang="en-GB" sz="2200" dirty="0"/>
              <a:t>, </a:t>
            </a:r>
            <a:r>
              <a:rPr lang="en-GB" sz="2200" dirty="0" err="1"/>
              <a:t>eg</a:t>
            </a:r>
            <a:r>
              <a:rPr lang="en-GB" sz="2200" dirty="0"/>
              <a:t> cataloguing, as opposed to capital funding for short term </a:t>
            </a:r>
            <a:r>
              <a:rPr lang="en-GB" sz="2200" dirty="0" smtClean="0"/>
              <a:t>projects, is a major challenge.”</a:t>
            </a:r>
          </a:p>
          <a:p>
            <a:pPr marL="12700" indent="0">
              <a:buNone/>
            </a:pPr>
            <a:endParaRPr lang="en-GB" sz="1000" dirty="0" smtClean="0"/>
          </a:p>
          <a:p>
            <a:pPr marL="12700" indent="0">
              <a:buNone/>
            </a:pPr>
            <a:r>
              <a:rPr lang="en-GB" sz="2200" dirty="0" smtClean="0"/>
              <a:t>“Getting </a:t>
            </a:r>
            <a:r>
              <a:rPr lang="en-GB" sz="2200" dirty="0"/>
              <a:t>to grips with </a:t>
            </a:r>
            <a:r>
              <a:rPr lang="en-GB" sz="2200" b="1" i="1" dirty="0"/>
              <a:t>digitisation</a:t>
            </a:r>
            <a:r>
              <a:rPr lang="en-GB" sz="2200" dirty="0"/>
              <a:t> priorities </a:t>
            </a:r>
            <a:r>
              <a:rPr lang="en-GB" sz="2200" dirty="0" smtClean="0"/>
              <a:t>is dependent </a:t>
            </a:r>
            <a:r>
              <a:rPr lang="en-GB" sz="2200" dirty="0"/>
              <a:t>on external </a:t>
            </a:r>
            <a:r>
              <a:rPr lang="en-GB" sz="2200" dirty="0" smtClean="0"/>
              <a:t>funding.”</a:t>
            </a:r>
          </a:p>
          <a:p>
            <a:pPr marL="12700" indent="0">
              <a:buNone/>
            </a:pPr>
            <a:endParaRPr lang="en-GB" sz="1000" dirty="0" smtClean="0"/>
          </a:p>
          <a:p>
            <a:pPr marL="12700" indent="0">
              <a:buNone/>
            </a:pPr>
            <a:r>
              <a:rPr lang="en-GB" sz="2200" dirty="0" smtClean="0"/>
              <a:t>“Currently </a:t>
            </a:r>
            <a:r>
              <a:rPr lang="en-GB" sz="2200" dirty="0"/>
              <a:t>in sub-standard </a:t>
            </a:r>
            <a:r>
              <a:rPr lang="en-GB" sz="2200" b="1" i="1" dirty="0"/>
              <a:t>temporary accommodation</a:t>
            </a:r>
            <a:r>
              <a:rPr lang="en-GB" sz="2200" dirty="0"/>
              <a:t>, pending fundraising for new premises</a:t>
            </a:r>
            <a:r>
              <a:rPr lang="en-GB" sz="2200" dirty="0" smtClean="0"/>
              <a:t>.”</a:t>
            </a:r>
          </a:p>
          <a:p>
            <a:pPr marL="12700" indent="0">
              <a:buNone/>
            </a:pPr>
            <a:endParaRPr lang="en-GB" sz="1000" dirty="0" smtClean="0"/>
          </a:p>
          <a:p>
            <a:pPr marL="12700" indent="0">
              <a:buNone/>
            </a:pPr>
            <a:r>
              <a:rPr lang="en-GB" sz="2200" dirty="0" smtClean="0"/>
              <a:t>“</a:t>
            </a:r>
            <a:r>
              <a:rPr lang="en-GB" sz="2200" b="1" i="1" dirty="0" smtClean="0"/>
              <a:t>Cataloguing</a:t>
            </a:r>
            <a:r>
              <a:rPr lang="en-GB" sz="2200" dirty="0" smtClean="0"/>
              <a:t> </a:t>
            </a:r>
            <a:r>
              <a:rPr lang="en-GB" sz="2200" dirty="0"/>
              <a:t>has specifically increased due to project funding</a:t>
            </a:r>
            <a:r>
              <a:rPr lang="en-GB" sz="2200" dirty="0" smtClean="0"/>
              <a:t>.”</a:t>
            </a:r>
          </a:p>
          <a:p>
            <a:pPr marL="12700" indent="0">
              <a:buNone/>
            </a:pPr>
            <a:endParaRPr lang="en-GB" sz="1000" dirty="0"/>
          </a:p>
          <a:p>
            <a:pPr marL="12700" indent="0" algn="r">
              <a:buNone/>
            </a:pPr>
            <a:r>
              <a:rPr lang="en-GB" sz="1800" i="1" dirty="0" smtClean="0"/>
              <a:t>--Survey respondents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4801" y="147641"/>
            <a:ext cx="8534400" cy="995360"/>
          </a:xfrm>
        </p:spPr>
        <p:txBody>
          <a:bodyPr/>
          <a:lstStyle/>
          <a:p>
            <a:r>
              <a:rPr lang="en-US" dirty="0" smtClean="0"/>
              <a:t>Recommendations: Outreach &amp; user services</a:t>
            </a:r>
            <a:endParaRPr lang="en-US" dirty="0"/>
          </a:p>
        </p:txBody>
      </p:sp>
      <p:sp>
        <p:nvSpPr>
          <p:cNvPr id="3" name="Content Placeholder 2"/>
          <p:cNvSpPr>
            <a:spLocks noGrp="1"/>
          </p:cNvSpPr>
          <p:nvPr>
            <p:ph idx="1"/>
          </p:nvPr>
        </p:nvSpPr>
        <p:spPr/>
        <p:txBody>
          <a:bodyPr/>
          <a:lstStyle/>
          <a:p>
            <a:pPr marL="927100" lvl="1" indent="-457200">
              <a:buFont typeface="+mj-lt"/>
              <a:buAutoNum type="arabicPeriod"/>
            </a:pPr>
            <a:r>
              <a:rPr lang="en-US" sz="2200" dirty="0" smtClean="0"/>
              <a:t>Develop an </a:t>
            </a:r>
            <a:r>
              <a:rPr lang="en-US" sz="2200" b="1" i="1" dirty="0" smtClean="0"/>
              <a:t>outreach toolkit</a:t>
            </a:r>
            <a:r>
              <a:rPr lang="en-US" sz="2200" dirty="0" smtClean="0"/>
              <a:t>, including case studies illustrating best practices, to build skills for presentation, promotion, and engagement with special collections.</a:t>
            </a:r>
          </a:p>
          <a:p>
            <a:pPr marL="927100" lvl="1" indent="-457200">
              <a:buFont typeface="+mj-lt"/>
              <a:buAutoNum type="arabicPeriod"/>
            </a:pPr>
            <a:endParaRPr lang="en-US" sz="2200" dirty="0" smtClean="0"/>
          </a:p>
          <a:p>
            <a:pPr marL="927100" lvl="1" indent="-457200">
              <a:buFont typeface="+mj-lt"/>
              <a:buAutoNum type="arabicPeriod"/>
            </a:pPr>
            <a:r>
              <a:rPr lang="en-US" sz="2200" dirty="0" smtClean="0"/>
              <a:t>Develop pricing models, templates, and </a:t>
            </a:r>
            <a:r>
              <a:rPr lang="en-US" sz="2200" b="1" i="1" dirty="0" smtClean="0"/>
              <a:t>shared policies for user-initiated digital scanning </a:t>
            </a:r>
            <a:r>
              <a:rPr lang="en-US" sz="2200" dirty="0" smtClean="0"/>
              <a:t>to encourage consistency across the sector.</a:t>
            </a:r>
          </a:p>
          <a:p>
            <a:pPr marL="469900" indent="-457200">
              <a:buFont typeface="+mj-lt"/>
              <a:buAutoNum type="arabicPeriod"/>
            </a:pP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50" name="Title 1"/>
          <p:cNvSpPr>
            <a:spLocks noGrp="1"/>
          </p:cNvSpPr>
          <p:nvPr>
            <p:ph type="title"/>
          </p:nvPr>
        </p:nvSpPr>
        <p:spPr/>
        <p:txBody>
          <a:bodyPr/>
          <a:lstStyle/>
          <a:p>
            <a:r>
              <a:rPr lang="en-GB" dirty="0" smtClean="0"/>
              <a:t>Outreach &amp; user services</a:t>
            </a:r>
            <a:endParaRPr lang="en-GB" dirty="0"/>
          </a:p>
        </p:txBody>
      </p:sp>
      <p:sp>
        <p:nvSpPr>
          <p:cNvPr id="3" name="Content Placeholder 2"/>
          <p:cNvSpPr>
            <a:spLocks noGrp="1"/>
          </p:cNvSpPr>
          <p:nvPr>
            <p:ph idx="1"/>
          </p:nvPr>
        </p:nvSpPr>
        <p:spPr>
          <a:xfrm>
            <a:off x="990600" y="1295400"/>
            <a:ext cx="7315200" cy="5029200"/>
          </a:xfrm>
        </p:spPr>
        <p:txBody>
          <a:bodyPr>
            <a:normAutofit/>
          </a:bodyPr>
          <a:lstStyle/>
          <a:p>
            <a:pPr>
              <a:buFont typeface="Arial" charset="0"/>
              <a:buNone/>
            </a:pPr>
            <a:r>
              <a:rPr lang="en-GB" dirty="0"/>
              <a:t>“Outreach: </a:t>
            </a:r>
            <a:r>
              <a:rPr lang="en-GB" b="1" i="1" dirty="0"/>
              <a:t>promoting </a:t>
            </a:r>
            <a:r>
              <a:rPr lang="en-GB" dirty="0"/>
              <a:t>the interest and potential of </a:t>
            </a:r>
            <a:r>
              <a:rPr lang="en-GB" b="1" i="1" dirty="0"/>
              <a:t>our collections for study and research</a:t>
            </a:r>
            <a:r>
              <a:rPr lang="en-GB" dirty="0"/>
              <a:t>”</a:t>
            </a:r>
          </a:p>
          <a:p>
            <a:pPr>
              <a:buFont typeface="Arial" charset="0"/>
              <a:buNone/>
            </a:pPr>
            <a:endParaRPr lang="en-GB" sz="1200" dirty="0"/>
          </a:p>
          <a:p>
            <a:pPr>
              <a:buFont typeface="Arial" charset="0"/>
              <a:buNone/>
            </a:pPr>
            <a:r>
              <a:rPr lang="en-GB" dirty="0"/>
              <a:t>“</a:t>
            </a:r>
            <a:r>
              <a:rPr lang="en-GB" b="1" i="1" dirty="0"/>
              <a:t>Lack of awareness</a:t>
            </a:r>
            <a:r>
              <a:rPr lang="en-GB" b="1" dirty="0"/>
              <a:t> </a:t>
            </a:r>
            <a:r>
              <a:rPr lang="en-GB" dirty="0"/>
              <a:t>of what </a:t>
            </a:r>
            <a:r>
              <a:rPr lang="en-GB" dirty="0" smtClean="0"/>
              <a:t>[special collections] </a:t>
            </a:r>
            <a:r>
              <a:rPr lang="en-GB" dirty="0"/>
              <a:t>can offer both within the parent organisation and the wider community”</a:t>
            </a:r>
          </a:p>
          <a:p>
            <a:pPr>
              <a:buFont typeface="Arial" charset="0"/>
              <a:buNone/>
            </a:pPr>
            <a:endParaRPr lang="en-GB" sz="1200" dirty="0"/>
          </a:p>
          <a:p>
            <a:pPr>
              <a:buFont typeface="Arial" charset="0"/>
              <a:buNone/>
            </a:pPr>
            <a:r>
              <a:rPr lang="en-GB" dirty="0"/>
              <a:t>“Keeping abreast with </a:t>
            </a:r>
            <a:r>
              <a:rPr lang="en-GB" b="1" i="1" dirty="0"/>
              <a:t>discovery and access technology</a:t>
            </a:r>
            <a:r>
              <a:rPr lang="en-GB" dirty="0" smtClean="0"/>
              <a:t>”</a:t>
            </a:r>
          </a:p>
          <a:p>
            <a:pPr>
              <a:buFont typeface="Arial" charset="0"/>
              <a:buNone/>
            </a:pPr>
            <a:endParaRPr lang="en-GB" sz="1400" dirty="0" smtClean="0"/>
          </a:p>
          <a:p>
            <a:pPr algn="r">
              <a:buFont typeface="Arial" charset="0"/>
              <a:buNone/>
            </a:pPr>
            <a:r>
              <a:rPr lang="en-GB" sz="1800" i="1" dirty="0" smtClean="0"/>
              <a:t>--Survey respondents</a:t>
            </a:r>
            <a:endParaRPr lang="en-GB" sz="1800" i="1" dirty="0"/>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304800" y="228600"/>
            <a:ext cx="7848600" cy="683264"/>
          </a:xfrm>
          <a:prstGeom prst="rect">
            <a:avLst/>
          </a:prstGeom>
          <a:noFill/>
        </p:spPr>
        <p:txBody>
          <a:bodyPr wrap="square" rtlCol="0">
            <a:spAutoFit/>
          </a:bodyPr>
          <a:lstStyle/>
          <a:p>
            <a:r>
              <a:rPr lang="en-US" sz="3200" dirty="0" smtClean="0">
                <a:solidFill>
                  <a:srgbClr val="2178B5"/>
                </a:solidFill>
                <a:latin typeface="+mj-lt"/>
              </a:rPr>
              <a:t>RLUK presentations</a:t>
            </a:r>
            <a:endParaRPr lang="en-US" dirty="0" smtClean="0">
              <a:solidFill>
                <a:srgbClr val="2178B5"/>
              </a:solidFill>
              <a:latin typeface="+mj-lt"/>
            </a:endParaRPr>
          </a:p>
        </p:txBody>
      </p:sp>
      <p:graphicFrame>
        <p:nvGraphicFramePr>
          <p:cNvPr id="6" name="Table 5"/>
          <p:cNvGraphicFramePr>
            <a:graphicFrameLocks noGrp="1"/>
          </p:cNvGraphicFramePr>
          <p:nvPr/>
        </p:nvGraphicFramePr>
        <p:xfrm>
          <a:off x="609602" y="1524000"/>
          <a:ext cx="7619997" cy="4090143"/>
        </p:xfrm>
        <a:graphic>
          <a:graphicData uri="http://schemas.openxmlformats.org/drawingml/2006/table">
            <a:tbl>
              <a:tblPr/>
              <a:tblGrid>
                <a:gridCol w="2624612"/>
                <a:gridCol w="708837"/>
                <a:gridCol w="1398517"/>
                <a:gridCol w="962677"/>
                <a:gridCol w="962677"/>
                <a:gridCol w="962677"/>
              </a:tblGrid>
              <a:tr h="934877">
                <a:tc>
                  <a:txBody>
                    <a:bodyPr/>
                    <a:lstStyle/>
                    <a:p>
                      <a:pPr algn="l" fontAlgn="b"/>
                      <a:r>
                        <a:rPr lang="en-US" sz="1600" b="1" i="0" u="none" strike="noStrike" dirty="0">
                          <a:solidFill>
                            <a:srgbClr val="FFFFFF"/>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178B5"/>
                    </a:solidFill>
                  </a:tcPr>
                </a:tc>
                <a:tc>
                  <a:txBody>
                    <a:bodyPr/>
                    <a:lstStyle/>
                    <a:p>
                      <a:pPr algn="ctr" fontAlgn="ctr"/>
                      <a:r>
                        <a:rPr lang="en-US" sz="1600" b="1" i="0" u="none" strike="noStrike" dirty="0">
                          <a:solidFill>
                            <a:srgbClr val="FFFFFF"/>
                          </a:solidFill>
                          <a:latin typeface="Trebuchet MS"/>
                        </a:rPr>
                        <a:t>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178B5"/>
                    </a:solidFill>
                  </a:tcPr>
                </a:tc>
                <a:tc>
                  <a:txBody>
                    <a:bodyPr/>
                    <a:lstStyle/>
                    <a:p>
                      <a:pPr algn="ctr" fontAlgn="ctr"/>
                      <a:r>
                        <a:rPr lang="en-US" sz="1600" b="1" i="0" u="none" strike="noStrike" dirty="0">
                          <a:solidFill>
                            <a:srgbClr val="FFFFFF"/>
                          </a:solidFill>
                          <a:latin typeface="Trebuchet MS"/>
                        </a:rPr>
                        <a:t>Number of Presentations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178B5"/>
                    </a:solidFill>
                  </a:tcPr>
                </a:tc>
                <a:tc>
                  <a:txBody>
                    <a:bodyPr/>
                    <a:lstStyle/>
                    <a:p>
                      <a:pPr algn="ctr" fontAlgn="ctr"/>
                      <a:r>
                        <a:rPr lang="en-US" sz="1600" b="1" i="0" u="none" strike="noStrike" dirty="0">
                          <a:solidFill>
                            <a:srgbClr val="FFFFFF"/>
                          </a:solidFill>
                          <a:latin typeface="Trebuchet MS"/>
                        </a:rPr>
                        <a:t>Percent of Total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178B5"/>
                    </a:solidFill>
                  </a:tcPr>
                </a:tc>
                <a:tc>
                  <a:txBody>
                    <a:bodyPr/>
                    <a:lstStyle/>
                    <a:p>
                      <a:pPr algn="ctr" fontAlgn="ctr"/>
                      <a:r>
                        <a:rPr lang="en-US" sz="1600" b="1" i="0" u="none" strike="noStrike" dirty="0">
                          <a:solidFill>
                            <a:srgbClr val="FFFFFF"/>
                          </a:solidFill>
                          <a:latin typeface="Trebuchet MS"/>
                        </a:rPr>
                        <a:t>Mean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178B5"/>
                    </a:solidFill>
                  </a:tcPr>
                </a:tc>
                <a:tc>
                  <a:txBody>
                    <a:bodyPr/>
                    <a:lstStyle/>
                    <a:p>
                      <a:pPr algn="ctr" fontAlgn="ctr"/>
                      <a:r>
                        <a:rPr lang="en-US" sz="1600" b="1" i="0" u="none" strike="noStrike" dirty="0">
                          <a:solidFill>
                            <a:srgbClr val="FFFFFF"/>
                          </a:solidFill>
                          <a:latin typeface="Trebuchet MS"/>
                        </a:rPr>
                        <a:t>Median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178B5"/>
                    </a:solidFill>
                  </a:tcPr>
                </a:tc>
              </a:tr>
              <a:tr h="665323">
                <a:tc>
                  <a:txBody>
                    <a:bodyPr/>
                    <a:lstStyle/>
                    <a:p>
                      <a:pPr algn="l" fontAlgn="b"/>
                      <a:r>
                        <a:rPr lang="en-US" sz="1800" b="0" i="0" u="none" strike="noStrike" dirty="0">
                          <a:solidFill>
                            <a:srgbClr val="000000"/>
                          </a:solidFill>
                          <a:latin typeface="Trebuchet MS"/>
                        </a:rPr>
                        <a:t>College/University courses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Trebuchet MS"/>
                        </a:rPr>
                        <a:t>29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latin typeface="Trebuchet MS"/>
                        </a:rPr>
                        <a:t>849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latin typeface="Trebuchet MS"/>
                        </a:rPr>
                        <a:t>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latin typeface="Trebuchet MS"/>
                        </a:rPr>
                        <a:t>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FF0000"/>
                          </a:solidFill>
                          <a:latin typeface="Trebuchet MS"/>
                        </a:rPr>
                        <a:t>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60839">
                <a:tc>
                  <a:txBody>
                    <a:bodyPr/>
                    <a:lstStyle/>
                    <a:p>
                      <a:pPr algn="l" fontAlgn="b"/>
                      <a:r>
                        <a:rPr lang="en-US" sz="1800" b="0" i="0" u="none" strike="noStrike" dirty="0">
                          <a:solidFill>
                            <a:srgbClr val="000000"/>
                          </a:solidFill>
                          <a:latin typeface="Trebuchet MS"/>
                        </a:rPr>
                        <a:t>Others affiliated with responding institution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Trebuchet MS"/>
                        </a:rPr>
                        <a:t>29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latin typeface="Trebuchet MS"/>
                        </a:rPr>
                        <a:t>288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latin typeface="Trebuchet MS"/>
                        </a:rPr>
                        <a:t>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latin typeface="Trebuchet MS"/>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FF0000"/>
                          </a:solidFill>
                          <a:latin typeface="Trebuchet MS"/>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47115">
                <a:tc>
                  <a:txBody>
                    <a:bodyPr/>
                    <a:lstStyle/>
                    <a:p>
                      <a:pPr algn="l" fontAlgn="b"/>
                      <a:r>
                        <a:rPr lang="en-US" sz="1800" b="0" i="0" u="none" strike="noStrike">
                          <a:solidFill>
                            <a:srgbClr val="000000"/>
                          </a:solidFill>
                          <a:latin typeface="Trebuchet MS"/>
                        </a:rPr>
                        <a:t>Local schools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Trebuchet MS"/>
                        </a:rPr>
                        <a:t>28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latin typeface="Trebuchet MS"/>
                        </a:rPr>
                        <a:t>219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latin typeface="Trebuchet MS"/>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latin typeface="Trebuchet MS"/>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FF0000"/>
                          </a:solidFill>
                          <a:latin typeface="Trebuchet MS"/>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47115">
                <a:tc>
                  <a:txBody>
                    <a:bodyPr/>
                    <a:lstStyle/>
                    <a:p>
                      <a:pPr algn="l" fontAlgn="b"/>
                      <a:r>
                        <a:rPr lang="en-US" sz="1800" b="0" i="0" u="none" strike="noStrike">
                          <a:solidFill>
                            <a:srgbClr val="000000"/>
                          </a:solidFill>
                          <a:latin typeface="Trebuchet MS"/>
                        </a:rPr>
                        <a:t>Local community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Trebuchet MS"/>
                        </a:rPr>
                        <a:t>28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latin typeface="Trebuchet MS"/>
                        </a:rPr>
                        <a:t>427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latin typeface="Trebuchet MS"/>
                        </a:rPr>
                        <a:t>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latin typeface="Trebuchet MS"/>
                        </a:rPr>
                        <a:t>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FF0000"/>
                          </a:solidFill>
                          <a:latin typeface="Trebuchet MS"/>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67437">
                <a:tc>
                  <a:txBody>
                    <a:bodyPr/>
                    <a:lstStyle/>
                    <a:p>
                      <a:pPr algn="l" fontAlgn="b"/>
                      <a:r>
                        <a:rPr lang="en-US" sz="1800" b="0" i="0" u="none" strike="noStrike">
                          <a:solidFill>
                            <a:srgbClr val="000000"/>
                          </a:solidFill>
                          <a:latin typeface="Trebuchet MS"/>
                        </a:rPr>
                        <a:t>Other visitors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Trebuchet MS"/>
                        </a:rPr>
                        <a:t>29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latin typeface="Trebuchet MS"/>
                        </a:rPr>
                        <a:t>529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latin typeface="Trebuchet MS"/>
                        </a:rPr>
                        <a:t>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latin typeface="Trebuchet MS"/>
                        </a:rPr>
                        <a:t>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FF0000"/>
                          </a:solidFill>
                          <a:latin typeface="Trebuchet MS"/>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467437">
                <a:tc>
                  <a:txBody>
                    <a:bodyPr/>
                    <a:lstStyle/>
                    <a:p>
                      <a:pPr algn="l" fontAlgn="b"/>
                      <a:r>
                        <a:rPr lang="en-US" sz="1800" b="0" i="0" u="none" strike="noStrike">
                          <a:solidFill>
                            <a:srgbClr val="000000"/>
                          </a:solidFill>
                          <a:latin typeface="Trebuchet MS"/>
                        </a:rPr>
                        <a:t>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Trebuchet MS"/>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latin typeface="Trebuchet MS"/>
                        </a:rPr>
                        <a:t>2,312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latin typeface="Trebuchet MS"/>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latin typeface="Trebuchet MS"/>
                        </a:rPr>
                        <a:t>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FF0000"/>
                          </a:solidFill>
                          <a:latin typeface="Trebuchet MS"/>
                        </a:rPr>
                        <a:t>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34977" y="147641"/>
            <a:ext cx="8404223" cy="995360"/>
          </a:xfrm>
        </p:spPr>
        <p:txBody>
          <a:bodyPr/>
          <a:lstStyle/>
          <a:p>
            <a:r>
              <a:rPr lang="en-US" dirty="0" smtClean="0"/>
              <a:t>RLUK use of social media</a:t>
            </a:r>
            <a:br>
              <a:rPr lang="en-US" dirty="0" smtClean="0"/>
            </a:br>
            <a:r>
              <a:rPr lang="en-US" dirty="0" smtClean="0"/>
              <a:t/>
            </a:r>
            <a:br>
              <a:rPr lang="en-US" dirty="0" smtClean="0"/>
            </a:br>
            <a:endParaRPr lang="en-US" dirty="0"/>
          </a:p>
        </p:txBody>
      </p:sp>
      <p:graphicFrame>
        <p:nvGraphicFramePr>
          <p:cNvPr id="5" name="Chart 4"/>
          <p:cNvGraphicFramePr>
            <a:graphicFrameLocks/>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486642043"/>
              </p:ext>
            </p:extLst>
          </p:nvPr>
        </p:nvGraphicFramePr>
        <p:xfrm>
          <a:off x="304800" y="838200"/>
          <a:ext cx="8534400" cy="5236949"/>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1066800" y="5867400"/>
            <a:ext cx="3416545" cy="415498"/>
          </a:xfrm>
          <a:prstGeom prst="rect">
            <a:avLst/>
          </a:prstGeom>
          <a:noFill/>
        </p:spPr>
        <p:txBody>
          <a:bodyPr wrap="none" rtlCol="0">
            <a:spAutoFit/>
          </a:bodyPr>
          <a:lstStyle/>
          <a:p>
            <a:r>
              <a:rPr lang="en-US" sz="1800" b="0" dirty="0" smtClean="0"/>
              <a:t>Note: Numbers of respondents.</a:t>
            </a:r>
            <a:endParaRPr lang="en-US" sz="1800" b="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a:xfrm>
            <a:off x="1295400" y="1524000"/>
            <a:ext cx="7702551" cy="4691064"/>
          </a:xfrm>
        </p:spPr>
        <p:txBody>
          <a:bodyPr/>
          <a:lstStyle/>
          <a:p>
            <a:r>
              <a:rPr lang="en-US" sz="2800" dirty="0" smtClean="0"/>
              <a:t>“Big-picture” outcomes</a:t>
            </a:r>
          </a:p>
          <a:p>
            <a:endParaRPr lang="en-US" sz="2800" dirty="0" smtClean="0"/>
          </a:p>
          <a:p>
            <a:r>
              <a:rPr lang="en-US" sz="2800" dirty="0" smtClean="0"/>
              <a:t>“Major challenges” cited by respondents</a:t>
            </a:r>
          </a:p>
          <a:p>
            <a:pPr>
              <a:buNone/>
            </a:pPr>
            <a:endParaRPr lang="en-US" sz="2800" dirty="0" smtClean="0"/>
          </a:p>
          <a:p>
            <a:r>
              <a:rPr lang="en-US" sz="2800" dirty="0" smtClean="0"/>
              <a:t>Recommendations &amp; commentary</a:t>
            </a:r>
          </a:p>
          <a:p>
            <a:endParaRPr lang="en-US" dirty="0" smtClean="0"/>
          </a:p>
          <a:p>
            <a:endParaRPr lang="en-US" dirty="0" smtClean="0"/>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457199" y="0"/>
            <a:ext cx="8247005" cy="629788"/>
          </a:xfrm>
          <a:prstGeom prst="rect">
            <a:avLst/>
          </a:prstGeom>
          <a:noFill/>
        </p:spPr>
        <p:txBody>
          <a:bodyPr wrap="square" rtlCol="0">
            <a:spAutoFit/>
          </a:bodyPr>
          <a:lstStyle/>
          <a:p>
            <a:r>
              <a:rPr lang="en-US" sz="3200" dirty="0" smtClean="0">
                <a:solidFill>
                  <a:srgbClr val="2178B5"/>
                </a:solidFill>
              </a:rPr>
              <a:t>Interlibrary loan</a:t>
            </a:r>
            <a:endParaRPr lang="en-US" b="1" dirty="0">
              <a:solidFill>
                <a:srgbClr val="2178B5"/>
              </a:solidFill>
              <a:latin typeface="+mj-lt"/>
              <a:cs typeface="Calibri"/>
            </a:endParaRPr>
          </a:p>
        </p:txBody>
      </p:sp>
      <p:pic>
        <p:nvPicPr>
          <p:cNvPr id="1026" name="Picture 2"/>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609600" y="838200"/>
            <a:ext cx="7772400" cy="5201000"/>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34977" y="147641"/>
            <a:ext cx="8404223" cy="995360"/>
          </a:xfrm>
        </p:spPr>
        <p:txBody>
          <a:bodyPr/>
          <a:lstStyle/>
          <a:p>
            <a:r>
              <a:rPr lang="en-US" dirty="0" smtClean="0"/>
              <a:t>RLUK average charge for a digital scan</a:t>
            </a:r>
            <a:br>
              <a:rPr lang="en-US" dirty="0" smtClean="0"/>
            </a:br>
            <a:r>
              <a:rPr lang="en-US" dirty="0" smtClean="0"/>
              <a:t/>
            </a:r>
            <a:br>
              <a:rPr lang="en-US" dirty="0" smtClean="0"/>
            </a:br>
            <a:endParaRPr lang="en-US" dirty="0"/>
          </a:p>
        </p:txBody>
      </p:sp>
      <p:graphicFrame>
        <p:nvGraphicFramePr>
          <p:cNvPr id="3" name="Chart 2"/>
          <p:cNvGraphicFramePr/>
          <p:nvPr/>
        </p:nvGraphicFramePr>
        <p:xfrm>
          <a:off x="914400" y="914400"/>
          <a:ext cx="7162800" cy="51054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Title 1"/>
          <p:cNvSpPr>
            <a:spLocks noGrp="1"/>
          </p:cNvSpPr>
          <p:nvPr>
            <p:ph type="title"/>
          </p:nvPr>
        </p:nvSpPr>
        <p:spPr>
          <a:xfrm>
            <a:off x="457200" y="381000"/>
            <a:ext cx="8023223" cy="995360"/>
          </a:xfrm>
        </p:spPr>
        <p:txBody>
          <a:bodyPr/>
          <a:lstStyle/>
          <a:p>
            <a:pPr eaLnBrk="1" hangingPunct="1"/>
            <a:r>
              <a:rPr lang="en-US" sz="2800" dirty="0" smtClean="0"/>
              <a:t>Managing User-Initiated Digitization in Special Collections and Archives</a:t>
            </a:r>
          </a:p>
        </p:txBody>
      </p:sp>
      <p:sp>
        <p:nvSpPr>
          <p:cNvPr id="46083" name="Content Placeholder 2"/>
          <p:cNvSpPr>
            <a:spLocks noGrp="1"/>
          </p:cNvSpPr>
          <p:nvPr>
            <p:ph idx="1"/>
          </p:nvPr>
        </p:nvSpPr>
        <p:spPr>
          <a:xfrm>
            <a:off x="609600" y="1371600"/>
            <a:ext cx="7924800" cy="4691063"/>
          </a:xfrm>
        </p:spPr>
        <p:txBody>
          <a:bodyPr/>
          <a:lstStyle/>
          <a:p>
            <a:pPr eaLnBrk="1" hangingPunct="1">
              <a:buFontTx/>
              <a:buChar char="•"/>
            </a:pPr>
            <a:endParaRPr lang="en-US" smtClean="0"/>
          </a:p>
          <a:p>
            <a:pPr eaLnBrk="1" hangingPunct="1">
              <a:buFontTx/>
              <a:buChar char="•"/>
            </a:pPr>
            <a:endParaRPr lang="en-US" smtClean="0"/>
          </a:p>
          <a:p>
            <a:pPr eaLnBrk="1" hangingPunct="1">
              <a:buFontTx/>
              <a:buChar char="•"/>
            </a:pPr>
            <a:endParaRPr lang="en-US" smtClean="0"/>
          </a:p>
          <a:p>
            <a:pPr eaLnBrk="1" hangingPunct="1">
              <a:buFontTx/>
              <a:buChar char="•"/>
            </a:pPr>
            <a:endParaRPr lang="en-US" smtClean="0"/>
          </a:p>
        </p:txBody>
      </p:sp>
      <p:pic>
        <p:nvPicPr>
          <p:cNvPr id="46085" name="Picture 7" descr="S&amp;D.JPG"/>
          <p:cNvPicPr>
            <a:picLocks noChangeAspect="1"/>
          </p:cNvPicPr>
          <p:nvPr/>
        </p:nvPicPr>
        <p:blipFill>
          <a:blip r:embed="rId3" cstate="print"/>
          <a:srcRect/>
          <a:stretch>
            <a:fillRect/>
          </a:stretch>
        </p:blipFill>
        <p:spPr bwMode="auto">
          <a:xfrm>
            <a:off x="685800" y="1371600"/>
            <a:ext cx="4038600" cy="4373563"/>
          </a:xfrm>
          <a:prstGeom prst="rect">
            <a:avLst/>
          </a:prstGeom>
          <a:noFill/>
          <a:ln w="9525">
            <a:noFill/>
            <a:miter lim="800000"/>
            <a:headEnd/>
            <a:tailEnd/>
          </a:ln>
        </p:spPr>
      </p:pic>
      <p:pic>
        <p:nvPicPr>
          <p:cNvPr id="46086" name="Picture 6"/>
          <p:cNvPicPr>
            <a:picLocks noChangeAspect="1" noChangeArrowheads="1"/>
          </p:cNvPicPr>
          <p:nvPr/>
        </p:nvPicPr>
        <p:blipFill>
          <a:blip r:embed="rId4" cstate="print"/>
          <a:srcRect l="36112" t="25778" r="37222" b="23555"/>
          <a:stretch>
            <a:fillRect/>
          </a:stretch>
        </p:blipFill>
        <p:spPr bwMode="auto">
          <a:xfrm>
            <a:off x="4724400" y="1600200"/>
            <a:ext cx="3657600" cy="434340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Recommendations: Born-digital materials</a:t>
            </a:r>
            <a:endParaRPr lang="en-US" dirty="0"/>
          </a:p>
        </p:txBody>
      </p:sp>
      <p:sp>
        <p:nvSpPr>
          <p:cNvPr id="3" name="Content Placeholder 2"/>
          <p:cNvSpPr>
            <a:spLocks noGrp="1"/>
          </p:cNvSpPr>
          <p:nvPr>
            <p:ph idx="1"/>
          </p:nvPr>
        </p:nvSpPr>
        <p:spPr/>
        <p:txBody>
          <a:bodyPr/>
          <a:lstStyle/>
          <a:p>
            <a:pPr marL="927100" lvl="1" indent="-457200">
              <a:buFont typeface="+mj-lt"/>
              <a:buAutoNum type="arabicPeriod"/>
            </a:pPr>
            <a:r>
              <a:rPr lang="en-US" sz="2200" dirty="0" smtClean="0"/>
              <a:t>Define the </a:t>
            </a:r>
            <a:r>
              <a:rPr lang="en-US" sz="2200" b="1" i="1" dirty="0" smtClean="0"/>
              <a:t>basic steps involved in initiating</a:t>
            </a:r>
            <a:r>
              <a:rPr lang="en-US" sz="2200" dirty="0" smtClean="0"/>
              <a:t> a program for managing born-digital archival materials to assist libraries that have not yet begun this work. </a:t>
            </a:r>
          </a:p>
          <a:p>
            <a:pPr marL="927100" lvl="1" indent="-457200">
              <a:buFont typeface="+mj-lt"/>
              <a:buAutoNum type="arabicPeriod"/>
            </a:pPr>
            <a:endParaRPr lang="en-US" sz="1000" dirty="0" smtClean="0"/>
          </a:p>
          <a:p>
            <a:pPr marL="927100" lvl="1" indent="-457200">
              <a:buFont typeface="+mj-lt"/>
              <a:buAutoNum type="arabicPeriod"/>
            </a:pPr>
            <a:r>
              <a:rPr lang="en-US" sz="2200" dirty="0" smtClean="0"/>
              <a:t>Investigate the feasibility of extending broadly across the sector the </a:t>
            </a:r>
            <a:r>
              <a:rPr lang="en-US" sz="2200" b="1" i="1" dirty="0" smtClean="0"/>
              <a:t>adoption of successful technical environments </a:t>
            </a:r>
            <a:r>
              <a:rPr lang="en-US" sz="2200" dirty="0" smtClean="0"/>
              <a:t>for managing born-digital materials that have been developed by a small number of UK institutions</a:t>
            </a:r>
            <a:r>
              <a:rPr lang="en-US" sz="2000" dirty="0" smtClean="0"/>
              <a:t>. </a:t>
            </a:r>
          </a:p>
          <a:p>
            <a:pPr marL="469900" indent="-457200">
              <a:buFont typeface="+mj-lt"/>
              <a:buAutoNum type="arabicPeriod"/>
            </a:pP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Born digital</a:t>
            </a:r>
            <a:br>
              <a:rPr lang="en-US" dirty="0" smtClean="0"/>
            </a:br>
            <a:endParaRPr lang="en-US" dirty="0"/>
          </a:p>
        </p:txBody>
      </p:sp>
      <p:sp>
        <p:nvSpPr>
          <p:cNvPr id="3" name="Content Placeholder 2"/>
          <p:cNvSpPr>
            <a:spLocks noGrp="1"/>
          </p:cNvSpPr>
          <p:nvPr>
            <p:ph idx="1"/>
          </p:nvPr>
        </p:nvSpPr>
        <p:spPr>
          <a:xfrm>
            <a:off x="1143000" y="1143000"/>
            <a:ext cx="6858000" cy="4724399"/>
          </a:xfrm>
        </p:spPr>
        <p:txBody>
          <a:bodyPr/>
          <a:lstStyle/>
          <a:p>
            <a:pPr>
              <a:buNone/>
            </a:pPr>
            <a:r>
              <a:rPr lang="en-US" sz="2800" dirty="0" smtClean="0"/>
              <a:t>Summary analysis for the U.S./Canada survey:</a:t>
            </a:r>
          </a:p>
          <a:p>
            <a:endParaRPr lang="en-US" sz="1200" dirty="0" smtClean="0"/>
          </a:p>
          <a:p>
            <a:pPr lvl="3"/>
            <a:r>
              <a:rPr lang="en-US" sz="2600" dirty="0" smtClean="0"/>
              <a:t>Undercollected</a:t>
            </a:r>
          </a:p>
          <a:p>
            <a:pPr lvl="3"/>
            <a:r>
              <a:rPr lang="en-US" sz="2600" dirty="0" smtClean="0"/>
              <a:t>Undercounted</a:t>
            </a:r>
          </a:p>
          <a:p>
            <a:pPr lvl="3"/>
            <a:r>
              <a:rPr lang="en-US" sz="2600" dirty="0" smtClean="0"/>
              <a:t>Undermanaged</a:t>
            </a:r>
          </a:p>
          <a:p>
            <a:pPr lvl="3"/>
            <a:r>
              <a:rPr lang="en-US" sz="2600" dirty="0" smtClean="0"/>
              <a:t>Unpreserved</a:t>
            </a:r>
          </a:p>
          <a:p>
            <a:pPr lvl="3"/>
            <a:r>
              <a:rPr lang="en-US" sz="2600" dirty="0" smtClean="0"/>
              <a:t>Inaccessible</a:t>
            </a:r>
          </a:p>
          <a:p>
            <a:endParaRPr lang="en-US" sz="1200" dirty="0" smtClean="0"/>
          </a:p>
          <a:p>
            <a:pPr>
              <a:buNone/>
            </a:pPr>
            <a:r>
              <a:rPr lang="en-US" sz="2800" dirty="0" smtClean="0"/>
              <a:t>In the U.K./Ireland: alas, the same.</a:t>
            </a:r>
          </a:p>
          <a:p>
            <a:pPr>
              <a:buNone/>
            </a:pPr>
            <a:endParaRPr lang="en-US"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Born digital</a:t>
            </a:r>
            <a:br>
              <a:rPr lang="en-US" dirty="0" smtClean="0"/>
            </a:br>
            <a:r>
              <a:rPr lang="en-US" dirty="0" smtClean="0"/>
              <a:t>	</a:t>
            </a:r>
            <a:endParaRPr lang="en-US" dirty="0"/>
          </a:p>
        </p:txBody>
      </p:sp>
      <p:sp>
        <p:nvSpPr>
          <p:cNvPr id="3" name="Content Placeholder 2"/>
          <p:cNvSpPr>
            <a:spLocks noGrp="1"/>
          </p:cNvSpPr>
          <p:nvPr>
            <p:ph idx="1"/>
          </p:nvPr>
        </p:nvSpPr>
        <p:spPr>
          <a:xfrm>
            <a:off x="1219200" y="1524000"/>
            <a:ext cx="6324600" cy="2971800"/>
          </a:xfrm>
        </p:spPr>
        <p:txBody>
          <a:bodyPr/>
          <a:lstStyle/>
          <a:p>
            <a:pPr>
              <a:buNone/>
            </a:pPr>
            <a:r>
              <a:rPr lang="en-US" sz="2200" dirty="0" smtClean="0"/>
              <a:t>“Until [active collecting] happens, the ability to </a:t>
            </a:r>
            <a:r>
              <a:rPr lang="en-US" sz="2200" b="1" i="1" dirty="0" smtClean="0"/>
              <a:t>develop the capacity </a:t>
            </a:r>
            <a:r>
              <a:rPr lang="en-US" sz="2200" dirty="0" smtClean="0"/>
              <a:t>to manage such resources will not be addressed.”</a:t>
            </a:r>
          </a:p>
          <a:p>
            <a:endParaRPr lang="en-US" sz="2200" dirty="0" smtClean="0"/>
          </a:p>
          <a:p>
            <a:pPr>
              <a:buNone/>
            </a:pPr>
            <a:r>
              <a:rPr lang="en-US" sz="2200" dirty="0" smtClean="0"/>
              <a:t>“Lack of support from senior management who are put off from even discussing the matter due to potential </a:t>
            </a:r>
            <a:r>
              <a:rPr lang="en-US" sz="2200" b="1" i="1" dirty="0" smtClean="0"/>
              <a:t>cost implications</a:t>
            </a:r>
            <a:r>
              <a:rPr lang="en-US" sz="2200" dirty="0" smtClean="0"/>
              <a:t>.”</a:t>
            </a:r>
            <a:endParaRPr lang="en-US" sz="2200" dirty="0"/>
          </a:p>
        </p:txBody>
      </p:sp>
      <p:sp>
        <p:nvSpPr>
          <p:cNvPr id="4" name="TextBox 3"/>
          <p:cNvSpPr txBox="1"/>
          <p:nvPr/>
        </p:nvSpPr>
        <p:spPr>
          <a:xfrm>
            <a:off x="5105400" y="4953000"/>
            <a:ext cx="2419099" cy="1040285"/>
          </a:xfrm>
          <a:prstGeom prst="rect">
            <a:avLst/>
          </a:prstGeom>
          <a:noFill/>
        </p:spPr>
        <p:txBody>
          <a:bodyPr wrap="square" rtlCol="0">
            <a:spAutoFit/>
          </a:bodyPr>
          <a:lstStyle/>
          <a:p>
            <a:r>
              <a:rPr lang="en-US" sz="1800" b="0" i="1" dirty="0" smtClean="0"/>
              <a:t>--Survey respondents</a:t>
            </a:r>
          </a:p>
          <a:p>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28601" y="228600"/>
            <a:ext cx="8686799" cy="995360"/>
          </a:xfrm>
        </p:spPr>
        <p:txBody>
          <a:bodyPr/>
          <a:lstStyle/>
          <a:p>
            <a:r>
              <a:rPr lang="en-US" sz="3000" dirty="0" smtClean="0"/>
              <a:t>RLUK born digital strategy development</a:t>
            </a:r>
            <a:r>
              <a:rPr lang="en-US" dirty="0" smtClean="0"/>
              <a:t/>
            </a:r>
            <a:br>
              <a:rPr lang="en-US" dirty="0" smtClean="0"/>
            </a:br>
            <a:r>
              <a:rPr lang="en-US" dirty="0" smtClean="0"/>
              <a:t/>
            </a:r>
            <a:br>
              <a:rPr lang="en-US" dirty="0" smtClean="0"/>
            </a:br>
            <a:endParaRPr lang="en-US" dirty="0"/>
          </a:p>
        </p:txBody>
      </p:sp>
      <p:graphicFrame>
        <p:nvGraphicFramePr>
          <p:cNvPr id="4" name="Chart 3"/>
          <p:cNvGraphicFramePr/>
          <p:nvPr/>
        </p:nvGraphicFramePr>
        <p:xfrm>
          <a:off x="457200" y="1066800"/>
          <a:ext cx="8153400" cy="48768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228600" y="0"/>
            <a:ext cx="8610600" cy="630942"/>
          </a:xfrm>
          <a:prstGeom prst="rect">
            <a:avLst/>
          </a:prstGeom>
          <a:noFill/>
        </p:spPr>
        <p:txBody>
          <a:bodyPr wrap="square" rtlCol="0">
            <a:spAutoFit/>
          </a:bodyPr>
          <a:lstStyle/>
          <a:p>
            <a:r>
              <a:rPr lang="en-US" sz="3000" dirty="0" smtClean="0">
                <a:solidFill>
                  <a:srgbClr val="2178B5"/>
                </a:solidFill>
                <a:latin typeface="+mj-lt"/>
                <a:cs typeface="Calibri"/>
              </a:rPr>
              <a:t>RLUK impediments to b</a:t>
            </a:r>
            <a:r>
              <a:rPr lang="en-US" sz="3000" b="1" dirty="0" smtClean="0">
                <a:solidFill>
                  <a:srgbClr val="2178B5"/>
                </a:solidFill>
                <a:latin typeface="+mj-lt"/>
                <a:cs typeface="Calibri"/>
              </a:rPr>
              <a:t>orn digital management</a:t>
            </a:r>
            <a:endParaRPr lang="en-US" sz="3000" b="1" dirty="0">
              <a:solidFill>
                <a:srgbClr val="2178B5"/>
              </a:solidFill>
              <a:latin typeface="+mj-lt"/>
              <a:cs typeface="Calibri"/>
            </a:endParaRPr>
          </a:p>
        </p:txBody>
      </p:sp>
      <p:graphicFrame>
        <p:nvGraphicFramePr>
          <p:cNvPr id="5" name="Chart 4"/>
          <p:cNvGraphicFramePr/>
          <p:nvPr/>
        </p:nvGraphicFramePr>
        <p:xfrm>
          <a:off x="990600" y="914400"/>
          <a:ext cx="7199313" cy="5156201"/>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pPr eaLnBrk="1" hangingPunct="1"/>
            <a:r>
              <a:rPr lang="en-US" dirty="0" smtClean="0"/>
              <a:t>Demystifying born digital</a:t>
            </a:r>
          </a:p>
        </p:txBody>
      </p:sp>
      <p:sp>
        <p:nvSpPr>
          <p:cNvPr id="3" name="Content Placeholder 2"/>
          <p:cNvSpPr>
            <a:spLocks noGrp="1"/>
          </p:cNvSpPr>
          <p:nvPr>
            <p:ph idx="1"/>
          </p:nvPr>
        </p:nvSpPr>
        <p:spPr>
          <a:xfrm>
            <a:off x="685800" y="838200"/>
            <a:ext cx="3581400" cy="5715000"/>
          </a:xfrm>
        </p:spPr>
        <p:txBody>
          <a:bodyPr numCol="1"/>
          <a:lstStyle/>
          <a:p>
            <a:pPr>
              <a:defRPr/>
            </a:pPr>
            <a:r>
              <a:rPr lang="en-US" sz="1900" dirty="0" smtClean="0"/>
              <a:t>Audio</a:t>
            </a:r>
          </a:p>
          <a:p>
            <a:pPr>
              <a:defRPr/>
            </a:pPr>
            <a:r>
              <a:rPr lang="en-US" sz="1900" dirty="0" smtClean="0"/>
              <a:t>Databases</a:t>
            </a:r>
          </a:p>
          <a:p>
            <a:pPr>
              <a:defRPr/>
            </a:pPr>
            <a:r>
              <a:rPr lang="en-US" sz="1900" dirty="0" smtClean="0"/>
              <a:t>Email</a:t>
            </a:r>
          </a:p>
          <a:p>
            <a:pPr>
              <a:defRPr/>
            </a:pPr>
            <a:r>
              <a:rPr lang="en-US" sz="1900" dirty="0" smtClean="0"/>
              <a:t>Institutional records </a:t>
            </a:r>
          </a:p>
          <a:p>
            <a:pPr eaLnBrk="1" hangingPunct="1">
              <a:spcBef>
                <a:spcPts val="0"/>
              </a:spcBef>
              <a:defRPr/>
            </a:pPr>
            <a:r>
              <a:rPr lang="en-US" sz="1900" dirty="0" smtClean="0"/>
              <a:t>Manuscripts </a:t>
            </a:r>
          </a:p>
          <a:p>
            <a:pPr eaLnBrk="1" hangingPunct="1">
              <a:spcBef>
                <a:spcPts val="0"/>
              </a:spcBef>
              <a:defRPr/>
            </a:pPr>
            <a:r>
              <a:rPr lang="en-US" sz="1900" dirty="0" smtClean="0"/>
              <a:t>Moving images</a:t>
            </a:r>
          </a:p>
          <a:p>
            <a:pPr eaLnBrk="1" hangingPunct="1">
              <a:spcBef>
                <a:spcPts val="0"/>
              </a:spcBef>
              <a:defRPr/>
            </a:pPr>
            <a:r>
              <a:rPr lang="en-US" sz="1900" dirty="0" smtClean="0"/>
              <a:t>Photographs</a:t>
            </a:r>
          </a:p>
          <a:p>
            <a:pPr eaLnBrk="1" hangingPunct="1">
              <a:spcBef>
                <a:spcPts val="0"/>
              </a:spcBef>
              <a:defRPr/>
            </a:pPr>
            <a:r>
              <a:rPr lang="en-US" sz="1900" dirty="0" smtClean="0"/>
              <a:t>Publications</a:t>
            </a:r>
          </a:p>
          <a:p>
            <a:pPr eaLnBrk="1" hangingPunct="1">
              <a:spcBef>
                <a:spcPts val="0"/>
              </a:spcBef>
              <a:defRPr/>
            </a:pPr>
            <a:r>
              <a:rPr lang="en-US" sz="1900" dirty="0" smtClean="0"/>
              <a:t>Social media</a:t>
            </a:r>
          </a:p>
          <a:p>
            <a:pPr>
              <a:defRPr/>
            </a:pPr>
            <a:r>
              <a:rPr lang="en-US" sz="1900" dirty="0" smtClean="0"/>
              <a:t>Static data sets </a:t>
            </a:r>
          </a:p>
          <a:p>
            <a:pPr>
              <a:defRPr/>
            </a:pPr>
            <a:r>
              <a:rPr lang="en-US" sz="1900" dirty="0" smtClean="0"/>
              <a:t>Textual documents</a:t>
            </a:r>
          </a:p>
          <a:p>
            <a:pPr>
              <a:defRPr/>
            </a:pPr>
            <a:r>
              <a:rPr lang="en-US" sz="1900" dirty="0" smtClean="0"/>
              <a:t>Video games</a:t>
            </a:r>
          </a:p>
          <a:p>
            <a:pPr eaLnBrk="1" hangingPunct="1">
              <a:spcBef>
                <a:spcPts val="0"/>
              </a:spcBef>
              <a:defRPr/>
            </a:pPr>
            <a:r>
              <a:rPr lang="en-US" sz="1900" dirty="0" smtClean="0"/>
              <a:t>Websites</a:t>
            </a:r>
          </a:p>
          <a:p>
            <a:pPr>
              <a:defRPr/>
            </a:pPr>
            <a:r>
              <a:rPr lang="en-US" sz="1900" dirty="0" smtClean="0"/>
              <a:t>Works of art</a:t>
            </a:r>
          </a:p>
          <a:p>
            <a:pPr>
              <a:buNone/>
              <a:defRPr/>
            </a:pPr>
            <a:r>
              <a:rPr lang="en-US" sz="1900" i="1" dirty="0" smtClean="0"/>
              <a:t>               … and more</a:t>
            </a:r>
          </a:p>
          <a:p>
            <a:pPr>
              <a:buNone/>
              <a:defRPr/>
            </a:pPr>
            <a:endParaRPr lang="en-US" sz="1000" b="1" i="1" dirty="0" smtClean="0"/>
          </a:p>
          <a:p>
            <a:pPr>
              <a:buNone/>
              <a:defRPr/>
            </a:pPr>
            <a:endParaRPr lang="en-US" sz="1000" b="1" i="1" dirty="0" smtClean="0"/>
          </a:p>
          <a:p>
            <a:pPr>
              <a:buNone/>
              <a:defRPr/>
            </a:pPr>
            <a:r>
              <a:rPr lang="en-US" b="1" i="1" dirty="0" smtClean="0"/>
              <a:t>      </a:t>
            </a:r>
          </a:p>
          <a:p>
            <a:pPr eaLnBrk="1" hangingPunct="1">
              <a:spcBef>
                <a:spcPts val="0"/>
              </a:spcBef>
              <a:defRPr/>
            </a:pPr>
            <a:endParaRPr lang="en-US" b="1" i="1" dirty="0" smtClean="0"/>
          </a:p>
          <a:p>
            <a:pPr eaLnBrk="1" hangingPunct="1">
              <a:spcBef>
                <a:spcPts val="0"/>
              </a:spcBef>
              <a:buNone/>
              <a:defRPr/>
            </a:pPr>
            <a:endParaRPr lang="en-US" dirty="0"/>
          </a:p>
        </p:txBody>
      </p:sp>
      <p:sp>
        <p:nvSpPr>
          <p:cNvPr id="5" name="TextBox 4"/>
          <p:cNvSpPr txBox="1"/>
          <p:nvPr/>
        </p:nvSpPr>
        <p:spPr>
          <a:xfrm>
            <a:off x="5486400" y="2133600"/>
            <a:ext cx="184666" cy="523220"/>
          </a:xfrm>
          <a:prstGeom prst="rect">
            <a:avLst/>
          </a:prstGeom>
          <a:noFill/>
        </p:spPr>
        <p:txBody>
          <a:bodyPr wrap="none" rtlCol="0">
            <a:spAutoFit/>
          </a:bodyPr>
          <a:lstStyle/>
          <a:p>
            <a:endParaRPr lang="en-US" dirty="0"/>
          </a:p>
        </p:txBody>
      </p:sp>
      <p:sp>
        <p:nvSpPr>
          <p:cNvPr id="7" name="TextBox 6"/>
          <p:cNvSpPr txBox="1"/>
          <p:nvPr/>
        </p:nvSpPr>
        <p:spPr>
          <a:xfrm>
            <a:off x="6858000" y="5791200"/>
            <a:ext cx="2061382" cy="307777"/>
          </a:xfrm>
          <a:prstGeom prst="rect">
            <a:avLst/>
          </a:prstGeom>
          <a:noFill/>
        </p:spPr>
        <p:txBody>
          <a:bodyPr wrap="none" rtlCol="0">
            <a:spAutoFit/>
          </a:bodyPr>
          <a:lstStyle/>
          <a:p>
            <a:r>
              <a:rPr lang="en-US" sz="1200" dirty="0" smtClean="0"/>
              <a:t>American Heritage Center</a:t>
            </a:r>
            <a:endParaRPr lang="en-US" sz="1200" dirty="0"/>
          </a:p>
        </p:txBody>
      </p:sp>
      <p:pic>
        <p:nvPicPr>
          <p:cNvPr id="8" name="Content Placeholder 3" descr="DSC00001.JPG"/>
          <p:cNvPicPr>
            <a:picLocks noChangeAspect="1"/>
          </p:cNvPicPr>
          <p:nvPr/>
        </p:nvPicPr>
        <p:blipFill>
          <a:blip r:embed="rId3" cstate="print"/>
          <a:stretch>
            <a:fillRect/>
          </a:stretch>
        </p:blipFill>
        <p:spPr>
          <a:xfrm>
            <a:off x="3810000" y="914400"/>
            <a:ext cx="5044017" cy="4952999"/>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1905000" y="228600"/>
            <a:ext cx="4900706" cy="60198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overarching challenge?</a:t>
            </a:r>
            <a:endParaRPr lang="en-US" dirty="0"/>
          </a:p>
        </p:txBody>
      </p:sp>
      <p:sp>
        <p:nvSpPr>
          <p:cNvPr id="3" name="Content Placeholder 2"/>
          <p:cNvSpPr>
            <a:spLocks noGrp="1"/>
          </p:cNvSpPr>
          <p:nvPr>
            <p:ph idx="1"/>
          </p:nvPr>
        </p:nvSpPr>
        <p:spPr>
          <a:xfrm>
            <a:off x="1295400" y="1295400"/>
            <a:ext cx="6248400" cy="4114800"/>
          </a:xfrm>
        </p:spPr>
        <p:txBody>
          <a:bodyPr/>
          <a:lstStyle/>
          <a:p>
            <a:pPr>
              <a:buNone/>
            </a:pPr>
            <a:r>
              <a:rPr lang="en-US" dirty="0" smtClean="0"/>
              <a:t>“Demonstrating the </a:t>
            </a:r>
            <a:r>
              <a:rPr lang="en-US" b="1" i="1" dirty="0" smtClean="0"/>
              <a:t>value of SC </a:t>
            </a:r>
            <a:r>
              <a:rPr lang="en-US" dirty="0" smtClean="0"/>
              <a:t>to the University in tough times, and the need for </a:t>
            </a:r>
            <a:r>
              <a:rPr lang="en-US" b="1" i="1" dirty="0" smtClean="0"/>
              <a:t>improved engagement </a:t>
            </a:r>
            <a:r>
              <a:rPr lang="en-US" dirty="0" smtClean="0"/>
              <a:t>with research and learning …”</a:t>
            </a:r>
          </a:p>
          <a:p>
            <a:pPr>
              <a:buNone/>
            </a:pPr>
            <a:endParaRPr lang="en-US" dirty="0" smtClean="0"/>
          </a:p>
          <a:p>
            <a:pPr>
              <a:buNone/>
            </a:pPr>
            <a:r>
              <a:rPr lang="en-US" dirty="0" smtClean="0"/>
              <a:t>“Keep pace with and even drive research and </a:t>
            </a:r>
            <a:r>
              <a:rPr lang="en-US" b="1" i="1" dirty="0" smtClean="0"/>
              <a:t>academic agenda within the University </a:t>
            </a:r>
            <a:r>
              <a:rPr lang="en-US" dirty="0" smtClean="0"/>
              <a:t>but also the </a:t>
            </a:r>
            <a:r>
              <a:rPr lang="en-US" b="1" i="1" dirty="0" smtClean="0"/>
              <a:t>wider world of scholarship</a:t>
            </a:r>
            <a:r>
              <a:rPr lang="en-US" dirty="0" smtClean="0"/>
              <a:t>.”</a:t>
            </a:r>
            <a:endParaRPr lang="en-US" dirty="0"/>
          </a:p>
        </p:txBody>
      </p:sp>
      <p:sp>
        <p:nvSpPr>
          <p:cNvPr id="5" name="TextBox 4"/>
          <p:cNvSpPr txBox="1"/>
          <p:nvPr/>
        </p:nvSpPr>
        <p:spPr>
          <a:xfrm>
            <a:off x="5105400" y="5486400"/>
            <a:ext cx="2514600" cy="1040285"/>
          </a:xfrm>
          <a:prstGeom prst="rect">
            <a:avLst/>
          </a:prstGeom>
          <a:noFill/>
        </p:spPr>
        <p:txBody>
          <a:bodyPr wrap="square" rtlCol="0">
            <a:spAutoFit/>
          </a:bodyPr>
          <a:lstStyle/>
          <a:p>
            <a:r>
              <a:rPr lang="en-US" sz="1800" b="0" i="1" dirty="0" smtClean="0"/>
              <a:t>--Survey respondents</a:t>
            </a:r>
          </a:p>
          <a:p>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057400" y="228600"/>
            <a:ext cx="4648200" cy="6019800"/>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Recommendations: Digitisation</a:t>
            </a:r>
            <a:endParaRPr lang="en-US" dirty="0"/>
          </a:p>
        </p:txBody>
      </p:sp>
      <p:sp>
        <p:nvSpPr>
          <p:cNvPr id="3" name="Content Placeholder 2"/>
          <p:cNvSpPr>
            <a:spLocks noGrp="1"/>
          </p:cNvSpPr>
          <p:nvPr>
            <p:ph idx="1"/>
          </p:nvPr>
        </p:nvSpPr>
        <p:spPr/>
        <p:txBody>
          <a:bodyPr/>
          <a:lstStyle/>
          <a:p>
            <a:pPr marL="927100" lvl="1" indent="-457200">
              <a:buFont typeface="+mj-lt"/>
              <a:buAutoNum type="arabicPeriod"/>
            </a:pPr>
            <a:r>
              <a:rPr lang="en-US" sz="2200" dirty="0" smtClean="0"/>
              <a:t>Develop both a </a:t>
            </a:r>
            <a:r>
              <a:rPr lang="en-US" sz="2200" b="1" i="1" dirty="0" smtClean="0"/>
              <a:t>national strategy for continued digitisation</a:t>
            </a:r>
            <a:r>
              <a:rPr lang="en-US" sz="2200" dirty="0" smtClean="0"/>
              <a:t> of special collections and a </a:t>
            </a:r>
            <a:r>
              <a:rPr lang="en-US" sz="2200" b="1" i="1" dirty="0" smtClean="0"/>
              <a:t>national gateway for discovery of digitized content</a:t>
            </a:r>
            <a:r>
              <a:rPr lang="en-US" sz="2200" dirty="0" smtClean="0"/>
              <a:t>. As part of the strategy, identify sustainable funding strategies and international partners with which to collaborate. </a:t>
            </a:r>
          </a:p>
          <a:p>
            <a:pPr marL="927100" lvl="1" indent="-457200">
              <a:buFont typeface="+mj-lt"/>
              <a:buAutoNum type="arabicPeriod"/>
            </a:pPr>
            <a:endParaRPr lang="en-US" sz="1000" dirty="0" smtClean="0"/>
          </a:p>
          <a:p>
            <a:pPr marL="927100" lvl="1" indent="-457200">
              <a:buFont typeface="+mj-lt"/>
              <a:buAutoNum type="arabicPeriod"/>
            </a:pPr>
            <a:r>
              <a:rPr lang="en-US" sz="2200" dirty="0" smtClean="0"/>
              <a:t>Develop </a:t>
            </a:r>
            <a:r>
              <a:rPr lang="en-US" sz="2200" b="1" i="1" dirty="0" smtClean="0"/>
              <a:t>cost-effective models for large-scale digitisation </a:t>
            </a:r>
            <a:r>
              <a:rPr lang="en-US" sz="2200" dirty="0" smtClean="0"/>
              <a:t>of special collections that take into account the special needs of these materials while also achieving high productivity. </a:t>
            </a:r>
          </a:p>
          <a:p>
            <a:pPr marL="469900" indent="-457200">
              <a:buFont typeface="+mj-lt"/>
              <a:buAutoNum type="arabicPeriod"/>
            </a:pP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GB" dirty="0" smtClean="0"/>
              <a:t>Digitisation</a:t>
            </a:r>
            <a:endParaRPr lang="en-GB" dirty="0"/>
          </a:p>
        </p:txBody>
      </p:sp>
      <p:sp>
        <p:nvSpPr>
          <p:cNvPr id="4099" name="Content Placeholder 2"/>
          <p:cNvSpPr>
            <a:spLocks noGrp="1"/>
          </p:cNvSpPr>
          <p:nvPr>
            <p:ph idx="1"/>
          </p:nvPr>
        </p:nvSpPr>
        <p:spPr>
          <a:xfrm>
            <a:off x="762000" y="1447800"/>
            <a:ext cx="7702551" cy="4691064"/>
          </a:xfrm>
        </p:spPr>
        <p:txBody>
          <a:bodyPr/>
          <a:lstStyle/>
          <a:p>
            <a:pPr>
              <a:buFont typeface="Arial" charset="0"/>
              <a:buNone/>
            </a:pPr>
            <a:r>
              <a:rPr lang="en-GB" dirty="0"/>
              <a:t>	</a:t>
            </a:r>
            <a:endParaRPr lang="en-GB" dirty="0" smtClean="0"/>
          </a:p>
          <a:p>
            <a:pPr>
              <a:buFont typeface="Arial" charset="0"/>
              <a:buNone/>
            </a:pPr>
            <a:r>
              <a:rPr lang="en-GB" sz="2200" dirty="0" smtClean="0"/>
              <a:t>“Special collections are in danger of being left behind with….increasing </a:t>
            </a:r>
            <a:r>
              <a:rPr lang="en-GB" sz="2200" b="1" i="1" dirty="0" smtClean="0"/>
              <a:t>expectation</a:t>
            </a:r>
            <a:r>
              <a:rPr lang="en-GB" sz="2200" i="1" dirty="0" smtClean="0"/>
              <a:t> </a:t>
            </a:r>
            <a:r>
              <a:rPr lang="en-GB" sz="2200" dirty="0" smtClean="0"/>
              <a:t>that </a:t>
            </a:r>
            <a:r>
              <a:rPr lang="en-GB" sz="2200" b="1" i="1" dirty="0" smtClean="0"/>
              <a:t>everything</a:t>
            </a:r>
            <a:r>
              <a:rPr lang="en-GB" sz="2200" i="1" dirty="0" smtClean="0"/>
              <a:t> </a:t>
            </a:r>
            <a:r>
              <a:rPr lang="en-GB" sz="2200" dirty="0" smtClean="0"/>
              <a:t>will be available </a:t>
            </a:r>
            <a:r>
              <a:rPr lang="en-GB" sz="2200" b="1" i="1" dirty="0" smtClean="0"/>
              <a:t>online</a:t>
            </a:r>
            <a:r>
              <a:rPr lang="en-GB" sz="2200" dirty="0" smtClean="0"/>
              <a:t>.”</a:t>
            </a:r>
          </a:p>
          <a:p>
            <a:pPr>
              <a:buNone/>
            </a:pPr>
            <a:endParaRPr lang="en-GB" i="1" dirty="0" smtClean="0"/>
          </a:p>
          <a:p>
            <a:pPr>
              <a:buNone/>
            </a:pPr>
            <a:endParaRPr lang="en-GB" i="1" dirty="0" smtClean="0"/>
          </a:p>
          <a:p>
            <a:pPr algn="r">
              <a:buNone/>
            </a:pPr>
            <a:r>
              <a:rPr lang="en-GB" sz="1800" i="1" dirty="0" smtClean="0"/>
              <a:t>--Survey respondent</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381000" y="152400"/>
            <a:ext cx="8247005" cy="666849"/>
          </a:xfrm>
          <a:prstGeom prst="rect">
            <a:avLst/>
          </a:prstGeom>
          <a:noFill/>
        </p:spPr>
        <p:txBody>
          <a:bodyPr wrap="square" rtlCol="0">
            <a:spAutoFit/>
          </a:bodyPr>
          <a:lstStyle/>
          <a:p>
            <a:r>
              <a:rPr lang="en-US" sz="3200" dirty="0" smtClean="0">
                <a:solidFill>
                  <a:srgbClr val="4F81BD"/>
                </a:solidFill>
                <a:latin typeface="+mj-lt"/>
                <a:cs typeface="Calibri"/>
              </a:rPr>
              <a:t>RLUK l</a:t>
            </a:r>
            <a:r>
              <a:rPr lang="en-US" sz="3200" b="1" dirty="0" smtClean="0">
                <a:solidFill>
                  <a:srgbClr val="4F81BD"/>
                </a:solidFill>
                <a:latin typeface="+mj-lt"/>
                <a:cs typeface="Calibri"/>
              </a:rPr>
              <a:t>arge-scale digitisation</a:t>
            </a:r>
            <a:endParaRPr lang="en-US" sz="3200" b="1" dirty="0">
              <a:solidFill>
                <a:srgbClr val="4F81BD"/>
              </a:solidFill>
              <a:latin typeface="+mj-lt"/>
              <a:cs typeface="Calibri"/>
            </a:endParaRPr>
          </a:p>
        </p:txBody>
      </p:sp>
      <p:sp>
        <p:nvSpPr>
          <p:cNvPr id="7" name="TextBox 6"/>
          <p:cNvSpPr txBox="1"/>
          <p:nvPr/>
        </p:nvSpPr>
        <p:spPr>
          <a:xfrm>
            <a:off x="381000" y="5562600"/>
            <a:ext cx="8458200" cy="675057"/>
          </a:xfrm>
          <a:prstGeom prst="rect">
            <a:avLst/>
          </a:prstGeom>
          <a:noFill/>
        </p:spPr>
        <p:txBody>
          <a:bodyPr wrap="square" rtlCol="0">
            <a:spAutoFit/>
          </a:bodyPr>
          <a:lstStyle/>
          <a:p>
            <a:r>
              <a:rPr lang="en-US" sz="1600" b="0" dirty="0" smtClean="0"/>
              <a:t>Definition: Systematic reproduction of </a:t>
            </a:r>
            <a:r>
              <a:rPr lang="en-US" sz="1600" i="1" dirty="0" smtClean="0"/>
              <a:t>entire collections </a:t>
            </a:r>
            <a:r>
              <a:rPr lang="en-US" sz="1600" b="0" dirty="0" smtClean="0"/>
              <a:t>using </a:t>
            </a:r>
            <a:r>
              <a:rPr lang="en-US" sz="1600" i="1" dirty="0" smtClean="0"/>
              <a:t>streamlined production</a:t>
            </a:r>
            <a:r>
              <a:rPr lang="en-US" sz="1600" dirty="0" smtClean="0"/>
              <a:t> </a:t>
            </a:r>
            <a:r>
              <a:rPr lang="en-US" sz="1600" b="0" dirty="0" smtClean="0"/>
              <a:t>methods to enable production </a:t>
            </a:r>
            <a:r>
              <a:rPr lang="en-US" sz="1600" i="1" dirty="0" smtClean="0"/>
              <a:t>at scale </a:t>
            </a:r>
            <a:r>
              <a:rPr lang="en-US" sz="1600" dirty="0" smtClean="0"/>
              <a:t>while </a:t>
            </a:r>
            <a:r>
              <a:rPr lang="en-US" sz="1600" b="0" dirty="0" smtClean="0"/>
              <a:t>accounting for special handling needs.</a:t>
            </a:r>
            <a:endParaRPr lang="en-US" sz="1600" b="0" dirty="0"/>
          </a:p>
        </p:txBody>
      </p:sp>
      <p:graphicFrame>
        <p:nvGraphicFramePr>
          <p:cNvPr id="6" name="Chart 5"/>
          <p:cNvGraphicFramePr/>
          <p:nvPr/>
        </p:nvGraphicFramePr>
        <p:xfrm>
          <a:off x="1066800" y="914400"/>
          <a:ext cx="6543675" cy="4826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dirty="0" smtClean="0"/>
              <a:t>Digitization for Access</a:t>
            </a:r>
            <a:br>
              <a:rPr lang="en-US" dirty="0" smtClean="0"/>
            </a:br>
            <a:endParaRPr lang="en-US" dirty="0" smtClean="0"/>
          </a:p>
        </p:txBody>
      </p:sp>
      <p:pic>
        <p:nvPicPr>
          <p:cNvPr id="20483" name="Picture 2"/>
          <p:cNvPicPr>
            <a:picLocks noGrp="1" noChangeAspect="1" noChangeArrowheads="1"/>
          </p:cNvPicPr>
          <p:nvPr>
            <p:ph idx="1"/>
          </p:nvPr>
        </p:nvPicPr>
        <p:blipFill>
          <a:blip r:embed="rId3" cstate="print"/>
          <a:srcRect/>
          <a:stretch>
            <a:fillRect/>
          </a:stretch>
        </p:blipFill>
        <p:spPr>
          <a:xfrm>
            <a:off x="4876800" y="990600"/>
            <a:ext cx="3644900" cy="4691062"/>
          </a:xfrm>
        </p:spPr>
      </p:pic>
      <p:pic>
        <p:nvPicPr>
          <p:cNvPr id="20484" name="Picture 3"/>
          <p:cNvPicPr>
            <a:picLocks noChangeAspect="1" noChangeArrowheads="1"/>
          </p:cNvPicPr>
          <p:nvPr/>
        </p:nvPicPr>
        <p:blipFill>
          <a:blip r:embed="rId4" cstate="print"/>
          <a:srcRect/>
          <a:stretch>
            <a:fillRect/>
          </a:stretch>
        </p:blipFill>
        <p:spPr bwMode="auto">
          <a:xfrm>
            <a:off x="889000" y="1371600"/>
            <a:ext cx="3454400" cy="2590800"/>
          </a:xfrm>
          <a:prstGeom prst="rect">
            <a:avLst/>
          </a:prstGeom>
          <a:noFill/>
          <a:ln w="9525">
            <a:noFill/>
            <a:miter lim="800000"/>
            <a:headEnd/>
            <a:tailEnd/>
          </a:ln>
        </p:spPr>
      </p:pic>
      <p:pic>
        <p:nvPicPr>
          <p:cNvPr id="20485" name="Picture 4"/>
          <p:cNvPicPr>
            <a:picLocks noChangeAspect="1" noChangeArrowheads="1"/>
          </p:cNvPicPr>
          <p:nvPr/>
        </p:nvPicPr>
        <p:blipFill>
          <a:blip r:embed="rId5" cstate="print"/>
          <a:srcRect/>
          <a:stretch>
            <a:fillRect/>
          </a:stretch>
        </p:blipFill>
        <p:spPr bwMode="auto">
          <a:xfrm>
            <a:off x="1676400" y="4419600"/>
            <a:ext cx="1752600" cy="175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r>
              <a:rPr lang="en-US" dirty="0" smtClean="0"/>
              <a:t>Seeking </a:t>
            </a:r>
            <a:r>
              <a:rPr lang="en-US" dirty="0" err="1" smtClean="0"/>
              <a:t>digitisation</a:t>
            </a:r>
            <a:r>
              <a:rPr lang="en-US" dirty="0" smtClean="0"/>
              <a:t> production at scale</a:t>
            </a:r>
          </a:p>
        </p:txBody>
      </p:sp>
      <p:sp>
        <p:nvSpPr>
          <p:cNvPr id="35843" name="Content Placeholder 2"/>
          <p:cNvSpPr>
            <a:spLocks noGrp="1"/>
          </p:cNvSpPr>
          <p:nvPr>
            <p:ph idx="1"/>
          </p:nvPr>
        </p:nvSpPr>
        <p:spPr>
          <a:xfrm>
            <a:off x="609600" y="1371600"/>
            <a:ext cx="7924800" cy="4691063"/>
          </a:xfrm>
        </p:spPr>
        <p:txBody>
          <a:bodyPr/>
          <a:lstStyle/>
          <a:p>
            <a:pPr eaLnBrk="1" hangingPunct="1">
              <a:buFontTx/>
              <a:buChar char="•"/>
            </a:pPr>
            <a:endParaRPr lang="en-US" smtClean="0"/>
          </a:p>
          <a:p>
            <a:pPr eaLnBrk="1" hangingPunct="1">
              <a:buFontTx/>
              <a:buChar char="•"/>
            </a:pPr>
            <a:endParaRPr lang="en-US" smtClean="0"/>
          </a:p>
          <a:p>
            <a:pPr eaLnBrk="1" hangingPunct="1">
              <a:buFontTx/>
              <a:buChar char="•"/>
            </a:pPr>
            <a:endParaRPr lang="en-US" smtClean="0"/>
          </a:p>
          <a:p>
            <a:pPr eaLnBrk="1" hangingPunct="1">
              <a:buFontTx/>
              <a:buChar char="•"/>
            </a:pPr>
            <a:endParaRPr lang="en-US" smtClean="0"/>
          </a:p>
        </p:txBody>
      </p:sp>
      <p:pic>
        <p:nvPicPr>
          <p:cNvPr id="35844" name="Picture 3"/>
          <p:cNvPicPr>
            <a:picLocks noChangeAspect="1" noChangeArrowheads="1"/>
          </p:cNvPicPr>
          <p:nvPr/>
        </p:nvPicPr>
        <p:blipFill>
          <a:blip r:embed="rId3" cstate="print"/>
          <a:srcRect/>
          <a:stretch>
            <a:fillRect/>
          </a:stretch>
        </p:blipFill>
        <p:spPr bwMode="auto">
          <a:xfrm>
            <a:off x="5562600" y="1600200"/>
            <a:ext cx="3219450" cy="4157663"/>
          </a:xfrm>
          <a:prstGeom prst="rect">
            <a:avLst/>
          </a:prstGeom>
          <a:noFill/>
          <a:ln w="9525">
            <a:noFill/>
            <a:miter lim="800000"/>
            <a:headEnd/>
            <a:tailEnd/>
          </a:ln>
        </p:spPr>
      </p:pic>
      <p:pic>
        <p:nvPicPr>
          <p:cNvPr id="35845" name="Picture 5" descr="montage.JPG"/>
          <p:cNvPicPr>
            <a:picLocks noChangeAspect="1"/>
          </p:cNvPicPr>
          <p:nvPr/>
        </p:nvPicPr>
        <p:blipFill>
          <a:blip r:embed="rId4" cstate="print"/>
          <a:srcRect/>
          <a:stretch>
            <a:fillRect/>
          </a:stretch>
        </p:blipFill>
        <p:spPr bwMode="auto">
          <a:xfrm>
            <a:off x="381000" y="1905000"/>
            <a:ext cx="4800600" cy="3581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Title 1"/>
          <p:cNvSpPr>
            <a:spLocks noGrp="1"/>
          </p:cNvSpPr>
          <p:nvPr>
            <p:ph type="title"/>
          </p:nvPr>
        </p:nvSpPr>
        <p:spPr>
          <a:xfrm>
            <a:off x="381000" y="228600"/>
            <a:ext cx="8023223" cy="1524000"/>
          </a:xfrm>
        </p:spPr>
        <p:txBody>
          <a:bodyPr/>
          <a:lstStyle/>
          <a:p>
            <a:pPr eaLnBrk="1" hangingPunct="1"/>
            <a:r>
              <a:rPr lang="en-US" dirty="0" smtClean="0"/>
              <a:t>Well-intentioned practice for putting digitized collections of unpublished materials online </a:t>
            </a:r>
          </a:p>
        </p:txBody>
      </p:sp>
      <p:sp>
        <p:nvSpPr>
          <p:cNvPr id="27651" name="Content Placeholder 2"/>
          <p:cNvSpPr>
            <a:spLocks noGrp="1"/>
          </p:cNvSpPr>
          <p:nvPr>
            <p:ph idx="1"/>
          </p:nvPr>
        </p:nvSpPr>
        <p:spPr>
          <a:xfrm>
            <a:off x="609600" y="1371600"/>
            <a:ext cx="7924800" cy="4691063"/>
          </a:xfrm>
        </p:spPr>
        <p:txBody>
          <a:bodyPr/>
          <a:lstStyle/>
          <a:p>
            <a:pPr eaLnBrk="1" hangingPunct="1">
              <a:buFontTx/>
              <a:buChar char="•"/>
            </a:pPr>
            <a:endParaRPr lang="en-US" dirty="0" smtClean="0"/>
          </a:p>
          <a:p>
            <a:pPr eaLnBrk="1" hangingPunct="1">
              <a:buFontTx/>
              <a:buChar char="•"/>
            </a:pPr>
            <a:endParaRPr lang="en-US" dirty="0" smtClean="0"/>
          </a:p>
          <a:p>
            <a:pPr eaLnBrk="1" hangingPunct="1">
              <a:buFontTx/>
              <a:buChar char="•"/>
            </a:pPr>
            <a:endParaRPr lang="en-US" dirty="0" smtClean="0"/>
          </a:p>
          <a:p>
            <a:pPr eaLnBrk="1" hangingPunct="1">
              <a:buFontTx/>
              <a:buChar char="•"/>
            </a:pPr>
            <a:endParaRPr lang="en-US" dirty="0" smtClean="0"/>
          </a:p>
        </p:txBody>
      </p:sp>
      <p:pic>
        <p:nvPicPr>
          <p:cNvPr id="27652" name="Picture 2"/>
          <p:cNvPicPr>
            <a:picLocks noChangeAspect="1" noChangeArrowheads="1"/>
          </p:cNvPicPr>
          <p:nvPr/>
        </p:nvPicPr>
        <p:blipFill>
          <a:blip r:embed="rId3" cstate="print"/>
          <a:srcRect/>
          <a:stretch>
            <a:fillRect/>
          </a:stretch>
        </p:blipFill>
        <p:spPr bwMode="auto">
          <a:xfrm>
            <a:off x="4876800" y="1295400"/>
            <a:ext cx="3581400" cy="4597622"/>
          </a:xfrm>
          <a:prstGeom prst="rect">
            <a:avLst/>
          </a:prstGeom>
          <a:noFill/>
          <a:ln w="9525">
            <a:noFill/>
            <a:miter lim="800000"/>
            <a:headEnd/>
            <a:tailEnd/>
          </a:ln>
        </p:spPr>
      </p:pic>
      <p:pic>
        <p:nvPicPr>
          <p:cNvPr id="27653" name="Picture 4"/>
          <p:cNvPicPr>
            <a:picLocks noChangeAspect="1" noChangeArrowheads="1"/>
          </p:cNvPicPr>
          <p:nvPr/>
        </p:nvPicPr>
        <p:blipFill>
          <a:blip r:embed="rId4" cstate="print"/>
          <a:srcRect/>
          <a:stretch>
            <a:fillRect/>
          </a:stretch>
        </p:blipFill>
        <p:spPr bwMode="auto">
          <a:xfrm>
            <a:off x="533400" y="2057400"/>
            <a:ext cx="3708400" cy="3810000"/>
          </a:xfrm>
          <a:prstGeom prst="rect">
            <a:avLst/>
          </a:prstGeom>
          <a:noFill/>
          <a:ln w="9525">
            <a:noFill/>
            <a:miter lim="800000"/>
            <a:headEnd/>
            <a:tailEnd/>
          </a:ln>
        </p:spPr>
      </p:pic>
      <p:sp>
        <p:nvSpPr>
          <p:cNvPr id="27654" name="TextBox 5"/>
          <p:cNvSpPr txBox="1">
            <a:spLocks noChangeArrowheads="1"/>
          </p:cNvSpPr>
          <p:nvPr/>
        </p:nvSpPr>
        <p:spPr bwMode="auto">
          <a:xfrm>
            <a:off x="0" y="5953125"/>
            <a:ext cx="9375775" cy="904875"/>
          </a:xfrm>
          <a:prstGeom prst="rect">
            <a:avLst/>
          </a:prstGeom>
          <a:noFill/>
          <a:ln w="9525">
            <a:noFill/>
            <a:miter lim="800000"/>
            <a:headEnd/>
            <a:tailEnd/>
          </a:ln>
        </p:spPr>
        <p:txBody>
          <a:bodyPr wrap="none">
            <a:spAutoFit/>
          </a:bodyPr>
          <a:lstStyle/>
          <a:p>
            <a:pPr>
              <a:lnSpc>
                <a:spcPct val="120000"/>
              </a:lnSpc>
              <a:spcBef>
                <a:spcPct val="50000"/>
              </a:spcBef>
            </a:pPr>
            <a:r>
              <a:rPr lang="en-US" sz="1000" i="1" dirty="0"/>
              <a:t>United States Air Force. "DAYTON, Ohio (10/27/2009) -- Members of Boy Scout Troop...at the National Museum of the U.S. Air Force“  Public domain</a:t>
            </a:r>
          </a:p>
          <a:p>
            <a:pPr>
              <a:lnSpc>
                <a:spcPct val="120000"/>
              </a:lnSpc>
              <a:spcBef>
                <a:spcPct val="50000"/>
              </a:spcBef>
            </a:pP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Recommendations: Archival collections</a:t>
            </a:r>
            <a:endParaRPr lang="en-US" dirty="0"/>
          </a:p>
        </p:txBody>
      </p:sp>
      <p:sp>
        <p:nvSpPr>
          <p:cNvPr id="3" name="Content Placeholder 2"/>
          <p:cNvSpPr>
            <a:spLocks noGrp="1"/>
          </p:cNvSpPr>
          <p:nvPr>
            <p:ph idx="1"/>
          </p:nvPr>
        </p:nvSpPr>
        <p:spPr>
          <a:xfrm>
            <a:off x="457200" y="1143000"/>
            <a:ext cx="7702551" cy="4691064"/>
          </a:xfrm>
        </p:spPr>
        <p:txBody>
          <a:bodyPr/>
          <a:lstStyle/>
          <a:p>
            <a:pPr marL="927100" lvl="1" indent="-457200">
              <a:buFont typeface="+mj-lt"/>
              <a:buAutoNum type="arabicPeriod"/>
            </a:pPr>
            <a:r>
              <a:rPr lang="en-US" sz="2200" b="1" i="1" dirty="0" smtClean="0"/>
              <a:t>Convert print archival catalogues using affordable methodologies</a:t>
            </a:r>
            <a:r>
              <a:rPr lang="en-US" sz="2200" dirty="0" smtClean="0"/>
              <a:t> to enable Internet access. Develop approaches to modifying existing descriptions that strike a balance between incurring overheads and being effective for discovery. Develop tools to facilitate conversion from local databases. </a:t>
            </a:r>
          </a:p>
          <a:p>
            <a:pPr marL="927100" lvl="1" indent="-457200">
              <a:buFont typeface="+mj-lt"/>
              <a:buAutoNum type="arabicPeriod"/>
            </a:pPr>
            <a:endParaRPr lang="en-US" sz="1000" dirty="0" smtClean="0"/>
          </a:p>
          <a:p>
            <a:pPr marL="927100" lvl="1" indent="-457200">
              <a:buFont typeface="+mj-lt"/>
              <a:buAutoNum type="arabicPeriod"/>
            </a:pPr>
            <a:r>
              <a:rPr lang="en-US" sz="2200" dirty="0" smtClean="0"/>
              <a:t>Develop a shared understanding of the goals, characteristics, and benefits of </a:t>
            </a:r>
            <a:r>
              <a:rPr lang="en-US" sz="2200" b="1" i="1" dirty="0" smtClean="0"/>
              <a:t>“simplified archival processing.” </a:t>
            </a:r>
          </a:p>
          <a:p>
            <a:pPr marL="927100" lvl="1" indent="-457200">
              <a:buFont typeface="+mj-lt"/>
              <a:buAutoNum type="arabicPeriod"/>
            </a:pPr>
            <a:endParaRPr lang="en-US" sz="1000" dirty="0" smtClean="0"/>
          </a:p>
          <a:p>
            <a:pPr marL="927100" lvl="1" indent="-457200">
              <a:buFont typeface="+mj-lt"/>
              <a:buAutoNum type="arabicPeriod"/>
            </a:pPr>
            <a:r>
              <a:rPr lang="en-US" sz="2200" dirty="0" smtClean="0"/>
              <a:t>Establish a methodology to </a:t>
            </a:r>
            <a:r>
              <a:rPr lang="en-US" sz="2200" b="1" i="1" dirty="0" smtClean="0"/>
              <a:t>assess unprocessed archival collections</a:t>
            </a:r>
            <a:r>
              <a:rPr lang="en-US" sz="2200" dirty="0" smtClean="0"/>
              <a:t> and develop a plan to make the national collection more fully accessible. </a:t>
            </a:r>
          </a:p>
          <a:p>
            <a:pPr marL="469900" indent="-457200">
              <a:buFont typeface="+mj-lt"/>
              <a:buAutoNum type="arabicPeriod"/>
            </a:pP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Box 2"/>
          <p:cNvSpPr txBox="1"/>
          <p:nvPr/>
        </p:nvSpPr>
        <p:spPr>
          <a:xfrm>
            <a:off x="381000" y="152400"/>
            <a:ext cx="8458200" cy="666849"/>
          </a:xfrm>
          <a:prstGeom prst="rect">
            <a:avLst/>
          </a:prstGeom>
          <a:noFill/>
        </p:spPr>
        <p:txBody>
          <a:bodyPr wrap="square" rtlCol="0">
            <a:spAutoFit/>
          </a:bodyPr>
          <a:lstStyle/>
          <a:p>
            <a:r>
              <a:rPr lang="en-US" sz="3200" dirty="0" smtClean="0">
                <a:solidFill>
                  <a:srgbClr val="2178B5"/>
                </a:solidFill>
                <a:latin typeface="+mj-lt"/>
              </a:rPr>
              <a:t>RLUK Internet access to finding aids</a:t>
            </a:r>
            <a:endParaRPr lang="en-US" dirty="0">
              <a:solidFill>
                <a:srgbClr val="2178B5"/>
              </a:solidFill>
              <a:latin typeface="+mj-lt"/>
            </a:endParaRPr>
          </a:p>
        </p:txBody>
      </p:sp>
      <p:graphicFrame>
        <p:nvGraphicFramePr>
          <p:cNvPr id="5" name="Chart 4"/>
          <p:cNvGraphicFramePr>
            <a:graphicFrameLocks/>
          </p:cNvGraphicFramePr>
          <p:nvPr/>
        </p:nvGraphicFramePr>
        <p:xfrm>
          <a:off x="457200" y="838200"/>
          <a:ext cx="8229599" cy="50292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990600" y="5943600"/>
            <a:ext cx="3761667" cy="415498"/>
          </a:xfrm>
          <a:prstGeom prst="rect">
            <a:avLst/>
          </a:prstGeom>
          <a:noFill/>
        </p:spPr>
        <p:txBody>
          <a:bodyPr wrap="none" rtlCol="0">
            <a:spAutoFit/>
          </a:bodyPr>
          <a:lstStyle/>
          <a:p>
            <a:r>
              <a:rPr lang="en-US" sz="1800" b="0" dirty="0" smtClean="0"/>
              <a:t>Note: Percentages of respondents.</a:t>
            </a:r>
            <a:endParaRPr lang="en-US" sz="1800" b="0" dirty="0"/>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34977" y="147641"/>
            <a:ext cx="8404223" cy="995360"/>
          </a:xfrm>
        </p:spPr>
        <p:txBody>
          <a:bodyPr/>
          <a:lstStyle/>
          <a:p>
            <a:r>
              <a:rPr lang="en-US" dirty="0" smtClean="0"/>
              <a:t>RLUK archival finding aids</a:t>
            </a:r>
            <a:br>
              <a:rPr lang="en-US" dirty="0" smtClean="0"/>
            </a:br>
            <a:r>
              <a:rPr lang="en-US" dirty="0" smtClean="0"/>
              <a:t/>
            </a:r>
            <a:br>
              <a:rPr lang="en-US" dirty="0" smtClean="0"/>
            </a:br>
            <a:endParaRPr lang="en-US" dirty="0"/>
          </a:p>
        </p:txBody>
      </p:sp>
      <p:graphicFrame>
        <p:nvGraphicFramePr>
          <p:cNvPr id="3" name="Table 2"/>
          <p:cNvGraphicFramePr>
            <a:graphicFrameLocks noGrp="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031453258"/>
              </p:ext>
            </p:extLst>
          </p:nvPr>
        </p:nvGraphicFramePr>
        <p:xfrm>
          <a:off x="2209800" y="2286000"/>
          <a:ext cx="4431755" cy="1476911"/>
        </p:xfrm>
        <a:graphic>
          <a:graphicData uri="http://schemas.openxmlformats.org/drawingml/2006/table">
            <a:tbl>
              <a:tblPr/>
              <a:tblGrid>
                <a:gridCol w="1383755"/>
                <a:gridCol w="1600200"/>
                <a:gridCol w="1447800"/>
              </a:tblGrid>
              <a:tr h="828870">
                <a:tc>
                  <a:txBody>
                    <a:bodyPr/>
                    <a:lstStyle/>
                    <a:p>
                      <a:pPr algn="ctr" fontAlgn="ctr"/>
                      <a:r>
                        <a:rPr lang="en-US" sz="1800" b="1" i="0" u="none" strike="noStrike" dirty="0" smtClean="0">
                          <a:solidFill>
                            <a:srgbClr val="FFFFFF"/>
                          </a:solidFill>
                          <a:latin typeface="Trebuchet MS"/>
                        </a:rPr>
                        <a:t>Internet</a:t>
                      </a:r>
                      <a:endParaRPr lang="en-US" sz="1800" b="1" i="0" u="none" strike="noStrike" dirty="0">
                        <a:solidFill>
                          <a:srgbClr val="FFFFFF"/>
                        </a:solidFill>
                        <a:latin typeface="Trebuchet M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178B5"/>
                    </a:solidFill>
                  </a:tcPr>
                </a:tc>
                <a:tc>
                  <a:txBody>
                    <a:bodyPr/>
                    <a:lstStyle/>
                    <a:p>
                      <a:pPr algn="ctr" fontAlgn="ctr"/>
                      <a:r>
                        <a:rPr lang="en-US" sz="1800" b="1" i="0" u="none" strike="noStrike" dirty="0">
                          <a:solidFill>
                            <a:srgbClr val="FFFFFF"/>
                          </a:solidFill>
                          <a:latin typeface="Trebuchet MS"/>
                        </a:rPr>
                        <a:t>Non-</a:t>
                      </a:r>
                      <a:r>
                        <a:rPr lang="en-US" sz="1800" b="1" i="0" u="none" strike="noStrike" dirty="0" smtClean="0">
                          <a:solidFill>
                            <a:srgbClr val="FFFFFF"/>
                          </a:solidFill>
                          <a:latin typeface="Trebuchet MS"/>
                        </a:rPr>
                        <a:t>Internet</a:t>
                      </a:r>
                      <a:endParaRPr lang="en-US" sz="1800" b="1" i="0" u="none" strike="noStrike" dirty="0">
                        <a:solidFill>
                          <a:srgbClr val="FFFFFF"/>
                        </a:solidFill>
                        <a:latin typeface="Trebuchet M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178B5"/>
                    </a:solidFill>
                  </a:tcPr>
                </a:tc>
                <a:tc>
                  <a:txBody>
                    <a:bodyPr/>
                    <a:lstStyle/>
                    <a:p>
                      <a:pPr algn="ctr" fontAlgn="ctr"/>
                      <a:r>
                        <a:rPr lang="en-US" sz="1800" b="1" i="0" u="none" strike="noStrike" dirty="0" smtClean="0">
                          <a:solidFill>
                            <a:srgbClr val="FFFFFF"/>
                          </a:solidFill>
                          <a:latin typeface="Trebuchet MS"/>
                        </a:rPr>
                        <a:t>None</a:t>
                      </a:r>
                      <a:endParaRPr lang="en-US" sz="1800" b="1" i="0" u="none" strike="noStrike" dirty="0">
                        <a:solidFill>
                          <a:srgbClr val="FFFFFF"/>
                        </a:solidFill>
                        <a:latin typeface="Trebuchet M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178B5"/>
                    </a:solidFill>
                  </a:tcPr>
                </a:tc>
              </a:tr>
              <a:tr h="648041">
                <a:tc>
                  <a:txBody>
                    <a:bodyPr/>
                    <a:lstStyle/>
                    <a:p>
                      <a:pPr algn="ctr" fontAlgn="ctr"/>
                      <a:r>
                        <a:rPr lang="en-US" sz="1800" b="0" i="0" u="none" strike="noStrike" dirty="0" smtClean="0">
                          <a:solidFill>
                            <a:srgbClr val="FF0000"/>
                          </a:solidFill>
                          <a:latin typeface="Trebuchet MS"/>
                        </a:rPr>
                        <a:t>64%</a:t>
                      </a:r>
                      <a:endParaRPr lang="en-US" sz="1800" b="0" i="0" u="none" strike="noStrike" dirty="0">
                        <a:solidFill>
                          <a:srgbClr val="FF0000"/>
                        </a:solidFill>
                        <a:latin typeface="Trebuchet MS"/>
                      </a:endParaRPr>
                    </a:p>
                  </a:txBody>
                  <a:tcPr marL="9525" marR="17145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smtClean="0">
                          <a:solidFill>
                            <a:srgbClr val="000000"/>
                          </a:solidFill>
                          <a:latin typeface="Trebuchet MS"/>
                        </a:rPr>
                        <a:t>24%</a:t>
                      </a:r>
                      <a:endParaRPr lang="en-US" sz="1800" b="0" i="0" u="none" strike="noStrike" dirty="0">
                        <a:solidFill>
                          <a:srgbClr val="000000"/>
                        </a:solidFill>
                        <a:latin typeface="Trebuchet MS"/>
                      </a:endParaRPr>
                    </a:p>
                  </a:txBody>
                  <a:tcPr marL="9525" marR="17145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smtClean="0">
                          <a:solidFill>
                            <a:srgbClr val="000000"/>
                          </a:solidFill>
                          <a:latin typeface="Trebuchet MS"/>
                        </a:rPr>
                        <a:t>14%</a:t>
                      </a:r>
                      <a:endParaRPr lang="en-US" sz="1800" b="0" i="0" u="none" strike="noStrike" dirty="0">
                        <a:solidFill>
                          <a:srgbClr val="000000"/>
                        </a:solidFill>
                        <a:latin typeface="Trebuchet MS"/>
                      </a:endParaRPr>
                    </a:p>
                  </a:txBody>
                  <a:tcPr marL="9525" marR="17145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Big-picture outcomes</a:t>
            </a:r>
            <a:endParaRPr lang="en-US" dirty="0"/>
          </a:p>
        </p:txBody>
      </p:sp>
      <p:sp>
        <p:nvSpPr>
          <p:cNvPr id="3" name="Content Placeholder 2"/>
          <p:cNvSpPr>
            <a:spLocks noGrp="1"/>
          </p:cNvSpPr>
          <p:nvPr>
            <p:ph idx="1"/>
          </p:nvPr>
        </p:nvSpPr>
        <p:spPr>
          <a:xfrm>
            <a:off x="762000" y="1143000"/>
            <a:ext cx="7702551" cy="4691064"/>
          </a:xfrm>
        </p:spPr>
        <p:txBody>
          <a:bodyPr/>
          <a:lstStyle/>
          <a:p>
            <a:r>
              <a:rPr lang="en-US" b="1" i="1" dirty="0" smtClean="0"/>
              <a:t>Alignment </a:t>
            </a:r>
            <a:r>
              <a:rPr lang="en-US" dirty="0" smtClean="0"/>
              <a:t>of special collections </a:t>
            </a:r>
            <a:r>
              <a:rPr lang="en-US" b="1" i="1" dirty="0" smtClean="0"/>
              <a:t>with institutional missions and priorities</a:t>
            </a:r>
            <a:r>
              <a:rPr lang="en-US" dirty="0" smtClean="0"/>
              <a:t> is an ongoing challenge.</a:t>
            </a:r>
          </a:p>
          <a:p>
            <a:pPr>
              <a:buNone/>
            </a:pPr>
            <a:endParaRPr lang="en-US" sz="1200" dirty="0" smtClean="0"/>
          </a:p>
          <a:p>
            <a:r>
              <a:rPr lang="en-US" dirty="0" smtClean="0"/>
              <a:t>The special collections sector is undergoing a</a:t>
            </a:r>
            <a:r>
              <a:rPr lang="en-US" b="1" i="1" dirty="0" smtClean="0"/>
              <a:t> </a:t>
            </a:r>
            <a:r>
              <a:rPr lang="en-US" dirty="0" smtClean="0"/>
              <a:t>major</a:t>
            </a:r>
            <a:r>
              <a:rPr lang="en-US" b="1" i="1" dirty="0" smtClean="0"/>
              <a:t> culture shift </a:t>
            </a:r>
            <a:r>
              <a:rPr lang="en-US" dirty="0" smtClean="0"/>
              <a:t>that</a:t>
            </a:r>
            <a:r>
              <a:rPr lang="en-US" b="1" i="1" dirty="0" smtClean="0"/>
              <a:t> mandates significant retraining</a:t>
            </a:r>
            <a:r>
              <a:rPr lang="en-US" dirty="0" smtClean="0"/>
              <a:t> and careful examination of priorities.</a:t>
            </a:r>
          </a:p>
          <a:p>
            <a:pPr>
              <a:buNone/>
            </a:pPr>
            <a:endParaRPr lang="en-US" sz="1200" dirty="0" smtClean="0"/>
          </a:p>
          <a:p>
            <a:r>
              <a:rPr lang="en-US" b="1" i="1" dirty="0" smtClean="0"/>
              <a:t>Philanthropic support is limited</a:t>
            </a:r>
            <a:r>
              <a:rPr lang="en-US" dirty="0" smtClean="0"/>
              <a:t>, as are special collections librarians’ fundraising skills.</a:t>
            </a:r>
          </a:p>
          <a:p>
            <a:pPr>
              <a:buNone/>
            </a:pPr>
            <a:endParaRPr lang="en-US" sz="1200" dirty="0" smtClean="0"/>
          </a:p>
          <a:p>
            <a:r>
              <a:rPr lang="en-US" b="1" i="1" dirty="0" smtClean="0"/>
              <a:t>Use </a:t>
            </a:r>
            <a:r>
              <a:rPr lang="en-US" dirty="0" smtClean="0"/>
              <a:t>of all types of material </a:t>
            </a:r>
            <a:r>
              <a:rPr lang="en-US" b="1" i="1" dirty="0" smtClean="0"/>
              <a:t>has increased </a:t>
            </a:r>
            <a:r>
              <a:rPr lang="en-US" dirty="0" smtClean="0"/>
              <a:t>across the board.</a:t>
            </a:r>
          </a:p>
          <a:p>
            <a:endParaRPr lang="en-US" dirty="0" smtClean="0"/>
          </a:p>
          <a:p>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34977" y="147641"/>
            <a:ext cx="8404223" cy="995360"/>
          </a:xfrm>
        </p:spPr>
        <p:txBody>
          <a:bodyPr/>
          <a:lstStyle/>
          <a:p>
            <a:r>
              <a:rPr lang="en-US" dirty="0" smtClean="0"/>
              <a:t>RLUK use of simplified archival processing</a:t>
            </a:r>
            <a:br>
              <a:rPr lang="en-US" dirty="0" smtClean="0"/>
            </a:br>
            <a:r>
              <a:rPr lang="en-US" dirty="0" smtClean="0"/>
              <a:t/>
            </a:r>
            <a:br>
              <a:rPr lang="en-US" dirty="0" smtClean="0"/>
            </a:br>
            <a:endParaRPr lang="en-US" dirty="0"/>
          </a:p>
        </p:txBody>
      </p:sp>
      <p:graphicFrame>
        <p:nvGraphicFramePr>
          <p:cNvPr id="4" name="Chart 3"/>
          <p:cNvGraphicFramePr>
            <a:graphicFrameLocks/>
          </p:cNvGraphicFramePr>
          <p:nvPr/>
        </p:nvGraphicFramePr>
        <p:xfrm>
          <a:off x="381000" y="914400"/>
          <a:ext cx="8382000" cy="5257799"/>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Recommendations: Metrics</a:t>
            </a:r>
            <a:endParaRPr lang="en-US" dirty="0"/>
          </a:p>
        </p:txBody>
      </p:sp>
      <p:sp>
        <p:nvSpPr>
          <p:cNvPr id="3" name="Content Placeholder 2"/>
          <p:cNvSpPr>
            <a:spLocks noGrp="1"/>
          </p:cNvSpPr>
          <p:nvPr>
            <p:ph idx="1"/>
          </p:nvPr>
        </p:nvSpPr>
        <p:spPr/>
        <p:txBody>
          <a:bodyPr/>
          <a:lstStyle/>
          <a:p>
            <a:pPr marL="927100" lvl="1" indent="-457200">
              <a:buFont typeface="+mj-lt"/>
              <a:buAutoNum type="arabicPeriod"/>
            </a:pPr>
            <a:r>
              <a:rPr lang="en-US" sz="2200" dirty="0" smtClean="0"/>
              <a:t>Determine the </a:t>
            </a:r>
            <a:r>
              <a:rPr lang="en-US" sz="2200" b="1" i="1" dirty="0" smtClean="0"/>
              <a:t>potential value and uses of metrics for reporting core statistics </a:t>
            </a:r>
            <a:r>
              <a:rPr lang="en-US" sz="2200" dirty="0" smtClean="0"/>
              <a:t>(e.g., collection size, users, outreach efforts, catalogue records) across the sector. If warranted, define categories and methodologies and encourage their use across the sector.</a:t>
            </a:r>
          </a:p>
          <a:p>
            <a:pPr marL="469900" indent="-457200">
              <a:buNone/>
            </a:pP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Metrics</a:t>
            </a:r>
            <a:endParaRPr lang="en-US" dirty="0"/>
          </a:p>
        </p:txBody>
      </p:sp>
      <p:sp>
        <p:nvSpPr>
          <p:cNvPr id="3" name="Content Placeholder 2"/>
          <p:cNvSpPr>
            <a:spLocks noGrp="1"/>
          </p:cNvSpPr>
          <p:nvPr>
            <p:ph idx="1"/>
          </p:nvPr>
        </p:nvSpPr>
        <p:spPr>
          <a:xfrm>
            <a:off x="434977" y="1447801"/>
            <a:ext cx="7947023" cy="4691064"/>
          </a:xfrm>
        </p:spPr>
        <p:txBody>
          <a:bodyPr/>
          <a:lstStyle/>
          <a:p>
            <a:pPr marL="930275" lvl="1" indent="-457200">
              <a:buNone/>
            </a:pPr>
            <a:r>
              <a:rPr lang="en-US" sz="2400" dirty="0" smtClean="0"/>
              <a:t>Metrics could improve our ability to </a:t>
            </a:r>
            <a:r>
              <a:rPr lang="en-US" sz="2400" dirty="0" err="1" smtClean="0"/>
              <a:t>realiably</a:t>
            </a:r>
            <a:r>
              <a:rPr lang="en-US" sz="2400" dirty="0" smtClean="0"/>
              <a:t> measure and compare things such as …</a:t>
            </a:r>
          </a:p>
          <a:p>
            <a:pPr marL="930275" lvl="1" indent="-457200">
              <a:buNone/>
            </a:pPr>
            <a:endParaRPr lang="en-US" sz="2200" dirty="0" smtClean="0"/>
          </a:p>
          <a:p>
            <a:pPr marL="1389063" lvl="2" indent="-457200"/>
            <a:r>
              <a:rPr lang="en-US" sz="2200" b="1" i="1" dirty="0" smtClean="0"/>
              <a:t>Who uses </a:t>
            </a:r>
            <a:r>
              <a:rPr lang="en-US" sz="2200" dirty="0" smtClean="0"/>
              <a:t>special collections (faculty, students …)?</a:t>
            </a:r>
          </a:p>
          <a:p>
            <a:pPr marL="1389063" lvl="2" indent="-457200"/>
            <a:r>
              <a:rPr lang="en-US" sz="2200" b="1" i="1" dirty="0" smtClean="0"/>
              <a:t>How much </a:t>
            </a:r>
            <a:r>
              <a:rPr lang="en-US" sz="2200" dirty="0" smtClean="0"/>
              <a:t>material do they use?</a:t>
            </a:r>
          </a:p>
          <a:p>
            <a:pPr marL="1389063" lvl="2" indent="-457200"/>
            <a:r>
              <a:rPr lang="en-US" sz="2200" b="1" i="1" dirty="0" smtClean="0"/>
              <a:t>Which types </a:t>
            </a:r>
            <a:r>
              <a:rPr lang="en-US" sz="2200" dirty="0" smtClean="0"/>
              <a:t>of material do they use?</a:t>
            </a:r>
          </a:p>
          <a:p>
            <a:pPr marL="1389063" lvl="2" indent="-457200"/>
            <a:r>
              <a:rPr lang="en-US" sz="2200" b="1" i="1" dirty="0" smtClean="0"/>
              <a:t>Size of collections </a:t>
            </a:r>
            <a:r>
              <a:rPr lang="en-US" sz="2200" dirty="0" smtClean="0"/>
              <a:t>in various formats</a:t>
            </a:r>
          </a:p>
          <a:p>
            <a:pPr marL="1389063" lvl="2" indent="-457200"/>
            <a:r>
              <a:rPr lang="en-US" sz="2200" dirty="0" smtClean="0"/>
              <a:t>How much material have you </a:t>
            </a:r>
            <a:r>
              <a:rPr lang="en-US" sz="2200" b="1" i="1" dirty="0" err="1" smtClean="0"/>
              <a:t>digitised</a:t>
            </a:r>
            <a:r>
              <a:rPr lang="en-US" sz="2200" dirty="0"/>
              <a:t>?</a:t>
            </a:r>
            <a:endParaRPr lang="en-US" sz="2200" dirty="0" smtClean="0"/>
          </a:p>
          <a:p>
            <a:pPr marL="930275" lvl="1" indent="-457200"/>
            <a:endParaRPr lang="en-US" sz="2200" dirty="0" smtClean="0"/>
          </a:p>
          <a:p>
            <a:pPr marL="930275" lvl="1" indent="-457200"/>
            <a:endParaRPr lang="en-US" sz="2200" dirty="0" smtClean="0"/>
          </a:p>
          <a:p>
            <a:pPr marL="930275" lvl="1" indent="-457200">
              <a:buNone/>
            </a:pPr>
            <a:endParaRPr lang="en-US" sz="2200" dirty="0" smtClean="0"/>
          </a:p>
          <a:p>
            <a:pPr marL="930275" lvl="1" indent="-457200">
              <a:buNone/>
            </a:pPr>
            <a:endParaRPr lang="en-US" sz="22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Recommendations: Collections</a:t>
            </a:r>
            <a:endParaRPr lang="en-US" dirty="0"/>
          </a:p>
        </p:txBody>
      </p:sp>
      <p:sp>
        <p:nvSpPr>
          <p:cNvPr id="3" name="Content Placeholder 2"/>
          <p:cNvSpPr>
            <a:spLocks noGrp="1"/>
          </p:cNvSpPr>
          <p:nvPr>
            <p:ph idx="1"/>
          </p:nvPr>
        </p:nvSpPr>
        <p:spPr/>
        <p:txBody>
          <a:bodyPr/>
          <a:lstStyle/>
          <a:p>
            <a:pPr marL="927100" lvl="1" indent="-457200">
              <a:buFont typeface="+mj-lt"/>
              <a:buAutoNum type="arabicPeriod"/>
            </a:pPr>
            <a:r>
              <a:rPr lang="en-US" sz="2200" dirty="0" smtClean="0"/>
              <a:t>Define key characteristics and desired outcomes of meaningful </a:t>
            </a:r>
            <a:r>
              <a:rPr lang="en-US" sz="2200" b="1" i="1" dirty="0" smtClean="0"/>
              <a:t>collaborative collection development</a:t>
            </a:r>
            <a:r>
              <a:rPr lang="en-US" sz="2200" dirty="0" smtClean="0"/>
              <a:t>, and encourage collaborations in areas of national significance</a:t>
            </a:r>
          </a:p>
          <a:p>
            <a:pPr marL="927100" lvl="1" indent="-457200">
              <a:buFont typeface="+mj-lt"/>
              <a:buAutoNum type="arabicPeriod"/>
            </a:pPr>
            <a:endParaRPr lang="en-US" sz="2200" dirty="0" smtClean="0"/>
          </a:p>
          <a:p>
            <a:pPr marL="927100" lvl="1" indent="-457200">
              <a:buFont typeface="+mj-lt"/>
              <a:buAutoNum type="arabicPeriod"/>
            </a:pPr>
            <a:r>
              <a:rPr lang="en-US" sz="2200" dirty="0" err="1" smtClean="0"/>
              <a:t>Scrutinise</a:t>
            </a:r>
            <a:r>
              <a:rPr lang="en-US" sz="2200" dirty="0" smtClean="0"/>
              <a:t> </a:t>
            </a:r>
            <a:r>
              <a:rPr lang="en-US" sz="2200" b="1" i="1" dirty="0" smtClean="0"/>
              <a:t>local collecting policies </a:t>
            </a:r>
            <a:r>
              <a:rPr lang="en-US" sz="2200" dirty="0" smtClean="0"/>
              <a:t>to determine how well they </a:t>
            </a:r>
            <a:r>
              <a:rPr lang="en-US" sz="2200" b="1" i="1" dirty="0" smtClean="0"/>
              <a:t>reflect the institutional mission </a:t>
            </a:r>
            <a:r>
              <a:rPr lang="en-US" sz="2200" dirty="0" smtClean="0"/>
              <a:t>and can feasibly be implemented.</a:t>
            </a:r>
          </a:p>
          <a:p>
            <a:pPr marL="469900" indent="-457200">
              <a:buFont typeface="+mj-lt"/>
              <a:buAutoNum type="arabicPeriod"/>
            </a:pP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34977" y="147641"/>
            <a:ext cx="8404223" cy="995360"/>
          </a:xfrm>
        </p:spPr>
        <p:txBody>
          <a:bodyPr/>
          <a:lstStyle/>
          <a:p>
            <a:r>
              <a:rPr lang="en-US" dirty="0" smtClean="0"/>
              <a:t>RLUK use of secondary storage</a:t>
            </a:r>
            <a:br>
              <a:rPr lang="en-US" dirty="0" smtClean="0"/>
            </a:br>
            <a:r>
              <a:rPr lang="en-US" dirty="0" smtClean="0"/>
              <a:t/>
            </a:r>
            <a:br>
              <a:rPr lang="en-US" dirty="0" smtClean="0"/>
            </a:br>
            <a:endParaRPr lang="en-US" dirty="0"/>
          </a:p>
        </p:txBody>
      </p:sp>
      <p:graphicFrame>
        <p:nvGraphicFramePr>
          <p:cNvPr id="6" name="Chart 5"/>
          <p:cNvGraphicFramePr/>
          <p:nvPr/>
        </p:nvGraphicFramePr>
        <p:xfrm>
          <a:off x="457200" y="838200"/>
          <a:ext cx="8153400" cy="51054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995360"/>
          </a:xfrm>
        </p:spPr>
        <p:txBody>
          <a:bodyPr/>
          <a:lstStyle/>
          <a:p>
            <a:r>
              <a:rPr lang="en-US" sz="3000" dirty="0" smtClean="0"/>
              <a:t>RLUK collaborative collection development</a:t>
            </a:r>
            <a:r>
              <a:rPr lang="en-US" dirty="0" smtClean="0"/>
              <a:t/>
            </a:r>
            <a:br>
              <a:rPr lang="en-US" dirty="0" smtClean="0"/>
            </a:br>
            <a:r>
              <a:rPr lang="en-US" dirty="0" smtClean="0"/>
              <a:t/>
            </a:r>
            <a:br>
              <a:rPr lang="en-US" dirty="0" smtClean="0"/>
            </a:br>
            <a:endParaRPr lang="en-US" dirty="0"/>
          </a:p>
        </p:txBody>
      </p:sp>
      <p:pic>
        <p:nvPicPr>
          <p:cNvPr id="2051" name="Picture 3"/>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457200" y="981788"/>
            <a:ext cx="8332098" cy="4961812"/>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34977" y="147641"/>
            <a:ext cx="8404223" cy="995360"/>
          </a:xfrm>
        </p:spPr>
        <p:txBody>
          <a:bodyPr/>
          <a:lstStyle/>
          <a:p>
            <a:r>
              <a:rPr lang="en-US" dirty="0" smtClean="0"/>
              <a:t>Recommendations: Cataloguing &amp; metadata</a:t>
            </a:r>
            <a:endParaRPr lang="en-US" dirty="0"/>
          </a:p>
        </p:txBody>
      </p:sp>
      <p:sp>
        <p:nvSpPr>
          <p:cNvPr id="3" name="Content Placeholder 2"/>
          <p:cNvSpPr>
            <a:spLocks noGrp="1"/>
          </p:cNvSpPr>
          <p:nvPr>
            <p:ph idx="1"/>
          </p:nvPr>
        </p:nvSpPr>
        <p:spPr/>
        <p:txBody>
          <a:bodyPr/>
          <a:lstStyle/>
          <a:p>
            <a:pPr marL="927100" lvl="1" indent="-457200">
              <a:buFont typeface="+mj-lt"/>
              <a:buAutoNum type="arabicPeriod"/>
            </a:pPr>
            <a:r>
              <a:rPr lang="en-US" sz="2200" dirty="0" smtClean="0"/>
              <a:t>Collaborate to share expertise and create metadata for </a:t>
            </a:r>
            <a:r>
              <a:rPr lang="en-US" sz="2200" b="1" i="1" dirty="0" smtClean="0"/>
              <a:t>cartographic materials </a:t>
            </a:r>
            <a:r>
              <a:rPr lang="en-US" sz="2200" dirty="0" smtClean="0"/>
              <a:t>to enable improved discovery of the national collection.</a:t>
            </a:r>
          </a:p>
          <a:p>
            <a:pPr marL="927100" lvl="1" indent="-457200">
              <a:buFont typeface="+mj-lt"/>
              <a:buAutoNum type="arabicPeriod"/>
            </a:pPr>
            <a:endParaRPr lang="en-US" sz="2200" dirty="0" smtClean="0"/>
          </a:p>
          <a:p>
            <a:pPr marL="927100" lvl="1" indent="-457200">
              <a:buFont typeface="+mj-lt"/>
              <a:buAutoNum type="arabicPeriod"/>
            </a:pPr>
            <a:r>
              <a:rPr lang="en-US" sz="2200" b="1" i="1" dirty="0" smtClean="0"/>
              <a:t>Build on the findings of RLUK’s “hidden collections” survey </a:t>
            </a:r>
            <a:r>
              <a:rPr lang="en-US" sz="2200" dirty="0" smtClean="0"/>
              <a:t>of print materials to identify national cataloguing priorities. </a:t>
            </a:r>
          </a:p>
          <a:p>
            <a:pPr marL="469900" indent="-457200">
              <a:buFont typeface="+mj-lt"/>
              <a:buAutoNum type="arabicPeriod"/>
            </a:pP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Online catalog records</a:t>
            </a:r>
            <a:endParaRPr lang="en-US" dirty="0"/>
          </a:p>
        </p:txBody>
      </p:sp>
      <p:sp>
        <p:nvSpPr>
          <p:cNvPr id="5" name="Content Placeholder 4"/>
          <p:cNvSpPr>
            <a:spLocks noGrp="1"/>
          </p:cNvSpPr>
          <p:nvPr>
            <p:ph idx="1"/>
          </p:nvPr>
        </p:nvSpPr>
        <p:spPr>
          <a:xfrm>
            <a:off x="1524000" y="1143000"/>
            <a:ext cx="6096000" cy="4038600"/>
          </a:xfrm>
        </p:spPr>
        <p:txBody>
          <a:bodyPr/>
          <a:lstStyle/>
          <a:p>
            <a:r>
              <a:rPr lang="en-US" dirty="0" smtClean="0"/>
              <a:t>Printed volumes: 84%</a:t>
            </a:r>
          </a:p>
          <a:p>
            <a:pPr>
              <a:buNone/>
            </a:pPr>
            <a:endParaRPr lang="en-US" sz="400" dirty="0" smtClean="0"/>
          </a:p>
          <a:p>
            <a:r>
              <a:rPr lang="en-US" dirty="0" smtClean="0"/>
              <a:t>Archives/MSS (collections): </a:t>
            </a:r>
            <a:r>
              <a:rPr lang="en-US" dirty="0" smtClean="0">
                <a:solidFill>
                  <a:srgbClr val="000000"/>
                </a:solidFill>
              </a:rPr>
              <a:t>72%</a:t>
            </a:r>
          </a:p>
          <a:p>
            <a:pPr>
              <a:buNone/>
            </a:pPr>
            <a:endParaRPr lang="en-US" sz="400" dirty="0" smtClean="0"/>
          </a:p>
          <a:p>
            <a:r>
              <a:rPr lang="en-US" dirty="0" smtClean="0"/>
              <a:t>Manuscripts (items): </a:t>
            </a:r>
            <a:r>
              <a:rPr lang="en-US" dirty="0" smtClean="0">
                <a:solidFill>
                  <a:srgbClr val="000000"/>
                </a:solidFill>
              </a:rPr>
              <a:t>61%</a:t>
            </a:r>
          </a:p>
          <a:p>
            <a:pPr>
              <a:buNone/>
            </a:pPr>
            <a:endParaRPr lang="en-US" sz="400" dirty="0" smtClean="0"/>
          </a:p>
          <a:p>
            <a:r>
              <a:rPr lang="en-US" dirty="0" smtClean="0"/>
              <a:t>Cartographic: </a:t>
            </a:r>
            <a:r>
              <a:rPr lang="en-US" dirty="0" smtClean="0">
                <a:solidFill>
                  <a:srgbClr val="FF0000"/>
                </a:solidFill>
              </a:rPr>
              <a:t>43%       </a:t>
            </a:r>
            <a:r>
              <a:rPr lang="en-US" dirty="0" smtClean="0">
                <a:solidFill>
                  <a:srgbClr val="FF0000"/>
                </a:solidFill>
                <a:sym typeface="Wingdings"/>
              </a:rPr>
              <a:t>&lt;&lt;&lt;&lt;&lt;&lt;&lt;&lt;&lt;&lt;&lt;&lt;&lt;&lt;&lt;</a:t>
            </a:r>
            <a:endParaRPr lang="en-US" dirty="0" smtClean="0">
              <a:solidFill>
                <a:srgbClr val="FF0000"/>
              </a:solidFill>
            </a:endParaRPr>
          </a:p>
          <a:p>
            <a:pPr>
              <a:buNone/>
            </a:pPr>
            <a:endParaRPr lang="en-US" sz="400" dirty="0" smtClean="0"/>
          </a:p>
          <a:p>
            <a:r>
              <a:rPr lang="en-US" dirty="0" smtClean="0"/>
              <a:t>Visual: </a:t>
            </a:r>
            <a:r>
              <a:rPr lang="en-US" dirty="0" smtClean="0">
                <a:solidFill>
                  <a:srgbClr val="000000"/>
                </a:solidFill>
              </a:rPr>
              <a:t>49%</a:t>
            </a:r>
            <a:r>
              <a:rPr lang="en-US" dirty="0" smtClean="0">
                <a:solidFill>
                  <a:srgbClr val="FF0000"/>
                </a:solidFill>
              </a:rPr>
              <a:t> </a:t>
            </a:r>
            <a:r>
              <a:rPr lang="en-US" sz="1800" dirty="0" smtClean="0"/>
              <a:t>+ more in collections</a:t>
            </a:r>
          </a:p>
          <a:p>
            <a:endParaRPr lang="en-US" sz="400" dirty="0" smtClean="0"/>
          </a:p>
          <a:p>
            <a:r>
              <a:rPr lang="en-US" dirty="0" smtClean="0"/>
              <a:t>Audiovisual: </a:t>
            </a:r>
            <a:r>
              <a:rPr lang="en-US" dirty="0" smtClean="0">
                <a:solidFill>
                  <a:srgbClr val="000000"/>
                </a:solidFill>
              </a:rPr>
              <a:t>47%</a:t>
            </a:r>
            <a:r>
              <a:rPr lang="en-US" dirty="0" smtClean="0">
                <a:solidFill>
                  <a:srgbClr val="FF0000"/>
                </a:solidFill>
              </a:rPr>
              <a:t> </a:t>
            </a:r>
            <a:r>
              <a:rPr lang="en-US" sz="1800" dirty="0" smtClean="0">
                <a:solidFill>
                  <a:srgbClr val="000000"/>
                </a:solidFill>
              </a:rPr>
              <a:t>+ more in collections</a:t>
            </a:r>
          </a:p>
          <a:p>
            <a:pPr>
              <a:buNone/>
            </a:pPr>
            <a:endParaRPr lang="en-US" sz="400" dirty="0" smtClean="0">
              <a:solidFill>
                <a:srgbClr val="FF0000"/>
              </a:solidFill>
            </a:endParaRPr>
          </a:p>
          <a:p>
            <a:pPr>
              <a:buNone/>
            </a:pPr>
            <a:endParaRPr lang="en-US" sz="400" dirty="0" smtClean="0"/>
          </a:p>
          <a:p>
            <a:r>
              <a:rPr lang="en-US" dirty="0" smtClean="0"/>
              <a:t>Born-digital</a:t>
            </a:r>
            <a:r>
              <a:rPr lang="en-US" dirty="0" smtClean="0">
                <a:solidFill>
                  <a:srgbClr val="000000"/>
                </a:solidFill>
              </a:rPr>
              <a:t>: 27% </a:t>
            </a:r>
            <a:r>
              <a:rPr lang="en-US" sz="1800" dirty="0" smtClean="0">
                <a:solidFill>
                  <a:srgbClr val="000000"/>
                </a:solidFill>
              </a:rPr>
              <a:t>+ more in collections</a:t>
            </a:r>
          </a:p>
        </p:txBody>
      </p:sp>
      <p:sp>
        <p:nvSpPr>
          <p:cNvPr id="6" name="TextBox 5"/>
          <p:cNvSpPr txBox="1"/>
          <p:nvPr/>
        </p:nvSpPr>
        <p:spPr>
          <a:xfrm>
            <a:off x="533400" y="5638800"/>
            <a:ext cx="6743327" cy="451406"/>
          </a:xfrm>
          <a:prstGeom prst="rect">
            <a:avLst/>
          </a:prstGeom>
          <a:noFill/>
        </p:spPr>
        <p:txBody>
          <a:bodyPr wrap="none" rtlCol="0">
            <a:spAutoFit/>
          </a:bodyPr>
          <a:lstStyle/>
          <a:p>
            <a:r>
              <a:rPr lang="en-US" sz="2000" b="0" dirty="0" smtClean="0">
                <a:solidFill>
                  <a:schemeClr val="tx1"/>
                </a:solidFill>
              </a:rPr>
              <a:t>Note: percentages </a:t>
            </a:r>
            <a:r>
              <a:rPr lang="en-US" sz="2000" b="0" dirty="0" smtClean="0"/>
              <a:t>of online records</a:t>
            </a:r>
            <a:r>
              <a:rPr lang="en-US" sz="2000" b="0" dirty="0" smtClean="0">
                <a:solidFill>
                  <a:schemeClr val="tx1"/>
                </a:solidFill>
              </a:rPr>
              <a:t>, not of respondents.</a:t>
            </a:r>
            <a:endParaRPr lang="en-US" sz="2000" b="0" dirty="0">
              <a:solidFill>
                <a:schemeClr val="tx1"/>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443716" y="214192"/>
            <a:ext cx="8247005" cy="666849"/>
          </a:xfrm>
          <a:prstGeom prst="rect">
            <a:avLst/>
          </a:prstGeom>
          <a:noFill/>
        </p:spPr>
        <p:txBody>
          <a:bodyPr wrap="square" rtlCol="0">
            <a:spAutoFit/>
          </a:bodyPr>
          <a:lstStyle/>
          <a:p>
            <a:r>
              <a:rPr lang="en-US" sz="3200" dirty="0" smtClean="0">
                <a:solidFill>
                  <a:srgbClr val="4F81BD"/>
                </a:solidFill>
                <a:latin typeface="+mj-lt"/>
                <a:cs typeface="Calibri"/>
              </a:rPr>
              <a:t>RLUK c</a:t>
            </a:r>
            <a:r>
              <a:rPr lang="en-US" sz="3200" b="1" dirty="0" smtClean="0">
                <a:solidFill>
                  <a:srgbClr val="4F81BD"/>
                </a:solidFill>
                <a:latin typeface="+mj-lt"/>
                <a:cs typeface="Calibri"/>
              </a:rPr>
              <a:t>hange</a:t>
            </a:r>
            <a:r>
              <a:rPr lang="en-US" sz="3200" b="1" dirty="0" smtClean="0">
                <a:solidFill>
                  <a:srgbClr val="4F81BD"/>
                </a:solidFill>
                <a:latin typeface="+mj-lt"/>
              </a:rPr>
              <a:t> in size of backlogs</a:t>
            </a:r>
            <a:endParaRPr lang="en-US" b="1" dirty="0">
              <a:solidFill>
                <a:srgbClr val="4F81BD"/>
              </a:solidFill>
              <a:latin typeface="+mj-lt"/>
            </a:endParaRPr>
          </a:p>
        </p:txBody>
      </p:sp>
      <p:graphicFrame>
        <p:nvGraphicFramePr>
          <p:cNvPr id="5" name="Chart 4"/>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775157016"/>
              </p:ext>
            </p:extLst>
          </p:nvPr>
        </p:nvGraphicFramePr>
        <p:xfrm>
          <a:off x="457200" y="1295400"/>
          <a:ext cx="8915400" cy="4648201"/>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Recommendations: Collection care</a:t>
            </a:r>
            <a:endParaRPr lang="en-US" dirty="0"/>
          </a:p>
        </p:txBody>
      </p:sp>
      <p:sp>
        <p:nvSpPr>
          <p:cNvPr id="3" name="Content Placeholder 2"/>
          <p:cNvSpPr>
            <a:spLocks noGrp="1"/>
          </p:cNvSpPr>
          <p:nvPr>
            <p:ph idx="1"/>
          </p:nvPr>
        </p:nvSpPr>
        <p:spPr/>
        <p:txBody>
          <a:bodyPr/>
          <a:lstStyle/>
          <a:p>
            <a:pPr marL="927100" lvl="1" indent="-457200">
              <a:buFont typeface="+mj-lt"/>
              <a:buAutoNum type="arabicPeriod"/>
            </a:pPr>
            <a:r>
              <a:rPr lang="en-US" sz="2200" dirty="0" smtClean="0"/>
              <a:t>Further inflect </a:t>
            </a:r>
            <a:r>
              <a:rPr lang="en-US" sz="2200" b="1" i="1" dirty="0" smtClean="0"/>
              <a:t>the COPAC collection management tool</a:t>
            </a:r>
            <a:r>
              <a:rPr lang="en-US" sz="2200" dirty="0" smtClean="0"/>
              <a:t> to meet the requirements of special collections. Investigate its potential for determining priorities for preservation and other management activities across the national print collection.</a:t>
            </a:r>
          </a:p>
          <a:p>
            <a:pPr marL="927100" lvl="1" indent="-457200">
              <a:buFont typeface="+mj-lt"/>
              <a:buAutoNum type="arabicPeriod"/>
            </a:pPr>
            <a:endParaRPr lang="en-US" sz="2200" dirty="0" smtClean="0"/>
          </a:p>
          <a:p>
            <a:pPr marL="927100" lvl="1" indent="-457200">
              <a:buFont typeface="+mj-lt"/>
              <a:buAutoNum type="arabicPeriod"/>
            </a:pPr>
            <a:r>
              <a:rPr lang="en-US" sz="2200" dirty="0" smtClean="0"/>
              <a:t>Take collective action to share resources for cost-effective preservation of </a:t>
            </a:r>
            <a:r>
              <a:rPr lang="en-US" sz="2200" b="1" i="1" dirty="0" smtClean="0"/>
              <a:t>at-risk audiovisual and born-digital</a:t>
            </a:r>
            <a:r>
              <a:rPr lang="en-US" sz="2200" dirty="0" smtClean="0"/>
              <a:t> archival materials.</a:t>
            </a:r>
          </a:p>
          <a:p>
            <a:pPr marL="469900" indent="-457200">
              <a:buFont typeface="+mj-lt"/>
              <a:buAutoNum type="arabicPeriod"/>
            </a:pP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34977" y="147641"/>
            <a:ext cx="8023223" cy="842959"/>
          </a:xfrm>
        </p:spPr>
        <p:txBody>
          <a:bodyPr/>
          <a:lstStyle/>
          <a:p>
            <a:r>
              <a:rPr lang="en-US" dirty="0" smtClean="0"/>
              <a:t>Big-picture outcomes, cont.</a:t>
            </a:r>
            <a:endParaRPr lang="en-US" dirty="0"/>
          </a:p>
        </p:txBody>
      </p:sp>
      <p:sp>
        <p:nvSpPr>
          <p:cNvPr id="3" name="Content Placeholder 2"/>
          <p:cNvSpPr>
            <a:spLocks noGrp="1"/>
          </p:cNvSpPr>
          <p:nvPr>
            <p:ph idx="1"/>
          </p:nvPr>
        </p:nvSpPr>
        <p:spPr>
          <a:xfrm>
            <a:off x="685800" y="990600"/>
            <a:ext cx="7702551" cy="5257800"/>
          </a:xfrm>
        </p:spPr>
        <p:txBody>
          <a:bodyPr/>
          <a:lstStyle/>
          <a:p>
            <a:r>
              <a:rPr lang="en-US" b="1" i="1" dirty="0" smtClean="0"/>
              <a:t>Management of born-digital archival materials remains in its infancy; </a:t>
            </a:r>
            <a:r>
              <a:rPr lang="en-US" dirty="0" smtClean="0"/>
              <a:t>upper management must actively support this important work to ensure progress.</a:t>
            </a:r>
          </a:p>
          <a:p>
            <a:endParaRPr lang="en-US" sz="1000" dirty="0" smtClean="0"/>
          </a:p>
          <a:p>
            <a:r>
              <a:rPr lang="en-US" b="1" i="1" dirty="0" smtClean="0"/>
              <a:t>Users expect everything </a:t>
            </a:r>
            <a:r>
              <a:rPr lang="en-US" dirty="0" smtClean="0"/>
              <a:t>in libraries and archives to be </a:t>
            </a:r>
            <a:r>
              <a:rPr lang="en-US" b="1" i="1" dirty="0" smtClean="0"/>
              <a:t>digitized</a:t>
            </a:r>
            <a:r>
              <a:rPr lang="en-US" dirty="0" smtClean="0"/>
              <a:t>; national strategies for digitisation of rare and unique materials are therefore needed.</a:t>
            </a:r>
          </a:p>
          <a:p>
            <a:pPr>
              <a:buNone/>
            </a:pPr>
            <a:endParaRPr lang="en-US" sz="1000" dirty="0" smtClean="0"/>
          </a:p>
          <a:p>
            <a:r>
              <a:rPr lang="en-US" b="1" i="1" dirty="0" smtClean="0"/>
              <a:t>One-third of archival collections are not discoverable </a:t>
            </a:r>
            <a:r>
              <a:rPr lang="en-US" dirty="0" smtClean="0"/>
              <a:t>in online catalogues.</a:t>
            </a:r>
          </a:p>
          <a:p>
            <a:endParaRPr lang="en-US" sz="1000" dirty="0" smtClean="0"/>
          </a:p>
          <a:p>
            <a:r>
              <a:rPr lang="en-US" dirty="0" smtClean="0"/>
              <a:t>Many </a:t>
            </a:r>
            <a:r>
              <a:rPr lang="en-US" b="1" i="1" dirty="0" smtClean="0"/>
              <a:t>cataloging backlogs </a:t>
            </a:r>
            <a:r>
              <a:rPr lang="en-US" dirty="0" smtClean="0"/>
              <a:t>have decreased, while</a:t>
            </a:r>
            <a:r>
              <a:rPr lang="en-US" b="1" i="1" dirty="0" smtClean="0"/>
              <a:t> some continue to grow.</a:t>
            </a:r>
          </a:p>
          <a:p>
            <a:pPr>
              <a:buNone/>
            </a:pPr>
            <a:endParaRPr lang="en-US" sz="1200" dirty="0" smtClean="0"/>
          </a:p>
          <a:p>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47641"/>
            <a:ext cx="8610599" cy="995360"/>
          </a:xfrm>
        </p:spPr>
        <p:txBody>
          <a:bodyPr/>
          <a:lstStyle/>
          <a:p>
            <a:r>
              <a:rPr lang="en-US" dirty="0" smtClean="0"/>
              <a:t>RLUK collections care needs</a:t>
            </a:r>
            <a:br>
              <a:rPr lang="en-US" dirty="0" smtClean="0"/>
            </a:br>
            <a:r>
              <a:rPr lang="en-US" dirty="0" smtClean="0"/>
              <a:t/>
            </a:r>
            <a:br>
              <a:rPr lang="en-US" dirty="0" smtClean="0"/>
            </a:br>
            <a:endParaRPr lang="en-US" dirty="0"/>
          </a:p>
        </p:txBody>
      </p:sp>
      <p:graphicFrame>
        <p:nvGraphicFramePr>
          <p:cNvPr id="3" name="Chart 2"/>
          <p:cNvGraphicFramePr>
            <a:graphicFrameLocks/>
          </p:cNvGraphicFramePr>
          <p:nvPr/>
        </p:nvGraphicFramePr>
        <p:xfrm>
          <a:off x="457200" y="914400"/>
          <a:ext cx="8686800" cy="5334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Recommendations: Building community</a:t>
            </a:r>
            <a:endParaRPr lang="en-US" dirty="0"/>
          </a:p>
        </p:txBody>
      </p:sp>
      <p:sp>
        <p:nvSpPr>
          <p:cNvPr id="3" name="Content Placeholder 2"/>
          <p:cNvSpPr>
            <a:spLocks noGrp="1"/>
          </p:cNvSpPr>
          <p:nvPr>
            <p:ph idx="1"/>
          </p:nvPr>
        </p:nvSpPr>
        <p:spPr/>
        <p:txBody>
          <a:bodyPr/>
          <a:lstStyle/>
          <a:p>
            <a:pPr marL="927100" lvl="1" indent="-457200">
              <a:buFont typeface="+mj-lt"/>
              <a:buAutoNum type="arabicPeriod"/>
            </a:pPr>
            <a:r>
              <a:rPr lang="en-US" sz="2200" dirty="0" smtClean="0"/>
              <a:t>Identify beneficial ways in which to </a:t>
            </a:r>
            <a:r>
              <a:rPr lang="en-US" sz="2200" b="1" i="1" dirty="0" smtClean="0"/>
              <a:t>build productive relationships across the diverse community </a:t>
            </a:r>
            <a:r>
              <a:rPr lang="en-US" sz="2200" dirty="0" smtClean="0"/>
              <a:t>of special collections libraries that participated in this survey.</a:t>
            </a:r>
          </a:p>
          <a:p>
            <a:pPr marL="469900" indent="-457200">
              <a:buNone/>
            </a:pPr>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non-RLUK survey population</a:t>
            </a:r>
            <a:endParaRPr lang="en-US" dirty="0"/>
          </a:p>
        </p:txBody>
      </p:sp>
      <p:sp>
        <p:nvSpPr>
          <p:cNvPr id="3" name="Content Placeholder 2"/>
          <p:cNvSpPr>
            <a:spLocks noGrp="1"/>
          </p:cNvSpPr>
          <p:nvPr>
            <p:ph idx="1"/>
          </p:nvPr>
        </p:nvSpPr>
        <p:spPr>
          <a:xfrm>
            <a:off x="1524000" y="1371600"/>
            <a:ext cx="5715000" cy="4800600"/>
          </a:xfrm>
        </p:spPr>
        <p:txBody>
          <a:bodyPr/>
          <a:lstStyle/>
          <a:p>
            <a:pPr marL="930275" lvl="1" indent="-457200"/>
            <a:r>
              <a:rPr lang="en-US" dirty="0" smtClean="0"/>
              <a:t>14 universities</a:t>
            </a:r>
          </a:p>
          <a:p>
            <a:pPr marL="930275" lvl="1" indent="-457200"/>
            <a:r>
              <a:rPr lang="en-US" dirty="0" smtClean="0"/>
              <a:t>9 independent research libraries </a:t>
            </a:r>
          </a:p>
          <a:p>
            <a:pPr marL="930275" lvl="1" indent="-457200"/>
            <a:r>
              <a:rPr lang="en-US" dirty="0" smtClean="0"/>
              <a:t>5 public libraries and archives</a:t>
            </a:r>
          </a:p>
          <a:p>
            <a:pPr marL="930275" lvl="1" indent="-457200"/>
            <a:r>
              <a:rPr lang="en-US" dirty="0"/>
              <a:t>5 royal colleges</a:t>
            </a:r>
          </a:p>
          <a:p>
            <a:pPr marL="930275" lvl="1" indent="-457200"/>
            <a:r>
              <a:rPr lang="en-US" dirty="0" smtClean="0"/>
              <a:t>4 museums </a:t>
            </a:r>
          </a:p>
          <a:p>
            <a:pPr marL="930275" lvl="1" indent="-457200"/>
            <a:r>
              <a:rPr lang="en-US" dirty="0" smtClean="0"/>
              <a:t>4 learned societies</a:t>
            </a:r>
          </a:p>
          <a:p>
            <a:pPr marL="930275" lvl="1" indent="-457200"/>
            <a:r>
              <a:rPr lang="en-US" dirty="0" smtClean="0"/>
              <a:t>4 church institutions</a:t>
            </a:r>
          </a:p>
          <a:p>
            <a:pPr marL="930275" lvl="1" indent="-457200"/>
            <a:r>
              <a:rPr lang="en-US" dirty="0" smtClean="0"/>
              <a:t>2 colleges</a:t>
            </a:r>
          </a:p>
          <a:p>
            <a:pPr marL="930275" lvl="1" indent="-457200"/>
            <a:r>
              <a:rPr lang="en-US" dirty="0" smtClean="0"/>
              <a:t>2 conservatoires</a:t>
            </a:r>
          </a:p>
          <a:p>
            <a:pPr marL="930275" lvl="1" indent="-457200"/>
            <a:r>
              <a:rPr lang="en-US" dirty="0" smtClean="0"/>
              <a:t>1 national botanic garden (Kew)</a:t>
            </a:r>
          </a:p>
          <a:p>
            <a:pPr marL="930275" lvl="1" indent="-457200"/>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2286000"/>
            <a:ext cx="2994023" cy="766759"/>
          </a:xfrm>
        </p:spPr>
        <p:txBody>
          <a:bodyPr/>
          <a:lstStyle/>
          <a:p>
            <a:r>
              <a:rPr lang="en-GB" sz="4200" dirty="0" smtClean="0"/>
              <a:t>Thank you!</a:t>
            </a:r>
            <a:endParaRPr lang="en-GB" sz="4200" dirty="0"/>
          </a:p>
        </p:txBody>
      </p:sp>
      <p:sp>
        <p:nvSpPr>
          <p:cNvPr id="3" name="Content Placeholder 2"/>
          <p:cNvSpPr>
            <a:spLocks noGrp="1"/>
          </p:cNvSpPr>
          <p:nvPr>
            <p:ph idx="1"/>
          </p:nvPr>
        </p:nvSpPr>
        <p:spPr>
          <a:xfrm>
            <a:off x="1371600" y="4038600"/>
            <a:ext cx="7086600" cy="1905001"/>
          </a:xfrm>
        </p:spPr>
        <p:txBody>
          <a:bodyPr/>
          <a:lstStyle/>
          <a:p>
            <a:pPr marL="12700" indent="0" algn="r">
              <a:buNone/>
            </a:pPr>
            <a:r>
              <a:rPr lang="en-GB" dirty="0" smtClean="0"/>
              <a:t>Jackie Dooley</a:t>
            </a:r>
          </a:p>
          <a:p>
            <a:pPr marL="12700" indent="0" algn="r">
              <a:buNone/>
            </a:pPr>
            <a:endParaRPr lang="en-GB" sz="1200" dirty="0"/>
          </a:p>
          <a:p>
            <a:pPr marL="12700" indent="0" algn="r">
              <a:buNone/>
            </a:pPr>
            <a:r>
              <a:rPr lang="en-GB" sz="2200" dirty="0" smtClean="0">
                <a:hlinkClick r:id="rId2"/>
              </a:rPr>
              <a:t>dooleyj@oclc.org</a:t>
            </a:r>
            <a:endParaRPr lang="en-GB" sz="2200" dirty="0" smtClean="0"/>
          </a:p>
          <a:p>
            <a:pPr marL="12700" indent="0" algn="r">
              <a:buNone/>
            </a:pPr>
            <a:r>
              <a:rPr lang="en-GB" sz="2200" dirty="0" smtClean="0"/>
              <a:t>@</a:t>
            </a:r>
            <a:r>
              <a:rPr lang="en-GB" sz="2200" dirty="0" err="1" smtClean="0"/>
              <a:t>minniedw</a:t>
            </a:r>
            <a:endParaRPr lang="en-GB" sz="2200" dirty="0" smtClean="0"/>
          </a:p>
          <a:p>
            <a:pPr marL="12700" indent="0" algn="r">
              <a:buNone/>
            </a:pPr>
            <a:endParaRPr lang="en-GB" dirty="0"/>
          </a:p>
          <a:p>
            <a:pPr marL="12700" indent="0" algn="r">
              <a:buNone/>
            </a:pPr>
            <a:endParaRPr lang="en-GB" dirty="0" smtClean="0"/>
          </a:p>
          <a:p>
            <a:pPr marL="12700" indent="0" algn="r">
              <a:buNone/>
            </a:pPr>
            <a:endParaRPr lang="en-GB" dirty="0"/>
          </a:p>
          <a:p>
            <a:pPr marL="12700" indent="0" algn="r">
              <a:buNone/>
            </a:pPr>
            <a:endParaRPr lang="en-GB" dirty="0" smtClean="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2415730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81000"/>
            <a:ext cx="8023223" cy="995360"/>
          </a:xfrm>
        </p:spPr>
        <p:txBody>
          <a:bodyPr/>
          <a:lstStyle/>
          <a:p>
            <a:r>
              <a:rPr lang="en-US" dirty="0" smtClean="0"/>
              <a:t>“Most challenging issues” *</a:t>
            </a:r>
          </a:p>
        </p:txBody>
      </p:sp>
      <p:sp>
        <p:nvSpPr>
          <p:cNvPr id="5" name="Content Placeholder 4"/>
          <p:cNvSpPr>
            <a:spLocks noGrp="1"/>
          </p:cNvSpPr>
          <p:nvPr>
            <p:ph idx="1"/>
          </p:nvPr>
        </p:nvSpPr>
        <p:spPr>
          <a:xfrm>
            <a:off x="990600" y="1524000"/>
            <a:ext cx="6248400" cy="3733800"/>
          </a:xfrm>
        </p:spPr>
        <p:txBody>
          <a:bodyPr/>
          <a:lstStyle/>
          <a:p>
            <a:pPr marL="987425" lvl="1" indent="-514350">
              <a:buFont typeface="+mj-lt"/>
              <a:buAutoNum type="arabicPeriod"/>
            </a:pPr>
            <a:r>
              <a:rPr lang="en-US" sz="2600" dirty="0" smtClean="0"/>
              <a:t>Outreach (writ large)</a:t>
            </a:r>
          </a:p>
          <a:p>
            <a:pPr marL="987425" lvl="1" indent="-514350">
              <a:buFont typeface="+mj-lt"/>
              <a:buAutoNum type="arabicPeriod"/>
            </a:pPr>
            <a:endParaRPr lang="en-US" sz="1000" dirty="0" smtClean="0"/>
          </a:p>
          <a:p>
            <a:pPr marL="987425" lvl="1" indent="-514350">
              <a:buFont typeface="+mj-lt"/>
              <a:buAutoNum type="arabicPeriod"/>
            </a:pPr>
            <a:r>
              <a:rPr lang="en-US" sz="2600" dirty="0" smtClean="0"/>
              <a:t>Space &amp; facilities</a:t>
            </a:r>
          </a:p>
          <a:p>
            <a:pPr marL="987425" lvl="1" indent="-514350">
              <a:buFont typeface="+mj-lt"/>
              <a:buAutoNum type="arabicPeriod"/>
            </a:pPr>
            <a:endParaRPr lang="en-US" sz="1000" dirty="0" smtClean="0"/>
          </a:p>
          <a:p>
            <a:pPr marL="987425" lvl="1" indent="-514350">
              <a:buFont typeface="+mj-lt"/>
              <a:buAutoNum type="arabicPeriod"/>
            </a:pPr>
            <a:r>
              <a:rPr lang="en-US" sz="2600" dirty="0" smtClean="0"/>
              <a:t>Born-digital materials </a:t>
            </a:r>
          </a:p>
          <a:p>
            <a:pPr marL="987425" lvl="1" indent="-514350">
              <a:buFont typeface="+mj-lt"/>
              <a:buAutoNum type="arabicPeriod"/>
            </a:pPr>
            <a:endParaRPr lang="en-US" sz="1000" dirty="0" smtClean="0"/>
          </a:p>
          <a:p>
            <a:pPr marL="987425" lvl="1" indent="-514350">
              <a:buFont typeface="+mj-lt"/>
              <a:buAutoNum type="arabicPeriod"/>
            </a:pPr>
            <a:r>
              <a:rPr lang="en-US" sz="2600" dirty="0" smtClean="0"/>
              <a:t>Collection care</a:t>
            </a:r>
          </a:p>
          <a:p>
            <a:pPr marL="987425" lvl="1" indent="-514350">
              <a:buFont typeface="+mj-lt"/>
              <a:buAutoNum type="arabicPeriod"/>
            </a:pPr>
            <a:endParaRPr lang="en-US" sz="1000" dirty="0" smtClean="0"/>
          </a:p>
          <a:p>
            <a:pPr marL="987425" lvl="1" indent="-514350">
              <a:buFont typeface="+mj-lt"/>
              <a:buAutoNum type="arabicPeriod"/>
            </a:pPr>
            <a:r>
              <a:rPr lang="en-US" sz="2600" dirty="0" smtClean="0"/>
              <a:t>Cataloging &amp; archival processing</a:t>
            </a:r>
          </a:p>
          <a:p>
            <a:pPr marL="987425" lvl="1" indent="-514350">
              <a:buNone/>
            </a:pPr>
            <a:endParaRPr lang="en-US" sz="2800" dirty="0" smtClean="0"/>
          </a:p>
          <a:p>
            <a:pPr marL="987425" lvl="1" indent="-514350">
              <a:buNone/>
            </a:pPr>
            <a:endParaRPr lang="en-US" sz="2800" dirty="0" smtClean="0"/>
          </a:p>
          <a:p>
            <a:pPr>
              <a:buNone/>
            </a:pPr>
            <a:endParaRPr lang="en-US" dirty="0" smtClean="0"/>
          </a:p>
          <a:p>
            <a:endParaRPr lang="en-US" dirty="0" smtClean="0"/>
          </a:p>
          <a:p>
            <a:pPr algn="r">
              <a:buNone/>
            </a:pPr>
            <a:endParaRPr lang="en-US" i="1" dirty="0"/>
          </a:p>
        </p:txBody>
      </p:sp>
      <p:sp>
        <p:nvSpPr>
          <p:cNvPr id="6" name="TextBox 5"/>
          <p:cNvSpPr txBox="1"/>
          <p:nvPr/>
        </p:nvSpPr>
        <p:spPr>
          <a:xfrm>
            <a:off x="609600" y="5562600"/>
            <a:ext cx="6136941" cy="415498"/>
          </a:xfrm>
          <a:prstGeom prst="rect">
            <a:avLst/>
          </a:prstGeom>
          <a:noFill/>
        </p:spPr>
        <p:txBody>
          <a:bodyPr wrap="none" rtlCol="0">
            <a:spAutoFit/>
          </a:bodyPr>
          <a:lstStyle/>
          <a:p>
            <a:r>
              <a:rPr lang="en-US" sz="1800" b="0" dirty="0" smtClean="0"/>
              <a:t>* Based on respondents’ answers to final survey question.</a:t>
            </a:r>
            <a:endParaRPr lang="en-US" sz="1800" b="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recommendations</a:t>
            </a:r>
            <a:endParaRPr lang="en-US" dirty="0"/>
          </a:p>
        </p:txBody>
      </p:sp>
      <p:sp>
        <p:nvSpPr>
          <p:cNvPr id="3" name="Content Placeholder 2"/>
          <p:cNvSpPr>
            <a:spLocks noGrp="1"/>
          </p:cNvSpPr>
          <p:nvPr>
            <p:ph idx="1"/>
          </p:nvPr>
        </p:nvSpPr>
        <p:spPr>
          <a:xfrm>
            <a:off x="609600" y="914400"/>
            <a:ext cx="7702551" cy="5334000"/>
          </a:xfrm>
        </p:spPr>
        <p:txBody>
          <a:bodyPr/>
          <a:lstStyle/>
          <a:p>
            <a:pPr>
              <a:buNone/>
            </a:pPr>
            <a:r>
              <a:rPr lang="en-US" i="1" dirty="0" smtClean="0"/>
              <a:t>Please note that these …</a:t>
            </a:r>
          </a:p>
          <a:p>
            <a:pPr>
              <a:buNone/>
            </a:pPr>
            <a:endParaRPr lang="en-US" sz="1000" dirty="0" smtClean="0"/>
          </a:p>
          <a:p>
            <a:pPr>
              <a:buNone/>
            </a:pPr>
            <a:r>
              <a:rPr lang="en-US" sz="2200" dirty="0" smtClean="0"/>
              <a:t>  … were initially formulated by the authors and then significantly revised following discussion at the UDC symposium in Aberdeen, March 2012.</a:t>
            </a:r>
          </a:p>
          <a:p>
            <a:pPr>
              <a:buNone/>
            </a:pPr>
            <a:endParaRPr lang="en-US" sz="800" dirty="0" smtClean="0"/>
          </a:p>
          <a:p>
            <a:pPr>
              <a:buNone/>
            </a:pPr>
            <a:r>
              <a:rPr lang="en-US" sz="2200" dirty="0" smtClean="0"/>
              <a:t>  … do not entirely reconcile the significantly different perspectives of RLUK directors and special collections practitioners.</a:t>
            </a:r>
          </a:p>
          <a:p>
            <a:pPr>
              <a:buNone/>
            </a:pPr>
            <a:endParaRPr lang="en-US" sz="800" dirty="0" smtClean="0"/>
          </a:p>
          <a:p>
            <a:pPr>
              <a:buNone/>
            </a:pPr>
            <a:r>
              <a:rPr lang="en-US" sz="2200" dirty="0" smtClean="0"/>
              <a:t>  … are in rough order of perceived important 1) by section/topic and 2) within each section.</a:t>
            </a:r>
          </a:p>
          <a:p>
            <a:pPr>
              <a:buNone/>
            </a:pPr>
            <a:endParaRPr lang="en-US" sz="800" dirty="0" smtClean="0"/>
          </a:p>
          <a:p>
            <a:pPr>
              <a:buNone/>
            </a:pPr>
            <a:r>
              <a:rPr lang="en-US" sz="2200" dirty="0" smtClean="0"/>
              <a:t>  … are </a:t>
            </a:r>
            <a:r>
              <a:rPr lang="en-US" sz="2200" b="1" i="1" dirty="0" smtClean="0"/>
              <a:t>not </a:t>
            </a:r>
            <a:r>
              <a:rPr lang="en-US" sz="2200" dirty="0" smtClean="0"/>
              <a:t>a set of actions officially endorsed by RLUK or intended for RLUK action. (The UDC report forthcoming in March 2013 will fulfill that need.)</a:t>
            </a:r>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Recommendations: Staffing</a:t>
            </a:r>
            <a:endParaRPr lang="en-US" dirty="0"/>
          </a:p>
        </p:txBody>
      </p:sp>
      <p:sp>
        <p:nvSpPr>
          <p:cNvPr id="3" name="Content Placeholder 2"/>
          <p:cNvSpPr>
            <a:spLocks noGrp="1"/>
          </p:cNvSpPr>
          <p:nvPr>
            <p:ph idx="1"/>
          </p:nvPr>
        </p:nvSpPr>
        <p:spPr/>
        <p:txBody>
          <a:bodyPr/>
          <a:lstStyle/>
          <a:p>
            <a:pPr marL="927100" lvl="1" indent="-457200">
              <a:buFont typeface="+mj-lt"/>
              <a:buAutoNum type="arabicPeriod"/>
            </a:pPr>
            <a:r>
              <a:rPr lang="en-US" sz="2200" dirty="0" err="1" smtClean="0"/>
              <a:t>Analyse</a:t>
            </a:r>
            <a:r>
              <a:rPr lang="en-US" sz="2200" dirty="0" smtClean="0"/>
              <a:t> the array of duties performed by special collections staff and identify the </a:t>
            </a:r>
            <a:r>
              <a:rPr lang="en-US" sz="2200" b="1" i="1" dirty="0" smtClean="0"/>
              <a:t>new skills and expertise</a:t>
            </a:r>
            <a:r>
              <a:rPr lang="en-US" sz="2200" i="1" dirty="0" smtClean="0"/>
              <a:t> </a:t>
            </a:r>
            <a:r>
              <a:rPr lang="en-US" sz="2200" dirty="0" smtClean="0"/>
              <a:t>needed to move the profession forward in alignment with institutional missions.</a:t>
            </a:r>
          </a:p>
          <a:p>
            <a:pPr marL="927100" lvl="1" indent="-457200">
              <a:buFont typeface="+mj-lt"/>
              <a:buAutoNum type="arabicPeriod"/>
            </a:pPr>
            <a:endParaRPr lang="en-US" sz="2200" dirty="0" smtClean="0"/>
          </a:p>
          <a:p>
            <a:pPr marL="927100" lvl="1" indent="-457200">
              <a:buFont typeface="+mj-lt"/>
              <a:buAutoNum type="arabicPeriod"/>
            </a:pPr>
            <a:r>
              <a:rPr lang="en-US" sz="2200" dirty="0" smtClean="0"/>
              <a:t>Develop a plan to provide </a:t>
            </a:r>
            <a:r>
              <a:rPr lang="en-US" sz="2200" b="1" i="1" dirty="0" smtClean="0"/>
              <a:t>educational and development opportunities </a:t>
            </a:r>
            <a:r>
              <a:rPr lang="en-US" sz="2200" dirty="0" smtClean="0"/>
              <a:t>in areas, both traditional and emergent, in which skills need enhancement across the sector.</a:t>
            </a:r>
          </a:p>
          <a:p>
            <a:pPr marL="469900" indent="-457200">
              <a:buFont typeface="+mj-lt"/>
              <a:buAutoNum type="arabicPeriod"/>
            </a:pP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GB" dirty="0" smtClean="0"/>
              <a:t>Staffing</a:t>
            </a:r>
            <a:endParaRPr lang="en-GB" dirty="0"/>
          </a:p>
        </p:txBody>
      </p:sp>
      <p:sp>
        <p:nvSpPr>
          <p:cNvPr id="7171" name="Content Placeholder 2"/>
          <p:cNvSpPr>
            <a:spLocks noGrp="1"/>
          </p:cNvSpPr>
          <p:nvPr>
            <p:ph idx="1"/>
          </p:nvPr>
        </p:nvSpPr>
        <p:spPr>
          <a:xfrm>
            <a:off x="685800" y="1143000"/>
            <a:ext cx="7702551" cy="4691064"/>
          </a:xfrm>
        </p:spPr>
        <p:txBody>
          <a:bodyPr/>
          <a:lstStyle/>
          <a:p>
            <a:pPr>
              <a:buFont typeface="Arial" charset="0"/>
              <a:buNone/>
            </a:pPr>
            <a:r>
              <a:rPr lang="en-GB" sz="2800" dirty="0"/>
              <a:t>	</a:t>
            </a:r>
            <a:r>
              <a:rPr lang="en-GB" sz="2200" dirty="0"/>
              <a:t>“</a:t>
            </a:r>
            <a:r>
              <a:rPr lang="en-US" sz="2200" dirty="0"/>
              <a:t>Training and acceptance of the </a:t>
            </a:r>
            <a:r>
              <a:rPr lang="en-US" sz="2200" b="1" i="1" dirty="0"/>
              <a:t>changing</a:t>
            </a:r>
            <a:r>
              <a:rPr lang="en-US" sz="2200" b="1" i="1" dirty="0">
                <a:solidFill>
                  <a:srgbClr val="FF0000"/>
                </a:solidFill>
              </a:rPr>
              <a:t> </a:t>
            </a:r>
            <a:r>
              <a:rPr lang="en-US" sz="2200" b="1" i="1" dirty="0"/>
              <a:t>landscape</a:t>
            </a:r>
            <a:r>
              <a:rPr lang="en-US" sz="2200" i="1" dirty="0"/>
              <a:t> </a:t>
            </a:r>
            <a:r>
              <a:rPr lang="en-US" sz="2200" dirty="0"/>
              <a:t>of special collections.”</a:t>
            </a:r>
          </a:p>
          <a:p>
            <a:pPr>
              <a:buFont typeface="Arial" charset="0"/>
              <a:buNone/>
            </a:pPr>
            <a:endParaRPr lang="en-US" sz="2200" dirty="0"/>
          </a:p>
          <a:p>
            <a:pPr>
              <a:buFont typeface="Arial" charset="0"/>
              <a:buNone/>
            </a:pPr>
            <a:r>
              <a:rPr lang="en-US" sz="2200" dirty="0"/>
              <a:t>	“</a:t>
            </a:r>
            <a:r>
              <a:rPr lang="en-US" sz="2200" b="1" i="1" dirty="0"/>
              <a:t>Culture change</a:t>
            </a:r>
            <a:r>
              <a:rPr lang="en-US" sz="2200" dirty="0"/>
              <a:t>—shifting focus and priorities of curators, from “back of the house” to “front of house.”</a:t>
            </a:r>
          </a:p>
          <a:p>
            <a:pPr>
              <a:buFont typeface="Arial" charset="0"/>
              <a:buNone/>
            </a:pPr>
            <a:endParaRPr lang="en-US" sz="2200" dirty="0"/>
          </a:p>
          <a:p>
            <a:pPr>
              <a:buFont typeface="Arial" charset="0"/>
              <a:buNone/>
            </a:pPr>
            <a:r>
              <a:rPr lang="en-US" sz="2200" dirty="0"/>
              <a:t>	“Keeping up with the </a:t>
            </a:r>
            <a:r>
              <a:rPr lang="en-US" sz="2200" b="1" i="1" dirty="0"/>
              <a:t>ever-increasing and diversifying demands</a:t>
            </a:r>
            <a:r>
              <a:rPr lang="en-US" sz="2200" dirty="0"/>
              <a:t> on the </a:t>
            </a:r>
            <a:r>
              <a:rPr lang="en-US" sz="2200" dirty="0" smtClean="0"/>
              <a:t>service.”</a:t>
            </a:r>
          </a:p>
          <a:p>
            <a:pPr>
              <a:buFont typeface="Arial" charset="0"/>
              <a:buNone/>
            </a:pPr>
            <a:endParaRPr lang="en-US" sz="2800" dirty="0" smtClean="0"/>
          </a:p>
          <a:p>
            <a:pPr algn="r">
              <a:buFont typeface="Arial" charset="0"/>
              <a:buNone/>
            </a:pPr>
            <a:r>
              <a:rPr lang="en-US" sz="1800" i="1" dirty="0" smtClean="0"/>
              <a:t>--Survey respondents</a:t>
            </a:r>
          </a:p>
          <a:p>
            <a:pPr algn="r">
              <a:buFont typeface="Arial" charset="0"/>
              <a:buNone/>
            </a:pPr>
            <a:endParaRPr lang="en-US" sz="2800"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ARTICULATE_PROJECT_OPEN" val="0"/>
</p:tagLst>
</file>

<file path=ppt/theme/theme1.xml><?xml version="1.0" encoding="utf-8"?>
<a:theme xmlns:a="http://schemas.openxmlformats.org/drawingml/2006/main" name="OCCL Blue &quot;light&quot; template">
  <a:themeElements>
    <a:clrScheme name="oclc_light_blue 15">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144A6F"/>
      </a:hlink>
      <a:folHlink>
        <a:srgbClr val="2178B5"/>
      </a:folHlink>
    </a:clrScheme>
    <a:fontScheme name="oclc_light_blu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2178B5"/>
        </a:solidFill>
        <a:ln w="9525" cap="flat" cmpd="sng" algn="ctr">
          <a:noFill/>
          <a:prstDash val="solid"/>
          <a:round/>
          <a:headEnd type="none" w="med" len="med"/>
          <a:tailEnd type="none" w="med" len="med"/>
        </a:ln>
        <a:effectLst/>
      </a:spPr>
      <a:bodyPr vert="horz" wrap="none" lIns="91440" tIns="45720" rIns="91440" bIns="45720" numCol="1" rtlCol="0" anchor="t" anchorCtr="0" compatLnSpc="1">
        <a:prstTxWarp prst="textNoShape">
          <a:avLst/>
        </a:prstTxWarp>
        <a:noAutofit/>
      </a:bodyPr>
      <a:lstStyle>
        <a:defPPr marL="0" marR="0" indent="0" algn="l" defTabSz="914400" rtl="0" eaLnBrk="1" fontAlgn="base" latinLnBrk="0" hangingPunct="1">
          <a:lnSpc>
            <a:spcPct val="120000"/>
          </a:lnSpc>
          <a:spcBef>
            <a:spcPct val="50000"/>
          </a:spcBef>
          <a:spcAft>
            <a:spcPct val="0"/>
          </a:spcAft>
          <a:buClrTx/>
          <a:buSzTx/>
          <a:buFontTx/>
          <a:buNone/>
          <a:tabLst/>
          <a:defRPr kumimoji="0" sz="2400" b="1" i="0" u="none" strike="noStrike" cap="none" normalizeH="0" baseline="0" smtClean="0">
            <a:ln>
              <a:noFill/>
            </a:ln>
            <a:solidFill>
              <a:srgbClr val="000000"/>
            </a:solidFill>
            <a:effectLst/>
            <a:latin typeface="Trebuchet MS"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20000"/>
          </a:lnSpc>
          <a:spcBef>
            <a:spcPct val="50000"/>
          </a:spcBef>
          <a:spcAft>
            <a:spcPct val="0"/>
          </a:spcAft>
          <a:buClrTx/>
          <a:buSzTx/>
          <a:buFontTx/>
          <a:buNone/>
          <a:tabLst/>
          <a:defRPr kumimoji="0" lang="en-US" sz="2400" b="1" i="0" u="none" strike="noStrike" cap="none" normalizeH="0" baseline="0" smtClean="0">
            <a:ln>
              <a:noFill/>
            </a:ln>
            <a:solidFill>
              <a:srgbClr val="000000"/>
            </a:solidFill>
            <a:effectLst/>
            <a:latin typeface="Trebuchet MS" pitchFamily="34" charset="0"/>
          </a:defRPr>
        </a:defPPr>
      </a:lstStyle>
    </a:lnDef>
  </a:objectDefaults>
  <a:extraClrSchemeLst>
    <a:extraClrScheme>
      <a:clrScheme name="oclc_light_blu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clc_light_blu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clc_light_blu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clc_light_blu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clc_light_blu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clc_light_blu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clc_light_blu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clc_light_blu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clc_light_blu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clc_light_blu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clc_light_blu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clc_light_blu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clc_light_blue 13">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2178B5"/>
        </a:hlink>
        <a:folHlink>
          <a:srgbClr val="A9316F"/>
        </a:folHlink>
      </a:clrScheme>
      <a:clrMap bg1="lt1" tx1="dk1" bg2="lt2" tx2="dk2" accent1="accent1" accent2="accent2" accent3="accent3" accent4="accent4" accent5="accent5" accent6="accent6" hlink="hlink" folHlink="folHlink"/>
    </a:extraClrScheme>
    <a:extraClrScheme>
      <a:clrScheme name="oclc_light_blue 14">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2178B5"/>
        </a:hlink>
        <a:folHlink>
          <a:srgbClr val="2178B5"/>
        </a:folHlink>
      </a:clrScheme>
      <a:clrMap bg1="lt1" tx1="dk1" bg2="lt2" tx2="dk2" accent1="accent1" accent2="accent2" accent3="accent3" accent4="accent4" accent5="accent5" accent6="accent6" hlink="hlink" folHlink="folHlink"/>
    </a:extraClrScheme>
    <a:extraClrScheme>
      <a:clrScheme name="oclc_light_blue 15">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144A6F"/>
        </a:hlink>
        <a:folHlink>
          <a:srgbClr val="2178B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CLC orange &quot;light&quot; template">
  <a:themeElements>
    <a:clrScheme name="oclc_light_blue 15">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144A6F"/>
      </a:hlink>
      <a:folHlink>
        <a:srgbClr val="2178B5"/>
      </a:folHlink>
    </a:clrScheme>
    <a:fontScheme name="oclc_light_blu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2178B5"/>
        </a:solidFill>
        <a:ln w="9525" cap="flat" cmpd="sng" algn="ctr">
          <a:noFill/>
          <a:prstDash val="solid"/>
          <a:round/>
          <a:headEnd type="none" w="med" len="med"/>
          <a:tailEnd type="none" w="med" len="med"/>
        </a:ln>
        <a:effectLst/>
      </a:spPr>
      <a:bodyPr vert="horz" wrap="none" lIns="91440" tIns="45720" rIns="91440" bIns="45720" numCol="1" rtlCol="0" anchor="t" anchorCtr="0" compatLnSpc="1">
        <a:prstTxWarp prst="textNoShape">
          <a:avLst/>
        </a:prstTxWarp>
        <a:noAutofit/>
      </a:bodyPr>
      <a:lstStyle>
        <a:defPPr marL="0" marR="0" indent="0" algn="l" defTabSz="914400" rtl="0" eaLnBrk="1" fontAlgn="base" latinLnBrk="0" hangingPunct="1">
          <a:lnSpc>
            <a:spcPct val="120000"/>
          </a:lnSpc>
          <a:spcBef>
            <a:spcPct val="50000"/>
          </a:spcBef>
          <a:spcAft>
            <a:spcPct val="0"/>
          </a:spcAft>
          <a:buClrTx/>
          <a:buSzTx/>
          <a:buFontTx/>
          <a:buNone/>
          <a:tabLst/>
          <a:defRPr kumimoji="0" sz="2400" b="1" i="0" u="none" strike="noStrike" cap="none" normalizeH="0" baseline="0" smtClean="0">
            <a:ln>
              <a:noFill/>
            </a:ln>
            <a:solidFill>
              <a:srgbClr val="000000"/>
            </a:solidFill>
            <a:effectLst/>
            <a:latin typeface="Trebuchet MS"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20000"/>
          </a:lnSpc>
          <a:spcBef>
            <a:spcPct val="50000"/>
          </a:spcBef>
          <a:spcAft>
            <a:spcPct val="0"/>
          </a:spcAft>
          <a:buClrTx/>
          <a:buSzTx/>
          <a:buFontTx/>
          <a:buNone/>
          <a:tabLst/>
          <a:defRPr kumimoji="0" lang="en-US" sz="2400" b="1" i="0" u="none" strike="noStrike" cap="none" normalizeH="0" baseline="0" smtClean="0">
            <a:ln>
              <a:noFill/>
            </a:ln>
            <a:solidFill>
              <a:srgbClr val="000000"/>
            </a:solidFill>
            <a:effectLst/>
            <a:latin typeface="Trebuchet MS" pitchFamily="34" charset="0"/>
          </a:defRPr>
        </a:defPPr>
      </a:lstStyle>
    </a:lnDef>
  </a:objectDefaults>
  <a:extraClrSchemeLst>
    <a:extraClrScheme>
      <a:clrScheme name="oclc_light_blu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clc_light_blu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clc_light_blu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clc_light_blu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clc_light_blu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clc_light_blu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clc_light_blu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clc_light_blu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clc_light_blu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clc_light_blu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clc_light_blu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clc_light_blu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clc_light_blue 13">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2178B5"/>
        </a:hlink>
        <a:folHlink>
          <a:srgbClr val="A9316F"/>
        </a:folHlink>
      </a:clrScheme>
      <a:clrMap bg1="lt1" tx1="dk1" bg2="lt2" tx2="dk2" accent1="accent1" accent2="accent2" accent3="accent3" accent4="accent4" accent5="accent5" accent6="accent6" hlink="hlink" folHlink="folHlink"/>
    </a:extraClrScheme>
    <a:extraClrScheme>
      <a:clrScheme name="oclc_light_blue 14">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2178B5"/>
        </a:hlink>
        <a:folHlink>
          <a:srgbClr val="2178B5"/>
        </a:folHlink>
      </a:clrScheme>
      <a:clrMap bg1="lt1" tx1="dk1" bg2="lt2" tx2="dk2" accent1="accent1" accent2="accent2" accent3="accent3" accent4="accent4" accent5="accent5" accent6="accent6" hlink="hlink" folHlink="folHlink"/>
    </a:extraClrScheme>
    <a:extraClrScheme>
      <a:clrScheme name="oclc_light_blue 15">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144A6F"/>
        </a:hlink>
        <a:folHlink>
          <a:srgbClr val="2178B5"/>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ResearchTemplate">
    <a:dk1>
      <a:sysClr val="windowText" lastClr="000000"/>
    </a:dk1>
    <a:lt1>
      <a:sysClr val="window" lastClr="FFFFFF"/>
    </a:lt1>
    <a:dk2>
      <a:srgbClr val="2178B5"/>
    </a:dk2>
    <a:lt2>
      <a:srgbClr val="EEECE1"/>
    </a:lt2>
    <a:accent1>
      <a:srgbClr val="497CB6"/>
    </a:accent1>
    <a:accent2>
      <a:srgbClr val="A4BEDB"/>
    </a:accent2>
    <a:accent3>
      <a:srgbClr val="409A3C"/>
    </a:accent3>
    <a:accent4>
      <a:srgbClr val="A0CD9E"/>
    </a:accent4>
    <a:accent5>
      <a:srgbClr val="5F4893"/>
    </a:accent5>
    <a:accent6>
      <a:srgbClr val="AFA4C9"/>
    </a:accent6>
    <a:hlink>
      <a:srgbClr val="A8316F"/>
    </a:hlink>
    <a:folHlink>
      <a:srgbClr val="D498B7"/>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ResearchTemplate">
    <a:dk1>
      <a:sysClr val="windowText" lastClr="000000"/>
    </a:dk1>
    <a:lt1>
      <a:sysClr val="window" lastClr="FFFFFF"/>
    </a:lt1>
    <a:dk2>
      <a:srgbClr val="2178B5"/>
    </a:dk2>
    <a:lt2>
      <a:srgbClr val="EEECE1"/>
    </a:lt2>
    <a:accent1>
      <a:srgbClr val="497CB6"/>
    </a:accent1>
    <a:accent2>
      <a:srgbClr val="A4BEDB"/>
    </a:accent2>
    <a:accent3>
      <a:srgbClr val="409A3C"/>
    </a:accent3>
    <a:accent4>
      <a:srgbClr val="A0CD9E"/>
    </a:accent4>
    <a:accent5>
      <a:srgbClr val="5F4893"/>
    </a:accent5>
    <a:accent6>
      <a:srgbClr val="AFA4C9"/>
    </a:accent6>
    <a:hlink>
      <a:srgbClr val="A8316F"/>
    </a:hlink>
    <a:folHlink>
      <a:srgbClr val="D498B7"/>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ResearchTemplate">
    <a:dk1>
      <a:sysClr val="windowText" lastClr="000000"/>
    </a:dk1>
    <a:lt1>
      <a:sysClr val="window" lastClr="FFFFFF"/>
    </a:lt1>
    <a:dk2>
      <a:srgbClr val="2178B5"/>
    </a:dk2>
    <a:lt2>
      <a:srgbClr val="EEECE1"/>
    </a:lt2>
    <a:accent1>
      <a:srgbClr val="497CB6"/>
    </a:accent1>
    <a:accent2>
      <a:srgbClr val="A4BEDB"/>
    </a:accent2>
    <a:accent3>
      <a:srgbClr val="409A3C"/>
    </a:accent3>
    <a:accent4>
      <a:srgbClr val="A0CD9E"/>
    </a:accent4>
    <a:accent5>
      <a:srgbClr val="5F4893"/>
    </a:accent5>
    <a:accent6>
      <a:srgbClr val="AFA4C9"/>
    </a:accent6>
    <a:hlink>
      <a:srgbClr val="A8316F"/>
    </a:hlink>
    <a:folHlink>
      <a:srgbClr val="D498B7"/>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ResearchTemplate">
    <a:dk1>
      <a:sysClr val="windowText" lastClr="000000"/>
    </a:dk1>
    <a:lt1>
      <a:sysClr val="window" lastClr="FFFFFF"/>
    </a:lt1>
    <a:dk2>
      <a:srgbClr val="2178B5"/>
    </a:dk2>
    <a:lt2>
      <a:srgbClr val="EEECE1"/>
    </a:lt2>
    <a:accent1>
      <a:srgbClr val="497CB6"/>
    </a:accent1>
    <a:accent2>
      <a:srgbClr val="A4BEDB"/>
    </a:accent2>
    <a:accent3>
      <a:srgbClr val="409A3C"/>
    </a:accent3>
    <a:accent4>
      <a:srgbClr val="A0CD9E"/>
    </a:accent4>
    <a:accent5>
      <a:srgbClr val="5F4893"/>
    </a:accent5>
    <a:accent6>
      <a:srgbClr val="AFA4C9"/>
    </a:accent6>
    <a:hlink>
      <a:srgbClr val="A8316F"/>
    </a:hlink>
    <a:folHlink>
      <a:srgbClr val="D498B7"/>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ResearchTemplate">
    <a:dk1>
      <a:sysClr val="windowText" lastClr="000000"/>
    </a:dk1>
    <a:lt1>
      <a:sysClr val="window" lastClr="FFFFFF"/>
    </a:lt1>
    <a:dk2>
      <a:srgbClr val="2178B5"/>
    </a:dk2>
    <a:lt2>
      <a:srgbClr val="EEECE1"/>
    </a:lt2>
    <a:accent1>
      <a:srgbClr val="497CB6"/>
    </a:accent1>
    <a:accent2>
      <a:srgbClr val="A4BEDB"/>
    </a:accent2>
    <a:accent3>
      <a:srgbClr val="409A3C"/>
    </a:accent3>
    <a:accent4>
      <a:srgbClr val="A0CD9E"/>
    </a:accent4>
    <a:accent5>
      <a:srgbClr val="5F4893"/>
    </a:accent5>
    <a:accent6>
      <a:srgbClr val="AFA4C9"/>
    </a:accent6>
    <a:hlink>
      <a:srgbClr val="A8316F"/>
    </a:hlink>
    <a:folHlink>
      <a:srgbClr val="D498B7"/>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ResearchTemplate">
    <a:dk1>
      <a:sysClr val="windowText" lastClr="000000"/>
    </a:dk1>
    <a:lt1>
      <a:sysClr val="window" lastClr="FFFFFF"/>
    </a:lt1>
    <a:dk2>
      <a:srgbClr val="2178B5"/>
    </a:dk2>
    <a:lt2>
      <a:srgbClr val="EEECE1"/>
    </a:lt2>
    <a:accent1>
      <a:srgbClr val="497CB6"/>
    </a:accent1>
    <a:accent2>
      <a:srgbClr val="A4BEDB"/>
    </a:accent2>
    <a:accent3>
      <a:srgbClr val="409A3C"/>
    </a:accent3>
    <a:accent4>
      <a:srgbClr val="A0CD9E"/>
    </a:accent4>
    <a:accent5>
      <a:srgbClr val="5F4893"/>
    </a:accent5>
    <a:accent6>
      <a:srgbClr val="AFA4C9"/>
    </a:accent6>
    <a:hlink>
      <a:srgbClr val="A8316F"/>
    </a:hlink>
    <a:folHlink>
      <a:srgbClr val="D498B7"/>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ResearchTemplate">
    <a:dk1>
      <a:sysClr val="windowText" lastClr="000000"/>
    </a:dk1>
    <a:lt1>
      <a:sysClr val="window" lastClr="FFFFFF"/>
    </a:lt1>
    <a:dk2>
      <a:srgbClr val="2178B5"/>
    </a:dk2>
    <a:lt2>
      <a:srgbClr val="EEECE1"/>
    </a:lt2>
    <a:accent1>
      <a:srgbClr val="497CB6"/>
    </a:accent1>
    <a:accent2>
      <a:srgbClr val="A4BEDB"/>
    </a:accent2>
    <a:accent3>
      <a:srgbClr val="409A3C"/>
    </a:accent3>
    <a:accent4>
      <a:srgbClr val="A0CD9E"/>
    </a:accent4>
    <a:accent5>
      <a:srgbClr val="5F4893"/>
    </a:accent5>
    <a:accent6>
      <a:srgbClr val="AFA4C9"/>
    </a:accent6>
    <a:hlink>
      <a:srgbClr val="A8316F"/>
    </a:hlink>
    <a:folHlink>
      <a:srgbClr val="D498B7"/>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ResearchTemplate">
    <a:dk1>
      <a:sysClr val="windowText" lastClr="000000"/>
    </a:dk1>
    <a:lt1>
      <a:sysClr val="window" lastClr="FFFFFF"/>
    </a:lt1>
    <a:dk2>
      <a:srgbClr val="2178B5"/>
    </a:dk2>
    <a:lt2>
      <a:srgbClr val="EEECE1"/>
    </a:lt2>
    <a:accent1>
      <a:srgbClr val="497CB6"/>
    </a:accent1>
    <a:accent2>
      <a:srgbClr val="A4BEDB"/>
    </a:accent2>
    <a:accent3>
      <a:srgbClr val="409A3C"/>
    </a:accent3>
    <a:accent4>
      <a:srgbClr val="A0CD9E"/>
    </a:accent4>
    <a:accent5>
      <a:srgbClr val="5F4893"/>
    </a:accent5>
    <a:accent6>
      <a:srgbClr val="AFA4C9"/>
    </a:accent6>
    <a:hlink>
      <a:srgbClr val="A8316F"/>
    </a:hlink>
    <a:folHlink>
      <a:srgbClr val="D498B7"/>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ResearchTemplate">
    <a:dk1>
      <a:sysClr val="windowText" lastClr="000000"/>
    </a:dk1>
    <a:lt1>
      <a:sysClr val="window" lastClr="FFFFFF"/>
    </a:lt1>
    <a:dk2>
      <a:srgbClr val="2178B5"/>
    </a:dk2>
    <a:lt2>
      <a:srgbClr val="EEECE1"/>
    </a:lt2>
    <a:accent1>
      <a:srgbClr val="497CB6"/>
    </a:accent1>
    <a:accent2>
      <a:srgbClr val="A4BEDB"/>
    </a:accent2>
    <a:accent3>
      <a:srgbClr val="409A3C"/>
    </a:accent3>
    <a:accent4>
      <a:srgbClr val="A0CD9E"/>
    </a:accent4>
    <a:accent5>
      <a:srgbClr val="5F4893"/>
    </a:accent5>
    <a:accent6>
      <a:srgbClr val="AFA4C9"/>
    </a:accent6>
    <a:hlink>
      <a:srgbClr val="A8316F"/>
    </a:hlink>
    <a:folHlink>
      <a:srgbClr val="D498B7"/>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ResearchTemplate">
    <a:dk1>
      <a:sysClr val="windowText" lastClr="000000"/>
    </a:dk1>
    <a:lt1>
      <a:sysClr val="window" lastClr="FFFFFF"/>
    </a:lt1>
    <a:dk2>
      <a:srgbClr val="2178B5"/>
    </a:dk2>
    <a:lt2>
      <a:srgbClr val="EEECE1"/>
    </a:lt2>
    <a:accent1>
      <a:srgbClr val="497CB6"/>
    </a:accent1>
    <a:accent2>
      <a:srgbClr val="A4BEDB"/>
    </a:accent2>
    <a:accent3>
      <a:srgbClr val="409A3C"/>
    </a:accent3>
    <a:accent4>
      <a:srgbClr val="A0CD9E"/>
    </a:accent4>
    <a:accent5>
      <a:srgbClr val="5F4893"/>
    </a:accent5>
    <a:accent6>
      <a:srgbClr val="AFA4C9"/>
    </a:accent6>
    <a:hlink>
      <a:srgbClr val="A8316F"/>
    </a:hlink>
    <a:folHlink>
      <a:srgbClr val="D498B7"/>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1D21B2CB3A491438F8C3CF70CF5C351" ma:contentTypeVersion="0" ma:contentTypeDescription="Create a new document." ma:contentTypeScope="" ma:versionID="d73062128fec434ff45cfe428458908c">
  <xsd:schema xmlns:xsd="http://www.w3.org/2001/XMLSchema" xmlns:p="http://schemas.microsoft.com/office/2006/metadata/properties" targetNamespace="http://schemas.microsoft.com/office/2006/metadata/properties" ma:root="true" ma:fieldsID="774135a8e01ad8e2a25cb24840439c90">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834BD36-37CB-48C5-8C53-15E606A279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E3632341-1B23-4F20-9825-B34EBA9434AD}">
  <ds:schemaRefs>
    <ds:schemaRef ds:uri="http://schemas.microsoft.com/office/2006/documentManagement/types"/>
    <ds:schemaRef ds:uri="http://www.w3.org/XML/1998/namespace"/>
    <ds:schemaRef ds:uri="http://purl.org/dc/terms/"/>
    <ds:schemaRef ds:uri="http://purl.org/dc/elements/1.1/"/>
    <ds:schemaRef ds:uri="http://schemas.openxmlformats.org/package/2006/metadata/core-properties"/>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E577B243-7733-4BAE-94E0-AF1A737FC32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53496</TotalTime>
  <Words>3171</Words>
  <Application>Microsoft Macintosh PowerPoint</Application>
  <PresentationFormat>On-screen Show (4:3)</PresentationFormat>
  <Paragraphs>407</Paragraphs>
  <Slides>53</Slides>
  <Notes>16</Notes>
  <HiddenSlides>0</HiddenSlides>
  <MMClips>0</MMClips>
  <ScaleCrop>false</ScaleCrop>
  <HeadingPairs>
    <vt:vector size="4" baseType="variant">
      <vt:variant>
        <vt:lpstr>Design Template</vt:lpstr>
      </vt:variant>
      <vt:variant>
        <vt:i4>2</vt:i4>
      </vt:variant>
      <vt:variant>
        <vt:lpstr>Slide Titles</vt:lpstr>
      </vt:variant>
      <vt:variant>
        <vt:i4>53</vt:i4>
      </vt:variant>
    </vt:vector>
  </HeadingPairs>
  <TitlesOfParts>
    <vt:vector size="55" baseType="lpstr">
      <vt:lpstr>OCCL Blue "light" template</vt:lpstr>
      <vt:lpstr>OCLC orange "light" template</vt:lpstr>
      <vt:lpstr>The RLUK/OCLC Survey of Special Collections and Archives in the UK &amp; Ireland  Outcomes and Perspectives </vt:lpstr>
      <vt:lpstr>Overview</vt:lpstr>
      <vt:lpstr>The overarching challenge?</vt:lpstr>
      <vt:lpstr>Big-picture outcomes</vt:lpstr>
      <vt:lpstr>Big-picture outcomes, cont.</vt:lpstr>
      <vt:lpstr>“Most challenging issues” *</vt:lpstr>
      <vt:lpstr>Project recommendations</vt:lpstr>
      <vt:lpstr>Recommendations: Staffing</vt:lpstr>
      <vt:lpstr>Staffing</vt:lpstr>
      <vt:lpstr>RLUK number of staff</vt:lpstr>
      <vt:lpstr>RLUK change in number of staff   </vt:lpstr>
      <vt:lpstr>RLUK change in allocation of staff time  </vt:lpstr>
      <vt:lpstr>Slide 13</vt:lpstr>
      <vt:lpstr>Recommendation: External funding</vt:lpstr>
      <vt:lpstr>External funding</vt:lpstr>
      <vt:lpstr>Recommendations: Outreach &amp; user services</vt:lpstr>
      <vt:lpstr>Outreach &amp; user services</vt:lpstr>
      <vt:lpstr>Slide 18</vt:lpstr>
      <vt:lpstr>RLUK use of social media  </vt:lpstr>
      <vt:lpstr>Slide 20</vt:lpstr>
      <vt:lpstr>RLUK average charge for a digital scan  </vt:lpstr>
      <vt:lpstr>Managing User-Initiated Digitization in Special Collections and Archives</vt:lpstr>
      <vt:lpstr>Recommendations: Born-digital materials</vt:lpstr>
      <vt:lpstr>Born digital </vt:lpstr>
      <vt:lpstr>Born digital  </vt:lpstr>
      <vt:lpstr>RLUK born digital strategy development  </vt:lpstr>
      <vt:lpstr>Slide 27</vt:lpstr>
      <vt:lpstr>Demystifying born digital</vt:lpstr>
      <vt:lpstr>Slide 29</vt:lpstr>
      <vt:lpstr>Slide 30</vt:lpstr>
      <vt:lpstr>Recommendations: Digitisation</vt:lpstr>
      <vt:lpstr>Digitisation</vt:lpstr>
      <vt:lpstr>Slide 33</vt:lpstr>
      <vt:lpstr>Digitization for Access </vt:lpstr>
      <vt:lpstr>Seeking digitisation production at scale</vt:lpstr>
      <vt:lpstr>Well-intentioned practice for putting digitized collections of unpublished materials online </vt:lpstr>
      <vt:lpstr>Recommendations: Archival collections</vt:lpstr>
      <vt:lpstr>Slide 38</vt:lpstr>
      <vt:lpstr>RLUK archival finding aids  </vt:lpstr>
      <vt:lpstr>RLUK use of simplified archival processing  </vt:lpstr>
      <vt:lpstr>Recommendations: Metrics</vt:lpstr>
      <vt:lpstr>Metrics</vt:lpstr>
      <vt:lpstr>Recommendations: Collections</vt:lpstr>
      <vt:lpstr>RLUK use of secondary storage  </vt:lpstr>
      <vt:lpstr>RLUK collaborative collection development  </vt:lpstr>
      <vt:lpstr>Recommendations: Cataloguing &amp; metadata</vt:lpstr>
      <vt:lpstr>Online catalog records</vt:lpstr>
      <vt:lpstr>Slide 48</vt:lpstr>
      <vt:lpstr>Recommendations: Collection care</vt:lpstr>
      <vt:lpstr>RLUK collections care needs  </vt:lpstr>
      <vt:lpstr>Recommendations: Building community</vt:lpstr>
      <vt:lpstr>The non-RLUK survey population</vt:lpstr>
      <vt:lpstr>Thank you!</vt:lpstr>
    </vt:vector>
  </TitlesOfParts>
  <Company>OCLC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Standard Title Slide Title Line Two</dc:title>
  <dc:creator>robinsoma</dc:creator>
  <cp:keywords>Theme color: blue; Background color: light;</cp:keywords>
  <dc:description>Use this "light" template when projecting presentations in well lit rooms.</dc:description>
  <cp:lastModifiedBy>OCLC Dooley</cp:lastModifiedBy>
  <cp:revision>1954</cp:revision>
  <cp:lastPrinted>2012-11-06T23:52:41Z</cp:lastPrinted>
  <dcterms:created xsi:type="dcterms:W3CDTF">2012-11-29T23:06:12Z</dcterms:created>
  <dcterms:modified xsi:type="dcterms:W3CDTF">2012-11-29T23:06:31Z</dcterms:modified>
  <cp:category>OCLC PowerPoint Template</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0x01010001D21B2CB3A491438F8C3CF70CF5C351</vt:lpwstr>
  </property>
</Properties>
</file>