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Default Extension="pdf" ContentType="application/pdf"/>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39"/>
  </p:notesMasterIdLst>
  <p:handoutMasterIdLst>
    <p:handoutMasterId r:id="rId40"/>
  </p:handoutMasterIdLst>
  <p:sldIdLst>
    <p:sldId id="467" r:id="rId5"/>
    <p:sldId id="485" r:id="rId6"/>
    <p:sldId id="472" r:id="rId7"/>
    <p:sldId id="492" r:id="rId8"/>
    <p:sldId id="493" r:id="rId9"/>
    <p:sldId id="494" r:id="rId10"/>
    <p:sldId id="551" r:id="rId11"/>
    <p:sldId id="561" r:id="rId12"/>
    <p:sldId id="562" r:id="rId13"/>
    <p:sldId id="563" r:id="rId14"/>
    <p:sldId id="529" r:id="rId15"/>
    <p:sldId id="552" r:id="rId16"/>
    <p:sldId id="509" r:id="rId17"/>
    <p:sldId id="482" r:id="rId18"/>
    <p:sldId id="514" r:id="rId19"/>
    <p:sldId id="518" r:id="rId20"/>
    <p:sldId id="553" r:id="rId21"/>
    <p:sldId id="554" r:id="rId22"/>
    <p:sldId id="555" r:id="rId23"/>
    <p:sldId id="560" r:id="rId24"/>
    <p:sldId id="536" r:id="rId25"/>
    <p:sldId id="535" r:id="rId26"/>
    <p:sldId id="559" r:id="rId27"/>
    <p:sldId id="548" r:id="rId28"/>
    <p:sldId id="478" r:id="rId29"/>
    <p:sldId id="549" r:id="rId30"/>
    <p:sldId id="541" r:id="rId31"/>
    <p:sldId id="539" r:id="rId32"/>
    <p:sldId id="550" r:id="rId33"/>
    <p:sldId id="547" r:id="rId34"/>
    <p:sldId id="527" r:id="rId35"/>
    <p:sldId id="471" r:id="rId36"/>
    <p:sldId id="542" r:id="rId37"/>
    <p:sldId id="481"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key Hawk" initials="ML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A9316F"/>
    <a:srgbClr val="419A3C"/>
    <a:srgbClr val="0B7CCB"/>
    <a:srgbClr val="FF7600"/>
    <a:srgbClr val="E18100"/>
    <a:srgbClr val="CCFF66"/>
    <a:srgbClr val="2F416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926" autoAdjust="0"/>
  </p:normalViewPr>
  <p:slideViewPr>
    <p:cSldViewPr snapToObjects="1" showGuides="1">
      <p:cViewPr>
        <p:scale>
          <a:sx n="50" d="100"/>
          <a:sy n="50" d="100"/>
        </p:scale>
        <p:origin x="-1086" y="-276"/>
      </p:cViewPr>
      <p:guideLst>
        <p:guide orient="horz" pos="672"/>
        <p:guide/>
      </p:guideLst>
    </p:cSldViewPr>
  </p:slid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590B96-037A-504A-977E-B6542BD6CBD5}" type="datetimeFigureOut">
              <a:rPr lang="en-US" smtClean="0"/>
              <a:pPr/>
              <a:t>6/25/2012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2E670E-6968-D546-96D3-BA97EA7DE81D}"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5C79E4-531B-094F-B0E0-0AB1940632EE}" type="datetimeFigureOut">
              <a:rPr lang="en-US" smtClean="0"/>
              <a:pPr/>
              <a:t>6/25/2012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921901-2D7D-404F-83CF-0310337D82A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creativecommons.org/licenses/by-nc-sa/2.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reativecommons.org/licenses/by-nc-sa/2.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sz="1800" baseline="0" dirty="0" smtClean="0"/>
          </a:p>
        </p:txBody>
      </p:sp>
      <p:sp>
        <p:nvSpPr>
          <p:cNvPr id="4" name="Slide Number Placeholder 3"/>
          <p:cNvSpPr>
            <a:spLocks noGrp="1"/>
          </p:cNvSpPr>
          <p:nvPr>
            <p:ph type="sldNum" sz="quarter" idx="10"/>
          </p:nvPr>
        </p:nvSpPr>
        <p:spPr/>
        <p:txBody>
          <a:bodyPr/>
          <a:lstStyle/>
          <a:p>
            <a:pPr>
              <a:defRPr/>
            </a:pPr>
            <a:fld id="{A7BB9D42-60D8-4FEB-9FA6-DC5A09981230}" type="slidenum">
              <a:rPr lang="en-US" smtClean="0"/>
              <a:pPr>
                <a:defRPr/>
              </a:pPr>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31</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862B2F6-5FB6-44E3-B0F5-8178F38C8C20}" type="slidenum">
              <a:rPr lang="en-US" smtClean="0"/>
              <a:pPr/>
              <a:t>34</a:t>
            </a:fld>
            <a:endParaRPr lang="en-US" dirty="0" smtClean="0"/>
          </a:p>
        </p:txBody>
      </p:sp>
      <p:sp>
        <p:nvSpPr>
          <p:cNvPr id="747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lnSpc>
                <a:spcPct val="100000"/>
              </a:lnSpc>
              <a:spcBef>
                <a:spcPct val="0"/>
              </a:spcBef>
            </a:pPr>
            <a:fld id="{48B8872B-814D-4FC3-B0AE-07971E9DA4B7}" type="slidenum">
              <a:rPr lang="en-US" sz="1000"/>
              <a:pPr algn="r">
                <a:lnSpc>
                  <a:spcPct val="100000"/>
                </a:lnSpc>
                <a:spcBef>
                  <a:spcPct val="0"/>
                </a:spcBef>
              </a:pPr>
              <a:t>34</a:t>
            </a:fld>
            <a:endParaRPr lang="en-US" sz="1000" dirty="0"/>
          </a:p>
        </p:txBody>
      </p:sp>
      <p:sp>
        <p:nvSpPr>
          <p:cNvPr id="7475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spcBef>
                <a:spcPct val="0"/>
              </a:spcBef>
            </a:pPr>
            <a:fld id="{4D776AF4-FF0E-4505-99A7-F436A73BCF1F}" type="slidenum">
              <a:rPr lang="en-US" sz="1000">
                <a:solidFill>
                  <a:srgbClr val="000000"/>
                </a:solidFill>
                <a:latin typeface="Arial" charset="0"/>
              </a:rPr>
              <a:pPr algn="r">
                <a:spcBef>
                  <a:spcPct val="0"/>
                </a:spcBef>
              </a:pPr>
              <a:t>34</a:t>
            </a:fld>
            <a:endParaRPr lang="en-US" sz="1000" dirty="0">
              <a:solidFill>
                <a:srgbClr val="000000"/>
              </a:solidFill>
              <a:latin typeface="Arial" charset="0"/>
            </a:endParaRPr>
          </a:p>
        </p:txBody>
      </p:sp>
      <p:sp>
        <p:nvSpPr>
          <p:cNvPr id="7475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spcBef>
                <a:spcPct val="0"/>
              </a:spcBef>
            </a:pPr>
            <a:fld id="{623976AC-250A-4732-AC72-351F5946D719}" type="slidenum">
              <a:rPr lang="en-US" sz="1000">
                <a:solidFill>
                  <a:srgbClr val="000000"/>
                </a:solidFill>
                <a:latin typeface="Arial" charset="0"/>
                <a:cs typeface="Arial" charset="0"/>
              </a:rPr>
              <a:pPr algn="r">
                <a:spcBef>
                  <a:spcPct val="0"/>
                </a:spcBef>
              </a:pPr>
              <a:t>34</a:t>
            </a:fld>
            <a:endParaRPr lang="en-US" sz="1000" dirty="0">
              <a:solidFill>
                <a:srgbClr val="000000"/>
              </a:solidFill>
              <a:latin typeface="Arial" charset="0"/>
              <a:cs typeface="Arial" charset="0"/>
            </a:endParaRPr>
          </a:p>
        </p:txBody>
      </p:sp>
      <p:sp>
        <p:nvSpPr>
          <p:cNvPr id="74758" name="Rectangle 7"/>
          <p:cNvSpPr>
            <a:spLocks noGrp="1" noRot="1" noChangeAspect="1" noChangeArrowheads="1" noTextEdit="1"/>
          </p:cNvSpPr>
          <p:nvPr>
            <p:ph type="sldImg"/>
          </p:nvPr>
        </p:nvSpPr>
        <p:spPr>
          <a:xfrm>
            <a:off x="1185863" y="292100"/>
            <a:ext cx="4486275" cy="3365500"/>
          </a:xfrm>
          <a:ln/>
        </p:spPr>
      </p:sp>
      <p:sp>
        <p:nvSpPr>
          <p:cNvPr id="74759" name="Rectangle 8"/>
          <p:cNvSpPr>
            <a:spLocks noGrp="1" noChangeArrowheads="1"/>
          </p:cNvSpPr>
          <p:nvPr>
            <p:ph type="body" idx="1"/>
          </p:nvPr>
        </p:nvSpPr>
        <p:spPr>
          <a:noFill/>
          <a:ln/>
        </p:spPr>
        <p:txBody>
          <a:bodyPr/>
          <a:lstStyle/>
          <a:p>
            <a:endParaRPr lang="en-US" sz="1800" b="1"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u="none" dirty="0" smtClean="0">
                <a:solidFill>
                  <a:schemeClr val="tx1"/>
                </a:solidFill>
              </a:rPr>
              <a:t>“</a:t>
            </a:r>
            <a:r>
              <a:rPr lang="en-US" b="0" u="none" dirty="0" err="1" smtClean="0">
                <a:solidFill>
                  <a:schemeClr val="tx1"/>
                </a:solidFill>
              </a:rPr>
              <a:t>Passe</a:t>
            </a:r>
            <a:r>
              <a:rPr lang="en-US" b="0" u="none" dirty="0" smtClean="0">
                <a:solidFill>
                  <a:schemeClr val="tx1"/>
                </a:solidFill>
              </a:rPr>
              <a:t>-</a:t>
            </a:r>
            <a:r>
              <a:rPr lang="en-US" b="0" u="none" baseline="0" dirty="0" smtClean="0">
                <a:solidFill>
                  <a:schemeClr val="tx1"/>
                </a:solidFill>
              </a:rPr>
              <a:t>partout</a:t>
            </a:r>
            <a:r>
              <a:rPr lang="en-US" b="0" u="none" dirty="0" smtClean="0">
                <a:solidFill>
                  <a:schemeClr val="tx1"/>
                </a:solidFill>
              </a:rPr>
              <a:t>” is copyright (c) 2011 </a:t>
            </a:r>
            <a:r>
              <a:rPr lang="en-US" b="0" u="none" dirty="0" err="1" smtClean="0">
                <a:solidFill>
                  <a:schemeClr val="tx1"/>
                </a:solidFill>
              </a:rPr>
              <a:t>Wies</a:t>
            </a:r>
            <a:r>
              <a:rPr lang="en-US" b="0" u="none" dirty="0" smtClean="0">
                <a:solidFill>
                  <a:schemeClr val="tx1"/>
                </a:solidFill>
              </a:rPr>
              <a:t> van </a:t>
            </a:r>
            <a:r>
              <a:rPr lang="en-US" b="0" u="none" dirty="0" err="1" smtClean="0">
                <a:solidFill>
                  <a:schemeClr val="tx1"/>
                </a:solidFill>
              </a:rPr>
              <a:t>Erp</a:t>
            </a:r>
            <a:r>
              <a:rPr lang="en-US" b="0" u="none" dirty="0" smtClean="0">
                <a:solidFill>
                  <a:schemeClr val="tx1"/>
                </a:solidFill>
              </a:rPr>
              <a:t> and made available under a </a:t>
            </a:r>
            <a:r>
              <a:rPr lang="en-US" b="0" u="none" dirty="0" smtClean="0">
                <a:solidFill>
                  <a:schemeClr val="tx1"/>
                </a:solidFill>
                <a:hlinkClick r:id="rId3"/>
              </a:rPr>
              <a:t>Attribution</a:t>
            </a:r>
            <a:r>
              <a:rPr lang="en-US" b="0" u="none" baseline="0" dirty="0" smtClean="0">
                <a:solidFill>
                  <a:schemeClr val="tx1"/>
                </a:solidFill>
                <a:hlinkClick r:id="rId3"/>
              </a:rPr>
              <a:t>-</a:t>
            </a:r>
            <a:r>
              <a:rPr lang="en-US" b="0" u="none" baseline="0" dirty="0" err="1" smtClean="0">
                <a:solidFill>
                  <a:schemeClr val="tx1"/>
                </a:solidFill>
                <a:hlinkClick r:id="rId3"/>
              </a:rPr>
              <a:t>noDerivs</a:t>
            </a:r>
            <a:r>
              <a:rPr lang="en-US" b="0" u="none" baseline="0" dirty="0" smtClean="0">
                <a:solidFill>
                  <a:schemeClr val="tx1"/>
                </a:solidFill>
                <a:hlinkClick r:id="rId3"/>
              </a:rPr>
              <a:t> 2.0 </a:t>
            </a:r>
            <a:r>
              <a:rPr lang="en-US" b="0" u="none" dirty="0" smtClean="0">
                <a:solidFill>
                  <a:schemeClr val="tx1"/>
                </a:solidFill>
                <a:hlinkClick r:id="rId3"/>
              </a:rPr>
              <a:t>license</a:t>
            </a:r>
            <a:r>
              <a:rPr lang="en-US" b="0" u="none" dirty="0" smtClean="0">
                <a:solidFill>
                  <a:schemeClr val="tx1"/>
                </a:solidFill>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u="none" dirty="0" smtClean="0">
                <a:solidFill>
                  <a:schemeClr val="tx1"/>
                </a:solidFill>
              </a:rPr>
              <a:t>http://creativecommons.org/licenses/by-nd/2.0/deed.en</a:t>
            </a:r>
          </a:p>
          <a:p>
            <a:endParaRPr lang="en-US" b="0" u="none" dirty="0" smtClean="0">
              <a:solidFill>
                <a:schemeClr val="tx1"/>
              </a:solidFill>
            </a:endParaRPr>
          </a:p>
          <a:p>
            <a:endParaRPr lang="en-US" b="0" u="none" dirty="0">
              <a:solidFill>
                <a:schemeClr val="tx1"/>
              </a:solidFill>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u="none" dirty="0" smtClean="0">
                <a:solidFill>
                  <a:schemeClr val="tx1"/>
                </a:solidFill>
              </a:rPr>
              <a:t>“Current</a:t>
            </a:r>
            <a:r>
              <a:rPr lang="en-US" b="0" u="none" baseline="0" dirty="0" smtClean="0">
                <a:solidFill>
                  <a:schemeClr val="tx1"/>
                </a:solidFill>
              </a:rPr>
              <a:t> Archives</a:t>
            </a:r>
            <a:r>
              <a:rPr lang="en-US" b="0" u="none" dirty="0" smtClean="0">
                <a:solidFill>
                  <a:schemeClr val="tx1"/>
                </a:solidFill>
              </a:rPr>
              <a:t>” is copyright (c) 2011 Carmichael Library and made available under a </a:t>
            </a:r>
            <a:r>
              <a:rPr lang="en-US" b="0" u="none" dirty="0" smtClean="0">
                <a:solidFill>
                  <a:schemeClr val="tx1"/>
                </a:solidFill>
                <a:hlinkClick r:id="rId3"/>
              </a:rPr>
              <a:t>Attribution 2.0 license</a:t>
            </a:r>
            <a:r>
              <a:rPr lang="en-US" b="0" u="none" dirty="0" smtClean="0">
                <a:solidFill>
                  <a:schemeClr val="tx1"/>
                </a:solidFill>
              </a:rPr>
              <a:t>: http://creativecommons.org/licenses/by/2.0/deed.en</a:t>
            </a:r>
          </a:p>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7BB9D42-60D8-4FEB-9FA6-DC5A09981230}" type="slidenum">
              <a:rPr lang="en-US" smtClean="0"/>
              <a:pPr>
                <a:defRPr/>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a:alphaModFix amt="30000"/>
          </a:blip>
          <a:srcRect b="8763"/>
          <a:stretch>
            <a:fillRect/>
          </a:stretch>
        </p:blipFill>
        <p:spPr>
          <a:xfrm>
            <a:off x="5325434" y="2853375"/>
            <a:ext cx="3513766" cy="33950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Head and Open Layout">
    <p:spTree>
      <p:nvGrpSpPr>
        <p:cNvPr id="1" name=""/>
        <p:cNvGrpSpPr/>
        <p:nvPr/>
      </p:nvGrpSpPr>
      <p:grpSpPr>
        <a:xfrm>
          <a:off x="0" y="0"/>
          <a:ext cx="0" cy="0"/>
          <a:chOff x="0" y="0"/>
          <a:chExt cx="0" cy="0"/>
        </a:xfrm>
      </p:grpSpPr>
      <p:grpSp>
        <p:nvGrpSpPr>
          <p:cNvPr id="12"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5"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dirty="0" smtClean="0"/>
              <a:t>Click to edit Master text styles</a:t>
            </a:r>
            <a:endParaRPr lang="en-US" dirty="0"/>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d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1"/>
              <a:stretch>
                <a:fillRect/>
              </a:stretch>
            </p:blipFill>
          </mc:Choice>
          <mc:Fallback>
            <p:blipFill>
              <a:blip r:embed="rId42"/>
              <a:stretch>
                <a:fillRect/>
              </a:stretch>
            </p:blipFill>
          </mc:Fallback>
        </mc:AlternateContent>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pPr/>
              <a:t>‹#›</a:t>
            </a:fld>
            <a:endParaRPr lang="en-US" dirty="0"/>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b="0" i="0" dirty="0" smtClean="0">
                <a:solidFill>
                  <a:schemeClr val="tx1">
                    <a:lumMod val="65000"/>
                    <a:lumOff val="35000"/>
                  </a:schemeClr>
                </a:solidFill>
                <a:latin typeface="Tahoma"/>
                <a:cs typeface="Tahoma"/>
              </a:rPr>
              <a:t>The world’s libraries.</a:t>
            </a:r>
            <a:r>
              <a:rPr lang="en-US" sz="1200" b="0" i="0" baseline="0" dirty="0" smtClean="0">
                <a:solidFill>
                  <a:schemeClr val="tx1">
                    <a:lumMod val="65000"/>
                    <a:lumOff val="35000"/>
                  </a:schemeClr>
                </a:solidFill>
                <a:latin typeface="Tahoma"/>
                <a:cs typeface="Tahoma"/>
              </a:rPr>
              <a:t> Connected.</a:t>
            </a:r>
            <a:endParaRPr lang="en-US" sz="1200" b="0" i="0" dirty="0">
              <a:solidFill>
                <a:schemeClr val="tx1">
                  <a:lumMod val="65000"/>
                  <a:lumOff val="35000"/>
                </a:schemeClr>
              </a:solidFill>
              <a:latin typeface="Tahoma"/>
              <a:cs typeface="Tahoma"/>
            </a:endParaRPr>
          </a:p>
        </p:txBody>
      </p:sp>
      <p:cxnSp>
        <p:nvCxnSpPr>
          <p:cNvPr id="11" name="Straight Connector 10"/>
          <p:cNvCxnSpPr/>
          <p:nvPr userDrawn="1"/>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2" r:id="rId1"/>
    <p:sldLayoutId id="2147483690" r:id="rId2"/>
    <p:sldLayoutId id="2147483687" r:id="rId3"/>
    <p:sldLayoutId id="2147483701" r:id="rId4"/>
    <p:sldLayoutId id="2147483713" r:id="rId5"/>
    <p:sldLayoutId id="2147483731" r:id="rId6"/>
    <p:sldLayoutId id="2147483715" r:id="rId7"/>
    <p:sldLayoutId id="2147483730" r:id="rId8"/>
    <p:sldLayoutId id="2147483707" r:id="rId9"/>
    <p:sldLayoutId id="2147483683" r:id="rId10"/>
    <p:sldLayoutId id="2147483682" r:id="rId11"/>
    <p:sldLayoutId id="2147483709" r:id="rId12"/>
    <p:sldLayoutId id="2147483711" r:id="rId13"/>
    <p:sldLayoutId id="2147483712" r:id="rId14"/>
    <p:sldLayoutId id="2147483703" r:id="rId15"/>
    <p:sldLayoutId id="2147483663" r:id="rId16"/>
    <p:sldLayoutId id="2147483668" r:id="rId17"/>
    <p:sldLayoutId id="2147483710" r:id="rId18"/>
    <p:sldLayoutId id="2147483716" r:id="rId19"/>
    <p:sldLayoutId id="2147483704" r:id="rId20"/>
    <p:sldLayoutId id="2147483705" r:id="rId21"/>
    <p:sldLayoutId id="2147483706" r:id="rId22"/>
    <p:sldLayoutId id="2147483702" r:id="rId23"/>
    <p:sldLayoutId id="2147483724" r:id="rId24"/>
    <p:sldLayoutId id="2147483717" r:id="rId25"/>
    <p:sldLayoutId id="2147483725" r:id="rId26"/>
    <p:sldLayoutId id="2147483721" r:id="rId27"/>
    <p:sldLayoutId id="2147483719" r:id="rId28"/>
    <p:sldLayoutId id="2147483691" r:id="rId29"/>
    <p:sldLayoutId id="2147483723" r:id="rId30"/>
    <p:sldLayoutId id="2147483718" r:id="rId31"/>
    <p:sldLayoutId id="2147483726" r:id="rId32"/>
    <p:sldLayoutId id="2147483722" r:id="rId33"/>
    <p:sldLayoutId id="2147483720" r:id="rId34"/>
    <p:sldLayoutId id="2147483727" r:id="rId35"/>
    <p:sldLayoutId id="2147483728" r:id="rId36"/>
    <p:sldLayoutId id="2147483729" r:id="rId37"/>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e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10.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gif"/><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gif"/><Relationship Id="rId9" Type="http://schemas.openxmlformats.org/officeDocument/2006/relationships/image" Target="../media/image22.png"/><Relationship Id="rId1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Lessons learned from rebuilding </a:t>
            </a:r>
            <a:r>
              <a:rPr lang="en-US" dirty="0" err="1" smtClean="0"/>
              <a:t>ArchiveGrid</a:t>
            </a:r>
            <a:endParaRPr lang="en-US" dirty="0"/>
          </a:p>
        </p:txBody>
      </p:sp>
      <p:sp>
        <p:nvSpPr>
          <p:cNvPr id="3" name="Subtitle 2"/>
          <p:cNvSpPr>
            <a:spLocks noGrp="1"/>
          </p:cNvSpPr>
          <p:nvPr>
            <p:ph type="subTitle" idx="1"/>
          </p:nvPr>
        </p:nvSpPr>
        <p:spPr/>
        <p:txBody>
          <a:bodyPr>
            <a:normAutofit/>
          </a:bodyPr>
          <a:lstStyle/>
          <a:p>
            <a:r>
              <a:rPr lang="en-US" dirty="0" smtClean="0"/>
              <a:t>The Discovery Channel</a:t>
            </a:r>
            <a:endParaRPr lang="en-US" dirty="0"/>
          </a:p>
        </p:txBody>
      </p:sp>
      <p:sp>
        <p:nvSpPr>
          <p:cNvPr id="8" name="Text Placeholder 7"/>
          <p:cNvSpPr>
            <a:spLocks noGrp="1"/>
          </p:cNvSpPr>
          <p:nvPr>
            <p:ph type="body" sz="quarter" idx="14"/>
          </p:nvPr>
        </p:nvSpPr>
        <p:spPr/>
        <p:txBody>
          <a:bodyPr>
            <a:normAutofit fontScale="92500" lnSpcReduction="10000"/>
          </a:bodyPr>
          <a:lstStyle/>
          <a:p>
            <a:r>
              <a:rPr lang="en-US" dirty="0" smtClean="0"/>
              <a:t>San Diego, Calif., June 21, 2012</a:t>
            </a:r>
            <a:br>
              <a:rPr lang="en-US" dirty="0" smtClean="0"/>
            </a:br>
            <a:r>
              <a:rPr lang="en-US" dirty="0" smtClean="0"/>
              <a:t>#RBMS12</a:t>
            </a:r>
          </a:p>
          <a:p>
            <a:endParaRPr lang="en-US" dirty="0"/>
          </a:p>
        </p:txBody>
      </p:sp>
      <p:sp>
        <p:nvSpPr>
          <p:cNvPr id="6" name="Text Placeholder 5"/>
          <p:cNvSpPr>
            <a:spLocks noGrp="1"/>
          </p:cNvSpPr>
          <p:nvPr>
            <p:ph type="body" sz="quarter" idx="13"/>
          </p:nvPr>
        </p:nvSpPr>
        <p:spPr/>
        <p:txBody>
          <a:bodyPr/>
          <a:lstStyle/>
          <a:p>
            <a:r>
              <a:rPr lang="en-US" dirty="0" smtClean="0"/>
              <a:t>Ellen </a:t>
            </a:r>
            <a:r>
              <a:rPr lang="en-US" dirty="0" err="1" smtClean="0"/>
              <a:t>Ast</a:t>
            </a:r>
            <a:endParaRPr lang="en-US" dirty="0"/>
          </a:p>
        </p:txBody>
      </p:sp>
      <p:sp>
        <p:nvSpPr>
          <p:cNvPr id="18" name="Text Placeholder 17"/>
          <p:cNvSpPr>
            <a:spLocks noGrp="1"/>
          </p:cNvSpPr>
          <p:nvPr>
            <p:ph type="body" sz="quarter" idx="15"/>
          </p:nvPr>
        </p:nvSpPr>
        <p:spPr/>
        <p:txBody>
          <a:bodyPr>
            <a:normAutofit/>
          </a:bodyPr>
          <a:lstStyle/>
          <a:p>
            <a:r>
              <a:rPr lang="en-US" dirty="0" smtClean="0"/>
              <a:t>Research Assistant</a:t>
            </a:r>
            <a:br>
              <a:rPr lang="en-US" dirty="0" smtClean="0"/>
            </a:br>
            <a:r>
              <a:rPr lang="en-US" dirty="0" smtClean="0"/>
              <a:t>OCLC Research</a:t>
            </a:r>
          </a:p>
          <a:p>
            <a:r>
              <a:rPr lang="en-US" dirty="0" smtClean="0"/>
              <a:t>@</a:t>
            </a:r>
            <a:r>
              <a:rPr lang="en-US" dirty="0" err="1" smtClean="0"/>
              <a:t>AstMeansBranch</a:t>
            </a:r>
            <a:endParaRPr lang="en-US"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r>
              <a:rPr lang="en-US" dirty="0" smtClean="0"/>
              <a:t>2011: Freely available </a:t>
            </a:r>
            <a:r>
              <a:rPr lang="en-US" dirty="0" err="1" smtClean="0"/>
              <a:t>ArchiveGrid</a:t>
            </a:r>
            <a:r>
              <a:rPr lang="en-US" dirty="0" smtClean="0"/>
              <a:t> from OCLC Research</a:t>
            </a:r>
            <a:endParaRPr lang="en-US" dirty="0"/>
          </a:p>
        </p:txBody>
      </p:sp>
      <p:pic>
        <p:nvPicPr>
          <p:cNvPr id="3075" name="Picture 3"/>
          <p:cNvPicPr>
            <a:picLocks noChangeAspect="1" noChangeArrowheads="1"/>
          </p:cNvPicPr>
          <p:nvPr/>
        </p:nvPicPr>
        <p:blipFill>
          <a:blip r:embed="rId3"/>
          <a:srcRect/>
          <a:stretch>
            <a:fillRect/>
          </a:stretch>
        </p:blipFill>
        <p:spPr bwMode="auto">
          <a:xfrm>
            <a:off x="152400" y="990600"/>
            <a:ext cx="8795124" cy="5105400"/>
          </a:xfrm>
          <a:prstGeom prst="rect">
            <a:avLst/>
          </a:prstGeom>
          <a:noFill/>
          <a:ln w="9525">
            <a:noFill/>
            <a:miter lim="800000"/>
            <a:headEnd/>
            <a:tailEnd/>
          </a:ln>
          <a:effectLst>
            <a:outerShdw blurRad="292100" dist="139700" dir="2700000" algn="ctr" rotWithShape="0">
              <a:srgbClr val="000000">
                <a:alpha val="65000"/>
              </a:srgbClr>
            </a:outerShdw>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ArchiveGrid</a:t>
            </a:r>
            <a:r>
              <a:rPr lang="en-US" dirty="0" smtClean="0"/>
              <a:t> index growth</a:t>
            </a:r>
            <a:endParaRPr lang="en-US" dirty="0"/>
          </a:p>
        </p:txBody>
      </p:sp>
      <p:pic>
        <p:nvPicPr>
          <p:cNvPr id="1026" name="Picture 2"/>
          <p:cNvPicPr>
            <a:picLocks noChangeAspect="1" noChangeArrowheads="1"/>
          </p:cNvPicPr>
          <p:nvPr/>
        </p:nvPicPr>
        <p:blipFill>
          <a:blip r:embed="rId3"/>
          <a:srcRect/>
          <a:stretch>
            <a:fillRect/>
          </a:stretch>
        </p:blipFill>
        <p:spPr bwMode="auto">
          <a:xfrm>
            <a:off x="1447800" y="838200"/>
            <a:ext cx="6105395" cy="530587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User Studies</a:t>
            </a:r>
            <a:endParaRPr lang="en-US" dirty="0"/>
          </a:p>
        </p:txBody>
      </p:sp>
      <p:sp>
        <p:nvSpPr>
          <p:cNvPr id="6" name="Text Placeholder 5"/>
          <p:cNvSpPr>
            <a:spLocks noGrp="1"/>
          </p:cNvSpPr>
          <p:nvPr>
            <p:ph type="body" idx="1"/>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normAutofit/>
          </a:bodyPr>
          <a:lstStyle/>
          <a:p>
            <a:r>
              <a:rPr lang="en-US" sz="2800" dirty="0" smtClean="0"/>
              <a:t>Who are the researchers and what are they like?</a:t>
            </a:r>
          </a:p>
          <a:p>
            <a:r>
              <a:rPr lang="en-US" sz="2800" dirty="0" smtClean="0"/>
              <a:t>What resources do researchers use and how do they find them?</a:t>
            </a:r>
          </a:p>
          <a:p>
            <a:r>
              <a:rPr lang="en-US" sz="2800" dirty="0" smtClean="0"/>
              <a:t>How do researchers search online?</a:t>
            </a:r>
          </a:p>
          <a:p>
            <a:r>
              <a:rPr lang="en-US" sz="2800" dirty="0" smtClean="0"/>
              <a:t>What do researchers want to know from their search?</a:t>
            </a:r>
          </a:p>
          <a:p>
            <a:endParaRPr lang="en-US" sz="2800" dirty="0"/>
          </a:p>
        </p:txBody>
      </p:sp>
      <p:sp>
        <p:nvSpPr>
          <p:cNvPr id="2" name="Title 1"/>
          <p:cNvSpPr>
            <a:spLocks noGrp="1"/>
          </p:cNvSpPr>
          <p:nvPr>
            <p:ph type="title"/>
          </p:nvPr>
        </p:nvSpPr>
        <p:spPr/>
        <p:txBody>
          <a:bodyPr>
            <a:noAutofit/>
          </a:bodyPr>
          <a:lstStyle/>
          <a:p>
            <a:r>
              <a:rPr lang="en-US" dirty="0" smtClean="0"/>
              <a:t>User Studies: Key questions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Original three user groups are going strong…</a:t>
            </a:r>
            <a:endParaRPr lang="en-US" b="1" dirty="0"/>
          </a:p>
        </p:txBody>
      </p:sp>
      <p:pic>
        <p:nvPicPr>
          <p:cNvPr id="39" name="Picture Placeholder 38" descr="Bonnie Preece.jpg"/>
          <p:cNvPicPr>
            <a:picLocks noGrp="1" noChangeAspect="1"/>
          </p:cNvPicPr>
          <p:nvPr>
            <p:ph type="pic" sz="quarter" idx="11"/>
          </p:nvPr>
        </p:nvPicPr>
        <p:blipFill>
          <a:blip r:embed="rId3"/>
          <a:srcRect l="-354" r="-354"/>
          <a:stretch>
            <a:fillRect/>
          </a:stretch>
        </p:blipFill>
        <p:spPr>
          <a:xfrm>
            <a:off x="3505200" y="1005228"/>
            <a:ext cx="2209800" cy="2743200"/>
          </a:xfrm>
        </p:spPr>
      </p:pic>
      <p:pic>
        <p:nvPicPr>
          <p:cNvPr id="40" name="Picture Placeholder 39" descr="Thom Hickey.jpg"/>
          <p:cNvPicPr>
            <a:picLocks noGrp="1" noChangeAspect="1"/>
          </p:cNvPicPr>
          <p:nvPr>
            <p:ph type="pic" sz="quarter" idx="12"/>
          </p:nvPr>
        </p:nvPicPr>
        <p:blipFill>
          <a:blip r:embed="rId4"/>
          <a:srcRect l="-347" r="-347"/>
          <a:stretch>
            <a:fillRect/>
          </a:stretch>
        </p:blipFill>
        <p:spPr>
          <a:xfrm>
            <a:off x="571500" y="985435"/>
            <a:ext cx="2209800" cy="2743200"/>
          </a:xfrm>
        </p:spPr>
      </p:pic>
      <p:sp>
        <p:nvSpPr>
          <p:cNvPr id="34" name="Text Placeholder 33"/>
          <p:cNvSpPr>
            <a:spLocks noGrp="1"/>
          </p:cNvSpPr>
          <p:nvPr>
            <p:ph type="body" sz="quarter" idx="13"/>
          </p:nvPr>
        </p:nvSpPr>
        <p:spPr>
          <a:xfrm>
            <a:off x="6324600" y="3919838"/>
            <a:ext cx="2209800" cy="1955407"/>
          </a:xfrm>
        </p:spPr>
        <p:txBody>
          <a:bodyPr/>
          <a:lstStyle/>
          <a:p>
            <a:r>
              <a:rPr lang="en-US" sz="2400" dirty="0" smtClean="0"/>
              <a:t>Grad students</a:t>
            </a:r>
          </a:p>
          <a:p>
            <a:pPr algn="l"/>
            <a:r>
              <a:rPr lang="en-US" sz="1800" dirty="0" smtClean="0"/>
              <a:t>Connected the most to others who can teach them about new places to go for research.</a:t>
            </a:r>
            <a:endParaRPr lang="en-US" dirty="0" smtClean="0"/>
          </a:p>
        </p:txBody>
      </p:sp>
      <p:sp>
        <p:nvSpPr>
          <p:cNvPr id="35" name="Text Placeholder 34"/>
          <p:cNvSpPr>
            <a:spLocks noGrp="1"/>
          </p:cNvSpPr>
          <p:nvPr>
            <p:ph type="body" sz="quarter" idx="14"/>
          </p:nvPr>
        </p:nvSpPr>
        <p:spPr>
          <a:xfrm>
            <a:off x="571500" y="3842894"/>
            <a:ext cx="2209800" cy="2032351"/>
          </a:xfrm>
        </p:spPr>
        <p:txBody>
          <a:bodyPr/>
          <a:lstStyle/>
          <a:p>
            <a:r>
              <a:rPr lang="en-US" sz="2400" dirty="0" smtClean="0"/>
              <a:t>Genealogists</a:t>
            </a:r>
          </a:p>
          <a:p>
            <a:pPr algn="l"/>
            <a:r>
              <a:rPr lang="en-US" sz="1800" dirty="0" smtClean="0"/>
              <a:t>Connected the most online</a:t>
            </a:r>
          </a:p>
          <a:p>
            <a:pPr algn="l"/>
            <a:r>
              <a:rPr lang="en-US" sz="1800" dirty="0" smtClean="0"/>
              <a:t>Most independent seekers of new research resources</a:t>
            </a:r>
          </a:p>
        </p:txBody>
      </p:sp>
      <p:sp>
        <p:nvSpPr>
          <p:cNvPr id="36" name="Text Placeholder 35"/>
          <p:cNvSpPr>
            <a:spLocks noGrp="1"/>
          </p:cNvSpPr>
          <p:nvPr>
            <p:ph type="body" sz="quarter" idx="15"/>
          </p:nvPr>
        </p:nvSpPr>
        <p:spPr>
          <a:xfrm>
            <a:off x="3511922" y="3862688"/>
            <a:ext cx="2209800" cy="2080912"/>
          </a:xfrm>
        </p:spPr>
        <p:txBody>
          <a:bodyPr/>
          <a:lstStyle/>
          <a:p>
            <a:r>
              <a:rPr lang="en-US" sz="2400" dirty="0" smtClean="0"/>
              <a:t>Faculty</a:t>
            </a:r>
          </a:p>
          <a:p>
            <a:pPr algn="l"/>
            <a:r>
              <a:rPr lang="en-US" sz="1800" dirty="0" smtClean="0"/>
              <a:t>Connected the most to librarians and archivists</a:t>
            </a:r>
          </a:p>
          <a:p>
            <a:pPr algn="l"/>
            <a:r>
              <a:rPr lang="en-US" sz="1800" dirty="0" smtClean="0"/>
              <a:t>Intend to publish research findings</a:t>
            </a:r>
          </a:p>
          <a:p>
            <a:pPr algn="l"/>
            <a:endParaRPr lang="en-US" sz="1800" dirty="0" smtClean="0"/>
          </a:p>
          <a:p>
            <a:pPr algn="l"/>
            <a:endParaRPr lang="en-US" sz="1800" dirty="0" smtClean="0"/>
          </a:p>
        </p:txBody>
      </p:sp>
      <p:sp>
        <p:nvSpPr>
          <p:cNvPr id="15" name="TextBox 14"/>
          <p:cNvSpPr txBox="1"/>
          <p:nvPr/>
        </p:nvSpPr>
        <p:spPr>
          <a:xfrm>
            <a:off x="6000750" y="1857375"/>
            <a:ext cx="2571750" cy="1188720"/>
          </a:xfrm>
          <a:prstGeom prst="rect">
            <a:avLst/>
          </a:prstGeom>
          <a:noFill/>
        </p:spPr>
        <p:txBody>
          <a:bodyPr wrap="square" lIns="0" tIns="0" rIns="0" bIns="0" rtlCol="0">
            <a:noAutofit/>
          </a:bodyPr>
          <a:lstStyle/>
          <a:p>
            <a:pPr algn="ctr">
              <a:lnSpc>
                <a:spcPct val="100000"/>
              </a:lnSpc>
              <a:spcBef>
                <a:spcPts val="600"/>
              </a:spcBef>
            </a:pPr>
            <a:endParaRPr lang="en-US" sz="1400" dirty="0" smtClean="0"/>
          </a:p>
        </p:txBody>
      </p:sp>
      <p:sp>
        <p:nvSpPr>
          <p:cNvPr id="16" name="TextBox 15"/>
          <p:cNvSpPr txBox="1"/>
          <p:nvPr/>
        </p:nvSpPr>
        <p:spPr>
          <a:xfrm>
            <a:off x="3286125" y="1857375"/>
            <a:ext cx="2571750" cy="1188720"/>
          </a:xfrm>
          <a:prstGeom prst="rect">
            <a:avLst/>
          </a:prstGeom>
          <a:noFill/>
        </p:spPr>
        <p:txBody>
          <a:bodyPr wrap="square" lIns="0" tIns="0" rIns="0" bIns="0" rtlCol="0">
            <a:noAutofit/>
          </a:bodyPr>
          <a:lstStyle/>
          <a:p>
            <a:pPr algn="ctr">
              <a:lnSpc>
                <a:spcPct val="100000"/>
              </a:lnSpc>
              <a:spcBef>
                <a:spcPts val="600"/>
              </a:spcBef>
            </a:pPr>
            <a:endParaRPr lang="en-US" sz="1400" dirty="0" smtClean="0"/>
          </a:p>
        </p:txBody>
      </p:sp>
      <p:sp>
        <p:nvSpPr>
          <p:cNvPr id="17" name="TextBox 16"/>
          <p:cNvSpPr txBox="1"/>
          <p:nvPr/>
        </p:nvSpPr>
        <p:spPr>
          <a:xfrm>
            <a:off x="571500" y="1857375"/>
            <a:ext cx="2571750" cy="1188720"/>
          </a:xfrm>
          <a:prstGeom prst="rect">
            <a:avLst/>
          </a:prstGeom>
          <a:noFill/>
        </p:spPr>
        <p:txBody>
          <a:bodyPr wrap="square" lIns="0" tIns="0" rIns="0" bIns="0" rtlCol="0">
            <a:noAutofit/>
          </a:bodyPr>
          <a:lstStyle/>
          <a:p>
            <a:pPr algn="ctr">
              <a:lnSpc>
                <a:spcPct val="100000"/>
              </a:lnSpc>
              <a:spcBef>
                <a:spcPts val="600"/>
              </a:spcBef>
            </a:pPr>
            <a:endParaRPr lang="en-US" sz="1400" dirty="0" smtClean="0"/>
          </a:p>
        </p:txBody>
      </p:sp>
      <p:sp>
        <p:nvSpPr>
          <p:cNvPr id="7" name="TextBox 6"/>
          <p:cNvSpPr txBox="1"/>
          <p:nvPr/>
        </p:nvSpPr>
        <p:spPr>
          <a:xfrm>
            <a:off x="3357563" y="4572000"/>
            <a:ext cx="2571750" cy="1188720"/>
          </a:xfrm>
          <a:prstGeom prst="rect">
            <a:avLst/>
          </a:prstGeom>
          <a:noFill/>
        </p:spPr>
        <p:txBody>
          <a:bodyPr wrap="square" lIns="0" tIns="0" rIns="0" bIns="0" rtlCol="0">
            <a:noAutofit/>
          </a:bodyPr>
          <a:lstStyle/>
          <a:p>
            <a:pPr algn="ctr">
              <a:lnSpc>
                <a:spcPct val="100000"/>
              </a:lnSpc>
              <a:spcBef>
                <a:spcPts val="600"/>
              </a:spcBef>
            </a:pPr>
            <a:endParaRPr lang="en-US" sz="1400" dirty="0" smtClean="0">
              <a:solidFill>
                <a:srgbClr val="99CCFF"/>
              </a:solidFill>
            </a:endParaRPr>
          </a:p>
        </p:txBody>
      </p:sp>
      <p:sp>
        <p:nvSpPr>
          <p:cNvPr id="6" name="TextBox 5"/>
          <p:cNvSpPr txBox="1"/>
          <p:nvPr/>
        </p:nvSpPr>
        <p:spPr>
          <a:xfrm>
            <a:off x="6143625" y="4572000"/>
            <a:ext cx="2428874" cy="1428750"/>
          </a:xfrm>
          <a:prstGeom prst="rect">
            <a:avLst/>
          </a:prstGeom>
          <a:noFill/>
        </p:spPr>
        <p:txBody>
          <a:bodyPr wrap="square" lIns="0" tIns="0" rIns="0" bIns="0" rtlCol="0">
            <a:noAutofit/>
          </a:bodyPr>
          <a:lstStyle/>
          <a:p>
            <a:pPr algn="ctr">
              <a:lnSpc>
                <a:spcPct val="100000"/>
              </a:lnSpc>
              <a:spcBef>
                <a:spcPts val="600"/>
              </a:spcBef>
            </a:pPr>
            <a:endParaRPr lang="en-US" sz="1400" dirty="0" smtClean="0">
              <a:solidFill>
                <a:srgbClr val="99CCFF"/>
              </a:solidFill>
            </a:endParaRPr>
          </a:p>
        </p:txBody>
      </p:sp>
      <p:pic>
        <p:nvPicPr>
          <p:cNvPr id="17410" name="Picture 2" descr="http://satprep01.typepad.com/.a/6a013482e688d6970c01538e88fb6d970b-800wi"/>
          <p:cNvPicPr>
            <a:picLocks noGrp="1" noChangeAspect="1" noChangeArrowheads="1"/>
          </p:cNvPicPr>
          <p:nvPr>
            <p:ph type="pic" sz="quarter" idx="10"/>
          </p:nvPr>
        </p:nvPicPr>
        <p:blipFill>
          <a:blip r:embed="rId5"/>
          <a:srcRect l="2263" r="2263"/>
          <a:stretch>
            <a:fillRect/>
          </a:stretch>
        </p:blipFill>
        <p:spPr bwMode="auto">
          <a:xfrm>
            <a:off x="6324600" y="990600"/>
            <a:ext cx="2209800" cy="27432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0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nodePh="1">
                                  <p:stCondLst>
                                    <p:cond delay="400"/>
                                  </p:stCondLst>
                                  <p:endCondLst>
                                    <p:cond evt="begin" delay="0">
                                      <p:tn val="8"/>
                                    </p:cond>
                                  </p:end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nodePh="1">
                                  <p:stCondLst>
                                    <p:cond delay="700"/>
                                  </p:stCondLst>
                                  <p:endCondLst>
                                    <p:cond evt="begin" delay="0">
                                      <p:tn val="11"/>
                                    </p:cond>
                                  </p:end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Survey and Highlighted Findings </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15 new questions based on prior questions</a:t>
            </a:r>
          </a:p>
          <a:p>
            <a:r>
              <a:rPr lang="en-US" dirty="0" smtClean="0"/>
              <a:t>Survey Monkey</a:t>
            </a:r>
          </a:p>
          <a:p>
            <a:r>
              <a:rPr lang="en-US" dirty="0" smtClean="0"/>
              <a:t>April 27-May 25</a:t>
            </a:r>
          </a:p>
          <a:p>
            <a:r>
              <a:rPr lang="en-US" dirty="0" smtClean="0"/>
              <a:t>$50 Amazon gift card!</a:t>
            </a:r>
          </a:p>
          <a:p>
            <a:r>
              <a:rPr lang="en-US" dirty="0" smtClean="0"/>
              <a:t>Multiple choice and open-ended questions</a:t>
            </a:r>
          </a:p>
          <a:p>
            <a:r>
              <a:rPr lang="en-US" dirty="0" err="1" smtClean="0"/>
              <a:t>ArchiveGrid</a:t>
            </a:r>
            <a:r>
              <a:rPr lang="en-US" dirty="0" smtClean="0"/>
              <a:t> blog: http://beta.worldcat.org/archivegrid/blog/</a:t>
            </a:r>
          </a:p>
        </p:txBody>
      </p:sp>
      <p:sp>
        <p:nvSpPr>
          <p:cNvPr id="3" name="Title 2"/>
          <p:cNvSpPr>
            <a:spLocks noGrp="1"/>
          </p:cNvSpPr>
          <p:nvPr>
            <p:ph type="title"/>
          </p:nvPr>
        </p:nvSpPr>
        <p:spPr/>
        <p:txBody>
          <a:bodyPr/>
          <a:lstStyle/>
          <a:p>
            <a:r>
              <a:rPr lang="en-US" dirty="0" smtClean="0"/>
              <a:t>Methodology </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	How do you discover new websites and other research resources?</a:t>
            </a:r>
          </a:p>
          <a:p>
            <a:pPr>
              <a:buNone/>
            </a:pPr>
            <a:endParaRPr lang="en-US" dirty="0"/>
          </a:p>
        </p:txBody>
      </p:sp>
      <p:sp>
        <p:nvSpPr>
          <p:cNvPr id="3" name="Title 2"/>
          <p:cNvSpPr>
            <a:spLocks noGrp="1"/>
          </p:cNvSpPr>
          <p:nvPr>
            <p:ph type="title"/>
          </p:nvPr>
        </p:nvSpPr>
        <p:spPr/>
        <p:txBody>
          <a:bodyPr/>
          <a:lstStyle/>
          <a:p>
            <a:pPr algn="ctr"/>
            <a:r>
              <a:rPr lang="en-US" dirty="0" smtClean="0"/>
              <a:t>Q. 10</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	When you want to share information about a new website or other research resources what are your preferred ways to communicate?</a:t>
            </a:r>
            <a:endParaRPr lang="en-US" dirty="0"/>
          </a:p>
        </p:txBody>
      </p:sp>
      <p:sp>
        <p:nvSpPr>
          <p:cNvPr id="3" name="Title 2"/>
          <p:cNvSpPr>
            <a:spLocks noGrp="1"/>
          </p:cNvSpPr>
          <p:nvPr>
            <p:ph type="title"/>
          </p:nvPr>
        </p:nvSpPr>
        <p:spPr/>
        <p:txBody>
          <a:bodyPr/>
          <a:lstStyle/>
          <a:p>
            <a:pPr algn="ctr"/>
            <a:r>
              <a:rPr lang="en-US" dirty="0" smtClean="0"/>
              <a:t>Q. 12</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	Which of these website features are valuable for your research?</a:t>
            </a:r>
            <a:endParaRPr lang="en-US" dirty="0"/>
          </a:p>
        </p:txBody>
      </p:sp>
      <p:sp>
        <p:nvSpPr>
          <p:cNvPr id="3" name="Title 2"/>
          <p:cNvSpPr>
            <a:spLocks noGrp="1"/>
          </p:cNvSpPr>
          <p:nvPr>
            <p:ph type="title"/>
          </p:nvPr>
        </p:nvSpPr>
        <p:spPr/>
        <p:txBody>
          <a:bodyPr/>
          <a:lstStyle/>
          <a:p>
            <a:pPr algn="ctr"/>
            <a:r>
              <a:rPr lang="en-US" dirty="0" smtClean="0"/>
              <a:t>Q. 13</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AutoNum type="arabicPeriod"/>
            </a:pPr>
            <a:endParaRPr lang="en-US" dirty="0" smtClean="0"/>
          </a:p>
          <a:p>
            <a:pPr marL="514350" indent="-514350">
              <a:buAutoNum type="arabicPeriod"/>
            </a:pPr>
            <a:r>
              <a:rPr lang="en-US" dirty="0" err="1" smtClean="0"/>
              <a:t>ArchiveGrid’s</a:t>
            </a:r>
            <a:r>
              <a:rPr lang="en-US" dirty="0" smtClean="0"/>
              <a:t> Mission &amp; History</a:t>
            </a:r>
          </a:p>
          <a:p>
            <a:pPr marL="514350" indent="-514350">
              <a:buAutoNum type="arabicPeriod"/>
            </a:pPr>
            <a:endParaRPr lang="en-US" dirty="0" smtClean="0"/>
          </a:p>
          <a:p>
            <a:pPr marL="514350" indent="-514350">
              <a:buAutoNum type="arabicPeriod"/>
            </a:pPr>
            <a:r>
              <a:rPr lang="en-US" dirty="0" smtClean="0"/>
              <a:t>Previous User Studies</a:t>
            </a:r>
          </a:p>
          <a:p>
            <a:pPr marL="514350" indent="-514350">
              <a:buAutoNum type="arabicPeriod"/>
            </a:pPr>
            <a:endParaRPr lang="en-US" sz="2800" dirty="0" smtClean="0"/>
          </a:p>
          <a:p>
            <a:pPr marL="514350" indent="-514350">
              <a:buAutoNum type="arabicPeriod"/>
            </a:pPr>
            <a:r>
              <a:rPr lang="en-US" dirty="0" smtClean="0"/>
              <a:t>Our Survey and Highlighted Findings</a:t>
            </a:r>
            <a:endParaRPr lang="en-US" sz="2800" dirty="0" smtClean="0"/>
          </a:p>
          <a:p>
            <a:endParaRPr lang="en-US" sz="2800" dirty="0" smtClean="0"/>
          </a:p>
        </p:txBody>
      </p:sp>
      <p:sp>
        <p:nvSpPr>
          <p:cNvPr id="2" name="Title 1"/>
          <p:cNvSpPr>
            <a:spLocks noGrp="1"/>
          </p:cNvSpPr>
          <p:nvPr>
            <p:ph type="title"/>
          </p:nvPr>
        </p:nvSpPr>
        <p:spPr/>
        <p:txBody>
          <a:bodyPr>
            <a:normAutofit fontScale="90000"/>
          </a:bodyPr>
          <a:lstStyle/>
          <a:p>
            <a:r>
              <a:rPr lang="en-US" dirty="0" smtClean="0"/>
              <a:t>What we’ll cover today …</a:t>
            </a:r>
            <a:br>
              <a:rPr lang="en-US" dirty="0" smtClean="0"/>
            </a:b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	Comments, tags, reviews and recommendations can come from a variety of sources. Is there a particular type of user whose comments, recommendations, etc. you find most valuable? </a:t>
            </a:r>
            <a:endParaRPr lang="en-US" dirty="0"/>
          </a:p>
        </p:txBody>
      </p:sp>
      <p:sp>
        <p:nvSpPr>
          <p:cNvPr id="3" name="Title 2"/>
          <p:cNvSpPr>
            <a:spLocks noGrp="1"/>
          </p:cNvSpPr>
          <p:nvPr>
            <p:ph type="title"/>
          </p:nvPr>
        </p:nvSpPr>
        <p:spPr/>
        <p:txBody>
          <a:bodyPr/>
          <a:lstStyle/>
          <a:p>
            <a:pPr algn="ctr"/>
            <a:r>
              <a:rPr lang="en-US" dirty="0" smtClean="0"/>
              <a:t>Q. 14</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534400" cy="609600"/>
          </a:xfrm>
        </p:spPr>
        <p:txBody>
          <a:bodyPr>
            <a:normAutofit/>
          </a:bodyPr>
          <a:lstStyle/>
          <a:p>
            <a:r>
              <a:rPr lang="en-US" sz="2000" dirty="0" smtClean="0"/>
              <a:t>How do you discover new websites and other research resources?</a:t>
            </a:r>
            <a:endParaRPr lang="en-US" sz="2000" dirty="0"/>
          </a:p>
        </p:txBody>
      </p:sp>
      <p:pic>
        <p:nvPicPr>
          <p:cNvPr id="31746" name="Picture 2" descr="file:///C:/DOCUME~1/washburb/LOCALS~1/Temp/ChartExport.png"/>
          <p:cNvPicPr>
            <a:picLocks noChangeAspect="1" noChangeArrowheads="1"/>
          </p:cNvPicPr>
          <p:nvPr/>
        </p:nvPicPr>
        <p:blipFill>
          <a:blip r:embed="rId2"/>
          <a:srcRect/>
          <a:stretch>
            <a:fillRect/>
          </a:stretch>
        </p:blipFill>
        <p:spPr bwMode="auto">
          <a:xfrm>
            <a:off x="0" y="609600"/>
            <a:ext cx="9144000" cy="6248400"/>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discover new websites and other research resources?</a:t>
            </a:r>
            <a:endParaRPr lang="en-US" dirty="0"/>
          </a:p>
        </p:txBody>
      </p:sp>
      <p:pic>
        <p:nvPicPr>
          <p:cNvPr id="1026" name="Picture 2" descr="Google"/>
          <p:cNvPicPr>
            <a:picLocks noChangeAspect="1" noChangeArrowheads="1"/>
          </p:cNvPicPr>
          <p:nvPr/>
        </p:nvPicPr>
        <p:blipFill>
          <a:blip r:embed="rId2"/>
          <a:srcRect/>
          <a:stretch>
            <a:fillRect/>
          </a:stretch>
        </p:blipFill>
        <p:spPr bwMode="auto">
          <a:xfrm>
            <a:off x="1419076" y="1303202"/>
            <a:ext cx="1323975" cy="457374"/>
          </a:xfrm>
          <a:prstGeom prst="rect">
            <a:avLst/>
          </a:prstGeom>
          <a:noFill/>
        </p:spPr>
      </p:pic>
      <p:pic>
        <p:nvPicPr>
          <p:cNvPr id="1028" name="Picture 4" descr="Google Books"/>
          <p:cNvPicPr>
            <a:picLocks noChangeAspect="1" noChangeArrowheads="1"/>
          </p:cNvPicPr>
          <p:nvPr/>
        </p:nvPicPr>
        <p:blipFill>
          <a:blip r:embed="rId3"/>
          <a:srcRect/>
          <a:stretch>
            <a:fillRect/>
          </a:stretch>
        </p:blipFill>
        <p:spPr bwMode="auto">
          <a:xfrm>
            <a:off x="7372350" y="1956283"/>
            <a:ext cx="1104900" cy="440359"/>
          </a:xfrm>
          <a:prstGeom prst="rect">
            <a:avLst/>
          </a:prstGeom>
          <a:noFill/>
        </p:spPr>
      </p:pic>
      <p:pic>
        <p:nvPicPr>
          <p:cNvPr id="1030" name="Picture 6" descr="Google Scholar"/>
          <p:cNvPicPr>
            <a:picLocks noChangeAspect="1" noChangeArrowheads="1"/>
          </p:cNvPicPr>
          <p:nvPr/>
        </p:nvPicPr>
        <p:blipFill>
          <a:blip r:embed="rId4"/>
          <a:srcRect/>
          <a:stretch>
            <a:fillRect/>
          </a:stretch>
        </p:blipFill>
        <p:spPr bwMode="auto">
          <a:xfrm>
            <a:off x="1126720" y="5648497"/>
            <a:ext cx="1099360" cy="438151"/>
          </a:xfrm>
          <a:prstGeom prst="rect">
            <a:avLst/>
          </a:prstGeom>
          <a:noFill/>
        </p:spPr>
      </p:pic>
      <p:pic>
        <p:nvPicPr>
          <p:cNvPr id="1032" name="Picture 8" descr="HathiTrust Logo"/>
          <p:cNvPicPr>
            <a:picLocks noChangeAspect="1" noChangeArrowheads="1"/>
          </p:cNvPicPr>
          <p:nvPr/>
        </p:nvPicPr>
        <p:blipFill>
          <a:blip r:embed="rId5"/>
          <a:srcRect/>
          <a:stretch>
            <a:fillRect/>
          </a:stretch>
        </p:blipFill>
        <p:spPr bwMode="auto">
          <a:xfrm>
            <a:off x="846137" y="2667000"/>
            <a:ext cx="1381125" cy="447675"/>
          </a:xfrm>
          <a:prstGeom prst="rect">
            <a:avLst/>
          </a:prstGeom>
          <a:noFill/>
        </p:spPr>
      </p:pic>
      <p:pic>
        <p:nvPicPr>
          <p:cNvPr id="1034" name="Picture 10" descr="Cyndi's List of Genealogy Sites on the Internet"/>
          <p:cNvPicPr>
            <a:picLocks noChangeAspect="1" noChangeArrowheads="1"/>
          </p:cNvPicPr>
          <p:nvPr/>
        </p:nvPicPr>
        <p:blipFill>
          <a:blip r:embed="rId6"/>
          <a:srcRect/>
          <a:stretch>
            <a:fillRect/>
          </a:stretch>
        </p:blipFill>
        <p:spPr bwMode="auto">
          <a:xfrm>
            <a:off x="846137" y="3590924"/>
            <a:ext cx="2447925" cy="590551"/>
          </a:xfrm>
          <a:prstGeom prst="rect">
            <a:avLst/>
          </a:prstGeom>
          <a:noFill/>
        </p:spPr>
      </p:pic>
      <p:pic>
        <p:nvPicPr>
          <p:cNvPr id="1035" name="Picture 11"/>
          <p:cNvPicPr>
            <a:picLocks noChangeAspect="1" noChangeArrowheads="1"/>
          </p:cNvPicPr>
          <p:nvPr/>
        </p:nvPicPr>
        <p:blipFill>
          <a:blip r:embed="rId7"/>
          <a:srcRect/>
          <a:stretch>
            <a:fillRect/>
          </a:stretch>
        </p:blipFill>
        <p:spPr bwMode="auto">
          <a:xfrm>
            <a:off x="3581400" y="3262313"/>
            <a:ext cx="1981200" cy="333375"/>
          </a:xfrm>
          <a:prstGeom prst="rect">
            <a:avLst/>
          </a:prstGeom>
          <a:noFill/>
          <a:ln w="9525">
            <a:noFill/>
            <a:miter lim="800000"/>
            <a:headEnd/>
            <a:tailEnd/>
          </a:ln>
        </p:spPr>
      </p:pic>
      <p:pic>
        <p:nvPicPr>
          <p:cNvPr id="1036" name="Picture 12"/>
          <p:cNvPicPr>
            <a:picLocks noChangeAspect="1" noChangeArrowheads="1"/>
          </p:cNvPicPr>
          <p:nvPr/>
        </p:nvPicPr>
        <p:blipFill>
          <a:blip r:embed="rId8"/>
          <a:srcRect/>
          <a:stretch>
            <a:fillRect/>
          </a:stretch>
        </p:blipFill>
        <p:spPr bwMode="auto">
          <a:xfrm>
            <a:off x="3581400" y="1971676"/>
            <a:ext cx="1437387" cy="490537"/>
          </a:xfrm>
          <a:prstGeom prst="rect">
            <a:avLst/>
          </a:prstGeom>
          <a:noFill/>
          <a:ln w="9525">
            <a:noFill/>
            <a:miter lim="800000"/>
            <a:headEnd/>
            <a:tailEnd/>
          </a:ln>
        </p:spPr>
      </p:pic>
      <p:pic>
        <p:nvPicPr>
          <p:cNvPr id="1037" name="Picture 13"/>
          <p:cNvPicPr>
            <a:picLocks noChangeAspect="1" noChangeArrowheads="1"/>
          </p:cNvPicPr>
          <p:nvPr/>
        </p:nvPicPr>
        <p:blipFill>
          <a:blip r:embed="rId9"/>
          <a:srcRect/>
          <a:stretch>
            <a:fillRect/>
          </a:stretch>
        </p:blipFill>
        <p:spPr bwMode="auto">
          <a:xfrm>
            <a:off x="6553200" y="4388784"/>
            <a:ext cx="2133600" cy="380588"/>
          </a:xfrm>
          <a:prstGeom prst="rect">
            <a:avLst/>
          </a:prstGeom>
          <a:noFill/>
          <a:ln w="9525">
            <a:noFill/>
            <a:miter lim="800000"/>
            <a:headEnd/>
            <a:tailEnd/>
          </a:ln>
        </p:spPr>
      </p:pic>
      <p:pic>
        <p:nvPicPr>
          <p:cNvPr id="1038" name="Picture 14"/>
          <p:cNvPicPr>
            <a:picLocks noChangeAspect="1" noChangeArrowheads="1"/>
          </p:cNvPicPr>
          <p:nvPr/>
        </p:nvPicPr>
        <p:blipFill>
          <a:blip r:embed="rId10"/>
          <a:srcRect/>
          <a:stretch>
            <a:fillRect/>
          </a:stretch>
        </p:blipFill>
        <p:spPr bwMode="auto">
          <a:xfrm>
            <a:off x="6096000" y="2409825"/>
            <a:ext cx="2133600" cy="514350"/>
          </a:xfrm>
          <a:prstGeom prst="rect">
            <a:avLst/>
          </a:prstGeom>
          <a:noFill/>
          <a:ln w="9525">
            <a:noFill/>
            <a:miter lim="800000"/>
            <a:headEnd/>
            <a:tailEnd/>
          </a:ln>
        </p:spPr>
      </p:pic>
      <p:pic>
        <p:nvPicPr>
          <p:cNvPr id="1040" name="Picture 16" descr="Fold3"/>
          <p:cNvPicPr>
            <a:picLocks noChangeAspect="1" noChangeArrowheads="1"/>
          </p:cNvPicPr>
          <p:nvPr/>
        </p:nvPicPr>
        <p:blipFill>
          <a:blip r:embed="rId11"/>
          <a:srcRect/>
          <a:stretch>
            <a:fillRect/>
          </a:stretch>
        </p:blipFill>
        <p:spPr bwMode="auto">
          <a:xfrm>
            <a:off x="2827251" y="5453861"/>
            <a:ext cx="1519237" cy="389271"/>
          </a:xfrm>
          <a:prstGeom prst="rect">
            <a:avLst/>
          </a:prstGeom>
          <a:noFill/>
        </p:spPr>
      </p:pic>
      <p:pic>
        <p:nvPicPr>
          <p:cNvPr id="1041" name="Picture 17"/>
          <p:cNvPicPr>
            <a:picLocks noChangeAspect="1" noChangeArrowheads="1"/>
          </p:cNvPicPr>
          <p:nvPr/>
        </p:nvPicPr>
        <p:blipFill>
          <a:blip r:embed="rId12"/>
          <a:srcRect/>
          <a:stretch>
            <a:fillRect/>
          </a:stretch>
        </p:blipFill>
        <p:spPr bwMode="auto">
          <a:xfrm>
            <a:off x="5167312" y="1303202"/>
            <a:ext cx="2757488" cy="422199"/>
          </a:xfrm>
          <a:prstGeom prst="rect">
            <a:avLst/>
          </a:prstGeom>
          <a:noFill/>
          <a:ln w="9525">
            <a:noFill/>
            <a:miter lim="800000"/>
            <a:headEnd/>
            <a:tailEnd/>
          </a:ln>
        </p:spPr>
      </p:pic>
      <p:pic>
        <p:nvPicPr>
          <p:cNvPr id="1045" name="Picture 21" descr="https://encrypted-tbn2.google.com/images?q=tbn:ANd9GcQoyn2jaI_88KOrhi3qm2qcX4saOE_wdej8mfsDFxVHqtKb8aaK"/>
          <p:cNvPicPr>
            <a:picLocks noChangeAspect="1" noChangeArrowheads="1"/>
          </p:cNvPicPr>
          <p:nvPr/>
        </p:nvPicPr>
        <p:blipFill>
          <a:blip r:embed="rId13"/>
          <a:srcRect/>
          <a:stretch>
            <a:fillRect/>
          </a:stretch>
        </p:blipFill>
        <p:spPr bwMode="auto">
          <a:xfrm>
            <a:off x="7310437" y="5253210"/>
            <a:ext cx="614363" cy="614363"/>
          </a:xfrm>
          <a:prstGeom prst="rect">
            <a:avLst/>
          </a:prstGeom>
          <a:noFill/>
        </p:spPr>
      </p:pic>
      <p:pic>
        <p:nvPicPr>
          <p:cNvPr id="1046" name="Picture 22"/>
          <p:cNvPicPr>
            <a:picLocks noChangeAspect="1" noChangeArrowheads="1"/>
          </p:cNvPicPr>
          <p:nvPr/>
        </p:nvPicPr>
        <p:blipFill>
          <a:blip r:embed="rId14"/>
          <a:srcRect/>
          <a:stretch>
            <a:fillRect/>
          </a:stretch>
        </p:blipFill>
        <p:spPr bwMode="auto">
          <a:xfrm>
            <a:off x="3386929" y="1247602"/>
            <a:ext cx="914400" cy="266700"/>
          </a:xfrm>
          <a:prstGeom prst="rect">
            <a:avLst/>
          </a:prstGeom>
          <a:noFill/>
          <a:ln w="9525">
            <a:noFill/>
            <a:miter lim="800000"/>
            <a:headEnd/>
            <a:tailEnd/>
          </a:ln>
        </p:spPr>
      </p:pic>
      <p:sp>
        <p:nvSpPr>
          <p:cNvPr id="17" name="TextBox 16"/>
          <p:cNvSpPr txBox="1"/>
          <p:nvPr/>
        </p:nvSpPr>
        <p:spPr>
          <a:xfrm>
            <a:off x="1161410" y="2040493"/>
            <a:ext cx="1665841" cy="338554"/>
          </a:xfrm>
          <a:prstGeom prst="rect">
            <a:avLst/>
          </a:prstGeom>
          <a:solidFill>
            <a:schemeClr val="bg1">
              <a:lumMod val="95000"/>
            </a:schemeClr>
          </a:solidFill>
          <a:ln w="3175">
            <a:solidFill>
              <a:schemeClr val="tx1"/>
            </a:solidFill>
          </a:ln>
        </p:spPr>
        <p:txBody>
          <a:bodyPr wrap="none" rtlCol="0">
            <a:spAutoFit/>
          </a:bodyPr>
          <a:lstStyle/>
          <a:p>
            <a:r>
              <a:rPr lang="en-US" sz="1600" b="1" dirty="0" smtClean="0">
                <a:latin typeface="Courier New" pitchFamily="49" charset="0"/>
                <a:cs typeface="Courier New" pitchFamily="49" charset="0"/>
              </a:rPr>
              <a:t>Finding Aids</a:t>
            </a:r>
            <a:endParaRPr lang="en-US" sz="1600" b="1" dirty="0">
              <a:latin typeface="Courier New" pitchFamily="49" charset="0"/>
              <a:cs typeface="Courier New" pitchFamily="49" charset="0"/>
            </a:endParaRPr>
          </a:p>
        </p:txBody>
      </p:sp>
      <p:sp>
        <p:nvSpPr>
          <p:cNvPr id="18" name="TextBox 17"/>
          <p:cNvSpPr txBox="1"/>
          <p:nvPr/>
        </p:nvSpPr>
        <p:spPr>
          <a:xfrm>
            <a:off x="460054" y="4579078"/>
            <a:ext cx="2282997" cy="584775"/>
          </a:xfrm>
          <a:prstGeom prst="rect">
            <a:avLst/>
          </a:prstGeom>
          <a:solidFill>
            <a:schemeClr val="bg1">
              <a:lumMod val="95000"/>
            </a:schemeClr>
          </a:solidFill>
          <a:ln w="3175">
            <a:solidFill>
              <a:schemeClr val="tx1"/>
            </a:solidFill>
          </a:ln>
        </p:spPr>
        <p:txBody>
          <a:bodyPr wrap="none" rtlCol="0">
            <a:spAutoFit/>
          </a:bodyPr>
          <a:lstStyle/>
          <a:p>
            <a:r>
              <a:rPr lang="en-US" sz="1600" b="1" dirty="0" smtClean="0">
                <a:latin typeface="Courier New" pitchFamily="49" charset="0"/>
                <a:cs typeface="Courier New" pitchFamily="49" charset="0"/>
              </a:rPr>
              <a:t>Genealogy Section</a:t>
            </a:r>
          </a:p>
          <a:p>
            <a:r>
              <a:rPr lang="en-US" sz="1600" b="1" dirty="0" smtClean="0">
                <a:latin typeface="Courier New" pitchFamily="49" charset="0"/>
                <a:cs typeface="Courier New" pitchFamily="49" charset="0"/>
              </a:rPr>
              <a:t>at the Library</a:t>
            </a:r>
            <a:endParaRPr lang="en-US" sz="1600" b="1" dirty="0">
              <a:latin typeface="Courier New" pitchFamily="49" charset="0"/>
              <a:cs typeface="Courier New" pitchFamily="49" charset="0"/>
            </a:endParaRPr>
          </a:p>
        </p:txBody>
      </p:sp>
      <p:sp>
        <p:nvSpPr>
          <p:cNvPr id="19" name="TextBox 18"/>
          <p:cNvSpPr txBox="1"/>
          <p:nvPr/>
        </p:nvSpPr>
        <p:spPr>
          <a:xfrm>
            <a:off x="4824316" y="5232998"/>
            <a:ext cx="1980252" cy="830997"/>
          </a:xfrm>
          <a:prstGeom prst="rect">
            <a:avLst/>
          </a:prstGeom>
          <a:solidFill>
            <a:schemeClr val="bg1">
              <a:lumMod val="95000"/>
            </a:schemeClr>
          </a:solidFill>
          <a:ln w="3175">
            <a:solidFill>
              <a:schemeClr val="tx1"/>
            </a:solidFill>
          </a:ln>
        </p:spPr>
        <p:txBody>
          <a:bodyPr wrap="square" rtlCol="0">
            <a:spAutoFit/>
          </a:bodyPr>
          <a:lstStyle/>
          <a:p>
            <a:r>
              <a:rPr lang="en-US" sz="1600" b="1" dirty="0" smtClean="0">
                <a:latin typeface="Courier New" pitchFamily="49" charset="0"/>
                <a:cs typeface="Courier New" pitchFamily="49" charset="0"/>
              </a:rPr>
              <a:t>Newspapers and magazines on my topic</a:t>
            </a:r>
            <a:endParaRPr lang="en-US" sz="1600" b="1" dirty="0">
              <a:latin typeface="Courier New" pitchFamily="49" charset="0"/>
              <a:cs typeface="Courier New" pitchFamily="49" charset="0"/>
            </a:endParaRPr>
          </a:p>
        </p:txBody>
      </p:sp>
      <p:pic>
        <p:nvPicPr>
          <p:cNvPr id="1048" name="Picture 24" descr="FriendFeed"/>
          <p:cNvPicPr>
            <a:picLocks noChangeAspect="1" noChangeArrowheads="1"/>
          </p:cNvPicPr>
          <p:nvPr/>
        </p:nvPicPr>
        <p:blipFill>
          <a:blip r:embed="rId15"/>
          <a:srcRect/>
          <a:stretch>
            <a:fillRect/>
          </a:stretch>
        </p:blipFill>
        <p:spPr bwMode="auto">
          <a:xfrm>
            <a:off x="6804568" y="3416149"/>
            <a:ext cx="1586956" cy="349550"/>
          </a:xfrm>
          <a:prstGeom prst="rect">
            <a:avLst/>
          </a:prstGeom>
          <a:noFill/>
        </p:spPr>
      </p:pic>
      <p:sp>
        <p:nvSpPr>
          <p:cNvPr id="21" name="TextBox 20"/>
          <p:cNvSpPr txBox="1"/>
          <p:nvPr/>
        </p:nvSpPr>
        <p:spPr>
          <a:xfrm>
            <a:off x="4519538" y="2776121"/>
            <a:ext cx="1295547" cy="338554"/>
          </a:xfrm>
          <a:prstGeom prst="rect">
            <a:avLst/>
          </a:prstGeom>
          <a:solidFill>
            <a:schemeClr val="bg1">
              <a:lumMod val="95000"/>
            </a:schemeClr>
          </a:solidFill>
          <a:ln w="3175">
            <a:solidFill>
              <a:schemeClr val="tx1"/>
            </a:solidFill>
          </a:ln>
        </p:spPr>
        <p:txBody>
          <a:bodyPr wrap="none" rtlCol="0">
            <a:spAutoFit/>
          </a:bodyPr>
          <a:lstStyle/>
          <a:p>
            <a:r>
              <a:rPr lang="en-US" sz="1600" b="1" dirty="0" smtClean="0">
                <a:latin typeface="Courier New" pitchFamily="49" charset="0"/>
                <a:cs typeface="Courier New" pitchFamily="49" charset="0"/>
              </a:rPr>
              <a:t>Footnotes</a:t>
            </a:r>
            <a:endParaRPr lang="en-US" sz="1600" b="1" dirty="0">
              <a:latin typeface="Courier New" pitchFamily="49" charset="0"/>
              <a:cs typeface="Courier New" pitchFamily="49" charset="0"/>
            </a:endParaRPr>
          </a:p>
        </p:txBody>
      </p:sp>
      <p:sp>
        <p:nvSpPr>
          <p:cNvPr id="22" name="TextBox 21"/>
          <p:cNvSpPr txBox="1"/>
          <p:nvPr/>
        </p:nvSpPr>
        <p:spPr>
          <a:xfrm>
            <a:off x="3867964" y="4050230"/>
            <a:ext cx="1912703" cy="338554"/>
          </a:xfrm>
          <a:prstGeom prst="rect">
            <a:avLst/>
          </a:prstGeom>
          <a:solidFill>
            <a:schemeClr val="bg1">
              <a:lumMod val="95000"/>
            </a:schemeClr>
          </a:solidFill>
          <a:ln w="3175">
            <a:solidFill>
              <a:schemeClr val="tx1"/>
            </a:solidFill>
          </a:ln>
        </p:spPr>
        <p:txBody>
          <a:bodyPr wrap="none" rtlCol="0">
            <a:spAutoFit/>
          </a:bodyPr>
          <a:lstStyle/>
          <a:p>
            <a:r>
              <a:rPr lang="en-US" sz="1600" b="1" dirty="0" smtClean="0">
                <a:latin typeface="Courier New" pitchFamily="49" charset="0"/>
                <a:cs typeface="Courier New" pitchFamily="49" charset="0"/>
              </a:rPr>
              <a:t>Bibliographies</a:t>
            </a:r>
            <a:endParaRPr lang="en-US" sz="1600" b="1" dirty="0">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534400" cy="609600"/>
          </a:xfrm>
        </p:spPr>
        <p:txBody>
          <a:bodyPr>
            <a:normAutofit/>
          </a:bodyPr>
          <a:lstStyle/>
          <a:p>
            <a:r>
              <a:rPr lang="en-US" sz="2000" dirty="0" smtClean="0"/>
              <a:t>How do you share new websites and other research resources?</a:t>
            </a:r>
            <a:endParaRPr lang="en-US" sz="2000" dirty="0"/>
          </a:p>
        </p:txBody>
      </p:sp>
      <p:pic>
        <p:nvPicPr>
          <p:cNvPr id="1026" name="Picture 2" descr="C:\Users\Ellen\Desktop\ChartExport.png"/>
          <p:cNvPicPr>
            <a:picLocks noChangeAspect="1" noChangeArrowheads="1"/>
          </p:cNvPicPr>
          <p:nvPr/>
        </p:nvPicPr>
        <p:blipFill>
          <a:blip r:embed="rId3"/>
          <a:srcRect/>
          <a:stretch>
            <a:fillRect/>
          </a:stretch>
        </p:blipFill>
        <p:spPr bwMode="auto">
          <a:xfrm>
            <a:off x="-1" y="570343"/>
            <a:ext cx="9144001" cy="6287657"/>
          </a:xfrm>
          <a:prstGeom prst="rect">
            <a:avLst/>
          </a:prstGeom>
          <a:noFill/>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How do you discover new websites and other research resources?</a:t>
            </a:r>
            <a:endParaRPr lang="en-US" dirty="0"/>
          </a:p>
        </p:txBody>
      </p:sp>
      <p:sp>
        <p:nvSpPr>
          <p:cNvPr id="2" name="Content Placeholder 1"/>
          <p:cNvSpPr>
            <a:spLocks noGrp="1"/>
          </p:cNvSpPr>
          <p:nvPr>
            <p:ph type="body" sz="quarter" idx="13"/>
          </p:nvPr>
        </p:nvSpPr>
        <p:spPr/>
        <p:txBody>
          <a:bodyPr>
            <a:normAutofit/>
          </a:bodyPr>
          <a:lstStyle/>
          <a:p>
            <a:pPr algn="l">
              <a:buNone/>
            </a:pPr>
            <a:r>
              <a:rPr lang="en-US" sz="2800" dirty="0" smtClean="0"/>
              <a:t>“I also find it useful to speak with my colleagues and advisor about resources that may be relevant or provide a good jumping off point.” </a:t>
            </a:r>
          </a:p>
          <a:p>
            <a:pPr algn="r">
              <a:buFontTx/>
              <a:buChar char="-"/>
            </a:pPr>
            <a:r>
              <a:rPr lang="en-US" sz="2800" dirty="0" smtClean="0"/>
              <a:t> graduate student</a:t>
            </a:r>
          </a:p>
          <a:p>
            <a:pPr algn="r">
              <a:buFontTx/>
              <a:buChar char="-"/>
            </a:pPr>
            <a:endParaRPr lang="en-US" sz="2800" dirty="0" smtClean="0"/>
          </a:p>
          <a:p>
            <a:pPr>
              <a:buNone/>
            </a:pPr>
            <a:r>
              <a:rPr lang="en-US" sz="2800" dirty="0" smtClean="0"/>
              <a:t>“I'm on </a:t>
            </a:r>
            <a:r>
              <a:rPr lang="en-US" sz="2800" dirty="0" err="1" smtClean="0"/>
              <a:t>Facebook</a:t>
            </a:r>
            <a:r>
              <a:rPr lang="en-US" sz="2800" dirty="0" smtClean="0"/>
              <a:t>, and use it, but do not generally find new research related sources there. Twitter though is a constant stream of new information.” </a:t>
            </a:r>
          </a:p>
          <a:p>
            <a:pPr algn="r">
              <a:buNone/>
            </a:pPr>
            <a:r>
              <a:rPr lang="en-US" sz="2800" dirty="0" smtClean="0"/>
              <a:t>– museum curator</a:t>
            </a:r>
            <a:endParaRPr lang="en-US" sz="2800"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the unaffiliated scholar?</a:t>
            </a:r>
            <a:endParaRPr lang="en-US" dirty="0"/>
          </a:p>
        </p:txBody>
      </p:sp>
      <p:pic>
        <p:nvPicPr>
          <p:cNvPr id="18" name="Content Placeholder 17" descr="SLT-OCLCContactdag.JPG"/>
          <p:cNvPicPr>
            <a:picLocks noGrp="1" noChangeAspect="1"/>
          </p:cNvPicPr>
          <p:nvPr>
            <p:ph idx="4294967295"/>
          </p:nvPr>
        </p:nvPicPr>
        <p:blipFill>
          <a:blip r:embed="rId3" cstate="print"/>
          <a:srcRect l="345" t="16044" r="372" b="2329"/>
          <a:stretch>
            <a:fillRect/>
          </a:stretch>
        </p:blipFill>
        <p:spPr>
          <a:xfrm>
            <a:off x="0" y="609600"/>
            <a:ext cx="9144000" cy="5638800"/>
          </a:xfrm>
          <a:prstGeom prst="roundRect">
            <a:avLst>
              <a:gd name="adj" fmla="val 0"/>
            </a:avLst>
          </a:prstGeom>
          <a:noFill/>
          <a:ln w="9525">
            <a:noFill/>
            <a:miter lim="800000"/>
            <a:headEnd/>
            <a:tailEnd/>
          </a:ln>
          <a:effectLst>
            <a:outerShdw blurRad="50800" dist="38100" dir="2700000" algn="tl" rotWithShape="0">
              <a:prstClr val="black">
                <a:alpha val="40000"/>
              </a:prstClr>
            </a:outerShdw>
          </a:effectLst>
        </p:spPr>
      </p:pic>
      <p:sp>
        <p:nvSpPr>
          <p:cNvPr id="4" name="TextBox 3"/>
          <p:cNvSpPr txBox="1"/>
          <p:nvPr/>
        </p:nvSpPr>
        <p:spPr>
          <a:xfrm>
            <a:off x="152400" y="990600"/>
            <a:ext cx="2133600" cy="369332"/>
          </a:xfrm>
          <a:prstGeom prst="rect">
            <a:avLst/>
          </a:prstGeom>
          <a:noFill/>
        </p:spPr>
        <p:txBody>
          <a:bodyPr wrap="square" rtlCol="0">
            <a:spAutoFit/>
          </a:bodyPr>
          <a:lstStyle/>
          <a:p>
            <a:endParaRPr lang="en-US" dirty="0"/>
          </a:p>
        </p:txBody>
      </p:sp>
      <p:sp>
        <p:nvSpPr>
          <p:cNvPr id="5" name="TextBox 4"/>
          <p:cNvSpPr txBox="1"/>
          <p:nvPr/>
        </p:nvSpPr>
        <p:spPr>
          <a:xfrm>
            <a:off x="5943600" y="2858869"/>
            <a:ext cx="1752600" cy="646331"/>
          </a:xfrm>
          <a:prstGeom prst="rect">
            <a:avLst/>
          </a:prstGeom>
          <a:solidFill>
            <a:schemeClr val="accent1">
              <a:lumMod val="40000"/>
              <a:lumOff val="60000"/>
            </a:schemeClr>
          </a:solidFill>
        </p:spPr>
        <p:txBody>
          <a:bodyPr wrap="square" rtlCol="0">
            <a:spAutoFit/>
          </a:bodyPr>
          <a:lstStyle/>
          <a:p>
            <a:pPr algn="ctr"/>
            <a:r>
              <a:rPr lang="en-US" b="1" dirty="0" smtClean="0"/>
              <a:t>Living history performer</a:t>
            </a:r>
            <a:endParaRPr lang="en-US" b="1" dirty="0"/>
          </a:p>
        </p:txBody>
      </p:sp>
      <p:sp>
        <p:nvSpPr>
          <p:cNvPr id="6" name="TextBox 5"/>
          <p:cNvSpPr txBox="1"/>
          <p:nvPr/>
        </p:nvSpPr>
        <p:spPr>
          <a:xfrm>
            <a:off x="457200" y="1752600"/>
            <a:ext cx="914400" cy="369332"/>
          </a:xfrm>
          <a:prstGeom prst="rect">
            <a:avLst/>
          </a:prstGeom>
          <a:solidFill>
            <a:schemeClr val="accent1">
              <a:lumMod val="40000"/>
              <a:lumOff val="60000"/>
            </a:schemeClr>
          </a:solidFill>
        </p:spPr>
        <p:txBody>
          <a:bodyPr wrap="square" rtlCol="0">
            <a:spAutoFit/>
          </a:bodyPr>
          <a:lstStyle/>
          <a:p>
            <a:pPr algn="ctr"/>
            <a:r>
              <a:rPr lang="en-US" b="1" dirty="0" smtClean="0"/>
              <a:t>Tutor</a:t>
            </a:r>
            <a:endParaRPr lang="en-US" b="1" dirty="0"/>
          </a:p>
        </p:txBody>
      </p:sp>
      <p:sp>
        <p:nvSpPr>
          <p:cNvPr id="8" name="TextBox 7"/>
          <p:cNvSpPr txBox="1"/>
          <p:nvPr/>
        </p:nvSpPr>
        <p:spPr>
          <a:xfrm>
            <a:off x="2971800" y="990600"/>
            <a:ext cx="184731" cy="369332"/>
          </a:xfrm>
          <a:prstGeom prst="rect">
            <a:avLst/>
          </a:prstGeom>
          <a:noFill/>
        </p:spPr>
        <p:txBody>
          <a:bodyPr wrap="none" rtlCol="0">
            <a:spAutoFit/>
          </a:bodyPr>
          <a:lstStyle/>
          <a:p>
            <a:endParaRPr lang="en-US" dirty="0"/>
          </a:p>
        </p:txBody>
      </p:sp>
      <p:sp>
        <p:nvSpPr>
          <p:cNvPr id="9" name="TextBox 8"/>
          <p:cNvSpPr txBox="1"/>
          <p:nvPr/>
        </p:nvSpPr>
        <p:spPr>
          <a:xfrm>
            <a:off x="0" y="2895600"/>
            <a:ext cx="1600200" cy="923330"/>
          </a:xfrm>
          <a:prstGeom prst="rect">
            <a:avLst/>
          </a:prstGeom>
          <a:solidFill>
            <a:schemeClr val="accent1">
              <a:lumMod val="40000"/>
              <a:lumOff val="60000"/>
            </a:schemeClr>
          </a:solidFill>
        </p:spPr>
        <p:txBody>
          <a:bodyPr wrap="square" rtlCol="0">
            <a:spAutoFit/>
          </a:bodyPr>
          <a:lstStyle/>
          <a:p>
            <a:pPr algn="ctr"/>
            <a:r>
              <a:rPr lang="en-US" b="1" dirty="0" smtClean="0"/>
              <a:t>Metal detecting  explorer</a:t>
            </a:r>
            <a:endParaRPr lang="en-US" b="1" dirty="0"/>
          </a:p>
        </p:txBody>
      </p:sp>
      <p:sp>
        <p:nvSpPr>
          <p:cNvPr id="11" name="TextBox 10"/>
          <p:cNvSpPr txBox="1"/>
          <p:nvPr/>
        </p:nvSpPr>
        <p:spPr>
          <a:xfrm>
            <a:off x="3581400" y="3897868"/>
            <a:ext cx="1066800" cy="369332"/>
          </a:xfrm>
          <a:prstGeom prst="rect">
            <a:avLst/>
          </a:prstGeom>
          <a:solidFill>
            <a:schemeClr val="accent1">
              <a:lumMod val="40000"/>
              <a:lumOff val="60000"/>
            </a:schemeClr>
          </a:solidFill>
        </p:spPr>
        <p:txBody>
          <a:bodyPr wrap="square" rtlCol="0">
            <a:spAutoFit/>
          </a:bodyPr>
          <a:lstStyle/>
          <a:p>
            <a:pPr algn="ctr"/>
            <a:r>
              <a:rPr lang="en-US" b="1" dirty="0" smtClean="0"/>
              <a:t>Blogger</a:t>
            </a:r>
            <a:endParaRPr lang="en-US" b="1" dirty="0"/>
          </a:p>
        </p:txBody>
      </p:sp>
      <p:sp>
        <p:nvSpPr>
          <p:cNvPr id="12" name="TextBox 11"/>
          <p:cNvSpPr txBox="1"/>
          <p:nvPr/>
        </p:nvSpPr>
        <p:spPr>
          <a:xfrm>
            <a:off x="3505200" y="685800"/>
            <a:ext cx="914400" cy="381000"/>
          </a:xfrm>
          <a:prstGeom prst="rect">
            <a:avLst/>
          </a:prstGeom>
          <a:solidFill>
            <a:schemeClr val="accent1">
              <a:lumMod val="40000"/>
              <a:lumOff val="60000"/>
            </a:schemeClr>
          </a:solidFill>
        </p:spPr>
        <p:txBody>
          <a:bodyPr wrap="square" rtlCol="0">
            <a:spAutoFit/>
          </a:bodyPr>
          <a:lstStyle/>
          <a:p>
            <a:pPr algn="ctr"/>
            <a:r>
              <a:rPr lang="en-US" b="1" dirty="0" smtClean="0"/>
              <a:t>Artist</a:t>
            </a:r>
            <a:endParaRPr lang="en-US" b="1" dirty="0"/>
          </a:p>
        </p:txBody>
      </p:sp>
      <p:sp>
        <p:nvSpPr>
          <p:cNvPr id="13" name="TextBox 12"/>
          <p:cNvSpPr txBox="1"/>
          <p:nvPr/>
        </p:nvSpPr>
        <p:spPr>
          <a:xfrm>
            <a:off x="1371600" y="2438400"/>
            <a:ext cx="990599" cy="369332"/>
          </a:xfrm>
          <a:prstGeom prst="rect">
            <a:avLst/>
          </a:prstGeom>
          <a:solidFill>
            <a:schemeClr val="accent1">
              <a:lumMod val="40000"/>
              <a:lumOff val="60000"/>
            </a:schemeClr>
          </a:solidFill>
        </p:spPr>
        <p:txBody>
          <a:bodyPr wrap="square" rtlCol="0">
            <a:spAutoFit/>
          </a:bodyPr>
          <a:lstStyle/>
          <a:p>
            <a:pPr algn="ctr"/>
            <a:r>
              <a:rPr lang="en-US" b="1" dirty="0" smtClean="0"/>
              <a:t>Writer</a:t>
            </a:r>
            <a:endParaRPr lang="en-US" b="1" dirty="0"/>
          </a:p>
        </p:txBody>
      </p:sp>
      <p:sp>
        <p:nvSpPr>
          <p:cNvPr id="14" name="TextBox 13"/>
          <p:cNvSpPr txBox="1"/>
          <p:nvPr/>
        </p:nvSpPr>
        <p:spPr>
          <a:xfrm>
            <a:off x="0" y="990600"/>
            <a:ext cx="1295400" cy="646331"/>
          </a:xfrm>
          <a:prstGeom prst="rect">
            <a:avLst/>
          </a:prstGeom>
          <a:solidFill>
            <a:schemeClr val="accent1">
              <a:lumMod val="40000"/>
              <a:lumOff val="60000"/>
            </a:schemeClr>
          </a:solidFill>
        </p:spPr>
        <p:txBody>
          <a:bodyPr wrap="square" rtlCol="0">
            <a:spAutoFit/>
          </a:bodyPr>
          <a:lstStyle/>
          <a:p>
            <a:pPr algn="ctr"/>
            <a:r>
              <a:rPr lang="en-US" b="1" dirty="0" smtClean="0"/>
              <a:t>Exhibit designer</a:t>
            </a:r>
            <a:endParaRPr lang="en-US" b="1" dirty="0"/>
          </a:p>
        </p:txBody>
      </p:sp>
      <p:sp>
        <p:nvSpPr>
          <p:cNvPr id="15" name="TextBox 14"/>
          <p:cNvSpPr txBox="1"/>
          <p:nvPr/>
        </p:nvSpPr>
        <p:spPr>
          <a:xfrm>
            <a:off x="5943600" y="4038600"/>
            <a:ext cx="1752600" cy="369332"/>
          </a:xfrm>
          <a:prstGeom prst="rect">
            <a:avLst/>
          </a:prstGeom>
          <a:solidFill>
            <a:schemeClr val="accent1">
              <a:lumMod val="40000"/>
              <a:lumOff val="60000"/>
            </a:schemeClr>
          </a:solidFill>
        </p:spPr>
        <p:txBody>
          <a:bodyPr wrap="square" rtlCol="0">
            <a:spAutoFit/>
          </a:bodyPr>
          <a:lstStyle/>
          <a:p>
            <a:pPr algn="ctr"/>
            <a:r>
              <a:rPr lang="en-US" b="1" dirty="0" smtClean="0"/>
              <a:t>Event planner</a:t>
            </a:r>
            <a:endParaRPr lang="en-US" b="1" dirty="0"/>
          </a:p>
        </p:txBody>
      </p:sp>
      <p:sp>
        <p:nvSpPr>
          <p:cNvPr id="16" name="TextBox 15"/>
          <p:cNvSpPr txBox="1"/>
          <p:nvPr/>
        </p:nvSpPr>
        <p:spPr>
          <a:xfrm>
            <a:off x="5214312" y="1752600"/>
            <a:ext cx="1110288" cy="369332"/>
          </a:xfrm>
          <a:prstGeom prst="rect">
            <a:avLst/>
          </a:prstGeom>
          <a:solidFill>
            <a:schemeClr val="accent1">
              <a:lumMod val="40000"/>
              <a:lumOff val="60000"/>
            </a:schemeClr>
          </a:solidFill>
        </p:spPr>
        <p:txBody>
          <a:bodyPr wrap="square" rtlCol="0">
            <a:spAutoFit/>
          </a:bodyPr>
          <a:lstStyle/>
          <a:p>
            <a:pPr algn="ctr"/>
            <a:r>
              <a:rPr lang="en-US" b="1" dirty="0" smtClean="0"/>
              <a:t>Teacher</a:t>
            </a:r>
            <a:endParaRPr lang="en-US" b="1" dirty="0"/>
          </a:p>
        </p:txBody>
      </p:sp>
      <p:sp>
        <p:nvSpPr>
          <p:cNvPr id="17" name="TextBox 16"/>
          <p:cNvSpPr txBox="1"/>
          <p:nvPr/>
        </p:nvSpPr>
        <p:spPr>
          <a:xfrm>
            <a:off x="6629400" y="905470"/>
            <a:ext cx="2514600" cy="923330"/>
          </a:xfrm>
          <a:prstGeom prst="rect">
            <a:avLst/>
          </a:prstGeom>
          <a:solidFill>
            <a:schemeClr val="accent1">
              <a:lumMod val="40000"/>
              <a:lumOff val="60000"/>
            </a:schemeClr>
          </a:solidFill>
        </p:spPr>
        <p:txBody>
          <a:bodyPr wrap="square" rtlCol="0">
            <a:spAutoFit/>
          </a:bodyPr>
          <a:lstStyle/>
          <a:p>
            <a:pPr algn="ctr"/>
            <a:r>
              <a:rPr lang="en-US" b="1" dirty="0" smtClean="0"/>
              <a:t>Archives, library, museum, historical society employee</a:t>
            </a:r>
            <a:endParaRPr lang="en-US" b="1" dirty="0"/>
          </a:p>
        </p:txBody>
      </p:sp>
      <p:sp>
        <p:nvSpPr>
          <p:cNvPr id="19" name="TextBox 18"/>
          <p:cNvSpPr txBox="1"/>
          <p:nvPr/>
        </p:nvSpPr>
        <p:spPr>
          <a:xfrm>
            <a:off x="1917700" y="3886200"/>
            <a:ext cx="1511300" cy="369332"/>
          </a:xfrm>
          <a:prstGeom prst="rect">
            <a:avLst/>
          </a:prstGeom>
          <a:solidFill>
            <a:schemeClr val="accent1">
              <a:lumMod val="40000"/>
              <a:lumOff val="60000"/>
            </a:schemeClr>
          </a:solidFill>
        </p:spPr>
        <p:txBody>
          <a:bodyPr wrap="square" rtlCol="0">
            <a:spAutoFit/>
          </a:bodyPr>
          <a:lstStyle/>
          <a:p>
            <a:pPr algn="ctr"/>
            <a:r>
              <a:rPr lang="en-US" b="1" dirty="0" smtClean="0"/>
              <a:t>Presenter</a:t>
            </a:r>
            <a:endParaRPr lang="en-US" b="1" dirty="0"/>
          </a:p>
        </p:txBody>
      </p:sp>
      <p:sp>
        <p:nvSpPr>
          <p:cNvPr id="20" name="TextBox 19"/>
          <p:cNvSpPr txBox="1"/>
          <p:nvPr/>
        </p:nvSpPr>
        <p:spPr>
          <a:xfrm>
            <a:off x="1905000" y="1143000"/>
            <a:ext cx="1600200" cy="646331"/>
          </a:xfrm>
          <a:prstGeom prst="rect">
            <a:avLst/>
          </a:prstGeom>
          <a:solidFill>
            <a:schemeClr val="accent1">
              <a:lumMod val="40000"/>
              <a:lumOff val="60000"/>
            </a:schemeClr>
          </a:solidFill>
        </p:spPr>
        <p:txBody>
          <a:bodyPr wrap="square" rtlCol="0">
            <a:spAutoFit/>
          </a:bodyPr>
          <a:lstStyle/>
          <a:p>
            <a:pPr algn="ctr"/>
            <a:r>
              <a:rPr lang="en-US" b="1" dirty="0" smtClean="0"/>
              <a:t>Model ship builder</a:t>
            </a:r>
            <a:endParaRPr lang="en-US" b="1" dirty="0"/>
          </a:p>
        </p:txBody>
      </p:sp>
      <p:sp>
        <p:nvSpPr>
          <p:cNvPr id="21" name="TextBox 20"/>
          <p:cNvSpPr txBox="1"/>
          <p:nvPr/>
        </p:nvSpPr>
        <p:spPr>
          <a:xfrm>
            <a:off x="3962400" y="1295400"/>
            <a:ext cx="1981200" cy="369332"/>
          </a:xfrm>
          <a:prstGeom prst="rect">
            <a:avLst/>
          </a:prstGeom>
          <a:solidFill>
            <a:schemeClr val="accent1">
              <a:lumMod val="40000"/>
              <a:lumOff val="60000"/>
            </a:schemeClr>
          </a:solidFill>
        </p:spPr>
        <p:txBody>
          <a:bodyPr wrap="square" rtlCol="0">
            <a:spAutoFit/>
          </a:bodyPr>
          <a:lstStyle/>
          <a:p>
            <a:pPr algn="ctr"/>
            <a:r>
              <a:rPr lang="en-US" b="1" dirty="0" smtClean="0"/>
              <a:t>Church member</a:t>
            </a:r>
            <a:endParaRPr lang="en-US" b="1" dirty="0"/>
          </a:p>
        </p:txBody>
      </p:sp>
      <p:sp>
        <p:nvSpPr>
          <p:cNvPr id="22" name="TextBox 21"/>
          <p:cNvSpPr txBox="1"/>
          <p:nvPr/>
        </p:nvSpPr>
        <p:spPr>
          <a:xfrm>
            <a:off x="3581400" y="3087469"/>
            <a:ext cx="1295781" cy="646331"/>
          </a:xfrm>
          <a:prstGeom prst="rect">
            <a:avLst/>
          </a:prstGeom>
          <a:solidFill>
            <a:schemeClr val="accent1">
              <a:lumMod val="40000"/>
              <a:lumOff val="60000"/>
            </a:schemeClr>
          </a:solidFill>
        </p:spPr>
        <p:txBody>
          <a:bodyPr wrap="square" rtlCol="0">
            <a:spAutoFit/>
          </a:bodyPr>
          <a:lstStyle/>
          <a:p>
            <a:pPr algn="ctr"/>
            <a:r>
              <a:rPr lang="en-US" b="1" dirty="0" smtClean="0"/>
              <a:t>Forensic engineer</a:t>
            </a:r>
            <a:endParaRPr lang="en-US" b="1" dirty="0"/>
          </a:p>
        </p:txBody>
      </p:sp>
      <p:sp>
        <p:nvSpPr>
          <p:cNvPr id="23" name="TextBox 22"/>
          <p:cNvSpPr txBox="1"/>
          <p:nvPr/>
        </p:nvSpPr>
        <p:spPr>
          <a:xfrm>
            <a:off x="7467600" y="5449669"/>
            <a:ext cx="1676400" cy="646331"/>
          </a:xfrm>
          <a:prstGeom prst="rect">
            <a:avLst/>
          </a:prstGeom>
          <a:solidFill>
            <a:schemeClr val="accent1">
              <a:lumMod val="40000"/>
              <a:lumOff val="60000"/>
            </a:schemeClr>
          </a:solidFill>
        </p:spPr>
        <p:txBody>
          <a:bodyPr wrap="square" rtlCol="0">
            <a:spAutoFit/>
          </a:bodyPr>
          <a:lstStyle/>
          <a:p>
            <a:pPr algn="ctr"/>
            <a:r>
              <a:rPr lang="en-US" b="1" dirty="0" smtClean="0"/>
              <a:t>Working professional</a:t>
            </a:r>
            <a:endParaRPr lang="en-US" b="1" dirty="0"/>
          </a:p>
        </p:txBody>
      </p:sp>
      <p:sp>
        <p:nvSpPr>
          <p:cNvPr id="24" name="TextBox 23"/>
          <p:cNvSpPr txBox="1"/>
          <p:nvPr/>
        </p:nvSpPr>
        <p:spPr>
          <a:xfrm>
            <a:off x="2286000" y="4495800"/>
            <a:ext cx="1524001" cy="369332"/>
          </a:xfrm>
          <a:prstGeom prst="rect">
            <a:avLst/>
          </a:prstGeom>
          <a:solidFill>
            <a:schemeClr val="accent1">
              <a:lumMod val="40000"/>
              <a:lumOff val="60000"/>
            </a:schemeClr>
          </a:solidFill>
        </p:spPr>
        <p:txBody>
          <a:bodyPr wrap="square" rtlCol="0">
            <a:spAutoFit/>
          </a:bodyPr>
          <a:lstStyle/>
          <a:p>
            <a:pPr algn="ctr"/>
            <a:r>
              <a:rPr lang="en-US" b="1" dirty="0" smtClean="0"/>
              <a:t>Volunteer </a:t>
            </a:r>
            <a:endParaRPr lang="en-US" b="1" dirty="0"/>
          </a:p>
        </p:txBody>
      </p:sp>
      <p:sp>
        <p:nvSpPr>
          <p:cNvPr id="25" name="TextBox 24"/>
          <p:cNvSpPr txBox="1"/>
          <p:nvPr/>
        </p:nvSpPr>
        <p:spPr>
          <a:xfrm>
            <a:off x="5029200" y="4800600"/>
            <a:ext cx="1600200" cy="369332"/>
          </a:xfrm>
          <a:prstGeom prst="rect">
            <a:avLst/>
          </a:prstGeom>
          <a:solidFill>
            <a:schemeClr val="accent1">
              <a:lumMod val="40000"/>
              <a:lumOff val="60000"/>
            </a:schemeClr>
          </a:solidFill>
        </p:spPr>
        <p:txBody>
          <a:bodyPr wrap="square" rtlCol="0">
            <a:spAutoFit/>
          </a:bodyPr>
          <a:lstStyle/>
          <a:p>
            <a:pPr algn="ctr"/>
            <a:r>
              <a:rPr lang="en-US" b="1" dirty="0" smtClean="0"/>
              <a:t>Filmmaker</a:t>
            </a:r>
            <a:endParaRPr lang="en-US" b="1" dirty="0"/>
          </a:p>
        </p:txBody>
      </p:sp>
      <p:sp>
        <p:nvSpPr>
          <p:cNvPr id="26" name="TextBox 25"/>
          <p:cNvSpPr txBox="1"/>
          <p:nvPr/>
        </p:nvSpPr>
        <p:spPr>
          <a:xfrm>
            <a:off x="7696200" y="3581400"/>
            <a:ext cx="1447800" cy="369332"/>
          </a:xfrm>
          <a:prstGeom prst="rect">
            <a:avLst/>
          </a:prstGeom>
          <a:solidFill>
            <a:schemeClr val="accent1">
              <a:lumMod val="40000"/>
              <a:lumOff val="60000"/>
            </a:schemeClr>
          </a:solidFill>
        </p:spPr>
        <p:txBody>
          <a:bodyPr wrap="square" rtlCol="0">
            <a:spAutoFit/>
          </a:bodyPr>
          <a:lstStyle/>
          <a:p>
            <a:r>
              <a:rPr lang="en-US" b="1" dirty="0" smtClean="0"/>
              <a:t>Consultant</a:t>
            </a:r>
            <a:endParaRPr lang="en-US" b="1" dirty="0"/>
          </a:p>
        </p:txBody>
      </p:sp>
      <p:sp>
        <p:nvSpPr>
          <p:cNvPr id="27" name="TextBox 26"/>
          <p:cNvSpPr txBox="1"/>
          <p:nvPr/>
        </p:nvSpPr>
        <p:spPr>
          <a:xfrm>
            <a:off x="5029200" y="609600"/>
            <a:ext cx="1447800" cy="369332"/>
          </a:xfrm>
          <a:prstGeom prst="rect">
            <a:avLst/>
          </a:prstGeom>
          <a:solidFill>
            <a:schemeClr val="accent1">
              <a:lumMod val="40000"/>
              <a:lumOff val="60000"/>
            </a:schemeClr>
          </a:solidFill>
        </p:spPr>
        <p:txBody>
          <a:bodyPr wrap="square" rtlCol="0">
            <a:spAutoFit/>
          </a:bodyPr>
          <a:lstStyle/>
          <a:p>
            <a:pPr algn="ctr"/>
            <a:r>
              <a:rPr lang="en-US" b="1" dirty="0" smtClean="0"/>
              <a:t>Journalist</a:t>
            </a:r>
            <a:endParaRPr lang="en-US" b="1" dirty="0"/>
          </a:p>
        </p:txBody>
      </p:sp>
      <p:sp>
        <p:nvSpPr>
          <p:cNvPr id="28" name="TextBox 27"/>
          <p:cNvSpPr txBox="1"/>
          <p:nvPr/>
        </p:nvSpPr>
        <p:spPr>
          <a:xfrm>
            <a:off x="0" y="4407932"/>
            <a:ext cx="1905000" cy="369332"/>
          </a:xfrm>
          <a:prstGeom prst="rect">
            <a:avLst/>
          </a:prstGeom>
          <a:solidFill>
            <a:schemeClr val="accent1">
              <a:lumMod val="40000"/>
              <a:lumOff val="60000"/>
            </a:schemeClr>
          </a:solidFill>
        </p:spPr>
        <p:txBody>
          <a:bodyPr wrap="square" rtlCol="0">
            <a:spAutoFit/>
          </a:bodyPr>
          <a:lstStyle/>
          <a:p>
            <a:r>
              <a:rPr lang="en-US" b="1" dirty="0" smtClean="0"/>
              <a:t>Curious person</a:t>
            </a:r>
            <a:endParaRPr lang="en-US" b="1" dirty="0"/>
          </a:p>
        </p:txBody>
      </p:sp>
      <p:sp>
        <p:nvSpPr>
          <p:cNvPr id="29" name="TextBox 28"/>
          <p:cNvSpPr txBox="1"/>
          <p:nvPr/>
        </p:nvSpPr>
        <p:spPr>
          <a:xfrm>
            <a:off x="0" y="5105400"/>
            <a:ext cx="2590800" cy="369332"/>
          </a:xfrm>
          <a:prstGeom prst="rect">
            <a:avLst/>
          </a:prstGeom>
          <a:solidFill>
            <a:schemeClr val="accent1">
              <a:lumMod val="40000"/>
              <a:lumOff val="60000"/>
            </a:schemeClr>
          </a:solidFill>
        </p:spPr>
        <p:txBody>
          <a:bodyPr wrap="square" rtlCol="0">
            <a:spAutoFit/>
          </a:bodyPr>
          <a:lstStyle/>
          <a:p>
            <a:pPr algn="ctr"/>
            <a:r>
              <a:rPr lang="en-US" b="1" dirty="0" smtClean="0"/>
              <a:t>Documentary maker</a:t>
            </a:r>
            <a:endParaRPr lang="en-US" b="1" dirty="0"/>
          </a:p>
        </p:txBody>
      </p:sp>
      <p:sp>
        <p:nvSpPr>
          <p:cNvPr id="30" name="TextBox 29"/>
          <p:cNvSpPr txBox="1"/>
          <p:nvPr/>
        </p:nvSpPr>
        <p:spPr>
          <a:xfrm>
            <a:off x="4800600" y="5715000"/>
            <a:ext cx="1905000" cy="369332"/>
          </a:xfrm>
          <a:prstGeom prst="rect">
            <a:avLst/>
          </a:prstGeom>
          <a:solidFill>
            <a:schemeClr val="accent1">
              <a:lumMod val="40000"/>
              <a:lumOff val="60000"/>
            </a:schemeClr>
          </a:solidFill>
        </p:spPr>
        <p:txBody>
          <a:bodyPr wrap="square" rtlCol="0">
            <a:spAutoFit/>
          </a:bodyPr>
          <a:lstStyle/>
          <a:p>
            <a:pPr algn="ctr"/>
            <a:r>
              <a:rPr lang="en-US" b="1" dirty="0" smtClean="0"/>
              <a:t>Family member</a:t>
            </a:r>
            <a:endParaRPr lang="en-US" b="1" dirty="0"/>
          </a:p>
        </p:txBody>
      </p:sp>
      <p:sp>
        <p:nvSpPr>
          <p:cNvPr id="31" name="TextBox 30"/>
          <p:cNvSpPr txBox="1"/>
          <p:nvPr/>
        </p:nvSpPr>
        <p:spPr>
          <a:xfrm>
            <a:off x="3505200" y="5105400"/>
            <a:ext cx="1295400" cy="369332"/>
          </a:xfrm>
          <a:prstGeom prst="rect">
            <a:avLst/>
          </a:prstGeom>
          <a:solidFill>
            <a:schemeClr val="accent1">
              <a:lumMod val="40000"/>
              <a:lumOff val="60000"/>
            </a:schemeClr>
          </a:solidFill>
        </p:spPr>
        <p:txBody>
          <a:bodyPr wrap="square" rtlCol="0">
            <a:spAutoFit/>
          </a:bodyPr>
          <a:lstStyle/>
          <a:p>
            <a:pPr algn="ctr"/>
            <a:r>
              <a:rPr lang="en-US" b="1" dirty="0" smtClean="0"/>
              <a:t>Retiree</a:t>
            </a:r>
            <a:endParaRPr lang="en-US" b="1" dirty="0"/>
          </a:p>
        </p:txBody>
      </p:sp>
      <p:sp>
        <p:nvSpPr>
          <p:cNvPr id="32" name="TextBox 31"/>
          <p:cNvSpPr txBox="1"/>
          <p:nvPr/>
        </p:nvSpPr>
        <p:spPr>
          <a:xfrm>
            <a:off x="838200" y="5726668"/>
            <a:ext cx="3200400" cy="369332"/>
          </a:xfrm>
          <a:prstGeom prst="rect">
            <a:avLst/>
          </a:prstGeom>
          <a:solidFill>
            <a:schemeClr val="accent1">
              <a:lumMod val="40000"/>
              <a:lumOff val="60000"/>
            </a:schemeClr>
          </a:solidFill>
        </p:spPr>
        <p:txBody>
          <a:bodyPr wrap="square" rtlCol="0">
            <a:spAutoFit/>
          </a:bodyPr>
          <a:lstStyle/>
          <a:p>
            <a:pPr algn="ctr"/>
            <a:r>
              <a:rPr lang="en-US" b="1" dirty="0" smtClean="0"/>
              <a:t>Historic homes tour guide</a:t>
            </a:r>
            <a:endParaRPr lang="en-US" b="1"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534400" cy="609600"/>
          </a:xfrm>
        </p:spPr>
        <p:txBody>
          <a:bodyPr>
            <a:normAutofit/>
          </a:bodyPr>
          <a:lstStyle/>
          <a:p>
            <a:r>
              <a:rPr lang="en-US" sz="2000" dirty="0" smtClean="0"/>
              <a:t>Unaffiliated scholars: what is the intended purpose of your research?</a:t>
            </a:r>
            <a:endParaRPr lang="en-US" sz="2000" dirty="0"/>
          </a:p>
        </p:txBody>
      </p:sp>
      <p:pic>
        <p:nvPicPr>
          <p:cNvPr id="24578" name="Picture 2" descr="file:///C:/DOCUME~1/washburb/LOCALS~1/Temp/ChartExport-1.png"/>
          <p:cNvPicPr>
            <a:picLocks noChangeAspect="1" noChangeArrowheads="1"/>
          </p:cNvPicPr>
          <p:nvPr/>
        </p:nvPicPr>
        <p:blipFill>
          <a:blip r:embed="rId3"/>
          <a:srcRect/>
          <a:stretch>
            <a:fillRect/>
          </a:stretch>
        </p:blipFill>
        <p:spPr bwMode="auto">
          <a:xfrm>
            <a:off x="0" y="609600"/>
            <a:ext cx="9144000" cy="6248400"/>
          </a:xfrm>
          <a:prstGeom prst="rect">
            <a:avLst/>
          </a:prstGeom>
          <a:noFill/>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Unaffiliated scholars: what is the intended purpose of your research?</a:t>
            </a:r>
            <a:endParaRPr lang="en-US" dirty="0"/>
          </a:p>
        </p:txBody>
      </p:sp>
      <p:sp>
        <p:nvSpPr>
          <p:cNvPr id="2" name="Content Placeholder 1"/>
          <p:cNvSpPr>
            <a:spLocks noGrp="1"/>
          </p:cNvSpPr>
          <p:nvPr>
            <p:ph type="body" sz="quarter" idx="13"/>
          </p:nvPr>
        </p:nvSpPr>
        <p:spPr/>
        <p:txBody>
          <a:bodyPr/>
          <a:lstStyle/>
          <a:p>
            <a:pPr algn="l">
              <a:buNone/>
            </a:pPr>
            <a:r>
              <a:rPr lang="en-US" sz="3600" dirty="0" smtClean="0"/>
              <a:t>“I frequently use photos and negatives of the city of Bellingham and Whatcom County in collaboration with my colleagues in order to catalog and refer to them for future use for museum exhibits, business reference, or for printing.” </a:t>
            </a:r>
          </a:p>
          <a:p>
            <a:pPr algn="r">
              <a:buNone/>
            </a:pPr>
            <a:r>
              <a:rPr lang="en-US" sz="3600" dirty="0" smtClean="0"/>
              <a:t>– undergraduate/unaffiliated scholar</a:t>
            </a:r>
            <a:endParaRPr lang="en-US" sz="3600"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Unaffiliated scholars: what is the intended purpose of your research?</a:t>
            </a:r>
            <a:endParaRPr lang="en-US" dirty="0"/>
          </a:p>
        </p:txBody>
      </p:sp>
      <p:sp>
        <p:nvSpPr>
          <p:cNvPr id="2" name="Content Placeholder 1"/>
          <p:cNvSpPr>
            <a:spLocks noGrp="1"/>
          </p:cNvSpPr>
          <p:nvPr>
            <p:ph type="body" sz="quarter" idx="13"/>
          </p:nvPr>
        </p:nvSpPr>
        <p:spPr/>
        <p:txBody>
          <a:bodyPr/>
          <a:lstStyle/>
          <a:p>
            <a:pPr algn="l">
              <a:buNone/>
            </a:pPr>
            <a:r>
              <a:rPr lang="en-US" sz="3600" dirty="0" smtClean="0"/>
              <a:t>“I am finishing a book on the history of photography in Alabama, 1839-1941, and use special collections for their unique resources of photographs, and for the original documents about the persons and places that restore context to the images.” </a:t>
            </a:r>
          </a:p>
          <a:p>
            <a:pPr algn="r">
              <a:buNone/>
            </a:pPr>
            <a:r>
              <a:rPr lang="en-US" sz="3600" dirty="0" smtClean="0"/>
              <a:t>– photograph historian</a:t>
            </a:r>
            <a:endParaRPr lang="en-US" sz="3600"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0"/>
            <a:ext cx="8534400" cy="609600"/>
          </a:xfrm>
        </p:spPr>
        <p:txBody>
          <a:bodyPr>
            <a:normAutofit fontScale="90000"/>
          </a:bodyPr>
          <a:lstStyle/>
          <a:p>
            <a:r>
              <a:rPr lang="en-US" sz="1800" dirty="0" smtClean="0"/>
              <a:t>Unaffiliated scholars: How do you discover new websites and other research resources?</a:t>
            </a:r>
            <a:endParaRPr lang="en-US" sz="1800" dirty="0"/>
          </a:p>
        </p:txBody>
      </p:sp>
      <p:pic>
        <p:nvPicPr>
          <p:cNvPr id="20482" name="Picture 2" descr="file:///C:/DOCUME~1/washburb/LOCALS~1/Temp/ChartExport-2.png"/>
          <p:cNvPicPr>
            <a:picLocks noChangeAspect="1" noChangeArrowheads="1"/>
          </p:cNvPicPr>
          <p:nvPr/>
        </p:nvPicPr>
        <p:blipFill>
          <a:blip r:embed="rId2"/>
          <a:srcRect/>
          <a:stretch>
            <a:fillRect/>
          </a:stretch>
        </p:blipFill>
        <p:spPr bwMode="auto">
          <a:xfrm>
            <a:off x="0" y="609600"/>
            <a:ext cx="9144000" cy="6229350"/>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ArchiveGrid’s</a:t>
            </a:r>
            <a:r>
              <a:rPr lang="en-US" dirty="0" smtClean="0"/>
              <a:t> Mission &amp; History</a:t>
            </a:r>
            <a:endParaRPr lang="en-US" dirty="0"/>
          </a:p>
        </p:txBody>
      </p:sp>
      <p:sp>
        <p:nvSpPr>
          <p:cNvPr id="6" name="Text Placeholder 5"/>
          <p:cNvSpPr>
            <a:spLocks noGrp="1"/>
          </p:cNvSpPr>
          <p:nvPr>
            <p:ph type="body" idx="1"/>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Unaffiliated scholar? How do you discover and share new resources?</a:t>
            </a:r>
            <a:endParaRPr lang="en-US" dirty="0"/>
          </a:p>
        </p:txBody>
      </p:sp>
      <p:sp>
        <p:nvSpPr>
          <p:cNvPr id="2" name="Content Placeholder 1"/>
          <p:cNvSpPr>
            <a:spLocks noGrp="1"/>
          </p:cNvSpPr>
          <p:nvPr>
            <p:ph type="body" sz="quarter" idx="13"/>
          </p:nvPr>
        </p:nvSpPr>
        <p:spPr/>
        <p:txBody>
          <a:bodyPr>
            <a:noAutofit/>
          </a:bodyPr>
          <a:lstStyle/>
          <a:p>
            <a:pPr algn="l">
              <a:buNone/>
            </a:pPr>
            <a:r>
              <a:rPr lang="en-US" sz="3200" dirty="0" smtClean="0"/>
              <a:t>“I check every six months or so for new sources using an ordinary search engine.” </a:t>
            </a:r>
          </a:p>
          <a:p>
            <a:pPr algn="r">
              <a:buNone/>
            </a:pPr>
            <a:r>
              <a:rPr lang="en-US" sz="3200" dirty="0" smtClean="0"/>
              <a:t>– unaffiliated scholar</a:t>
            </a:r>
          </a:p>
          <a:p>
            <a:pPr algn="r">
              <a:buNone/>
            </a:pPr>
            <a:endParaRPr lang="en-US" sz="3200" dirty="0" smtClean="0"/>
          </a:p>
          <a:p>
            <a:pPr algn="l">
              <a:buNone/>
            </a:pPr>
            <a:r>
              <a:rPr lang="en-US" sz="3200" dirty="0" smtClean="0"/>
              <a:t>“When I want to share a research resource with friends, I email them a link.” </a:t>
            </a:r>
          </a:p>
          <a:p>
            <a:pPr algn="r">
              <a:buNone/>
            </a:pPr>
            <a:r>
              <a:rPr lang="en-US" sz="3200" dirty="0" smtClean="0"/>
              <a:t>			- unaffiliated scholar </a:t>
            </a:r>
            <a:endParaRPr lang="en-US" sz="3200"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0"/>
            <a:ext cx="8534400" cy="609600"/>
          </a:xfrm>
        </p:spPr>
        <p:txBody>
          <a:bodyPr>
            <a:normAutofit/>
          </a:bodyPr>
          <a:lstStyle/>
          <a:p>
            <a:r>
              <a:rPr lang="en-US" sz="1800" dirty="0" smtClean="0"/>
              <a:t>Unaffiliated scholars: how do you share information about resource discoveries?</a:t>
            </a:r>
            <a:endParaRPr lang="en-US" sz="1800" dirty="0"/>
          </a:p>
        </p:txBody>
      </p:sp>
      <p:pic>
        <p:nvPicPr>
          <p:cNvPr id="18434" name="Picture 2" descr="file:///C:/DOCUME~1/washburb/LOCALS~1/Temp/ChartExport-3.png"/>
          <p:cNvPicPr>
            <a:picLocks noChangeAspect="1" noChangeArrowheads="1"/>
          </p:cNvPicPr>
          <p:nvPr/>
        </p:nvPicPr>
        <p:blipFill>
          <a:blip r:embed="rId3"/>
          <a:srcRect/>
          <a:stretch>
            <a:fillRect/>
          </a:stretch>
        </p:blipFill>
        <p:spPr bwMode="auto">
          <a:xfrm>
            <a:off x="0" y="838200"/>
            <a:ext cx="9144000" cy="6000750"/>
          </a:xfrm>
          <a:prstGeom prst="rect">
            <a:avLst/>
          </a:prstGeom>
          <a:noFill/>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idx="4294967295"/>
          </p:nvPr>
        </p:nvSpPr>
        <p:spPr>
          <a:xfrm>
            <a:off x="0" y="0"/>
            <a:ext cx="8534400" cy="609600"/>
          </a:xfrm>
        </p:spPr>
        <p:txBody>
          <a:bodyPr>
            <a:normAutofit/>
          </a:bodyPr>
          <a:lstStyle/>
          <a:p>
            <a:r>
              <a:rPr lang="en-US" sz="2000" dirty="0" smtClean="0"/>
              <a:t>Whose comments, recommendations, etc. do you find most valuable?</a:t>
            </a:r>
            <a:endParaRPr lang="en-US" sz="2000" dirty="0"/>
          </a:p>
        </p:txBody>
      </p:sp>
      <p:pic>
        <p:nvPicPr>
          <p:cNvPr id="16386" name="Picture 2" descr="file:///C:/DOCUME~1/washburb/LOCALS~1/Temp/ChartExport-4.png"/>
          <p:cNvPicPr>
            <a:picLocks noChangeAspect="1" noChangeArrowheads="1"/>
          </p:cNvPicPr>
          <p:nvPr/>
        </p:nvPicPr>
        <p:blipFill>
          <a:blip r:embed="rId2"/>
          <a:srcRect/>
          <a:stretch>
            <a:fillRect/>
          </a:stretch>
        </p:blipFill>
        <p:spPr bwMode="auto">
          <a:xfrm>
            <a:off x="0" y="609600"/>
            <a:ext cx="9144000" cy="6229350"/>
          </a:xfrm>
          <a:prstGeom prst="rect">
            <a:avLst/>
          </a:prstGeom>
          <a:noFill/>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Whose comments, recommendations, etc. do you find most valuable?</a:t>
            </a:r>
            <a:endParaRPr lang="en-US" dirty="0"/>
          </a:p>
        </p:txBody>
      </p:sp>
      <p:sp>
        <p:nvSpPr>
          <p:cNvPr id="2" name="Content Placeholder 1"/>
          <p:cNvSpPr>
            <a:spLocks noGrp="1"/>
          </p:cNvSpPr>
          <p:nvPr>
            <p:ph type="body" sz="quarter" idx="13"/>
          </p:nvPr>
        </p:nvSpPr>
        <p:spPr/>
        <p:txBody>
          <a:bodyPr/>
          <a:lstStyle/>
          <a:p>
            <a:pPr algn="l">
              <a:buNone/>
            </a:pPr>
            <a:r>
              <a:rPr lang="en-US" sz="3600" dirty="0" smtClean="0"/>
              <a:t>“I also have my students using a variety of documents in Special Collections for research projects. The staff at my university’s department of special collections are SUPERB!” </a:t>
            </a:r>
          </a:p>
          <a:p>
            <a:pPr algn="r">
              <a:buNone/>
            </a:pPr>
            <a:r>
              <a:rPr lang="en-US" sz="3600" dirty="0" smtClean="0"/>
              <a:t>– college/university faculty</a:t>
            </a:r>
            <a:endParaRPr lang="en-US" sz="3600"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Fin</a:t>
            </a:r>
          </a:p>
        </p:txBody>
      </p:sp>
      <p:sp>
        <p:nvSpPr>
          <p:cNvPr id="3" name="Content Placeholder 2"/>
          <p:cNvSpPr>
            <a:spLocks noGrp="1"/>
          </p:cNvSpPr>
          <p:nvPr>
            <p:ph type="body" idx="1"/>
          </p:nvPr>
        </p:nvSpPr>
        <p:spPr/>
        <p:txBody>
          <a:bodyPr/>
          <a:lstStyle/>
          <a:p>
            <a:r>
              <a:rPr lang="en-US" dirty="0" smtClean="0"/>
              <a:t>Ellen </a:t>
            </a:r>
            <a:r>
              <a:rPr lang="en-US" dirty="0" err="1" smtClean="0"/>
              <a:t>Ast</a:t>
            </a:r>
            <a:r>
              <a:rPr lang="en-US" dirty="0" smtClean="0"/>
              <a:t/>
            </a:r>
            <a:br>
              <a:rPr lang="en-US" dirty="0" smtClean="0"/>
            </a:br>
            <a:r>
              <a:rPr lang="en-US" dirty="0" smtClean="0"/>
              <a:t>aste@oclc.org</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Connect researchers …</a:t>
            </a:r>
            <a:endParaRPr lang="en-US" dirty="0"/>
          </a:p>
        </p:txBody>
      </p:sp>
      <p:sp>
        <p:nvSpPr>
          <p:cNvPr id="9" name="TextBox 8"/>
          <p:cNvSpPr txBox="1"/>
          <p:nvPr/>
        </p:nvSpPr>
        <p:spPr>
          <a:xfrm>
            <a:off x="4495800" y="1447800"/>
            <a:ext cx="990600" cy="629788"/>
          </a:xfrm>
          <a:prstGeom prst="rect">
            <a:avLst/>
          </a:prstGeom>
          <a:noFill/>
        </p:spPr>
        <p:txBody>
          <a:bodyPr wrap="square" rtlCol="0">
            <a:spAutoFit/>
          </a:bodyPr>
          <a:lstStyle/>
          <a:p>
            <a:r>
              <a:rPr lang="en-US" sz="3200" dirty="0" smtClean="0">
                <a:solidFill>
                  <a:schemeClr val="accent2"/>
                </a:solidFill>
              </a:rPr>
              <a:t>  </a:t>
            </a:r>
            <a:endParaRPr lang="en-US" sz="3200" dirty="0">
              <a:solidFill>
                <a:schemeClr val="accent2"/>
              </a:solidFill>
            </a:endParaRPr>
          </a:p>
        </p:txBody>
      </p:sp>
      <p:pic>
        <p:nvPicPr>
          <p:cNvPr id="12" name="Picture 11" descr="ag6.jpg"/>
          <p:cNvPicPr>
            <a:picLocks noChangeAspect="1"/>
          </p:cNvPicPr>
          <p:nvPr/>
        </p:nvPicPr>
        <p:blipFill>
          <a:blip r:embed="rId3" cstate="print"/>
          <a:stretch>
            <a:fillRect/>
          </a:stretch>
        </p:blipFill>
        <p:spPr>
          <a:xfrm>
            <a:off x="1295400" y="1295400"/>
            <a:ext cx="6807200" cy="5105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primary source materials</a:t>
            </a:r>
            <a:endParaRPr lang="en-US" dirty="0"/>
          </a:p>
        </p:txBody>
      </p:sp>
      <p:pic>
        <p:nvPicPr>
          <p:cNvPr id="4" name="Content Placeholder 4" descr="archives.jpg"/>
          <p:cNvPicPr>
            <a:picLocks noChangeAspect="1"/>
          </p:cNvPicPr>
          <p:nvPr/>
        </p:nvPicPr>
        <p:blipFill>
          <a:blip r:embed="rId3" cstate="print"/>
          <a:stretch>
            <a:fillRect/>
          </a:stretch>
        </p:blipFill>
        <p:spPr>
          <a:xfrm>
            <a:off x="3657600" y="1193800"/>
            <a:ext cx="4133850" cy="5511800"/>
          </a:xfrm>
          <a:prstGeom prst="rect">
            <a:avLst/>
          </a:prstGeom>
          <a:ln>
            <a:noFill/>
          </a:ln>
          <a:effectLst>
            <a:outerShdw blurRad="292100" dist="139700" dir="2700000" algn="tl" rotWithShape="0">
              <a:srgbClr val="333333">
                <a:alpha val="65000"/>
              </a:srgbClr>
            </a:outerShdw>
          </a:effectLst>
        </p:spPr>
      </p:pic>
      <p:pic>
        <p:nvPicPr>
          <p:cNvPr id="9" name="Picture 8" descr="ag6.jpg"/>
          <p:cNvPicPr>
            <a:picLocks noChangeAspect="1"/>
          </p:cNvPicPr>
          <p:nvPr/>
        </p:nvPicPr>
        <p:blipFill>
          <a:blip r:embed="rId4" cstate="print"/>
          <a:stretch>
            <a:fillRect/>
          </a:stretch>
        </p:blipFill>
        <p:spPr>
          <a:xfrm>
            <a:off x="990600" y="2266950"/>
            <a:ext cx="2971800" cy="22288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1999: RLG’s Archival Resources</a:t>
            </a:r>
            <a:endParaRPr lang="en-US" dirty="0"/>
          </a:p>
        </p:txBody>
      </p:sp>
      <p:sp>
        <p:nvSpPr>
          <p:cNvPr id="3" name="Content Placeholder 2"/>
          <p:cNvSpPr>
            <a:spLocks noGrp="1"/>
          </p:cNvSpPr>
          <p:nvPr>
            <p:ph idx="4294967295"/>
          </p:nvPr>
        </p:nvSpPr>
        <p:spPr>
          <a:xfrm>
            <a:off x="0" y="1905000"/>
            <a:ext cx="8229600" cy="4221163"/>
          </a:xfrm>
        </p:spPr>
        <p:txBody>
          <a:bodyPr/>
          <a:lstStyle/>
          <a:p>
            <a:endParaRPr lang="en-US" dirty="0" smtClean="0"/>
          </a:p>
          <a:p>
            <a:endParaRPr lang="en-US" dirty="0" smtClean="0"/>
          </a:p>
          <a:p>
            <a:endParaRPr lang="en-US" dirty="0" smtClean="0"/>
          </a:p>
          <a:p>
            <a:endParaRPr lang="en-US" dirty="0"/>
          </a:p>
        </p:txBody>
      </p:sp>
      <p:pic>
        <p:nvPicPr>
          <p:cNvPr id="4" name="Picture 3"/>
          <p:cNvPicPr>
            <a:picLocks noChangeAspect="1" noChangeArrowheads="1"/>
          </p:cNvPicPr>
          <p:nvPr/>
        </p:nvPicPr>
        <p:blipFill>
          <a:blip r:embed="rId3" cstate="print"/>
          <a:srcRect/>
          <a:stretch>
            <a:fillRect/>
          </a:stretch>
        </p:blipFill>
        <p:spPr bwMode="auto">
          <a:xfrm>
            <a:off x="1001183" y="914400"/>
            <a:ext cx="6847417" cy="51355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2006: ArchiveGrid.org subscription service</a:t>
            </a:r>
            <a:endParaRPr lang="en-US" dirty="0"/>
          </a:p>
        </p:txBody>
      </p:sp>
      <p:sp>
        <p:nvSpPr>
          <p:cNvPr id="3" name="Content Placeholder 2"/>
          <p:cNvSpPr>
            <a:spLocks noGrp="1"/>
          </p:cNvSpPr>
          <p:nvPr>
            <p:ph idx="4294967295"/>
          </p:nvPr>
        </p:nvSpPr>
        <p:spPr>
          <a:xfrm>
            <a:off x="0" y="1905000"/>
            <a:ext cx="8229600" cy="4221163"/>
          </a:xfrm>
        </p:spPr>
        <p:txBody>
          <a:bodyPr/>
          <a:lstStyle/>
          <a:p>
            <a:endParaRPr lang="en-US" dirty="0" smtClean="0"/>
          </a:p>
          <a:p>
            <a:endParaRPr lang="en-US" dirty="0" smtClean="0"/>
          </a:p>
          <a:p>
            <a:endParaRPr lang="en-US" dirty="0" smtClean="0"/>
          </a:p>
          <a:p>
            <a:endParaRPr lang="en-US" dirty="0"/>
          </a:p>
        </p:txBody>
      </p:sp>
      <p:pic>
        <p:nvPicPr>
          <p:cNvPr id="5" name="Picture 4" descr="ag1.png"/>
          <p:cNvPicPr>
            <a:picLocks noChangeAspect="1"/>
          </p:cNvPicPr>
          <p:nvPr/>
        </p:nvPicPr>
        <p:blipFill>
          <a:blip r:embed="rId3" cstate="print"/>
          <a:stretch>
            <a:fillRect/>
          </a:stretch>
        </p:blipFill>
        <p:spPr>
          <a:xfrm>
            <a:off x="685800" y="960438"/>
            <a:ext cx="7621567" cy="51355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2011: Freely available </a:t>
            </a:r>
            <a:r>
              <a:rPr lang="en-US" dirty="0" err="1" smtClean="0"/>
              <a:t>ArchiveGrid</a:t>
            </a:r>
            <a:r>
              <a:rPr lang="en-US" dirty="0" smtClean="0"/>
              <a:t> from OCLC Research</a:t>
            </a:r>
            <a:endParaRPr lang="en-US" dirty="0"/>
          </a:p>
        </p:txBody>
      </p:sp>
      <p:pic>
        <p:nvPicPr>
          <p:cNvPr id="1026" name="Picture 2"/>
          <p:cNvPicPr>
            <a:picLocks noChangeAspect="1" noChangeArrowheads="1"/>
          </p:cNvPicPr>
          <p:nvPr/>
        </p:nvPicPr>
        <p:blipFill>
          <a:blip r:embed="rId2"/>
          <a:srcRect/>
          <a:stretch>
            <a:fillRect/>
          </a:stretch>
        </p:blipFill>
        <p:spPr bwMode="auto">
          <a:xfrm>
            <a:off x="152400" y="990600"/>
            <a:ext cx="8686800" cy="5042519"/>
          </a:xfrm>
          <a:prstGeom prst="rect">
            <a:avLst/>
          </a:prstGeom>
          <a:noFill/>
          <a:ln w="9525">
            <a:noFill/>
            <a:miter lim="800000"/>
            <a:headEnd/>
            <a:tailEnd/>
          </a:ln>
          <a:effectLst>
            <a:outerShdw blurRad="292100" dist="139700" dir="2700000" algn="ctr" rotWithShape="0">
              <a:srgbClr val="000000">
                <a:alpha val="65000"/>
              </a:srgbClr>
            </a:outerShdw>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smtClean="0"/>
              <a:t>2011: Freely available </a:t>
            </a:r>
            <a:r>
              <a:rPr lang="en-US" dirty="0" err="1" smtClean="0"/>
              <a:t>ArchiveGrid</a:t>
            </a:r>
            <a:r>
              <a:rPr lang="en-US" dirty="0" smtClean="0"/>
              <a:t> from OCLC Research</a:t>
            </a:r>
            <a:endParaRPr lang="en-US" dirty="0"/>
          </a:p>
        </p:txBody>
      </p:sp>
      <p:pic>
        <p:nvPicPr>
          <p:cNvPr id="2050" name="Picture 2"/>
          <p:cNvPicPr>
            <a:picLocks noChangeAspect="1" noChangeArrowheads="1"/>
          </p:cNvPicPr>
          <p:nvPr/>
        </p:nvPicPr>
        <p:blipFill>
          <a:blip r:embed="rId2"/>
          <a:srcRect/>
          <a:stretch>
            <a:fillRect/>
          </a:stretch>
        </p:blipFill>
        <p:spPr bwMode="auto">
          <a:xfrm>
            <a:off x="222737" y="990600"/>
            <a:ext cx="8692663" cy="5045923"/>
          </a:xfrm>
          <a:prstGeom prst="rect">
            <a:avLst/>
          </a:prstGeom>
          <a:noFill/>
          <a:ln w="9525">
            <a:noFill/>
            <a:miter lim="800000"/>
            <a:headEnd/>
            <a:tailEnd/>
          </a:ln>
          <a:effectLst>
            <a:outerShdw blurRad="292100" dist="139700" dir="2700000" algn="ctr" rotWithShape="0">
              <a:srgbClr val="000000">
                <a:alpha val="65000"/>
              </a:srgbClr>
            </a:outerShdw>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C13F594A2FC74EADD29D0AF2FC40B8" ma:contentTypeVersion="0" ma:contentTypeDescription="Create a new document." ma:contentTypeScope="" ma:versionID="f6b9a7984d90970c0d0e973507f2746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C843D3-24B5-44CD-B3F2-6FF1341FC0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7939786-C169-4F7A-810B-4BE8BCB61B43}">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F666D8B9-669F-4142-B8FC-2F14E25C84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15617</TotalTime>
  <Words>740</Words>
  <Application>Microsoft Office PowerPoint</Application>
  <PresentationFormat>On-screen Show (4:3)</PresentationFormat>
  <Paragraphs>139</Paragraphs>
  <Slides>34</Slides>
  <Notes>14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OCLC Redesign 2011-01</vt:lpstr>
      <vt:lpstr>Lessons learned from rebuilding ArchiveGrid</vt:lpstr>
      <vt:lpstr>What we’ll cover today … </vt:lpstr>
      <vt:lpstr>ArchiveGrid’s Mission &amp; History</vt:lpstr>
      <vt:lpstr>Connect researchers …</vt:lpstr>
      <vt:lpstr>…to primary source materials</vt:lpstr>
      <vt:lpstr>1999: RLG’s Archival Resources</vt:lpstr>
      <vt:lpstr>2006: ArchiveGrid.org subscription service</vt:lpstr>
      <vt:lpstr>2011: Freely available ArchiveGrid from OCLC Research</vt:lpstr>
      <vt:lpstr>2011: Freely available ArchiveGrid from OCLC Research</vt:lpstr>
      <vt:lpstr>2011: Freely available ArchiveGrid from OCLC Research</vt:lpstr>
      <vt:lpstr>ArchiveGrid index growth</vt:lpstr>
      <vt:lpstr>User Studies</vt:lpstr>
      <vt:lpstr>User Studies: Key questions</vt:lpstr>
      <vt:lpstr>Original three user groups are going strong…</vt:lpstr>
      <vt:lpstr>Survey and Highlighted Findings </vt:lpstr>
      <vt:lpstr>Methodology </vt:lpstr>
      <vt:lpstr>Q. 10</vt:lpstr>
      <vt:lpstr>Q. 12</vt:lpstr>
      <vt:lpstr>Q. 13</vt:lpstr>
      <vt:lpstr>Q. 14</vt:lpstr>
      <vt:lpstr>How do you discover new websites and other research resources?</vt:lpstr>
      <vt:lpstr>How do you discover new websites and other research resources?</vt:lpstr>
      <vt:lpstr>How do you share new websites and other research resources?</vt:lpstr>
      <vt:lpstr>How do you discover new websites and other research resources?</vt:lpstr>
      <vt:lpstr>Who is the unaffiliated scholar?</vt:lpstr>
      <vt:lpstr>Unaffiliated scholars: what is the intended purpose of your research?</vt:lpstr>
      <vt:lpstr>Unaffiliated scholars: what is the intended purpose of your research?</vt:lpstr>
      <vt:lpstr>Unaffiliated scholars: what is the intended purpose of your research?</vt:lpstr>
      <vt:lpstr>Unaffiliated scholars: How do you discover new websites and other research resources?</vt:lpstr>
      <vt:lpstr>Unaffiliated scholar? How do you discover and share new resources?</vt:lpstr>
      <vt:lpstr>Unaffiliated scholars: how do you share information about resource discoveries?</vt:lpstr>
      <vt:lpstr>Whose comments, recommendations, etc. do you find most valuable?</vt:lpstr>
      <vt:lpstr>Whose comments, recommendations, etc. do you find most valuable?</vt:lpstr>
      <vt:lpstr>Fin</vt:lpstr>
    </vt:vector>
  </TitlesOfParts>
  <Manager>Jenny Johnson, Director, Branding and Creative Services</Manager>
  <Company>OCLC</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Starter show and example presentation slides using OCLC PowerPoint template</dc:title>
  <dc:creator>Mickey Hawk, Manager, Design</dc:creator>
  <cp:lastModifiedBy>Melissa Renspie</cp:lastModifiedBy>
  <cp:revision>896</cp:revision>
  <cp:lastPrinted>2012-01-18T22:20:44Z</cp:lastPrinted>
  <dcterms:created xsi:type="dcterms:W3CDTF">2012-03-27T16:06:48Z</dcterms:created>
  <dcterms:modified xsi:type="dcterms:W3CDTF">2012-06-25T18:08:19Z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0x0101009EC13F594A2FC74EADD29D0AF2FC40B8</vt:lpwstr>
  </property>
</Properties>
</file>