
<file path=[Content_Types].xml><?xml version="1.0" encoding="utf-8"?>
<Types xmlns="http://schemas.openxmlformats.org/package/2006/content-types">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3"/>
  </p:notesMasterIdLst>
  <p:handoutMasterIdLst>
    <p:handoutMasterId r:id="rId24"/>
  </p:handoutMasterIdLst>
  <p:sldIdLst>
    <p:sldId id="467" r:id="rId5"/>
    <p:sldId id="499" r:id="rId6"/>
    <p:sldId id="500" r:id="rId7"/>
    <p:sldId id="501" r:id="rId8"/>
    <p:sldId id="502" r:id="rId9"/>
    <p:sldId id="506" r:id="rId10"/>
    <p:sldId id="503" r:id="rId11"/>
    <p:sldId id="504" r:id="rId12"/>
    <p:sldId id="507" r:id="rId13"/>
    <p:sldId id="498" r:id="rId14"/>
    <p:sldId id="497" r:id="rId15"/>
    <p:sldId id="487" r:id="rId16"/>
    <p:sldId id="488" r:id="rId17"/>
    <p:sldId id="505" r:id="rId18"/>
    <p:sldId id="492" r:id="rId19"/>
    <p:sldId id="509" r:id="rId20"/>
    <p:sldId id="510" r:id="rId21"/>
    <p:sldId id="4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showPr>
  <p:clrMru>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67" autoAdjust="0"/>
  </p:normalViewPr>
  <p:slideViewPr>
    <p:cSldViewPr snapToObjects="1" showGuides="1">
      <p:cViewPr varScale="1">
        <p:scale>
          <a:sx n="44" d="100"/>
          <a:sy n="44" d="100"/>
        </p:scale>
        <p:origin x="-1266" y="-90"/>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66" d="100"/>
          <a:sy n="66" d="100"/>
        </p:scale>
        <p:origin x="-192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6/25/2012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6/25/2012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holarlykitchen.sspnet.org/2012/04/16/the-portal-problem-part-2-the-plight-of-the-library-collec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I’ve</a:t>
            </a:r>
            <a:r>
              <a:rPr lang="en-US" baseline="0" dirty="0" smtClean="0"/>
              <a:t> said that the cooperative imperative in managing commodity collections doesn’t necessarily lend itself to application in the special collections environment.  But – just as the rise of hot caffeinated beverages transformed the form and function drinking vessels – the changing nature of general collections is also having an effect on the shape of special collections.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 mean for special collections?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http://hdl.handle.net/2027/mdp.39015006743473?urlappend=%3Bseq=130</a:t>
            </a:r>
          </a:p>
          <a:p>
            <a:endParaRPr lang="en-US" dirty="0" smtClean="0"/>
          </a:p>
          <a:p>
            <a:r>
              <a:rPr lang="fr-FR" dirty="0" smtClean="0"/>
              <a:t>Roger Chartier, « Portrait Roger Chartier : Traces, pratiques de l’écrit, pratiques de l’histoire », in Circé. Histoires, </a:t>
            </a:r>
          </a:p>
          <a:p>
            <a:r>
              <a:rPr lang="fr-FR" dirty="0" smtClean="0"/>
              <a:t>Cultures &amp; Sociétés, Numéro 1, 2012. </a:t>
            </a:r>
            <a:r>
              <a:rPr lang="fr-FR" baseline="0" dirty="0" smtClean="0"/>
              <a:t>  [</a:t>
            </a:r>
            <a:r>
              <a:rPr lang="fr-FR" dirty="0" smtClean="0"/>
              <a:t>http://www.revue-circe.uvsq.fr/spip.php?article10]</a:t>
            </a:r>
          </a:p>
          <a:p>
            <a:endParaRPr lang="fr-FR" dirty="0" smtClean="0"/>
          </a:p>
          <a:p>
            <a:r>
              <a:rPr lang="fr-FR" dirty="0" err="1" smtClean="0"/>
              <a:t>Chartier,a</a:t>
            </a:r>
            <a:r>
              <a:rPr lang="fr-FR" baseline="0" dirty="0" smtClean="0"/>
              <a:t> </a:t>
            </a:r>
            <a:r>
              <a:rPr lang="fr-FR" baseline="0" dirty="0" err="1" smtClean="0"/>
              <a:t>celebrated</a:t>
            </a:r>
            <a:r>
              <a:rPr lang="fr-FR" baseline="0" dirty="0" smtClean="0"/>
              <a:t> </a:t>
            </a:r>
            <a:r>
              <a:rPr lang="fr-FR" baseline="0" dirty="0" err="1" smtClean="0"/>
              <a:t>historian</a:t>
            </a:r>
            <a:r>
              <a:rPr lang="fr-FR" baseline="0" dirty="0" smtClean="0"/>
              <a:t> of the book, </a:t>
            </a:r>
            <a:r>
              <a:rPr lang="fr-FR" dirty="0" err="1" smtClean="0"/>
              <a:t>does</a:t>
            </a:r>
            <a:r>
              <a:rPr lang="fr-FR" dirty="0" smtClean="0"/>
              <a:t> not argue </a:t>
            </a:r>
            <a:r>
              <a:rPr lang="fr-FR" dirty="0" err="1" smtClean="0"/>
              <a:t>against</a:t>
            </a:r>
            <a:r>
              <a:rPr lang="fr-FR" dirty="0" smtClean="0"/>
              <a:t> </a:t>
            </a:r>
            <a:r>
              <a:rPr lang="fr-FR" dirty="0" err="1" smtClean="0"/>
              <a:t>digitization</a:t>
            </a:r>
            <a:r>
              <a:rPr lang="fr-FR" baseline="0" dirty="0" smtClean="0"/>
              <a:t> – on the </a:t>
            </a:r>
            <a:r>
              <a:rPr lang="fr-FR" baseline="0" dirty="0" err="1" smtClean="0"/>
              <a:t>contrary</a:t>
            </a:r>
            <a:r>
              <a:rPr lang="fr-FR" baseline="0" dirty="0" smtClean="0"/>
              <a:t>, </a:t>
            </a:r>
            <a:r>
              <a:rPr lang="fr-FR" baseline="0" dirty="0" err="1" smtClean="0"/>
              <a:t>he</a:t>
            </a:r>
            <a:r>
              <a:rPr lang="fr-FR" baseline="0" dirty="0" smtClean="0"/>
              <a:t> </a:t>
            </a:r>
            <a:r>
              <a:rPr lang="fr-FR" baseline="0" dirty="0" err="1" smtClean="0"/>
              <a:t>acknowledges</a:t>
            </a:r>
            <a:r>
              <a:rPr lang="fr-FR" baseline="0" dirty="0" smtClean="0"/>
              <a:t> </a:t>
            </a:r>
            <a:r>
              <a:rPr lang="fr-FR" baseline="0" dirty="0" err="1" smtClean="0"/>
              <a:t>that</a:t>
            </a:r>
            <a:r>
              <a:rPr lang="fr-FR" baseline="0" dirty="0" smtClean="0"/>
              <a:t> </a:t>
            </a:r>
            <a:r>
              <a:rPr lang="fr-FR" baseline="0" dirty="0" err="1" smtClean="0"/>
              <a:t>it</a:t>
            </a:r>
            <a:r>
              <a:rPr lang="fr-FR" baseline="0" dirty="0" smtClean="0"/>
              <a:t> has </a:t>
            </a:r>
            <a:r>
              <a:rPr lang="fr-FR" baseline="0" dirty="0" err="1" smtClean="0"/>
              <a:t>enriched</a:t>
            </a:r>
            <a:r>
              <a:rPr lang="fr-FR" baseline="0" dirty="0" smtClean="0"/>
              <a:t> and </a:t>
            </a:r>
            <a:r>
              <a:rPr lang="fr-FR" baseline="0" dirty="0" err="1" smtClean="0"/>
              <a:t>multiplied</a:t>
            </a:r>
            <a:r>
              <a:rPr lang="fr-FR" baseline="0" dirty="0" smtClean="0"/>
              <a:t> </a:t>
            </a:r>
            <a:r>
              <a:rPr lang="fr-FR" baseline="0" dirty="0" err="1" smtClean="0"/>
              <a:t>opportunities</a:t>
            </a:r>
            <a:r>
              <a:rPr lang="fr-FR" baseline="0" dirty="0" smtClean="0"/>
              <a:t> for </a:t>
            </a:r>
            <a:r>
              <a:rPr lang="fr-FR" baseline="0" dirty="0" err="1" smtClean="0"/>
              <a:t>research</a:t>
            </a:r>
            <a:r>
              <a:rPr lang="fr-FR" baseline="0" dirty="0" smtClean="0"/>
              <a:t>.  But </a:t>
            </a:r>
            <a:r>
              <a:rPr lang="fr-FR" baseline="0" dirty="0" err="1" smtClean="0"/>
              <a:t>he</a:t>
            </a:r>
            <a:r>
              <a:rPr lang="fr-FR" baseline="0" dirty="0" smtClean="0"/>
              <a:t> </a:t>
            </a:r>
            <a:r>
              <a:rPr lang="fr-FR" baseline="0" dirty="0" err="1" smtClean="0"/>
              <a:t>does</a:t>
            </a:r>
            <a:r>
              <a:rPr lang="fr-FR" baseline="0" dirty="0" smtClean="0"/>
              <a:t> argue </a:t>
            </a:r>
            <a:r>
              <a:rPr lang="fr-FR" baseline="0" dirty="0" err="1" smtClean="0"/>
              <a:t>very</a:t>
            </a:r>
            <a:r>
              <a:rPr lang="fr-FR" baseline="0" dirty="0" smtClean="0"/>
              <a:t> </a:t>
            </a:r>
            <a:r>
              <a:rPr lang="fr-FR" baseline="0" dirty="0" err="1" smtClean="0"/>
              <a:t>eloquently</a:t>
            </a:r>
            <a:r>
              <a:rPr lang="fr-FR" baseline="0" dirty="0" smtClean="0"/>
              <a:t> for the </a:t>
            </a:r>
            <a:r>
              <a:rPr lang="fr-FR" baseline="0" dirty="0" err="1" smtClean="0"/>
              <a:t>special</a:t>
            </a:r>
            <a:r>
              <a:rPr lang="fr-FR" baseline="0" dirty="0" smtClean="0"/>
              <a:t> </a:t>
            </a:r>
            <a:r>
              <a:rPr lang="fr-FR" baseline="0" dirty="0" err="1" smtClean="0"/>
              <a:t>role</a:t>
            </a:r>
            <a:r>
              <a:rPr lang="fr-FR" baseline="0" dirty="0" smtClean="0"/>
              <a:t> of </a:t>
            </a:r>
            <a:r>
              <a:rPr lang="fr-FR" baseline="0" dirty="0" err="1" smtClean="0"/>
              <a:t>libraries</a:t>
            </a:r>
            <a:r>
              <a:rPr lang="fr-FR" baseline="0" dirty="0" smtClean="0"/>
              <a:t> in </a:t>
            </a:r>
            <a:r>
              <a:rPr lang="fr-FR" baseline="0" dirty="0" err="1" smtClean="0"/>
              <a:t>preserving</a:t>
            </a:r>
            <a:r>
              <a:rPr lang="fr-FR" baseline="0" dirty="0" smtClean="0"/>
              <a:t> and </a:t>
            </a:r>
            <a:r>
              <a:rPr lang="fr-FR" baseline="0" dirty="0" err="1" smtClean="0"/>
              <a:t>even</a:t>
            </a:r>
            <a:r>
              <a:rPr lang="fr-FR" baseline="0" dirty="0" smtClean="0"/>
              <a:t> </a:t>
            </a:r>
            <a:r>
              <a:rPr lang="fr-FR" baseline="0" dirty="0" err="1" smtClean="0"/>
              <a:t>expanding</a:t>
            </a:r>
            <a:r>
              <a:rPr lang="fr-FR" baseline="0" dirty="0" smtClean="0"/>
              <a:t> </a:t>
            </a:r>
            <a:r>
              <a:rPr lang="fr-FR" baseline="0" dirty="0" err="1" smtClean="0"/>
              <a:t>access</a:t>
            </a:r>
            <a:r>
              <a:rPr lang="fr-FR" baseline="0" dirty="0" smtClean="0"/>
              <a:t> to </a:t>
            </a:r>
            <a:r>
              <a:rPr lang="fr-FR" baseline="0" dirty="0" err="1" smtClean="0"/>
              <a:t>historical</a:t>
            </a:r>
            <a:r>
              <a:rPr lang="fr-FR" baseline="0" dirty="0" smtClean="0"/>
              <a:t> </a:t>
            </a:r>
            <a:r>
              <a:rPr lang="fr-FR" baseline="0" dirty="0" err="1" smtClean="0"/>
              <a:t>materials</a:t>
            </a:r>
            <a:r>
              <a:rPr lang="fr-FR" baseline="0" dirty="0" smtClean="0"/>
              <a:t>.  By ‘monumental’ </a:t>
            </a:r>
            <a:r>
              <a:rPr lang="fr-FR" baseline="0" dirty="0" err="1" smtClean="0"/>
              <a:t>he</a:t>
            </a:r>
            <a:r>
              <a:rPr lang="fr-FR" baseline="0" dirty="0" smtClean="0"/>
              <a:t> </a:t>
            </a:r>
            <a:r>
              <a:rPr lang="fr-FR" baseline="0" dirty="0" err="1" smtClean="0"/>
              <a:t>means</a:t>
            </a:r>
            <a:r>
              <a:rPr lang="fr-FR" baseline="0" dirty="0" smtClean="0"/>
              <a:t> </a:t>
            </a:r>
            <a:r>
              <a:rPr lang="fr-FR" baseline="0" dirty="0" err="1" smtClean="0"/>
              <a:t>something</a:t>
            </a:r>
            <a:r>
              <a:rPr lang="fr-FR" baseline="0" dirty="0" smtClean="0"/>
              <a:t> more </a:t>
            </a:r>
            <a:r>
              <a:rPr lang="fr-FR" baseline="0" dirty="0" err="1" smtClean="0"/>
              <a:t>than</a:t>
            </a:r>
            <a:r>
              <a:rPr lang="fr-FR" baseline="0" dirty="0" smtClean="0"/>
              <a:t> ‘</a:t>
            </a:r>
            <a:r>
              <a:rPr lang="fr-FR" baseline="0" dirty="0" err="1" smtClean="0"/>
              <a:t>physically</a:t>
            </a:r>
            <a:r>
              <a:rPr lang="fr-FR" baseline="0" dirty="0" smtClean="0"/>
              <a:t> impressive’ – </a:t>
            </a:r>
            <a:r>
              <a:rPr lang="fr-FR" baseline="0" dirty="0" err="1" smtClean="0"/>
              <a:t>instead</a:t>
            </a:r>
            <a:r>
              <a:rPr lang="fr-FR" baseline="0" dirty="0" smtClean="0"/>
              <a:t>, </a:t>
            </a:r>
            <a:r>
              <a:rPr lang="fr-FR" baseline="0" dirty="0" err="1" smtClean="0"/>
              <a:t>he</a:t>
            </a:r>
            <a:r>
              <a:rPr lang="fr-FR" baseline="0" dirty="0" smtClean="0"/>
              <a:t> </a:t>
            </a:r>
            <a:r>
              <a:rPr lang="fr-FR" baseline="0" dirty="0" err="1" smtClean="0"/>
              <a:t>is</a:t>
            </a:r>
            <a:r>
              <a:rPr lang="fr-FR" baseline="0" dirty="0" smtClean="0"/>
              <a:t> </a:t>
            </a:r>
            <a:r>
              <a:rPr lang="fr-FR" baseline="0" dirty="0" err="1" smtClean="0"/>
              <a:t>interested</a:t>
            </a:r>
            <a:r>
              <a:rPr lang="fr-FR" baseline="0" dirty="0" smtClean="0"/>
              <a:t> in </a:t>
            </a:r>
            <a:r>
              <a:rPr lang="fr-FR" baseline="0" dirty="0" err="1" smtClean="0"/>
              <a:t>preserving</a:t>
            </a:r>
            <a:r>
              <a:rPr lang="fr-FR" baseline="0" dirty="0" smtClean="0"/>
              <a:t> and </a:t>
            </a:r>
            <a:r>
              <a:rPr lang="fr-FR" baseline="0" dirty="0" err="1" smtClean="0"/>
              <a:t>extending</a:t>
            </a:r>
            <a:r>
              <a:rPr lang="fr-FR" baseline="0" dirty="0" smtClean="0"/>
              <a:t> the </a:t>
            </a:r>
            <a:r>
              <a:rPr lang="fr-FR" baseline="0" dirty="0" err="1" smtClean="0"/>
              <a:t>historical</a:t>
            </a:r>
            <a:r>
              <a:rPr lang="fr-FR" baseline="0" dirty="0" smtClean="0"/>
              <a:t> record of cultural production, </a:t>
            </a:r>
            <a:r>
              <a:rPr lang="fr-FR" baseline="0" dirty="0" err="1" smtClean="0"/>
              <a:t>dissemination</a:t>
            </a:r>
            <a:r>
              <a:rPr lang="fr-FR" baseline="0" dirty="0" smtClean="0"/>
              <a:t>, </a:t>
            </a:r>
            <a:r>
              <a:rPr lang="fr-FR" baseline="0" dirty="0" err="1" smtClean="0"/>
              <a:t>reception</a:t>
            </a:r>
            <a:r>
              <a:rPr lang="fr-FR" baseline="0" dirty="0" smtClean="0"/>
              <a:t> and </a:t>
            </a:r>
            <a:r>
              <a:rPr lang="fr-FR" baseline="0" dirty="0" err="1" smtClean="0"/>
              <a:t>re</a:t>
            </a:r>
            <a:r>
              <a:rPr lang="fr-FR" baseline="0" dirty="0" smtClean="0"/>
              <a:t>-use.  </a:t>
            </a:r>
          </a:p>
          <a:p>
            <a:endParaRPr lang="fr-FR" baseline="0" dirty="0" smtClean="0"/>
          </a:p>
          <a:p>
            <a:r>
              <a:rPr lang="fr-FR" baseline="0" dirty="0" smtClean="0"/>
              <a:t>The illustration </a:t>
            </a:r>
            <a:r>
              <a:rPr lang="fr-FR" baseline="0" dirty="0" err="1" smtClean="0"/>
              <a:t>I’ve</a:t>
            </a:r>
            <a:r>
              <a:rPr lang="fr-FR" baseline="0" dirty="0" smtClean="0"/>
              <a:t> </a:t>
            </a:r>
            <a:r>
              <a:rPr lang="fr-FR" baseline="0" dirty="0" err="1" smtClean="0"/>
              <a:t>used</a:t>
            </a:r>
            <a:r>
              <a:rPr lang="fr-FR" baseline="0" dirty="0" smtClean="0"/>
              <a:t> </a:t>
            </a:r>
            <a:r>
              <a:rPr lang="fr-FR" baseline="0" dirty="0" err="1" smtClean="0"/>
              <a:t>here</a:t>
            </a:r>
            <a:r>
              <a:rPr lang="fr-FR" baseline="0" dirty="0" smtClean="0"/>
              <a:t> </a:t>
            </a:r>
            <a:r>
              <a:rPr lang="fr-FR" baseline="0" dirty="0" err="1" smtClean="0"/>
              <a:t>is</a:t>
            </a:r>
            <a:r>
              <a:rPr lang="fr-FR" baseline="0" dirty="0" smtClean="0"/>
              <a:t> a maquette </a:t>
            </a:r>
            <a:r>
              <a:rPr lang="fr-FR" baseline="0" dirty="0" err="1" smtClean="0"/>
              <a:t>produced</a:t>
            </a:r>
            <a:r>
              <a:rPr lang="fr-FR" baseline="0" dirty="0" smtClean="0"/>
              <a:t> by Marcel Breuer </a:t>
            </a:r>
            <a:r>
              <a:rPr lang="fr-FR" baseline="0" dirty="0" err="1" smtClean="0"/>
              <a:t>during</a:t>
            </a:r>
            <a:r>
              <a:rPr lang="fr-FR" baseline="0" dirty="0" smtClean="0"/>
              <a:t> the time </a:t>
            </a:r>
            <a:r>
              <a:rPr lang="fr-FR" baseline="0" dirty="0" err="1" smtClean="0"/>
              <a:t>he</a:t>
            </a:r>
            <a:r>
              <a:rPr lang="fr-FR" baseline="0" dirty="0" smtClean="0"/>
              <a:t> </a:t>
            </a:r>
            <a:r>
              <a:rPr lang="fr-FR" baseline="0" dirty="0" err="1" smtClean="0"/>
              <a:t>was</a:t>
            </a:r>
            <a:r>
              <a:rPr lang="fr-FR" baseline="0" dirty="0" smtClean="0"/>
              <a:t> </a:t>
            </a:r>
            <a:r>
              <a:rPr lang="fr-FR" baseline="0" dirty="0" err="1" smtClean="0"/>
              <a:t>designing</a:t>
            </a:r>
            <a:r>
              <a:rPr lang="fr-FR" baseline="0" dirty="0" smtClean="0"/>
              <a:t> St John’s </a:t>
            </a:r>
            <a:r>
              <a:rPr lang="fr-FR" baseline="0" dirty="0" err="1" smtClean="0"/>
              <a:t>abbey</a:t>
            </a:r>
            <a:r>
              <a:rPr lang="fr-FR" baseline="0" dirty="0" smtClean="0"/>
              <a:t>.  </a:t>
            </a:r>
            <a:r>
              <a:rPr lang="fr-FR" baseline="0" dirty="0" err="1" smtClean="0"/>
              <a:t>Breur</a:t>
            </a:r>
            <a:r>
              <a:rPr lang="fr-FR" baseline="0" dirty="0" smtClean="0"/>
              <a:t> </a:t>
            </a:r>
            <a:r>
              <a:rPr lang="fr-FR" baseline="0" dirty="0" err="1" smtClean="0"/>
              <a:t>is</a:t>
            </a:r>
            <a:r>
              <a:rPr lang="fr-FR" baseline="0" dirty="0" smtClean="0"/>
              <a:t> </a:t>
            </a:r>
            <a:r>
              <a:rPr lang="fr-FR" baseline="0" dirty="0" err="1" smtClean="0"/>
              <a:t>famous</a:t>
            </a:r>
            <a:r>
              <a:rPr lang="fr-FR" baseline="0" dirty="0" smtClean="0"/>
              <a:t> for </a:t>
            </a:r>
            <a:r>
              <a:rPr lang="fr-FR" baseline="0" dirty="0" err="1" smtClean="0"/>
              <a:t>his</a:t>
            </a:r>
            <a:r>
              <a:rPr lang="fr-FR" baseline="0" dirty="0" smtClean="0"/>
              <a:t> ‘</a:t>
            </a:r>
            <a:r>
              <a:rPr lang="fr-FR" baseline="0" dirty="0" err="1" smtClean="0"/>
              <a:t>monumentalist</a:t>
            </a:r>
            <a:r>
              <a:rPr lang="fr-FR" baseline="0" dirty="0" smtClean="0"/>
              <a:t>’ architecture – but I chose </a:t>
            </a:r>
            <a:r>
              <a:rPr lang="fr-FR" baseline="0" dirty="0" err="1" smtClean="0"/>
              <a:t>this</a:t>
            </a:r>
            <a:r>
              <a:rPr lang="fr-FR" baseline="0" dirty="0" smtClean="0"/>
              <a:t> image </a:t>
            </a:r>
            <a:r>
              <a:rPr lang="fr-FR" baseline="0" dirty="0" err="1" smtClean="0"/>
              <a:t>because</a:t>
            </a:r>
            <a:r>
              <a:rPr lang="fr-FR" baseline="0" dirty="0" smtClean="0"/>
              <a:t> </a:t>
            </a:r>
            <a:r>
              <a:rPr lang="fr-FR" baseline="0" dirty="0" err="1" smtClean="0"/>
              <a:t>it</a:t>
            </a:r>
            <a:r>
              <a:rPr lang="fr-FR" baseline="0" dirty="0" smtClean="0"/>
              <a:t> </a:t>
            </a:r>
            <a:r>
              <a:rPr lang="fr-FR" baseline="0" dirty="0" err="1" smtClean="0"/>
              <a:t>represents</a:t>
            </a:r>
            <a:r>
              <a:rPr lang="fr-FR" baseline="0" dirty="0" smtClean="0"/>
              <a:t> the </a:t>
            </a:r>
            <a:r>
              <a:rPr lang="fr-FR" baseline="0" dirty="0" err="1" smtClean="0"/>
              <a:t>process</a:t>
            </a:r>
            <a:r>
              <a:rPr lang="fr-FR" baseline="0" dirty="0" smtClean="0"/>
              <a:t> of dialogue </a:t>
            </a:r>
            <a:r>
              <a:rPr lang="fr-FR" baseline="0" dirty="0" err="1" smtClean="0"/>
              <a:t>between</a:t>
            </a:r>
            <a:r>
              <a:rPr lang="fr-FR" baseline="0" dirty="0" smtClean="0"/>
              <a:t> Breuer and the Church </a:t>
            </a:r>
            <a:r>
              <a:rPr lang="fr-FR" baseline="0" dirty="0" err="1" smtClean="0"/>
              <a:t>that</a:t>
            </a:r>
            <a:r>
              <a:rPr lang="fr-FR" baseline="0" dirty="0" smtClean="0"/>
              <a:t> </a:t>
            </a:r>
            <a:r>
              <a:rPr lang="fr-FR" baseline="0" dirty="0" err="1" smtClean="0"/>
              <a:t>actually</a:t>
            </a:r>
            <a:r>
              <a:rPr lang="fr-FR" baseline="0" dirty="0" smtClean="0"/>
              <a:t> </a:t>
            </a:r>
            <a:r>
              <a:rPr lang="fr-FR" baseline="0" dirty="0" err="1" smtClean="0"/>
              <a:t>shaped</a:t>
            </a:r>
            <a:r>
              <a:rPr lang="fr-FR" baseline="0" dirty="0" smtClean="0"/>
              <a:t> the structure.  </a:t>
            </a:r>
            <a:r>
              <a:rPr lang="fr-FR" baseline="0" dirty="0" err="1" smtClean="0"/>
              <a:t>Scholars</a:t>
            </a:r>
            <a:r>
              <a:rPr lang="fr-FR" baseline="0" dirty="0" smtClean="0"/>
              <a:t> </a:t>
            </a:r>
            <a:r>
              <a:rPr lang="fr-FR" baseline="0" dirty="0" err="1" smtClean="0"/>
              <a:t>rightfully</a:t>
            </a:r>
            <a:r>
              <a:rPr lang="fr-FR" baseline="0" dirty="0" smtClean="0"/>
              <a:t> </a:t>
            </a:r>
            <a:r>
              <a:rPr lang="fr-FR" baseline="0" dirty="0" err="1" smtClean="0"/>
              <a:t>expect</a:t>
            </a:r>
            <a:r>
              <a:rPr lang="fr-FR" baseline="0" dirty="0" smtClean="0"/>
              <a:t> the Web to </a:t>
            </a:r>
            <a:r>
              <a:rPr lang="fr-FR" baseline="0" dirty="0" err="1" smtClean="0"/>
              <a:t>deliver</a:t>
            </a:r>
            <a:r>
              <a:rPr lang="fr-FR" baseline="0" dirty="0" smtClean="0"/>
              <a:t> a </a:t>
            </a:r>
            <a:r>
              <a:rPr lang="fr-FR" baseline="0" dirty="0" err="1" smtClean="0"/>
              <a:t>rich</a:t>
            </a:r>
            <a:r>
              <a:rPr lang="fr-FR" baseline="0" dirty="0" smtClean="0"/>
              <a:t> and inter-</a:t>
            </a:r>
            <a:r>
              <a:rPr lang="fr-FR" baseline="0" dirty="0" err="1" smtClean="0"/>
              <a:t>connected</a:t>
            </a:r>
            <a:r>
              <a:rPr lang="fr-FR" baseline="0" dirty="0" smtClean="0"/>
              <a:t>  </a:t>
            </a:r>
            <a:r>
              <a:rPr lang="fr-FR" baseline="0" dirty="0" err="1" smtClean="0"/>
              <a:t>view</a:t>
            </a:r>
            <a:r>
              <a:rPr lang="fr-FR" baseline="0" dirty="0" smtClean="0"/>
              <a:t> of </a:t>
            </a:r>
            <a:r>
              <a:rPr lang="fr-FR" baseline="0" dirty="0" err="1" smtClean="0"/>
              <a:t>published</a:t>
            </a:r>
            <a:r>
              <a:rPr lang="fr-FR" baseline="0" dirty="0" smtClean="0"/>
              <a:t> and </a:t>
            </a:r>
            <a:r>
              <a:rPr lang="fr-FR" baseline="0" dirty="0" err="1" smtClean="0"/>
              <a:t>primary</a:t>
            </a:r>
            <a:r>
              <a:rPr lang="fr-FR" baseline="0" dirty="0" smtClean="0"/>
              <a:t> source </a:t>
            </a:r>
            <a:r>
              <a:rPr lang="fr-FR" baseline="0" dirty="0" err="1" smtClean="0"/>
              <a:t>materials</a:t>
            </a:r>
            <a:r>
              <a:rPr lang="fr-FR" baseline="0" dirty="0" smtClean="0"/>
              <a:t> -- and </a:t>
            </a:r>
            <a:r>
              <a:rPr lang="fr-FR" baseline="0" dirty="0" err="1" smtClean="0"/>
              <a:t>special</a:t>
            </a:r>
            <a:r>
              <a:rPr lang="fr-FR" baseline="0" dirty="0" smtClean="0"/>
              <a:t> collections </a:t>
            </a:r>
            <a:r>
              <a:rPr lang="fr-FR" baseline="0" dirty="0" err="1" smtClean="0"/>
              <a:t>libraries</a:t>
            </a:r>
            <a:r>
              <a:rPr lang="fr-FR" baseline="0" dirty="0" smtClean="0"/>
              <a:t> are </a:t>
            </a:r>
            <a:r>
              <a:rPr lang="fr-FR" baseline="0" dirty="0" err="1" smtClean="0"/>
              <a:t>well</a:t>
            </a:r>
            <a:r>
              <a:rPr lang="fr-FR" baseline="0" dirty="0" smtClean="0"/>
              <a:t> </a:t>
            </a:r>
            <a:r>
              <a:rPr lang="fr-FR" baseline="0" dirty="0" err="1" smtClean="0"/>
              <a:t>situated</a:t>
            </a:r>
            <a:r>
              <a:rPr lang="fr-FR" baseline="0" dirty="0" smtClean="0"/>
              <a:t> to </a:t>
            </a:r>
            <a:r>
              <a:rPr lang="fr-FR" baseline="0" dirty="0" err="1" smtClean="0"/>
              <a:t>provide</a:t>
            </a:r>
            <a:r>
              <a:rPr lang="fr-FR" baseline="0" dirty="0" smtClean="0"/>
              <a:t> </a:t>
            </a:r>
            <a:r>
              <a:rPr lang="fr-FR" baseline="0" dirty="0" err="1" smtClean="0"/>
              <a:t>it</a:t>
            </a:r>
            <a:r>
              <a:rPr lang="fr-FR" baseline="0" dirty="0" smtClean="0"/>
              <a:t>.  But </a:t>
            </a:r>
            <a:r>
              <a:rPr lang="fr-FR" baseline="0" dirty="0" err="1" smtClean="0"/>
              <a:t>doing</a:t>
            </a:r>
            <a:r>
              <a:rPr lang="fr-FR" baseline="0" dirty="0" smtClean="0"/>
              <a:t> </a:t>
            </a:r>
            <a:r>
              <a:rPr lang="fr-FR" baseline="0" dirty="0" err="1" smtClean="0"/>
              <a:t>so</a:t>
            </a:r>
            <a:r>
              <a:rPr lang="fr-FR" baseline="0" dirty="0" smtClean="0"/>
              <a:t> </a:t>
            </a:r>
            <a:r>
              <a:rPr lang="fr-FR" baseline="0" dirty="0" err="1" smtClean="0"/>
              <a:t>will</a:t>
            </a:r>
            <a:r>
              <a:rPr lang="fr-FR" baseline="0" dirty="0" smtClean="0"/>
              <a:t> </a:t>
            </a:r>
            <a:r>
              <a:rPr lang="fr-FR" baseline="0" dirty="0" err="1" smtClean="0"/>
              <a:t>require</a:t>
            </a:r>
            <a:r>
              <a:rPr lang="fr-FR" baseline="0" dirty="0" smtClean="0"/>
              <a:t> new </a:t>
            </a:r>
            <a:r>
              <a:rPr lang="fr-FR" baseline="0" dirty="0" err="1" smtClean="0"/>
              <a:t>forms</a:t>
            </a:r>
            <a:r>
              <a:rPr lang="fr-FR" baseline="0" dirty="0" smtClean="0"/>
              <a:t> of collaboration:  </a:t>
            </a:r>
            <a:r>
              <a:rPr lang="fr-FR" baseline="0" dirty="0" err="1" smtClean="0"/>
              <a:t>within</a:t>
            </a:r>
            <a:r>
              <a:rPr lang="fr-FR" baseline="0" dirty="0" smtClean="0"/>
              <a:t> and </a:t>
            </a:r>
            <a:r>
              <a:rPr lang="fr-FR" baseline="0" dirty="0" err="1" smtClean="0"/>
              <a:t>across</a:t>
            </a:r>
            <a:r>
              <a:rPr lang="fr-FR" baseline="0" dirty="0" smtClean="0"/>
              <a:t> institutions.  </a:t>
            </a:r>
            <a:endParaRPr lang="en-US" dirty="0"/>
          </a:p>
        </p:txBody>
      </p:sp>
      <p:sp>
        <p:nvSpPr>
          <p:cNvPr id="4" name="Slide Number Placeholder 3"/>
          <p:cNvSpPr>
            <a:spLocks noGrp="1"/>
          </p:cNvSpPr>
          <p:nvPr>
            <p:ph type="sldNum" sz="quarter" idx="10"/>
          </p:nvPr>
        </p:nvSpPr>
        <p:spPr/>
        <p:txBody>
          <a:bodyPr/>
          <a:lstStyle/>
          <a:p>
            <a:fld id="{39F50E22-FCA3-4B43-A96F-210D9ADFCEA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http://www.flickr.com/photos/foxtongue/119445060/lightbox/ “My muse as a milk carton kid” by </a:t>
            </a:r>
            <a:r>
              <a:rPr lang="en-US" dirty="0" err="1" smtClean="0"/>
              <a:t>Foxtongue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missing children milk carton campaign of the 1980s – a leitmotif of </a:t>
            </a:r>
            <a:r>
              <a:rPr lang="en-US" sz="1200" b="0" dirty="0" smtClean="0"/>
              <a:t>moving discovery into the flow.  It became a model for how</a:t>
            </a:r>
            <a:r>
              <a:rPr lang="en-US" sz="1200" b="0" baseline="0" dirty="0" smtClean="0"/>
              <a:t> institutions could collaborate on national search and recovery.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t>This picture is a mash-up of content from two sources.  I was inspired by a remark Jackie made about Owen Meredith’s “Lucile” being the poster child of a special collections title that isn’t very distinctive.  Reportedly 2000 editions were produced in the US alone.</a:t>
            </a:r>
            <a:endParaRPr lang="en-US" sz="1200"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err="1" smtClean="0"/>
              <a:t>Flickr</a:t>
            </a:r>
            <a:r>
              <a:rPr lang="en-US" sz="1200" b="0" baseline="0" dirty="0" smtClean="0"/>
              <a:t> and HathiTrust both provide tools to assist with citation and re-use of material, but for digitized library content in general the toolkit is woefully inadequate.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t>This represents an opportunity for special collections – an area for the kind of cross-boundary work I alluded to in the context of the collections grid.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39F50E22-FCA3-4B43-A96F-210D9ADFCEA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Citation critical part of scholarship and something that libraries have traditionally supported with authoritative cataloging.  Yet, in the mass-digitized environment it can be almost impossible to identify and accurately cite sources.  Here too there are opportunities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hard to imagine use cases in which citation of the specific item – even for a</a:t>
            </a:r>
            <a:r>
              <a:rPr lang="en-US" baseline="0" dirty="0" smtClean="0"/>
              <a:t> widely-held work in which the intellectual content of the text is unchanged – would be necessary. For example, one of the digitized copies might have annotations of interest.  Or the history of a single copy’s use might be of interest.  These are some of the ‘monumental’ characteristics that a scholar like </a:t>
            </a:r>
            <a:r>
              <a:rPr lang="en-US" baseline="0" dirty="0" err="1" smtClean="0"/>
              <a:t>Chartier</a:t>
            </a:r>
            <a:r>
              <a:rPr lang="en-US" baseline="0" dirty="0" smtClean="0"/>
              <a:t> might worry about.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cooperative</a:t>
            </a:r>
            <a:r>
              <a:rPr lang="en-US" baseline="0" dirty="0" smtClean="0"/>
              <a:t> infrastructure – including bibliographic infrastructure – is a ‘blunt object’ when it comes special collections.</a:t>
            </a:r>
          </a:p>
          <a:p>
            <a:endParaRPr lang="en-US" baseline="0" dirty="0" smtClean="0"/>
          </a:p>
          <a:p>
            <a:r>
              <a:rPr lang="en-US" baseline="0" dirty="0" smtClean="0"/>
              <a:t>This image demonstrates how a simple, well-meaning effort by a special collections cataloger – adding a local note to the bibliographic record to alert staff to the location of the physical item – has been propagated through the library system.  More than 50 libraries have set holdings on this WorldCat record, with the </a:t>
            </a:r>
            <a:r>
              <a:rPr lang="en-US" baseline="0" dirty="0" err="1" smtClean="0"/>
              <a:t>tragi</a:t>
            </a:r>
            <a:r>
              <a:rPr lang="en-US" baseline="0" dirty="0" smtClean="0"/>
              <a:t>-comic effect that it is now impossible to tell which of the 50 copies is actually “in the archive room in the basement of the library.”</a:t>
            </a:r>
          </a:p>
          <a:p>
            <a:endParaRPr lang="en-US" baseline="0" dirty="0" smtClean="0"/>
          </a:p>
          <a:p>
            <a:r>
              <a:rPr lang="en-US" dirty="0" smtClean="0"/>
              <a:t>This</a:t>
            </a:r>
            <a:r>
              <a:rPr lang="en-US" baseline="0" dirty="0" smtClean="0"/>
              <a:t> story doesn’t end well for Lucile.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18</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18</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18</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18</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1"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http://babel.hathitrust.org/cgi/pt?id=uc1.b139230;seq=188</a:t>
            </a:r>
          </a:p>
          <a:p>
            <a:r>
              <a:rPr lang="en-US" dirty="0" smtClean="0"/>
              <a:t>Page 168</a:t>
            </a:r>
          </a:p>
          <a:p>
            <a:r>
              <a:rPr lang="en-US" dirty="0" smtClean="0"/>
              <a:t>OCLC no: 758408</a:t>
            </a:r>
          </a:p>
          <a:p>
            <a:endParaRPr lang="en-US" dirty="0" smtClean="0"/>
          </a:p>
          <a:p>
            <a:r>
              <a:rPr lang="en-US" baseline="0" dirty="0" smtClean="0"/>
              <a:t>It’s customary in presentations like this to start with a few words about who I am and where I’m coming from – especially as I’m an outsider in the RBMS community.  </a:t>
            </a:r>
          </a:p>
          <a:p>
            <a:endParaRPr lang="en-US" baseline="0" dirty="0" smtClean="0"/>
          </a:p>
          <a:p>
            <a:r>
              <a:rPr lang="en-US" baseline="0" dirty="0" smtClean="0"/>
              <a:t>Instead, I present you with this odd item.  At first glance it looks like a teapot, but on closer examination you can see that unlike the ‘short and stout’ form, this pot has its handle positioned 90 degrees from its spout.</a:t>
            </a:r>
          </a:p>
          <a:p>
            <a:endParaRPr lang="en-US" baseline="0" dirty="0" smtClean="0"/>
          </a:p>
          <a:p>
            <a:r>
              <a:rPr lang="en-US" baseline="0" dirty="0" smtClean="0"/>
              <a:t>It’s actually a early American spout cup – a pouring vessel located about mid way on the continuum between a pap-boat (which resemble today’s sauce boats and were used to feet infants and invalids) and a teapot.  </a:t>
            </a:r>
          </a:p>
          <a:p>
            <a:endParaRPr lang="en-US" baseline="0" dirty="0" smtClean="0"/>
          </a:p>
          <a:p>
            <a:r>
              <a:rPr lang="en-US" baseline="0" dirty="0" smtClean="0"/>
              <a:t>I introduce this perplexing object here because it is emblematic of the interplay of social, cultural and technological changes that are continually reshaping the world around us.  Special collections have traditionally had an important role in preserving artifacts and cultural iconography so that scholars, antiquarians (like Dudley </a:t>
            </a:r>
            <a:r>
              <a:rPr lang="en-US" baseline="0" dirty="0" err="1" smtClean="0"/>
              <a:t>Pickman</a:t>
            </a:r>
            <a:r>
              <a:rPr lang="en-US" baseline="0" dirty="0" smtClean="0"/>
              <a:t>, author of Pouring Vessel Vagaries) and others may have the opportunity to interpret them in rich, historical context.  </a:t>
            </a:r>
          </a:p>
          <a:p>
            <a:endParaRPr lang="en-US" baseline="0" dirty="0" smtClean="0"/>
          </a:p>
          <a:p>
            <a:r>
              <a:rPr lang="en-US" baseline="0" dirty="0" smtClean="0"/>
              <a:t>In contrast to the spout cup (a bona fide museum item), Leavitt’s book may not appear to be particularly ‘special’ – it’s held by 75 libraries, it was published in the 1930s, it’s freely available online – and yet in the digital environment it is if anything more valuable and useful than ever before, because it is now woven into a larger information context.  This claim – that abundance creates value – runs contrary to received wisdom in the special collections community.  We like to say that what is rare, distinctive and especially what is ‘unique’ is what makes special collections special.  I’m going to argue against this notion and say that what will make special collections special and valuable in the future is not their scarcity but their ‘</a:t>
            </a:r>
            <a:r>
              <a:rPr lang="en-US" baseline="0" dirty="0" err="1" smtClean="0"/>
              <a:t>embeddedness</a:t>
            </a:r>
            <a:r>
              <a:rPr lang="en-US" baseline="0" dirty="0" smtClean="0"/>
              <a:t>’ in an economy of abundance.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common these days</a:t>
            </a:r>
            <a:r>
              <a:rPr lang="en-US" baseline="0" dirty="0" smtClean="0"/>
              <a:t> for library observers to gesture toward the growing homogeneity of academic print collections and increased reliance on </a:t>
            </a:r>
            <a:r>
              <a:rPr lang="en-US" baseline="0" dirty="0" err="1" smtClean="0"/>
              <a:t>disintermediated</a:t>
            </a:r>
            <a:r>
              <a:rPr lang="en-US" baseline="0" dirty="0" smtClean="0"/>
              <a:t> discovery on the web, and make pronouncements about the decline of library relevance.  </a:t>
            </a:r>
          </a:p>
          <a:p>
            <a:r>
              <a:rPr lang="en-US" baseline="0" dirty="0" smtClean="0"/>
              <a:t>Often this accompanied by a hasty reassurance that library can still deliver distinctive value by increasing the visibility and use of local special collections.  </a:t>
            </a:r>
          </a:p>
          <a:p>
            <a:endParaRPr lang="en-US" baseline="0" dirty="0" smtClean="0"/>
          </a:p>
          <a:p>
            <a:r>
              <a:rPr lang="en-US" baseline="0" dirty="0" smtClean="0"/>
              <a:t>In this recent blog post, Rick Anderson, acting dean of the Marriott library at the University of Utah, offers up a similarly hopeful picture – saying that special collections are the library’s ‘most powerful weapon’ and differentiator.  But, a</a:t>
            </a:r>
            <a:r>
              <a:rPr lang="en-US" dirty="0" smtClean="0"/>
              <a:t>s Anderson acknowledges</a:t>
            </a:r>
            <a:r>
              <a:rPr lang="en-US" baseline="0" dirty="0" smtClean="0"/>
              <a:t>, it’s not as simple as declaring that rare books and MSS will naturally move from the wings (or ‘benign and beloved ghettos’) to center stage as commodity collections and the local operations that support them are deprecated.  Special collections – by their very nature –  have a comparatively limited constituency.  By Anderson’s own reckoning, it’s not clear that libraries have a good strategy for identifying, growing or capitalizing on demand for special collections.  But he’s still bullish on their intrinsic value.  </a:t>
            </a:r>
            <a:endParaRPr lang="en-US" dirty="0" smtClean="0"/>
          </a:p>
          <a:p>
            <a:endParaRPr lang="en-US" baseline="0" dirty="0" smtClean="0"/>
          </a:p>
          <a:p>
            <a:r>
              <a:rPr lang="en-US" dirty="0" smtClean="0">
                <a:hlinkClick r:id="rId3"/>
              </a:rPr>
              <a:t>http://scholarlykitchen.sspnet.org/2012/04/16/the-portal-problem-part-2-the-plight-of-the-library-collection/</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somewhat different view of library futures was offered up by John Lombardi, past president of LSU, at an ARL-CNI forum last October.  Lombardi took a purely utilitarian stance on the value of the library. He said: it’s no different from any other department or school on campus –  if it isn’t adding luster to the reputation of the university, it’s marginal.  It won’t be put out of business any time soon, but it won’t attract institutional investment either.  </a:t>
            </a:r>
          </a:p>
          <a:p>
            <a:endParaRPr lang="en-US" baseline="0" dirty="0" smtClean="0"/>
          </a:p>
          <a:p>
            <a:r>
              <a:rPr lang="en-US" baseline="0" dirty="0" smtClean="0"/>
              <a:t>He did carve out an modest exception for special collections.  To the extent that your archival collections are absolutely unique, he said, if you can get a donor to help you digitize them, I will be eternally grateful.  But unless that digital product is deemed indispensable by the larger community, attracts new faculty members to the university, etc., it’s still not worth much.  Overall, he was much more concerned with what the university can do to keep its top performing research faculty operating at full bore – and the library didn’t seem to have too much to offer on that score.  </a:t>
            </a:r>
          </a:p>
          <a:p>
            <a:endParaRPr lang="en-US" baseline="0" dirty="0" smtClean="0"/>
          </a:p>
          <a:p>
            <a:r>
              <a:rPr lang="en-US" baseline="0" dirty="0" smtClean="0"/>
              <a:t>(He later published a softer pitch, affirming his deep appreciation for all that libraries do.) </a:t>
            </a:r>
          </a:p>
          <a:p>
            <a:endParaRPr lang="en-US" baseline="0" dirty="0" smtClean="0"/>
          </a:p>
          <a:p>
            <a:r>
              <a:rPr lang="en-US" baseline="0" dirty="0" smtClean="0"/>
              <a:t>I want to offer a view of how these two perspectives on library ‘futures’ – the ineluctable rise of special collections, or the ultimate subordination of the library  within campus technology centers and offices of sponsored research – might be reconciled.</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20725"/>
            <a:ext cx="3422650" cy="2568575"/>
          </a:xfrm>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model we have used to frame some discussions about library collections and operations in the past.  The horizontal axis is a measure of the stewardship or curatorial efforts that have traditionally been needed to manage these materials in libraries.  The vertical axis is a measure of how widely held the materials are in the library system: at the top are resources that are abundant in the library community, at the bottom are materials that relatively scarce.</a:t>
            </a:r>
          </a:p>
          <a:p>
            <a:endParaRPr lang="en-US" baseline="0" dirty="0" smtClean="0"/>
          </a:p>
          <a:p>
            <a:r>
              <a:rPr lang="en-US" baseline="0" dirty="0" smtClean="0"/>
              <a:t>In the upper left quadrant are the materials that libraries traditionally purchased and increasingly are leasing. Below that are special collections, rare books and manuscripts.  The bottom right includes research outputs and teaching materials. The upper right includes a wide variety of resources found on the Open Web – twitter streams, blogs etc.</a:t>
            </a:r>
          </a:p>
          <a:p>
            <a:endParaRPr lang="en-US" baseline="0" dirty="0" smtClean="0"/>
          </a:p>
          <a:p>
            <a:r>
              <a:rPr lang="en-US" baseline="0" dirty="0" smtClean="0"/>
              <a:t>Libraries may be interested in all of these areas, but not equally.  </a:t>
            </a:r>
          </a:p>
          <a:p>
            <a:endParaRPr lang="en-US" baseline="0" dirty="0" smtClean="0"/>
          </a:p>
          <a:p>
            <a:r>
              <a:rPr lang="en-US" baseline="0" dirty="0" smtClean="0"/>
              <a:t>Traditionally, local library operations have focused on the upper left quadrant.  This is where the majority of library spending is concentrated.  But increasingly, cooperative approaches to managing ‘commodity collections’ are reducing that spend and enabling libraries to redirect resources toward other areas – including special collections.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BF0AEC6A-6D4B-4993-A772-259D738A5B0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716088" y="720725"/>
            <a:ext cx="3422650" cy="2568575"/>
          </a:xfrm>
          <a:ln/>
        </p:spPr>
      </p:sp>
      <p:sp>
        <p:nvSpPr>
          <p:cNvPr id="25602" name="Rectangle 3"/>
          <p:cNvSpPr>
            <a:spLocks noGrp="1" noChangeArrowheads="1"/>
          </p:cNvSpPr>
          <p:nvPr>
            <p:ph type="body" idx="1"/>
          </p:nvPr>
        </p:nvSpPr>
        <p:spPr>
          <a:noFill/>
          <a:ln/>
        </p:spPr>
        <p:txBody>
          <a:bodyPr/>
          <a:lstStyle/>
          <a:p>
            <a:pPr eaLnBrk="1" hangingPunct="1"/>
            <a:r>
              <a:rPr lang="en-US" dirty="0" smtClean="0"/>
              <a:t>This is a projection</a:t>
            </a:r>
            <a:r>
              <a:rPr lang="en-US" baseline="0" dirty="0" smtClean="0"/>
              <a:t> of how we expect academic library to change over the next while. </a:t>
            </a:r>
          </a:p>
          <a:p>
            <a:pPr eaLnBrk="1" hangingPunct="1"/>
            <a:endParaRPr lang="en-US" baseline="0" dirty="0" smtClean="0"/>
          </a:p>
          <a:p>
            <a:pPr eaLnBrk="1" hangingPunct="1"/>
            <a:r>
              <a:rPr lang="en-US" baseline="0" dirty="0" smtClean="0"/>
              <a:t>The shape-shifting varies by library type, but it’s most pronounced for academic libraries, where we anticipate fairly dramatic shifts toward licensed collections and toward increased support for managing research outputs and learning objects.  At the time we did this projection, we did not see much evidence of a deliberate redirection of investment in special collections.  </a:t>
            </a:r>
          </a:p>
          <a:p>
            <a:pPr eaLnBrk="1" hangingPunct="1"/>
            <a:endParaRPr lang="en-US" baseline="0" dirty="0" smtClean="0"/>
          </a:p>
          <a:p>
            <a:pPr eaLnBrk="1" hangingPunct="1"/>
            <a:r>
              <a:rPr lang="en-US" baseline="0" dirty="0" smtClean="0"/>
              <a:t>However, we did anticipate some redefinition of the boundaries between the bottom two quadrants, and potentially some interesting opportunities for intra and inter-institutional cooperation.  </a:t>
            </a:r>
          </a:p>
          <a:p>
            <a:pPr eaLnBrk="1" hangingPunct="1"/>
            <a:endParaRPr lang="en-US" baseline="0" dirty="0" smtClean="0"/>
          </a:p>
          <a:p>
            <a:pPr eaLnBrk="1" hangingPunct="1"/>
            <a:endParaRPr lang="en-US" baseline="0" dirty="0" smtClean="0"/>
          </a:p>
          <a:p>
            <a:pPr eaLnBrk="1" hangingPunct="1"/>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Rather than seeing special collections as a ‘green pasture’ for new investment, the university is likely to look for ways to make it run more efficiently.  But it’s not at all clear that the cooperative infrastructure that we have developed to support efficient management of commodity collections is obviously, necessarily or naturally extensible to special collections.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d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0"/>
              <a:stretch>
                <a:fillRect/>
              </a:stretch>
            </p:blipFill>
          </mc:Choice>
          <mc:Fallback>
            <p:blipFill>
              <a:blip r:embed="rId4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6/25/2012</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4" r:id="rId38"/>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n49VJKPVw_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Scarcity and Abundance:  </a:t>
            </a:r>
            <a:br>
              <a:rPr lang="en-US" sz="4800" dirty="0" smtClean="0"/>
            </a:br>
            <a:r>
              <a:rPr lang="en-US" sz="4000" i="1" dirty="0" smtClean="0"/>
              <a:t>the cooperative imperative in special collections</a:t>
            </a:r>
            <a:endParaRPr lang="en-US" sz="5400" i="1" dirty="0"/>
          </a:p>
        </p:txBody>
      </p:sp>
      <p:sp>
        <p:nvSpPr>
          <p:cNvPr id="8" name="Text Placeholder 7"/>
          <p:cNvSpPr>
            <a:spLocks noGrp="1"/>
          </p:cNvSpPr>
          <p:nvPr>
            <p:ph type="body" sz="quarter" idx="14"/>
          </p:nvPr>
        </p:nvSpPr>
        <p:spPr/>
        <p:txBody>
          <a:bodyPr>
            <a:normAutofit fontScale="92500" lnSpcReduction="10000"/>
          </a:bodyPr>
          <a:lstStyle/>
          <a:p>
            <a:r>
              <a:rPr lang="en-US" dirty="0" smtClean="0"/>
              <a:t>RBMS “Futures!”, 21 November 2012</a:t>
            </a:r>
            <a:br>
              <a:rPr lang="en-US" dirty="0" smtClean="0"/>
            </a:br>
            <a:r>
              <a:rPr lang="en-US" dirty="0" smtClean="0"/>
              <a:t>#RBMS2012</a:t>
            </a:r>
          </a:p>
          <a:p>
            <a:endParaRPr lang="en-US" dirty="0"/>
          </a:p>
        </p:txBody>
      </p:sp>
      <p:sp>
        <p:nvSpPr>
          <p:cNvPr id="6" name="Text Placeholder 5"/>
          <p:cNvSpPr>
            <a:spLocks noGrp="1"/>
          </p:cNvSpPr>
          <p:nvPr>
            <p:ph type="body" sz="quarter" idx="13"/>
          </p:nvPr>
        </p:nvSpPr>
        <p:spPr/>
        <p:txBody>
          <a:bodyPr/>
          <a:lstStyle/>
          <a:p>
            <a:r>
              <a:rPr lang="en-US" dirty="0" smtClean="0"/>
              <a:t>Constance Malpas</a:t>
            </a:r>
            <a:endParaRPr lang="en-US" dirty="0"/>
          </a:p>
        </p:txBody>
      </p:sp>
      <p:sp>
        <p:nvSpPr>
          <p:cNvPr id="18" name="Text Placeholder 17"/>
          <p:cNvSpPr>
            <a:spLocks noGrp="1"/>
          </p:cNvSpPr>
          <p:nvPr>
            <p:ph type="body" sz="quarter" idx="15"/>
          </p:nvPr>
        </p:nvSpPr>
        <p:spPr/>
        <p:txBody>
          <a:bodyPr/>
          <a:lstStyle/>
          <a:p>
            <a:r>
              <a:rPr lang="en-US" dirty="0" smtClean="0"/>
              <a:t>Program Officer</a:t>
            </a:r>
            <a:br>
              <a:rPr lang="en-US" dirty="0" smtClean="0"/>
            </a:br>
            <a:r>
              <a:rPr lang="en-US" dirty="0" smtClean="0"/>
              <a:t>OCLC Research</a:t>
            </a:r>
          </a:p>
          <a:p>
            <a:r>
              <a:rPr lang="en-US" dirty="0" smtClean="0"/>
              <a:t>@</a:t>
            </a:r>
            <a:r>
              <a:rPr lang="en-US" dirty="0" err="1" smtClean="0"/>
              <a:t>ConstanceM</a:t>
            </a:r>
            <a:endParaRPr lang="en-US" dirty="0" smtClean="0"/>
          </a:p>
        </p:txBody>
      </p:sp>
    </p:spTree>
  </p:cSld>
  <p:clrMapOvr>
    <a:masterClrMapping/>
  </p:clrMapOvr>
  <p:transition advTm="2851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r>
              <a:rPr lang="en-US" dirty="0" smtClean="0"/>
              <a:t>In many academic research libraries, 30 to 50% of collections, including special collections, are off-site.</a:t>
            </a:r>
          </a:p>
          <a:p>
            <a:r>
              <a:rPr lang="en-US" dirty="0" smtClean="0"/>
              <a:t>For ARLs, 30% or more print collection has already been digitized – even if the library hasn’t scanned a single book.</a:t>
            </a:r>
          </a:p>
          <a:p>
            <a:r>
              <a:rPr lang="en-US" dirty="0" smtClean="0"/>
              <a:t>For </a:t>
            </a:r>
            <a:r>
              <a:rPr lang="en-US" dirty="0" err="1" smtClean="0"/>
              <a:t>Oberlins</a:t>
            </a:r>
            <a:r>
              <a:rPr lang="en-US" dirty="0" smtClean="0"/>
              <a:t>, the rate is even higher (&gt;40% median).</a:t>
            </a:r>
          </a:p>
          <a:p>
            <a:r>
              <a:rPr lang="en-US" dirty="0" smtClean="0"/>
              <a:t>Among IRLA, rates are variable but can exceed 50%.</a:t>
            </a:r>
          </a:p>
          <a:p>
            <a:r>
              <a:rPr lang="en-US" dirty="0" smtClean="0"/>
              <a:t>A substantial portion of the digitized titles in each library are also relatively abundant in the library system (30%-90%).</a:t>
            </a:r>
          </a:p>
          <a:p>
            <a:endParaRPr lang="en-US" dirty="0" smtClean="0"/>
          </a:p>
        </p:txBody>
      </p:sp>
      <p:sp>
        <p:nvSpPr>
          <p:cNvPr id="5" name="Title 4"/>
          <p:cNvSpPr>
            <a:spLocks noGrp="1"/>
          </p:cNvSpPr>
          <p:nvPr>
            <p:ph type="title"/>
          </p:nvPr>
        </p:nvSpPr>
        <p:spPr/>
        <p:txBody>
          <a:bodyPr>
            <a:normAutofit/>
          </a:bodyPr>
          <a:lstStyle/>
          <a:p>
            <a:r>
              <a:rPr lang="en-US" sz="4000" dirty="0" smtClean="0"/>
              <a:t>What makes us </a:t>
            </a:r>
            <a:r>
              <a:rPr lang="en-US" sz="4000" dirty="0" smtClean="0">
                <a:solidFill>
                  <a:schemeClr val="accent6"/>
                </a:solidFill>
              </a:rPr>
              <a:t>special</a:t>
            </a:r>
            <a:r>
              <a:rPr lang="en-US" sz="4000" dirty="0" smtClean="0"/>
              <a:t> is changing</a:t>
            </a:r>
            <a:endParaRPr lang="en-US" sz="4000" dirty="0"/>
          </a:p>
        </p:txBody>
      </p:sp>
    </p:spTree>
  </p:cSld>
  <p:clrMapOvr>
    <a:masterClrMapping/>
  </p:clrMapOvr>
  <p:transition advTm="16">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5" y="2000250"/>
            <a:ext cx="7667625" cy="4143375"/>
          </a:xfrm>
        </p:spPr>
        <p:txBody>
          <a:bodyPr>
            <a:normAutofit/>
          </a:bodyPr>
          <a:lstStyle/>
          <a:p>
            <a:r>
              <a:rPr lang="en-US" sz="2800" dirty="0" smtClean="0"/>
              <a:t>&gt;175K unique (discrete) titles</a:t>
            </a:r>
          </a:p>
          <a:p>
            <a:pPr>
              <a:buNone/>
            </a:pPr>
            <a:r>
              <a:rPr lang="en-US" sz="2400" i="1" dirty="0" smtClean="0">
                <a:solidFill>
                  <a:schemeClr val="accent3"/>
                </a:solidFill>
              </a:rPr>
              <a:t>	</a:t>
            </a:r>
            <a:r>
              <a:rPr lang="en-US" sz="2400" b="1" i="1" dirty="0" smtClean="0">
                <a:solidFill>
                  <a:schemeClr val="accent3"/>
                </a:solidFill>
              </a:rPr>
              <a:t>Cf. Dooley et al. (2010) report avg. special collections print </a:t>
            </a:r>
            <a:r>
              <a:rPr lang="en-US" sz="2400" b="1" i="1" u="sng" dirty="0" smtClean="0">
                <a:solidFill>
                  <a:schemeClr val="accent3"/>
                </a:solidFill>
              </a:rPr>
              <a:t>volume</a:t>
            </a:r>
            <a:r>
              <a:rPr lang="en-US" sz="2400" b="1" i="1" dirty="0" smtClean="0">
                <a:solidFill>
                  <a:schemeClr val="accent3"/>
                </a:solidFill>
              </a:rPr>
              <a:t> count  ~80K</a:t>
            </a:r>
          </a:p>
          <a:p>
            <a:r>
              <a:rPr lang="en-US" sz="2800" dirty="0" smtClean="0"/>
              <a:t>Median holding libraries per title = 7</a:t>
            </a:r>
          </a:p>
          <a:p>
            <a:pPr>
              <a:buNone/>
            </a:pPr>
            <a:r>
              <a:rPr lang="en-US" sz="2400" b="1" i="1" dirty="0" smtClean="0">
                <a:solidFill>
                  <a:schemeClr val="accent3"/>
                </a:solidFill>
              </a:rPr>
              <a:t>	‘scarce’ supply in native print format</a:t>
            </a:r>
          </a:p>
          <a:p>
            <a:r>
              <a:rPr lang="en-US" sz="2800" dirty="0" smtClean="0"/>
              <a:t>99% designated as (US) public domain [</a:t>
            </a:r>
            <a:r>
              <a:rPr lang="en-US" sz="2800" dirty="0" smtClean="0">
                <a:solidFill>
                  <a:schemeClr val="accent6"/>
                </a:solidFill>
              </a:rPr>
              <a:t>B©</a:t>
            </a:r>
            <a:r>
              <a:rPr lang="en-US" sz="2800" dirty="0" smtClean="0"/>
              <a:t>]</a:t>
            </a:r>
          </a:p>
          <a:p>
            <a:pPr>
              <a:buNone/>
            </a:pPr>
            <a:r>
              <a:rPr lang="en-US" sz="2800" dirty="0" smtClean="0"/>
              <a:t>	</a:t>
            </a:r>
            <a:r>
              <a:rPr lang="en-US" sz="2400" b="1" i="1" dirty="0" smtClean="0">
                <a:solidFill>
                  <a:schemeClr val="accent3"/>
                </a:solidFill>
              </a:rPr>
              <a:t>now embedded in an economy of abundance</a:t>
            </a:r>
            <a:endParaRPr lang="en-US" sz="2800" b="1" dirty="0"/>
          </a:p>
        </p:txBody>
      </p:sp>
      <p:sp>
        <p:nvSpPr>
          <p:cNvPr id="4" name="Title 3"/>
          <p:cNvSpPr>
            <a:spLocks noGrp="1"/>
          </p:cNvSpPr>
          <p:nvPr>
            <p:ph type="title"/>
          </p:nvPr>
        </p:nvSpPr>
        <p:spPr/>
        <p:txBody>
          <a:bodyPr/>
          <a:lstStyle/>
          <a:p>
            <a:r>
              <a:rPr lang="en-US" dirty="0" smtClean="0"/>
              <a:t>Pre-1850 imprints in HathiTrust</a:t>
            </a:r>
            <a:endParaRPr lang="en-US" dirty="0"/>
          </a:p>
        </p:txBody>
      </p:sp>
      <p:pic>
        <p:nvPicPr>
          <p:cNvPr id="3074" name="Picture 2" descr="HathiTrust Logo"/>
          <p:cNvPicPr>
            <a:picLocks noChangeAspect="1" noChangeArrowheads="1"/>
          </p:cNvPicPr>
          <p:nvPr/>
        </p:nvPicPr>
        <p:blipFill>
          <a:blip r:embed="rId3"/>
          <a:srcRect/>
          <a:stretch>
            <a:fillRect/>
          </a:stretch>
        </p:blipFill>
        <p:spPr bwMode="auto">
          <a:xfrm>
            <a:off x="6819900" y="1695319"/>
            <a:ext cx="2057400" cy="666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52400" y="5943600"/>
            <a:ext cx="4876528" cy="307777"/>
          </a:xfrm>
          <a:prstGeom prst="rect">
            <a:avLst/>
          </a:prstGeom>
          <a:noFill/>
        </p:spPr>
        <p:txBody>
          <a:bodyPr wrap="none" rtlCol="0">
            <a:spAutoFit/>
          </a:bodyPr>
          <a:lstStyle/>
          <a:p>
            <a:r>
              <a:rPr lang="en-US" sz="1400" b="1" dirty="0" smtClean="0">
                <a:latin typeface="Calibri" pitchFamily="34" charset="0"/>
              </a:rPr>
              <a:t>OCLC Research analysis of HathiTrust snapshot data, May 2012.</a:t>
            </a:r>
            <a:endParaRPr lang="en-US" sz="1400" b="1" dirty="0">
              <a:latin typeface="Calibri" pitchFamily="34" charset="0"/>
            </a:endParaRPr>
          </a:p>
        </p:txBody>
      </p:sp>
    </p:spTree>
  </p:cSld>
  <p:clrMapOvr>
    <a:masterClrMapping/>
  </p:clrMapOvr>
  <p:transition advTm="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8333" t="3950" r="4167" b="5541"/>
          <a:stretch>
            <a:fillRect/>
          </a:stretch>
        </p:blipFill>
        <p:spPr bwMode="auto">
          <a:xfrm>
            <a:off x="32083" y="1905000"/>
            <a:ext cx="4800600" cy="37338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A ‘monumental’ opportunity</a:t>
            </a:r>
            <a:endParaRPr lang="en-US" dirty="0"/>
          </a:p>
        </p:txBody>
      </p:sp>
      <p:sp>
        <p:nvSpPr>
          <p:cNvPr id="5" name="TextBox 4"/>
          <p:cNvSpPr txBox="1"/>
          <p:nvPr/>
        </p:nvSpPr>
        <p:spPr>
          <a:xfrm>
            <a:off x="32082" y="5486400"/>
            <a:ext cx="8654718" cy="52322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400" dirty="0" smtClean="0"/>
              <a:t>Stoddard, W. S. (1958). </a:t>
            </a:r>
            <a:r>
              <a:rPr lang="en-US" sz="1400" i="1" dirty="0" smtClean="0"/>
              <a:t>Adventure in architecture: building the new Saint John's.</a:t>
            </a:r>
            <a:r>
              <a:rPr lang="en-US" sz="1400" dirty="0" smtClean="0"/>
              <a:t> [1st ed.] New York: Longmans, Green.</a:t>
            </a:r>
            <a:endParaRPr lang="en-US" sz="1400" b="1" dirty="0"/>
          </a:p>
        </p:txBody>
      </p:sp>
      <p:sp>
        <p:nvSpPr>
          <p:cNvPr id="6" name="TextBox 5"/>
          <p:cNvSpPr txBox="1"/>
          <p:nvPr/>
        </p:nvSpPr>
        <p:spPr>
          <a:xfrm>
            <a:off x="4343401" y="1625768"/>
            <a:ext cx="4572000"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smtClean="0"/>
              <a:t>Marcel Breuer’s design for St John’s Abbey, Collegeville MN, ca 1958.</a:t>
            </a:r>
            <a:endParaRPr lang="en-US" dirty="0"/>
          </a:p>
        </p:txBody>
      </p:sp>
      <p:sp>
        <p:nvSpPr>
          <p:cNvPr id="7" name="TextBox 6"/>
          <p:cNvSpPr txBox="1"/>
          <p:nvPr/>
        </p:nvSpPr>
        <p:spPr>
          <a:xfrm>
            <a:off x="4849353" y="2831068"/>
            <a:ext cx="4066048" cy="2215991"/>
          </a:xfrm>
          <a:prstGeom prst="rect">
            <a:avLst/>
          </a:prstGeom>
          <a:noFill/>
        </p:spPr>
        <p:txBody>
          <a:bodyPr wrap="square" rtlCol="0">
            <a:spAutoFit/>
          </a:bodyPr>
          <a:lstStyle/>
          <a:p>
            <a:r>
              <a:rPr lang="en-US" sz="2400" b="1" dirty="0" smtClean="0"/>
              <a:t>Preserving and providing access to the </a:t>
            </a:r>
            <a:r>
              <a:rPr lang="en-US" sz="2400" b="1" dirty="0" smtClean="0">
                <a:solidFill>
                  <a:schemeClr val="accent3"/>
                </a:solidFill>
              </a:rPr>
              <a:t>monumental dimension </a:t>
            </a:r>
            <a:r>
              <a:rPr lang="en-US" sz="2400" b="1" dirty="0" smtClean="0"/>
              <a:t>of digitized  material </a:t>
            </a:r>
            <a:r>
              <a:rPr lang="en-US" sz="2400" b="1" dirty="0" smtClean="0">
                <a:solidFill>
                  <a:schemeClr val="accent3"/>
                </a:solidFill>
              </a:rPr>
              <a:t>is a vital task for libraries.  </a:t>
            </a:r>
          </a:p>
          <a:p>
            <a:pPr algn="r"/>
            <a:r>
              <a:rPr lang="en-US" dirty="0" smtClean="0"/>
              <a:t>	Roger </a:t>
            </a:r>
            <a:r>
              <a:rPr lang="en-US" dirty="0" err="1" smtClean="0"/>
              <a:t>Chartier</a:t>
            </a:r>
            <a:r>
              <a:rPr lang="en-US" dirty="0" smtClean="0"/>
              <a:t>, June 2012</a:t>
            </a:r>
            <a:endParaRPr lang="en-US" dirty="0"/>
          </a:p>
        </p:txBody>
      </p:sp>
    </p:spTree>
  </p:cSld>
  <p:clrMapOvr>
    <a:masterClrMapping/>
  </p:clrMapOvr>
  <p:transition advTm="16">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219200" y="2743200"/>
            <a:ext cx="1005840" cy="304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2" name="Title 1"/>
          <p:cNvSpPr>
            <a:spLocks noGrp="1"/>
          </p:cNvSpPr>
          <p:nvPr>
            <p:ph type="title"/>
          </p:nvPr>
        </p:nvSpPr>
        <p:spPr>
          <a:xfrm>
            <a:off x="381000" y="381000"/>
            <a:ext cx="8229600" cy="914400"/>
          </a:xfrm>
        </p:spPr>
        <p:txBody>
          <a:bodyPr>
            <a:normAutofit/>
          </a:bodyPr>
          <a:lstStyle/>
          <a:p>
            <a:r>
              <a:rPr lang="en-US" sz="4000" dirty="0" smtClean="0"/>
              <a:t>New service frameworks are needed</a:t>
            </a:r>
            <a:endParaRPr lang="en-US" sz="4000" dirty="0"/>
          </a:p>
        </p:txBody>
      </p:sp>
      <p:grpSp>
        <p:nvGrpSpPr>
          <p:cNvPr id="4" name="Group 6"/>
          <p:cNvGrpSpPr/>
          <p:nvPr/>
        </p:nvGrpSpPr>
        <p:grpSpPr>
          <a:xfrm>
            <a:off x="457200" y="1905000"/>
            <a:ext cx="2362200" cy="4229100"/>
            <a:chOff x="533400" y="1371600"/>
            <a:chExt cx="2705100" cy="4762500"/>
          </a:xfrm>
        </p:grpSpPr>
        <p:pic>
          <p:nvPicPr>
            <p:cNvPr id="1026" name="Picture 2" descr="http://farm1.staticflickr.com/37/119445060_5300d5c254.jpg"/>
            <p:cNvPicPr>
              <a:picLocks noChangeAspect="1" noChangeArrowheads="1"/>
            </p:cNvPicPr>
            <p:nvPr/>
          </p:nvPicPr>
          <p:blipFill>
            <a:blip r:embed="rId3" cstate="print"/>
            <a:srcRect/>
            <a:stretch>
              <a:fillRect/>
            </a:stretch>
          </p:blipFill>
          <p:spPr bwMode="auto">
            <a:xfrm>
              <a:off x="533400" y="1371600"/>
              <a:ext cx="2705100" cy="4762500"/>
            </a:xfrm>
            <a:prstGeom prst="rect">
              <a:avLst/>
            </a:prstGeom>
            <a:noFill/>
          </p:spPr>
        </p:pic>
        <p:pic>
          <p:nvPicPr>
            <p:cNvPr id="1028" name="Picture 4" descr="image of page 230"/>
            <p:cNvPicPr>
              <a:picLocks noChangeAspect="1" noChangeArrowheads="1"/>
            </p:cNvPicPr>
            <p:nvPr/>
          </p:nvPicPr>
          <p:blipFill>
            <a:blip r:embed="rId4" cstate="print"/>
            <a:srcRect l="34675" t="21390" r="35273" b="22995"/>
            <a:stretch>
              <a:fillRect/>
            </a:stretch>
          </p:blipFill>
          <p:spPr bwMode="auto">
            <a:xfrm>
              <a:off x="1066800" y="2667001"/>
              <a:ext cx="1295400" cy="3276599"/>
            </a:xfrm>
            <a:prstGeom prst="rect">
              <a:avLst/>
            </a:prstGeom>
            <a:ln>
              <a:noFill/>
            </a:ln>
            <a:effectLst>
              <a:softEdge rad="112500"/>
            </a:effectLst>
          </p:spPr>
        </p:pic>
      </p:grpSp>
      <p:sp>
        <p:nvSpPr>
          <p:cNvPr id="1030" name="AutoShape 6" descr="image of individual p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of individual p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2971800" y="5437494"/>
            <a:ext cx="5562600" cy="738664"/>
          </a:xfrm>
          <a:prstGeom prst="rect">
            <a:avLst/>
          </a:prstGeom>
          <a:noFill/>
        </p:spPr>
        <p:txBody>
          <a:bodyPr wrap="square" rtlCol="0">
            <a:spAutoFit/>
          </a:bodyPr>
          <a:lstStyle/>
          <a:p>
            <a:r>
              <a:rPr lang="en-US" sz="1400" dirty="0" smtClean="0"/>
              <a:t>http://www.flickr.com/photos/foxtongue/119445060 “My muse as a milk carton kid” by </a:t>
            </a:r>
            <a:r>
              <a:rPr lang="en-US" sz="1400" dirty="0" err="1" smtClean="0"/>
              <a:t>Foxtongue</a:t>
            </a:r>
            <a:r>
              <a:rPr lang="en-US" sz="1400" dirty="0" smtClean="0"/>
              <a:t> – </a:t>
            </a:r>
            <a:r>
              <a:rPr lang="en-US" sz="1400" b="1" dirty="0" smtClean="0"/>
              <a:t>remixed with illustration from a public domain version of Lucile, sourced from HathiTrust.</a:t>
            </a:r>
          </a:p>
        </p:txBody>
      </p:sp>
      <p:sp>
        <p:nvSpPr>
          <p:cNvPr id="13" name="TextBox 12"/>
          <p:cNvSpPr txBox="1"/>
          <p:nvPr/>
        </p:nvSpPr>
        <p:spPr>
          <a:xfrm>
            <a:off x="3124200" y="1958370"/>
            <a:ext cx="5334000" cy="1569660"/>
          </a:xfrm>
          <a:prstGeom prst="rect">
            <a:avLst/>
          </a:prstGeom>
          <a:noFill/>
        </p:spPr>
        <p:txBody>
          <a:bodyPr wrap="square" rtlCol="0">
            <a:spAutoFit/>
          </a:bodyPr>
          <a:lstStyle/>
          <a:p>
            <a:r>
              <a:rPr lang="en-US" sz="2400" b="1" dirty="0" smtClean="0"/>
              <a:t>A further stage in the evolution of pouring vessels:</a:t>
            </a:r>
          </a:p>
          <a:p>
            <a:pPr algn="r"/>
            <a:r>
              <a:rPr lang="en-US" sz="2400" b="1" i="1" dirty="0" smtClean="0">
                <a:solidFill>
                  <a:schemeClr val="accent3"/>
                </a:solidFill>
              </a:rPr>
              <a:t>the milk carton as a tool for massively coordinated discovery</a:t>
            </a:r>
            <a:endParaRPr lang="en-US" sz="2400" b="1" i="1" dirty="0">
              <a:solidFill>
                <a:schemeClr val="accent3"/>
              </a:solidFill>
            </a:endParaRPr>
          </a:p>
        </p:txBody>
      </p:sp>
      <p:sp>
        <p:nvSpPr>
          <p:cNvPr id="14" name="TextBox 13"/>
          <p:cNvSpPr txBox="1"/>
          <p:nvPr/>
        </p:nvSpPr>
        <p:spPr>
          <a:xfrm>
            <a:off x="3048000" y="3733800"/>
            <a:ext cx="6019800" cy="1569660"/>
          </a:xfrm>
          <a:prstGeom prst="rect">
            <a:avLst/>
          </a:prstGeom>
          <a:noFill/>
        </p:spPr>
        <p:txBody>
          <a:bodyPr wrap="square" rtlCol="0">
            <a:spAutoFit/>
          </a:bodyPr>
          <a:lstStyle/>
          <a:p>
            <a:r>
              <a:rPr lang="en-US" sz="2400" b="1" dirty="0" smtClean="0"/>
              <a:t>Enabling the </a:t>
            </a:r>
            <a:r>
              <a:rPr lang="en-US" sz="2400" b="1" dirty="0" smtClean="0">
                <a:solidFill>
                  <a:schemeClr val="accent6"/>
                </a:solidFill>
              </a:rPr>
              <a:t>creative re-use of content in special collections </a:t>
            </a:r>
            <a:r>
              <a:rPr lang="en-US" sz="2400" b="1" dirty="0" smtClean="0"/>
              <a:t>is a tremendous technical – and cultural – challenge.  We must embrace it.</a:t>
            </a:r>
            <a:endParaRPr lang="en-US" sz="2400" b="1" dirty="0"/>
          </a:p>
        </p:txBody>
      </p:sp>
      <p:sp>
        <p:nvSpPr>
          <p:cNvPr id="15" name="TextBox 14"/>
          <p:cNvSpPr txBox="1"/>
          <p:nvPr/>
        </p:nvSpPr>
        <p:spPr>
          <a:xfrm>
            <a:off x="922986" y="5041606"/>
            <a:ext cx="1131194" cy="923330"/>
          </a:xfrm>
          <a:prstGeom prst="rect">
            <a:avLst/>
          </a:prstGeom>
          <a:solidFill>
            <a:schemeClr val="bg1">
              <a:alpha val="62000"/>
            </a:schemeClr>
          </a:solidFill>
        </p:spPr>
        <p:txBody>
          <a:bodyPr wrap="square" rtlCol="0">
            <a:spAutoFit/>
          </a:bodyPr>
          <a:lstStyle/>
          <a:p>
            <a:pPr algn="ctr"/>
            <a:r>
              <a:rPr lang="en-US" b="1" dirty="0" smtClean="0"/>
              <a:t>Lucile AKA ‘</a:t>
            </a:r>
            <a:r>
              <a:rPr lang="en-US" b="1" dirty="0" err="1" smtClean="0"/>
              <a:t>Lavinia</a:t>
            </a:r>
            <a:r>
              <a:rPr lang="en-US" b="1" dirty="0" smtClean="0"/>
              <a:t>’</a:t>
            </a:r>
            <a:endParaRPr lang="en-US" b="1" dirty="0"/>
          </a:p>
        </p:txBody>
      </p:sp>
      <p:cxnSp>
        <p:nvCxnSpPr>
          <p:cNvPr id="17" name="Straight Arrow Connector 16"/>
          <p:cNvCxnSpPr/>
          <p:nvPr/>
        </p:nvCxnSpPr>
        <p:spPr>
          <a:xfrm rot="10800000">
            <a:off x="2971800" y="2970211"/>
            <a:ext cx="1066800" cy="1588"/>
          </a:xfrm>
          <a:prstGeom prst="straightConnector1">
            <a:avLst/>
          </a:prstGeom>
          <a:ln w="69850">
            <a:solidFill>
              <a:schemeClr val="accent3"/>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Tm="16">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229600" cy="914400"/>
          </a:xfrm>
        </p:spPr>
        <p:txBody>
          <a:bodyPr>
            <a:normAutofit/>
          </a:bodyPr>
          <a:lstStyle/>
          <a:p>
            <a:r>
              <a:rPr lang="en-US" sz="4000" dirty="0" smtClean="0"/>
              <a:t>Citation, scholarly work, scale</a:t>
            </a:r>
            <a:endParaRPr lang="en-US" sz="4000" dirty="0"/>
          </a:p>
        </p:txBody>
      </p:sp>
      <p:pic>
        <p:nvPicPr>
          <p:cNvPr id="6" name="Picture 2"/>
          <p:cNvPicPr>
            <a:picLocks noChangeAspect="1" noChangeArrowheads="1"/>
          </p:cNvPicPr>
          <p:nvPr/>
        </p:nvPicPr>
        <p:blipFill>
          <a:blip r:embed="rId3" cstate="print"/>
          <a:srcRect t="4872" r="11111"/>
          <a:stretch>
            <a:fillRect/>
          </a:stretch>
        </p:blipFill>
        <p:spPr bwMode="auto">
          <a:xfrm>
            <a:off x="0" y="1828800"/>
            <a:ext cx="7315200" cy="4463715"/>
          </a:xfrm>
          <a:prstGeom prst="rect">
            <a:avLst/>
          </a:prstGeom>
          <a:noFill/>
          <a:ln w="9525">
            <a:noFill/>
            <a:miter lim="800000"/>
            <a:headEnd/>
            <a:tailEnd/>
          </a:ln>
        </p:spPr>
      </p:pic>
      <p:sp>
        <p:nvSpPr>
          <p:cNvPr id="4" name="TextBox 3"/>
          <p:cNvSpPr txBox="1"/>
          <p:nvPr/>
        </p:nvSpPr>
        <p:spPr>
          <a:xfrm>
            <a:off x="4953000" y="3276600"/>
            <a:ext cx="3962400" cy="1508105"/>
          </a:xfrm>
          <a:prstGeom prst="rect">
            <a:avLst/>
          </a:prstGeom>
          <a:solidFill>
            <a:schemeClr val="bg1">
              <a:alpha val="64000"/>
            </a:schemeClr>
          </a:solidFill>
        </p:spPr>
        <p:txBody>
          <a:bodyPr wrap="square" rtlCol="0">
            <a:spAutoFit/>
          </a:bodyPr>
          <a:lstStyle/>
          <a:p>
            <a:r>
              <a:rPr lang="en-US" sz="2400" dirty="0" smtClean="0"/>
              <a:t>The historian cites sources “</a:t>
            </a:r>
            <a:r>
              <a:rPr lang="en-US" sz="2400" b="1" dirty="0" smtClean="0">
                <a:solidFill>
                  <a:schemeClr val="accent3"/>
                </a:solidFill>
              </a:rPr>
              <a:t>so that the past may be made present</a:t>
            </a:r>
            <a:r>
              <a:rPr lang="en-US" sz="2400" dirty="0" smtClean="0"/>
              <a:t>.”   </a:t>
            </a:r>
          </a:p>
          <a:p>
            <a:pPr algn="r"/>
            <a:r>
              <a:rPr lang="en-US" sz="2000" dirty="0" smtClean="0"/>
              <a:t>R. </a:t>
            </a:r>
            <a:r>
              <a:rPr lang="en-US" sz="2000" dirty="0" err="1" smtClean="0"/>
              <a:t>Chartier</a:t>
            </a:r>
            <a:r>
              <a:rPr lang="en-US" sz="2000" dirty="0" smtClean="0"/>
              <a:t> (2012)</a:t>
            </a:r>
            <a:endParaRPr lang="en-US" sz="2000" dirty="0"/>
          </a:p>
        </p:txBody>
      </p:sp>
      <p:sp>
        <p:nvSpPr>
          <p:cNvPr id="8" name="TextBox 7"/>
          <p:cNvSpPr txBox="1"/>
          <p:nvPr/>
        </p:nvSpPr>
        <p:spPr>
          <a:xfrm>
            <a:off x="4495800" y="5346292"/>
            <a:ext cx="609600" cy="1107996"/>
          </a:xfrm>
          <a:prstGeom prst="rect">
            <a:avLst/>
          </a:prstGeom>
          <a:noFill/>
        </p:spPr>
        <p:txBody>
          <a:bodyPr wrap="square" rtlCol="0">
            <a:spAutoFit/>
          </a:bodyPr>
          <a:lstStyle/>
          <a:p>
            <a:r>
              <a:rPr lang="en-US" sz="6600" dirty="0" smtClean="0"/>
              <a:t>}</a:t>
            </a:r>
            <a:endParaRPr lang="en-US" sz="6600" dirty="0"/>
          </a:p>
        </p:txBody>
      </p:sp>
      <p:sp>
        <p:nvSpPr>
          <p:cNvPr id="9" name="TextBox 8"/>
          <p:cNvSpPr txBox="1"/>
          <p:nvPr/>
        </p:nvSpPr>
        <p:spPr>
          <a:xfrm>
            <a:off x="4953000" y="5387488"/>
            <a:ext cx="4114800" cy="1200329"/>
          </a:xfrm>
          <a:prstGeom prst="rect">
            <a:avLst/>
          </a:prstGeom>
          <a:noFill/>
        </p:spPr>
        <p:txBody>
          <a:bodyPr wrap="square" rtlCol="0">
            <a:spAutoFit/>
          </a:bodyPr>
          <a:lstStyle/>
          <a:p>
            <a:r>
              <a:rPr lang="en-US" sz="2400" b="1" dirty="0" smtClean="0">
                <a:solidFill>
                  <a:schemeClr val="accent6"/>
                </a:solidFill>
              </a:rPr>
              <a:t>What should be cited?  The manifestation or the original item?  </a:t>
            </a:r>
            <a:endParaRPr lang="en-US" sz="2400" b="1" dirty="0">
              <a:solidFill>
                <a:schemeClr val="accent6"/>
              </a:solidFill>
            </a:endParaRPr>
          </a:p>
        </p:txBody>
      </p:sp>
    </p:spTree>
  </p:cSld>
  <p:clrMapOvr>
    <a:masterClrMapping/>
  </p:clrMapOvr>
  <p:transition advTm="1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Content vs. container:  our vessels weep</a:t>
            </a:r>
            <a:endParaRPr lang="en-US" b="1" dirty="0"/>
          </a:p>
        </p:txBody>
      </p:sp>
      <p:pic>
        <p:nvPicPr>
          <p:cNvPr id="2050" name="Picture 2"/>
          <p:cNvPicPr>
            <a:picLocks noChangeAspect="1" noChangeArrowheads="1"/>
          </p:cNvPicPr>
          <p:nvPr/>
        </p:nvPicPr>
        <p:blipFill>
          <a:blip r:embed="rId3" cstate="print"/>
          <a:srcRect l="1429" t="16000" r="32381" b="22286"/>
          <a:stretch>
            <a:fillRect/>
          </a:stretch>
        </p:blipFill>
        <p:spPr bwMode="auto">
          <a:xfrm>
            <a:off x="99719" y="914400"/>
            <a:ext cx="8891881" cy="5181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2133600" y="1981200"/>
            <a:ext cx="5638800" cy="4170453"/>
          </a:xfrm>
          <a:prstGeom prst="rect">
            <a:avLst/>
          </a:prstGeom>
          <a:noFill/>
          <a:ln w="9525">
            <a:noFill/>
            <a:miter lim="800000"/>
            <a:headEnd/>
            <a:tailEnd/>
          </a:ln>
        </p:spPr>
      </p:pic>
      <p:sp>
        <p:nvSpPr>
          <p:cNvPr id="9" name="Rounded Rectangle 8"/>
          <p:cNvSpPr/>
          <p:nvPr/>
        </p:nvSpPr>
        <p:spPr>
          <a:xfrm>
            <a:off x="2209800" y="3429000"/>
            <a:ext cx="6858000" cy="2362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Redefining  citation practices will not be the work of  librarians alone – it will require collaboration with the communities that </a:t>
            </a:r>
            <a:r>
              <a:rPr lang="en-US" sz="2400" b="1" i="1" dirty="0" smtClean="0">
                <a:solidFill>
                  <a:schemeClr val="bg1"/>
                </a:solidFill>
              </a:rPr>
              <a:t>create and use </a:t>
            </a:r>
            <a:r>
              <a:rPr lang="en-US" sz="2400" b="1" dirty="0" smtClean="0">
                <a:solidFill>
                  <a:schemeClr val="tx1"/>
                </a:solidFill>
              </a:rPr>
              <a:t>our collections</a:t>
            </a:r>
            <a:endParaRPr lang="en-US" sz="2400" b="1" dirty="0">
              <a:solidFill>
                <a:schemeClr val="tx1"/>
              </a:solidFill>
            </a:endParaRPr>
          </a:p>
        </p:txBody>
      </p:sp>
    </p:spTree>
  </p:cSld>
  <p:clrMapOvr>
    <a:masterClrMapping/>
  </p:clrMapOvr>
  <p:transition advTm="787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0"/>
          </p:nvPr>
        </p:nvSpPr>
        <p:spPr/>
        <p:txBody>
          <a:bodyPr/>
          <a:lstStyle/>
          <a:p>
            <a:endParaRPr lang="en-US"/>
          </a:p>
        </p:txBody>
      </p:sp>
      <p:pic>
        <p:nvPicPr>
          <p:cNvPr id="72706" name="Picture 2"/>
          <p:cNvPicPr>
            <a:picLocks noChangeAspect="1" noChangeArrowheads="1"/>
          </p:cNvPicPr>
          <p:nvPr/>
        </p:nvPicPr>
        <p:blipFill>
          <a:blip r:embed="rId3"/>
          <a:srcRect/>
          <a:stretch>
            <a:fillRect/>
          </a:stretch>
        </p:blipFill>
        <p:spPr bwMode="auto">
          <a:xfrm>
            <a:off x="76200" y="147641"/>
            <a:ext cx="8894763" cy="5838825"/>
          </a:xfrm>
          <a:prstGeom prst="rect">
            <a:avLst/>
          </a:prstGeom>
          <a:noFill/>
          <a:ln w="9525">
            <a:noFill/>
            <a:miter lim="800000"/>
            <a:headEnd/>
            <a:tailEnd/>
          </a:ln>
        </p:spPr>
      </p:pic>
      <p:sp>
        <p:nvSpPr>
          <p:cNvPr id="5" name="Rectangle 4"/>
          <p:cNvSpPr/>
          <p:nvPr/>
        </p:nvSpPr>
        <p:spPr>
          <a:xfrm>
            <a:off x="2743200" y="0"/>
            <a:ext cx="6400800" cy="838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mj-lt"/>
              </a:rPr>
              <a:t>Library, lead-pipe, Lucile.</a:t>
            </a:r>
            <a:endParaRPr lang="en-US" sz="4400" dirty="0">
              <a:latin typeface="+mj-lt"/>
            </a:endParaRPr>
          </a:p>
        </p:txBody>
      </p:sp>
      <p:sp>
        <p:nvSpPr>
          <p:cNvPr id="6" name="TextBox 5"/>
          <p:cNvSpPr txBox="1"/>
          <p:nvPr/>
        </p:nvSpPr>
        <p:spPr>
          <a:xfrm>
            <a:off x="6413853" y="1641901"/>
            <a:ext cx="2557110" cy="830997"/>
          </a:xfrm>
          <a:prstGeom prst="rect">
            <a:avLst/>
          </a:prstGeom>
          <a:noFill/>
        </p:spPr>
        <p:txBody>
          <a:bodyPr wrap="none" rtlCol="0">
            <a:spAutoFit/>
          </a:bodyPr>
          <a:lstStyle/>
          <a:p>
            <a:r>
              <a:rPr lang="en-US" sz="2400" b="1" dirty="0" smtClean="0"/>
              <a:t>Oh my.</a:t>
            </a:r>
          </a:p>
          <a:p>
            <a:r>
              <a:rPr lang="en-US" sz="2400" b="1" dirty="0" smtClean="0"/>
              <a:t>All 55 holdings?</a:t>
            </a:r>
            <a:endParaRPr lang="en-US" sz="2400" b="1" dirty="0"/>
          </a:p>
        </p:txBody>
      </p:sp>
      <p:cxnSp>
        <p:nvCxnSpPr>
          <p:cNvPr id="8" name="Straight Arrow Connector 7"/>
          <p:cNvCxnSpPr>
            <a:stCxn id="6" idx="1"/>
          </p:cNvCxnSpPr>
          <p:nvPr/>
        </p:nvCxnSpPr>
        <p:spPr>
          <a:xfrm rot="10800000" flipV="1">
            <a:off x="5791219" y="2057400"/>
            <a:ext cx="622635" cy="415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2286000" y="3124200"/>
            <a:ext cx="4343418" cy="914400"/>
          </a:xfrm>
          <a:prstGeom prst="roundRect">
            <a:avLst/>
          </a:prstGeom>
          <a:noFill/>
          <a:ln w="34925">
            <a:solidFill>
              <a:schemeClr val="accent2"/>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accent2"/>
                </a:solidFill>
              </a:rPr>
              <a:t>This won’t end well.</a:t>
            </a:r>
            <a:endParaRPr lang="en-US" sz="3200"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t>Maximizing the scholarly value and institutional relevance of special collections will require new forms of collaboration:</a:t>
            </a:r>
          </a:p>
          <a:p>
            <a:pPr lvl="1">
              <a:buNone/>
            </a:pPr>
            <a:r>
              <a:rPr lang="en-US" dirty="0" smtClean="0"/>
              <a:t>Within and across institutions, to establish </a:t>
            </a:r>
            <a:r>
              <a:rPr lang="en-US" b="1" dirty="0" smtClean="0">
                <a:solidFill>
                  <a:schemeClr val="accent6"/>
                </a:solidFill>
              </a:rPr>
              <a:t>common service frameworks</a:t>
            </a:r>
            <a:r>
              <a:rPr lang="en-US" dirty="0" smtClean="0"/>
              <a:t> for managing content creation, dissemination and re-use </a:t>
            </a:r>
          </a:p>
          <a:p>
            <a:pPr lvl="1">
              <a:buNone/>
            </a:pPr>
            <a:r>
              <a:rPr lang="en-US" dirty="0" smtClean="0"/>
              <a:t>Among repositories and donors to </a:t>
            </a:r>
            <a:r>
              <a:rPr lang="en-US" b="1" dirty="0" smtClean="0">
                <a:solidFill>
                  <a:schemeClr val="accent6"/>
                </a:solidFill>
              </a:rPr>
              <a:t>broaden the collective collection </a:t>
            </a:r>
            <a:r>
              <a:rPr lang="en-US" dirty="0" smtClean="0"/>
              <a:t>and more effectively reveal its underlying ‘connective tissue’</a:t>
            </a:r>
          </a:p>
          <a:p>
            <a:pPr lvl="1">
              <a:buNone/>
            </a:pPr>
            <a:r>
              <a:rPr lang="en-US" dirty="0" smtClean="0"/>
              <a:t>In partnership with scholars who are defining </a:t>
            </a:r>
            <a:r>
              <a:rPr lang="en-US" b="1" dirty="0" smtClean="0">
                <a:solidFill>
                  <a:schemeClr val="accent6"/>
                </a:solidFill>
              </a:rPr>
              <a:t>use cases not supported by traditional library infrastructure</a:t>
            </a:r>
            <a:r>
              <a:rPr lang="en-US" dirty="0" smtClean="0"/>
              <a:t>, service portfolios or personnel</a:t>
            </a:r>
          </a:p>
        </p:txBody>
      </p:sp>
      <p:sp>
        <p:nvSpPr>
          <p:cNvPr id="3" name="Title 2"/>
          <p:cNvSpPr>
            <a:spLocks noGrp="1"/>
          </p:cNvSpPr>
          <p:nvPr>
            <p:ph type="title"/>
          </p:nvPr>
        </p:nvSpPr>
        <p:spPr/>
        <p:txBody>
          <a:bodyPr/>
          <a:lstStyle/>
          <a:p>
            <a:r>
              <a:rPr lang="en-US" dirty="0" smtClean="0"/>
              <a:t>In closing</a:t>
            </a:r>
            <a:endParaRPr lang="en-US" dirty="0"/>
          </a:p>
        </p:txBody>
      </p:sp>
    </p:spTree>
  </p:cSld>
  <p:clrMapOvr>
    <a:masterClrMapping/>
  </p:clrMapOvr>
  <p:transition advTm="16">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	</a:t>
            </a:r>
            <a:r>
              <a:rPr lang="en-US" sz="4800" dirty="0" smtClean="0"/>
              <a:t>Thanks for your attention.</a:t>
            </a:r>
            <a:r>
              <a:rPr lang="en-US" dirty="0" smtClean="0"/>
              <a:t/>
            </a:r>
            <a:br>
              <a:rPr lang="en-US" dirty="0" smtClean="0"/>
            </a:br>
            <a:r>
              <a:rPr lang="en-US" dirty="0" smtClean="0"/>
              <a:t>		</a:t>
            </a:r>
            <a:r>
              <a:rPr lang="en-US" sz="4800" dirty="0" smtClean="0"/>
              <a:t>Questions, comments?</a:t>
            </a:r>
            <a:endParaRPr lang="en-US" dirty="0" smtClean="0"/>
          </a:p>
        </p:txBody>
      </p:sp>
      <p:sp>
        <p:nvSpPr>
          <p:cNvPr id="3" name="Content Placeholder 2"/>
          <p:cNvSpPr>
            <a:spLocks noGrp="1"/>
          </p:cNvSpPr>
          <p:nvPr>
            <p:ph type="body" idx="1"/>
          </p:nvPr>
        </p:nvSpPr>
        <p:spPr/>
        <p:txBody>
          <a:bodyPr/>
          <a:lstStyle/>
          <a:p>
            <a:r>
              <a:rPr lang="en-US" b="1" dirty="0" smtClean="0">
                <a:solidFill>
                  <a:schemeClr val="accent6"/>
                </a:solidFill>
              </a:rPr>
              <a:t>Constance Malpas</a:t>
            </a:r>
            <a:br>
              <a:rPr lang="en-US" b="1" dirty="0" smtClean="0">
                <a:solidFill>
                  <a:schemeClr val="accent6"/>
                </a:solidFill>
              </a:rPr>
            </a:br>
            <a:r>
              <a:rPr lang="en-US" b="1" dirty="0" smtClean="0">
                <a:solidFill>
                  <a:schemeClr val="accent6"/>
                </a:solidFill>
              </a:rPr>
              <a:t>malpasc@oclc.org</a:t>
            </a:r>
          </a:p>
        </p:txBody>
      </p:sp>
    </p:spTree>
  </p:cSld>
  <p:clrMapOvr>
    <a:masterClrMapping/>
  </p:clrMapOvr>
  <p:transition advTm="813">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Old forms, evolving functions</a:t>
            </a:r>
            <a:endParaRPr lang="en-US" dirty="0"/>
          </a:p>
        </p:txBody>
      </p:sp>
      <p:pic>
        <p:nvPicPr>
          <p:cNvPr id="1025" name="Picture 1"/>
          <p:cNvPicPr>
            <a:picLocks noChangeAspect="1" noChangeArrowheads="1"/>
          </p:cNvPicPr>
          <p:nvPr/>
        </p:nvPicPr>
        <p:blipFill>
          <a:blip r:embed="rId3"/>
          <a:srcRect/>
          <a:stretch>
            <a:fillRect/>
          </a:stretch>
        </p:blipFill>
        <p:spPr bwMode="auto">
          <a:xfrm>
            <a:off x="0" y="1743736"/>
            <a:ext cx="3286125" cy="4504664"/>
          </a:xfrm>
          <a:prstGeom prst="rect">
            <a:avLst/>
          </a:prstGeom>
          <a:noFill/>
          <a:ln w="9525">
            <a:noFill/>
            <a:miter lim="800000"/>
            <a:headEnd/>
            <a:tailEnd/>
          </a:ln>
        </p:spPr>
      </p:pic>
      <p:sp>
        <p:nvSpPr>
          <p:cNvPr id="6" name="TextBox 5"/>
          <p:cNvSpPr txBox="1"/>
          <p:nvPr/>
        </p:nvSpPr>
        <p:spPr>
          <a:xfrm>
            <a:off x="32082" y="5925235"/>
            <a:ext cx="9111918" cy="323165"/>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1500" b="1" dirty="0" err="1" smtClean="0"/>
              <a:t>Pickman</a:t>
            </a:r>
            <a:r>
              <a:rPr lang="en-US" sz="1500" b="1" dirty="0" smtClean="0"/>
              <a:t>, D. Leavitt. (1938). </a:t>
            </a:r>
            <a:r>
              <a:rPr lang="en-US" sz="1500" b="1" i="1" dirty="0" smtClean="0">
                <a:solidFill>
                  <a:schemeClr val="accent3"/>
                </a:solidFill>
              </a:rPr>
              <a:t>Pouring vessel vagaries</a:t>
            </a:r>
            <a:r>
              <a:rPr lang="en-US" sz="1500" b="1" i="1" dirty="0" smtClean="0"/>
              <a:t>.</a:t>
            </a:r>
            <a:r>
              <a:rPr lang="en-US" sz="1500" b="1" dirty="0" smtClean="0"/>
              <a:t> Cambridge, Mass.: The Mythology Company.</a:t>
            </a:r>
            <a:endParaRPr lang="en-US" sz="1500" b="1" dirty="0"/>
          </a:p>
        </p:txBody>
      </p:sp>
      <p:sp>
        <p:nvSpPr>
          <p:cNvPr id="7" name="TextBox 6"/>
          <p:cNvSpPr txBox="1"/>
          <p:nvPr/>
        </p:nvSpPr>
        <p:spPr>
          <a:xfrm>
            <a:off x="3286125" y="2286000"/>
            <a:ext cx="5791970" cy="3046988"/>
          </a:xfrm>
          <a:prstGeom prst="rect">
            <a:avLst/>
          </a:prstGeom>
          <a:noFill/>
        </p:spPr>
        <p:txBody>
          <a:bodyPr wrap="none" rtlCol="0">
            <a:spAutoFit/>
          </a:bodyPr>
          <a:lstStyle/>
          <a:p>
            <a:r>
              <a:rPr lang="en-US" sz="2400" dirty="0" smtClean="0"/>
              <a:t>This is an early American </a:t>
            </a:r>
            <a:r>
              <a:rPr lang="en-US" sz="2400" b="1" dirty="0" smtClean="0">
                <a:solidFill>
                  <a:schemeClr val="accent3"/>
                </a:solidFill>
              </a:rPr>
              <a:t>spout cup. . .</a:t>
            </a:r>
          </a:p>
          <a:p>
            <a:endParaRPr lang="en-US" sz="2400" b="1" dirty="0" smtClean="0">
              <a:solidFill>
                <a:schemeClr val="accent3"/>
              </a:solidFill>
            </a:endParaRPr>
          </a:p>
          <a:p>
            <a:r>
              <a:rPr lang="en-US" sz="2400" b="1" dirty="0" smtClean="0"/>
              <a:t>a pouring vessel somewhere between </a:t>
            </a:r>
          </a:p>
          <a:p>
            <a:r>
              <a:rPr lang="en-US" sz="2400" b="1" dirty="0" smtClean="0"/>
              <a:t>	a </a:t>
            </a:r>
            <a:r>
              <a:rPr lang="en-US" sz="2400" b="1" dirty="0" smtClean="0">
                <a:solidFill>
                  <a:schemeClr val="accent3"/>
                </a:solidFill>
              </a:rPr>
              <a:t>pap boat </a:t>
            </a:r>
            <a:r>
              <a:rPr lang="en-US" sz="2400" b="1" dirty="0" smtClean="0"/>
              <a:t>and a </a:t>
            </a:r>
            <a:r>
              <a:rPr lang="en-US" sz="2400" b="1" dirty="0" smtClean="0">
                <a:solidFill>
                  <a:schemeClr val="accent3"/>
                </a:solidFill>
              </a:rPr>
              <a:t>tea pot.</a:t>
            </a:r>
          </a:p>
          <a:p>
            <a:endParaRPr lang="en-US" sz="2400" dirty="0" smtClean="0"/>
          </a:p>
          <a:p>
            <a:r>
              <a:rPr lang="en-US" sz="2400" dirty="0" smtClean="0"/>
              <a:t>My aim today:</a:t>
            </a:r>
          </a:p>
          <a:p>
            <a:r>
              <a:rPr lang="en-US" sz="2400" dirty="0" smtClean="0"/>
              <a:t>   dispense </a:t>
            </a:r>
            <a:r>
              <a:rPr lang="en-US" sz="2400" b="1" dirty="0" smtClean="0"/>
              <a:t>more</a:t>
            </a:r>
            <a:r>
              <a:rPr lang="en-US" sz="2400" dirty="0" smtClean="0"/>
              <a:t> </a:t>
            </a:r>
            <a:r>
              <a:rPr lang="en-US" sz="2400" b="1" dirty="0" smtClean="0">
                <a:solidFill>
                  <a:schemeClr val="accent3"/>
                </a:solidFill>
              </a:rPr>
              <a:t>bitter stimulant </a:t>
            </a:r>
          </a:p>
          <a:p>
            <a:r>
              <a:rPr lang="en-US" sz="2400" b="1" dirty="0" smtClean="0">
                <a:solidFill>
                  <a:schemeClr val="accent3"/>
                </a:solidFill>
              </a:rPr>
              <a:t>        </a:t>
            </a:r>
            <a:r>
              <a:rPr lang="en-US" sz="2400" b="1" dirty="0" smtClean="0"/>
              <a:t>than </a:t>
            </a:r>
            <a:r>
              <a:rPr lang="en-US" sz="2400" b="1" dirty="0" smtClean="0">
                <a:solidFill>
                  <a:schemeClr val="accent3"/>
                </a:solidFill>
              </a:rPr>
              <a:t>soothing pabulum</a:t>
            </a:r>
          </a:p>
        </p:txBody>
      </p:sp>
    </p:spTree>
  </p:cSld>
  <p:clrMapOvr>
    <a:masterClrMapping/>
  </p:clrMapOvr>
  <p:transition advTm="18829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dissolve">
                                      <p:cBhvr>
                                        <p:cTn id="11" dur="500"/>
                                        <p:tgtEl>
                                          <p:spTgt spid="7">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dissolve">
                                      <p:cBhvr>
                                        <p:cTn id="20" dur="500"/>
                                        <p:tgtEl>
                                          <p:spTgt spid="7">
                                            <p:txEl>
                                              <p:pRg st="5" end="5"/>
                                            </p:txEl>
                                          </p:spTgt>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dissolve">
                                      <p:cBhvr>
                                        <p:cTn id="24" dur="500"/>
                                        <p:tgtEl>
                                          <p:spTgt spid="7">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dissolve">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view of the future</a:t>
            </a:r>
            <a:endParaRPr lang="en-US" dirty="0"/>
          </a:p>
        </p:txBody>
      </p:sp>
      <p:pic>
        <p:nvPicPr>
          <p:cNvPr id="69640" name="Picture 8" descr="C:\DOCUME~1\malpasc\LOCALS~1\Temp\SNAGHTMLa68d92.PNG"/>
          <p:cNvPicPr>
            <a:picLocks noChangeAspect="1" noChangeArrowheads="1"/>
          </p:cNvPicPr>
          <p:nvPr/>
        </p:nvPicPr>
        <p:blipFill>
          <a:blip r:embed="rId3"/>
          <a:srcRect/>
          <a:stretch>
            <a:fillRect/>
          </a:stretch>
        </p:blipFill>
        <p:spPr bwMode="auto">
          <a:xfrm>
            <a:off x="152400" y="1939977"/>
            <a:ext cx="8839200" cy="3622623"/>
          </a:xfrm>
          <a:prstGeom prst="rect">
            <a:avLst/>
          </a:prstGeom>
          <a:noFill/>
        </p:spPr>
      </p:pic>
      <p:sp>
        <p:nvSpPr>
          <p:cNvPr id="8" name="TextBox 7"/>
          <p:cNvSpPr txBox="1"/>
          <p:nvPr/>
        </p:nvSpPr>
        <p:spPr>
          <a:xfrm>
            <a:off x="152400" y="5562600"/>
            <a:ext cx="8991600" cy="584775"/>
          </a:xfrm>
          <a:prstGeom prst="rect">
            <a:avLst/>
          </a:prstGeom>
          <a:noFill/>
        </p:spPr>
        <p:txBody>
          <a:bodyPr wrap="square" rtlCol="0">
            <a:spAutoFit/>
          </a:bodyPr>
          <a:lstStyle/>
          <a:p>
            <a:r>
              <a:rPr lang="en-US" sz="1600" dirty="0" smtClean="0"/>
              <a:t>Rick Anderson. </a:t>
            </a:r>
            <a:r>
              <a:rPr lang="en-US" sz="1600" b="1" dirty="0" smtClean="0"/>
              <a:t>The Portal Problem, Part 2: The Plight of the Library Collection </a:t>
            </a:r>
            <a:r>
              <a:rPr lang="en-US" sz="1600" b="1" i="1" dirty="0" smtClean="0"/>
              <a:t>Scholarly Kitchen Blog </a:t>
            </a:r>
            <a:r>
              <a:rPr lang="en-US" sz="1600" dirty="0" smtClean="0"/>
              <a:t>(April 16, 2012)</a:t>
            </a:r>
          </a:p>
        </p:txBody>
      </p:sp>
    </p:spTree>
  </p:cSld>
  <p:clrMapOvr>
    <a:masterClrMapping/>
  </p:clrMapOvr>
  <p:transition advTm="16">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Bef>
                <a:spcPts val="0"/>
              </a:spcBef>
              <a:buNone/>
            </a:pPr>
            <a:r>
              <a:rPr lang="en-US" b="1" dirty="0" smtClean="0"/>
              <a:t>ARL–CNI Forum, October 2011</a:t>
            </a:r>
          </a:p>
          <a:p>
            <a:pPr>
              <a:spcBef>
                <a:spcPts val="0"/>
              </a:spcBef>
              <a:buNone/>
            </a:pPr>
            <a:r>
              <a:rPr lang="en-US" sz="2700" dirty="0" smtClean="0"/>
              <a:t>Louisiana State University President, John Lombardi</a:t>
            </a:r>
          </a:p>
          <a:p>
            <a:pPr>
              <a:buNone/>
            </a:pPr>
            <a:r>
              <a:rPr lang="en-US" sz="2400" dirty="0" smtClean="0"/>
              <a:t> When solicited for university funding, his first question is: </a:t>
            </a:r>
            <a:r>
              <a:rPr lang="en-US" sz="2400" b="1" dirty="0" smtClean="0">
                <a:solidFill>
                  <a:schemeClr val="accent6"/>
                </a:solidFill>
              </a:rPr>
              <a:t>“</a:t>
            </a:r>
            <a:r>
              <a:rPr lang="en-US" sz="2400" b="1" i="1" dirty="0" smtClean="0">
                <a:solidFill>
                  <a:schemeClr val="accent6"/>
                </a:solidFill>
              </a:rPr>
              <a:t>What will that project do to make the university more competitive</a:t>
            </a:r>
            <a:r>
              <a:rPr lang="en-US" sz="2400" b="1" dirty="0" smtClean="0">
                <a:solidFill>
                  <a:schemeClr val="accent6"/>
                </a:solidFill>
              </a:rPr>
              <a:t>?” </a:t>
            </a:r>
          </a:p>
          <a:p>
            <a:pPr>
              <a:buNone/>
            </a:pPr>
            <a:r>
              <a:rPr lang="en-US" sz="2400" dirty="0" smtClean="0"/>
              <a:t>“If you can’t persuade me that the work you’re doing is going to make us more famous, </a:t>
            </a:r>
            <a:r>
              <a:rPr lang="en-US" sz="2400" b="1" i="1" dirty="0" smtClean="0">
                <a:solidFill>
                  <a:schemeClr val="accent6"/>
                </a:solidFill>
              </a:rPr>
              <a:t>we’re not going to be interested in investing in you</a:t>
            </a:r>
            <a:r>
              <a:rPr lang="en-US" sz="2400" dirty="0" smtClean="0"/>
              <a:t>,” he said. </a:t>
            </a:r>
          </a:p>
          <a:p>
            <a:pPr>
              <a:buNone/>
            </a:pPr>
            <a:r>
              <a:rPr lang="en-US" sz="2400" dirty="0" smtClean="0"/>
              <a:t>“Is that wise and profound and good? No. It’s stupid. But </a:t>
            </a:r>
            <a:r>
              <a:rPr lang="en-US" sz="2400" b="1" i="1" dirty="0" smtClean="0">
                <a:solidFill>
                  <a:schemeClr val="accent6"/>
                </a:solidFill>
              </a:rPr>
              <a:t>that’s the way it is</a:t>
            </a:r>
            <a:r>
              <a:rPr lang="en-US" sz="2400" dirty="0" smtClean="0"/>
              <a:t>.”</a:t>
            </a:r>
            <a:endParaRPr lang="en-US" sz="2700" dirty="0"/>
          </a:p>
        </p:txBody>
      </p:sp>
      <p:sp>
        <p:nvSpPr>
          <p:cNvPr id="3" name="Title 2"/>
          <p:cNvSpPr>
            <a:spLocks noGrp="1"/>
          </p:cNvSpPr>
          <p:nvPr>
            <p:ph type="title"/>
          </p:nvPr>
        </p:nvSpPr>
        <p:spPr/>
        <p:txBody>
          <a:bodyPr/>
          <a:lstStyle/>
          <a:p>
            <a:r>
              <a:rPr lang="en-US" dirty="0" smtClean="0"/>
              <a:t>Or maybe it’s something else.</a:t>
            </a:r>
            <a:endParaRPr lang="en-US" dirty="0"/>
          </a:p>
        </p:txBody>
      </p:sp>
      <p:sp>
        <p:nvSpPr>
          <p:cNvPr id="4" name="TextBox 3"/>
          <p:cNvSpPr txBox="1"/>
          <p:nvPr/>
        </p:nvSpPr>
        <p:spPr>
          <a:xfrm>
            <a:off x="4191000" y="5757446"/>
            <a:ext cx="4658519" cy="338554"/>
          </a:xfrm>
          <a:prstGeom prst="rect">
            <a:avLst/>
          </a:prstGeom>
          <a:noFill/>
        </p:spPr>
        <p:txBody>
          <a:bodyPr wrap="none" rtlCol="0">
            <a:spAutoFit/>
          </a:bodyPr>
          <a:lstStyle/>
          <a:p>
            <a:r>
              <a:rPr lang="en-US" sz="1600" dirty="0" smtClean="0">
                <a:hlinkClick r:id="rId3"/>
              </a:rPr>
              <a:t>http://www.youtube.com/watch?v=n49VJKPVw_0</a:t>
            </a:r>
            <a:endParaRPr lang="en-US" sz="1600" dirty="0"/>
          </a:p>
        </p:txBody>
      </p:sp>
    </p:spTree>
  </p:cSld>
  <p:clrMapOvr>
    <a:masterClrMapping/>
  </p:clrMapOvr>
  <p:transition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295400" y="1219200"/>
            <a:ext cx="6553200" cy="4495800"/>
          </a:xfrm>
          <a:prstGeom prst="rect">
            <a:avLst/>
          </a:prstGeom>
          <a:solidFill>
            <a:schemeClr val="bg1">
              <a:lumMod val="85000"/>
              <a:alpha val="27059"/>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a:stCxn id="4" idx="0"/>
            <a:endCxn id="4" idx="2"/>
          </p:cNvCxnSpPr>
          <p:nvPr/>
        </p:nvCxnSpPr>
        <p:spPr>
          <a:xfrm rot="16200000" flipH="1">
            <a:off x="2324101" y="3467100"/>
            <a:ext cx="4495800" cy="31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467100"/>
            <a:ext cx="65532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5" name="Picture 50" descr="researchandlearning2"/>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181600" y="3886200"/>
            <a:ext cx="2127542" cy="1417637"/>
          </a:xfrm>
          <a:prstGeom prst="ellipse">
            <a:avLst/>
          </a:prstGeom>
          <a:ln>
            <a:noFill/>
          </a:ln>
          <a:effectLst>
            <a:softEdge rad="112500"/>
          </a:effectLst>
        </p:spPr>
      </p:pic>
      <p:pic>
        <p:nvPicPr>
          <p:cNvPr id="36" name="Picture 44" descr="WebResources2"/>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5410200" y="1828800"/>
            <a:ext cx="1227138" cy="1227138"/>
          </a:xfrm>
          <a:prstGeom prst="ellipse">
            <a:avLst/>
          </a:prstGeom>
          <a:ln>
            <a:noFill/>
          </a:ln>
          <a:effectLst>
            <a:softEdge rad="112500"/>
          </a:effectLst>
        </p:spPr>
      </p:pic>
      <p:pic>
        <p:nvPicPr>
          <p:cNvPr id="34" name="Picture 51" descr="specialcollections2"/>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1905000" y="3886200"/>
            <a:ext cx="1919288" cy="1279525"/>
          </a:xfrm>
          <a:prstGeom prst="ellipse">
            <a:avLst/>
          </a:prstGeom>
          <a:ln>
            <a:noFill/>
          </a:ln>
          <a:effectLst>
            <a:softEdge rad="112500"/>
          </a:effectLst>
        </p:spPr>
      </p:pic>
      <p:pic>
        <p:nvPicPr>
          <p:cNvPr id="33" name="Picture 48" descr="booksjournals"/>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1911349" y="1530350"/>
            <a:ext cx="2400301" cy="1600200"/>
          </a:xfrm>
          <a:prstGeom prst="ellipse">
            <a:avLst/>
          </a:prstGeom>
          <a:ln>
            <a:noFill/>
          </a:ln>
          <a:effectLst>
            <a:softEdge rad="112500"/>
          </a:effectLst>
        </p:spPr>
      </p:pic>
      <p:sp>
        <p:nvSpPr>
          <p:cNvPr id="15377" name="Line 22"/>
          <p:cNvSpPr>
            <a:spLocks noChangeShapeType="1"/>
          </p:cNvSpPr>
          <p:nvPr/>
        </p:nvSpPr>
        <p:spPr bwMode="auto">
          <a:xfrm flipH="1" flipV="1">
            <a:off x="1371600" y="1371600"/>
            <a:ext cx="3200400" cy="2057400"/>
          </a:xfrm>
          <a:prstGeom prst="line">
            <a:avLst/>
          </a:prstGeom>
          <a:noFill/>
          <a:ln w="9525">
            <a:solidFill>
              <a:srgbClr val="808080"/>
            </a:solidFill>
            <a:prstDash val="dash"/>
            <a:round/>
            <a:headEnd/>
            <a:tailEnd/>
          </a:ln>
        </p:spPr>
        <p:txBody>
          <a:bodyPr/>
          <a:lstStyle/>
          <a:p>
            <a:endParaRPr lang="en-US"/>
          </a:p>
        </p:txBody>
      </p:sp>
      <p:sp>
        <p:nvSpPr>
          <p:cNvPr id="15378" name="Text Box 23"/>
          <p:cNvSpPr txBox="1">
            <a:spLocks noChangeArrowheads="1"/>
          </p:cNvSpPr>
          <p:nvPr/>
        </p:nvSpPr>
        <p:spPr bwMode="auto">
          <a:xfrm>
            <a:off x="3032125" y="1484313"/>
            <a:ext cx="1098550" cy="366712"/>
          </a:xfrm>
          <a:prstGeom prst="rect">
            <a:avLst/>
          </a:prstGeom>
          <a:noFill/>
          <a:ln w="9525">
            <a:noFill/>
            <a:miter lim="800000"/>
            <a:headEnd/>
            <a:tailEnd/>
          </a:ln>
        </p:spPr>
        <p:txBody>
          <a:bodyPr wrap="none">
            <a:spAutoFit/>
          </a:bodyPr>
          <a:lstStyle/>
          <a:p>
            <a:r>
              <a:rPr lang="en-US"/>
              <a:t>Licensed</a:t>
            </a:r>
          </a:p>
        </p:txBody>
      </p:sp>
      <p:sp>
        <p:nvSpPr>
          <p:cNvPr id="23" name="Rectangle 22"/>
          <p:cNvSpPr/>
          <p:nvPr/>
        </p:nvSpPr>
        <p:spPr>
          <a:xfrm>
            <a:off x="1295399" y="3467100"/>
            <a:ext cx="3276601" cy="2247900"/>
          </a:xfrm>
          <a:prstGeom prst="rect">
            <a:avLst/>
          </a:prstGeom>
          <a:solidFill>
            <a:schemeClr val="accent6">
              <a:lumMod val="75000"/>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accent3">
                    <a:lumMod val="50000"/>
                  </a:schemeClr>
                </a:solidFill>
              </a:rPr>
              <a:t>Hereditary Duchy of RBMS</a:t>
            </a:r>
            <a:endParaRPr lang="en-US" sz="2800" b="1" dirty="0">
              <a:solidFill>
                <a:schemeClr val="accent3">
                  <a:lumMod val="50000"/>
                </a:schemeClr>
              </a:solidFill>
            </a:endParaRPr>
          </a:p>
        </p:txBody>
      </p:sp>
      <p:sp>
        <p:nvSpPr>
          <p:cNvPr id="15379" name="Text Box 24"/>
          <p:cNvSpPr txBox="1">
            <a:spLocks noChangeArrowheads="1"/>
          </p:cNvSpPr>
          <p:nvPr/>
        </p:nvSpPr>
        <p:spPr bwMode="auto">
          <a:xfrm>
            <a:off x="1447800" y="2819400"/>
            <a:ext cx="1276350" cy="366713"/>
          </a:xfrm>
          <a:prstGeom prst="rect">
            <a:avLst/>
          </a:prstGeom>
          <a:noFill/>
          <a:ln w="9525">
            <a:noFill/>
            <a:miter lim="800000"/>
            <a:headEnd/>
            <a:tailEnd/>
          </a:ln>
        </p:spPr>
        <p:txBody>
          <a:bodyPr wrap="none">
            <a:spAutoFit/>
          </a:bodyPr>
          <a:lstStyle/>
          <a:p>
            <a:r>
              <a:rPr lang="en-US"/>
              <a:t>Purchased</a:t>
            </a:r>
          </a:p>
        </p:txBody>
      </p:sp>
      <p:sp>
        <p:nvSpPr>
          <p:cNvPr id="22" name="TextBox 21"/>
          <p:cNvSpPr txBox="1"/>
          <p:nvPr/>
        </p:nvSpPr>
        <p:spPr>
          <a:xfrm>
            <a:off x="76200" y="6553200"/>
            <a:ext cx="4793300" cy="246221"/>
          </a:xfrm>
          <a:prstGeom prst="rect">
            <a:avLst/>
          </a:prstGeom>
          <a:noFill/>
        </p:spPr>
        <p:txBody>
          <a:bodyPr wrap="none" rtlCol="0">
            <a:spAutoFit/>
          </a:bodyPr>
          <a:lstStyle/>
          <a:p>
            <a:r>
              <a:rPr lang="en-US" sz="1000" b="1" dirty="0" smtClean="0">
                <a:solidFill>
                  <a:srgbClr val="000000"/>
                </a:solidFill>
              </a:rPr>
              <a:t>OCLC Collections Grid.  Credit:  Dempsey, Childress (OCLC Research. </a:t>
            </a:r>
            <a:r>
              <a:rPr lang="en-US" sz="1000" dirty="0" smtClean="0">
                <a:solidFill>
                  <a:srgbClr val="000000"/>
                </a:solidFill>
              </a:rPr>
              <a:t>2003)</a:t>
            </a:r>
            <a:endParaRPr lang="en-US" sz="1000" dirty="0">
              <a:solidFill>
                <a:srgbClr val="000000"/>
              </a:solidFill>
            </a:endParaRPr>
          </a:p>
        </p:txBody>
      </p:sp>
      <p:sp>
        <p:nvSpPr>
          <p:cNvPr id="24" name="Rectangle 23"/>
          <p:cNvSpPr/>
          <p:nvPr/>
        </p:nvSpPr>
        <p:spPr>
          <a:xfrm>
            <a:off x="4570413" y="3467100"/>
            <a:ext cx="3276601" cy="2247900"/>
          </a:xfrm>
          <a:prstGeom prst="rect">
            <a:avLst/>
          </a:prstGeom>
          <a:solidFill>
            <a:schemeClr val="accent6">
              <a:lumMod val="75000"/>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accent3">
                    <a:lumMod val="50000"/>
                  </a:schemeClr>
                </a:solidFill>
              </a:rPr>
              <a:t>New Republic of Institutional Impact</a:t>
            </a:r>
            <a:endParaRPr lang="en-US" sz="2800" b="1" dirty="0">
              <a:solidFill>
                <a:schemeClr val="accent3">
                  <a:lumMod val="50000"/>
                </a:schemeClr>
              </a:solidFill>
            </a:endParaRPr>
          </a:p>
        </p:txBody>
      </p:sp>
      <p:sp>
        <p:nvSpPr>
          <p:cNvPr id="19" name="Oval 18"/>
          <p:cNvSpPr/>
          <p:nvPr/>
        </p:nvSpPr>
        <p:spPr>
          <a:xfrm>
            <a:off x="3581400" y="56388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700" b="1" dirty="0">
                <a:solidFill>
                  <a:srgbClr val="FFFFFF"/>
                </a:solidFill>
              </a:rPr>
              <a:t>In </a:t>
            </a:r>
            <a:r>
              <a:rPr lang="en-US" sz="1700" b="1" dirty="0" smtClean="0">
                <a:solidFill>
                  <a:srgbClr val="FFFFFF"/>
                </a:solidFill>
              </a:rPr>
              <a:t>few collections</a:t>
            </a:r>
            <a:endParaRPr lang="en-US" sz="1700" b="1" dirty="0">
              <a:solidFill>
                <a:srgbClr val="FFFFFF"/>
              </a:solidFill>
            </a:endParaRPr>
          </a:p>
        </p:txBody>
      </p:sp>
      <p:sp>
        <p:nvSpPr>
          <p:cNvPr id="15369" name="Rectangular Callout 15"/>
          <p:cNvSpPr>
            <a:spLocks noChangeArrowheads="1"/>
          </p:cNvSpPr>
          <p:nvPr/>
        </p:nvSpPr>
        <p:spPr bwMode="auto">
          <a:xfrm>
            <a:off x="6858000" y="5257800"/>
            <a:ext cx="1752600" cy="1219200"/>
          </a:xfrm>
          <a:prstGeom prst="wedgeRectCallout">
            <a:avLst>
              <a:gd name="adj1" fmla="val -87773"/>
              <a:gd name="adj2" fmla="val -62889"/>
            </a:avLst>
          </a:prstGeom>
          <a:solidFill>
            <a:srgbClr val="7F7F7F"/>
          </a:solidFill>
          <a:ln w="25400" algn="ctr">
            <a:noFill/>
            <a:miter lim="800000"/>
            <a:headEnd/>
            <a:tailEnd/>
          </a:ln>
        </p:spPr>
        <p:txBody>
          <a:bodyPr anchor="ctr"/>
          <a:lstStyle/>
          <a:p>
            <a:pPr algn="ctr"/>
            <a:r>
              <a:rPr lang="en-US" sz="1400" dirty="0">
                <a:solidFill>
                  <a:srgbClr val="FFFFFF"/>
                </a:solidFill>
                <a:latin typeface="Calibri" pitchFamily="34" charset="0"/>
              </a:rPr>
              <a:t>Research &amp; Learning Materials  </a:t>
            </a:r>
          </a:p>
        </p:txBody>
      </p:sp>
      <p:sp>
        <p:nvSpPr>
          <p:cNvPr id="15372" name="Rectangular Callout 21"/>
          <p:cNvSpPr>
            <a:spLocks noChangeArrowheads="1"/>
          </p:cNvSpPr>
          <p:nvPr/>
        </p:nvSpPr>
        <p:spPr bwMode="auto">
          <a:xfrm>
            <a:off x="685800" y="5334000"/>
            <a:ext cx="1752600" cy="1143000"/>
          </a:xfrm>
          <a:prstGeom prst="wedgeRectCallout">
            <a:avLst>
              <a:gd name="adj1" fmla="val 80616"/>
              <a:gd name="adj2" fmla="val -79306"/>
            </a:avLst>
          </a:prstGeom>
          <a:solidFill>
            <a:srgbClr val="7F7F7F"/>
          </a:solidFill>
          <a:ln w="25400" algn="ctr">
            <a:noFill/>
            <a:miter lim="800000"/>
            <a:headEnd/>
            <a:tailEnd/>
          </a:ln>
        </p:spPr>
        <p:txBody>
          <a:bodyPr anchor="ctr"/>
          <a:lstStyle/>
          <a:p>
            <a:pPr algn="ctr">
              <a:lnSpc>
                <a:spcPct val="100000"/>
              </a:lnSpc>
              <a:spcBef>
                <a:spcPts val="0"/>
              </a:spcBef>
            </a:pPr>
            <a:r>
              <a:rPr lang="en-US" sz="1400" dirty="0">
                <a:solidFill>
                  <a:srgbClr val="FFFFFF"/>
                </a:solidFill>
                <a:latin typeface="Calibri" pitchFamily="34" charset="0"/>
              </a:rPr>
              <a:t>Special Collections</a:t>
            </a:r>
          </a:p>
          <a:p>
            <a:pPr algn="ctr">
              <a:lnSpc>
                <a:spcPct val="100000"/>
              </a:lnSpc>
              <a:spcBef>
                <a:spcPts val="0"/>
              </a:spcBef>
            </a:pPr>
            <a:r>
              <a:rPr lang="en-US" sz="1400" dirty="0">
                <a:solidFill>
                  <a:srgbClr val="FFFFFF"/>
                </a:solidFill>
                <a:latin typeface="Calibri" pitchFamily="34" charset="0"/>
              </a:rPr>
              <a:t>Local Digitization</a:t>
            </a:r>
          </a:p>
        </p:txBody>
      </p:sp>
      <p:sp>
        <p:nvSpPr>
          <p:cNvPr id="26" name="Rectangle 25"/>
          <p:cNvSpPr/>
          <p:nvPr/>
        </p:nvSpPr>
        <p:spPr>
          <a:xfrm>
            <a:off x="1296988" y="1219200"/>
            <a:ext cx="3276601" cy="2247900"/>
          </a:xfrm>
          <a:prstGeom prst="rect">
            <a:avLst/>
          </a:prstGeom>
          <a:solidFill>
            <a:schemeClr val="bg1">
              <a:lumMod val="75000"/>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accent3">
                    <a:lumMod val="50000"/>
                  </a:schemeClr>
                </a:solidFill>
              </a:rPr>
              <a:t>Commodity Goods &amp; Services</a:t>
            </a:r>
            <a:endParaRPr lang="en-US" sz="2800" b="1" dirty="0">
              <a:solidFill>
                <a:schemeClr val="accent3">
                  <a:lumMod val="50000"/>
                </a:schemeClr>
              </a:solidFill>
            </a:endParaRPr>
          </a:p>
        </p:txBody>
      </p:sp>
      <p:sp>
        <p:nvSpPr>
          <p:cNvPr id="18" name="Oval 17"/>
          <p:cNvSpPr/>
          <p:nvPr/>
        </p:nvSpPr>
        <p:spPr>
          <a:xfrm>
            <a:off x="152400" y="31242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400" b="1" dirty="0">
                <a:solidFill>
                  <a:srgbClr val="FFFFFF"/>
                </a:solidFill>
              </a:rPr>
              <a:t>High Stewardship</a:t>
            </a:r>
          </a:p>
        </p:txBody>
      </p:sp>
      <p:sp>
        <p:nvSpPr>
          <p:cNvPr id="21" name="Rectangular Callout 20"/>
          <p:cNvSpPr/>
          <p:nvPr/>
        </p:nvSpPr>
        <p:spPr>
          <a:xfrm>
            <a:off x="685800" y="685800"/>
            <a:ext cx="1752600" cy="838200"/>
          </a:xfrm>
          <a:prstGeom prst="wedgeRectCallout">
            <a:avLst>
              <a:gd name="adj1" fmla="val 67117"/>
              <a:gd name="adj2" fmla="val 7337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defRPr/>
            </a:pPr>
            <a:r>
              <a:rPr lang="en-US" sz="1400" dirty="0" smtClean="0">
                <a:solidFill>
                  <a:srgbClr val="FFFFFF"/>
                </a:solidFill>
                <a:latin typeface="Calibri" pitchFamily="34" charset="0"/>
              </a:rPr>
              <a:t>Purchased materials</a:t>
            </a:r>
            <a:endParaRPr lang="en-US" sz="1400" dirty="0">
              <a:solidFill>
                <a:srgbClr val="FFFFFF"/>
              </a:solidFill>
              <a:latin typeface="Calibri" pitchFamily="34" charset="0"/>
            </a:endParaRPr>
          </a:p>
          <a:p>
            <a:pPr algn="ctr">
              <a:lnSpc>
                <a:spcPct val="100000"/>
              </a:lnSpc>
              <a:spcBef>
                <a:spcPts val="0"/>
              </a:spcBef>
              <a:defRPr/>
            </a:pPr>
            <a:r>
              <a:rPr lang="en-US" sz="1400" dirty="0">
                <a:solidFill>
                  <a:srgbClr val="FFFFFF"/>
                </a:solidFill>
                <a:latin typeface="Calibri" pitchFamily="34" charset="0"/>
              </a:rPr>
              <a:t>Licensed E-Resources</a:t>
            </a:r>
          </a:p>
        </p:txBody>
      </p:sp>
      <p:sp>
        <p:nvSpPr>
          <p:cNvPr id="30" name="Rectangle 29"/>
          <p:cNvSpPr/>
          <p:nvPr/>
        </p:nvSpPr>
        <p:spPr>
          <a:xfrm>
            <a:off x="4573589" y="1219200"/>
            <a:ext cx="3276601" cy="2247900"/>
          </a:xfrm>
          <a:prstGeom prst="rect">
            <a:avLst/>
          </a:prstGeom>
          <a:solidFill>
            <a:schemeClr val="bg1">
              <a:lumMod val="75000"/>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accent3">
                    <a:lumMod val="50000"/>
                  </a:schemeClr>
                </a:solidFill>
              </a:rPr>
              <a:t>Exotic Instruments</a:t>
            </a:r>
            <a:endParaRPr lang="en-US" sz="2800" b="1" dirty="0">
              <a:solidFill>
                <a:schemeClr val="accent3">
                  <a:lumMod val="50000"/>
                </a:schemeClr>
              </a:solidFill>
            </a:endParaRPr>
          </a:p>
        </p:txBody>
      </p:sp>
      <p:sp>
        <p:nvSpPr>
          <p:cNvPr id="27" name="Oval 26"/>
          <p:cNvSpPr/>
          <p:nvPr/>
        </p:nvSpPr>
        <p:spPr>
          <a:xfrm>
            <a:off x="7086600" y="31242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400" b="1" dirty="0">
                <a:solidFill>
                  <a:srgbClr val="FFFFFF"/>
                </a:solidFill>
              </a:rPr>
              <a:t>Low Stewardship</a:t>
            </a:r>
          </a:p>
        </p:txBody>
      </p:sp>
      <p:sp>
        <p:nvSpPr>
          <p:cNvPr id="17" name="Rectangular Callout 16"/>
          <p:cNvSpPr/>
          <p:nvPr/>
        </p:nvSpPr>
        <p:spPr>
          <a:xfrm>
            <a:off x="6781800" y="685800"/>
            <a:ext cx="1752600" cy="685800"/>
          </a:xfrm>
          <a:prstGeom prst="wedgeRectCallout">
            <a:avLst>
              <a:gd name="adj1" fmla="val -67473"/>
              <a:gd name="adj2" fmla="val 13311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rPr>
              <a:t>Open Web Resources</a:t>
            </a:r>
          </a:p>
        </p:txBody>
      </p:sp>
      <p:sp>
        <p:nvSpPr>
          <p:cNvPr id="20" name="Oval 19"/>
          <p:cNvSpPr/>
          <p:nvPr/>
        </p:nvSpPr>
        <p:spPr>
          <a:xfrm>
            <a:off x="3581400" y="685800"/>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sz="1700" b="1" dirty="0">
                <a:solidFill>
                  <a:srgbClr val="FFFFFF"/>
                </a:solidFill>
              </a:rPr>
              <a:t>In many collections</a:t>
            </a:r>
          </a:p>
        </p:txBody>
      </p:sp>
    </p:spTree>
  </p:cSld>
  <p:clrMapOvr>
    <a:masterClrMapping/>
  </p:clrMapOvr>
  <p:transition advTm="1305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295400" y="1474787"/>
            <a:ext cx="6553200" cy="4495800"/>
          </a:xfrm>
          <a:prstGeom prst="rect">
            <a:avLst/>
          </a:prstGeom>
          <a:solidFill>
            <a:schemeClr val="bg1">
              <a:lumMod val="85000"/>
              <a:alpha val="27059"/>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6" name="Straight Connector 5"/>
          <p:cNvCxnSpPr>
            <a:stCxn id="4" idx="0"/>
            <a:endCxn id="4" idx="2"/>
          </p:cNvCxnSpPr>
          <p:nvPr/>
        </p:nvCxnSpPr>
        <p:spPr>
          <a:xfrm rot="16200000" flipH="1">
            <a:off x="2324101" y="3722687"/>
            <a:ext cx="4495800" cy="31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1295400" y="3722687"/>
            <a:ext cx="65532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86600" y="3379787"/>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Low Stewardship</a:t>
            </a:r>
          </a:p>
        </p:txBody>
      </p:sp>
      <p:sp>
        <p:nvSpPr>
          <p:cNvPr id="18" name="Oval 17"/>
          <p:cNvSpPr/>
          <p:nvPr/>
        </p:nvSpPr>
        <p:spPr>
          <a:xfrm>
            <a:off x="152400" y="3379787"/>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rPr>
              <a:t>High Stewardship</a:t>
            </a:r>
          </a:p>
        </p:txBody>
      </p:sp>
      <p:sp>
        <p:nvSpPr>
          <p:cNvPr id="19" name="Oval 18"/>
          <p:cNvSpPr/>
          <p:nvPr/>
        </p:nvSpPr>
        <p:spPr>
          <a:xfrm>
            <a:off x="3581400" y="5894387"/>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rPr>
              <a:t>In Few Collections</a:t>
            </a:r>
          </a:p>
        </p:txBody>
      </p:sp>
      <p:sp>
        <p:nvSpPr>
          <p:cNvPr id="20" name="Oval 19"/>
          <p:cNvSpPr/>
          <p:nvPr/>
        </p:nvSpPr>
        <p:spPr>
          <a:xfrm>
            <a:off x="3581400" y="941387"/>
            <a:ext cx="1905000" cy="582613"/>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FF"/>
                </a:solidFill>
              </a:rPr>
              <a:t>In Many Collections</a:t>
            </a:r>
          </a:p>
        </p:txBody>
      </p:sp>
      <p:sp>
        <p:nvSpPr>
          <p:cNvPr id="24584" name="TextBox 36"/>
          <p:cNvSpPr txBox="1">
            <a:spLocks noChangeArrowheads="1"/>
          </p:cNvSpPr>
          <p:nvPr/>
        </p:nvSpPr>
        <p:spPr bwMode="auto">
          <a:xfrm>
            <a:off x="228600" y="228600"/>
            <a:ext cx="4050789" cy="461665"/>
          </a:xfrm>
          <a:prstGeom prst="rect">
            <a:avLst/>
          </a:prstGeom>
          <a:noFill/>
          <a:ln w="9525">
            <a:noFill/>
            <a:miter lim="800000"/>
            <a:headEnd/>
            <a:tailEnd/>
          </a:ln>
        </p:spPr>
        <p:txBody>
          <a:bodyPr wrap="none">
            <a:spAutoFit/>
          </a:bodyPr>
          <a:lstStyle/>
          <a:p>
            <a:r>
              <a:rPr lang="en-US" sz="2400" b="1" smtClean="0">
                <a:solidFill>
                  <a:srgbClr val="000000"/>
                </a:solidFill>
                <a:latin typeface="Calibri" pitchFamily="34" charset="0"/>
              </a:rPr>
              <a:t>Redirection </a:t>
            </a:r>
            <a:r>
              <a:rPr lang="en-US" sz="2400" b="1" dirty="0" smtClean="0">
                <a:solidFill>
                  <a:srgbClr val="000000"/>
                </a:solidFill>
                <a:latin typeface="Calibri" pitchFamily="34" charset="0"/>
              </a:rPr>
              <a:t>of library resource</a:t>
            </a:r>
            <a:endParaRPr lang="en-US" sz="2400" b="1" dirty="0">
              <a:solidFill>
                <a:srgbClr val="000000"/>
              </a:solidFill>
              <a:latin typeface="Calibri" pitchFamily="34" charset="0"/>
            </a:endParaRPr>
          </a:p>
        </p:txBody>
      </p:sp>
      <p:cxnSp>
        <p:nvCxnSpPr>
          <p:cNvPr id="11" name="Straight Connector 10"/>
          <p:cNvCxnSpPr/>
          <p:nvPr/>
        </p:nvCxnSpPr>
        <p:spPr>
          <a:xfrm flipV="1">
            <a:off x="1295400" y="1474787"/>
            <a:ext cx="6553200" cy="44958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95400" y="1474787"/>
            <a:ext cx="6553200" cy="44958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594" name="Text Box 20"/>
          <p:cNvSpPr txBox="1">
            <a:spLocks noChangeArrowheads="1"/>
          </p:cNvSpPr>
          <p:nvPr/>
        </p:nvSpPr>
        <p:spPr bwMode="auto">
          <a:xfrm>
            <a:off x="3032125" y="1739900"/>
            <a:ext cx="1098550" cy="366712"/>
          </a:xfrm>
          <a:prstGeom prst="rect">
            <a:avLst/>
          </a:prstGeom>
          <a:noFill/>
          <a:ln w="9525">
            <a:noFill/>
            <a:miter lim="800000"/>
            <a:headEnd/>
            <a:tailEnd/>
          </a:ln>
        </p:spPr>
        <p:txBody>
          <a:bodyPr wrap="none">
            <a:spAutoFit/>
          </a:bodyPr>
          <a:lstStyle/>
          <a:p>
            <a:r>
              <a:rPr lang="en-US" dirty="0">
                <a:solidFill>
                  <a:srgbClr val="000000"/>
                </a:solidFill>
              </a:rPr>
              <a:t>Licensed</a:t>
            </a:r>
          </a:p>
        </p:txBody>
      </p:sp>
      <p:sp>
        <p:nvSpPr>
          <p:cNvPr id="24595" name="Text Box 21"/>
          <p:cNvSpPr txBox="1">
            <a:spLocks noChangeArrowheads="1"/>
          </p:cNvSpPr>
          <p:nvPr/>
        </p:nvSpPr>
        <p:spPr bwMode="auto">
          <a:xfrm>
            <a:off x="1524000" y="2998787"/>
            <a:ext cx="1276350" cy="366713"/>
          </a:xfrm>
          <a:prstGeom prst="rect">
            <a:avLst/>
          </a:prstGeom>
          <a:noFill/>
          <a:ln w="9525">
            <a:noFill/>
            <a:miter lim="800000"/>
            <a:headEnd/>
            <a:tailEnd/>
          </a:ln>
        </p:spPr>
        <p:txBody>
          <a:bodyPr wrap="none">
            <a:spAutoFit/>
          </a:bodyPr>
          <a:lstStyle/>
          <a:p>
            <a:r>
              <a:rPr lang="en-US">
                <a:solidFill>
                  <a:srgbClr val="000000"/>
                </a:solidFill>
              </a:rPr>
              <a:t>Purchased</a:t>
            </a:r>
          </a:p>
        </p:txBody>
      </p:sp>
      <p:grpSp>
        <p:nvGrpSpPr>
          <p:cNvPr id="2" name="Group 53"/>
          <p:cNvGrpSpPr/>
          <p:nvPr/>
        </p:nvGrpSpPr>
        <p:grpSpPr>
          <a:xfrm>
            <a:off x="2895600" y="2743200"/>
            <a:ext cx="2286000" cy="1524000"/>
            <a:chOff x="2895600" y="2743200"/>
            <a:chExt cx="2286000" cy="1524000"/>
          </a:xfrm>
        </p:grpSpPr>
        <p:cxnSp>
          <p:nvCxnSpPr>
            <p:cNvPr id="36" name="Straight Connector 35"/>
            <p:cNvCxnSpPr/>
            <p:nvPr/>
          </p:nvCxnSpPr>
          <p:spPr>
            <a:xfrm rot="16200000" flipH="1">
              <a:off x="4800600" y="3760787"/>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rrowheads="1"/>
            </p:cNvSpPr>
            <p:nvPr/>
          </p:nvSpPr>
          <p:spPr bwMode="auto">
            <a:xfrm>
              <a:off x="4876800" y="3303587"/>
              <a:ext cx="304800" cy="304800"/>
            </a:xfrm>
            <a:prstGeom prst="ellipse">
              <a:avLst/>
            </a:prstGeom>
            <a:solidFill>
              <a:schemeClr val="tx1"/>
            </a:solidFill>
            <a:ln w="25400" algn="ctr">
              <a:solidFill>
                <a:schemeClr val="tx1"/>
              </a:solidFill>
              <a:round/>
              <a:headEnd/>
              <a:tailEnd/>
            </a:ln>
          </p:spPr>
          <p:txBody>
            <a:bodyPr anchor="ctr"/>
            <a:lstStyle/>
            <a:p>
              <a:pPr algn="ctr">
                <a:defRPr/>
              </a:pPr>
              <a:endParaRPr lang="en-US">
                <a:solidFill>
                  <a:srgbClr val="FFFFFF"/>
                </a:solidFill>
              </a:endParaRPr>
            </a:p>
          </p:txBody>
        </p:sp>
        <p:sp>
          <p:nvSpPr>
            <p:cNvPr id="15" name="Oval 14"/>
            <p:cNvSpPr/>
            <p:nvPr/>
          </p:nvSpPr>
          <p:spPr>
            <a:xfrm>
              <a:off x="2895600" y="27432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Oval 15"/>
            <p:cNvSpPr/>
            <p:nvPr/>
          </p:nvSpPr>
          <p:spPr>
            <a:xfrm>
              <a:off x="3886200" y="39624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Oval 16"/>
            <p:cNvSpPr/>
            <p:nvPr/>
          </p:nvSpPr>
          <p:spPr>
            <a:xfrm>
              <a:off x="4876800" y="3913187"/>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2" name="Straight Connector 21"/>
            <p:cNvCxnSpPr>
              <a:stCxn id="15" idx="6"/>
              <a:endCxn id="14" idx="2"/>
            </p:cNvCxnSpPr>
            <p:nvPr/>
          </p:nvCxnSpPr>
          <p:spPr>
            <a:xfrm>
              <a:off x="3200400" y="2895600"/>
              <a:ext cx="1676400" cy="5603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593" name="Line 19"/>
            <p:cNvSpPr>
              <a:spLocks noChangeShapeType="1"/>
            </p:cNvSpPr>
            <p:nvPr/>
          </p:nvSpPr>
          <p:spPr bwMode="auto">
            <a:xfrm>
              <a:off x="3048000" y="2895600"/>
              <a:ext cx="914400" cy="1169986"/>
            </a:xfrm>
            <a:prstGeom prst="line">
              <a:avLst/>
            </a:prstGeom>
            <a:noFill/>
            <a:ln w="25400">
              <a:solidFill>
                <a:schemeClr val="tx1"/>
              </a:solidFill>
              <a:round/>
              <a:headEnd/>
              <a:tailEnd/>
            </a:ln>
          </p:spPr>
          <p:txBody>
            <a:bodyPr/>
            <a:lstStyle/>
            <a:p>
              <a:endParaRPr lang="en-US">
                <a:solidFill>
                  <a:srgbClr val="000000"/>
                </a:solidFill>
              </a:endParaRPr>
            </a:p>
          </p:txBody>
        </p:sp>
        <p:sp>
          <p:nvSpPr>
            <p:cNvPr id="24597" name="Line 21"/>
            <p:cNvSpPr>
              <a:spLocks noChangeShapeType="1"/>
            </p:cNvSpPr>
            <p:nvPr/>
          </p:nvSpPr>
          <p:spPr bwMode="auto">
            <a:xfrm flipV="1">
              <a:off x="4191000" y="4065587"/>
              <a:ext cx="762000" cy="76200"/>
            </a:xfrm>
            <a:prstGeom prst="line">
              <a:avLst/>
            </a:prstGeom>
            <a:noFill/>
            <a:ln w="25400">
              <a:solidFill>
                <a:schemeClr val="tx1"/>
              </a:solidFill>
              <a:round/>
              <a:headEnd/>
              <a:tailEnd/>
            </a:ln>
            <a:effectLst/>
          </p:spPr>
          <p:txBody>
            <a:bodyPr/>
            <a:lstStyle/>
            <a:p>
              <a:endParaRPr lang="en-US">
                <a:solidFill>
                  <a:srgbClr val="000000"/>
                </a:solidFill>
              </a:endParaRPr>
            </a:p>
          </p:txBody>
        </p:sp>
      </p:grpSp>
      <p:grpSp>
        <p:nvGrpSpPr>
          <p:cNvPr id="3" name="Group 42"/>
          <p:cNvGrpSpPr/>
          <p:nvPr/>
        </p:nvGrpSpPr>
        <p:grpSpPr>
          <a:xfrm>
            <a:off x="3505200" y="2362200"/>
            <a:ext cx="2209800" cy="2438400"/>
            <a:chOff x="5181600" y="1371600"/>
            <a:chExt cx="2209800" cy="2438400"/>
          </a:xfrm>
        </p:grpSpPr>
        <p:sp>
          <p:nvSpPr>
            <p:cNvPr id="24" name="Oval 23"/>
            <p:cNvSpPr>
              <a:spLocks noChangeArrowheads="1"/>
            </p:cNvSpPr>
            <p:nvPr/>
          </p:nvSpPr>
          <p:spPr bwMode="auto">
            <a:xfrm>
              <a:off x="6324600" y="2514600"/>
              <a:ext cx="304800" cy="304800"/>
            </a:xfrm>
            <a:prstGeom prst="ellipse">
              <a:avLst/>
            </a:prstGeom>
            <a:solidFill>
              <a:schemeClr val="tx1"/>
            </a:solidFill>
            <a:ln w="25400" algn="ctr">
              <a:solidFill>
                <a:schemeClr val="tx1"/>
              </a:solidFill>
              <a:round/>
              <a:headEnd/>
              <a:tailEnd/>
            </a:ln>
          </p:spPr>
          <p:txBody>
            <a:bodyPr anchor="ctr"/>
            <a:lstStyle/>
            <a:p>
              <a:pPr algn="ctr">
                <a:defRPr/>
              </a:pPr>
              <a:endParaRPr lang="en-US">
                <a:solidFill>
                  <a:srgbClr val="FFFFFF"/>
                </a:solidFill>
              </a:endParaRPr>
            </a:p>
          </p:txBody>
        </p:sp>
        <p:sp>
          <p:nvSpPr>
            <p:cNvPr id="25" name="Oval 24"/>
            <p:cNvSpPr/>
            <p:nvPr/>
          </p:nvSpPr>
          <p:spPr>
            <a:xfrm>
              <a:off x="5181600" y="13716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Oval 25"/>
            <p:cNvSpPr/>
            <p:nvPr/>
          </p:nvSpPr>
          <p:spPr>
            <a:xfrm>
              <a:off x="5791200" y="27432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Oval 27"/>
            <p:cNvSpPr/>
            <p:nvPr/>
          </p:nvSpPr>
          <p:spPr>
            <a:xfrm>
              <a:off x="7086600" y="35052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9" name="Straight Connector 28"/>
            <p:cNvCxnSpPr>
              <a:stCxn id="25" idx="5"/>
              <a:endCxn id="24" idx="1"/>
            </p:cNvCxnSpPr>
            <p:nvPr/>
          </p:nvCxnSpPr>
          <p:spPr>
            <a:xfrm rot="16200000" flipH="1">
              <a:off x="5441763" y="1631763"/>
              <a:ext cx="927474" cy="9274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5"/>
              <a:endCxn id="28" idx="1"/>
            </p:cNvCxnSpPr>
            <p:nvPr/>
          </p:nvCxnSpPr>
          <p:spPr>
            <a:xfrm rot="16200000" flipH="1">
              <a:off x="6470463" y="2889063"/>
              <a:ext cx="775074" cy="5464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Line 19"/>
            <p:cNvSpPr>
              <a:spLocks noChangeShapeType="1"/>
            </p:cNvSpPr>
            <p:nvPr/>
          </p:nvSpPr>
          <p:spPr bwMode="auto">
            <a:xfrm>
              <a:off x="5334000" y="1600201"/>
              <a:ext cx="533400" cy="1219200"/>
            </a:xfrm>
            <a:prstGeom prst="line">
              <a:avLst/>
            </a:prstGeom>
            <a:noFill/>
            <a:ln w="25400">
              <a:solidFill>
                <a:schemeClr val="tx1"/>
              </a:solidFill>
              <a:round/>
              <a:headEnd/>
              <a:tailEnd/>
            </a:ln>
          </p:spPr>
          <p:txBody>
            <a:bodyPr/>
            <a:lstStyle/>
            <a:p>
              <a:endParaRPr lang="en-US">
                <a:solidFill>
                  <a:srgbClr val="000000"/>
                </a:solidFill>
              </a:endParaRPr>
            </a:p>
          </p:txBody>
        </p:sp>
        <p:sp>
          <p:nvSpPr>
            <p:cNvPr id="32" name="Line 21"/>
            <p:cNvSpPr>
              <a:spLocks noChangeShapeType="1"/>
            </p:cNvSpPr>
            <p:nvPr/>
          </p:nvSpPr>
          <p:spPr bwMode="auto">
            <a:xfrm>
              <a:off x="6019800" y="2971800"/>
              <a:ext cx="1143000" cy="685800"/>
            </a:xfrm>
            <a:prstGeom prst="line">
              <a:avLst/>
            </a:prstGeom>
            <a:noFill/>
            <a:ln w="25400">
              <a:solidFill>
                <a:schemeClr val="tx1"/>
              </a:solidFill>
              <a:round/>
              <a:headEnd/>
              <a:tailEnd/>
            </a:ln>
            <a:effectLst/>
          </p:spPr>
          <p:txBody>
            <a:bodyPr/>
            <a:lstStyle/>
            <a:p>
              <a:endParaRPr lang="en-US">
                <a:solidFill>
                  <a:srgbClr val="000000"/>
                </a:solidFill>
              </a:endParaRPr>
            </a:p>
          </p:txBody>
        </p:sp>
      </p:grpSp>
      <p:sp>
        <p:nvSpPr>
          <p:cNvPr id="35" name="TextBox 34"/>
          <p:cNvSpPr txBox="1"/>
          <p:nvPr/>
        </p:nvSpPr>
        <p:spPr>
          <a:xfrm>
            <a:off x="2362200" y="3467008"/>
            <a:ext cx="986167" cy="428259"/>
          </a:xfrm>
          <a:prstGeom prst="rect">
            <a:avLst/>
          </a:prstGeom>
          <a:solidFill>
            <a:srgbClr val="92D050"/>
          </a:solidFill>
        </p:spPr>
        <p:txBody>
          <a:bodyPr wrap="square" rtlCol="0">
            <a:spAutoFit/>
          </a:bodyPr>
          <a:lstStyle/>
          <a:p>
            <a:pPr algn="ctr"/>
            <a:r>
              <a:rPr lang="en-US" sz="2000" dirty="0" smtClean="0">
                <a:solidFill>
                  <a:srgbClr val="000000"/>
                </a:solidFill>
              </a:rPr>
              <a:t>today</a:t>
            </a:r>
            <a:endParaRPr lang="en-US" sz="2000" dirty="0">
              <a:solidFill>
                <a:srgbClr val="000000"/>
              </a:solidFill>
            </a:endParaRPr>
          </a:p>
        </p:txBody>
      </p:sp>
      <p:sp>
        <p:nvSpPr>
          <p:cNvPr id="37" name="TextBox 36"/>
          <p:cNvSpPr txBox="1"/>
          <p:nvPr/>
        </p:nvSpPr>
        <p:spPr>
          <a:xfrm>
            <a:off x="5410200" y="3429000"/>
            <a:ext cx="1067921" cy="428259"/>
          </a:xfrm>
          <a:prstGeom prst="rect">
            <a:avLst/>
          </a:prstGeom>
          <a:solidFill>
            <a:schemeClr val="accent1"/>
          </a:solidFill>
        </p:spPr>
        <p:txBody>
          <a:bodyPr wrap="square" rtlCol="0">
            <a:spAutoFit/>
          </a:bodyPr>
          <a:lstStyle/>
          <a:p>
            <a:pPr algn="ctr"/>
            <a:r>
              <a:rPr lang="en-US" sz="2000" dirty="0" smtClean="0">
                <a:solidFill>
                  <a:srgbClr val="FFFFFF"/>
                </a:solidFill>
              </a:rPr>
              <a:t>+5 yrs</a:t>
            </a:r>
            <a:endParaRPr lang="en-US" sz="2000" dirty="0">
              <a:solidFill>
                <a:srgbClr val="FFFFFF"/>
              </a:solidFill>
            </a:endParaRPr>
          </a:p>
        </p:txBody>
      </p:sp>
      <p:sp>
        <p:nvSpPr>
          <p:cNvPr id="38" name="TextBox 37"/>
          <p:cNvSpPr txBox="1"/>
          <p:nvPr/>
        </p:nvSpPr>
        <p:spPr>
          <a:xfrm>
            <a:off x="149943" y="6477000"/>
            <a:ext cx="1486304" cy="246221"/>
          </a:xfrm>
          <a:prstGeom prst="rect">
            <a:avLst/>
          </a:prstGeom>
          <a:noFill/>
        </p:spPr>
        <p:txBody>
          <a:bodyPr wrap="none" rtlCol="0">
            <a:spAutoFit/>
          </a:bodyPr>
          <a:lstStyle/>
          <a:p>
            <a:r>
              <a:rPr lang="en-US" sz="1000" b="1" dirty="0" smtClean="0">
                <a:solidFill>
                  <a:srgbClr val="000000"/>
                </a:solidFill>
              </a:rPr>
              <a:t>OCLC Research, </a:t>
            </a:r>
            <a:r>
              <a:rPr lang="en-US" sz="1000" dirty="0" smtClean="0">
                <a:solidFill>
                  <a:srgbClr val="000000"/>
                </a:solidFill>
              </a:rPr>
              <a:t>2010.</a:t>
            </a:r>
            <a:endParaRPr lang="en-US" sz="1000" dirty="0">
              <a:solidFill>
                <a:srgbClr val="000000"/>
              </a:solidFill>
            </a:endParaRPr>
          </a:p>
        </p:txBody>
      </p:sp>
      <p:sp>
        <p:nvSpPr>
          <p:cNvPr id="40" name="Rounded Rectangle 39"/>
          <p:cNvSpPr/>
          <p:nvPr/>
        </p:nvSpPr>
        <p:spPr>
          <a:xfrm>
            <a:off x="2819400" y="4876800"/>
            <a:ext cx="3582520" cy="914400"/>
          </a:xfrm>
          <a:prstGeom prst="roundRect">
            <a:avLst/>
          </a:prstGeom>
          <a:solidFill>
            <a:schemeClr val="bg1">
              <a:alpha val="62000"/>
            </a:schemeClr>
          </a:solid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Emerging shared services</a:t>
            </a:r>
          </a:p>
          <a:p>
            <a:pPr algn="ctr"/>
            <a:r>
              <a:rPr lang="en-US" b="1" dirty="0" smtClean="0">
                <a:solidFill>
                  <a:schemeClr val="tx1"/>
                </a:solidFill>
              </a:rPr>
              <a:t>New skill sets</a:t>
            </a:r>
          </a:p>
          <a:p>
            <a:pPr algn="ctr"/>
            <a:r>
              <a:rPr lang="en-US" b="1" dirty="0" smtClean="0">
                <a:solidFill>
                  <a:schemeClr val="tx1"/>
                </a:solidFill>
              </a:rPr>
              <a:t>Renovated value proposition</a:t>
            </a:r>
            <a:endParaRPr lang="en-US" b="1" dirty="0">
              <a:solidFill>
                <a:schemeClr val="tx1"/>
              </a:solidFill>
            </a:endParaRPr>
          </a:p>
        </p:txBody>
      </p:sp>
    </p:spTree>
  </p:cSld>
  <p:clrMapOvr>
    <a:masterClrMapping/>
  </p:clrMapOvr>
  <p:transition advTm="8843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par>
                                <p:cTn id="11" presetID="8" presetClass="entr" presetSubtype="3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out)">
                                      <p:cBhvr>
                                        <p:cTn id="13" dur="20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dissolv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the problem?</a:t>
            </a:r>
            <a:endParaRPr lang="en-US" dirty="0"/>
          </a:p>
        </p:txBody>
      </p:sp>
      <p:sp>
        <p:nvSpPr>
          <p:cNvPr id="4" name="Rectangle 3"/>
          <p:cNvSpPr/>
          <p:nvPr/>
        </p:nvSpPr>
        <p:spPr>
          <a:xfrm>
            <a:off x="304800" y="2819400"/>
            <a:ext cx="8534400" cy="2743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buNone/>
            </a:pPr>
            <a:r>
              <a:rPr lang="en-US" sz="1900" b="1" dirty="0" smtClean="0">
                <a:solidFill>
                  <a:schemeClr val="accent3"/>
                </a:solidFill>
              </a:rPr>
              <a:t>widely-held print publications</a:t>
            </a:r>
            <a:r>
              <a:rPr lang="en-US" sz="1900" dirty="0" smtClean="0"/>
              <a:t>   </a:t>
            </a:r>
            <a:r>
              <a:rPr lang="en-US" sz="1900" dirty="0" smtClean="0">
                <a:solidFill>
                  <a:schemeClr val="tx1"/>
                </a:solidFill>
                <a:sym typeface="Wingdings" pitchFamily="2" charset="2"/>
              </a:rPr>
              <a:t></a:t>
            </a:r>
            <a:r>
              <a:rPr lang="en-US" sz="1900" dirty="0" smtClean="0">
                <a:sym typeface="Wingdings" pitchFamily="2" charset="2"/>
              </a:rPr>
              <a:t>	</a:t>
            </a:r>
            <a:r>
              <a:rPr lang="en-US" sz="1900" b="1" i="1" dirty="0" smtClean="0">
                <a:solidFill>
                  <a:schemeClr val="accent6"/>
                </a:solidFill>
                <a:sym typeface="Wingdings" pitchFamily="2" charset="2"/>
              </a:rPr>
              <a:t>cooperative cataloging</a:t>
            </a:r>
          </a:p>
          <a:p>
            <a:pPr>
              <a:lnSpc>
                <a:spcPct val="120000"/>
              </a:lnSpc>
              <a:spcBef>
                <a:spcPts val="0"/>
              </a:spcBef>
              <a:buNone/>
            </a:pPr>
            <a:r>
              <a:rPr lang="en-US" sz="1900" b="1" i="1" dirty="0" smtClean="0">
                <a:solidFill>
                  <a:schemeClr val="accent6"/>
                </a:solidFill>
                <a:sym typeface="Wingdings" pitchFamily="2" charset="2"/>
              </a:rPr>
              <a:t>									shared print collections </a:t>
            </a:r>
            <a:r>
              <a:rPr lang="en-US" sz="1900" b="1" dirty="0" smtClean="0">
                <a:sym typeface="Wingdings" pitchFamily="2" charset="2"/>
              </a:rPr>
              <a:t>			</a:t>
            </a:r>
          </a:p>
          <a:p>
            <a:pPr>
              <a:lnSpc>
                <a:spcPct val="120000"/>
              </a:lnSpc>
              <a:spcBef>
                <a:spcPts val="0"/>
              </a:spcBef>
              <a:buNone/>
            </a:pPr>
            <a:r>
              <a:rPr lang="en-US" sz="1900" b="1" i="1" dirty="0" smtClean="0">
                <a:solidFill>
                  <a:schemeClr val="accent6"/>
                </a:solidFill>
                <a:sym typeface="Wingdings" pitchFamily="2" charset="2"/>
              </a:rPr>
              <a:t>									approval plans</a:t>
            </a:r>
            <a:endParaRPr lang="en-US" sz="1900" b="1" dirty="0" smtClean="0">
              <a:sym typeface="Wingdings" pitchFamily="2" charset="2"/>
            </a:endParaRPr>
          </a:p>
          <a:p>
            <a:pPr>
              <a:lnSpc>
                <a:spcPct val="120000"/>
              </a:lnSpc>
              <a:spcBef>
                <a:spcPts val="0"/>
              </a:spcBef>
              <a:buNone/>
            </a:pPr>
            <a:r>
              <a:rPr lang="en-US" sz="1900" b="1" i="1" dirty="0" smtClean="0">
                <a:solidFill>
                  <a:schemeClr val="accent6"/>
                </a:solidFill>
                <a:sym typeface="Wingdings" pitchFamily="2" charset="2"/>
              </a:rPr>
              <a:t>									on-demand purchasing</a:t>
            </a:r>
          </a:p>
          <a:p>
            <a:pPr>
              <a:lnSpc>
                <a:spcPct val="120000"/>
              </a:lnSpc>
              <a:buNone/>
            </a:pPr>
            <a:r>
              <a:rPr lang="en-US" sz="1900" b="1" dirty="0" smtClean="0">
                <a:solidFill>
                  <a:schemeClr val="accent3"/>
                </a:solidFill>
              </a:rPr>
              <a:t>licensed electronic resources   </a:t>
            </a:r>
            <a:r>
              <a:rPr lang="en-US" sz="1900" dirty="0" smtClean="0">
                <a:solidFill>
                  <a:schemeClr val="tx1"/>
                </a:solidFill>
                <a:sym typeface="Wingdings" pitchFamily="2" charset="2"/>
              </a:rPr>
              <a:t></a:t>
            </a:r>
            <a:r>
              <a:rPr lang="en-US" sz="1900" dirty="0" smtClean="0">
                <a:solidFill>
                  <a:schemeClr val="accent6"/>
                </a:solidFill>
                <a:sym typeface="Wingdings" pitchFamily="2" charset="2"/>
              </a:rPr>
              <a:t>	</a:t>
            </a:r>
            <a:r>
              <a:rPr lang="en-US" sz="1900" b="1" i="1" dirty="0" smtClean="0">
                <a:solidFill>
                  <a:schemeClr val="accent6"/>
                </a:solidFill>
                <a:sym typeface="Wingdings" pitchFamily="2" charset="2"/>
              </a:rPr>
              <a:t>group licensing	 	  									               		knowledge base maintenance</a:t>
            </a:r>
          </a:p>
          <a:p>
            <a:pPr lvl="1">
              <a:lnSpc>
                <a:spcPct val="120000"/>
              </a:lnSpc>
              <a:spcBef>
                <a:spcPts val="0"/>
              </a:spcBef>
              <a:buNone/>
            </a:pPr>
            <a:r>
              <a:rPr lang="en-US" sz="1900" b="1" i="1" dirty="0" smtClean="0">
                <a:solidFill>
                  <a:schemeClr val="accent6"/>
                </a:solidFill>
                <a:sym typeface="Wingdings" pitchFamily="2" charset="2"/>
              </a:rPr>
              <a:t>                                                  	shared digital preservation </a:t>
            </a:r>
            <a:endParaRPr lang="en-US" sz="1900" b="1" i="1" dirty="0" smtClean="0">
              <a:solidFill>
                <a:schemeClr val="accent6"/>
              </a:solidFill>
            </a:endParaRPr>
          </a:p>
        </p:txBody>
      </p:sp>
      <p:sp>
        <p:nvSpPr>
          <p:cNvPr id="5" name="TextBox 4"/>
          <p:cNvSpPr txBox="1"/>
          <p:nvPr/>
        </p:nvSpPr>
        <p:spPr>
          <a:xfrm>
            <a:off x="228600" y="5572780"/>
            <a:ext cx="8686800" cy="523220"/>
          </a:xfrm>
          <a:prstGeom prst="rect">
            <a:avLst/>
          </a:prstGeom>
          <a:noFill/>
        </p:spPr>
        <p:txBody>
          <a:bodyPr wrap="square" rtlCol="0">
            <a:spAutoFit/>
          </a:bodyPr>
          <a:lstStyle/>
          <a:p>
            <a:pPr>
              <a:buNone/>
            </a:pPr>
            <a:r>
              <a:rPr lang="en-US" sz="2800" b="1" dirty="0" smtClean="0"/>
              <a:t>not necessarily extensible to special collections</a:t>
            </a:r>
            <a:endParaRPr lang="en-US" sz="2800" b="1" dirty="0"/>
          </a:p>
        </p:txBody>
      </p:sp>
      <p:sp>
        <p:nvSpPr>
          <p:cNvPr id="6" name="TextBox 5"/>
          <p:cNvSpPr txBox="1"/>
          <p:nvPr/>
        </p:nvSpPr>
        <p:spPr>
          <a:xfrm>
            <a:off x="152400" y="1789093"/>
            <a:ext cx="8991600" cy="954107"/>
          </a:xfrm>
          <a:prstGeom prst="rect">
            <a:avLst/>
          </a:prstGeom>
          <a:noFill/>
        </p:spPr>
        <p:txBody>
          <a:bodyPr wrap="square" rtlCol="0">
            <a:spAutoFit/>
          </a:bodyPr>
          <a:lstStyle/>
          <a:p>
            <a:pPr>
              <a:buNone/>
            </a:pPr>
            <a:r>
              <a:rPr lang="en-US" sz="2800" b="1" dirty="0" smtClean="0"/>
              <a:t>Cooperative infrastructure developed to support efficient management of ‘commodity’ collections…</a:t>
            </a:r>
          </a:p>
        </p:txBody>
      </p:sp>
    </p:spTree>
  </p:cSld>
  <p:clrMapOvr>
    <a:masterClrMapping/>
  </p:clrMapOvr>
  <p:transition advTm="16">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solidFill>
                  <a:schemeClr val="accent3"/>
                </a:solidFill>
              </a:rPr>
              <a:t>Limited institutional incentives </a:t>
            </a:r>
            <a:r>
              <a:rPr lang="en-US" dirty="0" smtClean="0"/>
              <a:t>to share in prestige of ownership</a:t>
            </a:r>
          </a:p>
          <a:p>
            <a:r>
              <a:rPr lang="en-US" b="1" dirty="0" smtClean="0">
                <a:solidFill>
                  <a:schemeClr val="accent3"/>
                </a:solidFill>
              </a:rPr>
              <a:t>Cooperative agreements </a:t>
            </a:r>
            <a:r>
              <a:rPr lang="en-US" dirty="0" smtClean="0"/>
              <a:t>for ‘joint custody’, shared stewardship, coordinated acquisitions, etc. are rarely and/or </a:t>
            </a:r>
            <a:r>
              <a:rPr lang="en-US" b="1" dirty="0" smtClean="0">
                <a:solidFill>
                  <a:schemeClr val="accent3"/>
                </a:solidFill>
              </a:rPr>
              <a:t>imperfectly memorialized</a:t>
            </a:r>
          </a:p>
          <a:p>
            <a:r>
              <a:rPr lang="en-US" dirty="0" smtClean="0"/>
              <a:t>Special Collections mostly focused on </a:t>
            </a:r>
            <a:r>
              <a:rPr lang="en-US" b="1" i="1" dirty="0" smtClean="0">
                <a:solidFill>
                  <a:schemeClr val="accent3"/>
                </a:solidFill>
              </a:rPr>
              <a:t>managing scarcity</a:t>
            </a:r>
            <a:r>
              <a:rPr lang="en-US" i="1" dirty="0" smtClean="0"/>
              <a:t>; </a:t>
            </a:r>
            <a:r>
              <a:rPr lang="en-US" dirty="0" smtClean="0"/>
              <a:t>the network economy is governed by the </a:t>
            </a:r>
            <a:r>
              <a:rPr lang="en-US" i="1" dirty="0" smtClean="0"/>
              <a:t>principle of plenitude. </a:t>
            </a:r>
            <a:r>
              <a:rPr lang="en-US" dirty="0" smtClean="0"/>
              <a:t>Abundance = opportunity, not threat. </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Moreover . . .</a:t>
            </a:r>
            <a:endParaRPr lang="en-US" dirty="0"/>
          </a:p>
        </p:txBody>
      </p:sp>
    </p:spTree>
  </p:cSld>
  <p:clrMapOvr>
    <a:masterClrMapping/>
  </p:clrMapOvr>
  <p:transition advTm="31">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Lombardi Rules:</a:t>
            </a:r>
          </a:p>
          <a:p>
            <a:r>
              <a:rPr lang="en-US" dirty="0" smtClean="0"/>
              <a:t>It suggests that </a:t>
            </a:r>
            <a:r>
              <a:rPr lang="en-US" b="1" i="1" dirty="0" smtClean="0">
                <a:solidFill>
                  <a:schemeClr val="accent3"/>
                </a:solidFill>
              </a:rPr>
              <a:t>shared</a:t>
            </a:r>
            <a:r>
              <a:rPr lang="en-US" b="1" dirty="0" smtClean="0"/>
              <a:t> </a:t>
            </a:r>
            <a:r>
              <a:rPr lang="en-US" b="1" i="1" dirty="0" smtClean="0">
                <a:solidFill>
                  <a:schemeClr val="accent3"/>
                </a:solidFill>
              </a:rPr>
              <a:t>efficiencies</a:t>
            </a:r>
            <a:r>
              <a:rPr lang="en-US" b="1" dirty="0" smtClean="0"/>
              <a:t> </a:t>
            </a:r>
            <a:r>
              <a:rPr lang="en-US" dirty="0" smtClean="0"/>
              <a:t>will result, reducing the cost of local operations.  </a:t>
            </a:r>
          </a:p>
          <a:p>
            <a:r>
              <a:rPr lang="en-US" dirty="0" smtClean="0"/>
              <a:t>It raises confidence that some other smart people are involved, </a:t>
            </a:r>
            <a:r>
              <a:rPr lang="en-US" b="1" i="1" dirty="0" smtClean="0">
                <a:solidFill>
                  <a:schemeClr val="accent3"/>
                </a:solidFill>
              </a:rPr>
              <a:t>limiting institutional exposure</a:t>
            </a:r>
            <a:r>
              <a:rPr lang="en-US" dirty="0" smtClean="0"/>
              <a:t> to risk.</a:t>
            </a:r>
          </a:p>
          <a:p>
            <a:r>
              <a:rPr lang="en-US" dirty="0" smtClean="0"/>
              <a:t>It </a:t>
            </a:r>
            <a:r>
              <a:rPr lang="en-US" b="1" i="1" dirty="0" smtClean="0">
                <a:solidFill>
                  <a:schemeClr val="accent3"/>
                </a:solidFill>
              </a:rPr>
              <a:t>builds market share </a:t>
            </a:r>
            <a:r>
              <a:rPr lang="en-US" dirty="0" smtClean="0"/>
              <a:t>for success</a:t>
            </a:r>
          </a:p>
          <a:p>
            <a:pPr>
              <a:buNone/>
            </a:pPr>
            <a:endParaRPr lang="en-US" dirty="0"/>
          </a:p>
        </p:txBody>
      </p:sp>
      <p:sp>
        <p:nvSpPr>
          <p:cNvPr id="3" name="Title 2"/>
          <p:cNvSpPr>
            <a:spLocks noGrp="1"/>
          </p:cNvSpPr>
          <p:nvPr>
            <p:ph type="title"/>
          </p:nvPr>
        </p:nvSpPr>
        <p:spPr/>
        <p:txBody>
          <a:bodyPr/>
          <a:lstStyle/>
          <a:p>
            <a:r>
              <a:rPr lang="en-US" sz="4000" dirty="0" smtClean="0"/>
              <a:t>‘Collaboration is a success strategy</a:t>
            </a:r>
            <a:r>
              <a:rPr lang="en-US" dirty="0" smtClean="0"/>
              <a:t>’</a:t>
            </a:r>
            <a:endParaRPr lang="en-US" dirty="0"/>
          </a:p>
        </p:txBody>
      </p:sp>
    </p:spTree>
  </p:cSld>
  <p:clrMapOvr>
    <a:masterClrMapping/>
  </p:clrMapOvr>
  <p:transition advTm="91719">
    <p:fade/>
  </p:transition>
  <p:timing>
    <p:tnLst>
      <p:par>
        <p:cTn id="1" dur="indefinite" restart="never" nodeType="tmRoot"/>
      </p:par>
    </p:tnLst>
  </p:timing>
</p:sld>
</file>

<file path=ppt/theme/theme1.xml><?xml version="1.0" encoding="utf-8"?>
<a:theme xmlns:a="http://schemas.openxmlformats.org/drawingml/2006/main" name="OCLC-PPT-Template">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OCLC-PPT-Template</Template>
  <TotalTime>1514</TotalTime>
  <Words>2659</Words>
  <Application>Microsoft Office PowerPoint</Application>
  <PresentationFormat>On-screen Show (4:3)</PresentationFormat>
  <Paragraphs>202</Paragraphs>
  <Slides>18</Slides>
  <Notes>18</Notes>
  <HiddenSlides>2</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OCLC-PPT-Template</vt:lpstr>
      <vt:lpstr>Scarcity and Abundance:   the cooperative imperative in special collections</vt:lpstr>
      <vt:lpstr>Old forms, evolving functions</vt:lpstr>
      <vt:lpstr>A view of the future</vt:lpstr>
      <vt:lpstr>Or maybe it’s something else.</vt:lpstr>
      <vt:lpstr>Slide 5</vt:lpstr>
      <vt:lpstr>Slide 6</vt:lpstr>
      <vt:lpstr>So, what’s the problem?</vt:lpstr>
      <vt:lpstr>Moreover . . .</vt:lpstr>
      <vt:lpstr>‘Collaboration is a success strategy’</vt:lpstr>
      <vt:lpstr>What makes us special is changing</vt:lpstr>
      <vt:lpstr>Pre-1850 imprints in HathiTrust</vt:lpstr>
      <vt:lpstr>A ‘monumental’ opportunity</vt:lpstr>
      <vt:lpstr>New service frameworks are needed</vt:lpstr>
      <vt:lpstr>Citation, scholarly work, scale</vt:lpstr>
      <vt:lpstr>Content vs. container:  our vessels weep</vt:lpstr>
      <vt:lpstr>Slide 16</vt:lpstr>
      <vt:lpstr>In closing</vt:lpstr>
      <vt:lpstr> Thanks for your attention.   Questions, comments?</vt:lpstr>
    </vt:vector>
  </TitlesOfParts>
  <Manager>Jenny Johnson, Director, Branding and Creative Services</Manager>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malpasc</dc:creator>
  <cp:lastModifiedBy>Melissa Renspie</cp:lastModifiedBy>
  <cp:revision>258</cp:revision>
  <cp:lastPrinted>2012-01-18T22:20:44Z</cp:lastPrinted>
  <dcterms:created xsi:type="dcterms:W3CDTF">2012-05-29T14:54:37Z</dcterms:created>
  <dcterms:modified xsi:type="dcterms:W3CDTF">2012-06-25T19:17:54Z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