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pdf" ContentType="application/pdf"/>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7"/>
  </p:notesMasterIdLst>
  <p:handoutMasterIdLst>
    <p:handoutMasterId r:id="rId18"/>
  </p:handoutMasterIdLst>
  <p:sldIdLst>
    <p:sldId id="467" r:id="rId5"/>
    <p:sldId id="489" r:id="rId6"/>
    <p:sldId id="486" r:id="rId7"/>
    <p:sldId id="485" r:id="rId8"/>
    <p:sldId id="495" r:id="rId9"/>
    <p:sldId id="487" r:id="rId10"/>
    <p:sldId id="490" r:id="rId11"/>
    <p:sldId id="491" r:id="rId12"/>
    <p:sldId id="492" r:id="rId13"/>
    <p:sldId id="493" r:id="rId14"/>
    <p:sldId id="494" r:id="rId15"/>
    <p:sldId id="48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9316F"/>
    <a:srgbClr val="419A3C"/>
    <a:srgbClr val="0B7CCB"/>
    <a:srgbClr val="FF7600"/>
    <a:srgbClr val="E18100"/>
    <a:srgbClr val="CCFF66"/>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26" autoAdjust="0"/>
  </p:normalViewPr>
  <p:slideViewPr>
    <p:cSldViewPr snapToObjects="1" showGuides="1">
      <p:cViewPr varScale="1">
        <p:scale>
          <a:sx n="59" d="100"/>
          <a:sy n="59" d="100"/>
        </p:scale>
        <p:origin x="-816" y="-72"/>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6/25/2012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6/25/2012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too can have the power!</a:t>
            </a:r>
          </a:p>
          <a:p>
            <a:endParaRPr lang="en-US" dirty="0" smtClean="0"/>
          </a:p>
          <a:p>
            <a:r>
              <a:rPr lang="en-US" dirty="0" smtClean="0"/>
              <a:t>photo credit: http://www.flickr.com/photos/jr8henry/4797675041/</a:t>
            </a:r>
            <a:r>
              <a:rPr lang="en-US" baseline="0" dirty="0" smtClean="0"/>
              <a:t>  </a:t>
            </a:r>
            <a:r>
              <a:rPr lang="en-US" dirty="0" err="1" smtClean="0"/>
              <a:t>GoboNdc</a:t>
            </a:r>
            <a:endParaRPr lang="en-US" dirty="0" smtClean="0"/>
          </a:p>
          <a:p>
            <a:r>
              <a:rPr lang="en-US" dirty="0" smtClean="0"/>
              <a:t>http://creativecommons.org/licenses/by-nc-sa/2.0</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"archival collections assessment" is used to refer to the systematic, purposeful gathering of information about archival collections. It includes collection surveys of all kinds, including those undertaken for purposes of appraisal, setting processing and other priorities, conservation decision-making, and collection management. </a:t>
            </a:r>
          </a:p>
          <a:p>
            <a:r>
              <a:rPr lang="en-US" sz="1200" kern="1200" baseline="0" dirty="0" smtClean="0">
                <a:solidFill>
                  <a:schemeClr val="tx1"/>
                </a:solidFill>
                <a:latin typeface="+mn-lt"/>
                <a:ea typeface="+mn-ea"/>
                <a:cs typeface="+mn-cs"/>
              </a:rPr>
              <a:t>An accurate census of its archival collections enables the institution to act strategically in meeting user needs, allocating available resources, and securing additional funding.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collections assessment? Because there’s just too much to do, too many possible directions, and you need a tool that will help to sort it out.</a:t>
            </a:r>
            <a:endParaRPr lang="en-US" dirty="0" smtClean="0"/>
          </a:p>
          <a:p>
            <a:endParaRPr lang="en-US" dirty="0" smtClean="0"/>
          </a:p>
          <a:p>
            <a:r>
              <a:rPr lang="en-US" dirty="0" smtClean="0"/>
              <a:t>photo credit: http://www.flickr.com/photos/evilerin/3796279865/</a:t>
            </a:r>
            <a:r>
              <a:rPr lang="en-US" baseline="0" dirty="0" smtClean="0"/>
              <a:t> </a:t>
            </a:r>
            <a:r>
              <a:rPr lang="en-US" dirty="0" smtClean="0"/>
              <a:t>Evil Erin</a:t>
            </a:r>
          </a:p>
          <a:p>
            <a:r>
              <a:rPr lang="en-US" dirty="0" smtClean="0"/>
              <a:t>http://creativecommons.org/licenses/by/2.0/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Era of assessment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worth</a:t>
            </a:r>
            <a:r>
              <a:rPr lang="en-US" baseline="0" dirty="0" smtClean="0"/>
              <a:t> remembering that we are in an era of assessment…</a:t>
            </a:r>
          </a:p>
          <a:p>
            <a:r>
              <a:rPr lang="en-US" baseline="0" dirty="0" smtClean="0"/>
              <a:t>Not enough to rely on good instincts any more. Assertions should be backed up with data.</a:t>
            </a:r>
          </a:p>
          <a:p>
            <a:endParaRPr lang="en-US" baseline="0" dirty="0" smtClean="0"/>
          </a:p>
          <a:p>
            <a:r>
              <a:rPr lang="en-US" baseline="0" dirty="0" smtClean="0"/>
              <a:t>photo credit: http://www.flickr.com/photos/venosdale/4376443940 </a:t>
            </a:r>
            <a:r>
              <a:rPr lang="en-US" baseline="0" dirty="0" err="1" smtClean="0"/>
              <a:t>Krissy.Venosdale</a:t>
            </a:r>
            <a:endParaRPr lang="en-US" baseline="0" dirty="0" smtClean="0"/>
          </a:p>
          <a:p>
            <a:r>
              <a:rPr lang="en-US" baseline="0" dirty="0" smtClean="0"/>
              <a:t>http://creativecommons.org/licenses/by-nc-sa/2.0/</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you need is a Swiss</a:t>
            </a:r>
            <a:r>
              <a:rPr lang="en-US" baseline="0" dirty="0" smtClean="0"/>
              <a:t> Army Knife. And what we are proposing is the collections assessment is the Swiss Army Knife that you can turn to in your moments of professional need.</a:t>
            </a:r>
          </a:p>
          <a:p>
            <a:endParaRPr lang="en-US" baseline="0" dirty="0" smtClean="0"/>
          </a:p>
          <a:p>
            <a:r>
              <a:rPr lang="en-US" dirty="0" smtClean="0"/>
              <a:t>photo credit: http://www.flickr.com/photos/myklroventine/3474391066/ </a:t>
            </a:r>
            <a:r>
              <a:rPr lang="en-US" dirty="0" err="1" smtClean="0"/>
              <a:t>Mykl</a:t>
            </a:r>
            <a:r>
              <a:rPr lang="en-US" dirty="0" smtClean="0"/>
              <a:t> </a:t>
            </a:r>
            <a:r>
              <a:rPr lang="en-US" dirty="0" err="1" smtClean="0"/>
              <a:t>Roventine</a:t>
            </a:r>
            <a:endParaRPr lang="en-US" dirty="0" smtClean="0"/>
          </a:p>
          <a:p>
            <a:r>
              <a:rPr lang="en-US" dirty="0" smtClean="0"/>
              <a:t>http://creativecommons.org/licenses/by-nc-sa/2.0/</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starters</a:t>
            </a:r>
            <a:r>
              <a:rPr lang="en-US" baseline="0" dirty="0" smtClean="0"/>
              <a:t> you could read our paper which is only 28 pages. (Go ahead, we’ll wait)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Including </a:t>
            </a:r>
            <a:r>
              <a:rPr lang="en-US" dirty="0" err="1" smtClean="0"/>
              <a:t>deassessioning</a:t>
            </a:r>
            <a:endParaRPr lang="en-US" dirty="0" smtClean="0"/>
          </a:p>
          <a:p>
            <a:r>
              <a:rPr lang="en-US" dirty="0" smtClean="0"/>
              <a:t>Grant</a:t>
            </a:r>
            <a:r>
              <a:rPr lang="en-US" baseline="0" dirty="0" smtClean="0"/>
              <a:t> funding but also could be pitching to those who hold the purse strings at your institution – can also help you find opportunities once you know where needs are.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PACSCL</a:t>
            </a:r>
            <a:r>
              <a:rPr lang="en-US" baseline="0" dirty="0" smtClean="0"/>
              <a:t> has been successful working collaboratively, as has the Black Metropolis Research Consortium.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d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0"/>
              <a:stretch>
                <a:fillRect/>
              </a:stretch>
            </p:blipFill>
          </mc:Choice>
          <mc:Fallback>
            <p:blipFill>
              <a:blip r:embed="rId4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Archival Collections Assessment</a:t>
            </a:r>
            <a:endParaRPr lang="en-US" dirty="0"/>
          </a:p>
        </p:txBody>
      </p:sp>
      <p:sp>
        <p:nvSpPr>
          <p:cNvPr id="3" name="Subtitle 2"/>
          <p:cNvSpPr>
            <a:spLocks noGrp="1"/>
          </p:cNvSpPr>
          <p:nvPr>
            <p:ph type="subTitle" idx="1"/>
          </p:nvPr>
        </p:nvSpPr>
        <p:spPr/>
        <p:txBody>
          <a:bodyPr>
            <a:normAutofit/>
          </a:bodyPr>
          <a:lstStyle/>
          <a:p>
            <a:r>
              <a:rPr lang="en-US" dirty="0" smtClean="0"/>
              <a:t>The state of the state</a:t>
            </a:r>
            <a:endParaRPr lang="en-US" dirty="0"/>
          </a:p>
        </p:txBody>
      </p:sp>
      <p:sp>
        <p:nvSpPr>
          <p:cNvPr id="8" name="Text Placeholder 7"/>
          <p:cNvSpPr>
            <a:spLocks noGrp="1"/>
          </p:cNvSpPr>
          <p:nvPr>
            <p:ph type="body" sz="quarter" idx="14"/>
          </p:nvPr>
        </p:nvSpPr>
        <p:spPr/>
        <p:txBody>
          <a:bodyPr>
            <a:normAutofit fontScale="92500" lnSpcReduction="10000"/>
          </a:bodyPr>
          <a:lstStyle/>
          <a:p>
            <a:r>
              <a:rPr lang="en-US" dirty="0" smtClean="0"/>
              <a:t>RBMS 2012 Preconference, San Diego</a:t>
            </a:r>
            <a:r>
              <a:rPr lang="en-US" smtClean="0"/>
              <a:t>, 20 </a:t>
            </a:r>
            <a:r>
              <a:rPr lang="en-US" dirty="0" smtClean="0"/>
              <a:t>June</a:t>
            </a:r>
            <a:br>
              <a:rPr lang="en-US" dirty="0" smtClean="0"/>
            </a:br>
            <a:r>
              <a:rPr lang="en-US" dirty="0" smtClean="0"/>
              <a:t>#RBMS12</a:t>
            </a:r>
          </a:p>
          <a:p>
            <a:endParaRPr lang="en-US" dirty="0"/>
          </a:p>
        </p:txBody>
      </p:sp>
      <p:sp>
        <p:nvSpPr>
          <p:cNvPr id="6" name="Text Placeholder 5"/>
          <p:cNvSpPr>
            <a:spLocks noGrp="1"/>
          </p:cNvSpPr>
          <p:nvPr>
            <p:ph type="body" sz="quarter" idx="13"/>
          </p:nvPr>
        </p:nvSpPr>
        <p:spPr/>
        <p:txBody>
          <a:bodyPr/>
          <a:lstStyle/>
          <a:p>
            <a:r>
              <a:rPr lang="en-US" dirty="0" smtClean="0"/>
              <a:t>Merrilee Proffitt</a:t>
            </a:r>
            <a:endParaRPr lang="en-US" dirty="0"/>
          </a:p>
        </p:txBody>
      </p:sp>
      <p:sp>
        <p:nvSpPr>
          <p:cNvPr id="18" name="Text Placeholder 17"/>
          <p:cNvSpPr>
            <a:spLocks noGrp="1"/>
          </p:cNvSpPr>
          <p:nvPr>
            <p:ph type="body" sz="quarter" idx="15"/>
          </p:nvPr>
        </p:nvSpPr>
        <p:spPr/>
        <p:txBody>
          <a:bodyPr/>
          <a:lstStyle/>
          <a:p>
            <a:r>
              <a:rPr lang="en-US" dirty="0" smtClean="0"/>
              <a:t>Senior Program Officer</a:t>
            </a:r>
            <a:br>
              <a:rPr lang="en-US" dirty="0" smtClean="0"/>
            </a:br>
            <a:r>
              <a:rPr lang="en-US" dirty="0" smtClean="0"/>
              <a:t>OCLC Research</a:t>
            </a:r>
          </a:p>
          <a:p>
            <a:r>
              <a:rPr lang="en-US" dirty="0" smtClean="0"/>
              <a:t>@</a:t>
            </a:r>
            <a:r>
              <a:rPr lang="en-US" dirty="0" err="1" smtClean="0"/>
              <a:t>MerrileeIAm</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Opportunities spaces?</a:t>
            </a:r>
          </a:p>
          <a:p>
            <a:pPr lvl="1"/>
            <a:r>
              <a:rPr lang="en-US" dirty="0" smtClean="0"/>
              <a:t>Digitization and risk analysis</a:t>
            </a:r>
          </a:p>
          <a:p>
            <a:pPr lvl="1"/>
            <a:r>
              <a:rPr lang="en-US" dirty="0" smtClean="0"/>
              <a:t>Assessing “born digital” needs</a:t>
            </a:r>
          </a:p>
          <a:p>
            <a:pPr lvl="1"/>
            <a:r>
              <a:rPr lang="en-US" dirty="0" smtClean="0"/>
              <a:t>Collaborative uses</a:t>
            </a:r>
          </a:p>
        </p:txBody>
      </p:sp>
      <p:sp>
        <p:nvSpPr>
          <p:cNvPr id="3" name="Title 2"/>
          <p:cNvSpPr>
            <a:spLocks noGrp="1"/>
          </p:cNvSpPr>
          <p:nvPr>
            <p:ph type="title"/>
          </p:nvPr>
        </p:nvSpPr>
        <p:spPr/>
        <p:txBody>
          <a:bodyPr>
            <a:normAutofit/>
          </a:bodyPr>
          <a:lstStyle/>
          <a:p>
            <a:r>
              <a:rPr lang="en-US" sz="3200" dirty="0" smtClean="0"/>
              <a:t>What we know about collections assessment</a:t>
            </a:r>
            <a:endParaRPr lang="en-US" sz="32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we know about collections assessment</a:t>
            </a:r>
            <a:endParaRPr lang="en-US" dirty="0"/>
          </a:p>
        </p:txBody>
      </p:sp>
      <p:pic>
        <p:nvPicPr>
          <p:cNvPr id="1026" name="Picture 2"/>
          <p:cNvPicPr>
            <a:picLocks noChangeAspect="1" noChangeArrowheads="1"/>
          </p:cNvPicPr>
          <p:nvPr/>
        </p:nvPicPr>
        <p:blipFill>
          <a:blip r:embed="rId3"/>
          <a:srcRect l="30218" t="14978" r="31059" b="3084"/>
          <a:stretch>
            <a:fillRect/>
          </a:stretch>
        </p:blipFill>
        <p:spPr bwMode="auto">
          <a:xfrm>
            <a:off x="685800" y="990600"/>
            <a:ext cx="3962400" cy="5257800"/>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7" name="TextBox 6"/>
          <p:cNvSpPr txBox="1"/>
          <p:nvPr/>
        </p:nvSpPr>
        <p:spPr>
          <a:xfrm>
            <a:off x="5181600" y="1295400"/>
            <a:ext cx="2743200" cy="230832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i="1" dirty="0" smtClean="0"/>
              <a:t>Foundations program</a:t>
            </a:r>
            <a:r>
              <a:rPr lang="en-US" dirty="0" smtClean="0"/>
              <a:t>: “…grants of up to $40,000 will support planning, assessment, and pilot activities that incorporate expertise from a mix of professional domains.”</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Collections Assessment in Action!</a:t>
            </a:r>
            <a:endParaRPr lang="en-US" dirty="0"/>
          </a:p>
        </p:txBody>
      </p:sp>
      <p:pic>
        <p:nvPicPr>
          <p:cNvPr id="5" name="Picture 4" descr="large_4797675041.jpg"/>
          <p:cNvPicPr>
            <a:picLocks noChangeAspect="1"/>
          </p:cNvPicPr>
          <p:nvPr/>
        </p:nvPicPr>
        <p:blipFill>
          <a:blip r:embed="rId3"/>
          <a:stretch>
            <a:fillRect/>
          </a:stretch>
        </p:blipFill>
        <p:spPr>
          <a:xfrm>
            <a:off x="4267202" y="762000"/>
            <a:ext cx="4173736" cy="548640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Systematic, purposeful gathering of information about archival collections</a:t>
            </a:r>
          </a:p>
          <a:p>
            <a:pPr lvl="1"/>
            <a:r>
              <a:rPr lang="en-US" dirty="0" smtClean="0"/>
              <a:t>“Census” of collections</a:t>
            </a:r>
          </a:p>
          <a:p>
            <a:r>
              <a:rPr lang="en-US" dirty="0" smtClean="0"/>
              <a:t>Can consist of both qualitative and quantitative data</a:t>
            </a:r>
          </a:p>
          <a:p>
            <a:r>
              <a:rPr lang="en-US" i="1" dirty="0" smtClean="0"/>
              <a:t>Designed to help institution act strategically</a:t>
            </a:r>
            <a:endParaRPr lang="en-US" i="1" dirty="0"/>
          </a:p>
        </p:txBody>
      </p:sp>
      <p:sp>
        <p:nvSpPr>
          <p:cNvPr id="4" name="Title 3"/>
          <p:cNvSpPr>
            <a:spLocks noGrp="1"/>
          </p:cNvSpPr>
          <p:nvPr>
            <p:ph type="title"/>
          </p:nvPr>
        </p:nvSpPr>
        <p:spPr/>
        <p:txBody>
          <a:bodyPr/>
          <a:lstStyle/>
          <a:p>
            <a:r>
              <a:rPr lang="en-US" dirty="0" smtClean="0"/>
              <a:t>What is collections assessment?</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collections assessment?</a:t>
            </a:r>
            <a:endParaRPr lang="en-US" dirty="0"/>
          </a:p>
        </p:txBody>
      </p:sp>
      <p:sp>
        <p:nvSpPr>
          <p:cNvPr id="3" name="Text Placeholder 2"/>
          <p:cNvSpPr>
            <a:spLocks noGrp="1"/>
          </p:cNvSpPr>
          <p:nvPr>
            <p:ph type="body" sz="quarter" idx="13"/>
          </p:nvPr>
        </p:nvSpPr>
        <p:spPr/>
        <p:txBody>
          <a:bodyPr/>
          <a:lstStyle/>
          <a:p>
            <a:endParaRPr lang="en-US" dirty="0"/>
          </a:p>
        </p:txBody>
      </p:sp>
      <p:pic>
        <p:nvPicPr>
          <p:cNvPr id="4" name="Picture 3" descr="medium_3796279865.jpg"/>
          <p:cNvPicPr>
            <a:picLocks noChangeAspect="1"/>
          </p:cNvPicPr>
          <p:nvPr/>
        </p:nvPicPr>
        <p:blipFill>
          <a:blip r:embed="rId3"/>
          <a:stretch>
            <a:fillRect/>
          </a:stretch>
        </p:blipFill>
        <p:spPr>
          <a:xfrm>
            <a:off x="508000" y="730250"/>
            <a:ext cx="8128000" cy="53975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dirty="0" smtClean="0"/>
              <a:t>Too much to do, too many possible directions!</a:t>
            </a:r>
          </a:p>
          <a:p>
            <a:r>
              <a:rPr lang="en-US" sz="2000" dirty="0" smtClean="0"/>
              <a:t>Cataloging &amp; Processing (backlogs)</a:t>
            </a:r>
          </a:p>
          <a:p>
            <a:r>
              <a:rPr lang="en-US" sz="2000" dirty="0" smtClean="0"/>
              <a:t>Digitization</a:t>
            </a:r>
          </a:p>
          <a:p>
            <a:r>
              <a:rPr lang="en-US" sz="2000" dirty="0" smtClean="0"/>
              <a:t>Preservation</a:t>
            </a:r>
          </a:p>
          <a:p>
            <a:r>
              <a:rPr lang="en-US" sz="2000" dirty="0" smtClean="0"/>
              <a:t>Collection management</a:t>
            </a:r>
          </a:p>
          <a:p>
            <a:pPr>
              <a:buNone/>
            </a:pPr>
            <a:r>
              <a:rPr lang="en-US" sz="2400" dirty="0" smtClean="0"/>
              <a:t>However, </a:t>
            </a:r>
            <a:r>
              <a:rPr lang="en-US" sz="2400" i="1" dirty="0" smtClean="0"/>
              <a:t>what to tackle </a:t>
            </a:r>
            <a:r>
              <a:rPr lang="en-US" sz="2400" dirty="0" smtClean="0"/>
              <a:t>highly dependant on </a:t>
            </a:r>
            <a:r>
              <a:rPr lang="en-US" sz="2400" i="1" dirty="0" smtClean="0"/>
              <a:t>local context</a:t>
            </a:r>
          </a:p>
          <a:p>
            <a:pPr>
              <a:buNone/>
            </a:pPr>
            <a:r>
              <a:rPr lang="en-US" sz="2400" dirty="0" smtClean="0"/>
              <a:t>Priorities shaped by resources and opportunities</a:t>
            </a:r>
          </a:p>
          <a:p>
            <a:pPr>
              <a:buNone/>
            </a:pPr>
            <a:endParaRPr lang="en-US" sz="2800" dirty="0"/>
          </a:p>
        </p:txBody>
      </p:sp>
      <p:sp>
        <p:nvSpPr>
          <p:cNvPr id="2" name="Title 1"/>
          <p:cNvSpPr>
            <a:spLocks noGrp="1"/>
          </p:cNvSpPr>
          <p:nvPr>
            <p:ph type="title"/>
          </p:nvPr>
        </p:nvSpPr>
        <p:spPr/>
        <p:txBody>
          <a:bodyPr/>
          <a:lstStyle/>
          <a:p>
            <a:r>
              <a:rPr lang="en-US" dirty="0" smtClean="0"/>
              <a:t>Why collections assessment?</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collections assessment?</a:t>
            </a:r>
            <a:endParaRPr lang="en-US" dirty="0"/>
          </a:p>
        </p:txBody>
      </p:sp>
      <p:pic>
        <p:nvPicPr>
          <p:cNvPr id="4" name="Picture 3" descr="large_4376443940.jpg"/>
          <p:cNvPicPr>
            <a:picLocks noChangeAspect="1"/>
          </p:cNvPicPr>
          <p:nvPr/>
        </p:nvPicPr>
        <p:blipFill>
          <a:blip r:embed="rId3"/>
          <a:stretch>
            <a:fillRect/>
          </a:stretch>
        </p:blipFill>
        <p:spPr>
          <a:xfrm>
            <a:off x="1219200" y="1253132"/>
            <a:ext cx="6570503" cy="4690468"/>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collections assessment?</a:t>
            </a:r>
            <a:endParaRPr lang="en-US" dirty="0"/>
          </a:p>
        </p:txBody>
      </p:sp>
      <p:pic>
        <p:nvPicPr>
          <p:cNvPr id="6" name="Picture 5" descr="origin_3474391066.jpg"/>
          <p:cNvPicPr>
            <a:picLocks noChangeAspect="1"/>
          </p:cNvPicPr>
          <p:nvPr/>
        </p:nvPicPr>
        <p:blipFill>
          <a:blip r:embed="rId3"/>
          <a:stretch>
            <a:fillRect/>
          </a:stretch>
        </p:blipFill>
        <p:spPr>
          <a:xfrm>
            <a:off x="1370999" y="914399"/>
            <a:ext cx="6731924" cy="5288377"/>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What we know about collections assessment</a:t>
            </a:r>
            <a:endParaRPr lang="en-US" sz="3200" dirty="0"/>
          </a:p>
        </p:txBody>
      </p:sp>
      <p:pic>
        <p:nvPicPr>
          <p:cNvPr id="1026" name="Picture 2"/>
          <p:cNvPicPr>
            <a:picLocks noGrp="1" noChangeAspect="1" noChangeArrowheads="1"/>
          </p:cNvPicPr>
          <p:nvPr>
            <p:ph idx="1"/>
          </p:nvPr>
        </p:nvPicPr>
        <p:blipFill>
          <a:blip r:embed="rId3"/>
          <a:srcRect l="31948" t="12636" r="33076" b="7935"/>
          <a:stretch>
            <a:fillRect/>
          </a:stretch>
        </p:blipFill>
        <p:spPr bwMode="auto">
          <a:xfrm>
            <a:off x="304800" y="1905000"/>
            <a:ext cx="3200400" cy="4267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7" name="TextBox 6"/>
          <p:cNvSpPr txBox="1"/>
          <p:nvPr/>
        </p:nvSpPr>
        <p:spPr>
          <a:xfrm>
            <a:off x="3733800" y="2362200"/>
            <a:ext cx="5257799" cy="877163"/>
          </a:xfrm>
          <a:prstGeom prst="rect">
            <a:avLst/>
          </a:prstGeom>
          <a:noFill/>
        </p:spPr>
        <p:txBody>
          <a:bodyPr wrap="square" rtlCol="0">
            <a:spAutoFit/>
          </a:bodyPr>
          <a:lstStyle/>
          <a:p>
            <a:r>
              <a:rPr lang="en-US" sz="3200" dirty="0" smtClean="0"/>
              <a:t>bit.ly/</a:t>
            </a:r>
            <a:r>
              <a:rPr lang="en-US" sz="3200" dirty="0" err="1" smtClean="0"/>
              <a:t>rbms_assess</a:t>
            </a:r>
            <a:endParaRPr lang="en-US" sz="3200" dirty="0" smtClean="0"/>
          </a:p>
          <a:p>
            <a:r>
              <a:rPr lang="en-US" sz="1900" dirty="0" smtClean="0"/>
              <a:t>(pro tip! Google “taking stock and making hay”)</a:t>
            </a:r>
            <a:endParaRPr lang="en-US" sz="19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You can do this!</a:t>
            </a:r>
          </a:p>
          <a:p>
            <a:r>
              <a:rPr lang="en-US" dirty="0" smtClean="0"/>
              <a:t>There are models, techniques and tools for you to use</a:t>
            </a:r>
          </a:p>
          <a:p>
            <a:r>
              <a:rPr lang="en-US" dirty="0" smtClean="0"/>
              <a:t>A growing community of institutions and practitioners</a:t>
            </a:r>
          </a:p>
          <a:p>
            <a:r>
              <a:rPr lang="en-US" dirty="0" smtClean="0"/>
              <a:t>Doesn’t require special skills</a:t>
            </a:r>
            <a:endParaRPr lang="en-US" dirty="0"/>
          </a:p>
        </p:txBody>
      </p:sp>
      <p:sp>
        <p:nvSpPr>
          <p:cNvPr id="3" name="Title 2"/>
          <p:cNvSpPr>
            <a:spLocks noGrp="1"/>
          </p:cNvSpPr>
          <p:nvPr>
            <p:ph type="title"/>
          </p:nvPr>
        </p:nvSpPr>
        <p:spPr/>
        <p:txBody>
          <a:bodyPr>
            <a:normAutofit/>
          </a:bodyPr>
          <a:lstStyle/>
          <a:p>
            <a:r>
              <a:rPr lang="en-US" sz="3200" dirty="0" smtClean="0"/>
              <a:t>What we know about collections assessment</a:t>
            </a:r>
            <a:endParaRPr lang="en-US" sz="32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range of institutions have used collections assessment for</a:t>
            </a:r>
          </a:p>
          <a:p>
            <a:pPr lvl="1"/>
            <a:r>
              <a:rPr lang="en-US" dirty="0" smtClean="0"/>
              <a:t>Dealing with the backlog (processing, cataloging)</a:t>
            </a:r>
          </a:p>
          <a:p>
            <a:pPr lvl="1"/>
            <a:r>
              <a:rPr lang="en-US" dirty="0" smtClean="0"/>
              <a:t>Prioritizing for preservation</a:t>
            </a:r>
          </a:p>
          <a:p>
            <a:pPr lvl="1"/>
            <a:r>
              <a:rPr lang="en-US" dirty="0" smtClean="0"/>
              <a:t>Collection management</a:t>
            </a:r>
          </a:p>
          <a:p>
            <a:pPr lvl="1"/>
            <a:r>
              <a:rPr lang="en-US" dirty="0" smtClean="0"/>
              <a:t>Making a case for funding</a:t>
            </a:r>
            <a:endParaRPr lang="en-US" dirty="0"/>
          </a:p>
        </p:txBody>
      </p:sp>
      <p:sp>
        <p:nvSpPr>
          <p:cNvPr id="3" name="Title 2"/>
          <p:cNvSpPr>
            <a:spLocks noGrp="1"/>
          </p:cNvSpPr>
          <p:nvPr>
            <p:ph type="title"/>
          </p:nvPr>
        </p:nvSpPr>
        <p:spPr/>
        <p:txBody>
          <a:bodyPr>
            <a:normAutofit/>
          </a:bodyPr>
          <a:lstStyle/>
          <a:p>
            <a:r>
              <a:rPr lang="en-US" sz="3200" dirty="0" smtClean="0"/>
              <a:t>What we know about collections assessment</a:t>
            </a:r>
            <a:endParaRPr lang="en-US" sz="32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9091</TotalTime>
  <Words>563</Words>
  <Application>Microsoft Office PowerPoint</Application>
  <PresentationFormat>On-screen Show (4:3)</PresentationFormat>
  <Paragraphs>79</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OCLC Redesign 2011-01</vt:lpstr>
      <vt:lpstr>Archival Collections Assessment</vt:lpstr>
      <vt:lpstr>What is collections assessment?</vt:lpstr>
      <vt:lpstr>Why collections assessment?</vt:lpstr>
      <vt:lpstr>Why collections assessment?</vt:lpstr>
      <vt:lpstr>Why collections assessment?</vt:lpstr>
      <vt:lpstr>Why collections assessment?</vt:lpstr>
      <vt:lpstr>What we know about collections assessment</vt:lpstr>
      <vt:lpstr>What we know about collections assessment</vt:lpstr>
      <vt:lpstr>What we know about collections assessment</vt:lpstr>
      <vt:lpstr>What we know about collections assessment</vt:lpstr>
      <vt:lpstr>What we know about collections assessment</vt:lpstr>
      <vt:lpstr>Collections Assessment in Action!</vt:lpstr>
    </vt:vector>
  </TitlesOfParts>
  <Manager>Jenny Johnson, Director, Branding and Creative Services</Manager>
  <Company>OCLC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show and example presentation slides using OCLC PowerPoint template</dc:title>
  <dc:subject/>
  <dc:creator>Mickey Hawk, Manager, Design</dc:creator>
  <cp:keywords/>
  <dc:description/>
  <cp:lastModifiedBy>Melissa Renspie</cp:lastModifiedBy>
  <cp:revision>566</cp:revision>
  <cp:lastPrinted>2012-01-18T22:20:44Z</cp:lastPrinted>
  <dcterms:created xsi:type="dcterms:W3CDTF">2012-03-27T16:06:48Z</dcterms:created>
  <dcterms:modified xsi:type="dcterms:W3CDTF">2012-06-25T18:07:37Z</dcterms:modified>
  <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