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5" r:id="rId3"/>
    <p:sldMasterId id="2147483727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186A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5" autoAdjust="0"/>
    <p:restoredTop sz="90929"/>
  </p:normalViewPr>
  <p:slideViewPr>
    <p:cSldViewPr>
      <p:cViewPr varScale="1">
        <p:scale>
          <a:sx n="92" d="100"/>
          <a:sy n="92" d="100"/>
        </p:scale>
        <p:origin x="-104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7332C0-DC57-4918-8C9C-D97CC951F3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030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9EEDE-0F37-4159-B0DB-423031F6CAAA}" type="slidenum">
              <a:rPr lang="en-US"/>
              <a:pPr/>
              <a:t>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94EFE-9906-4879-A234-20356494D357}" type="slidenum">
              <a:rPr lang="en-US"/>
              <a:pPr/>
              <a:t>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94EFE-9906-4879-A234-20356494D357}" type="slidenum">
              <a:rPr lang="en-US"/>
              <a:pPr/>
              <a:t>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94EFE-9906-4879-A234-20356494D357}" type="slidenum">
              <a:rPr lang="en-US"/>
              <a:pPr/>
              <a:t>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94EFE-9906-4879-A234-20356494D357}" type="slidenum">
              <a:rPr lang="en-US"/>
              <a:pPr/>
              <a:t>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94EFE-9906-4879-A234-20356494D357}" type="slidenum">
              <a:rPr lang="en-US"/>
              <a:pPr/>
              <a:t>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94EFE-9906-4879-A234-20356494D357}" type="slidenum">
              <a:rPr lang="en-US"/>
              <a:pPr/>
              <a:t>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94EFE-9906-4879-A234-20356494D357}" type="slidenum">
              <a:rPr lang="en-US"/>
              <a:pPr/>
              <a:t>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883B7E-3ADD-4810-8874-7B10D1EC9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1D362-6EFB-4E9B-A11F-5BCC00FE7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73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2722C-B3FB-4F2B-90CD-8A63D3A6E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587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046" y="2924175"/>
            <a:ext cx="8639908" cy="304800"/>
          </a:xfrm>
        </p:spPr>
        <p:txBody>
          <a:bodyPr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046" y="4005264"/>
            <a:ext cx="8639908" cy="2592387"/>
          </a:xfrm>
        </p:spPr>
        <p:txBody>
          <a:bodyPr tIns="45712" rIns="91423" bIns="45712"/>
          <a:lstStyle>
            <a:lvl1pPr>
              <a:buClr>
                <a:schemeClr val="accent1"/>
              </a:buClr>
              <a:defRPr sz="2400">
                <a:solidFill>
                  <a:schemeClr val="tx2"/>
                </a:solidFill>
                <a:latin typeface="FoundryMonoline-Light" pitchFamily="2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xmlns="" val="319890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59623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0742735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489" y="3068638"/>
            <a:ext cx="2787162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28" y="3068638"/>
            <a:ext cx="2788626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180583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96164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256507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8345018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7493083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78407-6C2E-4742-B33A-C140C76636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09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20298872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3018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977" y="260350"/>
            <a:ext cx="215997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047" y="260350"/>
            <a:ext cx="6339254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062060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2046" y="260350"/>
            <a:ext cx="8639908" cy="6337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890291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E6542-85F1-457E-BEF5-67D93358E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24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6783-7547-4390-9F0E-77B61D8B40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20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4F4F1-6BE5-4E4C-84BC-F40FA0347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41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876E9-A24E-4F70-BCA1-FB30CE940E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38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286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Northwestern University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Sarah M. Pritchard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304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0B1D9-88EF-4850-AD06-3E24CF79C0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84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FCDEB-73C7-44B5-99F3-5970438A5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0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62E4EDC4-0AC3-4AAD-B614-942CFB0B58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046" y="260350"/>
            <a:ext cx="863990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7980" rIns="899838" bIns="359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489" y="3068638"/>
            <a:ext cx="5716465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857223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oundry Monolin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oundry Monolin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oundry Monolin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oundry Monoline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oundry Monoline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oundry Monoline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oundry Monoline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Foundry Monoline" pitchFamily="2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292100" indent="-101600" algn="l" rtl="0" eaLnBrk="0" fontAlgn="base" hangingPunct="0">
        <a:spcBef>
          <a:spcPct val="50000"/>
        </a:spcBef>
        <a:spcAft>
          <a:spcPct val="0"/>
        </a:spcAft>
        <a:buChar char="-"/>
        <a:defRPr sz="1400">
          <a:solidFill>
            <a:schemeClr val="tx2"/>
          </a:solidFill>
          <a:latin typeface="+mn-lt"/>
        </a:defRPr>
      </a:lvl2pPr>
      <a:lvl3pPr marL="569913" indent="-87313" algn="l" rtl="0" eaLnBrk="0" fontAlgn="base" hangingPunct="0">
        <a:spcBef>
          <a:spcPct val="0"/>
        </a:spcBef>
        <a:spcAft>
          <a:spcPct val="0"/>
        </a:spcAft>
        <a:buChar char="-"/>
        <a:defRPr sz="1400">
          <a:solidFill>
            <a:schemeClr val="tx2"/>
          </a:solidFill>
          <a:latin typeface="+mn-lt"/>
        </a:defRPr>
      </a:lvl3pPr>
      <a:lvl4pPr marL="954088" indent="-193675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Times New Roman" pitchFamily="18" charset="0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5pPr>
      <a:lvl6pPr marL="2514600" indent="-23018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6pPr>
      <a:lvl7pPr marL="2971800" indent="-23018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7pPr>
      <a:lvl8pPr marL="3429000" indent="-23018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8pPr>
      <a:lvl9pPr marL="3886200" indent="-23018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86000" y="20574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</a:rPr>
              <a:t>Click here to add text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209800" y="4495800"/>
            <a:ext cx="6400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Click here to add text. Click here to add text.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Click here to add text. Click here to add text.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Click here to add text. Click here to add text.</a:t>
            </a:r>
          </a:p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088" name="Picture 40" descr="PPintr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3048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1143000" y="1530485"/>
            <a:ext cx="73914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/>
              <a:t>Positioning Space as a</a:t>
            </a:r>
          </a:p>
          <a:p>
            <a:pPr algn="ctr">
              <a:spcBef>
                <a:spcPct val="50000"/>
              </a:spcBef>
            </a:pPr>
            <a:r>
              <a:rPr lang="en-US" sz="5400" dirty="0" smtClean="0"/>
              <a:t>Distinctive Asset </a:t>
            </a:r>
            <a:endParaRPr lang="en-US" dirty="0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1943100" y="3875527"/>
            <a:ext cx="5791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 dirty="0" smtClean="0"/>
              <a:t>Libraries Rebound: Embracing Mission, Maximizing Impact</a:t>
            </a:r>
          </a:p>
          <a:p>
            <a:pPr algn="ctr"/>
            <a:r>
              <a:rPr lang="en-US" i="1" dirty="0" smtClean="0"/>
              <a:t>OCLC Research Library Partners,</a:t>
            </a:r>
          </a:p>
          <a:p>
            <a:pPr algn="ctr"/>
            <a:r>
              <a:rPr lang="en-US" i="1" dirty="0" smtClean="0"/>
              <a:t>Philadelphia, 5-6 June 2012</a:t>
            </a: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186A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0" y="6022955"/>
            <a:ext cx="663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Sarah M. Pritchard, Northwestern University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pp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514600" y="1143000"/>
            <a:ext cx="6629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333333"/>
                </a:solidFill>
              </a:rPr>
              <a:t>Space as a Dynamic</a:t>
            </a:r>
            <a:endParaRPr lang="en-US" dirty="0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352800" y="25146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</a:rPr>
              <a:t>Overcome stereotypes of “the library”</a:t>
            </a:r>
            <a:endParaRPr lang="en-US" dirty="0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352800" y="32766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</a:rPr>
              <a:t>No longer one size fits all</a:t>
            </a:r>
            <a:endParaRPr lang="en-US" dirty="0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352800" y="41910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Space as a service and an interface</a:t>
            </a:r>
            <a:endParaRPr lang="en-US" dirty="0"/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3352800" y="50292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Customize for strategic goals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81800" y="7341007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Northwestern University Library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pp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514600" y="1143000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333333"/>
                </a:solidFill>
              </a:rPr>
              <a:t>Targeting Niche Services</a:t>
            </a:r>
            <a:endParaRPr lang="en-US" dirty="0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352800" y="25146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</a:rPr>
              <a:t>Subject disciplines</a:t>
            </a:r>
            <a:endParaRPr lang="en-US" dirty="0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352800" y="3276600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</a:rPr>
              <a:t>Levels (lower or upper undergrad, MA, PhD, faculty, etc.)</a:t>
            </a:r>
            <a:endParaRPr lang="en-US" dirty="0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352800" y="4191000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Types of tasks (research, quick info, media creation)</a:t>
            </a:r>
            <a:endParaRPr lang="en-US" dirty="0"/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3352800" y="5029200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Develop space depending on which users need what services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7341007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Northwestern University Library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4417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pp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362200" y="1143000"/>
            <a:ext cx="754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rgbClr val="333333"/>
                </a:solidFill>
              </a:rPr>
              <a:t>Link Space to Campus Goals</a:t>
            </a:r>
            <a:endParaRPr lang="en-US" sz="4400" dirty="0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343072" y="2475689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</a:rPr>
              <a:t>Strategic and academic planning</a:t>
            </a:r>
            <a:endParaRPr lang="en-US" dirty="0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352800" y="3276600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Teaching, Research, Community</a:t>
            </a:r>
            <a:endParaRPr lang="en-US" dirty="0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352800" y="4191000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Reinterpret the same space for new goals</a:t>
            </a:r>
            <a:endParaRPr lang="en-US" dirty="0"/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3352800" y="5029200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Respond to external opportunities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7341007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Northwestern University Library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0365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pp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362200" y="1143000"/>
            <a:ext cx="754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rgbClr val="333333"/>
                </a:solidFill>
              </a:rPr>
              <a:t>Library Space Planning</a:t>
            </a:r>
            <a:endParaRPr lang="en-US" sz="4400" dirty="0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343072" y="2475689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</a:rPr>
              <a:t>Benefits and contents of long-range plans</a:t>
            </a:r>
            <a:endParaRPr lang="en-US" dirty="0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352800" y="3276600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Tiers or categories of space</a:t>
            </a:r>
            <a:endParaRPr lang="en-US" dirty="0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352800" y="4191000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Incremental and non-linear progress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5151120"/>
            <a:ext cx="525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Opportunities and negotiations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7341007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Northwestern University Library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0173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pp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362200" y="1143000"/>
            <a:ext cx="754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rgbClr val="333333"/>
                </a:solidFill>
              </a:rPr>
              <a:t>Partnerships</a:t>
            </a:r>
            <a:endParaRPr lang="en-US" sz="4400" dirty="0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343072" y="2475689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</a:rPr>
              <a:t>May arise unexpectedly;</a:t>
            </a:r>
            <a:r>
              <a:rPr lang="en-US" sz="1200" dirty="0" smtClean="0">
                <a:solidFill>
                  <a:srgbClr val="333333"/>
                </a:solidFill>
              </a:rPr>
              <a:t> </a:t>
            </a:r>
            <a:r>
              <a:rPr lang="en-US" dirty="0" smtClean="0">
                <a:solidFill>
                  <a:srgbClr val="333333"/>
                </a:solidFill>
              </a:rPr>
              <a:t>need to be nimble</a:t>
            </a:r>
            <a:endParaRPr lang="en-US" dirty="0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352800" y="3276600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More chances for funding; but know where your “boundaries” are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352800" y="4191000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Advantage of new </a:t>
            </a:r>
            <a:r>
              <a:rPr lang="en-US" dirty="0" smtClean="0"/>
              <a:t>audiences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5151120"/>
            <a:ext cx="525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Document uses and obligations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7341007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Northwestern University Library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8975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pp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362200" y="1143000"/>
            <a:ext cx="754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rgbClr val="333333"/>
                </a:solidFill>
              </a:rPr>
              <a:t>Leverage Funding Sources</a:t>
            </a:r>
            <a:endParaRPr lang="en-US" sz="4400" dirty="0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343072" y="2475689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</a:rPr>
              <a:t>Rare to get full cost or perfect campaign</a:t>
            </a:r>
            <a:endParaRPr lang="en-US" dirty="0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352800" y="3276600"/>
            <a:ext cx="5943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Use combinations of sources: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	</a:t>
            </a:r>
            <a:r>
              <a:rPr lang="en-US" sz="1800" dirty="0" smtClean="0"/>
              <a:t>Philanthropy (major and minor)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	</a:t>
            </a:r>
            <a:r>
              <a:rPr lang="en-US" sz="1800" dirty="0" smtClean="0"/>
              <a:t>Annual Budgets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	</a:t>
            </a:r>
            <a:r>
              <a:rPr lang="en-US" sz="1800" dirty="0" smtClean="0"/>
              <a:t>Savings and one-time extras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	</a:t>
            </a:r>
            <a:r>
              <a:rPr lang="en-US" sz="1800" dirty="0" smtClean="0"/>
              <a:t>Special facilities expense categories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5151120"/>
            <a:ext cx="525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Public vs. private institutional policies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7341007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Northwestern University Library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1347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pp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362200" y="1143000"/>
            <a:ext cx="754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rgbClr val="333333"/>
                </a:solidFill>
              </a:rPr>
              <a:t>Leadership Role</a:t>
            </a:r>
            <a:endParaRPr lang="en-US" sz="4400" dirty="0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343072" y="2475689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33"/>
                </a:solidFill>
              </a:rPr>
              <a:t>Major stakes financially and </a:t>
            </a:r>
            <a:r>
              <a:rPr lang="en-US" dirty="0" err="1" smtClean="0">
                <a:solidFill>
                  <a:srgbClr val="333333"/>
                </a:solidFill>
              </a:rPr>
              <a:t>reputationally</a:t>
            </a:r>
            <a:endParaRPr lang="en-US" dirty="0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352800" y="3276600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Build internal and external relationships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352800" y="4191000"/>
            <a:ext cx="594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Negotiations and multi-year commitments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515112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Maintain consistent vision over time while awaiting right combination of factors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7341007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Northwestern University Library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8556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901" name="Picture 5" descr="L1_17x22 VERSION 03_DATED NO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3333" y="-609600"/>
            <a:ext cx="9281746" cy="777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04899" name="Text Box 3"/>
          <p:cNvSpPr txBox="1">
            <a:spLocks noChangeArrowheads="1"/>
          </p:cNvSpPr>
          <p:nvPr/>
        </p:nvSpPr>
        <p:spPr bwMode="auto">
          <a:xfrm>
            <a:off x="757605" y="-114300"/>
            <a:ext cx="3272543" cy="6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baseline="-25000" dirty="0" smtClean="0">
                <a:solidFill>
                  <a:srgbClr val="520063"/>
                </a:solidFill>
                <a:latin typeface="Foundry Monoline" pitchFamily="2" charset="0"/>
                <a:ea typeface="+mn-ea"/>
              </a:rPr>
              <a:t>USE YOUR SPACE AS A DISTINCTIVE ASSET!</a:t>
            </a:r>
          </a:p>
        </p:txBody>
      </p:sp>
      <p:pic>
        <p:nvPicPr>
          <p:cNvPr id="1104900" name="Picture 4" descr="L5_17x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5" t="81143" r="86517" b="2226"/>
          <a:stretch>
            <a:fillRect/>
          </a:stretch>
        </p:blipFill>
        <p:spPr bwMode="auto">
          <a:xfrm>
            <a:off x="-5860" y="4754566"/>
            <a:ext cx="1526931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26348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_UrbanModern_DesignSlides_TP10379655(2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4blue">
  <a:themeElements>
    <a:clrScheme name="A4blue 2">
      <a:dk1>
        <a:srgbClr val="B2B2B2"/>
      </a:dk1>
      <a:lt1>
        <a:srgbClr val="FFFFFF"/>
      </a:lt1>
      <a:dk2>
        <a:srgbClr val="664778"/>
      </a:dk2>
      <a:lt2>
        <a:srgbClr val="FFFFFF"/>
      </a:lt2>
      <a:accent1>
        <a:srgbClr val="CF035C"/>
      </a:accent1>
      <a:accent2>
        <a:srgbClr val="FC2481"/>
      </a:accent2>
      <a:accent3>
        <a:srgbClr val="B8B1BE"/>
      </a:accent3>
      <a:accent4>
        <a:srgbClr val="DADADA"/>
      </a:accent4>
      <a:accent5>
        <a:srgbClr val="E4AAB5"/>
      </a:accent5>
      <a:accent6>
        <a:srgbClr val="E42074"/>
      </a:accent6>
      <a:hlink>
        <a:srgbClr val="FD6FAC"/>
      </a:hlink>
      <a:folHlink>
        <a:srgbClr val="FEB4D4"/>
      </a:folHlink>
    </a:clrScheme>
    <a:fontScheme name="A4blue">
      <a:majorFont>
        <a:latin typeface="Foundry Monoline"/>
        <a:ea typeface=""/>
        <a:cs typeface=""/>
      </a:majorFont>
      <a:minorFont>
        <a:latin typeface="Foundry Monoli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Foundry Monolin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Foundry Monoline" pitchFamily="2" charset="0"/>
          </a:defRPr>
        </a:defPPr>
      </a:lstStyle>
    </a:lnDef>
  </a:objectDefaults>
  <a:extraClrSchemeLst>
    <a:extraClrScheme>
      <a:clrScheme name="A4blue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F035C"/>
        </a:accent1>
        <a:accent2>
          <a:srgbClr val="FC2481"/>
        </a:accent2>
        <a:accent3>
          <a:srgbClr val="FFFFFF"/>
        </a:accent3>
        <a:accent4>
          <a:srgbClr val="000000"/>
        </a:accent4>
        <a:accent5>
          <a:srgbClr val="E4AAB5"/>
        </a:accent5>
        <a:accent6>
          <a:srgbClr val="E42074"/>
        </a:accent6>
        <a:hlink>
          <a:srgbClr val="FD6FAC"/>
        </a:hlink>
        <a:folHlink>
          <a:srgbClr val="FEB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4blue 2">
        <a:dk1>
          <a:srgbClr val="B2B2B2"/>
        </a:dk1>
        <a:lt1>
          <a:srgbClr val="FFFFFF"/>
        </a:lt1>
        <a:dk2>
          <a:srgbClr val="664778"/>
        </a:dk2>
        <a:lt2>
          <a:srgbClr val="FFFFFF"/>
        </a:lt2>
        <a:accent1>
          <a:srgbClr val="CF035C"/>
        </a:accent1>
        <a:accent2>
          <a:srgbClr val="FC2481"/>
        </a:accent2>
        <a:accent3>
          <a:srgbClr val="B8B1BE"/>
        </a:accent3>
        <a:accent4>
          <a:srgbClr val="DADADA"/>
        </a:accent4>
        <a:accent5>
          <a:srgbClr val="E4AAB5"/>
        </a:accent5>
        <a:accent6>
          <a:srgbClr val="E42074"/>
        </a:accent6>
        <a:hlink>
          <a:srgbClr val="FD6FAC"/>
        </a:hlink>
        <a:folHlink>
          <a:srgbClr val="FEB4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4blue 3">
        <a:dk1>
          <a:srgbClr val="B2B2B2"/>
        </a:dk1>
        <a:lt1>
          <a:srgbClr val="FFFFFF"/>
        </a:lt1>
        <a:dk2>
          <a:srgbClr val="CF035C"/>
        </a:dk2>
        <a:lt2>
          <a:srgbClr val="FFFFFF"/>
        </a:lt2>
        <a:accent1>
          <a:srgbClr val="CF035C"/>
        </a:accent1>
        <a:accent2>
          <a:srgbClr val="FC2481"/>
        </a:accent2>
        <a:accent3>
          <a:srgbClr val="E4AAB5"/>
        </a:accent3>
        <a:accent4>
          <a:srgbClr val="DADADA"/>
        </a:accent4>
        <a:accent5>
          <a:srgbClr val="E4AAB5"/>
        </a:accent5>
        <a:accent6>
          <a:srgbClr val="E42074"/>
        </a:accent6>
        <a:hlink>
          <a:srgbClr val="FD6FAC"/>
        </a:hlink>
        <a:folHlink>
          <a:srgbClr val="FEB4D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4EBB0B-E4D7-4A33-9F7D-C338777C9D0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04616E3-9116-4609-8EFF-27EDC16D99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HP_UrbanModern_DesignSlides_TP10379655(2)</Template>
  <TotalTime>208</TotalTime>
  <Words>303</Words>
  <Application>Microsoft Office PowerPoint</Application>
  <PresentationFormat>On-screen Show (4:3)</PresentationFormat>
  <Paragraphs>64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HP_UrbanModern_DesignSlides_TP10379655(2)</vt:lpstr>
      <vt:lpstr>A4blue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Northwestern University 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Pritchard</dc:creator>
  <cp:lastModifiedBy>skopinr</cp:lastModifiedBy>
  <cp:revision>16</cp:revision>
  <dcterms:created xsi:type="dcterms:W3CDTF">2012-06-04T04:40:11Z</dcterms:created>
  <dcterms:modified xsi:type="dcterms:W3CDTF">2012-06-04T19:36:45Z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TC103796559990</vt:lpwstr>
  </property>
</Properties>
</file>