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diagrams/layout2.xml" ContentType="application/vnd.openxmlformats-officedocument.drawingml.diagramLayout+xml"/>
  <Default Extension="gif" ContentType="image/gif"/>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 id="2147483672" r:id="rId3"/>
  </p:sldMasterIdLst>
  <p:notesMasterIdLst>
    <p:notesMasterId r:id="rId17"/>
  </p:notesMasterIdLst>
  <p:sldIdLst>
    <p:sldId id="256" r:id="rId4"/>
    <p:sldId id="273" r:id="rId5"/>
    <p:sldId id="258" r:id="rId6"/>
    <p:sldId id="263" r:id="rId7"/>
    <p:sldId id="257" r:id="rId8"/>
    <p:sldId id="277" r:id="rId9"/>
    <p:sldId id="275" r:id="rId10"/>
    <p:sldId id="276" r:id="rId11"/>
    <p:sldId id="271" r:id="rId12"/>
    <p:sldId id="279" r:id="rId13"/>
    <p:sldId id="278" r:id="rId14"/>
    <p:sldId id="280" r:id="rId15"/>
    <p:sldId id="281"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98150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7888" autoAdjust="0"/>
  </p:normalViewPr>
  <p:slideViewPr>
    <p:cSldViewPr>
      <p:cViewPr>
        <p:scale>
          <a:sx n="100" d="100"/>
          <a:sy n="100" d="100"/>
        </p:scale>
        <p:origin x="-802" y="-67"/>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3AD3BA-FBC4-440B-96E0-8EED47820E31}" type="doc">
      <dgm:prSet loTypeId="urn:microsoft.com/office/officeart/2005/8/layout/hProcess9" loCatId="process" qsTypeId="urn:microsoft.com/office/officeart/2005/8/quickstyle/simple1" qsCatId="simple" csTypeId="urn:microsoft.com/office/officeart/2005/8/colors/colorful1#1" csCatId="colorful" phldr="1"/>
      <dgm:spPr/>
    </dgm:pt>
    <dgm:pt modelId="{23C4EDFA-2881-4060-A9E2-83993168FAB4}">
      <dgm:prSet phldrT="[Text]"/>
      <dgm:spPr/>
      <dgm:t>
        <a:bodyPr/>
        <a:lstStyle/>
        <a:p>
          <a:r>
            <a:rPr lang="en-US" dirty="0" smtClean="0"/>
            <a:t>University</a:t>
          </a:r>
          <a:endParaRPr lang="en-US" dirty="0"/>
        </a:p>
      </dgm:t>
    </dgm:pt>
    <dgm:pt modelId="{90016536-95A1-4ED0-BB1A-F3392035E077}" type="parTrans" cxnId="{E716CBA9-A1E7-46DE-93C8-7B80DBD454C4}">
      <dgm:prSet/>
      <dgm:spPr/>
      <dgm:t>
        <a:bodyPr/>
        <a:lstStyle/>
        <a:p>
          <a:endParaRPr lang="en-US"/>
        </a:p>
      </dgm:t>
    </dgm:pt>
    <dgm:pt modelId="{1942936A-11DE-4CD6-ABD4-AF37C7C15524}" type="sibTrans" cxnId="{E716CBA9-A1E7-46DE-93C8-7B80DBD454C4}">
      <dgm:prSet/>
      <dgm:spPr/>
      <dgm:t>
        <a:bodyPr/>
        <a:lstStyle/>
        <a:p>
          <a:endParaRPr lang="en-US"/>
        </a:p>
      </dgm:t>
    </dgm:pt>
    <dgm:pt modelId="{AB697D68-9E0A-4263-8431-EFBC0A0B79E0}">
      <dgm:prSet phldrT="[Text]"/>
      <dgm:spPr/>
      <dgm:t>
        <a:bodyPr/>
        <a:lstStyle/>
        <a:p>
          <a:r>
            <a:rPr lang="en-US" dirty="0" smtClean="0"/>
            <a:t>Arts and Humanities </a:t>
          </a:r>
          <a:endParaRPr lang="en-US" dirty="0"/>
        </a:p>
      </dgm:t>
    </dgm:pt>
    <dgm:pt modelId="{741ACB5A-288E-476F-A6E8-261B73937DDE}" type="parTrans" cxnId="{06ADCF78-5518-49D0-8CC9-E3F60CA857CC}">
      <dgm:prSet/>
      <dgm:spPr/>
      <dgm:t>
        <a:bodyPr/>
        <a:lstStyle/>
        <a:p>
          <a:endParaRPr lang="en-US"/>
        </a:p>
      </dgm:t>
    </dgm:pt>
    <dgm:pt modelId="{6481836A-07D6-4889-9CF6-DD9679C4B42A}" type="sibTrans" cxnId="{06ADCF78-5518-49D0-8CC9-E3F60CA857CC}">
      <dgm:prSet/>
      <dgm:spPr/>
      <dgm:t>
        <a:bodyPr/>
        <a:lstStyle/>
        <a:p>
          <a:endParaRPr lang="en-US"/>
        </a:p>
      </dgm:t>
    </dgm:pt>
    <dgm:pt modelId="{7FA2E977-51D2-4CA9-8199-DD749C9E3315}">
      <dgm:prSet phldrT="[Text]"/>
      <dgm:spPr/>
      <dgm:t>
        <a:bodyPr/>
        <a:lstStyle/>
        <a:p>
          <a:r>
            <a:rPr lang="en-US" dirty="0" smtClean="0"/>
            <a:t>Dance</a:t>
          </a:r>
          <a:endParaRPr lang="en-US" dirty="0"/>
        </a:p>
      </dgm:t>
    </dgm:pt>
    <dgm:pt modelId="{C8B1702B-0F85-4B1F-902D-F67B2371F1D4}" type="parTrans" cxnId="{ED029B55-0509-4018-8964-E9C981A1F708}">
      <dgm:prSet/>
      <dgm:spPr/>
      <dgm:t>
        <a:bodyPr/>
        <a:lstStyle/>
        <a:p>
          <a:endParaRPr lang="en-US"/>
        </a:p>
      </dgm:t>
    </dgm:pt>
    <dgm:pt modelId="{5AAEBD05-8B94-4568-A9D7-2FB970944969}" type="sibTrans" cxnId="{ED029B55-0509-4018-8964-E9C981A1F708}">
      <dgm:prSet/>
      <dgm:spPr/>
      <dgm:t>
        <a:bodyPr/>
        <a:lstStyle/>
        <a:p>
          <a:endParaRPr lang="en-US"/>
        </a:p>
      </dgm:t>
    </dgm:pt>
    <dgm:pt modelId="{D6465A7F-D59F-473F-889B-2EFA141D02EC}">
      <dgm:prSet phldrT="[Text]"/>
      <dgm:spPr/>
      <dgm:t>
        <a:bodyPr/>
        <a:lstStyle/>
        <a:p>
          <a:r>
            <a:rPr lang="en-US" dirty="0" smtClean="0"/>
            <a:t>OSU Libraries:  Theatre Research Institute</a:t>
          </a:r>
          <a:endParaRPr lang="en-US" dirty="0"/>
        </a:p>
      </dgm:t>
    </dgm:pt>
    <dgm:pt modelId="{F875CE9F-8616-4CE0-804C-4213B765AF4F}" type="parTrans" cxnId="{797A3723-E653-49D0-81B3-6367EDDF42FC}">
      <dgm:prSet/>
      <dgm:spPr/>
      <dgm:t>
        <a:bodyPr/>
        <a:lstStyle/>
        <a:p>
          <a:endParaRPr lang="en-US"/>
        </a:p>
      </dgm:t>
    </dgm:pt>
    <dgm:pt modelId="{1099C53F-48BC-49D2-A57C-1B44683F14AD}" type="sibTrans" cxnId="{797A3723-E653-49D0-81B3-6367EDDF42FC}">
      <dgm:prSet/>
      <dgm:spPr/>
      <dgm:t>
        <a:bodyPr/>
        <a:lstStyle/>
        <a:p>
          <a:endParaRPr lang="en-US"/>
        </a:p>
      </dgm:t>
    </dgm:pt>
    <dgm:pt modelId="{5EFD2B75-2542-4AF8-93E2-480362699958}" type="pres">
      <dgm:prSet presAssocID="{3D3AD3BA-FBC4-440B-96E0-8EED47820E31}" presName="CompostProcess" presStyleCnt="0">
        <dgm:presLayoutVars>
          <dgm:dir/>
          <dgm:resizeHandles val="exact"/>
        </dgm:presLayoutVars>
      </dgm:prSet>
      <dgm:spPr/>
    </dgm:pt>
    <dgm:pt modelId="{2589A53C-1BC0-452A-91A2-F2FE1FFA125F}" type="pres">
      <dgm:prSet presAssocID="{3D3AD3BA-FBC4-440B-96E0-8EED47820E31}" presName="arrow" presStyleLbl="bgShp" presStyleIdx="0" presStyleCnt="1"/>
      <dgm:spPr/>
    </dgm:pt>
    <dgm:pt modelId="{9573ED97-CEFF-4EEC-8DA8-25C7E8D7EED0}" type="pres">
      <dgm:prSet presAssocID="{3D3AD3BA-FBC4-440B-96E0-8EED47820E31}" presName="linearProcess" presStyleCnt="0"/>
      <dgm:spPr/>
    </dgm:pt>
    <dgm:pt modelId="{0C3C06B8-B065-432D-B317-EE6BEA72B344}" type="pres">
      <dgm:prSet presAssocID="{23C4EDFA-2881-4060-A9E2-83993168FAB4}" presName="textNode" presStyleLbl="node1" presStyleIdx="0" presStyleCnt="4">
        <dgm:presLayoutVars>
          <dgm:bulletEnabled val="1"/>
        </dgm:presLayoutVars>
      </dgm:prSet>
      <dgm:spPr/>
      <dgm:t>
        <a:bodyPr/>
        <a:lstStyle/>
        <a:p>
          <a:endParaRPr lang="en-US"/>
        </a:p>
      </dgm:t>
    </dgm:pt>
    <dgm:pt modelId="{F978C08F-3369-4957-8B76-69D66F2C2137}" type="pres">
      <dgm:prSet presAssocID="{1942936A-11DE-4CD6-ABD4-AF37C7C15524}" presName="sibTrans" presStyleCnt="0"/>
      <dgm:spPr/>
    </dgm:pt>
    <dgm:pt modelId="{D223DA82-1097-4587-8677-9A0BE1F1E6D4}" type="pres">
      <dgm:prSet presAssocID="{AB697D68-9E0A-4263-8431-EFBC0A0B79E0}" presName="textNode" presStyleLbl="node1" presStyleIdx="1" presStyleCnt="4">
        <dgm:presLayoutVars>
          <dgm:bulletEnabled val="1"/>
        </dgm:presLayoutVars>
      </dgm:prSet>
      <dgm:spPr/>
      <dgm:t>
        <a:bodyPr/>
        <a:lstStyle/>
        <a:p>
          <a:endParaRPr lang="en-US"/>
        </a:p>
      </dgm:t>
    </dgm:pt>
    <dgm:pt modelId="{2BF48046-F073-48C5-AD3C-7D2D6C9562CF}" type="pres">
      <dgm:prSet presAssocID="{6481836A-07D6-4889-9CF6-DD9679C4B42A}" presName="sibTrans" presStyleCnt="0"/>
      <dgm:spPr/>
    </dgm:pt>
    <dgm:pt modelId="{40077D84-8FEB-4ABB-AA95-A50C86EB0EE5}" type="pres">
      <dgm:prSet presAssocID="{7FA2E977-51D2-4CA9-8199-DD749C9E3315}" presName="textNode" presStyleLbl="node1" presStyleIdx="2" presStyleCnt="4">
        <dgm:presLayoutVars>
          <dgm:bulletEnabled val="1"/>
        </dgm:presLayoutVars>
      </dgm:prSet>
      <dgm:spPr/>
      <dgm:t>
        <a:bodyPr/>
        <a:lstStyle/>
        <a:p>
          <a:endParaRPr lang="en-US"/>
        </a:p>
      </dgm:t>
    </dgm:pt>
    <dgm:pt modelId="{DAC15967-69A4-4C73-93B8-48B8E37A53A5}" type="pres">
      <dgm:prSet presAssocID="{5AAEBD05-8B94-4568-A9D7-2FB970944969}" presName="sibTrans" presStyleCnt="0"/>
      <dgm:spPr/>
    </dgm:pt>
    <dgm:pt modelId="{E9C1A42E-8BAF-40D8-A01D-EBBAB5F5581D}" type="pres">
      <dgm:prSet presAssocID="{D6465A7F-D59F-473F-889B-2EFA141D02EC}" presName="textNode" presStyleLbl="node1" presStyleIdx="3" presStyleCnt="4">
        <dgm:presLayoutVars>
          <dgm:bulletEnabled val="1"/>
        </dgm:presLayoutVars>
      </dgm:prSet>
      <dgm:spPr/>
      <dgm:t>
        <a:bodyPr/>
        <a:lstStyle/>
        <a:p>
          <a:endParaRPr lang="en-US"/>
        </a:p>
      </dgm:t>
    </dgm:pt>
  </dgm:ptLst>
  <dgm:cxnLst>
    <dgm:cxn modelId="{C0712948-F607-4D1A-8143-0BBF25A4C3A7}" type="presOf" srcId="{AB697D68-9E0A-4263-8431-EFBC0A0B79E0}" destId="{D223DA82-1097-4587-8677-9A0BE1F1E6D4}" srcOrd="0" destOrd="0" presId="urn:microsoft.com/office/officeart/2005/8/layout/hProcess9"/>
    <dgm:cxn modelId="{199F7508-63A4-4464-A6FE-BC4F50D6FB92}" type="presOf" srcId="{7FA2E977-51D2-4CA9-8199-DD749C9E3315}" destId="{40077D84-8FEB-4ABB-AA95-A50C86EB0EE5}" srcOrd="0" destOrd="0" presId="urn:microsoft.com/office/officeart/2005/8/layout/hProcess9"/>
    <dgm:cxn modelId="{797A3723-E653-49D0-81B3-6367EDDF42FC}" srcId="{3D3AD3BA-FBC4-440B-96E0-8EED47820E31}" destId="{D6465A7F-D59F-473F-889B-2EFA141D02EC}" srcOrd="3" destOrd="0" parTransId="{F875CE9F-8616-4CE0-804C-4213B765AF4F}" sibTransId="{1099C53F-48BC-49D2-A57C-1B44683F14AD}"/>
    <dgm:cxn modelId="{6C7CFAC7-8F5B-41EB-B707-ACA68DEA062B}" type="presOf" srcId="{23C4EDFA-2881-4060-A9E2-83993168FAB4}" destId="{0C3C06B8-B065-432D-B317-EE6BEA72B344}" srcOrd="0" destOrd="0" presId="urn:microsoft.com/office/officeart/2005/8/layout/hProcess9"/>
    <dgm:cxn modelId="{E716CBA9-A1E7-46DE-93C8-7B80DBD454C4}" srcId="{3D3AD3BA-FBC4-440B-96E0-8EED47820E31}" destId="{23C4EDFA-2881-4060-A9E2-83993168FAB4}" srcOrd="0" destOrd="0" parTransId="{90016536-95A1-4ED0-BB1A-F3392035E077}" sibTransId="{1942936A-11DE-4CD6-ABD4-AF37C7C15524}"/>
    <dgm:cxn modelId="{1C2A15AF-0579-4994-B5BD-7197CCF7F841}" type="presOf" srcId="{3D3AD3BA-FBC4-440B-96E0-8EED47820E31}" destId="{5EFD2B75-2542-4AF8-93E2-480362699958}" srcOrd="0" destOrd="0" presId="urn:microsoft.com/office/officeart/2005/8/layout/hProcess9"/>
    <dgm:cxn modelId="{B79506CD-4D6F-4B18-A9ED-892349BF3D07}" type="presOf" srcId="{D6465A7F-D59F-473F-889B-2EFA141D02EC}" destId="{E9C1A42E-8BAF-40D8-A01D-EBBAB5F5581D}" srcOrd="0" destOrd="0" presId="urn:microsoft.com/office/officeart/2005/8/layout/hProcess9"/>
    <dgm:cxn modelId="{ED029B55-0509-4018-8964-E9C981A1F708}" srcId="{3D3AD3BA-FBC4-440B-96E0-8EED47820E31}" destId="{7FA2E977-51D2-4CA9-8199-DD749C9E3315}" srcOrd="2" destOrd="0" parTransId="{C8B1702B-0F85-4B1F-902D-F67B2371F1D4}" sibTransId="{5AAEBD05-8B94-4568-A9D7-2FB970944969}"/>
    <dgm:cxn modelId="{06ADCF78-5518-49D0-8CC9-E3F60CA857CC}" srcId="{3D3AD3BA-FBC4-440B-96E0-8EED47820E31}" destId="{AB697D68-9E0A-4263-8431-EFBC0A0B79E0}" srcOrd="1" destOrd="0" parTransId="{741ACB5A-288E-476F-A6E8-261B73937DDE}" sibTransId="{6481836A-07D6-4889-9CF6-DD9679C4B42A}"/>
    <dgm:cxn modelId="{5B06E103-1AA6-4D21-905D-A5E3F450C1CD}" type="presParOf" srcId="{5EFD2B75-2542-4AF8-93E2-480362699958}" destId="{2589A53C-1BC0-452A-91A2-F2FE1FFA125F}" srcOrd="0" destOrd="0" presId="urn:microsoft.com/office/officeart/2005/8/layout/hProcess9"/>
    <dgm:cxn modelId="{7F114945-7175-44A3-83D7-C6CB12AB3775}" type="presParOf" srcId="{5EFD2B75-2542-4AF8-93E2-480362699958}" destId="{9573ED97-CEFF-4EEC-8DA8-25C7E8D7EED0}" srcOrd="1" destOrd="0" presId="urn:microsoft.com/office/officeart/2005/8/layout/hProcess9"/>
    <dgm:cxn modelId="{13D44093-7AB2-4503-A549-3747D0BF7DBC}" type="presParOf" srcId="{9573ED97-CEFF-4EEC-8DA8-25C7E8D7EED0}" destId="{0C3C06B8-B065-432D-B317-EE6BEA72B344}" srcOrd="0" destOrd="0" presId="urn:microsoft.com/office/officeart/2005/8/layout/hProcess9"/>
    <dgm:cxn modelId="{B12F2BF4-67C0-4BDA-BA64-930722759F8F}" type="presParOf" srcId="{9573ED97-CEFF-4EEC-8DA8-25C7E8D7EED0}" destId="{F978C08F-3369-4957-8B76-69D66F2C2137}" srcOrd="1" destOrd="0" presId="urn:microsoft.com/office/officeart/2005/8/layout/hProcess9"/>
    <dgm:cxn modelId="{B49F3359-5A0D-4DCA-8F93-B4E8BC237D32}" type="presParOf" srcId="{9573ED97-CEFF-4EEC-8DA8-25C7E8D7EED0}" destId="{D223DA82-1097-4587-8677-9A0BE1F1E6D4}" srcOrd="2" destOrd="0" presId="urn:microsoft.com/office/officeart/2005/8/layout/hProcess9"/>
    <dgm:cxn modelId="{AACEA980-94AA-4D8A-ADAC-FA33D364ECBB}" type="presParOf" srcId="{9573ED97-CEFF-4EEC-8DA8-25C7E8D7EED0}" destId="{2BF48046-F073-48C5-AD3C-7D2D6C9562CF}" srcOrd="3" destOrd="0" presId="urn:microsoft.com/office/officeart/2005/8/layout/hProcess9"/>
    <dgm:cxn modelId="{10AC228A-8799-4891-8B15-78235D647219}" type="presParOf" srcId="{9573ED97-CEFF-4EEC-8DA8-25C7E8D7EED0}" destId="{40077D84-8FEB-4ABB-AA95-A50C86EB0EE5}" srcOrd="4" destOrd="0" presId="urn:microsoft.com/office/officeart/2005/8/layout/hProcess9"/>
    <dgm:cxn modelId="{B1B1D565-4351-4748-8EFE-5579C0929AB7}" type="presParOf" srcId="{9573ED97-CEFF-4EEC-8DA8-25C7E8D7EED0}" destId="{DAC15967-69A4-4C73-93B8-48B8E37A53A5}" srcOrd="5" destOrd="0" presId="urn:microsoft.com/office/officeart/2005/8/layout/hProcess9"/>
    <dgm:cxn modelId="{FDC05686-BE6D-4D21-AD7D-32FA6415DF48}" type="presParOf" srcId="{9573ED97-CEFF-4EEC-8DA8-25C7E8D7EED0}" destId="{E9C1A42E-8BAF-40D8-A01D-EBBAB5F5581D}" srcOrd="6"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5A5A9B4-E4E2-4FD5-B010-126CEFA5BD99}" type="doc">
      <dgm:prSet loTypeId="urn:microsoft.com/office/officeart/2005/8/layout/hProcess9" loCatId="process" qsTypeId="urn:microsoft.com/office/officeart/2005/8/quickstyle/simple1" qsCatId="simple" csTypeId="urn:microsoft.com/office/officeart/2005/8/colors/colorful1#2" csCatId="colorful" phldr="1"/>
      <dgm:spPr/>
    </dgm:pt>
    <dgm:pt modelId="{7BA395BB-C0AF-462B-A057-65DD41AF5B23}">
      <dgm:prSet phldrT="[Text]"/>
      <dgm:spPr/>
      <dgm:t>
        <a:bodyPr/>
        <a:lstStyle/>
        <a:p>
          <a:r>
            <a:rPr lang="en-US" dirty="0" smtClean="0"/>
            <a:t>Research and Innovation</a:t>
          </a:r>
          <a:endParaRPr lang="en-US" dirty="0"/>
        </a:p>
      </dgm:t>
    </dgm:pt>
    <dgm:pt modelId="{D5657E45-F62F-43DA-A61E-F3EA3350D1E5}" type="parTrans" cxnId="{E9BA513B-BDAA-4392-8189-4E4A6737ABA8}">
      <dgm:prSet/>
      <dgm:spPr/>
      <dgm:t>
        <a:bodyPr/>
        <a:lstStyle/>
        <a:p>
          <a:endParaRPr lang="en-US"/>
        </a:p>
      </dgm:t>
    </dgm:pt>
    <dgm:pt modelId="{8CBB473C-A761-428E-947E-210D88264467}" type="sibTrans" cxnId="{E9BA513B-BDAA-4392-8189-4E4A6737ABA8}">
      <dgm:prSet/>
      <dgm:spPr/>
      <dgm:t>
        <a:bodyPr/>
        <a:lstStyle/>
        <a:p>
          <a:endParaRPr lang="en-US"/>
        </a:p>
      </dgm:t>
    </dgm:pt>
    <dgm:pt modelId="{9E8AA3AA-1B4F-4C14-A065-7866C68FDF35}">
      <dgm:prSet phldrT="[Text]"/>
      <dgm:spPr/>
      <dgm:t>
        <a:bodyPr/>
        <a:lstStyle/>
        <a:p>
          <a:r>
            <a:rPr lang="en-US" dirty="0" smtClean="0"/>
            <a:t>Cyber-Enabled Discovery</a:t>
          </a:r>
          <a:endParaRPr lang="en-US" dirty="0"/>
        </a:p>
      </dgm:t>
    </dgm:pt>
    <dgm:pt modelId="{BB23CD76-052D-4657-96B1-47C435199682}" type="parTrans" cxnId="{7DF8AC46-E911-4F4C-BA81-750148D50935}">
      <dgm:prSet/>
      <dgm:spPr/>
      <dgm:t>
        <a:bodyPr/>
        <a:lstStyle/>
        <a:p>
          <a:endParaRPr lang="en-US"/>
        </a:p>
      </dgm:t>
    </dgm:pt>
    <dgm:pt modelId="{1184BA15-8C5E-42F1-B782-9EF31CE45952}" type="sibTrans" cxnId="{7DF8AC46-E911-4F4C-BA81-750148D50935}">
      <dgm:prSet/>
      <dgm:spPr/>
      <dgm:t>
        <a:bodyPr/>
        <a:lstStyle/>
        <a:p>
          <a:endParaRPr lang="en-US"/>
        </a:p>
      </dgm:t>
    </dgm:pt>
    <dgm:pt modelId="{EDE40270-A0D0-45B7-A9A2-CDA5A756C07E}">
      <dgm:prSet phldrT="[Text]"/>
      <dgm:spPr/>
      <dgm:t>
        <a:bodyPr/>
        <a:lstStyle/>
        <a:p>
          <a:r>
            <a:rPr lang="en-US" dirty="0" smtClean="0"/>
            <a:t>Center for Performance Documentation</a:t>
          </a:r>
          <a:endParaRPr lang="en-US" dirty="0"/>
        </a:p>
      </dgm:t>
    </dgm:pt>
    <dgm:pt modelId="{91E3FF65-DEA6-40FF-A8A3-AFF622294935}" type="parTrans" cxnId="{CCB9BCD1-6FA2-493D-A934-1FB1961BBDF7}">
      <dgm:prSet/>
      <dgm:spPr/>
      <dgm:t>
        <a:bodyPr/>
        <a:lstStyle/>
        <a:p>
          <a:endParaRPr lang="en-US"/>
        </a:p>
      </dgm:t>
    </dgm:pt>
    <dgm:pt modelId="{FED779A2-FD39-478E-9DE7-0EC102AB5BDA}" type="sibTrans" cxnId="{CCB9BCD1-6FA2-493D-A934-1FB1961BBDF7}">
      <dgm:prSet/>
      <dgm:spPr/>
      <dgm:t>
        <a:bodyPr/>
        <a:lstStyle/>
        <a:p>
          <a:endParaRPr lang="en-US"/>
        </a:p>
      </dgm:t>
    </dgm:pt>
    <dgm:pt modelId="{F5039B87-BE33-431B-9A4A-82D565EA8EDE}">
      <dgm:prSet phldrT="[Text]"/>
      <dgm:spPr/>
      <dgm:t>
        <a:bodyPr/>
        <a:lstStyle/>
        <a:p>
          <a:r>
            <a:rPr lang="en-US" dirty="0" smtClean="0"/>
            <a:t>Dance Notation Bureau Collections</a:t>
          </a:r>
          <a:endParaRPr lang="en-US" dirty="0"/>
        </a:p>
      </dgm:t>
    </dgm:pt>
    <dgm:pt modelId="{2D076A41-10D0-4E4C-B7BC-A15543137350}" type="parTrans" cxnId="{DBAAB253-6D1A-4388-ADFC-0B54FAAAB1C5}">
      <dgm:prSet/>
      <dgm:spPr/>
      <dgm:t>
        <a:bodyPr/>
        <a:lstStyle/>
        <a:p>
          <a:endParaRPr lang="en-US"/>
        </a:p>
      </dgm:t>
    </dgm:pt>
    <dgm:pt modelId="{2CA5DCCA-76F6-44BB-B73C-2F6458DB2015}" type="sibTrans" cxnId="{DBAAB253-6D1A-4388-ADFC-0B54FAAAB1C5}">
      <dgm:prSet/>
      <dgm:spPr/>
      <dgm:t>
        <a:bodyPr/>
        <a:lstStyle/>
        <a:p>
          <a:endParaRPr lang="en-US"/>
        </a:p>
      </dgm:t>
    </dgm:pt>
    <dgm:pt modelId="{9C025EE5-3F4B-464F-9A14-27C8EDE1292C}" type="pres">
      <dgm:prSet presAssocID="{65A5A9B4-E4E2-4FD5-B010-126CEFA5BD99}" presName="CompostProcess" presStyleCnt="0">
        <dgm:presLayoutVars>
          <dgm:dir/>
          <dgm:resizeHandles val="exact"/>
        </dgm:presLayoutVars>
      </dgm:prSet>
      <dgm:spPr/>
    </dgm:pt>
    <dgm:pt modelId="{7D6D19E6-1E23-43D9-812D-8339D354D9C8}" type="pres">
      <dgm:prSet presAssocID="{65A5A9B4-E4E2-4FD5-B010-126CEFA5BD99}" presName="arrow" presStyleLbl="bgShp" presStyleIdx="0" presStyleCnt="1"/>
      <dgm:spPr/>
    </dgm:pt>
    <dgm:pt modelId="{305387CC-932F-4400-8D70-14AA99BF12BF}" type="pres">
      <dgm:prSet presAssocID="{65A5A9B4-E4E2-4FD5-B010-126CEFA5BD99}" presName="linearProcess" presStyleCnt="0"/>
      <dgm:spPr/>
    </dgm:pt>
    <dgm:pt modelId="{2A015F7B-1E63-4044-AF7C-86AF84ADBE76}" type="pres">
      <dgm:prSet presAssocID="{7BA395BB-C0AF-462B-A057-65DD41AF5B23}" presName="textNode" presStyleLbl="node1" presStyleIdx="0" presStyleCnt="4">
        <dgm:presLayoutVars>
          <dgm:bulletEnabled val="1"/>
        </dgm:presLayoutVars>
      </dgm:prSet>
      <dgm:spPr/>
      <dgm:t>
        <a:bodyPr/>
        <a:lstStyle/>
        <a:p>
          <a:endParaRPr lang="en-US"/>
        </a:p>
      </dgm:t>
    </dgm:pt>
    <dgm:pt modelId="{86426D0C-084C-4D29-B247-FF5C05402247}" type="pres">
      <dgm:prSet presAssocID="{8CBB473C-A761-428E-947E-210D88264467}" presName="sibTrans" presStyleCnt="0"/>
      <dgm:spPr/>
    </dgm:pt>
    <dgm:pt modelId="{0F4FFC4C-02EC-4C93-81D4-12DA7AB9345D}" type="pres">
      <dgm:prSet presAssocID="{9E8AA3AA-1B4F-4C14-A065-7866C68FDF35}" presName="textNode" presStyleLbl="node1" presStyleIdx="1" presStyleCnt="4">
        <dgm:presLayoutVars>
          <dgm:bulletEnabled val="1"/>
        </dgm:presLayoutVars>
      </dgm:prSet>
      <dgm:spPr/>
      <dgm:t>
        <a:bodyPr/>
        <a:lstStyle/>
        <a:p>
          <a:endParaRPr lang="en-US"/>
        </a:p>
      </dgm:t>
    </dgm:pt>
    <dgm:pt modelId="{FA727C37-F7E8-4B7F-B180-0D4FDBC79C2B}" type="pres">
      <dgm:prSet presAssocID="{1184BA15-8C5E-42F1-B782-9EF31CE45952}" presName="sibTrans" presStyleCnt="0"/>
      <dgm:spPr/>
    </dgm:pt>
    <dgm:pt modelId="{2068F9C1-466E-4095-BB81-BC161E93998C}" type="pres">
      <dgm:prSet presAssocID="{EDE40270-A0D0-45B7-A9A2-CDA5A756C07E}" presName="textNode" presStyleLbl="node1" presStyleIdx="2" presStyleCnt="4">
        <dgm:presLayoutVars>
          <dgm:bulletEnabled val="1"/>
        </dgm:presLayoutVars>
      </dgm:prSet>
      <dgm:spPr/>
      <dgm:t>
        <a:bodyPr/>
        <a:lstStyle/>
        <a:p>
          <a:endParaRPr lang="en-US"/>
        </a:p>
      </dgm:t>
    </dgm:pt>
    <dgm:pt modelId="{5FAB7C94-C39A-4633-BEC0-5A6C635204C4}" type="pres">
      <dgm:prSet presAssocID="{FED779A2-FD39-478E-9DE7-0EC102AB5BDA}" presName="sibTrans" presStyleCnt="0"/>
      <dgm:spPr/>
    </dgm:pt>
    <dgm:pt modelId="{38752638-8EA9-4F47-A793-597A28C5E82B}" type="pres">
      <dgm:prSet presAssocID="{F5039B87-BE33-431B-9A4A-82D565EA8EDE}" presName="textNode" presStyleLbl="node1" presStyleIdx="3" presStyleCnt="4">
        <dgm:presLayoutVars>
          <dgm:bulletEnabled val="1"/>
        </dgm:presLayoutVars>
      </dgm:prSet>
      <dgm:spPr/>
      <dgm:t>
        <a:bodyPr/>
        <a:lstStyle/>
        <a:p>
          <a:endParaRPr lang="en-US"/>
        </a:p>
      </dgm:t>
    </dgm:pt>
  </dgm:ptLst>
  <dgm:cxnLst>
    <dgm:cxn modelId="{242EE93B-5B94-41BA-B082-A8D40ABA143E}" type="presOf" srcId="{F5039B87-BE33-431B-9A4A-82D565EA8EDE}" destId="{38752638-8EA9-4F47-A793-597A28C5E82B}" srcOrd="0" destOrd="0" presId="urn:microsoft.com/office/officeart/2005/8/layout/hProcess9"/>
    <dgm:cxn modelId="{7DF8AC46-E911-4F4C-BA81-750148D50935}" srcId="{65A5A9B4-E4E2-4FD5-B010-126CEFA5BD99}" destId="{9E8AA3AA-1B4F-4C14-A065-7866C68FDF35}" srcOrd="1" destOrd="0" parTransId="{BB23CD76-052D-4657-96B1-47C435199682}" sibTransId="{1184BA15-8C5E-42F1-B782-9EF31CE45952}"/>
    <dgm:cxn modelId="{92BF88F2-10E8-41D0-91D4-059A18E0C6B3}" type="presOf" srcId="{7BA395BB-C0AF-462B-A057-65DD41AF5B23}" destId="{2A015F7B-1E63-4044-AF7C-86AF84ADBE76}" srcOrd="0" destOrd="0" presId="urn:microsoft.com/office/officeart/2005/8/layout/hProcess9"/>
    <dgm:cxn modelId="{86788557-4089-4C1E-92CA-EEB8518C33E9}" type="presOf" srcId="{EDE40270-A0D0-45B7-A9A2-CDA5A756C07E}" destId="{2068F9C1-466E-4095-BB81-BC161E93998C}" srcOrd="0" destOrd="0" presId="urn:microsoft.com/office/officeart/2005/8/layout/hProcess9"/>
    <dgm:cxn modelId="{E9BA513B-BDAA-4392-8189-4E4A6737ABA8}" srcId="{65A5A9B4-E4E2-4FD5-B010-126CEFA5BD99}" destId="{7BA395BB-C0AF-462B-A057-65DD41AF5B23}" srcOrd="0" destOrd="0" parTransId="{D5657E45-F62F-43DA-A61E-F3EA3350D1E5}" sibTransId="{8CBB473C-A761-428E-947E-210D88264467}"/>
    <dgm:cxn modelId="{DBAAB253-6D1A-4388-ADFC-0B54FAAAB1C5}" srcId="{65A5A9B4-E4E2-4FD5-B010-126CEFA5BD99}" destId="{F5039B87-BE33-431B-9A4A-82D565EA8EDE}" srcOrd="3" destOrd="0" parTransId="{2D076A41-10D0-4E4C-B7BC-A15543137350}" sibTransId="{2CA5DCCA-76F6-44BB-B73C-2F6458DB2015}"/>
    <dgm:cxn modelId="{CCB9BCD1-6FA2-493D-A934-1FB1961BBDF7}" srcId="{65A5A9B4-E4E2-4FD5-B010-126CEFA5BD99}" destId="{EDE40270-A0D0-45B7-A9A2-CDA5A756C07E}" srcOrd="2" destOrd="0" parTransId="{91E3FF65-DEA6-40FF-A8A3-AFF622294935}" sibTransId="{FED779A2-FD39-478E-9DE7-0EC102AB5BDA}"/>
    <dgm:cxn modelId="{E2DFD7B8-DDB8-428A-BBB0-A4661150226D}" type="presOf" srcId="{9E8AA3AA-1B4F-4C14-A065-7866C68FDF35}" destId="{0F4FFC4C-02EC-4C93-81D4-12DA7AB9345D}" srcOrd="0" destOrd="0" presId="urn:microsoft.com/office/officeart/2005/8/layout/hProcess9"/>
    <dgm:cxn modelId="{CC42AD3F-30AF-4AB0-A6C8-977F9981FB0C}" type="presOf" srcId="{65A5A9B4-E4E2-4FD5-B010-126CEFA5BD99}" destId="{9C025EE5-3F4B-464F-9A14-27C8EDE1292C}" srcOrd="0" destOrd="0" presId="urn:microsoft.com/office/officeart/2005/8/layout/hProcess9"/>
    <dgm:cxn modelId="{8FC2DA96-DC53-481B-8DD9-DD5E1F86BFC5}" type="presParOf" srcId="{9C025EE5-3F4B-464F-9A14-27C8EDE1292C}" destId="{7D6D19E6-1E23-43D9-812D-8339D354D9C8}" srcOrd="0" destOrd="0" presId="urn:microsoft.com/office/officeart/2005/8/layout/hProcess9"/>
    <dgm:cxn modelId="{8075AF31-3562-493E-B8C8-1C41B8F816E6}" type="presParOf" srcId="{9C025EE5-3F4B-464F-9A14-27C8EDE1292C}" destId="{305387CC-932F-4400-8D70-14AA99BF12BF}" srcOrd="1" destOrd="0" presId="urn:microsoft.com/office/officeart/2005/8/layout/hProcess9"/>
    <dgm:cxn modelId="{CA1D060A-0FFE-40D5-BE5E-0119BBFD5636}" type="presParOf" srcId="{305387CC-932F-4400-8D70-14AA99BF12BF}" destId="{2A015F7B-1E63-4044-AF7C-86AF84ADBE76}" srcOrd="0" destOrd="0" presId="urn:microsoft.com/office/officeart/2005/8/layout/hProcess9"/>
    <dgm:cxn modelId="{418CF07B-573B-4D6B-9BBF-78394BF60DD7}" type="presParOf" srcId="{305387CC-932F-4400-8D70-14AA99BF12BF}" destId="{86426D0C-084C-4D29-B247-FF5C05402247}" srcOrd="1" destOrd="0" presId="urn:microsoft.com/office/officeart/2005/8/layout/hProcess9"/>
    <dgm:cxn modelId="{354813C0-CCE2-4AE0-8EA0-2A5BDDA3EEED}" type="presParOf" srcId="{305387CC-932F-4400-8D70-14AA99BF12BF}" destId="{0F4FFC4C-02EC-4C93-81D4-12DA7AB9345D}" srcOrd="2" destOrd="0" presId="urn:microsoft.com/office/officeart/2005/8/layout/hProcess9"/>
    <dgm:cxn modelId="{7DAB94AC-BFB8-4787-9A5D-50FFA48D3480}" type="presParOf" srcId="{305387CC-932F-4400-8D70-14AA99BF12BF}" destId="{FA727C37-F7E8-4B7F-B180-0D4FDBC79C2B}" srcOrd="3" destOrd="0" presId="urn:microsoft.com/office/officeart/2005/8/layout/hProcess9"/>
    <dgm:cxn modelId="{B7B5F3F7-4E66-4A39-9DBB-9F381E2F66CB}" type="presParOf" srcId="{305387CC-932F-4400-8D70-14AA99BF12BF}" destId="{2068F9C1-466E-4095-BB81-BC161E93998C}" srcOrd="4" destOrd="0" presId="urn:microsoft.com/office/officeart/2005/8/layout/hProcess9"/>
    <dgm:cxn modelId="{4027DDEE-8821-4F2F-8C0D-7C948D88BD3D}" type="presParOf" srcId="{305387CC-932F-4400-8D70-14AA99BF12BF}" destId="{5FAB7C94-C39A-4633-BEC0-5A6C635204C4}" srcOrd="5" destOrd="0" presId="urn:microsoft.com/office/officeart/2005/8/layout/hProcess9"/>
    <dgm:cxn modelId="{9E32DBE3-A2F9-4774-9040-049C9C42DF81}" type="presParOf" srcId="{305387CC-932F-4400-8D70-14AA99BF12BF}" destId="{38752638-8EA9-4F47-A793-597A28C5E82B}" srcOrd="6" destOrd="0" presId="urn:microsoft.com/office/officeart/2005/8/layout/hProcess9"/>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837075-9A88-407B-B5CC-34C8E693B9E5}" type="datetimeFigureOut">
              <a:rPr lang="en-US" smtClean="0"/>
              <a:pPr/>
              <a:t>6/4/2012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1D857E-05A6-424A-9E1B-63301C75573E}" type="slidenum">
              <a:rPr lang="en-US" smtClean="0"/>
              <a:pPr/>
              <a:t>‹#›</a:t>
            </a:fld>
            <a:endParaRPr lang="en-US" dirty="0"/>
          </a:p>
        </p:txBody>
      </p:sp>
    </p:spTree>
    <p:extLst>
      <p:ext uri="{BB962C8B-B14F-4D97-AF65-F5344CB8AC3E}">
        <p14:creationId xmlns:p14="http://schemas.microsoft.com/office/powerpoint/2010/main" xmlns="" val="3321418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43C1A34-0B36-4790-BF49-D3EB2647B44C}" type="datetime1">
              <a:rPr lang="en-US" smtClean="0"/>
              <a:pPr/>
              <a:t>6/4/2012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B83FA4-A265-45D0-A1D6-FF08C0FC8196}" type="slidenum">
              <a:rPr lang="en-US" smtClean="0"/>
              <a:pPr/>
              <a:t>‹#›</a:t>
            </a:fld>
            <a:endParaRPr lang="en-US" dirty="0"/>
          </a:p>
        </p:txBody>
      </p:sp>
    </p:spTree>
    <p:extLst>
      <p:ext uri="{BB962C8B-B14F-4D97-AF65-F5344CB8AC3E}">
        <p14:creationId xmlns:p14="http://schemas.microsoft.com/office/powerpoint/2010/main" xmlns="" val="1478170927"/>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71E32F-5591-4C54-8F06-BFD8FFE3B5F5}" type="datetime1">
              <a:rPr lang="en-US" smtClean="0"/>
              <a:pPr/>
              <a:t>6/4/2012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B83FA4-A265-45D0-A1D6-FF08C0FC8196}" type="slidenum">
              <a:rPr lang="en-US" smtClean="0"/>
              <a:pPr/>
              <a:t>‹#›</a:t>
            </a:fld>
            <a:endParaRPr lang="en-US" dirty="0"/>
          </a:p>
        </p:txBody>
      </p:sp>
    </p:spTree>
    <p:extLst>
      <p:ext uri="{BB962C8B-B14F-4D97-AF65-F5344CB8AC3E}">
        <p14:creationId xmlns:p14="http://schemas.microsoft.com/office/powerpoint/2010/main" xmlns="" val="153400247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4A7E45-09FA-4B47-B5B0-626F99324CB3}" type="datetime1">
              <a:rPr lang="en-US" smtClean="0"/>
              <a:pPr/>
              <a:t>6/4/2012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B83FA4-A265-45D0-A1D6-FF08C0FC8196}" type="slidenum">
              <a:rPr lang="en-US" smtClean="0"/>
              <a:pPr/>
              <a:t>‹#›</a:t>
            </a:fld>
            <a:endParaRPr lang="en-US" dirty="0"/>
          </a:p>
        </p:txBody>
      </p:sp>
    </p:spTree>
    <p:extLst>
      <p:ext uri="{BB962C8B-B14F-4D97-AF65-F5344CB8AC3E}">
        <p14:creationId xmlns:p14="http://schemas.microsoft.com/office/powerpoint/2010/main" xmlns="" val="23616244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1E279D-BF15-4EE5-AF70-8E5D61F8E4BC}" type="datetime1">
              <a:rPr lang="en-US" smtClean="0">
                <a:solidFill>
                  <a:prstClr val="black">
                    <a:tint val="75000"/>
                  </a:prstClr>
                </a:solidFill>
              </a:rPr>
              <a:pPr/>
              <a:t>6/4/2012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1B83FA4-A265-45D0-A1D6-FF08C0FC819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43209795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3A973C-66F6-4BF8-A5CF-710D538A002B}" type="datetime1">
              <a:rPr lang="en-US" smtClean="0">
                <a:solidFill>
                  <a:prstClr val="black">
                    <a:tint val="75000"/>
                  </a:prstClr>
                </a:solidFill>
              </a:rPr>
              <a:pPr/>
              <a:t>6/4/2012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1B83FA4-A265-45D0-A1D6-FF08C0FC819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4038616115"/>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C3E969-5439-4DAB-B063-817186109436}" type="datetime1">
              <a:rPr lang="en-US" smtClean="0">
                <a:solidFill>
                  <a:prstClr val="black">
                    <a:tint val="75000"/>
                  </a:prstClr>
                </a:solidFill>
              </a:rPr>
              <a:pPr/>
              <a:t>6/4/2012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1B83FA4-A265-45D0-A1D6-FF08C0FC819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899094299"/>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456B8C5-E069-4984-90C1-6BECD0A0A0CB}" type="datetime1">
              <a:rPr lang="en-US" smtClean="0">
                <a:solidFill>
                  <a:prstClr val="black">
                    <a:tint val="75000"/>
                  </a:prstClr>
                </a:solidFill>
              </a:rPr>
              <a:pPr/>
              <a:t>6/4/2012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1B83FA4-A265-45D0-A1D6-FF08C0FC819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43393013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E7018A-C5D1-4B75-8CDB-4BF08913C51C}" type="datetime1">
              <a:rPr lang="en-US" smtClean="0">
                <a:solidFill>
                  <a:prstClr val="black">
                    <a:tint val="75000"/>
                  </a:prstClr>
                </a:solidFill>
              </a:rPr>
              <a:pPr/>
              <a:t>6/4/2012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1B83FA4-A265-45D0-A1D6-FF08C0FC819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303697318"/>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BBCD4C-9F64-44AF-8B6A-C804452B47A6}" type="datetime1">
              <a:rPr lang="en-US" smtClean="0">
                <a:solidFill>
                  <a:prstClr val="black">
                    <a:tint val="75000"/>
                  </a:prstClr>
                </a:solidFill>
              </a:rPr>
              <a:pPr/>
              <a:t>6/4/2012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1B83FA4-A265-45D0-A1D6-FF08C0FC819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4205873082"/>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C6A0E4-4ADA-4389-9D4C-DCD62A923FC5}" type="datetime1">
              <a:rPr lang="en-US" smtClean="0">
                <a:solidFill>
                  <a:prstClr val="black">
                    <a:tint val="75000"/>
                  </a:prstClr>
                </a:solidFill>
              </a:rPr>
              <a:pPr/>
              <a:t>6/4/2012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1B83FA4-A265-45D0-A1D6-FF08C0FC819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032805759"/>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60D6B8-06DD-4AC4-BD37-33376D43907F}" type="datetime1">
              <a:rPr lang="en-US" smtClean="0">
                <a:solidFill>
                  <a:prstClr val="black">
                    <a:tint val="75000"/>
                  </a:prstClr>
                </a:solidFill>
              </a:rPr>
              <a:pPr/>
              <a:t>6/4/2012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1B83FA4-A265-45D0-A1D6-FF08C0FC819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94190759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C560BA-DD15-4BAE-9004-48BAAA512844}" type="datetime1">
              <a:rPr lang="en-US" smtClean="0"/>
              <a:pPr/>
              <a:t>6/4/2012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B83FA4-A265-45D0-A1D6-FF08C0FC8196}" type="slidenum">
              <a:rPr lang="en-US" smtClean="0"/>
              <a:pPr/>
              <a:t>‹#›</a:t>
            </a:fld>
            <a:endParaRPr lang="en-US" dirty="0"/>
          </a:p>
        </p:txBody>
      </p:sp>
    </p:spTree>
    <p:extLst>
      <p:ext uri="{BB962C8B-B14F-4D97-AF65-F5344CB8AC3E}">
        <p14:creationId xmlns:p14="http://schemas.microsoft.com/office/powerpoint/2010/main" xmlns="" val="2488115507"/>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AF351E-165A-4064-982F-D1858F84D95B}" type="datetime1">
              <a:rPr lang="en-US" smtClean="0">
                <a:solidFill>
                  <a:prstClr val="black">
                    <a:tint val="75000"/>
                  </a:prstClr>
                </a:solidFill>
              </a:rPr>
              <a:pPr/>
              <a:t>6/4/2012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1B83FA4-A265-45D0-A1D6-FF08C0FC819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622523386"/>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F496E3-8F91-46C0-BF50-9B21C6BD6410}" type="datetime1">
              <a:rPr lang="en-US" smtClean="0">
                <a:solidFill>
                  <a:prstClr val="black">
                    <a:tint val="75000"/>
                  </a:prstClr>
                </a:solidFill>
              </a:rPr>
              <a:pPr/>
              <a:t>6/4/2012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1B83FA4-A265-45D0-A1D6-FF08C0FC819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092209265"/>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FDDF88-6AE2-4577-A7FE-B5EA533D41BD}" type="datetime1">
              <a:rPr lang="en-US" smtClean="0">
                <a:solidFill>
                  <a:prstClr val="black">
                    <a:tint val="75000"/>
                  </a:prstClr>
                </a:solidFill>
              </a:rPr>
              <a:pPr/>
              <a:t>6/4/2012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1B83FA4-A265-45D0-A1D6-FF08C0FC819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670023127"/>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0E3DA58-B899-480F-85EB-CC6AF8895DAF}" type="datetime1">
              <a:rPr lang="en-US" smtClean="0">
                <a:solidFill>
                  <a:prstClr val="black">
                    <a:tint val="75000"/>
                  </a:prstClr>
                </a:solidFill>
              </a:rPr>
              <a:pPr/>
              <a:t>6/4/2012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1B83FA4-A265-45D0-A1D6-FF08C0FC819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008559043"/>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306E15-C3D5-478A-8028-A7FBF5955F12}" type="datetime1">
              <a:rPr lang="en-US" smtClean="0">
                <a:solidFill>
                  <a:prstClr val="black">
                    <a:tint val="75000"/>
                  </a:prstClr>
                </a:solidFill>
              </a:rPr>
              <a:pPr/>
              <a:t>6/4/2012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1B83FA4-A265-45D0-A1D6-FF08C0FC819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215500301"/>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8A1590-4B8B-4C17-9D35-9249E6DAA857}" type="datetime1">
              <a:rPr lang="en-US" smtClean="0">
                <a:solidFill>
                  <a:prstClr val="black">
                    <a:tint val="75000"/>
                  </a:prstClr>
                </a:solidFill>
              </a:rPr>
              <a:pPr/>
              <a:t>6/4/2012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1B83FA4-A265-45D0-A1D6-FF08C0FC819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092065230"/>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59DF1D-CCB9-44A7-A68D-E380D1B7592D}" type="datetime1">
              <a:rPr lang="en-US" smtClean="0">
                <a:solidFill>
                  <a:prstClr val="black">
                    <a:tint val="75000"/>
                  </a:prstClr>
                </a:solidFill>
              </a:rPr>
              <a:pPr/>
              <a:t>6/4/2012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1B83FA4-A265-45D0-A1D6-FF08C0FC819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529288013"/>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FD31CA4-A8D2-42F5-B711-1539B7DDD0C4}" type="datetime1">
              <a:rPr lang="en-US" smtClean="0">
                <a:solidFill>
                  <a:prstClr val="black">
                    <a:tint val="75000"/>
                  </a:prstClr>
                </a:solidFill>
              </a:rPr>
              <a:pPr/>
              <a:t>6/4/2012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1B83FA4-A265-45D0-A1D6-FF08C0FC819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662761014"/>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AC177A-6274-495B-9BBA-36A28727946D}" type="datetime1">
              <a:rPr lang="en-US" smtClean="0">
                <a:solidFill>
                  <a:prstClr val="black">
                    <a:tint val="75000"/>
                  </a:prstClr>
                </a:solidFill>
              </a:rPr>
              <a:pPr/>
              <a:t>6/4/2012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1B83FA4-A265-45D0-A1D6-FF08C0FC819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486600282"/>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07E3DC-B128-435C-BE71-5F3E69F0A448}" type="datetime1">
              <a:rPr lang="en-US" smtClean="0">
                <a:solidFill>
                  <a:prstClr val="black">
                    <a:tint val="75000"/>
                  </a:prstClr>
                </a:solidFill>
              </a:rPr>
              <a:pPr/>
              <a:t>6/4/2012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1B83FA4-A265-45D0-A1D6-FF08C0FC819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32791367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76201E-BEB9-40BE-8E2B-FE687734FB1B}" type="datetime1">
              <a:rPr lang="en-US" smtClean="0"/>
              <a:pPr/>
              <a:t>6/4/2012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B83FA4-A265-45D0-A1D6-FF08C0FC8196}" type="slidenum">
              <a:rPr lang="en-US" smtClean="0"/>
              <a:pPr/>
              <a:t>‹#›</a:t>
            </a:fld>
            <a:endParaRPr lang="en-US" dirty="0"/>
          </a:p>
        </p:txBody>
      </p:sp>
    </p:spTree>
    <p:extLst>
      <p:ext uri="{BB962C8B-B14F-4D97-AF65-F5344CB8AC3E}">
        <p14:creationId xmlns:p14="http://schemas.microsoft.com/office/powerpoint/2010/main" xmlns="" val="4113143886"/>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F1478B-FB85-451C-8EB3-AD4933DED848}" type="datetime1">
              <a:rPr lang="en-US" smtClean="0">
                <a:solidFill>
                  <a:prstClr val="black">
                    <a:tint val="75000"/>
                  </a:prstClr>
                </a:solidFill>
              </a:rPr>
              <a:pPr/>
              <a:t>6/4/2012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1B83FA4-A265-45D0-A1D6-FF08C0FC819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727998193"/>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7301F4-AF09-4AEE-A4F7-BA4718E47C5F}" type="datetime1">
              <a:rPr lang="en-US" smtClean="0">
                <a:solidFill>
                  <a:prstClr val="black">
                    <a:tint val="75000"/>
                  </a:prstClr>
                </a:solidFill>
              </a:rPr>
              <a:pPr/>
              <a:t>6/4/2012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1B83FA4-A265-45D0-A1D6-FF08C0FC819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356405572"/>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48B1F4-5B3A-4764-AE81-76B735CAA5E4}" type="datetime1">
              <a:rPr lang="en-US" smtClean="0">
                <a:solidFill>
                  <a:prstClr val="black">
                    <a:tint val="75000"/>
                  </a:prstClr>
                </a:solidFill>
              </a:rPr>
              <a:pPr/>
              <a:t>6/4/2012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1B83FA4-A265-45D0-A1D6-FF08C0FC819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4277267982"/>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E75B0B-1C6F-449A-B95A-42ABE403A1C6}" type="datetime1">
              <a:rPr lang="en-US" smtClean="0">
                <a:solidFill>
                  <a:prstClr val="black">
                    <a:tint val="75000"/>
                  </a:prstClr>
                </a:solidFill>
              </a:rPr>
              <a:pPr/>
              <a:t>6/4/2012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1B83FA4-A265-45D0-A1D6-FF08C0FC819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0030589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36466B-DFBE-4908-A903-B60F4C1F8CC2}" type="datetime1">
              <a:rPr lang="en-US" smtClean="0"/>
              <a:pPr/>
              <a:t>6/4/2012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1B83FA4-A265-45D0-A1D6-FF08C0FC8196}" type="slidenum">
              <a:rPr lang="en-US" smtClean="0"/>
              <a:pPr/>
              <a:t>‹#›</a:t>
            </a:fld>
            <a:endParaRPr lang="en-US" dirty="0"/>
          </a:p>
        </p:txBody>
      </p:sp>
    </p:spTree>
    <p:extLst>
      <p:ext uri="{BB962C8B-B14F-4D97-AF65-F5344CB8AC3E}">
        <p14:creationId xmlns:p14="http://schemas.microsoft.com/office/powerpoint/2010/main" xmlns="" val="230813603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94E97A-BC3D-47BE-8E9A-728A9BF94985}" type="datetime1">
              <a:rPr lang="en-US" smtClean="0"/>
              <a:pPr/>
              <a:t>6/4/2012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1B83FA4-A265-45D0-A1D6-FF08C0FC8196}" type="slidenum">
              <a:rPr lang="en-US" smtClean="0"/>
              <a:pPr/>
              <a:t>‹#›</a:t>
            </a:fld>
            <a:endParaRPr lang="en-US" dirty="0"/>
          </a:p>
        </p:txBody>
      </p:sp>
    </p:spTree>
    <p:extLst>
      <p:ext uri="{BB962C8B-B14F-4D97-AF65-F5344CB8AC3E}">
        <p14:creationId xmlns:p14="http://schemas.microsoft.com/office/powerpoint/2010/main" xmlns="" val="123471819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05AABF-E3C9-4727-B35D-DB19F9AB8931}" type="datetime1">
              <a:rPr lang="en-US" smtClean="0"/>
              <a:pPr/>
              <a:t>6/4/2012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1B83FA4-A265-45D0-A1D6-FF08C0FC8196}" type="slidenum">
              <a:rPr lang="en-US" smtClean="0"/>
              <a:pPr/>
              <a:t>‹#›</a:t>
            </a:fld>
            <a:endParaRPr lang="en-US" dirty="0"/>
          </a:p>
        </p:txBody>
      </p:sp>
    </p:spTree>
    <p:extLst>
      <p:ext uri="{BB962C8B-B14F-4D97-AF65-F5344CB8AC3E}">
        <p14:creationId xmlns:p14="http://schemas.microsoft.com/office/powerpoint/2010/main" xmlns="" val="193708740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DF7D37-A1AB-41B4-A2B6-0DD427A23672}" type="datetime1">
              <a:rPr lang="en-US" smtClean="0"/>
              <a:pPr/>
              <a:t>6/4/2012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1B83FA4-A265-45D0-A1D6-FF08C0FC8196}" type="slidenum">
              <a:rPr lang="en-US" smtClean="0"/>
              <a:pPr/>
              <a:t>‹#›</a:t>
            </a:fld>
            <a:endParaRPr lang="en-US" dirty="0"/>
          </a:p>
        </p:txBody>
      </p:sp>
    </p:spTree>
    <p:extLst>
      <p:ext uri="{BB962C8B-B14F-4D97-AF65-F5344CB8AC3E}">
        <p14:creationId xmlns:p14="http://schemas.microsoft.com/office/powerpoint/2010/main" xmlns="" val="311047387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0E6573-6B8D-4E64-90FA-9DE95549202C}" type="datetime1">
              <a:rPr lang="en-US" smtClean="0"/>
              <a:pPr/>
              <a:t>6/4/2012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1B83FA4-A265-45D0-A1D6-FF08C0FC8196}" type="slidenum">
              <a:rPr lang="en-US" smtClean="0"/>
              <a:pPr/>
              <a:t>‹#›</a:t>
            </a:fld>
            <a:endParaRPr lang="en-US" dirty="0"/>
          </a:p>
        </p:txBody>
      </p:sp>
    </p:spTree>
    <p:extLst>
      <p:ext uri="{BB962C8B-B14F-4D97-AF65-F5344CB8AC3E}">
        <p14:creationId xmlns:p14="http://schemas.microsoft.com/office/powerpoint/2010/main" xmlns="" val="76806830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0641C8-3AC1-450A-8AA5-A11AC8D6052F}" type="datetime1">
              <a:rPr lang="en-US" smtClean="0"/>
              <a:pPr/>
              <a:t>6/4/2012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1B83FA4-A265-45D0-A1D6-FF08C0FC8196}" type="slidenum">
              <a:rPr lang="en-US" smtClean="0"/>
              <a:pPr/>
              <a:t>‹#›</a:t>
            </a:fld>
            <a:endParaRPr lang="en-US" dirty="0"/>
          </a:p>
        </p:txBody>
      </p:sp>
    </p:spTree>
    <p:extLst>
      <p:ext uri="{BB962C8B-B14F-4D97-AF65-F5344CB8AC3E}">
        <p14:creationId xmlns:p14="http://schemas.microsoft.com/office/powerpoint/2010/main" xmlns="" val="257949365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3CB0AE-D78B-4D48-A006-3DDADD57F860}" type="datetime1">
              <a:rPr lang="en-US" smtClean="0"/>
              <a:pPr/>
              <a:t>6/4/2012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B83FA4-A265-45D0-A1D6-FF08C0FC8196}" type="slidenum">
              <a:rPr lang="en-US" smtClean="0"/>
              <a:pPr/>
              <a:t>‹#›</a:t>
            </a:fld>
            <a:endParaRPr lang="en-US" dirty="0"/>
          </a:p>
        </p:txBody>
      </p:sp>
    </p:spTree>
    <p:extLst>
      <p:ext uri="{BB962C8B-B14F-4D97-AF65-F5344CB8AC3E}">
        <p14:creationId xmlns:p14="http://schemas.microsoft.com/office/powerpoint/2010/main" xmlns="" val="42718753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C934E7-CAA0-42D8-A6D4-C22519FAB34A}" type="datetime1">
              <a:rPr lang="en-US" smtClean="0">
                <a:solidFill>
                  <a:prstClr val="black">
                    <a:tint val="75000"/>
                  </a:prstClr>
                </a:solidFill>
              </a:rPr>
              <a:pPr/>
              <a:t>6/4/2012</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B83FA4-A265-45D0-A1D6-FF08C0FC819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8830998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4D5A33-6BEB-4FDC-B822-2ADD13068A97}" type="datetime1">
              <a:rPr lang="en-US" smtClean="0">
                <a:solidFill>
                  <a:prstClr val="black">
                    <a:tint val="75000"/>
                  </a:prstClr>
                </a:solidFill>
              </a:rPr>
              <a:pPr/>
              <a:t>6/4/2012</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B83FA4-A265-45D0-A1D6-FF08C0FC819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7199512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publications.arl.org/19vd2r.pdf" TargetMode="External"/><Relationship Id="rId2" Type="http://schemas.openxmlformats.org/officeDocument/2006/relationships/image" Target="../media/image5.png"/><Relationship Id="rId1" Type="http://schemas.openxmlformats.org/officeDocument/2006/relationships/slideLayout" Target="../slideLayouts/slideLayout24.xml"/><Relationship Id="rId4" Type="http://schemas.openxmlformats.org/officeDocument/2006/relationships/image" Target="../media/image17.gif"/></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5.png"/><Relationship Id="rId1" Type="http://schemas.openxmlformats.org/officeDocument/2006/relationships/slideLayout" Target="../slideLayouts/slideLayout13.xml"/><Relationship Id="rId5" Type="http://schemas.openxmlformats.org/officeDocument/2006/relationships/image" Target="../media/image21.jpeg"/><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8.xml"/><Relationship Id="rId4" Type="http://schemas.openxmlformats.org/officeDocument/2006/relationships/hyperlink" Target="http://www.celebratingresearch.org/"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www.oclc.org/research/publications/library/2008/2008-05.pdf" TargetMode="External"/><Relationship Id="rId13" Type="http://schemas.openxmlformats.org/officeDocument/2006/relationships/image" Target="../media/image5.png"/><Relationship Id="rId3" Type="http://schemas.openxmlformats.org/officeDocument/2006/relationships/hyperlink" Target="http://www.arl.org/rtl/speccoll/hidden.shtml" TargetMode="External"/><Relationship Id="rId7" Type="http://schemas.openxmlformats.org/officeDocument/2006/relationships/hyperlink" Target="http://www.oclc.org/research/publications/library/2007/2007-02.pdf" TargetMode="External"/><Relationship Id="rId12" Type="http://schemas.openxmlformats.org/officeDocument/2006/relationships/hyperlink" Target="http://www.alastore.ala.org/detail.aspx?ID=3828" TargetMode="External"/><Relationship Id="rId2" Type="http://schemas.openxmlformats.org/officeDocument/2006/relationships/hyperlink" Target="http://archivists.metapress.com/content/c741823776k65863/fulltext.pdf" TargetMode="External"/><Relationship Id="rId1" Type="http://schemas.openxmlformats.org/officeDocument/2006/relationships/slideLayout" Target="../slideLayouts/slideLayout2.xml"/><Relationship Id="rId6" Type="http://schemas.openxmlformats.org/officeDocument/2006/relationships/hyperlink" Target="http://www.arl.org/rtl/speccoll/index.shtml" TargetMode="External"/><Relationship Id="rId11" Type="http://schemas.openxmlformats.org/officeDocument/2006/relationships/hyperlink" Target="http://www.oclc.org/research/publications/library/2009/2009-06.pdf" TargetMode="External"/><Relationship Id="rId5" Type="http://schemas.openxmlformats.org/officeDocument/2006/relationships/hyperlink" Target="http://www.arl.org/resources/pubs/fallforumproceedings/forum09proceedings.shtml" TargetMode="External"/><Relationship Id="rId10" Type="http://schemas.openxmlformats.org/officeDocument/2006/relationships/hyperlink" Target="http://www.oclc.org/research/publications/library/2011/2011-04r.htm" TargetMode="External"/><Relationship Id="rId4" Type="http://schemas.openxmlformats.org/officeDocument/2006/relationships/hyperlink" Target="http://www.clir.org/hiddencollections" TargetMode="External"/><Relationship Id="rId9" Type="http://schemas.openxmlformats.org/officeDocument/2006/relationships/hyperlink" Target="http://www.oclc.org/research/publications/library/2011/2011-05r.htm" TargetMode="External"/><Relationship Id="rId1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1.tiff"/><Relationship Id="rId5" Type="http://schemas.openxmlformats.org/officeDocument/2006/relationships/image" Target="../media/image10.pn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hyperlink" Target="http://www.pacsclsurvey.org/" TargetMode="External"/><Relationship Id="rId2" Type="http://schemas.openxmlformats.org/officeDocument/2006/relationships/hyperlink" Target="http://www.oclc.org/research/publications/library/2011/2011-07r.htm" TargetMode="Externa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5.png"/><Relationship Id="rId4" Type="http://schemas.openxmlformats.org/officeDocument/2006/relationships/hyperlink" Target="http://www.uwyo.edu/ahc/about/faculty-staff/scholarship/uglean-case-study.pdf" TargetMode="Externa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5.png"/><Relationship Id="rId1" Type="http://schemas.openxmlformats.org/officeDocument/2006/relationships/slideLayout" Target="../slideLayouts/slideLayout24.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oclc.org/research/dss/pdf/dss_walter.pdf" TargetMode="External"/><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png"/><Relationship Id="rId1" Type="http://schemas.openxmlformats.org/officeDocument/2006/relationships/slideLayout" Target="../slideLayouts/slideLayout13.xml"/><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Chris 1.jpg"/>
          <p:cNvPicPr>
            <a:picLocks noChangeAspect="1"/>
          </p:cNvPicPr>
          <p:nvPr/>
        </p:nvPicPr>
        <p:blipFill>
          <a:blip r:embed="rId2" cstate="print"/>
          <a:srcRect b="36916"/>
          <a:stretch>
            <a:fillRect/>
          </a:stretch>
        </p:blipFill>
        <p:spPr>
          <a:xfrm>
            <a:off x="990600" y="0"/>
            <a:ext cx="8153400" cy="6858000"/>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90600" y="1082930"/>
            <a:ext cx="8153400" cy="5775070"/>
          </a:xfrm>
          <a:prstGeom prst="rect">
            <a:avLst/>
          </a:prstGeom>
        </p:spPr>
      </p:pic>
      <p:pic>
        <p:nvPicPr>
          <p:cNvPr id="7" name="Picture 6" descr="Curved box assym.eps"/>
          <p:cNvPicPr>
            <a:picLocks noChangeAspect="1"/>
          </p:cNvPicPr>
          <p:nvPr/>
        </p:nvPicPr>
        <p:blipFill>
          <a:blip r:embed="rId4" cstate="print"/>
          <a:srcRect l="10303" r="5607"/>
          <a:stretch>
            <a:fillRect/>
          </a:stretch>
        </p:blipFill>
        <p:spPr>
          <a:xfrm rot="16200000">
            <a:off x="-2209800" y="2209800"/>
            <a:ext cx="6858002" cy="2438398"/>
          </a:xfrm>
          <a:prstGeom prst="rect">
            <a:avLst/>
          </a:prstGeom>
        </p:spPr>
      </p:pic>
      <p:sp>
        <p:nvSpPr>
          <p:cNvPr id="8" name="Rectangle 7"/>
          <p:cNvSpPr/>
          <p:nvPr/>
        </p:nvSpPr>
        <p:spPr>
          <a:xfrm>
            <a:off x="0" y="0"/>
            <a:ext cx="9144000" cy="1143000"/>
          </a:xfrm>
          <a:prstGeom prst="rect">
            <a:avLst/>
          </a:prstGeom>
          <a:solidFill>
            <a:srgbClr val="9815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152400" y="-2"/>
            <a:ext cx="7772400" cy="1143000"/>
          </a:xfrm>
        </p:spPr>
        <p:txBody>
          <a:bodyPr>
            <a:normAutofit/>
          </a:bodyPr>
          <a:lstStyle/>
          <a:p>
            <a:pPr algn="l"/>
            <a:r>
              <a:rPr lang="en-US" sz="4800" dirty="0" smtClean="0">
                <a:solidFill>
                  <a:schemeClr val="bg1"/>
                </a:solidFill>
                <a:latin typeface="Arial"/>
                <a:cs typeface="Arial"/>
              </a:rPr>
              <a:t>Special Collections:</a:t>
            </a:r>
            <a:endParaRPr lang="en-US" sz="4800" dirty="0">
              <a:solidFill>
                <a:schemeClr val="bg1"/>
              </a:solidFill>
              <a:latin typeface="Arial"/>
              <a:cs typeface="Arial"/>
            </a:endParaRPr>
          </a:p>
        </p:txBody>
      </p:sp>
      <p:sp>
        <p:nvSpPr>
          <p:cNvPr id="4" name="TextBox 3"/>
          <p:cNvSpPr txBox="1"/>
          <p:nvPr/>
        </p:nvSpPr>
        <p:spPr>
          <a:xfrm>
            <a:off x="3505200" y="1157079"/>
            <a:ext cx="5334000" cy="1061829"/>
          </a:xfrm>
          <a:prstGeom prst="rect">
            <a:avLst/>
          </a:prstGeom>
          <a:noFill/>
          <a:effectLst/>
        </p:spPr>
        <p:txBody>
          <a:bodyPr wrap="square" rtlCol="0">
            <a:spAutoFit/>
          </a:bodyPr>
          <a:lstStyle/>
          <a:p>
            <a:pPr algn="r"/>
            <a:r>
              <a:rPr lang="en-US" sz="3600" b="1" dirty="0" smtClean="0">
                <a:latin typeface="Arial"/>
                <a:cs typeface="Arial"/>
              </a:rPr>
              <a:t>Distinction with Impact </a:t>
            </a:r>
          </a:p>
          <a:p>
            <a:endParaRPr lang="en-US" sz="2700" dirty="0">
              <a:effectLst>
                <a:outerShdw blurRad="50800" dist="50800" dir="5400000" algn="ctr" rotWithShape="0">
                  <a:schemeClr val="bg1"/>
                </a:outerShdw>
              </a:effectLst>
            </a:endParaRPr>
          </a:p>
        </p:txBody>
      </p:sp>
      <p:pic>
        <p:nvPicPr>
          <p:cNvPr id="9" name="Picture 8" descr="OSUL LOGO.jpg"/>
          <p:cNvPicPr>
            <a:picLocks noChangeAspect="1"/>
          </p:cNvPicPr>
          <p:nvPr/>
        </p:nvPicPr>
        <p:blipFill>
          <a:blip r:embed="rId5" cstate="print"/>
          <a:stretch>
            <a:fillRect/>
          </a:stretch>
        </p:blipFill>
        <p:spPr>
          <a:xfrm>
            <a:off x="6781800" y="6019799"/>
            <a:ext cx="2057400" cy="503249"/>
          </a:xfrm>
          <a:prstGeom prst="rect">
            <a:avLst/>
          </a:prstGeom>
        </p:spPr>
      </p:pic>
      <p:sp>
        <p:nvSpPr>
          <p:cNvPr id="3" name="TextBox 2"/>
          <p:cNvSpPr txBox="1"/>
          <p:nvPr/>
        </p:nvSpPr>
        <p:spPr>
          <a:xfrm>
            <a:off x="5791200" y="4809402"/>
            <a:ext cx="3114955" cy="1200329"/>
          </a:xfrm>
          <a:prstGeom prst="rect">
            <a:avLst/>
          </a:prstGeom>
          <a:noFill/>
        </p:spPr>
        <p:txBody>
          <a:bodyPr wrap="none" rtlCol="0">
            <a:spAutoFit/>
          </a:bodyPr>
          <a:lstStyle/>
          <a:p>
            <a:pPr algn="r"/>
            <a:r>
              <a:rPr lang="en-US" dirty="0" smtClean="0"/>
              <a:t>Lisa R. Carter</a:t>
            </a:r>
          </a:p>
          <a:p>
            <a:pPr algn="r"/>
            <a:r>
              <a:rPr lang="en-US" dirty="0" smtClean="0"/>
              <a:t>OCLC Research Library Partners</a:t>
            </a:r>
          </a:p>
          <a:p>
            <a:pPr algn="r"/>
            <a:r>
              <a:rPr lang="en-US" dirty="0" smtClean="0"/>
              <a:t>Libraries Rebound </a:t>
            </a:r>
          </a:p>
          <a:p>
            <a:pPr algn="r"/>
            <a:r>
              <a:rPr lang="en-US" dirty="0" smtClean="0"/>
              <a:t>June </a:t>
            </a:r>
            <a:r>
              <a:rPr lang="en-US" dirty="0"/>
              <a:t>5, </a:t>
            </a:r>
            <a:r>
              <a:rPr lang="en-US" dirty="0" smtClean="0"/>
              <a:t>2012</a:t>
            </a:r>
            <a:endParaRPr lang="en-US" dirty="0"/>
          </a:p>
        </p:txBody>
      </p:sp>
    </p:spTree>
    <p:extLst>
      <p:ext uri="{BB962C8B-B14F-4D97-AF65-F5344CB8AC3E}">
        <p14:creationId xmlns:p14="http://schemas.microsoft.com/office/powerpoint/2010/main" xmlns="" val="3216713027"/>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Curved box assym.eps"/>
          <p:cNvPicPr>
            <a:picLocks noChangeAspect="1"/>
          </p:cNvPicPr>
          <p:nvPr/>
        </p:nvPicPr>
        <p:blipFill>
          <a:blip r:embed="rId2" cstate="print"/>
          <a:srcRect l="24318" r="2804" b="20690"/>
          <a:stretch>
            <a:fillRect/>
          </a:stretch>
        </p:blipFill>
        <p:spPr>
          <a:xfrm rot="16200000">
            <a:off x="-2095500" y="3009900"/>
            <a:ext cx="5943600" cy="1752600"/>
          </a:xfrm>
          <a:prstGeom prst="rect">
            <a:avLst/>
          </a:prstGeom>
        </p:spPr>
      </p:pic>
      <p:sp>
        <p:nvSpPr>
          <p:cNvPr id="5" name="Rectangle 4"/>
          <p:cNvSpPr/>
          <p:nvPr/>
        </p:nvSpPr>
        <p:spPr>
          <a:xfrm>
            <a:off x="0" y="0"/>
            <a:ext cx="9144000" cy="1143000"/>
          </a:xfrm>
          <a:prstGeom prst="rect">
            <a:avLst/>
          </a:prstGeom>
          <a:solidFill>
            <a:srgbClr val="9815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itle 1"/>
          <p:cNvSpPr txBox="1">
            <a:spLocks/>
          </p:cNvSpPr>
          <p:nvPr/>
        </p:nvSpPr>
        <p:spPr>
          <a:xfrm>
            <a:off x="152400" y="-66676"/>
            <a:ext cx="8534400" cy="1209675"/>
          </a:xfrm>
          <a:prstGeom prst="rect">
            <a:avLst/>
          </a:prstGeom>
        </p:spPr>
        <p:txBody>
          <a:bodyPr vert="horz" lIns="91440" tIns="45720" rIns="91440" bIns="45720" rtlCol="0" anchor="ctr">
            <a:normAutofit fontScale="97500"/>
          </a:bodyPr>
          <a:lstStyle/>
          <a:p>
            <a:pPr lvl="0">
              <a:spcBef>
                <a:spcPct val="0"/>
              </a:spcBef>
              <a:defRPr/>
            </a:pPr>
            <a:r>
              <a:rPr lang="en-US" sz="3300" dirty="0" smtClean="0">
                <a:solidFill>
                  <a:schemeClr val="bg1"/>
                </a:solidFill>
                <a:latin typeface="Arial"/>
                <a:ea typeface="+mj-ea"/>
                <a:cs typeface="Arial"/>
              </a:rPr>
              <a:t>Assessing Impact</a:t>
            </a:r>
            <a:r>
              <a:rPr lang="en-US" sz="3200" dirty="0" smtClean="0">
                <a:solidFill>
                  <a:schemeClr val="bg1"/>
                </a:solidFill>
                <a:latin typeface="Arial"/>
                <a:ea typeface="+mj-ea"/>
                <a:cs typeface="Arial"/>
              </a:rPr>
              <a:t>	 </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11" name="Content Placeholder 10"/>
          <p:cNvSpPr>
            <a:spLocks noGrp="1"/>
          </p:cNvSpPr>
          <p:nvPr>
            <p:ph idx="1"/>
          </p:nvPr>
        </p:nvSpPr>
        <p:spPr>
          <a:xfrm>
            <a:off x="2209800" y="1600200"/>
            <a:ext cx="6477000" cy="4800600"/>
          </a:xfrm>
        </p:spPr>
        <p:txBody>
          <a:bodyPr>
            <a:normAutofit lnSpcReduction="10000"/>
          </a:bodyPr>
          <a:lstStyle/>
          <a:p>
            <a:pPr marL="0" indent="0">
              <a:buSzPct val="80000"/>
              <a:buNone/>
            </a:pPr>
            <a:r>
              <a:rPr lang="en-US" sz="2800" dirty="0">
                <a:solidFill>
                  <a:schemeClr val="bg1"/>
                </a:solidFill>
              </a:rPr>
              <a:t>“Institutions feel they are not able to quantify the success of their efforts, and this in turn limits the ability to compare activities within the institution or across institutions, to plan further outreach effectively, or to communicate the results of those outreach activities to the larger special collections community</a:t>
            </a:r>
            <a:r>
              <a:rPr lang="en-US" sz="2800" dirty="0" smtClean="0">
                <a:solidFill>
                  <a:schemeClr val="bg1"/>
                </a:solidFill>
              </a:rPr>
              <a:t>.”</a:t>
            </a:r>
          </a:p>
          <a:p>
            <a:pPr marL="400050" lvl="1" indent="0">
              <a:buSzPct val="80000"/>
              <a:buNone/>
            </a:pPr>
            <a:endParaRPr lang="en-US" sz="1600" dirty="0" smtClean="0">
              <a:solidFill>
                <a:schemeClr val="bg1"/>
              </a:solidFill>
            </a:endParaRPr>
          </a:p>
          <a:p>
            <a:pPr marL="400050" lvl="1" indent="0">
              <a:buSzPct val="80000"/>
              <a:buNone/>
            </a:pPr>
            <a:r>
              <a:rPr lang="en-US" sz="1600" dirty="0" smtClean="0">
                <a:solidFill>
                  <a:schemeClr val="bg1"/>
                </a:solidFill>
              </a:rPr>
              <a:t>--</a:t>
            </a:r>
            <a:r>
              <a:rPr lang="en-US" sz="1600" dirty="0">
                <a:solidFill>
                  <a:schemeClr val="bg1"/>
                </a:solidFill>
              </a:rPr>
              <a:t>Berenbak, A., Putirskis, C., O'Gara, G., Ruswick, C., Cullinan, D., Dodson, J.A., Walters, E., Brown, K. </a:t>
            </a:r>
            <a:r>
              <a:rPr lang="en-US" sz="1600" dirty="0" smtClean="0">
                <a:solidFill>
                  <a:schemeClr val="bg1"/>
                </a:solidFill>
              </a:rPr>
              <a:t>(2010) SPEC </a:t>
            </a:r>
            <a:r>
              <a:rPr lang="en-US" sz="1600" dirty="0">
                <a:solidFill>
                  <a:schemeClr val="bg1"/>
                </a:solidFill>
              </a:rPr>
              <a:t>Kit 317: Special Collections </a:t>
            </a:r>
            <a:r>
              <a:rPr lang="en-US" sz="1600" dirty="0" smtClean="0">
                <a:solidFill>
                  <a:schemeClr val="bg1"/>
                </a:solidFill>
              </a:rPr>
              <a:t>Engagement.  ARL</a:t>
            </a:r>
            <a:r>
              <a:rPr lang="en-US" sz="1600" dirty="0">
                <a:solidFill>
                  <a:schemeClr val="bg1"/>
                </a:solidFill>
              </a:rPr>
              <a:t>, 16-17. </a:t>
            </a:r>
            <a:r>
              <a:rPr lang="en-US" sz="1600" dirty="0">
                <a:solidFill>
                  <a:schemeClr val="bg1"/>
                </a:solidFill>
                <a:hlinkClick r:id="rId3"/>
              </a:rPr>
              <a:t>http://</a:t>
            </a:r>
            <a:r>
              <a:rPr lang="en-US" sz="1600" dirty="0" smtClean="0">
                <a:solidFill>
                  <a:schemeClr val="bg1"/>
                </a:solidFill>
                <a:hlinkClick r:id="rId3"/>
              </a:rPr>
              <a:t>publications.arl.org/19vd2r.pdf</a:t>
            </a:r>
            <a:r>
              <a:rPr lang="en-US" sz="1600" dirty="0" smtClean="0">
                <a:solidFill>
                  <a:schemeClr val="bg1"/>
                </a:solidFill>
              </a:rPr>
              <a:t> </a:t>
            </a:r>
            <a:endParaRPr lang="en-US" sz="3200" dirty="0">
              <a:solidFill>
                <a:schemeClr val="bg1"/>
              </a:solidFill>
            </a:endParaRPr>
          </a:p>
          <a:p>
            <a:pPr marL="0" indent="0">
              <a:buSzPct val="80000"/>
              <a:buNone/>
            </a:pPr>
            <a:endParaRPr lang="en-US" sz="2800" dirty="0" smtClean="0">
              <a:solidFill>
                <a:schemeClr val="bg1"/>
              </a:solidFill>
            </a:endParaRPr>
          </a:p>
        </p:txBody>
      </p:sp>
      <p:sp>
        <p:nvSpPr>
          <p:cNvPr id="3" name="Slide Number Placeholder 2"/>
          <p:cNvSpPr>
            <a:spLocks noGrp="1"/>
          </p:cNvSpPr>
          <p:nvPr>
            <p:ph type="sldNum" sz="quarter" idx="12"/>
          </p:nvPr>
        </p:nvSpPr>
        <p:spPr/>
        <p:txBody>
          <a:bodyPr/>
          <a:lstStyle/>
          <a:p>
            <a:fld id="{61B83FA4-A265-45D0-A1D6-FF08C0FC8196}" type="slidenum">
              <a:rPr lang="en-US" smtClean="0"/>
              <a:pPr/>
              <a:t>10</a:t>
            </a:fld>
            <a:endParaRPr lang="en-US" dirty="0"/>
          </a:p>
        </p:txBody>
      </p:sp>
      <p:pic>
        <p:nvPicPr>
          <p:cNvPr id="8" name="Picture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28600" y="1419224"/>
            <a:ext cx="1695450" cy="1990725"/>
          </a:xfrm>
          <a:prstGeom prst="rect">
            <a:avLst/>
          </a:prstGeom>
        </p:spPr>
      </p:pic>
    </p:spTree>
    <p:extLst>
      <p:ext uri="{BB962C8B-B14F-4D97-AF65-F5344CB8AC3E}">
        <p14:creationId xmlns:p14="http://schemas.microsoft.com/office/powerpoint/2010/main" xmlns="" val="302296798"/>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Curved box assym.eps"/>
          <p:cNvPicPr>
            <a:picLocks noChangeAspect="1"/>
          </p:cNvPicPr>
          <p:nvPr/>
        </p:nvPicPr>
        <p:blipFill>
          <a:blip r:embed="rId2" cstate="print"/>
          <a:srcRect l="24318" r="2804" b="20690"/>
          <a:stretch>
            <a:fillRect/>
          </a:stretch>
        </p:blipFill>
        <p:spPr>
          <a:xfrm rot="16200000">
            <a:off x="-2095500" y="3000375"/>
            <a:ext cx="5943600" cy="1752600"/>
          </a:xfrm>
          <a:prstGeom prst="rect">
            <a:avLst/>
          </a:prstGeom>
        </p:spPr>
      </p:pic>
      <p:sp>
        <p:nvSpPr>
          <p:cNvPr id="5" name="Rectangle 4"/>
          <p:cNvSpPr/>
          <p:nvPr/>
        </p:nvSpPr>
        <p:spPr>
          <a:xfrm>
            <a:off x="0" y="0"/>
            <a:ext cx="9144000" cy="1143000"/>
          </a:xfrm>
          <a:prstGeom prst="rect">
            <a:avLst/>
          </a:prstGeom>
          <a:solidFill>
            <a:srgbClr val="9815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6" name="Title 1"/>
          <p:cNvSpPr txBox="1">
            <a:spLocks/>
          </p:cNvSpPr>
          <p:nvPr/>
        </p:nvSpPr>
        <p:spPr>
          <a:xfrm>
            <a:off x="152400" y="-33338"/>
            <a:ext cx="8534400" cy="1209675"/>
          </a:xfrm>
          <a:prstGeom prst="rect">
            <a:avLst/>
          </a:prstGeom>
        </p:spPr>
        <p:txBody>
          <a:bodyPr vert="horz" lIns="91440" tIns="45720" rIns="91440" bIns="45720" rtlCol="0" anchor="ctr">
            <a:normAutofit fontScale="97500"/>
          </a:bodyPr>
          <a:lstStyle/>
          <a:p>
            <a:pPr>
              <a:spcBef>
                <a:spcPct val="0"/>
              </a:spcBef>
              <a:defRPr/>
            </a:pPr>
            <a:r>
              <a:rPr lang="en-US" sz="3300" dirty="0" smtClean="0">
                <a:solidFill>
                  <a:prstClr val="white"/>
                </a:solidFill>
                <a:latin typeface="Arial"/>
                <a:cs typeface="Arial"/>
              </a:rPr>
              <a:t>Special Collections Use Assessment</a:t>
            </a:r>
            <a:endParaRPr lang="en-US" sz="3300" dirty="0">
              <a:solidFill>
                <a:prstClr val="black"/>
              </a:solidFill>
            </a:endParaRPr>
          </a:p>
        </p:txBody>
      </p:sp>
      <p:sp>
        <p:nvSpPr>
          <p:cNvPr id="15" name="Content Placeholder 14"/>
          <p:cNvSpPr>
            <a:spLocks noGrp="1"/>
          </p:cNvSpPr>
          <p:nvPr>
            <p:ph idx="1"/>
          </p:nvPr>
        </p:nvSpPr>
        <p:spPr>
          <a:xfrm>
            <a:off x="1905000" y="1600200"/>
            <a:ext cx="6781800" cy="4724400"/>
          </a:xfrm>
        </p:spPr>
        <p:txBody>
          <a:bodyPr>
            <a:normAutofit fontScale="85000" lnSpcReduction="20000"/>
          </a:bodyPr>
          <a:lstStyle/>
          <a:p>
            <a:pPr marL="0" indent="0">
              <a:buNone/>
            </a:pPr>
            <a:r>
              <a:rPr lang="en-US" dirty="0" smtClean="0">
                <a:solidFill>
                  <a:schemeClr val="bg1"/>
                </a:solidFill>
              </a:rPr>
              <a:t>Recent Activity</a:t>
            </a:r>
          </a:p>
          <a:p>
            <a:pPr>
              <a:buClr>
                <a:srgbClr val="98150A"/>
              </a:buClr>
            </a:pPr>
            <a:r>
              <a:rPr lang="en-US" dirty="0" smtClean="0">
                <a:solidFill>
                  <a:schemeClr val="bg1"/>
                </a:solidFill>
              </a:rPr>
              <a:t>ARL SPEC </a:t>
            </a:r>
            <a:r>
              <a:rPr lang="en-US" dirty="0">
                <a:solidFill>
                  <a:schemeClr val="bg1"/>
                </a:solidFill>
              </a:rPr>
              <a:t>Kit on Outreach </a:t>
            </a:r>
          </a:p>
          <a:p>
            <a:pPr>
              <a:buClr>
                <a:srgbClr val="98150A"/>
              </a:buClr>
            </a:pPr>
            <a:r>
              <a:rPr lang="en-US" dirty="0">
                <a:solidFill>
                  <a:schemeClr val="bg1"/>
                </a:solidFill>
              </a:rPr>
              <a:t>Archival Metrics</a:t>
            </a:r>
          </a:p>
          <a:p>
            <a:pPr>
              <a:buClr>
                <a:srgbClr val="98150A"/>
              </a:buClr>
            </a:pPr>
            <a:r>
              <a:rPr lang="en-US" dirty="0">
                <a:solidFill>
                  <a:schemeClr val="bg1"/>
                </a:solidFill>
              </a:rPr>
              <a:t>RBMS 2011 plenary </a:t>
            </a:r>
            <a:endParaRPr lang="en-US" dirty="0" smtClean="0">
              <a:solidFill>
                <a:schemeClr val="bg1"/>
              </a:solidFill>
            </a:endParaRPr>
          </a:p>
          <a:p>
            <a:pPr>
              <a:buClr>
                <a:srgbClr val="98150A"/>
              </a:buClr>
            </a:pPr>
            <a:r>
              <a:rPr lang="en-US" dirty="0" smtClean="0">
                <a:solidFill>
                  <a:schemeClr val="bg1"/>
                </a:solidFill>
              </a:rPr>
              <a:t>RBMS Metrics </a:t>
            </a:r>
            <a:r>
              <a:rPr lang="en-US" dirty="0">
                <a:solidFill>
                  <a:schemeClr val="bg1"/>
                </a:solidFill>
              </a:rPr>
              <a:t>and Assessment Task Force </a:t>
            </a:r>
          </a:p>
          <a:p>
            <a:pPr>
              <a:buClr>
                <a:srgbClr val="98150A"/>
              </a:buClr>
            </a:pPr>
            <a:r>
              <a:rPr lang="en-US" dirty="0">
                <a:solidFill>
                  <a:schemeClr val="bg1"/>
                </a:solidFill>
              </a:rPr>
              <a:t>Fall 2012 RBM </a:t>
            </a:r>
            <a:r>
              <a:rPr lang="en-US" dirty="0" smtClean="0">
                <a:solidFill>
                  <a:schemeClr val="bg1"/>
                </a:solidFill>
              </a:rPr>
              <a:t>special issue</a:t>
            </a:r>
          </a:p>
          <a:p>
            <a:endParaRPr lang="en-US" dirty="0">
              <a:solidFill>
                <a:schemeClr val="bg1"/>
              </a:solidFill>
            </a:endParaRPr>
          </a:p>
          <a:p>
            <a:pPr marL="0" indent="0">
              <a:buNone/>
            </a:pPr>
            <a:r>
              <a:rPr lang="en-US" dirty="0">
                <a:solidFill>
                  <a:schemeClr val="bg1"/>
                </a:solidFill>
              </a:rPr>
              <a:t>Alignment in Assessing Impact:</a:t>
            </a:r>
          </a:p>
          <a:p>
            <a:pPr>
              <a:buClr>
                <a:srgbClr val="98150A"/>
              </a:buClr>
            </a:pPr>
            <a:r>
              <a:rPr lang="en-US" dirty="0">
                <a:solidFill>
                  <a:schemeClr val="bg1"/>
                </a:solidFill>
              </a:rPr>
              <a:t>ARL Stats</a:t>
            </a:r>
          </a:p>
          <a:p>
            <a:pPr>
              <a:buClr>
                <a:srgbClr val="98150A"/>
              </a:buClr>
            </a:pPr>
            <a:r>
              <a:rPr lang="en-US" dirty="0">
                <a:solidFill>
                  <a:schemeClr val="bg1"/>
                </a:solidFill>
              </a:rPr>
              <a:t>Local </a:t>
            </a:r>
            <a:r>
              <a:rPr lang="en-US" dirty="0" smtClean="0">
                <a:solidFill>
                  <a:schemeClr val="bg1"/>
                </a:solidFill>
              </a:rPr>
              <a:t>tools </a:t>
            </a:r>
            <a:endParaRPr lang="en-US" dirty="0">
              <a:solidFill>
                <a:schemeClr val="bg1"/>
              </a:solidFill>
            </a:endParaRPr>
          </a:p>
          <a:p>
            <a:pPr>
              <a:buClr>
                <a:srgbClr val="98150A"/>
              </a:buClr>
            </a:pPr>
            <a:r>
              <a:rPr lang="en-US" dirty="0">
                <a:solidFill>
                  <a:schemeClr val="bg1"/>
                </a:solidFill>
              </a:rPr>
              <a:t>ACRL’s Value of Academic Libraries</a:t>
            </a:r>
          </a:p>
          <a:p>
            <a:endParaRPr lang="en-US" dirty="0"/>
          </a:p>
        </p:txBody>
      </p:sp>
      <p:sp>
        <p:nvSpPr>
          <p:cNvPr id="2" name="Slide Number Placeholder 1"/>
          <p:cNvSpPr>
            <a:spLocks noGrp="1"/>
          </p:cNvSpPr>
          <p:nvPr>
            <p:ph type="sldNum" sz="quarter" idx="12"/>
          </p:nvPr>
        </p:nvSpPr>
        <p:spPr/>
        <p:txBody>
          <a:bodyPr/>
          <a:lstStyle/>
          <a:p>
            <a:fld id="{61B83FA4-A265-45D0-A1D6-FF08C0FC8196}" type="slidenum">
              <a:rPr lang="en-US" smtClean="0">
                <a:solidFill>
                  <a:prstClr val="black">
                    <a:tint val="75000"/>
                  </a:prstClr>
                </a:solidFill>
              </a:rPr>
              <a:pPr/>
              <a:t>11</a:t>
            </a:fld>
            <a:endParaRPr lang="en-US" dirty="0">
              <a:solidFill>
                <a:prstClr val="black">
                  <a:tint val="75000"/>
                </a:prstClr>
              </a:solidFill>
            </a:endParaRPr>
          </a:p>
        </p:txBody>
      </p:sp>
    </p:spTree>
    <p:extLst>
      <p:ext uri="{BB962C8B-B14F-4D97-AF65-F5344CB8AC3E}">
        <p14:creationId xmlns:p14="http://schemas.microsoft.com/office/powerpoint/2010/main" xmlns="" val="2568683611"/>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Curved box assym.eps"/>
          <p:cNvPicPr>
            <a:picLocks noChangeAspect="1"/>
          </p:cNvPicPr>
          <p:nvPr/>
        </p:nvPicPr>
        <p:blipFill>
          <a:blip r:embed="rId2" cstate="print"/>
          <a:srcRect l="24318" r="2804" b="20690"/>
          <a:stretch>
            <a:fillRect/>
          </a:stretch>
        </p:blipFill>
        <p:spPr>
          <a:xfrm rot="16200000">
            <a:off x="-2095500" y="3000375"/>
            <a:ext cx="5943600" cy="1752600"/>
          </a:xfrm>
          <a:prstGeom prst="rect">
            <a:avLst/>
          </a:prstGeom>
        </p:spPr>
      </p:pic>
      <p:sp>
        <p:nvSpPr>
          <p:cNvPr id="5" name="Rectangle 4"/>
          <p:cNvSpPr/>
          <p:nvPr/>
        </p:nvSpPr>
        <p:spPr>
          <a:xfrm>
            <a:off x="0" y="0"/>
            <a:ext cx="9144000" cy="1143000"/>
          </a:xfrm>
          <a:prstGeom prst="rect">
            <a:avLst/>
          </a:prstGeom>
          <a:solidFill>
            <a:srgbClr val="9815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6" name="Title 1"/>
          <p:cNvSpPr txBox="1">
            <a:spLocks/>
          </p:cNvSpPr>
          <p:nvPr/>
        </p:nvSpPr>
        <p:spPr>
          <a:xfrm>
            <a:off x="152400" y="-33338"/>
            <a:ext cx="8534400" cy="1209675"/>
          </a:xfrm>
          <a:prstGeom prst="rect">
            <a:avLst/>
          </a:prstGeom>
        </p:spPr>
        <p:txBody>
          <a:bodyPr vert="horz" lIns="91440" tIns="45720" rIns="91440" bIns="45720" rtlCol="0" anchor="ctr">
            <a:normAutofit fontScale="97500"/>
          </a:bodyPr>
          <a:lstStyle/>
          <a:p>
            <a:pPr>
              <a:spcBef>
                <a:spcPct val="0"/>
              </a:spcBef>
              <a:defRPr/>
            </a:pPr>
            <a:r>
              <a:rPr lang="en-US" sz="3300" dirty="0" smtClean="0">
                <a:solidFill>
                  <a:prstClr val="white"/>
                </a:solidFill>
                <a:latin typeface="Arial"/>
                <a:cs typeface="Arial"/>
              </a:rPr>
              <a:t>Aligning the Value of Research Libraries </a:t>
            </a:r>
            <a:endParaRPr lang="en-US" sz="3300" dirty="0">
              <a:solidFill>
                <a:prstClr val="black"/>
              </a:solidFill>
            </a:endParaRPr>
          </a:p>
        </p:txBody>
      </p:sp>
      <p:sp>
        <p:nvSpPr>
          <p:cNvPr id="15" name="Content Placeholder 14"/>
          <p:cNvSpPr>
            <a:spLocks noGrp="1"/>
          </p:cNvSpPr>
          <p:nvPr>
            <p:ph idx="1"/>
          </p:nvPr>
        </p:nvSpPr>
        <p:spPr>
          <a:xfrm>
            <a:off x="1905000" y="1600200"/>
            <a:ext cx="6781800" cy="4724400"/>
          </a:xfrm>
        </p:spPr>
        <p:txBody>
          <a:bodyPr>
            <a:normAutofit fontScale="92500" lnSpcReduction="10000"/>
          </a:bodyPr>
          <a:lstStyle/>
          <a:p>
            <a:r>
              <a:rPr lang="en-US" dirty="0"/>
              <a:t>Special Collections Use Assessment </a:t>
            </a:r>
          </a:p>
          <a:p>
            <a:r>
              <a:rPr lang="en-US" dirty="0"/>
              <a:t>ARL Spec Kit on Outreach </a:t>
            </a:r>
          </a:p>
          <a:p>
            <a:r>
              <a:rPr lang="en-US" dirty="0"/>
              <a:t>Archival Metrics</a:t>
            </a:r>
          </a:p>
          <a:p>
            <a:r>
              <a:rPr lang="en-US" dirty="0"/>
              <a:t>RBMS 2011 plenary and Task Force </a:t>
            </a:r>
          </a:p>
          <a:p>
            <a:r>
              <a:rPr lang="en-US" dirty="0"/>
              <a:t>Fall 2012 RBM issue</a:t>
            </a:r>
          </a:p>
          <a:p>
            <a:r>
              <a:rPr lang="en-US" dirty="0"/>
              <a:t>Alignment in Assessing Impact:</a:t>
            </a:r>
          </a:p>
          <a:p>
            <a:r>
              <a:rPr lang="en-US" dirty="0"/>
              <a:t>ARL Stats</a:t>
            </a:r>
          </a:p>
          <a:p>
            <a:r>
              <a:rPr lang="en-US" dirty="0"/>
              <a:t>Local Tools </a:t>
            </a:r>
          </a:p>
          <a:p>
            <a:r>
              <a:rPr lang="en-US" dirty="0"/>
              <a:t>ACRL’s Value of Academic Libraries</a:t>
            </a:r>
          </a:p>
          <a:p>
            <a:endParaRPr lang="en-US" dirty="0"/>
          </a:p>
        </p:txBody>
      </p:sp>
      <p:sp>
        <p:nvSpPr>
          <p:cNvPr id="2" name="Slide Number Placeholder 1"/>
          <p:cNvSpPr>
            <a:spLocks noGrp="1"/>
          </p:cNvSpPr>
          <p:nvPr>
            <p:ph type="sldNum" sz="quarter" idx="12"/>
          </p:nvPr>
        </p:nvSpPr>
        <p:spPr/>
        <p:txBody>
          <a:bodyPr/>
          <a:lstStyle/>
          <a:p>
            <a:fld id="{61B83FA4-A265-45D0-A1D6-FF08C0FC8196}" type="slidenum">
              <a:rPr lang="en-US" smtClean="0">
                <a:solidFill>
                  <a:prstClr val="black">
                    <a:tint val="75000"/>
                  </a:prstClr>
                </a:solidFill>
              </a:rPr>
              <a:pPr/>
              <a:t>12</a:t>
            </a:fld>
            <a:endParaRPr lang="en-US" dirty="0">
              <a:solidFill>
                <a:prstClr val="black">
                  <a:tint val="75000"/>
                </a:prstClr>
              </a:solidFill>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46497" y="1295400"/>
            <a:ext cx="7911703" cy="51668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95700219"/>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Curved box assym.eps"/>
          <p:cNvPicPr>
            <a:picLocks noChangeAspect="1"/>
          </p:cNvPicPr>
          <p:nvPr/>
        </p:nvPicPr>
        <p:blipFill>
          <a:blip r:embed="rId2" cstate="print"/>
          <a:srcRect l="24318" r="2804" b="20690"/>
          <a:stretch>
            <a:fillRect/>
          </a:stretch>
        </p:blipFill>
        <p:spPr>
          <a:xfrm rot="16200000">
            <a:off x="-2095500" y="3009900"/>
            <a:ext cx="5943600" cy="1752600"/>
          </a:xfrm>
          <a:prstGeom prst="rect">
            <a:avLst/>
          </a:prstGeom>
        </p:spPr>
      </p:pic>
      <p:sp>
        <p:nvSpPr>
          <p:cNvPr id="5" name="Rectangle 4"/>
          <p:cNvSpPr/>
          <p:nvPr/>
        </p:nvSpPr>
        <p:spPr>
          <a:xfrm>
            <a:off x="-1" y="-4763"/>
            <a:ext cx="9144000" cy="1143000"/>
          </a:xfrm>
          <a:prstGeom prst="rect">
            <a:avLst/>
          </a:prstGeom>
          <a:solidFill>
            <a:srgbClr val="9815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6" name="Title 1"/>
          <p:cNvSpPr txBox="1">
            <a:spLocks/>
          </p:cNvSpPr>
          <p:nvPr/>
        </p:nvSpPr>
        <p:spPr>
          <a:xfrm>
            <a:off x="152400" y="-33338"/>
            <a:ext cx="8534400" cy="1209675"/>
          </a:xfrm>
          <a:prstGeom prst="rect">
            <a:avLst/>
          </a:prstGeom>
        </p:spPr>
        <p:txBody>
          <a:bodyPr vert="horz" lIns="91440" tIns="45720" rIns="91440" bIns="45720" rtlCol="0" anchor="ctr">
            <a:normAutofit fontScale="97500"/>
          </a:bodyPr>
          <a:lstStyle/>
          <a:p>
            <a:pPr>
              <a:spcBef>
                <a:spcPct val="0"/>
              </a:spcBef>
              <a:defRPr/>
            </a:pPr>
            <a:r>
              <a:rPr lang="en-US" sz="3300" dirty="0" smtClean="0">
                <a:solidFill>
                  <a:prstClr val="white"/>
                </a:solidFill>
                <a:latin typeface="Arial"/>
                <a:cs typeface="Arial"/>
              </a:rPr>
              <a:t>Impact:  Teaching, Learning, Research</a:t>
            </a:r>
            <a:endParaRPr lang="en-US" sz="3300" dirty="0">
              <a:solidFill>
                <a:prstClr val="black"/>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022266" y="3715860"/>
            <a:ext cx="3664534" cy="2443022"/>
          </a:xfrm>
          <a:prstGeom prst="rect">
            <a:avLst/>
          </a:prstGeom>
        </p:spPr>
      </p:pic>
      <p:sp>
        <p:nvSpPr>
          <p:cNvPr id="2" name="Slide Number Placeholder 1"/>
          <p:cNvSpPr>
            <a:spLocks noGrp="1"/>
          </p:cNvSpPr>
          <p:nvPr>
            <p:ph type="sldNum" sz="quarter" idx="12"/>
          </p:nvPr>
        </p:nvSpPr>
        <p:spPr/>
        <p:txBody>
          <a:bodyPr/>
          <a:lstStyle/>
          <a:p>
            <a:fld id="{61B83FA4-A265-45D0-A1D6-FF08C0FC8196}" type="slidenum">
              <a:rPr lang="en-US" smtClean="0">
                <a:solidFill>
                  <a:prstClr val="black">
                    <a:tint val="75000"/>
                  </a:prstClr>
                </a:solidFill>
              </a:rPr>
              <a:pPr/>
              <a:t>13</a:t>
            </a:fld>
            <a:endParaRPr lang="en-US" dirty="0">
              <a:solidFill>
                <a:prstClr val="black">
                  <a:tint val="75000"/>
                </a:prstClr>
              </a:solidFill>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894523" y="1447800"/>
            <a:ext cx="3001538" cy="2704356"/>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04800" y="3657600"/>
            <a:ext cx="3055733" cy="2501282"/>
          </a:xfrm>
          <a:prstGeom prst="rect">
            <a:avLst/>
          </a:prstGeom>
        </p:spPr>
      </p:pic>
    </p:spTree>
    <p:extLst>
      <p:ext uri="{BB962C8B-B14F-4D97-AF65-F5344CB8AC3E}">
        <p14:creationId xmlns:p14="http://schemas.microsoft.com/office/powerpoint/2010/main" xmlns="" val="4066976239"/>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Curved box assym.eps"/>
          <p:cNvPicPr>
            <a:picLocks noChangeAspect="1"/>
          </p:cNvPicPr>
          <p:nvPr/>
        </p:nvPicPr>
        <p:blipFill>
          <a:blip r:embed="rId2" cstate="print"/>
          <a:srcRect l="24318" r="2804" b="20690"/>
          <a:stretch>
            <a:fillRect/>
          </a:stretch>
        </p:blipFill>
        <p:spPr>
          <a:xfrm rot="16200000">
            <a:off x="-2095500" y="3009900"/>
            <a:ext cx="5943600" cy="1752600"/>
          </a:xfrm>
          <a:prstGeom prst="rect">
            <a:avLst/>
          </a:prstGeom>
        </p:spPr>
      </p:pic>
      <p:sp>
        <p:nvSpPr>
          <p:cNvPr id="5" name="Rectangle 4"/>
          <p:cNvSpPr/>
          <p:nvPr/>
        </p:nvSpPr>
        <p:spPr>
          <a:xfrm>
            <a:off x="0" y="0"/>
            <a:ext cx="9144000" cy="990600"/>
          </a:xfrm>
          <a:prstGeom prst="rect">
            <a:avLst/>
          </a:prstGeom>
          <a:solidFill>
            <a:srgbClr val="9815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36525"/>
            <a:ext cx="8458200" cy="717550"/>
          </a:xfrm>
        </p:spPr>
        <p:txBody>
          <a:bodyPr>
            <a:normAutofit/>
          </a:bodyPr>
          <a:lstStyle/>
          <a:p>
            <a:r>
              <a:rPr lang="en-US" sz="3200" b="1" dirty="0" smtClean="0">
                <a:solidFill>
                  <a:schemeClr val="bg1"/>
                </a:solidFill>
                <a:latin typeface="Arial" pitchFamily="34" charset="0"/>
                <a:cs typeface="Arial" pitchFamily="34" charset="0"/>
              </a:rPr>
              <a:t>Distinctive Signifiers of Excellence </a:t>
            </a:r>
            <a:r>
              <a:rPr lang="en-US" dirty="0"/>
              <a:t>	</a:t>
            </a:r>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90550" y="1774333"/>
            <a:ext cx="3962400" cy="4223734"/>
          </a:xfrm>
        </p:spPr>
      </p:pic>
      <p:sp>
        <p:nvSpPr>
          <p:cNvPr id="11" name="Text Placeholder 10"/>
          <p:cNvSpPr>
            <a:spLocks noGrp="1"/>
          </p:cNvSpPr>
          <p:nvPr>
            <p:ph type="body" sz="half" idx="2"/>
          </p:nvPr>
        </p:nvSpPr>
        <p:spPr>
          <a:xfrm>
            <a:off x="5181600" y="1447800"/>
            <a:ext cx="3465513" cy="4691063"/>
          </a:xfrm>
        </p:spPr>
        <p:txBody>
          <a:bodyPr>
            <a:normAutofit fontScale="92500" lnSpcReduction="10000"/>
          </a:bodyPr>
          <a:lstStyle/>
          <a:p>
            <a:r>
              <a:rPr lang="en-US" sz="2800" dirty="0" smtClean="0">
                <a:solidFill>
                  <a:schemeClr val="bg1"/>
                </a:solidFill>
              </a:rPr>
              <a:t>“. . . the </a:t>
            </a:r>
            <a:r>
              <a:rPr lang="en-US" sz="2800" dirty="0">
                <a:solidFill>
                  <a:schemeClr val="bg1"/>
                </a:solidFill>
              </a:rPr>
              <a:t>libraries’ expectations of special collections have </a:t>
            </a:r>
            <a:r>
              <a:rPr lang="en-US" sz="2800" dirty="0" smtClean="0">
                <a:solidFill>
                  <a:schemeClr val="bg1"/>
                </a:solidFill>
              </a:rPr>
              <a:t>changed . . . </a:t>
            </a:r>
            <a:r>
              <a:rPr lang="en-US" sz="2800" dirty="0">
                <a:solidFill>
                  <a:schemeClr val="bg1"/>
                </a:solidFill>
              </a:rPr>
              <a:t>they are now regarded as distinctive signifiers, almost trademarks</a:t>
            </a:r>
            <a:r>
              <a:rPr lang="en-US" sz="2800" dirty="0" smtClean="0">
                <a:solidFill>
                  <a:schemeClr val="bg1"/>
                </a:solidFill>
              </a:rPr>
              <a:t>.”</a:t>
            </a:r>
          </a:p>
          <a:p>
            <a:pPr algn="r"/>
            <a:r>
              <a:rPr lang="en-US" sz="2200" dirty="0">
                <a:solidFill>
                  <a:schemeClr val="bg1"/>
                </a:solidFill>
              </a:rPr>
              <a:t>--</a:t>
            </a:r>
            <a:r>
              <a:rPr lang="en-US" sz="2200" dirty="0" smtClean="0">
                <a:solidFill>
                  <a:schemeClr val="bg1"/>
                </a:solidFill>
              </a:rPr>
              <a:t>Nicolas Barker</a:t>
            </a:r>
          </a:p>
          <a:p>
            <a:pPr algn="r"/>
            <a:endParaRPr lang="en-US" sz="1600" dirty="0" smtClean="0">
              <a:solidFill>
                <a:schemeClr val="bg1"/>
              </a:solidFill>
            </a:endParaRPr>
          </a:p>
          <a:p>
            <a:pPr algn="r"/>
            <a:r>
              <a:rPr lang="en-US" sz="1600" dirty="0" smtClean="0">
                <a:solidFill>
                  <a:schemeClr val="bg1"/>
                </a:solidFill>
              </a:rPr>
              <a:t>in </a:t>
            </a:r>
            <a:r>
              <a:rPr lang="en-US" sz="1600" dirty="0">
                <a:solidFill>
                  <a:schemeClr val="bg1"/>
                </a:solidFill>
              </a:rPr>
              <a:t>Cronenwett, P. N., Osborn, K., &amp; Streit, S. A. (Eds.). (2007). </a:t>
            </a:r>
            <a:r>
              <a:rPr lang="en-US" sz="1600" i="1" dirty="0">
                <a:solidFill>
                  <a:schemeClr val="bg1"/>
                </a:solidFill>
              </a:rPr>
              <a:t>Celebrating research: Rare and special collections from the membership of the Association of Research Libraries.</a:t>
            </a:r>
            <a:r>
              <a:rPr lang="en-US" sz="1600" dirty="0">
                <a:solidFill>
                  <a:schemeClr val="bg1"/>
                </a:solidFill>
              </a:rPr>
              <a:t> Washington, DC: Association of Research Libraries. </a:t>
            </a:r>
            <a:r>
              <a:rPr lang="en-US" sz="1600" dirty="0" smtClean="0">
                <a:solidFill>
                  <a:srgbClr val="FF0000"/>
                </a:solidFill>
                <a:hlinkClick r:id="rId4"/>
              </a:rPr>
              <a:t>http</a:t>
            </a:r>
            <a:r>
              <a:rPr lang="en-US" sz="1600" dirty="0">
                <a:solidFill>
                  <a:srgbClr val="FF0000"/>
                </a:solidFill>
                <a:hlinkClick r:id="rId4"/>
              </a:rPr>
              <a:t>://www.celebratingresearch.org</a:t>
            </a:r>
            <a:r>
              <a:rPr lang="en-US" sz="1600" dirty="0" smtClean="0">
                <a:solidFill>
                  <a:srgbClr val="FF0000"/>
                </a:solidFill>
                <a:hlinkClick r:id="rId4"/>
              </a:rPr>
              <a:t>/</a:t>
            </a:r>
            <a:endParaRPr lang="en-US" sz="1600" dirty="0" smtClean="0">
              <a:solidFill>
                <a:srgbClr val="FF0000"/>
              </a:solidFill>
            </a:endParaRPr>
          </a:p>
          <a:p>
            <a:pPr algn="r"/>
            <a:endParaRPr lang="en-US" sz="1600" dirty="0">
              <a:solidFill>
                <a:schemeClr val="bg1"/>
              </a:solidFill>
            </a:endParaRPr>
          </a:p>
          <a:p>
            <a:pPr algn="r"/>
            <a:endParaRPr lang="en-US" sz="2000" dirty="0">
              <a:solidFill>
                <a:schemeClr val="bg1"/>
              </a:solidFill>
            </a:endParaRPr>
          </a:p>
        </p:txBody>
      </p:sp>
      <p:sp>
        <p:nvSpPr>
          <p:cNvPr id="12" name="Slide Number Placeholder 11"/>
          <p:cNvSpPr>
            <a:spLocks noGrp="1"/>
          </p:cNvSpPr>
          <p:nvPr>
            <p:ph type="sldNum" sz="quarter" idx="12"/>
          </p:nvPr>
        </p:nvSpPr>
        <p:spPr/>
        <p:txBody>
          <a:bodyPr/>
          <a:lstStyle/>
          <a:p>
            <a:fld id="{61B83FA4-A265-45D0-A1D6-FF08C0FC8196}" type="slidenum">
              <a:rPr lang="en-US" smtClean="0"/>
              <a:pPr/>
              <a:t>2</a:t>
            </a:fld>
            <a:endParaRPr lang="en-US" dirty="0"/>
          </a:p>
        </p:txBody>
      </p:sp>
    </p:spTree>
    <p:extLst>
      <p:ext uri="{BB962C8B-B14F-4D97-AF65-F5344CB8AC3E}">
        <p14:creationId xmlns:p14="http://schemas.microsoft.com/office/powerpoint/2010/main" xmlns="" val="144584066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114800" y="1219200"/>
            <a:ext cx="4800600" cy="5105400"/>
          </a:xfrm>
        </p:spPr>
        <p:txBody>
          <a:bodyPr>
            <a:noAutofit/>
          </a:bodyPr>
          <a:lstStyle/>
          <a:p>
            <a:pPr>
              <a:buClr>
                <a:srgbClr val="98150A"/>
              </a:buClr>
              <a:buFont typeface="Calibri" pitchFamily="34" charset="0"/>
              <a:buChar char="●"/>
            </a:pPr>
            <a:r>
              <a:rPr lang="en-US" sz="1600" u="sng" dirty="0">
                <a:hlinkClick r:id="rId2"/>
              </a:rPr>
              <a:t>More Product, Less Process</a:t>
            </a:r>
            <a:endParaRPr lang="en-US" sz="1600" dirty="0"/>
          </a:p>
          <a:p>
            <a:pPr>
              <a:buClr>
                <a:srgbClr val="98150A"/>
              </a:buClr>
              <a:buFont typeface="Calibri" pitchFamily="34" charset="0"/>
              <a:buChar char="●"/>
            </a:pPr>
            <a:r>
              <a:rPr lang="en-US" sz="1600" u="sng" dirty="0">
                <a:hlinkClick r:id="rId3"/>
              </a:rPr>
              <a:t>Exposing Hidden Collections</a:t>
            </a:r>
            <a:endParaRPr lang="en-US" sz="1600" dirty="0"/>
          </a:p>
          <a:p>
            <a:pPr>
              <a:buClr>
                <a:srgbClr val="98150A"/>
              </a:buClr>
              <a:buFont typeface="Calibri" pitchFamily="34" charset="0"/>
              <a:buChar char="●"/>
            </a:pPr>
            <a:r>
              <a:rPr lang="en-US" sz="1600" u="sng" dirty="0">
                <a:hlinkClick r:id="rId4"/>
              </a:rPr>
              <a:t>CLIR Hidden Collections Grants</a:t>
            </a:r>
            <a:endParaRPr lang="en-US" sz="1600" dirty="0"/>
          </a:p>
          <a:p>
            <a:pPr>
              <a:buClr>
                <a:srgbClr val="98150A"/>
              </a:buClr>
              <a:buFont typeface="Calibri" pitchFamily="34" charset="0"/>
              <a:buChar char="●"/>
            </a:pPr>
            <a:r>
              <a:rPr lang="en-US" sz="1600" u="sng" dirty="0">
                <a:hlinkClick r:id="rId5"/>
              </a:rPr>
              <a:t>An Age of Discovery:  Distinctive Collections in the Digital Age</a:t>
            </a:r>
            <a:endParaRPr lang="en-US" sz="1600" dirty="0"/>
          </a:p>
          <a:p>
            <a:pPr>
              <a:buClr>
                <a:srgbClr val="98150A"/>
              </a:buClr>
              <a:buFont typeface="Calibri" pitchFamily="34" charset="0"/>
              <a:buChar char="●"/>
            </a:pPr>
            <a:r>
              <a:rPr lang="en-US" sz="1600" u="sng" dirty="0">
                <a:hlinkClick r:id="rId6"/>
              </a:rPr>
              <a:t>Transforming Special Collections in the Digital Age Working Group</a:t>
            </a:r>
            <a:r>
              <a:rPr lang="en-US" sz="1600" dirty="0"/>
              <a:t> </a:t>
            </a:r>
          </a:p>
          <a:p>
            <a:pPr>
              <a:buClr>
                <a:srgbClr val="98150A"/>
              </a:buClr>
              <a:buFont typeface="Calibri" pitchFamily="34" charset="0"/>
              <a:buChar char="●"/>
            </a:pPr>
            <a:r>
              <a:rPr lang="en-US" sz="1600" u="sng" dirty="0">
                <a:hlinkClick r:id="rId7"/>
              </a:rPr>
              <a:t>Shifting Gears: Gearing Up to Get Into the Flow</a:t>
            </a:r>
            <a:r>
              <a:rPr lang="en-US" sz="1600" dirty="0"/>
              <a:t> </a:t>
            </a:r>
          </a:p>
          <a:p>
            <a:pPr>
              <a:buClr>
                <a:srgbClr val="98150A"/>
              </a:buClr>
              <a:buFont typeface="Calibri" pitchFamily="34" charset="0"/>
              <a:buChar char="●"/>
            </a:pPr>
            <a:r>
              <a:rPr lang="en-US" sz="1600" u="sng" dirty="0">
                <a:hlinkClick r:id="rId8"/>
              </a:rPr>
              <a:t>Beyond the Silos of the LAMs: Collaboration Among Libraries, Archives and Museums</a:t>
            </a:r>
            <a:r>
              <a:rPr lang="en-US" sz="1600" dirty="0"/>
              <a:t> </a:t>
            </a:r>
          </a:p>
          <a:p>
            <a:pPr>
              <a:buClr>
                <a:srgbClr val="98150A"/>
              </a:buClr>
              <a:buFont typeface="Calibri" pitchFamily="34" charset="0"/>
              <a:buChar char="●"/>
            </a:pPr>
            <a:r>
              <a:rPr lang="en-US" sz="1600" u="sng" dirty="0">
                <a:hlinkClick r:id="rId9"/>
              </a:rPr>
              <a:t>Scan and Deliver: Managing User-initiated Digitization in Special Collections and Archives</a:t>
            </a:r>
            <a:r>
              <a:rPr lang="en-US" sz="1600" dirty="0"/>
              <a:t> </a:t>
            </a:r>
          </a:p>
          <a:p>
            <a:pPr>
              <a:buClr>
                <a:srgbClr val="98150A"/>
              </a:buClr>
              <a:buFont typeface="Calibri" pitchFamily="34" charset="0"/>
              <a:buChar char="●"/>
            </a:pPr>
            <a:r>
              <a:rPr lang="en-US" sz="1600" u="sng" dirty="0">
                <a:hlinkClick r:id="rId10"/>
              </a:rPr>
              <a:t>Rapid Capture: Faster Throughput in Digitization of Special Collections</a:t>
            </a:r>
            <a:r>
              <a:rPr lang="en-US" sz="1600" dirty="0"/>
              <a:t> </a:t>
            </a:r>
          </a:p>
          <a:p>
            <a:pPr>
              <a:buClr>
                <a:srgbClr val="98150A"/>
              </a:buClr>
              <a:buFont typeface="Calibri" pitchFamily="34" charset="0"/>
              <a:buChar char="●"/>
            </a:pPr>
            <a:r>
              <a:rPr lang="en-US" sz="1600" u="sng" dirty="0">
                <a:hlinkClick r:id="rId11"/>
              </a:rPr>
              <a:t>The Metadata </a:t>
            </a:r>
            <a:r>
              <a:rPr lang="en-US" sz="1600" i="1" dirty="0">
                <a:hlinkClick r:id="rId11"/>
              </a:rPr>
              <a:t>is</a:t>
            </a:r>
            <a:r>
              <a:rPr lang="en-US" sz="1600" u="sng" dirty="0">
                <a:hlinkClick r:id="rId11"/>
              </a:rPr>
              <a:t> the Interface: Better Description for Better Discovery of Archives and Special Collections, Synthesized from User Studies</a:t>
            </a:r>
            <a:r>
              <a:rPr lang="en-US" sz="1600" dirty="0"/>
              <a:t>	</a:t>
            </a:r>
          </a:p>
          <a:p>
            <a:pPr>
              <a:buClr>
                <a:srgbClr val="98150A"/>
              </a:buClr>
              <a:buFont typeface="Calibri" pitchFamily="34" charset="0"/>
              <a:buChar char="●"/>
            </a:pPr>
            <a:r>
              <a:rPr lang="en-US" sz="1600" u="sng" dirty="0">
                <a:hlinkClick r:id="rId12"/>
              </a:rPr>
              <a:t>Past or Portal? Enhancing Undergraduate Learning through Special Collections and </a:t>
            </a:r>
            <a:r>
              <a:rPr lang="en-US" sz="1600" u="sng" dirty="0" smtClean="0">
                <a:hlinkClick r:id="rId12"/>
              </a:rPr>
              <a:t>Archives</a:t>
            </a:r>
            <a:endParaRPr lang="en-US" sz="1600" dirty="0"/>
          </a:p>
        </p:txBody>
      </p:sp>
      <p:pic>
        <p:nvPicPr>
          <p:cNvPr id="4" name="Picture 3" descr="Curved box assym.eps"/>
          <p:cNvPicPr>
            <a:picLocks noChangeAspect="1"/>
          </p:cNvPicPr>
          <p:nvPr/>
        </p:nvPicPr>
        <p:blipFill>
          <a:blip r:embed="rId13" cstate="print"/>
          <a:srcRect l="24318" r="2804" b="20690"/>
          <a:stretch>
            <a:fillRect/>
          </a:stretch>
        </p:blipFill>
        <p:spPr>
          <a:xfrm rot="16200000">
            <a:off x="-2095500" y="3009900"/>
            <a:ext cx="5943600" cy="1752600"/>
          </a:xfrm>
          <a:prstGeom prst="rect">
            <a:avLst/>
          </a:prstGeom>
        </p:spPr>
      </p:pic>
      <p:sp>
        <p:nvSpPr>
          <p:cNvPr id="5" name="Rectangle 4"/>
          <p:cNvSpPr/>
          <p:nvPr/>
        </p:nvSpPr>
        <p:spPr>
          <a:xfrm>
            <a:off x="0" y="0"/>
            <a:ext cx="9144000" cy="990600"/>
          </a:xfrm>
          <a:prstGeom prst="rect">
            <a:avLst/>
          </a:prstGeom>
          <a:solidFill>
            <a:srgbClr val="9815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itle 1"/>
          <p:cNvSpPr txBox="1">
            <a:spLocks/>
          </p:cNvSpPr>
          <p:nvPr/>
        </p:nvSpPr>
        <p:spPr>
          <a:xfrm>
            <a:off x="85725" y="-76200"/>
            <a:ext cx="8534400" cy="1143000"/>
          </a:xfrm>
          <a:prstGeom prst="rect">
            <a:avLst/>
          </a:prstGeom>
        </p:spPr>
        <p:txBody>
          <a:bodyPr vert="horz" lIns="91440" tIns="45720" rIns="91440" bIns="45720" rtlCol="0" anchor="ctr">
            <a:normAutofit fontScale="97500"/>
          </a:bodyPr>
          <a:lstStyle/>
          <a:p>
            <a:pPr lvl="0">
              <a:spcBef>
                <a:spcPct val="0"/>
              </a:spcBef>
              <a:defRPr/>
            </a:pPr>
            <a:r>
              <a:rPr lang="en-US" sz="3300" dirty="0">
                <a:solidFill>
                  <a:schemeClr val="bg1"/>
                </a:solidFill>
                <a:latin typeface="Arial"/>
                <a:ea typeface="+mj-ea"/>
                <a:cs typeface="Arial"/>
              </a:rPr>
              <a:t>Redefining the Terms:  </a:t>
            </a:r>
            <a:r>
              <a:rPr lang="en-US" sz="3300" dirty="0" smtClean="0">
                <a:solidFill>
                  <a:schemeClr val="bg1"/>
                </a:solidFill>
                <a:latin typeface="Arial"/>
                <a:ea typeface="+mj-ea"/>
                <a:cs typeface="Arial"/>
              </a:rPr>
              <a:t>Primacy </a:t>
            </a:r>
            <a:r>
              <a:rPr lang="en-US" sz="3300" dirty="0">
                <a:solidFill>
                  <a:schemeClr val="bg1"/>
                </a:solidFill>
                <a:latin typeface="Arial"/>
                <a:ea typeface="+mj-ea"/>
                <a:cs typeface="Arial"/>
              </a:rPr>
              <a:t>of Use </a:t>
            </a:r>
            <a:r>
              <a:rPr kumimoji="0" lang="en-US" sz="4400" b="0" i="0" u="none" strike="noStrike" kern="1200" cap="none" spc="0" normalizeH="0" baseline="0" noProof="0" dirty="0" smtClean="0">
                <a:ln>
                  <a:noFill/>
                </a:ln>
                <a:solidFill>
                  <a:schemeClr val="tx1"/>
                </a:solidFill>
                <a:effectLst/>
                <a:uLnTx/>
                <a:uFillTx/>
                <a:latin typeface="+mj-lt"/>
                <a:ea typeface="+mj-ea"/>
                <a:cs typeface="+mj-cs"/>
              </a:rPr>
              <a:t>	</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8" name="Picture 7"/>
          <p:cNvPicPr>
            <a:picLocks noChangeAspect="1"/>
          </p:cNvPicPr>
          <p:nvPr/>
        </p:nvPicPr>
        <p:blipFill>
          <a:blip r:embed="rId14" cstate="print">
            <a:extLst>
              <a:ext uri="{28A0092B-C50C-407E-A947-70E740481C1C}">
                <a14:useLocalDpi xmlns:a14="http://schemas.microsoft.com/office/drawing/2010/main" xmlns="" val="0"/>
              </a:ext>
            </a:extLst>
          </a:blip>
          <a:stretch>
            <a:fillRect/>
          </a:stretch>
        </p:blipFill>
        <p:spPr>
          <a:xfrm>
            <a:off x="-1" y="990600"/>
            <a:ext cx="3936430" cy="5867400"/>
          </a:xfrm>
          <a:prstGeom prst="rect">
            <a:avLst/>
          </a:prstGeom>
        </p:spPr>
      </p:pic>
      <p:sp>
        <p:nvSpPr>
          <p:cNvPr id="2" name="Slide Number Placeholder 1"/>
          <p:cNvSpPr>
            <a:spLocks noGrp="1"/>
          </p:cNvSpPr>
          <p:nvPr>
            <p:ph type="sldNum" sz="quarter" idx="12"/>
          </p:nvPr>
        </p:nvSpPr>
        <p:spPr/>
        <p:txBody>
          <a:bodyPr/>
          <a:lstStyle/>
          <a:p>
            <a:fld id="{61B83FA4-A265-45D0-A1D6-FF08C0FC8196}" type="slidenum">
              <a:rPr lang="en-US" smtClean="0"/>
              <a:pPr/>
              <a:t>3</a:t>
            </a:fld>
            <a:endParaRPr lang="en-US" dirty="0"/>
          </a:p>
        </p:txBody>
      </p:sp>
    </p:spTree>
    <p:extLst>
      <p:ext uri="{BB962C8B-B14F-4D97-AF65-F5344CB8AC3E}">
        <p14:creationId xmlns:p14="http://schemas.microsoft.com/office/powerpoint/2010/main" xmlns="" val="232620384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Curved box assym.eps"/>
          <p:cNvPicPr>
            <a:picLocks noChangeAspect="1"/>
          </p:cNvPicPr>
          <p:nvPr/>
        </p:nvPicPr>
        <p:blipFill>
          <a:blip r:embed="rId2" cstate="print"/>
          <a:srcRect l="24318" r="2804" b="20690"/>
          <a:stretch>
            <a:fillRect/>
          </a:stretch>
        </p:blipFill>
        <p:spPr>
          <a:xfrm rot="16200000">
            <a:off x="-2095500" y="3009900"/>
            <a:ext cx="5943600" cy="1752600"/>
          </a:xfrm>
          <a:prstGeom prst="rect">
            <a:avLst/>
          </a:prstGeom>
        </p:spPr>
      </p:pic>
      <p:sp>
        <p:nvSpPr>
          <p:cNvPr id="5" name="Rectangle 4"/>
          <p:cNvSpPr/>
          <p:nvPr/>
        </p:nvSpPr>
        <p:spPr>
          <a:xfrm>
            <a:off x="0" y="0"/>
            <a:ext cx="9144000" cy="1143000"/>
          </a:xfrm>
          <a:prstGeom prst="rect">
            <a:avLst/>
          </a:prstGeom>
          <a:solidFill>
            <a:srgbClr val="9815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itle 1"/>
          <p:cNvSpPr txBox="1">
            <a:spLocks/>
          </p:cNvSpPr>
          <p:nvPr/>
        </p:nvSpPr>
        <p:spPr>
          <a:xfrm>
            <a:off x="152400" y="-66676"/>
            <a:ext cx="8534400" cy="1209675"/>
          </a:xfrm>
          <a:prstGeom prst="rect">
            <a:avLst/>
          </a:prstGeom>
        </p:spPr>
        <p:txBody>
          <a:bodyPr vert="horz" lIns="91440" tIns="45720" rIns="91440" bIns="45720" rtlCol="0" anchor="ctr">
            <a:normAutofit fontScale="97500"/>
          </a:bodyPr>
          <a:lstStyle/>
          <a:p>
            <a:pPr lvl="0">
              <a:spcBef>
                <a:spcPct val="0"/>
              </a:spcBef>
              <a:defRPr/>
            </a:pPr>
            <a:r>
              <a:rPr lang="en-US" sz="3200" dirty="0" smtClean="0">
                <a:solidFill>
                  <a:schemeClr val="bg1"/>
                </a:solidFill>
                <a:latin typeface="Arial"/>
                <a:ea typeface="+mj-ea"/>
                <a:cs typeface="Arial"/>
              </a:rPr>
              <a:t>Assessment </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11" name="Content Placeholder 10"/>
          <p:cNvSpPr>
            <a:spLocks noGrp="1"/>
          </p:cNvSpPr>
          <p:nvPr>
            <p:ph idx="1"/>
          </p:nvPr>
        </p:nvSpPr>
        <p:spPr>
          <a:xfrm>
            <a:off x="1524000" y="1752600"/>
            <a:ext cx="7162800" cy="4648200"/>
          </a:xfrm>
        </p:spPr>
        <p:txBody>
          <a:bodyPr>
            <a:normAutofit/>
          </a:bodyPr>
          <a:lstStyle/>
          <a:p>
            <a:pPr>
              <a:buSzPct val="80000"/>
              <a:buFont typeface="Wingdings" pitchFamily="2" charset="2"/>
              <a:buChar char="Ø"/>
            </a:pPr>
            <a:r>
              <a:rPr lang="en-US" sz="2800" dirty="0" smtClean="0">
                <a:solidFill>
                  <a:schemeClr val="bg1"/>
                </a:solidFill>
              </a:rPr>
              <a:t>In the context of the broader institution’s mission,</a:t>
            </a:r>
          </a:p>
          <a:p>
            <a:pPr>
              <a:buSzPct val="80000"/>
              <a:buFont typeface="Wingdings" pitchFamily="2" charset="2"/>
              <a:buChar char="Ø"/>
            </a:pPr>
            <a:r>
              <a:rPr lang="en-US" sz="2800" dirty="0">
                <a:solidFill>
                  <a:schemeClr val="bg1"/>
                </a:solidFill>
              </a:rPr>
              <a:t>h</a:t>
            </a:r>
            <a:r>
              <a:rPr lang="en-US" sz="2800" dirty="0" smtClean="0">
                <a:solidFill>
                  <a:schemeClr val="bg1"/>
                </a:solidFill>
              </a:rPr>
              <a:t>ow do we measure the impact of our activities</a:t>
            </a:r>
          </a:p>
          <a:p>
            <a:pPr>
              <a:buSzPct val="80000"/>
              <a:buFont typeface="Wingdings" pitchFamily="2" charset="2"/>
              <a:buChar char="Ø"/>
            </a:pPr>
            <a:r>
              <a:rPr lang="en-US" sz="2800" dirty="0">
                <a:solidFill>
                  <a:schemeClr val="bg1"/>
                </a:solidFill>
              </a:rPr>
              <a:t>s</a:t>
            </a:r>
            <a:r>
              <a:rPr lang="en-US" sz="2800" dirty="0" smtClean="0">
                <a:solidFill>
                  <a:schemeClr val="bg1"/>
                </a:solidFill>
              </a:rPr>
              <a:t>o that we can decide what to stop doing and where to direct resources</a:t>
            </a:r>
          </a:p>
          <a:p>
            <a:pPr>
              <a:buSzPct val="80000"/>
              <a:buFont typeface="Wingdings" pitchFamily="2" charset="2"/>
              <a:buChar char="Ø"/>
            </a:pPr>
            <a:r>
              <a:rPr lang="en-US" sz="2800" dirty="0">
                <a:solidFill>
                  <a:schemeClr val="bg1"/>
                </a:solidFill>
              </a:rPr>
              <a:t>a</a:t>
            </a:r>
            <a:r>
              <a:rPr lang="en-US" sz="2800" dirty="0" smtClean="0">
                <a:solidFill>
                  <a:schemeClr val="bg1"/>
                </a:solidFill>
              </a:rPr>
              <a:t>nd articulate contribution and success? </a:t>
            </a:r>
          </a:p>
        </p:txBody>
      </p:sp>
      <p:sp>
        <p:nvSpPr>
          <p:cNvPr id="3" name="Slide Number Placeholder 2"/>
          <p:cNvSpPr>
            <a:spLocks noGrp="1"/>
          </p:cNvSpPr>
          <p:nvPr>
            <p:ph type="sldNum" sz="quarter" idx="12"/>
          </p:nvPr>
        </p:nvSpPr>
        <p:spPr/>
        <p:txBody>
          <a:bodyPr/>
          <a:lstStyle/>
          <a:p>
            <a:fld id="{61B83FA4-A265-45D0-A1D6-FF08C0FC8196}" type="slidenum">
              <a:rPr lang="en-US" smtClean="0"/>
              <a:pPr/>
              <a:t>4</a:t>
            </a:fld>
            <a:endParaRPr lang="en-US" dirty="0"/>
          </a:p>
        </p:txBody>
      </p:sp>
    </p:spTree>
    <p:extLst>
      <p:ext uri="{BB962C8B-B14F-4D97-AF65-F5344CB8AC3E}">
        <p14:creationId xmlns:p14="http://schemas.microsoft.com/office/powerpoint/2010/main" xmlns="" val="316244013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Curved box assym.eps"/>
          <p:cNvPicPr>
            <a:picLocks noChangeAspect="1"/>
          </p:cNvPicPr>
          <p:nvPr/>
        </p:nvPicPr>
        <p:blipFill>
          <a:blip r:embed="rId2" cstate="print"/>
          <a:srcRect l="24318" r="2804" b="20690"/>
          <a:stretch>
            <a:fillRect/>
          </a:stretch>
        </p:blipFill>
        <p:spPr>
          <a:xfrm rot="16200000">
            <a:off x="-2095500" y="3009900"/>
            <a:ext cx="5943600" cy="1752600"/>
          </a:xfrm>
          <a:prstGeom prst="rect">
            <a:avLst/>
          </a:prstGeom>
        </p:spPr>
      </p:pic>
      <p:sp>
        <p:nvSpPr>
          <p:cNvPr id="5" name="Rectangle 4"/>
          <p:cNvSpPr/>
          <p:nvPr/>
        </p:nvSpPr>
        <p:spPr>
          <a:xfrm>
            <a:off x="0" y="0"/>
            <a:ext cx="9144000" cy="990600"/>
          </a:xfrm>
          <a:prstGeom prst="rect">
            <a:avLst/>
          </a:prstGeom>
          <a:solidFill>
            <a:srgbClr val="9815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76200"/>
            <a:ext cx="8382000" cy="1143000"/>
          </a:xfrm>
        </p:spPr>
        <p:txBody>
          <a:bodyPr>
            <a:normAutofit/>
          </a:bodyPr>
          <a:lstStyle/>
          <a:p>
            <a:pPr algn="l"/>
            <a:r>
              <a:rPr lang="en-US" sz="3200" b="1" dirty="0" smtClean="0">
                <a:solidFill>
                  <a:schemeClr val="bg1"/>
                </a:solidFill>
                <a:latin typeface="Arial" pitchFamily="34" charset="0"/>
                <a:cs typeface="Arial" pitchFamily="34" charset="0"/>
              </a:rPr>
              <a:t>Articulating the Value Proposition</a:t>
            </a:r>
            <a:r>
              <a:rPr lang="en-US" dirty="0"/>
              <a:t>	</a:t>
            </a:r>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81000" y="5410494"/>
            <a:ext cx="1843966" cy="1448022"/>
          </a:xfrm>
          <a:prstGeom prst="rect">
            <a:avLst/>
          </a:prstGeom>
          <a:ln>
            <a:noFill/>
          </a:ln>
          <a:effectLst>
            <a:outerShdw blurRad="190500" algn="tl" rotWithShape="0">
              <a:srgbClr val="000000">
                <a:alpha val="70000"/>
              </a:srgbClr>
            </a:outerShdw>
          </a:effectLst>
        </p:spPr>
      </p:pic>
      <p:pic>
        <p:nvPicPr>
          <p:cNvPr id="8" name="Picture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606800" y="5410200"/>
            <a:ext cx="1930400" cy="1447800"/>
          </a:xfrm>
          <a:prstGeom prst="rect">
            <a:avLst/>
          </a:prstGeom>
          <a:ln>
            <a:noFill/>
          </a:ln>
          <a:effectLst>
            <a:outerShdw blurRad="190500" algn="tl" rotWithShape="0">
              <a:srgbClr val="000000">
                <a:alpha val="70000"/>
              </a:srgbClr>
            </a:outerShdw>
          </a:effectLst>
        </p:spPr>
      </p:pic>
      <p:sp>
        <p:nvSpPr>
          <p:cNvPr id="7" name="Slide Number Placeholder 6"/>
          <p:cNvSpPr>
            <a:spLocks noGrp="1"/>
          </p:cNvSpPr>
          <p:nvPr>
            <p:ph type="sldNum" sz="quarter" idx="12"/>
          </p:nvPr>
        </p:nvSpPr>
        <p:spPr/>
        <p:txBody>
          <a:bodyPr/>
          <a:lstStyle/>
          <a:p>
            <a:fld id="{61B83FA4-A265-45D0-A1D6-FF08C0FC8196}" type="slidenum">
              <a:rPr lang="en-US" smtClean="0"/>
              <a:pPr/>
              <a:t>5</a:t>
            </a:fld>
            <a:endParaRPr lang="en-US" dirty="0"/>
          </a:p>
        </p:txBody>
      </p:sp>
      <p:graphicFrame>
        <p:nvGraphicFramePr>
          <p:cNvPr id="14" name="Content Placeholder 13"/>
          <p:cNvGraphicFramePr>
            <a:graphicFrameLocks noGrp="1"/>
          </p:cNvGraphicFramePr>
          <p:nvPr>
            <p:ph idx="1"/>
            <p:extLst>
              <p:ext uri="{D42A27DB-BD31-4B8C-83A1-F6EECF244321}">
                <p14:modId xmlns:p14="http://schemas.microsoft.com/office/powerpoint/2010/main" xmlns="" val="2711487013"/>
              </p:ext>
            </p:extLst>
          </p:nvPr>
        </p:nvGraphicFramePr>
        <p:xfrm>
          <a:off x="1447800" y="1752600"/>
          <a:ext cx="7194323" cy="2590800"/>
        </p:xfrm>
        <a:graphic>
          <a:graphicData uri="http://schemas.openxmlformats.org/drawingml/2006/table">
            <a:tbl>
              <a:tblPr firstRow="1" bandRow="1">
                <a:tableStyleId>{073A0DAA-6AF3-43AB-8588-CEC1D06C72B9}</a:tableStyleId>
              </a:tblPr>
              <a:tblGrid>
                <a:gridCol w="3740140"/>
                <a:gridCol w="3454183"/>
              </a:tblGrid>
              <a:tr h="647700">
                <a:tc>
                  <a:txBody>
                    <a:bodyPr/>
                    <a:lstStyle/>
                    <a:p>
                      <a:pPr algn="ctr"/>
                      <a:r>
                        <a:rPr lang="en-US" dirty="0" smtClean="0"/>
                        <a:t>Existing Discussions</a:t>
                      </a:r>
                      <a:r>
                        <a:rPr lang="en-US" baseline="0" dirty="0" smtClean="0"/>
                        <a:t> </a:t>
                      </a:r>
                      <a:endParaRPr lang="en-US" dirty="0"/>
                    </a:p>
                  </a:txBody>
                  <a:tcPr anchor="ctr">
                    <a:solidFill>
                      <a:srgbClr val="98150A"/>
                    </a:solidFill>
                  </a:tcPr>
                </a:tc>
                <a:tc>
                  <a:txBody>
                    <a:bodyPr/>
                    <a:lstStyle/>
                    <a:p>
                      <a:pPr algn="ctr"/>
                      <a:r>
                        <a:rPr lang="en-US" dirty="0" smtClean="0"/>
                        <a:t>Emergent Element</a:t>
                      </a:r>
                      <a:r>
                        <a:rPr lang="en-US" baseline="0" dirty="0" smtClean="0"/>
                        <a:t>s</a:t>
                      </a:r>
                      <a:endParaRPr lang="en-US" dirty="0"/>
                    </a:p>
                  </a:txBody>
                  <a:tcPr anchor="ctr">
                    <a:solidFill>
                      <a:srgbClr val="98150A"/>
                    </a:solidFill>
                  </a:tcPr>
                </a:tc>
              </a:tr>
              <a:tr h="647700">
                <a:tc>
                  <a:txBody>
                    <a:bodyPr/>
                    <a:lstStyle/>
                    <a:p>
                      <a:pPr algn="ctr"/>
                      <a:r>
                        <a:rPr lang="en-US" dirty="0" smtClean="0"/>
                        <a:t>Intrinsic</a:t>
                      </a:r>
                      <a:r>
                        <a:rPr lang="en-US" baseline="0" dirty="0" smtClean="0"/>
                        <a:t> Value / Distinctive Collections</a:t>
                      </a:r>
                      <a:endParaRPr lang="en-US" dirty="0"/>
                    </a:p>
                  </a:txBody>
                  <a:tcPr anchor="ctr"/>
                </a:tc>
                <a:tc>
                  <a:txBody>
                    <a:bodyPr/>
                    <a:lstStyle/>
                    <a:p>
                      <a:pPr algn="ctr"/>
                      <a:r>
                        <a:rPr lang="en-US" dirty="0" smtClean="0"/>
                        <a:t>Alignment </a:t>
                      </a:r>
                      <a:endParaRPr lang="en-US" dirty="0"/>
                    </a:p>
                  </a:txBody>
                  <a:tcPr anchor="ctr"/>
                </a:tc>
              </a:tr>
              <a:tr h="647700">
                <a:tc>
                  <a:txBody>
                    <a:bodyPr/>
                    <a:lstStyle/>
                    <a:p>
                      <a:pPr algn="ctr"/>
                      <a:r>
                        <a:rPr lang="en-US" dirty="0" smtClean="0"/>
                        <a:t>Access, Use</a:t>
                      </a:r>
                      <a:r>
                        <a:rPr lang="en-US" baseline="0" dirty="0" smtClean="0"/>
                        <a:t>, Engagement, Outreach</a:t>
                      </a:r>
                      <a:endParaRPr lang="en-US" dirty="0"/>
                    </a:p>
                  </a:txBody>
                  <a:tcPr anchor="ctr"/>
                </a:tc>
                <a:tc>
                  <a:txBody>
                    <a:bodyPr/>
                    <a:lstStyle/>
                    <a:p>
                      <a:pPr algn="ctr"/>
                      <a:r>
                        <a:rPr lang="en-US" dirty="0" smtClean="0"/>
                        <a:t>Impact</a:t>
                      </a:r>
                      <a:endParaRPr lang="en-US" dirty="0"/>
                    </a:p>
                  </a:txBody>
                  <a:tcPr anchor="ctr"/>
                </a:tc>
              </a:tr>
              <a:tr h="647700">
                <a:tc>
                  <a:txBody>
                    <a:bodyPr/>
                    <a:lstStyle/>
                    <a:p>
                      <a:pPr algn="ctr"/>
                      <a:r>
                        <a:rPr lang="en-US" dirty="0" smtClean="0"/>
                        <a:t>Processing Hidden Collections</a:t>
                      </a:r>
                      <a:endParaRPr lang="en-US" dirty="0"/>
                    </a:p>
                  </a:txBody>
                  <a:tcPr anchor="ctr"/>
                </a:tc>
                <a:tc>
                  <a:txBody>
                    <a:bodyPr/>
                    <a:lstStyle/>
                    <a:p>
                      <a:pPr algn="ctr"/>
                      <a:r>
                        <a:rPr lang="en-US" dirty="0" smtClean="0"/>
                        <a:t>Data Driven Allocation of Resources</a:t>
                      </a:r>
                      <a:endParaRPr lang="en-US" dirty="0"/>
                    </a:p>
                  </a:txBody>
                  <a:tcPr anchor="ctr"/>
                </a:tc>
              </a:tr>
            </a:tbl>
          </a:graphicData>
        </a:graphic>
      </p:graphicFrame>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457450" y="5410200"/>
            <a:ext cx="965134" cy="144802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7" name="Picture 16"/>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5715000" y="5410200"/>
            <a:ext cx="1161418" cy="1448316"/>
          </a:xfrm>
          <a:prstGeom prst="rect">
            <a:avLst/>
          </a:prstGeom>
        </p:spPr>
      </p:pic>
      <p:pic>
        <p:nvPicPr>
          <p:cNvPr id="19" name="Picture 18"/>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7086600" y="5409168"/>
            <a:ext cx="1555523" cy="1447800"/>
          </a:xfrm>
          <a:prstGeom prst="rect">
            <a:avLst/>
          </a:prstGeom>
        </p:spPr>
      </p:pic>
    </p:spTree>
    <p:extLst>
      <p:ext uri="{BB962C8B-B14F-4D97-AF65-F5344CB8AC3E}">
        <p14:creationId xmlns:p14="http://schemas.microsoft.com/office/powerpoint/2010/main" xmlns="" val="14269847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419600" y="1524000"/>
            <a:ext cx="4495800" cy="4800600"/>
          </a:xfrm>
        </p:spPr>
        <p:txBody>
          <a:bodyPr>
            <a:noAutofit/>
          </a:bodyPr>
          <a:lstStyle/>
          <a:p>
            <a:pPr>
              <a:buClr>
                <a:srgbClr val="98150A"/>
              </a:buClr>
              <a:buSzPct val="100000"/>
              <a:buFont typeface="Calibri" pitchFamily="34" charset="0"/>
              <a:buChar char="●"/>
            </a:pPr>
            <a:r>
              <a:rPr lang="en-US" sz="2000" dirty="0">
                <a:solidFill>
                  <a:schemeClr val="bg1"/>
                </a:solidFill>
              </a:rPr>
              <a:t>Hidden </a:t>
            </a:r>
            <a:r>
              <a:rPr lang="en-US" sz="2000" dirty="0" smtClean="0">
                <a:solidFill>
                  <a:schemeClr val="bg1"/>
                </a:solidFill>
              </a:rPr>
              <a:t>Collections</a:t>
            </a:r>
          </a:p>
          <a:p>
            <a:pPr marL="0" indent="0">
              <a:buClr>
                <a:srgbClr val="98150A"/>
              </a:buClr>
              <a:buSzPct val="100000"/>
              <a:buNone/>
            </a:pPr>
            <a:endParaRPr lang="en-US" sz="2000" dirty="0"/>
          </a:p>
          <a:p>
            <a:pPr>
              <a:buClr>
                <a:srgbClr val="98150A"/>
              </a:buClr>
              <a:buSzPct val="100000"/>
              <a:buFont typeface="Calibri" pitchFamily="34" charset="0"/>
              <a:buChar char="●"/>
            </a:pPr>
            <a:r>
              <a:rPr lang="en-US" sz="2000" dirty="0">
                <a:solidFill>
                  <a:schemeClr val="bg1"/>
                </a:solidFill>
                <a:hlinkClick r:id="rId2"/>
              </a:rPr>
              <a:t>Taking Stock and Making Hay:  Archival Collections </a:t>
            </a:r>
            <a:r>
              <a:rPr lang="en-US" sz="2000" dirty="0" smtClean="0">
                <a:solidFill>
                  <a:schemeClr val="bg1"/>
                </a:solidFill>
                <a:hlinkClick r:id="rId2"/>
              </a:rPr>
              <a:t>Assessment</a:t>
            </a:r>
            <a:endParaRPr lang="en-US" sz="2000" dirty="0" smtClean="0">
              <a:solidFill>
                <a:schemeClr val="bg1"/>
              </a:solidFill>
            </a:endParaRPr>
          </a:p>
          <a:p>
            <a:pPr marL="0" indent="0">
              <a:buClr>
                <a:srgbClr val="98150A"/>
              </a:buClr>
              <a:buSzPct val="100000"/>
              <a:buNone/>
            </a:pPr>
            <a:endParaRPr lang="en-US" sz="2000" dirty="0">
              <a:solidFill>
                <a:schemeClr val="bg1"/>
              </a:solidFill>
            </a:endParaRPr>
          </a:p>
          <a:p>
            <a:pPr>
              <a:buClr>
                <a:srgbClr val="98150A"/>
              </a:buClr>
              <a:buSzPct val="100000"/>
              <a:buFont typeface="Calibri" pitchFamily="34" charset="0"/>
              <a:buChar char="●"/>
            </a:pPr>
            <a:r>
              <a:rPr lang="en-US" sz="2000" dirty="0">
                <a:solidFill>
                  <a:schemeClr val="bg1"/>
                </a:solidFill>
                <a:hlinkClick r:id="rId3"/>
              </a:rPr>
              <a:t>PACSCL Consortial Survey Initiative </a:t>
            </a:r>
            <a:endParaRPr lang="en-US" sz="2000" dirty="0" smtClean="0">
              <a:solidFill>
                <a:schemeClr val="bg1"/>
              </a:solidFill>
            </a:endParaRPr>
          </a:p>
          <a:p>
            <a:pPr marL="0" indent="0">
              <a:buClr>
                <a:srgbClr val="98150A"/>
              </a:buClr>
              <a:buSzPct val="100000"/>
              <a:buNone/>
            </a:pPr>
            <a:endParaRPr lang="en-US" sz="2000" dirty="0">
              <a:solidFill>
                <a:schemeClr val="bg1"/>
              </a:solidFill>
            </a:endParaRPr>
          </a:p>
          <a:p>
            <a:pPr>
              <a:buClr>
                <a:srgbClr val="98150A"/>
              </a:buClr>
              <a:buSzPct val="100000"/>
              <a:buFont typeface="Calibri" pitchFamily="34" charset="0"/>
              <a:buChar char="●"/>
            </a:pPr>
            <a:r>
              <a:rPr lang="en-US" sz="2000" dirty="0">
                <a:solidFill>
                  <a:schemeClr val="bg1"/>
                </a:solidFill>
                <a:hlinkClick r:id="rId4"/>
              </a:rPr>
              <a:t>Refining collections at the American Heritage Center</a:t>
            </a:r>
            <a:endParaRPr lang="en-US" sz="2000" dirty="0">
              <a:solidFill>
                <a:schemeClr val="bg1"/>
              </a:solidFill>
            </a:endParaRPr>
          </a:p>
        </p:txBody>
      </p:sp>
      <p:pic>
        <p:nvPicPr>
          <p:cNvPr id="4" name="Picture 3" descr="Curved box assym.eps"/>
          <p:cNvPicPr>
            <a:picLocks noChangeAspect="1"/>
          </p:cNvPicPr>
          <p:nvPr/>
        </p:nvPicPr>
        <p:blipFill>
          <a:blip r:embed="rId5" cstate="print"/>
          <a:srcRect l="24318" r="2804" b="20690"/>
          <a:stretch>
            <a:fillRect/>
          </a:stretch>
        </p:blipFill>
        <p:spPr>
          <a:xfrm rot="16200000">
            <a:off x="-2095500" y="3009900"/>
            <a:ext cx="5943600" cy="1752600"/>
          </a:xfrm>
          <a:prstGeom prst="rect">
            <a:avLst/>
          </a:prstGeom>
        </p:spPr>
      </p:pic>
      <p:sp>
        <p:nvSpPr>
          <p:cNvPr id="5" name="Rectangle 4"/>
          <p:cNvSpPr/>
          <p:nvPr/>
        </p:nvSpPr>
        <p:spPr>
          <a:xfrm>
            <a:off x="0" y="0"/>
            <a:ext cx="9144000" cy="990600"/>
          </a:xfrm>
          <a:prstGeom prst="rect">
            <a:avLst/>
          </a:prstGeom>
          <a:solidFill>
            <a:srgbClr val="9815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itle 1"/>
          <p:cNvSpPr txBox="1">
            <a:spLocks/>
          </p:cNvSpPr>
          <p:nvPr/>
        </p:nvSpPr>
        <p:spPr>
          <a:xfrm>
            <a:off x="85725" y="-76200"/>
            <a:ext cx="8534400" cy="1143000"/>
          </a:xfrm>
          <a:prstGeom prst="rect">
            <a:avLst/>
          </a:prstGeom>
        </p:spPr>
        <p:txBody>
          <a:bodyPr vert="horz" lIns="91440" tIns="45720" rIns="91440" bIns="45720" rtlCol="0" anchor="ctr">
            <a:normAutofit fontScale="97500"/>
          </a:bodyPr>
          <a:lstStyle/>
          <a:p>
            <a:pPr lvl="0">
              <a:spcBef>
                <a:spcPct val="0"/>
              </a:spcBef>
              <a:defRPr/>
            </a:pPr>
            <a:r>
              <a:rPr lang="en-US" sz="3300" dirty="0" smtClean="0">
                <a:solidFill>
                  <a:schemeClr val="bg1"/>
                </a:solidFill>
                <a:latin typeface="Arial"/>
                <a:ea typeface="+mj-ea"/>
                <a:cs typeface="Arial"/>
              </a:rPr>
              <a:t>Collection Assessment</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8" name="Picture 7"/>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 y="990601"/>
            <a:ext cx="4180915" cy="5867400"/>
          </a:xfrm>
          <a:prstGeom prst="rect">
            <a:avLst/>
          </a:prstGeom>
        </p:spPr>
      </p:pic>
      <p:sp>
        <p:nvSpPr>
          <p:cNvPr id="2" name="Slide Number Placeholder 1"/>
          <p:cNvSpPr>
            <a:spLocks noGrp="1"/>
          </p:cNvSpPr>
          <p:nvPr>
            <p:ph type="sldNum" sz="quarter" idx="12"/>
          </p:nvPr>
        </p:nvSpPr>
        <p:spPr/>
        <p:txBody>
          <a:bodyPr/>
          <a:lstStyle/>
          <a:p>
            <a:fld id="{61B83FA4-A265-45D0-A1D6-FF08C0FC8196}" type="slidenum">
              <a:rPr lang="en-US" smtClean="0"/>
              <a:pPr/>
              <a:t>6</a:t>
            </a:fld>
            <a:endParaRPr lang="en-US" dirty="0"/>
          </a:p>
        </p:txBody>
      </p:sp>
    </p:spTree>
    <p:extLst>
      <p:ext uri="{BB962C8B-B14F-4D97-AF65-F5344CB8AC3E}">
        <p14:creationId xmlns:p14="http://schemas.microsoft.com/office/powerpoint/2010/main" xmlns="" val="194472545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Curved box assym.eps"/>
          <p:cNvPicPr>
            <a:picLocks noChangeAspect="1"/>
          </p:cNvPicPr>
          <p:nvPr/>
        </p:nvPicPr>
        <p:blipFill>
          <a:blip r:embed="rId2" cstate="print"/>
          <a:srcRect l="24318" r="2804" b="20690"/>
          <a:stretch>
            <a:fillRect/>
          </a:stretch>
        </p:blipFill>
        <p:spPr>
          <a:xfrm rot="16200000">
            <a:off x="-2095500" y="3009900"/>
            <a:ext cx="5943600" cy="1752600"/>
          </a:xfrm>
          <a:prstGeom prst="rect">
            <a:avLst/>
          </a:prstGeom>
        </p:spPr>
      </p:pic>
      <p:sp>
        <p:nvSpPr>
          <p:cNvPr id="5" name="Rectangle 4"/>
          <p:cNvSpPr/>
          <p:nvPr/>
        </p:nvSpPr>
        <p:spPr>
          <a:xfrm>
            <a:off x="0" y="0"/>
            <a:ext cx="9144000" cy="1143000"/>
          </a:xfrm>
          <a:prstGeom prst="rect">
            <a:avLst/>
          </a:prstGeom>
          <a:solidFill>
            <a:srgbClr val="9815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itle 1"/>
          <p:cNvSpPr txBox="1">
            <a:spLocks/>
          </p:cNvSpPr>
          <p:nvPr/>
        </p:nvSpPr>
        <p:spPr>
          <a:xfrm>
            <a:off x="152400" y="-66676"/>
            <a:ext cx="8534400" cy="1209675"/>
          </a:xfrm>
          <a:prstGeom prst="rect">
            <a:avLst/>
          </a:prstGeom>
        </p:spPr>
        <p:txBody>
          <a:bodyPr vert="horz" lIns="91440" tIns="45720" rIns="91440" bIns="45720" rtlCol="0" anchor="ctr">
            <a:normAutofit fontScale="97500"/>
          </a:bodyPr>
          <a:lstStyle/>
          <a:p>
            <a:pPr lvl="0">
              <a:spcBef>
                <a:spcPct val="0"/>
              </a:spcBef>
              <a:defRPr/>
            </a:pPr>
            <a:r>
              <a:rPr lang="en-US" sz="3200" dirty="0" smtClean="0">
                <a:solidFill>
                  <a:schemeClr val="bg1"/>
                </a:solidFill>
                <a:latin typeface="Arial"/>
                <a:ea typeface="+mj-ea"/>
                <a:cs typeface="Arial"/>
              </a:rPr>
              <a:t>Alignment of Collections </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Slide Number Placeholder 2"/>
          <p:cNvSpPr>
            <a:spLocks noGrp="1"/>
          </p:cNvSpPr>
          <p:nvPr>
            <p:ph type="sldNum" sz="quarter" idx="12"/>
          </p:nvPr>
        </p:nvSpPr>
        <p:spPr/>
        <p:txBody>
          <a:bodyPr/>
          <a:lstStyle/>
          <a:p>
            <a:fld id="{61B83FA4-A265-45D0-A1D6-FF08C0FC8196}" type="slidenum">
              <a:rPr lang="en-US" smtClean="0"/>
              <a:pPr/>
              <a:t>7</a:t>
            </a:fld>
            <a:endParaRPr lang="en-US" dirty="0"/>
          </a:p>
        </p:txBody>
      </p:sp>
      <p:graphicFrame>
        <p:nvGraphicFramePr>
          <p:cNvPr id="14" name="Diagram 13"/>
          <p:cNvGraphicFramePr/>
          <p:nvPr>
            <p:extLst>
              <p:ext uri="{D42A27DB-BD31-4B8C-83A1-F6EECF244321}">
                <p14:modId xmlns:p14="http://schemas.microsoft.com/office/powerpoint/2010/main" xmlns="" val="4268371163"/>
              </p:ext>
            </p:extLst>
          </p:nvPr>
        </p:nvGraphicFramePr>
        <p:xfrm>
          <a:off x="288926" y="1371600"/>
          <a:ext cx="8397874" cy="2257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5" name="Diagram 14"/>
          <p:cNvGraphicFramePr/>
          <p:nvPr>
            <p:extLst>
              <p:ext uri="{D42A27DB-BD31-4B8C-83A1-F6EECF244321}">
                <p14:modId xmlns:p14="http://schemas.microsoft.com/office/powerpoint/2010/main" xmlns="" val="4213465996"/>
              </p:ext>
            </p:extLst>
          </p:nvPr>
        </p:nvGraphicFramePr>
        <p:xfrm>
          <a:off x="288926" y="4038600"/>
          <a:ext cx="8397874" cy="2235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xmlns="" val="3939282180"/>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Curved box assym.eps"/>
          <p:cNvPicPr>
            <a:picLocks noChangeAspect="1"/>
          </p:cNvPicPr>
          <p:nvPr/>
        </p:nvPicPr>
        <p:blipFill>
          <a:blip r:embed="rId2" cstate="print"/>
          <a:srcRect l="24318" r="2804" b="20690"/>
          <a:stretch>
            <a:fillRect/>
          </a:stretch>
        </p:blipFill>
        <p:spPr>
          <a:xfrm rot="16200000">
            <a:off x="-2095500" y="3009900"/>
            <a:ext cx="5943600" cy="1752600"/>
          </a:xfrm>
          <a:prstGeom prst="rect">
            <a:avLst/>
          </a:prstGeom>
        </p:spPr>
      </p:pic>
      <p:sp>
        <p:nvSpPr>
          <p:cNvPr id="5" name="Rectangle 4"/>
          <p:cNvSpPr/>
          <p:nvPr/>
        </p:nvSpPr>
        <p:spPr>
          <a:xfrm>
            <a:off x="0" y="0"/>
            <a:ext cx="9144000" cy="1143000"/>
          </a:xfrm>
          <a:prstGeom prst="rect">
            <a:avLst/>
          </a:prstGeom>
          <a:solidFill>
            <a:srgbClr val="9815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itle 1"/>
          <p:cNvSpPr txBox="1">
            <a:spLocks/>
          </p:cNvSpPr>
          <p:nvPr/>
        </p:nvSpPr>
        <p:spPr>
          <a:xfrm>
            <a:off x="152400" y="-66676"/>
            <a:ext cx="8534400" cy="1209675"/>
          </a:xfrm>
          <a:prstGeom prst="rect">
            <a:avLst/>
          </a:prstGeom>
        </p:spPr>
        <p:txBody>
          <a:bodyPr vert="horz" lIns="91440" tIns="45720" rIns="91440" bIns="45720" rtlCol="0" anchor="ctr">
            <a:normAutofit fontScale="97500"/>
          </a:bodyPr>
          <a:lstStyle/>
          <a:p>
            <a:pPr lvl="0">
              <a:spcBef>
                <a:spcPct val="0"/>
              </a:spcBef>
              <a:defRPr/>
            </a:pPr>
            <a:r>
              <a:rPr lang="en-US" sz="3200" noProof="0" dirty="0" smtClean="0">
                <a:solidFill>
                  <a:schemeClr val="bg1"/>
                </a:solidFill>
                <a:latin typeface="Arial"/>
                <a:ea typeface="+mj-ea"/>
                <a:cs typeface="Arial"/>
              </a:rPr>
              <a:t>Distinctive Services</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11" name="Content Placeholder 10"/>
          <p:cNvSpPr>
            <a:spLocks noGrp="1"/>
          </p:cNvSpPr>
          <p:nvPr>
            <p:ph idx="1"/>
          </p:nvPr>
        </p:nvSpPr>
        <p:spPr>
          <a:xfrm>
            <a:off x="1524000" y="1409700"/>
            <a:ext cx="7162800" cy="4953000"/>
          </a:xfrm>
        </p:spPr>
        <p:txBody>
          <a:bodyPr>
            <a:noAutofit/>
          </a:bodyPr>
          <a:lstStyle/>
          <a:p>
            <a:pPr marL="0" indent="0">
              <a:buSzPct val="100000"/>
              <a:buNone/>
            </a:pPr>
            <a:r>
              <a:rPr lang="en-US" sz="2000" dirty="0" smtClean="0">
                <a:solidFill>
                  <a:schemeClr val="bg1"/>
                </a:solidFill>
              </a:rPr>
              <a:t>“</a:t>
            </a:r>
            <a:r>
              <a:rPr lang="en-US" sz="2000" dirty="0">
                <a:solidFill>
                  <a:schemeClr val="bg1"/>
                </a:solidFill>
              </a:rPr>
              <a:t>It is not simply that </a:t>
            </a:r>
            <a:r>
              <a:rPr lang="en-US" sz="2000" dirty="0" smtClean="0">
                <a:solidFill>
                  <a:schemeClr val="bg1"/>
                </a:solidFill>
              </a:rPr>
              <a:t>it is </a:t>
            </a:r>
            <a:r>
              <a:rPr lang="en-US" sz="2000" dirty="0">
                <a:solidFill>
                  <a:schemeClr val="bg1"/>
                </a:solidFill>
              </a:rPr>
              <a:t>unique, but that there are aspects of what the collection provides to the campus that bring a synergy that is also unique.  Not just the content but what the content allows the campus to pursue.” </a:t>
            </a:r>
            <a:r>
              <a:rPr lang="en-US" sz="2000" dirty="0" smtClean="0">
                <a:solidFill>
                  <a:schemeClr val="bg1"/>
                </a:solidFill>
              </a:rPr>
              <a:t>  </a:t>
            </a:r>
          </a:p>
          <a:p>
            <a:pPr marL="400050" lvl="1" indent="0">
              <a:buSzPct val="100000"/>
              <a:buNone/>
            </a:pPr>
            <a:r>
              <a:rPr lang="en-US" sz="1400" dirty="0" smtClean="0">
                <a:solidFill>
                  <a:schemeClr val="bg1"/>
                </a:solidFill>
              </a:rPr>
              <a:t>-- Walter, Scott. (2011) The “Service Turn” and the Future of the Academic Library.  </a:t>
            </a:r>
            <a:r>
              <a:rPr lang="en-US" sz="1400" dirty="0">
                <a:solidFill>
                  <a:schemeClr val="bg1"/>
                </a:solidFill>
              </a:rPr>
              <a:t>OCLC. </a:t>
            </a:r>
            <a:r>
              <a:rPr lang="en-US" sz="1400" dirty="0">
                <a:solidFill>
                  <a:schemeClr val="bg1"/>
                </a:solidFill>
                <a:hlinkClick r:id="rId3"/>
              </a:rPr>
              <a:t>http://</a:t>
            </a:r>
            <a:r>
              <a:rPr lang="en-US" sz="1400" dirty="0" smtClean="0">
                <a:solidFill>
                  <a:schemeClr val="bg1"/>
                </a:solidFill>
                <a:hlinkClick r:id="rId3"/>
              </a:rPr>
              <a:t>www.oclc.org/research/dss/pdf/dss_walter.pdf</a:t>
            </a:r>
            <a:endParaRPr lang="en-US" sz="1400" dirty="0" smtClean="0">
              <a:solidFill>
                <a:schemeClr val="bg1"/>
              </a:solidFill>
            </a:endParaRPr>
          </a:p>
          <a:p>
            <a:pPr marL="400050" lvl="1" indent="0">
              <a:buSzPct val="100000"/>
              <a:buNone/>
            </a:pPr>
            <a:endParaRPr lang="en-US" sz="1400" dirty="0">
              <a:solidFill>
                <a:schemeClr val="bg1"/>
              </a:solidFill>
            </a:endParaRPr>
          </a:p>
          <a:p>
            <a:pPr marL="0" indent="0">
              <a:buSzPct val="100000"/>
              <a:buNone/>
            </a:pPr>
            <a:r>
              <a:rPr lang="en-US" sz="2000" dirty="0" smtClean="0">
                <a:solidFill>
                  <a:schemeClr val="bg1"/>
                </a:solidFill>
              </a:rPr>
              <a:t>“We </a:t>
            </a:r>
            <a:r>
              <a:rPr lang="en-US" sz="2000" dirty="0">
                <a:solidFill>
                  <a:schemeClr val="bg1"/>
                </a:solidFill>
              </a:rPr>
              <a:t>connect people with scholarship.  This is the core mission of the research library in the 21st </a:t>
            </a:r>
            <a:r>
              <a:rPr lang="en-US" sz="2000" dirty="0" smtClean="0">
                <a:solidFill>
                  <a:schemeClr val="bg1"/>
                </a:solidFill>
              </a:rPr>
              <a:t>century.”  </a:t>
            </a:r>
          </a:p>
          <a:p>
            <a:pPr marL="400050" lvl="1" indent="0">
              <a:buSzPct val="100000"/>
              <a:buNone/>
            </a:pPr>
            <a:r>
              <a:rPr lang="en-US" sz="1400" dirty="0" smtClean="0">
                <a:solidFill>
                  <a:schemeClr val="bg1"/>
                </a:solidFill>
              </a:rPr>
              <a:t>-- Dewey</a:t>
            </a:r>
            <a:r>
              <a:rPr lang="en-US" sz="1400" dirty="0">
                <a:solidFill>
                  <a:schemeClr val="bg1"/>
                </a:solidFill>
              </a:rPr>
              <a:t>, B.I. (2009) Through any means available:  connecting people with scholarship.  Journal of Library Administration, 49 (5), </a:t>
            </a:r>
            <a:r>
              <a:rPr lang="en-US" sz="1400" dirty="0" smtClean="0">
                <a:solidFill>
                  <a:schemeClr val="bg1"/>
                </a:solidFill>
              </a:rPr>
              <a:t>533-544</a:t>
            </a:r>
          </a:p>
          <a:p>
            <a:pPr marL="400050" lvl="1" indent="0">
              <a:buSzPct val="100000"/>
              <a:buNone/>
            </a:pPr>
            <a:endParaRPr lang="en-US" sz="1400" dirty="0">
              <a:solidFill>
                <a:schemeClr val="bg1"/>
              </a:solidFill>
            </a:endParaRPr>
          </a:p>
          <a:p>
            <a:pPr marL="0" indent="0">
              <a:buClr>
                <a:srgbClr val="98150A"/>
              </a:buClr>
              <a:buSzPct val="100000"/>
              <a:buNone/>
            </a:pPr>
            <a:r>
              <a:rPr lang="en-US" sz="2000" dirty="0" smtClean="0">
                <a:solidFill>
                  <a:schemeClr val="bg1"/>
                </a:solidFill>
              </a:rPr>
              <a:t>“</a:t>
            </a:r>
            <a:r>
              <a:rPr lang="en-US" sz="2000" dirty="0">
                <a:solidFill>
                  <a:schemeClr val="bg1"/>
                </a:solidFill>
              </a:rPr>
              <a:t>The way they are doing it is consciously connected with a core idea that’s woven throughout that institution’s fiber about what it means to go to school [there</a:t>
            </a:r>
            <a:r>
              <a:rPr lang="en-US" sz="2000" dirty="0" smtClean="0">
                <a:solidFill>
                  <a:schemeClr val="bg1"/>
                </a:solidFill>
              </a:rPr>
              <a:t>].” </a:t>
            </a:r>
          </a:p>
          <a:p>
            <a:pPr marL="400050" lvl="1" indent="0">
              <a:buSzPct val="100000"/>
              <a:buNone/>
            </a:pPr>
            <a:r>
              <a:rPr lang="en-US" sz="1400" dirty="0" smtClean="0">
                <a:solidFill>
                  <a:schemeClr val="bg1"/>
                </a:solidFill>
              </a:rPr>
              <a:t>-- </a:t>
            </a:r>
            <a:r>
              <a:rPr lang="en-US" sz="1400" dirty="0">
                <a:solidFill>
                  <a:schemeClr val="bg1"/>
                </a:solidFill>
              </a:rPr>
              <a:t>Walter, Scott. (2011) The “Service Turn” and the Future of the Academic Library.  OCLC. </a:t>
            </a:r>
            <a:r>
              <a:rPr lang="en-US" sz="1400" dirty="0">
                <a:solidFill>
                  <a:schemeClr val="bg1"/>
                </a:solidFill>
                <a:hlinkClick r:id="rId3"/>
              </a:rPr>
              <a:t>http://</a:t>
            </a:r>
            <a:r>
              <a:rPr lang="en-US" sz="1400" dirty="0" smtClean="0">
                <a:solidFill>
                  <a:schemeClr val="bg1"/>
                </a:solidFill>
                <a:hlinkClick r:id="rId3"/>
              </a:rPr>
              <a:t>www.oclc.org/research/dss/pdf/dss_walter.pdf</a:t>
            </a:r>
            <a:endParaRPr lang="en-US" sz="1400" dirty="0" smtClean="0">
              <a:solidFill>
                <a:schemeClr val="bg1"/>
              </a:solidFill>
            </a:endParaRPr>
          </a:p>
          <a:p>
            <a:pPr marL="400050" lvl="1" indent="0">
              <a:buSzPct val="100000"/>
              <a:buNone/>
            </a:pPr>
            <a:endParaRPr lang="en-US" sz="1400" dirty="0">
              <a:solidFill>
                <a:schemeClr val="bg1"/>
              </a:solidFill>
            </a:endParaRPr>
          </a:p>
        </p:txBody>
      </p:sp>
      <p:sp>
        <p:nvSpPr>
          <p:cNvPr id="3" name="Slide Number Placeholder 2"/>
          <p:cNvSpPr>
            <a:spLocks noGrp="1"/>
          </p:cNvSpPr>
          <p:nvPr>
            <p:ph type="sldNum" sz="quarter" idx="12"/>
          </p:nvPr>
        </p:nvSpPr>
        <p:spPr/>
        <p:txBody>
          <a:bodyPr/>
          <a:lstStyle/>
          <a:p>
            <a:fld id="{61B83FA4-A265-45D0-A1D6-FF08C0FC8196}" type="slidenum">
              <a:rPr lang="en-US" smtClean="0"/>
              <a:pPr/>
              <a:t>8</a:t>
            </a:fld>
            <a:endParaRPr lang="en-US" dirty="0"/>
          </a:p>
        </p:txBody>
      </p:sp>
    </p:spTree>
    <p:extLst>
      <p:ext uri="{BB962C8B-B14F-4D97-AF65-F5344CB8AC3E}">
        <p14:creationId xmlns:p14="http://schemas.microsoft.com/office/powerpoint/2010/main" xmlns="" val="15113326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Curved box assym.eps"/>
          <p:cNvPicPr>
            <a:picLocks noChangeAspect="1"/>
          </p:cNvPicPr>
          <p:nvPr/>
        </p:nvPicPr>
        <p:blipFill>
          <a:blip r:embed="rId2" cstate="print"/>
          <a:srcRect l="24318" r="2804" b="20690"/>
          <a:stretch>
            <a:fillRect/>
          </a:stretch>
        </p:blipFill>
        <p:spPr>
          <a:xfrm rot="16200000">
            <a:off x="-2095500" y="3009900"/>
            <a:ext cx="5943600" cy="1752600"/>
          </a:xfrm>
          <a:prstGeom prst="rect">
            <a:avLst/>
          </a:prstGeom>
        </p:spPr>
      </p:pic>
      <p:sp>
        <p:nvSpPr>
          <p:cNvPr id="5" name="Rectangle 4"/>
          <p:cNvSpPr/>
          <p:nvPr/>
        </p:nvSpPr>
        <p:spPr>
          <a:xfrm>
            <a:off x="0" y="0"/>
            <a:ext cx="9144000" cy="1143000"/>
          </a:xfrm>
          <a:prstGeom prst="rect">
            <a:avLst/>
          </a:prstGeom>
          <a:solidFill>
            <a:srgbClr val="9815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6" name="Title 1"/>
          <p:cNvSpPr txBox="1">
            <a:spLocks/>
          </p:cNvSpPr>
          <p:nvPr/>
        </p:nvSpPr>
        <p:spPr>
          <a:xfrm>
            <a:off x="152400" y="-33338"/>
            <a:ext cx="8534400" cy="1209675"/>
          </a:xfrm>
          <a:prstGeom prst="rect">
            <a:avLst/>
          </a:prstGeom>
        </p:spPr>
        <p:txBody>
          <a:bodyPr vert="horz" lIns="91440" tIns="45720" rIns="91440" bIns="45720" rtlCol="0" anchor="ctr">
            <a:normAutofit fontScale="97500"/>
          </a:bodyPr>
          <a:lstStyle/>
          <a:p>
            <a:pPr>
              <a:spcBef>
                <a:spcPct val="0"/>
              </a:spcBef>
              <a:defRPr/>
            </a:pPr>
            <a:r>
              <a:rPr lang="en-US" sz="3300" dirty="0" smtClean="0">
                <a:solidFill>
                  <a:prstClr val="white"/>
                </a:solidFill>
                <a:latin typeface="Arial"/>
                <a:cs typeface="Arial"/>
              </a:rPr>
              <a:t>In the flow of research, teaching and learning</a:t>
            </a:r>
            <a:endParaRPr lang="en-US" sz="3300" dirty="0">
              <a:solidFill>
                <a:prstClr val="black"/>
              </a:solidFill>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336968" y="3886199"/>
            <a:ext cx="3426031" cy="2305049"/>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93766" y="1428748"/>
            <a:ext cx="3048000" cy="2286001"/>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280267" y="2162175"/>
            <a:ext cx="2278665" cy="3581400"/>
          </a:xfrm>
          <a:prstGeom prst="rect">
            <a:avLst/>
          </a:prstGeom>
        </p:spPr>
      </p:pic>
      <p:sp>
        <p:nvSpPr>
          <p:cNvPr id="13" name="TextBox 12"/>
          <p:cNvSpPr txBox="1"/>
          <p:nvPr/>
        </p:nvSpPr>
        <p:spPr>
          <a:xfrm>
            <a:off x="393766" y="3714750"/>
            <a:ext cx="2908168" cy="338554"/>
          </a:xfrm>
          <a:prstGeom prst="rect">
            <a:avLst/>
          </a:prstGeom>
          <a:noFill/>
        </p:spPr>
        <p:txBody>
          <a:bodyPr wrap="none" rtlCol="0">
            <a:spAutoFit/>
          </a:bodyPr>
          <a:lstStyle/>
          <a:p>
            <a:r>
              <a:rPr lang="en-US" sz="1600" dirty="0" smtClean="0">
                <a:latin typeface="Arial"/>
                <a:cs typeface="Arial"/>
              </a:rPr>
              <a:t>Expert </a:t>
            </a:r>
            <a:r>
              <a:rPr lang="en-US" sz="1600" dirty="0" smtClean="0">
                <a:solidFill>
                  <a:schemeClr val="bg1"/>
                </a:solidFill>
                <a:latin typeface="Arial"/>
                <a:cs typeface="Arial"/>
              </a:rPr>
              <a:t>Research Consultation</a:t>
            </a:r>
            <a:endParaRPr lang="en-US" sz="1600" dirty="0">
              <a:solidFill>
                <a:schemeClr val="bg1"/>
              </a:solidFill>
              <a:latin typeface="Arial"/>
              <a:cs typeface="Arial"/>
            </a:endParaRPr>
          </a:p>
        </p:txBody>
      </p:sp>
      <p:sp>
        <p:nvSpPr>
          <p:cNvPr id="14" name="TextBox 13"/>
          <p:cNvSpPr txBox="1"/>
          <p:nvPr/>
        </p:nvSpPr>
        <p:spPr>
          <a:xfrm>
            <a:off x="3441766" y="1823621"/>
            <a:ext cx="2771913" cy="338554"/>
          </a:xfrm>
          <a:prstGeom prst="rect">
            <a:avLst/>
          </a:prstGeom>
          <a:noFill/>
        </p:spPr>
        <p:txBody>
          <a:bodyPr wrap="none" rtlCol="0">
            <a:spAutoFit/>
          </a:bodyPr>
          <a:lstStyle/>
          <a:p>
            <a:r>
              <a:rPr lang="en-US" sz="1600" dirty="0" smtClean="0">
                <a:solidFill>
                  <a:schemeClr val="bg1"/>
                </a:solidFill>
                <a:latin typeface="Arial"/>
                <a:cs typeface="Arial"/>
              </a:rPr>
              <a:t>Embedded in the Classroom</a:t>
            </a:r>
            <a:endParaRPr lang="en-US" sz="1600" dirty="0">
              <a:solidFill>
                <a:schemeClr val="bg1"/>
              </a:solidFill>
              <a:latin typeface="Arial"/>
              <a:cs typeface="Arial"/>
            </a:endParaRPr>
          </a:p>
        </p:txBody>
      </p:sp>
      <p:sp>
        <p:nvSpPr>
          <p:cNvPr id="16" name="Rectangle 15"/>
          <p:cNvSpPr/>
          <p:nvPr/>
        </p:nvSpPr>
        <p:spPr>
          <a:xfrm>
            <a:off x="5482951" y="6191248"/>
            <a:ext cx="3134063" cy="338554"/>
          </a:xfrm>
          <a:prstGeom prst="rect">
            <a:avLst/>
          </a:prstGeom>
        </p:spPr>
        <p:txBody>
          <a:bodyPr wrap="none">
            <a:spAutoFit/>
          </a:bodyPr>
          <a:lstStyle/>
          <a:p>
            <a:r>
              <a:rPr lang="en-US" sz="1600" dirty="0" smtClean="0">
                <a:solidFill>
                  <a:schemeClr val="bg1"/>
                </a:solidFill>
                <a:latin typeface="Arial"/>
                <a:cs typeface="Arial"/>
              </a:rPr>
              <a:t>Engaged in Academic Discourse</a:t>
            </a:r>
            <a:endParaRPr lang="en-US" sz="1600" dirty="0">
              <a:solidFill>
                <a:schemeClr val="bg1"/>
              </a:solidFill>
              <a:latin typeface="Arial"/>
              <a:cs typeface="Arial"/>
            </a:endParaRPr>
          </a:p>
        </p:txBody>
      </p:sp>
      <p:sp>
        <p:nvSpPr>
          <p:cNvPr id="2" name="Slide Number Placeholder 1"/>
          <p:cNvSpPr>
            <a:spLocks noGrp="1"/>
          </p:cNvSpPr>
          <p:nvPr>
            <p:ph type="sldNum" sz="quarter" idx="12"/>
          </p:nvPr>
        </p:nvSpPr>
        <p:spPr/>
        <p:txBody>
          <a:bodyPr/>
          <a:lstStyle/>
          <a:p>
            <a:fld id="{61B83FA4-A265-45D0-A1D6-FF08C0FC8196}" type="slidenum">
              <a:rPr lang="en-US" smtClean="0">
                <a:solidFill>
                  <a:prstClr val="black">
                    <a:tint val="75000"/>
                  </a:prstClr>
                </a:solidFill>
              </a:rPr>
              <a:pPr/>
              <a:t>9</a:t>
            </a:fld>
            <a:endParaRPr lang="en-US" dirty="0">
              <a:solidFill>
                <a:prstClr val="black">
                  <a:tint val="75000"/>
                </a:prstClr>
              </a:solidFill>
            </a:endParaRPr>
          </a:p>
        </p:txBody>
      </p:sp>
    </p:spTree>
    <p:extLst>
      <p:ext uri="{BB962C8B-B14F-4D97-AF65-F5344CB8AC3E}">
        <p14:creationId xmlns:p14="http://schemas.microsoft.com/office/powerpoint/2010/main" xmlns="" val="4215727078"/>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Custom 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DA9C"/>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Custom 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DA96"/>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1072</TotalTime>
  <Words>741</Words>
  <Application>Microsoft Office PowerPoint</Application>
  <PresentationFormat>On-screen Show (4:3)</PresentationFormat>
  <Paragraphs>106</Paragraphs>
  <Slides>13</Slides>
  <Notes>0</Notes>
  <HiddenSlides>0</HiddenSlides>
  <MMClips>0</MMClips>
  <ScaleCrop>false</ScaleCrop>
  <HeadingPairs>
    <vt:vector size="4" baseType="variant">
      <vt:variant>
        <vt:lpstr>Theme</vt:lpstr>
      </vt:variant>
      <vt:variant>
        <vt:i4>3</vt:i4>
      </vt:variant>
      <vt:variant>
        <vt:lpstr>Slide Titles</vt:lpstr>
      </vt:variant>
      <vt:variant>
        <vt:i4>13</vt:i4>
      </vt:variant>
    </vt:vector>
  </HeadingPairs>
  <TitlesOfParts>
    <vt:vector size="16" baseType="lpstr">
      <vt:lpstr>Office Theme</vt:lpstr>
      <vt:lpstr>1_Office Theme</vt:lpstr>
      <vt:lpstr>2_Office Theme</vt:lpstr>
      <vt:lpstr>Special Collections:</vt:lpstr>
      <vt:lpstr>Distinctive Signifiers of Excellence  </vt:lpstr>
      <vt:lpstr>Slide 3</vt:lpstr>
      <vt:lpstr>Slide 4</vt:lpstr>
      <vt:lpstr>Articulating the Value Proposition </vt:lpstr>
      <vt:lpstr>Slide 6</vt:lpstr>
      <vt:lpstr>Slide 7</vt:lpstr>
      <vt:lpstr>Slide 8</vt:lpstr>
      <vt:lpstr>Slide 9</vt:lpstr>
      <vt:lpstr>Slide 10</vt:lpstr>
      <vt:lpstr>Slide 11</vt:lpstr>
      <vt:lpstr>Slide 12</vt:lpstr>
      <vt:lpstr>Slide 13</vt:lpstr>
    </vt:vector>
  </TitlesOfParts>
  <Company>The Ohio State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Engaging with Exhibits</dc:title>
  <dc:creator>Lisa Carter</dc:creator>
  <cp:lastModifiedBy>skopinr</cp:lastModifiedBy>
  <cp:revision>107</cp:revision>
  <dcterms:created xsi:type="dcterms:W3CDTF">2012-06-04T14:41:46Z</dcterms:created>
  <dcterms:modified xsi:type="dcterms:W3CDTF">2012-06-04T19:47:20Z</dcterms:modified>
</cp:coreProperties>
</file>