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8" r:id="rId2"/>
    <p:sldId id="297" r:id="rId3"/>
    <p:sldId id="316" r:id="rId4"/>
    <p:sldId id="299" r:id="rId5"/>
    <p:sldId id="304" r:id="rId6"/>
    <p:sldId id="298" r:id="rId7"/>
    <p:sldId id="315" r:id="rId8"/>
    <p:sldId id="317" r:id="rId9"/>
    <p:sldId id="294" r:id="rId10"/>
    <p:sldId id="310" r:id="rId11"/>
    <p:sldId id="309" r:id="rId12"/>
    <p:sldId id="30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584" autoAdjust="0"/>
  </p:normalViewPr>
  <p:slideViewPr>
    <p:cSldViewPr>
      <p:cViewPr varScale="1">
        <p:scale>
          <a:sx n="96" d="100"/>
          <a:sy n="96" d="100"/>
        </p:scale>
        <p:origin x="-10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F4EBF-79E3-45BD-B353-94F787FA94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9DD1795-95CE-4DFB-9720-2C27ED1C19C6}">
      <dgm:prSet phldrT="[Text]"/>
      <dgm:spPr>
        <a:xfrm>
          <a:off x="445" y="582930"/>
          <a:ext cx="1135096" cy="77724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Relationship</a:t>
          </a:r>
        </a:p>
      </dgm:t>
    </dgm:pt>
    <dgm:pt modelId="{AF173A65-37E3-412C-992E-5BFD1B8F041B}" type="parTrans" cxnId="{343760B4-79C1-4509-967F-A290AA24DD9C}">
      <dgm:prSet/>
      <dgm:spPr/>
      <dgm:t>
        <a:bodyPr/>
        <a:lstStyle/>
        <a:p>
          <a:endParaRPr lang="en-US"/>
        </a:p>
      </dgm:t>
    </dgm:pt>
    <dgm:pt modelId="{22326897-98C5-4F40-82F5-E4984FBA2330}" type="sibTrans" cxnId="{343760B4-79C1-4509-967F-A290AA24DD9C}">
      <dgm:prSet/>
      <dgm:spPr/>
      <dgm:t>
        <a:bodyPr/>
        <a:lstStyle/>
        <a:p>
          <a:endParaRPr lang="en-US"/>
        </a:p>
      </dgm:t>
    </dgm:pt>
    <dgm:pt modelId="{43C78840-C955-4E3A-A1AA-3F8146E4A727}">
      <dgm:prSet phldrT="[Text]"/>
      <dgm:spPr>
        <a:xfrm>
          <a:off x="1196847" y="582930"/>
          <a:ext cx="1207549" cy="77724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Shared Goals</a:t>
          </a:r>
        </a:p>
      </dgm:t>
    </dgm:pt>
    <dgm:pt modelId="{EE352514-1A1F-4A9E-B9A8-0E1D65E86101}" type="parTrans" cxnId="{14AA0C6A-3B24-4357-9C54-D5C9A3C112B9}">
      <dgm:prSet/>
      <dgm:spPr/>
      <dgm:t>
        <a:bodyPr/>
        <a:lstStyle/>
        <a:p>
          <a:endParaRPr lang="en-US"/>
        </a:p>
      </dgm:t>
    </dgm:pt>
    <dgm:pt modelId="{F2EE3C7F-D024-4B28-884A-518635F695F1}" type="sibTrans" cxnId="{14AA0C6A-3B24-4357-9C54-D5C9A3C112B9}">
      <dgm:prSet/>
      <dgm:spPr/>
      <dgm:t>
        <a:bodyPr/>
        <a:lstStyle/>
        <a:p>
          <a:endParaRPr lang="en-US"/>
        </a:p>
      </dgm:t>
    </dgm:pt>
    <dgm:pt modelId="{8AB780F1-51FF-451F-A104-0636C21A2741}">
      <dgm:prSet phldrT="[Text]"/>
      <dgm:spPr>
        <a:xfrm>
          <a:off x="2465701" y="582930"/>
          <a:ext cx="1134050" cy="77724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Custom, High-value Contributions</a:t>
          </a:r>
        </a:p>
      </dgm:t>
    </dgm:pt>
    <dgm:pt modelId="{ACFCE96F-32F3-41D3-91FD-D6C89D920AE9}" type="parTrans" cxnId="{C3E45569-AF07-4F0E-9255-6A5602A13BE7}">
      <dgm:prSet/>
      <dgm:spPr/>
      <dgm:t>
        <a:bodyPr/>
        <a:lstStyle/>
        <a:p>
          <a:endParaRPr lang="en-US"/>
        </a:p>
      </dgm:t>
    </dgm:pt>
    <dgm:pt modelId="{DA921115-9570-4118-B387-B4647140C2AE}" type="sibTrans" cxnId="{C3E45569-AF07-4F0E-9255-6A5602A13BE7}">
      <dgm:prSet/>
      <dgm:spPr/>
      <dgm:t>
        <a:bodyPr/>
        <a:lstStyle/>
        <a:p>
          <a:endParaRPr lang="en-US"/>
        </a:p>
      </dgm:t>
    </dgm:pt>
    <dgm:pt modelId="{3ABAE28B-6609-4A6B-8B29-3DA80B6E9512}">
      <dgm:prSet phldrT="[Text]" custT="1"/>
      <dgm:spPr>
        <a:xfrm>
          <a:off x="3661057" y="180976"/>
          <a:ext cx="1291497" cy="1581147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Embedded Librarianship</a:t>
          </a:r>
        </a:p>
      </dgm:t>
    </dgm:pt>
    <dgm:pt modelId="{AD648379-59B2-489E-A48C-1DBEF965C8D0}" type="parTrans" cxnId="{3D26B235-1444-4987-8DB1-C3E003652560}">
      <dgm:prSet/>
      <dgm:spPr/>
      <dgm:t>
        <a:bodyPr/>
        <a:lstStyle/>
        <a:p>
          <a:endParaRPr lang="en-US"/>
        </a:p>
      </dgm:t>
    </dgm:pt>
    <dgm:pt modelId="{0DB78CEB-6CD7-4CC1-AAF0-02A312EDC747}" type="sibTrans" cxnId="{3D26B235-1444-4987-8DB1-C3E003652560}">
      <dgm:prSet/>
      <dgm:spPr/>
      <dgm:t>
        <a:bodyPr/>
        <a:lstStyle/>
        <a:p>
          <a:endParaRPr lang="en-US"/>
        </a:p>
      </dgm:t>
    </dgm:pt>
    <dgm:pt modelId="{548D92BA-6DE4-458C-9034-2BB2CE51FC3B}" type="pres">
      <dgm:prSet presAssocID="{B33F4EBF-79E3-45BD-B353-94F787FA9484}" presName="CompostProcess" presStyleCnt="0">
        <dgm:presLayoutVars>
          <dgm:dir/>
          <dgm:resizeHandles val="exact"/>
        </dgm:presLayoutVars>
      </dgm:prSet>
      <dgm:spPr/>
    </dgm:pt>
    <dgm:pt modelId="{CDE08119-99B4-4408-8EF3-362ED8CE5BD6}" type="pres">
      <dgm:prSet presAssocID="{B33F4EBF-79E3-45BD-B353-94F787FA9484}" presName="arrow" presStyleLbl="bgShp" presStyleIdx="0" presStyleCnt="1"/>
      <dgm:spPr>
        <a:xfrm>
          <a:off x="371474" y="0"/>
          <a:ext cx="4210050" cy="1943100"/>
        </a:xfrm>
        <a:prstGeom prst="rightArrow">
          <a:avLst/>
        </a:prstGeom>
        <a:solidFill>
          <a:srgbClr val="EEECE1">
            <a:lumMod val="75000"/>
          </a:srgbClr>
        </a:solidFill>
        <a:ln>
          <a:noFill/>
        </a:ln>
        <a:effectLst/>
      </dgm:spPr>
    </dgm:pt>
    <dgm:pt modelId="{7A362418-46A8-45FD-A31B-5FA3F526DDE7}" type="pres">
      <dgm:prSet presAssocID="{B33F4EBF-79E3-45BD-B353-94F787FA9484}" presName="linearProcess" presStyleCnt="0"/>
      <dgm:spPr/>
    </dgm:pt>
    <dgm:pt modelId="{47731325-6B0E-453B-BD31-78AEFA1979EC}" type="pres">
      <dgm:prSet presAssocID="{B9DD1795-95CE-4DFB-9720-2C27ED1C19C6}" presName="textNode" presStyleLbl="node1" presStyleIdx="0" presStyleCnt="4" custScaleX="878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D33E58-BEF4-4BC2-9828-16A980D29641}" type="pres">
      <dgm:prSet presAssocID="{22326897-98C5-4F40-82F5-E4984FBA2330}" presName="sibTrans" presStyleCnt="0"/>
      <dgm:spPr/>
    </dgm:pt>
    <dgm:pt modelId="{80291D30-3883-4EA7-ADA8-2E79BC66E952}" type="pres">
      <dgm:prSet presAssocID="{43C78840-C955-4E3A-A1AA-3F8146E4A727}" presName="textNode" presStyleLbl="node1" presStyleIdx="1" presStyleCnt="4" custScaleX="935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D505ACC-265B-4A73-A56F-BE064B6D96BE}" type="pres">
      <dgm:prSet presAssocID="{F2EE3C7F-D024-4B28-884A-518635F695F1}" presName="sibTrans" presStyleCnt="0"/>
      <dgm:spPr/>
    </dgm:pt>
    <dgm:pt modelId="{E368FC09-EC67-433C-AFF0-1B97A9823EDA}" type="pres">
      <dgm:prSet presAssocID="{8AB780F1-51FF-451F-A104-0636C21A2741}" presName="textNode" presStyleLbl="node1" presStyleIdx="2" presStyleCnt="4" custScaleX="878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E860DBC-E5C3-4935-87ED-FF8CBBFBF01F}" type="pres">
      <dgm:prSet presAssocID="{DA921115-9570-4118-B387-B4647140C2AE}" presName="sibTrans" presStyleCnt="0"/>
      <dgm:spPr/>
    </dgm:pt>
    <dgm:pt modelId="{8C9EA8E0-A4EE-4DEF-8500-BA6BF0D1480A}" type="pres">
      <dgm:prSet presAssocID="{3ABAE28B-6609-4A6B-8B29-3DA80B6E9512}" presName="textNode" presStyleLbl="node1" presStyleIdx="3" presStyleCnt="4" custScaleY="2034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D26B235-1444-4987-8DB1-C3E003652560}" srcId="{B33F4EBF-79E3-45BD-B353-94F787FA9484}" destId="{3ABAE28B-6609-4A6B-8B29-3DA80B6E9512}" srcOrd="3" destOrd="0" parTransId="{AD648379-59B2-489E-A48C-1DBEF965C8D0}" sibTransId="{0DB78CEB-6CD7-4CC1-AAF0-02A312EDC747}"/>
    <dgm:cxn modelId="{14AA0C6A-3B24-4357-9C54-D5C9A3C112B9}" srcId="{B33F4EBF-79E3-45BD-B353-94F787FA9484}" destId="{43C78840-C955-4E3A-A1AA-3F8146E4A727}" srcOrd="1" destOrd="0" parTransId="{EE352514-1A1F-4A9E-B9A8-0E1D65E86101}" sibTransId="{F2EE3C7F-D024-4B28-884A-518635F695F1}"/>
    <dgm:cxn modelId="{6B22D98B-5261-4C2F-87FE-9DD31BD45AAB}" type="presOf" srcId="{8AB780F1-51FF-451F-A104-0636C21A2741}" destId="{E368FC09-EC67-433C-AFF0-1B97A9823EDA}" srcOrd="0" destOrd="0" presId="urn:microsoft.com/office/officeart/2005/8/layout/hProcess9"/>
    <dgm:cxn modelId="{433D0465-6EDE-4EC0-9737-082B7B931C88}" type="presOf" srcId="{B33F4EBF-79E3-45BD-B353-94F787FA9484}" destId="{548D92BA-6DE4-458C-9034-2BB2CE51FC3B}" srcOrd="0" destOrd="0" presId="urn:microsoft.com/office/officeart/2005/8/layout/hProcess9"/>
    <dgm:cxn modelId="{87FD3B68-5ABF-457F-879B-9EF683869997}" type="presOf" srcId="{3ABAE28B-6609-4A6B-8B29-3DA80B6E9512}" destId="{8C9EA8E0-A4EE-4DEF-8500-BA6BF0D1480A}" srcOrd="0" destOrd="0" presId="urn:microsoft.com/office/officeart/2005/8/layout/hProcess9"/>
    <dgm:cxn modelId="{C3E45569-AF07-4F0E-9255-6A5602A13BE7}" srcId="{B33F4EBF-79E3-45BD-B353-94F787FA9484}" destId="{8AB780F1-51FF-451F-A104-0636C21A2741}" srcOrd="2" destOrd="0" parTransId="{ACFCE96F-32F3-41D3-91FD-D6C89D920AE9}" sibTransId="{DA921115-9570-4118-B387-B4647140C2AE}"/>
    <dgm:cxn modelId="{9617B3A9-E9A4-4403-9EA3-AFE1EB1CB597}" type="presOf" srcId="{B9DD1795-95CE-4DFB-9720-2C27ED1C19C6}" destId="{47731325-6B0E-453B-BD31-78AEFA1979EC}" srcOrd="0" destOrd="0" presId="urn:microsoft.com/office/officeart/2005/8/layout/hProcess9"/>
    <dgm:cxn modelId="{343760B4-79C1-4509-967F-A290AA24DD9C}" srcId="{B33F4EBF-79E3-45BD-B353-94F787FA9484}" destId="{B9DD1795-95CE-4DFB-9720-2C27ED1C19C6}" srcOrd="0" destOrd="0" parTransId="{AF173A65-37E3-412C-992E-5BFD1B8F041B}" sibTransId="{22326897-98C5-4F40-82F5-E4984FBA2330}"/>
    <dgm:cxn modelId="{FCBA6D5E-0129-4C50-9E82-09C3FAED214F}" type="presOf" srcId="{43C78840-C955-4E3A-A1AA-3F8146E4A727}" destId="{80291D30-3883-4EA7-ADA8-2E79BC66E952}" srcOrd="0" destOrd="0" presId="urn:microsoft.com/office/officeart/2005/8/layout/hProcess9"/>
    <dgm:cxn modelId="{5EEDC5E4-A847-44F2-8861-6F7969E31208}" type="presParOf" srcId="{548D92BA-6DE4-458C-9034-2BB2CE51FC3B}" destId="{CDE08119-99B4-4408-8EF3-362ED8CE5BD6}" srcOrd="0" destOrd="0" presId="urn:microsoft.com/office/officeart/2005/8/layout/hProcess9"/>
    <dgm:cxn modelId="{51886761-BC77-44BA-A8E8-F29CD23AC8C3}" type="presParOf" srcId="{548D92BA-6DE4-458C-9034-2BB2CE51FC3B}" destId="{7A362418-46A8-45FD-A31B-5FA3F526DDE7}" srcOrd="1" destOrd="0" presId="urn:microsoft.com/office/officeart/2005/8/layout/hProcess9"/>
    <dgm:cxn modelId="{BC072C4B-8BA2-4DA4-859F-359DE1D7A831}" type="presParOf" srcId="{7A362418-46A8-45FD-A31B-5FA3F526DDE7}" destId="{47731325-6B0E-453B-BD31-78AEFA1979EC}" srcOrd="0" destOrd="0" presId="urn:microsoft.com/office/officeart/2005/8/layout/hProcess9"/>
    <dgm:cxn modelId="{06B46D67-F703-45D4-9630-453224F9E5C9}" type="presParOf" srcId="{7A362418-46A8-45FD-A31B-5FA3F526DDE7}" destId="{19D33E58-BEF4-4BC2-9828-16A980D29641}" srcOrd="1" destOrd="0" presId="urn:microsoft.com/office/officeart/2005/8/layout/hProcess9"/>
    <dgm:cxn modelId="{729AA030-5314-4348-9F54-802AB3628954}" type="presParOf" srcId="{7A362418-46A8-45FD-A31B-5FA3F526DDE7}" destId="{80291D30-3883-4EA7-ADA8-2E79BC66E952}" srcOrd="2" destOrd="0" presId="urn:microsoft.com/office/officeart/2005/8/layout/hProcess9"/>
    <dgm:cxn modelId="{8F428BEE-8B99-4A40-8C85-6A7673F437EB}" type="presParOf" srcId="{7A362418-46A8-45FD-A31B-5FA3F526DDE7}" destId="{0D505ACC-265B-4A73-A56F-BE064B6D96BE}" srcOrd="3" destOrd="0" presId="urn:microsoft.com/office/officeart/2005/8/layout/hProcess9"/>
    <dgm:cxn modelId="{AC2E0244-205C-4199-AABE-08FBD9D8B035}" type="presParOf" srcId="{7A362418-46A8-45FD-A31B-5FA3F526DDE7}" destId="{E368FC09-EC67-433C-AFF0-1B97A9823EDA}" srcOrd="4" destOrd="0" presId="urn:microsoft.com/office/officeart/2005/8/layout/hProcess9"/>
    <dgm:cxn modelId="{A3F841E3-F28B-4026-9AA6-97F50B1A1C83}" type="presParOf" srcId="{7A362418-46A8-45FD-A31B-5FA3F526DDE7}" destId="{EE860DBC-E5C3-4935-87ED-FF8CBBFBF01F}" srcOrd="5" destOrd="0" presId="urn:microsoft.com/office/officeart/2005/8/layout/hProcess9"/>
    <dgm:cxn modelId="{3352B2FF-1772-497F-BB6E-EC66BAE568D6}" type="presParOf" srcId="{7A362418-46A8-45FD-A31B-5FA3F526DDE7}" destId="{8C9EA8E0-A4EE-4DEF-8500-BA6BF0D1480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7121E-D287-406E-A443-2236A248A961}" type="doc">
      <dgm:prSet loTypeId="urn:microsoft.com/office/officeart/2005/8/layout/cycle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F9070C-8C40-46D9-A27A-22DA68E47206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ea typeface="Osaka" pitchFamily="28" charset="-128"/>
              <a:cs typeface="Arial" pitchFamily="34" charset="0"/>
            </a:rPr>
            <a:t>2. Learn the organization and the subject domain</a:t>
          </a:r>
          <a:endParaRPr lang="en-US" sz="2400" dirty="0"/>
        </a:p>
      </dgm:t>
    </dgm:pt>
    <dgm:pt modelId="{808EC136-38D9-473D-8C08-0A92B910FD0D}" type="parTrans" cxnId="{94BA34C3-8A83-4445-939A-8C9FAEF0E972}">
      <dgm:prSet/>
      <dgm:spPr/>
      <dgm:t>
        <a:bodyPr/>
        <a:lstStyle/>
        <a:p>
          <a:endParaRPr lang="en-US"/>
        </a:p>
      </dgm:t>
    </dgm:pt>
    <dgm:pt modelId="{EE5364AC-95C7-48A8-A4FB-0B9ACDCCD102}" type="sibTrans" cxnId="{94BA34C3-8A83-4445-939A-8C9FAEF0E972}">
      <dgm:prSet/>
      <dgm:spPr/>
      <dgm:t>
        <a:bodyPr/>
        <a:lstStyle/>
        <a:p>
          <a:endParaRPr lang="en-US"/>
        </a:p>
      </dgm:t>
    </dgm:pt>
    <dgm:pt modelId="{1AB4FD05-3C28-4408-938B-774128CD41BD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3. Offer the right high-value services</a:t>
          </a:r>
          <a:endParaRPr lang="en-US" sz="2400" dirty="0"/>
        </a:p>
      </dgm:t>
    </dgm:pt>
    <dgm:pt modelId="{02DA241D-C9AA-4E48-B21B-990E142509AE}" type="parTrans" cxnId="{CD1AB652-A38C-4239-8EAF-4D7EFAC71DC0}">
      <dgm:prSet/>
      <dgm:spPr/>
      <dgm:t>
        <a:bodyPr/>
        <a:lstStyle/>
        <a:p>
          <a:endParaRPr lang="en-US"/>
        </a:p>
      </dgm:t>
    </dgm:pt>
    <dgm:pt modelId="{24594FEB-D384-4953-9B71-3EA0B74EA1FA}" type="sibTrans" cxnId="{CD1AB652-A38C-4239-8EAF-4D7EFAC71DC0}">
      <dgm:prSet/>
      <dgm:spPr/>
      <dgm:t>
        <a:bodyPr/>
        <a:lstStyle/>
        <a:p>
          <a:endParaRPr lang="en-US"/>
        </a:p>
      </dgm:t>
    </dgm:pt>
    <dgm:pt modelId="{96127693-C5B6-40FE-9D55-8CCA11A820C8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4. Build alliances</a:t>
          </a:r>
          <a:endParaRPr lang="en-US" sz="2400" dirty="0"/>
        </a:p>
      </dgm:t>
    </dgm:pt>
    <dgm:pt modelId="{D865FE0C-CA4D-4223-8750-B87F215E341B}" type="parTrans" cxnId="{C4C9DC7A-F703-4C46-BF56-900C1ABC862D}">
      <dgm:prSet/>
      <dgm:spPr/>
      <dgm:t>
        <a:bodyPr/>
        <a:lstStyle/>
        <a:p>
          <a:endParaRPr lang="en-US"/>
        </a:p>
      </dgm:t>
    </dgm:pt>
    <dgm:pt modelId="{5F669A75-B607-4F4C-A9F6-FF4ACB75CBA8}" type="sibTrans" cxnId="{C4C9DC7A-F703-4C46-BF56-900C1ABC862D}">
      <dgm:prSet/>
      <dgm:spPr/>
      <dgm:t>
        <a:bodyPr/>
        <a:lstStyle/>
        <a:p>
          <a:endParaRPr lang="en-US"/>
        </a:p>
      </dgm:t>
    </dgm:pt>
    <dgm:pt modelId="{67F75CAF-948D-4AFD-814B-6087E75641C7}">
      <dgm:prSet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1. Build relationships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B095E7FB-9363-4BC2-8B25-25A92ADAA4D2}" type="parTrans" cxnId="{DBF5C9AF-A420-4E1E-A5B3-D977BCB91C5B}">
      <dgm:prSet/>
      <dgm:spPr/>
      <dgm:t>
        <a:bodyPr/>
        <a:lstStyle/>
        <a:p>
          <a:endParaRPr lang="en-US"/>
        </a:p>
      </dgm:t>
    </dgm:pt>
    <dgm:pt modelId="{12662AE5-BDB0-4C20-9409-78A84CF0B21B}" type="sibTrans" cxnId="{DBF5C9AF-A420-4E1E-A5B3-D977BCB91C5B}">
      <dgm:prSet/>
      <dgm:spPr/>
      <dgm:t>
        <a:bodyPr/>
        <a:lstStyle/>
        <a:p>
          <a:endParaRPr lang="en-US"/>
        </a:p>
      </dgm:t>
    </dgm:pt>
    <dgm:pt modelId="{25506EB7-9CF0-4F58-A920-55D16EC025EB}">
      <dgm:prSet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5. Get management support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EB11EFB7-829F-4620-9A42-A51F495D7078}" type="parTrans" cxnId="{68D2EC5A-1BFD-4F1A-9C6D-C084D5B8B1AF}">
      <dgm:prSet/>
      <dgm:spPr/>
      <dgm:t>
        <a:bodyPr/>
        <a:lstStyle/>
        <a:p>
          <a:endParaRPr lang="en-US"/>
        </a:p>
      </dgm:t>
    </dgm:pt>
    <dgm:pt modelId="{FE0D04D9-1EB3-4BD4-94FD-434DBF61828A}" type="sibTrans" cxnId="{68D2EC5A-1BFD-4F1A-9C6D-C084D5B8B1AF}">
      <dgm:prSet/>
      <dgm:spPr/>
      <dgm:t>
        <a:bodyPr/>
        <a:lstStyle/>
        <a:p>
          <a:endParaRPr lang="en-US"/>
        </a:p>
      </dgm:t>
    </dgm:pt>
    <dgm:pt modelId="{6D593006-19F5-41AD-A302-39CF46778DD4}" type="pres">
      <dgm:prSet presAssocID="{A2B7121E-D287-406E-A443-2236A248A9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9F526-2F76-45A6-B0A2-DA06BAD0FF2E}" type="pres">
      <dgm:prSet presAssocID="{67F75CAF-948D-4AFD-814B-6087E75641C7}" presName="node" presStyleLbl="node1" presStyleIdx="0" presStyleCnt="5" custScaleX="133263" custScaleY="1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B4396-0E67-4239-8E6B-1E3016AD8162}" type="pres">
      <dgm:prSet presAssocID="{67F75CAF-948D-4AFD-814B-6087E75641C7}" presName="spNode" presStyleCnt="0"/>
      <dgm:spPr/>
    </dgm:pt>
    <dgm:pt modelId="{9D41F250-8CF3-406A-A1CE-D9900D608271}" type="pres">
      <dgm:prSet presAssocID="{12662AE5-BDB0-4C20-9409-78A84CF0B21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798725D-EBB1-4840-BA1B-D0343FE5F4F0}" type="pres">
      <dgm:prSet presAssocID="{AEF9070C-8C40-46D9-A27A-22DA68E47206}" presName="node" presStyleLbl="node1" presStyleIdx="1" presStyleCnt="5" custScaleX="142578" custScaleY="162216" custRadScaleRad="108587" custRadScaleInc="28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EF9B-30BC-464C-B118-62731F5056FE}" type="pres">
      <dgm:prSet presAssocID="{AEF9070C-8C40-46D9-A27A-22DA68E47206}" presName="spNode" presStyleCnt="0"/>
      <dgm:spPr/>
    </dgm:pt>
    <dgm:pt modelId="{4DC06E1E-B172-4E96-858B-E069D6D20C4E}" type="pres">
      <dgm:prSet presAssocID="{EE5364AC-95C7-48A8-A4FB-0B9ACDCCD10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54F6DB7-49A0-40C7-ADBE-0B9648BC6FD7}" type="pres">
      <dgm:prSet presAssocID="{1AB4FD05-3C28-4408-938B-774128CD41BD}" presName="node" presStyleLbl="node1" presStyleIdx="2" presStyleCnt="5" custScaleX="145436" custScaleY="142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BB2E2-1DEE-4296-BA80-EFA52B4E7C1D}" type="pres">
      <dgm:prSet presAssocID="{1AB4FD05-3C28-4408-938B-774128CD41BD}" presName="spNode" presStyleCnt="0"/>
      <dgm:spPr/>
    </dgm:pt>
    <dgm:pt modelId="{DC7525CF-5A6F-4085-82DB-A7F747BEC657}" type="pres">
      <dgm:prSet presAssocID="{24594FEB-D384-4953-9B71-3EA0B74EA1F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BF89ECE-4770-44DF-9D6B-16D17465DFD1}" type="pres">
      <dgm:prSet presAssocID="{96127693-C5B6-40FE-9D55-8CCA11A820C8}" presName="node" presStyleLbl="node1" presStyleIdx="3" presStyleCnt="5" custScaleX="124364" custScaleY="129837" custRadScaleRad="108188" custRadScaleInc="69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E737E-058A-46E2-B053-855BD634D8F5}" type="pres">
      <dgm:prSet presAssocID="{96127693-C5B6-40FE-9D55-8CCA11A820C8}" presName="spNode" presStyleCnt="0"/>
      <dgm:spPr/>
    </dgm:pt>
    <dgm:pt modelId="{A6EA2F02-D31F-4361-AFAB-41CE8B86117F}" type="pres">
      <dgm:prSet presAssocID="{5F669A75-B607-4F4C-A9F6-FF4ACB75CBA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781ED13-A2B8-4881-A1E7-68ACE2A71550}" type="pres">
      <dgm:prSet presAssocID="{25506EB7-9CF0-4F58-A920-55D16EC025EB}" presName="node" presStyleLbl="node1" presStyleIdx="4" presStyleCnt="5" custScaleX="111038" custScaleY="138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B6572-40CC-44B2-9C53-3EACCA1C9DF7}" type="pres">
      <dgm:prSet presAssocID="{25506EB7-9CF0-4F58-A920-55D16EC025EB}" presName="spNode" presStyleCnt="0"/>
      <dgm:spPr/>
    </dgm:pt>
    <dgm:pt modelId="{278F656A-7C16-4D0B-A8C3-1C5AA7409BD0}" type="pres">
      <dgm:prSet presAssocID="{FE0D04D9-1EB3-4BD4-94FD-434DBF61828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BBCB4F2-0553-4C88-812F-9E5B898BDF70}" type="presOf" srcId="{FE0D04D9-1EB3-4BD4-94FD-434DBF61828A}" destId="{278F656A-7C16-4D0B-A8C3-1C5AA7409BD0}" srcOrd="0" destOrd="0" presId="urn:microsoft.com/office/officeart/2005/8/layout/cycle5"/>
    <dgm:cxn modelId="{6D47AB24-0220-4F05-8372-5781E925484B}" type="presOf" srcId="{5F669A75-B607-4F4C-A9F6-FF4ACB75CBA8}" destId="{A6EA2F02-D31F-4361-AFAB-41CE8B86117F}" srcOrd="0" destOrd="0" presId="urn:microsoft.com/office/officeart/2005/8/layout/cycle5"/>
    <dgm:cxn modelId="{DBF5C9AF-A420-4E1E-A5B3-D977BCB91C5B}" srcId="{A2B7121E-D287-406E-A443-2236A248A961}" destId="{67F75CAF-948D-4AFD-814B-6087E75641C7}" srcOrd="0" destOrd="0" parTransId="{B095E7FB-9363-4BC2-8B25-25A92ADAA4D2}" sibTransId="{12662AE5-BDB0-4C20-9409-78A84CF0B21B}"/>
    <dgm:cxn modelId="{28E523E9-7D98-442C-94C5-72699B5DC9EB}" type="presOf" srcId="{1AB4FD05-3C28-4408-938B-774128CD41BD}" destId="{B54F6DB7-49A0-40C7-ADBE-0B9648BC6FD7}" srcOrd="0" destOrd="0" presId="urn:microsoft.com/office/officeart/2005/8/layout/cycle5"/>
    <dgm:cxn modelId="{C4C9DC7A-F703-4C46-BF56-900C1ABC862D}" srcId="{A2B7121E-D287-406E-A443-2236A248A961}" destId="{96127693-C5B6-40FE-9D55-8CCA11A820C8}" srcOrd="3" destOrd="0" parTransId="{D865FE0C-CA4D-4223-8750-B87F215E341B}" sibTransId="{5F669A75-B607-4F4C-A9F6-FF4ACB75CBA8}"/>
    <dgm:cxn modelId="{0074E118-5ACC-4395-93B7-670B98A11343}" type="presOf" srcId="{67F75CAF-948D-4AFD-814B-6087E75641C7}" destId="{C2F9F526-2F76-45A6-B0A2-DA06BAD0FF2E}" srcOrd="0" destOrd="0" presId="urn:microsoft.com/office/officeart/2005/8/layout/cycle5"/>
    <dgm:cxn modelId="{2E00150F-58EB-480F-81D4-D9CEAC9F2E6D}" type="presOf" srcId="{96127693-C5B6-40FE-9D55-8CCA11A820C8}" destId="{BBF89ECE-4770-44DF-9D6B-16D17465DFD1}" srcOrd="0" destOrd="0" presId="urn:microsoft.com/office/officeart/2005/8/layout/cycle5"/>
    <dgm:cxn modelId="{C055CF1E-DE54-496C-B5C3-4D290AAB738C}" type="presOf" srcId="{12662AE5-BDB0-4C20-9409-78A84CF0B21B}" destId="{9D41F250-8CF3-406A-A1CE-D9900D608271}" srcOrd="0" destOrd="0" presId="urn:microsoft.com/office/officeart/2005/8/layout/cycle5"/>
    <dgm:cxn modelId="{CA9F6398-1502-4016-BAE3-F289524D84B8}" type="presOf" srcId="{A2B7121E-D287-406E-A443-2236A248A961}" destId="{6D593006-19F5-41AD-A302-39CF46778DD4}" srcOrd="0" destOrd="0" presId="urn:microsoft.com/office/officeart/2005/8/layout/cycle5"/>
    <dgm:cxn modelId="{68D2EC5A-1BFD-4F1A-9C6D-C084D5B8B1AF}" srcId="{A2B7121E-D287-406E-A443-2236A248A961}" destId="{25506EB7-9CF0-4F58-A920-55D16EC025EB}" srcOrd="4" destOrd="0" parTransId="{EB11EFB7-829F-4620-9A42-A51F495D7078}" sibTransId="{FE0D04D9-1EB3-4BD4-94FD-434DBF61828A}"/>
    <dgm:cxn modelId="{25C5D241-D355-4B6A-86F1-129CC4026079}" type="presOf" srcId="{EE5364AC-95C7-48A8-A4FB-0B9ACDCCD102}" destId="{4DC06E1E-B172-4E96-858B-E069D6D20C4E}" srcOrd="0" destOrd="0" presId="urn:microsoft.com/office/officeart/2005/8/layout/cycle5"/>
    <dgm:cxn modelId="{CD1AB652-A38C-4239-8EAF-4D7EFAC71DC0}" srcId="{A2B7121E-D287-406E-A443-2236A248A961}" destId="{1AB4FD05-3C28-4408-938B-774128CD41BD}" srcOrd="2" destOrd="0" parTransId="{02DA241D-C9AA-4E48-B21B-990E142509AE}" sibTransId="{24594FEB-D384-4953-9B71-3EA0B74EA1FA}"/>
    <dgm:cxn modelId="{94BA34C3-8A83-4445-939A-8C9FAEF0E972}" srcId="{A2B7121E-D287-406E-A443-2236A248A961}" destId="{AEF9070C-8C40-46D9-A27A-22DA68E47206}" srcOrd="1" destOrd="0" parTransId="{808EC136-38D9-473D-8C08-0A92B910FD0D}" sibTransId="{EE5364AC-95C7-48A8-A4FB-0B9ACDCCD102}"/>
    <dgm:cxn modelId="{5D0CF874-501F-410F-938D-76B09C5CBE6E}" type="presOf" srcId="{24594FEB-D384-4953-9B71-3EA0B74EA1FA}" destId="{DC7525CF-5A6F-4085-82DB-A7F747BEC657}" srcOrd="0" destOrd="0" presId="urn:microsoft.com/office/officeart/2005/8/layout/cycle5"/>
    <dgm:cxn modelId="{DA0A15B4-583B-47D4-B3CF-169391F5013A}" type="presOf" srcId="{25506EB7-9CF0-4F58-A920-55D16EC025EB}" destId="{6781ED13-A2B8-4881-A1E7-68ACE2A71550}" srcOrd="0" destOrd="0" presId="urn:microsoft.com/office/officeart/2005/8/layout/cycle5"/>
    <dgm:cxn modelId="{7F03FD62-B6EE-4525-9B4F-E6050E30451A}" type="presOf" srcId="{AEF9070C-8C40-46D9-A27A-22DA68E47206}" destId="{6798725D-EBB1-4840-BA1B-D0343FE5F4F0}" srcOrd="0" destOrd="0" presId="urn:microsoft.com/office/officeart/2005/8/layout/cycle5"/>
    <dgm:cxn modelId="{E3C40039-66A2-46CF-AE9C-24745DE7E50F}" type="presParOf" srcId="{6D593006-19F5-41AD-A302-39CF46778DD4}" destId="{C2F9F526-2F76-45A6-B0A2-DA06BAD0FF2E}" srcOrd="0" destOrd="0" presId="urn:microsoft.com/office/officeart/2005/8/layout/cycle5"/>
    <dgm:cxn modelId="{0459A068-C47B-496D-8513-B628770C0A97}" type="presParOf" srcId="{6D593006-19F5-41AD-A302-39CF46778DD4}" destId="{0BFB4396-0E67-4239-8E6B-1E3016AD8162}" srcOrd="1" destOrd="0" presId="urn:microsoft.com/office/officeart/2005/8/layout/cycle5"/>
    <dgm:cxn modelId="{E801C8C6-9243-447D-AE8D-0AE4A5A61FD6}" type="presParOf" srcId="{6D593006-19F5-41AD-A302-39CF46778DD4}" destId="{9D41F250-8CF3-406A-A1CE-D9900D608271}" srcOrd="2" destOrd="0" presId="urn:microsoft.com/office/officeart/2005/8/layout/cycle5"/>
    <dgm:cxn modelId="{E4A24238-18E0-48DE-98A6-F15F2867FB0F}" type="presParOf" srcId="{6D593006-19F5-41AD-A302-39CF46778DD4}" destId="{6798725D-EBB1-4840-BA1B-D0343FE5F4F0}" srcOrd="3" destOrd="0" presId="urn:microsoft.com/office/officeart/2005/8/layout/cycle5"/>
    <dgm:cxn modelId="{0A601BCA-D24F-42EC-99B8-1AEBAD0A4772}" type="presParOf" srcId="{6D593006-19F5-41AD-A302-39CF46778DD4}" destId="{9DD3EF9B-30BC-464C-B118-62731F5056FE}" srcOrd="4" destOrd="0" presId="urn:microsoft.com/office/officeart/2005/8/layout/cycle5"/>
    <dgm:cxn modelId="{A2A3D822-1D8A-4C04-A2F5-2C2D7C1F5751}" type="presParOf" srcId="{6D593006-19F5-41AD-A302-39CF46778DD4}" destId="{4DC06E1E-B172-4E96-858B-E069D6D20C4E}" srcOrd="5" destOrd="0" presId="urn:microsoft.com/office/officeart/2005/8/layout/cycle5"/>
    <dgm:cxn modelId="{7C79A461-08B8-4B7B-915E-AEBDEFE37646}" type="presParOf" srcId="{6D593006-19F5-41AD-A302-39CF46778DD4}" destId="{B54F6DB7-49A0-40C7-ADBE-0B9648BC6FD7}" srcOrd="6" destOrd="0" presId="urn:microsoft.com/office/officeart/2005/8/layout/cycle5"/>
    <dgm:cxn modelId="{79EAC21E-4DF3-4418-9419-4DDEA777DFEE}" type="presParOf" srcId="{6D593006-19F5-41AD-A302-39CF46778DD4}" destId="{056BB2E2-1DEE-4296-BA80-EFA52B4E7C1D}" srcOrd="7" destOrd="0" presId="urn:microsoft.com/office/officeart/2005/8/layout/cycle5"/>
    <dgm:cxn modelId="{7E11DC0D-1D87-4705-B65C-3844589ED724}" type="presParOf" srcId="{6D593006-19F5-41AD-A302-39CF46778DD4}" destId="{DC7525CF-5A6F-4085-82DB-A7F747BEC657}" srcOrd="8" destOrd="0" presId="urn:microsoft.com/office/officeart/2005/8/layout/cycle5"/>
    <dgm:cxn modelId="{313168A0-08D9-4178-AFBD-2B9FE4F1C508}" type="presParOf" srcId="{6D593006-19F5-41AD-A302-39CF46778DD4}" destId="{BBF89ECE-4770-44DF-9D6B-16D17465DFD1}" srcOrd="9" destOrd="0" presId="urn:microsoft.com/office/officeart/2005/8/layout/cycle5"/>
    <dgm:cxn modelId="{0BE71415-3904-4178-A3AF-B26D8FA77261}" type="presParOf" srcId="{6D593006-19F5-41AD-A302-39CF46778DD4}" destId="{851E737E-058A-46E2-B053-855BD634D8F5}" srcOrd="10" destOrd="0" presId="urn:microsoft.com/office/officeart/2005/8/layout/cycle5"/>
    <dgm:cxn modelId="{375103D4-B068-48A1-8747-300E59D85E4E}" type="presParOf" srcId="{6D593006-19F5-41AD-A302-39CF46778DD4}" destId="{A6EA2F02-D31F-4361-AFAB-41CE8B86117F}" srcOrd="11" destOrd="0" presId="urn:microsoft.com/office/officeart/2005/8/layout/cycle5"/>
    <dgm:cxn modelId="{1FCCF631-EF43-4E57-975A-DD22803994ED}" type="presParOf" srcId="{6D593006-19F5-41AD-A302-39CF46778DD4}" destId="{6781ED13-A2B8-4881-A1E7-68ACE2A71550}" srcOrd="12" destOrd="0" presId="urn:microsoft.com/office/officeart/2005/8/layout/cycle5"/>
    <dgm:cxn modelId="{909D064D-C5B6-4758-916A-1B0F670D47D3}" type="presParOf" srcId="{6D593006-19F5-41AD-A302-39CF46778DD4}" destId="{D57B6572-40CC-44B2-9C53-3EACCA1C9DF7}" srcOrd="13" destOrd="0" presId="urn:microsoft.com/office/officeart/2005/8/layout/cycle5"/>
    <dgm:cxn modelId="{3513422A-7326-4EBA-8D36-BDD237C2E182}" type="presParOf" srcId="{6D593006-19F5-41AD-A302-39CF46778DD4}" destId="{278F656A-7C16-4D0B-A8C3-1C5AA7409BD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E08119-99B4-4408-8EF3-362ED8CE5BD6}">
      <dsp:nvSpPr>
        <dsp:cNvPr id="0" name=""/>
        <dsp:cNvSpPr/>
      </dsp:nvSpPr>
      <dsp:spPr>
        <a:xfrm>
          <a:off x="617219" y="0"/>
          <a:ext cx="6995160" cy="3962400"/>
        </a:xfrm>
        <a:prstGeom prst="rightArrow">
          <a:avLst/>
        </a:prstGeom>
        <a:solidFill>
          <a:srgbClr val="EEECE1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31325-6B0E-453B-BD31-78AEFA1979EC}">
      <dsp:nvSpPr>
        <dsp:cNvPr id="0" name=""/>
        <dsp:cNvSpPr/>
      </dsp:nvSpPr>
      <dsp:spPr>
        <a:xfrm>
          <a:off x="739" y="1188719"/>
          <a:ext cx="1886007" cy="158496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Relationship</a:t>
          </a:r>
        </a:p>
      </dsp:txBody>
      <dsp:txXfrm>
        <a:off x="739" y="1188719"/>
        <a:ext cx="1886007" cy="1584960"/>
      </dsp:txXfrm>
    </dsp:sp>
    <dsp:sp modelId="{80291D30-3883-4EA7-ADA8-2E79BC66E952}">
      <dsp:nvSpPr>
        <dsp:cNvPr id="0" name=""/>
        <dsp:cNvSpPr/>
      </dsp:nvSpPr>
      <dsp:spPr>
        <a:xfrm>
          <a:off x="1988607" y="1188719"/>
          <a:ext cx="2006390" cy="158496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Shared Goals</a:t>
          </a:r>
        </a:p>
      </dsp:txBody>
      <dsp:txXfrm>
        <a:off x="1988607" y="1188719"/>
        <a:ext cx="2006390" cy="1584960"/>
      </dsp:txXfrm>
    </dsp:sp>
    <dsp:sp modelId="{E368FC09-EC67-433C-AFF0-1B97A9823EDA}">
      <dsp:nvSpPr>
        <dsp:cNvPr id="0" name=""/>
        <dsp:cNvSpPr/>
      </dsp:nvSpPr>
      <dsp:spPr>
        <a:xfrm>
          <a:off x="4096858" y="1188719"/>
          <a:ext cx="1884269" cy="1584960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Custom, High-value Contributions</a:t>
          </a:r>
        </a:p>
      </dsp:txBody>
      <dsp:txXfrm>
        <a:off x="4096858" y="1188719"/>
        <a:ext cx="1884269" cy="1584960"/>
      </dsp:txXfrm>
    </dsp:sp>
    <dsp:sp modelId="{8C9EA8E0-A4EE-4DEF-8500-BA6BF0D1480A}">
      <dsp:nvSpPr>
        <dsp:cNvPr id="0" name=""/>
        <dsp:cNvSpPr/>
      </dsp:nvSpPr>
      <dsp:spPr>
        <a:xfrm>
          <a:off x="6082987" y="369050"/>
          <a:ext cx="2145872" cy="3224299"/>
        </a:xfrm>
        <a:prstGeom prst="roundRect">
          <a:avLst/>
        </a:prstGeom>
        <a:solidFill>
          <a:sysClr val="windowText" lastClr="000000">
            <a:lumMod val="65000"/>
            <a:lumOff val="3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Embedded Librarianship</a:t>
          </a:r>
        </a:p>
      </dsp:txBody>
      <dsp:txXfrm>
        <a:off x="6082987" y="369050"/>
        <a:ext cx="2145872" cy="3224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3C37E-89C9-42EB-AA0D-CF7C1E9BD880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9E761-E09F-46AA-8934-9C16BBDFC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32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E761-E09F-46AA-8934-9C16BBDFCC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59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E761-E09F-46AA-8934-9C16BBDFCC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56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E761-E09F-46AA-8934-9C16BBDFCC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12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E761-E09F-46AA-8934-9C16BBDFCC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71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D2F9-FB8B-4D91-A10E-F371B8BFD2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</a:t>
            </a:r>
            <a:r>
              <a:rPr lang="en-US" baseline="0" dirty="0" smtClean="0"/>
              <a:t>, N. Information Today, March 2011, p.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E761-E09F-46AA-8934-9C16BBDFCC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BEB12-9756-4135-9930-554BD7D067A4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65407-4AD7-408D-83E1-07A4B7860404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519E7-F13B-49B2-BD0E-500E42D4030F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DDF75-5170-4F30-B9C0-ED620E7BBCE0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E2F49-22C6-47DF-917A-85A048C871D3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4DC29-71DC-44E1-94D7-40B2754B250C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59915-2E4D-4769-9820-56EB77418648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66FF3-6B74-4F18-AF77-FDC97AB801CC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4B1EE-356A-4703-A9F7-039C12FB198B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B3D0D-ACB7-4A4D-B29C-4D288A477D1C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C6F70A-4F3C-4EC0-8BAE-F6D02ABEBFD8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BF75EC-0221-4213-8827-AE8B2993EFBB}" type="datetime1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 David Shumaker 2010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88ED9BF-A755-4604-8353-84D2092D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librarian.com/" TargetMode="External"/><Relationship Id="rId2" Type="http://schemas.openxmlformats.org/officeDocument/2006/relationships/hyperlink" Target="mailto:shumaker@cu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001000" cy="3505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Embedded</a:t>
            </a:r>
            <a:br>
              <a:rPr lang="en-US" dirty="0" smtClean="0"/>
            </a:br>
            <a:r>
              <a:rPr lang="en-US" dirty="0" smtClean="0"/>
              <a:t>Librarians rebound!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3100" dirty="0" smtClean="0"/>
              <a:t>How embedded librarians can find new roles in higher education, </a:t>
            </a:r>
            <a:br>
              <a:rPr lang="en-US" sz="3100" dirty="0" smtClean="0"/>
            </a:br>
            <a:r>
              <a:rPr lang="en-US" sz="3100" dirty="0" smtClean="0"/>
              <a:t>and why they must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7772400" cy="1432560"/>
          </a:xfrm>
        </p:spPr>
        <p:txBody>
          <a:bodyPr/>
          <a:lstStyle/>
          <a:p>
            <a:pPr algn="ctr"/>
            <a:r>
              <a:rPr lang="en-US" dirty="0" smtClean="0"/>
              <a:t>David Shumaker </a:t>
            </a:r>
          </a:p>
          <a:p>
            <a:pPr algn="ctr"/>
            <a:r>
              <a:rPr lang="en-US" dirty="0" smtClean="0"/>
              <a:t>June 5,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3069336"/>
          </a:xfrm>
        </p:spPr>
        <p:txBody>
          <a:bodyPr/>
          <a:lstStyle/>
          <a:p>
            <a:pPr algn="ctr"/>
            <a:r>
              <a:rPr lang="en-US" sz="3000" dirty="0" smtClean="0"/>
              <a:t>…the </a:t>
            </a:r>
            <a:r>
              <a:rPr lang="en-US" sz="3000" dirty="0"/>
              <a:t>librarian’s work “makes everybody do such a better job</a:t>
            </a:r>
            <a:r>
              <a:rPr lang="en-US" sz="3000" dirty="0" smtClean="0"/>
              <a:t>.”</a:t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2800" dirty="0" smtClean="0"/>
              <a:t>--Business Development Director, International Law Firm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35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2916936"/>
          </a:xfrm>
        </p:spPr>
        <p:txBody>
          <a:bodyPr/>
          <a:lstStyle/>
          <a:p>
            <a:pPr algn="ctr"/>
            <a:r>
              <a:rPr lang="en-US" sz="3000" dirty="0" smtClean="0"/>
              <a:t>“[I seek to] get [the embedded librarian] involved in whatever’s hot, or whatever’s new.”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800" dirty="0" smtClean="0"/>
              <a:t>--Engineering Director, </a:t>
            </a:r>
            <a:br>
              <a:rPr lang="en-US" sz="2800" dirty="0" smtClean="0"/>
            </a:br>
            <a:r>
              <a:rPr lang="en-US" sz="2800" dirty="0" smtClean="0"/>
              <a:t>Nonprofit R&amp;D Firm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32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450336"/>
          </a:xfrm>
        </p:spPr>
        <p:txBody>
          <a:bodyPr/>
          <a:lstStyle/>
          <a:p>
            <a:pPr algn="ctr"/>
            <a:r>
              <a:rPr lang="en-US" sz="3000" dirty="0"/>
              <a:t>“If the materials are going to be coming to me, then the librarians should too.”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/>
              <a:t>--A Clinician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Johns Hopkins </a:t>
            </a:r>
            <a:r>
              <a:rPr lang="en-US" sz="2400" dirty="0" smtClean="0"/>
              <a:t>Medical School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17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Choice Is Ours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David Shumaker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shumaker@cua.edu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http://www.embeddedlibrarian.com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133600" y="2362200"/>
            <a:ext cx="4876800" cy="1854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730469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5550"/>
            <a:ext cx="5020744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 flipH="1">
            <a:off x="3581400" y="762000"/>
            <a:ext cx="3276600" cy="2136648"/>
          </a:xfrm>
          <a:prstGeom prst="wedgeEllipseCallout">
            <a:avLst>
              <a:gd name="adj1" fmla="val -32381"/>
              <a:gd name="adj2" fmla="val 913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Technology is poised to remake the </a:t>
            </a:r>
            <a:r>
              <a:rPr lang="en-US" sz="2000" i="1" dirty="0" smtClean="0">
                <a:solidFill>
                  <a:schemeClr val="bg1"/>
                </a:solidFill>
              </a:rPr>
              <a:t>whole</a:t>
            </a:r>
            <a:r>
              <a:rPr lang="en-US" sz="2000" dirty="0" smtClean="0">
                <a:solidFill>
                  <a:schemeClr val="bg1"/>
                </a:solidFill>
              </a:rPr>
              <a:t> economy.  … The next stops, I believe, are education …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8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" t="17942" r="40517" b="14327"/>
          <a:stretch/>
        </p:blipFill>
        <p:spPr bwMode="auto">
          <a:xfrm>
            <a:off x="1752600" y="1066800"/>
            <a:ext cx="5628289" cy="476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580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99" r="67834" b="79590"/>
          <a:stretch/>
        </p:blipFill>
        <p:spPr bwMode="auto">
          <a:xfrm>
            <a:off x="228600" y="381000"/>
            <a:ext cx="533541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7" t="22222" r="10776" b="42809"/>
          <a:stretch/>
        </p:blipFill>
        <p:spPr bwMode="auto">
          <a:xfrm>
            <a:off x="541283" y="2438400"/>
            <a:ext cx="681083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2" t="9517" r="24300" b="76559"/>
          <a:stretch/>
        </p:blipFill>
        <p:spPr bwMode="auto">
          <a:xfrm>
            <a:off x="1219200" y="4913586"/>
            <a:ext cx="7608468" cy="13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77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905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The mission of librarians is to improve society </a:t>
            </a:r>
            <a:endParaRPr lang="en-US" sz="3200" dirty="0" smtClean="0"/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through </a:t>
            </a:r>
            <a:r>
              <a:rPr lang="en-US" sz="3200" dirty="0"/>
              <a:t>facilitating knowledge creation </a:t>
            </a:r>
            <a:endParaRPr lang="en-US" sz="3200" dirty="0" smtClean="0"/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in </a:t>
            </a:r>
            <a:r>
              <a:rPr lang="en-US" sz="3200" dirty="0"/>
              <a:t>their communities</a:t>
            </a:r>
            <a:r>
              <a:rPr lang="en-US" sz="32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--David </a:t>
            </a:r>
            <a:r>
              <a:rPr lang="en-US" sz="3200" dirty="0" err="1" smtClean="0"/>
              <a:t>Lankes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970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825775893"/>
              </p:ext>
            </p:extLst>
          </p:nvPr>
        </p:nvGraphicFramePr>
        <p:xfrm>
          <a:off x="457200" y="15240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8997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08119-99B4-4408-8EF3-362ED8CE5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E08119-99B4-4408-8EF3-362ED8CE5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731325-6B0E-453B-BD31-78AEFA197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7731325-6B0E-453B-BD31-78AEFA197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91D30-3883-4EA7-ADA8-2E79BC66E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80291D30-3883-4EA7-ADA8-2E79BC66E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68FC09-EC67-433C-AFF0-1B97A982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E368FC09-EC67-433C-AFF0-1B97A9823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9EA8E0-A4EE-4DEF-8500-BA6BF0D14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C9EA8E0-A4EE-4DEF-8500-BA6BF0D14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Roles for Embedded Librarians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Evaluating</a:t>
            </a:r>
            <a:r>
              <a:rPr lang="en-US" dirty="0"/>
              <a:t>, synthesizing, summarizing the literature</a:t>
            </a:r>
          </a:p>
          <a:p>
            <a:r>
              <a:rPr lang="en-US" dirty="0" smtClean="0"/>
              <a:t>News </a:t>
            </a:r>
            <a:r>
              <a:rPr lang="en-US" dirty="0"/>
              <a:t>alerting</a:t>
            </a:r>
          </a:p>
          <a:p>
            <a:r>
              <a:rPr lang="en-US" dirty="0" smtClean="0"/>
              <a:t>Competitive </a:t>
            </a:r>
            <a:r>
              <a:rPr lang="en-US" dirty="0"/>
              <a:t>intelligence</a:t>
            </a:r>
          </a:p>
          <a:p>
            <a:r>
              <a:rPr lang="en-US" dirty="0" smtClean="0"/>
              <a:t>Data </a:t>
            </a:r>
            <a:r>
              <a:rPr lang="en-US" dirty="0"/>
              <a:t>analysis (such as trends, industry, research)</a:t>
            </a:r>
          </a:p>
          <a:p>
            <a:r>
              <a:rPr lang="en-US" dirty="0" smtClean="0"/>
              <a:t>Structured </a:t>
            </a:r>
            <a:r>
              <a:rPr lang="en-US" dirty="0"/>
              <a:t>database development and/or management </a:t>
            </a:r>
            <a:endParaRPr lang="en-US" dirty="0" smtClean="0"/>
          </a:p>
          <a:p>
            <a:r>
              <a:rPr lang="en-US" dirty="0" smtClean="0"/>
              <a:t>Information </a:t>
            </a:r>
            <a:r>
              <a:rPr lang="en-US" dirty="0"/>
              <a:t>architecture</a:t>
            </a:r>
          </a:p>
          <a:p>
            <a:r>
              <a:rPr lang="en-US" dirty="0" smtClean="0"/>
              <a:t>Document </a:t>
            </a:r>
            <a:r>
              <a:rPr lang="en-US" dirty="0"/>
              <a:t>repository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87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Drivers for Research Engagement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602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Big data</a:t>
            </a:r>
          </a:p>
          <a:p>
            <a:endParaRPr lang="en-US" sz="2800" dirty="0"/>
          </a:p>
          <a:p>
            <a:r>
              <a:rPr lang="en-US" sz="2800" dirty="0" err="1" smtClean="0"/>
              <a:t>Interdisciplinarity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Cognitive diversity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16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667534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D9BF-A755-4604-8353-84D2092DD3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F9F526-2F76-45A6-B0A2-DA06BAD0F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2F9F526-2F76-45A6-B0A2-DA06BAD0F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41F250-8CF3-406A-A1CE-D9900D608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D41F250-8CF3-406A-A1CE-D9900D608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8725D-EBB1-4840-BA1B-D0343FE5F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798725D-EBB1-4840-BA1B-D0343FE5F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C06E1E-B172-4E96-858B-E069D6D2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DC06E1E-B172-4E96-858B-E069D6D2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F6DB7-49A0-40C7-ADBE-0B9648BC6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54F6DB7-49A0-40C7-ADBE-0B9648BC6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525CF-5A6F-4085-82DB-A7F747BEC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C7525CF-5A6F-4085-82DB-A7F747BEC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F89ECE-4770-44DF-9D6B-16D17465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BF89ECE-4770-44DF-9D6B-16D17465D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EA2F02-D31F-4361-AFAB-41CE8B86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6EA2F02-D31F-4361-AFAB-41CE8B861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81ED13-A2B8-4881-A1E7-68ACE2A71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781ED13-A2B8-4881-A1E7-68ACE2A71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8F656A-7C16-4D0B-A8C3-1C5AA7409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78F656A-7C16-4D0B-A8C3-1C5AA7409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1606</TotalTime>
  <Words>228</Words>
  <Application>Microsoft Office PowerPoint</Application>
  <PresentationFormat>On-screen Show (4:3)</PresentationFormat>
  <Paragraphs>68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Embedded Librarians rebound!   How embedded librarians can find new roles in higher education,  and why they must</vt:lpstr>
      <vt:lpstr>Slide 2</vt:lpstr>
      <vt:lpstr>Slide 3</vt:lpstr>
      <vt:lpstr>Slide 4</vt:lpstr>
      <vt:lpstr>Slide 5</vt:lpstr>
      <vt:lpstr>Slide 6</vt:lpstr>
      <vt:lpstr>Roles for Embedded Librarians </vt:lpstr>
      <vt:lpstr>Drivers for Research Engagement</vt:lpstr>
      <vt:lpstr>Slide 9</vt:lpstr>
      <vt:lpstr>…the librarian’s work “makes everybody do such a better job.”  --Business Development Director, International Law Firm</vt:lpstr>
      <vt:lpstr>“[I seek to] get [the embedded librarian] involved in whatever’s hot, or whatever’s new.”   --Engineering Director,  Nonprofit R&amp;D Firm</vt:lpstr>
      <vt:lpstr>“If the materials are going to be coming to me, then the librarians should too.”  --A Clinician,  Johns Hopkins Medical School  </vt:lpstr>
      <vt:lpstr>The Choice Is Ours …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Edge of Opportunity:  Embedded Librarianship Today and Tomorrow</dc:title>
  <dc:creator>David Shumaker</dc:creator>
  <cp:lastModifiedBy>skopinr</cp:lastModifiedBy>
  <cp:revision>130</cp:revision>
  <dcterms:created xsi:type="dcterms:W3CDTF">2010-10-24T23:44:04Z</dcterms:created>
  <dcterms:modified xsi:type="dcterms:W3CDTF">2012-06-04T19:49:53Z</dcterms:modified>
</cp:coreProperties>
</file>