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99" r:id="rId3"/>
    <p:sldId id="302" r:id="rId4"/>
    <p:sldId id="258" r:id="rId5"/>
    <p:sldId id="260" r:id="rId6"/>
    <p:sldId id="262" r:id="rId7"/>
    <p:sldId id="263" r:id="rId8"/>
    <p:sldId id="275" r:id="rId9"/>
    <p:sldId id="276" r:id="rId10"/>
    <p:sldId id="277" r:id="rId11"/>
    <p:sldId id="286" r:id="rId12"/>
    <p:sldId id="285" r:id="rId13"/>
    <p:sldId id="287" r:id="rId14"/>
    <p:sldId id="289" r:id="rId15"/>
    <p:sldId id="290" r:id="rId16"/>
    <p:sldId id="291" r:id="rId17"/>
    <p:sldId id="293" r:id="rId18"/>
    <p:sldId id="292" r:id="rId19"/>
    <p:sldId id="294" r:id="rId20"/>
    <p:sldId id="296" r:id="rId21"/>
    <p:sldId id="297" r:id="rId22"/>
    <p:sldId id="269" r:id="rId23"/>
    <p:sldId id="295" r:id="rId24"/>
    <p:sldId id="278" r:id="rId25"/>
    <p:sldId id="300" r:id="rId26"/>
    <p:sldId id="272" r:id="rId27"/>
    <p:sldId id="264" r:id="rId28"/>
    <p:sldId id="301" r:id="rId29"/>
    <p:sldId id="280" r:id="rId30"/>
    <p:sldId id="281" r:id="rId31"/>
    <p:sldId id="282" r:id="rId32"/>
    <p:sldId id="283" r:id="rId33"/>
    <p:sldId id="284" r:id="rId34"/>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51" autoAdjust="0"/>
  </p:normalViewPr>
  <p:slideViewPr>
    <p:cSldViewPr>
      <p:cViewPr varScale="1">
        <p:scale>
          <a:sx n="86" d="100"/>
          <a:sy n="86" d="100"/>
        </p:scale>
        <p:origin x="-1354"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illmott\Documents\Assessment%20team\Survey%20Analysis%20Team\Correlation_Analyses_21-3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a:t>Were you aware of the following Library Services prior to this survey? </a:t>
            </a:r>
            <a:endParaRPr lang="en-US"/>
          </a:p>
        </c:rich>
      </c:tx>
      <c:layout>
        <c:manualLayout>
          <c:xMode val="edge"/>
          <c:yMode val="edge"/>
          <c:x val="0.13995759210654224"/>
          <c:y val="1.6836195965366965E-2"/>
        </c:manualLayout>
      </c:layout>
    </c:title>
    <c:plotArea>
      <c:layout>
        <c:manualLayout>
          <c:layoutTarget val="inner"/>
          <c:xMode val="edge"/>
          <c:yMode val="edge"/>
          <c:x val="7.1734683126795665E-2"/>
          <c:y val="0.18290585415953495"/>
          <c:w val="0.71241516598237631"/>
          <c:h val="0.67372703412073864"/>
        </c:manualLayout>
      </c:layout>
      <c:barChart>
        <c:barDir val="col"/>
        <c:grouping val="clustered"/>
        <c:ser>
          <c:idx val="0"/>
          <c:order val="0"/>
          <c:tx>
            <c:strRef>
              <c:f>'CID-21'!$K$7</c:f>
              <c:strCache>
                <c:ptCount val="1"/>
                <c:pt idx="0">
                  <c:v>Undergraduates for whom a librarian has not visited one of their classes</c:v>
                </c:pt>
              </c:strCache>
            </c:strRef>
          </c:tx>
          <c:spPr>
            <a:solidFill>
              <a:schemeClr val="accent2"/>
            </a:solidFill>
          </c:spPr>
          <c:cat>
            <c:strRef>
              <c:f>'CID-21'!$J$8:$J$11</c:f>
              <c:strCache>
                <c:ptCount val="4"/>
                <c:pt idx="0">
                  <c:v>Barton, the Libraries' catalog</c:v>
                </c:pt>
                <c:pt idx="1">
                  <c:v>Vera, e-journals and databases</c:v>
                </c:pt>
                <c:pt idx="2">
                  <c:v>Google Scholar to access library subscriptions</c:v>
                </c:pt>
                <c:pt idx="3">
                  <c:v>Assistance from your departmental librarian liason</c:v>
                </c:pt>
              </c:strCache>
            </c:strRef>
          </c:cat>
          <c:val>
            <c:numRef>
              <c:f>'CID-21'!$K$8:$K$11</c:f>
              <c:numCache>
                <c:formatCode>###0.0%</c:formatCode>
                <c:ptCount val="4"/>
                <c:pt idx="0">
                  <c:v>0.62022471910112364</c:v>
                </c:pt>
                <c:pt idx="1">
                  <c:v>0.33968609865471022</c:v>
                </c:pt>
                <c:pt idx="2">
                  <c:v>0.35762331838565148</c:v>
                </c:pt>
                <c:pt idx="3">
                  <c:v>0.27497194163860911</c:v>
                </c:pt>
              </c:numCache>
            </c:numRef>
          </c:val>
        </c:ser>
        <c:ser>
          <c:idx val="1"/>
          <c:order val="1"/>
          <c:tx>
            <c:strRef>
              <c:f>'CID-21'!$L$7</c:f>
              <c:strCache>
                <c:ptCount val="1"/>
                <c:pt idx="0">
                  <c:v>Undergraduates for whom a librarian has visited one of their classes</c:v>
                </c:pt>
              </c:strCache>
            </c:strRef>
          </c:tx>
          <c:spPr>
            <a:solidFill>
              <a:schemeClr val="accent1"/>
            </a:solidFill>
          </c:spPr>
          <c:cat>
            <c:strRef>
              <c:f>'CID-21'!$J$8:$J$11</c:f>
              <c:strCache>
                <c:ptCount val="4"/>
                <c:pt idx="0">
                  <c:v>Barton, the Libraries' catalog</c:v>
                </c:pt>
                <c:pt idx="1">
                  <c:v>Vera, e-journals and databases</c:v>
                </c:pt>
                <c:pt idx="2">
                  <c:v>Google Scholar to access library subscriptions</c:v>
                </c:pt>
                <c:pt idx="3">
                  <c:v>Assistance from your departmental librarian liason</c:v>
                </c:pt>
              </c:strCache>
            </c:strRef>
          </c:cat>
          <c:val>
            <c:numRef>
              <c:f>'CID-21'!$L$8:$L$11</c:f>
              <c:numCache>
                <c:formatCode>###0.0%</c:formatCode>
                <c:ptCount val="4"/>
                <c:pt idx="0">
                  <c:v>0.89171122994652463</c:v>
                </c:pt>
                <c:pt idx="1">
                  <c:v>0.79305740987983986</c:v>
                </c:pt>
                <c:pt idx="2">
                  <c:v>0.61311914323962524</c:v>
                </c:pt>
                <c:pt idx="3">
                  <c:v>0.54812834224598961</c:v>
                </c:pt>
              </c:numCache>
            </c:numRef>
          </c:val>
        </c:ser>
        <c:dLbls>
          <c:showVal val="1"/>
        </c:dLbls>
        <c:axId val="73055616"/>
        <c:axId val="74631424"/>
      </c:barChart>
      <c:catAx>
        <c:axId val="73055616"/>
        <c:scaling>
          <c:orientation val="minMax"/>
        </c:scaling>
        <c:axPos val="b"/>
        <c:tickLblPos val="nextTo"/>
        <c:crossAx val="74631424"/>
        <c:crosses val="autoZero"/>
        <c:auto val="1"/>
        <c:lblAlgn val="ctr"/>
        <c:lblOffset val="100"/>
      </c:catAx>
      <c:valAx>
        <c:axId val="74631424"/>
        <c:scaling>
          <c:orientation val="minMax"/>
        </c:scaling>
        <c:axPos val="l"/>
        <c:majorGridlines/>
        <c:numFmt formatCode="###0.0%" sourceLinked="1"/>
        <c:tickLblPos val="nextTo"/>
        <c:crossAx val="73055616"/>
        <c:crosses val="autoZero"/>
        <c:crossBetween val="between"/>
        <c:majorUnit val="0.2"/>
      </c:valAx>
    </c:plotArea>
    <c:legend>
      <c:legendPos val="r"/>
      <c:layout>
        <c:manualLayout>
          <c:xMode val="edge"/>
          <c:yMode val="edge"/>
          <c:x val="0.79504678234665127"/>
          <c:y val="0.18505763303853789"/>
          <c:w val="0.19132582385535141"/>
          <c:h val="0.67219086855107146"/>
        </c:manualLayout>
      </c:layout>
      <c:txPr>
        <a:bodyPr/>
        <a:lstStyle/>
        <a:p>
          <a:pPr>
            <a:defRPr sz="14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US" sz="1400"/>
              <a:t>Awareness of the MIT Faculty Open Access Policy? (n=295)</a:t>
            </a:r>
          </a:p>
        </c:rich>
      </c:tx>
    </c:title>
    <c:view3D>
      <c:rotX val="30"/>
      <c:perspective val="30"/>
    </c:view3D>
    <c:plotArea>
      <c:layout/>
      <c:pie3DChart>
        <c:varyColors val="1"/>
        <c:ser>
          <c:idx val="0"/>
          <c:order val="0"/>
          <c:dLbls>
            <c:showPercent val="1"/>
            <c:showLeaderLines val="1"/>
          </c:dLbls>
          <c:cat>
            <c:strRef>
              <c:f>Sheet1!$A$4:$A$6</c:f>
              <c:strCache>
                <c:ptCount val="3"/>
                <c:pt idx="0">
                  <c:v>Yes</c:v>
                </c:pt>
                <c:pt idx="1">
                  <c:v>No</c:v>
                </c:pt>
                <c:pt idx="2">
                  <c:v>I don't recall</c:v>
                </c:pt>
              </c:strCache>
            </c:strRef>
          </c:cat>
          <c:val>
            <c:numRef>
              <c:f>Sheet1!$B$4:$B$6</c:f>
              <c:numCache>
                <c:formatCode>###0</c:formatCode>
                <c:ptCount val="3"/>
                <c:pt idx="0">
                  <c:v>213</c:v>
                </c:pt>
                <c:pt idx="1">
                  <c:v>58</c:v>
                </c:pt>
                <c:pt idx="2">
                  <c:v>24</c:v>
                </c:pt>
              </c:numCache>
            </c:numRef>
          </c:val>
        </c:ser>
        <c:dLbls>
          <c:showPercent val="1"/>
        </c:dLbls>
      </c:pie3DChart>
    </c:plotArea>
    <c:legend>
      <c:legendPos val="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A8E285AD-F362-41E4-9C58-049FC81719BF}" type="datetimeFigureOut">
              <a:rPr lang="en-US" smtClean="0"/>
              <a:pPr/>
              <a:t>6/4/2012</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64F434AD-04B7-49B9-9FB5-B9CD46453EB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smtClean="0">
                <a:latin typeface="+mn-lt"/>
                <a:cs typeface="+mn-cs"/>
              </a:defRPr>
            </a:lvl1pPr>
          </a:lstStyle>
          <a:p>
            <a:pPr>
              <a:defRPr/>
            </a:pPr>
            <a:fld id="{D908358F-A9FC-4700-8331-86275ACE96D6}" type="datetimeFigureOut">
              <a:rPr lang="en-US"/>
              <a:pPr>
                <a:defRPr/>
              </a:pPr>
              <a:t>6/4/2012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smtClean="0">
                <a:latin typeface="+mn-lt"/>
                <a:cs typeface="+mn-cs"/>
              </a:defRPr>
            </a:lvl1pPr>
          </a:lstStyle>
          <a:p>
            <a:pPr>
              <a:defRPr/>
            </a:pPr>
            <a:fld id="{1D88216B-CDF5-4C84-B7ED-D9BFB0BF2B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Management support in report:  authorization</a:t>
            </a:r>
            <a:r>
              <a:rPr lang="en-US" baseline="0" dirty="0" smtClean="0"/>
              <a:t> for special services not required, facilitation of service provider into group, customer group provides input on </a:t>
            </a:r>
            <a:r>
              <a:rPr lang="en-US" baseline="0" dirty="0" err="1" smtClean="0"/>
              <a:t>perf</a:t>
            </a:r>
            <a:r>
              <a:rPr lang="en-US" baseline="0" dirty="0" smtClean="0"/>
              <a:t>. Rev., written agreements with customers, continuing education required.</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Easily</a:t>
            </a:r>
            <a:r>
              <a:rPr lang="en-US" baseline="0" dirty="0" smtClean="0"/>
              <a:t> accessible information</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overload</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Common (mostly!) values of openness, sharing with the world</a:t>
            </a:r>
          </a:p>
          <a:p>
            <a:pPr defTabSz="932871">
              <a:defRPr/>
            </a:pPr>
            <a:r>
              <a:rPr lang="en-US" dirty="0" smtClean="0"/>
              <a:t>All a part of MIT – common Open Access Policy, common institutional priorities</a:t>
            </a:r>
          </a:p>
          <a:p>
            <a:pPr defTabSz="932871">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Multidisciplinary approaches</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Universal</a:t>
            </a:r>
            <a:r>
              <a:rPr lang="en-US" baseline="0" dirty="0" smtClean="0"/>
              <a:t> needs mean universal support structures will be helpful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set of practices and expectations</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Departmental goals drive a common purpose</a:t>
            </a:r>
          </a:p>
          <a:p>
            <a:r>
              <a:rPr lang="en-US" dirty="0" smtClean="0"/>
              <a:t>Tie</a:t>
            </a:r>
            <a:r>
              <a:rPr lang="en-US" baseline="0" dirty="0" smtClean="0"/>
              <a:t> liaisons into the library mission and strategy (which is tied to the institutional strategy)</a:t>
            </a:r>
          </a:p>
          <a:p>
            <a:r>
              <a:rPr lang="en-US" baseline="0" dirty="0" smtClean="0"/>
              <a:t>Ideally the goals are universal in intention, but can be made specific to a liaison and their communities</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Forum to share and learn from colleagues</a:t>
            </a:r>
          </a:p>
          <a:p>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to support activities</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Expertise on staff, GIS, Scholarly publishing and licensing, research data management, Images, Video, Instruction, Collections</a:t>
            </a:r>
          </a:p>
          <a:p>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Management support in report:  authorization</a:t>
            </a:r>
            <a:r>
              <a:rPr lang="en-US" baseline="0" dirty="0" smtClean="0"/>
              <a:t> for special services not required, facilitation of service provider into group, customer group provides input on </a:t>
            </a:r>
            <a:r>
              <a:rPr lang="en-US" baseline="0" dirty="0" err="1" smtClean="0"/>
              <a:t>perf</a:t>
            </a:r>
            <a:r>
              <a:rPr lang="en-US" baseline="0" dirty="0" smtClean="0"/>
              <a:t>. Rev., written agreements with customers, continuing education required.</a:t>
            </a:r>
          </a:p>
          <a:p>
            <a:endParaRPr lang="en-US" baseline="0" dirty="0" smtClean="0"/>
          </a:p>
          <a:p>
            <a:r>
              <a:rPr lang="en-US" baseline="0" dirty="0" smtClean="0"/>
              <a:t>What does it take to enable librarians to work directly with researchers on the </a:t>
            </a:r>
            <a:r>
              <a:rPr lang="en-US" baseline="0" smtClean="0"/>
              <a:t>life cycle of their work?</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Aft>
                <a:spcPts val="0"/>
              </a:spcAft>
              <a:buFont typeface="Arial" pitchFamily="34" charset="0"/>
              <a:buChar char="•"/>
              <a:defRPr/>
            </a:pPr>
            <a:r>
              <a:rPr lang="en-US" dirty="0" smtClean="0"/>
              <a:t>User experience group – study user needs/ethnographic research to spur deeper understanding of the community</a:t>
            </a:r>
          </a:p>
          <a:p>
            <a:pPr fontAlgn="auto">
              <a:spcAft>
                <a:spcPts val="0"/>
              </a:spcAft>
              <a:buFont typeface="Arial" pitchFamily="34" charset="0"/>
              <a:buChar char="•"/>
              <a:defRPr/>
            </a:pPr>
            <a:r>
              <a:rPr lang="en-US" dirty="0" smtClean="0"/>
              <a:t>Assessment team – survey results</a:t>
            </a:r>
          </a:p>
          <a:p>
            <a:pPr fontAlgn="auto">
              <a:spcAft>
                <a:spcPts val="0"/>
              </a:spcAft>
              <a:buFont typeface="Arial" pitchFamily="34" charset="0"/>
              <a:buChar char="•"/>
              <a:defRPr/>
            </a:pPr>
            <a:r>
              <a:rPr lang="en-US" dirty="0" smtClean="0"/>
              <a:t>Multidisciplinary groups – deliberately study cross-departmental initiatives, patterns, and needs</a:t>
            </a:r>
          </a:p>
          <a:p>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path</a:t>
            </a:r>
            <a:r>
              <a:rPr lang="en-US" baseline="0" dirty="0" smtClean="0"/>
              <a:t> for advocacy</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right mix of services (provided well!)</a:t>
            </a:r>
          </a:p>
          <a:p>
            <a:r>
              <a:rPr lang="en-US" dirty="0" smtClean="0"/>
              <a:t>The ability to evolve services</a:t>
            </a:r>
          </a:p>
          <a:p>
            <a:r>
              <a:rPr lang="en-US" dirty="0" smtClean="0"/>
              <a:t>Explicitly changed roles (e.g. open access support)</a:t>
            </a:r>
          </a:p>
          <a:p>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Assessing for impact:  Informally liaisons tell me they feel supported better than ever, but what other evidence do we have that they are building close relationships with their communities?  Here are some the types of things they are working on.</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How do (will) we know we’ve made an impact?</a:t>
            </a:r>
          </a:p>
          <a:p>
            <a:r>
              <a:rPr lang="en-US" smtClean="0"/>
              <a:t>Survey – impact of instruction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How do (will) we know we’ve made an impact?</a:t>
            </a:r>
          </a:p>
          <a:p>
            <a:r>
              <a:rPr lang="en-US" smtClean="0"/>
              <a:t>Knowledge and participation in open access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How do (will) we know we’ve made an impact?</a:t>
            </a:r>
          </a:p>
          <a:p>
            <a:r>
              <a:rPr lang="en-US" smtClean="0"/>
              <a:t>Learning outcomes in classes.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How do (will) we know we’ve made an impact?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Mit</a:t>
            </a:r>
            <a:r>
              <a:rPr lang="en-US" baseline="0" dirty="0" smtClean="0"/>
              <a:t> values:  innovation, meritocracy, curiosity, team based/collaborative, (intense!), etc.</a:t>
            </a:r>
            <a:endParaRPr lang="en-US" dirty="0"/>
          </a:p>
        </p:txBody>
      </p:sp>
      <p:sp>
        <p:nvSpPr>
          <p:cNvPr id="4" name="Slide Number Placeholder 3"/>
          <p:cNvSpPr>
            <a:spLocks noGrp="1"/>
          </p:cNvSpPr>
          <p:nvPr>
            <p:ph type="sldNum" sz="quarter" idx="10"/>
          </p:nvPr>
        </p:nvSpPr>
        <p:spPr/>
        <p:txBody>
          <a:bodyPr/>
          <a:lstStyle/>
          <a:p>
            <a:pPr>
              <a:defRPr/>
            </a:pPr>
            <a:fld id="{1D88216B-CDF5-4C84-B7ED-D9BFB0BF2BB4}"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Silos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3BAEE5-EA37-4044-9457-FB1A110C4318}"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Liaison paradigm:  lone wolf.  Give some basic training and set them off on their way.  Great for customized service to a community, but not so good for the amount of variability (lack of consistency) and lack of learning across the silos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D539D1-92BF-4B66-8EE8-732EAE895209}"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Networked liaisons, interdependent, supporting each other, enabling deeper engagement and addressing higher level information needs.</a:t>
            </a:r>
          </a:p>
          <a:p>
            <a:pPr>
              <a:spcBef>
                <a:spcPct val="0"/>
              </a:spcBef>
            </a:pPr>
            <a:endParaRPr lang="en-US" dirty="0" smtClean="0"/>
          </a:p>
          <a:p>
            <a:pPr>
              <a:spcBef>
                <a:spcPct val="0"/>
              </a:spcBef>
            </a:pPr>
            <a:r>
              <a:rPr lang="en-US" dirty="0" smtClean="0"/>
              <a:t>We are working with a majority of liaisons who were trained under the old system. – Change does</a:t>
            </a:r>
            <a:r>
              <a:rPr lang="en-US" baseline="0" dirty="0" smtClean="0"/>
              <a:t> not happen overnight and it’s important to work with people where they are.</a:t>
            </a:r>
            <a:endParaRPr lang="en-US" dirty="0" smtClean="0"/>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290BD5-9248-4690-AF06-0C73E0103ACB}"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Math v computer science</a:t>
            </a:r>
          </a:p>
          <a:p>
            <a:pPr>
              <a:spcBef>
                <a:spcPct val="0"/>
              </a:spcBef>
            </a:pPr>
            <a:endParaRPr lang="en-US" smtClean="0"/>
          </a:p>
          <a:p>
            <a:pPr>
              <a:spcBef>
                <a:spcPct val="0"/>
              </a:spcBef>
            </a:pPr>
            <a:r>
              <a:rPr lang="en-US" smtClean="0"/>
              <a:t>Go back in history v large data sets to try out algorithms</a:t>
            </a:r>
          </a:p>
          <a:p>
            <a:pPr>
              <a:spcBef>
                <a:spcPct val="0"/>
              </a:spcBef>
            </a:pPr>
            <a:r>
              <a:rPr lang="en-US" smtClean="0"/>
              <a:t>Require libraries more traditionally v willing to partner on research</a:t>
            </a:r>
          </a:p>
          <a:p>
            <a:pPr>
              <a:spcBef>
                <a:spcPct val="0"/>
              </a:spcBef>
            </a:pPr>
            <a:r>
              <a:rPr lang="en-US" smtClean="0"/>
              <a:t>Cs – interested in legal ramifications</a:t>
            </a:r>
          </a:p>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A94208-7C3B-40DF-AB75-3C8444459B1F}"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aero v econ</a:t>
            </a:r>
          </a:p>
          <a:p>
            <a:pPr>
              <a:spcBef>
                <a:spcPct val="0"/>
              </a:spcBef>
            </a:pPr>
            <a:endParaRPr lang="en-US" smtClean="0"/>
          </a:p>
          <a:p>
            <a:pPr>
              <a:spcBef>
                <a:spcPct val="0"/>
              </a:spcBef>
            </a:pPr>
            <a:r>
              <a:rPr lang="en-US" smtClean="0"/>
              <a:t>Technical reports, system level technical info v econ data</a:t>
            </a:r>
          </a:p>
          <a:p>
            <a:pPr>
              <a:spcBef>
                <a:spcPct val="0"/>
              </a:spcBef>
            </a:pPr>
            <a:r>
              <a:rPr lang="en-US" smtClean="0"/>
              <a:t>Team based v not</a:t>
            </a:r>
          </a:p>
          <a:p>
            <a:pPr>
              <a:spcBef>
                <a:spcPct val="0"/>
              </a:spcBef>
            </a:pPr>
            <a:r>
              <a:rPr lang="en-US" smtClean="0"/>
              <a:t>Integrative v deep</a:t>
            </a:r>
          </a:p>
          <a:p>
            <a:pPr>
              <a:spcBef>
                <a:spcPct val="0"/>
              </a:spcBef>
            </a:pPr>
            <a:r>
              <a:rPr lang="en-US" smtClean="0"/>
              <a:t>Seek collaboration v one-on-one</a:t>
            </a:r>
          </a:p>
          <a:p>
            <a:pPr>
              <a:spcBef>
                <a:spcPct val="0"/>
              </a:spcBef>
            </a:pPr>
            <a:r>
              <a:rPr lang="en-US" smtClean="0"/>
              <a:t>No domain knowledge necessary to support their information needs so far - just</a:t>
            </a:r>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ED54E-C9C1-465A-93F3-FCBCB8196232}"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Comparative Media Studies v Chemistry</a:t>
            </a:r>
          </a:p>
          <a:p>
            <a:pPr>
              <a:spcBef>
                <a:spcPct val="0"/>
              </a:spcBef>
            </a:pPr>
            <a:r>
              <a:rPr lang="en-US" smtClean="0"/>
              <a:t>Both require involved librarians</a:t>
            </a:r>
          </a:p>
          <a:p>
            <a:pPr>
              <a:spcBef>
                <a:spcPct val="0"/>
              </a:spcBef>
            </a:pPr>
            <a:r>
              <a:rPr lang="en-US" smtClean="0"/>
              <a:t>Collaborative v requests</a:t>
            </a:r>
          </a:p>
          <a:p>
            <a:pPr>
              <a:spcBef>
                <a:spcPct val="0"/>
              </a:spcBef>
            </a:pPr>
            <a:r>
              <a:rPr lang="en-US" smtClean="0"/>
              <a:t>Involved in research v supportive on the side</a:t>
            </a:r>
          </a:p>
          <a:p>
            <a:pPr>
              <a:spcBef>
                <a:spcPct val="0"/>
              </a:spcBef>
            </a:pPr>
            <a:r>
              <a:rPr lang="en-US" smtClean="0"/>
              <a:t>Pushing the envelope on information use and reuse, pushing the envelope on immediacy needs</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CCEDE0-CA1D-48DD-9D69-114F7B3B1384}"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638D79-5753-40B0-B0FF-B23A010E0336}" type="datetimeFigureOut">
              <a:rPr lang="en-US"/>
              <a:pPr>
                <a:defRPr/>
              </a:pPr>
              <a:t>6/4/2012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143DB2-E36D-4261-8BCB-2327A8B77A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759446-8EC9-445E-AC3F-BAAD4B7A8590}" type="datetimeFigureOut">
              <a:rPr lang="en-US"/>
              <a:pPr>
                <a:defRPr/>
              </a:pPr>
              <a:t>6/4/2012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9C36E1-CA13-4CED-8C3B-B0D6114A92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B835DA-439D-419E-A70A-474E9DF1B6F7}" type="datetimeFigureOut">
              <a:rPr lang="en-US"/>
              <a:pPr>
                <a:defRPr/>
              </a:pPr>
              <a:t>6/4/2012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50DC27-0944-4054-B6C7-AF60D0F4B2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EFD762-381F-4134-8B70-CBFBFFE9A573}" type="datetimeFigureOut">
              <a:rPr lang="en-US"/>
              <a:pPr>
                <a:defRPr/>
              </a:pPr>
              <a:t>6/4/2012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0A4B04-1935-494B-AA03-E44CAC0F68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6150CE-16C8-4A1F-967F-AAD4B89AE404}" type="datetimeFigureOut">
              <a:rPr lang="en-US"/>
              <a:pPr>
                <a:defRPr/>
              </a:pPr>
              <a:t>6/4/2012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7A315-CB99-4B2B-87DE-1B7FA48B69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AF60D4-32F5-4A00-AB62-721BD968AC22}" type="datetimeFigureOut">
              <a:rPr lang="en-US"/>
              <a:pPr>
                <a:defRPr/>
              </a:pPr>
              <a:t>6/4/2012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43B4B2-511D-4686-A00D-C674AEA478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33593F3-1FDA-43AF-ADB4-E4B9828891DA}" type="datetimeFigureOut">
              <a:rPr lang="en-US"/>
              <a:pPr>
                <a:defRPr/>
              </a:pPr>
              <a:t>6/4/2012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B8E3F3-3EF8-400C-B900-0E88503413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4C8E1F-9E80-4D7E-B0E7-C2624F52706D}" type="datetimeFigureOut">
              <a:rPr lang="en-US"/>
              <a:pPr>
                <a:defRPr/>
              </a:pPr>
              <a:t>6/4/2012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A24252-A55C-4ADC-88BC-0388CCC677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B36217-3261-483E-89EE-27A2BA1B76B9}" type="datetimeFigureOut">
              <a:rPr lang="en-US"/>
              <a:pPr>
                <a:defRPr/>
              </a:pPr>
              <a:t>6/4/2012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50D155-DB97-4F77-8428-F24FDDE426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2D15B-FA9D-4389-B32B-71A03FD2EE13}" type="datetimeFigureOut">
              <a:rPr lang="en-US"/>
              <a:pPr>
                <a:defRPr/>
              </a:pPr>
              <a:t>6/4/2012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2C0043-6497-4B19-ABF8-BF054BBDBC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F33EE9-67FE-4231-A5C9-64FE325D6B5B}" type="datetimeFigureOut">
              <a:rPr lang="en-US"/>
              <a:pPr>
                <a:defRPr/>
              </a:pPr>
              <a:t>6/4/2012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AFB3D0-9796-4D1A-8066-B8DC925A2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A01C45C-A66C-487D-A6EC-05B1DF46DB05}" type="datetimeFigureOut">
              <a:rPr lang="en-US"/>
              <a:pPr>
                <a:defRPr/>
              </a:pPr>
              <a:t>6/4/2012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C6DF0E4-8196-4BF2-AEAE-D7A132D99B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flickr.com/photos/49333775@N00/536668813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flickr.com/photos/dborman2/3290560161/in/photostrea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flickr.com/photos/28551156@N06/269591830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flickr.com/photos/prolithic/661667950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tag@mit.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aeroastro.mit.edu/videos-photos/image-galle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sz="4000" dirty="0" smtClean="0"/>
              <a:t>Managing Globally for Acting Locally</a:t>
            </a:r>
          </a:p>
        </p:txBody>
      </p:sp>
      <p:sp>
        <p:nvSpPr>
          <p:cNvPr id="3" name="Subtitle 2"/>
          <p:cNvSpPr>
            <a:spLocks noGrp="1"/>
          </p:cNvSpPr>
          <p:nvPr>
            <p:ph type="subTitle" idx="1"/>
          </p:nvPr>
        </p:nvSpPr>
        <p:spPr>
          <a:xfrm>
            <a:off x="1371600" y="3657600"/>
            <a:ext cx="6400800" cy="1143000"/>
          </a:xfrm>
        </p:spPr>
        <p:txBody>
          <a:bodyPr rtlCol="0">
            <a:normAutofit/>
          </a:bodyPr>
          <a:lstStyle/>
          <a:p>
            <a:pPr fontAlgn="auto">
              <a:spcAft>
                <a:spcPts val="0"/>
              </a:spcAft>
              <a:buFont typeface="Arial" pitchFamily="34" charset="0"/>
              <a:buNone/>
              <a:defRPr/>
            </a:pPr>
            <a:r>
              <a:rPr lang="en-US" sz="2800" dirty="0" smtClean="0"/>
              <a:t>Organizational Support for Liaison </a:t>
            </a:r>
            <a:r>
              <a:rPr lang="en-US" sz="2800" dirty="0"/>
              <a:t>L</a:t>
            </a:r>
            <a:r>
              <a:rPr lang="en-US" sz="2800" dirty="0" smtClean="0"/>
              <a:t>ibrarians</a:t>
            </a:r>
            <a:endParaRPr lang="en-US" sz="2800" dirty="0"/>
          </a:p>
        </p:txBody>
      </p:sp>
      <p:sp>
        <p:nvSpPr>
          <p:cNvPr id="14339" name="TextBox 3"/>
          <p:cNvSpPr txBox="1">
            <a:spLocks noChangeArrowheads="1"/>
          </p:cNvSpPr>
          <p:nvPr/>
        </p:nvSpPr>
        <p:spPr bwMode="auto">
          <a:xfrm>
            <a:off x="5029200" y="5334000"/>
            <a:ext cx="2921000" cy="646113"/>
          </a:xfrm>
          <a:prstGeom prst="rect">
            <a:avLst/>
          </a:prstGeom>
          <a:noFill/>
          <a:ln w="9525">
            <a:noFill/>
            <a:miter lim="800000"/>
            <a:headEnd/>
            <a:tailEnd/>
          </a:ln>
        </p:spPr>
        <p:txBody>
          <a:bodyPr wrap="none">
            <a:spAutoFit/>
          </a:bodyPr>
          <a:lstStyle/>
          <a:p>
            <a:r>
              <a:rPr lang="en-US">
                <a:latin typeface="Calibri" pitchFamily="34" charset="0"/>
              </a:rPr>
              <a:t>Tracy Gabridge, tag@mit.edu</a:t>
            </a:r>
          </a:p>
          <a:p>
            <a:r>
              <a:rPr lang="en-US">
                <a:latin typeface="Calibri" pitchFamily="34" charset="0"/>
              </a:rPr>
              <a:t>MIT Libraries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noChangeArrowheads="1"/>
          </p:cNvPicPr>
          <p:nvPr/>
        </p:nvPicPr>
        <p:blipFill>
          <a:blip r:embed="rId3" cstate="print"/>
          <a:srcRect/>
          <a:stretch>
            <a:fillRect/>
          </a:stretch>
        </p:blipFill>
        <p:spPr bwMode="auto">
          <a:xfrm>
            <a:off x="3590925" y="0"/>
            <a:ext cx="5553075" cy="3752850"/>
          </a:xfrm>
          <a:prstGeom prst="rect">
            <a:avLst/>
          </a:prstGeom>
          <a:noFill/>
          <a:ln w="9525">
            <a:noFill/>
            <a:miter lim="800000"/>
            <a:headEnd/>
            <a:tailEnd/>
          </a:ln>
        </p:spPr>
      </p:pic>
      <p:pic>
        <p:nvPicPr>
          <p:cNvPr id="28674" name="Picture 4"/>
          <p:cNvPicPr>
            <a:picLocks noChangeAspect="1" noChangeArrowheads="1"/>
          </p:cNvPicPr>
          <p:nvPr/>
        </p:nvPicPr>
        <p:blipFill>
          <a:blip r:embed="rId4" cstate="print"/>
          <a:srcRect/>
          <a:stretch>
            <a:fillRect/>
          </a:stretch>
        </p:blipFill>
        <p:spPr bwMode="auto">
          <a:xfrm>
            <a:off x="0" y="2713038"/>
            <a:ext cx="5334000" cy="4144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514600"/>
            <a:ext cx="5943600" cy="1200329"/>
          </a:xfrm>
          <a:prstGeom prst="rect">
            <a:avLst/>
          </a:prstGeom>
          <a:noFill/>
        </p:spPr>
        <p:txBody>
          <a:bodyPr wrap="square" rtlCol="0">
            <a:spAutoFit/>
          </a:bodyPr>
          <a:lstStyle/>
          <a:p>
            <a:r>
              <a:rPr lang="en-US" sz="7200" dirty="0" smtClean="0"/>
              <a:t>Commonality</a:t>
            </a:r>
            <a:endParaRPr lang="en-US" sz="7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1981200" y="838200"/>
            <a:ext cx="5410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1657350" y="381000"/>
            <a:ext cx="5829300" cy="6096000"/>
          </a:xfrm>
          <a:prstGeom prst="rect">
            <a:avLst/>
          </a:prstGeom>
          <a:noFill/>
          <a:ln w="9525">
            <a:noFill/>
            <a:miter lim="800000"/>
            <a:headEnd/>
            <a:tailEnd/>
          </a:ln>
        </p:spPr>
      </p:pic>
      <p:sp>
        <p:nvSpPr>
          <p:cNvPr id="3" name="Rectangle 2"/>
          <p:cNvSpPr/>
          <p:nvPr/>
        </p:nvSpPr>
        <p:spPr>
          <a:xfrm>
            <a:off x="0" y="6581001"/>
            <a:ext cx="4572000" cy="276999"/>
          </a:xfrm>
          <a:prstGeom prst="rect">
            <a:avLst/>
          </a:prstGeom>
        </p:spPr>
        <p:txBody>
          <a:bodyPr>
            <a:spAutoFit/>
          </a:bodyPr>
          <a:lstStyle/>
          <a:p>
            <a:r>
              <a:rPr lang="en-US" sz="1200" dirty="0" smtClean="0">
                <a:hlinkClick r:id="rId4"/>
              </a:rPr>
              <a:t>http://www.flickr.com/photos/49333775@N00/5366688138/</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1" y="381000"/>
            <a:ext cx="9144000" cy="5615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1447800" y="457200"/>
            <a:ext cx="1809750" cy="2343150"/>
          </a:xfrm>
          <a:prstGeom prst="rect">
            <a:avLst/>
          </a:prstGeom>
          <a:noFill/>
          <a:ln w="9525">
            <a:noFill/>
            <a:miter lim="800000"/>
            <a:headEnd/>
            <a:tailEnd/>
          </a:ln>
        </p:spPr>
      </p:pic>
      <p:pic>
        <p:nvPicPr>
          <p:cNvPr id="56323" name="Picture 3"/>
          <p:cNvPicPr>
            <a:picLocks noChangeAspect="1" noChangeArrowheads="1"/>
          </p:cNvPicPr>
          <p:nvPr/>
        </p:nvPicPr>
        <p:blipFill>
          <a:blip r:embed="rId4" cstate="print"/>
          <a:srcRect/>
          <a:stretch>
            <a:fillRect/>
          </a:stretch>
        </p:blipFill>
        <p:spPr bwMode="auto">
          <a:xfrm>
            <a:off x="3200400" y="228600"/>
            <a:ext cx="3914775" cy="3173028"/>
          </a:xfrm>
          <a:prstGeom prst="rect">
            <a:avLst/>
          </a:prstGeom>
          <a:noFill/>
          <a:ln w="9525">
            <a:noFill/>
            <a:miter lim="800000"/>
            <a:headEnd/>
            <a:tailEnd/>
          </a:ln>
        </p:spPr>
      </p:pic>
      <p:pic>
        <p:nvPicPr>
          <p:cNvPr id="56325" name="Picture 5"/>
          <p:cNvPicPr>
            <a:picLocks noChangeAspect="1" noChangeArrowheads="1"/>
          </p:cNvPicPr>
          <p:nvPr/>
        </p:nvPicPr>
        <p:blipFill>
          <a:blip r:embed="rId5" cstate="print"/>
          <a:srcRect/>
          <a:stretch>
            <a:fillRect/>
          </a:stretch>
        </p:blipFill>
        <p:spPr bwMode="auto">
          <a:xfrm>
            <a:off x="3276600" y="3276600"/>
            <a:ext cx="4895850" cy="2857500"/>
          </a:xfrm>
          <a:prstGeom prst="rect">
            <a:avLst/>
          </a:prstGeom>
          <a:noFill/>
          <a:ln w="9525">
            <a:noFill/>
            <a:miter lim="800000"/>
            <a:headEnd/>
            <a:tailEnd/>
          </a:ln>
        </p:spPr>
      </p:pic>
      <p:pic>
        <p:nvPicPr>
          <p:cNvPr id="56324" name="Picture 4"/>
          <p:cNvPicPr>
            <a:picLocks noChangeAspect="1" noChangeArrowheads="1"/>
          </p:cNvPicPr>
          <p:nvPr/>
        </p:nvPicPr>
        <p:blipFill>
          <a:blip r:embed="rId6" cstate="print"/>
          <a:srcRect/>
          <a:stretch>
            <a:fillRect/>
          </a:stretch>
        </p:blipFill>
        <p:spPr bwMode="auto">
          <a:xfrm>
            <a:off x="685800" y="2743200"/>
            <a:ext cx="2628900"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lstStyle/>
          <a:p>
            <a:r>
              <a:rPr lang="en-US" dirty="0" smtClean="0"/>
              <a:t>Universal structures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096962"/>
          </a:xfrm>
        </p:spPr>
        <p:txBody>
          <a:bodyPr/>
          <a:lstStyle/>
          <a:p>
            <a:r>
              <a:rPr lang="en-US" sz="3600" dirty="0" smtClean="0"/>
              <a:t>Characteristics of a successful liaison program, examples</a:t>
            </a:r>
            <a:endParaRPr lang="en-US" sz="3600" dirty="0"/>
          </a:p>
        </p:txBody>
      </p:sp>
      <p:sp>
        <p:nvSpPr>
          <p:cNvPr id="3" name="Content Placeholder 2"/>
          <p:cNvSpPr>
            <a:spLocks noGrp="1"/>
          </p:cNvSpPr>
          <p:nvPr>
            <p:ph idx="1"/>
          </p:nvPr>
        </p:nvSpPr>
        <p:spPr/>
        <p:txBody>
          <a:bodyPr/>
          <a:lstStyle/>
          <a:p>
            <a:r>
              <a:rPr lang="en-US" sz="2800" dirty="0" smtClean="0"/>
              <a:t>Liaisons understand the research and teaching directions for their assigned communities, both emerging and waning interests, and how we can support those needs.</a:t>
            </a:r>
          </a:p>
          <a:p>
            <a:r>
              <a:rPr lang="en-US" sz="2800" dirty="0" smtClean="0"/>
              <a:t>All new members of the department receive proactive communication from the liaison introducing them to relevant library services.</a:t>
            </a:r>
          </a:p>
          <a:p>
            <a:r>
              <a:rPr lang="en-US" sz="2800" dirty="0" smtClean="0"/>
              <a:t>Liaisons cultivate relationships with publishers and vendors of information products in their fields in order to advocate for their community’s needs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goals and common practices</a:t>
            </a:r>
            <a:endParaRPr lang="en-US" dirty="0"/>
          </a:p>
        </p:txBody>
      </p:sp>
      <p:sp>
        <p:nvSpPr>
          <p:cNvPr id="3" name="Content Placeholder 2"/>
          <p:cNvSpPr>
            <a:spLocks noGrp="1"/>
          </p:cNvSpPr>
          <p:nvPr>
            <p:ph idx="1"/>
          </p:nvPr>
        </p:nvSpPr>
        <p:spPr/>
        <p:txBody>
          <a:bodyPr/>
          <a:lstStyle/>
          <a:p>
            <a:r>
              <a:rPr lang="en-US" dirty="0" smtClean="0"/>
              <a:t>Increase community’s awareness of their librarian. </a:t>
            </a:r>
          </a:p>
          <a:p>
            <a:r>
              <a:rPr lang="en-US" dirty="0" smtClean="0"/>
              <a:t>Liaisons complete a self-review of their own liaison program and develop at least one learning goal from their findings.</a:t>
            </a:r>
          </a:p>
          <a:p>
            <a:r>
              <a:rPr lang="en-US" dirty="0" smtClean="0"/>
              <a:t>New faculty contact practices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tag\AppData\Local\Microsoft\Windows\Temporary Internet Files\Content.Outlook\3JVJE2W2\photo (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smtClean="0"/>
              <a:t>Success differentiators</a:t>
            </a:r>
          </a:p>
        </p:txBody>
      </p:sp>
      <p:sp>
        <p:nvSpPr>
          <p:cNvPr id="40962" name="Content Placeholder 2"/>
          <p:cNvSpPr>
            <a:spLocks noGrp="1"/>
          </p:cNvSpPr>
          <p:nvPr>
            <p:ph idx="1"/>
          </p:nvPr>
        </p:nvSpPr>
        <p:spPr/>
        <p:txBody>
          <a:bodyPr/>
          <a:lstStyle/>
          <a:p>
            <a:r>
              <a:rPr lang="en-US" dirty="0" smtClean="0"/>
              <a:t>Marketing and Promotion</a:t>
            </a:r>
          </a:p>
          <a:p>
            <a:r>
              <a:rPr lang="en-US" dirty="0" smtClean="0"/>
              <a:t>Service evaluation</a:t>
            </a:r>
          </a:p>
          <a:p>
            <a:r>
              <a:rPr lang="en-US" dirty="0" smtClean="0"/>
              <a:t>Services provided</a:t>
            </a:r>
          </a:p>
          <a:p>
            <a:r>
              <a:rPr lang="en-US" dirty="0" smtClean="0"/>
              <a:t>Management support</a:t>
            </a:r>
          </a:p>
          <a:p>
            <a:pPr lvl="4"/>
            <a:endParaRPr lang="en-US" dirty="0" smtClean="0"/>
          </a:p>
          <a:p>
            <a:pPr lvl="4"/>
            <a:endParaRPr lang="en-US" dirty="0" smtClean="0"/>
          </a:p>
          <a:p>
            <a:pPr lvl="4"/>
            <a:endParaRPr lang="en-US" dirty="0" smtClean="0"/>
          </a:p>
          <a:p>
            <a:pPr lvl="8">
              <a:buNone/>
            </a:pPr>
            <a:r>
              <a:rPr lang="en-US" sz="1400" dirty="0" smtClean="0"/>
              <a:t>David Shumaker and Mary Talley, Models of Embedded Librarianship. Final Report. Alexandria, VA: Special Libraries Association, 2009.</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l="4706" t="6811" r="2353" b="7987"/>
          <a:stretch>
            <a:fillRect/>
          </a:stretch>
        </p:blipFill>
        <p:spPr bwMode="auto">
          <a:xfrm>
            <a:off x="1676400" y="0"/>
            <a:ext cx="6019800" cy="6858000"/>
          </a:xfrm>
          <a:prstGeom prst="rect">
            <a:avLst/>
          </a:prstGeom>
          <a:noFill/>
          <a:ln w="9525">
            <a:noFill/>
            <a:miter lim="800000"/>
            <a:headEnd/>
            <a:tailEnd/>
          </a:ln>
        </p:spPr>
      </p:pic>
      <p:sp>
        <p:nvSpPr>
          <p:cNvPr id="3" name="Rectangle 2"/>
          <p:cNvSpPr/>
          <p:nvPr/>
        </p:nvSpPr>
        <p:spPr>
          <a:xfrm>
            <a:off x="1828800" y="6477000"/>
            <a:ext cx="4572000" cy="261610"/>
          </a:xfrm>
          <a:prstGeom prst="rect">
            <a:avLst/>
          </a:prstGeom>
        </p:spPr>
        <p:txBody>
          <a:bodyPr>
            <a:spAutoFit/>
          </a:bodyPr>
          <a:lstStyle/>
          <a:p>
            <a:r>
              <a:rPr lang="en-US" sz="1100" dirty="0" smtClean="0">
                <a:hlinkClick r:id="rId4"/>
              </a:rPr>
              <a:t>http://www.flickr.com/photos/dborman2/3290560161/in/photostream/</a:t>
            </a:r>
            <a:r>
              <a:rPr lang="en-US" sz="1100" dirty="0" smtClean="0"/>
              <a:t> </a:t>
            </a:r>
            <a:endParaRPr lang="en-US"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1676400" y="3352800"/>
            <a:ext cx="5762625" cy="771525"/>
          </a:xfrm>
          <a:prstGeom prst="rect">
            <a:avLst/>
          </a:prstGeom>
          <a:noFill/>
          <a:ln w="9525">
            <a:noFill/>
            <a:miter lim="800000"/>
            <a:headEnd/>
            <a:tailEnd/>
          </a:ln>
        </p:spPr>
      </p:pic>
      <p:pic>
        <p:nvPicPr>
          <p:cNvPr id="59395" name="Picture 3"/>
          <p:cNvPicPr>
            <a:picLocks noChangeAspect="1" noChangeArrowheads="1"/>
          </p:cNvPicPr>
          <p:nvPr/>
        </p:nvPicPr>
        <p:blipFill>
          <a:blip r:embed="rId4" cstate="print"/>
          <a:srcRect/>
          <a:stretch>
            <a:fillRect/>
          </a:stretch>
        </p:blipFill>
        <p:spPr bwMode="auto">
          <a:xfrm>
            <a:off x="1066800" y="4419600"/>
            <a:ext cx="2647950" cy="1876425"/>
          </a:xfrm>
          <a:prstGeom prst="rect">
            <a:avLst/>
          </a:prstGeom>
          <a:noFill/>
          <a:ln w="9525">
            <a:noFill/>
            <a:miter lim="800000"/>
            <a:headEnd/>
            <a:tailEnd/>
          </a:ln>
        </p:spPr>
      </p:pic>
      <p:pic>
        <p:nvPicPr>
          <p:cNvPr id="59396" name="Picture 4"/>
          <p:cNvPicPr>
            <a:picLocks noChangeAspect="1" noChangeArrowheads="1"/>
          </p:cNvPicPr>
          <p:nvPr/>
        </p:nvPicPr>
        <p:blipFill>
          <a:blip r:embed="rId5" cstate="print"/>
          <a:srcRect/>
          <a:stretch>
            <a:fillRect/>
          </a:stretch>
        </p:blipFill>
        <p:spPr bwMode="auto">
          <a:xfrm>
            <a:off x="1371600" y="0"/>
            <a:ext cx="6827837" cy="2524125"/>
          </a:xfrm>
          <a:prstGeom prst="rect">
            <a:avLst/>
          </a:prstGeom>
          <a:noFill/>
          <a:ln w="9525">
            <a:noFill/>
            <a:miter lim="800000"/>
            <a:headEnd/>
            <a:tailEnd/>
          </a:ln>
        </p:spPr>
      </p:pic>
      <p:pic>
        <p:nvPicPr>
          <p:cNvPr id="59397" name="Picture 5"/>
          <p:cNvPicPr>
            <a:picLocks noChangeAspect="1" noChangeArrowheads="1"/>
          </p:cNvPicPr>
          <p:nvPr/>
        </p:nvPicPr>
        <p:blipFill>
          <a:blip r:embed="rId6" cstate="print"/>
          <a:srcRect/>
          <a:stretch>
            <a:fillRect/>
          </a:stretch>
        </p:blipFill>
        <p:spPr bwMode="auto">
          <a:xfrm>
            <a:off x="4572000" y="4267200"/>
            <a:ext cx="3502383" cy="2400300"/>
          </a:xfrm>
          <a:prstGeom prst="rect">
            <a:avLst/>
          </a:prstGeom>
          <a:noFill/>
          <a:ln w="9525">
            <a:noFill/>
            <a:miter lim="800000"/>
            <a:headEnd/>
            <a:tailEnd/>
          </a:ln>
        </p:spPr>
      </p:pic>
      <p:pic>
        <p:nvPicPr>
          <p:cNvPr id="59398" name="Picture 6"/>
          <p:cNvPicPr>
            <a:picLocks noChangeAspect="1" noChangeArrowheads="1"/>
          </p:cNvPicPr>
          <p:nvPr/>
        </p:nvPicPr>
        <p:blipFill>
          <a:blip r:embed="rId7" cstate="print"/>
          <a:srcRect/>
          <a:stretch>
            <a:fillRect/>
          </a:stretch>
        </p:blipFill>
        <p:spPr bwMode="auto">
          <a:xfrm>
            <a:off x="685800" y="2514600"/>
            <a:ext cx="7732713" cy="676275"/>
          </a:xfrm>
          <a:prstGeom prst="rect">
            <a:avLst/>
          </a:prstGeom>
          <a:noFill/>
          <a:ln w="9525">
            <a:noFill/>
            <a:miter lim="800000"/>
            <a:headEnd/>
            <a:tailEnd/>
          </a:ln>
        </p:spPr>
      </p:pic>
      <p:pic>
        <p:nvPicPr>
          <p:cNvPr id="59400" name="Picture 8"/>
          <p:cNvPicPr>
            <a:picLocks noChangeAspect="1" noChangeArrowheads="1"/>
          </p:cNvPicPr>
          <p:nvPr/>
        </p:nvPicPr>
        <p:blipFill>
          <a:blip r:embed="rId8" cstate="print"/>
          <a:srcRect/>
          <a:stretch>
            <a:fillRect/>
          </a:stretch>
        </p:blipFill>
        <p:spPr bwMode="auto">
          <a:xfrm>
            <a:off x="6248400" y="228600"/>
            <a:ext cx="2370966" cy="15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smtClean="0"/>
              <a:t>Understanding User Needs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User experience group </a:t>
            </a:r>
          </a:p>
          <a:p>
            <a:pPr fontAlgn="auto">
              <a:spcAft>
                <a:spcPts val="0"/>
              </a:spcAft>
              <a:buFont typeface="Arial" pitchFamily="34" charset="0"/>
              <a:buChar char="•"/>
              <a:defRPr/>
            </a:pPr>
            <a:r>
              <a:rPr lang="en-US" dirty="0" smtClean="0"/>
              <a:t>Assessment team</a:t>
            </a:r>
          </a:p>
          <a:p>
            <a:pPr fontAlgn="auto">
              <a:spcAft>
                <a:spcPts val="0"/>
              </a:spcAft>
              <a:buFont typeface="Arial" pitchFamily="34" charset="0"/>
              <a:buChar char="•"/>
              <a:defRPr/>
            </a:pPr>
            <a:r>
              <a:rPr lang="en-US" dirty="0" smtClean="0"/>
              <a:t>Multidisciplinary groups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l="2922" r="9416"/>
          <a:stretch>
            <a:fillRect/>
          </a:stretch>
        </p:blipFill>
        <p:spPr bwMode="auto">
          <a:xfrm>
            <a:off x="0" y="457200"/>
            <a:ext cx="9144000" cy="5867400"/>
          </a:xfrm>
          <a:prstGeom prst="rect">
            <a:avLst/>
          </a:prstGeom>
          <a:noFill/>
          <a:ln w="9525">
            <a:noFill/>
            <a:miter lim="800000"/>
            <a:headEnd/>
            <a:tailEnd/>
          </a:ln>
        </p:spPr>
      </p:pic>
      <p:sp>
        <p:nvSpPr>
          <p:cNvPr id="3" name="Rectangle 2"/>
          <p:cNvSpPr/>
          <p:nvPr/>
        </p:nvSpPr>
        <p:spPr>
          <a:xfrm>
            <a:off x="0" y="6581001"/>
            <a:ext cx="4572000" cy="276999"/>
          </a:xfrm>
          <a:prstGeom prst="rect">
            <a:avLst/>
          </a:prstGeom>
        </p:spPr>
        <p:txBody>
          <a:bodyPr>
            <a:spAutoFit/>
          </a:bodyPr>
          <a:lstStyle/>
          <a:p>
            <a:r>
              <a:rPr lang="en-US" sz="1200" dirty="0" smtClean="0">
                <a:hlinkClick r:id="rId4"/>
              </a:rPr>
              <a:t>http://www.flickr.com/photos/28551156@N06/2695918301/#/</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What about domain knowledge?</a:t>
            </a:r>
          </a:p>
        </p:txBody>
      </p:sp>
      <p:sp>
        <p:nvSpPr>
          <p:cNvPr id="37890" name="Content Placeholder 2"/>
          <p:cNvSpPr>
            <a:spLocks noGrp="1"/>
          </p:cNvSpPr>
          <p:nvPr>
            <p:ph idx="1"/>
          </p:nvPr>
        </p:nvSpPr>
        <p:spPr/>
        <p:txBody>
          <a:bodyPr/>
          <a:lstStyle/>
          <a:p>
            <a:endParaRPr lang="en-US" dirty="0" smtClean="0"/>
          </a:p>
          <a:p>
            <a:r>
              <a:rPr lang="en-US" i="1" dirty="0" smtClean="0"/>
              <a:t>“Embedded Librarians acquire domain knowledge through continuous learning, but not always through formal degrees in a related subject.”</a:t>
            </a:r>
          </a:p>
          <a:p>
            <a:endParaRPr lang="en-US" i="1" dirty="0" smtClean="0"/>
          </a:p>
          <a:p>
            <a:pPr lvl="7"/>
            <a:endParaRPr lang="en-US" i="1" dirty="0" smtClean="0"/>
          </a:p>
          <a:p>
            <a:pPr lvl="7"/>
            <a:endParaRPr lang="en-US" sz="1400" i="1" dirty="0" smtClean="0"/>
          </a:p>
          <a:p>
            <a:pPr lvl="7"/>
            <a:endParaRPr lang="en-US" sz="1400" i="1" dirty="0" smtClean="0"/>
          </a:p>
          <a:p>
            <a:pPr lvl="7"/>
            <a:r>
              <a:rPr lang="en-US" sz="1400" i="1" dirty="0" smtClean="0"/>
              <a:t>Shumaker and Talley, Models of Embedded librarianship, June 16</a:t>
            </a:r>
            <a:r>
              <a:rPr lang="en-US" sz="1400" i="1" baseline="30000" dirty="0" smtClean="0"/>
              <a:t>th</a:t>
            </a:r>
            <a:r>
              <a:rPr lang="en-US" sz="1400" i="1" dirty="0" smtClean="0"/>
              <a:t>, 2009, presentation Washington DC</a:t>
            </a:r>
            <a:endParaRPr lang="en-US" sz="1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does it take?</a:t>
            </a:r>
            <a:endParaRPr lang="en-US" dirty="0"/>
          </a:p>
        </p:txBody>
      </p:sp>
      <p:sp>
        <p:nvSpPr>
          <p:cNvPr id="3" name="Content Placeholder 2"/>
          <p:cNvSpPr>
            <a:spLocks noGrp="1"/>
          </p:cNvSpPr>
          <p:nvPr>
            <p:ph idx="1"/>
          </p:nvPr>
        </p:nvSpPr>
        <p:spPr/>
        <p:txBody>
          <a:bodyPr/>
          <a:lstStyle/>
          <a:p>
            <a:r>
              <a:rPr lang="en-US" dirty="0" smtClean="0"/>
              <a:t>The right mix of services</a:t>
            </a:r>
          </a:p>
          <a:p>
            <a:r>
              <a:rPr lang="en-US" dirty="0" smtClean="0"/>
              <a:t>The ability to evolve services</a:t>
            </a:r>
          </a:p>
          <a:p>
            <a:r>
              <a:rPr lang="en-US" dirty="0" smtClean="0"/>
              <a:t>Explicitly changed roles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Challenges</a:t>
            </a:r>
          </a:p>
        </p:txBody>
      </p:sp>
      <p:sp>
        <p:nvSpPr>
          <p:cNvPr id="38914" name="Content Placeholder 2"/>
          <p:cNvSpPr>
            <a:spLocks noGrp="1"/>
          </p:cNvSpPr>
          <p:nvPr>
            <p:ph idx="1"/>
          </p:nvPr>
        </p:nvSpPr>
        <p:spPr/>
        <p:txBody>
          <a:bodyPr/>
          <a:lstStyle/>
          <a:p>
            <a:r>
              <a:rPr lang="en-US" dirty="0" smtClean="0"/>
              <a:t>Library reputation among faculty and students</a:t>
            </a:r>
          </a:p>
          <a:p>
            <a:r>
              <a:rPr lang="en-US" dirty="0" smtClean="0"/>
              <a:t>Difficult for liaisons to know everything in order to respond to the opportunity of the moment.</a:t>
            </a:r>
          </a:p>
          <a:p>
            <a:r>
              <a:rPr lang="en-US" dirty="0" smtClean="0"/>
              <a:t>Ability of the library organization to grow and change in response to user needs</a:t>
            </a:r>
          </a:p>
          <a:p>
            <a:r>
              <a:rPr lang="en-US" dirty="0" smtClean="0"/>
              <a:t>Time!</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smtClean="0"/>
              <a:t>Examples of engagement</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Co-authoring books</a:t>
            </a:r>
          </a:p>
          <a:p>
            <a:pPr fontAlgn="auto">
              <a:spcAft>
                <a:spcPts val="0"/>
              </a:spcAft>
              <a:buFont typeface="Arial" pitchFamily="34" charset="0"/>
              <a:buChar char="•"/>
              <a:defRPr/>
            </a:pPr>
            <a:r>
              <a:rPr lang="en-US" dirty="0" smtClean="0"/>
              <a:t>Providing competitive intelligence for a research program</a:t>
            </a:r>
          </a:p>
          <a:p>
            <a:pPr fontAlgn="auto">
              <a:spcAft>
                <a:spcPts val="0"/>
              </a:spcAft>
              <a:buFont typeface="Arial" pitchFamily="34" charset="0"/>
              <a:buChar char="•"/>
              <a:defRPr/>
            </a:pPr>
            <a:r>
              <a:rPr lang="en-US" dirty="0" smtClean="0"/>
              <a:t>Teaching TAs to evaluate student assignments for information skills</a:t>
            </a:r>
          </a:p>
          <a:p>
            <a:pPr fontAlgn="auto">
              <a:spcAft>
                <a:spcPts val="0"/>
              </a:spcAft>
              <a:buFont typeface="Arial" pitchFamily="34" charset="0"/>
              <a:buChar char="•"/>
              <a:defRPr/>
            </a:pPr>
            <a:r>
              <a:rPr lang="en-US" dirty="0" smtClean="0"/>
              <a:t>Bringing together documentary filmmakers across the university to collaborate</a:t>
            </a:r>
          </a:p>
          <a:p>
            <a:pPr fontAlgn="auto">
              <a:spcAft>
                <a:spcPts val="0"/>
              </a:spcAft>
              <a:buFont typeface="Arial" pitchFamily="34" charset="0"/>
              <a:buChar char="•"/>
              <a:defRPr/>
            </a:pPr>
            <a:r>
              <a:rPr lang="en-US" dirty="0" smtClean="0"/>
              <a:t>Sitting in on journal discussion groups with a goal of creating a new class</a:t>
            </a:r>
          </a:p>
          <a:p>
            <a:pPr fontAlgn="auto">
              <a:spcAft>
                <a:spcPts val="0"/>
              </a:spcAft>
              <a:buFont typeface="Arial" pitchFamily="34" charset="0"/>
              <a:buChar char="•"/>
              <a:defRPr/>
            </a:pPr>
            <a:r>
              <a:rPr lang="en-US" dirty="0" smtClean="0"/>
              <a:t>Helping a faculty member conceive of how to structure a database to hold the data for their project</a:t>
            </a:r>
          </a:p>
          <a:p>
            <a:pPr fontAlgn="auto">
              <a:spcAft>
                <a:spcPts val="0"/>
              </a:spcAft>
              <a:buFont typeface="Arial" pitchFamily="34" charset="0"/>
              <a:buChar char="•"/>
              <a:defRPr/>
            </a:pPr>
            <a:endParaRPr lang="en-US" dirty="0"/>
          </a:p>
        </p:txBody>
      </p:sp>
      <p:sp>
        <p:nvSpPr>
          <p:cNvPr id="4" name="TextBox 3"/>
          <p:cNvSpPr txBox="1"/>
          <p:nvPr/>
        </p:nvSpPr>
        <p:spPr>
          <a:xfrm>
            <a:off x="152400" y="152400"/>
            <a:ext cx="2390398" cy="369332"/>
          </a:xfrm>
          <a:prstGeom prst="rect">
            <a:avLst/>
          </a:prstGeom>
          <a:noFill/>
        </p:spPr>
        <p:txBody>
          <a:bodyPr wrap="none" rtlCol="0">
            <a:spAutoFit/>
          </a:bodyPr>
          <a:lstStyle/>
          <a:p>
            <a:r>
              <a:rPr lang="en-US" dirty="0" smtClean="0"/>
              <a:t>Assessing for Impact: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a:xfrm>
            <a:off x="457200" y="1295400"/>
            <a:ext cx="8229600" cy="5105400"/>
          </a:xfrm>
        </p:spPr>
        <p:txBody>
          <a:bodyPr/>
          <a:lstStyle/>
          <a:p>
            <a:pPr fontAlgn="auto">
              <a:spcAft>
                <a:spcPts val="0"/>
              </a:spcAft>
              <a:buFont typeface="Arial" pitchFamily="34" charset="0"/>
              <a:buChar char="•"/>
              <a:defRPr/>
            </a:pPr>
            <a:r>
              <a:rPr lang="en-US" sz="2600" dirty="0" smtClean="0"/>
              <a:t>Working with lab administrators to demonstrate the value of co-locating researchers in a single building through publishing patterns</a:t>
            </a:r>
          </a:p>
          <a:p>
            <a:pPr fontAlgn="auto">
              <a:spcAft>
                <a:spcPts val="0"/>
              </a:spcAft>
              <a:buFont typeface="Arial" pitchFamily="34" charset="0"/>
              <a:buChar char="•"/>
              <a:defRPr/>
            </a:pPr>
            <a:r>
              <a:rPr lang="en-US" sz="2600" dirty="0" smtClean="0"/>
              <a:t>Doing original research and writing with faculty in areas of overlapping interest</a:t>
            </a:r>
          </a:p>
          <a:p>
            <a:pPr fontAlgn="auto">
              <a:spcAft>
                <a:spcPts val="0"/>
              </a:spcAft>
              <a:buFont typeface="Arial" pitchFamily="34" charset="0"/>
              <a:buChar char="•"/>
              <a:defRPr/>
            </a:pPr>
            <a:r>
              <a:rPr lang="en-US" sz="2600" dirty="0" smtClean="0"/>
              <a:t>Finding sources of large data sets to be repurposed in research</a:t>
            </a:r>
          </a:p>
          <a:p>
            <a:pPr fontAlgn="auto">
              <a:spcAft>
                <a:spcPts val="0"/>
              </a:spcAft>
              <a:buFont typeface="Arial" pitchFamily="34" charset="0"/>
              <a:buChar char="•"/>
              <a:defRPr/>
            </a:pPr>
            <a:r>
              <a:rPr lang="en-US" sz="2600" dirty="0" smtClean="0"/>
              <a:t>Doing a technical analysis of RSS feeds to enable faculty to manipulate incoming publishing data for their research</a:t>
            </a:r>
          </a:p>
          <a:p>
            <a:pPr fontAlgn="auto">
              <a:spcAft>
                <a:spcPts val="0"/>
              </a:spcAft>
              <a:buFont typeface="Arial" pitchFamily="34" charset="0"/>
              <a:buChar char="•"/>
              <a:defRPr/>
            </a:pPr>
            <a:r>
              <a:rPr lang="en-US" sz="2600" dirty="0" smtClean="0"/>
              <a:t>Working with faculty to create meaningful conference programs, identifying speakers of relevance, etc.</a:t>
            </a:r>
          </a:p>
          <a:p>
            <a:endParaRPr lang="en-US" sz="2600" dirty="0"/>
          </a:p>
        </p:txBody>
      </p:sp>
      <p:sp>
        <p:nvSpPr>
          <p:cNvPr id="4" name="TextBox 3"/>
          <p:cNvSpPr txBox="1"/>
          <p:nvPr/>
        </p:nvSpPr>
        <p:spPr>
          <a:xfrm>
            <a:off x="152400" y="152400"/>
            <a:ext cx="2390398" cy="369332"/>
          </a:xfrm>
          <a:prstGeom prst="rect">
            <a:avLst/>
          </a:prstGeom>
          <a:noFill/>
        </p:spPr>
        <p:txBody>
          <a:bodyPr wrap="none" rtlCol="0">
            <a:spAutoFit/>
          </a:bodyPr>
          <a:lstStyle/>
          <a:p>
            <a:r>
              <a:rPr lang="en-US" dirty="0" smtClean="0"/>
              <a:t>Assessing for Impact: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nvGraphicFramePr>
        <p:xfrm>
          <a:off x="381000" y="990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 y="228600"/>
            <a:ext cx="2390398" cy="369332"/>
          </a:xfrm>
          <a:prstGeom prst="rect">
            <a:avLst/>
          </a:prstGeom>
          <a:noFill/>
        </p:spPr>
        <p:txBody>
          <a:bodyPr wrap="none" rtlCol="0">
            <a:spAutoFit/>
          </a:bodyPr>
          <a:lstStyle/>
          <a:p>
            <a:r>
              <a:rPr lang="en-US" dirty="0" smtClean="0"/>
              <a:t>Assessing for Impact: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Success differentiators</a:t>
            </a:r>
          </a:p>
        </p:txBody>
      </p:sp>
      <p:sp>
        <p:nvSpPr>
          <p:cNvPr id="40962" name="Content Placeholder 2"/>
          <p:cNvSpPr>
            <a:spLocks noGrp="1"/>
          </p:cNvSpPr>
          <p:nvPr>
            <p:ph idx="1"/>
          </p:nvPr>
        </p:nvSpPr>
        <p:spPr/>
        <p:txBody>
          <a:bodyPr/>
          <a:lstStyle/>
          <a:p>
            <a:r>
              <a:rPr lang="en-US" dirty="0" smtClean="0"/>
              <a:t>Marketing and Promotion</a:t>
            </a:r>
          </a:p>
          <a:p>
            <a:r>
              <a:rPr lang="en-US" dirty="0" smtClean="0"/>
              <a:t>Service evaluation</a:t>
            </a:r>
          </a:p>
          <a:p>
            <a:r>
              <a:rPr lang="en-US" dirty="0" smtClean="0"/>
              <a:t>Services provided</a:t>
            </a:r>
          </a:p>
          <a:p>
            <a:r>
              <a:rPr lang="en-US" sz="4000" dirty="0" smtClean="0">
                <a:solidFill>
                  <a:srgbClr val="FF0000"/>
                </a:solidFill>
              </a:rPr>
              <a:t>Management support</a:t>
            </a:r>
          </a:p>
          <a:p>
            <a:pPr lvl="4"/>
            <a:endParaRPr lang="en-US" dirty="0" smtClean="0"/>
          </a:p>
          <a:p>
            <a:pPr lvl="4"/>
            <a:endParaRPr lang="en-US" dirty="0" smtClean="0"/>
          </a:p>
          <a:p>
            <a:pPr lvl="4"/>
            <a:endParaRPr lang="en-US" dirty="0" smtClean="0"/>
          </a:p>
          <a:p>
            <a:pPr lvl="8">
              <a:buNone/>
            </a:pPr>
            <a:r>
              <a:rPr lang="en-US" sz="1400" dirty="0" smtClean="0"/>
              <a:t>David Shumaker and Mary Talley, Models of Embedded Librarianship. Final Report. Alexandria, VA: Special Libraries Association, 2009.</a:t>
            </a: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457200"/>
          <a:ext cx="8458199" cy="60959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 y="152400"/>
            <a:ext cx="2390398" cy="369332"/>
          </a:xfrm>
          <a:prstGeom prst="rect">
            <a:avLst/>
          </a:prstGeom>
          <a:noFill/>
        </p:spPr>
        <p:txBody>
          <a:bodyPr wrap="none" rtlCol="0">
            <a:spAutoFit/>
          </a:bodyPr>
          <a:lstStyle/>
          <a:p>
            <a:r>
              <a:rPr lang="en-US" dirty="0" smtClean="0"/>
              <a:t>Assessing for Impact: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smtClean="0"/>
              <a:t>3.091 Learning Outcomes</a:t>
            </a:r>
          </a:p>
        </p:txBody>
      </p:sp>
      <p:sp>
        <p:nvSpPr>
          <p:cNvPr id="45059" name="Rectangle 3"/>
          <p:cNvSpPr>
            <a:spLocks noGrp="1"/>
          </p:cNvSpPr>
          <p:nvPr>
            <p:ph type="body" idx="1"/>
          </p:nvPr>
        </p:nvSpPr>
        <p:spPr>
          <a:xfrm>
            <a:off x="381000" y="4419600"/>
            <a:ext cx="8229600" cy="1524000"/>
          </a:xfrm>
        </p:spPr>
        <p:txBody>
          <a:bodyPr/>
          <a:lstStyle/>
          <a:p>
            <a:r>
              <a:rPr lang="en-US" dirty="0" smtClean="0"/>
              <a:t>Pre-post comparisons:  students reported statistically significant gains in 15 of 18 library skills.</a:t>
            </a:r>
          </a:p>
        </p:txBody>
      </p:sp>
      <p:pic>
        <p:nvPicPr>
          <p:cNvPr id="1027" name="Picture 3"/>
          <p:cNvPicPr>
            <a:picLocks noChangeAspect="1" noChangeArrowheads="1"/>
          </p:cNvPicPr>
          <p:nvPr/>
        </p:nvPicPr>
        <p:blipFill>
          <a:blip r:embed="rId3" cstate="print"/>
          <a:srcRect/>
          <a:stretch>
            <a:fillRect/>
          </a:stretch>
        </p:blipFill>
        <p:spPr bwMode="auto">
          <a:xfrm>
            <a:off x="3048000" y="1219200"/>
            <a:ext cx="3048000" cy="3048000"/>
          </a:xfrm>
          <a:prstGeom prst="rect">
            <a:avLst/>
          </a:prstGeom>
          <a:noFill/>
          <a:ln w="9525">
            <a:noFill/>
            <a:miter lim="800000"/>
            <a:headEnd/>
            <a:tailEnd/>
          </a:ln>
        </p:spPr>
      </p:pic>
      <p:sp>
        <p:nvSpPr>
          <p:cNvPr id="6" name="Rectangle 5"/>
          <p:cNvSpPr/>
          <p:nvPr/>
        </p:nvSpPr>
        <p:spPr>
          <a:xfrm>
            <a:off x="0" y="6581001"/>
            <a:ext cx="4572000" cy="276999"/>
          </a:xfrm>
          <a:prstGeom prst="rect">
            <a:avLst/>
          </a:prstGeom>
        </p:spPr>
        <p:txBody>
          <a:bodyPr>
            <a:spAutoFit/>
          </a:bodyPr>
          <a:lstStyle/>
          <a:p>
            <a:r>
              <a:rPr lang="en-US" sz="1200" dirty="0" smtClean="0">
                <a:hlinkClick r:id="rId4"/>
              </a:rPr>
              <a:t>http://www.flickr.com/photos/prolithic/6616679503/</a:t>
            </a:r>
            <a:r>
              <a:rPr lang="en-US" sz="1200" dirty="0" smtClean="0"/>
              <a:t> </a:t>
            </a:r>
            <a:endParaRPr lang="en-US" sz="1200" dirty="0"/>
          </a:p>
        </p:txBody>
      </p:sp>
      <p:sp>
        <p:nvSpPr>
          <p:cNvPr id="7" name="TextBox 6"/>
          <p:cNvSpPr txBox="1"/>
          <p:nvPr/>
        </p:nvSpPr>
        <p:spPr>
          <a:xfrm>
            <a:off x="152400" y="152400"/>
            <a:ext cx="2390398" cy="369332"/>
          </a:xfrm>
          <a:prstGeom prst="rect">
            <a:avLst/>
          </a:prstGeom>
          <a:noFill/>
        </p:spPr>
        <p:txBody>
          <a:bodyPr wrap="none" rtlCol="0">
            <a:spAutoFit/>
          </a:bodyPr>
          <a:lstStyle/>
          <a:p>
            <a:r>
              <a:rPr lang="en-US" dirty="0" smtClean="0"/>
              <a:t>Assessing for Impact: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en-US" dirty="0" smtClean="0"/>
              <a:t>New faculty contact practices</a:t>
            </a:r>
          </a:p>
        </p:txBody>
      </p:sp>
      <p:sp>
        <p:nvSpPr>
          <p:cNvPr id="49155" name="Rectangle 3"/>
          <p:cNvSpPr>
            <a:spLocks noGrp="1"/>
          </p:cNvSpPr>
          <p:nvPr>
            <p:ph type="body" idx="1"/>
          </p:nvPr>
        </p:nvSpPr>
        <p:spPr/>
        <p:txBody>
          <a:bodyPr/>
          <a:lstStyle/>
          <a:p>
            <a:r>
              <a:rPr lang="en-US" dirty="0" smtClean="0"/>
              <a:t>100% of new faculty contacted </a:t>
            </a:r>
          </a:p>
          <a:p>
            <a:r>
              <a:rPr lang="en-US" dirty="0" smtClean="0"/>
              <a:t>48% result in a face-to-face meeting</a:t>
            </a:r>
          </a:p>
          <a:p>
            <a:r>
              <a:rPr lang="en-US" dirty="0" smtClean="0"/>
              <a:t>61% of new faculty have contacted their liaison librarian in their first year.</a:t>
            </a:r>
          </a:p>
          <a:p>
            <a:r>
              <a:rPr lang="en-US" dirty="0" smtClean="0"/>
              <a:t>92% of new faculty are aware of their liaison librarian, compared to 72% of faculty overall.</a:t>
            </a:r>
          </a:p>
        </p:txBody>
      </p:sp>
      <p:sp>
        <p:nvSpPr>
          <p:cNvPr id="4" name="TextBox 3"/>
          <p:cNvSpPr txBox="1"/>
          <p:nvPr/>
        </p:nvSpPr>
        <p:spPr>
          <a:xfrm>
            <a:off x="0" y="152400"/>
            <a:ext cx="2390398" cy="369332"/>
          </a:xfrm>
          <a:prstGeom prst="rect">
            <a:avLst/>
          </a:prstGeom>
          <a:noFill/>
        </p:spPr>
        <p:txBody>
          <a:bodyPr wrap="none" rtlCol="0">
            <a:spAutoFit/>
          </a:bodyPr>
          <a:lstStyle/>
          <a:p>
            <a:r>
              <a:rPr lang="en-US" dirty="0" smtClean="0"/>
              <a:t>Assessing for Impact: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smtClean="0"/>
              <a:t>Thank you!</a:t>
            </a:r>
          </a:p>
        </p:txBody>
      </p:sp>
      <p:sp>
        <p:nvSpPr>
          <p:cNvPr id="51203" name="Rectangle 3"/>
          <p:cNvSpPr>
            <a:spLocks noGrp="1"/>
          </p:cNvSpPr>
          <p:nvPr>
            <p:ph type="body" idx="1"/>
          </p:nvPr>
        </p:nvSpPr>
        <p:spPr/>
        <p:txBody>
          <a:bodyPr/>
          <a:lstStyle/>
          <a:p>
            <a:pPr>
              <a:buFont typeface="Arial" charset="0"/>
              <a:buNone/>
            </a:pPr>
            <a:r>
              <a:rPr lang="en-US" sz="2400" smtClean="0"/>
              <a:t>Tracy Gabridge</a:t>
            </a:r>
          </a:p>
          <a:p>
            <a:pPr>
              <a:buFont typeface="Arial" charset="0"/>
              <a:buNone/>
            </a:pPr>
            <a:r>
              <a:rPr lang="en-US" sz="2400" smtClean="0">
                <a:hlinkClick r:id="rId2"/>
              </a:rPr>
              <a:t>tag@mit.edu</a:t>
            </a:r>
            <a:endParaRPr lang="en-US" sz="2400" smtClean="0"/>
          </a:p>
          <a:p>
            <a:pPr>
              <a:buFont typeface="Arial" charset="0"/>
              <a:buNone/>
            </a:pPr>
            <a:r>
              <a:rPr lang="en-US" sz="2400" smtClean="0"/>
              <a:t>617-253-8971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About MIT</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The community</a:t>
            </a:r>
          </a:p>
          <a:p>
            <a:pPr lvl="1" fontAlgn="auto">
              <a:spcAft>
                <a:spcPts val="0"/>
              </a:spcAft>
              <a:buFont typeface="Arial" pitchFamily="34" charset="0"/>
              <a:buChar char="–"/>
              <a:defRPr/>
            </a:pPr>
            <a:r>
              <a:rPr lang="en-US" dirty="0" smtClean="0"/>
              <a:t>11K students, 60% graduate, 40% undergraduate</a:t>
            </a:r>
          </a:p>
          <a:p>
            <a:pPr lvl="1" fontAlgn="auto">
              <a:spcAft>
                <a:spcPts val="0"/>
              </a:spcAft>
              <a:buFont typeface="Arial" pitchFamily="34" charset="0"/>
              <a:buChar char="–"/>
              <a:defRPr/>
            </a:pPr>
            <a:r>
              <a:rPr lang="en-US" dirty="0" smtClean="0"/>
              <a:t>1K faculty</a:t>
            </a:r>
          </a:p>
          <a:p>
            <a:pPr lvl="1" fontAlgn="auto">
              <a:spcAft>
                <a:spcPts val="0"/>
              </a:spcAft>
              <a:buFont typeface="Arial" pitchFamily="34" charset="0"/>
              <a:buChar char="–"/>
              <a:defRPr/>
            </a:pPr>
            <a:r>
              <a:rPr lang="en-US" dirty="0" smtClean="0"/>
              <a:t>9K staff/researchers</a:t>
            </a:r>
          </a:p>
          <a:p>
            <a:pPr lvl="1" fontAlgn="auto">
              <a:spcAft>
                <a:spcPts val="0"/>
              </a:spcAft>
              <a:buFont typeface="Arial" pitchFamily="34" charset="0"/>
              <a:buChar char="–"/>
              <a:defRPr/>
            </a:pPr>
            <a:r>
              <a:rPr lang="en-US" dirty="0" smtClean="0"/>
              <a:t>~70% of students in science and engineering (problem set focus)</a:t>
            </a:r>
          </a:p>
          <a:p>
            <a:pPr lvl="1" fontAlgn="auto">
              <a:spcAft>
                <a:spcPts val="0"/>
              </a:spcAft>
              <a:buFont typeface="Arial" pitchFamily="34" charset="0"/>
              <a:buChar char="–"/>
              <a:defRPr/>
            </a:pPr>
            <a:r>
              <a:rPr lang="en-US" dirty="0" smtClean="0"/>
              <a:t>Highly decentralized departments</a:t>
            </a:r>
          </a:p>
          <a:p>
            <a:pPr lvl="1" fontAlgn="auto">
              <a:spcAft>
                <a:spcPts val="0"/>
              </a:spcAft>
              <a:buFont typeface="Arial" pitchFamily="34" charset="0"/>
              <a:buChar char="–"/>
              <a:defRPr/>
            </a:pPr>
            <a:r>
              <a:rPr lang="en-US" dirty="0" smtClean="0"/>
              <a:t>Strong, common value system</a:t>
            </a:r>
          </a:p>
          <a:p>
            <a:pPr fontAlgn="auto">
              <a:spcAft>
                <a:spcPts val="0"/>
              </a:spcAft>
              <a:buFont typeface="Arial" pitchFamily="34" charset="0"/>
              <a:buChar char="•"/>
              <a:defRPr/>
            </a:pPr>
            <a:r>
              <a:rPr lang="en-US" dirty="0" smtClean="0"/>
              <a:t>Libraries:</a:t>
            </a:r>
          </a:p>
          <a:p>
            <a:pPr lvl="1" fontAlgn="auto">
              <a:spcAft>
                <a:spcPts val="0"/>
              </a:spcAft>
              <a:buFont typeface="Arial" pitchFamily="34" charset="0"/>
              <a:buChar char="–"/>
              <a:defRPr/>
            </a:pPr>
            <a:r>
              <a:rPr lang="en-US" dirty="0" smtClean="0"/>
              <a:t>~</a:t>
            </a:r>
            <a:r>
              <a:rPr lang="en-US" smtClean="0"/>
              <a:t>185 Staff</a:t>
            </a:r>
            <a:endParaRPr lang="en-US" dirty="0" smtClean="0"/>
          </a:p>
          <a:p>
            <a:pPr lvl="1" fontAlgn="auto">
              <a:spcAft>
                <a:spcPts val="0"/>
              </a:spcAft>
              <a:buFont typeface="Arial" pitchFamily="34" charset="0"/>
              <a:buChar char="–"/>
              <a:defRPr/>
            </a:pPr>
            <a:r>
              <a:rPr lang="en-US" dirty="0" smtClean="0"/>
              <a:t>~14 FTE liaison librarians – about 27 people with liaison roles.</a:t>
            </a:r>
          </a:p>
          <a:p>
            <a:pPr lvl="1" fontAlgn="auto">
              <a:spcAft>
                <a:spcPts val="0"/>
              </a:spcAft>
              <a:buFont typeface="Arial" pitchFamily="34" charset="0"/>
              <a:buChar char="–"/>
              <a:defRPr/>
            </a:pPr>
            <a:r>
              <a:rPr lang="en-US" dirty="0" smtClean="0"/>
              <a:t>Librarians are not on a tenure track</a:t>
            </a:r>
          </a:p>
          <a:p>
            <a:pPr lvl="1" fontAlgn="auto">
              <a:spcAft>
                <a:spcPts val="0"/>
              </a:spcAft>
              <a:buFont typeface="Arial" pitchFamily="34" charset="0"/>
              <a:buChar char="–"/>
              <a:defRPr/>
            </a:pPr>
            <a:r>
              <a:rPr lang="en-US" dirty="0" smtClean="0"/>
              <a:t>~$20M budget</a:t>
            </a:r>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The old way</a:t>
            </a:r>
          </a:p>
        </p:txBody>
      </p:sp>
      <p:sp>
        <p:nvSpPr>
          <p:cNvPr id="17410" name="TextBox 7"/>
          <p:cNvSpPr txBox="1">
            <a:spLocks noChangeArrowheads="1"/>
          </p:cNvSpPr>
          <p:nvPr/>
        </p:nvSpPr>
        <p:spPr bwMode="auto">
          <a:xfrm>
            <a:off x="127000" y="5334000"/>
            <a:ext cx="2287588" cy="584200"/>
          </a:xfrm>
          <a:prstGeom prst="rect">
            <a:avLst/>
          </a:prstGeom>
          <a:noFill/>
          <a:ln w="9525">
            <a:noFill/>
            <a:miter lim="800000"/>
            <a:headEnd/>
            <a:tailEnd/>
          </a:ln>
        </p:spPr>
        <p:txBody>
          <a:bodyPr wrap="none">
            <a:spAutoFit/>
          </a:bodyPr>
          <a:lstStyle/>
          <a:p>
            <a:pPr algn="ctr"/>
            <a:r>
              <a:rPr lang="en-US" sz="1600" b="1">
                <a:latin typeface="Calibri" pitchFamily="34" charset="0"/>
              </a:rPr>
              <a:t>Engineering and Science </a:t>
            </a:r>
          </a:p>
          <a:p>
            <a:pPr algn="ctr"/>
            <a:r>
              <a:rPr lang="en-US" sz="1600" b="1">
                <a:latin typeface="Calibri" pitchFamily="34" charset="0"/>
              </a:rPr>
              <a:t>Libraries</a:t>
            </a:r>
          </a:p>
        </p:txBody>
      </p:sp>
      <p:pic>
        <p:nvPicPr>
          <p:cNvPr id="17411" name="Picture 6"/>
          <p:cNvPicPr>
            <a:picLocks noChangeAspect="1" noChangeArrowheads="1"/>
          </p:cNvPicPr>
          <p:nvPr/>
        </p:nvPicPr>
        <p:blipFill>
          <a:blip r:embed="rId3" cstate="print"/>
          <a:srcRect/>
          <a:stretch>
            <a:fillRect/>
          </a:stretch>
        </p:blipFill>
        <p:spPr bwMode="auto">
          <a:xfrm>
            <a:off x="7000875" y="1676400"/>
            <a:ext cx="2143125" cy="2857500"/>
          </a:xfrm>
          <a:prstGeom prst="rect">
            <a:avLst/>
          </a:prstGeom>
          <a:noFill/>
          <a:ln w="9525">
            <a:noFill/>
            <a:miter lim="800000"/>
            <a:headEnd/>
            <a:tailEnd/>
          </a:ln>
        </p:spPr>
      </p:pic>
      <p:sp>
        <p:nvSpPr>
          <p:cNvPr id="17412" name="TextBox 10"/>
          <p:cNvSpPr txBox="1">
            <a:spLocks noChangeArrowheads="1"/>
          </p:cNvSpPr>
          <p:nvPr/>
        </p:nvSpPr>
        <p:spPr bwMode="auto">
          <a:xfrm>
            <a:off x="7543800" y="5334000"/>
            <a:ext cx="1308100" cy="338138"/>
          </a:xfrm>
          <a:prstGeom prst="rect">
            <a:avLst/>
          </a:prstGeom>
          <a:noFill/>
          <a:ln w="9525">
            <a:noFill/>
            <a:miter lim="800000"/>
            <a:headEnd/>
            <a:tailEnd/>
          </a:ln>
        </p:spPr>
        <p:txBody>
          <a:bodyPr wrap="none">
            <a:spAutoFit/>
          </a:bodyPr>
          <a:lstStyle/>
          <a:p>
            <a:r>
              <a:rPr lang="en-US" sz="1600" b="1">
                <a:latin typeface="Calibri" pitchFamily="34" charset="0"/>
              </a:rPr>
              <a:t>Rotch Library</a:t>
            </a:r>
          </a:p>
        </p:txBody>
      </p:sp>
      <p:pic>
        <p:nvPicPr>
          <p:cNvPr id="17413" name="Picture 7"/>
          <p:cNvPicPr>
            <a:picLocks noChangeAspect="1" noChangeArrowheads="1"/>
          </p:cNvPicPr>
          <p:nvPr/>
        </p:nvPicPr>
        <p:blipFill>
          <a:blip r:embed="rId4" cstate="print"/>
          <a:srcRect/>
          <a:stretch>
            <a:fillRect/>
          </a:stretch>
        </p:blipFill>
        <p:spPr bwMode="auto">
          <a:xfrm>
            <a:off x="2590800" y="1676400"/>
            <a:ext cx="2286000" cy="2371725"/>
          </a:xfrm>
          <a:prstGeom prst="rect">
            <a:avLst/>
          </a:prstGeom>
          <a:noFill/>
          <a:ln w="9525">
            <a:noFill/>
            <a:miter lim="800000"/>
            <a:headEnd/>
            <a:tailEnd/>
          </a:ln>
        </p:spPr>
      </p:pic>
      <p:sp>
        <p:nvSpPr>
          <p:cNvPr id="17414" name="TextBox 12"/>
          <p:cNvSpPr txBox="1">
            <a:spLocks noChangeArrowheads="1"/>
          </p:cNvSpPr>
          <p:nvPr/>
        </p:nvSpPr>
        <p:spPr bwMode="auto">
          <a:xfrm>
            <a:off x="3048000" y="5334000"/>
            <a:ext cx="1401763" cy="338138"/>
          </a:xfrm>
          <a:prstGeom prst="rect">
            <a:avLst/>
          </a:prstGeom>
          <a:noFill/>
          <a:ln w="9525">
            <a:noFill/>
            <a:miter lim="800000"/>
            <a:headEnd/>
            <a:tailEnd/>
          </a:ln>
        </p:spPr>
        <p:txBody>
          <a:bodyPr wrap="none">
            <a:spAutoFit/>
          </a:bodyPr>
          <a:lstStyle/>
          <a:p>
            <a:r>
              <a:rPr lang="en-US" sz="1600" b="1">
                <a:latin typeface="Calibri" pitchFamily="34" charset="0"/>
              </a:rPr>
              <a:t>Dewey Library</a:t>
            </a:r>
          </a:p>
        </p:txBody>
      </p:sp>
      <p:pic>
        <p:nvPicPr>
          <p:cNvPr id="17415" name="Picture 9"/>
          <p:cNvPicPr>
            <a:picLocks noChangeAspect="1" noChangeArrowheads="1"/>
          </p:cNvPicPr>
          <p:nvPr/>
        </p:nvPicPr>
        <p:blipFill>
          <a:blip r:embed="rId5" cstate="print"/>
          <a:srcRect/>
          <a:stretch>
            <a:fillRect/>
          </a:stretch>
        </p:blipFill>
        <p:spPr bwMode="auto">
          <a:xfrm>
            <a:off x="4876800" y="1676400"/>
            <a:ext cx="2114550" cy="1800225"/>
          </a:xfrm>
          <a:prstGeom prst="rect">
            <a:avLst/>
          </a:prstGeom>
          <a:noFill/>
          <a:ln w="9525">
            <a:noFill/>
            <a:miter lim="800000"/>
            <a:headEnd/>
            <a:tailEnd/>
          </a:ln>
        </p:spPr>
      </p:pic>
      <p:pic>
        <p:nvPicPr>
          <p:cNvPr id="17416" name="Picture 11"/>
          <p:cNvPicPr>
            <a:picLocks noChangeAspect="1" noChangeArrowheads="1"/>
          </p:cNvPicPr>
          <p:nvPr/>
        </p:nvPicPr>
        <p:blipFill>
          <a:blip r:embed="rId6" cstate="print"/>
          <a:srcRect/>
          <a:stretch>
            <a:fillRect/>
          </a:stretch>
        </p:blipFill>
        <p:spPr bwMode="auto">
          <a:xfrm>
            <a:off x="0" y="1676400"/>
            <a:ext cx="2590800" cy="1776413"/>
          </a:xfrm>
          <a:prstGeom prst="rect">
            <a:avLst/>
          </a:prstGeom>
          <a:noFill/>
          <a:ln w="9525">
            <a:noFill/>
            <a:miter lim="800000"/>
            <a:headEnd/>
            <a:tailEnd/>
          </a:ln>
        </p:spPr>
      </p:pic>
      <p:pic>
        <p:nvPicPr>
          <p:cNvPr id="17417" name="Picture 10"/>
          <p:cNvPicPr>
            <a:picLocks noChangeAspect="1" noChangeArrowheads="1"/>
          </p:cNvPicPr>
          <p:nvPr/>
        </p:nvPicPr>
        <p:blipFill>
          <a:blip r:embed="rId7" cstate="print"/>
          <a:srcRect/>
          <a:stretch>
            <a:fillRect/>
          </a:stretch>
        </p:blipFill>
        <p:spPr bwMode="auto">
          <a:xfrm>
            <a:off x="0" y="3429000"/>
            <a:ext cx="2601913" cy="1728788"/>
          </a:xfrm>
          <a:prstGeom prst="rect">
            <a:avLst/>
          </a:prstGeom>
          <a:noFill/>
          <a:ln w="9525">
            <a:noFill/>
            <a:miter lim="800000"/>
            <a:headEnd/>
            <a:tailEnd/>
          </a:ln>
        </p:spPr>
      </p:pic>
      <p:sp>
        <p:nvSpPr>
          <p:cNvPr id="17418" name="TextBox 17"/>
          <p:cNvSpPr txBox="1">
            <a:spLocks noChangeArrowheads="1"/>
          </p:cNvSpPr>
          <p:nvPr/>
        </p:nvSpPr>
        <p:spPr bwMode="auto">
          <a:xfrm>
            <a:off x="4876800" y="5334000"/>
            <a:ext cx="2173288" cy="584200"/>
          </a:xfrm>
          <a:prstGeom prst="rect">
            <a:avLst/>
          </a:prstGeom>
          <a:noFill/>
          <a:ln w="9525">
            <a:noFill/>
            <a:miter lim="800000"/>
            <a:headEnd/>
            <a:tailEnd/>
          </a:ln>
        </p:spPr>
        <p:txBody>
          <a:bodyPr wrap="none">
            <a:spAutoFit/>
          </a:bodyPr>
          <a:lstStyle/>
          <a:p>
            <a:pPr algn="ctr"/>
            <a:r>
              <a:rPr lang="en-US" sz="1600" b="1">
                <a:latin typeface="Calibri" pitchFamily="34" charset="0"/>
              </a:rPr>
              <a:t>Humanities  and Music </a:t>
            </a:r>
          </a:p>
          <a:p>
            <a:pPr algn="ctr"/>
            <a:r>
              <a:rPr lang="en-US" sz="1600" b="1">
                <a:latin typeface="Calibri" pitchFamily="34" charset="0"/>
              </a:rPr>
              <a:t>Libraries</a:t>
            </a:r>
          </a:p>
        </p:txBody>
      </p:sp>
      <p:pic>
        <p:nvPicPr>
          <p:cNvPr id="17419" name="Picture 12"/>
          <p:cNvPicPr>
            <a:picLocks noChangeAspect="1" noChangeArrowheads="1"/>
          </p:cNvPicPr>
          <p:nvPr/>
        </p:nvPicPr>
        <p:blipFill>
          <a:blip r:embed="rId8" cstate="print"/>
          <a:srcRect/>
          <a:stretch>
            <a:fillRect/>
          </a:stretch>
        </p:blipFill>
        <p:spPr bwMode="auto">
          <a:xfrm>
            <a:off x="4876800" y="3429000"/>
            <a:ext cx="2133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US" smtClean="0"/>
          </a:p>
        </p:txBody>
      </p:sp>
      <p:pic>
        <p:nvPicPr>
          <p:cNvPr id="19458" name="Picture 2"/>
          <p:cNvPicPr>
            <a:picLocks noChangeAspect="1" noChangeArrowheads="1"/>
          </p:cNvPicPr>
          <p:nvPr/>
        </p:nvPicPr>
        <p:blipFill>
          <a:blip r:embed="rId3" cstate="print"/>
          <a:srcRect/>
          <a:stretch>
            <a:fillRect/>
          </a:stretch>
        </p:blipFill>
        <p:spPr bwMode="auto">
          <a:xfrm>
            <a:off x="0" y="0"/>
            <a:ext cx="9144000" cy="6089650"/>
          </a:xfrm>
          <a:prstGeom prst="rect">
            <a:avLst/>
          </a:prstGeom>
          <a:noFill/>
          <a:ln w="9525">
            <a:noFill/>
            <a:miter lim="800000"/>
            <a:headEnd/>
            <a:tailEnd/>
          </a:ln>
        </p:spPr>
      </p:pic>
      <p:sp>
        <p:nvSpPr>
          <p:cNvPr id="5" name="Rectangle 4"/>
          <p:cNvSpPr/>
          <p:nvPr/>
        </p:nvSpPr>
        <p:spPr>
          <a:xfrm>
            <a:off x="0" y="6477000"/>
            <a:ext cx="2654300" cy="254000"/>
          </a:xfrm>
          <a:prstGeom prst="rect">
            <a:avLst/>
          </a:prstGeom>
        </p:spPr>
        <p:txBody>
          <a:bodyPr wrap="none">
            <a:spAutoFit/>
          </a:bodyPr>
          <a:lstStyle/>
          <a:p>
            <a:pPr fontAlgn="auto">
              <a:spcBef>
                <a:spcPts val="0"/>
              </a:spcBef>
              <a:spcAft>
                <a:spcPts val="0"/>
              </a:spcAft>
              <a:defRPr/>
            </a:pPr>
            <a:r>
              <a:rPr lang="en-US" sz="1050" dirty="0">
                <a:latin typeface="+mn-lt"/>
                <a:cs typeface="+mn-cs"/>
              </a:rPr>
              <a:t>http://www.flickr.com/photos/wildphotons/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cstate="print"/>
          <a:srcRect l="3593" t="8466" r="3593" b="4762"/>
          <a:stretch>
            <a:fillRect/>
          </a:stretch>
        </p:blipFill>
        <p:spPr bwMode="auto">
          <a:xfrm>
            <a:off x="1066800" y="152400"/>
            <a:ext cx="7010400" cy="6248400"/>
          </a:xfrm>
          <a:prstGeom prst="rect">
            <a:avLst/>
          </a:prstGeom>
          <a:noFill/>
          <a:ln w="9525">
            <a:noFill/>
            <a:miter lim="800000"/>
            <a:headEnd/>
            <a:tailEnd/>
          </a:ln>
        </p:spPr>
      </p:pic>
      <p:sp>
        <p:nvSpPr>
          <p:cNvPr id="5" name="TextBox 4"/>
          <p:cNvSpPr txBox="1"/>
          <p:nvPr/>
        </p:nvSpPr>
        <p:spPr>
          <a:xfrm>
            <a:off x="152400" y="6400800"/>
            <a:ext cx="3619500" cy="254000"/>
          </a:xfrm>
          <a:prstGeom prst="rect">
            <a:avLst/>
          </a:prstGeom>
          <a:noFill/>
        </p:spPr>
        <p:txBody>
          <a:bodyPr wrap="none">
            <a:spAutoFit/>
          </a:bodyPr>
          <a:lstStyle/>
          <a:p>
            <a:pPr fontAlgn="auto">
              <a:spcBef>
                <a:spcPts val="0"/>
              </a:spcBef>
              <a:spcAft>
                <a:spcPts val="0"/>
              </a:spcAft>
              <a:defRPr/>
            </a:pPr>
            <a:r>
              <a:rPr lang="en-US" sz="1050" dirty="0">
                <a:latin typeface="+mn-lt"/>
                <a:cs typeface="+mn-cs"/>
              </a:rPr>
              <a:t>http://www.flickr.com/photos/thefangmonster/352439602/#/</a:t>
            </a:r>
          </a:p>
        </p:txBody>
      </p:sp>
      <p:pic>
        <p:nvPicPr>
          <p:cNvPr id="21508" name="Picture 4"/>
          <p:cNvPicPr>
            <a:picLocks noChangeAspect="1" noChangeArrowheads="1"/>
          </p:cNvPicPr>
          <p:nvPr/>
        </p:nvPicPr>
        <p:blipFill>
          <a:blip r:embed="rId4" cstate="print"/>
          <a:srcRect/>
          <a:stretch>
            <a:fillRect/>
          </a:stretch>
        </p:blipFill>
        <p:spPr bwMode="auto">
          <a:xfrm>
            <a:off x="4114800" y="1828800"/>
            <a:ext cx="381000" cy="38100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5" cstate="print"/>
          <a:srcRect/>
          <a:stretch>
            <a:fillRect/>
          </a:stretch>
        </p:blipFill>
        <p:spPr bwMode="auto">
          <a:xfrm>
            <a:off x="6096000" y="2362200"/>
            <a:ext cx="381000" cy="381000"/>
          </a:xfrm>
          <a:prstGeom prst="rect">
            <a:avLst/>
          </a:prstGeom>
          <a:noFill/>
          <a:ln w="9525">
            <a:noFill/>
            <a:miter lim="800000"/>
            <a:headEnd/>
            <a:tailEnd/>
          </a:ln>
          <a:effectLst/>
        </p:spPr>
      </p:pic>
      <p:pic>
        <p:nvPicPr>
          <p:cNvPr id="21510" name="Picture 6"/>
          <p:cNvPicPr>
            <a:picLocks noChangeAspect="1" noChangeArrowheads="1"/>
          </p:cNvPicPr>
          <p:nvPr/>
        </p:nvPicPr>
        <p:blipFill>
          <a:blip r:embed="rId6" cstate="print"/>
          <a:srcRect/>
          <a:stretch>
            <a:fillRect/>
          </a:stretch>
        </p:blipFill>
        <p:spPr bwMode="auto">
          <a:xfrm>
            <a:off x="5410200" y="5029200"/>
            <a:ext cx="381000" cy="381000"/>
          </a:xfrm>
          <a:prstGeom prst="rect">
            <a:avLst/>
          </a:prstGeom>
          <a:noFill/>
          <a:ln w="9525">
            <a:noFill/>
            <a:miter lim="800000"/>
            <a:headEnd/>
            <a:tailEnd/>
          </a:ln>
          <a:effectLst/>
        </p:spPr>
      </p:pic>
      <p:pic>
        <p:nvPicPr>
          <p:cNvPr id="21511" name="Picture 7"/>
          <p:cNvPicPr>
            <a:picLocks noChangeAspect="1" noChangeArrowheads="1"/>
          </p:cNvPicPr>
          <p:nvPr/>
        </p:nvPicPr>
        <p:blipFill>
          <a:blip r:embed="rId7" cstate="print"/>
          <a:srcRect/>
          <a:stretch>
            <a:fillRect/>
          </a:stretch>
        </p:blipFill>
        <p:spPr bwMode="auto">
          <a:xfrm>
            <a:off x="3657600" y="4343400"/>
            <a:ext cx="381000" cy="381000"/>
          </a:xfrm>
          <a:prstGeom prst="rect">
            <a:avLst/>
          </a:prstGeom>
          <a:noFill/>
          <a:ln w="9525">
            <a:noFill/>
            <a:miter lim="800000"/>
            <a:headEnd/>
            <a:tailEnd/>
          </a:ln>
          <a:effectLst/>
        </p:spPr>
      </p:pic>
      <p:pic>
        <p:nvPicPr>
          <p:cNvPr id="21512" name="Picture 8"/>
          <p:cNvPicPr>
            <a:picLocks noChangeAspect="1" noChangeArrowheads="1"/>
          </p:cNvPicPr>
          <p:nvPr/>
        </p:nvPicPr>
        <p:blipFill>
          <a:blip r:embed="rId8" cstate="print"/>
          <a:srcRect/>
          <a:stretch>
            <a:fillRect/>
          </a:stretch>
        </p:blipFill>
        <p:spPr bwMode="auto">
          <a:xfrm>
            <a:off x="4724400" y="3505200"/>
            <a:ext cx="381000" cy="381000"/>
          </a:xfrm>
          <a:prstGeom prst="rect">
            <a:avLst/>
          </a:prstGeom>
          <a:noFill/>
          <a:ln w="9525">
            <a:noFill/>
            <a:miter lim="800000"/>
            <a:headEnd/>
            <a:tailEnd/>
          </a:ln>
          <a:effectLst/>
        </p:spPr>
      </p:pic>
      <p:pic>
        <p:nvPicPr>
          <p:cNvPr id="21513" name="Picture 9"/>
          <p:cNvPicPr>
            <a:picLocks noChangeAspect="1" noChangeArrowheads="1"/>
          </p:cNvPicPr>
          <p:nvPr/>
        </p:nvPicPr>
        <p:blipFill>
          <a:blip r:embed="rId9" cstate="print"/>
          <a:srcRect/>
          <a:stretch>
            <a:fillRect/>
          </a:stretch>
        </p:blipFill>
        <p:spPr bwMode="auto">
          <a:xfrm>
            <a:off x="6477000" y="3886200"/>
            <a:ext cx="381000" cy="381000"/>
          </a:xfrm>
          <a:prstGeom prst="rect">
            <a:avLst/>
          </a:prstGeom>
          <a:noFill/>
          <a:ln w="9525">
            <a:noFill/>
            <a:miter lim="800000"/>
            <a:headEnd/>
            <a:tailEnd/>
          </a:ln>
          <a:effectLst/>
        </p:spPr>
      </p:pic>
      <p:pic>
        <p:nvPicPr>
          <p:cNvPr id="21514" name="Picture 10"/>
          <p:cNvPicPr>
            <a:picLocks noChangeAspect="1" noChangeArrowheads="1"/>
          </p:cNvPicPr>
          <p:nvPr/>
        </p:nvPicPr>
        <p:blipFill>
          <a:blip r:embed="rId10" cstate="print"/>
          <a:srcRect/>
          <a:stretch>
            <a:fillRect/>
          </a:stretch>
        </p:blipFill>
        <p:spPr bwMode="auto">
          <a:xfrm>
            <a:off x="2971800" y="3124200"/>
            <a:ext cx="381000" cy="381000"/>
          </a:xfrm>
          <a:prstGeom prst="rect">
            <a:avLst/>
          </a:prstGeom>
          <a:noFill/>
          <a:ln w="9525">
            <a:noFill/>
            <a:miter lim="800000"/>
            <a:headEnd/>
            <a:tailEnd/>
          </a:ln>
          <a:effectLst/>
        </p:spPr>
      </p:pic>
      <p:pic>
        <p:nvPicPr>
          <p:cNvPr id="21515" name="Picture 11"/>
          <p:cNvPicPr>
            <a:picLocks noChangeAspect="1" noChangeArrowheads="1"/>
          </p:cNvPicPr>
          <p:nvPr/>
        </p:nvPicPr>
        <p:blipFill>
          <a:blip r:embed="rId11" cstate="print"/>
          <a:srcRect/>
          <a:stretch>
            <a:fillRect/>
          </a:stretch>
        </p:blipFill>
        <p:spPr bwMode="auto">
          <a:xfrm>
            <a:off x="5486400" y="4038600"/>
            <a:ext cx="381000" cy="381000"/>
          </a:xfrm>
          <a:prstGeom prst="rect">
            <a:avLst/>
          </a:prstGeom>
          <a:noFill/>
          <a:ln w="9525">
            <a:noFill/>
            <a:miter lim="800000"/>
            <a:headEnd/>
            <a:tailEnd/>
          </a:ln>
          <a:effectLst/>
        </p:spPr>
      </p:pic>
      <p:pic>
        <p:nvPicPr>
          <p:cNvPr id="21516" name="Picture 12"/>
          <p:cNvPicPr>
            <a:picLocks noChangeAspect="1" noChangeArrowheads="1"/>
          </p:cNvPicPr>
          <p:nvPr/>
        </p:nvPicPr>
        <p:blipFill>
          <a:blip r:embed="rId12" cstate="print"/>
          <a:srcRect/>
          <a:stretch>
            <a:fillRect/>
          </a:stretch>
        </p:blipFill>
        <p:spPr bwMode="auto">
          <a:xfrm>
            <a:off x="7239000" y="1981200"/>
            <a:ext cx="381000" cy="381000"/>
          </a:xfrm>
          <a:prstGeom prst="rect">
            <a:avLst/>
          </a:prstGeom>
          <a:noFill/>
          <a:ln w="9525">
            <a:noFill/>
            <a:miter lim="800000"/>
            <a:headEnd/>
            <a:tailEnd/>
          </a:ln>
          <a:effectLst/>
        </p:spPr>
      </p:pic>
      <p:pic>
        <p:nvPicPr>
          <p:cNvPr id="21517" name="Picture 13"/>
          <p:cNvPicPr>
            <a:picLocks noChangeAspect="1" noChangeArrowheads="1"/>
          </p:cNvPicPr>
          <p:nvPr/>
        </p:nvPicPr>
        <p:blipFill>
          <a:blip r:embed="rId13" cstate="print"/>
          <a:srcRect/>
          <a:stretch>
            <a:fillRect/>
          </a:stretch>
        </p:blipFill>
        <p:spPr bwMode="auto">
          <a:xfrm>
            <a:off x="4267200" y="3124200"/>
            <a:ext cx="381000" cy="381000"/>
          </a:xfrm>
          <a:prstGeom prst="rect">
            <a:avLst/>
          </a:prstGeom>
          <a:noFill/>
          <a:ln w="9525">
            <a:noFill/>
            <a:miter lim="800000"/>
            <a:headEnd/>
            <a:tailEnd/>
          </a:ln>
          <a:effectLst/>
        </p:spPr>
      </p:pic>
      <p:pic>
        <p:nvPicPr>
          <p:cNvPr id="21518" name="Picture 14"/>
          <p:cNvPicPr>
            <a:picLocks noChangeAspect="1" noChangeArrowheads="1"/>
          </p:cNvPicPr>
          <p:nvPr/>
        </p:nvPicPr>
        <p:blipFill>
          <a:blip r:embed="rId14" cstate="print"/>
          <a:srcRect/>
          <a:stretch>
            <a:fillRect/>
          </a:stretch>
        </p:blipFill>
        <p:spPr bwMode="auto">
          <a:xfrm>
            <a:off x="1524000" y="3048000"/>
            <a:ext cx="381000" cy="381000"/>
          </a:xfrm>
          <a:prstGeom prst="rect">
            <a:avLst/>
          </a:prstGeom>
          <a:noFill/>
          <a:ln w="9525">
            <a:noFill/>
            <a:miter lim="800000"/>
            <a:headEnd/>
            <a:tailEnd/>
          </a:ln>
          <a:effectLst/>
        </p:spPr>
      </p:pic>
      <p:pic>
        <p:nvPicPr>
          <p:cNvPr id="21519" name="Picture 15"/>
          <p:cNvPicPr>
            <a:picLocks noChangeAspect="1" noChangeArrowheads="1"/>
          </p:cNvPicPr>
          <p:nvPr/>
        </p:nvPicPr>
        <p:blipFill>
          <a:blip r:embed="rId15" cstate="print"/>
          <a:srcRect/>
          <a:stretch>
            <a:fillRect/>
          </a:stretch>
        </p:blipFill>
        <p:spPr bwMode="auto">
          <a:xfrm>
            <a:off x="6477000" y="2133600"/>
            <a:ext cx="381000" cy="381000"/>
          </a:xfrm>
          <a:prstGeom prst="rect">
            <a:avLst/>
          </a:prstGeom>
          <a:noFill/>
          <a:ln w="9525">
            <a:noFill/>
            <a:miter lim="800000"/>
            <a:headEnd/>
            <a:tailEnd/>
          </a:ln>
          <a:effectLst/>
        </p:spPr>
      </p:pic>
      <p:pic>
        <p:nvPicPr>
          <p:cNvPr id="21520" name="Picture 16"/>
          <p:cNvPicPr>
            <a:picLocks noChangeAspect="1" noChangeArrowheads="1"/>
          </p:cNvPicPr>
          <p:nvPr/>
        </p:nvPicPr>
        <p:blipFill>
          <a:blip r:embed="rId16" cstate="print"/>
          <a:srcRect/>
          <a:stretch>
            <a:fillRect/>
          </a:stretch>
        </p:blipFill>
        <p:spPr bwMode="auto">
          <a:xfrm>
            <a:off x="6019800" y="1066800"/>
            <a:ext cx="381000" cy="381000"/>
          </a:xfrm>
          <a:prstGeom prst="rect">
            <a:avLst/>
          </a:prstGeom>
          <a:noFill/>
          <a:ln w="9525">
            <a:noFill/>
            <a:miter lim="800000"/>
            <a:headEnd/>
            <a:tailEnd/>
          </a:ln>
          <a:effectLst/>
        </p:spPr>
      </p:pic>
      <p:pic>
        <p:nvPicPr>
          <p:cNvPr id="21521" name="Picture 17"/>
          <p:cNvPicPr>
            <a:picLocks noChangeAspect="1" noChangeArrowheads="1"/>
          </p:cNvPicPr>
          <p:nvPr/>
        </p:nvPicPr>
        <p:blipFill>
          <a:blip r:embed="rId17" cstate="print"/>
          <a:srcRect/>
          <a:stretch>
            <a:fillRect/>
          </a:stretch>
        </p:blipFill>
        <p:spPr bwMode="auto">
          <a:xfrm>
            <a:off x="2057400" y="3200400"/>
            <a:ext cx="381000" cy="381000"/>
          </a:xfrm>
          <a:prstGeom prst="rect">
            <a:avLst/>
          </a:prstGeom>
          <a:noFill/>
          <a:ln w="9525">
            <a:noFill/>
            <a:miter lim="800000"/>
            <a:headEnd/>
            <a:tailEnd/>
          </a:ln>
          <a:effectLst/>
        </p:spPr>
      </p:pic>
      <p:pic>
        <p:nvPicPr>
          <p:cNvPr id="21522" name="Picture 18"/>
          <p:cNvPicPr>
            <a:picLocks noChangeAspect="1" noChangeArrowheads="1"/>
          </p:cNvPicPr>
          <p:nvPr/>
        </p:nvPicPr>
        <p:blipFill>
          <a:blip r:embed="rId18" cstate="print"/>
          <a:srcRect/>
          <a:stretch>
            <a:fillRect/>
          </a:stretch>
        </p:blipFill>
        <p:spPr bwMode="auto">
          <a:xfrm>
            <a:off x="3810000" y="990600"/>
            <a:ext cx="3810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cstate="print"/>
          <a:srcRect/>
          <a:stretch>
            <a:fillRect/>
          </a:stretch>
        </p:blipFill>
        <p:spPr bwMode="auto">
          <a:xfrm>
            <a:off x="3914775" y="3352800"/>
            <a:ext cx="5229225" cy="2219325"/>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685800" y="533400"/>
            <a:ext cx="2798763"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cstate="print"/>
          <a:srcRect/>
          <a:stretch>
            <a:fillRect/>
          </a:stretch>
        </p:blipFill>
        <p:spPr bwMode="auto">
          <a:xfrm>
            <a:off x="685800" y="838200"/>
            <a:ext cx="3727450" cy="2466975"/>
          </a:xfrm>
          <a:prstGeom prst="rect">
            <a:avLst/>
          </a:prstGeom>
          <a:noFill/>
          <a:ln w="9525">
            <a:noFill/>
            <a:miter lim="800000"/>
            <a:headEnd/>
            <a:tailEnd/>
          </a:ln>
        </p:spPr>
      </p:pic>
      <p:sp>
        <p:nvSpPr>
          <p:cNvPr id="26626" name="Rectangle 2"/>
          <p:cNvSpPr>
            <a:spLocks noChangeArrowheads="1"/>
          </p:cNvSpPr>
          <p:nvPr/>
        </p:nvSpPr>
        <p:spPr bwMode="auto">
          <a:xfrm>
            <a:off x="228600" y="6019800"/>
            <a:ext cx="7848600" cy="261610"/>
          </a:xfrm>
          <a:prstGeom prst="rect">
            <a:avLst/>
          </a:prstGeom>
          <a:noFill/>
          <a:ln w="9525">
            <a:noFill/>
            <a:miter lim="800000"/>
            <a:headEnd/>
            <a:tailEnd/>
          </a:ln>
        </p:spPr>
        <p:txBody>
          <a:bodyPr>
            <a:spAutoFit/>
          </a:bodyPr>
          <a:lstStyle/>
          <a:p>
            <a:r>
              <a:rPr lang="en-US" sz="1100" dirty="0">
                <a:latin typeface="Calibri" pitchFamily="34" charset="0"/>
                <a:hlinkClick r:id="rId4"/>
              </a:rPr>
              <a:t>http://</a:t>
            </a:r>
            <a:r>
              <a:rPr lang="en-US" sz="1100" dirty="0" smtClean="0">
                <a:latin typeface="Calibri" pitchFamily="34" charset="0"/>
                <a:hlinkClick r:id="rId4"/>
              </a:rPr>
              <a:t>aeroastro.mit.edu/videos-photos/image-gallery</a:t>
            </a:r>
            <a:r>
              <a:rPr lang="en-US" sz="1100" dirty="0" smtClean="0">
                <a:latin typeface="Calibri" pitchFamily="34" charset="0"/>
              </a:rPr>
              <a:t> </a:t>
            </a:r>
            <a:endParaRPr lang="en-US" sz="1100" dirty="0">
              <a:latin typeface="Calibri" pitchFamily="34" charset="0"/>
            </a:endParaRPr>
          </a:p>
        </p:txBody>
      </p:sp>
      <p:pic>
        <p:nvPicPr>
          <p:cNvPr id="26629" name="Picture 5"/>
          <p:cNvPicPr>
            <a:picLocks noChangeAspect="1" noChangeArrowheads="1"/>
          </p:cNvPicPr>
          <p:nvPr/>
        </p:nvPicPr>
        <p:blipFill>
          <a:blip r:embed="rId5" cstate="print"/>
          <a:srcRect/>
          <a:stretch>
            <a:fillRect/>
          </a:stretch>
        </p:blipFill>
        <p:spPr bwMode="auto">
          <a:xfrm>
            <a:off x="5181600" y="2590800"/>
            <a:ext cx="3552825" cy="3495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1316</Words>
  <Application>Microsoft Office PowerPoint</Application>
  <PresentationFormat>On-screen Show (4:3)</PresentationFormat>
  <Paragraphs>190</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Managing Globally for Acting Locally</vt:lpstr>
      <vt:lpstr>Success differentiators</vt:lpstr>
      <vt:lpstr>Success differentiators</vt:lpstr>
      <vt:lpstr>About MIT</vt:lpstr>
      <vt:lpstr>The old way</vt:lpstr>
      <vt:lpstr>Slide 6</vt:lpstr>
      <vt:lpstr>Slide 7</vt:lpstr>
      <vt:lpstr>Slide 8</vt:lpstr>
      <vt:lpstr>Slide 9</vt:lpstr>
      <vt:lpstr>Slide 10</vt:lpstr>
      <vt:lpstr>Slide 11</vt:lpstr>
      <vt:lpstr>Slide 12</vt:lpstr>
      <vt:lpstr>Slide 13</vt:lpstr>
      <vt:lpstr>Slide 14</vt:lpstr>
      <vt:lpstr>Slide 15</vt:lpstr>
      <vt:lpstr>Universal structures</vt:lpstr>
      <vt:lpstr>Characteristics of a successful liaison program, examples</vt:lpstr>
      <vt:lpstr>Department goals and common practices</vt:lpstr>
      <vt:lpstr>Slide 19</vt:lpstr>
      <vt:lpstr>Slide 20</vt:lpstr>
      <vt:lpstr>Slide 21</vt:lpstr>
      <vt:lpstr>Understanding User Needs</vt:lpstr>
      <vt:lpstr>Slide 23</vt:lpstr>
      <vt:lpstr>What about domain knowledge?</vt:lpstr>
      <vt:lpstr>What else does it take?</vt:lpstr>
      <vt:lpstr>Challenges</vt:lpstr>
      <vt:lpstr>Examples of engagement</vt:lpstr>
      <vt:lpstr>More…</vt:lpstr>
      <vt:lpstr>Slide 29</vt:lpstr>
      <vt:lpstr>Slide 30</vt:lpstr>
      <vt:lpstr>3.091 Learning Outcomes</vt:lpstr>
      <vt:lpstr>New faculty contact practices</vt:lpstr>
      <vt:lpstr>Thank you!</vt:lpstr>
    </vt:vector>
  </TitlesOfParts>
  <Company>MIT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Globally to Enable Acting Locally</dc:title>
  <dc:creator>tag</dc:creator>
  <cp:lastModifiedBy>skopinr</cp:lastModifiedBy>
  <cp:revision>23</cp:revision>
  <dcterms:created xsi:type="dcterms:W3CDTF">2012-05-23T12:56:33Z</dcterms:created>
  <dcterms:modified xsi:type="dcterms:W3CDTF">2012-06-04T19:59:07Z</dcterms:modified>
</cp:coreProperties>
</file>