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notesSlides/notesSlide2.xml" ContentType="application/vnd.openxmlformats-officedocument.presentationml.notesSlide+xml"/>
  <Default Extension="pdf" ContentType="application/pdf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732" r:id="rId5"/>
  </p:sldMasterIdLst>
  <p:notesMasterIdLst>
    <p:notesMasterId r:id="rId10"/>
  </p:notesMasterIdLst>
  <p:handoutMasterIdLst>
    <p:handoutMasterId r:id="rId11"/>
  </p:handoutMasterIdLst>
  <p:sldIdLst>
    <p:sldId id="472" r:id="rId6"/>
    <p:sldId id="471" r:id="rId7"/>
    <p:sldId id="494" r:id="rId8"/>
    <p:sldId id="49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key Hawk" initials="ML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</p:showPr>
  <p:clrMru>
    <a:srgbClr val="A9316F"/>
    <a:srgbClr val="419A3C"/>
    <a:srgbClr val="0B7CCB"/>
    <a:srgbClr val="FF7600"/>
    <a:srgbClr val="E18100"/>
    <a:srgbClr val="CCFF66"/>
    <a:srgbClr val="2F41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26" autoAdjust="0"/>
  </p:normalViewPr>
  <p:slideViewPr>
    <p:cSldViewPr snapToObjects="1" showGuides="1">
      <p:cViewPr varScale="1">
        <p:scale>
          <a:sx n="55" d="100"/>
          <a:sy n="55" d="100"/>
        </p:scale>
        <p:origin x="-936" y="-84"/>
      </p:cViewPr>
      <p:guideLst>
        <p:guide orient="horz" pos="67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90B96-037A-504A-977E-B6542BD6CBD5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670E-6968-D546-96D3-BA97EA7DE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C79E4-531B-094F-B0E0-0AB1940632EE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1901-2D7D-404F-83CF-0310337D82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1901-2D7D-404F-83CF-0310337D82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1901-2D7D-404F-83CF-0310337D82A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1901-2D7D-404F-83CF-0310337D82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21901-2D7D-404F-83CF-0310337D82A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85800" y="1523999"/>
            <a:ext cx="7772400" cy="2732725"/>
          </a:xfrm>
        </p:spPr>
        <p:txBody>
          <a:bodyPr wrap="square" tIns="0" bIns="0"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990216"/>
            <a:ext cx="7772400" cy="533784"/>
          </a:xfrm>
        </p:spPr>
        <p:txBody>
          <a:bodyPr anchor="t">
            <a:norm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245651"/>
            <a:ext cx="8153400" cy="491741"/>
          </a:xfrm>
        </p:spPr>
        <p:txBody>
          <a:bodyPr>
            <a:normAutofit/>
          </a:bodyPr>
          <a:lstStyle>
            <a:lvl1pPr marL="0" indent="0" algn="r">
              <a:spcBef>
                <a:spcPts val="1200"/>
              </a:spcBef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Venue or location, date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Twitter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hashtag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56725"/>
            <a:ext cx="3693697" cy="45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Presenter name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4713925"/>
            <a:ext cx="3693697" cy="130587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Title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Organization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Presenter’s Twitter</a:t>
            </a:r>
            <a:r>
              <a:rPr lang="en-US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ID or other info</a:t>
            </a:r>
          </a:p>
        </p:txBody>
      </p:sp>
      <p:pic>
        <p:nvPicPr>
          <p:cNvPr id="19" name="Picture 18" descr="oclclogo-rings-transparent.png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rcRect b="8763"/>
          <a:stretch>
            <a:fillRect/>
          </a:stretch>
        </p:blipFill>
        <p:spPr>
          <a:xfrm>
            <a:off x="5325434" y="2853375"/>
            <a:ext cx="3513766" cy="33950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Op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10200"/>
          </a:xfrm>
        </p:spPr>
        <p:txBody>
          <a:bodyPr lIns="457200" tIns="457200" rIns="457200" bIns="45720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z="66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16200000" scaled="0"/>
                  <a:tileRect/>
                </a:gradFill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Big Tex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10200"/>
          </a:xfrm>
        </p:spPr>
        <p:txBody>
          <a:bodyPr vert="horz" lIns="457200" tIns="457200" rIns="457200" bIns="45720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lang="en-US" sz="6600" b="0" i="0" kern="1200" dirty="0" smtClean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marL="0" lvl="0" indent="0" algn="ctr" defTabSz="457200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Font typeface="Arial"/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228600"/>
            <a:ext cx="8839200" cy="5791200"/>
          </a:xfrm>
        </p:spPr>
        <p:txBody>
          <a:bodyPr lIns="457200" tIns="457200" rIns="457200" bIns="45720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z="8000">
                <a:solidFill>
                  <a:srgbClr val="FFFFFF"/>
                </a:solidFill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Chart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g Head and Content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ig Head and Open Layout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228600"/>
            <a:ext cx="8839200" cy="5791200"/>
          </a:xfrm>
        </p:spPr>
        <p:txBody>
          <a:bodyPr lIns="457200" tIns="457200" rIns="457200" bIns="45720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z="8000">
                <a:gradFill flip="none" rotWithShape="1">
                  <a:gsLst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16200000" scaled="0"/>
                  <a:tileRect/>
                </a:gradFill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chemeClr val="tx2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05200" y="990600"/>
            <a:ext cx="5181600" cy="51530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 marL="914400" indent="-228600"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90600"/>
            <a:ext cx="2667000" cy="515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3352800"/>
          </a:xfrm>
        </p:spPr>
        <p:txBody>
          <a:bodyPr anchor="t">
            <a:normAutofit/>
          </a:bodyPr>
          <a:lstStyle>
            <a:lvl1pPr algn="l">
              <a:defRPr sz="66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572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chemeClr val="tx2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3352800"/>
          </a:xfrm>
        </p:spPr>
        <p:txBody>
          <a:bodyPr anchor="t">
            <a:normAutofit/>
          </a:bodyPr>
          <a:lstStyle>
            <a:lvl1pPr algn="l">
              <a:defRPr sz="66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572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g tex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5" name="Rounded Rectangle 14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10200"/>
          </a:xfrm>
        </p:spPr>
        <p:txBody>
          <a:bodyPr vert="horz" lIns="457200" tIns="457200" rIns="457200" bIns="45720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lang="en-US" sz="8000" b="0" i="0" kern="1200" dirty="0" smtClean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marL="0" lvl="0" indent="0" algn="ctr" defTabSz="457200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Font typeface="Arial"/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9" name="Rounded Rectangle 8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Kick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15" name="Rounded Rectangle 14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152400"/>
            <a:ext cx="8229599" cy="304800"/>
          </a:xfrm>
        </p:spPr>
        <p:txBody>
          <a:bodyPr tIns="0" bIns="0" anchor="t">
            <a:noAutofit/>
          </a:bodyPr>
          <a:lstStyle>
            <a:lvl1pPr>
              <a:buNone/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Edit kicker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l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3352800"/>
          </a:xfrm>
        </p:spPr>
        <p:txBody>
          <a:bodyPr anchor="t">
            <a:normAutofit/>
          </a:bodyPr>
          <a:lstStyle>
            <a:lvl1pPr algn="l">
              <a:defRPr sz="66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572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9" name="Rounded Rectangle 8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ig tex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2" name="Rounded Rectangle 11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9600"/>
            <a:ext cx="8839200" cy="5410200"/>
          </a:xfrm>
        </p:spPr>
        <p:txBody>
          <a:bodyPr vert="horz" lIns="457200" tIns="457200" rIns="457200" bIns="45720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lang="en-US" sz="8000" b="0" i="0" kern="1200" dirty="0" smtClean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algn="ctr">
              <a:buNone/>
              <a:defRPr sz="8800">
                <a:solidFill>
                  <a:schemeClr val="bg1"/>
                </a:solidFill>
              </a:defRPr>
            </a:lvl2pPr>
            <a:lvl3pPr algn="ctr">
              <a:buNone/>
              <a:defRPr sz="8800">
                <a:solidFill>
                  <a:schemeClr val="bg1"/>
                </a:solidFill>
              </a:defRPr>
            </a:lvl3pPr>
            <a:lvl4pPr algn="ctr">
              <a:buNone/>
              <a:defRPr sz="8800">
                <a:solidFill>
                  <a:schemeClr val="bg1"/>
                </a:solidFill>
              </a:defRPr>
            </a:lvl4pPr>
            <a:lvl5pPr algn="ctr">
              <a:buNone/>
              <a:defRPr sz="8800">
                <a:solidFill>
                  <a:schemeClr val="bg1"/>
                </a:solidFill>
              </a:defRPr>
            </a:lvl5pPr>
          </a:lstStyle>
          <a:p>
            <a:pPr marL="0" lvl="0" indent="0" algn="ctr" defTabSz="457200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Font typeface="Arial"/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9" name="Rounded Rectangle 8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Kick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15" name="Rounded Rectangle 14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152400"/>
            <a:ext cx="8229599" cy="304800"/>
          </a:xfrm>
        </p:spPr>
        <p:txBody>
          <a:bodyPr tIns="0" bIns="0" anchor="t">
            <a:noAutofit/>
          </a:bodyPr>
          <a:lstStyle>
            <a:lvl1pPr>
              <a:buNone/>
              <a:defRPr sz="18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Edit kicker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mall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2484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3352800"/>
          </a:xfrm>
        </p:spPr>
        <p:txBody>
          <a:bodyPr anchor="t">
            <a:normAutofit/>
          </a:bodyPr>
          <a:lstStyle>
            <a:lvl1pPr algn="l">
              <a:defRPr sz="66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572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9" name="Rounded Rectangle 8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Kick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15" name="Rounded Rectangle 14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152400"/>
            <a:ext cx="8229599" cy="304800"/>
          </a:xfrm>
        </p:spPr>
        <p:txBody>
          <a:bodyPr tIns="0" bIns="0" anchor="t">
            <a:noAutofit/>
          </a:bodyPr>
          <a:lstStyle>
            <a:lvl1pPr>
              <a:buNone/>
              <a:defRPr sz="1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Edit kicker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Head, Kick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13" name="Rounded Rectangle 12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152400"/>
            <a:ext cx="8229599" cy="304800"/>
          </a:xfrm>
        </p:spPr>
        <p:txBody>
          <a:bodyPr tIns="0" bIns="0" anchor="t">
            <a:noAutofit/>
          </a:bodyPr>
          <a:lstStyle>
            <a:lvl1pPr>
              <a:buNone/>
              <a:defRPr sz="1800">
                <a:solidFill>
                  <a:srgbClr val="CDE5F6"/>
                </a:solidFill>
              </a:defRPr>
            </a:lvl1pPr>
          </a:lstStyle>
          <a:p>
            <a:pPr lvl="0"/>
            <a:r>
              <a:rPr lang="en-US" dirty="0" smtClean="0"/>
              <a:t>Edit kicker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Head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6" name="Rounded Rectangle 5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Isosceles Triangle 6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2000250"/>
            <a:ext cx="3714751" cy="414337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2000250"/>
            <a:ext cx="3714750" cy="414337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Head, Person Photo and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>
            <a:off x="0" y="0"/>
            <a:ext cx="9144000" cy="1759220"/>
            <a:chOff x="228600" y="228600"/>
            <a:chExt cx="9144000" cy="1759220"/>
          </a:xfrm>
          <a:solidFill>
            <a:srgbClr val="195A88"/>
          </a:solidFill>
        </p:grpSpPr>
        <p:sp>
          <p:nvSpPr>
            <p:cNvPr id="9" name="Rounded Rectangle 8"/>
            <p:cNvSpPr/>
            <p:nvPr userDrawn="1"/>
          </p:nvSpPr>
          <p:spPr>
            <a:xfrm>
              <a:off x="228600" y="228600"/>
              <a:ext cx="9144000" cy="15240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 userDrawn="1"/>
          </p:nvSpPr>
          <p:spPr>
            <a:xfrm rot="10800000">
              <a:off x="942302" y="1731952"/>
              <a:ext cx="505498" cy="255868"/>
            </a:xfrm>
            <a:prstGeom prst="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14400" y="2133600"/>
            <a:ext cx="2209800" cy="2743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133600"/>
            <a:ext cx="5181600" cy="838200"/>
          </a:xfrm>
        </p:spPr>
        <p:txBody>
          <a:bodyPr>
            <a:normAutofit/>
          </a:bodyPr>
          <a:lstStyle>
            <a:lvl1pPr>
              <a:buNone/>
              <a:defRPr sz="4000"/>
            </a:lvl1pPr>
          </a:lstStyle>
          <a:p>
            <a:pPr lvl="0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429000" y="2971800"/>
            <a:ext cx="5181600" cy="838200"/>
          </a:xfrm>
        </p:spPr>
        <p:txBody>
          <a:bodyPr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 smtClean="0"/>
              <a:t>Position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05200" y="990600"/>
            <a:ext cx="5181600" cy="51530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 marL="914400" indent="-228600"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90600"/>
            <a:ext cx="2667000" cy="515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Three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5" name="Rounded Rectangle 14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914400" y="4876800"/>
            <a:ext cx="7315200" cy="12192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14400" y="1219200"/>
            <a:ext cx="2209800" cy="2743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467100" y="1219200"/>
            <a:ext cx="2209800" cy="2743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233363" indent="-233363" algn="l" defTabSz="457200" rtl="0" eaLnBrk="1" latinLnBrk="0" hangingPunct="1">
              <a:lnSpc>
                <a:spcPct val="110000"/>
              </a:lnSpc>
              <a:spcBef>
                <a:spcPts val="900"/>
              </a:spcBef>
              <a:buClrTx/>
              <a:buFont typeface="Arial"/>
              <a:buNone/>
              <a:defRPr lang="en-US"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19800" y="1219200"/>
            <a:ext cx="2209800" cy="2743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233363" indent="-233363" algn="l" defTabSz="457200" rtl="0" eaLnBrk="1" latinLnBrk="0" hangingPunct="1">
              <a:lnSpc>
                <a:spcPct val="110000"/>
              </a:lnSpc>
              <a:spcBef>
                <a:spcPts val="900"/>
              </a:spcBef>
              <a:buClrTx/>
              <a:buFont typeface="Arial"/>
              <a:buNone/>
              <a:defRPr lang="en-US"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4076660"/>
            <a:ext cx="2209800" cy="266740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ctr">
              <a:spcBef>
                <a:spcPts val="200"/>
              </a:spcBef>
              <a:buNone/>
              <a:defRPr lang="en-US" sz="1600" b="0" i="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ctr" defTabSz="457200" rtl="0" eaLnBrk="1" latinLnBrk="0" hangingPunct="1">
              <a:lnSpc>
                <a:spcPct val="110000"/>
              </a:lnSpc>
              <a:spcBef>
                <a:spcPts val="300"/>
              </a:spcBef>
              <a:buClrTx/>
              <a:buFont typeface="Arial"/>
              <a:buNone/>
            </a:pPr>
            <a:r>
              <a:rPr lang="en-US" dirty="0" smtClean="0"/>
              <a:t>Name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475028" y="4076660"/>
            <a:ext cx="2209800" cy="266740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ctr">
              <a:spcBef>
                <a:spcPts val="400"/>
              </a:spcBef>
              <a:buNone/>
              <a:defRPr lang="en-US" sz="1600" b="0" i="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ctr" defTabSz="457200" rtl="0" eaLnBrk="1" latinLnBrk="0" hangingPunct="1">
              <a:lnSpc>
                <a:spcPct val="110000"/>
              </a:lnSpc>
              <a:spcBef>
                <a:spcPts val="300"/>
              </a:spcBef>
              <a:buClrTx/>
              <a:buFont typeface="Arial"/>
              <a:buNone/>
            </a:pPr>
            <a:r>
              <a:rPr lang="en-US" dirty="0" smtClean="0"/>
              <a:t>Name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026522" y="4076660"/>
            <a:ext cx="2209800" cy="266740"/>
          </a:xfrm>
        </p:spPr>
        <p:txBody>
          <a:bodyPr vert="horz" wrap="square" lIns="0" tIns="0" rIns="0" bIns="0" rtlCol="0" anchor="t">
            <a:spAutoFit/>
          </a:bodyPr>
          <a:lstStyle>
            <a:lvl1pPr marL="0" indent="0" algn="ctr">
              <a:spcBef>
                <a:spcPts val="400"/>
              </a:spcBef>
              <a:buNone/>
              <a:defRPr lang="en-US" sz="1600" b="0" i="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ctr" defTabSz="457200" rtl="0" eaLnBrk="1" latinLnBrk="0" hangingPunct="1">
              <a:lnSpc>
                <a:spcPct val="110000"/>
              </a:lnSpc>
              <a:spcBef>
                <a:spcPts val="300"/>
              </a:spcBef>
              <a:buClrTx/>
              <a:buFont typeface="Arial"/>
              <a:buNone/>
            </a:pPr>
            <a:r>
              <a:rPr lang="en-US" dirty="0" smtClean="0"/>
              <a:t>Name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Head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/>
          <p:nvPr userDrawn="1"/>
        </p:nvGrpSpPr>
        <p:grpSpPr>
          <a:xfrm>
            <a:off x="0" y="0"/>
            <a:ext cx="9144000" cy="855144"/>
            <a:chOff x="0" y="0"/>
            <a:chExt cx="9144000" cy="855144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0" y="0"/>
              <a:ext cx="9144000" cy="60960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0800000">
              <a:off x="713702" y="599276"/>
              <a:ext cx="505498" cy="255868"/>
            </a:xfrm>
            <a:prstGeom prst="triangle">
              <a:avLst/>
            </a:prstGeom>
            <a:solidFill>
              <a:srgbClr val="195A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0" eaLnBrk="1" latinLnBrk="0" hangingPunct="1"/>
              <a:endPara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09600"/>
          </a:xfrm>
        </p:spPr>
        <p:txBody>
          <a:bodyPr wrap="none" lIns="0" rIns="0">
            <a:no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152400" y="609600"/>
            <a:ext cx="8839200" cy="5486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d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CLC_H_CMYK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0"/>
              <a:stretch>
                <a:fillRect/>
              </a:stretch>
            </p:blipFill>
          </mc:Choice>
          <mc:Fallback>
            <p:blipFill>
              <a:blip r:embed="rId41"/>
              <a:stretch>
                <a:fillRect/>
              </a:stretch>
            </p:blipFill>
          </mc:Fallback>
        </mc:AlternateContent>
        <p:spPr>
          <a:xfrm>
            <a:off x="239866" y="6400800"/>
            <a:ext cx="903134" cy="2943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4404" y="6400800"/>
            <a:ext cx="1269211" cy="29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  <a:latin typeface="Myriad Web Pro"/>
                <a:cs typeface="Myriad Web Pro"/>
              </a:defRPr>
            </a:lvl1pPr>
          </a:lstStyle>
          <a:p>
            <a:fld id="{793BC21B-894E-AB42-B567-820E81E1B58F}" type="datetimeFigureOut">
              <a:rPr lang="en-US" smtClean="0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2466093" cy="29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Myriad Web Pro"/>
                <a:cs typeface="Myriad Web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5381" y="6400800"/>
            <a:ext cx="571418" cy="29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tint val="75000"/>
                  </a:schemeClr>
                </a:solidFill>
                <a:latin typeface="Myriad Web Pro"/>
                <a:cs typeface="Myriad Web Pro"/>
              </a:defRPr>
            </a:lvl1pPr>
          </a:lstStyle>
          <a:p>
            <a:fld id="{818857F2-102E-5148-ADF3-C396FE20E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66715" y="6431783"/>
            <a:ext cx="257090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 world’s libraries.</a:t>
            </a:r>
            <a:r>
              <a:rPr lang="en-US" sz="12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Connected.</a:t>
            </a:r>
            <a:endParaRPr lang="en-US" sz="1200" b="0" i="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248400"/>
            <a:ext cx="9144000" cy="1588"/>
          </a:xfrm>
          <a:prstGeom prst="line">
            <a:avLst/>
          </a:prstGeom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0" r:id="rId2"/>
    <p:sldLayoutId id="2147483687" r:id="rId3"/>
    <p:sldLayoutId id="2147483701" r:id="rId4"/>
    <p:sldLayoutId id="2147483713" r:id="rId5"/>
    <p:sldLayoutId id="2147483731" r:id="rId6"/>
    <p:sldLayoutId id="2147483715" r:id="rId7"/>
    <p:sldLayoutId id="2147483730" r:id="rId8"/>
    <p:sldLayoutId id="2147483707" r:id="rId9"/>
    <p:sldLayoutId id="2147483683" r:id="rId10"/>
    <p:sldLayoutId id="2147483682" r:id="rId11"/>
    <p:sldLayoutId id="2147483709" r:id="rId12"/>
    <p:sldLayoutId id="2147483711" r:id="rId13"/>
    <p:sldLayoutId id="2147483712" r:id="rId14"/>
    <p:sldLayoutId id="2147483703" r:id="rId15"/>
    <p:sldLayoutId id="2147483663" r:id="rId16"/>
    <p:sldLayoutId id="2147483668" r:id="rId17"/>
    <p:sldLayoutId id="2147483710" r:id="rId18"/>
    <p:sldLayoutId id="2147483716" r:id="rId19"/>
    <p:sldLayoutId id="2147483704" r:id="rId20"/>
    <p:sldLayoutId id="2147483705" r:id="rId21"/>
    <p:sldLayoutId id="2147483706" r:id="rId22"/>
    <p:sldLayoutId id="2147483702" r:id="rId23"/>
    <p:sldLayoutId id="2147483724" r:id="rId24"/>
    <p:sldLayoutId id="2147483717" r:id="rId25"/>
    <p:sldLayoutId id="2147483725" r:id="rId26"/>
    <p:sldLayoutId id="2147483721" r:id="rId27"/>
    <p:sldLayoutId id="2147483719" r:id="rId28"/>
    <p:sldLayoutId id="2147483691" r:id="rId29"/>
    <p:sldLayoutId id="2147483723" r:id="rId30"/>
    <p:sldLayoutId id="2147483718" r:id="rId31"/>
    <p:sldLayoutId id="2147483726" r:id="rId32"/>
    <p:sldLayoutId id="2147483722" r:id="rId33"/>
    <p:sldLayoutId id="2147483720" r:id="rId34"/>
    <p:sldLayoutId id="2147483727" r:id="rId35"/>
    <p:sldLayoutId id="2147483728" r:id="rId36"/>
    <p:sldLayoutId id="2147483729" r:id="rId3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+mj-lt"/>
          <a:ea typeface="+mj-ea"/>
          <a:cs typeface="Georgia"/>
        </a:defRPr>
      </a:lvl1pPr>
    </p:titleStyle>
    <p:bodyStyle>
      <a:lvl1pPr marL="233363" indent="-233363" algn="l" defTabSz="457200" rtl="0" eaLnBrk="1" latinLnBrk="0" hangingPunct="1">
        <a:lnSpc>
          <a:spcPct val="110000"/>
        </a:lnSpc>
        <a:spcBef>
          <a:spcPts val="900"/>
        </a:spcBef>
        <a:buClrTx/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690563" indent="-233363" algn="l" defTabSz="457200" rtl="0" eaLnBrk="1" latinLnBrk="0" hangingPunct="1">
        <a:lnSpc>
          <a:spcPct val="110000"/>
        </a:lnSpc>
        <a:spcBef>
          <a:spcPts val="900"/>
        </a:spcBef>
        <a:buClrTx/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0000"/>
        </a:lnSpc>
        <a:spcBef>
          <a:spcPts val="900"/>
        </a:spcBef>
        <a:buClrTx/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0000"/>
        </a:lnSpc>
        <a:spcBef>
          <a:spcPts val="900"/>
        </a:spcBef>
        <a:buClrTx/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0000"/>
        </a:lnSpc>
        <a:spcBef>
          <a:spcPts val="900"/>
        </a:spcBef>
        <a:buClrTx/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C612-ADC9-4AA5-A5FD-C3327EB1FDE7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7E30D-351E-4FB3-9814-DAB257D85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Directly Supporting Researchers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Session 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roles in research support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1371600"/>
            <a:ext cx="3886200" cy="4648200"/>
          </a:xfrm>
          <a:prstGeom prst="roundRect">
            <a:avLst>
              <a:gd name="adj" fmla="val 4488"/>
            </a:avLst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pPr marL="109538" indent="-109538">
              <a:spcBef>
                <a:spcPts val="1200"/>
              </a:spcBef>
            </a:pPr>
            <a:r>
              <a:rPr lang="en-US" b="1" cap="all" dirty="0" smtClean="0">
                <a:solidFill>
                  <a:srgbClr val="195A88"/>
                </a:solidFill>
                <a:latin typeface="+mj-lt"/>
                <a:cs typeface="Tahoma"/>
              </a:rPr>
              <a:t>Traditional academic librarian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a generalist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Serves all users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in library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a service provider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Provides materials 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Standardizes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Responds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Answers individual inquiries</a:t>
            </a:r>
          </a:p>
        </p:txBody>
      </p:sp>
      <p:sp>
        <p:nvSpPr>
          <p:cNvPr id="7" name="Isosceles Triangle 6"/>
          <p:cNvSpPr/>
          <p:nvPr/>
        </p:nvSpPr>
        <p:spPr>
          <a:xfrm rot="10800000">
            <a:off x="5233650" y="4247647"/>
            <a:ext cx="505498" cy="255868"/>
          </a:xfrm>
          <a:prstGeom prst="triangle">
            <a:avLst/>
          </a:prstGeom>
          <a:solidFill>
            <a:srgbClr val="2178B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1371600"/>
            <a:ext cx="3962400" cy="4648200"/>
          </a:xfrm>
          <a:prstGeom prst="roundRect">
            <a:avLst>
              <a:gd name="adj" fmla="val 4488"/>
            </a:avLst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>
              <a:srgbClr val="000000">
                <a:alpha val="2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pPr marL="109538" indent="-109538">
              <a:spcBef>
                <a:spcPts val="1200"/>
              </a:spcBef>
            </a:pPr>
            <a:r>
              <a:rPr lang="en-US" b="1" cap="all" dirty="0" smtClean="0">
                <a:solidFill>
                  <a:srgbClr val="195A88"/>
                </a:solidFill>
                <a:latin typeface="+mj-lt"/>
                <a:cs typeface="Tahoma"/>
              </a:rPr>
              <a:t>Subject liaison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a subject specialist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Focuses on a group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in users’ workspace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Is a team member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Provides analysis/data support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Customizes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Anticipates</a:t>
            </a:r>
          </a:p>
          <a:p>
            <a:pPr marL="109538" indent="-109538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Creates an ongoing relationship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6312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14375" y="2000251"/>
            <a:ext cx="7210425" cy="18097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/>
              <a:t>Speakers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Kurt de Belder, Leiden University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Tracy Gabridge, Massachusetts Institute of Technology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David Shumaker, Catholic University of America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14374" y="4038601"/>
            <a:ext cx="7210425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Reactors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Liz Chapman, London School of Economics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Chris Bourg, Stanford University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Dana Rooks, University of Houston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 Redesign 2011-01">
  <a:themeElements>
    <a:clrScheme name="OCLC">
      <a:dk1>
        <a:sysClr val="windowText" lastClr="000000"/>
      </a:dk1>
      <a:lt1>
        <a:srgbClr val="FFFFFF"/>
      </a:lt1>
      <a:dk2>
        <a:srgbClr val="455560"/>
      </a:dk2>
      <a:lt2>
        <a:srgbClr val="FFFFFF"/>
      </a:lt2>
      <a:accent1>
        <a:srgbClr val="2178B5"/>
      </a:accent1>
      <a:accent2>
        <a:srgbClr val="C52127"/>
      </a:accent2>
      <a:accent3>
        <a:srgbClr val="409A3C"/>
      </a:accent3>
      <a:accent4>
        <a:srgbClr val="5F4894"/>
      </a:accent4>
      <a:accent5>
        <a:srgbClr val="A9316F"/>
      </a:accent5>
      <a:accent6>
        <a:srgbClr val="FF7600"/>
      </a:accent6>
      <a:hlink>
        <a:srgbClr val="034EA2"/>
      </a:hlink>
      <a:folHlink>
        <a:srgbClr val="A931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13F594A2FC74EADD29D0AF2FC40B8" ma:contentTypeVersion="0" ma:contentTypeDescription="Create a new document." ma:contentTypeScope="" ma:versionID="f6b9a7984d90970c0d0e973507f2746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7939786-C169-4F7A-810B-4BE8BCB61B4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666D8B9-669F-4142-B8FC-2F14E25C84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C843D3-24B5-44CD-B3F2-6FF1341FC0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8774</TotalTime>
  <Words>107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OCLC Redesign 2011-01</vt:lpstr>
      <vt:lpstr>Custom Design</vt:lpstr>
      <vt:lpstr>Directly Supporting Researchers</vt:lpstr>
      <vt:lpstr>Changing roles in research support</vt:lpstr>
      <vt:lpstr>Slide 3</vt:lpstr>
      <vt:lpstr>Session 1 </vt:lpstr>
    </vt:vector>
  </TitlesOfParts>
  <Manager>Jenny Johnson, Director, Branding and Creative Services</Manager>
  <Company>OCLC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show and example presentation slides using OCLC PowerPoint template</dc:title>
  <dc:creator>Mickey Hawk, Manager, Design</dc:creator>
  <cp:lastModifiedBy>Melissa Renspie</cp:lastModifiedBy>
  <cp:revision>578</cp:revision>
  <cp:lastPrinted>2012-01-18T22:20:44Z</cp:lastPrinted>
  <dcterms:created xsi:type="dcterms:W3CDTF">2012-03-27T16:06:48Z</dcterms:created>
  <dcterms:modified xsi:type="dcterms:W3CDTF">2012-06-12T18:09:56Z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0x0101009EC13F594A2FC74EADD29D0AF2FC40B8</vt:lpwstr>
  </property>
</Properties>
</file>